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notesSlides/notesSlide2.xml" ContentType="application/vnd.openxmlformats-officedocument.presentationml.notesSlid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notesSlides/notesSlide3.xml" ContentType="application/vnd.openxmlformats-officedocument.presentationml.notesSlid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notesSlides/notesSlide4.xml" ContentType="application/vnd.openxmlformats-officedocument.presentationml.notesSlide+xml"/>
  <Override PartName="/ppt/charts/chart14.xml" ContentType="application/vnd.openxmlformats-officedocument.drawingml.chart+xml"/>
  <Override PartName="/ppt/charts/chart15.xml" ContentType="application/vnd.openxmlformats-officedocument.drawingml.chart+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16.xml" ContentType="application/vnd.openxmlformats-officedocument.drawingml.chart+xml"/>
  <Override PartName="/ppt/charts/chart17.xml" ContentType="application/vnd.openxmlformats-officedocument.drawingml.chart+xml"/>
  <Override PartName="/ppt/charts/style14.xml" ContentType="application/vnd.ms-office.chartstyle+xml"/>
  <Override PartName="/ppt/charts/colors14.xml" ContentType="application/vnd.ms-office.chartcolorstyle+xml"/>
  <Override PartName="/ppt/notesSlides/notesSlide9.xml" ContentType="application/vnd.openxmlformats-officedocument.presentationml.notesSlide+xml"/>
  <Override PartName="/ppt/charts/chart18.xml" ContentType="application/vnd.openxmlformats-officedocument.drawingml.chart+xml"/>
  <Override PartName="/ppt/charts/style15.xml" ContentType="application/vnd.ms-office.chartstyle+xml"/>
  <Override PartName="/ppt/charts/colors15.xml" ContentType="application/vnd.ms-office.chartcolorstyle+xml"/>
  <Override PartName="/ppt/charts/chart19.xml" ContentType="application/vnd.openxmlformats-officedocument.drawingml.chart+xml"/>
  <Override PartName="/ppt/charts/style16.xml" ContentType="application/vnd.ms-office.chartstyle+xml"/>
  <Override PartName="/ppt/charts/colors16.xml" ContentType="application/vnd.ms-office.chartcolorstyle+xml"/>
  <Override PartName="/ppt/notesSlides/notesSlide10.xml" ContentType="application/vnd.openxmlformats-officedocument.presentationml.notesSlide+xml"/>
  <Override PartName="/ppt/charts/chart20.xml" ContentType="application/vnd.openxmlformats-officedocument.drawingml.chart+xml"/>
  <Override PartName="/ppt/charts/style17.xml" ContentType="application/vnd.ms-office.chartstyle+xml"/>
  <Override PartName="/ppt/charts/colors17.xml" ContentType="application/vnd.ms-office.chartcolorstyle+xml"/>
  <Override PartName="/ppt/charts/chart21.xml" ContentType="application/vnd.openxmlformats-officedocument.drawingml.chart+xml"/>
  <Override PartName="/ppt/charts/style18.xml" ContentType="application/vnd.ms-office.chartstyle+xml"/>
  <Override PartName="/ppt/charts/colors18.xml" ContentType="application/vnd.ms-office.chartcolorstyle+xml"/>
  <Override PartName="/ppt/notesSlides/notesSlide11.xml" ContentType="application/vnd.openxmlformats-officedocument.presentationml.notesSlide+xml"/>
  <Override PartName="/ppt/charts/chart22.xml" ContentType="application/vnd.openxmlformats-officedocument.drawingml.chart+xml"/>
  <Override PartName="/ppt/charts/style19.xml" ContentType="application/vnd.ms-office.chartstyle+xml"/>
  <Override PartName="/ppt/charts/colors19.xml" ContentType="application/vnd.ms-office.chartcolorstyle+xml"/>
  <Override PartName="/ppt/charts/chart23.xml" ContentType="application/vnd.openxmlformats-officedocument.drawingml.chart+xml"/>
  <Override PartName="/ppt/charts/style20.xml" ContentType="application/vnd.ms-office.chartstyle+xml"/>
  <Override PartName="/ppt/charts/colors20.xml" ContentType="application/vnd.ms-office.chartcolorstyle+xml"/>
  <Override PartName="/ppt/notesSlides/notesSlide12.xml" ContentType="application/vnd.openxmlformats-officedocument.presentationml.notesSlide+xml"/>
  <Override PartName="/ppt/charts/chart24.xml" ContentType="application/vnd.openxmlformats-officedocument.drawingml.chart+xml"/>
  <Override PartName="/ppt/charts/chart25.xml" ContentType="application/vnd.openxmlformats-officedocument.drawingml.chart+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rts/chart26.xml" ContentType="application/vnd.openxmlformats-officedocument.drawingml.chart+xml"/>
  <Override PartName="/ppt/charts/style21.xml" ContentType="application/vnd.ms-office.chartstyle+xml"/>
  <Override PartName="/ppt/charts/colors21.xml" ContentType="application/vnd.ms-office.chartcolorstyle+xml"/>
  <Override PartName="/ppt/charts/chart27.xml" ContentType="application/vnd.openxmlformats-officedocument.drawingml.chart+xml"/>
  <Override PartName="/ppt/charts/style22.xml" ContentType="application/vnd.ms-office.chartstyle+xml"/>
  <Override PartName="/ppt/charts/colors22.xml" ContentType="application/vnd.ms-office.chartcolorstyle+xml"/>
  <Override PartName="/ppt/notesSlides/notesSlide17.xml" ContentType="application/vnd.openxmlformats-officedocument.presentationml.notesSlide+xml"/>
  <Override PartName="/ppt/charts/chart28.xml" ContentType="application/vnd.openxmlformats-officedocument.drawingml.chart+xml"/>
  <Override PartName="/ppt/charts/style23.xml" ContentType="application/vnd.ms-office.chartstyle+xml"/>
  <Override PartName="/ppt/charts/colors23.xml" ContentType="application/vnd.ms-office.chartcolorstyle+xml"/>
  <Override PartName="/ppt/charts/chart29.xml" ContentType="application/vnd.openxmlformats-officedocument.drawingml.chart+xml"/>
  <Override PartName="/ppt/charts/style24.xml" ContentType="application/vnd.ms-office.chartstyle+xml"/>
  <Override PartName="/ppt/charts/colors24.xml" ContentType="application/vnd.ms-office.chartcolorstyle+xml"/>
  <Override PartName="/ppt/notesSlides/notesSlide18.xml" ContentType="application/vnd.openxmlformats-officedocument.presentationml.notesSlide+xml"/>
  <Override PartName="/ppt/charts/chart30.xml" ContentType="application/vnd.openxmlformats-officedocument.drawingml.chart+xml"/>
  <Override PartName="/ppt/charts/style25.xml" ContentType="application/vnd.ms-office.chartstyle+xml"/>
  <Override PartName="/ppt/charts/colors25.xml" ContentType="application/vnd.ms-office.chartcolorstyle+xml"/>
  <Override PartName="/ppt/charts/chart31.xml" ContentType="application/vnd.openxmlformats-officedocument.drawingml.chart+xml"/>
  <Override PartName="/ppt/charts/style26.xml" ContentType="application/vnd.ms-office.chartstyle+xml"/>
  <Override PartName="/ppt/charts/colors26.xml" ContentType="application/vnd.ms-office.chartcolorstyle+xml"/>
  <Override PartName="/ppt/notesSlides/notesSlide19.xml" ContentType="application/vnd.openxmlformats-officedocument.presentationml.notesSlide+xml"/>
  <Override PartName="/ppt/charts/chart32.xml" ContentType="application/vnd.openxmlformats-officedocument.drawingml.chart+xml"/>
  <Override PartName="/ppt/charts/style27.xml" ContentType="application/vnd.ms-office.chartstyle+xml"/>
  <Override PartName="/ppt/charts/colors27.xml" ContentType="application/vnd.ms-office.chartcolorstyle+xml"/>
  <Override PartName="/ppt/charts/chart33.xml" ContentType="application/vnd.openxmlformats-officedocument.drawingml.chart+xml"/>
  <Override PartName="/ppt/charts/style28.xml" ContentType="application/vnd.ms-office.chartstyle+xml"/>
  <Override PartName="/ppt/charts/colors28.xml" ContentType="application/vnd.ms-office.chartcolorstyle+xml"/>
  <Override PartName="/ppt/notesSlides/notesSlide20.xml" ContentType="application/vnd.openxmlformats-officedocument.presentationml.notesSlide+xml"/>
  <Override PartName="/ppt/charts/chart34.xml" ContentType="application/vnd.openxmlformats-officedocument.drawingml.chart+xml"/>
  <Override PartName="/ppt/charts/style29.xml" ContentType="application/vnd.ms-office.chartstyle+xml"/>
  <Override PartName="/ppt/charts/colors29.xml" ContentType="application/vnd.ms-office.chartcolorstyle+xml"/>
  <Override PartName="/ppt/charts/chart35.xml" ContentType="application/vnd.openxmlformats-officedocument.drawingml.chart+xml"/>
  <Override PartName="/ppt/charts/style30.xml" ContentType="application/vnd.ms-office.chartstyle+xml"/>
  <Override PartName="/ppt/charts/colors30.xml" ContentType="application/vnd.ms-office.chartcolorstyle+xml"/>
  <Override PartName="/ppt/notesSlides/notesSlide21.xml" ContentType="application/vnd.openxmlformats-officedocument.presentationml.notesSlide+xml"/>
  <Override PartName="/ppt/charts/chart36.xml" ContentType="application/vnd.openxmlformats-officedocument.drawingml.chart+xml"/>
  <Override PartName="/ppt/charts/style31.xml" ContentType="application/vnd.ms-office.chartstyle+xml"/>
  <Override PartName="/ppt/charts/colors31.xml" ContentType="application/vnd.ms-office.chartcolorstyle+xml"/>
  <Override PartName="/ppt/charts/chart37.xml" ContentType="application/vnd.openxmlformats-officedocument.drawingml.chart+xml"/>
  <Override PartName="/ppt/charts/style32.xml" ContentType="application/vnd.ms-office.chartstyle+xml"/>
  <Override PartName="/ppt/charts/colors32.xml" ContentType="application/vnd.ms-office.chartcolorstyle+xml"/>
  <Override PartName="/ppt/notesSlides/notesSlide22.xml" ContentType="application/vnd.openxmlformats-officedocument.presentationml.notesSlide+xml"/>
  <Override PartName="/ppt/charts/chart38.xml" ContentType="application/vnd.openxmlformats-officedocument.drawingml.chart+xml"/>
  <Override PartName="/ppt/charts/style33.xml" ContentType="application/vnd.ms-office.chartstyle+xml"/>
  <Override PartName="/ppt/charts/colors33.xml" ContentType="application/vnd.ms-office.chartcolorstyle+xml"/>
  <Override PartName="/ppt/charts/chart39.xml" ContentType="application/vnd.openxmlformats-officedocument.drawingml.chart+xml"/>
  <Override PartName="/ppt/charts/style34.xml" ContentType="application/vnd.ms-office.chartstyle+xml"/>
  <Override PartName="/ppt/charts/colors34.xml" ContentType="application/vnd.ms-office.chartcolorstyle+xml"/>
  <Override PartName="/ppt/notesSlides/notesSlide23.xml" ContentType="application/vnd.openxmlformats-officedocument.presentationml.notesSlide+xml"/>
  <Override PartName="/ppt/charts/chart40.xml" ContentType="application/vnd.openxmlformats-officedocument.drawingml.chart+xml"/>
  <Override PartName="/ppt/charts/style35.xml" ContentType="application/vnd.ms-office.chartstyle+xml"/>
  <Override PartName="/ppt/charts/colors35.xml" ContentType="application/vnd.ms-office.chartcolorstyle+xml"/>
  <Override PartName="/ppt/charts/chart41.xml" ContentType="application/vnd.openxmlformats-officedocument.drawingml.chart+xml"/>
  <Override PartName="/ppt/charts/style36.xml" ContentType="application/vnd.ms-office.chartstyle+xml"/>
  <Override PartName="/ppt/charts/colors36.xml" ContentType="application/vnd.ms-office.chartcolorstyle+xml"/>
  <Override PartName="/ppt/notesSlides/notesSlide24.xml" ContentType="application/vnd.openxmlformats-officedocument.presentationml.notesSlide+xml"/>
  <Override PartName="/ppt/charts/chart42.xml" ContentType="application/vnd.openxmlformats-officedocument.drawingml.chart+xml"/>
  <Override PartName="/ppt/charts/chart43.xml" ContentType="application/vnd.openxmlformats-officedocument.drawingml.chart+xml"/>
  <Override PartName="/ppt/charts/chart44.xml" ContentType="application/vnd.openxmlformats-officedocument.drawingml.chart+xml"/>
  <Override PartName="/ppt/charts/chart45.xml" ContentType="application/vnd.openxmlformats-officedocument.drawingml.chart+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harts/chart46.xml" ContentType="application/vnd.openxmlformats-officedocument.drawingml.chart+xml"/>
  <Override PartName="/ppt/charts/style37.xml" ContentType="application/vnd.ms-office.chartstyle+xml"/>
  <Override PartName="/ppt/charts/colors37.xml" ContentType="application/vnd.ms-office.chartcolorstyle+xml"/>
  <Override PartName="/ppt/charts/chart47.xml" ContentType="application/vnd.openxmlformats-officedocument.drawingml.chart+xml"/>
  <Override PartName="/ppt/charts/style38.xml" ContentType="application/vnd.ms-office.chartstyle+xml"/>
  <Override PartName="/ppt/charts/colors38.xml" ContentType="application/vnd.ms-office.chartcolorstyle+xml"/>
  <Override PartName="/ppt/notesSlides/notesSlide29.xml" ContentType="application/vnd.openxmlformats-officedocument.presentationml.notesSlide+xml"/>
  <Override PartName="/ppt/charts/chart48.xml" ContentType="application/vnd.openxmlformats-officedocument.drawingml.chart+xml"/>
  <Override PartName="/ppt/charts/style39.xml" ContentType="application/vnd.ms-office.chartstyle+xml"/>
  <Override PartName="/ppt/charts/colors39.xml" ContentType="application/vnd.ms-office.chartcolorstyle+xml"/>
  <Override PartName="/ppt/charts/chart49.xml" ContentType="application/vnd.openxmlformats-officedocument.drawingml.chart+xml"/>
  <Override PartName="/ppt/charts/style40.xml" ContentType="application/vnd.ms-office.chartstyle+xml"/>
  <Override PartName="/ppt/charts/colors40.xml" ContentType="application/vnd.ms-office.chartcolorstyle+xml"/>
  <Override PartName="/ppt/notesSlides/notesSlide30.xml" ContentType="application/vnd.openxmlformats-officedocument.presentationml.notesSlide+xml"/>
  <Override PartName="/ppt/charts/chart50.xml" ContentType="application/vnd.openxmlformats-officedocument.drawingml.chart+xml"/>
  <Override PartName="/ppt/charts/style41.xml" ContentType="application/vnd.ms-office.chartstyle+xml"/>
  <Override PartName="/ppt/charts/colors41.xml" ContentType="application/vnd.ms-office.chartcolorstyle+xml"/>
  <Override PartName="/ppt/charts/chart51.xml" ContentType="application/vnd.openxmlformats-officedocument.drawingml.chart+xml"/>
  <Override PartName="/ppt/charts/style42.xml" ContentType="application/vnd.ms-office.chartstyle+xml"/>
  <Override PartName="/ppt/charts/colors42.xml" ContentType="application/vnd.ms-office.chartcolorstyle+xml"/>
  <Override PartName="/ppt/notesSlides/notesSlide31.xml" ContentType="application/vnd.openxmlformats-officedocument.presentationml.notesSlide+xml"/>
  <Override PartName="/ppt/charts/chart52.xml" ContentType="application/vnd.openxmlformats-officedocument.drawingml.chart+xml"/>
  <Override PartName="/ppt/charts/chart53.xml" ContentType="application/vnd.openxmlformats-officedocument.drawingml.chart+xml"/>
  <Override PartName="/ppt/charts/style43.xml" ContentType="application/vnd.ms-office.chartstyle+xml"/>
  <Override PartName="/ppt/charts/colors43.xml" ContentType="application/vnd.ms-office.chartcolorstyle+xml"/>
  <Override PartName="/ppt/notesSlides/notesSlide32.xml" ContentType="application/vnd.openxmlformats-officedocument.presentationml.notesSlide+xml"/>
  <Override PartName="/ppt/charts/chart54.xml" ContentType="application/vnd.openxmlformats-officedocument.drawingml.chart+xml"/>
  <Override PartName="/ppt/charts/style44.xml" ContentType="application/vnd.ms-office.chartstyle+xml"/>
  <Override PartName="/ppt/charts/colors44.xml" ContentType="application/vnd.ms-office.chartcolorstyle+xml"/>
  <Override PartName="/ppt/notesSlides/notesSlide33.xml" ContentType="application/vnd.openxmlformats-officedocument.presentationml.notesSlide+xml"/>
  <Override PartName="/ppt/charts/chart55.xml" ContentType="application/vnd.openxmlformats-officedocument.drawingml.chart+xml"/>
  <Override PartName="/ppt/charts/style45.xml" ContentType="application/vnd.ms-office.chartstyle+xml"/>
  <Override PartName="/ppt/charts/colors45.xml" ContentType="application/vnd.ms-office.chartcolorstyl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charts/chart56.xml" ContentType="application/vnd.openxmlformats-officedocument.drawingml.chart+xml"/>
  <Override PartName="/ppt/charts/style46.xml" ContentType="application/vnd.ms-office.chartstyle+xml"/>
  <Override PartName="/ppt/charts/colors46.xml" ContentType="application/vnd.ms-office.chartcolorstyle+xml"/>
  <Override PartName="/ppt/charts/chart57.xml" ContentType="application/vnd.openxmlformats-officedocument.drawingml.chart+xml"/>
  <Override PartName="/ppt/charts/style47.xml" ContentType="application/vnd.ms-office.chartstyle+xml"/>
  <Override PartName="/ppt/charts/colors47.xml" ContentType="application/vnd.ms-office.chartcolorstyle+xml"/>
  <Override PartName="/ppt/notesSlides/notesSlide36.xml" ContentType="application/vnd.openxmlformats-officedocument.presentationml.notesSlide+xml"/>
  <Override PartName="/ppt/charts/chart58.xml" ContentType="application/vnd.openxmlformats-officedocument.drawingml.chart+xml"/>
  <Override PartName="/ppt/charts/style48.xml" ContentType="application/vnd.ms-office.chartstyle+xml"/>
  <Override PartName="/ppt/charts/colors48.xml" ContentType="application/vnd.ms-office.chartcolorstyle+xml"/>
  <Override PartName="/ppt/charts/chart59.xml" ContentType="application/vnd.openxmlformats-officedocument.drawingml.chart+xml"/>
  <Override PartName="/ppt/charts/style49.xml" ContentType="application/vnd.ms-office.chartstyle+xml"/>
  <Override PartName="/ppt/charts/colors49.xml" ContentType="application/vnd.ms-office.chartcolorstyle+xml"/>
  <Override PartName="/ppt/notesSlides/notesSlide37.xml" ContentType="application/vnd.openxmlformats-officedocument.presentationml.notesSlide+xml"/>
  <Override PartName="/ppt/charts/chart60.xml" ContentType="application/vnd.openxmlformats-officedocument.drawingml.chart+xml"/>
  <Override PartName="/ppt/charts/style50.xml" ContentType="application/vnd.ms-office.chartstyle+xml"/>
  <Override PartName="/ppt/charts/colors50.xml" ContentType="application/vnd.ms-office.chartcolorstyle+xml"/>
  <Override PartName="/ppt/charts/chart61.xml" ContentType="application/vnd.openxmlformats-officedocument.drawingml.chart+xml"/>
  <Override PartName="/ppt/charts/style51.xml" ContentType="application/vnd.ms-office.chartstyle+xml"/>
  <Override PartName="/ppt/charts/colors51.xml" ContentType="application/vnd.ms-office.chartcolorstyle+xml"/>
  <Override PartName="/ppt/notesSlides/notesSlide38.xml" ContentType="application/vnd.openxmlformats-officedocument.presentationml.notesSlide+xml"/>
  <Override PartName="/ppt/charts/chart62.xml" ContentType="application/vnd.openxmlformats-officedocument.drawingml.chart+xml"/>
  <Override PartName="/ppt/charts/style52.xml" ContentType="application/vnd.ms-office.chartstyle+xml"/>
  <Override PartName="/ppt/charts/colors52.xml" ContentType="application/vnd.ms-office.chartcolorstyle+xml"/>
  <Override PartName="/ppt/charts/chart63.xml" ContentType="application/vnd.openxmlformats-officedocument.drawingml.chart+xml"/>
  <Override PartName="/ppt/charts/style53.xml" ContentType="application/vnd.ms-office.chartstyle+xml"/>
  <Override PartName="/ppt/charts/colors53.xml" ContentType="application/vnd.ms-office.chartcolorstyle+xml"/>
  <Override PartName="/ppt/notesSlides/notesSlide39.xml" ContentType="application/vnd.openxmlformats-officedocument.presentationml.notesSlide+xml"/>
  <Override PartName="/ppt/charts/chart64.xml" ContentType="application/vnd.openxmlformats-officedocument.drawingml.chart+xml"/>
  <Override PartName="/ppt/charts/chart65.xml" ContentType="application/vnd.openxmlformats-officedocument.drawingml.chart+xml"/>
  <Override PartName="/ppt/notesSlides/notesSlide40.xml" ContentType="application/vnd.openxmlformats-officedocument.presentationml.notesSlide+xml"/>
  <Override PartName="/ppt/charts/chart66.xml" ContentType="application/vnd.openxmlformats-officedocument.drawingml.chart+xml"/>
  <Override PartName="/ppt/charts/style54.xml" ContentType="application/vnd.ms-office.chartstyle+xml"/>
  <Override PartName="/ppt/charts/colors54.xml" ContentType="application/vnd.ms-office.chartcolorstyle+xml"/>
  <Override PartName="/ppt/charts/chart67.xml" ContentType="application/vnd.openxmlformats-officedocument.drawingml.chart+xml"/>
  <Override PartName="/ppt/charts/style55.xml" ContentType="application/vnd.ms-office.chartstyle+xml"/>
  <Override PartName="/ppt/charts/colors55.xml" ContentType="application/vnd.ms-office.chartcolorstyl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charts/chart68.xml" ContentType="application/vnd.openxmlformats-officedocument.drawingml.chart+xml"/>
  <Override PartName="/ppt/charts/style56.xml" ContentType="application/vnd.ms-office.chartstyle+xml"/>
  <Override PartName="/ppt/charts/colors56.xml" ContentType="application/vnd.ms-office.chartcolorstyle+xml"/>
  <Override PartName="/ppt/notesSlides/notesSlide43.xml" ContentType="application/vnd.openxmlformats-officedocument.presentationml.notesSlide+xml"/>
  <Override PartName="/ppt/charts/chart69.xml" ContentType="application/vnd.openxmlformats-officedocument.drawingml.chart+xml"/>
  <Override PartName="/ppt/charts/style57.xml" ContentType="application/vnd.ms-office.chartstyle+xml"/>
  <Override PartName="/ppt/charts/colors57.xml" ContentType="application/vnd.ms-office.chartcolorstyle+xml"/>
  <Override PartName="/ppt/charts/chart70.xml" ContentType="application/vnd.openxmlformats-officedocument.drawingml.chart+xml"/>
  <Override PartName="/ppt/charts/style58.xml" ContentType="application/vnd.ms-office.chartstyle+xml"/>
  <Override PartName="/ppt/charts/colors58.xml" ContentType="application/vnd.ms-office.chartcolorstyle+xml"/>
  <Override PartName="/ppt/notesSlides/notesSlide44.xml" ContentType="application/vnd.openxmlformats-officedocument.presentationml.notesSlide+xml"/>
  <Override PartName="/ppt/charts/chart71.xml" ContentType="application/vnd.openxmlformats-officedocument.drawingml.chart+xml"/>
  <Override PartName="/ppt/charts/style59.xml" ContentType="application/vnd.ms-office.chartstyle+xml"/>
  <Override PartName="/ppt/charts/colors59.xml" ContentType="application/vnd.ms-office.chartcolorstyle+xml"/>
  <Override PartName="/ppt/charts/chart72.xml" ContentType="application/vnd.openxmlformats-officedocument.drawingml.chart+xml"/>
  <Override PartName="/ppt/charts/style60.xml" ContentType="application/vnd.ms-office.chartstyle+xml"/>
  <Override PartName="/ppt/charts/colors60.xml" ContentType="application/vnd.ms-office.chartcolorstyle+xml"/>
  <Override PartName="/ppt/notesSlides/notesSlide45.xml" ContentType="application/vnd.openxmlformats-officedocument.presentationml.notesSlide+xml"/>
  <Override PartName="/ppt/charts/chart73.xml" ContentType="application/vnd.openxmlformats-officedocument.drawingml.chart+xml"/>
  <Override PartName="/ppt/charts/chart74.xml" ContentType="application/vnd.openxmlformats-officedocument.drawingml.chart+xml"/>
  <Override PartName="/ppt/charts/style61.xml" ContentType="application/vnd.ms-office.chartstyle+xml"/>
  <Override PartName="/ppt/charts/colors61.xml" ContentType="application/vnd.ms-office.chartcolorstyle+xml"/>
  <Override PartName="/ppt/notesSlides/notesSlide46.xml" ContentType="application/vnd.openxmlformats-officedocument.presentationml.notesSlide+xml"/>
  <Override PartName="/ppt/charts/chart75.xml" ContentType="application/vnd.openxmlformats-officedocument.drawingml.chart+xml"/>
  <Override PartName="/ppt/charts/style62.xml" ContentType="application/vnd.ms-office.chartstyle+xml"/>
  <Override PartName="/ppt/charts/colors62.xml" ContentType="application/vnd.ms-office.chartcolorstyle+xml"/>
  <Override PartName="/ppt/charts/chart76.xml" ContentType="application/vnd.openxmlformats-officedocument.drawingml.chart+xml"/>
  <Override PartName="/ppt/charts/style63.xml" ContentType="application/vnd.ms-office.chartstyle+xml"/>
  <Override PartName="/ppt/charts/colors63.xml" ContentType="application/vnd.ms-office.chartcolorstyle+xml"/>
  <Override PartName="/ppt/notesSlides/notesSlide47.xml" ContentType="application/vnd.openxmlformats-officedocument.presentationml.notesSlide+xml"/>
  <Override PartName="/ppt/charts/chart77.xml" ContentType="application/vnd.openxmlformats-officedocument.drawingml.chart+xml"/>
  <Override PartName="/ppt/charts/chart78.xml" ContentType="application/vnd.openxmlformats-officedocument.drawingml.chart+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charts/chart79.xml" ContentType="application/vnd.openxmlformats-officedocument.drawingml.chart+xml"/>
  <Override PartName="/ppt/charts/style64.xml" ContentType="application/vnd.ms-office.chartstyle+xml"/>
  <Override PartName="/ppt/charts/colors64.xml" ContentType="application/vnd.ms-office.chartcolorstyle+xml"/>
  <Override PartName="/ppt/charts/chart80.xml" ContentType="application/vnd.openxmlformats-officedocument.drawingml.chart+xml"/>
  <Override PartName="/ppt/charts/style65.xml" ContentType="application/vnd.ms-office.chartstyle+xml"/>
  <Override PartName="/ppt/charts/colors65.xml" ContentType="application/vnd.ms-office.chartcolorstyle+xml"/>
  <Override PartName="/ppt/notesSlides/notesSlide51.xml" ContentType="application/vnd.openxmlformats-officedocument.presentationml.notesSlide+xml"/>
  <Override PartName="/ppt/charts/chart81.xml" ContentType="application/vnd.openxmlformats-officedocument.drawingml.chart+xml"/>
  <Override PartName="/ppt/charts/chart82.xml" ContentType="application/vnd.openxmlformats-officedocument.drawingml.chart+xml"/>
  <Override PartName="/ppt/charts/style66.xml" ContentType="application/vnd.ms-office.chartstyle+xml"/>
  <Override PartName="/ppt/charts/colors66.xml" ContentType="application/vnd.ms-office.chartcolorstyle+xml"/>
  <Override PartName="/ppt/notesSlides/notesSlide52.xml" ContentType="application/vnd.openxmlformats-officedocument.presentationml.notesSlide+xml"/>
  <Override PartName="/ppt/charts/chart83.xml" ContentType="application/vnd.openxmlformats-officedocument.drawingml.chart+xml"/>
  <Override PartName="/ppt/charts/chart84.xml" ContentType="application/vnd.openxmlformats-officedocument.drawingml.chart+xml"/>
  <Override PartName="/ppt/notesSlides/notesSlide53.xml" ContentType="application/vnd.openxmlformats-officedocument.presentationml.notesSlide+xml"/>
  <Override PartName="/ppt/charts/chart85.xml" ContentType="application/vnd.openxmlformats-officedocument.drawingml.chart+xml"/>
  <Override PartName="/ppt/charts/chart86.xml" ContentType="application/vnd.openxmlformats-officedocument.drawingml.chart+xml"/>
  <Override PartName="/ppt/charts/style67.xml" ContentType="application/vnd.ms-office.chartstyle+xml"/>
  <Override PartName="/ppt/charts/colors67.xml" ContentType="application/vnd.ms-office.chartcolorstyle+xml"/>
  <Override PartName="/ppt/notesSlides/notesSlide54.xml" ContentType="application/vnd.openxmlformats-officedocument.presentationml.notesSlide+xml"/>
  <Override PartName="/ppt/charts/chart87.xml" ContentType="application/vnd.openxmlformats-officedocument.drawingml.chart+xml"/>
  <Override PartName="/ppt/charts/style68.xml" ContentType="application/vnd.ms-office.chartstyle+xml"/>
  <Override PartName="/ppt/charts/colors68.xml" ContentType="application/vnd.ms-office.chartcolorstyle+xml"/>
  <Override PartName="/ppt/charts/chart88.xml" ContentType="application/vnd.openxmlformats-officedocument.drawingml.chart+xml"/>
  <Override PartName="/ppt/charts/style69.xml" ContentType="application/vnd.ms-office.chartstyle+xml"/>
  <Override PartName="/ppt/charts/colors69.xml" ContentType="application/vnd.ms-office.chartcolorstyle+xml"/>
  <Override PartName="/ppt/charts/chart89.xml" ContentType="application/vnd.openxmlformats-officedocument.drawingml.chart+xml"/>
  <Override PartName="/ppt/charts/style70.xml" ContentType="application/vnd.ms-office.chartstyle+xml"/>
  <Override PartName="/ppt/charts/colors70.xml" ContentType="application/vnd.ms-office.chartcolorstyl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charts/chart90.xml" ContentType="application/vnd.openxmlformats-officedocument.drawingml.chart+xml"/>
  <Override PartName="/ppt/charts/style71.xml" ContentType="application/vnd.ms-office.chartstyle+xml"/>
  <Override PartName="/ppt/charts/colors71.xml" ContentType="application/vnd.ms-office.chartcolorstyle+xml"/>
  <Override PartName="/ppt/charts/chart91.xml" ContentType="application/vnd.openxmlformats-officedocument.drawingml.chart+xml"/>
  <Override PartName="/ppt/charts/style72.xml" ContentType="application/vnd.ms-office.chartstyle+xml"/>
  <Override PartName="/ppt/charts/colors72.xml" ContentType="application/vnd.ms-office.chartcolorstyl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autoCompressPictures="0">
  <p:sldMasterIdLst>
    <p:sldMasterId id="2147484364" r:id="rId4"/>
  </p:sldMasterIdLst>
  <p:notesMasterIdLst>
    <p:notesMasterId r:id="rId98"/>
  </p:notesMasterIdLst>
  <p:handoutMasterIdLst>
    <p:handoutMasterId r:id="rId99"/>
  </p:handoutMasterIdLst>
  <p:sldIdLst>
    <p:sldId id="2682" r:id="rId5"/>
    <p:sldId id="326" r:id="rId6"/>
    <p:sldId id="2683" r:id="rId7"/>
    <p:sldId id="2134806869" r:id="rId8"/>
    <p:sldId id="2134806870" r:id="rId9"/>
    <p:sldId id="2134806871" r:id="rId10"/>
    <p:sldId id="2134806796" r:id="rId11"/>
    <p:sldId id="2134806797" r:id="rId12"/>
    <p:sldId id="2134806800" r:id="rId13"/>
    <p:sldId id="2134806873" r:id="rId14"/>
    <p:sldId id="2134806868" r:id="rId15"/>
    <p:sldId id="2134806766" r:id="rId16"/>
    <p:sldId id="2134806751" r:id="rId17"/>
    <p:sldId id="2134806807" r:id="rId18"/>
    <p:sldId id="2134806885" r:id="rId19"/>
    <p:sldId id="2134806808" r:id="rId20"/>
    <p:sldId id="2134806801" r:id="rId21"/>
    <p:sldId id="2134806783" r:id="rId22"/>
    <p:sldId id="2134806862" r:id="rId23"/>
    <p:sldId id="2134806768" r:id="rId24"/>
    <p:sldId id="2134806810" r:id="rId25"/>
    <p:sldId id="2134806823" r:id="rId26"/>
    <p:sldId id="2134806897" r:id="rId27"/>
    <p:sldId id="2134806898" r:id="rId28"/>
    <p:sldId id="2134806824" r:id="rId29"/>
    <p:sldId id="2134806755" r:id="rId30"/>
    <p:sldId id="2134806782" r:id="rId31"/>
    <p:sldId id="2134806863" r:id="rId32"/>
    <p:sldId id="2134806769" r:id="rId33"/>
    <p:sldId id="2134806828" r:id="rId34"/>
    <p:sldId id="2134806887" r:id="rId35"/>
    <p:sldId id="2134806886" r:id="rId36"/>
    <p:sldId id="2134806830" r:id="rId37"/>
    <p:sldId id="2134806889" r:id="rId38"/>
    <p:sldId id="2134806888" r:id="rId39"/>
    <p:sldId id="2134806890" r:id="rId40"/>
    <p:sldId id="2134806891" r:id="rId41"/>
    <p:sldId id="2134806832" r:id="rId42"/>
    <p:sldId id="2134806785" r:id="rId43"/>
    <p:sldId id="2134806786" r:id="rId44"/>
    <p:sldId id="2134806864" r:id="rId45"/>
    <p:sldId id="2134806767" r:id="rId46"/>
    <p:sldId id="2134806838" r:id="rId47"/>
    <p:sldId id="2134806834" r:id="rId48"/>
    <p:sldId id="2134806892" r:id="rId49"/>
    <p:sldId id="2134806835" r:id="rId50"/>
    <p:sldId id="2134806841" r:id="rId51"/>
    <p:sldId id="2134806842" r:id="rId52"/>
    <p:sldId id="2134806787" r:id="rId53"/>
    <p:sldId id="2134806788" r:id="rId54"/>
    <p:sldId id="2134806865" r:id="rId55"/>
    <p:sldId id="2134806770" r:id="rId56"/>
    <p:sldId id="2134806844" r:id="rId57"/>
    <p:sldId id="2134806845" r:id="rId58"/>
    <p:sldId id="2134806893" r:id="rId59"/>
    <p:sldId id="2134806847" r:id="rId60"/>
    <p:sldId id="2134806846" r:id="rId61"/>
    <p:sldId id="2134806848" r:id="rId62"/>
    <p:sldId id="2134806789" r:id="rId63"/>
    <p:sldId id="2134806790" r:id="rId64"/>
    <p:sldId id="2134806866" r:id="rId65"/>
    <p:sldId id="2134806771" r:id="rId66"/>
    <p:sldId id="2134806850" r:id="rId67"/>
    <p:sldId id="2134806851" r:id="rId68"/>
    <p:sldId id="2134806894" r:id="rId69"/>
    <p:sldId id="2134806895" r:id="rId70"/>
    <p:sldId id="2134806853" r:id="rId71"/>
    <p:sldId id="2134806852" r:id="rId72"/>
    <p:sldId id="2134806791" r:id="rId73"/>
    <p:sldId id="2134806792" r:id="rId74"/>
    <p:sldId id="2134806793" r:id="rId75"/>
    <p:sldId id="2134806867" r:id="rId76"/>
    <p:sldId id="2134806773" r:id="rId77"/>
    <p:sldId id="2134806855" r:id="rId78"/>
    <p:sldId id="2134806856" r:id="rId79"/>
    <p:sldId id="2134806859" r:id="rId80"/>
    <p:sldId id="2134806896" r:id="rId81"/>
    <p:sldId id="2134806860" r:id="rId82"/>
    <p:sldId id="2134806794" r:id="rId83"/>
    <p:sldId id="2134806899" r:id="rId84"/>
    <p:sldId id="2134806795" r:id="rId85"/>
    <p:sldId id="2134806861" r:id="rId86"/>
    <p:sldId id="2134806884" r:id="rId87"/>
    <p:sldId id="2778" r:id="rId88"/>
    <p:sldId id="2134806805" r:id="rId89"/>
    <p:sldId id="2134806752" r:id="rId90"/>
    <p:sldId id="2134806774" r:id="rId91"/>
    <p:sldId id="2134806878" r:id="rId92"/>
    <p:sldId id="2134806879" r:id="rId93"/>
    <p:sldId id="2134806880" r:id="rId94"/>
    <p:sldId id="2134806749" r:id="rId95"/>
    <p:sldId id="2134806881" r:id="rId96"/>
    <p:sldId id="2742" r:id="rId97"/>
  </p:sldIdLst>
  <p:sldSz cx="9906000" cy="6858000" type="A4"/>
  <p:notesSz cx="6797675" cy="9872663"/>
  <p:custDataLst>
    <p:tags r:id="rId100"/>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28" userDrawn="1">
          <p15:clr>
            <a:srgbClr val="A4A3A4"/>
          </p15:clr>
        </p15:guide>
        <p15:guide id="2" pos="5751" userDrawn="1">
          <p15:clr>
            <a:srgbClr val="A4A3A4"/>
          </p15:clr>
        </p15:guide>
        <p15:guide id="3" pos="2916" userDrawn="1">
          <p15:clr>
            <a:srgbClr val="A4A3A4"/>
          </p15:clr>
        </p15:guide>
        <p15:guide id="4" pos="3324" userDrawn="1">
          <p15:clr>
            <a:srgbClr val="A4A3A4"/>
          </p15:clr>
        </p15:guide>
        <p15:guide id="5" pos="1650" userDrawn="1">
          <p15:clr>
            <a:srgbClr val="A4A3A4"/>
          </p15:clr>
        </p15:guide>
        <p15:guide id="6" orient="horz" pos="1117" userDrawn="1">
          <p15:clr>
            <a:srgbClr val="A4A3A4"/>
          </p15:clr>
        </p15:guide>
        <p15:guide id="7" pos="4572"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im, Ki-Bum (KR/ERI)" initials="KK(" lastIdx="1" clrIdx="0">
    <p:extLst>
      <p:ext uri="{19B8F6BF-5375-455C-9EA6-DF929625EA0E}">
        <p15:presenceInfo xmlns:p15="http://schemas.microsoft.com/office/powerpoint/2012/main" userId="S::kkim28@kr.kpmg.com::93a05624-2d57-40b1-8485-6140a98df9d7" providerId="AD"/>
      </p:ext>
    </p:extLst>
  </p:cmAuthor>
  <p:cmAuthor id="2" name="Lee, Hyo-Jung Jenny (KR/ERI)" initials="LHJ(" lastIdx="1" clrIdx="1">
    <p:extLst>
      <p:ext uri="{19B8F6BF-5375-455C-9EA6-DF929625EA0E}">
        <p15:presenceInfo xmlns:p15="http://schemas.microsoft.com/office/powerpoint/2012/main" userId="S::hyojunglee@kr.kpmg.com::8fb11eb8-8f0d-4526-8076-aa6a881217f8"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C233C"/>
    <a:srgbClr val="4B6DE8"/>
    <a:srgbClr val="7F7F7F"/>
    <a:srgbClr val="FE9CCF"/>
    <a:srgbClr val="00C0AE"/>
    <a:srgbClr val="006E93"/>
    <a:srgbClr val="AA70F3"/>
    <a:srgbClr val="A4C7ED"/>
    <a:srgbClr val="B5025F"/>
    <a:srgbClr val="FD349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660B408-B3CF-4A94-85FC-2B1E0A45F4A2}" styleName="어두운 스타일 2 - 강조 1/강조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보통 스타일 1 - 강조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F5AB1C69-6EDB-4FF4-983F-18BD219EF322}" styleName="보통 스타일 2 - 강조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보통 스타일 2 - 강조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BC89EF96-8CEA-46FF-86C4-4CE0E7609802}" styleName="밝은 스타일 3 - 강조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940675A-B579-460E-94D1-54222C63F5DA}" styleName="스타일 없음, 표 눈금">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B4B98B0-60AC-42C2-AFA5-B58CD77FA1E5}" styleName="밝은 스타일 1 - 강조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856" autoAdjust="0"/>
    <p:restoredTop sz="96168" autoAdjust="0"/>
  </p:normalViewPr>
  <p:slideViewPr>
    <p:cSldViewPr snapToGrid="0">
      <p:cViewPr varScale="1">
        <p:scale>
          <a:sx n="77" d="100"/>
          <a:sy n="77" d="100"/>
        </p:scale>
        <p:origin x="1236" y="84"/>
      </p:cViewPr>
      <p:guideLst>
        <p:guide orient="horz" pos="2228"/>
        <p:guide pos="5751"/>
        <p:guide pos="2916"/>
        <p:guide pos="3324"/>
        <p:guide pos="1650"/>
        <p:guide orient="horz" pos="1117"/>
        <p:guide pos="4572"/>
      </p:guideLst>
    </p:cSldViewPr>
  </p:slideViewPr>
  <p:notesTextViewPr>
    <p:cViewPr>
      <p:scale>
        <a:sx n="1" d="1"/>
        <a:sy n="1" d="1"/>
      </p:scale>
      <p:origin x="0" y="0"/>
    </p:cViewPr>
  </p:notesTextViewPr>
  <p:sorterViewPr>
    <p:cViewPr>
      <p:scale>
        <a:sx n="102" d="100"/>
        <a:sy n="102" d="100"/>
      </p:scale>
      <p:origin x="0" y="-2754"/>
    </p:cViewPr>
  </p:sorterViewPr>
  <p:notesViewPr>
    <p:cSldViewPr snapToGrid="0">
      <p:cViewPr varScale="1">
        <p:scale>
          <a:sx n="74" d="100"/>
          <a:sy n="74" d="100"/>
        </p:scale>
        <p:origin x="4044" y="60"/>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presProps" Target="presProps.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handoutMaster" Target="handoutMasters/handoutMaster1.xml"/><Relationship Id="rId101"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theme" Target="theme/theme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tags" Target="tags/tag1.xml"/><Relationship Id="rId105"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notesMaster" Target="notesMasters/notesMaster1.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Worksheet9.xlsx"/><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package" Target="../embeddings/Microsoft_Excel_Worksheet10.xlsx"/><Relationship Id="rId2" Type="http://schemas.microsoft.com/office/2011/relationships/chartColorStyle" Target="colors11.xml"/><Relationship Id="rId1" Type="http://schemas.microsoft.com/office/2011/relationships/chartStyle" Target="style11.xml"/></Relationships>
</file>

<file path=ppt/charts/_rels/chart12.xml.rels><?xml version="1.0" encoding="UTF-8" standalone="yes"?>
<Relationships xmlns="http://schemas.openxmlformats.org/package/2006/relationships"><Relationship Id="rId3" Type="http://schemas.openxmlformats.org/officeDocument/2006/relationships/package" Target="../embeddings/Microsoft_Excel_Worksheet11.xlsx"/><Relationship Id="rId2" Type="http://schemas.microsoft.com/office/2011/relationships/chartColorStyle" Target="colors12.xml"/><Relationship Id="rId1" Type="http://schemas.microsoft.com/office/2011/relationships/chartStyle" Target="style12.xml"/></Relationships>
</file>

<file path=ppt/charts/_rels/chart13.xml.rels><?xml version="1.0" encoding="UTF-8" standalone="yes"?>
<Relationships xmlns="http://schemas.openxmlformats.org/package/2006/relationships"><Relationship Id="rId3" Type="http://schemas.openxmlformats.org/officeDocument/2006/relationships/package" Target="../embeddings/Microsoft_Excel_Worksheet12.xlsx"/><Relationship Id="rId2" Type="http://schemas.microsoft.com/office/2011/relationships/chartColorStyle" Target="colors13.xml"/><Relationship Id="rId1" Type="http://schemas.microsoft.com/office/2011/relationships/chartStyle" Target="style13.xml"/></Relationships>
</file>

<file path=ppt/charts/_rels/chart14.xml.rels><?xml version="1.0" encoding="UTF-8" standalone="yes"?>
<Relationships xmlns="http://schemas.openxmlformats.org/package/2006/relationships"><Relationship Id="rId1" Type="http://schemas.openxmlformats.org/officeDocument/2006/relationships/package" Target="../embeddings/Microsoft_Excel_Worksheet13.xlsx"/></Relationships>
</file>

<file path=ppt/charts/_rels/chart15.xml.rels><?xml version="1.0" encoding="UTF-8" standalone="yes"?>
<Relationships xmlns="http://schemas.openxmlformats.org/package/2006/relationships"><Relationship Id="rId1" Type="http://schemas.openxmlformats.org/officeDocument/2006/relationships/package" Target="../embeddings/Microsoft_Excel_Worksheet14.xlsx"/></Relationships>
</file>

<file path=ppt/charts/_rels/chart16.xml.rels><?xml version="1.0" encoding="UTF-8" standalone="yes"?>
<Relationships xmlns="http://schemas.openxmlformats.org/package/2006/relationships"><Relationship Id="rId1" Type="http://schemas.openxmlformats.org/officeDocument/2006/relationships/package" Target="../embeddings/Microsoft_Excel_Worksheet15.xlsx"/></Relationships>
</file>

<file path=ppt/charts/_rels/chart17.xml.rels><?xml version="1.0" encoding="UTF-8" standalone="yes"?>
<Relationships xmlns="http://schemas.openxmlformats.org/package/2006/relationships"><Relationship Id="rId3" Type="http://schemas.openxmlformats.org/officeDocument/2006/relationships/package" Target="../embeddings/Microsoft_Excel_Worksheet16.xlsx"/><Relationship Id="rId2" Type="http://schemas.microsoft.com/office/2011/relationships/chartColorStyle" Target="colors14.xml"/><Relationship Id="rId1" Type="http://schemas.microsoft.com/office/2011/relationships/chartStyle" Target="style14.xml"/></Relationships>
</file>

<file path=ppt/charts/_rels/chart18.xml.rels><?xml version="1.0" encoding="UTF-8" standalone="yes"?>
<Relationships xmlns="http://schemas.openxmlformats.org/package/2006/relationships"><Relationship Id="rId3" Type="http://schemas.openxmlformats.org/officeDocument/2006/relationships/package" Target="../embeddings/Microsoft_Excel_Worksheet17.xlsx"/><Relationship Id="rId2" Type="http://schemas.microsoft.com/office/2011/relationships/chartColorStyle" Target="colors15.xml"/><Relationship Id="rId1" Type="http://schemas.microsoft.com/office/2011/relationships/chartStyle" Target="style15.xml"/></Relationships>
</file>

<file path=ppt/charts/_rels/chart19.xml.rels><?xml version="1.0" encoding="UTF-8" standalone="yes"?>
<Relationships xmlns="http://schemas.openxmlformats.org/package/2006/relationships"><Relationship Id="rId3" Type="http://schemas.openxmlformats.org/officeDocument/2006/relationships/package" Target="../embeddings/Microsoft_Excel_Worksheet18.xlsx"/><Relationship Id="rId2" Type="http://schemas.microsoft.com/office/2011/relationships/chartColorStyle" Target="colors16.xml"/><Relationship Id="rId1" Type="http://schemas.microsoft.com/office/2011/relationships/chartStyle" Target="style16.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20.xml.rels><?xml version="1.0" encoding="UTF-8" standalone="yes"?>
<Relationships xmlns="http://schemas.openxmlformats.org/package/2006/relationships"><Relationship Id="rId3" Type="http://schemas.openxmlformats.org/officeDocument/2006/relationships/package" Target="../embeddings/Microsoft_Excel_Worksheet19.xlsx"/><Relationship Id="rId2" Type="http://schemas.microsoft.com/office/2011/relationships/chartColorStyle" Target="colors17.xml"/><Relationship Id="rId1" Type="http://schemas.microsoft.com/office/2011/relationships/chartStyle" Target="style17.xml"/></Relationships>
</file>

<file path=ppt/charts/_rels/chart21.xml.rels><?xml version="1.0" encoding="UTF-8" standalone="yes"?>
<Relationships xmlns="http://schemas.openxmlformats.org/package/2006/relationships"><Relationship Id="rId3" Type="http://schemas.openxmlformats.org/officeDocument/2006/relationships/package" Target="../embeddings/Microsoft_Excel_Worksheet20.xlsx"/><Relationship Id="rId2" Type="http://schemas.microsoft.com/office/2011/relationships/chartColorStyle" Target="colors18.xml"/><Relationship Id="rId1" Type="http://schemas.microsoft.com/office/2011/relationships/chartStyle" Target="style18.xml"/></Relationships>
</file>

<file path=ppt/charts/_rels/chart22.xml.rels><?xml version="1.0" encoding="UTF-8" standalone="yes"?>
<Relationships xmlns="http://schemas.openxmlformats.org/package/2006/relationships"><Relationship Id="rId3" Type="http://schemas.openxmlformats.org/officeDocument/2006/relationships/package" Target="../embeddings/Microsoft_Excel_Worksheet21.xlsx"/><Relationship Id="rId2" Type="http://schemas.microsoft.com/office/2011/relationships/chartColorStyle" Target="colors19.xml"/><Relationship Id="rId1" Type="http://schemas.microsoft.com/office/2011/relationships/chartStyle" Target="style19.xml"/></Relationships>
</file>

<file path=ppt/charts/_rels/chart23.xml.rels><?xml version="1.0" encoding="UTF-8" standalone="yes"?>
<Relationships xmlns="http://schemas.openxmlformats.org/package/2006/relationships"><Relationship Id="rId3" Type="http://schemas.openxmlformats.org/officeDocument/2006/relationships/package" Target="../embeddings/Microsoft_Excel_Worksheet22.xlsx"/><Relationship Id="rId2" Type="http://schemas.microsoft.com/office/2011/relationships/chartColorStyle" Target="colors20.xml"/><Relationship Id="rId1" Type="http://schemas.microsoft.com/office/2011/relationships/chartStyle" Target="style20.xml"/></Relationships>
</file>

<file path=ppt/charts/_rels/chart24.xml.rels><?xml version="1.0" encoding="UTF-8" standalone="yes"?>
<Relationships xmlns="http://schemas.openxmlformats.org/package/2006/relationships"><Relationship Id="rId1" Type="http://schemas.openxmlformats.org/officeDocument/2006/relationships/package" Target="../embeddings/Microsoft_Excel_Worksheet23.xlsx"/></Relationships>
</file>

<file path=ppt/charts/_rels/chart25.xml.rels><?xml version="1.0" encoding="UTF-8" standalone="yes"?>
<Relationships xmlns="http://schemas.openxmlformats.org/package/2006/relationships"><Relationship Id="rId1" Type="http://schemas.openxmlformats.org/officeDocument/2006/relationships/package" Target="../embeddings/Microsoft_Excel_Worksheet24.xlsx"/></Relationships>
</file>

<file path=ppt/charts/_rels/chart26.xml.rels><?xml version="1.0" encoding="UTF-8" standalone="yes"?>
<Relationships xmlns="http://schemas.openxmlformats.org/package/2006/relationships"><Relationship Id="rId3" Type="http://schemas.openxmlformats.org/officeDocument/2006/relationships/package" Target="../embeddings/Microsoft_Excel_Worksheet25.xlsx"/><Relationship Id="rId2" Type="http://schemas.microsoft.com/office/2011/relationships/chartColorStyle" Target="colors21.xml"/><Relationship Id="rId1" Type="http://schemas.microsoft.com/office/2011/relationships/chartStyle" Target="style21.xml"/></Relationships>
</file>

<file path=ppt/charts/_rels/chart27.xml.rels><?xml version="1.0" encoding="UTF-8" standalone="yes"?>
<Relationships xmlns="http://schemas.openxmlformats.org/package/2006/relationships"><Relationship Id="rId3" Type="http://schemas.openxmlformats.org/officeDocument/2006/relationships/package" Target="../embeddings/Microsoft_Excel_Worksheet26.xlsx"/><Relationship Id="rId2" Type="http://schemas.microsoft.com/office/2011/relationships/chartColorStyle" Target="colors22.xml"/><Relationship Id="rId1" Type="http://schemas.microsoft.com/office/2011/relationships/chartStyle" Target="style22.xml"/></Relationships>
</file>

<file path=ppt/charts/_rels/chart28.xml.rels><?xml version="1.0" encoding="UTF-8" standalone="yes"?>
<Relationships xmlns="http://schemas.openxmlformats.org/package/2006/relationships"><Relationship Id="rId3" Type="http://schemas.openxmlformats.org/officeDocument/2006/relationships/package" Target="../embeddings/Microsoft_Excel_Worksheet27.xlsx"/><Relationship Id="rId2" Type="http://schemas.microsoft.com/office/2011/relationships/chartColorStyle" Target="colors23.xml"/><Relationship Id="rId1" Type="http://schemas.microsoft.com/office/2011/relationships/chartStyle" Target="style23.xml"/></Relationships>
</file>

<file path=ppt/charts/_rels/chart29.xml.rels><?xml version="1.0" encoding="UTF-8" standalone="yes"?>
<Relationships xmlns="http://schemas.openxmlformats.org/package/2006/relationships"><Relationship Id="rId3" Type="http://schemas.openxmlformats.org/officeDocument/2006/relationships/package" Target="../embeddings/Microsoft_Excel_Worksheet28.xlsx"/><Relationship Id="rId2" Type="http://schemas.microsoft.com/office/2011/relationships/chartColorStyle" Target="colors24.xml"/><Relationship Id="rId1" Type="http://schemas.microsoft.com/office/2011/relationships/chartStyle" Target="style24.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30.xml.rels><?xml version="1.0" encoding="UTF-8" standalone="yes"?>
<Relationships xmlns="http://schemas.openxmlformats.org/package/2006/relationships"><Relationship Id="rId3" Type="http://schemas.openxmlformats.org/officeDocument/2006/relationships/package" Target="../embeddings/Microsoft_Excel_Worksheet29.xlsx"/><Relationship Id="rId2" Type="http://schemas.microsoft.com/office/2011/relationships/chartColorStyle" Target="colors25.xml"/><Relationship Id="rId1" Type="http://schemas.microsoft.com/office/2011/relationships/chartStyle" Target="style25.xml"/></Relationships>
</file>

<file path=ppt/charts/_rels/chart31.xml.rels><?xml version="1.0" encoding="UTF-8" standalone="yes"?>
<Relationships xmlns="http://schemas.openxmlformats.org/package/2006/relationships"><Relationship Id="rId3" Type="http://schemas.openxmlformats.org/officeDocument/2006/relationships/package" Target="../embeddings/Microsoft_Excel_Worksheet30.xlsx"/><Relationship Id="rId2" Type="http://schemas.microsoft.com/office/2011/relationships/chartColorStyle" Target="colors26.xml"/><Relationship Id="rId1" Type="http://schemas.microsoft.com/office/2011/relationships/chartStyle" Target="style26.xml"/></Relationships>
</file>

<file path=ppt/charts/_rels/chart32.xml.rels><?xml version="1.0" encoding="UTF-8" standalone="yes"?>
<Relationships xmlns="http://schemas.openxmlformats.org/package/2006/relationships"><Relationship Id="rId3" Type="http://schemas.openxmlformats.org/officeDocument/2006/relationships/package" Target="../embeddings/Microsoft_Excel_Worksheet31.xlsx"/><Relationship Id="rId2" Type="http://schemas.microsoft.com/office/2011/relationships/chartColorStyle" Target="colors27.xml"/><Relationship Id="rId1" Type="http://schemas.microsoft.com/office/2011/relationships/chartStyle" Target="style27.xml"/></Relationships>
</file>

<file path=ppt/charts/_rels/chart33.xml.rels><?xml version="1.0" encoding="UTF-8" standalone="yes"?>
<Relationships xmlns="http://schemas.openxmlformats.org/package/2006/relationships"><Relationship Id="rId3" Type="http://schemas.openxmlformats.org/officeDocument/2006/relationships/package" Target="../embeddings/Microsoft_Excel_Worksheet32.xlsx"/><Relationship Id="rId2" Type="http://schemas.microsoft.com/office/2011/relationships/chartColorStyle" Target="colors28.xml"/><Relationship Id="rId1" Type="http://schemas.microsoft.com/office/2011/relationships/chartStyle" Target="style28.xml"/></Relationships>
</file>

<file path=ppt/charts/_rels/chart34.xml.rels><?xml version="1.0" encoding="UTF-8" standalone="yes"?>
<Relationships xmlns="http://schemas.openxmlformats.org/package/2006/relationships"><Relationship Id="rId3" Type="http://schemas.openxmlformats.org/officeDocument/2006/relationships/package" Target="../embeddings/Microsoft_Excel_Worksheet33.xlsx"/><Relationship Id="rId2" Type="http://schemas.microsoft.com/office/2011/relationships/chartColorStyle" Target="colors29.xml"/><Relationship Id="rId1" Type="http://schemas.microsoft.com/office/2011/relationships/chartStyle" Target="style29.xml"/></Relationships>
</file>

<file path=ppt/charts/_rels/chart35.xml.rels><?xml version="1.0" encoding="UTF-8" standalone="yes"?>
<Relationships xmlns="http://schemas.openxmlformats.org/package/2006/relationships"><Relationship Id="rId3" Type="http://schemas.openxmlformats.org/officeDocument/2006/relationships/package" Target="../embeddings/Microsoft_Excel_Worksheet34.xlsx"/><Relationship Id="rId2" Type="http://schemas.microsoft.com/office/2011/relationships/chartColorStyle" Target="colors30.xml"/><Relationship Id="rId1" Type="http://schemas.microsoft.com/office/2011/relationships/chartStyle" Target="style30.xml"/></Relationships>
</file>

<file path=ppt/charts/_rels/chart36.xml.rels><?xml version="1.0" encoding="UTF-8" standalone="yes"?>
<Relationships xmlns="http://schemas.openxmlformats.org/package/2006/relationships"><Relationship Id="rId3" Type="http://schemas.openxmlformats.org/officeDocument/2006/relationships/package" Target="../embeddings/Microsoft_Excel_Worksheet35.xlsx"/><Relationship Id="rId2" Type="http://schemas.microsoft.com/office/2011/relationships/chartColorStyle" Target="colors31.xml"/><Relationship Id="rId1" Type="http://schemas.microsoft.com/office/2011/relationships/chartStyle" Target="style31.xml"/></Relationships>
</file>

<file path=ppt/charts/_rels/chart37.xml.rels><?xml version="1.0" encoding="UTF-8" standalone="yes"?>
<Relationships xmlns="http://schemas.openxmlformats.org/package/2006/relationships"><Relationship Id="rId3" Type="http://schemas.openxmlformats.org/officeDocument/2006/relationships/package" Target="../embeddings/Microsoft_Excel_Worksheet36.xlsx"/><Relationship Id="rId2" Type="http://schemas.microsoft.com/office/2011/relationships/chartColorStyle" Target="colors32.xml"/><Relationship Id="rId1" Type="http://schemas.microsoft.com/office/2011/relationships/chartStyle" Target="style32.xml"/></Relationships>
</file>

<file path=ppt/charts/_rels/chart38.xml.rels><?xml version="1.0" encoding="UTF-8" standalone="yes"?>
<Relationships xmlns="http://schemas.openxmlformats.org/package/2006/relationships"><Relationship Id="rId3" Type="http://schemas.openxmlformats.org/officeDocument/2006/relationships/package" Target="../embeddings/Microsoft_Excel_Worksheet37.xlsx"/><Relationship Id="rId2" Type="http://schemas.microsoft.com/office/2011/relationships/chartColorStyle" Target="colors33.xml"/><Relationship Id="rId1" Type="http://schemas.microsoft.com/office/2011/relationships/chartStyle" Target="style33.xml"/></Relationships>
</file>

<file path=ppt/charts/_rels/chart39.xml.rels><?xml version="1.0" encoding="UTF-8" standalone="yes"?>
<Relationships xmlns="http://schemas.openxmlformats.org/package/2006/relationships"><Relationship Id="rId3" Type="http://schemas.openxmlformats.org/officeDocument/2006/relationships/package" Target="../embeddings/Microsoft_Excel_Worksheet38.xlsx"/><Relationship Id="rId2" Type="http://schemas.microsoft.com/office/2011/relationships/chartColorStyle" Target="colors34.xml"/><Relationship Id="rId1" Type="http://schemas.microsoft.com/office/2011/relationships/chartStyle" Target="style34.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40.xml.rels><?xml version="1.0" encoding="UTF-8" standalone="yes"?>
<Relationships xmlns="http://schemas.openxmlformats.org/package/2006/relationships"><Relationship Id="rId3" Type="http://schemas.openxmlformats.org/officeDocument/2006/relationships/package" Target="../embeddings/Microsoft_Excel_Worksheet39.xlsx"/><Relationship Id="rId2" Type="http://schemas.microsoft.com/office/2011/relationships/chartColorStyle" Target="colors35.xml"/><Relationship Id="rId1" Type="http://schemas.microsoft.com/office/2011/relationships/chartStyle" Target="style35.xml"/></Relationships>
</file>

<file path=ppt/charts/_rels/chart41.xml.rels><?xml version="1.0" encoding="UTF-8" standalone="yes"?>
<Relationships xmlns="http://schemas.openxmlformats.org/package/2006/relationships"><Relationship Id="rId3" Type="http://schemas.openxmlformats.org/officeDocument/2006/relationships/package" Target="../embeddings/Microsoft_Excel_Worksheet40.xlsx"/><Relationship Id="rId2" Type="http://schemas.microsoft.com/office/2011/relationships/chartColorStyle" Target="colors36.xml"/><Relationship Id="rId1" Type="http://schemas.microsoft.com/office/2011/relationships/chartStyle" Target="style36.xml"/></Relationships>
</file>

<file path=ppt/charts/_rels/chart42.xml.rels><?xml version="1.0" encoding="UTF-8" standalone="yes"?>
<Relationships xmlns="http://schemas.openxmlformats.org/package/2006/relationships"><Relationship Id="rId1" Type="http://schemas.openxmlformats.org/officeDocument/2006/relationships/package" Target="../embeddings/Microsoft_Excel_Worksheet41.xlsx"/></Relationships>
</file>

<file path=ppt/charts/_rels/chart43.xml.rels><?xml version="1.0" encoding="UTF-8" standalone="yes"?>
<Relationships xmlns="http://schemas.openxmlformats.org/package/2006/relationships"><Relationship Id="rId1" Type="http://schemas.openxmlformats.org/officeDocument/2006/relationships/package" Target="../embeddings/Microsoft_Excel_Worksheet42.xlsx"/></Relationships>
</file>

<file path=ppt/charts/_rels/chart44.xml.rels><?xml version="1.0" encoding="UTF-8" standalone="yes"?>
<Relationships xmlns="http://schemas.openxmlformats.org/package/2006/relationships"><Relationship Id="rId1" Type="http://schemas.openxmlformats.org/officeDocument/2006/relationships/package" Target="../embeddings/Microsoft_Excel_Worksheet43.xlsx"/></Relationships>
</file>

<file path=ppt/charts/_rels/chart45.xml.rels><?xml version="1.0" encoding="UTF-8" standalone="yes"?>
<Relationships xmlns="http://schemas.openxmlformats.org/package/2006/relationships"><Relationship Id="rId1" Type="http://schemas.openxmlformats.org/officeDocument/2006/relationships/package" Target="../embeddings/Microsoft_Excel_Worksheet44.xlsx"/></Relationships>
</file>

<file path=ppt/charts/_rels/chart46.xml.rels><?xml version="1.0" encoding="UTF-8" standalone="yes"?>
<Relationships xmlns="http://schemas.openxmlformats.org/package/2006/relationships"><Relationship Id="rId3" Type="http://schemas.openxmlformats.org/officeDocument/2006/relationships/package" Target="../embeddings/Microsoft_Excel_Worksheet45.xlsx"/><Relationship Id="rId2" Type="http://schemas.microsoft.com/office/2011/relationships/chartColorStyle" Target="colors37.xml"/><Relationship Id="rId1" Type="http://schemas.microsoft.com/office/2011/relationships/chartStyle" Target="style37.xml"/></Relationships>
</file>

<file path=ppt/charts/_rels/chart47.xml.rels><?xml version="1.0" encoding="UTF-8" standalone="yes"?>
<Relationships xmlns="http://schemas.openxmlformats.org/package/2006/relationships"><Relationship Id="rId3" Type="http://schemas.openxmlformats.org/officeDocument/2006/relationships/package" Target="../embeddings/Microsoft_Excel_Worksheet46.xlsx"/><Relationship Id="rId2" Type="http://schemas.microsoft.com/office/2011/relationships/chartColorStyle" Target="colors38.xml"/><Relationship Id="rId1" Type="http://schemas.microsoft.com/office/2011/relationships/chartStyle" Target="style38.xml"/></Relationships>
</file>

<file path=ppt/charts/_rels/chart48.xml.rels><?xml version="1.0" encoding="UTF-8" standalone="yes"?>
<Relationships xmlns="http://schemas.openxmlformats.org/package/2006/relationships"><Relationship Id="rId3" Type="http://schemas.openxmlformats.org/officeDocument/2006/relationships/package" Target="../embeddings/Microsoft_Excel_Worksheet47.xlsx"/><Relationship Id="rId2" Type="http://schemas.microsoft.com/office/2011/relationships/chartColorStyle" Target="colors39.xml"/><Relationship Id="rId1" Type="http://schemas.microsoft.com/office/2011/relationships/chartStyle" Target="style39.xml"/></Relationships>
</file>

<file path=ppt/charts/_rels/chart49.xml.rels><?xml version="1.0" encoding="UTF-8" standalone="yes"?>
<Relationships xmlns="http://schemas.openxmlformats.org/package/2006/relationships"><Relationship Id="rId3" Type="http://schemas.openxmlformats.org/officeDocument/2006/relationships/package" Target="../embeddings/Microsoft_Excel_Worksheet48.xlsx"/><Relationship Id="rId2" Type="http://schemas.microsoft.com/office/2011/relationships/chartColorStyle" Target="colors40.xml"/><Relationship Id="rId1" Type="http://schemas.microsoft.com/office/2011/relationships/chartStyle" Target="style40.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50.xml.rels><?xml version="1.0" encoding="UTF-8" standalone="yes"?>
<Relationships xmlns="http://schemas.openxmlformats.org/package/2006/relationships"><Relationship Id="rId3" Type="http://schemas.openxmlformats.org/officeDocument/2006/relationships/package" Target="../embeddings/Microsoft_Excel_Worksheet49.xlsx"/><Relationship Id="rId2" Type="http://schemas.microsoft.com/office/2011/relationships/chartColorStyle" Target="colors41.xml"/><Relationship Id="rId1" Type="http://schemas.microsoft.com/office/2011/relationships/chartStyle" Target="style41.xml"/></Relationships>
</file>

<file path=ppt/charts/_rels/chart51.xml.rels><?xml version="1.0" encoding="UTF-8" standalone="yes"?>
<Relationships xmlns="http://schemas.openxmlformats.org/package/2006/relationships"><Relationship Id="rId3" Type="http://schemas.openxmlformats.org/officeDocument/2006/relationships/package" Target="../embeddings/Microsoft_Excel_Worksheet50.xlsx"/><Relationship Id="rId2" Type="http://schemas.microsoft.com/office/2011/relationships/chartColorStyle" Target="colors42.xml"/><Relationship Id="rId1" Type="http://schemas.microsoft.com/office/2011/relationships/chartStyle" Target="style42.xml"/></Relationships>
</file>

<file path=ppt/charts/_rels/chart52.xml.rels><?xml version="1.0" encoding="UTF-8" standalone="yes"?>
<Relationships xmlns="http://schemas.openxmlformats.org/package/2006/relationships"><Relationship Id="rId1" Type="http://schemas.openxmlformats.org/officeDocument/2006/relationships/package" Target="../embeddings/Microsoft_Excel_Worksheet51.xlsx"/></Relationships>
</file>

<file path=ppt/charts/_rels/chart53.xml.rels><?xml version="1.0" encoding="UTF-8" standalone="yes"?>
<Relationships xmlns="http://schemas.openxmlformats.org/package/2006/relationships"><Relationship Id="rId3" Type="http://schemas.openxmlformats.org/officeDocument/2006/relationships/package" Target="../embeddings/Microsoft_Excel_Worksheet52.xlsx"/><Relationship Id="rId2" Type="http://schemas.microsoft.com/office/2011/relationships/chartColorStyle" Target="colors43.xml"/><Relationship Id="rId1" Type="http://schemas.microsoft.com/office/2011/relationships/chartStyle" Target="style43.xml"/></Relationships>
</file>

<file path=ppt/charts/_rels/chart54.xml.rels><?xml version="1.0" encoding="UTF-8" standalone="yes"?>
<Relationships xmlns="http://schemas.openxmlformats.org/package/2006/relationships"><Relationship Id="rId3" Type="http://schemas.openxmlformats.org/officeDocument/2006/relationships/package" Target="../embeddings/Microsoft_Excel_Worksheet53.xlsx"/><Relationship Id="rId2" Type="http://schemas.microsoft.com/office/2011/relationships/chartColorStyle" Target="colors44.xml"/><Relationship Id="rId1" Type="http://schemas.microsoft.com/office/2011/relationships/chartStyle" Target="style44.xml"/></Relationships>
</file>

<file path=ppt/charts/_rels/chart55.xml.rels><?xml version="1.0" encoding="UTF-8" standalone="yes"?>
<Relationships xmlns="http://schemas.openxmlformats.org/package/2006/relationships"><Relationship Id="rId3" Type="http://schemas.openxmlformats.org/officeDocument/2006/relationships/package" Target="../embeddings/Microsoft_Excel_Worksheet54.xlsx"/><Relationship Id="rId2" Type="http://schemas.microsoft.com/office/2011/relationships/chartColorStyle" Target="colors45.xml"/><Relationship Id="rId1" Type="http://schemas.microsoft.com/office/2011/relationships/chartStyle" Target="style45.xml"/></Relationships>
</file>

<file path=ppt/charts/_rels/chart56.xml.rels><?xml version="1.0" encoding="UTF-8" standalone="yes"?>
<Relationships xmlns="http://schemas.openxmlformats.org/package/2006/relationships"><Relationship Id="rId3" Type="http://schemas.openxmlformats.org/officeDocument/2006/relationships/package" Target="../embeddings/Microsoft_Excel_Worksheet55.xlsx"/><Relationship Id="rId2" Type="http://schemas.microsoft.com/office/2011/relationships/chartColorStyle" Target="colors46.xml"/><Relationship Id="rId1" Type="http://schemas.microsoft.com/office/2011/relationships/chartStyle" Target="style46.xml"/></Relationships>
</file>

<file path=ppt/charts/_rels/chart57.xml.rels><?xml version="1.0" encoding="UTF-8" standalone="yes"?>
<Relationships xmlns="http://schemas.openxmlformats.org/package/2006/relationships"><Relationship Id="rId3" Type="http://schemas.openxmlformats.org/officeDocument/2006/relationships/package" Target="../embeddings/Microsoft_Excel_Worksheet56.xlsx"/><Relationship Id="rId2" Type="http://schemas.microsoft.com/office/2011/relationships/chartColorStyle" Target="colors47.xml"/><Relationship Id="rId1" Type="http://schemas.microsoft.com/office/2011/relationships/chartStyle" Target="style47.xml"/></Relationships>
</file>

<file path=ppt/charts/_rels/chart58.xml.rels><?xml version="1.0" encoding="UTF-8" standalone="yes"?>
<Relationships xmlns="http://schemas.openxmlformats.org/package/2006/relationships"><Relationship Id="rId3" Type="http://schemas.openxmlformats.org/officeDocument/2006/relationships/package" Target="../embeddings/Microsoft_Excel_Worksheet57.xlsx"/><Relationship Id="rId2" Type="http://schemas.microsoft.com/office/2011/relationships/chartColorStyle" Target="colors48.xml"/><Relationship Id="rId1" Type="http://schemas.microsoft.com/office/2011/relationships/chartStyle" Target="style48.xml"/></Relationships>
</file>

<file path=ppt/charts/_rels/chart59.xml.rels><?xml version="1.0" encoding="UTF-8" standalone="yes"?>
<Relationships xmlns="http://schemas.openxmlformats.org/package/2006/relationships"><Relationship Id="rId3" Type="http://schemas.openxmlformats.org/officeDocument/2006/relationships/package" Target="../embeddings/Microsoft_Excel_Worksheet58.xlsx"/><Relationship Id="rId2" Type="http://schemas.microsoft.com/office/2011/relationships/chartColorStyle" Target="colors49.xml"/><Relationship Id="rId1" Type="http://schemas.microsoft.com/office/2011/relationships/chartStyle" Target="style49.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60.xml.rels><?xml version="1.0" encoding="UTF-8" standalone="yes"?>
<Relationships xmlns="http://schemas.openxmlformats.org/package/2006/relationships"><Relationship Id="rId3" Type="http://schemas.openxmlformats.org/officeDocument/2006/relationships/package" Target="../embeddings/Microsoft_Excel_Worksheet59.xlsx"/><Relationship Id="rId2" Type="http://schemas.microsoft.com/office/2011/relationships/chartColorStyle" Target="colors50.xml"/><Relationship Id="rId1" Type="http://schemas.microsoft.com/office/2011/relationships/chartStyle" Target="style50.xml"/></Relationships>
</file>

<file path=ppt/charts/_rels/chart61.xml.rels><?xml version="1.0" encoding="UTF-8" standalone="yes"?>
<Relationships xmlns="http://schemas.openxmlformats.org/package/2006/relationships"><Relationship Id="rId3" Type="http://schemas.openxmlformats.org/officeDocument/2006/relationships/package" Target="../embeddings/Microsoft_Excel_Worksheet60.xlsx"/><Relationship Id="rId2" Type="http://schemas.microsoft.com/office/2011/relationships/chartColorStyle" Target="colors51.xml"/><Relationship Id="rId1" Type="http://schemas.microsoft.com/office/2011/relationships/chartStyle" Target="style51.xml"/></Relationships>
</file>

<file path=ppt/charts/_rels/chart62.xml.rels><?xml version="1.0" encoding="UTF-8" standalone="yes"?>
<Relationships xmlns="http://schemas.openxmlformats.org/package/2006/relationships"><Relationship Id="rId3" Type="http://schemas.openxmlformats.org/officeDocument/2006/relationships/package" Target="../embeddings/Microsoft_Excel_Worksheet61.xlsx"/><Relationship Id="rId2" Type="http://schemas.microsoft.com/office/2011/relationships/chartColorStyle" Target="colors52.xml"/><Relationship Id="rId1" Type="http://schemas.microsoft.com/office/2011/relationships/chartStyle" Target="style52.xml"/></Relationships>
</file>

<file path=ppt/charts/_rels/chart63.xml.rels><?xml version="1.0" encoding="UTF-8" standalone="yes"?>
<Relationships xmlns="http://schemas.openxmlformats.org/package/2006/relationships"><Relationship Id="rId3" Type="http://schemas.openxmlformats.org/officeDocument/2006/relationships/package" Target="../embeddings/Microsoft_Excel_Worksheet62.xlsx"/><Relationship Id="rId2" Type="http://schemas.microsoft.com/office/2011/relationships/chartColorStyle" Target="colors53.xml"/><Relationship Id="rId1" Type="http://schemas.microsoft.com/office/2011/relationships/chartStyle" Target="style53.xml"/></Relationships>
</file>

<file path=ppt/charts/_rels/chart64.xml.rels><?xml version="1.0" encoding="UTF-8" standalone="yes"?>
<Relationships xmlns="http://schemas.openxmlformats.org/package/2006/relationships"><Relationship Id="rId1" Type="http://schemas.openxmlformats.org/officeDocument/2006/relationships/package" Target="../embeddings/Microsoft_Excel_Worksheet63.xlsx"/></Relationships>
</file>

<file path=ppt/charts/_rels/chart65.xml.rels><?xml version="1.0" encoding="UTF-8" standalone="yes"?>
<Relationships xmlns="http://schemas.openxmlformats.org/package/2006/relationships"><Relationship Id="rId1" Type="http://schemas.openxmlformats.org/officeDocument/2006/relationships/package" Target="../embeddings/Microsoft_Excel_Worksheet64.xlsx"/></Relationships>
</file>

<file path=ppt/charts/_rels/chart66.xml.rels><?xml version="1.0" encoding="UTF-8" standalone="yes"?>
<Relationships xmlns="http://schemas.openxmlformats.org/package/2006/relationships"><Relationship Id="rId3" Type="http://schemas.openxmlformats.org/officeDocument/2006/relationships/package" Target="../embeddings/Microsoft_Excel_Worksheet65.xlsx"/><Relationship Id="rId2" Type="http://schemas.microsoft.com/office/2011/relationships/chartColorStyle" Target="colors54.xml"/><Relationship Id="rId1" Type="http://schemas.microsoft.com/office/2011/relationships/chartStyle" Target="style54.xml"/></Relationships>
</file>

<file path=ppt/charts/_rels/chart67.xml.rels><?xml version="1.0" encoding="UTF-8" standalone="yes"?>
<Relationships xmlns="http://schemas.openxmlformats.org/package/2006/relationships"><Relationship Id="rId3" Type="http://schemas.openxmlformats.org/officeDocument/2006/relationships/package" Target="../embeddings/Microsoft_Excel_Worksheet66.xlsx"/><Relationship Id="rId2" Type="http://schemas.microsoft.com/office/2011/relationships/chartColorStyle" Target="colors55.xml"/><Relationship Id="rId1" Type="http://schemas.microsoft.com/office/2011/relationships/chartStyle" Target="style55.xml"/></Relationships>
</file>

<file path=ppt/charts/_rels/chart68.xml.rels><?xml version="1.0" encoding="UTF-8" standalone="yes"?>
<Relationships xmlns="http://schemas.openxmlformats.org/package/2006/relationships"><Relationship Id="rId3" Type="http://schemas.openxmlformats.org/officeDocument/2006/relationships/package" Target="../embeddings/Microsoft_Excel_Worksheet67.xlsx"/><Relationship Id="rId2" Type="http://schemas.microsoft.com/office/2011/relationships/chartColorStyle" Target="colors56.xml"/><Relationship Id="rId1" Type="http://schemas.microsoft.com/office/2011/relationships/chartStyle" Target="style56.xml"/></Relationships>
</file>

<file path=ppt/charts/_rels/chart69.xml.rels><?xml version="1.0" encoding="UTF-8" standalone="yes"?>
<Relationships xmlns="http://schemas.openxmlformats.org/package/2006/relationships"><Relationship Id="rId3" Type="http://schemas.openxmlformats.org/officeDocument/2006/relationships/package" Target="../embeddings/Microsoft_Excel_Worksheet68.xlsx"/><Relationship Id="rId2" Type="http://schemas.microsoft.com/office/2011/relationships/chartColorStyle" Target="colors57.xml"/><Relationship Id="rId1" Type="http://schemas.microsoft.com/office/2011/relationships/chartStyle" Target="style57.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_rels/chart70.xml.rels><?xml version="1.0" encoding="UTF-8" standalone="yes"?>
<Relationships xmlns="http://schemas.openxmlformats.org/package/2006/relationships"><Relationship Id="rId3" Type="http://schemas.openxmlformats.org/officeDocument/2006/relationships/package" Target="../embeddings/Microsoft_Excel_Worksheet69.xlsx"/><Relationship Id="rId2" Type="http://schemas.microsoft.com/office/2011/relationships/chartColorStyle" Target="colors58.xml"/><Relationship Id="rId1" Type="http://schemas.microsoft.com/office/2011/relationships/chartStyle" Target="style58.xml"/></Relationships>
</file>

<file path=ppt/charts/_rels/chart71.xml.rels><?xml version="1.0" encoding="UTF-8" standalone="yes"?>
<Relationships xmlns="http://schemas.openxmlformats.org/package/2006/relationships"><Relationship Id="rId3" Type="http://schemas.openxmlformats.org/officeDocument/2006/relationships/package" Target="../embeddings/Microsoft_Excel_Worksheet70.xlsx"/><Relationship Id="rId2" Type="http://schemas.microsoft.com/office/2011/relationships/chartColorStyle" Target="colors59.xml"/><Relationship Id="rId1" Type="http://schemas.microsoft.com/office/2011/relationships/chartStyle" Target="style59.xml"/></Relationships>
</file>

<file path=ppt/charts/_rels/chart72.xml.rels><?xml version="1.0" encoding="UTF-8" standalone="yes"?>
<Relationships xmlns="http://schemas.openxmlformats.org/package/2006/relationships"><Relationship Id="rId3" Type="http://schemas.openxmlformats.org/officeDocument/2006/relationships/package" Target="../embeddings/Microsoft_Excel_Worksheet71.xlsx"/><Relationship Id="rId2" Type="http://schemas.microsoft.com/office/2011/relationships/chartColorStyle" Target="colors60.xml"/><Relationship Id="rId1" Type="http://schemas.microsoft.com/office/2011/relationships/chartStyle" Target="style60.xml"/></Relationships>
</file>

<file path=ppt/charts/_rels/chart73.xml.rels><?xml version="1.0" encoding="UTF-8" standalone="yes"?>
<Relationships xmlns="http://schemas.openxmlformats.org/package/2006/relationships"><Relationship Id="rId1" Type="http://schemas.openxmlformats.org/officeDocument/2006/relationships/package" Target="../embeddings/Microsoft_Excel_Worksheet72.xlsx"/></Relationships>
</file>

<file path=ppt/charts/_rels/chart74.xml.rels><?xml version="1.0" encoding="UTF-8" standalone="yes"?>
<Relationships xmlns="http://schemas.openxmlformats.org/package/2006/relationships"><Relationship Id="rId3" Type="http://schemas.openxmlformats.org/officeDocument/2006/relationships/package" Target="../embeddings/Microsoft_Excel_Worksheet73.xlsx"/><Relationship Id="rId2" Type="http://schemas.microsoft.com/office/2011/relationships/chartColorStyle" Target="colors61.xml"/><Relationship Id="rId1" Type="http://schemas.microsoft.com/office/2011/relationships/chartStyle" Target="style61.xml"/></Relationships>
</file>

<file path=ppt/charts/_rels/chart75.xml.rels><?xml version="1.0" encoding="UTF-8" standalone="yes"?>
<Relationships xmlns="http://schemas.openxmlformats.org/package/2006/relationships"><Relationship Id="rId3" Type="http://schemas.openxmlformats.org/officeDocument/2006/relationships/package" Target="../embeddings/Microsoft_Excel_Worksheet74.xlsx"/><Relationship Id="rId2" Type="http://schemas.microsoft.com/office/2011/relationships/chartColorStyle" Target="colors62.xml"/><Relationship Id="rId1" Type="http://schemas.microsoft.com/office/2011/relationships/chartStyle" Target="style62.xml"/></Relationships>
</file>

<file path=ppt/charts/_rels/chart76.xml.rels><?xml version="1.0" encoding="UTF-8" standalone="yes"?>
<Relationships xmlns="http://schemas.openxmlformats.org/package/2006/relationships"><Relationship Id="rId3" Type="http://schemas.openxmlformats.org/officeDocument/2006/relationships/package" Target="../embeddings/Microsoft_Excel_Worksheet75.xlsx"/><Relationship Id="rId2" Type="http://schemas.microsoft.com/office/2011/relationships/chartColorStyle" Target="colors63.xml"/><Relationship Id="rId1" Type="http://schemas.microsoft.com/office/2011/relationships/chartStyle" Target="style63.xml"/></Relationships>
</file>

<file path=ppt/charts/_rels/chart77.xml.rels><?xml version="1.0" encoding="UTF-8" standalone="yes"?>
<Relationships xmlns="http://schemas.openxmlformats.org/package/2006/relationships"><Relationship Id="rId1" Type="http://schemas.openxmlformats.org/officeDocument/2006/relationships/package" Target="../embeddings/Microsoft_Excel_Worksheet76.xlsx"/></Relationships>
</file>

<file path=ppt/charts/_rels/chart78.xml.rels><?xml version="1.0" encoding="UTF-8" standalone="yes"?>
<Relationships xmlns="http://schemas.openxmlformats.org/package/2006/relationships"><Relationship Id="rId1" Type="http://schemas.openxmlformats.org/officeDocument/2006/relationships/package" Target="../embeddings/Microsoft_Excel_Worksheet77.xlsx"/></Relationships>
</file>

<file path=ppt/charts/_rels/chart79.xml.rels><?xml version="1.0" encoding="UTF-8" standalone="yes"?>
<Relationships xmlns="http://schemas.openxmlformats.org/package/2006/relationships"><Relationship Id="rId3" Type="http://schemas.openxmlformats.org/officeDocument/2006/relationships/package" Target="../embeddings/Microsoft_Excel_Worksheet78.xlsx"/><Relationship Id="rId2" Type="http://schemas.microsoft.com/office/2011/relationships/chartColorStyle" Target="colors64.xml"/><Relationship Id="rId1" Type="http://schemas.microsoft.com/office/2011/relationships/chartStyle" Target="style64.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8.xml"/><Relationship Id="rId1" Type="http://schemas.microsoft.com/office/2011/relationships/chartStyle" Target="style8.xml"/></Relationships>
</file>

<file path=ppt/charts/_rels/chart80.xml.rels><?xml version="1.0" encoding="UTF-8" standalone="yes"?>
<Relationships xmlns="http://schemas.openxmlformats.org/package/2006/relationships"><Relationship Id="rId3" Type="http://schemas.openxmlformats.org/officeDocument/2006/relationships/package" Target="../embeddings/Microsoft_Excel_Worksheet79.xlsx"/><Relationship Id="rId2" Type="http://schemas.microsoft.com/office/2011/relationships/chartColorStyle" Target="colors65.xml"/><Relationship Id="rId1" Type="http://schemas.microsoft.com/office/2011/relationships/chartStyle" Target="style65.xml"/></Relationships>
</file>

<file path=ppt/charts/_rels/chart81.xml.rels><?xml version="1.0" encoding="UTF-8" standalone="yes"?>
<Relationships xmlns="http://schemas.openxmlformats.org/package/2006/relationships"><Relationship Id="rId1" Type="http://schemas.openxmlformats.org/officeDocument/2006/relationships/package" Target="../embeddings/Microsoft_Excel_Worksheet80.xlsx"/></Relationships>
</file>

<file path=ppt/charts/_rels/chart82.xml.rels><?xml version="1.0" encoding="UTF-8" standalone="yes"?>
<Relationships xmlns="http://schemas.openxmlformats.org/package/2006/relationships"><Relationship Id="rId3" Type="http://schemas.openxmlformats.org/officeDocument/2006/relationships/package" Target="../embeddings/Microsoft_Excel_Worksheet81.xlsx"/><Relationship Id="rId2" Type="http://schemas.microsoft.com/office/2011/relationships/chartColorStyle" Target="colors66.xml"/><Relationship Id="rId1" Type="http://schemas.microsoft.com/office/2011/relationships/chartStyle" Target="style66.xml"/></Relationships>
</file>

<file path=ppt/charts/_rels/chart83.xml.rels><?xml version="1.0" encoding="UTF-8" standalone="yes"?>
<Relationships xmlns="http://schemas.openxmlformats.org/package/2006/relationships"><Relationship Id="rId1" Type="http://schemas.openxmlformats.org/officeDocument/2006/relationships/package" Target="../embeddings/Microsoft_Excel_Worksheet82.xlsx"/></Relationships>
</file>

<file path=ppt/charts/_rels/chart84.xml.rels><?xml version="1.0" encoding="UTF-8" standalone="yes"?>
<Relationships xmlns="http://schemas.openxmlformats.org/package/2006/relationships"><Relationship Id="rId1" Type="http://schemas.openxmlformats.org/officeDocument/2006/relationships/package" Target="../embeddings/Microsoft_Excel_Worksheet83.xlsx"/></Relationships>
</file>

<file path=ppt/charts/_rels/chart85.xml.rels><?xml version="1.0" encoding="UTF-8" standalone="yes"?>
<Relationships xmlns="http://schemas.openxmlformats.org/package/2006/relationships"><Relationship Id="rId1" Type="http://schemas.openxmlformats.org/officeDocument/2006/relationships/package" Target="../embeddings/Microsoft_Excel_Worksheet84.xlsx"/></Relationships>
</file>

<file path=ppt/charts/_rels/chart86.xml.rels><?xml version="1.0" encoding="UTF-8" standalone="yes"?>
<Relationships xmlns="http://schemas.openxmlformats.org/package/2006/relationships"><Relationship Id="rId3" Type="http://schemas.openxmlformats.org/officeDocument/2006/relationships/package" Target="../embeddings/Microsoft_Excel_Worksheet85.xlsx"/><Relationship Id="rId2" Type="http://schemas.microsoft.com/office/2011/relationships/chartColorStyle" Target="colors67.xml"/><Relationship Id="rId1" Type="http://schemas.microsoft.com/office/2011/relationships/chartStyle" Target="style67.xml"/></Relationships>
</file>

<file path=ppt/charts/_rels/chart87.xml.rels><?xml version="1.0" encoding="UTF-8" standalone="yes"?>
<Relationships xmlns="http://schemas.openxmlformats.org/package/2006/relationships"><Relationship Id="rId3" Type="http://schemas.openxmlformats.org/officeDocument/2006/relationships/package" Target="../embeddings/Microsoft_Excel_Worksheet86.xlsx"/><Relationship Id="rId2" Type="http://schemas.microsoft.com/office/2011/relationships/chartColorStyle" Target="colors68.xml"/><Relationship Id="rId1" Type="http://schemas.microsoft.com/office/2011/relationships/chartStyle" Target="style68.xml"/></Relationships>
</file>

<file path=ppt/charts/_rels/chart88.xml.rels><?xml version="1.0" encoding="UTF-8" standalone="yes"?>
<Relationships xmlns="http://schemas.openxmlformats.org/package/2006/relationships"><Relationship Id="rId3" Type="http://schemas.openxmlformats.org/officeDocument/2006/relationships/package" Target="../embeddings/Microsoft_Excel_Worksheet87.xlsx"/><Relationship Id="rId2" Type="http://schemas.microsoft.com/office/2011/relationships/chartColorStyle" Target="colors69.xml"/><Relationship Id="rId1" Type="http://schemas.microsoft.com/office/2011/relationships/chartStyle" Target="style69.xml"/></Relationships>
</file>

<file path=ppt/charts/_rels/chart89.xml.rels><?xml version="1.0" encoding="UTF-8" standalone="yes"?>
<Relationships xmlns="http://schemas.openxmlformats.org/package/2006/relationships"><Relationship Id="rId3" Type="http://schemas.openxmlformats.org/officeDocument/2006/relationships/package" Target="../embeddings/Microsoft_Excel_Worksheet88.xlsx"/><Relationship Id="rId2" Type="http://schemas.microsoft.com/office/2011/relationships/chartColorStyle" Target="colors70.xml"/><Relationship Id="rId1" Type="http://schemas.microsoft.com/office/2011/relationships/chartStyle" Target="style70.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microsoft.com/office/2011/relationships/chartColorStyle" Target="colors9.xml"/><Relationship Id="rId1" Type="http://schemas.microsoft.com/office/2011/relationships/chartStyle" Target="style9.xml"/></Relationships>
</file>

<file path=ppt/charts/_rels/chart90.xml.rels><?xml version="1.0" encoding="UTF-8" standalone="yes"?>
<Relationships xmlns="http://schemas.openxmlformats.org/package/2006/relationships"><Relationship Id="rId3" Type="http://schemas.openxmlformats.org/officeDocument/2006/relationships/package" Target="../embeddings/Microsoft_Excel_Worksheet89.xlsx"/><Relationship Id="rId2" Type="http://schemas.microsoft.com/office/2011/relationships/chartColorStyle" Target="colors71.xml"/><Relationship Id="rId1" Type="http://schemas.microsoft.com/office/2011/relationships/chartStyle" Target="style71.xml"/></Relationships>
</file>

<file path=ppt/charts/_rels/chart91.xml.rels><?xml version="1.0" encoding="UTF-8" standalone="yes"?>
<Relationships xmlns="http://schemas.openxmlformats.org/package/2006/relationships"><Relationship Id="rId3" Type="http://schemas.openxmlformats.org/officeDocument/2006/relationships/package" Target="../embeddings/Microsoft_Excel_Worksheet90.xlsx"/><Relationship Id="rId2" Type="http://schemas.microsoft.com/office/2011/relationships/chartColorStyle" Target="colors72.xml"/><Relationship Id="rId1" Type="http://schemas.microsoft.com/office/2011/relationships/chartStyle" Target="style7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1"/>
          <c:order val="0"/>
          <c:tx>
            <c:strRef>
              <c:f>Sheet1!$C$1</c:f>
              <c:strCache>
                <c:ptCount val="1"/>
                <c:pt idx="0">
                  <c:v>총자산_생명(좌)</c:v>
                </c:pt>
              </c:strCache>
            </c:strRef>
          </c:tx>
          <c:spPr>
            <a:solidFill>
              <a:srgbClr val="00B8F5"/>
            </a:solidFill>
            <a:ln>
              <a:noFill/>
            </a:ln>
            <a:effectLst/>
          </c:spPr>
          <c:invertIfNegative val="0"/>
          <c:dLbls>
            <c:numFmt formatCode="#,##0.0_);[Red]\(#,##0.0\)" sourceLinked="0"/>
            <c:spPr>
              <a:noFill/>
              <a:ln>
                <a:noFill/>
              </a:ln>
              <a:effectLst/>
            </c:spPr>
            <c:txPr>
              <a:bodyPr rot="0" spcFirstLastPara="1" vertOverflow="ellipsis" vert="horz" wrap="square" lIns="38100" tIns="19050" rIns="38100" bIns="19050" anchor="ctr" anchorCtr="0">
                <a:spAutoFit/>
              </a:bodyPr>
              <a:lstStyle/>
              <a:p>
                <a:pPr algn="ctr">
                  <a:defRPr lang="en-US" altLang="ko-KR" sz="1200" b="0" i="0" u="none" strike="noStrike" kern="1200" baseline="0" smtId="4294967295">
                    <a:ln>
                      <a:solidFill>
                        <a:srgbClr val="000000">
                          <a:lumMod val="50000"/>
                          <a:lumOff val="50000"/>
                          <a:alpha val="0"/>
                        </a:srgbClr>
                      </a:solidFill>
                    </a:ln>
                    <a:solidFill>
                      <a:schemeClr val="bg1"/>
                    </a:solidFill>
                    <a:latin typeface="KPMG Bold" panose="020B0803030202040204" pitchFamily="34" charset="0"/>
                    <a:ea typeface="KoPub돋움체 Medium" panose="00000600000000000000" pitchFamily="2" charset="-127"/>
                    <a:cs typeface="+mn-cs"/>
                  </a:defRPr>
                </a:pPr>
                <a:endParaRPr lang="ko-K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shade val="95000"/>
                          <a:satMod val="105000"/>
                        </a:schemeClr>
                      </a:solidFill>
                      <a:prstDash val="solid"/>
                      <a:round/>
                    </a:ln>
                    <a:effectLst/>
                  </c:spPr>
                </c15:leaderLines>
              </c:ext>
            </c:extLst>
          </c:dLbls>
          <c:cat>
            <c:strRef>
              <c:f>Sheet1!$A$2:$A$6</c:f>
              <c:strCache>
                <c:ptCount val="5"/>
                <c:pt idx="0">
                  <c:v>2017</c:v>
                </c:pt>
                <c:pt idx="1">
                  <c:v>2018</c:v>
                </c:pt>
                <c:pt idx="2">
                  <c:v>2019</c:v>
                </c:pt>
                <c:pt idx="3">
                  <c:v>2020</c:v>
                </c:pt>
                <c:pt idx="4">
                  <c:v>2021</c:v>
                </c:pt>
              </c:strCache>
            </c:strRef>
          </c:cat>
          <c:val>
            <c:numRef>
              <c:f>Sheet1!$C$2:$C$6</c:f>
              <c:numCache>
                <c:formatCode>#,##0</c:formatCode>
                <c:ptCount val="5"/>
                <c:pt idx="0">
                  <c:v>832.827</c:v>
                </c:pt>
                <c:pt idx="1">
                  <c:v>857.19799999999998</c:v>
                </c:pt>
                <c:pt idx="2">
                  <c:v>918.16099999999994</c:v>
                </c:pt>
                <c:pt idx="3">
                  <c:v>977.28399999999999</c:v>
                </c:pt>
                <c:pt idx="4">
                  <c:v>992.38900000000001</c:v>
                </c:pt>
              </c:numCache>
            </c:numRef>
          </c:val>
          <c:extLst>
            <c:ext xmlns:c16="http://schemas.microsoft.com/office/drawing/2014/chart" uri="{C3380CC4-5D6E-409C-BE32-E72D297353CC}">
              <c16:uniqueId val="{00000001-AC08-43EE-BC58-E5265B727C1D}"/>
            </c:ext>
          </c:extLst>
        </c:ser>
        <c:ser>
          <c:idx val="3"/>
          <c:order val="1"/>
          <c:tx>
            <c:strRef>
              <c:f>Sheet1!$E$1</c:f>
              <c:strCache>
                <c:ptCount val="1"/>
                <c:pt idx="0">
                  <c:v>총자산_손해(좌)</c:v>
                </c:pt>
              </c:strCache>
            </c:strRef>
          </c:tx>
          <c:spPr>
            <a:solidFill>
              <a:schemeClr val="tx2"/>
            </a:solidFill>
            <a:ln>
              <a:noFill/>
            </a:ln>
            <a:effectLst/>
          </c:spPr>
          <c:invertIfNegative val="0"/>
          <c:dLbls>
            <c:numFmt formatCode="#,##0.0_);[Red]\(#,##0.0\)" sourceLinked="0"/>
            <c:spPr>
              <a:noFill/>
              <a:ln>
                <a:noFill/>
              </a:ln>
              <a:effectLst/>
            </c:spPr>
            <c:txPr>
              <a:bodyPr rot="0" spcFirstLastPara="1" vertOverflow="ellipsis" vert="horz" wrap="square" lIns="38100" tIns="19050" rIns="38100" bIns="19050" anchor="ctr" anchorCtr="0">
                <a:spAutoFit/>
              </a:bodyPr>
              <a:lstStyle/>
              <a:p>
                <a:pPr algn="ctr">
                  <a:defRPr lang="en-US" altLang="ko-KR" sz="1200" b="0" i="0" u="none" strike="noStrike" kern="1200" baseline="0" smtId="4294967295">
                    <a:ln>
                      <a:solidFill>
                        <a:srgbClr val="000000">
                          <a:lumMod val="50000"/>
                          <a:lumOff val="50000"/>
                          <a:alpha val="0"/>
                        </a:srgbClr>
                      </a:solidFill>
                    </a:ln>
                    <a:solidFill>
                      <a:schemeClr val="bg1"/>
                    </a:solidFill>
                    <a:latin typeface="KPMG Bold" panose="020B0803030202040204" pitchFamily="34" charset="0"/>
                    <a:ea typeface="KoPub돋움체 Medium" panose="00000600000000000000" pitchFamily="2" charset="-127"/>
                    <a:cs typeface="+mn-cs"/>
                  </a:defRPr>
                </a:pPr>
                <a:endParaRPr lang="ko-K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shade val="95000"/>
                          <a:satMod val="105000"/>
                        </a:schemeClr>
                      </a:solidFill>
                      <a:prstDash val="solid"/>
                      <a:round/>
                    </a:ln>
                    <a:effectLst/>
                  </c:spPr>
                </c15:leaderLines>
              </c:ext>
            </c:extLst>
          </c:dLbls>
          <c:cat>
            <c:strRef>
              <c:f>Sheet1!$A$2:$A$6</c:f>
              <c:strCache>
                <c:ptCount val="5"/>
                <c:pt idx="0">
                  <c:v>2017</c:v>
                </c:pt>
                <c:pt idx="1">
                  <c:v>2018</c:v>
                </c:pt>
                <c:pt idx="2">
                  <c:v>2019</c:v>
                </c:pt>
                <c:pt idx="3">
                  <c:v>2020</c:v>
                </c:pt>
                <c:pt idx="4">
                  <c:v>2021</c:v>
                </c:pt>
              </c:strCache>
            </c:strRef>
          </c:cat>
          <c:val>
            <c:numRef>
              <c:f>Sheet1!$E$2:$E$6</c:f>
              <c:numCache>
                <c:formatCode>#,##0</c:formatCode>
                <c:ptCount val="5"/>
                <c:pt idx="0">
                  <c:v>277.20499999999998</c:v>
                </c:pt>
                <c:pt idx="1">
                  <c:v>298.041</c:v>
                </c:pt>
                <c:pt idx="2">
                  <c:v>320.65199999999999</c:v>
                </c:pt>
                <c:pt idx="3">
                  <c:v>343.78300000000002</c:v>
                </c:pt>
                <c:pt idx="4">
                  <c:v>366.315</c:v>
                </c:pt>
              </c:numCache>
            </c:numRef>
          </c:val>
          <c:extLst>
            <c:ext xmlns:c16="http://schemas.microsoft.com/office/drawing/2014/chart" uri="{C3380CC4-5D6E-409C-BE32-E72D297353CC}">
              <c16:uniqueId val="{00000003-AC08-43EE-BC58-E5265B727C1D}"/>
            </c:ext>
          </c:extLst>
        </c:ser>
        <c:dLbls>
          <c:showLegendKey val="0"/>
          <c:showVal val="0"/>
          <c:showCatName val="0"/>
          <c:showSerName val="0"/>
          <c:showPercent val="0"/>
          <c:showBubbleSize val="0"/>
        </c:dLbls>
        <c:gapWidth val="100"/>
        <c:overlap val="100"/>
        <c:axId val="67451136"/>
        <c:axId val="66437120"/>
      </c:barChart>
      <c:catAx>
        <c:axId val="67451136"/>
        <c:scaling>
          <c:orientation val="minMax"/>
        </c:scaling>
        <c:delete val="0"/>
        <c:axPos val="b"/>
        <c:numFmt formatCode="General" sourceLinked="0"/>
        <c:majorTickMark val="none"/>
        <c:minorTickMark val="none"/>
        <c:tickLblPos val="low"/>
        <c:spPr>
          <a:noFill/>
          <a:ln w="3175" cap="flat" cmpd="sng" algn="ctr">
            <a:solidFill>
              <a:schemeClr val="bg1">
                <a:lumMod val="75000"/>
              </a:schemeClr>
            </a:solidFill>
            <a:prstDash val="solid"/>
            <a:round/>
          </a:ln>
          <a:effectLst/>
        </c:spPr>
        <c:txPr>
          <a:bodyPr rot="-60000000" spcFirstLastPara="1" vertOverflow="ellipsis" vert="horz" wrap="square" anchor="ctr" anchorCtr="1"/>
          <a:lstStyle/>
          <a:p>
            <a:pPr algn="ctr">
              <a:defRPr lang="en-US" altLang="ko-KR" sz="1050" b="0" i="0" u="none" strike="noStrike" kern="1200" baseline="0" smtId="4294967295">
                <a:ln>
                  <a:solidFill>
                    <a:srgbClr val="000000">
                      <a:lumMod val="50000"/>
                      <a:lumOff val="50000"/>
                      <a:alpha val="0"/>
                    </a:srgbClr>
                  </a:solidFill>
                </a:ln>
                <a:solidFill>
                  <a:schemeClr val="bg1">
                    <a:lumMod val="50000"/>
                  </a:schemeClr>
                </a:solidFill>
                <a:latin typeface="KPMG Bold" panose="020B0803030202040204" pitchFamily="34" charset="0"/>
                <a:ea typeface="KoPub돋움체 Medium" panose="00000600000000000000" pitchFamily="2" charset="-127"/>
                <a:cs typeface="+mn-cs"/>
              </a:defRPr>
            </a:pPr>
            <a:endParaRPr lang="ko-KR"/>
          </a:p>
        </c:txPr>
        <c:crossAx val="66437120"/>
        <c:crosses val="autoZero"/>
        <c:auto val="0"/>
        <c:lblAlgn val="ctr"/>
        <c:lblOffset val="100"/>
        <c:noMultiLvlLbl val="0"/>
      </c:catAx>
      <c:valAx>
        <c:axId val="66437120"/>
        <c:scaling>
          <c:orientation val="minMax"/>
          <c:max val="1400"/>
          <c:min val="0"/>
        </c:scaling>
        <c:delete val="0"/>
        <c:axPos val="l"/>
        <c:numFmt formatCode="#,##0" sourceLinked="0"/>
        <c:majorTickMark val="out"/>
        <c:minorTickMark val="none"/>
        <c:tickLblPos val="low"/>
        <c:spPr>
          <a:noFill/>
          <a:ln w="9525" cap="flat" cmpd="sng" algn="ctr">
            <a:solidFill>
              <a:schemeClr val="bg1">
                <a:lumMod val="75000"/>
              </a:schemeClr>
            </a:solidFill>
            <a:prstDash val="solid"/>
            <a:round/>
          </a:ln>
          <a:effectLst/>
        </c:spPr>
        <c:txPr>
          <a:bodyPr rot="-60000000" spcFirstLastPara="1" vertOverflow="ellipsis" vert="horz" wrap="square" anchor="ctr" anchorCtr="1"/>
          <a:lstStyle/>
          <a:p>
            <a:pPr algn="ctr">
              <a:defRPr lang="en-US" altLang="ko-KR" sz="1050" b="0" i="0" u="none" strike="noStrike" kern="1200" baseline="0" smtId="4294967295">
                <a:ln>
                  <a:solidFill>
                    <a:srgbClr val="000000">
                      <a:lumMod val="50000"/>
                      <a:lumOff val="50000"/>
                      <a:alpha val="0"/>
                    </a:srgbClr>
                  </a:solidFill>
                </a:ln>
                <a:solidFill>
                  <a:schemeClr val="bg1">
                    <a:lumMod val="50000"/>
                  </a:schemeClr>
                </a:solidFill>
                <a:latin typeface="KPMG Bold" panose="020B0803030202040204" pitchFamily="34" charset="0"/>
                <a:ea typeface="KoPub돋움체 Medium" panose="00000600000000000000" pitchFamily="2" charset="-127"/>
                <a:cs typeface="+mn-cs"/>
              </a:defRPr>
            </a:pPr>
            <a:endParaRPr lang="ko-KR"/>
          </a:p>
        </c:txPr>
        <c:crossAx val="67451136"/>
        <c:crosses val="autoZero"/>
        <c:crossBetween val="between"/>
      </c:valAx>
      <c:spPr>
        <a:noFill/>
        <a:ln>
          <a:noFill/>
        </a:ln>
        <a:effectLst/>
      </c:spPr>
    </c:plotArea>
    <c:legend>
      <c:legendPos val="t"/>
      <c:layout>
        <c:manualLayout>
          <c:xMode val="edge"/>
          <c:yMode val="edge"/>
          <c:x val="0.11028848840458229"/>
          <c:y val="0"/>
          <c:w val="0.82082192418738931"/>
          <c:h val="0.10418104575163399"/>
        </c:manualLayout>
      </c:layout>
      <c:overlay val="0"/>
      <c:spPr>
        <a:noFill/>
        <a:ln>
          <a:noFill/>
        </a:ln>
        <a:effectLst/>
      </c:spPr>
      <c:txPr>
        <a:bodyPr rot="0" spcFirstLastPara="1" vertOverflow="ellipsis" vert="horz" wrap="square" anchor="ctr" anchorCtr="1"/>
        <a:lstStyle/>
        <a:p>
          <a:pPr algn="ctr">
            <a:defRPr lang="en-US" altLang="ko-KR" sz="900" b="0" i="0" u="none" strike="noStrike" kern="1200" baseline="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cs typeface="+mn-cs"/>
            </a:defRPr>
          </a:pPr>
          <a:endParaRPr lang="ko-KR"/>
        </a:p>
      </c:txPr>
    </c:legend>
    <c:plotVisOnly val="1"/>
    <c:dispBlanksAs val="gap"/>
    <c:showDLblsOverMax val="1"/>
  </c:chart>
  <c:spPr>
    <a:noFill/>
    <a:ln w="9525" cap="flat" cmpd="sng" algn="ctr">
      <a:noFill/>
      <a:prstDash val="solid"/>
    </a:ln>
    <a:effectLst/>
  </c:spPr>
  <c:txPr>
    <a:bodyPr/>
    <a:lstStyle/>
    <a:p>
      <a:pPr>
        <a:defRPr sz="1800" smtId="4294967295"/>
      </a:pPr>
      <a:endParaRPr lang="ko-KR"/>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929356431032877"/>
          <c:y val="0.13613464052287583"/>
          <c:w val="0.80437459253050203"/>
          <c:h val="0.77463333333333328"/>
        </c:manualLayout>
      </c:layout>
      <c:barChart>
        <c:barDir val="col"/>
        <c:grouping val="stacked"/>
        <c:varyColors val="0"/>
        <c:ser>
          <c:idx val="0"/>
          <c:order val="0"/>
          <c:tx>
            <c:strRef>
              <c:f>Sheet1!$B$1</c:f>
              <c:strCache>
                <c:ptCount val="1"/>
                <c:pt idx="0">
                  <c:v>생명(좌)</c:v>
                </c:pt>
              </c:strCache>
            </c:strRef>
          </c:tx>
          <c:spPr>
            <a:solidFill>
              <a:schemeClr val="accent1"/>
            </a:solidFill>
            <a:ln>
              <a:noFill/>
            </a:ln>
            <a:effectLst/>
          </c:spPr>
          <c:invertIfNegative val="0"/>
          <c:dLbls>
            <c:numFmt formatCode="#,##0.0_);[Red]\(#,##0.0\)" sourceLinked="0"/>
            <c:spPr>
              <a:noFill/>
              <a:ln>
                <a:noFill/>
              </a:ln>
              <a:effectLst/>
            </c:spPr>
            <c:txPr>
              <a:bodyPr rot="0" spcFirstLastPara="1" vertOverflow="ellipsis" vert="horz" wrap="square" anchor="ctr" anchorCtr="0"/>
              <a:lstStyle/>
              <a:p>
                <a:pPr algn="ctr">
                  <a:defRPr lang="en-US" altLang="ko-KR" sz="1200" b="1" i="0" u="none" strike="noStrike" kern="1200" baseline="0">
                    <a:ln>
                      <a:solidFill>
                        <a:srgbClr val="000000">
                          <a:lumMod val="50000"/>
                          <a:lumOff val="50000"/>
                          <a:alpha val="0"/>
                        </a:srgbClr>
                      </a:solidFill>
                    </a:ln>
                    <a:solidFill>
                      <a:schemeClr val="bg1"/>
                    </a:solidFill>
                    <a:latin typeface="KPMG Bold" panose="020B0803030202040204" pitchFamily="34" charset="0"/>
                    <a:ea typeface="KoPub돋움체 Medium" panose="00000600000000000000" pitchFamily="2" charset="-127"/>
                    <a:cs typeface="+mn-cs"/>
                  </a:defRPr>
                </a:pPr>
                <a:endParaRPr lang="ko-KR"/>
              </a:p>
            </c:txPr>
            <c:showLegendKey val="0"/>
            <c:showVal val="1"/>
            <c:showCatName val="0"/>
            <c:showSerName val="0"/>
            <c:showPercent val="0"/>
            <c:showBubbleSize val="0"/>
            <c:showLeaderLines val="0"/>
            <c:extLst xmlns:m="http://schemas.openxmlformats.org/officeDocument/2006/math" xmlns:w="http://schemas.openxmlformats.org/wordprocessingml/2006/main" xmlns:wp="http://schemas.openxmlformats.org/drawingml/2006/wordprocessingDrawing" xmlns:a14="http://schemas.microsoft.com/office/drawing/2010/main">
              <c:ext xmlns:c15="http://schemas.microsoft.com/office/drawing/2012/chart" uri="{CE6537A1-D6FC-4f65-9D91-7224C49458BB}">
                <c15:showLeaderLines val="0"/>
              </c:ext>
            </c:extLst>
          </c:dLbls>
          <c:cat>
            <c:strRef>
              <c:f>Sheet1!$A$2:$A$6</c:f>
              <c:strCache>
                <c:ptCount val="5"/>
                <c:pt idx="0">
                  <c:v>2017</c:v>
                </c:pt>
                <c:pt idx="1">
                  <c:v>2018</c:v>
                </c:pt>
                <c:pt idx="2">
                  <c:v>2019</c:v>
                </c:pt>
                <c:pt idx="3">
                  <c:v>2020</c:v>
                </c:pt>
                <c:pt idx="4">
                  <c:v>2021</c:v>
                </c:pt>
              </c:strCache>
            </c:strRef>
          </c:cat>
          <c:val>
            <c:numRef>
              <c:f>Sheet1!$B$2:$B$6</c:f>
              <c:numCache>
                <c:formatCode>_(* #,##0.00_);_(* \(#,##0.00\);_(* "-"??_);_(@_)</c:formatCode>
                <c:ptCount val="5"/>
                <c:pt idx="0">
                  <c:v>1273.28</c:v>
                </c:pt>
                <c:pt idx="1">
                  <c:v>1254.1647</c:v>
                </c:pt>
                <c:pt idx="2">
                  <c:v>1423.4857</c:v>
                </c:pt>
                <c:pt idx="3">
                  <c:v>1532.1675</c:v>
                </c:pt>
                <c:pt idx="4">
                  <c:v>1643.5968</c:v>
                </c:pt>
              </c:numCache>
            </c:numRef>
          </c:val>
          <c:extLst>
            <c:ext xmlns:c16="http://schemas.microsoft.com/office/drawing/2014/chart" uri="{C3380CC4-5D6E-409C-BE32-E72D297353CC}">
              <c16:uniqueId val="{00000000-A3FB-4EF5-9D7D-FA8920E94CF9}"/>
            </c:ext>
          </c:extLst>
        </c:ser>
        <c:ser>
          <c:idx val="1"/>
          <c:order val="1"/>
          <c:tx>
            <c:strRef>
              <c:f>Sheet1!$C$1</c:f>
              <c:strCache>
                <c:ptCount val="1"/>
                <c:pt idx="0">
                  <c:v>손해(좌)</c:v>
                </c:pt>
              </c:strCache>
            </c:strRef>
          </c:tx>
          <c:spPr>
            <a:solidFill>
              <a:schemeClr val="accent3"/>
            </a:solidFill>
            <a:ln>
              <a:noFill/>
            </a:ln>
            <a:effectLst/>
          </c:spPr>
          <c:invertIfNegative val="0"/>
          <c:dLbls>
            <c:numFmt formatCode="#,##0.0_);[Red]\(#,##0.0\)" sourceLinked="0"/>
            <c:spPr>
              <a:noFill/>
              <a:ln>
                <a:noFill/>
              </a:ln>
              <a:effectLst/>
            </c:spPr>
            <c:txPr>
              <a:bodyPr rot="0" spcFirstLastPara="1" vertOverflow="ellipsis" vert="horz" wrap="square" lIns="38100" tIns="19050" rIns="38100" bIns="19050" anchor="ctr" anchorCtr="0">
                <a:spAutoFit/>
              </a:bodyPr>
              <a:lstStyle/>
              <a:p>
                <a:pPr algn="ctr" rtl="0">
                  <a:defRPr lang="en-US" altLang="ko-KR" sz="1200" b="1" i="0" u="none" strike="noStrike" kern="1200" baseline="0">
                    <a:ln>
                      <a:solidFill>
                        <a:srgbClr val="000000">
                          <a:lumMod val="50000"/>
                          <a:lumOff val="50000"/>
                          <a:alpha val="0"/>
                        </a:srgbClr>
                      </a:solidFill>
                    </a:ln>
                    <a:solidFill>
                      <a:schemeClr val="bg1"/>
                    </a:solidFill>
                    <a:latin typeface="KPMG Bold" panose="020B0803030202040204" pitchFamily="34" charset="0"/>
                    <a:ea typeface="KoPub돋움체 Medium" panose="00000600000000000000" pitchFamily="2" charset="-127"/>
                    <a:cs typeface="+mn-cs"/>
                  </a:defRPr>
                </a:pPr>
                <a:endParaRPr lang="ko-K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shade val="95000"/>
                          <a:satMod val="105000"/>
                        </a:schemeClr>
                      </a:solidFill>
                      <a:prstDash val="solid"/>
                      <a:round/>
                    </a:ln>
                    <a:effectLst/>
                  </c:spPr>
                </c15:leaderLines>
              </c:ext>
            </c:extLst>
          </c:dLbls>
          <c:cat>
            <c:strRef>
              <c:f>Sheet1!$A$2:$A$6</c:f>
              <c:strCache>
                <c:ptCount val="5"/>
                <c:pt idx="0">
                  <c:v>2017</c:v>
                </c:pt>
                <c:pt idx="1">
                  <c:v>2018</c:v>
                </c:pt>
                <c:pt idx="2">
                  <c:v>2019</c:v>
                </c:pt>
                <c:pt idx="3">
                  <c:v>2020</c:v>
                </c:pt>
                <c:pt idx="4">
                  <c:v>2021</c:v>
                </c:pt>
              </c:strCache>
            </c:strRef>
          </c:cat>
          <c:val>
            <c:numRef>
              <c:f>Sheet1!$C$2:$C$6</c:f>
              <c:numCache>
                <c:formatCode>_(* #,##0.00_);_(* \(#,##0.00\);_(* "-"??_);_(@_)</c:formatCode>
                <c:ptCount val="5"/>
                <c:pt idx="0">
                  <c:v>207.59920000000002</c:v>
                </c:pt>
                <c:pt idx="1">
                  <c:v>219.2587</c:v>
                </c:pt>
                <c:pt idx="2">
                  <c:v>243.16200000000001</c:v>
                </c:pt>
                <c:pt idx="3">
                  <c:v>264.70529999999997</c:v>
                </c:pt>
                <c:pt idx="4">
                  <c:v>304.34219999999999</c:v>
                </c:pt>
              </c:numCache>
            </c:numRef>
          </c:val>
          <c:extLst>
            <c:ext xmlns:c16="http://schemas.microsoft.com/office/drawing/2014/chart" uri="{C3380CC4-5D6E-409C-BE32-E72D297353CC}">
              <c16:uniqueId val="{00000001-A3FB-4EF5-9D7D-FA8920E94CF9}"/>
            </c:ext>
          </c:extLst>
        </c:ser>
        <c:ser>
          <c:idx val="2"/>
          <c:order val="2"/>
          <c:tx>
            <c:strRef>
              <c:f>Sheet1!$D$1</c:f>
              <c:strCache>
                <c:ptCount val="1"/>
                <c:pt idx="0">
                  <c:v>재보험(좌)</c:v>
                </c:pt>
              </c:strCache>
            </c:strRef>
          </c:tx>
          <c:spPr>
            <a:solidFill>
              <a:schemeClr val="accent5"/>
            </a:solidFill>
            <a:ln>
              <a:noFill/>
            </a:ln>
            <a:effectLst/>
          </c:spPr>
          <c:invertIfNegative val="0"/>
          <c:dLbls>
            <c:numFmt formatCode="#,##0.0_);[Red]\(#,##0.0\)" sourceLinked="0"/>
            <c:spPr>
              <a:noFill/>
              <a:ln>
                <a:noFill/>
              </a:ln>
              <a:effectLst/>
            </c:spPr>
            <c:txPr>
              <a:bodyPr rot="0" spcFirstLastPara="1" vertOverflow="ellipsis" vert="horz" wrap="square" lIns="38100" tIns="19050" rIns="38100" bIns="19050" anchor="ctr" anchorCtr="0">
                <a:spAutoFit/>
              </a:bodyPr>
              <a:lstStyle/>
              <a:p>
                <a:pPr algn="ctr">
                  <a:defRPr lang="en-US" altLang="ko-KR" sz="1200" b="1" i="0" u="none" strike="noStrike" kern="1200" baseline="0">
                    <a:ln>
                      <a:solidFill>
                        <a:srgbClr val="000000">
                          <a:lumMod val="50000"/>
                          <a:lumOff val="50000"/>
                          <a:alpha val="0"/>
                        </a:srgbClr>
                      </a:solidFill>
                    </a:ln>
                    <a:solidFill>
                      <a:schemeClr val="accent5"/>
                    </a:solidFill>
                    <a:latin typeface="KPMG Bold" panose="020B0803030202040204" pitchFamily="34" charset="0"/>
                    <a:ea typeface="KoPub돋움체 Medium" panose="00000600000000000000" pitchFamily="2" charset="-127"/>
                    <a:cs typeface="+mn-cs"/>
                  </a:defRPr>
                </a:pPr>
                <a:endParaRPr lang="ko-KR"/>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shade val="95000"/>
                          <a:satMod val="105000"/>
                        </a:schemeClr>
                      </a:solidFill>
                      <a:prstDash val="solid"/>
                      <a:round/>
                    </a:ln>
                    <a:effectLst/>
                  </c:spPr>
                </c15:leaderLines>
              </c:ext>
            </c:extLst>
          </c:dLbls>
          <c:cat>
            <c:strRef>
              <c:f>Sheet1!$A$2:$A$6</c:f>
              <c:strCache>
                <c:ptCount val="5"/>
                <c:pt idx="0">
                  <c:v>2017</c:v>
                </c:pt>
                <c:pt idx="1">
                  <c:v>2018</c:v>
                </c:pt>
                <c:pt idx="2">
                  <c:v>2019</c:v>
                </c:pt>
                <c:pt idx="3">
                  <c:v>2020</c:v>
                </c:pt>
                <c:pt idx="4">
                  <c:v>2021</c:v>
                </c:pt>
              </c:strCache>
            </c:strRef>
          </c:cat>
          <c:val>
            <c:numRef>
              <c:f>Sheet1!$D$2:$D$6</c:f>
              <c:numCache>
                <c:formatCode>_(* #,##0.00_);_(* \(#,##0.00\);_(* "-"??_);_(@_)</c:formatCode>
                <c:ptCount val="5"/>
                <c:pt idx="0">
                  <c:v>14.3497</c:v>
                </c:pt>
                <c:pt idx="1">
                  <c:v>13.8712</c:v>
                </c:pt>
                <c:pt idx="2">
                  <c:v>14.7377</c:v>
                </c:pt>
                <c:pt idx="3">
                  <c:v>15.215999999999999</c:v>
                </c:pt>
                <c:pt idx="4">
                  <c:v>15.960100000000001</c:v>
                </c:pt>
              </c:numCache>
            </c:numRef>
          </c:val>
          <c:extLst>
            <c:ext xmlns:c16="http://schemas.microsoft.com/office/drawing/2014/chart" uri="{C3380CC4-5D6E-409C-BE32-E72D297353CC}">
              <c16:uniqueId val="{00000002-A3FB-4EF5-9D7D-FA8920E94CF9}"/>
            </c:ext>
          </c:extLst>
        </c:ser>
        <c:dLbls>
          <c:showLegendKey val="0"/>
          <c:showVal val="0"/>
          <c:showCatName val="0"/>
          <c:showSerName val="0"/>
          <c:showPercent val="0"/>
          <c:showBubbleSize val="0"/>
        </c:dLbls>
        <c:gapWidth val="80"/>
        <c:overlap val="100"/>
        <c:axId val="67451136"/>
        <c:axId val="66437120"/>
      </c:barChart>
      <c:lineChart>
        <c:grouping val="standard"/>
        <c:varyColors val="0"/>
        <c:ser>
          <c:idx val="3"/>
          <c:order val="3"/>
          <c:tx>
            <c:strRef>
              <c:f>Sheet1!$E$1</c:f>
              <c:strCache>
                <c:ptCount val="1"/>
                <c:pt idx="0">
                  <c:v>순자산(우)</c:v>
                </c:pt>
              </c:strCache>
            </c:strRef>
          </c:tx>
          <c:spPr>
            <a:ln w="28575" cap="rnd" cmpd="sng" algn="ctr">
              <a:solidFill>
                <a:schemeClr val="accent1">
                  <a:lumMod val="60000"/>
                  <a:shade val="95000"/>
                  <a:satMod val="105000"/>
                </a:schemeClr>
              </a:solidFill>
              <a:prstDash val="solid"/>
              <a:round/>
            </a:ln>
            <a:effectLst/>
          </c:spPr>
          <c:marker>
            <c:symbol val="circle"/>
            <c:size val="6"/>
            <c:spPr>
              <a:solidFill>
                <a:schemeClr val="bg1"/>
              </a:solidFill>
              <a:ln w="12700" cap="flat" cmpd="sng" algn="ctr">
                <a:solidFill>
                  <a:schemeClr val="accent1">
                    <a:lumMod val="60000"/>
                    <a:shade val="95000"/>
                    <a:satMod val="105000"/>
                  </a:schemeClr>
                </a:solidFill>
                <a:prstDash val="solid"/>
                <a:round/>
              </a:ln>
              <a:effectLst/>
            </c:spPr>
          </c:marker>
          <c:dLbls>
            <c:dLbl>
              <c:idx val="2"/>
              <c:layout>
                <c:manualLayout>
                  <c:x val="-6.1440695725062867E-2"/>
                  <c:y val="-5.5759640522875818E-2"/>
                </c:manualLayout>
              </c:layout>
              <c:numFmt formatCode="#,##0.0_);[Red]\(#,##0.0\)" sourceLinked="0"/>
              <c:spPr>
                <a:noFill/>
                <a:ln>
                  <a:noFill/>
                </a:ln>
                <a:effectLst/>
              </c:spPr>
              <c:txPr>
                <a:bodyPr rot="0" spcFirstLastPara="1" vertOverflow="ellipsis" vert="horz" wrap="square" lIns="38100" tIns="19050" rIns="38100" bIns="19050" anchor="ctr" anchorCtr="0">
                  <a:noAutofit/>
                </a:bodyPr>
                <a:lstStyle/>
                <a:p>
                  <a:pPr algn="ctr">
                    <a:defRPr lang="en-US" altLang="ko-KR" sz="1200" b="1" i="0" u="none" strike="noStrike" kern="1200" baseline="0">
                      <a:ln>
                        <a:solidFill>
                          <a:srgbClr val="000000">
                            <a:lumMod val="50000"/>
                            <a:lumOff val="50000"/>
                            <a:alpha val="0"/>
                          </a:srgbClr>
                        </a:solidFill>
                      </a:ln>
                      <a:solidFill>
                        <a:schemeClr val="accent2"/>
                      </a:solidFill>
                      <a:latin typeface="KPMG Bold" panose="020B0803030202040204" pitchFamily="34" charset="0"/>
                      <a:ea typeface="KoPub돋움체 Medium" panose="00000600000000000000" pitchFamily="2" charset="-127"/>
                      <a:cs typeface="+mn-cs"/>
                    </a:defRPr>
                  </a:pPr>
                  <a:endParaRPr lang="ko-KR"/>
                </a:p>
              </c:txPr>
              <c:dLblPos val="r"/>
              <c:showLegendKey val="0"/>
              <c:showVal val="1"/>
              <c:showCatName val="0"/>
              <c:showSerName val="0"/>
              <c:showPercent val="0"/>
              <c:showBubbleSize val="0"/>
              <c:extLst>
                <c:ext xmlns:c15="http://schemas.microsoft.com/office/drawing/2012/chart" uri="{CE6537A1-D6FC-4f65-9D91-7224C49458BB}">
                  <c15:layout>
                    <c:manualLayout>
                      <c:w val="9.331028220173232E-2"/>
                      <c:h val="7.8316666666666646E-2"/>
                    </c:manualLayout>
                  </c15:layout>
                </c:ext>
                <c:ext xmlns:c16="http://schemas.microsoft.com/office/drawing/2014/chart" uri="{C3380CC4-5D6E-409C-BE32-E72D297353CC}">
                  <c16:uniqueId val="{00000003-A3FB-4EF5-9D7D-FA8920E94CF9}"/>
                </c:ext>
              </c:extLst>
            </c:dLbl>
            <c:dLbl>
              <c:idx val="3"/>
              <c:layout>
                <c:manualLayout>
                  <c:x val="-5.69975318990407E-2"/>
                  <c:y val="-5.2698692810457519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A3FB-4EF5-9D7D-FA8920E94CF9}"/>
                </c:ext>
              </c:extLst>
            </c:dLbl>
            <c:dLbl>
              <c:idx val="4"/>
              <c:layout>
                <c:manualLayout>
                  <c:x val="-6.2919111483654658E-2"/>
                  <c:y val="-5.3684313725490186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A3FB-4EF5-9D7D-FA8920E94CF9}"/>
                </c:ext>
              </c:extLst>
            </c:dLbl>
            <c:numFmt formatCode="#,##0.0_);[Red]\(#,##0.0\)" sourceLinked="0"/>
            <c:spPr>
              <a:noFill/>
              <a:ln>
                <a:noFill/>
              </a:ln>
              <a:effectLst/>
            </c:spPr>
            <c:txPr>
              <a:bodyPr rot="0" spcFirstLastPara="1" vertOverflow="ellipsis" vert="horz" wrap="square" lIns="38100" tIns="19050" rIns="38100" bIns="19050" anchor="ctr" anchorCtr="0">
                <a:spAutoFit/>
              </a:bodyPr>
              <a:lstStyle/>
              <a:p>
                <a:pPr algn="ctr">
                  <a:defRPr lang="en-US" altLang="ko-KR" sz="1200" b="1" i="0" u="none" strike="noStrike" kern="1200" baseline="0">
                    <a:ln>
                      <a:solidFill>
                        <a:srgbClr val="000000">
                          <a:lumMod val="50000"/>
                          <a:lumOff val="50000"/>
                          <a:alpha val="0"/>
                        </a:srgbClr>
                      </a:solidFill>
                    </a:ln>
                    <a:solidFill>
                      <a:schemeClr val="accent2"/>
                    </a:solidFill>
                    <a:latin typeface="KPMG Bold" panose="020B0803030202040204" pitchFamily="34" charset="0"/>
                    <a:ea typeface="KoPub돋움체 Medium" panose="00000600000000000000" pitchFamily="2" charset="-127"/>
                    <a:cs typeface="+mn-cs"/>
                  </a:defRPr>
                </a:pPr>
                <a:endParaRPr lang="ko-KR"/>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shade val="95000"/>
                          <a:satMod val="105000"/>
                        </a:schemeClr>
                      </a:solidFill>
                      <a:prstDash val="solid"/>
                      <a:round/>
                    </a:ln>
                    <a:effectLst/>
                  </c:spPr>
                </c15:leaderLines>
              </c:ext>
            </c:extLst>
          </c:dLbls>
          <c:cat>
            <c:strRef>
              <c:f>Sheet1!$A$2:$A$6</c:f>
              <c:strCache>
                <c:ptCount val="5"/>
                <c:pt idx="0">
                  <c:v>2017</c:v>
                </c:pt>
                <c:pt idx="1">
                  <c:v>2018</c:v>
                </c:pt>
                <c:pt idx="2">
                  <c:v>2019</c:v>
                </c:pt>
                <c:pt idx="3">
                  <c:v>2020</c:v>
                </c:pt>
                <c:pt idx="4">
                  <c:v>2021</c:v>
                </c:pt>
              </c:strCache>
            </c:strRef>
          </c:cat>
          <c:val>
            <c:numRef>
              <c:f>Sheet1!$E$2:$E$6</c:f>
              <c:numCache>
                <c:formatCode>General</c:formatCode>
                <c:ptCount val="5"/>
                <c:pt idx="0">
                  <c:v>288.42</c:v>
                </c:pt>
                <c:pt idx="1">
                  <c:v>292.82</c:v>
                </c:pt>
                <c:pt idx="2">
                  <c:v>330.7</c:v>
                </c:pt>
                <c:pt idx="3">
                  <c:v>306.89999999999998</c:v>
                </c:pt>
                <c:pt idx="4">
                  <c:v>335.63</c:v>
                </c:pt>
              </c:numCache>
            </c:numRef>
          </c:val>
          <c:smooth val="0"/>
          <c:extLst>
            <c:ext xmlns:c16="http://schemas.microsoft.com/office/drawing/2014/chart" uri="{C3380CC4-5D6E-409C-BE32-E72D297353CC}">
              <c16:uniqueId val="{00000006-A3FB-4EF5-9D7D-FA8920E94CF9}"/>
            </c:ext>
          </c:extLst>
        </c:ser>
        <c:dLbls>
          <c:showLegendKey val="0"/>
          <c:showVal val="0"/>
          <c:showCatName val="0"/>
          <c:showSerName val="0"/>
          <c:showPercent val="0"/>
          <c:showBubbleSize val="0"/>
        </c:dLbls>
        <c:marker val="1"/>
        <c:smooth val="0"/>
        <c:axId val="1539218543"/>
        <c:axId val="1539217295"/>
      </c:lineChart>
      <c:catAx>
        <c:axId val="67451136"/>
        <c:scaling>
          <c:orientation val="minMax"/>
        </c:scaling>
        <c:delete val="0"/>
        <c:axPos val="b"/>
        <c:numFmt formatCode="General" sourceLinked="0"/>
        <c:majorTickMark val="none"/>
        <c:minorTickMark val="none"/>
        <c:tickLblPos val="low"/>
        <c:spPr>
          <a:noFill/>
          <a:ln w="3175" cap="flat" cmpd="sng" algn="ctr">
            <a:solidFill>
              <a:schemeClr val="bg1">
                <a:lumMod val="75000"/>
              </a:schemeClr>
            </a:solidFill>
            <a:prstDash val="solid"/>
            <a:round/>
          </a:ln>
          <a:effectLst/>
        </c:spPr>
        <c:txPr>
          <a:bodyPr rot="-60000000" spcFirstLastPara="1" vertOverflow="ellipsis" vert="horz" wrap="square" anchor="ctr" anchorCtr="1"/>
          <a:lstStyle/>
          <a:p>
            <a:pPr algn="ctr">
              <a:defRPr lang="en-US" altLang="ko-KR" sz="1050" b="0" i="0" u="none" strike="noStrike" kern="1200" baseline="0" smtId="4294967295">
                <a:ln>
                  <a:solidFill>
                    <a:srgbClr val="000000">
                      <a:lumMod val="50000"/>
                      <a:lumOff val="50000"/>
                      <a:alpha val="0"/>
                    </a:srgbClr>
                  </a:solidFill>
                </a:ln>
                <a:solidFill>
                  <a:schemeClr val="bg1">
                    <a:lumMod val="50000"/>
                  </a:schemeClr>
                </a:solidFill>
                <a:latin typeface="KPMG Bold" panose="020B0803030202040204" pitchFamily="34" charset="0"/>
                <a:ea typeface="KoPub돋움체 Medium" panose="00000600000000000000" pitchFamily="2" charset="-127"/>
                <a:cs typeface="+mn-cs"/>
              </a:defRPr>
            </a:pPr>
            <a:endParaRPr lang="ko-KR"/>
          </a:p>
        </c:txPr>
        <c:crossAx val="66437120"/>
        <c:crosses val="autoZero"/>
        <c:auto val="0"/>
        <c:lblAlgn val="ctr"/>
        <c:lblOffset val="100"/>
        <c:noMultiLvlLbl val="0"/>
      </c:catAx>
      <c:valAx>
        <c:axId val="66437120"/>
        <c:scaling>
          <c:orientation val="minMax"/>
          <c:max val="2500"/>
          <c:min val="0"/>
        </c:scaling>
        <c:delete val="0"/>
        <c:axPos val="l"/>
        <c:numFmt formatCode="#,##0" sourceLinked="0"/>
        <c:majorTickMark val="out"/>
        <c:minorTickMark val="none"/>
        <c:tickLblPos val="low"/>
        <c:spPr>
          <a:noFill/>
          <a:ln w="9525" cap="flat" cmpd="sng" algn="ctr">
            <a:solidFill>
              <a:schemeClr val="bg1">
                <a:lumMod val="75000"/>
              </a:schemeClr>
            </a:solidFill>
            <a:prstDash val="solid"/>
            <a:round/>
          </a:ln>
          <a:effectLst/>
        </c:spPr>
        <c:txPr>
          <a:bodyPr rot="-60000000" spcFirstLastPara="1" vertOverflow="ellipsis" vert="horz" wrap="square" anchor="ctr" anchorCtr="1"/>
          <a:lstStyle/>
          <a:p>
            <a:pPr algn="ctr">
              <a:defRPr lang="en-US" altLang="ko-KR" sz="1050" b="0" i="0" u="none" strike="noStrike" kern="1200" baseline="0" smtId="4294967295">
                <a:ln>
                  <a:solidFill>
                    <a:srgbClr val="000000">
                      <a:lumMod val="50000"/>
                      <a:lumOff val="50000"/>
                      <a:alpha val="0"/>
                    </a:srgbClr>
                  </a:solidFill>
                </a:ln>
                <a:solidFill>
                  <a:schemeClr val="bg1">
                    <a:lumMod val="50000"/>
                  </a:schemeClr>
                </a:solidFill>
                <a:latin typeface="KPMG Bold" panose="020B0803030202040204" pitchFamily="34" charset="0"/>
                <a:ea typeface="KoPub돋움체 Medium" panose="00000600000000000000" pitchFamily="2" charset="-127"/>
                <a:cs typeface="+mn-cs"/>
              </a:defRPr>
            </a:pPr>
            <a:endParaRPr lang="ko-KR"/>
          </a:p>
        </c:txPr>
        <c:crossAx val="67451136"/>
        <c:crosses val="autoZero"/>
        <c:crossBetween val="between"/>
      </c:valAx>
      <c:valAx>
        <c:axId val="1539217295"/>
        <c:scaling>
          <c:orientation val="minMax"/>
          <c:max val="350"/>
          <c:min val="0"/>
        </c:scaling>
        <c:delete val="0"/>
        <c:axPos val="r"/>
        <c:numFmt formatCode="General" sourceLinked="1"/>
        <c:majorTickMark val="out"/>
        <c:minorTickMark val="none"/>
        <c:tickLblPos val="nextTo"/>
        <c:spPr>
          <a:noFill/>
          <a:ln w="9525" cap="flat" cmpd="sng" algn="ctr">
            <a:solidFill>
              <a:schemeClr val="bg1">
                <a:lumMod val="75000"/>
              </a:schemeClr>
            </a:solidFill>
            <a:prstDash val="solid"/>
            <a:round/>
          </a:ln>
          <a:effectLst/>
        </c:spPr>
        <c:txPr>
          <a:bodyPr rot="-60000000" spcFirstLastPara="1" vertOverflow="ellipsis" vert="horz" wrap="square" anchor="ctr" anchorCtr="1"/>
          <a:lstStyle/>
          <a:p>
            <a:pPr algn="ctr">
              <a:defRPr lang="en-US" altLang="ko-KR" sz="1050" b="0" i="0" u="none" strike="noStrike" kern="1200" baseline="0" smtId="4294967295">
                <a:ln>
                  <a:solidFill>
                    <a:srgbClr val="000000">
                      <a:lumMod val="50000"/>
                      <a:lumOff val="50000"/>
                      <a:alpha val="0"/>
                    </a:srgbClr>
                  </a:solidFill>
                </a:ln>
                <a:solidFill>
                  <a:schemeClr val="bg1">
                    <a:lumMod val="50000"/>
                  </a:schemeClr>
                </a:solidFill>
                <a:latin typeface="KPMG Bold" panose="020B0803030202040204" pitchFamily="34" charset="0"/>
                <a:ea typeface="KoPub돋움체 Medium" panose="00000600000000000000" pitchFamily="2" charset="-127"/>
                <a:cs typeface="+mn-cs"/>
              </a:defRPr>
            </a:pPr>
            <a:endParaRPr lang="ko-KR"/>
          </a:p>
        </c:txPr>
        <c:crossAx val="1539218543"/>
        <c:crosses val="max"/>
        <c:crossBetween val="between"/>
        <c:majorUnit val="50"/>
      </c:valAx>
      <c:catAx>
        <c:axId val="1539218543"/>
        <c:scaling>
          <c:orientation val="minMax"/>
        </c:scaling>
        <c:delete val="1"/>
        <c:axPos val="b"/>
        <c:numFmt formatCode="General" sourceLinked="1"/>
        <c:majorTickMark val="out"/>
        <c:minorTickMark val="none"/>
        <c:tickLblPos val="nextTo"/>
        <c:crossAx val="1539217295"/>
        <c:crosses val="autoZero"/>
        <c:auto val="1"/>
        <c:lblAlgn val="ctr"/>
        <c:lblOffset val="100"/>
        <c:noMultiLvlLbl val="0"/>
      </c:catAx>
      <c:spPr>
        <a:noFill/>
        <a:ln>
          <a:noFill/>
        </a:ln>
        <a:effectLst/>
      </c:spPr>
    </c:plotArea>
    <c:legend>
      <c:legendPos val="t"/>
      <c:layout>
        <c:manualLayout>
          <c:xMode val="edge"/>
          <c:yMode val="edge"/>
          <c:x val="9.5083356617304646E-2"/>
          <c:y val="0"/>
          <c:w val="0.80983328676539068"/>
          <c:h val="6.5579084967320261E-2"/>
        </c:manualLayout>
      </c:layout>
      <c:overlay val="0"/>
      <c:spPr>
        <a:noFill/>
        <a:ln>
          <a:noFill/>
        </a:ln>
        <a:effectLst/>
      </c:spPr>
      <c:txPr>
        <a:bodyPr rot="0" spcFirstLastPara="1" vertOverflow="ellipsis" vert="horz" wrap="square" anchor="ctr" anchorCtr="1"/>
        <a:lstStyle/>
        <a:p>
          <a:pPr algn="ctr">
            <a:defRPr lang="en-US" altLang="ko-KR" sz="900" b="0" i="0" u="none" strike="noStrike" kern="1200" baseline="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cs typeface="+mn-cs"/>
            </a:defRPr>
          </a:pPr>
          <a:endParaRPr lang="ko-KR"/>
        </a:p>
      </c:txPr>
    </c:legend>
    <c:plotVisOnly val="1"/>
    <c:dispBlanksAs val="gap"/>
    <c:showDLblsOverMax val="1"/>
  </c:chart>
  <c:spPr>
    <a:noFill/>
    <a:ln w="9525" cap="flat" cmpd="sng" algn="ctr">
      <a:noFill/>
      <a:prstDash val="solid"/>
    </a:ln>
    <a:effectLst/>
  </c:spPr>
  <c:txPr>
    <a:bodyPr/>
    <a:lstStyle/>
    <a:p>
      <a:pPr>
        <a:defRPr sz="1800" smtId="4294967295"/>
      </a:pPr>
      <a:endParaRPr lang="ko-KR"/>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Sheet1!$B$1</c:f>
              <c:strCache>
                <c:ptCount val="1"/>
                <c:pt idx="0">
                  <c:v>변액보험</c:v>
                </c:pt>
              </c:strCache>
            </c:strRef>
          </c:tx>
          <c:spPr>
            <a:solidFill>
              <a:schemeClr val="accent2"/>
            </a:solidFill>
            <a:ln>
              <a:noFill/>
            </a:ln>
            <a:effectLst/>
          </c:spPr>
          <c:invertIfNegative val="0"/>
          <c:dLbls>
            <c:numFmt formatCode="#,##0.0_);[Red]\(#,##0.0\)" sourceLinked="0"/>
            <c:spPr>
              <a:noFill/>
              <a:ln>
                <a:noFill/>
              </a:ln>
              <a:effectLst/>
            </c:spPr>
            <c:txPr>
              <a:bodyPr rot="0" spcFirstLastPara="1" vertOverflow="ellipsis" vert="horz" wrap="square" lIns="38100" tIns="19050" rIns="38100" bIns="19050" anchor="ctr" anchorCtr="1">
                <a:spAutoFit/>
              </a:bodyPr>
              <a:lstStyle/>
              <a:p>
                <a:pPr>
                  <a:defRPr lang="en-US" altLang="ko-KR" sz="1200" b="1" i="0" u="none" strike="noStrike" kern="1200" baseline="0">
                    <a:ln>
                      <a:solidFill>
                        <a:srgbClr val="000000">
                          <a:lumMod val="50000"/>
                          <a:lumOff val="50000"/>
                          <a:alpha val="0"/>
                        </a:srgbClr>
                      </a:solidFill>
                    </a:ln>
                    <a:solidFill>
                      <a:schemeClr val="bg1"/>
                    </a:solidFill>
                    <a:latin typeface="KPMG Bold" panose="020B0803030202040204" pitchFamily="34" charset="0"/>
                    <a:ea typeface="KoPub돋움체 Medium" panose="00000600000000000000" pitchFamily="2" charset="-127"/>
                    <a:cs typeface="+mn-cs"/>
                  </a:defRPr>
                </a:pPr>
                <a:endParaRPr lang="ko-K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Sheet1!$A$2:$A$6</c:f>
              <c:numCache>
                <c:formatCode>General</c:formatCode>
                <c:ptCount val="5"/>
                <c:pt idx="0">
                  <c:v>2017</c:v>
                </c:pt>
                <c:pt idx="1">
                  <c:v>2018</c:v>
                </c:pt>
                <c:pt idx="2">
                  <c:v>2019</c:v>
                </c:pt>
                <c:pt idx="3">
                  <c:v>2020</c:v>
                </c:pt>
                <c:pt idx="4">
                  <c:v>2021</c:v>
                </c:pt>
              </c:numCache>
            </c:numRef>
          </c:cat>
          <c:val>
            <c:numRef>
              <c:f>Sheet1!$B$2:$B$6</c:f>
              <c:numCache>
                <c:formatCode>#,##0.00</c:formatCode>
                <c:ptCount val="5"/>
                <c:pt idx="0">
                  <c:v>148.95400000000001</c:v>
                </c:pt>
                <c:pt idx="1">
                  <c:v>171.80950000000001</c:v>
                </c:pt>
                <c:pt idx="2">
                  <c:v>170.09350000000001</c:v>
                </c:pt>
                <c:pt idx="3">
                  <c:v>182.73079999999999</c:v>
                </c:pt>
                <c:pt idx="4">
                  <c:v>239.22479999999999</c:v>
                </c:pt>
              </c:numCache>
            </c:numRef>
          </c:val>
          <c:extLst>
            <c:ext xmlns:c16="http://schemas.microsoft.com/office/drawing/2014/chart" uri="{C3380CC4-5D6E-409C-BE32-E72D297353CC}">
              <c16:uniqueId val="{00000000-464C-414D-A6B9-059C1D21E9FA}"/>
            </c:ext>
          </c:extLst>
        </c:ser>
        <c:ser>
          <c:idx val="1"/>
          <c:order val="1"/>
          <c:tx>
            <c:strRef>
              <c:f>Sheet1!$C$1</c:f>
              <c:strCache>
                <c:ptCount val="1"/>
                <c:pt idx="0">
                  <c:v>일반보험</c:v>
                </c:pt>
              </c:strCache>
            </c:strRef>
          </c:tx>
          <c:spPr>
            <a:solidFill>
              <a:schemeClr val="accent4"/>
            </a:solidFill>
            <a:ln>
              <a:noFill/>
            </a:ln>
            <a:effectLst/>
          </c:spPr>
          <c:invertIfNegative val="0"/>
          <c:dLbls>
            <c:numFmt formatCode="#,##0.0_);[Red]\(#,##0.0\)" sourceLinked="0"/>
            <c:spPr>
              <a:noFill/>
              <a:ln>
                <a:noFill/>
              </a:ln>
              <a:effectLst/>
            </c:spPr>
            <c:txPr>
              <a:bodyPr rot="0" spcFirstLastPara="1" vertOverflow="ellipsis" vert="horz" wrap="square" lIns="38100" tIns="19050" rIns="38100" bIns="19050" anchor="ctr" anchorCtr="1">
                <a:spAutoFit/>
              </a:bodyPr>
              <a:lstStyle/>
              <a:p>
                <a:pPr>
                  <a:defRPr lang="en-US" altLang="ko-KR" sz="1200" b="1" i="0" u="none" strike="noStrike" kern="1200" baseline="0">
                    <a:ln>
                      <a:solidFill>
                        <a:srgbClr val="000000">
                          <a:lumMod val="50000"/>
                          <a:lumOff val="50000"/>
                          <a:alpha val="0"/>
                        </a:srgbClr>
                      </a:solidFill>
                    </a:ln>
                    <a:solidFill>
                      <a:schemeClr val="accent1"/>
                    </a:solidFill>
                    <a:latin typeface="KPMG Bold" panose="020B0803030202040204" pitchFamily="34" charset="0"/>
                    <a:ea typeface="KoPub돋움체 Medium" panose="00000600000000000000" pitchFamily="2" charset="-127"/>
                    <a:cs typeface="+mn-cs"/>
                  </a:defRPr>
                </a:pPr>
                <a:endParaRPr lang="ko-KR"/>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Sheet1!$A$2:$A$6</c:f>
              <c:numCache>
                <c:formatCode>General</c:formatCode>
                <c:ptCount val="5"/>
                <c:pt idx="0">
                  <c:v>2017</c:v>
                </c:pt>
                <c:pt idx="1">
                  <c:v>2018</c:v>
                </c:pt>
                <c:pt idx="2">
                  <c:v>2019</c:v>
                </c:pt>
                <c:pt idx="3">
                  <c:v>2020</c:v>
                </c:pt>
                <c:pt idx="4">
                  <c:v>2021</c:v>
                </c:pt>
              </c:numCache>
            </c:numRef>
          </c:cat>
          <c:val>
            <c:numRef>
              <c:f>Sheet1!$C$2:$C$6</c:f>
              <c:numCache>
                <c:formatCode>#,##0.00</c:formatCode>
                <c:ptCount val="5"/>
                <c:pt idx="0">
                  <c:v>29.987200000000001</c:v>
                </c:pt>
                <c:pt idx="1">
                  <c:v>30.220700000000001</c:v>
                </c:pt>
                <c:pt idx="2">
                  <c:v>31.903200000000002</c:v>
                </c:pt>
                <c:pt idx="3">
                  <c:v>33.752800000000001</c:v>
                </c:pt>
                <c:pt idx="4">
                  <c:v>37.358899999999998</c:v>
                </c:pt>
              </c:numCache>
            </c:numRef>
          </c:val>
          <c:extLst>
            <c:ext xmlns:c16="http://schemas.microsoft.com/office/drawing/2014/chart" uri="{C3380CC4-5D6E-409C-BE32-E72D297353CC}">
              <c16:uniqueId val="{00000001-464C-414D-A6B9-059C1D21E9FA}"/>
            </c:ext>
          </c:extLst>
        </c:ser>
        <c:ser>
          <c:idx val="2"/>
          <c:order val="2"/>
          <c:tx>
            <c:strRef>
              <c:f>Sheet1!$D$1</c:f>
              <c:strCache>
                <c:ptCount val="1"/>
                <c:pt idx="0">
                  <c:v>단체보험</c:v>
                </c:pt>
              </c:strCache>
            </c:strRef>
          </c:tx>
          <c:spPr>
            <a:solidFill>
              <a:schemeClr val="accent6"/>
            </a:solidFill>
            <a:ln>
              <a:noFill/>
            </a:ln>
            <a:effectLst/>
          </c:spPr>
          <c:invertIfNegative val="0"/>
          <c:dLbls>
            <c:numFmt formatCode="#,##0.0_);[Red]\(#,##0.0\)" sourceLinked="0"/>
            <c:spPr>
              <a:noFill/>
              <a:ln>
                <a:noFill/>
              </a:ln>
              <a:effectLst/>
            </c:spPr>
            <c:txPr>
              <a:bodyPr rot="0" spcFirstLastPara="1" vertOverflow="ellipsis" vert="horz" wrap="square" lIns="38100" tIns="19050" rIns="38100" bIns="19050" anchor="ctr" anchorCtr="0">
                <a:spAutoFit/>
              </a:bodyPr>
              <a:lstStyle/>
              <a:p>
                <a:pPr algn="ctr">
                  <a:defRPr lang="en-US" altLang="ko-KR" sz="1200" b="1" i="0" u="none" strike="noStrike" kern="1200" baseline="0">
                    <a:ln>
                      <a:solidFill>
                        <a:srgbClr val="000000">
                          <a:lumMod val="50000"/>
                          <a:lumOff val="50000"/>
                          <a:alpha val="0"/>
                        </a:srgbClr>
                      </a:solidFill>
                    </a:ln>
                    <a:solidFill>
                      <a:schemeClr val="bg1"/>
                    </a:solidFill>
                    <a:latin typeface="KPMG Bold" panose="020B0803030202040204" pitchFamily="34" charset="0"/>
                    <a:ea typeface="KoPub돋움체 Medium" panose="00000600000000000000" pitchFamily="2" charset="-127"/>
                    <a:cs typeface="+mn-cs"/>
                  </a:defRPr>
                </a:pPr>
                <a:endParaRPr lang="ko-K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Sheet1!$A$2:$A$6</c:f>
              <c:numCache>
                <c:formatCode>General</c:formatCode>
                <c:ptCount val="5"/>
                <c:pt idx="0">
                  <c:v>2017</c:v>
                </c:pt>
                <c:pt idx="1">
                  <c:v>2018</c:v>
                </c:pt>
                <c:pt idx="2">
                  <c:v>2019</c:v>
                </c:pt>
                <c:pt idx="3">
                  <c:v>2020</c:v>
                </c:pt>
                <c:pt idx="4">
                  <c:v>2021</c:v>
                </c:pt>
              </c:numCache>
            </c:numRef>
          </c:cat>
          <c:val>
            <c:numRef>
              <c:f>Sheet1!$D$2:$D$6</c:f>
              <c:numCache>
                <c:formatCode>#,##0.00</c:formatCode>
                <c:ptCount val="5"/>
                <c:pt idx="0">
                  <c:v>16.4405</c:v>
                </c:pt>
                <c:pt idx="1">
                  <c:v>18.797900000000002</c:v>
                </c:pt>
                <c:pt idx="2">
                  <c:v>20.714500000000001</c:v>
                </c:pt>
                <c:pt idx="3">
                  <c:v>18.807599999999997</c:v>
                </c:pt>
                <c:pt idx="4">
                  <c:v>20.4299</c:v>
                </c:pt>
              </c:numCache>
            </c:numRef>
          </c:val>
          <c:extLst>
            <c:ext xmlns:c16="http://schemas.microsoft.com/office/drawing/2014/chart" uri="{C3380CC4-5D6E-409C-BE32-E72D297353CC}">
              <c16:uniqueId val="{00000002-464C-414D-A6B9-059C1D21E9FA}"/>
            </c:ext>
          </c:extLst>
        </c:ser>
        <c:ser>
          <c:idx val="3"/>
          <c:order val="3"/>
          <c:tx>
            <c:strRef>
              <c:f>Sheet1!$E$1</c:f>
              <c:strCache>
                <c:ptCount val="1"/>
                <c:pt idx="0">
                  <c:v>건강보험</c:v>
                </c:pt>
              </c:strCache>
            </c:strRef>
          </c:tx>
          <c:spPr>
            <a:solidFill>
              <a:srgbClr val="66D9CE"/>
            </a:solidFill>
            <a:ln>
              <a:noFill/>
            </a:ln>
            <a:effectLst/>
          </c:spPr>
          <c:invertIfNegative val="0"/>
          <c:dLbls>
            <c:dLbl>
              <c:idx val="0"/>
              <c:layout>
                <c:manualLayout>
                  <c:x val="0"/>
                  <c:y val="-5.0481360972182768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464C-414D-A6B9-059C1D21E9FA}"/>
                </c:ext>
              </c:extLst>
            </c:dLbl>
            <c:dLbl>
              <c:idx val="1"/>
              <c:layout>
                <c:manualLayout>
                  <c:x val="0"/>
                  <c:y val="-5.2637669826485094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464C-414D-A6B9-059C1D21E9FA}"/>
                </c:ext>
              </c:extLst>
            </c:dLbl>
            <c:dLbl>
              <c:idx val="2"/>
              <c:layout>
                <c:manualLayout>
                  <c:x val="0"/>
                  <c:y val="-5.4659618016882405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464C-414D-A6B9-059C1D21E9FA}"/>
                </c:ext>
              </c:extLst>
            </c:dLbl>
            <c:dLbl>
              <c:idx val="3"/>
              <c:layout>
                <c:manualLayout>
                  <c:x val="0"/>
                  <c:y val="-5.3876991668004241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464C-414D-A6B9-059C1D21E9FA}"/>
                </c:ext>
              </c:extLst>
            </c:dLbl>
            <c:dLbl>
              <c:idx val="4"/>
              <c:layout>
                <c:manualLayout>
                  <c:x val="0"/>
                  <c:y val="-5.3200938497795475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464C-414D-A6B9-059C1D21E9FA}"/>
                </c:ext>
              </c:extLst>
            </c:dLbl>
            <c:numFmt formatCode="#,##0.0_);[Red]\(#,##0.0\)" sourceLinked="0"/>
            <c:spPr>
              <a:noFill/>
              <a:ln>
                <a:noFill/>
              </a:ln>
              <a:effectLst/>
            </c:spPr>
            <c:txPr>
              <a:bodyPr rot="0" spcFirstLastPara="1" vertOverflow="ellipsis" vert="horz" wrap="square" lIns="38100" tIns="19050" rIns="38100" bIns="19050" anchor="ctr" anchorCtr="0">
                <a:spAutoFit/>
              </a:bodyPr>
              <a:lstStyle/>
              <a:p>
                <a:pPr algn="ctr">
                  <a:defRPr lang="en-US" altLang="ko-KR" sz="1200" b="1" i="0" u="none" strike="noStrike" kern="1200" baseline="0">
                    <a:ln>
                      <a:solidFill>
                        <a:srgbClr val="000000">
                          <a:lumMod val="50000"/>
                          <a:lumOff val="50000"/>
                          <a:alpha val="0"/>
                        </a:srgbClr>
                      </a:solidFill>
                    </a:ln>
                    <a:solidFill>
                      <a:schemeClr val="accent5"/>
                    </a:solidFill>
                    <a:latin typeface="KPMG Bold" panose="020B0803030202040204" pitchFamily="34" charset="0"/>
                    <a:ea typeface="KoPub돋움체 Medium" panose="00000600000000000000" pitchFamily="2" charset="-127"/>
                    <a:cs typeface="+mn-cs"/>
                  </a:defRPr>
                </a:pPr>
                <a:endParaRPr lang="ko-KR"/>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Sheet1!$A$2:$A$6</c:f>
              <c:numCache>
                <c:formatCode>General</c:formatCode>
                <c:ptCount val="5"/>
                <c:pt idx="0">
                  <c:v>2017</c:v>
                </c:pt>
                <c:pt idx="1">
                  <c:v>2018</c:v>
                </c:pt>
                <c:pt idx="2">
                  <c:v>2019</c:v>
                </c:pt>
                <c:pt idx="3">
                  <c:v>2020</c:v>
                </c:pt>
                <c:pt idx="4">
                  <c:v>2021</c:v>
                </c:pt>
              </c:numCache>
            </c:numRef>
          </c:cat>
          <c:val>
            <c:numRef>
              <c:f>Sheet1!$E$2:$E$6</c:f>
              <c:numCache>
                <c:formatCode>#,##0.00</c:formatCode>
                <c:ptCount val="5"/>
                <c:pt idx="0">
                  <c:v>5.7726000000000006</c:v>
                </c:pt>
                <c:pt idx="1">
                  <c:v>7.5762999999999998</c:v>
                </c:pt>
                <c:pt idx="2">
                  <c:v>9.5007999999999999</c:v>
                </c:pt>
                <c:pt idx="3">
                  <c:v>10.208200000000001</c:v>
                </c:pt>
                <c:pt idx="4">
                  <c:v>10.8192</c:v>
                </c:pt>
              </c:numCache>
            </c:numRef>
          </c:val>
          <c:extLst>
            <c:ext xmlns:c16="http://schemas.microsoft.com/office/drawing/2014/chart" uri="{C3380CC4-5D6E-409C-BE32-E72D297353CC}">
              <c16:uniqueId val="{00000008-464C-414D-A6B9-059C1D21E9FA}"/>
            </c:ext>
          </c:extLst>
        </c:ser>
        <c:ser>
          <c:idx val="4"/>
          <c:order val="4"/>
          <c:tx>
            <c:strRef>
              <c:f>Sheet1!$F$1</c:f>
              <c:strCache>
                <c:ptCount val="1"/>
                <c:pt idx="0">
                  <c:v>상해보험</c:v>
                </c:pt>
              </c:strCache>
            </c:strRef>
          </c:tx>
          <c:spPr>
            <a:solidFill>
              <a:srgbClr val="7213EA"/>
            </a:solidFill>
            <a:ln>
              <a:noFill/>
            </a:ln>
            <a:effectLst/>
          </c:spPr>
          <c:invertIfNegative val="0"/>
          <c:dLbls>
            <c:numFmt formatCode="#,##0.0_);[Red]\(#,##0.0\)" sourceLinked="0"/>
            <c:spPr>
              <a:noFill/>
              <a:ln>
                <a:noFill/>
              </a:ln>
              <a:effectLst/>
            </c:spPr>
            <c:txPr>
              <a:bodyPr rot="0" spcFirstLastPara="1" vertOverflow="ellipsis" vert="horz" wrap="square" lIns="38100" tIns="19050" rIns="38100" bIns="19050" anchor="ctr" anchorCtr="0">
                <a:spAutoFit/>
              </a:bodyPr>
              <a:lstStyle/>
              <a:p>
                <a:pPr algn="ctr">
                  <a:defRPr lang="en-US" altLang="ko-KR" sz="1200" b="1" i="0" u="none" strike="noStrike" kern="1200" baseline="0">
                    <a:ln>
                      <a:solidFill>
                        <a:srgbClr val="000000">
                          <a:lumMod val="50000"/>
                          <a:lumOff val="50000"/>
                          <a:alpha val="0"/>
                        </a:srgbClr>
                      </a:solidFill>
                    </a:ln>
                    <a:solidFill>
                      <a:srgbClr val="098E7E"/>
                    </a:solidFill>
                    <a:latin typeface="KPMG Bold" panose="020B0803030202040204" pitchFamily="34" charset="0"/>
                    <a:ea typeface="KoPub돋움체 Medium" panose="00000600000000000000" pitchFamily="2" charset="-127"/>
                    <a:cs typeface="+mn-cs"/>
                  </a:defRPr>
                </a:pPr>
                <a:endParaRPr lang="ko-K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Sheet1!$A$2:$A$6</c:f>
              <c:numCache>
                <c:formatCode>General</c:formatCode>
                <c:ptCount val="5"/>
                <c:pt idx="0">
                  <c:v>2017</c:v>
                </c:pt>
                <c:pt idx="1">
                  <c:v>2018</c:v>
                </c:pt>
                <c:pt idx="2">
                  <c:v>2019</c:v>
                </c:pt>
                <c:pt idx="3">
                  <c:v>2020</c:v>
                </c:pt>
                <c:pt idx="4">
                  <c:v>2021</c:v>
                </c:pt>
              </c:numCache>
            </c:numRef>
          </c:cat>
          <c:val>
            <c:numRef>
              <c:f>Sheet1!$F$2:$F$6</c:f>
              <c:numCache>
                <c:formatCode>#,##0.00</c:formatCode>
                <c:ptCount val="5"/>
                <c:pt idx="0">
                  <c:v>1.6164000000000001</c:v>
                </c:pt>
                <c:pt idx="1">
                  <c:v>1.7065999999999999</c:v>
                </c:pt>
                <c:pt idx="2">
                  <c:v>2.0007999999999999</c:v>
                </c:pt>
                <c:pt idx="3">
                  <c:v>1.9140999999999999</c:v>
                </c:pt>
                <c:pt idx="4">
                  <c:v>2.621</c:v>
                </c:pt>
              </c:numCache>
            </c:numRef>
          </c:val>
          <c:extLst>
            <c:ext xmlns:c16="http://schemas.microsoft.com/office/drawing/2014/chart" uri="{C3380CC4-5D6E-409C-BE32-E72D297353CC}">
              <c16:uniqueId val="{00000009-464C-414D-A6B9-059C1D21E9FA}"/>
            </c:ext>
          </c:extLst>
        </c:ser>
        <c:dLbls>
          <c:showLegendKey val="0"/>
          <c:showVal val="0"/>
          <c:showCatName val="0"/>
          <c:showSerName val="0"/>
          <c:showPercent val="0"/>
          <c:showBubbleSize val="0"/>
        </c:dLbls>
        <c:gapWidth val="80"/>
        <c:overlap val="100"/>
        <c:axId val="739968304"/>
        <c:axId val="739950416"/>
      </c:barChart>
      <c:catAx>
        <c:axId val="73996830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lgn="ctr">
              <a:defRPr lang="en-US" altLang="ko-KR" sz="1050" b="0" i="0" u="none" strike="noStrike" kern="1200" baseline="0">
                <a:ln>
                  <a:solidFill>
                    <a:srgbClr val="000000">
                      <a:lumMod val="50000"/>
                      <a:lumOff val="50000"/>
                      <a:alpha val="0"/>
                    </a:srgbClr>
                  </a:solidFill>
                </a:ln>
                <a:solidFill>
                  <a:schemeClr val="bg1">
                    <a:lumMod val="50000"/>
                  </a:schemeClr>
                </a:solidFill>
                <a:latin typeface="KPMG Bold" panose="020B0803030202040204" pitchFamily="34" charset="0"/>
                <a:ea typeface="KoPub돋움체 Medium" panose="00000600000000000000" pitchFamily="2" charset="-127"/>
                <a:cs typeface="+mn-cs"/>
              </a:defRPr>
            </a:pPr>
            <a:endParaRPr lang="ko-KR"/>
          </a:p>
        </c:txPr>
        <c:crossAx val="739950416"/>
        <c:crosses val="autoZero"/>
        <c:auto val="1"/>
        <c:lblAlgn val="ctr"/>
        <c:lblOffset val="100"/>
        <c:noMultiLvlLbl val="0"/>
      </c:catAx>
      <c:valAx>
        <c:axId val="739950416"/>
        <c:scaling>
          <c:orientation val="minMax"/>
        </c:scaling>
        <c:delete val="0"/>
        <c:axPos val="l"/>
        <c:numFmt formatCode="#,##0_);[Red]\(#,##0\)" sourceLinked="0"/>
        <c:majorTickMark val="out"/>
        <c:minorTickMark val="none"/>
        <c:tickLblPos val="nextTo"/>
        <c:spPr>
          <a:noFill/>
          <a:ln>
            <a:solidFill>
              <a:schemeClr val="bg1">
                <a:lumMod val="75000"/>
              </a:schemeClr>
            </a:solidFill>
          </a:ln>
          <a:effectLst/>
        </c:spPr>
        <c:txPr>
          <a:bodyPr rot="-60000000" spcFirstLastPara="1" vertOverflow="ellipsis" vert="horz" wrap="square" anchor="ctr" anchorCtr="1"/>
          <a:lstStyle/>
          <a:p>
            <a:pPr algn="ctr">
              <a:defRPr lang="en-US" altLang="ko-KR" sz="1050" b="0" i="0" u="none" strike="noStrike" kern="1200" baseline="0">
                <a:ln>
                  <a:solidFill>
                    <a:srgbClr val="000000">
                      <a:lumMod val="50000"/>
                      <a:lumOff val="50000"/>
                      <a:alpha val="0"/>
                    </a:srgbClr>
                  </a:solidFill>
                </a:ln>
                <a:solidFill>
                  <a:schemeClr val="bg1">
                    <a:lumMod val="50000"/>
                  </a:schemeClr>
                </a:solidFill>
                <a:latin typeface="KPMG Bold" panose="020B0803030202040204" pitchFamily="34" charset="0"/>
                <a:ea typeface="KoPub돋움체 Medium" panose="00000600000000000000" pitchFamily="2" charset="-127"/>
                <a:cs typeface="+mn-cs"/>
              </a:defRPr>
            </a:pPr>
            <a:endParaRPr lang="ko-KR"/>
          </a:p>
        </c:txPr>
        <c:crossAx val="739968304"/>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lang="en-US" altLang="ko-KR" sz="900" b="0" i="0" u="none" strike="noStrike" kern="1200" baseline="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cs typeface="+mn-cs"/>
            </a:defRPr>
          </a:pPr>
          <a:endParaRPr lang="ko-K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lang="en-US" altLang="ko-KR" sz="900" kern="120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cs typeface="+mn-cs"/>
        </a:defRPr>
      </a:pPr>
      <a:endParaRPr lang="ko-KR"/>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Sheet1!$B$1</c:f>
              <c:strCache>
                <c:ptCount val="1"/>
                <c:pt idx="0">
                  <c:v>자동차보험</c:v>
                </c:pt>
              </c:strCache>
            </c:strRef>
          </c:tx>
          <c:spPr>
            <a:solidFill>
              <a:schemeClr val="accent1"/>
            </a:solidFill>
            <a:ln>
              <a:noFill/>
            </a:ln>
            <a:effectLst/>
          </c:spPr>
          <c:invertIfNegative val="0"/>
          <c:dLbls>
            <c:numFmt formatCode="#,##0.0_);[Red]\(#,##0.0\)" sourceLinked="0"/>
            <c:spPr>
              <a:noFill/>
              <a:ln>
                <a:noFill/>
              </a:ln>
              <a:effectLst/>
            </c:spPr>
            <c:txPr>
              <a:bodyPr rot="0" spcFirstLastPara="1" vertOverflow="ellipsis" vert="horz" wrap="square" lIns="38100" tIns="19050" rIns="38100" bIns="19050" anchor="ctr" anchorCtr="1">
                <a:spAutoFit/>
              </a:bodyPr>
              <a:lstStyle/>
              <a:p>
                <a:pPr>
                  <a:defRPr lang="en-US" altLang="ko-KR" sz="1200" b="1" i="0" u="none" strike="noStrike" kern="1200" baseline="0">
                    <a:ln>
                      <a:solidFill>
                        <a:srgbClr val="000000">
                          <a:lumMod val="50000"/>
                          <a:lumOff val="50000"/>
                          <a:alpha val="0"/>
                        </a:srgbClr>
                      </a:solidFill>
                    </a:ln>
                    <a:solidFill>
                      <a:schemeClr val="bg1"/>
                    </a:solidFill>
                    <a:latin typeface="KPMG Bold" panose="020B0803030202040204" pitchFamily="34" charset="0"/>
                    <a:ea typeface="KoPub돋움체 Medium" panose="00000600000000000000" pitchFamily="2" charset="-127"/>
                    <a:cs typeface="+mn-cs"/>
                  </a:defRPr>
                </a:pPr>
                <a:endParaRPr lang="ko-K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Sheet1!$A$2:$A$6</c:f>
              <c:numCache>
                <c:formatCode>General</c:formatCode>
                <c:ptCount val="5"/>
                <c:pt idx="0">
                  <c:v>2017</c:v>
                </c:pt>
                <c:pt idx="1">
                  <c:v>2018</c:v>
                </c:pt>
                <c:pt idx="2">
                  <c:v>2019</c:v>
                </c:pt>
                <c:pt idx="3">
                  <c:v>2020</c:v>
                </c:pt>
                <c:pt idx="4">
                  <c:v>2021</c:v>
                </c:pt>
              </c:numCache>
            </c:numRef>
          </c:cat>
          <c:val>
            <c:numRef>
              <c:f>Sheet1!$B$2:$B$6</c:f>
              <c:numCache>
                <c:formatCode>0.00_);[Red]\(0.00\)</c:formatCode>
                <c:ptCount val="5"/>
                <c:pt idx="0">
                  <c:v>27.118599999999997</c:v>
                </c:pt>
                <c:pt idx="1">
                  <c:v>28.414999999999999</c:v>
                </c:pt>
                <c:pt idx="2">
                  <c:v>30.335999999999999</c:v>
                </c:pt>
                <c:pt idx="3">
                  <c:v>25.976400000000002</c:v>
                </c:pt>
                <c:pt idx="4">
                  <c:v>26.1752</c:v>
                </c:pt>
              </c:numCache>
            </c:numRef>
          </c:val>
          <c:extLst>
            <c:ext xmlns:c16="http://schemas.microsoft.com/office/drawing/2014/chart" uri="{C3380CC4-5D6E-409C-BE32-E72D297353CC}">
              <c16:uniqueId val="{00000000-3E6E-4D5F-8BED-5B8CF4A317F4}"/>
            </c:ext>
          </c:extLst>
        </c:ser>
        <c:ser>
          <c:idx val="1"/>
          <c:order val="1"/>
          <c:tx>
            <c:strRef>
              <c:f>Sheet1!$C$1</c:f>
              <c:strCache>
                <c:ptCount val="1"/>
                <c:pt idx="0">
                  <c:v>특종보험</c:v>
                </c:pt>
              </c:strCache>
            </c:strRef>
          </c:tx>
          <c:spPr>
            <a:solidFill>
              <a:schemeClr val="accent3"/>
            </a:solidFill>
            <a:ln>
              <a:noFill/>
            </a:ln>
            <a:effectLst/>
          </c:spPr>
          <c:invertIfNegative val="0"/>
          <c:dLbls>
            <c:numFmt formatCode="#,##0.0_);[Red]\(#,##0.0\)" sourceLinked="0"/>
            <c:spPr>
              <a:noFill/>
              <a:ln>
                <a:noFill/>
              </a:ln>
              <a:effectLst/>
            </c:spPr>
            <c:txPr>
              <a:bodyPr rot="0" spcFirstLastPara="1" vertOverflow="ellipsis" vert="horz" wrap="square" lIns="38100" tIns="19050" rIns="38100" bIns="19050" anchor="ctr" anchorCtr="1">
                <a:spAutoFit/>
              </a:bodyPr>
              <a:lstStyle/>
              <a:p>
                <a:pPr>
                  <a:defRPr lang="en-US" altLang="ko-KR" sz="1200" b="1" i="0" u="none" strike="noStrike" kern="1200" baseline="0">
                    <a:ln>
                      <a:solidFill>
                        <a:srgbClr val="000000">
                          <a:lumMod val="50000"/>
                          <a:lumOff val="50000"/>
                          <a:alpha val="0"/>
                        </a:srgbClr>
                      </a:solidFill>
                    </a:ln>
                    <a:solidFill>
                      <a:schemeClr val="bg1"/>
                    </a:solidFill>
                    <a:latin typeface="KPMG Bold" panose="020B0803030202040204" pitchFamily="34" charset="0"/>
                    <a:ea typeface="KoPub돋움체 Medium" panose="00000600000000000000" pitchFamily="2" charset="-127"/>
                    <a:cs typeface="+mn-cs"/>
                  </a:defRPr>
                </a:pPr>
                <a:endParaRPr lang="ko-K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Sheet1!$A$2:$A$6</c:f>
              <c:numCache>
                <c:formatCode>General</c:formatCode>
                <c:ptCount val="5"/>
                <c:pt idx="0">
                  <c:v>2017</c:v>
                </c:pt>
                <c:pt idx="1">
                  <c:v>2018</c:v>
                </c:pt>
                <c:pt idx="2">
                  <c:v>2019</c:v>
                </c:pt>
                <c:pt idx="3">
                  <c:v>2020</c:v>
                </c:pt>
                <c:pt idx="4">
                  <c:v>2021</c:v>
                </c:pt>
              </c:numCache>
            </c:numRef>
          </c:cat>
          <c:val>
            <c:numRef>
              <c:f>Sheet1!$C$2:$C$6</c:f>
              <c:numCache>
                <c:formatCode>0.00_);[Red]\(0.00\)</c:formatCode>
                <c:ptCount val="5"/>
                <c:pt idx="0">
                  <c:v>15.018799999999999</c:v>
                </c:pt>
                <c:pt idx="1">
                  <c:v>17.3963</c:v>
                </c:pt>
                <c:pt idx="2">
                  <c:v>19.471700000000002</c:v>
                </c:pt>
                <c:pt idx="3">
                  <c:v>16.975300000000001</c:v>
                </c:pt>
                <c:pt idx="4">
                  <c:v>22.646999999999998</c:v>
                </c:pt>
              </c:numCache>
            </c:numRef>
          </c:val>
          <c:extLst>
            <c:ext xmlns:c16="http://schemas.microsoft.com/office/drawing/2014/chart" uri="{C3380CC4-5D6E-409C-BE32-E72D297353CC}">
              <c16:uniqueId val="{00000001-3E6E-4D5F-8BED-5B8CF4A317F4}"/>
            </c:ext>
          </c:extLst>
        </c:ser>
        <c:ser>
          <c:idx val="2"/>
          <c:order val="2"/>
          <c:tx>
            <c:strRef>
              <c:f>Sheet1!$D$1</c:f>
              <c:strCache>
                <c:ptCount val="1"/>
                <c:pt idx="0">
                  <c:v>화재보험</c:v>
                </c:pt>
              </c:strCache>
            </c:strRef>
          </c:tx>
          <c:spPr>
            <a:solidFill>
              <a:schemeClr val="accent5"/>
            </a:solidFill>
            <a:ln>
              <a:noFill/>
            </a:ln>
            <a:effectLst/>
          </c:spPr>
          <c:invertIfNegative val="0"/>
          <c:dLbls>
            <c:numFmt formatCode="#,##0.0_);[Red]\(#,##0.0\)" sourceLinked="0"/>
            <c:spPr>
              <a:noFill/>
              <a:ln>
                <a:noFill/>
              </a:ln>
              <a:effectLst/>
            </c:spPr>
            <c:txPr>
              <a:bodyPr rot="0" spcFirstLastPara="1" vertOverflow="ellipsis" vert="horz" wrap="square" lIns="38100" tIns="19050" rIns="38100" bIns="19050" anchor="ctr" anchorCtr="1">
                <a:spAutoFit/>
              </a:bodyPr>
              <a:lstStyle/>
              <a:p>
                <a:pPr>
                  <a:defRPr lang="en-US" altLang="ko-KR" sz="1200" b="1" i="0" u="none" strike="noStrike" kern="1200" baseline="0">
                    <a:ln>
                      <a:solidFill>
                        <a:srgbClr val="000000">
                          <a:lumMod val="50000"/>
                          <a:lumOff val="50000"/>
                          <a:alpha val="0"/>
                        </a:srgbClr>
                      </a:solidFill>
                    </a:ln>
                    <a:solidFill>
                      <a:schemeClr val="bg1"/>
                    </a:solidFill>
                    <a:latin typeface="KPMG Bold" panose="020B0803030202040204" pitchFamily="34" charset="0"/>
                    <a:ea typeface="KoPub돋움체 Medium" panose="00000600000000000000" pitchFamily="2" charset="-127"/>
                    <a:cs typeface="+mn-cs"/>
                  </a:defRPr>
                </a:pPr>
                <a:endParaRPr lang="ko-K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Sheet1!$A$2:$A$6</c:f>
              <c:numCache>
                <c:formatCode>General</c:formatCode>
                <c:ptCount val="5"/>
                <c:pt idx="0">
                  <c:v>2017</c:v>
                </c:pt>
                <c:pt idx="1">
                  <c:v>2018</c:v>
                </c:pt>
                <c:pt idx="2">
                  <c:v>2019</c:v>
                </c:pt>
                <c:pt idx="3">
                  <c:v>2020</c:v>
                </c:pt>
                <c:pt idx="4">
                  <c:v>2021</c:v>
                </c:pt>
              </c:numCache>
            </c:numRef>
          </c:cat>
          <c:val>
            <c:numRef>
              <c:f>Sheet1!$D$2:$D$6</c:f>
              <c:numCache>
                <c:formatCode>0.00_);[Red]\(0.00\)</c:formatCode>
                <c:ptCount val="5"/>
                <c:pt idx="0">
                  <c:v>24.997900000000001</c:v>
                </c:pt>
                <c:pt idx="1">
                  <c:v>27.729099999999999</c:v>
                </c:pt>
                <c:pt idx="2">
                  <c:v>29.5105</c:v>
                </c:pt>
                <c:pt idx="3">
                  <c:v>32.832800000000006</c:v>
                </c:pt>
                <c:pt idx="4">
                  <c:v>37.226399999999998</c:v>
                </c:pt>
              </c:numCache>
            </c:numRef>
          </c:val>
          <c:extLst>
            <c:ext xmlns:c16="http://schemas.microsoft.com/office/drawing/2014/chart" uri="{C3380CC4-5D6E-409C-BE32-E72D297353CC}">
              <c16:uniqueId val="{00000002-3E6E-4D5F-8BED-5B8CF4A317F4}"/>
            </c:ext>
          </c:extLst>
        </c:ser>
        <c:ser>
          <c:idx val="3"/>
          <c:order val="3"/>
          <c:tx>
            <c:strRef>
              <c:f>Sheet1!$E$1</c:f>
              <c:strCache>
                <c:ptCount val="1"/>
                <c:pt idx="0">
                  <c:v>해상보험</c:v>
                </c:pt>
              </c:strCache>
            </c:strRef>
          </c:tx>
          <c:spPr>
            <a:solidFill>
              <a:schemeClr val="accent1">
                <a:lumMod val="60000"/>
              </a:schemeClr>
            </a:solidFill>
            <a:ln>
              <a:noFill/>
            </a:ln>
            <a:effectLst/>
          </c:spPr>
          <c:invertIfNegative val="0"/>
          <c:dLbls>
            <c:numFmt formatCode="#,##0.0_);[Red]\(#,##0.0\)" sourceLinked="0"/>
            <c:spPr>
              <a:noFill/>
              <a:ln>
                <a:noFill/>
              </a:ln>
              <a:effectLst/>
            </c:spPr>
            <c:txPr>
              <a:bodyPr rot="0" spcFirstLastPara="1" vertOverflow="ellipsis" vert="horz" wrap="square" lIns="38100" tIns="19050" rIns="38100" bIns="19050" anchor="ctr" anchorCtr="0">
                <a:spAutoFit/>
              </a:bodyPr>
              <a:lstStyle/>
              <a:p>
                <a:pPr algn="ctr">
                  <a:defRPr lang="en-US" altLang="ko-KR" sz="1200" b="1" i="0" u="none" strike="noStrike" kern="1200" baseline="0">
                    <a:ln>
                      <a:solidFill>
                        <a:srgbClr val="000000">
                          <a:lumMod val="50000"/>
                          <a:lumOff val="50000"/>
                          <a:alpha val="0"/>
                        </a:srgbClr>
                      </a:solidFill>
                    </a:ln>
                    <a:solidFill>
                      <a:schemeClr val="bg1"/>
                    </a:solidFill>
                    <a:latin typeface="KPMG Bold" panose="020B0803030202040204" pitchFamily="34" charset="0"/>
                    <a:ea typeface="KoPub돋움체 Medium" panose="00000600000000000000" pitchFamily="2" charset="-127"/>
                    <a:cs typeface="+mn-cs"/>
                  </a:defRPr>
                </a:pPr>
                <a:endParaRPr lang="ko-K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Sheet1!$A$2:$A$6</c:f>
              <c:numCache>
                <c:formatCode>General</c:formatCode>
                <c:ptCount val="5"/>
                <c:pt idx="0">
                  <c:v>2017</c:v>
                </c:pt>
                <c:pt idx="1">
                  <c:v>2018</c:v>
                </c:pt>
                <c:pt idx="2">
                  <c:v>2019</c:v>
                </c:pt>
                <c:pt idx="3">
                  <c:v>2020</c:v>
                </c:pt>
                <c:pt idx="4">
                  <c:v>2021</c:v>
                </c:pt>
              </c:numCache>
            </c:numRef>
          </c:cat>
          <c:val>
            <c:numRef>
              <c:f>Sheet1!$E$2:$E$6</c:f>
              <c:numCache>
                <c:formatCode>0.00_);[Red]\(0.00\)</c:formatCode>
                <c:ptCount val="5"/>
                <c:pt idx="0">
                  <c:v>5.9717000000000002</c:v>
                </c:pt>
                <c:pt idx="1">
                  <c:v>6.3890000000000002</c:v>
                </c:pt>
                <c:pt idx="2">
                  <c:v>6.7557999999999998</c:v>
                </c:pt>
                <c:pt idx="3">
                  <c:v>6.2516999999999996</c:v>
                </c:pt>
                <c:pt idx="4">
                  <c:v>6.1688999999999998</c:v>
                </c:pt>
              </c:numCache>
            </c:numRef>
          </c:val>
          <c:extLst>
            <c:ext xmlns:c16="http://schemas.microsoft.com/office/drawing/2014/chart" uri="{C3380CC4-5D6E-409C-BE32-E72D297353CC}">
              <c16:uniqueId val="{00000003-3E6E-4D5F-8BED-5B8CF4A317F4}"/>
            </c:ext>
          </c:extLst>
        </c:ser>
        <c:ser>
          <c:idx val="4"/>
          <c:order val="4"/>
          <c:tx>
            <c:strRef>
              <c:f>Sheet1!$F$1</c:f>
              <c:strCache>
                <c:ptCount val="1"/>
                <c:pt idx="0">
                  <c:v>보증보험</c:v>
                </c:pt>
              </c:strCache>
            </c:strRef>
          </c:tx>
          <c:spPr>
            <a:solidFill>
              <a:srgbClr val="66D9CE"/>
            </a:solidFill>
            <a:ln>
              <a:noFill/>
            </a:ln>
            <a:effectLst/>
          </c:spPr>
          <c:invertIfNegative val="0"/>
          <c:dLbls>
            <c:dLbl>
              <c:idx val="0"/>
              <c:layout>
                <c:manualLayout>
                  <c:x val="1.1828158281247525E-2"/>
                  <c:y val="-6.103047110248646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3E6E-4D5F-8BED-5B8CF4A317F4}"/>
                </c:ext>
              </c:extLst>
            </c:dLbl>
            <c:dLbl>
              <c:idx val="1"/>
              <c:layout>
                <c:manualLayout>
                  <c:x val="2.9570395703118813E-3"/>
                  <c:y val="-5.9293916731041008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3E6E-4D5F-8BED-5B8CF4A317F4}"/>
                </c:ext>
              </c:extLst>
            </c:dLbl>
            <c:dLbl>
              <c:idx val="2"/>
              <c:layout>
                <c:manualLayout>
                  <c:x val="2.9570395703118813E-3"/>
                  <c:y val="-5.6947999153952822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3E6E-4D5F-8BED-5B8CF4A317F4}"/>
                </c:ext>
              </c:extLst>
            </c:dLbl>
            <c:dLbl>
              <c:idx val="3"/>
              <c:layout>
                <c:manualLayout>
                  <c:x val="-5.9140791406238711E-3"/>
                  <c:y val="-7.2586795844692145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3E6E-4D5F-8BED-5B8CF4A317F4}"/>
                </c:ext>
              </c:extLst>
            </c:dLbl>
            <c:dLbl>
              <c:idx val="4"/>
              <c:layout>
                <c:manualLayout>
                  <c:x val="-1.0842353172687834E-16"/>
                  <c:y val="-5.6749890729800703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3E6E-4D5F-8BED-5B8CF4A317F4}"/>
                </c:ext>
              </c:extLst>
            </c:dLbl>
            <c:numFmt formatCode="#,##0.0_);[Red]\(#,##0.0\)" sourceLinked="0"/>
            <c:spPr>
              <a:noFill/>
              <a:ln>
                <a:noFill/>
              </a:ln>
              <a:effectLst/>
            </c:spPr>
            <c:txPr>
              <a:bodyPr rot="0" spcFirstLastPara="1" vertOverflow="ellipsis" vert="horz" wrap="square" lIns="38100" tIns="19050" rIns="38100" bIns="19050" anchor="ctr" anchorCtr="0">
                <a:spAutoFit/>
              </a:bodyPr>
              <a:lstStyle/>
              <a:p>
                <a:pPr algn="ctr">
                  <a:defRPr lang="en-US" altLang="ko-KR" sz="1200" b="1" i="0" u="none" strike="noStrike" kern="1200" baseline="0">
                    <a:ln>
                      <a:solidFill>
                        <a:srgbClr val="000000">
                          <a:lumMod val="50000"/>
                          <a:lumOff val="50000"/>
                          <a:alpha val="0"/>
                        </a:srgbClr>
                      </a:solidFill>
                    </a:ln>
                    <a:solidFill>
                      <a:srgbClr val="098E7E"/>
                    </a:solidFill>
                    <a:latin typeface="KPMG Bold" panose="020B0803030202040204" pitchFamily="34" charset="0"/>
                    <a:ea typeface="KoPub돋움체 Medium" panose="00000600000000000000" pitchFamily="2" charset="-127"/>
                    <a:cs typeface="+mn-cs"/>
                  </a:defRPr>
                </a:pPr>
                <a:endParaRPr lang="ko-KR"/>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Sheet1!$A$2:$A$6</c:f>
              <c:numCache>
                <c:formatCode>General</c:formatCode>
                <c:ptCount val="5"/>
                <c:pt idx="0">
                  <c:v>2017</c:v>
                </c:pt>
                <c:pt idx="1">
                  <c:v>2018</c:v>
                </c:pt>
                <c:pt idx="2">
                  <c:v>2019</c:v>
                </c:pt>
                <c:pt idx="3">
                  <c:v>2020</c:v>
                </c:pt>
                <c:pt idx="4">
                  <c:v>2021</c:v>
                </c:pt>
              </c:numCache>
            </c:numRef>
          </c:cat>
          <c:val>
            <c:numRef>
              <c:f>Sheet1!$F$2:$F$6</c:f>
              <c:numCache>
                <c:formatCode>0.00_);[Red]\(0.00\)</c:formatCode>
                <c:ptCount val="5"/>
                <c:pt idx="0">
                  <c:v>3.4411</c:v>
                </c:pt>
                <c:pt idx="1">
                  <c:v>4.4942000000000002</c:v>
                </c:pt>
                <c:pt idx="2">
                  <c:v>4.9616000000000007</c:v>
                </c:pt>
                <c:pt idx="3">
                  <c:v>3.6698000000000004</c:v>
                </c:pt>
                <c:pt idx="4">
                  <c:v>4.1968000000000005</c:v>
                </c:pt>
              </c:numCache>
            </c:numRef>
          </c:val>
          <c:extLst>
            <c:ext xmlns:c16="http://schemas.microsoft.com/office/drawing/2014/chart" uri="{C3380CC4-5D6E-409C-BE32-E72D297353CC}">
              <c16:uniqueId val="{00000009-3E6E-4D5F-8BED-5B8CF4A317F4}"/>
            </c:ext>
          </c:extLst>
        </c:ser>
        <c:dLbls>
          <c:showLegendKey val="0"/>
          <c:showVal val="0"/>
          <c:showCatName val="0"/>
          <c:showSerName val="0"/>
          <c:showPercent val="0"/>
          <c:showBubbleSize val="0"/>
        </c:dLbls>
        <c:gapWidth val="80"/>
        <c:overlap val="100"/>
        <c:axId val="739968304"/>
        <c:axId val="739950416"/>
      </c:barChart>
      <c:catAx>
        <c:axId val="73996830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lgn="ctr">
              <a:defRPr lang="en-US" altLang="ko-KR" sz="1050" b="0" i="0" u="none" strike="noStrike" kern="1200" baseline="0">
                <a:ln>
                  <a:solidFill>
                    <a:srgbClr val="000000">
                      <a:lumMod val="50000"/>
                      <a:lumOff val="50000"/>
                      <a:alpha val="0"/>
                    </a:srgbClr>
                  </a:solidFill>
                </a:ln>
                <a:solidFill>
                  <a:schemeClr val="bg1">
                    <a:lumMod val="50000"/>
                  </a:schemeClr>
                </a:solidFill>
                <a:latin typeface="KPMG Bold" panose="020B0803030202040204" pitchFamily="34" charset="0"/>
                <a:ea typeface="KoPub돋움체 Medium" panose="00000600000000000000" pitchFamily="2" charset="-127"/>
                <a:cs typeface="+mn-cs"/>
              </a:defRPr>
            </a:pPr>
            <a:endParaRPr lang="ko-KR"/>
          </a:p>
        </c:txPr>
        <c:crossAx val="739950416"/>
        <c:crosses val="autoZero"/>
        <c:auto val="1"/>
        <c:lblAlgn val="ctr"/>
        <c:lblOffset val="100"/>
        <c:noMultiLvlLbl val="0"/>
      </c:catAx>
      <c:valAx>
        <c:axId val="739950416"/>
        <c:scaling>
          <c:orientation val="minMax"/>
          <c:max val="100"/>
        </c:scaling>
        <c:delete val="0"/>
        <c:axPos val="l"/>
        <c:numFmt formatCode="#,##0_);[Red]\(#,##0\)" sourceLinked="0"/>
        <c:majorTickMark val="out"/>
        <c:minorTickMark val="none"/>
        <c:tickLblPos val="nextTo"/>
        <c:spPr>
          <a:noFill/>
          <a:ln>
            <a:solidFill>
              <a:schemeClr val="bg1">
                <a:lumMod val="75000"/>
              </a:schemeClr>
            </a:solidFill>
          </a:ln>
          <a:effectLst/>
        </c:spPr>
        <c:txPr>
          <a:bodyPr rot="-60000000" spcFirstLastPara="1" vertOverflow="ellipsis" vert="horz" wrap="square" anchor="ctr" anchorCtr="1"/>
          <a:lstStyle/>
          <a:p>
            <a:pPr algn="ctr">
              <a:defRPr lang="en-US" altLang="ko-KR" sz="1050" b="0" i="0" u="none" strike="noStrike" kern="1200" baseline="0">
                <a:ln>
                  <a:solidFill>
                    <a:srgbClr val="000000">
                      <a:lumMod val="50000"/>
                      <a:lumOff val="50000"/>
                      <a:alpha val="0"/>
                    </a:srgbClr>
                  </a:solidFill>
                </a:ln>
                <a:solidFill>
                  <a:schemeClr val="bg1">
                    <a:lumMod val="50000"/>
                  </a:schemeClr>
                </a:solidFill>
                <a:latin typeface="KPMG Bold" panose="020B0803030202040204" pitchFamily="34" charset="0"/>
                <a:ea typeface="KoPub돋움체 Medium" panose="00000600000000000000" pitchFamily="2" charset="-127"/>
                <a:cs typeface="+mn-cs"/>
              </a:defRPr>
            </a:pPr>
            <a:endParaRPr lang="ko-KR"/>
          </a:p>
        </c:txPr>
        <c:crossAx val="739968304"/>
        <c:crosses val="autoZero"/>
        <c:crossBetween val="between"/>
        <c:majorUnit val="20"/>
      </c:valAx>
      <c:spPr>
        <a:noFill/>
        <a:ln>
          <a:noFill/>
        </a:ln>
        <a:effectLst/>
      </c:spPr>
    </c:plotArea>
    <c:legend>
      <c:legendPos val="t"/>
      <c:overlay val="0"/>
      <c:spPr>
        <a:noFill/>
        <a:ln>
          <a:noFill/>
        </a:ln>
        <a:effectLst/>
      </c:spPr>
      <c:txPr>
        <a:bodyPr rot="0" spcFirstLastPara="1" vertOverflow="ellipsis" vert="horz" wrap="square" anchor="ctr" anchorCtr="1"/>
        <a:lstStyle/>
        <a:p>
          <a:pPr>
            <a:defRPr lang="en-US" altLang="ko-KR" sz="900" b="0" i="0" u="none" strike="noStrike" kern="1200" baseline="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cs typeface="+mn-cs"/>
            </a:defRPr>
          </a:pPr>
          <a:endParaRPr lang="ko-K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lang="en-US" altLang="ko-KR" sz="900" kern="120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cs typeface="+mn-cs"/>
        </a:defRPr>
      </a:pPr>
      <a:endParaRPr lang="ko-KR"/>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Sheet1!$B$1</c:f>
              <c:strCache>
                <c:ptCount val="1"/>
                <c:pt idx="0">
                  <c:v>자동차보험</c:v>
                </c:pt>
              </c:strCache>
            </c:strRef>
          </c:tx>
          <c:spPr>
            <a:solidFill>
              <a:srgbClr val="A5B6F3"/>
            </a:solidFill>
            <a:ln>
              <a:noFill/>
            </a:ln>
            <a:effectLst/>
          </c:spPr>
          <c:invertIfNegative val="0"/>
          <c:dLbls>
            <c:dLbl>
              <c:idx val="1"/>
              <c:delete val="1"/>
              <c:extLst>
                <c:ext xmlns:c15="http://schemas.microsoft.com/office/drawing/2012/chart" uri="{CE6537A1-D6FC-4f65-9D91-7224C49458BB}"/>
                <c:ext xmlns:c16="http://schemas.microsoft.com/office/drawing/2014/chart" uri="{C3380CC4-5D6E-409C-BE32-E72D297353CC}">
                  <c16:uniqueId val="{00000000-8A8F-46A7-8425-DEB708F0E3AB}"/>
                </c:ext>
              </c:extLst>
            </c:dLbl>
            <c:numFmt formatCode="#,##0.0_);[Red]\(#,##0.0\)" sourceLinked="0"/>
            <c:spPr>
              <a:noFill/>
              <a:ln>
                <a:noFill/>
              </a:ln>
              <a:effectLst/>
            </c:spPr>
            <c:txPr>
              <a:bodyPr rot="0" spcFirstLastPara="1" vertOverflow="ellipsis" vert="horz" wrap="square" lIns="38100" tIns="19050" rIns="38100" bIns="19050" anchor="ctr" anchorCtr="1">
                <a:spAutoFit/>
              </a:bodyPr>
              <a:lstStyle/>
              <a:p>
                <a:pPr>
                  <a:defRPr lang="en-US" altLang="ko-KR" sz="1200" b="1" i="0" u="none" strike="noStrike" kern="1200" baseline="0">
                    <a:ln>
                      <a:solidFill>
                        <a:srgbClr val="000000">
                          <a:lumMod val="50000"/>
                          <a:lumOff val="50000"/>
                          <a:alpha val="0"/>
                        </a:srgbClr>
                      </a:solidFill>
                    </a:ln>
                    <a:solidFill>
                      <a:srgbClr val="7892EE"/>
                    </a:solidFill>
                    <a:latin typeface="KPMG Bold" panose="020B0803030202040204" pitchFamily="34" charset="0"/>
                    <a:ea typeface="KoPub돋움체 Medium" panose="00000600000000000000" pitchFamily="2" charset="-127"/>
                    <a:cs typeface="+mn-cs"/>
                  </a:defRPr>
                </a:pPr>
                <a:endParaRPr lang="ko-K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Sheet1!$A$2:$A$6</c:f>
              <c:numCache>
                <c:formatCode>General</c:formatCode>
                <c:ptCount val="5"/>
                <c:pt idx="0">
                  <c:v>2017</c:v>
                </c:pt>
                <c:pt idx="1">
                  <c:v>2018</c:v>
                </c:pt>
                <c:pt idx="2">
                  <c:v>2019</c:v>
                </c:pt>
                <c:pt idx="3">
                  <c:v>2020</c:v>
                </c:pt>
                <c:pt idx="4">
                  <c:v>2021</c:v>
                </c:pt>
              </c:numCache>
            </c:numRef>
          </c:cat>
          <c:val>
            <c:numRef>
              <c:f>Sheet1!$B$2:$B$6</c:f>
              <c:numCache>
                <c:formatCode>0.00_);[Red]\(0.00\)</c:formatCode>
                <c:ptCount val="5"/>
                <c:pt idx="0">
                  <c:v>3.6</c:v>
                </c:pt>
                <c:pt idx="1">
                  <c:v>0.3</c:v>
                </c:pt>
                <c:pt idx="2">
                  <c:v>1.6</c:v>
                </c:pt>
                <c:pt idx="3">
                  <c:v>8.4</c:v>
                </c:pt>
                <c:pt idx="4">
                  <c:v>5.6</c:v>
                </c:pt>
              </c:numCache>
            </c:numRef>
          </c:val>
          <c:extLst>
            <c:ext xmlns:c16="http://schemas.microsoft.com/office/drawing/2014/chart" uri="{C3380CC4-5D6E-409C-BE32-E72D297353CC}">
              <c16:uniqueId val="{00000001-8A8F-46A7-8425-DEB708F0E3AB}"/>
            </c:ext>
          </c:extLst>
        </c:ser>
        <c:ser>
          <c:idx val="1"/>
          <c:order val="1"/>
          <c:tx>
            <c:strRef>
              <c:f>Sheet1!$C$1</c:f>
              <c:strCache>
                <c:ptCount val="1"/>
                <c:pt idx="0">
                  <c:v>특종보험</c:v>
                </c:pt>
              </c:strCache>
            </c:strRef>
          </c:tx>
          <c:spPr>
            <a:solidFill>
              <a:srgbClr val="99E3FB"/>
            </a:solidFill>
            <a:ln>
              <a:noFill/>
            </a:ln>
            <a:effectLst/>
          </c:spPr>
          <c:invertIfNegative val="0"/>
          <c:dLbls>
            <c:dLbl>
              <c:idx val="1"/>
              <c:delete val="1"/>
              <c:extLst>
                <c:ext xmlns:c15="http://schemas.microsoft.com/office/drawing/2012/chart" uri="{CE6537A1-D6FC-4f65-9D91-7224C49458BB}"/>
                <c:ext xmlns:c16="http://schemas.microsoft.com/office/drawing/2014/chart" uri="{C3380CC4-5D6E-409C-BE32-E72D297353CC}">
                  <c16:uniqueId val="{00000002-8A8F-46A7-8425-DEB708F0E3AB}"/>
                </c:ext>
              </c:extLst>
            </c:dLbl>
            <c:numFmt formatCode="#,##0.0_ " sourceLinked="0"/>
            <c:spPr>
              <a:noFill/>
              <a:ln>
                <a:noFill/>
              </a:ln>
              <a:effectLst/>
            </c:spPr>
            <c:txPr>
              <a:bodyPr rot="0" spcFirstLastPara="1" vertOverflow="ellipsis" vert="horz" wrap="square" lIns="38100" tIns="19050" rIns="38100" bIns="19050" anchor="ctr" anchorCtr="1">
                <a:spAutoFit/>
              </a:bodyPr>
              <a:lstStyle/>
              <a:p>
                <a:pPr>
                  <a:defRPr lang="en-US" altLang="ko-KR" sz="1200" b="1" i="0" u="none" strike="noStrike" kern="1200" baseline="0">
                    <a:ln>
                      <a:solidFill>
                        <a:srgbClr val="000000">
                          <a:lumMod val="50000"/>
                          <a:lumOff val="50000"/>
                          <a:alpha val="0"/>
                        </a:srgbClr>
                      </a:solidFill>
                    </a:ln>
                    <a:solidFill>
                      <a:srgbClr val="00B8F5"/>
                    </a:solidFill>
                    <a:latin typeface="KPMG Bold" panose="020B0803030202040204" pitchFamily="34" charset="0"/>
                    <a:ea typeface="KoPub돋움체 Medium" panose="00000600000000000000" pitchFamily="2" charset="-127"/>
                    <a:cs typeface="+mn-cs"/>
                  </a:defRPr>
                </a:pPr>
                <a:endParaRPr lang="ko-K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Sheet1!$A$2:$A$6</c:f>
              <c:numCache>
                <c:formatCode>General</c:formatCode>
                <c:ptCount val="5"/>
                <c:pt idx="0">
                  <c:v>2017</c:v>
                </c:pt>
                <c:pt idx="1">
                  <c:v>2018</c:v>
                </c:pt>
                <c:pt idx="2">
                  <c:v>2019</c:v>
                </c:pt>
                <c:pt idx="3">
                  <c:v>2020</c:v>
                </c:pt>
                <c:pt idx="4">
                  <c:v>2021</c:v>
                </c:pt>
              </c:numCache>
            </c:numRef>
          </c:cat>
          <c:val>
            <c:numRef>
              <c:f>Sheet1!$C$2:$C$6</c:f>
              <c:numCache>
                <c:formatCode>0.00_);[Red]\(0.00\)</c:formatCode>
                <c:ptCount val="5"/>
                <c:pt idx="0">
                  <c:v>40.9</c:v>
                </c:pt>
                <c:pt idx="1">
                  <c:v>-0.6</c:v>
                </c:pt>
                <c:pt idx="2">
                  <c:v>2.7</c:v>
                </c:pt>
                <c:pt idx="3">
                  <c:v>9</c:v>
                </c:pt>
                <c:pt idx="4">
                  <c:v>1.6</c:v>
                </c:pt>
              </c:numCache>
            </c:numRef>
          </c:val>
          <c:extLst>
            <c:ext xmlns:c16="http://schemas.microsoft.com/office/drawing/2014/chart" uri="{C3380CC4-5D6E-409C-BE32-E72D297353CC}">
              <c16:uniqueId val="{00000003-8A8F-46A7-8425-DEB708F0E3AB}"/>
            </c:ext>
          </c:extLst>
        </c:ser>
        <c:ser>
          <c:idx val="2"/>
          <c:order val="2"/>
          <c:tx>
            <c:strRef>
              <c:f>Sheet1!$D$1</c:f>
              <c:strCache>
                <c:ptCount val="1"/>
                <c:pt idx="0">
                  <c:v>화재보험</c:v>
                </c:pt>
              </c:strCache>
            </c:strRef>
          </c:tx>
          <c:spPr>
            <a:solidFill>
              <a:schemeClr val="accent5"/>
            </a:solidFill>
            <a:ln>
              <a:noFill/>
            </a:ln>
            <a:effectLst/>
          </c:spPr>
          <c:invertIfNegative val="0"/>
          <c:dLbls>
            <c:dLbl>
              <c:idx val="1"/>
              <c:delete val="1"/>
              <c:extLst>
                <c:ext xmlns:c15="http://schemas.microsoft.com/office/drawing/2012/chart" uri="{CE6537A1-D6FC-4f65-9D91-7224C49458BB}"/>
                <c:ext xmlns:c16="http://schemas.microsoft.com/office/drawing/2014/chart" uri="{C3380CC4-5D6E-409C-BE32-E72D297353CC}">
                  <c16:uniqueId val="{00000004-8A8F-46A7-8425-DEB708F0E3AB}"/>
                </c:ext>
              </c:extLst>
            </c:dLbl>
            <c:dLbl>
              <c:idx val="4"/>
              <c:layout>
                <c:manualLayout>
                  <c:x val="0"/>
                  <c:y val="-2.0758886029138938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07DA-4BF7-800F-375113C368DE}"/>
                </c:ext>
              </c:extLst>
            </c:dLbl>
            <c:numFmt formatCode="#,##0.0_);[Red]\(#,##0.0\)" sourceLinked="0"/>
            <c:spPr>
              <a:noFill/>
              <a:ln>
                <a:noFill/>
              </a:ln>
              <a:effectLst/>
            </c:spPr>
            <c:txPr>
              <a:bodyPr rot="0" spcFirstLastPara="1" vertOverflow="ellipsis" vert="horz" wrap="square" lIns="38100" tIns="19050" rIns="38100" bIns="19050" anchor="ctr" anchorCtr="1">
                <a:spAutoFit/>
              </a:bodyPr>
              <a:lstStyle/>
              <a:p>
                <a:pPr>
                  <a:defRPr lang="en-US" altLang="ko-KR" sz="1200" b="1" i="0" u="none" strike="noStrike" kern="1200" baseline="0">
                    <a:ln>
                      <a:solidFill>
                        <a:srgbClr val="000000">
                          <a:lumMod val="50000"/>
                          <a:lumOff val="50000"/>
                          <a:alpha val="0"/>
                        </a:srgbClr>
                      </a:solidFill>
                    </a:ln>
                    <a:solidFill>
                      <a:schemeClr val="bg1"/>
                    </a:solidFill>
                    <a:latin typeface="KPMG Bold" panose="020B0803030202040204" pitchFamily="34" charset="0"/>
                    <a:ea typeface="KoPub돋움체 Medium" panose="00000600000000000000" pitchFamily="2" charset="-127"/>
                    <a:cs typeface="+mn-cs"/>
                  </a:defRPr>
                </a:pPr>
                <a:endParaRPr lang="ko-K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Sheet1!$A$2:$A$6</c:f>
              <c:numCache>
                <c:formatCode>General</c:formatCode>
                <c:ptCount val="5"/>
                <c:pt idx="0">
                  <c:v>2017</c:v>
                </c:pt>
                <c:pt idx="1">
                  <c:v>2018</c:v>
                </c:pt>
                <c:pt idx="2">
                  <c:v>2019</c:v>
                </c:pt>
                <c:pt idx="3">
                  <c:v>2020</c:v>
                </c:pt>
                <c:pt idx="4">
                  <c:v>2021</c:v>
                </c:pt>
              </c:numCache>
            </c:numRef>
          </c:cat>
          <c:val>
            <c:numRef>
              <c:f>Sheet1!$D$2:$D$6</c:f>
              <c:numCache>
                <c:formatCode>0.00_);[Red]\(0.00\)</c:formatCode>
                <c:ptCount val="5"/>
                <c:pt idx="0">
                  <c:v>21.2</c:v>
                </c:pt>
                <c:pt idx="1">
                  <c:v>1.1000000000000001</c:v>
                </c:pt>
                <c:pt idx="2">
                  <c:v>6.6</c:v>
                </c:pt>
                <c:pt idx="3">
                  <c:v>20.8</c:v>
                </c:pt>
                <c:pt idx="4">
                  <c:v>1.4</c:v>
                </c:pt>
              </c:numCache>
            </c:numRef>
          </c:val>
          <c:extLst>
            <c:ext xmlns:c16="http://schemas.microsoft.com/office/drawing/2014/chart" uri="{C3380CC4-5D6E-409C-BE32-E72D297353CC}">
              <c16:uniqueId val="{00000005-8A8F-46A7-8425-DEB708F0E3AB}"/>
            </c:ext>
          </c:extLst>
        </c:ser>
        <c:ser>
          <c:idx val="3"/>
          <c:order val="3"/>
          <c:tx>
            <c:strRef>
              <c:f>Sheet1!$E$1</c:f>
              <c:strCache>
                <c:ptCount val="1"/>
                <c:pt idx="0">
                  <c:v>해상보험</c:v>
                </c:pt>
              </c:strCache>
            </c:strRef>
          </c:tx>
          <c:spPr>
            <a:solidFill>
              <a:srgbClr val="99ADD1"/>
            </a:solidFill>
            <a:ln>
              <a:noFill/>
            </a:ln>
            <a:effectLst/>
          </c:spPr>
          <c:invertIfNegative val="0"/>
          <c:dLbls>
            <c:dLbl>
              <c:idx val="1"/>
              <c:delete val="1"/>
              <c:extLst>
                <c:ext xmlns:c15="http://schemas.microsoft.com/office/drawing/2012/chart" uri="{CE6537A1-D6FC-4f65-9D91-7224C49458BB}"/>
                <c:ext xmlns:c16="http://schemas.microsoft.com/office/drawing/2014/chart" uri="{C3380CC4-5D6E-409C-BE32-E72D297353CC}">
                  <c16:uniqueId val="{00000006-8A8F-46A7-8425-DEB708F0E3AB}"/>
                </c:ext>
              </c:extLst>
            </c:dLbl>
            <c:dLbl>
              <c:idx val="2"/>
              <c:layout>
                <c:manualLayout>
                  <c:x val="-1.0842353172687834E-16"/>
                  <c:y val="-1.6607108823311151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07DA-4BF7-800F-375113C368DE}"/>
                </c:ext>
              </c:extLst>
            </c:dLbl>
            <c:dLbl>
              <c:idx val="4"/>
              <c:layout>
                <c:manualLayout>
                  <c:x val="2.9570395703117729E-3"/>
                  <c:y val="-5.3973103675761393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8A8F-46A7-8425-DEB708F0E3AB}"/>
                </c:ext>
              </c:extLst>
            </c:dLbl>
            <c:numFmt formatCode="#,##0.0_ " sourceLinked="0"/>
            <c:spPr>
              <a:noFill/>
              <a:ln>
                <a:noFill/>
              </a:ln>
              <a:effectLst/>
            </c:spPr>
            <c:txPr>
              <a:bodyPr rot="0" spcFirstLastPara="1" vertOverflow="ellipsis" vert="horz" wrap="square" lIns="38100" tIns="19050" rIns="38100" bIns="19050" anchor="ctr" anchorCtr="0">
                <a:spAutoFit/>
              </a:bodyPr>
              <a:lstStyle/>
              <a:p>
                <a:pPr algn="ctr">
                  <a:defRPr lang="en-US" altLang="ko-KR" sz="1200" b="1" i="0" u="none" strike="noStrike" kern="1200" baseline="0">
                    <a:ln>
                      <a:solidFill>
                        <a:srgbClr val="000000">
                          <a:lumMod val="50000"/>
                          <a:lumOff val="50000"/>
                          <a:alpha val="0"/>
                        </a:srgbClr>
                      </a:solidFill>
                    </a:ln>
                    <a:solidFill>
                      <a:srgbClr val="6685BB"/>
                    </a:solidFill>
                    <a:latin typeface="KPMG Bold" panose="020B0803030202040204" pitchFamily="34" charset="0"/>
                    <a:ea typeface="KoPub돋움체 Medium" panose="00000600000000000000" pitchFamily="2" charset="-127"/>
                    <a:cs typeface="+mn-cs"/>
                  </a:defRPr>
                </a:pPr>
                <a:endParaRPr lang="ko-K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Sheet1!$A$2:$A$6</c:f>
              <c:numCache>
                <c:formatCode>General</c:formatCode>
                <c:ptCount val="5"/>
                <c:pt idx="0">
                  <c:v>2017</c:v>
                </c:pt>
                <c:pt idx="1">
                  <c:v>2018</c:v>
                </c:pt>
                <c:pt idx="2">
                  <c:v>2019</c:v>
                </c:pt>
                <c:pt idx="3">
                  <c:v>2020</c:v>
                </c:pt>
                <c:pt idx="4">
                  <c:v>2021</c:v>
                </c:pt>
              </c:numCache>
            </c:numRef>
          </c:cat>
          <c:val>
            <c:numRef>
              <c:f>Sheet1!$E$2:$E$6</c:f>
              <c:numCache>
                <c:formatCode>0.00_);[Red]\(0.00\)</c:formatCode>
                <c:ptCount val="5"/>
                <c:pt idx="0">
                  <c:v>2</c:v>
                </c:pt>
                <c:pt idx="1">
                  <c:v>0.4</c:v>
                </c:pt>
                <c:pt idx="2">
                  <c:v>0.3</c:v>
                </c:pt>
                <c:pt idx="3">
                  <c:v>2.2000000000000002</c:v>
                </c:pt>
                <c:pt idx="4">
                  <c:v>3.5</c:v>
                </c:pt>
              </c:numCache>
            </c:numRef>
          </c:val>
          <c:extLst>
            <c:ext xmlns:c16="http://schemas.microsoft.com/office/drawing/2014/chart" uri="{C3380CC4-5D6E-409C-BE32-E72D297353CC}">
              <c16:uniqueId val="{00000008-8A8F-46A7-8425-DEB708F0E3AB}"/>
            </c:ext>
          </c:extLst>
        </c:ser>
        <c:ser>
          <c:idx val="4"/>
          <c:order val="4"/>
          <c:tx>
            <c:strRef>
              <c:f>Sheet1!$F$1</c:f>
              <c:strCache>
                <c:ptCount val="1"/>
                <c:pt idx="0">
                  <c:v>보증보험</c:v>
                </c:pt>
              </c:strCache>
            </c:strRef>
          </c:tx>
          <c:spPr>
            <a:solidFill>
              <a:srgbClr val="66D9CE"/>
            </a:solidFill>
            <a:ln>
              <a:noFill/>
            </a:ln>
            <a:effectLst/>
          </c:spPr>
          <c:invertIfNegative val="0"/>
          <c:dLbls>
            <c:dLbl>
              <c:idx val="0"/>
              <c:layout>
                <c:manualLayout>
                  <c:x val="0"/>
                  <c:y val="-4.1517772058278259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8A8F-46A7-8425-DEB708F0E3AB}"/>
                </c:ext>
              </c:extLst>
            </c:dLbl>
            <c:dLbl>
              <c:idx val="1"/>
              <c:layout>
                <c:manualLayout>
                  <c:x val="0"/>
                  <c:y val="-4.1517772058277877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07DA-4BF7-800F-375113C368DE}"/>
                </c:ext>
              </c:extLst>
            </c:dLbl>
            <c:spPr>
              <a:noFill/>
              <a:ln>
                <a:noFill/>
              </a:ln>
              <a:effectLst/>
            </c:spPr>
            <c:txPr>
              <a:bodyPr rot="0" spcFirstLastPara="1" vertOverflow="ellipsis" vert="horz" wrap="square" lIns="38100" tIns="19050" rIns="38100" bIns="19050" anchor="ctr" anchorCtr="0">
                <a:spAutoFit/>
              </a:bodyPr>
              <a:lstStyle/>
              <a:p>
                <a:pPr algn="ctr">
                  <a:defRPr lang="en-US" altLang="ko-KR" sz="1200" b="1" i="0" u="none" strike="noStrike" kern="1200" baseline="0">
                    <a:ln>
                      <a:solidFill>
                        <a:srgbClr val="000000">
                          <a:lumMod val="50000"/>
                          <a:lumOff val="50000"/>
                          <a:alpha val="0"/>
                        </a:srgbClr>
                      </a:solidFill>
                    </a:ln>
                    <a:solidFill>
                      <a:srgbClr val="098E7E"/>
                    </a:solidFill>
                    <a:latin typeface="KPMG Bold" panose="020B0803030202040204" pitchFamily="34" charset="0"/>
                    <a:ea typeface="KoPub돋움체 Medium" panose="00000600000000000000" pitchFamily="2" charset="-127"/>
                    <a:cs typeface="+mn-cs"/>
                  </a:defRPr>
                </a:pPr>
                <a:endParaRPr lang="ko-KR"/>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Sheet1!$A$2:$A$6</c:f>
              <c:numCache>
                <c:formatCode>General</c:formatCode>
                <c:ptCount val="5"/>
                <c:pt idx="0">
                  <c:v>2017</c:v>
                </c:pt>
                <c:pt idx="1">
                  <c:v>2018</c:v>
                </c:pt>
                <c:pt idx="2">
                  <c:v>2019</c:v>
                </c:pt>
                <c:pt idx="3">
                  <c:v>2020</c:v>
                </c:pt>
                <c:pt idx="4">
                  <c:v>2021</c:v>
                </c:pt>
              </c:numCache>
            </c:numRef>
          </c:cat>
          <c:val>
            <c:numRef>
              <c:f>Sheet1!$F$2:$F$6</c:f>
              <c:numCache>
                <c:formatCode>0.00_);[Red]\(0.00\)</c:formatCode>
                <c:ptCount val="5"/>
                <c:pt idx="0">
                  <c:v>5.2</c:v>
                </c:pt>
                <c:pt idx="1">
                  <c:v>1</c:v>
                </c:pt>
                <c:pt idx="2">
                  <c:v>0</c:v>
                </c:pt>
                <c:pt idx="3">
                  <c:v>0</c:v>
                </c:pt>
                <c:pt idx="4">
                  <c:v>0</c:v>
                </c:pt>
              </c:numCache>
            </c:numRef>
          </c:val>
          <c:extLst>
            <c:ext xmlns:c16="http://schemas.microsoft.com/office/drawing/2014/chart" uri="{C3380CC4-5D6E-409C-BE32-E72D297353CC}">
              <c16:uniqueId val="{0000000A-8A8F-46A7-8425-DEB708F0E3AB}"/>
            </c:ext>
          </c:extLst>
        </c:ser>
        <c:ser>
          <c:idx val="5"/>
          <c:order val="5"/>
          <c:tx>
            <c:strRef>
              <c:f>Sheet1!$G$1</c:f>
              <c:strCache>
                <c:ptCount val="1"/>
                <c:pt idx="0">
                  <c:v>기타</c:v>
                </c:pt>
              </c:strCache>
            </c:strRef>
          </c:tx>
          <c:spPr>
            <a:solidFill>
              <a:schemeClr val="accent5">
                <a:lumMod val="60000"/>
              </a:schemeClr>
            </a:solidFill>
            <a:ln>
              <a:noFill/>
            </a:ln>
            <a:effectLst/>
          </c:spPr>
          <c:invertIfNegative val="0"/>
          <c:dLbls>
            <c:dLbl>
              <c:idx val="0"/>
              <c:layout>
                <c:manualLayout>
                  <c:x val="-2.9570395703118813E-3"/>
                  <c:y val="-6.7346729952391882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B-8A8F-46A7-8425-DEB708F0E3AB}"/>
                </c:ext>
              </c:extLst>
            </c:dLbl>
            <c:dLbl>
              <c:idx val="1"/>
              <c:layout>
                <c:manualLayout>
                  <c:x val="-5.4211765863439168E-17"/>
                  <c:y val="-2.1857962798114614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C-8A8F-46A7-8425-DEB708F0E3AB}"/>
                </c:ext>
              </c:extLst>
            </c:dLbl>
            <c:dLbl>
              <c:idx val="4"/>
              <c:layout>
                <c:manualLayout>
                  <c:x val="-1.0842353172687834E-16"/>
                  <c:y val="-2.2442480722840757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D-8A8F-46A7-8425-DEB708F0E3AB}"/>
                </c:ext>
              </c:extLst>
            </c:dLbl>
            <c:numFmt formatCode="#,##0.0_ " sourceLinked="0"/>
            <c:spPr>
              <a:noFill/>
              <a:ln>
                <a:noFill/>
              </a:ln>
              <a:effectLst/>
            </c:spPr>
            <c:txPr>
              <a:bodyPr rot="0" spcFirstLastPara="1" vertOverflow="ellipsis" vert="horz" wrap="square" lIns="38100" tIns="19050" rIns="38100" bIns="19050" anchor="ctr" anchorCtr="0">
                <a:spAutoFit/>
              </a:bodyPr>
              <a:lstStyle/>
              <a:p>
                <a:pPr algn="ctr">
                  <a:defRPr lang="en-US" altLang="ko-KR" sz="1200" b="1" i="0" u="none" strike="noStrike" kern="1200" baseline="0">
                    <a:ln>
                      <a:solidFill>
                        <a:srgbClr val="000000">
                          <a:lumMod val="50000"/>
                          <a:lumOff val="50000"/>
                          <a:alpha val="0"/>
                        </a:srgbClr>
                      </a:solidFill>
                    </a:ln>
                    <a:solidFill>
                      <a:srgbClr val="440B8C"/>
                    </a:solidFill>
                    <a:latin typeface="KPMG Bold" panose="020B0803030202040204" pitchFamily="34" charset="0"/>
                    <a:ea typeface="KoPub돋움체 Medium" panose="00000600000000000000" pitchFamily="2" charset="-127"/>
                    <a:cs typeface="+mn-cs"/>
                  </a:defRPr>
                </a:pPr>
                <a:endParaRPr lang="ko-KR"/>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Sheet1!$A$2:$A$6</c:f>
              <c:numCache>
                <c:formatCode>General</c:formatCode>
                <c:ptCount val="5"/>
                <c:pt idx="0">
                  <c:v>2017</c:v>
                </c:pt>
                <c:pt idx="1">
                  <c:v>2018</c:v>
                </c:pt>
                <c:pt idx="2">
                  <c:v>2019</c:v>
                </c:pt>
                <c:pt idx="3">
                  <c:v>2020</c:v>
                </c:pt>
                <c:pt idx="4">
                  <c:v>2021</c:v>
                </c:pt>
              </c:numCache>
            </c:numRef>
          </c:cat>
          <c:val>
            <c:numRef>
              <c:f>Sheet1!$G$2:$G$6</c:f>
              <c:numCache>
                <c:formatCode>0.00_);[Red]\(0.00\)</c:formatCode>
                <c:ptCount val="5"/>
                <c:pt idx="0">
                  <c:v>4.5999999999999996</c:v>
                </c:pt>
                <c:pt idx="1">
                  <c:v>-2.5</c:v>
                </c:pt>
                <c:pt idx="2">
                  <c:v>0</c:v>
                </c:pt>
                <c:pt idx="3">
                  <c:v>0.2</c:v>
                </c:pt>
                <c:pt idx="4">
                  <c:v>-0.3</c:v>
                </c:pt>
              </c:numCache>
            </c:numRef>
          </c:val>
          <c:extLst>
            <c:ext xmlns:c16="http://schemas.microsoft.com/office/drawing/2014/chart" uri="{C3380CC4-5D6E-409C-BE32-E72D297353CC}">
              <c16:uniqueId val="{0000000E-8A8F-46A7-8425-DEB708F0E3AB}"/>
            </c:ext>
          </c:extLst>
        </c:ser>
        <c:dLbls>
          <c:showLegendKey val="0"/>
          <c:showVal val="0"/>
          <c:showCatName val="0"/>
          <c:showSerName val="0"/>
          <c:showPercent val="0"/>
          <c:showBubbleSize val="0"/>
        </c:dLbls>
        <c:gapWidth val="80"/>
        <c:overlap val="100"/>
        <c:axId val="739968304"/>
        <c:axId val="739950416"/>
      </c:barChart>
      <c:catAx>
        <c:axId val="73996830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lgn="ctr">
              <a:defRPr lang="en-US" altLang="ko-KR" sz="1050" b="0" i="0" u="none" strike="noStrike" kern="1200" baseline="0">
                <a:ln>
                  <a:solidFill>
                    <a:srgbClr val="000000">
                      <a:lumMod val="50000"/>
                      <a:lumOff val="50000"/>
                      <a:alpha val="0"/>
                    </a:srgbClr>
                  </a:solidFill>
                </a:ln>
                <a:solidFill>
                  <a:schemeClr val="bg1">
                    <a:lumMod val="50000"/>
                  </a:schemeClr>
                </a:solidFill>
                <a:latin typeface="KPMG Bold" panose="020B0803030202040204" pitchFamily="34" charset="0"/>
                <a:ea typeface="KoPub돋움체 Medium" panose="00000600000000000000" pitchFamily="2" charset="-127"/>
                <a:cs typeface="+mn-cs"/>
              </a:defRPr>
            </a:pPr>
            <a:endParaRPr lang="ko-KR"/>
          </a:p>
        </c:txPr>
        <c:crossAx val="739950416"/>
        <c:crosses val="autoZero"/>
        <c:auto val="1"/>
        <c:lblAlgn val="ctr"/>
        <c:lblOffset val="500"/>
        <c:noMultiLvlLbl val="0"/>
      </c:catAx>
      <c:valAx>
        <c:axId val="739950416"/>
        <c:scaling>
          <c:orientation val="minMax"/>
          <c:max val="90"/>
        </c:scaling>
        <c:delete val="0"/>
        <c:axPos val="l"/>
        <c:numFmt formatCode="#,##0_ " sourceLinked="0"/>
        <c:majorTickMark val="out"/>
        <c:minorTickMark val="none"/>
        <c:tickLblPos val="nextTo"/>
        <c:spPr>
          <a:noFill/>
          <a:ln>
            <a:solidFill>
              <a:schemeClr val="bg1">
                <a:lumMod val="75000"/>
              </a:schemeClr>
            </a:solidFill>
          </a:ln>
          <a:effectLst/>
        </c:spPr>
        <c:txPr>
          <a:bodyPr rot="-60000000" spcFirstLastPara="1" vertOverflow="ellipsis" vert="horz" wrap="square" anchor="ctr" anchorCtr="1"/>
          <a:lstStyle/>
          <a:p>
            <a:pPr algn="ctr">
              <a:defRPr lang="en-US" altLang="ko-KR" sz="1050" b="0" i="0" u="none" strike="noStrike" kern="1200" baseline="0">
                <a:ln>
                  <a:solidFill>
                    <a:srgbClr val="000000">
                      <a:lumMod val="50000"/>
                      <a:lumOff val="50000"/>
                      <a:alpha val="0"/>
                    </a:srgbClr>
                  </a:solidFill>
                </a:ln>
                <a:solidFill>
                  <a:schemeClr val="bg1">
                    <a:lumMod val="50000"/>
                  </a:schemeClr>
                </a:solidFill>
                <a:latin typeface="KPMG Bold" panose="020B0803030202040204" pitchFamily="34" charset="0"/>
                <a:ea typeface="KoPub돋움체 Medium" panose="00000600000000000000" pitchFamily="2" charset="-127"/>
                <a:cs typeface="+mn-cs"/>
              </a:defRPr>
            </a:pPr>
            <a:endParaRPr lang="ko-KR"/>
          </a:p>
        </c:txPr>
        <c:crossAx val="739968304"/>
        <c:crosses val="autoZero"/>
        <c:crossBetween val="between"/>
        <c:majorUnit val="20"/>
      </c:valAx>
      <c:spPr>
        <a:noFill/>
        <a:ln>
          <a:noFill/>
        </a:ln>
        <a:effectLst/>
      </c:spPr>
    </c:plotArea>
    <c:legend>
      <c:legendPos val="t"/>
      <c:overlay val="0"/>
      <c:spPr>
        <a:noFill/>
        <a:ln>
          <a:noFill/>
        </a:ln>
        <a:effectLst/>
      </c:spPr>
      <c:txPr>
        <a:bodyPr rot="0" spcFirstLastPara="1" vertOverflow="ellipsis" vert="horz" wrap="square" anchor="ctr" anchorCtr="1"/>
        <a:lstStyle/>
        <a:p>
          <a:pPr>
            <a:defRPr lang="en-US" altLang="ko-KR" sz="900" b="0" i="0" u="none" strike="noStrike" kern="1200" baseline="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cs typeface="+mn-cs"/>
            </a:defRPr>
          </a:pPr>
          <a:endParaRPr lang="ko-K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lang="en-US" altLang="ko-KR" sz="900" kern="120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cs typeface="+mn-cs"/>
        </a:defRPr>
      </a:pPr>
      <a:endParaRPr lang="ko-KR"/>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48358712862065756"/>
          <c:y val="4.5653594771241833E-2"/>
          <c:w val="0.47205690602589179"/>
          <c:h val="0.9003921568627451"/>
        </c:manualLayout>
      </c:layout>
      <c:barChart>
        <c:barDir val="bar"/>
        <c:grouping val="clustered"/>
        <c:varyColors val="0"/>
        <c:ser>
          <c:idx val="0"/>
          <c:order val="0"/>
          <c:tx>
            <c:strRef>
              <c:f>Sheet1!$B$1</c:f>
              <c:strCache>
                <c:ptCount val="1"/>
                <c:pt idx="0">
                  <c:v>Column1</c:v>
                </c:pt>
              </c:strCache>
            </c:strRef>
          </c:tx>
          <c:spPr>
            <a:solidFill>
              <a:schemeClr val="accent1"/>
            </a:solidFill>
            <a:ln>
              <a:noFill/>
            </a:ln>
          </c:spPr>
          <c:invertIfNegative val="0"/>
          <c:dLbls>
            <c:dLbl>
              <c:idx val="0"/>
              <c:layout>
                <c:manualLayout>
                  <c:x val="-1.3306789606035208E-2"/>
                  <c:y val="-2.0732026143790755E-3"/>
                </c:manualLayout>
              </c:layout>
              <c:numFmt formatCode="#,##0.0_);[Red]\(#,##0.0\)" sourceLinked="0"/>
              <c:spPr/>
              <c:txPr>
                <a:bodyPr anchorCtr="0"/>
                <a:lstStyle/>
                <a:p>
                  <a:pPr algn="r">
                    <a:defRPr lang="en-US" altLang="ko-KR" sz="1200" b="0" i="0" u="none" strike="noStrike" kern="1200" baseline="0">
                      <a:ln>
                        <a:solidFill>
                          <a:srgbClr val="000000">
                            <a:lumMod val="50000"/>
                            <a:lumOff val="50000"/>
                            <a:alpha val="0"/>
                          </a:srgbClr>
                        </a:solidFill>
                      </a:ln>
                      <a:solidFill>
                        <a:schemeClr val="accent1"/>
                      </a:solidFill>
                      <a:latin typeface="KPMG Bold" panose="020B0803030202040204" pitchFamily="34" charset="0"/>
                      <a:ea typeface="KoPub돋움체 Medium" panose="00000600000000000000" pitchFamily="2" charset="-127"/>
                      <a:cs typeface="+mn-cs"/>
                    </a:defRPr>
                  </a:pPr>
                  <a:endParaRPr lang="ko-KR"/>
                </a:p>
              </c:txPr>
              <c:dLblPos val="outEnd"/>
              <c:showLegendKey val="0"/>
              <c:showVal val="1"/>
              <c:showCatName val="0"/>
              <c:showSerName val="0"/>
              <c:showPercent val="0"/>
              <c:showBubbleSize val="0"/>
              <c:extLst>
                <c:ext xmlns:c15="http://schemas.microsoft.com/office/drawing/2012/chart" uri="{CE6537A1-D6FC-4f65-9D91-7224C49458BB}">
                  <c15:layout>
                    <c:manualLayout>
                      <c:w val="8.7373102356337898E-2"/>
                      <c:h val="9.4917973856209148E-2"/>
                    </c:manualLayout>
                  </c15:layout>
                </c:ext>
                <c:ext xmlns:c16="http://schemas.microsoft.com/office/drawing/2014/chart" uri="{C3380CC4-5D6E-409C-BE32-E72D297353CC}">
                  <c16:uniqueId val="{00000000-94EF-46AD-8631-8F51FB093077}"/>
                </c:ext>
              </c:extLst>
            </c:dLbl>
            <c:dLbl>
              <c:idx val="1"/>
              <c:numFmt formatCode="#,##0.0_);[Red]\(#,##0.0\)" sourceLinked="0"/>
              <c:spPr/>
              <c:txPr>
                <a:bodyPr anchorCtr="0"/>
                <a:lstStyle/>
                <a:p>
                  <a:pPr algn="r">
                    <a:defRPr lang="en-US" altLang="ko-KR" sz="1200" b="0" i="0" u="none" strike="noStrike" kern="1200" baseline="0">
                      <a:ln>
                        <a:solidFill>
                          <a:srgbClr val="000000">
                            <a:lumMod val="50000"/>
                            <a:lumOff val="50000"/>
                            <a:alpha val="0"/>
                          </a:srgbClr>
                        </a:solidFill>
                      </a:ln>
                      <a:solidFill>
                        <a:schemeClr val="accent1"/>
                      </a:solidFill>
                      <a:latin typeface="KPMG Bold" panose="020B0803030202040204" pitchFamily="34" charset="0"/>
                      <a:ea typeface="KoPub돋움체 Medium" panose="00000600000000000000" pitchFamily="2" charset="-127"/>
                      <a:cs typeface="+mn-cs"/>
                    </a:defRPr>
                  </a:pPr>
                  <a:endParaRPr lang="ko-KR"/>
                </a:p>
              </c:txPr>
              <c:dLblPos val="outEnd"/>
              <c:showLegendKey val="0"/>
              <c:showVal val="1"/>
              <c:showCatName val="0"/>
              <c:showSerName val="0"/>
              <c:showPercent val="0"/>
              <c:showBubbleSize val="0"/>
              <c:extLst xmlns:m="http://schemas.openxmlformats.org/officeDocument/2006/math" xmlns:w="http://schemas.openxmlformats.org/wordprocessingml/2006/main" xmlns:wp="http://schemas.openxmlformats.org/drawingml/2006/wordprocessingDrawing" xmlns:a14="http://schemas.microsoft.com/office/drawing/2010/main">
                <c:ext xmlns:c15="http://schemas.microsoft.com/office/drawing/2012/chart" uri="{CE6537A1-D6FC-4f65-9D91-7224C49458BB}"/>
                <c:ext xmlns:c16="http://schemas.microsoft.com/office/drawing/2014/chart" uri="{C3380CC4-5D6E-409C-BE32-E72D297353CC}">
                  <c16:uniqueId val="{00000001-94EF-46AD-8631-8F51FB093077}"/>
                </c:ext>
              </c:extLst>
            </c:dLbl>
            <c:dLbl>
              <c:idx val="2"/>
              <c:numFmt formatCode="#,##0.0_);[Red]\(#,##0.0\)" sourceLinked="0"/>
              <c:spPr/>
              <c:txPr>
                <a:bodyPr anchorCtr="0"/>
                <a:lstStyle/>
                <a:p>
                  <a:pPr algn="r">
                    <a:defRPr lang="en-US" altLang="ko-KR" sz="1200" b="0" i="0" u="none" strike="noStrike" kern="1200" baseline="0">
                      <a:ln>
                        <a:solidFill>
                          <a:srgbClr val="000000">
                            <a:lumMod val="50000"/>
                            <a:lumOff val="50000"/>
                            <a:alpha val="0"/>
                          </a:srgbClr>
                        </a:solidFill>
                      </a:ln>
                      <a:solidFill>
                        <a:schemeClr val="accent1"/>
                      </a:solidFill>
                      <a:latin typeface="KPMG Bold" panose="020B0803030202040204" pitchFamily="34" charset="0"/>
                      <a:ea typeface="KoPub돋움체 Medium" panose="00000600000000000000" pitchFamily="2" charset="-127"/>
                      <a:cs typeface="+mn-cs"/>
                    </a:defRPr>
                  </a:pPr>
                  <a:endParaRPr lang="ko-KR"/>
                </a:p>
              </c:txPr>
              <c:dLblPos val="outEnd"/>
              <c:showLegendKey val="0"/>
              <c:showVal val="1"/>
              <c:showCatName val="0"/>
              <c:showSerName val="0"/>
              <c:showPercent val="0"/>
              <c:showBubbleSize val="0"/>
              <c:extLst xmlns:m="http://schemas.openxmlformats.org/officeDocument/2006/math" xmlns:w="http://schemas.openxmlformats.org/wordprocessingml/2006/main" xmlns:wp="http://schemas.openxmlformats.org/drawingml/2006/wordprocessingDrawing" xmlns:a14="http://schemas.microsoft.com/office/drawing/2010/main">
                <c:ext xmlns:c15="http://schemas.microsoft.com/office/drawing/2012/chart" uri="{CE6537A1-D6FC-4f65-9D91-7224C49458BB}"/>
                <c:ext xmlns:c16="http://schemas.microsoft.com/office/drawing/2014/chart" uri="{C3380CC4-5D6E-409C-BE32-E72D297353CC}">
                  <c16:uniqueId val="{00000002-94EF-46AD-8631-8F51FB093077}"/>
                </c:ext>
              </c:extLst>
            </c:dLbl>
            <c:dLbl>
              <c:idx val="3"/>
              <c:numFmt formatCode="#,##0.0_);[Red]\(#,##0.0\)" sourceLinked="0"/>
              <c:spPr/>
              <c:txPr>
                <a:bodyPr anchorCtr="0"/>
                <a:lstStyle/>
                <a:p>
                  <a:pPr algn="r">
                    <a:defRPr lang="en-US" altLang="ko-KR" sz="1200" b="0" i="0" u="none" strike="noStrike" kern="1200" baseline="0">
                      <a:ln>
                        <a:solidFill>
                          <a:srgbClr val="000000">
                            <a:lumMod val="50000"/>
                            <a:lumOff val="50000"/>
                            <a:alpha val="0"/>
                          </a:srgbClr>
                        </a:solidFill>
                      </a:ln>
                      <a:solidFill>
                        <a:schemeClr val="accent1"/>
                      </a:solidFill>
                      <a:latin typeface="KPMG Bold" panose="020B0803030202040204" pitchFamily="34" charset="0"/>
                      <a:ea typeface="KoPub돋움체 Medium" panose="00000600000000000000" pitchFamily="2" charset="-127"/>
                      <a:cs typeface="+mn-cs"/>
                    </a:defRPr>
                  </a:pPr>
                  <a:endParaRPr lang="ko-KR"/>
                </a:p>
              </c:txPr>
              <c:dLblPos val="outEnd"/>
              <c:showLegendKey val="0"/>
              <c:showVal val="1"/>
              <c:showCatName val="0"/>
              <c:showSerName val="0"/>
              <c:showPercent val="0"/>
              <c:showBubbleSize val="0"/>
              <c:extLst xmlns:m="http://schemas.openxmlformats.org/officeDocument/2006/math" xmlns:w="http://schemas.openxmlformats.org/wordprocessingml/2006/main" xmlns:wp="http://schemas.openxmlformats.org/drawingml/2006/wordprocessingDrawing" xmlns:a14="http://schemas.microsoft.com/office/drawing/2010/main">
                <c:ext xmlns:c15="http://schemas.microsoft.com/office/drawing/2012/chart" uri="{CE6537A1-D6FC-4f65-9D91-7224C49458BB}"/>
                <c:ext xmlns:c16="http://schemas.microsoft.com/office/drawing/2014/chart" uri="{C3380CC4-5D6E-409C-BE32-E72D297353CC}">
                  <c16:uniqueId val="{00000003-94EF-46AD-8631-8F51FB093077}"/>
                </c:ext>
              </c:extLst>
            </c:dLbl>
            <c:dLbl>
              <c:idx val="4"/>
              <c:numFmt formatCode="#,##0.0_);[Red]\(#,##0.0\)" sourceLinked="0"/>
              <c:spPr/>
              <c:txPr>
                <a:bodyPr anchorCtr="0"/>
                <a:lstStyle/>
                <a:p>
                  <a:pPr algn="r">
                    <a:defRPr lang="en-US" altLang="ko-KR" sz="1200" b="0" i="0" u="none" strike="noStrike" kern="1200" baseline="0">
                      <a:ln>
                        <a:solidFill>
                          <a:srgbClr val="000000">
                            <a:lumMod val="50000"/>
                            <a:lumOff val="50000"/>
                            <a:alpha val="0"/>
                          </a:srgbClr>
                        </a:solidFill>
                      </a:ln>
                      <a:solidFill>
                        <a:schemeClr val="accent1"/>
                      </a:solidFill>
                      <a:latin typeface="KPMG Bold" panose="020B0803030202040204" pitchFamily="34" charset="0"/>
                      <a:ea typeface="KoPub돋움체 Medium" panose="00000600000000000000" pitchFamily="2" charset="-127"/>
                      <a:cs typeface="+mn-cs"/>
                    </a:defRPr>
                  </a:pPr>
                  <a:endParaRPr lang="ko-KR"/>
                </a:p>
              </c:txPr>
              <c:dLblPos val="outEnd"/>
              <c:showLegendKey val="0"/>
              <c:showVal val="1"/>
              <c:showCatName val="0"/>
              <c:showSerName val="0"/>
              <c:showPercent val="0"/>
              <c:showBubbleSize val="0"/>
              <c:extLst xmlns:m="http://schemas.openxmlformats.org/officeDocument/2006/math" xmlns:w="http://schemas.openxmlformats.org/wordprocessingml/2006/main" xmlns:wp="http://schemas.openxmlformats.org/drawingml/2006/wordprocessingDrawing" xmlns:a14="http://schemas.microsoft.com/office/drawing/2010/main">
                <c:ext xmlns:c15="http://schemas.microsoft.com/office/drawing/2012/chart" uri="{CE6537A1-D6FC-4f65-9D91-7224C49458BB}"/>
                <c:ext xmlns:c16="http://schemas.microsoft.com/office/drawing/2014/chart" uri="{C3380CC4-5D6E-409C-BE32-E72D297353CC}">
                  <c16:uniqueId val="{00000004-94EF-46AD-8631-8F51FB093077}"/>
                </c:ext>
              </c:extLst>
            </c:dLbl>
            <c:dLbl>
              <c:idx val="5"/>
              <c:numFmt formatCode="#,##0.0_);[Red]\(#,##0.0\)" sourceLinked="0"/>
              <c:spPr/>
              <c:txPr>
                <a:bodyPr anchorCtr="0"/>
                <a:lstStyle/>
                <a:p>
                  <a:pPr algn="r">
                    <a:defRPr lang="en-US" altLang="ko-KR" sz="1200" b="0" i="0" u="none" strike="noStrike" kern="1200" baseline="0">
                      <a:ln>
                        <a:solidFill>
                          <a:srgbClr val="000000">
                            <a:lumMod val="50000"/>
                            <a:lumOff val="50000"/>
                            <a:alpha val="0"/>
                          </a:srgbClr>
                        </a:solidFill>
                      </a:ln>
                      <a:solidFill>
                        <a:schemeClr val="accent1"/>
                      </a:solidFill>
                      <a:latin typeface="KPMG Bold" panose="020B0803030202040204" pitchFamily="34" charset="0"/>
                      <a:ea typeface="KoPub돋움체 Medium" panose="00000600000000000000" pitchFamily="2" charset="-127"/>
                      <a:cs typeface="+mn-cs"/>
                    </a:defRPr>
                  </a:pPr>
                  <a:endParaRPr lang="ko-KR"/>
                </a:p>
              </c:txPr>
              <c:dLblPos val="outEnd"/>
              <c:showLegendKey val="0"/>
              <c:showVal val="1"/>
              <c:showCatName val="0"/>
              <c:showSerName val="0"/>
              <c:showPercent val="0"/>
              <c:showBubbleSize val="0"/>
              <c:extLst xmlns:m="http://schemas.openxmlformats.org/officeDocument/2006/math" xmlns:w="http://schemas.openxmlformats.org/wordprocessingml/2006/main" xmlns:wp="http://schemas.openxmlformats.org/drawingml/2006/wordprocessingDrawing" xmlns:a14="http://schemas.microsoft.com/office/drawing/2010/main">
                <c:ext xmlns:c15="http://schemas.microsoft.com/office/drawing/2012/chart" uri="{CE6537A1-D6FC-4f65-9D91-7224C49458BB}"/>
                <c:ext xmlns:c16="http://schemas.microsoft.com/office/drawing/2014/chart" uri="{C3380CC4-5D6E-409C-BE32-E72D297353CC}">
                  <c16:uniqueId val="{00000005-94EF-46AD-8631-8F51FB093077}"/>
                </c:ext>
              </c:extLst>
            </c:dLbl>
            <c:dLbl>
              <c:idx val="6"/>
              <c:numFmt formatCode="#,##0.0_);[Red]\(#,##0.0\)" sourceLinked="0"/>
              <c:spPr/>
              <c:txPr>
                <a:bodyPr anchorCtr="0"/>
                <a:lstStyle/>
                <a:p>
                  <a:pPr algn="r">
                    <a:defRPr lang="en-US" altLang="ko-KR" sz="1200" b="0" i="0" u="none" strike="noStrike" kern="1200" baseline="0">
                      <a:ln>
                        <a:solidFill>
                          <a:srgbClr val="000000">
                            <a:lumMod val="50000"/>
                            <a:lumOff val="50000"/>
                            <a:alpha val="0"/>
                          </a:srgbClr>
                        </a:solidFill>
                      </a:ln>
                      <a:solidFill>
                        <a:schemeClr val="accent1"/>
                      </a:solidFill>
                      <a:latin typeface="KPMG Bold" panose="020B0803030202040204" pitchFamily="34" charset="0"/>
                      <a:ea typeface="KoPub돋움체 Medium" panose="00000600000000000000" pitchFamily="2" charset="-127"/>
                      <a:cs typeface="+mn-cs"/>
                    </a:defRPr>
                  </a:pPr>
                  <a:endParaRPr lang="ko-KR"/>
                </a:p>
              </c:txPr>
              <c:dLblPos val="outEnd"/>
              <c:showLegendKey val="0"/>
              <c:showVal val="1"/>
              <c:showCatName val="0"/>
              <c:showSerName val="0"/>
              <c:showPercent val="0"/>
              <c:showBubbleSize val="0"/>
              <c:extLst xmlns:m="http://schemas.openxmlformats.org/officeDocument/2006/math" xmlns:w="http://schemas.openxmlformats.org/wordprocessingml/2006/main" xmlns:wp="http://schemas.openxmlformats.org/drawingml/2006/wordprocessingDrawing" xmlns:a14="http://schemas.microsoft.com/office/drawing/2010/main">
                <c:ext xmlns:c15="http://schemas.microsoft.com/office/drawing/2012/chart" uri="{CE6537A1-D6FC-4f65-9D91-7224C49458BB}"/>
                <c:ext xmlns:c16="http://schemas.microsoft.com/office/drawing/2014/chart" uri="{C3380CC4-5D6E-409C-BE32-E72D297353CC}">
                  <c16:uniqueId val="{00000006-94EF-46AD-8631-8F51FB093077}"/>
                </c:ext>
              </c:extLst>
            </c:dLbl>
            <c:dLbl>
              <c:idx val="7"/>
              <c:numFmt formatCode="#,##0.0_);[Red]\(#,##0.0\)" sourceLinked="0"/>
              <c:spPr/>
              <c:txPr>
                <a:bodyPr anchorCtr="0"/>
                <a:lstStyle/>
                <a:p>
                  <a:pPr algn="r">
                    <a:defRPr lang="en-US" altLang="ko-KR" sz="1200" b="0" i="0" u="none" strike="noStrike" kern="1200" baseline="0">
                      <a:ln>
                        <a:solidFill>
                          <a:srgbClr val="000000">
                            <a:lumMod val="50000"/>
                            <a:lumOff val="50000"/>
                            <a:alpha val="0"/>
                          </a:srgbClr>
                        </a:solidFill>
                      </a:ln>
                      <a:solidFill>
                        <a:schemeClr val="accent1"/>
                      </a:solidFill>
                      <a:latin typeface="KPMG Bold" panose="020B0803030202040204" pitchFamily="34" charset="0"/>
                      <a:ea typeface="KoPub돋움체 Medium" panose="00000600000000000000" pitchFamily="2" charset="-127"/>
                      <a:cs typeface="+mn-cs"/>
                    </a:defRPr>
                  </a:pPr>
                  <a:endParaRPr lang="ko-KR"/>
                </a:p>
              </c:txPr>
              <c:dLblPos val="outEnd"/>
              <c:showLegendKey val="0"/>
              <c:showVal val="1"/>
              <c:showCatName val="0"/>
              <c:showSerName val="0"/>
              <c:showPercent val="0"/>
              <c:showBubbleSize val="0"/>
              <c:extLst xmlns:m="http://schemas.openxmlformats.org/officeDocument/2006/math" xmlns:w="http://schemas.openxmlformats.org/wordprocessingml/2006/main" xmlns:wp="http://schemas.openxmlformats.org/drawingml/2006/wordprocessingDrawing" xmlns:a14="http://schemas.microsoft.com/office/drawing/2010/main">
                <c:ext xmlns:c15="http://schemas.microsoft.com/office/drawing/2012/chart" uri="{CE6537A1-D6FC-4f65-9D91-7224C49458BB}"/>
                <c:ext xmlns:c16="http://schemas.microsoft.com/office/drawing/2014/chart" uri="{C3380CC4-5D6E-409C-BE32-E72D297353CC}">
                  <c16:uniqueId val="{00000007-94EF-46AD-8631-8F51FB093077}"/>
                </c:ext>
              </c:extLst>
            </c:dLbl>
            <c:dLbl>
              <c:idx val="8"/>
              <c:numFmt formatCode="#,##0.0_);[Red]\(#,##0.0\)" sourceLinked="0"/>
              <c:spPr/>
              <c:txPr>
                <a:bodyPr anchorCtr="0"/>
                <a:lstStyle/>
                <a:p>
                  <a:pPr algn="r">
                    <a:defRPr lang="en-US" altLang="ko-KR" sz="1200" b="0" i="0" u="none" strike="noStrike" kern="1200" baseline="0">
                      <a:ln>
                        <a:solidFill>
                          <a:srgbClr val="000000">
                            <a:lumMod val="50000"/>
                            <a:lumOff val="50000"/>
                            <a:alpha val="0"/>
                          </a:srgbClr>
                        </a:solidFill>
                      </a:ln>
                      <a:solidFill>
                        <a:schemeClr val="accent1"/>
                      </a:solidFill>
                      <a:latin typeface="KPMG Bold" panose="020B0803030202040204" pitchFamily="34" charset="0"/>
                      <a:ea typeface="KoPub돋움체 Medium" panose="00000600000000000000" pitchFamily="2" charset="-127"/>
                      <a:cs typeface="+mn-cs"/>
                    </a:defRPr>
                  </a:pPr>
                  <a:endParaRPr lang="ko-KR"/>
                </a:p>
              </c:txPr>
              <c:dLblPos val="outEnd"/>
              <c:showLegendKey val="0"/>
              <c:showVal val="1"/>
              <c:showCatName val="0"/>
              <c:showSerName val="0"/>
              <c:showPercent val="0"/>
              <c:showBubbleSize val="0"/>
              <c:extLst xmlns:m="http://schemas.openxmlformats.org/officeDocument/2006/math" xmlns:w="http://schemas.openxmlformats.org/wordprocessingml/2006/main" xmlns:wp="http://schemas.openxmlformats.org/drawingml/2006/wordprocessingDrawing" xmlns:a14="http://schemas.microsoft.com/office/drawing/2010/main">
                <c:ext xmlns:c15="http://schemas.microsoft.com/office/drawing/2012/chart" uri="{CE6537A1-D6FC-4f65-9D91-7224C49458BB}"/>
                <c:ext xmlns:c16="http://schemas.microsoft.com/office/drawing/2014/chart" uri="{C3380CC4-5D6E-409C-BE32-E72D297353CC}">
                  <c16:uniqueId val="{00000008-94EF-46AD-8631-8F51FB093077}"/>
                </c:ext>
              </c:extLst>
            </c:dLbl>
            <c:dLbl>
              <c:idx val="9"/>
              <c:numFmt formatCode="#,##0.0_);[Red]\(#,##0.0\)" sourceLinked="0"/>
              <c:spPr/>
              <c:txPr>
                <a:bodyPr anchorCtr="0"/>
                <a:lstStyle/>
                <a:p>
                  <a:pPr algn="r">
                    <a:defRPr lang="en-US" altLang="ko-KR" sz="1200" b="0" i="0" u="none" strike="noStrike" kern="1200" baseline="0">
                      <a:ln>
                        <a:solidFill>
                          <a:srgbClr val="000000">
                            <a:lumMod val="50000"/>
                            <a:lumOff val="50000"/>
                            <a:alpha val="0"/>
                          </a:srgbClr>
                        </a:solidFill>
                      </a:ln>
                      <a:solidFill>
                        <a:schemeClr val="accent1"/>
                      </a:solidFill>
                      <a:latin typeface="KPMG Bold" panose="020B0803030202040204" pitchFamily="34" charset="0"/>
                      <a:ea typeface="KoPub돋움체 Medium" panose="00000600000000000000" pitchFamily="2" charset="-127"/>
                      <a:cs typeface="+mn-cs"/>
                    </a:defRPr>
                  </a:pPr>
                  <a:endParaRPr lang="ko-KR"/>
                </a:p>
              </c:txPr>
              <c:dLblPos val="outEnd"/>
              <c:showLegendKey val="0"/>
              <c:showVal val="1"/>
              <c:showCatName val="0"/>
              <c:showSerName val="0"/>
              <c:showPercent val="0"/>
              <c:showBubbleSize val="0"/>
              <c:extLst xmlns:m="http://schemas.openxmlformats.org/officeDocument/2006/math" xmlns:w="http://schemas.openxmlformats.org/wordprocessingml/2006/main" xmlns:wp="http://schemas.openxmlformats.org/drawingml/2006/wordprocessingDrawing" xmlns:a14="http://schemas.microsoft.com/office/drawing/2010/main">
                <c:ext xmlns:c15="http://schemas.microsoft.com/office/drawing/2012/chart" uri="{CE6537A1-D6FC-4f65-9D91-7224C49458BB}"/>
                <c:ext xmlns:c16="http://schemas.microsoft.com/office/drawing/2014/chart" uri="{C3380CC4-5D6E-409C-BE32-E72D297353CC}">
                  <c16:uniqueId val="{00000009-94EF-46AD-8631-8F51FB093077}"/>
                </c:ext>
              </c:extLst>
            </c:dLbl>
            <c:numFmt formatCode="#,##0.0_);[Red]\(#,##0.0\)" sourceLinked="0"/>
            <c:spPr>
              <a:noFill/>
              <a:ln>
                <a:noFill/>
              </a:ln>
              <a:effectLst/>
            </c:spPr>
            <c:txPr>
              <a:bodyPr anchorCtr="0"/>
              <a:lstStyle/>
              <a:p>
                <a:pPr algn="r">
                  <a:defRPr lang="en-US" altLang="ko-KR" sz="1200" b="0" i="0" u="none" strike="noStrike" kern="1200" baseline="0">
                    <a:ln>
                      <a:solidFill>
                        <a:srgbClr val="000000">
                          <a:lumMod val="50000"/>
                          <a:lumOff val="50000"/>
                          <a:alpha val="0"/>
                        </a:srgbClr>
                      </a:solidFill>
                    </a:ln>
                    <a:solidFill>
                      <a:schemeClr val="accent1"/>
                    </a:solidFill>
                    <a:latin typeface="KPMG Bold" panose="020B0803030202040204" pitchFamily="34" charset="0"/>
                    <a:ea typeface="KoPub돋움체 Medium" panose="00000600000000000000" pitchFamily="2" charset="-127"/>
                    <a:cs typeface="+mn-cs"/>
                  </a:defRPr>
                </a:pPr>
                <a:endParaRPr lang="ko-KR"/>
              </a:p>
            </c:txPr>
            <c:showLegendKey val="0"/>
            <c:showVal val="1"/>
            <c:showCatName val="0"/>
            <c:showSerName val="0"/>
            <c:showPercent val="0"/>
            <c:showBubbleSize val="0"/>
            <c:showLeaderLines val="0"/>
            <c:extLst xmlns:m="http://schemas.openxmlformats.org/officeDocument/2006/math" xmlns:w="http://schemas.openxmlformats.org/wordprocessingml/2006/main" xmlns:wp="http://schemas.openxmlformats.org/drawingml/2006/wordprocessingDrawing" xmlns:a14="http://schemas.microsoft.com/office/drawing/2010/main">
              <c:ext xmlns:c15="http://schemas.microsoft.com/office/drawing/2012/chart" uri="{CE6537A1-D6FC-4f65-9D91-7224C49458BB}">
                <c15:showLeaderLines val="0"/>
              </c:ext>
            </c:extLst>
          </c:dLbls>
          <c:cat>
            <c:strRef>
              <c:f>Sheet1!$A$2:$A$11</c:f>
              <c:strCache>
                <c:ptCount val="10"/>
                <c:pt idx="0">
                  <c:v>Sun Life of Canada (Philippines), Inc.</c:v>
                </c:pt>
                <c:pt idx="1">
                  <c:v>AIA Philippines Life and General Ins. Co. Inc.</c:v>
                </c:pt>
                <c:pt idx="2">
                  <c:v>Philippine Axa Life Insurance Co.</c:v>
                </c:pt>
                <c:pt idx="3">
                  <c:v>Insular Life Assurance Company</c:v>
                </c:pt>
                <c:pt idx="4">
                  <c:v>PRU Life Insurance Corporation of U.K.</c:v>
                </c:pt>
                <c:pt idx="5">
                  <c:v>Manufacturers Life Insurance Company, Inc.</c:v>
                </c:pt>
                <c:pt idx="6">
                  <c:v>BPI-AIA Life Assurance Co.</c:v>
                </c:pt>
                <c:pt idx="7">
                  <c:v>Allianz PNB Life Insurance, Inc.</c:v>
                </c:pt>
                <c:pt idx="8">
                  <c:v>BDO Life Assurance Company Inc.</c:v>
                </c:pt>
                <c:pt idx="9">
                  <c:v>Manulife Chinabank Life Assurance Co.</c:v>
                </c:pt>
              </c:strCache>
            </c:strRef>
          </c:cat>
          <c:val>
            <c:numRef>
              <c:f>Sheet1!$B$2:$B$11</c:f>
              <c:numCache>
                <c:formatCode>General</c:formatCode>
                <c:ptCount val="10"/>
                <c:pt idx="0">
                  <c:v>278.06</c:v>
                </c:pt>
                <c:pt idx="1">
                  <c:v>257.64999999999998</c:v>
                </c:pt>
                <c:pt idx="2">
                  <c:v>146.35</c:v>
                </c:pt>
                <c:pt idx="3">
                  <c:v>144.59</c:v>
                </c:pt>
                <c:pt idx="4">
                  <c:v>127.83</c:v>
                </c:pt>
                <c:pt idx="5">
                  <c:v>113.19</c:v>
                </c:pt>
                <c:pt idx="6">
                  <c:v>109.25</c:v>
                </c:pt>
                <c:pt idx="7">
                  <c:v>91.23</c:v>
                </c:pt>
                <c:pt idx="8">
                  <c:v>90.32</c:v>
                </c:pt>
                <c:pt idx="9">
                  <c:v>61.39</c:v>
                </c:pt>
              </c:numCache>
            </c:numRef>
          </c:val>
          <c:extLst>
            <c:ext xmlns:c16="http://schemas.microsoft.com/office/drawing/2014/chart" uri="{C3380CC4-5D6E-409C-BE32-E72D297353CC}">
              <c16:uniqueId val="{0000000A-94EF-46AD-8631-8F51FB093077}"/>
            </c:ext>
          </c:extLst>
        </c:ser>
        <c:dLbls>
          <c:showLegendKey val="0"/>
          <c:showVal val="0"/>
          <c:showCatName val="0"/>
          <c:showSerName val="0"/>
          <c:showPercent val="0"/>
          <c:showBubbleSize val="0"/>
        </c:dLbls>
        <c:gapWidth val="80"/>
        <c:overlap val="-30"/>
        <c:axId val="67451136"/>
        <c:axId val="66437120"/>
      </c:barChart>
      <c:catAx>
        <c:axId val="67451136"/>
        <c:scaling>
          <c:orientation val="maxMin"/>
        </c:scaling>
        <c:delete val="0"/>
        <c:axPos val="l"/>
        <c:numFmt formatCode="General" sourceLinked="0"/>
        <c:majorTickMark val="none"/>
        <c:minorTickMark val="none"/>
        <c:tickLblPos val="low"/>
        <c:spPr>
          <a:ln w="9525">
            <a:solidFill>
              <a:schemeClr val="bg1">
                <a:lumMod val="75000"/>
              </a:schemeClr>
            </a:solidFill>
          </a:ln>
        </c:spPr>
        <c:txPr>
          <a:bodyPr/>
          <a:lstStyle/>
          <a:p>
            <a:pPr algn="ctr">
              <a:defRPr lang="en-US" altLang="ko-KR" sz="1200" b="0" i="0" u="none" strike="noStrike" kern="1200" baseline="0">
                <a:ln>
                  <a:solidFill>
                    <a:srgbClr val="000000">
                      <a:lumMod val="50000"/>
                      <a:lumOff val="50000"/>
                      <a:alpha val="0"/>
                    </a:srgbClr>
                  </a:solidFill>
                </a:ln>
                <a:solidFill>
                  <a:schemeClr val="accent1"/>
                </a:solidFill>
                <a:latin typeface="KPMG Bold" panose="020B0803030202040204" pitchFamily="34" charset="0"/>
                <a:ea typeface="KoPub돋움체 Medium" panose="00000600000000000000" pitchFamily="2" charset="-127"/>
                <a:cs typeface="+mn-cs"/>
              </a:defRPr>
            </a:pPr>
            <a:endParaRPr lang="ko-KR"/>
          </a:p>
        </c:txPr>
        <c:crossAx val="66437120"/>
        <c:crosses val="autoZero"/>
        <c:auto val="0"/>
        <c:lblAlgn val="ctr"/>
        <c:lblOffset val="100"/>
        <c:noMultiLvlLbl val="0"/>
      </c:catAx>
      <c:valAx>
        <c:axId val="66437120"/>
        <c:scaling>
          <c:orientation val="minMax"/>
          <c:min val="0"/>
        </c:scaling>
        <c:delete val="1"/>
        <c:axPos val="t"/>
        <c:majorGridlines>
          <c:spPr>
            <a:ln w="3175">
              <a:solidFill>
                <a:schemeClr val="bg2">
                  <a:lumMod val="90000"/>
                </a:schemeClr>
              </a:solidFill>
              <a:prstDash val="dash"/>
            </a:ln>
          </c:spPr>
        </c:majorGridlines>
        <c:numFmt formatCode="#,##0" sourceLinked="0"/>
        <c:majorTickMark val="none"/>
        <c:minorTickMark val="none"/>
        <c:tickLblPos val="nextTo"/>
        <c:crossAx val="67451136"/>
        <c:crosses val="autoZero"/>
        <c:crossBetween val="between"/>
      </c:valAx>
      <c:spPr>
        <a:ln>
          <a:prstDash val="dash"/>
        </a:ln>
      </c:spPr>
    </c:plotArea>
    <c:plotVisOnly val="1"/>
    <c:dispBlanksAs val="gap"/>
    <c:showDLblsOverMax val="1"/>
  </c:chart>
  <c:txPr>
    <a:bodyPr/>
    <a:lstStyle/>
    <a:p>
      <a:pPr>
        <a:defRPr sz="1800" smtId="4294967295"/>
      </a:pPr>
      <a:endParaRPr lang="ko-KR"/>
    </a:p>
  </c:txPr>
  <c:externalData r:id="rId1">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Column1</c:v>
                </c:pt>
              </c:strCache>
            </c:strRef>
          </c:tx>
          <c:spPr>
            <a:solidFill>
              <a:schemeClr val="tx2"/>
            </a:solidFill>
            <a:ln>
              <a:noFill/>
            </a:ln>
          </c:spPr>
          <c:invertIfNegative val="0"/>
          <c:dLbls>
            <c:dLbl>
              <c:idx val="0"/>
              <c:numFmt formatCode="#,##0.00" sourceLinked="0"/>
              <c:spPr/>
              <c:txPr>
                <a:bodyPr anchorCtr="0"/>
                <a:lstStyle/>
                <a:p>
                  <a:pPr algn="ctr">
                    <a:defRPr lang="en-US" altLang="ko-KR" sz="1200" b="0" i="0" u="none" strike="noStrike" kern="1200" baseline="0">
                      <a:ln>
                        <a:solidFill>
                          <a:srgbClr val="000000">
                            <a:lumMod val="50000"/>
                            <a:lumOff val="50000"/>
                            <a:alpha val="0"/>
                          </a:srgbClr>
                        </a:solidFill>
                      </a:ln>
                      <a:solidFill>
                        <a:schemeClr val="tx2"/>
                      </a:solidFill>
                      <a:latin typeface="KPMG Bold" panose="020B0803030202040204" pitchFamily="34" charset="0"/>
                      <a:ea typeface="KoPub돋움체 Medium" panose="00000600000000000000" pitchFamily="2" charset="-127"/>
                      <a:cs typeface="+mn-cs"/>
                    </a:defRPr>
                  </a:pPr>
                  <a:endParaRPr lang="ko-KR"/>
                </a:p>
              </c:txPr>
              <c:dLblPos val="outEnd"/>
              <c:showLegendKey val="0"/>
              <c:showVal val="1"/>
              <c:showCatName val="0"/>
              <c:showSerName val="0"/>
              <c:showPercent val="0"/>
              <c:showBubbleSize val="0"/>
              <c:extLst xmlns:m="http://schemas.openxmlformats.org/officeDocument/2006/math" xmlns:w="http://schemas.openxmlformats.org/wordprocessingml/2006/main" xmlns:wp="http://schemas.openxmlformats.org/drawingml/2006/wordprocessingDrawing" xmlns:a14="http://schemas.microsoft.com/office/drawing/2010/main">
                <c:ext xmlns:c15="http://schemas.microsoft.com/office/drawing/2012/chart" uri="{CE6537A1-D6FC-4f65-9D91-7224C49458BB}"/>
                <c:ext xmlns:c16="http://schemas.microsoft.com/office/drawing/2014/chart" uri="{C3380CC4-5D6E-409C-BE32-E72D297353CC}">
                  <c16:uniqueId val="{00000000-731D-4357-834D-BCA1223BA67C}"/>
                </c:ext>
              </c:extLst>
            </c:dLbl>
            <c:dLbl>
              <c:idx val="1"/>
              <c:numFmt formatCode="#,##0.00" sourceLinked="0"/>
              <c:spPr/>
              <c:txPr>
                <a:bodyPr anchorCtr="0"/>
                <a:lstStyle/>
                <a:p>
                  <a:pPr algn="ctr">
                    <a:defRPr lang="en-US" altLang="ko-KR" sz="1200" b="0" i="0" u="none" strike="noStrike" kern="1200" baseline="0">
                      <a:ln>
                        <a:solidFill>
                          <a:srgbClr val="000000">
                            <a:lumMod val="50000"/>
                            <a:lumOff val="50000"/>
                            <a:alpha val="0"/>
                          </a:srgbClr>
                        </a:solidFill>
                      </a:ln>
                      <a:solidFill>
                        <a:schemeClr val="tx2"/>
                      </a:solidFill>
                      <a:latin typeface="KPMG Bold" panose="020B0803030202040204" pitchFamily="34" charset="0"/>
                      <a:ea typeface="KoPub돋움체 Medium" panose="00000600000000000000" pitchFamily="2" charset="-127"/>
                      <a:cs typeface="+mn-cs"/>
                    </a:defRPr>
                  </a:pPr>
                  <a:endParaRPr lang="ko-KR"/>
                </a:p>
              </c:txPr>
              <c:dLblPos val="outEnd"/>
              <c:showLegendKey val="0"/>
              <c:showVal val="1"/>
              <c:showCatName val="0"/>
              <c:showSerName val="0"/>
              <c:showPercent val="0"/>
              <c:showBubbleSize val="0"/>
              <c:extLst xmlns:m="http://schemas.openxmlformats.org/officeDocument/2006/math" xmlns:w="http://schemas.openxmlformats.org/wordprocessingml/2006/main" xmlns:wp="http://schemas.openxmlformats.org/drawingml/2006/wordprocessingDrawing" xmlns:a14="http://schemas.microsoft.com/office/drawing/2010/main">
                <c:ext xmlns:c15="http://schemas.microsoft.com/office/drawing/2012/chart" uri="{CE6537A1-D6FC-4f65-9D91-7224C49458BB}"/>
                <c:ext xmlns:c16="http://schemas.microsoft.com/office/drawing/2014/chart" uri="{C3380CC4-5D6E-409C-BE32-E72D297353CC}">
                  <c16:uniqueId val="{00000001-731D-4357-834D-BCA1223BA67C}"/>
                </c:ext>
              </c:extLst>
            </c:dLbl>
            <c:dLbl>
              <c:idx val="2"/>
              <c:numFmt formatCode="#,##0.00" sourceLinked="0"/>
              <c:spPr/>
              <c:txPr>
                <a:bodyPr anchorCtr="0"/>
                <a:lstStyle/>
                <a:p>
                  <a:pPr algn="ctr">
                    <a:defRPr lang="en-US" altLang="ko-KR" sz="1200" b="0" i="0" u="none" strike="noStrike" kern="1200" baseline="0">
                      <a:ln>
                        <a:solidFill>
                          <a:srgbClr val="000000">
                            <a:lumMod val="50000"/>
                            <a:lumOff val="50000"/>
                            <a:alpha val="0"/>
                          </a:srgbClr>
                        </a:solidFill>
                      </a:ln>
                      <a:solidFill>
                        <a:schemeClr val="tx2"/>
                      </a:solidFill>
                      <a:latin typeface="KPMG Bold" panose="020B0803030202040204" pitchFamily="34" charset="0"/>
                      <a:ea typeface="KoPub돋움체 Medium" panose="00000600000000000000" pitchFamily="2" charset="-127"/>
                      <a:cs typeface="+mn-cs"/>
                    </a:defRPr>
                  </a:pPr>
                  <a:endParaRPr lang="ko-KR"/>
                </a:p>
              </c:txPr>
              <c:dLblPos val="outEnd"/>
              <c:showLegendKey val="0"/>
              <c:showVal val="1"/>
              <c:showCatName val="0"/>
              <c:showSerName val="0"/>
              <c:showPercent val="0"/>
              <c:showBubbleSize val="0"/>
              <c:extLst xmlns:m="http://schemas.openxmlformats.org/officeDocument/2006/math" xmlns:w="http://schemas.openxmlformats.org/wordprocessingml/2006/main" xmlns:wp="http://schemas.openxmlformats.org/drawingml/2006/wordprocessingDrawing" xmlns:a14="http://schemas.microsoft.com/office/drawing/2010/main">
                <c:ext xmlns:c15="http://schemas.microsoft.com/office/drawing/2012/chart" uri="{CE6537A1-D6FC-4f65-9D91-7224C49458BB}"/>
                <c:ext xmlns:c16="http://schemas.microsoft.com/office/drawing/2014/chart" uri="{C3380CC4-5D6E-409C-BE32-E72D297353CC}">
                  <c16:uniqueId val="{00000002-731D-4357-834D-BCA1223BA67C}"/>
                </c:ext>
              </c:extLst>
            </c:dLbl>
            <c:dLbl>
              <c:idx val="3"/>
              <c:numFmt formatCode="#,##0.00" sourceLinked="0"/>
              <c:spPr/>
              <c:txPr>
                <a:bodyPr anchorCtr="0"/>
                <a:lstStyle/>
                <a:p>
                  <a:pPr algn="ctr">
                    <a:defRPr lang="en-US" altLang="ko-KR" sz="1200" b="0" i="0" u="none" strike="noStrike" kern="1200" baseline="0">
                      <a:ln>
                        <a:solidFill>
                          <a:srgbClr val="000000">
                            <a:lumMod val="50000"/>
                            <a:lumOff val="50000"/>
                            <a:alpha val="0"/>
                          </a:srgbClr>
                        </a:solidFill>
                      </a:ln>
                      <a:solidFill>
                        <a:schemeClr val="tx2"/>
                      </a:solidFill>
                      <a:latin typeface="KPMG Bold" panose="020B0803030202040204" pitchFamily="34" charset="0"/>
                      <a:ea typeface="KoPub돋움체 Medium" panose="00000600000000000000" pitchFamily="2" charset="-127"/>
                      <a:cs typeface="+mn-cs"/>
                    </a:defRPr>
                  </a:pPr>
                  <a:endParaRPr lang="ko-KR"/>
                </a:p>
              </c:txPr>
              <c:dLblPos val="outEnd"/>
              <c:showLegendKey val="0"/>
              <c:showVal val="1"/>
              <c:showCatName val="0"/>
              <c:showSerName val="0"/>
              <c:showPercent val="0"/>
              <c:showBubbleSize val="0"/>
              <c:extLst xmlns:m="http://schemas.openxmlformats.org/officeDocument/2006/math" xmlns:w="http://schemas.openxmlformats.org/wordprocessingml/2006/main" xmlns:wp="http://schemas.openxmlformats.org/drawingml/2006/wordprocessingDrawing" xmlns:a14="http://schemas.microsoft.com/office/drawing/2010/main">
                <c:ext xmlns:c15="http://schemas.microsoft.com/office/drawing/2012/chart" uri="{CE6537A1-D6FC-4f65-9D91-7224C49458BB}"/>
                <c:ext xmlns:c16="http://schemas.microsoft.com/office/drawing/2014/chart" uri="{C3380CC4-5D6E-409C-BE32-E72D297353CC}">
                  <c16:uniqueId val="{00000003-731D-4357-834D-BCA1223BA67C}"/>
                </c:ext>
              </c:extLst>
            </c:dLbl>
            <c:dLbl>
              <c:idx val="4"/>
              <c:numFmt formatCode="#,##0.00" sourceLinked="0"/>
              <c:spPr/>
              <c:txPr>
                <a:bodyPr anchorCtr="0"/>
                <a:lstStyle/>
                <a:p>
                  <a:pPr algn="ctr">
                    <a:defRPr lang="en-US" altLang="ko-KR" sz="1200" b="0" i="0" u="none" strike="noStrike" kern="1200" baseline="0">
                      <a:ln>
                        <a:solidFill>
                          <a:srgbClr val="000000">
                            <a:lumMod val="50000"/>
                            <a:lumOff val="50000"/>
                            <a:alpha val="0"/>
                          </a:srgbClr>
                        </a:solidFill>
                      </a:ln>
                      <a:solidFill>
                        <a:schemeClr val="tx2"/>
                      </a:solidFill>
                      <a:latin typeface="KPMG Bold" panose="020B0803030202040204" pitchFamily="34" charset="0"/>
                      <a:ea typeface="KoPub돋움체 Medium" panose="00000600000000000000" pitchFamily="2" charset="-127"/>
                      <a:cs typeface="+mn-cs"/>
                    </a:defRPr>
                  </a:pPr>
                  <a:endParaRPr lang="ko-KR"/>
                </a:p>
              </c:txPr>
              <c:dLblPos val="outEnd"/>
              <c:showLegendKey val="0"/>
              <c:showVal val="1"/>
              <c:showCatName val="0"/>
              <c:showSerName val="0"/>
              <c:showPercent val="0"/>
              <c:showBubbleSize val="0"/>
              <c:extLst xmlns:m="http://schemas.openxmlformats.org/officeDocument/2006/math" xmlns:w="http://schemas.openxmlformats.org/wordprocessingml/2006/main" xmlns:wp="http://schemas.openxmlformats.org/drawingml/2006/wordprocessingDrawing" xmlns:a14="http://schemas.microsoft.com/office/drawing/2010/main">
                <c:ext xmlns:c15="http://schemas.microsoft.com/office/drawing/2012/chart" uri="{CE6537A1-D6FC-4f65-9D91-7224C49458BB}"/>
                <c:ext xmlns:c16="http://schemas.microsoft.com/office/drawing/2014/chart" uri="{C3380CC4-5D6E-409C-BE32-E72D297353CC}">
                  <c16:uniqueId val="{00000004-731D-4357-834D-BCA1223BA67C}"/>
                </c:ext>
              </c:extLst>
            </c:dLbl>
            <c:dLbl>
              <c:idx val="5"/>
              <c:numFmt formatCode="#,##0.00" sourceLinked="0"/>
              <c:spPr/>
              <c:txPr>
                <a:bodyPr anchorCtr="0"/>
                <a:lstStyle/>
                <a:p>
                  <a:pPr algn="ctr">
                    <a:defRPr lang="en-US" altLang="ko-KR" sz="1200" b="0" i="0" u="none" strike="noStrike" kern="1200" baseline="0">
                      <a:ln>
                        <a:solidFill>
                          <a:srgbClr val="000000">
                            <a:lumMod val="50000"/>
                            <a:lumOff val="50000"/>
                            <a:alpha val="0"/>
                          </a:srgbClr>
                        </a:solidFill>
                      </a:ln>
                      <a:solidFill>
                        <a:schemeClr val="tx2"/>
                      </a:solidFill>
                      <a:latin typeface="KPMG Bold" panose="020B0803030202040204" pitchFamily="34" charset="0"/>
                      <a:ea typeface="KoPub돋움체 Medium" panose="00000600000000000000" pitchFamily="2" charset="-127"/>
                      <a:cs typeface="+mn-cs"/>
                    </a:defRPr>
                  </a:pPr>
                  <a:endParaRPr lang="ko-KR"/>
                </a:p>
              </c:txPr>
              <c:dLblPos val="outEnd"/>
              <c:showLegendKey val="0"/>
              <c:showVal val="1"/>
              <c:showCatName val="0"/>
              <c:showSerName val="0"/>
              <c:showPercent val="0"/>
              <c:showBubbleSize val="0"/>
              <c:extLst xmlns:m="http://schemas.openxmlformats.org/officeDocument/2006/math" xmlns:w="http://schemas.openxmlformats.org/wordprocessingml/2006/main" xmlns:wp="http://schemas.openxmlformats.org/drawingml/2006/wordprocessingDrawing" xmlns:a14="http://schemas.microsoft.com/office/drawing/2010/main">
                <c:ext xmlns:c15="http://schemas.microsoft.com/office/drawing/2012/chart" uri="{CE6537A1-D6FC-4f65-9D91-7224C49458BB}"/>
                <c:ext xmlns:c16="http://schemas.microsoft.com/office/drawing/2014/chart" uri="{C3380CC4-5D6E-409C-BE32-E72D297353CC}">
                  <c16:uniqueId val="{00000005-731D-4357-834D-BCA1223BA67C}"/>
                </c:ext>
              </c:extLst>
            </c:dLbl>
            <c:dLbl>
              <c:idx val="6"/>
              <c:numFmt formatCode="#,##0.0" sourceLinked="0"/>
              <c:spPr/>
              <c:txPr>
                <a:bodyPr anchorCtr="0"/>
                <a:lstStyle/>
                <a:p>
                  <a:pPr algn="ctr">
                    <a:defRPr lang="en-US" altLang="ko-KR" sz="1200" b="0" i="0" u="none" strike="noStrike" kern="1200" baseline="0">
                      <a:ln>
                        <a:solidFill>
                          <a:srgbClr val="000000">
                            <a:lumMod val="50000"/>
                            <a:lumOff val="50000"/>
                            <a:alpha val="0"/>
                          </a:srgbClr>
                        </a:solidFill>
                      </a:ln>
                      <a:solidFill>
                        <a:schemeClr val="tx2"/>
                      </a:solidFill>
                      <a:latin typeface="KPMG Bold" panose="020B0803030202040204" pitchFamily="34" charset="0"/>
                      <a:ea typeface="KoPub돋움체 Medium" panose="00000600000000000000" pitchFamily="2" charset="-127"/>
                      <a:cs typeface="+mn-cs"/>
                    </a:defRPr>
                  </a:pPr>
                  <a:endParaRPr lang="ko-KR"/>
                </a:p>
              </c:txPr>
              <c:dLblPos val="outEnd"/>
              <c:showLegendKey val="0"/>
              <c:showVal val="1"/>
              <c:showCatName val="0"/>
              <c:showSerName val="0"/>
              <c:showPercent val="0"/>
              <c:showBubbleSize val="0"/>
              <c:extLst xmlns:m="http://schemas.openxmlformats.org/officeDocument/2006/math" xmlns:w="http://schemas.openxmlformats.org/wordprocessingml/2006/main" xmlns:wp="http://schemas.openxmlformats.org/drawingml/2006/wordprocessingDrawing" xmlns:a14="http://schemas.microsoft.com/office/drawing/2010/main">
                <c:ext xmlns:c15="http://schemas.microsoft.com/office/drawing/2012/chart" uri="{CE6537A1-D6FC-4f65-9D91-7224C49458BB}"/>
                <c:ext xmlns:c16="http://schemas.microsoft.com/office/drawing/2014/chart" uri="{C3380CC4-5D6E-409C-BE32-E72D297353CC}">
                  <c16:uniqueId val="{00000006-731D-4357-834D-BCA1223BA67C}"/>
                </c:ext>
              </c:extLst>
            </c:dLbl>
            <c:dLbl>
              <c:idx val="7"/>
              <c:numFmt formatCode="#,##0.00" sourceLinked="0"/>
              <c:spPr/>
              <c:txPr>
                <a:bodyPr anchorCtr="0"/>
                <a:lstStyle/>
                <a:p>
                  <a:pPr algn="ctr">
                    <a:defRPr lang="en-US" altLang="ko-KR" sz="1200" b="0" i="0" u="none" strike="noStrike" kern="1200" baseline="0">
                      <a:ln>
                        <a:solidFill>
                          <a:srgbClr val="000000">
                            <a:lumMod val="50000"/>
                            <a:lumOff val="50000"/>
                            <a:alpha val="0"/>
                          </a:srgbClr>
                        </a:solidFill>
                      </a:ln>
                      <a:solidFill>
                        <a:schemeClr val="tx2"/>
                      </a:solidFill>
                      <a:latin typeface="KPMG Bold" panose="020B0803030202040204" pitchFamily="34" charset="0"/>
                      <a:ea typeface="KoPub돋움체 Medium" panose="00000600000000000000" pitchFamily="2" charset="-127"/>
                      <a:cs typeface="+mn-cs"/>
                    </a:defRPr>
                  </a:pPr>
                  <a:endParaRPr lang="ko-KR"/>
                </a:p>
              </c:txPr>
              <c:dLblPos val="outEnd"/>
              <c:showLegendKey val="0"/>
              <c:showVal val="1"/>
              <c:showCatName val="0"/>
              <c:showSerName val="0"/>
              <c:showPercent val="0"/>
              <c:showBubbleSize val="0"/>
              <c:extLst xmlns:m="http://schemas.openxmlformats.org/officeDocument/2006/math" xmlns:w="http://schemas.openxmlformats.org/wordprocessingml/2006/main" xmlns:wp="http://schemas.openxmlformats.org/drawingml/2006/wordprocessingDrawing" xmlns:a14="http://schemas.microsoft.com/office/drawing/2010/main">
                <c:ext xmlns:c15="http://schemas.microsoft.com/office/drawing/2012/chart" uri="{CE6537A1-D6FC-4f65-9D91-7224C49458BB}"/>
                <c:ext xmlns:c16="http://schemas.microsoft.com/office/drawing/2014/chart" uri="{C3380CC4-5D6E-409C-BE32-E72D297353CC}">
                  <c16:uniqueId val="{00000007-731D-4357-834D-BCA1223BA67C}"/>
                </c:ext>
              </c:extLst>
            </c:dLbl>
            <c:dLbl>
              <c:idx val="8"/>
              <c:numFmt formatCode="#,##0.0" sourceLinked="0"/>
              <c:spPr/>
              <c:txPr>
                <a:bodyPr anchorCtr="0"/>
                <a:lstStyle/>
                <a:p>
                  <a:pPr algn="ctr">
                    <a:defRPr lang="en-US" altLang="ko-KR" sz="1200" b="0" i="0" u="none" strike="noStrike" kern="1200" baseline="0">
                      <a:ln>
                        <a:solidFill>
                          <a:srgbClr val="000000">
                            <a:lumMod val="50000"/>
                            <a:lumOff val="50000"/>
                            <a:alpha val="0"/>
                          </a:srgbClr>
                        </a:solidFill>
                      </a:ln>
                      <a:solidFill>
                        <a:schemeClr val="tx2"/>
                      </a:solidFill>
                      <a:latin typeface="KPMG Bold" panose="020B0803030202040204" pitchFamily="34" charset="0"/>
                      <a:ea typeface="KoPub돋움체 Medium" panose="00000600000000000000" pitchFamily="2" charset="-127"/>
                      <a:cs typeface="+mn-cs"/>
                    </a:defRPr>
                  </a:pPr>
                  <a:endParaRPr lang="ko-KR"/>
                </a:p>
              </c:txPr>
              <c:dLblPos val="outEnd"/>
              <c:showLegendKey val="0"/>
              <c:showVal val="1"/>
              <c:showCatName val="0"/>
              <c:showSerName val="0"/>
              <c:showPercent val="0"/>
              <c:showBubbleSize val="0"/>
              <c:extLst xmlns:m="http://schemas.openxmlformats.org/officeDocument/2006/math" xmlns:w="http://schemas.openxmlformats.org/wordprocessingml/2006/main" xmlns:wp="http://schemas.openxmlformats.org/drawingml/2006/wordprocessingDrawing" xmlns:a14="http://schemas.microsoft.com/office/drawing/2010/main">
                <c:ext xmlns:c15="http://schemas.microsoft.com/office/drawing/2012/chart" uri="{CE6537A1-D6FC-4f65-9D91-7224C49458BB}"/>
                <c:ext xmlns:c16="http://schemas.microsoft.com/office/drawing/2014/chart" uri="{C3380CC4-5D6E-409C-BE32-E72D297353CC}">
                  <c16:uniqueId val="{00000008-731D-4357-834D-BCA1223BA67C}"/>
                </c:ext>
              </c:extLst>
            </c:dLbl>
            <c:dLbl>
              <c:idx val="9"/>
              <c:numFmt formatCode="#,##0.00" sourceLinked="0"/>
              <c:spPr/>
              <c:txPr>
                <a:bodyPr anchorCtr="0"/>
                <a:lstStyle/>
                <a:p>
                  <a:pPr algn="ctr">
                    <a:defRPr lang="en-US" altLang="ko-KR" sz="1200" b="0" i="0" u="none" strike="noStrike" kern="1200" baseline="0">
                      <a:ln>
                        <a:solidFill>
                          <a:srgbClr val="000000">
                            <a:lumMod val="50000"/>
                            <a:lumOff val="50000"/>
                            <a:alpha val="0"/>
                          </a:srgbClr>
                        </a:solidFill>
                      </a:ln>
                      <a:solidFill>
                        <a:schemeClr val="tx2"/>
                      </a:solidFill>
                      <a:latin typeface="KPMG Bold" panose="020B0803030202040204" pitchFamily="34" charset="0"/>
                      <a:ea typeface="KoPub돋움체 Medium" panose="00000600000000000000" pitchFamily="2" charset="-127"/>
                      <a:cs typeface="+mn-cs"/>
                    </a:defRPr>
                  </a:pPr>
                  <a:endParaRPr lang="ko-KR"/>
                </a:p>
              </c:txPr>
              <c:dLblPos val="outEnd"/>
              <c:showLegendKey val="0"/>
              <c:showVal val="1"/>
              <c:showCatName val="0"/>
              <c:showSerName val="0"/>
              <c:showPercent val="0"/>
              <c:showBubbleSize val="0"/>
              <c:extLst xmlns:m="http://schemas.openxmlformats.org/officeDocument/2006/math" xmlns:w="http://schemas.openxmlformats.org/wordprocessingml/2006/main" xmlns:wp="http://schemas.openxmlformats.org/drawingml/2006/wordprocessingDrawing" xmlns:a14="http://schemas.microsoft.com/office/drawing/2010/main">
                <c:ext xmlns:c15="http://schemas.microsoft.com/office/drawing/2012/chart" uri="{CE6537A1-D6FC-4f65-9D91-7224C49458BB}"/>
                <c:ext xmlns:c16="http://schemas.microsoft.com/office/drawing/2014/chart" uri="{C3380CC4-5D6E-409C-BE32-E72D297353CC}">
                  <c16:uniqueId val="{00000009-731D-4357-834D-BCA1223BA67C}"/>
                </c:ext>
              </c:extLst>
            </c:dLbl>
            <c:spPr>
              <a:noFill/>
              <a:ln>
                <a:noFill/>
              </a:ln>
              <a:effectLst/>
            </c:spPr>
            <c:txPr>
              <a:bodyPr anchorCtr="0"/>
              <a:lstStyle/>
              <a:p>
                <a:pPr algn="ctr">
                  <a:defRPr lang="en-US" altLang="ko-KR" sz="1200" b="0" i="0" u="none" strike="noStrike" kern="1200" baseline="0">
                    <a:ln>
                      <a:solidFill>
                        <a:srgbClr val="000000">
                          <a:lumMod val="50000"/>
                          <a:lumOff val="50000"/>
                          <a:alpha val="0"/>
                        </a:srgbClr>
                      </a:solidFill>
                    </a:ln>
                    <a:solidFill>
                      <a:schemeClr val="tx2"/>
                    </a:solidFill>
                    <a:latin typeface="KPMG Bold" panose="020B0803030202040204" pitchFamily="34" charset="0"/>
                    <a:ea typeface="KoPub돋움체 Medium" panose="00000600000000000000" pitchFamily="2" charset="-127"/>
                    <a:cs typeface="+mn-cs"/>
                  </a:defRPr>
                </a:pPr>
                <a:endParaRPr lang="ko-KR"/>
              </a:p>
            </c:txPr>
            <c:showLegendKey val="0"/>
            <c:showVal val="1"/>
            <c:showCatName val="0"/>
            <c:showSerName val="0"/>
            <c:showPercent val="0"/>
            <c:showBubbleSize val="0"/>
            <c:showLeaderLines val="0"/>
            <c:extLst xmlns:m="http://schemas.openxmlformats.org/officeDocument/2006/math" xmlns:w="http://schemas.openxmlformats.org/wordprocessingml/2006/main" xmlns:wp="http://schemas.openxmlformats.org/drawingml/2006/wordprocessingDrawing" xmlns:a14="http://schemas.microsoft.com/office/drawing/2010/main">
              <c:ext xmlns:c15="http://schemas.microsoft.com/office/drawing/2012/chart" uri="{CE6537A1-D6FC-4f65-9D91-7224C49458BB}">
                <c15:showLeaderLines val="0"/>
              </c:ext>
            </c:extLst>
          </c:dLbls>
          <c:cat>
            <c:strRef>
              <c:f>Sheet1!$A$2:$A$11</c:f>
              <c:strCache>
                <c:ptCount val="10"/>
                <c:pt idx="0">
                  <c:v>Pioneer Insurance &amp; Surety Corp.</c:v>
                </c:pt>
                <c:pt idx="1">
                  <c:v>Malayan Insurance Company, Inc.</c:v>
                </c:pt>
                <c:pt idx="2">
                  <c:v>Prudential Guarantee &amp; Assurance, Inc.</c:v>
                </c:pt>
                <c:pt idx="3">
                  <c:v>BPI/MS Insurance Corp.</c:v>
                </c:pt>
                <c:pt idx="4">
                  <c:v>Alliedbankers Insurance Corp.</c:v>
                </c:pt>
                <c:pt idx="5">
                  <c:v>Charter Ping An Insurance Corporation</c:v>
                </c:pt>
                <c:pt idx="6">
                  <c:v>FPG Insurance Company, Inc.</c:v>
                </c:pt>
                <c:pt idx="7">
                  <c:v>PGA Sompo Insurance Corporation</c:v>
                </c:pt>
                <c:pt idx="8">
                  <c:v>AIG Philippines Insurance Inc.</c:v>
                </c:pt>
                <c:pt idx="9">
                  <c:v>Standard Insurance Company, Inc.</c:v>
                </c:pt>
              </c:strCache>
            </c:strRef>
          </c:cat>
          <c:val>
            <c:numRef>
              <c:f>Sheet1!$B$2:$B$11</c:f>
              <c:numCache>
                <c:formatCode>General</c:formatCode>
                <c:ptCount val="10"/>
                <c:pt idx="0">
                  <c:v>58.97</c:v>
                </c:pt>
                <c:pt idx="1">
                  <c:v>48.78</c:v>
                </c:pt>
                <c:pt idx="2">
                  <c:v>27.71</c:v>
                </c:pt>
                <c:pt idx="3">
                  <c:v>16.760000000000002</c:v>
                </c:pt>
                <c:pt idx="4">
                  <c:v>10.17</c:v>
                </c:pt>
                <c:pt idx="5">
                  <c:v>9.68</c:v>
                </c:pt>
                <c:pt idx="6">
                  <c:v>9.1999999999999993</c:v>
                </c:pt>
                <c:pt idx="7">
                  <c:v>8.42</c:v>
                </c:pt>
                <c:pt idx="8">
                  <c:v>8.1999999999999993</c:v>
                </c:pt>
                <c:pt idx="9">
                  <c:v>8.1199999999999992</c:v>
                </c:pt>
              </c:numCache>
            </c:numRef>
          </c:val>
          <c:extLst>
            <c:ext xmlns:c16="http://schemas.microsoft.com/office/drawing/2014/chart" uri="{C3380CC4-5D6E-409C-BE32-E72D297353CC}">
              <c16:uniqueId val="{0000000A-731D-4357-834D-BCA1223BA67C}"/>
            </c:ext>
          </c:extLst>
        </c:ser>
        <c:dLbls>
          <c:showLegendKey val="0"/>
          <c:showVal val="0"/>
          <c:showCatName val="0"/>
          <c:showSerName val="0"/>
          <c:showPercent val="0"/>
          <c:showBubbleSize val="0"/>
        </c:dLbls>
        <c:gapWidth val="80"/>
        <c:overlap val="-30"/>
        <c:axId val="67451136"/>
        <c:axId val="66437120"/>
      </c:barChart>
      <c:catAx>
        <c:axId val="67451136"/>
        <c:scaling>
          <c:orientation val="maxMin"/>
        </c:scaling>
        <c:delete val="0"/>
        <c:axPos val="l"/>
        <c:numFmt formatCode="General" sourceLinked="0"/>
        <c:majorTickMark val="none"/>
        <c:minorTickMark val="none"/>
        <c:tickLblPos val="low"/>
        <c:spPr>
          <a:ln w="9525">
            <a:solidFill>
              <a:srgbClr val="2F2F2F"/>
            </a:solidFill>
          </a:ln>
        </c:spPr>
        <c:txPr>
          <a:bodyPr/>
          <a:lstStyle/>
          <a:p>
            <a:pPr algn="ctr">
              <a:defRPr lang="en-US" altLang="ko-KR" sz="1200" b="0" i="0" u="none" strike="noStrike" kern="1200" baseline="0">
                <a:ln>
                  <a:solidFill>
                    <a:srgbClr val="000000">
                      <a:lumMod val="50000"/>
                      <a:lumOff val="50000"/>
                      <a:alpha val="0"/>
                    </a:srgbClr>
                  </a:solidFill>
                </a:ln>
                <a:solidFill>
                  <a:schemeClr val="tx2"/>
                </a:solidFill>
                <a:latin typeface="KPMG Bold" panose="020B0803030202040204" pitchFamily="34" charset="0"/>
                <a:ea typeface="KoPub돋움체 Medium" panose="00000600000000000000" pitchFamily="2" charset="-127"/>
                <a:cs typeface="+mn-cs"/>
              </a:defRPr>
            </a:pPr>
            <a:endParaRPr lang="ko-KR"/>
          </a:p>
        </c:txPr>
        <c:crossAx val="66437120"/>
        <c:crosses val="autoZero"/>
        <c:auto val="0"/>
        <c:lblAlgn val="ctr"/>
        <c:lblOffset val="100"/>
        <c:noMultiLvlLbl val="0"/>
      </c:catAx>
      <c:valAx>
        <c:axId val="66437120"/>
        <c:scaling>
          <c:orientation val="minMax"/>
          <c:min val="0"/>
        </c:scaling>
        <c:delete val="1"/>
        <c:axPos val="t"/>
        <c:majorGridlines>
          <c:spPr>
            <a:ln w="3175">
              <a:solidFill>
                <a:schemeClr val="bg2">
                  <a:lumMod val="90000"/>
                </a:schemeClr>
              </a:solidFill>
              <a:prstDash val="dash"/>
            </a:ln>
          </c:spPr>
        </c:majorGridlines>
        <c:numFmt formatCode="#,##0" sourceLinked="0"/>
        <c:majorTickMark val="none"/>
        <c:minorTickMark val="none"/>
        <c:tickLblPos val="nextTo"/>
        <c:crossAx val="67451136"/>
        <c:crosses val="autoZero"/>
        <c:crossBetween val="between"/>
      </c:valAx>
    </c:plotArea>
    <c:plotVisOnly val="1"/>
    <c:dispBlanksAs val="gap"/>
    <c:showDLblsOverMax val="1"/>
  </c:chart>
  <c:txPr>
    <a:bodyPr/>
    <a:lstStyle/>
    <a:p>
      <a:pPr>
        <a:defRPr sz="1800" smtId="4294967295"/>
      </a:pPr>
      <a:endParaRPr lang="ko-KR"/>
    </a:p>
  </c:txPr>
  <c:externalData r:id="rId1">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Sheet1!$B$1</c:f>
              <c:strCache>
                <c:ptCount val="1"/>
                <c:pt idx="0">
                  <c:v>생명</c:v>
                </c:pt>
              </c:strCache>
            </c:strRef>
          </c:tx>
          <c:spPr>
            <a:solidFill>
              <a:schemeClr val="tx2"/>
            </a:solidFill>
            <a:ln>
              <a:noFill/>
            </a:ln>
          </c:spPr>
          <c:invertIfNegative val="0"/>
          <c:dLbls>
            <c:dLbl>
              <c:idx val="0"/>
              <c:numFmt formatCode="#,##0_);[Red]\(#,##0\)" sourceLinked="0"/>
              <c:spPr/>
              <c:txPr>
                <a:bodyPr anchorCtr="0"/>
                <a:lstStyle/>
                <a:p>
                  <a:pPr algn="ctr">
                    <a:defRPr lang="en-US" altLang="ko-KR" sz="1200" b="0" i="0" u="none" strike="noStrike" kern="1200" baseline="0">
                      <a:ln>
                        <a:solidFill>
                          <a:srgbClr val="000000">
                            <a:lumMod val="50000"/>
                            <a:lumOff val="50000"/>
                            <a:alpha val="0"/>
                          </a:srgbClr>
                        </a:solidFill>
                      </a:ln>
                      <a:solidFill>
                        <a:schemeClr val="bg1"/>
                      </a:solidFill>
                      <a:latin typeface="KPMG Bold" panose="020B0803030202040204" pitchFamily="34" charset="0"/>
                      <a:ea typeface="KoPub돋움체 Medium" panose="00000600000000000000" pitchFamily="2" charset="-127"/>
                      <a:cs typeface="+mn-cs"/>
                    </a:defRPr>
                  </a:pPr>
                  <a:endParaRPr lang="ko-KR"/>
                </a:p>
              </c:txPr>
              <c:showLegendKey val="0"/>
              <c:showVal val="1"/>
              <c:showCatName val="0"/>
              <c:showSerName val="0"/>
              <c:showPercent val="0"/>
              <c:showBubbleSize val="0"/>
              <c:extLst>
                <c:ext xmlns:c16="http://schemas.microsoft.com/office/drawing/2014/chart" uri="{C3380CC4-5D6E-409C-BE32-E72D297353CC}">
                  <c16:uniqueId val="{00000000-BF6A-4471-BF94-B9653475F4A8}"/>
                </c:ext>
              </c:extLst>
            </c:dLbl>
            <c:dLbl>
              <c:idx val="1"/>
              <c:numFmt formatCode="#,##0_);[Red]\(#,##0\)" sourceLinked="0"/>
              <c:spPr/>
              <c:txPr>
                <a:bodyPr anchorCtr="0"/>
                <a:lstStyle/>
                <a:p>
                  <a:pPr algn="ctr">
                    <a:defRPr lang="en-US" altLang="ko-KR" sz="1200" b="0" i="0" u="none" strike="noStrike" kern="1200" baseline="0">
                      <a:ln>
                        <a:solidFill>
                          <a:srgbClr val="000000">
                            <a:lumMod val="50000"/>
                            <a:lumOff val="50000"/>
                            <a:alpha val="0"/>
                          </a:srgbClr>
                        </a:solidFill>
                      </a:ln>
                      <a:solidFill>
                        <a:schemeClr val="bg1"/>
                      </a:solidFill>
                      <a:latin typeface="KPMG Bold" panose="020B0803030202040204" pitchFamily="34" charset="0"/>
                      <a:ea typeface="KoPub돋움체 Medium" panose="00000600000000000000" pitchFamily="2" charset="-127"/>
                      <a:cs typeface="+mn-cs"/>
                    </a:defRPr>
                  </a:pPr>
                  <a:endParaRPr lang="ko-KR"/>
                </a:p>
              </c:txPr>
              <c:showLegendKey val="0"/>
              <c:showVal val="1"/>
              <c:showCatName val="0"/>
              <c:showSerName val="0"/>
              <c:showPercent val="0"/>
              <c:showBubbleSize val="0"/>
              <c:extLst>
                <c:ext xmlns:c16="http://schemas.microsoft.com/office/drawing/2014/chart" uri="{C3380CC4-5D6E-409C-BE32-E72D297353CC}">
                  <c16:uniqueId val="{00000001-BF6A-4471-BF94-B9653475F4A8}"/>
                </c:ext>
              </c:extLst>
            </c:dLbl>
            <c:dLbl>
              <c:idx val="2"/>
              <c:numFmt formatCode="#,##0_);[Red]\(#,##0\)" sourceLinked="0"/>
              <c:spPr/>
              <c:txPr>
                <a:bodyPr anchorCtr="0"/>
                <a:lstStyle/>
                <a:p>
                  <a:pPr algn="ctr">
                    <a:defRPr lang="en-US" altLang="ko-KR" sz="1200" b="0" i="0" u="none" strike="noStrike" kern="1200" baseline="0">
                      <a:ln>
                        <a:solidFill>
                          <a:srgbClr val="000000">
                            <a:lumMod val="50000"/>
                            <a:lumOff val="50000"/>
                            <a:alpha val="0"/>
                          </a:srgbClr>
                        </a:solidFill>
                      </a:ln>
                      <a:solidFill>
                        <a:schemeClr val="bg1"/>
                      </a:solidFill>
                      <a:latin typeface="KPMG Bold" panose="020B0803030202040204" pitchFamily="34" charset="0"/>
                      <a:ea typeface="KoPub돋움체 Medium" panose="00000600000000000000" pitchFamily="2" charset="-127"/>
                      <a:cs typeface="+mn-cs"/>
                    </a:defRPr>
                  </a:pPr>
                  <a:endParaRPr lang="ko-KR"/>
                </a:p>
              </c:txPr>
              <c:showLegendKey val="0"/>
              <c:showVal val="1"/>
              <c:showCatName val="0"/>
              <c:showSerName val="0"/>
              <c:showPercent val="0"/>
              <c:showBubbleSize val="0"/>
              <c:extLst>
                <c:ext xmlns:c16="http://schemas.microsoft.com/office/drawing/2014/chart" uri="{C3380CC4-5D6E-409C-BE32-E72D297353CC}">
                  <c16:uniqueId val="{00000002-BF6A-4471-BF94-B9653475F4A8}"/>
                </c:ext>
              </c:extLst>
            </c:dLbl>
            <c:dLbl>
              <c:idx val="3"/>
              <c:numFmt formatCode="#,##0_);[Red]\(#,##0\)" sourceLinked="0"/>
              <c:spPr/>
              <c:txPr>
                <a:bodyPr anchorCtr="0"/>
                <a:lstStyle/>
                <a:p>
                  <a:pPr algn="ctr">
                    <a:defRPr lang="en-US" altLang="ko-KR" sz="1200" b="0" i="0" u="none" strike="noStrike" kern="1200" baseline="0">
                      <a:ln>
                        <a:solidFill>
                          <a:srgbClr val="000000">
                            <a:lumMod val="50000"/>
                            <a:lumOff val="50000"/>
                            <a:alpha val="0"/>
                          </a:srgbClr>
                        </a:solidFill>
                      </a:ln>
                      <a:solidFill>
                        <a:schemeClr val="bg1"/>
                      </a:solidFill>
                      <a:latin typeface="KPMG Bold" panose="020B0803030202040204" pitchFamily="34" charset="0"/>
                      <a:ea typeface="KoPub돋움체 Medium" panose="00000600000000000000" pitchFamily="2" charset="-127"/>
                      <a:cs typeface="+mn-cs"/>
                    </a:defRPr>
                  </a:pPr>
                  <a:endParaRPr lang="ko-KR"/>
                </a:p>
              </c:txPr>
              <c:showLegendKey val="0"/>
              <c:showVal val="1"/>
              <c:showCatName val="0"/>
              <c:showSerName val="0"/>
              <c:showPercent val="0"/>
              <c:showBubbleSize val="0"/>
              <c:extLst>
                <c:ext xmlns:c16="http://schemas.microsoft.com/office/drawing/2014/chart" uri="{C3380CC4-5D6E-409C-BE32-E72D297353CC}">
                  <c16:uniqueId val="{00000003-BF6A-4471-BF94-B9653475F4A8}"/>
                </c:ext>
              </c:extLst>
            </c:dLbl>
            <c:dLbl>
              <c:idx val="4"/>
              <c:numFmt formatCode="#,##0_);[Red]\(#,##0\)" sourceLinked="0"/>
              <c:spPr/>
              <c:txPr>
                <a:bodyPr anchorCtr="0"/>
                <a:lstStyle/>
                <a:p>
                  <a:pPr algn="ctr">
                    <a:defRPr lang="en-US" altLang="ko-KR" sz="1200" b="0" i="0" u="none" strike="noStrike" kern="1200" baseline="0">
                      <a:ln>
                        <a:solidFill>
                          <a:srgbClr val="000000">
                            <a:lumMod val="50000"/>
                            <a:lumOff val="50000"/>
                            <a:alpha val="0"/>
                          </a:srgbClr>
                        </a:solidFill>
                      </a:ln>
                      <a:solidFill>
                        <a:schemeClr val="bg1"/>
                      </a:solidFill>
                      <a:latin typeface="KPMG Bold" panose="020B0803030202040204" pitchFamily="34" charset="0"/>
                      <a:ea typeface="KoPub돋움체 Medium" panose="00000600000000000000" pitchFamily="2" charset="-127"/>
                      <a:cs typeface="+mn-cs"/>
                    </a:defRPr>
                  </a:pPr>
                  <a:endParaRPr lang="ko-KR"/>
                </a:p>
              </c:txPr>
              <c:showLegendKey val="0"/>
              <c:showVal val="1"/>
              <c:showCatName val="0"/>
              <c:showSerName val="0"/>
              <c:showPercent val="0"/>
              <c:showBubbleSize val="0"/>
              <c:extLst>
                <c:ext xmlns:c16="http://schemas.microsoft.com/office/drawing/2014/chart" uri="{C3380CC4-5D6E-409C-BE32-E72D297353CC}">
                  <c16:uniqueId val="{00000004-BF6A-4471-BF94-B9653475F4A8}"/>
                </c:ext>
              </c:extLst>
            </c:dLbl>
            <c:dLbl>
              <c:idx val="5"/>
              <c:numFmt formatCode="#,##0_);[Red]\(#,##0\)" sourceLinked="0"/>
              <c:spPr/>
              <c:txPr>
                <a:bodyPr anchorCtr="0"/>
                <a:lstStyle/>
                <a:p>
                  <a:pPr algn="ctr">
                    <a:defRPr lang="en-US" altLang="ko-KR" sz="1200" b="0" i="0" u="none" strike="noStrike" kern="1200" baseline="0">
                      <a:ln>
                        <a:solidFill>
                          <a:srgbClr val="000000">
                            <a:lumMod val="50000"/>
                            <a:lumOff val="50000"/>
                            <a:alpha val="0"/>
                          </a:srgbClr>
                        </a:solidFill>
                      </a:ln>
                      <a:solidFill>
                        <a:schemeClr val="bg1"/>
                      </a:solidFill>
                      <a:latin typeface="KPMG Bold" panose="020B0803030202040204" pitchFamily="34" charset="0"/>
                      <a:ea typeface="KoPub돋움체 Medium" panose="00000600000000000000" pitchFamily="2" charset="-127"/>
                      <a:cs typeface="+mn-cs"/>
                    </a:defRPr>
                  </a:pPr>
                  <a:endParaRPr lang="ko-KR"/>
                </a:p>
              </c:txPr>
              <c:showLegendKey val="0"/>
              <c:showVal val="1"/>
              <c:showCatName val="0"/>
              <c:showSerName val="0"/>
              <c:showPercent val="0"/>
              <c:showBubbleSize val="0"/>
              <c:extLst>
                <c:ext xmlns:c16="http://schemas.microsoft.com/office/drawing/2014/chart" uri="{C3380CC4-5D6E-409C-BE32-E72D297353CC}">
                  <c16:uniqueId val="{00000005-BF6A-4471-BF94-B9653475F4A8}"/>
                </c:ext>
              </c:extLst>
            </c:dLbl>
            <c:dLbl>
              <c:idx val="6"/>
              <c:numFmt formatCode="#,##0_);[Red]\(#,##0\)" sourceLinked="0"/>
              <c:spPr/>
              <c:txPr>
                <a:bodyPr anchorCtr="0"/>
                <a:lstStyle/>
                <a:p>
                  <a:pPr algn="ctr">
                    <a:defRPr lang="en-US" altLang="ko-KR" sz="1200" b="0" i="0" u="none" strike="noStrike" kern="1200" baseline="0">
                      <a:ln>
                        <a:solidFill>
                          <a:srgbClr val="000000">
                            <a:lumMod val="50000"/>
                            <a:lumOff val="50000"/>
                            <a:alpha val="0"/>
                          </a:srgbClr>
                        </a:solidFill>
                      </a:ln>
                      <a:solidFill>
                        <a:schemeClr val="bg1"/>
                      </a:solidFill>
                      <a:latin typeface="KPMG Bold" panose="020B0803030202040204" pitchFamily="34" charset="0"/>
                      <a:ea typeface="KoPub돋움체 Medium" panose="00000600000000000000" pitchFamily="2" charset="-127"/>
                      <a:cs typeface="+mn-cs"/>
                    </a:defRPr>
                  </a:pPr>
                  <a:endParaRPr lang="ko-KR"/>
                </a:p>
              </c:txPr>
              <c:showLegendKey val="0"/>
              <c:showVal val="1"/>
              <c:showCatName val="0"/>
              <c:showSerName val="0"/>
              <c:showPercent val="0"/>
              <c:showBubbleSize val="0"/>
              <c:extLst>
                <c:ext xmlns:c16="http://schemas.microsoft.com/office/drawing/2014/chart" uri="{C3380CC4-5D6E-409C-BE32-E72D297353CC}">
                  <c16:uniqueId val="{00000006-BF6A-4471-BF94-B9653475F4A8}"/>
                </c:ext>
              </c:extLst>
            </c:dLbl>
            <c:dLbl>
              <c:idx val="7"/>
              <c:numFmt formatCode="#,##0_);[Red]\(#,##0\)" sourceLinked="0"/>
              <c:spPr/>
              <c:txPr>
                <a:bodyPr anchorCtr="0"/>
                <a:lstStyle/>
                <a:p>
                  <a:pPr algn="ctr">
                    <a:defRPr lang="en-US" altLang="ko-KR" sz="1200" b="0" i="0" u="none" strike="noStrike" kern="1200" baseline="0">
                      <a:ln>
                        <a:solidFill>
                          <a:srgbClr val="000000">
                            <a:lumMod val="50000"/>
                            <a:lumOff val="50000"/>
                            <a:alpha val="0"/>
                          </a:srgbClr>
                        </a:solidFill>
                      </a:ln>
                      <a:solidFill>
                        <a:schemeClr val="bg1"/>
                      </a:solidFill>
                      <a:latin typeface="KPMG Bold" panose="020B0803030202040204" pitchFamily="34" charset="0"/>
                      <a:ea typeface="KoPub돋움체 Medium" panose="00000600000000000000" pitchFamily="2" charset="-127"/>
                      <a:cs typeface="+mn-cs"/>
                    </a:defRPr>
                  </a:pPr>
                  <a:endParaRPr lang="ko-KR"/>
                </a:p>
              </c:txPr>
              <c:showLegendKey val="0"/>
              <c:showVal val="1"/>
              <c:showCatName val="0"/>
              <c:showSerName val="0"/>
              <c:showPercent val="0"/>
              <c:showBubbleSize val="0"/>
              <c:extLst>
                <c:ext xmlns:c16="http://schemas.microsoft.com/office/drawing/2014/chart" uri="{C3380CC4-5D6E-409C-BE32-E72D297353CC}">
                  <c16:uniqueId val="{00000007-BF6A-4471-BF94-B9653475F4A8}"/>
                </c:ext>
              </c:extLst>
            </c:dLbl>
            <c:dLbl>
              <c:idx val="8"/>
              <c:numFmt formatCode="#,##0_);[Red]\(#,##0\)" sourceLinked="0"/>
              <c:spPr/>
              <c:txPr>
                <a:bodyPr anchorCtr="0"/>
                <a:lstStyle/>
                <a:p>
                  <a:pPr algn="ctr">
                    <a:defRPr lang="en-US" altLang="ko-KR" sz="1200" b="0" i="0" u="none" strike="noStrike" kern="1200" baseline="0">
                      <a:ln>
                        <a:solidFill>
                          <a:srgbClr val="000000">
                            <a:lumMod val="50000"/>
                            <a:lumOff val="50000"/>
                            <a:alpha val="0"/>
                          </a:srgbClr>
                        </a:solidFill>
                      </a:ln>
                      <a:solidFill>
                        <a:schemeClr val="bg1"/>
                      </a:solidFill>
                      <a:latin typeface="KPMG Bold" panose="020B0803030202040204" pitchFamily="34" charset="0"/>
                      <a:ea typeface="KoPub돋움체 Medium" panose="00000600000000000000" pitchFamily="2" charset="-127"/>
                      <a:cs typeface="+mn-cs"/>
                    </a:defRPr>
                  </a:pPr>
                  <a:endParaRPr lang="ko-KR"/>
                </a:p>
              </c:txPr>
              <c:showLegendKey val="0"/>
              <c:showVal val="1"/>
              <c:showCatName val="0"/>
              <c:showSerName val="0"/>
              <c:showPercent val="0"/>
              <c:showBubbleSize val="0"/>
              <c:extLst>
                <c:ext xmlns:c16="http://schemas.microsoft.com/office/drawing/2014/chart" uri="{C3380CC4-5D6E-409C-BE32-E72D297353CC}">
                  <c16:uniqueId val="{00000008-BF6A-4471-BF94-B9653475F4A8}"/>
                </c:ext>
              </c:extLst>
            </c:dLbl>
            <c:numFmt formatCode="#,##0_);[Red]\(#,##0\)" sourceLinked="0"/>
            <c:spPr>
              <a:noFill/>
              <a:ln>
                <a:noFill/>
              </a:ln>
              <a:effectLst/>
            </c:spPr>
            <c:txPr>
              <a:bodyPr anchorCtr="0"/>
              <a:lstStyle/>
              <a:p>
                <a:pPr algn="ctr">
                  <a:defRPr lang="en-US" altLang="ko-KR" sz="1200" b="0" i="0" u="none" strike="noStrike" kern="1200" baseline="0">
                    <a:ln>
                      <a:solidFill>
                        <a:srgbClr val="000000">
                          <a:lumMod val="50000"/>
                          <a:lumOff val="50000"/>
                          <a:alpha val="0"/>
                        </a:srgbClr>
                      </a:solidFill>
                    </a:ln>
                    <a:solidFill>
                      <a:schemeClr val="bg1"/>
                    </a:solidFill>
                    <a:latin typeface="KPMG Bold" panose="020B0803030202040204" pitchFamily="34" charset="0"/>
                    <a:ea typeface="KoPub돋움체 Medium" panose="00000600000000000000" pitchFamily="2" charset="-127"/>
                    <a:cs typeface="+mn-cs"/>
                  </a:defRPr>
                </a:pPr>
                <a:endParaRPr lang="ko-KR"/>
              </a:p>
            </c:txPr>
            <c:showLegendKey val="0"/>
            <c:showVal val="1"/>
            <c:showCatName val="0"/>
            <c:showSerName val="0"/>
            <c:showPercent val="0"/>
            <c:showBubbleSize val="0"/>
            <c:showLeaderLines val="0"/>
            <c:extLst xmlns:a14="http://schemas.microsoft.com/office/drawing/2010/main" xmlns:wp="http://schemas.openxmlformats.org/drawingml/2006/wordprocessingDrawing" xmlns:w="http://schemas.openxmlformats.org/wordprocessingml/2006/main" xmlns:m="http://schemas.openxmlformats.org/officeDocument/2006/math">
              <c:ext xmlns:c15="http://schemas.microsoft.com/office/drawing/2012/chart" uri="{CE6537A1-D6FC-4f65-9D91-7224C49458BB}">
                <c15:showLeaderLines val="0"/>
              </c:ext>
            </c:extLst>
          </c:dLbls>
          <c:cat>
            <c:strRef>
              <c:f>Sheet1!$A$2:$A$6</c:f>
              <c:strCache>
                <c:ptCount val="5"/>
                <c:pt idx="0">
                  <c:v>2017</c:v>
                </c:pt>
                <c:pt idx="1">
                  <c:v>2018</c:v>
                </c:pt>
                <c:pt idx="2">
                  <c:v>2019</c:v>
                </c:pt>
                <c:pt idx="3">
                  <c:v>2020</c:v>
                </c:pt>
                <c:pt idx="4">
                  <c:v>2021</c:v>
                </c:pt>
              </c:strCache>
            </c:strRef>
          </c:cat>
          <c:val>
            <c:numRef>
              <c:f>Sheet1!$B$2:$B$6</c:f>
              <c:numCache>
                <c:formatCode>General</c:formatCode>
                <c:ptCount val="5"/>
                <c:pt idx="0">
                  <c:v>18</c:v>
                </c:pt>
                <c:pt idx="1">
                  <c:v>18</c:v>
                </c:pt>
                <c:pt idx="2">
                  <c:v>18</c:v>
                </c:pt>
                <c:pt idx="3">
                  <c:v>18</c:v>
                </c:pt>
                <c:pt idx="4">
                  <c:v>19</c:v>
                </c:pt>
              </c:numCache>
            </c:numRef>
          </c:val>
          <c:extLst>
            <c:ext xmlns:c16="http://schemas.microsoft.com/office/drawing/2014/chart" uri="{C3380CC4-5D6E-409C-BE32-E72D297353CC}">
              <c16:uniqueId val="{00000009-BF6A-4471-BF94-B9653475F4A8}"/>
            </c:ext>
          </c:extLst>
        </c:ser>
        <c:ser>
          <c:idx val="1"/>
          <c:order val="1"/>
          <c:tx>
            <c:strRef>
              <c:f>Sheet1!$C$1</c:f>
              <c:strCache>
                <c:ptCount val="1"/>
                <c:pt idx="0">
                  <c:v>손해</c:v>
                </c:pt>
              </c:strCache>
            </c:strRef>
          </c:tx>
          <c:spPr>
            <a:solidFill>
              <a:srgbClr val="00B8F5"/>
            </a:solidFill>
          </c:spPr>
          <c:invertIfNegative val="0"/>
          <c:dLbls>
            <c:numFmt formatCode="#,##0_);[Red]\(#,##0\)" sourceLinked="0"/>
            <c:spPr>
              <a:noFill/>
              <a:ln>
                <a:noFill/>
              </a:ln>
              <a:effectLst/>
            </c:spPr>
            <c:txPr>
              <a:bodyPr wrap="square" lIns="38100" tIns="19050" rIns="38100" bIns="19050" anchor="ctr" anchorCtr="0">
                <a:spAutoFit/>
              </a:bodyPr>
              <a:lstStyle/>
              <a:p>
                <a:pPr algn="ctr">
                  <a:defRPr lang="en-US" altLang="ko-KR" sz="1200" b="0" i="0" u="none" strike="noStrike" kern="1200" baseline="0">
                    <a:ln>
                      <a:solidFill>
                        <a:srgbClr val="000000">
                          <a:lumMod val="50000"/>
                          <a:lumOff val="50000"/>
                          <a:alpha val="0"/>
                        </a:srgbClr>
                      </a:solidFill>
                    </a:ln>
                    <a:solidFill>
                      <a:schemeClr val="bg1"/>
                    </a:solidFill>
                    <a:latin typeface="KPMG Bold" panose="020B0803030202040204" pitchFamily="34" charset="0"/>
                    <a:ea typeface="KoPub돋움체 Medium" panose="00000600000000000000" pitchFamily="2" charset="-127"/>
                    <a:cs typeface="+mn-cs"/>
                  </a:defRPr>
                </a:pPr>
                <a:endParaRPr lang="ko-KR"/>
              </a:p>
            </c:txP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Sheet1!$A$2:$A$6</c:f>
              <c:strCache>
                <c:ptCount val="5"/>
                <c:pt idx="0">
                  <c:v>2017</c:v>
                </c:pt>
                <c:pt idx="1">
                  <c:v>2018</c:v>
                </c:pt>
                <c:pt idx="2">
                  <c:v>2019</c:v>
                </c:pt>
                <c:pt idx="3">
                  <c:v>2020</c:v>
                </c:pt>
                <c:pt idx="4">
                  <c:v>2021</c:v>
                </c:pt>
              </c:strCache>
            </c:strRef>
          </c:cat>
          <c:val>
            <c:numRef>
              <c:f>Sheet1!$C$2:$C$6</c:f>
              <c:numCache>
                <c:formatCode>General</c:formatCode>
                <c:ptCount val="5"/>
                <c:pt idx="0">
                  <c:v>30</c:v>
                </c:pt>
                <c:pt idx="1">
                  <c:v>31</c:v>
                </c:pt>
                <c:pt idx="2">
                  <c:v>31</c:v>
                </c:pt>
                <c:pt idx="3">
                  <c:v>32</c:v>
                </c:pt>
                <c:pt idx="4">
                  <c:v>32</c:v>
                </c:pt>
              </c:numCache>
            </c:numRef>
          </c:val>
          <c:extLst>
            <c:ext xmlns:c16="http://schemas.microsoft.com/office/drawing/2014/chart" uri="{C3380CC4-5D6E-409C-BE32-E72D297353CC}">
              <c16:uniqueId val="{0000000A-BF6A-4471-BF94-B9653475F4A8}"/>
            </c:ext>
          </c:extLst>
        </c:ser>
        <c:ser>
          <c:idx val="2"/>
          <c:order val="2"/>
          <c:tx>
            <c:strRef>
              <c:f>Sheet1!$D$1</c:f>
              <c:strCache>
                <c:ptCount val="1"/>
                <c:pt idx="0">
                  <c:v>재보험</c:v>
                </c:pt>
              </c:strCache>
            </c:strRef>
          </c:tx>
          <c:spPr>
            <a:solidFill>
              <a:schemeClr val="accent6"/>
            </a:solidFill>
          </c:spPr>
          <c:invertIfNegative val="0"/>
          <c:dLbls>
            <c:spPr>
              <a:noFill/>
              <a:ln>
                <a:noFill/>
              </a:ln>
              <a:effectLst/>
            </c:spPr>
            <c:txPr>
              <a:bodyPr wrap="square" lIns="38100" tIns="19050" rIns="38100" bIns="19050" anchor="ctr" anchorCtr="0">
                <a:spAutoFit/>
              </a:bodyPr>
              <a:lstStyle/>
              <a:p>
                <a:pPr algn="ctr">
                  <a:defRPr lang="en-US" altLang="ko-KR" sz="1200" b="0" i="0" u="none" strike="noStrike" kern="1200" baseline="0">
                    <a:ln>
                      <a:solidFill>
                        <a:srgbClr val="000000">
                          <a:lumMod val="50000"/>
                          <a:lumOff val="50000"/>
                          <a:alpha val="0"/>
                        </a:srgbClr>
                      </a:solidFill>
                    </a:ln>
                    <a:solidFill>
                      <a:schemeClr val="bg1"/>
                    </a:solidFill>
                    <a:latin typeface="KPMG Bold" panose="020B0803030202040204" pitchFamily="34" charset="0"/>
                    <a:ea typeface="KoPub돋움체 Medium" panose="00000600000000000000" pitchFamily="2" charset="-127"/>
                    <a:cs typeface="+mn-cs"/>
                  </a:defRPr>
                </a:pPr>
                <a:endParaRPr lang="ko-K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Sheet1!$A$2:$A$6</c:f>
              <c:strCache>
                <c:ptCount val="5"/>
                <c:pt idx="0">
                  <c:v>2017</c:v>
                </c:pt>
                <c:pt idx="1">
                  <c:v>2018</c:v>
                </c:pt>
                <c:pt idx="2">
                  <c:v>2019</c:v>
                </c:pt>
                <c:pt idx="3">
                  <c:v>2020</c:v>
                </c:pt>
                <c:pt idx="4">
                  <c:v>2021</c:v>
                </c:pt>
              </c:strCache>
            </c:strRef>
          </c:cat>
          <c:val>
            <c:numRef>
              <c:f>Sheet1!$D$2:$D$6</c:f>
              <c:numCache>
                <c:formatCode>General</c:formatCode>
                <c:ptCount val="5"/>
                <c:pt idx="0">
                  <c:v>2</c:v>
                </c:pt>
                <c:pt idx="1">
                  <c:v>2</c:v>
                </c:pt>
                <c:pt idx="2">
                  <c:v>2</c:v>
                </c:pt>
                <c:pt idx="3">
                  <c:v>2</c:v>
                </c:pt>
                <c:pt idx="4">
                  <c:v>2</c:v>
                </c:pt>
              </c:numCache>
            </c:numRef>
          </c:val>
          <c:extLst>
            <c:ext xmlns:c16="http://schemas.microsoft.com/office/drawing/2014/chart" uri="{C3380CC4-5D6E-409C-BE32-E72D297353CC}">
              <c16:uniqueId val="{0000000B-BF6A-4471-BF94-B9653475F4A8}"/>
            </c:ext>
          </c:extLst>
        </c:ser>
        <c:ser>
          <c:idx val="3"/>
          <c:order val="3"/>
          <c:tx>
            <c:strRef>
              <c:f>Sheet1!$E$1</c:f>
              <c:strCache>
                <c:ptCount val="1"/>
                <c:pt idx="0">
                  <c:v>보험중개인</c:v>
                </c:pt>
              </c:strCache>
            </c:strRef>
          </c:tx>
          <c:spPr>
            <a:solidFill>
              <a:schemeClr val="accent5"/>
            </a:solidFill>
          </c:spPr>
          <c:invertIfNegative val="0"/>
          <c:dLbls>
            <c:spPr>
              <a:noFill/>
              <a:ln>
                <a:noFill/>
              </a:ln>
              <a:effectLst/>
            </c:spPr>
            <c:txPr>
              <a:bodyPr wrap="square" lIns="38100" tIns="19050" rIns="38100" bIns="19050" anchor="ctr" anchorCtr="0">
                <a:spAutoFit/>
              </a:bodyPr>
              <a:lstStyle/>
              <a:p>
                <a:pPr algn="ctr">
                  <a:defRPr lang="en-US" altLang="ko-KR" sz="1200" b="0" i="0" u="none" strike="noStrike" kern="1200" baseline="0">
                    <a:ln>
                      <a:solidFill>
                        <a:srgbClr val="000000">
                          <a:lumMod val="50000"/>
                          <a:lumOff val="50000"/>
                          <a:alpha val="0"/>
                        </a:srgbClr>
                      </a:solidFill>
                    </a:ln>
                    <a:solidFill>
                      <a:schemeClr val="bg1"/>
                    </a:solidFill>
                    <a:latin typeface="KPMG Bold" panose="020B0803030202040204" pitchFamily="34" charset="0"/>
                    <a:ea typeface="KoPub돋움체 Medium" panose="00000600000000000000" pitchFamily="2" charset="-127"/>
                    <a:cs typeface="+mn-cs"/>
                  </a:defRPr>
                </a:pPr>
                <a:endParaRPr lang="ko-K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Sheet1!$A$2:$A$6</c:f>
              <c:strCache>
                <c:ptCount val="5"/>
                <c:pt idx="0">
                  <c:v>2017</c:v>
                </c:pt>
                <c:pt idx="1">
                  <c:v>2018</c:v>
                </c:pt>
                <c:pt idx="2">
                  <c:v>2019</c:v>
                </c:pt>
                <c:pt idx="3">
                  <c:v>2020</c:v>
                </c:pt>
                <c:pt idx="4">
                  <c:v>2021</c:v>
                </c:pt>
              </c:strCache>
            </c:strRef>
          </c:cat>
          <c:val>
            <c:numRef>
              <c:f>Sheet1!$E$2:$E$6</c:f>
              <c:numCache>
                <c:formatCode>General</c:formatCode>
                <c:ptCount val="5"/>
                <c:pt idx="0">
                  <c:v>14</c:v>
                </c:pt>
                <c:pt idx="1">
                  <c:v>14</c:v>
                </c:pt>
                <c:pt idx="2">
                  <c:v>16</c:v>
                </c:pt>
                <c:pt idx="3">
                  <c:v>19</c:v>
                </c:pt>
                <c:pt idx="4">
                  <c:v>24</c:v>
                </c:pt>
              </c:numCache>
            </c:numRef>
          </c:val>
          <c:extLst>
            <c:ext xmlns:c16="http://schemas.microsoft.com/office/drawing/2014/chart" uri="{C3380CC4-5D6E-409C-BE32-E72D297353CC}">
              <c16:uniqueId val="{0000000C-BF6A-4471-BF94-B9653475F4A8}"/>
            </c:ext>
          </c:extLst>
        </c:ser>
        <c:dLbls>
          <c:showLegendKey val="0"/>
          <c:showVal val="0"/>
          <c:showCatName val="0"/>
          <c:showSerName val="0"/>
          <c:showPercent val="0"/>
          <c:showBubbleSize val="0"/>
        </c:dLbls>
        <c:gapWidth val="80"/>
        <c:overlap val="100"/>
        <c:axId val="67451136"/>
        <c:axId val="66437120"/>
      </c:barChart>
      <c:catAx>
        <c:axId val="67451136"/>
        <c:scaling>
          <c:orientation val="minMax"/>
        </c:scaling>
        <c:delete val="0"/>
        <c:axPos val="b"/>
        <c:numFmt formatCode="General" sourceLinked="0"/>
        <c:majorTickMark val="none"/>
        <c:minorTickMark val="none"/>
        <c:tickLblPos val="low"/>
        <c:spPr>
          <a:ln w="3175">
            <a:solidFill>
              <a:schemeClr val="bg1">
                <a:lumMod val="75000"/>
              </a:schemeClr>
            </a:solidFill>
          </a:ln>
        </c:spPr>
        <c:txPr>
          <a:bodyPr/>
          <a:lstStyle/>
          <a:p>
            <a:pPr algn="ctr">
              <a:defRPr lang="en-US" altLang="ko-KR" sz="1050" b="0" i="0" u="none" strike="noStrike" kern="1200" baseline="0">
                <a:ln>
                  <a:solidFill>
                    <a:srgbClr val="000000">
                      <a:lumMod val="50000"/>
                      <a:lumOff val="50000"/>
                      <a:alpha val="0"/>
                    </a:srgbClr>
                  </a:solidFill>
                </a:ln>
                <a:solidFill>
                  <a:schemeClr val="bg1">
                    <a:lumMod val="50000"/>
                  </a:schemeClr>
                </a:solidFill>
                <a:latin typeface="KPMG Bold" panose="020B0803030202040204" pitchFamily="34" charset="0"/>
                <a:ea typeface="KoPub돋움체 Medium" panose="00000600000000000000" pitchFamily="2" charset="-127"/>
                <a:cs typeface="+mn-cs"/>
              </a:defRPr>
            </a:pPr>
            <a:endParaRPr lang="ko-KR"/>
          </a:p>
        </c:txPr>
        <c:crossAx val="66437120"/>
        <c:crosses val="autoZero"/>
        <c:auto val="0"/>
        <c:lblAlgn val="ctr"/>
        <c:lblOffset val="100"/>
        <c:noMultiLvlLbl val="0"/>
      </c:catAx>
      <c:valAx>
        <c:axId val="66437120"/>
        <c:scaling>
          <c:orientation val="minMax"/>
          <c:max val="80"/>
        </c:scaling>
        <c:delete val="0"/>
        <c:axPos val="l"/>
        <c:numFmt formatCode="#,##0" sourceLinked="0"/>
        <c:majorTickMark val="out"/>
        <c:minorTickMark val="none"/>
        <c:tickLblPos val="low"/>
        <c:spPr>
          <a:ln>
            <a:solidFill>
              <a:schemeClr val="bg1">
                <a:lumMod val="75000"/>
              </a:schemeClr>
            </a:solidFill>
          </a:ln>
        </c:spPr>
        <c:txPr>
          <a:bodyPr/>
          <a:lstStyle/>
          <a:p>
            <a:pPr algn="ctr">
              <a:defRPr lang="en-US" altLang="ko-KR" sz="1050" b="0" i="0" u="none" strike="noStrike" kern="1200" baseline="0">
                <a:ln>
                  <a:solidFill>
                    <a:srgbClr val="000000">
                      <a:lumMod val="50000"/>
                      <a:lumOff val="50000"/>
                      <a:alpha val="0"/>
                    </a:srgbClr>
                  </a:solidFill>
                </a:ln>
                <a:solidFill>
                  <a:schemeClr val="bg1">
                    <a:lumMod val="50000"/>
                  </a:schemeClr>
                </a:solidFill>
                <a:latin typeface="KPMG Bold" panose="020B0803030202040204" pitchFamily="34" charset="0"/>
                <a:ea typeface="KoPub돋움체 Medium" panose="00000600000000000000" pitchFamily="2" charset="-127"/>
                <a:cs typeface="+mn-cs"/>
              </a:defRPr>
            </a:pPr>
            <a:endParaRPr lang="ko-KR"/>
          </a:p>
        </c:txPr>
        <c:crossAx val="67451136"/>
        <c:crosses val="autoZero"/>
        <c:crossBetween val="between"/>
      </c:valAx>
    </c:plotArea>
    <c:legend>
      <c:legendPos val="t"/>
      <c:layout>
        <c:manualLayout>
          <c:xMode val="edge"/>
          <c:yMode val="edge"/>
          <c:x val="0.23119097513271861"/>
          <c:y val="2.4901960784313726E-2"/>
          <c:w val="0.53761781689484955"/>
          <c:h val="6.9729411764705887E-2"/>
        </c:manualLayout>
      </c:layout>
      <c:overlay val="0"/>
      <c:txPr>
        <a:bodyPr/>
        <a:lstStyle/>
        <a:p>
          <a:pPr algn="ctr">
            <a:defRPr lang="en-US" altLang="ko-KR" sz="900" b="0" i="0" u="none" strike="noStrike" kern="1200" baseline="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cs typeface="+mn-cs"/>
            </a:defRPr>
          </a:pPr>
          <a:endParaRPr lang="ko-KR"/>
        </a:p>
      </c:txPr>
    </c:legend>
    <c:plotVisOnly val="1"/>
    <c:dispBlanksAs val="gap"/>
    <c:showDLblsOverMax val="1"/>
  </c:chart>
  <c:spPr>
    <a:ln>
      <a:noFill/>
    </a:ln>
  </c:spPr>
  <c:txPr>
    <a:bodyPr/>
    <a:lstStyle/>
    <a:p>
      <a:pPr>
        <a:defRPr sz="1800" smtId="4294967295"/>
      </a:pPr>
      <a:endParaRPr lang="ko-KR"/>
    </a:p>
  </c:txPr>
  <c:externalData r:id="rId1">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Sheet1!$C$1</c:f>
              <c:strCache>
                <c:ptCount val="1"/>
                <c:pt idx="0">
                  <c:v>보험밀도(좌)</c:v>
                </c:pt>
              </c:strCache>
            </c:strRef>
          </c:tx>
          <c:spPr>
            <a:solidFill>
              <a:schemeClr val="tx2"/>
            </a:solidFill>
            <a:ln>
              <a:noFill/>
            </a:ln>
            <a:effectLst/>
          </c:spPr>
          <c:invertIfNegative val="0"/>
          <c:dLbls>
            <c:numFmt formatCode="#,##0.0_);[Red]\(#,##0.0\)" sourceLinked="0"/>
            <c:spPr>
              <a:noFill/>
              <a:ln>
                <a:noFill/>
              </a:ln>
              <a:effectLst/>
            </c:spPr>
            <c:txPr>
              <a:bodyPr rot="0" spcFirstLastPara="1" vertOverflow="ellipsis" vert="horz" wrap="square" lIns="38100" tIns="19050" rIns="38100" bIns="19050" anchor="ctr" anchorCtr="1">
                <a:spAutoFit/>
              </a:bodyPr>
              <a:lstStyle/>
              <a:p>
                <a:pPr>
                  <a:defRPr lang="en-US" altLang="ko-KR" sz="1200" b="0" i="0" u="none" strike="noStrike" kern="1200" baseline="0">
                    <a:ln>
                      <a:solidFill>
                        <a:srgbClr val="000000">
                          <a:lumMod val="50000"/>
                          <a:lumOff val="50000"/>
                          <a:alpha val="0"/>
                        </a:srgbClr>
                      </a:solidFill>
                    </a:ln>
                    <a:solidFill>
                      <a:schemeClr val="tx2"/>
                    </a:solidFill>
                    <a:latin typeface="KPMG Bold" panose="020B0803030202040204" pitchFamily="34" charset="0"/>
                    <a:ea typeface="KoPub돋움체 Medium" panose="00000600000000000000" pitchFamily="2" charset="-127"/>
                    <a:cs typeface="+mn-cs"/>
                  </a:defRPr>
                </a:pPr>
                <a:endParaRPr lang="ko-K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Sheet1!$A$2:$A$6</c:f>
              <c:numCache>
                <c:formatCode>General</c:formatCode>
                <c:ptCount val="5"/>
                <c:pt idx="0">
                  <c:v>2017</c:v>
                </c:pt>
                <c:pt idx="1">
                  <c:v>2018</c:v>
                </c:pt>
                <c:pt idx="2">
                  <c:v>2019</c:v>
                </c:pt>
                <c:pt idx="3">
                  <c:v>2020</c:v>
                </c:pt>
                <c:pt idx="4">
                  <c:v>2021</c:v>
                </c:pt>
              </c:numCache>
            </c:numRef>
          </c:cat>
          <c:val>
            <c:numRef>
              <c:f>Sheet1!$C$2:$C$6</c:f>
              <c:numCache>
                <c:formatCode>0.00_);[Red]\(0.00\)</c:formatCode>
                <c:ptCount val="5"/>
                <c:pt idx="0">
                  <c:v>1150</c:v>
                </c:pt>
                <c:pt idx="1">
                  <c:v>1406</c:v>
                </c:pt>
                <c:pt idx="2">
                  <c:v>1660</c:v>
                </c:pt>
                <c:pt idx="3">
                  <c:v>1921</c:v>
                </c:pt>
                <c:pt idx="4">
                  <c:v>2217</c:v>
                </c:pt>
              </c:numCache>
            </c:numRef>
          </c:val>
          <c:extLst>
            <c:ext xmlns:c16="http://schemas.microsoft.com/office/drawing/2014/chart" uri="{C3380CC4-5D6E-409C-BE32-E72D297353CC}">
              <c16:uniqueId val="{00000000-9435-4819-89B6-92CD027E91F3}"/>
            </c:ext>
          </c:extLst>
        </c:ser>
        <c:dLbls>
          <c:showLegendKey val="0"/>
          <c:showVal val="0"/>
          <c:showCatName val="0"/>
          <c:showSerName val="0"/>
          <c:showPercent val="0"/>
          <c:showBubbleSize val="0"/>
        </c:dLbls>
        <c:gapWidth val="80"/>
        <c:overlap val="100"/>
        <c:axId val="739968304"/>
        <c:axId val="739950416"/>
      </c:barChart>
      <c:lineChart>
        <c:grouping val="standard"/>
        <c:varyColors val="0"/>
        <c:ser>
          <c:idx val="1"/>
          <c:order val="1"/>
          <c:tx>
            <c:strRef>
              <c:f>Sheet1!$D$1</c:f>
              <c:strCache>
                <c:ptCount val="1"/>
                <c:pt idx="0">
                  <c:v>보험침투율_생보(우)</c:v>
                </c:pt>
              </c:strCache>
            </c:strRef>
          </c:tx>
          <c:spPr>
            <a:ln w="28575" cap="rnd">
              <a:solidFill>
                <a:schemeClr val="accent4"/>
              </a:solidFill>
              <a:round/>
            </a:ln>
            <a:effectLst/>
          </c:spPr>
          <c:marker>
            <c:symbol val="circle"/>
            <c:size val="6"/>
            <c:spPr>
              <a:solidFill>
                <a:schemeClr val="bg1"/>
              </a:solidFill>
              <a:ln w="12700">
                <a:solidFill>
                  <a:schemeClr val="accent4"/>
                </a:solidFill>
              </a:ln>
              <a:effectLst/>
            </c:spPr>
          </c:marker>
          <c:dLbls>
            <c:numFmt formatCode="#,##0.0_);[Red]\(#,##0.0\)" sourceLinked="0"/>
            <c:spPr>
              <a:noFill/>
              <a:ln>
                <a:noFill/>
              </a:ln>
              <a:effectLst/>
            </c:spPr>
            <c:txPr>
              <a:bodyPr rot="0" spcFirstLastPara="1" vertOverflow="ellipsis" vert="horz" wrap="square" lIns="38100" tIns="19050" rIns="38100" bIns="19050" anchor="ctr" anchorCtr="1">
                <a:spAutoFit/>
              </a:bodyPr>
              <a:lstStyle/>
              <a:p>
                <a:pPr>
                  <a:defRPr lang="en-US" altLang="ko-KR" sz="1200" b="0" i="0" u="none" strike="noStrike" kern="1200" baseline="0">
                    <a:ln>
                      <a:solidFill>
                        <a:srgbClr val="000000">
                          <a:lumMod val="50000"/>
                          <a:lumOff val="50000"/>
                          <a:alpha val="0"/>
                        </a:srgbClr>
                      </a:solidFill>
                    </a:ln>
                    <a:solidFill>
                      <a:schemeClr val="accent4"/>
                    </a:solidFill>
                    <a:latin typeface="KPMG Bold" panose="020B0803030202040204" pitchFamily="34" charset="0"/>
                    <a:ea typeface="+mj-ea"/>
                    <a:cs typeface="+mn-cs"/>
                  </a:defRPr>
                </a:pPr>
                <a:endParaRPr lang="ko-KR"/>
              </a:p>
            </c:txPr>
            <c:dLblPos val="b"/>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Sheet1!$A$2:$A$6</c:f>
              <c:numCache>
                <c:formatCode>General</c:formatCode>
                <c:ptCount val="5"/>
                <c:pt idx="0">
                  <c:v>2017</c:v>
                </c:pt>
                <c:pt idx="1">
                  <c:v>2018</c:v>
                </c:pt>
                <c:pt idx="2">
                  <c:v>2019</c:v>
                </c:pt>
                <c:pt idx="3">
                  <c:v>2020</c:v>
                </c:pt>
                <c:pt idx="4">
                  <c:v>2021</c:v>
                </c:pt>
              </c:numCache>
            </c:numRef>
          </c:cat>
          <c:val>
            <c:numRef>
              <c:f>Sheet1!$D$2:$D$6</c:f>
              <c:numCache>
                <c:formatCode>General</c:formatCode>
                <c:ptCount val="5"/>
                <c:pt idx="0">
                  <c:v>1.32</c:v>
                </c:pt>
                <c:pt idx="1">
                  <c:v>1.53</c:v>
                </c:pt>
                <c:pt idx="2">
                  <c:v>1.77</c:v>
                </c:pt>
                <c:pt idx="3">
                  <c:v>2.08</c:v>
                </c:pt>
                <c:pt idx="4">
                  <c:v>2.4699999999999998</c:v>
                </c:pt>
              </c:numCache>
            </c:numRef>
          </c:val>
          <c:smooth val="0"/>
          <c:extLst>
            <c:ext xmlns:c16="http://schemas.microsoft.com/office/drawing/2014/chart" uri="{C3380CC4-5D6E-409C-BE32-E72D297353CC}">
              <c16:uniqueId val="{00000001-9435-4819-89B6-92CD027E91F3}"/>
            </c:ext>
          </c:extLst>
        </c:ser>
        <c:ser>
          <c:idx val="2"/>
          <c:order val="2"/>
          <c:tx>
            <c:strRef>
              <c:f>Sheet1!$E$1</c:f>
              <c:strCache>
                <c:ptCount val="1"/>
                <c:pt idx="0">
                  <c:v>보험침투율_손보(우)</c:v>
                </c:pt>
              </c:strCache>
            </c:strRef>
          </c:tx>
          <c:spPr>
            <a:ln w="28575" cap="rnd">
              <a:solidFill>
                <a:schemeClr val="accent5">
                  <a:lumMod val="60000"/>
                  <a:lumOff val="40000"/>
                </a:schemeClr>
              </a:solidFill>
              <a:round/>
            </a:ln>
            <a:effectLst/>
          </c:spPr>
          <c:marker>
            <c:symbol val="circle"/>
            <c:size val="6"/>
            <c:spPr>
              <a:solidFill>
                <a:schemeClr val="bg1"/>
              </a:solidFill>
              <a:ln w="12700">
                <a:solidFill>
                  <a:schemeClr val="accent5">
                    <a:lumMod val="60000"/>
                    <a:lumOff val="40000"/>
                  </a:schemeClr>
                </a:solidFill>
              </a:ln>
              <a:effectLst/>
            </c:spPr>
          </c:marker>
          <c:dLbls>
            <c:numFmt formatCode="#,##0.0_);[Red]\(#,##0.0\)" sourceLinked="0"/>
            <c:spPr>
              <a:noFill/>
              <a:ln>
                <a:noFill/>
              </a:ln>
              <a:effectLst/>
            </c:spPr>
            <c:txPr>
              <a:bodyPr rot="0" spcFirstLastPara="1" vertOverflow="ellipsis" vert="horz" wrap="square" lIns="38100" tIns="19050" rIns="38100" bIns="19050" anchor="ctr" anchorCtr="1">
                <a:spAutoFit/>
              </a:bodyPr>
              <a:lstStyle/>
              <a:p>
                <a:pPr>
                  <a:defRPr lang="en-US" altLang="ko-KR" sz="1200" b="0" i="0" u="none" strike="noStrike" kern="1200" baseline="0">
                    <a:ln>
                      <a:solidFill>
                        <a:srgbClr val="000000">
                          <a:lumMod val="50000"/>
                          <a:lumOff val="50000"/>
                          <a:alpha val="0"/>
                        </a:srgbClr>
                      </a:solidFill>
                    </a:ln>
                    <a:solidFill>
                      <a:schemeClr val="accent5">
                        <a:lumMod val="20000"/>
                        <a:lumOff val="80000"/>
                      </a:schemeClr>
                    </a:solidFill>
                    <a:latin typeface="KPMG Bold" panose="020B0803030202040204" pitchFamily="34" charset="0"/>
                    <a:ea typeface="+mj-ea"/>
                    <a:cs typeface="+mn-cs"/>
                  </a:defRPr>
                </a:pPr>
                <a:endParaRPr lang="ko-KR"/>
              </a:p>
            </c:txPr>
            <c:dLblPos val="b"/>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Sheet1!$A$2:$A$6</c:f>
              <c:numCache>
                <c:formatCode>General</c:formatCode>
                <c:ptCount val="5"/>
                <c:pt idx="0">
                  <c:v>2017</c:v>
                </c:pt>
                <c:pt idx="1">
                  <c:v>2018</c:v>
                </c:pt>
                <c:pt idx="2">
                  <c:v>2019</c:v>
                </c:pt>
                <c:pt idx="3">
                  <c:v>2020</c:v>
                </c:pt>
                <c:pt idx="4">
                  <c:v>2021</c:v>
                </c:pt>
              </c:numCache>
            </c:numRef>
          </c:cat>
          <c:val>
            <c:numRef>
              <c:f>Sheet1!$E$2:$E$6</c:f>
              <c:numCache>
                <c:formatCode>General</c:formatCode>
                <c:ptCount val="5"/>
                <c:pt idx="0">
                  <c:v>0.83</c:v>
                </c:pt>
                <c:pt idx="1">
                  <c:v>0.83</c:v>
                </c:pt>
                <c:pt idx="2">
                  <c:v>0.88</c:v>
                </c:pt>
                <c:pt idx="3">
                  <c:v>0.89999999999999991</c:v>
                </c:pt>
                <c:pt idx="4">
                  <c:v>0.91999999999999993</c:v>
                </c:pt>
              </c:numCache>
            </c:numRef>
          </c:val>
          <c:smooth val="0"/>
          <c:extLst>
            <c:ext xmlns:c16="http://schemas.microsoft.com/office/drawing/2014/chart" uri="{C3380CC4-5D6E-409C-BE32-E72D297353CC}">
              <c16:uniqueId val="{00000002-9435-4819-89B6-92CD027E91F3}"/>
            </c:ext>
          </c:extLst>
        </c:ser>
        <c:dLbls>
          <c:showLegendKey val="0"/>
          <c:showVal val="0"/>
          <c:showCatName val="0"/>
          <c:showSerName val="0"/>
          <c:showPercent val="0"/>
          <c:showBubbleSize val="0"/>
        </c:dLbls>
        <c:marker val="1"/>
        <c:smooth val="0"/>
        <c:axId val="1561194911"/>
        <c:axId val="1561178271"/>
      </c:lineChart>
      <c:catAx>
        <c:axId val="73996830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lgn="ctr">
              <a:defRPr lang="en-US" altLang="ko-KR" sz="1050" b="0" i="0" u="none" strike="noStrike" kern="1200" baseline="0">
                <a:ln>
                  <a:solidFill>
                    <a:srgbClr val="000000">
                      <a:lumMod val="50000"/>
                      <a:lumOff val="50000"/>
                      <a:alpha val="0"/>
                    </a:srgbClr>
                  </a:solidFill>
                </a:ln>
                <a:solidFill>
                  <a:schemeClr val="bg1">
                    <a:lumMod val="50000"/>
                  </a:schemeClr>
                </a:solidFill>
                <a:latin typeface="KPMG Bold" panose="020B0803030202040204" pitchFamily="34" charset="0"/>
                <a:ea typeface="KoPub돋움체 Medium" panose="00000600000000000000" pitchFamily="2" charset="-127"/>
                <a:cs typeface="+mn-cs"/>
              </a:defRPr>
            </a:pPr>
            <a:endParaRPr lang="ko-KR"/>
          </a:p>
        </c:txPr>
        <c:crossAx val="739950416"/>
        <c:crosses val="autoZero"/>
        <c:auto val="1"/>
        <c:lblAlgn val="ctr"/>
        <c:lblOffset val="100"/>
        <c:noMultiLvlLbl val="0"/>
      </c:catAx>
      <c:valAx>
        <c:axId val="739950416"/>
        <c:scaling>
          <c:orientation val="minMax"/>
        </c:scaling>
        <c:delete val="0"/>
        <c:axPos val="l"/>
        <c:numFmt formatCode="#,##0_);[Red]\(#,##0\)" sourceLinked="0"/>
        <c:majorTickMark val="out"/>
        <c:minorTickMark val="none"/>
        <c:tickLblPos val="nextTo"/>
        <c:spPr>
          <a:noFill/>
          <a:ln>
            <a:solidFill>
              <a:schemeClr val="bg1">
                <a:lumMod val="75000"/>
              </a:schemeClr>
            </a:solidFill>
          </a:ln>
          <a:effectLst/>
        </c:spPr>
        <c:txPr>
          <a:bodyPr rot="-60000000" spcFirstLastPara="1" vertOverflow="ellipsis" vert="horz" wrap="square" anchor="ctr" anchorCtr="1"/>
          <a:lstStyle/>
          <a:p>
            <a:pPr algn="ctr">
              <a:defRPr lang="en-US" altLang="ko-KR" sz="1050" b="0" i="0" u="none" strike="noStrike" kern="1200" baseline="0">
                <a:ln>
                  <a:solidFill>
                    <a:srgbClr val="000000">
                      <a:lumMod val="50000"/>
                      <a:lumOff val="50000"/>
                      <a:alpha val="0"/>
                    </a:srgbClr>
                  </a:solidFill>
                </a:ln>
                <a:solidFill>
                  <a:schemeClr val="bg1">
                    <a:lumMod val="50000"/>
                  </a:schemeClr>
                </a:solidFill>
                <a:latin typeface="KPMG Bold" panose="020B0803030202040204" pitchFamily="34" charset="0"/>
                <a:ea typeface="KoPub돋움체 Medium" panose="00000600000000000000" pitchFamily="2" charset="-127"/>
                <a:cs typeface="+mn-cs"/>
              </a:defRPr>
            </a:pPr>
            <a:endParaRPr lang="ko-KR"/>
          </a:p>
        </c:txPr>
        <c:crossAx val="739968304"/>
        <c:crosses val="autoZero"/>
        <c:crossBetween val="between"/>
      </c:valAx>
      <c:valAx>
        <c:axId val="1561178271"/>
        <c:scaling>
          <c:orientation val="minMax"/>
          <c:max val="3"/>
          <c:min val="0"/>
        </c:scaling>
        <c:delete val="0"/>
        <c:axPos val="r"/>
        <c:numFmt formatCode="#,##0.0_);[Red]\(#,##0.0\)" sourceLinked="0"/>
        <c:majorTickMark val="out"/>
        <c:minorTickMark val="out"/>
        <c:tickLblPos val="nextTo"/>
        <c:spPr>
          <a:noFill/>
          <a:ln>
            <a:solidFill>
              <a:schemeClr val="bg1">
                <a:lumMod val="75000"/>
              </a:schemeClr>
            </a:solidFill>
          </a:ln>
          <a:effectLst/>
        </c:spPr>
        <c:txPr>
          <a:bodyPr rot="-60000000" spcFirstLastPara="1" vertOverflow="ellipsis" vert="horz" wrap="square" anchor="ctr" anchorCtr="1"/>
          <a:lstStyle/>
          <a:p>
            <a:pPr algn="ctr">
              <a:defRPr lang="en-US" altLang="ko-KR" sz="1050" b="0" i="0" u="none" strike="noStrike" kern="1200" baseline="0">
                <a:ln>
                  <a:solidFill>
                    <a:srgbClr val="000000">
                      <a:lumMod val="50000"/>
                      <a:lumOff val="50000"/>
                      <a:alpha val="0"/>
                    </a:srgbClr>
                  </a:solidFill>
                </a:ln>
                <a:solidFill>
                  <a:schemeClr val="bg1">
                    <a:lumMod val="50000"/>
                  </a:schemeClr>
                </a:solidFill>
                <a:latin typeface="KPMG Bold" panose="020B0803030202040204" pitchFamily="34" charset="0"/>
                <a:ea typeface="KoPub돋움체 Medium" panose="00000600000000000000" pitchFamily="2" charset="-127"/>
                <a:cs typeface="+mn-cs"/>
              </a:defRPr>
            </a:pPr>
            <a:endParaRPr lang="ko-KR"/>
          </a:p>
        </c:txPr>
        <c:crossAx val="1561194911"/>
        <c:crosses val="max"/>
        <c:crossBetween val="between"/>
        <c:majorUnit val="0.5"/>
        <c:minorUnit val="0.5"/>
      </c:valAx>
      <c:catAx>
        <c:axId val="1561194911"/>
        <c:scaling>
          <c:orientation val="minMax"/>
        </c:scaling>
        <c:delete val="1"/>
        <c:axPos val="b"/>
        <c:numFmt formatCode="General" sourceLinked="1"/>
        <c:majorTickMark val="out"/>
        <c:minorTickMark val="none"/>
        <c:tickLblPos val="nextTo"/>
        <c:crossAx val="1561178271"/>
        <c:crosses val="autoZero"/>
        <c:auto val="1"/>
        <c:lblAlgn val="ctr"/>
        <c:lblOffset val="100"/>
        <c:noMultiLvlLbl val="0"/>
      </c:catAx>
      <c:spPr>
        <a:noFill/>
        <a:ln>
          <a:noFill/>
        </a:ln>
        <a:effectLst/>
      </c:spPr>
    </c:plotArea>
    <c:legend>
      <c:legendPos val="t"/>
      <c:overlay val="0"/>
      <c:spPr>
        <a:noFill/>
        <a:ln>
          <a:noFill/>
        </a:ln>
        <a:effectLst/>
      </c:spPr>
      <c:txPr>
        <a:bodyPr rot="0" spcFirstLastPara="1" vertOverflow="ellipsis" vert="horz" wrap="square" anchor="ctr" anchorCtr="1"/>
        <a:lstStyle/>
        <a:p>
          <a:pPr>
            <a:defRPr lang="en-US" altLang="ko-KR" sz="900" b="0" i="0" u="none" strike="noStrike" kern="1200" baseline="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cs typeface="+mn-cs"/>
            </a:defRPr>
          </a:pPr>
          <a:endParaRPr lang="ko-K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lang="en-US" altLang="ko-KR" sz="900" kern="120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cs typeface="+mn-cs"/>
        </a:defRPr>
      </a:pPr>
      <a:endParaRPr lang="ko-KR"/>
    </a:p>
  </c:txPr>
  <c:externalData r:id="rId3">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929356431032877"/>
          <c:y val="0.13613464052287583"/>
          <c:w val="0.80437459253050203"/>
          <c:h val="0.77463333333333328"/>
        </c:manualLayout>
      </c:layout>
      <c:barChart>
        <c:barDir val="col"/>
        <c:grouping val="clustered"/>
        <c:varyColors val="0"/>
        <c:ser>
          <c:idx val="0"/>
          <c:order val="0"/>
          <c:tx>
            <c:strRef>
              <c:f>Sheet1!$B$1</c:f>
              <c:strCache>
                <c:ptCount val="1"/>
                <c:pt idx="0">
                  <c:v>총자산</c:v>
                </c:pt>
              </c:strCache>
            </c:strRef>
          </c:tx>
          <c:spPr>
            <a:solidFill>
              <a:srgbClr val="00B8F5"/>
            </a:solidFill>
            <a:ln>
              <a:noFill/>
            </a:ln>
            <a:effectLst/>
          </c:spPr>
          <c:invertIfNegative val="0"/>
          <c:dLbls>
            <c:numFmt formatCode="#,##0.0_);[Red]\(#,##0.0\)" sourceLinked="0"/>
            <c:spPr>
              <a:noFill/>
              <a:ln>
                <a:noFill/>
              </a:ln>
              <a:effectLst/>
            </c:spPr>
            <c:txPr>
              <a:bodyPr rot="0" spcFirstLastPara="1" vertOverflow="ellipsis" vert="horz" wrap="square" lIns="38100" tIns="19050" rIns="38100" bIns="19050" anchor="ctr" anchorCtr="0">
                <a:spAutoFit/>
              </a:bodyPr>
              <a:lstStyle/>
              <a:p>
                <a:pPr algn="ctr">
                  <a:defRPr lang="en-US" altLang="ko-KR" sz="1200" b="0" i="0" u="none" strike="noStrike" kern="1200" baseline="0">
                    <a:ln>
                      <a:solidFill>
                        <a:srgbClr val="000000">
                          <a:lumMod val="50000"/>
                          <a:lumOff val="50000"/>
                          <a:alpha val="0"/>
                        </a:srgbClr>
                      </a:solidFill>
                    </a:ln>
                    <a:solidFill>
                      <a:srgbClr val="00A4F6"/>
                    </a:solidFill>
                    <a:latin typeface="KPMG Bold" panose="020B0803030202040204" pitchFamily="34" charset="0"/>
                    <a:ea typeface="KoPub돋움체 Medium" panose="00000600000000000000" pitchFamily="2" charset="-127"/>
                    <a:cs typeface="+mn-cs"/>
                  </a:defRPr>
                </a:pPr>
                <a:endParaRPr lang="ko-KR"/>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Sheet1!$A$2:$A$6</c:f>
              <c:strCache>
                <c:ptCount val="5"/>
                <c:pt idx="0">
                  <c:v>2017</c:v>
                </c:pt>
                <c:pt idx="1">
                  <c:v>2018</c:v>
                </c:pt>
                <c:pt idx="2">
                  <c:v>2019</c:v>
                </c:pt>
                <c:pt idx="3">
                  <c:v>2020</c:v>
                </c:pt>
                <c:pt idx="4">
                  <c:v>2021</c:v>
                </c:pt>
              </c:strCache>
            </c:strRef>
          </c:cat>
          <c:val>
            <c:numRef>
              <c:f>Sheet1!$B$2:$B$6</c:f>
              <c:numCache>
                <c:formatCode>_(* #,##0.00_);_(* \(#,##0.00\);_(* "-"??_);_(@_)</c:formatCode>
                <c:ptCount val="5"/>
                <c:pt idx="0">
                  <c:v>316.48700000000002</c:v>
                </c:pt>
                <c:pt idx="1">
                  <c:v>395.21499999999997</c:v>
                </c:pt>
                <c:pt idx="2">
                  <c:v>462.964</c:v>
                </c:pt>
                <c:pt idx="3">
                  <c:v>573.36800000000005</c:v>
                </c:pt>
                <c:pt idx="4">
                  <c:v>708.53399999999999</c:v>
                </c:pt>
              </c:numCache>
            </c:numRef>
          </c:val>
          <c:extLst>
            <c:ext xmlns:c16="http://schemas.microsoft.com/office/drawing/2014/chart" uri="{C3380CC4-5D6E-409C-BE32-E72D297353CC}">
              <c16:uniqueId val="{00000000-0F36-4AEF-ACBD-3367646887A0}"/>
            </c:ext>
          </c:extLst>
        </c:ser>
        <c:ser>
          <c:idx val="1"/>
          <c:order val="1"/>
          <c:tx>
            <c:strRef>
              <c:f>Sheet1!$C$1</c:f>
              <c:strCache>
                <c:ptCount val="1"/>
                <c:pt idx="0">
                  <c:v>누적 준비금</c:v>
                </c:pt>
              </c:strCache>
            </c:strRef>
          </c:tx>
          <c:spPr>
            <a:solidFill>
              <a:srgbClr val="00338D"/>
            </a:solidFill>
            <a:ln>
              <a:noFill/>
            </a:ln>
            <a:effectLst/>
          </c:spPr>
          <c:invertIfNegative val="0"/>
          <c:dLbls>
            <c:dLbl>
              <c:idx val="0"/>
              <c:layout>
                <c:manualLayout>
                  <c:x val="5.9141287137934248E-3"/>
                  <c:y val="7.6088445638519489E-17"/>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0F36-4AEF-ACBD-3367646887A0}"/>
                </c:ext>
              </c:extLst>
            </c:dLbl>
            <c:dLbl>
              <c:idx val="1"/>
              <c:layout>
                <c:manualLayout>
                  <c:x val="5.9141287137934248E-3"/>
                  <c:y val="-7.6088445638519489E-17"/>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0F36-4AEF-ACBD-3367646887A0}"/>
                </c:ext>
              </c:extLst>
            </c:dLbl>
            <c:dLbl>
              <c:idx val="2"/>
              <c:layout>
                <c:manualLayout>
                  <c:x val="5.9141287137933164E-3"/>
                  <c:y val="-7.6088445638519489E-17"/>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0F36-4AEF-ACBD-3367646887A0}"/>
                </c:ext>
              </c:extLst>
            </c:dLbl>
            <c:dLbl>
              <c:idx val="3"/>
              <c:layout>
                <c:manualLayout>
                  <c:x val="5.9141287137934248E-3"/>
                  <c:y val="0"/>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0F36-4AEF-ACBD-3367646887A0}"/>
                </c:ext>
              </c:extLst>
            </c:dLbl>
            <c:dLbl>
              <c:idx val="4"/>
              <c:layout>
                <c:manualLayout>
                  <c:x val="1.182825742758685E-2"/>
                  <c:y val="0"/>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0F36-4AEF-ACBD-3367646887A0}"/>
                </c:ext>
              </c:extLst>
            </c:dLbl>
            <c:numFmt formatCode="#,##0.0_);[Red]\(#,##0.0\)" sourceLinked="0"/>
            <c:spPr>
              <a:noFill/>
              <a:ln>
                <a:noFill/>
              </a:ln>
              <a:effectLst/>
            </c:spPr>
            <c:txPr>
              <a:bodyPr rot="0" spcFirstLastPara="1" vertOverflow="ellipsis" vert="horz" wrap="square" lIns="38100" tIns="19050" rIns="38100" bIns="19050" anchor="ctr" anchorCtr="0">
                <a:spAutoFit/>
              </a:bodyPr>
              <a:lstStyle/>
              <a:p>
                <a:pPr algn="ctr">
                  <a:defRPr lang="en-US" altLang="ko-KR" sz="1200" b="0" i="0" u="none" strike="noStrike" kern="1200" baseline="0">
                    <a:ln>
                      <a:solidFill>
                        <a:srgbClr val="000000">
                          <a:lumMod val="50000"/>
                          <a:lumOff val="50000"/>
                          <a:alpha val="0"/>
                        </a:srgbClr>
                      </a:solidFill>
                    </a:ln>
                    <a:solidFill>
                      <a:srgbClr val="00338D"/>
                    </a:solidFill>
                    <a:latin typeface="KPMG Bold" panose="020B0803030202040204" pitchFamily="34" charset="0"/>
                    <a:ea typeface="KoPub돋움체 Medium" panose="00000600000000000000" pitchFamily="2" charset="-127"/>
                    <a:cs typeface="+mn-cs"/>
                  </a:defRPr>
                </a:pPr>
                <a:endParaRPr lang="ko-K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shade val="95000"/>
                          <a:satMod val="105000"/>
                        </a:schemeClr>
                      </a:solidFill>
                      <a:prstDash val="solid"/>
                      <a:round/>
                    </a:ln>
                    <a:effectLst/>
                  </c:spPr>
                </c15:leaderLines>
              </c:ext>
            </c:extLst>
          </c:dLbls>
          <c:cat>
            <c:strRef>
              <c:f>Sheet1!$A$2:$A$6</c:f>
              <c:strCache>
                <c:ptCount val="5"/>
                <c:pt idx="0">
                  <c:v>2017</c:v>
                </c:pt>
                <c:pt idx="1">
                  <c:v>2018</c:v>
                </c:pt>
                <c:pt idx="2">
                  <c:v>2019</c:v>
                </c:pt>
                <c:pt idx="3">
                  <c:v>2020</c:v>
                </c:pt>
                <c:pt idx="4">
                  <c:v>2021</c:v>
                </c:pt>
              </c:strCache>
            </c:strRef>
          </c:cat>
          <c:val>
            <c:numRef>
              <c:f>Sheet1!$C$2:$C$6</c:f>
              <c:numCache>
                <c:formatCode>_(* #,##0.00_);_(* \(#,##0.00\);_(* "-"??_);_(@_)</c:formatCode>
                <c:ptCount val="5"/>
                <c:pt idx="0">
                  <c:v>189.029</c:v>
                </c:pt>
                <c:pt idx="1">
                  <c:v>241.71</c:v>
                </c:pt>
                <c:pt idx="2">
                  <c:v>291.71300000000002</c:v>
                </c:pt>
                <c:pt idx="3">
                  <c:v>364.78699999999998</c:v>
                </c:pt>
                <c:pt idx="4">
                  <c:v>459.49299999999999</c:v>
                </c:pt>
              </c:numCache>
            </c:numRef>
          </c:val>
          <c:extLst>
            <c:ext xmlns:c16="http://schemas.microsoft.com/office/drawing/2014/chart" uri="{C3380CC4-5D6E-409C-BE32-E72D297353CC}">
              <c16:uniqueId val="{00000006-0F36-4AEF-ACBD-3367646887A0}"/>
            </c:ext>
          </c:extLst>
        </c:ser>
        <c:dLbls>
          <c:showLegendKey val="0"/>
          <c:showVal val="0"/>
          <c:showCatName val="0"/>
          <c:showSerName val="0"/>
          <c:showPercent val="0"/>
          <c:showBubbleSize val="0"/>
        </c:dLbls>
        <c:gapWidth val="100"/>
        <c:axId val="67451136"/>
        <c:axId val="66437120"/>
      </c:barChart>
      <c:catAx>
        <c:axId val="67451136"/>
        <c:scaling>
          <c:orientation val="minMax"/>
        </c:scaling>
        <c:delete val="0"/>
        <c:axPos val="b"/>
        <c:numFmt formatCode="General" sourceLinked="0"/>
        <c:majorTickMark val="none"/>
        <c:minorTickMark val="none"/>
        <c:tickLblPos val="low"/>
        <c:spPr>
          <a:noFill/>
          <a:ln w="3175" cap="flat" cmpd="sng" algn="ctr">
            <a:solidFill>
              <a:schemeClr val="bg1">
                <a:lumMod val="75000"/>
              </a:schemeClr>
            </a:solidFill>
            <a:prstDash val="solid"/>
            <a:round/>
          </a:ln>
          <a:effectLst/>
        </c:spPr>
        <c:txPr>
          <a:bodyPr rot="-60000000" spcFirstLastPara="1" vertOverflow="ellipsis" vert="horz" wrap="square" anchor="ctr" anchorCtr="1"/>
          <a:lstStyle/>
          <a:p>
            <a:pPr algn="ctr">
              <a:defRPr lang="en-US" altLang="ko-KR" sz="1050" b="0" i="0" u="none" strike="noStrike" kern="1200" baseline="0" smtId="4294967295">
                <a:ln>
                  <a:solidFill>
                    <a:srgbClr val="000000">
                      <a:lumMod val="50000"/>
                      <a:lumOff val="50000"/>
                      <a:alpha val="0"/>
                    </a:srgbClr>
                  </a:solidFill>
                </a:ln>
                <a:solidFill>
                  <a:schemeClr val="bg1">
                    <a:lumMod val="50000"/>
                  </a:schemeClr>
                </a:solidFill>
                <a:latin typeface="KPMG Bold" panose="020B0803030202040204" pitchFamily="34" charset="0"/>
                <a:ea typeface="KoPub돋움체 Medium" panose="00000600000000000000" pitchFamily="2" charset="-127"/>
                <a:cs typeface="+mn-cs"/>
              </a:defRPr>
            </a:pPr>
            <a:endParaRPr lang="ko-KR"/>
          </a:p>
        </c:txPr>
        <c:crossAx val="66437120"/>
        <c:crosses val="autoZero"/>
        <c:auto val="0"/>
        <c:lblAlgn val="ctr"/>
        <c:lblOffset val="100"/>
        <c:noMultiLvlLbl val="0"/>
      </c:catAx>
      <c:valAx>
        <c:axId val="66437120"/>
        <c:scaling>
          <c:orientation val="minMax"/>
        </c:scaling>
        <c:delete val="0"/>
        <c:axPos val="l"/>
        <c:numFmt formatCode="#,##0" sourceLinked="0"/>
        <c:majorTickMark val="out"/>
        <c:minorTickMark val="none"/>
        <c:tickLblPos val="low"/>
        <c:spPr>
          <a:noFill/>
          <a:ln w="9525" cap="flat" cmpd="sng" algn="ctr">
            <a:solidFill>
              <a:schemeClr val="bg1">
                <a:lumMod val="75000"/>
              </a:schemeClr>
            </a:solidFill>
            <a:prstDash val="solid"/>
            <a:round/>
          </a:ln>
          <a:effectLst/>
        </c:spPr>
        <c:txPr>
          <a:bodyPr rot="-60000000" spcFirstLastPara="1" vertOverflow="ellipsis" vert="horz" wrap="square" anchor="ctr" anchorCtr="1"/>
          <a:lstStyle/>
          <a:p>
            <a:pPr algn="ctr">
              <a:defRPr lang="en-US" altLang="ko-KR" sz="1050" b="0" i="0" u="none" strike="noStrike" kern="1200" baseline="0" smtId="4294967295">
                <a:ln>
                  <a:solidFill>
                    <a:srgbClr val="000000">
                      <a:lumMod val="50000"/>
                      <a:lumOff val="50000"/>
                      <a:alpha val="0"/>
                    </a:srgbClr>
                  </a:solidFill>
                </a:ln>
                <a:solidFill>
                  <a:schemeClr val="bg1">
                    <a:lumMod val="50000"/>
                  </a:schemeClr>
                </a:solidFill>
                <a:latin typeface="KPMG Bold" panose="020B0803030202040204" pitchFamily="34" charset="0"/>
                <a:ea typeface="KoPub돋움체 Medium" panose="00000600000000000000" pitchFamily="2" charset="-127"/>
                <a:cs typeface="+mn-cs"/>
              </a:defRPr>
            </a:pPr>
            <a:endParaRPr lang="ko-KR"/>
          </a:p>
        </c:txPr>
        <c:crossAx val="67451136"/>
        <c:crosses val="autoZero"/>
        <c:crossBetween val="between"/>
        <c:majorUnit val="200"/>
      </c:valAx>
      <c:spPr>
        <a:noFill/>
        <a:ln>
          <a:noFill/>
        </a:ln>
        <a:effectLst/>
      </c:spPr>
    </c:plotArea>
    <c:legend>
      <c:legendPos val="t"/>
      <c:overlay val="0"/>
      <c:spPr>
        <a:noFill/>
        <a:ln>
          <a:noFill/>
        </a:ln>
        <a:effectLst/>
      </c:spPr>
      <c:txPr>
        <a:bodyPr rot="0" spcFirstLastPara="1" vertOverflow="ellipsis" vert="horz" wrap="square" anchor="ctr" anchorCtr="1"/>
        <a:lstStyle/>
        <a:p>
          <a:pPr algn="ctr">
            <a:defRPr lang="en-US" altLang="ko-KR" sz="900" b="0" i="0" u="none" strike="noStrike" kern="1200" baseline="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cs typeface="+mn-cs"/>
            </a:defRPr>
          </a:pPr>
          <a:endParaRPr lang="ko-KR"/>
        </a:p>
      </c:txPr>
    </c:legend>
    <c:plotVisOnly val="1"/>
    <c:dispBlanksAs val="gap"/>
    <c:showDLblsOverMax val="1"/>
  </c:chart>
  <c:spPr>
    <a:noFill/>
    <a:ln w="9525" cap="flat" cmpd="sng" algn="ctr">
      <a:noFill/>
      <a:prstDash val="solid"/>
    </a:ln>
    <a:effectLst/>
  </c:spPr>
  <c:txPr>
    <a:bodyPr/>
    <a:lstStyle/>
    <a:p>
      <a:pPr>
        <a:defRPr sz="1800" smtId="4294967295"/>
      </a:pPr>
      <a:endParaRPr lang="ko-KR"/>
    </a:p>
  </c:txPr>
  <c:externalData r:id="rId3">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Sheet1!$B$1</c:f>
              <c:strCache>
                <c:ptCount val="1"/>
                <c:pt idx="0">
                  <c:v>수입보험료_생명</c:v>
                </c:pt>
              </c:strCache>
            </c:strRef>
          </c:tx>
          <c:spPr>
            <a:solidFill>
              <a:schemeClr val="accent1"/>
            </a:solidFill>
            <a:ln>
              <a:noFill/>
            </a:ln>
            <a:effectLst/>
          </c:spPr>
          <c:invertIfNegative val="0"/>
          <c:dLbls>
            <c:numFmt formatCode="#,##0.0_);[Red]\(#,##0.0\)" sourceLinked="0"/>
            <c:spPr>
              <a:noFill/>
              <a:ln>
                <a:noFill/>
              </a:ln>
              <a:effectLst/>
            </c:spPr>
            <c:txPr>
              <a:bodyPr rot="0" spcFirstLastPara="1" vertOverflow="ellipsis" vert="horz" wrap="square" lIns="38100" tIns="19050" rIns="38100" bIns="19050" anchor="ctr" anchorCtr="1">
                <a:spAutoFit/>
              </a:bodyPr>
              <a:lstStyle/>
              <a:p>
                <a:pPr>
                  <a:defRPr lang="en-US" altLang="ko-KR" sz="1200" b="0" i="0" u="none" strike="noStrike" kern="1200" baseline="0">
                    <a:ln>
                      <a:solidFill>
                        <a:srgbClr val="000000">
                          <a:lumMod val="50000"/>
                          <a:lumOff val="50000"/>
                          <a:alpha val="0"/>
                        </a:srgbClr>
                      </a:solidFill>
                    </a:ln>
                    <a:solidFill>
                      <a:schemeClr val="bg1"/>
                    </a:solidFill>
                    <a:latin typeface="KPMG Bold" panose="020B0803030202040204" pitchFamily="34" charset="0"/>
                    <a:ea typeface="KoPub돋움체 Medium" panose="00000600000000000000" pitchFamily="2" charset="-127"/>
                    <a:cs typeface="+mn-cs"/>
                  </a:defRPr>
                </a:pPr>
                <a:endParaRPr lang="ko-K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Sheet1!$A$3:$A$7</c:f>
              <c:strCache>
                <c:ptCount val="5"/>
                <c:pt idx="0">
                  <c:v>2017</c:v>
                </c:pt>
                <c:pt idx="1">
                  <c:v>2018</c:v>
                </c:pt>
                <c:pt idx="2">
                  <c:v>2019</c:v>
                </c:pt>
                <c:pt idx="3">
                  <c:v>2020</c:v>
                </c:pt>
                <c:pt idx="4">
                  <c:v>2021</c:v>
                </c:pt>
              </c:strCache>
            </c:strRef>
          </c:cat>
          <c:val>
            <c:numRef>
              <c:f>Sheet1!$B$3:$B$7</c:f>
              <c:numCache>
                <c:formatCode>General</c:formatCode>
                <c:ptCount val="5"/>
                <c:pt idx="0">
                  <c:v>66.12</c:v>
                </c:pt>
                <c:pt idx="1">
                  <c:v>86.18</c:v>
                </c:pt>
                <c:pt idx="2">
                  <c:v>106.82</c:v>
                </c:pt>
                <c:pt idx="3">
                  <c:v>130.77000000000001</c:v>
                </c:pt>
                <c:pt idx="4">
                  <c:v>159.22</c:v>
                </c:pt>
              </c:numCache>
            </c:numRef>
          </c:val>
          <c:extLst>
            <c:ext xmlns:c16="http://schemas.microsoft.com/office/drawing/2014/chart" uri="{C3380CC4-5D6E-409C-BE32-E72D297353CC}">
              <c16:uniqueId val="{00000000-75AA-4336-B581-B47BA90DEC9E}"/>
            </c:ext>
          </c:extLst>
        </c:ser>
        <c:ser>
          <c:idx val="1"/>
          <c:order val="1"/>
          <c:tx>
            <c:strRef>
              <c:f>Sheet1!$C$1</c:f>
              <c:strCache>
                <c:ptCount val="1"/>
                <c:pt idx="0">
                  <c:v>수입보험료_손해</c:v>
                </c:pt>
              </c:strCache>
            </c:strRef>
          </c:tx>
          <c:spPr>
            <a:solidFill>
              <a:schemeClr val="tx2"/>
            </a:solidFill>
            <a:ln>
              <a:noFill/>
            </a:ln>
            <a:effectLst/>
          </c:spPr>
          <c:invertIfNegative val="0"/>
          <c:dLbls>
            <c:numFmt formatCode="#,##0.0_);[Red]\(#,##0.0\)" sourceLinked="0"/>
            <c:spPr>
              <a:noFill/>
              <a:ln>
                <a:noFill/>
              </a:ln>
              <a:effectLst/>
            </c:spPr>
            <c:txPr>
              <a:bodyPr rot="0" spcFirstLastPara="1" vertOverflow="ellipsis" vert="horz" wrap="square" lIns="38100" tIns="19050" rIns="38100" bIns="19050" anchor="ctr" anchorCtr="1">
                <a:spAutoFit/>
              </a:bodyPr>
              <a:lstStyle/>
              <a:p>
                <a:pPr>
                  <a:defRPr lang="en-US" altLang="ko-KR" sz="1200" b="0" i="0" u="none" strike="noStrike" kern="1200" baseline="0">
                    <a:ln>
                      <a:solidFill>
                        <a:srgbClr val="000000">
                          <a:lumMod val="50000"/>
                          <a:lumOff val="50000"/>
                          <a:alpha val="0"/>
                        </a:srgbClr>
                      </a:solidFill>
                    </a:ln>
                    <a:solidFill>
                      <a:schemeClr val="bg1"/>
                    </a:solidFill>
                    <a:latin typeface="KPMG Bold" panose="020B0803030202040204" pitchFamily="34" charset="0"/>
                    <a:ea typeface="KoPub돋움체 Medium" panose="00000600000000000000" pitchFamily="2" charset="-127"/>
                    <a:cs typeface="+mn-cs"/>
                  </a:defRPr>
                </a:pPr>
                <a:endParaRPr lang="ko-K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Sheet1!$A$3:$A$7</c:f>
              <c:strCache>
                <c:ptCount val="5"/>
                <c:pt idx="0">
                  <c:v>2017</c:v>
                </c:pt>
                <c:pt idx="1">
                  <c:v>2018</c:v>
                </c:pt>
                <c:pt idx="2">
                  <c:v>2019</c:v>
                </c:pt>
                <c:pt idx="3">
                  <c:v>2020</c:v>
                </c:pt>
                <c:pt idx="4">
                  <c:v>2021</c:v>
                </c:pt>
              </c:strCache>
            </c:strRef>
          </c:cat>
          <c:val>
            <c:numRef>
              <c:f>Sheet1!$C$3:$C$7</c:f>
              <c:numCache>
                <c:formatCode>General</c:formatCode>
                <c:ptCount val="5"/>
                <c:pt idx="0">
                  <c:v>41.59</c:v>
                </c:pt>
                <c:pt idx="1">
                  <c:v>46.97</c:v>
                </c:pt>
                <c:pt idx="2">
                  <c:v>53.37</c:v>
                </c:pt>
                <c:pt idx="3">
                  <c:v>56.67</c:v>
                </c:pt>
                <c:pt idx="4">
                  <c:v>59.14</c:v>
                </c:pt>
              </c:numCache>
            </c:numRef>
          </c:val>
          <c:extLst>
            <c:ext xmlns:c16="http://schemas.microsoft.com/office/drawing/2014/chart" uri="{C3380CC4-5D6E-409C-BE32-E72D297353CC}">
              <c16:uniqueId val="{00000001-75AA-4336-B581-B47BA90DEC9E}"/>
            </c:ext>
          </c:extLst>
        </c:ser>
        <c:dLbls>
          <c:showLegendKey val="0"/>
          <c:showVal val="0"/>
          <c:showCatName val="0"/>
          <c:showSerName val="0"/>
          <c:showPercent val="0"/>
          <c:showBubbleSize val="0"/>
        </c:dLbls>
        <c:gapWidth val="80"/>
        <c:overlap val="100"/>
        <c:axId val="739968304"/>
        <c:axId val="739950416"/>
      </c:barChart>
      <c:lineChart>
        <c:grouping val="standard"/>
        <c:varyColors val="0"/>
        <c:ser>
          <c:idx val="2"/>
          <c:order val="2"/>
          <c:tx>
            <c:strRef>
              <c:f>Sheet1!$D$1</c:f>
              <c:strCache>
                <c:ptCount val="1"/>
                <c:pt idx="0">
                  <c:v>수입보험료 성장률_생명(우)</c:v>
                </c:pt>
              </c:strCache>
            </c:strRef>
          </c:tx>
          <c:spPr>
            <a:ln w="28575" cap="rnd">
              <a:solidFill>
                <a:schemeClr val="accent6"/>
              </a:solidFill>
              <a:round/>
            </a:ln>
            <a:effectLst/>
          </c:spPr>
          <c:marker>
            <c:symbol val="circle"/>
            <c:size val="5"/>
            <c:spPr>
              <a:solidFill>
                <a:schemeClr val="bg1"/>
              </a:solidFill>
              <a:ln w="9525">
                <a:solidFill>
                  <a:schemeClr val="accent6"/>
                </a:solidFill>
              </a:ln>
              <a:effectLst/>
            </c:spPr>
          </c:marker>
          <c:dLbls>
            <c:dLbl>
              <c:idx val="4"/>
              <c:layout>
                <c:manualLayout>
                  <c:x val="-5.56514847132695E-2"/>
                  <c:y val="3.7365994852450013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75AA-4336-B581-B47BA90DEC9E}"/>
                </c:ext>
              </c:extLst>
            </c:dLbl>
            <c:spPr>
              <a:noFill/>
              <a:ln>
                <a:noFill/>
              </a:ln>
              <a:effectLst/>
            </c:spPr>
            <c:txPr>
              <a:bodyPr rot="0" spcFirstLastPara="1" vertOverflow="ellipsis" vert="horz" wrap="square" lIns="38100" tIns="19050" rIns="38100" bIns="19050" anchor="ctr" anchorCtr="0">
                <a:spAutoFit/>
              </a:bodyPr>
              <a:lstStyle/>
              <a:p>
                <a:pPr algn="ctr">
                  <a:defRPr lang="en-US" altLang="ko-KR" sz="1200" b="0" i="0" u="none" strike="noStrike" kern="1200" baseline="0">
                    <a:ln>
                      <a:solidFill>
                        <a:srgbClr val="000000">
                          <a:lumMod val="50000"/>
                          <a:lumOff val="50000"/>
                          <a:alpha val="0"/>
                        </a:srgbClr>
                      </a:solidFill>
                    </a:ln>
                    <a:solidFill>
                      <a:srgbClr val="FEAED7"/>
                    </a:solidFill>
                    <a:latin typeface="KPMG Bold" panose="020B0803030202040204" pitchFamily="34" charset="0"/>
                    <a:ea typeface="KoPub돋움체 Medium" panose="00000600000000000000" pitchFamily="2" charset="-127"/>
                    <a:cs typeface="+mn-cs"/>
                  </a:defRPr>
                </a:pPr>
                <a:endParaRPr lang="ko-KR"/>
              </a:p>
            </c:txPr>
            <c:dLblPos val="ct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Sheet1!$A$3:$A$7</c:f>
              <c:strCache>
                <c:ptCount val="5"/>
                <c:pt idx="0">
                  <c:v>2017</c:v>
                </c:pt>
                <c:pt idx="1">
                  <c:v>2018</c:v>
                </c:pt>
                <c:pt idx="2">
                  <c:v>2019</c:v>
                </c:pt>
                <c:pt idx="3">
                  <c:v>2020</c:v>
                </c:pt>
                <c:pt idx="4">
                  <c:v>2021</c:v>
                </c:pt>
              </c:strCache>
            </c:strRef>
          </c:cat>
          <c:val>
            <c:numRef>
              <c:f>Sheet1!$D$3:$D$7</c:f>
              <c:numCache>
                <c:formatCode>0.0%</c:formatCode>
                <c:ptCount val="5"/>
                <c:pt idx="0">
                  <c:v>0.30938471592371836</c:v>
                </c:pt>
                <c:pt idx="1">
                  <c:v>0.30338777979431336</c:v>
                </c:pt>
                <c:pt idx="2">
                  <c:v>0.23949872360176358</c:v>
                </c:pt>
                <c:pt idx="3">
                  <c:v>0.22420894963490001</c:v>
                </c:pt>
                <c:pt idx="4">
                  <c:v>0.21755754377915415</c:v>
                </c:pt>
              </c:numCache>
            </c:numRef>
          </c:val>
          <c:smooth val="0"/>
          <c:extLst>
            <c:ext xmlns:c16="http://schemas.microsoft.com/office/drawing/2014/chart" uri="{C3380CC4-5D6E-409C-BE32-E72D297353CC}">
              <c16:uniqueId val="{00000003-75AA-4336-B581-B47BA90DEC9E}"/>
            </c:ext>
          </c:extLst>
        </c:ser>
        <c:ser>
          <c:idx val="3"/>
          <c:order val="3"/>
          <c:tx>
            <c:strRef>
              <c:f>Sheet1!$E$1</c:f>
              <c:strCache>
                <c:ptCount val="1"/>
                <c:pt idx="0">
                  <c:v>수입보험료 성장률_손해(우)</c:v>
                </c:pt>
              </c:strCache>
            </c:strRef>
          </c:tx>
          <c:spPr>
            <a:ln w="28575" cap="rnd">
              <a:solidFill>
                <a:schemeClr val="accent4"/>
              </a:solidFill>
              <a:round/>
            </a:ln>
            <a:effectLst/>
          </c:spPr>
          <c:marker>
            <c:symbol val="circle"/>
            <c:size val="5"/>
            <c:spPr>
              <a:solidFill>
                <a:schemeClr val="bg1"/>
              </a:solidFill>
              <a:ln w="9525">
                <a:solidFill>
                  <a:schemeClr val="accent4"/>
                </a:solidFill>
              </a:ln>
              <a:effectLst/>
            </c:spPr>
          </c:marker>
          <c:dLbls>
            <c:dLbl>
              <c:idx val="4"/>
              <c:layout>
                <c:manualLayout>
                  <c:x val="-5.1681833718447097E-2"/>
                  <c:y val="3.7365994852450089E-2"/>
                </c:manualLayout>
              </c:layout>
              <c:spPr>
                <a:noFill/>
                <a:ln>
                  <a:noFill/>
                </a:ln>
                <a:effectLst/>
              </c:spPr>
              <c:txPr>
                <a:bodyPr rot="0" spcFirstLastPara="1" vertOverflow="ellipsis" vert="horz" wrap="square" lIns="38100" tIns="19050" rIns="38100" bIns="19050" anchor="ctr" anchorCtr="0">
                  <a:spAutoFit/>
                </a:bodyPr>
                <a:lstStyle/>
                <a:p>
                  <a:pPr algn="ctr">
                    <a:defRPr lang="en-US" altLang="ko-KR" sz="1200" b="0" i="0" u="none" strike="noStrike" kern="1200" baseline="0">
                      <a:ln>
                        <a:solidFill>
                          <a:srgbClr val="000000">
                            <a:lumMod val="50000"/>
                            <a:lumOff val="50000"/>
                            <a:alpha val="0"/>
                          </a:srgbClr>
                        </a:solidFill>
                      </a:ln>
                      <a:solidFill>
                        <a:schemeClr val="accent4">
                          <a:lumMod val="20000"/>
                          <a:lumOff val="80000"/>
                        </a:schemeClr>
                      </a:solidFill>
                      <a:latin typeface="KPMG Bold" panose="020B0803030202040204" pitchFamily="34" charset="0"/>
                      <a:ea typeface="KoPub돋움체 Medium" panose="00000600000000000000" pitchFamily="2" charset="-127"/>
                      <a:cs typeface="+mn-cs"/>
                    </a:defRPr>
                  </a:pPr>
                  <a:endParaRPr lang="ko-KR"/>
                </a:p>
              </c:txPr>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75AA-4336-B581-B47BA90DEC9E}"/>
                </c:ext>
              </c:extLst>
            </c:dLbl>
            <c:spPr>
              <a:noFill/>
              <a:ln>
                <a:noFill/>
              </a:ln>
              <a:effectLst/>
            </c:spPr>
            <c:txPr>
              <a:bodyPr rot="0" spcFirstLastPara="1" vertOverflow="ellipsis" vert="horz" wrap="square" lIns="38100" tIns="19050" rIns="38100" bIns="19050" anchor="ctr" anchorCtr="0">
                <a:spAutoFit/>
              </a:bodyPr>
              <a:lstStyle/>
              <a:p>
                <a:pPr algn="ctr">
                  <a:defRPr lang="en-US" altLang="ko-KR" sz="1200" b="0" i="0" u="none" strike="noStrike" kern="1200" baseline="0">
                    <a:ln>
                      <a:solidFill>
                        <a:srgbClr val="000000">
                          <a:lumMod val="50000"/>
                          <a:lumOff val="50000"/>
                          <a:alpha val="0"/>
                        </a:srgbClr>
                      </a:solidFill>
                    </a:ln>
                    <a:solidFill>
                      <a:schemeClr val="bg1"/>
                    </a:solidFill>
                    <a:latin typeface="KPMG Bold" panose="020B0803030202040204" pitchFamily="34" charset="0"/>
                    <a:ea typeface="KoPub돋움체 Medium" panose="00000600000000000000" pitchFamily="2" charset="-127"/>
                    <a:cs typeface="+mn-cs"/>
                  </a:defRPr>
                </a:pPr>
                <a:endParaRPr lang="ko-KR"/>
              </a:p>
            </c:txPr>
            <c:dLblPos val="ct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Sheet1!$A$3:$A$7</c:f>
              <c:strCache>
                <c:ptCount val="5"/>
                <c:pt idx="0">
                  <c:v>2017</c:v>
                </c:pt>
                <c:pt idx="1">
                  <c:v>2018</c:v>
                </c:pt>
                <c:pt idx="2">
                  <c:v>2019</c:v>
                </c:pt>
                <c:pt idx="3">
                  <c:v>2020</c:v>
                </c:pt>
                <c:pt idx="4">
                  <c:v>2021</c:v>
                </c:pt>
              </c:strCache>
            </c:strRef>
          </c:cat>
          <c:val>
            <c:numRef>
              <c:f>Sheet1!$E$3:$E$7</c:f>
              <c:numCache>
                <c:formatCode>0.0%</c:formatCode>
                <c:ptCount val="5"/>
                <c:pt idx="0">
                  <c:v>0.1281397493625564</c:v>
                </c:pt>
                <c:pt idx="1">
                  <c:v>0.12935801875450817</c:v>
                </c:pt>
                <c:pt idx="2">
                  <c:v>0.13625718543751328</c:v>
                </c:pt>
                <c:pt idx="3">
                  <c:v>6.183249016301301E-2</c:v>
                </c:pt>
                <c:pt idx="4">
                  <c:v>4.3585671431092265E-2</c:v>
                </c:pt>
              </c:numCache>
            </c:numRef>
          </c:val>
          <c:smooth val="0"/>
          <c:extLst>
            <c:ext xmlns:c16="http://schemas.microsoft.com/office/drawing/2014/chart" uri="{C3380CC4-5D6E-409C-BE32-E72D297353CC}">
              <c16:uniqueId val="{00000005-75AA-4336-B581-B47BA90DEC9E}"/>
            </c:ext>
          </c:extLst>
        </c:ser>
        <c:dLbls>
          <c:showLegendKey val="0"/>
          <c:showVal val="0"/>
          <c:showCatName val="0"/>
          <c:showSerName val="0"/>
          <c:showPercent val="0"/>
          <c:showBubbleSize val="0"/>
        </c:dLbls>
        <c:marker val="1"/>
        <c:smooth val="0"/>
        <c:axId val="759147663"/>
        <c:axId val="759154319"/>
      </c:lineChart>
      <c:catAx>
        <c:axId val="73996830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lgn="ctr">
              <a:defRPr lang="en-US" altLang="ko-KR" sz="1050" b="0" i="0" u="none" strike="noStrike" kern="1200" baseline="0">
                <a:ln>
                  <a:solidFill>
                    <a:srgbClr val="000000">
                      <a:lumMod val="50000"/>
                      <a:lumOff val="50000"/>
                      <a:alpha val="0"/>
                    </a:srgbClr>
                  </a:solidFill>
                </a:ln>
                <a:solidFill>
                  <a:schemeClr val="bg1">
                    <a:lumMod val="50000"/>
                  </a:schemeClr>
                </a:solidFill>
                <a:latin typeface="KPMG Bold" panose="020B0803030202040204" pitchFamily="34" charset="0"/>
                <a:ea typeface="KoPub돋움체 Medium" panose="00000600000000000000" pitchFamily="2" charset="-127"/>
                <a:cs typeface="+mn-cs"/>
              </a:defRPr>
            </a:pPr>
            <a:endParaRPr lang="ko-KR"/>
          </a:p>
        </c:txPr>
        <c:crossAx val="739950416"/>
        <c:crosses val="autoZero"/>
        <c:auto val="1"/>
        <c:lblAlgn val="ctr"/>
        <c:lblOffset val="100"/>
        <c:noMultiLvlLbl val="0"/>
      </c:catAx>
      <c:valAx>
        <c:axId val="739950416"/>
        <c:scaling>
          <c:orientation val="minMax"/>
        </c:scaling>
        <c:delete val="0"/>
        <c:axPos val="l"/>
        <c:numFmt formatCode="#,##0_);[Red]\(#,##0\)" sourceLinked="0"/>
        <c:majorTickMark val="out"/>
        <c:minorTickMark val="none"/>
        <c:tickLblPos val="nextTo"/>
        <c:spPr>
          <a:noFill/>
          <a:ln>
            <a:solidFill>
              <a:schemeClr val="bg1">
                <a:lumMod val="75000"/>
              </a:schemeClr>
            </a:solidFill>
          </a:ln>
          <a:effectLst/>
        </c:spPr>
        <c:txPr>
          <a:bodyPr rot="-60000000" spcFirstLastPara="1" vertOverflow="ellipsis" vert="horz" wrap="square" anchor="ctr" anchorCtr="1"/>
          <a:lstStyle/>
          <a:p>
            <a:pPr algn="ctr">
              <a:defRPr lang="en-US" altLang="ko-KR" sz="1050" b="0" i="0" u="none" strike="noStrike" kern="1200" baseline="0">
                <a:ln>
                  <a:solidFill>
                    <a:srgbClr val="000000">
                      <a:lumMod val="50000"/>
                      <a:lumOff val="50000"/>
                      <a:alpha val="0"/>
                    </a:srgbClr>
                  </a:solidFill>
                </a:ln>
                <a:solidFill>
                  <a:schemeClr val="bg1">
                    <a:lumMod val="50000"/>
                  </a:schemeClr>
                </a:solidFill>
                <a:latin typeface="KPMG Bold" panose="020B0803030202040204" pitchFamily="34" charset="0"/>
                <a:ea typeface="KoPub돋움체 Medium" panose="00000600000000000000" pitchFamily="2" charset="-127"/>
                <a:cs typeface="+mn-cs"/>
              </a:defRPr>
            </a:pPr>
            <a:endParaRPr lang="ko-KR"/>
          </a:p>
        </c:txPr>
        <c:crossAx val="739968304"/>
        <c:crosses val="autoZero"/>
        <c:crossBetween val="between"/>
      </c:valAx>
      <c:valAx>
        <c:axId val="759154319"/>
        <c:scaling>
          <c:orientation val="minMax"/>
        </c:scaling>
        <c:delete val="0"/>
        <c:axPos val="r"/>
        <c:numFmt formatCode="0%" sourceLinked="0"/>
        <c:majorTickMark val="out"/>
        <c:minorTickMark val="out"/>
        <c:tickLblPos val="nextTo"/>
        <c:spPr>
          <a:noFill/>
          <a:ln>
            <a:solidFill>
              <a:schemeClr val="bg1">
                <a:lumMod val="75000"/>
              </a:schemeClr>
            </a:solidFill>
          </a:ln>
          <a:effectLst/>
        </c:spPr>
        <c:txPr>
          <a:bodyPr rot="-60000000" spcFirstLastPara="1" vertOverflow="ellipsis" vert="horz" wrap="square" anchor="ctr" anchorCtr="1"/>
          <a:lstStyle/>
          <a:p>
            <a:pPr algn="ctr">
              <a:defRPr lang="en-US" altLang="ko-KR" sz="1050" b="0" i="0" u="none" strike="noStrike" kern="1200" baseline="0">
                <a:ln>
                  <a:solidFill>
                    <a:srgbClr val="000000">
                      <a:lumMod val="50000"/>
                      <a:lumOff val="50000"/>
                      <a:alpha val="0"/>
                    </a:srgbClr>
                  </a:solidFill>
                </a:ln>
                <a:solidFill>
                  <a:schemeClr val="bg1">
                    <a:lumMod val="50000"/>
                  </a:schemeClr>
                </a:solidFill>
                <a:latin typeface="KPMG Bold" panose="020B0803030202040204" pitchFamily="34" charset="0"/>
                <a:ea typeface="KoPub돋움체 Medium" panose="00000600000000000000" pitchFamily="2" charset="-127"/>
                <a:cs typeface="+mn-cs"/>
              </a:defRPr>
            </a:pPr>
            <a:endParaRPr lang="ko-KR"/>
          </a:p>
        </c:txPr>
        <c:crossAx val="759147663"/>
        <c:crosses val="max"/>
        <c:crossBetween val="between"/>
        <c:minorUnit val="5.000000000000001E-2"/>
      </c:valAx>
      <c:catAx>
        <c:axId val="759147663"/>
        <c:scaling>
          <c:orientation val="minMax"/>
        </c:scaling>
        <c:delete val="1"/>
        <c:axPos val="b"/>
        <c:numFmt formatCode="General" sourceLinked="1"/>
        <c:majorTickMark val="out"/>
        <c:minorTickMark val="none"/>
        <c:tickLblPos val="nextTo"/>
        <c:crossAx val="759154319"/>
        <c:crosses val="autoZero"/>
        <c:auto val="1"/>
        <c:lblAlgn val="ctr"/>
        <c:lblOffset val="100"/>
        <c:noMultiLvlLbl val="0"/>
      </c:catAx>
      <c:spPr>
        <a:noFill/>
        <a:ln>
          <a:noFill/>
        </a:ln>
        <a:effectLst/>
      </c:spPr>
    </c:plotArea>
    <c:legend>
      <c:legendPos val="t"/>
      <c:layout>
        <c:manualLayout>
          <c:xMode val="edge"/>
          <c:yMode val="edge"/>
          <c:x val="9.0355487380659003E-2"/>
          <c:y val="2.4910663234966726E-2"/>
          <c:w val="0.86020281100372631"/>
          <c:h val="0.14158344859691177"/>
        </c:manualLayout>
      </c:layout>
      <c:overlay val="0"/>
      <c:spPr>
        <a:noFill/>
        <a:ln>
          <a:noFill/>
        </a:ln>
        <a:effectLst/>
      </c:spPr>
      <c:txPr>
        <a:bodyPr rot="0" spcFirstLastPara="1" vertOverflow="ellipsis" vert="horz" wrap="square" anchor="ctr" anchorCtr="1"/>
        <a:lstStyle/>
        <a:p>
          <a:pPr>
            <a:defRPr lang="en-US" altLang="ko-KR" sz="900" b="0" i="0" u="none" strike="noStrike" kern="1200" baseline="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cs typeface="+mn-cs"/>
            </a:defRPr>
          </a:pPr>
          <a:endParaRPr lang="ko-K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lang="en-US" altLang="ko-KR" sz="900" kern="120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cs typeface="+mn-cs"/>
        </a:defRPr>
      </a:pPr>
      <a:endParaRPr lang="ko-KR"/>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Sheet1!$B$1</c:f>
              <c:strCache>
                <c:ptCount val="1"/>
                <c:pt idx="0">
                  <c:v>생명보험</c:v>
                </c:pt>
              </c:strCache>
            </c:strRef>
          </c:tx>
          <c:spPr>
            <a:solidFill>
              <a:srgbClr val="00B8F5"/>
            </a:solidFill>
            <a:ln>
              <a:noFill/>
            </a:ln>
            <a:effectLst/>
          </c:spPr>
          <c:invertIfNegative val="0"/>
          <c:dLbls>
            <c:dLbl>
              <c:idx val="5"/>
              <c:layout>
                <c:manualLayout>
                  <c:x val="0"/>
                  <c:y val="-1.1418001963536716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E011-42C5-B335-F350341FAF77}"/>
                </c:ext>
              </c:extLst>
            </c:dLbl>
            <c:dLbl>
              <c:idx val="6"/>
              <c:layout>
                <c:manualLayout>
                  <c:x val="-2.7658384541271535E-3"/>
                  <c:y val="-1.1418001963536855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E011-42C5-B335-F350341FAF77}"/>
                </c:ext>
              </c:extLst>
            </c:dLbl>
            <c:dLbl>
              <c:idx val="7"/>
              <c:layout>
                <c:manualLayout>
                  <c:x val="-1.0141290512079511E-16"/>
                  <c:y val="-3.8060006545122386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E011-42C5-B335-F350341FAF77}"/>
                </c:ext>
              </c:extLst>
            </c:dLbl>
            <c:dLbl>
              <c:idx val="8"/>
              <c:layout>
                <c:manualLayout>
                  <c:x val="-1.0141290512079511E-16"/>
                  <c:y val="-1.1418001963536716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E011-42C5-B335-F350341FAF77}"/>
                </c:ext>
              </c:extLst>
            </c:dLbl>
            <c:dLbl>
              <c:idx val="9"/>
              <c:layout>
                <c:manualLayout>
                  <c:x val="-1.0141290512079511E-16"/>
                  <c:y val="-7.6120013090244772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E011-42C5-B335-F350341FAF77}"/>
                </c:ext>
              </c:extLst>
            </c:dLbl>
            <c:numFmt formatCode="#,##0_);[Red]\(#,##0\)" sourceLinked="0"/>
            <c:spPr>
              <a:noFill/>
              <a:ln>
                <a:noFill/>
              </a:ln>
              <a:effectLst/>
            </c:spPr>
            <c:txPr>
              <a:bodyPr rot="0" spcFirstLastPara="1" vertOverflow="ellipsis" vert="horz" wrap="square" anchor="ctr" anchorCtr="0"/>
              <a:lstStyle/>
              <a:p>
                <a:pPr algn="ctr">
                  <a:defRPr lang="en-US" altLang="ko-KR" sz="1200" b="0" i="0" u="none" strike="noStrike" kern="1200" baseline="0" smtId="4294967295">
                    <a:ln>
                      <a:solidFill>
                        <a:srgbClr val="000000">
                          <a:lumMod val="50000"/>
                          <a:lumOff val="50000"/>
                          <a:alpha val="0"/>
                        </a:srgbClr>
                      </a:solidFill>
                    </a:ln>
                    <a:solidFill>
                      <a:schemeClr val="bg1"/>
                    </a:solidFill>
                    <a:latin typeface="KPMG Bold" panose="020B0803030202040204" pitchFamily="34" charset="0"/>
                    <a:ea typeface="KoPub돋움체 Medium" panose="00000600000000000000" pitchFamily="2" charset="-127"/>
                    <a:cs typeface="+mn-cs"/>
                  </a:defRPr>
                </a:pPr>
                <a:endParaRPr lang="ko-KR"/>
              </a:p>
            </c:txPr>
            <c:showLegendKey val="0"/>
            <c:showVal val="1"/>
            <c:showCatName val="0"/>
            <c:showSerName val="0"/>
            <c:showPercent val="0"/>
            <c:showBubbleSize val="0"/>
            <c:showLeaderLines val="0"/>
            <c:extLst xmlns:a14="http://schemas.microsoft.com/office/drawing/2010/main" xmlns:wp="http://schemas.openxmlformats.org/drawingml/2006/wordprocessingDrawing" xmlns:w="http://schemas.openxmlformats.org/wordprocessingml/2006/main" xmlns:m="http://schemas.openxmlformats.org/officeDocument/2006/math">
              <c:ext xmlns:c15="http://schemas.microsoft.com/office/drawing/2012/chart" uri="{CE6537A1-D6FC-4f65-9D91-7224C49458BB}">
                <c15:showLeaderLines val="0"/>
              </c:ext>
            </c:extLst>
          </c:dLbls>
          <c:cat>
            <c:strRef>
              <c:f>Sheet1!$A$2:$A$11</c:f>
              <c:strCache>
                <c:ptCount val="10"/>
                <c:pt idx="0">
                  <c:v>미국</c:v>
                </c:pt>
                <c:pt idx="1">
                  <c:v>중국</c:v>
                </c:pt>
                <c:pt idx="2">
                  <c:v>일본</c:v>
                </c:pt>
                <c:pt idx="3">
                  <c:v>영국</c:v>
                </c:pt>
                <c:pt idx="4">
                  <c:v>프랑스</c:v>
                </c:pt>
                <c:pt idx="5">
                  <c:v>독일</c:v>
                </c:pt>
                <c:pt idx="6">
                  <c:v>한국</c:v>
                </c:pt>
                <c:pt idx="7">
                  <c:v>이탈리아</c:v>
                </c:pt>
                <c:pt idx="8">
                  <c:v>캐나다</c:v>
                </c:pt>
                <c:pt idx="9">
                  <c:v>인도</c:v>
                </c:pt>
              </c:strCache>
            </c:strRef>
          </c:cat>
          <c:val>
            <c:numRef>
              <c:f>Sheet1!$B$2:$B$11</c:f>
              <c:numCache>
                <c:formatCode>#,##0</c:formatCode>
                <c:ptCount val="10"/>
                <c:pt idx="0">
                  <c:v>609.64200000000005</c:v>
                </c:pt>
                <c:pt idx="1">
                  <c:v>365.45600000000002</c:v>
                </c:pt>
                <c:pt idx="2">
                  <c:v>295.85000000000002</c:v>
                </c:pt>
                <c:pt idx="3">
                  <c:v>284.28399999999999</c:v>
                </c:pt>
                <c:pt idx="4">
                  <c:v>185.44499999999999</c:v>
                </c:pt>
                <c:pt idx="5">
                  <c:v>109.961</c:v>
                </c:pt>
                <c:pt idx="6" formatCode="#,##0.0">
                  <c:v>101.866</c:v>
                </c:pt>
                <c:pt idx="7">
                  <c:v>146.001</c:v>
                </c:pt>
                <c:pt idx="8">
                  <c:v>64.917000000000002</c:v>
                </c:pt>
                <c:pt idx="9">
                  <c:v>96.679000000000002</c:v>
                </c:pt>
              </c:numCache>
            </c:numRef>
          </c:val>
          <c:extLst>
            <c:ext xmlns:c16="http://schemas.microsoft.com/office/drawing/2014/chart" uri="{C3380CC4-5D6E-409C-BE32-E72D297353CC}">
              <c16:uniqueId val="{00000002-6B3B-4199-B57B-12CF57C642BD}"/>
            </c:ext>
          </c:extLst>
        </c:ser>
        <c:ser>
          <c:idx val="1"/>
          <c:order val="1"/>
          <c:tx>
            <c:strRef>
              <c:f>Sheet1!$C$1</c:f>
              <c:strCache>
                <c:ptCount val="1"/>
                <c:pt idx="0">
                  <c:v>손해보험</c:v>
                </c:pt>
              </c:strCache>
            </c:strRef>
          </c:tx>
          <c:spPr>
            <a:solidFill>
              <a:schemeClr val="tx2"/>
            </a:solidFill>
            <a:ln>
              <a:noFill/>
            </a:ln>
            <a:effectLst/>
          </c:spPr>
          <c:invertIfNegative val="0"/>
          <c:dLbls>
            <c:dLbl>
              <c:idx val="0"/>
              <c:layout>
                <c:manualLayout>
                  <c:x val="-9.8002149949387333E-6"/>
                  <c:y val="-0.27703878764194584"/>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454C-4C7A-BF6E-129EC4826E80}"/>
                </c:ext>
              </c:extLst>
            </c:dLbl>
            <c:dLbl>
              <c:idx val="1"/>
              <c:layout>
                <c:manualLayout>
                  <c:x val="-4.2674731182795701E-3"/>
                  <c:y val="-7.8076960784313795E-2"/>
                </c:manualLayout>
              </c:layout>
              <c:spPr>
                <a:noFill/>
                <a:ln>
                  <a:noFill/>
                </a:ln>
                <a:effectLst/>
              </c:spPr>
              <c:txPr>
                <a:bodyPr rot="0" spcFirstLastPara="1" vertOverflow="ellipsis" vert="horz" wrap="square" lIns="38100" tIns="19050" rIns="38100" bIns="19050" anchor="ctr" anchorCtr="0">
                  <a:noAutofit/>
                </a:bodyPr>
                <a:lstStyle/>
                <a:p>
                  <a:pPr algn="ctr">
                    <a:defRPr lang="en-US" altLang="ko-KR" sz="1200" b="0" i="0" u="none" strike="noStrike" kern="1200" baseline="0" smtId="4294967295">
                      <a:ln>
                        <a:solidFill>
                          <a:srgbClr val="000000">
                            <a:lumMod val="50000"/>
                            <a:lumOff val="50000"/>
                            <a:alpha val="0"/>
                          </a:srgbClr>
                        </a:solidFill>
                      </a:ln>
                      <a:solidFill>
                        <a:schemeClr val="tx2"/>
                      </a:solidFill>
                      <a:latin typeface="KPMG Bold" panose="020B0803030202040204" pitchFamily="34" charset="0"/>
                      <a:ea typeface="KoPub돋움체 Medium" panose="00000600000000000000" pitchFamily="2" charset="-127"/>
                      <a:cs typeface="+mn-cs"/>
                    </a:defRPr>
                  </a:pPr>
                  <a:endParaRPr lang="ko-KR"/>
                </a:p>
              </c:txPr>
              <c:dLblPos val="ctr"/>
              <c:showLegendKey val="0"/>
              <c:showVal val="1"/>
              <c:showCatName val="0"/>
              <c:showSerName val="0"/>
              <c:showPercent val="0"/>
              <c:showBubbleSize val="0"/>
              <c:extLst>
                <c:ext xmlns:c15="http://schemas.microsoft.com/office/drawing/2012/chart" uri="{CE6537A1-D6FC-4f65-9D91-7224C49458BB}">
                  <c15:layout>
                    <c:manualLayout>
                      <c:w val="7.0911066308243731E-2"/>
                      <c:h val="7.4166339869281034E-2"/>
                    </c:manualLayout>
                  </c15:layout>
                </c:ext>
                <c:ext xmlns:c16="http://schemas.microsoft.com/office/drawing/2014/chart" uri="{C3380CC4-5D6E-409C-BE32-E72D297353CC}">
                  <c16:uniqueId val="{00000001-454C-4C7A-BF6E-129EC4826E80}"/>
                </c:ext>
              </c:extLst>
            </c:dLbl>
            <c:dLbl>
              <c:idx val="2"/>
              <c:layout>
                <c:manualLayout>
                  <c:x val="-5.0706452560397557E-17"/>
                  <c:y val="-3.967081390874469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E011-42C5-B335-F350341FAF77}"/>
                </c:ext>
              </c:extLst>
            </c:dLbl>
            <c:dLbl>
              <c:idx val="3"/>
              <c:layout>
                <c:manualLayout>
                  <c:x val="-2.7658384541271535E-3"/>
                  <c:y val="-3.8847578964024604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E011-42C5-B335-F350341FAF77}"/>
                </c:ext>
              </c:extLst>
            </c:dLbl>
            <c:dLbl>
              <c:idx val="4"/>
              <c:layout>
                <c:manualLayout>
                  <c:x val="-5.531676908254307E-3"/>
                  <c:y val="-3.9301302191657006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E011-42C5-B335-F350341FAF77}"/>
                </c:ext>
              </c:extLst>
            </c:dLbl>
            <c:dLbl>
              <c:idx val="5"/>
              <c:layout>
                <c:manualLayout>
                  <c:x val="-5.6900048260614287E-3"/>
                  <c:y val="-4.4379466057067371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454C-4C7A-BF6E-129EC4826E80}"/>
                </c:ext>
              </c:extLst>
            </c:dLbl>
            <c:dLbl>
              <c:idx val="6"/>
              <c:layout>
                <c:manualLayout>
                  <c:x val="-2.7658384541271535E-3"/>
                  <c:y val="-4.5396597255603813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E011-42C5-B335-F350341FAF77}"/>
                </c:ext>
              </c:extLst>
            </c:dLbl>
            <c:dLbl>
              <c:idx val="8"/>
              <c:layout>
                <c:manualLayout>
                  <c:x val="0"/>
                  <c:y val="-4.4791832742154543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E011-42C5-B335-F350341FAF77}"/>
                </c:ext>
              </c:extLst>
            </c:dLbl>
            <c:spPr>
              <a:noFill/>
              <a:ln>
                <a:noFill/>
              </a:ln>
              <a:effectLst/>
            </c:spPr>
            <c:txPr>
              <a:bodyPr rot="0" spcFirstLastPara="1" vertOverflow="ellipsis" vert="horz" wrap="square" lIns="38100" tIns="19050" rIns="38100" bIns="19050" anchor="ctr" anchorCtr="0">
                <a:spAutoFit/>
              </a:bodyPr>
              <a:lstStyle/>
              <a:p>
                <a:pPr algn="ctr">
                  <a:defRPr lang="en-US" altLang="ko-KR" sz="1200" b="0" i="0" u="none" strike="noStrike" kern="1200" baseline="0" smtId="4294967295">
                    <a:ln>
                      <a:solidFill>
                        <a:srgbClr val="000000">
                          <a:lumMod val="50000"/>
                          <a:lumOff val="50000"/>
                          <a:alpha val="0"/>
                        </a:srgbClr>
                      </a:solidFill>
                    </a:ln>
                    <a:solidFill>
                      <a:schemeClr val="tx2"/>
                    </a:solidFill>
                    <a:latin typeface="KPMG Bold" panose="020B0803030202040204" pitchFamily="34" charset="0"/>
                    <a:ea typeface="KoPub돋움체 Medium" panose="00000600000000000000" pitchFamily="2" charset="-127"/>
                    <a:cs typeface="+mn-cs"/>
                  </a:defRPr>
                </a:pPr>
                <a:endParaRPr lang="ko-KR"/>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shade val="95000"/>
                          <a:satMod val="105000"/>
                        </a:schemeClr>
                      </a:solidFill>
                      <a:prstDash val="solid"/>
                      <a:round/>
                    </a:ln>
                    <a:effectLst/>
                  </c:spPr>
                </c15:leaderLines>
              </c:ext>
            </c:extLst>
          </c:dLbls>
          <c:cat>
            <c:strRef>
              <c:f>Sheet1!$A$2:$A$11</c:f>
              <c:strCache>
                <c:ptCount val="10"/>
                <c:pt idx="0">
                  <c:v>미국</c:v>
                </c:pt>
                <c:pt idx="1">
                  <c:v>중국</c:v>
                </c:pt>
                <c:pt idx="2">
                  <c:v>일본</c:v>
                </c:pt>
                <c:pt idx="3">
                  <c:v>영국</c:v>
                </c:pt>
                <c:pt idx="4">
                  <c:v>프랑스</c:v>
                </c:pt>
                <c:pt idx="5">
                  <c:v>독일</c:v>
                </c:pt>
                <c:pt idx="6">
                  <c:v>한국</c:v>
                </c:pt>
                <c:pt idx="7">
                  <c:v>이탈리아</c:v>
                </c:pt>
                <c:pt idx="8">
                  <c:v>캐나다</c:v>
                </c:pt>
                <c:pt idx="9">
                  <c:v>인도</c:v>
                </c:pt>
              </c:strCache>
            </c:strRef>
          </c:cat>
          <c:val>
            <c:numRef>
              <c:f>Sheet1!$C$2:$C$11</c:f>
              <c:numCache>
                <c:formatCode>#,##0</c:formatCode>
                <c:ptCount val="10"/>
                <c:pt idx="0">
                  <c:v>2109.0569999999998</c:v>
                </c:pt>
                <c:pt idx="1">
                  <c:v>330.67200000000003</c:v>
                </c:pt>
                <c:pt idx="2">
                  <c:v>107.741</c:v>
                </c:pt>
                <c:pt idx="3">
                  <c:v>114.858</c:v>
                </c:pt>
                <c:pt idx="4">
                  <c:v>110.935</c:v>
                </c:pt>
                <c:pt idx="5">
                  <c:v>165.81800000000001</c:v>
                </c:pt>
                <c:pt idx="6" formatCode="#,##0.0">
                  <c:v>91.141999999999996</c:v>
                </c:pt>
                <c:pt idx="7">
                  <c:v>46.48</c:v>
                </c:pt>
                <c:pt idx="8">
                  <c:v>96.372</c:v>
                </c:pt>
                <c:pt idx="9">
                  <c:v>30.295999999999999</c:v>
                </c:pt>
              </c:numCache>
            </c:numRef>
          </c:val>
          <c:extLst>
            <c:ext xmlns:c16="http://schemas.microsoft.com/office/drawing/2014/chart" uri="{C3380CC4-5D6E-409C-BE32-E72D297353CC}">
              <c16:uniqueId val="{00000000-6B3B-4199-B57B-12CF57C642BD}"/>
            </c:ext>
          </c:extLst>
        </c:ser>
        <c:dLbls>
          <c:showLegendKey val="0"/>
          <c:showVal val="0"/>
          <c:showCatName val="0"/>
          <c:showSerName val="0"/>
          <c:showPercent val="0"/>
          <c:showBubbleSize val="0"/>
        </c:dLbls>
        <c:gapWidth val="100"/>
        <c:overlap val="100"/>
        <c:axId val="67451136"/>
        <c:axId val="66437120"/>
      </c:barChart>
      <c:catAx>
        <c:axId val="67451136"/>
        <c:scaling>
          <c:orientation val="minMax"/>
        </c:scaling>
        <c:delete val="0"/>
        <c:axPos val="b"/>
        <c:numFmt formatCode="General" sourceLinked="0"/>
        <c:majorTickMark val="none"/>
        <c:minorTickMark val="none"/>
        <c:tickLblPos val="low"/>
        <c:spPr>
          <a:noFill/>
          <a:ln w="3175" cap="flat" cmpd="sng" algn="ctr">
            <a:solidFill>
              <a:schemeClr val="bg1">
                <a:lumMod val="75000"/>
              </a:schemeClr>
            </a:solidFill>
            <a:prstDash val="solid"/>
            <a:round/>
          </a:ln>
          <a:effectLst/>
        </c:spPr>
        <c:txPr>
          <a:bodyPr rot="0" spcFirstLastPara="1" vertOverflow="ellipsis" vert="eaVert" wrap="square" anchor="ctr" anchorCtr="1"/>
          <a:lstStyle/>
          <a:p>
            <a:pPr algn="ctr">
              <a:defRPr lang="en-US" altLang="ko-KR" sz="900" b="0" i="0" u="none" strike="noStrike" kern="1200" baseline="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cs typeface="+mn-cs"/>
              </a:defRPr>
            </a:pPr>
            <a:endParaRPr lang="ko-KR"/>
          </a:p>
        </c:txPr>
        <c:crossAx val="66437120"/>
        <c:crosses val="autoZero"/>
        <c:auto val="0"/>
        <c:lblAlgn val="ctr"/>
        <c:lblOffset val="100"/>
        <c:noMultiLvlLbl val="0"/>
      </c:catAx>
      <c:valAx>
        <c:axId val="66437120"/>
        <c:scaling>
          <c:orientation val="minMax"/>
        </c:scaling>
        <c:delete val="0"/>
        <c:axPos val="l"/>
        <c:numFmt formatCode="#,##0" sourceLinked="0"/>
        <c:majorTickMark val="out"/>
        <c:minorTickMark val="none"/>
        <c:tickLblPos val="low"/>
        <c:spPr>
          <a:noFill/>
          <a:ln w="9525" cap="flat" cmpd="sng" algn="ctr">
            <a:solidFill>
              <a:schemeClr val="bg1">
                <a:lumMod val="75000"/>
              </a:schemeClr>
            </a:solidFill>
            <a:prstDash val="solid"/>
            <a:round/>
          </a:ln>
          <a:effectLst/>
        </c:spPr>
        <c:txPr>
          <a:bodyPr rot="-60000000" spcFirstLastPara="1" vertOverflow="ellipsis" vert="horz" wrap="square" anchor="ctr" anchorCtr="1"/>
          <a:lstStyle/>
          <a:p>
            <a:pPr algn="ctr">
              <a:defRPr lang="en-US" altLang="ko-KR" sz="1050" b="0" i="0" u="none" strike="noStrike" kern="1200" baseline="0" smtId="4294967295">
                <a:ln>
                  <a:solidFill>
                    <a:srgbClr val="000000">
                      <a:lumMod val="50000"/>
                      <a:lumOff val="50000"/>
                      <a:alpha val="0"/>
                    </a:srgbClr>
                  </a:solidFill>
                </a:ln>
                <a:solidFill>
                  <a:schemeClr val="bg1">
                    <a:lumMod val="50000"/>
                  </a:schemeClr>
                </a:solidFill>
                <a:latin typeface="KPMG Bold" panose="020B0803030202040204" pitchFamily="34" charset="0"/>
                <a:ea typeface="KoPub돋움체 Medium" panose="00000600000000000000" pitchFamily="2" charset="-127"/>
                <a:cs typeface="+mn-cs"/>
              </a:defRPr>
            </a:pPr>
            <a:endParaRPr lang="ko-KR"/>
          </a:p>
        </c:txPr>
        <c:crossAx val="67451136"/>
        <c:crosses val="autoZero"/>
        <c:crossBetween val="between"/>
      </c:valAx>
      <c:spPr>
        <a:noFill/>
        <a:ln>
          <a:noFill/>
        </a:ln>
        <a:effectLst/>
      </c:spPr>
    </c:plotArea>
    <c:legend>
      <c:legendPos val="t"/>
      <c:layout>
        <c:manualLayout>
          <c:xMode val="edge"/>
          <c:yMode val="edge"/>
          <c:x val="0.14399543005085658"/>
          <c:y val="0"/>
          <c:w val="0.80617635682887678"/>
          <c:h val="6.5414062902701839E-2"/>
        </c:manualLayout>
      </c:layout>
      <c:overlay val="0"/>
      <c:spPr>
        <a:noFill/>
        <a:ln>
          <a:noFill/>
        </a:ln>
        <a:effectLst/>
      </c:spPr>
      <c:txPr>
        <a:bodyPr rot="0" spcFirstLastPara="1" vertOverflow="ellipsis" vert="horz" wrap="square" anchor="ctr" anchorCtr="1"/>
        <a:lstStyle/>
        <a:p>
          <a:pPr algn="ctr">
            <a:defRPr lang="en-US" altLang="ko-KR" sz="900" b="0" i="0" u="none" strike="noStrike" kern="1200" baseline="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cs typeface="+mn-cs"/>
            </a:defRPr>
          </a:pPr>
          <a:endParaRPr lang="ko-KR"/>
        </a:p>
      </c:txPr>
    </c:legend>
    <c:plotVisOnly val="1"/>
    <c:dispBlanksAs val="gap"/>
    <c:showDLblsOverMax val="1"/>
  </c:chart>
  <c:spPr>
    <a:noFill/>
    <a:ln w="9525" cap="flat" cmpd="sng" algn="ctr">
      <a:noFill/>
      <a:prstDash val="solid"/>
    </a:ln>
    <a:effectLst/>
  </c:spPr>
  <c:txPr>
    <a:bodyPr/>
    <a:lstStyle/>
    <a:p>
      <a:pPr>
        <a:defRPr sz="1800" smtId="4294967295"/>
      </a:pPr>
      <a:endParaRPr lang="ko-KR"/>
    </a:p>
  </c:txPr>
  <c:externalData r:id="rId3">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Sheet1!$B$1</c:f>
              <c:strCache>
                <c:ptCount val="1"/>
                <c:pt idx="0">
                  <c:v>투자연계보험</c:v>
                </c:pt>
              </c:strCache>
            </c:strRef>
          </c:tx>
          <c:spPr>
            <a:solidFill>
              <a:schemeClr val="tx2"/>
            </a:solidFill>
            <a:ln>
              <a:noFill/>
            </a:ln>
            <a:effectLst/>
          </c:spPr>
          <c:invertIfNegative val="0"/>
          <c:dLbls>
            <c:numFmt formatCode="#,##0.0_);[Red]\(#,##0.0\)" sourceLinked="0"/>
            <c:spPr>
              <a:noFill/>
              <a:ln>
                <a:noFill/>
              </a:ln>
              <a:effectLst/>
            </c:spPr>
            <c:txPr>
              <a:bodyPr rot="0" spcFirstLastPara="1" vertOverflow="ellipsis" vert="horz" wrap="square" lIns="38100" tIns="19050" rIns="38100" bIns="19050" anchor="ctr" anchorCtr="0">
                <a:spAutoFit/>
              </a:bodyPr>
              <a:lstStyle/>
              <a:p>
                <a:pPr algn="ctr">
                  <a:defRPr lang="en-US" altLang="ko-KR" sz="1200" b="0" i="0" u="none" strike="noStrike" kern="1200" baseline="0">
                    <a:ln>
                      <a:solidFill>
                        <a:srgbClr val="000000">
                          <a:lumMod val="50000"/>
                          <a:lumOff val="50000"/>
                          <a:alpha val="0"/>
                        </a:srgbClr>
                      </a:solidFill>
                    </a:ln>
                    <a:solidFill>
                      <a:schemeClr val="bg1"/>
                    </a:solidFill>
                    <a:latin typeface="KPMG Bold" panose="020B0803030202040204" pitchFamily="34" charset="0"/>
                    <a:ea typeface="KoPub돋움체 Medium" panose="00000600000000000000" pitchFamily="2" charset="-127"/>
                    <a:cs typeface="+mn-cs"/>
                  </a:defRPr>
                </a:pPr>
                <a:endParaRPr lang="ko-K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Sheet1!$A$2:$A$6</c:f>
              <c:numCache>
                <c:formatCode>General</c:formatCode>
                <c:ptCount val="5"/>
                <c:pt idx="0">
                  <c:v>2017</c:v>
                </c:pt>
                <c:pt idx="1">
                  <c:v>2018</c:v>
                </c:pt>
                <c:pt idx="2">
                  <c:v>2019</c:v>
                </c:pt>
                <c:pt idx="3">
                  <c:v>2020</c:v>
                </c:pt>
                <c:pt idx="4">
                  <c:v>2021</c:v>
                </c:pt>
              </c:numCache>
            </c:numRef>
          </c:cat>
          <c:val>
            <c:numRef>
              <c:f>Sheet1!$B$2:$B$6</c:f>
              <c:numCache>
                <c:formatCode>General</c:formatCode>
                <c:ptCount val="5"/>
                <c:pt idx="0">
                  <c:v>28.84</c:v>
                </c:pt>
                <c:pt idx="1">
                  <c:v>43.220999999999997</c:v>
                </c:pt>
                <c:pt idx="2">
                  <c:v>60.539000000000001</c:v>
                </c:pt>
                <c:pt idx="3">
                  <c:v>81.558000000000007</c:v>
                </c:pt>
                <c:pt idx="4" formatCode="0.0_);[Red]\(0.0\)">
                  <c:v>108.69499999999999</c:v>
                </c:pt>
              </c:numCache>
            </c:numRef>
          </c:val>
          <c:extLst>
            <c:ext xmlns:c16="http://schemas.microsoft.com/office/drawing/2014/chart" uri="{C3380CC4-5D6E-409C-BE32-E72D297353CC}">
              <c16:uniqueId val="{00000000-AD86-4577-B0ED-27E04DB54764}"/>
            </c:ext>
          </c:extLst>
        </c:ser>
        <c:ser>
          <c:idx val="1"/>
          <c:order val="1"/>
          <c:tx>
            <c:strRef>
              <c:f>Sheet1!$D$1</c:f>
              <c:strCache>
                <c:ptCount val="1"/>
                <c:pt idx="0">
                  <c:v>양로보험</c:v>
                </c:pt>
              </c:strCache>
            </c:strRef>
          </c:tx>
          <c:spPr>
            <a:solidFill>
              <a:schemeClr val="accent4"/>
            </a:solidFill>
            <a:ln>
              <a:noFill/>
            </a:ln>
            <a:effectLst/>
          </c:spPr>
          <c:invertIfNegative val="0"/>
          <c:dLbls>
            <c:numFmt formatCode="#,##0.0_);[Red]\(#,##0.0\)" sourceLinked="0"/>
            <c:spPr>
              <a:noFill/>
              <a:ln>
                <a:noFill/>
              </a:ln>
              <a:effectLst/>
            </c:spPr>
            <c:txPr>
              <a:bodyPr rot="0" spcFirstLastPara="1" vertOverflow="ellipsis" vert="horz" wrap="square" lIns="38100" tIns="19050" rIns="38100" bIns="19050" anchor="ctr" anchorCtr="0">
                <a:spAutoFit/>
              </a:bodyPr>
              <a:lstStyle/>
              <a:p>
                <a:pPr algn="ctr">
                  <a:defRPr lang="en-US" altLang="ko-KR" sz="1200" b="0" i="0" u="none" strike="noStrike" kern="1200" baseline="0">
                    <a:ln>
                      <a:solidFill>
                        <a:srgbClr val="000000">
                          <a:lumMod val="50000"/>
                          <a:lumOff val="50000"/>
                          <a:alpha val="0"/>
                        </a:srgbClr>
                      </a:solidFill>
                    </a:ln>
                    <a:solidFill>
                      <a:schemeClr val="bg1"/>
                    </a:solidFill>
                    <a:latin typeface="KPMG Bold" panose="020B0803030202040204" pitchFamily="34" charset="0"/>
                    <a:ea typeface="KoPub돋움체 Medium" panose="00000600000000000000" pitchFamily="2" charset="-127"/>
                    <a:cs typeface="+mn-cs"/>
                  </a:defRPr>
                </a:pPr>
                <a:endParaRPr lang="ko-K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Sheet1!$A$2:$A$6</c:f>
              <c:numCache>
                <c:formatCode>General</c:formatCode>
                <c:ptCount val="5"/>
                <c:pt idx="0">
                  <c:v>2017</c:v>
                </c:pt>
                <c:pt idx="1">
                  <c:v>2018</c:v>
                </c:pt>
                <c:pt idx="2">
                  <c:v>2019</c:v>
                </c:pt>
                <c:pt idx="3">
                  <c:v>2020</c:v>
                </c:pt>
                <c:pt idx="4">
                  <c:v>2021</c:v>
                </c:pt>
              </c:numCache>
            </c:numRef>
          </c:cat>
          <c:val>
            <c:numRef>
              <c:f>Sheet1!$D$2:$D$6</c:f>
              <c:numCache>
                <c:formatCode>General</c:formatCode>
                <c:ptCount val="5"/>
                <c:pt idx="0">
                  <c:v>5.577</c:v>
                </c:pt>
                <c:pt idx="1">
                  <c:v>7.9020000000000001</c:v>
                </c:pt>
                <c:pt idx="2">
                  <c:v>11.013</c:v>
                </c:pt>
                <c:pt idx="3">
                  <c:v>13.336</c:v>
                </c:pt>
                <c:pt idx="4" formatCode="0.0_);[Red]\(0.0\)">
                  <c:v>15.813000000000001</c:v>
                </c:pt>
              </c:numCache>
            </c:numRef>
          </c:val>
          <c:extLst>
            <c:ext xmlns:c16="http://schemas.microsoft.com/office/drawing/2014/chart" uri="{C3380CC4-5D6E-409C-BE32-E72D297353CC}">
              <c16:uniqueId val="{00000001-AD86-4577-B0ED-27E04DB54764}"/>
            </c:ext>
          </c:extLst>
        </c:ser>
        <c:ser>
          <c:idx val="2"/>
          <c:order val="2"/>
          <c:tx>
            <c:strRef>
              <c:f>Sheet1!$E$1</c:f>
              <c:strCache>
                <c:ptCount val="1"/>
                <c:pt idx="0">
                  <c:v>정기생명보험</c:v>
                </c:pt>
              </c:strCache>
            </c:strRef>
          </c:tx>
          <c:spPr>
            <a:solidFill>
              <a:schemeClr val="accent5"/>
            </a:solidFill>
            <a:ln>
              <a:noFill/>
            </a:ln>
            <a:effectLst/>
          </c:spPr>
          <c:invertIfNegative val="0"/>
          <c:cat>
            <c:numRef>
              <c:f>Sheet1!$A$2:$A$6</c:f>
              <c:numCache>
                <c:formatCode>General</c:formatCode>
                <c:ptCount val="5"/>
                <c:pt idx="0">
                  <c:v>2017</c:v>
                </c:pt>
                <c:pt idx="1">
                  <c:v>2018</c:v>
                </c:pt>
                <c:pt idx="2">
                  <c:v>2019</c:v>
                </c:pt>
                <c:pt idx="3">
                  <c:v>2020</c:v>
                </c:pt>
                <c:pt idx="4">
                  <c:v>2021</c:v>
                </c:pt>
              </c:numCache>
            </c:numRef>
          </c:cat>
          <c:val>
            <c:numRef>
              <c:f>Sheet1!$E$2:$E$6</c:f>
              <c:numCache>
                <c:formatCode>General</c:formatCode>
                <c:ptCount val="5"/>
                <c:pt idx="0">
                  <c:v>0.77500000000000002</c:v>
                </c:pt>
                <c:pt idx="1">
                  <c:v>1.1100000000000001</c:v>
                </c:pt>
                <c:pt idx="2">
                  <c:v>1.3740000000000001</c:v>
                </c:pt>
                <c:pt idx="3">
                  <c:v>1.3069999999999999</c:v>
                </c:pt>
                <c:pt idx="4" formatCode="0.0_);[Red]\(0.0\)">
                  <c:v>1.407</c:v>
                </c:pt>
              </c:numCache>
            </c:numRef>
          </c:val>
          <c:extLst>
            <c:ext xmlns:c16="http://schemas.microsoft.com/office/drawing/2014/chart" uri="{C3380CC4-5D6E-409C-BE32-E72D297353CC}">
              <c16:uniqueId val="{00000002-AD86-4577-B0ED-27E04DB54764}"/>
            </c:ext>
          </c:extLst>
        </c:ser>
        <c:ser>
          <c:idx val="3"/>
          <c:order val="3"/>
          <c:tx>
            <c:strRef>
              <c:f>Sheet1!$F$1</c:f>
              <c:strCache>
                <c:ptCount val="1"/>
                <c:pt idx="0">
                  <c:v>연금보험</c:v>
                </c:pt>
              </c:strCache>
            </c:strRef>
          </c:tx>
          <c:spPr>
            <a:solidFill>
              <a:schemeClr val="accent5">
                <a:lumMod val="20000"/>
                <a:lumOff val="80000"/>
              </a:schemeClr>
            </a:solidFill>
            <a:ln>
              <a:noFill/>
            </a:ln>
            <a:effectLst/>
          </c:spPr>
          <c:invertIfNegative val="0"/>
          <c:cat>
            <c:numRef>
              <c:f>Sheet1!$A$2:$A$6</c:f>
              <c:numCache>
                <c:formatCode>General</c:formatCode>
                <c:ptCount val="5"/>
                <c:pt idx="0">
                  <c:v>2017</c:v>
                </c:pt>
                <c:pt idx="1">
                  <c:v>2018</c:v>
                </c:pt>
                <c:pt idx="2">
                  <c:v>2019</c:v>
                </c:pt>
                <c:pt idx="3">
                  <c:v>2020</c:v>
                </c:pt>
                <c:pt idx="4">
                  <c:v>2021</c:v>
                </c:pt>
              </c:numCache>
            </c:numRef>
          </c:cat>
          <c:val>
            <c:numRef>
              <c:f>Sheet1!$F$2:$F$6</c:f>
              <c:numCache>
                <c:formatCode>General</c:formatCode>
                <c:ptCount val="5"/>
                <c:pt idx="0">
                  <c:v>0.52300000000000002</c:v>
                </c:pt>
                <c:pt idx="1">
                  <c:v>0.49199999999999999</c:v>
                </c:pt>
                <c:pt idx="2">
                  <c:v>0.28399999999999997</c:v>
                </c:pt>
                <c:pt idx="3">
                  <c:v>0.28699999999999998</c:v>
                </c:pt>
                <c:pt idx="4" formatCode="0.0_);[Red]\(0.0\)">
                  <c:v>0.10100000000000001</c:v>
                </c:pt>
              </c:numCache>
            </c:numRef>
          </c:val>
          <c:extLst>
            <c:ext xmlns:c16="http://schemas.microsoft.com/office/drawing/2014/chart" uri="{C3380CC4-5D6E-409C-BE32-E72D297353CC}">
              <c16:uniqueId val="{00000003-AD86-4577-B0ED-27E04DB54764}"/>
            </c:ext>
          </c:extLst>
        </c:ser>
        <c:ser>
          <c:idx val="4"/>
          <c:order val="4"/>
          <c:tx>
            <c:strRef>
              <c:f>Sheet1!$G$1</c:f>
              <c:strCache>
                <c:ptCount val="1"/>
                <c:pt idx="0">
                  <c:v>퇴직연금</c:v>
                </c:pt>
              </c:strCache>
            </c:strRef>
          </c:tx>
          <c:spPr>
            <a:solidFill>
              <a:srgbClr val="FFC000"/>
            </a:solidFill>
            <a:ln>
              <a:noFill/>
            </a:ln>
            <a:effectLst/>
          </c:spPr>
          <c:invertIfNegative val="0"/>
          <c:cat>
            <c:numRef>
              <c:f>Sheet1!$A$2:$A$6</c:f>
              <c:numCache>
                <c:formatCode>General</c:formatCode>
                <c:ptCount val="5"/>
                <c:pt idx="0">
                  <c:v>2017</c:v>
                </c:pt>
                <c:pt idx="1">
                  <c:v>2018</c:v>
                </c:pt>
                <c:pt idx="2">
                  <c:v>2019</c:v>
                </c:pt>
                <c:pt idx="3">
                  <c:v>2020</c:v>
                </c:pt>
                <c:pt idx="4">
                  <c:v>2021</c:v>
                </c:pt>
              </c:numCache>
            </c:numRef>
          </c:cat>
          <c:val>
            <c:numRef>
              <c:f>Sheet1!$G$2:$G$6</c:f>
              <c:numCache>
                <c:formatCode>General</c:formatCode>
                <c:ptCount val="5"/>
                <c:pt idx="0">
                  <c:v>0.36799999999999999</c:v>
                </c:pt>
                <c:pt idx="1">
                  <c:v>0.47799999999999998</c:v>
                </c:pt>
                <c:pt idx="2">
                  <c:v>0.70299999999999996</c:v>
                </c:pt>
                <c:pt idx="3">
                  <c:v>0.46700000000000003</c:v>
                </c:pt>
                <c:pt idx="4" formatCode="0.0_);[Red]\(0.0\)">
                  <c:v>0.129</c:v>
                </c:pt>
              </c:numCache>
            </c:numRef>
          </c:val>
          <c:extLst>
            <c:ext xmlns:c16="http://schemas.microsoft.com/office/drawing/2014/chart" uri="{C3380CC4-5D6E-409C-BE32-E72D297353CC}">
              <c16:uniqueId val="{00000004-AD86-4577-B0ED-27E04DB54764}"/>
            </c:ext>
          </c:extLst>
        </c:ser>
        <c:ser>
          <c:idx val="5"/>
          <c:order val="5"/>
          <c:tx>
            <c:strRef>
              <c:f>Sheet1!$H$1</c:f>
              <c:strCache>
                <c:ptCount val="1"/>
                <c:pt idx="0">
                  <c:v>건강보험</c:v>
                </c:pt>
              </c:strCache>
            </c:strRef>
          </c:tx>
          <c:spPr>
            <a:solidFill>
              <a:schemeClr val="tx1">
                <a:lumMod val="50000"/>
                <a:lumOff val="50000"/>
              </a:schemeClr>
            </a:solidFill>
            <a:ln>
              <a:noFill/>
            </a:ln>
            <a:effectLst/>
          </c:spPr>
          <c:invertIfNegative val="0"/>
          <c:cat>
            <c:numRef>
              <c:f>Sheet1!$A$2:$A$6</c:f>
              <c:numCache>
                <c:formatCode>General</c:formatCode>
                <c:ptCount val="5"/>
                <c:pt idx="0">
                  <c:v>2017</c:v>
                </c:pt>
                <c:pt idx="1">
                  <c:v>2018</c:v>
                </c:pt>
                <c:pt idx="2">
                  <c:v>2019</c:v>
                </c:pt>
                <c:pt idx="3">
                  <c:v>2020</c:v>
                </c:pt>
                <c:pt idx="4">
                  <c:v>2021</c:v>
                </c:pt>
              </c:numCache>
            </c:numRef>
          </c:cat>
          <c:val>
            <c:numRef>
              <c:f>Sheet1!$H$2:$H$6</c:f>
              <c:numCache>
                <c:formatCode>General</c:formatCode>
                <c:ptCount val="5"/>
                <c:pt idx="0">
                  <c:v>0.20300000000000001</c:v>
                </c:pt>
                <c:pt idx="1">
                  <c:v>3.7999999999999999E-2</c:v>
                </c:pt>
                <c:pt idx="2">
                  <c:v>5.3999999999999999E-2</c:v>
                </c:pt>
                <c:pt idx="3">
                  <c:v>0.28599999999999998</c:v>
                </c:pt>
                <c:pt idx="4" formatCode="0.0_);[Red]\(0.0\)">
                  <c:v>1.085</c:v>
                </c:pt>
              </c:numCache>
            </c:numRef>
          </c:val>
          <c:extLst>
            <c:ext xmlns:c16="http://schemas.microsoft.com/office/drawing/2014/chart" uri="{C3380CC4-5D6E-409C-BE32-E72D297353CC}">
              <c16:uniqueId val="{00000000-443B-48CF-8C1B-B59CF1D0F8FF}"/>
            </c:ext>
          </c:extLst>
        </c:ser>
        <c:ser>
          <c:idx val="6"/>
          <c:order val="6"/>
          <c:tx>
            <c:strRef>
              <c:f>Sheet1!$I$1</c:f>
              <c:strCache>
                <c:ptCount val="1"/>
                <c:pt idx="0">
                  <c:v>종신보험</c:v>
                </c:pt>
              </c:strCache>
            </c:strRef>
          </c:tx>
          <c:spPr>
            <a:solidFill>
              <a:schemeClr val="accent1">
                <a:lumMod val="80000"/>
                <a:lumOff val="20000"/>
              </a:schemeClr>
            </a:solidFill>
            <a:ln>
              <a:noFill/>
            </a:ln>
            <a:effectLst/>
          </c:spPr>
          <c:invertIfNegative val="0"/>
          <c:cat>
            <c:numRef>
              <c:f>Sheet1!$A$2:$A$6</c:f>
              <c:numCache>
                <c:formatCode>General</c:formatCode>
                <c:ptCount val="5"/>
                <c:pt idx="0">
                  <c:v>2017</c:v>
                </c:pt>
                <c:pt idx="1">
                  <c:v>2018</c:v>
                </c:pt>
                <c:pt idx="2">
                  <c:v>2019</c:v>
                </c:pt>
                <c:pt idx="3">
                  <c:v>2020</c:v>
                </c:pt>
                <c:pt idx="4">
                  <c:v>2021</c:v>
                </c:pt>
              </c:numCache>
            </c:numRef>
          </c:cat>
          <c:val>
            <c:numRef>
              <c:f>Sheet1!$I$2:$I$6</c:f>
              <c:numCache>
                <c:formatCode>General</c:formatCode>
                <c:ptCount val="5"/>
                <c:pt idx="0">
                  <c:v>0.16500000000000001</c:v>
                </c:pt>
                <c:pt idx="1">
                  <c:v>0.19800000000000001</c:v>
                </c:pt>
                <c:pt idx="2">
                  <c:v>0.24099999999999999</c:v>
                </c:pt>
                <c:pt idx="3">
                  <c:v>0.28999999999999998</c:v>
                </c:pt>
                <c:pt idx="4" formatCode="0.0_);[Red]\(0.0\)">
                  <c:v>0.379</c:v>
                </c:pt>
              </c:numCache>
            </c:numRef>
          </c:val>
          <c:extLst>
            <c:ext xmlns:c16="http://schemas.microsoft.com/office/drawing/2014/chart" uri="{C3380CC4-5D6E-409C-BE32-E72D297353CC}">
              <c16:uniqueId val="{00000001-443B-48CF-8C1B-B59CF1D0F8FF}"/>
            </c:ext>
          </c:extLst>
        </c:ser>
        <c:ser>
          <c:idx val="7"/>
          <c:order val="7"/>
          <c:tx>
            <c:strRef>
              <c:f>Sheet1!$J$1</c:f>
              <c:strCache>
                <c:ptCount val="1"/>
                <c:pt idx="0">
                  <c:v>생존보험</c:v>
                </c:pt>
              </c:strCache>
            </c:strRef>
          </c:tx>
          <c:spPr>
            <a:solidFill>
              <a:schemeClr val="accent3">
                <a:lumMod val="25000"/>
                <a:lumOff val="75000"/>
              </a:schemeClr>
            </a:solidFill>
            <a:ln>
              <a:noFill/>
            </a:ln>
            <a:effectLst/>
          </c:spPr>
          <c:invertIfNegative val="0"/>
          <c:cat>
            <c:numRef>
              <c:f>Sheet1!$A$2:$A$6</c:f>
              <c:numCache>
                <c:formatCode>General</c:formatCode>
                <c:ptCount val="5"/>
                <c:pt idx="0">
                  <c:v>2017</c:v>
                </c:pt>
                <c:pt idx="1">
                  <c:v>2018</c:v>
                </c:pt>
                <c:pt idx="2">
                  <c:v>2019</c:v>
                </c:pt>
                <c:pt idx="3">
                  <c:v>2020</c:v>
                </c:pt>
                <c:pt idx="4">
                  <c:v>2021</c:v>
                </c:pt>
              </c:numCache>
            </c:numRef>
          </c:cat>
          <c:val>
            <c:numRef>
              <c:f>Sheet1!$J$2:$J$6</c:f>
              <c:numCache>
                <c:formatCode>General</c:formatCode>
                <c:ptCount val="5"/>
                <c:pt idx="0">
                  <c:v>5.0000000000000001E-3</c:v>
                </c:pt>
                <c:pt idx="1">
                  <c:v>4.0000000000000001E-3</c:v>
                </c:pt>
                <c:pt idx="2">
                  <c:v>3.0000000000000001E-3</c:v>
                </c:pt>
                <c:pt idx="3">
                  <c:v>2E-3</c:v>
                </c:pt>
                <c:pt idx="4" formatCode="0.0_);[Red]\(0.0\)">
                  <c:v>2E-3</c:v>
                </c:pt>
              </c:numCache>
            </c:numRef>
          </c:val>
          <c:extLst>
            <c:ext xmlns:c16="http://schemas.microsoft.com/office/drawing/2014/chart" uri="{C3380CC4-5D6E-409C-BE32-E72D297353CC}">
              <c16:uniqueId val="{00000002-443B-48CF-8C1B-B59CF1D0F8FF}"/>
            </c:ext>
          </c:extLst>
        </c:ser>
        <c:ser>
          <c:idx val="8"/>
          <c:order val="8"/>
          <c:tx>
            <c:strRef>
              <c:f>Sheet1!$C$1</c:f>
              <c:strCache>
                <c:ptCount val="1"/>
                <c:pt idx="0">
                  <c:v>특약(Riders)</c:v>
                </c:pt>
              </c:strCache>
            </c:strRef>
          </c:tx>
          <c:spPr>
            <a:solidFill>
              <a:srgbClr val="33CDBE"/>
            </a:solidFill>
            <a:ln>
              <a:noFill/>
            </a:ln>
            <a:effectLst/>
          </c:spPr>
          <c:invertIfNegative val="0"/>
          <c:dLbls>
            <c:numFmt formatCode="#,##0.0_);[Red]\(#,##0.0\)" sourceLinked="0"/>
            <c:spPr>
              <a:noFill/>
              <a:ln>
                <a:noFill/>
              </a:ln>
              <a:effectLst/>
            </c:spPr>
            <c:txPr>
              <a:bodyPr rot="0" spcFirstLastPara="1" vertOverflow="ellipsis" vert="horz" wrap="square" lIns="38100" tIns="19050" rIns="38100" bIns="19050" anchor="ctr" anchorCtr="0">
                <a:spAutoFit/>
              </a:bodyPr>
              <a:lstStyle/>
              <a:p>
                <a:pPr algn="ctr">
                  <a:defRPr lang="en-US" altLang="ko-KR" sz="1200" b="0" i="0" u="none" strike="noStrike" kern="1200" baseline="0">
                    <a:ln>
                      <a:solidFill>
                        <a:srgbClr val="000000">
                          <a:lumMod val="50000"/>
                          <a:lumOff val="50000"/>
                          <a:alpha val="0"/>
                        </a:srgbClr>
                      </a:solidFill>
                    </a:ln>
                    <a:solidFill>
                      <a:schemeClr val="bg1"/>
                    </a:solidFill>
                    <a:latin typeface="KPMG Bold" panose="020B0803030202040204" pitchFamily="34" charset="0"/>
                    <a:ea typeface="KoPub돋움체 Medium" panose="00000600000000000000" pitchFamily="2" charset="-127"/>
                    <a:cs typeface="+mn-cs"/>
                  </a:defRPr>
                </a:pPr>
                <a:endParaRPr lang="ko-K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Sheet1!$A$2:$A$6</c:f>
              <c:numCache>
                <c:formatCode>General</c:formatCode>
                <c:ptCount val="5"/>
                <c:pt idx="0">
                  <c:v>2017</c:v>
                </c:pt>
                <c:pt idx="1">
                  <c:v>2018</c:v>
                </c:pt>
                <c:pt idx="2">
                  <c:v>2019</c:v>
                </c:pt>
                <c:pt idx="3">
                  <c:v>2020</c:v>
                </c:pt>
                <c:pt idx="4">
                  <c:v>2021</c:v>
                </c:pt>
              </c:numCache>
            </c:numRef>
          </c:cat>
          <c:val>
            <c:numRef>
              <c:f>Sheet1!$C$2:$C$6</c:f>
              <c:numCache>
                <c:formatCode>General</c:formatCode>
                <c:ptCount val="5"/>
                <c:pt idx="0">
                  <c:v>29.66</c:v>
                </c:pt>
                <c:pt idx="1">
                  <c:v>32.732999999999997</c:v>
                </c:pt>
                <c:pt idx="2">
                  <c:v>32.606000000000002</c:v>
                </c:pt>
                <c:pt idx="3">
                  <c:v>33.234999999999999</c:v>
                </c:pt>
                <c:pt idx="4" formatCode="0.0_);[Red]\(0.0\)">
                  <c:v>31.611999999999998</c:v>
                </c:pt>
              </c:numCache>
            </c:numRef>
          </c:val>
          <c:extLst>
            <c:ext xmlns:c16="http://schemas.microsoft.com/office/drawing/2014/chart" uri="{C3380CC4-5D6E-409C-BE32-E72D297353CC}">
              <c16:uniqueId val="{00000003-443B-48CF-8C1B-B59CF1D0F8FF}"/>
            </c:ext>
          </c:extLst>
        </c:ser>
        <c:dLbls>
          <c:showLegendKey val="0"/>
          <c:showVal val="0"/>
          <c:showCatName val="0"/>
          <c:showSerName val="0"/>
          <c:showPercent val="0"/>
          <c:showBubbleSize val="0"/>
        </c:dLbls>
        <c:gapWidth val="80"/>
        <c:overlap val="100"/>
        <c:axId val="739968304"/>
        <c:axId val="739950416"/>
      </c:barChart>
      <c:catAx>
        <c:axId val="73996830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lgn="ctr">
              <a:defRPr lang="en-US" altLang="ko-KR" sz="1050" b="0" i="0" u="none" strike="noStrike" kern="1200" baseline="0">
                <a:ln>
                  <a:solidFill>
                    <a:srgbClr val="000000">
                      <a:lumMod val="50000"/>
                      <a:lumOff val="50000"/>
                      <a:alpha val="0"/>
                    </a:srgbClr>
                  </a:solidFill>
                </a:ln>
                <a:solidFill>
                  <a:schemeClr val="bg1">
                    <a:lumMod val="50000"/>
                  </a:schemeClr>
                </a:solidFill>
                <a:latin typeface="KPMG Bold" panose="020B0803030202040204" pitchFamily="34" charset="0"/>
                <a:ea typeface="KoPub돋움체 Medium" panose="00000600000000000000" pitchFamily="2" charset="-127"/>
                <a:cs typeface="+mn-cs"/>
              </a:defRPr>
            </a:pPr>
            <a:endParaRPr lang="ko-KR"/>
          </a:p>
        </c:txPr>
        <c:crossAx val="739950416"/>
        <c:crosses val="autoZero"/>
        <c:auto val="1"/>
        <c:lblAlgn val="ctr"/>
        <c:lblOffset val="100"/>
        <c:noMultiLvlLbl val="0"/>
      </c:catAx>
      <c:valAx>
        <c:axId val="739950416"/>
        <c:scaling>
          <c:orientation val="minMax"/>
        </c:scaling>
        <c:delete val="0"/>
        <c:axPos val="l"/>
        <c:numFmt formatCode="#,##0_);[Red]\(#,##0\)" sourceLinked="0"/>
        <c:majorTickMark val="out"/>
        <c:minorTickMark val="none"/>
        <c:tickLblPos val="nextTo"/>
        <c:spPr>
          <a:noFill/>
          <a:ln>
            <a:solidFill>
              <a:schemeClr val="bg1">
                <a:lumMod val="75000"/>
              </a:schemeClr>
            </a:solidFill>
          </a:ln>
          <a:effectLst/>
        </c:spPr>
        <c:txPr>
          <a:bodyPr rot="-60000000" spcFirstLastPara="1" vertOverflow="ellipsis" vert="horz" wrap="square" anchor="ctr" anchorCtr="1"/>
          <a:lstStyle/>
          <a:p>
            <a:pPr algn="ctr">
              <a:defRPr lang="en-US" altLang="ko-KR" sz="1050" b="0" i="0" u="none" strike="noStrike" kern="1200" baseline="0">
                <a:ln>
                  <a:solidFill>
                    <a:srgbClr val="000000">
                      <a:lumMod val="50000"/>
                      <a:lumOff val="50000"/>
                      <a:alpha val="0"/>
                    </a:srgbClr>
                  </a:solidFill>
                </a:ln>
                <a:solidFill>
                  <a:schemeClr val="bg1">
                    <a:lumMod val="50000"/>
                  </a:schemeClr>
                </a:solidFill>
                <a:latin typeface="KPMG Bold" panose="020B0803030202040204" pitchFamily="34" charset="0"/>
                <a:ea typeface="KoPub돋움체 Medium" panose="00000600000000000000" pitchFamily="2" charset="-127"/>
                <a:cs typeface="+mn-cs"/>
              </a:defRPr>
            </a:pPr>
            <a:endParaRPr lang="ko-KR"/>
          </a:p>
        </c:txPr>
        <c:crossAx val="739968304"/>
        <c:crosses val="autoZero"/>
        <c:crossBetween val="between"/>
        <c:majorUnit val="30"/>
      </c:valAx>
      <c:spPr>
        <a:noFill/>
        <a:ln>
          <a:noFill/>
        </a:ln>
        <a:effectLst/>
      </c:spPr>
    </c:plotArea>
    <c:legend>
      <c:legendPos val="t"/>
      <c:layout>
        <c:manualLayout>
          <c:xMode val="edge"/>
          <c:yMode val="edge"/>
          <c:x val="7.2613249958787734E-2"/>
          <c:y val="2.4910663234966726E-2"/>
          <c:w val="0.89317380221270382"/>
          <c:h val="0.1083692309502895"/>
        </c:manualLayout>
      </c:layout>
      <c:overlay val="0"/>
      <c:spPr>
        <a:noFill/>
        <a:ln>
          <a:noFill/>
        </a:ln>
        <a:effectLst/>
      </c:spPr>
      <c:txPr>
        <a:bodyPr rot="0" spcFirstLastPara="1" vertOverflow="ellipsis" vert="horz" wrap="square" anchor="ctr" anchorCtr="1"/>
        <a:lstStyle/>
        <a:p>
          <a:pPr>
            <a:defRPr lang="en-US" altLang="ko-KR" sz="900" b="0" i="0" u="none" strike="noStrike" kern="1200" baseline="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cs typeface="+mn-cs"/>
            </a:defRPr>
          </a:pPr>
          <a:endParaRPr lang="ko-K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lang="en-US" altLang="ko-KR" sz="900" kern="120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cs typeface="+mn-cs"/>
        </a:defRPr>
      </a:pPr>
      <a:endParaRPr lang="ko-KR"/>
    </a:p>
  </c:txPr>
  <c:externalData r:id="rId3">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열4</c:v>
                </c:pt>
              </c:strCache>
            </c:strRef>
          </c:tx>
          <c:spPr>
            <a:solidFill>
              <a:schemeClr val="tx2"/>
            </a:solidFill>
          </c:spPr>
          <c:dPt>
            <c:idx val="0"/>
            <c:bubble3D val="0"/>
            <c:spPr>
              <a:solidFill>
                <a:srgbClr val="00338D"/>
              </a:solidFill>
              <a:ln>
                <a:noFill/>
              </a:ln>
              <a:effectLst/>
            </c:spPr>
            <c:extLst>
              <c:ext xmlns:c16="http://schemas.microsoft.com/office/drawing/2014/chart" uri="{C3380CC4-5D6E-409C-BE32-E72D297353CC}">
                <c16:uniqueId val="{00000009-7C6F-44B8-A37C-77D7A2F6205B}"/>
              </c:ext>
            </c:extLst>
          </c:dPt>
          <c:dPt>
            <c:idx val="1"/>
            <c:bubble3D val="0"/>
            <c:spPr>
              <a:solidFill>
                <a:srgbClr val="33CDBE"/>
              </a:solidFill>
              <a:ln>
                <a:noFill/>
              </a:ln>
              <a:effectLst/>
            </c:spPr>
            <c:extLst>
              <c:ext xmlns:c16="http://schemas.microsoft.com/office/drawing/2014/chart" uri="{C3380CC4-5D6E-409C-BE32-E72D297353CC}">
                <c16:uniqueId val="{0000000A-7C6F-44B8-A37C-77D7A2F6205B}"/>
              </c:ext>
            </c:extLst>
          </c:dPt>
          <c:dPt>
            <c:idx val="2"/>
            <c:bubble3D val="0"/>
            <c:spPr>
              <a:solidFill>
                <a:srgbClr val="00B8F5"/>
              </a:solidFill>
              <a:ln>
                <a:noFill/>
              </a:ln>
              <a:effectLst/>
            </c:spPr>
            <c:extLst>
              <c:ext xmlns:c16="http://schemas.microsoft.com/office/drawing/2014/chart" uri="{C3380CC4-5D6E-409C-BE32-E72D297353CC}">
                <c16:uniqueId val="{0000000B-7C6F-44B8-A37C-77D7A2F6205B}"/>
              </c:ext>
            </c:extLst>
          </c:dPt>
          <c:dPt>
            <c:idx val="3"/>
            <c:bubble3D val="0"/>
            <c:spPr>
              <a:solidFill>
                <a:srgbClr val="7213EA"/>
              </a:solidFill>
              <a:ln>
                <a:noFill/>
              </a:ln>
              <a:effectLst/>
            </c:spPr>
            <c:extLst>
              <c:ext xmlns:c16="http://schemas.microsoft.com/office/drawing/2014/chart" uri="{C3380CC4-5D6E-409C-BE32-E72D297353CC}">
                <c16:uniqueId val="{0000000C-7C6F-44B8-A37C-77D7A2F6205B}"/>
              </c:ext>
            </c:extLst>
          </c:dPt>
          <c:dPt>
            <c:idx val="4"/>
            <c:bubble3D val="0"/>
            <c:spPr>
              <a:solidFill>
                <a:srgbClr val="E3CFFB"/>
              </a:solidFill>
              <a:ln>
                <a:noFill/>
              </a:ln>
              <a:effectLst/>
            </c:spPr>
            <c:extLst>
              <c:ext xmlns:c16="http://schemas.microsoft.com/office/drawing/2014/chart" uri="{C3380CC4-5D6E-409C-BE32-E72D297353CC}">
                <c16:uniqueId val="{0000000D-7C6F-44B8-A37C-77D7A2F6205B}"/>
              </c:ext>
            </c:extLst>
          </c:dPt>
          <c:dPt>
            <c:idx val="5"/>
            <c:bubble3D val="0"/>
            <c:spPr>
              <a:solidFill>
                <a:srgbClr val="FFC000"/>
              </a:solidFill>
              <a:ln>
                <a:noFill/>
              </a:ln>
              <a:effectLst/>
            </c:spPr>
            <c:extLst>
              <c:ext xmlns:c16="http://schemas.microsoft.com/office/drawing/2014/chart" uri="{C3380CC4-5D6E-409C-BE32-E72D297353CC}">
                <c16:uniqueId val="{0000000E-7C6F-44B8-A37C-77D7A2F6205B}"/>
              </c:ext>
            </c:extLst>
          </c:dPt>
          <c:dPt>
            <c:idx val="6"/>
            <c:bubble3D val="0"/>
            <c:spPr>
              <a:solidFill>
                <a:srgbClr val="7F7F7F"/>
              </a:solidFill>
              <a:ln>
                <a:noFill/>
              </a:ln>
              <a:effectLst/>
            </c:spPr>
            <c:extLst>
              <c:ext xmlns:c16="http://schemas.microsoft.com/office/drawing/2014/chart" uri="{C3380CC4-5D6E-409C-BE32-E72D297353CC}">
                <c16:uniqueId val="{0000000F-7C6F-44B8-A37C-77D7A2F6205B}"/>
              </c:ext>
            </c:extLst>
          </c:dPt>
          <c:dPt>
            <c:idx val="7"/>
            <c:bubble3D val="0"/>
            <c:spPr>
              <a:solidFill>
                <a:srgbClr val="4B6DE8"/>
              </a:solidFill>
              <a:ln>
                <a:noFill/>
              </a:ln>
              <a:effectLst/>
            </c:spPr>
            <c:extLst>
              <c:ext xmlns:c16="http://schemas.microsoft.com/office/drawing/2014/chart" uri="{C3380CC4-5D6E-409C-BE32-E72D297353CC}">
                <c16:uniqueId val="{00000010-7C6F-44B8-A37C-77D7A2F6205B}"/>
              </c:ext>
            </c:extLst>
          </c:dPt>
          <c:dPt>
            <c:idx val="8"/>
            <c:bubble3D val="0"/>
            <c:spPr>
              <a:solidFill>
                <a:srgbClr val="A4C7ED"/>
              </a:solidFill>
              <a:ln>
                <a:noFill/>
              </a:ln>
              <a:effectLst/>
            </c:spPr>
            <c:extLst>
              <c:ext xmlns:c16="http://schemas.microsoft.com/office/drawing/2014/chart" uri="{C3380CC4-5D6E-409C-BE32-E72D297353CC}">
                <c16:uniqueId val="{00000011-7C6F-44B8-A37C-77D7A2F6205B}"/>
              </c:ext>
            </c:extLst>
          </c:dPt>
          <c:dLbls>
            <c:dLbl>
              <c:idx val="0"/>
              <c:layout>
                <c:manualLayout>
                  <c:x val="-3.5484474843742578E-2"/>
                  <c:y val="7.4731989704900179E-2"/>
                </c:manualLayout>
              </c:layout>
              <c:tx>
                <c:rich>
                  <a:bodyPr rot="0" spcFirstLastPara="1" vertOverflow="ellipsis" vert="horz" wrap="square" lIns="38100" tIns="19050" rIns="38100" bIns="19050" anchor="ctr" anchorCtr="1">
                    <a:spAutoFit/>
                  </a:bodyPr>
                  <a:lstStyle/>
                  <a:p>
                    <a:pPr>
                      <a:defRPr lang="en-US" altLang="ko-KR" sz="1100" b="1" i="0" u="none" strike="noStrike" kern="1200" baseline="0">
                        <a:ln>
                          <a:solidFill>
                            <a:srgbClr val="000000">
                              <a:lumMod val="50000"/>
                              <a:lumOff val="50000"/>
                              <a:alpha val="0"/>
                            </a:srgbClr>
                          </a:solidFill>
                        </a:ln>
                        <a:solidFill>
                          <a:schemeClr val="bg1"/>
                        </a:solidFill>
                        <a:latin typeface="KPMG Bold" panose="020B0803030202040204" pitchFamily="34" charset="0"/>
                        <a:ea typeface="KoPub돋움체 Medium" panose="00000600000000000000" pitchFamily="2" charset="-127"/>
                        <a:cs typeface="+mn-cs"/>
                      </a:defRPr>
                    </a:pPr>
                    <a:fld id="{7CD5F5BF-7C28-40E3-A9DF-652EC60FB306}" type="CATEGORYNAME">
                      <a:rPr lang="ko-KR" altLang="en-US" sz="1100" b="1"/>
                      <a:pPr>
                        <a:defRPr sz="1100" b="1">
                          <a:solidFill>
                            <a:schemeClr val="bg1"/>
                          </a:solidFill>
                          <a:latin typeface="KPMG Bold" panose="020B0803030202040204" pitchFamily="34" charset="0"/>
                        </a:defRPr>
                      </a:pPr>
                      <a:t>[범주 이름]</a:t>
                    </a:fld>
                    <a:r>
                      <a:rPr lang="en-US" altLang="ko-KR" sz="1100" b="1" baseline="0" dirty="0"/>
                      <a:t>, </a:t>
                    </a:r>
                    <a:fld id="{55B1E1D9-DD40-4BF4-9EF7-7A7B2261814D}" type="VALUE">
                      <a:rPr lang="en-US" altLang="ko-KR" sz="1200" b="1" baseline="0"/>
                      <a:pPr>
                        <a:defRPr sz="1100" b="1">
                          <a:solidFill>
                            <a:schemeClr val="bg1"/>
                          </a:solidFill>
                          <a:latin typeface="KPMG Bold" panose="020B0803030202040204" pitchFamily="34" charset="0"/>
                        </a:defRPr>
                      </a:pPr>
                      <a:t>[값]</a:t>
                    </a:fld>
                    <a:endParaRPr lang="en-US" altLang="ko-KR" sz="1100" b="1" baseline="0" dirty="0"/>
                  </a:p>
                </c:rich>
              </c:tx>
              <c:spPr>
                <a:noFill/>
                <a:ln>
                  <a:noFill/>
                </a:ln>
                <a:effectLst/>
              </c:spPr>
              <c:txPr>
                <a:bodyPr rot="0" spcFirstLastPara="1" vertOverflow="ellipsis" vert="horz" wrap="square" lIns="38100" tIns="19050" rIns="38100" bIns="19050" anchor="ctr" anchorCtr="1">
                  <a:spAutoFit/>
                </a:bodyPr>
                <a:lstStyle/>
                <a:p>
                  <a:pPr>
                    <a:defRPr lang="en-US" altLang="ko-KR" sz="1100" b="1" i="0" u="none" strike="noStrike" kern="1200" baseline="0">
                      <a:ln>
                        <a:solidFill>
                          <a:srgbClr val="000000">
                            <a:lumMod val="50000"/>
                            <a:lumOff val="50000"/>
                            <a:alpha val="0"/>
                          </a:srgbClr>
                        </a:solidFill>
                      </a:ln>
                      <a:solidFill>
                        <a:schemeClr val="bg1"/>
                      </a:solidFill>
                      <a:latin typeface="KPMG Bold" panose="020B0803030202040204" pitchFamily="34" charset="0"/>
                      <a:ea typeface="KoPub돋움체 Medium" panose="00000600000000000000" pitchFamily="2" charset="-127"/>
                      <a:cs typeface="+mn-cs"/>
                    </a:defRPr>
                  </a:pPr>
                  <a:endParaRPr lang="ko-KR"/>
                </a:p>
              </c:txPr>
              <c:showLegendKey val="0"/>
              <c:showVal val="1"/>
              <c:showCatName val="1"/>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9-7C6F-44B8-A37C-77D7A2F6205B}"/>
                </c:ext>
              </c:extLst>
            </c:dLbl>
            <c:dLbl>
              <c:idx val="1"/>
              <c:tx>
                <c:rich>
                  <a:bodyPr rot="0" spcFirstLastPara="1" vertOverflow="ellipsis" vert="horz" wrap="square" lIns="38100" tIns="19050" rIns="38100" bIns="19050" anchor="ctr" anchorCtr="1">
                    <a:spAutoFit/>
                  </a:bodyPr>
                  <a:lstStyle/>
                  <a:p>
                    <a:pPr>
                      <a:defRPr lang="en-US" altLang="ko-KR" sz="1200" b="1" i="0" u="none" strike="noStrike" kern="1200" baseline="0">
                        <a:ln>
                          <a:solidFill>
                            <a:srgbClr val="000000">
                              <a:lumMod val="50000"/>
                              <a:lumOff val="50000"/>
                              <a:alpha val="0"/>
                            </a:srgbClr>
                          </a:solidFill>
                        </a:ln>
                        <a:solidFill>
                          <a:schemeClr val="bg1"/>
                        </a:solidFill>
                        <a:latin typeface="KPMG Bold" panose="020B0803030202040204" pitchFamily="34" charset="0"/>
                        <a:ea typeface="KoPub돋움체 Medium" panose="00000600000000000000" pitchFamily="2" charset="-127"/>
                        <a:cs typeface="+mn-cs"/>
                      </a:defRPr>
                    </a:pPr>
                    <a:fld id="{AC245C44-F254-4909-97D3-6AB0E5E754A6}" type="CATEGORYNAME">
                      <a:rPr lang="en-US" altLang="ko-KR" sz="1100" b="1"/>
                      <a:pPr>
                        <a:defRPr sz="1200" b="1">
                          <a:solidFill>
                            <a:schemeClr val="bg1"/>
                          </a:solidFill>
                          <a:latin typeface="KPMG Bold" panose="020B0803030202040204" pitchFamily="34" charset="0"/>
                        </a:defRPr>
                      </a:pPr>
                      <a:t>[범주 이름]</a:t>
                    </a:fld>
                    <a:r>
                      <a:rPr lang="en-US" altLang="ko-KR" sz="1200" b="1" baseline="0" dirty="0"/>
                      <a:t>, </a:t>
                    </a:r>
                    <a:fld id="{34C78298-3670-4B8E-8D5A-BACD51E861C6}" type="VALUE">
                      <a:rPr lang="en-US" altLang="ko-KR" sz="1200" b="1" baseline="0"/>
                      <a:pPr>
                        <a:defRPr sz="1200" b="1">
                          <a:solidFill>
                            <a:schemeClr val="bg1"/>
                          </a:solidFill>
                          <a:latin typeface="KPMG Bold" panose="020B0803030202040204" pitchFamily="34" charset="0"/>
                        </a:defRPr>
                      </a:pPr>
                      <a:t>[값]</a:t>
                    </a:fld>
                    <a:endParaRPr lang="en-US" altLang="ko-KR" sz="1200" b="1" baseline="0" dirty="0"/>
                  </a:p>
                </c:rich>
              </c:tx>
              <c:spPr>
                <a:noFill/>
                <a:ln>
                  <a:noFill/>
                </a:ln>
                <a:effectLst/>
              </c:spPr>
              <c:txPr>
                <a:bodyPr rot="0" spcFirstLastPara="1" vertOverflow="ellipsis" vert="horz" wrap="square" lIns="38100" tIns="19050" rIns="38100" bIns="19050" anchor="ctr" anchorCtr="1">
                  <a:spAutoFit/>
                </a:bodyPr>
                <a:lstStyle/>
                <a:p>
                  <a:pPr>
                    <a:defRPr lang="en-US" altLang="ko-KR" sz="1200" b="1" i="0" u="none" strike="noStrike" kern="1200" baseline="0">
                      <a:ln>
                        <a:solidFill>
                          <a:srgbClr val="000000">
                            <a:lumMod val="50000"/>
                            <a:lumOff val="50000"/>
                            <a:alpha val="0"/>
                          </a:srgbClr>
                        </a:solidFill>
                      </a:ln>
                      <a:solidFill>
                        <a:schemeClr val="bg1"/>
                      </a:solidFill>
                      <a:latin typeface="KPMG Bold" panose="020B0803030202040204" pitchFamily="34" charset="0"/>
                      <a:ea typeface="KoPub돋움체 Medium" panose="00000600000000000000" pitchFamily="2" charset="-127"/>
                      <a:cs typeface="+mn-cs"/>
                    </a:defRPr>
                  </a:pPr>
                  <a:endParaRPr lang="ko-KR"/>
                </a:p>
              </c:txPr>
              <c:showLegendKey val="0"/>
              <c:showVal val="1"/>
              <c:showCatName val="1"/>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A-7C6F-44B8-A37C-77D7A2F6205B}"/>
                </c:ext>
              </c:extLst>
            </c:dLbl>
            <c:dLbl>
              <c:idx val="2"/>
              <c:layout>
                <c:manualLayout>
                  <c:x val="-5.9140791406237627E-3"/>
                  <c:y val="2.9062440440794514E-2"/>
                </c:manualLayout>
              </c:layout>
              <c:tx>
                <c:rich>
                  <a:bodyPr rot="0" spcFirstLastPara="1" vertOverflow="ellipsis" vert="horz" wrap="square" lIns="38100" tIns="19050" rIns="38100" bIns="19050" anchor="ctr" anchorCtr="1">
                    <a:spAutoFit/>
                  </a:bodyPr>
                  <a:lstStyle/>
                  <a:p>
                    <a:pPr>
                      <a:defRPr lang="en-US" altLang="ko-KR" sz="900" b="1" i="0" u="none" strike="noStrike" kern="1200" baseline="0">
                        <a:ln>
                          <a:solidFill>
                            <a:srgbClr val="000000">
                              <a:lumMod val="50000"/>
                              <a:lumOff val="50000"/>
                              <a:alpha val="0"/>
                            </a:srgbClr>
                          </a:solidFill>
                        </a:ln>
                        <a:solidFill>
                          <a:schemeClr val="bg1"/>
                        </a:solidFill>
                        <a:latin typeface="KPMG Bold" panose="020B0803030202040204" pitchFamily="34" charset="0"/>
                        <a:ea typeface="KoPub돋움체 Medium" panose="00000600000000000000" pitchFamily="2" charset="-127"/>
                        <a:cs typeface="+mn-cs"/>
                      </a:defRPr>
                    </a:pPr>
                    <a:fld id="{30BE4F8E-C783-404D-A60F-B109EE8EFEFE}" type="CATEGORYNAME">
                      <a:rPr lang="ko-KR" altLang="en-US" sz="1000" b="1">
                        <a:solidFill>
                          <a:schemeClr val="bg1"/>
                        </a:solidFill>
                      </a:rPr>
                      <a:pPr>
                        <a:defRPr b="1">
                          <a:solidFill>
                            <a:schemeClr val="bg1"/>
                          </a:solidFill>
                          <a:latin typeface="KPMG Bold" panose="020B0803030202040204" pitchFamily="34" charset="0"/>
                        </a:defRPr>
                      </a:pPr>
                      <a:t>[범주 이름]</a:t>
                    </a:fld>
                    <a:r>
                      <a:rPr lang="en-US" altLang="ko-KR" b="1" baseline="0" dirty="0">
                        <a:solidFill>
                          <a:schemeClr val="bg1"/>
                        </a:solidFill>
                      </a:rPr>
                      <a:t>, </a:t>
                    </a:r>
                    <a:fld id="{02F8A7B2-83A3-4F1A-86F7-031AA5C40B49}" type="VALUE">
                      <a:rPr lang="en-US" altLang="ko-KR" sz="1200" b="1" baseline="0">
                        <a:solidFill>
                          <a:schemeClr val="bg1"/>
                        </a:solidFill>
                      </a:rPr>
                      <a:pPr>
                        <a:defRPr b="1">
                          <a:solidFill>
                            <a:schemeClr val="bg1"/>
                          </a:solidFill>
                          <a:latin typeface="KPMG Bold" panose="020B0803030202040204" pitchFamily="34" charset="0"/>
                        </a:defRPr>
                      </a:pPr>
                      <a:t>[값]</a:t>
                    </a:fld>
                    <a:endParaRPr lang="en-US" altLang="ko-KR" b="1" baseline="0" dirty="0">
                      <a:solidFill>
                        <a:schemeClr val="bg1"/>
                      </a:solidFill>
                    </a:endParaRPr>
                  </a:p>
                </c:rich>
              </c:tx>
              <c:spPr>
                <a:noFill/>
                <a:ln>
                  <a:noFill/>
                </a:ln>
                <a:effectLst/>
              </c:spPr>
              <c:txPr>
                <a:bodyPr rot="0" spcFirstLastPara="1" vertOverflow="ellipsis" vert="horz" wrap="square" lIns="38100" tIns="19050" rIns="38100" bIns="19050" anchor="ctr" anchorCtr="1">
                  <a:spAutoFit/>
                </a:bodyPr>
                <a:lstStyle/>
                <a:p>
                  <a:pPr>
                    <a:defRPr lang="en-US" altLang="ko-KR" sz="900" b="1" i="0" u="none" strike="noStrike" kern="1200" baseline="0">
                      <a:ln>
                        <a:solidFill>
                          <a:srgbClr val="000000">
                            <a:lumMod val="50000"/>
                            <a:lumOff val="50000"/>
                            <a:alpha val="0"/>
                          </a:srgbClr>
                        </a:solidFill>
                      </a:ln>
                      <a:solidFill>
                        <a:schemeClr val="bg1"/>
                      </a:solidFill>
                      <a:latin typeface="KPMG Bold" panose="020B0803030202040204" pitchFamily="34" charset="0"/>
                      <a:ea typeface="KoPub돋움체 Medium" panose="00000600000000000000" pitchFamily="2" charset="-127"/>
                      <a:cs typeface="+mn-cs"/>
                    </a:defRPr>
                  </a:pPr>
                  <a:endParaRPr lang="ko-KR"/>
                </a:p>
              </c:txPr>
              <c:showLegendKey val="0"/>
              <c:showVal val="1"/>
              <c:showCatName val="1"/>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B-7C6F-44B8-A37C-77D7A2F6205B}"/>
                </c:ext>
              </c:extLst>
            </c:dLbl>
            <c:dLbl>
              <c:idx val="3"/>
              <c:layout>
                <c:manualLayout>
                  <c:x val="-8.8711187109356451E-2"/>
                  <c:y val="-0.137008647792317"/>
                </c:manualLayout>
              </c:layout>
              <c:tx>
                <c:rich>
                  <a:bodyPr/>
                  <a:lstStyle/>
                  <a:p>
                    <a:fld id="{13642767-BB46-4E1E-8548-F9489DFF17F9}" type="CATEGORYNAME">
                      <a:rPr lang="ko-KR" altLang="en-US">
                        <a:solidFill>
                          <a:srgbClr val="7213EA"/>
                        </a:solidFill>
                      </a:rPr>
                      <a:pPr/>
                      <a:t>[범주 이름]</a:t>
                    </a:fld>
                    <a:r>
                      <a:rPr lang="en-US" altLang="ko-KR" baseline="0" dirty="0">
                        <a:solidFill>
                          <a:srgbClr val="7213EA"/>
                        </a:solidFill>
                      </a:rPr>
                      <a:t>, </a:t>
                    </a:r>
                    <a:fld id="{614529B1-F009-4772-8012-A9802BFE1C68}" type="VALUE">
                      <a:rPr lang="en-US" altLang="ko-KR" sz="1200" baseline="0">
                        <a:solidFill>
                          <a:srgbClr val="7213EA"/>
                        </a:solidFill>
                      </a:rPr>
                      <a:pPr/>
                      <a:t>[값]</a:t>
                    </a:fld>
                    <a:endParaRPr lang="en-US" altLang="ko-KR" baseline="0" dirty="0">
                      <a:solidFill>
                        <a:srgbClr val="7213EA"/>
                      </a:solidFill>
                    </a:endParaRPr>
                  </a:p>
                </c:rich>
              </c:tx>
              <c:showLegendKey val="0"/>
              <c:showVal val="1"/>
              <c:showCatName val="1"/>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C-7C6F-44B8-A37C-77D7A2F6205B}"/>
                </c:ext>
              </c:extLst>
            </c:dLbl>
            <c:dLbl>
              <c:idx val="4"/>
              <c:layout>
                <c:manualLayout>
                  <c:x val="-0.29866099660150008"/>
                  <c:y val="8.3035544116555754E-3"/>
                </c:manualLayout>
              </c:layout>
              <c:tx>
                <c:rich>
                  <a:bodyPr rot="0" spcFirstLastPara="1" vertOverflow="ellipsis" vert="horz" wrap="square" lIns="38100" tIns="19050" rIns="38100" bIns="19050" anchor="ctr" anchorCtr="1">
                    <a:spAutoFit/>
                  </a:bodyPr>
                  <a:lstStyle/>
                  <a:p>
                    <a:pPr>
                      <a:defRPr lang="en-US" altLang="ko-KR" sz="900" b="1" i="0" u="none" strike="noStrike" kern="1200" baseline="0">
                        <a:ln>
                          <a:solidFill>
                            <a:srgbClr val="000000">
                              <a:lumMod val="50000"/>
                              <a:lumOff val="50000"/>
                              <a:alpha val="0"/>
                            </a:srgbClr>
                          </a:solidFill>
                        </a:ln>
                        <a:solidFill>
                          <a:schemeClr val="accent5">
                            <a:lumMod val="40000"/>
                            <a:lumOff val="60000"/>
                          </a:schemeClr>
                        </a:solidFill>
                        <a:latin typeface="KPMG Bold" panose="020B0803030202040204" pitchFamily="34" charset="0"/>
                        <a:ea typeface="KoPub돋움체 Medium" panose="00000600000000000000" pitchFamily="2" charset="-127"/>
                        <a:cs typeface="+mn-cs"/>
                      </a:defRPr>
                    </a:pPr>
                    <a:fld id="{4B25FE29-3E61-4C68-8963-4A08B2AEF356}" type="CATEGORYNAME">
                      <a:rPr lang="ko-KR" altLang="en-US" sz="1000" b="1">
                        <a:solidFill>
                          <a:schemeClr val="accent5">
                            <a:lumMod val="40000"/>
                            <a:lumOff val="60000"/>
                          </a:schemeClr>
                        </a:solidFill>
                      </a:rPr>
                      <a:pPr>
                        <a:defRPr b="1">
                          <a:solidFill>
                            <a:schemeClr val="accent5">
                              <a:lumMod val="40000"/>
                              <a:lumOff val="60000"/>
                            </a:schemeClr>
                          </a:solidFill>
                          <a:latin typeface="KPMG Bold" panose="020B0803030202040204" pitchFamily="34" charset="0"/>
                        </a:defRPr>
                      </a:pPr>
                      <a:t>[범주 이름]</a:t>
                    </a:fld>
                    <a:r>
                      <a:rPr lang="en-US" altLang="ko-KR" b="1" baseline="0" dirty="0">
                        <a:solidFill>
                          <a:schemeClr val="accent5">
                            <a:lumMod val="40000"/>
                            <a:lumOff val="60000"/>
                          </a:schemeClr>
                        </a:solidFill>
                      </a:rPr>
                      <a:t>, </a:t>
                    </a:r>
                    <a:fld id="{72E9D3D6-032C-4A92-90A9-F18651584121}" type="VALUE">
                      <a:rPr lang="en-US" altLang="ko-KR" sz="1200" b="1" baseline="0">
                        <a:solidFill>
                          <a:schemeClr val="accent5">
                            <a:lumMod val="40000"/>
                            <a:lumOff val="60000"/>
                          </a:schemeClr>
                        </a:solidFill>
                      </a:rPr>
                      <a:pPr>
                        <a:defRPr b="1">
                          <a:solidFill>
                            <a:schemeClr val="accent5">
                              <a:lumMod val="40000"/>
                              <a:lumOff val="60000"/>
                            </a:schemeClr>
                          </a:solidFill>
                          <a:latin typeface="KPMG Bold" panose="020B0803030202040204" pitchFamily="34" charset="0"/>
                        </a:defRPr>
                      </a:pPr>
                      <a:t>[값]</a:t>
                    </a:fld>
                    <a:endParaRPr lang="en-US" altLang="ko-KR" b="1" baseline="0" dirty="0">
                      <a:solidFill>
                        <a:schemeClr val="accent5">
                          <a:lumMod val="40000"/>
                          <a:lumOff val="60000"/>
                        </a:schemeClr>
                      </a:solidFill>
                    </a:endParaRPr>
                  </a:p>
                </c:rich>
              </c:tx>
              <c:spPr>
                <a:noFill/>
                <a:ln>
                  <a:noFill/>
                </a:ln>
                <a:effectLst/>
              </c:spPr>
              <c:txPr>
                <a:bodyPr rot="0" spcFirstLastPara="1" vertOverflow="ellipsis" vert="horz" wrap="square" lIns="38100" tIns="19050" rIns="38100" bIns="19050" anchor="ctr" anchorCtr="1">
                  <a:spAutoFit/>
                </a:bodyPr>
                <a:lstStyle/>
                <a:p>
                  <a:pPr>
                    <a:defRPr lang="en-US" altLang="ko-KR" sz="900" b="1" i="0" u="none" strike="noStrike" kern="1200" baseline="0">
                      <a:ln>
                        <a:solidFill>
                          <a:srgbClr val="000000">
                            <a:lumMod val="50000"/>
                            <a:lumOff val="50000"/>
                            <a:alpha val="0"/>
                          </a:srgbClr>
                        </a:solidFill>
                      </a:ln>
                      <a:solidFill>
                        <a:schemeClr val="accent5">
                          <a:lumMod val="40000"/>
                          <a:lumOff val="60000"/>
                        </a:schemeClr>
                      </a:solidFill>
                      <a:latin typeface="KPMG Bold" panose="020B0803030202040204" pitchFamily="34" charset="0"/>
                      <a:ea typeface="KoPub돋움체 Medium" panose="00000600000000000000" pitchFamily="2" charset="-127"/>
                      <a:cs typeface="+mn-cs"/>
                    </a:defRPr>
                  </a:pPr>
                  <a:endParaRPr lang="ko-KR"/>
                </a:p>
              </c:txPr>
              <c:showLegendKey val="0"/>
              <c:showVal val="1"/>
              <c:showCatName val="1"/>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D-7C6F-44B8-A37C-77D7A2F6205B}"/>
                </c:ext>
              </c:extLst>
            </c:dLbl>
            <c:dLbl>
              <c:idx val="5"/>
              <c:layout>
                <c:manualLayout>
                  <c:x val="0.24543428433588607"/>
                  <c:y val="-0.12455331617483363"/>
                </c:manualLayout>
              </c:layout>
              <c:tx>
                <c:rich>
                  <a:bodyPr rot="0" spcFirstLastPara="1" vertOverflow="ellipsis" vert="horz" wrap="square" lIns="38100" tIns="19050" rIns="38100" bIns="19050" anchor="ctr" anchorCtr="1">
                    <a:spAutoFit/>
                  </a:bodyPr>
                  <a:lstStyle/>
                  <a:p>
                    <a:pPr>
                      <a:defRPr lang="en-US" altLang="ko-KR" sz="1000" b="1" i="0" u="none" strike="noStrike" kern="1200" baseline="0">
                        <a:ln>
                          <a:solidFill>
                            <a:srgbClr val="000000">
                              <a:lumMod val="50000"/>
                              <a:lumOff val="50000"/>
                              <a:alpha val="0"/>
                            </a:srgbClr>
                          </a:solidFill>
                        </a:ln>
                        <a:solidFill>
                          <a:srgbClr val="FFC000"/>
                        </a:solidFill>
                        <a:latin typeface="KPMG Bold" panose="020B0803030202040204" pitchFamily="34" charset="0"/>
                        <a:ea typeface="KoPub돋움체 Medium" panose="00000600000000000000" pitchFamily="2" charset="-127"/>
                        <a:cs typeface="+mn-cs"/>
                      </a:defRPr>
                    </a:pPr>
                    <a:fld id="{5EB7530E-3625-42C1-AFD3-C5FB5DEC9672}" type="CATEGORYNAME">
                      <a:rPr lang="ko-KR" altLang="en-US" sz="1000" b="1">
                        <a:solidFill>
                          <a:srgbClr val="FFC000"/>
                        </a:solidFill>
                        <a:latin typeface="KPMG Bold" panose="020B0803030202040204" pitchFamily="34" charset="0"/>
                      </a:rPr>
                      <a:pPr>
                        <a:defRPr sz="1000" b="1">
                          <a:solidFill>
                            <a:srgbClr val="FFC000"/>
                          </a:solidFill>
                          <a:latin typeface="KPMG Bold" panose="020B0803030202040204" pitchFamily="34" charset="0"/>
                        </a:defRPr>
                      </a:pPr>
                      <a:t>[범주 이름]</a:t>
                    </a:fld>
                    <a:r>
                      <a:rPr lang="en-US" altLang="ko-KR" sz="1000" b="1" baseline="0" dirty="0">
                        <a:solidFill>
                          <a:srgbClr val="FFC000"/>
                        </a:solidFill>
                        <a:latin typeface="KPMG Bold" panose="020B0803030202040204" pitchFamily="34" charset="0"/>
                      </a:rPr>
                      <a:t>, </a:t>
                    </a:r>
                    <a:fld id="{7C900B4E-E7F2-4AB9-B6D6-88577698B008}" type="VALUE">
                      <a:rPr lang="en-US" altLang="ko-KR" sz="1200" b="1" baseline="0">
                        <a:solidFill>
                          <a:srgbClr val="FFC000"/>
                        </a:solidFill>
                        <a:latin typeface="KPMG Bold" panose="020B0803030202040204" pitchFamily="34" charset="0"/>
                      </a:rPr>
                      <a:pPr>
                        <a:defRPr sz="1000" b="1">
                          <a:solidFill>
                            <a:srgbClr val="FFC000"/>
                          </a:solidFill>
                          <a:latin typeface="KPMG Bold" panose="020B0803030202040204" pitchFamily="34" charset="0"/>
                        </a:defRPr>
                      </a:pPr>
                      <a:t>[값]</a:t>
                    </a:fld>
                    <a:endParaRPr lang="en-US" altLang="ko-KR" sz="1000" b="1" baseline="0" dirty="0">
                      <a:solidFill>
                        <a:srgbClr val="FFC000"/>
                      </a:solidFill>
                      <a:latin typeface="KPMG Bold" panose="020B0803030202040204" pitchFamily="34" charset="0"/>
                    </a:endParaRPr>
                  </a:p>
                </c:rich>
              </c:tx>
              <c:spPr>
                <a:noFill/>
                <a:ln>
                  <a:noFill/>
                </a:ln>
                <a:effectLst/>
              </c:spPr>
              <c:txPr>
                <a:bodyPr rot="0" spcFirstLastPara="1" vertOverflow="ellipsis" vert="horz" wrap="square" lIns="38100" tIns="19050" rIns="38100" bIns="19050" anchor="ctr" anchorCtr="1">
                  <a:spAutoFit/>
                </a:bodyPr>
                <a:lstStyle/>
                <a:p>
                  <a:pPr>
                    <a:defRPr lang="en-US" altLang="ko-KR" sz="1000" b="1" i="0" u="none" strike="noStrike" kern="1200" baseline="0">
                      <a:ln>
                        <a:solidFill>
                          <a:srgbClr val="000000">
                            <a:lumMod val="50000"/>
                            <a:lumOff val="50000"/>
                            <a:alpha val="0"/>
                          </a:srgbClr>
                        </a:solidFill>
                      </a:ln>
                      <a:solidFill>
                        <a:srgbClr val="FFC000"/>
                      </a:solidFill>
                      <a:latin typeface="KPMG Bold" panose="020B0803030202040204" pitchFamily="34" charset="0"/>
                      <a:ea typeface="KoPub돋움체 Medium" panose="00000600000000000000" pitchFamily="2" charset="-127"/>
                      <a:cs typeface="+mn-cs"/>
                    </a:defRPr>
                  </a:pPr>
                  <a:endParaRPr lang="ko-KR"/>
                </a:p>
              </c:txPr>
              <c:showLegendKey val="0"/>
              <c:showVal val="1"/>
              <c:showCatName val="1"/>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E-7C6F-44B8-A37C-77D7A2F6205B}"/>
                </c:ext>
              </c:extLst>
            </c:dLbl>
            <c:dLbl>
              <c:idx val="6"/>
              <c:layout>
                <c:manualLayout>
                  <c:x val="-0.21882092820307925"/>
                  <c:y val="-8.2111365048770299E-2"/>
                </c:manualLayout>
              </c:layout>
              <c:tx>
                <c:rich>
                  <a:bodyPr/>
                  <a:lstStyle/>
                  <a:p>
                    <a:fld id="{619FE5B2-A763-4516-A427-90241C8BB88A}" type="CATEGORYNAME">
                      <a:rPr lang="ko-KR" altLang="en-US">
                        <a:solidFill>
                          <a:srgbClr val="7F7F7F"/>
                        </a:solidFill>
                      </a:rPr>
                      <a:pPr/>
                      <a:t>[범주 이름]</a:t>
                    </a:fld>
                    <a:r>
                      <a:rPr lang="en-US" altLang="ko-KR" baseline="0" dirty="0">
                        <a:solidFill>
                          <a:srgbClr val="7F7F7F"/>
                        </a:solidFill>
                      </a:rPr>
                      <a:t>, </a:t>
                    </a:r>
                    <a:fld id="{E8E7B0DD-B96A-4B38-BC41-22F6BAA5E1AB}" type="VALUE">
                      <a:rPr lang="en-US" altLang="ko-KR" sz="1200" baseline="0">
                        <a:solidFill>
                          <a:srgbClr val="7F7F7F"/>
                        </a:solidFill>
                      </a:rPr>
                      <a:pPr/>
                      <a:t>[값]</a:t>
                    </a:fld>
                    <a:endParaRPr lang="en-US" altLang="ko-KR" baseline="0" dirty="0">
                      <a:solidFill>
                        <a:srgbClr val="7F7F7F"/>
                      </a:solidFill>
                    </a:endParaRPr>
                  </a:p>
                </c:rich>
              </c:tx>
              <c:showLegendKey val="0"/>
              <c:showVal val="1"/>
              <c:showCatName val="1"/>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F-7C6F-44B8-A37C-77D7A2F6205B}"/>
                </c:ext>
              </c:extLst>
            </c:dLbl>
            <c:dLbl>
              <c:idx val="7"/>
              <c:layout>
                <c:manualLayout>
                  <c:x val="7.392598925779699E-2"/>
                  <c:y val="-0.15361575661562815"/>
                </c:manualLayout>
              </c:layout>
              <c:tx>
                <c:rich>
                  <a:bodyPr/>
                  <a:lstStyle/>
                  <a:p>
                    <a:fld id="{8A233BF2-1D6B-4BB3-A510-EC29267FB30A}" type="CATEGORYNAME">
                      <a:rPr lang="ko-KR" altLang="en-US" sz="1000">
                        <a:solidFill>
                          <a:srgbClr val="4B6DE8"/>
                        </a:solidFill>
                      </a:rPr>
                      <a:pPr/>
                      <a:t>[범주 이름]</a:t>
                    </a:fld>
                    <a:r>
                      <a:rPr lang="en-US" altLang="ko-KR" baseline="0" dirty="0">
                        <a:solidFill>
                          <a:srgbClr val="4B6DE8"/>
                        </a:solidFill>
                      </a:rPr>
                      <a:t>, </a:t>
                    </a:r>
                    <a:fld id="{86429BF8-B120-4688-ABA4-C719DEF384D8}" type="VALUE">
                      <a:rPr lang="en-US" altLang="ko-KR" sz="1200" baseline="0">
                        <a:solidFill>
                          <a:srgbClr val="4B6DE8"/>
                        </a:solidFill>
                      </a:rPr>
                      <a:pPr/>
                      <a:t>[값]</a:t>
                    </a:fld>
                    <a:endParaRPr lang="en-US" altLang="ko-KR" baseline="0" dirty="0">
                      <a:solidFill>
                        <a:srgbClr val="4B6DE8"/>
                      </a:solidFill>
                    </a:endParaRPr>
                  </a:p>
                </c:rich>
              </c:tx>
              <c:showLegendKey val="0"/>
              <c:showVal val="1"/>
              <c:showCatName val="1"/>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10-7C6F-44B8-A37C-77D7A2F6205B}"/>
                </c:ext>
              </c:extLst>
            </c:dLbl>
            <c:dLbl>
              <c:idx val="8"/>
              <c:layout>
                <c:manualLayout>
                  <c:x val="0.28683283832025253"/>
                  <c:y val="-3.3214217646622302E-2"/>
                </c:manualLayout>
              </c:layout>
              <c:tx>
                <c:rich>
                  <a:bodyPr rot="0" spcFirstLastPara="1" vertOverflow="ellipsis" vert="horz" wrap="square" lIns="38100" tIns="19050" rIns="38100" bIns="19050" anchor="ctr" anchorCtr="1">
                    <a:spAutoFit/>
                  </a:bodyPr>
                  <a:lstStyle/>
                  <a:p>
                    <a:pPr>
                      <a:defRPr lang="en-US" altLang="ko-KR" sz="1000" b="1" i="0" u="none" strike="noStrike" kern="1200" baseline="0">
                        <a:ln>
                          <a:solidFill>
                            <a:srgbClr val="000000">
                              <a:lumMod val="50000"/>
                              <a:lumOff val="50000"/>
                              <a:alpha val="0"/>
                            </a:srgbClr>
                          </a:solidFill>
                        </a:ln>
                        <a:solidFill>
                          <a:srgbClr val="A4C7ED"/>
                        </a:solidFill>
                        <a:latin typeface="KPMG Bold" panose="020B0803030202040204" pitchFamily="34" charset="0"/>
                        <a:ea typeface="KoPub돋움체 Medium" panose="00000600000000000000" pitchFamily="2" charset="-127"/>
                        <a:cs typeface="+mn-cs"/>
                      </a:defRPr>
                    </a:pPr>
                    <a:fld id="{40BFEAFE-ECE2-42E4-A506-1ECE0B3E957A}" type="CATEGORYNAME">
                      <a:rPr lang="ko-KR" altLang="en-US" sz="1000" b="1">
                        <a:solidFill>
                          <a:srgbClr val="A4C7ED"/>
                        </a:solidFill>
                        <a:latin typeface="KPMG Bold" panose="020B0803030202040204" pitchFamily="34" charset="0"/>
                      </a:rPr>
                      <a:pPr>
                        <a:defRPr sz="1000" b="1">
                          <a:solidFill>
                            <a:srgbClr val="A4C7ED"/>
                          </a:solidFill>
                          <a:latin typeface="KPMG Bold" panose="020B0803030202040204" pitchFamily="34" charset="0"/>
                        </a:defRPr>
                      </a:pPr>
                      <a:t>[범주 이름]</a:t>
                    </a:fld>
                    <a:r>
                      <a:rPr lang="en-US" altLang="ko-KR" sz="1000" b="1" baseline="0" dirty="0">
                        <a:solidFill>
                          <a:srgbClr val="A4C7ED"/>
                        </a:solidFill>
                        <a:latin typeface="KPMG Bold" panose="020B0803030202040204" pitchFamily="34" charset="0"/>
                      </a:rPr>
                      <a:t>, </a:t>
                    </a:r>
                    <a:fld id="{E4B68A60-126D-466E-BC3D-BCCCB6A84A0B}" type="VALUE">
                      <a:rPr lang="en-US" altLang="ko-KR" sz="1200" b="1" baseline="0">
                        <a:solidFill>
                          <a:srgbClr val="A4C7ED"/>
                        </a:solidFill>
                        <a:latin typeface="KPMG Bold" panose="020B0803030202040204" pitchFamily="34" charset="0"/>
                      </a:rPr>
                      <a:pPr>
                        <a:defRPr sz="1000" b="1">
                          <a:solidFill>
                            <a:srgbClr val="A4C7ED"/>
                          </a:solidFill>
                          <a:latin typeface="KPMG Bold" panose="020B0803030202040204" pitchFamily="34" charset="0"/>
                        </a:defRPr>
                      </a:pPr>
                      <a:t>[값]</a:t>
                    </a:fld>
                    <a:endParaRPr lang="en-US" altLang="ko-KR" sz="1000" b="1" baseline="0" dirty="0">
                      <a:solidFill>
                        <a:srgbClr val="A4C7ED"/>
                      </a:solidFill>
                      <a:latin typeface="KPMG Bold" panose="020B0803030202040204" pitchFamily="34" charset="0"/>
                    </a:endParaRPr>
                  </a:p>
                </c:rich>
              </c:tx>
              <c:spPr>
                <a:noFill/>
                <a:ln>
                  <a:noFill/>
                </a:ln>
                <a:effectLst/>
              </c:spPr>
              <c:txPr>
                <a:bodyPr rot="0" spcFirstLastPara="1" vertOverflow="ellipsis" vert="horz" wrap="square" lIns="38100" tIns="19050" rIns="38100" bIns="19050" anchor="ctr" anchorCtr="1">
                  <a:spAutoFit/>
                </a:bodyPr>
                <a:lstStyle/>
                <a:p>
                  <a:pPr>
                    <a:defRPr lang="en-US" altLang="ko-KR" sz="1000" b="1" i="0" u="none" strike="noStrike" kern="1200" baseline="0">
                      <a:ln>
                        <a:solidFill>
                          <a:srgbClr val="000000">
                            <a:lumMod val="50000"/>
                            <a:lumOff val="50000"/>
                            <a:alpha val="0"/>
                          </a:srgbClr>
                        </a:solidFill>
                      </a:ln>
                      <a:solidFill>
                        <a:srgbClr val="A4C7ED"/>
                      </a:solidFill>
                      <a:latin typeface="KPMG Bold" panose="020B0803030202040204" pitchFamily="34" charset="0"/>
                      <a:ea typeface="KoPub돋움체 Medium" panose="00000600000000000000" pitchFamily="2" charset="-127"/>
                      <a:cs typeface="+mn-cs"/>
                    </a:defRPr>
                  </a:pPr>
                  <a:endParaRPr lang="ko-KR"/>
                </a:p>
              </c:txPr>
              <c:showLegendKey val="0"/>
              <c:showVal val="1"/>
              <c:showCatName val="1"/>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11-7C6F-44B8-A37C-77D7A2F6205B}"/>
                </c:ext>
              </c:extLst>
            </c:dLbl>
            <c:spPr>
              <a:noFill/>
              <a:ln>
                <a:noFill/>
              </a:ln>
              <a:effectLst/>
            </c:spPr>
            <c:txPr>
              <a:bodyPr rot="0" spcFirstLastPara="1" vertOverflow="ellipsis" vert="horz" wrap="square" lIns="38100" tIns="19050" rIns="38100" bIns="19050" anchor="ctr" anchorCtr="1">
                <a:spAutoFit/>
              </a:bodyPr>
              <a:lstStyle/>
              <a:p>
                <a:pPr>
                  <a:defRPr lang="en-US" altLang="ko-KR" sz="900" b="1" i="0" u="none" strike="noStrike" kern="1200" baseline="0">
                    <a:ln>
                      <a:solidFill>
                        <a:srgbClr val="000000">
                          <a:lumMod val="50000"/>
                          <a:lumOff val="50000"/>
                          <a:alpha val="0"/>
                        </a:srgbClr>
                      </a:solidFill>
                    </a:ln>
                    <a:solidFill>
                      <a:schemeClr val="tx1">
                        <a:lumMod val="75000"/>
                        <a:lumOff val="25000"/>
                      </a:schemeClr>
                    </a:solidFill>
                    <a:latin typeface="KPMG Bold" panose="020B0803030202040204" pitchFamily="34" charset="0"/>
                    <a:ea typeface="KoPub돋움체 Medium" panose="00000600000000000000" pitchFamily="2" charset="-127"/>
                    <a:cs typeface="+mn-cs"/>
                  </a:defRPr>
                </a:pPr>
                <a:endParaRPr lang="ko-KR"/>
              </a:p>
            </c:txPr>
            <c:showLegendKey val="0"/>
            <c:showVal val="1"/>
            <c:showCatName val="1"/>
            <c:showSerName val="0"/>
            <c:showPercent val="0"/>
            <c:showBubbleSize val="0"/>
            <c:showLeaderLines val="0"/>
            <c:extLst>
              <c:ext xmlns:c15="http://schemas.microsoft.com/office/drawing/2012/chart" uri="{CE6537A1-D6FC-4f65-9D91-7224C49458BB}"/>
            </c:extLst>
          </c:dLbls>
          <c:cat>
            <c:strRef>
              <c:f>Sheet1!$A$2:$A$10</c:f>
              <c:strCache>
                <c:ptCount val="9"/>
                <c:pt idx="0">
                  <c:v>투자연계보험</c:v>
                </c:pt>
                <c:pt idx="1">
                  <c:v>특약(Riders)</c:v>
                </c:pt>
                <c:pt idx="2">
                  <c:v>양로보험</c:v>
                </c:pt>
                <c:pt idx="3">
                  <c:v>정기생명보험</c:v>
                </c:pt>
                <c:pt idx="4">
                  <c:v>연금보험</c:v>
                </c:pt>
                <c:pt idx="5">
                  <c:v>퇴직연금</c:v>
                </c:pt>
                <c:pt idx="6">
                  <c:v>건강보험</c:v>
                </c:pt>
                <c:pt idx="7">
                  <c:v>종신보험</c:v>
                </c:pt>
                <c:pt idx="8">
                  <c:v>생존보험</c:v>
                </c:pt>
              </c:strCache>
            </c:strRef>
          </c:cat>
          <c:val>
            <c:numRef>
              <c:f>Sheet1!$B$2:$B$10</c:f>
              <c:numCache>
                <c:formatCode>0.0%</c:formatCode>
                <c:ptCount val="9"/>
                <c:pt idx="0">
                  <c:v>0.68265891234306608</c:v>
                </c:pt>
                <c:pt idx="1">
                  <c:v>0.19853915577523348</c:v>
                </c:pt>
                <c:pt idx="2">
                  <c:v>9.931354138535263E-2</c:v>
                </c:pt>
                <c:pt idx="3">
                  <c:v>8.8366630449118536E-3</c:v>
                </c:pt>
                <c:pt idx="4">
                  <c:v>6.3433046733198106E-4</c:v>
                </c:pt>
                <c:pt idx="5">
                  <c:v>8.1018445827550048E-4</c:v>
                </c:pt>
                <c:pt idx="6">
                  <c:v>6.8143421490613797E-3</c:v>
                </c:pt>
                <c:pt idx="7">
                  <c:v>2.3803093774140672E-3</c:v>
                </c:pt>
                <c:pt idx="8">
                  <c:v>1.2560999353108535E-5</c:v>
                </c:pt>
              </c:numCache>
            </c:numRef>
          </c:val>
          <c:extLst>
            <c:ext xmlns:c16="http://schemas.microsoft.com/office/drawing/2014/chart" uri="{C3380CC4-5D6E-409C-BE32-E72D297353CC}">
              <c16:uniqueId val="{00000000-7C6F-44B8-A37C-77D7A2F6205B}"/>
            </c:ext>
          </c:extLst>
        </c:ser>
        <c:dLbls>
          <c:showLegendKey val="0"/>
          <c:showVal val="0"/>
          <c:showCatName val="0"/>
          <c:showSerName val="0"/>
          <c:showPercent val="0"/>
          <c:showBubbleSize val="0"/>
          <c:showLeaderLines val="0"/>
        </c:dLbls>
        <c:firstSliceAng val="0"/>
        <c:holeSize val="5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lang="en-US" altLang="ko-KR" sz="900" kern="120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cs typeface="+mn-cs"/>
        </a:defRPr>
      </a:pPr>
      <a:endParaRPr lang="ko-KR"/>
    </a:p>
  </c:txPr>
  <c:externalData r:id="rId3">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9071470947901151E-2"/>
          <c:y val="0.17314480123938722"/>
          <c:w val="0.91797148948178686"/>
          <c:h val="0.73759198883531529"/>
        </c:manualLayout>
      </c:layout>
      <c:barChart>
        <c:barDir val="col"/>
        <c:grouping val="stacked"/>
        <c:varyColors val="0"/>
        <c:ser>
          <c:idx val="0"/>
          <c:order val="0"/>
          <c:tx>
            <c:strRef>
              <c:f>Sheet1!$B$1</c:f>
              <c:strCache>
                <c:ptCount val="1"/>
                <c:pt idx="0">
                  <c:v>보증보험</c:v>
                </c:pt>
              </c:strCache>
            </c:strRef>
          </c:tx>
          <c:spPr>
            <a:solidFill>
              <a:schemeClr val="accent1"/>
            </a:solidFill>
            <a:ln>
              <a:noFill/>
            </a:ln>
            <a:effectLst/>
          </c:spPr>
          <c:invertIfNegative val="0"/>
          <c:cat>
            <c:numRef>
              <c:f>Sheet1!$A$2:$A$6</c:f>
              <c:numCache>
                <c:formatCode>General</c:formatCode>
                <c:ptCount val="5"/>
                <c:pt idx="0">
                  <c:v>2017</c:v>
                </c:pt>
                <c:pt idx="1">
                  <c:v>2018</c:v>
                </c:pt>
                <c:pt idx="2">
                  <c:v>2019</c:v>
                </c:pt>
                <c:pt idx="3">
                  <c:v>2020</c:v>
                </c:pt>
                <c:pt idx="4">
                  <c:v>2021</c:v>
                </c:pt>
              </c:numCache>
            </c:numRef>
          </c:cat>
          <c:val>
            <c:numRef>
              <c:f>Sheet1!$B$2:$B$6</c:f>
              <c:numCache>
                <c:formatCode>General</c:formatCode>
                <c:ptCount val="5"/>
                <c:pt idx="0">
                  <c:v>2.5000000000000001E-2</c:v>
                </c:pt>
                <c:pt idx="1">
                  <c:v>4.4999999999999998E-2</c:v>
                </c:pt>
                <c:pt idx="2">
                  <c:v>2.9000000000000001E-2</c:v>
                </c:pt>
                <c:pt idx="3">
                  <c:v>3.2000000000000001E-2</c:v>
                </c:pt>
                <c:pt idx="4" formatCode="0.0">
                  <c:v>0.03</c:v>
                </c:pt>
              </c:numCache>
            </c:numRef>
          </c:val>
          <c:extLst>
            <c:ext xmlns:c16="http://schemas.microsoft.com/office/drawing/2014/chart" uri="{C3380CC4-5D6E-409C-BE32-E72D297353CC}">
              <c16:uniqueId val="{00000000-FFAB-40A9-A746-78B264A9B5BD}"/>
            </c:ext>
          </c:extLst>
        </c:ser>
        <c:ser>
          <c:idx val="1"/>
          <c:order val="1"/>
          <c:tx>
            <c:strRef>
              <c:f>Sheet1!$C$1</c:f>
              <c:strCache>
                <c:ptCount val="1"/>
                <c:pt idx="0">
                  <c:v>농업보험</c:v>
                </c:pt>
              </c:strCache>
            </c:strRef>
          </c:tx>
          <c:spPr>
            <a:solidFill>
              <a:schemeClr val="accent1">
                <a:lumMod val="60000"/>
                <a:lumOff val="40000"/>
              </a:schemeClr>
            </a:solidFill>
            <a:ln>
              <a:noFill/>
            </a:ln>
            <a:effectLst/>
          </c:spPr>
          <c:invertIfNegative val="0"/>
          <c:cat>
            <c:numRef>
              <c:f>Sheet1!$A$2:$A$6</c:f>
              <c:numCache>
                <c:formatCode>General</c:formatCode>
                <c:ptCount val="5"/>
                <c:pt idx="0">
                  <c:v>2017</c:v>
                </c:pt>
                <c:pt idx="1">
                  <c:v>2018</c:v>
                </c:pt>
                <c:pt idx="2">
                  <c:v>2019</c:v>
                </c:pt>
                <c:pt idx="3">
                  <c:v>2020</c:v>
                </c:pt>
                <c:pt idx="4">
                  <c:v>2021</c:v>
                </c:pt>
              </c:numCache>
            </c:numRef>
          </c:cat>
          <c:val>
            <c:numRef>
              <c:f>Sheet1!$C$2:$C$6</c:f>
              <c:numCache>
                <c:formatCode>General</c:formatCode>
                <c:ptCount val="5"/>
                <c:pt idx="0">
                  <c:v>4.8000000000000001E-2</c:v>
                </c:pt>
                <c:pt idx="1">
                  <c:v>4.7E-2</c:v>
                </c:pt>
                <c:pt idx="2">
                  <c:v>0.05</c:v>
                </c:pt>
                <c:pt idx="3">
                  <c:v>4.4999999999999998E-2</c:v>
                </c:pt>
                <c:pt idx="4" formatCode="0.0">
                  <c:v>0.06</c:v>
                </c:pt>
              </c:numCache>
            </c:numRef>
          </c:val>
          <c:extLst>
            <c:ext xmlns:c16="http://schemas.microsoft.com/office/drawing/2014/chart" uri="{C3380CC4-5D6E-409C-BE32-E72D297353CC}">
              <c16:uniqueId val="{00000001-FFAB-40A9-A746-78B264A9B5BD}"/>
            </c:ext>
          </c:extLst>
        </c:ser>
        <c:ser>
          <c:idx val="2"/>
          <c:order val="2"/>
          <c:tx>
            <c:strRef>
              <c:f>Sheet1!$D$1</c:f>
              <c:strCache>
                <c:ptCount val="1"/>
                <c:pt idx="0">
                  <c:v>기업휴지보험</c:v>
                </c:pt>
              </c:strCache>
            </c:strRef>
          </c:tx>
          <c:spPr>
            <a:solidFill>
              <a:schemeClr val="accent6">
                <a:lumMod val="40000"/>
                <a:lumOff val="60000"/>
              </a:schemeClr>
            </a:solidFill>
            <a:ln>
              <a:noFill/>
            </a:ln>
            <a:effectLst/>
          </c:spPr>
          <c:invertIfNegative val="0"/>
          <c:cat>
            <c:numRef>
              <c:f>Sheet1!$A$2:$A$6</c:f>
              <c:numCache>
                <c:formatCode>General</c:formatCode>
                <c:ptCount val="5"/>
                <c:pt idx="0">
                  <c:v>2017</c:v>
                </c:pt>
                <c:pt idx="1">
                  <c:v>2018</c:v>
                </c:pt>
                <c:pt idx="2">
                  <c:v>2019</c:v>
                </c:pt>
                <c:pt idx="3">
                  <c:v>2020</c:v>
                </c:pt>
                <c:pt idx="4">
                  <c:v>2021</c:v>
                </c:pt>
              </c:numCache>
            </c:numRef>
          </c:cat>
          <c:val>
            <c:numRef>
              <c:f>Sheet1!$D$2:$D$6</c:f>
              <c:numCache>
                <c:formatCode>General</c:formatCode>
                <c:ptCount val="5"/>
                <c:pt idx="0">
                  <c:v>0.253</c:v>
                </c:pt>
                <c:pt idx="1">
                  <c:v>0.248</c:v>
                </c:pt>
                <c:pt idx="2">
                  <c:v>0.215</c:v>
                </c:pt>
                <c:pt idx="3">
                  <c:v>0.246</c:v>
                </c:pt>
                <c:pt idx="4" formatCode="0.0">
                  <c:v>0.26</c:v>
                </c:pt>
              </c:numCache>
            </c:numRef>
          </c:val>
          <c:extLst>
            <c:ext xmlns:c16="http://schemas.microsoft.com/office/drawing/2014/chart" uri="{C3380CC4-5D6E-409C-BE32-E72D297353CC}">
              <c16:uniqueId val="{00000002-FFAB-40A9-A746-78B264A9B5BD}"/>
            </c:ext>
          </c:extLst>
        </c:ser>
        <c:ser>
          <c:idx val="3"/>
          <c:order val="3"/>
          <c:tx>
            <c:strRef>
              <c:f>Sheet1!$E$1</c:f>
              <c:strCache>
                <c:ptCount val="1"/>
                <c:pt idx="0">
                  <c:v>신용·재무리스크보험</c:v>
                </c:pt>
              </c:strCache>
            </c:strRef>
          </c:tx>
          <c:spPr>
            <a:solidFill>
              <a:schemeClr val="bg2">
                <a:lumMod val="75000"/>
              </a:schemeClr>
            </a:solidFill>
            <a:ln>
              <a:noFill/>
            </a:ln>
            <a:effectLst/>
          </c:spPr>
          <c:invertIfNegative val="0"/>
          <c:cat>
            <c:numRef>
              <c:f>Sheet1!$A$2:$A$6</c:f>
              <c:numCache>
                <c:formatCode>General</c:formatCode>
                <c:ptCount val="5"/>
                <c:pt idx="0">
                  <c:v>2017</c:v>
                </c:pt>
                <c:pt idx="1">
                  <c:v>2018</c:v>
                </c:pt>
                <c:pt idx="2">
                  <c:v>2019</c:v>
                </c:pt>
                <c:pt idx="3">
                  <c:v>2020</c:v>
                </c:pt>
                <c:pt idx="4">
                  <c:v>2021</c:v>
                </c:pt>
              </c:numCache>
            </c:numRef>
          </c:cat>
          <c:val>
            <c:numRef>
              <c:f>Sheet1!$E$2:$E$6</c:f>
              <c:numCache>
                <c:formatCode>General</c:formatCode>
                <c:ptCount val="5"/>
                <c:pt idx="0">
                  <c:v>0.22</c:v>
                </c:pt>
                <c:pt idx="1">
                  <c:v>0.56200000000000006</c:v>
                </c:pt>
                <c:pt idx="2">
                  <c:v>0.67600000000000005</c:v>
                </c:pt>
                <c:pt idx="3">
                  <c:v>0.85499999999999998</c:v>
                </c:pt>
                <c:pt idx="4" formatCode="0.0">
                  <c:v>0.75900000000000001</c:v>
                </c:pt>
              </c:numCache>
            </c:numRef>
          </c:val>
          <c:extLst>
            <c:ext xmlns:c16="http://schemas.microsoft.com/office/drawing/2014/chart" uri="{C3380CC4-5D6E-409C-BE32-E72D297353CC}">
              <c16:uniqueId val="{00000003-FFAB-40A9-A746-78B264A9B5BD}"/>
            </c:ext>
          </c:extLst>
        </c:ser>
        <c:ser>
          <c:idx val="4"/>
          <c:order val="4"/>
          <c:tx>
            <c:strRef>
              <c:f>Sheet1!$F$1</c:f>
              <c:strCache>
                <c:ptCount val="1"/>
                <c:pt idx="0">
                  <c:v>배상책임</c:v>
                </c:pt>
              </c:strCache>
            </c:strRef>
          </c:tx>
          <c:spPr>
            <a:solidFill>
              <a:schemeClr val="accent5"/>
            </a:solidFill>
            <a:ln>
              <a:noFill/>
            </a:ln>
            <a:effectLst/>
          </c:spPr>
          <c:invertIfNegative val="0"/>
          <c:cat>
            <c:numRef>
              <c:f>Sheet1!$A$2:$A$6</c:f>
              <c:numCache>
                <c:formatCode>General</c:formatCode>
                <c:ptCount val="5"/>
                <c:pt idx="0">
                  <c:v>2017</c:v>
                </c:pt>
                <c:pt idx="1">
                  <c:v>2018</c:v>
                </c:pt>
                <c:pt idx="2">
                  <c:v>2019</c:v>
                </c:pt>
                <c:pt idx="3">
                  <c:v>2020</c:v>
                </c:pt>
                <c:pt idx="4">
                  <c:v>2021</c:v>
                </c:pt>
              </c:numCache>
            </c:numRef>
          </c:cat>
          <c:val>
            <c:numRef>
              <c:f>Sheet1!$F$2:$F$6</c:f>
              <c:numCache>
                <c:formatCode>General</c:formatCode>
                <c:ptCount val="5"/>
                <c:pt idx="0">
                  <c:v>0.93200000000000005</c:v>
                </c:pt>
                <c:pt idx="1">
                  <c:v>1.0349999999999999</c:v>
                </c:pt>
                <c:pt idx="2">
                  <c:v>1.0820000000000001</c:v>
                </c:pt>
                <c:pt idx="3">
                  <c:v>1.103</c:v>
                </c:pt>
                <c:pt idx="4" formatCode="0.0">
                  <c:v>1.341</c:v>
                </c:pt>
              </c:numCache>
            </c:numRef>
          </c:val>
          <c:extLst>
            <c:ext xmlns:c16="http://schemas.microsoft.com/office/drawing/2014/chart" uri="{C3380CC4-5D6E-409C-BE32-E72D297353CC}">
              <c16:uniqueId val="{00000004-FFAB-40A9-A746-78B264A9B5BD}"/>
            </c:ext>
          </c:extLst>
        </c:ser>
        <c:ser>
          <c:idx val="5"/>
          <c:order val="5"/>
          <c:tx>
            <c:strRef>
              <c:f>Sheet1!$G$1</c:f>
              <c:strCache>
                <c:ptCount val="1"/>
                <c:pt idx="0">
                  <c:v>선박·선주책임상호보험</c:v>
                </c:pt>
              </c:strCache>
            </c:strRef>
          </c:tx>
          <c:spPr>
            <a:solidFill>
              <a:schemeClr val="accent6"/>
            </a:solidFill>
            <a:ln>
              <a:noFill/>
            </a:ln>
            <a:effectLst/>
          </c:spPr>
          <c:invertIfNegative val="0"/>
          <c:dLbls>
            <c:numFmt formatCode="#,##0.0_);[Red]\(#,##0.0\)" sourceLinked="0"/>
            <c:spPr>
              <a:noFill/>
              <a:ln>
                <a:noFill/>
              </a:ln>
              <a:effectLst/>
            </c:spPr>
            <c:txPr>
              <a:bodyPr rot="0" spcFirstLastPara="1" vertOverflow="ellipsis" vert="horz" wrap="square" lIns="38100" tIns="19050" rIns="38100" bIns="19050" anchor="ctr" anchorCtr="0">
                <a:spAutoFit/>
              </a:bodyPr>
              <a:lstStyle/>
              <a:p>
                <a:pPr algn="ctr">
                  <a:defRPr lang="en-US" altLang="ko-KR" sz="1200" b="0" i="0" u="none" strike="noStrike" kern="1200" baseline="0">
                    <a:ln>
                      <a:solidFill>
                        <a:srgbClr val="000000">
                          <a:lumMod val="50000"/>
                          <a:lumOff val="50000"/>
                          <a:alpha val="0"/>
                        </a:srgbClr>
                      </a:solidFill>
                    </a:ln>
                    <a:solidFill>
                      <a:schemeClr val="bg1"/>
                    </a:solidFill>
                    <a:latin typeface="KPMG Bold" panose="020B0803030202040204" pitchFamily="34" charset="0"/>
                    <a:ea typeface="KoPub돋움체 Medium" panose="00000600000000000000" pitchFamily="2" charset="-127"/>
                    <a:cs typeface="+mn-cs"/>
                  </a:defRPr>
                </a:pPr>
                <a:endParaRPr lang="ko-K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Sheet1!$A$2:$A$6</c:f>
              <c:numCache>
                <c:formatCode>General</c:formatCode>
                <c:ptCount val="5"/>
                <c:pt idx="0">
                  <c:v>2017</c:v>
                </c:pt>
                <c:pt idx="1">
                  <c:v>2018</c:v>
                </c:pt>
                <c:pt idx="2">
                  <c:v>2019</c:v>
                </c:pt>
                <c:pt idx="3">
                  <c:v>2020</c:v>
                </c:pt>
                <c:pt idx="4">
                  <c:v>2021</c:v>
                </c:pt>
              </c:numCache>
            </c:numRef>
          </c:cat>
          <c:val>
            <c:numRef>
              <c:f>Sheet1!$G$2:$G$6</c:f>
              <c:numCache>
                <c:formatCode>General</c:formatCode>
                <c:ptCount val="5"/>
                <c:pt idx="0">
                  <c:v>2.2930000000000001</c:v>
                </c:pt>
                <c:pt idx="1">
                  <c:v>2.117</c:v>
                </c:pt>
                <c:pt idx="2">
                  <c:v>2.1240000000000001</c:v>
                </c:pt>
                <c:pt idx="3">
                  <c:v>2.0680000000000001</c:v>
                </c:pt>
                <c:pt idx="4" formatCode="0.0">
                  <c:v>2.3420000000000001</c:v>
                </c:pt>
              </c:numCache>
            </c:numRef>
          </c:val>
          <c:extLst>
            <c:ext xmlns:c16="http://schemas.microsoft.com/office/drawing/2014/chart" uri="{C3380CC4-5D6E-409C-BE32-E72D297353CC}">
              <c16:uniqueId val="{00000005-FFAB-40A9-A746-78B264A9B5BD}"/>
            </c:ext>
          </c:extLst>
        </c:ser>
        <c:ser>
          <c:idx val="6"/>
          <c:order val="6"/>
          <c:tx>
            <c:strRef>
              <c:f>Sheet1!$H$1</c:f>
              <c:strCache>
                <c:ptCount val="1"/>
                <c:pt idx="0">
                  <c:v>종합재물보험</c:v>
                </c:pt>
              </c:strCache>
            </c:strRef>
          </c:tx>
          <c:spPr>
            <a:solidFill>
              <a:schemeClr val="accent5">
                <a:lumMod val="40000"/>
                <a:lumOff val="60000"/>
              </a:schemeClr>
            </a:solidFill>
            <a:ln>
              <a:noFill/>
            </a:ln>
            <a:effectLst/>
          </c:spPr>
          <c:invertIfNegative val="0"/>
          <c:dLbls>
            <c:numFmt formatCode="#,##0.0_);[Red]\(#,##0.0\)" sourceLinked="0"/>
            <c:spPr>
              <a:noFill/>
              <a:ln>
                <a:noFill/>
              </a:ln>
              <a:effectLst/>
            </c:spPr>
            <c:txPr>
              <a:bodyPr rot="0" spcFirstLastPara="1" vertOverflow="ellipsis" vert="horz" wrap="square" lIns="38100" tIns="19050" rIns="38100" bIns="19050" anchor="ctr" anchorCtr="0">
                <a:spAutoFit/>
              </a:bodyPr>
              <a:lstStyle/>
              <a:p>
                <a:pPr algn="ctr">
                  <a:defRPr lang="en-US" altLang="ko-KR" sz="1200" b="0" i="0" u="none" strike="noStrike" kern="1200" baseline="0">
                    <a:ln>
                      <a:solidFill>
                        <a:srgbClr val="000000">
                          <a:lumMod val="50000"/>
                          <a:lumOff val="50000"/>
                          <a:alpha val="0"/>
                        </a:srgbClr>
                      </a:solidFill>
                    </a:ln>
                    <a:solidFill>
                      <a:schemeClr val="bg1"/>
                    </a:solidFill>
                    <a:latin typeface="KPMG Bold" panose="020B0803030202040204" pitchFamily="34" charset="0"/>
                    <a:ea typeface="KoPub돋움체 Medium" panose="00000600000000000000" pitchFamily="2" charset="-127"/>
                    <a:cs typeface="+mn-cs"/>
                  </a:defRPr>
                </a:pPr>
                <a:endParaRPr lang="ko-K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Sheet1!$A$2:$A$6</c:f>
              <c:numCache>
                <c:formatCode>General</c:formatCode>
                <c:ptCount val="5"/>
                <c:pt idx="0">
                  <c:v>2017</c:v>
                </c:pt>
                <c:pt idx="1">
                  <c:v>2018</c:v>
                </c:pt>
                <c:pt idx="2">
                  <c:v>2019</c:v>
                </c:pt>
                <c:pt idx="3">
                  <c:v>2020</c:v>
                </c:pt>
                <c:pt idx="4">
                  <c:v>2021</c:v>
                </c:pt>
              </c:numCache>
            </c:numRef>
          </c:cat>
          <c:val>
            <c:numRef>
              <c:f>Sheet1!$H$2:$H$6</c:f>
              <c:numCache>
                <c:formatCode>General</c:formatCode>
                <c:ptCount val="5"/>
                <c:pt idx="0">
                  <c:v>3.4590000000000001</c:v>
                </c:pt>
                <c:pt idx="1">
                  <c:v>4.1619999999999999</c:v>
                </c:pt>
                <c:pt idx="2">
                  <c:v>5.8440000000000003</c:v>
                </c:pt>
                <c:pt idx="3">
                  <c:v>6.4470000000000001</c:v>
                </c:pt>
                <c:pt idx="4" formatCode="0.0">
                  <c:v>7.5860000000000003</c:v>
                </c:pt>
              </c:numCache>
            </c:numRef>
          </c:val>
          <c:extLst>
            <c:ext xmlns:c16="http://schemas.microsoft.com/office/drawing/2014/chart" uri="{C3380CC4-5D6E-409C-BE32-E72D297353CC}">
              <c16:uniqueId val="{0000000B-FFAB-40A9-A746-78B264A9B5BD}"/>
            </c:ext>
          </c:extLst>
        </c:ser>
        <c:ser>
          <c:idx val="7"/>
          <c:order val="7"/>
          <c:tx>
            <c:strRef>
              <c:f>Sheet1!$I$1</c:f>
              <c:strCache>
                <c:ptCount val="1"/>
                <c:pt idx="0">
                  <c:v>자동차보험</c:v>
                </c:pt>
              </c:strCache>
            </c:strRef>
          </c:tx>
          <c:spPr>
            <a:solidFill>
              <a:schemeClr val="tx2"/>
            </a:solidFill>
            <a:ln>
              <a:noFill/>
            </a:ln>
            <a:effectLst/>
          </c:spPr>
          <c:invertIfNegative val="0"/>
          <c:dLbls>
            <c:numFmt formatCode="#,##0.0_);[Red]\(#,##0.0\)" sourceLinked="0"/>
            <c:spPr>
              <a:noFill/>
              <a:ln>
                <a:noFill/>
              </a:ln>
              <a:effectLst/>
            </c:spPr>
            <c:txPr>
              <a:bodyPr rot="0" spcFirstLastPara="1" vertOverflow="ellipsis" vert="horz" wrap="square" lIns="38100" tIns="19050" rIns="38100" bIns="19050" anchor="ctr" anchorCtr="0">
                <a:spAutoFit/>
              </a:bodyPr>
              <a:lstStyle/>
              <a:p>
                <a:pPr algn="ctr">
                  <a:defRPr lang="en-US" altLang="ko-KR" sz="1200" b="0" i="0" u="none" strike="noStrike" kern="1200" baseline="0">
                    <a:ln>
                      <a:solidFill>
                        <a:srgbClr val="000000">
                          <a:lumMod val="50000"/>
                          <a:lumOff val="50000"/>
                          <a:alpha val="0"/>
                        </a:srgbClr>
                      </a:solidFill>
                    </a:ln>
                    <a:solidFill>
                      <a:schemeClr val="bg1"/>
                    </a:solidFill>
                    <a:latin typeface="KPMG Bold" panose="020B0803030202040204" pitchFamily="34" charset="0"/>
                    <a:ea typeface="KoPub돋움체 Medium" panose="00000600000000000000" pitchFamily="2" charset="-127"/>
                    <a:cs typeface="+mn-cs"/>
                  </a:defRPr>
                </a:pPr>
                <a:endParaRPr lang="ko-K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Sheet1!$A$2:$A$6</c:f>
              <c:numCache>
                <c:formatCode>General</c:formatCode>
                <c:ptCount val="5"/>
                <c:pt idx="0">
                  <c:v>2017</c:v>
                </c:pt>
                <c:pt idx="1">
                  <c:v>2018</c:v>
                </c:pt>
                <c:pt idx="2">
                  <c:v>2019</c:v>
                </c:pt>
                <c:pt idx="3">
                  <c:v>2020</c:v>
                </c:pt>
                <c:pt idx="4">
                  <c:v>2021</c:v>
                </c:pt>
              </c:numCache>
            </c:numRef>
          </c:cat>
          <c:val>
            <c:numRef>
              <c:f>Sheet1!$I$2:$I$6</c:f>
              <c:numCache>
                <c:formatCode>General</c:formatCode>
                <c:ptCount val="5"/>
                <c:pt idx="0">
                  <c:v>13.307</c:v>
                </c:pt>
                <c:pt idx="1">
                  <c:v>14.494999999999999</c:v>
                </c:pt>
                <c:pt idx="2">
                  <c:v>16.283000000000001</c:v>
                </c:pt>
                <c:pt idx="3">
                  <c:v>17.308</c:v>
                </c:pt>
                <c:pt idx="4" formatCode="0.0">
                  <c:v>16.227</c:v>
                </c:pt>
              </c:numCache>
            </c:numRef>
          </c:val>
          <c:extLst>
            <c:ext xmlns:c16="http://schemas.microsoft.com/office/drawing/2014/chart" uri="{C3380CC4-5D6E-409C-BE32-E72D297353CC}">
              <c16:uniqueId val="{00000011-FFAB-40A9-A746-78B264A9B5BD}"/>
            </c:ext>
          </c:extLst>
        </c:ser>
        <c:ser>
          <c:idx val="8"/>
          <c:order val="8"/>
          <c:tx>
            <c:strRef>
              <c:f>Sheet1!$J$1</c:f>
              <c:strCache>
                <c:ptCount val="1"/>
                <c:pt idx="0">
                  <c:v>항공보험</c:v>
                </c:pt>
              </c:strCache>
            </c:strRef>
          </c:tx>
          <c:spPr>
            <a:solidFill>
              <a:schemeClr val="accent3">
                <a:lumMod val="60000"/>
              </a:schemeClr>
            </a:solidFill>
            <a:ln>
              <a:noFill/>
            </a:ln>
            <a:effectLst/>
          </c:spPr>
          <c:invertIfNegative val="0"/>
          <c:cat>
            <c:numRef>
              <c:f>Sheet1!$A$2:$A$6</c:f>
              <c:numCache>
                <c:formatCode>General</c:formatCode>
                <c:ptCount val="5"/>
                <c:pt idx="0">
                  <c:v>2017</c:v>
                </c:pt>
                <c:pt idx="1">
                  <c:v>2018</c:v>
                </c:pt>
                <c:pt idx="2">
                  <c:v>2019</c:v>
                </c:pt>
                <c:pt idx="3">
                  <c:v>2020</c:v>
                </c:pt>
                <c:pt idx="4">
                  <c:v>2021</c:v>
                </c:pt>
              </c:numCache>
            </c:numRef>
          </c:cat>
          <c:val>
            <c:numRef>
              <c:f>Sheet1!$J$2:$J$6</c:f>
              <c:numCache>
                <c:formatCode>General</c:formatCode>
                <c:ptCount val="5"/>
                <c:pt idx="0">
                  <c:v>0.69199999999999995</c:v>
                </c:pt>
                <c:pt idx="1">
                  <c:v>0.69199999999999995</c:v>
                </c:pt>
                <c:pt idx="2">
                  <c:v>0.88500000000000001</c:v>
                </c:pt>
                <c:pt idx="3">
                  <c:v>0.76900000000000002</c:v>
                </c:pt>
                <c:pt idx="4" formatCode="0.0">
                  <c:v>1.0669999999999999</c:v>
                </c:pt>
              </c:numCache>
            </c:numRef>
          </c:val>
          <c:extLst>
            <c:ext xmlns:c16="http://schemas.microsoft.com/office/drawing/2014/chart" uri="{C3380CC4-5D6E-409C-BE32-E72D297353CC}">
              <c16:uniqueId val="{00000000-B2FD-47D9-A9B3-915CB25B8E89}"/>
            </c:ext>
          </c:extLst>
        </c:ser>
        <c:ser>
          <c:idx val="9"/>
          <c:order val="9"/>
          <c:tx>
            <c:strRef>
              <c:f>Sheet1!$K$1</c:f>
              <c:strCache>
                <c:ptCount val="1"/>
                <c:pt idx="0">
                  <c:v>적하보험</c:v>
                </c:pt>
              </c:strCache>
            </c:strRef>
          </c:tx>
          <c:spPr>
            <a:solidFill>
              <a:srgbClr val="33CDBE"/>
            </a:solidFill>
            <a:ln>
              <a:noFill/>
            </a:ln>
            <a:effectLst/>
          </c:spPr>
          <c:invertIfNegative val="0"/>
          <c:dLbls>
            <c:numFmt formatCode="#,##0.0_);[Red]\(#,##0.0\)" sourceLinked="0"/>
            <c:spPr>
              <a:noFill/>
              <a:ln>
                <a:noFill/>
              </a:ln>
              <a:effectLst/>
            </c:spPr>
            <c:txPr>
              <a:bodyPr rot="0" spcFirstLastPara="1" vertOverflow="ellipsis" vert="horz" wrap="square" lIns="38100" tIns="19050" rIns="38100" bIns="19050" anchor="ctr" anchorCtr="0">
                <a:spAutoFit/>
              </a:bodyPr>
              <a:lstStyle/>
              <a:p>
                <a:pPr algn="ctr">
                  <a:defRPr lang="en-US" altLang="ko-KR" sz="1200" b="0" i="0" u="none" strike="noStrike" kern="1200" baseline="0">
                    <a:ln>
                      <a:solidFill>
                        <a:srgbClr val="000000">
                          <a:lumMod val="50000"/>
                          <a:lumOff val="50000"/>
                          <a:alpha val="0"/>
                        </a:srgbClr>
                      </a:solidFill>
                    </a:ln>
                    <a:solidFill>
                      <a:schemeClr val="bg1"/>
                    </a:solidFill>
                    <a:latin typeface="KPMG Bold" panose="020B0803030202040204" pitchFamily="34" charset="0"/>
                    <a:ea typeface="KoPub돋움체 Medium" panose="00000600000000000000" pitchFamily="2" charset="-127"/>
                    <a:cs typeface="+mn-cs"/>
                  </a:defRPr>
                </a:pPr>
                <a:endParaRPr lang="ko-K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Sheet1!$A$2:$A$6</c:f>
              <c:numCache>
                <c:formatCode>General</c:formatCode>
                <c:ptCount val="5"/>
                <c:pt idx="0">
                  <c:v>2017</c:v>
                </c:pt>
                <c:pt idx="1">
                  <c:v>2018</c:v>
                </c:pt>
                <c:pt idx="2">
                  <c:v>2019</c:v>
                </c:pt>
                <c:pt idx="3">
                  <c:v>2020</c:v>
                </c:pt>
                <c:pt idx="4">
                  <c:v>2021</c:v>
                </c:pt>
              </c:numCache>
            </c:numRef>
          </c:cat>
          <c:val>
            <c:numRef>
              <c:f>Sheet1!$K$2:$K$6</c:f>
              <c:numCache>
                <c:formatCode>General</c:formatCode>
                <c:ptCount val="5"/>
                <c:pt idx="0">
                  <c:v>2.3319999999999999</c:v>
                </c:pt>
                <c:pt idx="1">
                  <c:v>2.589</c:v>
                </c:pt>
                <c:pt idx="2">
                  <c:v>2.5299999999999998</c:v>
                </c:pt>
                <c:pt idx="3">
                  <c:v>2.2629999999999999</c:v>
                </c:pt>
                <c:pt idx="4" formatCode="0.0">
                  <c:v>2.7509999999999999</c:v>
                </c:pt>
              </c:numCache>
            </c:numRef>
          </c:val>
          <c:extLst>
            <c:ext xmlns:c16="http://schemas.microsoft.com/office/drawing/2014/chart" uri="{C3380CC4-5D6E-409C-BE32-E72D297353CC}">
              <c16:uniqueId val="{00000001-B2FD-47D9-A9B3-915CB25B8E89}"/>
            </c:ext>
          </c:extLst>
        </c:ser>
        <c:ser>
          <c:idx val="10"/>
          <c:order val="10"/>
          <c:tx>
            <c:strRef>
              <c:f>Sheet1!$L$1</c:f>
              <c:strCache>
                <c:ptCount val="1"/>
                <c:pt idx="0">
                  <c:v>화재·특종보험</c:v>
                </c:pt>
              </c:strCache>
            </c:strRef>
          </c:tx>
          <c:spPr>
            <a:solidFill>
              <a:schemeClr val="accent5">
                <a:lumMod val="60000"/>
              </a:schemeClr>
            </a:solidFill>
            <a:ln>
              <a:noFill/>
            </a:ln>
            <a:effectLst/>
          </c:spPr>
          <c:invertIfNegative val="0"/>
          <c:dLbls>
            <c:numFmt formatCode="#,##0.0_);[Red]\(#,##0.0\)" sourceLinked="0"/>
            <c:spPr>
              <a:noFill/>
              <a:ln>
                <a:noFill/>
              </a:ln>
              <a:effectLst/>
            </c:spPr>
            <c:txPr>
              <a:bodyPr rot="0" spcFirstLastPara="1" vertOverflow="ellipsis" vert="horz" wrap="square" lIns="38100" tIns="19050" rIns="38100" bIns="19050" anchor="ctr" anchorCtr="0">
                <a:spAutoFit/>
              </a:bodyPr>
              <a:lstStyle/>
              <a:p>
                <a:pPr algn="ctr">
                  <a:defRPr lang="en-US" altLang="ko-KR" sz="1200" b="0" i="0" u="none" strike="noStrike" kern="1200" baseline="0">
                    <a:ln>
                      <a:solidFill>
                        <a:srgbClr val="000000">
                          <a:lumMod val="50000"/>
                          <a:lumOff val="50000"/>
                          <a:alpha val="0"/>
                        </a:srgbClr>
                      </a:solidFill>
                    </a:ln>
                    <a:solidFill>
                      <a:schemeClr val="bg1"/>
                    </a:solidFill>
                    <a:latin typeface="KPMG Bold" panose="020B0803030202040204" pitchFamily="34" charset="0"/>
                    <a:ea typeface="KoPub돋움체 Medium" panose="00000600000000000000" pitchFamily="2" charset="-127"/>
                    <a:cs typeface="+mn-cs"/>
                  </a:defRPr>
                </a:pPr>
                <a:endParaRPr lang="ko-K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Sheet1!$A$2:$A$6</c:f>
              <c:numCache>
                <c:formatCode>General</c:formatCode>
                <c:ptCount val="5"/>
                <c:pt idx="0">
                  <c:v>2017</c:v>
                </c:pt>
                <c:pt idx="1">
                  <c:v>2018</c:v>
                </c:pt>
                <c:pt idx="2">
                  <c:v>2019</c:v>
                </c:pt>
                <c:pt idx="3">
                  <c:v>2020</c:v>
                </c:pt>
                <c:pt idx="4">
                  <c:v>2021</c:v>
                </c:pt>
              </c:numCache>
            </c:numRef>
          </c:cat>
          <c:val>
            <c:numRef>
              <c:f>Sheet1!$L$2:$L$6</c:f>
              <c:numCache>
                <c:formatCode>General</c:formatCode>
                <c:ptCount val="5"/>
                <c:pt idx="0">
                  <c:v>5.8070000000000004</c:v>
                </c:pt>
                <c:pt idx="1">
                  <c:v>6.5030000000000001</c:v>
                </c:pt>
                <c:pt idx="2">
                  <c:v>6.26</c:v>
                </c:pt>
                <c:pt idx="3">
                  <c:v>7.2759999999999998</c:v>
                </c:pt>
                <c:pt idx="4" formatCode="0.0">
                  <c:v>7.758</c:v>
                </c:pt>
              </c:numCache>
            </c:numRef>
          </c:val>
          <c:extLst>
            <c:ext xmlns:c16="http://schemas.microsoft.com/office/drawing/2014/chart" uri="{C3380CC4-5D6E-409C-BE32-E72D297353CC}">
              <c16:uniqueId val="{00000002-B2FD-47D9-A9B3-915CB25B8E89}"/>
            </c:ext>
          </c:extLst>
        </c:ser>
        <c:ser>
          <c:idx val="11"/>
          <c:order val="11"/>
          <c:tx>
            <c:strRef>
              <c:f>Sheet1!$M$1</c:f>
              <c:strCache>
                <c:ptCount val="1"/>
                <c:pt idx="0">
                  <c:v>건강보험</c:v>
                </c:pt>
              </c:strCache>
            </c:strRef>
          </c:tx>
          <c:spPr>
            <a:solidFill>
              <a:schemeClr val="accent4"/>
            </a:solidFill>
            <a:ln>
              <a:noFill/>
            </a:ln>
            <a:effectLst/>
          </c:spPr>
          <c:invertIfNegative val="0"/>
          <c:dLbls>
            <c:numFmt formatCode="#,##0.0_);[Red]\(#,##0.0\)" sourceLinked="0"/>
            <c:spPr>
              <a:noFill/>
              <a:ln>
                <a:noFill/>
              </a:ln>
              <a:effectLst/>
            </c:spPr>
            <c:txPr>
              <a:bodyPr rot="0" spcFirstLastPara="1" vertOverflow="ellipsis" vert="horz" wrap="square" lIns="38100" tIns="19050" rIns="38100" bIns="19050" anchor="ctr" anchorCtr="0">
                <a:spAutoFit/>
              </a:bodyPr>
              <a:lstStyle/>
              <a:p>
                <a:pPr algn="ctr">
                  <a:defRPr lang="en-US" altLang="ko-KR" sz="1200" b="0" i="0" u="none" strike="noStrike" kern="1200" baseline="0">
                    <a:ln>
                      <a:solidFill>
                        <a:srgbClr val="000000">
                          <a:lumMod val="50000"/>
                          <a:lumOff val="50000"/>
                          <a:alpha val="0"/>
                        </a:srgbClr>
                      </a:solidFill>
                    </a:ln>
                    <a:solidFill>
                      <a:schemeClr val="bg1"/>
                    </a:solidFill>
                    <a:latin typeface="KPMG Bold" panose="020B0803030202040204" pitchFamily="34" charset="0"/>
                    <a:ea typeface="KoPub돋움체 Medium" panose="00000600000000000000" pitchFamily="2" charset="-127"/>
                    <a:cs typeface="+mn-cs"/>
                  </a:defRPr>
                </a:pPr>
                <a:endParaRPr lang="ko-K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Sheet1!$A$2:$A$6</c:f>
              <c:numCache>
                <c:formatCode>General</c:formatCode>
                <c:ptCount val="5"/>
                <c:pt idx="0">
                  <c:v>2017</c:v>
                </c:pt>
                <c:pt idx="1">
                  <c:v>2018</c:v>
                </c:pt>
                <c:pt idx="2">
                  <c:v>2019</c:v>
                </c:pt>
                <c:pt idx="3">
                  <c:v>2020</c:v>
                </c:pt>
                <c:pt idx="4">
                  <c:v>2021</c:v>
                </c:pt>
              </c:numCache>
            </c:numRef>
          </c:cat>
          <c:val>
            <c:numRef>
              <c:f>Sheet1!$M$2:$M$6</c:f>
              <c:numCache>
                <c:formatCode>General</c:formatCode>
                <c:ptCount val="5"/>
                <c:pt idx="0">
                  <c:v>12.225</c:v>
                </c:pt>
                <c:pt idx="1">
                  <c:v>14.46</c:v>
                </c:pt>
                <c:pt idx="2">
                  <c:v>17.388000000000002</c:v>
                </c:pt>
                <c:pt idx="3">
                  <c:v>18.265999999999998</c:v>
                </c:pt>
                <c:pt idx="4" formatCode="0.0">
                  <c:v>18.954000000000001</c:v>
                </c:pt>
              </c:numCache>
            </c:numRef>
          </c:val>
          <c:extLst>
            <c:ext xmlns:c16="http://schemas.microsoft.com/office/drawing/2014/chart" uri="{C3380CC4-5D6E-409C-BE32-E72D297353CC}">
              <c16:uniqueId val="{00000003-B2FD-47D9-A9B3-915CB25B8E89}"/>
            </c:ext>
          </c:extLst>
        </c:ser>
        <c:dLbls>
          <c:showLegendKey val="0"/>
          <c:showVal val="0"/>
          <c:showCatName val="0"/>
          <c:showSerName val="0"/>
          <c:showPercent val="0"/>
          <c:showBubbleSize val="0"/>
        </c:dLbls>
        <c:gapWidth val="80"/>
        <c:overlap val="100"/>
        <c:axId val="739968304"/>
        <c:axId val="739950416"/>
      </c:barChart>
      <c:catAx>
        <c:axId val="73996830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lgn="ctr">
              <a:defRPr lang="en-US" altLang="ko-KR" sz="1050" b="0" i="0" u="none" strike="noStrike" kern="1200" baseline="0">
                <a:ln>
                  <a:solidFill>
                    <a:srgbClr val="000000">
                      <a:lumMod val="50000"/>
                      <a:lumOff val="50000"/>
                      <a:alpha val="0"/>
                    </a:srgbClr>
                  </a:solidFill>
                </a:ln>
                <a:solidFill>
                  <a:schemeClr val="bg1">
                    <a:lumMod val="50000"/>
                  </a:schemeClr>
                </a:solidFill>
                <a:latin typeface="KPMG Bold" panose="020B0803030202040204" pitchFamily="34" charset="0"/>
                <a:ea typeface="KoPub돋움체 Medium" panose="00000600000000000000" pitchFamily="2" charset="-127"/>
                <a:cs typeface="+mn-cs"/>
              </a:defRPr>
            </a:pPr>
            <a:endParaRPr lang="ko-KR"/>
          </a:p>
        </c:txPr>
        <c:crossAx val="739950416"/>
        <c:crosses val="autoZero"/>
        <c:auto val="1"/>
        <c:lblAlgn val="ctr"/>
        <c:lblOffset val="100"/>
        <c:noMultiLvlLbl val="0"/>
      </c:catAx>
      <c:valAx>
        <c:axId val="739950416"/>
        <c:scaling>
          <c:orientation val="minMax"/>
        </c:scaling>
        <c:delete val="0"/>
        <c:axPos val="l"/>
        <c:numFmt formatCode="#,##0_);[Red]\(#,##0\)" sourceLinked="0"/>
        <c:majorTickMark val="out"/>
        <c:minorTickMark val="none"/>
        <c:tickLblPos val="nextTo"/>
        <c:spPr>
          <a:noFill/>
          <a:ln>
            <a:solidFill>
              <a:schemeClr val="bg1">
                <a:lumMod val="75000"/>
              </a:schemeClr>
            </a:solidFill>
          </a:ln>
          <a:effectLst/>
        </c:spPr>
        <c:txPr>
          <a:bodyPr rot="-60000000" spcFirstLastPara="1" vertOverflow="ellipsis" vert="horz" wrap="square" anchor="ctr" anchorCtr="1"/>
          <a:lstStyle/>
          <a:p>
            <a:pPr algn="ctr">
              <a:defRPr lang="en-US" altLang="ko-KR" sz="1050" b="0" i="0" u="none" strike="noStrike" kern="1200" baseline="0">
                <a:ln>
                  <a:solidFill>
                    <a:srgbClr val="000000">
                      <a:lumMod val="50000"/>
                      <a:lumOff val="50000"/>
                      <a:alpha val="0"/>
                    </a:srgbClr>
                  </a:solidFill>
                </a:ln>
                <a:solidFill>
                  <a:schemeClr val="bg1">
                    <a:lumMod val="50000"/>
                  </a:schemeClr>
                </a:solidFill>
                <a:latin typeface="KPMG Bold" panose="020B0803030202040204" pitchFamily="34" charset="0"/>
                <a:ea typeface="KoPub돋움체 Medium" panose="00000600000000000000" pitchFamily="2" charset="-127"/>
                <a:cs typeface="+mn-cs"/>
              </a:defRPr>
            </a:pPr>
            <a:endParaRPr lang="ko-KR"/>
          </a:p>
        </c:txPr>
        <c:crossAx val="739968304"/>
        <c:crosses val="autoZero"/>
        <c:crossBetween val="between"/>
      </c:valAx>
      <c:spPr>
        <a:noFill/>
        <a:ln>
          <a:noFill/>
        </a:ln>
        <a:effectLst/>
      </c:spPr>
    </c:plotArea>
    <c:legend>
      <c:legendPos val="t"/>
      <c:layout>
        <c:manualLayout>
          <c:xMode val="edge"/>
          <c:yMode val="edge"/>
          <c:x val="7.9840068398420797E-2"/>
          <c:y val="0"/>
          <c:w val="0.91916618003574524"/>
          <c:h val="0.26033212256177074"/>
        </c:manualLayout>
      </c:layout>
      <c:overlay val="0"/>
      <c:spPr>
        <a:noFill/>
        <a:ln>
          <a:noFill/>
        </a:ln>
        <a:effectLst/>
      </c:spPr>
      <c:txPr>
        <a:bodyPr rot="0" spcFirstLastPara="1" vertOverflow="ellipsis" vert="horz" wrap="square" anchor="ctr" anchorCtr="1"/>
        <a:lstStyle/>
        <a:p>
          <a:pPr>
            <a:defRPr lang="en-US" altLang="ko-KR" sz="900" b="0" i="0" u="none" strike="noStrike" kern="1200" baseline="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cs typeface="+mn-cs"/>
            </a:defRPr>
          </a:pPr>
          <a:endParaRPr lang="ko-K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lang="en-US" altLang="ko-KR" sz="900" kern="120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cs typeface="+mn-cs"/>
        </a:defRPr>
      </a:pPr>
      <a:endParaRPr lang="ko-KR"/>
    </a:p>
  </c:txPr>
  <c:externalData r:id="rId3">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2021</c:v>
                </c:pt>
              </c:strCache>
            </c:strRef>
          </c:tx>
          <c:spPr>
            <a:solidFill>
              <a:schemeClr val="tx2"/>
            </a:solidFill>
          </c:spPr>
          <c:dPt>
            <c:idx val="0"/>
            <c:bubble3D val="0"/>
            <c:spPr>
              <a:solidFill>
                <a:srgbClr val="1E49E2"/>
              </a:solidFill>
              <a:ln>
                <a:noFill/>
              </a:ln>
              <a:effectLst/>
            </c:spPr>
            <c:extLst>
              <c:ext xmlns:c16="http://schemas.microsoft.com/office/drawing/2014/chart" uri="{C3380CC4-5D6E-409C-BE32-E72D297353CC}">
                <c16:uniqueId val="{00000001-F78F-4345-ABAF-B255B3A929BB}"/>
              </c:ext>
            </c:extLst>
          </c:dPt>
          <c:dPt>
            <c:idx val="1"/>
            <c:bubble3D val="0"/>
            <c:spPr>
              <a:solidFill>
                <a:schemeClr val="accent1">
                  <a:lumMod val="60000"/>
                  <a:lumOff val="40000"/>
                </a:schemeClr>
              </a:solidFill>
              <a:ln>
                <a:noFill/>
              </a:ln>
              <a:effectLst/>
            </c:spPr>
            <c:extLst>
              <c:ext xmlns:c16="http://schemas.microsoft.com/office/drawing/2014/chart" uri="{C3380CC4-5D6E-409C-BE32-E72D297353CC}">
                <c16:uniqueId val="{00000003-F78F-4345-ABAF-B255B3A929BB}"/>
              </c:ext>
            </c:extLst>
          </c:dPt>
          <c:dPt>
            <c:idx val="2"/>
            <c:bubble3D val="0"/>
            <c:spPr>
              <a:solidFill>
                <a:schemeClr val="accent6">
                  <a:lumMod val="40000"/>
                  <a:lumOff val="60000"/>
                </a:schemeClr>
              </a:solidFill>
              <a:ln>
                <a:noFill/>
              </a:ln>
              <a:effectLst/>
            </c:spPr>
            <c:extLst>
              <c:ext xmlns:c16="http://schemas.microsoft.com/office/drawing/2014/chart" uri="{C3380CC4-5D6E-409C-BE32-E72D297353CC}">
                <c16:uniqueId val="{00000005-F78F-4345-ABAF-B255B3A929BB}"/>
              </c:ext>
            </c:extLst>
          </c:dPt>
          <c:dPt>
            <c:idx val="3"/>
            <c:bubble3D val="0"/>
            <c:spPr>
              <a:solidFill>
                <a:srgbClr val="ACACAC"/>
              </a:solidFill>
              <a:ln>
                <a:noFill/>
              </a:ln>
              <a:effectLst/>
            </c:spPr>
            <c:extLst>
              <c:ext xmlns:c16="http://schemas.microsoft.com/office/drawing/2014/chart" uri="{C3380CC4-5D6E-409C-BE32-E72D297353CC}">
                <c16:uniqueId val="{00000007-F78F-4345-ABAF-B255B3A929BB}"/>
              </c:ext>
            </c:extLst>
          </c:dPt>
          <c:dPt>
            <c:idx val="4"/>
            <c:bubble3D val="0"/>
            <c:spPr>
              <a:solidFill>
                <a:srgbClr val="7213EA"/>
              </a:solidFill>
              <a:ln>
                <a:noFill/>
              </a:ln>
              <a:effectLst/>
            </c:spPr>
            <c:extLst>
              <c:ext xmlns:c16="http://schemas.microsoft.com/office/drawing/2014/chart" uri="{C3380CC4-5D6E-409C-BE32-E72D297353CC}">
                <c16:uniqueId val="{00000009-F78F-4345-ABAF-B255B3A929BB}"/>
              </c:ext>
            </c:extLst>
          </c:dPt>
          <c:dPt>
            <c:idx val="5"/>
            <c:bubble3D val="0"/>
            <c:spPr>
              <a:solidFill>
                <a:srgbClr val="FD349C"/>
              </a:solidFill>
              <a:ln>
                <a:noFill/>
              </a:ln>
              <a:effectLst/>
            </c:spPr>
            <c:extLst>
              <c:ext xmlns:c16="http://schemas.microsoft.com/office/drawing/2014/chart" uri="{C3380CC4-5D6E-409C-BE32-E72D297353CC}">
                <c16:uniqueId val="{0000000B-F78F-4345-ABAF-B255B3A929BB}"/>
              </c:ext>
            </c:extLst>
          </c:dPt>
          <c:dPt>
            <c:idx val="6"/>
            <c:bubble3D val="0"/>
            <c:spPr>
              <a:solidFill>
                <a:srgbClr val="C7A0F7"/>
              </a:solidFill>
              <a:ln>
                <a:noFill/>
              </a:ln>
              <a:effectLst/>
            </c:spPr>
            <c:extLst>
              <c:ext xmlns:c16="http://schemas.microsoft.com/office/drawing/2014/chart" uri="{C3380CC4-5D6E-409C-BE32-E72D297353CC}">
                <c16:uniqueId val="{0000000D-F78F-4345-ABAF-B255B3A929BB}"/>
              </c:ext>
            </c:extLst>
          </c:dPt>
          <c:dPt>
            <c:idx val="7"/>
            <c:bubble3D val="0"/>
            <c:spPr>
              <a:solidFill>
                <a:srgbClr val="00338D"/>
              </a:solidFill>
              <a:ln>
                <a:noFill/>
              </a:ln>
              <a:effectLst/>
            </c:spPr>
            <c:extLst>
              <c:ext xmlns:c16="http://schemas.microsoft.com/office/drawing/2014/chart" uri="{C3380CC4-5D6E-409C-BE32-E72D297353CC}">
                <c16:uniqueId val="{0000000F-F78F-4345-ABAF-B255B3A929BB}"/>
              </c:ext>
            </c:extLst>
          </c:dPt>
          <c:dPt>
            <c:idx val="8"/>
            <c:bubble3D val="0"/>
            <c:spPr>
              <a:solidFill>
                <a:srgbClr val="071524"/>
              </a:solidFill>
              <a:ln>
                <a:noFill/>
              </a:ln>
              <a:effectLst/>
            </c:spPr>
            <c:extLst>
              <c:ext xmlns:c16="http://schemas.microsoft.com/office/drawing/2014/chart" uri="{C3380CC4-5D6E-409C-BE32-E72D297353CC}">
                <c16:uniqueId val="{00000011-F78F-4345-ABAF-B255B3A929BB}"/>
              </c:ext>
            </c:extLst>
          </c:dPt>
          <c:dPt>
            <c:idx val="9"/>
            <c:bubble3D val="0"/>
            <c:spPr>
              <a:solidFill>
                <a:srgbClr val="33CDBE"/>
              </a:solidFill>
              <a:ln>
                <a:noFill/>
              </a:ln>
              <a:effectLst/>
            </c:spPr>
            <c:extLst>
              <c:ext xmlns:c16="http://schemas.microsoft.com/office/drawing/2014/chart" uri="{C3380CC4-5D6E-409C-BE32-E72D297353CC}">
                <c16:uniqueId val="{00000015-F78F-4345-ABAF-B255B3A929BB}"/>
              </c:ext>
            </c:extLst>
          </c:dPt>
          <c:dPt>
            <c:idx val="10"/>
            <c:bubble3D val="0"/>
            <c:spPr>
              <a:solidFill>
                <a:srgbClr val="440B8C"/>
              </a:solidFill>
              <a:ln>
                <a:noFill/>
              </a:ln>
              <a:effectLst/>
            </c:spPr>
            <c:extLst>
              <c:ext xmlns:c16="http://schemas.microsoft.com/office/drawing/2014/chart" uri="{C3380CC4-5D6E-409C-BE32-E72D297353CC}">
                <c16:uniqueId val="{00000013-F78F-4345-ABAF-B255B3A929BB}"/>
              </c:ext>
            </c:extLst>
          </c:dPt>
          <c:dPt>
            <c:idx val="11"/>
            <c:bubble3D val="0"/>
            <c:spPr>
              <a:solidFill>
                <a:srgbClr val="00B8F5"/>
              </a:solidFill>
              <a:ln>
                <a:noFill/>
              </a:ln>
              <a:effectLst/>
            </c:spPr>
            <c:extLst>
              <c:ext xmlns:c16="http://schemas.microsoft.com/office/drawing/2014/chart" uri="{C3380CC4-5D6E-409C-BE32-E72D297353CC}">
                <c16:uniqueId val="{00000014-F78F-4345-ABAF-B255B3A929BB}"/>
              </c:ext>
            </c:extLst>
          </c:dPt>
          <c:dLbls>
            <c:dLbl>
              <c:idx val="0"/>
              <c:layout>
                <c:manualLayout>
                  <c:x val="-0.29570395703118812"/>
                  <c:y val="-0.14531220220397259"/>
                </c:manualLayout>
              </c:layout>
              <c:spPr>
                <a:noFill/>
                <a:ln>
                  <a:noFill/>
                </a:ln>
                <a:effectLst/>
              </c:spPr>
              <c:txPr>
                <a:bodyPr rot="0" spcFirstLastPara="1" vertOverflow="ellipsis" vert="horz" wrap="square" lIns="38100" tIns="19050" rIns="38100" bIns="19050" anchor="ctr" anchorCtr="0">
                  <a:spAutoFit/>
                </a:bodyPr>
                <a:lstStyle/>
                <a:p>
                  <a:pPr algn="ctr" rtl="0">
                    <a:defRPr lang="en-US" altLang="ko-KR" sz="1000" b="1" i="0" u="none" strike="noStrike" kern="1200" baseline="0">
                      <a:ln>
                        <a:solidFill>
                          <a:srgbClr val="000000">
                            <a:lumMod val="50000"/>
                            <a:lumOff val="50000"/>
                            <a:alpha val="0"/>
                          </a:srgbClr>
                        </a:solidFill>
                      </a:ln>
                      <a:solidFill>
                        <a:srgbClr val="1E49E2"/>
                      </a:solidFill>
                      <a:latin typeface="KPMG Bold" panose="020B0803030202040204" pitchFamily="34" charset="0"/>
                      <a:ea typeface="KoPub돋움체 Medium" panose="00000600000000000000" pitchFamily="2" charset="-127"/>
                      <a:cs typeface="+mn-cs"/>
                    </a:defRPr>
                  </a:pPr>
                  <a:endParaRPr lang="ko-KR"/>
                </a:p>
              </c:txPr>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F78F-4345-ABAF-B255B3A929BB}"/>
                </c:ext>
              </c:extLst>
            </c:dLbl>
            <c:dLbl>
              <c:idx val="1"/>
              <c:layout>
                <c:manualLayout>
                  <c:x val="-0.23656316562495053"/>
                  <c:y val="-5.397310367576124E-2"/>
                </c:manualLayout>
              </c:layout>
              <c:spPr>
                <a:noFill/>
                <a:ln>
                  <a:noFill/>
                </a:ln>
                <a:effectLst/>
              </c:spPr>
              <c:txPr>
                <a:bodyPr rot="0" spcFirstLastPara="1" vertOverflow="ellipsis" vert="horz" wrap="square" lIns="38100" tIns="19050" rIns="38100" bIns="19050" anchor="ctr" anchorCtr="0">
                  <a:spAutoFit/>
                </a:bodyPr>
                <a:lstStyle/>
                <a:p>
                  <a:pPr algn="ctr" rtl="0">
                    <a:defRPr lang="en-US" altLang="ko-KR" sz="1000" b="1" i="0" u="none" strike="noStrike" kern="1200" baseline="0">
                      <a:ln>
                        <a:solidFill>
                          <a:srgbClr val="000000">
                            <a:lumMod val="50000"/>
                            <a:lumOff val="50000"/>
                            <a:alpha val="0"/>
                          </a:srgbClr>
                        </a:solidFill>
                      </a:ln>
                      <a:solidFill>
                        <a:srgbClr val="7892EE"/>
                      </a:solidFill>
                      <a:latin typeface="KPMG Bold" panose="020B0803030202040204" pitchFamily="34" charset="0"/>
                      <a:ea typeface="KoPub돋움체 Medium" panose="00000600000000000000" pitchFamily="2" charset="-127"/>
                      <a:cs typeface="+mn-cs"/>
                    </a:defRPr>
                  </a:pPr>
                  <a:endParaRPr lang="ko-KR"/>
                </a:p>
              </c:txPr>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3-F78F-4345-ABAF-B255B3A929BB}"/>
                </c:ext>
              </c:extLst>
            </c:dLbl>
            <c:dLbl>
              <c:idx val="2"/>
              <c:layout>
                <c:manualLayout>
                  <c:x val="-0.10053934539060402"/>
                  <c:y val="-0.13285687058648921"/>
                </c:manualLayout>
              </c:layout>
              <c:spPr>
                <a:noFill/>
                <a:ln>
                  <a:noFill/>
                </a:ln>
                <a:effectLst/>
              </c:spPr>
              <c:txPr>
                <a:bodyPr rot="0" spcFirstLastPara="1" vertOverflow="ellipsis" vert="horz" wrap="square" lIns="38100" tIns="19050" rIns="38100" bIns="19050" anchor="ctr" anchorCtr="0">
                  <a:spAutoFit/>
                </a:bodyPr>
                <a:lstStyle/>
                <a:p>
                  <a:pPr algn="ctr" rtl="0">
                    <a:defRPr lang="en-US" altLang="ko-KR" sz="1000" b="1" i="0" u="none" strike="noStrike" kern="1200" baseline="0">
                      <a:ln>
                        <a:solidFill>
                          <a:srgbClr val="000000">
                            <a:lumMod val="50000"/>
                            <a:lumOff val="50000"/>
                            <a:alpha val="0"/>
                          </a:srgbClr>
                        </a:solidFill>
                      </a:ln>
                      <a:solidFill>
                        <a:srgbClr val="FEAED7"/>
                      </a:solidFill>
                      <a:latin typeface="KPMG Bold" panose="020B0803030202040204" pitchFamily="34" charset="0"/>
                      <a:ea typeface="KoPub돋움체 Medium" panose="00000600000000000000" pitchFamily="2" charset="-127"/>
                      <a:cs typeface="+mn-cs"/>
                    </a:defRPr>
                  </a:pPr>
                  <a:endParaRPr lang="ko-KR"/>
                </a:p>
              </c:txPr>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5-F78F-4345-ABAF-B255B3A929BB}"/>
                </c:ext>
              </c:extLst>
            </c:dLbl>
            <c:dLbl>
              <c:idx val="3"/>
              <c:layout>
                <c:manualLayout>
                  <c:x val="5.9140791406237632E-2"/>
                  <c:y val="-0.12870509338066138"/>
                </c:manualLayout>
              </c:layout>
              <c:spPr>
                <a:noFill/>
                <a:ln>
                  <a:noFill/>
                </a:ln>
                <a:effectLst/>
              </c:spPr>
              <c:txPr>
                <a:bodyPr rot="0" spcFirstLastPara="1" vertOverflow="ellipsis" vert="horz" wrap="square" lIns="38100" tIns="19050" rIns="38100" bIns="19050" anchor="ctr" anchorCtr="0">
                  <a:noAutofit/>
                </a:bodyPr>
                <a:lstStyle/>
                <a:p>
                  <a:pPr algn="ctr" rtl="0">
                    <a:defRPr lang="en-US" altLang="ko-KR" sz="1000" b="1" i="0" u="none" strike="noStrike" kern="1200" baseline="0">
                      <a:ln>
                        <a:solidFill>
                          <a:srgbClr val="000000">
                            <a:lumMod val="50000"/>
                            <a:lumOff val="50000"/>
                            <a:alpha val="0"/>
                          </a:srgbClr>
                        </a:solidFill>
                      </a:ln>
                      <a:solidFill>
                        <a:schemeClr val="tx1">
                          <a:lumMod val="65000"/>
                          <a:lumOff val="35000"/>
                        </a:schemeClr>
                      </a:solidFill>
                      <a:latin typeface="KPMG Bold" panose="020B0803030202040204" pitchFamily="34" charset="0"/>
                      <a:ea typeface="KoPub돋움체 Medium" panose="00000600000000000000" pitchFamily="2" charset="-127"/>
                      <a:cs typeface="+mn-cs"/>
                    </a:defRPr>
                  </a:pPr>
                  <a:endParaRPr lang="ko-KR"/>
                </a:p>
              </c:txPr>
              <c:showLegendKey val="0"/>
              <c:showVal val="1"/>
              <c:showCatName val="1"/>
              <c:showSerName val="0"/>
              <c:showPercent val="0"/>
              <c:showBubbleSize val="0"/>
              <c:extLst>
                <c:ext xmlns:c15="http://schemas.microsoft.com/office/drawing/2012/chart" uri="{CE6537A1-D6FC-4f65-9D91-7224C49458BB}">
                  <c15:layout>
                    <c:manualLayout>
                      <c:w val="0.21613002219409544"/>
                      <c:h val="0.15419700542444406"/>
                    </c:manualLayout>
                  </c15:layout>
                </c:ext>
                <c:ext xmlns:c16="http://schemas.microsoft.com/office/drawing/2014/chart" uri="{C3380CC4-5D6E-409C-BE32-E72D297353CC}">
                  <c16:uniqueId val="{00000007-F78F-4345-ABAF-B255B3A929BB}"/>
                </c:ext>
              </c:extLst>
            </c:dLbl>
            <c:dLbl>
              <c:idx val="4"/>
              <c:layout>
                <c:manualLayout>
                  <c:x val="0.22769204691401487"/>
                  <c:y val="-0.17385321865710604"/>
                </c:manualLayout>
              </c:layout>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9-F78F-4345-ABAF-B255B3A929BB}"/>
                </c:ext>
              </c:extLst>
            </c:dLbl>
            <c:dLbl>
              <c:idx val="5"/>
              <c:layout>
                <c:manualLayout>
                  <c:x val="0.21290684906245547"/>
                  <c:y val="-4.1517772058277877E-2"/>
                </c:manualLayout>
              </c:layout>
              <c:spPr>
                <a:noFill/>
                <a:ln>
                  <a:noFill/>
                </a:ln>
                <a:effectLst/>
              </c:spPr>
              <c:txPr>
                <a:bodyPr rot="0" spcFirstLastPara="1" vertOverflow="ellipsis" vert="horz" wrap="square" lIns="38100" tIns="19050" rIns="38100" bIns="19050" anchor="ctr" anchorCtr="0">
                  <a:spAutoFit/>
                </a:bodyPr>
                <a:lstStyle/>
                <a:p>
                  <a:pPr algn="ctr" rtl="0">
                    <a:defRPr lang="en-US" altLang="ko-KR" sz="1000" b="1" i="0" u="none" strike="noStrike" kern="1200" baseline="0">
                      <a:ln>
                        <a:solidFill>
                          <a:srgbClr val="000000">
                            <a:lumMod val="50000"/>
                            <a:lumOff val="50000"/>
                            <a:alpha val="0"/>
                          </a:srgbClr>
                        </a:solidFill>
                      </a:ln>
                      <a:solidFill>
                        <a:schemeClr val="accent6"/>
                      </a:solidFill>
                      <a:latin typeface="KPMG Bold" panose="020B0803030202040204" pitchFamily="34" charset="0"/>
                      <a:ea typeface="KoPub돋움체 Medium" panose="00000600000000000000" pitchFamily="2" charset="-127"/>
                      <a:cs typeface="+mn-cs"/>
                    </a:defRPr>
                  </a:pPr>
                  <a:endParaRPr lang="ko-KR"/>
                </a:p>
              </c:txPr>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B-F78F-4345-ABAF-B255B3A929BB}"/>
                </c:ext>
              </c:extLst>
            </c:dLbl>
            <c:dLbl>
              <c:idx val="6"/>
              <c:spPr>
                <a:noFill/>
                <a:ln>
                  <a:noFill/>
                </a:ln>
                <a:effectLst/>
              </c:spPr>
              <c:txPr>
                <a:bodyPr rot="0" spcFirstLastPara="1" vertOverflow="ellipsis" vert="horz" wrap="square" lIns="38100" tIns="19050" rIns="38100" bIns="19050" anchor="ctr" anchorCtr="0">
                  <a:spAutoFit/>
                </a:bodyPr>
                <a:lstStyle/>
                <a:p>
                  <a:pPr algn="ctr" rtl="0">
                    <a:defRPr lang="en-US" altLang="ko-KR" sz="1000" b="1" i="0" u="none" strike="noStrike" kern="1200" baseline="0">
                      <a:ln>
                        <a:solidFill>
                          <a:srgbClr val="000000">
                            <a:lumMod val="50000"/>
                            <a:lumOff val="50000"/>
                            <a:alpha val="0"/>
                          </a:srgbClr>
                        </a:solidFill>
                      </a:ln>
                      <a:solidFill>
                        <a:schemeClr val="bg1"/>
                      </a:solidFill>
                      <a:latin typeface="KPMG Bold" panose="020B0803030202040204" pitchFamily="34" charset="0"/>
                      <a:ea typeface="KoPub돋움체 Medium" panose="00000600000000000000" pitchFamily="2" charset="-127"/>
                      <a:cs typeface="+mn-cs"/>
                    </a:defRPr>
                  </a:pPr>
                  <a:endParaRPr lang="ko-KR"/>
                </a:p>
              </c:txPr>
              <c:showLegendKey val="0"/>
              <c:showVal val="1"/>
              <c:showCatName val="1"/>
              <c:showSerName val="0"/>
              <c:showPercent val="0"/>
              <c:showBubbleSize val="0"/>
              <c:extLst>
                <c:ext xmlns:c16="http://schemas.microsoft.com/office/drawing/2014/chart" uri="{C3380CC4-5D6E-409C-BE32-E72D297353CC}">
                  <c16:uniqueId val="{0000000D-F78F-4345-ABAF-B255B3A929BB}"/>
                </c:ext>
              </c:extLst>
            </c:dLbl>
            <c:dLbl>
              <c:idx val="7"/>
              <c:tx>
                <c:rich>
                  <a:bodyPr rot="0" spcFirstLastPara="1" vertOverflow="ellipsis" vert="horz" wrap="square" lIns="38100" tIns="19050" rIns="38100" bIns="19050" anchor="ctr" anchorCtr="0">
                    <a:spAutoFit/>
                  </a:bodyPr>
                  <a:lstStyle/>
                  <a:p>
                    <a:pPr algn="ctr" rtl="0">
                      <a:defRPr lang="en-US" altLang="ko-KR" sz="1000" b="1" i="0" u="none" strike="noStrike" kern="1200" baseline="0">
                        <a:ln>
                          <a:solidFill>
                            <a:srgbClr val="000000">
                              <a:lumMod val="50000"/>
                              <a:lumOff val="50000"/>
                              <a:alpha val="0"/>
                            </a:srgbClr>
                          </a:solidFill>
                        </a:ln>
                        <a:solidFill>
                          <a:schemeClr val="bg1"/>
                        </a:solidFill>
                        <a:latin typeface="KPMG Bold" panose="020B0803030202040204" pitchFamily="34" charset="0"/>
                        <a:ea typeface="KoPub돋움체 Medium" panose="00000600000000000000" pitchFamily="2" charset="-127"/>
                        <a:cs typeface="+mn-cs"/>
                      </a:defRPr>
                    </a:pPr>
                    <a:fld id="{C70E2796-4467-43D0-A88A-0F4FA4C6319F}" type="CATEGORYNAME">
                      <a:rPr lang="ko-KR" altLang="en-US">
                        <a:solidFill>
                          <a:schemeClr val="bg1"/>
                        </a:solidFill>
                      </a:rPr>
                      <a:pPr algn="ctr" rtl="0">
                        <a:defRPr sz="1000" b="1">
                          <a:solidFill>
                            <a:schemeClr val="bg1"/>
                          </a:solidFill>
                          <a:latin typeface="KPMG Bold" panose="020B0803030202040204" pitchFamily="34" charset="0"/>
                        </a:defRPr>
                      </a:pPr>
                      <a:t>[범주 이름]</a:t>
                    </a:fld>
                    <a:r>
                      <a:rPr lang="en-US" altLang="ko-KR" baseline="0" dirty="0">
                        <a:solidFill>
                          <a:schemeClr val="bg1"/>
                        </a:solidFill>
                      </a:rPr>
                      <a:t>, </a:t>
                    </a:r>
                    <a:fld id="{C8769BAE-96EC-4498-8D06-C06A1EAA1BB3}" type="VALUE">
                      <a:rPr lang="en-US" altLang="ko-KR" sz="1200" baseline="0">
                        <a:solidFill>
                          <a:schemeClr val="bg1"/>
                        </a:solidFill>
                      </a:rPr>
                      <a:pPr algn="ctr" rtl="0">
                        <a:defRPr sz="1000" b="1">
                          <a:solidFill>
                            <a:schemeClr val="bg1"/>
                          </a:solidFill>
                          <a:latin typeface="KPMG Bold" panose="020B0803030202040204" pitchFamily="34" charset="0"/>
                        </a:defRPr>
                      </a:pPr>
                      <a:t>[값]</a:t>
                    </a:fld>
                    <a:endParaRPr lang="en-US" altLang="ko-KR" baseline="0" dirty="0">
                      <a:solidFill>
                        <a:schemeClr val="bg1"/>
                      </a:solidFill>
                    </a:endParaRPr>
                  </a:p>
                </c:rich>
              </c:tx>
              <c:spPr>
                <a:noFill/>
                <a:ln>
                  <a:noFill/>
                </a:ln>
                <a:effectLst/>
              </c:spPr>
              <c:txPr>
                <a:bodyPr rot="0" spcFirstLastPara="1" vertOverflow="ellipsis" vert="horz" wrap="square" lIns="38100" tIns="19050" rIns="38100" bIns="19050" anchor="ctr" anchorCtr="0">
                  <a:spAutoFit/>
                </a:bodyPr>
                <a:lstStyle/>
                <a:p>
                  <a:pPr algn="ctr" rtl="0">
                    <a:defRPr lang="en-US" altLang="ko-KR" sz="1000" b="1" i="0" u="none" strike="noStrike" kern="1200" baseline="0">
                      <a:ln>
                        <a:solidFill>
                          <a:srgbClr val="000000">
                            <a:lumMod val="50000"/>
                            <a:lumOff val="50000"/>
                            <a:alpha val="0"/>
                          </a:srgbClr>
                        </a:solidFill>
                      </a:ln>
                      <a:solidFill>
                        <a:schemeClr val="bg1"/>
                      </a:solidFill>
                      <a:latin typeface="KPMG Bold" panose="020B0803030202040204" pitchFamily="34" charset="0"/>
                      <a:ea typeface="KoPub돋움체 Medium" panose="00000600000000000000" pitchFamily="2" charset="-127"/>
                      <a:cs typeface="+mn-cs"/>
                    </a:defRPr>
                  </a:pPr>
                  <a:endParaRPr lang="ko-KR"/>
                </a:p>
              </c:txPr>
              <c:showLegendKey val="0"/>
              <c:showVal val="1"/>
              <c:showCatName val="1"/>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F-F78F-4345-ABAF-B255B3A929BB}"/>
                </c:ext>
              </c:extLst>
            </c:dLbl>
            <c:dLbl>
              <c:idx val="8"/>
              <c:layout>
                <c:manualLayout>
                  <c:x val="6.505487054686139E-2"/>
                  <c:y val="0.14116042499814463"/>
                </c:manualLayout>
              </c:layout>
              <c:tx>
                <c:rich>
                  <a:bodyPr rot="0" spcFirstLastPara="1" vertOverflow="ellipsis" vert="horz" wrap="square" lIns="38100" tIns="19050" rIns="38100" bIns="19050" anchor="ctr" anchorCtr="0">
                    <a:spAutoFit/>
                  </a:bodyPr>
                  <a:lstStyle/>
                  <a:p>
                    <a:pPr algn="ctr" rtl="0">
                      <a:defRPr lang="en-US" altLang="ko-KR" sz="1000" b="1" i="0" u="none" strike="noStrike" kern="1200" baseline="0">
                        <a:ln>
                          <a:solidFill>
                            <a:srgbClr val="000000">
                              <a:lumMod val="50000"/>
                              <a:lumOff val="50000"/>
                              <a:alpha val="0"/>
                            </a:srgbClr>
                          </a:solidFill>
                        </a:ln>
                        <a:solidFill>
                          <a:srgbClr val="071524"/>
                        </a:solidFill>
                        <a:latin typeface="KPMG Bold" panose="020B0803030202040204" pitchFamily="34" charset="0"/>
                        <a:ea typeface="KoPub돋움체 Medium" panose="00000600000000000000" pitchFamily="2" charset="-127"/>
                        <a:cs typeface="+mn-cs"/>
                      </a:defRPr>
                    </a:pPr>
                    <a:fld id="{EF8A8DA3-F80D-45D4-9A44-53B1A1F9EA7E}" type="CATEGORYNAME">
                      <a:rPr lang="ko-KR" altLang="en-US">
                        <a:solidFill>
                          <a:srgbClr val="071524"/>
                        </a:solidFill>
                      </a:rPr>
                      <a:pPr algn="ctr" rtl="0">
                        <a:defRPr sz="1000" b="1">
                          <a:solidFill>
                            <a:srgbClr val="071524"/>
                          </a:solidFill>
                          <a:latin typeface="KPMG Bold" panose="020B0803030202040204" pitchFamily="34" charset="0"/>
                        </a:defRPr>
                      </a:pPr>
                      <a:t>[범주 이름]</a:t>
                    </a:fld>
                    <a:r>
                      <a:rPr lang="en-US" altLang="ko-KR" baseline="0" dirty="0">
                        <a:solidFill>
                          <a:srgbClr val="071524"/>
                        </a:solidFill>
                      </a:rPr>
                      <a:t>, </a:t>
                    </a:r>
                    <a:fld id="{33D507B1-8351-4173-9194-140526E6A3D5}" type="VALUE">
                      <a:rPr lang="en-US" altLang="ko-KR" sz="1200" baseline="0">
                        <a:solidFill>
                          <a:srgbClr val="071524"/>
                        </a:solidFill>
                      </a:rPr>
                      <a:pPr algn="ctr" rtl="0">
                        <a:defRPr sz="1000" b="1">
                          <a:solidFill>
                            <a:srgbClr val="071524"/>
                          </a:solidFill>
                          <a:latin typeface="KPMG Bold" panose="020B0803030202040204" pitchFamily="34" charset="0"/>
                        </a:defRPr>
                      </a:pPr>
                      <a:t>[값]</a:t>
                    </a:fld>
                    <a:endParaRPr lang="en-US" altLang="ko-KR" baseline="0" dirty="0">
                      <a:solidFill>
                        <a:srgbClr val="071524"/>
                      </a:solidFill>
                    </a:endParaRPr>
                  </a:p>
                </c:rich>
              </c:tx>
              <c:spPr>
                <a:noFill/>
                <a:ln>
                  <a:noFill/>
                </a:ln>
                <a:effectLst/>
              </c:spPr>
              <c:txPr>
                <a:bodyPr rot="0" spcFirstLastPara="1" vertOverflow="ellipsis" vert="horz" wrap="square" lIns="38100" tIns="19050" rIns="38100" bIns="19050" anchor="ctr" anchorCtr="0">
                  <a:spAutoFit/>
                </a:bodyPr>
                <a:lstStyle/>
                <a:p>
                  <a:pPr algn="ctr" rtl="0">
                    <a:defRPr lang="en-US" altLang="ko-KR" sz="1000" b="1" i="0" u="none" strike="noStrike" kern="1200" baseline="0">
                      <a:ln>
                        <a:solidFill>
                          <a:srgbClr val="000000">
                            <a:lumMod val="50000"/>
                            <a:lumOff val="50000"/>
                            <a:alpha val="0"/>
                          </a:srgbClr>
                        </a:solidFill>
                      </a:ln>
                      <a:solidFill>
                        <a:srgbClr val="071524"/>
                      </a:solidFill>
                      <a:latin typeface="KPMG Bold" panose="020B0803030202040204" pitchFamily="34" charset="0"/>
                      <a:ea typeface="KoPub돋움체 Medium" panose="00000600000000000000" pitchFamily="2" charset="-127"/>
                      <a:cs typeface="+mn-cs"/>
                    </a:defRPr>
                  </a:pPr>
                  <a:endParaRPr lang="ko-KR"/>
                </a:p>
              </c:txPr>
              <c:showLegendKey val="0"/>
              <c:showVal val="1"/>
              <c:showCatName val="1"/>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11-F78F-4345-ABAF-B255B3A929BB}"/>
                </c:ext>
              </c:extLst>
            </c:dLbl>
            <c:dLbl>
              <c:idx val="9"/>
              <c:layout>
                <c:manualLayout>
                  <c:x val="-7.9840068398420852E-2"/>
                  <c:y val="0.137008647792317"/>
                </c:manualLayout>
              </c:layout>
              <c:spPr>
                <a:noFill/>
                <a:ln>
                  <a:noFill/>
                </a:ln>
                <a:effectLst/>
              </c:spPr>
              <c:txPr>
                <a:bodyPr rot="0" spcFirstLastPara="1" vertOverflow="ellipsis" vert="horz" wrap="square" lIns="38100" tIns="19050" rIns="38100" bIns="19050" anchor="ctr" anchorCtr="0">
                  <a:spAutoFit/>
                </a:bodyPr>
                <a:lstStyle/>
                <a:p>
                  <a:pPr algn="ctr" rtl="0">
                    <a:defRPr lang="en-US" altLang="ko-KR" sz="1000" b="1" i="0" u="none" strike="noStrike" kern="1200" baseline="0">
                      <a:ln>
                        <a:solidFill>
                          <a:srgbClr val="000000">
                            <a:lumMod val="50000"/>
                            <a:lumOff val="50000"/>
                            <a:alpha val="0"/>
                          </a:srgbClr>
                        </a:solidFill>
                      </a:ln>
                      <a:solidFill>
                        <a:srgbClr val="33CDBE"/>
                      </a:solidFill>
                      <a:latin typeface="KPMG Bold" panose="020B0803030202040204" pitchFamily="34" charset="0"/>
                      <a:ea typeface="KoPub돋움체 Medium" panose="00000600000000000000" pitchFamily="2" charset="-127"/>
                      <a:cs typeface="+mn-cs"/>
                    </a:defRPr>
                  </a:pPr>
                  <a:endParaRPr lang="ko-KR"/>
                </a:p>
              </c:txPr>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15-F78F-4345-ABAF-B255B3A929BB}"/>
                </c:ext>
              </c:extLst>
            </c:dLbl>
            <c:dLbl>
              <c:idx val="10"/>
              <c:tx>
                <c:rich>
                  <a:bodyPr rot="0" spcFirstLastPara="1" vertOverflow="ellipsis" vert="horz" wrap="square" lIns="38100" tIns="19050" rIns="38100" bIns="19050" anchor="ctr" anchorCtr="0">
                    <a:spAutoFit/>
                  </a:bodyPr>
                  <a:lstStyle/>
                  <a:p>
                    <a:pPr algn="ctr" rtl="0">
                      <a:defRPr lang="en-US" altLang="ko-KR" sz="1000" b="1" i="0" u="none" strike="noStrike" kern="1200" baseline="0">
                        <a:ln>
                          <a:solidFill>
                            <a:srgbClr val="000000">
                              <a:lumMod val="50000"/>
                              <a:lumOff val="50000"/>
                              <a:alpha val="0"/>
                            </a:srgbClr>
                          </a:solidFill>
                        </a:ln>
                        <a:solidFill>
                          <a:schemeClr val="bg1"/>
                        </a:solidFill>
                        <a:latin typeface="KPMG Bold" panose="020B0803030202040204" pitchFamily="34" charset="0"/>
                        <a:ea typeface="KoPub돋움체 Medium" panose="00000600000000000000" pitchFamily="2" charset="-127"/>
                        <a:cs typeface="+mn-cs"/>
                      </a:defRPr>
                    </a:pPr>
                    <a:fld id="{2294197F-C1C9-42A8-B4B1-EEE8B07CC9BA}" type="CATEGORYNAME">
                      <a:rPr lang="ko-KR" altLang="en-US">
                        <a:solidFill>
                          <a:schemeClr val="bg1"/>
                        </a:solidFill>
                      </a:rPr>
                      <a:pPr algn="ctr" rtl="0">
                        <a:defRPr sz="1000" b="1">
                          <a:solidFill>
                            <a:schemeClr val="bg1"/>
                          </a:solidFill>
                          <a:latin typeface="KPMG Bold" panose="020B0803030202040204" pitchFamily="34" charset="0"/>
                        </a:defRPr>
                      </a:pPr>
                      <a:t>[범주 이름]</a:t>
                    </a:fld>
                    <a:r>
                      <a:rPr lang="en-US" altLang="ko-KR" baseline="0" dirty="0">
                        <a:solidFill>
                          <a:schemeClr val="bg1"/>
                        </a:solidFill>
                      </a:rPr>
                      <a:t>, </a:t>
                    </a:r>
                    <a:fld id="{4675320A-473D-4D9E-854E-89AA8EF001DA}" type="VALUE">
                      <a:rPr lang="en-US" altLang="ko-KR" sz="1200" baseline="0">
                        <a:solidFill>
                          <a:schemeClr val="bg1"/>
                        </a:solidFill>
                      </a:rPr>
                      <a:pPr algn="ctr" rtl="0">
                        <a:defRPr sz="1000" b="1">
                          <a:solidFill>
                            <a:schemeClr val="bg1"/>
                          </a:solidFill>
                          <a:latin typeface="KPMG Bold" panose="020B0803030202040204" pitchFamily="34" charset="0"/>
                        </a:defRPr>
                      </a:pPr>
                      <a:t>[값]</a:t>
                    </a:fld>
                    <a:endParaRPr lang="en-US" altLang="ko-KR" baseline="0" dirty="0">
                      <a:solidFill>
                        <a:schemeClr val="bg1"/>
                      </a:solidFill>
                    </a:endParaRPr>
                  </a:p>
                </c:rich>
              </c:tx>
              <c:spPr>
                <a:noFill/>
                <a:ln>
                  <a:noFill/>
                </a:ln>
                <a:effectLst/>
              </c:spPr>
              <c:txPr>
                <a:bodyPr rot="0" spcFirstLastPara="1" vertOverflow="ellipsis" vert="horz" wrap="square" lIns="38100" tIns="19050" rIns="38100" bIns="19050" anchor="ctr" anchorCtr="0">
                  <a:spAutoFit/>
                </a:bodyPr>
                <a:lstStyle/>
                <a:p>
                  <a:pPr algn="ctr" rtl="0">
                    <a:defRPr lang="en-US" altLang="ko-KR" sz="1000" b="1" i="0" u="none" strike="noStrike" kern="1200" baseline="0">
                      <a:ln>
                        <a:solidFill>
                          <a:srgbClr val="000000">
                            <a:lumMod val="50000"/>
                            <a:lumOff val="50000"/>
                            <a:alpha val="0"/>
                          </a:srgbClr>
                        </a:solidFill>
                      </a:ln>
                      <a:solidFill>
                        <a:schemeClr val="bg1"/>
                      </a:solidFill>
                      <a:latin typeface="KPMG Bold" panose="020B0803030202040204" pitchFamily="34" charset="0"/>
                      <a:ea typeface="KoPub돋움체 Medium" panose="00000600000000000000" pitchFamily="2" charset="-127"/>
                      <a:cs typeface="+mn-cs"/>
                    </a:defRPr>
                  </a:pPr>
                  <a:endParaRPr lang="ko-KR"/>
                </a:p>
              </c:txPr>
              <c:showLegendKey val="0"/>
              <c:showVal val="1"/>
              <c:showCatName val="1"/>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13-F78F-4345-ABAF-B255B3A929BB}"/>
                </c:ext>
              </c:extLst>
            </c:dLbl>
            <c:dLbl>
              <c:idx val="11"/>
              <c:spPr>
                <a:noFill/>
                <a:ln>
                  <a:noFill/>
                </a:ln>
                <a:effectLst/>
              </c:spPr>
              <c:txPr>
                <a:bodyPr rot="0" spcFirstLastPara="1" vertOverflow="ellipsis" vert="horz" wrap="square" lIns="38100" tIns="19050" rIns="38100" bIns="19050" anchor="ctr" anchorCtr="0">
                  <a:spAutoFit/>
                </a:bodyPr>
                <a:lstStyle/>
                <a:p>
                  <a:pPr algn="ctr" rtl="0">
                    <a:defRPr lang="en-US" altLang="ko-KR" sz="1000" b="1" i="0" u="none" strike="noStrike" kern="1200" baseline="0">
                      <a:ln>
                        <a:solidFill>
                          <a:srgbClr val="000000">
                            <a:lumMod val="50000"/>
                            <a:lumOff val="50000"/>
                            <a:alpha val="0"/>
                          </a:srgbClr>
                        </a:solidFill>
                      </a:ln>
                      <a:solidFill>
                        <a:schemeClr val="bg1"/>
                      </a:solidFill>
                      <a:latin typeface="KPMG Bold" panose="020B0803030202040204" pitchFamily="34" charset="0"/>
                      <a:ea typeface="KoPub돋움체 Medium" panose="00000600000000000000" pitchFamily="2" charset="-127"/>
                      <a:cs typeface="+mn-cs"/>
                    </a:defRPr>
                  </a:pPr>
                  <a:endParaRPr lang="ko-KR"/>
                </a:p>
              </c:txPr>
              <c:showLegendKey val="0"/>
              <c:showVal val="1"/>
              <c:showCatName val="1"/>
              <c:showSerName val="0"/>
              <c:showPercent val="0"/>
              <c:showBubbleSize val="0"/>
              <c:extLst>
                <c:ext xmlns:c16="http://schemas.microsoft.com/office/drawing/2014/chart" uri="{C3380CC4-5D6E-409C-BE32-E72D297353CC}">
                  <c16:uniqueId val="{00000014-F78F-4345-ABAF-B255B3A929BB}"/>
                </c:ext>
              </c:extLst>
            </c:dLbl>
            <c:spPr>
              <a:noFill/>
              <a:ln>
                <a:noFill/>
              </a:ln>
              <a:effectLst/>
            </c:spPr>
            <c:txPr>
              <a:bodyPr rot="0" spcFirstLastPara="1" vertOverflow="ellipsis" vert="horz" wrap="square" lIns="38100" tIns="19050" rIns="38100" bIns="19050" anchor="ctr" anchorCtr="0">
                <a:spAutoFit/>
              </a:bodyPr>
              <a:lstStyle/>
              <a:p>
                <a:pPr algn="ctr" rtl="0">
                  <a:defRPr lang="en-US" altLang="ko-KR" sz="1000" b="1" i="0" u="none" strike="noStrike" kern="1200" baseline="0">
                    <a:ln>
                      <a:solidFill>
                        <a:srgbClr val="000000">
                          <a:lumMod val="50000"/>
                          <a:lumOff val="50000"/>
                          <a:alpha val="0"/>
                        </a:srgbClr>
                      </a:solidFill>
                    </a:ln>
                    <a:solidFill>
                      <a:srgbClr val="7213EA"/>
                    </a:solidFill>
                    <a:latin typeface="KPMG Bold" panose="020B0803030202040204" pitchFamily="34" charset="0"/>
                    <a:ea typeface="KoPub돋움체 Medium" panose="00000600000000000000" pitchFamily="2" charset="-127"/>
                    <a:cs typeface="+mn-cs"/>
                  </a:defRPr>
                </a:pPr>
                <a:endParaRPr lang="ko-KR"/>
              </a:p>
            </c:txPr>
            <c:showLegendKey val="0"/>
            <c:showVal val="1"/>
            <c:showCatName val="1"/>
            <c:showSerName val="0"/>
            <c:showPercent val="0"/>
            <c:showBubbleSize val="0"/>
            <c:showLeaderLines val="0"/>
            <c:extLst>
              <c:ext xmlns:c15="http://schemas.microsoft.com/office/drawing/2012/chart" uri="{CE6537A1-D6FC-4f65-9D91-7224C49458BB}"/>
            </c:extLst>
          </c:dLbls>
          <c:cat>
            <c:strRef>
              <c:f>Sheet1!$A$2:$A$13</c:f>
              <c:strCache>
                <c:ptCount val="12"/>
                <c:pt idx="0">
                  <c:v>보증보험</c:v>
                </c:pt>
                <c:pt idx="1">
                  <c:v>농업보험</c:v>
                </c:pt>
                <c:pt idx="2">
                  <c:v>기업휴지보험</c:v>
                </c:pt>
                <c:pt idx="3">
                  <c:v>신용·재무리스크보험</c:v>
                </c:pt>
                <c:pt idx="4">
                  <c:v>배상책임</c:v>
                </c:pt>
                <c:pt idx="5">
                  <c:v>선박·선주책임상호보험</c:v>
                </c:pt>
                <c:pt idx="6">
                  <c:v>종합재물보험</c:v>
                </c:pt>
                <c:pt idx="7">
                  <c:v>자동차보험</c:v>
                </c:pt>
                <c:pt idx="8">
                  <c:v>항공보험</c:v>
                </c:pt>
                <c:pt idx="9">
                  <c:v>적하보험</c:v>
                </c:pt>
                <c:pt idx="10">
                  <c:v>화재·특종보험</c:v>
                </c:pt>
                <c:pt idx="11">
                  <c:v>건강보험</c:v>
                </c:pt>
              </c:strCache>
            </c:strRef>
          </c:cat>
          <c:val>
            <c:numRef>
              <c:f>Sheet1!$B$2:$B$13</c:f>
              <c:numCache>
                <c:formatCode>0.0%</c:formatCode>
                <c:ptCount val="12"/>
                <c:pt idx="0">
                  <c:v>5.0731377356895229E-4</c:v>
                </c:pt>
                <c:pt idx="1">
                  <c:v>1.0146275471379046E-3</c:v>
                </c:pt>
                <c:pt idx="2">
                  <c:v>4.3967193709309208E-3</c:v>
                </c:pt>
                <c:pt idx="3">
                  <c:v>1.2835038471294495E-2</c:v>
                </c:pt>
                <c:pt idx="4">
                  <c:v>2.2676925678532169E-2</c:v>
                </c:pt>
                <c:pt idx="5">
                  <c:v>3.9604295256616212E-2</c:v>
                </c:pt>
                <c:pt idx="6">
                  <c:v>0.1282827428764691</c:v>
                </c:pt>
                <c:pt idx="7">
                  <c:v>0.27440602012344634</c:v>
                </c:pt>
                <c:pt idx="8">
                  <c:v>1.8043459879935737E-2</c:v>
                </c:pt>
                <c:pt idx="9">
                  <c:v>4.6520673036272928E-2</c:v>
                </c:pt>
                <c:pt idx="10">
                  <c:v>0.13119134184493109</c:v>
                </c:pt>
                <c:pt idx="11">
                  <c:v>0.32052084214086413</c:v>
                </c:pt>
              </c:numCache>
            </c:numRef>
          </c:val>
          <c:extLst>
            <c:ext xmlns:c16="http://schemas.microsoft.com/office/drawing/2014/chart" uri="{C3380CC4-5D6E-409C-BE32-E72D297353CC}">
              <c16:uniqueId val="{00000012-F78F-4345-ABAF-B255B3A929BB}"/>
            </c:ext>
          </c:extLst>
        </c:ser>
        <c:dLbls>
          <c:showLegendKey val="0"/>
          <c:showVal val="0"/>
          <c:showCatName val="0"/>
          <c:showSerName val="0"/>
          <c:showPercent val="0"/>
          <c:showBubbleSize val="0"/>
          <c:showLeaderLines val="0"/>
        </c:dLbls>
        <c:firstSliceAng val="0"/>
        <c:holeSize val="5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lang="en-US" altLang="ko-KR" sz="900" kern="120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cs typeface="+mn-cs"/>
        </a:defRPr>
      </a:pPr>
      <a:endParaRPr lang="ko-KR"/>
    </a:p>
  </c:txPr>
  <c:externalData r:id="rId3">
    <c:autoUpdate val="0"/>
  </c:externalData>
</c:chartSpace>
</file>

<file path=ppt/charts/chart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Column1</c:v>
                </c:pt>
              </c:strCache>
            </c:strRef>
          </c:tx>
          <c:spPr>
            <a:solidFill>
              <a:schemeClr val="accent1"/>
            </a:solidFill>
            <a:ln>
              <a:noFill/>
            </a:ln>
          </c:spPr>
          <c:invertIfNegative val="0"/>
          <c:dLbls>
            <c:dLbl>
              <c:idx val="0"/>
              <c:numFmt formatCode="0.0%" sourceLinked="0"/>
              <c:spPr/>
              <c:txPr>
                <a:bodyPr anchorCtr="0"/>
                <a:lstStyle/>
                <a:p>
                  <a:pPr algn="r">
                    <a:defRPr lang="en-US" altLang="ko-KR" sz="1100" b="0" i="0" u="none" strike="noStrike" kern="1200" baseline="0">
                      <a:ln>
                        <a:solidFill>
                          <a:srgbClr val="000000">
                            <a:lumMod val="50000"/>
                            <a:lumOff val="50000"/>
                            <a:alpha val="0"/>
                          </a:srgbClr>
                        </a:solidFill>
                      </a:ln>
                      <a:solidFill>
                        <a:schemeClr val="accent1"/>
                      </a:solidFill>
                      <a:latin typeface="KPMG Bold" panose="020B0803030202040204" pitchFamily="34" charset="0"/>
                      <a:ea typeface="KoPub돋움체 Medium" panose="00000600000000000000" pitchFamily="2" charset="-127"/>
                      <a:cs typeface="+mn-cs"/>
                    </a:defRPr>
                  </a:pPr>
                  <a:endParaRPr lang="ko-KR"/>
                </a:p>
              </c:txPr>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94EF-46AD-8631-8F51FB093077}"/>
                </c:ext>
              </c:extLst>
            </c:dLbl>
            <c:dLbl>
              <c:idx val="1"/>
              <c:numFmt formatCode="0.0%" sourceLinked="0"/>
              <c:spPr/>
              <c:txPr>
                <a:bodyPr anchorCtr="0"/>
                <a:lstStyle/>
                <a:p>
                  <a:pPr algn="r">
                    <a:defRPr lang="en-US" altLang="ko-KR" sz="1100" b="0" i="0" u="none" strike="noStrike" kern="1200" baseline="0">
                      <a:ln>
                        <a:solidFill>
                          <a:srgbClr val="000000">
                            <a:lumMod val="50000"/>
                            <a:lumOff val="50000"/>
                            <a:alpha val="0"/>
                          </a:srgbClr>
                        </a:solidFill>
                      </a:ln>
                      <a:solidFill>
                        <a:schemeClr val="accent1"/>
                      </a:solidFill>
                      <a:latin typeface="KPMG Bold" panose="020B0803030202040204" pitchFamily="34" charset="0"/>
                      <a:ea typeface="KoPub돋움체 Medium" panose="00000600000000000000" pitchFamily="2" charset="-127"/>
                      <a:cs typeface="+mn-cs"/>
                    </a:defRPr>
                  </a:pPr>
                  <a:endParaRPr lang="ko-KR"/>
                </a:p>
              </c:txPr>
              <c:dLblPos val="outEnd"/>
              <c:showLegendKey val="0"/>
              <c:showVal val="1"/>
              <c:showCatName val="0"/>
              <c:showSerName val="0"/>
              <c:showPercent val="0"/>
              <c:showBubbleSize val="0"/>
              <c:extLst xmlns:a14="http://schemas.microsoft.com/office/drawing/2010/main" xmlns:wp="http://schemas.openxmlformats.org/drawingml/2006/wordprocessingDrawing" xmlns:w="http://schemas.openxmlformats.org/wordprocessingml/2006/main" xmlns:m="http://schemas.openxmlformats.org/officeDocument/2006/math">
                <c:ext xmlns:c15="http://schemas.microsoft.com/office/drawing/2012/chart" uri="{CE6537A1-D6FC-4f65-9D91-7224C49458BB}"/>
                <c:ext xmlns:c16="http://schemas.microsoft.com/office/drawing/2014/chart" uri="{C3380CC4-5D6E-409C-BE32-E72D297353CC}">
                  <c16:uniqueId val="{00000001-94EF-46AD-8631-8F51FB093077}"/>
                </c:ext>
              </c:extLst>
            </c:dLbl>
            <c:dLbl>
              <c:idx val="2"/>
              <c:numFmt formatCode="0.0%" sourceLinked="0"/>
              <c:spPr/>
              <c:txPr>
                <a:bodyPr anchorCtr="0"/>
                <a:lstStyle/>
                <a:p>
                  <a:pPr algn="r">
                    <a:defRPr lang="en-US" altLang="ko-KR" sz="1100" b="0" i="0" u="none" strike="noStrike" kern="1200" baseline="0">
                      <a:ln>
                        <a:solidFill>
                          <a:srgbClr val="000000">
                            <a:lumMod val="50000"/>
                            <a:lumOff val="50000"/>
                            <a:alpha val="0"/>
                          </a:srgbClr>
                        </a:solidFill>
                      </a:ln>
                      <a:solidFill>
                        <a:schemeClr val="accent1"/>
                      </a:solidFill>
                      <a:latin typeface="KPMG Bold" panose="020B0803030202040204" pitchFamily="34" charset="0"/>
                      <a:ea typeface="KoPub돋움체 Medium" panose="00000600000000000000" pitchFamily="2" charset="-127"/>
                      <a:cs typeface="+mn-cs"/>
                    </a:defRPr>
                  </a:pPr>
                  <a:endParaRPr lang="ko-KR"/>
                </a:p>
              </c:txPr>
              <c:dLblPos val="outEnd"/>
              <c:showLegendKey val="0"/>
              <c:showVal val="1"/>
              <c:showCatName val="0"/>
              <c:showSerName val="0"/>
              <c:showPercent val="0"/>
              <c:showBubbleSize val="0"/>
              <c:extLst xmlns:a14="http://schemas.microsoft.com/office/drawing/2010/main" xmlns:wp="http://schemas.openxmlformats.org/drawingml/2006/wordprocessingDrawing" xmlns:w="http://schemas.openxmlformats.org/wordprocessingml/2006/main" xmlns:m="http://schemas.openxmlformats.org/officeDocument/2006/math">
                <c:ext xmlns:c15="http://schemas.microsoft.com/office/drawing/2012/chart" uri="{CE6537A1-D6FC-4f65-9D91-7224C49458BB}"/>
                <c:ext xmlns:c16="http://schemas.microsoft.com/office/drawing/2014/chart" uri="{C3380CC4-5D6E-409C-BE32-E72D297353CC}">
                  <c16:uniqueId val="{00000002-94EF-46AD-8631-8F51FB093077}"/>
                </c:ext>
              </c:extLst>
            </c:dLbl>
            <c:dLbl>
              <c:idx val="3"/>
              <c:numFmt formatCode="0.0%" sourceLinked="0"/>
              <c:spPr/>
              <c:txPr>
                <a:bodyPr anchorCtr="0"/>
                <a:lstStyle/>
                <a:p>
                  <a:pPr algn="r">
                    <a:defRPr lang="en-US" altLang="ko-KR" sz="1100" b="0" i="0" u="none" strike="noStrike" kern="1200" baseline="0">
                      <a:ln>
                        <a:solidFill>
                          <a:srgbClr val="000000">
                            <a:lumMod val="50000"/>
                            <a:lumOff val="50000"/>
                            <a:alpha val="0"/>
                          </a:srgbClr>
                        </a:solidFill>
                      </a:ln>
                      <a:solidFill>
                        <a:schemeClr val="accent1"/>
                      </a:solidFill>
                      <a:latin typeface="KPMG Bold" panose="020B0803030202040204" pitchFamily="34" charset="0"/>
                      <a:ea typeface="KoPub돋움체 Medium" panose="00000600000000000000" pitchFamily="2" charset="-127"/>
                      <a:cs typeface="+mn-cs"/>
                    </a:defRPr>
                  </a:pPr>
                  <a:endParaRPr lang="ko-KR"/>
                </a:p>
              </c:txPr>
              <c:dLblPos val="outEnd"/>
              <c:showLegendKey val="0"/>
              <c:showVal val="1"/>
              <c:showCatName val="0"/>
              <c:showSerName val="0"/>
              <c:showPercent val="0"/>
              <c:showBubbleSize val="0"/>
              <c:extLst xmlns:a14="http://schemas.microsoft.com/office/drawing/2010/main" xmlns:wp="http://schemas.openxmlformats.org/drawingml/2006/wordprocessingDrawing" xmlns:w="http://schemas.openxmlformats.org/wordprocessingml/2006/main" xmlns:m="http://schemas.openxmlformats.org/officeDocument/2006/math">
                <c:ext xmlns:c15="http://schemas.microsoft.com/office/drawing/2012/chart" uri="{CE6537A1-D6FC-4f65-9D91-7224C49458BB}"/>
                <c:ext xmlns:c16="http://schemas.microsoft.com/office/drawing/2014/chart" uri="{C3380CC4-5D6E-409C-BE32-E72D297353CC}">
                  <c16:uniqueId val="{00000003-94EF-46AD-8631-8F51FB093077}"/>
                </c:ext>
              </c:extLst>
            </c:dLbl>
            <c:dLbl>
              <c:idx val="4"/>
              <c:numFmt formatCode="0.0%" sourceLinked="0"/>
              <c:spPr/>
              <c:txPr>
                <a:bodyPr anchorCtr="0"/>
                <a:lstStyle/>
                <a:p>
                  <a:pPr algn="r">
                    <a:defRPr lang="en-US" altLang="ko-KR" sz="1100" b="0" i="0" u="none" strike="noStrike" kern="1200" baseline="0">
                      <a:ln>
                        <a:solidFill>
                          <a:srgbClr val="000000">
                            <a:lumMod val="50000"/>
                            <a:lumOff val="50000"/>
                            <a:alpha val="0"/>
                          </a:srgbClr>
                        </a:solidFill>
                      </a:ln>
                      <a:solidFill>
                        <a:schemeClr val="accent1"/>
                      </a:solidFill>
                      <a:latin typeface="KPMG Bold" panose="020B0803030202040204" pitchFamily="34" charset="0"/>
                      <a:ea typeface="KoPub돋움체 Medium" panose="00000600000000000000" pitchFamily="2" charset="-127"/>
                      <a:cs typeface="+mn-cs"/>
                    </a:defRPr>
                  </a:pPr>
                  <a:endParaRPr lang="ko-KR"/>
                </a:p>
              </c:txPr>
              <c:dLblPos val="outEnd"/>
              <c:showLegendKey val="0"/>
              <c:showVal val="1"/>
              <c:showCatName val="0"/>
              <c:showSerName val="0"/>
              <c:showPercent val="0"/>
              <c:showBubbleSize val="0"/>
              <c:extLst xmlns:a14="http://schemas.microsoft.com/office/drawing/2010/main" xmlns:wp="http://schemas.openxmlformats.org/drawingml/2006/wordprocessingDrawing" xmlns:w="http://schemas.openxmlformats.org/wordprocessingml/2006/main" xmlns:m="http://schemas.openxmlformats.org/officeDocument/2006/math">
                <c:ext xmlns:c15="http://schemas.microsoft.com/office/drawing/2012/chart" uri="{CE6537A1-D6FC-4f65-9D91-7224C49458BB}"/>
                <c:ext xmlns:c16="http://schemas.microsoft.com/office/drawing/2014/chart" uri="{C3380CC4-5D6E-409C-BE32-E72D297353CC}">
                  <c16:uniqueId val="{00000004-94EF-46AD-8631-8F51FB093077}"/>
                </c:ext>
              </c:extLst>
            </c:dLbl>
            <c:dLbl>
              <c:idx val="5"/>
              <c:numFmt formatCode="0.0%" sourceLinked="0"/>
              <c:spPr/>
              <c:txPr>
                <a:bodyPr anchorCtr="0"/>
                <a:lstStyle/>
                <a:p>
                  <a:pPr algn="r">
                    <a:defRPr lang="en-US" altLang="ko-KR" sz="1100" b="0" i="0" u="none" strike="noStrike" kern="1200" baseline="0">
                      <a:ln>
                        <a:solidFill>
                          <a:srgbClr val="000000">
                            <a:lumMod val="50000"/>
                            <a:lumOff val="50000"/>
                            <a:alpha val="0"/>
                          </a:srgbClr>
                        </a:solidFill>
                      </a:ln>
                      <a:solidFill>
                        <a:schemeClr val="accent1"/>
                      </a:solidFill>
                      <a:latin typeface="KPMG Bold" panose="020B0803030202040204" pitchFamily="34" charset="0"/>
                      <a:ea typeface="KoPub돋움체 Medium" panose="00000600000000000000" pitchFamily="2" charset="-127"/>
                      <a:cs typeface="+mn-cs"/>
                    </a:defRPr>
                  </a:pPr>
                  <a:endParaRPr lang="ko-KR"/>
                </a:p>
              </c:txPr>
              <c:dLblPos val="outEnd"/>
              <c:showLegendKey val="0"/>
              <c:showVal val="1"/>
              <c:showCatName val="0"/>
              <c:showSerName val="0"/>
              <c:showPercent val="0"/>
              <c:showBubbleSize val="0"/>
              <c:extLst xmlns:a14="http://schemas.microsoft.com/office/drawing/2010/main" xmlns:wp="http://schemas.openxmlformats.org/drawingml/2006/wordprocessingDrawing" xmlns:w="http://schemas.openxmlformats.org/wordprocessingml/2006/main" xmlns:m="http://schemas.openxmlformats.org/officeDocument/2006/math">
                <c:ext xmlns:c15="http://schemas.microsoft.com/office/drawing/2012/chart" uri="{CE6537A1-D6FC-4f65-9D91-7224C49458BB}"/>
                <c:ext xmlns:c16="http://schemas.microsoft.com/office/drawing/2014/chart" uri="{C3380CC4-5D6E-409C-BE32-E72D297353CC}">
                  <c16:uniqueId val="{00000005-94EF-46AD-8631-8F51FB093077}"/>
                </c:ext>
              </c:extLst>
            </c:dLbl>
            <c:dLbl>
              <c:idx val="6"/>
              <c:numFmt formatCode="0.0%" sourceLinked="0"/>
              <c:spPr/>
              <c:txPr>
                <a:bodyPr anchorCtr="0"/>
                <a:lstStyle/>
                <a:p>
                  <a:pPr algn="r">
                    <a:defRPr lang="en-US" altLang="ko-KR" sz="1100" b="0" i="0" u="none" strike="noStrike" kern="1200" baseline="0">
                      <a:ln>
                        <a:solidFill>
                          <a:srgbClr val="000000">
                            <a:lumMod val="50000"/>
                            <a:lumOff val="50000"/>
                            <a:alpha val="0"/>
                          </a:srgbClr>
                        </a:solidFill>
                      </a:ln>
                      <a:solidFill>
                        <a:schemeClr val="accent1"/>
                      </a:solidFill>
                      <a:latin typeface="KPMG Bold" panose="020B0803030202040204" pitchFamily="34" charset="0"/>
                      <a:ea typeface="KoPub돋움체 Medium" panose="00000600000000000000" pitchFamily="2" charset="-127"/>
                      <a:cs typeface="+mn-cs"/>
                    </a:defRPr>
                  </a:pPr>
                  <a:endParaRPr lang="ko-KR"/>
                </a:p>
              </c:txPr>
              <c:dLblPos val="outEnd"/>
              <c:showLegendKey val="0"/>
              <c:showVal val="1"/>
              <c:showCatName val="0"/>
              <c:showSerName val="0"/>
              <c:showPercent val="0"/>
              <c:showBubbleSize val="0"/>
              <c:extLst xmlns:a14="http://schemas.microsoft.com/office/drawing/2010/main" xmlns:wp="http://schemas.openxmlformats.org/drawingml/2006/wordprocessingDrawing" xmlns:w="http://schemas.openxmlformats.org/wordprocessingml/2006/main" xmlns:m="http://schemas.openxmlformats.org/officeDocument/2006/math">
                <c:ext xmlns:c15="http://schemas.microsoft.com/office/drawing/2012/chart" uri="{CE6537A1-D6FC-4f65-9D91-7224C49458BB}"/>
                <c:ext xmlns:c16="http://schemas.microsoft.com/office/drawing/2014/chart" uri="{C3380CC4-5D6E-409C-BE32-E72D297353CC}">
                  <c16:uniqueId val="{00000006-94EF-46AD-8631-8F51FB093077}"/>
                </c:ext>
              </c:extLst>
            </c:dLbl>
            <c:dLbl>
              <c:idx val="7"/>
              <c:numFmt formatCode="0.0%" sourceLinked="0"/>
              <c:spPr/>
              <c:txPr>
                <a:bodyPr anchorCtr="0"/>
                <a:lstStyle/>
                <a:p>
                  <a:pPr algn="r">
                    <a:defRPr lang="en-US" altLang="ko-KR" sz="1100" b="0" i="0" u="none" strike="noStrike" kern="1200" baseline="0">
                      <a:ln>
                        <a:solidFill>
                          <a:srgbClr val="000000">
                            <a:lumMod val="50000"/>
                            <a:lumOff val="50000"/>
                            <a:alpha val="0"/>
                          </a:srgbClr>
                        </a:solidFill>
                      </a:ln>
                      <a:solidFill>
                        <a:schemeClr val="accent1"/>
                      </a:solidFill>
                      <a:latin typeface="KPMG Bold" panose="020B0803030202040204" pitchFamily="34" charset="0"/>
                      <a:ea typeface="KoPub돋움체 Medium" panose="00000600000000000000" pitchFamily="2" charset="-127"/>
                      <a:cs typeface="+mn-cs"/>
                    </a:defRPr>
                  </a:pPr>
                  <a:endParaRPr lang="ko-KR"/>
                </a:p>
              </c:txPr>
              <c:dLblPos val="outEnd"/>
              <c:showLegendKey val="0"/>
              <c:showVal val="1"/>
              <c:showCatName val="0"/>
              <c:showSerName val="0"/>
              <c:showPercent val="0"/>
              <c:showBubbleSize val="0"/>
              <c:extLst xmlns:a14="http://schemas.microsoft.com/office/drawing/2010/main" xmlns:wp="http://schemas.openxmlformats.org/drawingml/2006/wordprocessingDrawing" xmlns:w="http://schemas.openxmlformats.org/wordprocessingml/2006/main" xmlns:m="http://schemas.openxmlformats.org/officeDocument/2006/math">
                <c:ext xmlns:c15="http://schemas.microsoft.com/office/drawing/2012/chart" uri="{CE6537A1-D6FC-4f65-9D91-7224C49458BB}"/>
                <c:ext xmlns:c16="http://schemas.microsoft.com/office/drawing/2014/chart" uri="{C3380CC4-5D6E-409C-BE32-E72D297353CC}">
                  <c16:uniqueId val="{00000007-94EF-46AD-8631-8F51FB093077}"/>
                </c:ext>
              </c:extLst>
            </c:dLbl>
            <c:dLbl>
              <c:idx val="8"/>
              <c:numFmt formatCode="0.0%" sourceLinked="0"/>
              <c:spPr/>
              <c:txPr>
                <a:bodyPr anchorCtr="0"/>
                <a:lstStyle/>
                <a:p>
                  <a:pPr algn="r">
                    <a:defRPr lang="en-US" altLang="ko-KR" sz="1100" b="0" i="0" u="none" strike="noStrike" kern="1200" baseline="0">
                      <a:ln>
                        <a:solidFill>
                          <a:srgbClr val="000000">
                            <a:lumMod val="50000"/>
                            <a:lumOff val="50000"/>
                            <a:alpha val="0"/>
                          </a:srgbClr>
                        </a:solidFill>
                      </a:ln>
                      <a:solidFill>
                        <a:schemeClr val="accent1"/>
                      </a:solidFill>
                      <a:latin typeface="KPMG Bold" panose="020B0803030202040204" pitchFamily="34" charset="0"/>
                      <a:ea typeface="KoPub돋움체 Medium" panose="00000600000000000000" pitchFamily="2" charset="-127"/>
                      <a:cs typeface="+mn-cs"/>
                    </a:defRPr>
                  </a:pPr>
                  <a:endParaRPr lang="ko-KR"/>
                </a:p>
              </c:txPr>
              <c:dLblPos val="outEnd"/>
              <c:showLegendKey val="0"/>
              <c:showVal val="1"/>
              <c:showCatName val="0"/>
              <c:showSerName val="0"/>
              <c:showPercent val="0"/>
              <c:showBubbleSize val="0"/>
              <c:extLst xmlns:a14="http://schemas.microsoft.com/office/drawing/2010/main" xmlns:wp="http://schemas.openxmlformats.org/drawingml/2006/wordprocessingDrawing" xmlns:w="http://schemas.openxmlformats.org/wordprocessingml/2006/main" xmlns:m="http://schemas.openxmlformats.org/officeDocument/2006/math">
                <c:ext xmlns:c15="http://schemas.microsoft.com/office/drawing/2012/chart" uri="{CE6537A1-D6FC-4f65-9D91-7224C49458BB}"/>
                <c:ext xmlns:c16="http://schemas.microsoft.com/office/drawing/2014/chart" uri="{C3380CC4-5D6E-409C-BE32-E72D297353CC}">
                  <c16:uniqueId val="{00000008-94EF-46AD-8631-8F51FB093077}"/>
                </c:ext>
              </c:extLst>
            </c:dLbl>
            <c:dLbl>
              <c:idx val="9"/>
              <c:numFmt formatCode="0.0%" sourceLinked="0"/>
              <c:spPr/>
              <c:txPr>
                <a:bodyPr anchorCtr="0"/>
                <a:lstStyle/>
                <a:p>
                  <a:pPr algn="r">
                    <a:defRPr lang="en-US" altLang="ko-KR" sz="1100" b="0" i="0" u="none" strike="noStrike" kern="1200" baseline="0">
                      <a:ln>
                        <a:solidFill>
                          <a:srgbClr val="000000">
                            <a:lumMod val="50000"/>
                            <a:lumOff val="50000"/>
                            <a:alpha val="0"/>
                          </a:srgbClr>
                        </a:solidFill>
                      </a:ln>
                      <a:solidFill>
                        <a:schemeClr val="accent1"/>
                      </a:solidFill>
                      <a:latin typeface="KPMG Bold" panose="020B0803030202040204" pitchFamily="34" charset="0"/>
                      <a:ea typeface="KoPub돋움체 Medium" panose="00000600000000000000" pitchFamily="2" charset="-127"/>
                      <a:cs typeface="+mn-cs"/>
                    </a:defRPr>
                  </a:pPr>
                  <a:endParaRPr lang="ko-KR"/>
                </a:p>
              </c:txPr>
              <c:dLblPos val="outEnd"/>
              <c:showLegendKey val="0"/>
              <c:showVal val="1"/>
              <c:showCatName val="0"/>
              <c:showSerName val="0"/>
              <c:showPercent val="0"/>
              <c:showBubbleSize val="0"/>
              <c:extLst xmlns:a14="http://schemas.microsoft.com/office/drawing/2010/main" xmlns:wp="http://schemas.openxmlformats.org/drawingml/2006/wordprocessingDrawing" xmlns:w="http://schemas.openxmlformats.org/wordprocessingml/2006/main" xmlns:m="http://schemas.openxmlformats.org/officeDocument/2006/math">
                <c:ext xmlns:c15="http://schemas.microsoft.com/office/drawing/2012/chart" uri="{CE6537A1-D6FC-4f65-9D91-7224C49458BB}"/>
                <c:ext xmlns:c16="http://schemas.microsoft.com/office/drawing/2014/chart" uri="{C3380CC4-5D6E-409C-BE32-E72D297353CC}">
                  <c16:uniqueId val="{00000009-94EF-46AD-8631-8F51FB093077}"/>
                </c:ext>
              </c:extLst>
            </c:dLbl>
            <c:numFmt formatCode="0.0%" sourceLinked="0"/>
            <c:spPr>
              <a:noFill/>
              <a:ln>
                <a:noFill/>
              </a:ln>
              <a:effectLst/>
            </c:spPr>
            <c:txPr>
              <a:bodyPr anchorCtr="0"/>
              <a:lstStyle/>
              <a:p>
                <a:pPr algn="r">
                  <a:defRPr lang="en-US" altLang="ko-KR" sz="1100" b="0" i="0" u="none" strike="noStrike" kern="1200" baseline="0">
                    <a:ln>
                      <a:solidFill>
                        <a:srgbClr val="000000">
                          <a:lumMod val="50000"/>
                          <a:lumOff val="50000"/>
                          <a:alpha val="0"/>
                        </a:srgbClr>
                      </a:solidFill>
                    </a:ln>
                    <a:solidFill>
                      <a:schemeClr val="accent1"/>
                    </a:solidFill>
                    <a:latin typeface="KPMG Bold" panose="020B0803030202040204" pitchFamily="34" charset="0"/>
                    <a:ea typeface="KoPub돋움체 Medium" panose="00000600000000000000" pitchFamily="2" charset="-127"/>
                    <a:cs typeface="+mn-cs"/>
                  </a:defRPr>
                </a:pPr>
                <a:endParaRPr lang="ko-KR"/>
              </a:p>
            </c:txPr>
            <c:showLegendKey val="0"/>
            <c:showVal val="1"/>
            <c:showCatName val="0"/>
            <c:showSerName val="0"/>
            <c:showPercent val="0"/>
            <c:showBubbleSize val="0"/>
            <c:showLeaderLines val="0"/>
            <c:extLst xmlns:a14="http://schemas.microsoft.com/office/drawing/2010/main" xmlns:wp="http://schemas.openxmlformats.org/drawingml/2006/wordprocessingDrawing" xmlns:w="http://schemas.openxmlformats.org/wordprocessingml/2006/main" xmlns:m="http://schemas.openxmlformats.org/officeDocument/2006/math">
              <c:ext xmlns:c15="http://schemas.microsoft.com/office/drawing/2012/chart" uri="{CE6537A1-D6FC-4f65-9D91-7224C49458BB}">
                <c15:showLeaderLines val="0"/>
              </c:ext>
            </c:extLst>
          </c:dLbls>
          <c:cat>
            <c:strRef>
              <c:f>Sheet1!$A$2:$A$16</c:f>
              <c:strCache>
                <c:ptCount val="15"/>
                <c:pt idx="0">
                  <c:v>Bao Viet Life</c:v>
                </c:pt>
                <c:pt idx="1">
                  <c:v>Manulife</c:v>
                </c:pt>
                <c:pt idx="2">
                  <c:v>Prudential</c:v>
                </c:pt>
                <c:pt idx="3">
                  <c:v>Daiichi</c:v>
                </c:pt>
                <c:pt idx="4">
                  <c:v>AIA</c:v>
                </c:pt>
                <c:pt idx="5">
                  <c:v>MB Ageas</c:v>
                </c:pt>
                <c:pt idx="6">
                  <c:v>Chubb</c:v>
                </c:pt>
                <c:pt idx="7">
                  <c:v>Generali</c:v>
                </c:pt>
                <c:pt idx="8">
                  <c:v>Hanwha</c:v>
                </c:pt>
                <c:pt idx="9">
                  <c:v>FWD</c:v>
                </c:pt>
                <c:pt idx="10">
                  <c:v>Aviva</c:v>
                </c:pt>
                <c:pt idx="11">
                  <c:v>Sun Life</c:v>
                </c:pt>
                <c:pt idx="12">
                  <c:v>Cathay</c:v>
                </c:pt>
                <c:pt idx="13">
                  <c:v>BIDV MetLife</c:v>
                </c:pt>
                <c:pt idx="14">
                  <c:v>Phu Hung Life</c:v>
                </c:pt>
              </c:strCache>
            </c:strRef>
          </c:cat>
          <c:val>
            <c:numRef>
              <c:f>Sheet1!$B$2:$B$16</c:f>
              <c:numCache>
                <c:formatCode>General</c:formatCode>
                <c:ptCount val="15"/>
                <c:pt idx="0">
                  <c:v>0.19189999999999999</c:v>
                </c:pt>
                <c:pt idx="1">
                  <c:v>0.187</c:v>
                </c:pt>
                <c:pt idx="2">
                  <c:v>0.18099999999999999</c:v>
                </c:pt>
                <c:pt idx="3">
                  <c:v>0.11700000000000001</c:v>
                </c:pt>
                <c:pt idx="4">
                  <c:v>0.104</c:v>
                </c:pt>
                <c:pt idx="5">
                  <c:v>3.5999999999999997E-2</c:v>
                </c:pt>
                <c:pt idx="6">
                  <c:v>2.8000000000000001E-2</c:v>
                </c:pt>
                <c:pt idx="7">
                  <c:v>2.7E-2</c:v>
                </c:pt>
                <c:pt idx="8">
                  <c:v>2.5000000000000001E-2</c:v>
                </c:pt>
                <c:pt idx="9">
                  <c:v>2.5000000000000001E-2</c:v>
                </c:pt>
                <c:pt idx="10">
                  <c:v>2.1999999999999999E-2</c:v>
                </c:pt>
                <c:pt idx="11">
                  <c:v>2.1000000000000001E-2</c:v>
                </c:pt>
                <c:pt idx="12">
                  <c:v>1.4E-2</c:v>
                </c:pt>
                <c:pt idx="13">
                  <c:v>0.01</c:v>
                </c:pt>
                <c:pt idx="14">
                  <c:v>4.0000000000000001E-3</c:v>
                </c:pt>
              </c:numCache>
            </c:numRef>
          </c:val>
          <c:extLst>
            <c:ext xmlns:c16="http://schemas.microsoft.com/office/drawing/2014/chart" uri="{C3380CC4-5D6E-409C-BE32-E72D297353CC}">
              <c16:uniqueId val="{0000000A-94EF-46AD-8631-8F51FB093077}"/>
            </c:ext>
          </c:extLst>
        </c:ser>
        <c:dLbls>
          <c:showLegendKey val="0"/>
          <c:showVal val="0"/>
          <c:showCatName val="0"/>
          <c:showSerName val="0"/>
          <c:showPercent val="0"/>
          <c:showBubbleSize val="0"/>
        </c:dLbls>
        <c:gapWidth val="80"/>
        <c:overlap val="-30"/>
        <c:axId val="67451136"/>
        <c:axId val="66437120"/>
      </c:barChart>
      <c:catAx>
        <c:axId val="67451136"/>
        <c:scaling>
          <c:orientation val="maxMin"/>
        </c:scaling>
        <c:delete val="0"/>
        <c:axPos val="l"/>
        <c:numFmt formatCode="General" sourceLinked="0"/>
        <c:majorTickMark val="none"/>
        <c:minorTickMark val="none"/>
        <c:tickLblPos val="low"/>
        <c:spPr>
          <a:ln w="9525">
            <a:solidFill>
              <a:schemeClr val="bg1">
                <a:lumMod val="75000"/>
              </a:schemeClr>
            </a:solidFill>
          </a:ln>
        </c:spPr>
        <c:txPr>
          <a:bodyPr/>
          <a:lstStyle/>
          <a:p>
            <a:pPr algn="ctr">
              <a:defRPr lang="en-US" altLang="ko-KR" sz="1200" b="0" i="0" u="none" strike="noStrike" kern="1200" baseline="0">
                <a:ln>
                  <a:solidFill>
                    <a:srgbClr val="000000">
                      <a:lumMod val="50000"/>
                      <a:lumOff val="50000"/>
                      <a:alpha val="0"/>
                    </a:srgbClr>
                  </a:solidFill>
                </a:ln>
                <a:solidFill>
                  <a:schemeClr val="accent1"/>
                </a:solidFill>
                <a:latin typeface="KPMG Bold" panose="020B0803030202040204" pitchFamily="34" charset="0"/>
                <a:ea typeface="KoPub돋움체 Medium" panose="00000600000000000000" pitchFamily="2" charset="-127"/>
                <a:cs typeface="+mn-cs"/>
              </a:defRPr>
            </a:pPr>
            <a:endParaRPr lang="ko-KR"/>
          </a:p>
        </c:txPr>
        <c:crossAx val="66437120"/>
        <c:crosses val="autoZero"/>
        <c:auto val="0"/>
        <c:lblAlgn val="ctr"/>
        <c:lblOffset val="100"/>
        <c:noMultiLvlLbl val="0"/>
      </c:catAx>
      <c:valAx>
        <c:axId val="66437120"/>
        <c:scaling>
          <c:orientation val="minMax"/>
          <c:min val="0"/>
        </c:scaling>
        <c:delete val="1"/>
        <c:axPos val="t"/>
        <c:numFmt formatCode="#,##0" sourceLinked="0"/>
        <c:majorTickMark val="none"/>
        <c:minorTickMark val="none"/>
        <c:tickLblPos val="nextTo"/>
        <c:crossAx val="67451136"/>
        <c:crosses val="autoZero"/>
        <c:crossBetween val="between"/>
      </c:valAx>
    </c:plotArea>
    <c:plotVisOnly val="1"/>
    <c:dispBlanksAs val="gap"/>
    <c:showDLblsOverMax val="1"/>
  </c:chart>
  <c:txPr>
    <a:bodyPr/>
    <a:lstStyle/>
    <a:p>
      <a:pPr>
        <a:defRPr sz="1800" smtId="4294967295"/>
      </a:pPr>
      <a:endParaRPr lang="ko-KR"/>
    </a:p>
  </c:txPr>
  <c:externalData r:id="rId1">
    <c:autoUpdate val="0"/>
  </c:externalData>
</c:chartSpace>
</file>

<file path=ppt/charts/chart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Column1</c:v>
                </c:pt>
              </c:strCache>
            </c:strRef>
          </c:tx>
          <c:spPr>
            <a:solidFill>
              <a:schemeClr val="tx2"/>
            </a:solidFill>
            <a:ln>
              <a:noFill/>
            </a:ln>
          </c:spPr>
          <c:invertIfNegative val="0"/>
          <c:dLbls>
            <c:dLbl>
              <c:idx val="0"/>
              <c:numFmt formatCode="#,##0.0_);[Red]\(#,##0.0\)" sourceLinked="0"/>
              <c:spPr/>
              <c:txPr>
                <a:bodyPr anchorCtr="0"/>
                <a:lstStyle/>
                <a:p>
                  <a:pPr algn="ctr">
                    <a:defRPr lang="en-US" altLang="ko-KR" sz="1100" b="0" i="0" u="none" strike="noStrike" kern="1200" baseline="0">
                      <a:ln>
                        <a:solidFill>
                          <a:srgbClr val="000000">
                            <a:lumMod val="50000"/>
                            <a:lumOff val="50000"/>
                            <a:alpha val="0"/>
                          </a:srgbClr>
                        </a:solidFill>
                      </a:ln>
                      <a:solidFill>
                        <a:schemeClr val="tx2"/>
                      </a:solidFill>
                      <a:latin typeface="KPMG Bold" panose="020B0803030202040204" pitchFamily="34" charset="0"/>
                      <a:ea typeface="KoPub돋움체 Medium" panose="00000600000000000000" pitchFamily="2" charset="-127"/>
                      <a:cs typeface="+mn-cs"/>
                    </a:defRPr>
                  </a:pPr>
                  <a:endParaRPr lang="ko-KR"/>
                </a:p>
              </c:txPr>
              <c:dLblPos val="outEnd"/>
              <c:showLegendKey val="0"/>
              <c:showVal val="1"/>
              <c:showCatName val="0"/>
              <c:showSerName val="0"/>
              <c:showPercent val="0"/>
              <c:showBubbleSize val="0"/>
              <c:extLst xmlns:a14="http://schemas.microsoft.com/office/drawing/2010/main" xmlns:wp="http://schemas.openxmlformats.org/drawingml/2006/wordprocessingDrawing" xmlns:w="http://schemas.openxmlformats.org/wordprocessingml/2006/main" xmlns:m="http://schemas.openxmlformats.org/officeDocument/2006/math">
                <c:ext xmlns:c15="http://schemas.microsoft.com/office/drawing/2012/chart" uri="{CE6537A1-D6FC-4f65-9D91-7224C49458BB}"/>
                <c:ext xmlns:c16="http://schemas.microsoft.com/office/drawing/2014/chart" uri="{C3380CC4-5D6E-409C-BE32-E72D297353CC}">
                  <c16:uniqueId val="{00000000-731D-4357-834D-BCA1223BA67C}"/>
                </c:ext>
              </c:extLst>
            </c:dLbl>
            <c:dLbl>
              <c:idx val="1"/>
              <c:numFmt formatCode="#,##0.0_);[Red]\(#,##0.0\)" sourceLinked="0"/>
              <c:spPr/>
              <c:txPr>
                <a:bodyPr anchorCtr="0"/>
                <a:lstStyle/>
                <a:p>
                  <a:pPr algn="ctr">
                    <a:defRPr lang="en-US" altLang="ko-KR" sz="1100" b="0" i="0" u="none" strike="noStrike" kern="1200" baseline="0">
                      <a:ln>
                        <a:solidFill>
                          <a:srgbClr val="000000">
                            <a:lumMod val="50000"/>
                            <a:lumOff val="50000"/>
                            <a:alpha val="0"/>
                          </a:srgbClr>
                        </a:solidFill>
                      </a:ln>
                      <a:solidFill>
                        <a:schemeClr val="tx2"/>
                      </a:solidFill>
                      <a:latin typeface="KPMG Bold" panose="020B0803030202040204" pitchFamily="34" charset="0"/>
                      <a:ea typeface="KoPub돋움체 Medium" panose="00000600000000000000" pitchFamily="2" charset="-127"/>
                      <a:cs typeface="+mn-cs"/>
                    </a:defRPr>
                  </a:pPr>
                  <a:endParaRPr lang="ko-KR"/>
                </a:p>
              </c:txPr>
              <c:dLblPos val="outEnd"/>
              <c:showLegendKey val="0"/>
              <c:showVal val="1"/>
              <c:showCatName val="0"/>
              <c:showSerName val="0"/>
              <c:showPercent val="0"/>
              <c:showBubbleSize val="0"/>
              <c:extLst xmlns:a14="http://schemas.microsoft.com/office/drawing/2010/main" xmlns:wp="http://schemas.openxmlformats.org/drawingml/2006/wordprocessingDrawing" xmlns:w="http://schemas.openxmlformats.org/wordprocessingml/2006/main" xmlns:m="http://schemas.openxmlformats.org/officeDocument/2006/math">
                <c:ext xmlns:c15="http://schemas.microsoft.com/office/drawing/2012/chart" uri="{CE6537A1-D6FC-4f65-9D91-7224C49458BB}"/>
                <c:ext xmlns:c16="http://schemas.microsoft.com/office/drawing/2014/chart" uri="{C3380CC4-5D6E-409C-BE32-E72D297353CC}">
                  <c16:uniqueId val="{00000001-731D-4357-834D-BCA1223BA67C}"/>
                </c:ext>
              </c:extLst>
            </c:dLbl>
            <c:dLbl>
              <c:idx val="2"/>
              <c:numFmt formatCode="#,##0.0_);[Red]\(#,##0.0\)" sourceLinked="0"/>
              <c:spPr/>
              <c:txPr>
                <a:bodyPr anchorCtr="0"/>
                <a:lstStyle/>
                <a:p>
                  <a:pPr algn="ctr">
                    <a:defRPr lang="en-US" altLang="ko-KR" sz="1100" b="0" i="0" u="none" strike="noStrike" kern="1200" baseline="0">
                      <a:ln>
                        <a:solidFill>
                          <a:srgbClr val="000000">
                            <a:lumMod val="50000"/>
                            <a:lumOff val="50000"/>
                            <a:alpha val="0"/>
                          </a:srgbClr>
                        </a:solidFill>
                      </a:ln>
                      <a:solidFill>
                        <a:schemeClr val="tx2"/>
                      </a:solidFill>
                      <a:latin typeface="KPMG Bold" panose="020B0803030202040204" pitchFamily="34" charset="0"/>
                      <a:ea typeface="KoPub돋움체 Medium" panose="00000600000000000000" pitchFamily="2" charset="-127"/>
                      <a:cs typeface="+mn-cs"/>
                    </a:defRPr>
                  </a:pPr>
                  <a:endParaRPr lang="ko-KR"/>
                </a:p>
              </c:txPr>
              <c:dLblPos val="outEnd"/>
              <c:showLegendKey val="0"/>
              <c:showVal val="1"/>
              <c:showCatName val="0"/>
              <c:showSerName val="0"/>
              <c:showPercent val="0"/>
              <c:showBubbleSize val="0"/>
              <c:extLst xmlns:a14="http://schemas.microsoft.com/office/drawing/2010/main" xmlns:wp="http://schemas.openxmlformats.org/drawingml/2006/wordprocessingDrawing" xmlns:w="http://schemas.openxmlformats.org/wordprocessingml/2006/main" xmlns:m="http://schemas.openxmlformats.org/officeDocument/2006/math">
                <c:ext xmlns:c15="http://schemas.microsoft.com/office/drawing/2012/chart" uri="{CE6537A1-D6FC-4f65-9D91-7224C49458BB}"/>
                <c:ext xmlns:c16="http://schemas.microsoft.com/office/drawing/2014/chart" uri="{C3380CC4-5D6E-409C-BE32-E72D297353CC}">
                  <c16:uniqueId val="{00000002-731D-4357-834D-BCA1223BA67C}"/>
                </c:ext>
              </c:extLst>
            </c:dLbl>
            <c:dLbl>
              <c:idx val="3"/>
              <c:numFmt formatCode="#,##0.0_);[Red]\(#,##0.0\)" sourceLinked="0"/>
              <c:spPr/>
              <c:txPr>
                <a:bodyPr anchorCtr="0"/>
                <a:lstStyle/>
                <a:p>
                  <a:pPr algn="ctr">
                    <a:defRPr lang="en-US" altLang="ko-KR" sz="1100" b="0" i="0" u="none" strike="noStrike" kern="1200" baseline="0">
                      <a:ln>
                        <a:solidFill>
                          <a:srgbClr val="000000">
                            <a:lumMod val="50000"/>
                            <a:lumOff val="50000"/>
                            <a:alpha val="0"/>
                          </a:srgbClr>
                        </a:solidFill>
                      </a:ln>
                      <a:solidFill>
                        <a:schemeClr val="tx2"/>
                      </a:solidFill>
                      <a:latin typeface="KPMG Bold" panose="020B0803030202040204" pitchFamily="34" charset="0"/>
                      <a:ea typeface="KoPub돋움체 Medium" panose="00000600000000000000" pitchFamily="2" charset="-127"/>
                      <a:cs typeface="+mn-cs"/>
                    </a:defRPr>
                  </a:pPr>
                  <a:endParaRPr lang="ko-KR"/>
                </a:p>
              </c:txPr>
              <c:dLblPos val="outEnd"/>
              <c:showLegendKey val="0"/>
              <c:showVal val="1"/>
              <c:showCatName val="0"/>
              <c:showSerName val="0"/>
              <c:showPercent val="0"/>
              <c:showBubbleSize val="0"/>
              <c:extLst xmlns:a14="http://schemas.microsoft.com/office/drawing/2010/main" xmlns:wp="http://schemas.openxmlformats.org/drawingml/2006/wordprocessingDrawing" xmlns:w="http://schemas.openxmlformats.org/wordprocessingml/2006/main" xmlns:m="http://schemas.openxmlformats.org/officeDocument/2006/math">
                <c:ext xmlns:c15="http://schemas.microsoft.com/office/drawing/2012/chart" uri="{CE6537A1-D6FC-4f65-9D91-7224C49458BB}"/>
                <c:ext xmlns:c16="http://schemas.microsoft.com/office/drawing/2014/chart" uri="{C3380CC4-5D6E-409C-BE32-E72D297353CC}">
                  <c16:uniqueId val="{00000003-731D-4357-834D-BCA1223BA67C}"/>
                </c:ext>
              </c:extLst>
            </c:dLbl>
            <c:dLbl>
              <c:idx val="4"/>
              <c:numFmt formatCode="#,##0.0_);[Red]\(#,##0.0\)" sourceLinked="0"/>
              <c:spPr/>
              <c:txPr>
                <a:bodyPr anchorCtr="0"/>
                <a:lstStyle/>
                <a:p>
                  <a:pPr algn="ctr">
                    <a:defRPr lang="en-US" altLang="ko-KR" sz="1100" b="0" i="0" u="none" strike="noStrike" kern="1200" baseline="0">
                      <a:ln>
                        <a:solidFill>
                          <a:srgbClr val="000000">
                            <a:lumMod val="50000"/>
                            <a:lumOff val="50000"/>
                            <a:alpha val="0"/>
                          </a:srgbClr>
                        </a:solidFill>
                      </a:ln>
                      <a:solidFill>
                        <a:schemeClr val="tx2"/>
                      </a:solidFill>
                      <a:latin typeface="KPMG Bold" panose="020B0803030202040204" pitchFamily="34" charset="0"/>
                      <a:ea typeface="KoPub돋움체 Medium" panose="00000600000000000000" pitchFamily="2" charset="-127"/>
                      <a:cs typeface="+mn-cs"/>
                    </a:defRPr>
                  </a:pPr>
                  <a:endParaRPr lang="ko-KR"/>
                </a:p>
              </c:txPr>
              <c:dLblPos val="outEnd"/>
              <c:showLegendKey val="0"/>
              <c:showVal val="1"/>
              <c:showCatName val="0"/>
              <c:showSerName val="0"/>
              <c:showPercent val="0"/>
              <c:showBubbleSize val="0"/>
              <c:extLst xmlns:a14="http://schemas.microsoft.com/office/drawing/2010/main" xmlns:wp="http://schemas.openxmlformats.org/drawingml/2006/wordprocessingDrawing" xmlns:w="http://schemas.openxmlformats.org/wordprocessingml/2006/main" xmlns:m="http://schemas.openxmlformats.org/officeDocument/2006/math">
                <c:ext xmlns:c15="http://schemas.microsoft.com/office/drawing/2012/chart" uri="{CE6537A1-D6FC-4f65-9D91-7224C49458BB}"/>
                <c:ext xmlns:c16="http://schemas.microsoft.com/office/drawing/2014/chart" uri="{C3380CC4-5D6E-409C-BE32-E72D297353CC}">
                  <c16:uniqueId val="{00000004-731D-4357-834D-BCA1223BA67C}"/>
                </c:ext>
              </c:extLst>
            </c:dLbl>
            <c:dLbl>
              <c:idx val="5"/>
              <c:numFmt formatCode="#,##0.0_);[Red]\(#,##0.0\)" sourceLinked="0"/>
              <c:spPr/>
              <c:txPr>
                <a:bodyPr anchorCtr="0"/>
                <a:lstStyle/>
                <a:p>
                  <a:pPr algn="ctr">
                    <a:defRPr lang="en-US" altLang="ko-KR" sz="1100" b="0" i="0" u="none" strike="noStrike" kern="1200" baseline="0">
                      <a:ln>
                        <a:solidFill>
                          <a:srgbClr val="000000">
                            <a:lumMod val="50000"/>
                            <a:lumOff val="50000"/>
                            <a:alpha val="0"/>
                          </a:srgbClr>
                        </a:solidFill>
                      </a:ln>
                      <a:solidFill>
                        <a:schemeClr val="tx2"/>
                      </a:solidFill>
                      <a:latin typeface="KPMG Bold" panose="020B0803030202040204" pitchFamily="34" charset="0"/>
                      <a:ea typeface="KoPub돋움체 Medium" panose="00000600000000000000" pitchFamily="2" charset="-127"/>
                      <a:cs typeface="+mn-cs"/>
                    </a:defRPr>
                  </a:pPr>
                  <a:endParaRPr lang="ko-KR"/>
                </a:p>
              </c:txPr>
              <c:dLblPos val="outEnd"/>
              <c:showLegendKey val="0"/>
              <c:showVal val="1"/>
              <c:showCatName val="0"/>
              <c:showSerName val="0"/>
              <c:showPercent val="0"/>
              <c:showBubbleSize val="0"/>
              <c:extLst xmlns:a14="http://schemas.microsoft.com/office/drawing/2010/main" xmlns:wp="http://schemas.openxmlformats.org/drawingml/2006/wordprocessingDrawing" xmlns:w="http://schemas.openxmlformats.org/wordprocessingml/2006/main" xmlns:m="http://schemas.openxmlformats.org/officeDocument/2006/math">
                <c:ext xmlns:c15="http://schemas.microsoft.com/office/drawing/2012/chart" uri="{CE6537A1-D6FC-4f65-9D91-7224C49458BB}"/>
                <c:ext xmlns:c16="http://schemas.microsoft.com/office/drawing/2014/chart" uri="{C3380CC4-5D6E-409C-BE32-E72D297353CC}">
                  <c16:uniqueId val="{00000005-731D-4357-834D-BCA1223BA67C}"/>
                </c:ext>
              </c:extLst>
            </c:dLbl>
            <c:dLbl>
              <c:idx val="6"/>
              <c:numFmt formatCode="#,##0.0_);[Red]\(#,##0.0\)" sourceLinked="0"/>
              <c:spPr/>
              <c:txPr>
                <a:bodyPr anchorCtr="0"/>
                <a:lstStyle/>
                <a:p>
                  <a:pPr algn="ctr">
                    <a:defRPr lang="en-US" altLang="ko-KR" sz="1100" b="0" i="0" u="none" strike="noStrike" kern="1200" baseline="0">
                      <a:ln>
                        <a:solidFill>
                          <a:srgbClr val="000000">
                            <a:lumMod val="50000"/>
                            <a:lumOff val="50000"/>
                            <a:alpha val="0"/>
                          </a:srgbClr>
                        </a:solidFill>
                      </a:ln>
                      <a:solidFill>
                        <a:schemeClr val="tx2"/>
                      </a:solidFill>
                      <a:latin typeface="KPMG Bold" panose="020B0803030202040204" pitchFamily="34" charset="0"/>
                      <a:ea typeface="KoPub돋움체 Medium" panose="00000600000000000000" pitchFamily="2" charset="-127"/>
                      <a:cs typeface="+mn-cs"/>
                    </a:defRPr>
                  </a:pPr>
                  <a:endParaRPr lang="ko-KR"/>
                </a:p>
              </c:txPr>
              <c:dLblPos val="outEnd"/>
              <c:showLegendKey val="0"/>
              <c:showVal val="1"/>
              <c:showCatName val="0"/>
              <c:showSerName val="0"/>
              <c:showPercent val="0"/>
              <c:showBubbleSize val="0"/>
              <c:extLst xmlns:a14="http://schemas.microsoft.com/office/drawing/2010/main" xmlns:wp="http://schemas.openxmlformats.org/drawingml/2006/wordprocessingDrawing" xmlns:w="http://schemas.openxmlformats.org/wordprocessingml/2006/main" xmlns:m="http://schemas.openxmlformats.org/officeDocument/2006/math">
                <c:ext xmlns:c15="http://schemas.microsoft.com/office/drawing/2012/chart" uri="{CE6537A1-D6FC-4f65-9D91-7224C49458BB}"/>
                <c:ext xmlns:c16="http://schemas.microsoft.com/office/drawing/2014/chart" uri="{C3380CC4-5D6E-409C-BE32-E72D297353CC}">
                  <c16:uniqueId val="{00000006-731D-4357-834D-BCA1223BA67C}"/>
                </c:ext>
              </c:extLst>
            </c:dLbl>
            <c:dLbl>
              <c:idx val="7"/>
              <c:numFmt formatCode="#,##0.0_);[Red]\(#,##0.0\)" sourceLinked="0"/>
              <c:spPr/>
              <c:txPr>
                <a:bodyPr anchorCtr="0"/>
                <a:lstStyle/>
                <a:p>
                  <a:pPr algn="ctr">
                    <a:defRPr lang="en-US" altLang="ko-KR" sz="1100" b="0" i="0" u="none" strike="noStrike" kern="1200" baseline="0">
                      <a:ln>
                        <a:solidFill>
                          <a:srgbClr val="000000">
                            <a:lumMod val="50000"/>
                            <a:lumOff val="50000"/>
                            <a:alpha val="0"/>
                          </a:srgbClr>
                        </a:solidFill>
                      </a:ln>
                      <a:solidFill>
                        <a:schemeClr val="tx2"/>
                      </a:solidFill>
                      <a:latin typeface="KPMG Bold" panose="020B0803030202040204" pitchFamily="34" charset="0"/>
                      <a:ea typeface="KoPub돋움체 Medium" panose="00000600000000000000" pitchFamily="2" charset="-127"/>
                      <a:cs typeface="+mn-cs"/>
                    </a:defRPr>
                  </a:pPr>
                  <a:endParaRPr lang="ko-KR"/>
                </a:p>
              </c:txPr>
              <c:dLblPos val="outEnd"/>
              <c:showLegendKey val="0"/>
              <c:showVal val="1"/>
              <c:showCatName val="0"/>
              <c:showSerName val="0"/>
              <c:showPercent val="0"/>
              <c:showBubbleSize val="0"/>
              <c:extLst xmlns:a14="http://schemas.microsoft.com/office/drawing/2010/main" xmlns:wp="http://schemas.openxmlformats.org/drawingml/2006/wordprocessingDrawing" xmlns:w="http://schemas.openxmlformats.org/wordprocessingml/2006/main" xmlns:m="http://schemas.openxmlformats.org/officeDocument/2006/math">
                <c:ext xmlns:c15="http://schemas.microsoft.com/office/drawing/2012/chart" uri="{CE6537A1-D6FC-4f65-9D91-7224C49458BB}"/>
                <c:ext xmlns:c16="http://schemas.microsoft.com/office/drawing/2014/chart" uri="{C3380CC4-5D6E-409C-BE32-E72D297353CC}">
                  <c16:uniqueId val="{00000007-731D-4357-834D-BCA1223BA67C}"/>
                </c:ext>
              </c:extLst>
            </c:dLbl>
            <c:dLbl>
              <c:idx val="8"/>
              <c:numFmt formatCode="#,##0.0_);[Red]\(#,##0.0\)" sourceLinked="0"/>
              <c:spPr/>
              <c:txPr>
                <a:bodyPr anchorCtr="0"/>
                <a:lstStyle/>
                <a:p>
                  <a:pPr algn="ctr">
                    <a:defRPr lang="en-US" altLang="ko-KR" sz="1100" b="0" i="0" u="none" strike="noStrike" kern="1200" baseline="0">
                      <a:ln>
                        <a:solidFill>
                          <a:srgbClr val="000000">
                            <a:lumMod val="50000"/>
                            <a:lumOff val="50000"/>
                            <a:alpha val="0"/>
                          </a:srgbClr>
                        </a:solidFill>
                      </a:ln>
                      <a:solidFill>
                        <a:schemeClr val="tx2"/>
                      </a:solidFill>
                      <a:latin typeface="KPMG Bold" panose="020B0803030202040204" pitchFamily="34" charset="0"/>
                      <a:ea typeface="KoPub돋움체 Medium" panose="00000600000000000000" pitchFamily="2" charset="-127"/>
                      <a:cs typeface="+mn-cs"/>
                    </a:defRPr>
                  </a:pPr>
                  <a:endParaRPr lang="ko-KR"/>
                </a:p>
              </c:txPr>
              <c:dLblPos val="outEnd"/>
              <c:showLegendKey val="0"/>
              <c:showVal val="1"/>
              <c:showCatName val="0"/>
              <c:showSerName val="0"/>
              <c:showPercent val="0"/>
              <c:showBubbleSize val="0"/>
              <c:extLst xmlns:a14="http://schemas.microsoft.com/office/drawing/2010/main" xmlns:wp="http://schemas.openxmlformats.org/drawingml/2006/wordprocessingDrawing" xmlns:w="http://schemas.openxmlformats.org/wordprocessingml/2006/main" xmlns:m="http://schemas.openxmlformats.org/officeDocument/2006/math">
                <c:ext xmlns:c15="http://schemas.microsoft.com/office/drawing/2012/chart" uri="{CE6537A1-D6FC-4f65-9D91-7224C49458BB}"/>
                <c:ext xmlns:c16="http://schemas.microsoft.com/office/drawing/2014/chart" uri="{C3380CC4-5D6E-409C-BE32-E72D297353CC}">
                  <c16:uniqueId val="{00000008-731D-4357-834D-BCA1223BA67C}"/>
                </c:ext>
              </c:extLst>
            </c:dLbl>
            <c:dLbl>
              <c:idx val="9"/>
              <c:numFmt formatCode="#,##0.0_);[Red]\(#,##0.0\)" sourceLinked="0"/>
              <c:spPr/>
              <c:txPr>
                <a:bodyPr anchorCtr="0"/>
                <a:lstStyle/>
                <a:p>
                  <a:pPr algn="ctr">
                    <a:defRPr lang="en-US" altLang="ko-KR" sz="1100" b="0" i="0" u="none" strike="noStrike" kern="1200" baseline="0">
                      <a:ln>
                        <a:solidFill>
                          <a:srgbClr val="000000">
                            <a:lumMod val="50000"/>
                            <a:lumOff val="50000"/>
                            <a:alpha val="0"/>
                          </a:srgbClr>
                        </a:solidFill>
                      </a:ln>
                      <a:solidFill>
                        <a:schemeClr val="tx2"/>
                      </a:solidFill>
                      <a:latin typeface="KPMG Bold" panose="020B0803030202040204" pitchFamily="34" charset="0"/>
                      <a:ea typeface="KoPub돋움체 Medium" panose="00000600000000000000" pitchFamily="2" charset="-127"/>
                      <a:cs typeface="+mn-cs"/>
                    </a:defRPr>
                  </a:pPr>
                  <a:endParaRPr lang="ko-KR"/>
                </a:p>
              </c:txPr>
              <c:dLblPos val="outEnd"/>
              <c:showLegendKey val="0"/>
              <c:showVal val="1"/>
              <c:showCatName val="0"/>
              <c:showSerName val="0"/>
              <c:showPercent val="0"/>
              <c:showBubbleSize val="0"/>
              <c:extLst xmlns:a14="http://schemas.microsoft.com/office/drawing/2010/main" xmlns:wp="http://schemas.openxmlformats.org/drawingml/2006/wordprocessingDrawing" xmlns:w="http://schemas.openxmlformats.org/wordprocessingml/2006/main" xmlns:m="http://schemas.openxmlformats.org/officeDocument/2006/math">
                <c:ext xmlns:c15="http://schemas.microsoft.com/office/drawing/2012/chart" uri="{CE6537A1-D6FC-4f65-9D91-7224C49458BB}"/>
                <c:ext xmlns:c16="http://schemas.microsoft.com/office/drawing/2014/chart" uri="{C3380CC4-5D6E-409C-BE32-E72D297353CC}">
                  <c16:uniqueId val="{00000009-731D-4357-834D-BCA1223BA67C}"/>
                </c:ext>
              </c:extLst>
            </c:dLbl>
            <c:numFmt formatCode="#,##0.0_);[Red]\(#,##0.0\)" sourceLinked="0"/>
            <c:spPr>
              <a:noFill/>
              <a:ln>
                <a:noFill/>
              </a:ln>
              <a:effectLst/>
            </c:spPr>
            <c:txPr>
              <a:bodyPr anchorCtr="0"/>
              <a:lstStyle/>
              <a:p>
                <a:pPr algn="ctr">
                  <a:defRPr lang="en-US" altLang="ko-KR" sz="1100" b="0" i="0" u="none" strike="noStrike" kern="1200" baseline="0">
                    <a:ln>
                      <a:solidFill>
                        <a:srgbClr val="000000">
                          <a:lumMod val="50000"/>
                          <a:lumOff val="50000"/>
                          <a:alpha val="0"/>
                        </a:srgbClr>
                      </a:solidFill>
                    </a:ln>
                    <a:solidFill>
                      <a:schemeClr val="tx2"/>
                    </a:solidFill>
                    <a:latin typeface="KPMG Bold" panose="020B0803030202040204" pitchFamily="34" charset="0"/>
                    <a:ea typeface="KoPub돋움체 Medium" panose="00000600000000000000" pitchFamily="2" charset="-127"/>
                    <a:cs typeface="+mn-cs"/>
                  </a:defRPr>
                </a:pPr>
                <a:endParaRPr lang="ko-KR"/>
              </a:p>
            </c:txPr>
            <c:showLegendKey val="0"/>
            <c:showVal val="1"/>
            <c:showCatName val="0"/>
            <c:showSerName val="0"/>
            <c:showPercent val="0"/>
            <c:showBubbleSize val="0"/>
            <c:showLeaderLines val="0"/>
            <c:extLst xmlns:a14="http://schemas.microsoft.com/office/drawing/2010/main" xmlns:wp="http://schemas.openxmlformats.org/drawingml/2006/wordprocessingDrawing" xmlns:w="http://schemas.openxmlformats.org/wordprocessingml/2006/main" xmlns:m="http://schemas.openxmlformats.org/officeDocument/2006/math">
              <c:ext xmlns:c15="http://schemas.microsoft.com/office/drawing/2012/chart" uri="{CE6537A1-D6FC-4f65-9D91-7224C49458BB}">
                <c15:showLeaderLines val="0"/>
              </c:ext>
            </c:extLst>
          </c:dLbls>
          <c:cat>
            <c:strRef>
              <c:f>Sheet1!$A$2:$A$16</c:f>
              <c:strCache>
                <c:ptCount val="15"/>
                <c:pt idx="0">
                  <c:v>Bao Viet Holdings</c:v>
                </c:pt>
                <c:pt idx="1">
                  <c:v>PVI</c:v>
                </c:pt>
                <c:pt idx="2">
                  <c:v>PTI</c:v>
                </c:pt>
                <c:pt idx="3">
                  <c:v>Bao Minh</c:v>
                </c:pt>
                <c:pt idx="4">
                  <c:v>MIC</c:v>
                </c:pt>
                <c:pt idx="5">
                  <c:v>Pjico</c:v>
                </c:pt>
                <c:pt idx="6">
                  <c:v>BIC</c:v>
                </c:pt>
                <c:pt idx="7">
                  <c:v>BSH</c:v>
                </c:pt>
                <c:pt idx="8">
                  <c:v>VBI</c:v>
                </c:pt>
                <c:pt idx="9">
                  <c:v>VNI</c:v>
                </c:pt>
                <c:pt idx="10">
                  <c:v>ABIC</c:v>
                </c:pt>
                <c:pt idx="11">
                  <c:v>GIC</c:v>
                </c:pt>
                <c:pt idx="12">
                  <c:v>Bao Long</c:v>
                </c:pt>
                <c:pt idx="13">
                  <c:v>Samsung Vina</c:v>
                </c:pt>
                <c:pt idx="14">
                  <c:v>MSIG</c:v>
                </c:pt>
              </c:strCache>
            </c:strRef>
          </c:cat>
          <c:val>
            <c:numRef>
              <c:f>Sheet1!$B$2:$B$16</c:f>
              <c:numCache>
                <c:formatCode>General</c:formatCode>
                <c:ptCount val="15"/>
                <c:pt idx="0">
                  <c:v>15.125499999999999</c:v>
                </c:pt>
                <c:pt idx="1">
                  <c:v>14.010099999999998</c:v>
                </c:pt>
                <c:pt idx="2">
                  <c:v>9.8696000000000002</c:v>
                </c:pt>
                <c:pt idx="3">
                  <c:v>7.6049999999999995</c:v>
                </c:pt>
                <c:pt idx="4">
                  <c:v>6.6417000000000002</c:v>
                </c:pt>
                <c:pt idx="5">
                  <c:v>5.6445999999999996</c:v>
                </c:pt>
                <c:pt idx="6">
                  <c:v>5.0362</c:v>
                </c:pt>
                <c:pt idx="7">
                  <c:v>4.5798999999999994</c:v>
                </c:pt>
                <c:pt idx="8">
                  <c:v>3.9039000000000001</c:v>
                </c:pt>
                <c:pt idx="9">
                  <c:v>3.6842000000000001</c:v>
                </c:pt>
                <c:pt idx="10">
                  <c:v>3.3123999999999998</c:v>
                </c:pt>
                <c:pt idx="11">
                  <c:v>2.6194999999999999</c:v>
                </c:pt>
                <c:pt idx="12">
                  <c:v>2.0956000000000001</c:v>
                </c:pt>
                <c:pt idx="13">
                  <c:v>1.8759000000000001</c:v>
                </c:pt>
                <c:pt idx="14">
                  <c:v>1.69</c:v>
                </c:pt>
              </c:numCache>
            </c:numRef>
          </c:val>
          <c:extLst>
            <c:ext xmlns:c16="http://schemas.microsoft.com/office/drawing/2014/chart" uri="{C3380CC4-5D6E-409C-BE32-E72D297353CC}">
              <c16:uniqueId val="{0000000A-731D-4357-834D-BCA1223BA67C}"/>
            </c:ext>
          </c:extLst>
        </c:ser>
        <c:dLbls>
          <c:showLegendKey val="0"/>
          <c:showVal val="0"/>
          <c:showCatName val="0"/>
          <c:showSerName val="0"/>
          <c:showPercent val="0"/>
          <c:showBubbleSize val="0"/>
        </c:dLbls>
        <c:gapWidth val="80"/>
        <c:overlap val="-30"/>
        <c:axId val="67451136"/>
        <c:axId val="66437120"/>
      </c:barChart>
      <c:catAx>
        <c:axId val="67451136"/>
        <c:scaling>
          <c:orientation val="maxMin"/>
        </c:scaling>
        <c:delete val="0"/>
        <c:axPos val="l"/>
        <c:numFmt formatCode="General" sourceLinked="0"/>
        <c:majorTickMark val="none"/>
        <c:minorTickMark val="none"/>
        <c:tickLblPos val="low"/>
        <c:spPr>
          <a:ln w="9525">
            <a:solidFill>
              <a:srgbClr val="2F2F2F"/>
            </a:solidFill>
          </a:ln>
        </c:spPr>
        <c:txPr>
          <a:bodyPr/>
          <a:lstStyle/>
          <a:p>
            <a:pPr algn="ctr">
              <a:defRPr lang="en-US" altLang="ko-KR" sz="1200" b="0" i="0" u="none" strike="noStrike" kern="1200" baseline="0">
                <a:ln>
                  <a:solidFill>
                    <a:srgbClr val="000000">
                      <a:lumMod val="50000"/>
                      <a:lumOff val="50000"/>
                      <a:alpha val="0"/>
                    </a:srgbClr>
                  </a:solidFill>
                </a:ln>
                <a:solidFill>
                  <a:schemeClr val="tx2"/>
                </a:solidFill>
                <a:latin typeface="KPMG Bold" panose="020B0803030202040204" pitchFamily="34" charset="0"/>
                <a:ea typeface="KoPub돋움체 Medium" panose="00000600000000000000" pitchFamily="2" charset="-127"/>
                <a:cs typeface="+mn-cs"/>
              </a:defRPr>
            </a:pPr>
            <a:endParaRPr lang="ko-KR"/>
          </a:p>
        </c:txPr>
        <c:crossAx val="66437120"/>
        <c:crosses val="autoZero"/>
        <c:auto val="0"/>
        <c:lblAlgn val="ctr"/>
        <c:lblOffset val="100"/>
        <c:noMultiLvlLbl val="0"/>
      </c:catAx>
      <c:valAx>
        <c:axId val="66437120"/>
        <c:scaling>
          <c:orientation val="minMax"/>
          <c:min val="0"/>
        </c:scaling>
        <c:delete val="1"/>
        <c:axPos val="t"/>
        <c:majorGridlines>
          <c:spPr>
            <a:ln w="9525">
              <a:solidFill>
                <a:srgbClr val="2F2F2F"/>
              </a:solidFill>
              <a:prstDash val="dot"/>
            </a:ln>
          </c:spPr>
        </c:majorGridlines>
        <c:numFmt formatCode="#,##0" sourceLinked="0"/>
        <c:majorTickMark val="none"/>
        <c:minorTickMark val="none"/>
        <c:tickLblPos val="nextTo"/>
        <c:crossAx val="67451136"/>
        <c:crosses val="autoZero"/>
        <c:crossBetween val="between"/>
      </c:valAx>
    </c:plotArea>
    <c:plotVisOnly val="1"/>
    <c:dispBlanksAs val="gap"/>
    <c:showDLblsOverMax val="1"/>
  </c:chart>
  <c:txPr>
    <a:bodyPr/>
    <a:lstStyle/>
    <a:p>
      <a:pPr>
        <a:defRPr sz="1800" smtId="4294967295"/>
      </a:pPr>
      <a:endParaRPr lang="ko-KR"/>
    </a:p>
  </c:txPr>
  <c:externalData r:id="rId1">
    <c:autoUpdate val="0"/>
  </c:externalData>
</c:chartSpace>
</file>

<file path=ppt/charts/chart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Sheet1!$B$1</c:f>
              <c:strCache>
                <c:ptCount val="1"/>
                <c:pt idx="0">
                  <c:v>생명보험</c:v>
                </c:pt>
              </c:strCache>
            </c:strRef>
          </c:tx>
          <c:spPr>
            <a:solidFill>
              <a:schemeClr val="accent4"/>
            </a:solidFill>
            <a:ln>
              <a:noFill/>
            </a:ln>
            <a:effectLst/>
          </c:spPr>
          <c:invertIfNegative val="0"/>
          <c:dLbls>
            <c:numFmt formatCode="#,##0_);[Red]\(#,##0\)" sourceLinked="0"/>
            <c:spPr>
              <a:noFill/>
              <a:ln>
                <a:noFill/>
              </a:ln>
              <a:effectLst/>
            </c:spPr>
            <c:txPr>
              <a:bodyPr rot="0" spcFirstLastPara="1" vertOverflow="ellipsis" vert="horz" wrap="square" lIns="38100" tIns="19050" rIns="38100" bIns="19050" anchor="ctr" anchorCtr="1">
                <a:spAutoFit/>
              </a:bodyPr>
              <a:lstStyle/>
              <a:p>
                <a:pPr>
                  <a:defRPr lang="en-US" altLang="ko-KR" sz="1200" b="0" i="0" u="none" strike="noStrike" kern="1200" baseline="0">
                    <a:ln>
                      <a:solidFill>
                        <a:srgbClr val="000000">
                          <a:lumMod val="50000"/>
                          <a:lumOff val="50000"/>
                          <a:alpha val="0"/>
                        </a:srgbClr>
                      </a:solidFill>
                    </a:ln>
                    <a:solidFill>
                      <a:schemeClr val="bg1"/>
                    </a:solidFill>
                    <a:latin typeface="KPMG Bold" panose="020B0803030202040204" pitchFamily="34" charset="0"/>
                    <a:ea typeface="KoPub돋움체 Medium" panose="00000600000000000000" pitchFamily="2" charset="-127"/>
                    <a:cs typeface="+mn-cs"/>
                  </a:defRPr>
                </a:pPr>
                <a:endParaRPr lang="ko-K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Sheet1!$A$2:$A$6</c:f>
              <c:numCache>
                <c:formatCode>General</c:formatCode>
                <c:ptCount val="5"/>
                <c:pt idx="0">
                  <c:v>2017</c:v>
                </c:pt>
                <c:pt idx="1">
                  <c:v>2018</c:v>
                </c:pt>
                <c:pt idx="2">
                  <c:v>2019</c:v>
                </c:pt>
                <c:pt idx="3">
                  <c:v>2020</c:v>
                </c:pt>
                <c:pt idx="4">
                  <c:v>2021</c:v>
                </c:pt>
              </c:numCache>
            </c:numRef>
          </c:cat>
          <c:val>
            <c:numRef>
              <c:f>Sheet1!$B$2:$B$6</c:f>
              <c:numCache>
                <c:formatCode>General</c:formatCode>
                <c:ptCount val="5"/>
                <c:pt idx="0">
                  <c:v>78716</c:v>
                </c:pt>
                <c:pt idx="1">
                  <c:v>75707</c:v>
                </c:pt>
                <c:pt idx="2">
                  <c:v>75999</c:v>
                </c:pt>
                <c:pt idx="3">
                  <c:v>82042</c:v>
                </c:pt>
                <c:pt idx="4">
                  <c:v>88068</c:v>
                </c:pt>
              </c:numCache>
            </c:numRef>
          </c:val>
          <c:extLst>
            <c:ext xmlns:c16="http://schemas.microsoft.com/office/drawing/2014/chart" uri="{C3380CC4-5D6E-409C-BE32-E72D297353CC}">
              <c16:uniqueId val="{00000000-E5C9-45C8-A6DD-D3435AA2EAA1}"/>
            </c:ext>
          </c:extLst>
        </c:ser>
        <c:ser>
          <c:idx val="1"/>
          <c:order val="1"/>
          <c:tx>
            <c:strRef>
              <c:f>Sheet1!$C$1</c:f>
              <c:strCache>
                <c:ptCount val="1"/>
                <c:pt idx="0">
                  <c:v>손해보험</c:v>
                </c:pt>
              </c:strCache>
            </c:strRef>
          </c:tx>
          <c:spPr>
            <a:solidFill>
              <a:schemeClr val="tx2"/>
            </a:solidFill>
            <a:ln>
              <a:noFill/>
            </a:ln>
            <a:effectLst/>
          </c:spPr>
          <c:invertIfNegative val="0"/>
          <c:dLbls>
            <c:numFmt formatCode="#,##0_);[Red]\(#,##0\)" sourceLinked="0"/>
            <c:spPr>
              <a:noFill/>
              <a:ln>
                <a:noFill/>
              </a:ln>
              <a:effectLst/>
            </c:spPr>
            <c:txPr>
              <a:bodyPr rot="0" spcFirstLastPara="1" vertOverflow="ellipsis" vert="horz" wrap="square" lIns="38100" tIns="19050" rIns="38100" bIns="19050" anchor="ctr" anchorCtr="1">
                <a:spAutoFit/>
              </a:bodyPr>
              <a:lstStyle/>
              <a:p>
                <a:pPr>
                  <a:defRPr lang="en-US" altLang="ko-KR" sz="1200" b="0" i="0" u="none" strike="noStrike" kern="1200" baseline="0">
                    <a:ln>
                      <a:solidFill>
                        <a:srgbClr val="000000">
                          <a:lumMod val="50000"/>
                          <a:lumOff val="50000"/>
                          <a:alpha val="0"/>
                        </a:srgbClr>
                      </a:solidFill>
                    </a:ln>
                    <a:solidFill>
                      <a:schemeClr val="bg1"/>
                    </a:solidFill>
                    <a:latin typeface="KPMG Bold" panose="020B0803030202040204" pitchFamily="34" charset="0"/>
                    <a:ea typeface="KoPub돋움체 Medium" panose="00000600000000000000" pitchFamily="2" charset="-127"/>
                    <a:cs typeface="+mn-cs"/>
                  </a:defRPr>
                </a:pPr>
                <a:endParaRPr lang="ko-K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Sheet1!$A$2:$A$6</c:f>
              <c:numCache>
                <c:formatCode>General</c:formatCode>
                <c:ptCount val="5"/>
                <c:pt idx="0">
                  <c:v>2017</c:v>
                </c:pt>
                <c:pt idx="1">
                  <c:v>2018</c:v>
                </c:pt>
                <c:pt idx="2">
                  <c:v>2019</c:v>
                </c:pt>
                <c:pt idx="3">
                  <c:v>2020</c:v>
                </c:pt>
                <c:pt idx="4">
                  <c:v>2021</c:v>
                </c:pt>
              </c:numCache>
            </c:numRef>
          </c:cat>
          <c:val>
            <c:numRef>
              <c:f>Sheet1!$C$2:$C$6</c:f>
              <c:numCache>
                <c:formatCode>General</c:formatCode>
                <c:ptCount val="5"/>
                <c:pt idx="0">
                  <c:v>39380</c:v>
                </c:pt>
                <c:pt idx="1">
                  <c:v>38918</c:v>
                </c:pt>
                <c:pt idx="2">
                  <c:v>38390</c:v>
                </c:pt>
                <c:pt idx="3">
                  <c:v>38097</c:v>
                </c:pt>
                <c:pt idx="4">
                  <c:v>39877</c:v>
                </c:pt>
              </c:numCache>
            </c:numRef>
          </c:val>
          <c:extLst>
            <c:ext xmlns:c16="http://schemas.microsoft.com/office/drawing/2014/chart" uri="{C3380CC4-5D6E-409C-BE32-E72D297353CC}">
              <c16:uniqueId val="{00000001-E5C9-45C8-A6DD-D3435AA2EAA1}"/>
            </c:ext>
          </c:extLst>
        </c:ser>
        <c:dLbls>
          <c:showLegendKey val="0"/>
          <c:showVal val="0"/>
          <c:showCatName val="0"/>
          <c:showSerName val="0"/>
          <c:showPercent val="0"/>
          <c:showBubbleSize val="0"/>
        </c:dLbls>
        <c:gapWidth val="80"/>
        <c:overlap val="100"/>
        <c:axId val="739968304"/>
        <c:axId val="739950416"/>
      </c:barChart>
      <c:catAx>
        <c:axId val="73996830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lgn="ctr">
              <a:defRPr lang="en-US" altLang="ko-KR" sz="1050" b="0" i="0" u="none" strike="noStrike" kern="1200" baseline="0">
                <a:ln>
                  <a:solidFill>
                    <a:srgbClr val="000000">
                      <a:lumMod val="50000"/>
                      <a:lumOff val="50000"/>
                      <a:alpha val="0"/>
                    </a:srgbClr>
                  </a:solidFill>
                </a:ln>
                <a:solidFill>
                  <a:schemeClr val="bg1">
                    <a:lumMod val="50000"/>
                  </a:schemeClr>
                </a:solidFill>
                <a:latin typeface="KPMG Bold" panose="020B0803030202040204" pitchFamily="34" charset="0"/>
                <a:ea typeface="KoPub돋움체 Medium" panose="00000600000000000000" pitchFamily="2" charset="-127"/>
                <a:cs typeface="+mn-cs"/>
              </a:defRPr>
            </a:pPr>
            <a:endParaRPr lang="ko-KR"/>
          </a:p>
        </c:txPr>
        <c:crossAx val="739950416"/>
        <c:crosses val="autoZero"/>
        <c:auto val="1"/>
        <c:lblAlgn val="ctr"/>
        <c:lblOffset val="100"/>
        <c:noMultiLvlLbl val="0"/>
      </c:catAx>
      <c:valAx>
        <c:axId val="739950416"/>
        <c:scaling>
          <c:orientation val="minMax"/>
        </c:scaling>
        <c:delete val="0"/>
        <c:axPos val="l"/>
        <c:numFmt formatCode="#,##0_);[Red]\(#,##0\)" sourceLinked="0"/>
        <c:majorTickMark val="out"/>
        <c:minorTickMark val="none"/>
        <c:tickLblPos val="nextTo"/>
        <c:spPr>
          <a:noFill/>
          <a:ln>
            <a:solidFill>
              <a:schemeClr val="bg1">
                <a:lumMod val="75000"/>
              </a:schemeClr>
            </a:solidFill>
          </a:ln>
          <a:effectLst/>
        </c:spPr>
        <c:txPr>
          <a:bodyPr rot="-60000000" spcFirstLastPara="1" vertOverflow="ellipsis" vert="horz" wrap="square" anchor="ctr" anchorCtr="1"/>
          <a:lstStyle/>
          <a:p>
            <a:pPr algn="ctr">
              <a:defRPr lang="en-US" altLang="ko-KR" sz="1050" b="0" i="0" u="none" strike="noStrike" kern="1200" baseline="0">
                <a:ln>
                  <a:solidFill>
                    <a:srgbClr val="000000">
                      <a:lumMod val="50000"/>
                      <a:lumOff val="50000"/>
                      <a:alpha val="0"/>
                    </a:srgbClr>
                  </a:solidFill>
                </a:ln>
                <a:solidFill>
                  <a:schemeClr val="bg1">
                    <a:lumMod val="50000"/>
                  </a:schemeClr>
                </a:solidFill>
                <a:latin typeface="KPMG Bold" panose="020B0803030202040204" pitchFamily="34" charset="0"/>
                <a:ea typeface="KoPub돋움체 Medium" panose="00000600000000000000" pitchFamily="2" charset="-127"/>
                <a:cs typeface="+mn-cs"/>
              </a:defRPr>
            </a:pPr>
            <a:endParaRPr lang="ko-KR"/>
          </a:p>
        </c:txPr>
        <c:crossAx val="739968304"/>
        <c:crosses val="autoZero"/>
        <c:crossBetween val="between"/>
      </c:valAx>
      <c:spPr>
        <a:noFill/>
        <a:ln>
          <a:noFill/>
        </a:ln>
        <a:effectLst/>
      </c:spPr>
    </c:plotArea>
    <c:legend>
      <c:legendPos val="t"/>
      <c:layout>
        <c:manualLayout>
          <c:xMode val="edge"/>
          <c:yMode val="edge"/>
          <c:x val="0.14653923921658477"/>
          <c:y val="2.4910663234966726E-2"/>
          <c:w val="0.70010868866704112"/>
          <c:h val="0.11667278536194507"/>
        </c:manualLayout>
      </c:layout>
      <c:overlay val="0"/>
      <c:spPr>
        <a:noFill/>
        <a:ln>
          <a:noFill/>
        </a:ln>
        <a:effectLst/>
      </c:spPr>
      <c:txPr>
        <a:bodyPr rot="0" spcFirstLastPara="1" vertOverflow="ellipsis" vert="horz" wrap="square" anchor="ctr" anchorCtr="1"/>
        <a:lstStyle/>
        <a:p>
          <a:pPr>
            <a:defRPr lang="en-US" altLang="ko-KR" sz="900" b="0" i="0" u="none" strike="noStrike" kern="1200" baseline="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cs typeface="+mn-cs"/>
            </a:defRPr>
          </a:pPr>
          <a:endParaRPr lang="ko-K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lang="en-US" altLang="ko-KR" sz="900" kern="120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cs typeface="+mn-cs"/>
        </a:defRPr>
      </a:pPr>
      <a:endParaRPr lang="ko-KR"/>
    </a:p>
  </c:txPr>
  <c:externalData r:id="rId3">
    <c:autoUpdate val="0"/>
  </c:externalData>
</c:chartSpace>
</file>

<file path=ppt/charts/chart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1"/>
          <c:order val="1"/>
          <c:tx>
            <c:strRef>
              <c:f>Sheet1!$B$1</c:f>
              <c:strCache>
                <c:ptCount val="1"/>
                <c:pt idx="0">
                  <c:v>생명보험사</c:v>
                </c:pt>
              </c:strCache>
            </c:strRef>
          </c:tx>
          <c:spPr>
            <a:solidFill>
              <a:schemeClr val="accent4"/>
            </a:solidFill>
            <a:ln>
              <a:noFill/>
            </a:ln>
            <a:effectLst/>
          </c:spPr>
          <c:invertIfNegative val="0"/>
          <c:dLbls>
            <c:numFmt formatCode="General" sourceLinked="0"/>
            <c:spPr>
              <a:noFill/>
              <a:ln>
                <a:noFill/>
              </a:ln>
              <a:effectLst/>
            </c:spPr>
            <c:txPr>
              <a:bodyPr rot="0" spcFirstLastPara="1" vertOverflow="ellipsis" vert="horz" wrap="square" lIns="38100" tIns="19050" rIns="38100" bIns="19050" anchor="ctr" anchorCtr="1">
                <a:spAutoFit/>
              </a:bodyPr>
              <a:lstStyle/>
              <a:p>
                <a:pPr>
                  <a:defRPr lang="en-US" altLang="ko-KR" sz="1200" b="0" i="0" u="none" strike="noStrike" kern="1200" baseline="0">
                    <a:ln>
                      <a:solidFill>
                        <a:srgbClr val="000000">
                          <a:lumMod val="50000"/>
                          <a:lumOff val="50000"/>
                          <a:alpha val="0"/>
                        </a:srgbClr>
                      </a:solidFill>
                    </a:ln>
                    <a:solidFill>
                      <a:schemeClr val="bg1"/>
                    </a:solidFill>
                    <a:latin typeface="KPMG Bold" panose="020B0803030202040204" pitchFamily="34" charset="0"/>
                    <a:ea typeface="KoPub돋움체 Medium" panose="00000600000000000000" pitchFamily="2" charset="-127"/>
                    <a:cs typeface="+mn-cs"/>
                  </a:defRPr>
                </a:pPr>
                <a:endParaRPr lang="ko-KR"/>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Sheet1!$A$2:$A$6</c:f>
              <c:numCache>
                <c:formatCode>General</c:formatCode>
                <c:ptCount val="5"/>
                <c:pt idx="0">
                  <c:v>2017</c:v>
                </c:pt>
                <c:pt idx="1">
                  <c:v>2018</c:v>
                </c:pt>
                <c:pt idx="2">
                  <c:v>2019</c:v>
                </c:pt>
                <c:pt idx="3">
                  <c:v>2020</c:v>
                </c:pt>
                <c:pt idx="4">
                  <c:v>2021</c:v>
                </c:pt>
              </c:numCache>
            </c:numRef>
          </c:cat>
          <c:val>
            <c:numRef>
              <c:f>Sheet1!$B$2:$B$6</c:f>
              <c:numCache>
                <c:formatCode>General</c:formatCode>
                <c:ptCount val="5"/>
                <c:pt idx="0">
                  <c:v>10</c:v>
                </c:pt>
                <c:pt idx="1">
                  <c:v>14</c:v>
                </c:pt>
                <c:pt idx="2">
                  <c:v>14</c:v>
                </c:pt>
                <c:pt idx="3">
                  <c:v>14</c:v>
                </c:pt>
                <c:pt idx="4">
                  <c:v>14</c:v>
                </c:pt>
              </c:numCache>
            </c:numRef>
          </c:val>
          <c:extLst>
            <c:ext xmlns:c16="http://schemas.microsoft.com/office/drawing/2014/chart" uri="{C3380CC4-5D6E-409C-BE32-E72D297353CC}">
              <c16:uniqueId val="{00000001-041B-4091-9407-05D60D6786A9}"/>
            </c:ext>
          </c:extLst>
        </c:ser>
        <c:ser>
          <c:idx val="2"/>
          <c:order val="2"/>
          <c:tx>
            <c:strRef>
              <c:f>Sheet1!$C$1</c:f>
              <c:strCache>
                <c:ptCount val="1"/>
                <c:pt idx="0">
                  <c:v>손해보험사</c:v>
                </c:pt>
              </c:strCache>
            </c:strRef>
          </c:tx>
          <c:spPr>
            <a:solidFill>
              <a:schemeClr val="tx2"/>
            </a:solidFill>
            <a:ln>
              <a:noFill/>
            </a:ln>
            <a:effectLst/>
          </c:spPr>
          <c:invertIfNegative val="0"/>
          <c:dLbls>
            <c:spPr>
              <a:noFill/>
              <a:ln>
                <a:noFill/>
              </a:ln>
              <a:effectLst/>
            </c:spPr>
            <c:txPr>
              <a:bodyPr rot="0" spcFirstLastPara="1" vertOverflow="ellipsis" vert="horz" wrap="square" lIns="38100" tIns="19050" rIns="38100" bIns="19050" anchor="ctr" anchorCtr="0">
                <a:spAutoFit/>
              </a:bodyPr>
              <a:lstStyle/>
              <a:p>
                <a:pPr algn="ctr">
                  <a:defRPr lang="en-US" altLang="ko-KR" sz="1200" b="0" i="0" u="none" strike="noStrike" kern="1200" baseline="0">
                    <a:ln>
                      <a:solidFill>
                        <a:srgbClr val="000000">
                          <a:lumMod val="50000"/>
                          <a:lumOff val="50000"/>
                          <a:alpha val="0"/>
                        </a:srgbClr>
                      </a:solidFill>
                    </a:ln>
                    <a:solidFill>
                      <a:schemeClr val="bg1"/>
                    </a:solidFill>
                    <a:latin typeface="KPMG Bold" panose="020B0803030202040204" pitchFamily="34" charset="0"/>
                    <a:ea typeface="KoPub돋움체 Medium" panose="00000600000000000000" pitchFamily="2" charset="-127"/>
                    <a:cs typeface="+mn-cs"/>
                  </a:defRPr>
                </a:pPr>
                <a:endParaRPr lang="ko-K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Sheet1!$A$2:$A$6</c:f>
              <c:numCache>
                <c:formatCode>General</c:formatCode>
                <c:ptCount val="5"/>
                <c:pt idx="0">
                  <c:v>2017</c:v>
                </c:pt>
                <c:pt idx="1">
                  <c:v>2018</c:v>
                </c:pt>
                <c:pt idx="2">
                  <c:v>2019</c:v>
                </c:pt>
                <c:pt idx="3">
                  <c:v>2020</c:v>
                </c:pt>
                <c:pt idx="4">
                  <c:v>2021</c:v>
                </c:pt>
              </c:numCache>
            </c:numRef>
          </c:cat>
          <c:val>
            <c:numRef>
              <c:f>Sheet1!$C$2:$C$6</c:f>
              <c:numCache>
                <c:formatCode>General</c:formatCode>
                <c:ptCount val="5"/>
                <c:pt idx="0">
                  <c:v>19</c:v>
                </c:pt>
                <c:pt idx="1">
                  <c:v>22</c:v>
                </c:pt>
                <c:pt idx="2">
                  <c:v>22</c:v>
                </c:pt>
                <c:pt idx="3">
                  <c:v>22</c:v>
                </c:pt>
                <c:pt idx="4">
                  <c:v>22</c:v>
                </c:pt>
              </c:numCache>
            </c:numRef>
          </c:val>
          <c:extLst>
            <c:ext xmlns:c16="http://schemas.microsoft.com/office/drawing/2014/chart" uri="{C3380CC4-5D6E-409C-BE32-E72D297353CC}">
              <c16:uniqueId val="{00000002-041B-4091-9407-05D60D6786A9}"/>
            </c:ext>
          </c:extLst>
        </c:ser>
        <c:ser>
          <c:idx val="3"/>
          <c:order val="3"/>
          <c:tx>
            <c:strRef>
              <c:f>Sheet1!$D$1</c:f>
              <c:strCache>
                <c:ptCount val="1"/>
                <c:pt idx="0">
                  <c:v>겸영보험사</c:v>
                </c:pt>
              </c:strCache>
            </c:strRef>
          </c:tx>
          <c:spPr>
            <a:solidFill>
              <a:srgbClr val="00C0AE"/>
            </a:solidFill>
            <a:ln>
              <a:noFill/>
            </a:ln>
            <a:effectLst/>
          </c:spPr>
          <c:invertIfNegative val="0"/>
          <c:dLbls>
            <c:dLbl>
              <c:idx val="0"/>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E-041B-4091-9407-05D60D6786A9}"/>
                </c:ext>
              </c:extLst>
            </c:dLbl>
            <c:spPr>
              <a:noFill/>
              <a:ln>
                <a:noFill/>
              </a:ln>
              <a:effectLst/>
            </c:spPr>
            <c:txPr>
              <a:bodyPr rot="0" spcFirstLastPara="1" vertOverflow="ellipsis" vert="horz" wrap="square" lIns="38100" tIns="19050" rIns="38100" bIns="19050" anchor="ctr" anchorCtr="0">
                <a:spAutoFit/>
              </a:bodyPr>
              <a:lstStyle/>
              <a:p>
                <a:pPr algn="ctr">
                  <a:defRPr lang="en-US" altLang="ko-KR" sz="1200" b="0" i="0" u="none" strike="noStrike" kern="1200" baseline="0">
                    <a:ln>
                      <a:solidFill>
                        <a:srgbClr val="000000">
                          <a:lumMod val="50000"/>
                          <a:lumOff val="50000"/>
                          <a:alpha val="0"/>
                        </a:srgbClr>
                      </a:solidFill>
                    </a:ln>
                    <a:solidFill>
                      <a:schemeClr val="bg1"/>
                    </a:solidFill>
                    <a:latin typeface="KPMG Bold" panose="020B0803030202040204" pitchFamily="34" charset="0"/>
                    <a:ea typeface="KoPub돋움체 Medium" panose="00000600000000000000" pitchFamily="2" charset="-127"/>
                    <a:cs typeface="+mn-cs"/>
                  </a:defRPr>
                </a:pPr>
                <a:endParaRPr lang="ko-KR"/>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Sheet1!$A$2:$A$6</c:f>
              <c:numCache>
                <c:formatCode>General</c:formatCode>
                <c:ptCount val="5"/>
                <c:pt idx="0">
                  <c:v>2017</c:v>
                </c:pt>
                <c:pt idx="1">
                  <c:v>2018</c:v>
                </c:pt>
                <c:pt idx="2">
                  <c:v>2019</c:v>
                </c:pt>
                <c:pt idx="3">
                  <c:v>2020</c:v>
                </c:pt>
                <c:pt idx="4">
                  <c:v>2021</c:v>
                </c:pt>
              </c:numCache>
            </c:numRef>
          </c:cat>
          <c:val>
            <c:numRef>
              <c:f>Sheet1!$D$2:$D$6</c:f>
              <c:numCache>
                <c:formatCode>General</c:formatCode>
                <c:ptCount val="5"/>
                <c:pt idx="0">
                  <c:v>4</c:v>
                </c:pt>
                <c:pt idx="1">
                  <c:v>0</c:v>
                </c:pt>
                <c:pt idx="2">
                  <c:v>0</c:v>
                </c:pt>
                <c:pt idx="3">
                  <c:v>0</c:v>
                </c:pt>
                <c:pt idx="4">
                  <c:v>0</c:v>
                </c:pt>
              </c:numCache>
            </c:numRef>
          </c:val>
          <c:extLst>
            <c:ext xmlns:c16="http://schemas.microsoft.com/office/drawing/2014/chart" uri="{C3380CC4-5D6E-409C-BE32-E72D297353CC}">
              <c16:uniqueId val="{00000003-041B-4091-9407-05D60D6786A9}"/>
            </c:ext>
          </c:extLst>
        </c:ser>
        <c:ser>
          <c:idx val="4"/>
          <c:order val="4"/>
          <c:tx>
            <c:strRef>
              <c:f>Sheet1!$E$1</c:f>
              <c:strCache>
                <c:ptCount val="1"/>
                <c:pt idx="0">
                  <c:v>재보험사</c:v>
                </c:pt>
              </c:strCache>
            </c:strRef>
          </c:tx>
          <c:spPr>
            <a:solidFill>
              <a:schemeClr val="accent5"/>
            </a:solidFill>
            <a:ln>
              <a:noFill/>
            </a:ln>
            <a:effectLst/>
          </c:spPr>
          <c:invertIfNegative val="0"/>
          <c:dLbls>
            <c:spPr>
              <a:noFill/>
              <a:ln>
                <a:noFill/>
              </a:ln>
              <a:effectLst/>
            </c:spPr>
            <c:txPr>
              <a:bodyPr rot="0" spcFirstLastPara="1" vertOverflow="ellipsis" vert="horz" wrap="square" lIns="38100" tIns="19050" rIns="38100" bIns="19050" anchor="ctr" anchorCtr="0">
                <a:spAutoFit/>
              </a:bodyPr>
              <a:lstStyle/>
              <a:p>
                <a:pPr algn="ctr">
                  <a:defRPr lang="en-US" altLang="ko-KR" sz="1200" b="0" i="0" u="none" strike="noStrike" kern="1200" baseline="0">
                    <a:ln>
                      <a:solidFill>
                        <a:srgbClr val="000000">
                          <a:lumMod val="50000"/>
                          <a:lumOff val="50000"/>
                          <a:alpha val="0"/>
                        </a:srgbClr>
                      </a:solidFill>
                    </a:ln>
                    <a:solidFill>
                      <a:schemeClr val="bg1"/>
                    </a:solidFill>
                    <a:latin typeface="KPMG Bold" panose="020B0803030202040204" pitchFamily="34" charset="0"/>
                    <a:ea typeface="KoPub돋움체 Medium" panose="00000600000000000000" pitchFamily="2" charset="-127"/>
                    <a:cs typeface="+mn-cs"/>
                  </a:defRPr>
                </a:pPr>
                <a:endParaRPr lang="ko-K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Sheet1!$A$2:$A$6</c:f>
              <c:numCache>
                <c:formatCode>General</c:formatCode>
                <c:ptCount val="5"/>
                <c:pt idx="0">
                  <c:v>2017</c:v>
                </c:pt>
                <c:pt idx="1">
                  <c:v>2018</c:v>
                </c:pt>
                <c:pt idx="2">
                  <c:v>2019</c:v>
                </c:pt>
                <c:pt idx="3">
                  <c:v>2020</c:v>
                </c:pt>
                <c:pt idx="4">
                  <c:v>2021</c:v>
                </c:pt>
              </c:numCache>
            </c:numRef>
          </c:cat>
          <c:val>
            <c:numRef>
              <c:f>Sheet1!$E$2:$E$6</c:f>
              <c:numCache>
                <c:formatCode>General</c:formatCode>
                <c:ptCount val="5"/>
                <c:pt idx="0">
                  <c:v>7</c:v>
                </c:pt>
                <c:pt idx="1">
                  <c:v>7</c:v>
                </c:pt>
                <c:pt idx="2">
                  <c:v>8</c:v>
                </c:pt>
                <c:pt idx="3">
                  <c:v>7</c:v>
                </c:pt>
                <c:pt idx="4">
                  <c:v>7</c:v>
                </c:pt>
              </c:numCache>
            </c:numRef>
          </c:val>
          <c:extLst>
            <c:ext xmlns:c16="http://schemas.microsoft.com/office/drawing/2014/chart" uri="{C3380CC4-5D6E-409C-BE32-E72D297353CC}">
              <c16:uniqueId val="{00000004-041B-4091-9407-05D60D6786A9}"/>
            </c:ext>
          </c:extLst>
        </c:ser>
        <c:ser>
          <c:idx val="5"/>
          <c:order val="5"/>
          <c:tx>
            <c:strRef>
              <c:f>Sheet1!$F$1</c:f>
              <c:strCache>
                <c:ptCount val="1"/>
                <c:pt idx="0">
                  <c:v>보험중개사</c:v>
                </c:pt>
              </c:strCache>
            </c:strRef>
          </c:tx>
          <c:spPr>
            <a:solidFill>
              <a:schemeClr val="accent6"/>
            </a:solidFill>
            <a:ln>
              <a:noFill/>
            </a:ln>
            <a:effectLst/>
          </c:spPr>
          <c:invertIfNegative val="0"/>
          <c:dLbls>
            <c:dLbl>
              <c:idx val="0"/>
              <c:layout>
                <c:manualLayout>
                  <c:x val="0"/>
                  <c:y val="-1.2455331617483401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0966-4920-A242-7722278F0CA5}"/>
                </c:ext>
              </c:extLst>
            </c:dLbl>
            <c:spPr>
              <a:noFill/>
              <a:ln>
                <a:noFill/>
              </a:ln>
              <a:effectLst/>
            </c:spPr>
            <c:txPr>
              <a:bodyPr rot="0" spcFirstLastPara="1" vertOverflow="ellipsis" vert="horz" wrap="square" lIns="38100" tIns="19050" rIns="38100" bIns="19050" anchor="ctr" anchorCtr="0">
                <a:spAutoFit/>
              </a:bodyPr>
              <a:lstStyle/>
              <a:p>
                <a:pPr algn="ctr">
                  <a:defRPr lang="en-US" altLang="ko-KR" sz="1200" b="0" i="0" u="none" strike="noStrike" kern="1200" baseline="0">
                    <a:ln>
                      <a:solidFill>
                        <a:srgbClr val="000000">
                          <a:lumMod val="50000"/>
                          <a:lumOff val="50000"/>
                          <a:alpha val="0"/>
                        </a:srgbClr>
                      </a:solidFill>
                    </a:ln>
                    <a:solidFill>
                      <a:schemeClr val="bg1"/>
                    </a:solidFill>
                    <a:latin typeface="KPMG Bold" panose="020B0803030202040204" pitchFamily="34" charset="0"/>
                    <a:ea typeface="KoPub돋움체 Medium" panose="00000600000000000000" pitchFamily="2" charset="-127"/>
                    <a:cs typeface="+mn-cs"/>
                  </a:defRPr>
                </a:pPr>
                <a:endParaRPr lang="ko-K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Sheet1!$A$2:$A$6</c:f>
              <c:numCache>
                <c:formatCode>General</c:formatCode>
                <c:ptCount val="5"/>
                <c:pt idx="0">
                  <c:v>2017</c:v>
                </c:pt>
                <c:pt idx="1">
                  <c:v>2018</c:v>
                </c:pt>
                <c:pt idx="2">
                  <c:v>2019</c:v>
                </c:pt>
                <c:pt idx="3">
                  <c:v>2020</c:v>
                </c:pt>
                <c:pt idx="4">
                  <c:v>2021</c:v>
                </c:pt>
              </c:numCache>
            </c:numRef>
          </c:cat>
          <c:val>
            <c:numRef>
              <c:f>Sheet1!$F$2:$F$6</c:f>
              <c:numCache>
                <c:formatCode>General</c:formatCode>
                <c:ptCount val="5"/>
                <c:pt idx="0">
                  <c:v>29</c:v>
                </c:pt>
                <c:pt idx="1">
                  <c:v>28</c:v>
                </c:pt>
                <c:pt idx="2">
                  <c:v>28</c:v>
                </c:pt>
                <c:pt idx="3">
                  <c:v>27</c:v>
                </c:pt>
                <c:pt idx="4">
                  <c:v>26</c:v>
                </c:pt>
              </c:numCache>
            </c:numRef>
          </c:val>
          <c:extLst>
            <c:ext xmlns:c16="http://schemas.microsoft.com/office/drawing/2014/chart" uri="{C3380CC4-5D6E-409C-BE32-E72D297353CC}">
              <c16:uniqueId val="{00000019-041B-4091-9407-05D60D6786A9}"/>
            </c:ext>
          </c:extLst>
        </c:ser>
        <c:ser>
          <c:idx val="6"/>
          <c:order val="6"/>
          <c:tx>
            <c:strRef>
              <c:f>Sheet1!$G$1</c:f>
              <c:strCache>
                <c:ptCount val="1"/>
                <c:pt idx="0">
                  <c:v>손해사정사</c:v>
                </c:pt>
              </c:strCache>
            </c:strRef>
          </c:tx>
          <c:spPr>
            <a:solidFill>
              <a:srgbClr val="0C233C"/>
            </a:solidFill>
            <a:ln>
              <a:noFill/>
            </a:ln>
            <a:effectLst/>
          </c:spPr>
          <c:invertIfNegative val="0"/>
          <c:dLbls>
            <c:spPr>
              <a:noFill/>
              <a:ln>
                <a:noFill/>
              </a:ln>
              <a:effectLst/>
            </c:spPr>
            <c:txPr>
              <a:bodyPr rot="0" spcFirstLastPara="1" vertOverflow="ellipsis" vert="horz" wrap="square" lIns="38100" tIns="19050" rIns="38100" bIns="19050" anchor="ctr" anchorCtr="0">
                <a:spAutoFit/>
              </a:bodyPr>
              <a:lstStyle/>
              <a:p>
                <a:pPr algn="ctr">
                  <a:defRPr lang="en-US" altLang="ko-KR" sz="1200" b="0" i="0" u="none" strike="noStrike" kern="1200" baseline="0">
                    <a:ln>
                      <a:solidFill>
                        <a:srgbClr val="000000">
                          <a:lumMod val="50000"/>
                          <a:lumOff val="50000"/>
                          <a:alpha val="0"/>
                        </a:srgbClr>
                      </a:solidFill>
                    </a:ln>
                    <a:solidFill>
                      <a:schemeClr val="bg1"/>
                    </a:solidFill>
                    <a:latin typeface="KPMG Bold" panose="020B0803030202040204" pitchFamily="34" charset="0"/>
                    <a:ea typeface="KoPub돋움체 Medium" panose="00000600000000000000" pitchFamily="2" charset="-127"/>
                    <a:cs typeface="+mn-cs"/>
                  </a:defRPr>
                </a:pPr>
                <a:endParaRPr lang="ko-K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Sheet1!$A$2:$A$6</c:f>
              <c:numCache>
                <c:formatCode>General</c:formatCode>
                <c:ptCount val="5"/>
                <c:pt idx="0">
                  <c:v>2017</c:v>
                </c:pt>
                <c:pt idx="1">
                  <c:v>2018</c:v>
                </c:pt>
                <c:pt idx="2">
                  <c:v>2019</c:v>
                </c:pt>
                <c:pt idx="3">
                  <c:v>2020</c:v>
                </c:pt>
                <c:pt idx="4">
                  <c:v>2021</c:v>
                </c:pt>
              </c:numCache>
            </c:numRef>
          </c:cat>
          <c:val>
            <c:numRef>
              <c:f>Sheet1!$G$2:$G$6</c:f>
              <c:numCache>
                <c:formatCode>General</c:formatCode>
                <c:ptCount val="5"/>
                <c:pt idx="0">
                  <c:v>45</c:v>
                </c:pt>
                <c:pt idx="1">
                  <c:v>47</c:v>
                </c:pt>
                <c:pt idx="2">
                  <c:v>50</c:v>
                </c:pt>
                <c:pt idx="3">
                  <c:v>51</c:v>
                </c:pt>
                <c:pt idx="4">
                  <c:v>51</c:v>
                </c:pt>
              </c:numCache>
            </c:numRef>
          </c:val>
          <c:extLst>
            <c:ext xmlns:c16="http://schemas.microsoft.com/office/drawing/2014/chart" uri="{C3380CC4-5D6E-409C-BE32-E72D297353CC}">
              <c16:uniqueId val="{0000001A-041B-4091-9407-05D60D6786A9}"/>
            </c:ext>
          </c:extLst>
        </c:ser>
        <c:ser>
          <c:idx val="7"/>
          <c:order val="7"/>
          <c:tx>
            <c:strRef>
              <c:f>Sheet1!$H$1</c:f>
              <c:strCache>
                <c:ptCount val="1"/>
                <c:pt idx="0">
                  <c:v>재무설계사</c:v>
                </c:pt>
              </c:strCache>
            </c:strRef>
          </c:tx>
          <c:spPr>
            <a:solidFill>
              <a:schemeClr val="bg1">
                <a:lumMod val="65000"/>
              </a:schemeClr>
            </a:solidFill>
            <a:ln>
              <a:noFill/>
            </a:ln>
            <a:effectLst/>
          </c:spPr>
          <c:invertIfNegative val="0"/>
          <c:dLbls>
            <c:spPr>
              <a:noFill/>
              <a:ln>
                <a:noFill/>
              </a:ln>
              <a:effectLst/>
            </c:spPr>
            <c:txPr>
              <a:bodyPr rot="0" spcFirstLastPara="1" vertOverflow="ellipsis" vert="horz" wrap="square" lIns="38100" tIns="19050" rIns="38100" bIns="19050" anchor="ctr" anchorCtr="0">
                <a:spAutoFit/>
              </a:bodyPr>
              <a:lstStyle/>
              <a:p>
                <a:pPr algn="ctr">
                  <a:defRPr lang="en-US" altLang="ko-KR" sz="1200" b="0" i="0" u="none" strike="noStrike" kern="1200" baseline="0">
                    <a:ln>
                      <a:solidFill>
                        <a:srgbClr val="000000">
                          <a:lumMod val="50000"/>
                          <a:lumOff val="50000"/>
                          <a:alpha val="0"/>
                        </a:srgbClr>
                      </a:solidFill>
                    </a:ln>
                    <a:solidFill>
                      <a:schemeClr val="bg1"/>
                    </a:solidFill>
                    <a:latin typeface="KPMG Bold" panose="020B0803030202040204" pitchFamily="34" charset="0"/>
                    <a:ea typeface="KoPub돋움체 Medium" panose="00000600000000000000" pitchFamily="2" charset="-127"/>
                    <a:cs typeface="+mn-cs"/>
                  </a:defRPr>
                </a:pPr>
                <a:endParaRPr lang="ko-K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Sheet1!$A$2:$A$6</c:f>
              <c:numCache>
                <c:formatCode>General</c:formatCode>
                <c:ptCount val="5"/>
                <c:pt idx="0">
                  <c:v>2017</c:v>
                </c:pt>
                <c:pt idx="1">
                  <c:v>2018</c:v>
                </c:pt>
                <c:pt idx="2">
                  <c:v>2019</c:v>
                </c:pt>
                <c:pt idx="3">
                  <c:v>2020</c:v>
                </c:pt>
                <c:pt idx="4">
                  <c:v>2021</c:v>
                </c:pt>
              </c:numCache>
            </c:numRef>
          </c:cat>
          <c:val>
            <c:numRef>
              <c:f>Sheet1!$H$2:$H$6</c:f>
              <c:numCache>
                <c:formatCode>General</c:formatCode>
                <c:ptCount val="5"/>
                <c:pt idx="0">
                  <c:v>26</c:v>
                </c:pt>
                <c:pt idx="1">
                  <c:v>31</c:v>
                </c:pt>
                <c:pt idx="2">
                  <c:v>33</c:v>
                </c:pt>
                <c:pt idx="3">
                  <c:v>33</c:v>
                </c:pt>
                <c:pt idx="4">
                  <c:v>37</c:v>
                </c:pt>
              </c:numCache>
            </c:numRef>
          </c:val>
          <c:extLst>
            <c:ext xmlns:c16="http://schemas.microsoft.com/office/drawing/2014/chart" uri="{C3380CC4-5D6E-409C-BE32-E72D297353CC}">
              <c16:uniqueId val="{0000001B-041B-4091-9407-05D60D6786A9}"/>
            </c:ext>
          </c:extLst>
        </c:ser>
        <c:dLbls>
          <c:showLegendKey val="0"/>
          <c:showVal val="0"/>
          <c:showCatName val="0"/>
          <c:showSerName val="0"/>
          <c:showPercent val="0"/>
          <c:showBubbleSize val="0"/>
        </c:dLbls>
        <c:gapWidth val="80"/>
        <c:overlap val="100"/>
        <c:axId val="739968304"/>
        <c:axId val="739950416"/>
        <c:extLst>
          <c:ext xmlns:c15="http://schemas.microsoft.com/office/drawing/2012/chart" uri="{02D57815-91ED-43cb-92C2-25804820EDAC}">
            <c15:filteredBarSeries>
              <c15:ser>
                <c:idx val="0"/>
                <c:order val="0"/>
                <c:tx>
                  <c:strRef>
                    <c:extLst>
                      <c:ext uri="{02D57815-91ED-43cb-92C2-25804820EDAC}">
                        <c15:formulaRef>
                          <c15:sqref>Sheet1!$A$1</c15:sqref>
                        </c15:formulaRef>
                      </c:ext>
                    </c:extLst>
                    <c:strCache>
                      <c:ptCount val="1"/>
                      <c:pt idx="0">
                        <c:v>열1</c:v>
                      </c:pt>
                    </c:strCache>
                  </c:strRef>
                </c:tx>
                <c:spPr>
                  <a:solidFill>
                    <a:schemeClr val="accent1"/>
                  </a:solidFill>
                  <a:ln>
                    <a:noFill/>
                  </a:ln>
                  <a:effectLst/>
                </c:spPr>
                <c:invertIfNegative val="0"/>
                <c:cat>
                  <c:numRef>
                    <c:extLst>
                      <c:ext uri="{02D57815-91ED-43cb-92C2-25804820EDAC}">
                        <c15:formulaRef>
                          <c15:sqref>Sheet1!$A$2:$A$6</c15:sqref>
                        </c15:formulaRef>
                      </c:ext>
                    </c:extLst>
                    <c:numCache>
                      <c:formatCode>General</c:formatCode>
                      <c:ptCount val="5"/>
                      <c:pt idx="0">
                        <c:v>2017</c:v>
                      </c:pt>
                      <c:pt idx="1">
                        <c:v>2018</c:v>
                      </c:pt>
                      <c:pt idx="2">
                        <c:v>2019</c:v>
                      </c:pt>
                      <c:pt idx="3">
                        <c:v>2020</c:v>
                      </c:pt>
                      <c:pt idx="4">
                        <c:v>2021</c:v>
                      </c:pt>
                    </c:numCache>
                  </c:numRef>
                </c:cat>
                <c:val>
                  <c:numRef>
                    <c:extLst>
                      <c:ext uri="{02D57815-91ED-43cb-92C2-25804820EDAC}">
                        <c15:formulaRef>
                          <c15:sqref>Sheet1!$A$2:$A$6</c15:sqref>
                        </c15:formulaRef>
                      </c:ext>
                    </c:extLst>
                    <c:numCache>
                      <c:formatCode>General</c:formatCode>
                      <c:ptCount val="5"/>
                      <c:pt idx="0">
                        <c:v>2017</c:v>
                      </c:pt>
                      <c:pt idx="1">
                        <c:v>2018</c:v>
                      </c:pt>
                      <c:pt idx="2">
                        <c:v>2019</c:v>
                      </c:pt>
                      <c:pt idx="3">
                        <c:v>2020</c:v>
                      </c:pt>
                      <c:pt idx="4">
                        <c:v>2021</c:v>
                      </c:pt>
                    </c:numCache>
                  </c:numRef>
                </c:val>
                <c:extLst>
                  <c:ext xmlns:c16="http://schemas.microsoft.com/office/drawing/2014/chart" uri="{C3380CC4-5D6E-409C-BE32-E72D297353CC}">
                    <c16:uniqueId val="{00000000-041B-4091-9407-05D60D6786A9}"/>
                  </c:ext>
                </c:extLst>
              </c15:ser>
            </c15:filteredBarSeries>
          </c:ext>
        </c:extLst>
      </c:barChart>
      <c:catAx>
        <c:axId val="73996830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lgn="ctr">
              <a:defRPr lang="en-US" altLang="ko-KR" sz="1050" b="0" i="0" u="none" strike="noStrike" kern="1200" baseline="0">
                <a:ln>
                  <a:solidFill>
                    <a:srgbClr val="000000">
                      <a:lumMod val="50000"/>
                      <a:lumOff val="50000"/>
                      <a:alpha val="0"/>
                    </a:srgbClr>
                  </a:solidFill>
                </a:ln>
                <a:solidFill>
                  <a:schemeClr val="bg1">
                    <a:lumMod val="50000"/>
                  </a:schemeClr>
                </a:solidFill>
                <a:latin typeface="KPMG Bold" panose="020B0803030202040204" pitchFamily="34" charset="0"/>
                <a:ea typeface="KoPub돋움체 Medium" panose="00000600000000000000" pitchFamily="2" charset="-127"/>
                <a:cs typeface="+mn-cs"/>
              </a:defRPr>
            </a:pPr>
            <a:endParaRPr lang="ko-KR"/>
          </a:p>
        </c:txPr>
        <c:crossAx val="739950416"/>
        <c:crosses val="autoZero"/>
        <c:auto val="1"/>
        <c:lblAlgn val="ctr"/>
        <c:lblOffset val="100"/>
        <c:noMultiLvlLbl val="0"/>
      </c:catAx>
      <c:valAx>
        <c:axId val="739950416"/>
        <c:scaling>
          <c:orientation val="minMax"/>
          <c:max val="160"/>
        </c:scaling>
        <c:delete val="0"/>
        <c:axPos val="l"/>
        <c:numFmt formatCode="#,##0_);[Red]\(#,##0\)" sourceLinked="0"/>
        <c:majorTickMark val="out"/>
        <c:minorTickMark val="none"/>
        <c:tickLblPos val="nextTo"/>
        <c:spPr>
          <a:noFill/>
          <a:ln w="3175">
            <a:solidFill>
              <a:schemeClr val="bg1">
                <a:lumMod val="75000"/>
              </a:schemeClr>
            </a:solidFill>
          </a:ln>
          <a:effectLst/>
        </c:spPr>
        <c:txPr>
          <a:bodyPr rot="-60000000" spcFirstLastPara="1" vertOverflow="ellipsis" vert="horz" wrap="square" anchor="ctr" anchorCtr="1"/>
          <a:lstStyle/>
          <a:p>
            <a:pPr algn="ctr">
              <a:defRPr lang="en-US" altLang="ko-KR" sz="1050" b="0" i="0" u="none" strike="noStrike" kern="1200" baseline="0">
                <a:ln>
                  <a:solidFill>
                    <a:srgbClr val="000000">
                      <a:lumMod val="50000"/>
                      <a:lumOff val="50000"/>
                      <a:alpha val="0"/>
                    </a:srgbClr>
                  </a:solidFill>
                </a:ln>
                <a:solidFill>
                  <a:schemeClr val="bg1">
                    <a:lumMod val="50000"/>
                  </a:schemeClr>
                </a:solidFill>
                <a:latin typeface="KPMG Bold" panose="020B0803030202040204" pitchFamily="34" charset="0"/>
                <a:ea typeface="KoPub돋움체 Medium" panose="00000600000000000000" pitchFamily="2" charset="-127"/>
                <a:cs typeface="+mn-cs"/>
              </a:defRPr>
            </a:pPr>
            <a:endParaRPr lang="ko-KR"/>
          </a:p>
        </c:txPr>
        <c:crossAx val="739968304"/>
        <c:crosses val="autoZero"/>
        <c:crossBetween val="between"/>
        <c:majorUnit val="40"/>
      </c:valAx>
      <c:spPr>
        <a:noFill/>
        <a:ln>
          <a:noFill/>
        </a:ln>
        <a:effectLst/>
      </c:spPr>
    </c:plotArea>
    <c:legend>
      <c:legendPos val="t"/>
      <c:layout>
        <c:manualLayout>
          <c:xMode val="edge"/>
          <c:yMode val="edge"/>
          <c:x val="8.7398447810347127E-2"/>
          <c:y val="2.4910663234966726E-2"/>
          <c:w val="0.912601552189653"/>
          <c:h val="0.14158344859691177"/>
        </c:manualLayout>
      </c:layout>
      <c:overlay val="0"/>
      <c:spPr>
        <a:noFill/>
        <a:ln>
          <a:noFill/>
        </a:ln>
        <a:effectLst/>
      </c:spPr>
      <c:txPr>
        <a:bodyPr rot="0" spcFirstLastPara="1" vertOverflow="ellipsis" vert="horz" wrap="square" anchor="ctr" anchorCtr="1"/>
        <a:lstStyle/>
        <a:p>
          <a:pPr>
            <a:defRPr lang="en-US" altLang="ko-KR" sz="900" b="0" i="0" u="none" strike="noStrike" kern="1200" baseline="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cs typeface="+mn-cs"/>
            </a:defRPr>
          </a:pPr>
          <a:endParaRPr lang="ko-K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lang="en-US" altLang="ko-KR" sz="900" kern="120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cs typeface="+mn-cs"/>
        </a:defRPr>
      </a:pPr>
      <a:endParaRPr lang="ko-KR"/>
    </a:p>
  </c:txPr>
  <c:externalData r:id="rId3">
    <c:autoUpdate val="0"/>
  </c:externalData>
</c:chartSpace>
</file>

<file path=ppt/charts/chart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Sheet1!$B$1</c:f>
              <c:strCache>
                <c:ptCount val="1"/>
                <c:pt idx="0">
                  <c:v>총자산_생명보험</c:v>
                </c:pt>
              </c:strCache>
            </c:strRef>
          </c:tx>
          <c:spPr>
            <a:solidFill>
              <a:srgbClr val="00B8F5"/>
            </a:solidFill>
            <a:ln>
              <a:noFill/>
            </a:ln>
            <a:effectLst/>
          </c:spPr>
          <c:invertIfNegative val="0"/>
          <c:dLbls>
            <c:numFmt formatCode="#,##0.0_);[Red]\(#,##0.0\)" sourceLinked="0"/>
            <c:spPr>
              <a:noFill/>
              <a:ln>
                <a:noFill/>
              </a:ln>
              <a:effectLst/>
            </c:spPr>
            <c:txPr>
              <a:bodyPr rot="0" spcFirstLastPara="1" vertOverflow="ellipsis" vert="horz" wrap="square" lIns="38100" tIns="19050" rIns="38100" bIns="19050" anchor="ctr" anchorCtr="1">
                <a:spAutoFit/>
              </a:bodyPr>
              <a:lstStyle/>
              <a:p>
                <a:pPr>
                  <a:defRPr lang="en-US" altLang="ko-KR" sz="1200" b="0" i="0" u="none" strike="noStrike" kern="1200" baseline="0">
                    <a:ln>
                      <a:solidFill>
                        <a:srgbClr val="000000">
                          <a:lumMod val="50000"/>
                          <a:lumOff val="50000"/>
                          <a:alpha val="0"/>
                        </a:srgbClr>
                      </a:solidFill>
                    </a:ln>
                    <a:solidFill>
                      <a:schemeClr val="bg1"/>
                    </a:solidFill>
                    <a:latin typeface="KPMG Bold" panose="020B0803030202040204" pitchFamily="34" charset="0"/>
                    <a:ea typeface="KoPub돋움체 Medium" panose="00000600000000000000" pitchFamily="2" charset="-127"/>
                    <a:cs typeface="+mn-cs"/>
                  </a:defRPr>
                </a:pPr>
                <a:endParaRPr lang="ko-K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2017</c:v>
                </c:pt>
                <c:pt idx="1">
                  <c:v>2018</c:v>
                </c:pt>
                <c:pt idx="2">
                  <c:v>2019</c:v>
                </c:pt>
                <c:pt idx="3">
                  <c:v>2020</c:v>
                </c:pt>
                <c:pt idx="4">
                  <c:v>2021</c:v>
                </c:pt>
              </c:strCache>
            </c:strRef>
          </c:cat>
          <c:val>
            <c:numRef>
              <c:f>Sheet1!$B$2:$B$6</c:f>
              <c:numCache>
                <c:formatCode>#,##0.0_);\(#,##0.0\)</c:formatCode>
                <c:ptCount val="5"/>
                <c:pt idx="0">
                  <c:v>135.4957</c:v>
                </c:pt>
                <c:pt idx="1">
                  <c:v>241.52339999999998</c:v>
                </c:pt>
                <c:pt idx="2">
                  <c:v>262.255</c:v>
                </c:pt>
                <c:pt idx="3">
                  <c:v>282.94959999999998</c:v>
                </c:pt>
                <c:pt idx="4" formatCode="#,##0.00_);\(#,##0.00\)">
                  <c:v>289.66370000000001</c:v>
                </c:pt>
              </c:numCache>
            </c:numRef>
          </c:val>
          <c:extLst>
            <c:ext xmlns:c16="http://schemas.microsoft.com/office/drawing/2014/chart" uri="{C3380CC4-5D6E-409C-BE32-E72D297353CC}">
              <c16:uniqueId val="{00000000-C986-4A75-ADF3-68647E0030D1}"/>
            </c:ext>
          </c:extLst>
        </c:ser>
        <c:ser>
          <c:idx val="1"/>
          <c:order val="1"/>
          <c:tx>
            <c:strRef>
              <c:f>Sheet1!$C$1</c:f>
              <c:strCache>
                <c:ptCount val="1"/>
                <c:pt idx="0">
                  <c:v>총자산_손해보험</c:v>
                </c:pt>
              </c:strCache>
            </c:strRef>
          </c:tx>
          <c:spPr>
            <a:solidFill>
              <a:schemeClr val="tx2"/>
            </a:solidFill>
            <a:ln>
              <a:noFill/>
            </a:ln>
            <a:effectLst/>
          </c:spPr>
          <c:invertIfNegative val="0"/>
          <c:dLbls>
            <c:numFmt formatCode="#,##0.0_);[Red]\(#,##0.0\)" sourceLinked="0"/>
            <c:spPr>
              <a:noFill/>
              <a:ln>
                <a:noFill/>
              </a:ln>
              <a:effectLst/>
            </c:spPr>
            <c:txPr>
              <a:bodyPr rot="0" spcFirstLastPara="1" vertOverflow="ellipsis" vert="horz" wrap="square" lIns="38100" tIns="19050" rIns="38100" bIns="19050" anchor="ctr" anchorCtr="1">
                <a:spAutoFit/>
              </a:bodyPr>
              <a:lstStyle/>
              <a:p>
                <a:pPr>
                  <a:defRPr lang="en-US" altLang="ko-KR" sz="1200" b="0" i="0" u="none" strike="noStrike" kern="1200" baseline="0">
                    <a:ln>
                      <a:solidFill>
                        <a:srgbClr val="000000">
                          <a:lumMod val="50000"/>
                          <a:lumOff val="50000"/>
                          <a:alpha val="0"/>
                        </a:srgbClr>
                      </a:solidFill>
                    </a:ln>
                    <a:solidFill>
                      <a:schemeClr val="bg1"/>
                    </a:solidFill>
                    <a:latin typeface="KPMG Bold" panose="020B0803030202040204" pitchFamily="34" charset="0"/>
                    <a:ea typeface="KoPub돋움체 Medium" panose="00000600000000000000" pitchFamily="2" charset="-127"/>
                    <a:cs typeface="+mn-cs"/>
                  </a:defRPr>
                </a:pPr>
                <a:endParaRPr lang="ko-K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2017</c:v>
                </c:pt>
                <c:pt idx="1">
                  <c:v>2018</c:v>
                </c:pt>
                <c:pt idx="2">
                  <c:v>2019</c:v>
                </c:pt>
                <c:pt idx="3">
                  <c:v>2020</c:v>
                </c:pt>
                <c:pt idx="4">
                  <c:v>2021</c:v>
                </c:pt>
              </c:strCache>
            </c:strRef>
          </c:cat>
          <c:val>
            <c:numRef>
              <c:f>Sheet1!$C$2:$C$6</c:f>
              <c:numCache>
                <c:formatCode>#,##0.0_);\(#,##0.0\)</c:formatCode>
                <c:ptCount val="5"/>
                <c:pt idx="0">
                  <c:v>33.781500000000001</c:v>
                </c:pt>
                <c:pt idx="1">
                  <c:v>38.351800000000004</c:v>
                </c:pt>
                <c:pt idx="2">
                  <c:v>39.801400000000001</c:v>
                </c:pt>
                <c:pt idx="3">
                  <c:v>42.098500000000001</c:v>
                </c:pt>
                <c:pt idx="4" formatCode="#,##0.00_);\(#,##0.00\)">
                  <c:v>43.316699999999997</c:v>
                </c:pt>
              </c:numCache>
            </c:numRef>
          </c:val>
          <c:extLst>
            <c:ext xmlns:c16="http://schemas.microsoft.com/office/drawing/2014/chart" uri="{C3380CC4-5D6E-409C-BE32-E72D297353CC}">
              <c16:uniqueId val="{00000001-C986-4A75-ADF3-68647E0030D1}"/>
            </c:ext>
          </c:extLst>
        </c:ser>
        <c:dLbls>
          <c:showLegendKey val="0"/>
          <c:showVal val="0"/>
          <c:showCatName val="0"/>
          <c:showSerName val="0"/>
          <c:showPercent val="0"/>
          <c:showBubbleSize val="0"/>
        </c:dLbls>
        <c:gapWidth val="80"/>
        <c:overlap val="100"/>
        <c:axId val="739968304"/>
        <c:axId val="739950416"/>
      </c:barChart>
      <c:catAx>
        <c:axId val="73996830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lgn="ctr">
              <a:defRPr lang="en-US" altLang="ko-KR" sz="1050" b="0" i="0" u="none" strike="noStrike" kern="1200" baseline="0">
                <a:ln>
                  <a:solidFill>
                    <a:srgbClr val="000000">
                      <a:lumMod val="50000"/>
                      <a:lumOff val="50000"/>
                      <a:alpha val="0"/>
                    </a:srgbClr>
                  </a:solidFill>
                </a:ln>
                <a:solidFill>
                  <a:schemeClr val="bg1">
                    <a:lumMod val="50000"/>
                  </a:schemeClr>
                </a:solidFill>
                <a:latin typeface="KPMG Bold" panose="020B0803030202040204" pitchFamily="34" charset="0"/>
                <a:ea typeface="KoPub돋움체 Medium" panose="00000600000000000000" pitchFamily="2" charset="-127"/>
                <a:cs typeface="+mn-cs"/>
              </a:defRPr>
            </a:pPr>
            <a:endParaRPr lang="ko-KR"/>
          </a:p>
        </c:txPr>
        <c:crossAx val="739950416"/>
        <c:crosses val="autoZero"/>
        <c:auto val="1"/>
        <c:lblAlgn val="ctr"/>
        <c:lblOffset val="100"/>
        <c:noMultiLvlLbl val="0"/>
      </c:catAx>
      <c:valAx>
        <c:axId val="739950416"/>
        <c:scaling>
          <c:orientation val="minMax"/>
        </c:scaling>
        <c:delete val="0"/>
        <c:axPos val="l"/>
        <c:numFmt formatCode="#,##0_);[Red]\(#,##0\)" sourceLinked="0"/>
        <c:majorTickMark val="out"/>
        <c:minorTickMark val="none"/>
        <c:tickLblPos val="nextTo"/>
        <c:spPr>
          <a:noFill/>
          <a:ln>
            <a:solidFill>
              <a:schemeClr val="bg1">
                <a:lumMod val="75000"/>
              </a:schemeClr>
            </a:solidFill>
          </a:ln>
          <a:effectLst/>
        </c:spPr>
        <c:txPr>
          <a:bodyPr rot="-60000000" spcFirstLastPara="1" vertOverflow="ellipsis" vert="horz" wrap="square" anchor="ctr" anchorCtr="1"/>
          <a:lstStyle/>
          <a:p>
            <a:pPr algn="ctr">
              <a:defRPr lang="en-US" altLang="ko-KR" sz="1050" b="0" i="0" u="none" strike="noStrike" kern="1200" baseline="0">
                <a:ln>
                  <a:solidFill>
                    <a:srgbClr val="000000">
                      <a:lumMod val="50000"/>
                      <a:lumOff val="50000"/>
                      <a:alpha val="0"/>
                    </a:srgbClr>
                  </a:solidFill>
                </a:ln>
                <a:solidFill>
                  <a:schemeClr val="bg1">
                    <a:lumMod val="50000"/>
                  </a:schemeClr>
                </a:solidFill>
                <a:latin typeface="KPMG Bold" panose="020B0803030202040204" pitchFamily="34" charset="0"/>
                <a:ea typeface="KoPub돋움체 Medium" panose="00000600000000000000" pitchFamily="2" charset="-127"/>
                <a:cs typeface="+mn-cs"/>
              </a:defRPr>
            </a:pPr>
            <a:endParaRPr lang="ko-KR"/>
          </a:p>
        </c:txPr>
        <c:crossAx val="739968304"/>
        <c:crosses val="autoZero"/>
        <c:crossBetween val="between"/>
      </c:valAx>
      <c:spPr>
        <a:noFill/>
        <a:ln>
          <a:noFill/>
        </a:ln>
        <a:effectLst/>
      </c:spPr>
    </c:plotArea>
    <c:legend>
      <c:legendPos val="t"/>
      <c:layout>
        <c:manualLayout>
          <c:xMode val="edge"/>
          <c:yMode val="edge"/>
          <c:x val="0.10514068523221842"/>
          <c:y val="2.4910663234966726E-2"/>
          <c:w val="0.81046540543108059"/>
          <c:h val="0.13327989418525621"/>
        </c:manualLayout>
      </c:layout>
      <c:overlay val="0"/>
      <c:spPr>
        <a:noFill/>
        <a:ln>
          <a:noFill/>
        </a:ln>
        <a:effectLst/>
      </c:spPr>
      <c:txPr>
        <a:bodyPr rot="0" spcFirstLastPara="1" vertOverflow="ellipsis" vert="horz" wrap="square" anchor="ctr" anchorCtr="1"/>
        <a:lstStyle/>
        <a:p>
          <a:pPr>
            <a:defRPr lang="en-US" altLang="ko-KR" sz="900" b="0" i="0" u="none" strike="noStrike" kern="1200" baseline="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cs typeface="+mn-cs"/>
            </a:defRPr>
          </a:pPr>
          <a:endParaRPr lang="ko-K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lang="en-US" altLang="ko-KR" sz="900" kern="120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cs typeface="+mn-cs"/>
        </a:defRPr>
      </a:pPr>
      <a:endParaRPr lang="ko-KR"/>
    </a:p>
  </c:txPr>
  <c:externalData r:id="rId3">
    <c:autoUpdate val="0"/>
  </c:externalData>
</c:chartSpace>
</file>

<file path=ppt/charts/chart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Sheet1!$B$1</c:f>
              <c:strCache>
                <c:ptCount val="1"/>
                <c:pt idx="0">
                  <c:v>보험밀도_생명(좌)</c:v>
                </c:pt>
              </c:strCache>
            </c:strRef>
          </c:tx>
          <c:spPr>
            <a:solidFill>
              <a:srgbClr val="1E49E2"/>
            </a:solidFill>
            <a:ln>
              <a:noFill/>
            </a:ln>
            <a:effectLst/>
          </c:spPr>
          <c:invertIfNegative val="0"/>
          <c:dLbls>
            <c:numFmt formatCode="#,##0.0_);[Red]\(#,##0.0\)" sourceLinked="0"/>
            <c:spPr>
              <a:noFill/>
              <a:ln>
                <a:noFill/>
              </a:ln>
              <a:effectLst/>
            </c:spPr>
            <c:txPr>
              <a:bodyPr rot="0" spcFirstLastPara="1" vertOverflow="ellipsis" vert="horz" wrap="square" lIns="38100" tIns="19050" rIns="38100" bIns="19050" anchor="ctr" anchorCtr="1">
                <a:spAutoFit/>
              </a:bodyPr>
              <a:lstStyle/>
              <a:p>
                <a:pPr>
                  <a:defRPr lang="en-US" altLang="ko-KR" sz="1200" b="0" i="0" u="none" strike="noStrike" kern="1200" baseline="0">
                    <a:ln>
                      <a:solidFill>
                        <a:srgbClr val="000000">
                          <a:lumMod val="50000"/>
                          <a:lumOff val="50000"/>
                          <a:alpha val="0"/>
                        </a:srgbClr>
                      </a:solidFill>
                    </a:ln>
                    <a:solidFill>
                      <a:schemeClr val="bg1"/>
                    </a:solidFill>
                    <a:latin typeface="KPMG Bold" panose="020B0803030202040204" pitchFamily="34" charset="0"/>
                    <a:ea typeface="KoPub돋움체 Medium" panose="00000600000000000000" pitchFamily="2" charset="-127"/>
                    <a:cs typeface="+mn-cs"/>
                  </a:defRPr>
                </a:pPr>
                <a:endParaRPr lang="ko-KR"/>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Sheet1!$A$2:$A$6</c:f>
              <c:numCache>
                <c:formatCode>General</c:formatCode>
                <c:ptCount val="5"/>
                <c:pt idx="0">
                  <c:v>2017</c:v>
                </c:pt>
                <c:pt idx="1">
                  <c:v>2018</c:v>
                </c:pt>
                <c:pt idx="2">
                  <c:v>2019</c:v>
                </c:pt>
                <c:pt idx="3">
                  <c:v>2020</c:v>
                </c:pt>
                <c:pt idx="4">
                  <c:v>2021</c:v>
                </c:pt>
              </c:numCache>
            </c:numRef>
          </c:cat>
          <c:val>
            <c:numRef>
              <c:f>Sheet1!$B$2:$B$6</c:f>
              <c:numCache>
                <c:formatCode>0.00_);[Red]\(0.00\)</c:formatCode>
                <c:ptCount val="5"/>
                <c:pt idx="0">
                  <c:v>1233.0999999999999</c:v>
                </c:pt>
                <c:pt idx="1">
                  <c:v>1358.5</c:v>
                </c:pt>
                <c:pt idx="2">
                  <c:v>1479.7199999999998</c:v>
                </c:pt>
                <c:pt idx="3">
                  <c:v>1508.9799999999998</c:v>
                </c:pt>
                <c:pt idx="4">
                  <c:v>1638.56</c:v>
                </c:pt>
              </c:numCache>
            </c:numRef>
          </c:val>
          <c:extLst>
            <c:ext xmlns:c16="http://schemas.microsoft.com/office/drawing/2014/chart" uri="{C3380CC4-5D6E-409C-BE32-E72D297353CC}">
              <c16:uniqueId val="{00000000-1F24-401F-8BD4-439974327240}"/>
            </c:ext>
          </c:extLst>
        </c:ser>
        <c:ser>
          <c:idx val="1"/>
          <c:order val="1"/>
          <c:tx>
            <c:strRef>
              <c:f>Sheet1!$C$1</c:f>
              <c:strCache>
                <c:ptCount val="1"/>
                <c:pt idx="0">
                  <c:v>보험밀도_손해(좌)</c:v>
                </c:pt>
              </c:strCache>
            </c:strRef>
          </c:tx>
          <c:spPr>
            <a:solidFill>
              <a:schemeClr val="tx2"/>
            </a:solidFill>
            <a:ln>
              <a:noFill/>
            </a:ln>
            <a:effectLst/>
          </c:spPr>
          <c:invertIfNegative val="0"/>
          <c:dLbls>
            <c:numFmt formatCode="#,##0.0_);[Red]\(#,##0.0\)" sourceLinked="0"/>
            <c:spPr>
              <a:noFill/>
              <a:ln>
                <a:noFill/>
              </a:ln>
              <a:effectLst/>
            </c:spPr>
            <c:txPr>
              <a:bodyPr rot="0" spcFirstLastPara="1" vertOverflow="ellipsis" vert="horz" wrap="square" lIns="38100" tIns="19050" rIns="38100" bIns="19050" anchor="ctr" anchorCtr="1">
                <a:spAutoFit/>
              </a:bodyPr>
              <a:lstStyle/>
              <a:p>
                <a:pPr>
                  <a:defRPr lang="en-US" altLang="ko-KR" sz="1200" b="0" i="0" u="none" strike="noStrike" kern="1200" baseline="0">
                    <a:ln>
                      <a:solidFill>
                        <a:srgbClr val="000000">
                          <a:lumMod val="50000"/>
                          <a:lumOff val="50000"/>
                          <a:alpha val="0"/>
                        </a:srgbClr>
                      </a:solidFill>
                    </a:ln>
                    <a:solidFill>
                      <a:schemeClr val="bg1"/>
                    </a:solidFill>
                    <a:latin typeface="KPMG Bold" panose="020B0803030202040204" pitchFamily="34" charset="0"/>
                    <a:ea typeface="KoPub돋움체 Medium" panose="00000600000000000000" pitchFamily="2" charset="-127"/>
                    <a:cs typeface="+mn-cs"/>
                  </a:defRPr>
                </a:pPr>
                <a:endParaRPr lang="ko-KR"/>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Sheet1!$A$2:$A$6</c:f>
              <c:numCache>
                <c:formatCode>General</c:formatCode>
                <c:ptCount val="5"/>
                <c:pt idx="0">
                  <c:v>2017</c:v>
                </c:pt>
                <c:pt idx="1">
                  <c:v>2018</c:v>
                </c:pt>
                <c:pt idx="2">
                  <c:v>2019</c:v>
                </c:pt>
                <c:pt idx="3">
                  <c:v>2020</c:v>
                </c:pt>
                <c:pt idx="4">
                  <c:v>2021</c:v>
                </c:pt>
              </c:numCache>
            </c:numRef>
          </c:cat>
          <c:val>
            <c:numRef>
              <c:f>Sheet1!$C$2:$C$6</c:f>
              <c:numCache>
                <c:formatCode>_(* #,##0.00_);_(* \(#,##0.00\);_(* "-"??_);_(@_)</c:formatCode>
                <c:ptCount val="5"/>
                <c:pt idx="0">
                  <c:v>601.91999999999996</c:v>
                </c:pt>
                <c:pt idx="1">
                  <c:v>652.07999999999993</c:v>
                </c:pt>
                <c:pt idx="2">
                  <c:v>647.9</c:v>
                </c:pt>
                <c:pt idx="3">
                  <c:v>635.3599999999999</c:v>
                </c:pt>
                <c:pt idx="4">
                  <c:v>664.62</c:v>
                </c:pt>
              </c:numCache>
            </c:numRef>
          </c:val>
          <c:extLst>
            <c:ext xmlns:c16="http://schemas.microsoft.com/office/drawing/2014/chart" uri="{C3380CC4-5D6E-409C-BE32-E72D297353CC}">
              <c16:uniqueId val="{00000001-1F24-401F-8BD4-439974327240}"/>
            </c:ext>
          </c:extLst>
        </c:ser>
        <c:dLbls>
          <c:showLegendKey val="0"/>
          <c:showVal val="0"/>
          <c:showCatName val="0"/>
          <c:showSerName val="0"/>
          <c:showPercent val="0"/>
          <c:showBubbleSize val="0"/>
        </c:dLbls>
        <c:gapWidth val="80"/>
        <c:overlap val="100"/>
        <c:axId val="739968304"/>
        <c:axId val="739950416"/>
      </c:barChart>
      <c:lineChart>
        <c:grouping val="standard"/>
        <c:varyColors val="0"/>
        <c:ser>
          <c:idx val="2"/>
          <c:order val="2"/>
          <c:tx>
            <c:strRef>
              <c:f>Sheet1!$D$1</c:f>
              <c:strCache>
                <c:ptCount val="1"/>
                <c:pt idx="0">
                  <c:v>보험침투율_생명(우)</c:v>
                </c:pt>
              </c:strCache>
            </c:strRef>
          </c:tx>
          <c:spPr>
            <a:ln w="28575" cap="rnd">
              <a:solidFill>
                <a:schemeClr val="bg2">
                  <a:lumMod val="90000"/>
                </a:schemeClr>
              </a:solidFill>
              <a:round/>
            </a:ln>
            <a:effectLst/>
          </c:spPr>
          <c:marker>
            <c:symbol val="circle"/>
            <c:size val="6"/>
            <c:spPr>
              <a:solidFill>
                <a:schemeClr val="bg1"/>
              </a:solidFill>
              <a:ln w="12700">
                <a:solidFill>
                  <a:schemeClr val="bg2">
                    <a:lumMod val="90000"/>
                  </a:schemeClr>
                </a:solidFill>
              </a:ln>
              <a:effectLst/>
            </c:spPr>
          </c:marker>
          <c:dLbls>
            <c:numFmt formatCode="#,##0.0_);[Red]\(#,##0.0\)" sourceLinked="0"/>
            <c:spPr>
              <a:noFill/>
              <a:ln>
                <a:noFill/>
              </a:ln>
              <a:effectLst/>
            </c:spPr>
            <c:txPr>
              <a:bodyPr rot="0" spcFirstLastPara="1" vertOverflow="ellipsis" vert="horz" wrap="square" lIns="38100" tIns="19050" rIns="38100" bIns="19050" anchor="ctr" anchorCtr="1">
                <a:spAutoFit/>
              </a:bodyPr>
              <a:lstStyle/>
              <a:p>
                <a:pPr>
                  <a:defRPr lang="en-US" altLang="ko-KR" sz="1200" b="0" i="0" u="none" strike="noStrike" kern="1200" baseline="0">
                    <a:ln>
                      <a:solidFill>
                        <a:srgbClr val="000000">
                          <a:lumMod val="50000"/>
                          <a:lumOff val="50000"/>
                          <a:alpha val="0"/>
                        </a:srgbClr>
                      </a:solidFill>
                    </a:ln>
                    <a:solidFill>
                      <a:schemeClr val="bg2">
                        <a:lumMod val="90000"/>
                      </a:schemeClr>
                    </a:solidFill>
                    <a:latin typeface="KPMG Bold" panose="020B0803030202040204" pitchFamily="34" charset="0"/>
                    <a:ea typeface="+mj-ea"/>
                    <a:cs typeface="+mn-cs"/>
                  </a:defRPr>
                </a:pPr>
                <a:endParaRPr lang="ko-KR"/>
              </a:p>
            </c:txPr>
            <c:dLblPos val="b"/>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Sheet1!$A$2:$A$6</c:f>
              <c:numCache>
                <c:formatCode>General</c:formatCode>
                <c:ptCount val="5"/>
                <c:pt idx="0">
                  <c:v>2017</c:v>
                </c:pt>
                <c:pt idx="1">
                  <c:v>2018</c:v>
                </c:pt>
                <c:pt idx="2">
                  <c:v>2019</c:v>
                </c:pt>
                <c:pt idx="3">
                  <c:v>2020</c:v>
                </c:pt>
                <c:pt idx="4">
                  <c:v>2021</c:v>
                </c:pt>
              </c:numCache>
            </c:numRef>
          </c:cat>
          <c:val>
            <c:numRef>
              <c:f>Sheet1!$D$2:$D$6</c:f>
              <c:numCache>
                <c:formatCode>General</c:formatCode>
                <c:ptCount val="5"/>
                <c:pt idx="0">
                  <c:v>3</c:v>
                </c:pt>
                <c:pt idx="1">
                  <c:v>2.9</c:v>
                </c:pt>
                <c:pt idx="2">
                  <c:v>3.1</c:v>
                </c:pt>
                <c:pt idx="3">
                  <c:v>3.5</c:v>
                </c:pt>
                <c:pt idx="4">
                  <c:v>3.4</c:v>
                </c:pt>
              </c:numCache>
            </c:numRef>
          </c:val>
          <c:smooth val="0"/>
          <c:extLst>
            <c:ext xmlns:c16="http://schemas.microsoft.com/office/drawing/2014/chart" uri="{C3380CC4-5D6E-409C-BE32-E72D297353CC}">
              <c16:uniqueId val="{00000002-1F24-401F-8BD4-439974327240}"/>
            </c:ext>
          </c:extLst>
        </c:ser>
        <c:ser>
          <c:idx val="3"/>
          <c:order val="3"/>
          <c:tx>
            <c:strRef>
              <c:f>Sheet1!$E$1</c:f>
              <c:strCache>
                <c:ptCount val="1"/>
                <c:pt idx="0">
                  <c:v>보험침투율_손해(우)</c:v>
                </c:pt>
              </c:strCache>
            </c:strRef>
          </c:tx>
          <c:spPr>
            <a:ln w="28575" cap="rnd">
              <a:solidFill>
                <a:srgbClr val="00B0F0"/>
              </a:solidFill>
              <a:round/>
            </a:ln>
            <a:effectLst/>
          </c:spPr>
          <c:marker>
            <c:symbol val="circle"/>
            <c:size val="6"/>
            <c:spPr>
              <a:solidFill>
                <a:schemeClr val="bg1"/>
              </a:solidFill>
              <a:ln w="12700">
                <a:solidFill>
                  <a:srgbClr val="00B0F0"/>
                </a:solidFill>
              </a:ln>
              <a:effectLst/>
            </c:spPr>
          </c:marker>
          <c:dLbls>
            <c:numFmt formatCode="#,##0.0_);[Red]\(#,##0.0\)" sourceLinked="0"/>
            <c:spPr>
              <a:noFill/>
              <a:ln>
                <a:noFill/>
              </a:ln>
              <a:effectLst/>
            </c:spPr>
            <c:txPr>
              <a:bodyPr rot="0" spcFirstLastPara="1" vertOverflow="ellipsis" vert="horz" wrap="square" lIns="38100" tIns="19050" rIns="38100" bIns="19050" anchor="ctr" anchorCtr="1">
                <a:spAutoFit/>
              </a:bodyPr>
              <a:lstStyle/>
              <a:p>
                <a:pPr>
                  <a:defRPr lang="en-US" altLang="ko-KR" sz="1200" b="0" i="0" u="none" strike="noStrike" kern="1200" baseline="0">
                    <a:ln>
                      <a:solidFill>
                        <a:srgbClr val="000000">
                          <a:lumMod val="50000"/>
                          <a:lumOff val="50000"/>
                          <a:alpha val="0"/>
                        </a:srgbClr>
                      </a:solidFill>
                    </a:ln>
                    <a:solidFill>
                      <a:schemeClr val="accent4"/>
                    </a:solidFill>
                    <a:latin typeface="KPMG Bold" panose="020B0803030202040204" pitchFamily="34" charset="0"/>
                    <a:ea typeface="+mn-ea"/>
                    <a:cs typeface="+mn-cs"/>
                  </a:defRPr>
                </a:pPr>
                <a:endParaRPr lang="ko-KR"/>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Sheet1!$A$2:$A$6</c:f>
              <c:numCache>
                <c:formatCode>General</c:formatCode>
                <c:ptCount val="5"/>
                <c:pt idx="0">
                  <c:v>2017</c:v>
                </c:pt>
                <c:pt idx="1">
                  <c:v>2018</c:v>
                </c:pt>
                <c:pt idx="2">
                  <c:v>2019</c:v>
                </c:pt>
                <c:pt idx="3">
                  <c:v>2020</c:v>
                </c:pt>
                <c:pt idx="4">
                  <c:v>2021</c:v>
                </c:pt>
              </c:numCache>
            </c:numRef>
          </c:cat>
          <c:val>
            <c:numRef>
              <c:f>Sheet1!$E$2:$E$6</c:f>
              <c:numCache>
                <c:formatCode>0.00</c:formatCode>
                <c:ptCount val="5"/>
                <c:pt idx="0">
                  <c:v>1.4000000000000004</c:v>
                </c:pt>
                <c:pt idx="1">
                  <c:v>1.4</c:v>
                </c:pt>
                <c:pt idx="2">
                  <c:v>1.4</c:v>
                </c:pt>
                <c:pt idx="3">
                  <c:v>1.5</c:v>
                </c:pt>
                <c:pt idx="4">
                  <c:v>1.4</c:v>
                </c:pt>
              </c:numCache>
            </c:numRef>
          </c:val>
          <c:smooth val="0"/>
          <c:extLst>
            <c:ext xmlns:c16="http://schemas.microsoft.com/office/drawing/2014/chart" uri="{C3380CC4-5D6E-409C-BE32-E72D297353CC}">
              <c16:uniqueId val="{00000003-1F24-401F-8BD4-439974327240}"/>
            </c:ext>
          </c:extLst>
        </c:ser>
        <c:dLbls>
          <c:showLegendKey val="0"/>
          <c:showVal val="0"/>
          <c:showCatName val="0"/>
          <c:showSerName val="0"/>
          <c:showPercent val="0"/>
          <c:showBubbleSize val="0"/>
        </c:dLbls>
        <c:marker val="1"/>
        <c:smooth val="0"/>
        <c:axId val="542300863"/>
        <c:axId val="542319167"/>
      </c:lineChart>
      <c:catAx>
        <c:axId val="73996830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lgn="ctr">
              <a:defRPr lang="en-US" altLang="ko-KR" sz="1050" b="0" i="0" u="none" strike="noStrike" kern="1200" baseline="0">
                <a:ln>
                  <a:solidFill>
                    <a:srgbClr val="000000">
                      <a:lumMod val="50000"/>
                      <a:lumOff val="50000"/>
                      <a:alpha val="0"/>
                    </a:srgbClr>
                  </a:solidFill>
                </a:ln>
                <a:solidFill>
                  <a:schemeClr val="bg1">
                    <a:lumMod val="50000"/>
                  </a:schemeClr>
                </a:solidFill>
                <a:latin typeface="KPMG Bold" panose="020B0803030202040204" pitchFamily="34" charset="0"/>
                <a:ea typeface="KoPub돋움체 Medium" panose="00000600000000000000" pitchFamily="2" charset="-127"/>
                <a:cs typeface="+mn-cs"/>
              </a:defRPr>
            </a:pPr>
            <a:endParaRPr lang="ko-KR"/>
          </a:p>
        </c:txPr>
        <c:crossAx val="739950416"/>
        <c:crosses val="autoZero"/>
        <c:auto val="1"/>
        <c:lblAlgn val="ctr"/>
        <c:lblOffset val="100"/>
        <c:noMultiLvlLbl val="0"/>
      </c:catAx>
      <c:valAx>
        <c:axId val="739950416"/>
        <c:scaling>
          <c:orientation val="minMax"/>
        </c:scaling>
        <c:delete val="0"/>
        <c:axPos val="l"/>
        <c:numFmt formatCode="#,##0_);[Red]\(#,##0\)" sourceLinked="0"/>
        <c:majorTickMark val="out"/>
        <c:minorTickMark val="none"/>
        <c:tickLblPos val="nextTo"/>
        <c:spPr>
          <a:noFill/>
          <a:ln>
            <a:solidFill>
              <a:schemeClr val="bg1">
                <a:lumMod val="75000"/>
              </a:schemeClr>
            </a:solidFill>
          </a:ln>
          <a:effectLst/>
        </c:spPr>
        <c:txPr>
          <a:bodyPr rot="-60000000" spcFirstLastPara="1" vertOverflow="ellipsis" vert="horz" wrap="square" anchor="ctr" anchorCtr="1"/>
          <a:lstStyle/>
          <a:p>
            <a:pPr algn="ctr">
              <a:defRPr lang="en-US" altLang="ko-KR" sz="1050" b="0" i="0" u="none" strike="noStrike" kern="1200" baseline="0">
                <a:ln>
                  <a:solidFill>
                    <a:srgbClr val="000000">
                      <a:lumMod val="50000"/>
                      <a:lumOff val="50000"/>
                      <a:alpha val="0"/>
                    </a:srgbClr>
                  </a:solidFill>
                </a:ln>
                <a:solidFill>
                  <a:schemeClr val="bg1">
                    <a:lumMod val="50000"/>
                  </a:schemeClr>
                </a:solidFill>
                <a:latin typeface="KPMG Bold" panose="020B0803030202040204" pitchFamily="34" charset="0"/>
                <a:ea typeface="KoPub돋움체 Medium" panose="00000600000000000000" pitchFamily="2" charset="-127"/>
                <a:cs typeface="+mn-cs"/>
              </a:defRPr>
            </a:pPr>
            <a:endParaRPr lang="ko-KR"/>
          </a:p>
        </c:txPr>
        <c:crossAx val="739968304"/>
        <c:crosses val="autoZero"/>
        <c:crossBetween val="between"/>
      </c:valAx>
      <c:valAx>
        <c:axId val="542319167"/>
        <c:scaling>
          <c:orientation val="minMax"/>
          <c:max val="5"/>
        </c:scaling>
        <c:delete val="0"/>
        <c:axPos val="r"/>
        <c:numFmt formatCode="General" sourceLinked="1"/>
        <c:majorTickMark val="out"/>
        <c:minorTickMark val="out"/>
        <c:tickLblPos val="nextTo"/>
        <c:spPr>
          <a:noFill/>
          <a:ln>
            <a:solidFill>
              <a:schemeClr val="bg1">
                <a:lumMod val="75000"/>
              </a:schemeClr>
            </a:solidFill>
          </a:ln>
          <a:effectLst/>
        </c:spPr>
        <c:txPr>
          <a:bodyPr rot="-60000000" spcFirstLastPara="1" vertOverflow="ellipsis" vert="horz" wrap="square" anchor="ctr" anchorCtr="1"/>
          <a:lstStyle/>
          <a:p>
            <a:pPr algn="ctr">
              <a:defRPr lang="en-US" altLang="ko-KR" sz="1050" b="0" i="0" u="none" strike="noStrike" kern="1200" baseline="0">
                <a:ln>
                  <a:solidFill>
                    <a:srgbClr val="000000">
                      <a:lumMod val="50000"/>
                      <a:lumOff val="50000"/>
                      <a:alpha val="0"/>
                    </a:srgbClr>
                  </a:solidFill>
                </a:ln>
                <a:solidFill>
                  <a:schemeClr val="bg1">
                    <a:lumMod val="50000"/>
                  </a:schemeClr>
                </a:solidFill>
                <a:latin typeface="KPMG Bold" panose="020B0803030202040204" pitchFamily="34" charset="0"/>
                <a:ea typeface="KoPub돋움체 Medium" panose="00000600000000000000" pitchFamily="2" charset="-127"/>
                <a:cs typeface="+mn-cs"/>
              </a:defRPr>
            </a:pPr>
            <a:endParaRPr lang="ko-KR"/>
          </a:p>
        </c:txPr>
        <c:crossAx val="542300863"/>
        <c:crosses val="max"/>
        <c:crossBetween val="between"/>
        <c:majorUnit val="1"/>
        <c:minorUnit val="1"/>
      </c:valAx>
      <c:catAx>
        <c:axId val="542300863"/>
        <c:scaling>
          <c:orientation val="minMax"/>
        </c:scaling>
        <c:delete val="1"/>
        <c:axPos val="b"/>
        <c:numFmt formatCode="General" sourceLinked="1"/>
        <c:majorTickMark val="out"/>
        <c:minorTickMark val="none"/>
        <c:tickLblPos val="nextTo"/>
        <c:crossAx val="542319167"/>
        <c:crosses val="autoZero"/>
        <c:auto val="1"/>
        <c:lblAlgn val="ctr"/>
        <c:lblOffset val="100"/>
        <c:noMultiLvlLbl val="0"/>
      </c:catAx>
      <c:spPr>
        <a:noFill/>
        <a:ln>
          <a:noFill/>
        </a:ln>
        <a:effectLst/>
      </c:spPr>
    </c:plotArea>
    <c:legend>
      <c:legendPos val="t"/>
      <c:layout>
        <c:manualLayout>
          <c:xMode val="edge"/>
          <c:yMode val="edge"/>
          <c:x val="0.14653923921658477"/>
          <c:y val="2.4910663234966726E-2"/>
          <c:w val="0.70010868866704112"/>
          <c:h val="0.11667278536194507"/>
        </c:manualLayout>
      </c:layout>
      <c:overlay val="0"/>
      <c:spPr>
        <a:noFill/>
        <a:ln>
          <a:noFill/>
        </a:ln>
        <a:effectLst/>
      </c:spPr>
      <c:txPr>
        <a:bodyPr rot="0" spcFirstLastPara="1" vertOverflow="ellipsis" vert="horz" wrap="square" anchor="ctr" anchorCtr="1"/>
        <a:lstStyle/>
        <a:p>
          <a:pPr>
            <a:defRPr lang="en-US" altLang="ko-KR" sz="900" b="0" i="0" u="none" strike="noStrike" kern="1200" baseline="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cs typeface="+mn-cs"/>
            </a:defRPr>
          </a:pPr>
          <a:endParaRPr lang="ko-K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lang="en-US" altLang="ko-KR" sz="900" kern="120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cs typeface="+mn-cs"/>
        </a:defRPr>
      </a:pPr>
      <a:endParaRPr lang="ko-KR"/>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보험밀도(좌)</c:v>
                </c:pt>
              </c:strCache>
            </c:strRef>
          </c:tx>
          <c:spPr>
            <a:solidFill>
              <a:schemeClr val="accent5"/>
            </a:solidFill>
            <a:ln>
              <a:noFill/>
            </a:ln>
            <a:effectLst/>
          </c:spPr>
          <c:invertIfNegative val="0"/>
          <c:dLbls>
            <c:numFmt formatCode="#,##0.0_);[Red]\(#,##0.0\)" sourceLinked="0"/>
            <c:spPr>
              <a:noFill/>
              <a:ln>
                <a:noFill/>
              </a:ln>
              <a:effectLst/>
            </c:spPr>
            <c:txPr>
              <a:bodyPr rot="0" spcFirstLastPara="1" vertOverflow="ellipsis" vert="horz" wrap="square" anchor="ctr" anchorCtr="0"/>
              <a:lstStyle/>
              <a:p>
                <a:pPr algn="ctr">
                  <a:defRPr lang="en-US" altLang="ko-KR" sz="1200" b="0" i="0" u="none" strike="noStrike" kern="1200" baseline="0" smtId="4294967295">
                    <a:ln>
                      <a:solidFill>
                        <a:srgbClr val="000000">
                          <a:lumMod val="50000"/>
                          <a:lumOff val="50000"/>
                          <a:alpha val="0"/>
                        </a:srgbClr>
                      </a:solidFill>
                    </a:ln>
                    <a:solidFill>
                      <a:schemeClr val="bg1"/>
                    </a:solidFill>
                    <a:latin typeface="KPMG Bold" panose="020B0803030202040204" pitchFamily="34" charset="0"/>
                    <a:ea typeface="KoPub돋움체 Medium" panose="00000600000000000000" pitchFamily="2" charset="-127"/>
                    <a:cs typeface="+mn-cs"/>
                  </a:defRPr>
                </a:pPr>
                <a:endParaRPr lang="ko-KR"/>
              </a:p>
            </c:txPr>
            <c:dLblPos val="ctr"/>
            <c:showLegendKey val="0"/>
            <c:showVal val="1"/>
            <c:showCatName val="0"/>
            <c:showSerName val="0"/>
            <c:showPercent val="0"/>
            <c:showBubbleSize val="0"/>
            <c:showLeaderLines val="0"/>
            <c:extLst xmlns:a14="http://schemas.microsoft.com/office/drawing/2010/main" xmlns:wp="http://schemas.openxmlformats.org/drawingml/2006/wordprocessingDrawing" xmlns:w="http://schemas.openxmlformats.org/wordprocessingml/2006/main" xmlns:m="http://schemas.openxmlformats.org/officeDocument/2006/math">
              <c:ext xmlns:c15="http://schemas.microsoft.com/office/drawing/2012/chart" uri="{CE6537A1-D6FC-4f65-9D91-7224C49458BB}">
                <c15:showLeaderLines val="0"/>
              </c:ext>
            </c:extLst>
          </c:dLbls>
          <c:cat>
            <c:strRef>
              <c:f>Sheet1!$A$2:$A$6</c:f>
              <c:strCache>
                <c:ptCount val="5"/>
                <c:pt idx="0">
                  <c:v>2017</c:v>
                </c:pt>
                <c:pt idx="1">
                  <c:v>2018</c:v>
                </c:pt>
                <c:pt idx="2">
                  <c:v>2019</c:v>
                </c:pt>
                <c:pt idx="3">
                  <c:v>2020</c:v>
                </c:pt>
                <c:pt idx="4">
                  <c:v>2021</c:v>
                </c:pt>
              </c:strCache>
            </c:strRef>
          </c:cat>
          <c:val>
            <c:numRef>
              <c:f>Sheet1!$B$2:$B$6</c:f>
              <c:numCache>
                <c:formatCode>General</c:formatCode>
                <c:ptCount val="5"/>
                <c:pt idx="0">
                  <c:v>3938.884</c:v>
                </c:pt>
                <c:pt idx="1">
                  <c:v>3914.105</c:v>
                </c:pt>
                <c:pt idx="2">
                  <c:v>4111.8410000000003</c:v>
                </c:pt>
                <c:pt idx="3">
                  <c:v>4280.2550000000001</c:v>
                </c:pt>
                <c:pt idx="4">
                  <c:v>4377.973</c:v>
                </c:pt>
              </c:numCache>
            </c:numRef>
          </c:val>
          <c:extLst>
            <c:ext xmlns:c16="http://schemas.microsoft.com/office/drawing/2014/chart" uri="{C3380CC4-5D6E-409C-BE32-E72D297353CC}">
              <c16:uniqueId val="{00000000-AC08-43EE-BC58-E5265B727C1D}"/>
            </c:ext>
          </c:extLst>
        </c:ser>
        <c:dLbls>
          <c:showLegendKey val="0"/>
          <c:showVal val="0"/>
          <c:showCatName val="0"/>
          <c:showSerName val="0"/>
          <c:showPercent val="0"/>
          <c:showBubbleSize val="0"/>
        </c:dLbls>
        <c:gapWidth val="100"/>
        <c:axId val="67451136"/>
        <c:axId val="66437120"/>
      </c:barChart>
      <c:lineChart>
        <c:grouping val="standard"/>
        <c:varyColors val="0"/>
        <c:ser>
          <c:idx val="1"/>
          <c:order val="1"/>
          <c:tx>
            <c:strRef>
              <c:f>Sheet1!$C$1</c:f>
              <c:strCache>
                <c:ptCount val="1"/>
                <c:pt idx="0">
                  <c:v>보험침투도(우)</c:v>
                </c:pt>
              </c:strCache>
            </c:strRef>
          </c:tx>
          <c:spPr>
            <a:ln w="28575" cap="rnd" cmpd="sng" algn="ctr">
              <a:solidFill>
                <a:schemeClr val="tx1"/>
              </a:solidFill>
              <a:prstDash val="solid"/>
              <a:round/>
            </a:ln>
            <a:effectLst/>
          </c:spPr>
          <c:marker>
            <c:symbol val="circle"/>
            <c:size val="6"/>
            <c:spPr>
              <a:solidFill>
                <a:schemeClr val="bg1"/>
              </a:solidFill>
              <a:ln w="9525" cap="flat" cmpd="sng" algn="ctr">
                <a:solidFill>
                  <a:schemeClr val="tx1"/>
                </a:solidFill>
                <a:prstDash val="solid"/>
                <a:round/>
              </a:ln>
              <a:effectLst/>
            </c:spPr>
          </c:marker>
          <c:dLbls>
            <c:numFmt formatCode="#,##0.0_);[Red]\(#,##0.0\)" sourceLinked="0"/>
            <c:spPr>
              <a:noFill/>
              <a:ln>
                <a:noFill/>
              </a:ln>
              <a:effectLst/>
            </c:spPr>
            <c:txPr>
              <a:bodyPr rot="0" spcFirstLastPara="1" vertOverflow="ellipsis" vert="horz" wrap="square" lIns="38100" tIns="19050" rIns="38100" bIns="19050" anchor="ctr" anchorCtr="0">
                <a:spAutoFit/>
              </a:bodyPr>
              <a:lstStyle/>
              <a:p>
                <a:pPr algn="ctr">
                  <a:defRPr lang="en-US" altLang="ko-KR" sz="1200" b="0" i="0" u="none" strike="noStrike" kern="1200" baseline="0" smtId="4294967295">
                    <a:ln>
                      <a:solidFill>
                        <a:srgbClr val="000000">
                          <a:lumMod val="50000"/>
                          <a:lumOff val="50000"/>
                          <a:alpha val="0"/>
                        </a:srgbClr>
                      </a:solidFill>
                    </a:ln>
                    <a:solidFill>
                      <a:srgbClr val="000000"/>
                    </a:solidFill>
                    <a:latin typeface="KPMG Bold" panose="020B0803030202040204" pitchFamily="34" charset="0"/>
                    <a:ea typeface="KoPub돋움체 Medium" panose="00000600000000000000" pitchFamily="2" charset="-127"/>
                    <a:cs typeface="+mn-cs"/>
                  </a:defRPr>
                </a:pPr>
                <a:endParaRPr lang="ko-KR"/>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shade val="95000"/>
                          <a:satMod val="105000"/>
                        </a:schemeClr>
                      </a:solidFill>
                      <a:prstDash val="solid"/>
                      <a:round/>
                    </a:ln>
                    <a:effectLst/>
                  </c:spPr>
                </c15:leaderLines>
              </c:ext>
            </c:extLst>
          </c:dLbls>
          <c:cat>
            <c:strRef>
              <c:f>Sheet1!$A$2:$A$6</c:f>
              <c:strCache>
                <c:ptCount val="5"/>
                <c:pt idx="0">
                  <c:v>2017</c:v>
                </c:pt>
                <c:pt idx="1">
                  <c:v>2018</c:v>
                </c:pt>
                <c:pt idx="2">
                  <c:v>2019</c:v>
                </c:pt>
                <c:pt idx="3">
                  <c:v>2020</c:v>
                </c:pt>
                <c:pt idx="4">
                  <c:v>2021</c:v>
                </c:pt>
              </c:strCache>
            </c:strRef>
          </c:cat>
          <c:val>
            <c:numRef>
              <c:f>Sheet1!$C$2:$C$6</c:f>
              <c:numCache>
                <c:formatCode>#,##0</c:formatCode>
                <c:ptCount val="5"/>
                <c:pt idx="0">
                  <c:v>11</c:v>
                </c:pt>
                <c:pt idx="1">
                  <c:v>10.6</c:v>
                </c:pt>
                <c:pt idx="2">
                  <c:v>11.1</c:v>
                </c:pt>
                <c:pt idx="3">
                  <c:v>11.5</c:v>
                </c:pt>
                <c:pt idx="4">
                  <c:v>11</c:v>
                </c:pt>
              </c:numCache>
            </c:numRef>
          </c:val>
          <c:smooth val="0"/>
          <c:extLst>
            <c:ext xmlns:c16="http://schemas.microsoft.com/office/drawing/2014/chart" uri="{C3380CC4-5D6E-409C-BE32-E72D297353CC}">
              <c16:uniqueId val="{00000001-AC08-43EE-BC58-E5265B727C1D}"/>
            </c:ext>
          </c:extLst>
        </c:ser>
        <c:dLbls>
          <c:showLegendKey val="0"/>
          <c:showVal val="0"/>
          <c:showCatName val="0"/>
          <c:showSerName val="0"/>
          <c:showPercent val="0"/>
          <c:showBubbleSize val="0"/>
        </c:dLbls>
        <c:marker val="1"/>
        <c:smooth val="0"/>
        <c:axId val="182598000"/>
        <c:axId val="182631280"/>
      </c:lineChart>
      <c:catAx>
        <c:axId val="67451136"/>
        <c:scaling>
          <c:orientation val="minMax"/>
        </c:scaling>
        <c:delete val="0"/>
        <c:axPos val="b"/>
        <c:numFmt formatCode="General" sourceLinked="0"/>
        <c:majorTickMark val="none"/>
        <c:minorTickMark val="none"/>
        <c:tickLblPos val="low"/>
        <c:spPr>
          <a:noFill/>
          <a:ln w="3175" cap="flat" cmpd="sng" algn="ctr">
            <a:solidFill>
              <a:schemeClr val="bg1">
                <a:lumMod val="75000"/>
              </a:schemeClr>
            </a:solidFill>
            <a:prstDash val="solid"/>
            <a:round/>
          </a:ln>
          <a:effectLst/>
        </c:spPr>
        <c:txPr>
          <a:bodyPr rot="-60000000" spcFirstLastPara="1" vertOverflow="ellipsis" vert="horz" wrap="square" anchor="ctr" anchorCtr="1"/>
          <a:lstStyle/>
          <a:p>
            <a:pPr algn="ctr">
              <a:defRPr lang="en-US" altLang="ko-KR" sz="1050" b="0" i="0" u="none" strike="noStrike" kern="1200" baseline="0" smtId="4294967295">
                <a:ln>
                  <a:solidFill>
                    <a:srgbClr val="000000">
                      <a:lumMod val="50000"/>
                      <a:lumOff val="50000"/>
                      <a:alpha val="0"/>
                    </a:srgbClr>
                  </a:solidFill>
                </a:ln>
                <a:solidFill>
                  <a:schemeClr val="bg1">
                    <a:lumMod val="50000"/>
                  </a:schemeClr>
                </a:solidFill>
                <a:latin typeface="KPMG Bold" panose="020B0803030202040204" pitchFamily="34" charset="0"/>
                <a:ea typeface="KoPub돋움체 Medium" panose="00000600000000000000" pitchFamily="2" charset="-127"/>
                <a:cs typeface="+mn-cs"/>
              </a:defRPr>
            </a:pPr>
            <a:endParaRPr lang="ko-KR"/>
          </a:p>
        </c:txPr>
        <c:crossAx val="66437120"/>
        <c:crosses val="autoZero"/>
        <c:auto val="0"/>
        <c:lblAlgn val="ctr"/>
        <c:lblOffset val="100"/>
        <c:noMultiLvlLbl val="0"/>
      </c:catAx>
      <c:valAx>
        <c:axId val="66437120"/>
        <c:scaling>
          <c:orientation val="minMax"/>
        </c:scaling>
        <c:delete val="0"/>
        <c:axPos val="l"/>
        <c:numFmt formatCode="#,##0" sourceLinked="0"/>
        <c:majorTickMark val="out"/>
        <c:minorTickMark val="none"/>
        <c:tickLblPos val="low"/>
        <c:spPr>
          <a:noFill/>
          <a:ln w="9525" cap="flat" cmpd="sng" algn="ctr">
            <a:solidFill>
              <a:schemeClr val="bg1">
                <a:lumMod val="75000"/>
              </a:schemeClr>
            </a:solidFill>
            <a:prstDash val="solid"/>
            <a:round/>
          </a:ln>
          <a:effectLst/>
        </c:spPr>
        <c:txPr>
          <a:bodyPr rot="-60000000" spcFirstLastPara="1" vertOverflow="ellipsis" vert="horz" wrap="square" anchor="ctr" anchorCtr="1"/>
          <a:lstStyle/>
          <a:p>
            <a:pPr algn="ctr">
              <a:defRPr lang="en-US" altLang="ko-KR" sz="1050" b="0" i="0" u="none" strike="noStrike" kern="1200" baseline="0" smtId="4294967295">
                <a:ln>
                  <a:solidFill>
                    <a:srgbClr val="000000">
                      <a:lumMod val="50000"/>
                      <a:lumOff val="50000"/>
                      <a:alpha val="0"/>
                    </a:srgbClr>
                  </a:solidFill>
                </a:ln>
                <a:solidFill>
                  <a:schemeClr val="bg1">
                    <a:lumMod val="50000"/>
                  </a:schemeClr>
                </a:solidFill>
                <a:latin typeface="KPMG Bold" panose="020B0803030202040204" pitchFamily="34" charset="0"/>
                <a:ea typeface="KoPub돋움체 Medium" panose="00000600000000000000" pitchFamily="2" charset="-127"/>
                <a:cs typeface="+mn-cs"/>
              </a:defRPr>
            </a:pPr>
            <a:endParaRPr lang="ko-KR"/>
          </a:p>
        </c:txPr>
        <c:crossAx val="67451136"/>
        <c:crosses val="autoZero"/>
        <c:crossBetween val="between"/>
        <c:majorUnit val="500"/>
      </c:valAx>
      <c:valAx>
        <c:axId val="182631280"/>
        <c:scaling>
          <c:orientation val="minMax"/>
        </c:scaling>
        <c:delete val="0"/>
        <c:axPos val="r"/>
        <c:numFmt formatCode="#,##0_);[Red]\(#,##0\)" sourceLinked="0"/>
        <c:majorTickMark val="out"/>
        <c:minorTickMark val="none"/>
        <c:tickLblPos val="nextTo"/>
        <c:spPr>
          <a:noFill/>
          <a:ln w="9525" cap="flat" cmpd="sng" algn="ctr">
            <a:solidFill>
              <a:schemeClr val="tx1">
                <a:tint val="75000"/>
                <a:shade val="95000"/>
                <a:satMod val="105000"/>
              </a:schemeClr>
            </a:solidFill>
            <a:prstDash val="solid"/>
            <a:round/>
          </a:ln>
          <a:effectLst/>
        </c:spPr>
        <c:txPr>
          <a:bodyPr rot="-60000000" spcFirstLastPara="1" vertOverflow="ellipsis" vert="horz" wrap="square" anchor="ctr" anchorCtr="1"/>
          <a:lstStyle/>
          <a:p>
            <a:pPr algn="ctr">
              <a:defRPr lang="en-US" altLang="ko-KR" sz="1050" b="0" i="0" u="none" strike="noStrike" kern="1200" baseline="0" smtId="4294967295">
                <a:ln>
                  <a:solidFill>
                    <a:srgbClr val="000000">
                      <a:lumMod val="50000"/>
                      <a:lumOff val="50000"/>
                      <a:alpha val="0"/>
                    </a:srgbClr>
                  </a:solidFill>
                </a:ln>
                <a:solidFill>
                  <a:schemeClr val="bg1">
                    <a:lumMod val="50000"/>
                  </a:schemeClr>
                </a:solidFill>
                <a:latin typeface="KPMG Bold" panose="020B0803030202040204" pitchFamily="34" charset="0"/>
                <a:ea typeface="KoPub돋움체 Medium" panose="00000600000000000000" pitchFamily="2" charset="-127"/>
                <a:cs typeface="+mn-cs"/>
              </a:defRPr>
            </a:pPr>
            <a:endParaRPr lang="ko-KR"/>
          </a:p>
        </c:txPr>
        <c:crossAx val="182598000"/>
        <c:crosses val="max"/>
        <c:crossBetween val="between"/>
        <c:majorUnit val="1"/>
      </c:valAx>
      <c:catAx>
        <c:axId val="182598000"/>
        <c:scaling>
          <c:orientation val="minMax"/>
        </c:scaling>
        <c:delete val="1"/>
        <c:axPos val="b"/>
        <c:numFmt formatCode="General" sourceLinked="1"/>
        <c:majorTickMark val="out"/>
        <c:minorTickMark val="none"/>
        <c:tickLblPos val="nextTo"/>
        <c:crossAx val="182631280"/>
        <c:crosses val="autoZero"/>
        <c:auto val="1"/>
        <c:lblAlgn val="ctr"/>
        <c:lblOffset val="100"/>
        <c:noMultiLvlLbl val="0"/>
      </c:catAx>
      <c:spPr>
        <a:noFill/>
        <a:ln>
          <a:noFill/>
        </a:ln>
        <a:effectLst/>
      </c:spPr>
    </c:plotArea>
    <c:legend>
      <c:legendPos val="t"/>
      <c:layout>
        <c:manualLayout>
          <c:xMode val="edge"/>
          <c:yMode val="edge"/>
          <c:x val="0.11028848840458229"/>
          <c:y val="0"/>
          <c:w val="0.82082192418738931"/>
          <c:h val="0.10418104575163399"/>
        </c:manualLayout>
      </c:layout>
      <c:overlay val="0"/>
      <c:spPr>
        <a:noFill/>
        <a:ln>
          <a:noFill/>
        </a:ln>
        <a:effectLst/>
      </c:spPr>
      <c:txPr>
        <a:bodyPr rot="0" spcFirstLastPara="1" vertOverflow="ellipsis" vert="horz" wrap="square" anchor="ctr" anchorCtr="1"/>
        <a:lstStyle/>
        <a:p>
          <a:pPr algn="ctr">
            <a:defRPr lang="en-US" altLang="ko-KR" sz="900" b="0" i="0" u="none" strike="noStrike" kern="1200" baseline="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cs typeface="+mn-cs"/>
            </a:defRPr>
          </a:pPr>
          <a:endParaRPr lang="ko-KR"/>
        </a:p>
      </c:txPr>
    </c:legend>
    <c:plotVisOnly val="1"/>
    <c:dispBlanksAs val="gap"/>
    <c:showDLblsOverMax val="1"/>
  </c:chart>
  <c:spPr>
    <a:noFill/>
    <a:ln w="9525" cap="flat" cmpd="sng" algn="ctr">
      <a:noFill/>
      <a:prstDash val="solid"/>
    </a:ln>
    <a:effectLst/>
  </c:spPr>
  <c:txPr>
    <a:bodyPr/>
    <a:lstStyle/>
    <a:p>
      <a:pPr>
        <a:defRPr sz="1800" smtId="4294967295"/>
      </a:pPr>
      <a:endParaRPr lang="ko-KR"/>
    </a:p>
  </c:txPr>
  <c:externalData r:id="rId3">
    <c:autoUpdate val="0"/>
  </c:externalData>
</c:chartSpace>
</file>

<file path=ppt/charts/chart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Sheet1!$B$1</c:f>
              <c:strCache>
                <c:ptCount val="1"/>
                <c:pt idx="0">
                  <c:v>투자연계보험</c:v>
                </c:pt>
              </c:strCache>
            </c:strRef>
          </c:tx>
          <c:spPr>
            <a:solidFill>
              <a:schemeClr val="accent1"/>
            </a:solidFill>
            <a:ln>
              <a:noFill/>
            </a:ln>
            <a:effectLst/>
          </c:spPr>
          <c:invertIfNegative val="0"/>
          <c:dLbls>
            <c:numFmt formatCode="#,##0.0_);[Red]\(#,##0.0\)" sourceLinked="0"/>
            <c:spPr>
              <a:noFill/>
              <a:ln>
                <a:noFill/>
              </a:ln>
              <a:effectLst/>
            </c:spPr>
            <c:txPr>
              <a:bodyPr rot="0" spcFirstLastPara="1" vertOverflow="ellipsis" vert="horz" wrap="square" lIns="38100" tIns="19050" rIns="38100" bIns="19050" anchor="ctr" anchorCtr="1">
                <a:spAutoFit/>
              </a:bodyPr>
              <a:lstStyle/>
              <a:p>
                <a:pPr>
                  <a:defRPr lang="en-US" altLang="ko-KR" sz="1200" b="0" i="0" u="none" strike="noStrike" kern="1200" baseline="0">
                    <a:ln>
                      <a:solidFill>
                        <a:srgbClr val="000000">
                          <a:lumMod val="50000"/>
                          <a:lumOff val="50000"/>
                          <a:alpha val="0"/>
                        </a:srgbClr>
                      </a:solidFill>
                    </a:ln>
                    <a:solidFill>
                      <a:schemeClr val="bg1"/>
                    </a:solidFill>
                    <a:latin typeface="KPMG Bold" panose="020B0803030202040204" pitchFamily="34" charset="0"/>
                    <a:ea typeface="KoPub돋움체 Medium" panose="00000600000000000000" pitchFamily="2" charset="-127"/>
                    <a:cs typeface="+mn-cs"/>
                  </a:defRPr>
                </a:pPr>
                <a:endParaRPr lang="ko-KR"/>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Sheet1!$A$2:$A$6</c:f>
              <c:numCache>
                <c:formatCode>General</c:formatCode>
                <c:ptCount val="5"/>
                <c:pt idx="0">
                  <c:v>2017</c:v>
                </c:pt>
                <c:pt idx="1">
                  <c:v>2018</c:v>
                </c:pt>
                <c:pt idx="2">
                  <c:v>2019</c:v>
                </c:pt>
                <c:pt idx="3">
                  <c:v>2020</c:v>
                </c:pt>
                <c:pt idx="4">
                  <c:v>2021</c:v>
                </c:pt>
              </c:numCache>
            </c:numRef>
          </c:cat>
          <c:val>
            <c:numRef>
              <c:f>Sheet1!$B$2:$B$6</c:f>
              <c:numCache>
                <c:formatCode>#,##0.00</c:formatCode>
                <c:ptCount val="5"/>
                <c:pt idx="0">
                  <c:v>15.986000000000001</c:v>
                </c:pt>
                <c:pt idx="1">
                  <c:v>18.206700000000001</c:v>
                </c:pt>
                <c:pt idx="2">
                  <c:v>20.703200000000002</c:v>
                </c:pt>
                <c:pt idx="3">
                  <c:v>22.817</c:v>
                </c:pt>
                <c:pt idx="4">
                  <c:v>26.1175</c:v>
                </c:pt>
              </c:numCache>
            </c:numRef>
          </c:val>
          <c:extLst>
            <c:ext xmlns:c16="http://schemas.microsoft.com/office/drawing/2014/chart" uri="{C3380CC4-5D6E-409C-BE32-E72D297353CC}">
              <c16:uniqueId val="{00000000-AD86-4577-B0ED-27E04DB54764}"/>
            </c:ext>
          </c:extLst>
        </c:ser>
        <c:ser>
          <c:idx val="1"/>
          <c:order val="1"/>
          <c:tx>
            <c:strRef>
              <c:f>Sheet1!$C$1</c:f>
              <c:strCache>
                <c:ptCount val="1"/>
                <c:pt idx="0">
                  <c:v>종신보험_일반</c:v>
                </c:pt>
              </c:strCache>
            </c:strRef>
          </c:tx>
          <c:spPr>
            <a:solidFill>
              <a:srgbClr val="0C233C"/>
            </a:solidFill>
            <a:ln>
              <a:noFill/>
            </a:ln>
            <a:effectLst/>
          </c:spPr>
          <c:invertIfNegative val="0"/>
          <c:dLbls>
            <c:numFmt formatCode="#,##0.0_);[Red]\(#,##0.0\)" sourceLinked="0"/>
            <c:spPr>
              <a:noFill/>
              <a:ln>
                <a:noFill/>
              </a:ln>
              <a:effectLst/>
            </c:spPr>
            <c:txPr>
              <a:bodyPr rot="0" spcFirstLastPara="1" vertOverflow="ellipsis" vert="horz" wrap="square" lIns="38100" tIns="19050" rIns="38100" bIns="19050" anchor="ctr" anchorCtr="1">
                <a:spAutoFit/>
              </a:bodyPr>
              <a:lstStyle/>
              <a:p>
                <a:pPr>
                  <a:defRPr lang="en-US" altLang="ko-KR" sz="1200" b="0" i="0" u="none" strike="noStrike" kern="1200" baseline="0">
                    <a:ln>
                      <a:solidFill>
                        <a:srgbClr val="000000">
                          <a:lumMod val="50000"/>
                          <a:lumOff val="50000"/>
                          <a:alpha val="0"/>
                        </a:srgbClr>
                      </a:solidFill>
                    </a:ln>
                    <a:solidFill>
                      <a:schemeClr val="bg1"/>
                    </a:solidFill>
                    <a:latin typeface="KPMG Bold" panose="020B0803030202040204" pitchFamily="34" charset="0"/>
                    <a:ea typeface="KoPub돋움체 Medium" panose="00000600000000000000" pitchFamily="2" charset="-127"/>
                    <a:cs typeface="+mn-cs"/>
                  </a:defRPr>
                </a:pPr>
                <a:endParaRPr lang="ko-K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Sheet1!$A$2:$A$6</c:f>
              <c:numCache>
                <c:formatCode>General</c:formatCode>
                <c:ptCount val="5"/>
                <c:pt idx="0">
                  <c:v>2017</c:v>
                </c:pt>
                <c:pt idx="1">
                  <c:v>2018</c:v>
                </c:pt>
                <c:pt idx="2">
                  <c:v>2019</c:v>
                </c:pt>
                <c:pt idx="3">
                  <c:v>2020</c:v>
                </c:pt>
                <c:pt idx="4">
                  <c:v>2021</c:v>
                </c:pt>
              </c:numCache>
            </c:numRef>
          </c:cat>
          <c:val>
            <c:numRef>
              <c:f>Sheet1!$C$2:$C$6</c:f>
              <c:numCache>
                <c:formatCode>#,##0.00</c:formatCode>
                <c:ptCount val="5"/>
                <c:pt idx="0">
                  <c:v>5.3083999999999998</c:v>
                </c:pt>
                <c:pt idx="1">
                  <c:v>4.9366000000000003</c:v>
                </c:pt>
                <c:pt idx="2">
                  <c:v>4.6753999999999998</c:v>
                </c:pt>
                <c:pt idx="3">
                  <c:v>4.5321999999999996</c:v>
                </c:pt>
                <c:pt idx="4">
                  <c:v>4.4038000000000004</c:v>
                </c:pt>
              </c:numCache>
            </c:numRef>
          </c:val>
          <c:extLst>
            <c:ext xmlns:c16="http://schemas.microsoft.com/office/drawing/2014/chart" uri="{C3380CC4-5D6E-409C-BE32-E72D297353CC}">
              <c16:uniqueId val="{00000001-AD86-4577-B0ED-27E04DB54764}"/>
            </c:ext>
          </c:extLst>
        </c:ser>
        <c:ser>
          <c:idx val="2"/>
          <c:order val="2"/>
          <c:tx>
            <c:strRef>
              <c:f>Sheet1!$D$1</c:f>
              <c:strCache>
                <c:ptCount val="1"/>
                <c:pt idx="0">
                  <c:v>양로보험_일반</c:v>
                </c:pt>
              </c:strCache>
            </c:strRef>
          </c:tx>
          <c:spPr>
            <a:solidFill>
              <a:schemeClr val="tx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lang="en-US" altLang="ko-KR" sz="1200" b="0" i="0" u="none" strike="noStrike" kern="1200" baseline="0">
                    <a:ln>
                      <a:solidFill>
                        <a:srgbClr val="000000">
                          <a:lumMod val="50000"/>
                          <a:lumOff val="50000"/>
                          <a:alpha val="0"/>
                        </a:srgbClr>
                      </a:solidFill>
                    </a:ln>
                    <a:solidFill>
                      <a:schemeClr val="bg1"/>
                    </a:solidFill>
                    <a:latin typeface="KPMG Bold" panose="020B0803030202040204" pitchFamily="34" charset="0"/>
                    <a:ea typeface="+mj-ea"/>
                    <a:cs typeface="+mn-cs"/>
                  </a:defRPr>
                </a:pPr>
                <a:endParaRPr lang="ko-K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Sheet1!$A$2:$A$6</c:f>
              <c:numCache>
                <c:formatCode>General</c:formatCode>
                <c:ptCount val="5"/>
                <c:pt idx="0">
                  <c:v>2017</c:v>
                </c:pt>
                <c:pt idx="1">
                  <c:v>2018</c:v>
                </c:pt>
                <c:pt idx="2">
                  <c:v>2019</c:v>
                </c:pt>
                <c:pt idx="3">
                  <c:v>2020</c:v>
                </c:pt>
                <c:pt idx="4">
                  <c:v>2021</c:v>
                </c:pt>
              </c:numCache>
            </c:numRef>
          </c:cat>
          <c:val>
            <c:numRef>
              <c:f>Sheet1!$D$2:$D$6</c:f>
              <c:numCache>
                <c:formatCode>#,##0.00</c:formatCode>
                <c:ptCount val="5"/>
                <c:pt idx="0">
                  <c:v>7.2723999999999993</c:v>
                </c:pt>
                <c:pt idx="1">
                  <c:v>7.5956999999999999</c:v>
                </c:pt>
                <c:pt idx="2">
                  <c:v>7.8807999999999998</c:v>
                </c:pt>
                <c:pt idx="3">
                  <c:v>8.4356000000000009</c:v>
                </c:pt>
                <c:pt idx="4">
                  <c:v>8.5601000000000003</c:v>
                </c:pt>
              </c:numCache>
            </c:numRef>
          </c:val>
          <c:extLst>
            <c:ext xmlns:c16="http://schemas.microsoft.com/office/drawing/2014/chart" uri="{C3380CC4-5D6E-409C-BE32-E72D297353CC}">
              <c16:uniqueId val="{00000002-AD86-4577-B0ED-27E04DB54764}"/>
            </c:ext>
          </c:extLst>
        </c:ser>
        <c:ser>
          <c:idx val="3"/>
          <c:order val="3"/>
          <c:tx>
            <c:strRef>
              <c:f>Sheet1!$E$1</c:f>
              <c:strCache>
                <c:ptCount val="1"/>
                <c:pt idx="0">
                  <c:v>임시보험_일반</c:v>
                </c:pt>
              </c:strCache>
            </c:strRef>
          </c:tx>
          <c:spPr>
            <a:solidFill>
              <a:schemeClr val="accent4"/>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lang="en-US" altLang="ko-KR" sz="1200" b="0" i="0" u="none" strike="noStrike" kern="1200" baseline="0">
                    <a:ln>
                      <a:solidFill>
                        <a:srgbClr val="000000">
                          <a:lumMod val="50000"/>
                          <a:lumOff val="50000"/>
                          <a:alpha val="0"/>
                        </a:srgbClr>
                      </a:solidFill>
                    </a:ln>
                    <a:solidFill>
                      <a:schemeClr val="bg1"/>
                    </a:solidFill>
                    <a:latin typeface="KPMG Bold" panose="020B0803030202040204" pitchFamily="34" charset="0"/>
                    <a:ea typeface="+mn-ea"/>
                    <a:cs typeface="+mn-cs"/>
                  </a:defRPr>
                </a:pPr>
                <a:endParaRPr lang="ko-K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Sheet1!$A$2:$A$6</c:f>
              <c:numCache>
                <c:formatCode>General</c:formatCode>
                <c:ptCount val="5"/>
                <c:pt idx="0">
                  <c:v>2017</c:v>
                </c:pt>
                <c:pt idx="1">
                  <c:v>2018</c:v>
                </c:pt>
                <c:pt idx="2">
                  <c:v>2019</c:v>
                </c:pt>
                <c:pt idx="3">
                  <c:v>2020</c:v>
                </c:pt>
                <c:pt idx="4">
                  <c:v>2021</c:v>
                </c:pt>
              </c:numCache>
            </c:numRef>
          </c:cat>
          <c:val>
            <c:numRef>
              <c:f>Sheet1!$E$2:$E$6</c:f>
              <c:numCache>
                <c:formatCode>#,##0.00</c:formatCode>
                <c:ptCount val="5"/>
                <c:pt idx="0">
                  <c:v>0.49010000000000004</c:v>
                </c:pt>
                <c:pt idx="1">
                  <c:v>0.50539999999999996</c:v>
                </c:pt>
                <c:pt idx="2">
                  <c:v>0.57250000000000001</c:v>
                </c:pt>
                <c:pt idx="3">
                  <c:v>0.40110000000000001</c:v>
                </c:pt>
                <c:pt idx="4">
                  <c:v>0.34250000000000003</c:v>
                </c:pt>
              </c:numCache>
            </c:numRef>
          </c:val>
          <c:extLst>
            <c:ext xmlns:c16="http://schemas.microsoft.com/office/drawing/2014/chart" uri="{C3380CC4-5D6E-409C-BE32-E72D297353CC}">
              <c16:uniqueId val="{00000003-AD86-4577-B0ED-27E04DB54764}"/>
            </c:ext>
          </c:extLst>
        </c:ser>
        <c:ser>
          <c:idx val="4"/>
          <c:order val="4"/>
          <c:tx>
            <c:strRef>
              <c:f>Sheet1!$F$1</c:f>
              <c:strCache>
                <c:ptCount val="1"/>
                <c:pt idx="0">
                  <c:v>기타_일반</c:v>
                </c:pt>
              </c:strCache>
            </c:strRef>
          </c:tx>
          <c:spPr>
            <a:solidFill>
              <a:schemeClr val="accent5"/>
            </a:solidFill>
            <a:ln>
              <a:noFill/>
            </a:ln>
            <a:effectLst/>
          </c:spPr>
          <c:invertIfNegative val="0"/>
          <c:dLbls>
            <c:dLbl>
              <c:idx val="0"/>
              <c:layout>
                <c:manualLayout>
                  <c:x val="-2.7105882931719584E-17"/>
                  <c:y val="-7.340505555699034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AD86-4577-B0ED-27E04DB54764}"/>
                </c:ext>
              </c:extLst>
            </c:dLbl>
            <c:dLbl>
              <c:idx val="1"/>
              <c:layout>
                <c:manualLayout>
                  <c:x val="-5.4211765863439168E-17"/>
                  <c:y val="-5.4677271242796914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AD86-4577-B0ED-27E04DB54764}"/>
                </c:ext>
              </c:extLst>
            </c:dLbl>
            <c:dLbl>
              <c:idx val="2"/>
              <c:layout>
                <c:manualLayout>
                  <c:x val="-2.9570395703118813E-3"/>
                  <c:y val="-6.7232310895538341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AD86-4577-B0ED-27E04DB54764}"/>
                </c:ext>
              </c:extLst>
            </c:dLbl>
            <c:dLbl>
              <c:idx val="3"/>
              <c:layout>
                <c:manualLayout>
                  <c:x val="-1.0842353172687834E-16"/>
                  <c:y val="-5.876955053906089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AD86-4577-B0ED-27E04DB54764}"/>
                </c:ext>
              </c:extLst>
            </c:dLbl>
            <c:dLbl>
              <c:idx val="4"/>
              <c:layout>
                <c:manualLayout>
                  <c:x val="-1.0842353172687834E-16"/>
                  <c:y val="-5.3955777361437703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AD86-4577-B0ED-27E04DB54764}"/>
                </c:ext>
              </c:extLst>
            </c:dLbl>
            <c:spPr>
              <a:noFill/>
              <a:ln>
                <a:noFill/>
              </a:ln>
              <a:effectLst/>
            </c:spPr>
            <c:txPr>
              <a:bodyPr rot="0" spcFirstLastPara="1" vertOverflow="ellipsis" vert="horz" wrap="square" lIns="38100" tIns="19050" rIns="38100" bIns="19050" anchor="ctr" anchorCtr="0">
                <a:spAutoFit/>
              </a:bodyPr>
              <a:lstStyle/>
              <a:p>
                <a:pPr algn="ctr">
                  <a:defRPr lang="en-US" altLang="ko-KR" sz="1200" b="0" i="0" u="none" strike="noStrike" kern="1200" baseline="0">
                    <a:ln>
                      <a:solidFill>
                        <a:srgbClr val="000000">
                          <a:lumMod val="50000"/>
                          <a:lumOff val="50000"/>
                          <a:alpha val="0"/>
                        </a:srgbClr>
                      </a:solidFill>
                    </a:ln>
                    <a:solidFill>
                      <a:schemeClr val="accent5"/>
                    </a:solidFill>
                    <a:latin typeface="KPMG Bold" panose="020B0803030202040204" pitchFamily="34" charset="0"/>
                    <a:ea typeface="+mj-ea"/>
                    <a:cs typeface="+mn-cs"/>
                  </a:defRPr>
                </a:pPr>
                <a:endParaRPr lang="ko-KR"/>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Sheet1!$A$2:$A$6</c:f>
              <c:numCache>
                <c:formatCode>General</c:formatCode>
                <c:ptCount val="5"/>
                <c:pt idx="0">
                  <c:v>2017</c:v>
                </c:pt>
                <c:pt idx="1">
                  <c:v>2018</c:v>
                </c:pt>
                <c:pt idx="2">
                  <c:v>2019</c:v>
                </c:pt>
                <c:pt idx="3">
                  <c:v>2020</c:v>
                </c:pt>
                <c:pt idx="4">
                  <c:v>2021</c:v>
                </c:pt>
              </c:numCache>
            </c:numRef>
          </c:cat>
          <c:val>
            <c:numRef>
              <c:f>Sheet1!$F$2:$F$6</c:f>
              <c:numCache>
                <c:formatCode>#,##0.00</c:formatCode>
                <c:ptCount val="5"/>
                <c:pt idx="0">
                  <c:v>3.3851999999999998</c:v>
                </c:pt>
                <c:pt idx="1">
                  <c:v>3.1492</c:v>
                </c:pt>
                <c:pt idx="2">
                  <c:v>3.1375999999999999</c:v>
                </c:pt>
                <c:pt idx="3">
                  <c:v>3.1560999999999999</c:v>
                </c:pt>
                <c:pt idx="4">
                  <c:v>3.2330000000000001</c:v>
                </c:pt>
              </c:numCache>
            </c:numRef>
          </c:val>
          <c:extLst>
            <c:ext xmlns:c16="http://schemas.microsoft.com/office/drawing/2014/chart" uri="{C3380CC4-5D6E-409C-BE32-E72D297353CC}">
              <c16:uniqueId val="{00000004-AD86-4577-B0ED-27E04DB54764}"/>
            </c:ext>
          </c:extLst>
        </c:ser>
        <c:dLbls>
          <c:showLegendKey val="0"/>
          <c:showVal val="0"/>
          <c:showCatName val="0"/>
          <c:showSerName val="0"/>
          <c:showPercent val="0"/>
          <c:showBubbleSize val="0"/>
        </c:dLbls>
        <c:gapWidth val="80"/>
        <c:overlap val="100"/>
        <c:axId val="739968304"/>
        <c:axId val="739950416"/>
      </c:barChart>
      <c:catAx>
        <c:axId val="73996830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lgn="ctr">
              <a:defRPr lang="en-US" altLang="ko-KR" sz="1050" b="0" i="0" u="none" strike="noStrike" kern="1200" baseline="0">
                <a:ln>
                  <a:solidFill>
                    <a:srgbClr val="000000">
                      <a:lumMod val="50000"/>
                      <a:lumOff val="50000"/>
                      <a:alpha val="0"/>
                    </a:srgbClr>
                  </a:solidFill>
                </a:ln>
                <a:solidFill>
                  <a:schemeClr val="bg1">
                    <a:lumMod val="50000"/>
                  </a:schemeClr>
                </a:solidFill>
                <a:latin typeface="KPMG Bold" panose="020B0803030202040204" pitchFamily="34" charset="0"/>
                <a:ea typeface="KoPub돋움체 Medium" panose="00000600000000000000" pitchFamily="2" charset="-127"/>
                <a:cs typeface="+mn-cs"/>
              </a:defRPr>
            </a:pPr>
            <a:endParaRPr lang="ko-KR"/>
          </a:p>
        </c:txPr>
        <c:crossAx val="739950416"/>
        <c:crosses val="autoZero"/>
        <c:auto val="1"/>
        <c:lblAlgn val="ctr"/>
        <c:lblOffset val="100"/>
        <c:noMultiLvlLbl val="0"/>
      </c:catAx>
      <c:valAx>
        <c:axId val="739950416"/>
        <c:scaling>
          <c:orientation val="minMax"/>
        </c:scaling>
        <c:delete val="0"/>
        <c:axPos val="l"/>
        <c:numFmt formatCode="#,##0_);[Red]\(#,##0\)" sourceLinked="0"/>
        <c:majorTickMark val="out"/>
        <c:minorTickMark val="none"/>
        <c:tickLblPos val="nextTo"/>
        <c:spPr>
          <a:noFill/>
          <a:ln>
            <a:solidFill>
              <a:schemeClr val="bg1">
                <a:lumMod val="75000"/>
              </a:schemeClr>
            </a:solidFill>
          </a:ln>
          <a:effectLst/>
        </c:spPr>
        <c:txPr>
          <a:bodyPr rot="-60000000" spcFirstLastPara="1" vertOverflow="ellipsis" vert="horz" wrap="square" anchor="ctr" anchorCtr="1"/>
          <a:lstStyle/>
          <a:p>
            <a:pPr algn="ctr">
              <a:defRPr lang="en-US" altLang="ko-KR" sz="1050" b="0" i="0" u="none" strike="noStrike" kern="1200" baseline="0">
                <a:ln>
                  <a:solidFill>
                    <a:srgbClr val="000000">
                      <a:lumMod val="50000"/>
                      <a:lumOff val="50000"/>
                      <a:alpha val="0"/>
                    </a:srgbClr>
                  </a:solidFill>
                </a:ln>
                <a:solidFill>
                  <a:schemeClr val="bg1">
                    <a:lumMod val="50000"/>
                  </a:schemeClr>
                </a:solidFill>
                <a:latin typeface="KPMG Bold" panose="020B0803030202040204" pitchFamily="34" charset="0"/>
                <a:ea typeface="KoPub돋움체 Medium" panose="00000600000000000000" pitchFamily="2" charset="-127"/>
                <a:cs typeface="+mn-cs"/>
              </a:defRPr>
            </a:pPr>
            <a:endParaRPr lang="ko-KR"/>
          </a:p>
        </c:txPr>
        <c:crossAx val="739968304"/>
        <c:crosses val="autoZero"/>
        <c:crossBetween val="between"/>
        <c:majorUnit val="10"/>
      </c:valAx>
      <c:spPr>
        <a:noFill/>
        <a:ln>
          <a:noFill/>
        </a:ln>
        <a:effectLst/>
      </c:spPr>
    </c:plotArea>
    <c:legend>
      <c:legendPos val="t"/>
      <c:layout>
        <c:manualLayout>
          <c:xMode val="edge"/>
          <c:yMode val="edge"/>
          <c:x val="0.13766812050564914"/>
          <c:y val="2.4910663234966726E-2"/>
          <c:w val="0.79727700894748954"/>
          <c:h val="0.13618221529024355"/>
        </c:manualLayout>
      </c:layout>
      <c:overlay val="0"/>
      <c:spPr>
        <a:noFill/>
        <a:ln>
          <a:noFill/>
        </a:ln>
        <a:effectLst/>
      </c:spPr>
      <c:txPr>
        <a:bodyPr rot="0" spcFirstLastPara="1" vertOverflow="ellipsis" vert="horz" wrap="square" anchor="ctr" anchorCtr="1"/>
        <a:lstStyle/>
        <a:p>
          <a:pPr>
            <a:defRPr lang="en-US" altLang="ko-KR" sz="900" b="0" i="0" u="none" strike="noStrike" kern="1200" baseline="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cs typeface="+mn-cs"/>
            </a:defRPr>
          </a:pPr>
          <a:endParaRPr lang="ko-K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lang="en-US" altLang="ko-KR" sz="900" kern="120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cs typeface="+mn-cs"/>
        </a:defRPr>
      </a:pPr>
      <a:endParaRPr lang="ko-KR"/>
    </a:p>
  </c:txPr>
  <c:externalData r:id="rId3">
    <c:autoUpdate val="0"/>
  </c:externalData>
</c:chartSpace>
</file>

<file path=ppt/charts/chart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9071470947901151E-2"/>
          <c:y val="0.17314480123938722"/>
          <c:w val="0.91797148948178686"/>
          <c:h val="0.73759198883531529"/>
        </c:manualLayout>
      </c:layout>
      <c:barChart>
        <c:barDir val="col"/>
        <c:grouping val="stacked"/>
        <c:varyColors val="0"/>
        <c:ser>
          <c:idx val="0"/>
          <c:order val="0"/>
          <c:tx>
            <c:strRef>
              <c:f>Sheet1!$B$1</c:f>
              <c:strCache>
                <c:ptCount val="1"/>
                <c:pt idx="0">
                  <c:v>해양, 항공 및 운송</c:v>
                </c:pt>
              </c:strCache>
            </c:strRef>
          </c:tx>
          <c:spPr>
            <a:solidFill>
              <a:schemeClr val="accent1"/>
            </a:solidFill>
            <a:ln>
              <a:noFill/>
            </a:ln>
            <a:effectLst/>
          </c:spPr>
          <c:invertIfNegative val="0"/>
          <c:dLbls>
            <c:numFmt formatCode="#,##0.0_);[Red]\(#,##0.0\)" sourceLinked="0"/>
            <c:spPr>
              <a:noFill/>
              <a:ln>
                <a:noFill/>
              </a:ln>
              <a:effectLst/>
            </c:spPr>
            <c:txPr>
              <a:bodyPr rot="0" spcFirstLastPara="1" vertOverflow="ellipsis" vert="horz" wrap="square" lIns="38100" tIns="19050" rIns="38100" bIns="19050" anchor="ctr" anchorCtr="1">
                <a:spAutoFit/>
              </a:bodyPr>
              <a:lstStyle/>
              <a:p>
                <a:pPr>
                  <a:defRPr lang="en-US" altLang="ko-KR" sz="1200" b="0" i="0" u="none" strike="noStrike" kern="1200" baseline="0">
                    <a:ln>
                      <a:solidFill>
                        <a:srgbClr val="000000">
                          <a:lumMod val="50000"/>
                          <a:lumOff val="50000"/>
                          <a:alpha val="0"/>
                        </a:srgbClr>
                      </a:solidFill>
                    </a:ln>
                    <a:solidFill>
                      <a:schemeClr val="bg1"/>
                    </a:solidFill>
                    <a:latin typeface="KPMG Bold" panose="020B0803030202040204" pitchFamily="34" charset="0"/>
                    <a:ea typeface="KoPub돋움체 Medium" panose="00000600000000000000" pitchFamily="2" charset="-127"/>
                    <a:cs typeface="+mn-cs"/>
                  </a:defRPr>
                </a:pPr>
                <a:endParaRPr lang="ko-K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Sheet1!$A$2:$A$6</c:f>
              <c:numCache>
                <c:formatCode>General</c:formatCode>
                <c:ptCount val="5"/>
                <c:pt idx="0">
                  <c:v>2017</c:v>
                </c:pt>
                <c:pt idx="1">
                  <c:v>2018</c:v>
                </c:pt>
                <c:pt idx="2">
                  <c:v>2019</c:v>
                </c:pt>
                <c:pt idx="3">
                  <c:v>2020</c:v>
                </c:pt>
                <c:pt idx="4">
                  <c:v>2021</c:v>
                </c:pt>
              </c:numCache>
            </c:numRef>
          </c:cat>
          <c:val>
            <c:numRef>
              <c:f>Sheet1!$B$2:$B$6</c:f>
              <c:numCache>
                <c:formatCode>#,##0.00</c:formatCode>
                <c:ptCount val="5"/>
                <c:pt idx="0">
                  <c:v>8.2998999999999992</c:v>
                </c:pt>
                <c:pt idx="1">
                  <c:v>8.4528999999999996</c:v>
                </c:pt>
                <c:pt idx="2">
                  <c:v>8.4181000000000008</c:v>
                </c:pt>
                <c:pt idx="3">
                  <c:v>8.3976000000000006</c:v>
                </c:pt>
                <c:pt idx="4">
                  <c:v>8.2261000000000006</c:v>
                </c:pt>
              </c:numCache>
            </c:numRef>
          </c:val>
          <c:extLst>
            <c:ext xmlns:c16="http://schemas.microsoft.com/office/drawing/2014/chart" uri="{C3380CC4-5D6E-409C-BE32-E72D297353CC}">
              <c16:uniqueId val="{00000000-FFAB-40A9-A746-78B264A9B5BD}"/>
            </c:ext>
          </c:extLst>
        </c:ser>
        <c:ser>
          <c:idx val="1"/>
          <c:order val="1"/>
          <c:tx>
            <c:strRef>
              <c:f>Sheet1!$C$1</c:f>
              <c:strCache>
                <c:ptCount val="1"/>
                <c:pt idx="0">
                  <c:v>건설·기술보험</c:v>
                </c:pt>
              </c:strCache>
            </c:strRef>
          </c:tx>
          <c:spPr>
            <a:solidFill>
              <a:schemeClr val="accent2"/>
            </a:solidFill>
            <a:ln>
              <a:noFill/>
            </a:ln>
            <a:effectLst/>
          </c:spPr>
          <c:invertIfNegative val="0"/>
          <c:dLbls>
            <c:numFmt formatCode="#,##0.0_);[Red]\(#,##0.0\)" sourceLinked="0"/>
            <c:spPr>
              <a:noFill/>
              <a:ln>
                <a:noFill/>
              </a:ln>
              <a:effectLst/>
            </c:spPr>
            <c:txPr>
              <a:bodyPr rot="0" spcFirstLastPara="1" vertOverflow="ellipsis" vert="horz" wrap="square" lIns="38100" tIns="19050" rIns="38100" bIns="19050" anchor="ctr" anchorCtr="1">
                <a:spAutoFit/>
              </a:bodyPr>
              <a:lstStyle/>
              <a:p>
                <a:pPr>
                  <a:defRPr lang="en-US" altLang="ko-KR" sz="1200" b="0" i="0" u="none" strike="noStrike" kern="1200" baseline="0">
                    <a:ln>
                      <a:solidFill>
                        <a:srgbClr val="000000">
                          <a:lumMod val="50000"/>
                          <a:lumOff val="50000"/>
                          <a:alpha val="0"/>
                        </a:srgbClr>
                      </a:solidFill>
                    </a:ln>
                    <a:solidFill>
                      <a:schemeClr val="bg1"/>
                    </a:solidFill>
                    <a:latin typeface="KPMG Bold" panose="020B0803030202040204" pitchFamily="34" charset="0"/>
                    <a:ea typeface="KoPub돋움체 Medium" panose="00000600000000000000" pitchFamily="2" charset="-127"/>
                    <a:cs typeface="+mn-cs"/>
                  </a:defRPr>
                </a:pPr>
                <a:endParaRPr lang="ko-K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Sheet1!$A$2:$A$6</c:f>
              <c:numCache>
                <c:formatCode>General</c:formatCode>
                <c:ptCount val="5"/>
                <c:pt idx="0">
                  <c:v>2017</c:v>
                </c:pt>
                <c:pt idx="1">
                  <c:v>2018</c:v>
                </c:pt>
                <c:pt idx="2">
                  <c:v>2019</c:v>
                </c:pt>
                <c:pt idx="3">
                  <c:v>2020</c:v>
                </c:pt>
                <c:pt idx="4">
                  <c:v>2021</c:v>
                </c:pt>
              </c:numCache>
            </c:numRef>
          </c:cat>
          <c:val>
            <c:numRef>
              <c:f>Sheet1!$C$2:$C$6</c:f>
              <c:numCache>
                <c:formatCode>#,##0.00</c:formatCode>
                <c:ptCount val="5"/>
                <c:pt idx="0">
                  <c:v>1.2752000000000001</c:v>
                </c:pt>
                <c:pt idx="1">
                  <c:v>1.2777000000000001</c:v>
                </c:pt>
                <c:pt idx="2">
                  <c:v>1.3457999999999999</c:v>
                </c:pt>
                <c:pt idx="3">
                  <c:v>1.3262</c:v>
                </c:pt>
                <c:pt idx="4">
                  <c:v>1.3694000000000002</c:v>
                </c:pt>
              </c:numCache>
            </c:numRef>
          </c:val>
          <c:extLst>
            <c:ext xmlns:c16="http://schemas.microsoft.com/office/drawing/2014/chart" uri="{C3380CC4-5D6E-409C-BE32-E72D297353CC}">
              <c16:uniqueId val="{00000001-FFAB-40A9-A746-78B264A9B5BD}"/>
            </c:ext>
          </c:extLst>
        </c:ser>
        <c:ser>
          <c:idx val="2"/>
          <c:order val="2"/>
          <c:tx>
            <c:strRef>
              <c:f>Sheet1!$D$1</c:f>
              <c:strCache>
                <c:ptCount val="1"/>
                <c:pt idx="0">
                  <c:v>화재보험</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lang="en-US" altLang="ko-KR" sz="1200" b="0" i="0" u="none" strike="noStrike" kern="1200" baseline="0">
                    <a:ln>
                      <a:solidFill>
                        <a:srgbClr val="000000">
                          <a:lumMod val="50000"/>
                          <a:lumOff val="50000"/>
                          <a:alpha val="0"/>
                        </a:srgbClr>
                      </a:solidFill>
                    </a:ln>
                    <a:solidFill>
                      <a:schemeClr val="bg1">
                        <a:lumMod val="95000"/>
                      </a:schemeClr>
                    </a:solidFill>
                    <a:latin typeface="KPMG Bold" panose="020B0803030202040204" pitchFamily="34" charset="0"/>
                    <a:ea typeface="+mj-ea"/>
                    <a:cs typeface="+mn-cs"/>
                  </a:defRPr>
                </a:pPr>
                <a:endParaRPr lang="ko-K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Sheet1!$A$2:$A$6</c:f>
              <c:numCache>
                <c:formatCode>General</c:formatCode>
                <c:ptCount val="5"/>
                <c:pt idx="0">
                  <c:v>2017</c:v>
                </c:pt>
                <c:pt idx="1">
                  <c:v>2018</c:v>
                </c:pt>
                <c:pt idx="2">
                  <c:v>2019</c:v>
                </c:pt>
                <c:pt idx="3">
                  <c:v>2020</c:v>
                </c:pt>
                <c:pt idx="4">
                  <c:v>2021</c:v>
                </c:pt>
              </c:numCache>
            </c:numRef>
          </c:cat>
          <c:val>
            <c:numRef>
              <c:f>Sheet1!$D$2:$D$6</c:f>
              <c:numCache>
                <c:formatCode>#,##0.00</c:formatCode>
                <c:ptCount val="5"/>
                <c:pt idx="0">
                  <c:v>0.66060000000000008</c:v>
                </c:pt>
                <c:pt idx="1">
                  <c:v>0.54610000000000003</c:v>
                </c:pt>
                <c:pt idx="2">
                  <c:v>0.51729999999999998</c:v>
                </c:pt>
                <c:pt idx="3">
                  <c:v>0.5757000000000001</c:v>
                </c:pt>
                <c:pt idx="4">
                  <c:v>0.89379999999999993</c:v>
                </c:pt>
              </c:numCache>
            </c:numRef>
          </c:val>
          <c:extLst>
            <c:ext xmlns:c16="http://schemas.microsoft.com/office/drawing/2014/chart" uri="{C3380CC4-5D6E-409C-BE32-E72D297353CC}">
              <c16:uniqueId val="{00000002-FFAB-40A9-A746-78B264A9B5BD}"/>
            </c:ext>
          </c:extLst>
        </c:ser>
        <c:ser>
          <c:idx val="3"/>
          <c:order val="3"/>
          <c:tx>
            <c:strRef>
              <c:f>Sheet1!$E$1</c:f>
              <c:strCache>
                <c:ptCount val="1"/>
                <c:pt idx="0">
                  <c:v>의료비용 보상·상해보험</c:v>
                </c:pt>
              </c:strCache>
            </c:strRef>
          </c:tx>
          <c:spPr>
            <a:solidFill>
              <a:schemeClr val="accent4"/>
            </a:solidFill>
            <a:ln>
              <a:noFill/>
            </a:ln>
            <a:effectLst/>
          </c:spPr>
          <c:invertIfNegative val="0"/>
          <c:dLbls>
            <c:spPr>
              <a:noFill/>
              <a:ln>
                <a:noFill/>
              </a:ln>
              <a:effectLst/>
            </c:spPr>
            <c:txPr>
              <a:bodyPr rot="0" spcFirstLastPara="1" vertOverflow="ellipsis" vert="horz" wrap="square" lIns="38100" tIns="19050" rIns="38100" bIns="19050" anchor="ctr" anchorCtr="0">
                <a:spAutoFit/>
              </a:bodyPr>
              <a:lstStyle/>
              <a:p>
                <a:pPr algn="ctr">
                  <a:defRPr lang="en-US" altLang="ko-KR" sz="1200" b="0" i="0" u="none" strike="noStrike" kern="1200" baseline="0">
                    <a:ln>
                      <a:solidFill>
                        <a:srgbClr val="000000">
                          <a:lumMod val="50000"/>
                          <a:lumOff val="50000"/>
                          <a:alpha val="0"/>
                        </a:srgbClr>
                      </a:solidFill>
                    </a:ln>
                    <a:solidFill>
                      <a:schemeClr val="bg1">
                        <a:lumMod val="95000"/>
                      </a:schemeClr>
                    </a:solidFill>
                    <a:latin typeface="KPMG Bold" panose="020B0803030202040204" pitchFamily="34" charset="0"/>
                    <a:ea typeface="+mj-ea"/>
                    <a:cs typeface="+mn-cs"/>
                  </a:defRPr>
                </a:pPr>
                <a:endParaRPr lang="ko-K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Sheet1!$A$2:$A$6</c:f>
              <c:numCache>
                <c:formatCode>General</c:formatCode>
                <c:ptCount val="5"/>
                <c:pt idx="0">
                  <c:v>2017</c:v>
                </c:pt>
                <c:pt idx="1">
                  <c:v>2018</c:v>
                </c:pt>
                <c:pt idx="2">
                  <c:v>2019</c:v>
                </c:pt>
                <c:pt idx="3">
                  <c:v>2020</c:v>
                </c:pt>
                <c:pt idx="4">
                  <c:v>2021</c:v>
                </c:pt>
              </c:numCache>
            </c:numRef>
          </c:cat>
          <c:val>
            <c:numRef>
              <c:f>Sheet1!$E$2:$E$6</c:f>
              <c:numCache>
                <c:formatCode>#,##0.00</c:formatCode>
                <c:ptCount val="5"/>
                <c:pt idx="0">
                  <c:v>3.2214999999999998</c:v>
                </c:pt>
                <c:pt idx="1">
                  <c:v>3.3290000000000002</c:v>
                </c:pt>
                <c:pt idx="2">
                  <c:v>3.3656999999999999</c:v>
                </c:pt>
                <c:pt idx="3">
                  <c:v>3.4213</c:v>
                </c:pt>
                <c:pt idx="4">
                  <c:v>3.5994000000000002</c:v>
                </c:pt>
              </c:numCache>
            </c:numRef>
          </c:val>
          <c:extLst>
            <c:ext xmlns:c16="http://schemas.microsoft.com/office/drawing/2014/chart" uri="{C3380CC4-5D6E-409C-BE32-E72D297353CC}">
              <c16:uniqueId val="{00000003-FFAB-40A9-A746-78B264A9B5BD}"/>
            </c:ext>
          </c:extLst>
        </c:ser>
        <c:ser>
          <c:idx val="4"/>
          <c:order val="4"/>
          <c:tx>
            <c:strRef>
              <c:f>Sheet1!$F$1</c:f>
              <c:strCache>
                <c:ptCount val="1"/>
                <c:pt idx="0">
                  <c:v>자동차보험</c:v>
                </c:pt>
              </c:strCache>
            </c:strRef>
          </c:tx>
          <c:spPr>
            <a:solidFill>
              <a:schemeClr val="accent5"/>
            </a:solidFill>
            <a:ln>
              <a:noFill/>
            </a:ln>
            <a:effectLst/>
          </c:spPr>
          <c:invertIfNegative val="0"/>
          <c:dLbls>
            <c:spPr>
              <a:noFill/>
              <a:ln>
                <a:noFill/>
              </a:ln>
              <a:effectLst/>
            </c:spPr>
            <c:txPr>
              <a:bodyPr rot="0" spcFirstLastPara="1" vertOverflow="ellipsis" vert="horz" wrap="square" lIns="38100" tIns="19050" rIns="38100" bIns="19050" anchor="ctr" anchorCtr="0">
                <a:spAutoFit/>
              </a:bodyPr>
              <a:lstStyle/>
              <a:p>
                <a:pPr algn="ctr">
                  <a:defRPr lang="en-US" altLang="ko-KR" sz="1200" b="0" i="0" u="none" strike="noStrike" kern="1200" baseline="0">
                    <a:ln>
                      <a:solidFill>
                        <a:srgbClr val="000000">
                          <a:lumMod val="50000"/>
                          <a:lumOff val="50000"/>
                          <a:alpha val="0"/>
                        </a:srgbClr>
                      </a:solidFill>
                    </a:ln>
                    <a:solidFill>
                      <a:schemeClr val="bg1">
                        <a:lumMod val="95000"/>
                      </a:schemeClr>
                    </a:solidFill>
                    <a:latin typeface="KPMG Bold" panose="020B0803030202040204" pitchFamily="34" charset="0"/>
                    <a:ea typeface="+mj-ea"/>
                    <a:cs typeface="+mn-cs"/>
                  </a:defRPr>
                </a:pPr>
                <a:endParaRPr lang="ko-K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Sheet1!$A$2:$A$6</c:f>
              <c:numCache>
                <c:formatCode>General</c:formatCode>
                <c:ptCount val="5"/>
                <c:pt idx="0">
                  <c:v>2017</c:v>
                </c:pt>
                <c:pt idx="1">
                  <c:v>2018</c:v>
                </c:pt>
                <c:pt idx="2">
                  <c:v>2019</c:v>
                </c:pt>
                <c:pt idx="3">
                  <c:v>2020</c:v>
                </c:pt>
                <c:pt idx="4">
                  <c:v>2021</c:v>
                </c:pt>
              </c:numCache>
            </c:numRef>
          </c:cat>
          <c:val>
            <c:numRef>
              <c:f>Sheet1!$F$2:$F$6</c:f>
              <c:numCache>
                <c:formatCode>#,##0.00</c:formatCode>
                <c:ptCount val="5"/>
                <c:pt idx="0">
                  <c:v>2.2018</c:v>
                </c:pt>
                <c:pt idx="1">
                  <c:v>2.3476999999999997</c:v>
                </c:pt>
                <c:pt idx="2">
                  <c:v>2.2018</c:v>
                </c:pt>
                <c:pt idx="3">
                  <c:v>1.9879</c:v>
                </c:pt>
                <c:pt idx="4">
                  <c:v>1.9670999999999998</c:v>
                </c:pt>
              </c:numCache>
            </c:numRef>
          </c:val>
          <c:extLst>
            <c:ext xmlns:c16="http://schemas.microsoft.com/office/drawing/2014/chart" uri="{C3380CC4-5D6E-409C-BE32-E72D297353CC}">
              <c16:uniqueId val="{00000004-FFAB-40A9-A746-78B264A9B5BD}"/>
            </c:ext>
          </c:extLst>
        </c:ser>
        <c:ser>
          <c:idx val="5"/>
          <c:order val="5"/>
          <c:tx>
            <c:strRef>
              <c:f>Sheet1!$G$1</c:f>
              <c:strCache>
                <c:ptCount val="1"/>
                <c:pt idx="0">
                  <c:v>배상책임보험</c:v>
                </c:pt>
              </c:strCache>
            </c:strRef>
          </c:tx>
          <c:spPr>
            <a:solidFill>
              <a:srgbClr val="FD349C"/>
            </a:solidFill>
            <a:ln>
              <a:noFill/>
            </a:ln>
            <a:effectLst/>
          </c:spPr>
          <c:invertIfNegative val="0"/>
          <c:dLbls>
            <c:spPr>
              <a:noFill/>
              <a:ln>
                <a:noFill/>
              </a:ln>
              <a:effectLst/>
            </c:spPr>
            <c:txPr>
              <a:bodyPr rot="0" spcFirstLastPara="1" vertOverflow="ellipsis" vert="horz" wrap="square" lIns="38100" tIns="19050" rIns="38100" bIns="19050" anchor="ctr" anchorCtr="0">
                <a:spAutoFit/>
              </a:bodyPr>
              <a:lstStyle/>
              <a:p>
                <a:pPr algn="ctr">
                  <a:defRPr lang="en-US" altLang="ko-KR" sz="1200" b="0" i="0" u="none" strike="noStrike" kern="1200" baseline="0">
                    <a:ln>
                      <a:solidFill>
                        <a:srgbClr val="000000">
                          <a:lumMod val="50000"/>
                          <a:lumOff val="50000"/>
                          <a:alpha val="0"/>
                        </a:srgbClr>
                      </a:solidFill>
                    </a:ln>
                    <a:solidFill>
                      <a:schemeClr val="bg1"/>
                    </a:solidFill>
                    <a:latin typeface="KPMG Bold" panose="020B0803030202040204" pitchFamily="34" charset="0"/>
                    <a:ea typeface="+mj-ea"/>
                    <a:cs typeface="+mn-cs"/>
                  </a:defRPr>
                </a:pPr>
                <a:endParaRPr lang="ko-K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Sheet1!$A$2:$A$6</c:f>
              <c:numCache>
                <c:formatCode>General</c:formatCode>
                <c:ptCount val="5"/>
                <c:pt idx="0">
                  <c:v>2017</c:v>
                </c:pt>
                <c:pt idx="1">
                  <c:v>2018</c:v>
                </c:pt>
                <c:pt idx="2">
                  <c:v>2019</c:v>
                </c:pt>
                <c:pt idx="3">
                  <c:v>2020</c:v>
                </c:pt>
                <c:pt idx="4">
                  <c:v>2021</c:v>
                </c:pt>
              </c:numCache>
            </c:numRef>
          </c:cat>
          <c:val>
            <c:numRef>
              <c:f>Sheet1!$G$2:$G$6</c:f>
              <c:numCache>
                <c:formatCode>#,##0.00</c:formatCode>
                <c:ptCount val="5"/>
                <c:pt idx="0">
                  <c:v>0.5262</c:v>
                </c:pt>
                <c:pt idx="1">
                  <c:v>0.5655</c:v>
                </c:pt>
                <c:pt idx="2">
                  <c:v>0.59499999999999997</c:v>
                </c:pt>
                <c:pt idx="3">
                  <c:v>0.61850000000000005</c:v>
                </c:pt>
                <c:pt idx="4">
                  <c:v>0.67489999999999994</c:v>
                </c:pt>
              </c:numCache>
            </c:numRef>
          </c:val>
          <c:extLst>
            <c:ext xmlns:c16="http://schemas.microsoft.com/office/drawing/2014/chart" uri="{C3380CC4-5D6E-409C-BE32-E72D297353CC}">
              <c16:uniqueId val="{00000005-FFAB-40A9-A746-78B264A9B5BD}"/>
            </c:ext>
          </c:extLst>
        </c:ser>
        <c:ser>
          <c:idx val="6"/>
          <c:order val="6"/>
          <c:tx>
            <c:strRef>
              <c:f>Sheet1!$H$1</c:f>
              <c:strCache>
                <c:ptCount val="1"/>
                <c:pt idx="0">
                  <c:v>근로자 재해·고용주 책임보험</c:v>
                </c:pt>
              </c:strCache>
            </c:strRef>
          </c:tx>
          <c:spPr>
            <a:solidFill>
              <a:srgbClr val="00C0AE"/>
            </a:solidFill>
            <a:ln>
              <a:noFill/>
            </a:ln>
            <a:effectLst/>
          </c:spPr>
          <c:invertIfNegative val="0"/>
          <c:dLbls>
            <c:dLbl>
              <c:idx val="0"/>
              <c:layout>
                <c:manualLayout>
                  <c:x val="0"/>
                  <c:y val="-2.3790337212575244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FFAB-40A9-A746-78B264A9B5BD}"/>
                </c:ext>
              </c:extLst>
            </c:dLbl>
            <c:dLbl>
              <c:idx val="1"/>
              <c:layout>
                <c:manualLayout>
                  <c:x val="-5.4211765863439168E-17"/>
                  <c:y val="-1.9789920073385113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FFAB-40A9-A746-78B264A9B5BD}"/>
                </c:ext>
              </c:extLst>
            </c:dLbl>
            <c:dLbl>
              <c:idx val="2"/>
              <c:layout>
                <c:manualLayout>
                  <c:x val="2.9570395703118813E-3"/>
                  <c:y val="-3.0368779158470721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FFAB-40A9-A746-78B264A9B5BD}"/>
                </c:ext>
              </c:extLst>
            </c:dLbl>
            <c:dLbl>
              <c:idx val="3"/>
              <c:layout>
                <c:manualLayout>
                  <c:x val="-2.9570395703119898E-3"/>
                  <c:y val="-2.2262679347785225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FFAB-40A9-A746-78B264A9B5BD}"/>
                </c:ext>
              </c:extLst>
            </c:dLbl>
            <c:dLbl>
              <c:idx val="4"/>
              <c:layout>
                <c:manualLayout>
                  <c:x val="0"/>
                  <c:y val="-1.8081153187175521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A-FFAB-40A9-A746-78B264A9B5BD}"/>
                </c:ext>
              </c:extLst>
            </c:dLbl>
            <c:spPr>
              <a:noFill/>
              <a:ln>
                <a:noFill/>
              </a:ln>
              <a:effectLst/>
            </c:spPr>
            <c:txPr>
              <a:bodyPr rot="0" spcFirstLastPara="1" vertOverflow="ellipsis" vert="horz" wrap="square" lIns="38100" tIns="19050" rIns="38100" bIns="19050" anchor="ctr" anchorCtr="0">
                <a:spAutoFit/>
              </a:bodyPr>
              <a:lstStyle/>
              <a:p>
                <a:pPr algn="ctr">
                  <a:defRPr lang="en-US" altLang="ko-KR" sz="1200" b="0" i="0" u="none" strike="noStrike" kern="1200" baseline="0">
                    <a:ln>
                      <a:solidFill>
                        <a:srgbClr val="000000">
                          <a:lumMod val="50000"/>
                          <a:lumOff val="50000"/>
                          <a:alpha val="0"/>
                        </a:srgbClr>
                      </a:solidFill>
                    </a:ln>
                    <a:solidFill>
                      <a:srgbClr val="098E7E"/>
                    </a:solidFill>
                    <a:latin typeface="KPMG Bold" panose="020B0803030202040204" pitchFamily="34" charset="0"/>
                    <a:ea typeface="+mj-ea"/>
                    <a:cs typeface="+mn-cs"/>
                  </a:defRPr>
                </a:pPr>
                <a:endParaRPr lang="ko-KR"/>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Sheet1!$A$2:$A$6</c:f>
              <c:numCache>
                <c:formatCode>General</c:formatCode>
                <c:ptCount val="5"/>
                <c:pt idx="0">
                  <c:v>2017</c:v>
                </c:pt>
                <c:pt idx="1">
                  <c:v>2018</c:v>
                </c:pt>
                <c:pt idx="2">
                  <c:v>2019</c:v>
                </c:pt>
                <c:pt idx="3">
                  <c:v>2020</c:v>
                </c:pt>
                <c:pt idx="4">
                  <c:v>2021</c:v>
                </c:pt>
              </c:numCache>
            </c:numRef>
          </c:cat>
          <c:val>
            <c:numRef>
              <c:f>Sheet1!$H$2:$H$6</c:f>
              <c:numCache>
                <c:formatCode>#,##0.00</c:formatCode>
                <c:ptCount val="5"/>
                <c:pt idx="0">
                  <c:v>0.21780000000000002</c:v>
                </c:pt>
                <c:pt idx="1">
                  <c:v>0.20959999999999998</c:v>
                </c:pt>
                <c:pt idx="2">
                  <c:v>8.6199999999999999E-2</c:v>
                </c:pt>
                <c:pt idx="3">
                  <c:v>7.5499999999999998E-2</c:v>
                </c:pt>
                <c:pt idx="4">
                  <c:v>7.7099999999999988E-2</c:v>
                </c:pt>
              </c:numCache>
            </c:numRef>
          </c:val>
          <c:extLst>
            <c:ext xmlns:c16="http://schemas.microsoft.com/office/drawing/2014/chart" uri="{C3380CC4-5D6E-409C-BE32-E72D297353CC}">
              <c16:uniqueId val="{0000000B-FFAB-40A9-A746-78B264A9B5BD}"/>
            </c:ext>
          </c:extLst>
        </c:ser>
        <c:ser>
          <c:idx val="7"/>
          <c:order val="7"/>
          <c:tx>
            <c:strRef>
              <c:f>Sheet1!$I$1</c:f>
              <c:strCache>
                <c:ptCount val="1"/>
                <c:pt idx="0">
                  <c:v>기타</c:v>
                </c:pt>
              </c:strCache>
            </c:strRef>
          </c:tx>
          <c:spPr>
            <a:solidFill>
              <a:schemeClr val="bg1">
                <a:lumMod val="75000"/>
              </a:schemeClr>
            </a:solidFill>
            <a:ln>
              <a:noFill/>
            </a:ln>
            <a:effectLst/>
          </c:spPr>
          <c:invertIfNegative val="0"/>
          <c:dLbls>
            <c:dLbl>
              <c:idx val="0"/>
              <c:layout>
                <c:manualLayout>
                  <c:x val="0"/>
                  <c:y val="-4.9860228949263646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C-FFAB-40A9-A746-78B264A9B5BD}"/>
                </c:ext>
              </c:extLst>
            </c:dLbl>
            <c:dLbl>
              <c:idx val="1"/>
              <c:layout>
                <c:manualLayout>
                  <c:x val="-2.9570395703119355E-3"/>
                  <c:y val="-4.9994589613168786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D-FFAB-40A9-A746-78B264A9B5BD}"/>
                </c:ext>
              </c:extLst>
            </c:dLbl>
            <c:dLbl>
              <c:idx val="2"/>
              <c:layout>
                <c:manualLayout>
                  <c:x val="2.9570395703118813E-3"/>
                  <c:y val="-4.8866417712593056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E-FFAB-40A9-A746-78B264A9B5BD}"/>
                </c:ext>
              </c:extLst>
            </c:dLbl>
            <c:dLbl>
              <c:idx val="3"/>
              <c:layout>
                <c:manualLayout>
                  <c:x val="-2.9570395703118813E-3"/>
                  <c:y val="-4.966833184534078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F-FFAB-40A9-A746-78B264A9B5BD}"/>
                </c:ext>
              </c:extLst>
            </c:dLbl>
            <c:dLbl>
              <c:idx val="4"/>
              <c:layout>
                <c:manualLayout>
                  <c:x val="-1.0842353172687834E-16"/>
                  <c:y val="-4.9400918163894511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0-FFAB-40A9-A746-78B264A9B5BD}"/>
                </c:ext>
              </c:extLst>
            </c:dLbl>
            <c:spPr>
              <a:noFill/>
              <a:ln>
                <a:noFill/>
              </a:ln>
              <a:effectLst/>
            </c:spPr>
            <c:txPr>
              <a:bodyPr rot="0" spcFirstLastPara="1" vertOverflow="ellipsis" vert="horz" wrap="square" lIns="38100" tIns="19050" rIns="38100" bIns="19050" anchor="ctr" anchorCtr="0">
                <a:spAutoFit/>
              </a:bodyPr>
              <a:lstStyle/>
              <a:p>
                <a:pPr algn="ctr">
                  <a:defRPr lang="en-US" altLang="ko-KR" sz="1200" b="0" i="0" u="none" strike="noStrike" kern="1200" baseline="0">
                    <a:ln>
                      <a:solidFill>
                        <a:srgbClr val="000000">
                          <a:lumMod val="50000"/>
                          <a:lumOff val="50000"/>
                          <a:alpha val="0"/>
                        </a:srgbClr>
                      </a:solidFill>
                    </a:ln>
                    <a:solidFill>
                      <a:schemeClr val="bg1">
                        <a:lumMod val="50000"/>
                      </a:schemeClr>
                    </a:solidFill>
                    <a:latin typeface="KPMG Bold" panose="020B0803030202040204" pitchFamily="34" charset="0"/>
                    <a:ea typeface="+mj-ea"/>
                    <a:cs typeface="+mn-cs"/>
                  </a:defRPr>
                </a:pPr>
                <a:endParaRPr lang="ko-KR"/>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Sheet1!$A$2:$A$6</c:f>
              <c:numCache>
                <c:formatCode>General</c:formatCode>
                <c:ptCount val="5"/>
                <c:pt idx="0">
                  <c:v>2017</c:v>
                </c:pt>
                <c:pt idx="1">
                  <c:v>2018</c:v>
                </c:pt>
                <c:pt idx="2">
                  <c:v>2019</c:v>
                </c:pt>
                <c:pt idx="3">
                  <c:v>2020</c:v>
                </c:pt>
                <c:pt idx="4">
                  <c:v>2021</c:v>
                </c:pt>
              </c:numCache>
            </c:numRef>
          </c:cat>
          <c:val>
            <c:numRef>
              <c:f>Sheet1!$I$2:$I$6</c:f>
              <c:numCache>
                <c:formatCode>#,##0.00</c:formatCode>
                <c:ptCount val="5"/>
                <c:pt idx="0">
                  <c:v>0.83040000000000003</c:v>
                </c:pt>
                <c:pt idx="1">
                  <c:v>0.82310000000000005</c:v>
                </c:pt>
                <c:pt idx="2">
                  <c:v>0.88429999999999997</c:v>
                </c:pt>
                <c:pt idx="3">
                  <c:v>0.84079999999999999</c:v>
                </c:pt>
                <c:pt idx="4">
                  <c:v>0.85529999999999995</c:v>
                </c:pt>
              </c:numCache>
            </c:numRef>
          </c:val>
          <c:extLst>
            <c:ext xmlns:c16="http://schemas.microsoft.com/office/drawing/2014/chart" uri="{C3380CC4-5D6E-409C-BE32-E72D297353CC}">
              <c16:uniqueId val="{00000011-FFAB-40A9-A746-78B264A9B5BD}"/>
            </c:ext>
          </c:extLst>
        </c:ser>
        <c:dLbls>
          <c:showLegendKey val="0"/>
          <c:showVal val="0"/>
          <c:showCatName val="0"/>
          <c:showSerName val="0"/>
          <c:showPercent val="0"/>
          <c:showBubbleSize val="0"/>
        </c:dLbls>
        <c:gapWidth val="80"/>
        <c:overlap val="100"/>
        <c:axId val="739968304"/>
        <c:axId val="739950416"/>
      </c:barChart>
      <c:catAx>
        <c:axId val="73996830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lgn="ctr">
              <a:defRPr lang="en-US" altLang="ko-KR" sz="1050" b="0" i="0" u="none" strike="noStrike" kern="1200" baseline="0">
                <a:ln>
                  <a:solidFill>
                    <a:srgbClr val="000000">
                      <a:lumMod val="50000"/>
                      <a:lumOff val="50000"/>
                      <a:alpha val="0"/>
                    </a:srgbClr>
                  </a:solidFill>
                </a:ln>
                <a:solidFill>
                  <a:schemeClr val="bg1">
                    <a:lumMod val="50000"/>
                  </a:schemeClr>
                </a:solidFill>
                <a:latin typeface="KPMG Bold" panose="020B0803030202040204" pitchFamily="34" charset="0"/>
                <a:ea typeface="KoPub돋움체 Medium" panose="00000600000000000000" pitchFamily="2" charset="-127"/>
                <a:cs typeface="+mn-cs"/>
              </a:defRPr>
            </a:pPr>
            <a:endParaRPr lang="ko-KR"/>
          </a:p>
        </c:txPr>
        <c:crossAx val="739950416"/>
        <c:crosses val="autoZero"/>
        <c:auto val="1"/>
        <c:lblAlgn val="ctr"/>
        <c:lblOffset val="100"/>
        <c:noMultiLvlLbl val="0"/>
      </c:catAx>
      <c:valAx>
        <c:axId val="739950416"/>
        <c:scaling>
          <c:orientation val="minMax"/>
        </c:scaling>
        <c:delete val="0"/>
        <c:axPos val="l"/>
        <c:numFmt formatCode="#,##0_);[Red]\(#,##0\)" sourceLinked="0"/>
        <c:majorTickMark val="out"/>
        <c:minorTickMark val="none"/>
        <c:tickLblPos val="nextTo"/>
        <c:spPr>
          <a:noFill/>
          <a:ln>
            <a:solidFill>
              <a:schemeClr val="bg1">
                <a:lumMod val="75000"/>
              </a:schemeClr>
            </a:solidFill>
          </a:ln>
          <a:effectLst/>
        </c:spPr>
        <c:txPr>
          <a:bodyPr rot="-60000000" spcFirstLastPara="1" vertOverflow="ellipsis" vert="horz" wrap="square" anchor="ctr" anchorCtr="1"/>
          <a:lstStyle/>
          <a:p>
            <a:pPr algn="ctr">
              <a:defRPr lang="en-US" altLang="ko-KR" sz="1050" b="0" i="0" u="none" strike="noStrike" kern="1200" baseline="0">
                <a:ln>
                  <a:solidFill>
                    <a:srgbClr val="000000">
                      <a:lumMod val="50000"/>
                      <a:lumOff val="50000"/>
                      <a:alpha val="0"/>
                    </a:srgbClr>
                  </a:solidFill>
                </a:ln>
                <a:solidFill>
                  <a:schemeClr val="bg1">
                    <a:lumMod val="50000"/>
                  </a:schemeClr>
                </a:solidFill>
                <a:latin typeface="KPMG Bold" panose="020B0803030202040204" pitchFamily="34" charset="0"/>
                <a:ea typeface="KoPub돋움체 Medium" panose="00000600000000000000" pitchFamily="2" charset="-127"/>
                <a:cs typeface="+mn-cs"/>
              </a:defRPr>
            </a:pPr>
            <a:endParaRPr lang="ko-KR"/>
          </a:p>
        </c:txPr>
        <c:crossAx val="739968304"/>
        <c:crosses val="autoZero"/>
        <c:crossBetween val="between"/>
      </c:valAx>
      <c:spPr>
        <a:noFill/>
        <a:ln>
          <a:noFill/>
        </a:ln>
        <a:effectLst/>
      </c:spPr>
    </c:plotArea>
    <c:legend>
      <c:legendPos val="t"/>
      <c:layout>
        <c:manualLayout>
          <c:xMode val="edge"/>
          <c:yMode val="edge"/>
          <c:x val="4.7312633124990101E-2"/>
          <c:y val="0"/>
          <c:w val="0.94973032730469797"/>
          <c:h val="0.19390368726852619"/>
        </c:manualLayout>
      </c:layout>
      <c:overlay val="0"/>
      <c:spPr>
        <a:noFill/>
        <a:ln>
          <a:noFill/>
        </a:ln>
        <a:effectLst/>
      </c:spPr>
      <c:txPr>
        <a:bodyPr rot="0" spcFirstLastPara="1" vertOverflow="ellipsis" vert="horz" wrap="square" anchor="ctr" anchorCtr="1"/>
        <a:lstStyle/>
        <a:p>
          <a:pPr>
            <a:defRPr lang="en-US" altLang="ko-KR" sz="900" b="0" i="0" u="none" strike="noStrike" kern="1200" baseline="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cs typeface="+mn-cs"/>
            </a:defRPr>
          </a:pPr>
          <a:endParaRPr lang="ko-K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lang="en-US" altLang="ko-KR" sz="900" kern="120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cs typeface="+mn-cs"/>
        </a:defRPr>
      </a:pPr>
      <a:endParaRPr lang="ko-KR"/>
    </a:p>
  </c:txPr>
  <c:externalData r:id="rId3">
    <c:autoUpdate val="0"/>
  </c:externalData>
</c:chartSpace>
</file>

<file path=ppt/charts/chart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4241873894011369E-2"/>
          <c:y val="0.20213660130718955"/>
          <c:w val="0.87323041818012481"/>
          <c:h val="0.75220980392156866"/>
        </c:manualLayout>
      </c:layout>
      <c:barChart>
        <c:barDir val="col"/>
        <c:grouping val="stacked"/>
        <c:varyColors val="0"/>
        <c:ser>
          <c:idx val="0"/>
          <c:order val="0"/>
          <c:tx>
            <c:strRef>
              <c:f>Sheet1!$B$1</c:f>
              <c:strCache>
                <c:ptCount val="1"/>
                <c:pt idx="0">
                  <c:v>수입보험료</c:v>
                </c:pt>
              </c:strCache>
            </c:strRef>
          </c:tx>
          <c:spPr>
            <a:solidFill>
              <a:schemeClr val="accent1"/>
            </a:solidFill>
            <a:ln>
              <a:noFill/>
            </a:ln>
            <a:effectLst/>
          </c:spPr>
          <c:invertIfNegative val="0"/>
          <c:cat>
            <c:strRef>
              <c:f>Sheet1!$A$2:$A$11</c:f>
              <c:strCache>
                <c:ptCount val="10"/>
                <c:pt idx="1">
                  <c:v>2017.2H</c:v>
                </c:pt>
                <c:pt idx="3">
                  <c:v>2018.2H</c:v>
                </c:pt>
                <c:pt idx="5">
                  <c:v>2019.2H</c:v>
                </c:pt>
                <c:pt idx="7">
                  <c:v>2020.2H</c:v>
                </c:pt>
                <c:pt idx="9">
                  <c:v>2021.2H</c:v>
                </c:pt>
              </c:strCache>
            </c:strRef>
          </c:cat>
          <c:val>
            <c:numRef>
              <c:f>Sheet1!$B$2:$B$11</c:f>
              <c:numCache>
                <c:formatCode>0.0</c:formatCode>
                <c:ptCount val="10"/>
                <c:pt idx="0">
                  <c:v>15.8725</c:v>
                </c:pt>
                <c:pt idx="1">
                  <c:v>33.046399999999998</c:v>
                </c:pt>
                <c:pt idx="2">
                  <c:v>16.938599999999997</c:v>
                </c:pt>
                <c:pt idx="3">
                  <c:v>34.8339</c:v>
                </c:pt>
                <c:pt idx="4">
                  <c:v>18.2</c:v>
                </c:pt>
                <c:pt idx="5">
                  <c:v>37.645199999999996</c:v>
                </c:pt>
                <c:pt idx="6">
                  <c:v>18.423200000000001</c:v>
                </c:pt>
                <c:pt idx="7">
                  <c:v>38.791800000000002</c:v>
                </c:pt>
                <c:pt idx="8">
                  <c:v>19.255200000000002</c:v>
                </c:pt>
                <c:pt idx="9">
                  <c:v>40.485599999999998</c:v>
                </c:pt>
              </c:numCache>
            </c:numRef>
          </c:val>
          <c:extLst>
            <c:ext xmlns:c16="http://schemas.microsoft.com/office/drawing/2014/chart" uri="{C3380CC4-5D6E-409C-BE32-E72D297353CC}">
              <c16:uniqueId val="{00000002-73C1-4D8A-97C9-00E2923541CA}"/>
            </c:ext>
          </c:extLst>
        </c:ser>
        <c:ser>
          <c:idx val="1"/>
          <c:order val="1"/>
          <c:tx>
            <c:strRef>
              <c:f>Sheet1!$C$1</c:f>
              <c:strCache>
                <c:ptCount val="1"/>
                <c:pt idx="0">
                  <c:v>순투자손익</c:v>
                </c:pt>
              </c:strCache>
            </c:strRef>
          </c:tx>
          <c:spPr>
            <a:solidFill>
              <a:schemeClr val="accent4"/>
            </a:solidFill>
            <a:ln>
              <a:noFill/>
            </a:ln>
            <a:effectLst/>
          </c:spPr>
          <c:invertIfNegative val="0"/>
          <c:cat>
            <c:strRef>
              <c:f>Sheet1!$A$2:$A$11</c:f>
              <c:strCache>
                <c:ptCount val="10"/>
                <c:pt idx="1">
                  <c:v>2017.2H</c:v>
                </c:pt>
                <c:pt idx="3">
                  <c:v>2018.2H</c:v>
                </c:pt>
                <c:pt idx="5">
                  <c:v>2019.2H</c:v>
                </c:pt>
                <c:pt idx="7">
                  <c:v>2020.2H</c:v>
                </c:pt>
                <c:pt idx="9">
                  <c:v>2021.2H</c:v>
                </c:pt>
              </c:strCache>
            </c:strRef>
          </c:cat>
          <c:val>
            <c:numRef>
              <c:f>Sheet1!$C$2:$C$11</c:f>
              <c:numCache>
                <c:formatCode>0.0</c:formatCode>
                <c:ptCount val="10"/>
                <c:pt idx="0">
                  <c:v>4.4233000000000002</c:v>
                </c:pt>
                <c:pt idx="1">
                  <c:v>9.0663</c:v>
                </c:pt>
                <c:pt idx="2">
                  <c:v>4.7246999999999995</c:v>
                </c:pt>
                <c:pt idx="3">
                  <c:v>9.7421000000000006</c:v>
                </c:pt>
                <c:pt idx="4">
                  <c:v>4.9006000000000007</c:v>
                </c:pt>
                <c:pt idx="5">
                  <c:v>9.9890000000000008</c:v>
                </c:pt>
                <c:pt idx="6">
                  <c:v>5.1109999999999998</c:v>
                </c:pt>
                <c:pt idx="7">
                  <c:v>9.8704000000000001</c:v>
                </c:pt>
                <c:pt idx="8">
                  <c:v>5.3079000000000001</c:v>
                </c:pt>
                <c:pt idx="9">
                  <c:v>10.5762</c:v>
                </c:pt>
              </c:numCache>
            </c:numRef>
          </c:val>
          <c:extLst>
            <c:ext xmlns:c16="http://schemas.microsoft.com/office/drawing/2014/chart" uri="{C3380CC4-5D6E-409C-BE32-E72D297353CC}">
              <c16:uniqueId val="{00000003-73C1-4D8A-97C9-00E2923541CA}"/>
            </c:ext>
          </c:extLst>
        </c:ser>
        <c:ser>
          <c:idx val="2"/>
          <c:order val="2"/>
          <c:tx>
            <c:strRef>
              <c:f>Sheet1!$D$1</c:f>
              <c:strCache>
                <c:ptCount val="1"/>
                <c:pt idx="0">
                  <c:v>자산처분이익·기타수익</c:v>
                </c:pt>
              </c:strCache>
            </c:strRef>
          </c:tx>
          <c:spPr>
            <a:solidFill>
              <a:schemeClr val="accent3"/>
            </a:solidFill>
            <a:ln>
              <a:noFill/>
            </a:ln>
            <a:effectLst/>
          </c:spPr>
          <c:invertIfNegative val="0"/>
          <c:cat>
            <c:strRef>
              <c:f>Sheet1!$A$2:$A$11</c:f>
              <c:strCache>
                <c:ptCount val="10"/>
                <c:pt idx="1">
                  <c:v>2017.2H</c:v>
                </c:pt>
                <c:pt idx="3">
                  <c:v>2018.2H</c:v>
                </c:pt>
                <c:pt idx="5">
                  <c:v>2019.2H</c:v>
                </c:pt>
                <c:pt idx="7">
                  <c:v>2020.2H</c:v>
                </c:pt>
                <c:pt idx="9">
                  <c:v>2021.2H</c:v>
                </c:pt>
              </c:strCache>
            </c:strRef>
          </c:cat>
          <c:val>
            <c:numRef>
              <c:f>Sheet1!$D$2:$D$11</c:f>
              <c:numCache>
                <c:formatCode>0.0</c:formatCode>
                <c:ptCount val="10"/>
                <c:pt idx="0">
                  <c:v>5.1753999999999998</c:v>
                </c:pt>
                <c:pt idx="1">
                  <c:v>7.5283999999999995</c:v>
                </c:pt>
                <c:pt idx="2">
                  <c:v>6.8311000000000002</c:v>
                </c:pt>
                <c:pt idx="3">
                  <c:v>8.9527999999999999</c:v>
                </c:pt>
                <c:pt idx="4">
                  <c:v>8.6657000000000011</c:v>
                </c:pt>
                <c:pt idx="5">
                  <c:v>10.5969</c:v>
                </c:pt>
                <c:pt idx="6">
                  <c:v>4.3366000000000007</c:v>
                </c:pt>
                <c:pt idx="7">
                  <c:v>10.999600000000001</c:v>
                </c:pt>
                <c:pt idx="8">
                  <c:v>3.7443</c:v>
                </c:pt>
                <c:pt idx="9">
                  <c:v>5.0389999999999997</c:v>
                </c:pt>
              </c:numCache>
            </c:numRef>
          </c:val>
          <c:extLst>
            <c:ext xmlns:c16="http://schemas.microsoft.com/office/drawing/2014/chart" uri="{C3380CC4-5D6E-409C-BE32-E72D297353CC}">
              <c16:uniqueId val="{00000004-73C1-4D8A-97C9-00E2923541CA}"/>
            </c:ext>
          </c:extLst>
        </c:ser>
        <c:ser>
          <c:idx val="3"/>
          <c:order val="3"/>
          <c:tx>
            <c:strRef>
              <c:f>Sheet1!$E$1</c:f>
              <c:strCache>
                <c:ptCount val="1"/>
                <c:pt idx="0">
                  <c:v>순보험금</c:v>
                </c:pt>
              </c:strCache>
            </c:strRef>
          </c:tx>
          <c:spPr>
            <a:solidFill>
              <a:schemeClr val="bg1">
                <a:lumMod val="75000"/>
              </a:schemeClr>
            </a:solidFill>
            <a:ln>
              <a:noFill/>
            </a:ln>
            <a:effectLst/>
          </c:spPr>
          <c:invertIfNegative val="0"/>
          <c:cat>
            <c:strRef>
              <c:f>Sheet1!$A$2:$A$11</c:f>
              <c:strCache>
                <c:ptCount val="10"/>
                <c:pt idx="1">
                  <c:v>2017.2H</c:v>
                </c:pt>
                <c:pt idx="3">
                  <c:v>2018.2H</c:v>
                </c:pt>
                <c:pt idx="5">
                  <c:v>2019.2H</c:v>
                </c:pt>
                <c:pt idx="7">
                  <c:v>2020.2H</c:v>
                </c:pt>
                <c:pt idx="9">
                  <c:v>2021.2H</c:v>
                </c:pt>
              </c:strCache>
            </c:strRef>
          </c:cat>
          <c:val>
            <c:numRef>
              <c:f>Sheet1!$E$2:$E$11</c:f>
              <c:numCache>
                <c:formatCode>0.0</c:formatCode>
                <c:ptCount val="10"/>
                <c:pt idx="0">
                  <c:v>-11.102499999999999</c:v>
                </c:pt>
                <c:pt idx="1">
                  <c:v>-22.500599999999999</c:v>
                </c:pt>
                <c:pt idx="2">
                  <c:v>-11.398899999999999</c:v>
                </c:pt>
                <c:pt idx="3">
                  <c:v>-23.567299999999999</c:v>
                </c:pt>
                <c:pt idx="4">
                  <c:v>-12.075100000000001</c:v>
                </c:pt>
                <c:pt idx="5">
                  <c:v>-25.9419</c:v>
                </c:pt>
                <c:pt idx="6">
                  <c:v>-11.611799999999999</c:v>
                </c:pt>
                <c:pt idx="7">
                  <c:v>-25.7744</c:v>
                </c:pt>
                <c:pt idx="8">
                  <c:v>-11.8329</c:v>
                </c:pt>
                <c:pt idx="9">
                  <c:v>-25.103200000000001</c:v>
                </c:pt>
              </c:numCache>
            </c:numRef>
          </c:val>
          <c:extLst>
            <c:ext xmlns:c16="http://schemas.microsoft.com/office/drawing/2014/chart" uri="{C3380CC4-5D6E-409C-BE32-E72D297353CC}">
              <c16:uniqueId val="{00000005-73C1-4D8A-97C9-00E2923541CA}"/>
            </c:ext>
          </c:extLst>
        </c:ser>
        <c:ser>
          <c:idx val="4"/>
          <c:order val="4"/>
          <c:tx>
            <c:strRef>
              <c:f>Sheet1!$F$1</c:f>
              <c:strCache>
                <c:ptCount val="1"/>
                <c:pt idx="0">
                  <c:v>대리인 비용</c:v>
                </c:pt>
              </c:strCache>
            </c:strRef>
          </c:tx>
          <c:spPr>
            <a:solidFill>
              <a:schemeClr val="accent6">
                <a:lumMod val="40000"/>
                <a:lumOff val="60000"/>
              </a:schemeClr>
            </a:solidFill>
            <a:ln>
              <a:noFill/>
            </a:ln>
            <a:effectLst/>
          </c:spPr>
          <c:invertIfNegative val="0"/>
          <c:cat>
            <c:strRef>
              <c:f>Sheet1!$A$2:$A$11</c:f>
              <c:strCache>
                <c:ptCount val="10"/>
                <c:pt idx="1">
                  <c:v>2017.2H</c:v>
                </c:pt>
                <c:pt idx="3">
                  <c:v>2018.2H</c:v>
                </c:pt>
                <c:pt idx="5">
                  <c:v>2019.2H</c:v>
                </c:pt>
                <c:pt idx="7">
                  <c:v>2020.2H</c:v>
                </c:pt>
                <c:pt idx="9">
                  <c:v>2021.2H</c:v>
                </c:pt>
              </c:strCache>
            </c:strRef>
          </c:cat>
          <c:val>
            <c:numRef>
              <c:f>Sheet1!$F$2:$F$11</c:f>
              <c:numCache>
                <c:formatCode>0.0</c:formatCode>
                <c:ptCount val="10"/>
                <c:pt idx="0">
                  <c:v>-2.0467</c:v>
                </c:pt>
                <c:pt idx="1">
                  <c:v>-4.2536000000000005</c:v>
                </c:pt>
                <c:pt idx="2">
                  <c:v>-2.1819999999999999</c:v>
                </c:pt>
                <c:pt idx="3">
                  <c:v>-4.3813000000000004</c:v>
                </c:pt>
                <c:pt idx="4">
                  <c:v>-2.2198000000000002</c:v>
                </c:pt>
                <c:pt idx="5">
                  <c:v>-4.5496999999999996</c:v>
                </c:pt>
                <c:pt idx="6">
                  <c:v>-2.1964000000000001</c:v>
                </c:pt>
                <c:pt idx="7">
                  <c:v>-4.5493000000000006</c:v>
                </c:pt>
                <c:pt idx="8">
                  <c:v>-2.4451000000000001</c:v>
                </c:pt>
                <c:pt idx="9">
                  <c:v>-5.2847</c:v>
                </c:pt>
              </c:numCache>
            </c:numRef>
          </c:val>
          <c:extLst>
            <c:ext xmlns:c16="http://schemas.microsoft.com/office/drawing/2014/chart" uri="{C3380CC4-5D6E-409C-BE32-E72D297353CC}">
              <c16:uniqueId val="{00000006-73C1-4D8A-97C9-00E2923541CA}"/>
            </c:ext>
          </c:extLst>
        </c:ser>
        <c:ser>
          <c:idx val="5"/>
          <c:order val="5"/>
          <c:tx>
            <c:strRef>
              <c:f>Sheet1!$G$1</c:f>
              <c:strCache>
                <c:ptCount val="1"/>
                <c:pt idx="0">
                  <c:v>운영·관리비</c:v>
                </c:pt>
              </c:strCache>
            </c:strRef>
          </c:tx>
          <c:spPr>
            <a:solidFill>
              <a:schemeClr val="accent6">
                <a:lumMod val="20000"/>
                <a:lumOff val="80000"/>
              </a:schemeClr>
            </a:solidFill>
            <a:ln>
              <a:noFill/>
            </a:ln>
            <a:effectLst/>
          </c:spPr>
          <c:invertIfNegative val="0"/>
          <c:cat>
            <c:strRef>
              <c:f>Sheet1!$A$2:$A$11</c:f>
              <c:strCache>
                <c:ptCount val="10"/>
                <c:pt idx="1">
                  <c:v>2017.2H</c:v>
                </c:pt>
                <c:pt idx="3">
                  <c:v>2018.2H</c:v>
                </c:pt>
                <c:pt idx="5">
                  <c:v>2019.2H</c:v>
                </c:pt>
                <c:pt idx="7">
                  <c:v>2020.2H</c:v>
                </c:pt>
                <c:pt idx="9">
                  <c:v>2021.2H</c:v>
                </c:pt>
              </c:strCache>
            </c:strRef>
          </c:cat>
          <c:val>
            <c:numRef>
              <c:f>Sheet1!$G$2:$G$11</c:f>
              <c:numCache>
                <c:formatCode>0.0</c:formatCode>
                <c:ptCount val="10"/>
                <c:pt idx="0">
                  <c:v>-1.6568000000000001</c:v>
                </c:pt>
                <c:pt idx="1">
                  <c:v>-3.4638</c:v>
                </c:pt>
                <c:pt idx="2">
                  <c:v>-1.6684000000000001</c:v>
                </c:pt>
                <c:pt idx="3">
                  <c:v>-3.4769999999999999</c:v>
                </c:pt>
                <c:pt idx="4">
                  <c:v>-1.7352000000000001</c:v>
                </c:pt>
                <c:pt idx="5">
                  <c:v>-3.5948000000000002</c:v>
                </c:pt>
                <c:pt idx="6">
                  <c:v>-1.726</c:v>
                </c:pt>
                <c:pt idx="7">
                  <c:v>-3.6328</c:v>
                </c:pt>
                <c:pt idx="8">
                  <c:v>-1.8634999999999999</c:v>
                </c:pt>
                <c:pt idx="9">
                  <c:v>-3.8371</c:v>
                </c:pt>
              </c:numCache>
            </c:numRef>
          </c:val>
          <c:extLst>
            <c:ext xmlns:c16="http://schemas.microsoft.com/office/drawing/2014/chart" uri="{C3380CC4-5D6E-409C-BE32-E72D297353CC}">
              <c16:uniqueId val="{00000007-73C1-4D8A-97C9-00E2923541CA}"/>
            </c:ext>
          </c:extLst>
        </c:ser>
        <c:ser>
          <c:idx val="6"/>
          <c:order val="6"/>
          <c:tx>
            <c:strRef>
              <c:f>Sheet1!$H$1</c:f>
              <c:strCache>
                <c:ptCount val="1"/>
                <c:pt idx="0">
                  <c:v>자산처분손실·기타손실</c:v>
                </c:pt>
              </c:strCache>
            </c:strRef>
          </c:tx>
          <c:spPr>
            <a:solidFill>
              <a:schemeClr val="accent6">
                <a:lumMod val="60000"/>
                <a:lumOff val="40000"/>
              </a:schemeClr>
            </a:solidFill>
            <a:ln>
              <a:noFill/>
            </a:ln>
            <a:effectLst/>
          </c:spPr>
          <c:invertIfNegative val="0"/>
          <c:cat>
            <c:strRef>
              <c:f>Sheet1!$A$2:$A$11</c:f>
              <c:strCache>
                <c:ptCount val="10"/>
                <c:pt idx="1">
                  <c:v>2017.2H</c:v>
                </c:pt>
                <c:pt idx="3">
                  <c:v>2018.2H</c:v>
                </c:pt>
                <c:pt idx="5">
                  <c:v>2019.2H</c:v>
                </c:pt>
                <c:pt idx="7">
                  <c:v>2020.2H</c:v>
                </c:pt>
                <c:pt idx="9">
                  <c:v>2021.2H</c:v>
                </c:pt>
              </c:strCache>
            </c:strRef>
          </c:cat>
          <c:val>
            <c:numRef>
              <c:f>Sheet1!$H$2:$H$11</c:f>
              <c:numCache>
                <c:formatCode>0.0</c:formatCode>
                <c:ptCount val="10"/>
                <c:pt idx="0">
                  <c:v>-1.0602</c:v>
                </c:pt>
                <c:pt idx="1">
                  <c:v>-2.3093000000000004</c:v>
                </c:pt>
                <c:pt idx="2">
                  <c:v>-5.7474999999999996</c:v>
                </c:pt>
                <c:pt idx="3">
                  <c:v>-8.9957999999999991</c:v>
                </c:pt>
                <c:pt idx="4">
                  <c:v>-1.6369</c:v>
                </c:pt>
                <c:pt idx="5">
                  <c:v>-3.5185999999999997</c:v>
                </c:pt>
                <c:pt idx="6">
                  <c:v>-9.3287999999999993</c:v>
                </c:pt>
                <c:pt idx="7">
                  <c:v>-7.3156000000000008</c:v>
                </c:pt>
                <c:pt idx="8">
                  <c:v>-9.9283999999999999</c:v>
                </c:pt>
                <c:pt idx="9">
                  <c:v>-12.148999999999999</c:v>
                </c:pt>
              </c:numCache>
            </c:numRef>
          </c:val>
          <c:extLst>
            <c:ext xmlns:c16="http://schemas.microsoft.com/office/drawing/2014/chart" uri="{C3380CC4-5D6E-409C-BE32-E72D297353CC}">
              <c16:uniqueId val="{00000008-73C1-4D8A-97C9-00E2923541CA}"/>
            </c:ext>
          </c:extLst>
        </c:ser>
        <c:dLbls>
          <c:showLegendKey val="0"/>
          <c:showVal val="0"/>
          <c:showCatName val="0"/>
          <c:showSerName val="0"/>
          <c:showPercent val="0"/>
          <c:showBubbleSize val="0"/>
        </c:dLbls>
        <c:gapWidth val="80"/>
        <c:overlap val="100"/>
        <c:axId val="587337887"/>
        <c:axId val="587361183"/>
      </c:barChart>
      <c:lineChart>
        <c:grouping val="standard"/>
        <c:varyColors val="0"/>
        <c:ser>
          <c:idx val="7"/>
          <c:order val="7"/>
          <c:tx>
            <c:strRef>
              <c:f>Sheet1!$I$1</c:f>
              <c:strCache>
                <c:ptCount val="1"/>
                <c:pt idx="0">
                  <c:v>초과이익</c:v>
                </c:pt>
              </c:strCache>
            </c:strRef>
          </c:tx>
          <c:spPr>
            <a:ln w="28575" cap="rnd">
              <a:solidFill>
                <a:srgbClr val="00C0AE"/>
              </a:solidFill>
              <a:round/>
            </a:ln>
            <a:effectLst/>
          </c:spPr>
          <c:marker>
            <c:symbol val="circle"/>
            <c:size val="5"/>
            <c:spPr>
              <a:solidFill>
                <a:schemeClr val="bg1"/>
              </a:solidFill>
              <a:ln w="9525">
                <a:solidFill>
                  <a:srgbClr val="00C0AE"/>
                </a:solidFill>
              </a:ln>
              <a:effectLst/>
            </c:spPr>
          </c:marker>
          <c:dLbls>
            <c:spPr>
              <a:noFill/>
              <a:ln>
                <a:noFill/>
              </a:ln>
              <a:effectLst/>
            </c:spPr>
            <c:txPr>
              <a:bodyPr rot="0" spcFirstLastPara="1" vertOverflow="ellipsis" vert="horz" wrap="square" lIns="38100" tIns="19050" rIns="38100" bIns="19050" anchor="ctr" anchorCtr="0">
                <a:spAutoFit/>
              </a:bodyPr>
              <a:lstStyle/>
              <a:p>
                <a:pPr algn="ctr">
                  <a:defRPr lang="en-US" altLang="ko-KR" sz="1200" b="0" i="0" u="none" strike="noStrike" kern="1200" baseline="0">
                    <a:ln>
                      <a:solidFill>
                        <a:srgbClr val="000000">
                          <a:lumMod val="50000"/>
                          <a:lumOff val="50000"/>
                          <a:alpha val="0"/>
                        </a:srgbClr>
                      </a:solidFill>
                    </a:ln>
                    <a:solidFill>
                      <a:schemeClr val="accent4">
                        <a:lumMod val="20000"/>
                        <a:lumOff val="80000"/>
                      </a:schemeClr>
                    </a:solidFill>
                    <a:latin typeface="KPMG Bold" panose="020B0803030202040204" pitchFamily="34" charset="0"/>
                    <a:ea typeface="KoPub돋움체 Medium" panose="00000600000000000000" pitchFamily="2" charset="-127"/>
                    <a:cs typeface="+mn-cs"/>
                  </a:defRPr>
                </a:pPr>
                <a:endParaRPr lang="ko-KR"/>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1">
                  <c:v>2017.2H</c:v>
                </c:pt>
                <c:pt idx="3">
                  <c:v>2018.2H</c:v>
                </c:pt>
                <c:pt idx="5">
                  <c:v>2019.2H</c:v>
                </c:pt>
                <c:pt idx="7">
                  <c:v>2020.2H</c:v>
                </c:pt>
                <c:pt idx="9">
                  <c:v>2021.2H</c:v>
                </c:pt>
              </c:strCache>
            </c:strRef>
          </c:cat>
          <c:val>
            <c:numRef>
              <c:f>Sheet1!$I$2:$I$11</c:f>
              <c:numCache>
                <c:formatCode>0.0</c:formatCode>
                <c:ptCount val="10"/>
                <c:pt idx="0">
                  <c:v>9.6048999999999989</c:v>
                </c:pt>
                <c:pt idx="1">
                  <c:v>17.113700000000001</c:v>
                </c:pt>
                <c:pt idx="2">
                  <c:v>7.4976000000000003</c:v>
                </c:pt>
                <c:pt idx="3">
                  <c:v>13.107299999999999</c:v>
                </c:pt>
                <c:pt idx="4">
                  <c:v>14.099299999999999</c:v>
                </c:pt>
                <c:pt idx="5">
                  <c:v>20.626000000000001</c:v>
                </c:pt>
                <c:pt idx="6">
                  <c:v>3.0078</c:v>
                </c:pt>
                <c:pt idx="7">
                  <c:v>18.389900000000001</c:v>
                </c:pt>
                <c:pt idx="8">
                  <c:v>2.2374000000000001</c:v>
                </c:pt>
                <c:pt idx="9">
                  <c:v>9.726799999999999</c:v>
                </c:pt>
              </c:numCache>
            </c:numRef>
          </c:val>
          <c:smooth val="1"/>
          <c:extLst>
            <c:ext xmlns:c16="http://schemas.microsoft.com/office/drawing/2014/chart" uri="{C3380CC4-5D6E-409C-BE32-E72D297353CC}">
              <c16:uniqueId val="{00000009-73C1-4D8A-97C9-00E2923541CA}"/>
            </c:ext>
          </c:extLst>
        </c:ser>
        <c:dLbls>
          <c:showLegendKey val="0"/>
          <c:showVal val="0"/>
          <c:showCatName val="0"/>
          <c:showSerName val="0"/>
          <c:showPercent val="0"/>
          <c:showBubbleSize val="0"/>
        </c:dLbls>
        <c:marker val="1"/>
        <c:smooth val="0"/>
        <c:axId val="587337887"/>
        <c:axId val="587361183"/>
      </c:lineChart>
      <c:catAx>
        <c:axId val="587337887"/>
        <c:scaling>
          <c:orientation val="minMax"/>
        </c:scaling>
        <c:delete val="1"/>
        <c:axPos val="b"/>
        <c:numFmt formatCode="General" sourceLinked="1"/>
        <c:majorTickMark val="out"/>
        <c:minorTickMark val="none"/>
        <c:tickLblPos val="nextTo"/>
        <c:crossAx val="587361183"/>
        <c:crosses val="autoZero"/>
        <c:auto val="1"/>
        <c:lblAlgn val="ctr"/>
        <c:lblOffset val="1000"/>
        <c:tickMarkSkip val="1"/>
        <c:noMultiLvlLbl val="0"/>
      </c:catAx>
      <c:valAx>
        <c:axId val="587361183"/>
        <c:scaling>
          <c:orientation val="minMax"/>
        </c:scaling>
        <c:delete val="0"/>
        <c:axPos val="l"/>
        <c:numFmt formatCode="#,##0_ " sourceLinked="0"/>
        <c:majorTickMark val="out"/>
        <c:minorTickMark val="out"/>
        <c:tickLblPos val="nextTo"/>
        <c:spPr>
          <a:noFill/>
          <a:ln>
            <a:solidFill>
              <a:schemeClr val="bg1">
                <a:lumMod val="75000"/>
              </a:schemeClr>
            </a:solidFill>
          </a:ln>
          <a:effectLst/>
        </c:spPr>
        <c:txPr>
          <a:bodyPr rot="-60000000" spcFirstLastPara="1" vertOverflow="ellipsis" vert="horz" wrap="square" anchor="ctr" anchorCtr="1"/>
          <a:lstStyle/>
          <a:p>
            <a:pPr algn="ctr">
              <a:defRPr lang="en-US" altLang="ko-KR" sz="1050" b="0" i="0" u="none" strike="noStrike" kern="1200" baseline="0">
                <a:ln>
                  <a:solidFill>
                    <a:srgbClr val="000000">
                      <a:lumMod val="50000"/>
                      <a:lumOff val="50000"/>
                      <a:alpha val="0"/>
                    </a:srgbClr>
                  </a:solidFill>
                </a:ln>
                <a:solidFill>
                  <a:schemeClr val="bg1">
                    <a:lumMod val="50000"/>
                  </a:schemeClr>
                </a:solidFill>
                <a:latin typeface="KPMG Bold" panose="020B0803030202040204" pitchFamily="34" charset="0"/>
                <a:ea typeface="KoPub돋움체 Medium" panose="00000600000000000000" pitchFamily="2" charset="-127"/>
                <a:cs typeface="+mn-cs"/>
              </a:defRPr>
            </a:pPr>
            <a:endParaRPr lang="ko-KR"/>
          </a:p>
        </c:txPr>
        <c:crossAx val="587337887"/>
        <c:crosses val="autoZero"/>
        <c:crossBetween val="between"/>
        <c:minorUnit val="20"/>
      </c:valAx>
      <c:spPr>
        <a:noFill/>
        <a:ln>
          <a:noFill/>
        </a:ln>
        <a:effectLst/>
      </c:spPr>
    </c:plotArea>
    <c:legend>
      <c:legendPos val="t"/>
      <c:layout>
        <c:manualLayout>
          <c:xMode val="edge"/>
          <c:yMode val="edge"/>
          <c:x val="9.3359178541492033E-2"/>
          <c:y val="0"/>
          <c:w val="0.9036837571016112"/>
          <c:h val="0.2353392156862745"/>
        </c:manualLayout>
      </c:layout>
      <c:overlay val="0"/>
      <c:spPr>
        <a:noFill/>
        <a:ln>
          <a:noFill/>
        </a:ln>
        <a:effectLst/>
      </c:spPr>
      <c:txPr>
        <a:bodyPr rot="0" spcFirstLastPara="1" vertOverflow="ellipsis" vert="horz" wrap="square" anchor="ctr" anchorCtr="1"/>
        <a:lstStyle/>
        <a:p>
          <a:pPr>
            <a:defRPr lang="en-US" altLang="ko-KR" sz="900" b="0" i="0" u="none" strike="noStrike" kern="1200" baseline="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cs typeface="+mn-cs"/>
            </a:defRPr>
          </a:pPr>
          <a:endParaRPr lang="ko-K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ko-KR"/>
    </a:p>
  </c:txPr>
  <c:externalData r:id="rId3">
    <c:autoUpdate val="0"/>
  </c:externalData>
</c:chartSpace>
</file>

<file path=ppt/charts/chart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4241873894011369E-2"/>
          <c:y val="0.20213660130718955"/>
          <c:w val="0.87323041818012481"/>
          <c:h val="0.75220980392156866"/>
        </c:manualLayout>
      </c:layout>
      <c:barChart>
        <c:barDir val="col"/>
        <c:grouping val="stacked"/>
        <c:varyColors val="0"/>
        <c:ser>
          <c:idx val="0"/>
          <c:order val="0"/>
          <c:tx>
            <c:strRef>
              <c:f>Sheet1!$B$1</c:f>
              <c:strCache>
                <c:ptCount val="1"/>
                <c:pt idx="0">
                  <c:v>경과보험료</c:v>
                </c:pt>
              </c:strCache>
            </c:strRef>
          </c:tx>
          <c:spPr>
            <a:solidFill>
              <a:schemeClr val="accent2"/>
            </a:solidFill>
            <a:ln>
              <a:noFill/>
            </a:ln>
            <a:effectLst/>
          </c:spPr>
          <c:invertIfNegative val="0"/>
          <c:cat>
            <c:strRef>
              <c:f>Sheet1!$A$2:$A$11</c:f>
              <c:strCache>
                <c:ptCount val="10"/>
                <c:pt idx="1">
                  <c:v>2017.2H</c:v>
                </c:pt>
                <c:pt idx="3">
                  <c:v>2018.2H</c:v>
                </c:pt>
                <c:pt idx="5">
                  <c:v>2019.2H</c:v>
                </c:pt>
                <c:pt idx="7">
                  <c:v>2020.2H</c:v>
                </c:pt>
                <c:pt idx="9">
                  <c:v>2021.2H</c:v>
                </c:pt>
              </c:strCache>
            </c:strRef>
          </c:cat>
          <c:val>
            <c:numRef>
              <c:f>Sheet1!$B$2:$B$11</c:f>
              <c:numCache>
                <c:formatCode>#,##0.0</c:formatCode>
                <c:ptCount val="10"/>
                <c:pt idx="0">
                  <c:v>6.9912999999999998</c:v>
                </c:pt>
                <c:pt idx="1">
                  <c:v>14.109399999999999</c:v>
                </c:pt>
                <c:pt idx="2">
                  <c:v>7.1356999999999999</c:v>
                </c:pt>
                <c:pt idx="3">
                  <c:v>14.535300000000001</c:v>
                </c:pt>
                <c:pt idx="4">
                  <c:v>7.1881000000000004</c:v>
                </c:pt>
                <c:pt idx="5">
                  <c:v>14.416799999999999</c:v>
                </c:pt>
                <c:pt idx="6">
                  <c:v>7.0346000000000002</c:v>
                </c:pt>
                <c:pt idx="7">
                  <c:v>14.171799999999999</c:v>
                </c:pt>
                <c:pt idx="8">
                  <c:v>7.2073</c:v>
                </c:pt>
                <c:pt idx="9">
                  <c:v>14.237200000000001</c:v>
                </c:pt>
              </c:numCache>
            </c:numRef>
          </c:val>
          <c:extLst>
            <c:ext xmlns:c16="http://schemas.microsoft.com/office/drawing/2014/chart" uri="{C3380CC4-5D6E-409C-BE32-E72D297353CC}">
              <c16:uniqueId val="{00000000-8290-4FC8-A751-FE956945710E}"/>
            </c:ext>
          </c:extLst>
        </c:ser>
        <c:ser>
          <c:idx val="1"/>
          <c:order val="1"/>
          <c:tx>
            <c:strRef>
              <c:f>Sheet1!$C$1</c:f>
              <c:strCache>
                <c:ptCount val="1"/>
                <c:pt idx="0">
                  <c:v>순지급보험금</c:v>
                </c:pt>
              </c:strCache>
            </c:strRef>
          </c:tx>
          <c:spPr>
            <a:solidFill>
              <a:schemeClr val="accent6"/>
            </a:solidFill>
            <a:ln>
              <a:noFill/>
            </a:ln>
            <a:effectLst/>
          </c:spPr>
          <c:invertIfNegative val="0"/>
          <c:cat>
            <c:strRef>
              <c:f>Sheet1!$A$2:$A$11</c:f>
              <c:strCache>
                <c:ptCount val="10"/>
                <c:pt idx="1">
                  <c:v>2017.2H</c:v>
                </c:pt>
                <c:pt idx="3">
                  <c:v>2018.2H</c:v>
                </c:pt>
                <c:pt idx="5">
                  <c:v>2019.2H</c:v>
                </c:pt>
                <c:pt idx="7">
                  <c:v>2020.2H</c:v>
                </c:pt>
                <c:pt idx="9">
                  <c:v>2021.2H</c:v>
                </c:pt>
              </c:strCache>
            </c:strRef>
          </c:cat>
          <c:val>
            <c:numRef>
              <c:f>Sheet1!$C$2:$C$11</c:f>
              <c:numCache>
                <c:formatCode>#,##0.0</c:formatCode>
                <c:ptCount val="10"/>
                <c:pt idx="0">
                  <c:v>-3.9785999999999997</c:v>
                </c:pt>
                <c:pt idx="1">
                  <c:v>-8.0498999999999992</c:v>
                </c:pt>
                <c:pt idx="2">
                  <c:v>-4.2591000000000001</c:v>
                </c:pt>
                <c:pt idx="3">
                  <c:v>-8.5543999999999993</c:v>
                </c:pt>
                <c:pt idx="4">
                  <c:v>-4.2816999999999998</c:v>
                </c:pt>
                <c:pt idx="5">
                  <c:v>-8.3746000000000009</c:v>
                </c:pt>
                <c:pt idx="6">
                  <c:v>-3.8944999999999999</c:v>
                </c:pt>
                <c:pt idx="7">
                  <c:v>-7.6571000000000007</c:v>
                </c:pt>
                <c:pt idx="8">
                  <c:v>-3.7491999999999996</c:v>
                </c:pt>
                <c:pt idx="9">
                  <c:v>-7.3164999999999996</c:v>
                </c:pt>
              </c:numCache>
            </c:numRef>
          </c:val>
          <c:extLst>
            <c:ext xmlns:c16="http://schemas.microsoft.com/office/drawing/2014/chart" uri="{C3380CC4-5D6E-409C-BE32-E72D297353CC}">
              <c16:uniqueId val="{00000001-8290-4FC8-A751-FE956945710E}"/>
            </c:ext>
          </c:extLst>
        </c:ser>
        <c:ser>
          <c:idx val="2"/>
          <c:order val="2"/>
          <c:tx>
            <c:strRef>
              <c:f>Sheet1!$D$1</c:f>
              <c:strCache>
                <c:ptCount val="1"/>
                <c:pt idx="0">
                  <c:v>수수료비용</c:v>
                </c:pt>
              </c:strCache>
            </c:strRef>
          </c:tx>
          <c:spPr>
            <a:solidFill>
              <a:schemeClr val="accent5"/>
            </a:solidFill>
            <a:ln>
              <a:noFill/>
            </a:ln>
            <a:effectLst/>
          </c:spPr>
          <c:invertIfNegative val="0"/>
          <c:cat>
            <c:strRef>
              <c:f>Sheet1!$A$2:$A$11</c:f>
              <c:strCache>
                <c:ptCount val="10"/>
                <c:pt idx="1">
                  <c:v>2017.2H</c:v>
                </c:pt>
                <c:pt idx="3">
                  <c:v>2018.2H</c:v>
                </c:pt>
                <c:pt idx="5">
                  <c:v>2019.2H</c:v>
                </c:pt>
                <c:pt idx="7">
                  <c:v>2020.2H</c:v>
                </c:pt>
                <c:pt idx="9">
                  <c:v>2021.2H</c:v>
                </c:pt>
              </c:strCache>
            </c:strRef>
          </c:cat>
          <c:val>
            <c:numRef>
              <c:f>Sheet1!$D$2:$D$11</c:f>
              <c:numCache>
                <c:formatCode>#,##0.0</c:formatCode>
                <c:ptCount val="10"/>
                <c:pt idx="0">
                  <c:v>-0.78889999999999993</c:v>
                </c:pt>
                <c:pt idx="1">
                  <c:v>-1.5880999999999998</c:v>
                </c:pt>
                <c:pt idx="2">
                  <c:v>-0.81370000000000009</c:v>
                </c:pt>
                <c:pt idx="3">
                  <c:v>-1.5689000000000002</c:v>
                </c:pt>
                <c:pt idx="4">
                  <c:v>-0.81270000000000009</c:v>
                </c:pt>
                <c:pt idx="5">
                  <c:v>-1.6508</c:v>
                </c:pt>
                <c:pt idx="6">
                  <c:v>-0.75929999999999997</c:v>
                </c:pt>
                <c:pt idx="7">
                  <c:v>-1.6023000000000001</c:v>
                </c:pt>
                <c:pt idx="8">
                  <c:v>-0.77129999999999999</c:v>
                </c:pt>
                <c:pt idx="9">
                  <c:v>-1.6220999999999999</c:v>
                </c:pt>
              </c:numCache>
            </c:numRef>
          </c:val>
          <c:extLst>
            <c:ext xmlns:c16="http://schemas.microsoft.com/office/drawing/2014/chart" uri="{C3380CC4-5D6E-409C-BE32-E72D297353CC}">
              <c16:uniqueId val="{00000002-8290-4FC8-A751-FE956945710E}"/>
            </c:ext>
          </c:extLst>
        </c:ser>
        <c:ser>
          <c:idx val="3"/>
          <c:order val="3"/>
          <c:tx>
            <c:strRef>
              <c:f>Sheet1!$E$1</c:f>
              <c:strCache>
                <c:ptCount val="1"/>
                <c:pt idx="0">
                  <c:v>운영·관리비</c:v>
                </c:pt>
              </c:strCache>
            </c:strRef>
          </c:tx>
          <c:spPr>
            <a:solidFill>
              <a:schemeClr val="accent2">
                <a:lumMod val="60000"/>
              </a:schemeClr>
            </a:solidFill>
            <a:ln>
              <a:noFill/>
            </a:ln>
            <a:effectLst/>
          </c:spPr>
          <c:invertIfNegative val="0"/>
          <c:cat>
            <c:strRef>
              <c:f>Sheet1!$A$2:$A$11</c:f>
              <c:strCache>
                <c:ptCount val="10"/>
                <c:pt idx="1">
                  <c:v>2017.2H</c:v>
                </c:pt>
                <c:pt idx="3">
                  <c:v>2018.2H</c:v>
                </c:pt>
                <c:pt idx="5">
                  <c:v>2019.2H</c:v>
                </c:pt>
                <c:pt idx="7">
                  <c:v>2020.2H</c:v>
                </c:pt>
                <c:pt idx="9">
                  <c:v>2021.2H</c:v>
                </c:pt>
              </c:strCache>
            </c:strRef>
          </c:cat>
          <c:val>
            <c:numRef>
              <c:f>Sheet1!$E$2:$E$11</c:f>
              <c:numCache>
                <c:formatCode>#,##0.0</c:formatCode>
                <c:ptCount val="10"/>
                <c:pt idx="0">
                  <c:v>-1.63</c:v>
                </c:pt>
                <c:pt idx="1">
                  <c:v>-3.2804000000000002</c:v>
                </c:pt>
                <c:pt idx="2">
                  <c:v>-1.5972</c:v>
                </c:pt>
                <c:pt idx="3">
                  <c:v>-3.2201999999999997</c:v>
                </c:pt>
                <c:pt idx="4">
                  <c:v>-1.6649</c:v>
                </c:pt>
                <c:pt idx="5">
                  <c:v>-3.3815999999999997</c:v>
                </c:pt>
                <c:pt idx="6">
                  <c:v>-1.6579999999999999</c:v>
                </c:pt>
                <c:pt idx="7">
                  <c:v>-3.4288000000000003</c:v>
                </c:pt>
                <c:pt idx="8">
                  <c:v>-1.6185</c:v>
                </c:pt>
                <c:pt idx="9">
                  <c:v>-3.2705000000000002</c:v>
                </c:pt>
              </c:numCache>
            </c:numRef>
          </c:val>
          <c:extLst>
            <c:ext xmlns:c16="http://schemas.microsoft.com/office/drawing/2014/chart" uri="{C3380CC4-5D6E-409C-BE32-E72D297353CC}">
              <c16:uniqueId val="{00000003-8290-4FC8-A751-FE956945710E}"/>
            </c:ext>
          </c:extLst>
        </c:ser>
        <c:ser>
          <c:idx val="4"/>
          <c:order val="4"/>
          <c:tx>
            <c:strRef>
              <c:f>Sheet1!$F$1</c:f>
              <c:strCache>
                <c:ptCount val="1"/>
                <c:pt idx="0">
                  <c:v>투자손익</c:v>
                </c:pt>
              </c:strCache>
            </c:strRef>
          </c:tx>
          <c:spPr>
            <a:solidFill>
              <a:schemeClr val="accent6">
                <a:lumMod val="40000"/>
                <a:lumOff val="60000"/>
              </a:schemeClr>
            </a:solidFill>
            <a:ln>
              <a:noFill/>
            </a:ln>
            <a:effectLst/>
          </c:spPr>
          <c:invertIfNegative val="0"/>
          <c:cat>
            <c:strRef>
              <c:f>Sheet1!$A$2:$A$11</c:f>
              <c:strCache>
                <c:ptCount val="10"/>
                <c:pt idx="1">
                  <c:v>2017.2H</c:v>
                </c:pt>
                <c:pt idx="3">
                  <c:v>2018.2H</c:v>
                </c:pt>
                <c:pt idx="5">
                  <c:v>2019.2H</c:v>
                </c:pt>
                <c:pt idx="7">
                  <c:v>2020.2H</c:v>
                </c:pt>
                <c:pt idx="9">
                  <c:v>2021.2H</c:v>
                </c:pt>
              </c:strCache>
            </c:strRef>
          </c:cat>
          <c:val>
            <c:numRef>
              <c:f>Sheet1!$F$2:$F$11</c:f>
              <c:numCache>
                <c:formatCode>#,##0.0</c:formatCode>
                <c:ptCount val="10"/>
                <c:pt idx="0">
                  <c:v>0.56799999999999995</c:v>
                </c:pt>
                <c:pt idx="1">
                  <c:v>1.1818</c:v>
                </c:pt>
                <c:pt idx="2">
                  <c:v>0.60020000000000007</c:v>
                </c:pt>
                <c:pt idx="3">
                  <c:v>1.2387000000000001</c:v>
                </c:pt>
                <c:pt idx="4">
                  <c:v>0.65689999999999993</c:v>
                </c:pt>
                <c:pt idx="5">
                  <c:v>1.3557000000000001</c:v>
                </c:pt>
                <c:pt idx="6">
                  <c:v>0.64379999999999993</c:v>
                </c:pt>
                <c:pt idx="7">
                  <c:v>1.2774000000000001</c:v>
                </c:pt>
                <c:pt idx="8">
                  <c:v>0.54959999999999998</c:v>
                </c:pt>
                <c:pt idx="9">
                  <c:v>1.1102000000000001</c:v>
                </c:pt>
              </c:numCache>
            </c:numRef>
          </c:val>
          <c:extLst>
            <c:ext xmlns:c16="http://schemas.microsoft.com/office/drawing/2014/chart" uri="{C3380CC4-5D6E-409C-BE32-E72D297353CC}">
              <c16:uniqueId val="{00000004-8290-4FC8-A751-FE956945710E}"/>
            </c:ext>
          </c:extLst>
        </c:ser>
        <c:ser>
          <c:idx val="5"/>
          <c:order val="5"/>
          <c:tx>
            <c:strRef>
              <c:f>Sheet1!$G$1</c:f>
              <c:strCache>
                <c:ptCount val="1"/>
                <c:pt idx="0">
                  <c:v>자본이익</c:v>
                </c:pt>
              </c:strCache>
            </c:strRef>
          </c:tx>
          <c:spPr>
            <a:solidFill>
              <a:schemeClr val="accent1">
                <a:lumMod val="60000"/>
                <a:lumOff val="40000"/>
              </a:schemeClr>
            </a:solidFill>
            <a:ln>
              <a:noFill/>
            </a:ln>
            <a:effectLst/>
          </c:spPr>
          <c:invertIfNegative val="0"/>
          <c:cat>
            <c:strRef>
              <c:f>Sheet1!$A$2:$A$11</c:f>
              <c:strCache>
                <c:ptCount val="10"/>
                <c:pt idx="1">
                  <c:v>2017.2H</c:v>
                </c:pt>
                <c:pt idx="3">
                  <c:v>2018.2H</c:v>
                </c:pt>
                <c:pt idx="5">
                  <c:v>2019.2H</c:v>
                </c:pt>
                <c:pt idx="7">
                  <c:v>2020.2H</c:v>
                </c:pt>
                <c:pt idx="9">
                  <c:v>2021.2H</c:v>
                </c:pt>
              </c:strCache>
            </c:strRef>
          </c:cat>
          <c:val>
            <c:numRef>
              <c:f>Sheet1!$G$2:$G$11</c:f>
              <c:numCache>
                <c:formatCode>#,##0.0</c:formatCode>
                <c:ptCount val="10"/>
                <c:pt idx="0">
                  <c:v>6.1100000000000002E-2</c:v>
                </c:pt>
                <c:pt idx="1">
                  <c:v>0.1113</c:v>
                </c:pt>
                <c:pt idx="2">
                  <c:v>5.5500000000000001E-2</c:v>
                </c:pt>
                <c:pt idx="3">
                  <c:v>7.6700000000000004E-2</c:v>
                </c:pt>
                <c:pt idx="4">
                  <c:v>2.7600000000000003E-2</c:v>
                </c:pt>
                <c:pt idx="5">
                  <c:v>8.0299999999999996E-2</c:v>
                </c:pt>
                <c:pt idx="6">
                  <c:v>6.2200000000000005E-2</c:v>
                </c:pt>
                <c:pt idx="7">
                  <c:v>0.16140000000000002</c:v>
                </c:pt>
                <c:pt idx="8">
                  <c:v>5.5600000000000004E-2</c:v>
                </c:pt>
                <c:pt idx="9">
                  <c:v>6.59E-2</c:v>
                </c:pt>
              </c:numCache>
            </c:numRef>
          </c:val>
          <c:extLst>
            <c:ext xmlns:c16="http://schemas.microsoft.com/office/drawing/2014/chart" uri="{C3380CC4-5D6E-409C-BE32-E72D297353CC}">
              <c16:uniqueId val="{00000005-8290-4FC8-A751-FE956945710E}"/>
            </c:ext>
          </c:extLst>
        </c:ser>
        <c:ser>
          <c:idx val="6"/>
          <c:order val="6"/>
          <c:tx>
            <c:strRef>
              <c:f>Sheet1!$H$1</c:f>
              <c:strCache>
                <c:ptCount val="1"/>
                <c:pt idx="0">
                  <c:v>기타수익</c:v>
                </c:pt>
              </c:strCache>
            </c:strRef>
          </c:tx>
          <c:spPr>
            <a:solidFill>
              <a:schemeClr val="tx1">
                <a:lumMod val="50000"/>
                <a:lumOff val="50000"/>
              </a:schemeClr>
            </a:solidFill>
            <a:ln>
              <a:noFill/>
            </a:ln>
            <a:effectLst/>
          </c:spPr>
          <c:invertIfNegative val="0"/>
          <c:cat>
            <c:strRef>
              <c:f>Sheet1!$A$2:$A$11</c:f>
              <c:strCache>
                <c:ptCount val="10"/>
                <c:pt idx="1">
                  <c:v>2017.2H</c:v>
                </c:pt>
                <c:pt idx="3">
                  <c:v>2018.2H</c:v>
                </c:pt>
                <c:pt idx="5">
                  <c:v>2019.2H</c:v>
                </c:pt>
                <c:pt idx="7">
                  <c:v>2020.2H</c:v>
                </c:pt>
                <c:pt idx="9">
                  <c:v>2021.2H</c:v>
                </c:pt>
              </c:strCache>
            </c:strRef>
          </c:cat>
          <c:val>
            <c:numRef>
              <c:f>Sheet1!$H$2:$H$11</c:f>
              <c:numCache>
                <c:formatCode>#,##0.0</c:formatCode>
                <c:ptCount val="10"/>
                <c:pt idx="0">
                  <c:v>8.3299999999999999E-2</c:v>
                </c:pt>
                <c:pt idx="1">
                  <c:v>0.1971</c:v>
                </c:pt>
                <c:pt idx="2">
                  <c:v>6.6299999999999998E-2</c:v>
                </c:pt>
                <c:pt idx="3">
                  <c:v>0.1492</c:v>
                </c:pt>
                <c:pt idx="4">
                  <c:v>0.1409</c:v>
                </c:pt>
                <c:pt idx="5">
                  <c:v>0.24940000000000001</c:v>
                </c:pt>
                <c:pt idx="6">
                  <c:v>0.10809999999999999</c:v>
                </c:pt>
                <c:pt idx="7">
                  <c:v>0.19119999999999998</c:v>
                </c:pt>
                <c:pt idx="8">
                  <c:v>8.5599999999999996E-2</c:v>
                </c:pt>
                <c:pt idx="9">
                  <c:v>0.23630000000000001</c:v>
                </c:pt>
              </c:numCache>
            </c:numRef>
          </c:val>
          <c:extLst>
            <c:ext xmlns:c16="http://schemas.microsoft.com/office/drawing/2014/chart" uri="{C3380CC4-5D6E-409C-BE32-E72D297353CC}">
              <c16:uniqueId val="{00000006-8290-4FC8-A751-FE956945710E}"/>
            </c:ext>
          </c:extLst>
        </c:ser>
        <c:ser>
          <c:idx val="7"/>
          <c:order val="7"/>
          <c:tx>
            <c:strRef>
              <c:f>Sheet1!$I$1</c:f>
              <c:strCache>
                <c:ptCount val="1"/>
                <c:pt idx="0">
                  <c:v>자산손실</c:v>
                </c:pt>
              </c:strCache>
            </c:strRef>
          </c:tx>
          <c:spPr>
            <a:solidFill>
              <a:schemeClr val="accent4">
                <a:lumMod val="80000"/>
                <a:lumOff val="20000"/>
              </a:schemeClr>
            </a:solidFill>
            <a:ln>
              <a:noFill/>
            </a:ln>
            <a:effectLst/>
          </c:spPr>
          <c:invertIfNegative val="0"/>
          <c:cat>
            <c:strRef>
              <c:f>Sheet1!$A$2:$A$11</c:f>
              <c:strCache>
                <c:ptCount val="10"/>
                <c:pt idx="1">
                  <c:v>2017.2H</c:v>
                </c:pt>
                <c:pt idx="3">
                  <c:v>2018.2H</c:v>
                </c:pt>
                <c:pt idx="5">
                  <c:v>2019.2H</c:v>
                </c:pt>
                <c:pt idx="7">
                  <c:v>2020.2H</c:v>
                </c:pt>
                <c:pt idx="9">
                  <c:v>2021.2H</c:v>
                </c:pt>
              </c:strCache>
            </c:strRef>
          </c:cat>
          <c:val>
            <c:numRef>
              <c:f>Sheet1!$I$2:$I$11</c:f>
              <c:numCache>
                <c:formatCode>#,##0.0</c:formatCode>
                <c:ptCount val="10"/>
                <c:pt idx="0">
                  <c:v>-7.7000000000000002E-3</c:v>
                </c:pt>
                <c:pt idx="1">
                  <c:v>-2.3E-2</c:v>
                </c:pt>
                <c:pt idx="2">
                  <c:v>-1.9E-2</c:v>
                </c:pt>
                <c:pt idx="3">
                  <c:v>-0.04</c:v>
                </c:pt>
                <c:pt idx="4">
                  <c:v>-9.4999999999999998E-3</c:v>
                </c:pt>
                <c:pt idx="5">
                  <c:v>-1.4999999999999999E-2</c:v>
                </c:pt>
                <c:pt idx="6">
                  <c:v>-3.9899999999999998E-2</c:v>
                </c:pt>
                <c:pt idx="7">
                  <c:v>-4.7100000000000003E-2</c:v>
                </c:pt>
                <c:pt idx="8">
                  <c:v>-9.300000000000001E-3</c:v>
                </c:pt>
                <c:pt idx="9">
                  <c:v>-1.61E-2</c:v>
                </c:pt>
              </c:numCache>
            </c:numRef>
          </c:val>
          <c:extLst>
            <c:ext xmlns:c16="http://schemas.microsoft.com/office/drawing/2014/chart" uri="{C3380CC4-5D6E-409C-BE32-E72D297353CC}">
              <c16:uniqueId val="{00000007-8290-4FC8-A751-FE956945710E}"/>
            </c:ext>
          </c:extLst>
        </c:ser>
        <c:ser>
          <c:idx val="8"/>
          <c:order val="8"/>
          <c:tx>
            <c:strRef>
              <c:f>Sheet1!$J$1</c:f>
              <c:strCache>
                <c:ptCount val="1"/>
                <c:pt idx="0">
                  <c:v>기타손실</c:v>
                </c:pt>
              </c:strCache>
            </c:strRef>
          </c:tx>
          <c:spPr>
            <a:solidFill>
              <a:schemeClr val="accent6">
                <a:lumMod val="80000"/>
                <a:lumOff val="20000"/>
              </a:schemeClr>
            </a:solidFill>
            <a:ln>
              <a:noFill/>
            </a:ln>
            <a:effectLst/>
          </c:spPr>
          <c:invertIfNegative val="0"/>
          <c:cat>
            <c:strRef>
              <c:f>Sheet1!$A$2:$A$11</c:f>
              <c:strCache>
                <c:ptCount val="10"/>
                <c:pt idx="1">
                  <c:v>2017.2H</c:v>
                </c:pt>
                <c:pt idx="3">
                  <c:v>2018.2H</c:v>
                </c:pt>
                <c:pt idx="5">
                  <c:v>2019.2H</c:v>
                </c:pt>
                <c:pt idx="7">
                  <c:v>2020.2H</c:v>
                </c:pt>
                <c:pt idx="9">
                  <c:v>2021.2H</c:v>
                </c:pt>
              </c:strCache>
            </c:strRef>
          </c:cat>
          <c:val>
            <c:numRef>
              <c:f>Sheet1!$J$2:$J$11</c:f>
              <c:numCache>
                <c:formatCode>#,##0.0</c:formatCode>
                <c:ptCount val="10"/>
                <c:pt idx="0">
                  <c:v>-6.4700000000000008E-2</c:v>
                </c:pt>
                <c:pt idx="1">
                  <c:v>-0.1215</c:v>
                </c:pt>
                <c:pt idx="2">
                  <c:v>-9.290000000000001E-2</c:v>
                </c:pt>
                <c:pt idx="3">
                  <c:v>-0.18229999999999996</c:v>
                </c:pt>
                <c:pt idx="4">
                  <c:v>-6.25E-2</c:v>
                </c:pt>
                <c:pt idx="5">
                  <c:v>-0.12</c:v>
                </c:pt>
                <c:pt idx="6">
                  <c:v>-0.14080000000000001</c:v>
                </c:pt>
                <c:pt idx="7">
                  <c:v>-0.20660000000000001</c:v>
                </c:pt>
                <c:pt idx="8">
                  <c:v>-0.24459999999999998</c:v>
                </c:pt>
                <c:pt idx="9">
                  <c:v>-0.4506</c:v>
                </c:pt>
              </c:numCache>
            </c:numRef>
          </c:val>
          <c:extLst>
            <c:ext xmlns:c16="http://schemas.microsoft.com/office/drawing/2014/chart" uri="{C3380CC4-5D6E-409C-BE32-E72D297353CC}">
              <c16:uniqueId val="{00000008-8290-4FC8-A751-FE956945710E}"/>
            </c:ext>
          </c:extLst>
        </c:ser>
        <c:dLbls>
          <c:showLegendKey val="0"/>
          <c:showVal val="0"/>
          <c:showCatName val="0"/>
          <c:showSerName val="0"/>
          <c:showPercent val="0"/>
          <c:showBubbleSize val="0"/>
        </c:dLbls>
        <c:gapWidth val="80"/>
        <c:overlap val="100"/>
        <c:axId val="587337887"/>
        <c:axId val="587361183"/>
      </c:barChart>
      <c:lineChart>
        <c:grouping val="standard"/>
        <c:varyColors val="0"/>
        <c:ser>
          <c:idx val="9"/>
          <c:order val="9"/>
          <c:tx>
            <c:strRef>
              <c:f>Sheet1!$K$1</c:f>
              <c:strCache>
                <c:ptCount val="1"/>
                <c:pt idx="0">
                  <c:v>영업이익</c:v>
                </c:pt>
              </c:strCache>
            </c:strRef>
          </c:tx>
          <c:spPr>
            <a:ln w="28575" cap="rnd">
              <a:solidFill>
                <a:srgbClr val="00C0AE"/>
              </a:solidFill>
              <a:round/>
            </a:ln>
            <a:effectLst/>
          </c:spPr>
          <c:marker>
            <c:symbol val="circle"/>
            <c:size val="5"/>
            <c:spPr>
              <a:solidFill>
                <a:schemeClr val="bg1"/>
              </a:solidFill>
              <a:ln w="9525">
                <a:solidFill>
                  <a:srgbClr val="00C0AE"/>
                </a:solidFill>
              </a:ln>
              <a:effectLst/>
            </c:spPr>
          </c:marker>
          <c:dLbls>
            <c:spPr>
              <a:noFill/>
              <a:ln>
                <a:noFill/>
              </a:ln>
              <a:effectLst/>
            </c:spPr>
            <c:txPr>
              <a:bodyPr rot="0" spcFirstLastPara="1" vertOverflow="ellipsis" vert="horz" wrap="square" lIns="38100" tIns="19050" rIns="38100" bIns="19050" anchor="ctr" anchorCtr="0">
                <a:spAutoFit/>
              </a:bodyPr>
              <a:lstStyle/>
              <a:p>
                <a:pPr algn="ctr">
                  <a:defRPr lang="en-US" altLang="ko-KR" sz="1200" b="0" i="0" u="none" strike="noStrike" kern="1200" baseline="0">
                    <a:ln>
                      <a:solidFill>
                        <a:srgbClr val="000000">
                          <a:lumMod val="50000"/>
                          <a:lumOff val="50000"/>
                          <a:alpha val="0"/>
                        </a:srgbClr>
                      </a:solidFill>
                    </a:ln>
                    <a:solidFill>
                      <a:srgbClr val="82EFE1"/>
                    </a:solidFill>
                    <a:latin typeface="KPMG Bold" panose="020B0803030202040204" pitchFamily="34" charset="0"/>
                    <a:ea typeface="KoPub돋움체 Medium" panose="00000600000000000000" pitchFamily="2" charset="-127"/>
                    <a:cs typeface="+mn-cs"/>
                  </a:defRPr>
                </a:pPr>
                <a:endParaRPr lang="ko-KR"/>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1">
                  <c:v>2017.2H</c:v>
                </c:pt>
                <c:pt idx="3">
                  <c:v>2018.2H</c:v>
                </c:pt>
                <c:pt idx="5">
                  <c:v>2019.2H</c:v>
                </c:pt>
                <c:pt idx="7">
                  <c:v>2020.2H</c:v>
                </c:pt>
                <c:pt idx="9">
                  <c:v>2021.2H</c:v>
                </c:pt>
              </c:strCache>
            </c:strRef>
          </c:cat>
          <c:val>
            <c:numRef>
              <c:f>Sheet1!$K$2:$K$11</c:f>
              <c:numCache>
                <c:formatCode>#,##0.0</c:formatCode>
                <c:ptCount val="10"/>
                <c:pt idx="0">
                  <c:v>1.2339</c:v>
                </c:pt>
                <c:pt idx="1">
                  <c:v>2.5366999999999997</c:v>
                </c:pt>
                <c:pt idx="2">
                  <c:v>1.0759000000000001</c:v>
                </c:pt>
                <c:pt idx="3">
                  <c:v>2.4341999999999997</c:v>
                </c:pt>
                <c:pt idx="4">
                  <c:v>1.1822999999999999</c:v>
                </c:pt>
                <c:pt idx="5">
                  <c:v>2.5599000000000003</c:v>
                </c:pt>
                <c:pt idx="6">
                  <c:v>1.3560999999999999</c:v>
                </c:pt>
                <c:pt idx="7">
                  <c:v>2.8599000000000001</c:v>
                </c:pt>
                <c:pt idx="8">
                  <c:v>1.5050999999999999</c:v>
                </c:pt>
                <c:pt idx="9">
                  <c:v>2.9738000000000002</c:v>
                </c:pt>
              </c:numCache>
            </c:numRef>
          </c:val>
          <c:smooth val="0"/>
          <c:extLst>
            <c:ext xmlns:c16="http://schemas.microsoft.com/office/drawing/2014/chart" uri="{C3380CC4-5D6E-409C-BE32-E72D297353CC}">
              <c16:uniqueId val="{00000009-8290-4FC8-A751-FE956945710E}"/>
            </c:ext>
          </c:extLst>
        </c:ser>
        <c:dLbls>
          <c:showLegendKey val="0"/>
          <c:showVal val="0"/>
          <c:showCatName val="0"/>
          <c:showSerName val="0"/>
          <c:showPercent val="0"/>
          <c:showBubbleSize val="0"/>
        </c:dLbls>
        <c:marker val="1"/>
        <c:smooth val="0"/>
        <c:axId val="587337887"/>
        <c:axId val="587361183"/>
      </c:lineChart>
      <c:catAx>
        <c:axId val="587337887"/>
        <c:scaling>
          <c:orientation val="minMax"/>
        </c:scaling>
        <c:delete val="1"/>
        <c:axPos val="b"/>
        <c:numFmt formatCode="General" sourceLinked="1"/>
        <c:majorTickMark val="out"/>
        <c:minorTickMark val="none"/>
        <c:tickLblPos val="nextTo"/>
        <c:crossAx val="587361183"/>
        <c:crosses val="autoZero"/>
        <c:auto val="1"/>
        <c:lblAlgn val="ctr"/>
        <c:lblOffset val="1000"/>
        <c:tickMarkSkip val="1"/>
        <c:noMultiLvlLbl val="0"/>
      </c:catAx>
      <c:valAx>
        <c:axId val="587361183"/>
        <c:scaling>
          <c:orientation val="minMax"/>
          <c:min val="-15"/>
        </c:scaling>
        <c:delete val="0"/>
        <c:axPos val="l"/>
        <c:numFmt formatCode="#,##0_ " sourceLinked="0"/>
        <c:majorTickMark val="out"/>
        <c:minorTickMark val="out"/>
        <c:tickLblPos val="nextTo"/>
        <c:spPr>
          <a:noFill/>
          <a:ln>
            <a:solidFill>
              <a:schemeClr val="bg1">
                <a:lumMod val="75000"/>
              </a:schemeClr>
            </a:solidFill>
          </a:ln>
          <a:effectLst/>
        </c:spPr>
        <c:txPr>
          <a:bodyPr rot="-60000000" spcFirstLastPara="1" vertOverflow="ellipsis" vert="horz" wrap="square" anchor="ctr" anchorCtr="1"/>
          <a:lstStyle/>
          <a:p>
            <a:pPr algn="ctr">
              <a:defRPr lang="en-US" altLang="ko-KR" sz="1050" b="0" i="0" u="none" strike="noStrike" kern="1200" baseline="0">
                <a:ln>
                  <a:solidFill>
                    <a:srgbClr val="000000">
                      <a:lumMod val="50000"/>
                      <a:lumOff val="50000"/>
                      <a:alpha val="0"/>
                    </a:srgbClr>
                  </a:solidFill>
                </a:ln>
                <a:solidFill>
                  <a:schemeClr val="bg1">
                    <a:lumMod val="50000"/>
                  </a:schemeClr>
                </a:solidFill>
                <a:latin typeface="KPMG Bold" panose="020B0803030202040204" pitchFamily="34" charset="0"/>
                <a:ea typeface="KoPub돋움체 Medium" panose="00000600000000000000" pitchFamily="2" charset="-127"/>
                <a:cs typeface="+mn-cs"/>
              </a:defRPr>
            </a:pPr>
            <a:endParaRPr lang="ko-KR"/>
          </a:p>
        </c:txPr>
        <c:crossAx val="587337887"/>
        <c:crosses val="autoZero"/>
        <c:crossBetween val="between"/>
        <c:minorUnit val="5"/>
      </c:valAx>
      <c:spPr>
        <a:noFill/>
        <a:ln>
          <a:noFill/>
        </a:ln>
        <a:effectLst/>
      </c:spPr>
    </c:plotArea>
    <c:legend>
      <c:legendPos val="t"/>
      <c:layout>
        <c:manualLayout>
          <c:xMode val="edge"/>
          <c:yMode val="edge"/>
          <c:x val="9.6316242898388749E-2"/>
          <c:y val="0"/>
          <c:w val="0.89776962838781782"/>
          <c:h val="0.23118888888888892"/>
        </c:manualLayout>
      </c:layout>
      <c:overlay val="0"/>
      <c:spPr>
        <a:noFill/>
        <a:ln>
          <a:noFill/>
        </a:ln>
        <a:effectLst/>
      </c:spPr>
      <c:txPr>
        <a:bodyPr rot="0" spcFirstLastPara="1" vertOverflow="ellipsis" vert="horz" wrap="square" anchor="ctr" anchorCtr="1"/>
        <a:lstStyle/>
        <a:p>
          <a:pPr>
            <a:defRPr lang="en-US" altLang="ko-KR" sz="900" b="0" i="0" u="none" strike="noStrike" kern="1200" baseline="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cs typeface="+mn-cs"/>
            </a:defRPr>
          </a:pPr>
          <a:endParaRPr lang="ko-K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ko-KR"/>
    </a:p>
  </c:txPr>
  <c:externalData r:id="rId3">
    <c:autoUpdate val="0"/>
  </c:externalData>
</c:chartSpace>
</file>

<file path=ppt/charts/chart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1"/>
          <c:order val="1"/>
          <c:tx>
            <c:strRef>
              <c:f>Sheet1!$B$1</c:f>
              <c:strCache>
                <c:ptCount val="1"/>
                <c:pt idx="0">
                  <c:v>타카풀 운영사(좌)</c:v>
                </c:pt>
              </c:strCache>
            </c:strRef>
          </c:tx>
          <c:spPr>
            <a:solidFill>
              <a:schemeClr val="tx2"/>
            </a:solidFill>
            <a:ln>
              <a:noFill/>
            </a:ln>
            <a:effectLst/>
          </c:spPr>
          <c:invertIfNegative val="0"/>
          <c:dLbls>
            <c:numFmt formatCode="General" sourceLinked="0"/>
            <c:spPr>
              <a:noFill/>
              <a:ln>
                <a:noFill/>
              </a:ln>
              <a:effectLst/>
            </c:spPr>
            <c:txPr>
              <a:bodyPr rot="0" spcFirstLastPara="1" vertOverflow="ellipsis" vert="horz" wrap="square" lIns="38100" tIns="19050" rIns="38100" bIns="19050" anchor="ctr" anchorCtr="1">
                <a:spAutoFit/>
              </a:bodyPr>
              <a:lstStyle/>
              <a:p>
                <a:pPr>
                  <a:defRPr lang="en-US" altLang="ko-KR" sz="1200" b="0" i="0" u="none" strike="noStrike" kern="1200" baseline="0">
                    <a:ln>
                      <a:solidFill>
                        <a:srgbClr val="000000">
                          <a:lumMod val="50000"/>
                          <a:lumOff val="50000"/>
                          <a:alpha val="0"/>
                        </a:srgbClr>
                      </a:solidFill>
                    </a:ln>
                    <a:solidFill>
                      <a:schemeClr val="bg1"/>
                    </a:solidFill>
                    <a:latin typeface="KPMG Bold" panose="020B0803030202040204" pitchFamily="34" charset="0"/>
                    <a:ea typeface="KoPub돋움체 Medium" panose="00000600000000000000" pitchFamily="2" charset="-127"/>
                    <a:cs typeface="+mn-cs"/>
                  </a:defRPr>
                </a:pPr>
                <a:endParaRPr lang="ko-K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Sheet1!$A$2:$A$6</c:f>
              <c:numCache>
                <c:formatCode>General</c:formatCode>
                <c:ptCount val="5"/>
                <c:pt idx="0">
                  <c:v>2017</c:v>
                </c:pt>
                <c:pt idx="1">
                  <c:v>2018</c:v>
                </c:pt>
                <c:pt idx="2">
                  <c:v>2019</c:v>
                </c:pt>
                <c:pt idx="3">
                  <c:v>2020</c:v>
                </c:pt>
                <c:pt idx="4">
                  <c:v>2021</c:v>
                </c:pt>
              </c:numCache>
            </c:numRef>
          </c:cat>
          <c:val>
            <c:numRef>
              <c:f>Sheet1!$B$2:$B$6</c:f>
              <c:numCache>
                <c:formatCode>General</c:formatCode>
                <c:ptCount val="5"/>
                <c:pt idx="0">
                  <c:v>11</c:v>
                </c:pt>
                <c:pt idx="1">
                  <c:v>15</c:v>
                </c:pt>
                <c:pt idx="2">
                  <c:v>15</c:v>
                </c:pt>
                <c:pt idx="3">
                  <c:v>15</c:v>
                </c:pt>
                <c:pt idx="4">
                  <c:v>15</c:v>
                </c:pt>
              </c:numCache>
            </c:numRef>
          </c:val>
          <c:extLst>
            <c:ext xmlns:c16="http://schemas.microsoft.com/office/drawing/2014/chart" uri="{C3380CC4-5D6E-409C-BE32-E72D297353CC}">
              <c16:uniqueId val="{00000005-75D6-4CD9-B496-528740512695}"/>
            </c:ext>
          </c:extLst>
        </c:ser>
        <c:dLbls>
          <c:showLegendKey val="0"/>
          <c:showVal val="0"/>
          <c:showCatName val="0"/>
          <c:showSerName val="0"/>
          <c:showPercent val="0"/>
          <c:showBubbleSize val="0"/>
        </c:dLbls>
        <c:gapWidth val="80"/>
        <c:overlap val="100"/>
        <c:axId val="739968304"/>
        <c:axId val="739950416"/>
        <c:extLst>
          <c:ext xmlns:c15="http://schemas.microsoft.com/office/drawing/2012/chart" uri="{02D57815-91ED-43cb-92C2-25804820EDAC}">
            <c15:filteredBarSeries>
              <c15:ser>
                <c:idx val="0"/>
                <c:order val="0"/>
                <c:tx>
                  <c:strRef>
                    <c:extLst>
                      <c:ext uri="{02D57815-91ED-43cb-92C2-25804820EDAC}">
                        <c15:formulaRef>
                          <c15:sqref>Sheet1!$A$1</c15:sqref>
                        </c15:formulaRef>
                      </c:ext>
                    </c:extLst>
                    <c:strCache>
                      <c:ptCount val="1"/>
                      <c:pt idx="0">
                        <c:v>열1</c:v>
                      </c:pt>
                    </c:strCache>
                  </c:strRef>
                </c:tx>
                <c:spPr>
                  <a:solidFill>
                    <a:schemeClr val="accent1"/>
                  </a:solidFill>
                  <a:ln>
                    <a:noFill/>
                  </a:ln>
                  <a:effectLst/>
                </c:spPr>
                <c:invertIfNegative val="0"/>
                <c:cat>
                  <c:numRef>
                    <c:extLst>
                      <c:ext uri="{02D57815-91ED-43cb-92C2-25804820EDAC}">
                        <c15:formulaRef>
                          <c15:sqref>Sheet1!$A$2:$A$6</c15:sqref>
                        </c15:formulaRef>
                      </c:ext>
                    </c:extLst>
                    <c:numCache>
                      <c:formatCode>General</c:formatCode>
                      <c:ptCount val="5"/>
                      <c:pt idx="0">
                        <c:v>2017</c:v>
                      </c:pt>
                      <c:pt idx="1">
                        <c:v>2018</c:v>
                      </c:pt>
                      <c:pt idx="2">
                        <c:v>2019</c:v>
                      </c:pt>
                      <c:pt idx="3">
                        <c:v>2020</c:v>
                      </c:pt>
                      <c:pt idx="4">
                        <c:v>2021</c:v>
                      </c:pt>
                    </c:numCache>
                  </c:numRef>
                </c:cat>
                <c:val>
                  <c:numRef>
                    <c:extLst>
                      <c:ext uri="{02D57815-91ED-43cb-92C2-25804820EDAC}">
                        <c15:formulaRef>
                          <c15:sqref>Sheet1!$A$2:$A$6</c15:sqref>
                        </c15:formulaRef>
                      </c:ext>
                    </c:extLst>
                    <c:numCache>
                      <c:formatCode>General</c:formatCode>
                      <c:ptCount val="5"/>
                      <c:pt idx="0">
                        <c:v>2017</c:v>
                      </c:pt>
                      <c:pt idx="1">
                        <c:v>2018</c:v>
                      </c:pt>
                      <c:pt idx="2">
                        <c:v>2019</c:v>
                      </c:pt>
                      <c:pt idx="3">
                        <c:v>2020</c:v>
                      </c:pt>
                      <c:pt idx="4">
                        <c:v>2021</c:v>
                      </c:pt>
                    </c:numCache>
                  </c:numRef>
                </c:val>
                <c:extLst>
                  <c:ext xmlns:c16="http://schemas.microsoft.com/office/drawing/2014/chart" uri="{C3380CC4-5D6E-409C-BE32-E72D297353CC}">
                    <c16:uniqueId val="{00000008-75D6-4CD9-B496-528740512695}"/>
                  </c:ext>
                </c:extLst>
              </c15:ser>
            </c15:filteredBarSeries>
          </c:ext>
        </c:extLst>
      </c:barChart>
      <c:catAx>
        <c:axId val="73996830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lgn="ctr">
              <a:defRPr lang="en-US" altLang="ko-KR" sz="1050" b="0" i="0" u="none" strike="noStrike" kern="1200" baseline="0">
                <a:ln>
                  <a:solidFill>
                    <a:srgbClr val="000000">
                      <a:lumMod val="50000"/>
                      <a:lumOff val="50000"/>
                      <a:alpha val="0"/>
                    </a:srgbClr>
                  </a:solidFill>
                </a:ln>
                <a:solidFill>
                  <a:schemeClr val="bg1">
                    <a:lumMod val="50000"/>
                  </a:schemeClr>
                </a:solidFill>
                <a:latin typeface="KPMG Bold" panose="020B0803030202040204" pitchFamily="34" charset="0"/>
                <a:ea typeface="KoPub돋움체 Medium" panose="00000600000000000000" pitchFamily="2" charset="-127"/>
                <a:cs typeface="+mn-cs"/>
              </a:defRPr>
            </a:pPr>
            <a:endParaRPr lang="ko-KR"/>
          </a:p>
        </c:txPr>
        <c:crossAx val="739950416"/>
        <c:crosses val="autoZero"/>
        <c:auto val="1"/>
        <c:lblAlgn val="ctr"/>
        <c:lblOffset val="100"/>
        <c:noMultiLvlLbl val="0"/>
      </c:catAx>
      <c:valAx>
        <c:axId val="739950416"/>
        <c:scaling>
          <c:orientation val="minMax"/>
          <c:max val="18"/>
        </c:scaling>
        <c:delete val="0"/>
        <c:axPos val="l"/>
        <c:numFmt formatCode="#,##0_);[Red]\(#,##0\)" sourceLinked="0"/>
        <c:majorTickMark val="out"/>
        <c:minorTickMark val="none"/>
        <c:tickLblPos val="nextTo"/>
        <c:spPr>
          <a:noFill/>
          <a:ln w="3175">
            <a:solidFill>
              <a:schemeClr val="bg1">
                <a:lumMod val="75000"/>
              </a:schemeClr>
            </a:solidFill>
          </a:ln>
          <a:effectLst/>
        </c:spPr>
        <c:txPr>
          <a:bodyPr rot="-60000000" spcFirstLastPara="1" vertOverflow="ellipsis" vert="horz" wrap="square" anchor="ctr" anchorCtr="1"/>
          <a:lstStyle/>
          <a:p>
            <a:pPr algn="ctr">
              <a:defRPr lang="en-US" altLang="ko-KR" sz="1050" b="0" i="0" u="none" strike="noStrike" kern="1200" baseline="0">
                <a:ln>
                  <a:solidFill>
                    <a:srgbClr val="000000">
                      <a:lumMod val="50000"/>
                      <a:lumOff val="50000"/>
                      <a:alpha val="0"/>
                    </a:srgbClr>
                  </a:solidFill>
                </a:ln>
                <a:solidFill>
                  <a:schemeClr val="bg1">
                    <a:lumMod val="50000"/>
                  </a:schemeClr>
                </a:solidFill>
                <a:latin typeface="KPMG Bold" panose="020B0803030202040204" pitchFamily="34" charset="0"/>
                <a:ea typeface="KoPub돋움체 Medium" panose="00000600000000000000" pitchFamily="2" charset="-127"/>
                <a:cs typeface="+mn-cs"/>
              </a:defRPr>
            </a:pPr>
            <a:endParaRPr lang="ko-KR"/>
          </a:p>
        </c:txPr>
        <c:crossAx val="739968304"/>
        <c:crosses val="autoZero"/>
        <c:crossBetween val="between"/>
        <c:majorUnit val="2"/>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lang="en-US" altLang="ko-KR" sz="900" kern="120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cs typeface="+mn-cs"/>
        </a:defRPr>
      </a:pPr>
      <a:endParaRPr lang="ko-KR"/>
    </a:p>
  </c:txPr>
  <c:externalData r:id="rId3">
    <c:autoUpdate val="0"/>
  </c:externalData>
</c:chartSpace>
</file>

<file path=ppt/charts/chart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Sheet1!$B$1</c:f>
              <c:strCache>
                <c:ptCount val="1"/>
                <c:pt idx="0">
                  <c:v>대리인_패밀리 타카풀</c:v>
                </c:pt>
              </c:strCache>
            </c:strRef>
          </c:tx>
          <c:spPr>
            <a:solidFill>
              <a:srgbClr val="00B8F5"/>
            </a:solidFill>
            <a:ln>
              <a:noFill/>
            </a:ln>
            <a:effectLst/>
          </c:spPr>
          <c:invertIfNegative val="0"/>
          <c:dLbls>
            <c:numFmt formatCode="#,##0_);[Red]\(#,##0\)" sourceLinked="0"/>
            <c:spPr>
              <a:noFill/>
              <a:ln>
                <a:noFill/>
              </a:ln>
              <a:effectLst/>
            </c:spPr>
            <c:txPr>
              <a:bodyPr rot="0" spcFirstLastPara="1" vertOverflow="ellipsis" vert="horz" wrap="square" lIns="38100" tIns="19050" rIns="38100" bIns="19050" anchor="ctr" anchorCtr="1">
                <a:spAutoFit/>
              </a:bodyPr>
              <a:lstStyle/>
              <a:p>
                <a:pPr>
                  <a:defRPr lang="en-US" altLang="ko-KR" sz="1200" b="0" i="0" u="none" strike="noStrike" kern="1200" baseline="0">
                    <a:ln>
                      <a:solidFill>
                        <a:srgbClr val="000000">
                          <a:lumMod val="50000"/>
                          <a:lumOff val="50000"/>
                          <a:alpha val="0"/>
                        </a:srgbClr>
                      </a:solidFill>
                    </a:ln>
                    <a:solidFill>
                      <a:schemeClr val="bg1"/>
                    </a:solidFill>
                    <a:latin typeface="KPMG Bold" panose="020B0803030202040204" pitchFamily="34" charset="0"/>
                    <a:ea typeface="KoPub돋움체 Medium" panose="00000600000000000000" pitchFamily="2" charset="-127"/>
                    <a:cs typeface="+mn-cs"/>
                  </a:defRPr>
                </a:pPr>
                <a:endParaRPr lang="ko-K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2017</c:v>
                </c:pt>
                <c:pt idx="1">
                  <c:v>2018</c:v>
                </c:pt>
                <c:pt idx="2">
                  <c:v>2019</c:v>
                </c:pt>
                <c:pt idx="3">
                  <c:v>2020</c:v>
                </c:pt>
                <c:pt idx="4">
                  <c:v>2021</c:v>
                </c:pt>
              </c:strCache>
            </c:strRef>
          </c:cat>
          <c:val>
            <c:numRef>
              <c:f>Sheet1!$B$2:$B$6</c:f>
              <c:numCache>
                <c:formatCode>General</c:formatCode>
                <c:ptCount val="5"/>
                <c:pt idx="0">
                  <c:v>47348</c:v>
                </c:pt>
                <c:pt idx="1">
                  <c:v>47754</c:v>
                </c:pt>
                <c:pt idx="2">
                  <c:v>48520</c:v>
                </c:pt>
                <c:pt idx="3">
                  <c:v>60041</c:v>
                </c:pt>
                <c:pt idx="4">
                  <c:v>71655</c:v>
                </c:pt>
              </c:numCache>
            </c:numRef>
          </c:val>
          <c:extLst>
            <c:ext xmlns:c16="http://schemas.microsoft.com/office/drawing/2014/chart" uri="{C3380CC4-5D6E-409C-BE32-E72D297353CC}">
              <c16:uniqueId val="{00000000-B76F-4CD4-8656-57CE2C663DEA}"/>
            </c:ext>
          </c:extLst>
        </c:ser>
        <c:ser>
          <c:idx val="1"/>
          <c:order val="1"/>
          <c:tx>
            <c:strRef>
              <c:f>Sheet1!$C$1</c:f>
              <c:strCache>
                <c:ptCount val="1"/>
                <c:pt idx="0">
                  <c:v>대리인_제너럴 타카풀</c:v>
                </c:pt>
              </c:strCache>
            </c:strRef>
          </c:tx>
          <c:spPr>
            <a:solidFill>
              <a:schemeClr val="tx2"/>
            </a:solidFill>
            <a:ln>
              <a:noFill/>
            </a:ln>
            <a:effectLst/>
          </c:spPr>
          <c:invertIfNegative val="0"/>
          <c:dLbls>
            <c:numFmt formatCode="#,##0_);[Red]\(#,##0\)" sourceLinked="0"/>
            <c:spPr>
              <a:noFill/>
              <a:ln>
                <a:noFill/>
              </a:ln>
              <a:effectLst/>
            </c:spPr>
            <c:txPr>
              <a:bodyPr rot="0" spcFirstLastPara="1" vertOverflow="ellipsis" vert="horz" wrap="square" lIns="38100" tIns="19050" rIns="38100" bIns="19050" anchor="ctr" anchorCtr="1">
                <a:spAutoFit/>
              </a:bodyPr>
              <a:lstStyle/>
              <a:p>
                <a:pPr>
                  <a:defRPr lang="en-US" altLang="ko-KR" sz="1200" b="0" i="0" u="none" strike="noStrike" kern="1200" baseline="0">
                    <a:ln>
                      <a:solidFill>
                        <a:srgbClr val="000000">
                          <a:lumMod val="50000"/>
                          <a:lumOff val="50000"/>
                          <a:alpha val="0"/>
                        </a:srgbClr>
                      </a:solidFill>
                    </a:ln>
                    <a:solidFill>
                      <a:schemeClr val="bg1"/>
                    </a:solidFill>
                    <a:latin typeface="KPMG Bold" panose="020B0803030202040204" pitchFamily="34" charset="0"/>
                    <a:ea typeface="KoPub돋움체 Medium" panose="00000600000000000000" pitchFamily="2" charset="-127"/>
                    <a:cs typeface="+mn-cs"/>
                  </a:defRPr>
                </a:pPr>
                <a:endParaRPr lang="ko-K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2017</c:v>
                </c:pt>
                <c:pt idx="1">
                  <c:v>2018</c:v>
                </c:pt>
                <c:pt idx="2">
                  <c:v>2019</c:v>
                </c:pt>
                <c:pt idx="3">
                  <c:v>2020</c:v>
                </c:pt>
                <c:pt idx="4">
                  <c:v>2021</c:v>
                </c:pt>
              </c:strCache>
            </c:strRef>
          </c:cat>
          <c:val>
            <c:numRef>
              <c:f>Sheet1!$C$2:$C$6</c:f>
              <c:numCache>
                <c:formatCode>General</c:formatCode>
                <c:ptCount val="5"/>
                <c:pt idx="0">
                  <c:v>14402</c:v>
                </c:pt>
                <c:pt idx="1">
                  <c:v>8473</c:v>
                </c:pt>
                <c:pt idx="2">
                  <c:v>10191</c:v>
                </c:pt>
                <c:pt idx="3">
                  <c:v>11826</c:v>
                </c:pt>
                <c:pt idx="4">
                  <c:v>14032</c:v>
                </c:pt>
              </c:numCache>
            </c:numRef>
          </c:val>
          <c:extLst>
            <c:ext xmlns:c16="http://schemas.microsoft.com/office/drawing/2014/chart" uri="{C3380CC4-5D6E-409C-BE32-E72D297353CC}">
              <c16:uniqueId val="{00000001-B76F-4CD4-8656-57CE2C663DEA}"/>
            </c:ext>
          </c:extLst>
        </c:ser>
        <c:dLbls>
          <c:showLegendKey val="0"/>
          <c:showVal val="0"/>
          <c:showCatName val="0"/>
          <c:showSerName val="0"/>
          <c:showPercent val="0"/>
          <c:showBubbleSize val="0"/>
        </c:dLbls>
        <c:gapWidth val="80"/>
        <c:overlap val="100"/>
        <c:axId val="739968304"/>
        <c:axId val="739950416"/>
      </c:barChart>
      <c:catAx>
        <c:axId val="73996830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lgn="ctr">
              <a:defRPr lang="en-US" altLang="ko-KR" sz="1050" b="0" i="0" u="none" strike="noStrike" kern="1200" baseline="0">
                <a:ln>
                  <a:solidFill>
                    <a:srgbClr val="000000">
                      <a:lumMod val="50000"/>
                      <a:lumOff val="50000"/>
                      <a:alpha val="0"/>
                    </a:srgbClr>
                  </a:solidFill>
                </a:ln>
                <a:solidFill>
                  <a:schemeClr val="bg1">
                    <a:lumMod val="50000"/>
                  </a:schemeClr>
                </a:solidFill>
                <a:latin typeface="KPMG Bold" panose="020B0803030202040204" pitchFamily="34" charset="0"/>
                <a:ea typeface="KoPub돋움체 Medium" panose="00000600000000000000" pitchFamily="2" charset="-127"/>
                <a:cs typeface="+mn-cs"/>
              </a:defRPr>
            </a:pPr>
            <a:endParaRPr lang="ko-KR"/>
          </a:p>
        </c:txPr>
        <c:crossAx val="739950416"/>
        <c:crosses val="autoZero"/>
        <c:auto val="1"/>
        <c:lblAlgn val="ctr"/>
        <c:lblOffset val="100"/>
        <c:noMultiLvlLbl val="0"/>
      </c:catAx>
      <c:valAx>
        <c:axId val="739950416"/>
        <c:scaling>
          <c:orientation val="minMax"/>
        </c:scaling>
        <c:delete val="0"/>
        <c:axPos val="l"/>
        <c:numFmt formatCode="#,##0_);[Red]\(#,##0\)" sourceLinked="0"/>
        <c:majorTickMark val="out"/>
        <c:minorTickMark val="none"/>
        <c:tickLblPos val="nextTo"/>
        <c:spPr>
          <a:noFill/>
          <a:ln>
            <a:solidFill>
              <a:schemeClr val="bg1">
                <a:lumMod val="75000"/>
              </a:schemeClr>
            </a:solidFill>
          </a:ln>
          <a:effectLst/>
        </c:spPr>
        <c:txPr>
          <a:bodyPr rot="-60000000" spcFirstLastPara="1" vertOverflow="ellipsis" vert="horz" wrap="square" anchor="ctr" anchorCtr="1"/>
          <a:lstStyle/>
          <a:p>
            <a:pPr algn="ctr">
              <a:defRPr lang="en-US" altLang="ko-KR" sz="1050" b="0" i="0" u="none" strike="noStrike" kern="1200" baseline="0">
                <a:ln>
                  <a:solidFill>
                    <a:srgbClr val="000000">
                      <a:lumMod val="50000"/>
                      <a:lumOff val="50000"/>
                      <a:alpha val="0"/>
                    </a:srgbClr>
                  </a:solidFill>
                </a:ln>
                <a:solidFill>
                  <a:schemeClr val="bg1">
                    <a:lumMod val="50000"/>
                  </a:schemeClr>
                </a:solidFill>
                <a:latin typeface="KPMG Bold" panose="020B0803030202040204" pitchFamily="34" charset="0"/>
                <a:ea typeface="KoPub돋움체 Medium" panose="00000600000000000000" pitchFamily="2" charset="-127"/>
                <a:cs typeface="+mn-cs"/>
              </a:defRPr>
            </a:pPr>
            <a:endParaRPr lang="ko-KR"/>
          </a:p>
        </c:txPr>
        <c:crossAx val="739968304"/>
        <c:crosses val="autoZero"/>
        <c:crossBetween val="between"/>
        <c:majorUnit val="20000"/>
      </c:valAx>
      <c:spPr>
        <a:noFill/>
        <a:ln>
          <a:noFill/>
        </a:ln>
        <a:effectLst/>
      </c:spPr>
    </c:plotArea>
    <c:legend>
      <c:legendPos val="t"/>
      <c:layout>
        <c:manualLayout>
          <c:xMode val="edge"/>
          <c:yMode val="edge"/>
          <c:x val="0.10514068523221842"/>
          <c:y val="2.4910663234966726E-2"/>
          <c:w val="0.81046540543108059"/>
          <c:h val="0.13327989418525621"/>
        </c:manualLayout>
      </c:layout>
      <c:overlay val="0"/>
      <c:spPr>
        <a:noFill/>
        <a:ln>
          <a:noFill/>
        </a:ln>
        <a:effectLst/>
      </c:spPr>
      <c:txPr>
        <a:bodyPr rot="0" spcFirstLastPara="1" vertOverflow="ellipsis" vert="horz" wrap="square" anchor="ctr" anchorCtr="1"/>
        <a:lstStyle/>
        <a:p>
          <a:pPr>
            <a:defRPr lang="en-US" altLang="ko-KR" sz="900" b="0" i="0" u="none" strike="noStrike" kern="1200" baseline="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cs typeface="+mn-cs"/>
            </a:defRPr>
          </a:pPr>
          <a:endParaRPr lang="ko-K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lang="en-US" altLang="ko-KR" sz="900" kern="120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cs typeface="+mn-cs"/>
        </a:defRPr>
      </a:pPr>
      <a:endParaRPr lang="ko-KR"/>
    </a:p>
  </c:txPr>
  <c:externalData r:id="rId3">
    <c:autoUpdate val="0"/>
  </c:externalData>
</c:chartSpace>
</file>

<file path=ppt/charts/chart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Sheet1!$B$1</c:f>
              <c:strCache>
                <c:ptCount val="1"/>
                <c:pt idx="0">
                  <c:v>패밀리 타카풀(좌)</c:v>
                </c:pt>
              </c:strCache>
            </c:strRef>
          </c:tx>
          <c:spPr>
            <a:solidFill>
              <a:srgbClr val="00B0F0"/>
            </a:solidFill>
            <a:ln>
              <a:noFill/>
            </a:ln>
            <a:effectLst/>
          </c:spPr>
          <c:invertIfNegative val="0"/>
          <c:dLbls>
            <c:numFmt formatCode="#,##0.0_);[Red]\(#,##0.0\)" sourceLinked="0"/>
            <c:spPr>
              <a:noFill/>
              <a:ln>
                <a:noFill/>
              </a:ln>
              <a:effectLst/>
            </c:spPr>
            <c:txPr>
              <a:bodyPr rot="0" spcFirstLastPara="1" vertOverflow="ellipsis" vert="horz" wrap="square" lIns="38100" tIns="19050" rIns="38100" bIns="19050" anchor="ctr" anchorCtr="1">
                <a:spAutoFit/>
              </a:bodyPr>
              <a:lstStyle/>
              <a:p>
                <a:pPr>
                  <a:defRPr lang="en-US" altLang="ko-KR" sz="1200" b="0" i="0" u="none" strike="noStrike" kern="1200" baseline="0">
                    <a:ln>
                      <a:solidFill>
                        <a:srgbClr val="000000">
                          <a:lumMod val="50000"/>
                          <a:lumOff val="50000"/>
                          <a:alpha val="0"/>
                        </a:srgbClr>
                      </a:solidFill>
                    </a:ln>
                    <a:solidFill>
                      <a:schemeClr val="bg1"/>
                    </a:solidFill>
                    <a:latin typeface="KPMG Bold" panose="020B0803030202040204" pitchFamily="34" charset="0"/>
                    <a:ea typeface="KoPub돋움체 Medium" panose="00000600000000000000" pitchFamily="2" charset="-127"/>
                    <a:cs typeface="+mn-cs"/>
                  </a:defRPr>
                </a:pPr>
                <a:endParaRPr lang="ko-K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Sheet1!$A$2:$A$6</c:f>
              <c:numCache>
                <c:formatCode>General</c:formatCode>
                <c:ptCount val="5"/>
                <c:pt idx="0">
                  <c:v>2017</c:v>
                </c:pt>
                <c:pt idx="1">
                  <c:v>2018</c:v>
                </c:pt>
                <c:pt idx="2">
                  <c:v>2019</c:v>
                </c:pt>
                <c:pt idx="3">
                  <c:v>2020</c:v>
                </c:pt>
                <c:pt idx="4">
                  <c:v>2021</c:v>
                </c:pt>
              </c:numCache>
            </c:numRef>
          </c:cat>
          <c:val>
            <c:numRef>
              <c:f>Sheet1!$B$2:$B$6</c:f>
              <c:numCache>
                <c:formatCode>General</c:formatCode>
                <c:ptCount val="5"/>
                <c:pt idx="0">
                  <c:v>25.6387</c:v>
                </c:pt>
                <c:pt idx="1">
                  <c:v>27.616922121999998</c:v>
                </c:pt>
                <c:pt idx="2">
                  <c:v>32.283751764999998</c:v>
                </c:pt>
                <c:pt idx="3">
                  <c:v>37.025546976000001</c:v>
                </c:pt>
                <c:pt idx="4">
                  <c:v>40.258912293000002</c:v>
                </c:pt>
              </c:numCache>
            </c:numRef>
          </c:val>
          <c:extLst>
            <c:ext xmlns:c16="http://schemas.microsoft.com/office/drawing/2014/chart" uri="{C3380CC4-5D6E-409C-BE32-E72D297353CC}">
              <c16:uniqueId val="{00000000-5537-444F-B1C9-4FCD15E4EC14}"/>
            </c:ext>
          </c:extLst>
        </c:ser>
        <c:ser>
          <c:idx val="1"/>
          <c:order val="1"/>
          <c:tx>
            <c:strRef>
              <c:f>Sheet1!$C$1</c:f>
              <c:strCache>
                <c:ptCount val="1"/>
                <c:pt idx="0">
                  <c:v>제너럴 타카풀(좌)</c:v>
                </c:pt>
              </c:strCache>
            </c:strRef>
          </c:tx>
          <c:spPr>
            <a:solidFill>
              <a:schemeClr val="tx2"/>
            </a:solidFill>
            <a:ln>
              <a:noFill/>
            </a:ln>
            <a:effectLst/>
          </c:spPr>
          <c:invertIfNegative val="0"/>
          <c:dLbls>
            <c:numFmt formatCode="#,##0.0_);[Red]\(#,##0.0\)" sourceLinked="0"/>
            <c:spPr>
              <a:noFill/>
              <a:ln>
                <a:noFill/>
              </a:ln>
              <a:effectLst/>
            </c:spPr>
            <c:txPr>
              <a:bodyPr rot="0" spcFirstLastPara="1" vertOverflow="ellipsis" vert="horz" wrap="square" lIns="38100" tIns="19050" rIns="38100" bIns="19050" anchor="ctr" anchorCtr="1">
                <a:spAutoFit/>
              </a:bodyPr>
              <a:lstStyle/>
              <a:p>
                <a:pPr>
                  <a:defRPr lang="en-US" altLang="ko-KR" sz="1200" b="0" i="0" u="none" strike="noStrike" kern="1200" baseline="0">
                    <a:ln>
                      <a:solidFill>
                        <a:srgbClr val="000000">
                          <a:lumMod val="50000"/>
                          <a:lumOff val="50000"/>
                          <a:alpha val="0"/>
                        </a:srgbClr>
                      </a:solidFill>
                    </a:ln>
                    <a:solidFill>
                      <a:schemeClr val="bg1"/>
                    </a:solidFill>
                    <a:latin typeface="KPMG Bold" panose="020B0803030202040204" pitchFamily="34" charset="0"/>
                    <a:ea typeface="KoPub돋움체 Medium" panose="00000600000000000000" pitchFamily="2" charset="-127"/>
                    <a:cs typeface="+mn-cs"/>
                  </a:defRPr>
                </a:pPr>
                <a:endParaRPr lang="ko-K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Sheet1!$A$2:$A$6</c:f>
              <c:numCache>
                <c:formatCode>General</c:formatCode>
                <c:ptCount val="5"/>
                <c:pt idx="0">
                  <c:v>2017</c:v>
                </c:pt>
                <c:pt idx="1">
                  <c:v>2018</c:v>
                </c:pt>
                <c:pt idx="2">
                  <c:v>2019</c:v>
                </c:pt>
                <c:pt idx="3">
                  <c:v>2020</c:v>
                </c:pt>
                <c:pt idx="4">
                  <c:v>2021</c:v>
                </c:pt>
              </c:numCache>
            </c:numRef>
          </c:cat>
          <c:val>
            <c:numRef>
              <c:f>Sheet1!$C$2:$C$6</c:f>
              <c:numCache>
                <c:formatCode>General</c:formatCode>
                <c:ptCount val="5"/>
                <c:pt idx="0">
                  <c:v>3.6446000000000001</c:v>
                </c:pt>
                <c:pt idx="1">
                  <c:v>3.7568568190000002</c:v>
                </c:pt>
                <c:pt idx="2">
                  <c:v>4.2338914400000007</c:v>
                </c:pt>
                <c:pt idx="3">
                  <c:v>4.8456938579999997</c:v>
                </c:pt>
                <c:pt idx="4">
                  <c:v>5.544058873</c:v>
                </c:pt>
              </c:numCache>
            </c:numRef>
          </c:val>
          <c:extLst>
            <c:ext xmlns:c16="http://schemas.microsoft.com/office/drawing/2014/chart" uri="{C3380CC4-5D6E-409C-BE32-E72D297353CC}">
              <c16:uniqueId val="{00000001-5537-444F-B1C9-4FCD15E4EC14}"/>
            </c:ext>
          </c:extLst>
        </c:ser>
        <c:dLbls>
          <c:showLegendKey val="0"/>
          <c:showVal val="0"/>
          <c:showCatName val="0"/>
          <c:showSerName val="0"/>
          <c:showPercent val="0"/>
          <c:showBubbleSize val="0"/>
        </c:dLbls>
        <c:gapWidth val="80"/>
        <c:overlap val="100"/>
        <c:axId val="739968304"/>
        <c:axId val="739950416"/>
      </c:barChart>
      <c:lineChart>
        <c:grouping val="standard"/>
        <c:varyColors val="0"/>
        <c:ser>
          <c:idx val="2"/>
          <c:order val="2"/>
          <c:tx>
            <c:strRef>
              <c:f>Sheet1!$D$1</c:f>
              <c:strCache>
                <c:ptCount val="1"/>
                <c:pt idx="0">
                  <c:v>타카풀 총자산 비중(우)*</c:v>
                </c:pt>
              </c:strCache>
            </c:strRef>
          </c:tx>
          <c:spPr>
            <a:ln w="28575" cap="rnd">
              <a:solidFill>
                <a:srgbClr val="00C0AE"/>
              </a:solidFill>
              <a:round/>
            </a:ln>
            <a:effectLst/>
          </c:spPr>
          <c:marker>
            <c:symbol val="circle"/>
            <c:size val="5"/>
            <c:spPr>
              <a:solidFill>
                <a:schemeClr val="bg1"/>
              </a:solidFill>
              <a:ln w="9525">
                <a:solidFill>
                  <a:srgbClr val="00C0AE"/>
                </a:solidFill>
              </a:ln>
              <a:effectLst/>
            </c:spPr>
          </c:marker>
          <c:dLbls>
            <c:spPr>
              <a:noFill/>
              <a:ln>
                <a:noFill/>
              </a:ln>
              <a:effectLst/>
            </c:spPr>
            <c:txPr>
              <a:bodyPr rot="0" spcFirstLastPara="1" vertOverflow="ellipsis" vert="horz" wrap="square" lIns="38100" tIns="19050" rIns="38100" bIns="19050" anchor="ctr" anchorCtr="0">
                <a:spAutoFit/>
              </a:bodyPr>
              <a:lstStyle/>
              <a:p>
                <a:pPr algn="ctr">
                  <a:defRPr lang="en-US" altLang="ko-KR" sz="1200" b="0" i="0" u="none" strike="noStrike" kern="1200" baseline="0">
                    <a:ln>
                      <a:solidFill>
                        <a:srgbClr val="000000">
                          <a:lumMod val="50000"/>
                          <a:lumOff val="50000"/>
                          <a:alpha val="0"/>
                        </a:srgbClr>
                      </a:solidFill>
                    </a:ln>
                    <a:solidFill>
                      <a:srgbClr val="00C0AE"/>
                    </a:solidFill>
                    <a:latin typeface="KPMG Bold" panose="020B0803030202040204" pitchFamily="34" charset="0"/>
                    <a:ea typeface="KoPub돋움체 Medium" panose="00000600000000000000" pitchFamily="2" charset="-127"/>
                    <a:cs typeface="+mn-cs"/>
                  </a:defRPr>
                </a:pPr>
                <a:endParaRPr lang="ko-KR"/>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Sheet1!$A$2:$A$6</c:f>
              <c:numCache>
                <c:formatCode>General</c:formatCode>
                <c:ptCount val="5"/>
                <c:pt idx="0">
                  <c:v>2017</c:v>
                </c:pt>
                <c:pt idx="1">
                  <c:v>2018</c:v>
                </c:pt>
                <c:pt idx="2">
                  <c:v>2019</c:v>
                </c:pt>
                <c:pt idx="3">
                  <c:v>2020</c:v>
                </c:pt>
                <c:pt idx="4">
                  <c:v>2021</c:v>
                </c:pt>
              </c:numCache>
            </c:numRef>
          </c:cat>
          <c:val>
            <c:numRef>
              <c:f>Sheet1!$D$2:$D$6</c:f>
              <c:numCache>
                <c:formatCode>_-* #,##0.0_-;\-* #,##0.0_-;_-* "-"??_-;_-@_-</c:formatCode>
                <c:ptCount val="5"/>
                <c:pt idx="0">
                  <c:v>9.7788910624729919</c:v>
                </c:pt>
                <c:pt idx="1">
                  <c:v>12.658019699878039</c:v>
                </c:pt>
                <c:pt idx="2">
                  <c:v>12.677860207270369</c:v>
                </c:pt>
                <c:pt idx="3">
                  <c:v>13.359874664415994</c:v>
                </c:pt>
                <c:pt idx="4">
                  <c:v>14.075760378316399</c:v>
                </c:pt>
              </c:numCache>
            </c:numRef>
          </c:val>
          <c:smooth val="0"/>
          <c:extLst>
            <c:ext xmlns:c16="http://schemas.microsoft.com/office/drawing/2014/chart" uri="{C3380CC4-5D6E-409C-BE32-E72D297353CC}">
              <c16:uniqueId val="{00000002-7AA6-40AD-A768-91BB76815AE9}"/>
            </c:ext>
          </c:extLst>
        </c:ser>
        <c:dLbls>
          <c:showLegendKey val="0"/>
          <c:showVal val="0"/>
          <c:showCatName val="0"/>
          <c:showSerName val="0"/>
          <c:showPercent val="0"/>
          <c:showBubbleSize val="0"/>
        </c:dLbls>
        <c:marker val="1"/>
        <c:smooth val="0"/>
        <c:axId val="835929791"/>
        <c:axId val="835934367"/>
      </c:lineChart>
      <c:catAx>
        <c:axId val="73996830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lgn="ctr">
              <a:defRPr lang="en-US" altLang="ko-KR" sz="1050" b="0" i="0" u="none" strike="noStrike" kern="1200" baseline="0">
                <a:ln>
                  <a:solidFill>
                    <a:srgbClr val="000000">
                      <a:lumMod val="50000"/>
                      <a:lumOff val="50000"/>
                      <a:alpha val="0"/>
                    </a:srgbClr>
                  </a:solidFill>
                </a:ln>
                <a:solidFill>
                  <a:schemeClr val="bg1">
                    <a:lumMod val="50000"/>
                  </a:schemeClr>
                </a:solidFill>
                <a:latin typeface="KPMG Bold" panose="020B0803030202040204" pitchFamily="34" charset="0"/>
                <a:ea typeface="KoPub돋움체 Medium" panose="00000600000000000000" pitchFamily="2" charset="-127"/>
                <a:cs typeface="+mn-cs"/>
              </a:defRPr>
            </a:pPr>
            <a:endParaRPr lang="ko-KR"/>
          </a:p>
        </c:txPr>
        <c:crossAx val="739950416"/>
        <c:crosses val="autoZero"/>
        <c:auto val="1"/>
        <c:lblAlgn val="ctr"/>
        <c:lblOffset val="100"/>
        <c:noMultiLvlLbl val="0"/>
      </c:catAx>
      <c:valAx>
        <c:axId val="739950416"/>
        <c:scaling>
          <c:orientation val="minMax"/>
        </c:scaling>
        <c:delete val="0"/>
        <c:axPos val="l"/>
        <c:numFmt formatCode="#,##0_);[Red]\(#,##0\)" sourceLinked="0"/>
        <c:majorTickMark val="out"/>
        <c:minorTickMark val="none"/>
        <c:tickLblPos val="nextTo"/>
        <c:spPr>
          <a:noFill/>
          <a:ln>
            <a:solidFill>
              <a:schemeClr val="bg1">
                <a:lumMod val="75000"/>
              </a:schemeClr>
            </a:solidFill>
          </a:ln>
          <a:effectLst/>
        </c:spPr>
        <c:txPr>
          <a:bodyPr rot="-60000000" spcFirstLastPara="1" vertOverflow="ellipsis" vert="horz" wrap="square" anchor="ctr" anchorCtr="1"/>
          <a:lstStyle/>
          <a:p>
            <a:pPr algn="ctr">
              <a:defRPr lang="en-US" altLang="ko-KR" sz="1050" b="0" i="0" u="none" strike="noStrike" kern="1200" baseline="0">
                <a:ln>
                  <a:solidFill>
                    <a:srgbClr val="000000">
                      <a:lumMod val="50000"/>
                      <a:lumOff val="50000"/>
                      <a:alpha val="0"/>
                    </a:srgbClr>
                  </a:solidFill>
                </a:ln>
                <a:solidFill>
                  <a:schemeClr val="bg1">
                    <a:lumMod val="50000"/>
                  </a:schemeClr>
                </a:solidFill>
                <a:latin typeface="KPMG Bold" panose="020B0803030202040204" pitchFamily="34" charset="0"/>
                <a:ea typeface="KoPub돋움체 Medium" panose="00000600000000000000" pitchFamily="2" charset="-127"/>
                <a:cs typeface="+mn-cs"/>
              </a:defRPr>
            </a:pPr>
            <a:endParaRPr lang="ko-KR"/>
          </a:p>
        </c:txPr>
        <c:crossAx val="739968304"/>
        <c:crosses val="autoZero"/>
        <c:crossBetween val="between"/>
        <c:majorUnit val="10"/>
      </c:valAx>
      <c:valAx>
        <c:axId val="835934367"/>
        <c:scaling>
          <c:orientation val="minMax"/>
        </c:scaling>
        <c:delete val="0"/>
        <c:axPos val="r"/>
        <c:numFmt formatCode="#,##0_);[Red]\(#,##0\)" sourceLinked="0"/>
        <c:majorTickMark val="out"/>
        <c:minorTickMark val="out"/>
        <c:tickLblPos val="nextTo"/>
        <c:spPr>
          <a:noFill/>
          <a:ln>
            <a:solidFill>
              <a:schemeClr val="bg2">
                <a:lumMod val="90000"/>
              </a:schemeClr>
            </a:solidFill>
          </a:ln>
          <a:effectLst/>
        </c:spPr>
        <c:txPr>
          <a:bodyPr rot="-60000000" spcFirstLastPara="1" vertOverflow="ellipsis" vert="horz" wrap="square" anchor="ctr" anchorCtr="1"/>
          <a:lstStyle/>
          <a:p>
            <a:pPr algn="ctr">
              <a:defRPr lang="en-US" altLang="ko-KR" sz="1050" b="0" i="0" u="none" strike="noStrike" kern="1200" baseline="0">
                <a:ln>
                  <a:solidFill>
                    <a:srgbClr val="000000">
                      <a:lumMod val="50000"/>
                      <a:lumOff val="50000"/>
                      <a:alpha val="0"/>
                    </a:srgbClr>
                  </a:solidFill>
                </a:ln>
                <a:solidFill>
                  <a:schemeClr val="bg1">
                    <a:lumMod val="50000"/>
                  </a:schemeClr>
                </a:solidFill>
                <a:latin typeface="KPMG Bold" panose="020B0803030202040204" pitchFamily="34" charset="0"/>
                <a:ea typeface="KoPub돋움체 Medium" panose="00000600000000000000" pitchFamily="2" charset="-127"/>
                <a:cs typeface="+mn-cs"/>
              </a:defRPr>
            </a:pPr>
            <a:endParaRPr lang="ko-KR"/>
          </a:p>
        </c:txPr>
        <c:crossAx val="835929791"/>
        <c:crosses val="max"/>
        <c:crossBetween val="between"/>
        <c:minorUnit val="2"/>
      </c:valAx>
      <c:catAx>
        <c:axId val="835929791"/>
        <c:scaling>
          <c:orientation val="minMax"/>
        </c:scaling>
        <c:delete val="1"/>
        <c:axPos val="b"/>
        <c:numFmt formatCode="General" sourceLinked="1"/>
        <c:majorTickMark val="out"/>
        <c:minorTickMark val="none"/>
        <c:tickLblPos val="nextTo"/>
        <c:crossAx val="835934367"/>
        <c:crosses val="autoZero"/>
        <c:auto val="1"/>
        <c:lblAlgn val="ctr"/>
        <c:lblOffset val="100"/>
        <c:noMultiLvlLbl val="0"/>
      </c:catAx>
      <c:spPr>
        <a:noFill/>
        <a:ln>
          <a:noFill/>
        </a:ln>
        <a:effectLst/>
      </c:spPr>
    </c:plotArea>
    <c:legend>
      <c:legendPos val="t"/>
      <c:layout>
        <c:manualLayout>
          <c:xMode val="edge"/>
          <c:yMode val="edge"/>
          <c:x val="6.3742131247852066E-2"/>
          <c:y val="2.4910663234966726E-2"/>
          <c:w val="0.93625786875214789"/>
          <c:h val="7.8057334408654533E-2"/>
        </c:manualLayout>
      </c:layout>
      <c:overlay val="0"/>
      <c:spPr>
        <a:noFill/>
        <a:ln>
          <a:noFill/>
        </a:ln>
        <a:effectLst/>
      </c:spPr>
      <c:txPr>
        <a:bodyPr rot="0" spcFirstLastPara="1" vertOverflow="ellipsis" vert="horz" wrap="square" anchor="ctr" anchorCtr="1"/>
        <a:lstStyle/>
        <a:p>
          <a:pPr>
            <a:defRPr lang="en-US" altLang="ko-KR" sz="900" b="0" i="0" u="none" strike="noStrike" kern="1200" baseline="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cs typeface="+mn-cs"/>
            </a:defRPr>
          </a:pPr>
          <a:endParaRPr lang="ko-K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lang="en-US" altLang="ko-KR" sz="900" kern="120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cs typeface="+mn-cs"/>
        </a:defRPr>
      </a:pPr>
      <a:endParaRPr lang="ko-KR"/>
    </a:p>
  </c:txPr>
  <c:externalData r:id="rId3">
    <c:autoUpdate val="0"/>
  </c:externalData>
</c:chartSpace>
</file>

<file path=ppt/charts/chart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Sheet1!$B$1</c:f>
              <c:strCache>
                <c:ptCount val="1"/>
                <c:pt idx="0">
                  <c:v>타카풀밀도_패밀리(좌)</c:v>
                </c:pt>
              </c:strCache>
            </c:strRef>
          </c:tx>
          <c:spPr>
            <a:solidFill>
              <a:srgbClr val="1E49E2"/>
            </a:solidFill>
            <a:ln>
              <a:noFill/>
            </a:ln>
            <a:effectLst/>
          </c:spPr>
          <c:invertIfNegative val="0"/>
          <c:dLbls>
            <c:numFmt formatCode="#,##0.0_);[Red]\(#,##0.0\)" sourceLinked="0"/>
            <c:spPr>
              <a:noFill/>
              <a:ln>
                <a:noFill/>
              </a:ln>
              <a:effectLst/>
            </c:spPr>
            <c:txPr>
              <a:bodyPr rot="0" spcFirstLastPara="1" vertOverflow="ellipsis" vert="horz" wrap="square" lIns="38100" tIns="19050" rIns="38100" bIns="19050" anchor="ctr" anchorCtr="1">
                <a:spAutoFit/>
              </a:bodyPr>
              <a:lstStyle/>
              <a:p>
                <a:pPr>
                  <a:defRPr lang="en-US" altLang="ko-KR" sz="1200" b="0" i="0" u="none" strike="noStrike" kern="1200" baseline="0">
                    <a:ln>
                      <a:solidFill>
                        <a:srgbClr val="000000">
                          <a:lumMod val="50000"/>
                          <a:lumOff val="50000"/>
                          <a:alpha val="0"/>
                        </a:srgbClr>
                      </a:solidFill>
                    </a:ln>
                    <a:solidFill>
                      <a:schemeClr val="bg1"/>
                    </a:solidFill>
                    <a:latin typeface="KPMG Bold" panose="020B0803030202040204" pitchFamily="34" charset="0"/>
                    <a:ea typeface="KoPub돋움체 Medium" panose="00000600000000000000" pitchFamily="2" charset="-127"/>
                    <a:cs typeface="+mn-cs"/>
                  </a:defRPr>
                </a:pPr>
                <a:endParaRPr lang="ko-KR"/>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Sheet1!$A$2:$A$6</c:f>
              <c:numCache>
                <c:formatCode>General</c:formatCode>
                <c:ptCount val="5"/>
                <c:pt idx="0">
                  <c:v>2017</c:v>
                </c:pt>
                <c:pt idx="1">
                  <c:v>2018</c:v>
                </c:pt>
                <c:pt idx="2">
                  <c:v>2019</c:v>
                </c:pt>
                <c:pt idx="3">
                  <c:v>2020</c:v>
                </c:pt>
                <c:pt idx="4">
                  <c:v>2021</c:v>
                </c:pt>
              </c:numCache>
            </c:numRef>
          </c:cat>
          <c:val>
            <c:numRef>
              <c:f>Sheet1!$B$2:$B$6</c:f>
              <c:numCache>
                <c:formatCode>General</c:formatCode>
                <c:ptCount val="5"/>
                <c:pt idx="0">
                  <c:v>197.85046728971963</c:v>
                </c:pt>
                <c:pt idx="1">
                  <c:v>225.96030561326234</c:v>
                </c:pt>
                <c:pt idx="2">
                  <c:v>264.82978559999998</c:v>
                </c:pt>
                <c:pt idx="3">
                  <c:v>271.90261153374229</c:v>
                </c:pt>
                <c:pt idx="4">
                  <c:v>333.41853220858894</c:v>
                </c:pt>
              </c:numCache>
            </c:numRef>
          </c:val>
          <c:extLst>
            <c:ext xmlns:c16="http://schemas.microsoft.com/office/drawing/2014/chart" uri="{C3380CC4-5D6E-409C-BE32-E72D297353CC}">
              <c16:uniqueId val="{00000000-B8FD-4072-A13D-F7FF1486C890}"/>
            </c:ext>
          </c:extLst>
        </c:ser>
        <c:ser>
          <c:idx val="1"/>
          <c:order val="1"/>
          <c:tx>
            <c:strRef>
              <c:f>Sheet1!$C$1</c:f>
              <c:strCache>
                <c:ptCount val="1"/>
                <c:pt idx="0">
                  <c:v>타카풀밀도_제너럴(좌)</c:v>
                </c:pt>
              </c:strCache>
            </c:strRef>
          </c:tx>
          <c:spPr>
            <a:solidFill>
              <a:schemeClr val="tx2"/>
            </a:solidFill>
            <a:ln>
              <a:noFill/>
            </a:ln>
            <a:effectLst/>
          </c:spPr>
          <c:invertIfNegative val="0"/>
          <c:dLbls>
            <c:numFmt formatCode="#,##0.0_);[Red]\(#,##0.0\)" sourceLinked="0"/>
            <c:spPr>
              <a:noFill/>
              <a:ln>
                <a:noFill/>
              </a:ln>
              <a:effectLst/>
            </c:spPr>
            <c:txPr>
              <a:bodyPr rot="0" spcFirstLastPara="1" vertOverflow="ellipsis" vert="horz" wrap="square" lIns="38100" tIns="19050" rIns="38100" bIns="19050" anchor="ctr" anchorCtr="1">
                <a:spAutoFit/>
              </a:bodyPr>
              <a:lstStyle/>
              <a:p>
                <a:pPr>
                  <a:defRPr lang="en-US" altLang="ko-KR" sz="1200" b="0" i="0" u="none" strike="noStrike" kern="1200" baseline="0">
                    <a:ln>
                      <a:solidFill>
                        <a:srgbClr val="000000">
                          <a:lumMod val="50000"/>
                          <a:lumOff val="50000"/>
                          <a:alpha val="0"/>
                        </a:srgbClr>
                      </a:solidFill>
                    </a:ln>
                    <a:solidFill>
                      <a:schemeClr val="bg1"/>
                    </a:solidFill>
                    <a:latin typeface="KPMG Bold" panose="020B0803030202040204" pitchFamily="34" charset="0"/>
                    <a:ea typeface="KoPub돋움체 Medium" panose="00000600000000000000" pitchFamily="2" charset="-127"/>
                    <a:cs typeface="+mn-cs"/>
                  </a:defRPr>
                </a:pPr>
                <a:endParaRPr lang="ko-KR"/>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Sheet1!$A$2:$A$6</c:f>
              <c:numCache>
                <c:formatCode>General</c:formatCode>
                <c:ptCount val="5"/>
                <c:pt idx="0">
                  <c:v>2017</c:v>
                </c:pt>
                <c:pt idx="1">
                  <c:v>2018</c:v>
                </c:pt>
                <c:pt idx="2">
                  <c:v>2019</c:v>
                </c:pt>
                <c:pt idx="3">
                  <c:v>2020</c:v>
                </c:pt>
                <c:pt idx="4">
                  <c:v>2021</c:v>
                </c:pt>
              </c:numCache>
            </c:numRef>
          </c:cat>
          <c:val>
            <c:numRef>
              <c:f>Sheet1!$C$2:$C$6</c:f>
              <c:numCache>
                <c:formatCode>General</c:formatCode>
                <c:ptCount val="5"/>
                <c:pt idx="0">
                  <c:v>59.183800623052953</c:v>
                </c:pt>
                <c:pt idx="1">
                  <c:v>62.967457632059208</c:v>
                </c:pt>
                <c:pt idx="2">
                  <c:v>83.806982861538458</c:v>
                </c:pt>
                <c:pt idx="3">
                  <c:v>84.793114846625755</c:v>
                </c:pt>
                <c:pt idx="4">
                  <c:v>90.007001595092021</c:v>
                </c:pt>
              </c:numCache>
            </c:numRef>
          </c:val>
          <c:extLst>
            <c:ext xmlns:c16="http://schemas.microsoft.com/office/drawing/2014/chart" uri="{C3380CC4-5D6E-409C-BE32-E72D297353CC}">
              <c16:uniqueId val="{00000001-B8FD-4072-A13D-F7FF1486C890}"/>
            </c:ext>
          </c:extLst>
        </c:ser>
        <c:dLbls>
          <c:showLegendKey val="0"/>
          <c:showVal val="0"/>
          <c:showCatName val="0"/>
          <c:showSerName val="0"/>
          <c:showPercent val="0"/>
          <c:showBubbleSize val="0"/>
        </c:dLbls>
        <c:gapWidth val="80"/>
        <c:overlap val="100"/>
        <c:axId val="739968304"/>
        <c:axId val="739950416"/>
      </c:barChart>
      <c:lineChart>
        <c:grouping val="standard"/>
        <c:varyColors val="0"/>
        <c:ser>
          <c:idx val="2"/>
          <c:order val="2"/>
          <c:tx>
            <c:strRef>
              <c:f>Sheet1!$D$1</c:f>
              <c:strCache>
                <c:ptCount val="1"/>
                <c:pt idx="0">
                  <c:v>타카풀침투율_패밀리(우)</c:v>
                </c:pt>
              </c:strCache>
            </c:strRef>
          </c:tx>
          <c:spPr>
            <a:ln w="28575" cap="rnd">
              <a:solidFill>
                <a:schemeClr val="accent6"/>
              </a:solidFill>
              <a:round/>
            </a:ln>
            <a:effectLst/>
          </c:spPr>
          <c:marker>
            <c:symbol val="circle"/>
            <c:size val="6"/>
            <c:spPr>
              <a:solidFill>
                <a:schemeClr val="bg1"/>
              </a:solidFill>
              <a:ln w="12700">
                <a:solidFill>
                  <a:schemeClr val="accent6"/>
                </a:solidFill>
              </a:ln>
              <a:effectLst/>
            </c:spPr>
          </c:marker>
          <c:dLbls>
            <c:numFmt formatCode="#,##0.0_);[Red]\(#,##0.0\)" sourceLinked="0"/>
            <c:spPr>
              <a:noFill/>
              <a:ln>
                <a:noFill/>
              </a:ln>
              <a:effectLst/>
            </c:spPr>
            <c:txPr>
              <a:bodyPr rot="0" spcFirstLastPara="1" vertOverflow="ellipsis" vert="horz" wrap="square" lIns="38100" tIns="19050" rIns="38100" bIns="19050" anchor="ctr" anchorCtr="1">
                <a:spAutoFit/>
              </a:bodyPr>
              <a:lstStyle/>
              <a:p>
                <a:pPr>
                  <a:defRPr lang="en-US" altLang="ko-KR" sz="1200" b="0" i="0" u="none" strike="noStrike" kern="1200" baseline="0">
                    <a:ln>
                      <a:solidFill>
                        <a:srgbClr val="000000">
                          <a:lumMod val="50000"/>
                          <a:lumOff val="50000"/>
                          <a:alpha val="0"/>
                        </a:srgbClr>
                      </a:solidFill>
                    </a:ln>
                    <a:solidFill>
                      <a:schemeClr val="accent6"/>
                    </a:solidFill>
                    <a:latin typeface="KPMG Bold" panose="020B0803030202040204" pitchFamily="34" charset="0"/>
                    <a:ea typeface="+mj-ea"/>
                    <a:cs typeface="+mn-cs"/>
                  </a:defRPr>
                </a:pPr>
                <a:endParaRPr lang="ko-KR"/>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Sheet1!$A$2:$A$6</c:f>
              <c:numCache>
                <c:formatCode>General</c:formatCode>
                <c:ptCount val="5"/>
                <c:pt idx="0">
                  <c:v>2017</c:v>
                </c:pt>
                <c:pt idx="1">
                  <c:v>2018</c:v>
                </c:pt>
                <c:pt idx="2">
                  <c:v>2019</c:v>
                </c:pt>
                <c:pt idx="3">
                  <c:v>2020</c:v>
                </c:pt>
                <c:pt idx="4">
                  <c:v>2021</c:v>
                </c:pt>
              </c:numCache>
            </c:numRef>
          </c:cat>
          <c:val>
            <c:numRef>
              <c:f>Sheet1!$D$2:$D$6</c:f>
              <c:numCache>
                <c:formatCode>General</c:formatCode>
                <c:ptCount val="5"/>
                <c:pt idx="0">
                  <c:v>0.48247413282282697</c:v>
                </c:pt>
                <c:pt idx="1">
                  <c:v>0.55140685931730837</c:v>
                </c:pt>
                <c:pt idx="2">
                  <c:v>0.58421956691432919</c:v>
                </c:pt>
                <c:pt idx="3">
                  <c:v>0.63793830325013678</c:v>
                </c:pt>
                <c:pt idx="4">
                  <c:v>0.72278842694709011</c:v>
                </c:pt>
              </c:numCache>
            </c:numRef>
          </c:val>
          <c:smooth val="0"/>
          <c:extLst>
            <c:ext xmlns:c16="http://schemas.microsoft.com/office/drawing/2014/chart" uri="{C3380CC4-5D6E-409C-BE32-E72D297353CC}">
              <c16:uniqueId val="{00000002-B8FD-4072-A13D-F7FF1486C890}"/>
            </c:ext>
          </c:extLst>
        </c:ser>
        <c:ser>
          <c:idx val="3"/>
          <c:order val="3"/>
          <c:tx>
            <c:strRef>
              <c:f>Sheet1!$E$1</c:f>
              <c:strCache>
                <c:ptCount val="1"/>
                <c:pt idx="0">
                  <c:v>타카풀침투율_제너럴(우)</c:v>
                </c:pt>
              </c:strCache>
            </c:strRef>
          </c:tx>
          <c:spPr>
            <a:ln w="28575" cap="rnd">
              <a:solidFill>
                <a:srgbClr val="00B0F0"/>
              </a:solidFill>
              <a:round/>
            </a:ln>
            <a:effectLst/>
          </c:spPr>
          <c:marker>
            <c:symbol val="circle"/>
            <c:size val="6"/>
            <c:spPr>
              <a:solidFill>
                <a:schemeClr val="bg1"/>
              </a:solidFill>
              <a:ln w="12700">
                <a:solidFill>
                  <a:srgbClr val="00B0F0"/>
                </a:solidFill>
              </a:ln>
              <a:effectLst/>
            </c:spPr>
          </c:marker>
          <c:dLbls>
            <c:numFmt formatCode="#,##0.0_);[Red]\(#,##0.0\)" sourceLinked="0"/>
            <c:spPr>
              <a:noFill/>
              <a:ln>
                <a:noFill/>
              </a:ln>
              <a:effectLst/>
            </c:spPr>
            <c:txPr>
              <a:bodyPr rot="0" spcFirstLastPara="1" vertOverflow="ellipsis" vert="horz" wrap="square" lIns="38100" tIns="19050" rIns="38100" bIns="19050" anchor="ctr" anchorCtr="1">
                <a:spAutoFit/>
              </a:bodyPr>
              <a:lstStyle/>
              <a:p>
                <a:pPr>
                  <a:defRPr lang="en-US" altLang="ko-KR" sz="1200" b="0" i="0" u="none" strike="noStrike" kern="1200" baseline="0">
                    <a:ln>
                      <a:solidFill>
                        <a:srgbClr val="000000">
                          <a:lumMod val="50000"/>
                          <a:lumOff val="50000"/>
                          <a:alpha val="0"/>
                        </a:srgbClr>
                      </a:solidFill>
                    </a:ln>
                    <a:solidFill>
                      <a:schemeClr val="accent4"/>
                    </a:solidFill>
                    <a:latin typeface="KPMG Bold" panose="020B0803030202040204" pitchFamily="34" charset="0"/>
                    <a:ea typeface="+mn-ea"/>
                    <a:cs typeface="+mn-cs"/>
                  </a:defRPr>
                </a:pPr>
                <a:endParaRPr lang="ko-KR"/>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Sheet1!$A$2:$A$6</c:f>
              <c:numCache>
                <c:formatCode>General</c:formatCode>
                <c:ptCount val="5"/>
                <c:pt idx="0">
                  <c:v>2017</c:v>
                </c:pt>
                <c:pt idx="1">
                  <c:v>2018</c:v>
                </c:pt>
                <c:pt idx="2">
                  <c:v>2019</c:v>
                </c:pt>
                <c:pt idx="3">
                  <c:v>2020</c:v>
                </c:pt>
                <c:pt idx="4">
                  <c:v>2021</c:v>
                </c:pt>
              </c:numCache>
            </c:numRef>
          </c:cat>
          <c:val>
            <c:numRef>
              <c:f>Sheet1!$E$2:$E$6</c:f>
              <c:numCache>
                <c:formatCode>General</c:formatCode>
                <c:ptCount val="5"/>
                <c:pt idx="0">
                  <c:v>0.1443244146649042</c:v>
                </c:pt>
                <c:pt idx="1">
                  <c:v>0.1</c:v>
                </c:pt>
                <c:pt idx="2">
                  <c:v>0.1848798054223271</c:v>
                </c:pt>
                <c:pt idx="3">
                  <c:v>0.19894172956789591</c:v>
                </c:pt>
                <c:pt idx="4">
                  <c:v>0.19511818574152109</c:v>
                </c:pt>
              </c:numCache>
            </c:numRef>
          </c:val>
          <c:smooth val="0"/>
          <c:extLst>
            <c:ext xmlns:c16="http://schemas.microsoft.com/office/drawing/2014/chart" uri="{C3380CC4-5D6E-409C-BE32-E72D297353CC}">
              <c16:uniqueId val="{00000003-B8FD-4072-A13D-F7FF1486C890}"/>
            </c:ext>
          </c:extLst>
        </c:ser>
        <c:dLbls>
          <c:showLegendKey val="0"/>
          <c:showVal val="0"/>
          <c:showCatName val="0"/>
          <c:showSerName val="0"/>
          <c:showPercent val="0"/>
          <c:showBubbleSize val="0"/>
        </c:dLbls>
        <c:marker val="1"/>
        <c:smooth val="0"/>
        <c:axId val="542300863"/>
        <c:axId val="542319167"/>
      </c:lineChart>
      <c:catAx>
        <c:axId val="73996830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lgn="ctr">
              <a:defRPr lang="en-US" altLang="ko-KR" sz="1050" b="0" i="0" u="none" strike="noStrike" kern="1200" baseline="0">
                <a:ln>
                  <a:solidFill>
                    <a:srgbClr val="000000">
                      <a:lumMod val="50000"/>
                      <a:lumOff val="50000"/>
                      <a:alpha val="0"/>
                    </a:srgbClr>
                  </a:solidFill>
                </a:ln>
                <a:solidFill>
                  <a:schemeClr val="bg1">
                    <a:lumMod val="50000"/>
                  </a:schemeClr>
                </a:solidFill>
                <a:latin typeface="KPMG Bold" panose="020B0803030202040204" pitchFamily="34" charset="0"/>
                <a:ea typeface="KoPub돋움체 Medium" panose="00000600000000000000" pitchFamily="2" charset="-127"/>
                <a:cs typeface="+mn-cs"/>
              </a:defRPr>
            </a:pPr>
            <a:endParaRPr lang="ko-KR"/>
          </a:p>
        </c:txPr>
        <c:crossAx val="739950416"/>
        <c:crosses val="autoZero"/>
        <c:auto val="1"/>
        <c:lblAlgn val="ctr"/>
        <c:lblOffset val="100"/>
        <c:noMultiLvlLbl val="0"/>
      </c:catAx>
      <c:valAx>
        <c:axId val="739950416"/>
        <c:scaling>
          <c:orientation val="minMax"/>
        </c:scaling>
        <c:delete val="0"/>
        <c:axPos val="l"/>
        <c:numFmt formatCode="#,##0_);[Red]\(#,##0\)" sourceLinked="0"/>
        <c:majorTickMark val="out"/>
        <c:minorTickMark val="none"/>
        <c:tickLblPos val="nextTo"/>
        <c:spPr>
          <a:noFill/>
          <a:ln>
            <a:solidFill>
              <a:schemeClr val="bg1">
                <a:lumMod val="75000"/>
              </a:schemeClr>
            </a:solidFill>
          </a:ln>
          <a:effectLst/>
        </c:spPr>
        <c:txPr>
          <a:bodyPr rot="-60000000" spcFirstLastPara="1" vertOverflow="ellipsis" vert="horz" wrap="square" anchor="ctr" anchorCtr="1"/>
          <a:lstStyle/>
          <a:p>
            <a:pPr algn="ctr">
              <a:defRPr lang="en-US" altLang="ko-KR" sz="1050" b="0" i="0" u="none" strike="noStrike" kern="1200" baseline="0">
                <a:ln>
                  <a:solidFill>
                    <a:srgbClr val="000000">
                      <a:lumMod val="50000"/>
                      <a:lumOff val="50000"/>
                      <a:alpha val="0"/>
                    </a:srgbClr>
                  </a:solidFill>
                </a:ln>
                <a:solidFill>
                  <a:schemeClr val="bg1">
                    <a:lumMod val="50000"/>
                  </a:schemeClr>
                </a:solidFill>
                <a:latin typeface="KPMG Bold" panose="020B0803030202040204" pitchFamily="34" charset="0"/>
                <a:ea typeface="KoPub돋움체 Medium" panose="00000600000000000000" pitchFamily="2" charset="-127"/>
                <a:cs typeface="+mn-cs"/>
              </a:defRPr>
            </a:pPr>
            <a:endParaRPr lang="ko-KR"/>
          </a:p>
        </c:txPr>
        <c:crossAx val="739968304"/>
        <c:crosses val="autoZero"/>
        <c:crossBetween val="between"/>
        <c:majorUnit val="150"/>
        <c:minorUnit val="50"/>
      </c:valAx>
      <c:valAx>
        <c:axId val="542319167"/>
        <c:scaling>
          <c:orientation val="minMax"/>
        </c:scaling>
        <c:delete val="0"/>
        <c:axPos val="r"/>
        <c:numFmt formatCode="General" sourceLinked="1"/>
        <c:majorTickMark val="out"/>
        <c:minorTickMark val="out"/>
        <c:tickLblPos val="nextTo"/>
        <c:spPr>
          <a:noFill/>
          <a:ln>
            <a:solidFill>
              <a:schemeClr val="bg1">
                <a:lumMod val="75000"/>
              </a:schemeClr>
            </a:solidFill>
          </a:ln>
          <a:effectLst/>
        </c:spPr>
        <c:txPr>
          <a:bodyPr rot="-60000000" spcFirstLastPara="1" vertOverflow="ellipsis" vert="horz" wrap="square" anchor="ctr" anchorCtr="1"/>
          <a:lstStyle/>
          <a:p>
            <a:pPr algn="ctr">
              <a:defRPr lang="en-US" altLang="ko-KR" sz="1050" b="0" i="0" u="none" strike="noStrike" kern="1200" baseline="0">
                <a:ln>
                  <a:solidFill>
                    <a:srgbClr val="000000">
                      <a:lumMod val="50000"/>
                      <a:lumOff val="50000"/>
                      <a:alpha val="0"/>
                    </a:srgbClr>
                  </a:solidFill>
                </a:ln>
                <a:solidFill>
                  <a:schemeClr val="bg1">
                    <a:lumMod val="50000"/>
                  </a:schemeClr>
                </a:solidFill>
                <a:latin typeface="KPMG Bold" panose="020B0803030202040204" pitchFamily="34" charset="0"/>
                <a:ea typeface="KoPub돋움체 Medium" panose="00000600000000000000" pitchFamily="2" charset="-127"/>
                <a:cs typeface="+mn-cs"/>
              </a:defRPr>
            </a:pPr>
            <a:endParaRPr lang="ko-KR"/>
          </a:p>
        </c:txPr>
        <c:crossAx val="542300863"/>
        <c:crosses val="max"/>
        <c:crossBetween val="between"/>
        <c:majorUnit val="0.2"/>
        <c:minorUnit val="0.2"/>
      </c:valAx>
      <c:catAx>
        <c:axId val="542300863"/>
        <c:scaling>
          <c:orientation val="minMax"/>
        </c:scaling>
        <c:delete val="1"/>
        <c:axPos val="b"/>
        <c:numFmt formatCode="General" sourceLinked="1"/>
        <c:majorTickMark val="out"/>
        <c:minorTickMark val="none"/>
        <c:tickLblPos val="nextTo"/>
        <c:crossAx val="542319167"/>
        <c:crosses val="autoZero"/>
        <c:auto val="1"/>
        <c:lblAlgn val="ctr"/>
        <c:lblOffset val="100"/>
        <c:noMultiLvlLbl val="0"/>
      </c:catAx>
      <c:spPr>
        <a:noFill/>
        <a:ln>
          <a:noFill/>
        </a:ln>
        <a:effectLst/>
      </c:spPr>
    </c:plotArea>
    <c:legend>
      <c:legendPos val="t"/>
      <c:layout>
        <c:manualLayout>
          <c:xMode val="edge"/>
          <c:yMode val="edge"/>
          <c:x val="0.14653923921658477"/>
          <c:y val="2.4910663234966726E-2"/>
          <c:w val="0.7030657282373528"/>
          <c:h val="0.14158344859691177"/>
        </c:manualLayout>
      </c:layout>
      <c:overlay val="0"/>
      <c:spPr>
        <a:noFill/>
        <a:ln>
          <a:noFill/>
        </a:ln>
        <a:effectLst/>
      </c:spPr>
      <c:txPr>
        <a:bodyPr rot="0" spcFirstLastPara="1" vertOverflow="ellipsis" vert="horz" wrap="square" anchor="ctr" anchorCtr="1"/>
        <a:lstStyle/>
        <a:p>
          <a:pPr>
            <a:defRPr lang="en-US" altLang="ko-KR" sz="900" b="0" i="0" u="none" strike="noStrike" kern="1200" baseline="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cs typeface="+mn-cs"/>
            </a:defRPr>
          </a:pPr>
          <a:endParaRPr lang="ko-K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lang="en-US" altLang="ko-KR" sz="900" kern="120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cs typeface="+mn-cs"/>
        </a:defRPr>
      </a:pPr>
      <a:endParaRPr lang="ko-KR"/>
    </a:p>
  </c:txPr>
  <c:externalData r:id="rId3">
    <c:autoUpdate val="0"/>
  </c:externalData>
</c:chartSpace>
</file>

<file path=ppt/charts/chart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Sheet1!$B$1</c:f>
              <c:strCache>
                <c:ptCount val="1"/>
                <c:pt idx="0">
                  <c:v>투자연계타카풀</c:v>
                </c:pt>
              </c:strCache>
            </c:strRef>
          </c:tx>
          <c:spPr>
            <a:solidFill>
              <a:schemeClr val="accent1"/>
            </a:solidFill>
            <a:ln>
              <a:noFill/>
            </a:ln>
            <a:effectLst/>
          </c:spPr>
          <c:invertIfNegative val="0"/>
          <c:dLbls>
            <c:numFmt formatCode="#,##0.0_);[Red]\(#,##0.0\)" sourceLinked="0"/>
            <c:spPr>
              <a:noFill/>
              <a:ln>
                <a:noFill/>
              </a:ln>
              <a:effectLst/>
            </c:spPr>
            <c:txPr>
              <a:bodyPr rot="0" spcFirstLastPara="1" vertOverflow="ellipsis" vert="horz" wrap="square" lIns="38100" tIns="19050" rIns="38100" bIns="19050" anchor="ctr" anchorCtr="1">
                <a:spAutoFit/>
              </a:bodyPr>
              <a:lstStyle/>
              <a:p>
                <a:pPr>
                  <a:defRPr lang="en-US" altLang="ko-KR" sz="1200" b="0" i="0" u="none" strike="noStrike" kern="1200" baseline="0">
                    <a:ln>
                      <a:solidFill>
                        <a:srgbClr val="000000">
                          <a:lumMod val="50000"/>
                          <a:lumOff val="50000"/>
                          <a:alpha val="0"/>
                        </a:srgbClr>
                      </a:solidFill>
                    </a:ln>
                    <a:solidFill>
                      <a:schemeClr val="bg1"/>
                    </a:solidFill>
                    <a:latin typeface="KPMG Bold" panose="020B0803030202040204" pitchFamily="34" charset="0"/>
                    <a:ea typeface="KoPub돋움체 Medium" panose="00000600000000000000" pitchFamily="2" charset="-127"/>
                    <a:cs typeface="+mn-cs"/>
                  </a:defRPr>
                </a:pPr>
                <a:endParaRPr lang="ko-K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Sheet1!$A$2:$A$6</c:f>
              <c:numCache>
                <c:formatCode>General</c:formatCode>
                <c:ptCount val="5"/>
                <c:pt idx="0">
                  <c:v>2017</c:v>
                </c:pt>
                <c:pt idx="1">
                  <c:v>2018</c:v>
                </c:pt>
                <c:pt idx="2">
                  <c:v>2019</c:v>
                </c:pt>
                <c:pt idx="3">
                  <c:v>2020</c:v>
                </c:pt>
                <c:pt idx="4">
                  <c:v>2021</c:v>
                </c:pt>
              </c:numCache>
            </c:numRef>
          </c:cat>
          <c:val>
            <c:numRef>
              <c:f>Sheet1!$B$2:$B$6</c:f>
              <c:numCache>
                <c:formatCode>#,##0.0</c:formatCode>
                <c:ptCount val="5"/>
                <c:pt idx="0">
                  <c:v>2.9104000000000001</c:v>
                </c:pt>
                <c:pt idx="1">
                  <c:v>3.3624999999999998</c:v>
                </c:pt>
                <c:pt idx="2">
                  <c:v>3.6385000000000001</c:v>
                </c:pt>
                <c:pt idx="3">
                  <c:v>3.8815</c:v>
                </c:pt>
                <c:pt idx="4">
                  <c:v>4.1414</c:v>
                </c:pt>
              </c:numCache>
            </c:numRef>
          </c:val>
          <c:extLst>
            <c:ext xmlns:c16="http://schemas.microsoft.com/office/drawing/2014/chart" uri="{C3380CC4-5D6E-409C-BE32-E72D297353CC}">
              <c16:uniqueId val="{00000000-AD86-4577-B0ED-27E04DB54764}"/>
            </c:ext>
          </c:extLst>
        </c:ser>
        <c:ser>
          <c:idx val="1"/>
          <c:order val="1"/>
          <c:tx>
            <c:strRef>
              <c:f>Sheet1!$C$1</c:f>
              <c:strCache>
                <c:ptCount val="1"/>
                <c:pt idx="0">
                  <c:v>양로타카풀_일반</c:v>
                </c:pt>
              </c:strCache>
            </c:strRef>
          </c:tx>
          <c:spPr>
            <a:solidFill>
              <a:srgbClr val="0C233C"/>
            </a:solidFill>
            <a:ln>
              <a:noFill/>
            </a:ln>
            <a:effectLst/>
          </c:spPr>
          <c:invertIfNegative val="0"/>
          <c:dLbls>
            <c:numFmt formatCode="#,##0.0_);[Red]\(#,##0.0\)" sourceLinked="0"/>
            <c:spPr>
              <a:noFill/>
              <a:ln>
                <a:noFill/>
              </a:ln>
              <a:effectLst/>
            </c:spPr>
            <c:txPr>
              <a:bodyPr rot="0" spcFirstLastPara="1" vertOverflow="ellipsis" vert="horz" wrap="square" lIns="38100" tIns="19050" rIns="38100" bIns="19050" anchor="ctr" anchorCtr="1">
                <a:spAutoFit/>
              </a:bodyPr>
              <a:lstStyle/>
              <a:p>
                <a:pPr>
                  <a:defRPr lang="en-US" altLang="ko-KR" sz="1200" b="0" i="0" u="none" strike="noStrike" kern="1200" baseline="0">
                    <a:ln>
                      <a:solidFill>
                        <a:srgbClr val="000000">
                          <a:lumMod val="50000"/>
                          <a:lumOff val="50000"/>
                          <a:alpha val="0"/>
                        </a:srgbClr>
                      </a:solidFill>
                    </a:ln>
                    <a:solidFill>
                      <a:schemeClr val="bg1"/>
                    </a:solidFill>
                    <a:latin typeface="KPMG Bold" panose="020B0803030202040204" pitchFamily="34" charset="0"/>
                    <a:ea typeface="KoPub돋움체 Medium" panose="00000600000000000000" pitchFamily="2" charset="-127"/>
                    <a:cs typeface="+mn-cs"/>
                  </a:defRPr>
                </a:pPr>
                <a:endParaRPr lang="ko-K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Sheet1!$A$2:$A$6</c:f>
              <c:numCache>
                <c:formatCode>General</c:formatCode>
                <c:ptCount val="5"/>
                <c:pt idx="0">
                  <c:v>2017</c:v>
                </c:pt>
                <c:pt idx="1">
                  <c:v>2018</c:v>
                </c:pt>
                <c:pt idx="2">
                  <c:v>2019</c:v>
                </c:pt>
                <c:pt idx="3">
                  <c:v>2020</c:v>
                </c:pt>
                <c:pt idx="4">
                  <c:v>2021</c:v>
                </c:pt>
              </c:numCache>
            </c:numRef>
          </c:cat>
          <c:val>
            <c:numRef>
              <c:f>Sheet1!$C$2:$C$6</c:f>
              <c:numCache>
                <c:formatCode>#,##0.0</c:formatCode>
                <c:ptCount val="5"/>
                <c:pt idx="0">
                  <c:v>0.92359999999999998</c:v>
                </c:pt>
                <c:pt idx="1">
                  <c:v>0.88339999999999996</c:v>
                </c:pt>
                <c:pt idx="2">
                  <c:v>0.99009999999999998</c:v>
                </c:pt>
                <c:pt idx="3">
                  <c:v>1.206</c:v>
                </c:pt>
                <c:pt idx="4">
                  <c:v>1.6784000000000001</c:v>
                </c:pt>
              </c:numCache>
            </c:numRef>
          </c:val>
          <c:extLst>
            <c:ext xmlns:c16="http://schemas.microsoft.com/office/drawing/2014/chart" uri="{C3380CC4-5D6E-409C-BE32-E72D297353CC}">
              <c16:uniqueId val="{00000001-AD86-4577-B0ED-27E04DB54764}"/>
            </c:ext>
          </c:extLst>
        </c:ser>
        <c:ser>
          <c:idx val="2"/>
          <c:order val="2"/>
          <c:tx>
            <c:strRef>
              <c:f>Sheet1!$D$1</c:f>
              <c:strCache>
                <c:ptCount val="1"/>
                <c:pt idx="0">
                  <c:v>임시타카풀_일반</c:v>
                </c:pt>
              </c:strCache>
            </c:strRef>
          </c:tx>
          <c:spPr>
            <a:solidFill>
              <a:srgbClr val="7213EA"/>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lang="en-US" altLang="ko-KR" sz="1200" b="0" i="0" u="none" strike="noStrike" kern="1200" baseline="0">
                    <a:ln>
                      <a:solidFill>
                        <a:srgbClr val="000000">
                          <a:lumMod val="50000"/>
                          <a:lumOff val="50000"/>
                          <a:alpha val="0"/>
                        </a:srgbClr>
                      </a:solidFill>
                    </a:ln>
                    <a:solidFill>
                      <a:schemeClr val="bg1"/>
                    </a:solidFill>
                    <a:latin typeface="KPMG Bold" panose="020B0803030202040204" pitchFamily="34" charset="0"/>
                    <a:ea typeface="+mj-ea"/>
                    <a:cs typeface="+mn-cs"/>
                  </a:defRPr>
                </a:pPr>
                <a:endParaRPr lang="ko-K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Sheet1!$A$2:$A$6</c:f>
              <c:numCache>
                <c:formatCode>General</c:formatCode>
                <c:ptCount val="5"/>
                <c:pt idx="0">
                  <c:v>2017</c:v>
                </c:pt>
                <c:pt idx="1">
                  <c:v>2018</c:v>
                </c:pt>
                <c:pt idx="2">
                  <c:v>2019</c:v>
                </c:pt>
                <c:pt idx="3">
                  <c:v>2020</c:v>
                </c:pt>
                <c:pt idx="4">
                  <c:v>2021</c:v>
                </c:pt>
              </c:numCache>
            </c:numRef>
          </c:cat>
          <c:val>
            <c:numRef>
              <c:f>Sheet1!$D$2:$D$6</c:f>
              <c:numCache>
                <c:formatCode>#,##0.0</c:formatCode>
                <c:ptCount val="5"/>
                <c:pt idx="0">
                  <c:v>8.7400000000000005E-2</c:v>
                </c:pt>
                <c:pt idx="1">
                  <c:v>0.13019999999999998</c:v>
                </c:pt>
                <c:pt idx="2">
                  <c:v>0.1817</c:v>
                </c:pt>
                <c:pt idx="3">
                  <c:v>0.2399</c:v>
                </c:pt>
                <c:pt idx="4">
                  <c:v>0.3165</c:v>
                </c:pt>
              </c:numCache>
            </c:numRef>
          </c:val>
          <c:extLst>
            <c:ext xmlns:c16="http://schemas.microsoft.com/office/drawing/2014/chart" uri="{C3380CC4-5D6E-409C-BE32-E72D297353CC}">
              <c16:uniqueId val="{00000002-AD86-4577-B0ED-27E04DB54764}"/>
            </c:ext>
          </c:extLst>
        </c:ser>
        <c:ser>
          <c:idx val="3"/>
          <c:order val="3"/>
          <c:tx>
            <c:strRef>
              <c:f>Sheet1!$E$1</c:f>
              <c:strCache>
                <c:ptCount val="1"/>
                <c:pt idx="0">
                  <c:v>기타_일반</c:v>
                </c:pt>
              </c:strCache>
            </c:strRef>
          </c:tx>
          <c:spPr>
            <a:solidFill>
              <a:srgbClr val="00B0F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lang="en-US" altLang="ko-KR" sz="1200" b="0" i="0" u="none" strike="noStrike" kern="1200" baseline="0">
                    <a:ln>
                      <a:solidFill>
                        <a:srgbClr val="000000">
                          <a:lumMod val="50000"/>
                          <a:lumOff val="50000"/>
                          <a:alpha val="0"/>
                        </a:srgbClr>
                      </a:solidFill>
                    </a:ln>
                    <a:solidFill>
                      <a:schemeClr val="bg1"/>
                    </a:solidFill>
                    <a:latin typeface="KPMG Bold" panose="020B0803030202040204" pitchFamily="34" charset="0"/>
                    <a:ea typeface="+mn-ea"/>
                    <a:cs typeface="+mn-cs"/>
                  </a:defRPr>
                </a:pPr>
                <a:endParaRPr lang="ko-K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Sheet1!$A$2:$A$6</c:f>
              <c:numCache>
                <c:formatCode>General</c:formatCode>
                <c:ptCount val="5"/>
                <c:pt idx="0">
                  <c:v>2017</c:v>
                </c:pt>
                <c:pt idx="1">
                  <c:v>2018</c:v>
                </c:pt>
                <c:pt idx="2">
                  <c:v>2019</c:v>
                </c:pt>
                <c:pt idx="3">
                  <c:v>2020</c:v>
                </c:pt>
                <c:pt idx="4">
                  <c:v>2021</c:v>
                </c:pt>
              </c:numCache>
            </c:numRef>
          </c:cat>
          <c:val>
            <c:numRef>
              <c:f>Sheet1!$E$2:$E$6</c:f>
              <c:numCache>
                <c:formatCode>#,##0.0</c:formatCode>
                <c:ptCount val="5"/>
                <c:pt idx="0">
                  <c:v>0.42349999999999999</c:v>
                </c:pt>
                <c:pt idx="1">
                  <c:v>0.48430000000000001</c:v>
                </c:pt>
                <c:pt idx="2">
                  <c:v>0.52989999999999993</c:v>
                </c:pt>
                <c:pt idx="3">
                  <c:v>0.7883</c:v>
                </c:pt>
                <c:pt idx="4">
                  <c:v>1.2875999999999999</c:v>
                </c:pt>
              </c:numCache>
            </c:numRef>
          </c:val>
          <c:extLst>
            <c:ext xmlns:c16="http://schemas.microsoft.com/office/drawing/2014/chart" uri="{C3380CC4-5D6E-409C-BE32-E72D297353CC}">
              <c16:uniqueId val="{00000003-AD86-4577-B0ED-27E04DB54764}"/>
            </c:ext>
          </c:extLst>
        </c:ser>
        <c:dLbls>
          <c:showLegendKey val="0"/>
          <c:showVal val="0"/>
          <c:showCatName val="0"/>
          <c:showSerName val="0"/>
          <c:showPercent val="0"/>
          <c:showBubbleSize val="0"/>
        </c:dLbls>
        <c:gapWidth val="80"/>
        <c:overlap val="100"/>
        <c:axId val="739968304"/>
        <c:axId val="739950416"/>
      </c:barChart>
      <c:catAx>
        <c:axId val="73996830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lgn="ctr">
              <a:defRPr lang="en-US" altLang="ko-KR" sz="1050" b="0" i="0" u="none" strike="noStrike" kern="1200" baseline="0">
                <a:ln>
                  <a:solidFill>
                    <a:srgbClr val="000000">
                      <a:lumMod val="50000"/>
                      <a:lumOff val="50000"/>
                      <a:alpha val="0"/>
                    </a:srgbClr>
                  </a:solidFill>
                </a:ln>
                <a:solidFill>
                  <a:schemeClr val="bg1">
                    <a:lumMod val="50000"/>
                  </a:schemeClr>
                </a:solidFill>
                <a:latin typeface="KPMG Bold" panose="020B0803030202040204" pitchFamily="34" charset="0"/>
                <a:ea typeface="KoPub돋움체 Medium" panose="00000600000000000000" pitchFamily="2" charset="-127"/>
                <a:cs typeface="+mn-cs"/>
              </a:defRPr>
            </a:pPr>
            <a:endParaRPr lang="ko-KR"/>
          </a:p>
        </c:txPr>
        <c:crossAx val="739950416"/>
        <c:crosses val="autoZero"/>
        <c:auto val="1"/>
        <c:lblAlgn val="ctr"/>
        <c:lblOffset val="100"/>
        <c:noMultiLvlLbl val="0"/>
      </c:catAx>
      <c:valAx>
        <c:axId val="739950416"/>
        <c:scaling>
          <c:orientation val="minMax"/>
        </c:scaling>
        <c:delete val="0"/>
        <c:axPos val="l"/>
        <c:numFmt formatCode="#,##0_);[Red]\(#,##0\)" sourceLinked="0"/>
        <c:majorTickMark val="out"/>
        <c:minorTickMark val="none"/>
        <c:tickLblPos val="nextTo"/>
        <c:spPr>
          <a:noFill/>
          <a:ln>
            <a:solidFill>
              <a:schemeClr val="bg1">
                <a:lumMod val="75000"/>
              </a:schemeClr>
            </a:solidFill>
          </a:ln>
          <a:effectLst/>
        </c:spPr>
        <c:txPr>
          <a:bodyPr rot="-60000000" spcFirstLastPara="1" vertOverflow="ellipsis" vert="horz" wrap="square" anchor="ctr" anchorCtr="1"/>
          <a:lstStyle/>
          <a:p>
            <a:pPr algn="ctr">
              <a:defRPr lang="en-US" altLang="ko-KR" sz="1050" b="0" i="0" u="none" strike="noStrike" kern="1200" baseline="0">
                <a:ln>
                  <a:solidFill>
                    <a:srgbClr val="000000">
                      <a:lumMod val="50000"/>
                      <a:lumOff val="50000"/>
                      <a:alpha val="0"/>
                    </a:srgbClr>
                  </a:solidFill>
                </a:ln>
                <a:solidFill>
                  <a:schemeClr val="bg1">
                    <a:lumMod val="50000"/>
                  </a:schemeClr>
                </a:solidFill>
                <a:latin typeface="KPMG Bold" panose="020B0803030202040204" pitchFamily="34" charset="0"/>
                <a:ea typeface="KoPub돋움체 Medium" panose="00000600000000000000" pitchFamily="2" charset="-127"/>
                <a:cs typeface="+mn-cs"/>
              </a:defRPr>
            </a:pPr>
            <a:endParaRPr lang="ko-KR"/>
          </a:p>
        </c:txPr>
        <c:crossAx val="739968304"/>
        <c:crosses val="autoZero"/>
        <c:crossBetween val="between"/>
        <c:majorUnit val="2"/>
      </c:valAx>
      <c:spPr>
        <a:noFill/>
        <a:ln>
          <a:noFill/>
        </a:ln>
        <a:effectLst/>
      </c:spPr>
    </c:plotArea>
    <c:legend>
      <c:legendPos val="t"/>
      <c:layout>
        <c:manualLayout>
          <c:xMode val="edge"/>
          <c:yMode val="edge"/>
          <c:x val="9.3312526950970892E-2"/>
          <c:y val="2.4910663234966726E-2"/>
          <c:w val="0.84163260250216776"/>
          <c:h val="0.13618221529024355"/>
        </c:manualLayout>
      </c:layout>
      <c:overlay val="0"/>
      <c:spPr>
        <a:noFill/>
        <a:ln>
          <a:noFill/>
        </a:ln>
        <a:effectLst/>
      </c:spPr>
      <c:txPr>
        <a:bodyPr rot="0" spcFirstLastPara="1" vertOverflow="ellipsis" vert="horz" wrap="square" anchor="ctr" anchorCtr="1"/>
        <a:lstStyle/>
        <a:p>
          <a:pPr>
            <a:defRPr lang="en-US" altLang="ko-KR" sz="900" b="0" i="0" u="none" strike="noStrike" kern="1200" baseline="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cs typeface="+mn-cs"/>
            </a:defRPr>
          </a:pPr>
          <a:endParaRPr lang="ko-K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lang="en-US" altLang="ko-KR" sz="900" kern="120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cs typeface="+mn-cs"/>
        </a:defRPr>
      </a:pPr>
      <a:endParaRPr lang="ko-KR"/>
    </a:p>
  </c:txPr>
  <c:externalData r:id="rId3">
    <c:autoUpdate val="0"/>
  </c:externalData>
</c:chartSpace>
</file>

<file path=ppt/charts/chart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9071470947901151E-2"/>
          <c:y val="0.17314480123938722"/>
          <c:w val="0.91797148948178686"/>
          <c:h val="0.73759198883531529"/>
        </c:manualLayout>
      </c:layout>
      <c:barChart>
        <c:barDir val="col"/>
        <c:grouping val="stacked"/>
        <c:varyColors val="0"/>
        <c:ser>
          <c:idx val="0"/>
          <c:order val="0"/>
          <c:tx>
            <c:strRef>
              <c:f>Sheet1!$B$1</c:f>
              <c:strCache>
                <c:ptCount val="1"/>
                <c:pt idx="0">
                  <c:v>자동차</c:v>
                </c:pt>
              </c:strCache>
            </c:strRef>
          </c:tx>
          <c:spPr>
            <a:solidFill>
              <a:srgbClr val="7213EA"/>
            </a:solidFill>
            <a:ln>
              <a:noFill/>
            </a:ln>
            <a:effectLst/>
          </c:spPr>
          <c:invertIfNegative val="0"/>
          <c:dLbls>
            <c:spPr>
              <a:noFill/>
              <a:ln>
                <a:noFill/>
              </a:ln>
              <a:effectLst/>
            </c:spPr>
            <c:txPr>
              <a:bodyPr rot="0" spcFirstLastPara="1" vertOverflow="ellipsis" vert="horz" wrap="square" lIns="38100" tIns="19050" rIns="38100" bIns="19050" anchor="ctr" anchorCtr="0">
                <a:spAutoFit/>
              </a:bodyPr>
              <a:lstStyle/>
              <a:p>
                <a:pPr algn="ctr">
                  <a:defRPr lang="en-US" altLang="ko-KR" sz="1200" b="0" i="0" u="none" strike="noStrike" kern="1200" baseline="0">
                    <a:ln>
                      <a:solidFill>
                        <a:srgbClr val="000000">
                          <a:lumMod val="50000"/>
                          <a:lumOff val="50000"/>
                          <a:alpha val="0"/>
                        </a:srgbClr>
                      </a:solidFill>
                    </a:ln>
                    <a:solidFill>
                      <a:schemeClr val="bg1">
                        <a:lumMod val="95000"/>
                      </a:schemeClr>
                    </a:solidFill>
                    <a:latin typeface="KPMG Bold" panose="020B0803030202040204" pitchFamily="34" charset="0"/>
                    <a:ea typeface="+mj-ea"/>
                    <a:cs typeface="+mn-cs"/>
                  </a:defRPr>
                </a:pPr>
                <a:endParaRPr lang="ko-K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2017</c:v>
                </c:pt>
                <c:pt idx="1">
                  <c:v>2018</c:v>
                </c:pt>
                <c:pt idx="2">
                  <c:v>2019</c:v>
                </c:pt>
                <c:pt idx="3">
                  <c:v>2020</c:v>
                </c:pt>
                <c:pt idx="4">
                  <c:v>2021</c:v>
                </c:pt>
              </c:strCache>
            </c:strRef>
          </c:cat>
          <c:val>
            <c:numRef>
              <c:f>Sheet1!$B$2:$B$6</c:f>
              <c:numCache>
                <c:formatCode>#,##0.0</c:formatCode>
                <c:ptCount val="5"/>
                <c:pt idx="0">
                  <c:v>1.5163</c:v>
                </c:pt>
                <c:pt idx="1">
                  <c:v>1.7199</c:v>
                </c:pt>
                <c:pt idx="2">
                  <c:v>2.1480000000000001</c:v>
                </c:pt>
                <c:pt idx="3">
                  <c:v>2.2862</c:v>
                </c:pt>
                <c:pt idx="4">
                  <c:v>2.5424000000000002</c:v>
                </c:pt>
              </c:numCache>
            </c:numRef>
          </c:val>
          <c:extLst>
            <c:ext xmlns:c16="http://schemas.microsoft.com/office/drawing/2014/chart" uri="{C3380CC4-5D6E-409C-BE32-E72D297353CC}">
              <c16:uniqueId val="{00000000-58D0-4407-8FB6-AA1738E739A8}"/>
            </c:ext>
          </c:extLst>
        </c:ser>
        <c:ser>
          <c:idx val="1"/>
          <c:order val="1"/>
          <c:tx>
            <c:strRef>
              <c:f>Sheet1!$C$1</c:f>
              <c:strCache>
                <c:ptCount val="1"/>
                <c:pt idx="0">
                  <c:v>화재</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lang="en-US" altLang="ko-KR" sz="1200" b="0" i="0" u="none" strike="noStrike" kern="1200" baseline="0">
                    <a:ln>
                      <a:solidFill>
                        <a:srgbClr val="000000">
                          <a:lumMod val="50000"/>
                          <a:lumOff val="50000"/>
                          <a:alpha val="0"/>
                        </a:srgbClr>
                      </a:solidFill>
                    </a:ln>
                    <a:solidFill>
                      <a:schemeClr val="bg1">
                        <a:lumMod val="95000"/>
                      </a:schemeClr>
                    </a:solidFill>
                    <a:latin typeface="KPMG Bold" panose="020B0803030202040204" pitchFamily="34" charset="0"/>
                    <a:ea typeface="+mj-ea"/>
                    <a:cs typeface="+mn-cs"/>
                  </a:defRPr>
                </a:pPr>
                <a:endParaRPr lang="ko-K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2017</c:v>
                </c:pt>
                <c:pt idx="1">
                  <c:v>2018</c:v>
                </c:pt>
                <c:pt idx="2">
                  <c:v>2019</c:v>
                </c:pt>
                <c:pt idx="3">
                  <c:v>2020</c:v>
                </c:pt>
                <c:pt idx="4">
                  <c:v>2021</c:v>
                </c:pt>
              </c:strCache>
            </c:strRef>
          </c:cat>
          <c:val>
            <c:numRef>
              <c:f>Sheet1!$C$2:$C$6</c:f>
              <c:numCache>
                <c:formatCode>#,##0.0</c:formatCode>
                <c:ptCount val="5"/>
                <c:pt idx="0">
                  <c:v>0.55079999999999996</c:v>
                </c:pt>
                <c:pt idx="1">
                  <c:v>0.55829999999999991</c:v>
                </c:pt>
                <c:pt idx="2">
                  <c:v>0.59510000000000007</c:v>
                </c:pt>
                <c:pt idx="3">
                  <c:v>0.62239999999999995</c:v>
                </c:pt>
                <c:pt idx="4">
                  <c:v>0.68640000000000001</c:v>
                </c:pt>
              </c:numCache>
            </c:numRef>
          </c:val>
          <c:extLst>
            <c:ext xmlns:c16="http://schemas.microsoft.com/office/drawing/2014/chart" uri="{C3380CC4-5D6E-409C-BE32-E72D297353CC}">
              <c16:uniqueId val="{00000001-58D0-4407-8FB6-AA1738E739A8}"/>
            </c:ext>
          </c:extLst>
        </c:ser>
        <c:ser>
          <c:idx val="2"/>
          <c:order val="2"/>
          <c:tx>
            <c:strRef>
              <c:f>Sheet1!$D$1</c:f>
              <c:strCache>
                <c:ptCount val="1"/>
                <c:pt idx="0">
                  <c:v>의료비용 보상·상해</c:v>
                </c:pt>
              </c:strCache>
            </c:strRef>
          </c:tx>
          <c:spPr>
            <a:solidFill>
              <a:schemeClr val="tx2">
                <a:lumMod val="60000"/>
                <a:lumOff val="40000"/>
              </a:schemeClr>
            </a:solidFill>
            <a:ln>
              <a:noFill/>
            </a:ln>
            <a:effectLst/>
          </c:spPr>
          <c:invertIfNegative val="0"/>
          <c:dLbls>
            <c:spPr>
              <a:noFill/>
              <a:ln>
                <a:noFill/>
              </a:ln>
              <a:effectLst/>
            </c:spPr>
            <c:txPr>
              <a:bodyPr rot="0" spcFirstLastPara="1" vertOverflow="ellipsis" vert="horz" wrap="square" lIns="38100" tIns="19050" rIns="38100" bIns="19050" anchor="ctr" anchorCtr="0">
                <a:spAutoFit/>
              </a:bodyPr>
              <a:lstStyle/>
              <a:p>
                <a:pPr algn="ctr">
                  <a:defRPr lang="en-US" altLang="ko-KR" sz="1200" b="0" i="0" u="none" strike="noStrike" kern="1200" baseline="0">
                    <a:ln>
                      <a:solidFill>
                        <a:srgbClr val="000000">
                          <a:lumMod val="50000"/>
                          <a:lumOff val="50000"/>
                          <a:alpha val="0"/>
                        </a:srgbClr>
                      </a:solidFill>
                    </a:ln>
                    <a:solidFill>
                      <a:schemeClr val="bg1">
                        <a:lumMod val="95000"/>
                      </a:schemeClr>
                    </a:solidFill>
                    <a:latin typeface="KPMG Bold" panose="020B0803030202040204" pitchFamily="34" charset="0"/>
                    <a:ea typeface="+mj-ea"/>
                    <a:cs typeface="+mn-cs"/>
                  </a:defRPr>
                </a:pPr>
                <a:endParaRPr lang="ko-K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2017</c:v>
                </c:pt>
                <c:pt idx="1">
                  <c:v>2018</c:v>
                </c:pt>
                <c:pt idx="2">
                  <c:v>2019</c:v>
                </c:pt>
                <c:pt idx="3">
                  <c:v>2020</c:v>
                </c:pt>
                <c:pt idx="4">
                  <c:v>2021</c:v>
                </c:pt>
              </c:strCache>
            </c:strRef>
          </c:cat>
          <c:val>
            <c:numRef>
              <c:f>Sheet1!$D$2:$D$6</c:f>
              <c:numCache>
                <c:formatCode>#,##0.0</c:formatCode>
                <c:ptCount val="5"/>
                <c:pt idx="0">
                  <c:v>0.27689999999999998</c:v>
                </c:pt>
                <c:pt idx="1">
                  <c:v>0.29699999999999999</c:v>
                </c:pt>
                <c:pt idx="2">
                  <c:v>0.39069999999999999</c:v>
                </c:pt>
                <c:pt idx="3">
                  <c:v>0.32950000000000002</c:v>
                </c:pt>
                <c:pt idx="4">
                  <c:v>0.33350000000000002</c:v>
                </c:pt>
              </c:numCache>
            </c:numRef>
          </c:val>
          <c:extLst>
            <c:ext xmlns:c16="http://schemas.microsoft.com/office/drawing/2014/chart" uri="{C3380CC4-5D6E-409C-BE32-E72D297353CC}">
              <c16:uniqueId val="{00000002-58D0-4407-8FB6-AA1738E739A8}"/>
            </c:ext>
          </c:extLst>
        </c:ser>
        <c:ser>
          <c:idx val="3"/>
          <c:order val="3"/>
          <c:tx>
            <c:strRef>
              <c:f>Sheet1!$E$1</c:f>
              <c:strCache>
                <c:ptCount val="1"/>
                <c:pt idx="0">
                  <c:v>해양, 항공 및 운송</c:v>
                </c:pt>
              </c:strCache>
            </c:strRef>
          </c:tx>
          <c:spPr>
            <a:solidFill>
              <a:schemeClr val="accent4"/>
            </a:solidFill>
            <a:ln>
              <a:noFill/>
            </a:ln>
            <a:effectLst/>
          </c:spPr>
          <c:invertIfNegative val="0"/>
          <c:cat>
            <c:strRef>
              <c:f>Sheet1!$A$2:$A$6</c:f>
              <c:strCache>
                <c:ptCount val="5"/>
                <c:pt idx="0">
                  <c:v>2017</c:v>
                </c:pt>
                <c:pt idx="1">
                  <c:v>2018</c:v>
                </c:pt>
                <c:pt idx="2">
                  <c:v>2019</c:v>
                </c:pt>
                <c:pt idx="3">
                  <c:v>2020</c:v>
                </c:pt>
                <c:pt idx="4">
                  <c:v>2021</c:v>
                </c:pt>
              </c:strCache>
            </c:strRef>
          </c:cat>
          <c:val>
            <c:numRef>
              <c:f>Sheet1!$E$2:$E$6</c:f>
              <c:numCache>
                <c:formatCode>#,##0.0</c:formatCode>
                <c:ptCount val="5"/>
                <c:pt idx="0">
                  <c:v>4.1299999999999996E-2</c:v>
                </c:pt>
                <c:pt idx="1">
                  <c:v>3.8399999999999997E-2</c:v>
                </c:pt>
                <c:pt idx="2">
                  <c:v>2.63E-2</c:v>
                </c:pt>
                <c:pt idx="3">
                  <c:v>2.35E-2</c:v>
                </c:pt>
                <c:pt idx="4">
                  <c:v>2.24E-2</c:v>
                </c:pt>
              </c:numCache>
            </c:numRef>
          </c:val>
          <c:extLst>
            <c:ext xmlns:c16="http://schemas.microsoft.com/office/drawing/2014/chart" uri="{C3380CC4-5D6E-409C-BE32-E72D297353CC}">
              <c16:uniqueId val="{00000003-58D0-4407-8FB6-AA1738E739A8}"/>
            </c:ext>
          </c:extLst>
        </c:ser>
        <c:ser>
          <c:idx val="4"/>
          <c:order val="4"/>
          <c:tx>
            <c:strRef>
              <c:f>Sheet1!$F$1</c:f>
              <c:strCache>
                <c:ptCount val="1"/>
                <c:pt idx="0">
                  <c:v>건설·기술</c:v>
                </c:pt>
              </c:strCache>
            </c:strRef>
          </c:tx>
          <c:spPr>
            <a:solidFill>
              <a:schemeClr val="accent6"/>
            </a:solidFill>
            <a:ln>
              <a:noFill/>
            </a:ln>
            <a:effectLst/>
          </c:spPr>
          <c:invertIfNegative val="0"/>
          <c:cat>
            <c:strRef>
              <c:f>Sheet1!$A$2:$A$6</c:f>
              <c:strCache>
                <c:ptCount val="5"/>
                <c:pt idx="0">
                  <c:v>2017</c:v>
                </c:pt>
                <c:pt idx="1">
                  <c:v>2018</c:v>
                </c:pt>
                <c:pt idx="2">
                  <c:v>2019</c:v>
                </c:pt>
                <c:pt idx="3">
                  <c:v>2020</c:v>
                </c:pt>
                <c:pt idx="4">
                  <c:v>2021</c:v>
                </c:pt>
              </c:strCache>
            </c:strRef>
          </c:cat>
          <c:val>
            <c:numRef>
              <c:f>Sheet1!$F$2:$F$6</c:f>
              <c:numCache>
                <c:formatCode>#,##0.0</c:formatCode>
                <c:ptCount val="5"/>
                <c:pt idx="0">
                  <c:v>8.3400000000000002E-2</c:v>
                </c:pt>
                <c:pt idx="1">
                  <c:v>5.5500000000000001E-2</c:v>
                </c:pt>
                <c:pt idx="2">
                  <c:v>5.8900000000000001E-2</c:v>
                </c:pt>
                <c:pt idx="3">
                  <c:v>9.6500000000000002E-2</c:v>
                </c:pt>
                <c:pt idx="4">
                  <c:v>0.1338</c:v>
                </c:pt>
              </c:numCache>
            </c:numRef>
          </c:val>
          <c:extLst>
            <c:ext xmlns:c16="http://schemas.microsoft.com/office/drawing/2014/chart" uri="{C3380CC4-5D6E-409C-BE32-E72D297353CC}">
              <c16:uniqueId val="{00000004-58D0-4407-8FB6-AA1738E739A8}"/>
            </c:ext>
          </c:extLst>
        </c:ser>
        <c:ser>
          <c:idx val="5"/>
          <c:order val="5"/>
          <c:tx>
            <c:strRef>
              <c:f>Sheet1!$G$1</c:f>
              <c:strCache>
                <c:ptCount val="1"/>
                <c:pt idx="0">
                  <c:v>배상책임</c:v>
                </c:pt>
              </c:strCache>
            </c:strRef>
          </c:tx>
          <c:spPr>
            <a:solidFill>
              <a:srgbClr val="FD349C"/>
            </a:solidFill>
            <a:ln>
              <a:noFill/>
            </a:ln>
            <a:effectLst/>
          </c:spPr>
          <c:invertIfNegative val="0"/>
          <c:cat>
            <c:strRef>
              <c:f>Sheet1!$A$2:$A$6</c:f>
              <c:strCache>
                <c:ptCount val="5"/>
                <c:pt idx="0">
                  <c:v>2017</c:v>
                </c:pt>
                <c:pt idx="1">
                  <c:v>2018</c:v>
                </c:pt>
                <c:pt idx="2">
                  <c:v>2019</c:v>
                </c:pt>
                <c:pt idx="3">
                  <c:v>2020</c:v>
                </c:pt>
                <c:pt idx="4">
                  <c:v>2021</c:v>
                </c:pt>
              </c:strCache>
            </c:strRef>
          </c:cat>
          <c:val>
            <c:numRef>
              <c:f>Sheet1!$G$2:$G$6</c:f>
              <c:numCache>
                <c:formatCode>#,##0.0</c:formatCode>
                <c:ptCount val="5"/>
                <c:pt idx="0">
                  <c:v>2.7800000000000002E-2</c:v>
                </c:pt>
                <c:pt idx="1">
                  <c:v>2.9000000000000001E-2</c:v>
                </c:pt>
                <c:pt idx="2">
                  <c:v>3.0100000000000002E-2</c:v>
                </c:pt>
                <c:pt idx="3">
                  <c:v>3.9600000000000003E-2</c:v>
                </c:pt>
                <c:pt idx="4">
                  <c:v>4.7100000000000003E-2</c:v>
                </c:pt>
              </c:numCache>
            </c:numRef>
          </c:val>
          <c:extLst>
            <c:ext xmlns:c16="http://schemas.microsoft.com/office/drawing/2014/chart" uri="{C3380CC4-5D6E-409C-BE32-E72D297353CC}">
              <c16:uniqueId val="{00000005-58D0-4407-8FB6-AA1738E739A8}"/>
            </c:ext>
          </c:extLst>
        </c:ser>
        <c:ser>
          <c:idx val="6"/>
          <c:order val="6"/>
          <c:tx>
            <c:strRef>
              <c:f>Sheet1!$H$1</c:f>
              <c:strCache>
                <c:ptCount val="1"/>
                <c:pt idx="0">
                  <c:v>근로자 재해·고용주 책임</c:v>
                </c:pt>
              </c:strCache>
            </c:strRef>
          </c:tx>
          <c:spPr>
            <a:solidFill>
              <a:srgbClr val="00C0AE"/>
            </a:solidFill>
            <a:ln>
              <a:noFill/>
            </a:ln>
            <a:effectLst/>
          </c:spPr>
          <c:invertIfNegative val="0"/>
          <c:cat>
            <c:strRef>
              <c:f>Sheet1!$A$2:$A$6</c:f>
              <c:strCache>
                <c:ptCount val="5"/>
                <c:pt idx="0">
                  <c:v>2017</c:v>
                </c:pt>
                <c:pt idx="1">
                  <c:v>2018</c:v>
                </c:pt>
                <c:pt idx="2">
                  <c:v>2019</c:v>
                </c:pt>
                <c:pt idx="3">
                  <c:v>2020</c:v>
                </c:pt>
                <c:pt idx="4">
                  <c:v>2021</c:v>
                </c:pt>
              </c:strCache>
            </c:strRef>
          </c:cat>
          <c:val>
            <c:numRef>
              <c:f>Sheet1!$H$2:$H$6</c:f>
              <c:numCache>
                <c:formatCode>#,##0.0</c:formatCode>
                <c:ptCount val="5"/>
                <c:pt idx="0">
                  <c:v>1.04E-2</c:v>
                </c:pt>
                <c:pt idx="1">
                  <c:v>1.2E-2</c:v>
                </c:pt>
                <c:pt idx="2">
                  <c:v>5.7000000000000002E-3</c:v>
                </c:pt>
                <c:pt idx="3">
                  <c:v>6.1999999999999998E-3</c:v>
                </c:pt>
                <c:pt idx="4">
                  <c:v>6.3E-3</c:v>
                </c:pt>
              </c:numCache>
            </c:numRef>
          </c:val>
          <c:extLst>
            <c:ext xmlns:c16="http://schemas.microsoft.com/office/drawing/2014/chart" uri="{C3380CC4-5D6E-409C-BE32-E72D297353CC}">
              <c16:uniqueId val="{00000006-58D0-4407-8FB6-AA1738E739A8}"/>
            </c:ext>
          </c:extLst>
        </c:ser>
        <c:ser>
          <c:idx val="7"/>
          <c:order val="7"/>
          <c:tx>
            <c:strRef>
              <c:f>Sheet1!$I$1</c:f>
              <c:strCache>
                <c:ptCount val="1"/>
                <c:pt idx="0">
                  <c:v>기타</c:v>
                </c:pt>
              </c:strCache>
            </c:strRef>
          </c:tx>
          <c:spPr>
            <a:solidFill>
              <a:schemeClr val="bg1">
                <a:lumMod val="75000"/>
              </a:schemeClr>
            </a:solidFill>
            <a:ln>
              <a:noFill/>
            </a:ln>
            <a:effectLst/>
          </c:spPr>
          <c:invertIfNegative val="0"/>
          <c:cat>
            <c:strRef>
              <c:f>Sheet1!$A$2:$A$6</c:f>
              <c:strCache>
                <c:ptCount val="5"/>
                <c:pt idx="0">
                  <c:v>2017</c:v>
                </c:pt>
                <c:pt idx="1">
                  <c:v>2018</c:v>
                </c:pt>
                <c:pt idx="2">
                  <c:v>2019</c:v>
                </c:pt>
                <c:pt idx="3">
                  <c:v>2020</c:v>
                </c:pt>
                <c:pt idx="4">
                  <c:v>2021</c:v>
                </c:pt>
              </c:strCache>
            </c:strRef>
          </c:cat>
          <c:val>
            <c:numRef>
              <c:f>Sheet1!$I$2:$I$6</c:f>
              <c:numCache>
                <c:formatCode>#,##0.0</c:formatCode>
                <c:ptCount val="5"/>
                <c:pt idx="0">
                  <c:v>5.3200000000000004E-2</c:v>
                </c:pt>
                <c:pt idx="1">
                  <c:v>5.4600000000000003E-2</c:v>
                </c:pt>
                <c:pt idx="2">
                  <c:v>5.7500000000000002E-2</c:v>
                </c:pt>
                <c:pt idx="3">
                  <c:v>6.1100000000000002E-2</c:v>
                </c:pt>
                <c:pt idx="4">
                  <c:v>6.1100000000000002E-2</c:v>
                </c:pt>
              </c:numCache>
            </c:numRef>
          </c:val>
          <c:extLst>
            <c:ext xmlns:c16="http://schemas.microsoft.com/office/drawing/2014/chart" uri="{C3380CC4-5D6E-409C-BE32-E72D297353CC}">
              <c16:uniqueId val="{00000007-58D0-4407-8FB6-AA1738E739A8}"/>
            </c:ext>
          </c:extLst>
        </c:ser>
        <c:dLbls>
          <c:showLegendKey val="0"/>
          <c:showVal val="0"/>
          <c:showCatName val="0"/>
          <c:showSerName val="0"/>
          <c:showPercent val="0"/>
          <c:showBubbleSize val="0"/>
        </c:dLbls>
        <c:gapWidth val="80"/>
        <c:overlap val="100"/>
        <c:axId val="739968304"/>
        <c:axId val="739950416"/>
      </c:barChart>
      <c:catAx>
        <c:axId val="73996830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lgn="ctr">
              <a:defRPr lang="en-US" altLang="ko-KR" sz="1050" b="0" i="0" u="none" strike="noStrike" kern="1200" baseline="0">
                <a:ln>
                  <a:solidFill>
                    <a:srgbClr val="000000">
                      <a:lumMod val="50000"/>
                      <a:lumOff val="50000"/>
                      <a:alpha val="0"/>
                    </a:srgbClr>
                  </a:solidFill>
                </a:ln>
                <a:solidFill>
                  <a:schemeClr val="bg1">
                    <a:lumMod val="50000"/>
                  </a:schemeClr>
                </a:solidFill>
                <a:latin typeface="KPMG Bold" panose="020B0803030202040204" pitchFamily="34" charset="0"/>
                <a:ea typeface="KoPub돋움체 Medium" panose="00000600000000000000" pitchFamily="2" charset="-127"/>
                <a:cs typeface="+mn-cs"/>
              </a:defRPr>
            </a:pPr>
            <a:endParaRPr lang="ko-KR"/>
          </a:p>
        </c:txPr>
        <c:crossAx val="739950416"/>
        <c:crosses val="autoZero"/>
        <c:auto val="1"/>
        <c:lblAlgn val="ctr"/>
        <c:lblOffset val="100"/>
        <c:noMultiLvlLbl val="0"/>
      </c:catAx>
      <c:valAx>
        <c:axId val="739950416"/>
        <c:scaling>
          <c:orientation val="minMax"/>
          <c:max val="4"/>
        </c:scaling>
        <c:delete val="0"/>
        <c:axPos val="l"/>
        <c:numFmt formatCode="#,##0_);[Red]\(#,##0\)" sourceLinked="0"/>
        <c:majorTickMark val="out"/>
        <c:minorTickMark val="none"/>
        <c:tickLblPos val="nextTo"/>
        <c:spPr>
          <a:noFill/>
          <a:ln>
            <a:solidFill>
              <a:schemeClr val="bg1">
                <a:lumMod val="75000"/>
              </a:schemeClr>
            </a:solidFill>
          </a:ln>
          <a:effectLst/>
        </c:spPr>
        <c:txPr>
          <a:bodyPr rot="-60000000" spcFirstLastPara="1" vertOverflow="ellipsis" vert="horz" wrap="square" anchor="ctr" anchorCtr="1"/>
          <a:lstStyle/>
          <a:p>
            <a:pPr algn="ctr">
              <a:defRPr lang="en-US" altLang="ko-KR" sz="1050" b="0" i="0" u="none" strike="noStrike" kern="1200" baseline="0">
                <a:ln>
                  <a:solidFill>
                    <a:srgbClr val="000000">
                      <a:lumMod val="50000"/>
                      <a:lumOff val="50000"/>
                      <a:alpha val="0"/>
                    </a:srgbClr>
                  </a:solidFill>
                </a:ln>
                <a:solidFill>
                  <a:schemeClr val="bg1">
                    <a:lumMod val="50000"/>
                  </a:schemeClr>
                </a:solidFill>
                <a:latin typeface="KPMG Bold" panose="020B0803030202040204" pitchFamily="34" charset="0"/>
                <a:ea typeface="KoPub돋움체 Medium" panose="00000600000000000000" pitchFamily="2" charset="-127"/>
                <a:cs typeface="+mn-cs"/>
              </a:defRPr>
            </a:pPr>
            <a:endParaRPr lang="ko-KR"/>
          </a:p>
        </c:txPr>
        <c:crossAx val="739968304"/>
        <c:crosses val="autoZero"/>
        <c:crossBetween val="between"/>
        <c:majorUnit val="1"/>
        <c:minorUnit val="1"/>
      </c:valAx>
      <c:spPr>
        <a:noFill/>
        <a:ln>
          <a:noFill/>
        </a:ln>
        <a:effectLst/>
      </c:spPr>
    </c:plotArea>
    <c:legend>
      <c:legendPos val="t"/>
      <c:layout>
        <c:manualLayout>
          <c:xMode val="edge"/>
          <c:yMode val="edge"/>
          <c:x val="9.4625266249980203E-2"/>
          <c:y val="0"/>
          <c:w val="0.90241769417970796"/>
          <c:h val="0.18560013285687058"/>
        </c:manualLayout>
      </c:layout>
      <c:overlay val="0"/>
      <c:spPr>
        <a:noFill/>
        <a:ln>
          <a:noFill/>
        </a:ln>
        <a:effectLst/>
      </c:spPr>
      <c:txPr>
        <a:bodyPr rot="0" spcFirstLastPara="1" vertOverflow="ellipsis" vert="horz" wrap="square" anchor="ctr" anchorCtr="1"/>
        <a:lstStyle/>
        <a:p>
          <a:pPr>
            <a:defRPr lang="en-US" altLang="ko-KR" sz="900" b="0" i="0" u="none" strike="noStrike" kern="1200" baseline="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cs typeface="+mn-cs"/>
            </a:defRPr>
          </a:pPr>
          <a:endParaRPr lang="ko-K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lang="en-US" altLang="ko-KR" sz="900" kern="120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cs typeface="+mn-cs"/>
        </a:defRPr>
      </a:pPr>
      <a:endParaRPr lang="ko-KR"/>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Sheet1!$B$1</c:f>
              <c:strCache>
                <c:ptCount val="1"/>
                <c:pt idx="0">
                  <c:v>수입보험료_생명(좌)</c:v>
                </c:pt>
              </c:strCache>
            </c:strRef>
          </c:tx>
          <c:spPr>
            <a:solidFill>
              <a:schemeClr val="tx2"/>
            </a:solidFill>
            <a:ln>
              <a:noFill/>
            </a:ln>
            <a:effectLst/>
          </c:spPr>
          <c:invertIfNegative val="0"/>
          <c:dLbls>
            <c:numFmt formatCode="#,##0.0_);[Red]\(#,##0.0\)" sourceLinked="0"/>
            <c:spPr>
              <a:noFill/>
              <a:ln>
                <a:noFill/>
              </a:ln>
              <a:effectLst/>
            </c:spPr>
            <c:txPr>
              <a:bodyPr rot="0" spcFirstLastPara="1" vertOverflow="ellipsis" vert="horz" wrap="square" anchor="ctr" anchorCtr="0"/>
              <a:lstStyle/>
              <a:p>
                <a:pPr algn="ctr">
                  <a:defRPr lang="en-US" altLang="ko-KR" sz="1200" b="0" i="0" u="none" strike="noStrike" kern="1200" baseline="0" smtId="4294967295">
                    <a:ln>
                      <a:solidFill>
                        <a:srgbClr val="000000">
                          <a:lumMod val="50000"/>
                          <a:lumOff val="50000"/>
                          <a:alpha val="0"/>
                        </a:srgbClr>
                      </a:solidFill>
                    </a:ln>
                    <a:solidFill>
                      <a:schemeClr val="bg1"/>
                    </a:solidFill>
                    <a:latin typeface="KPMG Bold" panose="020B0803030202040204" pitchFamily="34" charset="0"/>
                    <a:ea typeface="KoPub돋움체 Medium" panose="00000600000000000000" pitchFamily="2" charset="-127"/>
                    <a:cs typeface="+mn-cs"/>
                  </a:defRPr>
                </a:pPr>
                <a:endParaRPr lang="ko-KR"/>
              </a:p>
            </c:txPr>
            <c:dLblPos val="inEnd"/>
            <c:showLegendKey val="0"/>
            <c:showVal val="1"/>
            <c:showCatName val="0"/>
            <c:showSerName val="0"/>
            <c:showPercent val="0"/>
            <c:showBubbleSize val="0"/>
            <c:showLeaderLines val="0"/>
            <c:extLst xmlns:a14="http://schemas.microsoft.com/office/drawing/2010/main" xmlns:wp="http://schemas.openxmlformats.org/drawingml/2006/wordprocessingDrawing" xmlns:w="http://schemas.openxmlformats.org/wordprocessingml/2006/main" xmlns:m="http://schemas.openxmlformats.org/officeDocument/2006/math">
              <c:ext xmlns:c15="http://schemas.microsoft.com/office/drawing/2012/chart" uri="{CE6537A1-D6FC-4f65-9D91-7224C49458BB}">
                <c15:showLeaderLines val="0"/>
              </c:ext>
            </c:extLst>
          </c:dLbls>
          <c:cat>
            <c:strRef>
              <c:f>Sheet1!$A$2:$A$6</c:f>
              <c:strCache>
                <c:ptCount val="5"/>
                <c:pt idx="0">
                  <c:v>2017</c:v>
                </c:pt>
                <c:pt idx="1">
                  <c:v>2018</c:v>
                </c:pt>
                <c:pt idx="2">
                  <c:v>2019</c:v>
                </c:pt>
                <c:pt idx="3">
                  <c:v>2020</c:v>
                </c:pt>
                <c:pt idx="4">
                  <c:v>2021</c:v>
                </c:pt>
              </c:strCache>
            </c:strRef>
          </c:cat>
          <c:val>
            <c:numRef>
              <c:f>Sheet1!$B$2:$B$6</c:f>
              <c:numCache>
                <c:formatCode>#,##0</c:formatCode>
                <c:ptCount val="5"/>
                <c:pt idx="0">
                  <c:v>113.973</c:v>
                </c:pt>
                <c:pt idx="1">
                  <c:v>110.843</c:v>
                </c:pt>
                <c:pt idx="2">
                  <c:v>117.262</c:v>
                </c:pt>
                <c:pt idx="3">
                  <c:v>119.587</c:v>
                </c:pt>
                <c:pt idx="4">
                  <c:v>118.849</c:v>
                </c:pt>
              </c:numCache>
            </c:numRef>
          </c:val>
          <c:extLst>
            <c:ext xmlns:c16="http://schemas.microsoft.com/office/drawing/2014/chart" uri="{C3380CC4-5D6E-409C-BE32-E72D297353CC}">
              <c16:uniqueId val="{00000002-07EF-4AEA-84A6-EADD6A9B9BBD}"/>
            </c:ext>
          </c:extLst>
        </c:ser>
        <c:ser>
          <c:idx val="2"/>
          <c:order val="1"/>
          <c:tx>
            <c:strRef>
              <c:f>Sheet1!$C$1</c:f>
              <c:strCache>
                <c:ptCount val="1"/>
                <c:pt idx="0">
                  <c:v>수입보험료_손해(좌)</c:v>
                </c:pt>
              </c:strCache>
            </c:strRef>
          </c:tx>
          <c:spPr>
            <a:solidFill>
              <a:srgbClr val="00B8F5"/>
            </a:solidFill>
            <a:ln>
              <a:noFill/>
            </a:ln>
            <a:effectLst/>
          </c:spPr>
          <c:invertIfNegative val="0"/>
          <c:dLbls>
            <c:numFmt formatCode="#,##0.0_);[Red]\(#,##0.0\)" sourceLinked="0"/>
            <c:spPr>
              <a:noFill/>
              <a:ln>
                <a:noFill/>
              </a:ln>
              <a:effectLst/>
            </c:spPr>
            <c:txPr>
              <a:bodyPr rot="0" spcFirstLastPara="1" vertOverflow="ellipsis" vert="horz" wrap="square" lIns="38100" tIns="19050" rIns="38100" bIns="19050" anchor="ctr" anchorCtr="0">
                <a:spAutoFit/>
              </a:bodyPr>
              <a:lstStyle/>
              <a:p>
                <a:pPr algn="ctr">
                  <a:defRPr lang="en-US" altLang="ko-KR" sz="1200" b="0" i="0" u="none" strike="noStrike" kern="1200" baseline="0" smtId="4294967295">
                    <a:ln>
                      <a:solidFill>
                        <a:srgbClr val="000000">
                          <a:lumMod val="50000"/>
                          <a:lumOff val="50000"/>
                          <a:alpha val="0"/>
                        </a:srgbClr>
                      </a:solidFill>
                    </a:ln>
                    <a:solidFill>
                      <a:schemeClr val="bg1"/>
                    </a:solidFill>
                    <a:latin typeface="KPMG Bold" panose="020B0803030202040204" pitchFamily="34" charset="0"/>
                    <a:ea typeface="KoPub돋움체 Medium" panose="00000600000000000000" pitchFamily="2" charset="-127"/>
                    <a:cs typeface="+mn-cs"/>
                  </a:defRPr>
                </a:pPr>
                <a:endParaRPr lang="ko-K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shade val="95000"/>
                          <a:satMod val="105000"/>
                        </a:schemeClr>
                      </a:solidFill>
                      <a:prstDash val="solid"/>
                      <a:round/>
                    </a:ln>
                    <a:effectLst/>
                  </c:spPr>
                </c15:leaderLines>
              </c:ext>
            </c:extLst>
          </c:dLbls>
          <c:cat>
            <c:strRef>
              <c:f>Sheet1!$A$2:$A$6</c:f>
              <c:strCache>
                <c:ptCount val="5"/>
                <c:pt idx="0">
                  <c:v>2017</c:v>
                </c:pt>
                <c:pt idx="1">
                  <c:v>2018</c:v>
                </c:pt>
                <c:pt idx="2">
                  <c:v>2019</c:v>
                </c:pt>
                <c:pt idx="3">
                  <c:v>2020</c:v>
                </c:pt>
                <c:pt idx="4">
                  <c:v>2021</c:v>
                </c:pt>
              </c:strCache>
            </c:strRef>
          </c:cat>
          <c:val>
            <c:numRef>
              <c:f>Sheet1!$C$2:$C$6</c:f>
              <c:numCache>
                <c:formatCode>#,##0</c:formatCode>
                <c:ptCount val="5"/>
                <c:pt idx="0">
                  <c:v>88.334999999999994</c:v>
                </c:pt>
                <c:pt idx="1">
                  <c:v>91.066000000000003</c:v>
                </c:pt>
                <c:pt idx="2">
                  <c:v>95.585999999999999</c:v>
                </c:pt>
                <c:pt idx="3">
                  <c:v>102.285</c:v>
                </c:pt>
                <c:pt idx="4">
                  <c:v>107.688</c:v>
                </c:pt>
              </c:numCache>
            </c:numRef>
          </c:val>
          <c:extLst>
            <c:ext xmlns:c16="http://schemas.microsoft.com/office/drawing/2014/chart" uri="{C3380CC4-5D6E-409C-BE32-E72D297353CC}">
              <c16:uniqueId val="{00000005-07EF-4AEA-84A6-EADD6A9B9BBD}"/>
            </c:ext>
          </c:extLst>
        </c:ser>
        <c:dLbls>
          <c:showLegendKey val="0"/>
          <c:showVal val="0"/>
          <c:showCatName val="0"/>
          <c:showSerName val="0"/>
          <c:showPercent val="0"/>
          <c:showBubbleSize val="0"/>
        </c:dLbls>
        <c:gapWidth val="100"/>
        <c:overlap val="100"/>
        <c:axId val="67451136"/>
        <c:axId val="66437120"/>
      </c:barChart>
      <c:lineChart>
        <c:grouping val="standard"/>
        <c:varyColors val="0"/>
        <c:ser>
          <c:idx val="1"/>
          <c:order val="2"/>
          <c:tx>
            <c:strRef>
              <c:f>Sheet1!$D$1</c:f>
              <c:strCache>
                <c:ptCount val="1"/>
                <c:pt idx="0">
                  <c:v>총보험료성장률(우)</c:v>
                </c:pt>
              </c:strCache>
            </c:strRef>
          </c:tx>
          <c:spPr>
            <a:ln w="28575" cap="rnd" cmpd="sng" algn="ctr">
              <a:solidFill>
                <a:schemeClr val="accent6"/>
              </a:solidFill>
              <a:prstDash val="solid"/>
              <a:round/>
            </a:ln>
            <a:effectLst/>
          </c:spPr>
          <c:marker>
            <c:symbol val="circle"/>
            <c:size val="6"/>
            <c:spPr>
              <a:solidFill>
                <a:schemeClr val="bg1"/>
              </a:solidFill>
              <a:ln w="9525" cap="flat" cmpd="sng" algn="ctr">
                <a:solidFill>
                  <a:schemeClr val="accent6"/>
                </a:solidFill>
                <a:prstDash val="solid"/>
                <a:round/>
              </a:ln>
              <a:effectLst/>
            </c:spPr>
          </c:marker>
          <c:dLbls>
            <c:dLbl>
              <c:idx val="0"/>
              <c:dLblPos val="b"/>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07EF-4AEA-84A6-EADD6A9B9BBD}"/>
                </c:ext>
              </c:extLst>
            </c:dLbl>
            <c:dLbl>
              <c:idx val="1"/>
              <c:dLblPos val="b"/>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07EF-4AEA-84A6-EADD6A9B9BBD}"/>
                </c:ext>
              </c:extLst>
            </c:dLbl>
            <c:numFmt formatCode="#,##0.0_ " sourceLinked="0"/>
            <c:spPr>
              <a:noFill/>
              <a:ln>
                <a:noFill/>
              </a:ln>
              <a:effectLst/>
            </c:spPr>
            <c:txPr>
              <a:bodyPr rot="0" spcFirstLastPara="1" vertOverflow="ellipsis" vert="horz" wrap="square" lIns="38100" tIns="19050" rIns="38100" bIns="19050" anchor="ctr" anchorCtr="0">
                <a:spAutoFit/>
              </a:bodyPr>
              <a:lstStyle/>
              <a:p>
                <a:pPr algn="ctr">
                  <a:defRPr lang="en-US" altLang="ko-KR" sz="1200" b="0" i="0" u="none" strike="noStrike" kern="1200" baseline="0" smtId="4294967295">
                    <a:ln>
                      <a:solidFill>
                        <a:srgbClr val="000000">
                          <a:lumMod val="50000"/>
                          <a:lumOff val="50000"/>
                          <a:alpha val="0"/>
                        </a:srgbClr>
                      </a:solidFill>
                    </a:ln>
                    <a:solidFill>
                      <a:schemeClr val="accent6"/>
                    </a:solidFill>
                    <a:latin typeface="KPMG Bold" panose="020B0803030202040204" pitchFamily="34" charset="0"/>
                    <a:ea typeface="KoPub돋움체 Medium" panose="00000600000000000000" pitchFamily="2" charset="-127"/>
                    <a:cs typeface="+mn-cs"/>
                  </a:defRPr>
                </a:pPr>
                <a:endParaRPr lang="ko-KR"/>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shade val="95000"/>
                          <a:satMod val="105000"/>
                        </a:schemeClr>
                      </a:solidFill>
                      <a:prstDash val="solid"/>
                      <a:round/>
                    </a:ln>
                    <a:effectLst/>
                  </c:spPr>
                </c15:leaderLines>
              </c:ext>
            </c:extLst>
          </c:dLbls>
          <c:cat>
            <c:strRef>
              <c:f>Sheet1!$A$2:$A$6</c:f>
              <c:strCache>
                <c:ptCount val="5"/>
                <c:pt idx="0">
                  <c:v>2017</c:v>
                </c:pt>
                <c:pt idx="1">
                  <c:v>2018</c:v>
                </c:pt>
                <c:pt idx="2">
                  <c:v>2019</c:v>
                </c:pt>
                <c:pt idx="3">
                  <c:v>2020</c:v>
                </c:pt>
                <c:pt idx="4">
                  <c:v>2021</c:v>
                </c:pt>
              </c:strCache>
            </c:strRef>
          </c:cat>
          <c:val>
            <c:numRef>
              <c:f>Sheet1!$D$2:$D$6</c:f>
              <c:numCache>
                <c:formatCode>#,##0</c:formatCode>
                <c:ptCount val="5"/>
                <c:pt idx="0">
                  <c:v>-1</c:v>
                </c:pt>
                <c:pt idx="1">
                  <c:v>-0.2</c:v>
                </c:pt>
                <c:pt idx="2">
                  <c:v>5.4</c:v>
                </c:pt>
                <c:pt idx="3">
                  <c:v>4.2</c:v>
                </c:pt>
                <c:pt idx="4">
                  <c:v>2.1</c:v>
                </c:pt>
              </c:numCache>
            </c:numRef>
          </c:val>
          <c:smooth val="0"/>
          <c:extLst>
            <c:ext xmlns:c16="http://schemas.microsoft.com/office/drawing/2014/chart" uri="{C3380CC4-5D6E-409C-BE32-E72D297353CC}">
              <c16:uniqueId val="{00000006-07EF-4AEA-84A6-EADD6A9B9BBD}"/>
            </c:ext>
          </c:extLst>
        </c:ser>
        <c:dLbls>
          <c:showLegendKey val="0"/>
          <c:showVal val="0"/>
          <c:showCatName val="0"/>
          <c:showSerName val="0"/>
          <c:showPercent val="0"/>
          <c:showBubbleSize val="0"/>
        </c:dLbls>
        <c:marker val="1"/>
        <c:smooth val="0"/>
        <c:axId val="1481940688"/>
        <c:axId val="1481939856"/>
      </c:lineChart>
      <c:catAx>
        <c:axId val="67451136"/>
        <c:scaling>
          <c:orientation val="minMax"/>
        </c:scaling>
        <c:delete val="0"/>
        <c:axPos val="b"/>
        <c:numFmt formatCode="General" sourceLinked="0"/>
        <c:majorTickMark val="none"/>
        <c:minorTickMark val="none"/>
        <c:tickLblPos val="low"/>
        <c:spPr>
          <a:noFill/>
          <a:ln w="3175" cap="flat" cmpd="sng" algn="ctr">
            <a:solidFill>
              <a:schemeClr val="bg1">
                <a:lumMod val="75000"/>
              </a:schemeClr>
            </a:solidFill>
            <a:prstDash val="solid"/>
            <a:round/>
          </a:ln>
          <a:effectLst/>
        </c:spPr>
        <c:txPr>
          <a:bodyPr rot="-60000000" spcFirstLastPara="1" vertOverflow="ellipsis" vert="horz" wrap="square" anchor="ctr" anchorCtr="1"/>
          <a:lstStyle/>
          <a:p>
            <a:pPr algn="ctr">
              <a:defRPr lang="en-US" altLang="ko-KR" sz="1050" b="0" i="0" u="none" strike="noStrike" kern="1200" baseline="0" smtId="4294967295">
                <a:ln>
                  <a:solidFill>
                    <a:srgbClr val="000000">
                      <a:lumMod val="50000"/>
                      <a:lumOff val="50000"/>
                      <a:alpha val="0"/>
                    </a:srgbClr>
                  </a:solidFill>
                </a:ln>
                <a:solidFill>
                  <a:schemeClr val="bg1">
                    <a:lumMod val="50000"/>
                  </a:schemeClr>
                </a:solidFill>
                <a:latin typeface="KPMG Bold" panose="020B0803030202040204" pitchFamily="34" charset="0"/>
                <a:ea typeface="KoPub돋움체 Medium" panose="00000600000000000000" pitchFamily="2" charset="-127"/>
                <a:cs typeface="+mn-cs"/>
              </a:defRPr>
            </a:pPr>
            <a:endParaRPr lang="ko-KR"/>
          </a:p>
        </c:txPr>
        <c:crossAx val="66437120"/>
        <c:crosses val="autoZero"/>
        <c:auto val="0"/>
        <c:lblAlgn val="ctr"/>
        <c:lblOffset val="100"/>
        <c:noMultiLvlLbl val="0"/>
      </c:catAx>
      <c:valAx>
        <c:axId val="66437120"/>
        <c:scaling>
          <c:orientation val="minMax"/>
        </c:scaling>
        <c:delete val="0"/>
        <c:axPos val="l"/>
        <c:numFmt formatCode="#,##0" sourceLinked="0"/>
        <c:majorTickMark val="out"/>
        <c:minorTickMark val="none"/>
        <c:tickLblPos val="low"/>
        <c:spPr>
          <a:noFill/>
          <a:ln w="9525" cap="flat" cmpd="sng" algn="ctr">
            <a:solidFill>
              <a:schemeClr val="bg1">
                <a:lumMod val="75000"/>
              </a:schemeClr>
            </a:solidFill>
            <a:prstDash val="solid"/>
            <a:round/>
          </a:ln>
          <a:effectLst/>
        </c:spPr>
        <c:txPr>
          <a:bodyPr rot="-60000000" spcFirstLastPara="1" vertOverflow="ellipsis" vert="horz" wrap="square" anchor="ctr" anchorCtr="1"/>
          <a:lstStyle/>
          <a:p>
            <a:pPr algn="ctr">
              <a:defRPr lang="en-US" altLang="ko-KR" sz="1050" b="0" i="0" u="none" strike="noStrike" kern="1200" baseline="0" smtId="4294967295">
                <a:ln>
                  <a:solidFill>
                    <a:srgbClr val="000000">
                      <a:lumMod val="50000"/>
                      <a:lumOff val="50000"/>
                      <a:alpha val="0"/>
                    </a:srgbClr>
                  </a:solidFill>
                </a:ln>
                <a:solidFill>
                  <a:schemeClr val="bg1">
                    <a:lumMod val="50000"/>
                  </a:schemeClr>
                </a:solidFill>
                <a:latin typeface="KPMG Bold" panose="020B0803030202040204" pitchFamily="34" charset="0"/>
                <a:ea typeface="KoPub돋움체 Medium" panose="00000600000000000000" pitchFamily="2" charset="-127"/>
                <a:cs typeface="+mn-cs"/>
              </a:defRPr>
            </a:pPr>
            <a:endParaRPr lang="ko-KR"/>
          </a:p>
        </c:txPr>
        <c:crossAx val="67451136"/>
        <c:crosses val="autoZero"/>
        <c:crossBetween val="between"/>
      </c:valAx>
      <c:valAx>
        <c:axId val="1481939856"/>
        <c:scaling>
          <c:orientation val="minMax"/>
        </c:scaling>
        <c:delete val="0"/>
        <c:axPos val="r"/>
        <c:numFmt formatCode="#,##0" sourceLinked="1"/>
        <c:majorTickMark val="out"/>
        <c:minorTickMark val="none"/>
        <c:tickLblPos val="nextTo"/>
        <c:spPr>
          <a:noFill/>
          <a:ln w="9525" cap="flat" cmpd="sng" algn="ctr">
            <a:solidFill>
              <a:schemeClr val="tx1">
                <a:tint val="75000"/>
                <a:shade val="95000"/>
                <a:satMod val="105000"/>
              </a:schemeClr>
            </a:solidFill>
            <a:prstDash val="solid"/>
            <a:round/>
          </a:ln>
          <a:effectLst/>
        </c:spPr>
        <c:txPr>
          <a:bodyPr rot="-60000000" spcFirstLastPara="1" vertOverflow="ellipsis" vert="horz" wrap="square" anchor="ctr" anchorCtr="1"/>
          <a:lstStyle/>
          <a:p>
            <a:pPr algn="ctr">
              <a:defRPr lang="en-US" altLang="ko-KR" sz="1050" b="0" i="0" u="none" strike="noStrike" kern="1200" baseline="0" smtId="4294967295">
                <a:ln>
                  <a:solidFill>
                    <a:srgbClr val="000000">
                      <a:lumMod val="50000"/>
                      <a:lumOff val="50000"/>
                      <a:alpha val="0"/>
                    </a:srgbClr>
                  </a:solidFill>
                </a:ln>
                <a:solidFill>
                  <a:schemeClr val="bg1">
                    <a:lumMod val="50000"/>
                  </a:schemeClr>
                </a:solidFill>
                <a:latin typeface="KPMG Bold" panose="020B0803030202040204" pitchFamily="34" charset="0"/>
                <a:ea typeface="KoPub돋움체 Medium" panose="00000600000000000000" pitchFamily="2" charset="-127"/>
                <a:cs typeface="+mn-cs"/>
              </a:defRPr>
            </a:pPr>
            <a:endParaRPr lang="ko-KR"/>
          </a:p>
        </c:txPr>
        <c:crossAx val="1481940688"/>
        <c:crosses val="max"/>
        <c:crossBetween val="between"/>
      </c:valAx>
      <c:catAx>
        <c:axId val="1481940688"/>
        <c:scaling>
          <c:orientation val="minMax"/>
        </c:scaling>
        <c:delete val="1"/>
        <c:axPos val="b"/>
        <c:numFmt formatCode="General" sourceLinked="1"/>
        <c:majorTickMark val="out"/>
        <c:minorTickMark val="none"/>
        <c:tickLblPos val="nextTo"/>
        <c:crossAx val="1481939856"/>
        <c:crosses val="autoZero"/>
        <c:auto val="1"/>
        <c:lblAlgn val="ctr"/>
        <c:lblOffset val="100"/>
        <c:noMultiLvlLbl val="0"/>
      </c:catAx>
      <c:spPr>
        <a:noFill/>
        <a:ln>
          <a:noFill/>
        </a:ln>
        <a:effectLst/>
      </c:spPr>
    </c:plotArea>
    <c:legend>
      <c:legendPos val="t"/>
      <c:layout>
        <c:manualLayout>
          <c:xMode val="edge"/>
          <c:yMode val="edge"/>
          <c:x val="0.11028848840458229"/>
          <c:y val="0"/>
          <c:w val="0.77794449101238694"/>
          <c:h val="0.11953333333333334"/>
        </c:manualLayout>
      </c:layout>
      <c:overlay val="0"/>
      <c:spPr>
        <a:noFill/>
        <a:ln>
          <a:noFill/>
        </a:ln>
        <a:effectLst/>
      </c:spPr>
      <c:txPr>
        <a:bodyPr rot="0" spcFirstLastPara="1" vertOverflow="ellipsis" vert="horz" wrap="square" anchor="ctr" anchorCtr="1"/>
        <a:lstStyle/>
        <a:p>
          <a:pPr algn="ctr">
            <a:defRPr lang="en-US" altLang="ko-KR" sz="900" b="0" i="0" u="none" strike="noStrike" kern="1200" baseline="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cs typeface="+mn-cs"/>
            </a:defRPr>
          </a:pPr>
          <a:endParaRPr lang="ko-KR"/>
        </a:p>
      </c:txPr>
    </c:legend>
    <c:plotVisOnly val="1"/>
    <c:dispBlanksAs val="gap"/>
    <c:showDLblsOverMax val="1"/>
  </c:chart>
  <c:spPr>
    <a:noFill/>
    <a:ln w="9525" cap="flat" cmpd="sng" algn="ctr">
      <a:noFill/>
      <a:prstDash val="solid"/>
    </a:ln>
    <a:effectLst/>
  </c:spPr>
  <c:txPr>
    <a:bodyPr/>
    <a:lstStyle/>
    <a:p>
      <a:pPr>
        <a:defRPr sz="1800" smtId="4294967295"/>
      </a:pPr>
      <a:endParaRPr lang="ko-KR"/>
    </a:p>
  </c:txPr>
  <c:externalData r:id="rId3">
    <c:autoUpdate val="0"/>
  </c:externalData>
</c:chartSpace>
</file>

<file path=ppt/charts/chart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4241873894011369E-2"/>
          <c:y val="0.20213660130718955"/>
          <c:w val="0.87323041818012481"/>
          <c:h val="0.75220980392156866"/>
        </c:manualLayout>
      </c:layout>
      <c:barChart>
        <c:barDir val="col"/>
        <c:grouping val="stacked"/>
        <c:varyColors val="0"/>
        <c:ser>
          <c:idx val="0"/>
          <c:order val="0"/>
          <c:tx>
            <c:strRef>
              <c:f>Sheet1!$B$1</c:f>
              <c:strCache>
                <c:ptCount val="1"/>
                <c:pt idx="0">
                  <c:v>수입기여금</c:v>
                </c:pt>
              </c:strCache>
            </c:strRef>
          </c:tx>
          <c:spPr>
            <a:solidFill>
              <a:schemeClr val="accent1"/>
            </a:solidFill>
            <a:ln>
              <a:noFill/>
            </a:ln>
            <a:effectLst/>
          </c:spPr>
          <c:invertIfNegative val="0"/>
          <c:cat>
            <c:strRef>
              <c:f>Sheet1!$A$2:$A$11</c:f>
              <c:strCache>
                <c:ptCount val="10"/>
                <c:pt idx="1">
                  <c:v>2017.2H</c:v>
                </c:pt>
                <c:pt idx="3">
                  <c:v>2018.2H</c:v>
                </c:pt>
                <c:pt idx="5">
                  <c:v>2019.2H</c:v>
                </c:pt>
                <c:pt idx="7">
                  <c:v>2020.2H</c:v>
                </c:pt>
                <c:pt idx="9">
                  <c:v>2021.2H</c:v>
                </c:pt>
              </c:strCache>
            </c:strRef>
          </c:cat>
          <c:val>
            <c:numRef>
              <c:f>Sheet1!$B$2:$B$11</c:f>
              <c:numCache>
                <c:formatCode>#,##0.0</c:formatCode>
                <c:ptCount val="10"/>
                <c:pt idx="0">
                  <c:v>31.850999999999999</c:v>
                </c:pt>
                <c:pt idx="1">
                  <c:v>63.51</c:v>
                </c:pt>
                <c:pt idx="2">
                  <c:v>36.713999999999999</c:v>
                </c:pt>
                <c:pt idx="3">
                  <c:v>73.153999999999996</c:v>
                </c:pt>
                <c:pt idx="4">
                  <c:v>44.56</c:v>
                </c:pt>
                <c:pt idx="5">
                  <c:v>86.07</c:v>
                </c:pt>
                <c:pt idx="6">
                  <c:v>43.365000000000002</c:v>
                </c:pt>
                <c:pt idx="7">
                  <c:v>88.64</c:v>
                </c:pt>
                <c:pt idx="8">
                  <c:v>57.763000000000005</c:v>
                </c:pt>
                <c:pt idx="9">
                  <c:v>108.694</c:v>
                </c:pt>
              </c:numCache>
            </c:numRef>
          </c:val>
          <c:extLst>
            <c:ext xmlns:c16="http://schemas.microsoft.com/office/drawing/2014/chart" uri="{C3380CC4-5D6E-409C-BE32-E72D297353CC}">
              <c16:uniqueId val="{00000002-73C1-4D8A-97C9-00E2923541CA}"/>
            </c:ext>
          </c:extLst>
        </c:ser>
        <c:ser>
          <c:idx val="1"/>
          <c:order val="1"/>
          <c:tx>
            <c:strRef>
              <c:f>Sheet1!$C$1</c:f>
              <c:strCache>
                <c:ptCount val="1"/>
                <c:pt idx="0">
                  <c:v>순투자영업수익</c:v>
                </c:pt>
              </c:strCache>
            </c:strRef>
          </c:tx>
          <c:spPr>
            <a:solidFill>
              <a:schemeClr val="accent4"/>
            </a:solidFill>
            <a:ln>
              <a:noFill/>
            </a:ln>
            <a:effectLst/>
          </c:spPr>
          <c:invertIfNegative val="0"/>
          <c:cat>
            <c:strRef>
              <c:f>Sheet1!$A$2:$A$11</c:f>
              <c:strCache>
                <c:ptCount val="10"/>
                <c:pt idx="1">
                  <c:v>2017.2H</c:v>
                </c:pt>
                <c:pt idx="3">
                  <c:v>2018.2H</c:v>
                </c:pt>
                <c:pt idx="5">
                  <c:v>2019.2H</c:v>
                </c:pt>
                <c:pt idx="7">
                  <c:v>2020.2H</c:v>
                </c:pt>
                <c:pt idx="9">
                  <c:v>2021.2H</c:v>
                </c:pt>
              </c:strCache>
            </c:strRef>
          </c:cat>
          <c:val>
            <c:numRef>
              <c:f>Sheet1!$C$2:$C$11</c:f>
              <c:numCache>
                <c:formatCode>#,##0.0</c:formatCode>
                <c:ptCount val="10"/>
                <c:pt idx="0">
                  <c:v>5.141</c:v>
                </c:pt>
                <c:pt idx="1">
                  <c:v>10.315999999999999</c:v>
                </c:pt>
                <c:pt idx="2">
                  <c:v>5.468</c:v>
                </c:pt>
                <c:pt idx="3">
                  <c:v>11.21</c:v>
                </c:pt>
                <c:pt idx="4">
                  <c:v>5.8929999999999998</c:v>
                </c:pt>
                <c:pt idx="5">
                  <c:v>12.103</c:v>
                </c:pt>
                <c:pt idx="6">
                  <c:v>6.2889999999999997</c:v>
                </c:pt>
                <c:pt idx="7">
                  <c:v>12.482999999999999</c:v>
                </c:pt>
                <c:pt idx="8">
                  <c:v>6.7639999999999993</c:v>
                </c:pt>
                <c:pt idx="9">
                  <c:v>13.739000000000001</c:v>
                </c:pt>
              </c:numCache>
            </c:numRef>
          </c:val>
          <c:extLst>
            <c:ext xmlns:c16="http://schemas.microsoft.com/office/drawing/2014/chart" uri="{C3380CC4-5D6E-409C-BE32-E72D297353CC}">
              <c16:uniqueId val="{00000003-73C1-4D8A-97C9-00E2923541CA}"/>
            </c:ext>
          </c:extLst>
        </c:ser>
        <c:ser>
          <c:idx val="2"/>
          <c:order val="2"/>
          <c:tx>
            <c:strRef>
              <c:f>Sheet1!$D$1</c:f>
              <c:strCache>
                <c:ptCount val="1"/>
                <c:pt idx="0">
                  <c:v>자산처분이익·기타수익</c:v>
                </c:pt>
              </c:strCache>
            </c:strRef>
          </c:tx>
          <c:spPr>
            <a:solidFill>
              <a:schemeClr val="accent3"/>
            </a:solidFill>
            <a:ln>
              <a:noFill/>
            </a:ln>
            <a:effectLst/>
          </c:spPr>
          <c:invertIfNegative val="0"/>
          <c:cat>
            <c:strRef>
              <c:f>Sheet1!$A$2:$A$11</c:f>
              <c:strCache>
                <c:ptCount val="10"/>
                <c:pt idx="1">
                  <c:v>2017.2H</c:v>
                </c:pt>
                <c:pt idx="3">
                  <c:v>2018.2H</c:v>
                </c:pt>
                <c:pt idx="5">
                  <c:v>2019.2H</c:v>
                </c:pt>
                <c:pt idx="7">
                  <c:v>2020.2H</c:v>
                </c:pt>
                <c:pt idx="9">
                  <c:v>2021.2H</c:v>
                </c:pt>
              </c:strCache>
            </c:strRef>
          </c:cat>
          <c:val>
            <c:numRef>
              <c:f>Sheet1!$D$2:$D$11</c:f>
              <c:numCache>
                <c:formatCode>#,##0.0</c:formatCode>
                <c:ptCount val="10"/>
                <c:pt idx="0">
                  <c:v>3.72</c:v>
                </c:pt>
                <c:pt idx="1">
                  <c:v>18.574999999999999</c:v>
                </c:pt>
                <c:pt idx="2">
                  <c:v>1.36</c:v>
                </c:pt>
                <c:pt idx="3">
                  <c:v>4.1189999999999998</c:v>
                </c:pt>
                <c:pt idx="4">
                  <c:v>9.3699999999999992</c:v>
                </c:pt>
                <c:pt idx="5">
                  <c:v>13.799000000000001</c:v>
                </c:pt>
                <c:pt idx="6">
                  <c:v>7.5670000000000002</c:v>
                </c:pt>
                <c:pt idx="7">
                  <c:v>16.983000000000001</c:v>
                </c:pt>
                <c:pt idx="8">
                  <c:v>3.5239999999999996</c:v>
                </c:pt>
                <c:pt idx="9">
                  <c:v>5.6239999999999997</c:v>
                </c:pt>
              </c:numCache>
            </c:numRef>
          </c:val>
          <c:extLst>
            <c:ext xmlns:c16="http://schemas.microsoft.com/office/drawing/2014/chart" uri="{C3380CC4-5D6E-409C-BE32-E72D297353CC}">
              <c16:uniqueId val="{00000004-73C1-4D8A-97C9-00E2923541CA}"/>
            </c:ext>
          </c:extLst>
        </c:ser>
        <c:ser>
          <c:idx val="3"/>
          <c:order val="3"/>
          <c:tx>
            <c:strRef>
              <c:f>Sheet1!$E$1</c:f>
              <c:strCache>
                <c:ptCount val="1"/>
                <c:pt idx="0">
                  <c:v>타카풀급부</c:v>
                </c:pt>
              </c:strCache>
            </c:strRef>
          </c:tx>
          <c:spPr>
            <a:solidFill>
              <a:schemeClr val="bg1">
                <a:lumMod val="75000"/>
              </a:schemeClr>
            </a:solidFill>
            <a:ln>
              <a:noFill/>
            </a:ln>
            <a:effectLst/>
          </c:spPr>
          <c:invertIfNegative val="0"/>
          <c:cat>
            <c:strRef>
              <c:f>Sheet1!$A$2:$A$11</c:f>
              <c:strCache>
                <c:ptCount val="10"/>
                <c:pt idx="1">
                  <c:v>2017.2H</c:v>
                </c:pt>
                <c:pt idx="3">
                  <c:v>2018.2H</c:v>
                </c:pt>
                <c:pt idx="5">
                  <c:v>2019.2H</c:v>
                </c:pt>
                <c:pt idx="7">
                  <c:v>2020.2H</c:v>
                </c:pt>
                <c:pt idx="9">
                  <c:v>2021.2H</c:v>
                </c:pt>
              </c:strCache>
            </c:strRef>
          </c:cat>
          <c:val>
            <c:numRef>
              <c:f>Sheet1!$E$2:$E$11</c:f>
              <c:numCache>
                <c:formatCode>#,##0.0</c:formatCode>
                <c:ptCount val="10"/>
                <c:pt idx="0">
                  <c:v>-15.162000000000001</c:v>
                </c:pt>
                <c:pt idx="1">
                  <c:v>-29.111000000000001</c:v>
                </c:pt>
                <c:pt idx="2">
                  <c:v>-15.958</c:v>
                </c:pt>
                <c:pt idx="3">
                  <c:v>-32.707999999999998</c:v>
                </c:pt>
                <c:pt idx="4">
                  <c:v>-17.126999999999999</c:v>
                </c:pt>
                <c:pt idx="5">
                  <c:v>-36.338000000000001</c:v>
                </c:pt>
                <c:pt idx="6">
                  <c:v>-19.855</c:v>
                </c:pt>
                <c:pt idx="7">
                  <c:v>-40.433999999999997</c:v>
                </c:pt>
                <c:pt idx="8">
                  <c:v>-21.789000000000001</c:v>
                </c:pt>
                <c:pt idx="9">
                  <c:v>-45.593000000000004</c:v>
                </c:pt>
              </c:numCache>
            </c:numRef>
          </c:val>
          <c:extLst>
            <c:ext xmlns:c16="http://schemas.microsoft.com/office/drawing/2014/chart" uri="{C3380CC4-5D6E-409C-BE32-E72D297353CC}">
              <c16:uniqueId val="{00000005-73C1-4D8A-97C9-00E2923541CA}"/>
            </c:ext>
          </c:extLst>
        </c:ser>
        <c:ser>
          <c:idx val="4"/>
          <c:order val="4"/>
          <c:tx>
            <c:strRef>
              <c:f>Sheet1!$F$1</c:f>
              <c:strCache>
                <c:ptCount val="1"/>
                <c:pt idx="0">
                  <c:v>수수료비용</c:v>
                </c:pt>
              </c:strCache>
            </c:strRef>
          </c:tx>
          <c:spPr>
            <a:solidFill>
              <a:schemeClr val="accent6">
                <a:lumMod val="40000"/>
                <a:lumOff val="60000"/>
              </a:schemeClr>
            </a:solidFill>
            <a:ln>
              <a:noFill/>
            </a:ln>
            <a:effectLst/>
          </c:spPr>
          <c:invertIfNegative val="0"/>
          <c:cat>
            <c:strRef>
              <c:f>Sheet1!$A$2:$A$11</c:f>
              <c:strCache>
                <c:ptCount val="10"/>
                <c:pt idx="1">
                  <c:v>2017.2H</c:v>
                </c:pt>
                <c:pt idx="3">
                  <c:v>2018.2H</c:v>
                </c:pt>
                <c:pt idx="5">
                  <c:v>2019.2H</c:v>
                </c:pt>
                <c:pt idx="7">
                  <c:v>2020.2H</c:v>
                </c:pt>
                <c:pt idx="9">
                  <c:v>2021.2H</c:v>
                </c:pt>
              </c:strCache>
            </c:strRef>
          </c:cat>
          <c:val>
            <c:numRef>
              <c:f>Sheet1!$F$2:$F$11</c:f>
              <c:numCache>
                <c:formatCode>#,##0.0</c:formatCode>
                <c:ptCount val="10"/>
                <c:pt idx="0">
                  <c:v>-4.6230000000000002</c:v>
                </c:pt>
                <c:pt idx="1">
                  <c:v>-9.2100000000000009</c:v>
                </c:pt>
                <c:pt idx="2">
                  <c:v>-5.1890000000000001</c:v>
                </c:pt>
                <c:pt idx="3">
                  <c:v>-11.159000000000001</c:v>
                </c:pt>
                <c:pt idx="4">
                  <c:v>-5.9110000000000005</c:v>
                </c:pt>
                <c:pt idx="5">
                  <c:v>-12.243</c:v>
                </c:pt>
                <c:pt idx="6">
                  <c:v>-5.9009999999999998</c:v>
                </c:pt>
                <c:pt idx="7">
                  <c:v>-12.539000000000001</c:v>
                </c:pt>
                <c:pt idx="8">
                  <c:v>-7.7570000000000006</c:v>
                </c:pt>
                <c:pt idx="9">
                  <c:v>-16.155000000000001</c:v>
                </c:pt>
              </c:numCache>
            </c:numRef>
          </c:val>
          <c:extLst>
            <c:ext xmlns:c16="http://schemas.microsoft.com/office/drawing/2014/chart" uri="{C3380CC4-5D6E-409C-BE32-E72D297353CC}">
              <c16:uniqueId val="{00000006-73C1-4D8A-97C9-00E2923541CA}"/>
            </c:ext>
          </c:extLst>
        </c:ser>
        <c:ser>
          <c:idx val="5"/>
          <c:order val="5"/>
          <c:tx>
            <c:strRef>
              <c:f>Sheet1!$G$1</c:f>
              <c:strCache>
                <c:ptCount val="1"/>
                <c:pt idx="0">
                  <c:v>운영·관리비</c:v>
                </c:pt>
              </c:strCache>
            </c:strRef>
          </c:tx>
          <c:spPr>
            <a:solidFill>
              <a:schemeClr val="accent6">
                <a:lumMod val="20000"/>
                <a:lumOff val="80000"/>
              </a:schemeClr>
            </a:solidFill>
            <a:ln>
              <a:noFill/>
            </a:ln>
            <a:effectLst/>
          </c:spPr>
          <c:invertIfNegative val="0"/>
          <c:cat>
            <c:strRef>
              <c:f>Sheet1!$A$2:$A$11</c:f>
              <c:strCache>
                <c:ptCount val="10"/>
                <c:pt idx="1">
                  <c:v>2017.2H</c:v>
                </c:pt>
                <c:pt idx="3">
                  <c:v>2018.2H</c:v>
                </c:pt>
                <c:pt idx="5">
                  <c:v>2019.2H</c:v>
                </c:pt>
                <c:pt idx="7">
                  <c:v>2020.2H</c:v>
                </c:pt>
                <c:pt idx="9">
                  <c:v>2021.2H</c:v>
                </c:pt>
              </c:strCache>
            </c:strRef>
          </c:cat>
          <c:val>
            <c:numRef>
              <c:f>Sheet1!$G$2:$G$11</c:f>
              <c:numCache>
                <c:formatCode>#,##0.0</c:formatCode>
                <c:ptCount val="10"/>
                <c:pt idx="0">
                  <c:v>-7.3289999999999997</c:v>
                </c:pt>
                <c:pt idx="1">
                  <c:v>-14.707000000000001</c:v>
                </c:pt>
                <c:pt idx="2">
                  <c:v>-8.322000000000001</c:v>
                </c:pt>
                <c:pt idx="3">
                  <c:v>-16.795999999999999</c:v>
                </c:pt>
                <c:pt idx="4">
                  <c:v>-9.9290000000000003</c:v>
                </c:pt>
                <c:pt idx="5">
                  <c:v>-20.061</c:v>
                </c:pt>
                <c:pt idx="6">
                  <c:v>-9.0170000000000012</c:v>
                </c:pt>
                <c:pt idx="7">
                  <c:v>-19.074999999999999</c:v>
                </c:pt>
                <c:pt idx="8">
                  <c:v>-10.542</c:v>
                </c:pt>
                <c:pt idx="9">
                  <c:v>-21.344999999999999</c:v>
                </c:pt>
              </c:numCache>
            </c:numRef>
          </c:val>
          <c:extLst>
            <c:ext xmlns:c16="http://schemas.microsoft.com/office/drawing/2014/chart" uri="{C3380CC4-5D6E-409C-BE32-E72D297353CC}">
              <c16:uniqueId val="{00000007-73C1-4D8A-97C9-00E2923541CA}"/>
            </c:ext>
          </c:extLst>
        </c:ser>
        <c:ser>
          <c:idx val="6"/>
          <c:order val="6"/>
          <c:tx>
            <c:strRef>
              <c:f>Sheet1!$H$1</c:f>
              <c:strCache>
                <c:ptCount val="1"/>
                <c:pt idx="0">
                  <c:v>자산처분손실·기타손실</c:v>
                </c:pt>
              </c:strCache>
            </c:strRef>
          </c:tx>
          <c:spPr>
            <a:solidFill>
              <a:schemeClr val="accent6">
                <a:lumMod val="60000"/>
                <a:lumOff val="40000"/>
              </a:schemeClr>
            </a:solidFill>
            <a:ln>
              <a:noFill/>
            </a:ln>
            <a:effectLst/>
          </c:spPr>
          <c:invertIfNegative val="0"/>
          <c:cat>
            <c:strRef>
              <c:f>Sheet1!$A$2:$A$11</c:f>
              <c:strCache>
                <c:ptCount val="10"/>
                <c:pt idx="1">
                  <c:v>2017.2H</c:v>
                </c:pt>
                <c:pt idx="3">
                  <c:v>2018.2H</c:v>
                </c:pt>
                <c:pt idx="5">
                  <c:v>2019.2H</c:v>
                </c:pt>
                <c:pt idx="7">
                  <c:v>2020.2H</c:v>
                </c:pt>
                <c:pt idx="9">
                  <c:v>2021.2H</c:v>
                </c:pt>
              </c:strCache>
            </c:strRef>
          </c:cat>
          <c:val>
            <c:numRef>
              <c:f>Sheet1!$H$2:$H$11</c:f>
              <c:numCache>
                <c:formatCode>#,##0.0</c:formatCode>
                <c:ptCount val="10"/>
                <c:pt idx="0">
                  <c:v>-1.734</c:v>
                </c:pt>
                <c:pt idx="1">
                  <c:v>-16.234999999999999</c:v>
                </c:pt>
                <c:pt idx="2">
                  <c:v>-6.19</c:v>
                </c:pt>
                <c:pt idx="3">
                  <c:v>-10.423</c:v>
                </c:pt>
                <c:pt idx="4">
                  <c:v>-2.0569999999999999</c:v>
                </c:pt>
                <c:pt idx="5">
                  <c:v>-5.2979999999999992</c:v>
                </c:pt>
                <c:pt idx="6">
                  <c:v>-4.524</c:v>
                </c:pt>
                <c:pt idx="7">
                  <c:v>-7.1349999999999998</c:v>
                </c:pt>
                <c:pt idx="8">
                  <c:v>-11.224</c:v>
                </c:pt>
                <c:pt idx="9">
                  <c:v>-13.720999999999998</c:v>
                </c:pt>
              </c:numCache>
            </c:numRef>
          </c:val>
          <c:extLst>
            <c:ext xmlns:c16="http://schemas.microsoft.com/office/drawing/2014/chart" uri="{C3380CC4-5D6E-409C-BE32-E72D297353CC}">
              <c16:uniqueId val="{00000008-73C1-4D8A-97C9-00E2923541CA}"/>
            </c:ext>
          </c:extLst>
        </c:ser>
        <c:dLbls>
          <c:showLegendKey val="0"/>
          <c:showVal val="0"/>
          <c:showCatName val="0"/>
          <c:showSerName val="0"/>
          <c:showPercent val="0"/>
          <c:showBubbleSize val="0"/>
        </c:dLbls>
        <c:gapWidth val="80"/>
        <c:overlap val="100"/>
        <c:axId val="587337887"/>
        <c:axId val="587361183"/>
      </c:barChart>
      <c:lineChart>
        <c:grouping val="standard"/>
        <c:varyColors val="0"/>
        <c:ser>
          <c:idx val="7"/>
          <c:order val="7"/>
          <c:tx>
            <c:strRef>
              <c:f>Sheet1!$I$1</c:f>
              <c:strCache>
                <c:ptCount val="1"/>
                <c:pt idx="0">
                  <c:v>초과이익</c:v>
                </c:pt>
              </c:strCache>
            </c:strRef>
          </c:tx>
          <c:spPr>
            <a:ln w="28575" cap="rnd">
              <a:solidFill>
                <a:srgbClr val="00C0AE"/>
              </a:solidFill>
              <a:round/>
            </a:ln>
            <a:effectLst/>
          </c:spPr>
          <c:marker>
            <c:symbol val="circle"/>
            <c:size val="5"/>
            <c:spPr>
              <a:solidFill>
                <a:schemeClr val="bg1"/>
              </a:solidFill>
              <a:ln w="9525">
                <a:solidFill>
                  <a:srgbClr val="00C0AE"/>
                </a:solidFill>
              </a:ln>
              <a:effectLst/>
            </c:spPr>
          </c:marker>
          <c:dLbls>
            <c:numFmt formatCode="#,##0.0_);[Red]\(#,##0.0\)" sourceLinked="0"/>
            <c:spPr>
              <a:noFill/>
              <a:ln>
                <a:noFill/>
              </a:ln>
              <a:effectLst/>
            </c:spPr>
            <c:txPr>
              <a:bodyPr rot="0" spcFirstLastPara="1" vertOverflow="ellipsis" vert="horz" wrap="square" lIns="38100" tIns="19050" rIns="38100" bIns="19050" anchor="ctr" anchorCtr="0">
                <a:spAutoFit/>
              </a:bodyPr>
              <a:lstStyle/>
              <a:p>
                <a:pPr algn="ctr">
                  <a:defRPr lang="en-US" altLang="ko-KR" sz="1200" b="0" i="0" u="none" strike="noStrike" kern="1200" baseline="0">
                    <a:ln>
                      <a:solidFill>
                        <a:srgbClr val="000000">
                          <a:lumMod val="50000"/>
                          <a:lumOff val="50000"/>
                          <a:alpha val="0"/>
                        </a:srgbClr>
                      </a:solidFill>
                    </a:ln>
                    <a:solidFill>
                      <a:srgbClr val="82EFE1"/>
                    </a:solidFill>
                    <a:latin typeface="KPMG Bold" panose="020B0803030202040204" pitchFamily="34" charset="0"/>
                    <a:ea typeface="KoPub돋움체 Medium" panose="00000600000000000000" pitchFamily="2" charset="-127"/>
                    <a:cs typeface="+mn-cs"/>
                  </a:defRPr>
                </a:pPr>
                <a:endParaRPr lang="ko-KR"/>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1">
                  <c:v>2017.2H</c:v>
                </c:pt>
                <c:pt idx="3">
                  <c:v>2018.2H</c:v>
                </c:pt>
                <c:pt idx="5">
                  <c:v>2019.2H</c:v>
                </c:pt>
                <c:pt idx="7">
                  <c:v>2020.2H</c:v>
                </c:pt>
                <c:pt idx="9">
                  <c:v>2021.2H</c:v>
                </c:pt>
              </c:strCache>
            </c:strRef>
          </c:cat>
          <c:val>
            <c:numRef>
              <c:f>Sheet1!$I$2:$I$11</c:f>
              <c:numCache>
                <c:formatCode>#,##0.0</c:formatCode>
                <c:ptCount val="10"/>
                <c:pt idx="0">
                  <c:v>11.864000000000001</c:v>
                </c:pt>
                <c:pt idx="1">
                  <c:v>23.138999999999999</c:v>
                </c:pt>
                <c:pt idx="2">
                  <c:v>7.8829999999999991</c:v>
                </c:pt>
                <c:pt idx="3">
                  <c:v>17.395</c:v>
                </c:pt>
                <c:pt idx="4">
                  <c:v>24.8</c:v>
                </c:pt>
                <c:pt idx="5">
                  <c:v>38.031999999999996</c:v>
                </c:pt>
                <c:pt idx="6">
                  <c:v>17.925000000000001</c:v>
                </c:pt>
                <c:pt idx="7">
                  <c:v>38.923999999999999</c:v>
                </c:pt>
                <c:pt idx="8">
                  <c:v>16.739999999999998</c:v>
                </c:pt>
                <c:pt idx="9">
                  <c:v>31.243000000000002</c:v>
                </c:pt>
              </c:numCache>
            </c:numRef>
          </c:val>
          <c:smooth val="1"/>
          <c:extLst>
            <c:ext xmlns:c16="http://schemas.microsoft.com/office/drawing/2014/chart" uri="{C3380CC4-5D6E-409C-BE32-E72D297353CC}">
              <c16:uniqueId val="{00000009-73C1-4D8A-97C9-00E2923541CA}"/>
            </c:ext>
          </c:extLst>
        </c:ser>
        <c:dLbls>
          <c:showLegendKey val="0"/>
          <c:showVal val="0"/>
          <c:showCatName val="0"/>
          <c:showSerName val="0"/>
          <c:showPercent val="0"/>
          <c:showBubbleSize val="0"/>
        </c:dLbls>
        <c:marker val="1"/>
        <c:smooth val="0"/>
        <c:axId val="587337887"/>
        <c:axId val="587361183"/>
      </c:lineChart>
      <c:catAx>
        <c:axId val="587337887"/>
        <c:scaling>
          <c:orientation val="minMax"/>
        </c:scaling>
        <c:delete val="1"/>
        <c:axPos val="b"/>
        <c:numFmt formatCode="General" sourceLinked="1"/>
        <c:majorTickMark val="out"/>
        <c:minorTickMark val="none"/>
        <c:tickLblPos val="nextTo"/>
        <c:crossAx val="587361183"/>
        <c:crosses val="autoZero"/>
        <c:auto val="1"/>
        <c:lblAlgn val="ctr"/>
        <c:lblOffset val="1000"/>
        <c:tickMarkSkip val="1"/>
        <c:noMultiLvlLbl val="0"/>
      </c:catAx>
      <c:valAx>
        <c:axId val="587361183"/>
        <c:scaling>
          <c:orientation val="minMax"/>
        </c:scaling>
        <c:delete val="0"/>
        <c:axPos val="l"/>
        <c:numFmt formatCode="#,##0_ " sourceLinked="0"/>
        <c:majorTickMark val="out"/>
        <c:minorTickMark val="out"/>
        <c:tickLblPos val="nextTo"/>
        <c:spPr>
          <a:noFill/>
          <a:ln>
            <a:solidFill>
              <a:schemeClr val="bg1">
                <a:lumMod val="75000"/>
              </a:schemeClr>
            </a:solidFill>
          </a:ln>
          <a:effectLst/>
        </c:spPr>
        <c:txPr>
          <a:bodyPr rot="-60000000" spcFirstLastPara="1" vertOverflow="ellipsis" vert="horz" wrap="square" anchor="ctr" anchorCtr="1"/>
          <a:lstStyle/>
          <a:p>
            <a:pPr algn="ctr">
              <a:defRPr lang="en-US" altLang="ko-KR" sz="1050" b="0" i="0" u="none" strike="noStrike" kern="1200" baseline="0">
                <a:ln>
                  <a:solidFill>
                    <a:srgbClr val="000000">
                      <a:lumMod val="50000"/>
                      <a:lumOff val="50000"/>
                      <a:alpha val="0"/>
                    </a:srgbClr>
                  </a:solidFill>
                </a:ln>
                <a:solidFill>
                  <a:schemeClr val="bg1">
                    <a:lumMod val="50000"/>
                  </a:schemeClr>
                </a:solidFill>
                <a:latin typeface="KPMG Bold" panose="020B0803030202040204" pitchFamily="34" charset="0"/>
                <a:ea typeface="KoPub돋움체 Medium" panose="00000600000000000000" pitchFamily="2" charset="-127"/>
                <a:cs typeface="+mn-cs"/>
              </a:defRPr>
            </a:pPr>
            <a:endParaRPr lang="ko-KR"/>
          </a:p>
        </c:txPr>
        <c:crossAx val="587337887"/>
        <c:crosses val="autoZero"/>
        <c:crossBetween val="between"/>
        <c:minorUnit val="50"/>
      </c:valAx>
      <c:spPr>
        <a:noFill/>
        <a:ln>
          <a:noFill/>
        </a:ln>
        <a:effectLst/>
      </c:spPr>
    </c:plotArea>
    <c:legend>
      <c:legendPos val="t"/>
      <c:layout>
        <c:manualLayout>
          <c:xMode val="edge"/>
          <c:yMode val="edge"/>
          <c:x val="9.3359178541492033E-2"/>
          <c:y val="0"/>
          <c:w val="0.90664082145850788"/>
          <c:h val="0.20213660130718955"/>
        </c:manualLayout>
      </c:layout>
      <c:overlay val="0"/>
      <c:spPr>
        <a:noFill/>
        <a:ln>
          <a:noFill/>
        </a:ln>
        <a:effectLst/>
      </c:spPr>
      <c:txPr>
        <a:bodyPr rot="0" spcFirstLastPara="1" vertOverflow="ellipsis" vert="horz" wrap="square" anchor="ctr" anchorCtr="1"/>
        <a:lstStyle/>
        <a:p>
          <a:pPr>
            <a:defRPr lang="en-US" altLang="ko-KR" sz="900" b="0" i="0" u="none" strike="noStrike" kern="1200" baseline="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cs typeface="+mn-cs"/>
            </a:defRPr>
          </a:pPr>
          <a:endParaRPr lang="ko-K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ko-KR"/>
    </a:p>
  </c:txPr>
  <c:externalData r:id="rId3">
    <c:autoUpdate val="0"/>
  </c:externalData>
</c:chartSpace>
</file>

<file path=ppt/charts/chart4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4241873894011369E-2"/>
          <c:y val="0.20213660130718955"/>
          <c:w val="0.87323041818012481"/>
          <c:h val="0.75220980392156866"/>
        </c:manualLayout>
      </c:layout>
      <c:barChart>
        <c:barDir val="col"/>
        <c:grouping val="stacked"/>
        <c:varyColors val="0"/>
        <c:ser>
          <c:idx val="0"/>
          <c:order val="0"/>
          <c:tx>
            <c:strRef>
              <c:f>Sheet1!$B$1</c:f>
              <c:strCache>
                <c:ptCount val="1"/>
                <c:pt idx="0">
                  <c:v>경과기여금</c:v>
                </c:pt>
              </c:strCache>
            </c:strRef>
          </c:tx>
          <c:spPr>
            <a:solidFill>
              <a:schemeClr val="accent2"/>
            </a:solidFill>
            <a:ln>
              <a:noFill/>
            </a:ln>
            <a:effectLst/>
          </c:spPr>
          <c:invertIfNegative val="0"/>
          <c:cat>
            <c:strRef>
              <c:f>Sheet1!$A$2:$A$11</c:f>
              <c:strCache>
                <c:ptCount val="10"/>
                <c:pt idx="1">
                  <c:v>2017.2H</c:v>
                </c:pt>
                <c:pt idx="3">
                  <c:v>2018.2H</c:v>
                </c:pt>
                <c:pt idx="5">
                  <c:v>2019.2H</c:v>
                </c:pt>
                <c:pt idx="7">
                  <c:v>2020.2H</c:v>
                </c:pt>
                <c:pt idx="9">
                  <c:v>2021.2H</c:v>
                </c:pt>
              </c:strCache>
            </c:strRef>
          </c:cat>
          <c:val>
            <c:numRef>
              <c:f>Sheet1!$B$2:$B$11</c:f>
              <c:numCache>
                <c:formatCode>#,##0.0</c:formatCode>
                <c:ptCount val="10"/>
                <c:pt idx="0">
                  <c:v>9.1929999999999996</c:v>
                </c:pt>
                <c:pt idx="1">
                  <c:v>18.632000000000001</c:v>
                </c:pt>
                <c:pt idx="2">
                  <c:v>10.481000000000002</c:v>
                </c:pt>
                <c:pt idx="3">
                  <c:v>21.057000000000002</c:v>
                </c:pt>
                <c:pt idx="4">
                  <c:v>12.062000000000001</c:v>
                </c:pt>
                <c:pt idx="5">
                  <c:v>25.678000000000001</c:v>
                </c:pt>
                <c:pt idx="6">
                  <c:v>13.235999999999999</c:v>
                </c:pt>
                <c:pt idx="7">
                  <c:v>26.779</c:v>
                </c:pt>
                <c:pt idx="8">
                  <c:v>13.725999999999999</c:v>
                </c:pt>
                <c:pt idx="9">
                  <c:v>28.212</c:v>
                </c:pt>
              </c:numCache>
            </c:numRef>
          </c:val>
          <c:extLst>
            <c:ext xmlns:c16="http://schemas.microsoft.com/office/drawing/2014/chart" uri="{C3380CC4-5D6E-409C-BE32-E72D297353CC}">
              <c16:uniqueId val="{00000000-8290-4FC8-A751-FE956945710E}"/>
            </c:ext>
          </c:extLst>
        </c:ser>
        <c:ser>
          <c:idx val="1"/>
          <c:order val="1"/>
          <c:tx>
            <c:strRef>
              <c:f>Sheet1!$C$1</c:f>
              <c:strCache>
                <c:ptCount val="1"/>
                <c:pt idx="0">
                  <c:v>순지급보험금</c:v>
                </c:pt>
              </c:strCache>
            </c:strRef>
          </c:tx>
          <c:spPr>
            <a:solidFill>
              <a:schemeClr val="accent4"/>
            </a:solidFill>
            <a:ln>
              <a:noFill/>
            </a:ln>
            <a:effectLst/>
          </c:spPr>
          <c:invertIfNegative val="0"/>
          <c:cat>
            <c:strRef>
              <c:f>Sheet1!$A$2:$A$11</c:f>
              <c:strCache>
                <c:ptCount val="10"/>
                <c:pt idx="1">
                  <c:v>2017.2H</c:v>
                </c:pt>
                <c:pt idx="3">
                  <c:v>2018.2H</c:v>
                </c:pt>
                <c:pt idx="5">
                  <c:v>2019.2H</c:v>
                </c:pt>
                <c:pt idx="7">
                  <c:v>2020.2H</c:v>
                </c:pt>
                <c:pt idx="9">
                  <c:v>2021.2H</c:v>
                </c:pt>
              </c:strCache>
            </c:strRef>
          </c:cat>
          <c:val>
            <c:numRef>
              <c:f>Sheet1!$C$2:$C$11</c:f>
              <c:numCache>
                <c:formatCode>#,##0.0</c:formatCode>
                <c:ptCount val="10"/>
                <c:pt idx="0">
                  <c:v>-4.9939999999999998</c:v>
                </c:pt>
                <c:pt idx="1">
                  <c:v>-9.5329999999999995</c:v>
                </c:pt>
                <c:pt idx="2">
                  <c:v>-5.7079999999999993</c:v>
                </c:pt>
                <c:pt idx="3">
                  <c:v>-11.795</c:v>
                </c:pt>
                <c:pt idx="4">
                  <c:v>-6.8310000000000004</c:v>
                </c:pt>
                <c:pt idx="5">
                  <c:v>-14.932</c:v>
                </c:pt>
                <c:pt idx="6">
                  <c:v>-7.0549999999999997</c:v>
                </c:pt>
                <c:pt idx="7">
                  <c:v>-14.91</c:v>
                </c:pt>
                <c:pt idx="8">
                  <c:v>-7.1160000000000005</c:v>
                </c:pt>
                <c:pt idx="9">
                  <c:v>-14.465</c:v>
                </c:pt>
              </c:numCache>
            </c:numRef>
          </c:val>
          <c:extLst>
            <c:ext xmlns:c16="http://schemas.microsoft.com/office/drawing/2014/chart" uri="{C3380CC4-5D6E-409C-BE32-E72D297353CC}">
              <c16:uniqueId val="{00000001-8290-4FC8-A751-FE956945710E}"/>
            </c:ext>
          </c:extLst>
        </c:ser>
        <c:ser>
          <c:idx val="2"/>
          <c:order val="2"/>
          <c:tx>
            <c:strRef>
              <c:f>Sheet1!$D$1</c:f>
              <c:strCache>
                <c:ptCount val="1"/>
                <c:pt idx="0">
                  <c:v>수수료비용</c:v>
                </c:pt>
              </c:strCache>
            </c:strRef>
          </c:tx>
          <c:spPr>
            <a:solidFill>
              <a:schemeClr val="accent6"/>
            </a:solidFill>
            <a:ln>
              <a:noFill/>
            </a:ln>
            <a:effectLst/>
          </c:spPr>
          <c:invertIfNegative val="0"/>
          <c:cat>
            <c:strRef>
              <c:f>Sheet1!$A$2:$A$11</c:f>
              <c:strCache>
                <c:ptCount val="10"/>
                <c:pt idx="1">
                  <c:v>2017.2H</c:v>
                </c:pt>
                <c:pt idx="3">
                  <c:v>2018.2H</c:v>
                </c:pt>
                <c:pt idx="5">
                  <c:v>2019.2H</c:v>
                </c:pt>
                <c:pt idx="7">
                  <c:v>2020.2H</c:v>
                </c:pt>
                <c:pt idx="9">
                  <c:v>2021.2H</c:v>
                </c:pt>
              </c:strCache>
            </c:strRef>
          </c:cat>
          <c:val>
            <c:numRef>
              <c:f>Sheet1!$D$2:$D$11</c:f>
              <c:numCache>
                <c:formatCode>#,##0.0</c:formatCode>
                <c:ptCount val="10"/>
                <c:pt idx="0">
                  <c:v>-0.54</c:v>
                </c:pt>
                <c:pt idx="1">
                  <c:v>-0.99299999999999999</c:v>
                </c:pt>
                <c:pt idx="2">
                  <c:v>-0.83100000000000007</c:v>
                </c:pt>
                <c:pt idx="3">
                  <c:v>-1.6379999999999999</c:v>
                </c:pt>
                <c:pt idx="4">
                  <c:v>-1.175</c:v>
                </c:pt>
                <c:pt idx="5">
                  <c:v>-2.4049999999999998</c:v>
                </c:pt>
                <c:pt idx="6">
                  <c:v>-1.083</c:v>
                </c:pt>
                <c:pt idx="7">
                  <c:v>-2.254</c:v>
                </c:pt>
                <c:pt idx="8">
                  <c:v>-1.2529999999999999</c:v>
                </c:pt>
                <c:pt idx="9">
                  <c:v>-2.3690000000000002</c:v>
                </c:pt>
              </c:numCache>
            </c:numRef>
          </c:val>
          <c:extLst>
            <c:ext xmlns:c16="http://schemas.microsoft.com/office/drawing/2014/chart" uri="{C3380CC4-5D6E-409C-BE32-E72D297353CC}">
              <c16:uniqueId val="{00000002-8290-4FC8-A751-FE956945710E}"/>
            </c:ext>
          </c:extLst>
        </c:ser>
        <c:ser>
          <c:idx val="3"/>
          <c:order val="3"/>
          <c:tx>
            <c:strRef>
              <c:f>Sheet1!$E$1</c:f>
              <c:strCache>
                <c:ptCount val="1"/>
                <c:pt idx="0">
                  <c:v>운영·관리비</c:v>
                </c:pt>
              </c:strCache>
            </c:strRef>
          </c:tx>
          <c:spPr>
            <a:solidFill>
              <a:schemeClr val="accent2">
                <a:lumMod val="60000"/>
              </a:schemeClr>
            </a:solidFill>
            <a:ln>
              <a:noFill/>
            </a:ln>
            <a:effectLst/>
          </c:spPr>
          <c:invertIfNegative val="0"/>
          <c:cat>
            <c:strRef>
              <c:f>Sheet1!$A$2:$A$11</c:f>
              <c:strCache>
                <c:ptCount val="10"/>
                <c:pt idx="1">
                  <c:v>2017.2H</c:v>
                </c:pt>
                <c:pt idx="3">
                  <c:v>2018.2H</c:v>
                </c:pt>
                <c:pt idx="5">
                  <c:v>2019.2H</c:v>
                </c:pt>
                <c:pt idx="7">
                  <c:v>2020.2H</c:v>
                </c:pt>
                <c:pt idx="9">
                  <c:v>2021.2H</c:v>
                </c:pt>
              </c:strCache>
            </c:strRef>
          </c:cat>
          <c:val>
            <c:numRef>
              <c:f>Sheet1!$E$2:$E$11</c:f>
              <c:numCache>
                <c:formatCode>#,##0.0</c:formatCode>
                <c:ptCount val="10"/>
                <c:pt idx="0">
                  <c:v>-3.3930000000000002</c:v>
                </c:pt>
                <c:pt idx="1">
                  <c:v>-6.5039999999999996</c:v>
                </c:pt>
                <c:pt idx="2">
                  <c:v>-3.5439999999999996</c:v>
                </c:pt>
                <c:pt idx="3">
                  <c:v>-6.8610000000000007</c:v>
                </c:pt>
                <c:pt idx="4">
                  <c:v>-3.9750000000000001</c:v>
                </c:pt>
                <c:pt idx="5">
                  <c:v>-7.9629999999999992</c:v>
                </c:pt>
                <c:pt idx="6">
                  <c:v>-4.0060000000000002</c:v>
                </c:pt>
                <c:pt idx="7">
                  <c:v>-8.2629999999999999</c:v>
                </c:pt>
                <c:pt idx="8">
                  <c:v>-4.2930000000000001</c:v>
                </c:pt>
                <c:pt idx="9">
                  <c:v>-8.8070000000000004</c:v>
                </c:pt>
              </c:numCache>
            </c:numRef>
          </c:val>
          <c:extLst>
            <c:ext xmlns:c16="http://schemas.microsoft.com/office/drawing/2014/chart" uri="{C3380CC4-5D6E-409C-BE32-E72D297353CC}">
              <c16:uniqueId val="{00000003-8290-4FC8-A751-FE956945710E}"/>
            </c:ext>
          </c:extLst>
        </c:ser>
        <c:ser>
          <c:idx val="4"/>
          <c:order val="4"/>
          <c:tx>
            <c:strRef>
              <c:f>Sheet1!$F$1</c:f>
              <c:strCache>
                <c:ptCount val="1"/>
                <c:pt idx="0">
                  <c:v>투자영업손익</c:v>
                </c:pt>
              </c:strCache>
            </c:strRef>
          </c:tx>
          <c:spPr>
            <a:solidFill>
              <a:schemeClr val="accent2">
                <a:lumMod val="40000"/>
                <a:lumOff val="60000"/>
              </a:schemeClr>
            </a:solidFill>
            <a:ln>
              <a:noFill/>
            </a:ln>
            <a:effectLst/>
          </c:spPr>
          <c:invertIfNegative val="0"/>
          <c:cat>
            <c:strRef>
              <c:f>Sheet1!$A$2:$A$11</c:f>
              <c:strCache>
                <c:ptCount val="10"/>
                <c:pt idx="1">
                  <c:v>2017.2H</c:v>
                </c:pt>
                <c:pt idx="3">
                  <c:v>2018.2H</c:v>
                </c:pt>
                <c:pt idx="5">
                  <c:v>2019.2H</c:v>
                </c:pt>
                <c:pt idx="7">
                  <c:v>2020.2H</c:v>
                </c:pt>
                <c:pt idx="9">
                  <c:v>2021.2H</c:v>
                </c:pt>
              </c:strCache>
            </c:strRef>
          </c:cat>
          <c:val>
            <c:numRef>
              <c:f>Sheet1!$F$2:$F$11</c:f>
              <c:numCache>
                <c:formatCode>#,##0.0</c:formatCode>
                <c:ptCount val="10"/>
                <c:pt idx="0">
                  <c:v>0.67400000000000004</c:v>
                </c:pt>
                <c:pt idx="1">
                  <c:v>1.34</c:v>
                </c:pt>
                <c:pt idx="2">
                  <c:v>0.65100000000000013</c:v>
                </c:pt>
                <c:pt idx="3">
                  <c:v>1.3169999999999999</c:v>
                </c:pt>
                <c:pt idx="4">
                  <c:v>0.748</c:v>
                </c:pt>
                <c:pt idx="5">
                  <c:v>1.5309999999999999</c:v>
                </c:pt>
                <c:pt idx="6">
                  <c:v>0.748</c:v>
                </c:pt>
                <c:pt idx="7">
                  <c:v>1.4709999999999999</c:v>
                </c:pt>
                <c:pt idx="8">
                  <c:v>0.76800000000000002</c:v>
                </c:pt>
                <c:pt idx="9">
                  <c:v>1.641</c:v>
                </c:pt>
              </c:numCache>
            </c:numRef>
          </c:val>
          <c:extLst>
            <c:ext xmlns:c16="http://schemas.microsoft.com/office/drawing/2014/chart" uri="{C3380CC4-5D6E-409C-BE32-E72D297353CC}">
              <c16:uniqueId val="{00000004-8290-4FC8-A751-FE956945710E}"/>
            </c:ext>
          </c:extLst>
        </c:ser>
        <c:ser>
          <c:idx val="5"/>
          <c:order val="5"/>
          <c:tx>
            <c:strRef>
              <c:f>Sheet1!$G$1</c:f>
              <c:strCache>
                <c:ptCount val="1"/>
                <c:pt idx="0">
                  <c:v>자본이익</c:v>
                </c:pt>
              </c:strCache>
            </c:strRef>
          </c:tx>
          <c:spPr>
            <a:solidFill>
              <a:schemeClr val="accent6">
                <a:lumMod val="60000"/>
              </a:schemeClr>
            </a:solidFill>
            <a:ln>
              <a:noFill/>
            </a:ln>
            <a:effectLst/>
          </c:spPr>
          <c:invertIfNegative val="0"/>
          <c:cat>
            <c:strRef>
              <c:f>Sheet1!$A$2:$A$11</c:f>
              <c:strCache>
                <c:ptCount val="10"/>
                <c:pt idx="1">
                  <c:v>2017.2H</c:v>
                </c:pt>
                <c:pt idx="3">
                  <c:v>2018.2H</c:v>
                </c:pt>
                <c:pt idx="5">
                  <c:v>2019.2H</c:v>
                </c:pt>
                <c:pt idx="7">
                  <c:v>2020.2H</c:v>
                </c:pt>
                <c:pt idx="9">
                  <c:v>2021.2H</c:v>
                </c:pt>
              </c:strCache>
            </c:strRef>
          </c:cat>
          <c:val>
            <c:numRef>
              <c:f>Sheet1!$G$2:$G$11</c:f>
              <c:numCache>
                <c:formatCode>#,##0.0</c:formatCode>
                <c:ptCount val="10"/>
                <c:pt idx="0">
                  <c:v>5.2000000000000005E-2</c:v>
                </c:pt>
                <c:pt idx="1">
                  <c:v>0.08</c:v>
                </c:pt>
                <c:pt idx="2">
                  <c:v>3.5000000000000003E-2</c:v>
                </c:pt>
                <c:pt idx="3">
                  <c:v>0.06</c:v>
                </c:pt>
                <c:pt idx="4">
                  <c:v>7.6999999999999999E-2</c:v>
                </c:pt>
                <c:pt idx="5">
                  <c:v>0.13100000000000001</c:v>
                </c:pt>
                <c:pt idx="6">
                  <c:v>0.39100000000000001</c:v>
                </c:pt>
                <c:pt idx="7">
                  <c:v>0.47799999999999998</c:v>
                </c:pt>
                <c:pt idx="8">
                  <c:v>3.4000000000000002E-2</c:v>
                </c:pt>
                <c:pt idx="9">
                  <c:v>6.9000000000000006E-2</c:v>
                </c:pt>
              </c:numCache>
            </c:numRef>
          </c:val>
          <c:extLst>
            <c:ext xmlns:c16="http://schemas.microsoft.com/office/drawing/2014/chart" uri="{C3380CC4-5D6E-409C-BE32-E72D297353CC}">
              <c16:uniqueId val="{00000005-8290-4FC8-A751-FE956945710E}"/>
            </c:ext>
          </c:extLst>
        </c:ser>
        <c:ser>
          <c:idx val="6"/>
          <c:order val="6"/>
          <c:tx>
            <c:strRef>
              <c:f>Sheet1!$H$1</c:f>
              <c:strCache>
                <c:ptCount val="1"/>
                <c:pt idx="0">
                  <c:v>기타 수익</c:v>
                </c:pt>
              </c:strCache>
            </c:strRef>
          </c:tx>
          <c:spPr>
            <a:solidFill>
              <a:schemeClr val="accent2">
                <a:lumMod val="80000"/>
                <a:lumOff val="20000"/>
              </a:schemeClr>
            </a:solidFill>
            <a:ln>
              <a:noFill/>
            </a:ln>
            <a:effectLst/>
          </c:spPr>
          <c:invertIfNegative val="0"/>
          <c:cat>
            <c:strRef>
              <c:f>Sheet1!$A$2:$A$11</c:f>
              <c:strCache>
                <c:ptCount val="10"/>
                <c:pt idx="1">
                  <c:v>2017.2H</c:v>
                </c:pt>
                <c:pt idx="3">
                  <c:v>2018.2H</c:v>
                </c:pt>
                <c:pt idx="5">
                  <c:v>2019.2H</c:v>
                </c:pt>
                <c:pt idx="7">
                  <c:v>2020.2H</c:v>
                </c:pt>
                <c:pt idx="9">
                  <c:v>2021.2H</c:v>
                </c:pt>
              </c:strCache>
            </c:strRef>
          </c:cat>
          <c:val>
            <c:numRef>
              <c:f>Sheet1!$H$2:$H$11</c:f>
              <c:numCache>
                <c:formatCode>#,##0.0</c:formatCode>
                <c:ptCount val="10"/>
                <c:pt idx="0">
                  <c:v>6.9000000000000006E-2</c:v>
                </c:pt>
                <c:pt idx="1">
                  <c:v>0.09</c:v>
                </c:pt>
                <c:pt idx="2">
                  <c:v>4.1999999999999996E-2</c:v>
                </c:pt>
                <c:pt idx="3">
                  <c:v>0.56800000000000006</c:v>
                </c:pt>
                <c:pt idx="4">
                  <c:v>0.106</c:v>
                </c:pt>
                <c:pt idx="5">
                  <c:v>0.115</c:v>
                </c:pt>
                <c:pt idx="6">
                  <c:v>6.9000000000000006E-2</c:v>
                </c:pt>
                <c:pt idx="7">
                  <c:v>0.11199999999999999</c:v>
                </c:pt>
                <c:pt idx="8">
                  <c:v>2.6000000000000002E-2</c:v>
                </c:pt>
                <c:pt idx="9">
                  <c:v>4.9000000000000002E-2</c:v>
                </c:pt>
              </c:numCache>
            </c:numRef>
          </c:val>
          <c:extLst>
            <c:ext xmlns:c16="http://schemas.microsoft.com/office/drawing/2014/chart" uri="{C3380CC4-5D6E-409C-BE32-E72D297353CC}">
              <c16:uniqueId val="{00000006-8290-4FC8-A751-FE956945710E}"/>
            </c:ext>
          </c:extLst>
        </c:ser>
        <c:ser>
          <c:idx val="7"/>
          <c:order val="7"/>
          <c:tx>
            <c:strRef>
              <c:f>Sheet1!$I$1</c:f>
              <c:strCache>
                <c:ptCount val="1"/>
                <c:pt idx="0">
                  <c:v>자산손실</c:v>
                </c:pt>
              </c:strCache>
            </c:strRef>
          </c:tx>
          <c:spPr>
            <a:solidFill>
              <a:schemeClr val="accent4">
                <a:lumMod val="80000"/>
                <a:lumOff val="20000"/>
              </a:schemeClr>
            </a:solidFill>
            <a:ln>
              <a:noFill/>
            </a:ln>
            <a:effectLst/>
          </c:spPr>
          <c:invertIfNegative val="0"/>
          <c:cat>
            <c:strRef>
              <c:f>Sheet1!$A$2:$A$11</c:f>
              <c:strCache>
                <c:ptCount val="10"/>
                <c:pt idx="1">
                  <c:v>2017.2H</c:v>
                </c:pt>
                <c:pt idx="3">
                  <c:v>2018.2H</c:v>
                </c:pt>
                <c:pt idx="5">
                  <c:v>2019.2H</c:v>
                </c:pt>
                <c:pt idx="7">
                  <c:v>2020.2H</c:v>
                </c:pt>
                <c:pt idx="9">
                  <c:v>2021.2H</c:v>
                </c:pt>
              </c:strCache>
            </c:strRef>
          </c:cat>
          <c:val>
            <c:numRef>
              <c:f>Sheet1!$I$2:$I$11</c:f>
              <c:numCache>
                <c:formatCode>#,##0.0</c:formatCode>
                <c:ptCount val="10"/>
                <c:pt idx="0">
                  <c:v>-1.3000000000000001E-2</c:v>
                </c:pt>
                <c:pt idx="1">
                  <c:v>-0.02</c:v>
                </c:pt>
                <c:pt idx="2">
                  <c:v>-3.4000000000000002E-2</c:v>
                </c:pt>
                <c:pt idx="3">
                  <c:v>-0.14499999999999999</c:v>
                </c:pt>
                <c:pt idx="4">
                  <c:v>-1.3000000000000001E-2</c:v>
                </c:pt>
                <c:pt idx="5">
                  <c:v>-1.8000000000000002E-2</c:v>
                </c:pt>
                <c:pt idx="6">
                  <c:v>-7.5999999999999998E-2</c:v>
                </c:pt>
                <c:pt idx="7">
                  <c:v>-7.8E-2</c:v>
                </c:pt>
                <c:pt idx="8">
                  <c:v>-2.2000000000000002E-2</c:v>
                </c:pt>
                <c:pt idx="9">
                  <c:v>-7.9000000000000001E-2</c:v>
                </c:pt>
              </c:numCache>
            </c:numRef>
          </c:val>
          <c:extLst>
            <c:ext xmlns:c16="http://schemas.microsoft.com/office/drawing/2014/chart" uri="{C3380CC4-5D6E-409C-BE32-E72D297353CC}">
              <c16:uniqueId val="{00000007-8290-4FC8-A751-FE956945710E}"/>
            </c:ext>
          </c:extLst>
        </c:ser>
        <c:ser>
          <c:idx val="8"/>
          <c:order val="8"/>
          <c:tx>
            <c:strRef>
              <c:f>Sheet1!$J$1</c:f>
              <c:strCache>
                <c:ptCount val="1"/>
                <c:pt idx="0">
                  <c:v>기타 손실</c:v>
                </c:pt>
              </c:strCache>
            </c:strRef>
          </c:tx>
          <c:spPr>
            <a:solidFill>
              <a:schemeClr val="accent6">
                <a:lumMod val="80000"/>
                <a:lumOff val="20000"/>
              </a:schemeClr>
            </a:solidFill>
            <a:ln>
              <a:noFill/>
            </a:ln>
            <a:effectLst/>
          </c:spPr>
          <c:invertIfNegative val="0"/>
          <c:cat>
            <c:strRef>
              <c:f>Sheet1!$A$2:$A$11</c:f>
              <c:strCache>
                <c:ptCount val="10"/>
                <c:pt idx="1">
                  <c:v>2017.2H</c:v>
                </c:pt>
                <c:pt idx="3">
                  <c:v>2018.2H</c:v>
                </c:pt>
                <c:pt idx="5">
                  <c:v>2019.2H</c:v>
                </c:pt>
                <c:pt idx="7">
                  <c:v>2020.2H</c:v>
                </c:pt>
                <c:pt idx="9">
                  <c:v>2021.2H</c:v>
                </c:pt>
              </c:strCache>
            </c:strRef>
          </c:cat>
          <c:val>
            <c:numRef>
              <c:f>Sheet1!$J$2:$J$11</c:f>
              <c:numCache>
                <c:formatCode>#,##0.0</c:formatCode>
                <c:ptCount val="10"/>
                <c:pt idx="0">
                  <c:v>-0.17199999999999999</c:v>
                </c:pt>
                <c:pt idx="1">
                  <c:v>-0.32200000000000001</c:v>
                </c:pt>
                <c:pt idx="2">
                  <c:v>-0.23</c:v>
                </c:pt>
                <c:pt idx="3">
                  <c:v>-0.76799999999999846</c:v>
                </c:pt>
                <c:pt idx="4">
                  <c:v>-0.13500000000000001</c:v>
                </c:pt>
                <c:pt idx="5">
                  <c:v>-0.252</c:v>
                </c:pt>
                <c:pt idx="6">
                  <c:v>-0.14099999999999999</c:v>
                </c:pt>
                <c:pt idx="7">
                  <c:v>-0.24199999999999999</c:v>
                </c:pt>
                <c:pt idx="8">
                  <c:v>-0.24399999999999999</c:v>
                </c:pt>
                <c:pt idx="9">
                  <c:v>-0.41700000000000004</c:v>
                </c:pt>
              </c:numCache>
            </c:numRef>
          </c:val>
          <c:extLst>
            <c:ext xmlns:c16="http://schemas.microsoft.com/office/drawing/2014/chart" uri="{C3380CC4-5D6E-409C-BE32-E72D297353CC}">
              <c16:uniqueId val="{00000008-8290-4FC8-A751-FE956945710E}"/>
            </c:ext>
          </c:extLst>
        </c:ser>
        <c:dLbls>
          <c:showLegendKey val="0"/>
          <c:showVal val="0"/>
          <c:showCatName val="0"/>
          <c:showSerName val="0"/>
          <c:showPercent val="0"/>
          <c:showBubbleSize val="0"/>
        </c:dLbls>
        <c:gapWidth val="80"/>
        <c:overlap val="100"/>
        <c:axId val="587337887"/>
        <c:axId val="587361183"/>
      </c:barChart>
      <c:lineChart>
        <c:grouping val="standard"/>
        <c:varyColors val="0"/>
        <c:ser>
          <c:idx val="9"/>
          <c:order val="9"/>
          <c:tx>
            <c:strRef>
              <c:f>Sheet1!$K$1</c:f>
              <c:strCache>
                <c:ptCount val="1"/>
                <c:pt idx="0">
                  <c:v>영업이익</c:v>
                </c:pt>
              </c:strCache>
            </c:strRef>
          </c:tx>
          <c:spPr>
            <a:ln w="28575" cap="rnd">
              <a:solidFill>
                <a:srgbClr val="00C0AE"/>
              </a:solidFill>
              <a:round/>
            </a:ln>
            <a:effectLst/>
          </c:spPr>
          <c:marker>
            <c:symbol val="circle"/>
            <c:size val="5"/>
            <c:spPr>
              <a:solidFill>
                <a:schemeClr val="bg1"/>
              </a:solidFill>
              <a:ln w="9525">
                <a:solidFill>
                  <a:srgbClr val="00C0AE"/>
                </a:solidFill>
              </a:ln>
              <a:effectLst/>
            </c:spPr>
          </c:marker>
          <c:dLbls>
            <c:numFmt formatCode="#,##0.0_);[Red]\(#,##0.0\)" sourceLinked="0"/>
            <c:spPr>
              <a:noFill/>
              <a:ln>
                <a:noFill/>
              </a:ln>
              <a:effectLst/>
            </c:spPr>
            <c:txPr>
              <a:bodyPr rot="0" spcFirstLastPara="1" vertOverflow="ellipsis" vert="horz" wrap="square" lIns="38100" tIns="19050" rIns="38100" bIns="19050" anchor="ctr" anchorCtr="0">
                <a:spAutoFit/>
              </a:bodyPr>
              <a:lstStyle/>
              <a:p>
                <a:pPr algn="ctr">
                  <a:defRPr lang="en-US" altLang="ko-KR" sz="1200" b="0" i="0" u="none" strike="noStrike" kern="1200" baseline="0">
                    <a:ln>
                      <a:solidFill>
                        <a:srgbClr val="000000">
                          <a:lumMod val="50000"/>
                          <a:lumOff val="50000"/>
                          <a:alpha val="0"/>
                        </a:srgbClr>
                      </a:solidFill>
                    </a:ln>
                    <a:solidFill>
                      <a:srgbClr val="82EFE1"/>
                    </a:solidFill>
                    <a:latin typeface="KPMG Bold" panose="020B0803030202040204" pitchFamily="34" charset="0"/>
                    <a:ea typeface="KoPub돋움체 Medium" panose="00000600000000000000" pitchFamily="2" charset="-127"/>
                    <a:cs typeface="+mn-cs"/>
                  </a:defRPr>
                </a:pPr>
                <a:endParaRPr lang="ko-KR"/>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1">
                  <c:v>2017.2H</c:v>
                </c:pt>
                <c:pt idx="3">
                  <c:v>2018.2H</c:v>
                </c:pt>
                <c:pt idx="5">
                  <c:v>2019.2H</c:v>
                </c:pt>
                <c:pt idx="7">
                  <c:v>2020.2H</c:v>
                </c:pt>
                <c:pt idx="9">
                  <c:v>2021.2H</c:v>
                </c:pt>
              </c:strCache>
            </c:strRef>
          </c:cat>
          <c:val>
            <c:numRef>
              <c:f>Sheet1!$K$2:$K$11</c:f>
              <c:numCache>
                <c:formatCode>#,##0.0</c:formatCode>
                <c:ptCount val="10"/>
                <c:pt idx="0">
                  <c:v>0.877</c:v>
                </c:pt>
                <c:pt idx="1">
                  <c:v>2.7730000000000001</c:v>
                </c:pt>
                <c:pt idx="2">
                  <c:v>0.86299999999999988</c:v>
                </c:pt>
                <c:pt idx="3">
                  <c:v>1.7990000000000004</c:v>
                </c:pt>
                <c:pt idx="4">
                  <c:v>0.86499999999999999</c:v>
                </c:pt>
                <c:pt idx="5">
                  <c:v>1.8859999999999999</c:v>
                </c:pt>
                <c:pt idx="6">
                  <c:v>2.0819999999999999</c:v>
                </c:pt>
                <c:pt idx="7">
                  <c:v>3.0939999999999999</c:v>
                </c:pt>
                <c:pt idx="8">
                  <c:v>1.6269999999999998</c:v>
                </c:pt>
                <c:pt idx="9">
                  <c:v>3.835</c:v>
                </c:pt>
              </c:numCache>
            </c:numRef>
          </c:val>
          <c:smooth val="0"/>
          <c:extLst>
            <c:ext xmlns:c16="http://schemas.microsoft.com/office/drawing/2014/chart" uri="{C3380CC4-5D6E-409C-BE32-E72D297353CC}">
              <c16:uniqueId val="{00000009-8290-4FC8-A751-FE956945710E}"/>
            </c:ext>
          </c:extLst>
        </c:ser>
        <c:dLbls>
          <c:showLegendKey val="0"/>
          <c:showVal val="0"/>
          <c:showCatName val="0"/>
          <c:showSerName val="0"/>
          <c:showPercent val="0"/>
          <c:showBubbleSize val="0"/>
        </c:dLbls>
        <c:marker val="1"/>
        <c:smooth val="0"/>
        <c:axId val="587337887"/>
        <c:axId val="587361183"/>
      </c:lineChart>
      <c:catAx>
        <c:axId val="587337887"/>
        <c:scaling>
          <c:orientation val="minMax"/>
        </c:scaling>
        <c:delete val="1"/>
        <c:axPos val="b"/>
        <c:numFmt formatCode="General" sourceLinked="1"/>
        <c:majorTickMark val="out"/>
        <c:minorTickMark val="none"/>
        <c:tickLblPos val="nextTo"/>
        <c:crossAx val="587361183"/>
        <c:crosses val="autoZero"/>
        <c:auto val="1"/>
        <c:lblAlgn val="ctr"/>
        <c:lblOffset val="1000"/>
        <c:tickMarkSkip val="1"/>
        <c:noMultiLvlLbl val="0"/>
      </c:catAx>
      <c:valAx>
        <c:axId val="587361183"/>
        <c:scaling>
          <c:orientation val="minMax"/>
          <c:min val="-40"/>
        </c:scaling>
        <c:delete val="0"/>
        <c:axPos val="l"/>
        <c:numFmt formatCode="#,##0_ " sourceLinked="0"/>
        <c:majorTickMark val="out"/>
        <c:minorTickMark val="out"/>
        <c:tickLblPos val="nextTo"/>
        <c:spPr>
          <a:noFill/>
          <a:ln>
            <a:solidFill>
              <a:schemeClr val="bg1">
                <a:lumMod val="75000"/>
              </a:schemeClr>
            </a:solidFill>
          </a:ln>
          <a:effectLst/>
        </c:spPr>
        <c:txPr>
          <a:bodyPr rot="-60000000" spcFirstLastPara="1" vertOverflow="ellipsis" vert="horz" wrap="square" anchor="ctr" anchorCtr="1"/>
          <a:lstStyle/>
          <a:p>
            <a:pPr algn="ctr">
              <a:defRPr lang="en-US" altLang="ko-KR" sz="1050" b="0" i="0" u="none" strike="noStrike" kern="1200" baseline="0">
                <a:ln>
                  <a:solidFill>
                    <a:srgbClr val="000000">
                      <a:lumMod val="50000"/>
                      <a:lumOff val="50000"/>
                      <a:alpha val="0"/>
                    </a:srgbClr>
                  </a:solidFill>
                </a:ln>
                <a:solidFill>
                  <a:schemeClr val="bg1">
                    <a:lumMod val="50000"/>
                  </a:schemeClr>
                </a:solidFill>
                <a:latin typeface="KPMG Bold" panose="020B0803030202040204" pitchFamily="34" charset="0"/>
                <a:ea typeface="KoPub돋움체 Medium" panose="00000600000000000000" pitchFamily="2" charset="-127"/>
                <a:cs typeface="+mn-cs"/>
              </a:defRPr>
            </a:pPr>
            <a:endParaRPr lang="ko-KR"/>
          </a:p>
        </c:txPr>
        <c:crossAx val="587337887"/>
        <c:crosses val="autoZero"/>
        <c:crossBetween val="between"/>
        <c:minorUnit val="10"/>
      </c:valAx>
      <c:spPr>
        <a:noFill/>
        <a:ln>
          <a:noFill/>
        </a:ln>
        <a:effectLst/>
      </c:spPr>
    </c:plotArea>
    <c:legend>
      <c:legendPos val="t"/>
      <c:layout>
        <c:manualLayout>
          <c:xMode val="edge"/>
          <c:yMode val="edge"/>
          <c:x val="9.6316242898388749E-2"/>
          <c:y val="0"/>
          <c:w val="0.89776962838781782"/>
          <c:h val="0.23118888888888892"/>
        </c:manualLayout>
      </c:layout>
      <c:overlay val="0"/>
      <c:spPr>
        <a:noFill/>
        <a:ln>
          <a:noFill/>
        </a:ln>
        <a:effectLst/>
      </c:spPr>
      <c:txPr>
        <a:bodyPr rot="0" spcFirstLastPara="1" vertOverflow="ellipsis" vert="horz" wrap="square" anchor="ctr" anchorCtr="1"/>
        <a:lstStyle/>
        <a:p>
          <a:pPr>
            <a:defRPr lang="en-US" altLang="ko-KR" sz="900" b="0" i="0" u="none" strike="noStrike" kern="1200" baseline="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cs typeface="+mn-cs"/>
            </a:defRPr>
          </a:pPr>
          <a:endParaRPr lang="ko-K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ko-KR"/>
    </a:p>
  </c:txPr>
  <c:externalData r:id="rId3">
    <c:autoUpdate val="0"/>
  </c:externalData>
</c:chartSpace>
</file>

<file path=ppt/charts/chart4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3456196581196581"/>
          <c:y val="0.22175699901507154"/>
          <c:w val="0.84929994513011331"/>
          <c:h val="0.83628478478478474"/>
        </c:manualLayout>
      </c:layout>
      <c:doughnutChart>
        <c:varyColors val="1"/>
        <c:ser>
          <c:idx val="0"/>
          <c:order val="0"/>
          <c:tx>
            <c:strRef>
              <c:f>Sheet1!$B$1</c:f>
              <c:strCache>
                <c:ptCount val="1"/>
                <c:pt idx="0">
                  <c:v>Column1</c:v>
                </c:pt>
              </c:strCache>
            </c:strRef>
          </c:tx>
          <c:spPr>
            <a:solidFill>
              <a:srgbClr val="1758E3"/>
            </a:solidFill>
            <a:ln>
              <a:solidFill>
                <a:srgbClr val="2875DD"/>
              </a:solidFill>
            </a:ln>
          </c:spPr>
          <c:dPt>
            <c:idx val="1"/>
            <c:bubble3D val="0"/>
            <c:spPr>
              <a:solidFill>
                <a:schemeClr val="bg1">
                  <a:lumMod val="75000"/>
                </a:schemeClr>
              </a:solidFill>
              <a:ln>
                <a:noFill/>
              </a:ln>
            </c:spPr>
            <c:extLst>
              <c:ext xmlns:c16="http://schemas.microsoft.com/office/drawing/2014/chart" uri="{C3380CC4-5D6E-409C-BE32-E72D297353CC}">
                <c16:uniqueId val="{00000003-8645-4615-B325-85CE99F484EE}"/>
              </c:ext>
            </c:extLst>
          </c:dPt>
          <c:dLbls>
            <c:numFmt formatCode="0%" sourceLinked="0"/>
            <c:spPr>
              <a:noFill/>
              <a:ln>
                <a:noFill/>
              </a:ln>
              <a:effectLst/>
            </c:spPr>
            <c:txPr>
              <a:bodyPr wrap="square" lIns="38100" tIns="19050" rIns="38100" bIns="19050" anchor="ctr" anchorCtr="0">
                <a:spAutoFit/>
              </a:bodyPr>
              <a:lstStyle/>
              <a:p>
                <a:pPr algn="ctr">
                  <a:defRPr lang="en-US" altLang="ko-KR" sz="1400" b="0" i="0" u="none" strike="noStrike" kern="1200" baseline="0">
                    <a:ln>
                      <a:solidFill>
                        <a:srgbClr val="000000">
                          <a:lumMod val="50000"/>
                          <a:lumOff val="50000"/>
                          <a:alpha val="0"/>
                        </a:srgbClr>
                      </a:solidFill>
                    </a:ln>
                    <a:solidFill>
                      <a:schemeClr val="bg1"/>
                    </a:solidFill>
                    <a:latin typeface="KPMG Bold" panose="020B0803030202040204" pitchFamily="34" charset="0"/>
                    <a:ea typeface="KoPub돋움체 Medium" panose="00000600000000000000" pitchFamily="2" charset="-127"/>
                    <a:cs typeface="+mn-cs"/>
                  </a:defRPr>
                </a:pPr>
                <a:endParaRPr lang="ko-KR"/>
              </a:p>
            </c:txPr>
            <c:showLegendKey val="0"/>
            <c:showVal val="1"/>
            <c:showCatName val="0"/>
            <c:showSerName val="0"/>
            <c:showPercent val="0"/>
            <c:showBubbleSize val="0"/>
            <c:showLeaderLines val="1"/>
            <c:extLst>
              <c:ext xmlns:c15="http://schemas.microsoft.com/office/drawing/2012/chart" uri="{CE6537A1-D6FC-4f65-9D91-7224C49458BB}"/>
            </c:extLst>
          </c:dLbls>
          <c:cat>
            <c:strRef>
              <c:f>Sheet1!$A$2:$A$3</c:f>
              <c:strCache>
                <c:ptCount val="2"/>
                <c:pt idx="0">
                  <c:v>홍수·특수 위험 보장</c:v>
                </c:pt>
                <c:pt idx="1">
                  <c:v>홍수·특수 위험 비보장</c:v>
                </c:pt>
              </c:strCache>
            </c:strRef>
          </c:cat>
          <c:val>
            <c:numRef>
              <c:f>Sheet1!$B$2:$B$3</c:f>
              <c:numCache>
                <c:formatCode>General</c:formatCode>
                <c:ptCount val="2"/>
                <c:pt idx="0">
                  <c:v>0.11</c:v>
                </c:pt>
                <c:pt idx="1">
                  <c:v>0.89</c:v>
                </c:pt>
              </c:numCache>
            </c:numRef>
          </c:val>
          <c:extLst>
            <c:ext xmlns:c16="http://schemas.microsoft.com/office/drawing/2014/chart" uri="{C3380CC4-5D6E-409C-BE32-E72D297353CC}">
              <c16:uniqueId val="{00000008-8645-4615-B325-85CE99F484EE}"/>
            </c:ext>
          </c:extLst>
        </c:ser>
        <c:dLbls>
          <c:showLegendKey val="0"/>
          <c:showVal val="0"/>
          <c:showCatName val="0"/>
          <c:showSerName val="0"/>
          <c:showPercent val="0"/>
          <c:showBubbleSize val="0"/>
          <c:showLeaderLines val="1"/>
        </c:dLbls>
        <c:firstSliceAng val="0"/>
        <c:holeSize val="50"/>
      </c:doughnutChart>
    </c:plotArea>
    <c:legend>
      <c:legendPos val="t"/>
      <c:layout>
        <c:manualLayout>
          <c:xMode val="edge"/>
          <c:yMode val="edge"/>
          <c:x val="0.23732948717948718"/>
          <c:y val="6.7492337164750962E-2"/>
          <c:w val="0.61217820512820509"/>
          <c:h val="0.13544325323998951"/>
        </c:manualLayout>
      </c:layout>
      <c:overlay val="0"/>
      <c:txPr>
        <a:bodyPr/>
        <a:lstStyle/>
        <a:p>
          <a:pPr marL="0" algn="l" defTabSz="914400" rtl="0" eaLnBrk="1" latinLnBrk="0" hangingPunct="1">
            <a:defRPr lang="en-US" altLang="ko-KR" sz="900" b="0" i="0" u="none" strike="noStrike" kern="1200" baseline="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cs typeface="+mn-cs"/>
            </a:defRPr>
          </a:pPr>
          <a:endParaRPr lang="ko-KR"/>
        </a:p>
      </c:txPr>
    </c:legend>
    <c:plotVisOnly val="1"/>
    <c:dispBlanksAs val="zero"/>
    <c:showDLblsOverMax val="1"/>
  </c:chart>
  <c:txPr>
    <a:bodyPr/>
    <a:lstStyle/>
    <a:p>
      <a:pPr>
        <a:defRPr sz="1800" smtId="4294967295"/>
      </a:pPr>
      <a:endParaRPr lang="ko-KR"/>
    </a:p>
  </c:txPr>
  <c:externalData r:id="rId1">
    <c:autoUpdate val="0"/>
  </c:externalData>
</c:chartSpace>
</file>

<file path=ppt/charts/chart4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3456196581196581"/>
          <c:y val="0.22175699901507154"/>
          <c:w val="0.84929994513011331"/>
          <c:h val="0.83628478478478474"/>
        </c:manualLayout>
      </c:layout>
      <c:doughnutChart>
        <c:varyColors val="1"/>
        <c:ser>
          <c:idx val="0"/>
          <c:order val="0"/>
          <c:tx>
            <c:strRef>
              <c:f>Sheet1!$B$1</c:f>
              <c:strCache>
                <c:ptCount val="1"/>
                <c:pt idx="0">
                  <c:v>Column1</c:v>
                </c:pt>
              </c:strCache>
            </c:strRef>
          </c:tx>
          <c:spPr>
            <a:solidFill>
              <a:schemeClr val="accent5"/>
            </a:solidFill>
            <a:ln>
              <a:noFill/>
            </a:ln>
          </c:spPr>
          <c:dPt>
            <c:idx val="0"/>
            <c:bubble3D val="0"/>
            <c:spPr>
              <a:solidFill>
                <a:schemeClr val="accent1"/>
              </a:solidFill>
              <a:ln>
                <a:noFill/>
              </a:ln>
            </c:spPr>
            <c:extLst>
              <c:ext xmlns:c16="http://schemas.microsoft.com/office/drawing/2014/chart" uri="{C3380CC4-5D6E-409C-BE32-E72D297353CC}">
                <c16:uniqueId val="{00000001-1482-46C7-8770-85A56E5C48D7}"/>
              </c:ext>
            </c:extLst>
          </c:dPt>
          <c:dPt>
            <c:idx val="1"/>
            <c:bubble3D val="0"/>
            <c:spPr>
              <a:solidFill>
                <a:schemeClr val="bg1">
                  <a:lumMod val="75000"/>
                </a:schemeClr>
              </a:solidFill>
              <a:ln>
                <a:noFill/>
              </a:ln>
            </c:spPr>
            <c:extLst>
              <c:ext xmlns:c16="http://schemas.microsoft.com/office/drawing/2014/chart" uri="{C3380CC4-5D6E-409C-BE32-E72D297353CC}">
                <c16:uniqueId val="{00000003-1482-46C7-8770-85A56E5C48D7}"/>
              </c:ext>
            </c:extLst>
          </c:dPt>
          <c:dLbls>
            <c:numFmt formatCode="0%" sourceLinked="0"/>
            <c:spPr>
              <a:noFill/>
              <a:ln>
                <a:noFill/>
              </a:ln>
              <a:effectLst/>
            </c:spPr>
            <c:txPr>
              <a:bodyPr wrap="square" lIns="38100" tIns="19050" rIns="38100" bIns="19050" anchor="ctr" anchorCtr="0">
                <a:spAutoFit/>
              </a:bodyPr>
              <a:lstStyle/>
              <a:p>
                <a:pPr algn="ctr">
                  <a:defRPr lang="en-US" altLang="ko-KR" sz="1400" b="0" i="0" u="none" strike="noStrike" kern="1200" baseline="0">
                    <a:ln>
                      <a:solidFill>
                        <a:srgbClr val="000000">
                          <a:lumMod val="50000"/>
                          <a:lumOff val="50000"/>
                          <a:alpha val="0"/>
                        </a:srgbClr>
                      </a:solidFill>
                    </a:ln>
                    <a:solidFill>
                      <a:schemeClr val="bg1"/>
                    </a:solidFill>
                    <a:latin typeface="KPMG Bold" panose="020B0803030202040204" pitchFamily="34" charset="0"/>
                    <a:ea typeface="KoPub돋움체 Medium" panose="00000600000000000000" pitchFamily="2" charset="-127"/>
                    <a:cs typeface="+mn-cs"/>
                  </a:defRPr>
                </a:pPr>
                <a:endParaRPr lang="ko-KR"/>
              </a:p>
            </c:txPr>
            <c:showLegendKey val="0"/>
            <c:showVal val="1"/>
            <c:showCatName val="0"/>
            <c:showSerName val="0"/>
            <c:showPercent val="0"/>
            <c:showBubbleSize val="0"/>
            <c:showLeaderLines val="1"/>
            <c:extLst>
              <c:ext xmlns:c15="http://schemas.microsoft.com/office/drawing/2012/chart" uri="{CE6537A1-D6FC-4f65-9D91-7224C49458BB}"/>
            </c:extLst>
          </c:dLbls>
          <c:cat>
            <c:strRef>
              <c:f>Sheet1!$A$2:$A$3</c:f>
              <c:strCache>
                <c:ptCount val="2"/>
                <c:pt idx="0">
                  <c:v>홍수·특수 위험 보장</c:v>
                </c:pt>
                <c:pt idx="1">
                  <c:v>홍수·특수 위험 비보장</c:v>
                </c:pt>
              </c:strCache>
            </c:strRef>
          </c:cat>
          <c:val>
            <c:numRef>
              <c:f>Sheet1!$B$2:$B$3</c:f>
              <c:numCache>
                <c:formatCode>General</c:formatCode>
                <c:ptCount val="2"/>
                <c:pt idx="0">
                  <c:v>0.16</c:v>
                </c:pt>
                <c:pt idx="1">
                  <c:v>0.84</c:v>
                </c:pt>
              </c:numCache>
            </c:numRef>
          </c:val>
          <c:extLst>
            <c:ext xmlns:c16="http://schemas.microsoft.com/office/drawing/2014/chart" uri="{C3380CC4-5D6E-409C-BE32-E72D297353CC}">
              <c16:uniqueId val="{00000004-1482-46C7-8770-85A56E5C48D7}"/>
            </c:ext>
          </c:extLst>
        </c:ser>
        <c:dLbls>
          <c:showLegendKey val="0"/>
          <c:showVal val="0"/>
          <c:showCatName val="0"/>
          <c:showSerName val="0"/>
          <c:showPercent val="0"/>
          <c:showBubbleSize val="0"/>
          <c:showLeaderLines val="1"/>
        </c:dLbls>
        <c:firstSliceAng val="0"/>
        <c:holeSize val="50"/>
      </c:doughnutChart>
    </c:plotArea>
    <c:legend>
      <c:legendPos val="t"/>
      <c:layout>
        <c:manualLayout>
          <c:xMode val="edge"/>
          <c:yMode val="edge"/>
          <c:x val="0.24275683760683761"/>
          <c:y val="6.7492337164750962E-2"/>
          <c:w val="0.61217820512820509"/>
          <c:h val="0.13544325323998951"/>
        </c:manualLayout>
      </c:layout>
      <c:overlay val="0"/>
      <c:txPr>
        <a:bodyPr/>
        <a:lstStyle/>
        <a:p>
          <a:pPr marL="0" algn="l" defTabSz="914400" rtl="0" eaLnBrk="1" latinLnBrk="0" hangingPunct="1">
            <a:defRPr lang="en-US" altLang="ko-KR" sz="900" b="0" i="0" u="none" strike="noStrike" kern="1200" baseline="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cs typeface="+mn-cs"/>
            </a:defRPr>
          </a:pPr>
          <a:endParaRPr lang="ko-KR"/>
        </a:p>
      </c:txPr>
    </c:legend>
    <c:plotVisOnly val="1"/>
    <c:dispBlanksAs val="zero"/>
    <c:showDLblsOverMax val="1"/>
  </c:chart>
  <c:txPr>
    <a:bodyPr/>
    <a:lstStyle/>
    <a:p>
      <a:pPr>
        <a:defRPr sz="1800" smtId="4294967295"/>
      </a:pPr>
      <a:endParaRPr lang="ko-KR"/>
    </a:p>
  </c:txPr>
  <c:externalData r:id="rId1">
    <c:autoUpdate val="0"/>
  </c:externalData>
</c:chartSpace>
</file>

<file path=ppt/charts/chart4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3456196581196581"/>
          <c:y val="0.22175699901507154"/>
          <c:w val="0.84929994513011331"/>
          <c:h val="0.83628478478478474"/>
        </c:manualLayout>
      </c:layout>
      <c:doughnutChart>
        <c:varyColors val="1"/>
        <c:ser>
          <c:idx val="0"/>
          <c:order val="0"/>
          <c:tx>
            <c:strRef>
              <c:f>Sheet1!$B$1</c:f>
              <c:strCache>
                <c:ptCount val="1"/>
                <c:pt idx="0">
                  <c:v>Column1</c:v>
                </c:pt>
              </c:strCache>
            </c:strRef>
          </c:tx>
          <c:spPr>
            <a:solidFill>
              <a:schemeClr val="tx2"/>
            </a:solidFill>
            <a:ln>
              <a:noFill/>
            </a:ln>
          </c:spPr>
          <c:dPt>
            <c:idx val="0"/>
            <c:bubble3D val="0"/>
            <c:spPr>
              <a:solidFill>
                <a:schemeClr val="accent5"/>
              </a:solidFill>
              <a:ln>
                <a:noFill/>
              </a:ln>
            </c:spPr>
            <c:extLst>
              <c:ext xmlns:c16="http://schemas.microsoft.com/office/drawing/2014/chart" uri="{C3380CC4-5D6E-409C-BE32-E72D297353CC}">
                <c16:uniqueId val="{00000001-9070-46C7-B3C5-BE4E57B7B4AB}"/>
              </c:ext>
            </c:extLst>
          </c:dPt>
          <c:dPt>
            <c:idx val="1"/>
            <c:bubble3D val="0"/>
            <c:spPr>
              <a:solidFill>
                <a:schemeClr val="bg1">
                  <a:lumMod val="75000"/>
                </a:schemeClr>
              </a:solidFill>
              <a:ln>
                <a:noFill/>
              </a:ln>
            </c:spPr>
            <c:extLst>
              <c:ext xmlns:c16="http://schemas.microsoft.com/office/drawing/2014/chart" uri="{C3380CC4-5D6E-409C-BE32-E72D297353CC}">
                <c16:uniqueId val="{00000003-9070-46C7-B3C5-BE4E57B7B4AB}"/>
              </c:ext>
            </c:extLst>
          </c:dPt>
          <c:dLbls>
            <c:numFmt formatCode="0%" sourceLinked="0"/>
            <c:spPr>
              <a:noFill/>
              <a:ln>
                <a:noFill/>
              </a:ln>
              <a:effectLst/>
            </c:spPr>
            <c:txPr>
              <a:bodyPr wrap="square" lIns="38100" tIns="19050" rIns="38100" bIns="19050" anchor="ctr" anchorCtr="0">
                <a:spAutoFit/>
              </a:bodyPr>
              <a:lstStyle/>
              <a:p>
                <a:pPr algn="ctr">
                  <a:defRPr lang="en-US" altLang="ko-KR" sz="1400" b="0" i="0" u="none" strike="noStrike" kern="1200" baseline="0">
                    <a:ln>
                      <a:solidFill>
                        <a:srgbClr val="000000">
                          <a:lumMod val="50000"/>
                          <a:lumOff val="50000"/>
                          <a:alpha val="0"/>
                        </a:srgbClr>
                      </a:solidFill>
                    </a:ln>
                    <a:solidFill>
                      <a:schemeClr val="bg1"/>
                    </a:solidFill>
                    <a:latin typeface="KPMG Bold" panose="020B0803030202040204" pitchFamily="34" charset="0"/>
                    <a:ea typeface="KoPub돋움체 Medium" panose="00000600000000000000" pitchFamily="2" charset="-127"/>
                    <a:cs typeface="+mn-cs"/>
                  </a:defRPr>
                </a:pPr>
                <a:endParaRPr lang="ko-KR"/>
              </a:p>
            </c:txPr>
            <c:showLegendKey val="0"/>
            <c:showVal val="1"/>
            <c:showCatName val="0"/>
            <c:showSerName val="0"/>
            <c:showPercent val="0"/>
            <c:showBubbleSize val="0"/>
            <c:showLeaderLines val="1"/>
            <c:extLst>
              <c:ext xmlns:c15="http://schemas.microsoft.com/office/drawing/2012/chart" uri="{CE6537A1-D6FC-4f65-9D91-7224C49458BB}"/>
            </c:extLst>
          </c:dLbls>
          <c:cat>
            <c:strRef>
              <c:f>Sheet1!$A$2:$A$3</c:f>
              <c:strCache>
                <c:ptCount val="2"/>
                <c:pt idx="0">
                  <c:v>주택보험 가입</c:v>
                </c:pt>
                <c:pt idx="1">
                  <c:v>주택보험 미가입</c:v>
                </c:pt>
              </c:strCache>
            </c:strRef>
          </c:cat>
          <c:val>
            <c:numRef>
              <c:f>Sheet1!$B$2:$B$3</c:f>
              <c:numCache>
                <c:formatCode>General</c:formatCode>
                <c:ptCount val="2"/>
                <c:pt idx="0">
                  <c:v>0.5</c:v>
                </c:pt>
                <c:pt idx="1">
                  <c:v>0.5</c:v>
                </c:pt>
              </c:numCache>
            </c:numRef>
          </c:val>
          <c:extLst>
            <c:ext xmlns:c16="http://schemas.microsoft.com/office/drawing/2014/chart" uri="{C3380CC4-5D6E-409C-BE32-E72D297353CC}">
              <c16:uniqueId val="{00000004-9070-46C7-B3C5-BE4E57B7B4AB}"/>
            </c:ext>
          </c:extLst>
        </c:ser>
        <c:dLbls>
          <c:showLegendKey val="0"/>
          <c:showVal val="0"/>
          <c:showCatName val="0"/>
          <c:showSerName val="0"/>
          <c:showPercent val="0"/>
          <c:showBubbleSize val="0"/>
          <c:showLeaderLines val="1"/>
        </c:dLbls>
        <c:firstSliceAng val="0"/>
        <c:holeSize val="50"/>
      </c:doughnutChart>
    </c:plotArea>
    <c:legend>
      <c:legendPos val="t"/>
      <c:layout>
        <c:manualLayout>
          <c:xMode val="edge"/>
          <c:yMode val="edge"/>
          <c:x val="0.25903888888888887"/>
          <c:y val="6.7492400461995228E-2"/>
          <c:w val="0.61217820512820509"/>
          <c:h val="0.13544325323998951"/>
        </c:manualLayout>
      </c:layout>
      <c:overlay val="0"/>
      <c:txPr>
        <a:bodyPr/>
        <a:lstStyle/>
        <a:p>
          <a:pPr marL="0" algn="l" defTabSz="914400" rtl="0" eaLnBrk="1" latinLnBrk="0" hangingPunct="1">
            <a:defRPr lang="en-US" altLang="ko-KR" sz="900" b="0" i="0" u="none" strike="noStrike" kern="1200" baseline="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cs typeface="+mn-cs"/>
            </a:defRPr>
          </a:pPr>
          <a:endParaRPr lang="ko-KR"/>
        </a:p>
      </c:txPr>
    </c:legend>
    <c:plotVisOnly val="1"/>
    <c:dispBlanksAs val="zero"/>
    <c:showDLblsOverMax val="1"/>
  </c:chart>
  <c:txPr>
    <a:bodyPr/>
    <a:lstStyle/>
    <a:p>
      <a:pPr>
        <a:defRPr sz="1800" smtId="4294967295"/>
      </a:pPr>
      <a:endParaRPr lang="ko-KR"/>
    </a:p>
  </c:txPr>
  <c:externalData r:id="rId1">
    <c:autoUpdate val="0"/>
  </c:externalData>
</c:chartSpace>
</file>

<file path=ppt/charts/chart4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3456196581196581"/>
          <c:y val="0.22175699901507154"/>
          <c:w val="0.84929994513011331"/>
          <c:h val="0.83628478478478474"/>
        </c:manualLayout>
      </c:layout>
      <c:doughnutChart>
        <c:varyColors val="1"/>
        <c:ser>
          <c:idx val="0"/>
          <c:order val="0"/>
          <c:tx>
            <c:strRef>
              <c:f>Sheet1!$B$1</c:f>
              <c:strCache>
                <c:ptCount val="1"/>
                <c:pt idx="0">
                  <c:v>Column1</c:v>
                </c:pt>
              </c:strCache>
            </c:strRef>
          </c:tx>
          <c:spPr>
            <a:solidFill>
              <a:schemeClr val="accent2"/>
            </a:solidFill>
            <a:ln>
              <a:noFill/>
            </a:ln>
          </c:spPr>
          <c:dPt>
            <c:idx val="0"/>
            <c:bubble3D val="0"/>
            <c:spPr>
              <a:solidFill>
                <a:schemeClr val="accent5"/>
              </a:solidFill>
              <a:ln>
                <a:noFill/>
              </a:ln>
            </c:spPr>
            <c:extLst>
              <c:ext xmlns:c16="http://schemas.microsoft.com/office/drawing/2014/chart" uri="{C3380CC4-5D6E-409C-BE32-E72D297353CC}">
                <c16:uniqueId val="{00000001-1534-4F2D-A7DC-BACD0233513B}"/>
              </c:ext>
            </c:extLst>
          </c:dPt>
          <c:dPt>
            <c:idx val="1"/>
            <c:bubble3D val="0"/>
            <c:spPr>
              <a:solidFill>
                <a:schemeClr val="bg1">
                  <a:lumMod val="75000"/>
                </a:schemeClr>
              </a:solidFill>
              <a:ln>
                <a:noFill/>
              </a:ln>
            </c:spPr>
            <c:extLst>
              <c:ext xmlns:c16="http://schemas.microsoft.com/office/drawing/2014/chart" uri="{C3380CC4-5D6E-409C-BE32-E72D297353CC}">
                <c16:uniqueId val="{00000003-1534-4F2D-A7DC-BACD0233513B}"/>
              </c:ext>
            </c:extLst>
          </c:dPt>
          <c:dLbls>
            <c:numFmt formatCode="0%" sourceLinked="0"/>
            <c:spPr>
              <a:noFill/>
              <a:ln>
                <a:noFill/>
              </a:ln>
              <a:effectLst/>
            </c:spPr>
            <c:txPr>
              <a:bodyPr wrap="square" lIns="38100" tIns="19050" rIns="38100" bIns="19050" anchor="ctr" anchorCtr="0">
                <a:spAutoFit/>
              </a:bodyPr>
              <a:lstStyle/>
              <a:p>
                <a:pPr algn="ctr">
                  <a:defRPr lang="en-US" altLang="ko-KR" sz="1400" b="0" i="0" u="none" strike="noStrike" kern="1200" baseline="0">
                    <a:ln>
                      <a:solidFill>
                        <a:srgbClr val="000000">
                          <a:lumMod val="50000"/>
                          <a:lumOff val="50000"/>
                          <a:alpha val="0"/>
                        </a:srgbClr>
                      </a:solidFill>
                    </a:ln>
                    <a:solidFill>
                      <a:schemeClr val="bg1"/>
                    </a:solidFill>
                    <a:latin typeface="KPMG Bold" panose="020B0803030202040204" pitchFamily="34" charset="0"/>
                    <a:ea typeface="KoPub돋움체 Medium" panose="00000600000000000000" pitchFamily="2" charset="-127"/>
                    <a:cs typeface="+mn-cs"/>
                  </a:defRPr>
                </a:pPr>
                <a:endParaRPr lang="ko-KR"/>
              </a:p>
            </c:txPr>
            <c:showLegendKey val="0"/>
            <c:showVal val="1"/>
            <c:showCatName val="0"/>
            <c:showSerName val="0"/>
            <c:showPercent val="0"/>
            <c:showBubbleSize val="0"/>
            <c:showLeaderLines val="1"/>
            <c:extLst>
              <c:ext xmlns:c15="http://schemas.microsoft.com/office/drawing/2012/chart" uri="{CE6537A1-D6FC-4f65-9D91-7224C49458BB}"/>
            </c:extLst>
          </c:dLbls>
          <c:cat>
            <c:strRef>
              <c:f>Sheet1!$A$2:$A$3</c:f>
              <c:strCache>
                <c:ptCount val="2"/>
                <c:pt idx="0">
                  <c:v>홍수 위험 보장</c:v>
                </c:pt>
                <c:pt idx="1">
                  <c:v>홍수 위험 비보장</c:v>
                </c:pt>
              </c:strCache>
            </c:strRef>
          </c:cat>
          <c:val>
            <c:numRef>
              <c:f>Sheet1!$B$2:$B$3</c:f>
              <c:numCache>
                <c:formatCode>General</c:formatCode>
                <c:ptCount val="2"/>
                <c:pt idx="0">
                  <c:v>0.26</c:v>
                </c:pt>
                <c:pt idx="1">
                  <c:v>0.74</c:v>
                </c:pt>
              </c:numCache>
            </c:numRef>
          </c:val>
          <c:extLst>
            <c:ext xmlns:c16="http://schemas.microsoft.com/office/drawing/2014/chart" uri="{C3380CC4-5D6E-409C-BE32-E72D297353CC}">
              <c16:uniqueId val="{00000004-1534-4F2D-A7DC-BACD0233513B}"/>
            </c:ext>
          </c:extLst>
        </c:ser>
        <c:dLbls>
          <c:showLegendKey val="0"/>
          <c:showVal val="0"/>
          <c:showCatName val="0"/>
          <c:showSerName val="0"/>
          <c:showPercent val="0"/>
          <c:showBubbleSize val="0"/>
          <c:showLeaderLines val="1"/>
        </c:dLbls>
        <c:firstSliceAng val="0"/>
        <c:holeSize val="50"/>
      </c:doughnutChart>
    </c:plotArea>
    <c:legend>
      <c:legendPos val="t"/>
      <c:layout>
        <c:manualLayout>
          <c:xMode val="edge"/>
          <c:yMode val="edge"/>
          <c:x val="0.24275683760683761"/>
          <c:y val="6.7492337164750962E-2"/>
          <c:w val="0.61217820512820509"/>
          <c:h val="0.13544325323998951"/>
        </c:manualLayout>
      </c:layout>
      <c:overlay val="0"/>
      <c:txPr>
        <a:bodyPr/>
        <a:lstStyle/>
        <a:p>
          <a:pPr marL="0" algn="l" defTabSz="914400" rtl="0" eaLnBrk="1" latinLnBrk="0" hangingPunct="1">
            <a:defRPr lang="en-US" altLang="ko-KR" sz="900" b="0" i="0" u="none" strike="noStrike" kern="1200" baseline="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cs typeface="+mn-cs"/>
            </a:defRPr>
          </a:pPr>
          <a:endParaRPr lang="ko-KR"/>
        </a:p>
      </c:txPr>
    </c:legend>
    <c:plotVisOnly val="1"/>
    <c:dispBlanksAs val="zero"/>
    <c:showDLblsOverMax val="1"/>
  </c:chart>
  <c:txPr>
    <a:bodyPr/>
    <a:lstStyle/>
    <a:p>
      <a:pPr>
        <a:defRPr sz="1800" smtId="4294967295"/>
      </a:pPr>
      <a:endParaRPr lang="ko-KR"/>
    </a:p>
  </c:txPr>
  <c:externalData r:id="rId1">
    <c:autoUpdate val="0"/>
  </c:externalData>
</c:chartSpace>
</file>

<file path=ppt/charts/chart4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6331843159169225E-2"/>
          <c:y val="0.16893398692810455"/>
          <c:w val="0.88705457762876028"/>
          <c:h val="0.74183398692810454"/>
        </c:manualLayout>
      </c:layout>
      <c:barChart>
        <c:barDir val="col"/>
        <c:grouping val="stacked"/>
        <c:varyColors val="0"/>
        <c:ser>
          <c:idx val="0"/>
          <c:order val="0"/>
          <c:tx>
            <c:strRef>
              <c:f>Sheet1!$B$1</c:f>
              <c:strCache>
                <c:ptCount val="1"/>
                <c:pt idx="0">
                  <c:v>생명보험사</c:v>
                </c:pt>
              </c:strCache>
            </c:strRef>
          </c:tx>
          <c:spPr>
            <a:solidFill>
              <a:schemeClr val="accent1"/>
            </a:solidFill>
            <a:ln>
              <a:noFill/>
            </a:ln>
            <a:effectLst/>
          </c:spPr>
          <c:invertIfNegative val="0"/>
          <c:dLbls>
            <c:numFmt formatCode="#,##0_);[Red]\(#,##0\)" sourceLinked="0"/>
            <c:spPr>
              <a:noFill/>
              <a:ln>
                <a:noFill/>
              </a:ln>
              <a:effectLst/>
            </c:spPr>
            <c:txPr>
              <a:bodyPr rot="0" spcFirstLastPara="1" vertOverflow="ellipsis" vert="horz" wrap="square" anchor="ctr" anchorCtr="0"/>
              <a:lstStyle/>
              <a:p>
                <a:pPr algn="ctr">
                  <a:defRPr lang="en-US" altLang="ko-KR" sz="1200" b="0" i="0" u="none" strike="noStrike" kern="1200" baseline="0">
                    <a:ln>
                      <a:solidFill>
                        <a:srgbClr val="000000">
                          <a:lumMod val="50000"/>
                          <a:lumOff val="50000"/>
                          <a:alpha val="0"/>
                        </a:srgbClr>
                      </a:solidFill>
                    </a:ln>
                    <a:solidFill>
                      <a:schemeClr val="bg1"/>
                    </a:solidFill>
                    <a:latin typeface="KPMG Bold" panose="020B0803030202040204" pitchFamily="34" charset="0"/>
                    <a:ea typeface="KoPub돋움체 Medium" panose="00000600000000000000" pitchFamily="2" charset="-127"/>
                    <a:cs typeface="+mn-cs"/>
                  </a:defRPr>
                </a:pPr>
                <a:endParaRPr lang="ko-KR"/>
              </a:p>
            </c:txPr>
            <c:showLegendKey val="0"/>
            <c:showVal val="1"/>
            <c:showCatName val="0"/>
            <c:showSerName val="0"/>
            <c:showPercent val="0"/>
            <c:showBubbleSize val="0"/>
            <c:showLeaderLines val="0"/>
            <c:extLst xmlns:a14="http://schemas.microsoft.com/office/drawing/2010/main" xmlns:wp="http://schemas.openxmlformats.org/drawingml/2006/wordprocessingDrawing" xmlns:w="http://schemas.openxmlformats.org/wordprocessingml/2006/main" xmlns:m="http://schemas.openxmlformats.org/officeDocument/2006/math">
              <c:ext xmlns:c15="http://schemas.microsoft.com/office/drawing/2012/chart" uri="{CE6537A1-D6FC-4f65-9D91-7224C49458BB}">
                <c15:showLeaderLines val="0"/>
              </c:ext>
            </c:extLst>
          </c:dLbls>
          <c:cat>
            <c:strRef>
              <c:f>Sheet1!$A$2:$A$6</c:f>
              <c:strCache>
                <c:ptCount val="5"/>
                <c:pt idx="0">
                  <c:v>2017</c:v>
                </c:pt>
                <c:pt idx="1">
                  <c:v>2018</c:v>
                </c:pt>
                <c:pt idx="2">
                  <c:v>2019</c:v>
                </c:pt>
                <c:pt idx="3">
                  <c:v>2020</c:v>
                </c:pt>
                <c:pt idx="4">
                  <c:v>2021</c:v>
                </c:pt>
              </c:strCache>
            </c:strRef>
          </c:cat>
          <c:val>
            <c:numRef>
              <c:f>Sheet1!$B$2:$B$6</c:f>
              <c:numCache>
                <c:formatCode>General</c:formatCode>
                <c:ptCount val="5"/>
                <c:pt idx="0">
                  <c:v>61</c:v>
                </c:pt>
                <c:pt idx="1">
                  <c:v>60</c:v>
                </c:pt>
                <c:pt idx="2">
                  <c:v>60</c:v>
                </c:pt>
                <c:pt idx="3">
                  <c:v>59</c:v>
                </c:pt>
                <c:pt idx="4">
                  <c:v>60</c:v>
                </c:pt>
              </c:numCache>
            </c:numRef>
          </c:val>
          <c:extLst>
            <c:ext xmlns:c16="http://schemas.microsoft.com/office/drawing/2014/chart" uri="{C3380CC4-5D6E-409C-BE32-E72D297353CC}">
              <c16:uniqueId val="{00000009-BF6A-4471-BF94-B9653475F4A8}"/>
            </c:ext>
          </c:extLst>
        </c:ser>
        <c:ser>
          <c:idx val="1"/>
          <c:order val="1"/>
          <c:tx>
            <c:strRef>
              <c:f>Sheet1!$C$1</c:f>
              <c:strCache>
                <c:ptCount val="1"/>
                <c:pt idx="0">
                  <c:v>손해보험사</c:v>
                </c:pt>
              </c:strCache>
            </c:strRef>
          </c:tx>
          <c:spPr>
            <a:solidFill>
              <a:schemeClr val="accent2"/>
            </a:solidFill>
            <a:ln>
              <a:noFill/>
            </a:ln>
            <a:effectLst/>
          </c:spPr>
          <c:invertIfNegative val="0"/>
          <c:dLbls>
            <c:numFmt formatCode="#,##0_);[Red]\(#,##0\)" sourceLinked="0"/>
            <c:spPr>
              <a:noFill/>
              <a:ln>
                <a:noFill/>
              </a:ln>
              <a:effectLst/>
            </c:spPr>
            <c:txPr>
              <a:bodyPr rot="0" spcFirstLastPara="1" vertOverflow="ellipsis" vert="horz" wrap="square" lIns="38100" tIns="19050" rIns="38100" bIns="19050" anchor="ctr" anchorCtr="0">
                <a:spAutoFit/>
              </a:bodyPr>
              <a:lstStyle/>
              <a:p>
                <a:pPr algn="ctr">
                  <a:defRPr lang="en-US" altLang="ko-KR" sz="1200" b="0" i="0" u="none" strike="noStrike" kern="1200" baseline="0">
                    <a:ln>
                      <a:solidFill>
                        <a:srgbClr val="000000">
                          <a:lumMod val="50000"/>
                          <a:lumOff val="50000"/>
                          <a:alpha val="0"/>
                        </a:srgbClr>
                      </a:solidFill>
                    </a:ln>
                    <a:solidFill>
                      <a:schemeClr val="bg1"/>
                    </a:solidFill>
                    <a:latin typeface="KPMG Bold" panose="020B0803030202040204" pitchFamily="34" charset="0"/>
                    <a:ea typeface="KoPub돋움체 Medium" panose="00000600000000000000" pitchFamily="2" charset="-127"/>
                    <a:cs typeface="+mn-cs"/>
                  </a:defRPr>
                </a:pPr>
                <a:endParaRPr lang="ko-K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shade val="95000"/>
                          <a:satMod val="105000"/>
                        </a:schemeClr>
                      </a:solidFill>
                      <a:prstDash val="solid"/>
                      <a:round/>
                    </a:ln>
                    <a:effectLst/>
                  </c:spPr>
                </c15:leaderLines>
              </c:ext>
            </c:extLst>
          </c:dLbls>
          <c:cat>
            <c:strRef>
              <c:f>Sheet1!$A$2:$A$6</c:f>
              <c:strCache>
                <c:ptCount val="5"/>
                <c:pt idx="0">
                  <c:v>2017</c:v>
                </c:pt>
                <c:pt idx="1">
                  <c:v>2018</c:v>
                </c:pt>
                <c:pt idx="2">
                  <c:v>2019</c:v>
                </c:pt>
                <c:pt idx="3">
                  <c:v>2020</c:v>
                </c:pt>
                <c:pt idx="4">
                  <c:v>2021</c:v>
                </c:pt>
              </c:strCache>
            </c:strRef>
          </c:cat>
          <c:val>
            <c:numRef>
              <c:f>Sheet1!$C$2:$C$6</c:f>
              <c:numCache>
                <c:formatCode>General</c:formatCode>
                <c:ptCount val="5"/>
                <c:pt idx="0">
                  <c:v>79</c:v>
                </c:pt>
                <c:pt idx="1">
                  <c:v>79</c:v>
                </c:pt>
                <c:pt idx="2">
                  <c:v>79</c:v>
                </c:pt>
                <c:pt idx="3">
                  <c:v>77</c:v>
                </c:pt>
                <c:pt idx="4">
                  <c:v>77</c:v>
                </c:pt>
              </c:numCache>
            </c:numRef>
          </c:val>
          <c:extLst>
            <c:ext xmlns:c16="http://schemas.microsoft.com/office/drawing/2014/chart" uri="{C3380CC4-5D6E-409C-BE32-E72D297353CC}">
              <c16:uniqueId val="{0000000A-BF6A-4471-BF94-B9653475F4A8}"/>
            </c:ext>
          </c:extLst>
        </c:ser>
        <c:ser>
          <c:idx val="2"/>
          <c:order val="2"/>
          <c:tx>
            <c:strRef>
              <c:f>Sheet1!$D$1</c:f>
              <c:strCache>
                <c:ptCount val="1"/>
                <c:pt idx="0">
                  <c:v>재보험사</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0">
                <a:spAutoFit/>
              </a:bodyPr>
              <a:lstStyle/>
              <a:p>
                <a:pPr algn="ctr">
                  <a:defRPr lang="en-US" altLang="ko-KR" sz="1200" b="0" i="0" u="none" strike="noStrike" kern="1200" baseline="0">
                    <a:ln>
                      <a:solidFill>
                        <a:srgbClr val="000000">
                          <a:lumMod val="50000"/>
                          <a:lumOff val="50000"/>
                          <a:alpha val="0"/>
                        </a:srgbClr>
                      </a:solidFill>
                    </a:ln>
                    <a:solidFill>
                      <a:schemeClr val="bg1"/>
                    </a:solidFill>
                    <a:latin typeface="KPMG Bold" panose="020B0803030202040204" pitchFamily="34" charset="0"/>
                    <a:ea typeface="KoPub돋움체 Medium" panose="00000600000000000000" pitchFamily="2" charset="-127"/>
                    <a:cs typeface="+mn-cs"/>
                  </a:defRPr>
                </a:pPr>
                <a:endParaRPr lang="ko-K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shade val="95000"/>
                          <a:satMod val="105000"/>
                        </a:schemeClr>
                      </a:solidFill>
                      <a:prstDash val="solid"/>
                      <a:round/>
                    </a:ln>
                    <a:effectLst/>
                  </c:spPr>
                </c15:leaderLines>
              </c:ext>
            </c:extLst>
          </c:dLbls>
          <c:cat>
            <c:strRef>
              <c:f>Sheet1!$A$2:$A$6</c:f>
              <c:strCache>
                <c:ptCount val="5"/>
                <c:pt idx="0">
                  <c:v>2017</c:v>
                </c:pt>
                <c:pt idx="1">
                  <c:v>2018</c:v>
                </c:pt>
                <c:pt idx="2">
                  <c:v>2019</c:v>
                </c:pt>
                <c:pt idx="3">
                  <c:v>2020</c:v>
                </c:pt>
                <c:pt idx="4">
                  <c:v>2021</c:v>
                </c:pt>
              </c:strCache>
            </c:strRef>
          </c:cat>
          <c:val>
            <c:numRef>
              <c:f>Sheet1!$D$2:$D$6</c:f>
              <c:numCache>
                <c:formatCode>General</c:formatCode>
                <c:ptCount val="5"/>
                <c:pt idx="0">
                  <c:v>7</c:v>
                </c:pt>
                <c:pt idx="1">
                  <c:v>7</c:v>
                </c:pt>
                <c:pt idx="2">
                  <c:v>7</c:v>
                </c:pt>
                <c:pt idx="3">
                  <c:v>7</c:v>
                </c:pt>
                <c:pt idx="4">
                  <c:v>7</c:v>
                </c:pt>
              </c:numCache>
            </c:numRef>
          </c:val>
          <c:extLst>
            <c:ext xmlns:c16="http://schemas.microsoft.com/office/drawing/2014/chart" uri="{C3380CC4-5D6E-409C-BE32-E72D297353CC}">
              <c16:uniqueId val="{0000000B-BF6A-4471-BF94-B9653475F4A8}"/>
            </c:ext>
          </c:extLst>
        </c:ser>
        <c:ser>
          <c:idx val="3"/>
          <c:order val="3"/>
          <c:tx>
            <c:strRef>
              <c:f>Sheet1!$E$1</c:f>
              <c:strCache>
                <c:ptCount val="1"/>
                <c:pt idx="0">
                  <c:v>보험중개사</c:v>
                </c:pt>
              </c:strCache>
            </c:strRef>
          </c:tx>
          <c:spPr>
            <a:solidFill>
              <a:schemeClr val="accent4"/>
            </a:solidFill>
            <a:ln>
              <a:noFill/>
            </a:ln>
            <a:effectLst/>
          </c:spPr>
          <c:invertIfNegative val="0"/>
          <c:dLbls>
            <c:spPr>
              <a:noFill/>
              <a:ln>
                <a:noFill/>
              </a:ln>
              <a:effectLst/>
            </c:spPr>
            <c:txPr>
              <a:bodyPr rot="0" spcFirstLastPara="1" vertOverflow="ellipsis" vert="horz" wrap="square" lIns="38100" tIns="19050" rIns="38100" bIns="19050" anchor="ctr" anchorCtr="0">
                <a:spAutoFit/>
              </a:bodyPr>
              <a:lstStyle/>
              <a:p>
                <a:pPr algn="ctr">
                  <a:defRPr lang="en-US" altLang="ko-KR" sz="1200" b="0" i="0" u="none" strike="noStrike" kern="1200" baseline="0">
                    <a:ln>
                      <a:solidFill>
                        <a:srgbClr val="000000">
                          <a:lumMod val="50000"/>
                          <a:lumOff val="50000"/>
                          <a:alpha val="0"/>
                        </a:srgbClr>
                      </a:solidFill>
                    </a:ln>
                    <a:solidFill>
                      <a:schemeClr val="bg1"/>
                    </a:solidFill>
                    <a:latin typeface="KPMG Bold" panose="020B0803030202040204" pitchFamily="34" charset="0"/>
                    <a:ea typeface="KoPub돋움체 Medium" panose="00000600000000000000" pitchFamily="2" charset="-127"/>
                    <a:cs typeface="+mn-cs"/>
                  </a:defRPr>
                </a:pPr>
                <a:endParaRPr lang="ko-K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shade val="95000"/>
                          <a:satMod val="105000"/>
                        </a:schemeClr>
                      </a:solidFill>
                      <a:prstDash val="solid"/>
                      <a:round/>
                    </a:ln>
                    <a:effectLst/>
                  </c:spPr>
                </c15:leaderLines>
              </c:ext>
            </c:extLst>
          </c:dLbls>
          <c:cat>
            <c:strRef>
              <c:f>Sheet1!$A$2:$A$6</c:f>
              <c:strCache>
                <c:ptCount val="5"/>
                <c:pt idx="0">
                  <c:v>2017</c:v>
                </c:pt>
                <c:pt idx="1">
                  <c:v>2018</c:v>
                </c:pt>
                <c:pt idx="2">
                  <c:v>2019</c:v>
                </c:pt>
                <c:pt idx="3">
                  <c:v>2020</c:v>
                </c:pt>
                <c:pt idx="4">
                  <c:v>2021</c:v>
                </c:pt>
              </c:strCache>
            </c:strRef>
          </c:cat>
          <c:val>
            <c:numRef>
              <c:f>Sheet1!$E$2:$E$6</c:f>
              <c:numCache>
                <c:formatCode>General</c:formatCode>
                <c:ptCount val="5"/>
                <c:pt idx="0">
                  <c:v>169</c:v>
                </c:pt>
                <c:pt idx="1">
                  <c:v>166</c:v>
                </c:pt>
                <c:pt idx="2">
                  <c:v>160</c:v>
                </c:pt>
                <c:pt idx="3">
                  <c:v>160</c:v>
                </c:pt>
                <c:pt idx="4">
                  <c:v>155</c:v>
                </c:pt>
              </c:numCache>
            </c:numRef>
          </c:val>
          <c:extLst>
            <c:ext xmlns:c16="http://schemas.microsoft.com/office/drawing/2014/chart" uri="{C3380CC4-5D6E-409C-BE32-E72D297353CC}">
              <c16:uniqueId val="{00000000-9043-42E7-9845-37E72A495E08}"/>
            </c:ext>
          </c:extLst>
        </c:ser>
        <c:ser>
          <c:idx val="4"/>
          <c:order val="4"/>
          <c:tx>
            <c:strRef>
              <c:f>Sheet1!$F$1</c:f>
              <c:strCache>
                <c:ptCount val="1"/>
                <c:pt idx="0">
                  <c:v>재보험중개사</c:v>
                </c:pt>
              </c:strCache>
            </c:strRef>
          </c:tx>
          <c:spPr>
            <a:solidFill>
              <a:schemeClr val="accent5"/>
            </a:solidFill>
            <a:ln>
              <a:noFill/>
            </a:ln>
            <a:effectLst/>
          </c:spPr>
          <c:invertIfNegative val="0"/>
          <c:dLbls>
            <c:spPr>
              <a:noFill/>
              <a:ln>
                <a:noFill/>
              </a:ln>
              <a:effectLst/>
            </c:spPr>
            <c:txPr>
              <a:bodyPr rot="0" spcFirstLastPara="1" vertOverflow="ellipsis" vert="horz" wrap="square" lIns="38100" tIns="19050" rIns="38100" bIns="19050" anchor="ctr" anchorCtr="0">
                <a:spAutoFit/>
              </a:bodyPr>
              <a:lstStyle/>
              <a:p>
                <a:pPr algn="ctr">
                  <a:defRPr lang="en-US" altLang="ko-KR" sz="1200" b="0" i="0" u="none" strike="noStrike" kern="1200" baseline="0">
                    <a:ln>
                      <a:solidFill>
                        <a:srgbClr val="000000">
                          <a:lumMod val="50000"/>
                          <a:lumOff val="50000"/>
                          <a:alpha val="0"/>
                        </a:srgbClr>
                      </a:solidFill>
                    </a:ln>
                    <a:solidFill>
                      <a:schemeClr val="bg1"/>
                    </a:solidFill>
                    <a:latin typeface="KPMG Bold" panose="020B0803030202040204" pitchFamily="34" charset="0"/>
                    <a:ea typeface="KoPub돋움체 Medium" panose="00000600000000000000" pitchFamily="2" charset="-127"/>
                    <a:cs typeface="+mn-cs"/>
                  </a:defRPr>
                </a:pPr>
                <a:endParaRPr lang="ko-K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shade val="95000"/>
                          <a:satMod val="105000"/>
                        </a:schemeClr>
                      </a:solidFill>
                      <a:prstDash val="solid"/>
                      <a:round/>
                    </a:ln>
                    <a:effectLst/>
                  </c:spPr>
                </c15:leaderLines>
              </c:ext>
            </c:extLst>
          </c:dLbls>
          <c:cat>
            <c:strRef>
              <c:f>Sheet1!$A$2:$A$6</c:f>
              <c:strCache>
                <c:ptCount val="5"/>
                <c:pt idx="0">
                  <c:v>2017</c:v>
                </c:pt>
                <c:pt idx="1">
                  <c:v>2018</c:v>
                </c:pt>
                <c:pt idx="2">
                  <c:v>2019</c:v>
                </c:pt>
                <c:pt idx="3">
                  <c:v>2020</c:v>
                </c:pt>
                <c:pt idx="4">
                  <c:v>2021</c:v>
                </c:pt>
              </c:strCache>
            </c:strRef>
          </c:cat>
          <c:val>
            <c:numRef>
              <c:f>Sheet1!$F$2:$F$6</c:f>
              <c:numCache>
                <c:formatCode>General</c:formatCode>
                <c:ptCount val="5"/>
                <c:pt idx="0">
                  <c:v>43</c:v>
                </c:pt>
                <c:pt idx="1">
                  <c:v>43</c:v>
                </c:pt>
                <c:pt idx="2">
                  <c:v>42</c:v>
                </c:pt>
                <c:pt idx="3">
                  <c:v>42</c:v>
                </c:pt>
                <c:pt idx="4">
                  <c:v>41</c:v>
                </c:pt>
              </c:numCache>
            </c:numRef>
          </c:val>
          <c:extLst>
            <c:ext xmlns:c16="http://schemas.microsoft.com/office/drawing/2014/chart" uri="{C3380CC4-5D6E-409C-BE32-E72D297353CC}">
              <c16:uniqueId val="{00000001-9043-42E7-9845-37E72A495E08}"/>
            </c:ext>
          </c:extLst>
        </c:ser>
        <c:ser>
          <c:idx val="5"/>
          <c:order val="5"/>
          <c:tx>
            <c:strRef>
              <c:f>Sheet1!$G$1</c:f>
              <c:strCache>
                <c:ptCount val="1"/>
                <c:pt idx="0">
                  <c:v>손해사정사</c:v>
                </c:pt>
              </c:strCache>
            </c:strRef>
          </c:tx>
          <c:spPr>
            <a:solidFill>
              <a:schemeClr val="accent6"/>
            </a:solidFill>
            <a:ln>
              <a:noFill/>
            </a:ln>
            <a:effectLst/>
          </c:spPr>
          <c:invertIfNegative val="0"/>
          <c:dLbls>
            <c:spPr>
              <a:noFill/>
              <a:ln>
                <a:noFill/>
              </a:ln>
              <a:effectLst/>
            </c:spPr>
            <c:txPr>
              <a:bodyPr rot="0" spcFirstLastPara="1" vertOverflow="ellipsis" vert="horz" wrap="square" lIns="38100" tIns="19050" rIns="38100" bIns="19050" anchor="ctr" anchorCtr="0">
                <a:spAutoFit/>
              </a:bodyPr>
              <a:lstStyle/>
              <a:p>
                <a:pPr algn="ctr">
                  <a:defRPr lang="en-US" altLang="ko-KR" sz="1200" b="0" i="0" u="none" strike="noStrike" kern="1200" baseline="0">
                    <a:ln>
                      <a:solidFill>
                        <a:srgbClr val="000000">
                          <a:lumMod val="50000"/>
                          <a:lumOff val="50000"/>
                          <a:alpha val="0"/>
                        </a:srgbClr>
                      </a:solidFill>
                    </a:ln>
                    <a:solidFill>
                      <a:schemeClr val="bg1"/>
                    </a:solidFill>
                    <a:latin typeface="KPMG Bold" panose="020B0803030202040204" pitchFamily="34" charset="0"/>
                    <a:ea typeface="KoPub돋움체 Medium" panose="00000600000000000000" pitchFamily="2" charset="-127"/>
                    <a:cs typeface="+mn-cs"/>
                  </a:defRPr>
                </a:pPr>
                <a:endParaRPr lang="ko-K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shade val="95000"/>
                          <a:satMod val="105000"/>
                        </a:schemeClr>
                      </a:solidFill>
                      <a:prstDash val="solid"/>
                      <a:round/>
                    </a:ln>
                    <a:effectLst/>
                  </c:spPr>
                </c15:leaderLines>
              </c:ext>
            </c:extLst>
          </c:dLbls>
          <c:cat>
            <c:strRef>
              <c:f>Sheet1!$A$2:$A$6</c:f>
              <c:strCache>
                <c:ptCount val="5"/>
                <c:pt idx="0">
                  <c:v>2017</c:v>
                </c:pt>
                <c:pt idx="1">
                  <c:v>2018</c:v>
                </c:pt>
                <c:pt idx="2">
                  <c:v>2019</c:v>
                </c:pt>
                <c:pt idx="3">
                  <c:v>2020</c:v>
                </c:pt>
                <c:pt idx="4">
                  <c:v>2021</c:v>
                </c:pt>
              </c:strCache>
            </c:strRef>
          </c:cat>
          <c:val>
            <c:numRef>
              <c:f>Sheet1!$G$2:$G$6</c:f>
              <c:numCache>
                <c:formatCode>General</c:formatCode>
                <c:ptCount val="5"/>
                <c:pt idx="0">
                  <c:v>27</c:v>
                </c:pt>
                <c:pt idx="1">
                  <c:v>27</c:v>
                </c:pt>
                <c:pt idx="2">
                  <c:v>27</c:v>
                </c:pt>
                <c:pt idx="3">
                  <c:v>26</c:v>
                </c:pt>
                <c:pt idx="4">
                  <c:v>27</c:v>
                </c:pt>
              </c:numCache>
            </c:numRef>
          </c:val>
          <c:extLst>
            <c:ext xmlns:c16="http://schemas.microsoft.com/office/drawing/2014/chart" uri="{C3380CC4-5D6E-409C-BE32-E72D297353CC}">
              <c16:uniqueId val="{00000002-9043-42E7-9845-37E72A495E08}"/>
            </c:ext>
          </c:extLst>
        </c:ser>
        <c:ser>
          <c:idx val="6"/>
          <c:order val="6"/>
          <c:tx>
            <c:strRef>
              <c:f>Sheet1!$H$1</c:f>
              <c:strCache>
                <c:ptCount val="1"/>
                <c:pt idx="0">
                  <c:v>사회보험 운영기관 </c:v>
                </c:pt>
              </c:strCache>
            </c:strRef>
          </c:tx>
          <c:spPr>
            <a:solidFill>
              <a:schemeClr val="accent1">
                <a:lumMod val="60000"/>
              </a:schemeClr>
            </a:solidFill>
            <a:ln>
              <a:noFill/>
            </a:ln>
            <a:effectLst/>
          </c:spPr>
          <c:invertIfNegative val="0"/>
          <c:cat>
            <c:strRef>
              <c:f>Sheet1!$A$2:$A$6</c:f>
              <c:strCache>
                <c:ptCount val="5"/>
                <c:pt idx="0">
                  <c:v>2017</c:v>
                </c:pt>
                <c:pt idx="1">
                  <c:v>2018</c:v>
                </c:pt>
                <c:pt idx="2">
                  <c:v>2019</c:v>
                </c:pt>
                <c:pt idx="3">
                  <c:v>2020</c:v>
                </c:pt>
                <c:pt idx="4">
                  <c:v>2021</c:v>
                </c:pt>
              </c:strCache>
            </c:strRef>
          </c:cat>
          <c:val>
            <c:numRef>
              <c:f>Sheet1!$H$2:$H$6</c:f>
              <c:numCache>
                <c:formatCode>General</c:formatCode>
                <c:ptCount val="5"/>
                <c:pt idx="0">
                  <c:v>2</c:v>
                </c:pt>
                <c:pt idx="1">
                  <c:v>2</c:v>
                </c:pt>
                <c:pt idx="2">
                  <c:v>2</c:v>
                </c:pt>
                <c:pt idx="3">
                  <c:v>2</c:v>
                </c:pt>
                <c:pt idx="4">
                  <c:v>2</c:v>
                </c:pt>
              </c:numCache>
            </c:numRef>
          </c:val>
          <c:extLst>
            <c:ext xmlns:c16="http://schemas.microsoft.com/office/drawing/2014/chart" uri="{C3380CC4-5D6E-409C-BE32-E72D297353CC}">
              <c16:uniqueId val="{00000004-9043-42E7-9845-37E72A495E08}"/>
            </c:ext>
          </c:extLst>
        </c:ser>
        <c:ser>
          <c:idx val="7"/>
          <c:order val="7"/>
          <c:tx>
            <c:strRef>
              <c:f>Sheet1!$I$1</c:f>
              <c:strCache>
                <c:ptCount val="1"/>
                <c:pt idx="0">
                  <c:v>공무원·군인·경찰 등 공제보험</c:v>
                </c:pt>
              </c:strCache>
            </c:strRef>
          </c:tx>
          <c:spPr>
            <a:solidFill>
              <a:schemeClr val="accent2">
                <a:lumMod val="60000"/>
              </a:schemeClr>
            </a:solidFill>
            <a:ln>
              <a:noFill/>
            </a:ln>
            <a:effectLst/>
          </c:spPr>
          <c:invertIfNegative val="0"/>
          <c:dLbls>
            <c:dLbl>
              <c:idx val="0"/>
              <c:layout>
                <c:manualLayout>
                  <c:x val="0"/>
                  <c:y val="-3.876078431372549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9043-42E7-9845-37E72A495E08}"/>
                </c:ext>
              </c:extLst>
            </c:dLbl>
            <c:dLbl>
              <c:idx val="1"/>
              <c:layout>
                <c:manualLayout>
                  <c:x val="0"/>
                  <c:y val="-3.876078431372549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9043-42E7-9845-37E72A495E08}"/>
                </c:ext>
              </c:extLst>
            </c:dLbl>
            <c:dLbl>
              <c:idx val="2"/>
              <c:layout>
                <c:manualLayout>
                  <c:x val="2.957064356896604E-3"/>
                  <c:y val="-3.4610457516339906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9043-42E7-9845-37E72A495E08}"/>
                </c:ext>
              </c:extLst>
            </c:dLbl>
            <c:dLbl>
              <c:idx val="3"/>
              <c:layout>
                <c:manualLayout>
                  <c:x val="-1.0842444055782324E-16"/>
                  <c:y val="-3.876078431372549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9043-42E7-9845-37E72A495E08}"/>
                </c:ext>
              </c:extLst>
            </c:dLbl>
            <c:dLbl>
              <c:idx val="4"/>
              <c:layout>
                <c:manualLayout>
                  <c:x val="1.0842444055782324E-16"/>
                  <c:y val="-4.1925490196078469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066D-4991-8390-37571E6631F6}"/>
                </c:ext>
              </c:extLst>
            </c:dLbl>
            <c:spPr>
              <a:noFill/>
              <a:ln>
                <a:noFill/>
              </a:ln>
              <a:effectLst/>
            </c:spPr>
            <c:txPr>
              <a:bodyPr rot="0" spcFirstLastPara="1" vertOverflow="ellipsis" vert="horz" wrap="square" lIns="38100" tIns="19050" rIns="38100" bIns="19050" anchor="ctr" anchorCtr="0">
                <a:spAutoFit/>
              </a:bodyPr>
              <a:lstStyle/>
              <a:p>
                <a:pPr algn="ctr">
                  <a:defRPr lang="en-US" altLang="ko-KR" sz="1200" b="0" i="0" u="none" strike="noStrike" kern="1200" baseline="0">
                    <a:ln>
                      <a:solidFill>
                        <a:srgbClr val="000000">
                          <a:lumMod val="50000"/>
                          <a:lumOff val="50000"/>
                          <a:alpha val="0"/>
                        </a:srgbClr>
                      </a:solidFill>
                    </a:ln>
                    <a:solidFill>
                      <a:schemeClr val="tx1"/>
                    </a:solidFill>
                    <a:latin typeface="KPMG Bold" panose="020B0803030202040204" pitchFamily="34" charset="0"/>
                    <a:ea typeface="KoPub돋움체 Medium" panose="00000600000000000000" pitchFamily="2" charset="-127"/>
                    <a:cs typeface="+mn-cs"/>
                  </a:defRPr>
                </a:pPr>
                <a:endParaRPr lang="ko-KR"/>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shade val="95000"/>
                          <a:satMod val="105000"/>
                        </a:schemeClr>
                      </a:solidFill>
                      <a:prstDash val="solid"/>
                      <a:round/>
                    </a:ln>
                    <a:effectLst/>
                  </c:spPr>
                </c15:leaderLines>
              </c:ext>
            </c:extLst>
          </c:dLbls>
          <c:cat>
            <c:strRef>
              <c:f>Sheet1!$A$2:$A$6</c:f>
              <c:strCache>
                <c:ptCount val="5"/>
                <c:pt idx="0">
                  <c:v>2017</c:v>
                </c:pt>
                <c:pt idx="1">
                  <c:v>2018</c:v>
                </c:pt>
                <c:pt idx="2">
                  <c:v>2019</c:v>
                </c:pt>
                <c:pt idx="3">
                  <c:v>2020</c:v>
                </c:pt>
                <c:pt idx="4">
                  <c:v>2021</c:v>
                </c:pt>
              </c:strCache>
            </c:strRef>
          </c:cat>
          <c:val>
            <c:numRef>
              <c:f>Sheet1!$I$2:$I$6</c:f>
              <c:numCache>
                <c:formatCode>General</c:formatCode>
                <c:ptCount val="5"/>
                <c:pt idx="0">
                  <c:v>3</c:v>
                </c:pt>
                <c:pt idx="1">
                  <c:v>3</c:v>
                </c:pt>
                <c:pt idx="2">
                  <c:v>3</c:v>
                </c:pt>
                <c:pt idx="3">
                  <c:v>3</c:v>
                </c:pt>
                <c:pt idx="4">
                  <c:v>3</c:v>
                </c:pt>
              </c:numCache>
            </c:numRef>
          </c:val>
          <c:extLst>
            <c:ext xmlns:c16="http://schemas.microsoft.com/office/drawing/2014/chart" uri="{C3380CC4-5D6E-409C-BE32-E72D297353CC}">
              <c16:uniqueId val="{00000005-9043-42E7-9845-37E72A495E08}"/>
            </c:ext>
          </c:extLst>
        </c:ser>
        <c:dLbls>
          <c:showLegendKey val="0"/>
          <c:showVal val="0"/>
          <c:showCatName val="0"/>
          <c:showSerName val="0"/>
          <c:showPercent val="0"/>
          <c:showBubbleSize val="0"/>
        </c:dLbls>
        <c:gapWidth val="80"/>
        <c:overlap val="100"/>
        <c:axId val="67451136"/>
        <c:axId val="66437120"/>
      </c:barChart>
      <c:catAx>
        <c:axId val="67451136"/>
        <c:scaling>
          <c:orientation val="minMax"/>
        </c:scaling>
        <c:delete val="0"/>
        <c:axPos val="b"/>
        <c:numFmt formatCode="General" sourceLinked="0"/>
        <c:majorTickMark val="none"/>
        <c:minorTickMark val="none"/>
        <c:tickLblPos val="low"/>
        <c:spPr>
          <a:noFill/>
          <a:ln w="3175" cap="flat" cmpd="sng" algn="ctr">
            <a:solidFill>
              <a:schemeClr val="bg1">
                <a:lumMod val="75000"/>
              </a:schemeClr>
            </a:solidFill>
            <a:prstDash val="solid"/>
            <a:round/>
          </a:ln>
          <a:effectLst/>
        </c:spPr>
        <c:txPr>
          <a:bodyPr rot="-60000000" spcFirstLastPara="1" vertOverflow="ellipsis" vert="horz" wrap="square" anchor="ctr" anchorCtr="1"/>
          <a:lstStyle/>
          <a:p>
            <a:pPr algn="ctr">
              <a:defRPr lang="en-US" altLang="ko-KR" sz="1050" b="0" i="0" u="none" strike="noStrike" kern="1200" baseline="0" smtId="4294967295">
                <a:ln>
                  <a:solidFill>
                    <a:srgbClr val="000000">
                      <a:lumMod val="50000"/>
                      <a:lumOff val="50000"/>
                      <a:alpha val="0"/>
                    </a:srgbClr>
                  </a:solidFill>
                </a:ln>
                <a:solidFill>
                  <a:schemeClr val="bg1">
                    <a:lumMod val="50000"/>
                  </a:schemeClr>
                </a:solidFill>
                <a:latin typeface="KPMG Bold" panose="020B0803030202040204" pitchFamily="34" charset="0"/>
                <a:ea typeface="KoPub돋움체 Medium" panose="00000600000000000000" pitchFamily="2" charset="-127"/>
                <a:cs typeface="+mn-cs"/>
              </a:defRPr>
            </a:pPr>
            <a:endParaRPr lang="ko-KR"/>
          </a:p>
        </c:txPr>
        <c:crossAx val="66437120"/>
        <c:crosses val="autoZero"/>
        <c:auto val="0"/>
        <c:lblAlgn val="ctr"/>
        <c:lblOffset val="100"/>
        <c:noMultiLvlLbl val="0"/>
      </c:catAx>
      <c:valAx>
        <c:axId val="66437120"/>
        <c:scaling>
          <c:orientation val="minMax"/>
          <c:max val="450"/>
          <c:min val="0"/>
        </c:scaling>
        <c:delete val="0"/>
        <c:axPos val="l"/>
        <c:numFmt formatCode="#,##0" sourceLinked="0"/>
        <c:majorTickMark val="out"/>
        <c:minorTickMark val="none"/>
        <c:tickLblPos val="low"/>
        <c:spPr>
          <a:noFill/>
          <a:ln w="9525" cap="flat" cmpd="sng" algn="ctr">
            <a:solidFill>
              <a:schemeClr val="bg1">
                <a:lumMod val="75000"/>
              </a:schemeClr>
            </a:solidFill>
            <a:prstDash val="solid"/>
            <a:round/>
          </a:ln>
          <a:effectLst/>
        </c:spPr>
        <c:txPr>
          <a:bodyPr rot="-60000000" spcFirstLastPara="1" vertOverflow="ellipsis" vert="horz" wrap="square" anchor="ctr" anchorCtr="1"/>
          <a:lstStyle/>
          <a:p>
            <a:pPr algn="ctr">
              <a:defRPr lang="en-US" altLang="ko-KR" sz="1050" b="0" i="0" u="none" strike="noStrike" kern="1200" baseline="0" smtId="4294967295">
                <a:ln>
                  <a:solidFill>
                    <a:srgbClr val="000000">
                      <a:lumMod val="50000"/>
                      <a:lumOff val="50000"/>
                      <a:alpha val="0"/>
                    </a:srgbClr>
                  </a:solidFill>
                </a:ln>
                <a:solidFill>
                  <a:schemeClr val="bg1">
                    <a:lumMod val="50000"/>
                  </a:schemeClr>
                </a:solidFill>
                <a:latin typeface="KPMG Bold" panose="020B0803030202040204" pitchFamily="34" charset="0"/>
                <a:ea typeface="KoPub돋움체 Medium" panose="00000600000000000000" pitchFamily="2" charset="-127"/>
                <a:cs typeface="+mn-cs"/>
              </a:defRPr>
            </a:pPr>
            <a:endParaRPr lang="ko-KR"/>
          </a:p>
        </c:txPr>
        <c:crossAx val="67451136"/>
        <c:crosses val="autoZero"/>
        <c:crossBetween val="between"/>
        <c:majorUnit val="100"/>
      </c:valAx>
      <c:spPr>
        <a:noFill/>
        <a:ln>
          <a:noFill/>
        </a:ln>
        <a:effectLst/>
      </c:spPr>
    </c:plotArea>
    <c:legend>
      <c:legendPos val="t"/>
      <c:layout>
        <c:manualLayout>
          <c:xMode val="edge"/>
          <c:yMode val="edge"/>
          <c:x val="0.10255285461488312"/>
          <c:y val="0"/>
          <c:w val="0.86882089969265142"/>
          <c:h val="0.21499084967320262"/>
        </c:manualLayout>
      </c:layout>
      <c:overlay val="0"/>
      <c:spPr>
        <a:noFill/>
        <a:ln>
          <a:noFill/>
        </a:ln>
        <a:effectLst/>
      </c:spPr>
      <c:txPr>
        <a:bodyPr rot="0" spcFirstLastPara="1" vertOverflow="ellipsis" vert="horz" wrap="square" anchor="ctr" anchorCtr="1"/>
        <a:lstStyle/>
        <a:p>
          <a:pPr algn="ctr">
            <a:defRPr lang="en-US" altLang="ko-KR" sz="900" b="0" i="0" u="none" strike="noStrike" kern="1200" baseline="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cs typeface="+mn-cs"/>
            </a:defRPr>
          </a:pPr>
          <a:endParaRPr lang="ko-KR"/>
        </a:p>
      </c:txPr>
    </c:legend>
    <c:plotVisOnly val="1"/>
    <c:dispBlanksAs val="gap"/>
    <c:showDLblsOverMax val="1"/>
  </c:chart>
  <c:spPr>
    <a:noFill/>
    <a:ln w="9525" cap="flat" cmpd="sng" algn="ctr">
      <a:noFill/>
      <a:prstDash val="solid"/>
    </a:ln>
    <a:effectLst/>
  </c:spPr>
  <c:txPr>
    <a:bodyPr/>
    <a:lstStyle/>
    <a:p>
      <a:pPr>
        <a:defRPr sz="1800" smtId="4294967295"/>
      </a:pPr>
      <a:endParaRPr lang="ko-KR"/>
    </a:p>
  </c:txPr>
  <c:externalData r:id="rId3">
    <c:autoUpdate val="0"/>
  </c:externalData>
</c:chartSpace>
</file>

<file path=ppt/charts/chart4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Sheet1!$B$1</c:f>
              <c:strCache>
                <c:ptCount val="1"/>
                <c:pt idx="0">
                  <c:v>보험밀도_생명(좌)</c:v>
                </c:pt>
              </c:strCache>
            </c:strRef>
          </c:tx>
          <c:spPr>
            <a:solidFill>
              <a:schemeClr val="accent2"/>
            </a:solidFill>
            <a:ln>
              <a:noFill/>
            </a:ln>
            <a:effectLst/>
          </c:spPr>
          <c:invertIfNegative val="0"/>
          <c:dLbls>
            <c:numFmt formatCode="#,##0.0_);[Red]\(#,##0.0\)" sourceLinked="0"/>
            <c:spPr>
              <a:noFill/>
              <a:ln>
                <a:noFill/>
              </a:ln>
              <a:effectLst/>
            </c:spPr>
            <c:txPr>
              <a:bodyPr rot="0" spcFirstLastPara="1" vertOverflow="ellipsis" vert="horz" wrap="square" lIns="38100" tIns="19050" rIns="38100" bIns="19050" anchor="ctr" anchorCtr="1">
                <a:spAutoFit/>
              </a:bodyPr>
              <a:lstStyle/>
              <a:p>
                <a:pPr>
                  <a:defRPr lang="en-US" altLang="ko-KR" sz="1200" b="0" i="0" u="none" strike="noStrike" kern="1200" baseline="0">
                    <a:ln>
                      <a:solidFill>
                        <a:srgbClr val="000000">
                          <a:lumMod val="50000"/>
                          <a:lumOff val="50000"/>
                          <a:alpha val="0"/>
                        </a:srgbClr>
                      </a:solidFill>
                    </a:ln>
                    <a:solidFill>
                      <a:schemeClr val="bg1"/>
                    </a:solidFill>
                    <a:latin typeface="KPMG Bold" panose="020B0803030202040204" pitchFamily="34" charset="0"/>
                    <a:ea typeface="KoPub돋움체 Medium" panose="00000600000000000000" pitchFamily="2" charset="-127"/>
                    <a:cs typeface="+mn-cs"/>
                  </a:defRPr>
                </a:pPr>
                <a:endParaRPr lang="ko-KR"/>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Sheet1!$A$2:$A$6</c:f>
              <c:numCache>
                <c:formatCode>General</c:formatCode>
                <c:ptCount val="5"/>
                <c:pt idx="0">
                  <c:v>2017</c:v>
                </c:pt>
                <c:pt idx="1">
                  <c:v>2018</c:v>
                </c:pt>
                <c:pt idx="2">
                  <c:v>2019</c:v>
                </c:pt>
                <c:pt idx="3">
                  <c:v>2020</c:v>
                </c:pt>
                <c:pt idx="4">
                  <c:v>2021</c:v>
                </c:pt>
              </c:numCache>
            </c:numRef>
          </c:cat>
          <c:val>
            <c:numRef>
              <c:f>Sheet1!$B$2:$B$6</c:f>
              <c:numCache>
                <c:formatCode>General</c:formatCode>
                <c:ptCount val="5"/>
                <c:pt idx="0">
                  <c:v>797.55200000000002</c:v>
                </c:pt>
                <c:pt idx="1">
                  <c:v>740.58399999999995</c:v>
                </c:pt>
                <c:pt idx="2">
                  <c:v>740.58399999999995</c:v>
                </c:pt>
                <c:pt idx="3">
                  <c:v>669.37400000000002</c:v>
                </c:pt>
                <c:pt idx="4">
                  <c:v>754.82600000000002</c:v>
                </c:pt>
              </c:numCache>
            </c:numRef>
          </c:val>
          <c:extLst>
            <c:ext xmlns:c16="http://schemas.microsoft.com/office/drawing/2014/chart" uri="{C3380CC4-5D6E-409C-BE32-E72D297353CC}">
              <c16:uniqueId val="{00000000-371A-4A12-94D7-A50DB9481CED}"/>
            </c:ext>
          </c:extLst>
        </c:ser>
        <c:ser>
          <c:idx val="1"/>
          <c:order val="1"/>
          <c:tx>
            <c:strRef>
              <c:f>Sheet1!$C$1</c:f>
              <c:strCache>
                <c:ptCount val="1"/>
                <c:pt idx="0">
                  <c:v>보험밀도_손해(좌)</c:v>
                </c:pt>
              </c:strCache>
            </c:strRef>
          </c:tx>
          <c:spPr>
            <a:solidFill>
              <a:schemeClr val="accent4"/>
            </a:solidFill>
            <a:ln>
              <a:noFill/>
            </a:ln>
            <a:effectLst/>
          </c:spPr>
          <c:invertIfNegative val="0"/>
          <c:dLbls>
            <c:numFmt formatCode="#,##0.0_);[Red]\(#,##0.0\)" sourceLinked="0"/>
            <c:spPr>
              <a:noFill/>
              <a:ln>
                <a:noFill/>
              </a:ln>
              <a:effectLst/>
            </c:spPr>
            <c:txPr>
              <a:bodyPr rot="0" spcFirstLastPara="1" vertOverflow="ellipsis" vert="horz" wrap="square" lIns="38100" tIns="19050" rIns="38100" bIns="19050" anchor="ctr" anchorCtr="1">
                <a:spAutoFit/>
              </a:bodyPr>
              <a:lstStyle/>
              <a:p>
                <a:pPr>
                  <a:defRPr lang="en-US" altLang="ko-KR" sz="1200" b="0" i="0" u="none" strike="noStrike" kern="1200" baseline="0">
                    <a:ln>
                      <a:solidFill>
                        <a:srgbClr val="000000">
                          <a:lumMod val="50000"/>
                          <a:lumOff val="50000"/>
                          <a:alpha val="0"/>
                        </a:srgbClr>
                      </a:solidFill>
                    </a:ln>
                    <a:solidFill>
                      <a:schemeClr val="bg1"/>
                    </a:solidFill>
                    <a:latin typeface="KPMG Bold" panose="020B0803030202040204" pitchFamily="34" charset="0"/>
                    <a:ea typeface="KoPub돋움체 Medium" panose="00000600000000000000" pitchFamily="2" charset="-127"/>
                    <a:cs typeface="+mn-cs"/>
                  </a:defRPr>
                </a:pPr>
                <a:endParaRPr lang="ko-KR"/>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Sheet1!$A$2:$A$6</c:f>
              <c:numCache>
                <c:formatCode>General</c:formatCode>
                <c:ptCount val="5"/>
                <c:pt idx="0">
                  <c:v>2017</c:v>
                </c:pt>
                <c:pt idx="1">
                  <c:v>2018</c:v>
                </c:pt>
                <c:pt idx="2">
                  <c:v>2019</c:v>
                </c:pt>
                <c:pt idx="3">
                  <c:v>2020</c:v>
                </c:pt>
                <c:pt idx="4">
                  <c:v>2021</c:v>
                </c:pt>
              </c:numCache>
            </c:numRef>
          </c:cat>
          <c:val>
            <c:numRef>
              <c:f>Sheet1!$C$2:$C$6</c:f>
              <c:numCache>
                <c:formatCode>General</c:formatCode>
                <c:ptCount val="5"/>
                <c:pt idx="0">
                  <c:v>256.35599999999999</c:v>
                </c:pt>
                <c:pt idx="1">
                  <c:v>256.35599999999999</c:v>
                </c:pt>
                <c:pt idx="2">
                  <c:v>284.83999999999997</c:v>
                </c:pt>
                <c:pt idx="3">
                  <c:v>242.114</c:v>
                </c:pt>
                <c:pt idx="4">
                  <c:v>270.59800000000001</c:v>
                </c:pt>
              </c:numCache>
            </c:numRef>
          </c:val>
          <c:extLst>
            <c:ext xmlns:c16="http://schemas.microsoft.com/office/drawing/2014/chart" uri="{C3380CC4-5D6E-409C-BE32-E72D297353CC}">
              <c16:uniqueId val="{00000001-371A-4A12-94D7-A50DB9481CED}"/>
            </c:ext>
          </c:extLst>
        </c:ser>
        <c:dLbls>
          <c:showLegendKey val="0"/>
          <c:showVal val="0"/>
          <c:showCatName val="0"/>
          <c:showSerName val="0"/>
          <c:showPercent val="0"/>
          <c:showBubbleSize val="0"/>
        </c:dLbls>
        <c:gapWidth val="80"/>
        <c:overlap val="100"/>
        <c:axId val="739968304"/>
        <c:axId val="739950416"/>
      </c:barChart>
      <c:lineChart>
        <c:grouping val="standard"/>
        <c:varyColors val="0"/>
        <c:ser>
          <c:idx val="2"/>
          <c:order val="2"/>
          <c:tx>
            <c:strRef>
              <c:f>Sheet1!$D$1</c:f>
              <c:strCache>
                <c:ptCount val="1"/>
                <c:pt idx="0">
                  <c:v>보험침투율_생명(우)</c:v>
                </c:pt>
              </c:strCache>
            </c:strRef>
          </c:tx>
          <c:spPr>
            <a:ln w="28575" cap="rnd">
              <a:solidFill>
                <a:schemeClr val="accent6"/>
              </a:solidFill>
              <a:round/>
            </a:ln>
            <a:effectLst/>
          </c:spPr>
          <c:marker>
            <c:symbol val="circle"/>
            <c:size val="6"/>
            <c:spPr>
              <a:solidFill>
                <a:schemeClr val="bg1"/>
              </a:solidFill>
              <a:ln w="12700">
                <a:solidFill>
                  <a:schemeClr val="accent6"/>
                </a:solidFill>
              </a:ln>
              <a:effectLst/>
            </c:spPr>
          </c:marker>
          <c:dLbls>
            <c:spPr>
              <a:noFill/>
              <a:ln>
                <a:noFill/>
              </a:ln>
              <a:effectLst/>
            </c:spPr>
            <c:txPr>
              <a:bodyPr rot="0" spcFirstLastPara="1" vertOverflow="ellipsis" vert="horz" wrap="square" lIns="38100" tIns="19050" rIns="38100" bIns="19050" anchor="ctr" anchorCtr="1">
                <a:spAutoFit/>
              </a:bodyPr>
              <a:lstStyle/>
              <a:p>
                <a:pPr>
                  <a:defRPr lang="en-US" altLang="ko-KR" sz="1200" b="0" i="0" u="none" strike="noStrike" kern="1200" baseline="0">
                    <a:ln>
                      <a:solidFill>
                        <a:srgbClr val="000000">
                          <a:lumMod val="50000"/>
                          <a:lumOff val="50000"/>
                          <a:alpha val="0"/>
                        </a:srgbClr>
                      </a:solidFill>
                    </a:ln>
                    <a:solidFill>
                      <a:schemeClr val="accent6"/>
                    </a:solidFill>
                    <a:latin typeface="KPMG Bold" panose="020B0803030202040204" pitchFamily="34" charset="0"/>
                    <a:ea typeface="+mj-ea"/>
                    <a:cs typeface="+mn-cs"/>
                  </a:defRPr>
                </a:pPr>
                <a:endParaRPr lang="ko-KR"/>
              </a:p>
            </c:txPr>
            <c:dLblPos val="b"/>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Sheet1!$A$2:$A$6</c:f>
              <c:numCache>
                <c:formatCode>General</c:formatCode>
                <c:ptCount val="5"/>
                <c:pt idx="0">
                  <c:v>2017</c:v>
                </c:pt>
                <c:pt idx="1">
                  <c:v>2018</c:v>
                </c:pt>
                <c:pt idx="2">
                  <c:v>2019</c:v>
                </c:pt>
                <c:pt idx="3">
                  <c:v>2020</c:v>
                </c:pt>
                <c:pt idx="4">
                  <c:v>2021</c:v>
                </c:pt>
              </c:numCache>
            </c:numRef>
          </c:cat>
          <c:val>
            <c:numRef>
              <c:f>Sheet1!$D$2:$D$6</c:f>
              <c:numCache>
                <c:formatCode>General</c:formatCode>
                <c:ptCount val="5"/>
                <c:pt idx="0">
                  <c:v>1.4</c:v>
                </c:pt>
                <c:pt idx="1">
                  <c:v>1.3</c:v>
                </c:pt>
                <c:pt idx="2">
                  <c:v>1.2</c:v>
                </c:pt>
                <c:pt idx="3">
                  <c:v>1.2</c:v>
                </c:pt>
                <c:pt idx="4">
                  <c:v>1.2</c:v>
                </c:pt>
              </c:numCache>
            </c:numRef>
          </c:val>
          <c:smooth val="0"/>
          <c:extLst>
            <c:ext xmlns:c16="http://schemas.microsoft.com/office/drawing/2014/chart" uri="{C3380CC4-5D6E-409C-BE32-E72D297353CC}">
              <c16:uniqueId val="{00000002-371A-4A12-94D7-A50DB9481CED}"/>
            </c:ext>
          </c:extLst>
        </c:ser>
        <c:ser>
          <c:idx val="3"/>
          <c:order val="3"/>
          <c:tx>
            <c:strRef>
              <c:f>Sheet1!$E$1</c:f>
              <c:strCache>
                <c:ptCount val="1"/>
                <c:pt idx="0">
                  <c:v>보험침투율_손해(우)</c:v>
                </c:pt>
              </c:strCache>
            </c:strRef>
          </c:tx>
          <c:spPr>
            <a:ln w="28575" cap="rnd">
              <a:solidFill>
                <a:srgbClr val="33CDBE"/>
              </a:solidFill>
              <a:round/>
            </a:ln>
            <a:effectLst/>
          </c:spPr>
          <c:marker>
            <c:symbol val="circle"/>
            <c:size val="6"/>
            <c:spPr>
              <a:solidFill>
                <a:schemeClr val="bg1"/>
              </a:solidFill>
              <a:ln w="12700">
                <a:solidFill>
                  <a:srgbClr val="33CDBE"/>
                </a:solidFill>
              </a:ln>
              <a:effectLst/>
            </c:spPr>
          </c:marker>
          <c:dLbls>
            <c:numFmt formatCode="#,##0.0_);[Red]\(#,##0.0\)" sourceLinked="0"/>
            <c:spPr>
              <a:noFill/>
              <a:ln>
                <a:noFill/>
              </a:ln>
              <a:effectLst/>
            </c:spPr>
            <c:txPr>
              <a:bodyPr rot="0" spcFirstLastPara="1" vertOverflow="ellipsis" vert="horz" wrap="square" lIns="38100" tIns="19050" rIns="38100" bIns="19050" anchor="ctr" anchorCtr="1">
                <a:spAutoFit/>
              </a:bodyPr>
              <a:lstStyle/>
              <a:p>
                <a:pPr>
                  <a:defRPr lang="en-US" altLang="ko-KR" sz="1200" b="0" i="0" u="none" strike="noStrike" kern="1200" baseline="0">
                    <a:ln>
                      <a:solidFill>
                        <a:srgbClr val="000000">
                          <a:lumMod val="50000"/>
                          <a:lumOff val="50000"/>
                          <a:alpha val="0"/>
                        </a:srgbClr>
                      </a:solidFill>
                    </a:ln>
                    <a:solidFill>
                      <a:srgbClr val="33CDBE"/>
                    </a:solidFill>
                    <a:latin typeface="KPMG Bold" panose="020B0803030202040204" pitchFamily="34" charset="0"/>
                    <a:ea typeface="KoPub돋움체 Medium" panose="00000600000000000000" pitchFamily="2" charset="-127"/>
                    <a:cs typeface="+mn-cs"/>
                  </a:defRPr>
                </a:pPr>
                <a:endParaRPr lang="ko-KR"/>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Sheet1!$A$2:$A$6</c:f>
              <c:numCache>
                <c:formatCode>General</c:formatCode>
                <c:ptCount val="5"/>
                <c:pt idx="0">
                  <c:v>2017</c:v>
                </c:pt>
                <c:pt idx="1">
                  <c:v>2018</c:v>
                </c:pt>
                <c:pt idx="2">
                  <c:v>2019</c:v>
                </c:pt>
                <c:pt idx="3">
                  <c:v>2020</c:v>
                </c:pt>
                <c:pt idx="4">
                  <c:v>2021</c:v>
                </c:pt>
              </c:numCache>
            </c:numRef>
          </c:cat>
          <c:val>
            <c:numRef>
              <c:f>Sheet1!$E$2:$E$6</c:f>
              <c:numCache>
                <c:formatCode>0.00</c:formatCode>
                <c:ptCount val="5"/>
                <c:pt idx="0">
                  <c:v>0.47</c:v>
                </c:pt>
                <c:pt idx="1">
                  <c:v>0.47</c:v>
                </c:pt>
                <c:pt idx="2">
                  <c:v>0.51</c:v>
                </c:pt>
                <c:pt idx="3">
                  <c:v>0.5</c:v>
                </c:pt>
                <c:pt idx="4">
                  <c:v>0.45</c:v>
                </c:pt>
              </c:numCache>
            </c:numRef>
          </c:val>
          <c:smooth val="0"/>
          <c:extLst>
            <c:ext xmlns:c16="http://schemas.microsoft.com/office/drawing/2014/chart" uri="{C3380CC4-5D6E-409C-BE32-E72D297353CC}">
              <c16:uniqueId val="{00000003-371A-4A12-94D7-A50DB9481CED}"/>
            </c:ext>
          </c:extLst>
        </c:ser>
        <c:dLbls>
          <c:showLegendKey val="0"/>
          <c:showVal val="0"/>
          <c:showCatName val="0"/>
          <c:showSerName val="0"/>
          <c:showPercent val="0"/>
          <c:showBubbleSize val="0"/>
        </c:dLbls>
        <c:marker val="1"/>
        <c:smooth val="0"/>
        <c:axId val="542300863"/>
        <c:axId val="542319167"/>
      </c:lineChart>
      <c:catAx>
        <c:axId val="73996830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lgn="ctr">
              <a:defRPr lang="en-US" altLang="ko-KR" sz="1050" b="0" i="0" u="none" strike="noStrike" kern="1200" baseline="0">
                <a:ln>
                  <a:solidFill>
                    <a:srgbClr val="000000">
                      <a:lumMod val="50000"/>
                      <a:lumOff val="50000"/>
                      <a:alpha val="0"/>
                    </a:srgbClr>
                  </a:solidFill>
                </a:ln>
                <a:solidFill>
                  <a:schemeClr val="bg1">
                    <a:lumMod val="50000"/>
                  </a:schemeClr>
                </a:solidFill>
                <a:latin typeface="KPMG Bold" panose="020B0803030202040204" pitchFamily="34" charset="0"/>
                <a:ea typeface="KoPub돋움체 Medium" panose="00000600000000000000" pitchFamily="2" charset="-127"/>
                <a:cs typeface="+mn-cs"/>
              </a:defRPr>
            </a:pPr>
            <a:endParaRPr lang="ko-KR"/>
          </a:p>
        </c:txPr>
        <c:crossAx val="739950416"/>
        <c:crosses val="autoZero"/>
        <c:auto val="1"/>
        <c:lblAlgn val="ctr"/>
        <c:lblOffset val="100"/>
        <c:noMultiLvlLbl val="0"/>
      </c:catAx>
      <c:valAx>
        <c:axId val="739950416"/>
        <c:scaling>
          <c:orientation val="minMax"/>
        </c:scaling>
        <c:delete val="0"/>
        <c:axPos val="l"/>
        <c:numFmt formatCode="#,##0_);[Red]\(#,##0\)" sourceLinked="0"/>
        <c:majorTickMark val="out"/>
        <c:minorTickMark val="none"/>
        <c:tickLblPos val="nextTo"/>
        <c:spPr>
          <a:noFill/>
          <a:ln>
            <a:solidFill>
              <a:schemeClr val="bg1">
                <a:lumMod val="75000"/>
              </a:schemeClr>
            </a:solidFill>
          </a:ln>
          <a:effectLst/>
        </c:spPr>
        <c:txPr>
          <a:bodyPr rot="-60000000" spcFirstLastPara="1" vertOverflow="ellipsis" vert="horz" wrap="square" anchor="ctr" anchorCtr="1"/>
          <a:lstStyle/>
          <a:p>
            <a:pPr algn="ctr">
              <a:defRPr lang="en-US" altLang="ko-KR" sz="1050" b="0" i="0" u="none" strike="noStrike" kern="1200" baseline="0">
                <a:ln>
                  <a:solidFill>
                    <a:srgbClr val="000000">
                      <a:lumMod val="50000"/>
                      <a:lumOff val="50000"/>
                      <a:alpha val="0"/>
                    </a:srgbClr>
                  </a:solidFill>
                </a:ln>
                <a:solidFill>
                  <a:schemeClr val="bg1">
                    <a:lumMod val="50000"/>
                  </a:schemeClr>
                </a:solidFill>
                <a:latin typeface="KPMG Bold" panose="020B0803030202040204" pitchFamily="34" charset="0"/>
                <a:ea typeface="KoPub돋움체 Medium" panose="00000600000000000000" pitchFamily="2" charset="-127"/>
                <a:cs typeface="+mn-cs"/>
              </a:defRPr>
            </a:pPr>
            <a:endParaRPr lang="ko-KR"/>
          </a:p>
        </c:txPr>
        <c:crossAx val="739968304"/>
        <c:crosses val="autoZero"/>
        <c:crossBetween val="between"/>
        <c:majorUnit val="200"/>
      </c:valAx>
      <c:valAx>
        <c:axId val="542319167"/>
        <c:scaling>
          <c:orientation val="minMax"/>
        </c:scaling>
        <c:delete val="0"/>
        <c:axPos val="r"/>
        <c:numFmt formatCode="General" sourceLinked="0"/>
        <c:majorTickMark val="out"/>
        <c:minorTickMark val="out"/>
        <c:tickLblPos val="nextTo"/>
        <c:spPr>
          <a:noFill/>
          <a:ln>
            <a:solidFill>
              <a:schemeClr val="bg1">
                <a:lumMod val="75000"/>
              </a:schemeClr>
            </a:solidFill>
          </a:ln>
          <a:effectLst/>
        </c:spPr>
        <c:txPr>
          <a:bodyPr rot="-60000000" spcFirstLastPara="1" vertOverflow="ellipsis" vert="horz" wrap="square" anchor="ctr" anchorCtr="1"/>
          <a:lstStyle/>
          <a:p>
            <a:pPr algn="ctr">
              <a:defRPr lang="en-US" altLang="ko-KR" sz="1050" b="0" i="0" u="none" strike="noStrike" kern="1200" baseline="0">
                <a:ln>
                  <a:solidFill>
                    <a:srgbClr val="000000">
                      <a:lumMod val="50000"/>
                      <a:lumOff val="50000"/>
                      <a:alpha val="0"/>
                    </a:srgbClr>
                  </a:solidFill>
                </a:ln>
                <a:solidFill>
                  <a:schemeClr val="bg1">
                    <a:lumMod val="50000"/>
                  </a:schemeClr>
                </a:solidFill>
                <a:latin typeface="KPMG Bold" panose="020B0803030202040204" pitchFamily="34" charset="0"/>
                <a:ea typeface="KoPub돋움체 Medium" panose="00000600000000000000" pitchFamily="2" charset="-127"/>
                <a:cs typeface="+mn-cs"/>
              </a:defRPr>
            </a:pPr>
            <a:endParaRPr lang="ko-KR"/>
          </a:p>
        </c:txPr>
        <c:crossAx val="542300863"/>
        <c:crosses val="max"/>
        <c:crossBetween val="between"/>
        <c:majorUnit val="1"/>
        <c:minorUnit val="1"/>
      </c:valAx>
      <c:catAx>
        <c:axId val="542300863"/>
        <c:scaling>
          <c:orientation val="minMax"/>
        </c:scaling>
        <c:delete val="1"/>
        <c:axPos val="b"/>
        <c:numFmt formatCode="General" sourceLinked="1"/>
        <c:majorTickMark val="out"/>
        <c:minorTickMark val="none"/>
        <c:tickLblPos val="nextTo"/>
        <c:crossAx val="542319167"/>
        <c:crosses val="autoZero"/>
        <c:auto val="1"/>
        <c:lblAlgn val="ctr"/>
        <c:lblOffset val="100"/>
        <c:noMultiLvlLbl val="0"/>
      </c:catAx>
      <c:spPr>
        <a:noFill/>
        <a:ln>
          <a:noFill/>
        </a:ln>
        <a:effectLst/>
      </c:spPr>
    </c:plotArea>
    <c:legend>
      <c:legendPos val="t"/>
      <c:layout>
        <c:manualLayout>
          <c:xMode val="edge"/>
          <c:yMode val="edge"/>
          <c:x val="0.15541035792752039"/>
          <c:y val="4.1517772058277877E-3"/>
          <c:w val="0.70010868866704112"/>
          <c:h val="0.11667278536194507"/>
        </c:manualLayout>
      </c:layout>
      <c:overlay val="0"/>
      <c:spPr>
        <a:noFill/>
        <a:ln>
          <a:noFill/>
        </a:ln>
        <a:effectLst/>
      </c:spPr>
      <c:txPr>
        <a:bodyPr rot="0" spcFirstLastPara="1" vertOverflow="ellipsis" vert="horz" wrap="square" anchor="ctr" anchorCtr="1"/>
        <a:lstStyle/>
        <a:p>
          <a:pPr>
            <a:defRPr lang="en-US" altLang="ko-KR" sz="900" b="0" i="0" u="none" strike="noStrike" kern="1200" baseline="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cs typeface="+mn-cs"/>
            </a:defRPr>
          </a:pPr>
          <a:endParaRPr lang="ko-K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lang="en-US" altLang="ko-KR" sz="900" kern="120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cs typeface="+mn-cs"/>
        </a:defRPr>
      </a:pPr>
      <a:endParaRPr lang="ko-KR"/>
    </a:p>
  </c:txPr>
  <c:externalData r:id="rId3">
    <c:autoUpdate val="0"/>
  </c:externalData>
</c:chartSpace>
</file>

<file path=ppt/charts/chart4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Sheet1!$B$1</c:f>
              <c:strCache>
                <c:ptCount val="1"/>
                <c:pt idx="0">
                  <c:v>생명보험</c:v>
                </c:pt>
              </c:strCache>
            </c:strRef>
          </c:tx>
          <c:spPr>
            <a:solidFill>
              <a:srgbClr val="00B8F5"/>
            </a:solidFill>
            <a:ln>
              <a:noFill/>
            </a:ln>
            <a:effectLst/>
          </c:spPr>
          <c:invertIfNegative val="0"/>
          <c:dLbls>
            <c:numFmt formatCode="#,##0.0_);[Red]\(#,##0.0\)" sourceLinked="0"/>
            <c:spPr>
              <a:noFill/>
              <a:ln>
                <a:noFill/>
              </a:ln>
              <a:effectLst/>
            </c:spPr>
            <c:txPr>
              <a:bodyPr rot="0" spcFirstLastPara="1" vertOverflow="ellipsis" vert="horz" wrap="square" lIns="38100" tIns="19050" rIns="38100" bIns="19050" anchor="ctr" anchorCtr="0">
                <a:spAutoFit/>
              </a:bodyPr>
              <a:lstStyle/>
              <a:p>
                <a:pPr algn="ctr">
                  <a:defRPr lang="en-US" altLang="ko-KR" sz="1200" b="0" i="0" u="none" strike="noStrike" kern="1200" baseline="0">
                    <a:ln>
                      <a:solidFill>
                        <a:srgbClr val="000000">
                          <a:lumMod val="50000"/>
                          <a:lumOff val="50000"/>
                          <a:alpha val="0"/>
                        </a:srgbClr>
                      </a:solidFill>
                    </a:ln>
                    <a:solidFill>
                      <a:schemeClr val="bg1"/>
                    </a:solidFill>
                    <a:latin typeface="KPMG Bold" panose="020B0803030202040204" pitchFamily="34" charset="0"/>
                    <a:ea typeface="KoPub돋움체 Medium" panose="00000600000000000000" pitchFamily="2" charset="-127"/>
                    <a:cs typeface="+mn-cs"/>
                  </a:defRPr>
                </a:pPr>
                <a:endParaRPr lang="ko-K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2017</c:v>
                </c:pt>
                <c:pt idx="1">
                  <c:v>2018</c:v>
                </c:pt>
                <c:pt idx="2">
                  <c:v>2019</c:v>
                </c:pt>
                <c:pt idx="3">
                  <c:v>2020</c:v>
                </c:pt>
                <c:pt idx="4">
                  <c:v>2021</c:v>
                </c:pt>
              </c:strCache>
            </c:strRef>
          </c:cat>
          <c:val>
            <c:numRef>
              <c:f>Sheet1!$B$2:$B$6</c:f>
              <c:numCache>
                <c:formatCode>General</c:formatCode>
                <c:ptCount val="5"/>
                <c:pt idx="0">
                  <c:v>194.42</c:v>
                </c:pt>
                <c:pt idx="1">
                  <c:v>196.92</c:v>
                </c:pt>
                <c:pt idx="2">
                  <c:v>194.27</c:v>
                </c:pt>
                <c:pt idx="3">
                  <c:v>185.84</c:v>
                </c:pt>
                <c:pt idx="4">
                  <c:v>204.78</c:v>
                </c:pt>
              </c:numCache>
            </c:numRef>
          </c:val>
          <c:extLst>
            <c:ext xmlns:c16="http://schemas.microsoft.com/office/drawing/2014/chart" uri="{C3380CC4-5D6E-409C-BE32-E72D297353CC}">
              <c16:uniqueId val="{00000000-76D2-409C-B073-1C9C96B0CCBE}"/>
            </c:ext>
          </c:extLst>
        </c:ser>
        <c:ser>
          <c:idx val="1"/>
          <c:order val="1"/>
          <c:tx>
            <c:strRef>
              <c:f>Sheet1!$C$1</c:f>
              <c:strCache>
                <c:ptCount val="1"/>
                <c:pt idx="0">
                  <c:v>손해·재보험</c:v>
                </c:pt>
              </c:strCache>
            </c:strRef>
          </c:tx>
          <c:spPr>
            <a:solidFill>
              <a:schemeClr val="tx2"/>
            </a:solidFill>
            <a:ln>
              <a:noFill/>
            </a:ln>
            <a:effectLst/>
          </c:spPr>
          <c:invertIfNegative val="0"/>
          <c:dLbls>
            <c:numFmt formatCode="#,##0.0_);[Red]\(#,##0.0\)" sourceLinked="0"/>
            <c:spPr>
              <a:noFill/>
              <a:ln>
                <a:noFill/>
              </a:ln>
              <a:effectLst/>
            </c:spPr>
            <c:txPr>
              <a:bodyPr rot="0" spcFirstLastPara="1" vertOverflow="ellipsis" vert="horz" wrap="square" lIns="38100" tIns="19050" rIns="38100" bIns="19050" anchor="ctr" anchorCtr="1">
                <a:spAutoFit/>
              </a:bodyPr>
              <a:lstStyle/>
              <a:p>
                <a:pPr>
                  <a:defRPr lang="en-US" altLang="ko-KR" sz="1200" b="0" i="0" u="none" strike="noStrike" kern="1200" baseline="0">
                    <a:ln>
                      <a:solidFill>
                        <a:srgbClr val="000000">
                          <a:lumMod val="50000"/>
                          <a:lumOff val="50000"/>
                          <a:alpha val="0"/>
                        </a:srgbClr>
                      </a:solidFill>
                    </a:ln>
                    <a:solidFill>
                      <a:schemeClr val="bg1"/>
                    </a:solidFill>
                    <a:latin typeface="KPMG Bold" panose="020B0803030202040204" pitchFamily="34" charset="0"/>
                    <a:ea typeface="KoPub돋움체 Medium" panose="00000600000000000000" pitchFamily="2" charset="-127"/>
                    <a:cs typeface="+mn-cs"/>
                  </a:defRPr>
                </a:pPr>
                <a:endParaRPr lang="ko-K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2017</c:v>
                </c:pt>
                <c:pt idx="1">
                  <c:v>2018</c:v>
                </c:pt>
                <c:pt idx="2">
                  <c:v>2019</c:v>
                </c:pt>
                <c:pt idx="3">
                  <c:v>2020</c:v>
                </c:pt>
                <c:pt idx="4">
                  <c:v>2021</c:v>
                </c:pt>
              </c:strCache>
            </c:strRef>
          </c:cat>
          <c:val>
            <c:numRef>
              <c:f>Sheet1!$C$2:$C$6</c:f>
              <c:numCache>
                <c:formatCode>General</c:formatCode>
                <c:ptCount val="5"/>
                <c:pt idx="0">
                  <c:v>70.42</c:v>
                </c:pt>
                <c:pt idx="1">
                  <c:v>77.459999999999994</c:v>
                </c:pt>
                <c:pt idx="2">
                  <c:v>89.52</c:v>
                </c:pt>
                <c:pt idx="3">
                  <c:v>92.91</c:v>
                </c:pt>
                <c:pt idx="4">
                  <c:v>91.09</c:v>
                </c:pt>
              </c:numCache>
            </c:numRef>
          </c:val>
          <c:extLst>
            <c:ext xmlns:c16="http://schemas.microsoft.com/office/drawing/2014/chart" uri="{C3380CC4-5D6E-409C-BE32-E72D297353CC}">
              <c16:uniqueId val="{00000001-76D2-409C-B073-1C9C96B0CCBE}"/>
            </c:ext>
          </c:extLst>
        </c:ser>
        <c:ser>
          <c:idx val="2"/>
          <c:order val="2"/>
          <c:tx>
            <c:strRef>
              <c:f>Sheet1!$D$1</c:f>
              <c:strCache>
                <c:ptCount val="1"/>
                <c:pt idx="0">
                  <c:v>사회보험</c:v>
                </c:pt>
              </c:strCache>
            </c:strRef>
          </c:tx>
          <c:spPr>
            <a:solidFill>
              <a:schemeClr val="accent5"/>
            </a:solidFill>
            <a:ln>
              <a:noFill/>
            </a:ln>
            <a:effectLst/>
          </c:spPr>
          <c:invertIfNegative val="0"/>
          <c:dLbls>
            <c:numFmt formatCode="#,##0.0_);[Red]\(#,##0.0\)" sourceLinked="0"/>
            <c:spPr>
              <a:noFill/>
              <a:ln>
                <a:noFill/>
              </a:ln>
              <a:effectLst/>
            </c:spPr>
            <c:txPr>
              <a:bodyPr rot="0" spcFirstLastPara="1" vertOverflow="ellipsis" vert="horz" wrap="square" lIns="38100" tIns="19050" rIns="38100" bIns="19050" anchor="ctr" anchorCtr="1">
                <a:spAutoFit/>
              </a:bodyPr>
              <a:lstStyle/>
              <a:p>
                <a:pPr>
                  <a:defRPr lang="en-US" altLang="ko-KR" sz="1200" b="0" i="0" u="none" strike="noStrike" kern="1200" baseline="0">
                    <a:ln>
                      <a:solidFill>
                        <a:srgbClr val="000000">
                          <a:lumMod val="50000"/>
                          <a:lumOff val="50000"/>
                          <a:alpha val="0"/>
                        </a:srgbClr>
                      </a:solidFill>
                    </a:ln>
                    <a:solidFill>
                      <a:schemeClr val="bg1"/>
                    </a:solidFill>
                    <a:latin typeface="KPMG Bold" panose="020B0803030202040204" pitchFamily="34" charset="0"/>
                    <a:ea typeface="KoPub돋움체 Medium" panose="00000600000000000000" pitchFamily="2" charset="-127"/>
                    <a:cs typeface="+mn-cs"/>
                  </a:defRPr>
                </a:pPr>
                <a:endParaRPr lang="ko-K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2017</c:v>
                </c:pt>
                <c:pt idx="1">
                  <c:v>2018</c:v>
                </c:pt>
                <c:pt idx="2">
                  <c:v>2019</c:v>
                </c:pt>
                <c:pt idx="3">
                  <c:v>2020</c:v>
                </c:pt>
                <c:pt idx="4">
                  <c:v>2021</c:v>
                </c:pt>
              </c:strCache>
            </c:strRef>
          </c:cat>
          <c:val>
            <c:numRef>
              <c:f>Sheet1!$D$2:$D$6</c:f>
              <c:numCache>
                <c:formatCode>General</c:formatCode>
                <c:ptCount val="5"/>
                <c:pt idx="0">
                  <c:v>130.66</c:v>
                </c:pt>
                <c:pt idx="1">
                  <c:v>147.07</c:v>
                </c:pt>
                <c:pt idx="2">
                  <c:v>185.18</c:v>
                </c:pt>
                <c:pt idx="3">
                  <c:v>213.12</c:v>
                </c:pt>
                <c:pt idx="4">
                  <c:v>223.47</c:v>
                </c:pt>
              </c:numCache>
            </c:numRef>
          </c:val>
          <c:extLst>
            <c:ext xmlns:c16="http://schemas.microsoft.com/office/drawing/2014/chart" uri="{C3380CC4-5D6E-409C-BE32-E72D297353CC}">
              <c16:uniqueId val="{00000002-76D2-409C-B073-1C9C96B0CCBE}"/>
            </c:ext>
          </c:extLst>
        </c:ser>
        <c:ser>
          <c:idx val="3"/>
          <c:order val="3"/>
          <c:tx>
            <c:strRef>
              <c:f>Sheet1!$E$1</c:f>
              <c:strCache>
                <c:ptCount val="1"/>
                <c:pt idx="0">
                  <c:v>공무원·군인·경찰 등 공제보험</c:v>
                </c:pt>
              </c:strCache>
            </c:strRef>
          </c:tx>
          <c:spPr>
            <a:solidFill>
              <a:srgbClr val="0C233C"/>
            </a:solidFill>
            <a:ln>
              <a:noFill/>
            </a:ln>
            <a:effectLst/>
          </c:spPr>
          <c:invertIfNegative val="0"/>
          <c:dLbls>
            <c:numFmt formatCode="#,##0.0_);[Red]\(#,##0.0\)" sourceLinked="0"/>
            <c:spPr>
              <a:noFill/>
              <a:ln>
                <a:noFill/>
              </a:ln>
              <a:effectLst/>
            </c:spPr>
            <c:txPr>
              <a:bodyPr rot="0" spcFirstLastPara="1" vertOverflow="ellipsis" vert="horz" wrap="square" lIns="38100" tIns="19050" rIns="38100" bIns="19050" anchor="ctr" anchorCtr="1">
                <a:spAutoFit/>
              </a:bodyPr>
              <a:lstStyle/>
              <a:p>
                <a:pPr>
                  <a:defRPr lang="en-US" altLang="ko-KR" sz="1200" b="0" i="0" u="none" strike="noStrike" kern="1200" baseline="0">
                    <a:ln>
                      <a:solidFill>
                        <a:srgbClr val="000000">
                          <a:lumMod val="50000"/>
                          <a:lumOff val="50000"/>
                          <a:alpha val="0"/>
                        </a:srgbClr>
                      </a:solidFill>
                    </a:ln>
                    <a:solidFill>
                      <a:srgbClr val="0C233C"/>
                    </a:solidFill>
                    <a:latin typeface="KPMG Bold" panose="020B0803030202040204" pitchFamily="34" charset="0"/>
                    <a:ea typeface="KoPub돋움체 Medium" panose="00000600000000000000" pitchFamily="2" charset="-127"/>
                    <a:cs typeface="+mn-cs"/>
                  </a:defRPr>
                </a:pPr>
                <a:endParaRPr lang="ko-KR"/>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2017</c:v>
                </c:pt>
                <c:pt idx="1">
                  <c:v>2018</c:v>
                </c:pt>
                <c:pt idx="2">
                  <c:v>2019</c:v>
                </c:pt>
                <c:pt idx="3">
                  <c:v>2020</c:v>
                </c:pt>
                <c:pt idx="4">
                  <c:v>2021</c:v>
                </c:pt>
              </c:strCache>
            </c:strRef>
          </c:cat>
          <c:val>
            <c:numRef>
              <c:f>Sheet1!$E$2:$E$6</c:f>
              <c:numCache>
                <c:formatCode>General</c:formatCode>
                <c:ptCount val="5"/>
                <c:pt idx="0">
                  <c:v>12.21</c:v>
                </c:pt>
                <c:pt idx="1">
                  <c:v>11.92</c:v>
                </c:pt>
                <c:pt idx="2">
                  <c:v>12.13</c:v>
                </c:pt>
                <c:pt idx="3">
                  <c:v>11.43</c:v>
                </c:pt>
                <c:pt idx="4">
                  <c:v>11.59</c:v>
                </c:pt>
              </c:numCache>
            </c:numRef>
          </c:val>
          <c:extLst>
            <c:ext xmlns:c16="http://schemas.microsoft.com/office/drawing/2014/chart" uri="{C3380CC4-5D6E-409C-BE32-E72D297353CC}">
              <c16:uniqueId val="{00000003-76D2-409C-B073-1C9C96B0CCBE}"/>
            </c:ext>
          </c:extLst>
        </c:ser>
        <c:dLbls>
          <c:showLegendKey val="0"/>
          <c:showVal val="0"/>
          <c:showCatName val="0"/>
          <c:showSerName val="0"/>
          <c:showPercent val="0"/>
          <c:showBubbleSize val="0"/>
        </c:dLbls>
        <c:gapWidth val="80"/>
        <c:overlap val="100"/>
        <c:axId val="739968304"/>
        <c:axId val="739950416"/>
      </c:barChart>
      <c:catAx>
        <c:axId val="73996830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lgn="ctr">
              <a:defRPr lang="en-US" altLang="ko-KR" sz="1050" b="0" i="0" u="none" strike="noStrike" kern="1200" baseline="0">
                <a:ln>
                  <a:solidFill>
                    <a:srgbClr val="000000">
                      <a:lumMod val="50000"/>
                      <a:lumOff val="50000"/>
                      <a:alpha val="0"/>
                    </a:srgbClr>
                  </a:solidFill>
                </a:ln>
                <a:solidFill>
                  <a:schemeClr val="bg1">
                    <a:lumMod val="50000"/>
                  </a:schemeClr>
                </a:solidFill>
                <a:latin typeface="KPMG Bold" panose="020B0803030202040204" pitchFamily="34" charset="0"/>
                <a:ea typeface="KoPub돋움체 Medium" panose="00000600000000000000" pitchFamily="2" charset="-127"/>
                <a:cs typeface="+mn-cs"/>
              </a:defRPr>
            </a:pPr>
            <a:endParaRPr lang="ko-KR"/>
          </a:p>
        </c:txPr>
        <c:crossAx val="739950416"/>
        <c:crosses val="autoZero"/>
        <c:auto val="1"/>
        <c:lblAlgn val="ctr"/>
        <c:lblOffset val="100"/>
        <c:noMultiLvlLbl val="0"/>
      </c:catAx>
      <c:valAx>
        <c:axId val="739950416"/>
        <c:scaling>
          <c:orientation val="minMax"/>
        </c:scaling>
        <c:delete val="0"/>
        <c:axPos val="l"/>
        <c:numFmt formatCode="#,##0_);[Red]\(#,##0\)" sourceLinked="0"/>
        <c:majorTickMark val="out"/>
        <c:minorTickMark val="none"/>
        <c:tickLblPos val="nextTo"/>
        <c:spPr>
          <a:noFill/>
          <a:ln>
            <a:solidFill>
              <a:schemeClr val="bg1">
                <a:lumMod val="75000"/>
              </a:schemeClr>
            </a:solidFill>
          </a:ln>
          <a:effectLst/>
        </c:spPr>
        <c:txPr>
          <a:bodyPr rot="-60000000" spcFirstLastPara="1" vertOverflow="ellipsis" vert="horz" wrap="square" anchor="ctr" anchorCtr="1"/>
          <a:lstStyle/>
          <a:p>
            <a:pPr algn="ctr">
              <a:defRPr lang="en-US" altLang="ko-KR" sz="1050" b="0" i="0" u="none" strike="noStrike" kern="1200" baseline="0">
                <a:ln>
                  <a:solidFill>
                    <a:srgbClr val="000000">
                      <a:lumMod val="50000"/>
                      <a:lumOff val="50000"/>
                      <a:alpha val="0"/>
                    </a:srgbClr>
                  </a:solidFill>
                </a:ln>
                <a:solidFill>
                  <a:schemeClr val="bg1">
                    <a:lumMod val="50000"/>
                  </a:schemeClr>
                </a:solidFill>
                <a:latin typeface="KPMG Bold" panose="020B0803030202040204" pitchFamily="34" charset="0"/>
                <a:ea typeface="KoPub돋움체 Medium" panose="00000600000000000000" pitchFamily="2" charset="-127"/>
                <a:cs typeface="+mn-cs"/>
              </a:defRPr>
            </a:pPr>
            <a:endParaRPr lang="ko-KR"/>
          </a:p>
        </c:txPr>
        <c:crossAx val="739968304"/>
        <c:crosses val="autoZero"/>
        <c:crossBetween val="between"/>
      </c:valAx>
      <c:spPr>
        <a:noFill/>
        <a:ln>
          <a:noFill/>
        </a:ln>
        <a:effectLst/>
      </c:spPr>
    </c:plotArea>
    <c:legend>
      <c:legendPos val="t"/>
      <c:layout>
        <c:manualLayout>
          <c:xMode val="edge"/>
          <c:yMode val="edge"/>
          <c:x val="0.10218364566190655"/>
          <c:y val="8.3035544116555754E-3"/>
          <c:w val="0.85050372121310336"/>
          <c:h val="0.10296799764362125"/>
        </c:manualLayout>
      </c:layout>
      <c:overlay val="0"/>
      <c:spPr>
        <a:noFill/>
        <a:ln>
          <a:noFill/>
        </a:ln>
        <a:effectLst/>
      </c:spPr>
      <c:txPr>
        <a:bodyPr rot="0" spcFirstLastPara="1" vertOverflow="ellipsis" vert="horz" wrap="square" anchor="ctr" anchorCtr="1"/>
        <a:lstStyle/>
        <a:p>
          <a:pPr>
            <a:defRPr lang="en-US" altLang="ko-KR" sz="900" b="0" i="0" u="none" strike="noStrike" kern="1200" baseline="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cs typeface="+mn-cs"/>
            </a:defRPr>
          </a:pPr>
          <a:endParaRPr lang="ko-K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lang="en-US" altLang="ko-KR" sz="900" kern="120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cs typeface="+mn-cs"/>
        </a:defRPr>
      </a:pPr>
      <a:endParaRPr lang="ko-KR"/>
    </a:p>
  </c:txPr>
  <c:externalData r:id="rId3">
    <c:autoUpdate val="0"/>
  </c:externalData>
</c:chartSpace>
</file>

<file path=ppt/charts/chart4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929356431032877"/>
          <c:y val="0.13613464052287583"/>
          <c:w val="0.80437459253050203"/>
          <c:h val="0.77463333333333328"/>
        </c:manualLayout>
      </c:layout>
      <c:barChart>
        <c:barDir val="col"/>
        <c:grouping val="stacked"/>
        <c:varyColors val="0"/>
        <c:ser>
          <c:idx val="0"/>
          <c:order val="0"/>
          <c:tx>
            <c:strRef>
              <c:f>Sheet1!$B$1</c:f>
              <c:strCache>
                <c:ptCount val="1"/>
                <c:pt idx="0">
                  <c:v>생명보험</c:v>
                </c:pt>
              </c:strCache>
            </c:strRef>
          </c:tx>
          <c:spPr>
            <a:solidFill>
              <a:srgbClr val="00B8F5"/>
            </a:solidFill>
            <a:ln>
              <a:noFill/>
            </a:ln>
            <a:effectLst/>
          </c:spPr>
          <c:invertIfNegative val="0"/>
          <c:dLbls>
            <c:numFmt formatCode="#,##0.0_);[Red]\(#,##0.0\)" sourceLinked="0"/>
            <c:spPr>
              <a:noFill/>
              <a:ln>
                <a:noFill/>
              </a:ln>
              <a:effectLst/>
            </c:spPr>
            <c:txPr>
              <a:bodyPr rot="0" spcFirstLastPara="1" vertOverflow="ellipsis" vert="horz" wrap="square" anchor="ctr" anchorCtr="0"/>
              <a:lstStyle/>
              <a:p>
                <a:pPr algn="ctr">
                  <a:defRPr lang="en-US" altLang="ko-KR" sz="1200" b="0" i="0" u="none" strike="noStrike" kern="1200" baseline="0">
                    <a:ln>
                      <a:solidFill>
                        <a:srgbClr val="000000">
                          <a:lumMod val="50000"/>
                          <a:lumOff val="50000"/>
                          <a:alpha val="0"/>
                        </a:srgbClr>
                      </a:solidFill>
                    </a:ln>
                    <a:solidFill>
                      <a:schemeClr val="bg1"/>
                    </a:solidFill>
                    <a:latin typeface="KPMG Bold" panose="020B0803030202040204" pitchFamily="34" charset="0"/>
                    <a:ea typeface="KoPub돋움체 Medium" panose="00000600000000000000" pitchFamily="2" charset="-127"/>
                    <a:cs typeface="+mn-cs"/>
                  </a:defRPr>
                </a:pPr>
                <a:endParaRPr lang="ko-KR"/>
              </a:p>
            </c:txPr>
            <c:showLegendKey val="0"/>
            <c:showVal val="1"/>
            <c:showCatName val="0"/>
            <c:showSerName val="0"/>
            <c:showPercent val="0"/>
            <c:showBubbleSize val="0"/>
            <c:showLeaderLines val="0"/>
            <c:extLst xmlns:a14="http://schemas.microsoft.com/office/drawing/2010/main" xmlns:wp="http://schemas.openxmlformats.org/drawingml/2006/wordprocessingDrawing" xmlns:w="http://schemas.openxmlformats.org/wordprocessingml/2006/main" xmlns:m="http://schemas.openxmlformats.org/officeDocument/2006/math">
              <c:ext xmlns:c15="http://schemas.microsoft.com/office/drawing/2012/chart" uri="{CE6537A1-D6FC-4f65-9D91-7224C49458BB}">
                <c15:showLeaderLines val="0"/>
              </c:ext>
            </c:extLst>
          </c:dLbls>
          <c:cat>
            <c:numRef>
              <c:f>Sheet1!$A$2:$A$6</c:f>
              <c:numCache>
                <c:formatCode>General</c:formatCode>
                <c:ptCount val="5"/>
                <c:pt idx="0">
                  <c:v>2017</c:v>
                </c:pt>
                <c:pt idx="1">
                  <c:v>2018</c:v>
                </c:pt>
                <c:pt idx="2">
                  <c:v>2019</c:v>
                </c:pt>
                <c:pt idx="3">
                  <c:v>2020</c:v>
                </c:pt>
                <c:pt idx="4">
                  <c:v>2021</c:v>
                </c:pt>
              </c:numCache>
            </c:numRef>
          </c:cat>
          <c:val>
            <c:numRef>
              <c:f>Sheet1!$B$2:$B$6</c:f>
              <c:numCache>
                <c:formatCode>General</c:formatCode>
                <c:ptCount val="5"/>
                <c:pt idx="0">
                  <c:v>546.64</c:v>
                </c:pt>
                <c:pt idx="1">
                  <c:v>555.38</c:v>
                </c:pt>
                <c:pt idx="2">
                  <c:v>574.59</c:v>
                </c:pt>
                <c:pt idx="3">
                  <c:v>575.09</c:v>
                </c:pt>
                <c:pt idx="4">
                  <c:v>631.69000000000005</c:v>
                </c:pt>
              </c:numCache>
            </c:numRef>
          </c:val>
          <c:extLst>
            <c:ext xmlns:c16="http://schemas.microsoft.com/office/drawing/2014/chart" uri="{C3380CC4-5D6E-409C-BE32-E72D297353CC}">
              <c16:uniqueId val="{00000000-42AE-464E-9056-83FCFF5C1824}"/>
            </c:ext>
          </c:extLst>
        </c:ser>
        <c:ser>
          <c:idx val="1"/>
          <c:order val="1"/>
          <c:tx>
            <c:strRef>
              <c:f>Sheet1!$C$1</c:f>
              <c:strCache>
                <c:ptCount val="1"/>
                <c:pt idx="0">
                  <c:v>손해보험</c:v>
                </c:pt>
              </c:strCache>
            </c:strRef>
          </c:tx>
          <c:spPr>
            <a:solidFill>
              <a:schemeClr val="tx2"/>
            </a:solidFill>
            <a:ln>
              <a:noFill/>
            </a:ln>
            <a:effectLst/>
          </c:spPr>
          <c:invertIfNegative val="0"/>
          <c:dLbls>
            <c:numFmt formatCode="#,##0.0_);[Red]\(#,##0.0\)" sourceLinked="0"/>
            <c:spPr>
              <a:noFill/>
              <a:ln>
                <a:noFill/>
              </a:ln>
              <a:effectLst/>
            </c:spPr>
            <c:txPr>
              <a:bodyPr rot="0" spcFirstLastPara="1" vertOverflow="ellipsis" vert="horz" wrap="square" lIns="38100" tIns="19050" rIns="38100" bIns="19050" anchor="ctr" anchorCtr="0">
                <a:spAutoFit/>
              </a:bodyPr>
              <a:lstStyle/>
              <a:p>
                <a:pPr algn="ctr" rtl="0">
                  <a:defRPr lang="en-US" altLang="ko-KR" sz="1200" b="0" i="0" u="none" strike="noStrike" kern="1200" baseline="0">
                    <a:ln>
                      <a:solidFill>
                        <a:srgbClr val="000000">
                          <a:lumMod val="50000"/>
                          <a:lumOff val="50000"/>
                          <a:alpha val="0"/>
                        </a:srgbClr>
                      </a:solidFill>
                    </a:ln>
                    <a:solidFill>
                      <a:schemeClr val="bg1"/>
                    </a:solidFill>
                    <a:latin typeface="KPMG Bold" panose="020B0803030202040204" pitchFamily="34" charset="0"/>
                    <a:ea typeface="KoPub돋움체 Medium" panose="00000600000000000000" pitchFamily="2" charset="-127"/>
                    <a:cs typeface="+mn-cs"/>
                  </a:defRPr>
                </a:pPr>
                <a:endParaRPr lang="ko-K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shade val="95000"/>
                          <a:satMod val="105000"/>
                        </a:schemeClr>
                      </a:solidFill>
                      <a:prstDash val="solid"/>
                      <a:round/>
                    </a:ln>
                    <a:effectLst/>
                  </c:spPr>
                </c15:leaderLines>
              </c:ext>
            </c:extLst>
          </c:dLbls>
          <c:cat>
            <c:numRef>
              <c:f>Sheet1!$A$2:$A$6</c:f>
              <c:numCache>
                <c:formatCode>General</c:formatCode>
                <c:ptCount val="5"/>
                <c:pt idx="0">
                  <c:v>2017</c:v>
                </c:pt>
                <c:pt idx="1">
                  <c:v>2018</c:v>
                </c:pt>
                <c:pt idx="2">
                  <c:v>2019</c:v>
                </c:pt>
                <c:pt idx="3">
                  <c:v>2020</c:v>
                </c:pt>
                <c:pt idx="4">
                  <c:v>2021</c:v>
                </c:pt>
              </c:numCache>
            </c:numRef>
          </c:cat>
          <c:val>
            <c:numRef>
              <c:f>Sheet1!$C$2:$C$6</c:f>
              <c:numCache>
                <c:formatCode>General</c:formatCode>
                <c:ptCount val="5"/>
                <c:pt idx="0">
                  <c:v>134.33000000000001</c:v>
                </c:pt>
                <c:pt idx="1">
                  <c:v>149.88999999999999</c:v>
                </c:pt>
                <c:pt idx="2">
                  <c:v>164.64</c:v>
                </c:pt>
                <c:pt idx="3">
                  <c:v>173.65</c:v>
                </c:pt>
                <c:pt idx="4">
                  <c:v>190.92</c:v>
                </c:pt>
              </c:numCache>
            </c:numRef>
          </c:val>
          <c:extLst>
            <c:ext xmlns:c16="http://schemas.microsoft.com/office/drawing/2014/chart" uri="{C3380CC4-5D6E-409C-BE32-E72D297353CC}">
              <c16:uniqueId val="{00000001-42AE-464E-9056-83FCFF5C1824}"/>
            </c:ext>
          </c:extLst>
        </c:ser>
        <c:ser>
          <c:idx val="2"/>
          <c:order val="2"/>
          <c:tx>
            <c:strRef>
              <c:f>Sheet1!$D$1</c:f>
              <c:strCache>
                <c:ptCount val="1"/>
                <c:pt idx="0">
                  <c:v>재보험</c:v>
                </c:pt>
              </c:strCache>
            </c:strRef>
          </c:tx>
          <c:spPr>
            <a:solidFill>
              <a:schemeClr val="accent6"/>
            </a:solidFill>
            <a:ln>
              <a:noFill/>
            </a:ln>
            <a:effectLst/>
          </c:spPr>
          <c:invertIfNegative val="0"/>
          <c:dLbls>
            <c:dLbl>
              <c:idx val="0"/>
              <c:layout>
                <c:manualLayout>
                  <c:x val="-2.710611013945581E-17"/>
                  <c:y val="-1.6601307189542561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42AE-464E-9056-83FCFF5C1824}"/>
                </c:ext>
              </c:extLst>
            </c:dLbl>
            <c:dLbl>
              <c:idx val="1"/>
              <c:layout>
                <c:manualLayout>
                  <c:x val="0"/>
                  <c:y val="-2.4901960784313726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42AE-464E-9056-83FCFF5C1824}"/>
                </c:ext>
              </c:extLst>
            </c:dLbl>
            <c:dLbl>
              <c:idx val="2"/>
              <c:layout>
                <c:manualLayout>
                  <c:x val="-5.421222027891162E-17"/>
                  <c:y val="-1.6601307189542561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42AE-464E-9056-83FCFF5C1824}"/>
                </c:ext>
              </c:extLst>
            </c:dLbl>
            <c:dLbl>
              <c:idx val="3"/>
              <c:layout>
                <c:manualLayout>
                  <c:x val="0"/>
                  <c:y val="-2.0751633986928104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42AE-464E-9056-83FCFF5C1824}"/>
                </c:ext>
              </c:extLst>
            </c:dLbl>
            <c:dLbl>
              <c:idx val="4"/>
              <c:layout>
                <c:manualLayout>
                  <c:x val="-1.0842444055782324E-16"/>
                  <c:y val="-1.2450980392156939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42AE-464E-9056-83FCFF5C1824}"/>
                </c:ext>
              </c:extLst>
            </c:dLbl>
            <c:numFmt formatCode="#,##0.0_);[Red]\(#,##0.0\)" sourceLinked="0"/>
            <c:spPr>
              <a:noFill/>
              <a:ln>
                <a:noFill/>
              </a:ln>
              <a:effectLst/>
            </c:spPr>
            <c:txPr>
              <a:bodyPr rot="0" spcFirstLastPara="1" vertOverflow="ellipsis" vert="horz" wrap="square" lIns="38100" tIns="19050" rIns="38100" bIns="19050" anchor="ctr" anchorCtr="0">
                <a:spAutoFit/>
              </a:bodyPr>
              <a:lstStyle/>
              <a:p>
                <a:pPr algn="ctr">
                  <a:defRPr lang="en-US" altLang="ko-KR" sz="1200" b="0" i="0" u="none" strike="noStrike" kern="1200" baseline="0">
                    <a:ln>
                      <a:solidFill>
                        <a:srgbClr val="000000">
                          <a:lumMod val="50000"/>
                          <a:lumOff val="50000"/>
                          <a:alpha val="0"/>
                        </a:srgbClr>
                      </a:solidFill>
                    </a:ln>
                    <a:solidFill>
                      <a:schemeClr val="bg1"/>
                    </a:solidFill>
                    <a:latin typeface="KPMG Bold" panose="020B0803030202040204" pitchFamily="34" charset="0"/>
                    <a:ea typeface="KoPub돋움체 Medium" panose="00000600000000000000" pitchFamily="2" charset="-127"/>
                    <a:cs typeface="+mn-cs"/>
                  </a:defRPr>
                </a:pPr>
                <a:endParaRPr lang="ko-K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shade val="95000"/>
                          <a:satMod val="105000"/>
                        </a:schemeClr>
                      </a:solidFill>
                      <a:prstDash val="solid"/>
                      <a:round/>
                    </a:ln>
                    <a:effectLst/>
                  </c:spPr>
                </c15:leaderLines>
              </c:ext>
            </c:extLst>
          </c:dLbls>
          <c:cat>
            <c:numRef>
              <c:f>Sheet1!$A$2:$A$6</c:f>
              <c:numCache>
                <c:formatCode>General</c:formatCode>
                <c:ptCount val="5"/>
                <c:pt idx="0">
                  <c:v>2017</c:v>
                </c:pt>
                <c:pt idx="1">
                  <c:v>2018</c:v>
                </c:pt>
                <c:pt idx="2">
                  <c:v>2019</c:v>
                </c:pt>
                <c:pt idx="3">
                  <c:v>2020</c:v>
                </c:pt>
                <c:pt idx="4">
                  <c:v>2021</c:v>
                </c:pt>
              </c:numCache>
            </c:numRef>
          </c:cat>
          <c:val>
            <c:numRef>
              <c:f>Sheet1!$D$2:$D$6</c:f>
              <c:numCache>
                <c:formatCode>General</c:formatCode>
                <c:ptCount val="5"/>
                <c:pt idx="0">
                  <c:v>20.13</c:v>
                </c:pt>
                <c:pt idx="1">
                  <c:v>23.47</c:v>
                </c:pt>
                <c:pt idx="2">
                  <c:v>27.26</c:v>
                </c:pt>
                <c:pt idx="3">
                  <c:v>29.55</c:v>
                </c:pt>
                <c:pt idx="4">
                  <c:v>31.9</c:v>
                </c:pt>
              </c:numCache>
            </c:numRef>
          </c:val>
          <c:extLst>
            <c:ext xmlns:c16="http://schemas.microsoft.com/office/drawing/2014/chart" uri="{C3380CC4-5D6E-409C-BE32-E72D297353CC}">
              <c16:uniqueId val="{00000007-42AE-464E-9056-83FCFF5C1824}"/>
            </c:ext>
          </c:extLst>
        </c:ser>
        <c:ser>
          <c:idx val="3"/>
          <c:order val="3"/>
          <c:tx>
            <c:strRef>
              <c:f>Sheet1!$E$1</c:f>
              <c:strCache>
                <c:ptCount val="1"/>
                <c:pt idx="0">
                  <c:v>사회보험</c:v>
                </c:pt>
              </c:strCache>
            </c:strRef>
          </c:tx>
          <c:spPr>
            <a:solidFill>
              <a:schemeClr val="accent1"/>
            </a:solidFill>
            <a:ln>
              <a:noFill/>
            </a:ln>
            <a:effectLst/>
          </c:spPr>
          <c:invertIfNegative val="0"/>
          <c:dLbls>
            <c:dLbl>
              <c:idx val="0"/>
              <c:layout>
                <c:manualLayout>
                  <c:x val="0"/>
                  <c:y val="-1.2450980392156863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42AE-464E-9056-83FCFF5C1824}"/>
                </c:ext>
              </c:extLst>
            </c:dLbl>
            <c:dLbl>
              <c:idx val="1"/>
              <c:layout>
                <c:manualLayout>
                  <c:x val="0"/>
                  <c:y val="-1.6601307189542485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42AE-464E-9056-83FCFF5C1824}"/>
                </c:ext>
              </c:extLst>
            </c:dLbl>
            <c:dLbl>
              <c:idx val="2"/>
              <c:layout>
                <c:manualLayout>
                  <c:x val="-5.421222027891162E-17"/>
                  <c:y val="-2.0751633986928104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A-42AE-464E-9056-83FCFF5C1824}"/>
                </c:ext>
              </c:extLst>
            </c:dLbl>
            <c:dLbl>
              <c:idx val="3"/>
              <c:layout>
                <c:manualLayout>
                  <c:x val="0"/>
                  <c:y val="-3.3202614379085046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B-42AE-464E-9056-83FCFF5C1824}"/>
                </c:ext>
              </c:extLst>
            </c:dLbl>
            <c:dLbl>
              <c:idx val="4"/>
              <c:layout>
                <c:manualLayout>
                  <c:x val="0"/>
                  <c:y val="-2.0751633986928104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C-42AE-464E-9056-83FCFF5C1824}"/>
                </c:ext>
              </c:extLst>
            </c:dLbl>
            <c:numFmt formatCode="#,##0.0_);[Red]\(#,##0.0\)" sourceLinked="0"/>
            <c:spPr>
              <a:noFill/>
              <a:ln>
                <a:noFill/>
              </a:ln>
              <a:effectLst/>
            </c:spPr>
            <c:txPr>
              <a:bodyPr rot="0" spcFirstLastPara="1" vertOverflow="ellipsis" vert="horz" wrap="square" lIns="38100" tIns="19050" rIns="38100" bIns="19050" anchor="ctr" anchorCtr="0">
                <a:spAutoFit/>
              </a:bodyPr>
              <a:lstStyle/>
              <a:p>
                <a:pPr algn="ctr">
                  <a:defRPr lang="en-US" altLang="ko-KR" sz="1200" b="0" i="0" u="none" strike="noStrike" kern="1200" baseline="0">
                    <a:ln>
                      <a:solidFill>
                        <a:srgbClr val="000000">
                          <a:lumMod val="50000"/>
                          <a:lumOff val="50000"/>
                          <a:alpha val="0"/>
                        </a:srgbClr>
                      </a:solidFill>
                    </a:ln>
                    <a:solidFill>
                      <a:schemeClr val="bg1"/>
                    </a:solidFill>
                    <a:latin typeface="KPMG Bold" panose="020B0803030202040204" pitchFamily="34" charset="0"/>
                    <a:ea typeface="KoPub돋움체 Medium" panose="00000600000000000000" pitchFamily="2" charset="-127"/>
                    <a:cs typeface="+mn-cs"/>
                  </a:defRPr>
                </a:pPr>
                <a:endParaRPr lang="ko-K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shade val="95000"/>
                          <a:satMod val="105000"/>
                        </a:schemeClr>
                      </a:solidFill>
                      <a:prstDash val="solid"/>
                      <a:round/>
                    </a:ln>
                    <a:effectLst/>
                  </c:spPr>
                </c15:leaderLines>
              </c:ext>
            </c:extLst>
          </c:dLbls>
          <c:cat>
            <c:numRef>
              <c:f>Sheet1!$A$2:$A$6</c:f>
              <c:numCache>
                <c:formatCode>General</c:formatCode>
                <c:ptCount val="5"/>
                <c:pt idx="0">
                  <c:v>2017</c:v>
                </c:pt>
                <c:pt idx="1">
                  <c:v>2018</c:v>
                </c:pt>
                <c:pt idx="2">
                  <c:v>2019</c:v>
                </c:pt>
                <c:pt idx="3">
                  <c:v>2020</c:v>
                </c:pt>
                <c:pt idx="4">
                  <c:v>2021</c:v>
                </c:pt>
              </c:numCache>
            </c:numRef>
          </c:cat>
          <c:val>
            <c:numRef>
              <c:f>Sheet1!$E$2:$E$6</c:f>
              <c:numCache>
                <c:formatCode>General</c:formatCode>
                <c:ptCount val="5"/>
                <c:pt idx="0">
                  <c:v>340.57</c:v>
                </c:pt>
                <c:pt idx="1">
                  <c:v>388.14</c:v>
                </c:pt>
                <c:pt idx="2">
                  <c:v>459.08</c:v>
                </c:pt>
                <c:pt idx="3">
                  <c:v>536.1</c:v>
                </c:pt>
                <c:pt idx="4">
                  <c:v>650.63</c:v>
                </c:pt>
              </c:numCache>
            </c:numRef>
          </c:val>
          <c:extLst>
            <c:ext xmlns:c16="http://schemas.microsoft.com/office/drawing/2014/chart" uri="{C3380CC4-5D6E-409C-BE32-E72D297353CC}">
              <c16:uniqueId val="{0000000D-42AE-464E-9056-83FCFF5C1824}"/>
            </c:ext>
          </c:extLst>
        </c:ser>
        <c:ser>
          <c:idx val="4"/>
          <c:order val="4"/>
          <c:tx>
            <c:strRef>
              <c:f>Sheet1!$F$1</c:f>
              <c:strCache>
                <c:ptCount val="1"/>
                <c:pt idx="0">
                  <c:v>공무원·군인·경찰 등 공제보험</c:v>
                </c:pt>
              </c:strCache>
            </c:strRef>
          </c:tx>
          <c:spPr>
            <a:solidFill>
              <a:srgbClr val="0C233C"/>
            </a:solidFill>
            <a:ln>
              <a:noFill/>
            </a:ln>
            <a:effectLst/>
          </c:spPr>
          <c:invertIfNegative val="0"/>
          <c:dLbls>
            <c:numFmt formatCode="#,##0.0_);[Red]\(#,##0.0\)" sourceLinked="0"/>
            <c:spPr>
              <a:noFill/>
              <a:ln>
                <a:noFill/>
              </a:ln>
              <a:effectLst/>
            </c:spPr>
            <c:txPr>
              <a:bodyPr rot="0" spcFirstLastPara="1" vertOverflow="ellipsis" vert="horz" wrap="square" lIns="38100" tIns="19050" rIns="38100" bIns="19050" anchor="ctr" anchorCtr="0">
                <a:spAutoFit/>
              </a:bodyPr>
              <a:lstStyle/>
              <a:p>
                <a:pPr algn="ctr" rtl="0">
                  <a:defRPr lang="en-US" altLang="ko-KR" sz="1200" b="0" i="0" u="none" strike="noStrike" kern="1200" baseline="0">
                    <a:ln>
                      <a:solidFill>
                        <a:srgbClr val="000000">
                          <a:lumMod val="50000"/>
                          <a:lumOff val="50000"/>
                          <a:alpha val="0"/>
                        </a:srgbClr>
                      </a:solidFill>
                    </a:ln>
                    <a:solidFill>
                      <a:schemeClr val="bg1"/>
                    </a:solidFill>
                    <a:latin typeface="KPMG Bold" panose="020B0803030202040204" pitchFamily="34" charset="0"/>
                    <a:ea typeface="KoPub돋움체 Medium" panose="00000600000000000000" pitchFamily="2" charset="-127"/>
                    <a:cs typeface="+mn-cs"/>
                  </a:defRPr>
                </a:pPr>
                <a:endParaRPr lang="ko-K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shade val="95000"/>
                          <a:satMod val="105000"/>
                        </a:schemeClr>
                      </a:solidFill>
                      <a:prstDash val="solid"/>
                      <a:round/>
                    </a:ln>
                    <a:effectLst/>
                  </c:spPr>
                </c15:leaderLines>
              </c:ext>
            </c:extLst>
          </c:dLbls>
          <c:cat>
            <c:numRef>
              <c:f>Sheet1!$A$2:$A$6</c:f>
              <c:numCache>
                <c:formatCode>General</c:formatCode>
                <c:ptCount val="5"/>
                <c:pt idx="0">
                  <c:v>2017</c:v>
                </c:pt>
                <c:pt idx="1">
                  <c:v>2018</c:v>
                </c:pt>
                <c:pt idx="2">
                  <c:v>2019</c:v>
                </c:pt>
                <c:pt idx="3">
                  <c:v>2020</c:v>
                </c:pt>
                <c:pt idx="4">
                  <c:v>2021</c:v>
                </c:pt>
              </c:numCache>
            </c:numRef>
          </c:cat>
          <c:val>
            <c:numRef>
              <c:f>Sheet1!$F$2:$F$6</c:f>
              <c:numCache>
                <c:formatCode>General</c:formatCode>
                <c:ptCount val="5"/>
                <c:pt idx="0">
                  <c:v>135.30000000000001</c:v>
                </c:pt>
                <c:pt idx="1">
                  <c:v>132.18</c:v>
                </c:pt>
                <c:pt idx="2">
                  <c:v>131.56</c:v>
                </c:pt>
                <c:pt idx="3">
                  <c:v>135.93</c:v>
                </c:pt>
                <c:pt idx="4">
                  <c:v>138.75</c:v>
                </c:pt>
              </c:numCache>
            </c:numRef>
          </c:val>
          <c:extLst>
            <c:ext xmlns:c16="http://schemas.microsoft.com/office/drawing/2014/chart" uri="{C3380CC4-5D6E-409C-BE32-E72D297353CC}">
              <c16:uniqueId val="{0000000E-42AE-464E-9056-83FCFF5C1824}"/>
            </c:ext>
          </c:extLst>
        </c:ser>
        <c:dLbls>
          <c:showLegendKey val="0"/>
          <c:showVal val="0"/>
          <c:showCatName val="0"/>
          <c:showSerName val="0"/>
          <c:showPercent val="0"/>
          <c:showBubbleSize val="0"/>
        </c:dLbls>
        <c:gapWidth val="80"/>
        <c:overlap val="100"/>
        <c:axId val="67451136"/>
        <c:axId val="66437120"/>
      </c:barChart>
      <c:catAx>
        <c:axId val="67451136"/>
        <c:scaling>
          <c:orientation val="minMax"/>
        </c:scaling>
        <c:delete val="0"/>
        <c:axPos val="b"/>
        <c:numFmt formatCode="General" sourceLinked="0"/>
        <c:majorTickMark val="none"/>
        <c:minorTickMark val="none"/>
        <c:tickLblPos val="low"/>
        <c:spPr>
          <a:noFill/>
          <a:ln w="3175" cap="flat" cmpd="sng" algn="ctr">
            <a:solidFill>
              <a:schemeClr val="bg1">
                <a:lumMod val="75000"/>
              </a:schemeClr>
            </a:solidFill>
            <a:prstDash val="solid"/>
            <a:round/>
          </a:ln>
          <a:effectLst/>
        </c:spPr>
        <c:txPr>
          <a:bodyPr rot="-60000000" spcFirstLastPara="1" vertOverflow="ellipsis" vert="horz" wrap="square" anchor="ctr" anchorCtr="1"/>
          <a:lstStyle/>
          <a:p>
            <a:pPr algn="ctr">
              <a:defRPr lang="en-US" altLang="ko-KR" sz="1050" b="0" i="0" u="none" strike="noStrike" kern="1200" baseline="0" smtId="4294967295">
                <a:ln>
                  <a:solidFill>
                    <a:srgbClr val="000000">
                      <a:lumMod val="50000"/>
                      <a:lumOff val="50000"/>
                      <a:alpha val="0"/>
                    </a:srgbClr>
                  </a:solidFill>
                </a:ln>
                <a:solidFill>
                  <a:schemeClr val="bg1">
                    <a:lumMod val="50000"/>
                  </a:schemeClr>
                </a:solidFill>
                <a:latin typeface="KPMG Bold" panose="020B0803030202040204" pitchFamily="34" charset="0"/>
                <a:ea typeface="KoPub돋움체 Medium" panose="00000600000000000000" pitchFamily="2" charset="-127"/>
                <a:cs typeface="+mn-cs"/>
              </a:defRPr>
            </a:pPr>
            <a:endParaRPr lang="ko-KR"/>
          </a:p>
        </c:txPr>
        <c:crossAx val="66437120"/>
        <c:crosses val="autoZero"/>
        <c:auto val="0"/>
        <c:lblAlgn val="ctr"/>
        <c:lblOffset val="100"/>
        <c:noMultiLvlLbl val="0"/>
      </c:catAx>
      <c:valAx>
        <c:axId val="66437120"/>
        <c:scaling>
          <c:orientation val="minMax"/>
          <c:max val="1800"/>
          <c:min val="0"/>
        </c:scaling>
        <c:delete val="0"/>
        <c:axPos val="l"/>
        <c:numFmt formatCode="#,##0" sourceLinked="0"/>
        <c:majorTickMark val="out"/>
        <c:minorTickMark val="none"/>
        <c:tickLblPos val="low"/>
        <c:spPr>
          <a:noFill/>
          <a:ln w="9525" cap="flat" cmpd="sng" algn="ctr">
            <a:solidFill>
              <a:schemeClr val="bg1">
                <a:lumMod val="75000"/>
              </a:schemeClr>
            </a:solidFill>
            <a:prstDash val="solid"/>
            <a:round/>
          </a:ln>
          <a:effectLst/>
        </c:spPr>
        <c:txPr>
          <a:bodyPr rot="-60000000" spcFirstLastPara="1" vertOverflow="ellipsis" vert="horz" wrap="square" anchor="ctr" anchorCtr="1"/>
          <a:lstStyle/>
          <a:p>
            <a:pPr algn="ctr">
              <a:defRPr lang="en-US" altLang="ko-KR" sz="1050" b="0" i="0" u="none" strike="noStrike" kern="1200" baseline="0" smtId="4294967295">
                <a:ln>
                  <a:solidFill>
                    <a:srgbClr val="000000">
                      <a:lumMod val="50000"/>
                      <a:lumOff val="50000"/>
                      <a:alpha val="0"/>
                    </a:srgbClr>
                  </a:solidFill>
                </a:ln>
                <a:solidFill>
                  <a:schemeClr val="bg1">
                    <a:lumMod val="50000"/>
                  </a:schemeClr>
                </a:solidFill>
                <a:latin typeface="KPMG Bold" panose="020B0803030202040204" pitchFamily="34" charset="0"/>
                <a:ea typeface="KoPub돋움체 Medium" panose="00000600000000000000" pitchFamily="2" charset="-127"/>
                <a:cs typeface="+mn-cs"/>
              </a:defRPr>
            </a:pPr>
            <a:endParaRPr lang="ko-KR"/>
          </a:p>
        </c:txPr>
        <c:crossAx val="67451136"/>
        <c:crosses val="autoZero"/>
        <c:crossBetween val="between"/>
        <c:majorUnit val="400"/>
      </c:valAx>
      <c:spPr>
        <a:noFill/>
        <a:ln>
          <a:noFill/>
        </a:ln>
        <a:effectLst/>
      </c:spPr>
    </c:plotArea>
    <c:legend>
      <c:legendPos val="t"/>
      <c:layout>
        <c:manualLayout>
          <c:xMode val="edge"/>
          <c:yMode val="edge"/>
          <c:x val="0.10778685852659028"/>
          <c:y val="0"/>
          <c:w val="0.89088059979510104"/>
          <c:h val="0.13613464052287583"/>
        </c:manualLayout>
      </c:layout>
      <c:overlay val="0"/>
      <c:spPr>
        <a:noFill/>
        <a:ln>
          <a:noFill/>
        </a:ln>
        <a:effectLst/>
      </c:spPr>
      <c:txPr>
        <a:bodyPr rot="0" spcFirstLastPara="1" vertOverflow="ellipsis" vert="horz" wrap="square" anchor="ctr" anchorCtr="1"/>
        <a:lstStyle/>
        <a:p>
          <a:pPr algn="ctr">
            <a:defRPr lang="en-US" altLang="ko-KR" sz="900" b="0" i="0" u="none" strike="noStrike" kern="1200" baseline="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cs typeface="+mn-cs"/>
            </a:defRPr>
          </a:pPr>
          <a:endParaRPr lang="ko-KR"/>
        </a:p>
      </c:txPr>
    </c:legend>
    <c:plotVisOnly val="1"/>
    <c:dispBlanksAs val="gap"/>
    <c:showDLblsOverMax val="1"/>
  </c:chart>
  <c:spPr>
    <a:noFill/>
    <a:ln w="9525" cap="flat" cmpd="sng" algn="ctr">
      <a:noFill/>
      <a:prstDash val="solid"/>
    </a:ln>
    <a:effectLst/>
  </c:spPr>
  <c:txPr>
    <a:bodyPr/>
    <a:lstStyle/>
    <a:p>
      <a:pPr>
        <a:defRPr sz="1800" smtId="4294967295"/>
      </a:pPr>
      <a:endParaRPr lang="ko-KR"/>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6.3461533656758509E-2"/>
          <c:w val="1"/>
          <c:h val="0.93653836788779898"/>
        </c:manualLayout>
      </c:layout>
      <c:barChart>
        <c:barDir val="col"/>
        <c:grouping val="clustered"/>
        <c:varyColors val="0"/>
        <c:ser>
          <c:idx val="0"/>
          <c:order val="0"/>
          <c:tx>
            <c:strRef>
              <c:f>Sheet1!$B$1</c:f>
              <c:strCache>
                <c:ptCount val="1"/>
                <c:pt idx="0">
                  <c:v>생명</c:v>
                </c:pt>
              </c:strCache>
            </c:strRef>
          </c:tx>
          <c:spPr>
            <a:solidFill>
              <a:srgbClr val="00B8F5"/>
            </a:solidFill>
            <a:ln>
              <a:noFill/>
            </a:ln>
            <a:effectLst/>
          </c:spPr>
          <c:invertIfNegative val="0"/>
          <c:dLbls>
            <c:numFmt formatCode="#,##0.0_ " sourceLinked="0"/>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rgbClr val="00B8F5"/>
                    </a:solidFill>
                    <a:latin typeface="KPMG Bold" panose="020B0803030202040204" pitchFamily="34" charset="0"/>
                    <a:ea typeface="+mn-ea"/>
                    <a:cs typeface="+mn-cs"/>
                  </a:defRPr>
                </a:pPr>
                <a:endParaRPr lang="ko-K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Sheet1!$A$2:$A$14</c:f>
              <c:strCache>
                <c:ptCount val="13"/>
                <c:pt idx="0">
                  <c:v>호주</c:v>
                </c:pt>
                <c:pt idx="1">
                  <c:v>싱가포르</c:v>
                </c:pt>
                <c:pt idx="2">
                  <c:v>홍콩</c:v>
                </c:pt>
                <c:pt idx="3">
                  <c:v>대만</c:v>
                </c:pt>
                <c:pt idx="4">
                  <c:v>한국</c:v>
                </c:pt>
                <c:pt idx="5">
                  <c:v>일본</c:v>
                </c:pt>
                <c:pt idx="6">
                  <c:v>필리핀</c:v>
                </c:pt>
                <c:pt idx="7">
                  <c:v>베트남</c:v>
                </c:pt>
                <c:pt idx="8">
                  <c:v>말레이시아</c:v>
                </c:pt>
                <c:pt idx="9">
                  <c:v>인도네시아</c:v>
                </c:pt>
                <c:pt idx="10">
                  <c:v>태국</c:v>
                </c:pt>
                <c:pt idx="11">
                  <c:v>인도</c:v>
                </c:pt>
                <c:pt idx="12">
                  <c:v>중국</c:v>
                </c:pt>
              </c:strCache>
            </c:strRef>
          </c:cat>
          <c:val>
            <c:numRef>
              <c:f>Sheet1!$B$2:$B$14</c:f>
              <c:numCache>
                <c:formatCode>General</c:formatCode>
                <c:ptCount val="13"/>
                <c:pt idx="0">
                  <c:v>10</c:v>
                </c:pt>
                <c:pt idx="1">
                  <c:v>27.1</c:v>
                </c:pt>
                <c:pt idx="2">
                  <c:v>-1.5</c:v>
                </c:pt>
                <c:pt idx="3">
                  <c:v>-2.2999999999999998</c:v>
                </c:pt>
                <c:pt idx="4">
                  <c:v>-0.6</c:v>
                </c:pt>
                <c:pt idx="5">
                  <c:v>-1.6</c:v>
                </c:pt>
                <c:pt idx="6">
                  <c:v>26.3</c:v>
                </c:pt>
                <c:pt idx="7">
                  <c:v>22.4</c:v>
                </c:pt>
                <c:pt idx="8">
                  <c:v>8.4</c:v>
                </c:pt>
                <c:pt idx="9">
                  <c:v>10.199999999999999</c:v>
                </c:pt>
                <c:pt idx="10">
                  <c:v>0.3</c:v>
                </c:pt>
                <c:pt idx="11">
                  <c:v>14.2</c:v>
                </c:pt>
                <c:pt idx="12">
                  <c:v>5.2</c:v>
                </c:pt>
              </c:numCache>
            </c:numRef>
          </c:val>
          <c:extLst>
            <c:ext xmlns:c16="http://schemas.microsoft.com/office/drawing/2014/chart" uri="{C3380CC4-5D6E-409C-BE32-E72D297353CC}">
              <c16:uniqueId val="{00000000-7657-4A04-A0C8-66C6F1A4F5F0}"/>
            </c:ext>
          </c:extLst>
        </c:ser>
        <c:ser>
          <c:idx val="1"/>
          <c:order val="1"/>
          <c:tx>
            <c:strRef>
              <c:f>Sheet1!$C$1</c:f>
              <c:strCache>
                <c:ptCount val="1"/>
                <c:pt idx="0">
                  <c:v>손해</c:v>
                </c:pt>
              </c:strCache>
            </c:strRef>
          </c:tx>
          <c:spPr>
            <a:solidFill>
              <a:schemeClr val="accent2"/>
            </a:solidFill>
            <a:ln>
              <a:noFill/>
            </a:ln>
            <a:effectLst/>
          </c:spPr>
          <c:invertIfNegative val="0"/>
          <c:dLbls>
            <c:numFmt formatCode="#,##0.0_ " sourceLinked="0"/>
            <c:spPr>
              <a:noFill/>
              <a:ln>
                <a:noFill/>
              </a:ln>
              <a:effectLst/>
            </c:spPr>
            <c:txPr>
              <a:bodyPr rot="0" spcFirstLastPara="1" vertOverflow="ellipsis" vert="horz" wrap="square" lIns="38100" tIns="19050" rIns="38100" bIns="19050" anchor="ctr" anchorCtr="0">
                <a:spAutoFit/>
              </a:bodyPr>
              <a:lstStyle/>
              <a:p>
                <a:pPr algn="ctr">
                  <a:defRPr lang="en-US" altLang="ko-KR" sz="1197" b="0" i="0" u="none" strike="noStrike" kern="1200" baseline="0">
                    <a:solidFill>
                      <a:schemeClr val="tx2"/>
                    </a:solidFill>
                    <a:latin typeface="KPMG Bold" panose="020B0803030202040204" pitchFamily="34" charset="0"/>
                    <a:ea typeface="+mn-ea"/>
                    <a:cs typeface="+mn-cs"/>
                  </a:defRPr>
                </a:pPr>
                <a:endParaRPr lang="ko-K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Sheet1!$A$2:$A$14</c:f>
              <c:strCache>
                <c:ptCount val="13"/>
                <c:pt idx="0">
                  <c:v>호주</c:v>
                </c:pt>
                <c:pt idx="1">
                  <c:v>싱가포르</c:v>
                </c:pt>
                <c:pt idx="2">
                  <c:v>홍콩</c:v>
                </c:pt>
                <c:pt idx="3">
                  <c:v>대만</c:v>
                </c:pt>
                <c:pt idx="4">
                  <c:v>한국</c:v>
                </c:pt>
                <c:pt idx="5">
                  <c:v>일본</c:v>
                </c:pt>
                <c:pt idx="6">
                  <c:v>필리핀</c:v>
                </c:pt>
                <c:pt idx="7">
                  <c:v>베트남</c:v>
                </c:pt>
                <c:pt idx="8">
                  <c:v>말레이시아</c:v>
                </c:pt>
                <c:pt idx="9">
                  <c:v>인도네시아</c:v>
                </c:pt>
                <c:pt idx="10">
                  <c:v>태국</c:v>
                </c:pt>
                <c:pt idx="11">
                  <c:v>인도</c:v>
                </c:pt>
                <c:pt idx="12">
                  <c:v>중국</c:v>
                </c:pt>
              </c:strCache>
            </c:strRef>
          </c:cat>
          <c:val>
            <c:numRef>
              <c:f>Sheet1!$C$2:$C$14</c:f>
              <c:numCache>
                <c:formatCode>General</c:formatCode>
                <c:ptCount val="13"/>
                <c:pt idx="0">
                  <c:v>17.2</c:v>
                </c:pt>
                <c:pt idx="1">
                  <c:v>1.3</c:v>
                </c:pt>
                <c:pt idx="2">
                  <c:v>2.8</c:v>
                </c:pt>
                <c:pt idx="3">
                  <c:v>10</c:v>
                </c:pt>
                <c:pt idx="4">
                  <c:v>5.3</c:v>
                </c:pt>
                <c:pt idx="5">
                  <c:v>-5.3</c:v>
                </c:pt>
                <c:pt idx="6">
                  <c:v>15.3</c:v>
                </c:pt>
                <c:pt idx="7">
                  <c:v>3</c:v>
                </c:pt>
                <c:pt idx="8">
                  <c:v>3.8</c:v>
                </c:pt>
                <c:pt idx="9">
                  <c:v>10.9</c:v>
                </c:pt>
                <c:pt idx="10">
                  <c:v>2.9</c:v>
                </c:pt>
                <c:pt idx="11">
                  <c:v>11.3</c:v>
                </c:pt>
                <c:pt idx="12">
                  <c:v>7.2</c:v>
                </c:pt>
              </c:numCache>
            </c:numRef>
          </c:val>
          <c:extLst>
            <c:ext xmlns:c16="http://schemas.microsoft.com/office/drawing/2014/chart" uri="{C3380CC4-5D6E-409C-BE32-E72D297353CC}">
              <c16:uniqueId val="{0000001B-7657-4A04-A0C8-66C6F1A4F5F0}"/>
            </c:ext>
          </c:extLst>
        </c:ser>
        <c:dLbls>
          <c:showLegendKey val="0"/>
          <c:showVal val="0"/>
          <c:showCatName val="0"/>
          <c:showSerName val="0"/>
          <c:showPercent val="0"/>
          <c:showBubbleSize val="0"/>
        </c:dLbls>
        <c:gapWidth val="80"/>
        <c:axId val="67852511"/>
        <c:axId val="67850847"/>
      </c:barChart>
      <c:catAx>
        <c:axId val="67852511"/>
        <c:scaling>
          <c:orientation val="minMax"/>
        </c:scaling>
        <c:delete val="1"/>
        <c:axPos val="b"/>
        <c:numFmt formatCode="General" sourceLinked="1"/>
        <c:majorTickMark val="out"/>
        <c:minorTickMark val="none"/>
        <c:tickLblPos val="nextTo"/>
        <c:crossAx val="67850847"/>
        <c:crosses val="autoZero"/>
        <c:auto val="1"/>
        <c:lblAlgn val="ctr"/>
        <c:lblOffset val="100"/>
        <c:noMultiLvlLbl val="0"/>
      </c:catAx>
      <c:valAx>
        <c:axId val="67850847"/>
        <c:scaling>
          <c:orientation val="minMax"/>
        </c:scaling>
        <c:delete val="1"/>
        <c:axPos val="l"/>
        <c:numFmt formatCode="General" sourceLinked="1"/>
        <c:majorTickMark val="none"/>
        <c:minorTickMark val="none"/>
        <c:tickLblPos val="nextTo"/>
        <c:crossAx val="67852511"/>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ko-KR"/>
    </a:p>
  </c:txPr>
  <c:externalData r:id="rId3">
    <c:autoUpdate val="0"/>
  </c:externalData>
</c:chartSpace>
</file>

<file path=ppt/charts/chart5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9071470947901151E-2"/>
          <c:y val="0.13660523888901061"/>
          <c:w val="0.88840109377866816"/>
          <c:h val="0.77413155118569199"/>
        </c:manualLayout>
      </c:layout>
      <c:barChart>
        <c:barDir val="col"/>
        <c:grouping val="stacked"/>
        <c:varyColors val="0"/>
        <c:ser>
          <c:idx val="0"/>
          <c:order val="0"/>
          <c:tx>
            <c:strRef>
              <c:f>Sheet1!$B$1</c:f>
              <c:strCache>
                <c:ptCount val="1"/>
                <c:pt idx="0">
                  <c:v>재산보험</c:v>
                </c:pt>
              </c:strCache>
            </c:strRef>
          </c:tx>
          <c:spPr>
            <a:solidFill>
              <a:schemeClr val="accent2"/>
            </a:solidFill>
            <a:ln>
              <a:noFill/>
            </a:ln>
            <a:effectLst/>
          </c:spPr>
          <c:invertIfNegative val="0"/>
          <c:dLbls>
            <c:numFmt formatCode="#,##0.0_);[Red]\(#,##0.0\)" sourceLinked="0"/>
            <c:spPr>
              <a:noFill/>
              <a:ln>
                <a:noFill/>
              </a:ln>
              <a:effectLst/>
            </c:spPr>
            <c:txPr>
              <a:bodyPr rot="0" spcFirstLastPara="1" vertOverflow="ellipsis" vert="horz" wrap="square" lIns="38100" tIns="19050" rIns="38100" bIns="19050" anchor="ctr" anchorCtr="0">
                <a:spAutoFit/>
              </a:bodyPr>
              <a:lstStyle/>
              <a:p>
                <a:pPr algn="ctr">
                  <a:defRPr lang="en-US" altLang="ko-KR" sz="1200" b="0" i="0" u="none" strike="noStrike" kern="1200" baseline="0">
                    <a:ln>
                      <a:solidFill>
                        <a:srgbClr val="000000">
                          <a:lumMod val="50000"/>
                          <a:lumOff val="50000"/>
                          <a:alpha val="0"/>
                        </a:srgbClr>
                      </a:solidFill>
                    </a:ln>
                    <a:solidFill>
                      <a:schemeClr val="bg1"/>
                    </a:solidFill>
                    <a:latin typeface="KPMG Bold" panose="020B0803030202040204" pitchFamily="34" charset="0"/>
                    <a:ea typeface="KoPub돋움체 Medium" panose="00000600000000000000" pitchFamily="2" charset="-127"/>
                    <a:cs typeface="+mn-cs"/>
                  </a:defRPr>
                </a:pPr>
                <a:endParaRPr lang="ko-K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2017</c:v>
                </c:pt>
                <c:pt idx="1">
                  <c:v>2018</c:v>
                </c:pt>
                <c:pt idx="2">
                  <c:v>2019</c:v>
                </c:pt>
                <c:pt idx="3">
                  <c:v>2020</c:v>
                </c:pt>
                <c:pt idx="4">
                  <c:v>2021</c:v>
                </c:pt>
              </c:strCache>
            </c:strRef>
          </c:cat>
          <c:val>
            <c:numRef>
              <c:f>Sheet1!$B$2:$B$6</c:f>
              <c:numCache>
                <c:formatCode>General</c:formatCode>
                <c:ptCount val="5"/>
                <c:pt idx="0">
                  <c:v>7.2639804999999997</c:v>
                </c:pt>
                <c:pt idx="1">
                  <c:v>7.9138919800000007</c:v>
                </c:pt>
                <c:pt idx="2">
                  <c:v>8.7245681199999989</c:v>
                </c:pt>
                <c:pt idx="3">
                  <c:v>8.0262094800000003</c:v>
                </c:pt>
                <c:pt idx="4">
                  <c:v>9.0287209900000001</c:v>
                </c:pt>
              </c:numCache>
            </c:numRef>
          </c:val>
          <c:extLst>
            <c:ext xmlns:c16="http://schemas.microsoft.com/office/drawing/2014/chart" uri="{C3380CC4-5D6E-409C-BE32-E72D297353CC}">
              <c16:uniqueId val="{00000000-76D2-409C-B073-1C9C96B0CCBE}"/>
            </c:ext>
          </c:extLst>
        </c:ser>
        <c:ser>
          <c:idx val="1"/>
          <c:order val="1"/>
          <c:tx>
            <c:strRef>
              <c:f>Sheet1!$C$1</c:f>
              <c:strCache>
                <c:ptCount val="1"/>
                <c:pt idx="0">
                  <c:v>자동차보험</c:v>
                </c:pt>
              </c:strCache>
            </c:strRef>
          </c:tx>
          <c:spPr>
            <a:solidFill>
              <a:srgbClr val="00C0AE"/>
            </a:solidFill>
            <a:ln>
              <a:noFill/>
            </a:ln>
            <a:effectLst/>
          </c:spPr>
          <c:invertIfNegative val="0"/>
          <c:dLbls>
            <c:numFmt formatCode="#,##0.0_);[Red]\(#,##0.0\)" sourceLinked="0"/>
            <c:spPr>
              <a:noFill/>
              <a:ln>
                <a:noFill/>
              </a:ln>
              <a:effectLst/>
            </c:spPr>
            <c:txPr>
              <a:bodyPr rot="0" spcFirstLastPara="1" vertOverflow="ellipsis" vert="horz" wrap="square" lIns="38100" tIns="19050" rIns="38100" bIns="19050" anchor="ctr" anchorCtr="1">
                <a:spAutoFit/>
              </a:bodyPr>
              <a:lstStyle/>
              <a:p>
                <a:pPr>
                  <a:defRPr lang="en-US" altLang="ko-KR" sz="1200" b="0" i="0" u="none" strike="noStrike" kern="1200" baseline="0">
                    <a:ln>
                      <a:solidFill>
                        <a:srgbClr val="000000">
                          <a:lumMod val="50000"/>
                          <a:lumOff val="50000"/>
                          <a:alpha val="0"/>
                        </a:srgbClr>
                      </a:solidFill>
                    </a:ln>
                    <a:solidFill>
                      <a:schemeClr val="bg1"/>
                    </a:solidFill>
                    <a:latin typeface="KPMG Bold" panose="020B0803030202040204" pitchFamily="34" charset="0"/>
                    <a:ea typeface="KoPub돋움체 Medium" panose="00000600000000000000" pitchFamily="2" charset="-127"/>
                    <a:cs typeface="+mn-cs"/>
                  </a:defRPr>
                </a:pPr>
                <a:endParaRPr lang="ko-K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2017</c:v>
                </c:pt>
                <c:pt idx="1">
                  <c:v>2018</c:v>
                </c:pt>
                <c:pt idx="2">
                  <c:v>2019</c:v>
                </c:pt>
                <c:pt idx="3">
                  <c:v>2020</c:v>
                </c:pt>
                <c:pt idx="4">
                  <c:v>2021</c:v>
                </c:pt>
              </c:strCache>
            </c:strRef>
          </c:cat>
          <c:val>
            <c:numRef>
              <c:f>Sheet1!$C$2:$C$6</c:f>
              <c:numCache>
                <c:formatCode>General</c:formatCode>
                <c:ptCount val="5"/>
                <c:pt idx="0">
                  <c:v>14.038466189999999</c:v>
                </c:pt>
                <c:pt idx="1">
                  <c:v>13.955226</c:v>
                </c:pt>
                <c:pt idx="2">
                  <c:v>13.906528029999999</c:v>
                </c:pt>
                <c:pt idx="3">
                  <c:v>11.597765240000001</c:v>
                </c:pt>
                <c:pt idx="4">
                  <c:v>12.21477705</c:v>
                </c:pt>
              </c:numCache>
            </c:numRef>
          </c:val>
          <c:extLst>
            <c:ext xmlns:c16="http://schemas.microsoft.com/office/drawing/2014/chart" uri="{C3380CC4-5D6E-409C-BE32-E72D297353CC}">
              <c16:uniqueId val="{00000001-76D2-409C-B073-1C9C96B0CCBE}"/>
            </c:ext>
          </c:extLst>
        </c:ser>
        <c:ser>
          <c:idx val="2"/>
          <c:order val="2"/>
          <c:tx>
            <c:strRef>
              <c:f>Sheet1!$D$1</c:f>
              <c:strCache>
                <c:ptCount val="1"/>
                <c:pt idx="0">
                  <c:v>적하보험</c:v>
                </c:pt>
              </c:strCache>
            </c:strRef>
          </c:tx>
          <c:spPr>
            <a:solidFill>
              <a:schemeClr val="accent6"/>
            </a:solidFill>
            <a:ln>
              <a:noFill/>
            </a:ln>
            <a:effectLst/>
          </c:spPr>
          <c:invertIfNegative val="0"/>
          <c:dLbls>
            <c:numFmt formatCode="#,##0.0_);[Red]\(#,##0.0\)" sourceLinked="0"/>
            <c:spPr>
              <a:noFill/>
              <a:ln>
                <a:noFill/>
              </a:ln>
              <a:effectLst/>
            </c:spPr>
            <c:txPr>
              <a:bodyPr rot="0" spcFirstLastPara="1" vertOverflow="ellipsis" vert="horz" wrap="square" lIns="38100" tIns="19050" rIns="38100" bIns="19050" anchor="ctr" anchorCtr="1">
                <a:spAutoFit/>
              </a:bodyPr>
              <a:lstStyle/>
              <a:p>
                <a:pPr>
                  <a:defRPr lang="en-US" altLang="ko-KR" sz="1200" b="0" i="0" u="none" strike="noStrike" kern="1200" baseline="0">
                    <a:ln>
                      <a:solidFill>
                        <a:srgbClr val="000000">
                          <a:lumMod val="50000"/>
                          <a:lumOff val="50000"/>
                          <a:alpha val="0"/>
                        </a:srgbClr>
                      </a:solidFill>
                    </a:ln>
                    <a:solidFill>
                      <a:schemeClr val="bg1"/>
                    </a:solidFill>
                    <a:latin typeface="KPMG Bold" panose="020B0803030202040204" pitchFamily="34" charset="0"/>
                    <a:ea typeface="KoPub돋움체 Medium" panose="00000600000000000000" pitchFamily="2" charset="-127"/>
                    <a:cs typeface="+mn-cs"/>
                  </a:defRPr>
                </a:pPr>
                <a:endParaRPr lang="ko-K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2017</c:v>
                </c:pt>
                <c:pt idx="1">
                  <c:v>2018</c:v>
                </c:pt>
                <c:pt idx="2">
                  <c:v>2019</c:v>
                </c:pt>
                <c:pt idx="3">
                  <c:v>2020</c:v>
                </c:pt>
                <c:pt idx="4">
                  <c:v>2021</c:v>
                </c:pt>
              </c:strCache>
            </c:strRef>
          </c:cat>
          <c:val>
            <c:numRef>
              <c:f>Sheet1!$D$2:$D$6</c:f>
              <c:numCache>
                <c:formatCode>General</c:formatCode>
                <c:ptCount val="5"/>
                <c:pt idx="0">
                  <c:v>1.7405659899999999</c:v>
                </c:pt>
                <c:pt idx="1">
                  <c:v>1.93179802</c:v>
                </c:pt>
                <c:pt idx="2">
                  <c:v>2.0049121299999997</c:v>
                </c:pt>
                <c:pt idx="3">
                  <c:v>1.68154768</c:v>
                </c:pt>
                <c:pt idx="4">
                  <c:v>2.0097703199999999</c:v>
                </c:pt>
              </c:numCache>
            </c:numRef>
          </c:val>
          <c:extLst>
            <c:ext xmlns:c16="http://schemas.microsoft.com/office/drawing/2014/chart" uri="{C3380CC4-5D6E-409C-BE32-E72D297353CC}">
              <c16:uniqueId val="{00000002-76D2-409C-B073-1C9C96B0CCBE}"/>
            </c:ext>
          </c:extLst>
        </c:ser>
        <c:ser>
          <c:idx val="3"/>
          <c:order val="3"/>
          <c:tx>
            <c:strRef>
              <c:f>Sheet1!$E$1</c:f>
              <c:strCache>
                <c:ptCount val="1"/>
                <c:pt idx="0">
                  <c:v>해상보험</c:v>
                </c:pt>
              </c:strCache>
            </c:strRef>
          </c:tx>
          <c:spPr>
            <a:solidFill>
              <a:schemeClr val="accent2">
                <a:lumMod val="60000"/>
              </a:schemeClr>
            </a:solidFill>
            <a:ln>
              <a:noFill/>
            </a:ln>
            <a:effectLst/>
          </c:spPr>
          <c:invertIfNegative val="0"/>
          <c:cat>
            <c:strRef>
              <c:f>Sheet1!$A$2:$A$6</c:f>
              <c:strCache>
                <c:ptCount val="5"/>
                <c:pt idx="0">
                  <c:v>2017</c:v>
                </c:pt>
                <c:pt idx="1">
                  <c:v>2018</c:v>
                </c:pt>
                <c:pt idx="2">
                  <c:v>2019</c:v>
                </c:pt>
                <c:pt idx="3">
                  <c:v>2020</c:v>
                </c:pt>
                <c:pt idx="4">
                  <c:v>2021</c:v>
                </c:pt>
              </c:strCache>
            </c:strRef>
          </c:cat>
          <c:val>
            <c:numRef>
              <c:f>Sheet1!$E$2:$E$6</c:f>
              <c:numCache>
                <c:formatCode>General</c:formatCode>
                <c:ptCount val="5"/>
                <c:pt idx="0">
                  <c:v>0.75469843000000003</c:v>
                </c:pt>
                <c:pt idx="1">
                  <c:v>0.66828680000000007</c:v>
                </c:pt>
                <c:pt idx="2">
                  <c:v>0.83767563</c:v>
                </c:pt>
                <c:pt idx="3">
                  <c:v>0.83452978</c:v>
                </c:pt>
                <c:pt idx="4">
                  <c:v>1.0747790100000001</c:v>
                </c:pt>
              </c:numCache>
            </c:numRef>
          </c:val>
          <c:extLst>
            <c:ext xmlns:c16="http://schemas.microsoft.com/office/drawing/2014/chart" uri="{C3380CC4-5D6E-409C-BE32-E72D297353CC}">
              <c16:uniqueId val="{00000003-76D2-409C-B073-1C9C96B0CCBE}"/>
            </c:ext>
          </c:extLst>
        </c:ser>
        <c:ser>
          <c:idx val="4"/>
          <c:order val="4"/>
          <c:tx>
            <c:strRef>
              <c:f>Sheet1!$F$1</c:f>
              <c:strCache>
                <c:ptCount val="1"/>
                <c:pt idx="0">
                  <c:v>기술보험</c:v>
                </c:pt>
              </c:strCache>
            </c:strRef>
          </c:tx>
          <c:spPr>
            <a:solidFill>
              <a:schemeClr val="accent4">
                <a:lumMod val="60000"/>
              </a:schemeClr>
            </a:solidFill>
            <a:ln>
              <a:noFill/>
            </a:ln>
            <a:effectLst/>
          </c:spPr>
          <c:invertIfNegative val="0"/>
          <c:cat>
            <c:strRef>
              <c:f>Sheet1!$A$2:$A$6</c:f>
              <c:strCache>
                <c:ptCount val="5"/>
                <c:pt idx="0">
                  <c:v>2017</c:v>
                </c:pt>
                <c:pt idx="1">
                  <c:v>2018</c:v>
                </c:pt>
                <c:pt idx="2">
                  <c:v>2019</c:v>
                </c:pt>
                <c:pt idx="3">
                  <c:v>2020</c:v>
                </c:pt>
                <c:pt idx="4">
                  <c:v>2021</c:v>
                </c:pt>
              </c:strCache>
            </c:strRef>
          </c:cat>
          <c:val>
            <c:numRef>
              <c:f>Sheet1!$F$2:$F$6</c:f>
              <c:numCache>
                <c:formatCode>General</c:formatCode>
                <c:ptCount val="5"/>
                <c:pt idx="0">
                  <c:v>0.87447388000000004</c:v>
                </c:pt>
                <c:pt idx="1">
                  <c:v>1.0941136</c:v>
                </c:pt>
                <c:pt idx="2">
                  <c:v>1.0572605100000001</c:v>
                </c:pt>
                <c:pt idx="3">
                  <c:v>1.0640793200000001</c:v>
                </c:pt>
                <c:pt idx="4">
                  <c:v>1.1000138500000001</c:v>
                </c:pt>
              </c:numCache>
            </c:numRef>
          </c:val>
          <c:extLst>
            <c:ext xmlns:c16="http://schemas.microsoft.com/office/drawing/2014/chart" uri="{C3380CC4-5D6E-409C-BE32-E72D297353CC}">
              <c16:uniqueId val="{00000000-902D-45FF-B0D5-8A433DCE7CB9}"/>
            </c:ext>
          </c:extLst>
        </c:ser>
        <c:ser>
          <c:idx val="5"/>
          <c:order val="5"/>
          <c:tx>
            <c:strRef>
              <c:f>Sheet1!$G$1</c:f>
              <c:strCache>
                <c:ptCount val="1"/>
                <c:pt idx="0">
                  <c:v>배상책임보험</c:v>
                </c:pt>
              </c:strCache>
            </c:strRef>
          </c:tx>
          <c:spPr>
            <a:solidFill>
              <a:schemeClr val="accent6">
                <a:lumMod val="60000"/>
              </a:schemeClr>
            </a:solidFill>
            <a:ln>
              <a:noFill/>
            </a:ln>
            <a:effectLst/>
          </c:spPr>
          <c:invertIfNegative val="0"/>
          <c:cat>
            <c:strRef>
              <c:f>Sheet1!$A$2:$A$6</c:f>
              <c:strCache>
                <c:ptCount val="5"/>
                <c:pt idx="0">
                  <c:v>2017</c:v>
                </c:pt>
                <c:pt idx="1">
                  <c:v>2018</c:v>
                </c:pt>
                <c:pt idx="2">
                  <c:v>2019</c:v>
                </c:pt>
                <c:pt idx="3">
                  <c:v>2020</c:v>
                </c:pt>
                <c:pt idx="4">
                  <c:v>2021</c:v>
                </c:pt>
              </c:strCache>
            </c:strRef>
          </c:cat>
          <c:val>
            <c:numRef>
              <c:f>Sheet1!$G$2:$G$6</c:f>
              <c:numCache>
                <c:formatCode>General</c:formatCode>
                <c:ptCount val="5"/>
                <c:pt idx="0">
                  <c:v>0.64394056999999993</c:v>
                </c:pt>
                <c:pt idx="1">
                  <c:v>0.73071476000000002</c:v>
                </c:pt>
                <c:pt idx="2">
                  <c:v>0.65993344999999992</c:v>
                </c:pt>
                <c:pt idx="3">
                  <c:v>0.55646435999999999</c:v>
                </c:pt>
                <c:pt idx="4">
                  <c:v>0.59999143999999993</c:v>
                </c:pt>
              </c:numCache>
            </c:numRef>
          </c:val>
          <c:extLst>
            <c:ext xmlns:c16="http://schemas.microsoft.com/office/drawing/2014/chart" uri="{C3380CC4-5D6E-409C-BE32-E72D297353CC}">
              <c16:uniqueId val="{00000001-902D-45FF-B0D5-8A433DCE7CB9}"/>
            </c:ext>
          </c:extLst>
        </c:ser>
        <c:ser>
          <c:idx val="6"/>
          <c:order val="6"/>
          <c:tx>
            <c:strRef>
              <c:f>Sheet1!$H$1</c:f>
              <c:strCache>
                <c:ptCount val="1"/>
                <c:pt idx="0">
                  <c:v>상해·건강보험</c:v>
                </c:pt>
              </c:strCache>
            </c:strRef>
          </c:tx>
          <c:spPr>
            <a:solidFill>
              <a:schemeClr val="accent2">
                <a:lumMod val="80000"/>
                <a:lumOff val="20000"/>
              </a:schemeClr>
            </a:solidFill>
            <a:ln>
              <a:noFill/>
            </a:ln>
            <a:effectLst/>
          </c:spPr>
          <c:invertIfNegative val="0"/>
          <c:dLbls>
            <c:numFmt formatCode="#,##0.0_);[Red]\(#,##0.0\)" sourceLinked="0"/>
            <c:spPr>
              <a:noFill/>
              <a:ln>
                <a:noFill/>
              </a:ln>
              <a:effectLst/>
            </c:spPr>
            <c:txPr>
              <a:bodyPr rot="0" spcFirstLastPara="1" vertOverflow="ellipsis" vert="horz" wrap="square" lIns="38100" tIns="19050" rIns="38100" bIns="19050" anchor="ctr" anchorCtr="0">
                <a:spAutoFit/>
              </a:bodyPr>
              <a:lstStyle/>
              <a:p>
                <a:pPr algn="ctr">
                  <a:defRPr lang="en-US" altLang="ko-KR" sz="1200" b="0" i="0" u="none" strike="noStrike" kern="1200" baseline="0">
                    <a:ln>
                      <a:solidFill>
                        <a:srgbClr val="000000">
                          <a:lumMod val="50000"/>
                          <a:lumOff val="50000"/>
                          <a:alpha val="0"/>
                        </a:srgbClr>
                      </a:solidFill>
                    </a:ln>
                    <a:solidFill>
                      <a:schemeClr val="bg1"/>
                    </a:solidFill>
                    <a:latin typeface="KPMG Bold" panose="020B0803030202040204" pitchFamily="34" charset="0"/>
                    <a:ea typeface="KoPub돋움체 Medium" panose="00000600000000000000" pitchFamily="2" charset="-127"/>
                    <a:cs typeface="+mn-cs"/>
                  </a:defRPr>
                </a:pPr>
                <a:endParaRPr lang="ko-K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2017</c:v>
                </c:pt>
                <c:pt idx="1">
                  <c:v>2018</c:v>
                </c:pt>
                <c:pt idx="2">
                  <c:v>2019</c:v>
                </c:pt>
                <c:pt idx="3">
                  <c:v>2020</c:v>
                </c:pt>
                <c:pt idx="4">
                  <c:v>2021</c:v>
                </c:pt>
              </c:strCache>
            </c:strRef>
          </c:cat>
          <c:val>
            <c:numRef>
              <c:f>Sheet1!$H$2:$H$6</c:f>
              <c:numCache>
                <c:formatCode>General</c:formatCode>
                <c:ptCount val="5"/>
                <c:pt idx="0">
                  <c:v>6.2947780700000004</c:v>
                </c:pt>
                <c:pt idx="1">
                  <c:v>6.3693485499999998</c:v>
                </c:pt>
                <c:pt idx="2">
                  <c:v>6.6849968799999999</c:v>
                </c:pt>
                <c:pt idx="3">
                  <c:v>7.9623608499999996</c:v>
                </c:pt>
                <c:pt idx="4">
                  <c:v>7.6283518299999997</c:v>
                </c:pt>
              </c:numCache>
            </c:numRef>
          </c:val>
          <c:extLst>
            <c:ext xmlns:c16="http://schemas.microsoft.com/office/drawing/2014/chart" uri="{C3380CC4-5D6E-409C-BE32-E72D297353CC}">
              <c16:uniqueId val="{00000002-902D-45FF-B0D5-8A433DCE7CB9}"/>
            </c:ext>
          </c:extLst>
        </c:ser>
        <c:ser>
          <c:idx val="7"/>
          <c:order val="7"/>
          <c:tx>
            <c:strRef>
              <c:f>Sheet1!$I$1</c:f>
              <c:strCache>
                <c:ptCount val="1"/>
                <c:pt idx="0">
                  <c:v>신용·보증보험</c:v>
                </c:pt>
              </c:strCache>
            </c:strRef>
          </c:tx>
          <c:spPr>
            <a:solidFill>
              <a:schemeClr val="accent4">
                <a:lumMod val="80000"/>
                <a:lumOff val="20000"/>
              </a:schemeClr>
            </a:solidFill>
            <a:ln>
              <a:noFill/>
            </a:ln>
            <a:effectLst/>
          </c:spPr>
          <c:invertIfNegative val="0"/>
          <c:dLbls>
            <c:numFmt formatCode="#,##0.0_);[Red]\(#,##0.0\)" sourceLinked="0"/>
            <c:spPr>
              <a:noFill/>
              <a:ln>
                <a:noFill/>
              </a:ln>
              <a:effectLst/>
            </c:spPr>
            <c:txPr>
              <a:bodyPr rot="0" spcFirstLastPara="1" vertOverflow="ellipsis" vert="horz" wrap="square" lIns="38100" tIns="19050" rIns="38100" bIns="19050" anchor="ctr" anchorCtr="0">
                <a:spAutoFit/>
              </a:bodyPr>
              <a:lstStyle/>
              <a:p>
                <a:pPr algn="ctr">
                  <a:defRPr lang="en-US" altLang="ko-KR" sz="1200" b="0" i="0" u="none" strike="noStrike" kern="1200" baseline="0">
                    <a:ln>
                      <a:solidFill>
                        <a:srgbClr val="000000">
                          <a:lumMod val="50000"/>
                          <a:lumOff val="50000"/>
                          <a:alpha val="0"/>
                        </a:srgbClr>
                      </a:solidFill>
                    </a:ln>
                    <a:solidFill>
                      <a:schemeClr val="bg1"/>
                    </a:solidFill>
                    <a:latin typeface="KPMG Bold" panose="020B0803030202040204" pitchFamily="34" charset="0"/>
                    <a:ea typeface="KoPub돋움체 Medium" panose="00000600000000000000" pitchFamily="2" charset="-127"/>
                    <a:cs typeface="+mn-cs"/>
                  </a:defRPr>
                </a:pPr>
                <a:endParaRPr lang="ko-K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2017</c:v>
                </c:pt>
                <c:pt idx="1">
                  <c:v>2018</c:v>
                </c:pt>
                <c:pt idx="2">
                  <c:v>2019</c:v>
                </c:pt>
                <c:pt idx="3">
                  <c:v>2020</c:v>
                </c:pt>
                <c:pt idx="4">
                  <c:v>2021</c:v>
                </c:pt>
              </c:strCache>
            </c:strRef>
          </c:cat>
          <c:val>
            <c:numRef>
              <c:f>Sheet1!$I$2:$I$6</c:f>
              <c:numCache>
                <c:formatCode>General</c:formatCode>
                <c:ptCount val="5"/>
                <c:pt idx="0">
                  <c:v>5.5401359599999997</c:v>
                </c:pt>
                <c:pt idx="1">
                  <c:v>7.2543226000000001</c:v>
                </c:pt>
                <c:pt idx="2">
                  <c:v>12.54361306</c:v>
                </c:pt>
                <c:pt idx="3">
                  <c:v>15.05659062</c:v>
                </c:pt>
                <c:pt idx="4">
                  <c:v>14.22497231</c:v>
                </c:pt>
              </c:numCache>
            </c:numRef>
          </c:val>
          <c:extLst>
            <c:ext xmlns:c16="http://schemas.microsoft.com/office/drawing/2014/chart" uri="{C3380CC4-5D6E-409C-BE32-E72D297353CC}">
              <c16:uniqueId val="{00000003-902D-45FF-B0D5-8A433DCE7CB9}"/>
            </c:ext>
          </c:extLst>
        </c:ser>
        <c:ser>
          <c:idx val="8"/>
          <c:order val="8"/>
          <c:tx>
            <c:strRef>
              <c:f>Sheet1!$J$1</c:f>
              <c:strCache>
                <c:ptCount val="1"/>
                <c:pt idx="0">
                  <c:v>기타</c:v>
                </c:pt>
              </c:strCache>
            </c:strRef>
          </c:tx>
          <c:spPr>
            <a:solidFill>
              <a:schemeClr val="accent6">
                <a:lumMod val="80000"/>
                <a:lumOff val="20000"/>
              </a:schemeClr>
            </a:solidFill>
            <a:ln>
              <a:noFill/>
            </a:ln>
            <a:effectLst/>
          </c:spPr>
          <c:invertIfNegative val="0"/>
          <c:dLbls>
            <c:numFmt formatCode="#,##0.0_);[Red]\(#,##0.0\)" sourceLinked="0"/>
            <c:spPr>
              <a:noFill/>
              <a:ln>
                <a:noFill/>
              </a:ln>
              <a:effectLst/>
            </c:spPr>
            <c:txPr>
              <a:bodyPr rot="0" spcFirstLastPara="1" vertOverflow="ellipsis" vert="horz" wrap="square" lIns="38100" tIns="19050" rIns="38100" bIns="19050" anchor="ctr" anchorCtr="0">
                <a:spAutoFit/>
              </a:bodyPr>
              <a:lstStyle/>
              <a:p>
                <a:pPr algn="ctr">
                  <a:defRPr lang="en-US" altLang="ko-KR" sz="1200" b="0" i="0" u="none" strike="noStrike" kern="1200" baseline="0">
                    <a:ln>
                      <a:solidFill>
                        <a:srgbClr val="000000">
                          <a:lumMod val="50000"/>
                          <a:lumOff val="50000"/>
                          <a:alpha val="0"/>
                        </a:srgbClr>
                      </a:solidFill>
                    </a:ln>
                    <a:solidFill>
                      <a:schemeClr val="bg1"/>
                    </a:solidFill>
                    <a:latin typeface="KPMG Bold" panose="020B0803030202040204" pitchFamily="34" charset="0"/>
                    <a:ea typeface="KoPub돋움체 Medium" panose="00000600000000000000" pitchFamily="2" charset="-127"/>
                    <a:cs typeface="+mn-cs"/>
                  </a:defRPr>
                </a:pPr>
                <a:endParaRPr lang="ko-K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2017</c:v>
                </c:pt>
                <c:pt idx="1">
                  <c:v>2018</c:v>
                </c:pt>
                <c:pt idx="2">
                  <c:v>2019</c:v>
                </c:pt>
                <c:pt idx="3">
                  <c:v>2020</c:v>
                </c:pt>
                <c:pt idx="4">
                  <c:v>2021</c:v>
                </c:pt>
              </c:strCache>
            </c:strRef>
          </c:cat>
          <c:val>
            <c:numRef>
              <c:f>Sheet1!$J$2:$J$6</c:f>
              <c:numCache>
                <c:formatCode>General</c:formatCode>
                <c:ptCount val="5"/>
                <c:pt idx="0">
                  <c:v>3.1681649499999995</c:v>
                </c:pt>
                <c:pt idx="1">
                  <c:v>4.7376085100000003</c:v>
                </c:pt>
                <c:pt idx="2">
                  <c:v>5.194152400000001</c:v>
                </c:pt>
                <c:pt idx="3">
                  <c:v>2.94778326</c:v>
                </c:pt>
                <c:pt idx="4">
                  <c:v>3.7512309500000001</c:v>
                </c:pt>
              </c:numCache>
            </c:numRef>
          </c:val>
          <c:extLst>
            <c:ext xmlns:c16="http://schemas.microsoft.com/office/drawing/2014/chart" uri="{C3380CC4-5D6E-409C-BE32-E72D297353CC}">
              <c16:uniqueId val="{00000004-902D-45FF-B0D5-8A433DCE7CB9}"/>
            </c:ext>
          </c:extLst>
        </c:ser>
        <c:dLbls>
          <c:showLegendKey val="0"/>
          <c:showVal val="0"/>
          <c:showCatName val="0"/>
          <c:showSerName val="0"/>
          <c:showPercent val="0"/>
          <c:showBubbleSize val="0"/>
        </c:dLbls>
        <c:gapWidth val="80"/>
        <c:overlap val="100"/>
        <c:axId val="739968304"/>
        <c:axId val="739950416"/>
      </c:barChart>
      <c:catAx>
        <c:axId val="73996830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lgn="ctr">
              <a:defRPr lang="en-US" altLang="ko-KR" sz="1050" b="0" i="0" u="none" strike="noStrike" kern="1200" baseline="0">
                <a:ln>
                  <a:solidFill>
                    <a:srgbClr val="000000">
                      <a:lumMod val="50000"/>
                      <a:lumOff val="50000"/>
                      <a:alpha val="0"/>
                    </a:srgbClr>
                  </a:solidFill>
                </a:ln>
                <a:solidFill>
                  <a:schemeClr val="bg1">
                    <a:lumMod val="50000"/>
                  </a:schemeClr>
                </a:solidFill>
                <a:latin typeface="KPMG Bold" panose="020B0803030202040204" pitchFamily="34" charset="0"/>
                <a:ea typeface="KoPub돋움체 Medium" panose="00000600000000000000" pitchFamily="2" charset="-127"/>
                <a:cs typeface="+mn-cs"/>
              </a:defRPr>
            </a:pPr>
            <a:endParaRPr lang="ko-KR"/>
          </a:p>
        </c:txPr>
        <c:crossAx val="739950416"/>
        <c:crosses val="autoZero"/>
        <c:auto val="1"/>
        <c:lblAlgn val="ctr"/>
        <c:lblOffset val="100"/>
        <c:noMultiLvlLbl val="0"/>
      </c:catAx>
      <c:valAx>
        <c:axId val="739950416"/>
        <c:scaling>
          <c:orientation val="minMax"/>
        </c:scaling>
        <c:delete val="0"/>
        <c:axPos val="l"/>
        <c:numFmt formatCode="#,##0_);[Red]\(#,##0\)" sourceLinked="0"/>
        <c:majorTickMark val="out"/>
        <c:minorTickMark val="none"/>
        <c:tickLblPos val="nextTo"/>
        <c:spPr>
          <a:noFill/>
          <a:ln>
            <a:solidFill>
              <a:schemeClr val="bg1">
                <a:lumMod val="75000"/>
              </a:schemeClr>
            </a:solidFill>
          </a:ln>
          <a:effectLst/>
        </c:spPr>
        <c:txPr>
          <a:bodyPr rot="-60000000" spcFirstLastPara="1" vertOverflow="ellipsis" vert="horz" wrap="square" anchor="ctr" anchorCtr="1"/>
          <a:lstStyle/>
          <a:p>
            <a:pPr algn="ctr">
              <a:defRPr lang="en-US" altLang="ko-KR" sz="1050" b="0" i="0" u="none" strike="noStrike" kern="1200" baseline="0">
                <a:ln>
                  <a:solidFill>
                    <a:srgbClr val="000000">
                      <a:lumMod val="50000"/>
                      <a:lumOff val="50000"/>
                      <a:alpha val="0"/>
                    </a:srgbClr>
                  </a:solidFill>
                </a:ln>
                <a:solidFill>
                  <a:schemeClr val="bg1">
                    <a:lumMod val="50000"/>
                  </a:schemeClr>
                </a:solidFill>
                <a:latin typeface="KPMG Bold" panose="020B0803030202040204" pitchFamily="34" charset="0"/>
                <a:ea typeface="KoPub돋움체 Medium" panose="00000600000000000000" pitchFamily="2" charset="-127"/>
                <a:cs typeface="+mn-cs"/>
              </a:defRPr>
            </a:pPr>
            <a:endParaRPr lang="ko-KR"/>
          </a:p>
        </c:txPr>
        <c:crossAx val="739968304"/>
        <c:crosses val="autoZero"/>
        <c:crossBetween val="between"/>
      </c:valAx>
      <c:spPr>
        <a:noFill/>
        <a:ln>
          <a:noFill/>
        </a:ln>
        <a:effectLst/>
      </c:spPr>
    </c:plotArea>
    <c:legend>
      <c:legendPos val="t"/>
      <c:layout>
        <c:manualLayout>
          <c:xMode val="edge"/>
          <c:yMode val="edge"/>
          <c:x val="0.10218364566190655"/>
          <c:y val="8.3035544116555754E-3"/>
          <c:w val="0.89485931476778158"/>
          <c:h val="0.16939643293686585"/>
        </c:manualLayout>
      </c:layout>
      <c:overlay val="0"/>
      <c:spPr>
        <a:noFill/>
        <a:ln>
          <a:noFill/>
        </a:ln>
        <a:effectLst/>
      </c:spPr>
      <c:txPr>
        <a:bodyPr rot="0" spcFirstLastPara="1" vertOverflow="ellipsis" vert="horz" wrap="square" anchor="ctr" anchorCtr="1"/>
        <a:lstStyle/>
        <a:p>
          <a:pPr>
            <a:defRPr lang="en-US" altLang="ko-KR" sz="900" b="0" i="0" u="none" strike="noStrike" kern="1200" baseline="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cs typeface="+mn-cs"/>
            </a:defRPr>
          </a:pPr>
          <a:endParaRPr lang="ko-K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lang="en-US" altLang="ko-KR" sz="900" kern="120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cs typeface="+mn-cs"/>
        </a:defRPr>
      </a:pPr>
      <a:endParaRPr lang="ko-KR"/>
    </a:p>
  </c:txPr>
  <c:externalData r:id="rId3">
    <c:autoUpdate val="0"/>
  </c:externalData>
</c:chartSpace>
</file>

<file path=ppt/charts/chart5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929356431032877"/>
          <c:y val="0.13613464052287583"/>
          <c:w val="0.80437459253050203"/>
          <c:h val="0.77463333333333328"/>
        </c:manualLayout>
      </c:layout>
      <c:barChart>
        <c:barDir val="col"/>
        <c:grouping val="clustered"/>
        <c:varyColors val="0"/>
        <c:ser>
          <c:idx val="0"/>
          <c:order val="0"/>
          <c:tx>
            <c:strRef>
              <c:f>Sheet1!$B$1</c:f>
              <c:strCache>
                <c:ptCount val="1"/>
                <c:pt idx="0">
                  <c:v>신계약 연간보험료(좌)</c:v>
                </c:pt>
              </c:strCache>
            </c:strRef>
          </c:tx>
          <c:spPr>
            <a:solidFill>
              <a:schemeClr val="accent2"/>
            </a:solidFill>
            <a:ln>
              <a:noFill/>
            </a:ln>
            <a:effectLst/>
          </c:spPr>
          <c:invertIfNegative val="0"/>
          <c:dLbls>
            <c:numFmt formatCode="#,##0.0_);[Red]\(#,##0.0\)" sourceLinked="0"/>
            <c:spPr>
              <a:noFill/>
              <a:ln>
                <a:noFill/>
              </a:ln>
              <a:effectLst/>
            </c:spPr>
            <c:txPr>
              <a:bodyPr rot="0" spcFirstLastPara="1" vertOverflow="ellipsis" vert="horz" wrap="square" anchor="ctr" anchorCtr="0"/>
              <a:lstStyle/>
              <a:p>
                <a:pPr algn="ctr">
                  <a:defRPr lang="en-US" altLang="ko-KR" sz="1200" b="0" i="0" u="none" strike="noStrike" kern="1200" baseline="0">
                    <a:ln>
                      <a:solidFill>
                        <a:srgbClr val="000000">
                          <a:lumMod val="50000"/>
                          <a:lumOff val="50000"/>
                          <a:alpha val="0"/>
                        </a:srgbClr>
                      </a:solidFill>
                    </a:ln>
                    <a:solidFill>
                      <a:schemeClr val="bg1"/>
                    </a:solidFill>
                    <a:latin typeface="KPMG Bold" panose="020B0803030202040204" pitchFamily="34" charset="0"/>
                    <a:ea typeface="KoPub돋움체 Medium" panose="00000600000000000000" pitchFamily="2" charset="-127"/>
                    <a:cs typeface="+mn-cs"/>
                  </a:defRPr>
                </a:pPr>
                <a:endParaRPr lang="ko-KR"/>
              </a:p>
            </c:txPr>
            <c:dLblPos val="ctr"/>
            <c:showLegendKey val="0"/>
            <c:showVal val="1"/>
            <c:showCatName val="0"/>
            <c:showSerName val="0"/>
            <c:showPercent val="0"/>
            <c:showBubbleSize val="0"/>
            <c:showLeaderLines val="0"/>
            <c:extLst xmlns:a14="http://schemas.microsoft.com/office/drawing/2010/main" xmlns:wp="http://schemas.openxmlformats.org/drawingml/2006/wordprocessingDrawing" xmlns:w="http://schemas.openxmlformats.org/wordprocessingml/2006/main" xmlns:m="http://schemas.openxmlformats.org/officeDocument/2006/math">
              <c:ext xmlns:c15="http://schemas.microsoft.com/office/drawing/2012/chart" uri="{CE6537A1-D6FC-4f65-9D91-7224C49458BB}">
                <c15:showLeaderLines val="0"/>
              </c:ext>
            </c:extLst>
          </c:dLbls>
          <c:cat>
            <c:numRef>
              <c:f>Sheet1!$A$2:$A$6</c:f>
              <c:numCache>
                <c:formatCode>General</c:formatCode>
                <c:ptCount val="5"/>
                <c:pt idx="0">
                  <c:v>2017</c:v>
                </c:pt>
                <c:pt idx="1">
                  <c:v>2018</c:v>
                </c:pt>
                <c:pt idx="2">
                  <c:v>2019</c:v>
                </c:pt>
                <c:pt idx="3">
                  <c:v>2020</c:v>
                </c:pt>
                <c:pt idx="4">
                  <c:v>2021</c:v>
                </c:pt>
              </c:numCache>
            </c:numRef>
          </c:cat>
          <c:val>
            <c:numRef>
              <c:f>Sheet1!$B$2:$B$6</c:f>
              <c:numCache>
                <c:formatCode>General</c:formatCode>
                <c:ptCount val="5"/>
                <c:pt idx="0">
                  <c:v>91.35</c:v>
                </c:pt>
                <c:pt idx="1">
                  <c:v>90.76</c:v>
                </c:pt>
                <c:pt idx="2">
                  <c:v>100.59</c:v>
                </c:pt>
                <c:pt idx="3">
                  <c:v>99.16</c:v>
                </c:pt>
                <c:pt idx="4">
                  <c:v>88.63</c:v>
                </c:pt>
              </c:numCache>
            </c:numRef>
          </c:val>
          <c:extLst>
            <c:ext xmlns:c16="http://schemas.microsoft.com/office/drawing/2014/chart" uri="{C3380CC4-5D6E-409C-BE32-E72D297353CC}">
              <c16:uniqueId val="{00000000-42AE-464E-9056-83FCFF5C1824}"/>
            </c:ext>
          </c:extLst>
        </c:ser>
        <c:ser>
          <c:idx val="1"/>
          <c:order val="1"/>
          <c:tx>
            <c:strRef>
              <c:f>Sheet1!$C$1</c:f>
              <c:strCache>
                <c:ptCount val="1"/>
                <c:pt idx="0">
                  <c:v>유효계약 연간보험료(좌)</c:v>
                </c:pt>
              </c:strCache>
            </c:strRef>
          </c:tx>
          <c:spPr>
            <a:solidFill>
              <a:schemeClr val="accent4"/>
            </a:solidFill>
            <a:ln>
              <a:noFill/>
            </a:ln>
            <a:effectLst/>
          </c:spPr>
          <c:invertIfNegative val="0"/>
          <c:dLbls>
            <c:numFmt formatCode="#,##0.0_);[Red]\(#,##0.0\)" sourceLinked="0"/>
            <c:spPr>
              <a:noFill/>
              <a:ln>
                <a:noFill/>
              </a:ln>
              <a:effectLst/>
            </c:spPr>
            <c:txPr>
              <a:bodyPr rot="0" spcFirstLastPara="1" vertOverflow="ellipsis" vert="horz" wrap="square" lIns="38100" tIns="19050" rIns="38100" bIns="19050" anchor="ctr" anchorCtr="0">
                <a:spAutoFit/>
              </a:bodyPr>
              <a:lstStyle/>
              <a:p>
                <a:pPr algn="ctr" rtl="0">
                  <a:defRPr lang="en-US" altLang="ko-KR" sz="1200" b="0" i="0" u="none" strike="noStrike" kern="1200" baseline="0">
                    <a:ln>
                      <a:solidFill>
                        <a:srgbClr val="000000">
                          <a:lumMod val="50000"/>
                          <a:lumOff val="50000"/>
                          <a:alpha val="0"/>
                        </a:srgbClr>
                      </a:solidFill>
                    </a:ln>
                    <a:solidFill>
                      <a:schemeClr val="bg1"/>
                    </a:solidFill>
                    <a:latin typeface="KPMG Bold" panose="020B0803030202040204" pitchFamily="34" charset="0"/>
                    <a:ea typeface="KoPub돋움체 Medium" panose="00000600000000000000" pitchFamily="2" charset="-127"/>
                    <a:cs typeface="+mn-cs"/>
                  </a:defRPr>
                </a:pPr>
                <a:endParaRPr lang="ko-K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shade val="95000"/>
                          <a:satMod val="105000"/>
                        </a:schemeClr>
                      </a:solidFill>
                      <a:prstDash val="solid"/>
                      <a:round/>
                    </a:ln>
                    <a:effectLst/>
                  </c:spPr>
                </c15:leaderLines>
              </c:ext>
            </c:extLst>
          </c:dLbls>
          <c:cat>
            <c:numRef>
              <c:f>Sheet1!$A$2:$A$6</c:f>
              <c:numCache>
                <c:formatCode>General</c:formatCode>
                <c:ptCount val="5"/>
                <c:pt idx="0">
                  <c:v>2017</c:v>
                </c:pt>
                <c:pt idx="1">
                  <c:v>2018</c:v>
                </c:pt>
                <c:pt idx="2">
                  <c:v>2019</c:v>
                </c:pt>
                <c:pt idx="3">
                  <c:v>2020</c:v>
                </c:pt>
                <c:pt idx="4">
                  <c:v>2021</c:v>
                </c:pt>
              </c:numCache>
            </c:numRef>
          </c:cat>
          <c:val>
            <c:numRef>
              <c:f>Sheet1!$C$2:$C$6</c:f>
              <c:numCache>
                <c:formatCode>General</c:formatCode>
                <c:ptCount val="5"/>
                <c:pt idx="0">
                  <c:v>194.42</c:v>
                </c:pt>
                <c:pt idx="1">
                  <c:v>196.92</c:v>
                </c:pt>
                <c:pt idx="2">
                  <c:v>194.27</c:v>
                </c:pt>
                <c:pt idx="3">
                  <c:v>185.84</c:v>
                </c:pt>
                <c:pt idx="4">
                  <c:v>204.78</c:v>
                </c:pt>
              </c:numCache>
            </c:numRef>
          </c:val>
          <c:extLst>
            <c:ext xmlns:c16="http://schemas.microsoft.com/office/drawing/2014/chart" uri="{C3380CC4-5D6E-409C-BE32-E72D297353CC}">
              <c16:uniqueId val="{00000001-42AE-464E-9056-83FCFF5C1824}"/>
            </c:ext>
          </c:extLst>
        </c:ser>
        <c:dLbls>
          <c:showLegendKey val="0"/>
          <c:showVal val="0"/>
          <c:showCatName val="0"/>
          <c:showSerName val="0"/>
          <c:showPercent val="0"/>
          <c:showBubbleSize val="0"/>
        </c:dLbls>
        <c:gapWidth val="33"/>
        <c:axId val="67451136"/>
        <c:axId val="66437120"/>
      </c:barChart>
      <c:lineChart>
        <c:grouping val="standard"/>
        <c:varyColors val="0"/>
        <c:ser>
          <c:idx val="2"/>
          <c:order val="2"/>
          <c:tx>
            <c:strRef>
              <c:f>Sheet1!$D$1</c:f>
              <c:strCache>
                <c:ptCount val="1"/>
                <c:pt idx="0">
                  <c:v>인구수 대비 보험 가입비율(우)</c:v>
                </c:pt>
              </c:strCache>
            </c:strRef>
          </c:tx>
          <c:spPr>
            <a:ln w="28575" cap="rnd" cmpd="sng" algn="ctr">
              <a:solidFill>
                <a:schemeClr val="accent6">
                  <a:shade val="95000"/>
                  <a:satMod val="105000"/>
                </a:schemeClr>
              </a:solidFill>
              <a:prstDash val="solid"/>
              <a:round/>
            </a:ln>
            <a:effectLst/>
          </c:spPr>
          <c:marker>
            <c:symbol val="circle"/>
            <c:size val="6"/>
            <c:spPr>
              <a:solidFill>
                <a:schemeClr val="bg1"/>
              </a:solidFill>
              <a:ln w="9525" cap="flat" cmpd="sng" algn="ctr">
                <a:solidFill>
                  <a:schemeClr val="accent6">
                    <a:shade val="95000"/>
                    <a:satMod val="105000"/>
                  </a:schemeClr>
                </a:solidFill>
                <a:prstDash val="solid"/>
                <a:round/>
              </a:ln>
              <a:effectLst/>
            </c:spPr>
          </c:marker>
          <c:dLbls>
            <c:numFmt formatCode="#,##0.0_);[Red]\(#,##0.0\)" sourceLinked="0"/>
            <c:spPr>
              <a:noFill/>
              <a:ln>
                <a:noFill/>
              </a:ln>
              <a:effectLst/>
            </c:spPr>
            <c:txPr>
              <a:bodyPr rot="0" spcFirstLastPara="1" vertOverflow="ellipsis" vert="horz" wrap="square" lIns="38100" tIns="19050" rIns="38100" bIns="19050" anchor="ctr" anchorCtr="0">
                <a:spAutoFit/>
              </a:bodyPr>
              <a:lstStyle/>
              <a:p>
                <a:pPr algn="ctr">
                  <a:defRPr lang="en-US" altLang="ko-KR" sz="1200" b="0" i="0" u="none" strike="noStrike" kern="1200" baseline="0">
                    <a:ln>
                      <a:solidFill>
                        <a:srgbClr val="000000">
                          <a:lumMod val="50000"/>
                          <a:lumOff val="50000"/>
                          <a:alpha val="0"/>
                        </a:srgbClr>
                      </a:solidFill>
                    </a:ln>
                    <a:solidFill>
                      <a:schemeClr val="accent6"/>
                    </a:solidFill>
                    <a:latin typeface="KPMG Bold" panose="020B0803030202040204" pitchFamily="34" charset="0"/>
                    <a:ea typeface="KoPub돋움체 Medium" panose="00000600000000000000" pitchFamily="2" charset="-127"/>
                    <a:cs typeface="+mn-cs"/>
                  </a:defRPr>
                </a:pPr>
                <a:endParaRPr lang="ko-KR"/>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shade val="95000"/>
                          <a:satMod val="105000"/>
                        </a:schemeClr>
                      </a:solidFill>
                      <a:prstDash val="solid"/>
                      <a:round/>
                    </a:ln>
                    <a:effectLst/>
                  </c:spPr>
                </c15:leaderLines>
              </c:ext>
            </c:extLst>
          </c:dLbls>
          <c:cat>
            <c:numRef>
              <c:f>Sheet1!$A$2:$A$6</c:f>
              <c:numCache>
                <c:formatCode>General</c:formatCode>
                <c:ptCount val="5"/>
                <c:pt idx="0">
                  <c:v>2017</c:v>
                </c:pt>
                <c:pt idx="1">
                  <c:v>2018</c:v>
                </c:pt>
                <c:pt idx="2">
                  <c:v>2019</c:v>
                </c:pt>
                <c:pt idx="3">
                  <c:v>2020</c:v>
                </c:pt>
                <c:pt idx="4">
                  <c:v>2021</c:v>
                </c:pt>
              </c:numCache>
            </c:numRef>
          </c:cat>
          <c:val>
            <c:numRef>
              <c:f>Sheet1!$D$2:$D$6</c:f>
              <c:numCache>
                <c:formatCode>General</c:formatCode>
                <c:ptCount val="5"/>
                <c:pt idx="0">
                  <c:v>16.95</c:v>
                </c:pt>
                <c:pt idx="1">
                  <c:v>17.21</c:v>
                </c:pt>
                <c:pt idx="2">
                  <c:v>16.739999999999998</c:v>
                </c:pt>
                <c:pt idx="3">
                  <c:v>16.21</c:v>
                </c:pt>
                <c:pt idx="4">
                  <c:v>14.01</c:v>
                </c:pt>
              </c:numCache>
            </c:numRef>
          </c:val>
          <c:smooth val="0"/>
          <c:extLst>
            <c:ext xmlns:c16="http://schemas.microsoft.com/office/drawing/2014/chart" uri="{C3380CC4-5D6E-409C-BE32-E72D297353CC}">
              <c16:uniqueId val="{00000007-42AE-464E-9056-83FCFF5C1824}"/>
            </c:ext>
          </c:extLst>
        </c:ser>
        <c:dLbls>
          <c:showLegendKey val="0"/>
          <c:showVal val="0"/>
          <c:showCatName val="0"/>
          <c:showSerName val="0"/>
          <c:showPercent val="0"/>
          <c:showBubbleSize val="0"/>
        </c:dLbls>
        <c:marker val="1"/>
        <c:smooth val="0"/>
        <c:axId val="901399519"/>
        <c:axId val="901411167"/>
      </c:lineChart>
      <c:catAx>
        <c:axId val="67451136"/>
        <c:scaling>
          <c:orientation val="minMax"/>
        </c:scaling>
        <c:delete val="0"/>
        <c:axPos val="b"/>
        <c:numFmt formatCode="General" sourceLinked="0"/>
        <c:majorTickMark val="none"/>
        <c:minorTickMark val="none"/>
        <c:tickLblPos val="low"/>
        <c:spPr>
          <a:noFill/>
          <a:ln w="3175" cap="flat" cmpd="sng" algn="ctr">
            <a:solidFill>
              <a:schemeClr val="bg1">
                <a:lumMod val="75000"/>
              </a:schemeClr>
            </a:solidFill>
            <a:prstDash val="solid"/>
            <a:round/>
          </a:ln>
          <a:effectLst/>
        </c:spPr>
        <c:txPr>
          <a:bodyPr rot="-60000000" spcFirstLastPara="1" vertOverflow="ellipsis" vert="horz" wrap="square" anchor="ctr" anchorCtr="1"/>
          <a:lstStyle/>
          <a:p>
            <a:pPr algn="ctr">
              <a:defRPr lang="en-US" altLang="ko-KR" sz="1050" b="0" i="0" u="none" strike="noStrike" kern="1200" baseline="0" smtId="4294967295">
                <a:ln>
                  <a:solidFill>
                    <a:srgbClr val="000000">
                      <a:lumMod val="50000"/>
                      <a:lumOff val="50000"/>
                      <a:alpha val="0"/>
                    </a:srgbClr>
                  </a:solidFill>
                </a:ln>
                <a:solidFill>
                  <a:schemeClr val="bg1">
                    <a:lumMod val="50000"/>
                  </a:schemeClr>
                </a:solidFill>
                <a:latin typeface="KPMG Bold" panose="020B0803030202040204" pitchFamily="34" charset="0"/>
                <a:ea typeface="KoPub돋움체 Medium" panose="00000600000000000000" pitchFamily="2" charset="-127"/>
                <a:cs typeface="+mn-cs"/>
              </a:defRPr>
            </a:pPr>
            <a:endParaRPr lang="ko-KR"/>
          </a:p>
        </c:txPr>
        <c:crossAx val="66437120"/>
        <c:crosses val="autoZero"/>
        <c:auto val="0"/>
        <c:lblAlgn val="ctr"/>
        <c:lblOffset val="100"/>
        <c:noMultiLvlLbl val="0"/>
      </c:catAx>
      <c:valAx>
        <c:axId val="66437120"/>
        <c:scaling>
          <c:orientation val="minMax"/>
        </c:scaling>
        <c:delete val="0"/>
        <c:axPos val="l"/>
        <c:numFmt formatCode="#,##0" sourceLinked="0"/>
        <c:majorTickMark val="out"/>
        <c:minorTickMark val="none"/>
        <c:tickLblPos val="low"/>
        <c:spPr>
          <a:noFill/>
          <a:ln w="9525" cap="flat" cmpd="sng" algn="ctr">
            <a:solidFill>
              <a:schemeClr val="bg1">
                <a:lumMod val="75000"/>
              </a:schemeClr>
            </a:solidFill>
            <a:prstDash val="solid"/>
            <a:round/>
          </a:ln>
          <a:effectLst/>
        </c:spPr>
        <c:txPr>
          <a:bodyPr rot="-60000000" spcFirstLastPara="1" vertOverflow="ellipsis" vert="horz" wrap="square" anchor="ctr" anchorCtr="1"/>
          <a:lstStyle/>
          <a:p>
            <a:pPr algn="ctr">
              <a:defRPr lang="en-US" altLang="ko-KR" sz="1050" b="0" i="0" u="none" strike="noStrike" kern="1200" baseline="0" smtId="4294967295">
                <a:ln>
                  <a:solidFill>
                    <a:srgbClr val="000000">
                      <a:lumMod val="50000"/>
                      <a:lumOff val="50000"/>
                      <a:alpha val="0"/>
                    </a:srgbClr>
                  </a:solidFill>
                </a:ln>
                <a:solidFill>
                  <a:schemeClr val="bg1">
                    <a:lumMod val="50000"/>
                  </a:schemeClr>
                </a:solidFill>
                <a:latin typeface="KPMG Bold" panose="020B0803030202040204" pitchFamily="34" charset="0"/>
                <a:ea typeface="KoPub돋움체 Medium" panose="00000600000000000000" pitchFamily="2" charset="-127"/>
                <a:cs typeface="+mn-cs"/>
              </a:defRPr>
            </a:pPr>
            <a:endParaRPr lang="ko-KR"/>
          </a:p>
        </c:txPr>
        <c:crossAx val="67451136"/>
        <c:crosses val="autoZero"/>
        <c:crossBetween val="between"/>
      </c:valAx>
      <c:valAx>
        <c:axId val="901411167"/>
        <c:scaling>
          <c:orientation val="minMax"/>
        </c:scaling>
        <c:delete val="0"/>
        <c:axPos val="r"/>
        <c:numFmt formatCode="General" sourceLinked="1"/>
        <c:majorTickMark val="out"/>
        <c:minorTickMark val="none"/>
        <c:tickLblPos val="nextTo"/>
        <c:spPr>
          <a:noFill/>
          <a:ln w="9525" cap="flat" cmpd="sng" algn="ctr">
            <a:solidFill>
              <a:schemeClr val="tx1">
                <a:tint val="75000"/>
                <a:shade val="95000"/>
                <a:satMod val="105000"/>
              </a:schemeClr>
            </a:solidFill>
            <a:prstDash val="solid"/>
            <a:round/>
          </a:ln>
          <a:effectLst/>
        </c:spPr>
        <c:txPr>
          <a:bodyPr rot="-60000000" spcFirstLastPara="1" vertOverflow="ellipsis" vert="horz" wrap="square" anchor="ctr" anchorCtr="1"/>
          <a:lstStyle/>
          <a:p>
            <a:pPr algn="ctr">
              <a:defRPr lang="en-US" altLang="ko-KR" sz="1050" b="0" i="0" u="none" strike="noStrike" kern="1200" baseline="0" smtId="4294967295">
                <a:ln>
                  <a:solidFill>
                    <a:srgbClr val="000000">
                      <a:lumMod val="50000"/>
                      <a:lumOff val="50000"/>
                      <a:alpha val="0"/>
                    </a:srgbClr>
                  </a:solidFill>
                </a:ln>
                <a:solidFill>
                  <a:schemeClr val="bg1">
                    <a:lumMod val="50000"/>
                  </a:schemeClr>
                </a:solidFill>
                <a:latin typeface="KPMG Bold" panose="020B0803030202040204" pitchFamily="34" charset="0"/>
                <a:ea typeface="KoPub돋움체 Medium" panose="00000600000000000000" pitchFamily="2" charset="-127"/>
                <a:cs typeface="+mn-cs"/>
              </a:defRPr>
            </a:pPr>
            <a:endParaRPr lang="ko-KR"/>
          </a:p>
        </c:txPr>
        <c:crossAx val="901399519"/>
        <c:crosses val="max"/>
        <c:crossBetween val="between"/>
        <c:majorUnit val="5"/>
      </c:valAx>
      <c:catAx>
        <c:axId val="901399519"/>
        <c:scaling>
          <c:orientation val="minMax"/>
        </c:scaling>
        <c:delete val="1"/>
        <c:axPos val="b"/>
        <c:numFmt formatCode="General" sourceLinked="1"/>
        <c:majorTickMark val="out"/>
        <c:minorTickMark val="none"/>
        <c:tickLblPos val="nextTo"/>
        <c:crossAx val="901411167"/>
        <c:crosses val="autoZero"/>
        <c:auto val="1"/>
        <c:lblAlgn val="ctr"/>
        <c:lblOffset val="100"/>
        <c:noMultiLvlLbl val="0"/>
      </c:catAx>
      <c:spPr>
        <a:noFill/>
        <a:ln>
          <a:noFill/>
        </a:ln>
        <a:effectLst/>
      </c:spPr>
    </c:plotArea>
    <c:legend>
      <c:legendPos val="t"/>
      <c:layout>
        <c:manualLayout>
          <c:xMode val="edge"/>
          <c:yMode val="edge"/>
          <c:x val="0.10778685852659028"/>
          <c:y val="0"/>
          <c:w val="0.8672240849399272"/>
          <c:h val="0.13613464052287583"/>
        </c:manualLayout>
      </c:layout>
      <c:overlay val="0"/>
      <c:spPr>
        <a:noFill/>
        <a:ln>
          <a:noFill/>
        </a:ln>
        <a:effectLst/>
      </c:spPr>
      <c:txPr>
        <a:bodyPr rot="0" spcFirstLastPara="1" vertOverflow="ellipsis" vert="horz" wrap="square" anchor="ctr" anchorCtr="1"/>
        <a:lstStyle/>
        <a:p>
          <a:pPr algn="ctr">
            <a:defRPr lang="en-US" altLang="ko-KR" sz="900" b="0" i="0" u="none" strike="noStrike" kern="1200" baseline="0" smtId="4294967295">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cs typeface="+mn-cs"/>
            </a:defRPr>
          </a:pPr>
          <a:endParaRPr lang="ko-KR"/>
        </a:p>
      </c:txPr>
    </c:legend>
    <c:plotVisOnly val="1"/>
    <c:dispBlanksAs val="gap"/>
    <c:showDLblsOverMax val="1"/>
  </c:chart>
  <c:spPr>
    <a:noFill/>
    <a:ln w="9525" cap="flat" cmpd="sng" algn="ctr">
      <a:noFill/>
      <a:prstDash val="solid"/>
    </a:ln>
    <a:effectLst/>
  </c:spPr>
  <c:txPr>
    <a:bodyPr/>
    <a:lstStyle/>
    <a:p>
      <a:pPr>
        <a:defRPr sz="1800" smtId="4294967295"/>
      </a:pPr>
      <a:endParaRPr lang="ko-KR"/>
    </a:p>
  </c:txPr>
  <c:externalData r:id="rId3">
    <c:autoUpdate val="0"/>
  </c:externalData>
</c:chartSpace>
</file>

<file path=ppt/charts/chart5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6331843159169225E-2"/>
          <c:y val="0.16893398692810455"/>
          <c:w val="0.88705457762876028"/>
          <c:h val="0.74183398692810454"/>
        </c:manualLayout>
      </c:layout>
      <c:barChart>
        <c:barDir val="col"/>
        <c:grouping val="stacked"/>
        <c:varyColors val="0"/>
        <c:ser>
          <c:idx val="0"/>
          <c:order val="0"/>
          <c:tx>
            <c:strRef>
              <c:f>Sheet1!$B$1</c:f>
              <c:strCache>
                <c:ptCount val="1"/>
                <c:pt idx="0">
                  <c:v>샤리아 생명보험사</c:v>
                </c:pt>
              </c:strCache>
            </c:strRef>
          </c:tx>
          <c:spPr>
            <a:solidFill>
              <a:schemeClr val="tx2"/>
            </a:solidFill>
            <a:ln>
              <a:noFill/>
            </a:ln>
          </c:spPr>
          <c:invertIfNegative val="0"/>
          <c:dLbls>
            <c:dLbl>
              <c:idx val="0"/>
              <c:numFmt formatCode="#,##0_);[Red]\(#,##0\)" sourceLinked="0"/>
              <c:spPr/>
              <c:txPr>
                <a:bodyPr anchorCtr="0"/>
                <a:lstStyle/>
                <a:p>
                  <a:pPr algn="ctr">
                    <a:defRPr lang="en-US" altLang="ko-KR" sz="1200" b="0" i="0" u="none" strike="noStrike" kern="1200" baseline="0">
                      <a:ln>
                        <a:solidFill>
                          <a:srgbClr val="000000">
                            <a:lumMod val="50000"/>
                            <a:lumOff val="50000"/>
                            <a:alpha val="0"/>
                          </a:srgbClr>
                        </a:solidFill>
                      </a:ln>
                      <a:solidFill>
                        <a:schemeClr val="bg1"/>
                      </a:solidFill>
                      <a:latin typeface="KPMG Bold" panose="020B0803030202040204" pitchFamily="34" charset="0"/>
                      <a:ea typeface="KoPub돋움체 Medium" panose="00000600000000000000" pitchFamily="2" charset="-127"/>
                      <a:cs typeface="+mn-cs"/>
                    </a:defRPr>
                  </a:pPr>
                  <a:endParaRPr lang="ko-KR"/>
                </a:p>
              </c:txPr>
              <c:showLegendKey val="0"/>
              <c:showVal val="1"/>
              <c:showCatName val="0"/>
              <c:showSerName val="0"/>
              <c:showPercent val="0"/>
              <c:showBubbleSize val="0"/>
              <c:extLst>
                <c:ext xmlns:c16="http://schemas.microsoft.com/office/drawing/2014/chart" uri="{C3380CC4-5D6E-409C-BE32-E72D297353CC}">
                  <c16:uniqueId val="{00000000-9153-4EA3-B735-42A7867D7B19}"/>
                </c:ext>
              </c:extLst>
            </c:dLbl>
            <c:dLbl>
              <c:idx val="1"/>
              <c:numFmt formatCode="#,##0_);[Red]\(#,##0\)" sourceLinked="0"/>
              <c:spPr/>
              <c:txPr>
                <a:bodyPr anchorCtr="0"/>
                <a:lstStyle/>
                <a:p>
                  <a:pPr algn="ctr">
                    <a:defRPr lang="en-US" altLang="ko-KR" sz="1200" b="0" i="0" u="none" strike="noStrike" kern="1200" baseline="0">
                      <a:ln>
                        <a:solidFill>
                          <a:srgbClr val="000000">
                            <a:lumMod val="50000"/>
                            <a:lumOff val="50000"/>
                            <a:alpha val="0"/>
                          </a:srgbClr>
                        </a:solidFill>
                      </a:ln>
                      <a:solidFill>
                        <a:schemeClr val="bg1"/>
                      </a:solidFill>
                      <a:latin typeface="KPMG Bold" panose="020B0803030202040204" pitchFamily="34" charset="0"/>
                      <a:ea typeface="KoPub돋움체 Medium" panose="00000600000000000000" pitchFamily="2" charset="-127"/>
                      <a:cs typeface="+mn-cs"/>
                    </a:defRPr>
                  </a:pPr>
                  <a:endParaRPr lang="ko-KR"/>
                </a:p>
              </c:txPr>
              <c:showLegendKey val="0"/>
              <c:showVal val="1"/>
              <c:showCatName val="0"/>
              <c:showSerName val="0"/>
              <c:showPercent val="0"/>
              <c:showBubbleSize val="0"/>
              <c:extLst>
                <c:ext xmlns:c16="http://schemas.microsoft.com/office/drawing/2014/chart" uri="{C3380CC4-5D6E-409C-BE32-E72D297353CC}">
                  <c16:uniqueId val="{00000001-9153-4EA3-B735-42A7867D7B19}"/>
                </c:ext>
              </c:extLst>
            </c:dLbl>
            <c:dLbl>
              <c:idx val="2"/>
              <c:numFmt formatCode="#,##0_);[Red]\(#,##0\)" sourceLinked="0"/>
              <c:spPr/>
              <c:txPr>
                <a:bodyPr anchorCtr="0"/>
                <a:lstStyle/>
                <a:p>
                  <a:pPr algn="ctr">
                    <a:defRPr lang="en-US" altLang="ko-KR" sz="1200" b="0" i="0" u="none" strike="noStrike" kern="1200" baseline="0">
                      <a:ln>
                        <a:solidFill>
                          <a:srgbClr val="000000">
                            <a:lumMod val="50000"/>
                            <a:lumOff val="50000"/>
                            <a:alpha val="0"/>
                          </a:srgbClr>
                        </a:solidFill>
                      </a:ln>
                      <a:solidFill>
                        <a:schemeClr val="bg1"/>
                      </a:solidFill>
                      <a:latin typeface="KPMG Bold" panose="020B0803030202040204" pitchFamily="34" charset="0"/>
                      <a:ea typeface="KoPub돋움체 Medium" panose="00000600000000000000" pitchFamily="2" charset="-127"/>
                      <a:cs typeface="+mn-cs"/>
                    </a:defRPr>
                  </a:pPr>
                  <a:endParaRPr lang="ko-KR"/>
                </a:p>
              </c:txPr>
              <c:showLegendKey val="0"/>
              <c:showVal val="1"/>
              <c:showCatName val="0"/>
              <c:showSerName val="0"/>
              <c:showPercent val="0"/>
              <c:showBubbleSize val="0"/>
              <c:extLst>
                <c:ext xmlns:c16="http://schemas.microsoft.com/office/drawing/2014/chart" uri="{C3380CC4-5D6E-409C-BE32-E72D297353CC}">
                  <c16:uniqueId val="{00000002-9153-4EA3-B735-42A7867D7B19}"/>
                </c:ext>
              </c:extLst>
            </c:dLbl>
            <c:dLbl>
              <c:idx val="3"/>
              <c:numFmt formatCode="#,##0_);[Red]\(#,##0\)" sourceLinked="0"/>
              <c:spPr/>
              <c:txPr>
                <a:bodyPr anchorCtr="0"/>
                <a:lstStyle/>
                <a:p>
                  <a:pPr algn="ctr">
                    <a:defRPr lang="en-US" altLang="ko-KR" sz="1200" b="0" i="0" u="none" strike="noStrike" kern="1200" baseline="0">
                      <a:ln>
                        <a:solidFill>
                          <a:srgbClr val="000000">
                            <a:lumMod val="50000"/>
                            <a:lumOff val="50000"/>
                            <a:alpha val="0"/>
                          </a:srgbClr>
                        </a:solidFill>
                      </a:ln>
                      <a:solidFill>
                        <a:schemeClr val="bg1"/>
                      </a:solidFill>
                      <a:latin typeface="KPMG Bold" panose="020B0803030202040204" pitchFamily="34" charset="0"/>
                      <a:ea typeface="KoPub돋움체 Medium" panose="00000600000000000000" pitchFamily="2" charset="-127"/>
                      <a:cs typeface="+mn-cs"/>
                    </a:defRPr>
                  </a:pPr>
                  <a:endParaRPr lang="ko-KR"/>
                </a:p>
              </c:txPr>
              <c:showLegendKey val="0"/>
              <c:showVal val="1"/>
              <c:showCatName val="0"/>
              <c:showSerName val="0"/>
              <c:showPercent val="0"/>
              <c:showBubbleSize val="0"/>
              <c:extLst>
                <c:ext xmlns:c16="http://schemas.microsoft.com/office/drawing/2014/chart" uri="{C3380CC4-5D6E-409C-BE32-E72D297353CC}">
                  <c16:uniqueId val="{00000003-9153-4EA3-B735-42A7867D7B19}"/>
                </c:ext>
              </c:extLst>
            </c:dLbl>
            <c:dLbl>
              <c:idx val="4"/>
              <c:numFmt formatCode="#,##0_);[Red]\(#,##0\)" sourceLinked="0"/>
              <c:spPr/>
              <c:txPr>
                <a:bodyPr anchorCtr="0"/>
                <a:lstStyle/>
                <a:p>
                  <a:pPr algn="ctr">
                    <a:defRPr lang="en-US" altLang="ko-KR" sz="1200" b="0" i="0" u="none" strike="noStrike" kern="1200" baseline="0">
                      <a:ln>
                        <a:solidFill>
                          <a:srgbClr val="000000">
                            <a:lumMod val="50000"/>
                            <a:lumOff val="50000"/>
                            <a:alpha val="0"/>
                          </a:srgbClr>
                        </a:solidFill>
                      </a:ln>
                      <a:solidFill>
                        <a:schemeClr val="bg1"/>
                      </a:solidFill>
                      <a:latin typeface="KPMG Bold" panose="020B0803030202040204" pitchFamily="34" charset="0"/>
                      <a:ea typeface="KoPub돋움체 Medium" panose="00000600000000000000" pitchFamily="2" charset="-127"/>
                      <a:cs typeface="+mn-cs"/>
                    </a:defRPr>
                  </a:pPr>
                  <a:endParaRPr lang="ko-KR"/>
                </a:p>
              </c:txPr>
              <c:showLegendKey val="0"/>
              <c:showVal val="1"/>
              <c:showCatName val="0"/>
              <c:showSerName val="0"/>
              <c:showPercent val="0"/>
              <c:showBubbleSize val="0"/>
              <c:extLst>
                <c:ext xmlns:c16="http://schemas.microsoft.com/office/drawing/2014/chart" uri="{C3380CC4-5D6E-409C-BE32-E72D297353CC}">
                  <c16:uniqueId val="{00000004-9153-4EA3-B735-42A7867D7B19}"/>
                </c:ext>
              </c:extLst>
            </c:dLbl>
            <c:dLbl>
              <c:idx val="5"/>
              <c:numFmt formatCode="#,##0_);[Red]\(#,##0\)" sourceLinked="0"/>
              <c:spPr/>
              <c:txPr>
                <a:bodyPr anchorCtr="0"/>
                <a:lstStyle/>
                <a:p>
                  <a:pPr algn="ctr">
                    <a:defRPr lang="en-US" altLang="ko-KR" sz="1200" b="0" i="0" u="none" strike="noStrike" kern="1200" baseline="0">
                      <a:ln>
                        <a:solidFill>
                          <a:srgbClr val="000000">
                            <a:lumMod val="50000"/>
                            <a:lumOff val="50000"/>
                            <a:alpha val="0"/>
                          </a:srgbClr>
                        </a:solidFill>
                      </a:ln>
                      <a:solidFill>
                        <a:schemeClr val="bg1"/>
                      </a:solidFill>
                      <a:latin typeface="KPMG Bold" panose="020B0803030202040204" pitchFamily="34" charset="0"/>
                      <a:ea typeface="KoPub돋움체 Medium" panose="00000600000000000000" pitchFamily="2" charset="-127"/>
                      <a:cs typeface="+mn-cs"/>
                    </a:defRPr>
                  </a:pPr>
                  <a:endParaRPr lang="ko-KR"/>
                </a:p>
              </c:txPr>
              <c:showLegendKey val="0"/>
              <c:showVal val="1"/>
              <c:showCatName val="0"/>
              <c:showSerName val="0"/>
              <c:showPercent val="0"/>
              <c:showBubbleSize val="0"/>
              <c:extLst>
                <c:ext xmlns:c16="http://schemas.microsoft.com/office/drawing/2014/chart" uri="{C3380CC4-5D6E-409C-BE32-E72D297353CC}">
                  <c16:uniqueId val="{00000005-9153-4EA3-B735-42A7867D7B19}"/>
                </c:ext>
              </c:extLst>
            </c:dLbl>
            <c:dLbl>
              <c:idx val="6"/>
              <c:numFmt formatCode="#,##0_);[Red]\(#,##0\)" sourceLinked="0"/>
              <c:spPr/>
              <c:txPr>
                <a:bodyPr anchorCtr="0"/>
                <a:lstStyle/>
                <a:p>
                  <a:pPr algn="ctr">
                    <a:defRPr lang="en-US" altLang="ko-KR" sz="1200" b="0" i="0" u="none" strike="noStrike" kern="1200" baseline="0">
                      <a:ln>
                        <a:solidFill>
                          <a:srgbClr val="000000">
                            <a:lumMod val="50000"/>
                            <a:lumOff val="50000"/>
                            <a:alpha val="0"/>
                          </a:srgbClr>
                        </a:solidFill>
                      </a:ln>
                      <a:solidFill>
                        <a:schemeClr val="bg1"/>
                      </a:solidFill>
                      <a:latin typeface="KPMG Bold" panose="020B0803030202040204" pitchFamily="34" charset="0"/>
                      <a:ea typeface="KoPub돋움체 Medium" panose="00000600000000000000" pitchFamily="2" charset="-127"/>
                      <a:cs typeface="+mn-cs"/>
                    </a:defRPr>
                  </a:pPr>
                  <a:endParaRPr lang="ko-KR"/>
                </a:p>
              </c:txPr>
              <c:showLegendKey val="0"/>
              <c:showVal val="1"/>
              <c:showCatName val="0"/>
              <c:showSerName val="0"/>
              <c:showPercent val="0"/>
              <c:showBubbleSize val="0"/>
              <c:extLst>
                <c:ext xmlns:c16="http://schemas.microsoft.com/office/drawing/2014/chart" uri="{C3380CC4-5D6E-409C-BE32-E72D297353CC}">
                  <c16:uniqueId val="{00000006-9153-4EA3-B735-42A7867D7B19}"/>
                </c:ext>
              </c:extLst>
            </c:dLbl>
            <c:dLbl>
              <c:idx val="7"/>
              <c:numFmt formatCode="#,##0_);[Red]\(#,##0\)" sourceLinked="0"/>
              <c:spPr/>
              <c:txPr>
                <a:bodyPr anchorCtr="0"/>
                <a:lstStyle/>
                <a:p>
                  <a:pPr algn="ctr">
                    <a:defRPr lang="en-US" altLang="ko-KR" sz="1200" b="0" i="0" u="none" strike="noStrike" kern="1200" baseline="0">
                      <a:ln>
                        <a:solidFill>
                          <a:srgbClr val="000000">
                            <a:lumMod val="50000"/>
                            <a:lumOff val="50000"/>
                            <a:alpha val="0"/>
                          </a:srgbClr>
                        </a:solidFill>
                      </a:ln>
                      <a:solidFill>
                        <a:schemeClr val="bg1"/>
                      </a:solidFill>
                      <a:latin typeface="KPMG Bold" panose="020B0803030202040204" pitchFamily="34" charset="0"/>
                      <a:ea typeface="KoPub돋움체 Medium" panose="00000600000000000000" pitchFamily="2" charset="-127"/>
                      <a:cs typeface="+mn-cs"/>
                    </a:defRPr>
                  </a:pPr>
                  <a:endParaRPr lang="ko-KR"/>
                </a:p>
              </c:txPr>
              <c:showLegendKey val="0"/>
              <c:showVal val="1"/>
              <c:showCatName val="0"/>
              <c:showSerName val="0"/>
              <c:showPercent val="0"/>
              <c:showBubbleSize val="0"/>
              <c:extLst>
                <c:ext xmlns:c16="http://schemas.microsoft.com/office/drawing/2014/chart" uri="{C3380CC4-5D6E-409C-BE32-E72D297353CC}">
                  <c16:uniqueId val="{00000007-9153-4EA3-B735-42A7867D7B19}"/>
                </c:ext>
              </c:extLst>
            </c:dLbl>
            <c:dLbl>
              <c:idx val="8"/>
              <c:numFmt formatCode="#,##0_);[Red]\(#,##0\)" sourceLinked="0"/>
              <c:spPr/>
              <c:txPr>
                <a:bodyPr anchorCtr="0"/>
                <a:lstStyle/>
                <a:p>
                  <a:pPr algn="ctr">
                    <a:defRPr lang="en-US" altLang="ko-KR" sz="1200" b="0" i="0" u="none" strike="noStrike" kern="1200" baseline="0">
                      <a:ln>
                        <a:solidFill>
                          <a:srgbClr val="000000">
                            <a:lumMod val="50000"/>
                            <a:lumOff val="50000"/>
                            <a:alpha val="0"/>
                          </a:srgbClr>
                        </a:solidFill>
                      </a:ln>
                      <a:solidFill>
                        <a:schemeClr val="bg1"/>
                      </a:solidFill>
                      <a:latin typeface="KPMG Bold" panose="020B0803030202040204" pitchFamily="34" charset="0"/>
                      <a:ea typeface="KoPub돋움체 Medium" panose="00000600000000000000" pitchFamily="2" charset="-127"/>
                      <a:cs typeface="+mn-cs"/>
                    </a:defRPr>
                  </a:pPr>
                  <a:endParaRPr lang="ko-KR"/>
                </a:p>
              </c:txPr>
              <c:showLegendKey val="0"/>
              <c:showVal val="1"/>
              <c:showCatName val="0"/>
              <c:showSerName val="0"/>
              <c:showPercent val="0"/>
              <c:showBubbleSize val="0"/>
              <c:extLst>
                <c:ext xmlns:c16="http://schemas.microsoft.com/office/drawing/2014/chart" uri="{C3380CC4-5D6E-409C-BE32-E72D297353CC}">
                  <c16:uniqueId val="{00000008-9153-4EA3-B735-42A7867D7B19}"/>
                </c:ext>
              </c:extLst>
            </c:dLbl>
            <c:numFmt formatCode="#,##0_);[Red]\(#,##0\)" sourceLinked="0"/>
            <c:spPr>
              <a:noFill/>
              <a:ln>
                <a:noFill/>
              </a:ln>
              <a:effectLst/>
            </c:spPr>
            <c:txPr>
              <a:bodyPr anchorCtr="0"/>
              <a:lstStyle/>
              <a:p>
                <a:pPr algn="ctr">
                  <a:defRPr lang="en-US" altLang="ko-KR" sz="1200" b="0" i="0" u="none" strike="noStrike" kern="1200" baseline="0">
                    <a:ln>
                      <a:solidFill>
                        <a:srgbClr val="000000">
                          <a:lumMod val="50000"/>
                          <a:lumOff val="50000"/>
                          <a:alpha val="0"/>
                        </a:srgbClr>
                      </a:solidFill>
                    </a:ln>
                    <a:solidFill>
                      <a:schemeClr val="bg1"/>
                    </a:solidFill>
                    <a:latin typeface="KPMG Bold" panose="020B0803030202040204" pitchFamily="34" charset="0"/>
                    <a:ea typeface="KoPub돋움체 Medium" panose="00000600000000000000" pitchFamily="2" charset="-127"/>
                    <a:cs typeface="+mn-cs"/>
                  </a:defRPr>
                </a:pPr>
                <a:endParaRPr lang="ko-KR"/>
              </a:p>
            </c:txPr>
            <c:showLegendKey val="0"/>
            <c:showVal val="1"/>
            <c:showCatName val="0"/>
            <c:showSerName val="0"/>
            <c:showPercent val="0"/>
            <c:showBubbleSize val="0"/>
            <c:showLeaderLines val="0"/>
            <c:extLst xmlns:a14="http://schemas.microsoft.com/office/drawing/2010/main" xmlns:wp="http://schemas.openxmlformats.org/drawingml/2006/wordprocessingDrawing" xmlns:w="http://schemas.openxmlformats.org/wordprocessingml/2006/main" xmlns:m="http://schemas.openxmlformats.org/officeDocument/2006/math">
              <c:ext xmlns:c15="http://schemas.microsoft.com/office/drawing/2012/chart" uri="{CE6537A1-D6FC-4f65-9D91-7224C49458BB}">
                <c15:showLeaderLines val="0"/>
              </c:ext>
            </c:extLst>
          </c:dLbls>
          <c:cat>
            <c:numRef>
              <c:f>Sheet1!$A$2:$A$6</c:f>
              <c:numCache>
                <c:formatCode>General</c:formatCode>
                <c:ptCount val="5"/>
                <c:pt idx="0">
                  <c:v>2017</c:v>
                </c:pt>
                <c:pt idx="1">
                  <c:v>2018</c:v>
                </c:pt>
                <c:pt idx="2">
                  <c:v>2019</c:v>
                </c:pt>
                <c:pt idx="3">
                  <c:v>2020</c:v>
                </c:pt>
                <c:pt idx="4">
                  <c:v>2021</c:v>
                </c:pt>
              </c:numCache>
            </c:numRef>
          </c:cat>
          <c:val>
            <c:numRef>
              <c:f>Sheet1!$B$2:$B$6</c:f>
              <c:numCache>
                <c:formatCode>General</c:formatCode>
                <c:ptCount val="5"/>
                <c:pt idx="0">
                  <c:v>7</c:v>
                </c:pt>
                <c:pt idx="1">
                  <c:v>7</c:v>
                </c:pt>
                <c:pt idx="2">
                  <c:v>7</c:v>
                </c:pt>
                <c:pt idx="3">
                  <c:v>7</c:v>
                </c:pt>
                <c:pt idx="4">
                  <c:v>7</c:v>
                </c:pt>
              </c:numCache>
            </c:numRef>
          </c:val>
          <c:extLst>
            <c:ext xmlns:c16="http://schemas.microsoft.com/office/drawing/2014/chart" uri="{C3380CC4-5D6E-409C-BE32-E72D297353CC}">
              <c16:uniqueId val="{00000009-9153-4EA3-B735-42A7867D7B19}"/>
            </c:ext>
          </c:extLst>
        </c:ser>
        <c:ser>
          <c:idx val="1"/>
          <c:order val="1"/>
          <c:tx>
            <c:strRef>
              <c:f>Sheet1!$C$1</c:f>
              <c:strCache>
                <c:ptCount val="1"/>
                <c:pt idx="0">
                  <c:v>샤리아 손해보험사</c:v>
                </c:pt>
              </c:strCache>
            </c:strRef>
          </c:tx>
          <c:spPr>
            <a:solidFill>
              <a:srgbClr val="00B8F5"/>
            </a:solidFill>
          </c:spPr>
          <c:invertIfNegative val="0"/>
          <c:dLbls>
            <c:numFmt formatCode="#,##0_);[Red]\(#,##0\)" sourceLinked="0"/>
            <c:spPr>
              <a:noFill/>
              <a:ln>
                <a:noFill/>
              </a:ln>
              <a:effectLst/>
            </c:spPr>
            <c:txPr>
              <a:bodyPr wrap="square" lIns="38100" tIns="19050" rIns="38100" bIns="19050" anchor="ctr" anchorCtr="0">
                <a:spAutoFit/>
              </a:bodyPr>
              <a:lstStyle/>
              <a:p>
                <a:pPr algn="ctr">
                  <a:defRPr lang="en-US" altLang="ko-KR" sz="1200" b="0" i="0" u="none" strike="noStrike" kern="1200" baseline="0">
                    <a:ln>
                      <a:solidFill>
                        <a:srgbClr val="000000">
                          <a:lumMod val="50000"/>
                          <a:lumOff val="50000"/>
                          <a:alpha val="0"/>
                        </a:srgbClr>
                      </a:solidFill>
                    </a:ln>
                    <a:solidFill>
                      <a:schemeClr val="bg1"/>
                    </a:solidFill>
                    <a:latin typeface="KPMG Bold" panose="020B0803030202040204" pitchFamily="34" charset="0"/>
                    <a:ea typeface="KoPub돋움체 Medium" panose="00000600000000000000" pitchFamily="2" charset="-127"/>
                    <a:cs typeface="+mn-cs"/>
                  </a:defRPr>
                </a:pPr>
                <a:endParaRPr lang="ko-KR"/>
              </a:p>
            </c:txP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numRef>
              <c:f>Sheet1!$A$2:$A$6</c:f>
              <c:numCache>
                <c:formatCode>General</c:formatCode>
                <c:ptCount val="5"/>
                <c:pt idx="0">
                  <c:v>2017</c:v>
                </c:pt>
                <c:pt idx="1">
                  <c:v>2018</c:v>
                </c:pt>
                <c:pt idx="2">
                  <c:v>2019</c:v>
                </c:pt>
                <c:pt idx="3">
                  <c:v>2020</c:v>
                </c:pt>
                <c:pt idx="4">
                  <c:v>2021</c:v>
                </c:pt>
              </c:numCache>
            </c:numRef>
          </c:cat>
          <c:val>
            <c:numRef>
              <c:f>Sheet1!$C$2:$C$6</c:f>
              <c:numCache>
                <c:formatCode>General</c:formatCode>
                <c:ptCount val="5"/>
                <c:pt idx="0">
                  <c:v>5</c:v>
                </c:pt>
                <c:pt idx="1">
                  <c:v>5</c:v>
                </c:pt>
                <c:pt idx="2">
                  <c:v>5</c:v>
                </c:pt>
                <c:pt idx="3">
                  <c:v>5</c:v>
                </c:pt>
                <c:pt idx="4">
                  <c:v>6</c:v>
                </c:pt>
              </c:numCache>
            </c:numRef>
          </c:val>
          <c:extLst>
            <c:ext xmlns:c16="http://schemas.microsoft.com/office/drawing/2014/chart" uri="{C3380CC4-5D6E-409C-BE32-E72D297353CC}">
              <c16:uniqueId val="{0000000A-9153-4EA3-B735-42A7867D7B19}"/>
            </c:ext>
          </c:extLst>
        </c:ser>
        <c:ser>
          <c:idx val="2"/>
          <c:order val="2"/>
          <c:tx>
            <c:strRef>
              <c:f>Sheet1!$D$1</c:f>
              <c:strCache>
                <c:ptCount val="1"/>
                <c:pt idx="0">
                  <c:v>샤리아 재보험사</c:v>
                </c:pt>
              </c:strCache>
            </c:strRef>
          </c:tx>
          <c:spPr>
            <a:solidFill>
              <a:schemeClr val="accent6"/>
            </a:solidFill>
          </c:spPr>
          <c:invertIfNegative val="0"/>
          <c:dLbls>
            <c:dLbl>
              <c:idx val="0"/>
              <c:layout>
                <c:manualLayout>
                  <c:x val="-2.710611013945581E-17"/>
                  <c:y val="-1.6601307189542485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977C-475B-A4B6-3FC5C29F2ADE}"/>
                </c:ext>
              </c:extLst>
            </c:dLbl>
            <c:dLbl>
              <c:idx val="1"/>
              <c:layout>
                <c:manualLayout>
                  <c:x val="0"/>
                  <c:y val="-1.6601307189542485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977C-475B-A4B6-3FC5C29F2ADE}"/>
                </c:ext>
              </c:extLst>
            </c:dLbl>
            <c:dLbl>
              <c:idx val="2"/>
              <c:layout>
                <c:manualLayout>
                  <c:x val="0"/>
                  <c:y val="-1.6601307189542485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977C-475B-A4B6-3FC5C29F2ADE}"/>
                </c:ext>
              </c:extLst>
            </c:dLbl>
            <c:dLbl>
              <c:idx val="3"/>
              <c:layout>
                <c:manualLayout>
                  <c:x val="0"/>
                  <c:y val="-1.6601307189542485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977C-475B-A4B6-3FC5C29F2ADE}"/>
                </c:ext>
              </c:extLst>
            </c:dLbl>
            <c:dLbl>
              <c:idx val="4"/>
              <c:layout>
                <c:manualLayout>
                  <c:x val="-1.0842444055782324E-16"/>
                  <c:y val="-1.6601307189542485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977C-475B-A4B6-3FC5C29F2ADE}"/>
                </c:ext>
              </c:extLst>
            </c:dLbl>
            <c:spPr>
              <a:noFill/>
              <a:ln>
                <a:noFill/>
              </a:ln>
              <a:effectLst/>
            </c:spPr>
            <c:txPr>
              <a:bodyPr wrap="square" lIns="38100" tIns="19050" rIns="38100" bIns="19050" anchor="ctr" anchorCtr="0">
                <a:spAutoFit/>
              </a:bodyPr>
              <a:lstStyle/>
              <a:p>
                <a:pPr algn="ctr">
                  <a:defRPr lang="en-US" altLang="ko-KR" sz="1200" b="0" i="0" u="none" strike="noStrike" kern="1200" baseline="0">
                    <a:ln>
                      <a:solidFill>
                        <a:srgbClr val="000000">
                          <a:lumMod val="50000"/>
                          <a:lumOff val="50000"/>
                          <a:alpha val="0"/>
                        </a:srgbClr>
                      </a:solidFill>
                    </a:ln>
                    <a:solidFill>
                      <a:schemeClr val="bg1"/>
                    </a:solidFill>
                    <a:latin typeface="KPMG Bold" panose="020B0803030202040204" pitchFamily="34" charset="0"/>
                    <a:ea typeface="KoPub돋움체 Medium" panose="00000600000000000000" pitchFamily="2" charset="-127"/>
                    <a:cs typeface="+mn-cs"/>
                  </a:defRPr>
                </a:pPr>
                <a:endParaRPr lang="ko-K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numRef>
              <c:f>Sheet1!$A$2:$A$6</c:f>
              <c:numCache>
                <c:formatCode>General</c:formatCode>
                <c:ptCount val="5"/>
                <c:pt idx="0">
                  <c:v>2017</c:v>
                </c:pt>
                <c:pt idx="1">
                  <c:v>2018</c:v>
                </c:pt>
                <c:pt idx="2">
                  <c:v>2019</c:v>
                </c:pt>
                <c:pt idx="3">
                  <c:v>2020</c:v>
                </c:pt>
                <c:pt idx="4">
                  <c:v>2021</c:v>
                </c:pt>
              </c:numCache>
            </c:numRef>
          </c:cat>
          <c:val>
            <c:numRef>
              <c:f>Sheet1!$D$2:$D$6</c:f>
              <c:numCache>
                <c:formatCode>General</c:formatCode>
                <c:ptCount val="5"/>
                <c:pt idx="0">
                  <c:v>1</c:v>
                </c:pt>
                <c:pt idx="1">
                  <c:v>1</c:v>
                </c:pt>
                <c:pt idx="2">
                  <c:v>1</c:v>
                </c:pt>
                <c:pt idx="3">
                  <c:v>1</c:v>
                </c:pt>
                <c:pt idx="4">
                  <c:v>1</c:v>
                </c:pt>
              </c:numCache>
            </c:numRef>
          </c:val>
          <c:extLst>
            <c:ext xmlns:c16="http://schemas.microsoft.com/office/drawing/2014/chart" uri="{C3380CC4-5D6E-409C-BE32-E72D297353CC}">
              <c16:uniqueId val="{0000000B-9153-4EA3-B735-42A7867D7B19}"/>
            </c:ext>
          </c:extLst>
        </c:ser>
        <c:ser>
          <c:idx val="3"/>
          <c:order val="3"/>
          <c:tx>
            <c:strRef>
              <c:f>Sheet1!$E$1</c:f>
              <c:strCache>
                <c:ptCount val="1"/>
                <c:pt idx="0">
                  <c:v>샤리아 유닛_생명보험</c:v>
                </c:pt>
              </c:strCache>
            </c:strRef>
          </c:tx>
          <c:invertIfNegative val="0"/>
          <c:dLbls>
            <c:spPr>
              <a:noFill/>
              <a:ln>
                <a:noFill/>
              </a:ln>
              <a:effectLst/>
            </c:spPr>
            <c:txPr>
              <a:bodyPr wrap="square" lIns="38100" tIns="19050" rIns="38100" bIns="19050" anchor="ctr" anchorCtr="0">
                <a:spAutoFit/>
              </a:bodyPr>
              <a:lstStyle/>
              <a:p>
                <a:pPr algn="ctr">
                  <a:defRPr lang="en-US" altLang="ko-KR" sz="1200" b="0" i="0" u="none" strike="noStrike" kern="1200" baseline="0">
                    <a:ln>
                      <a:solidFill>
                        <a:srgbClr val="000000">
                          <a:lumMod val="50000"/>
                          <a:lumOff val="50000"/>
                          <a:alpha val="0"/>
                        </a:srgbClr>
                      </a:solidFill>
                    </a:ln>
                    <a:solidFill>
                      <a:schemeClr val="bg1"/>
                    </a:solidFill>
                    <a:latin typeface="KPMG Bold" panose="020B0803030202040204" pitchFamily="34" charset="0"/>
                    <a:ea typeface="KoPub돋움체 Medium" panose="00000600000000000000" pitchFamily="2" charset="-127"/>
                    <a:cs typeface="+mn-cs"/>
                  </a:defRPr>
                </a:pPr>
                <a:endParaRPr lang="ko-KR"/>
              </a:p>
            </c:txP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numRef>
              <c:f>Sheet1!$A$2:$A$6</c:f>
              <c:numCache>
                <c:formatCode>General</c:formatCode>
                <c:ptCount val="5"/>
                <c:pt idx="0">
                  <c:v>2017</c:v>
                </c:pt>
                <c:pt idx="1">
                  <c:v>2018</c:v>
                </c:pt>
                <c:pt idx="2">
                  <c:v>2019</c:v>
                </c:pt>
                <c:pt idx="3">
                  <c:v>2020</c:v>
                </c:pt>
                <c:pt idx="4">
                  <c:v>2021</c:v>
                </c:pt>
              </c:numCache>
            </c:numRef>
          </c:cat>
          <c:val>
            <c:numRef>
              <c:f>Sheet1!$E$2:$E$6</c:f>
              <c:numCache>
                <c:formatCode>General</c:formatCode>
                <c:ptCount val="5"/>
                <c:pt idx="0">
                  <c:v>23</c:v>
                </c:pt>
                <c:pt idx="1">
                  <c:v>23</c:v>
                </c:pt>
                <c:pt idx="2">
                  <c:v>23</c:v>
                </c:pt>
                <c:pt idx="3">
                  <c:v>23</c:v>
                </c:pt>
                <c:pt idx="4">
                  <c:v>23</c:v>
                </c:pt>
              </c:numCache>
            </c:numRef>
          </c:val>
          <c:extLst>
            <c:ext xmlns:c16="http://schemas.microsoft.com/office/drawing/2014/chart" uri="{C3380CC4-5D6E-409C-BE32-E72D297353CC}">
              <c16:uniqueId val="{0000000C-9153-4EA3-B735-42A7867D7B19}"/>
            </c:ext>
          </c:extLst>
        </c:ser>
        <c:ser>
          <c:idx val="4"/>
          <c:order val="4"/>
          <c:tx>
            <c:strRef>
              <c:f>Sheet1!$F$1</c:f>
              <c:strCache>
                <c:ptCount val="1"/>
                <c:pt idx="0">
                  <c:v>샤리아 유닛_손해보험</c:v>
                </c:pt>
              </c:strCache>
            </c:strRef>
          </c:tx>
          <c:invertIfNegative val="0"/>
          <c:dLbls>
            <c:spPr>
              <a:noFill/>
              <a:ln>
                <a:noFill/>
              </a:ln>
              <a:effectLst/>
            </c:spPr>
            <c:txPr>
              <a:bodyPr wrap="square" lIns="38100" tIns="19050" rIns="38100" bIns="19050" anchor="ctr" anchorCtr="0">
                <a:spAutoFit/>
              </a:bodyPr>
              <a:lstStyle/>
              <a:p>
                <a:pPr algn="ctr">
                  <a:defRPr lang="en-US" altLang="ko-KR" sz="1200" b="0" i="0" u="none" strike="noStrike" kern="1200" baseline="0">
                    <a:ln>
                      <a:solidFill>
                        <a:srgbClr val="000000">
                          <a:lumMod val="50000"/>
                          <a:lumOff val="50000"/>
                          <a:alpha val="0"/>
                        </a:srgbClr>
                      </a:solidFill>
                    </a:ln>
                    <a:solidFill>
                      <a:schemeClr val="bg1"/>
                    </a:solidFill>
                    <a:latin typeface="KPMG Bold" panose="020B0803030202040204" pitchFamily="34" charset="0"/>
                    <a:ea typeface="KoPub돋움체 Medium" panose="00000600000000000000" pitchFamily="2" charset="-127"/>
                    <a:cs typeface="+mn-cs"/>
                  </a:defRPr>
                </a:pPr>
                <a:endParaRPr lang="ko-KR"/>
              </a:p>
            </c:txP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numRef>
              <c:f>Sheet1!$A$2:$A$6</c:f>
              <c:numCache>
                <c:formatCode>General</c:formatCode>
                <c:ptCount val="5"/>
                <c:pt idx="0">
                  <c:v>2017</c:v>
                </c:pt>
                <c:pt idx="1">
                  <c:v>2018</c:v>
                </c:pt>
                <c:pt idx="2">
                  <c:v>2019</c:v>
                </c:pt>
                <c:pt idx="3">
                  <c:v>2020</c:v>
                </c:pt>
                <c:pt idx="4">
                  <c:v>2021</c:v>
                </c:pt>
              </c:numCache>
            </c:numRef>
          </c:cat>
          <c:val>
            <c:numRef>
              <c:f>Sheet1!$F$2:$F$6</c:f>
              <c:numCache>
                <c:formatCode>General</c:formatCode>
                <c:ptCount val="5"/>
                <c:pt idx="0">
                  <c:v>25</c:v>
                </c:pt>
                <c:pt idx="1">
                  <c:v>24</c:v>
                </c:pt>
                <c:pt idx="2">
                  <c:v>24</c:v>
                </c:pt>
                <c:pt idx="3">
                  <c:v>21</c:v>
                </c:pt>
                <c:pt idx="4">
                  <c:v>20</c:v>
                </c:pt>
              </c:numCache>
            </c:numRef>
          </c:val>
          <c:extLst>
            <c:ext xmlns:c16="http://schemas.microsoft.com/office/drawing/2014/chart" uri="{C3380CC4-5D6E-409C-BE32-E72D297353CC}">
              <c16:uniqueId val="{0000000D-9153-4EA3-B735-42A7867D7B19}"/>
            </c:ext>
          </c:extLst>
        </c:ser>
        <c:ser>
          <c:idx val="5"/>
          <c:order val="5"/>
          <c:tx>
            <c:strRef>
              <c:f>Sheet1!$G$1</c:f>
              <c:strCache>
                <c:ptCount val="1"/>
                <c:pt idx="0">
                  <c:v>샤리아 유닛_재보험</c:v>
                </c:pt>
              </c:strCache>
            </c:strRef>
          </c:tx>
          <c:spPr>
            <a:solidFill>
              <a:schemeClr val="accent1"/>
            </a:solidFill>
          </c:spPr>
          <c:invertIfNegative val="0"/>
          <c:dLbls>
            <c:dLbl>
              <c:idx val="0"/>
              <c:layout>
                <c:manualLayout>
                  <c:x val="0"/>
                  <c:y val="-4.9803921568627452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977C-475B-A4B6-3FC5C29F2ADE}"/>
                </c:ext>
              </c:extLst>
            </c:dLbl>
            <c:dLbl>
              <c:idx val="1"/>
              <c:layout>
                <c:manualLayout>
                  <c:x val="0"/>
                  <c:y val="-4.1503267973856207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977C-475B-A4B6-3FC5C29F2ADE}"/>
                </c:ext>
              </c:extLst>
            </c:dLbl>
            <c:dLbl>
              <c:idx val="2"/>
              <c:layout>
                <c:manualLayout>
                  <c:x val="0"/>
                  <c:y val="-4.1503267973856207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977C-475B-A4B6-3FC5C29F2ADE}"/>
                </c:ext>
              </c:extLst>
            </c:dLbl>
            <c:dLbl>
              <c:idx val="3"/>
              <c:layout>
                <c:manualLayout>
                  <c:x val="-1.0842444055782324E-16"/>
                  <c:y val="-4.9803921568627486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977C-475B-A4B6-3FC5C29F2ADE}"/>
                </c:ext>
              </c:extLst>
            </c:dLbl>
            <c:dLbl>
              <c:idx val="4"/>
              <c:layout>
                <c:manualLayout>
                  <c:x val="1.0842444055782324E-16"/>
                  <c:y val="-4.9803921568627486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977C-475B-A4B6-3FC5C29F2ADE}"/>
                </c:ext>
              </c:extLst>
            </c:dLbl>
            <c:spPr>
              <a:noFill/>
              <a:ln>
                <a:noFill/>
              </a:ln>
              <a:effectLst/>
            </c:spPr>
            <c:txPr>
              <a:bodyPr wrap="square" lIns="38100" tIns="19050" rIns="38100" bIns="19050" anchor="ctr" anchorCtr="0">
                <a:spAutoFit/>
              </a:bodyPr>
              <a:lstStyle/>
              <a:p>
                <a:pPr algn="ctr">
                  <a:defRPr lang="en-US" altLang="ko-KR" sz="1200" b="0" i="0" u="none" strike="noStrike" kern="1200" baseline="0">
                    <a:ln>
                      <a:solidFill>
                        <a:srgbClr val="000000">
                          <a:lumMod val="50000"/>
                          <a:lumOff val="50000"/>
                          <a:alpha val="0"/>
                        </a:srgbClr>
                      </a:solidFill>
                    </a:ln>
                    <a:solidFill>
                      <a:srgbClr val="1E49E2"/>
                    </a:solidFill>
                    <a:latin typeface="KPMG Bold" panose="020B0803030202040204" pitchFamily="34" charset="0"/>
                    <a:ea typeface="KoPub돋움체 Medium" panose="00000600000000000000" pitchFamily="2" charset="-127"/>
                    <a:cs typeface="+mn-cs"/>
                  </a:defRPr>
                </a:pPr>
                <a:endParaRPr lang="ko-K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numRef>
              <c:f>Sheet1!$A$2:$A$6</c:f>
              <c:numCache>
                <c:formatCode>General</c:formatCode>
                <c:ptCount val="5"/>
                <c:pt idx="0">
                  <c:v>2017</c:v>
                </c:pt>
                <c:pt idx="1">
                  <c:v>2018</c:v>
                </c:pt>
                <c:pt idx="2">
                  <c:v>2019</c:v>
                </c:pt>
                <c:pt idx="3">
                  <c:v>2020</c:v>
                </c:pt>
                <c:pt idx="4">
                  <c:v>2021</c:v>
                </c:pt>
              </c:numCache>
            </c:numRef>
          </c:cat>
          <c:val>
            <c:numRef>
              <c:f>Sheet1!$G$2:$G$6</c:f>
              <c:numCache>
                <c:formatCode>General</c:formatCode>
                <c:ptCount val="5"/>
                <c:pt idx="0">
                  <c:v>2</c:v>
                </c:pt>
                <c:pt idx="1">
                  <c:v>2</c:v>
                </c:pt>
                <c:pt idx="2">
                  <c:v>2</c:v>
                </c:pt>
                <c:pt idx="3">
                  <c:v>3</c:v>
                </c:pt>
                <c:pt idx="4">
                  <c:v>3</c:v>
                </c:pt>
              </c:numCache>
            </c:numRef>
          </c:val>
          <c:extLst>
            <c:ext xmlns:c16="http://schemas.microsoft.com/office/drawing/2014/chart" uri="{C3380CC4-5D6E-409C-BE32-E72D297353CC}">
              <c16:uniqueId val="{0000000E-9153-4EA3-B735-42A7867D7B19}"/>
            </c:ext>
          </c:extLst>
        </c:ser>
        <c:dLbls>
          <c:showLegendKey val="0"/>
          <c:showVal val="0"/>
          <c:showCatName val="0"/>
          <c:showSerName val="0"/>
          <c:showPercent val="0"/>
          <c:showBubbleSize val="0"/>
        </c:dLbls>
        <c:gapWidth val="80"/>
        <c:overlap val="100"/>
        <c:axId val="67451136"/>
        <c:axId val="66437120"/>
      </c:barChart>
      <c:catAx>
        <c:axId val="67451136"/>
        <c:scaling>
          <c:orientation val="minMax"/>
        </c:scaling>
        <c:delete val="0"/>
        <c:axPos val="b"/>
        <c:numFmt formatCode="General" sourceLinked="0"/>
        <c:majorTickMark val="none"/>
        <c:minorTickMark val="none"/>
        <c:tickLblPos val="low"/>
        <c:spPr>
          <a:ln w="3175">
            <a:solidFill>
              <a:schemeClr val="bg1">
                <a:lumMod val="75000"/>
              </a:schemeClr>
            </a:solidFill>
          </a:ln>
        </c:spPr>
        <c:txPr>
          <a:bodyPr/>
          <a:lstStyle/>
          <a:p>
            <a:pPr algn="ctr">
              <a:defRPr lang="en-US" altLang="ko-KR" sz="1050" b="0" i="0" u="none" strike="noStrike" kern="1200" baseline="0">
                <a:ln>
                  <a:solidFill>
                    <a:srgbClr val="000000">
                      <a:lumMod val="50000"/>
                      <a:lumOff val="50000"/>
                      <a:alpha val="0"/>
                    </a:srgbClr>
                  </a:solidFill>
                </a:ln>
                <a:solidFill>
                  <a:schemeClr val="bg1">
                    <a:lumMod val="50000"/>
                  </a:schemeClr>
                </a:solidFill>
                <a:latin typeface="KPMG Bold" panose="020B0803030202040204" pitchFamily="34" charset="0"/>
                <a:ea typeface="KoPub돋움체 Medium" panose="00000600000000000000" pitchFamily="2" charset="-127"/>
                <a:cs typeface="+mn-cs"/>
              </a:defRPr>
            </a:pPr>
            <a:endParaRPr lang="ko-KR"/>
          </a:p>
        </c:txPr>
        <c:crossAx val="66437120"/>
        <c:crosses val="autoZero"/>
        <c:auto val="0"/>
        <c:lblAlgn val="ctr"/>
        <c:lblOffset val="100"/>
        <c:noMultiLvlLbl val="0"/>
      </c:catAx>
      <c:valAx>
        <c:axId val="66437120"/>
        <c:scaling>
          <c:orientation val="minMax"/>
        </c:scaling>
        <c:delete val="0"/>
        <c:axPos val="l"/>
        <c:numFmt formatCode="#,##0" sourceLinked="0"/>
        <c:majorTickMark val="out"/>
        <c:minorTickMark val="none"/>
        <c:tickLblPos val="low"/>
        <c:spPr>
          <a:ln>
            <a:solidFill>
              <a:schemeClr val="bg1">
                <a:lumMod val="75000"/>
              </a:schemeClr>
            </a:solidFill>
          </a:ln>
        </c:spPr>
        <c:txPr>
          <a:bodyPr/>
          <a:lstStyle/>
          <a:p>
            <a:pPr algn="ctr">
              <a:defRPr lang="en-US" altLang="ko-KR" sz="1050" b="0" i="0" u="none" strike="noStrike" kern="1200" baseline="0">
                <a:ln>
                  <a:solidFill>
                    <a:srgbClr val="000000">
                      <a:lumMod val="50000"/>
                      <a:lumOff val="50000"/>
                      <a:alpha val="0"/>
                    </a:srgbClr>
                  </a:solidFill>
                </a:ln>
                <a:solidFill>
                  <a:schemeClr val="bg1">
                    <a:lumMod val="50000"/>
                  </a:schemeClr>
                </a:solidFill>
                <a:latin typeface="KPMG Bold" panose="020B0803030202040204" pitchFamily="34" charset="0"/>
                <a:ea typeface="KoPub돋움체 Medium" panose="00000600000000000000" pitchFamily="2" charset="-127"/>
                <a:cs typeface="+mn-cs"/>
              </a:defRPr>
            </a:pPr>
            <a:endParaRPr lang="ko-KR"/>
          </a:p>
        </c:txPr>
        <c:crossAx val="67451136"/>
        <c:crosses val="autoZero"/>
        <c:crossBetween val="between"/>
      </c:valAx>
    </c:plotArea>
    <c:legend>
      <c:legendPos val="t"/>
      <c:layout>
        <c:manualLayout>
          <c:xMode val="edge"/>
          <c:yMode val="edge"/>
          <c:x val="9.0724597187296266E-2"/>
          <c:y val="0"/>
          <c:w val="0.8776920927633417"/>
          <c:h val="0.16933725490196078"/>
        </c:manualLayout>
      </c:layout>
      <c:overlay val="0"/>
      <c:txPr>
        <a:bodyPr/>
        <a:lstStyle/>
        <a:p>
          <a:pPr algn="ctr">
            <a:defRPr lang="en-US" altLang="ko-KR" sz="900" b="0" i="0" u="none" strike="noStrike" kern="1200" baseline="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cs typeface="+mn-cs"/>
            </a:defRPr>
          </a:pPr>
          <a:endParaRPr lang="ko-KR"/>
        </a:p>
      </c:txPr>
    </c:legend>
    <c:plotVisOnly val="1"/>
    <c:dispBlanksAs val="gap"/>
    <c:showDLblsOverMax val="1"/>
  </c:chart>
  <c:spPr>
    <a:ln>
      <a:noFill/>
    </a:ln>
  </c:spPr>
  <c:txPr>
    <a:bodyPr/>
    <a:lstStyle/>
    <a:p>
      <a:pPr>
        <a:defRPr sz="1800" smtId="4294967295"/>
      </a:pPr>
      <a:endParaRPr lang="ko-KR"/>
    </a:p>
  </c:txPr>
  <c:externalData r:id="rId1">
    <c:autoUpdate val="0"/>
  </c:externalData>
</c:chartSpace>
</file>

<file path=ppt/charts/chart5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6331843159169225E-2"/>
          <c:y val="0.16893398692810455"/>
          <c:w val="0.88705457762876028"/>
          <c:h val="0.74183398692810454"/>
        </c:manualLayout>
      </c:layout>
      <c:barChart>
        <c:barDir val="col"/>
        <c:grouping val="clustered"/>
        <c:varyColors val="0"/>
        <c:ser>
          <c:idx val="0"/>
          <c:order val="0"/>
          <c:tx>
            <c:strRef>
              <c:f>Sheet1!$B$1</c:f>
              <c:strCache>
                <c:ptCount val="1"/>
                <c:pt idx="0">
                  <c:v>총기여금(Gross Contribution)</c:v>
                </c:pt>
              </c:strCache>
            </c:strRef>
          </c:tx>
          <c:spPr>
            <a:solidFill>
              <a:schemeClr val="accent2"/>
            </a:solidFill>
            <a:ln>
              <a:noFill/>
            </a:ln>
            <a:effectLst/>
          </c:spPr>
          <c:invertIfNegative val="0"/>
          <c:dLbls>
            <c:numFmt formatCode="#,##0.0_);[Red]\(#,##0.0\)" sourceLinked="0"/>
            <c:spPr>
              <a:noFill/>
              <a:ln>
                <a:noFill/>
              </a:ln>
              <a:effectLst/>
            </c:spPr>
            <c:txPr>
              <a:bodyPr rot="0" spcFirstLastPara="1" vertOverflow="ellipsis" vert="horz" wrap="square" anchor="ctr" anchorCtr="0"/>
              <a:lstStyle/>
              <a:p>
                <a:pPr algn="ctr">
                  <a:defRPr lang="en-US" altLang="ko-KR" sz="1200" b="0" i="0" u="none" strike="noStrike" kern="1200" baseline="0">
                    <a:ln>
                      <a:solidFill>
                        <a:srgbClr val="000000">
                          <a:lumMod val="50000"/>
                          <a:lumOff val="50000"/>
                          <a:alpha val="0"/>
                        </a:srgbClr>
                      </a:solidFill>
                    </a:ln>
                    <a:solidFill>
                      <a:schemeClr val="accent2"/>
                    </a:solidFill>
                    <a:latin typeface="KPMG Bold" panose="020B0803030202040204" pitchFamily="34" charset="0"/>
                    <a:ea typeface="KoPub돋움체 Medium" panose="00000600000000000000" pitchFamily="2" charset="-127"/>
                    <a:cs typeface="+mn-cs"/>
                  </a:defRPr>
                </a:pPr>
                <a:endParaRPr lang="ko-KR"/>
              </a:p>
            </c:txPr>
            <c:showLegendKey val="0"/>
            <c:showVal val="1"/>
            <c:showCatName val="0"/>
            <c:showSerName val="0"/>
            <c:showPercent val="0"/>
            <c:showBubbleSize val="0"/>
            <c:showLeaderLines val="0"/>
            <c:extLst xmlns:a14="http://schemas.microsoft.com/office/drawing/2010/main" xmlns:wp="http://schemas.openxmlformats.org/drawingml/2006/wordprocessingDrawing" xmlns:w="http://schemas.openxmlformats.org/wordprocessingml/2006/main" xmlns:m="http://schemas.openxmlformats.org/officeDocument/2006/math">
              <c:ext xmlns:c15="http://schemas.microsoft.com/office/drawing/2012/chart" uri="{CE6537A1-D6FC-4f65-9D91-7224C49458BB}">
                <c15:showLeaderLines val="0"/>
              </c:ext>
            </c:extLst>
          </c:dLbls>
          <c:cat>
            <c:numRef>
              <c:f>Sheet1!$A$2:$A$6</c:f>
              <c:numCache>
                <c:formatCode>General</c:formatCode>
                <c:ptCount val="5"/>
                <c:pt idx="0">
                  <c:v>2017</c:v>
                </c:pt>
                <c:pt idx="1">
                  <c:v>2018</c:v>
                </c:pt>
                <c:pt idx="2">
                  <c:v>2019</c:v>
                </c:pt>
                <c:pt idx="3">
                  <c:v>2020</c:v>
                </c:pt>
                <c:pt idx="4">
                  <c:v>2021</c:v>
                </c:pt>
              </c:numCache>
            </c:numRef>
          </c:cat>
          <c:val>
            <c:numRef>
              <c:f>Sheet1!$B$2:$B$6</c:f>
              <c:numCache>
                <c:formatCode>General</c:formatCode>
                <c:ptCount val="5"/>
                <c:pt idx="0">
                  <c:v>13.74</c:v>
                </c:pt>
                <c:pt idx="1">
                  <c:v>15.41</c:v>
                </c:pt>
                <c:pt idx="2">
                  <c:v>16.75</c:v>
                </c:pt>
                <c:pt idx="3">
                  <c:v>17.52</c:v>
                </c:pt>
                <c:pt idx="4">
                  <c:v>23.87</c:v>
                </c:pt>
              </c:numCache>
            </c:numRef>
          </c:val>
          <c:extLst>
            <c:ext xmlns:c16="http://schemas.microsoft.com/office/drawing/2014/chart" uri="{C3380CC4-5D6E-409C-BE32-E72D297353CC}">
              <c16:uniqueId val="{00000009-6706-474A-B4B6-970AD52A2885}"/>
            </c:ext>
          </c:extLst>
        </c:ser>
        <c:ser>
          <c:idx val="1"/>
          <c:order val="1"/>
          <c:tx>
            <c:strRef>
              <c:f>Sheet1!$C$1</c:f>
              <c:strCache>
                <c:ptCount val="1"/>
                <c:pt idx="0">
                  <c:v>총청구금(Gross Claim)</c:v>
                </c:pt>
              </c:strCache>
            </c:strRef>
          </c:tx>
          <c:spPr>
            <a:solidFill>
              <a:schemeClr val="accent4"/>
            </a:solidFill>
            <a:ln>
              <a:noFill/>
            </a:ln>
            <a:effectLst/>
          </c:spPr>
          <c:invertIfNegative val="0"/>
          <c:dLbls>
            <c:numFmt formatCode="#,##0.0_);[Red]\(#,##0.0\)" sourceLinked="0"/>
            <c:spPr>
              <a:noFill/>
              <a:ln>
                <a:noFill/>
              </a:ln>
              <a:effectLst/>
            </c:spPr>
            <c:txPr>
              <a:bodyPr rot="0" spcFirstLastPara="1" vertOverflow="ellipsis" vert="horz" wrap="square" lIns="38100" tIns="19050" rIns="38100" bIns="19050" anchor="ctr" anchorCtr="0">
                <a:spAutoFit/>
              </a:bodyPr>
              <a:lstStyle/>
              <a:p>
                <a:pPr algn="ctr">
                  <a:defRPr lang="en-US" altLang="ko-KR" sz="1200" b="0" i="0" u="none" strike="noStrike" kern="1200" baseline="0">
                    <a:ln>
                      <a:solidFill>
                        <a:srgbClr val="000000">
                          <a:lumMod val="50000"/>
                          <a:lumOff val="50000"/>
                          <a:alpha val="0"/>
                        </a:srgbClr>
                      </a:solidFill>
                    </a:ln>
                    <a:solidFill>
                      <a:srgbClr val="00B8F5"/>
                    </a:solidFill>
                    <a:latin typeface="KPMG Bold" panose="020B0803030202040204" pitchFamily="34" charset="0"/>
                    <a:ea typeface="KoPub돋움체 Medium" panose="00000600000000000000" pitchFamily="2" charset="-127"/>
                    <a:cs typeface="+mn-cs"/>
                  </a:defRPr>
                </a:pPr>
                <a:endParaRPr lang="ko-K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shade val="95000"/>
                          <a:satMod val="105000"/>
                        </a:schemeClr>
                      </a:solidFill>
                      <a:prstDash val="solid"/>
                      <a:round/>
                    </a:ln>
                    <a:effectLst/>
                  </c:spPr>
                </c15:leaderLines>
              </c:ext>
            </c:extLst>
          </c:dLbls>
          <c:cat>
            <c:numRef>
              <c:f>Sheet1!$A$2:$A$6</c:f>
              <c:numCache>
                <c:formatCode>General</c:formatCode>
                <c:ptCount val="5"/>
                <c:pt idx="0">
                  <c:v>2017</c:v>
                </c:pt>
                <c:pt idx="1">
                  <c:v>2018</c:v>
                </c:pt>
                <c:pt idx="2">
                  <c:v>2019</c:v>
                </c:pt>
                <c:pt idx="3">
                  <c:v>2020</c:v>
                </c:pt>
                <c:pt idx="4">
                  <c:v>2021</c:v>
                </c:pt>
              </c:numCache>
            </c:numRef>
          </c:cat>
          <c:val>
            <c:numRef>
              <c:f>Sheet1!$C$2:$C$6</c:f>
              <c:numCache>
                <c:formatCode>General</c:formatCode>
                <c:ptCount val="5"/>
                <c:pt idx="0">
                  <c:v>4.95</c:v>
                </c:pt>
                <c:pt idx="1">
                  <c:v>8.66</c:v>
                </c:pt>
                <c:pt idx="2">
                  <c:v>10.68</c:v>
                </c:pt>
                <c:pt idx="3">
                  <c:v>13.08</c:v>
                </c:pt>
                <c:pt idx="4">
                  <c:v>20.28</c:v>
                </c:pt>
              </c:numCache>
            </c:numRef>
          </c:val>
          <c:extLst>
            <c:ext xmlns:c16="http://schemas.microsoft.com/office/drawing/2014/chart" uri="{C3380CC4-5D6E-409C-BE32-E72D297353CC}">
              <c16:uniqueId val="{0000000A-6706-474A-B4B6-970AD52A2885}"/>
            </c:ext>
          </c:extLst>
        </c:ser>
        <c:ser>
          <c:idx val="2"/>
          <c:order val="2"/>
          <c:tx>
            <c:strRef>
              <c:f>Sheet1!$D$1</c:f>
              <c:strCache>
                <c:ptCount val="1"/>
                <c:pt idx="0">
                  <c:v>투자금(Investments)</c:v>
                </c:pt>
              </c:strCache>
            </c:strRef>
          </c:tx>
          <c:spPr>
            <a:solidFill>
              <a:schemeClr val="accent6"/>
            </a:solidFill>
            <a:ln>
              <a:noFill/>
            </a:ln>
            <a:effectLst/>
          </c:spPr>
          <c:invertIfNegative val="0"/>
          <c:dLbls>
            <c:numFmt formatCode="#,##0.0_);[Red]\(#,##0.0\)" sourceLinked="0"/>
            <c:spPr>
              <a:noFill/>
              <a:ln>
                <a:noFill/>
              </a:ln>
              <a:effectLst/>
            </c:spPr>
            <c:txPr>
              <a:bodyPr rot="0" spcFirstLastPara="1" vertOverflow="ellipsis" vert="horz" wrap="square" lIns="38100" tIns="19050" rIns="38100" bIns="19050" anchor="ctr" anchorCtr="0">
                <a:spAutoFit/>
              </a:bodyPr>
              <a:lstStyle/>
              <a:p>
                <a:pPr algn="ctr">
                  <a:defRPr lang="en-US" altLang="ko-KR" sz="1200" b="0" i="0" u="none" strike="noStrike" kern="1200" baseline="0">
                    <a:ln>
                      <a:solidFill>
                        <a:srgbClr val="000000">
                          <a:lumMod val="50000"/>
                          <a:lumOff val="50000"/>
                          <a:alpha val="0"/>
                        </a:srgbClr>
                      </a:solidFill>
                    </a:ln>
                    <a:solidFill>
                      <a:schemeClr val="accent6"/>
                    </a:solidFill>
                    <a:latin typeface="KPMG Bold" panose="020B0803030202040204" pitchFamily="34" charset="0"/>
                    <a:ea typeface="KoPub돋움체 Medium" panose="00000600000000000000" pitchFamily="2" charset="-127"/>
                    <a:cs typeface="+mn-cs"/>
                  </a:defRPr>
                </a:pPr>
                <a:endParaRPr lang="ko-K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shade val="95000"/>
                          <a:satMod val="105000"/>
                        </a:schemeClr>
                      </a:solidFill>
                      <a:prstDash val="solid"/>
                      <a:round/>
                    </a:ln>
                    <a:effectLst/>
                  </c:spPr>
                </c15:leaderLines>
              </c:ext>
            </c:extLst>
          </c:dLbls>
          <c:cat>
            <c:numRef>
              <c:f>Sheet1!$A$2:$A$6</c:f>
              <c:numCache>
                <c:formatCode>General</c:formatCode>
                <c:ptCount val="5"/>
                <c:pt idx="0">
                  <c:v>2017</c:v>
                </c:pt>
                <c:pt idx="1">
                  <c:v>2018</c:v>
                </c:pt>
                <c:pt idx="2">
                  <c:v>2019</c:v>
                </c:pt>
                <c:pt idx="3">
                  <c:v>2020</c:v>
                </c:pt>
                <c:pt idx="4">
                  <c:v>2021</c:v>
                </c:pt>
              </c:numCache>
            </c:numRef>
          </c:cat>
          <c:val>
            <c:numRef>
              <c:f>Sheet1!$D$2:$D$6</c:f>
              <c:numCache>
                <c:formatCode>General</c:formatCode>
                <c:ptCount val="5"/>
                <c:pt idx="0">
                  <c:v>35.44</c:v>
                </c:pt>
                <c:pt idx="1">
                  <c:v>36.97</c:v>
                </c:pt>
                <c:pt idx="2">
                  <c:v>39.89</c:v>
                </c:pt>
                <c:pt idx="3">
                  <c:v>37.25</c:v>
                </c:pt>
                <c:pt idx="4">
                  <c:v>35.51</c:v>
                </c:pt>
              </c:numCache>
            </c:numRef>
          </c:val>
          <c:extLst>
            <c:ext xmlns:c16="http://schemas.microsoft.com/office/drawing/2014/chart" uri="{C3380CC4-5D6E-409C-BE32-E72D297353CC}">
              <c16:uniqueId val="{0000000B-6706-474A-B4B6-970AD52A2885}"/>
            </c:ext>
          </c:extLst>
        </c:ser>
        <c:ser>
          <c:idx val="3"/>
          <c:order val="3"/>
          <c:tx>
            <c:strRef>
              <c:f>Sheet1!$E$1</c:f>
              <c:strCache>
                <c:ptCount val="1"/>
                <c:pt idx="0">
                  <c:v>자산규모(Assets)</c:v>
                </c:pt>
              </c:strCache>
            </c:strRef>
          </c:tx>
          <c:spPr>
            <a:solidFill>
              <a:schemeClr val="accent2">
                <a:lumMod val="60000"/>
              </a:schemeClr>
            </a:solidFill>
            <a:ln>
              <a:noFill/>
            </a:ln>
            <a:effectLst/>
          </c:spPr>
          <c:invertIfNegative val="0"/>
          <c:dLbls>
            <c:numFmt formatCode="#,##0.0_);[Red]\(#,##0.0\)" sourceLinked="0"/>
            <c:spPr>
              <a:noFill/>
              <a:ln>
                <a:noFill/>
              </a:ln>
              <a:effectLst/>
            </c:spPr>
            <c:txPr>
              <a:bodyPr rot="0" spcFirstLastPara="1" vertOverflow="ellipsis" vert="horz" wrap="square" lIns="38100" tIns="19050" rIns="38100" bIns="19050" anchor="ctr" anchorCtr="0">
                <a:spAutoFit/>
              </a:bodyPr>
              <a:lstStyle/>
              <a:p>
                <a:pPr algn="ctr">
                  <a:defRPr lang="en-US" altLang="ko-KR" sz="1200" b="0" i="0" u="none" strike="noStrike" kern="1200" baseline="0">
                    <a:ln>
                      <a:solidFill>
                        <a:srgbClr val="000000">
                          <a:lumMod val="50000"/>
                          <a:lumOff val="50000"/>
                          <a:alpha val="0"/>
                        </a:srgbClr>
                      </a:solidFill>
                    </a:ln>
                    <a:solidFill>
                      <a:srgbClr val="0C233C"/>
                    </a:solidFill>
                    <a:latin typeface="KPMG Bold" panose="020B0803030202040204" pitchFamily="34" charset="0"/>
                    <a:ea typeface="KoPub돋움체 Medium" panose="00000600000000000000" pitchFamily="2" charset="-127"/>
                    <a:cs typeface="+mn-cs"/>
                  </a:defRPr>
                </a:pPr>
                <a:endParaRPr lang="ko-K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shade val="95000"/>
                          <a:satMod val="105000"/>
                        </a:schemeClr>
                      </a:solidFill>
                      <a:prstDash val="solid"/>
                      <a:round/>
                    </a:ln>
                    <a:effectLst/>
                  </c:spPr>
                </c15:leaderLines>
              </c:ext>
            </c:extLst>
          </c:dLbls>
          <c:cat>
            <c:numRef>
              <c:f>Sheet1!$A$2:$A$6</c:f>
              <c:numCache>
                <c:formatCode>General</c:formatCode>
                <c:ptCount val="5"/>
                <c:pt idx="0">
                  <c:v>2017</c:v>
                </c:pt>
                <c:pt idx="1">
                  <c:v>2018</c:v>
                </c:pt>
                <c:pt idx="2">
                  <c:v>2019</c:v>
                </c:pt>
                <c:pt idx="3">
                  <c:v>2020</c:v>
                </c:pt>
                <c:pt idx="4">
                  <c:v>2021</c:v>
                </c:pt>
              </c:numCache>
            </c:numRef>
          </c:cat>
          <c:val>
            <c:numRef>
              <c:f>Sheet1!$E$2:$E$6</c:f>
              <c:numCache>
                <c:formatCode>General</c:formatCode>
                <c:ptCount val="5"/>
                <c:pt idx="0">
                  <c:v>40.53</c:v>
                </c:pt>
                <c:pt idx="1">
                  <c:v>41.6</c:v>
                </c:pt>
                <c:pt idx="2">
                  <c:v>45.8</c:v>
                </c:pt>
                <c:pt idx="3">
                  <c:v>44.28</c:v>
                </c:pt>
                <c:pt idx="4">
                  <c:v>43.14</c:v>
                </c:pt>
              </c:numCache>
            </c:numRef>
          </c:val>
          <c:extLst>
            <c:ext xmlns:c16="http://schemas.microsoft.com/office/drawing/2014/chart" uri="{C3380CC4-5D6E-409C-BE32-E72D297353CC}">
              <c16:uniqueId val="{0000000C-6706-474A-B4B6-970AD52A2885}"/>
            </c:ext>
          </c:extLst>
        </c:ser>
        <c:dLbls>
          <c:showLegendKey val="0"/>
          <c:showVal val="0"/>
          <c:showCatName val="0"/>
          <c:showSerName val="0"/>
          <c:showPercent val="0"/>
          <c:showBubbleSize val="0"/>
        </c:dLbls>
        <c:gapWidth val="80"/>
        <c:axId val="67451136"/>
        <c:axId val="66437120"/>
      </c:barChart>
      <c:catAx>
        <c:axId val="67451136"/>
        <c:scaling>
          <c:orientation val="minMax"/>
        </c:scaling>
        <c:delete val="0"/>
        <c:axPos val="b"/>
        <c:numFmt formatCode="General" sourceLinked="0"/>
        <c:majorTickMark val="none"/>
        <c:minorTickMark val="none"/>
        <c:tickLblPos val="low"/>
        <c:spPr>
          <a:noFill/>
          <a:ln w="3175" cap="flat" cmpd="sng" algn="ctr">
            <a:solidFill>
              <a:schemeClr val="bg1">
                <a:lumMod val="75000"/>
              </a:schemeClr>
            </a:solidFill>
            <a:prstDash val="solid"/>
            <a:round/>
          </a:ln>
          <a:effectLst/>
        </c:spPr>
        <c:txPr>
          <a:bodyPr rot="-60000000" spcFirstLastPara="1" vertOverflow="ellipsis" vert="horz" wrap="square" anchor="ctr" anchorCtr="1"/>
          <a:lstStyle/>
          <a:p>
            <a:pPr algn="ctr">
              <a:defRPr lang="en-US" altLang="ko-KR" sz="1050" b="0" i="0" u="none" strike="noStrike" kern="1200" baseline="0" smtId="4294967295">
                <a:ln>
                  <a:solidFill>
                    <a:srgbClr val="000000">
                      <a:lumMod val="50000"/>
                      <a:lumOff val="50000"/>
                      <a:alpha val="0"/>
                    </a:srgbClr>
                  </a:solidFill>
                </a:ln>
                <a:solidFill>
                  <a:schemeClr val="bg1">
                    <a:lumMod val="50000"/>
                  </a:schemeClr>
                </a:solidFill>
                <a:latin typeface="KPMG Bold" panose="020B0803030202040204" pitchFamily="34" charset="0"/>
                <a:ea typeface="KoPub돋움체 Medium" panose="00000600000000000000" pitchFamily="2" charset="-127"/>
                <a:cs typeface="+mn-cs"/>
              </a:defRPr>
            </a:pPr>
            <a:endParaRPr lang="ko-KR"/>
          </a:p>
        </c:txPr>
        <c:crossAx val="66437120"/>
        <c:crosses val="autoZero"/>
        <c:auto val="0"/>
        <c:lblAlgn val="ctr"/>
        <c:lblOffset val="100"/>
        <c:noMultiLvlLbl val="0"/>
      </c:catAx>
      <c:valAx>
        <c:axId val="66437120"/>
        <c:scaling>
          <c:orientation val="minMax"/>
        </c:scaling>
        <c:delete val="0"/>
        <c:axPos val="l"/>
        <c:numFmt formatCode="#,##0" sourceLinked="0"/>
        <c:majorTickMark val="out"/>
        <c:minorTickMark val="none"/>
        <c:tickLblPos val="low"/>
        <c:spPr>
          <a:noFill/>
          <a:ln w="9525" cap="flat" cmpd="sng" algn="ctr">
            <a:solidFill>
              <a:schemeClr val="bg1">
                <a:lumMod val="75000"/>
              </a:schemeClr>
            </a:solidFill>
            <a:prstDash val="solid"/>
            <a:round/>
          </a:ln>
          <a:effectLst/>
        </c:spPr>
        <c:txPr>
          <a:bodyPr rot="-60000000" spcFirstLastPara="1" vertOverflow="ellipsis" vert="horz" wrap="square" anchor="ctr" anchorCtr="1"/>
          <a:lstStyle/>
          <a:p>
            <a:pPr algn="ctr">
              <a:defRPr lang="en-US" altLang="ko-KR" sz="1050" b="0" i="0" u="none" strike="noStrike" kern="1200" baseline="0" smtId="4294967295">
                <a:ln>
                  <a:solidFill>
                    <a:srgbClr val="000000">
                      <a:lumMod val="50000"/>
                      <a:lumOff val="50000"/>
                      <a:alpha val="0"/>
                    </a:srgbClr>
                  </a:solidFill>
                </a:ln>
                <a:solidFill>
                  <a:schemeClr val="bg1">
                    <a:lumMod val="50000"/>
                  </a:schemeClr>
                </a:solidFill>
                <a:latin typeface="KPMG Bold" panose="020B0803030202040204" pitchFamily="34" charset="0"/>
                <a:ea typeface="KoPub돋움체 Medium" panose="00000600000000000000" pitchFamily="2" charset="-127"/>
                <a:cs typeface="+mn-cs"/>
              </a:defRPr>
            </a:pPr>
            <a:endParaRPr lang="ko-KR"/>
          </a:p>
        </c:txPr>
        <c:crossAx val="67451136"/>
        <c:crosses val="autoZero"/>
        <c:crossBetween val="between"/>
        <c:majorUnit val="10"/>
      </c:valAx>
      <c:spPr>
        <a:noFill/>
        <a:ln>
          <a:noFill/>
        </a:ln>
        <a:effectLst/>
      </c:spPr>
    </c:plotArea>
    <c:legend>
      <c:legendPos val="t"/>
      <c:layout>
        <c:manualLayout>
          <c:xMode val="edge"/>
          <c:yMode val="edge"/>
          <c:x val="0.11733817639936668"/>
          <c:y val="0"/>
          <c:w val="0.87833705876874357"/>
          <c:h val="0.13323333333333331"/>
        </c:manualLayout>
      </c:layout>
      <c:overlay val="0"/>
      <c:spPr>
        <a:noFill/>
        <a:ln>
          <a:noFill/>
        </a:ln>
        <a:effectLst/>
      </c:spPr>
      <c:txPr>
        <a:bodyPr rot="0" spcFirstLastPara="1" vertOverflow="ellipsis" vert="horz" wrap="square" anchor="ctr" anchorCtr="1"/>
        <a:lstStyle/>
        <a:p>
          <a:pPr algn="ctr">
            <a:lnSpc>
              <a:spcPct val="100000"/>
            </a:lnSpc>
            <a:defRPr lang="en-US" altLang="ko-KR" sz="900" b="0" i="0" u="none" strike="noStrike" kern="1200" baseline="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cs typeface="+mn-cs"/>
            </a:defRPr>
          </a:pPr>
          <a:endParaRPr lang="ko-KR"/>
        </a:p>
      </c:txPr>
    </c:legend>
    <c:plotVisOnly val="1"/>
    <c:dispBlanksAs val="gap"/>
    <c:showDLblsOverMax val="1"/>
  </c:chart>
  <c:spPr>
    <a:noFill/>
    <a:ln w="9525" cap="flat" cmpd="sng" algn="ctr">
      <a:noFill/>
      <a:prstDash val="solid"/>
    </a:ln>
    <a:effectLst/>
  </c:spPr>
  <c:txPr>
    <a:bodyPr/>
    <a:lstStyle/>
    <a:p>
      <a:pPr>
        <a:defRPr sz="1800" smtId="4294967295"/>
      </a:pPr>
      <a:endParaRPr lang="ko-KR"/>
    </a:p>
  </c:txPr>
  <c:externalData r:id="rId3">
    <c:autoUpdate val="0"/>
  </c:externalData>
</c:chartSpace>
</file>

<file path=ppt/charts/chart5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6331843159169225E-2"/>
          <c:y val="0.16893398692810455"/>
          <c:w val="0.88705457762876028"/>
          <c:h val="0.74183398692810454"/>
        </c:manualLayout>
      </c:layout>
      <c:barChart>
        <c:barDir val="col"/>
        <c:grouping val="clustered"/>
        <c:varyColors val="0"/>
        <c:ser>
          <c:idx val="0"/>
          <c:order val="0"/>
          <c:tx>
            <c:strRef>
              <c:f>Sheet1!$B$1</c:f>
              <c:strCache>
                <c:ptCount val="1"/>
                <c:pt idx="0">
                  <c:v>총기여금(Gross Contribution)</c:v>
                </c:pt>
              </c:strCache>
            </c:strRef>
          </c:tx>
          <c:spPr>
            <a:solidFill>
              <a:srgbClr val="0C233C"/>
            </a:solidFill>
            <a:ln>
              <a:noFill/>
            </a:ln>
            <a:effectLst/>
          </c:spPr>
          <c:invertIfNegative val="0"/>
          <c:dLbls>
            <c:numFmt formatCode="#,##0.0_);[Red]\(#,##0.0\)" sourceLinked="0"/>
            <c:spPr>
              <a:noFill/>
              <a:ln>
                <a:noFill/>
              </a:ln>
              <a:effectLst/>
            </c:spPr>
            <c:txPr>
              <a:bodyPr rot="0" spcFirstLastPara="1" vertOverflow="ellipsis" vert="horz" wrap="square" anchor="ctr" anchorCtr="0"/>
              <a:lstStyle/>
              <a:p>
                <a:pPr algn="ctr">
                  <a:defRPr lang="en-US" altLang="ko-KR" sz="1200" b="0" i="0" u="none" strike="noStrike" kern="1200" baseline="0">
                    <a:ln>
                      <a:solidFill>
                        <a:srgbClr val="000000">
                          <a:lumMod val="50000"/>
                          <a:lumOff val="50000"/>
                          <a:alpha val="0"/>
                        </a:srgbClr>
                      </a:solidFill>
                    </a:ln>
                    <a:solidFill>
                      <a:srgbClr val="0C233C"/>
                    </a:solidFill>
                    <a:latin typeface="KPMG Bold" panose="020B0803030202040204" pitchFamily="34" charset="0"/>
                    <a:ea typeface="KoPub돋움체 Medium" panose="00000600000000000000" pitchFamily="2" charset="-127"/>
                    <a:cs typeface="+mn-cs"/>
                  </a:defRPr>
                </a:pPr>
                <a:endParaRPr lang="ko-KR"/>
              </a:p>
            </c:txPr>
            <c:showLegendKey val="0"/>
            <c:showVal val="1"/>
            <c:showCatName val="0"/>
            <c:showSerName val="0"/>
            <c:showPercent val="0"/>
            <c:showBubbleSize val="0"/>
            <c:showLeaderLines val="0"/>
            <c:extLst xmlns:a14="http://schemas.microsoft.com/office/drawing/2010/main" xmlns:wp="http://schemas.openxmlformats.org/drawingml/2006/wordprocessingDrawing" xmlns:w="http://schemas.openxmlformats.org/wordprocessingml/2006/main" xmlns:m="http://schemas.openxmlformats.org/officeDocument/2006/math">
              <c:ext xmlns:c15="http://schemas.microsoft.com/office/drawing/2012/chart" uri="{CE6537A1-D6FC-4f65-9D91-7224C49458BB}">
                <c15:showLeaderLines val="0"/>
              </c:ext>
            </c:extLst>
          </c:dLbls>
          <c:cat>
            <c:numRef>
              <c:f>Sheet1!$A$2:$A$6</c:f>
              <c:numCache>
                <c:formatCode>General</c:formatCode>
                <c:ptCount val="5"/>
                <c:pt idx="0">
                  <c:v>2017</c:v>
                </c:pt>
                <c:pt idx="1">
                  <c:v>2018</c:v>
                </c:pt>
                <c:pt idx="2">
                  <c:v>2019</c:v>
                </c:pt>
                <c:pt idx="3">
                  <c:v>2020</c:v>
                </c:pt>
                <c:pt idx="4">
                  <c:v>2021</c:v>
                </c:pt>
              </c:numCache>
            </c:numRef>
          </c:cat>
          <c:val>
            <c:numRef>
              <c:f>Sheet1!$B$2:$B$6</c:f>
              <c:numCache>
                <c:formatCode>General</c:formatCode>
                <c:ptCount val="5"/>
                <c:pt idx="0">
                  <c:v>11.09</c:v>
                </c:pt>
                <c:pt idx="1">
                  <c:v>12.66</c:v>
                </c:pt>
                <c:pt idx="2">
                  <c:v>13.96</c:v>
                </c:pt>
                <c:pt idx="3">
                  <c:v>15.01</c:v>
                </c:pt>
                <c:pt idx="4">
                  <c:v>20.65</c:v>
                </c:pt>
              </c:numCache>
            </c:numRef>
          </c:val>
          <c:extLst>
            <c:ext xmlns:c16="http://schemas.microsoft.com/office/drawing/2014/chart" uri="{C3380CC4-5D6E-409C-BE32-E72D297353CC}">
              <c16:uniqueId val="{00000009-C3A1-4F20-A525-8BB6F5A5075E}"/>
            </c:ext>
          </c:extLst>
        </c:ser>
        <c:ser>
          <c:idx val="1"/>
          <c:order val="1"/>
          <c:tx>
            <c:strRef>
              <c:f>Sheet1!$C$1</c:f>
              <c:strCache>
                <c:ptCount val="1"/>
                <c:pt idx="0">
                  <c:v>총청구금(Gross Claim)</c:v>
                </c:pt>
              </c:strCache>
            </c:strRef>
          </c:tx>
          <c:spPr>
            <a:solidFill>
              <a:schemeClr val="tx2"/>
            </a:solidFill>
            <a:ln>
              <a:noFill/>
            </a:ln>
            <a:effectLst/>
          </c:spPr>
          <c:invertIfNegative val="0"/>
          <c:dLbls>
            <c:numFmt formatCode="#,##0.0_);[Red]\(#,##0.0\)" sourceLinked="0"/>
            <c:spPr>
              <a:noFill/>
              <a:ln>
                <a:noFill/>
              </a:ln>
              <a:effectLst/>
            </c:spPr>
            <c:txPr>
              <a:bodyPr rot="0" spcFirstLastPara="1" vertOverflow="ellipsis" vert="horz" wrap="square" lIns="38100" tIns="19050" rIns="38100" bIns="19050" anchor="ctr" anchorCtr="0">
                <a:spAutoFit/>
              </a:bodyPr>
              <a:lstStyle/>
              <a:p>
                <a:pPr algn="ctr">
                  <a:defRPr lang="en-US" altLang="ko-KR" sz="1200" b="0" i="0" u="none" strike="noStrike" kern="1200" baseline="0">
                    <a:ln>
                      <a:solidFill>
                        <a:srgbClr val="000000">
                          <a:lumMod val="50000"/>
                          <a:lumOff val="50000"/>
                          <a:alpha val="0"/>
                        </a:srgbClr>
                      </a:solidFill>
                    </a:ln>
                    <a:solidFill>
                      <a:schemeClr val="tx2"/>
                    </a:solidFill>
                    <a:latin typeface="KPMG Bold" panose="020B0803030202040204" pitchFamily="34" charset="0"/>
                    <a:ea typeface="KoPub돋움체 Medium" panose="00000600000000000000" pitchFamily="2" charset="-127"/>
                    <a:cs typeface="+mn-cs"/>
                  </a:defRPr>
                </a:pPr>
                <a:endParaRPr lang="ko-K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shade val="95000"/>
                          <a:satMod val="105000"/>
                        </a:schemeClr>
                      </a:solidFill>
                      <a:prstDash val="solid"/>
                      <a:round/>
                    </a:ln>
                    <a:effectLst/>
                  </c:spPr>
                </c15:leaderLines>
              </c:ext>
            </c:extLst>
          </c:dLbls>
          <c:cat>
            <c:numRef>
              <c:f>Sheet1!$A$2:$A$6</c:f>
              <c:numCache>
                <c:formatCode>General</c:formatCode>
                <c:ptCount val="5"/>
                <c:pt idx="0">
                  <c:v>2017</c:v>
                </c:pt>
                <c:pt idx="1">
                  <c:v>2018</c:v>
                </c:pt>
                <c:pt idx="2">
                  <c:v>2019</c:v>
                </c:pt>
                <c:pt idx="3">
                  <c:v>2020</c:v>
                </c:pt>
                <c:pt idx="4">
                  <c:v>2021</c:v>
                </c:pt>
              </c:numCache>
            </c:numRef>
          </c:cat>
          <c:val>
            <c:numRef>
              <c:f>Sheet1!$C$2:$C$6</c:f>
              <c:numCache>
                <c:formatCode>General</c:formatCode>
                <c:ptCount val="5"/>
                <c:pt idx="0">
                  <c:v>3.5</c:v>
                </c:pt>
                <c:pt idx="1">
                  <c:v>7.19</c:v>
                </c:pt>
                <c:pt idx="2">
                  <c:v>9.24</c:v>
                </c:pt>
                <c:pt idx="3">
                  <c:v>11.57</c:v>
                </c:pt>
                <c:pt idx="4">
                  <c:v>18.46</c:v>
                </c:pt>
              </c:numCache>
            </c:numRef>
          </c:val>
          <c:extLst>
            <c:ext xmlns:c16="http://schemas.microsoft.com/office/drawing/2014/chart" uri="{C3380CC4-5D6E-409C-BE32-E72D297353CC}">
              <c16:uniqueId val="{0000000A-C3A1-4F20-A525-8BB6F5A5075E}"/>
            </c:ext>
          </c:extLst>
        </c:ser>
        <c:ser>
          <c:idx val="2"/>
          <c:order val="2"/>
          <c:tx>
            <c:strRef>
              <c:f>Sheet1!$D$1</c:f>
              <c:strCache>
                <c:ptCount val="1"/>
                <c:pt idx="0">
                  <c:v>투자금(Investments)</c:v>
                </c:pt>
              </c:strCache>
            </c:strRef>
          </c:tx>
          <c:spPr>
            <a:solidFill>
              <a:srgbClr val="00B8F5"/>
            </a:solidFill>
            <a:ln>
              <a:noFill/>
            </a:ln>
            <a:effectLst/>
          </c:spPr>
          <c:invertIfNegative val="0"/>
          <c:dLbls>
            <c:dLbl>
              <c:idx val="0"/>
              <c:layout>
                <c:manualLayout>
                  <c:x val="-8.8711930706901372E-3"/>
                  <c:y val="0"/>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9B7B-4843-8C32-816BB011C3C3}"/>
                </c:ext>
              </c:extLst>
            </c:dLbl>
            <c:dLbl>
              <c:idx val="1"/>
              <c:layout>
                <c:manualLayout>
                  <c:x val="-5.9141287137934248E-3"/>
                  <c:y val="3.8044222819259745E-17"/>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9B7B-4843-8C32-816BB011C3C3}"/>
                </c:ext>
              </c:extLst>
            </c:dLbl>
            <c:dLbl>
              <c:idx val="2"/>
              <c:layout>
                <c:manualLayout>
                  <c:x val="-8.8711930706901372E-3"/>
                  <c:y val="4.1503267973856213E-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9B7B-4843-8C32-816BB011C3C3}"/>
                </c:ext>
              </c:extLst>
            </c:dLbl>
            <c:dLbl>
              <c:idx val="3"/>
              <c:layout>
                <c:manualLayout>
                  <c:x val="-8.8711930706902448E-3"/>
                  <c:y val="3.8044222819259745E-17"/>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9B7B-4843-8C32-816BB011C3C3}"/>
                </c:ext>
              </c:extLst>
            </c:dLbl>
            <c:dLbl>
              <c:idx val="4"/>
              <c:layout>
                <c:manualLayout>
                  <c:x val="-8.8711930706902448E-3"/>
                  <c:y val="0"/>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9B7B-4843-8C32-816BB011C3C3}"/>
                </c:ext>
              </c:extLst>
            </c:dLbl>
            <c:numFmt formatCode="#,##0.0_);[Red]\(#,##0.0\)" sourceLinked="0"/>
            <c:spPr>
              <a:noFill/>
              <a:ln>
                <a:noFill/>
              </a:ln>
              <a:effectLst/>
            </c:spPr>
            <c:txPr>
              <a:bodyPr rot="0" spcFirstLastPara="1" vertOverflow="ellipsis" vert="horz" wrap="square" lIns="38100" tIns="19050" rIns="38100" bIns="19050" anchor="ctr" anchorCtr="0">
                <a:spAutoFit/>
              </a:bodyPr>
              <a:lstStyle/>
              <a:p>
                <a:pPr algn="ctr">
                  <a:defRPr lang="en-US" altLang="ko-KR" sz="1200" b="0" i="0" u="none" strike="noStrike" kern="1200" baseline="0">
                    <a:ln>
                      <a:solidFill>
                        <a:srgbClr val="000000">
                          <a:lumMod val="50000"/>
                          <a:lumOff val="50000"/>
                          <a:alpha val="0"/>
                        </a:srgbClr>
                      </a:solidFill>
                    </a:ln>
                    <a:solidFill>
                      <a:schemeClr val="accent4"/>
                    </a:solidFill>
                    <a:latin typeface="KPMG Bold" panose="020B0803030202040204" pitchFamily="34" charset="0"/>
                    <a:ea typeface="KoPub돋움체 Medium" panose="00000600000000000000" pitchFamily="2" charset="-127"/>
                    <a:cs typeface="+mn-cs"/>
                  </a:defRPr>
                </a:pPr>
                <a:endParaRPr lang="ko-KR"/>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shade val="95000"/>
                          <a:satMod val="105000"/>
                        </a:schemeClr>
                      </a:solidFill>
                      <a:prstDash val="solid"/>
                      <a:round/>
                    </a:ln>
                    <a:effectLst/>
                  </c:spPr>
                </c15:leaderLines>
              </c:ext>
            </c:extLst>
          </c:dLbls>
          <c:cat>
            <c:numRef>
              <c:f>Sheet1!$A$2:$A$6</c:f>
              <c:numCache>
                <c:formatCode>General</c:formatCode>
                <c:ptCount val="5"/>
                <c:pt idx="0">
                  <c:v>2017</c:v>
                </c:pt>
                <c:pt idx="1">
                  <c:v>2018</c:v>
                </c:pt>
                <c:pt idx="2">
                  <c:v>2019</c:v>
                </c:pt>
                <c:pt idx="3">
                  <c:v>2020</c:v>
                </c:pt>
                <c:pt idx="4">
                  <c:v>2021</c:v>
                </c:pt>
              </c:numCache>
            </c:numRef>
          </c:cat>
          <c:val>
            <c:numRef>
              <c:f>Sheet1!$D$2:$D$6</c:f>
              <c:numCache>
                <c:formatCode>General</c:formatCode>
                <c:ptCount val="5"/>
                <c:pt idx="0">
                  <c:v>30.4</c:v>
                </c:pt>
                <c:pt idx="1">
                  <c:v>31.87</c:v>
                </c:pt>
                <c:pt idx="2">
                  <c:v>34.4</c:v>
                </c:pt>
                <c:pt idx="3">
                  <c:v>31.57</c:v>
                </c:pt>
                <c:pt idx="4">
                  <c:v>29.48</c:v>
                </c:pt>
              </c:numCache>
            </c:numRef>
          </c:val>
          <c:extLst>
            <c:ext xmlns:c16="http://schemas.microsoft.com/office/drawing/2014/chart" uri="{C3380CC4-5D6E-409C-BE32-E72D297353CC}">
              <c16:uniqueId val="{0000000B-C3A1-4F20-A525-8BB6F5A5075E}"/>
            </c:ext>
          </c:extLst>
        </c:ser>
        <c:ser>
          <c:idx val="3"/>
          <c:order val="3"/>
          <c:tx>
            <c:strRef>
              <c:f>Sheet1!$E$1</c:f>
              <c:strCache>
                <c:ptCount val="1"/>
                <c:pt idx="0">
                  <c:v>자산규모(Assets)</c:v>
                </c:pt>
              </c:strCache>
            </c:strRef>
          </c:tx>
          <c:spPr>
            <a:solidFill>
              <a:srgbClr val="335CA4"/>
            </a:solidFill>
            <a:ln>
              <a:noFill/>
            </a:ln>
            <a:effectLst/>
          </c:spPr>
          <c:invertIfNegative val="0"/>
          <c:dLbls>
            <c:numFmt formatCode="#,##0.0_);[Red]\(#,##0.0\)" sourceLinked="0"/>
            <c:spPr>
              <a:noFill/>
              <a:ln>
                <a:noFill/>
              </a:ln>
              <a:effectLst/>
            </c:spPr>
            <c:txPr>
              <a:bodyPr rot="0" spcFirstLastPara="1" vertOverflow="ellipsis" vert="horz" wrap="square" lIns="38100" tIns="19050" rIns="38100" bIns="19050" anchor="ctr" anchorCtr="0">
                <a:spAutoFit/>
              </a:bodyPr>
              <a:lstStyle/>
              <a:p>
                <a:pPr algn="ctr">
                  <a:defRPr lang="en-US" altLang="ko-KR" sz="1200" b="0" i="0" u="none" strike="noStrike" kern="1200" baseline="0">
                    <a:ln>
                      <a:solidFill>
                        <a:srgbClr val="000000">
                          <a:lumMod val="50000"/>
                          <a:lumOff val="50000"/>
                          <a:alpha val="0"/>
                        </a:srgbClr>
                      </a:solidFill>
                    </a:ln>
                    <a:solidFill>
                      <a:schemeClr val="accent1"/>
                    </a:solidFill>
                    <a:latin typeface="KPMG Bold" panose="020B0803030202040204" pitchFamily="34" charset="0"/>
                    <a:ea typeface="KoPub돋움체 Medium" panose="00000600000000000000" pitchFamily="2" charset="-127"/>
                    <a:cs typeface="+mn-cs"/>
                  </a:defRPr>
                </a:pPr>
                <a:endParaRPr lang="ko-K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shade val="95000"/>
                          <a:satMod val="105000"/>
                        </a:schemeClr>
                      </a:solidFill>
                      <a:prstDash val="solid"/>
                      <a:round/>
                    </a:ln>
                    <a:effectLst/>
                  </c:spPr>
                </c15:leaderLines>
              </c:ext>
            </c:extLst>
          </c:dLbls>
          <c:cat>
            <c:numRef>
              <c:f>Sheet1!$A$2:$A$6</c:f>
              <c:numCache>
                <c:formatCode>General</c:formatCode>
                <c:ptCount val="5"/>
                <c:pt idx="0">
                  <c:v>2017</c:v>
                </c:pt>
                <c:pt idx="1">
                  <c:v>2018</c:v>
                </c:pt>
                <c:pt idx="2">
                  <c:v>2019</c:v>
                </c:pt>
                <c:pt idx="3">
                  <c:v>2020</c:v>
                </c:pt>
                <c:pt idx="4">
                  <c:v>2021</c:v>
                </c:pt>
              </c:numCache>
            </c:numRef>
          </c:cat>
          <c:val>
            <c:numRef>
              <c:f>Sheet1!$E$2:$E$6</c:f>
              <c:numCache>
                <c:formatCode>General</c:formatCode>
                <c:ptCount val="5"/>
                <c:pt idx="0">
                  <c:v>33.19</c:v>
                </c:pt>
                <c:pt idx="1">
                  <c:v>34.28</c:v>
                </c:pt>
                <c:pt idx="2">
                  <c:v>37.89</c:v>
                </c:pt>
                <c:pt idx="3">
                  <c:v>36.17</c:v>
                </c:pt>
                <c:pt idx="4">
                  <c:v>34.61</c:v>
                </c:pt>
              </c:numCache>
            </c:numRef>
          </c:val>
          <c:extLst>
            <c:ext xmlns:c16="http://schemas.microsoft.com/office/drawing/2014/chart" uri="{C3380CC4-5D6E-409C-BE32-E72D297353CC}">
              <c16:uniqueId val="{0000000C-C3A1-4F20-A525-8BB6F5A5075E}"/>
            </c:ext>
          </c:extLst>
        </c:ser>
        <c:dLbls>
          <c:showLegendKey val="0"/>
          <c:showVal val="0"/>
          <c:showCatName val="0"/>
          <c:showSerName val="0"/>
          <c:showPercent val="0"/>
          <c:showBubbleSize val="0"/>
        </c:dLbls>
        <c:gapWidth val="80"/>
        <c:axId val="67451136"/>
        <c:axId val="66437120"/>
      </c:barChart>
      <c:catAx>
        <c:axId val="67451136"/>
        <c:scaling>
          <c:orientation val="minMax"/>
        </c:scaling>
        <c:delete val="0"/>
        <c:axPos val="b"/>
        <c:numFmt formatCode="General" sourceLinked="0"/>
        <c:majorTickMark val="none"/>
        <c:minorTickMark val="none"/>
        <c:tickLblPos val="low"/>
        <c:spPr>
          <a:noFill/>
          <a:ln w="3175" cap="flat" cmpd="sng" algn="ctr">
            <a:solidFill>
              <a:schemeClr val="bg1">
                <a:lumMod val="75000"/>
              </a:schemeClr>
            </a:solidFill>
            <a:prstDash val="solid"/>
            <a:round/>
          </a:ln>
          <a:effectLst/>
        </c:spPr>
        <c:txPr>
          <a:bodyPr rot="-60000000" spcFirstLastPara="1" vertOverflow="ellipsis" vert="horz" wrap="square" anchor="ctr" anchorCtr="1"/>
          <a:lstStyle/>
          <a:p>
            <a:pPr algn="ctr">
              <a:defRPr lang="en-US" altLang="ko-KR" sz="1050" b="0" i="0" u="none" strike="noStrike" kern="1200" baseline="0" smtId="4294967295">
                <a:ln>
                  <a:solidFill>
                    <a:srgbClr val="000000">
                      <a:lumMod val="50000"/>
                      <a:lumOff val="50000"/>
                      <a:alpha val="0"/>
                    </a:srgbClr>
                  </a:solidFill>
                </a:ln>
                <a:solidFill>
                  <a:schemeClr val="bg1">
                    <a:lumMod val="50000"/>
                  </a:schemeClr>
                </a:solidFill>
                <a:latin typeface="KPMG Bold" panose="020B0803030202040204" pitchFamily="34" charset="0"/>
                <a:ea typeface="KoPub돋움체 Medium" panose="00000600000000000000" pitchFamily="2" charset="-127"/>
                <a:cs typeface="+mn-cs"/>
              </a:defRPr>
            </a:pPr>
            <a:endParaRPr lang="ko-KR"/>
          </a:p>
        </c:txPr>
        <c:crossAx val="66437120"/>
        <c:crosses val="autoZero"/>
        <c:auto val="0"/>
        <c:lblAlgn val="ctr"/>
        <c:lblOffset val="100"/>
        <c:noMultiLvlLbl val="0"/>
      </c:catAx>
      <c:valAx>
        <c:axId val="66437120"/>
        <c:scaling>
          <c:orientation val="minMax"/>
          <c:max val="45"/>
        </c:scaling>
        <c:delete val="0"/>
        <c:axPos val="l"/>
        <c:numFmt formatCode="#,##0" sourceLinked="0"/>
        <c:majorTickMark val="out"/>
        <c:minorTickMark val="none"/>
        <c:tickLblPos val="low"/>
        <c:spPr>
          <a:noFill/>
          <a:ln w="9525" cap="flat" cmpd="sng" algn="ctr">
            <a:solidFill>
              <a:schemeClr val="bg1">
                <a:lumMod val="75000"/>
              </a:schemeClr>
            </a:solidFill>
            <a:prstDash val="solid"/>
            <a:round/>
          </a:ln>
          <a:effectLst/>
        </c:spPr>
        <c:txPr>
          <a:bodyPr rot="-60000000" spcFirstLastPara="1" vertOverflow="ellipsis" vert="horz" wrap="square" anchor="ctr" anchorCtr="1"/>
          <a:lstStyle/>
          <a:p>
            <a:pPr algn="ctr">
              <a:defRPr lang="en-US" altLang="ko-KR" sz="1050" b="0" i="0" u="none" strike="noStrike" kern="1200" baseline="0" smtId="4294967295">
                <a:ln>
                  <a:solidFill>
                    <a:srgbClr val="000000">
                      <a:lumMod val="50000"/>
                      <a:lumOff val="50000"/>
                      <a:alpha val="0"/>
                    </a:srgbClr>
                  </a:solidFill>
                </a:ln>
                <a:solidFill>
                  <a:schemeClr val="bg1">
                    <a:lumMod val="50000"/>
                  </a:schemeClr>
                </a:solidFill>
                <a:latin typeface="KPMG Bold" panose="020B0803030202040204" pitchFamily="34" charset="0"/>
                <a:ea typeface="KoPub돋움체 Medium" panose="00000600000000000000" pitchFamily="2" charset="-127"/>
                <a:cs typeface="+mn-cs"/>
              </a:defRPr>
            </a:pPr>
            <a:endParaRPr lang="ko-KR"/>
          </a:p>
        </c:txPr>
        <c:crossAx val="67451136"/>
        <c:crosses val="autoZero"/>
        <c:crossBetween val="between"/>
      </c:valAx>
      <c:spPr>
        <a:noFill/>
        <a:ln>
          <a:noFill/>
        </a:ln>
        <a:effectLst/>
      </c:spPr>
    </c:plotArea>
    <c:legend>
      <c:legendPos val="t"/>
      <c:layout>
        <c:manualLayout>
          <c:xMode val="edge"/>
          <c:yMode val="edge"/>
          <c:x val="9.95957902579864E-2"/>
          <c:y val="0"/>
          <c:w val="0.8776920927633417"/>
          <c:h val="0.16933725490196078"/>
        </c:manualLayout>
      </c:layout>
      <c:overlay val="0"/>
      <c:spPr>
        <a:noFill/>
        <a:ln>
          <a:noFill/>
        </a:ln>
        <a:effectLst/>
      </c:spPr>
      <c:txPr>
        <a:bodyPr rot="0" spcFirstLastPara="1" vertOverflow="ellipsis" vert="horz" wrap="square" anchor="ctr" anchorCtr="1"/>
        <a:lstStyle/>
        <a:p>
          <a:pPr algn="ctr">
            <a:defRPr lang="en-US" altLang="ko-KR" sz="900" b="0" i="0" u="none" strike="noStrike" kern="1200" baseline="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cs typeface="+mn-cs"/>
            </a:defRPr>
          </a:pPr>
          <a:endParaRPr lang="ko-KR"/>
        </a:p>
      </c:txPr>
    </c:legend>
    <c:plotVisOnly val="1"/>
    <c:dispBlanksAs val="gap"/>
    <c:showDLblsOverMax val="1"/>
  </c:chart>
  <c:spPr>
    <a:noFill/>
    <a:ln w="9525" cap="flat" cmpd="sng" algn="ctr">
      <a:noFill/>
      <a:prstDash val="solid"/>
    </a:ln>
    <a:effectLst/>
  </c:spPr>
  <c:txPr>
    <a:bodyPr/>
    <a:lstStyle/>
    <a:p>
      <a:pPr>
        <a:defRPr sz="1800" smtId="4294967295"/>
      </a:pPr>
      <a:endParaRPr lang="ko-KR"/>
    </a:p>
  </c:txPr>
  <c:externalData r:id="rId3">
    <c:autoUpdate val="0"/>
  </c:externalData>
</c:chartSpace>
</file>

<file path=ppt/charts/chart5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6331843159169225E-2"/>
          <c:y val="0.16893398692810455"/>
          <c:w val="0.88705457762876028"/>
          <c:h val="0.74183398692810454"/>
        </c:manualLayout>
      </c:layout>
      <c:barChart>
        <c:barDir val="col"/>
        <c:grouping val="clustered"/>
        <c:varyColors val="0"/>
        <c:ser>
          <c:idx val="0"/>
          <c:order val="0"/>
          <c:tx>
            <c:strRef>
              <c:f>Sheet1!$B$1</c:f>
              <c:strCache>
                <c:ptCount val="1"/>
                <c:pt idx="0">
                  <c:v>총기여금(Gross Contribution)</c:v>
                </c:pt>
              </c:strCache>
            </c:strRef>
          </c:tx>
          <c:spPr>
            <a:solidFill>
              <a:schemeClr val="accent1"/>
            </a:solidFill>
            <a:ln>
              <a:noFill/>
            </a:ln>
            <a:effectLst/>
          </c:spPr>
          <c:invertIfNegative val="0"/>
          <c:dLbls>
            <c:numFmt formatCode="#,##0.0_);[Red]\(#,##0.0\)" sourceLinked="0"/>
            <c:spPr>
              <a:noFill/>
              <a:ln>
                <a:noFill/>
              </a:ln>
              <a:effectLst/>
            </c:spPr>
            <c:txPr>
              <a:bodyPr rot="0" spcFirstLastPara="1" vertOverflow="ellipsis" vert="horz" wrap="square" anchor="ctr" anchorCtr="0"/>
              <a:lstStyle/>
              <a:p>
                <a:pPr algn="ctr">
                  <a:defRPr lang="en-US" altLang="ko-KR" sz="1200" b="0" i="0" u="none" strike="noStrike" kern="1200" baseline="0">
                    <a:ln>
                      <a:solidFill>
                        <a:srgbClr val="000000">
                          <a:lumMod val="50000"/>
                          <a:lumOff val="50000"/>
                          <a:alpha val="0"/>
                        </a:srgbClr>
                      </a:solidFill>
                    </a:ln>
                    <a:solidFill>
                      <a:schemeClr val="accent1"/>
                    </a:solidFill>
                    <a:latin typeface="KPMG Bold" panose="020B0803030202040204" pitchFamily="34" charset="0"/>
                    <a:ea typeface="KoPub돋움체 Medium" panose="00000600000000000000" pitchFamily="2" charset="-127"/>
                    <a:cs typeface="+mn-cs"/>
                  </a:defRPr>
                </a:pPr>
                <a:endParaRPr lang="ko-KR"/>
              </a:p>
            </c:txPr>
            <c:showLegendKey val="0"/>
            <c:showVal val="1"/>
            <c:showCatName val="0"/>
            <c:showSerName val="0"/>
            <c:showPercent val="0"/>
            <c:showBubbleSize val="0"/>
            <c:showLeaderLines val="0"/>
            <c:extLst xmlns:a14="http://schemas.microsoft.com/office/drawing/2010/main" xmlns:wp="http://schemas.openxmlformats.org/drawingml/2006/wordprocessingDrawing" xmlns:w="http://schemas.openxmlformats.org/wordprocessingml/2006/main" xmlns:m="http://schemas.openxmlformats.org/officeDocument/2006/math">
              <c:ext xmlns:c15="http://schemas.microsoft.com/office/drawing/2012/chart" uri="{CE6537A1-D6FC-4f65-9D91-7224C49458BB}">
                <c15:showLeaderLines val="0"/>
              </c:ext>
            </c:extLst>
          </c:dLbls>
          <c:cat>
            <c:numRef>
              <c:f>Sheet1!$A$2:$A$6</c:f>
              <c:numCache>
                <c:formatCode>General</c:formatCode>
                <c:ptCount val="5"/>
                <c:pt idx="0">
                  <c:v>2017</c:v>
                </c:pt>
                <c:pt idx="1">
                  <c:v>2018</c:v>
                </c:pt>
                <c:pt idx="2">
                  <c:v>2019</c:v>
                </c:pt>
                <c:pt idx="3">
                  <c:v>2020</c:v>
                </c:pt>
                <c:pt idx="4">
                  <c:v>2021</c:v>
                </c:pt>
              </c:numCache>
            </c:numRef>
          </c:cat>
          <c:val>
            <c:numRef>
              <c:f>Sheet1!$B$2:$B$6</c:f>
              <c:numCache>
                <c:formatCode>General</c:formatCode>
                <c:ptCount val="5"/>
                <c:pt idx="0">
                  <c:v>2.65</c:v>
                </c:pt>
                <c:pt idx="1">
                  <c:v>2.75</c:v>
                </c:pt>
                <c:pt idx="2">
                  <c:v>2.79</c:v>
                </c:pt>
                <c:pt idx="3">
                  <c:v>2.5099999999999998</c:v>
                </c:pt>
                <c:pt idx="4">
                  <c:v>3.22</c:v>
                </c:pt>
              </c:numCache>
            </c:numRef>
          </c:val>
          <c:extLst>
            <c:ext xmlns:c16="http://schemas.microsoft.com/office/drawing/2014/chart" uri="{C3380CC4-5D6E-409C-BE32-E72D297353CC}">
              <c16:uniqueId val="{00000009-C3A1-4F20-A525-8BB6F5A5075E}"/>
            </c:ext>
          </c:extLst>
        </c:ser>
        <c:ser>
          <c:idx val="1"/>
          <c:order val="1"/>
          <c:tx>
            <c:strRef>
              <c:f>Sheet1!$C$1</c:f>
              <c:strCache>
                <c:ptCount val="1"/>
                <c:pt idx="0">
                  <c:v>총청구금(Gross Claim)</c:v>
                </c:pt>
              </c:strCache>
            </c:strRef>
          </c:tx>
          <c:spPr>
            <a:solidFill>
              <a:schemeClr val="accent3"/>
            </a:solidFill>
            <a:ln>
              <a:noFill/>
            </a:ln>
            <a:effectLst/>
          </c:spPr>
          <c:invertIfNegative val="0"/>
          <c:dLbls>
            <c:numFmt formatCode="#,##0.0_);[Red]\(#,##0.0\)" sourceLinked="0"/>
            <c:spPr>
              <a:noFill/>
              <a:ln>
                <a:noFill/>
              </a:ln>
              <a:effectLst/>
            </c:spPr>
            <c:txPr>
              <a:bodyPr rot="0" spcFirstLastPara="1" vertOverflow="ellipsis" vert="horz" wrap="square" lIns="38100" tIns="19050" rIns="38100" bIns="19050" anchor="ctr" anchorCtr="0">
                <a:spAutoFit/>
              </a:bodyPr>
              <a:lstStyle/>
              <a:p>
                <a:pPr algn="ctr">
                  <a:defRPr lang="en-US" altLang="ko-KR" sz="1200" b="0" i="0" u="none" strike="noStrike" kern="1200" baseline="0">
                    <a:ln>
                      <a:solidFill>
                        <a:srgbClr val="000000">
                          <a:lumMod val="50000"/>
                          <a:lumOff val="50000"/>
                          <a:alpha val="0"/>
                        </a:srgbClr>
                      </a:solidFill>
                    </a:ln>
                    <a:solidFill>
                      <a:srgbClr val="0C233C"/>
                    </a:solidFill>
                    <a:latin typeface="KPMG Bold" panose="020B0803030202040204" pitchFamily="34" charset="0"/>
                    <a:ea typeface="KoPub돋움체 Medium" panose="00000600000000000000" pitchFamily="2" charset="-127"/>
                    <a:cs typeface="+mn-cs"/>
                  </a:defRPr>
                </a:pPr>
                <a:endParaRPr lang="ko-K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shade val="95000"/>
                          <a:satMod val="105000"/>
                        </a:schemeClr>
                      </a:solidFill>
                      <a:prstDash val="solid"/>
                      <a:round/>
                    </a:ln>
                    <a:effectLst/>
                  </c:spPr>
                </c15:leaderLines>
              </c:ext>
            </c:extLst>
          </c:dLbls>
          <c:cat>
            <c:numRef>
              <c:f>Sheet1!$A$2:$A$6</c:f>
              <c:numCache>
                <c:formatCode>General</c:formatCode>
                <c:ptCount val="5"/>
                <c:pt idx="0">
                  <c:v>2017</c:v>
                </c:pt>
                <c:pt idx="1">
                  <c:v>2018</c:v>
                </c:pt>
                <c:pt idx="2">
                  <c:v>2019</c:v>
                </c:pt>
                <c:pt idx="3">
                  <c:v>2020</c:v>
                </c:pt>
                <c:pt idx="4">
                  <c:v>2021</c:v>
                </c:pt>
              </c:numCache>
            </c:numRef>
          </c:cat>
          <c:val>
            <c:numRef>
              <c:f>Sheet1!$C$2:$C$6</c:f>
              <c:numCache>
                <c:formatCode>General</c:formatCode>
                <c:ptCount val="5"/>
                <c:pt idx="0">
                  <c:v>1.44</c:v>
                </c:pt>
                <c:pt idx="1">
                  <c:v>1.47</c:v>
                </c:pt>
                <c:pt idx="2">
                  <c:v>1.44</c:v>
                </c:pt>
                <c:pt idx="3">
                  <c:v>1.51</c:v>
                </c:pt>
                <c:pt idx="4">
                  <c:v>1.82</c:v>
                </c:pt>
              </c:numCache>
            </c:numRef>
          </c:val>
          <c:extLst>
            <c:ext xmlns:c16="http://schemas.microsoft.com/office/drawing/2014/chart" uri="{C3380CC4-5D6E-409C-BE32-E72D297353CC}">
              <c16:uniqueId val="{0000000A-C3A1-4F20-A525-8BB6F5A5075E}"/>
            </c:ext>
          </c:extLst>
        </c:ser>
        <c:ser>
          <c:idx val="2"/>
          <c:order val="2"/>
          <c:tx>
            <c:strRef>
              <c:f>Sheet1!$D$1</c:f>
              <c:strCache>
                <c:ptCount val="1"/>
                <c:pt idx="0">
                  <c:v>투자금(Investments)</c:v>
                </c:pt>
              </c:strCache>
            </c:strRef>
          </c:tx>
          <c:spPr>
            <a:solidFill>
              <a:schemeClr val="accent5"/>
            </a:solidFill>
            <a:ln>
              <a:noFill/>
            </a:ln>
            <a:effectLst/>
          </c:spPr>
          <c:invertIfNegative val="0"/>
          <c:dLbls>
            <c:numFmt formatCode="#,##0.0_);[Red]\(#,##0.0\)" sourceLinked="0"/>
            <c:spPr>
              <a:noFill/>
              <a:ln>
                <a:noFill/>
              </a:ln>
              <a:effectLst/>
            </c:spPr>
            <c:txPr>
              <a:bodyPr rot="0" spcFirstLastPara="1" vertOverflow="ellipsis" vert="horz" wrap="square" lIns="38100" tIns="19050" rIns="38100" bIns="19050" anchor="ctr" anchorCtr="0">
                <a:spAutoFit/>
              </a:bodyPr>
              <a:lstStyle/>
              <a:p>
                <a:pPr algn="ctr">
                  <a:defRPr lang="en-US" altLang="ko-KR" sz="1200" b="0" i="0" u="none" strike="noStrike" kern="1200" baseline="0">
                    <a:ln>
                      <a:solidFill>
                        <a:srgbClr val="000000">
                          <a:lumMod val="50000"/>
                          <a:lumOff val="50000"/>
                          <a:alpha val="0"/>
                        </a:srgbClr>
                      </a:solidFill>
                    </a:ln>
                    <a:solidFill>
                      <a:schemeClr val="accent5"/>
                    </a:solidFill>
                    <a:latin typeface="KPMG Bold" panose="020B0803030202040204" pitchFamily="34" charset="0"/>
                    <a:ea typeface="KoPub돋움체 Medium" panose="00000600000000000000" pitchFamily="2" charset="-127"/>
                    <a:cs typeface="+mn-cs"/>
                  </a:defRPr>
                </a:pPr>
                <a:endParaRPr lang="ko-KR"/>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shade val="95000"/>
                          <a:satMod val="105000"/>
                        </a:schemeClr>
                      </a:solidFill>
                      <a:prstDash val="solid"/>
                      <a:round/>
                    </a:ln>
                    <a:effectLst/>
                  </c:spPr>
                </c15:leaderLines>
              </c:ext>
            </c:extLst>
          </c:dLbls>
          <c:cat>
            <c:numRef>
              <c:f>Sheet1!$A$2:$A$6</c:f>
              <c:numCache>
                <c:formatCode>General</c:formatCode>
                <c:ptCount val="5"/>
                <c:pt idx="0">
                  <c:v>2017</c:v>
                </c:pt>
                <c:pt idx="1">
                  <c:v>2018</c:v>
                </c:pt>
                <c:pt idx="2">
                  <c:v>2019</c:v>
                </c:pt>
                <c:pt idx="3">
                  <c:v>2020</c:v>
                </c:pt>
                <c:pt idx="4">
                  <c:v>2021</c:v>
                </c:pt>
              </c:numCache>
            </c:numRef>
          </c:cat>
          <c:val>
            <c:numRef>
              <c:f>Sheet1!$D$2:$D$6</c:f>
              <c:numCache>
                <c:formatCode>General</c:formatCode>
                <c:ptCount val="5"/>
                <c:pt idx="0">
                  <c:v>5.04</c:v>
                </c:pt>
                <c:pt idx="1">
                  <c:v>5.0999999999999996</c:v>
                </c:pt>
                <c:pt idx="2">
                  <c:v>5.49</c:v>
                </c:pt>
                <c:pt idx="3">
                  <c:v>5.67</c:v>
                </c:pt>
                <c:pt idx="4">
                  <c:v>6.03</c:v>
                </c:pt>
              </c:numCache>
            </c:numRef>
          </c:val>
          <c:extLst>
            <c:ext xmlns:c16="http://schemas.microsoft.com/office/drawing/2014/chart" uri="{C3380CC4-5D6E-409C-BE32-E72D297353CC}">
              <c16:uniqueId val="{0000000B-C3A1-4F20-A525-8BB6F5A5075E}"/>
            </c:ext>
          </c:extLst>
        </c:ser>
        <c:ser>
          <c:idx val="3"/>
          <c:order val="3"/>
          <c:tx>
            <c:strRef>
              <c:f>Sheet1!$E$1</c:f>
              <c:strCache>
                <c:ptCount val="1"/>
                <c:pt idx="0">
                  <c:v>자산규모(Assets)</c:v>
                </c:pt>
              </c:strCache>
            </c:strRef>
          </c:tx>
          <c:spPr>
            <a:solidFill>
              <a:schemeClr val="accent1">
                <a:lumMod val="60000"/>
              </a:schemeClr>
            </a:solidFill>
            <a:ln>
              <a:noFill/>
            </a:ln>
            <a:effectLst/>
          </c:spPr>
          <c:invertIfNegative val="0"/>
          <c:dLbls>
            <c:numFmt formatCode="#,##0.0_);[Red]\(#,##0.0\)" sourceLinked="0"/>
            <c:spPr>
              <a:noFill/>
              <a:ln>
                <a:noFill/>
              </a:ln>
              <a:effectLst/>
            </c:spPr>
            <c:txPr>
              <a:bodyPr rot="0" spcFirstLastPara="1" vertOverflow="ellipsis" vert="horz" wrap="square" lIns="38100" tIns="19050" rIns="38100" bIns="19050" anchor="ctr" anchorCtr="0">
                <a:spAutoFit/>
              </a:bodyPr>
              <a:lstStyle/>
              <a:p>
                <a:pPr algn="ctr">
                  <a:defRPr lang="en-US" altLang="ko-KR" sz="1200" b="0" i="0" u="none" strike="noStrike" kern="1200" baseline="0">
                    <a:ln>
                      <a:solidFill>
                        <a:srgbClr val="000000">
                          <a:lumMod val="50000"/>
                          <a:lumOff val="50000"/>
                          <a:alpha val="0"/>
                        </a:srgbClr>
                      </a:solidFill>
                    </a:ln>
                    <a:solidFill>
                      <a:srgbClr val="0C233C"/>
                    </a:solidFill>
                    <a:latin typeface="KPMG Bold" panose="020B0803030202040204" pitchFamily="34" charset="0"/>
                    <a:ea typeface="KoPub돋움체 Medium" panose="00000600000000000000" pitchFamily="2" charset="-127"/>
                    <a:cs typeface="+mn-cs"/>
                  </a:defRPr>
                </a:pPr>
                <a:endParaRPr lang="ko-K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shade val="95000"/>
                          <a:satMod val="105000"/>
                        </a:schemeClr>
                      </a:solidFill>
                      <a:prstDash val="solid"/>
                      <a:round/>
                    </a:ln>
                    <a:effectLst/>
                  </c:spPr>
                </c15:leaderLines>
              </c:ext>
            </c:extLst>
          </c:dLbls>
          <c:cat>
            <c:numRef>
              <c:f>Sheet1!$A$2:$A$6</c:f>
              <c:numCache>
                <c:formatCode>General</c:formatCode>
                <c:ptCount val="5"/>
                <c:pt idx="0">
                  <c:v>2017</c:v>
                </c:pt>
                <c:pt idx="1">
                  <c:v>2018</c:v>
                </c:pt>
                <c:pt idx="2">
                  <c:v>2019</c:v>
                </c:pt>
                <c:pt idx="3">
                  <c:v>2020</c:v>
                </c:pt>
                <c:pt idx="4">
                  <c:v>2021</c:v>
                </c:pt>
              </c:numCache>
            </c:numRef>
          </c:cat>
          <c:val>
            <c:numRef>
              <c:f>Sheet1!$E$2:$E$6</c:f>
              <c:numCache>
                <c:formatCode>General</c:formatCode>
                <c:ptCount val="5"/>
                <c:pt idx="0">
                  <c:v>7.34</c:v>
                </c:pt>
                <c:pt idx="1">
                  <c:v>7.32</c:v>
                </c:pt>
                <c:pt idx="2">
                  <c:v>7.91</c:v>
                </c:pt>
                <c:pt idx="3">
                  <c:v>8.1199999999999992</c:v>
                </c:pt>
                <c:pt idx="4">
                  <c:v>8.5299999999999994</c:v>
                </c:pt>
              </c:numCache>
            </c:numRef>
          </c:val>
          <c:extLst>
            <c:ext xmlns:c16="http://schemas.microsoft.com/office/drawing/2014/chart" uri="{C3380CC4-5D6E-409C-BE32-E72D297353CC}">
              <c16:uniqueId val="{0000000C-C3A1-4F20-A525-8BB6F5A5075E}"/>
            </c:ext>
          </c:extLst>
        </c:ser>
        <c:dLbls>
          <c:showLegendKey val="0"/>
          <c:showVal val="0"/>
          <c:showCatName val="0"/>
          <c:showSerName val="0"/>
          <c:showPercent val="0"/>
          <c:showBubbleSize val="0"/>
        </c:dLbls>
        <c:gapWidth val="80"/>
        <c:axId val="67451136"/>
        <c:axId val="66437120"/>
      </c:barChart>
      <c:catAx>
        <c:axId val="67451136"/>
        <c:scaling>
          <c:orientation val="minMax"/>
        </c:scaling>
        <c:delete val="0"/>
        <c:axPos val="b"/>
        <c:numFmt formatCode="General" sourceLinked="0"/>
        <c:majorTickMark val="none"/>
        <c:minorTickMark val="none"/>
        <c:tickLblPos val="low"/>
        <c:spPr>
          <a:noFill/>
          <a:ln w="3175" cap="flat" cmpd="sng" algn="ctr">
            <a:solidFill>
              <a:schemeClr val="bg1">
                <a:lumMod val="75000"/>
              </a:schemeClr>
            </a:solidFill>
            <a:prstDash val="solid"/>
            <a:round/>
          </a:ln>
          <a:effectLst/>
        </c:spPr>
        <c:txPr>
          <a:bodyPr rot="-60000000" spcFirstLastPara="1" vertOverflow="ellipsis" vert="horz" wrap="square" anchor="ctr" anchorCtr="1"/>
          <a:lstStyle/>
          <a:p>
            <a:pPr algn="ctr">
              <a:defRPr lang="en-US" altLang="ko-KR" sz="1050" b="0" i="0" u="none" strike="noStrike" kern="1200" baseline="0" smtId="4294967295">
                <a:ln>
                  <a:solidFill>
                    <a:srgbClr val="000000">
                      <a:lumMod val="50000"/>
                      <a:lumOff val="50000"/>
                      <a:alpha val="0"/>
                    </a:srgbClr>
                  </a:solidFill>
                </a:ln>
                <a:solidFill>
                  <a:schemeClr val="bg1">
                    <a:lumMod val="50000"/>
                  </a:schemeClr>
                </a:solidFill>
                <a:latin typeface="KPMG Bold" panose="020B0803030202040204" pitchFamily="34" charset="0"/>
                <a:ea typeface="KoPub돋움체 Medium" panose="00000600000000000000" pitchFamily="2" charset="-127"/>
                <a:cs typeface="+mn-cs"/>
              </a:defRPr>
            </a:pPr>
            <a:endParaRPr lang="ko-KR"/>
          </a:p>
        </c:txPr>
        <c:crossAx val="66437120"/>
        <c:crosses val="autoZero"/>
        <c:auto val="0"/>
        <c:lblAlgn val="ctr"/>
        <c:lblOffset val="100"/>
        <c:noMultiLvlLbl val="0"/>
      </c:catAx>
      <c:valAx>
        <c:axId val="66437120"/>
        <c:scaling>
          <c:orientation val="minMax"/>
          <c:max val="10"/>
        </c:scaling>
        <c:delete val="0"/>
        <c:axPos val="l"/>
        <c:numFmt formatCode="#,##0" sourceLinked="0"/>
        <c:majorTickMark val="out"/>
        <c:minorTickMark val="none"/>
        <c:tickLblPos val="low"/>
        <c:spPr>
          <a:noFill/>
          <a:ln w="9525" cap="flat" cmpd="sng" algn="ctr">
            <a:solidFill>
              <a:schemeClr val="bg1">
                <a:lumMod val="75000"/>
              </a:schemeClr>
            </a:solidFill>
            <a:prstDash val="solid"/>
            <a:round/>
          </a:ln>
          <a:effectLst/>
        </c:spPr>
        <c:txPr>
          <a:bodyPr rot="-60000000" spcFirstLastPara="1" vertOverflow="ellipsis" vert="horz" wrap="square" anchor="ctr" anchorCtr="1"/>
          <a:lstStyle/>
          <a:p>
            <a:pPr algn="ctr">
              <a:defRPr lang="en-US" altLang="ko-KR" sz="1050" b="0" i="0" u="none" strike="noStrike" kern="1200" baseline="0" smtId="4294967295">
                <a:ln>
                  <a:solidFill>
                    <a:srgbClr val="000000">
                      <a:lumMod val="50000"/>
                      <a:lumOff val="50000"/>
                      <a:alpha val="0"/>
                    </a:srgbClr>
                  </a:solidFill>
                </a:ln>
                <a:solidFill>
                  <a:schemeClr val="bg1">
                    <a:lumMod val="50000"/>
                  </a:schemeClr>
                </a:solidFill>
                <a:latin typeface="KPMG Bold" panose="020B0803030202040204" pitchFamily="34" charset="0"/>
                <a:ea typeface="KoPub돋움체 Medium" panose="00000600000000000000" pitchFamily="2" charset="-127"/>
                <a:cs typeface="+mn-cs"/>
              </a:defRPr>
            </a:pPr>
            <a:endParaRPr lang="ko-KR"/>
          </a:p>
        </c:txPr>
        <c:crossAx val="67451136"/>
        <c:crosses val="autoZero"/>
        <c:crossBetween val="between"/>
        <c:majorUnit val="2"/>
      </c:valAx>
      <c:spPr>
        <a:noFill/>
        <a:ln>
          <a:noFill/>
        </a:ln>
        <a:effectLst/>
      </c:spPr>
    </c:plotArea>
    <c:legend>
      <c:legendPos val="t"/>
      <c:layout>
        <c:manualLayout>
          <c:xMode val="edge"/>
          <c:yMode val="edge"/>
          <c:x val="9.6638725901089684E-2"/>
          <c:y val="0"/>
          <c:w val="0.8776920927633417"/>
          <c:h val="0.16933725490196078"/>
        </c:manualLayout>
      </c:layout>
      <c:overlay val="0"/>
      <c:spPr>
        <a:noFill/>
        <a:ln>
          <a:noFill/>
        </a:ln>
        <a:effectLst/>
      </c:spPr>
      <c:txPr>
        <a:bodyPr rot="0" spcFirstLastPara="1" vertOverflow="ellipsis" vert="horz" wrap="square" anchor="ctr" anchorCtr="1"/>
        <a:lstStyle/>
        <a:p>
          <a:pPr algn="ctr">
            <a:defRPr lang="en-US" altLang="ko-KR" sz="900" b="0" i="0" u="none" strike="noStrike" kern="1200" baseline="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cs typeface="+mn-cs"/>
            </a:defRPr>
          </a:pPr>
          <a:endParaRPr lang="ko-KR"/>
        </a:p>
      </c:txPr>
    </c:legend>
    <c:plotVisOnly val="1"/>
    <c:dispBlanksAs val="gap"/>
    <c:showDLblsOverMax val="1"/>
  </c:chart>
  <c:spPr>
    <a:noFill/>
    <a:ln w="9525" cap="flat" cmpd="sng" algn="ctr">
      <a:noFill/>
      <a:prstDash val="solid"/>
    </a:ln>
    <a:effectLst/>
  </c:spPr>
  <c:txPr>
    <a:bodyPr/>
    <a:lstStyle/>
    <a:p>
      <a:pPr>
        <a:defRPr sz="1800" smtId="4294967295"/>
      </a:pPr>
      <a:endParaRPr lang="ko-KR"/>
    </a:p>
  </c:txPr>
  <c:externalData r:id="rId3">
    <c:autoUpdate val="0"/>
  </c:externalData>
</c:chartSpace>
</file>

<file path=ppt/charts/chart5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열4</c:v>
                </c:pt>
              </c:strCache>
            </c:strRef>
          </c:tx>
          <c:dPt>
            <c:idx val="0"/>
            <c:bubble3D val="0"/>
            <c:spPr>
              <a:solidFill>
                <a:schemeClr val="accent1"/>
              </a:solidFill>
              <a:ln>
                <a:noFill/>
              </a:ln>
              <a:effectLst/>
            </c:spPr>
            <c:extLst>
              <c:ext xmlns:c16="http://schemas.microsoft.com/office/drawing/2014/chart" uri="{C3380CC4-5D6E-409C-BE32-E72D297353CC}">
                <c16:uniqueId val="{00000000-BF6A-4471-BF94-B9653475F4A8}"/>
              </c:ext>
            </c:extLst>
          </c:dPt>
          <c:dPt>
            <c:idx val="1"/>
            <c:bubble3D val="0"/>
            <c:spPr>
              <a:solidFill>
                <a:schemeClr val="accent3"/>
              </a:solidFill>
              <a:ln>
                <a:noFill/>
              </a:ln>
              <a:effectLst/>
            </c:spPr>
            <c:extLst>
              <c:ext xmlns:c16="http://schemas.microsoft.com/office/drawing/2014/chart" uri="{C3380CC4-5D6E-409C-BE32-E72D297353CC}">
                <c16:uniqueId val="{00000001-BF6A-4471-BF94-B9653475F4A8}"/>
              </c:ext>
            </c:extLst>
          </c:dPt>
          <c:dPt>
            <c:idx val="2"/>
            <c:bubble3D val="0"/>
            <c:spPr>
              <a:solidFill>
                <a:schemeClr val="accent5"/>
              </a:solidFill>
              <a:ln>
                <a:noFill/>
              </a:ln>
              <a:effectLst/>
            </c:spPr>
            <c:extLst>
              <c:ext xmlns:c16="http://schemas.microsoft.com/office/drawing/2014/chart" uri="{C3380CC4-5D6E-409C-BE32-E72D297353CC}">
                <c16:uniqueId val="{00000002-BF6A-4471-BF94-B9653475F4A8}"/>
              </c:ext>
            </c:extLst>
          </c:dPt>
          <c:dLbls>
            <c:dLbl>
              <c:idx val="0"/>
              <c:layout>
                <c:manualLayout>
                  <c:x val="-3.8441836639657369E-2"/>
                  <c:y val="-4.1503267973856207E-2"/>
                </c:manualLayout>
              </c:layout>
              <c:tx>
                <c:rich>
                  <a:bodyPr/>
                  <a:lstStyle/>
                  <a:p>
                    <a:fld id="{B66C56D9-D366-4088-8B89-7A9561FF5613}" type="CATEGORYNAME">
                      <a:rPr lang="ko-KR" altLang="en-US"/>
                      <a:pPr/>
                      <a:t>[범주 이름]</a:t>
                    </a:fld>
                    <a:r>
                      <a:rPr lang="en-US" altLang="ko-KR" baseline="0" dirty="0"/>
                      <a:t>, </a:t>
                    </a:r>
                    <a:fld id="{B5D9B6A6-5C05-43EB-8411-1C3EE8432697}" type="VALUE">
                      <a:rPr lang="en-US" altLang="ko-KR" sz="1400" b="0" baseline="0">
                        <a:latin typeface="KPMG Bold" panose="020B0803030202040204" pitchFamily="34" charset="0"/>
                      </a:rPr>
                      <a:pPr/>
                      <a:t>[값]</a:t>
                    </a:fld>
                    <a:endParaRPr lang="en-US" altLang="ko-KR" baseline="0" dirty="0"/>
                  </a:p>
                </c:rich>
              </c:tx>
              <c:showLegendKey val="0"/>
              <c:showVal val="1"/>
              <c:showCatName val="1"/>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0-BF6A-4471-BF94-B9653475F4A8}"/>
                </c:ext>
              </c:extLst>
            </c:dLbl>
            <c:dLbl>
              <c:idx val="1"/>
              <c:layout>
                <c:manualLayout>
                  <c:x val="6.505541585172761E-2"/>
                  <c:y val="5.8104575163398696E-2"/>
                </c:manualLayout>
              </c:layout>
              <c:tx>
                <c:rich>
                  <a:bodyPr/>
                  <a:lstStyle/>
                  <a:p>
                    <a:fld id="{0E6C0F39-F722-4EB0-87DA-FC912E60F842}" type="CATEGORYNAME">
                      <a:rPr lang="ko-KR" altLang="en-US"/>
                      <a:pPr/>
                      <a:t>[범주 이름]</a:t>
                    </a:fld>
                    <a:r>
                      <a:rPr lang="en-US" altLang="ko-KR" baseline="0" dirty="0"/>
                      <a:t>, </a:t>
                    </a:r>
                    <a:fld id="{F7967FA4-1F2E-4FA1-B8E0-D27A7F44FE8E}" type="VALUE">
                      <a:rPr lang="en-US" altLang="ko-KR" sz="1400" b="0" baseline="0">
                        <a:latin typeface="KPMG Bold" panose="020B0803030202040204" pitchFamily="34" charset="0"/>
                      </a:rPr>
                      <a:pPr/>
                      <a:t>[값]</a:t>
                    </a:fld>
                    <a:endParaRPr lang="en-US" altLang="ko-KR" baseline="0" dirty="0"/>
                  </a:p>
                </c:rich>
              </c:tx>
              <c:showLegendKey val="0"/>
              <c:showVal val="1"/>
              <c:showCatName val="1"/>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BF6A-4471-BF94-B9653475F4A8}"/>
                </c:ext>
              </c:extLst>
            </c:dLbl>
            <c:dLbl>
              <c:idx val="2"/>
              <c:layout>
                <c:manualLayout>
                  <c:x val="-4.7313029710347398E-2"/>
                  <c:y val="8.3006535947712234E-3"/>
                </c:manualLayout>
              </c:layout>
              <c:tx>
                <c:rich>
                  <a:bodyPr/>
                  <a:lstStyle/>
                  <a:p>
                    <a:fld id="{2517B5A9-0AA3-42F3-88D9-D90B23C13009}" type="CATEGORYNAME">
                      <a:rPr lang="ko-KR" altLang="en-US"/>
                      <a:pPr/>
                      <a:t>[범주 이름]</a:t>
                    </a:fld>
                    <a:r>
                      <a:rPr lang="en-US" altLang="ko-KR" baseline="0" dirty="0"/>
                      <a:t>, </a:t>
                    </a:r>
                    <a:fld id="{B6ADAA5D-BBE9-4E5A-8063-44176242EA6E}" type="VALUE">
                      <a:rPr lang="en-US" altLang="ko-KR" sz="1400" b="0" baseline="0">
                        <a:latin typeface="KPMG Bold" panose="020B0803030202040204" pitchFamily="34" charset="0"/>
                      </a:rPr>
                      <a:pPr/>
                      <a:t>[값]</a:t>
                    </a:fld>
                    <a:endParaRPr lang="en-US" altLang="ko-KR" baseline="0" dirty="0"/>
                  </a:p>
                </c:rich>
              </c:tx>
              <c:showLegendKey val="0"/>
              <c:showVal val="1"/>
              <c:showCatName val="1"/>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2-BF6A-4471-BF94-B9653475F4A8}"/>
                </c:ext>
              </c:extLst>
            </c:dLbl>
            <c:numFmt formatCode="#,##0_);[Red]\(#,##0\)" sourceLinked="0"/>
            <c:spPr>
              <a:noFill/>
              <a:ln>
                <a:noFill/>
              </a:ln>
              <a:effectLst/>
            </c:spPr>
            <c:txPr>
              <a:bodyPr rot="0" spcFirstLastPara="1" vertOverflow="ellipsis" vert="horz" wrap="square" lIns="38100" tIns="19050" rIns="38100" bIns="19050" anchor="ctr" anchorCtr="0">
                <a:spAutoFit/>
              </a:bodyPr>
              <a:lstStyle/>
              <a:p>
                <a:pPr algn="ctr">
                  <a:defRPr lang="en-US" altLang="ko-KR" sz="1000" b="1" i="0" u="none" strike="noStrike" kern="1200" baseline="0" smtId="4294967295">
                    <a:ln>
                      <a:solidFill>
                        <a:srgbClr val="000000">
                          <a:lumMod val="50000"/>
                          <a:lumOff val="50000"/>
                          <a:alpha val="0"/>
                        </a:srgbClr>
                      </a:solidFill>
                    </a:ln>
                    <a:solidFill>
                      <a:schemeClr val="bg1"/>
                    </a:solidFill>
                    <a:latin typeface="KoPub돋움체 Medium" panose="00000600000000000000" pitchFamily="2" charset="-127"/>
                    <a:ea typeface="KoPub돋움체 Medium" panose="00000600000000000000" pitchFamily="2" charset="-127"/>
                    <a:cs typeface="+mn-cs"/>
                  </a:defRPr>
                </a:pPr>
                <a:endParaRPr lang="ko-KR"/>
              </a:p>
            </c:txPr>
            <c:showLegendKey val="0"/>
            <c:showVal val="1"/>
            <c:showCatName val="1"/>
            <c:showSerName val="0"/>
            <c:showPercent val="0"/>
            <c:showBubbleSize val="0"/>
            <c:showLeaderLines val="1"/>
            <c:leaderLines>
              <c:spPr>
                <a:ln w="9525" cap="flat" cmpd="sng" algn="ctr">
                  <a:solidFill>
                    <a:schemeClr val="tx1">
                      <a:shade val="95000"/>
                      <a:satMod val="105000"/>
                    </a:schemeClr>
                  </a:solidFill>
                  <a:prstDash val="solid"/>
                  <a:round/>
                </a:ln>
                <a:effectLst/>
              </c:spPr>
            </c:leaderLines>
            <c:extLst>
              <c:ext xmlns:c15="http://schemas.microsoft.com/office/drawing/2012/chart" uri="{CE6537A1-D6FC-4f65-9D91-7224C49458BB}"/>
            </c:extLst>
          </c:dLbls>
          <c:cat>
            <c:strRef>
              <c:f>Sheet1!$A$2:$A$4</c:f>
              <c:strCache>
                <c:ptCount val="3"/>
                <c:pt idx="0">
                  <c:v>생명보험</c:v>
                </c:pt>
                <c:pt idx="1">
                  <c:v>손해보험</c:v>
                </c:pt>
                <c:pt idx="2">
                  <c:v>재보험</c:v>
                </c:pt>
              </c:strCache>
            </c:strRef>
          </c:cat>
          <c:val>
            <c:numRef>
              <c:f>Sheet1!$B$2:$B$4</c:f>
              <c:numCache>
                <c:formatCode>General</c:formatCode>
                <c:ptCount val="3"/>
                <c:pt idx="0">
                  <c:v>22</c:v>
                </c:pt>
                <c:pt idx="1">
                  <c:v>52</c:v>
                </c:pt>
                <c:pt idx="2">
                  <c:v>2</c:v>
                </c:pt>
              </c:numCache>
            </c:numRef>
          </c:val>
          <c:extLst>
            <c:ext xmlns:c16="http://schemas.microsoft.com/office/drawing/2014/chart" uri="{C3380CC4-5D6E-409C-BE32-E72D297353CC}">
              <c16:uniqueId val="{00000009-BF6A-4471-BF94-B9653475F4A8}"/>
            </c:ext>
          </c:extLst>
        </c:ser>
        <c:dLbls>
          <c:showLegendKey val="0"/>
          <c:showVal val="0"/>
          <c:showCatName val="1"/>
          <c:showSerName val="0"/>
          <c:showPercent val="1"/>
          <c:showBubbleSize val="0"/>
          <c:showLeaderLines val="1"/>
        </c:dLbls>
        <c:firstSliceAng val="0"/>
        <c:holeSize val="50"/>
      </c:doughnutChart>
      <c:spPr>
        <a:noFill/>
        <a:ln>
          <a:noFill/>
        </a:ln>
        <a:effectLst/>
      </c:spPr>
    </c:plotArea>
    <c:plotVisOnly val="1"/>
    <c:dispBlanksAs val="gap"/>
    <c:showDLblsOverMax val="1"/>
  </c:chart>
  <c:spPr>
    <a:noFill/>
    <a:ln w="9525" cap="flat" cmpd="sng" algn="ctr">
      <a:noFill/>
      <a:prstDash val="solid"/>
    </a:ln>
    <a:effectLst/>
  </c:spPr>
  <c:txPr>
    <a:bodyPr/>
    <a:lstStyle/>
    <a:p>
      <a:pPr>
        <a:defRPr sz="1800" smtId="4294967295"/>
      </a:pPr>
      <a:endParaRPr lang="ko-KR"/>
    </a:p>
  </c:txPr>
  <c:externalData r:id="rId3">
    <c:autoUpdate val="0"/>
  </c:externalData>
</c:chartSpace>
</file>

<file path=ppt/charts/chart5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Sheet1!$B$1</c:f>
              <c:strCache>
                <c:ptCount val="1"/>
                <c:pt idx="0">
                  <c:v>보험밀도_생명(좌)</c:v>
                </c:pt>
              </c:strCache>
            </c:strRef>
          </c:tx>
          <c:spPr>
            <a:solidFill>
              <a:schemeClr val="accent1"/>
            </a:solidFill>
            <a:ln>
              <a:noFill/>
            </a:ln>
            <a:effectLst/>
          </c:spPr>
          <c:invertIfNegative val="0"/>
          <c:dLbls>
            <c:numFmt formatCode="#,##0_);[Red]\(#,##0\)" sourceLinked="0"/>
            <c:spPr>
              <a:noFill/>
              <a:ln>
                <a:noFill/>
              </a:ln>
              <a:effectLst/>
            </c:spPr>
            <c:txPr>
              <a:bodyPr rot="0" spcFirstLastPara="1" vertOverflow="ellipsis" vert="horz" wrap="square" lIns="38100" tIns="19050" rIns="38100" bIns="19050" anchor="ctr" anchorCtr="1">
                <a:spAutoFit/>
              </a:bodyPr>
              <a:lstStyle/>
              <a:p>
                <a:pPr>
                  <a:defRPr lang="en-US" altLang="ko-KR" sz="1200" b="0" i="0" u="none" strike="noStrike" kern="1200" baseline="0">
                    <a:ln>
                      <a:solidFill>
                        <a:srgbClr val="000000">
                          <a:lumMod val="50000"/>
                          <a:lumOff val="50000"/>
                          <a:alpha val="0"/>
                        </a:srgbClr>
                      </a:solidFill>
                    </a:ln>
                    <a:solidFill>
                      <a:schemeClr val="bg1"/>
                    </a:solidFill>
                    <a:latin typeface="KPMG Bold" panose="020B0803030202040204" pitchFamily="34" charset="0"/>
                    <a:ea typeface="KoPub돋움체 Medium" panose="00000600000000000000" pitchFamily="2" charset="-127"/>
                    <a:cs typeface="+mn-cs"/>
                  </a:defRPr>
                </a:pPr>
                <a:endParaRPr lang="ko-KR"/>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Sheet1!$A$3:$A$6</c:f>
              <c:numCache>
                <c:formatCode>General</c:formatCode>
                <c:ptCount val="4"/>
                <c:pt idx="0">
                  <c:v>2018</c:v>
                </c:pt>
                <c:pt idx="1">
                  <c:v>2019</c:v>
                </c:pt>
                <c:pt idx="2">
                  <c:v>2020</c:v>
                </c:pt>
                <c:pt idx="3">
                  <c:v>2021</c:v>
                </c:pt>
              </c:numCache>
            </c:numRef>
          </c:cat>
          <c:val>
            <c:numRef>
              <c:f>Sheet1!$B$3:$B$6</c:f>
              <c:numCache>
                <c:formatCode>0.00_);[Red]\(0.00\)</c:formatCode>
                <c:ptCount val="4"/>
                <c:pt idx="0">
                  <c:v>8629</c:v>
                </c:pt>
                <c:pt idx="1">
                  <c:v>8814</c:v>
                </c:pt>
                <c:pt idx="2">
                  <c:v>9078</c:v>
                </c:pt>
                <c:pt idx="3">
                  <c:v>8746</c:v>
                </c:pt>
              </c:numCache>
            </c:numRef>
          </c:val>
          <c:extLst>
            <c:ext xmlns:c16="http://schemas.microsoft.com/office/drawing/2014/chart" uri="{C3380CC4-5D6E-409C-BE32-E72D297353CC}">
              <c16:uniqueId val="{00000000-2FC2-43FF-8682-277DD16A19AD}"/>
            </c:ext>
          </c:extLst>
        </c:ser>
        <c:ser>
          <c:idx val="1"/>
          <c:order val="1"/>
          <c:tx>
            <c:strRef>
              <c:f>Sheet1!$C$1</c:f>
              <c:strCache>
                <c:ptCount val="1"/>
                <c:pt idx="0">
                  <c:v>보험밀도_손해(좌)</c:v>
                </c:pt>
              </c:strCache>
            </c:strRef>
          </c:tx>
          <c:spPr>
            <a:solidFill>
              <a:srgbClr val="00338D"/>
            </a:solidFill>
            <a:ln>
              <a:noFill/>
            </a:ln>
            <a:effectLst/>
          </c:spPr>
          <c:invertIfNegative val="0"/>
          <c:dLbls>
            <c:numFmt formatCode="#,##0_);[Red]\(#,##0\)" sourceLinked="0"/>
            <c:spPr>
              <a:noFill/>
              <a:ln>
                <a:noFill/>
              </a:ln>
              <a:effectLst/>
            </c:spPr>
            <c:txPr>
              <a:bodyPr rot="0" spcFirstLastPara="1" vertOverflow="ellipsis" vert="horz" wrap="square" lIns="38100" tIns="19050" rIns="38100" bIns="19050" anchor="ctr" anchorCtr="1">
                <a:spAutoFit/>
              </a:bodyPr>
              <a:lstStyle/>
              <a:p>
                <a:pPr>
                  <a:defRPr lang="en-US" altLang="ko-KR" sz="1200" b="0" i="0" u="none" strike="noStrike" kern="1200" baseline="0">
                    <a:ln>
                      <a:solidFill>
                        <a:srgbClr val="000000">
                          <a:lumMod val="50000"/>
                          <a:lumOff val="50000"/>
                          <a:alpha val="0"/>
                        </a:srgbClr>
                      </a:solidFill>
                    </a:ln>
                    <a:solidFill>
                      <a:schemeClr val="bg1"/>
                    </a:solidFill>
                    <a:latin typeface="KPMG Bold" panose="020B0803030202040204" pitchFamily="34" charset="0"/>
                    <a:ea typeface="KoPub돋움체 Medium" panose="00000600000000000000" pitchFamily="2" charset="-127"/>
                    <a:cs typeface="+mn-cs"/>
                  </a:defRPr>
                </a:pPr>
                <a:endParaRPr lang="ko-KR"/>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Sheet1!$A$3:$A$6</c:f>
              <c:numCache>
                <c:formatCode>General</c:formatCode>
                <c:ptCount val="4"/>
                <c:pt idx="0">
                  <c:v>2018</c:v>
                </c:pt>
                <c:pt idx="1">
                  <c:v>2019</c:v>
                </c:pt>
                <c:pt idx="2">
                  <c:v>2020</c:v>
                </c:pt>
                <c:pt idx="3">
                  <c:v>2021</c:v>
                </c:pt>
              </c:numCache>
            </c:numRef>
          </c:cat>
          <c:val>
            <c:numRef>
              <c:f>Sheet1!$C$3:$C$6</c:f>
              <c:numCache>
                <c:formatCode>0.00_);[Red]\(0.00\)</c:formatCode>
                <c:ptCount val="4"/>
                <c:pt idx="0">
                  <c:v>3634</c:v>
                </c:pt>
                <c:pt idx="1">
                  <c:v>3521</c:v>
                </c:pt>
                <c:pt idx="2">
                  <c:v>3357</c:v>
                </c:pt>
                <c:pt idx="3">
                  <c:v>3175</c:v>
                </c:pt>
              </c:numCache>
            </c:numRef>
          </c:val>
          <c:extLst>
            <c:ext xmlns:c16="http://schemas.microsoft.com/office/drawing/2014/chart" uri="{C3380CC4-5D6E-409C-BE32-E72D297353CC}">
              <c16:uniqueId val="{00000001-2FC2-43FF-8682-277DD16A19AD}"/>
            </c:ext>
          </c:extLst>
        </c:ser>
        <c:dLbls>
          <c:showLegendKey val="0"/>
          <c:showVal val="0"/>
          <c:showCatName val="0"/>
          <c:showSerName val="0"/>
          <c:showPercent val="0"/>
          <c:showBubbleSize val="0"/>
        </c:dLbls>
        <c:gapWidth val="80"/>
        <c:overlap val="100"/>
        <c:axId val="739968304"/>
        <c:axId val="739950416"/>
      </c:barChart>
      <c:lineChart>
        <c:grouping val="standard"/>
        <c:varyColors val="0"/>
        <c:ser>
          <c:idx val="2"/>
          <c:order val="2"/>
          <c:tx>
            <c:strRef>
              <c:f>Sheet1!$D$1</c:f>
              <c:strCache>
                <c:ptCount val="1"/>
                <c:pt idx="0">
                  <c:v>보험침투율_생명(우)</c:v>
                </c:pt>
              </c:strCache>
            </c:strRef>
          </c:tx>
          <c:spPr>
            <a:ln w="28575" cap="rnd">
              <a:solidFill>
                <a:schemeClr val="accent5"/>
              </a:solidFill>
              <a:round/>
            </a:ln>
            <a:effectLst/>
          </c:spPr>
          <c:marker>
            <c:symbol val="circle"/>
            <c:size val="6"/>
            <c:spPr>
              <a:solidFill>
                <a:schemeClr val="bg1"/>
              </a:solidFill>
              <a:ln w="9525">
                <a:solidFill>
                  <a:schemeClr val="accent5"/>
                </a:solidFill>
              </a:ln>
              <a:effectLst/>
            </c:spPr>
          </c:marker>
          <c:dLbls>
            <c:dLbl>
              <c:idx val="1"/>
              <c:layout>
                <c:manualLayout>
                  <c:x val="-4.3143207330850461E-2"/>
                  <c:y val="-9.2158992798464595E-2"/>
                </c:manualLayout>
              </c:layout>
              <c:numFmt formatCode="#,##0.0_);[Red]\(#,##0.0\)" sourceLinked="0"/>
              <c:spPr>
                <a:noFill/>
                <a:ln>
                  <a:noFill/>
                </a:ln>
                <a:effectLst/>
              </c:spPr>
              <c:txPr>
                <a:bodyPr rot="0" spcFirstLastPara="1" vertOverflow="ellipsis" vert="horz" wrap="square" lIns="38100" tIns="19050" rIns="38100" bIns="19050" anchor="ctr" anchorCtr="1">
                  <a:noAutofit/>
                </a:bodyPr>
                <a:lstStyle/>
                <a:p>
                  <a:pPr>
                    <a:defRPr lang="en-US" altLang="ko-KR" sz="1200" b="0" i="0" u="none" strike="noStrike" kern="1200" baseline="0">
                      <a:ln>
                        <a:solidFill>
                          <a:srgbClr val="000000">
                            <a:lumMod val="50000"/>
                            <a:lumOff val="50000"/>
                            <a:alpha val="0"/>
                          </a:srgbClr>
                        </a:solidFill>
                      </a:ln>
                      <a:solidFill>
                        <a:schemeClr val="accent5"/>
                      </a:solidFill>
                      <a:latin typeface="KPMG Bold" panose="020B0803030202040204" pitchFamily="34" charset="0"/>
                      <a:ea typeface="KoPub돋움체 Medium" panose="00000600000000000000" pitchFamily="2" charset="-127"/>
                      <a:cs typeface="+mn-cs"/>
                    </a:defRPr>
                  </a:pPr>
                  <a:endParaRPr lang="ko-KR"/>
                </a:p>
              </c:txPr>
              <c:dLblPos val="r"/>
              <c:showLegendKey val="0"/>
              <c:showVal val="1"/>
              <c:showCatName val="0"/>
              <c:showSerName val="0"/>
              <c:showPercent val="0"/>
              <c:showBubbleSize val="0"/>
              <c:extLst>
                <c:ext xmlns:c15="http://schemas.microsoft.com/office/drawing/2012/chart" uri="{CE6537A1-D6FC-4f65-9D91-7224C49458BB}">
                  <c15:layout>
                    <c:manualLayout>
                      <c:w val="5.0801939817958122E-2"/>
                      <c:h val="8.4675659568653236E-2"/>
                    </c:manualLayout>
                  </c15:layout>
                </c:ext>
                <c:ext xmlns:c16="http://schemas.microsoft.com/office/drawing/2014/chart" uri="{C3380CC4-5D6E-409C-BE32-E72D297353CC}">
                  <c16:uniqueId val="{00000002-2FC2-43FF-8682-277DD16A19AD}"/>
                </c:ext>
              </c:extLst>
            </c:dLbl>
            <c:numFmt formatCode="#,##0.0_);[Red]\(#,##0.0\)" sourceLinked="0"/>
            <c:spPr>
              <a:noFill/>
              <a:ln>
                <a:noFill/>
              </a:ln>
              <a:effectLst/>
            </c:spPr>
            <c:txPr>
              <a:bodyPr rot="0" spcFirstLastPara="1" vertOverflow="ellipsis" vert="horz" wrap="square" lIns="38100" tIns="19050" rIns="38100" bIns="19050" anchor="ctr" anchorCtr="1">
                <a:spAutoFit/>
              </a:bodyPr>
              <a:lstStyle/>
              <a:p>
                <a:pPr>
                  <a:defRPr lang="en-US" altLang="ko-KR" sz="1200" b="0" i="0" u="none" strike="noStrike" kern="1200" baseline="0">
                    <a:ln>
                      <a:solidFill>
                        <a:srgbClr val="000000">
                          <a:lumMod val="50000"/>
                          <a:lumOff val="50000"/>
                          <a:alpha val="0"/>
                        </a:srgbClr>
                      </a:solidFill>
                    </a:ln>
                    <a:solidFill>
                      <a:schemeClr val="accent5"/>
                    </a:solidFill>
                    <a:latin typeface="KPMG Bold" panose="020B0803030202040204" pitchFamily="34" charset="0"/>
                    <a:ea typeface="KoPub돋움체 Medium" panose="00000600000000000000" pitchFamily="2" charset="-127"/>
                    <a:cs typeface="+mn-cs"/>
                  </a:defRPr>
                </a:pPr>
                <a:endParaRPr lang="ko-KR"/>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noFill/>
                      <a:round/>
                    </a:ln>
                    <a:effectLst/>
                  </c:spPr>
                </c15:leaderLines>
              </c:ext>
            </c:extLst>
          </c:dLbls>
          <c:cat>
            <c:numRef>
              <c:f>Sheet1!$A$3:$A$6</c:f>
              <c:numCache>
                <c:formatCode>General</c:formatCode>
                <c:ptCount val="4"/>
                <c:pt idx="0">
                  <c:v>2018</c:v>
                </c:pt>
                <c:pt idx="1">
                  <c:v>2019</c:v>
                </c:pt>
                <c:pt idx="2">
                  <c:v>2020</c:v>
                </c:pt>
                <c:pt idx="3">
                  <c:v>2021</c:v>
                </c:pt>
              </c:numCache>
            </c:numRef>
          </c:cat>
          <c:val>
            <c:numRef>
              <c:f>Sheet1!$D$3:$D$6</c:f>
              <c:numCache>
                <c:formatCode>0.00_);[Red]\(0.00\)</c:formatCode>
                <c:ptCount val="4"/>
                <c:pt idx="0">
                  <c:v>3.83</c:v>
                </c:pt>
                <c:pt idx="1">
                  <c:v>3.62</c:v>
                </c:pt>
                <c:pt idx="2">
                  <c:v>3.84</c:v>
                </c:pt>
                <c:pt idx="3">
                  <c:v>3.79</c:v>
                </c:pt>
              </c:numCache>
            </c:numRef>
          </c:val>
          <c:smooth val="0"/>
          <c:extLst>
            <c:ext xmlns:c16="http://schemas.microsoft.com/office/drawing/2014/chart" uri="{C3380CC4-5D6E-409C-BE32-E72D297353CC}">
              <c16:uniqueId val="{00000003-2FC2-43FF-8682-277DD16A19AD}"/>
            </c:ext>
          </c:extLst>
        </c:ser>
        <c:ser>
          <c:idx val="3"/>
          <c:order val="3"/>
          <c:tx>
            <c:strRef>
              <c:f>Sheet1!$E$1</c:f>
              <c:strCache>
                <c:ptCount val="1"/>
                <c:pt idx="0">
                  <c:v>보험침투율_손해(우)</c:v>
                </c:pt>
              </c:strCache>
            </c:strRef>
          </c:tx>
          <c:spPr>
            <a:ln w="28575" cap="rnd">
              <a:solidFill>
                <a:srgbClr val="00B8F5"/>
              </a:solidFill>
              <a:round/>
            </a:ln>
            <a:effectLst/>
          </c:spPr>
          <c:marker>
            <c:symbol val="circle"/>
            <c:size val="6"/>
            <c:spPr>
              <a:solidFill>
                <a:schemeClr val="bg1"/>
              </a:solidFill>
              <a:ln w="12700">
                <a:solidFill>
                  <a:srgbClr val="00B8F5"/>
                </a:solidFill>
              </a:ln>
              <a:effectLst/>
            </c:spPr>
          </c:marker>
          <c:dLbls>
            <c:numFmt formatCode="#,##0.0_);[Red]\(#,##0.0\)" sourceLinked="0"/>
            <c:spPr>
              <a:noFill/>
              <a:ln>
                <a:noFill/>
              </a:ln>
              <a:effectLst/>
            </c:spPr>
            <c:txPr>
              <a:bodyPr rot="0" spcFirstLastPara="1" vertOverflow="ellipsis" vert="horz" wrap="square" lIns="38100" tIns="19050" rIns="38100" bIns="19050" anchor="ctr" anchorCtr="1">
                <a:spAutoFit/>
              </a:bodyPr>
              <a:lstStyle/>
              <a:p>
                <a:pPr>
                  <a:defRPr lang="en-US" altLang="ko-KR" sz="1200" b="0" i="0" u="none" strike="noStrike" kern="1200" baseline="0">
                    <a:ln>
                      <a:solidFill>
                        <a:srgbClr val="000000">
                          <a:lumMod val="50000"/>
                          <a:lumOff val="50000"/>
                          <a:alpha val="0"/>
                        </a:srgbClr>
                      </a:solidFill>
                    </a:ln>
                    <a:solidFill>
                      <a:schemeClr val="bg1"/>
                    </a:solidFill>
                    <a:latin typeface="KPMG Bold" panose="020B0803030202040204" pitchFamily="34" charset="0"/>
                    <a:ea typeface="KoPub돋움체 Medium" panose="00000600000000000000" pitchFamily="2" charset="-127"/>
                    <a:cs typeface="+mn-cs"/>
                  </a:defRPr>
                </a:pPr>
                <a:endParaRPr lang="ko-KR"/>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Sheet1!$A$3:$A$6</c:f>
              <c:numCache>
                <c:formatCode>General</c:formatCode>
                <c:ptCount val="4"/>
                <c:pt idx="0">
                  <c:v>2018</c:v>
                </c:pt>
                <c:pt idx="1">
                  <c:v>2019</c:v>
                </c:pt>
                <c:pt idx="2">
                  <c:v>2020</c:v>
                </c:pt>
                <c:pt idx="3">
                  <c:v>2021</c:v>
                </c:pt>
              </c:numCache>
            </c:numRef>
          </c:cat>
          <c:val>
            <c:numRef>
              <c:f>Sheet1!$E$3:$E$6</c:f>
              <c:numCache>
                <c:formatCode>0.00_);[Red]\(0.00\)</c:formatCode>
                <c:ptCount val="4"/>
                <c:pt idx="0">
                  <c:v>1.42</c:v>
                </c:pt>
                <c:pt idx="1">
                  <c:v>1.44</c:v>
                </c:pt>
                <c:pt idx="2">
                  <c:v>1.62</c:v>
                </c:pt>
                <c:pt idx="3">
                  <c:v>1.62</c:v>
                </c:pt>
              </c:numCache>
            </c:numRef>
          </c:val>
          <c:smooth val="0"/>
          <c:extLst>
            <c:ext xmlns:c16="http://schemas.microsoft.com/office/drawing/2014/chart" uri="{C3380CC4-5D6E-409C-BE32-E72D297353CC}">
              <c16:uniqueId val="{00000004-2FC2-43FF-8682-277DD16A19AD}"/>
            </c:ext>
          </c:extLst>
        </c:ser>
        <c:dLbls>
          <c:showLegendKey val="0"/>
          <c:showVal val="0"/>
          <c:showCatName val="0"/>
          <c:showSerName val="0"/>
          <c:showPercent val="0"/>
          <c:showBubbleSize val="0"/>
        </c:dLbls>
        <c:marker val="1"/>
        <c:smooth val="0"/>
        <c:axId val="1259119152"/>
        <c:axId val="1259113328"/>
      </c:lineChart>
      <c:catAx>
        <c:axId val="73996830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lgn="ctr">
              <a:defRPr lang="en-US" altLang="ko-KR" sz="1050" b="0" i="0" u="none" strike="noStrike" kern="1200" baseline="0">
                <a:ln>
                  <a:solidFill>
                    <a:srgbClr val="000000">
                      <a:lumMod val="50000"/>
                      <a:lumOff val="50000"/>
                      <a:alpha val="0"/>
                    </a:srgbClr>
                  </a:solidFill>
                </a:ln>
                <a:solidFill>
                  <a:schemeClr val="bg1">
                    <a:lumMod val="50000"/>
                  </a:schemeClr>
                </a:solidFill>
                <a:latin typeface="KPMG Bold" panose="020B0803030202040204" pitchFamily="34" charset="0"/>
                <a:ea typeface="KoPub돋움체 Medium" panose="00000600000000000000" pitchFamily="2" charset="-127"/>
                <a:cs typeface="+mn-cs"/>
              </a:defRPr>
            </a:pPr>
            <a:endParaRPr lang="ko-KR"/>
          </a:p>
        </c:txPr>
        <c:crossAx val="739950416"/>
        <c:crosses val="autoZero"/>
        <c:auto val="1"/>
        <c:lblAlgn val="ctr"/>
        <c:lblOffset val="100"/>
        <c:noMultiLvlLbl val="0"/>
      </c:catAx>
      <c:valAx>
        <c:axId val="739950416"/>
        <c:scaling>
          <c:orientation val="minMax"/>
        </c:scaling>
        <c:delete val="0"/>
        <c:axPos val="l"/>
        <c:numFmt formatCode="#,##0_);[Red]\(#,##0\)" sourceLinked="0"/>
        <c:majorTickMark val="out"/>
        <c:minorTickMark val="none"/>
        <c:tickLblPos val="nextTo"/>
        <c:spPr>
          <a:noFill/>
          <a:ln>
            <a:solidFill>
              <a:schemeClr val="bg1">
                <a:lumMod val="75000"/>
              </a:schemeClr>
            </a:solidFill>
          </a:ln>
          <a:effectLst/>
        </c:spPr>
        <c:txPr>
          <a:bodyPr rot="-60000000" spcFirstLastPara="1" vertOverflow="ellipsis" vert="horz" wrap="square" anchor="ctr" anchorCtr="1"/>
          <a:lstStyle/>
          <a:p>
            <a:pPr algn="ctr">
              <a:defRPr lang="en-US" altLang="ko-KR" sz="1050" b="0" i="0" u="none" strike="noStrike" kern="1200" baseline="0">
                <a:ln>
                  <a:solidFill>
                    <a:srgbClr val="000000">
                      <a:lumMod val="50000"/>
                      <a:lumOff val="50000"/>
                      <a:alpha val="0"/>
                    </a:srgbClr>
                  </a:solidFill>
                </a:ln>
                <a:solidFill>
                  <a:schemeClr val="bg1">
                    <a:lumMod val="50000"/>
                  </a:schemeClr>
                </a:solidFill>
                <a:latin typeface="KPMG Bold" panose="020B0803030202040204" pitchFamily="34" charset="0"/>
                <a:ea typeface="KoPub돋움체 Medium" panose="00000600000000000000" pitchFamily="2" charset="-127"/>
                <a:cs typeface="+mn-cs"/>
              </a:defRPr>
            </a:pPr>
            <a:endParaRPr lang="ko-KR"/>
          </a:p>
        </c:txPr>
        <c:crossAx val="739968304"/>
        <c:crosses val="autoZero"/>
        <c:crossBetween val="between"/>
        <c:majorUnit val="2000"/>
      </c:valAx>
      <c:valAx>
        <c:axId val="1259113328"/>
        <c:scaling>
          <c:orientation val="minMax"/>
          <c:max val="4"/>
        </c:scaling>
        <c:delete val="0"/>
        <c:axPos val="r"/>
        <c:numFmt formatCode="#,##0_);[Red]\(#,##0\)" sourceLinked="0"/>
        <c:majorTickMark val="out"/>
        <c:minorTickMark val="out"/>
        <c:tickLblPos val="nextTo"/>
        <c:spPr>
          <a:noFill/>
          <a:ln>
            <a:solidFill>
              <a:schemeClr val="bg1">
                <a:lumMod val="75000"/>
              </a:schemeClr>
            </a:solidFill>
          </a:ln>
          <a:effectLst/>
        </c:spPr>
        <c:txPr>
          <a:bodyPr rot="-60000000" spcFirstLastPara="1" vertOverflow="ellipsis" vert="horz" wrap="square" anchor="ctr" anchorCtr="1"/>
          <a:lstStyle/>
          <a:p>
            <a:pPr algn="ctr">
              <a:defRPr lang="en-US" altLang="ko-KR" sz="1050" b="0" i="0" u="none" strike="noStrike" kern="1200" baseline="0">
                <a:ln>
                  <a:solidFill>
                    <a:srgbClr val="000000">
                      <a:lumMod val="50000"/>
                      <a:lumOff val="50000"/>
                      <a:alpha val="0"/>
                    </a:srgbClr>
                  </a:solidFill>
                </a:ln>
                <a:solidFill>
                  <a:schemeClr val="bg1">
                    <a:lumMod val="50000"/>
                  </a:schemeClr>
                </a:solidFill>
                <a:latin typeface="KPMG Bold" panose="020B0803030202040204" pitchFamily="34" charset="0"/>
                <a:ea typeface="KoPub돋움체 Medium" panose="00000600000000000000" pitchFamily="2" charset="-127"/>
                <a:cs typeface="+mn-cs"/>
              </a:defRPr>
            </a:pPr>
            <a:endParaRPr lang="ko-KR"/>
          </a:p>
        </c:txPr>
        <c:crossAx val="1259119152"/>
        <c:crosses val="max"/>
        <c:crossBetween val="between"/>
        <c:majorUnit val="1"/>
        <c:minorUnit val="1"/>
      </c:valAx>
      <c:catAx>
        <c:axId val="1259119152"/>
        <c:scaling>
          <c:orientation val="minMax"/>
        </c:scaling>
        <c:delete val="1"/>
        <c:axPos val="b"/>
        <c:numFmt formatCode="General" sourceLinked="1"/>
        <c:majorTickMark val="out"/>
        <c:minorTickMark val="none"/>
        <c:tickLblPos val="nextTo"/>
        <c:crossAx val="1259113328"/>
        <c:crosses val="autoZero"/>
        <c:auto val="1"/>
        <c:lblAlgn val="ctr"/>
        <c:lblOffset val="100"/>
        <c:noMultiLvlLbl val="0"/>
      </c:catAx>
      <c:spPr>
        <a:noFill/>
        <a:ln>
          <a:noFill/>
        </a:ln>
        <a:effectLst/>
      </c:spPr>
    </c:plotArea>
    <c:legend>
      <c:legendPos val="t"/>
      <c:layout>
        <c:manualLayout>
          <c:xMode val="edge"/>
          <c:yMode val="edge"/>
          <c:x val="0.1262893391039844"/>
          <c:y val="0"/>
          <c:w val="0.77941648994280588"/>
          <c:h val="0.17064588903770628"/>
        </c:manualLayout>
      </c:layout>
      <c:overlay val="0"/>
      <c:spPr>
        <a:noFill/>
        <a:ln>
          <a:noFill/>
        </a:ln>
        <a:effectLst/>
      </c:spPr>
      <c:txPr>
        <a:bodyPr rot="0" spcFirstLastPara="1" vertOverflow="ellipsis" vert="horz" wrap="square" anchor="ctr" anchorCtr="1"/>
        <a:lstStyle/>
        <a:p>
          <a:pPr>
            <a:defRPr lang="en-US" altLang="ko-KR" sz="900" b="0" i="0" u="none" strike="noStrike" kern="1200" baseline="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cs typeface="+mn-cs"/>
            </a:defRPr>
          </a:pPr>
          <a:endParaRPr lang="ko-K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lang="en-US" altLang="ko-KR" sz="900" kern="120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cs typeface="+mn-cs"/>
        </a:defRPr>
      </a:pPr>
      <a:endParaRPr lang="ko-KR"/>
    </a:p>
  </c:txPr>
  <c:externalData r:id="rId3">
    <c:autoUpdate val="0"/>
  </c:externalData>
</c:chartSpace>
</file>

<file path=ppt/charts/chart5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4048992790411554E-2"/>
          <c:y val="0.19057834256477182"/>
          <c:w val="0.81593848985153328"/>
          <c:h val="0.72015844750993074"/>
        </c:manualLayout>
      </c:layout>
      <c:barChart>
        <c:barDir val="col"/>
        <c:grouping val="clustered"/>
        <c:varyColors val="0"/>
        <c:ser>
          <c:idx val="0"/>
          <c:order val="0"/>
          <c:tx>
            <c:strRef>
              <c:f>Sheet1!$B$1</c:f>
              <c:strCache>
                <c:ptCount val="1"/>
                <c:pt idx="0">
                  <c:v> 가용자본_생명(좌) </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lang="en-US" altLang="ko-KR" sz="1100" b="0" i="0" u="none" strike="noStrike" kern="1200" baseline="0">
                    <a:ln>
                      <a:solidFill>
                        <a:srgbClr val="000000">
                          <a:lumMod val="50000"/>
                          <a:lumOff val="50000"/>
                          <a:alpha val="0"/>
                        </a:srgbClr>
                      </a:solidFill>
                    </a:ln>
                    <a:solidFill>
                      <a:schemeClr val="tx2"/>
                    </a:solidFill>
                    <a:latin typeface="KPMG Bold" panose="020B0803030202040204" pitchFamily="34" charset="0"/>
                    <a:ea typeface="KoPub돋움체 Medium" panose="00000600000000000000" pitchFamily="2" charset="-127"/>
                    <a:cs typeface="+mn-cs"/>
                  </a:defRPr>
                </a:pPr>
                <a:endParaRPr lang="ko-KR"/>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Sheet1!$A$3:$A$6</c:f>
              <c:strCache>
                <c:ptCount val="4"/>
                <c:pt idx="0">
                  <c:v>2018</c:v>
                </c:pt>
                <c:pt idx="1">
                  <c:v>2019</c:v>
                </c:pt>
                <c:pt idx="2">
                  <c:v>2020</c:v>
                </c:pt>
                <c:pt idx="3">
                  <c:v>2021</c:v>
                </c:pt>
              </c:strCache>
            </c:strRef>
          </c:cat>
          <c:val>
            <c:numRef>
              <c:f>Sheet1!$B$3:$B$6</c:f>
              <c:numCache>
                <c:formatCode>_(* #,##0_);_(* \(#,##0\);_(* "-"??_);_(@_)</c:formatCode>
                <c:ptCount val="4"/>
                <c:pt idx="0">
                  <c:v>541.69966481666461</c:v>
                </c:pt>
                <c:pt idx="1">
                  <c:v>684.74495226617148</c:v>
                </c:pt>
                <c:pt idx="2">
                  <c:v>574.76201647087385</c:v>
                </c:pt>
                <c:pt idx="3">
                  <c:v>615.30330381383521</c:v>
                </c:pt>
              </c:numCache>
            </c:numRef>
          </c:val>
          <c:extLst>
            <c:ext xmlns:c16="http://schemas.microsoft.com/office/drawing/2014/chart" uri="{C3380CC4-5D6E-409C-BE32-E72D297353CC}">
              <c16:uniqueId val="{00000000-5CFB-4436-B635-C88154B4927C}"/>
            </c:ext>
          </c:extLst>
        </c:ser>
        <c:ser>
          <c:idx val="1"/>
          <c:order val="1"/>
          <c:tx>
            <c:strRef>
              <c:f>Sheet1!$C$1</c:f>
              <c:strCache>
                <c:ptCount val="1"/>
                <c:pt idx="0">
                  <c:v> 요구자본_생명(좌) </c:v>
                </c:pt>
              </c:strCache>
            </c:strRef>
          </c:tx>
          <c:spPr>
            <a:solidFill>
              <a:schemeClr val="accent4"/>
            </a:solidFill>
            <a:ln>
              <a:noFill/>
            </a:ln>
            <a:effectLst/>
          </c:spPr>
          <c:invertIfNegative val="0"/>
          <c:dLbls>
            <c:dLbl>
              <c:idx val="1"/>
              <c:layout>
                <c:manualLayout>
                  <c:x val="-5.4211765863439168E-17"/>
                  <c:y val="1.6607108823311151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F582-47D6-A4C9-96FD682C23A9}"/>
                </c:ext>
              </c:extLst>
            </c:dLbl>
            <c:spPr>
              <a:noFill/>
              <a:ln>
                <a:noFill/>
              </a:ln>
              <a:effectLst/>
            </c:spPr>
            <c:txPr>
              <a:bodyPr rot="0" spcFirstLastPara="1" vertOverflow="ellipsis" vert="horz" wrap="square" lIns="38100" tIns="19050" rIns="38100" bIns="19050" anchor="ctr" anchorCtr="1">
                <a:spAutoFit/>
              </a:bodyPr>
              <a:lstStyle/>
              <a:p>
                <a:pPr>
                  <a:defRPr lang="en-US" altLang="ko-KR" sz="1100" b="0" i="0" u="none" strike="noStrike" kern="1200" baseline="0">
                    <a:ln>
                      <a:solidFill>
                        <a:srgbClr val="000000">
                          <a:lumMod val="50000"/>
                          <a:lumOff val="50000"/>
                          <a:alpha val="0"/>
                        </a:srgbClr>
                      </a:solidFill>
                    </a:ln>
                    <a:solidFill>
                      <a:schemeClr val="accent4"/>
                    </a:solidFill>
                    <a:latin typeface="KPMG Bold" panose="020B0803030202040204" pitchFamily="34" charset="0"/>
                    <a:ea typeface="KoPub돋움체 Medium" panose="00000600000000000000" pitchFamily="2" charset="-127"/>
                    <a:cs typeface="+mn-cs"/>
                  </a:defRPr>
                </a:pPr>
                <a:endParaRPr lang="ko-K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Sheet1!$A$3:$A$6</c:f>
              <c:strCache>
                <c:ptCount val="4"/>
                <c:pt idx="0">
                  <c:v>2018</c:v>
                </c:pt>
                <c:pt idx="1">
                  <c:v>2019</c:v>
                </c:pt>
                <c:pt idx="2">
                  <c:v>2020</c:v>
                </c:pt>
                <c:pt idx="3">
                  <c:v>2021</c:v>
                </c:pt>
              </c:strCache>
            </c:strRef>
          </c:cat>
          <c:val>
            <c:numRef>
              <c:f>Sheet1!$C$3:$C$6</c:f>
              <c:numCache>
                <c:formatCode>_(* #,##0_);_(* \(#,##0\);_(* "-"??_);_(@_)</c:formatCode>
                <c:ptCount val="4"/>
                <c:pt idx="0">
                  <c:v>161.86744081906204</c:v>
                </c:pt>
                <c:pt idx="1">
                  <c:v>188.98075220042455</c:v>
                </c:pt>
                <c:pt idx="2">
                  <c:v>177.03856537575845</c:v>
                </c:pt>
                <c:pt idx="3">
                  <c:v>176.76471483428347</c:v>
                </c:pt>
              </c:numCache>
            </c:numRef>
          </c:val>
          <c:extLst>
            <c:ext xmlns:c16="http://schemas.microsoft.com/office/drawing/2014/chart" uri="{C3380CC4-5D6E-409C-BE32-E72D297353CC}">
              <c16:uniqueId val="{00000002-5CFB-4436-B635-C88154B4927C}"/>
            </c:ext>
          </c:extLst>
        </c:ser>
        <c:ser>
          <c:idx val="3"/>
          <c:order val="3"/>
          <c:tx>
            <c:strRef>
              <c:f>Sheet1!$E$1</c:f>
              <c:strCache>
                <c:ptCount val="1"/>
                <c:pt idx="0">
                  <c:v> 가용자본_손해(좌) </c:v>
                </c:pt>
              </c:strCache>
            </c:strRef>
          </c:tx>
          <c:spPr>
            <a:solidFill>
              <a:schemeClr val="accent2">
                <a:lumMod val="60000"/>
              </a:schemeClr>
            </a:solidFill>
            <a:ln>
              <a:noFill/>
            </a:ln>
            <a:effectLst/>
          </c:spPr>
          <c:invertIfNegative val="0"/>
          <c:dLbls>
            <c:dLbl>
              <c:idx val="0"/>
              <c:layout>
                <c:manualLayout>
                  <c:x val="1.7742237421871289E-2"/>
                  <c:y val="0"/>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5CFB-4436-B635-C88154B4927C}"/>
                </c:ext>
              </c:extLst>
            </c:dLbl>
            <c:dLbl>
              <c:idx val="1"/>
              <c:layout>
                <c:manualLayout>
                  <c:x val="1.4785197851559408E-2"/>
                  <c:y val="0"/>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5CFB-4436-B635-C88154B4927C}"/>
                </c:ext>
              </c:extLst>
            </c:dLbl>
            <c:dLbl>
              <c:idx val="2"/>
              <c:layout>
                <c:manualLayout>
                  <c:x val="1.4785197851559299E-2"/>
                  <c:y val="-4.1517772058277877E-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5CFB-4436-B635-C88154B4927C}"/>
                </c:ext>
              </c:extLst>
            </c:dLbl>
            <c:dLbl>
              <c:idx val="3"/>
              <c:layout>
                <c:manualLayout>
                  <c:x val="2.0699276992183064E-2"/>
                  <c:y val="8.3035544116554227E-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5CFB-4436-B635-C88154B4927C}"/>
                </c:ext>
              </c:extLst>
            </c:dLbl>
            <c:spPr>
              <a:noFill/>
              <a:ln>
                <a:noFill/>
              </a:ln>
              <a:effectLst/>
            </c:spPr>
            <c:txPr>
              <a:bodyPr rot="0" spcFirstLastPara="1" vertOverflow="ellipsis" vert="horz" wrap="square" lIns="38100" tIns="19050" rIns="38100" bIns="19050" anchor="ctr" anchorCtr="1">
                <a:spAutoFit/>
              </a:bodyPr>
              <a:lstStyle/>
              <a:p>
                <a:pPr>
                  <a:defRPr lang="en-US" altLang="ko-KR" sz="1100" b="0" i="0" u="none" strike="noStrike" kern="1200" baseline="0">
                    <a:ln>
                      <a:solidFill>
                        <a:srgbClr val="000000">
                          <a:lumMod val="50000"/>
                          <a:lumOff val="50000"/>
                          <a:alpha val="0"/>
                        </a:srgbClr>
                      </a:solidFill>
                    </a:ln>
                    <a:solidFill>
                      <a:srgbClr val="001F55"/>
                    </a:solidFill>
                    <a:latin typeface="KPMG Bold" panose="020B0803030202040204" pitchFamily="34" charset="0"/>
                    <a:ea typeface="KoPub돋움체 Medium" panose="00000600000000000000" pitchFamily="2" charset="-127"/>
                    <a:cs typeface="+mn-cs"/>
                  </a:defRPr>
                </a:pPr>
                <a:endParaRPr lang="ko-KR"/>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Sheet1!$A$3:$A$6</c:f>
              <c:strCache>
                <c:ptCount val="4"/>
                <c:pt idx="0">
                  <c:v>2018</c:v>
                </c:pt>
                <c:pt idx="1">
                  <c:v>2019</c:v>
                </c:pt>
                <c:pt idx="2">
                  <c:v>2020</c:v>
                </c:pt>
                <c:pt idx="3">
                  <c:v>2021</c:v>
                </c:pt>
              </c:strCache>
            </c:strRef>
          </c:cat>
          <c:val>
            <c:numRef>
              <c:f>Sheet1!$E$3:$E$6</c:f>
              <c:numCache>
                <c:formatCode>_(* #,##0_);_(* \(#,##0\);_(* "-"??_);_(@_)</c:formatCode>
                <c:ptCount val="4"/>
                <c:pt idx="0">
                  <c:v>189.81498894396313</c:v>
                </c:pt>
                <c:pt idx="1">
                  <c:v>191.43927049830145</c:v>
                </c:pt>
                <c:pt idx="2">
                  <c:v>183.18555387341621</c:v>
                </c:pt>
                <c:pt idx="3">
                  <c:v>175.35652652491967</c:v>
                </c:pt>
              </c:numCache>
            </c:numRef>
          </c:val>
          <c:extLst>
            <c:ext xmlns:c16="http://schemas.microsoft.com/office/drawing/2014/chart" uri="{C3380CC4-5D6E-409C-BE32-E72D297353CC}">
              <c16:uniqueId val="{00000008-5CFB-4436-B635-C88154B4927C}"/>
            </c:ext>
          </c:extLst>
        </c:ser>
        <c:ser>
          <c:idx val="4"/>
          <c:order val="4"/>
          <c:tx>
            <c:strRef>
              <c:f>Sheet1!$F$1</c:f>
              <c:strCache>
                <c:ptCount val="1"/>
                <c:pt idx="0">
                  <c:v> 요구자본_손해(좌) </c:v>
                </c:pt>
              </c:strCache>
            </c:strRef>
          </c:tx>
          <c:spPr>
            <a:solidFill>
              <a:schemeClr val="accent4">
                <a:lumMod val="6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lang="en-US" altLang="ko-KR" sz="1100" b="0" i="0" u="none" strike="noStrike" kern="1200" baseline="0">
                    <a:ln>
                      <a:solidFill>
                        <a:srgbClr val="000000">
                          <a:lumMod val="50000"/>
                          <a:lumOff val="50000"/>
                          <a:alpha val="0"/>
                        </a:srgbClr>
                      </a:solidFill>
                    </a:ln>
                    <a:solidFill>
                      <a:srgbClr val="006E93"/>
                    </a:solidFill>
                    <a:latin typeface="KPMG Bold" panose="020B0803030202040204" pitchFamily="34" charset="0"/>
                    <a:ea typeface="KoPub돋움체 Medium" panose="00000600000000000000" pitchFamily="2" charset="-127"/>
                    <a:cs typeface="+mn-cs"/>
                  </a:defRPr>
                </a:pPr>
                <a:endParaRPr lang="ko-K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Sheet1!$A$3:$A$6</c:f>
              <c:strCache>
                <c:ptCount val="4"/>
                <c:pt idx="0">
                  <c:v>2018</c:v>
                </c:pt>
                <c:pt idx="1">
                  <c:v>2019</c:v>
                </c:pt>
                <c:pt idx="2">
                  <c:v>2020</c:v>
                </c:pt>
                <c:pt idx="3">
                  <c:v>2021</c:v>
                </c:pt>
              </c:strCache>
            </c:strRef>
          </c:cat>
          <c:val>
            <c:numRef>
              <c:f>Sheet1!$F$3:$F$6</c:f>
              <c:numCache>
                <c:formatCode>_(* #,##0_);_(* \(#,##0\);_(* "-"??_);_(@_)</c:formatCode>
                <c:ptCount val="4"/>
                <c:pt idx="0">
                  <c:v>60.217491633398623</c:v>
                </c:pt>
                <c:pt idx="1">
                  <c:v>67.196575077395281</c:v>
                </c:pt>
                <c:pt idx="2">
                  <c:v>56.502005362583382</c:v>
                </c:pt>
                <c:pt idx="3">
                  <c:v>68.032497296969069</c:v>
                </c:pt>
              </c:numCache>
            </c:numRef>
          </c:val>
          <c:extLst>
            <c:ext xmlns:c16="http://schemas.microsoft.com/office/drawing/2014/chart" uri="{C3380CC4-5D6E-409C-BE32-E72D297353CC}">
              <c16:uniqueId val="{00000009-5CFB-4436-B635-C88154B4927C}"/>
            </c:ext>
          </c:extLst>
        </c:ser>
        <c:dLbls>
          <c:showLegendKey val="0"/>
          <c:showVal val="0"/>
          <c:showCatName val="0"/>
          <c:showSerName val="0"/>
          <c:showPercent val="0"/>
          <c:showBubbleSize val="0"/>
        </c:dLbls>
        <c:gapWidth val="59"/>
        <c:axId val="739968304"/>
        <c:axId val="739950416"/>
      </c:barChart>
      <c:lineChart>
        <c:grouping val="standard"/>
        <c:varyColors val="0"/>
        <c:ser>
          <c:idx val="2"/>
          <c:order val="2"/>
          <c:tx>
            <c:strRef>
              <c:f>Sheet1!$D$1</c:f>
              <c:strCache>
                <c:ptCount val="1"/>
                <c:pt idx="0">
                  <c:v>자기자본비율_생명(우)</c:v>
                </c:pt>
              </c:strCache>
            </c:strRef>
          </c:tx>
          <c:spPr>
            <a:ln w="28575" cap="rnd">
              <a:solidFill>
                <a:schemeClr val="accent6"/>
              </a:solidFill>
              <a:round/>
            </a:ln>
            <a:effectLst/>
          </c:spPr>
          <c:marker>
            <c:symbol val="circle"/>
            <c:size val="6"/>
            <c:spPr>
              <a:solidFill>
                <a:schemeClr val="bg1"/>
              </a:solidFill>
              <a:ln w="12700">
                <a:solidFill>
                  <a:schemeClr val="accent6"/>
                </a:solidFill>
              </a:ln>
              <a:effectLst/>
            </c:spPr>
          </c:marker>
          <c:dLbls>
            <c:dLbl>
              <c:idx val="0"/>
              <c:delete val="1"/>
              <c:extLst>
                <c:ext xmlns:c15="http://schemas.microsoft.com/office/drawing/2012/chart" uri="{CE6537A1-D6FC-4f65-9D91-7224C49458BB}"/>
                <c:ext xmlns:c16="http://schemas.microsoft.com/office/drawing/2014/chart" uri="{C3380CC4-5D6E-409C-BE32-E72D297353CC}">
                  <c16:uniqueId val="{00000006-4AF7-4194-B06C-1D39A5E99090}"/>
                </c:ext>
              </c:extLst>
            </c:dLbl>
            <c:dLbl>
              <c:idx val="1"/>
              <c:delete val="1"/>
              <c:extLst>
                <c:ext xmlns:c15="http://schemas.microsoft.com/office/drawing/2012/chart" uri="{CE6537A1-D6FC-4f65-9D91-7224C49458BB}"/>
                <c:ext xmlns:c16="http://schemas.microsoft.com/office/drawing/2014/chart" uri="{C3380CC4-5D6E-409C-BE32-E72D297353CC}">
                  <c16:uniqueId val="{00000000-4AF7-4194-B06C-1D39A5E99090}"/>
                </c:ext>
              </c:extLst>
            </c:dLbl>
            <c:dLbl>
              <c:idx val="2"/>
              <c:delete val="1"/>
              <c:extLst>
                <c:ext xmlns:c15="http://schemas.microsoft.com/office/drawing/2012/chart" uri="{CE6537A1-D6FC-4f65-9D91-7224C49458BB}"/>
                <c:ext xmlns:c16="http://schemas.microsoft.com/office/drawing/2014/chart" uri="{C3380CC4-5D6E-409C-BE32-E72D297353CC}">
                  <c16:uniqueId val="{00000001-4AF7-4194-B06C-1D39A5E99090}"/>
                </c:ext>
              </c:extLst>
            </c:dLbl>
            <c:numFmt formatCode="0.0%" sourceLinked="0"/>
            <c:spPr>
              <a:noFill/>
              <a:ln>
                <a:noFill/>
              </a:ln>
              <a:effectLst/>
            </c:spPr>
            <c:txPr>
              <a:bodyPr rot="0" spcFirstLastPara="1" vertOverflow="ellipsis" vert="horz" wrap="square" lIns="38100" tIns="19050" rIns="38100" bIns="19050" anchor="ctr" anchorCtr="1">
                <a:spAutoFit/>
              </a:bodyPr>
              <a:lstStyle/>
              <a:p>
                <a:pPr>
                  <a:defRPr lang="en-US" altLang="ko-KR" sz="1100" b="0" i="0" u="none" strike="noStrike" kern="1200" baseline="0">
                    <a:ln>
                      <a:solidFill>
                        <a:srgbClr val="000000">
                          <a:lumMod val="50000"/>
                          <a:lumOff val="50000"/>
                          <a:alpha val="0"/>
                        </a:srgbClr>
                      </a:solidFill>
                    </a:ln>
                    <a:solidFill>
                      <a:schemeClr val="accent6"/>
                    </a:solidFill>
                    <a:latin typeface="KPMG Bold" panose="020B0803030202040204" pitchFamily="34" charset="0"/>
                    <a:ea typeface="KoPub돋움체 Medium" panose="00000600000000000000" pitchFamily="2" charset="-127"/>
                    <a:cs typeface="+mn-cs"/>
                  </a:defRPr>
                </a:pPr>
                <a:endParaRPr lang="ko-KR"/>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Sheet1!$A$3:$A$6</c:f>
              <c:strCache>
                <c:ptCount val="4"/>
                <c:pt idx="0">
                  <c:v>2018</c:v>
                </c:pt>
                <c:pt idx="1">
                  <c:v>2019</c:v>
                </c:pt>
                <c:pt idx="2">
                  <c:v>2020</c:v>
                </c:pt>
                <c:pt idx="3">
                  <c:v>2021</c:v>
                </c:pt>
              </c:strCache>
            </c:strRef>
          </c:cat>
          <c:val>
            <c:numRef>
              <c:f>Sheet1!$D$3:$D$6</c:f>
              <c:numCache>
                <c:formatCode>0.00%</c:formatCode>
                <c:ptCount val="4"/>
                <c:pt idx="0">
                  <c:v>3.3465634724044655</c:v>
                </c:pt>
                <c:pt idx="1">
                  <c:v>3.623358168984117</c:v>
                </c:pt>
                <c:pt idx="2">
                  <c:v>3.2465356644240799</c:v>
                </c:pt>
                <c:pt idx="3">
                  <c:v>3.4809170166720245</c:v>
                </c:pt>
              </c:numCache>
            </c:numRef>
          </c:val>
          <c:smooth val="0"/>
          <c:extLst>
            <c:ext xmlns:c16="http://schemas.microsoft.com/office/drawing/2014/chart" uri="{C3380CC4-5D6E-409C-BE32-E72D297353CC}">
              <c16:uniqueId val="{0000000A-5CFB-4436-B635-C88154B4927C}"/>
            </c:ext>
          </c:extLst>
        </c:ser>
        <c:ser>
          <c:idx val="5"/>
          <c:order val="5"/>
          <c:tx>
            <c:strRef>
              <c:f>Sheet1!$G$1</c:f>
              <c:strCache>
                <c:ptCount val="1"/>
                <c:pt idx="0">
                  <c:v>자기자본비율_손해(우)</c:v>
                </c:pt>
              </c:strCache>
            </c:strRef>
          </c:tx>
          <c:spPr>
            <a:ln w="28575" cap="rnd">
              <a:solidFill>
                <a:schemeClr val="accent5"/>
              </a:solidFill>
              <a:round/>
            </a:ln>
            <a:effectLst/>
          </c:spPr>
          <c:marker>
            <c:symbol val="circle"/>
            <c:size val="6"/>
            <c:spPr>
              <a:solidFill>
                <a:schemeClr val="bg1"/>
              </a:solidFill>
              <a:ln w="12700">
                <a:solidFill>
                  <a:schemeClr val="accent5"/>
                </a:solidFill>
              </a:ln>
              <a:effectLst/>
            </c:spPr>
          </c:marker>
          <c:dLbls>
            <c:dLbl>
              <c:idx val="0"/>
              <c:delete val="1"/>
              <c:extLst>
                <c:ext xmlns:c15="http://schemas.microsoft.com/office/drawing/2012/chart" uri="{CE6537A1-D6FC-4f65-9D91-7224C49458BB}"/>
                <c:ext xmlns:c16="http://schemas.microsoft.com/office/drawing/2014/chart" uri="{C3380CC4-5D6E-409C-BE32-E72D297353CC}">
                  <c16:uniqueId val="{00000005-4AF7-4194-B06C-1D39A5E99090}"/>
                </c:ext>
              </c:extLst>
            </c:dLbl>
            <c:dLbl>
              <c:idx val="1"/>
              <c:delete val="1"/>
              <c:extLst>
                <c:ext xmlns:c15="http://schemas.microsoft.com/office/drawing/2012/chart" uri="{CE6537A1-D6FC-4f65-9D91-7224C49458BB}"/>
                <c:ext xmlns:c16="http://schemas.microsoft.com/office/drawing/2014/chart" uri="{C3380CC4-5D6E-409C-BE32-E72D297353CC}">
                  <c16:uniqueId val="{00000003-4AF7-4194-B06C-1D39A5E99090}"/>
                </c:ext>
              </c:extLst>
            </c:dLbl>
            <c:dLbl>
              <c:idx val="2"/>
              <c:delete val="1"/>
              <c:extLst>
                <c:ext xmlns:c15="http://schemas.microsoft.com/office/drawing/2012/chart" uri="{CE6537A1-D6FC-4f65-9D91-7224C49458BB}"/>
                <c:ext xmlns:c16="http://schemas.microsoft.com/office/drawing/2014/chart" uri="{C3380CC4-5D6E-409C-BE32-E72D297353CC}">
                  <c16:uniqueId val="{0000000B-5CFB-4436-B635-C88154B4927C}"/>
                </c:ext>
              </c:extLst>
            </c:dLbl>
            <c:dLbl>
              <c:idx val="3"/>
              <c:layout>
                <c:manualLayout>
                  <c:x val="-4.400819961460694E-2"/>
                  <c:y val="-5.8540058602171804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4AF7-4194-B06C-1D39A5E99090}"/>
                </c:ext>
              </c:extLst>
            </c:dLbl>
            <c:numFmt formatCode="0.0%" sourceLinked="0"/>
            <c:spPr>
              <a:noFill/>
              <a:ln>
                <a:noFill/>
              </a:ln>
              <a:effectLst/>
            </c:spPr>
            <c:txPr>
              <a:bodyPr rot="0" spcFirstLastPara="1" vertOverflow="ellipsis" vert="horz" wrap="square" lIns="38100" tIns="19050" rIns="38100" bIns="19050" anchor="ctr" anchorCtr="1">
                <a:spAutoFit/>
              </a:bodyPr>
              <a:lstStyle/>
              <a:p>
                <a:pPr>
                  <a:defRPr lang="en-US" altLang="ko-KR" sz="1100" b="0" i="0" u="none" strike="noStrike" kern="1200" baseline="0">
                    <a:ln>
                      <a:solidFill>
                        <a:srgbClr val="000000">
                          <a:lumMod val="50000"/>
                          <a:lumOff val="50000"/>
                          <a:alpha val="0"/>
                        </a:srgbClr>
                      </a:solidFill>
                    </a:ln>
                    <a:solidFill>
                      <a:schemeClr val="accent5"/>
                    </a:solidFill>
                    <a:latin typeface="KPMG Bold" panose="020B0803030202040204" pitchFamily="34" charset="0"/>
                    <a:ea typeface="KoPub돋움체 Medium" panose="00000600000000000000" pitchFamily="2" charset="-127"/>
                    <a:cs typeface="+mn-cs"/>
                  </a:defRPr>
                </a:pPr>
                <a:endParaRPr lang="ko-KR"/>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Sheet1!$A$3:$A$6</c:f>
              <c:strCache>
                <c:ptCount val="4"/>
                <c:pt idx="0">
                  <c:v>2018</c:v>
                </c:pt>
                <c:pt idx="1">
                  <c:v>2019</c:v>
                </c:pt>
                <c:pt idx="2">
                  <c:v>2020</c:v>
                </c:pt>
                <c:pt idx="3">
                  <c:v>2021</c:v>
                </c:pt>
              </c:strCache>
            </c:strRef>
          </c:cat>
          <c:val>
            <c:numRef>
              <c:f>Sheet1!$G$3:$G$6</c:f>
              <c:numCache>
                <c:formatCode>0.00%</c:formatCode>
                <c:ptCount val="4"/>
                <c:pt idx="0">
                  <c:v>3.1521570194180164</c:v>
                </c:pt>
                <c:pt idx="1">
                  <c:v>2.8489438677165708</c:v>
                </c:pt>
                <c:pt idx="2">
                  <c:v>3.2421071198779945</c:v>
                </c:pt>
                <c:pt idx="3">
                  <c:v>2.577540638549102</c:v>
                </c:pt>
              </c:numCache>
            </c:numRef>
          </c:val>
          <c:smooth val="0"/>
          <c:extLst>
            <c:ext xmlns:c16="http://schemas.microsoft.com/office/drawing/2014/chart" uri="{C3380CC4-5D6E-409C-BE32-E72D297353CC}">
              <c16:uniqueId val="{0000000D-5CFB-4436-B635-C88154B4927C}"/>
            </c:ext>
          </c:extLst>
        </c:ser>
        <c:dLbls>
          <c:showLegendKey val="0"/>
          <c:showVal val="0"/>
          <c:showCatName val="0"/>
          <c:showSerName val="0"/>
          <c:showPercent val="0"/>
          <c:showBubbleSize val="0"/>
        </c:dLbls>
        <c:marker val="1"/>
        <c:smooth val="0"/>
        <c:axId val="1561194911"/>
        <c:axId val="1561178271"/>
      </c:lineChart>
      <c:catAx>
        <c:axId val="73996830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lgn="ctr">
              <a:defRPr lang="en-US" altLang="ko-KR" sz="1050" b="0" i="0" u="none" strike="noStrike" kern="1200" baseline="0">
                <a:ln>
                  <a:solidFill>
                    <a:srgbClr val="000000">
                      <a:lumMod val="50000"/>
                      <a:lumOff val="50000"/>
                      <a:alpha val="0"/>
                    </a:srgbClr>
                  </a:solidFill>
                </a:ln>
                <a:solidFill>
                  <a:schemeClr val="bg1">
                    <a:lumMod val="50000"/>
                  </a:schemeClr>
                </a:solidFill>
                <a:latin typeface="KPMG Bold" panose="020B0803030202040204" pitchFamily="34" charset="0"/>
                <a:ea typeface="KoPub돋움체 Medium" panose="00000600000000000000" pitchFamily="2" charset="-127"/>
                <a:cs typeface="+mn-cs"/>
              </a:defRPr>
            </a:pPr>
            <a:endParaRPr lang="ko-KR"/>
          </a:p>
        </c:txPr>
        <c:crossAx val="739950416"/>
        <c:crosses val="autoZero"/>
        <c:auto val="1"/>
        <c:lblAlgn val="ctr"/>
        <c:lblOffset val="100"/>
        <c:noMultiLvlLbl val="0"/>
      </c:catAx>
      <c:valAx>
        <c:axId val="739950416"/>
        <c:scaling>
          <c:orientation val="minMax"/>
        </c:scaling>
        <c:delete val="0"/>
        <c:axPos val="l"/>
        <c:numFmt formatCode="#,##0_);[Red]\(#,##0\)" sourceLinked="0"/>
        <c:majorTickMark val="out"/>
        <c:minorTickMark val="none"/>
        <c:tickLblPos val="nextTo"/>
        <c:spPr>
          <a:noFill/>
          <a:ln>
            <a:solidFill>
              <a:schemeClr val="bg1">
                <a:lumMod val="75000"/>
              </a:schemeClr>
            </a:solidFill>
          </a:ln>
          <a:effectLst/>
        </c:spPr>
        <c:txPr>
          <a:bodyPr rot="-60000000" spcFirstLastPara="1" vertOverflow="ellipsis" vert="horz" wrap="square" anchor="ctr" anchorCtr="1"/>
          <a:lstStyle/>
          <a:p>
            <a:pPr algn="ctr">
              <a:defRPr lang="en-US" altLang="ko-KR" sz="1050" b="0" i="0" u="none" strike="noStrike" kern="1200" baseline="0">
                <a:ln>
                  <a:solidFill>
                    <a:srgbClr val="000000">
                      <a:lumMod val="50000"/>
                      <a:lumOff val="50000"/>
                      <a:alpha val="0"/>
                    </a:srgbClr>
                  </a:solidFill>
                </a:ln>
                <a:solidFill>
                  <a:schemeClr val="bg1">
                    <a:lumMod val="50000"/>
                  </a:schemeClr>
                </a:solidFill>
                <a:latin typeface="KPMG Bold" panose="020B0803030202040204" pitchFamily="34" charset="0"/>
                <a:ea typeface="KoPub돋움체 Medium" panose="00000600000000000000" pitchFamily="2" charset="-127"/>
                <a:cs typeface="+mn-cs"/>
              </a:defRPr>
            </a:pPr>
            <a:endParaRPr lang="ko-KR"/>
          </a:p>
        </c:txPr>
        <c:crossAx val="739968304"/>
        <c:crosses val="autoZero"/>
        <c:crossBetween val="between"/>
        <c:majorUnit val="200"/>
      </c:valAx>
      <c:valAx>
        <c:axId val="1561178271"/>
        <c:scaling>
          <c:orientation val="minMax"/>
        </c:scaling>
        <c:delete val="0"/>
        <c:axPos val="r"/>
        <c:numFmt formatCode="0%" sourceLinked="0"/>
        <c:majorTickMark val="out"/>
        <c:minorTickMark val="out"/>
        <c:tickLblPos val="nextTo"/>
        <c:spPr>
          <a:noFill/>
          <a:ln>
            <a:solidFill>
              <a:schemeClr val="bg1">
                <a:lumMod val="75000"/>
              </a:schemeClr>
            </a:solidFill>
          </a:ln>
          <a:effectLst/>
        </c:spPr>
        <c:txPr>
          <a:bodyPr rot="-60000000" spcFirstLastPara="1" vertOverflow="ellipsis" vert="horz" wrap="square" anchor="ctr" anchorCtr="1"/>
          <a:lstStyle/>
          <a:p>
            <a:pPr algn="ctr">
              <a:defRPr lang="en-US" altLang="ko-KR" sz="1050" b="0" i="0" u="none" strike="noStrike" kern="1200" baseline="0">
                <a:ln>
                  <a:solidFill>
                    <a:srgbClr val="000000">
                      <a:lumMod val="50000"/>
                      <a:lumOff val="50000"/>
                      <a:alpha val="0"/>
                    </a:srgbClr>
                  </a:solidFill>
                </a:ln>
                <a:solidFill>
                  <a:schemeClr val="bg1">
                    <a:lumMod val="50000"/>
                  </a:schemeClr>
                </a:solidFill>
                <a:latin typeface="KPMG Bold" panose="020B0803030202040204" pitchFamily="34" charset="0"/>
                <a:ea typeface="KoPub돋움체 Medium" panose="00000600000000000000" pitchFamily="2" charset="-127"/>
                <a:cs typeface="+mn-cs"/>
              </a:defRPr>
            </a:pPr>
            <a:endParaRPr lang="ko-KR"/>
          </a:p>
        </c:txPr>
        <c:crossAx val="1561194911"/>
        <c:crosses val="max"/>
        <c:crossBetween val="between"/>
        <c:majorUnit val="1"/>
        <c:minorUnit val="1"/>
      </c:valAx>
      <c:catAx>
        <c:axId val="1561194911"/>
        <c:scaling>
          <c:orientation val="minMax"/>
        </c:scaling>
        <c:delete val="1"/>
        <c:axPos val="b"/>
        <c:numFmt formatCode="General" sourceLinked="1"/>
        <c:majorTickMark val="out"/>
        <c:minorTickMark val="none"/>
        <c:tickLblPos val="nextTo"/>
        <c:crossAx val="1561178271"/>
        <c:crosses val="autoZero"/>
        <c:auto val="1"/>
        <c:lblAlgn val="ctr"/>
        <c:lblOffset val="100"/>
        <c:noMultiLvlLbl val="0"/>
      </c:catAx>
      <c:spPr>
        <a:noFill/>
        <a:ln>
          <a:noFill/>
        </a:ln>
        <a:effectLst/>
      </c:spPr>
    </c:plotArea>
    <c:legend>
      <c:legendPos val="t"/>
      <c:layout>
        <c:manualLayout>
          <c:xMode val="edge"/>
          <c:yMode val="edge"/>
          <c:x val="9.6718943400865592E-2"/>
          <c:y val="0"/>
          <c:w val="0.7962716154935835"/>
          <c:h val="0.17812301094728844"/>
        </c:manualLayout>
      </c:layout>
      <c:overlay val="0"/>
      <c:spPr>
        <a:noFill/>
        <a:ln>
          <a:noFill/>
        </a:ln>
        <a:effectLst/>
      </c:spPr>
      <c:txPr>
        <a:bodyPr rot="0" spcFirstLastPara="1" vertOverflow="ellipsis" vert="horz" wrap="square" anchor="ctr" anchorCtr="1"/>
        <a:lstStyle/>
        <a:p>
          <a:pPr>
            <a:defRPr lang="en-US" altLang="ko-KR" sz="900" b="0" i="0" u="none" strike="noStrike" kern="1200" baseline="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cs typeface="+mn-cs"/>
            </a:defRPr>
          </a:pPr>
          <a:endParaRPr lang="ko-K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lang="en-US" altLang="ko-KR" sz="900" kern="120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cs typeface="+mn-cs"/>
        </a:defRPr>
      </a:pPr>
      <a:endParaRPr lang="ko-KR"/>
    </a:p>
  </c:txPr>
  <c:externalData r:id="rId3">
    <c:autoUpdate val="0"/>
  </c:externalData>
</c:chartSpace>
</file>

<file path=ppt/charts/chart5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Sheet1!$B$1</c:f>
              <c:strCache>
                <c:ptCount val="1"/>
                <c:pt idx="0">
                  <c:v>생명보험</c:v>
                </c:pt>
              </c:strCache>
            </c:strRef>
          </c:tx>
          <c:spPr>
            <a:solidFill>
              <a:srgbClr val="00B0F0"/>
            </a:solidFill>
            <a:ln>
              <a:noFill/>
            </a:ln>
            <a:effectLst/>
          </c:spPr>
          <c:invertIfNegative val="0"/>
          <c:dLbls>
            <c:numFmt formatCode="#,##0.0_);[Red]\(#,##0.0\)" sourceLinked="0"/>
            <c:spPr>
              <a:noFill/>
              <a:ln>
                <a:noFill/>
              </a:ln>
              <a:effectLst/>
            </c:spPr>
            <c:txPr>
              <a:bodyPr rot="0" spcFirstLastPara="1" vertOverflow="ellipsis" vert="horz" wrap="square" lIns="38100" tIns="19050" rIns="38100" bIns="19050" anchor="ctr" anchorCtr="1">
                <a:spAutoFit/>
              </a:bodyPr>
              <a:lstStyle/>
              <a:p>
                <a:pPr>
                  <a:defRPr lang="en-US" altLang="ko-KR" sz="1200" b="0" i="0" u="none" strike="noStrike" kern="1200" baseline="0">
                    <a:ln>
                      <a:solidFill>
                        <a:srgbClr val="000000">
                          <a:lumMod val="50000"/>
                          <a:lumOff val="50000"/>
                          <a:alpha val="0"/>
                        </a:srgbClr>
                      </a:solidFill>
                    </a:ln>
                    <a:solidFill>
                      <a:schemeClr val="bg1"/>
                    </a:solidFill>
                    <a:latin typeface="KPMG Bold" panose="020B0803030202040204" pitchFamily="34" charset="0"/>
                    <a:ea typeface="KoPub돋움체 Medium" panose="00000600000000000000" pitchFamily="2" charset="-127"/>
                    <a:cs typeface="+mn-cs"/>
                  </a:defRPr>
                </a:pPr>
                <a:endParaRPr lang="ko-K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Sheet1!$A$3:$A$6</c:f>
              <c:numCache>
                <c:formatCode>General</c:formatCode>
                <c:ptCount val="4"/>
                <c:pt idx="0">
                  <c:v>2018</c:v>
                </c:pt>
                <c:pt idx="1">
                  <c:v>2019</c:v>
                </c:pt>
                <c:pt idx="2">
                  <c:v>2020</c:v>
                </c:pt>
                <c:pt idx="3">
                  <c:v>2021</c:v>
                </c:pt>
              </c:numCache>
            </c:numRef>
          </c:cat>
          <c:val>
            <c:numRef>
              <c:f>Sheet1!$B$3:$B$6</c:f>
              <c:numCache>
                <c:formatCode>0_);[Red]\(0\)</c:formatCode>
                <c:ptCount val="4"/>
                <c:pt idx="0">
                  <c:v>617.08000000000004</c:v>
                </c:pt>
                <c:pt idx="1">
                  <c:v>610.55799999999999</c:v>
                </c:pt>
                <c:pt idx="2">
                  <c:v>599.80999999999995</c:v>
                </c:pt>
                <c:pt idx="3" formatCode="0.00_);[Red]\(0.00\)">
                  <c:v>613.84500000000003</c:v>
                </c:pt>
              </c:numCache>
            </c:numRef>
          </c:val>
          <c:extLst>
            <c:ext xmlns:c16="http://schemas.microsoft.com/office/drawing/2014/chart" uri="{C3380CC4-5D6E-409C-BE32-E72D297353CC}">
              <c16:uniqueId val="{00000000-9CA5-4566-B74A-DDF911AD4719}"/>
            </c:ext>
          </c:extLst>
        </c:ser>
        <c:ser>
          <c:idx val="1"/>
          <c:order val="1"/>
          <c:tx>
            <c:strRef>
              <c:f>Sheet1!$C$1</c:f>
              <c:strCache>
                <c:ptCount val="1"/>
                <c:pt idx="0">
                  <c:v>손해보험</c:v>
                </c:pt>
              </c:strCache>
            </c:strRef>
          </c:tx>
          <c:spPr>
            <a:solidFill>
              <a:schemeClr val="accent2"/>
            </a:solidFill>
            <a:ln>
              <a:noFill/>
            </a:ln>
            <a:effectLst/>
          </c:spPr>
          <c:invertIfNegative val="0"/>
          <c:dLbls>
            <c:numFmt formatCode="#,##0.0_);[Red]\(#,##0.0\)" sourceLinked="0"/>
            <c:spPr>
              <a:noFill/>
              <a:ln>
                <a:noFill/>
              </a:ln>
              <a:effectLst/>
            </c:spPr>
            <c:txPr>
              <a:bodyPr rot="0" spcFirstLastPara="1" vertOverflow="ellipsis" vert="horz" wrap="square" lIns="38100" tIns="19050" rIns="38100" bIns="19050" anchor="ctr" anchorCtr="1">
                <a:spAutoFit/>
              </a:bodyPr>
              <a:lstStyle/>
              <a:p>
                <a:pPr>
                  <a:defRPr lang="en-US" altLang="ko-KR" sz="1200" b="0" i="0" u="none" strike="noStrike" kern="1200" baseline="0">
                    <a:ln>
                      <a:solidFill>
                        <a:srgbClr val="000000">
                          <a:lumMod val="50000"/>
                          <a:lumOff val="50000"/>
                          <a:alpha val="0"/>
                        </a:srgbClr>
                      </a:solidFill>
                    </a:ln>
                    <a:solidFill>
                      <a:schemeClr val="bg1"/>
                    </a:solidFill>
                    <a:latin typeface="KPMG Bold" panose="020B0803030202040204" pitchFamily="34" charset="0"/>
                    <a:ea typeface="KoPub돋움체 Medium" panose="00000600000000000000" pitchFamily="2" charset="-127"/>
                    <a:cs typeface="+mn-cs"/>
                  </a:defRPr>
                </a:pPr>
                <a:endParaRPr lang="ko-K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Sheet1!$A$3:$A$6</c:f>
              <c:numCache>
                <c:formatCode>General</c:formatCode>
                <c:ptCount val="4"/>
                <c:pt idx="0">
                  <c:v>2018</c:v>
                </c:pt>
                <c:pt idx="1">
                  <c:v>2019</c:v>
                </c:pt>
                <c:pt idx="2">
                  <c:v>2020</c:v>
                </c:pt>
                <c:pt idx="3">
                  <c:v>2021</c:v>
                </c:pt>
              </c:numCache>
            </c:numRef>
          </c:cat>
          <c:val>
            <c:numRef>
              <c:f>Sheet1!$C$3:$C$6</c:f>
              <c:numCache>
                <c:formatCode>0_);[Red]\(0\)</c:formatCode>
                <c:ptCount val="4"/>
                <c:pt idx="0">
                  <c:v>231.99</c:v>
                </c:pt>
                <c:pt idx="1">
                  <c:v>244.05500000000001</c:v>
                </c:pt>
                <c:pt idx="2">
                  <c:v>252.61799999999999</c:v>
                </c:pt>
                <c:pt idx="3" formatCode="0.00_);[Red]\(0.00\)">
                  <c:v>262.79500000000002</c:v>
                </c:pt>
              </c:numCache>
            </c:numRef>
          </c:val>
          <c:extLst>
            <c:ext xmlns:c16="http://schemas.microsoft.com/office/drawing/2014/chart" uri="{C3380CC4-5D6E-409C-BE32-E72D297353CC}">
              <c16:uniqueId val="{00000001-9CA5-4566-B74A-DDF911AD4719}"/>
            </c:ext>
          </c:extLst>
        </c:ser>
        <c:dLbls>
          <c:showLegendKey val="0"/>
          <c:showVal val="0"/>
          <c:showCatName val="0"/>
          <c:showSerName val="0"/>
          <c:showPercent val="0"/>
          <c:showBubbleSize val="0"/>
        </c:dLbls>
        <c:gapWidth val="80"/>
        <c:overlap val="100"/>
        <c:axId val="739968304"/>
        <c:axId val="739950416"/>
      </c:barChart>
      <c:catAx>
        <c:axId val="73996830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lgn="ctr">
              <a:defRPr lang="en-US" altLang="ko-KR" sz="1050" b="0" i="0" u="none" strike="noStrike" kern="1200" baseline="0">
                <a:ln>
                  <a:solidFill>
                    <a:srgbClr val="000000">
                      <a:lumMod val="50000"/>
                      <a:lumOff val="50000"/>
                      <a:alpha val="0"/>
                    </a:srgbClr>
                  </a:solidFill>
                </a:ln>
                <a:solidFill>
                  <a:schemeClr val="bg1">
                    <a:lumMod val="50000"/>
                  </a:schemeClr>
                </a:solidFill>
                <a:latin typeface="KPMG Bold" panose="020B0803030202040204" pitchFamily="34" charset="0"/>
                <a:ea typeface="KoPub돋움체 Medium" panose="00000600000000000000" pitchFamily="2" charset="-127"/>
                <a:cs typeface="+mn-cs"/>
              </a:defRPr>
            </a:pPr>
            <a:endParaRPr lang="ko-KR"/>
          </a:p>
        </c:txPr>
        <c:crossAx val="739950416"/>
        <c:crosses val="autoZero"/>
        <c:auto val="1"/>
        <c:lblAlgn val="ctr"/>
        <c:lblOffset val="100"/>
        <c:noMultiLvlLbl val="0"/>
      </c:catAx>
      <c:valAx>
        <c:axId val="739950416"/>
        <c:scaling>
          <c:orientation val="minMax"/>
        </c:scaling>
        <c:delete val="0"/>
        <c:axPos val="l"/>
        <c:numFmt formatCode="#,##0_);[Red]\(#,##0\)" sourceLinked="0"/>
        <c:majorTickMark val="out"/>
        <c:minorTickMark val="none"/>
        <c:tickLblPos val="nextTo"/>
        <c:spPr>
          <a:noFill/>
          <a:ln>
            <a:solidFill>
              <a:schemeClr val="bg1">
                <a:lumMod val="75000"/>
              </a:schemeClr>
            </a:solidFill>
          </a:ln>
          <a:effectLst/>
        </c:spPr>
        <c:txPr>
          <a:bodyPr rot="-60000000" spcFirstLastPara="1" vertOverflow="ellipsis" vert="horz" wrap="square" anchor="ctr" anchorCtr="1"/>
          <a:lstStyle/>
          <a:p>
            <a:pPr algn="ctr">
              <a:defRPr lang="en-US" altLang="ko-KR" sz="1050" b="0" i="0" u="none" strike="noStrike" kern="1200" baseline="0">
                <a:ln>
                  <a:solidFill>
                    <a:srgbClr val="000000">
                      <a:lumMod val="50000"/>
                      <a:lumOff val="50000"/>
                      <a:alpha val="0"/>
                    </a:srgbClr>
                  </a:solidFill>
                </a:ln>
                <a:solidFill>
                  <a:schemeClr val="bg1">
                    <a:lumMod val="50000"/>
                  </a:schemeClr>
                </a:solidFill>
                <a:latin typeface="KPMG Bold" panose="020B0803030202040204" pitchFamily="34" charset="0"/>
                <a:ea typeface="KoPub돋움체 Medium" panose="00000600000000000000" pitchFamily="2" charset="-127"/>
                <a:cs typeface="+mn-cs"/>
              </a:defRPr>
            </a:pPr>
            <a:endParaRPr lang="ko-KR"/>
          </a:p>
        </c:txPr>
        <c:crossAx val="739968304"/>
        <c:crosses val="autoZero"/>
        <c:crossBetween val="between"/>
        <c:majorUnit val="200"/>
      </c:valAx>
      <c:spPr>
        <a:noFill/>
        <a:ln>
          <a:noFill/>
        </a:ln>
        <a:effectLst/>
      </c:spPr>
    </c:plotArea>
    <c:legend>
      <c:legendPos val="t"/>
      <c:layout>
        <c:manualLayout>
          <c:xMode val="edge"/>
          <c:yMode val="edge"/>
          <c:x val="0.29194467787114847"/>
          <c:y val="2.4910663234966726E-2"/>
          <c:w val="0.46054098456844456"/>
          <c:h val="8.2209111614482314E-2"/>
        </c:manualLayout>
      </c:layout>
      <c:overlay val="0"/>
      <c:spPr>
        <a:noFill/>
        <a:ln>
          <a:noFill/>
        </a:ln>
        <a:effectLst/>
      </c:spPr>
      <c:txPr>
        <a:bodyPr rot="0" spcFirstLastPara="1" vertOverflow="ellipsis" vert="horz" wrap="square" anchor="ctr" anchorCtr="1"/>
        <a:lstStyle/>
        <a:p>
          <a:pPr>
            <a:defRPr lang="en-US" altLang="ko-KR" sz="900" b="0" i="0" u="none" strike="noStrike" kern="1200" baseline="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cs typeface="+mn-cs"/>
            </a:defRPr>
          </a:pPr>
          <a:endParaRPr lang="ko-K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lang="en-US" altLang="ko-KR" sz="900" kern="120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cs typeface="+mn-cs"/>
        </a:defRPr>
      </a:pPr>
      <a:endParaRPr lang="ko-KR"/>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957903993771613E-2"/>
          <c:y val="4.4271822015233053E-2"/>
          <c:w val="0.78398225308641978"/>
          <c:h val="0.85639084310441094"/>
        </c:manualLayout>
      </c:layout>
      <c:barChart>
        <c:barDir val="bar"/>
        <c:grouping val="clustered"/>
        <c:varyColors val="0"/>
        <c:ser>
          <c:idx val="0"/>
          <c:order val="0"/>
          <c:tx>
            <c:strRef>
              <c:f>Sheet1!$B$1</c:f>
              <c:strCache>
                <c:ptCount val="1"/>
                <c:pt idx="0">
                  <c:v>2018~2020A CAGR</c:v>
                </c:pt>
              </c:strCache>
            </c:strRef>
          </c:tx>
          <c:spPr>
            <a:solidFill>
              <a:srgbClr val="8BE3FF"/>
            </a:solidFill>
            <a:ln>
              <a:noFill/>
            </a:ln>
            <a:effectLst/>
          </c:spPr>
          <c:invertIfNegative val="0"/>
          <c:dLbls>
            <c:dLbl>
              <c:idx val="9"/>
              <c:layout>
                <c:manualLayout>
                  <c:x val="-3.2557060156335769E-17"/>
                  <c:y val="0"/>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E525-4BF0-8B2E-B1D2C85F5F7E}"/>
                </c:ext>
              </c:extLst>
            </c:dLbl>
            <c:dLbl>
              <c:idx val="10"/>
              <c:layout>
                <c:manualLayout>
                  <c:x val="-1.0655160957252949E-2"/>
                  <c:y val="-7.0910106085985483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E525-4BF0-8B2E-B1D2C85F5F7E}"/>
                </c:ext>
              </c:extLst>
            </c:dLbl>
            <c:dLbl>
              <c:idx val="12"/>
              <c:layout>
                <c:manualLayout>
                  <c:x val="-3.5979938271604337E-3"/>
                  <c:y val="2.587102177554439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E525-4BF0-8B2E-B1D2C85F5F7E}"/>
                </c:ext>
              </c:extLst>
            </c:dLbl>
            <c:numFmt formatCode="#,##0.0_ " sourceLinked="0"/>
            <c:spPr>
              <a:noFill/>
              <a:ln>
                <a:noFill/>
              </a:ln>
              <a:effectLst/>
            </c:spPr>
            <c:txPr>
              <a:bodyPr rot="0" spcFirstLastPara="1" vertOverflow="ellipsis" vert="horz" wrap="square" lIns="38100" tIns="19050" rIns="38100" bIns="19050" anchor="ctr" anchorCtr="0">
                <a:spAutoFit/>
              </a:bodyPr>
              <a:lstStyle/>
              <a:p>
                <a:pPr marL="0" algn="ctr" defTabSz="914400" rtl="0" eaLnBrk="1" latinLnBrk="0" hangingPunct="1">
                  <a:defRPr lang="en-US" altLang="ko-KR" sz="1050" b="1" i="0" u="none" strike="noStrike" kern="1200" spc="5" baseline="0">
                    <a:solidFill>
                      <a:srgbClr val="82DDFA"/>
                    </a:solidFill>
                    <a:latin typeface="KPMG Bold" panose="020B0803030202040204" pitchFamily="34" charset="0"/>
                    <a:ea typeface="+mn-ea"/>
                    <a:cs typeface="Arial"/>
                  </a:defRPr>
                </a:pPr>
                <a:endParaRPr lang="ko-K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Sheet1!$A$2:$A$14</c:f>
              <c:strCache>
                <c:ptCount val="13"/>
                <c:pt idx="0">
                  <c:v>일본</c:v>
                </c:pt>
                <c:pt idx="1">
                  <c:v>한국</c:v>
                </c:pt>
                <c:pt idx="2">
                  <c:v>대만</c:v>
                </c:pt>
                <c:pt idx="3">
                  <c:v>홍콩(SAR)</c:v>
                </c:pt>
                <c:pt idx="4">
                  <c:v>싱가포르</c:v>
                </c:pt>
                <c:pt idx="5">
                  <c:v>호주</c:v>
                </c:pt>
                <c:pt idx="6">
                  <c:v>중국</c:v>
                </c:pt>
                <c:pt idx="7">
                  <c:v>인도</c:v>
                </c:pt>
                <c:pt idx="8">
                  <c:v>태국</c:v>
                </c:pt>
                <c:pt idx="9">
                  <c:v>인도네시아</c:v>
                </c:pt>
                <c:pt idx="10">
                  <c:v>말레이시아</c:v>
                </c:pt>
                <c:pt idx="11">
                  <c:v>베트남</c:v>
                </c:pt>
                <c:pt idx="12">
                  <c:v>필리핀</c:v>
                </c:pt>
              </c:strCache>
            </c:strRef>
          </c:cat>
          <c:val>
            <c:numRef>
              <c:f>Sheet1!$B$2:$B$14</c:f>
              <c:numCache>
                <c:formatCode>General</c:formatCode>
                <c:ptCount val="13"/>
                <c:pt idx="0">
                  <c:v>-8.1</c:v>
                </c:pt>
                <c:pt idx="1">
                  <c:v>5.0999999999999996</c:v>
                </c:pt>
                <c:pt idx="2">
                  <c:v>-6.4</c:v>
                </c:pt>
                <c:pt idx="3">
                  <c:v>6.4</c:v>
                </c:pt>
                <c:pt idx="4">
                  <c:v>8.6999999999999993</c:v>
                </c:pt>
                <c:pt idx="5">
                  <c:v>-27.6</c:v>
                </c:pt>
                <c:pt idx="6">
                  <c:v>7.6</c:v>
                </c:pt>
                <c:pt idx="7">
                  <c:v>9</c:v>
                </c:pt>
                <c:pt idx="8">
                  <c:v>-3.8</c:v>
                </c:pt>
                <c:pt idx="9">
                  <c:v>-1.7999999999999998</c:v>
                </c:pt>
                <c:pt idx="10">
                  <c:v>7.8</c:v>
                </c:pt>
                <c:pt idx="11">
                  <c:v>21.6</c:v>
                </c:pt>
                <c:pt idx="12">
                  <c:v>0.8</c:v>
                </c:pt>
              </c:numCache>
            </c:numRef>
          </c:val>
          <c:extLst>
            <c:ext xmlns:c16="http://schemas.microsoft.com/office/drawing/2014/chart" uri="{C3380CC4-5D6E-409C-BE32-E72D297353CC}">
              <c16:uniqueId val="{00000003-E525-4BF0-8B2E-B1D2C85F5F7E}"/>
            </c:ext>
          </c:extLst>
        </c:ser>
        <c:ser>
          <c:idx val="1"/>
          <c:order val="1"/>
          <c:tx>
            <c:strRef>
              <c:f>Sheet1!$C$1</c:f>
              <c:strCache>
                <c:ptCount val="1"/>
                <c:pt idx="0">
                  <c:v>2021~2023F CAGR2</c:v>
                </c:pt>
              </c:strCache>
            </c:strRef>
          </c:tx>
          <c:spPr>
            <a:solidFill>
              <a:srgbClr val="00B8F5"/>
            </a:solidFill>
            <a:ln>
              <a:noFill/>
            </a:ln>
            <a:effectLst/>
          </c:spPr>
          <c:invertIfNegative val="0"/>
          <c:dLbls>
            <c:dLbl>
              <c:idx val="0"/>
              <c:layout>
                <c:manualLayout>
                  <c:x val="-2.9942212404047023E-17"/>
                  <c:y val="-7.0910106085986784E-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E525-4BF0-8B2E-B1D2C85F5F7E}"/>
                </c:ext>
              </c:extLst>
            </c:dLbl>
            <c:dLbl>
              <c:idx val="1"/>
              <c:layout>
                <c:manualLayout>
                  <c:x val="0"/>
                  <c:y val="-7.0910106085985483E-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E525-4BF0-8B2E-B1D2C85F5F7E}"/>
                </c:ext>
              </c:extLst>
            </c:dLbl>
            <c:dLbl>
              <c:idx val="2"/>
              <c:layout>
                <c:manualLayout>
                  <c:x val="0"/>
                  <c:y val="-7.0910106085985483E-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E525-4BF0-8B2E-B1D2C85F5F7E}"/>
                </c:ext>
              </c:extLst>
            </c:dLbl>
            <c:dLbl>
              <c:idx val="3"/>
              <c:layout>
                <c:manualLayout>
                  <c:x val="0"/>
                  <c:y val="-3.5455053042992742E-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E525-4BF0-8B2E-B1D2C85F5F7E}"/>
                </c:ext>
              </c:extLst>
            </c:dLbl>
            <c:dLbl>
              <c:idx val="4"/>
              <c:layout>
                <c:manualLayout>
                  <c:x val="0"/>
                  <c:y val="-1.4182021217197161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E525-4BF0-8B2E-B1D2C85F5F7E}"/>
                </c:ext>
              </c:extLst>
            </c:dLbl>
            <c:dLbl>
              <c:idx val="5"/>
              <c:layout>
                <c:manualLayout>
                  <c:x val="3.2664609053497645E-3"/>
                  <c:y val="-7.0910106085985483E-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E525-4BF0-8B2E-B1D2C85F5F7E}"/>
                </c:ext>
              </c:extLst>
            </c:dLbl>
            <c:dLbl>
              <c:idx val="6"/>
              <c:layout>
                <c:manualLayout>
                  <c:x val="-6.5329218106996486E-3"/>
                  <c:y val="-1.4182021217197097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A-E525-4BF0-8B2E-B1D2C85F5F7E}"/>
                </c:ext>
              </c:extLst>
            </c:dLbl>
            <c:dLbl>
              <c:idx val="7"/>
              <c:layout>
                <c:manualLayout>
                  <c:x val="-3.2664609053497944E-3"/>
                  <c:y val="-7.0910106085985483E-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B-E525-4BF0-8B2E-B1D2C85F5F7E}"/>
                </c:ext>
              </c:extLst>
            </c:dLbl>
            <c:dLbl>
              <c:idx val="8"/>
              <c:layout>
                <c:manualLayout>
                  <c:x val="3.5517203190842837E-3"/>
                  <c:y val="-1.0636515912897822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C-E525-4BF0-8B2E-B1D2C85F5F7E}"/>
                </c:ext>
              </c:extLst>
            </c:dLbl>
            <c:dLbl>
              <c:idx val="9"/>
              <c:layout>
                <c:manualLayout>
                  <c:x val="3.5517203190843162E-3"/>
                  <c:y val="-7.0910106085985483E-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D-E525-4BF0-8B2E-B1D2C85F5F7E}"/>
                </c:ext>
              </c:extLst>
            </c:dLbl>
            <c:dLbl>
              <c:idx val="10"/>
              <c:layout>
                <c:manualLayout>
                  <c:x val="-6.5329218106995888E-3"/>
                  <c:y val="-7.0910106085985483E-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E-E525-4BF0-8B2E-B1D2C85F5F7E}"/>
                </c:ext>
              </c:extLst>
            </c:dLbl>
            <c:dLbl>
              <c:idx val="11"/>
              <c:layout>
                <c:manualLayout>
                  <c:x val="-2.6959876543209875E-3"/>
                  <c:y val="-1.0636515912897838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F-E525-4BF0-8B2E-B1D2C85F5F7E}"/>
                </c:ext>
              </c:extLst>
            </c:dLbl>
            <c:dLbl>
              <c:idx val="12"/>
              <c:layout>
                <c:manualLayout>
                  <c:x val="-5.9884424808094045E-17"/>
                  <c:y val="-6.9454938763174063E-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0-E525-4BF0-8B2E-B1D2C85F5F7E}"/>
                </c:ext>
              </c:extLst>
            </c:dLbl>
            <c:numFmt formatCode="#,##0.0_ " sourceLinked="0"/>
            <c:spPr>
              <a:noFill/>
              <a:ln>
                <a:noFill/>
              </a:ln>
              <a:effectLst/>
            </c:spPr>
            <c:txPr>
              <a:bodyPr rot="0" spcFirstLastPara="1" vertOverflow="ellipsis" vert="horz" wrap="square" lIns="38100" tIns="19050" rIns="38100" bIns="19050" anchor="ctr" anchorCtr="0">
                <a:spAutoFit/>
              </a:bodyPr>
              <a:lstStyle/>
              <a:p>
                <a:pPr marL="0" algn="ctr" defTabSz="914400" rtl="0" eaLnBrk="1" latinLnBrk="0" hangingPunct="1">
                  <a:defRPr lang="en-US" altLang="ko-KR" sz="1050" b="1" i="0" u="none" strike="noStrike" kern="1200" spc="5" baseline="0">
                    <a:solidFill>
                      <a:srgbClr val="00B8F5"/>
                    </a:solidFill>
                    <a:latin typeface="KPMG Bold" panose="020B0803030202040204" pitchFamily="34" charset="0"/>
                    <a:ea typeface="+mn-ea"/>
                    <a:cs typeface="Arial"/>
                  </a:defRPr>
                </a:pPr>
                <a:endParaRPr lang="ko-KR"/>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Sheet1!$A$2:$A$14</c:f>
              <c:strCache>
                <c:ptCount val="13"/>
                <c:pt idx="0">
                  <c:v>일본</c:v>
                </c:pt>
                <c:pt idx="1">
                  <c:v>한국</c:v>
                </c:pt>
                <c:pt idx="2">
                  <c:v>대만</c:v>
                </c:pt>
                <c:pt idx="3">
                  <c:v>홍콩(SAR)</c:v>
                </c:pt>
                <c:pt idx="4">
                  <c:v>싱가포르</c:v>
                </c:pt>
                <c:pt idx="5">
                  <c:v>호주</c:v>
                </c:pt>
                <c:pt idx="6">
                  <c:v>중국</c:v>
                </c:pt>
                <c:pt idx="7">
                  <c:v>인도</c:v>
                </c:pt>
                <c:pt idx="8">
                  <c:v>태국</c:v>
                </c:pt>
                <c:pt idx="9">
                  <c:v>인도네시아</c:v>
                </c:pt>
                <c:pt idx="10">
                  <c:v>말레이시아</c:v>
                </c:pt>
                <c:pt idx="11">
                  <c:v>베트남</c:v>
                </c:pt>
                <c:pt idx="12">
                  <c:v>필리핀</c:v>
                </c:pt>
              </c:strCache>
            </c:strRef>
          </c:cat>
          <c:val>
            <c:numRef>
              <c:f>Sheet1!$C$2:$C$14</c:f>
              <c:numCache>
                <c:formatCode>General</c:formatCode>
                <c:ptCount val="13"/>
                <c:pt idx="0">
                  <c:v>1.7000000000000002</c:v>
                </c:pt>
                <c:pt idx="1">
                  <c:v>2.2000000000000002</c:v>
                </c:pt>
                <c:pt idx="2">
                  <c:v>1.7999999999999998</c:v>
                </c:pt>
                <c:pt idx="3">
                  <c:v>5.7</c:v>
                </c:pt>
                <c:pt idx="4">
                  <c:v>3.1</c:v>
                </c:pt>
                <c:pt idx="5">
                  <c:v>-0.8</c:v>
                </c:pt>
                <c:pt idx="6">
                  <c:v>3.5999999999999996</c:v>
                </c:pt>
                <c:pt idx="7">
                  <c:v>10.299999999999999</c:v>
                </c:pt>
                <c:pt idx="8">
                  <c:v>2.9000000000000004</c:v>
                </c:pt>
                <c:pt idx="9">
                  <c:v>8.7999999999999989</c:v>
                </c:pt>
                <c:pt idx="10">
                  <c:v>5.2</c:v>
                </c:pt>
                <c:pt idx="11">
                  <c:v>23.599999999999998</c:v>
                </c:pt>
                <c:pt idx="12">
                  <c:v>3.6999999999999997</c:v>
                </c:pt>
              </c:numCache>
            </c:numRef>
          </c:val>
          <c:extLst>
            <c:ext xmlns:c16="http://schemas.microsoft.com/office/drawing/2014/chart" uri="{C3380CC4-5D6E-409C-BE32-E72D297353CC}">
              <c16:uniqueId val="{00000011-E525-4BF0-8B2E-B1D2C85F5F7E}"/>
            </c:ext>
          </c:extLst>
        </c:ser>
        <c:dLbls>
          <c:showLegendKey val="0"/>
          <c:showVal val="0"/>
          <c:showCatName val="0"/>
          <c:showSerName val="0"/>
          <c:showPercent val="0"/>
          <c:showBubbleSize val="0"/>
        </c:dLbls>
        <c:gapWidth val="71"/>
        <c:axId val="351397056"/>
        <c:axId val="351407040"/>
      </c:barChart>
      <c:catAx>
        <c:axId val="351397056"/>
        <c:scaling>
          <c:orientation val="minMax"/>
        </c:scaling>
        <c:delete val="1"/>
        <c:axPos val="l"/>
        <c:numFmt formatCode="General" sourceLinked="1"/>
        <c:majorTickMark val="out"/>
        <c:minorTickMark val="none"/>
        <c:tickLblPos val="nextTo"/>
        <c:crossAx val="351407040"/>
        <c:crosses val="autoZero"/>
        <c:auto val="1"/>
        <c:lblAlgn val="ctr"/>
        <c:lblOffset val="1000"/>
        <c:tickMarkSkip val="1"/>
        <c:noMultiLvlLbl val="0"/>
      </c:catAx>
      <c:valAx>
        <c:axId val="351407040"/>
        <c:scaling>
          <c:orientation val="minMax"/>
        </c:scaling>
        <c:delete val="1"/>
        <c:axPos val="b"/>
        <c:numFmt formatCode="General" sourceLinked="1"/>
        <c:majorTickMark val="out"/>
        <c:minorTickMark val="none"/>
        <c:tickLblPos val="nextTo"/>
        <c:crossAx val="35139705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ko-KR"/>
    </a:p>
  </c:txPr>
  <c:externalData r:id="rId3">
    <c:autoUpdate val="0"/>
  </c:externalData>
</c:chartSpace>
</file>

<file path=ppt/charts/chart6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4048992790411554E-2"/>
          <c:y val="0.13660523888901061"/>
          <c:w val="0.81593848985153328"/>
          <c:h val="0.77413155118569199"/>
        </c:manualLayout>
      </c:layout>
      <c:barChart>
        <c:barDir val="col"/>
        <c:grouping val="stacked"/>
        <c:varyColors val="0"/>
        <c:ser>
          <c:idx val="0"/>
          <c:order val="0"/>
          <c:tx>
            <c:strRef>
              <c:f>Sheet1!$B$1</c:f>
              <c:strCache>
                <c:ptCount val="1"/>
                <c:pt idx="0">
                  <c:v>일반</c:v>
                </c:pt>
              </c:strCache>
            </c:strRef>
          </c:tx>
          <c:spPr>
            <a:solidFill>
              <a:schemeClr val="accent2"/>
            </a:solidFill>
            <a:ln>
              <a:noFill/>
            </a:ln>
            <a:effectLst/>
          </c:spPr>
          <c:invertIfNegative val="0"/>
          <c:dLbls>
            <c:numFmt formatCode="#,##0.0_);[Red]\(#,##0.0\)" sourceLinked="0"/>
            <c:spPr>
              <a:noFill/>
              <a:ln>
                <a:noFill/>
              </a:ln>
              <a:effectLst/>
            </c:spPr>
            <c:txPr>
              <a:bodyPr rot="0" spcFirstLastPara="1" vertOverflow="ellipsis" vert="horz" wrap="square" lIns="38100" tIns="19050" rIns="38100" bIns="19050" anchor="ctr" anchorCtr="1">
                <a:spAutoFit/>
              </a:bodyPr>
              <a:lstStyle/>
              <a:p>
                <a:pPr>
                  <a:defRPr lang="en-US" altLang="ko-KR" sz="1100" b="0" i="0" u="none" strike="noStrike" kern="1200" baseline="0">
                    <a:ln>
                      <a:solidFill>
                        <a:srgbClr val="000000">
                          <a:lumMod val="50000"/>
                          <a:lumOff val="50000"/>
                          <a:alpha val="0"/>
                        </a:srgbClr>
                      </a:solidFill>
                    </a:ln>
                    <a:solidFill>
                      <a:schemeClr val="bg1"/>
                    </a:solidFill>
                    <a:latin typeface="KPMG Bold" panose="020B0803030202040204" pitchFamily="34" charset="0"/>
                    <a:ea typeface="KoPub돋움체 Medium" panose="00000600000000000000" pitchFamily="2" charset="-127"/>
                    <a:cs typeface="+mn-cs"/>
                  </a:defRPr>
                </a:pPr>
                <a:endParaRPr lang="ko-K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2018</c:v>
                </c:pt>
                <c:pt idx="1">
                  <c:v>2019</c:v>
                </c:pt>
                <c:pt idx="2">
                  <c:v>2020</c:v>
                </c:pt>
                <c:pt idx="3">
                  <c:v>2021</c:v>
                </c:pt>
              </c:numCache>
            </c:numRef>
          </c:cat>
          <c:val>
            <c:numRef>
              <c:f>Sheet1!$B$2:$B$5</c:f>
              <c:numCache>
                <c:formatCode>0.0</c:formatCode>
                <c:ptCount val="4"/>
                <c:pt idx="0">
                  <c:v>423.51799999999997</c:v>
                </c:pt>
                <c:pt idx="1">
                  <c:v>411.72</c:v>
                </c:pt>
                <c:pt idx="2">
                  <c:v>394</c:v>
                </c:pt>
                <c:pt idx="3">
                  <c:v>378.89100000000002</c:v>
                </c:pt>
              </c:numCache>
            </c:numRef>
          </c:val>
          <c:extLst>
            <c:ext xmlns:c16="http://schemas.microsoft.com/office/drawing/2014/chart" uri="{C3380CC4-5D6E-409C-BE32-E72D297353CC}">
              <c16:uniqueId val="{00000000-0838-4FF2-BC2F-EF043281F073}"/>
            </c:ext>
          </c:extLst>
        </c:ser>
        <c:ser>
          <c:idx val="1"/>
          <c:order val="1"/>
          <c:tx>
            <c:strRef>
              <c:f>Sheet1!$C$1</c:f>
              <c:strCache>
                <c:ptCount val="1"/>
                <c:pt idx="0">
                  <c:v>기타(옵션조항)</c:v>
                </c:pt>
              </c:strCache>
            </c:strRef>
          </c:tx>
          <c:spPr>
            <a:solidFill>
              <a:srgbClr val="AA70F3"/>
            </a:solidFill>
            <a:ln>
              <a:noFill/>
            </a:ln>
            <a:effectLst/>
          </c:spPr>
          <c:invertIfNegative val="0"/>
          <c:dLbls>
            <c:dLbl>
              <c:idx val="2"/>
              <c:layout>
                <c:manualLayout>
                  <c:x val="-5.4211765863439168E-17"/>
                  <c:y val="1.6607108823311151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0838-4FF2-BC2F-EF043281F073}"/>
                </c:ext>
              </c:extLst>
            </c:dLbl>
            <c:numFmt formatCode="#,##0.0_);[Red]\(#,##0.0\)" sourceLinked="0"/>
            <c:spPr>
              <a:noFill/>
              <a:ln>
                <a:noFill/>
              </a:ln>
              <a:effectLst/>
            </c:spPr>
            <c:txPr>
              <a:bodyPr rot="0" spcFirstLastPara="1" vertOverflow="ellipsis" vert="horz" wrap="square" lIns="38100" tIns="19050" rIns="38100" bIns="19050" anchor="ctr" anchorCtr="1">
                <a:spAutoFit/>
              </a:bodyPr>
              <a:lstStyle/>
              <a:p>
                <a:pPr>
                  <a:defRPr lang="en-US" altLang="ko-KR" sz="1100" b="0" i="0" u="none" strike="noStrike" kern="1200" baseline="0">
                    <a:ln>
                      <a:solidFill>
                        <a:srgbClr val="000000">
                          <a:lumMod val="50000"/>
                          <a:lumOff val="50000"/>
                          <a:alpha val="0"/>
                        </a:srgbClr>
                      </a:solidFill>
                    </a:ln>
                    <a:solidFill>
                      <a:schemeClr val="bg1"/>
                    </a:solidFill>
                    <a:latin typeface="KPMG Bold" panose="020B0803030202040204" pitchFamily="34" charset="0"/>
                    <a:ea typeface="KoPub돋움체 Medium" panose="00000600000000000000" pitchFamily="2" charset="-127"/>
                    <a:cs typeface="+mn-cs"/>
                  </a:defRPr>
                </a:pPr>
                <a:endParaRPr lang="ko-K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2018</c:v>
                </c:pt>
                <c:pt idx="1">
                  <c:v>2019</c:v>
                </c:pt>
                <c:pt idx="2">
                  <c:v>2020</c:v>
                </c:pt>
                <c:pt idx="3">
                  <c:v>2021</c:v>
                </c:pt>
              </c:numCache>
            </c:numRef>
          </c:cat>
          <c:val>
            <c:numRef>
              <c:f>Sheet1!$C$2:$C$5</c:f>
              <c:numCache>
                <c:formatCode>0.0</c:formatCode>
                <c:ptCount val="4"/>
                <c:pt idx="0">
                  <c:v>7.9470000000000001</c:v>
                </c:pt>
                <c:pt idx="1">
                  <c:v>9.6630000000000003</c:v>
                </c:pt>
                <c:pt idx="2">
                  <c:v>11.439</c:v>
                </c:pt>
                <c:pt idx="3">
                  <c:v>8.65</c:v>
                </c:pt>
              </c:numCache>
            </c:numRef>
          </c:val>
          <c:extLst>
            <c:ext xmlns:c16="http://schemas.microsoft.com/office/drawing/2014/chart" uri="{C3380CC4-5D6E-409C-BE32-E72D297353CC}">
              <c16:uniqueId val="{00000002-0838-4FF2-BC2F-EF043281F073}"/>
            </c:ext>
          </c:extLst>
        </c:ser>
        <c:ser>
          <c:idx val="2"/>
          <c:order val="2"/>
          <c:tx>
            <c:strRef>
              <c:f>Sheet1!$D$1</c:f>
              <c:strCache>
                <c:ptCount val="1"/>
                <c:pt idx="0">
                  <c:v> 건강(옵션조항) </c:v>
                </c:pt>
              </c:strCache>
            </c:strRef>
          </c:tx>
          <c:spPr>
            <a:solidFill>
              <a:srgbClr val="33CDBE"/>
            </a:solidFill>
            <a:ln>
              <a:noFill/>
            </a:ln>
            <a:effectLst/>
          </c:spPr>
          <c:invertIfNegative val="0"/>
          <c:dLbls>
            <c:numFmt formatCode="#,##0.0_);[Red]\(#,##0.0\)" sourceLinked="0"/>
            <c:spPr>
              <a:noFill/>
              <a:ln>
                <a:noFill/>
              </a:ln>
              <a:effectLst/>
            </c:spPr>
            <c:txPr>
              <a:bodyPr rot="0" spcFirstLastPara="1" vertOverflow="ellipsis" vert="horz" wrap="square" lIns="38100" tIns="19050" rIns="38100" bIns="19050" anchor="ctr" anchorCtr="1">
                <a:spAutoFit/>
              </a:bodyPr>
              <a:lstStyle/>
              <a:p>
                <a:pPr>
                  <a:defRPr lang="en-US" altLang="ko-KR" sz="1100" b="0" i="0" u="none" strike="noStrike" kern="1200" baseline="0">
                    <a:ln>
                      <a:solidFill>
                        <a:srgbClr val="000000">
                          <a:lumMod val="50000"/>
                          <a:lumOff val="50000"/>
                          <a:alpha val="0"/>
                        </a:srgbClr>
                      </a:solidFill>
                    </a:ln>
                    <a:solidFill>
                      <a:schemeClr val="bg1"/>
                    </a:solidFill>
                    <a:latin typeface="KPMG Bold" panose="020B0803030202040204" pitchFamily="34" charset="0"/>
                    <a:ea typeface="KoPub돋움체 Medium" panose="00000600000000000000" pitchFamily="2" charset="-127"/>
                    <a:cs typeface="+mn-cs"/>
                  </a:defRPr>
                </a:pPr>
                <a:endParaRPr lang="ko-K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2018</c:v>
                </c:pt>
                <c:pt idx="1">
                  <c:v>2019</c:v>
                </c:pt>
                <c:pt idx="2">
                  <c:v>2020</c:v>
                </c:pt>
                <c:pt idx="3">
                  <c:v>2021</c:v>
                </c:pt>
              </c:numCache>
            </c:numRef>
          </c:cat>
          <c:val>
            <c:numRef>
              <c:f>Sheet1!$D$2:$D$5</c:f>
              <c:numCache>
                <c:formatCode>0.0</c:formatCode>
                <c:ptCount val="4"/>
                <c:pt idx="0">
                  <c:v>69.150999999999996</c:v>
                </c:pt>
                <c:pt idx="1">
                  <c:v>80.475999999999999</c:v>
                </c:pt>
                <c:pt idx="2">
                  <c:v>85.58</c:v>
                </c:pt>
                <c:pt idx="3">
                  <c:v>93.165000000000006</c:v>
                </c:pt>
              </c:numCache>
            </c:numRef>
          </c:val>
          <c:extLst>
            <c:ext xmlns:c16="http://schemas.microsoft.com/office/drawing/2014/chart" uri="{C3380CC4-5D6E-409C-BE32-E72D297353CC}">
              <c16:uniqueId val="{00000003-0838-4FF2-BC2F-EF043281F073}"/>
            </c:ext>
          </c:extLst>
        </c:ser>
        <c:ser>
          <c:idx val="3"/>
          <c:order val="3"/>
          <c:tx>
            <c:strRef>
              <c:f>Sheet1!$E$1</c:f>
              <c:strCache>
                <c:ptCount val="1"/>
                <c:pt idx="0">
                  <c:v> 상해(옵션조항) </c:v>
                </c:pt>
              </c:strCache>
            </c:strRef>
          </c:tx>
          <c:spPr>
            <a:solidFill>
              <a:srgbClr val="0C233C"/>
            </a:solidFill>
            <a:ln>
              <a:noFill/>
            </a:ln>
            <a:effectLst/>
          </c:spPr>
          <c:invertIfNegative val="0"/>
          <c:cat>
            <c:numRef>
              <c:f>Sheet1!$A$2:$A$5</c:f>
              <c:numCache>
                <c:formatCode>General</c:formatCode>
                <c:ptCount val="4"/>
                <c:pt idx="0">
                  <c:v>2018</c:v>
                </c:pt>
                <c:pt idx="1">
                  <c:v>2019</c:v>
                </c:pt>
                <c:pt idx="2">
                  <c:v>2020</c:v>
                </c:pt>
                <c:pt idx="3">
                  <c:v>2021</c:v>
                </c:pt>
              </c:numCache>
            </c:numRef>
          </c:cat>
          <c:val>
            <c:numRef>
              <c:f>Sheet1!$E$2:$E$5</c:f>
              <c:numCache>
                <c:formatCode>0.0</c:formatCode>
                <c:ptCount val="4"/>
                <c:pt idx="0">
                  <c:v>13.247</c:v>
                </c:pt>
                <c:pt idx="1">
                  <c:v>14.989000000000001</c:v>
                </c:pt>
                <c:pt idx="2">
                  <c:v>16.678999999999998</c:v>
                </c:pt>
                <c:pt idx="3">
                  <c:v>20.103999999999999</c:v>
                </c:pt>
              </c:numCache>
            </c:numRef>
          </c:val>
          <c:extLst>
            <c:ext xmlns:c16="http://schemas.microsoft.com/office/drawing/2014/chart" uri="{C3380CC4-5D6E-409C-BE32-E72D297353CC}">
              <c16:uniqueId val="{00000004-0838-4FF2-BC2F-EF043281F073}"/>
            </c:ext>
          </c:extLst>
        </c:ser>
        <c:ser>
          <c:idx val="5"/>
          <c:order val="5"/>
          <c:tx>
            <c:strRef>
              <c:f>Sheet1!$G$1</c:f>
              <c:strCache>
                <c:ptCount val="1"/>
                <c:pt idx="0">
                  <c:v>변액</c:v>
                </c:pt>
              </c:strCache>
            </c:strRef>
          </c:tx>
          <c:spPr>
            <a:solidFill>
              <a:srgbClr val="B5025F"/>
            </a:solidFill>
            <a:ln>
              <a:noFill/>
            </a:ln>
            <a:effectLst/>
          </c:spPr>
          <c:invertIfNegative val="0"/>
          <c:dLbls>
            <c:numFmt formatCode="#,##0.0_);[Red]\(#,##0.0\)" sourceLinked="0"/>
            <c:spPr>
              <a:noFill/>
              <a:ln>
                <a:noFill/>
              </a:ln>
              <a:effectLst/>
            </c:spPr>
            <c:txPr>
              <a:bodyPr rot="0" spcFirstLastPara="1" vertOverflow="ellipsis" vert="horz" wrap="square" lIns="38100" tIns="19050" rIns="38100" bIns="19050" anchor="ctr" anchorCtr="0">
                <a:spAutoFit/>
              </a:bodyPr>
              <a:lstStyle/>
              <a:p>
                <a:pPr algn="ctr">
                  <a:defRPr lang="en-US" altLang="ko-KR" sz="1100" b="0" i="0" u="none" strike="noStrike" kern="1200" baseline="0">
                    <a:ln>
                      <a:solidFill>
                        <a:srgbClr val="000000">
                          <a:lumMod val="50000"/>
                          <a:lumOff val="50000"/>
                          <a:alpha val="0"/>
                        </a:srgbClr>
                      </a:solidFill>
                    </a:ln>
                    <a:solidFill>
                      <a:schemeClr val="bg1"/>
                    </a:solidFill>
                    <a:latin typeface="KPMG Bold" panose="020B0803030202040204" pitchFamily="34" charset="0"/>
                    <a:ea typeface="KoPub돋움체 Medium" panose="00000600000000000000" pitchFamily="2" charset="-127"/>
                    <a:cs typeface="+mn-cs"/>
                  </a:defRPr>
                </a:pPr>
                <a:endParaRPr lang="ko-K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2018</c:v>
                </c:pt>
                <c:pt idx="1">
                  <c:v>2019</c:v>
                </c:pt>
                <c:pt idx="2">
                  <c:v>2020</c:v>
                </c:pt>
                <c:pt idx="3">
                  <c:v>2021</c:v>
                </c:pt>
              </c:numCache>
            </c:numRef>
          </c:cat>
          <c:val>
            <c:numRef>
              <c:f>Sheet1!$G$2:$G$5</c:f>
              <c:numCache>
                <c:formatCode>0.0</c:formatCode>
                <c:ptCount val="4"/>
                <c:pt idx="0">
                  <c:v>35.997999999999998</c:v>
                </c:pt>
                <c:pt idx="1">
                  <c:v>24.774000000000001</c:v>
                </c:pt>
                <c:pt idx="2">
                  <c:v>25.254999999999999</c:v>
                </c:pt>
                <c:pt idx="3">
                  <c:v>46.087000000000003</c:v>
                </c:pt>
              </c:numCache>
            </c:numRef>
          </c:val>
          <c:extLst>
            <c:ext xmlns:c16="http://schemas.microsoft.com/office/drawing/2014/chart" uri="{C3380CC4-5D6E-409C-BE32-E72D297353CC}">
              <c16:uniqueId val="{00000005-0838-4FF2-BC2F-EF043281F073}"/>
            </c:ext>
          </c:extLst>
        </c:ser>
        <c:ser>
          <c:idx val="6"/>
          <c:order val="6"/>
          <c:tx>
            <c:strRef>
              <c:f>Sheet1!$H$1</c:f>
              <c:strCache>
                <c:ptCount val="1"/>
                <c:pt idx="0">
                  <c:v>상해</c:v>
                </c:pt>
              </c:strCache>
            </c:strRef>
          </c:tx>
          <c:spPr>
            <a:solidFill>
              <a:srgbClr val="7213EA"/>
            </a:solidFill>
            <a:ln>
              <a:noFill/>
            </a:ln>
            <a:effectLst/>
          </c:spPr>
          <c:invertIfNegative val="0"/>
          <c:cat>
            <c:numRef>
              <c:f>Sheet1!$A$2:$A$5</c:f>
              <c:numCache>
                <c:formatCode>General</c:formatCode>
                <c:ptCount val="4"/>
                <c:pt idx="0">
                  <c:v>2018</c:v>
                </c:pt>
                <c:pt idx="1">
                  <c:v>2019</c:v>
                </c:pt>
                <c:pt idx="2">
                  <c:v>2020</c:v>
                </c:pt>
                <c:pt idx="3">
                  <c:v>2021</c:v>
                </c:pt>
              </c:numCache>
            </c:numRef>
          </c:cat>
          <c:val>
            <c:numRef>
              <c:f>Sheet1!$H$2:$H$5</c:f>
              <c:numCache>
                <c:formatCode>0.0</c:formatCode>
                <c:ptCount val="4"/>
                <c:pt idx="0">
                  <c:v>4.7309999999999999</c:v>
                </c:pt>
                <c:pt idx="1">
                  <c:v>4.9189999999999996</c:v>
                </c:pt>
                <c:pt idx="2">
                  <c:v>4.891</c:v>
                </c:pt>
                <c:pt idx="3">
                  <c:v>4.5670000000000002</c:v>
                </c:pt>
              </c:numCache>
            </c:numRef>
          </c:val>
          <c:extLst>
            <c:ext xmlns:c16="http://schemas.microsoft.com/office/drawing/2014/chart" uri="{C3380CC4-5D6E-409C-BE32-E72D297353CC}">
              <c16:uniqueId val="{00000006-0838-4FF2-BC2F-EF043281F073}"/>
            </c:ext>
          </c:extLst>
        </c:ser>
        <c:ser>
          <c:idx val="7"/>
          <c:order val="7"/>
          <c:tx>
            <c:strRef>
              <c:f>Sheet1!$I$1</c:f>
              <c:strCache>
                <c:ptCount val="1"/>
                <c:pt idx="0">
                  <c:v>연금</c:v>
                </c:pt>
              </c:strCache>
            </c:strRef>
          </c:tx>
          <c:spPr>
            <a:solidFill>
              <a:srgbClr val="FD349C"/>
            </a:solidFill>
            <a:ln>
              <a:noFill/>
            </a:ln>
            <a:effectLst/>
          </c:spPr>
          <c:invertIfNegative val="0"/>
          <c:cat>
            <c:numRef>
              <c:f>Sheet1!$A$2:$A$5</c:f>
              <c:numCache>
                <c:formatCode>General</c:formatCode>
                <c:ptCount val="4"/>
                <c:pt idx="0">
                  <c:v>2018</c:v>
                </c:pt>
                <c:pt idx="1">
                  <c:v>2019</c:v>
                </c:pt>
                <c:pt idx="2">
                  <c:v>2020</c:v>
                </c:pt>
                <c:pt idx="3">
                  <c:v>2021</c:v>
                </c:pt>
              </c:numCache>
            </c:numRef>
          </c:cat>
          <c:val>
            <c:numRef>
              <c:f>Sheet1!$I$2:$I$5</c:f>
              <c:numCache>
                <c:formatCode>0.0</c:formatCode>
                <c:ptCount val="4"/>
                <c:pt idx="0">
                  <c:v>10.603999999999999</c:v>
                </c:pt>
                <c:pt idx="1">
                  <c:v>11.776999999999999</c:v>
                </c:pt>
                <c:pt idx="2">
                  <c:v>13.77</c:v>
                </c:pt>
                <c:pt idx="3">
                  <c:v>14.234999999999999</c:v>
                </c:pt>
              </c:numCache>
            </c:numRef>
          </c:val>
          <c:extLst>
            <c:ext xmlns:c16="http://schemas.microsoft.com/office/drawing/2014/chart" uri="{C3380CC4-5D6E-409C-BE32-E72D297353CC}">
              <c16:uniqueId val="{00000007-0838-4FF2-BC2F-EF043281F073}"/>
            </c:ext>
          </c:extLst>
        </c:ser>
        <c:ser>
          <c:idx val="8"/>
          <c:order val="8"/>
          <c:tx>
            <c:strRef>
              <c:f>Sheet1!$J$1</c:f>
              <c:strCache>
                <c:ptCount val="1"/>
                <c:pt idx="0">
                  <c:v>단체</c:v>
                </c:pt>
              </c:strCache>
            </c:strRef>
          </c:tx>
          <c:spPr>
            <a:solidFill>
              <a:srgbClr val="1E49E2"/>
            </a:solidFill>
            <a:ln>
              <a:noFill/>
            </a:ln>
            <a:effectLst/>
          </c:spPr>
          <c:invertIfNegative val="0"/>
          <c:dLbls>
            <c:numFmt formatCode="#,##0.0_);[Red]\(#,##0.0\)" sourceLinked="0"/>
            <c:spPr>
              <a:noFill/>
              <a:ln>
                <a:noFill/>
              </a:ln>
              <a:effectLst/>
            </c:spPr>
            <c:txPr>
              <a:bodyPr rot="0" spcFirstLastPara="1" vertOverflow="ellipsis" vert="horz" wrap="square" lIns="38100" tIns="19050" rIns="38100" bIns="19050" anchor="ctr" anchorCtr="0">
                <a:spAutoFit/>
              </a:bodyPr>
              <a:lstStyle/>
              <a:p>
                <a:pPr algn="ctr">
                  <a:defRPr lang="en-US" altLang="ko-KR" sz="1100" b="0" i="0" u="none" strike="noStrike" kern="1200" baseline="0">
                    <a:ln>
                      <a:solidFill>
                        <a:srgbClr val="000000">
                          <a:lumMod val="50000"/>
                          <a:lumOff val="50000"/>
                          <a:alpha val="0"/>
                        </a:srgbClr>
                      </a:solidFill>
                    </a:ln>
                    <a:solidFill>
                      <a:schemeClr val="bg1"/>
                    </a:solidFill>
                    <a:latin typeface="KPMG Bold" panose="020B0803030202040204" pitchFamily="34" charset="0"/>
                    <a:ea typeface="KoPub돋움체 Medium" panose="00000600000000000000" pitchFamily="2" charset="-127"/>
                    <a:cs typeface="+mn-cs"/>
                  </a:defRPr>
                </a:pPr>
                <a:endParaRPr lang="ko-K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2018</c:v>
                </c:pt>
                <c:pt idx="1">
                  <c:v>2019</c:v>
                </c:pt>
                <c:pt idx="2">
                  <c:v>2020</c:v>
                </c:pt>
                <c:pt idx="3">
                  <c:v>2021</c:v>
                </c:pt>
              </c:numCache>
            </c:numRef>
          </c:cat>
          <c:val>
            <c:numRef>
              <c:f>Sheet1!$J$2:$J$5</c:f>
              <c:numCache>
                <c:formatCode>0.0</c:formatCode>
                <c:ptCount val="4"/>
                <c:pt idx="0">
                  <c:v>44.067</c:v>
                </c:pt>
                <c:pt idx="1">
                  <c:v>44.816000000000003</c:v>
                </c:pt>
                <c:pt idx="2">
                  <c:v>40.701999999999998</c:v>
                </c:pt>
                <c:pt idx="3">
                  <c:v>40.091999999999999</c:v>
                </c:pt>
              </c:numCache>
            </c:numRef>
          </c:val>
          <c:extLst>
            <c:ext xmlns:c16="http://schemas.microsoft.com/office/drawing/2014/chart" uri="{C3380CC4-5D6E-409C-BE32-E72D297353CC}">
              <c16:uniqueId val="{00000008-0838-4FF2-BC2F-EF043281F073}"/>
            </c:ext>
          </c:extLst>
        </c:ser>
        <c:ser>
          <c:idx val="9"/>
          <c:order val="9"/>
          <c:tx>
            <c:strRef>
              <c:f>Sheet1!$K$1</c:f>
              <c:strCache>
                <c:ptCount val="1"/>
                <c:pt idx="0">
                  <c:v>산업</c:v>
                </c:pt>
              </c:strCache>
            </c:strRef>
          </c:tx>
          <c:spPr>
            <a:solidFill>
              <a:srgbClr val="510DBC"/>
            </a:solidFill>
            <a:ln>
              <a:noFill/>
            </a:ln>
            <a:effectLst/>
          </c:spPr>
          <c:invertIfNegative val="0"/>
          <c:cat>
            <c:numRef>
              <c:f>Sheet1!$A$2:$A$5</c:f>
              <c:numCache>
                <c:formatCode>General</c:formatCode>
                <c:ptCount val="4"/>
                <c:pt idx="0">
                  <c:v>2018</c:v>
                </c:pt>
                <c:pt idx="1">
                  <c:v>2019</c:v>
                </c:pt>
                <c:pt idx="2">
                  <c:v>2020</c:v>
                </c:pt>
                <c:pt idx="3">
                  <c:v>2021</c:v>
                </c:pt>
              </c:numCache>
            </c:numRef>
          </c:cat>
          <c:val>
            <c:numRef>
              <c:f>Sheet1!$K$2:$K$5</c:f>
              <c:numCache>
                <c:formatCode>0.0</c:formatCode>
                <c:ptCount val="4"/>
                <c:pt idx="0">
                  <c:v>6.1219999999999999</c:v>
                </c:pt>
                <c:pt idx="1">
                  <c:v>5.8049999999999997</c:v>
                </c:pt>
                <c:pt idx="2">
                  <c:v>5.41</c:v>
                </c:pt>
                <c:pt idx="3">
                  <c:v>4.9459999999999997</c:v>
                </c:pt>
              </c:numCache>
            </c:numRef>
          </c:val>
          <c:extLst>
            <c:ext xmlns:c16="http://schemas.microsoft.com/office/drawing/2014/chart" uri="{C3380CC4-5D6E-409C-BE32-E72D297353CC}">
              <c16:uniqueId val="{00000009-0838-4FF2-BC2F-EF043281F073}"/>
            </c:ext>
          </c:extLst>
        </c:ser>
        <c:dLbls>
          <c:showLegendKey val="0"/>
          <c:showVal val="0"/>
          <c:showCatName val="0"/>
          <c:showSerName val="0"/>
          <c:showPercent val="0"/>
          <c:showBubbleSize val="0"/>
        </c:dLbls>
        <c:gapWidth val="80"/>
        <c:overlap val="100"/>
        <c:axId val="739968304"/>
        <c:axId val="739950416"/>
      </c:barChart>
      <c:barChart>
        <c:barDir val="col"/>
        <c:grouping val="stacked"/>
        <c:varyColors val="0"/>
        <c:ser>
          <c:idx val="4"/>
          <c:order val="4"/>
          <c:tx>
            <c:strRef>
              <c:f>Sheet1!$F$1</c:f>
              <c:strCache>
                <c:ptCount val="1"/>
                <c:pt idx="0">
                  <c:v>유니버셜</c:v>
                </c:pt>
              </c:strCache>
            </c:strRef>
          </c:tx>
          <c:spPr>
            <a:solidFill>
              <a:srgbClr val="22BEF5"/>
            </a:solidFill>
            <a:ln>
              <a:noFill/>
            </a:ln>
            <a:effectLst/>
          </c:spPr>
          <c:invertIfNegative val="0"/>
          <c:cat>
            <c:numRef>
              <c:f>Sheet1!$A$2:$A$5</c:f>
              <c:numCache>
                <c:formatCode>General</c:formatCode>
                <c:ptCount val="4"/>
                <c:pt idx="0">
                  <c:v>2018</c:v>
                </c:pt>
                <c:pt idx="1">
                  <c:v>2019</c:v>
                </c:pt>
                <c:pt idx="2">
                  <c:v>2020</c:v>
                </c:pt>
                <c:pt idx="3">
                  <c:v>2021</c:v>
                </c:pt>
              </c:numCache>
            </c:numRef>
          </c:cat>
          <c:val>
            <c:numRef>
              <c:f>Sheet1!$F$2:$F$5</c:f>
              <c:numCache>
                <c:formatCode>0.0</c:formatCode>
                <c:ptCount val="4"/>
                <c:pt idx="0">
                  <c:v>1.6950000000000001</c:v>
                </c:pt>
                <c:pt idx="1">
                  <c:v>1.617</c:v>
                </c:pt>
                <c:pt idx="2">
                  <c:v>2.0830000000000002</c:v>
                </c:pt>
                <c:pt idx="3">
                  <c:v>3.1080000000000001</c:v>
                </c:pt>
              </c:numCache>
            </c:numRef>
          </c:val>
          <c:extLst>
            <c:ext xmlns:c16="http://schemas.microsoft.com/office/drawing/2014/chart" uri="{C3380CC4-5D6E-409C-BE32-E72D297353CC}">
              <c16:uniqueId val="{0000000A-0838-4FF2-BC2F-EF043281F073}"/>
            </c:ext>
          </c:extLst>
        </c:ser>
        <c:dLbls>
          <c:showLegendKey val="0"/>
          <c:showVal val="0"/>
          <c:showCatName val="0"/>
          <c:showSerName val="0"/>
          <c:showPercent val="0"/>
          <c:showBubbleSize val="0"/>
        </c:dLbls>
        <c:gapWidth val="80"/>
        <c:overlap val="100"/>
        <c:axId val="1561194911"/>
        <c:axId val="1561178271"/>
      </c:barChart>
      <c:catAx>
        <c:axId val="73996830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lgn="ctr">
              <a:defRPr lang="en-US" altLang="ko-KR" sz="1050" b="0" i="0" u="none" strike="noStrike" kern="1200" baseline="0">
                <a:ln>
                  <a:solidFill>
                    <a:srgbClr val="000000">
                      <a:lumMod val="50000"/>
                      <a:lumOff val="50000"/>
                      <a:alpha val="0"/>
                    </a:srgbClr>
                  </a:solidFill>
                </a:ln>
                <a:solidFill>
                  <a:schemeClr val="bg1">
                    <a:lumMod val="50000"/>
                  </a:schemeClr>
                </a:solidFill>
                <a:latin typeface="KPMG Bold" panose="020B0803030202040204" pitchFamily="34" charset="0"/>
                <a:ea typeface="KoPub돋움체 Medium" panose="00000600000000000000" pitchFamily="2" charset="-127"/>
                <a:cs typeface="+mn-cs"/>
              </a:defRPr>
            </a:pPr>
            <a:endParaRPr lang="ko-KR"/>
          </a:p>
        </c:txPr>
        <c:crossAx val="739950416"/>
        <c:crosses val="autoZero"/>
        <c:auto val="1"/>
        <c:lblAlgn val="ctr"/>
        <c:lblOffset val="100"/>
        <c:noMultiLvlLbl val="0"/>
      </c:catAx>
      <c:valAx>
        <c:axId val="739950416"/>
        <c:scaling>
          <c:orientation val="minMax"/>
        </c:scaling>
        <c:delete val="0"/>
        <c:axPos val="l"/>
        <c:numFmt formatCode="#,##0_);[Red]\(#,##0\)" sourceLinked="0"/>
        <c:majorTickMark val="out"/>
        <c:minorTickMark val="none"/>
        <c:tickLblPos val="nextTo"/>
        <c:spPr>
          <a:noFill/>
          <a:ln>
            <a:solidFill>
              <a:schemeClr val="bg1">
                <a:lumMod val="75000"/>
              </a:schemeClr>
            </a:solidFill>
          </a:ln>
          <a:effectLst/>
        </c:spPr>
        <c:txPr>
          <a:bodyPr rot="-60000000" spcFirstLastPara="1" vertOverflow="ellipsis" vert="horz" wrap="square" anchor="ctr" anchorCtr="1"/>
          <a:lstStyle/>
          <a:p>
            <a:pPr algn="ctr">
              <a:defRPr lang="en-US" altLang="ko-KR" sz="1050" b="0" i="0" u="none" strike="noStrike" kern="1200" baseline="0">
                <a:ln>
                  <a:solidFill>
                    <a:srgbClr val="000000">
                      <a:lumMod val="50000"/>
                      <a:lumOff val="50000"/>
                      <a:alpha val="0"/>
                    </a:srgbClr>
                  </a:solidFill>
                </a:ln>
                <a:solidFill>
                  <a:schemeClr val="bg1">
                    <a:lumMod val="50000"/>
                  </a:schemeClr>
                </a:solidFill>
                <a:latin typeface="KPMG Bold" panose="020B0803030202040204" pitchFamily="34" charset="0"/>
                <a:ea typeface="KoPub돋움체 Medium" panose="00000600000000000000" pitchFamily="2" charset="-127"/>
                <a:cs typeface="+mn-cs"/>
              </a:defRPr>
            </a:pPr>
            <a:endParaRPr lang="ko-KR"/>
          </a:p>
        </c:txPr>
        <c:crossAx val="739968304"/>
        <c:crosses val="autoZero"/>
        <c:crossBetween val="between"/>
      </c:valAx>
      <c:valAx>
        <c:axId val="1561178271"/>
        <c:scaling>
          <c:orientation val="minMax"/>
        </c:scaling>
        <c:delete val="1"/>
        <c:axPos val="r"/>
        <c:numFmt formatCode="#,##0.0_);[Red]\(#,##0.0\)" sourceLinked="0"/>
        <c:majorTickMark val="out"/>
        <c:minorTickMark val="out"/>
        <c:tickLblPos val="nextTo"/>
        <c:crossAx val="1561194911"/>
        <c:crosses val="max"/>
        <c:crossBetween val="between"/>
        <c:majorUnit val="1"/>
        <c:minorUnit val="1"/>
      </c:valAx>
      <c:catAx>
        <c:axId val="1561194911"/>
        <c:scaling>
          <c:orientation val="minMax"/>
        </c:scaling>
        <c:delete val="1"/>
        <c:axPos val="b"/>
        <c:numFmt formatCode="General" sourceLinked="1"/>
        <c:majorTickMark val="out"/>
        <c:minorTickMark val="none"/>
        <c:tickLblPos val="nextTo"/>
        <c:crossAx val="1561178271"/>
        <c:crosses val="autoZero"/>
        <c:auto val="1"/>
        <c:lblAlgn val="ctr"/>
        <c:lblOffset val="100"/>
        <c:noMultiLvlLbl val="0"/>
      </c:catAx>
      <c:spPr>
        <a:noFill/>
        <a:ln>
          <a:noFill/>
        </a:ln>
        <a:effectLst/>
      </c:spPr>
    </c:plotArea>
    <c:legend>
      <c:legendPos val="t"/>
      <c:layout>
        <c:manualLayout>
          <c:xMode val="edge"/>
          <c:yMode val="edge"/>
          <c:x val="0.11912051618547681"/>
          <c:y val="0"/>
          <c:w val="0.83078915135608034"/>
          <c:h val="0.17354821014269364"/>
        </c:manualLayout>
      </c:layout>
      <c:overlay val="0"/>
      <c:spPr>
        <a:noFill/>
        <a:ln>
          <a:noFill/>
        </a:ln>
        <a:effectLst/>
      </c:spPr>
      <c:txPr>
        <a:bodyPr rot="0" spcFirstLastPara="1" vertOverflow="ellipsis" vert="horz" wrap="square" anchor="ctr" anchorCtr="1"/>
        <a:lstStyle/>
        <a:p>
          <a:pPr>
            <a:defRPr lang="en-US" altLang="ko-KR" sz="900" b="0" i="0" u="none" strike="noStrike" kern="1200" baseline="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cs typeface="+mn-cs"/>
            </a:defRPr>
          </a:pPr>
          <a:endParaRPr lang="ko-K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lang="en-US" altLang="ko-KR" sz="900" kern="120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cs typeface="+mn-cs"/>
        </a:defRPr>
      </a:pPr>
      <a:endParaRPr lang="ko-KR"/>
    </a:p>
  </c:txPr>
  <c:externalData r:id="rId3">
    <c:autoUpdate val="0"/>
  </c:externalData>
</c:chartSpace>
</file>

<file path=ppt/charts/chart6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128745769386482"/>
          <c:y val="7.7717800162761627E-2"/>
          <c:w val="0.57425084612270361"/>
          <c:h val="0.77972162469257722"/>
        </c:manualLayout>
      </c:layout>
      <c:doughnutChart>
        <c:varyColors val="1"/>
        <c:ser>
          <c:idx val="0"/>
          <c:order val="0"/>
          <c:tx>
            <c:strRef>
              <c:f>Sheet1!$B$1</c:f>
              <c:strCache>
                <c:ptCount val="1"/>
                <c:pt idx="0">
                  <c:v>Column1</c:v>
                </c:pt>
              </c:strCache>
            </c:strRef>
          </c:tx>
          <c:dPt>
            <c:idx val="0"/>
            <c:bubble3D val="0"/>
            <c:spPr>
              <a:solidFill>
                <a:schemeClr val="accent5">
                  <a:lumMod val="60000"/>
                  <a:lumOff val="40000"/>
                </a:schemeClr>
              </a:solidFill>
              <a:ln>
                <a:noFill/>
              </a:ln>
              <a:effectLst/>
            </c:spPr>
            <c:extLst>
              <c:ext xmlns:c16="http://schemas.microsoft.com/office/drawing/2014/chart" uri="{C3380CC4-5D6E-409C-BE32-E72D297353CC}">
                <c16:uniqueId val="{00000001-BAA4-4DDB-A370-D350351284A6}"/>
              </c:ext>
            </c:extLst>
          </c:dPt>
          <c:dPt>
            <c:idx val="1"/>
            <c:bubble3D val="0"/>
            <c:spPr>
              <a:solidFill>
                <a:srgbClr val="0C233C"/>
              </a:solidFill>
              <a:ln>
                <a:noFill/>
              </a:ln>
              <a:effectLst/>
            </c:spPr>
            <c:extLst>
              <c:ext xmlns:c16="http://schemas.microsoft.com/office/drawing/2014/chart" uri="{C3380CC4-5D6E-409C-BE32-E72D297353CC}">
                <c16:uniqueId val="{00000003-BAA4-4DDB-A370-D350351284A6}"/>
              </c:ext>
            </c:extLst>
          </c:dPt>
          <c:dPt>
            <c:idx val="2"/>
            <c:bubble3D val="0"/>
            <c:spPr>
              <a:solidFill>
                <a:srgbClr val="33CDBE"/>
              </a:solidFill>
              <a:ln>
                <a:noFill/>
              </a:ln>
              <a:effectLst/>
            </c:spPr>
            <c:extLst>
              <c:ext xmlns:c16="http://schemas.microsoft.com/office/drawing/2014/chart" uri="{C3380CC4-5D6E-409C-BE32-E72D297353CC}">
                <c16:uniqueId val="{00000005-BAA4-4DDB-A370-D350351284A6}"/>
              </c:ext>
            </c:extLst>
          </c:dPt>
          <c:dPt>
            <c:idx val="3"/>
            <c:bubble3D val="0"/>
            <c:spPr>
              <a:solidFill>
                <a:srgbClr val="7213EA"/>
              </a:solidFill>
              <a:ln>
                <a:noFill/>
              </a:ln>
              <a:effectLst/>
            </c:spPr>
            <c:extLst>
              <c:ext xmlns:c16="http://schemas.microsoft.com/office/drawing/2014/chart" uri="{C3380CC4-5D6E-409C-BE32-E72D297353CC}">
                <c16:uniqueId val="{00000007-BAA4-4DDB-A370-D350351284A6}"/>
              </c:ext>
            </c:extLst>
          </c:dPt>
          <c:dPt>
            <c:idx val="4"/>
            <c:bubble3D val="0"/>
            <c:spPr>
              <a:solidFill>
                <a:srgbClr val="FD349C"/>
              </a:solidFill>
              <a:ln>
                <a:noFill/>
              </a:ln>
              <a:effectLst/>
            </c:spPr>
            <c:extLst>
              <c:ext xmlns:c16="http://schemas.microsoft.com/office/drawing/2014/chart" uri="{C3380CC4-5D6E-409C-BE32-E72D297353CC}">
                <c16:uniqueId val="{00000009-BAA4-4DDB-A370-D350351284A6}"/>
              </c:ext>
            </c:extLst>
          </c:dPt>
          <c:dPt>
            <c:idx val="5"/>
            <c:bubble3D val="0"/>
            <c:spPr>
              <a:solidFill>
                <a:srgbClr val="B5025F"/>
              </a:solidFill>
              <a:ln>
                <a:noFill/>
              </a:ln>
              <a:effectLst/>
            </c:spPr>
            <c:extLst>
              <c:ext xmlns:c16="http://schemas.microsoft.com/office/drawing/2014/chart" uri="{C3380CC4-5D6E-409C-BE32-E72D297353CC}">
                <c16:uniqueId val="{0000000B-BAA4-4DDB-A370-D350351284A6}"/>
              </c:ext>
            </c:extLst>
          </c:dPt>
          <c:dPt>
            <c:idx val="6"/>
            <c:bubble3D val="0"/>
            <c:spPr>
              <a:solidFill>
                <a:srgbClr val="00B8F5">
                  <a:alpha val="99000"/>
                </a:srgbClr>
              </a:solidFill>
              <a:ln>
                <a:noFill/>
              </a:ln>
              <a:effectLst/>
            </c:spPr>
            <c:extLst>
              <c:ext xmlns:c16="http://schemas.microsoft.com/office/drawing/2014/chart" uri="{C3380CC4-5D6E-409C-BE32-E72D297353CC}">
                <c16:uniqueId val="{0000000D-BAA4-4DDB-A370-D350351284A6}"/>
              </c:ext>
            </c:extLst>
          </c:dPt>
          <c:dPt>
            <c:idx val="7"/>
            <c:bubble3D val="0"/>
            <c:spPr>
              <a:solidFill>
                <a:schemeClr val="accent1"/>
              </a:solidFill>
              <a:ln>
                <a:noFill/>
              </a:ln>
              <a:effectLst/>
            </c:spPr>
            <c:extLst>
              <c:ext xmlns:c16="http://schemas.microsoft.com/office/drawing/2014/chart" uri="{C3380CC4-5D6E-409C-BE32-E72D297353CC}">
                <c16:uniqueId val="{0000000F-BAA4-4DDB-A370-D350351284A6}"/>
              </c:ext>
            </c:extLst>
          </c:dPt>
          <c:dPt>
            <c:idx val="8"/>
            <c:bubble3D val="0"/>
            <c:spPr>
              <a:solidFill>
                <a:srgbClr val="510DBC"/>
              </a:solidFill>
              <a:ln>
                <a:noFill/>
              </a:ln>
              <a:effectLst/>
            </c:spPr>
            <c:extLst>
              <c:ext xmlns:c16="http://schemas.microsoft.com/office/drawing/2014/chart" uri="{C3380CC4-5D6E-409C-BE32-E72D297353CC}">
                <c16:uniqueId val="{00000011-BAA4-4DDB-A370-D350351284A6}"/>
              </c:ext>
            </c:extLst>
          </c:dPt>
          <c:dPt>
            <c:idx val="9"/>
            <c:bubble3D val="0"/>
            <c:spPr>
              <a:solidFill>
                <a:schemeClr val="tx2"/>
              </a:solidFill>
              <a:ln>
                <a:noFill/>
              </a:ln>
              <a:effectLst/>
            </c:spPr>
            <c:extLst>
              <c:ext xmlns:c16="http://schemas.microsoft.com/office/drawing/2014/chart" uri="{C3380CC4-5D6E-409C-BE32-E72D297353CC}">
                <c16:uniqueId val="{00000013-BAA4-4DDB-A370-D350351284A6}"/>
              </c:ext>
            </c:extLst>
          </c:dPt>
          <c:dLbls>
            <c:dLbl>
              <c:idx val="0"/>
              <c:layout>
                <c:manualLayout>
                  <c:x val="0.17797291666666668"/>
                  <c:y val="-0.16264454559218744"/>
                </c:manualLayout>
              </c:layout>
              <c:tx>
                <c:rich>
                  <a:bodyPr rot="0" spcFirstLastPara="1" vertOverflow="ellipsis" vert="horz" wrap="square" anchor="ctr" anchorCtr="0"/>
                  <a:lstStyle/>
                  <a:p>
                    <a:pPr algn="l">
                      <a:lnSpc>
                        <a:spcPct val="80000"/>
                      </a:lnSpc>
                      <a:defRPr lang="en-US" altLang="ko-KR" sz="900" b="1" i="0" u="none" strike="noStrike" kern="1200" baseline="0">
                        <a:ln>
                          <a:solidFill>
                            <a:schemeClr val="tx2">
                              <a:alpha val="0"/>
                            </a:schemeClr>
                          </a:solidFill>
                        </a:ln>
                        <a:solidFill>
                          <a:srgbClr val="AA70F3"/>
                        </a:solidFill>
                        <a:latin typeface="KoPub돋움체 Medium" panose="00000600000000000000" pitchFamily="2" charset="-127"/>
                        <a:ea typeface="KoPub돋움체 Medium" panose="00000600000000000000" pitchFamily="2" charset="-127"/>
                        <a:cs typeface="+mn-cs"/>
                      </a:defRPr>
                    </a:pPr>
                    <a:fld id="{EC7E9E47-D772-422C-82C9-4591EC48411D}" type="CATEGORYNAME">
                      <a:rPr lang="en-US" altLang="ko-KR" sz="900" b="1"/>
                      <a:pPr algn="l">
                        <a:lnSpc>
                          <a:spcPct val="80000"/>
                        </a:lnSpc>
                        <a:defRPr sz="900">
                          <a:solidFill>
                            <a:srgbClr val="AA70F3"/>
                          </a:solidFill>
                        </a:defRPr>
                      </a:pPr>
                      <a:t>[범주 이름]</a:t>
                    </a:fld>
                    <a:r>
                      <a:rPr lang="en-US" altLang="ko-KR" sz="900" b="1" baseline="0" dirty="0"/>
                      <a:t>,</a:t>
                    </a:r>
                    <a:fld id="{7A6E6731-A653-4403-A12B-BBCA49DE770A}" type="VALUE">
                      <a:rPr lang="en-US" altLang="ko-KR" sz="1000" b="0" baseline="0" smtClean="0">
                        <a:latin typeface="KPMG Bold" panose="020B0803030202040204" pitchFamily="34" charset="0"/>
                      </a:rPr>
                      <a:pPr algn="l">
                        <a:lnSpc>
                          <a:spcPct val="80000"/>
                        </a:lnSpc>
                        <a:defRPr sz="900">
                          <a:solidFill>
                            <a:srgbClr val="AA70F3"/>
                          </a:solidFill>
                        </a:defRPr>
                      </a:pPr>
                      <a:t>[값]</a:t>
                    </a:fld>
                    <a:r>
                      <a:rPr lang="en-US" altLang="ko-KR" sz="1000" b="0" baseline="0" dirty="0">
                        <a:latin typeface="KPMG Bold" panose="020B0803030202040204" pitchFamily="34" charset="0"/>
                      </a:rPr>
                      <a:t>, </a:t>
                    </a:r>
                  </a:p>
                  <a:p>
                    <a:pPr algn="l">
                      <a:lnSpc>
                        <a:spcPct val="80000"/>
                      </a:lnSpc>
                      <a:defRPr sz="900">
                        <a:solidFill>
                          <a:srgbClr val="AA70F3"/>
                        </a:solidFill>
                      </a:defRPr>
                    </a:pPr>
                    <a:fld id="{62CF97A4-0483-4EFA-8B79-21332286FC3B}" type="PERCENTAGE">
                      <a:rPr lang="en-US" altLang="ko-KR" sz="1000" b="0" baseline="0" smtClean="0">
                        <a:latin typeface="KPMG Bold" panose="020B0803030202040204" pitchFamily="34" charset="0"/>
                      </a:rPr>
                      <a:pPr algn="l">
                        <a:lnSpc>
                          <a:spcPct val="80000"/>
                        </a:lnSpc>
                        <a:defRPr sz="900">
                          <a:solidFill>
                            <a:srgbClr val="AA70F3"/>
                          </a:solidFill>
                        </a:defRPr>
                      </a:pPr>
                      <a:t>[백분율]</a:t>
                    </a:fld>
                    <a:endParaRPr lang="ko-KR" altLang="en-US"/>
                  </a:p>
                </c:rich>
              </c:tx>
              <c:numFmt formatCode="0.0%" sourceLinked="0"/>
              <c:spPr>
                <a:noFill/>
                <a:ln>
                  <a:noFill/>
                </a:ln>
                <a:effectLst/>
              </c:spPr>
              <c:txPr>
                <a:bodyPr rot="0" spcFirstLastPara="1" vertOverflow="ellipsis" vert="horz" wrap="square" anchor="ctr" anchorCtr="0"/>
                <a:lstStyle/>
                <a:p>
                  <a:pPr algn="l">
                    <a:lnSpc>
                      <a:spcPct val="80000"/>
                    </a:lnSpc>
                    <a:defRPr lang="en-US" altLang="ko-KR" sz="900" b="1" i="0" u="none" strike="noStrike" kern="1200" baseline="0">
                      <a:ln>
                        <a:solidFill>
                          <a:schemeClr val="tx2">
                            <a:alpha val="0"/>
                          </a:schemeClr>
                        </a:solidFill>
                      </a:ln>
                      <a:solidFill>
                        <a:srgbClr val="AA70F3"/>
                      </a:solidFill>
                      <a:latin typeface="KoPub돋움체 Medium" panose="00000600000000000000" pitchFamily="2" charset="-127"/>
                      <a:ea typeface="KoPub돋움체 Medium" panose="00000600000000000000" pitchFamily="2" charset="-127"/>
                      <a:cs typeface="+mn-cs"/>
                    </a:defRPr>
                  </a:pPr>
                  <a:endParaRPr lang="ko-KR"/>
                </a:p>
              </c:txPr>
              <c:showLegendKey val="0"/>
              <c:showVal val="1"/>
              <c:showCatName val="1"/>
              <c:showSerName val="0"/>
              <c:showPercent val="1"/>
              <c:showBubbleSize val="0"/>
              <c:extLst>
                <c:ext xmlns:c15="http://schemas.microsoft.com/office/drawing/2012/chart" uri="{CE6537A1-D6FC-4f65-9D91-7224C49458BB}">
                  <c15:layout>
                    <c:manualLayout>
                      <c:w val="0.23528819444444443"/>
                      <c:h val="0.11137196477913623"/>
                    </c:manualLayout>
                  </c15:layout>
                  <c15:dlblFieldTable/>
                  <c15:showDataLabelsRange val="0"/>
                </c:ext>
                <c:ext xmlns:c16="http://schemas.microsoft.com/office/drawing/2014/chart" uri="{C3380CC4-5D6E-409C-BE32-E72D297353CC}">
                  <c16:uniqueId val="{00000001-BAA4-4DDB-A370-D350351284A6}"/>
                </c:ext>
              </c:extLst>
            </c:dLbl>
            <c:dLbl>
              <c:idx val="1"/>
              <c:layout>
                <c:manualLayout>
                  <c:x val="0.21833379629629618"/>
                  <c:y val="-8.2622828267534726E-2"/>
                </c:manualLayout>
              </c:layout>
              <c:tx>
                <c:rich>
                  <a:bodyPr rot="0" spcFirstLastPara="1" vertOverflow="ellipsis" vert="horz" wrap="square" anchor="ctr" anchorCtr="1"/>
                  <a:lstStyle/>
                  <a:p>
                    <a:pPr algn="l">
                      <a:lnSpc>
                        <a:spcPct val="80000"/>
                      </a:lnSpc>
                      <a:defRPr lang="en-US" altLang="ko-KR" sz="900" b="1" i="0" u="none" strike="noStrike" kern="1200" baseline="0">
                        <a:ln>
                          <a:solidFill>
                            <a:schemeClr val="tx2">
                              <a:alpha val="0"/>
                            </a:schemeClr>
                          </a:solidFill>
                        </a:ln>
                        <a:solidFill>
                          <a:srgbClr val="0C233C"/>
                        </a:solidFill>
                        <a:latin typeface="KoPub돋움체 Medium" panose="00000600000000000000" pitchFamily="2" charset="-127"/>
                        <a:ea typeface="KoPub돋움체 Medium" panose="00000600000000000000" pitchFamily="2" charset="-127"/>
                        <a:cs typeface="+mn-cs"/>
                      </a:defRPr>
                    </a:pPr>
                    <a:fld id="{F7DF8ACF-61B0-4037-9F42-DF8EEDC71FA3}" type="CATEGORYNAME">
                      <a:rPr lang="en-US" altLang="ko-KR"/>
                      <a:pPr algn="l">
                        <a:lnSpc>
                          <a:spcPct val="80000"/>
                        </a:lnSpc>
                        <a:defRPr sz="900">
                          <a:solidFill>
                            <a:srgbClr val="0C233C"/>
                          </a:solidFill>
                        </a:defRPr>
                      </a:pPr>
                      <a:t>[범주 이름]</a:t>
                    </a:fld>
                    <a:r>
                      <a:rPr lang="en-US" altLang="ko-KR" baseline="0" dirty="0"/>
                      <a:t>,</a:t>
                    </a:r>
                    <a:fld id="{14B07D0E-EDBE-497C-97BE-A6DBABF5F6FD}" type="VALUE">
                      <a:rPr lang="en-US" altLang="ko-KR" sz="1000" b="0" baseline="0" smtClean="0">
                        <a:latin typeface="KPMG Bold" panose="020B0803030202040204" pitchFamily="34" charset="0"/>
                      </a:rPr>
                      <a:pPr algn="l">
                        <a:lnSpc>
                          <a:spcPct val="80000"/>
                        </a:lnSpc>
                        <a:defRPr sz="900">
                          <a:solidFill>
                            <a:srgbClr val="0C233C"/>
                          </a:solidFill>
                        </a:defRPr>
                      </a:pPr>
                      <a:t>[값]</a:t>
                    </a:fld>
                    <a:r>
                      <a:rPr lang="en-US" altLang="ko-KR" sz="1000" b="0" baseline="0" dirty="0">
                        <a:latin typeface="KPMG Bold" panose="020B0803030202040204" pitchFamily="34" charset="0"/>
                      </a:rPr>
                      <a:t>, </a:t>
                    </a:r>
                  </a:p>
                  <a:p>
                    <a:pPr algn="l">
                      <a:lnSpc>
                        <a:spcPct val="80000"/>
                      </a:lnSpc>
                      <a:defRPr sz="900">
                        <a:solidFill>
                          <a:srgbClr val="0C233C"/>
                        </a:solidFill>
                      </a:defRPr>
                    </a:pPr>
                    <a:fld id="{DBDB52FD-1BE2-43DF-872D-0A604D9211B3}" type="PERCENTAGE">
                      <a:rPr lang="en-US" altLang="ko-KR" sz="1000" b="0" baseline="0" smtClean="0">
                        <a:latin typeface="KPMG Bold" panose="020B0803030202040204" pitchFamily="34" charset="0"/>
                      </a:rPr>
                      <a:pPr algn="l">
                        <a:lnSpc>
                          <a:spcPct val="80000"/>
                        </a:lnSpc>
                        <a:defRPr sz="900">
                          <a:solidFill>
                            <a:srgbClr val="0C233C"/>
                          </a:solidFill>
                        </a:defRPr>
                      </a:pPr>
                      <a:t>[백분율]</a:t>
                    </a:fld>
                    <a:endParaRPr lang="ko-KR" altLang="en-US"/>
                  </a:p>
                </c:rich>
              </c:tx>
              <c:numFmt formatCode="0.0%" sourceLinked="0"/>
              <c:spPr>
                <a:noFill/>
                <a:ln>
                  <a:noFill/>
                </a:ln>
                <a:effectLst/>
              </c:spPr>
              <c:txPr>
                <a:bodyPr rot="0" spcFirstLastPara="1" vertOverflow="ellipsis" vert="horz" wrap="square" anchor="ctr" anchorCtr="1"/>
                <a:lstStyle/>
                <a:p>
                  <a:pPr algn="l">
                    <a:lnSpc>
                      <a:spcPct val="80000"/>
                    </a:lnSpc>
                    <a:defRPr lang="en-US" altLang="ko-KR" sz="900" b="1" i="0" u="none" strike="noStrike" kern="1200" baseline="0">
                      <a:ln>
                        <a:solidFill>
                          <a:schemeClr val="tx2">
                            <a:alpha val="0"/>
                          </a:schemeClr>
                        </a:solidFill>
                      </a:ln>
                      <a:solidFill>
                        <a:srgbClr val="0C233C"/>
                      </a:solidFill>
                      <a:latin typeface="KoPub돋움체 Medium" panose="00000600000000000000" pitchFamily="2" charset="-127"/>
                      <a:ea typeface="KoPub돋움체 Medium" panose="00000600000000000000" pitchFamily="2" charset="-127"/>
                      <a:cs typeface="+mn-cs"/>
                    </a:defRPr>
                  </a:pPr>
                  <a:endParaRPr lang="ko-KR"/>
                </a:p>
              </c:txPr>
              <c:showLegendKey val="0"/>
              <c:showVal val="1"/>
              <c:showCatName val="1"/>
              <c:showSerName val="0"/>
              <c:showPercent val="1"/>
              <c:showBubbleSize val="0"/>
              <c:extLst>
                <c:ext xmlns:c15="http://schemas.microsoft.com/office/drawing/2012/chart" uri="{CE6537A1-D6FC-4f65-9D91-7224C49458BB}">
                  <c15:layout>
                    <c:manualLayout>
                      <c:w val="0.2405798611111111"/>
                      <c:h val="0.15643896201597335"/>
                    </c:manualLayout>
                  </c15:layout>
                  <c15:dlblFieldTable/>
                  <c15:showDataLabelsRange val="0"/>
                </c:ext>
                <c:ext xmlns:c16="http://schemas.microsoft.com/office/drawing/2014/chart" uri="{C3380CC4-5D6E-409C-BE32-E72D297353CC}">
                  <c16:uniqueId val="{00000003-BAA4-4DDB-A370-D350351284A6}"/>
                </c:ext>
              </c:extLst>
            </c:dLbl>
            <c:dLbl>
              <c:idx val="2"/>
              <c:layout>
                <c:manualLayout>
                  <c:x val="0"/>
                  <c:y val="1.1506278625231842E-3"/>
                </c:manualLayout>
              </c:layout>
              <c:tx>
                <c:rich>
                  <a:bodyPr/>
                  <a:lstStyle/>
                  <a:p>
                    <a:fld id="{C521620D-3147-4406-A9C5-F3AD54566308}" type="CATEGORYNAME">
                      <a:rPr lang="en-US" altLang="ko-KR"/>
                      <a:pPr/>
                      <a:t>[범주 이름]</a:t>
                    </a:fld>
                    <a:r>
                      <a:rPr lang="en-US" altLang="ko-KR" baseline="0" dirty="0"/>
                      <a:t>, </a:t>
                    </a:r>
                    <a:fld id="{6E555C9A-5558-4D98-BF04-408E2B5F654A}" type="VALUE">
                      <a:rPr lang="en-US" altLang="ko-KR" sz="1200" b="0" baseline="0">
                        <a:latin typeface="KPMG Bold" panose="020B0803030202040204" pitchFamily="34" charset="0"/>
                      </a:rPr>
                      <a:pPr/>
                      <a:t>[값]</a:t>
                    </a:fld>
                    <a:r>
                      <a:rPr lang="en-US" altLang="ko-KR" sz="1200" b="0" baseline="0" dirty="0">
                        <a:latin typeface="KPMG Bold" panose="020B0803030202040204" pitchFamily="34" charset="0"/>
                      </a:rPr>
                      <a:t>, </a:t>
                    </a:r>
                    <a:fld id="{EE881BBA-9F41-4F80-81D4-68F20461E061}" type="PERCENTAGE">
                      <a:rPr lang="en-US" altLang="ko-KR" sz="1200" b="0" baseline="0">
                        <a:latin typeface="KPMG Bold" panose="020B0803030202040204" pitchFamily="34" charset="0"/>
                      </a:rPr>
                      <a:pPr/>
                      <a:t>[백분율]</a:t>
                    </a:fld>
                    <a:endParaRPr lang="en-US" altLang="ko-KR" sz="1200" b="0" baseline="0" dirty="0">
                      <a:latin typeface="KPMG Bold" panose="020B0803030202040204" pitchFamily="34" charset="0"/>
                    </a:endParaRPr>
                  </a:p>
                </c:rich>
              </c:tx>
              <c:showLegendKey val="0"/>
              <c:showVal val="1"/>
              <c:showCatName val="1"/>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5-BAA4-4DDB-A370-D350351284A6}"/>
                </c:ext>
              </c:extLst>
            </c:dLbl>
            <c:dLbl>
              <c:idx val="3"/>
              <c:layout>
                <c:manualLayout>
                  <c:x val="0.19496990740740741"/>
                  <c:y val="5.1303630909571964E-3"/>
                </c:manualLayout>
              </c:layout>
              <c:tx>
                <c:rich>
                  <a:bodyPr rot="0" spcFirstLastPara="1" vertOverflow="ellipsis" vert="horz" wrap="square" anchor="ctr" anchorCtr="1"/>
                  <a:lstStyle/>
                  <a:p>
                    <a:pPr algn="l">
                      <a:lnSpc>
                        <a:spcPct val="80000"/>
                      </a:lnSpc>
                      <a:defRPr lang="en-US" altLang="ko-KR" sz="900" b="1" i="0" u="none" strike="noStrike" kern="1200" baseline="0">
                        <a:ln>
                          <a:solidFill>
                            <a:schemeClr val="tx2">
                              <a:alpha val="0"/>
                            </a:schemeClr>
                          </a:solidFill>
                        </a:ln>
                        <a:solidFill>
                          <a:srgbClr val="7213EA"/>
                        </a:solidFill>
                        <a:latin typeface="KoPub돋움체 Medium" panose="00000600000000000000" pitchFamily="2" charset="-127"/>
                        <a:ea typeface="KoPub돋움체 Medium" panose="00000600000000000000" pitchFamily="2" charset="-127"/>
                        <a:cs typeface="+mn-cs"/>
                      </a:defRPr>
                    </a:pPr>
                    <a:fld id="{5093BE7D-B3C5-476D-B333-E049A7BC8E2F}" type="CATEGORYNAME">
                      <a:rPr lang="ko-KR" altLang="en-US" sz="900" b="1">
                        <a:solidFill>
                          <a:srgbClr val="7213EA"/>
                        </a:solidFill>
                      </a:rPr>
                      <a:pPr algn="l">
                        <a:lnSpc>
                          <a:spcPct val="80000"/>
                        </a:lnSpc>
                        <a:defRPr sz="900">
                          <a:solidFill>
                            <a:srgbClr val="7213EA"/>
                          </a:solidFill>
                        </a:defRPr>
                      </a:pPr>
                      <a:t>[범주 이름]</a:t>
                    </a:fld>
                    <a:r>
                      <a:rPr lang="en-US" altLang="ko-KR" sz="900" b="1" baseline="0" dirty="0">
                        <a:solidFill>
                          <a:srgbClr val="7213EA"/>
                        </a:solidFill>
                      </a:rPr>
                      <a:t>, </a:t>
                    </a:r>
                    <a:fld id="{0C750F95-A102-4415-954A-2FF7A8FE4734}" type="VALUE">
                      <a:rPr lang="en-US" altLang="ko-KR" sz="1000" b="0" baseline="0" smtClean="0">
                        <a:solidFill>
                          <a:srgbClr val="7213EA"/>
                        </a:solidFill>
                        <a:latin typeface="KPMG Bold" panose="020B0803030202040204" pitchFamily="34" charset="0"/>
                      </a:rPr>
                      <a:pPr algn="l">
                        <a:lnSpc>
                          <a:spcPct val="80000"/>
                        </a:lnSpc>
                        <a:defRPr sz="900">
                          <a:solidFill>
                            <a:srgbClr val="7213EA"/>
                          </a:solidFill>
                        </a:defRPr>
                      </a:pPr>
                      <a:t>[값]</a:t>
                    </a:fld>
                    <a:r>
                      <a:rPr lang="en-US" altLang="ko-KR" sz="1000" b="0" baseline="0" dirty="0">
                        <a:solidFill>
                          <a:srgbClr val="7213EA"/>
                        </a:solidFill>
                        <a:latin typeface="KPMG Bold" panose="020B0803030202040204" pitchFamily="34" charset="0"/>
                      </a:rPr>
                      <a:t>, </a:t>
                    </a:r>
                  </a:p>
                  <a:p>
                    <a:pPr algn="l">
                      <a:lnSpc>
                        <a:spcPct val="80000"/>
                      </a:lnSpc>
                      <a:defRPr sz="900">
                        <a:solidFill>
                          <a:srgbClr val="7213EA"/>
                        </a:solidFill>
                      </a:defRPr>
                    </a:pPr>
                    <a:fld id="{B50A7F59-15BD-4F42-942C-BC9EF51F2524}" type="PERCENTAGE">
                      <a:rPr lang="en-US" altLang="ko-KR" sz="1000" b="0" baseline="0" smtClean="0">
                        <a:solidFill>
                          <a:srgbClr val="7213EA"/>
                        </a:solidFill>
                        <a:latin typeface="KPMG Bold" panose="020B0803030202040204" pitchFamily="34" charset="0"/>
                      </a:rPr>
                      <a:pPr algn="l">
                        <a:lnSpc>
                          <a:spcPct val="80000"/>
                        </a:lnSpc>
                        <a:defRPr sz="900">
                          <a:solidFill>
                            <a:srgbClr val="7213EA"/>
                          </a:solidFill>
                        </a:defRPr>
                      </a:pPr>
                      <a:t>[백분율]</a:t>
                    </a:fld>
                    <a:endParaRPr lang="ko-KR" altLang="en-US"/>
                  </a:p>
                </c:rich>
              </c:tx>
              <c:numFmt formatCode="0.0%" sourceLinked="0"/>
              <c:spPr>
                <a:noFill/>
                <a:ln>
                  <a:noFill/>
                </a:ln>
                <a:effectLst/>
              </c:spPr>
              <c:txPr>
                <a:bodyPr rot="0" spcFirstLastPara="1" vertOverflow="ellipsis" vert="horz" wrap="square" anchor="ctr" anchorCtr="1"/>
                <a:lstStyle/>
                <a:p>
                  <a:pPr algn="l">
                    <a:lnSpc>
                      <a:spcPct val="80000"/>
                    </a:lnSpc>
                    <a:defRPr lang="en-US" altLang="ko-KR" sz="900" b="1" i="0" u="none" strike="noStrike" kern="1200" baseline="0">
                      <a:ln>
                        <a:solidFill>
                          <a:schemeClr val="tx2">
                            <a:alpha val="0"/>
                          </a:schemeClr>
                        </a:solidFill>
                      </a:ln>
                      <a:solidFill>
                        <a:srgbClr val="7213EA"/>
                      </a:solidFill>
                      <a:latin typeface="KoPub돋움체 Medium" panose="00000600000000000000" pitchFamily="2" charset="-127"/>
                      <a:ea typeface="KoPub돋움체 Medium" panose="00000600000000000000" pitchFamily="2" charset="-127"/>
                      <a:cs typeface="+mn-cs"/>
                    </a:defRPr>
                  </a:pPr>
                  <a:endParaRPr lang="ko-KR"/>
                </a:p>
              </c:txPr>
              <c:showLegendKey val="0"/>
              <c:showVal val="1"/>
              <c:showCatName val="1"/>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7-BAA4-4DDB-A370-D350351284A6}"/>
                </c:ext>
              </c:extLst>
            </c:dLbl>
            <c:dLbl>
              <c:idx val="4"/>
              <c:layout>
                <c:manualLayout>
                  <c:x val="0.21394652777777767"/>
                  <c:y val="8.7549591439872745E-2"/>
                </c:manualLayout>
              </c:layout>
              <c:tx>
                <c:rich>
                  <a:bodyPr rot="0" spcFirstLastPara="1" vertOverflow="ellipsis" vert="horz" wrap="square" anchor="ctr" anchorCtr="1"/>
                  <a:lstStyle/>
                  <a:p>
                    <a:pPr algn="l">
                      <a:lnSpc>
                        <a:spcPct val="80000"/>
                      </a:lnSpc>
                      <a:defRPr lang="en-US" altLang="ko-KR" sz="900" b="1" i="0" u="none" strike="noStrike" kern="1200" baseline="0">
                        <a:ln>
                          <a:solidFill>
                            <a:schemeClr val="tx2">
                              <a:alpha val="0"/>
                            </a:schemeClr>
                          </a:solidFill>
                        </a:ln>
                        <a:solidFill>
                          <a:srgbClr val="FD349C"/>
                        </a:solidFill>
                        <a:latin typeface="KoPub돋움체 Medium" panose="00000600000000000000" pitchFamily="2" charset="-127"/>
                        <a:ea typeface="KoPub돋움체 Medium" panose="00000600000000000000" pitchFamily="2" charset="-127"/>
                        <a:cs typeface="+mn-cs"/>
                      </a:defRPr>
                    </a:pPr>
                    <a:fld id="{0C7E484D-E576-4C8A-8154-01E41602069F}" type="CATEGORYNAME">
                      <a:rPr lang="ko-KR" altLang="en-US">
                        <a:solidFill>
                          <a:srgbClr val="FD349C"/>
                        </a:solidFill>
                      </a:rPr>
                      <a:pPr algn="l">
                        <a:lnSpc>
                          <a:spcPct val="80000"/>
                        </a:lnSpc>
                        <a:defRPr sz="900">
                          <a:solidFill>
                            <a:srgbClr val="FD349C"/>
                          </a:solidFill>
                        </a:defRPr>
                      </a:pPr>
                      <a:t>[범주 이름]</a:t>
                    </a:fld>
                    <a:r>
                      <a:rPr lang="en-US" altLang="ko-KR" baseline="0" dirty="0">
                        <a:solidFill>
                          <a:srgbClr val="FD349C"/>
                        </a:solidFill>
                      </a:rPr>
                      <a:t>,</a:t>
                    </a:r>
                  </a:p>
                  <a:p>
                    <a:pPr algn="l">
                      <a:lnSpc>
                        <a:spcPct val="80000"/>
                      </a:lnSpc>
                      <a:defRPr sz="900">
                        <a:solidFill>
                          <a:srgbClr val="FD349C"/>
                        </a:solidFill>
                      </a:defRPr>
                    </a:pPr>
                    <a:fld id="{60ABBFF3-ECC1-4F00-B7DE-8F6101833986}" type="VALUE">
                      <a:rPr lang="en-US" altLang="ko-KR" sz="1200" b="0" baseline="0" smtClean="0">
                        <a:solidFill>
                          <a:srgbClr val="FD349C"/>
                        </a:solidFill>
                        <a:latin typeface="KPMG Bold" panose="020B0803030202040204" pitchFamily="34" charset="0"/>
                      </a:rPr>
                      <a:pPr algn="l">
                        <a:lnSpc>
                          <a:spcPct val="80000"/>
                        </a:lnSpc>
                        <a:defRPr sz="900">
                          <a:solidFill>
                            <a:srgbClr val="FD349C"/>
                          </a:solidFill>
                        </a:defRPr>
                      </a:pPr>
                      <a:t>[값]</a:t>
                    </a:fld>
                    <a:r>
                      <a:rPr lang="en-US" altLang="ko-KR" sz="1200" b="0" baseline="0" dirty="0">
                        <a:solidFill>
                          <a:srgbClr val="FD349C"/>
                        </a:solidFill>
                        <a:latin typeface="KPMG Bold" panose="020B0803030202040204" pitchFamily="34" charset="0"/>
                      </a:rPr>
                      <a:t>, </a:t>
                    </a:r>
                    <a:fld id="{02E51BEC-7ED5-4E22-9997-6CF2C054663C}" type="PERCENTAGE">
                      <a:rPr lang="en-US" altLang="ko-KR" sz="1200" b="0" baseline="0" smtClean="0">
                        <a:solidFill>
                          <a:srgbClr val="FD349C"/>
                        </a:solidFill>
                        <a:latin typeface="KPMG Bold" panose="020B0803030202040204" pitchFamily="34" charset="0"/>
                      </a:rPr>
                      <a:pPr algn="l">
                        <a:lnSpc>
                          <a:spcPct val="80000"/>
                        </a:lnSpc>
                        <a:defRPr sz="900">
                          <a:solidFill>
                            <a:srgbClr val="FD349C"/>
                          </a:solidFill>
                        </a:defRPr>
                      </a:pPr>
                      <a:t>[백분율]</a:t>
                    </a:fld>
                    <a:endParaRPr lang="en-US" altLang="ko-KR" sz="1200" b="0" baseline="0" dirty="0">
                      <a:solidFill>
                        <a:srgbClr val="FD349C"/>
                      </a:solidFill>
                      <a:latin typeface="KPMG Bold" panose="020B0803030202040204" pitchFamily="34" charset="0"/>
                    </a:endParaRPr>
                  </a:p>
                </c:rich>
              </c:tx>
              <c:numFmt formatCode="0.0%" sourceLinked="0"/>
              <c:spPr>
                <a:noFill/>
                <a:ln>
                  <a:noFill/>
                </a:ln>
                <a:effectLst/>
              </c:spPr>
              <c:txPr>
                <a:bodyPr rot="0" spcFirstLastPara="1" vertOverflow="ellipsis" vert="horz" wrap="square" anchor="ctr" anchorCtr="1"/>
                <a:lstStyle/>
                <a:p>
                  <a:pPr algn="l">
                    <a:lnSpc>
                      <a:spcPct val="80000"/>
                    </a:lnSpc>
                    <a:defRPr lang="en-US" altLang="ko-KR" sz="900" b="1" i="0" u="none" strike="noStrike" kern="1200" baseline="0">
                      <a:ln>
                        <a:solidFill>
                          <a:schemeClr val="tx2">
                            <a:alpha val="0"/>
                          </a:schemeClr>
                        </a:solidFill>
                      </a:ln>
                      <a:solidFill>
                        <a:srgbClr val="FD349C"/>
                      </a:solidFill>
                      <a:latin typeface="KoPub돋움체 Medium" panose="00000600000000000000" pitchFamily="2" charset="-127"/>
                      <a:ea typeface="KoPub돋움체 Medium" panose="00000600000000000000" pitchFamily="2" charset="-127"/>
                      <a:cs typeface="+mn-cs"/>
                    </a:defRPr>
                  </a:pPr>
                  <a:endParaRPr lang="ko-KR"/>
                </a:p>
              </c:txPr>
              <c:showLegendKey val="0"/>
              <c:showVal val="1"/>
              <c:showCatName val="1"/>
              <c:showSerName val="0"/>
              <c:showPercent val="1"/>
              <c:showBubbleSize val="0"/>
              <c:extLst>
                <c:ext xmlns:c15="http://schemas.microsoft.com/office/drawing/2012/chart" uri="{CE6537A1-D6FC-4f65-9D91-7224C49458BB}">
                  <c15:layout>
                    <c:manualLayout>
                      <c:w val="0.17294791666666667"/>
                      <c:h val="0.12891467788334152"/>
                    </c:manualLayout>
                  </c15:layout>
                  <c15:dlblFieldTable/>
                  <c15:showDataLabelsRange val="0"/>
                </c:ext>
                <c:ext xmlns:c16="http://schemas.microsoft.com/office/drawing/2014/chart" uri="{C3380CC4-5D6E-409C-BE32-E72D297353CC}">
                  <c16:uniqueId val="{00000009-BAA4-4DDB-A370-D350351284A6}"/>
                </c:ext>
              </c:extLst>
            </c:dLbl>
            <c:dLbl>
              <c:idx val="5"/>
              <c:layout>
                <c:manualLayout>
                  <c:x val="3.7517129629629629E-2"/>
                  <c:y val="1.3630992372913365E-2"/>
                </c:manualLayout>
              </c:layout>
              <c:tx>
                <c:rich>
                  <a:bodyPr/>
                  <a:lstStyle/>
                  <a:p>
                    <a:fld id="{99EA0196-321C-402E-9771-95B4E8011B02}" type="CATEGORYNAME">
                      <a:rPr lang="ko-KR" altLang="en-US" sz="900" b="1">
                        <a:solidFill>
                          <a:schemeClr val="bg1"/>
                        </a:solidFill>
                      </a:rPr>
                      <a:pPr/>
                      <a:t>[범주 이름]</a:t>
                    </a:fld>
                    <a:r>
                      <a:rPr lang="en-US" altLang="ko-KR" sz="900" b="1" baseline="0" dirty="0">
                        <a:solidFill>
                          <a:schemeClr val="bg1"/>
                        </a:solidFill>
                      </a:rPr>
                      <a:t>, </a:t>
                    </a:r>
                    <a:fld id="{560D48E9-C452-4C79-B921-953066DB0B7C}" type="VALUE">
                      <a:rPr lang="en-US" altLang="ko-KR" sz="1000" b="0" baseline="0" smtClean="0">
                        <a:solidFill>
                          <a:schemeClr val="bg1"/>
                        </a:solidFill>
                        <a:latin typeface="KPMG Bold" panose="020B0803030202040204" pitchFamily="34" charset="0"/>
                      </a:rPr>
                      <a:pPr/>
                      <a:t>[값]</a:t>
                    </a:fld>
                    <a:r>
                      <a:rPr lang="en-US" altLang="ko-KR" sz="1000" b="0" baseline="0" dirty="0">
                        <a:solidFill>
                          <a:schemeClr val="bg1"/>
                        </a:solidFill>
                        <a:latin typeface="KPMG Bold" panose="020B0803030202040204" pitchFamily="34" charset="0"/>
                      </a:rPr>
                      <a:t>,</a:t>
                    </a:r>
                  </a:p>
                  <a:p>
                    <a:r>
                      <a:rPr lang="en-US" altLang="ko-KR" sz="1000" b="0" baseline="0" dirty="0">
                        <a:solidFill>
                          <a:schemeClr val="bg1"/>
                        </a:solidFill>
                        <a:latin typeface="KPMG Bold" panose="020B0803030202040204" pitchFamily="34" charset="0"/>
                      </a:rPr>
                      <a:t> </a:t>
                    </a:r>
                    <a:fld id="{F348B5B2-C33E-47D8-A16F-1B1B5AAB80BE}" type="PERCENTAGE">
                      <a:rPr lang="en-US" altLang="ko-KR" sz="1000" b="0" baseline="0">
                        <a:solidFill>
                          <a:schemeClr val="bg1"/>
                        </a:solidFill>
                        <a:latin typeface="KPMG Bold" panose="020B0803030202040204" pitchFamily="34" charset="0"/>
                      </a:rPr>
                      <a:pPr/>
                      <a:t>[백분율]</a:t>
                    </a:fld>
                    <a:endParaRPr lang="en-US" altLang="ko-KR" sz="1000" b="0" baseline="0" dirty="0">
                      <a:solidFill>
                        <a:schemeClr val="bg1"/>
                      </a:solidFill>
                      <a:latin typeface="KPMG Bold" panose="020B0803030202040204" pitchFamily="34" charset="0"/>
                    </a:endParaRPr>
                  </a:p>
                </c:rich>
              </c:tx>
              <c:showLegendKey val="0"/>
              <c:showVal val="1"/>
              <c:showCatName val="1"/>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B-BAA4-4DDB-A370-D350351284A6}"/>
                </c:ext>
              </c:extLst>
            </c:dLbl>
            <c:dLbl>
              <c:idx val="6"/>
              <c:layout>
                <c:manualLayout>
                  <c:x val="0.22742326388888889"/>
                  <c:y val="0.16320196875354859"/>
                </c:manualLayout>
              </c:layout>
              <c:tx>
                <c:rich>
                  <a:bodyPr rot="0" spcFirstLastPara="1" vertOverflow="ellipsis" vert="horz" wrap="square" anchor="ctr" anchorCtr="1"/>
                  <a:lstStyle/>
                  <a:p>
                    <a:pPr algn="l">
                      <a:lnSpc>
                        <a:spcPct val="80000"/>
                      </a:lnSpc>
                      <a:defRPr lang="en-US" altLang="ko-KR" sz="900" b="1" i="0" u="none" strike="noStrike" kern="1200" baseline="0">
                        <a:ln>
                          <a:solidFill>
                            <a:schemeClr val="tx2">
                              <a:alpha val="0"/>
                            </a:schemeClr>
                          </a:solidFill>
                        </a:ln>
                        <a:solidFill>
                          <a:srgbClr val="00B8F5"/>
                        </a:solidFill>
                        <a:latin typeface="KoPub돋움체 Medium" panose="00000600000000000000" pitchFamily="2" charset="-127"/>
                        <a:ea typeface="KoPub돋움체 Medium" panose="00000600000000000000" pitchFamily="2" charset="-127"/>
                        <a:cs typeface="+mn-cs"/>
                      </a:defRPr>
                    </a:pPr>
                    <a:fld id="{89346D99-DA27-4FC5-BAD5-FDFE0206CD76}" type="CATEGORYNAME">
                      <a:rPr lang="ko-KR" altLang="en-US" sz="900" b="1">
                        <a:solidFill>
                          <a:srgbClr val="00B8F5"/>
                        </a:solidFill>
                      </a:rPr>
                      <a:pPr algn="l">
                        <a:lnSpc>
                          <a:spcPct val="80000"/>
                        </a:lnSpc>
                        <a:defRPr sz="900">
                          <a:solidFill>
                            <a:srgbClr val="00B8F5"/>
                          </a:solidFill>
                        </a:defRPr>
                      </a:pPr>
                      <a:t>[범주 이름]</a:t>
                    </a:fld>
                    <a:r>
                      <a:rPr lang="en-US" altLang="ko-KR" sz="900" b="1" baseline="0" dirty="0">
                        <a:solidFill>
                          <a:srgbClr val="00B8F5"/>
                        </a:solidFill>
                      </a:rPr>
                      <a:t>,</a:t>
                    </a:r>
                    <a:fld id="{2454D648-A367-408F-A0C7-145CF32FFD66}" type="VALUE">
                      <a:rPr lang="en-US" altLang="ko-KR" sz="1000" b="0" baseline="0" smtClean="0">
                        <a:solidFill>
                          <a:srgbClr val="00B8F5"/>
                        </a:solidFill>
                        <a:latin typeface="KPMG Bold" panose="020B0803030202040204" pitchFamily="34" charset="0"/>
                      </a:rPr>
                      <a:pPr algn="l">
                        <a:lnSpc>
                          <a:spcPct val="80000"/>
                        </a:lnSpc>
                        <a:defRPr sz="900">
                          <a:solidFill>
                            <a:srgbClr val="00B8F5"/>
                          </a:solidFill>
                        </a:defRPr>
                      </a:pPr>
                      <a:t>[값]</a:t>
                    </a:fld>
                    <a:r>
                      <a:rPr lang="en-US" altLang="ko-KR" sz="1000" b="0" baseline="0" dirty="0">
                        <a:solidFill>
                          <a:srgbClr val="00B8F5"/>
                        </a:solidFill>
                        <a:latin typeface="KPMG Bold" panose="020B0803030202040204" pitchFamily="34" charset="0"/>
                      </a:rPr>
                      <a:t>, </a:t>
                    </a:r>
                  </a:p>
                  <a:p>
                    <a:pPr algn="l">
                      <a:lnSpc>
                        <a:spcPct val="80000"/>
                      </a:lnSpc>
                      <a:defRPr sz="900">
                        <a:solidFill>
                          <a:srgbClr val="00B8F5"/>
                        </a:solidFill>
                      </a:defRPr>
                    </a:pPr>
                    <a:fld id="{41C431F5-E6C9-4C87-B055-284BCFFD0DDB}" type="PERCENTAGE">
                      <a:rPr lang="en-US" altLang="ko-KR" sz="1000" b="0" baseline="0" smtClean="0">
                        <a:solidFill>
                          <a:srgbClr val="00B8F5"/>
                        </a:solidFill>
                        <a:latin typeface="KPMG Bold" panose="020B0803030202040204" pitchFamily="34" charset="0"/>
                      </a:rPr>
                      <a:pPr algn="l">
                        <a:lnSpc>
                          <a:spcPct val="80000"/>
                        </a:lnSpc>
                        <a:defRPr sz="900">
                          <a:solidFill>
                            <a:srgbClr val="00B8F5"/>
                          </a:solidFill>
                        </a:defRPr>
                      </a:pPr>
                      <a:t>[백분율]</a:t>
                    </a:fld>
                    <a:endParaRPr lang="ko-KR" altLang="en-US"/>
                  </a:p>
                </c:rich>
              </c:tx>
              <c:numFmt formatCode="0.0%" sourceLinked="0"/>
              <c:spPr>
                <a:noFill/>
                <a:ln>
                  <a:noFill/>
                </a:ln>
                <a:effectLst/>
              </c:spPr>
              <c:txPr>
                <a:bodyPr rot="0" spcFirstLastPara="1" vertOverflow="ellipsis" vert="horz" wrap="square" anchor="ctr" anchorCtr="1"/>
                <a:lstStyle/>
                <a:p>
                  <a:pPr algn="l">
                    <a:lnSpc>
                      <a:spcPct val="80000"/>
                    </a:lnSpc>
                    <a:defRPr lang="en-US" altLang="ko-KR" sz="900" b="1" i="0" u="none" strike="noStrike" kern="1200" baseline="0">
                      <a:ln>
                        <a:solidFill>
                          <a:schemeClr val="tx2">
                            <a:alpha val="0"/>
                          </a:schemeClr>
                        </a:solidFill>
                      </a:ln>
                      <a:solidFill>
                        <a:srgbClr val="00B8F5"/>
                      </a:solidFill>
                      <a:latin typeface="KoPub돋움체 Medium" panose="00000600000000000000" pitchFamily="2" charset="-127"/>
                      <a:ea typeface="KoPub돋움체 Medium" panose="00000600000000000000" pitchFamily="2" charset="-127"/>
                      <a:cs typeface="+mn-cs"/>
                    </a:defRPr>
                  </a:pPr>
                  <a:endParaRPr lang="ko-KR"/>
                </a:p>
              </c:txPr>
              <c:showLegendKey val="0"/>
              <c:showVal val="1"/>
              <c:showCatName val="1"/>
              <c:showSerName val="0"/>
              <c:showPercent val="1"/>
              <c:showBubbleSize val="0"/>
              <c:extLst>
                <c:ext xmlns:c15="http://schemas.microsoft.com/office/drawing/2012/chart" uri="{CE6537A1-D6FC-4f65-9D91-7224C49458BB}">
                  <c15:layout>
                    <c:manualLayout>
                      <c:w val="0.20027499999999998"/>
                      <c:h val="0.11137196477913623"/>
                    </c:manualLayout>
                  </c15:layout>
                  <c15:dlblFieldTable/>
                  <c15:showDataLabelsRange val="0"/>
                </c:ext>
                <c:ext xmlns:c16="http://schemas.microsoft.com/office/drawing/2014/chart" uri="{C3380CC4-5D6E-409C-BE32-E72D297353CC}">
                  <c16:uniqueId val="{0000000D-BAA4-4DDB-A370-D350351284A6}"/>
                </c:ext>
              </c:extLst>
            </c:dLbl>
            <c:dLbl>
              <c:idx val="7"/>
              <c:layout>
                <c:manualLayout>
                  <c:x val="6.7173842592592486E-2"/>
                  <c:y val="0.21766930878345117"/>
                </c:manualLayout>
              </c:layout>
              <c:tx>
                <c:rich>
                  <a:bodyPr rot="0" spcFirstLastPara="1" vertOverflow="ellipsis" vert="horz" wrap="square" anchor="ctr" anchorCtr="1"/>
                  <a:lstStyle/>
                  <a:p>
                    <a:pPr algn="l">
                      <a:lnSpc>
                        <a:spcPct val="80000"/>
                      </a:lnSpc>
                      <a:defRPr lang="en-US" altLang="ko-KR" sz="900" b="1" i="0" u="none" strike="noStrike" kern="1200" baseline="0">
                        <a:ln>
                          <a:solidFill>
                            <a:schemeClr val="tx2">
                              <a:alpha val="0"/>
                            </a:schemeClr>
                          </a:solidFill>
                        </a:ln>
                        <a:solidFill>
                          <a:srgbClr val="1E49E2"/>
                        </a:solidFill>
                        <a:latin typeface="KoPub돋움체 Medium" panose="00000600000000000000" pitchFamily="2" charset="-127"/>
                        <a:ea typeface="KoPub돋움체 Medium" panose="00000600000000000000" pitchFamily="2" charset="-127"/>
                        <a:cs typeface="+mn-cs"/>
                      </a:defRPr>
                    </a:pPr>
                    <a:fld id="{A830406C-15D8-42BD-B809-F2BA9FB09D87}" type="CATEGORYNAME">
                      <a:rPr lang="ko-KR" altLang="en-US">
                        <a:solidFill>
                          <a:srgbClr val="1E49E2"/>
                        </a:solidFill>
                      </a:rPr>
                      <a:pPr algn="l">
                        <a:lnSpc>
                          <a:spcPct val="80000"/>
                        </a:lnSpc>
                        <a:defRPr sz="900">
                          <a:solidFill>
                            <a:srgbClr val="1E49E2"/>
                          </a:solidFill>
                        </a:defRPr>
                      </a:pPr>
                      <a:t>[범주 이름]</a:t>
                    </a:fld>
                    <a:r>
                      <a:rPr lang="en-US" altLang="ko-KR" baseline="0" dirty="0">
                        <a:solidFill>
                          <a:srgbClr val="1E49E2"/>
                        </a:solidFill>
                      </a:rPr>
                      <a:t>, </a:t>
                    </a:r>
                    <a:fld id="{A1AC9028-BDB3-49E0-BFFF-082006D4BCEC}" type="VALUE">
                      <a:rPr lang="en-US" altLang="ko-KR" sz="1000" b="0" baseline="0" smtClean="0">
                        <a:solidFill>
                          <a:srgbClr val="1E49E2"/>
                        </a:solidFill>
                        <a:latin typeface="KPMG Bold" panose="020B0803030202040204" pitchFamily="34" charset="0"/>
                      </a:rPr>
                      <a:pPr algn="l">
                        <a:lnSpc>
                          <a:spcPct val="80000"/>
                        </a:lnSpc>
                        <a:defRPr sz="900">
                          <a:solidFill>
                            <a:srgbClr val="1E49E2"/>
                          </a:solidFill>
                        </a:defRPr>
                      </a:pPr>
                      <a:t>[값]</a:t>
                    </a:fld>
                    <a:r>
                      <a:rPr lang="en-US" altLang="ko-KR" sz="1000" b="0" baseline="0" dirty="0">
                        <a:solidFill>
                          <a:srgbClr val="1E49E2"/>
                        </a:solidFill>
                        <a:latin typeface="KPMG Bold" panose="020B0803030202040204" pitchFamily="34" charset="0"/>
                      </a:rPr>
                      <a:t>,</a:t>
                    </a:r>
                  </a:p>
                  <a:p>
                    <a:pPr algn="l">
                      <a:lnSpc>
                        <a:spcPct val="80000"/>
                      </a:lnSpc>
                      <a:defRPr sz="900">
                        <a:solidFill>
                          <a:srgbClr val="1E49E2"/>
                        </a:solidFill>
                      </a:defRPr>
                    </a:pPr>
                    <a:r>
                      <a:rPr lang="en-US" altLang="ko-KR" sz="1000" b="0" baseline="0" dirty="0">
                        <a:solidFill>
                          <a:srgbClr val="1E49E2"/>
                        </a:solidFill>
                        <a:latin typeface="KPMG Bold" panose="020B0803030202040204" pitchFamily="34" charset="0"/>
                      </a:rPr>
                      <a:t> </a:t>
                    </a:r>
                    <a:fld id="{BB29E955-9792-40D7-B869-C6FEB591DFF7}" type="PERCENTAGE">
                      <a:rPr lang="en-US" altLang="ko-KR" sz="1000" b="0" baseline="0">
                        <a:solidFill>
                          <a:srgbClr val="1E49E2"/>
                        </a:solidFill>
                        <a:latin typeface="KPMG Bold" panose="020B0803030202040204" pitchFamily="34" charset="0"/>
                      </a:rPr>
                      <a:pPr algn="l">
                        <a:lnSpc>
                          <a:spcPct val="80000"/>
                        </a:lnSpc>
                        <a:defRPr sz="900">
                          <a:solidFill>
                            <a:srgbClr val="1E49E2"/>
                          </a:solidFill>
                        </a:defRPr>
                      </a:pPr>
                      <a:t>[백분율]</a:t>
                    </a:fld>
                    <a:endParaRPr lang="en-US" altLang="ko-KR" sz="1000" b="0" baseline="0" dirty="0">
                      <a:solidFill>
                        <a:srgbClr val="1E49E2"/>
                      </a:solidFill>
                      <a:latin typeface="KPMG Bold" panose="020B0803030202040204" pitchFamily="34" charset="0"/>
                    </a:endParaRPr>
                  </a:p>
                </c:rich>
              </c:tx>
              <c:numFmt formatCode="0.0%" sourceLinked="0"/>
              <c:spPr>
                <a:noFill/>
                <a:ln>
                  <a:noFill/>
                </a:ln>
                <a:effectLst/>
              </c:spPr>
              <c:txPr>
                <a:bodyPr rot="0" spcFirstLastPara="1" vertOverflow="ellipsis" vert="horz" wrap="square" anchor="ctr" anchorCtr="1"/>
                <a:lstStyle/>
                <a:p>
                  <a:pPr algn="l">
                    <a:lnSpc>
                      <a:spcPct val="80000"/>
                    </a:lnSpc>
                    <a:defRPr lang="en-US" altLang="ko-KR" sz="900" b="1" i="0" u="none" strike="noStrike" kern="1200" baseline="0">
                      <a:ln>
                        <a:solidFill>
                          <a:schemeClr val="tx2">
                            <a:alpha val="0"/>
                          </a:schemeClr>
                        </a:solidFill>
                      </a:ln>
                      <a:solidFill>
                        <a:srgbClr val="1E49E2"/>
                      </a:solidFill>
                      <a:latin typeface="KoPub돋움체 Medium" panose="00000600000000000000" pitchFamily="2" charset="-127"/>
                      <a:ea typeface="KoPub돋움체 Medium" panose="00000600000000000000" pitchFamily="2" charset="-127"/>
                      <a:cs typeface="+mn-cs"/>
                    </a:defRPr>
                  </a:pPr>
                  <a:endParaRPr lang="ko-KR"/>
                </a:p>
              </c:txPr>
              <c:showLegendKey val="0"/>
              <c:showVal val="1"/>
              <c:showCatName val="1"/>
              <c:showSerName val="0"/>
              <c:showPercent val="1"/>
              <c:showBubbleSize val="0"/>
              <c:extLst>
                <c:ext xmlns:c15="http://schemas.microsoft.com/office/drawing/2012/chart" uri="{CE6537A1-D6FC-4f65-9D91-7224C49458BB}">
                  <c15:layout>
                    <c:manualLayout>
                      <c:w val="0.1659708988038251"/>
                      <c:h val="0.13107360276956695"/>
                    </c:manualLayout>
                  </c15:layout>
                  <c15:dlblFieldTable/>
                  <c15:showDataLabelsRange val="0"/>
                </c:ext>
                <c:ext xmlns:c16="http://schemas.microsoft.com/office/drawing/2014/chart" uri="{C3380CC4-5D6E-409C-BE32-E72D297353CC}">
                  <c16:uniqueId val="{0000000F-BAA4-4DDB-A370-D350351284A6}"/>
                </c:ext>
              </c:extLst>
            </c:dLbl>
            <c:dLbl>
              <c:idx val="8"/>
              <c:layout>
                <c:manualLayout>
                  <c:x val="-4.0297222222222276E-2"/>
                  <c:y val="0.21043020056588047"/>
                </c:manualLayout>
              </c:layout>
              <c:tx>
                <c:rich>
                  <a:bodyPr rot="0" spcFirstLastPara="1" vertOverflow="ellipsis" vert="horz" wrap="square" anchor="ctr" anchorCtr="0"/>
                  <a:lstStyle/>
                  <a:p>
                    <a:pPr algn="l">
                      <a:lnSpc>
                        <a:spcPct val="80000"/>
                      </a:lnSpc>
                      <a:defRPr lang="en-US" altLang="ko-KR" sz="900" b="1" i="0" u="none" strike="noStrike" kern="1200" baseline="0">
                        <a:ln>
                          <a:solidFill>
                            <a:schemeClr val="tx2">
                              <a:alpha val="0"/>
                            </a:schemeClr>
                          </a:solidFill>
                        </a:ln>
                        <a:solidFill>
                          <a:srgbClr val="510DBC"/>
                        </a:solidFill>
                        <a:latin typeface="KoPub돋움체 Medium" panose="00000600000000000000" pitchFamily="2" charset="-127"/>
                        <a:ea typeface="KoPub돋움체 Medium" panose="00000600000000000000" pitchFamily="2" charset="-127"/>
                        <a:cs typeface="+mn-cs"/>
                      </a:defRPr>
                    </a:pPr>
                    <a:fld id="{E72497A3-2CB0-43C3-A57C-6CED39E8BBB0}" type="CATEGORYNAME">
                      <a:rPr lang="ko-KR" altLang="en-US" sz="900" b="1"/>
                      <a:pPr algn="l">
                        <a:lnSpc>
                          <a:spcPct val="80000"/>
                        </a:lnSpc>
                        <a:defRPr sz="900">
                          <a:solidFill>
                            <a:srgbClr val="510DBC"/>
                          </a:solidFill>
                        </a:defRPr>
                      </a:pPr>
                      <a:t>[범주 이름]</a:t>
                    </a:fld>
                    <a:r>
                      <a:rPr lang="en-US" altLang="ko-KR" sz="900" b="1" baseline="0" dirty="0"/>
                      <a:t>, </a:t>
                    </a:r>
                    <a:fld id="{956336C5-B25F-46E7-AE2D-1AAE3B5D214D}" type="VALUE">
                      <a:rPr lang="en-US" altLang="ko-KR" sz="1000" b="0" baseline="0" smtClean="0">
                        <a:latin typeface="KPMG Bold" panose="020B0803030202040204" pitchFamily="34" charset="0"/>
                      </a:rPr>
                      <a:pPr algn="l">
                        <a:lnSpc>
                          <a:spcPct val="80000"/>
                        </a:lnSpc>
                        <a:defRPr sz="900">
                          <a:solidFill>
                            <a:srgbClr val="510DBC"/>
                          </a:solidFill>
                        </a:defRPr>
                      </a:pPr>
                      <a:t>[값]</a:t>
                    </a:fld>
                    <a:r>
                      <a:rPr lang="en-US" altLang="ko-KR" sz="1000" b="0" baseline="0" dirty="0">
                        <a:latin typeface="KPMG Bold" panose="020B0803030202040204" pitchFamily="34" charset="0"/>
                      </a:rPr>
                      <a:t>,</a:t>
                    </a:r>
                  </a:p>
                  <a:p>
                    <a:pPr algn="l">
                      <a:lnSpc>
                        <a:spcPct val="80000"/>
                      </a:lnSpc>
                      <a:defRPr sz="900">
                        <a:solidFill>
                          <a:srgbClr val="510DBC"/>
                        </a:solidFill>
                      </a:defRPr>
                    </a:pPr>
                    <a:fld id="{949642D0-CCF8-49A6-B165-2BA66977A294}" type="PERCENTAGE">
                      <a:rPr lang="en-US" altLang="ko-KR" sz="1000" b="0" baseline="0" smtClean="0">
                        <a:latin typeface="KPMG Bold" panose="020B0803030202040204" pitchFamily="34" charset="0"/>
                      </a:rPr>
                      <a:pPr algn="l">
                        <a:lnSpc>
                          <a:spcPct val="80000"/>
                        </a:lnSpc>
                        <a:defRPr sz="900">
                          <a:solidFill>
                            <a:srgbClr val="510DBC"/>
                          </a:solidFill>
                        </a:defRPr>
                      </a:pPr>
                      <a:t>[백분율]</a:t>
                    </a:fld>
                    <a:endParaRPr lang="ko-KR" altLang="en-US"/>
                  </a:p>
                </c:rich>
              </c:tx>
              <c:numFmt formatCode="0.0%" sourceLinked="0"/>
              <c:spPr>
                <a:noFill/>
                <a:ln>
                  <a:noFill/>
                </a:ln>
                <a:effectLst/>
              </c:spPr>
              <c:txPr>
                <a:bodyPr rot="0" spcFirstLastPara="1" vertOverflow="ellipsis" vert="horz" wrap="square" anchor="ctr" anchorCtr="0"/>
                <a:lstStyle/>
                <a:p>
                  <a:pPr algn="l">
                    <a:lnSpc>
                      <a:spcPct val="80000"/>
                    </a:lnSpc>
                    <a:defRPr lang="en-US" altLang="ko-KR" sz="900" b="1" i="0" u="none" strike="noStrike" kern="1200" baseline="0">
                      <a:ln>
                        <a:solidFill>
                          <a:schemeClr val="tx2">
                            <a:alpha val="0"/>
                          </a:schemeClr>
                        </a:solidFill>
                      </a:ln>
                      <a:solidFill>
                        <a:srgbClr val="510DBC"/>
                      </a:solidFill>
                      <a:latin typeface="KoPub돋움체 Medium" panose="00000600000000000000" pitchFamily="2" charset="-127"/>
                      <a:ea typeface="KoPub돋움체 Medium" panose="00000600000000000000" pitchFamily="2" charset="-127"/>
                      <a:cs typeface="+mn-cs"/>
                    </a:defRPr>
                  </a:pPr>
                  <a:endParaRPr lang="ko-KR"/>
                </a:p>
              </c:txPr>
              <c:showLegendKey val="0"/>
              <c:showVal val="1"/>
              <c:showCatName val="1"/>
              <c:showSerName val="0"/>
              <c:showPercent val="1"/>
              <c:showBubbleSize val="0"/>
              <c:extLst>
                <c:ext xmlns:c15="http://schemas.microsoft.com/office/drawing/2012/chart" uri="{CE6537A1-D6FC-4f65-9D91-7224C49458BB}">
                  <c15:layout>
                    <c:manualLayout>
                      <c:w val="0.14720532407407408"/>
                      <c:h val="0.13398796793974033"/>
                    </c:manualLayout>
                  </c15:layout>
                  <c15:dlblFieldTable/>
                  <c15:showDataLabelsRange val="0"/>
                </c:ext>
                <c:ext xmlns:c16="http://schemas.microsoft.com/office/drawing/2014/chart" uri="{C3380CC4-5D6E-409C-BE32-E72D297353CC}">
                  <c16:uniqueId val="{00000011-BAA4-4DDB-A370-D350351284A6}"/>
                </c:ext>
              </c:extLst>
            </c:dLbl>
            <c:dLbl>
              <c:idx val="9"/>
              <c:layout>
                <c:manualLayout>
                  <c:x val="-1.5284606481481508E-2"/>
                  <c:y val="7.1490037946175103E-2"/>
                </c:manualLayout>
              </c:layout>
              <c:tx>
                <c:rich>
                  <a:bodyPr/>
                  <a:lstStyle/>
                  <a:p>
                    <a:fld id="{C530FC51-7748-4528-8326-C2F0AC16F98A}" type="CATEGORYNAME">
                      <a:rPr lang="ko-KR" altLang="en-US"/>
                      <a:pPr/>
                      <a:t>[범주 이름]</a:t>
                    </a:fld>
                    <a:r>
                      <a:rPr lang="en-US" altLang="ko-KR" baseline="0" dirty="0"/>
                      <a:t>, </a:t>
                    </a:r>
                  </a:p>
                  <a:p>
                    <a:fld id="{C9633D41-11D2-4D41-A0C5-1435B9B93D9D}" type="VALUE">
                      <a:rPr lang="en-US" altLang="ko-KR" sz="1200" b="0" baseline="0" smtClean="0">
                        <a:latin typeface="KPMG Bold" panose="020B0803030202040204" pitchFamily="34" charset="0"/>
                      </a:rPr>
                      <a:pPr/>
                      <a:t>[값]</a:t>
                    </a:fld>
                    <a:r>
                      <a:rPr lang="en-US" altLang="ko-KR" sz="1200" b="0" baseline="0" dirty="0">
                        <a:latin typeface="KPMG Bold" panose="020B0803030202040204" pitchFamily="34" charset="0"/>
                      </a:rPr>
                      <a:t>, </a:t>
                    </a:r>
                  </a:p>
                  <a:p>
                    <a:fld id="{136914C8-E018-4C6F-B664-8AD1EB4A1803}" type="PERCENTAGE">
                      <a:rPr lang="en-US" altLang="ko-KR" sz="1200" b="0" baseline="0" smtClean="0">
                        <a:latin typeface="KPMG Bold" panose="020B0803030202040204" pitchFamily="34" charset="0"/>
                      </a:rPr>
                      <a:pPr/>
                      <a:t>[백분율]</a:t>
                    </a:fld>
                    <a:endParaRPr lang="ko-KR" altLang="en-US"/>
                  </a:p>
                </c:rich>
              </c:tx>
              <c:showLegendKey val="0"/>
              <c:showVal val="1"/>
              <c:showCatName val="1"/>
              <c:showSerName val="0"/>
              <c:showPercent val="1"/>
              <c:showBubbleSize val="0"/>
              <c:extLst>
                <c:ext xmlns:c15="http://schemas.microsoft.com/office/drawing/2012/chart" uri="{CE6537A1-D6FC-4f65-9D91-7224C49458BB}">
                  <c15:layout>
                    <c:manualLayout>
                      <c:w val="0.20011542831539955"/>
                      <c:h val="0.1934161402570688"/>
                    </c:manualLayout>
                  </c15:layout>
                  <c15:dlblFieldTable/>
                  <c15:showDataLabelsRange val="0"/>
                </c:ext>
                <c:ext xmlns:c16="http://schemas.microsoft.com/office/drawing/2014/chart" uri="{C3380CC4-5D6E-409C-BE32-E72D297353CC}">
                  <c16:uniqueId val="{00000013-BAA4-4DDB-A370-D350351284A6}"/>
                </c:ext>
              </c:extLst>
            </c:dLbl>
            <c:numFmt formatCode="0.0%" sourceLinked="0"/>
            <c:spPr>
              <a:noFill/>
              <a:ln>
                <a:noFill/>
              </a:ln>
              <a:effectLst/>
            </c:spPr>
            <c:txPr>
              <a:bodyPr rot="0" spcFirstLastPara="1" vertOverflow="ellipsis" vert="horz" wrap="square" anchor="ctr" anchorCtr="1"/>
              <a:lstStyle/>
              <a:p>
                <a:pPr algn="l">
                  <a:lnSpc>
                    <a:spcPct val="80000"/>
                  </a:lnSpc>
                  <a:defRPr lang="en-US" altLang="ko-KR" sz="900" b="1" i="0" u="none" strike="noStrike" kern="1200" baseline="0">
                    <a:ln>
                      <a:solidFill>
                        <a:schemeClr val="tx2">
                          <a:alpha val="0"/>
                        </a:schemeClr>
                      </a:solidFill>
                    </a:ln>
                    <a:solidFill>
                      <a:schemeClr val="bg1"/>
                    </a:solidFill>
                    <a:latin typeface="KoPub돋움체 Medium" panose="00000600000000000000" pitchFamily="2" charset="-127"/>
                    <a:ea typeface="KoPub돋움체 Medium" panose="00000600000000000000" pitchFamily="2" charset="-127"/>
                    <a:cs typeface="+mn-cs"/>
                  </a:defRPr>
                </a:pPr>
                <a:endParaRPr lang="ko-KR"/>
              </a:p>
            </c:txPr>
            <c:showLegendKey val="0"/>
            <c:showVal val="1"/>
            <c:showCatName val="1"/>
            <c:showSerName val="0"/>
            <c:showPercent val="1"/>
            <c:showBubbleSize val="0"/>
            <c:showLeaderLines val="1"/>
            <c:leaderLines>
              <c:spPr>
                <a:ln w="3175" cap="flat" cmpd="sng" algn="ctr">
                  <a:solidFill>
                    <a:schemeClr val="bg1">
                      <a:lumMod val="75000"/>
                    </a:schemeClr>
                  </a:solidFill>
                  <a:prstDash val="solid"/>
                  <a:round/>
                </a:ln>
                <a:effectLst/>
              </c:spPr>
            </c:leaderLines>
            <c:extLst>
              <c:ext xmlns:c15="http://schemas.microsoft.com/office/drawing/2012/chart" uri="{CE6537A1-D6FC-4f65-9D91-7224C49458BB}"/>
            </c:extLst>
          </c:dLbls>
          <c:cat>
            <c:strRef>
              <c:f>Sheet1!$A$2:$A$11</c:f>
              <c:strCache>
                <c:ptCount val="10"/>
                <c:pt idx="0">
                  <c:v>기타(옵션조항)</c:v>
                </c:pt>
                <c:pt idx="1">
                  <c:v>상해(옵션조항)</c:v>
                </c:pt>
                <c:pt idx="2">
                  <c:v>건강(옵션조항)</c:v>
                </c:pt>
                <c:pt idx="3">
                  <c:v>상해</c:v>
                </c:pt>
                <c:pt idx="4">
                  <c:v>연금</c:v>
                </c:pt>
                <c:pt idx="5">
                  <c:v>변액</c:v>
                </c:pt>
                <c:pt idx="6">
                  <c:v>유니버셜</c:v>
                </c:pt>
                <c:pt idx="7">
                  <c:v>단체</c:v>
                </c:pt>
                <c:pt idx="8">
                  <c:v>산업</c:v>
                </c:pt>
                <c:pt idx="9">
                  <c:v>일반</c:v>
                </c:pt>
              </c:strCache>
            </c:strRef>
          </c:cat>
          <c:val>
            <c:numRef>
              <c:f>Sheet1!$B$2:$B$11</c:f>
              <c:numCache>
                <c:formatCode>#,##0</c:formatCode>
                <c:ptCount val="10"/>
                <c:pt idx="0">
                  <c:v>8650</c:v>
                </c:pt>
                <c:pt idx="1">
                  <c:v>20104</c:v>
                </c:pt>
                <c:pt idx="2">
                  <c:v>93165</c:v>
                </c:pt>
                <c:pt idx="3">
                  <c:v>4567</c:v>
                </c:pt>
                <c:pt idx="4">
                  <c:v>14235</c:v>
                </c:pt>
                <c:pt idx="5">
                  <c:v>46087</c:v>
                </c:pt>
                <c:pt idx="6">
                  <c:v>3108</c:v>
                </c:pt>
                <c:pt idx="7">
                  <c:v>40092</c:v>
                </c:pt>
                <c:pt idx="8">
                  <c:v>4946</c:v>
                </c:pt>
                <c:pt idx="9">
                  <c:v>378891</c:v>
                </c:pt>
              </c:numCache>
            </c:numRef>
          </c:val>
          <c:extLst>
            <c:ext xmlns:c16="http://schemas.microsoft.com/office/drawing/2014/chart" uri="{C3380CC4-5D6E-409C-BE32-E72D297353CC}">
              <c16:uniqueId val="{00000014-BAA4-4DDB-A370-D350351284A6}"/>
            </c:ext>
          </c:extLst>
        </c:ser>
        <c:dLbls>
          <c:showLegendKey val="0"/>
          <c:showVal val="0"/>
          <c:showCatName val="1"/>
          <c:showSerName val="0"/>
          <c:showPercent val="1"/>
          <c:showBubbleSize val="0"/>
          <c:showLeaderLines val="1"/>
        </c:dLbls>
        <c:firstSliceAng val="42"/>
        <c:holeSize val="35"/>
      </c:doughnutChart>
      <c:spPr>
        <a:noFill/>
        <a:ln>
          <a:noFill/>
        </a:ln>
        <a:effectLst/>
      </c:spPr>
    </c:plotArea>
    <c:plotVisOnly val="1"/>
    <c:dispBlanksAs val="zero"/>
    <c:showDLblsOverMax val="1"/>
  </c:chart>
  <c:spPr>
    <a:noFill/>
    <a:ln w="9525" cap="flat" cmpd="sng" algn="ctr">
      <a:noFill/>
      <a:prstDash val="solid"/>
    </a:ln>
    <a:effectLst/>
  </c:spPr>
  <c:txPr>
    <a:bodyPr anchor="ctr"/>
    <a:lstStyle/>
    <a:p>
      <a:pPr algn="l">
        <a:lnSpc>
          <a:spcPct val="300000"/>
        </a:lnSpc>
        <a:defRPr lang="en-US" altLang="ko-KR" sz="800" b="1" i="0" u="none" strike="noStrike" kern="1200" baseline="0">
          <a:ln>
            <a:solidFill>
              <a:schemeClr val="tx2">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defRPr>
      </a:pPr>
      <a:endParaRPr lang="ko-KR"/>
    </a:p>
  </c:txPr>
  <c:externalData r:id="rId3">
    <c:autoUpdate val="0"/>
  </c:externalData>
</c:chartSpace>
</file>

<file path=ppt/charts/chart6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544344344344345"/>
          <c:y val="0.10437396363931131"/>
          <c:w val="0.62431981981981977"/>
          <c:h val="0.74349216150716502"/>
        </c:manualLayout>
      </c:layout>
      <c:doughnutChart>
        <c:varyColors val="1"/>
        <c:ser>
          <c:idx val="0"/>
          <c:order val="0"/>
          <c:tx>
            <c:strRef>
              <c:f>Sheet1!$B$1</c:f>
              <c:strCache>
                <c:ptCount val="1"/>
                <c:pt idx="0">
                  <c:v>Column1</c:v>
                </c:pt>
              </c:strCache>
            </c:strRef>
          </c:tx>
          <c:dPt>
            <c:idx val="0"/>
            <c:bubble3D val="0"/>
            <c:spPr>
              <a:solidFill>
                <a:schemeClr val="accent5"/>
              </a:solidFill>
              <a:ln>
                <a:noFill/>
              </a:ln>
              <a:effectLst/>
            </c:spPr>
            <c:extLst>
              <c:ext xmlns:c16="http://schemas.microsoft.com/office/drawing/2014/chart" uri="{C3380CC4-5D6E-409C-BE32-E72D297353CC}">
                <c16:uniqueId val="{00000001-C429-46D4-AF6B-A972B98FA77F}"/>
              </c:ext>
            </c:extLst>
          </c:dPt>
          <c:dPt>
            <c:idx val="1"/>
            <c:bubble3D val="0"/>
            <c:spPr>
              <a:solidFill>
                <a:schemeClr val="accent2"/>
              </a:solidFill>
              <a:ln>
                <a:noFill/>
              </a:ln>
              <a:effectLst/>
            </c:spPr>
            <c:extLst>
              <c:ext xmlns:c16="http://schemas.microsoft.com/office/drawing/2014/chart" uri="{C3380CC4-5D6E-409C-BE32-E72D297353CC}">
                <c16:uniqueId val="{00000003-C429-46D4-AF6B-A972B98FA77F}"/>
              </c:ext>
            </c:extLst>
          </c:dPt>
          <c:dPt>
            <c:idx val="2"/>
            <c:bubble3D val="0"/>
            <c:spPr>
              <a:solidFill>
                <a:schemeClr val="accent5">
                  <a:lumMod val="60000"/>
                  <a:lumOff val="40000"/>
                </a:schemeClr>
              </a:solidFill>
              <a:ln>
                <a:noFill/>
              </a:ln>
              <a:effectLst/>
            </c:spPr>
            <c:extLst>
              <c:ext xmlns:c16="http://schemas.microsoft.com/office/drawing/2014/chart" uri="{C3380CC4-5D6E-409C-BE32-E72D297353CC}">
                <c16:uniqueId val="{00000005-C429-46D4-AF6B-A972B98FA77F}"/>
              </c:ext>
            </c:extLst>
          </c:dPt>
          <c:dPt>
            <c:idx val="3"/>
            <c:bubble3D val="0"/>
            <c:spPr>
              <a:solidFill>
                <a:schemeClr val="accent4"/>
              </a:solidFill>
              <a:ln>
                <a:noFill/>
              </a:ln>
              <a:effectLst/>
            </c:spPr>
            <c:extLst>
              <c:ext xmlns:c16="http://schemas.microsoft.com/office/drawing/2014/chart" uri="{C3380CC4-5D6E-409C-BE32-E72D297353CC}">
                <c16:uniqueId val="{00000007-C429-46D4-AF6B-A972B98FA77F}"/>
              </c:ext>
            </c:extLst>
          </c:dPt>
          <c:dPt>
            <c:idx val="4"/>
            <c:bubble3D val="0"/>
            <c:spPr>
              <a:solidFill>
                <a:schemeClr val="accent1"/>
              </a:solidFill>
              <a:ln>
                <a:noFill/>
              </a:ln>
              <a:effectLst/>
            </c:spPr>
            <c:extLst>
              <c:ext xmlns:c16="http://schemas.microsoft.com/office/drawing/2014/chart" uri="{C3380CC4-5D6E-409C-BE32-E72D297353CC}">
                <c16:uniqueId val="{00000009-C429-46D4-AF6B-A972B98FA77F}"/>
              </c:ext>
            </c:extLst>
          </c:dPt>
          <c:dPt>
            <c:idx val="5"/>
            <c:bubble3D val="0"/>
            <c:spPr>
              <a:solidFill>
                <a:schemeClr val="tx2"/>
              </a:solidFill>
              <a:ln>
                <a:noFill/>
              </a:ln>
              <a:effectLst/>
            </c:spPr>
            <c:extLst>
              <c:ext xmlns:c16="http://schemas.microsoft.com/office/drawing/2014/chart" uri="{C3380CC4-5D6E-409C-BE32-E72D297353CC}">
                <c16:uniqueId val="{0000000B-C429-46D4-AF6B-A972B98FA77F}"/>
              </c:ext>
            </c:extLst>
          </c:dPt>
          <c:dPt>
            <c:idx val="6"/>
            <c:bubble3D val="0"/>
            <c:spPr>
              <a:solidFill>
                <a:srgbClr val="00C0AE"/>
              </a:solidFill>
              <a:ln>
                <a:noFill/>
              </a:ln>
              <a:effectLst/>
            </c:spPr>
            <c:extLst>
              <c:ext xmlns:c16="http://schemas.microsoft.com/office/drawing/2014/chart" uri="{C3380CC4-5D6E-409C-BE32-E72D297353CC}">
                <c16:uniqueId val="{0000000D-C429-46D4-AF6B-A972B98FA77F}"/>
              </c:ext>
            </c:extLst>
          </c:dPt>
          <c:dPt>
            <c:idx val="7"/>
            <c:bubble3D val="0"/>
            <c:spPr>
              <a:solidFill>
                <a:schemeClr val="accent6"/>
              </a:solidFill>
              <a:ln>
                <a:noFill/>
              </a:ln>
              <a:effectLst/>
            </c:spPr>
            <c:extLst>
              <c:ext xmlns:c16="http://schemas.microsoft.com/office/drawing/2014/chart" uri="{C3380CC4-5D6E-409C-BE32-E72D297353CC}">
                <c16:uniqueId val="{0000000F-C429-46D4-AF6B-A972B98FA77F}"/>
              </c:ext>
            </c:extLst>
          </c:dPt>
          <c:dPt>
            <c:idx val="8"/>
            <c:bubble3D val="0"/>
            <c:spPr>
              <a:solidFill>
                <a:schemeClr val="accent3">
                  <a:lumMod val="25000"/>
                  <a:lumOff val="75000"/>
                </a:schemeClr>
              </a:solidFill>
              <a:ln>
                <a:noFill/>
              </a:ln>
              <a:effectLst/>
            </c:spPr>
            <c:extLst>
              <c:ext xmlns:c16="http://schemas.microsoft.com/office/drawing/2014/chart" uri="{C3380CC4-5D6E-409C-BE32-E72D297353CC}">
                <c16:uniqueId val="{00000011-C429-46D4-AF6B-A972B98FA77F}"/>
              </c:ext>
            </c:extLst>
          </c:dPt>
          <c:dPt>
            <c:idx val="9"/>
            <c:bubble3D val="0"/>
            <c:spPr>
              <a:solidFill>
                <a:schemeClr val="accent4">
                  <a:lumMod val="60000"/>
                </a:schemeClr>
              </a:solidFill>
              <a:ln>
                <a:noFill/>
              </a:ln>
              <a:effectLst/>
            </c:spPr>
            <c:extLst>
              <c:ext xmlns:c16="http://schemas.microsoft.com/office/drawing/2014/chart" uri="{C3380CC4-5D6E-409C-BE32-E72D297353CC}">
                <c16:uniqueId val="{00000013-C429-46D4-AF6B-A972B98FA77F}"/>
              </c:ext>
            </c:extLst>
          </c:dPt>
          <c:dPt>
            <c:idx val="10"/>
            <c:bubble3D val="0"/>
            <c:spPr>
              <a:solidFill>
                <a:schemeClr val="accent5">
                  <a:lumMod val="60000"/>
                </a:schemeClr>
              </a:solidFill>
              <a:ln>
                <a:noFill/>
              </a:ln>
              <a:effectLst/>
            </c:spPr>
            <c:extLst>
              <c:ext xmlns:c16="http://schemas.microsoft.com/office/drawing/2014/chart" uri="{C3380CC4-5D6E-409C-BE32-E72D297353CC}">
                <c16:uniqueId val="{00000015-C629-4310-A6C7-3832F68E0BE2}"/>
              </c:ext>
            </c:extLst>
          </c:dPt>
          <c:dPt>
            <c:idx val="11"/>
            <c:bubble3D val="0"/>
            <c:spPr>
              <a:solidFill>
                <a:schemeClr val="accent6">
                  <a:lumMod val="60000"/>
                </a:schemeClr>
              </a:solidFill>
              <a:ln>
                <a:noFill/>
              </a:ln>
              <a:effectLst/>
            </c:spPr>
            <c:extLst>
              <c:ext xmlns:c16="http://schemas.microsoft.com/office/drawing/2014/chart" uri="{C3380CC4-5D6E-409C-BE32-E72D297353CC}">
                <c16:uniqueId val="{00000000-22D8-40D2-965D-9B7439C03486}"/>
              </c:ext>
            </c:extLst>
          </c:dPt>
          <c:dLbls>
            <c:dLbl>
              <c:idx val="0"/>
              <c:layout>
                <c:manualLayout>
                  <c:x val="0.23224712212212201"/>
                  <c:y val="0.14698455546906386"/>
                </c:manualLayout>
              </c:layout>
              <c:tx>
                <c:rich>
                  <a:bodyPr rot="0" spcFirstLastPara="1" vertOverflow="ellipsis" vert="horz" wrap="square" lIns="38100" tIns="19050" rIns="38100" bIns="19050" anchor="ctr" anchorCtr="0">
                    <a:noAutofit/>
                  </a:bodyPr>
                  <a:lstStyle/>
                  <a:p>
                    <a:pPr algn="l">
                      <a:lnSpc>
                        <a:spcPct val="80000"/>
                      </a:lnSpc>
                      <a:defRPr lang="en-US" altLang="ko-KR" sz="800" b="0" i="0" u="none" strike="noStrike" kern="1200" baseline="0">
                        <a:ln>
                          <a:solidFill>
                            <a:schemeClr val="tx2">
                              <a:alpha val="0"/>
                            </a:schemeClr>
                          </a:solidFill>
                        </a:ln>
                        <a:solidFill>
                          <a:schemeClr val="accent5"/>
                        </a:solidFill>
                        <a:latin typeface="KoPub돋움체 Medium" panose="00000600000000000000" pitchFamily="2" charset="-127"/>
                        <a:ea typeface="KoPub돋움체 Medium" panose="00000600000000000000" pitchFamily="2" charset="-127"/>
                        <a:cs typeface="+mn-cs"/>
                      </a:defRPr>
                    </a:pPr>
                    <a:fld id="{A2A5D780-74B5-4E1C-B50F-5F3DFB2278B9}" type="CATEGORYNAME">
                      <a:rPr lang="ko-KR" altLang="en-US"/>
                      <a:pPr algn="l">
                        <a:lnSpc>
                          <a:spcPct val="80000"/>
                        </a:lnSpc>
                        <a:defRPr sz="800">
                          <a:solidFill>
                            <a:schemeClr val="accent5"/>
                          </a:solidFill>
                        </a:defRPr>
                      </a:pPr>
                      <a:t>[범주 이름]</a:t>
                    </a:fld>
                    <a:r>
                      <a:rPr lang="en-US" altLang="ko-KR" baseline="0" dirty="0"/>
                      <a:t>, </a:t>
                    </a:r>
                    <a:fld id="{368BA0D8-FF6C-48F8-91CD-4421262E7BB4}" type="VALUE">
                      <a:rPr lang="en-US" altLang="ko-KR" sz="1000" baseline="0" smtClean="0">
                        <a:latin typeface="KPMG Bold" panose="020B0803030202040204" pitchFamily="34" charset="0"/>
                      </a:rPr>
                      <a:pPr algn="l">
                        <a:lnSpc>
                          <a:spcPct val="80000"/>
                        </a:lnSpc>
                        <a:defRPr sz="800">
                          <a:solidFill>
                            <a:schemeClr val="accent5"/>
                          </a:solidFill>
                        </a:defRPr>
                      </a:pPr>
                      <a:t>[값]</a:t>
                    </a:fld>
                    <a:r>
                      <a:rPr lang="en-US" altLang="ko-KR" sz="1000" baseline="0" dirty="0">
                        <a:latin typeface="KPMG Bold" panose="020B0803030202040204" pitchFamily="34" charset="0"/>
                      </a:rPr>
                      <a:t>, </a:t>
                    </a:r>
                    <a:fld id="{175F410A-A3FB-4A75-B574-DFF01CF20AED}" type="PERCENTAGE">
                      <a:rPr lang="en-US" altLang="ko-KR" sz="1000" baseline="0">
                        <a:latin typeface="KPMG Bold" panose="020B0803030202040204" pitchFamily="34" charset="0"/>
                      </a:rPr>
                      <a:pPr algn="l">
                        <a:lnSpc>
                          <a:spcPct val="80000"/>
                        </a:lnSpc>
                        <a:defRPr sz="800">
                          <a:solidFill>
                            <a:schemeClr val="accent5"/>
                          </a:solidFill>
                        </a:defRPr>
                      </a:pPr>
                      <a:t>[백분율]</a:t>
                    </a:fld>
                    <a:endParaRPr lang="en-US" altLang="ko-KR" sz="1000" baseline="0" dirty="0">
                      <a:latin typeface="KPMG Bold" panose="020B0803030202040204" pitchFamily="34" charset="0"/>
                    </a:endParaRPr>
                  </a:p>
                </c:rich>
              </c:tx>
              <c:numFmt formatCode="0.0%" sourceLinked="0"/>
              <c:spPr>
                <a:noFill/>
                <a:ln>
                  <a:noFill/>
                </a:ln>
                <a:effectLst/>
              </c:spPr>
              <c:txPr>
                <a:bodyPr rot="0" spcFirstLastPara="1" vertOverflow="ellipsis" vert="horz" wrap="square" lIns="38100" tIns="19050" rIns="38100" bIns="19050" anchor="ctr" anchorCtr="0">
                  <a:noAutofit/>
                </a:bodyPr>
                <a:lstStyle/>
                <a:p>
                  <a:pPr algn="l">
                    <a:lnSpc>
                      <a:spcPct val="80000"/>
                    </a:lnSpc>
                    <a:defRPr lang="en-US" altLang="ko-KR" sz="800" b="0" i="0" u="none" strike="noStrike" kern="1200" baseline="0">
                      <a:ln>
                        <a:solidFill>
                          <a:schemeClr val="tx2">
                            <a:alpha val="0"/>
                          </a:schemeClr>
                        </a:solidFill>
                      </a:ln>
                      <a:solidFill>
                        <a:schemeClr val="accent5"/>
                      </a:solidFill>
                      <a:latin typeface="KoPub돋움체 Medium" panose="00000600000000000000" pitchFamily="2" charset="-127"/>
                      <a:ea typeface="KoPub돋움체 Medium" panose="00000600000000000000" pitchFamily="2" charset="-127"/>
                      <a:cs typeface="+mn-cs"/>
                    </a:defRPr>
                  </a:pPr>
                  <a:endParaRPr lang="ko-KR"/>
                </a:p>
              </c:txPr>
              <c:showLegendKey val="0"/>
              <c:showVal val="1"/>
              <c:showCatName val="1"/>
              <c:showSerName val="0"/>
              <c:showPercent val="1"/>
              <c:showBubbleSize val="0"/>
              <c:extLst>
                <c:ext xmlns:c15="http://schemas.microsoft.com/office/drawing/2012/chart" uri="{CE6537A1-D6FC-4f65-9D91-7224C49458BB}">
                  <c15:layout>
                    <c:manualLayout>
                      <c:w val="0.16122243770120492"/>
                      <c:h val="0.12160350399820784"/>
                    </c:manualLayout>
                  </c15:layout>
                  <c15:dlblFieldTable/>
                  <c15:showDataLabelsRange val="0"/>
                </c:ext>
                <c:ext xmlns:c16="http://schemas.microsoft.com/office/drawing/2014/chart" uri="{C3380CC4-5D6E-409C-BE32-E72D297353CC}">
                  <c16:uniqueId val="{00000001-C429-46D4-AF6B-A972B98FA77F}"/>
                </c:ext>
              </c:extLst>
            </c:dLbl>
            <c:dLbl>
              <c:idx val="1"/>
              <c:layout>
                <c:manualLayout>
                  <c:x val="0.1701549049049049"/>
                  <c:y val="0.24043985203958168"/>
                </c:manualLayout>
              </c:layout>
              <c:tx>
                <c:rich>
                  <a:bodyPr rot="0" spcFirstLastPara="1" vertOverflow="ellipsis" vert="horz" wrap="square" lIns="38100" tIns="19050" rIns="38100" bIns="19050" anchor="ctr" anchorCtr="0">
                    <a:spAutoFit/>
                  </a:bodyPr>
                  <a:lstStyle/>
                  <a:p>
                    <a:pPr algn="l">
                      <a:lnSpc>
                        <a:spcPct val="80000"/>
                      </a:lnSpc>
                      <a:defRPr lang="en-US" altLang="ko-KR" sz="800" b="0" i="0" u="none" strike="noStrike" kern="1200" baseline="0">
                        <a:ln>
                          <a:solidFill>
                            <a:schemeClr val="tx2">
                              <a:alpha val="0"/>
                            </a:schemeClr>
                          </a:solidFill>
                        </a:ln>
                        <a:solidFill>
                          <a:schemeClr val="accent6">
                            <a:lumMod val="60000"/>
                            <a:lumOff val="40000"/>
                          </a:schemeClr>
                        </a:solidFill>
                        <a:latin typeface="KoPub돋움체 Medium" panose="00000600000000000000" pitchFamily="2" charset="-127"/>
                        <a:ea typeface="KoPub돋움체 Medium" panose="00000600000000000000" pitchFamily="2" charset="-127"/>
                        <a:cs typeface="+mn-cs"/>
                      </a:defRPr>
                    </a:pPr>
                    <a:fld id="{C7151D1C-BD28-415C-AABD-A107F9257659}" type="CATEGORYNAME">
                      <a:rPr lang="ko-KR" altLang="en-US">
                        <a:solidFill>
                          <a:schemeClr val="accent6">
                            <a:lumMod val="60000"/>
                            <a:lumOff val="40000"/>
                          </a:schemeClr>
                        </a:solidFill>
                      </a:rPr>
                      <a:pPr algn="l">
                        <a:lnSpc>
                          <a:spcPct val="80000"/>
                        </a:lnSpc>
                        <a:defRPr sz="800">
                          <a:solidFill>
                            <a:schemeClr val="accent6">
                              <a:lumMod val="60000"/>
                              <a:lumOff val="40000"/>
                            </a:schemeClr>
                          </a:solidFill>
                        </a:defRPr>
                      </a:pPr>
                      <a:t>[범주 이름]</a:t>
                    </a:fld>
                    <a:r>
                      <a:rPr lang="en-US" altLang="ko-KR" baseline="0" dirty="0">
                        <a:solidFill>
                          <a:schemeClr val="accent6">
                            <a:lumMod val="60000"/>
                            <a:lumOff val="40000"/>
                          </a:schemeClr>
                        </a:solidFill>
                      </a:rPr>
                      <a:t>, </a:t>
                    </a:r>
                    <a:fld id="{8A90942C-61F0-4A60-9705-1AE219A886F5}" type="VALUE">
                      <a:rPr lang="en-US" altLang="ko-KR" sz="1000" baseline="0" smtClean="0">
                        <a:solidFill>
                          <a:schemeClr val="accent6">
                            <a:lumMod val="60000"/>
                            <a:lumOff val="40000"/>
                          </a:schemeClr>
                        </a:solidFill>
                        <a:latin typeface="KPMG Bold" panose="020B0803030202040204" pitchFamily="34" charset="0"/>
                      </a:rPr>
                      <a:pPr algn="l">
                        <a:lnSpc>
                          <a:spcPct val="80000"/>
                        </a:lnSpc>
                        <a:defRPr sz="800">
                          <a:solidFill>
                            <a:schemeClr val="accent6">
                              <a:lumMod val="60000"/>
                              <a:lumOff val="40000"/>
                            </a:schemeClr>
                          </a:solidFill>
                        </a:defRPr>
                      </a:pPr>
                      <a:t>[값]</a:t>
                    </a:fld>
                    <a:r>
                      <a:rPr lang="en-US" altLang="ko-KR" sz="1000" baseline="0" dirty="0">
                        <a:solidFill>
                          <a:schemeClr val="accent6">
                            <a:lumMod val="60000"/>
                            <a:lumOff val="40000"/>
                          </a:schemeClr>
                        </a:solidFill>
                        <a:latin typeface="KPMG Bold" panose="020B0803030202040204" pitchFamily="34" charset="0"/>
                      </a:rPr>
                      <a:t>, </a:t>
                    </a:r>
                  </a:p>
                  <a:p>
                    <a:pPr algn="l">
                      <a:lnSpc>
                        <a:spcPct val="80000"/>
                      </a:lnSpc>
                      <a:defRPr sz="800">
                        <a:solidFill>
                          <a:schemeClr val="accent6">
                            <a:lumMod val="60000"/>
                            <a:lumOff val="40000"/>
                          </a:schemeClr>
                        </a:solidFill>
                      </a:defRPr>
                    </a:pPr>
                    <a:fld id="{9B0A51AD-78C7-4645-AA18-E7BFDED7FB60}" type="PERCENTAGE">
                      <a:rPr lang="en-US" altLang="ko-KR" sz="1000" baseline="0" smtClean="0">
                        <a:solidFill>
                          <a:schemeClr val="accent6">
                            <a:lumMod val="60000"/>
                            <a:lumOff val="40000"/>
                          </a:schemeClr>
                        </a:solidFill>
                        <a:latin typeface="KPMG Bold" panose="020B0803030202040204" pitchFamily="34" charset="0"/>
                      </a:rPr>
                      <a:pPr algn="l">
                        <a:lnSpc>
                          <a:spcPct val="80000"/>
                        </a:lnSpc>
                        <a:defRPr sz="800">
                          <a:solidFill>
                            <a:schemeClr val="accent6">
                              <a:lumMod val="60000"/>
                              <a:lumOff val="40000"/>
                            </a:schemeClr>
                          </a:solidFill>
                        </a:defRPr>
                      </a:pPr>
                      <a:t>[백분율]</a:t>
                    </a:fld>
                    <a:endParaRPr lang="ko-KR" altLang="en-US"/>
                  </a:p>
                </c:rich>
              </c:tx>
              <c:numFmt formatCode="0.0%" sourceLinked="0"/>
              <c:spPr>
                <a:noFill/>
                <a:ln>
                  <a:noFill/>
                </a:ln>
                <a:effectLst/>
              </c:spPr>
              <c:txPr>
                <a:bodyPr rot="0" spcFirstLastPara="1" vertOverflow="ellipsis" vert="horz" wrap="square" lIns="38100" tIns="19050" rIns="38100" bIns="19050" anchor="ctr" anchorCtr="0">
                  <a:spAutoFit/>
                </a:bodyPr>
                <a:lstStyle/>
                <a:p>
                  <a:pPr algn="l">
                    <a:lnSpc>
                      <a:spcPct val="80000"/>
                    </a:lnSpc>
                    <a:defRPr lang="en-US" altLang="ko-KR" sz="800" b="0" i="0" u="none" strike="noStrike" kern="1200" baseline="0">
                      <a:ln>
                        <a:solidFill>
                          <a:schemeClr val="tx2">
                            <a:alpha val="0"/>
                          </a:schemeClr>
                        </a:solidFill>
                      </a:ln>
                      <a:solidFill>
                        <a:schemeClr val="accent6">
                          <a:lumMod val="60000"/>
                          <a:lumOff val="40000"/>
                        </a:schemeClr>
                      </a:solidFill>
                      <a:latin typeface="KoPub돋움체 Medium" panose="00000600000000000000" pitchFamily="2" charset="-127"/>
                      <a:ea typeface="KoPub돋움체 Medium" panose="00000600000000000000" pitchFamily="2" charset="-127"/>
                      <a:cs typeface="+mn-cs"/>
                    </a:defRPr>
                  </a:pPr>
                  <a:endParaRPr lang="ko-KR"/>
                </a:p>
              </c:txPr>
              <c:showLegendKey val="0"/>
              <c:showVal val="1"/>
              <c:showCatName val="1"/>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C429-46D4-AF6B-A972B98FA77F}"/>
                </c:ext>
              </c:extLst>
            </c:dLbl>
            <c:dLbl>
              <c:idx val="2"/>
              <c:layout>
                <c:manualLayout>
                  <c:x val="2.2217217217217158E-2"/>
                  <c:y val="0.23516342759869477"/>
                </c:manualLayout>
              </c:layout>
              <c:tx>
                <c:rich>
                  <a:bodyPr rot="0" spcFirstLastPara="1" vertOverflow="ellipsis" vert="horz" wrap="square" lIns="38100" tIns="19050" rIns="38100" bIns="19050" anchor="ctr" anchorCtr="0">
                    <a:spAutoFit/>
                  </a:bodyPr>
                  <a:lstStyle/>
                  <a:p>
                    <a:pPr algn="l">
                      <a:lnSpc>
                        <a:spcPct val="80000"/>
                      </a:lnSpc>
                      <a:defRPr lang="en-US" altLang="ko-KR" sz="800" b="0" i="0" u="none" strike="noStrike" kern="1200" baseline="0">
                        <a:ln>
                          <a:solidFill>
                            <a:schemeClr val="tx2">
                              <a:alpha val="0"/>
                            </a:schemeClr>
                          </a:solidFill>
                        </a:ln>
                        <a:solidFill>
                          <a:schemeClr val="accent5"/>
                        </a:solidFill>
                        <a:latin typeface="KoPub돋움체 Medium" panose="00000600000000000000" pitchFamily="2" charset="-127"/>
                        <a:ea typeface="KoPub돋움체 Medium" panose="00000600000000000000" pitchFamily="2" charset="-127"/>
                        <a:cs typeface="+mn-cs"/>
                      </a:defRPr>
                    </a:pPr>
                    <a:fld id="{DA52F608-18BD-4DF3-A643-80F3A043C701}" type="CATEGORYNAME">
                      <a:rPr lang="ko-KR" altLang="en-US">
                        <a:solidFill>
                          <a:srgbClr val="AA70F3"/>
                        </a:solidFill>
                      </a:rPr>
                      <a:pPr algn="l">
                        <a:lnSpc>
                          <a:spcPct val="80000"/>
                        </a:lnSpc>
                        <a:defRPr sz="800">
                          <a:solidFill>
                            <a:schemeClr val="accent5"/>
                          </a:solidFill>
                        </a:defRPr>
                      </a:pPr>
                      <a:t>[범주 이름]</a:t>
                    </a:fld>
                    <a:r>
                      <a:rPr lang="en-US" altLang="ko-KR" baseline="0" dirty="0">
                        <a:solidFill>
                          <a:srgbClr val="AA70F3"/>
                        </a:solidFill>
                      </a:rPr>
                      <a:t>, </a:t>
                    </a:r>
                    <a:fld id="{F3E44056-7BEC-4670-BCD3-844D5148C026}" type="VALUE">
                      <a:rPr lang="en-US" altLang="ko-KR" sz="1000" baseline="0" smtClean="0">
                        <a:solidFill>
                          <a:srgbClr val="AA70F3"/>
                        </a:solidFill>
                        <a:latin typeface="KPMG Bold" panose="020B0803030202040204" pitchFamily="34" charset="0"/>
                      </a:rPr>
                      <a:pPr algn="l">
                        <a:lnSpc>
                          <a:spcPct val="80000"/>
                        </a:lnSpc>
                        <a:defRPr sz="800">
                          <a:solidFill>
                            <a:schemeClr val="accent5"/>
                          </a:solidFill>
                        </a:defRPr>
                      </a:pPr>
                      <a:t>[값]</a:t>
                    </a:fld>
                    <a:r>
                      <a:rPr lang="en-US" altLang="ko-KR" sz="1000" baseline="0" dirty="0">
                        <a:solidFill>
                          <a:srgbClr val="AA70F3"/>
                        </a:solidFill>
                        <a:latin typeface="KPMG Bold" panose="020B0803030202040204" pitchFamily="34" charset="0"/>
                      </a:rPr>
                      <a:t>,</a:t>
                    </a:r>
                  </a:p>
                  <a:p>
                    <a:pPr algn="l">
                      <a:lnSpc>
                        <a:spcPct val="80000"/>
                      </a:lnSpc>
                      <a:defRPr sz="800">
                        <a:solidFill>
                          <a:schemeClr val="accent5"/>
                        </a:solidFill>
                      </a:defRPr>
                    </a:pPr>
                    <a:r>
                      <a:rPr lang="en-US" altLang="ko-KR" sz="1000" baseline="0" dirty="0">
                        <a:solidFill>
                          <a:srgbClr val="AA70F3"/>
                        </a:solidFill>
                        <a:latin typeface="KPMG Bold" panose="020B0803030202040204" pitchFamily="34" charset="0"/>
                      </a:rPr>
                      <a:t> </a:t>
                    </a:r>
                    <a:fld id="{08E34BFD-C74D-4597-8BD2-7E9DB3073675}" type="PERCENTAGE">
                      <a:rPr lang="en-US" altLang="ko-KR" sz="1000" baseline="0">
                        <a:solidFill>
                          <a:srgbClr val="AA70F3"/>
                        </a:solidFill>
                        <a:latin typeface="KPMG Bold" panose="020B0803030202040204" pitchFamily="34" charset="0"/>
                      </a:rPr>
                      <a:pPr algn="l">
                        <a:lnSpc>
                          <a:spcPct val="80000"/>
                        </a:lnSpc>
                        <a:defRPr sz="800">
                          <a:solidFill>
                            <a:schemeClr val="accent5"/>
                          </a:solidFill>
                        </a:defRPr>
                      </a:pPr>
                      <a:t>[백분율]</a:t>
                    </a:fld>
                    <a:endParaRPr lang="en-US" altLang="ko-KR" sz="1000" baseline="0" dirty="0">
                      <a:solidFill>
                        <a:srgbClr val="AA70F3"/>
                      </a:solidFill>
                      <a:latin typeface="KPMG Bold" panose="020B0803030202040204" pitchFamily="34" charset="0"/>
                    </a:endParaRPr>
                  </a:p>
                </c:rich>
              </c:tx>
              <c:numFmt formatCode="0.0%" sourceLinked="0"/>
              <c:spPr>
                <a:noFill/>
                <a:ln>
                  <a:noFill/>
                </a:ln>
                <a:effectLst/>
              </c:spPr>
              <c:txPr>
                <a:bodyPr rot="0" spcFirstLastPara="1" vertOverflow="ellipsis" vert="horz" wrap="square" lIns="38100" tIns="19050" rIns="38100" bIns="19050" anchor="ctr" anchorCtr="0">
                  <a:spAutoFit/>
                </a:bodyPr>
                <a:lstStyle/>
                <a:p>
                  <a:pPr algn="l">
                    <a:lnSpc>
                      <a:spcPct val="80000"/>
                    </a:lnSpc>
                    <a:defRPr lang="en-US" altLang="ko-KR" sz="800" b="0" i="0" u="none" strike="noStrike" kern="1200" baseline="0">
                      <a:ln>
                        <a:solidFill>
                          <a:schemeClr val="tx2">
                            <a:alpha val="0"/>
                          </a:schemeClr>
                        </a:solidFill>
                      </a:ln>
                      <a:solidFill>
                        <a:schemeClr val="accent5"/>
                      </a:solidFill>
                      <a:latin typeface="KoPub돋움체 Medium" panose="00000600000000000000" pitchFamily="2" charset="-127"/>
                      <a:ea typeface="KoPub돋움체 Medium" panose="00000600000000000000" pitchFamily="2" charset="-127"/>
                      <a:cs typeface="+mn-cs"/>
                    </a:defRPr>
                  </a:pPr>
                  <a:endParaRPr lang="ko-KR"/>
                </a:p>
              </c:txPr>
              <c:showLegendKey val="0"/>
              <c:showVal val="1"/>
              <c:showCatName val="1"/>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5-C429-46D4-AF6B-A972B98FA77F}"/>
                </c:ext>
              </c:extLst>
            </c:dLbl>
            <c:dLbl>
              <c:idx val="3"/>
              <c:layout>
                <c:manualLayout>
                  <c:x val="-8.4683683683683689E-2"/>
                  <c:y val="3.8112443719132555E-2"/>
                </c:manualLayout>
              </c:layout>
              <c:tx>
                <c:rich>
                  <a:bodyPr rot="0" spcFirstLastPara="1" vertOverflow="ellipsis" vert="horz" wrap="square" lIns="38100" tIns="19050" rIns="38100" bIns="19050" anchor="ctr" anchorCtr="0">
                    <a:noAutofit/>
                  </a:bodyPr>
                  <a:lstStyle/>
                  <a:p>
                    <a:pPr algn="r">
                      <a:lnSpc>
                        <a:spcPct val="80000"/>
                      </a:lnSpc>
                      <a:defRPr lang="en-US" altLang="ko-KR" sz="800" b="0" i="0" u="none" strike="noStrike" kern="1200" baseline="0">
                        <a:ln>
                          <a:solidFill>
                            <a:schemeClr val="tx2">
                              <a:alpha val="0"/>
                            </a:schemeClr>
                          </a:solidFill>
                        </a:ln>
                        <a:solidFill>
                          <a:schemeClr val="bg1"/>
                        </a:solidFill>
                        <a:latin typeface="KoPub돋움체 Medium" panose="00000600000000000000" pitchFamily="2" charset="-127"/>
                        <a:ea typeface="KoPub돋움체 Medium" panose="00000600000000000000" pitchFamily="2" charset="-127"/>
                        <a:cs typeface="+mn-cs"/>
                      </a:defRPr>
                    </a:pPr>
                    <a:fld id="{4165183F-4CA7-467C-A98D-5C5A0F4685C5}" type="CATEGORYNAME">
                      <a:rPr lang="en-US" altLang="ko-KR">
                        <a:solidFill>
                          <a:schemeClr val="bg1"/>
                        </a:solidFill>
                      </a:rPr>
                      <a:pPr algn="r">
                        <a:lnSpc>
                          <a:spcPct val="80000"/>
                        </a:lnSpc>
                        <a:defRPr sz="800">
                          <a:solidFill>
                            <a:schemeClr val="bg1"/>
                          </a:solidFill>
                        </a:defRPr>
                      </a:pPr>
                      <a:t>[범주 이름]</a:t>
                    </a:fld>
                    <a:r>
                      <a:rPr lang="en-US" altLang="ko-KR" baseline="0" dirty="0">
                        <a:solidFill>
                          <a:schemeClr val="bg1"/>
                        </a:solidFill>
                      </a:rPr>
                      <a:t>, </a:t>
                    </a:r>
                    <a:fld id="{0F096CF6-8A0B-4755-BF4E-1AC8C4D8CD49}" type="VALUE">
                      <a:rPr lang="en-US" altLang="ko-KR" sz="1000" baseline="0" smtClean="0">
                        <a:solidFill>
                          <a:schemeClr val="bg1"/>
                        </a:solidFill>
                        <a:latin typeface="KPMG Bold" panose="020B0803030202040204" pitchFamily="34" charset="0"/>
                      </a:rPr>
                      <a:pPr algn="r">
                        <a:lnSpc>
                          <a:spcPct val="80000"/>
                        </a:lnSpc>
                        <a:defRPr sz="800">
                          <a:solidFill>
                            <a:schemeClr val="bg1"/>
                          </a:solidFill>
                        </a:defRPr>
                      </a:pPr>
                      <a:t>[값]</a:t>
                    </a:fld>
                    <a:r>
                      <a:rPr lang="en-US" altLang="ko-KR" sz="1000" baseline="0" dirty="0">
                        <a:solidFill>
                          <a:schemeClr val="bg1"/>
                        </a:solidFill>
                        <a:latin typeface="KPMG Bold" panose="020B0803030202040204" pitchFamily="34" charset="0"/>
                      </a:rPr>
                      <a:t>, </a:t>
                    </a:r>
                  </a:p>
                  <a:p>
                    <a:pPr algn="r">
                      <a:lnSpc>
                        <a:spcPct val="80000"/>
                      </a:lnSpc>
                      <a:defRPr sz="800">
                        <a:solidFill>
                          <a:schemeClr val="bg1"/>
                        </a:solidFill>
                      </a:defRPr>
                    </a:pPr>
                    <a:fld id="{BDFCC97B-1689-4565-B56C-283068B942DC}" type="PERCENTAGE">
                      <a:rPr lang="en-US" altLang="ko-KR" sz="1000" baseline="0" smtClean="0">
                        <a:solidFill>
                          <a:schemeClr val="bg1"/>
                        </a:solidFill>
                        <a:latin typeface="KPMG Bold" panose="020B0803030202040204" pitchFamily="34" charset="0"/>
                      </a:rPr>
                      <a:pPr algn="r">
                        <a:lnSpc>
                          <a:spcPct val="80000"/>
                        </a:lnSpc>
                        <a:defRPr sz="800">
                          <a:solidFill>
                            <a:schemeClr val="bg1"/>
                          </a:solidFill>
                        </a:defRPr>
                      </a:pPr>
                      <a:t>[백분율]</a:t>
                    </a:fld>
                    <a:endParaRPr lang="ko-KR" altLang="en-US"/>
                  </a:p>
                </c:rich>
              </c:tx>
              <c:numFmt formatCode="0.0%" sourceLinked="0"/>
              <c:spPr>
                <a:noFill/>
                <a:ln>
                  <a:noFill/>
                </a:ln>
                <a:effectLst/>
              </c:spPr>
              <c:txPr>
                <a:bodyPr rot="0" spcFirstLastPara="1" vertOverflow="ellipsis" vert="horz" wrap="square" lIns="38100" tIns="19050" rIns="38100" bIns="19050" anchor="ctr" anchorCtr="0">
                  <a:noAutofit/>
                </a:bodyPr>
                <a:lstStyle/>
                <a:p>
                  <a:pPr algn="r">
                    <a:lnSpc>
                      <a:spcPct val="80000"/>
                    </a:lnSpc>
                    <a:defRPr lang="en-US" altLang="ko-KR" sz="800" b="0" i="0" u="none" strike="noStrike" kern="1200" baseline="0">
                      <a:ln>
                        <a:solidFill>
                          <a:schemeClr val="tx2">
                            <a:alpha val="0"/>
                          </a:schemeClr>
                        </a:solidFill>
                      </a:ln>
                      <a:solidFill>
                        <a:schemeClr val="bg1"/>
                      </a:solidFill>
                      <a:latin typeface="KoPub돋움체 Medium" panose="00000600000000000000" pitchFamily="2" charset="-127"/>
                      <a:ea typeface="KoPub돋움체 Medium" panose="00000600000000000000" pitchFamily="2" charset="-127"/>
                      <a:cs typeface="+mn-cs"/>
                    </a:defRPr>
                  </a:pPr>
                  <a:endParaRPr lang="ko-KR"/>
                </a:p>
              </c:txPr>
              <c:showLegendKey val="0"/>
              <c:showVal val="1"/>
              <c:showCatName val="1"/>
              <c:showSerName val="0"/>
              <c:showPercent val="1"/>
              <c:showBubbleSize val="0"/>
              <c:extLst>
                <c:ext xmlns:c15="http://schemas.microsoft.com/office/drawing/2012/chart" uri="{CE6537A1-D6FC-4f65-9D91-7224C49458BB}">
                  <c15:layout>
                    <c:manualLayout>
                      <c:w val="0.27724824824824823"/>
                      <c:h val="0.14712328326218629"/>
                    </c:manualLayout>
                  </c15:layout>
                  <c15:dlblFieldTable/>
                  <c15:showDataLabelsRange val="0"/>
                </c:ext>
                <c:ext xmlns:c16="http://schemas.microsoft.com/office/drawing/2014/chart" uri="{C3380CC4-5D6E-409C-BE32-E72D297353CC}">
                  <c16:uniqueId val="{00000007-C429-46D4-AF6B-A972B98FA77F}"/>
                </c:ext>
              </c:extLst>
            </c:dLbl>
            <c:dLbl>
              <c:idx val="4"/>
              <c:layout>
                <c:manualLayout>
                  <c:x val="7.9818492835528415E-2"/>
                  <c:y val="-7.0079288777844407E-3"/>
                </c:manualLayout>
              </c:layout>
              <c:tx>
                <c:rich>
                  <a:bodyPr rot="0" spcFirstLastPara="1" vertOverflow="ellipsis" vert="horz" wrap="square" lIns="38100" tIns="19050" rIns="38100" bIns="19050" anchor="ctr" anchorCtr="0">
                    <a:noAutofit/>
                  </a:bodyPr>
                  <a:lstStyle/>
                  <a:p>
                    <a:pPr algn="l">
                      <a:lnSpc>
                        <a:spcPct val="80000"/>
                      </a:lnSpc>
                      <a:defRPr lang="en-US" altLang="ko-KR" sz="800" b="0" i="0" u="none" strike="noStrike" kern="1200" baseline="0">
                        <a:ln>
                          <a:solidFill>
                            <a:schemeClr val="tx2">
                              <a:alpha val="0"/>
                            </a:schemeClr>
                          </a:solidFill>
                        </a:ln>
                        <a:solidFill>
                          <a:schemeClr val="bg1"/>
                        </a:solidFill>
                        <a:latin typeface="KoPub돋움체 Medium" panose="00000600000000000000" pitchFamily="2" charset="-127"/>
                        <a:ea typeface="KoPub돋움체 Medium" panose="00000600000000000000" pitchFamily="2" charset="-127"/>
                        <a:cs typeface="+mn-cs"/>
                      </a:defRPr>
                    </a:pPr>
                    <a:fld id="{0D93498E-C173-48C5-9224-BF27EC0695EB}" type="CATEGORYNAME">
                      <a:rPr lang="en-US" altLang="ko-KR"/>
                      <a:pPr algn="l">
                        <a:lnSpc>
                          <a:spcPct val="80000"/>
                        </a:lnSpc>
                        <a:defRPr sz="800">
                          <a:solidFill>
                            <a:schemeClr val="bg1"/>
                          </a:solidFill>
                        </a:defRPr>
                      </a:pPr>
                      <a:t>[범주 이름]</a:t>
                    </a:fld>
                    <a:r>
                      <a:rPr lang="en-US" altLang="ko-KR" baseline="0" dirty="0"/>
                      <a:t>, </a:t>
                    </a:r>
                  </a:p>
                  <a:p>
                    <a:pPr algn="l">
                      <a:lnSpc>
                        <a:spcPct val="80000"/>
                      </a:lnSpc>
                      <a:defRPr sz="800">
                        <a:solidFill>
                          <a:schemeClr val="bg1"/>
                        </a:solidFill>
                      </a:defRPr>
                    </a:pPr>
                    <a:fld id="{B5772035-1F94-4F78-ACAE-33736792D230}" type="VALUE">
                      <a:rPr lang="en-US" altLang="ko-KR" sz="1200" baseline="0" smtClean="0">
                        <a:latin typeface="KPMG Bold" panose="020B0803030202040204" pitchFamily="34" charset="0"/>
                      </a:rPr>
                      <a:pPr algn="l">
                        <a:lnSpc>
                          <a:spcPct val="80000"/>
                        </a:lnSpc>
                        <a:defRPr sz="800">
                          <a:solidFill>
                            <a:schemeClr val="bg1"/>
                          </a:solidFill>
                        </a:defRPr>
                      </a:pPr>
                      <a:t>[값]</a:t>
                    </a:fld>
                    <a:r>
                      <a:rPr lang="en-US" altLang="ko-KR" sz="1200" baseline="0" dirty="0">
                        <a:latin typeface="KPMG Bold" panose="020B0803030202040204" pitchFamily="34" charset="0"/>
                      </a:rPr>
                      <a:t>, </a:t>
                    </a:r>
                  </a:p>
                  <a:p>
                    <a:pPr algn="l">
                      <a:lnSpc>
                        <a:spcPct val="80000"/>
                      </a:lnSpc>
                      <a:defRPr sz="800">
                        <a:solidFill>
                          <a:schemeClr val="bg1"/>
                        </a:solidFill>
                      </a:defRPr>
                    </a:pPr>
                    <a:fld id="{D34114DC-2F28-408A-9A23-0FCCC9946675}" type="PERCENTAGE">
                      <a:rPr lang="en-US" altLang="ko-KR" sz="1200" baseline="0" smtClean="0">
                        <a:latin typeface="KPMG Bold" panose="020B0803030202040204" pitchFamily="34" charset="0"/>
                      </a:rPr>
                      <a:pPr algn="l">
                        <a:lnSpc>
                          <a:spcPct val="80000"/>
                        </a:lnSpc>
                        <a:defRPr sz="800">
                          <a:solidFill>
                            <a:schemeClr val="bg1"/>
                          </a:solidFill>
                        </a:defRPr>
                      </a:pPr>
                      <a:t>[백분율]</a:t>
                    </a:fld>
                    <a:endParaRPr lang="ko-KR" altLang="en-US"/>
                  </a:p>
                </c:rich>
              </c:tx>
              <c:numFmt formatCode="0.0%" sourceLinked="0"/>
              <c:spPr>
                <a:noFill/>
                <a:ln>
                  <a:noFill/>
                </a:ln>
                <a:effectLst/>
              </c:spPr>
              <c:txPr>
                <a:bodyPr rot="0" spcFirstLastPara="1" vertOverflow="ellipsis" vert="horz" wrap="square" lIns="38100" tIns="19050" rIns="38100" bIns="19050" anchor="ctr" anchorCtr="0">
                  <a:noAutofit/>
                </a:bodyPr>
                <a:lstStyle/>
                <a:p>
                  <a:pPr algn="l">
                    <a:lnSpc>
                      <a:spcPct val="80000"/>
                    </a:lnSpc>
                    <a:defRPr lang="en-US" altLang="ko-KR" sz="800" b="0" i="0" u="none" strike="noStrike" kern="1200" baseline="0">
                      <a:ln>
                        <a:solidFill>
                          <a:schemeClr val="tx2">
                            <a:alpha val="0"/>
                          </a:schemeClr>
                        </a:solidFill>
                      </a:ln>
                      <a:solidFill>
                        <a:schemeClr val="bg1"/>
                      </a:solidFill>
                      <a:latin typeface="KoPub돋움체 Medium" panose="00000600000000000000" pitchFamily="2" charset="-127"/>
                      <a:ea typeface="KoPub돋움체 Medium" panose="00000600000000000000" pitchFamily="2" charset="-127"/>
                      <a:cs typeface="+mn-cs"/>
                    </a:defRPr>
                  </a:pPr>
                  <a:endParaRPr lang="ko-KR"/>
                </a:p>
              </c:txPr>
              <c:showLegendKey val="0"/>
              <c:showVal val="1"/>
              <c:showCatName val="1"/>
              <c:showSerName val="0"/>
              <c:showPercent val="1"/>
              <c:showBubbleSize val="0"/>
              <c:extLst>
                <c:ext xmlns:c15="http://schemas.microsoft.com/office/drawing/2012/chart" uri="{CE6537A1-D6FC-4f65-9D91-7224C49458BB}">
                  <c15:layout>
                    <c:manualLayout>
                      <c:w val="0.30312914453989853"/>
                      <c:h val="0.24148898341915687"/>
                    </c:manualLayout>
                  </c15:layout>
                  <c15:dlblFieldTable/>
                  <c15:showDataLabelsRange val="0"/>
                </c:ext>
                <c:ext xmlns:c16="http://schemas.microsoft.com/office/drawing/2014/chart" uri="{C3380CC4-5D6E-409C-BE32-E72D297353CC}">
                  <c16:uniqueId val="{00000009-C429-46D4-AF6B-A972B98FA77F}"/>
                </c:ext>
              </c:extLst>
            </c:dLbl>
            <c:dLbl>
              <c:idx val="5"/>
              <c:layout>
                <c:manualLayout>
                  <c:x val="6.5614325695200048E-3"/>
                  <c:y val="-1.3913948189803901E-2"/>
                </c:manualLayout>
              </c:layout>
              <c:tx>
                <c:rich>
                  <a:bodyPr/>
                  <a:lstStyle/>
                  <a:p>
                    <a:fld id="{1B731E34-6015-4F83-A6E7-55573B44C7E2}" type="CATEGORYNAME">
                      <a:rPr lang="en-US" altLang="ko-KR"/>
                      <a:pPr/>
                      <a:t>[범주 이름]</a:t>
                    </a:fld>
                    <a:r>
                      <a:rPr lang="en-US" altLang="ko-KR" baseline="0" dirty="0"/>
                      <a:t>, </a:t>
                    </a:r>
                    <a:fld id="{EDCF1D60-920E-4B73-8B23-F4719D945DB3}" type="VALUE">
                      <a:rPr lang="en-US" altLang="ko-KR" sz="1200" baseline="0">
                        <a:latin typeface="KPMG Bold" panose="020B0803030202040204" pitchFamily="34" charset="0"/>
                      </a:rPr>
                      <a:pPr/>
                      <a:t>[값]</a:t>
                    </a:fld>
                    <a:r>
                      <a:rPr lang="en-US" altLang="ko-KR" sz="1200" baseline="0" dirty="0">
                        <a:latin typeface="KPMG Bold" panose="020B0803030202040204" pitchFamily="34" charset="0"/>
                      </a:rPr>
                      <a:t>, </a:t>
                    </a:r>
                  </a:p>
                  <a:p>
                    <a:fld id="{4FFA6CFE-56B1-4826-AA96-C79628142FA3}" type="PERCENTAGE">
                      <a:rPr lang="en-US" altLang="ko-KR" sz="1200" baseline="0" smtClean="0">
                        <a:latin typeface="KPMG Bold" panose="020B0803030202040204" pitchFamily="34" charset="0"/>
                      </a:rPr>
                      <a:pPr/>
                      <a:t>[백분율]</a:t>
                    </a:fld>
                    <a:endParaRPr lang="ko-KR" altLang="en-US"/>
                  </a:p>
                </c:rich>
              </c:tx>
              <c:showLegendKey val="0"/>
              <c:showVal val="1"/>
              <c:showCatName val="1"/>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B-C429-46D4-AF6B-A972B98FA77F}"/>
                </c:ext>
              </c:extLst>
            </c:dLbl>
            <c:dLbl>
              <c:idx val="6"/>
              <c:layout>
                <c:manualLayout>
                  <c:x val="0.28430080080080067"/>
                  <c:y val="-0.14705818713450292"/>
                </c:manualLayout>
              </c:layout>
              <c:tx>
                <c:rich>
                  <a:bodyPr rot="0" spcFirstLastPara="1" vertOverflow="ellipsis" vert="horz" wrap="square" lIns="38100" tIns="19050" rIns="38100" bIns="19050" anchor="ctr" anchorCtr="0">
                    <a:noAutofit/>
                  </a:bodyPr>
                  <a:lstStyle/>
                  <a:p>
                    <a:pPr algn="l">
                      <a:lnSpc>
                        <a:spcPct val="80000"/>
                      </a:lnSpc>
                      <a:defRPr lang="en-US" altLang="ko-KR" sz="800" b="0" i="0" u="none" strike="noStrike" kern="1200" baseline="0">
                        <a:ln>
                          <a:solidFill>
                            <a:schemeClr val="tx2">
                              <a:alpha val="0"/>
                            </a:schemeClr>
                          </a:solidFill>
                        </a:ln>
                        <a:solidFill>
                          <a:srgbClr val="00C0AE"/>
                        </a:solidFill>
                        <a:latin typeface="KoPub돋움체 Medium" panose="00000600000000000000" pitchFamily="2" charset="-127"/>
                        <a:ea typeface="KoPub돋움체 Medium" panose="00000600000000000000" pitchFamily="2" charset="-127"/>
                        <a:cs typeface="+mn-cs"/>
                      </a:defRPr>
                    </a:pPr>
                    <a:fld id="{CC0D457E-D914-4BEF-9526-AB117A8B9F95}" type="CATEGORYNAME">
                      <a:rPr lang="ko-KR" altLang="en-US">
                        <a:solidFill>
                          <a:srgbClr val="00C0AE"/>
                        </a:solidFill>
                      </a:rPr>
                      <a:pPr algn="l">
                        <a:lnSpc>
                          <a:spcPct val="80000"/>
                        </a:lnSpc>
                        <a:defRPr sz="800">
                          <a:solidFill>
                            <a:srgbClr val="00C0AE"/>
                          </a:solidFill>
                        </a:defRPr>
                      </a:pPr>
                      <a:t>[범주 이름]</a:t>
                    </a:fld>
                    <a:r>
                      <a:rPr lang="en-US" altLang="ko-KR" baseline="0" dirty="0">
                        <a:solidFill>
                          <a:srgbClr val="00C0AE"/>
                        </a:solidFill>
                      </a:rPr>
                      <a:t>, </a:t>
                    </a:r>
                    <a:fld id="{179412C8-C9DF-4508-A30C-160186B5AE34}" type="VALUE">
                      <a:rPr lang="en-US" altLang="ko-KR" sz="1000" baseline="0" smtClean="0">
                        <a:solidFill>
                          <a:srgbClr val="00C0AE"/>
                        </a:solidFill>
                        <a:latin typeface="KPMG Bold" panose="020B0803030202040204" pitchFamily="34" charset="0"/>
                      </a:rPr>
                      <a:pPr algn="l">
                        <a:lnSpc>
                          <a:spcPct val="80000"/>
                        </a:lnSpc>
                        <a:defRPr sz="800">
                          <a:solidFill>
                            <a:srgbClr val="00C0AE"/>
                          </a:solidFill>
                        </a:defRPr>
                      </a:pPr>
                      <a:t>[값]</a:t>
                    </a:fld>
                    <a:r>
                      <a:rPr lang="en-US" altLang="ko-KR" sz="1000" baseline="0" dirty="0">
                        <a:solidFill>
                          <a:srgbClr val="00C0AE"/>
                        </a:solidFill>
                        <a:latin typeface="KPMG Bold" panose="020B0803030202040204" pitchFamily="34" charset="0"/>
                      </a:rPr>
                      <a:t>, </a:t>
                    </a:r>
                  </a:p>
                  <a:p>
                    <a:pPr algn="l">
                      <a:lnSpc>
                        <a:spcPct val="80000"/>
                      </a:lnSpc>
                      <a:defRPr sz="800">
                        <a:solidFill>
                          <a:srgbClr val="00C0AE"/>
                        </a:solidFill>
                      </a:defRPr>
                    </a:pPr>
                    <a:fld id="{7AFA5E6A-D7E0-4659-9C76-B31B1615E4F1}" type="PERCENTAGE">
                      <a:rPr lang="en-US" altLang="ko-KR" sz="1000" baseline="0" smtClean="0">
                        <a:solidFill>
                          <a:srgbClr val="00C0AE"/>
                        </a:solidFill>
                        <a:latin typeface="KPMG Bold" panose="020B0803030202040204" pitchFamily="34" charset="0"/>
                      </a:rPr>
                      <a:pPr algn="l">
                        <a:lnSpc>
                          <a:spcPct val="80000"/>
                        </a:lnSpc>
                        <a:defRPr sz="800">
                          <a:solidFill>
                            <a:srgbClr val="00C0AE"/>
                          </a:solidFill>
                        </a:defRPr>
                      </a:pPr>
                      <a:t>[백분율]</a:t>
                    </a:fld>
                    <a:endParaRPr lang="ko-KR" altLang="en-US"/>
                  </a:p>
                </c:rich>
              </c:tx>
              <c:numFmt formatCode="0.0%" sourceLinked="0"/>
              <c:spPr>
                <a:noFill/>
                <a:ln>
                  <a:noFill/>
                </a:ln>
                <a:effectLst/>
              </c:spPr>
              <c:txPr>
                <a:bodyPr rot="0" spcFirstLastPara="1" vertOverflow="ellipsis" vert="horz" wrap="square" lIns="38100" tIns="19050" rIns="38100" bIns="19050" anchor="ctr" anchorCtr="0">
                  <a:noAutofit/>
                </a:bodyPr>
                <a:lstStyle/>
                <a:p>
                  <a:pPr algn="l">
                    <a:lnSpc>
                      <a:spcPct val="80000"/>
                    </a:lnSpc>
                    <a:defRPr lang="en-US" altLang="ko-KR" sz="800" b="0" i="0" u="none" strike="noStrike" kern="1200" baseline="0">
                      <a:ln>
                        <a:solidFill>
                          <a:schemeClr val="tx2">
                            <a:alpha val="0"/>
                          </a:schemeClr>
                        </a:solidFill>
                      </a:ln>
                      <a:solidFill>
                        <a:srgbClr val="00C0AE"/>
                      </a:solidFill>
                      <a:latin typeface="KoPub돋움체 Medium" panose="00000600000000000000" pitchFamily="2" charset="-127"/>
                      <a:ea typeface="KoPub돋움체 Medium" panose="00000600000000000000" pitchFamily="2" charset="-127"/>
                      <a:cs typeface="+mn-cs"/>
                    </a:defRPr>
                  </a:pPr>
                  <a:endParaRPr lang="ko-KR"/>
                </a:p>
              </c:txPr>
              <c:showLegendKey val="0"/>
              <c:showVal val="1"/>
              <c:showCatName val="1"/>
              <c:showSerName val="0"/>
              <c:showPercent val="1"/>
              <c:showBubbleSize val="0"/>
              <c:extLst>
                <c:ext xmlns:c15="http://schemas.microsoft.com/office/drawing/2012/chart" uri="{CE6537A1-D6FC-4f65-9D91-7224C49458BB}">
                  <c15:layout>
                    <c:manualLayout>
                      <c:w val="0.22507682682682684"/>
                      <c:h val="0.12757368421052631"/>
                    </c:manualLayout>
                  </c15:layout>
                  <c15:dlblFieldTable/>
                  <c15:showDataLabelsRange val="0"/>
                </c:ext>
                <c:ext xmlns:c16="http://schemas.microsoft.com/office/drawing/2014/chart" uri="{C3380CC4-5D6E-409C-BE32-E72D297353CC}">
                  <c16:uniqueId val="{0000000D-C429-46D4-AF6B-A972B98FA77F}"/>
                </c:ext>
              </c:extLst>
            </c:dLbl>
            <c:dLbl>
              <c:idx val="7"/>
              <c:layout>
                <c:manualLayout>
                  <c:x val="6.5340340340340345E-3"/>
                  <c:y val="0"/>
                </c:manualLayout>
              </c:layout>
              <c:tx>
                <c:rich>
                  <a:bodyPr/>
                  <a:lstStyle/>
                  <a:p>
                    <a:fld id="{2EFD6155-0C6E-466B-8860-1CC4CD16F998}" type="CATEGORYNAME">
                      <a:rPr lang="ko-KR" altLang="en-US"/>
                      <a:pPr/>
                      <a:t>[범주 이름]</a:t>
                    </a:fld>
                    <a:r>
                      <a:rPr lang="en-US" altLang="ko-KR" baseline="0" dirty="0"/>
                      <a:t>, </a:t>
                    </a:r>
                    <a:fld id="{B84071AB-7416-43B8-B353-A42819114342}" type="VALUE">
                      <a:rPr lang="en-US" altLang="ko-KR" sz="1200" baseline="0" smtClean="0">
                        <a:latin typeface="KPMG Bold" panose="020B0803030202040204" pitchFamily="34" charset="0"/>
                      </a:rPr>
                      <a:pPr/>
                      <a:t>[값]</a:t>
                    </a:fld>
                    <a:r>
                      <a:rPr lang="en-US" altLang="ko-KR" sz="1200" baseline="0" dirty="0">
                        <a:latin typeface="KPMG Bold" panose="020B0803030202040204" pitchFamily="34" charset="0"/>
                      </a:rPr>
                      <a:t>, </a:t>
                    </a:r>
                    <a:fld id="{DE94A272-D49A-4308-8068-FBD310CEDC13}" type="PERCENTAGE">
                      <a:rPr lang="en-US" altLang="ko-KR" sz="1200" baseline="0" smtClean="0">
                        <a:latin typeface="KPMG Bold" panose="020B0803030202040204" pitchFamily="34" charset="0"/>
                      </a:rPr>
                      <a:pPr/>
                      <a:t>[백분율]</a:t>
                    </a:fld>
                    <a:endParaRPr lang="en-US" altLang="ko-KR" sz="1200" baseline="0" dirty="0">
                      <a:latin typeface="KPMG Bold" panose="020B0803030202040204" pitchFamily="34" charset="0"/>
                    </a:endParaRPr>
                  </a:p>
                </c:rich>
              </c:tx>
              <c:showLegendKey val="0"/>
              <c:showVal val="1"/>
              <c:showCatName val="1"/>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F-C429-46D4-AF6B-A972B98FA77F}"/>
                </c:ext>
              </c:extLst>
            </c:dLbl>
            <c:dLbl>
              <c:idx val="8"/>
              <c:layout>
                <c:manualLayout>
                  <c:x val="0.16888333333333322"/>
                  <c:y val="-2.0433024691358097E-2"/>
                </c:manualLayout>
              </c:layout>
              <c:tx>
                <c:rich>
                  <a:bodyPr rot="0" spcFirstLastPara="1" vertOverflow="ellipsis" vert="horz" wrap="square" lIns="38100" tIns="19050" rIns="38100" bIns="19050" anchor="ctr" anchorCtr="0">
                    <a:spAutoFit/>
                  </a:bodyPr>
                  <a:lstStyle/>
                  <a:p>
                    <a:pPr algn="l">
                      <a:lnSpc>
                        <a:spcPct val="80000"/>
                      </a:lnSpc>
                      <a:defRPr lang="en-US" altLang="ko-KR" sz="800" b="1" i="0" u="none" strike="noStrike" kern="1200" baseline="0">
                        <a:ln>
                          <a:solidFill>
                            <a:schemeClr val="tx2">
                              <a:alpha val="0"/>
                            </a:schemeClr>
                          </a:solidFill>
                        </a:ln>
                        <a:solidFill>
                          <a:schemeClr val="accent3">
                            <a:lumMod val="50000"/>
                            <a:lumOff val="50000"/>
                          </a:schemeClr>
                        </a:solidFill>
                        <a:latin typeface="KoPub돋움체 Medium" panose="00000600000000000000" pitchFamily="2" charset="-127"/>
                        <a:ea typeface="KoPub돋움체 Medium" panose="00000600000000000000" pitchFamily="2" charset="-127"/>
                        <a:cs typeface="+mn-cs"/>
                      </a:defRPr>
                    </a:pPr>
                    <a:fld id="{A70ADDC5-C96D-43D2-897C-E1ABFA14976A}" type="CATEGORYNAME">
                      <a:rPr lang="ko-KR" altLang="en-US" b="1">
                        <a:solidFill>
                          <a:schemeClr val="accent3">
                            <a:lumMod val="50000"/>
                            <a:lumOff val="50000"/>
                          </a:schemeClr>
                        </a:solidFill>
                      </a:rPr>
                      <a:pPr algn="l">
                        <a:lnSpc>
                          <a:spcPct val="80000"/>
                        </a:lnSpc>
                        <a:defRPr sz="800" b="1">
                          <a:solidFill>
                            <a:schemeClr val="accent3">
                              <a:lumMod val="50000"/>
                              <a:lumOff val="50000"/>
                            </a:schemeClr>
                          </a:solidFill>
                        </a:defRPr>
                      </a:pPr>
                      <a:t>[범주 이름]</a:t>
                    </a:fld>
                    <a:r>
                      <a:rPr lang="en-US" altLang="ko-KR" b="1" baseline="0" dirty="0">
                        <a:solidFill>
                          <a:schemeClr val="accent3">
                            <a:lumMod val="50000"/>
                            <a:lumOff val="50000"/>
                          </a:schemeClr>
                        </a:solidFill>
                      </a:rPr>
                      <a:t>, </a:t>
                    </a:r>
                    <a:fld id="{9AC75578-2ABB-4FD1-ACFB-C5C97F28A848}" type="VALUE">
                      <a:rPr lang="en-US" altLang="ko-KR" sz="1000" b="1" baseline="0" smtClean="0">
                        <a:solidFill>
                          <a:schemeClr val="accent3">
                            <a:lumMod val="50000"/>
                            <a:lumOff val="50000"/>
                          </a:schemeClr>
                        </a:solidFill>
                        <a:latin typeface="KPMG Bold" panose="020B0803030202040204" pitchFamily="34" charset="0"/>
                      </a:rPr>
                      <a:pPr algn="l">
                        <a:lnSpc>
                          <a:spcPct val="80000"/>
                        </a:lnSpc>
                        <a:defRPr sz="800" b="1">
                          <a:solidFill>
                            <a:schemeClr val="accent3">
                              <a:lumMod val="50000"/>
                              <a:lumOff val="50000"/>
                            </a:schemeClr>
                          </a:solidFill>
                        </a:defRPr>
                      </a:pPr>
                      <a:t>[값]</a:t>
                    </a:fld>
                    <a:r>
                      <a:rPr lang="en-US" altLang="ko-KR" sz="1000" b="1" baseline="0" dirty="0">
                        <a:solidFill>
                          <a:schemeClr val="accent3">
                            <a:lumMod val="50000"/>
                            <a:lumOff val="50000"/>
                          </a:schemeClr>
                        </a:solidFill>
                        <a:latin typeface="KPMG Bold" panose="020B0803030202040204" pitchFamily="34" charset="0"/>
                      </a:rPr>
                      <a:t>, </a:t>
                    </a:r>
                  </a:p>
                  <a:p>
                    <a:pPr algn="l">
                      <a:lnSpc>
                        <a:spcPct val="80000"/>
                      </a:lnSpc>
                      <a:defRPr sz="800" b="1">
                        <a:solidFill>
                          <a:schemeClr val="accent3">
                            <a:lumMod val="50000"/>
                            <a:lumOff val="50000"/>
                          </a:schemeClr>
                        </a:solidFill>
                      </a:defRPr>
                    </a:pPr>
                    <a:fld id="{533DAD96-0FEF-4083-AD93-B521B19EC398}" type="PERCENTAGE">
                      <a:rPr lang="en-US" altLang="ko-KR" sz="1000" b="1" baseline="0" smtClean="0">
                        <a:solidFill>
                          <a:schemeClr val="accent3">
                            <a:lumMod val="50000"/>
                            <a:lumOff val="50000"/>
                          </a:schemeClr>
                        </a:solidFill>
                        <a:latin typeface="KPMG Bold" panose="020B0803030202040204" pitchFamily="34" charset="0"/>
                      </a:rPr>
                      <a:pPr algn="l">
                        <a:lnSpc>
                          <a:spcPct val="80000"/>
                        </a:lnSpc>
                        <a:defRPr sz="800" b="1">
                          <a:solidFill>
                            <a:schemeClr val="accent3">
                              <a:lumMod val="50000"/>
                              <a:lumOff val="50000"/>
                            </a:schemeClr>
                          </a:solidFill>
                        </a:defRPr>
                      </a:pPr>
                      <a:t>[백분율]</a:t>
                    </a:fld>
                    <a:endParaRPr lang="ko-KR" altLang="en-US"/>
                  </a:p>
                </c:rich>
              </c:tx>
              <c:numFmt formatCode="0.0%" sourceLinked="0"/>
              <c:spPr>
                <a:noFill/>
                <a:ln>
                  <a:noFill/>
                </a:ln>
                <a:effectLst/>
              </c:spPr>
              <c:txPr>
                <a:bodyPr rot="0" spcFirstLastPara="1" vertOverflow="ellipsis" vert="horz" wrap="square" lIns="38100" tIns="19050" rIns="38100" bIns="19050" anchor="ctr" anchorCtr="0">
                  <a:spAutoFit/>
                </a:bodyPr>
                <a:lstStyle/>
                <a:p>
                  <a:pPr algn="l">
                    <a:lnSpc>
                      <a:spcPct val="80000"/>
                    </a:lnSpc>
                    <a:defRPr lang="en-US" altLang="ko-KR" sz="800" b="1" i="0" u="none" strike="noStrike" kern="1200" baseline="0">
                      <a:ln>
                        <a:solidFill>
                          <a:schemeClr val="tx2">
                            <a:alpha val="0"/>
                          </a:schemeClr>
                        </a:solidFill>
                      </a:ln>
                      <a:solidFill>
                        <a:schemeClr val="accent3">
                          <a:lumMod val="50000"/>
                          <a:lumOff val="50000"/>
                        </a:schemeClr>
                      </a:solidFill>
                      <a:latin typeface="KoPub돋움체 Medium" panose="00000600000000000000" pitchFamily="2" charset="-127"/>
                      <a:ea typeface="KoPub돋움체 Medium" panose="00000600000000000000" pitchFamily="2" charset="-127"/>
                      <a:cs typeface="+mn-cs"/>
                    </a:defRPr>
                  </a:pPr>
                  <a:endParaRPr lang="ko-KR"/>
                </a:p>
              </c:txPr>
              <c:showLegendKey val="0"/>
              <c:showVal val="1"/>
              <c:showCatName val="1"/>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11-C429-46D4-AF6B-A972B98FA77F}"/>
                </c:ext>
              </c:extLst>
            </c:dLbl>
            <c:dLbl>
              <c:idx val="9"/>
              <c:layout>
                <c:manualLayout>
                  <c:x val="0.22228178178178179"/>
                  <c:y val="3.8542186957978078E-2"/>
                </c:manualLayout>
              </c:layout>
              <c:tx>
                <c:rich>
                  <a:bodyPr rot="0" spcFirstLastPara="1" vertOverflow="ellipsis" vert="horz" wrap="square" lIns="38100" tIns="19050" rIns="38100" bIns="19050" anchor="ctr" anchorCtr="0">
                    <a:spAutoFit/>
                  </a:bodyPr>
                  <a:lstStyle/>
                  <a:p>
                    <a:pPr algn="l">
                      <a:lnSpc>
                        <a:spcPct val="80000"/>
                      </a:lnSpc>
                      <a:defRPr lang="en-US" altLang="ko-KR" sz="800" b="0" i="0" u="none" strike="noStrike" kern="1200" baseline="0">
                        <a:ln>
                          <a:solidFill>
                            <a:schemeClr val="tx2">
                              <a:alpha val="0"/>
                            </a:schemeClr>
                          </a:solidFill>
                        </a:ln>
                        <a:solidFill>
                          <a:srgbClr val="006E93"/>
                        </a:solidFill>
                        <a:latin typeface="KoPub돋움체 Medium" panose="00000600000000000000" pitchFamily="2" charset="-127"/>
                        <a:ea typeface="KoPub돋움체 Medium" panose="00000600000000000000" pitchFamily="2" charset="-127"/>
                        <a:cs typeface="+mn-cs"/>
                      </a:defRPr>
                    </a:pPr>
                    <a:fld id="{A7023E71-65EE-492E-8CA3-FD15EA38784B}" type="CATEGORYNAME">
                      <a:rPr lang="ko-KR" altLang="en-US"/>
                      <a:pPr algn="l">
                        <a:lnSpc>
                          <a:spcPct val="80000"/>
                        </a:lnSpc>
                        <a:defRPr sz="800">
                          <a:solidFill>
                            <a:srgbClr val="006E93"/>
                          </a:solidFill>
                        </a:defRPr>
                      </a:pPr>
                      <a:t>[범주 이름]</a:t>
                    </a:fld>
                    <a:r>
                      <a:rPr lang="en-US" altLang="ko-KR" baseline="0" dirty="0"/>
                      <a:t>, </a:t>
                    </a:r>
                    <a:fld id="{E057CF6E-ED90-4E2D-9E4F-3F16A3AA90D9}" type="VALUE">
                      <a:rPr lang="en-US" altLang="ko-KR" sz="1000" baseline="0" smtClean="0">
                        <a:latin typeface="KPMG Bold" panose="020B0803030202040204" pitchFamily="34" charset="0"/>
                      </a:rPr>
                      <a:pPr algn="l">
                        <a:lnSpc>
                          <a:spcPct val="80000"/>
                        </a:lnSpc>
                        <a:defRPr sz="800">
                          <a:solidFill>
                            <a:srgbClr val="006E93"/>
                          </a:solidFill>
                        </a:defRPr>
                      </a:pPr>
                      <a:t>[값]</a:t>
                    </a:fld>
                    <a:r>
                      <a:rPr lang="en-US" altLang="ko-KR" sz="1000" baseline="0" dirty="0">
                        <a:latin typeface="KPMG Bold" panose="020B0803030202040204" pitchFamily="34" charset="0"/>
                      </a:rPr>
                      <a:t>, </a:t>
                    </a:r>
                  </a:p>
                  <a:p>
                    <a:pPr algn="l">
                      <a:lnSpc>
                        <a:spcPct val="80000"/>
                      </a:lnSpc>
                      <a:defRPr sz="800">
                        <a:solidFill>
                          <a:srgbClr val="006E93"/>
                        </a:solidFill>
                      </a:defRPr>
                    </a:pPr>
                    <a:fld id="{1A407313-379C-43E5-B2D1-B8960C2E7F0D}" type="PERCENTAGE">
                      <a:rPr lang="en-US" altLang="ko-KR" sz="1000" baseline="0" smtClean="0">
                        <a:latin typeface="KPMG Bold" panose="020B0803030202040204" pitchFamily="34" charset="0"/>
                      </a:rPr>
                      <a:pPr algn="l">
                        <a:lnSpc>
                          <a:spcPct val="80000"/>
                        </a:lnSpc>
                        <a:defRPr sz="800">
                          <a:solidFill>
                            <a:srgbClr val="006E93"/>
                          </a:solidFill>
                        </a:defRPr>
                      </a:pPr>
                      <a:t>[백분율]</a:t>
                    </a:fld>
                    <a:endParaRPr lang="ko-KR" altLang="en-US"/>
                  </a:p>
                </c:rich>
              </c:tx>
              <c:numFmt formatCode="0.0%" sourceLinked="0"/>
              <c:spPr>
                <a:noFill/>
                <a:ln>
                  <a:noFill/>
                </a:ln>
                <a:effectLst/>
              </c:spPr>
              <c:txPr>
                <a:bodyPr rot="0" spcFirstLastPara="1" vertOverflow="ellipsis" vert="horz" wrap="square" lIns="38100" tIns="19050" rIns="38100" bIns="19050" anchor="ctr" anchorCtr="0">
                  <a:spAutoFit/>
                </a:bodyPr>
                <a:lstStyle/>
                <a:p>
                  <a:pPr algn="l">
                    <a:lnSpc>
                      <a:spcPct val="80000"/>
                    </a:lnSpc>
                    <a:defRPr lang="en-US" altLang="ko-KR" sz="800" b="0" i="0" u="none" strike="noStrike" kern="1200" baseline="0">
                      <a:ln>
                        <a:solidFill>
                          <a:schemeClr val="tx2">
                            <a:alpha val="0"/>
                          </a:schemeClr>
                        </a:solidFill>
                      </a:ln>
                      <a:solidFill>
                        <a:srgbClr val="006E93"/>
                      </a:solidFill>
                      <a:latin typeface="KoPub돋움체 Medium" panose="00000600000000000000" pitchFamily="2" charset="-127"/>
                      <a:ea typeface="KoPub돋움체 Medium" panose="00000600000000000000" pitchFamily="2" charset="-127"/>
                      <a:cs typeface="+mn-cs"/>
                    </a:defRPr>
                  </a:pPr>
                  <a:endParaRPr lang="ko-KR"/>
                </a:p>
              </c:txPr>
              <c:showLegendKey val="0"/>
              <c:showVal val="1"/>
              <c:showCatName val="1"/>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13-C429-46D4-AF6B-A972B98FA77F}"/>
                </c:ext>
              </c:extLst>
            </c:dLbl>
            <c:dLbl>
              <c:idx val="10"/>
              <c:layout>
                <c:manualLayout>
                  <c:x val="0.24717685332391215"/>
                  <c:y val="0.14730206639891741"/>
                </c:manualLayout>
              </c:layout>
              <c:tx>
                <c:rich>
                  <a:bodyPr rot="0" spcFirstLastPara="1" vertOverflow="ellipsis" vert="horz" wrap="square" lIns="38100" tIns="19050" rIns="38100" bIns="19050" anchor="ctr" anchorCtr="0">
                    <a:noAutofit/>
                  </a:bodyPr>
                  <a:lstStyle/>
                  <a:p>
                    <a:pPr algn="l">
                      <a:lnSpc>
                        <a:spcPct val="80000"/>
                      </a:lnSpc>
                      <a:defRPr lang="en-US" altLang="ko-KR" sz="800" b="0" i="0" u="none" strike="noStrike" kern="1200" baseline="0">
                        <a:ln>
                          <a:solidFill>
                            <a:schemeClr val="tx2">
                              <a:alpha val="0"/>
                            </a:schemeClr>
                          </a:solidFill>
                        </a:ln>
                        <a:solidFill>
                          <a:schemeClr val="tx1"/>
                        </a:solidFill>
                        <a:latin typeface="KoPub돋움체 Medium" panose="00000600000000000000" pitchFamily="2" charset="-127"/>
                        <a:ea typeface="KoPub돋움체 Medium" panose="00000600000000000000" pitchFamily="2" charset="-127"/>
                        <a:cs typeface="+mn-cs"/>
                      </a:defRPr>
                    </a:pPr>
                    <a:fld id="{5FEFBA97-D734-4BAF-9703-A4125C5A38B2}" type="CATEGORYNAME">
                      <a:rPr lang="ko-KR" altLang="en-US">
                        <a:solidFill>
                          <a:schemeClr val="tx1">
                            <a:lumMod val="50000"/>
                            <a:lumOff val="50000"/>
                          </a:schemeClr>
                        </a:solidFill>
                      </a:rPr>
                      <a:pPr algn="l">
                        <a:lnSpc>
                          <a:spcPct val="80000"/>
                        </a:lnSpc>
                        <a:defRPr sz="800">
                          <a:solidFill>
                            <a:schemeClr val="tx1"/>
                          </a:solidFill>
                        </a:defRPr>
                      </a:pPr>
                      <a:t>[범주 이름]</a:t>
                    </a:fld>
                    <a:r>
                      <a:rPr lang="en-US" altLang="ko-KR" baseline="0" dirty="0">
                        <a:solidFill>
                          <a:schemeClr val="tx1">
                            <a:lumMod val="50000"/>
                            <a:lumOff val="50000"/>
                          </a:schemeClr>
                        </a:solidFill>
                      </a:rPr>
                      <a:t>,</a:t>
                    </a:r>
                    <a:fld id="{F46BE588-693C-4DAF-A205-41D539BB287D}" type="VALUE">
                      <a:rPr lang="en-US" altLang="ko-KR" sz="1000" baseline="0" smtClean="0">
                        <a:solidFill>
                          <a:schemeClr val="tx1">
                            <a:lumMod val="50000"/>
                            <a:lumOff val="50000"/>
                          </a:schemeClr>
                        </a:solidFill>
                        <a:latin typeface="KPMG Bold" panose="020B0803030202040204" pitchFamily="34" charset="0"/>
                      </a:rPr>
                      <a:pPr algn="l">
                        <a:lnSpc>
                          <a:spcPct val="80000"/>
                        </a:lnSpc>
                        <a:defRPr sz="800">
                          <a:solidFill>
                            <a:schemeClr val="tx1"/>
                          </a:solidFill>
                        </a:defRPr>
                      </a:pPr>
                      <a:t>[값]</a:t>
                    </a:fld>
                    <a:r>
                      <a:rPr lang="en-US" altLang="ko-KR" sz="1000" baseline="0" dirty="0">
                        <a:solidFill>
                          <a:schemeClr val="tx1">
                            <a:lumMod val="50000"/>
                            <a:lumOff val="50000"/>
                          </a:schemeClr>
                        </a:solidFill>
                        <a:latin typeface="KPMG Bold" panose="020B0803030202040204" pitchFamily="34" charset="0"/>
                      </a:rPr>
                      <a:t>, </a:t>
                    </a:r>
                  </a:p>
                  <a:p>
                    <a:pPr algn="l">
                      <a:lnSpc>
                        <a:spcPct val="80000"/>
                      </a:lnSpc>
                      <a:defRPr sz="800">
                        <a:solidFill>
                          <a:schemeClr val="tx1"/>
                        </a:solidFill>
                      </a:defRPr>
                    </a:pPr>
                    <a:fld id="{15234EC7-2876-4F07-AB80-AB8E21AEDA3C}" type="PERCENTAGE">
                      <a:rPr lang="en-US" altLang="ko-KR" sz="1000" baseline="0" smtClean="0">
                        <a:solidFill>
                          <a:schemeClr val="tx1">
                            <a:lumMod val="50000"/>
                            <a:lumOff val="50000"/>
                          </a:schemeClr>
                        </a:solidFill>
                        <a:latin typeface="KPMG Bold" panose="020B0803030202040204" pitchFamily="34" charset="0"/>
                      </a:rPr>
                      <a:pPr algn="l">
                        <a:lnSpc>
                          <a:spcPct val="80000"/>
                        </a:lnSpc>
                        <a:defRPr sz="800">
                          <a:solidFill>
                            <a:schemeClr val="tx1"/>
                          </a:solidFill>
                        </a:defRPr>
                      </a:pPr>
                      <a:t>[백분율]</a:t>
                    </a:fld>
                    <a:endParaRPr lang="ko-KR" altLang="en-US"/>
                  </a:p>
                </c:rich>
              </c:tx>
              <c:numFmt formatCode="0.0%" sourceLinked="0"/>
              <c:spPr>
                <a:noFill/>
                <a:ln>
                  <a:noFill/>
                </a:ln>
                <a:effectLst/>
              </c:spPr>
              <c:txPr>
                <a:bodyPr rot="0" spcFirstLastPara="1" vertOverflow="ellipsis" vert="horz" wrap="square" lIns="38100" tIns="19050" rIns="38100" bIns="19050" anchor="ctr" anchorCtr="0">
                  <a:noAutofit/>
                </a:bodyPr>
                <a:lstStyle/>
                <a:p>
                  <a:pPr algn="l">
                    <a:lnSpc>
                      <a:spcPct val="80000"/>
                    </a:lnSpc>
                    <a:defRPr lang="en-US" altLang="ko-KR" sz="800" b="0" i="0" u="none" strike="noStrike" kern="1200" baseline="0">
                      <a:ln>
                        <a:solidFill>
                          <a:schemeClr val="tx2">
                            <a:alpha val="0"/>
                          </a:schemeClr>
                        </a:solidFill>
                      </a:ln>
                      <a:solidFill>
                        <a:schemeClr val="tx1"/>
                      </a:solidFill>
                      <a:latin typeface="KoPub돋움체 Medium" panose="00000600000000000000" pitchFamily="2" charset="-127"/>
                      <a:ea typeface="KoPub돋움체 Medium" panose="00000600000000000000" pitchFamily="2" charset="-127"/>
                      <a:cs typeface="+mn-cs"/>
                    </a:defRPr>
                  </a:pPr>
                  <a:endParaRPr lang="ko-KR"/>
                </a:p>
              </c:txPr>
              <c:showLegendKey val="0"/>
              <c:showVal val="1"/>
              <c:showCatName val="1"/>
              <c:showSerName val="0"/>
              <c:showPercent val="1"/>
              <c:showBubbleSize val="0"/>
              <c:extLst>
                <c:ext xmlns:c15="http://schemas.microsoft.com/office/drawing/2012/chart" uri="{CE6537A1-D6FC-4f65-9D91-7224C49458BB}">
                  <c15:layout>
                    <c:manualLayout>
                      <c:w val="0.18032432432432433"/>
                      <c:h val="0.12423660130718954"/>
                    </c:manualLayout>
                  </c15:layout>
                  <c15:dlblFieldTable/>
                  <c15:showDataLabelsRange val="0"/>
                </c:ext>
                <c:ext xmlns:c16="http://schemas.microsoft.com/office/drawing/2014/chart" uri="{C3380CC4-5D6E-409C-BE32-E72D297353CC}">
                  <c16:uniqueId val="{00000015-C629-4310-A6C7-3832F68E0BE2}"/>
                </c:ext>
              </c:extLst>
            </c:dLbl>
            <c:dLbl>
              <c:idx val="11"/>
              <c:layout>
                <c:manualLayout>
                  <c:x val="3.4973223223223222E-2"/>
                  <c:y val="1.0270028955515317E-2"/>
                </c:manualLayout>
              </c:layout>
              <c:tx>
                <c:rich>
                  <a:bodyPr rot="0" spcFirstLastPara="1" vertOverflow="ellipsis" vert="horz" wrap="square" lIns="38100" tIns="19050" rIns="38100" bIns="19050" anchor="ctr" anchorCtr="0">
                    <a:noAutofit/>
                  </a:bodyPr>
                  <a:lstStyle/>
                  <a:p>
                    <a:pPr algn="l">
                      <a:lnSpc>
                        <a:spcPct val="80000"/>
                      </a:lnSpc>
                      <a:defRPr lang="en-US" altLang="ko-KR" sz="800" b="0" i="0" u="none" strike="noStrike" kern="1200" baseline="0">
                        <a:ln>
                          <a:solidFill>
                            <a:schemeClr val="tx2">
                              <a:alpha val="0"/>
                            </a:schemeClr>
                          </a:solidFill>
                        </a:ln>
                        <a:solidFill>
                          <a:srgbClr val="B5025F"/>
                        </a:solidFill>
                        <a:latin typeface="KoPub돋움체 Medium" panose="00000600000000000000" pitchFamily="2" charset="-127"/>
                        <a:ea typeface="KoPub돋움체 Medium" panose="00000600000000000000" pitchFamily="2" charset="-127"/>
                        <a:cs typeface="+mn-cs"/>
                      </a:defRPr>
                    </a:pPr>
                    <a:fld id="{49DA9DEB-6069-40E6-9998-A4D0CAB8D46E}" type="CATEGORYNAME">
                      <a:rPr lang="ko-KR" altLang="en-US">
                        <a:solidFill>
                          <a:schemeClr val="bg1"/>
                        </a:solidFill>
                      </a:rPr>
                      <a:pPr algn="l">
                        <a:lnSpc>
                          <a:spcPct val="80000"/>
                        </a:lnSpc>
                        <a:defRPr sz="800">
                          <a:solidFill>
                            <a:srgbClr val="B5025F"/>
                          </a:solidFill>
                        </a:defRPr>
                      </a:pPr>
                      <a:t>[범주 이름]</a:t>
                    </a:fld>
                    <a:r>
                      <a:rPr lang="en-US" altLang="ko-KR" baseline="0" dirty="0">
                        <a:solidFill>
                          <a:schemeClr val="bg1"/>
                        </a:solidFill>
                      </a:rPr>
                      <a:t>, </a:t>
                    </a:r>
                  </a:p>
                  <a:p>
                    <a:pPr algn="l">
                      <a:lnSpc>
                        <a:spcPct val="80000"/>
                      </a:lnSpc>
                      <a:defRPr sz="800">
                        <a:solidFill>
                          <a:srgbClr val="B5025F"/>
                        </a:solidFill>
                      </a:defRPr>
                    </a:pPr>
                    <a:fld id="{9B093540-1826-4373-AC23-E7BECE063D88}" type="VALUE">
                      <a:rPr lang="en-US" altLang="ko-KR" sz="1000" baseline="0" smtClean="0">
                        <a:solidFill>
                          <a:schemeClr val="bg1"/>
                        </a:solidFill>
                        <a:latin typeface="KPMG Bold" panose="020B0803030202040204" pitchFamily="34" charset="0"/>
                      </a:rPr>
                      <a:pPr algn="l">
                        <a:lnSpc>
                          <a:spcPct val="80000"/>
                        </a:lnSpc>
                        <a:defRPr sz="800">
                          <a:solidFill>
                            <a:srgbClr val="B5025F"/>
                          </a:solidFill>
                        </a:defRPr>
                      </a:pPr>
                      <a:t>[값]</a:t>
                    </a:fld>
                    <a:r>
                      <a:rPr lang="en-US" altLang="ko-KR" sz="1000" baseline="0" dirty="0">
                        <a:solidFill>
                          <a:schemeClr val="bg1"/>
                        </a:solidFill>
                        <a:latin typeface="KPMG Bold" panose="020B0803030202040204" pitchFamily="34" charset="0"/>
                      </a:rPr>
                      <a:t>, </a:t>
                    </a:r>
                    <a:fld id="{F816ECEB-3206-40F2-88A7-CC48073D531B}" type="PERCENTAGE">
                      <a:rPr lang="en-US" altLang="ko-KR" sz="1000" baseline="0">
                        <a:solidFill>
                          <a:schemeClr val="bg1"/>
                        </a:solidFill>
                        <a:latin typeface="KPMG Bold" panose="020B0803030202040204" pitchFamily="34" charset="0"/>
                      </a:rPr>
                      <a:pPr algn="l">
                        <a:lnSpc>
                          <a:spcPct val="80000"/>
                        </a:lnSpc>
                        <a:defRPr sz="800">
                          <a:solidFill>
                            <a:srgbClr val="B5025F"/>
                          </a:solidFill>
                        </a:defRPr>
                      </a:pPr>
                      <a:t>[백분율]</a:t>
                    </a:fld>
                    <a:endParaRPr lang="en-US" altLang="ko-KR" sz="1000" baseline="0" dirty="0">
                      <a:solidFill>
                        <a:schemeClr val="bg1"/>
                      </a:solidFill>
                      <a:latin typeface="KPMG Bold" panose="020B0803030202040204" pitchFamily="34" charset="0"/>
                    </a:endParaRPr>
                  </a:p>
                </c:rich>
              </c:tx>
              <c:numFmt formatCode="0.0%" sourceLinked="0"/>
              <c:spPr>
                <a:noFill/>
                <a:ln>
                  <a:noFill/>
                </a:ln>
                <a:effectLst/>
              </c:spPr>
              <c:txPr>
                <a:bodyPr rot="0" spcFirstLastPara="1" vertOverflow="ellipsis" vert="horz" wrap="square" lIns="38100" tIns="19050" rIns="38100" bIns="19050" anchor="ctr" anchorCtr="0">
                  <a:noAutofit/>
                </a:bodyPr>
                <a:lstStyle/>
                <a:p>
                  <a:pPr algn="l">
                    <a:lnSpc>
                      <a:spcPct val="80000"/>
                    </a:lnSpc>
                    <a:defRPr lang="en-US" altLang="ko-KR" sz="800" b="0" i="0" u="none" strike="noStrike" kern="1200" baseline="0">
                      <a:ln>
                        <a:solidFill>
                          <a:schemeClr val="tx2">
                            <a:alpha val="0"/>
                          </a:schemeClr>
                        </a:solidFill>
                      </a:ln>
                      <a:solidFill>
                        <a:srgbClr val="B5025F"/>
                      </a:solidFill>
                      <a:latin typeface="KoPub돋움체 Medium" panose="00000600000000000000" pitchFamily="2" charset="-127"/>
                      <a:ea typeface="KoPub돋움체 Medium" panose="00000600000000000000" pitchFamily="2" charset="-127"/>
                      <a:cs typeface="+mn-cs"/>
                    </a:defRPr>
                  </a:pPr>
                  <a:endParaRPr lang="ko-KR"/>
                </a:p>
              </c:txPr>
              <c:showLegendKey val="0"/>
              <c:showVal val="1"/>
              <c:showCatName val="1"/>
              <c:showSerName val="0"/>
              <c:showPercent val="1"/>
              <c:showBubbleSize val="0"/>
              <c:extLst>
                <c:ext xmlns:c15="http://schemas.microsoft.com/office/drawing/2012/chart" uri="{CE6537A1-D6FC-4f65-9D91-7224C49458BB}">
                  <c15:layout>
                    <c:manualLayout>
                      <c:w val="0.1713576076076076"/>
                      <c:h val="9.1294212592370957E-2"/>
                    </c:manualLayout>
                  </c15:layout>
                  <c15:dlblFieldTable/>
                  <c15:showDataLabelsRange val="0"/>
                </c:ext>
                <c:ext xmlns:c16="http://schemas.microsoft.com/office/drawing/2014/chart" uri="{C3380CC4-5D6E-409C-BE32-E72D297353CC}">
                  <c16:uniqueId val="{00000000-22D8-40D2-965D-9B7439C03486}"/>
                </c:ext>
              </c:extLst>
            </c:dLbl>
            <c:numFmt formatCode="0.0%" sourceLinked="0"/>
            <c:spPr>
              <a:noFill/>
              <a:ln>
                <a:noFill/>
              </a:ln>
              <a:effectLst/>
            </c:spPr>
            <c:txPr>
              <a:bodyPr rot="0" spcFirstLastPara="1" vertOverflow="ellipsis" vert="horz" wrap="square" lIns="38100" tIns="19050" rIns="38100" bIns="19050" anchor="ctr" anchorCtr="0">
                <a:spAutoFit/>
              </a:bodyPr>
              <a:lstStyle/>
              <a:p>
                <a:pPr algn="l">
                  <a:lnSpc>
                    <a:spcPct val="80000"/>
                  </a:lnSpc>
                  <a:defRPr lang="en-US" altLang="ko-KR" sz="800" b="0" i="0" u="none" strike="noStrike" kern="1200" baseline="0">
                    <a:ln>
                      <a:solidFill>
                        <a:schemeClr val="tx2">
                          <a:alpha val="0"/>
                        </a:schemeClr>
                      </a:solidFill>
                    </a:ln>
                    <a:solidFill>
                      <a:schemeClr val="bg1"/>
                    </a:solidFill>
                    <a:latin typeface="KoPub돋움체 Medium" panose="00000600000000000000" pitchFamily="2" charset="-127"/>
                    <a:ea typeface="KoPub돋움체 Medium" panose="00000600000000000000" pitchFamily="2" charset="-127"/>
                    <a:cs typeface="+mn-cs"/>
                  </a:defRPr>
                </a:pPr>
                <a:endParaRPr lang="ko-KR"/>
              </a:p>
            </c:txPr>
            <c:showLegendKey val="0"/>
            <c:showVal val="1"/>
            <c:showCatName val="1"/>
            <c:showSerName val="0"/>
            <c:showPercent val="1"/>
            <c:showBubbleSize val="0"/>
            <c:showLeaderLines val="1"/>
            <c:leaderLines>
              <c:spPr>
                <a:ln w="3175" cap="flat" cmpd="sng" algn="ctr">
                  <a:solidFill>
                    <a:schemeClr val="bg1">
                      <a:lumMod val="75000"/>
                    </a:schemeClr>
                  </a:solidFill>
                  <a:prstDash val="solid"/>
                  <a:round/>
                </a:ln>
                <a:effectLst/>
              </c:spPr>
            </c:leaderLines>
            <c:extLst>
              <c:ext xmlns:c15="http://schemas.microsoft.com/office/drawing/2012/chart" uri="{CE6537A1-D6FC-4f65-9D91-7224C49458BB}"/>
            </c:extLst>
          </c:dLbls>
          <c:cat>
            <c:strRef>
              <c:f>Sheet1!$A$2:$A$13</c:f>
              <c:strCache>
                <c:ptCount val="12"/>
                <c:pt idx="0">
                  <c:v>화재</c:v>
                </c:pt>
                <c:pt idx="1">
                  <c:v>해운</c:v>
                </c:pt>
                <c:pt idx="2">
                  <c:v>적하</c:v>
                </c:pt>
                <c:pt idx="3">
                  <c:v>자동차(강제)</c:v>
                </c:pt>
                <c:pt idx="4">
                  <c:v>자동차(임의)</c:v>
                </c:pt>
                <c:pt idx="5">
                  <c:v>재물(종합)</c:v>
                </c:pt>
                <c:pt idx="6">
                  <c:v>배상책임</c:v>
                </c:pt>
                <c:pt idx="7">
                  <c:v>상해</c:v>
                </c:pt>
                <c:pt idx="8">
                  <c:v>건강</c:v>
                </c:pt>
                <c:pt idx="9">
                  <c:v>여행</c:v>
                </c:pt>
                <c:pt idx="10">
                  <c:v>보석보증</c:v>
                </c:pt>
                <c:pt idx="11">
                  <c:v>기타</c:v>
                </c:pt>
              </c:strCache>
            </c:strRef>
          </c:cat>
          <c:val>
            <c:numRef>
              <c:f>Sheet1!$B$2:$B$13</c:f>
              <c:numCache>
                <c:formatCode>General</c:formatCode>
                <c:ptCount val="12"/>
                <c:pt idx="0" formatCode="#,##0">
                  <c:v>10355</c:v>
                </c:pt>
                <c:pt idx="1">
                  <c:v>465</c:v>
                </c:pt>
                <c:pt idx="2" formatCode="#,##0">
                  <c:v>5853</c:v>
                </c:pt>
                <c:pt idx="3" formatCode="#,##0">
                  <c:v>18634</c:v>
                </c:pt>
                <c:pt idx="4" formatCode="#,##0">
                  <c:v>128772</c:v>
                </c:pt>
                <c:pt idx="5" formatCode="#,##0">
                  <c:v>29123</c:v>
                </c:pt>
                <c:pt idx="6" formatCode="#,##0">
                  <c:v>3031</c:v>
                </c:pt>
                <c:pt idx="7" formatCode="#,##0">
                  <c:v>31234</c:v>
                </c:pt>
                <c:pt idx="8" formatCode="#,##0">
                  <c:v>18738</c:v>
                </c:pt>
                <c:pt idx="9" formatCode="#,##0">
                  <c:v>1130</c:v>
                </c:pt>
                <c:pt idx="10">
                  <c:v>157</c:v>
                </c:pt>
                <c:pt idx="11" formatCode="#,##0">
                  <c:v>15305</c:v>
                </c:pt>
              </c:numCache>
            </c:numRef>
          </c:val>
          <c:extLst>
            <c:ext xmlns:c16="http://schemas.microsoft.com/office/drawing/2014/chart" uri="{C3380CC4-5D6E-409C-BE32-E72D297353CC}">
              <c16:uniqueId val="{00000014-C429-46D4-AF6B-A972B98FA77F}"/>
            </c:ext>
          </c:extLst>
        </c:ser>
        <c:dLbls>
          <c:showLegendKey val="0"/>
          <c:showVal val="0"/>
          <c:showCatName val="1"/>
          <c:showSerName val="0"/>
          <c:showPercent val="1"/>
          <c:showBubbleSize val="0"/>
          <c:showLeaderLines val="1"/>
        </c:dLbls>
        <c:firstSliceAng val="135"/>
        <c:holeSize val="35"/>
      </c:doughnutChart>
      <c:spPr>
        <a:noFill/>
        <a:ln>
          <a:noFill/>
        </a:ln>
        <a:effectLst/>
      </c:spPr>
    </c:plotArea>
    <c:plotVisOnly val="1"/>
    <c:dispBlanksAs val="zero"/>
    <c:showDLblsOverMax val="1"/>
  </c:chart>
  <c:spPr>
    <a:noFill/>
    <a:ln w="9525" cap="flat" cmpd="sng" algn="ctr">
      <a:noFill/>
      <a:prstDash val="solid"/>
    </a:ln>
    <a:effectLst/>
  </c:spPr>
  <c:txPr>
    <a:bodyPr/>
    <a:lstStyle/>
    <a:p>
      <a:pPr>
        <a:lnSpc>
          <a:spcPct val="100000"/>
        </a:lnSpc>
        <a:defRPr lang="en-US" altLang="ko-KR" sz="1000" kern="1200">
          <a:ln>
            <a:solidFill>
              <a:schemeClr val="tx2">
                <a:alpha val="0"/>
              </a:schemeClr>
            </a:solidFill>
          </a:ln>
          <a:solidFill>
            <a:schemeClr val="tx1">
              <a:lumMod val="75000"/>
              <a:lumOff val="25000"/>
            </a:schemeClr>
          </a:solidFill>
          <a:latin typeface="KoPub돋움체 Medium" panose="00000600000000000000" pitchFamily="2" charset="-127"/>
          <a:ea typeface="KoPub돋움체 Medium" panose="00000600000000000000" pitchFamily="2" charset="-127"/>
          <a:cs typeface="+mn-cs"/>
        </a:defRPr>
      </a:pPr>
      <a:endParaRPr lang="ko-KR"/>
    </a:p>
  </c:txPr>
  <c:externalData r:id="rId3">
    <c:autoUpdate val="0"/>
  </c:externalData>
</c:chartSpace>
</file>

<file path=ppt/charts/chart6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380818022747157E-2"/>
          <c:y val="0.14568431372549018"/>
          <c:w val="0.86508070866141717"/>
          <c:h val="0.76569934640522874"/>
        </c:manualLayout>
      </c:layout>
      <c:barChart>
        <c:barDir val="col"/>
        <c:grouping val="stacked"/>
        <c:varyColors val="0"/>
        <c:ser>
          <c:idx val="0"/>
          <c:order val="0"/>
          <c:tx>
            <c:strRef>
              <c:f>Sheet1!$B$1</c:f>
              <c:strCache>
                <c:ptCount val="1"/>
                <c:pt idx="0">
                  <c:v>화재</c:v>
                </c:pt>
              </c:strCache>
            </c:strRef>
          </c:tx>
          <c:spPr>
            <a:solidFill>
              <a:srgbClr val="7213EA"/>
            </a:solidFill>
            <a:ln>
              <a:noFill/>
            </a:ln>
            <a:effectLst/>
          </c:spPr>
          <c:invertIfNegative val="0"/>
          <c:dLbls>
            <c:numFmt formatCode="#,##0.0_);[Red]\(#,##0.0\)" sourceLinked="0"/>
            <c:spPr>
              <a:noFill/>
              <a:ln>
                <a:noFill/>
              </a:ln>
              <a:effectLst/>
            </c:spPr>
            <c:txPr>
              <a:bodyPr rot="0" spcFirstLastPara="1" vertOverflow="ellipsis" vert="horz" wrap="square" lIns="38100" tIns="19050" rIns="38100" bIns="19050" anchor="ctr" anchorCtr="1">
                <a:spAutoFit/>
              </a:bodyPr>
              <a:lstStyle/>
              <a:p>
                <a:pPr>
                  <a:defRPr lang="en-US" altLang="ko-KR" sz="1050" b="0" i="0" u="none" strike="noStrike" kern="1200" baseline="0">
                    <a:ln>
                      <a:solidFill>
                        <a:srgbClr val="000000">
                          <a:lumMod val="50000"/>
                          <a:lumOff val="50000"/>
                          <a:alpha val="0"/>
                        </a:srgbClr>
                      </a:solidFill>
                    </a:ln>
                    <a:solidFill>
                      <a:schemeClr val="bg1"/>
                    </a:solidFill>
                    <a:latin typeface="KPMG Bold" panose="020B0803030202040204" pitchFamily="34" charset="0"/>
                    <a:ea typeface="KoPub돋움체 Medium" panose="00000600000000000000" pitchFamily="2" charset="-127"/>
                    <a:cs typeface="+mn-cs"/>
                  </a:defRPr>
                </a:pPr>
                <a:endParaRPr lang="ko-K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2018</c:v>
                </c:pt>
                <c:pt idx="1">
                  <c:v>2019</c:v>
                </c:pt>
                <c:pt idx="2">
                  <c:v>2020</c:v>
                </c:pt>
                <c:pt idx="3">
                  <c:v>2021</c:v>
                </c:pt>
              </c:numCache>
            </c:numRef>
          </c:cat>
          <c:val>
            <c:numRef>
              <c:f>Sheet1!$B$2:$B$5</c:f>
              <c:numCache>
                <c:formatCode>General</c:formatCode>
                <c:ptCount val="4"/>
                <c:pt idx="0">
                  <c:v>10.151</c:v>
                </c:pt>
                <c:pt idx="1">
                  <c:v>10.118</c:v>
                </c:pt>
                <c:pt idx="2">
                  <c:v>10.167</c:v>
                </c:pt>
                <c:pt idx="3">
                  <c:v>10.355</c:v>
                </c:pt>
              </c:numCache>
            </c:numRef>
          </c:val>
          <c:extLst>
            <c:ext xmlns:c16="http://schemas.microsoft.com/office/drawing/2014/chart" uri="{C3380CC4-5D6E-409C-BE32-E72D297353CC}">
              <c16:uniqueId val="{00000000-22C3-46F2-A5D1-60F92A225753}"/>
            </c:ext>
          </c:extLst>
        </c:ser>
        <c:ser>
          <c:idx val="1"/>
          <c:order val="1"/>
          <c:tx>
            <c:strRef>
              <c:f>Sheet1!$C$1</c:f>
              <c:strCache>
                <c:ptCount val="1"/>
                <c:pt idx="0">
                  <c:v>자동차(강제)</c:v>
                </c:pt>
              </c:strCache>
            </c:strRef>
          </c:tx>
          <c:spPr>
            <a:solidFill>
              <a:srgbClr val="00B8F5"/>
            </a:solidFill>
            <a:ln>
              <a:noFill/>
            </a:ln>
            <a:effectLst/>
          </c:spPr>
          <c:invertIfNegative val="0"/>
          <c:dLbls>
            <c:numFmt formatCode="#,##0.0_);[Red]\(#,##0.0\)" sourceLinked="0"/>
            <c:spPr>
              <a:noFill/>
              <a:ln>
                <a:noFill/>
              </a:ln>
              <a:effectLst/>
            </c:spPr>
            <c:txPr>
              <a:bodyPr rot="0" spcFirstLastPara="1" vertOverflow="ellipsis" vert="horz" wrap="square" lIns="38100" tIns="19050" rIns="38100" bIns="19050" anchor="ctr" anchorCtr="1">
                <a:spAutoFit/>
              </a:bodyPr>
              <a:lstStyle/>
              <a:p>
                <a:pPr>
                  <a:defRPr lang="en-US" altLang="ko-KR" sz="1050" b="0" i="0" u="none" strike="noStrike" kern="1200" baseline="0">
                    <a:ln>
                      <a:solidFill>
                        <a:srgbClr val="000000">
                          <a:lumMod val="50000"/>
                          <a:lumOff val="50000"/>
                          <a:alpha val="0"/>
                        </a:srgbClr>
                      </a:solidFill>
                    </a:ln>
                    <a:solidFill>
                      <a:schemeClr val="bg1"/>
                    </a:solidFill>
                    <a:latin typeface="KPMG Bold" panose="020B0803030202040204" pitchFamily="34" charset="0"/>
                    <a:ea typeface="KoPub돋움체 Medium" panose="00000600000000000000" pitchFamily="2" charset="-127"/>
                    <a:cs typeface="+mn-cs"/>
                  </a:defRPr>
                </a:pPr>
                <a:endParaRPr lang="ko-K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2018</c:v>
                </c:pt>
                <c:pt idx="1">
                  <c:v>2019</c:v>
                </c:pt>
                <c:pt idx="2">
                  <c:v>2020</c:v>
                </c:pt>
                <c:pt idx="3">
                  <c:v>2021</c:v>
                </c:pt>
              </c:numCache>
            </c:numRef>
          </c:cat>
          <c:val>
            <c:numRef>
              <c:f>Sheet1!$C$2:$C$5</c:f>
              <c:numCache>
                <c:formatCode>General</c:formatCode>
                <c:ptCount val="4"/>
                <c:pt idx="0">
                  <c:v>18.044</c:v>
                </c:pt>
                <c:pt idx="1">
                  <c:v>18.497</c:v>
                </c:pt>
                <c:pt idx="2">
                  <c:v>18.661000000000001</c:v>
                </c:pt>
                <c:pt idx="3">
                  <c:v>18.634</c:v>
                </c:pt>
              </c:numCache>
            </c:numRef>
          </c:val>
          <c:extLst>
            <c:ext xmlns:c16="http://schemas.microsoft.com/office/drawing/2014/chart" uri="{C3380CC4-5D6E-409C-BE32-E72D297353CC}">
              <c16:uniqueId val="{00000001-22C3-46F2-A5D1-60F92A225753}"/>
            </c:ext>
          </c:extLst>
        </c:ser>
        <c:ser>
          <c:idx val="2"/>
          <c:order val="2"/>
          <c:tx>
            <c:strRef>
              <c:f>Sheet1!$D$1</c:f>
              <c:strCache>
                <c:ptCount val="1"/>
                <c:pt idx="0">
                  <c:v>자동차(임의)</c:v>
                </c:pt>
              </c:strCache>
            </c:strRef>
          </c:tx>
          <c:spPr>
            <a:solidFill>
              <a:srgbClr val="1E49E2"/>
            </a:solidFill>
            <a:ln>
              <a:noFill/>
            </a:ln>
            <a:effectLst/>
          </c:spPr>
          <c:invertIfNegative val="0"/>
          <c:dLbls>
            <c:numFmt formatCode="#,##0.0_);[Red]\(#,##0.0\)" sourceLinked="0"/>
            <c:spPr>
              <a:noFill/>
              <a:ln>
                <a:noFill/>
              </a:ln>
              <a:effectLst/>
            </c:spPr>
            <c:txPr>
              <a:bodyPr rot="0" spcFirstLastPara="1" vertOverflow="ellipsis" vert="horz" wrap="square" lIns="38100" tIns="19050" rIns="38100" bIns="19050" anchor="ctr" anchorCtr="1">
                <a:spAutoFit/>
              </a:bodyPr>
              <a:lstStyle/>
              <a:p>
                <a:pPr>
                  <a:defRPr lang="en-US" altLang="ko-KR" sz="1050" b="0" i="0" u="none" strike="noStrike" kern="1200" baseline="0">
                    <a:ln>
                      <a:solidFill>
                        <a:srgbClr val="000000">
                          <a:lumMod val="50000"/>
                          <a:lumOff val="50000"/>
                          <a:alpha val="0"/>
                        </a:srgbClr>
                      </a:solidFill>
                    </a:ln>
                    <a:solidFill>
                      <a:schemeClr val="bg1"/>
                    </a:solidFill>
                    <a:latin typeface="KPMG Bold" panose="020B0803030202040204" pitchFamily="34" charset="0"/>
                    <a:ea typeface="KoPub돋움체 Medium" panose="00000600000000000000" pitchFamily="2" charset="-127"/>
                    <a:cs typeface="+mn-cs"/>
                  </a:defRPr>
                </a:pPr>
                <a:endParaRPr lang="ko-K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2018</c:v>
                </c:pt>
                <c:pt idx="1">
                  <c:v>2019</c:v>
                </c:pt>
                <c:pt idx="2">
                  <c:v>2020</c:v>
                </c:pt>
                <c:pt idx="3">
                  <c:v>2021</c:v>
                </c:pt>
              </c:numCache>
            </c:numRef>
          </c:cat>
          <c:val>
            <c:numRef>
              <c:f>Sheet1!$D$2:$D$5</c:f>
              <c:numCache>
                <c:formatCode>General</c:formatCode>
                <c:ptCount val="4"/>
                <c:pt idx="0">
                  <c:v>118.221</c:v>
                </c:pt>
                <c:pt idx="1">
                  <c:v>125.52800000000001</c:v>
                </c:pt>
                <c:pt idx="2">
                  <c:v>127.35599999999999</c:v>
                </c:pt>
                <c:pt idx="3">
                  <c:v>128.77199999999999</c:v>
                </c:pt>
              </c:numCache>
            </c:numRef>
          </c:val>
          <c:extLst>
            <c:ext xmlns:c16="http://schemas.microsoft.com/office/drawing/2014/chart" uri="{C3380CC4-5D6E-409C-BE32-E72D297353CC}">
              <c16:uniqueId val="{00000002-22C3-46F2-A5D1-60F92A225753}"/>
            </c:ext>
          </c:extLst>
        </c:ser>
        <c:ser>
          <c:idx val="3"/>
          <c:order val="3"/>
          <c:tx>
            <c:strRef>
              <c:f>Sheet1!$E$1</c:f>
              <c:strCache>
                <c:ptCount val="1"/>
                <c:pt idx="0">
                  <c:v>재물(종합)</c:v>
                </c:pt>
              </c:strCache>
            </c:strRef>
          </c:tx>
          <c:spPr>
            <a:solidFill>
              <a:srgbClr val="00338D"/>
            </a:solidFill>
            <a:ln>
              <a:noFill/>
            </a:ln>
            <a:effectLst/>
          </c:spPr>
          <c:invertIfNegative val="0"/>
          <c:dLbls>
            <c:numFmt formatCode="#,##0.0_);[Red]\(#,##0.0\)" sourceLinked="0"/>
            <c:spPr>
              <a:noFill/>
              <a:ln>
                <a:noFill/>
              </a:ln>
              <a:effectLst/>
            </c:spPr>
            <c:txPr>
              <a:bodyPr rot="0" spcFirstLastPara="1" vertOverflow="ellipsis" vert="horz" wrap="square" lIns="38100" tIns="19050" rIns="38100" bIns="19050" anchor="ctr" anchorCtr="1">
                <a:spAutoFit/>
              </a:bodyPr>
              <a:lstStyle/>
              <a:p>
                <a:pPr>
                  <a:defRPr lang="en-US" altLang="ko-KR" sz="1050" b="0" i="0" u="none" strike="noStrike" kern="1200" baseline="0">
                    <a:ln>
                      <a:solidFill>
                        <a:srgbClr val="000000">
                          <a:lumMod val="50000"/>
                          <a:lumOff val="50000"/>
                          <a:alpha val="0"/>
                        </a:srgbClr>
                      </a:solidFill>
                    </a:ln>
                    <a:solidFill>
                      <a:schemeClr val="bg1"/>
                    </a:solidFill>
                    <a:latin typeface="KPMG Bold" panose="020B0803030202040204" pitchFamily="34" charset="0"/>
                    <a:ea typeface="KoPub돋움체 Medium" panose="00000600000000000000" pitchFamily="2" charset="-127"/>
                    <a:cs typeface="+mn-cs"/>
                  </a:defRPr>
                </a:pPr>
                <a:endParaRPr lang="ko-K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2018</c:v>
                </c:pt>
                <c:pt idx="1">
                  <c:v>2019</c:v>
                </c:pt>
                <c:pt idx="2">
                  <c:v>2020</c:v>
                </c:pt>
                <c:pt idx="3">
                  <c:v>2021</c:v>
                </c:pt>
              </c:numCache>
            </c:numRef>
          </c:cat>
          <c:val>
            <c:numRef>
              <c:f>Sheet1!$E$2:$E$5</c:f>
              <c:numCache>
                <c:formatCode>General</c:formatCode>
                <c:ptCount val="4"/>
                <c:pt idx="0">
                  <c:v>24.088000000000001</c:v>
                </c:pt>
                <c:pt idx="1">
                  <c:v>24.262</c:v>
                </c:pt>
                <c:pt idx="2">
                  <c:v>26.675999999999998</c:v>
                </c:pt>
                <c:pt idx="3">
                  <c:v>29.123000000000001</c:v>
                </c:pt>
              </c:numCache>
            </c:numRef>
          </c:val>
          <c:extLst>
            <c:ext xmlns:c16="http://schemas.microsoft.com/office/drawing/2014/chart" uri="{C3380CC4-5D6E-409C-BE32-E72D297353CC}">
              <c16:uniqueId val="{00000003-22C3-46F2-A5D1-60F92A225753}"/>
            </c:ext>
          </c:extLst>
        </c:ser>
        <c:ser>
          <c:idx val="4"/>
          <c:order val="4"/>
          <c:tx>
            <c:strRef>
              <c:f>Sheet1!$F$1</c:f>
              <c:strCache>
                <c:ptCount val="1"/>
                <c:pt idx="0">
                  <c:v>상해</c:v>
                </c:pt>
              </c:strCache>
            </c:strRef>
          </c:tx>
          <c:spPr>
            <a:solidFill>
              <a:srgbClr val="FD349C"/>
            </a:solidFill>
            <a:ln>
              <a:noFill/>
            </a:ln>
            <a:effectLst/>
          </c:spPr>
          <c:invertIfNegative val="0"/>
          <c:dLbls>
            <c:numFmt formatCode="#,##0.0_);[Red]\(#,##0.0\)" sourceLinked="0"/>
            <c:spPr>
              <a:noFill/>
              <a:ln>
                <a:noFill/>
              </a:ln>
              <a:effectLst/>
            </c:spPr>
            <c:txPr>
              <a:bodyPr rot="0" spcFirstLastPara="1" vertOverflow="ellipsis" vert="horz" wrap="square" lIns="38100" tIns="19050" rIns="38100" bIns="19050" anchor="ctr" anchorCtr="1">
                <a:spAutoFit/>
              </a:bodyPr>
              <a:lstStyle/>
              <a:p>
                <a:pPr>
                  <a:defRPr lang="en-US" altLang="ko-KR" sz="1050" b="0" i="0" u="none" strike="noStrike" kern="1200" baseline="0">
                    <a:ln>
                      <a:solidFill>
                        <a:srgbClr val="000000">
                          <a:lumMod val="50000"/>
                          <a:lumOff val="50000"/>
                          <a:alpha val="0"/>
                        </a:srgbClr>
                      </a:solidFill>
                    </a:ln>
                    <a:solidFill>
                      <a:schemeClr val="bg1"/>
                    </a:solidFill>
                    <a:latin typeface="KPMG Bold" panose="020B0803030202040204" pitchFamily="34" charset="0"/>
                    <a:ea typeface="KoPub돋움체 Medium" panose="00000600000000000000" pitchFamily="2" charset="-127"/>
                    <a:cs typeface="+mn-cs"/>
                  </a:defRPr>
                </a:pPr>
                <a:endParaRPr lang="ko-K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2018</c:v>
                </c:pt>
                <c:pt idx="1">
                  <c:v>2019</c:v>
                </c:pt>
                <c:pt idx="2">
                  <c:v>2020</c:v>
                </c:pt>
                <c:pt idx="3">
                  <c:v>2021</c:v>
                </c:pt>
              </c:numCache>
            </c:numRef>
          </c:cat>
          <c:val>
            <c:numRef>
              <c:f>Sheet1!$F$2:$F$5</c:f>
              <c:numCache>
                <c:formatCode>General</c:formatCode>
                <c:ptCount val="4"/>
                <c:pt idx="0">
                  <c:v>29.28</c:v>
                </c:pt>
                <c:pt idx="1">
                  <c:v>30.64</c:v>
                </c:pt>
                <c:pt idx="2">
                  <c:v>30.954000000000001</c:v>
                </c:pt>
                <c:pt idx="3">
                  <c:v>31.234000000000002</c:v>
                </c:pt>
              </c:numCache>
            </c:numRef>
          </c:val>
          <c:extLst>
            <c:ext xmlns:c16="http://schemas.microsoft.com/office/drawing/2014/chart" uri="{C3380CC4-5D6E-409C-BE32-E72D297353CC}">
              <c16:uniqueId val="{00000004-22C3-46F2-A5D1-60F92A225753}"/>
            </c:ext>
          </c:extLst>
        </c:ser>
        <c:ser>
          <c:idx val="5"/>
          <c:order val="5"/>
          <c:tx>
            <c:strRef>
              <c:f>Sheet1!$G$1</c:f>
              <c:strCache>
                <c:ptCount val="1"/>
                <c:pt idx="0">
                  <c:v>기타</c:v>
                </c:pt>
              </c:strCache>
            </c:strRef>
          </c:tx>
          <c:spPr>
            <a:solidFill>
              <a:srgbClr val="B5025F"/>
            </a:solidFill>
            <a:ln>
              <a:noFill/>
            </a:ln>
            <a:effectLst/>
          </c:spPr>
          <c:invertIfNegative val="0"/>
          <c:dLbls>
            <c:numFmt formatCode="#,##0.0_);[Red]\(#,##0.0\)" sourceLinked="0"/>
            <c:spPr>
              <a:noFill/>
              <a:ln>
                <a:noFill/>
              </a:ln>
              <a:effectLst/>
            </c:spPr>
            <c:txPr>
              <a:bodyPr rot="0" spcFirstLastPara="1" vertOverflow="ellipsis" vert="horz" wrap="square" lIns="38100" tIns="19050" rIns="38100" bIns="19050" anchor="ctr" anchorCtr="1">
                <a:spAutoFit/>
              </a:bodyPr>
              <a:lstStyle/>
              <a:p>
                <a:pPr>
                  <a:defRPr lang="en-US" altLang="ko-KR" sz="1050" b="0" i="0" u="none" strike="noStrike" kern="1200" baseline="0">
                    <a:ln>
                      <a:solidFill>
                        <a:srgbClr val="000000">
                          <a:lumMod val="50000"/>
                          <a:lumOff val="50000"/>
                          <a:alpha val="0"/>
                        </a:srgbClr>
                      </a:solidFill>
                    </a:ln>
                    <a:solidFill>
                      <a:schemeClr val="bg1"/>
                    </a:solidFill>
                    <a:latin typeface="KPMG Bold" panose="020B0803030202040204" pitchFamily="34" charset="0"/>
                    <a:ea typeface="KoPub돋움체 Medium" panose="00000600000000000000" pitchFamily="2" charset="-127"/>
                    <a:cs typeface="+mn-cs"/>
                  </a:defRPr>
                </a:pPr>
                <a:endParaRPr lang="ko-K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2018</c:v>
                </c:pt>
                <c:pt idx="1">
                  <c:v>2019</c:v>
                </c:pt>
                <c:pt idx="2">
                  <c:v>2020</c:v>
                </c:pt>
                <c:pt idx="3">
                  <c:v>2021</c:v>
                </c:pt>
              </c:numCache>
            </c:numRef>
          </c:cat>
          <c:val>
            <c:numRef>
              <c:f>Sheet1!$G$2:$G$5</c:f>
              <c:numCache>
                <c:formatCode>General</c:formatCode>
                <c:ptCount val="4"/>
                <c:pt idx="0">
                  <c:v>12.569000000000001</c:v>
                </c:pt>
                <c:pt idx="1">
                  <c:v>13.430999999999999</c:v>
                </c:pt>
                <c:pt idx="2">
                  <c:v>14.071</c:v>
                </c:pt>
                <c:pt idx="3">
                  <c:v>15.305</c:v>
                </c:pt>
              </c:numCache>
            </c:numRef>
          </c:val>
          <c:extLst>
            <c:ext xmlns:c16="http://schemas.microsoft.com/office/drawing/2014/chart" uri="{C3380CC4-5D6E-409C-BE32-E72D297353CC}">
              <c16:uniqueId val="{00000005-22C3-46F2-A5D1-60F92A225753}"/>
            </c:ext>
          </c:extLst>
        </c:ser>
        <c:ser>
          <c:idx val="6"/>
          <c:order val="6"/>
          <c:tx>
            <c:strRef>
              <c:f>Sheet1!$H$1</c:f>
              <c:strCache>
                <c:ptCount val="1"/>
                <c:pt idx="0">
                  <c:v>건강</c:v>
                </c:pt>
              </c:strCache>
            </c:strRef>
          </c:tx>
          <c:spPr>
            <a:solidFill>
              <a:srgbClr val="A4C7ED"/>
            </a:solidFill>
            <a:ln>
              <a:noFill/>
            </a:ln>
            <a:effectLst/>
          </c:spPr>
          <c:invertIfNegative val="0"/>
          <c:dLbls>
            <c:numFmt formatCode="#,##0.0_);[Red]\(#,##0.0\)" sourceLinked="0"/>
            <c:spPr>
              <a:noFill/>
              <a:ln>
                <a:noFill/>
              </a:ln>
              <a:effectLst/>
            </c:spPr>
            <c:txPr>
              <a:bodyPr rot="0" spcFirstLastPara="1" vertOverflow="ellipsis" vert="horz" wrap="square" lIns="38100" tIns="19050" rIns="38100" bIns="19050" anchor="ctr" anchorCtr="1">
                <a:spAutoFit/>
              </a:bodyPr>
              <a:lstStyle/>
              <a:p>
                <a:pPr>
                  <a:defRPr lang="en-US" altLang="ko-KR" sz="1050" b="0" i="0" u="none" strike="noStrike" kern="1200" baseline="0">
                    <a:ln>
                      <a:solidFill>
                        <a:srgbClr val="000000">
                          <a:lumMod val="50000"/>
                          <a:lumOff val="50000"/>
                          <a:alpha val="0"/>
                        </a:srgbClr>
                      </a:solidFill>
                    </a:ln>
                    <a:solidFill>
                      <a:schemeClr val="bg1"/>
                    </a:solidFill>
                    <a:latin typeface="KPMG Bold" panose="020B0803030202040204" pitchFamily="34" charset="0"/>
                    <a:ea typeface="KoPub돋움체 Medium" panose="00000600000000000000" pitchFamily="2" charset="-127"/>
                    <a:cs typeface="+mn-cs"/>
                  </a:defRPr>
                </a:pPr>
                <a:endParaRPr lang="ko-K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2018</c:v>
                </c:pt>
                <c:pt idx="1">
                  <c:v>2019</c:v>
                </c:pt>
                <c:pt idx="2">
                  <c:v>2020</c:v>
                </c:pt>
                <c:pt idx="3">
                  <c:v>2021</c:v>
                </c:pt>
              </c:numCache>
            </c:numRef>
          </c:cat>
          <c:val>
            <c:numRef>
              <c:f>Sheet1!$H$2:$H$5</c:f>
              <c:numCache>
                <c:formatCode>General</c:formatCode>
                <c:ptCount val="4"/>
                <c:pt idx="0">
                  <c:v>9.4</c:v>
                </c:pt>
                <c:pt idx="1">
                  <c:v>10.983000000000001</c:v>
                </c:pt>
                <c:pt idx="2">
                  <c:v>15.632</c:v>
                </c:pt>
                <c:pt idx="3">
                  <c:v>18.738</c:v>
                </c:pt>
              </c:numCache>
            </c:numRef>
          </c:val>
          <c:extLst>
            <c:ext xmlns:c16="http://schemas.microsoft.com/office/drawing/2014/chart" uri="{C3380CC4-5D6E-409C-BE32-E72D297353CC}">
              <c16:uniqueId val="{00000006-22C3-46F2-A5D1-60F92A225753}"/>
            </c:ext>
          </c:extLst>
        </c:ser>
        <c:ser>
          <c:idx val="7"/>
          <c:order val="7"/>
          <c:tx>
            <c:strRef>
              <c:f>Sheet1!$I$1</c:f>
              <c:strCache>
                <c:ptCount val="1"/>
                <c:pt idx="0">
                  <c:v>적하</c:v>
                </c:pt>
              </c:strCache>
            </c:strRef>
          </c:tx>
          <c:spPr>
            <a:solidFill>
              <a:srgbClr val="AA70F3"/>
            </a:solidFill>
            <a:ln>
              <a:noFill/>
            </a:ln>
            <a:effectLst/>
          </c:spPr>
          <c:invertIfNegative val="0"/>
          <c:cat>
            <c:numRef>
              <c:f>Sheet1!$A$2:$A$5</c:f>
              <c:numCache>
                <c:formatCode>General</c:formatCode>
                <c:ptCount val="4"/>
                <c:pt idx="0">
                  <c:v>2018</c:v>
                </c:pt>
                <c:pt idx="1">
                  <c:v>2019</c:v>
                </c:pt>
                <c:pt idx="2">
                  <c:v>2020</c:v>
                </c:pt>
                <c:pt idx="3">
                  <c:v>2021</c:v>
                </c:pt>
              </c:numCache>
            </c:numRef>
          </c:cat>
          <c:val>
            <c:numRef>
              <c:f>Sheet1!$I$2:$I$5</c:f>
              <c:numCache>
                <c:formatCode>General</c:formatCode>
                <c:ptCount val="4"/>
                <c:pt idx="0">
                  <c:v>5.1349999999999998</c:v>
                </c:pt>
                <c:pt idx="1">
                  <c:v>5.0519999999999996</c:v>
                </c:pt>
                <c:pt idx="2">
                  <c:v>4.8159999999999998</c:v>
                </c:pt>
                <c:pt idx="3">
                  <c:v>5.8529999999999998</c:v>
                </c:pt>
              </c:numCache>
            </c:numRef>
          </c:val>
          <c:extLst>
            <c:ext xmlns:c16="http://schemas.microsoft.com/office/drawing/2014/chart" uri="{C3380CC4-5D6E-409C-BE32-E72D297353CC}">
              <c16:uniqueId val="{00000007-22C3-46F2-A5D1-60F92A225753}"/>
            </c:ext>
          </c:extLst>
        </c:ser>
        <c:ser>
          <c:idx val="8"/>
          <c:order val="8"/>
          <c:tx>
            <c:strRef>
              <c:f>Sheet1!$J$1</c:f>
              <c:strCache>
                <c:ptCount val="1"/>
                <c:pt idx="0">
                  <c:v>여행</c:v>
                </c:pt>
              </c:strCache>
            </c:strRef>
          </c:tx>
          <c:spPr>
            <a:solidFill>
              <a:srgbClr val="006E93"/>
            </a:solidFill>
            <a:ln>
              <a:noFill/>
            </a:ln>
            <a:effectLst/>
          </c:spPr>
          <c:invertIfNegative val="0"/>
          <c:cat>
            <c:numRef>
              <c:f>Sheet1!$A$2:$A$5</c:f>
              <c:numCache>
                <c:formatCode>General</c:formatCode>
                <c:ptCount val="4"/>
                <c:pt idx="0">
                  <c:v>2018</c:v>
                </c:pt>
                <c:pt idx="1">
                  <c:v>2019</c:v>
                </c:pt>
                <c:pt idx="2">
                  <c:v>2020</c:v>
                </c:pt>
                <c:pt idx="3">
                  <c:v>2021</c:v>
                </c:pt>
              </c:numCache>
            </c:numRef>
          </c:cat>
          <c:val>
            <c:numRef>
              <c:f>Sheet1!$J$2:$J$5</c:f>
              <c:numCache>
                <c:formatCode>General</c:formatCode>
                <c:ptCount val="4"/>
                <c:pt idx="0">
                  <c:v>2.0950000000000002</c:v>
                </c:pt>
                <c:pt idx="1">
                  <c:v>2.2570000000000001</c:v>
                </c:pt>
                <c:pt idx="2">
                  <c:v>0.86</c:v>
                </c:pt>
                <c:pt idx="3">
                  <c:v>1.1299999999999999</c:v>
                </c:pt>
              </c:numCache>
            </c:numRef>
          </c:val>
          <c:extLst>
            <c:ext xmlns:c16="http://schemas.microsoft.com/office/drawing/2014/chart" uri="{C3380CC4-5D6E-409C-BE32-E72D297353CC}">
              <c16:uniqueId val="{00000008-22C3-46F2-A5D1-60F92A225753}"/>
            </c:ext>
          </c:extLst>
        </c:ser>
        <c:ser>
          <c:idx val="9"/>
          <c:order val="9"/>
          <c:tx>
            <c:strRef>
              <c:f>Sheet1!$K$1</c:f>
              <c:strCache>
                <c:ptCount val="1"/>
                <c:pt idx="0">
                  <c:v>배상책임</c:v>
                </c:pt>
              </c:strCache>
            </c:strRef>
          </c:tx>
          <c:spPr>
            <a:solidFill>
              <a:srgbClr val="00C0AE"/>
            </a:solidFill>
            <a:ln>
              <a:noFill/>
            </a:ln>
            <a:effectLst/>
          </c:spPr>
          <c:invertIfNegative val="0"/>
          <c:cat>
            <c:numRef>
              <c:f>Sheet1!$A$2:$A$5</c:f>
              <c:numCache>
                <c:formatCode>General</c:formatCode>
                <c:ptCount val="4"/>
                <c:pt idx="0">
                  <c:v>2018</c:v>
                </c:pt>
                <c:pt idx="1">
                  <c:v>2019</c:v>
                </c:pt>
                <c:pt idx="2">
                  <c:v>2020</c:v>
                </c:pt>
                <c:pt idx="3">
                  <c:v>2021</c:v>
                </c:pt>
              </c:numCache>
            </c:numRef>
          </c:cat>
          <c:val>
            <c:numRef>
              <c:f>Sheet1!$K$2:$K$5</c:f>
              <c:numCache>
                <c:formatCode>General</c:formatCode>
                <c:ptCount val="4"/>
                <c:pt idx="0">
                  <c:v>2.5819999999999999</c:v>
                </c:pt>
                <c:pt idx="1">
                  <c:v>2.6960000000000002</c:v>
                </c:pt>
                <c:pt idx="2">
                  <c:v>2.7930000000000001</c:v>
                </c:pt>
                <c:pt idx="3">
                  <c:v>3.0310000000000001</c:v>
                </c:pt>
              </c:numCache>
            </c:numRef>
          </c:val>
          <c:extLst>
            <c:ext xmlns:c16="http://schemas.microsoft.com/office/drawing/2014/chart" uri="{C3380CC4-5D6E-409C-BE32-E72D297353CC}">
              <c16:uniqueId val="{00000009-22C3-46F2-A5D1-60F92A225753}"/>
            </c:ext>
          </c:extLst>
        </c:ser>
        <c:ser>
          <c:idx val="10"/>
          <c:order val="10"/>
          <c:tx>
            <c:strRef>
              <c:f>Sheet1!$L$1</c:f>
              <c:strCache>
                <c:ptCount val="1"/>
                <c:pt idx="0">
                  <c:v>해운</c:v>
                </c:pt>
              </c:strCache>
            </c:strRef>
          </c:tx>
          <c:spPr>
            <a:solidFill>
              <a:srgbClr val="FE9CCF"/>
            </a:solidFill>
            <a:ln>
              <a:noFill/>
            </a:ln>
            <a:effectLst/>
          </c:spPr>
          <c:invertIfNegative val="0"/>
          <c:cat>
            <c:numRef>
              <c:f>Sheet1!$A$2:$A$5</c:f>
              <c:numCache>
                <c:formatCode>General</c:formatCode>
                <c:ptCount val="4"/>
                <c:pt idx="0">
                  <c:v>2018</c:v>
                </c:pt>
                <c:pt idx="1">
                  <c:v>2019</c:v>
                </c:pt>
                <c:pt idx="2">
                  <c:v>2020</c:v>
                </c:pt>
                <c:pt idx="3">
                  <c:v>2021</c:v>
                </c:pt>
              </c:numCache>
            </c:numRef>
          </c:cat>
          <c:val>
            <c:numRef>
              <c:f>Sheet1!$L$2:$L$5</c:f>
              <c:numCache>
                <c:formatCode>General</c:formatCode>
                <c:ptCount val="4"/>
                <c:pt idx="0">
                  <c:v>0.38200000000000001</c:v>
                </c:pt>
                <c:pt idx="1">
                  <c:v>0.41699999999999998</c:v>
                </c:pt>
                <c:pt idx="2">
                  <c:v>0.47399999999999998</c:v>
                </c:pt>
                <c:pt idx="3">
                  <c:v>0.46500000000000002</c:v>
                </c:pt>
              </c:numCache>
            </c:numRef>
          </c:val>
          <c:extLst>
            <c:ext xmlns:c16="http://schemas.microsoft.com/office/drawing/2014/chart" uri="{C3380CC4-5D6E-409C-BE32-E72D297353CC}">
              <c16:uniqueId val="{0000000A-22C3-46F2-A5D1-60F92A225753}"/>
            </c:ext>
          </c:extLst>
        </c:ser>
        <c:ser>
          <c:idx val="11"/>
          <c:order val="11"/>
          <c:tx>
            <c:strRef>
              <c:f>Sheet1!$M$1</c:f>
              <c:strCache>
                <c:ptCount val="1"/>
                <c:pt idx="0">
                  <c:v>보석보증</c:v>
                </c:pt>
              </c:strCache>
            </c:strRef>
          </c:tx>
          <c:spPr>
            <a:solidFill>
              <a:srgbClr val="7F7F7F"/>
            </a:solidFill>
            <a:ln>
              <a:noFill/>
            </a:ln>
            <a:effectLst/>
          </c:spPr>
          <c:invertIfNegative val="0"/>
          <c:cat>
            <c:numRef>
              <c:f>Sheet1!$A$2:$A$5</c:f>
              <c:numCache>
                <c:formatCode>General</c:formatCode>
                <c:ptCount val="4"/>
                <c:pt idx="0">
                  <c:v>2018</c:v>
                </c:pt>
                <c:pt idx="1">
                  <c:v>2019</c:v>
                </c:pt>
                <c:pt idx="2">
                  <c:v>2020</c:v>
                </c:pt>
                <c:pt idx="3">
                  <c:v>2021</c:v>
                </c:pt>
              </c:numCache>
            </c:numRef>
          </c:cat>
          <c:val>
            <c:numRef>
              <c:f>Sheet1!$M$2:$M$5</c:f>
              <c:numCache>
                <c:formatCode>General</c:formatCode>
                <c:ptCount val="4"/>
                <c:pt idx="0">
                  <c:v>0.16200000000000001</c:v>
                </c:pt>
                <c:pt idx="1">
                  <c:v>0.17299999999999999</c:v>
                </c:pt>
                <c:pt idx="2">
                  <c:v>0.159</c:v>
                </c:pt>
                <c:pt idx="3">
                  <c:v>0.157</c:v>
                </c:pt>
              </c:numCache>
            </c:numRef>
          </c:val>
          <c:extLst>
            <c:ext xmlns:c16="http://schemas.microsoft.com/office/drawing/2014/chart" uri="{C3380CC4-5D6E-409C-BE32-E72D297353CC}">
              <c16:uniqueId val="{0000000B-22C3-46F2-A5D1-60F92A225753}"/>
            </c:ext>
          </c:extLst>
        </c:ser>
        <c:dLbls>
          <c:showLegendKey val="0"/>
          <c:showVal val="0"/>
          <c:showCatName val="0"/>
          <c:showSerName val="0"/>
          <c:showPercent val="0"/>
          <c:showBubbleSize val="0"/>
        </c:dLbls>
        <c:gapWidth val="80"/>
        <c:overlap val="100"/>
        <c:axId val="23810591"/>
        <c:axId val="23815583"/>
      </c:barChart>
      <c:catAx>
        <c:axId val="2381059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en-US" altLang="ko-KR" sz="1050" b="0" i="0" u="none" strike="noStrike" kern="1200" baseline="0">
                <a:ln>
                  <a:solidFill>
                    <a:srgbClr val="000000">
                      <a:lumMod val="50000"/>
                      <a:lumOff val="50000"/>
                      <a:alpha val="0"/>
                    </a:srgbClr>
                  </a:solidFill>
                </a:ln>
                <a:solidFill>
                  <a:schemeClr val="bg1">
                    <a:lumMod val="50000"/>
                  </a:schemeClr>
                </a:solidFill>
                <a:latin typeface="KPMG Bold" panose="020B0803030202040204" pitchFamily="34" charset="0"/>
                <a:ea typeface="KoPub돋움체 Medium" panose="00000600000000000000" pitchFamily="2" charset="-127"/>
                <a:cs typeface="+mn-cs"/>
              </a:defRPr>
            </a:pPr>
            <a:endParaRPr lang="ko-KR"/>
          </a:p>
        </c:txPr>
        <c:crossAx val="23815583"/>
        <c:crosses val="autoZero"/>
        <c:auto val="1"/>
        <c:lblAlgn val="ctr"/>
        <c:lblOffset val="100"/>
        <c:noMultiLvlLbl val="0"/>
      </c:catAx>
      <c:valAx>
        <c:axId val="23815583"/>
        <c:scaling>
          <c:orientation val="minMax"/>
        </c:scaling>
        <c:delete val="0"/>
        <c:axPos val="l"/>
        <c:numFmt formatCode="General" sourceLinked="1"/>
        <c:majorTickMark val="out"/>
        <c:minorTickMark val="none"/>
        <c:tickLblPos val="nextTo"/>
        <c:spPr>
          <a:noFill/>
          <a:ln>
            <a:solidFill>
              <a:schemeClr val="bg1">
                <a:lumMod val="85000"/>
              </a:schemeClr>
            </a:solidFill>
          </a:ln>
          <a:effectLst/>
        </c:spPr>
        <c:txPr>
          <a:bodyPr rot="-60000000" spcFirstLastPara="1" vertOverflow="ellipsis" vert="horz" wrap="square" anchor="ctr" anchorCtr="1"/>
          <a:lstStyle/>
          <a:p>
            <a:pPr>
              <a:defRPr lang="en-US" altLang="ko-KR" sz="1050" b="0" i="0" u="none" strike="noStrike" kern="1200" baseline="0">
                <a:ln>
                  <a:solidFill>
                    <a:srgbClr val="000000">
                      <a:lumMod val="50000"/>
                      <a:lumOff val="50000"/>
                      <a:alpha val="0"/>
                    </a:srgbClr>
                  </a:solidFill>
                </a:ln>
                <a:solidFill>
                  <a:schemeClr val="bg1">
                    <a:lumMod val="50000"/>
                  </a:schemeClr>
                </a:solidFill>
                <a:latin typeface="KPMG Bold" panose="020B0803030202040204" pitchFamily="34" charset="0"/>
                <a:ea typeface="KoPub돋움체 Medium" panose="00000600000000000000" pitchFamily="2" charset="-127"/>
                <a:cs typeface="+mn-cs"/>
              </a:defRPr>
            </a:pPr>
            <a:endParaRPr lang="ko-KR"/>
          </a:p>
        </c:txPr>
        <c:crossAx val="23810591"/>
        <c:crosses val="autoZero"/>
        <c:crossBetween val="between"/>
      </c:valAx>
      <c:spPr>
        <a:noFill/>
        <a:ln>
          <a:noFill/>
        </a:ln>
        <a:effectLst/>
      </c:spPr>
    </c:plotArea>
    <c:legend>
      <c:legendPos val="t"/>
      <c:layout>
        <c:manualLayout>
          <c:xMode val="edge"/>
          <c:yMode val="edge"/>
          <c:x val="8.5500000000000007E-2"/>
          <c:y val="4.1503267973856213E-3"/>
          <c:w val="0.87622222222222224"/>
          <c:h val="0.14568431372549018"/>
        </c:manualLayout>
      </c:layout>
      <c:overlay val="0"/>
      <c:spPr>
        <a:noFill/>
        <a:ln>
          <a:noFill/>
        </a:ln>
        <a:effectLst/>
      </c:spPr>
      <c:txPr>
        <a:bodyPr rot="0" spcFirstLastPara="1" vertOverflow="ellipsis" vert="horz" wrap="square" anchor="ctr" anchorCtr="1"/>
        <a:lstStyle/>
        <a:p>
          <a:pPr>
            <a:defRPr lang="en-US" altLang="ko-KR" sz="900" b="0" i="0" u="none" strike="noStrike" kern="1200" baseline="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cs typeface="+mn-cs"/>
            </a:defRPr>
          </a:pPr>
          <a:endParaRPr lang="ko-K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lgn="ctr">
        <a:defRPr lang="en-US" altLang="ko-KR" sz="1050" b="0" i="0" u="none" strike="noStrike" kern="1200" baseline="0">
          <a:ln>
            <a:solidFill>
              <a:srgbClr val="000000">
                <a:lumMod val="50000"/>
                <a:lumOff val="50000"/>
                <a:alpha val="0"/>
              </a:srgbClr>
            </a:solidFill>
          </a:ln>
          <a:solidFill>
            <a:schemeClr val="bg1">
              <a:lumMod val="50000"/>
            </a:schemeClr>
          </a:solidFill>
          <a:latin typeface="KPMG Bold" panose="020B0803030202040204" pitchFamily="34" charset="0"/>
          <a:ea typeface="KoPub돋움체 Medium" panose="00000600000000000000" pitchFamily="2" charset="-127"/>
          <a:cs typeface="+mn-cs"/>
        </a:defRPr>
      </a:pPr>
      <a:endParaRPr lang="ko-KR"/>
    </a:p>
  </c:txPr>
  <c:externalData r:id="rId3">
    <c:autoUpdate val="0"/>
  </c:externalData>
</c:chartSpace>
</file>

<file path=ppt/charts/chart6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3002241061372547"/>
          <c:y val="0.17947106183371173"/>
          <c:w val="0.58080601092896178"/>
          <c:h val="0.7886223701767251"/>
        </c:manualLayout>
      </c:layout>
      <c:doughnutChart>
        <c:varyColors val="1"/>
        <c:ser>
          <c:idx val="0"/>
          <c:order val="0"/>
          <c:tx>
            <c:strRef>
              <c:f>Sheet1!$B$1</c:f>
              <c:strCache>
                <c:ptCount val="1"/>
                <c:pt idx="0">
                  <c:v>Column1</c:v>
                </c:pt>
              </c:strCache>
            </c:strRef>
          </c:tx>
          <c:spPr>
            <a:solidFill>
              <a:srgbClr val="2875DD"/>
            </a:solidFill>
            <a:ln>
              <a:solidFill>
                <a:srgbClr val="2875DD"/>
              </a:solidFill>
            </a:ln>
          </c:spPr>
          <c:dPt>
            <c:idx val="0"/>
            <c:bubble3D val="0"/>
            <c:spPr>
              <a:solidFill>
                <a:schemeClr val="accent4"/>
              </a:solidFill>
            </c:spPr>
            <c:extLst>
              <c:ext xmlns:c16="http://schemas.microsoft.com/office/drawing/2014/chart" uri="{C3380CC4-5D6E-409C-BE32-E72D297353CC}">
                <c16:uniqueId val="{00000001-3CFD-476C-BE46-654522234CF7}"/>
              </c:ext>
            </c:extLst>
          </c:dPt>
          <c:dPt>
            <c:idx val="1"/>
            <c:bubble3D val="0"/>
            <c:spPr>
              <a:solidFill>
                <a:srgbClr val="ACEAFF"/>
              </a:solidFill>
            </c:spPr>
            <c:extLst>
              <c:ext xmlns:c16="http://schemas.microsoft.com/office/drawing/2014/chart" uri="{C3380CC4-5D6E-409C-BE32-E72D297353CC}">
                <c16:uniqueId val="{00000003-3CFD-476C-BE46-654522234CF7}"/>
              </c:ext>
            </c:extLst>
          </c:dPt>
          <c:dPt>
            <c:idx val="2"/>
            <c:bubble3D val="0"/>
            <c:spPr>
              <a:solidFill>
                <a:srgbClr val="6A2FE2"/>
              </a:solidFill>
            </c:spPr>
            <c:extLst>
              <c:ext xmlns:c16="http://schemas.microsoft.com/office/drawing/2014/chart" uri="{C3380CC4-5D6E-409C-BE32-E72D297353CC}">
                <c16:uniqueId val="{00000005-3CFD-476C-BE46-654522234CF7}"/>
              </c:ext>
            </c:extLst>
          </c:dPt>
          <c:dPt>
            <c:idx val="3"/>
            <c:bubble3D val="0"/>
            <c:spPr>
              <a:solidFill>
                <a:srgbClr val="B497FF"/>
              </a:solidFill>
            </c:spPr>
            <c:extLst>
              <c:ext xmlns:c16="http://schemas.microsoft.com/office/drawing/2014/chart" uri="{C3380CC4-5D6E-409C-BE32-E72D297353CC}">
                <c16:uniqueId val="{00000007-3CFD-476C-BE46-654522234CF7}"/>
              </c:ext>
            </c:extLst>
          </c:dPt>
          <c:dPt>
            <c:idx val="4"/>
            <c:bubble3D val="0"/>
            <c:spPr>
              <a:solidFill>
                <a:srgbClr val="098E7E"/>
              </a:solidFill>
            </c:spPr>
            <c:extLst>
              <c:ext xmlns:c16="http://schemas.microsoft.com/office/drawing/2014/chart" uri="{C3380CC4-5D6E-409C-BE32-E72D297353CC}">
                <c16:uniqueId val="{00000009-3CFD-476C-BE46-654522234CF7}"/>
              </c:ext>
            </c:extLst>
          </c:dPt>
          <c:dPt>
            <c:idx val="5"/>
            <c:bubble3D val="0"/>
            <c:spPr>
              <a:solidFill>
                <a:srgbClr val="00C0AE"/>
              </a:solidFill>
            </c:spPr>
            <c:extLst>
              <c:ext xmlns:c16="http://schemas.microsoft.com/office/drawing/2014/chart" uri="{C3380CC4-5D6E-409C-BE32-E72D297353CC}">
                <c16:uniqueId val="{0000000B-3CFD-476C-BE46-654522234CF7}"/>
              </c:ext>
            </c:extLst>
          </c:dPt>
          <c:dPt>
            <c:idx val="6"/>
            <c:bubble3D val="0"/>
            <c:spPr>
              <a:solidFill>
                <a:schemeClr val="bg1">
                  <a:lumMod val="50000"/>
                </a:schemeClr>
              </a:solidFill>
            </c:spPr>
            <c:extLst>
              <c:ext xmlns:c16="http://schemas.microsoft.com/office/drawing/2014/chart" uri="{C3380CC4-5D6E-409C-BE32-E72D297353CC}">
                <c16:uniqueId val="{0000000D-3CFD-476C-BE46-654522234CF7}"/>
              </c:ext>
            </c:extLst>
          </c:dPt>
          <c:dPt>
            <c:idx val="7"/>
            <c:bubble3D val="0"/>
            <c:spPr>
              <a:solidFill>
                <a:schemeClr val="bg1">
                  <a:lumMod val="85000"/>
                </a:schemeClr>
              </a:solidFill>
            </c:spPr>
            <c:extLst>
              <c:ext xmlns:c16="http://schemas.microsoft.com/office/drawing/2014/chart" uri="{C3380CC4-5D6E-409C-BE32-E72D297353CC}">
                <c16:uniqueId val="{0000000F-3CFD-476C-BE46-654522234CF7}"/>
              </c:ext>
            </c:extLst>
          </c:dPt>
          <c:dPt>
            <c:idx val="8"/>
            <c:bubble3D val="0"/>
            <c:spPr>
              <a:solidFill>
                <a:srgbClr val="1758E3"/>
              </a:solidFill>
            </c:spPr>
            <c:extLst>
              <c:ext xmlns:c16="http://schemas.microsoft.com/office/drawing/2014/chart" uri="{C3380CC4-5D6E-409C-BE32-E72D297353CC}">
                <c16:uniqueId val="{00000011-3CFD-476C-BE46-654522234CF7}"/>
              </c:ext>
            </c:extLst>
          </c:dPt>
          <c:dPt>
            <c:idx val="9"/>
            <c:bubble3D val="0"/>
            <c:spPr>
              <a:solidFill>
                <a:srgbClr val="001F55"/>
              </a:solidFill>
              <a:ln>
                <a:noFill/>
              </a:ln>
            </c:spPr>
            <c:extLst>
              <c:ext xmlns:c16="http://schemas.microsoft.com/office/drawing/2014/chart" uri="{C3380CC4-5D6E-409C-BE32-E72D297353CC}">
                <c16:uniqueId val="{00000013-3CFD-476C-BE46-654522234CF7}"/>
              </c:ext>
            </c:extLst>
          </c:dPt>
          <c:dPt>
            <c:idx val="10"/>
            <c:bubble3D val="0"/>
            <c:spPr>
              <a:solidFill>
                <a:srgbClr val="2875DD"/>
              </a:solidFill>
              <a:ln>
                <a:noFill/>
              </a:ln>
            </c:spPr>
            <c:extLst>
              <c:ext xmlns:c16="http://schemas.microsoft.com/office/drawing/2014/chart" uri="{C3380CC4-5D6E-409C-BE32-E72D297353CC}">
                <c16:uniqueId val="{00000014-0EE0-42F5-8697-B8C736C6C7E8}"/>
              </c:ext>
            </c:extLst>
          </c:dPt>
          <c:dLbls>
            <c:dLbl>
              <c:idx val="0"/>
              <c:layout>
                <c:manualLayout>
                  <c:x val="3.2149948465238276E-2"/>
                  <c:y val="-1.250288699589003E-2"/>
                </c:manualLayout>
              </c:layout>
              <c:tx>
                <c:rich>
                  <a:bodyPr wrap="square" lIns="38100" tIns="19050" rIns="38100" bIns="19050" anchor="ctr" anchorCtr="0">
                    <a:noAutofit/>
                  </a:bodyPr>
                  <a:lstStyle/>
                  <a:p>
                    <a:pPr algn="l">
                      <a:lnSpc>
                        <a:spcPct val="80000"/>
                      </a:lnSpc>
                      <a:defRPr lang="en-US" altLang="ko-KR" sz="800" b="1" i="0" u="none" strike="noStrike" kern="1200" baseline="0">
                        <a:ln>
                          <a:solidFill>
                            <a:schemeClr val="tx2">
                              <a:alpha val="0"/>
                            </a:schemeClr>
                          </a:solidFill>
                        </a:ln>
                        <a:solidFill>
                          <a:schemeClr val="bg1"/>
                        </a:solidFill>
                        <a:latin typeface="KoPub돋움체 Medium" panose="00000600000000000000" pitchFamily="2" charset="-127"/>
                        <a:ea typeface="KoPub돋움체 Medium" panose="00000600000000000000" pitchFamily="2" charset="-127"/>
                        <a:cs typeface="+mn-cs"/>
                      </a:defRPr>
                    </a:pPr>
                    <a:fld id="{D5355369-9DB9-415F-A98D-4952B8D08348}" type="CATEGORYNAME">
                      <a:rPr lang="en-US" altLang="ko-KR"/>
                      <a:pPr algn="l">
                        <a:lnSpc>
                          <a:spcPct val="80000"/>
                        </a:lnSpc>
                        <a:defRPr lang="en-US" altLang="ko-KR" sz="800" b="1" i="0" u="none" strike="noStrike" kern="1200" baseline="0">
                          <a:ln>
                            <a:solidFill>
                              <a:schemeClr val="tx2">
                                <a:alpha val="0"/>
                              </a:schemeClr>
                            </a:solidFill>
                          </a:ln>
                          <a:solidFill>
                            <a:schemeClr val="bg1"/>
                          </a:solidFill>
                          <a:latin typeface="KoPub돋움체 Medium" panose="00000600000000000000" pitchFamily="2" charset="-127"/>
                          <a:ea typeface="KoPub돋움체 Medium" panose="00000600000000000000" pitchFamily="2" charset="-127"/>
                          <a:cs typeface="+mn-cs"/>
                        </a:defRPr>
                      </a:pPr>
                      <a:t>[범주 이름]</a:t>
                    </a:fld>
                    <a:r>
                      <a:rPr lang="en-US" altLang="ko-KR" baseline="0" dirty="0"/>
                      <a:t>, </a:t>
                    </a:r>
                    <a:fld id="{A028A6D2-0332-4987-8CE1-41C1326644CC}" type="VALUE">
                      <a:rPr lang="en-US" altLang="ko-KR" sz="1200" baseline="0" smtClean="0">
                        <a:latin typeface="KPMG Bold" panose="020B0803030202040204" pitchFamily="34" charset="0"/>
                      </a:rPr>
                      <a:pPr algn="l">
                        <a:lnSpc>
                          <a:spcPct val="80000"/>
                        </a:lnSpc>
                        <a:defRPr lang="en-US" altLang="ko-KR" sz="800" b="1" i="0" u="none" strike="noStrike" kern="1200" baseline="0">
                          <a:ln>
                            <a:solidFill>
                              <a:schemeClr val="tx2">
                                <a:alpha val="0"/>
                              </a:schemeClr>
                            </a:solidFill>
                          </a:ln>
                          <a:solidFill>
                            <a:schemeClr val="bg1"/>
                          </a:solidFill>
                          <a:latin typeface="KoPub돋움체 Medium" panose="00000600000000000000" pitchFamily="2" charset="-127"/>
                          <a:ea typeface="KoPub돋움체 Medium" panose="00000600000000000000" pitchFamily="2" charset="-127"/>
                          <a:cs typeface="+mn-cs"/>
                        </a:defRPr>
                      </a:pPr>
                      <a:t>[값]</a:t>
                    </a:fld>
                    <a:r>
                      <a:rPr lang="en-US" altLang="ko-KR" sz="1200" baseline="0" dirty="0">
                        <a:latin typeface="KPMG Bold" panose="020B0803030202040204" pitchFamily="34" charset="0"/>
                      </a:rPr>
                      <a:t>, </a:t>
                    </a:r>
                    <a:fld id="{4E724B1C-D1BF-4680-B281-D85012463CFD}" type="PERCENTAGE">
                      <a:rPr lang="en-US" altLang="ko-KR" sz="1200" baseline="0" smtClean="0">
                        <a:latin typeface="KPMG Bold" panose="020B0803030202040204" pitchFamily="34" charset="0"/>
                      </a:rPr>
                      <a:pPr algn="l">
                        <a:lnSpc>
                          <a:spcPct val="80000"/>
                        </a:lnSpc>
                        <a:defRPr lang="en-US" altLang="ko-KR" sz="800" b="1" i="0" u="none" strike="noStrike" kern="1200" baseline="0">
                          <a:ln>
                            <a:solidFill>
                              <a:schemeClr val="tx2">
                                <a:alpha val="0"/>
                              </a:schemeClr>
                            </a:solidFill>
                          </a:ln>
                          <a:solidFill>
                            <a:schemeClr val="bg1"/>
                          </a:solidFill>
                          <a:latin typeface="KoPub돋움체 Medium" panose="00000600000000000000" pitchFamily="2" charset="-127"/>
                          <a:ea typeface="KoPub돋움체 Medium" panose="00000600000000000000" pitchFamily="2" charset="-127"/>
                          <a:cs typeface="+mn-cs"/>
                        </a:defRPr>
                      </a:pPr>
                      <a:t>[백분율]</a:t>
                    </a:fld>
                    <a:endParaRPr lang="en-US" altLang="ko-KR" sz="1200" baseline="0" dirty="0">
                      <a:latin typeface="KPMG Bold" panose="020B0803030202040204" pitchFamily="34" charset="0"/>
                    </a:endParaRPr>
                  </a:p>
                </c:rich>
              </c:tx>
              <c:numFmt formatCode="0.0%" sourceLinked="0"/>
              <c:spPr>
                <a:noFill/>
                <a:ln>
                  <a:noFill/>
                </a:ln>
                <a:effectLst/>
              </c:spPr>
              <c:showLegendKey val="0"/>
              <c:showVal val="1"/>
              <c:showCatName val="1"/>
              <c:showSerName val="0"/>
              <c:showPercent val="1"/>
              <c:showBubbleSize val="0"/>
              <c:extLst>
                <c:ext xmlns:c15="http://schemas.microsoft.com/office/drawing/2012/chart" uri="{CE6537A1-D6FC-4f65-9D91-7224C49458BB}">
                  <c15:layout>
                    <c:manualLayout>
                      <c:w val="0.2183194475142691"/>
                      <c:h val="0.16961029945069417"/>
                    </c:manualLayout>
                  </c15:layout>
                  <c15:dlblFieldTable/>
                  <c15:showDataLabelsRange val="0"/>
                </c:ext>
                <c:ext xmlns:c16="http://schemas.microsoft.com/office/drawing/2014/chart" uri="{C3380CC4-5D6E-409C-BE32-E72D297353CC}">
                  <c16:uniqueId val="{00000001-3CFD-476C-BE46-654522234CF7}"/>
                </c:ext>
              </c:extLst>
            </c:dLbl>
            <c:dLbl>
              <c:idx val="1"/>
              <c:layout>
                <c:manualLayout>
                  <c:x val="2.9179289964482908E-3"/>
                  <c:y val="-1.7153145170984443E-2"/>
                </c:manualLayout>
              </c:layout>
              <c:tx>
                <c:rich>
                  <a:bodyPr/>
                  <a:lstStyle/>
                  <a:p>
                    <a:fld id="{937B53D3-B708-4511-A42E-F96A44A461C7}" type="CATEGORYNAME">
                      <a:rPr lang="en-US" altLang="ko-KR"/>
                      <a:pPr/>
                      <a:t>[범주 이름]</a:t>
                    </a:fld>
                    <a:r>
                      <a:rPr lang="en-US" altLang="ko-KR" baseline="0" dirty="0"/>
                      <a:t>, </a:t>
                    </a:r>
                    <a:fld id="{98B8D210-616F-483E-A190-43EA4E9F66A8}" type="VALUE">
                      <a:rPr lang="en-US" altLang="ko-KR" sz="1000" baseline="0" smtClean="0">
                        <a:latin typeface="KPMG Bold" panose="020B0803030202040204" pitchFamily="34" charset="0"/>
                      </a:rPr>
                      <a:pPr/>
                      <a:t>[값]</a:t>
                    </a:fld>
                    <a:r>
                      <a:rPr lang="en-US" altLang="ko-KR" sz="1000" baseline="0" dirty="0">
                        <a:latin typeface="KPMG Bold" panose="020B0803030202040204" pitchFamily="34" charset="0"/>
                      </a:rPr>
                      <a:t>, </a:t>
                    </a:r>
                  </a:p>
                  <a:p>
                    <a:fld id="{5F73AD02-7C99-4833-84B7-C32FF98A4F5F}" type="PERCENTAGE">
                      <a:rPr lang="en-US" altLang="ko-KR" sz="1000" baseline="0" smtClean="0">
                        <a:latin typeface="KPMG Bold" panose="020B0803030202040204" pitchFamily="34" charset="0"/>
                      </a:rPr>
                      <a:pPr/>
                      <a:t>[백분율]</a:t>
                    </a:fld>
                    <a:endParaRPr lang="ko-KR" altLang="en-US"/>
                  </a:p>
                </c:rich>
              </c:tx>
              <c:showLegendKey val="0"/>
              <c:showVal val="1"/>
              <c:showCatName val="1"/>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3CFD-476C-BE46-654522234CF7}"/>
                </c:ext>
              </c:extLst>
            </c:dLbl>
            <c:dLbl>
              <c:idx val="2"/>
              <c:layout>
                <c:manualLayout>
                  <c:x val="-5.3494746959005542E-17"/>
                  <c:y val="1.3722516136787427E-2"/>
                </c:manualLayout>
              </c:layout>
              <c:tx>
                <c:rich>
                  <a:bodyPr wrap="square" lIns="38100" tIns="19050" rIns="38100" bIns="19050" anchor="ctr" anchorCtr="0">
                    <a:spAutoFit/>
                  </a:bodyPr>
                  <a:lstStyle/>
                  <a:p>
                    <a:pPr algn="l">
                      <a:lnSpc>
                        <a:spcPct val="80000"/>
                      </a:lnSpc>
                      <a:defRPr lang="en-US" altLang="ko-KR" sz="800" b="1" i="0" u="none" strike="noStrike" kern="1200" baseline="0">
                        <a:ln>
                          <a:solidFill>
                            <a:schemeClr val="tx2">
                              <a:alpha val="0"/>
                            </a:schemeClr>
                          </a:solidFill>
                        </a:ln>
                        <a:solidFill>
                          <a:schemeClr val="bg1"/>
                        </a:solidFill>
                        <a:latin typeface="KoPub돋움체 Medium" panose="00000600000000000000" pitchFamily="2" charset="-127"/>
                        <a:ea typeface="KoPub돋움체 Medium" panose="00000600000000000000" pitchFamily="2" charset="-127"/>
                        <a:cs typeface="+mn-cs"/>
                      </a:defRPr>
                    </a:pPr>
                    <a:fld id="{ADE10880-EA96-45F3-AD51-B3773AB58B62}" type="CATEGORYNAME">
                      <a:rPr lang="en-US" altLang="ko-KR"/>
                      <a:pPr algn="l">
                        <a:lnSpc>
                          <a:spcPct val="80000"/>
                        </a:lnSpc>
                        <a:defRPr lang="en-US" altLang="ko-KR" sz="800" b="1" i="0" u="none" strike="noStrike" kern="1200" baseline="0">
                          <a:ln>
                            <a:solidFill>
                              <a:schemeClr val="tx2">
                                <a:alpha val="0"/>
                              </a:schemeClr>
                            </a:solidFill>
                          </a:ln>
                          <a:solidFill>
                            <a:schemeClr val="bg1"/>
                          </a:solidFill>
                          <a:latin typeface="KoPub돋움체 Medium" panose="00000600000000000000" pitchFamily="2" charset="-127"/>
                          <a:ea typeface="KoPub돋움체 Medium" panose="00000600000000000000" pitchFamily="2" charset="-127"/>
                          <a:cs typeface="+mn-cs"/>
                        </a:defRPr>
                      </a:pPr>
                      <a:t>[범주 이름]</a:t>
                    </a:fld>
                    <a:r>
                      <a:rPr lang="en-US" altLang="ko-KR" baseline="0" dirty="0"/>
                      <a:t>, </a:t>
                    </a:r>
                    <a:fld id="{D298C340-710F-49D1-86B6-F941AD64BACA}" type="VALUE">
                      <a:rPr lang="en-US" altLang="ko-KR" sz="1000" b="0" baseline="0" smtClean="0">
                        <a:latin typeface="KPMG Bold" panose="020B0803030202040204" pitchFamily="34" charset="0"/>
                      </a:rPr>
                      <a:pPr algn="l">
                        <a:lnSpc>
                          <a:spcPct val="80000"/>
                        </a:lnSpc>
                        <a:defRPr lang="en-US" altLang="ko-KR" sz="800" b="1" i="0" u="none" strike="noStrike" kern="1200" baseline="0">
                          <a:ln>
                            <a:solidFill>
                              <a:schemeClr val="tx2">
                                <a:alpha val="0"/>
                              </a:schemeClr>
                            </a:solidFill>
                          </a:ln>
                          <a:solidFill>
                            <a:schemeClr val="bg1"/>
                          </a:solidFill>
                          <a:latin typeface="KoPub돋움체 Medium" panose="00000600000000000000" pitchFamily="2" charset="-127"/>
                          <a:ea typeface="KoPub돋움체 Medium" panose="00000600000000000000" pitchFamily="2" charset="-127"/>
                          <a:cs typeface="+mn-cs"/>
                        </a:defRPr>
                      </a:pPr>
                      <a:t>[값]</a:t>
                    </a:fld>
                    <a:r>
                      <a:rPr lang="en-US" altLang="ko-KR" sz="1000" b="0" baseline="0" dirty="0">
                        <a:latin typeface="KPMG Bold" panose="020B0803030202040204" pitchFamily="34" charset="0"/>
                      </a:rPr>
                      <a:t>, </a:t>
                    </a:r>
                  </a:p>
                  <a:p>
                    <a:pPr algn="l">
                      <a:lnSpc>
                        <a:spcPct val="80000"/>
                      </a:lnSpc>
                      <a:defRPr lang="en-US" altLang="ko-KR" sz="800" b="1" i="0" u="none" strike="noStrike" kern="1200" baseline="0">
                        <a:ln>
                          <a:solidFill>
                            <a:schemeClr val="tx2">
                              <a:alpha val="0"/>
                            </a:schemeClr>
                          </a:solidFill>
                        </a:ln>
                        <a:solidFill>
                          <a:schemeClr val="bg1"/>
                        </a:solidFill>
                        <a:latin typeface="KoPub돋움체 Medium" panose="00000600000000000000" pitchFamily="2" charset="-127"/>
                        <a:ea typeface="KoPub돋움체 Medium" panose="00000600000000000000" pitchFamily="2" charset="-127"/>
                        <a:cs typeface="+mn-cs"/>
                      </a:defRPr>
                    </a:pPr>
                    <a:fld id="{C867A3C4-776F-46EA-A862-2C6280799598}" type="PERCENTAGE">
                      <a:rPr lang="en-US" altLang="ko-KR" sz="1000" b="0" baseline="0" smtClean="0">
                        <a:latin typeface="KPMG Bold" panose="020B0803030202040204" pitchFamily="34" charset="0"/>
                      </a:rPr>
                      <a:pPr algn="l">
                        <a:lnSpc>
                          <a:spcPct val="80000"/>
                        </a:lnSpc>
                        <a:defRPr lang="en-US" altLang="ko-KR" sz="800" b="1" i="0" u="none" strike="noStrike" kern="1200" baseline="0">
                          <a:ln>
                            <a:solidFill>
                              <a:schemeClr val="tx2">
                                <a:alpha val="0"/>
                              </a:schemeClr>
                            </a:solidFill>
                          </a:ln>
                          <a:solidFill>
                            <a:schemeClr val="bg1"/>
                          </a:solidFill>
                          <a:latin typeface="KoPub돋움체 Medium" panose="00000600000000000000" pitchFamily="2" charset="-127"/>
                          <a:ea typeface="KoPub돋움체 Medium" panose="00000600000000000000" pitchFamily="2" charset="-127"/>
                          <a:cs typeface="+mn-cs"/>
                        </a:defRPr>
                      </a:pPr>
                      <a:t>[백분율]</a:t>
                    </a:fld>
                    <a:endParaRPr lang="ko-KR" altLang="en-US"/>
                  </a:p>
                </c:rich>
              </c:tx>
              <c:numFmt formatCode="0.0%" sourceLinked="0"/>
              <c:spPr>
                <a:noFill/>
                <a:ln>
                  <a:noFill/>
                </a:ln>
                <a:effectLst/>
              </c:spPr>
              <c:showLegendKey val="0"/>
              <c:showVal val="1"/>
              <c:showCatName val="1"/>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5-3CFD-476C-BE46-654522234CF7}"/>
                </c:ext>
              </c:extLst>
            </c:dLbl>
            <c:dLbl>
              <c:idx val="3"/>
              <c:layout>
                <c:manualLayout>
                  <c:x val="-5.8358579928967959E-3"/>
                  <c:y val="6.8612580683936513E-3"/>
                </c:manualLayout>
              </c:layout>
              <c:tx>
                <c:rich>
                  <a:bodyPr wrap="square" lIns="38100" tIns="19050" rIns="38100" bIns="19050" anchor="ctr" anchorCtr="0">
                    <a:spAutoFit/>
                  </a:bodyPr>
                  <a:lstStyle/>
                  <a:p>
                    <a:pPr algn="l">
                      <a:lnSpc>
                        <a:spcPct val="80000"/>
                      </a:lnSpc>
                      <a:defRPr lang="en-US" altLang="ko-KR" sz="800" b="1" i="0" u="none" strike="noStrike" kern="1200" baseline="0">
                        <a:ln>
                          <a:solidFill>
                            <a:schemeClr val="tx2">
                              <a:alpha val="0"/>
                            </a:schemeClr>
                          </a:solidFill>
                        </a:ln>
                        <a:solidFill>
                          <a:schemeClr val="bg1"/>
                        </a:solidFill>
                        <a:latin typeface="KoPub돋움체 Medium" panose="00000600000000000000" pitchFamily="2" charset="-127"/>
                        <a:ea typeface="KoPub돋움체 Medium" panose="00000600000000000000" pitchFamily="2" charset="-127"/>
                        <a:cs typeface="+mn-cs"/>
                      </a:defRPr>
                    </a:pPr>
                    <a:fld id="{6BAD3904-C9C1-4F0C-889C-F89B56DA6E42}" type="CATEGORYNAME">
                      <a:rPr lang="en-US" altLang="ko-KR"/>
                      <a:pPr algn="l">
                        <a:lnSpc>
                          <a:spcPct val="80000"/>
                        </a:lnSpc>
                        <a:defRPr lang="en-US" altLang="ko-KR" sz="800" b="1" i="0" u="none" strike="noStrike" kern="1200" baseline="0">
                          <a:ln>
                            <a:solidFill>
                              <a:schemeClr val="tx2">
                                <a:alpha val="0"/>
                              </a:schemeClr>
                            </a:solidFill>
                          </a:ln>
                          <a:solidFill>
                            <a:schemeClr val="bg1"/>
                          </a:solidFill>
                          <a:latin typeface="KoPub돋움체 Medium" panose="00000600000000000000" pitchFamily="2" charset="-127"/>
                          <a:ea typeface="KoPub돋움체 Medium" panose="00000600000000000000" pitchFamily="2" charset="-127"/>
                          <a:cs typeface="+mn-cs"/>
                        </a:defRPr>
                      </a:pPr>
                      <a:t>[범주 이름]</a:t>
                    </a:fld>
                    <a:r>
                      <a:rPr lang="en-US" altLang="ko-KR" baseline="0" dirty="0"/>
                      <a:t>, </a:t>
                    </a:r>
                    <a:fld id="{13CBE8BB-5FDF-45E9-9F46-0C709BAF6405}" type="VALUE">
                      <a:rPr lang="en-US" altLang="ko-KR" sz="1000" b="0" baseline="0" smtClean="0">
                        <a:latin typeface="KPMG Bold" panose="020B0803030202040204" pitchFamily="34" charset="0"/>
                      </a:rPr>
                      <a:pPr algn="l">
                        <a:lnSpc>
                          <a:spcPct val="80000"/>
                        </a:lnSpc>
                        <a:defRPr lang="en-US" altLang="ko-KR" sz="800" b="1" i="0" u="none" strike="noStrike" kern="1200" baseline="0">
                          <a:ln>
                            <a:solidFill>
                              <a:schemeClr val="tx2">
                                <a:alpha val="0"/>
                              </a:schemeClr>
                            </a:solidFill>
                          </a:ln>
                          <a:solidFill>
                            <a:schemeClr val="bg1"/>
                          </a:solidFill>
                          <a:latin typeface="KoPub돋움체 Medium" panose="00000600000000000000" pitchFamily="2" charset="-127"/>
                          <a:ea typeface="KoPub돋움체 Medium" panose="00000600000000000000" pitchFamily="2" charset="-127"/>
                          <a:cs typeface="+mn-cs"/>
                        </a:defRPr>
                      </a:pPr>
                      <a:t>[값]</a:t>
                    </a:fld>
                    <a:r>
                      <a:rPr lang="en-US" altLang="ko-KR" sz="1000" b="0" baseline="0" dirty="0">
                        <a:latin typeface="KPMG Bold" panose="020B0803030202040204" pitchFamily="34" charset="0"/>
                      </a:rPr>
                      <a:t>, </a:t>
                    </a:r>
                  </a:p>
                  <a:p>
                    <a:pPr algn="l">
                      <a:lnSpc>
                        <a:spcPct val="80000"/>
                      </a:lnSpc>
                      <a:defRPr lang="en-US" altLang="ko-KR" sz="800" b="1" i="0" u="none" strike="noStrike" kern="1200" baseline="0">
                        <a:ln>
                          <a:solidFill>
                            <a:schemeClr val="tx2">
                              <a:alpha val="0"/>
                            </a:schemeClr>
                          </a:solidFill>
                        </a:ln>
                        <a:solidFill>
                          <a:schemeClr val="bg1"/>
                        </a:solidFill>
                        <a:latin typeface="KoPub돋움체 Medium" panose="00000600000000000000" pitchFamily="2" charset="-127"/>
                        <a:ea typeface="KoPub돋움체 Medium" panose="00000600000000000000" pitchFamily="2" charset="-127"/>
                        <a:cs typeface="+mn-cs"/>
                      </a:defRPr>
                    </a:pPr>
                    <a:fld id="{A6BFBA5E-7CEC-4A26-B495-DB87F21D71A5}" type="PERCENTAGE">
                      <a:rPr lang="en-US" altLang="ko-KR" sz="1000" b="0" baseline="0" smtClean="0">
                        <a:latin typeface="KPMG Bold" panose="020B0803030202040204" pitchFamily="34" charset="0"/>
                      </a:rPr>
                      <a:pPr algn="l">
                        <a:lnSpc>
                          <a:spcPct val="80000"/>
                        </a:lnSpc>
                        <a:defRPr lang="en-US" altLang="ko-KR" sz="800" b="1" i="0" u="none" strike="noStrike" kern="1200" baseline="0">
                          <a:ln>
                            <a:solidFill>
                              <a:schemeClr val="tx2">
                                <a:alpha val="0"/>
                              </a:schemeClr>
                            </a:solidFill>
                          </a:ln>
                          <a:solidFill>
                            <a:schemeClr val="bg1"/>
                          </a:solidFill>
                          <a:latin typeface="KoPub돋움체 Medium" panose="00000600000000000000" pitchFamily="2" charset="-127"/>
                          <a:ea typeface="KoPub돋움체 Medium" panose="00000600000000000000" pitchFamily="2" charset="-127"/>
                          <a:cs typeface="+mn-cs"/>
                        </a:defRPr>
                      </a:pPr>
                      <a:t>[백분율]</a:t>
                    </a:fld>
                    <a:endParaRPr lang="ko-KR" altLang="en-US"/>
                  </a:p>
                </c:rich>
              </c:tx>
              <c:numFmt formatCode="0.0%" sourceLinked="0"/>
              <c:spPr>
                <a:noFill/>
                <a:ln>
                  <a:noFill/>
                </a:ln>
                <a:effectLst/>
              </c:spPr>
              <c:showLegendKey val="0"/>
              <c:showVal val="1"/>
              <c:showCatName val="1"/>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7-3CFD-476C-BE46-654522234CF7}"/>
                </c:ext>
              </c:extLst>
            </c:dLbl>
            <c:dLbl>
              <c:idx val="4"/>
              <c:layout>
                <c:manualLayout>
                  <c:x val="-4.4953338409457312E-3"/>
                  <c:y val="1.9631572051988888E-3"/>
                </c:manualLayout>
              </c:layout>
              <c:tx>
                <c:rich>
                  <a:bodyPr wrap="square" lIns="38100" tIns="19050" rIns="38100" bIns="19050" anchor="ctr" anchorCtr="0">
                    <a:noAutofit/>
                  </a:bodyPr>
                  <a:lstStyle/>
                  <a:p>
                    <a:pPr algn="l">
                      <a:lnSpc>
                        <a:spcPct val="80000"/>
                      </a:lnSpc>
                      <a:defRPr lang="en-US" altLang="ko-KR" sz="800" b="1" i="0" u="none" strike="noStrike" kern="1200" baseline="0">
                        <a:ln>
                          <a:solidFill>
                            <a:schemeClr val="tx2">
                              <a:alpha val="0"/>
                            </a:schemeClr>
                          </a:solidFill>
                        </a:ln>
                        <a:solidFill>
                          <a:schemeClr val="bg1"/>
                        </a:solidFill>
                        <a:latin typeface="KoPub돋움체 Medium" panose="00000600000000000000" pitchFamily="2" charset="-127"/>
                        <a:ea typeface="KoPub돋움체 Medium" panose="00000600000000000000" pitchFamily="2" charset="-127"/>
                        <a:cs typeface="+mn-cs"/>
                      </a:defRPr>
                    </a:pPr>
                    <a:fld id="{D25131C0-9011-465F-A3E3-7400D4807C96}" type="CATEGORYNAME">
                      <a:rPr lang="en-US" altLang="ko-KR"/>
                      <a:pPr algn="l">
                        <a:lnSpc>
                          <a:spcPct val="80000"/>
                        </a:lnSpc>
                        <a:defRPr lang="en-US" altLang="ko-KR" sz="800" b="1" i="0" u="none" strike="noStrike" kern="1200" baseline="0">
                          <a:ln>
                            <a:solidFill>
                              <a:schemeClr val="tx2">
                                <a:alpha val="0"/>
                              </a:schemeClr>
                            </a:solidFill>
                          </a:ln>
                          <a:solidFill>
                            <a:schemeClr val="bg1"/>
                          </a:solidFill>
                          <a:latin typeface="KoPub돋움체 Medium" panose="00000600000000000000" pitchFamily="2" charset="-127"/>
                          <a:ea typeface="KoPub돋움체 Medium" panose="00000600000000000000" pitchFamily="2" charset="-127"/>
                          <a:cs typeface="+mn-cs"/>
                        </a:defRPr>
                      </a:pPr>
                      <a:t>[범주 이름]</a:t>
                    </a:fld>
                    <a:r>
                      <a:rPr lang="en-US" altLang="ko-KR" baseline="0" dirty="0"/>
                      <a:t>, </a:t>
                    </a:r>
                    <a:fld id="{D0506B45-5B39-4EA3-A46E-A88F31D0953E}" type="VALUE">
                      <a:rPr lang="en-US" altLang="ko-KR" sz="1000" b="0" baseline="0" smtClean="0">
                        <a:latin typeface="KPMG Bold" panose="020B0803030202040204" pitchFamily="34" charset="0"/>
                      </a:rPr>
                      <a:pPr algn="l">
                        <a:lnSpc>
                          <a:spcPct val="80000"/>
                        </a:lnSpc>
                        <a:defRPr lang="en-US" altLang="ko-KR" sz="800" b="1" i="0" u="none" strike="noStrike" kern="1200" baseline="0">
                          <a:ln>
                            <a:solidFill>
                              <a:schemeClr val="tx2">
                                <a:alpha val="0"/>
                              </a:schemeClr>
                            </a:solidFill>
                          </a:ln>
                          <a:solidFill>
                            <a:schemeClr val="bg1"/>
                          </a:solidFill>
                          <a:latin typeface="KoPub돋움체 Medium" panose="00000600000000000000" pitchFamily="2" charset="-127"/>
                          <a:ea typeface="KoPub돋움체 Medium" panose="00000600000000000000" pitchFamily="2" charset="-127"/>
                          <a:cs typeface="+mn-cs"/>
                        </a:defRPr>
                      </a:pPr>
                      <a:t>[값]</a:t>
                    </a:fld>
                    <a:r>
                      <a:rPr lang="en-US" altLang="ko-KR" sz="1000" b="0" baseline="0" dirty="0">
                        <a:latin typeface="KPMG Bold" panose="020B0803030202040204" pitchFamily="34" charset="0"/>
                      </a:rPr>
                      <a:t>, </a:t>
                    </a:r>
                    <a:fld id="{BBAEE937-9C7A-4B40-98D1-B2C034103DCF}" type="PERCENTAGE">
                      <a:rPr lang="en-US" altLang="ko-KR" sz="1000" b="0" baseline="0">
                        <a:latin typeface="KPMG Bold" panose="020B0803030202040204" pitchFamily="34" charset="0"/>
                      </a:rPr>
                      <a:pPr algn="l">
                        <a:lnSpc>
                          <a:spcPct val="80000"/>
                        </a:lnSpc>
                        <a:defRPr lang="en-US" altLang="ko-KR" sz="800" b="1" i="0" u="none" strike="noStrike" kern="1200" baseline="0">
                          <a:ln>
                            <a:solidFill>
                              <a:schemeClr val="tx2">
                                <a:alpha val="0"/>
                              </a:schemeClr>
                            </a:solidFill>
                          </a:ln>
                          <a:solidFill>
                            <a:schemeClr val="bg1"/>
                          </a:solidFill>
                          <a:latin typeface="KoPub돋움체 Medium" panose="00000600000000000000" pitchFamily="2" charset="-127"/>
                          <a:ea typeface="KoPub돋움체 Medium" panose="00000600000000000000" pitchFamily="2" charset="-127"/>
                          <a:cs typeface="+mn-cs"/>
                        </a:defRPr>
                      </a:pPr>
                      <a:t>[백분율]</a:t>
                    </a:fld>
                    <a:endParaRPr lang="en-US" altLang="ko-KR" sz="1000" b="0" baseline="0" dirty="0">
                      <a:latin typeface="KPMG Bold" panose="020B0803030202040204" pitchFamily="34" charset="0"/>
                    </a:endParaRPr>
                  </a:p>
                </c:rich>
              </c:tx>
              <c:numFmt formatCode="0.0%" sourceLinked="0"/>
              <c:spPr>
                <a:noFill/>
                <a:ln>
                  <a:noFill/>
                </a:ln>
                <a:effectLst/>
              </c:spPr>
              <c:showLegendKey val="0"/>
              <c:showVal val="1"/>
              <c:showCatName val="1"/>
              <c:showSerName val="0"/>
              <c:showPercent val="1"/>
              <c:showBubbleSize val="0"/>
              <c:extLst>
                <c:ext xmlns:c15="http://schemas.microsoft.com/office/drawing/2012/chart" uri="{CE6537A1-D6FC-4f65-9D91-7224C49458BB}">
                  <c15:layout>
                    <c:manualLayout>
                      <c:w val="0.16219102914389799"/>
                      <c:h val="0.10993536196434335"/>
                    </c:manualLayout>
                  </c15:layout>
                  <c15:dlblFieldTable/>
                  <c15:showDataLabelsRange val="0"/>
                </c:ext>
                <c:ext xmlns:c16="http://schemas.microsoft.com/office/drawing/2014/chart" uri="{C3380CC4-5D6E-409C-BE32-E72D297353CC}">
                  <c16:uniqueId val="{00000009-3CFD-476C-BE46-654522234CF7}"/>
                </c:ext>
              </c:extLst>
            </c:dLbl>
            <c:dLbl>
              <c:idx val="5"/>
              <c:layout>
                <c:manualLayout>
                  <c:x val="-0.23800742670369143"/>
                  <c:y val="-7.3568083804594611E-3"/>
                </c:manualLayout>
              </c:layout>
              <c:tx>
                <c:rich>
                  <a:bodyPr wrap="square" lIns="38100" tIns="19050" rIns="38100" bIns="19050" anchor="ctr" anchorCtr="0">
                    <a:noAutofit/>
                  </a:bodyPr>
                  <a:lstStyle/>
                  <a:p>
                    <a:pPr algn="l">
                      <a:lnSpc>
                        <a:spcPct val="80000"/>
                      </a:lnSpc>
                      <a:defRPr lang="en-US" altLang="ko-KR" sz="800" b="1" i="0" u="none" strike="noStrike" kern="1200" baseline="0">
                        <a:ln>
                          <a:solidFill>
                            <a:schemeClr val="tx2">
                              <a:alpha val="0"/>
                            </a:schemeClr>
                          </a:solidFill>
                        </a:ln>
                        <a:solidFill>
                          <a:srgbClr val="00C0AE"/>
                        </a:solidFill>
                        <a:latin typeface="KoPub돋움체 Medium" panose="00000600000000000000" pitchFamily="2" charset="-127"/>
                        <a:ea typeface="KoPub돋움체 Medium" panose="00000600000000000000" pitchFamily="2" charset="-127"/>
                        <a:cs typeface="+mn-cs"/>
                      </a:defRPr>
                    </a:pPr>
                    <a:fld id="{4CE16BD1-2152-44B5-B4D9-CC4972075182}" type="CATEGORYNAME">
                      <a:rPr lang="en-US" altLang="ko-KR"/>
                      <a:pPr algn="l">
                        <a:lnSpc>
                          <a:spcPct val="80000"/>
                        </a:lnSpc>
                        <a:defRPr lang="en-US" altLang="ko-KR" sz="800" b="1" i="0" u="none" strike="noStrike" kern="1200" baseline="0">
                          <a:ln>
                            <a:solidFill>
                              <a:schemeClr val="tx2">
                                <a:alpha val="0"/>
                              </a:schemeClr>
                            </a:solidFill>
                          </a:ln>
                          <a:solidFill>
                            <a:srgbClr val="00C0AE"/>
                          </a:solidFill>
                          <a:latin typeface="KoPub돋움체 Medium" panose="00000600000000000000" pitchFamily="2" charset="-127"/>
                          <a:ea typeface="KoPub돋움체 Medium" panose="00000600000000000000" pitchFamily="2" charset="-127"/>
                          <a:cs typeface="+mn-cs"/>
                        </a:defRPr>
                      </a:pPr>
                      <a:t>[범주 이름]</a:t>
                    </a:fld>
                    <a:r>
                      <a:rPr lang="en-US" altLang="ko-KR" baseline="0" dirty="0"/>
                      <a:t>, </a:t>
                    </a:r>
                    <a:fld id="{70AD454F-3D8C-43CF-98B1-D2EB21B0D914}" type="VALUE">
                      <a:rPr lang="en-US" altLang="ko-KR" sz="1000" baseline="0">
                        <a:latin typeface="KPMG Bold" panose="020B0803030202040204" pitchFamily="34" charset="0"/>
                      </a:rPr>
                      <a:pPr algn="l">
                        <a:lnSpc>
                          <a:spcPct val="80000"/>
                        </a:lnSpc>
                        <a:defRPr lang="en-US" altLang="ko-KR" sz="800" b="1" i="0" u="none" strike="noStrike" kern="1200" baseline="0">
                          <a:ln>
                            <a:solidFill>
                              <a:schemeClr val="tx2">
                                <a:alpha val="0"/>
                              </a:schemeClr>
                            </a:solidFill>
                          </a:ln>
                          <a:solidFill>
                            <a:srgbClr val="00C0AE"/>
                          </a:solidFill>
                          <a:latin typeface="KoPub돋움체 Medium" panose="00000600000000000000" pitchFamily="2" charset="-127"/>
                          <a:ea typeface="KoPub돋움체 Medium" panose="00000600000000000000" pitchFamily="2" charset="-127"/>
                          <a:cs typeface="+mn-cs"/>
                        </a:defRPr>
                      </a:pPr>
                      <a:t>[값]</a:t>
                    </a:fld>
                    <a:r>
                      <a:rPr lang="en-US" altLang="ko-KR" sz="1000" baseline="0" dirty="0">
                        <a:latin typeface="KPMG Bold" panose="020B0803030202040204" pitchFamily="34" charset="0"/>
                      </a:rPr>
                      <a:t>, </a:t>
                    </a:r>
                    <a:fld id="{225BDE05-F13D-4B74-81BD-B3BBB258BB9E}" type="PERCENTAGE">
                      <a:rPr lang="en-US" altLang="ko-KR" sz="1000" baseline="0">
                        <a:latin typeface="KPMG Bold" panose="020B0803030202040204" pitchFamily="34" charset="0"/>
                      </a:rPr>
                      <a:pPr algn="l">
                        <a:lnSpc>
                          <a:spcPct val="80000"/>
                        </a:lnSpc>
                        <a:defRPr lang="en-US" altLang="ko-KR" sz="800" b="1" i="0" u="none" strike="noStrike" kern="1200" baseline="0">
                          <a:ln>
                            <a:solidFill>
                              <a:schemeClr val="tx2">
                                <a:alpha val="0"/>
                              </a:schemeClr>
                            </a:solidFill>
                          </a:ln>
                          <a:solidFill>
                            <a:srgbClr val="00C0AE"/>
                          </a:solidFill>
                          <a:latin typeface="KoPub돋움체 Medium" panose="00000600000000000000" pitchFamily="2" charset="-127"/>
                          <a:ea typeface="KoPub돋움체 Medium" panose="00000600000000000000" pitchFamily="2" charset="-127"/>
                          <a:cs typeface="+mn-cs"/>
                        </a:defRPr>
                      </a:pPr>
                      <a:t>[백분율]</a:t>
                    </a:fld>
                    <a:endParaRPr lang="en-US" altLang="ko-KR" sz="1000" baseline="0" dirty="0">
                      <a:latin typeface="KPMG Bold" panose="020B0803030202040204" pitchFamily="34" charset="0"/>
                    </a:endParaRPr>
                  </a:p>
                </c:rich>
              </c:tx>
              <c:numFmt formatCode="0.0%" sourceLinked="0"/>
              <c:spPr>
                <a:noFill/>
                <a:ln>
                  <a:noFill/>
                </a:ln>
                <a:effectLst/>
              </c:spPr>
              <c:showLegendKey val="0"/>
              <c:showVal val="1"/>
              <c:showCatName val="1"/>
              <c:showSerName val="0"/>
              <c:showPercent val="1"/>
              <c:showBubbleSize val="0"/>
              <c:extLst>
                <c:ext xmlns:c15="http://schemas.microsoft.com/office/drawing/2012/chart" uri="{CE6537A1-D6FC-4f65-9D91-7224C49458BB}">
                  <c15:layout>
                    <c:manualLayout>
                      <c:w val="0.17033105646630237"/>
                      <c:h val="0.10993536196434335"/>
                    </c:manualLayout>
                  </c15:layout>
                  <c15:dlblFieldTable/>
                  <c15:showDataLabelsRange val="0"/>
                </c:ext>
                <c:ext xmlns:c16="http://schemas.microsoft.com/office/drawing/2014/chart" uri="{C3380CC4-5D6E-409C-BE32-E72D297353CC}">
                  <c16:uniqueId val="{0000000B-3CFD-476C-BE46-654522234CF7}"/>
                </c:ext>
              </c:extLst>
            </c:dLbl>
            <c:dLbl>
              <c:idx val="6"/>
              <c:layout>
                <c:manualLayout>
                  <c:x val="-0.23151101391829154"/>
                  <c:y val="-3.1409975026641404E-2"/>
                </c:manualLayout>
              </c:layout>
              <c:tx>
                <c:rich>
                  <a:bodyPr wrap="square" lIns="38100" tIns="19050" rIns="38100" bIns="19050" anchor="ctr" anchorCtr="0">
                    <a:spAutoFit/>
                  </a:bodyPr>
                  <a:lstStyle/>
                  <a:p>
                    <a:pPr algn="l">
                      <a:lnSpc>
                        <a:spcPct val="80000"/>
                      </a:lnSpc>
                      <a:defRPr lang="en-US" altLang="ko-KR" sz="800" b="1" i="0" u="none" strike="noStrike" kern="1200" baseline="0">
                        <a:ln>
                          <a:solidFill>
                            <a:schemeClr val="tx2">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mn-cs"/>
                      </a:defRPr>
                    </a:pPr>
                    <a:fld id="{5F39AB5F-B177-4BD5-89A8-9001B0DAF297}" type="CATEGORYNAME">
                      <a:rPr lang="en-US" altLang="ko-KR"/>
                      <a:pPr algn="l">
                        <a:lnSpc>
                          <a:spcPct val="80000"/>
                        </a:lnSpc>
                        <a:defRPr lang="en-US" altLang="ko-KR" sz="800" b="1" i="0" u="none" strike="noStrike" kern="1200" baseline="0">
                          <a:ln>
                            <a:solidFill>
                              <a:schemeClr val="tx2">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mn-cs"/>
                        </a:defRPr>
                      </a:pPr>
                      <a:t>[범주 이름]</a:t>
                    </a:fld>
                    <a:r>
                      <a:rPr lang="en-US" altLang="ko-KR" baseline="0" dirty="0"/>
                      <a:t>, </a:t>
                    </a:r>
                    <a:fld id="{5887C28A-1C75-4A95-BCAD-48308E9DA4F4}" type="VALUE">
                      <a:rPr lang="en-US" altLang="ko-KR" sz="1000" baseline="0">
                        <a:latin typeface="KPMG Bold" panose="020B0803030202040204" pitchFamily="34" charset="0"/>
                      </a:rPr>
                      <a:pPr algn="l">
                        <a:lnSpc>
                          <a:spcPct val="80000"/>
                        </a:lnSpc>
                        <a:defRPr lang="en-US" altLang="ko-KR" sz="800" b="1" i="0" u="none" strike="noStrike" kern="1200" baseline="0">
                          <a:ln>
                            <a:solidFill>
                              <a:schemeClr val="tx2">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mn-cs"/>
                        </a:defRPr>
                      </a:pPr>
                      <a:t>[값]</a:t>
                    </a:fld>
                    <a:r>
                      <a:rPr lang="en-US" altLang="ko-KR" sz="1000" baseline="0" dirty="0">
                        <a:latin typeface="KPMG Bold" panose="020B0803030202040204" pitchFamily="34" charset="0"/>
                      </a:rPr>
                      <a:t>, </a:t>
                    </a:r>
                  </a:p>
                  <a:p>
                    <a:pPr algn="l">
                      <a:lnSpc>
                        <a:spcPct val="80000"/>
                      </a:lnSpc>
                      <a:defRPr lang="en-US" altLang="ko-KR" sz="800" b="1" i="0" u="none" strike="noStrike" kern="1200" baseline="0">
                        <a:ln>
                          <a:solidFill>
                            <a:schemeClr val="tx2">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mn-cs"/>
                      </a:defRPr>
                    </a:pPr>
                    <a:fld id="{7E31D601-6680-47DE-AF21-746301E8A244}" type="PERCENTAGE">
                      <a:rPr lang="en-US" altLang="ko-KR" sz="1000" baseline="0" smtClean="0">
                        <a:latin typeface="KPMG Bold" panose="020B0803030202040204" pitchFamily="34" charset="0"/>
                      </a:rPr>
                      <a:pPr algn="l">
                        <a:lnSpc>
                          <a:spcPct val="80000"/>
                        </a:lnSpc>
                        <a:defRPr lang="en-US" altLang="ko-KR" sz="800" b="1" i="0" u="none" strike="noStrike" kern="1200" baseline="0">
                          <a:ln>
                            <a:solidFill>
                              <a:schemeClr val="tx2">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mn-cs"/>
                        </a:defRPr>
                      </a:pPr>
                      <a:t>[백분율]</a:t>
                    </a:fld>
                    <a:endParaRPr lang="ko-KR" altLang="en-US"/>
                  </a:p>
                </c:rich>
              </c:tx>
              <c:numFmt formatCode="0.0%" sourceLinked="0"/>
              <c:spPr>
                <a:noFill/>
                <a:ln>
                  <a:noFill/>
                </a:ln>
                <a:effectLst/>
              </c:spPr>
              <c:showLegendKey val="0"/>
              <c:showVal val="1"/>
              <c:showCatName val="1"/>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D-3CFD-476C-BE46-654522234CF7}"/>
                </c:ext>
              </c:extLst>
            </c:dLbl>
            <c:dLbl>
              <c:idx val="7"/>
              <c:layout>
                <c:manualLayout>
                  <c:x val="-0.24676121369303664"/>
                  <c:y val="-8.142152301020146E-2"/>
                </c:manualLayout>
              </c:layout>
              <c:tx>
                <c:rich>
                  <a:bodyPr wrap="square" lIns="38100" tIns="19050" rIns="38100" bIns="19050" anchor="ctr" anchorCtr="0">
                    <a:spAutoFit/>
                  </a:bodyPr>
                  <a:lstStyle/>
                  <a:p>
                    <a:pPr algn="l">
                      <a:lnSpc>
                        <a:spcPct val="80000"/>
                      </a:lnSpc>
                      <a:defRPr lang="en-US" altLang="ko-KR" sz="800" b="1" i="0" u="none" strike="noStrike" kern="1200" baseline="0">
                        <a:ln>
                          <a:solidFill>
                            <a:schemeClr val="tx2">
                              <a:alpha val="0"/>
                            </a:schemeClr>
                          </a:solidFill>
                        </a:ln>
                        <a:solidFill>
                          <a:schemeClr val="tx1">
                            <a:lumMod val="50000"/>
                            <a:lumOff val="50000"/>
                          </a:schemeClr>
                        </a:solidFill>
                        <a:latin typeface="KoPub돋움체 Medium" panose="00000600000000000000" pitchFamily="2" charset="-127"/>
                        <a:ea typeface="KoPub돋움체 Medium" panose="00000600000000000000" pitchFamily="2" charset="-127"/>
                        <a:cs typeface="+mn-cs"/>
                      </a:defRPr>
                    </a:pPr>
                    <a:fld id="{09C0DBFA-94BA-4A45-980E-940C9F770E31}" type="CATEGORYNAME">
                      <a:rPr lang="en-US" altLang="ko-KR"/>
                      <a:pPr algn="l">
                        <a:lnSpc>
                          <a:spcPct val="80000"/>
                        </a:lnSpc>
                        <a:defRPr lang="en-US" altLang="ko-KR" sz="800" b="1" i="0" u="none" strike="noStrike" kern="1200" baseline="0">
                          <a:ln>
                            <a:solidFill>
                              <a:schemeClr val="tx2">
                                <a:alpha val="0"/>
                              </a:schemeClr>
                            </a:solidFill>
                          </a:ln>
                          <a:solidFill>
                            <a:schemeClr val="tx1">
                              <a:lumMod val="50000"/>
                              <a:lumOff val="50000"/>
                            </a:schemeClr>
                          </a:solidFill>
                          <a:latin typeface="KoPub돋움체 Medium" panose="00000600000000000000" pitchFamily="2" charset="-127"/>
                          <a:ea typeface="KoPub돋움체 Medium" panose="00000600000000000000" pitchFamily="2" charset="-127"/>
                          <a:cs typeface="+mn-cs"/>
                        </a:defRPr>
                      </a:pPr>
                      <a:t>[범주 이름]</a:t>
                    </a:fld>
                    <a:r>
                      <a:rPr lang="en-US" altLang="ko-KR" baseline="0" dirty="0"/>
                      <a:t>, </a:t>
                    </a:r>
                    <a:fld id="{D6B0B5E5-9672-48DE-9166-047694C3CBF2}" type="VALUE">
                      <a:rPr lang="en-US" altLang="ko-KR" sz="1000" baseline="0">
                        <a:latin typeface="KPMG Bold" panose="020B0803030202040204" pitchFamily="34" charset="0"/>
                      </a:rPr>
                      <a:pPr algn="l">
                        <a:lnSpc>
                          <a:spcPct val="80000"/>
                        </a:lnSpc>
                        <a:defRPr lang="en-US" altLang="ko-KR" sz="800" b="1" i="0" u="none" strike="noStrike" kern="1200" baseline="0">
                          <a:ln>
                            <a:solidFill>
                              <a:schemeClr val="tx2">
                                <a:alpha val="0"/>
                              </a:schemeClr>
                            </a:solidFill>
                          </a:ln>
                          <a:solidFill>
                            <a:schemeClr val="tx1">
                              <a:lumMod val="50000"/>
                              <a:lumOff val="50000"/>
                            </a:schemeClr>
                          </a:solidFill>
                          <a:latin typeface="KoPub돋움체 Medium" panose="00000600000000000000" pitchFamily="2" charset="-127"/>
                          <a:ea typeface="KoPub돋움체 Medium" panose="00000600000000000000" pitchFamily="2" charset="-127"/>
                          <a:cs typeface="+mn-cs"/>
                        </a:defRPr>
                      </a:pPr>
                      <a:t>[값]</a:t>
                    </a:fld>
                    <a:r>
                      <a:rPr lang="en-US" altLang="ko-KR" sz="1000" baseline="0" dirty="0">
                        <a:latin typeface="KPMG Bold" panose="020B0803030202040204" pitchFamily="34" charset="0"/>
                      </a:rPr>
                      <a:t>, </a:t>
                    </a:r>
                  </a:p>
                  <a:p>
                    <a:pPr algn="l">
                      <a:lnSpc>
                        <a:spcPct val="80000"/>
                      </a:lnSpc>
                      <a:defRPr lang="en-US" altLang="ko-KR" sz="800" b="1" i="0" u="none" strike="noStrike" kern="1200" baseline="0">
                        <a:ln>
                          <a:solidFill>
                            <a:schemeClr val="tx2">
                              <a:alpha val="0"/>
                            </a:schemeClr>
                          </a:solidFill>
                        </a:ln>
                        <a:solidFill>
                          <a:schemeClr val="tx1">
                            <a:lumMod val="50000"/>
                            <a:lumOff val="50000"/>
                          </a:schemeClr>
                        </a:solidFill>
                        <a:latin typeface="KoPub돋움체 Medium" panose="00000600000000000000" pitchFamily="2" charset="-127"/>
                        <a:ea typeface="KoPub돋움체 Medium" panose="00000600000000000000" pitchFamily="2" charset="-127"/>
                        <a:cs typeface="+mn-cs"/>
                      </a:defRPr>
                    </a:pPr>
                    <a:fld id="{6603F8DF-C1AD-44B0-AEEF-EBDE0ED6FEFC}" type="PERCENTAGE">
                      <a:rPr lang="en-US" altLang="ko-KR" sz="1000" baseline="0" smtClean="0">
                        <a:latin typeface="KPMG Bold" panose="020B0803030202040204" pitchFamily="34" charset="0"/>
                      </a:rPr>
                      <a:pPr algn="l">
                        <a:lnSpc>
                          <a:spcPct val="80000"/>
                        </a:lnSpc>
                        <a:defRPr lang="en-US" altLang="ko-KR" sz="800" b="1" i="0" u="none" strike="noStrike" kern="1200" baseline="0">
                          <a:ln>
                            <a:solidFill>
                              <a:schemeClr val="tx2">
                                <a:alpha val="0"/>
                              </a:schemeClr>
                            </a:solidFill>
                          </a:ln>
                          <a:solidFill>
                            <a:schemeClr val="tx1">
                              <a:lumMod val="50000"/>
                              <a:lumOff val="50000"/>
                            </a:schemeClr>
                          </a:solidFill>
                          <a:latin typeface="KoPub돋움체 Medium" panose="00000600000000000000" pitchFamily="2" charset="-127"/>
                          <a:ea typeface="KoPub돋움체 Medium" panose="00000600000000000000" pitchFamily="2" charset="-127"/>
                          <a:cs typeface="+mn-cs"/>
                        </a:defRPr>
                      </a:pPr>
                      <a:t>[백분율]</a:t>
                    </a:fld>
                    <a:endParaRPr lang="ko-KR" altLang="en-US"/>
                  </a:p>
                </c:rich>
              </c:tx>
              <c:numFmt formatCode="0.0%" sourceLinked="0"/>
              <c:spPr>
                <a:noFill/>
                <a:ln>
                  <a:noFill/>
                </a:ln>
                <a:effectLst/>
              </c:spPr>
              <c:showLegendKey val="0"/>
              <c:showVal val="1"/>
              <c:showCatName val="1"/>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F-3CFD-476C-BE46-654522234CF7}"/>
                </c:ext>
              </c:extLst>
            </c:dLbl>
            <c:dLbl>
              <c:idx val="8"/>
              <c:layout>
                <c:manualLayout>
                  <c:x val="-0.18824478988843402"/>
                  <c:y val="-0.1349023283706268"/>
                </c:manualLayout>
              </c:layout>
              <c:tx>
                <c:rich>
                  <a:bodyPr wrap="square" lIns="38100" tIns="19050" rIns="38100" bIns="19050" anchor="ctr" anchorCtr="0">
                    <a:spAutoFit/>
                  </a:bodyPr>
                  <a:lstStyle/>
                  <a:p>
                    <a:pPr algn="l">
                      <a:lnSpc>
                        <a:spcPct val="80000"/>
                      </a:lnSpc>
                      <a:defRPr lang="en-US" altLang="ko-KR" sz="800" b="1" i="0" u="none" strike="noStrike" kern="1200" baseline="0">
                        <a:ln>
                          <a:solidFill>
                            <a:schemeClr val="tx2">
                              <a:alpha val="0"/>
                            </a:schemeClr>
                          </a:solidFill>
                        </a:ln>
                        <a:solidFill>
                          <a:schemeClr val="accent1"/>
                        </a:solidFill>
                        <a:latin typeface="KoPub돋움체 Medium" panose="00000600000000000000" pitchFamily="2" charset="-127"/>
                        <a:ea typeface="KoPub돋움체 Medium" panose="00000600000000000000" pitchFamily="2" charset="-127"/>
                        <a:cs typeface="+mn-cs"/>
                      </a:defRPr>
                    </a:pPr>
                    <a:fld id="{A22C8DD1-4C83-4F02-A687-1EB3F83B2416}" type="CATEGORYNAME">
                      <a:rPr lang="en-US" altLang="ko-KR"/>
                      <a:pPr algn="l">
                        <a:lnSpc>
                          <a:spcPct val="80000"/>
                        </a:lnSpc>
                        <a:defRPr lang="en-US" altLang="ko-KR" sz="800" b="1" i="0" u="none" strike="noStrike" kern="1200" baseline="0">
                          <a:ln>
                            <a:solidFill>
                              <a:schemeClr val="tx2">
                                <a:alpha val="0"/>
                              </a:schemeClr>
                            </a:solidFill>
                          </a:ln>
                          <a:solidFill>
                            <a:schemeClr val="accent1"/>
                          </a:solidFill>
                          <a:latin typeface="KoPub돋움체 Medium" panose="00000600000000000000" pitchFamily="2" charset="-127"/>
                          <a:ea typeface="KoPub돋움체 Medium" panose="00000600000000000000" pitchFamily="2" charset="-127"/>
                          <a:cs typeface="+mn-cs"/>
                        </a:defRPr>
                      </a:pPr>
                      <a:t>[범주 이름]</a:t>
                    </a:fld>
                    <a:r>
                      <a:rPr lang="en-US" altLang="ko-KR" baseline="0" dirty="0"/>
                      <a:t>, </a:t>
                    </a:r>
                    <a:fld id="{C6E5CDFD-538E-4CC6-8DF3-862A1D47D81C}" type="VALUE">
                      <a:rPr lang="en-US" altLang="ko-KR" sz="1000" baseline="0">
                        <a:latin typeface="KPMG Bold" panose="020B0803030202040204" pitchFamily="34" charset="0"/>
                      </a:rPr>
                      <a:pPr algn="l">
                        <a:lnSpc>
                          <a:spcPct val="80000"/>
                        </a:lnSpc>
                        <a:defRPr lang="en-US" altLang="ko-KR" sz="800" b="1" i="0" u="none" strike="noStrike" kern="1200" baseline="0">
                          <a:ln>
                            <a:solidFill>
                              <a:schemeClr val="tx2">
                                <a:alpha val="0"/>
                              </a:schemeClr>
                            </a:solidFill>
                          </a:ln>
                          <a:solidFill>
                            <a:schemeClr val="accent1"/>
                          </a:solidFill>
                          <a:latin typeface="KoPub돋움체 Medium" panose="00000600000000000000" pitchFamily="2" charset="-127"/>
                          <a:ea typeface="KoPub돋움체 Medium" panose="00000600000000000000" pitchFamily="2" charset="-127"/>
                          <a:cs typeface="+mn-cs"/>
                        </a:defRPr>
                      </a:pPr>
                      <a:t>[값]</a:t>
                    </a:fld>
                    <a:r>
                      <a:rPr lang="en-US" altLang="ko-KR" sz="1000" baseline="0" dirty="0">
                        <a:latin typeface="KPMG Bold" panose="020B0803030202040204" pitchFamily="34" charset="0"/>
                      </a:rPr>
                      <a:t>, </a:t>
                    </a:r>
                  </a:p>
                  <a:p>
                    <a:pPr algn="l">
                      <a:lnSpc>
                        <a:spcPct val="80000"/>
                      </a:lnSpc>
                      <a:defRPr lang="en-US" altLang="ko-KR" sz="800" b="1" i="0" u="none" strike="noStrike" kern="1200" baseline="0">
                        <a:ln>
                          <a:solidFill>
                            <a:schemeClr val="tx2">
                              <a:alpha val="0"/>
                            </a:schemeClr>
                          </a:solidFill>
                        </a:ln>
                        <a:solidFill>
                          <a:schemeClr val="accent1"/>
                        </a:solidFill>
                        <a:latin typeface="KoPub돋움체 Medium" panose="00000600000000000000" pitchFamily="2" charset="-127"/>
                        <a:ea typeface="KoPub돋움체 Medium" panose="00000600000000000000" pitchFamily="2" charset="-127"/>
                        <a:cs typeface="+mn-cs"/>
                      </a:defRPr>
                    </a:pPr>
                    <a:fld id="{8F7D28E0-6736-45F6-A3ED-AF0C54DDC645}" type="PERCENTAGE">
                      <a:rPr lang="en-US" altLang="ko-KR" sz="1000" baseline="0" smtClean="0">
                        <a:latin typeface="KPMG Bold" panose="020B0803030202040204" pitchFamily="34" charset="0"/>
                      </a:rPr>
                      <a:pPr algn="l">
                        <a:lnSpc>
                          <a:spcPct val="80000"/>
                        </a:lnSpc>
                        <a:defRPr lang="en-US" altLang="ko-KR" sz="800" b="1" i="0" u="none" strike="noStrike" kern="1200" baseline="0">
                          <a:ln>
                            <a:solidFill>
                              <a:schemeClr val="tx2">
                                <a:alpha val="0"/>
                              </a:schemeClr>
                            </a:solidFill>
                          </a:ln>
                          <a:solidFill>
                            <a:schemeClr val="accent1"/>
                          </a:solidFill>
                          <a:latin typeface="KoPub돋움체 Medium" panose="00000600000000000000" pitchFamily="2" charset="-127"/>
                          <a:ea typeface="KoPub돋움체 Medium" panose="00000600000000000000" pitchFamily="2" charset="-127"/>
                          <a:cs typeface="+mn-cs"/>
                        </a:defRPr>
                      </a:pPr>
                      <a:t>[백분율]</a:t>
                    </a:fld>
                    <a:endParaRPr lang="ko-KR" altLang="en-US"/>
                  </a:p>
                </c:rich>
              </c:tx>
              <c:numFmt formatCode="0.0%" sourceLinked="0"/>
              <c:spPr>
                <a:noFill/>
                <a:ln>
                  <a:noFill/>
                </a:ln>
                <a:effectLst/>
              </c:spPr>
              <c:showLegendKey val="0"/>
              <c:showVal val="1"/>
              <c:showCatName val="1"/>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11-3CFD-476C-BE46-654522234CF7}"/>
                </c:ext>
              </c:extLst>
            </c:dLbl>
            <c:dLbl>
              <c:idx val="9"/>
              <c:layout>
                <c:manualLayout>
                  <c:x val="-7.1213091070172291E-2"/>
                  <c:y val="-0.2006573571460408"/>
                </c:manualLayout>
              </c:layout>
              <c:tx>
                <c:rich>
                  <a:bodyPr wrap="square" lIns="38100" tIns="19050" rIns="38100" bIns="19050" anchor="ctr" anchorCtr="0">
                    <a:noAutofit/>
                  </a:bodyPr>
                  <a:lstStyle/>
                  <a:p>
                    <a:pPr algn="l">
                      <a:lnSpc>
                        <a:spcPct val="80000"/>
                      </a:lnSpc>
                      <a:defRPr lang="en-US" altLang="ko-KR" sz="800" b="1" i="0" u="none" strike="noStrike" kern="1200" baseline="0">
                        <a:ln>
                          <a:solidFill>
                            <a:schemeClr val="tx2">
                              <a:alpha val="0"/>
                            </a:schemeClr>
                          </a:solidFill>
                        </a:ln>
                        <a:solidFill>
                          <a:srgbClr val="001F55"/>
                        </a:solidFill>
                        <a:latin typeface="KoPub돋움체 Medium" panose="00000600000000000000" pitchFamily="2" charset="-127"/>
                        <a:ea typeface="KoPub돋움체 Medium" panose="00000600000000000000" pitchFamily="2" charset="-127"/>
                        <a:cs typeface="+mn-cs"/>
                      </a:defRPr>
                    </a:pPr>
                    <a:fld id="{E032E05A-DEBA-4EDF-A507-16C12CA9CE85}" type="CATEGORYNAME">
                      <a:rPr lang="en-US" altLang="ko-KR"/>
                      <a:pPr algn="l">
                        <a:lnSpc>
                          <a:spcPct val="80000"/>
                        </a:lnSpc>
                        <a:defRPr lang="en-US" altLang="ko-KR" sz="800" b="1" i="0" u="none" strike="noStrike" kern="1200" baseline="0">
                          <a:ln>
                            <a:solidFill>
                              <a:schemeClr val="tx2">
                                <a:alpha val="0"/>
                              </a:schemeClr>
                            </a:solidFill>
                          </a:ln>
                          <a:solidFill>
                            <a:srgbClr val="001F55"/>
                          </a:solidFill>
                          <a:latin typeface="KoPub돋움체 Medium" panose="00000600000000000000" pitchFamily="2" charset="-127"/>
                          <a:ea typeface="KoPub돋움체 Medium" panose="00000600000000000000" pitchFamily="2" charset="-127"/>
                          <a:cs typeface="+mn-cs"/>
                        </a:defRPr>
                      </a:pPr>
                      <a:t>[범주 이름]</a:t>
                    </a:fld>
                    <a:r>
                      <a:rPr lang="en-US" altLang="ko-KR" baseline="0" dirty="0"/>
                      <a:t>, </a:t>
                    </a:r>
                    <a:fld id="{96CE62F8-73B1-4844-80D6-7940F7115767}" type="VALUE">
                      <a:rPr lang="en-US" altLang="ko-KR" sz="1000" baseline="0">
                        <a:latin typeface="KPMG Bold" panose="020B0803030202040204" pitchFamily="34" charset="0"/>
                      </a:rPr>
                      <a:pPr algn="l">
                        <a:lnSpc>
                          <a:spcPct val="80000"/>
                        </a:lnSpc>
                        <a:defRPr lang="en-US" altLang="ko-KR" sz="800" b="1" i="0" u="none" strike="noStrike" kern="1200" baseline="0">
                          <a:ln>
                            <a:solidFill>
                              <a:schemeClr val="tx2">
                                <a:alpha val="0"/>
                              </a:schemeClr>
                            </a:solidFill>
                          </a:ln>
                          <a:solidFill>
                            <a:srgbClr val="001F55"/>
                          </a:solidFill>
                          <a:latin typeface="KoPub돋움체 Medium" panose="00000600000000000000" pitchFamily="2" charset="-127"/>
                          <a:ea typeface="KoPub돋움체 Medium" panose="00000600000000000000" pitchFamily="2" charset="-127"/>
                          <a:cs typeface="+mn-cs"/>
                        </a:defRPr>
                      </a:pPr>
                      <a:t>[값]</a:t>
                    </a:fld>
                    <a:r>
                      <a:rPr lang="en-US" altLang="ko-KR" sz="1000" baseline="0" dirty="0">
                        <a:latin typeface="KPMG Bold" panose="020B0803030202040204" pitchFamily="34" charset="0"/>
                      </a:rPr>
                      <a:t>, </a:t>
                    </a:r>
                    <a:fld id="{B8C690C3-6D59-4F54-9CDF-919DFCC0DA35}" type="PERCENTAGE">
                      <a:rPr lang="en-US" altLang="ko-KR" sz="1000" baseline="0">
                        <a:latin typeface="KPMG Bold" panose="020B0803030202040204" pitchFamily="34" charset="0"/>
                      </a:rPr>
                      <a:pPr algn="l">
                        <a:lnSpc>
                          <a:spcPct val="80000"/>
                        </a:lnSpc>
                        <a:defRPr lang="en-US" altLang="ko-KR" sz="800" b="1" i="0" u="none" strike="noStrike" kern="1200" baseline="0">
                          <a:ln>
                            <a:solidFill>
                              <a:schemeClr val="tx2">
                                <a:alpha val="0"/>
                              </a:schemeClr>
                            </a:solidFill>
                          </a:ln>
                          <a:solidFill>
                            <a:srgbClr val="001F55"/>
                          </a:solidFill>
                          <a:latin typeface="KoPub돋움체 Medium" panose="00000600000000000000" pitchFamily="2" charset="-127"/>
                          <a:ea typeface="KoPub돋움체 Medium" panose="00000600000000000000" pitchFamily="2" charset="-127"/>
                          <a:cs typeface="+mn-cs"/>
                        </a:defRPr>
                      </a:pPr>
                      <a:t>[백분율]</a:t>
                    </a:fld>
                    <a:endParaRPr lang="en-US" altLang="ko-KR" sz="1000" baseline="0" dirty="0">
                      <a:latin typeface="KPMG Bold" panose="020B0803030202040204" pitchFamily="34" charset="0"/>
                    </a:endParaRPr>
                  </a:p>
                </c:rich>
              </c:tx>
              <c:numFmt formatCode="0.0%" sourceLinked="0"/>
              <c:spPr>
                <a:noFill/>
                <a:ln>
                  <a:noFill/>
                </a:ln>
                <a:effectLst/>
              </c:spPr>
              <c:showLegendKey val="0"/>
              <c:showVal val="1"/>
              <c:showCatName val="1"/>
              <c:showSerName val="0"/>
              <c:showPercent val="1"/>
              <c:showBubbleSize val="0"/>
              <c:extLst>
                <c:ext xmlns:c15="http://schemas.microsoft.com/office/drawing/2012/chart" uri="{CE6537A1-D6FC-4f65-9D91-7224C49458BB}">
                  <c15:layout>
                    <c:manualLayout>
                      <c:w val="0.16407058287795992"/>
                      <c:h val="9.0304047327853465E-2"/>
                    </c:manualLayout>
                  </c15:layout>
                  <c15:dlblFieldTable/>
                  <c15:showDataLabelsRange val="0"/>
                </c:ext>
                <c:ext xmlns:c16="http://schemas.microsoft.com/office/drawing/2014/chart" uri="{C3380CC4-5D6E-409C-BE32-E72D297353CC}">
                  <c16:uniqueId val="{00000013-3CFD-476C-BE46-654522234CF7}"/>
                </c:ext>
              </c:extLst>
            </c:dLbl>
            <c:dLbl>
              <c:idx val="10"/>
              <c:layout>
                <c:manualLayout>
                  <c:x val="3.318788108267573E-2"/>
                  <c:y val="-2.6531458463051213E-2"/>
                </c:manualLayout>
              </c:layout>
              <c:tx>
                <c:rich>
                  <a:bodyPr wrap="square" lIns="38100" tIns="19050" rIns="38100" bIns="19050" anchor="ctr" anchorCtr="0">
                    <a:spAutoFit/>
                  </a:bodyPr>
                  <a:lstStyle/>
                  <a:p>
                    <a:pPr algn="l">
                      <a:lnSpc>
                        <a:spcPct val="80000"/>
                      </a:lnSpc>
                      <a:defRPr lang="en-US" altLang="ko-KR" sz="800" b="1" i="0" u="none" strike="noStrike" kern="1200" baseline="0">
                        <a:ln>
                          <a:solidFill>
                            <a:schemeClr val="tx2">
                              <a:alpha val="0"/>
                            </a:schemeClr>
                          </a:solidFill>
                        </a:ln>
                        <a:solidFill>
                          <a:schemeClr val="bg1"/>
                        </a:solidFill>
                        <a:latin typeface="KoPub돋움체 Medium" panose="00000600000000000000" pitchFamily="2" charset="-127"/>
                        <a:ea typeface="KoPub돋움체 Medium" panose="00000600000000000000" pitchFamily="2" charset="-127"/>
                        <a:cs typeface="+mn-cs"/>
                      </a:defRPr>
                    </a:pPr>
                    <a:fld id="{696EAF14-C794-45E8-BDA8-7563B878E6B9}" type="CATEGORYNAME">
                      <a:rPr lang="ko-KR" altLang="en-US"/>
                      <a:pPr algn="l">
                        <a:lnSpc>
                          <a:spcPct val="80000"/>
                        </a:lnSpc>
                        <a:defRPr lang="en-US" altLang="ko-KR" sz="800" b="1" i="0" u="none" strike="noStrike" kern="1200" baseline="0">
                          <a:ln>
                            <a:solidFill>
                              <a:schemeClr val="tx2">
                                <a:alpha val="0"/>
                              </a:schemeClr>
                            </a:solidFill>
                          </a:ln>
                          <a:solidFill>
                            <a:schemeClr val="bg1"/>
                          </a:solidFill>
                          <a:latin typeface="KoPub돋움체 Medium" panose="00000600000000000000" pitchFamily="2" charset="-127"/>
                          <a:ea typeface="KoPub돋움체 Medium" panose="00000600000000000000" pitchFamily="2" charset="-127"/>
                          <a:cs typeface="+mn-cs"/>
                        </a:defRPr>
                      </a:pPr>
                      <a:t>[범주 이름]</a:t>
                    </a:fld>
                    <a:r>
                      <a:rPr lang="en-US" altLang="ko-KR" baseline="0" dirty="0"/>
                      <a:t>, </a:t>
                    </a:r>
                    <a:fld id="{EAD406E8-7C54-4F63-A1AB-EFCCF4DC0A77}" type="VALUE">
                      <a:rPr lang="en-US" altLang="ko-KR" sz="1000" baseline="0" smtClean="0">
                        <a:latin typeface="KPMG Bold" panose="020B0803030202040204" pitchFamily="34" charset="0"/>
                      </a:rPr>
                      <a:pPr algn="l">
                        <a:lnSpc>
                          <a:spcPct val="80000"/>
                        </a:lnSpc>
                        <a:defRPr lang="en-US" altLang="ko-KR" sz="800" b="1" i="0" u="none" strike="noStrike" kern="1200" baseline="0">
                          <a:ln>
                            <a:solidFill>
                              <a:schemeClr val="tx2">
                                <a:alpha val="0"/>
                              </a:schemeClr>
                            </a:solidFill>
                          </a:ln>
                          <a:solidFill>
                            <a:schemeClr val="bg1"/>
                          </a:solidFill>
                          <a:latin typeface="KoPub돋움체 Medium" panose="00000600000000000000" pitchFamily="2" charset="-127"/>
                          <a:ea typeface="KoPub돋움체 Medium" panose="00000600000000000000" pitchFamily="2" charset="-127"/>
                          <a:cs typeface="+mn-cs"/>
                        </a:defRPr>
                      </a:pPr>
                      <a:t>[값]</a:t>
                    </a:fld>
                    <a:r>
                      <a:rPr lang="en-US" altLang="ko-KR" sz="1000" baseline="0" dirty="0">
                        <a:latin typeface="KPMG Bold" panose="020B0803030202040204" pitchFamily="34" charset="0"/>
                      </a:rPr>
                      <a:t>, </a:t>
                    </a:r>
                    <a:fld id="{C8FF503F-A44F-4BB4-A785-22B83B586ED0}" type="PERCENTAGE">
                      <a:rPr lang="en-US" altLang="ko-KR" sz="1000" baseline="0" smtClean="0">
                        <a:latin typeface="KPMG Bold" panose="020B0803030202040204" pitchFamily="34" charset="0"/>
                      </a:rPr>
                      <a:pPr algn="l">
                        <a:lnSpc>
                          <a:spcPct val="80000"/>
                        </a:lnSpc>
                        <a:defRPr lang="en-US" altLang="ko-KR" sz="800" b="1" i="0" u="none" strike="noStrike" kern="1200" baseline="0">
                          <a:ln>
                            <a:solidFill>
                              <a:schemeClr val="tx2">
                                <a:alpha val="0"/>
                              </a:schemeClr>
                            </a:solidFill>
                          </a:ln>
                          <a:solidFill>
                            <a:schemeClr val="bg1"/>
                          </a:solidFill>
                          <a:latin typeface="KoPub돋움체 Medium" panose="00000600000000000000" pitchFamily="2" charset="-127"/>
                          <a:ea typeface="KoPub돋움체 Medium" panose="00000600000000000000" pitchFamily="2" charset="-127"/>
                          <a:cs typeface="+mn-cs"/>
                        </a:defRPr>
                      </a:pPr>
                      <a:t>[백분율]</a:t>
                    </a:fld>
                    <a:endParaRPr lang="en-US" altLang="ko-KR" sz="1000" baseline="0" dirty="0">
                      <a:latin typeface="KPMG Bold" panose="020B0803030202040204" pitchFamily="34" charset="0"/>
                    </a:endParaRPr>
                  </a:p>
                </c:rich>
              </c:tx>
              <c:numFmt formatCode="0.0%" sourceLinked="0"/>
              <c:spPr>
                <a:noFill/>
                <a:ln>
                  <a:noFill/>
                </a:ln>
                <a:effectLst/>
              </c:spPr>
              <c:showLegendKey val="0"/>
              <c:showVal val="1"/>
              <c:showCatName val="1"/>
              <c:showSerName val="0"/>
              <c:showPercent val="1"/>
              <c:showBubbleSize val="0"/>
              <c:extLst>
                <c:ext xmlns:c15="http://schemas.microsoft.com/office/drawing/2012/chart" uri="{CE6537A1-D6FC-4f65-9D91-7224C49458BB}">
                  <c15:layout>
                    <c:manualLayout>
                      <c:w val="0.14904781313858417"/>
                      <c:h val="0.1318733800745284"/>
                    </c:manualLayout>
                  </c15:layout>
                  <c15:dlblFieldTable/>
                  <c15:showDataLabelsRange val="0"/>
                </c:ext>
                <c:ext xmlns:c16="http://schemas.microsoft.com/office/drawing/2014/chart" uri="{C3380CC4-5D6E-409C-BE32-E72D297353CC}">
                  <c16:uniqueId val="{00000014-0EE0-42F5-8697-B8C736C6C7E8}"/>
                </c:ext>
              </c:extLst>
            </c:dLbl>
            <c:numFmt formatCode="0.0%" sourceLinked="0"/>
            <c:spPr>
              <a:noFill/>
              <a:ln>
                <a:noFill/>
              </a:ln>
              <a:effectLst/>
            </c:spPr>
            <c:txPr>
              <a:bodyPr wrap="square" lIns="38100" tIns="19050" rIns="38100" bIns="19050" anchor="ctr" anchorCtr="0">
                <a:spAutoFit/>
              </a:bodyPr>
              <a:lstStyle/>
              <a:p>
                <a:pPr algn="l">
                  <a:lnSpc>
                    <a:spcPct val="80000"/>
                  </a:lnSpc>
                  <a:defRPr lang="en-US" altLang="ko-KR" sz="800" b="1" i="0" u="none" strike="noStrike" kern="1200" baseline="0">
                    <a:ln>
                      <a:solidFill>
                        <a:schemeClr val="tx2">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defRPr>
                </a:pPr>
                <a:endParaRPr lang="ko-KR"/>
              </a:p>
            </c:txPr>
            <c:showLegendKey val="0"/>
            <c:showVal val="1"/>
            <c:showCatName val="1"/>
            <c:showSerName val="0"/>
            <c:showPercent val="1"/>
            <c:showBubbleSize val="0"/>
            <c:showLeaderLines val="1"/>
            <c:leaderLines>
              <c:spPr>
                <a:ln w="6350">
                  <a:solidFill>
                    <a:schemeClr val="bg1">
                      <a:lumMod val="75000"/>
                    </a:schemeClr>
                  </a:solidFill>
                </a:ln>
              </c:spPr>
            </c:leaderLines>
            <c:extLst>
              <c:ext xmlns:c15="http://schemas.microsoft.com/office/drawing/2012/chart" uri="{CE6537A1-D6FC-4f65-9D91-7224C49458BB}"/>
            </c:extLst>
          </c:dLbls>
          <c:cat>
            <c:strRef>
              <c:f>Sheet1!$A$2:$A$12</c:f>
              <c:strCache>
                <c:ptCount val="11"/>
                <c:pt idx="0">
                  <c:v>AIA</c:v>
                </c:pt>
                <c:pt idx="1">
                  <c:v>TLI</c:v>
                </c:pt>
                <c:pt idx="2">
                  <c:v>FWD</c:v>
                </c:pt>
                <c:pt idx="3">
                  <c:v>MTL</c:v>
                </c:pt>
                <c:pt idx="4">
                  <c:v>KTAL</c:v>
                </c:pt>
                <c:pt idx="5">
                  <c:v>BLA</c:v>
                </c:pt>
                <c:pt idx="6">
                  <c:v>AZAY</c:v>
                </c:pt>
                <c:pt idx="7">
                  <c:v>PLT</c:v>
                </c:pt>
                <c:pt idx="8">
                  <c:v>OLIC</c:v>
                </c:pt>
                <c:pt idx="9">
                  <c:v>SELIC</c:v>
                </c:pt>
                <c:pt idx="10">
                  <c:v>기타</c:v>
                </c:pt>
              </c:strCache>
            </c:strRef>
          </c:cat>
          <c:val>
            <c:numRef>
              <c:f>Sheet1!$B$2:$B$12</c:f>
              <c:numCache>
                <c:formatCode>#,##0</c:formatCode>
                <c:ptCount val="11"/>
                <c:pt idx="0">
                  <c:v>157446</c:v>
                </c:pt>
                <c:pt idx="1">
                  <c:v>90564</c:v>
                </c:pt>
                <c:pt idx="2">
                  <c:v>81056</c:v>
                </c:pt>
                <c:pt idx="3">
                  <c:v>72977</c:v>
                </c:pt>
                <c:pt idx="4">
                  <c:v>50021</c:v>
                </c:pt>
                <c:pt idx="5">
                  <c:v>35762</c:v>
                </c:pt>
                <c:pt idx="6">
                  <c:v>32068</c:v>
                </c:pt>
                <c:pt idx="7">
                  <c:v>26806</c:v>
                </c:pt>
                <c:pt idx="8">
                  <c:v>14712</c:v>
                </c:pt>
                <c:pt idx="9">
                  <c:v>10891</c:v>
                </c:pt>
                <c:pt idx="10">
                  <c:v>41812</c:v>
                </c:pt>
              </c:numCache>
            </c:numRef>
          </c:val>
          <c:extLst>
            <c:ext xmlns:c16="http://schemas.microsoft.com/office/drawing/2014/chart" uri="{C3380CC4-5D6E-409C-BE32-E72D297353CC}">
              <c16:uniqueId val="{00000014-3CFD-476C-BE46-654522234CF7}"/>
            </c:ext>
          </c:extLst>
        </c:ser>
        <c:dLbls>
          <c:showLegendKey val="0"/>
          <c:showVal val="0"/>
          <c:showCatName val="0"/>
          <c:showSerName val="0"/>
          <c:showPercent val="0"/>
          <c:showBubbleSize val="0"/>
          <c:showLeaderLines val="1"/>
        </c:dLbls>
        <c:firstSliceAng val="0"/>
        <c:holeSize val="35"/>
      </c:doughnutChart>
    </c:plotArea>
    <c:plotVisOnly val="1"/>
    <c:dispBlanksAs val="zero"/>
    <c:showDLblsOverMax val="1"/>
  </c:chart>
  <c:txPr>
    <a:bodyPr/>
    <a:lstStyle/>
    <a:p>
      <a:pPr>
        <a:defRPr lang="en-US" altLang="ko-KR" sz="1000" kern="1200">
          <a:ln>
            <a:solidFill>
              <a:schemeClr val="tx2">
                <a:alpha val="0"/>
              </a:schemeClr>
            </a:solidFill>
          </a:ln>
          <a:solidFill>
            <a:schemeClr val="tx1">
              <a:lumMod val="75000"/>
              <a:lumOff val="25000"/>
            </a:schemeClr>
          </a:solidFill>
          <a:latin typeface="KoPub돋움체 Medium" panose="00000600000000000000" pitchFamily="2" charset="-127"/>
          <a:ea typeface="KoPub돋움체 Medium" panose="00000600000000000000" pitchFamily="2" charset="-127"/>
          <a:cs typeface="+mn-cs"/>
        </a:defRPr>
      </a:pPr>
      <a:endParaRPr lang="ko-KR"/>
    </a:p>
  </c:txPr>
  <c:externalData r:id="rId1">
    <c:autoUpdate val="0"/>
  </c:externalData>
</c:chartSpace>
</file>

<file path=ppt/charts/chart6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0520139434343171"/>
          <c:y val="0.18640688541917308"/>
          <c:w val="0.64895391785837153"/>
          <c:h val="0.78201585683975228"/>
        </c:manualLayout>
      </c:layout>
      <c:doughnutChart>
        <c:varyColors val="1"/>
        <c:ser>
          <c:idx val="0"/>
          <c:order val="0"/>
          <c:tx>
            <c:strRef>
              <c:f>Sheet1!$B$1</c:f>
              <c:strCache>
                <c:ptCount val="1"/>
                <c:pt idx="0">
                  <c:v>Column1</c:v>
                </c:pt>
              </c:strCache>
            </c:strRef>
          </c:tx>
          <c:spPr>
            <a:solidFill>
              <a:srgbClr val="2875DD"/>
            </a:solidFill>
            <a:ln>
              <a:solidFill>
                <a:srgbClr val="2875DD"/>
              </a:solidFill>
            </a:ln>
          </c:spPr>
          <c:dPt>
            <c:idx val="0"/>
            <c:bubble3D val="0"/>
            <c:spPr>
              <a:solidFill>
                <a:schemeClr val="accent4"/>
              </a:solidFill>
            </c:spPr>
            <c:extLst>
              <c:ext xmlns:c16="http://schemas.microsoft.com/office/drawing/2014/chart" uri="{C3380CC4-5D6E-409C-BE32-E72D297353CC}">
                <c16:uniqueId val="{00000001-C429-46D4-AF6B-A972B98FA77F}"/>
              </c:ext>
            </c:extLst>
          </c:dPt>
          <c:dPt>
            <c:idx val="1"/>
            <c:bubble3D val="0"/>
            <c:spPr>
              <a:solidFill>
                <a:schemeClr val="tx2"/>
              </a:solidFill>
            </c:spPr>
            <c:extLst>
              <c:ext xmlns:c16="http://schemas.microsoft.com/office/drawing/2014/chart" uri="{C3380CC4-5D6E-409C-BE32-E72D297353CC}">
                <c16:uniqueId val="{00000003-C429-46D4-AF6B-A972B98FA77F}"/>
              </c:ext>
            </c:extLst>
          </c:dPt>
          <c:dPt>
            <c:idx val="2"/>
            <c:bubble3D val="0"/>
            <c:spPr>
              <a:solidFill>
                <a:srgbClr val="ACEAFF"/>
              </a:solidFill>
            </c:spPr>
            <c:extLst>
              <c:ext xmlns:c16="http://schemas.microsoft.com/office/drawing/2014/chart" uri="{C3380CC4-5D6E-409C-BE32-E72D297353CC}">
                <c16:uniqueId val="{00000005-C429-46D4-AF6B-A972B98FA77F}"/>
              </c:ext>
            </c:extLst>
          </c:dPt>
          <c:dPt>
            <c:idx val="3"/>
            <c:bubble3D val="0"/>
            <c:spPr>
              <a:solidFill>
                <a:srgbClr val="6A2FE2"/>
              </a:solidFill>
            </c:spPr>
            <c:extLst>
              <c:ext xmlns:c16="http://schemas.microsoft.com/office/drawing/2014/chart" uri="{C3380CC4-5D6E-409C-BE32-E72D297353CC}">
                <c16:uniqueId val="{00000007-C429-46D4-AF6B-A972B98FA77F}"/>
              </c:ext>
            </c:extLst>
          </c:dPt>
          <c:dPt>
            <c:idx val="4"/>
            <c:bubble3D val="0"/>
            <c:spPr>
              <a:solidFill>
                <a:srgbClr val="B497FF"/>
              </a:solidFill>
            </c:spPr>
            <c:extLst>
              <c:ext xmlns:c16="http://schemas.microsoft.com/office/drawing/2014/chart" uri="{C3380CC4-5D6E-409C-BE32-E72D297353CC}">
                <c16:uniqueId val="{00000009-C429-46D4-AF6B-A972B98FA77F}"/>
              </c:ext>
            </c:extLst>
          </c:dPt>
          <c:dPt>
            <c:idx val="5"/>
            <c:bubble3D val="0"/>
            <c:spPr>
              <a:solidFill>
                <a:srgbClr val="098E7E"/>
              </a:solidFill>
            </c:spPr>
            <c:extLst>
              <c:ext xmlns:c16="http://schemas.microsoft.com/office/drawing/2014/chart" uri="{C3380CC4-5D6E-409C-BE32-E72D297353CC}">
                <c16:uniqueId val="{0000000B-C429-46D4-AF6B-A972B98FA77F}"/>
              </c:ext>
            </c:extLst>
          </c:dPt>
          <c:dPt>
            <c:idx val="6"/>
            <c:bubble3D val="0"/>
            <c:spPr>
              <a:solidFill>
                <a:srgbClr val="00C0AE"/>
              </a:solidFill>
            </c:spPr>
            <c:extLst>
              <c:ext xmlns:c16="http://schemas.microsoft.com/office/drawing/2014/chart" uri="{C3380CC4-5D6E-409C-BE32-E72D297353CC}">
                <c16:uniqueId val="{0000000D-C429-46D4-AF6B-A972B98FA77F}"/>
              </c:ext>
            </c:extLst>
          </c:dPt>
          <c:dPt>
            <c:idx val="7"/>
            <c:bubble3D val="0"/>
            <c:spPr>
              <a:solidFill>
                <a:schemeClr val="bg1">
                  <a:lumMod val="50000"/>
                </a:schemeClr>
              </a:solidFill>
            </c:spPr>
            <c:extLst>
              <c:ext xmlns:c16="http://schemas.microsoft.com/office/drawing/2014/chart" uri="{C3380CC4-5D6E-409C-BE32-E72D297353CC}">
                <c16:uniqueId val="{0000000F-C429-46D4-AF6B-A972B98FA77F}"/>
              </c:ext>
            </c:extLst>
          </c:dPt>
          <c:dPt>
            <c:idx val="8"/>
            <c:bubble3D val="0"/>
            <c:spPr>
              <a:solidFill>
                <a:schemeClr val="bg1">
                  <a:lumMod val="85000"/>
                </a:schemeClr>
              </a:solidFill>
            </c:spPr>
            <c:extLst>
              <c:ext xmlns:c16="http://schemas.microsoft.com/office/drawing/2014/chart" uri="{C3380CC4-5D6E-409C-BE32-E72D297353CC}">
                <c16:uniqueId val="{00000011-C429-46D4-AF6B-A972B98FA77F}"/>
              </c:ext>
            </c:extLst>
          </c:dPt>
          <c:dPt>
            <c:idx val="9"/>
            <c:bubble3D val="0"/>
            <c:spPr>
              <a:solidFill>
                <a:srgbClr val="1758E3"/>
              </a:solidFill>
            </c:spPr>
            <c:extLst>
              <c:ext xmlns:c16="http://schemas.microsoft.com/office/drawing/2014/chart" uri="{C3380CC4-5D6E-409C-BE32-E72D297353CC}">
                <c16:uniqueId val="{00000013-C429-46D4-AF6B-A972B98FA77F}"/>
              </c:ext>
            </c:extLst>
          </c:dPt>
          <c:dLbls>
            <c:dLbl>
              <c:idx val="0"/>
              <c:layout>
                <c:manualLayout>
                  <c:x val="-6.5952184666117067E-3"/>
                  <c:y val="3.5763778832786509E-2"/>
                </c:manualLayout>
              </c:layout>
              <c:tx>
                <c:rich>
                  <a:bodyPr/>
                  <a:lstStyle/>
                  <a:p>
                    <a:fld id="{67698E46-A97A-4386-8100-33EA99F8BAF3}" type="CATEGORYNAME">
                      <a:rPr lang="en-US" altLang="ko-KR"/>
                      <a:pPr/>
                      <a:t>[범주 이름]</a:t>
                    </a:fld>
                    <a:r>
                      <a:rPr lang="en-US" altLang="ko-KR" baseline="0" dirty="0"/>
                      <a:t>, </a:t>
                    </a:r>
                    <a:fld id="{D7469342-F5D3-4C05-91DE-F92CBCA79E0D}" type="VALUE">
                      <a:rPr lang="en-US" altLang="ko-KR" sz="1000" b="0" baseline="0">
                        <a:latin typeface="KPMG Bold" panose="020B0803030202040204" pitchFamily="34" charset="0"/>
                      </a:rPr>
                      <a:pPr/>
                      <a:t>[값]</a:t>
                    </a:fld>
                    <a:r>
                      <a:rPr lang="en-US" altLang="ko-KR" sz="1000" b="0" baseline="0" dirty="0">
                        <a:latin typeface="KPMG Bold" panose="020B0803030202040204" pitchFamily="34" charset="0"/>
                      </a:rPr>
                      <a:t>, </a:t>
                    </a:r>
                  </a:p>
                  <a:p>
                    <a:fld id="{BD8CF85E-7082-469F-874A-C8B8EF32D33F}" type="PERCENTAGE">
                      <a:rPr lang="en-US" altLang="ko-KR" sz="1000" b="0" baseline="0" smtClean="0">
                        <a:latin typeface="KPMG Bold" panose="020B0803030202040204" pitchFamily="34" charset="0"/>
                      </a:rPr>
                      <a:pPr/>
                      <a:t>[백분율]</a:t>
                    </a:fld>
                    <a:endParaRPr lang="ko-KR" altLang="en-US"/>
                  </a:p>
                </c:rich>
              </c:tx>
              <c:showLegendKey val="0"/>
              <c:showVal val="1"/>
              <c:showCatName val="1"/>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C429-46D4-AF6B-A972B98FA77F}"/>
                </c:ext>
              </c:extLst>
            </c:dLbl>
            <c:dLbl>
              <c:idx val="1"/>
              <c:layout>
                <c:manualLayout>
                  <c:x val="3.2976092333058533E-3"/>
                  <c:y val="1.9868766018214808E-2"/>
                </c:manualLayout>
              </c:layout>
              <c:tx>
                <c:rich>
                  <a:bodyPr/>
                  <a:lstStyle/>
                  <a:p>
                    <a:fld id="{CA7A7B89-1AD2-40AE-90C6-341DC8966F24}" type="CATEGORYNAME">
                      <a:rPr lang="en-US" altLang="ko-KR"/>
                      <a:pPr/>
                      <a:t>[범주 이름]</a:t>
                    </a:fld>
                    <a:r>
                      <a:rPr lang="en-US" altLang="ko-KR" baseline="0" dirty="0"/>
                      <a:t>, </a:t>
                    </a:r>
                    <a:fld id="{0A25CC07-071C-4B32-9884-C2B76FC6B9F3}" type="VALUE">
                      <a:rPr lang="en-US" altLang="ko-KR" sz="1000" b="0" baseline="0">
                        <a:latin typeface="KPMG Bold" panose="020B0803030202040204" pitchFamily="34" charset="0"/>
                      </a:rPr>
                      <a:pPr/>
                      <a:t>[값]</a:t>
                    </a:fld>
                    <a:r>
                      <a:rPr lang="en-US" altLang="ko-KR" sz="1000" b="0" baseline="0">
                        <a:latin typeface="KPMG Bold" panose="020B0803030202040204" pitchFamily="34" charset="0"/>
                      </a:rPr>
                      <a:t>, </a:t>
                    </a:r>
                  </a:p>
                  <a:p>
                    <a:fld id="{7EC467B6-29D1-4F4E-A9D5-3959FA5202D6}" type="PERCENTAGE">
                      <a:rPr lang="en-US" altLang="ko-KR" sz="1000" b="0" baseline="0" smtClean="0">
                        <a:latin typeface="KPMG Bold" panose="020B0803030202040204" pitchFamily="34" charset="0"/>
                      </a:rPr>
                      <a:pPr/>
                      <a:t>[백분율]</a:t>
                    </a:fld>
                    <a:endParaRPr lang="ko-KR" altLang="en-US"/>
                  </a:p>
                </c:rich>
              </c:tx>
              <c:showLegendKey val="0"/>
              <c:showVal val="1"/>
              <c:showCatName val="1"/>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C429-46D4-AF6B-A972B98FA77F}"/>
                </c:ext>
              </c:extLst>
            </c:dLbl>
            <c:dLbl>
              <c:idx val="2"/>
              <c:layout>
                <c:manualLayout>
                  <c:x val="-2.5934268521463975E-3"/>
                  <c:y val="2.7531226034278784E-2"/>
                </c:manualLayout>
              </c:layout>
              <c:tx>
                <c:rich>
                  <a:bodyPr wrap="square" lIns="38100" tIns="19050" rIns="38100" bIns="19050" anchor="ctr" anchorCtr="0">
                    <a:spAutoFit/>
                  </a:bodyPr>
                  <a:lstStyle/>
                  <a:p>
                    <a:pPr algn="l" rtl="0">
                      <a:lnSpc>
                        <a:spcPct val="80000"/>
                      </a:lnSpc>
                      <a:defRPr lang="en-US" altLang="ko-KR" sz="800" b="1" i="0" u="none" strike="noStrike" kern="1200" baseline="0">
                        <a:ln>
                          <a:solidFill>
                            <a:srgbClr val="00338D">
                              <a:alpha val="0"/>
                            </a:srgbClr>
                          </a:solidFill>
                        </a:ln>
                        <a:solidFill>
                          <a:schemeClr val="accent4"/>
                        </a:solidFill>
                        <a:latin typeface="KoPub돋움체 Medium" panose="00000600000000000000" pitchFamily="2" charset="-127"/>
                        <a:ea typeface="KoPub돋움체 Medium" panose="00000600000000000000" pitchFamily="2" charset="-127"/>
                        <a:cs typeface="+mn-cs"/>
                      </a:defRPr>
                    </a:pPr>
                    <a:fld id="{96854EC0-9931-4F92-8B4F-82B4702FAEED}" type="CATEGORYNAME">
                      <a:rPr lang="en-US" altLang="ko-KR"/>
                      <a:pPr algn="l" rtl="0">
                        <a:lnSpc>
                          <a:spcPct val="80000"/>
                        </a:lnSpc>
                        <a:defRPr lang="en-US" altLang="ko-KR" sz="800" b="1" i="0" u="none" strike="noStrike" kern="1200" baseline="0">
                          <a:ln>
                            <a:solidFill>
                              <a:srgbClr val="00338D">
                                <a:alpha val="0"/>
                              </a:srgbClr>
                            </a:solidFill>
                          </a:ln>
                          <a:solidFill>
                            <a:schemeClr val="accent4"/>
                          </a:solidFill>
                          <a:latin typeface="KoPub돋움체 Medium" panose="00000600000000000000" pitchFamily="2" charset="-127"/>
                          <a:ea typeface="KoPub돋움체 Medium" panose="00000600000000000000" pitchFamily="2" charset="-127"/>
                          <a:cs typeface="+mn-cs"/>
                        </a:defRPr>
                      </a:pPr>
                      <a:t>[범주 이름]</a:t>
                    </a:fld>
                    <a:r>
                      <a:rPr lang="en-US" altLang="ko-KR" baseline="0" dirty="0"/>
                      <a:t>, </a:t>
                    </a:r>
                    <a:fld id="{69C36E23-A353-4390-9338-CE8BCB1898F1}" type="VALUE">
                      <a:rPr lang="en-US" altLang="ko-KR" sz="1000" b="0" baseline="0">
                        <a:latin typeface="KPMG Bold" panose="020B0803030202040204" pitchFamily="34" charset="0"/>
                      </a:rPr>
                      <a:pPr algn="l" rtl="0">
                        <a:lnSpc>
                          <a:spcPct val="80000"/>
                        </a:lnSpc>
                        <a:defRPr lang="en-US" altLang="ko-KR" sz="800" b="1" i="0" u="none" strike="noStrike" kern="1200" baseline="0">
                          <a:ln>
                            <a:solidFill>
                              <a:srgbClr val="00338D">
                                <a:alpha val="0"/>
                              </a:srgbClr>
                            </a:solidFill>
                          </a:ln>
                          <a:solidFill>
                            <a:schemeClr val="accent4"/>
                          </a:solidFill>
                          <a:latin typeface="KoPub돋움체 Medium" panose="00000600000000000000" pitchFamily="2" charset="-127"/>
                          <a:ea typeface="KoPub돋움체 Medium" panose="00000600000000000000" pitchFamily="2" charset="-127"/>
                          <a:cs typeface="+mn-cs"/>
                        </a:defRPr>
                      </a:pPr>
                      <a:t>[값]</a:t>
                    </a:fld>
                    <a:r>
                      <a:rPr lang="en-US" altLang="ko-KR" sz="1000" b="0" baseline="0" dirty="0">
                        <a:latin typeface="KPMG Bold" panose="020B0803030202040204" pitchFamily="34" charset="0"/>
                      </a:rPr>
                      <a:t>,</a:t>
                    </a:r>
                  </a:p>
                  <a:p>
                    <a:pPr algn="l" rtl="0">
                      <a:lnSpc>
                        <a:spcPct val="80000"/>
                      </a:lnSpc>
                      <a:defRPr lang="en-US" altLang="ko-KR" sz="800" b="1" i="0" u="none" strike="noStrike" kern="1200" baseline="0">
                        <a:ln>
                          <a:solidFill>
                            <a:srgbClr val="00338D">
                              <a:alpha val="0"/>
                            </a:srgbClr>
                          </a:solidFill>
                        </a:ln>
                        <a:solidFill>
                          <a:schemeClr val="accent4"/>
                        </a:solidFill>
                        <a:latin typeface="KoPub돋움체 Medium" panose="00000600000000000000" pitchFamily="2" charset="-127"/>
                        <a:ea typeface="KoPub돋움체 Medium" panose="00000600000000000000" pitchFamily="2" charset="-127"/>
                        <a:cs typeface="+mn-cs"/>
                      </a:defRPr>
                    </a:pPr>
                    <a:r>
                      <a:rPr lang="en-US" altLang="ko-KR" sz="1000" b="0" baseline="0" dirty="0">
                        <a:latin typeface="KPMG Bold" panose="020B0803030202040204" pitchFamily="34" charset="0"/>
                      </a:rPr>
                      <a:t> </a:t>
                    </a:r>
                    <a:fld id="{57453052-AE32-4826-A44A-79D3F0BC63A4}" type="PERCENTAGE">
                      <a:rPr lang="en-US" altLang="ko-KR" sz="1000" b="0" baseline="0">
                        <a:latin typeface="KPMG Bold" panose="020B0803030202040204" pitchFamily="34" charset="0"/>
                      </a:rPr>
                      <a:pPr algn="l" rtl="0">
                        <a:lnSpc>
                          <a:spcPct val="80000"/>
                        </a:lnSpc>
                        <a:defRPr lang="en-US" altLang="ko-KR" sz="800" b="1" i="0" u="none" strike="noStrike" kern="1200" baseline="0">
                          <a:ln>
                            <a:solidFill>
                              <a:srgbClr val="00338D">
                                <a:alpha val="0"/>
                              </a:srgbClr>
                            </a:solidFill>
                          </a:ln>
                          <a:solidFill>
                            <a:schemeClr val="accent4"/>
                          </a:solidFill>
                          <a:latin typeface="KoPub돋움체 Medium" panose="00000600000000000000" pitchFamily="2" charset="-127"/>
                          <a:ea typeface="KoPub돋움체 Medium" panose="00000600000000000000" pitchFamily="2" charset="-127"/>
                          <a:cs typeface="+mn-cs"/>
                        </a:defRPr>
                      </a:pPr>
                      <a:t>[백분율]</a:t>
                    </a:fld>
                    <a:endParaRPr lang="en-US" altLang="ko-KR" sz="1000" b="0" baseline="0" dirty="0">
                      <a:latin typeface="KPMG Bold" panose="020B0803030202040204" pitchFamily="34" charset="0"/>
                    </a:endParaRPr>
                  </a:p>
                </c:rich>
              </c:tx>
              <c:numFmt formatCode="0.0%" sourceLinked="0"/>
              <c:spPr>
                <a:noFill/>
                <a:ln>
                  <a:noFill/>
                </a:ln>
                <a:effectLst/>
              </c:spPr>
              <c:showLegendKey val="0"/>
              <c:showVal val="1"/>
              <c:showCatName val="1"/>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5-C429-46D4-AF6B-A972B98FA77F}"/>
                </c:ext>
              </c:extLst>
            </c:dLbl>
            <c:dLbl>
              <c:idx val="3"/>
              <c:layout>
                <c:manualLayout>
                  <c:x val="-0.24945842610564034"/>
                  <c:y val="0.10227298683248377"/>
                </c:manualLayout>
              </c:layout>
              <c:tx>
                <c:rich>
                  <a:bodyPr wrap="square" lIns="38100" tIns="19050" rIns="38100" bIns="19050" anchor="ctr" anchorCtr="0">
                    <a:spAutoFit/>
                  </a:bodyPr>
                  <a:lstStyle/>
                  <a:p>
                    <a:pPr algn="l" rtl="0">
                      <a:lnSpc>
                        <a:spcPct val="80000"/>
                      </a:lnSpc>
                      <a:defRPr lang="en-US" altLang="ko-KR" sz="800" b="1" i="0" u="none" strike="noStrike" kern="1200" baseline="0">
                        <a:ln>
                          <a:solidFill>
                            <a:srgbClr val="00338D">
                              <a:alpha val="0"/>
                            </a:srgbClr>
                          </a:solidFill>
                        </a:ln>
                        <a:solidFill>
                          <a:schemeClr val="accent5"/>
                        </a:solidFill>
                        <a:latin typeface="KoPub돋움체 Medium" panose="00000600000000000000" pitchFamily="2" charset="-127"/>
                        <a:ea typeface="KoPub돋움체 Medium" panose="00000600000000000000" pitchFamily="2" charset="-127"/>
                        <a:cs typeface="+mn-cs"/>
                      </a:defRPr>
                    </a:pPr>
                    <a:fld id="{4BE74DE3-64F4-42E4-94FE-5351FFA95787}" type="CATEGORYNAME">
                      <a:rPr lang="en-US" altLang="ko-KR"/>
                      <a:pPr algn="l" rtl="0">
                        <a:lnSpc>
                          <a:spcPct val="80000"/>
                        </a:lnSpc>
                        <a:defRPr lang="en-US" altLang="ko-KR" sz="800" b="1" i="0" u="none" strike="noStrike" kern="1200" baseline="0">
                          <a:ln>
                            <a:solidFill>
                              <a:srgbClr val="00338D">
                                <a:alpha val="0"/>
                              </a:srgbClr>
                            </a:solidFill>
                          </a:ln>
                          <a:solidFill>
                            <a:schemeClr val="accent5"/>
                          </a:solidFill>
                          <a:latin typeface="KoPub돋움체 Medium" panose="00000600000000000000" pitchFamily="2" charset="-127"/>
                          <a:ea typeface="KoPub돋움체 Medium" panose="00000600000000000000" pitchFamily="2" charset="-127"/>
                          <a:cs typeface="+mn-cs"/>
                        </a:defRPr>
                      </a:pPr>
                      <a:t>[범주 이름]</a:t>
                    </a:fld>
                    <a:r>
                      <a:rPr lang="en-US" altLang="ko-KR" baseline="0" dirty="0"/>
                      <a:t>, </a:t>
                    </a:r>
                  </a:p>
                  <a:p>
                    <a:pPr algn="l" rtl="0">
                      <a:lnSpc>
                        <a:spcPct val="80000"/>
                      </a:lnSpc>
                      <a:defRPr lang="en-US" altLang="ko-KR" sz="800" b="1" i="0" u="none" strike="noStrike" kern="1200" baseline="0">
                        <a:ln>
                          <a:solidFill>
                            <a:srgbClr val="00338D">
                              <a:alpha val="0"/>
                            </a:srgbClr>
                          </a:solidFill>
                        </a:ln>
                        <a:solidFill>
                          <a:schemeClr val="accent5"/>
                        </a:solidFill>
                        <a:latin typeface="KoPub돋움체 Medium" panose="00000600000000000000" pitchFamily="2" charset="-127"/>
                        <a:ea typeface="KoPub돋움체 Medium" panose="00000600000000000000" pitchFamily="2" charset="-127"/>
                        <a:cs typeface="+mn-cs"/>
                      </a:defRPr>
                    </a:pPr>
                    <a:fld id="{5F4EE1E3-C70A-4F38-9FCD-C15C4B88E3D1}" type="VALUE">
                      <a:rPr lang="en-US" altLang="ko-KR" sz="1000" b="0" baseline="0" smtClean="0">
                        <a:latin typeface="KPMG Bold" panose="020B0803030202040204" pitchFamily="34" charset="0"/>
                      </a:rPr>
                      <a:pPr algn="l" rtl="0">
                        <a:lnSpc>
                          <a:spcPct val="80000"/>
                        </a:lnSpc>
                        <a:defRPr lang="en-US" altLang="ko-KR" sz="800" b="1" i="0" u="none" strike="noStrike" kern="1200" baseline="0">
                          <a:ln>
                            <a:solidFill>
                              <a:srgbClr val="00338D">
                                <a:alpha val="0"/>
                              </a:srgbClr>
                            </a:solidFill>
                          </a:ln>
                          <a:solidFill>
                            <a:schemeClr val="accent5"/>
                          </a:solidFill>
                          <a:latin typeface="KoPub돋움체 Medium" panose="00000600000000000000" pitchFamily="2" charset="-127"/>
                          <a:ea typeface="KoPub돋움체 Medium" panose="00000600000000000000" pitchFamily="2" charset="-127"/>
                          <a:cs typeface="+mn-cs"/>
                        </a:defRPr>
                      </a:pPr>
                      <a:t>[값]</a:t>
                    </a:fld>
                    <a:r>
                      <a:rPr lang="en-US" altLang="ko-KR" sz="1000" b="0" baseline="0" dirty="0">
                        <a:latin typeface="KPMG Bold" panose="020B0803030202040204" pitchFamily="34" charset="0"/>
                      </a:rPr>
                      <a:t>, </a:t>
                    </a:r>
                    <a:fld id="{59F1447E-BBBC-4DB7-AD80-D40EEF7509CB}" type="PERCENTAGE">
                      <a:rPr lang="en-US" altLang="ko-KR" sz="1000" b="0" baseline="0">
                        <a:latin typeface="KPMG Bold" panose="020B0803030202040204" pitchFamily="34" charset="0"/>
                      </a:rPr>
                      <a:pPr algn="l" rtl="0">
                        <a:lnSpc>
                          <a:spcPct val="80000"/>
                        </a:lnSpc>
                        <a:defRPr lang="en-US" altLang="ko-KR" sz="800" b="1" i="0" u="none" strike="noStrike" kern="1200" baseline="0">
                          <a:ln>
                            <a:solidFill>
                              <a:srgbClr val="00338D">
                                <a:alpha val="0"/>
                              </a:srgbClr>
                            </a:solidFill>
                          </a:ln>
                          <a:solidFill>
                            <a:schemeClr val="accent5"/>
                          </a:solidFill>
                          <a:latin typeface="KoPub돋움체 Medium" panose="00000600000000000000" pitchFamily="2" charset="-127"/>
                          <a:ea typeface="KoPub돋움체 Medium" panose="00000600000000000000" pitchFamily="2" charset="-127"/>
                          <a:cs typeface="+mn-cs"/>
                        </a:defRPr>
                      </a:pPr>
                      <a:t>[백분율]</a:t>
                    </a:fld>
                    <a:endParaRPr lang="en-US" altLang="ko-KR" sz="1000" b="0" baseline="0" dirty="0">
                      <a:latin typeface="KPMG Bold" panose="020B0803030202040204" pitchFamily="34" charset="0"/>
                    </a:endParaRPr>
                  </a:p>
                </c:rich>
              </c:tx>
              <c:numFmt formatCode="0.0%" sourceLinked="0"/>
              <c:spPr>
                <a:noFill/>
                <a:ln>
                  <a:noFill/>
                </a:ln>
                <a:effectLst/>
              </c:spPr>
              <c:showLegendKey val="0"/>
              <c:showVal val="1"/>
              <c:showCatName val="1"/>
              <c:showSerName val="0"/>
              <c:showPercent val="1"/>
              <c:showBubbleSize val="0"/>
              <c:extLst>
                <c:ext xmlns:c15="http://schemas.microsoft.com/office/drawing/2012/chart" uri="{CE6537A1-D6FC-4f65-9D91-7224C49458BB}">
                  <c15:layout>
                    <c:manualLayout>
                      <c:w val="0.13945589447650453"/>
                      <c:h val="0.1591488158059006"/>
                    </c:manualLayout>
                  </c15:layout>
                  <c15:dlblFieldTable/>
                  <c15:showDataLabelsRange val="0"/>
                </c:ext>
                <c:ext xmlns:c16="http://schemas.microsoft.com/office/drawing/2014/chart" uri="{C3380CC4-5D6E-409C-BE32-E72D297353CC}">
                  <c16:uniqueId val="{00000007-C429-46D4-AF6B-A972B98FA77F}"/>
                </c:ext>
              </c:extLst>
            </c:dLbl>
            <c:dLbl>
              <c:idx val="4"/>
              <c:layout>
                <c:manualLayout>
                  <c:x val="-0.23230748258693548"/>
                  <c:y val="4.597538588428994E-2"/>
                </c:manualLayout>
              </c:layout>
              <c:tx>
                <c:rich>
                  <a:bodyPr wrap="square" lIns="38100" tIns="19050" rIns="38100" bIns="19050" anchor="ctr" anchorCtr="0">
                    <a:spAutoFit/>
                  </a:bodyPr>
                  <a:lstStyle/>
                  <a:p>
                    <a:pPr algn="l" rtl="0">
                      <a:lnSpc>
                        <a:spcPct val="80000"/>
                      </a:lnSpc>
                      <a:defRPr lang="en-US" altLang="ko-KR" sz="800" b="1" i="0" u="none" strike="noStrike" kern="1200" baseline="0">
                        <a:ln>
                          <a:solidFill>
                            <a:srgbClr val="00338D">
                              <a:alpha val="0"/>
                            </a:srgbClr>
                          </a:solidFill>
                        </a:ln>
                        <a:solidFill>
                          <a:srgbClr val="B497FF"/>
                        </a:solidFill>
                        <a:latin typeface="KoPub돋움체 Medium" panose="00000600000000000000" pitchFamily="2" charset="-127"/>
                        <a:ea typeface="KoPub돋움체 Medium" panose="00000600000000000000" pitchFamily="2" charset="-127"/>
                        <a:cs typeface="+mn-cs"/>
                      </a:defRPr>
                    </a:pPr>
                    <a:fld id="{CA42CA40-174E-43F9-BE5E-DE38F9B4FF87}" type="CATEGORYNAME">
                      <a:rPr lang="en-US" altLang="ko-KR"/>
                      <a:pPr algn="l" rtl="0">
                        <a:lnSpc>
                          <a:spcPct val="80000"/>
                        </a:lnSpc>
                        <a:defRPr lang="en-US" altLang="ko-KR" sz="800" b="1" i="0" u="none" strike="noStrike" kern="1200" baseline="0">
                          <a:ln>
                            <a:solidFill>
                              <a:srgbClr val="00338D">
                                <a:alpha val="0"/>
                              </a:srgbClr>
                            </a:solidFill>
                          </a:ln>
                          <a:solidFill>
                            <a:srgbClr val="B497FF"/>
                          </a:solidFill>
                          <a:latin typeface="KoPub돋움체 Medium" panose="00000600000000000000" pitchFamily="2" charset="-127"/>
                          <a:ea typeface="KoPub돋움체 Medium" panose="00000600000000000000" pitchFamily="2" charset="-127"/>
                          <a:cs typeface="+mn-cs"/>
                        </a:defRPr>
                      </a:pPr>
                      <a:t>[범주 이름]</a:t>
                    </a:fld>
                    <a:r>
                      <a:rPr lang="en-US" altLang="ko-KR" baseline="0" dirty="0"/>
                      <a:t>, </a:t>
                    </a:r>
                    <a:fld id="{7B393D1C-F4D4-455F-AC26-022424B9FB4F}" type="VALUE">
                      <a:rPr lang="en-US" altLang="ko-KR" sz="1000" b="0" baseline="0">
                        <a:latin typeface="KPMG Bold" panose="020B0803030202040204" pitchFamily="34" charset="0"/>
                      </a:rPr>
                      <a:pPr algn="l" rtl="0">
                        <a:lnSpc>
                          <a:spcPct val="80000"/>
                        </a:lnSpc>
                        <a:defRPr lang="en-US" altLang="ko-KR" sz="800" b="1" i="0" u="none" strike="noStrike" kern="1200" baseline="0">
                          <a:ln>
                            <a:solidFill>
                              <a:srgbClr val="00338D">
                                <a:alpha val="0"/>
                              </a:srgbClr>
                            </a:solidFill>
                          </a:ln>
                          <a:solidFill>
                            <a:srgbClr val="B497FF"/>
                          </a:solidFill>
                          <a:latin typeface="KoPub돋움체 Medium" panose="00000600000000000000" pitchFamily="2" charset="-127"/>
                          <a:ea typeface="KoPub돋움체 Medium" panose="00000600000000000000" pitchFamily="2" charset="-127"/>
                          <a:cs typeface="+mn-cs"/>
                        </a:defRPr>
                      </a:pPr>
                      <a:t>[값]</a:t>
                    </a:fld>
                    <a:r>
                      <a:rPr lang="en-US" altLang="ko-KR" sz="1000" b="0" baseline="0" dirty="0">
                        <a:latin typeface="KPMG Bold" panose="020B0803030202040204" pitchFamily="34" charset="0"/>
                      </a:rPr>
                      <a:t>, </a:t>
                    </a:r>
                    <a:fld id="{536856BA-A4AE-43F0-81FC-6972109C287D}" type="PERCENTAGE">
                      <a:rPr lang="en-US" altLang="ko-KR" sz="1000" b="0" baseline="0">
                        <a:latin typeface="KPMG Bold" panose="020B0803030202040204" pitchFamily="34" charset="0"/>
                      </a:rPr>
                      <a:pPr algn="l" rtl="0">
                        <a:lnSpc>
                          <a:spcPct val="80000"/>
                        </a:lnSpc>
                        <a:defRPr lang="en-US" altLang="ko-KR" sz="800" b="1" i="0" u="none" strike="noStrike" kern="1200" baseline="0">
                          <a:ln>
                            <a:solidFill>
                              <a:srgbClr val="00338D">
                                <a:alpha val="0"/>
                              </a:srgbClr>
                            </a:solidFill>
                          </a:ln>
                          <a:solidFill>
                            <a:srgbClr val="B497FF"/>
                          </a:solidFill>
                          <a:latin typeface="KoPub돋움체 Medium" panose="00000600000000000000" pitchFamily="2" charset="-127"/>
                          <a:ea typeface="KoPub돋움체 Medium" panose="00000600000000000000" pitchFamily="2" charset="-127"/>
                          <a:cs typeface="+mn-cs"/>
                        </a:defRPr>
                      </a:pPr>
                      <a:t>[백분율]</a:t>
                    </a:fld>
                    <a:endParaRPr lang="en-US" altLang="ko-KR" sz="1000" b="0" baseline="0" dirty="0">
                      <a:latin typeface="KPMG Bold" panose="020B0803030202040204" pitchFamily="34" charset="0"/>
                    </a:endParaRPr>
                  </a:p>
                </c:rich>
              </c:tx>
              <c:numFmt formatCode="0.0%" sourceLinked="0"/>
              <c:spPr>
                <a:noFill/>
                <a:ln>
                  <a:noFill/>
                </a:ln>
                <a:effectLst/>
              </c:spPr>
              <c:showLegendKey val="0"/>
              <c:showVal val="1"/>
              <c:showCatName val="1"/>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9-C429-46D4-AF6B-A972B98FA77F}"/>
                </c:ext>
              </c:extLst>
            </c:dLbl>
            <c:dLbl>
              <c:idx val="5"/>
              <c:layout>
                <c:manualLayout>
                  <c:x val="-0.26416498432337343"/>
                  <c:y val="-1.2158746121288335E-2"/>
                </c:manualLayout>
              </c:layout>
              <c:tx>
                <c:rich>
                  <a:bodyPr wrap="square" lIns="38100" tIns="19050" rIns="38100" bIns="19050" anchor="ctr" anchorCtr="0">
                    <a:spAutoFit/>
                  </a:bodyPr>
                  <a:lstStyle/>
                  <a:p>
                    <a:pPr algn="l" rtl="0">
                      <a:lnSpc>
                        <a:spcPct val="80000"/>
                      </a:lnSpc>
                      <a:defRPr lang="en-US" altLang="ko-KR" sz="800" b="1" i="0" u="none" strike="noStrike" kern="1200" baseline="0">
                        <a:ln>
                          <a:solidFill>
                            <a:srgbClr val="00338D">
                              <a:alpha val="0"/>
                            </a:srgbClr>
                          </a:solidFill>
                        </a:ln>
                        <a:solidFill>
                          <a:srgbClr val="098E7E"/>
                        </a:solidFill>
                        <a:latin typeface="KoPub돋움체 Medium" panose="00000600000000000000" pitchFamily="2" charset="-127"/>
                        <a:ea typeface="KoPub돋움체 Medium" panose="00000600000000000000" pitchFamily="2" charset="-127"/>
                        <a:cs typeface="+mn-cs"/>
                      </a:defRPr>
                    </a:pPr>
                    <a:fld id="{DEC49B8E-D6D5-4E81-B5AC-91D07D96D25F}" type="CATEGORYNAME">
                      <a:rPr lang="en-US" altLang="ko-KR">
                        <a:solidFill>
                          <a:srgbClr val="098E7E"/>
                        </a:solidFill>
                      </a:rPr>
                      <a:pPr algn="l" rtl="0">
                        <a:lnSpc>
                          <a:spcPct val="80000"/>
                        </a:lnSpc>
                        <a:defRPr lang="en-US" altLang="ko-KR" sz="800" b="1" i="0" u="none" strike="noStrike" kern="1200" baseline="0">
                          <a:ln>
                            <a:solidFill>
                              <a:srgbClr val="00338D">
                                <a:alpha val="0"/>
                              </a:srgbClr>
                            </a:solidFill>
                          </a:ln>
                          <a:solidFill>
                            <a:srgbClr val="098E7E"/>
                          </a:solidFill>
                          <a:latin typeface="KoPub돋움체 Medium" panose="00000600000000000000" pitchFamily="2" charset="-127"/>
                          <a:ea typeface="KoPub돋움체 Medium" panose="00000600000000000000" pitchFamily="2" charset="-127"/>
                          <a:cs typeface="+mn-cs"/>
                        </a:defRPr>
                      </a:pPr>
                      <a:t>[범주 이름]</a:t>
                    </a:fld>
                    <a:r>
                      <a:rPr lang="en-US" altLang="ko-KR" baseline="0" dirty="0">
                        <a:solidFill>
                          <a:srgbClr val="098E7E"/>
                        </a:solidFill>
                      </a:rPr>
                      <a:t>, </a:t>
                    </a:r>
                    <a:fld id="{41CDF310-32A5-40E7-BBFF-95B78DB93AFA}" type="VALUE">
                      <a:rPr lang="en-US" altLang="ko-KR" sz="1000" b="0" baseline="0">
                        <a:solidFill>
                          <a:srgbClr val="098E7E"/>
                        </a:solidFill>
                        <a:latin typeface="KPMG Bold" panose="020B0803030202040204" pitchFamily="34" charset="0"/>
                      </a:rPr>
                      <a:pPr algn="l" rtl="0">
                        <a:lnSpc>
                          <a:spcPct val="80000"/>
                        </a:lnSpc>
                        <a:defRPr lang="en-US" altLang="ko-KR" sz="800" b="1" i="0" u="none" strike="noStrike" kern="1200" baseline="0">
                          <a:ln>
                            <a:solidFill>
                              <a:srgbClr val="00338D">
                                <a:alpha val="0"/>
                              </a:srgbClr>
                            </a:solidFill>
                          </a:ln>
                          <a:solidFill>
                            <a:srgbClr val="098E7E"/>
                          </a:solidFill>
                          <a:latin typeface="KoPub돋움체 Medium" panose="00000600000000000000" pitchFamily="2" charset="-127"/>
                          <a:ea typeface="KoPub돋움체 Medium" panose="00000600000000000000" pitchFamily="2" charset="-127"/>
                          <a:cs typeface="+mn-cs"/>
                        </a:defRPr>
                      </a:pPr>
                      <a:t>[값]</a:t>
                    </a:fld>
                    <a:r>
                      <a:rPr lang="en-US" altLang="ko-KR" sz="1000" b="0" baseline="0" dirty="0">
                        <a:solidFill>
                          <a:srgbClr val="098E7E"/>
                        </a:solidFill>
                        <a:latin typeface="KPMG Bold" panose="020B0803030202040204" pitchFamily="34" charset="0"/>
                      </a:rPr>
                      <a:t>, </a:t>
                    </a:r>
                    <a:fld id="{FE2FF31B-F18D-4445-B5AF-52A66646EC25}" type="PERCENTAGE">
                      <a:rPr lang="en-US" altLang="ko-KR" sz="1000" b="0" baseline="0">
                        <a:solidFill>
                          <a:srgbClr val="098E7E"/>
                        </a:solidFill>
                        <a:latin typeface="KPMG Bold" panose="020B0803030202040204" pitchFamily="34" charset="0"/>
                      </a:rPr>
                      <a:pPr algn="l" rtl="0">
                        <a:lnSpc>
                          <a:spcPct val="80000"/>
                        </a:lnSpc>
                        <a:defRPr lang="en-US" altLang="ko-KR" sz="800" b="1" i="0" u="none" strike="noStrike" kern="1200" baseline="0">
                          <a:ln>
                            <a:solidFill>
                              <a:srgbClr val="00338D">
                                <a:alpha val="0"/>
                              </a:srgbClr>
                            </a:solidFill>
                          </a:ln>
                          <a:solidFill>
                            <a:srgbClr val="098E7E"/>
                          </a:solidFill>
                          <a:latin typeface="KoPub돋움체 Medium" panose="00000600000000000000" pitchFamily="2" charset="-127"/>
                          <a:ea typeface="KoPub돋움체 Medium" panose="00000600000000000000" pitchFamily="2" charset="-127"/>
                          <a:cs typeface="+mn-cs"/>
                        </a:defRPr>
                      </a:pPr>
                      <a:t>[백분율]</a:t>
                    </a:fld>
                    <a:endParaRPr lang="en-US" altLang="ko-KR" sz="1000" b="0" baseline="0" dirty="0">
                      <a:solidFill>
                        <a:srgbClr val="098E7E"/>
                      </a:solidFill>
                      <a:latin typeface="KPMG Bold" panose="020B0803030202040204" pitchFamily="34" charset="0"/>
                    </a:endParaRPr>
                  </a:p>
                </c:rich>
              </c:tx>
              <c:numFmt formatCode="0.0%" sourceLinked="0"/>
              <c:spPr>
                <a:noFill/>
                <a:ln>
                  <a:noFill/>
                </a:ln>
                <a:effectLst/>
              </c:spPr>
              <c:showLegendKey val="0"/>
              <c:showVal val="1"/>
              <c:showCatName val="1"/>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B-C429-46D4-AF6B-A972B98FA77F}"/>
                </c:ext>
              </c:extLst>
            </c:dLbl>
            <c:dLbl>
              <c:idx val="6"/>
              <c:layout>
                <c:manualLayout>
                  <c:x val="-0.2735261699047718"/>
                  <c:y val="-8.3286112420919961E-2"/>
                </c:manualLayout>
              </c:layout>
              <c:tx>
                <c:rich>
                  <a:bodyPr wrap="square" lIns="38100" tIns="19050" rIns="38100" bIns="19050" anchor="ctr" anchorCtr="0">
                    <a:noAutofit/>
                  </a:bodyPr>
                  <a:lstStyle/>
                  <a:p>
                    <a:pPr algn="l" rtl="0">
                      <a:lnSpc>
                        <a:spcPct val="80000"/>
                      </a:lnSpc>
                      <a:defRPr lang="en-US" altLang="ko-KR" sz="800" b="1" i="0" u="none" strike="noStrike" kern="1200" baseline="0">
                        <a:ln>
                          <a:solidFill>
                            <a:srgbClr val="00338D">
                              <a:alpha val="0"/>
                            </a:srgbClr>
                          </a:solidFill>
                        </a:ln>
                        <a:solidFill>
                          <a:srgbClr val="00C0AE"/>
                        </a:solidFill>
                        <a:latin typeface="KoPub돋움체 Medium" panose="00000600000000000000" pitchFamily="2" charset="-127"/>
                        <a:ea typeface="KoPub돋움체 Medium" panose="00000600000000000000" pitchFamily="2" charset="-127"/>
                        <a:cs typeface="+mn-cs"/>
                      </a:defRPr>
                    </a:pPr>
                    <a:fld id="{6926D9A4-479C-4182-8659-FEA8EF68688F}" type="CATEGORYNAME">
                      <a:rPr lang="nb-NO" altLang="ko-KR"/>
                      <a:pPr algn="l" rtl="0">
                        <a:lnSpc>
                          <a:spcPct val="80000"/>
                        </a:lnSpc>
                        <a:defRPr lang="en-US" altLang="ko-KR" sz="800" b="1" i="0" u="none" strike="noStrike" kern="1200" baseline="0">
                          <a:ln>
                            <a:solidFill>
                              <a:srgbClr val="00338D">
                                <a:alpha val="0"/>
                              </a:srgbClr>
                            </a:solidFill>
                          </a:ln>
                          <a:solidFill>
                            <a:srgbClr val="00C0AE"/>
                          </a:solidFill>
                          <a:latin typeface="KoPub돋움체 Medium" panose="00000600000000000000" pitchFamily="2" charset="-127"/>
                          <a:ea typeface="KoPub돋움체 Medium" panose="00000600000000000000" pitchFamily="2" charset="-127"/>
                          <a:cs typeface="+mn-cs"/>
                        </a:defRPr>
                      </a:pPr>
                      <a:t>[범주 이름]</a:t>
                    </a:fld>
                    <a:r>
                      <a:rPr lang="nb-NO" altLang="ko-KR" baseline="0" dirty="0"/>
                      <a:t>, </a:t>
                    </a:r>
                    <a:fld id="{8225A4FB-899B-47DE-A6ED-80599538404B}" type="VALUE">
                      <a:rPr lang="nb-NO" altLang="ko-KR" sz="1000" b="0" baseline="0">
                        <a:latin typeface="KPMG Bold" panose="020B0803030202040204" pitchFamily="34" charset="0"/>
                      </a:rPr>
                      <a:pPr algn="l" rtl="0">
                        <a:lnSpc>
                          <a:spcPct val="80000"/>
                        </a:lnSpc>
                        <a:defRPr lang="en-US" altLang="ko-KR" sz="800" b="1" i="0" u="none" strike="noStrike" kern="1200" baseline="0">
                          <a:ln>
                            <a:solidFill>
                              <a:srgbClr val="00338D">
                                <a:alpha val="0"/>
                              </a:srgbClr>
                            </a:solidFill>
                          </a:ln>
                          <a:solidFill>
                            <a:srgbClr val="00C0AE"/>
                          </a:solidFill>
                          <a:latin typeface="KoPub돋움체 Medium" panose="00000600000000000000" pitchFamily="2" charset="-127"/>
                          <a:ea typeface="KoPub돋움체 Medium" panose="00000600000000000000" pitchFamily="2" charset="-127"/>
                          <a:cs typeface="+mn-cs"/>
                        </a:defRPr>
                      </a:pPr>
                      <a:t>[값]</a:t>
                    </a:fld>
                    <a:r>
                      <a:rPr lang="nb-NO" altLang="ko-KR" sz="1000" b="0" baseline="0" dirty="0">
                        <a:latin typeface="KPMG Bold" panose="020B0803030202040204" pitchFamily="34" charset="0"/>
                      </a:rPr>
                      <a:t>, </a:t>
                    </a:r>
                    <a:fld id="{6C220D40-E51C-43F5-8CFC-B3739EE0376F}" type="PERCENTAGE">
                      <a:rPr lang="nb-NO" altLang="ko-KR" sz="1000" b="0" baseline="0">
                        <a:latin typeface="KPMG Bold" panose="020B0803030202040204" pitchFamily="34" charset="0"/>
                      </a:rPr>
                      <a:pPr algn="l" rtl="0">
                        <a:lnSpc>
                          <a:spcPct val="80000"/>
                        </a:lnSpc>
                        <a:defRPr lang="en-US" altLang="ko-KR" sz="800" b="1" i="0" u="none" strike="noStrike" kern="1200" baseline="0">
                          <a:ln>
                            <a:solidFill>
                              <a:srgbClr val="00338D">
                                <a:alpha val="0"/>
                              </a:srgbClr>
                            </a:solidFill>
                          </a:ln>
                          <a:solidFill>
                            <a:srgbClr val="00C0AE"/>
                          </a:solidFill>
                          <a:latin typeface="KoPub돋움체 Medium" panose="00000600000000000000" pitchFamily="2" charset="-127"/>
                          <a:ea typeface="KoPub돋움체 Medium" panose="00000600000000000000" pitchFamily="2" charset="-127"/>
                          <a:cs typeface="+mn-cs"/>
                        </a:defRPr>
                      </a:pPr>
                      <a:t>[백분율]</a:t>
                    </a:fld>
                    <a:endParaRPr lang="nb-NO" altLang="ko-KR" sz="1000" b="0" baseline="0" dirty="0">
                      <a:latin typeface="KPMG Bold" panose="020B0803030202040204" pitchFamily="34" charset="0"/>
                    </a:endParaRPr>
                  </a:p>
                </c:rich>
              </c:tx>
              <c:numFmt formatCode="0.0%" sourceLinked="0"/>
              <c:spPr>
                <a:noFill/>
                <a:ln>
                  <a:noFill/>
                </a:ln>
                <a:effectLst/>
              </c:spPr>
              <c:showLegendKey val="0"/>
              <c:showVal val="1"/>
              <c:showCatName val="1"/>
              <c:showSerName val="0"/>
              <c:showPercent val="1"/>
              <c:showBubbleSize val="0"/>
              <c:extLst>
                <c:ext xmlns:c15="http://schemas.microsoft.com/office/drawing/2012/chart" uri="{CE6537A1-D6FC-4f65-9D91-7224C49458BB}">
                  <c15:layout>
                    <c:manualLayout>
                      <c:w val="0.22561125860916187"/>
                      <c:h val="0.11419408999643614"/>
                    </c:manualLayout>
                  </c15:layout>
                  <c15:dlblFieldTable/>
                  <c15:showDataLabelsRange val="0"/>
                </c:ext>
                <c:ext xmlns:c16="http://schemas.microsoft.com/office/drawing/2014/chart" uri="{C3380CC4-5D6E-409C-BE32-E72D297353CC}">
                  <c16:uniqueId val="{0000000D-C429-46D4-AF6B-A972B98FA77F}"/>
                </c:ext>
              </c:extLst>
            </c:dLbl>
            <c:dLbl>
              <c:idx val="7"/>
              <c:layout>
                <c:manualLayout>
                  <c:x val="-0.26083413934346417"/>
                  <c:y val="-0.16084970733464102"/>
                </c:manualLayout>
              </c:layout>
              <c:tx>
                <c:rich>
                  <a:bodyPr wrap="square" lIns="38100" tIns="19050" rIns="38100" bIns="19050" anchor="ctr" anchorCtr="0">
                    <a:spAutoFit/>
                  </a:bodyPr>
                  <a:lstStyle/>
                  <a:p>
                    <a:pPr algn="l" rtl="0">
                      <a:lnSpc>
                        <a:spcPct val="80000"/>
                      </a:lnSpc>
                      <a:defRPr lang="en-US" altLang="ko-KR" sz="800" b="1" i="0" u="none" strike="noStrike" kern="1200" baseline="0">
                        <a:ln>
                          <a:solidFill>
                            <a:srgbClr val="00338D">
                              <a:alpha val="0"/>
                            </a:srgb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mn-cs"/>
                      </a:defRPr>
                    </a:pPr>
                    <a:fld id="{AD2B162E-197A-4764-B496-FA0A5718BC81}" type="CATEGORYNAME">
                      <a:rPr lang="en-US" altLang="ko-KR"/>
                      <a:pPr algn="l" rtl="0">
                        <a:lnSpc>
                          <a:spcPct val="80000"/>
                        </a:lnSpc>
                        <a:defRPr lang="en-US" altLang="ko-KR" sz="800" b="1" i="0" u="none" strike="noStrike" kern="1200" baseline="0">
                          <a:ln>
                            <a:solidFill>
                              <a:srgbClr val="00338D">
                                <a:alpha val="0"/>
                              </a:srgb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mn-cs"/>
                        </a:defRPr>
                      </a:pPr>
                      <a:t>[범주 이름]</a:t>
                    </a:fld>
                    <a:r>
                      <a:rPr lang="en-US" altLang="ko-KR" baseline="0" dirty="0"/>
                      <a:t>, </a:t>
                    </a:r>
                    <a:fld id="{45B110F3-7804-4D27-AB5C-135E065C5B13}" type="VALUE">
                      <a:rPr lang="en-US" altLang="ko-KR" sz="1000" b="0" baseline="0">
                        <a:latin typeface="KPMG Bold" panose="020B0803030202040204" pitchFamily="34" charset="0"/>
                      </a:rPr>
                      <a:pPr algn="l" rtl="0">
                        <a:lnSpc>
                          <a:spcPct val="80000"/>
                        </a:lnSpc>
                        <a:defRPr lang="en-US" altLang="ko-KR" sz="800" b="1" i="0" u="none" strike="noStrike" kern="1200" baseline="0">
                          <a:ln>
                            <a:solidFill>
                              <a:srgbClr val="00338D">
                                <a:alpha val="0"/>
                              </a:srgb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mn-cs"/>
                        </a:defRPr>
                      </a:pPr>
                      <a:t>[값]</a:t>
                    </a:fld>
                    <a:r>
                      <a:rPr lang="en-US" altLang="ko-KR" sz="1000" b="0" baseline="0" dirty="0">
                        <a:latin typeface="KPMG Bold" panose="020B0803030202040204" pitchFamily="34" charset="0"/>
                      </a:rPr>
                      <a:t>, </a:t>
                    </a:r>
                    <a:fld id="{B86CD693-933B-476F-AF27-1CB60506E028}" type="PERCENTAGE">
                      <a:rPr lang="en-US" altLang="ko-KR" sz="1000" b="0" baseline="0">
                        <a:latin typeface="KPMG Bold" panose="020B0803030202040204" pitchFamily="34" charset="0"/>
                      </a:rPr>
                      <a:pPr algn="l" rtl="0">
                        <a:lnSpc>
                          <a:spcPct val="80000"/>
                        </a:lnSpc>
                        <a:defRPr lang="en-US" altLang="ko-KR" sz="800" b="1" i="0" u="none" strike="noStrike" kern="1200" baseline="0">
                          <a:ln>
                            <a:solidFill>
                              <a:srgbClr val="00338D">
                                <a:alpha val="0"/>
                              </a:srgb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mn-cs"/>
                        </a:defRPr>
                      </a:pPr>
                      <a:t>[백분율]</a:t>
                    </a:fld>
                    <a:endParaRPr lang="en-US" altLang="ko-KR" sz="1000" b="0" baseline="0" dirty="0">
                      <a:latin typeface="KPMG Bold" panose="020B0803030202040204" pitchFamily="34" charset="0"/>
                    </a:endParaRPr>
                  </a:p>
                </c:rich>
              </c:tx>
              <c:numFmt formatCode="0.0%" sourceLinked="0"/>
              <c:spPr>
                <a:noFill/>
                <a:ln>
                  <a:noFill/>
                </a:ln>
                <a:effectLst/>
              </c:spPr>
              <c:showLegendKey val="0"/>
              <c:showVal val="1"/>
              <c:showCatName val="1"/>
              <c:showSerName val="0"/>
              <c:showPercent val="1"/>
              <c:showBubbleSize val="0"/>
              <c:extLst>
                <c:ext xmlns:c15="http://schemas.microsoft.com/office/drawing/2012/chart" uri="{CE6537A1-D6FC-4f65-9D91-7224C49458BB}">
                  <c15:layout>
                    <c:manualLayout>
                      <c:w val="0.27287716405605933"/>
                      <c:h val="0.12278897399256752"/>
                    </c:manualLayout>
                  </c15:layout>
                  <c15:dlblFieldTable/>
                  <c15:showDataLabelsRange val="0"/>
                </c:ext>
                <c:ext xmlns:c16="http://schemas.microsoft.com/office/drawing/2014/chart" uri="{C3380CC4-5D6E-409C-BE32-E72D297353CC}">
                  <c16:uniqueId val="{0000000F-C429-46D4-AF6B-A972B98FA77F}"/>
                </c:ext>
              </c:extLst>
            </c:dLbl>
            <c:dLbl>
              <c:idx val="8"/>
              <c:layout>
                <c:manualLayout>
                  <c:x val="-0.12438945544008156"/>
                  <c:y val="-0.2195063722418007"/>
                </c:manualLayout>
              </c:layout>
              <c:tx>
                <c:rich>
                  <a:bodyPr wrap="square" lIns="38100" tIns="19050" rIns="38100" bIns="19050" anchor="ctr" anchorCtr="0">
                    <a:spAutoFit/>
                  </a:bodyPr>
                  <a:lstStyle/>
                  <a:p>
                    <a:pPr algn="l" rtl="0">
                      <a:lnSpc>
                        <a:spcPct val="80000"/>
                      </a:lnSpc>
                      <a:defRPr lang="en-US" altLang="ko-KR" sz="800" b="1" i="0" u="none" strike="noStrike" kern="1200" baseline="0">
                        <a:ln>
                          <a:solidFill>
                            <a:srgbClr val="00338D">
                              <a:alpha val="0"/>
                            </a:srgbClr>
                          </a:solidFill>
                        </a:ln>
                        <a:solidFill>
                          <a:schemeClr val="tx1">
                            <a:lumMod val="50000"/>
                            <a:lumOff val="50000"/>
                          </a:schemeClr>
                        </a:solidFill>
                        <a:latin typeface="KoPub돋움체 Medium" panose="00000600000000000000" pitchFamily="2" charset="-127"/>
                        <a:ea typeface="KoPub돋움체 Medium" panose="00000600000000000000" pitchFamily="2" charset="-127"/>
                        <a:cs typeface="+mn-cs"/>
                      </a:defRPr>
                    </a:pPr>
                    <a:fld id="{FEC33775-311B-4567-A71F-7CB4AB4BBDEF}" type="CATEGORYNAME">
                      <a:rPr lang="en-US" altLang="ko-KR"/>
                      <a:pPr algn="l" rtl="0">
                        <a:lnSpc>
                          <a:spcPct val="80000"/>
                        </a:lnSpc>
                        <a:defRPr lang="en-US" altLang="ko-KR" sz="800" b="1" i="0" u="none" strike="noStrike" kern="1200" baseline="0">
                          <a:ln>
                            <a:solidFill>
                              <a:srgbClr val="00338D">
                                <a:alpha val="0"/>
                              </a:srgbClr>
                            </a:solidFill>
                          </a:ln>
                          <a:solidFill>
                            <a:schemeClr val="tx1">
                              <a:lumMod val="50000"/>
                              <a:lumOff val="50000"/>
                            </a:schemeClr>
                          </a:solidFill>
                          <a:latin typeface="KoPub돋움체 Medium" panose="00000600000000000000" pitchFamily="2" charset="-127"/>
                          <a:ea typeface="KoPub돋움체 Medium" panose="00000600000000000000" pitchFamily="2" charset="-127"/>
                          <a:cs typeface="+mn-cs"/>
                        </a:defRPr>
                      </a:pPr>
                      <a:t>[범주 이름]</a:t>
                    </a:fld>
                    <a:r>
                      <a:rPr lang="en-US" altLang="ko-KR" baseline="0" dirty="0"/>
                      <a:t>, </a:t>
                    </a:r>
                    <a:fld id="{2A693E63-DA2B-4353-B86E-92DA0DE70D33}" type="VALUE">
                      <a:rPr lang="en-US" altLang="ko-KR" sz="1000" b="0" baseline="0">
                        <a:latin typeface="KPMG Bold" panose="020B0803030202040204" pitchFamily="34" charset="0"/>
                      </a:rPr>
                      <a:pPr algn="l" rtl="0">
                        <a:lnSpc>
                          <a:spcPct val="80000"/>
                        </a:lnSpc>
                        <a:defRPr lang="en-US" altLang="ko-KR" sz="800" b="1" i="0" u="none" strike="noStrike" kern="1200" baseline="0">
                          <a:ln>
                            <a:solidFill>
                              <a:srgbClr val="00338D">
                                <a:alpha val="0"/>
                              </a:srgbClr>
                            </a:solidFill>
                          </a:ln>
                          <a:solidFill>
                            <a:schemeClr val="tx1">
                              <a:lumMod val="50000"/>
                              <a:lumOff val="50000"/>
                            </a:schemeClr>
                          </a:solidFill>
                          <a:latin typeface="KoPub돋움체 Medium" panose="00000600000000000000" pitchFamily="2" charset="-127"/>
                          <a:ea typeface="KoPub돋움체 Medium" panose="00000600000000000000" pitchFamily="2" charset="-127"/>
                          <a:cs typeface="+mn-cs"/>
                        </a:defRPr>
                      </a:pPr>
                      <a:t>[값]</a:t>
                    </a:fld>
                    <a:r>
                      <a:rPr lang="en-US" altLang="ko-KR" sz="1000" b="0" baseline="0" dirty="0">
                        <a:latin typeface="KPMG Bold" panose="020B0803030202040204" pitchFamily="34" charset="0"/>
                      </a:rPr>
                      <a:t>, </a:t>
                    </a:r>
                    <a:fld id="{B270C082-079F-4E61-9545-F7E2C65FE164}" type="PERCENTAGE">
                      <a:rPr lang="en-US" altLang="ko-KR" sz="1000" b="0" baseline="0">
                        <a:latin typeface="KPMG Bold" panose="020B0803030202040204" pitchFamily="34" charset="0"/>
                      </a:rPr>
                      <a:pPr algn="l" rtl="0">
                        <a:lnSpc>
                          <a:spcPct val="80000"/>
                        </a:lnSpc>
                        <a:defRPr lang="en-US" altLang="ko-KR" sz="800" b="1" i="0" u="none" strike="noStrike" kern="1200" baseline="0">
                          <a:ln>
                            <a:solidFill>
                              <a:srgbClr val="00338D">
                                <a:alpha val="0"/>
                              </a:srgbClr>
                            </a:solidFill>
                          </a:ln>
                          <a:solidFill>
                            <a:schemeClr val="tx1">
                              <a:lumMod val="50000"/>
                              <a:lumOff val="50000"/>
                            </a:schemeClr>
                          </a:solidFill>
                          <a:latin typeface="KoPub돋움체 Medium" panose="00000600000000000000" pitchFamily="2" charset="-127"/>
                          <a:ea typeface="KoPub돋움체 Medium" panose="00000600000000000000" pitchFamily="2" charset="-127"/>
                          <a:cs typeface="+mn-cs"/>
                        </a:defRPr>
                      </a:pPr>
                      <a:t>[백분율]</a:t>
                    </a:fld>
                    <a:endParaRPr lang="en-US" altLang="ko-KR" sz="1000" b="0" baseline="0" dirty="0">
                      <a:latin typeface="KPMG Bold" panose="020B0803030202040204" pitchFamily="34" charset="0"/>
                    </a:endParaRPr>
                  </a:p>
                </c:rich>
              </c:tx>
              <c:numFmt formatCode="0.0%" sourceLinked="0"/>
              <c:spPr>
                <a:noFill/>
                <a:ln>
                  <a:noFill/>
                </a:ln>
                <a:effectLst/>
              </c:spPr>
              <c:showLegendKey val="0"/>
              <c:showVal val="1"/>
              <c:showCatName val="1"/>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11-C429-46D4-AF6B-A972B98FA77F}"/>
                </c:ext>
              </c:extLst>
            </c:dLbl>
            <c:dLbl>
              <c:idx val="9"/>
              <c:layout>
                <c:manualLayout>
                  <c:x val="0.20407890893275604"/>
                  <c:y val="-0.20304111019780843"/>
                </c:manualLayout>
              </c:layout>
              <c:tx>
                <c:rich>
                  <a:bodyPr wrap="square" lIns="38100" tIns="19050" rIns="38100" bIns="19050" anchor="ctr" anchorCtr="0">
                    <a:spAutoFit/>
                  </a:bodyPr>
                  <a:lstStyle/>
                  <a:p>
                    <a:pPr algn="l" rtl="0">
                      <a:lnSpc>
                        <a:spcPct val="80000"/>
                      </a:lnSpc>
                      <a:defRPr lang="en-US" altLang="ko-KR" sz="800" b="1" i="0" u="none" strike="noStrike" kern="1200" baseline="0">
                        <a:ln>
                          <a:solidFill>
                            <a:srgbClr val="00338D">
                              <a:alpha val="0"/>
                            </a:srgbClr>
                          </a:solidFill>
                        </a:ln>
                        <a:solidFill>
                          <a:srgbClr val="1758E3"/>
                        </a:solidFill>
                        <a:latin typeface="KoPub돋움체 Medium" panose="00000600000000000000" pitchFamily="2" charset="-127"/>
                        <a:ea typeface="KoPub돋움체 Medium" panose="00000600000000000000" pitchFamily="2" charset="-127"/>
                        <a:cs typeface="+mn-cs"/>
                      </a:defRPr>
                    </a:pPr>
                    <a:fld id="{21B24950-755C-45B5-9628-59D35E0270FB}" type="CATEGORYNAME">
                      <a:rPr lang="en-US" altLang="ko-KR"/>
                      <a:pPr algn="l" rtl="0">
                        <a:lnSpc>
                          <a:spcPct val="80000"/>
                        </a:lnSpc>
                        <a:defRPr lang="en-US" altLang="ko-KR" sz="800" b="1" i="0" u="none" strike="noStrike" kern="1200" baseline="0">
                          <a:ln>
                            <a:solidFill>
                              <a:srgbClr val="00338D">
                                <a:alpha val="0"/>
                              </a:srgbClr>
                            </a:solidFill>
                          </a:ln>
                          <a:solidFill>
                            <a:srgbClr val="1758E3"/>
                          </a:solidFill>
                          <a:latin typeface="KoPub돋움체 Medium" panose="00000600000000000000" pitchFamily="2" charset="-127"/>
                          <a:ea typeface="KoPub돋움체 Medium" panose="00000600000000000000" pitchFamily="2" charset="-127"/>
                          <a:cs typeface="+mn-cs"/>
                        </a:defRPr>
                      </a:pPr>
                      <a:t>[범주 이름]</a:t>
                    </a:fld>
                    <a:r>
                      <a:rPr lang="en-US" altLang="ko-KR" baseline="0" dirty="0"/>
                      <a:t>, </a:t>
                    </a:r>
                    <a:fld id="{87EA79D1-3AA5-4F71-8DE1-F86789712BF8}" type="VALUE">
                      <a:rPr lang="en-US" altLang="ko-KR" sz="1000" b="0" baseline="0" smtClean="0">
                        <a:latin typeface="KPMG Bold" panose="020B0803030202040204" pitchFamily="34" charset="0"/>
                      </a:rPr>
                      <a:pPr algn="l" rtl="0">
                        <a:lnSpc>
                          <a:spcPct val="80000"/>
                        </a:lnSpc>
                        <a:defRPr lang="en-US" altLang="ko-KR" sz="800" b="1" i="0" u="none" strike="noStrike" kern="1200" baseline="0">
                          <a:ln>
                            <a:solidFill>
                              <a:srgbClr val="00338D">
                                <a:alpha val="0"/>
                              </a:srgbClr>
                            </a:solidFill>
                          </a:ln>
                          <a:solidFill>
                            <a:srgbClr val="1758E3"/>
                          </a:solidFill>
                          <a:latin typeface="KoPub돋움체 Medium" panose="00000600000000000000" pitchFamily="2" charset="-127"/>
                          <a:ea typeface="KoPub돋움체 Medium" panose="00000600000000000000" pitchFamily="2" charset="-127"/>
                          <a:cs typeface="+mn-cs"/>
                        </a:defRPr>
                      </a:pPr>
                      <a:t>[값]</a:t>
                    </a:fld>
                    <a:r>
                      <a:rPr lang="en-US" altLang="ko-KR" sz="1000" b="0" baseline="0" dirty="0">
                        <a:latin typeface="KPMG Bold" panose="020B0803030202040204" pitchFamily="34" charset="0"/>
                      </a:rPr>
                      <a:t>, </a:t>
                    </a:r>
                    <a:fld id="{A04FEEE4-4C49-4B9D-A026-C3E99D20D199}" type="PERCENTAGE">
                      <a:rPr lang="en-US" altLang="ko-KR" sz="1000" b="0" baseline="0" smtClean="0">
                        <a:latin typeface="KPMG Bold" panose="020B0803030202040204" pitchFamily="34" charset="0"/>
                      </a:rPr>
                      <a:pPr algn="l" rtl="0">
                        <a:lnSpc>
                          <a:spcPct val="80000"/>
                        </a:lnSpc>
                        <a:defRPr lang="en-US" altLang="ko-KR" sz="800" b="1" i="0" u="none" strike="noStrike" kern="1200" baseline="0">
                          <a:ln>
                            <a:solidFill>
                              <a:srgbClr val="00338D">
                                <a:alpha val="0"/>
                              </a:srgbClr>
                            </a:solidFill>
                          </a:ln>
                          <a:solidFill>
                            <a:srgbClr val="1758E3"/>
                          </a:solidFill>
                          <a:latin typeface="KoPub돋움체 Medium" panose="00000600000000000000" pitchFamily="2" charset="-127"/>
                          <a:ea typeface="KoPub돋움체 Medium" panose="00000600000000000000" pitchFamily="2" charset="-127"/>
                          <a:cs typeface="+mn-cs"/>
                        </a:defRPr>
                      </a:pPr>
                      <a:t>[백분율]</a:t>
                    </a:fld>
                    <a:endParaRPr lang="en-US" altLang="ko-KR" sz="1000" b="0" baseline="0" dirty="0">
                      <a:latin typeface="KPMG Bold" panose="020B0803030202040204" pitchFamily="34" charset="0"/>
                    </a:endParaRPr>
                  </a:p>
                </c:rich>
              </c:tx>
              <c:numFmt formatCode="0.0%" sourceLinked="0"/>
              <c:spPr>
                <a:noFill/>
                <a:ln>
                  <a:noFill/>
                </a:ln>
                <a:effectLst/>
              </c:spPr>
              <c:showLegendKey val="0"/>
              <c:showVal val="1"/>
              <c:showCatName val="1"/>
              <c:showSerName val="0"/>
              <c:showPercent val="1"/>
              <c:showBubbleSize val="0"/>
              <c:extLst>
                <c:ext xmlns:c15="http://schemas.microsoft.com/office/drawing/2012/chart" uri="{CE6537A1-D6FC-4f65-9D91-7224C49458BB}">
                  <c15:layout>
                    <c:manualLayout>
                      <c:w val="0.22763396537510305"/>
                      <c:h val="0.12457716293420683"/>
                    </c:manualLayout>
                  </c15:layout>
                  <c15:dlblFieldTable/>
                  <c15:showDataLabelsRange val="0"/>
                </c:ext>
                <c:ext xmlns:c16="http://schemas.microsoft.com/office/drawing/2014/chart" uri="{C3380CC4-5D6E-409C-BE32-E72D297353CC}">
                  <c16:uniqueId val="{00000013-C429-46D4-AF6B-A972B98FA77F}"/>
                </c:ext>
              </c:extLst>
            </c:dLbl>
            <c:dLbl>
              <c:idx val="10"/>
              <c:tx>
                <c:rich>
                  <a:bodyPr/>
                  <a:lstStyle/>
                  <a:p>
                    <a:fld id="{90A84EF0-2443-4A28-A359-F8C04EE6E1CB}" type="CATEGORYNAME">
                      <a:rPr lang="ko-KR" altLang="en-US"/>
                      <a:pPr/>
                      <a:t>[범주 이름]</a:t>
                    </a:fld>
                    <a:r>
                      <a:rPr lang="en-US" altLang="ko-KR" baseline="0" dirty="0"/>
                      <a:t>, </a:t>
                    </a:r>
                    <a:fld id="{97DDAF31-91C4-4AFF-BF7E-22FA9F62FDBC}" type="VALUE">
                      <a:rPr lang="en-US" altLang="ko-KR" sz="1200" baseline="0">
                        <a:latin typeface="KPMG Bold" panose="020B0803030202040204" pitchFamily="34" charset="0"/>
                      </a:rPr>
                      <a:pPr/>
                      <a:t>[값]</a:t>
                    </a:fld>
                    <a:r>
                      <a:rPr lang="en-US" altLang="ko-KR" sz="1200" baseline="0" dirty="0">
                        <a:latin typeface="KPMG Bold" panose="020B0803030202040204" pitchFamily="34" charset="0"/>
                      </a:rPr>
                      <a:t>, </a:t>
                    </a:r>
                    <a:fld id="{4F64534C-45F3-4A34-B975-520CB71709A7}" type="PERCENTAGE">
                      <a:rPr lang="en-US" altLang="ko-KR" sz="1200" baseline="0">
                        <a:latin typeface="KPMG Bold" panose="020B0803030202040204" pitchFamily="34" charset="0"/>
                      </a:rPr>
                      <a:pPr/>
                      <a:t>[백분율]</a:t>
                    </a:fld>
                    <a:endParaRPr lang="en-US" altLang="ko-KR" sz="1200" baseline="0" dirty="0">
                      <a:latin typeface="KPMG Bold" panose="020B0803030202040204" pitchFamily="34" charset="0"/>
                    </a:endParaRPr>
                  </a:p>
                </c:rich>
              </c:tx>
              <c:showLegendKey val="0"/>
              <c:showVal val="1"/>
              <c:showCatName val="1"/>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14-955D-4318-86EF-D6C440A4C7B8}"/>
                </c:ext>
              </c:extLst>
            </c:dLbl>
            <c:numFmt formatCode="0.0%" sourceLinked="0"/>
            <c:spPr>
              <a:noFill/>
              <a:ln>
                <a:noFill/>
              </a:ln>
              <a:effectLst/>
            </c:spPr>
            <c:txPr>
              <a:bodyPr wrap="square" lIns="38100" tIns="19050" rIns="38100" bIns="19050" anchor="ctr" anchorCtr="0">
                <a:spAutoFit/>
              </a:bodyPr>
              <a:lstStyle/>
              <a:p>
                <a:pPr algn="l" rtl="0">
                  <a:lnSpc>
                    <a:spcPct val="80000"/>
                  </a:lnSpc>
                  <a:defRPr lang="en-US" altLang="ko-KR" sz="800" b="1" i="0" u="none" strike="noStrike" kern="1200" baseline="0">
                    <a:ln>
                      <a:solidFill>
                        <a:srgbClr val="00338D">
                          <a:alpha val="0"/>
                        </a:srgbClr>
                      </a:solidFill>
                    </a:ln>
                    <a:solidFill>
                      <a:schemeClr val="bg1"/>
                    </a:solidFill>
                    <a:latin typeface="KoPub돋움체 Medium" panose="00000600000000000000" pitchFamily="2" charset="-127"/>
                    <a:ea typeface="KoPub돋움체 Medium" panose="00000600000000000000" pitchFamily="2" charset="-127"/>
                    <a:cs typeface="+mn-cs"/>
                  </a:defRPr>
                </a:pPr>
                <a:endParaRPr lang="ko-KR"/>
              </a:p>
            </c:txPr>
            <c:showLegendKey val="0"/>
            <c:showVal val="1"/>
            <c:showCatName val="1"/>
            <c:showSerName val="0"/>
            <c:showPercent val="1"/>
            <c:showBubbleSize val="0"/>
            <c:showLeaderLines val="1"/>
            <c:leaderLines>
              <c:spPr>
                <a:ln w="6350">
                  <a:solidFill>
                    <a:schemeClr val="bg1">
                      <a:lumMod val="75000"/>
                    </a:schemeClr>
                  </a:solidFill>
                </a:ln>
              </c:spPr>
            </c:leaderLines>
            <c:extLst>
              <c:ext xmlns:c15="http://schemas.microsoft.com/office/drawing/2012/chart" uri="{CE6537A1-D6FC-4f65-9D91-7224C49458BB}"/>
            </c:extLst>
          </c:dLbls>
          <c:cat>
            <c:strRef>
              <c:f>Sheet1!$A$2:$A$12</c:f>
              <c:strCache>
                <c:ptCount val="11"/>
                <c:pt idx="0">
                  <c:v>VIRIYAH</c:v>
                </c:pt>
                <c:pt idx="1">
                  <c:v>DHIPAYA</c:v>
                </c:pt>
                <c:pt idx="2">
                  <c:v>BANGKOK</c:v>
                </c:pt>
                <c:pt idx="3">
                  <c:v>TOKIO MARINE SAFETY</c:v>
                </c:pt>
                <c:pt idx="4">
                  <c:v>MUANG THAI</c:v>
                </c:pt>
                <c:pt idx="5">
                  <c:v>SOUTHEAST</c:v>
                </c:pt>
                <c:pt idx="6">
                  <c:v>SYN MUN KONG</c:v>
                </c:pt>
                <c:pt idx="7">
                  <c:v>CHUBB SAMAGGI</c:v>
                </c:pt>
                <c:pt idx="8">
                  <c:v>LMG</c:v>
                </c:pt>
                <c:pt idx="9">
                  <c:v>THANACHART</c:v>
                </c:pt>
                <c:pt idx="10">
                  <c:v>기타</c:v>
                </c:pt>
              </c:strCache>
            </c:strRef>
          </c:cat>
          <c:val>
            <c:numRef>
              <c:f>Sheet1!$B$2:$B$12</c:f>
              <c:numCache>
                <c:formatCode>#,##0</c:formatCode>
                <c:ptCount val="11"/>
                <c:pt idx="0">
                  <c:v>38767</c:v>
                </c:pt>
                <c:pt idx="1">
                  <c:v>28997</c:v>
                </c:pt>
                <c:pt idx="2">
                  <c:v>22953</c:v>
                </c:pt>
                <c:pt idx="3">
                  <c:v>17947</c:v>
                </c:pt>
                <c:pt idx="4">
                  <c:v>15830</c:v>
                </c:pt>
                <c:pt idx="5">
                  <c:v>11731</c:v>
                </c:pt>
                <c:pt idx="6">
                  <c:v>10171</c:v>
                </c:pt>
                <c:pt idx="7">
                  <c:v>9846</c:v>
                </c:pt>
                <c:pt idx="8">
                  <c:v>8565</c:v>
                </c:pt>
                <c:pt idx="9">
                  <c:v>8334</c:v>
                </c:pt>
                <c:pt idx="10">
                  <c:v>92737</c:v>
                </c:pt>
              </c:numCache>
            </c:numRef>
          </c:val>
          <c:extLst>
            <c:ext xmlns:c16="http://schemas.microsoft.com/office/drawing/2014/chart" uri="{C3380CC4-5D6E-409C-BE32-E72D297353CC}">
              <c16:uniqueId val="{00000014-C429-46D4-AF6B-A972B98FA77F}"/>
            </c:ext>
          </c:extLst>
        </c:ser>
        <c:dLbls>
          <c:showLegendKey val="0"/>
          <c:showVal val="0"/>
          <c:showCatName val="0"/>
          <c:showSerName val="0"/>
          <c:showPercent val="0"/>
          <c:showBubbleSize val="0"/>
          <c:showLeaderLines val="1"/>
        </c:dLbls>
        <c:firstSliceAng val="126"/>
        <c:holeSize val="35"/>
      </c:doughnutChart>
    </c:plotArea>
    <c:plotVisOnly val="1"/>
    <c:dispBlanksAs val="zero"/>
    <c:showDLblsOverMax val="1"/>
  </c:chart>
  <c:txPr>
    <a:bodyPr/>
    <a:lstStyle/>
    <a:p>
      <a:pPr>
        <a:defRPr lang="en-US" altLang="ko-KR" sz="1000" kern="1200">
          <a:ln>
            <a:solidFill>
              <a:schemeClr val="tx2">
                <a:alpha val="0"/>
              </a:schemeClr>
            </a:solidFill>
          </a:ln>
          <a:solidFill>
            <a:schemeClr val="tx1">
              <a:lumMod val="75000"/>
              <a:lumOff val="25000"/>
            </a:schemeClr>
          </a:solidFill>
          <a:latin typeface="KoPub돋움체 Medium" panose="00000600000000000000" pitchFamily="2" charset="-127"/>
          <a:ea typeface="KoPub돋움체 Medium" panose="00000600000000000000" pitchFamily="2" charset="-127"/>
          <a:cs typeface="+mn-cs"/>
        </a:defRPr>
      </a:pPr>
      <a:endParaRPr lang="ko-KR"/>
    </a:p>
  </c:txPr>
  <c:externalData r:id="rId1">
    <c:autoUpdate val="0"/>
  </c:externalData>
</c:chartSpace>
</file>

<file path=ppt/charts/chart6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2116347905282333"/>
          <c:y val="0.14027304579684208"/>
          <c:w val="0.55767304189435341"/>
          <c:h val="0.7572122667583413"/>
        </c:manualLayout>
      </c:layout>
      <c:doughnutChart>
        <c:varyColors val="1"/>
        <c:ser>
          <c:idx val="0"/>
          <c:order val="0"/>
          <c:tx>
            <c:strRef>
              <c:f>Sheet1!$B$1</c:f>
              <c:strCache>
                <c:ptCount val="1"/>
                <c:pt idx="0">
                  <c:v>Column1</c:v>
                </c:pt>
              </c:strCache>
            </c:strRef>
          </c:tx>
          <c:dPt>
            <c:idx val="0"/>
            <c:bubble3D val="0"/>
            <c:spPr>
              <a:solidFill>
                <a:schemeClr val="accent1"/>
              </a:solidFill>
              <a:ln>
                <a:noFill/>
              </a:ln>
              <a:effectLst/>
            </c:spPr>
            <c:extLst>
              <c:ext xmlns:c16="http://schemas.microsoft.com/office/drawing/2014/chart" uri="{C3380CC4-5D6E-409C-BE32-E72D297353CC}">
                <c16:uniqueId val="{00000001-C429-46D4-AF6B-A972B98FA77F}"/>
              </c:ext>
            </c:extLst>
          </c:dPt>
          <c:dPt>
            <c:idx val="1"/>
            <c:bubble3D val="0"/>
            <c:spPr>
              <a:solidFill>
                <a:schemeClr val="accent2"/>
              </a:solidFill>
              <a:ln>
                <a:noFill/>
              </a:ln>
              <a:effectLst/>
            </c:spPr>
            <c:extLst>
              <c:ext xmlns:c16="http://schemas.microsoft.com/office/drawing/2014/chart" uri="{C3380CC4-5D6E-409C-BE32-E72D297353CC}">
                <c16:uniqueId val="{00000003-C429-46D4-AF6B-A972B98FA77F}"/>
              </c:ext>
            </c:extLst>
          </c:dPt>
          <c:dPt>
            <c:idx val="2"/>
            <c:bubble3D val="0"/>
            <c:spPr>
              <a:solidFill>
                <a:schemeClr val="accent3"/>
              </a:solidFill>
              <a:ln>
                <a:noFill/>
              </a:ln>
              <a:effectLst/>
            </c:spPr>
            <c:extLst>
              <c:ext xmlns:c16="http://schemas.microsoft.com/office/drawing/2014/chart" uri="{C3380CC4-5D6E-409C-BE32-E72D297353CC}">
                <c16:uniqueId val="{00000005-C429-46D4-AF6B-A972B98FA77F}"/>
              </c:ext>
            </c:extLst>
          </c:dPt>
          <c:dPt>
            <c:idx val="3"/>
            <c:bubble3D val="0"/>
            <c:spPr>
              <a:solidFill>
                <a:schemeClr val="accent4"/>
              </a:solidFill>
              <a:ln>
                <a:noFill/>
              </a:ln>
              <a:effectLst/>
            </c:spPr>
            <c:extLst>
              <c:ext xmlns:c16="http://schemas.microsoft.com/office/drawing/2014/chart" uri="{C3380CC4-5D6E-409C-BE32-E72D297353CC}">
                <c16:uniqueId val="{00000007-C429-46D4-AF6B-A972B98FA77F}"/>
              </c:ext>
            </c:extLst>
          </c:dPt>
          <c:dPt>
            <c:idx val="4"/>
            <c:bubble3D val="0"/>
            <c:spPr>
              <a:solidFill>
                <a:schemeClr val="accent5"/>
              </a:solidFill>
              <a:ln>
                <a:noFill/>
              </a:ln>
              <a:effectLst/>
            </c:spPr>
            <c:extLst>
              <c:ext xmlns:c16="http://schemas.microsoft.com/office/drawing/2014/chart" uri="{C3380CC4-5D6E-409C-BE32-E72D297353CC}">
                <c16:uniqueId val="{00000009-C429-46D4-AF6B-A972B98FA77F}"/>
              </c:ext>
            </c:extLst>
          </c:dPt>
          <c:dPt>
            <c:idx val="5"/>
            <c:bubble3D val="0"/>
            <c:spPr>
              <a:solidFill>
                <a:schemeClr val="accent6"/>
              </a:solidFill>
              <a:ln>
                <a:noFill/>
              </a:ln>
              <a:effectLst/>
            </c:spPr>
            <c:extLst>
              <c:ext xmlns:c16="http://schemas.microsoft.com/office/drawing/2014/chart" uri="{C3380CC4-5D6E-409C-BE32-E72D297353CC}">
                <c16:uniqueId val="{0000000B-C429-46D4-AF6B-A972B98FA77F}"/>
              </c:ext>
            </c:extLst>
          </c:dPt>
          <c:dPt>
            <c:idx val="6"/>
            <c:bubble3D val="0"/>
            <c:spPr>
              <a:solidFill>
                <a:schemeClr val="bg1">
                  <a:lumMod val="50000"/>
                </a:schemeClr>
              </a:solidFill>
              <a:ln>
                <a:noFill/>
              </a:ln>
              <a:effectLst/>
            </c:spPr>
            <c:extLst>
              <c:ext xmlns:c16="http://schemas.microsoft.com/office/drawing/2014/chart" uri="{C3380CC4-5D6E-409C-BE32-E72D297353CC}">
                <c16:uniqueId val="{0000000D-C429-46D4-AF6B-A972B98FA77F}"/>
              </c:ext>
            </c:extLst>
          </c:dPt>
          <c:dPt>
            <c:idx val="7"/>
            <c:bubble3D val="0"/>
            <c:spPr>
              <a:solidFill>
                <a:schemeClr val="accent2">
                  <a:lumMod val="60000"/>
                </a:schemeClr>
              </a:solidFill>
              <a:ln>
                <a:noFill/>
              </a:ln>
              <a:effectLst/>
            </c:spPr>
            <c:extLst>
              <c:ext xmlns:c16="http://schemas.microsoft.com/office/drawing/2014/chart" uri="{C3380CC4-5D6E-409C-BE32-E72D297353CC}">
                <c16:uniqueId val="{0000000F-C429-46D4-AF6B-A972B98FA77F}"/>
              </c:ext>
            </c:extLst>
          </c:dPt>
          <c:dPt>
            <c:idx val="8"/>
            <c:bubble3D val="0"/>
            <c:spPr>
              <a:solidFill>
                <a:schemeClr val="accent3">
                  <a:lumMod val="60000"/>
                </a:schemeClr>
              </a:solidFill>
              <a:ln>
                <a:noFill/>
              </a:ln>
              <a:effectLst/>
            </c:spPr>
            <c:extLst>
              <c:ext xmlns:c16="http://schemas.microsoft.com/office/drawing/2014/chart" uri="{C3380CC4-5D6E-409C-BE32-E72D297353CC}">
                <c16:uniqueId val="{00000011-C429-46D4-AF6B-A972B98FA77F}"/>
              </c:ext>
            </c:extLst>
          </c:dPt>
          <c:dPt>
            <c:idx val="9"/>
            <c:bubble3D val="0"/>
            <c:spPr>
              <a:solidFill>
                <a:schemeClr val="accent4">
                  <a:lumMod val="60000"/>
                </a:schemeClr>
              </a:solidFill>
              <a:ln>
                <a:noFill/>
              </a:ln>
              <a:effectLst/>
            </c:spPr>
            <c:extLst>
              <c:ext xmlns:c16="http://schemas.microsoft.com/office/drawing/2014/chart" uri="{C3380CC4-5D6E-409C-BE32-E72D297353CC}">
                <c16:uniqueId val="{00000013-C429-46D4-AF6B-A972B98FA77F}"/>
              </c:ext>
            </c:extLst>
          </c:dPt>
          <c:dLbls>
            <c:dLbl>
              <c:idx val="0"/>
              <c:layout>
                <c:manualLayout>
                  <c:x val="0"/>
                  <c:y val="-1.9631314636489886E-2"/>
                </c:manualLayout>
              </c:layout>
              <c:tx>
                <c:rich>
                  <a:bodyPr/>
                  <a:lstStyle/>
                  <a:p>
                    <a:fld id="{706F265C-1E1C-477E-9505-953BA1C32C6D}" type="CATEGORYNAME">
                      <a:rPr lang="ko-KR" altLang="en-US" smtClean="0">
                        <a:solidFill>
                          <a:schemeClr val="bg1"/>
                        </a:solidFill>
                      </a:rPr>
                      <a:pPr/>
                      <a:t>[범주 이름]</a:t>
                    </a:fld>
                    <a:endParaRPr lang="ko-KR" altLang="en-US" baseline="0" dirty="0">
                      <a:solidFill>
                        <a:schemeClr val="bg1"/>
                      </a:solidFill>
                    </a:endParaRPr>
                  </a:p>
                  <a:p>
                    <a:fld id="{998F74AC-A6AB-42F4-8BE1-E572DA6F9035}" type="PERCENTAGE">
                      <a:rPr lang="en-US" altLang="ko-KR" sz="1200" b="0" baseline="0" smtClean="0">
                        <a:solidFill>
                          <a:schemeClr val="bg1"/>
                        </a:solidFill>
                        <a:latin typeface="KPMG Bold" panose="020B0803030202040204" pitchFamily="34" charset="0"/>
                      </a:rPr>
                      <a:pPr/>
                      <a:t>[백분율]</a:t>
                    </a:fld>
                    <a:endParaRPr lang="ko-KR" altLang="en-US"/>
                  </a:p>
                </c:rich>
              </c:tx>
              <c:showLegendKey val="0"/>
              <c:showVal val="0"/>
              <c:showCatName val="1"/>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C429-46D4-AF6B-A972B98FA77F}"/>
                </c:ext>
              </c:extLst>
            </c:dLbl>
            <c:dLbl>
              <c:idx val="1"/>
              <c:layout>
                <c:manualLayout>
                  <c:x val="1.1566598360655791E-2"/>
                  <c:y val="2.1594712005006244E-2"/>
                </c:manualLayout>
              </c:layout>
              <c:tx>
                <c:rich>
                  <a:bodyPr/>
                  <a:lstStyle/>
                  <a:p>
                    <a:fld id="{04101E27-B5A1-4ABE-9F3C-A614B4D8FDC3}" type="CATEGORYNAME">
                      <a:rPr lang="ko-KR" altLang="en-US" smtClean="0">
                        <a:solidFill>
                          <a:schemeClr val="bg1"/>
                        </a:solidFill>
                      </a:rPr>
                      <a:pPr/>
                      <a:t>[범주 이름]</a:t>
                    </a:fld>
                    <a:endParaRPr lang="ko-KR" altLang="en-US" baseline="0" dirty="0">
                      <a:solidFill>
                        <a:schemeClr val="bg1"/>
                      </a:solidFill>
                    </a:endParaRPr>
                  </a:p>
                  <a:p>
                    <a:fld id="{3A056B24-B90A-4C5F-BC72-21798F9759A0}" type="PERCENTAGE">
                      <a:rPr lang="en-US" altLang="ko-KR" sz="1000" b="0" baseline="0" smtClean="0">
                        <a:solidFill>
                          <a:schemeClr val="bg1"/>
                        </a:solidFill>
                        <a:latin typeface="KPMG Bold" panose="020B0803030202040204" pitchFamily="34" charset="0"/>
                      </a:rPr>
                      <a:pPr/>
                      <a:t>[백분율]</a:t>
                    </a:fld>
                    <a:endParaRPr lang="ko-KR" altLang="en-US"/>
                  </a:p>
                </c:rich>
              </c:tx>
              <c:showLegendKey val="0"/>
              <c:showVal val="0"/>
              <c:showCatName val="1"/>
              <c:showSerName val="0"/>
              <c:showPercent val="1"/>
              <c:showBubbleSize val="0"/>
              <c:extLst>
                <c:ext xmlns:c15="http://schemas.microsoft.com/office/drawing/2012/chart" uri="{CE6537A1-D6FC-4f65-9D91-7224C49458BB}">
                  <c15:layout>
                    <c:manualLayout>
                      <c:w val="0.11819512750455372"/>
                      <c:h val="0.12858511086900873"/>
                    </c:manualLayout>
                  </c15:layout>
                  <c15:dlblFieldTable/>
                  <c15:showDataLabelsRange val="0"/>
                </c:ext>
                <c:ext xmlns:c16="http://schemas.microsoft.com/office/drawing/2014/chart" uri="{C3380CC4-5D6E-409C-BE32-E72D297353CC}">
                  <c16:uniqueId val="{00000003-C429-46D4-AF6B-A972B98FA77F}"/>
                </c:ext>
              </c:extLst>
            </c:dLbl>
            <c:dLbl>
              <c:idx val="2"/>
              <c:layout>
                <c:manualLayout>
                  <c:x val="-0.15614754098360653"/>
                  <c:y val="0.13349285189563073"/>
                </c:manualLayout>
              </c:layout>
              <c:tx>
                <c:rich>
                  <a:bodyPr rot="0" spcFirstLastPara="1" vertOverflow="ellipsis" vert="horz" wrap="square" anchor="ctr" anchorCtr="0"/>
                  <a:lstStyle/>
                  <a:p>
                    <a:pPr algn="l">
                      <a:lnSpc>
                        <a:spcPct val="80000"/>
                      </a:lnSpc>
                      <a:defRPr lang="en-US" altLang="ko-KR" sz="800" b="0" i="0" u="none" strike="noStrike" kern="1200" baseline="0">
                        <a:ln>
                          <a:solidFill>
                            <a:schemeClr val="tx2">
                              <a:alpha val="0"/>
                            </a:schemeClr>
                          </a:solidFill>
                        </a:ln>
                        <a:solidFill>
                          <a:schemeClr val="tx1"/>
                        </a:solidFill>
                        <a:latin typeface="KoPub돋움체 Medium" panose="00000600000000000000" pitchFamily="2" charset="-127"/>
                        <a:ea typeface="KoPub돋움체 Medium" panose="00000600000000000000" pitchFamily="2" charset="-127"/>
                        <a:cs typeface="+mn-cs"/>
                      </a:defRPr>
                    </a:pPr>
                    <a:fld id="{5F75D9AF-16BA-4159-83E5-68B83AFC5762}" type="CATEGORYNAME">
                      <a:rPr lang="ko-KR" altLang="en-US">
                        <a:solidFill>
                          <a:schemeClr val="tx1"/>
                        </a:solidFill>
                      </a:rPr>
                      <a:pPr algn="l">
                        <a:lnSpc>
                          <a:spcPct val="80000"/>
                        </a:lnSpc>
                        <a:defRPr sz="800">
                          <a:solidFill>
                            <a:schemeClr val="tx1"/>
                          </a:solidFill>
                        </a:defRPr>
                      </a:pPr>
                      <a:t>[범주 이름]</a:t>
                    </a:fld>
                    <a:r>
                      <a:rPr lang="ko-KR" altLang="en-US" baseline="0" dirty="0">
                        <a:solidFill>
                          <a:schemeClr val="tx1"/>
                        </a:solidFill>
                      </a:rPr>
                      <a:t> </a:t>
                    </a:r>
                  </a:p>
                  <a:p>
                    <a:pPr algn="l">
                      <a:lnSpc>
                        <a:spcPct val="80000"/>
                      </a:lnSpc>
                      <a:defRPr sz="800">
                        <a:solidFill>
                          <a:schemeClr val="tx1"/>
                        </a:solidFill>
                      </a:defRPr>
                    </a:pPr>
                    <a:fld id="{9EF24277-CA99-455F-A323-E3EF693274FD}" type="PERCENTAGE">
                      <a:rPr lang="en-US" altLang="ko-KR" sz="1000" b="0" baseline="0" smtClean="0">
                        <a:solidFill>
                          <a:schemeClr val="tx1"/>
                        </a:solidFill>
                        <a:latin typeface="KPMG Bold" panose="020B0803030202040204" pitchFamily="34" charset="0"/>
                      </a:rPr>
                      <a:pPr algn="l">
                        <a:lnSpc>
                          <a:spcPct val="80000"/>
                        </a:lnSpc>
                        <a:defRPr sz="800">
                          <a:solidFill>
                            <a:schemeClr val="tx1"/>
                          </a:solidFill>
                        </a:defRPr>
                      </a:pPr>
                      <a:t>[백분율]</a:t>
                    </a:fld>
                    <a:endParaRPr lang="ko-KR" altLang="en-US"/>
                  </a:p>
                </c:rich>
              </c:tx>
              <c:numFmt formatCode="0.0%" sourceLinked="0"/>
              <c:spPr>
                <a:noFill/>
                <a:ln>
                  <a:noFill/>
                </a:ln>
                <a:effectLst/>
              </c:spPr>
              <c:txPr>
                <a:bodyPr rot="0" spcFirstLastPara="1" vertOverflow="ellipsis" vert="horz" wrap="square" anchor="ctr" anchorCtr="0"/>
                <a:lstStyle/>
                <a:p>
                  <a:pPr algn="l">
                    <a:lnSpc>
                      <a:spcPct val="80000"/>
                    </a:lnSpc>
                    <a:defRPr lang="en-US" altLang="ko-KR" sz="800" b="0" i="0" u="none" strike="noStrike" kern="1200" baseline="0">
                      <a:ln>
                        <a:solidFill>
                          <a:schemeClr val="tx2">
                            <a:alpha val="0"/>
                          </a:schemeClr>
                        </a:solidFill>
                      </a:ln>
                      <a:solidFill>
                        <a:schemeClr val="tx1"/>
                      </a:solidFill>
                      <a:latin typeface="KoPub돋움체 Medium" panose="00000600000000000000" pitchFamily="2" charset="-127"/>
                      <a:ea typeface="KoPub돋움체 Medium" panose="00000600000000000000" pitchFamily="2" charset="-127"/>
                      <a:cs typeface="+mn-cs"/>
                    </a:defRPr>
                  </a:pPr>
                  <a:endParaRPr lang="ko-KR"/>
                </a:p>
              </c:txPr>
              <c:showLegendKey val="0"/>
              <c:showVal val="0"/>
              <c:showCatName val="1"/>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5-C429-46D4-AF6B-A972B98FA77F}"/>
                </c:ext>
              </c:extLst>
            </c:dLbl>
            <c:dLbl>
              <c:idx val="3"/>
              <c:layout>
                <c:manualLayout>
                  <c:x val="-5.7832422586520946E-3"/>
                  <c:y val="-1.5705051709191981E-2"/>
                </c:manualLayout>
              </c:layout>
              <c:tx>
                <c:rich>
                  <a:bodyPr/>
                  <a:lstStyle/>
                  <a:p>
                    <a:fld id="{F4C09247-2060-4408-A1D3-5FE09147B364}" type="CATEGORYNAME">
                      <a:rPr lang="ko-KR" altLang="en-US" smtClean="0">
                        <a:solidFill>
                          <a:schemeClr val="bg1"/>
                        </a:solidFill>
                      </a:rPr>
                      <a:pPr/>
                      <a:t>[범주 이름]</a:t>
                    </a:fld>
                    <a:endParaRPr lang="ko-KR" altLang="en-US" baseline="0" dirty="0">
                      <a:solidFill>
                        <a:schemeClr val="bg1"/>
                      </a:solidFill>
                    </a:endParaRPr>
                  </a:p>
                  <a:p>
                    <a:fld id="{6617C9DA-21B0-4E79-821C-71D7CA567647}" type="PERCENTAGE">
                      <a:rPr lang="en-US" altLang="ko-KR" sz="1200" b="0" baseline="0" smtClean="0">
                        <a:solidFill>
                          <a:schemeClr val="bg1"/>
                        </a:solidFill>
                        <a:latin typeface="KPMG Bold" panose="020B0803030202040204" pitchFamily="34" charset="0"/>
                      </a:rPr>
                      <a:pPr/>
                      <a:t>[백분율]</a:t>
                    </a:fld>
                    <a:endParaRPr lang="ko-KR" altLang="en-US"/>
                  </a:p>
                </c:rich>
              </c:tx>
              <c:showLegendKey val="0"/>
              <c:showVal val="0"/>
              <c:showCatName val="1"/>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7-C429-46D4-AF6B-A972B98FA77F}"/>
                </c:ext>
              </c:extLst>
            </c:dLbl>
            <c:dLbl>
              <c:idx val="4"/>
              <c:layout>
                <c:manualLayout>
                  <c:x val="-0.18506352459016392"/>
                  <c:y val="-5.1128218460822258E-2"/>
                </c:manualLayout>
              </c:layout>
              <c:tx>
                <c:rich>
                  <a:bodyPr rot="0" spcFirstLastPara="1" vertOverflow="ellipsis" vert="horz" wrap="square" anchor="ctr" anchorCtr="0"/>
                  <a:lstStyle/>
                  <a:p>
                    <a:pPr algn="l">
                      <a:lnSpc>
                        <a:spcPct val="80000"/>
                      </a:lnSpc>
                      <a:defRPr lang="en-US" altLang="ko-KR" sz="800" b="0" i="0" u="none" strike="noStrike" kern="1200" baseline="0">
                        <a:ln>
                          <a:solidFill>
                            <a:schemeClr val="tx2">
                              <a:alpha val="0"/>
                            </a:schemeClr>
                          </a:solidFill>
                        </a:ln>
                        <a:solidFill>
                          <a:schemeClr val="accent5"/>
                        </a:solidFill>
                        <a:latin typeface="KoPub돋움체 Medium" panose="00000600000000000000" pitchFamily="2" charset="-127"/>
                        <a:ea typeface="KoPub돋움체 Medium" panose="00000600000000000000" pitchFamily="2" charset="-127"/>
                        <a:cs typeface="+mn-cs"/>
                      </a:defRPr>
                    </a:pPr>
                    <a:fld id="{82F1EA8A-BEF1-43F6-9F2E-6EAFFF4CFD0A}" type="CATEGORYNAME">
                      <a:rPr lang="ko-KR" altLang="en-US" smtClean="0">
                        <a:solidFill>
                          <a:schemeClr val="accent5"/>
                        </a:solidFill>
                      </a:rPr>
                      <a:pPr algn="l">
                        <a:lnSpc>
                          <a:spcPct val="80000"/>
                        </a:lnSpc>
                        <a:defRPr sz="800">
                          <a:solidFill>
                            <a:schemeClr val="accent5"/>
                          </a:solidFill>
                        </a:defRPr>
                      </a:pPr>
                      <a:t>[범주 이름]</a:t>
                    </a:fld>
                    <a:endParaRPr lang="ko-KR" altLang="en-US" dirty="0">
                      <a:solidFill>
                        <a:schemeClr val="accent5"/>
                      </a:solidFill>
                    </a:endParaRPr>
                  </a:p>
                  <a:p>
                    <a:pPr algn="l">
                      <a:lnSpc>
                        <a:spcPct val="80000"/>
                      </a:lnSpc>
                      <a:defRPr sz="800">
                        <a:solidFill>
                          <a:schemeClr val="accent5"/>
                        </a:solidFill>
                      </a:defRPr>
                    </a:pPr>
                    <a:fld id="{8EA7F9B6-386E-432B-A0DB-B50850ECB834}" type="PERCENTAGE">
                      <a:rPr lang="en-US" altLang="ko-KR" sz="1000" b="0" baseline="0" smtClean="0">
                        <a:solidFill>
                          <a:schemeClr val="accent5"/>
                        </a:solidFill>
                        <a:latin typeface="KPMG Bold" panose="020B0803030202040204" pitchFamily="34" charset="0"/>
                      </a:rPr>
                      <a:pPr algn="l">
                        <a:lnSpc>
                          <a:spcPct val="80000"/>
                        </a:lnSpc>
                        <a:defRPr sz="800">
                          <a:solidFill>
                            <a:schemeClr val="accent5"/>
                          </a:solidFill>
                        </a:defRPr>
                      </a:pPr>
                      <a:t>[백분율]</a:t>
                    </a:fld>
                    <a:endParaRPr lang="ko-KR" altLang="en-US"/>
                  </a:p>
                </c:rich>
              </c:tx>
              <c:numFmt formatCode="0.0%" sourceLinked="0"/>
              <c:spPr>
                <a:noFill/>
                <a:ln>
                  <a:noFill/>
                </a:ln>
                <a:effectLst/>
              </c:spPr>
              <c:txPr>
                <a:bodyPr rot="0" spcFirstLastPara="1" vertOverflow="ellipsis" vert="horz" wrap="square" anchor="ctr" anchorCtr="0"/>
                <a:lstStyle/>
                <a:p>
                  <a:pPr algn="l">
                    <a:lnSpc>
                      <a:spcPct val="80000"/>
                    </a:lnSpc>
                    <a:defRPr lang="en-US" altLang="ko-KR" sz="800" b="0" i="0" u="none" strike="noStrike" kern="1200" baseline="0">
                      <a:ln>
                        <a:solidFill>
                          <a:schemeClr val="tx2">
                            <a:alpha val="0"/>
                          </a:schemeClr>
                        </a:solidFill>
                      </a:ln>
                      <a:solidFill>
                        <a:schemeClr val="accent5"/>
                      </a:solidFill>
                      <a:latin typeface="KoPub돋움체 Medium" panose="00000600000000000000" pitchFamily="2" charset="-127"/>
                      <a:ea typeface="KoPub돋움체 Medium" panose="00000600000000000000" pitchFamily="2" charset="-127"/>
                      <a:cs typeface="+mn-cs"/>
                    </a:defRPr>
                  </a:pPr>
                  <a:endParaRPr lang="ko-KR"/>
                </a:p>
              </c:txPr>
              <c:showLegendKey val="0"/>
              <c:showVal val="0"/>
              <c:showCatName val="1"/>
              <c:showSerName val="0"/>
              <c:showPercent val="1"/>
              <c:showBubbleSize val="0"/>
              <c:extLst>
                <c:ext xmlns:c15="http://schemas.microsoft.com/office/drawing/2012/chart" uri="{CE6537A1-D6FC-4f65-9D91-7224C49458BB}">
                  <c15:layout>
                    <c:manualLayout>
                      <c:w val="9.0820582877959924E-2"/>
                      <c:h val="0.11401403809031517"/>
                    </c:manualLayout>
                  </c15:layout>
                  <c15:dlblFieldTable/>
                  <c15:showDataLabelsRange val="0"/>
                </c:ext>
                <c:ext xmlns:c16="http://schemas.microsoft.com/office/drawing/2014/chart" uri="{C3380CC4-5D6E-409C-BE32-E72D297353CC}">
                  <c16:uniqueId val="{00000009-C429-46D4-AF6B-A972B98FA77F}"/>
                </c:ext>
              </c:extLst>
            </c:dLbl>
            <c:dLbl>
              <c:idx val="5"/>
              <c:layout>
                <c:manualLayout>
                  <c:x val="-0.17349738160291439"/>
                  <c:y val="-0.15665881670077725"/>
                </c:manualLayout>
              </c:layout>
              <c:tx>
                <c:rich>
                  <a:bodyPr rot="0" spcFirstLastPara="1" vertOverflow="ellipsis" vert="horz" wrap="square" anchor="ctr" anchorCtr="0"/>
                  <a:lstStyle/>
                  <a:p>
                    <a:pPr algn="l">
                      <a:lnSpc>
                        <a:spcPct val="80000"/>
                      </a:lnSpc>
                      <a:defRPr lang="en-US" altLang="ko-KR" sz="800" b="0" i="0" u="none" strike="noStrike" kern="1200" baseline="0">
                        <a:ln>
                          <a:solidFill>
                            <a:schemeClr val="tx2">
                              <a:alpha val="0"/>
                            </a:schemeClr>
                          </a:solidFill>
                        </a:ln>
                        <a:solidFill>
                          <a:srgbClr val="FD349C"/>
                        </a:solidFill>
                        <a:latin typeface="KoPub돋움체 Medium" panose="00000600000000000000" pitchFamily="2" charset="-127"/>
                        <a:ea typeface="KoPub돋움체 Medium" panose="00000600000000000000" pitchFamily="2" charset="-127"/>
                        <a:cs typeface="+mn-cs"/>
                      </a:defRPr>
                    </a:pPr>
                    <a:fld id="{2A1985BF-FB52-4ADB-97B9-D8ADF7BEED66}" type="CATEGORYNAME">
                      <a:rPr lang="ko-KR" altLang="en-US">
                        <a:solidFill>
                          <a:srgbClr val="FD349C"/>
                        </a:solidFill>
                      </a:rPr>
                      <a:pPr algn="l">
                        <a:lnSpc>
                          <a:spcPct val="80000"/>
                        </a:lnSpc>
                        <a:defRPr sz="800">
                          <a:solidFill>
                            <a:srgbClr val="FD349C"/>
                          </a:solidFill>
                        </a:defRPr>
                      </a:pPr>
                      <a:t>[범주 이름]</a:t>
                    </a:fld>
                    <a:r>
                      <a:rPr lang="ko-KR" altLang="en-US" baseline="0" dirty="0">
                        <a:solidFill>
                          <a:srgbClr val="FD349C"/>
                        </a:solidFill>
                      </a:rPr>
                      <a:t> </a:t>
                    </a:r>
                  </a:p>
                  <a:p>
                    <a:pPr algn="l">
                      <a:lnSpc>
                        <a:spcPct val="80000"/>
                      </a:lnSpc>
                      <a:defRPr sz="800">
                        <a:solidFill>
                          <a:srgbClr val="FD349C"/>
                        </a:solidFill>
                      </a:defRPr>
                    </a:pPr>
                    <a:fld id="{5C128321-B502-41A4-ACF5-79783CCB478D}" type="PERCENTAGE">
                      <a:rPr lang="en-US" altLang="ko-KR" sz="1000" b="0" baseline="0" smtClean="0">
                        <a:solidFill>
                          <a:srgbClr val="FD349C"/>
                        </a:solidFill>
                        <a:latin typeface="KPMG Bold" panose="020B0803030202040204" pitchFamily="34" charset="0"/>
                      </a:rPr>
                      <a:pPr algn="l">
                        <a:lnSpc>
                          <a:spcPct val="80000"/>
                        </a:lnSpc>
                        <a:defRPr sz="800">
                          <a:solidFill>
                            <a:srgbClr val="FD349C"/>
                          </a:solidFill>
                        </a:defRPr>
                      </a:pPr>
                      <a:t>[백분율]</a:t>
                    </a:fld>
                    <a:endParaRPr lang="ko-KR" altLang="en-US"/>
                  </a:p>
                </c:rich>
              </c:tx>
              <c:numFmt formatCode="0.0%" sourceLinked="0"/>
              <c:spPr>
                <a:noFill/>
                <a:ln>
                  <a:noFill/>
                </a:ln>
                <a:effectLst/>
              </c:spPr>
              <c:txPr>
                <a:bodyPr rot="0" spcFirstLastPara="1" vertOverflow="ellipsis" vert="horz" wrap="square" anchor="ctr" anchorCtr="0"/>
                <a:lstStyle/>
                <a:p>
                  <a:pPr algn="l">
                    <a:lnSpc>
                      <a:spcPct val="80000"/>
                    </a:lnSpc>
                    <a:defRPr lang="en-US" altLang="ko-KR" sz="800" b="0" i="0" u="none" strike="noStrike" kern="1200" baseline="0">
                      <a:ln>
                        <a:solidFill>
                          <a:schemeClr val="tx2">
                            <a:alpha val="0"/>
                          </a:schemeClr>
                        </a:solidFill>
                      </a:ln>
                      <a:solidFill>
                        <a:srgbClr val="FD349C"/>
                      </a:solidFill>
                      <a:latin typeface="KoPub돋움체 Medium" panose="00000600000000000000" pitchFamily="2" charset="-127"/>
                      <a:ea typeface="KoPub돋움체 Medium" panose="00000600000000000000" pitchFamily="2" charset="-127"/>
                      <a:cs typeface="+mn-cs"/>
                    </a:defRPr>
                  </a:pPr>
                  <a:endParaRPr lang="ko-KR"/>
                </a:p>
              </c:txPr>
              <c:showLegendKey val="0"/>
              <c:showVal val="0"/>
              <c:showCatName val="1"/>
              <c:showSerName val="0"/>
              <c:showPercent val="1"/>
              <c:showBubbleSize val="0"/>
              <c:extLst>
                <c:ext xmlns:c15="http://schemas.microsoft.com/office/drawing/2012/chart" uri="{CE6537A1-D6FC-4f65-9D91-7224C49458BB}">
                  <c15:layout>
                    <c:manualLayout>
                      <c:w val="7.6223132969034602E-2"/>
                      <c:h val="0.11671952041646134"/>
                    </c:manualLayout>
                  </c15:layout>
                  <c15:dlblFieldTable/>
                  <c15:showDataLabelsRange val="0"/>
                </c:ext>
                <c:ext xmlns:c16="http://schemas.microsoft.com/office/drawing/2014/chart" uri="{C3380CC4-5D6E-409C-BE32-E72D297353CC}">
                  <c16:uniqueId val="{0000000B-C429-46D4-AF6B-A972B98FA77F}"/>
                </c:ext>
              </c:extLst>
            </c:dLbl>
            <c:dLbl>
              <c:idx val="6"/>
              <c:layout>
                <c:manualLayout>
                  <c:x val="5.7832422586520417E-3"/>
                  <c:y val="-2.9446971954734825E-2"/>
                </c:manualLayout>
              </c:layout>
              <c:tx>
                <c:rich>
                  <a:bodyPr/>
                  <a:lstStyle/>
                  <a:p>
                    <a:fld id="{73936754-0F27-40BC-B7C7-16254962BC93}" type="CATEGORYNAME">
                      <a:rPr lang="ko-KR" altLang="en-US">
                        <a:solidFill>
                          <a:schemeClr val="bg1"/>
                        </a:solidFill>
                      </a:rPr>
                      <a:pPr/>
                      <a:t>[범주 이름]</a:t>
                    </a:fld>
                    <a:r>
                      <a:rPr lang="ko-KR" altLang="en-US" baseline="0" dirty="0">
                        <a:solidFill>
                          <a:schemeClr val="bg1"/>
                        </a:solidFill>
                      </a:rPr>
                      <a:t> </a:t>
                    </a:r>
                    <a:fld id="{8FE0A459-F961-4D17-A4F7-291687DF2CAB}" type="PERCENTAGE">
                      <a:rPr lang="en-US" altLang="ko-KR" sz="1000" b="0" baseline="0">
                        <a:solidFill>
                          <a:schemeClr val="bg1"/>
                        </a:solidFill>
                        <a:latin typeface="KPMG Bold" panose="020B0803030202040204" pitchFamily="34" charset="0"/>
                      </a:rPr>
                      <a:pPr/>
                      <a:t>[백분율]</a:t>
                    </a:fld>
                    <a:endParaRPr lang="ko-KR" altLang="en-US" baseline="0" dirty="0">
                      <a:solidFill>
                        <a:schemeClr val="bg1"/>
                      </a:solidFill>
                    </a:endParaRPr>
                  </a:p>
                </c:rich>
              </c:tx>
              <c:showLegendKey val="0"/>
              <c:showVal val="0"/>
              <c:showCatName val="1"/>
              <c:showSerName val="0"/>
              <c:showPercent val="1"/>
              <c:showBubbleSize val="0"/>
              <c:extLst>
                <c:ext xmlns:c15="http://schemas.microsoft.com/office/drawing/2012/chart" uri="{CE6537A1-D6FC-4f65-9D91-7224C49458BB}">
                  <c15:layout>
                    <c:manualLayout>
                      <c:w val="0.12491803278688525"/>
                      <c:h val="0.10609689893242746"/>
                    </c:manualLayout>
                  </c15:layout>
                  <c15:dlblFieldTable/>
                  <c15:showDataLabelsRange val="0"/>
                </c:ext>
                <c:ext xmlns:c16="http://schemas.microsoft.com/office/drawing/2014/chart" uri="{C3380CC4-5D6E-409C-BE32-E72D297353CC}">
                  <c16:uniqueId val="{0000000D-C429-46D4-AF6B-A972B98FA77F}"/>
                </c:ext>
              </c:extLst>
            </c:dLbl>
            <c:dLbl>
              <c:idx val="7"/>
              <c:layout>
                <c:manualLayout>
                  <c:x val="-1.1566484517304189E-2"/>
                  <c:y val="-0.21354663272740465"/>
                </c:manualLayout>
              </c:layout>
              <c:tx>
                <c:rich>
                  <a:bodyPr rot="0" spcFirstLastPara="1" vertOverflow="ellipsis" vert="horz" wrap="square" anchor="ctr" anchorCtr="0"/>
                  <a:lstStyle/>
                  <a:p>
                    <a:pPr algn="l">
                      <a:lnSpc>
                        <a:spcPct val="80000"/>
                      </a:lnSpc>
                      <a:defRPr lang="en-US" altLang="ko-KR" sz="800" b="0" i="0" u="none" strike="noStrike" kern="1200" baseline="0">
                        <a:ln>
                          <a:solidFill>
                            <a:schemeClr val="tx2">
                              <a:alpha val="0"/>
                            </a:schemeClr>
                          </a:solidFill>
                        </a:ln>
                        <a:solidFill>
                          <a:srgbClr val="001F55"/>
                        </a:solidFill>
                        <a:latin typeface="KoPub돋움체 Medium" panose="00000600000000000000" pitchFamily="2" charset="-127"/>
                        <a:ea typeface="KoPub돋움체 Medium" panose="00000600000000000000" pitchFamily="2" charset="-127"/>
                        <a:cs typeface="+mn-cs"/>
                      </a:defRPr>
                    </a:pPr>
                    <a:fld id="{7530D2DD-4C86-4388-A1B1-E4CCB1D6C685}" type="CATEGORYNAME">
                      <a:rPr lang="ko-KR" altLang="en-US">
                        <a:solidFill>
                          <a:srgbClr val="001F55"/>
                        </a:solidFill>
                      </a:rPr>
                      <a:pPr algn="l">
                        <a:lnSpc>
                          <a:spcPct val="80000"/>
                        </a:lnSpc>
                        <a:defRPr sz="800">
                          <a:solidFill>
                            <a:srgbClr val="001F55"/>
                          </a:solidFill>
                        </a:defRPr>
                      </a:pPr>
                      <a:t>[범주 이름]</a:t>
                    </a:fld>
                    <a:r>
                      <a:rPr lang="ko-KR" altLang="en-US" baseline="0" dirty="0">
                        <a:solidFill>
                          <a:srgbClr val="001F55"/>
                        </a:solidFill>
                      </a:rPr>
                      <a:t> </a:t>
                    </a:r>
                    <a:fld id="{66976B20-D78C-4BB5-A96E-1249B90AB0BA}" type="PERCENTAGE">
                      <a:rPr lang="en-US" altLang="ko-KR" sz="1000" b="0" baseline="0">
                        <a:solidFill>
                          <a:srgbClr val="001F55"/>
                        </a:solidFill>
                        <a:latin typeface="KPMG Bold" panose="020B0803030202040204" pitchFamily="34" charset="0"/>
                      </a:rPr>
                      <a:pPr algn="l">
                        <a:lnSpc>
                          <a:spcPct val="80000"/>
                        </a:lnSpc>
                        <a:defRPr sz="800">
                          <a:solidFill>
                            <a:srgbClr val="001F55"/>
                          </a:solidFill>
                        </a:defRPr>
                      </a:pPr>
                      <a:t>[백분율]</a:t>
                    </a:fld>
                    <a:endParaRPr lang="ko-KR" altLang="en-US" baseline="0" dirty="0">
                      <a:solidFill>
                        <a:srgbClr val="001F55"/>
                      </a:solidFill>
                    </a:endParaRPr>
                  </a:p>
                </c:rich>
              </c:tx>
              <c:numFmt formatCode="0.0%" sourceLinked="0"/>
              <c:spPr>
                <a:noFill/>
                <a:ln>
                  <a:noFill/>
                </a:ln>
                <a:effectLst/>
              </c:spPr>
              <c:txPr>
                <a:bodyPr rot="0" spcFirstLastPara="1" vertOverflow="ellipsis" vert="horz" wrap="square" anchor="ctr" anchorCtr="0"/>
                <a:lstStyle/>
                <a:p>
                  <a:pPr algn="l">
                    <a:lnSpc>
                      <a:spcPct val="80000"/>
                    </a:lnSpc>
                    <a:defRPr lang="en-US" altLang="ko-KR" sz="800" b="0" i="0" u="none" strike="noStrike" kern="1200" baseline="0">
                      <a:ln>
                        <a:solidFill>
                          <a:schemeClr val="tx2">
                            <a:alpha val="0"/>
                          </a:schemeClr>
                        </a:solidFill>
                      </a:ln>
                      <a:solidFill>
                        <a:srgbClr val="001F55"/>
                      </a:solidFill>
                      <a:latin typeface="KoPub돋움체 Medium" panose="00000600000000000000" pitchFamily="2" charset="-127"/>
                      <a:ea typeface="KoPub돋움체 Medium" panose="00000600000000000000" pitchFamily="2" charset="-127"/>
                      <a:cs typeface="+mn-cs"/>
                    </a:defRPr>
                  </a:pPr>
                  <a:endParaRPr lang="ko-KR"/>
                </a:p>
              </c:txPr>
              <c:showLegendKey val="0"/>
              <c:showVal val="0"/>
              <c:showCatName val="1"/>
              <c:showSerName val="0"/>
              <c:showPercent val="1"/>
              <c:showBubbleSize val="0"/>
              <c:extLst>
                <c:ext xmlns:c15="http://schemas.microsoft.com/office/drawing/2012/chart" uri="{CE6537A1-D6FC-4f65-9D91-7224C49458BB}">
                  <c15:layout>
                    <c:manualLayout>
                      <c:w val="0.12785314207650272"/>
                      <c:h val="9.4230310255151439E-2"/>
                    </c:manualLayout>
                  </c15:layout>
                  <c15:dlblFieldTable/>
                  <c15:showDataLabelsRange val="0"/>
                </c:ext>
                <c:ext xmlns:c16="http://schemas.microsoft.com/office/drawing/2014/chart" uri="{C3380CC4-5D6E-409C-BE32-E72D297353CC}">
                  <c16:uniqueId val="{0000000F-C429-46D4-AF6B-A972B98FA77F}"/>
                </c:ext>
              </c:extLst>
            </c:dLbl>
            <c:numFmt formatCode="0.0%" sourceLinked="0"/>
            <c:spPr>
              <a:noFill/>
              <a:ln>
                <a:noFill/>
              </a:ln>
              <a:effectLst/>
            </c:spPr>
            <c:txPr>
              <a:bodyPr rot="0" spcFirstLastPara="1" vertOverflow="ellipsis" vert="horz" wrap="square" anchor="ctr" anchorCtr="0"/>
              <a:lstStyle/>
              <a:p>
                <a:pPr algn="l">
                  <a:lnSpc>
                    <a:spcPct val="80000"/>
                  </a:lnSpc>
                  <a:defRPr lang="en-US" altLang="ko-KR" sz="800" b="0" i="0" u="none" strike="noStrike" kern="1200" baseline="0">
                    <a:ln>
                      <a:solidFill>
                        <a:schemeClr val="tx2">
                          <a:alpha val="0"/>
                        </a:schemeClr>
                      </a:solidFill>
                    </a:ln>
                    <a:solidFill>
                      <a:schemeClr val="bg1"/>
                    </a:solidFill>
                    <a:latin typeface="KoPub돋움체 Medium" panose="00000600000000000000" pitchFamily="2" charset="-127"/>
                    <a:ea typeface="KoPub돋움체 Medium" panose="00000600000000000000" pitchFamily="2" charset="-127"/>
                    <a:cs typeface="+mn-cs"/>
                  </a:defRPr>
                </a:pPr>
                <a:endParaRPr lang="ko-KR"/>
              </a:p>
            </c:txPr>
            <c:showLegendKey val="0"/>
            <c:showVal val="0"/>
            <c:showCatName val="1"/>
            <c:showSerName val="0"/>
            <c:showPercent val="1"/>
            <c:showBubbleSize val="0"/>
            <c:separator> </c:separator>
            <c:showLeaderLines val="1"/>
            <c:leaderLines>
              <c:spPr>
                <a:ln w="6350" cap="flat" cmpd="sng" algn="ctr">
                  <a:solidFill>
                    <a:schemeClr val="bg1">
                      <a:lumMod val="75000"/>
                    </a:schemeClr>
                  </a:solidFill>
                  <a:prstDash val="solid"/>
                  <a:round/>
                </a:ln>
                <a:effectLst/>
              </c:spPr>
            </c:leaderLines>
            <c:extLst xmlns:a14="http://schemas.microsoft.com/office/drawing/2010/main" xmlns:wp="http://schemas.openxmlformats.org/drawingml/2006/wordprocessingDrawing" xmlns:xml="http://www.w3.org/XML/1998/namespace" xmlns:w="http://schemas.openxmlformats.org/wordprocessingml/2006/main" xmlns:m="http://schemas.openxmlformats.org/officeDocument/2006/math">
              <c:ext xmlns:c15="http://schemas.microsoft.com/office/drawing/2012/chart" uri="{CE6537A1-D6FC-4f65-9D91-7224C49458BB}"/>
            </c:extLst>
          </c:dLbls>
          <c:cat>
            <c:strRef>
              <c:f>Sheet1!$A$2:$A$9</c:f>
              <c:strCache>
                <c:ptCount val="8"/>
                <c:pt idx="0">
                  <c:v>중개인</c:v>
                </c:pt>
                <c:pt idx="1">
                  <c:v>방카슈랑스</c:v>
                </c:pt>
                <c:pt idx="2">
                  <c:v>텔레마케팅</c:v>
                </c:pt>
                <c:pt idx="3">
                  <c:v>대리인</c:v>
                </c:pt>
                <c:pt idx="4">
                  <c:v>인터넷</c:v>
                </c:pt>
                <c:pt idx="5">
                  <c:v>기타</c:v>
                </c:pt>
                <c:pt idx="6">
                  <c:v>즉석 방문</c:v>
                </c:pt>
                <c:pt idx="7">
                  <c:v>사무실 방문</c:v>
                </c:pt>
              </c:strCache>
            </c:strRef>
          </c:cat>
          <c:val>
            <c:numRef>
              <c:f>Sheet1!$B$2:$B$9</c:f>
              <c:numCache>
                <c:formatCode>General</c:formatCode>
                <c:ptCount val="8"/>
                <c:pt idx="0">
                  <c:v>52.95</c:v>
                </c:pt>
                <c:pt idx="1">
                  <c:v>7.93</c:v>
                </c:pt>
                <c:pt idx="2">
                  <c:v>1.99</c:v>
                </c:pt>
                <c:pt idx="3">
                  <c:v>21.84</c:v>
                </c:pt>
                <c:pt idx="4">
                  <c:v>0.33</c:v>
                </c:pt>
                <c:pt idx="5">
                  <c:v>3.2</c:v>
                </c:pt>
                <c:pt idx="6">
                  <c:v>8.92</c:v>
                </c:pt>
                <c:pt idx="7">
                  <c:v>2.83</c:v>
                </c:pt>
              </c:numCache>
            </c:numRef>
          </c:val>
          <c:extLst>
            <c:ext xmlns:c16="http://schemas.microsoft.com/office/drawing/2014/chart" uri="{C3380CC4-5D6E-409C-BE32-E72D297353CC}">
              <c16:uniqueId val="{00000014-C429-46D4-AF6B-A972B98FA77F}"/>
            </c:ext>
          </c:extLst>
        </c:ser>
        <c:dLbls>
          <c:showLegendKey val="0"/>
          <c:showVal val="0"/>
          <c:showCatName val="1"/>
          <c:showSerName val="0"/>
          <c:showPercent val="1"/>
          <c:showBubbleSize val="0"/>
          <c:showLeaderLines val="1"/>
        </c:dLbls>
        <c:firstSliceAng val="0"/>
        <c:holeSize val="35"/>
      </c:doughnutChart>
      <c:spPr>
        <a:noFill/>
        <a:ln>
          <a:noFill/>
        </a:ln>
        <a:effectLst/>
      </c:spPr>
    </c:plotArea>
    <c:plotVisOnly val="1"/>
    <c:dispBlanksAs val="zero"/>
    <c:showDLblsOverMax val="1"/>
  </c:chart>
  <c:spPr>
    <a:noFill/>
    <a:ln w="9525" cap="flat" cmpd="sng" algn="ctr">
      <a:noFill/>
      <a:prstDash val="solid"/>
    </a:ln>
    <a:effectLst/>
  </c:spPr>
  <c:txPr>
    <a:bodyPr/>
    <a:lstStyle/>
    <a:p>
      <a:pPr>
        <a:defRPr lang="en-US" altLang="ko-KR" sz="1000" kern="1200">
          <a:ln>
            <a:solidFill>
              <a:schemeClr val="tx2">
                <a:alpha val="0"/>
              </a:schemeClr>
            </a:solidFill>
          </a:ln>
          <a:solidFill>
            <a:schemeClr val="tx1">
              <a:lumMod val="75000"/>
              <a:lumOff val="25000"/>
            </a:schemeClr>
          </a:solidFill>
          <a:latin typeface="KoPub돋움체 Medium" panose="00000600000000000000" pitchFamily="2" charset="-127"/>
          <a:ea typeface="KoPub돋움체 Medium" panose="00000600000000000000" pitchFamily="2" charset="-127"/>
          <a:cs typeface="+mn-cs"/>
        </a:defRPr>
      </a:pPr>
      <a:endParaRPr lang="ko-KR"/>
    </a:p>
  </c:txPr>
  <c:externalData r:id="rId3">
    <c:autoUpdate val="0"/>
  </c:externalData>
</c:chartSpace>
</file>

<file path=ppt/charts/chart6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9266147171729783"/>
          <c:y val="0.13677478851814026"/>
          <c:w val="0.62108533820785616"/>
          <c:h val="0.75772406673106096"/>
        </c:manualLayout>
      </c:layout>
      <c:doughnutChart>
        <c:varyColors val="1"/>
        <c:ser>
          <c:idx val="0"/>
          <c:order val="0"/>
          <c:tx>
            <c:strRef>
              <c:f>Sheet1!$B$1</c:f>
              <c:strCache>
                <c:ptCount val="1"/>
                <c:pt idx="0">
                  <c:v>Column1</c:v>
                </c:pt>
              </c:strCache>
            </c:strRef>
          </c:tx>
          <c:dPt>
            <c:idx val="0"/>
            <c:bubble3D val="0"/>
            <c:spPr>
              <a:solidFill>
                <a:schemeClr val="accent1"/>
              </a:solidFill>
              <a:ln>
                <a:noFill/>
              </a:ln>
              <a:effectLst/>
            </c:spPr>
            <c:extLst>
              <c:ext xmlns:c16="http://schemas.microsoft.com/office/drawing/2014/chart" uri="{C3380CC4-5D6E-409C-BE32-E72D297353CC}">
                <c16:uniqueId val="{00000001-AD98-40F4-9F45-7A2F7C4A54FE}"/>
              </c:ext>
            </c:extLst>
          </c:dPt>
          <c:dPt>
            <c:idx val="1"/>
            <c:bubble3D val="0"/>
            <c:spPr>
              <a:solidFill>
                <a:schemeClr val="accent2"/>
              </a:solidFill>
              <a:ln>
                <a:noFill/>
              </a:ln>
              <a:effectLst/>
            </c:spPr>
            <c:extLst>
              <c:ext xmlns:c16="http://schemas.microsoft.com/office/drawing/2014/chart" uri="{C3380CC4-5D6E-409C-BE32-E72D297353CC}">
                <c16:uniqueId val="{00000003-AD98-40F4-9F45-7A2F7C4A54FE}"/>
              </c:ext>
            </c:extLst>
          </c:dPt>
          <c:dPt>
            <c:idx val="2"/>
            <c:bubble3D val="0"/>
            <c:spPr>
              <a:solidFill>
                <a:schemeClr val="accent3"/>
              </a:solidFill>
              <a:ln>
                <a:noFill/>
              </a:ln>
              <a:effectLst/>
            </c:spPr>
            <c:extLst>
              <c:ext xmlns:c16="http://schemas.microsoft.com/office/drawing/2014/chart" uri="{C3380CC4-5D6E-409C-BE32-E72D297353CC}">
                <c16:uniqueId val="{00000005-AD98-40F4-9F45-7A2F7C4A54FE}"/>
              </c:ext>
            </c:extLst>
          </c:dPt>
          <c:dPt>
            <c:idx val="3"/>
            <c:bubble3D val="0"/>
            <c:spPr>
              <a:solidFill>
                <a:schemeClr val="accent4"/>
              </a:solidFill>
              <a:ln>
                <a:noFill/>
              </a:ln>
              <a:effectLst/>
            </c:spPr>
            <c:extLst>
              <c:ext xmlns:c16="http://schemas.microsoft.com/office/drawing/2014/chart" uri="{C3380CC4-5D6E-409C-BE32-E72D297353CC}">
                <c16:uniqueId val="{00000007-AD98-40F4-9F45-7A2F7C4A54FE}"/>
              </c:ext>
            </c:extLst>
          </c:dPt>
          <c:dPt>
            <c:idx val="4"/>
            <c:bubble3D val="0"/>
            <c:spPr>
              <a:solidFill>
                <a:schemeClr val="accent5"/>
              </a:solidFill>
              <a:ln>
                <a:noFill/>
              </a:ln>
              <a:effectLst/>
            </c:spPr>
            <c:extLst>
              <c:ext xmlns:c16="http://schemas.microsoft.com/office/drawing/2014/chart" uri="{C3380CC4-5D6E-409C-BE32-E72D297353CC}">
                <c16:uniqueId val="{00000009-AD98-40F4-9F45-7A2F7C4A54FE}"/>
              </c:ext>
            </c:extLst>
          </c:dPt>
          <c:dPt>
            <c:idx val="5"/>
            <c:bubble3D val="0"/>
            <c:spPr>
              <a:solidFill>
                <a:schemeClr val="accent6"/>
              </a:solidFill>
              <a:ln>
                <a:noFill/>
              </a:ln>
              <a:effectLst/>
            </c:spPr>
            <c:extLst>
              <c:ext xmlns:c16="http://schemas.microsoft.com/office/drawing/2014/chart" uri="{C3380CC4-5D6E-409C-BE32-E72D297353CC}">
                <c16:uniqueId val="{0000000B-AD98-40F4-9F45-7A2F7C4A54FE}"/>
              </c:ext>
            </c:extLst>
          </c:dPt>
          <c:dPt>
            <c:idx val="6"/>
            <c:bubble3D val="0"/>
            <c:spPr>
              <a:solidFill>
                <a:schemeClr val="bg2">
                  <a:lumMod val="75000"/>
                </a:schemeClr>
              </a:solidFill>
              <a:ln>
                <a:noFill/>
              </a:ln>
              <a:effectLst/>
            </c:spPr>
            <c:extLst>
              <c:ext xmlns:c16="http://schemas.microsoft.com/office/drawing/2014/chart" uri="{C3380CC4-5D6E-409C-BE32-E72D297353CC}">
                <c16:uniqueId val="{0000000D-AD98-40F4-9F45-7A2F7C4A54FE}"/>
              </c:ext>
            </c:extLst>
          </c:dPt>
          <c:dPt>
            <c:idx val="7"/>
            <c:bubble3D val="0"/>
            <c:spPr>
              <a:solidFill>
                <a:srgbClr val="33CDBE"/>
              </a:solidFill>
              <a:ln>
                <a:noFill/>
              </a:ln>
              <a:effectLst/>
            </c:spPr>
            <c:extLst>
              <c:ext xmlns:c16="http://schemas.microsoft.com/office/drawing/2014/chart" uri="{C3380CC4-5D6E-409C-BE32-E72D297353CC}">
                <c16:uniqueId val="{0000000F-AD98-40F4-9F45-7A2F7C4A54FE}"/>
              </c:ext>
            </c:extLst>
          </c:dPt>
          <c:dLbls>
            <c:dLbl>
              <c:idx val="0"/>
              <c:layout>
                <c:manualLayout>
                  <c:x val="4.9628292415853301E-3"/>
                  <c:y val="1.9886005105976406E-2"/>
                </c:manualLayout>
              </c:layout>
              <c:tx>
                <c:rich>
                  <a:bodyPr rot="0" spcFirstLastPara="1" vertOverflow="ellipsis" vert="horz" wrap="square" anchor="ctr" anchorCtr="0"/>
                  <a:lstStyle/>
                  <a:p>
                    <a:pPr algn="l">
                      <a:lnSpc>
                        <a:spcPct val="80000"/>
                      </a:lnSpc>
                      <a:defRPr lang="en-US" altLang="ko-KR" sz="800" b="0" i="0" u="none" strike="noStrike" kern="1200" baseline="0">
                        <a:ln>
                          <a:solidFill>
                            <a:schemeClr val="tx2">
                              <a:alpha val="0"/>
                            </a:schemeClr>
                          </a:solidFill>
                        </a:ln>
                        <a:solidFill>
                          <a:schemeClr val="bg1"/>
                        </a:solidFill>
                        <a:latin typeface="KoPub돋움체 Medium" panose="00000600000000000000" pitchFamily="2" charset="-127"/>
                        <a:ea typeface="KoPub돋움체 Medium" panose="00000600000000000000" pitchFamily="2" charset="-127"/>
                        <a:cs typeface="+mn-cs"/>
                      </a:defRPr>
                    </a:pPr>
                    <a:fld id="{706F265C-1E1C-477E-9505-953BA1C32C6D}" type="CATEGORYNAME">
                      <a:rPr lang="ko-KR" altLang="en-US">
                        <a:solidFill>
                          <a:schemeClr val="bg1"/>
                        </a:solidFill>
                      </a:rPr>
                      <a:pPr algn="l">
                        <a:lnSpc>
                          <a:spcPct val="80000"/>
                        </a:lnSpc>
                        <a:defRPr sz="800">
                          <a:solidFill>
                            <a:schemeClr val="bg1"/>
                          </a:solidFill>
                        </a:defRPr>
                      </a:pPr>
                      <a:t>[범주 이름]</a:t>
                    </a:fld>
                    <a:r>
                      <a:rPr lang="ko-KR" altLang="en-US" baseline="0" dirty="0">
                        <a:solidFill>
                          <a:schemeClr val="bg1"/>
                        </a:solidFill>
                      </a:rPr>
                      <a:t> </a:t>
                    </a:r>
                    <a:fld id="{998F74AC-A6AB-42F4-8BE1-E572DA6F9035}" type="PERCENTAGE">
                      <a:rPr lang="en-US" altLang="ko-KR" sz="1200" b="0" baseline="0">
                        <a:solidFill>
                          <a:schemeClr val="bg1"/>
                        </a:solidFill>
                        <a:latin typeface="KPMG Bold" panose="020B0803030202040204" pitchFamily="34" charset="0"/>
                      </a:rPr>
                      <a:pPr algn="l">
                        <a:lnSpc>
                          <a:spcPct val="80000"/>
                        </a:lnSpc>
                        <a:defRPr sz="800">
                          <a:solidFill>
                            <a:schemeClr val="bg1"/>
                          </a:solidFill>
                        </a:defRPr>
                      </a:pPr>
                      <a:t>[백분율]</a:t>
                    </a:fld>
                    <a:endParaRPr lang="ko-KR" altLang="en-US" baseline="0" dirty="0">
                      <a:solidFill>
                        <a:schemeClr val="bg1"/>
                      </a:solidFill>
                    </a:endParaRPr>
                  </a:p>
                </c:rich>
              </c:tx>
              <c:numFmt formatCode="0.0%" sourceLinked="0"/>
              <c:spPr>
                <a:noFill/>
                <a:ln>
                  <a:noFill/>
                </a:ln>
                <a:effectLst/>
              </c:spPr>
              <c:txPr>
                <a:bodyPr rot="0" spcFirstLastPara="1" vertOverflow="ellipsis" vert="horz" wrap="square" anchor="ctr" anchorCtr="0"/>
                <a:lstStyle/>
                <a:p>
                  <a:pPr algn="l">
                    <a:lnSpc>
                      <a:spcPct val="80000"/>
                    </a:lnSpc>
                    <a:defRPr lang="en-US" altLang="ko-KR" sz="800" b="0" i="0" u="none" strike="noStrike" kern="1200" baseline="0">
                      <a:ln>
                        <a:solidFill>
                          <a:schemeClr val="tx2">
                            <a:alpha val="0"/>
                          </a:schemeClr>
                        </a:solidFill>
                      </a:ln>
                      <a:solidFill>
                        <a:schemeClr val="bg1"/>
                      </a:solidFill>
                      <a:latin typeface="KoPub돋움체 Medium" panose="00000600000000000000" pitchFamily="2" charset="-127"/>
                      <a:ea typeface="KoPub돋움체 Medium" panose="00000600000000000000" pitchFamily="2" charset="-127"/>
                      <a:cs typeface="+mn-cs"/>
                    </a:defRPr>
                  </a:pPr>
                  <a:endParaRPr lang="ko-KR"/>
                </a:p>
              </c:txPr>
              <c:showLegendKey val="0"/>
              <c:showVal val="0"/>
              <c:showCatName val="1"/>
              <c:showSerName val="0"/>
              <c:showPercent val="1"/>
              <c:showBubbleSize val="0"/>
              <c:extLst>
                <c:ext xmlns:c15="http://schemas.microsoft.com/office/drawing/2012/chart" uri="{CE6537A1-D6FC-4f65-9D91-7224C49458BB}">
                  <c15:layout>
                    <c:manualLayout>
                      <c:w val="0.12630601092896174"/>
                      <c:h val="0.18846062051030288"/>
                    </c:manualLayout>
                  </c15:layout>
                  <c15:dlblFieldTable/>
                  <c15:showDataLabelsRange val="0"/>
                </c:ext>
                <c:ext xmlns:c16="http://schemas.microsoft.com/office/drawing/2014/chart" uri="{C3380CC4-5D6E-409C-BE32-E72D297353CC}">
                  <c16:uniqueId val="{00000001-AD98-40F4-9F45-7A2F7C4A54FE}"/>
                </c:ext>
              </c:extLst>
            </c:dLbl>
            <c:dLbl>
              <c:idx val="1"/>
              <c:layout>
                <c:manualLayout>
                  <c:x val="-1.3168564094635404E-2"/>
                  <c:y val="-6.191732017329369E-2"/>
                </c:manualLayout>
              </c:layout>
              <c:tx>
                <c:rich>
                  <a:bodyPr rot="0" spcFirstLastPara="1" vertOverflow="ellipsis" vert="horz" wrap="square" anchor="ctr" anchorCtr="0"/>
                  <a:lstStyle/>
                  <a:p>
                    <a:pPr algn="l">
                      <a:lnSpc>
                        <a:spcPct val="80000"/>
                      </a:lnSpc>
                      <a:defRPr lang="en-US" altLang="ko-KR" sz="800" b="0" i="0" u="none" strike="noStrike" kern="1200" baseline="0">
                        <a:ln>
                          <a:solidFill>
                            <a:schemeClr val="tx2">
                              <a:alpha val="0"/>
                            </a:schemeClr>
                          </a:solidFill>
                        </a:ln>
                        <a:solidFill>
                          <a:schemeClr val="bg1"/>
                        </a:solidFill>
                        <a:latin typeface="KoPub돋움체 Medium" panose="00000600000000000000" pitchFamily="2" charset="-127"/>
                        <a:ea typeface="KoPub돋움체 Medium" panose="00000600000000000000" pitchFamily="2" charset="-127"/>
                        <a:cs typeface="+mn-cs"/>
                      </a:defRPr>
                    </a:pPr>
                    <a:fld id="{04101E27-B5A1-4ABE-9F3C-A614B4D8FDC3}" type="CATEGORYNAME">
                      <a:rPr lang="ko-KR" altLang="en-US">
                        <a:solidFill>
                          <a:schemeClr val="bg1"/>
                        </a:solidFill>
                      </a:rPr>
                      <a:pPr algn="l">
                        <a:lnSpc>
                          <a:spcPct val="80000"/>
                        </a:lnSpc>
                        <a:defRPr sz="800">
                          <a:solidFill>
                            <a:schemeClr val="bg1"/>
                          </a:solidFill>
                        </a:defRPr>
                      </a:pPr>
                      <a:t>[범주 이름]</a:t>
                    </a:fld>
                    <a:r>
                      <a:rPr lang="ko-KR" altLang="en-US" baseline="0" dirty="0">
                        <a:solidFill>
                          <a:schemeClr val="bg1"/>
                        </a:solidFill>
                      </a:rPr>
                      <a:t> </a:t>
                    </a:r>
                    <a:fld id="{3A056B24-B90A-4C5F-BC72-21798F9759A0}" type="PERCENTAGE">
                      <a:rPr lang="en-US" altLang="ko-KR" sz="1200" b="0" baseline="0">
                        <a:solidFill>
                          <a:schemeClr val="bg1"/>
                        </a:solidFill>
                        <a:latin typeface="KPMG Bold" panose="020B0803030202040204" pitchFamily="34" charset="0"/>
                      </a:rPr>
                      <a:pPr algn="l">
                        <a:lnSpc>
                          <a:spcPct val="80000"/>
                        </a:lnSpc>
                        <a:defRPr sz="800">
                          <a:solidFill>
                            <a:schemeClr val="bg1"/>
                          </a:solidFill>
                        </a:defRPr>
                      </a:pPr>
                      <a:t>[백분율]</a:t>
                    </a:fld>
                    <a:endParaRPr lang="ko-KR" altLang="en-US" baseline="0" dirty="0">
                      <a:solidFill>
                        <a:schemeClr val="bg1"/>
                      </a:solidFill>
                    </a:endParaRPr>
                  </a:p>
                </c:rich>
              </c:tx>
              <c:numFmt formatCode="0.0%" sourceLinked="0"/>
              <c:spPr>
                <a:noFill/>
                <a:ln>
                  <a:noFill/>
                </a:ln>
                <a:effectLst/>
              </c:spPr>
              <c:txPr>
                <a:bodyPr rot="0" spcFirstLastPara="1" vertOverflow="ellipsis" vert="horz" wrap="square" anchor="ctr" anchorCtr="0"/>
                <a:lstStyle/>
                <a:p>
                  <a:pPr algn="l">
                    <a:lnSpc>
                      <a:spcPct val="80000"/>
                    </a:lnSpc>
                    <a:defRPr lang="en-US" altLang="ko-KR" sz="800" b="0" i="0" u="none" strike="noStrike" kern="1200" baseline="0">
                      <a:ln>
                        <a:solidFill>
                          <a:schemeClr val="tx2">
                            <a:alpha val="0"/>
                          </a:schemeClr>
                        </a:solidFill>
                      </a:ln>
                      <a:solidFill>
                        <a:schemeClr val="bg1"/>
                      </a:solidFill>
                      <a:latin typeface="KoPub돋움체 Medium" panose="00000600000000000000" pitchFamily="2" charset="-127"/>
                      <a:ea typeface="KoPub돋움체 Medium" panose="00000600000000000000" pitchFamily="2" charset="-127"/>
                      <a:cs typeface="+mn-cs"/>
                    </a:defRPr>
                  </a:pPr>
                  <a:endParaRPr lang="ko-KR"/>
                </a:p>
              </c:txPr>
              <c:showLegendKey val="0"/>
              <c:showVal val="0"/>
              <c:showCatName val="1"/>
              <c:showSerName val="0"/>
              <c:showPercent val="1"/>
              <c:showBubbleSize val="0"/>
              <c:extLst>
                <c:ext xmlns:c15="http://schemas.microsoft.com/office/drawing/2012/chart" uri="{CE6537A1-D6FC-4f65-9D91-7224C49458BB}">
                  <c15:layout>
                    <c:manualLayout>
                      <c:w val="0.1447455698486047"/>
                      <c:h val="0.13726574778791298"/>
                    </c:manualLayout>
                  </c15:layout>
                  <c15:dlblFieldTable/>
                  <c15:showDataLabelsRange val="0"/>
                </c:ext>
                <c:ext xmlns:c16="http://schemas.microsoft.com/office/drawing/2014/chart" uri="{C3380CC4-5D6E-409C-BE32-E72D297353CC}">
                  <c16:uniqueId val="{00000003-AD98-40F4-9F45-7A2F7C4A54FE}"/>
                </c:ext>
              </c:extLst>
            </c:dLbl>
            <c:dLbl>
              <c:idx val="2"/>
              <c:layout>
                <c:manualLayout>
                  <c:x val="-0.21870862994879478"/>
                  <c:y val="-1.3938010466820704E-2"/>
                </c:manualLayout>
              </c:layout>
              <c:tx>
                <c:rich>
                  <a:bodyPr rot="0" spcFirstLastPara="1" vertOverflow="ellipsis" vert="horz" wrap="square" anchor="ctr" anchorCtr="0"/>
                  <a:lstStyle/>
                  <a:p>
                    <a:pPr algn="l">
                      <a:lnSpc>
                        <a:spcPct val="80000"/>
                      </a:lnSpc>
                      <a:defRPr lang="en-US" altLang="ko-KR" sz="800" b="0" i="0" u="none" strike="noStrike" kern="1200" baseline="0">
                        <a:ln>
                          <a:solidFill>
                            <a:schemeClr val="tx2">
                              <a:alpha val="0"/>
                            </a:schemeClr>
                          </a:solidFill>
                        </a:ln>
                        <a:solidFill>
                          <a:srgbClr val="0C233C"/>
                        </a:solidFill>
                        <a:latin typeface="KoPub돋움체 Medium" panose="00000600000000000000" pitchFamily="2" charset="-127"/>
                        <a:ea typeface="KoPub돋움체 Medium" panose="00000600000000000000" pitchFamily="2" charset="-127"/>
                        <a:cs typeface="+mn-cs"/>
                      </a:defRPr>
                    </a:pPr>
                    <a:fld id="{5F75D9AF-16BA-4159-83E5-68B83AFC5762}" type="CATEGORYNAME">
                      <a:rPr lang="ko-KR" altLang="en-US" smtClean="0">
                        <a:solidFill>
                          <a:srgbClr val="0C233C"/>
                        </a:solidFill>
                      </a:rPr>
                      <a:pPr algn="l">
                        <a:lnSpc>
                          <a:spcPct val="80000"/>
                        </a:lnSpc>
                        <a:defRPr sz="800">
                          <a:solidFill>
                            <a:srgbClr val="0C233C"/>
                          </a:solidFill>
                        </a:defRPr>
                      </a:pPr>
                      <a:t>[범주 이름]</a:t>
                    </a:fld>
                    <a:endParaRPr lang="ko-KR" altLang="en-US" baseline="0" dirty="0">
                      <a:solidFill>
                        <a:srgbClr val="0C233C"/>
                      </a:solidFill>
                    </a:endParaRPr>
                  </a:p>
                  <a:p>
                    <a:pPr algn="l">
                      <a:lnSpc>
                        <a:spcPct val="80000"/>
                      </a:lnSpc>
                      <a:defRPr sz="800">
                        <a:solidFill>
                          <a:srgbClr val="0C233C"/>
                        </a:solidFill>
                      </a:defRPr>
                    </a:pPr>
                    <a:fld id="{9EF24277-CA99-455F-A323-E3EF693274FD}" type="PERCENTAGE">
                      <a:rPr lang="en-US" altLang="ko-KR" sz="1000" b="0" baseline="0" smtClean="0">
                        <a:solidFill>
                          <a:srgbClr val="0C233C"/>
                        </a:solidFill>
                        <a:latin typeface="KPMG Bold" panose="020B0803030202040204" pitchFamily="34" charset="0"/>
                      </a:rPr>
                      <a:pPr algn="l">
                        <a:lnSpc>
                          <a:spcPct val="80000"/>
                        </a:lnSpc>
                        <a:defRPr sz="800">
                          <a:solidFill>
                            <a:srgbClr val="0C233C"/>
                          </a:solidFill>
                        </a:defRPr>
                      </a:pPr>
                      <a:t>[백분율]</a:t>
                    </a:fld>
                    <a:endParaRPr lang="ko-KR" altLang="en-US"/>
                  </a:p>
                </c:rich>
              </c:tx>
              <c:numFmt formatCode="0.0%" sourceLinked="0"/>
              <c:spPr>
                <a:noFill/>
                <a:ln>
                  <a:noFill/>
                </a:ln>
                <a:effectLst/>
              </c:spPr>
              <c:txPr>
                <a:bodyPr rot="0" spcFirstLastPara="1" vertOverflow="ellipsis" vert="horz" wrap="square" anchor="ctr" anchorCtr="0"/>
                <a:lstStyle/>
                <a:p>
                  <a:pPr algn="l">
                    <a:lnSpc>
                      <a:spcPct val="80000"/>
                    </a:lnSpc>
                    <a:defRPr lang="en-US" altLang="ko-KR" sz="800" b="0" i="0" u="none" strike="noStrike" kern="1200" baseline="0">
                      <a:ln>
                        <a:solidFill>
                          <a:schemeClr val="tx2">
                            <a:alpha val="0"/>
                          </a:schemeClr>
                        </a:solidFill>
                      </a:ln>
                      <a:solidFill>
                        <a:srgbClr val="0C233C"/>
                      </a:solidFill>
                      <a:latin typeface="KoPub돋움체 Medium" panose="00000600000000000000" pitchFamily="2" charset="-127"/>
                      <a:ea typeface="KoPub돋움체 Medium" panose="00000600000000000000" pitchFamily="2" charset="-127"/>
                      <a:cs typeface="+mn-cs"/>
                    </a:defRPr>
                  </a:pPr>
                  <a:endParaRPr lang="ko-KR"/>
                </a:p>
              </c:txPr>
              <c:showLegendKey val="0"/>
              <c:showVal val="0"/>
              <c:showCatName val="1"/>
              <c:showSerName val="0"/>
              <c:showPercent val="1"/>
              <c:showBubbleSize val="0"/>
              <c:extLst>
                <c:ext xmlns:c15="http://schemas.microsoft.com/office/drawing/2012/chart" uri="{CE6537A1-D6FC-4f65-9D91-7224C49458BB}">
                  <c15:layout>
                    <c:manualLayout>
                      <c:w val="0.10643893663751289"/>
                      <c:h val="0.10985021279005841"/>
                    </c:manualLayout>
                  </c15:layout>
                  <c15:dlblFieldTable/>
                  <c15:showDataLabelsRange val="0"/>
                </c:ext>
                <c:ext xmlns:c16="http://schemas.microsoft.com/office/drawing/2014/chart" uri="{C3380CC4-5D6E-409C-BE32-E72D297353CC}">
                  <c16:uniqueId val="{00000005-AD98-40F4-9F45-7A2F7C4A54FE}"/>
                </c:ext>
              </c:extLst>
            </c:dLbl>
            <c:dLbl>
              <c:idx val="3"/>
              <c:layout>
                <c:manualLayout>
                  <c:x val="-0.20534607975597113"/>
                  <c:y val="-0.11334987512089295"/>
                </c:manualLayout>
              </c:layout>
              <c:tx>
                <c:rich>
                  <a:bodyPr rot="0" spcFirstLastPara="1" vertOverflow="ellipsis" vert="horz" wrap="square" anchor="ctr" anchorCtr="0"/>
                  <a:lstStyle/>
                  <a:p>
                    <a:pPr algn="l">
                      <a:lnSpc>
                        <a:spcPct val="80000"/>
                      </a:lnSpc>
                      <a:defRPr lang="en-US" altLang="ko-KR" sz="800" b="0" i="0" u="none" strike="noStrike" kern="1200" baseline="0">
                        <a:ln>
                          <a:solidFill>
                            <a:schemeClr val="tx2">
                              <a:alpha val="0"/>
                            </a:schemeClr>
                          </a:solidFill>
                        </a:ln>
                        <a:solidFill>
                          <a:srgbClr val="00B8F5"/>
                        </a:solidFill>
                        <a:latin typeface="KoPub돋움체 Medium" panose="00000600000000000000" pitchFamily="2" charset="-127"/>
                        <a:ea typeface="KoPub돋움체 Medium" panose="00000600000000000000" pitchFamily="2" charset="-127"/>
                        <a:cs typeface="+mn-cs"/>
                      </a:defRPr>
                    </a:pPr>
                    <a:fld id="{F4C09247-2060-4408-A1D3-5FE09147B364}" type="CATEGORYNAME">
                      <a:rPr lang="ko-KR" altLang="en-US">
                        <a:solidFill>
                          <a:srgbClr val="00B8F5"/>
                        </a:solidFill>
                      </a:rPr>
                      <a:pPr algn="l">
                        <a:lnSpc>
                          <a:spcPct val="80000"/>
                        </a:lnSpc>
                        <a:defRPr sz="800">
                          <a:solidFill>
                            <a:srgbClr val="00B8F5"/>
                          </a:solidFill>
                        </a:defRPr>
                      </a:pPr>
                      <a:t>[범주 이름]</a:t>
                    </a:fld>
                    <a:r>
                      <a:rPr lang="ko-KR" altLang="en-US" baseline="0" dirty="0">
                        <a:solidFill>
                          <a:srgbClr val="00B8F5"/>
                        </a:solidFill>
                      </a:rPr>
                      <a:t> </a:t>
                    </a:r>
                  </a:p>
                  <a:p>
                    <a:pPr algn="l">
                      <a:lnSpc>
                        <a:spcPct val="80000"/>
                      </a:lnSpc>
                      <a:defRPr sz="800">
                        <a:solidFill>
                          <a:srgbClr val="00B8F5"/>
                        </a:solidFill>
                      </a:defRPr>
                    </a:pPr>
                    <a:fld id="{6617C9DA-21B0-4E79-821C-71D7CA567647}" type="PERCENTAGE">
                      <a:rPr lang="en-US" altLang="ko-KR" b="1" baseline="0" smtClean="0">
                        <a:solidFill>
                          <a:srgbClr val="00B8F5"/>
                        </a:solidFill>
                      </a:rPr>
                      <a:pPr algn="l">
                        <a:lnSpc>
                          <a:spcPct val="80000"/>
                        </a:lnSpc>
                        <a:defRPr sz="800">
                          <a:solidFill>
                            <a:srgbClr val="00B8F5"/>
                          </a:solidFill>
                        </a:defRPr>
                      </a:pPr>
                      <a:t>[백분율]</a:t>
                    </a:fld>
                    <a:endParaRPr lang="ko-KR" altLang="en-US"/>
                  </a:p>
                </c:rich>
              </c:tx>
              <c:numFmt formatCode="0.0%" sourceLinked="0"/>
              <c:spPr>
                <a:noFill/>
                <a:ln>
                  <a:noFill/>
                </a:ln>
                <a:effectLst/>
              </c:spPr>
              <c:txPr>
                <a:bodyPr rot="0" spcFirstLastPara="1" vertOverflow="ellipsis" vert="horz" wrap="square" anchor="ctr" anchorCtr="0"/>
                <a:lstStyle/>
                <a:p>
                  <a:pPr algn="l">
                    <a:lnSpc>
                      <a:spcPct val="80000"/>
                    </a:lnSpc>
                    <a:defRPr lang="en-US" altLang="ko-KR" sz="800" b="0" i="0" u="none" strike="noStrike" kern="1200" baseline="0">
                      <a:ln>
                        <a:solidFill>
                          <a:schemeClr val="tx2">
                            <a:alpha val="0"/>
                          </a:schemeClr>
                        </a:solidFill>
                      </a:ln>
                      <a:solidFill>
                        <a:srgbClr val="00B8F5"/>
                      </a:solidFill>
                      <a:latin typeface="KoPub돋움체 Medium" panose="00000600000000000000" pitchFamily="2" charset="-127"/>
                      <a:ea typeface="KoPub돋움체 Medium" panose="00000600000000000000" pitchFamily="2" charset="-127"/>
                      <a:cs typeface="+mn-cs"/>
                    </a:defRPr>
                  </a:pPr>
                  <a:endParaRPr lang="ko-KR"/>
                </a:p>
              </c:txPr>
              <c:showLegendKey val="0"/>
              <c:showVal val="0"/>
              <c:showCatName val="1"/>
              <c:showSerName val="0"/>
              <c:showPercent val="1"/>
              <c:showBubbleSize val="0"/>
              <c:extLst>
                <c:ext xmlns:c15="http://schemas.microsoft.com/office/drawing/2012/chart" uri="{CE6537A1-D6FC-4f65-9D91-7224C49458BB}">
                  <c15:layout>
                    <c:manualLayout>
                      <c:w val="0.18138775036489535"/>
                      <c:h val="9.4230320536379905E-2"/>
                    </c:manualLayout>
                  </c15:layout>
                  <c15:dlblFieldTable/>
                  <c15:showDataLabelsRange val="0"/>
                </c:ext>
                <c:ext xmlns:c16="http://schemas.microsoft.com/office/drawing/2014/chart" uri="{C3380CC4-5D6E-409C-BE32-E72D297353CC}">
                  <c16:uniqueId val="{00000007-AD98-40F4-9F45-7A2F7C4A54FE}"/>
                </c:ext>
              </c:extLst>
            </c:dLbl>
            <c:dLbl>
              <c:idx val="4"/>
              <c:layout>
                <c:manualLayout>
                  <c:x val="-0.13950167340950409"/>
                  <c:y val="-0.19987244293329542"/>
                </c:manualLayout>
              </c:layout>
              <c:tx>
                <c:rich>
                  <a:bodyPr rot="0" spcFirstLastPara="1" vertOverflow="ellipsis" vert="horz" wrap="square" anchor="ctr" anchorCtr="0"/>
                  <a:lstStyle/>
                  <a:p>
                    <a:pPr algn="l">
                      <a:lnSpc>
                        <a:spcPct val="80000"/>
                      </a:lnSpc>
                      <a:defRPr lang="en-US" altLang="ko-KR" sz="800" b="0" i="0" u="none" strike="noStrike" kern="1200" baseline="0">
                        <a:ln>
                          <a:solidFill>
                            <a:schemeClr val="tx2">
                              <a:alpha val="0"/>
                            </a:schemeClr>
                          </a:solidFill>
                        </a:ln>
                        <a:solidFill>
                          <a:schemeClr val="accent5"/>
                        </a:solidFill>
                        <a:latin typeface="KoPub돋움체 Medium" panose="00000600000000000000" pitchFamily="2" charset="-127"/>
                        <a:ea typeface="KoPub돋움체 Medium" panose="00000600000000000000" pitchFamily="2" charset="-127"/>
                        <a:cs typeface="+mn-cs"/>
                      </a:defRPr>
                    </a:pPr>
                    <a:fld id="{82F1EA8A-BEF1-43F6-9F2E-6EAFFF4CFD0A}" type="CATEGORYNAME">
                      <a:rPr lang="ko-KR" altLang="en-US">
                        <a:solidFill>
                          <a:schemeClr val="accent5"/>
                        </a:solidFill>
                      </a:rPr>
                      <a:pPr algn="l">
                        <a:lnSpc>
                          <a:spcPct val="80000"/>
                        </a:lnSpc>
                        <a:defRPr sz="800">
                          <a:solidFill>
                            <a:schemeClr val="accent5"/>
                          </a:solidFill>
                        </a:defRPr>
                      </a:pPr>
                      <a:t>[범주 이름]</a:t>
                    </a:fld>
                    <a:r>
                      <a:rPr lang="ko-KR" altLang="en-US" baseline="0" dirty="0">
                        <a:solidFill>
                          <a:schemeClr val="accent5"/>
                        </a:solidFill>
                      </a:rPr>
                      <a:t> </a:t>
                    </a:r>
                    <a:fld id="{8EA7F9B6-386E-432B-A0DB-B50850ECB834}" type="PERCENTAGE">
                      <a:rPr lang="en-US" altLang="ko-KR" sz="1000" b="0" baseline="0">
                        <a:solidFill>
                          <a:schemeClr val="accent5"/>
                        </a:solidFill>
                        <a:latin typeface="KPMG Bold" panose="020B0803030202040204" pitchFamily="34" charset="0"/>
                      </a:rPr>
                      <a:pPr algn="l">
                        <a:lnSpc>
                          <a:spcPct val="80000"/>
                        </a:lnSpc>
                        <a:defRPr sz="800">
                          <a:solidFill>
                            <a:schemeClr val="accent5"/>
                          </a:solidFill>
                        </a:defRPr>
                      </a:pPr>
                      <a:t>[백분율]</a:t>
                    </a:fld>
                    <a:endParaRPr lang="ko-KR" altLang="en-US" baseline="0" dirty="0">
                      <a:solidFill>
                        <a:schemeClr val="accent5"/>
                      </a:solidFill>
                    </a:endParaRPr>
                  </a:p>
                </c:rich>
              </c:tx>
              <c:numFmt formatCode="0.0%" sourceLinked="0"/>
              <c:spPr>
                <a:noFill/>
                <a:ln>
                  <a:noFill/>
                </a:ln>
                <a:effectLst/>
              </c:spPr>
              <c:txPr>
                <a:bodyPr rot="0" spcFirstLastPara="1" vertOverflow="ellipsis" vert="horz" wrap="square" anchor="ctr" anchorCtr="0"/>
                <a:lstStyle/>
                <a:p>
                  <a:pPr algn="l">
                    <a:lnSpc>
                      <a:spcPct val="80000"/>
                    </a:lnSpc>
                    <a:defRPr lang="en-US" altLang="ko-KR" sz="800" b="0" i="0" u="none" strike="noStrike" kern="1200" baseline="0">
                      <a:ln>
                        <a:solidFill>
                          <a:schemeClr val="tx2">
                            <a:alpha val="0"/>
                          </a:schemeClr>
                        </a:solidFill>
                      </a:ln>
                      <a:solidFill>
                        <a:schemeClr val="accent5"/>
                      </a:solidFill>
                      <a:latin typeface="KoPub돋움체 Medium" panose="00000600000000000000" pitchFamily="2" charset="-127"/>
                      <a:ea typeface="KoPub돋움체 Medium" panose="00000600000000000000" pitchFamily="2" charset="-127"/>
                      <a:cs typeface="+mn-cs"/>
                    </a:defRPr>
                  </a:pPr>
                  <a:endParaRPr lang="ko-KR"/>
                </a:p>
              </c:txPr>
              <c:showLegendKey val="0"/>
              <c:showVal val="0"/>
              <c:showCatName val="1"/>
              <c:showSerName val="0"/>
              <c:showPercent val="1"/>
              <c:showBubbleSize val="0"/>
              <c:extLst>
                <c:ext xmlns:c15="http://schemas.microsoft.com/office/drawing/2012/chart" uri="{CE6537A1-D6FC-4f65-9D91-7224C49458BB}">
                  <c15:layout>
                    <c:manualLayout>
                      <c:w val="0.13927510398098633"/>
                      <c:h val="0.12560523427221984"/>
                    </c:manualLayout>
                  </c15:layout>
                  <c15:dlblFieldTable/>
                  <c15:showDataLabelsRange val="0"/>
                </c:ext>
                <c:ext xmlns:c16="http://schemas.microsoft.com/office/drawing/2014/chart" uri="{C3380CC4-5D6E-409C-BE32-E72D297353CC}">
                  <c16:uniqueId val="{00000009-AD98-40F4-9F45-7A2F7C4A54FE}"/>
                </c:ext>
              </c:extLst>
            </c:dLbl>
            <c:dLbl>
              <c:idx val="5"/>
              <c:layout>
                <c:manualLayout>
                  <c:x val="3.4856621668161572E-2"/>
                  <c:y val="-0.21206777885101372"/>
                </c:manualLayout>
              </c:layout>
              <c:tx>
                <c:rich>
                  <a:bodyPr rot="0" spcFirstLastPara="1" vertOverflow="ellipsis" vert="horz" wrap="square" anchor="ctr" anchorCtr="0"/>
                  <a:lstStyle/>
                  <a:p>
                    <a:pPr algn="l">
                      <a:lnSpc>
                        <a:spcPct val="80000"/>
                      </a:lnSpc>
                      <a:defRPr lang="en-US" altLang="ko-KR" sz="800" b="0" i="0" u="none" strike="noStrike" kern="1200" baseline="0">
                        <a:ln>
                          <a:solidFill>
                            <a:schemeClr val="tx2">
                              <a:alpha val="0"/>
                            </a:schemeClr>
                          </a:solidFill>
                        </a:ln>
                        <a:solidFill>
                          <a:schemeClr val="accent6"/>
                        </a:solidFill>
                        <a:latin typeface="KoPub돋움체 Medium" panose="00000600000000000000" pitchFamily="2" charset="-127"/>
                        <a:ea typeface="KoPub돋움체 Medium" panose="00000600000000000000" pitchFamily="2" charset="-127"/>
                        <a:cs typeface="+mn-cs"/>
                      </a:defRPr>
                    </a:pPr>
                    <a:fld id="{2A1985BF-FB52-4ADB-97B9-D8ADF7BEED66}" type="CATEGORYNAME">
                      <a:rPr lang="ko-KR" altLang="en-US" smtClean="0">
                        <a:solidFill>
                          <a:schemeClr val="accent6"/>
                        </a:solidFill>
                      </a:rPr>
                      <a:pPr algn="l">
                        <a:lnSpc>
                          <a:spcPct val="80000"/>
                        </a:lnSpc>
                        <a:defRPr sz="800">
                          <a:solidFill>
                            <a:schemeClr val="accent6"/>
                          </a:solidFill>
                        </a:defRPr>
                      </a:pPr>
                      <a:t>[범주 이름]</a:t>
                    </a:fld>
                    <a:endParaRPr lang="ko-KR" altLang="en-US" baseline="0" dirty="0">
                      <a:solidFill>
                        <a:schemeClr val="accent6"/>
                      </a:solidFill>
                    </a:endParaRPr>
                  </a:p>
                  <a:p>
                    <a:pPr algn="l">
                      <a:lnSpc>
                        <a:spcPct val="80000"/>
                      </a:lnSpc>
                      <a:defRPr sz="800">
                        <a:solidFill>
                          <a:schemeClr val="accent6"/>
                        </a:solidFill>
                      </a:defRPr>
                    </a:pPr>
                    <a:fld id="{5C128321-B502-41A4-ACF5-79783CCB478D}" type="PERCENTAGE">
                      <a:rPr lang="en-US" altLang="ko-KR" sz="1000" b="0" baseline="0" smtClean="0">
                        <a:solidFill>
                          <a:schemeClr val="accent6"/>
                        </a:solidFill>
                        <a:latin typeface="KPMG Bold" panose="020B0803030202040204" pitchFamily="34" charset="0"/>
                      </a:rPr>
                      <a:pPr algn="l">
                        <a:lnSpc>
                          <a:spcPct val="80000"/>
                        </a:lnSpc>
                        <a:defRPr sz="800">
                          <a:solidFill>
                            <a:schemeClr val="accent6"/>
                          </a:solidFill>
                        </a:defRPr>
                      </a:pPr>
                      <a:t>[백분율]</a:t>
                    </a:fld>
                    <a:endParaRPr lang="ko-KR" altLang="en-US"/>
                  </a:p>
                </c:rich>
              </c:tx>
              <c:numFmt formatCode="0.0%" sourceLinked="0"/>
              <c:spPr>
                <a:noFill/>
                <a:ln>
                  <a:noFill/>
                </a:ln>
                <a:effectLst/>
              </c:spPr>
              <c:txPr>
                <a:bodyPr rot="0" spcFirstLastPara="1" vertOverflow="ellipsis" vert="horz" wrap="square" anchor="ctr" anchorCtr="0"/>
                <a:lstStyle/>
                <a:p>
                  <a:pPr algn="l">
                    <a:lnSpc>
                      <a:spcPct val="80000"/>
                    </a:lnSpc>
                    <a:defRPr lang="en-US" altLang="ko-KR" sz="800" b="0" i="0" u="none" strike="noStrike" kern="1200" baseline="0">
                      <a:ln>
                        <a:solidFill>
                          <a:schemeClr val="tx2">
                            <a:alpha val="0"/>
                          </a:schemeClr>
                        </a:solidFill>
                      </a:ln>
                      <a:solidFill>
                        <a:schemeClr val="accent6"/>
                      </a:solidFill>
                      <a:latin typeface="KoPub돋움체 Medium" panose="00000600000000000000" pitchFamily="2" charset="-127"/>
                      <a:ea typeface="KoPub돋움체 Medium" panose="00000600000000000000" pitchFamily="2" charset="-127"/>
                      <a:cs typeface="+mn-cs"/>
                    </a:defRPr>
                  </a:pPr>
                  <a:endParaRPr lang="ko-KR"/>
                </a:p>
              </c:txPr>
              <c:showLegendKey val="0"/>
              <c:showVal val="0"/>
              <c:showCatName val="1"/>
              <c:showSerName val="0"/>
              <c:showPercent val="1"/>
              <c:showBubbleSize val="0"/>
              <c:extLst>
                <c:ext xmlns:c15="http://schemas.microsoft.com/office/drawing/2012/chart" uri="{CE6537A1-D6FC-4f65-9D91-7224C49458BB}">
                  <c15:layout>
                    <c:manualLayout>
                      <c:w val="0.17544547510827016"/>
                      <c:h val="9.813952600729757E-2"/>
                    </c:manualLayout>
                  </c15:layout>
                  <c15:dlblFieldTable/>
                  <c15:showDataLabelsRange val="0"/>
                </c:ext>
                <c:ext xmlns:c16="http://schemas.microsoft.com/office/drawing/2014/chart" uri="{C3380CC4-5D6E-409C-BE32-E72D297353CC}">
                  <c16:uniqueId val="{0000000B-AD98-40F4-9F45-7A2F7C4A54FE}"/>
                </c:ext>
              </c:extLst>
            </c:dLbl>
            <c:dLbl>
              <c:idx val="6"/>
              <c:layout>
                <c:manualLayout>
                  <c:x val="0.167480600938825"/>
                  <c:y val="-0.20579627437328049"/>
                </c:manualLayout>
              </c:layout>
              <c:tx>
                <c:rich>
                  <a:bodyPr rot="0" spcFirstLastPara="1" vertOverflow="ellipsis" vert="horz" wrap="square" anchor="t" anchorCtr="0"/>
                  <a:lstStyle/>
                  <a:p>
                    <a:pPr algn="l">
                      <a:lnSpc>
                        <a:spcPct val="80000"/>
                      </a:lnSpc>
                      <a:defRPr lang="en-US" altLang="ko-KR" sz="800" b="0" i="0" u="none" strike="noStrike" kern="1200" baseline="0">
                        <a:ln>
                          <a:solidFill>
                            <a:schemeClr val="tx2">
                              <a:alpha val="0"/>
                            </a:schemeClr>
                          </a:solidFill>
                        </a:ln>
                        <a:solidFill>
                          <a:schemeClr val="tx1">
                            <a:lumMod val="50000"/>
                            <a:lumOff val="50000"/>
                          </a:schemeClr>
                        </a:solidFill>
                        <a:latin typeface="KoPub돋움체 Medium" panose="00000600000000000000" pitchFamily="2" charset="-127"/>
                        <a:ea typeface="KoPub돋움체 Medium" panose="00000600000000000000" pitchFamily="2" charset="-127"/>
                        <a:cs typeface="+mn-cs"/>
                      </a:defRPr>
                    </a:pPr>
                    <a:fld id="{73936754-0F27-40BC-B7C7-16254962BC93}" type="CATEGORYNAME">
                      <a:rPr lang="ko-KR" altLang="en-US">
                        <a:solidFill>
                          <a:schemeClr val="tx1">
                            <a:lumMod val="50000"/>
                            <a:lumOff val="50000"/>
                          </a:schemeClr>
                        </a:solidFill>
                      </a:rPr>
                      <a:pPr algn="l">
                        <a:lnSpc>
                          <a:spcPct val="80000"/>
                        </a:lnSpc>
                        <a:defRPr sz="800">
                          <a:solidFill>
                            <a:schemeClr val="tx1">
                              <a:lumMod val="50000"/>
                              <a:lumOff val="50000"/>
                            </a:schemeClr>
                          </a:solidFill>
                        </a:defRPr>
                      </a:pPr>
                      <a:t>[범주 이름]</a:t>
                    </a:fld>
                    <a:r>
                      <a:rPr lang="ko-KR" altLang="en-US" baseline="0" dirty="0">
                        <a:solidFill>
                          <a:schemeClr val="tx1">
                            <a:lumMod val="50000"/>
                            <a:lumOff val="50000"/>
                          </a:schemeClr>
                        </a:solidFill>
                      </a:rPr>
                      <a:t> </a:t>
                    </a:r>
                    <a:fld id="{8FE0A459-F961-4D17-A4F7-291687DF2CAB}" type="PERCENTAGE">
                      <a:rPr lang="en-US" altLang="ko-KR" sz="1000" b="0" baseline="0">
                        <a:solidFill>
                          <a:schemeClr val="tx1">
                            <a:lumMod val="50000"/>
                            <a:lumOff val="50000"/>
                          </a:schemeClr>
                        </a:solidFill>
                        <a:latin typeface="KPMG Bold" panose="020B0803030202040204" pitchFamily="34" charset="0"/>
                      </a:rPr>
                      <a:pPr algn="l">
                        <a:lnSpc>
                          <a:spcPct val="80000"/>
                        </a:lnSpc>
                        <a:defRPr sz="800">
                          <a:solidFill>
                            <a:schemeClr val="tx1">
                              <a:lumMod val="50000"/>
                              <a:lumOff val="50000"/>
                            </a:schemeClr>
                          </a:solidFill>
                        </a:defRPr>
                      </a:pPr>
                      <a:t>[백분율]</a:t>
                    </a:fld>
                    <a:endParaRPr lang="ko-KR" altLang="en-US" baseline="0" dirty="0">
                      <a:solidFill>
                        <a:schemeClr val="tx1">
                          <a:lumMod val="50000"/>
                          <a:lumOff val="50000"/>
                        </a:schemeClr>
                      </a:solidFill>
                    </a:endParaRPr>
                  </a:p>
                </c:rich>
              </c:tx>
              <c:numFmt formatCode="0.0%" sourceLinked="0"/>
              <c:spPr>
                <a:noFill/>
                <a:ln>
                  <a:noFill/>
                </a:ln>
                <a:effectLst/>
              </c:spPr>
              <c:txPr>
                <a:bodyPr rot="0" spcFirstLastPara="1" vertOverflow="ellipsis" vert="horz" wrap="square" anchor="t" anchorCtr="0"/>
                <a:lstStyle/>
                <a:p>
                  <a:pPr algn="l">
                    <a:lnSpc>
                      <a:spcPct val="80000"/>
                    </a:lnSpc>
                    <a:defRPr lang="en-US" altLang="ko-KR" sz="800" b="0" i="0" u="none" strike="noStrike" kern="1200" baseline="0">
                      <a:ln>
                        <a:solidFill>
                          <a:schemeClr val="tx2">
                            <a:alpha val="0"/>
                          </a:schemeClr>
                        </a:solidFill>
                      </a:ln>
                      <a:solidFill>
                        <a:schemeClr val="tx1">
                          <a:lumMod val="50000"/>
                          <a:lumOff val="50000"/>
                        </a:schemeClr>
                      </a:solidFill>
                      <a:latin typeface="KoPub돋움체 Medium" panose="00000600000000000000" pitchFamily="2" charset="-127"/>
                      <a:ea typeface="KoPub돋움체 Medium" panose="00000600000000000000" pitchFamily="2" charset="-127"/>
                      <a:cs typeface="+mn-cs"/>
                    </a:defRPr>
                  </a:pPr>
                  <a:endParaRPr lang="ko-KR"/>
                </a:p>
              </c:txPr>
              <c:showLegendKey val="0"/>
              <c:showVal val="0"/>
              <c:showCatName val="1"/>
              <c:showSerName val="0"/>
              <c:showPercent val="1"/>
              <c:showBubbleSize val="0"/>
              <c:extLst>
                <c:ext xmlns:c15="http://schemas.microsoft.com/office/drawing/2012/chart" uri="{CE6537A1-D6FC-4f65-9D91-7224C49458BB}">
                  <c15:layout>
                    <c:manualLayout>
                      <c:w val="0.17944651964884259"/>
                      <c:h val="9.8261419343241174E-2"/>
                    </c:manualLayout>
                  </c15:layout>
                  <c15:dlblFieldTable/>
                  <c15:showDataLabelsRange val="0"/>
                </c:ext>
                <c:ext xmlns:c16="http://schemas.microsoft.com/office/drawing/2014/chart" uri="{C3380CC4-5D6E-409C-BE32-E72D297353CC}">
                  <c16:uniqueId val="{0000000D-AD98-40F4-9F45-7A2F7C4A54FE}"/>
                </c:ext>
              </c:extLst>
            </c:dLbl>
            <c:dLbl>
              <c:idx val="7"/>
              <c:layout>
                <c:manualLayout>
                  <c:x val="9.5619489512333275E-2"/>
                  <c:y val="-4.4751168298375187E-2"/>
                </c:manualLayout>
              </c:layout>
              <c:tx>
                <c:rich>
                  <a:bodyPr rot="0" spcFirstLastPara="1" vertOverflow="ellipsis" vert="horz" wrap="square" anchor="ctr" anchorCtr="0"/>
                  <a:lstStyle/>
                  <a:p>
                    <a:pPr algn="l">
                      <a:lnSpc>
                        <a:spcPct val="80000"/>
                      </a:lnSpc>
                      <a:defRPr lang="en-US" altLang="ko-KR" sz="800" b="0" i="0" u="none" strike="noStrike" kern="1200" baseline="0">
                        <a:ln>
                          <a:solidFill>
                            <a:schemeClr val="tx2">
                              <a:alpha val="0"/>
                            </a:schemeClr>
                          </a:solidFill>
                        </a:ln>
                        <a:solidFill>
                          <a:srgbClr val="33CDBE"/>
                        </a:solidFill>
                        <a:latin typeface="KoPub돋움체 Medium" panose="00000600000000000000" pitchFamily="2" charset="-127"/>
                        <a:ea typeface="KoPub돋움체 Medium" panose="00000600000000000000" pitchFamily="2" charset="-127"/>
                        <a:cs typeface="+mn-cs"/>
                      </a:defRPr>
                    </a:pPr>
                    <a:fld id="{7530D2DD-4C86-4388-A1B1-E4CCB1D6C685}" type="CATEGORYNAME">
                      <a:rPr lang="ko-KR" altLang="en-US" smtClean="0">
                        <a:solidFill>
                          <a:srgbClr val="33CDBE"/>
                        </a:solidFill>
                      </a:rPr>
                      <a:pPr algn="l">
                        <a:lnSpc>
                          <a:spcPct val="80000"/>
                        </a:lnSpc>
                        <a:defRPr sz="800">
                          <a:solidFill>
                            <a:srgbClr val="33CDBE"/>
                          </a:solidFill>
                        </a:defRPr>
                      </a:pPr>
                      <a:t>[범주 이름]</a:t>
                    </a:fld>
                    <a:endParaRPr lang="ko-KR" altLang="en-US" baseline="0" dirty="0">
                      <a:solidFill>
                        <a:srgbClr val="33CDBE"/>
                      </a:solidFill>
                    </a:endParaRPr>
                  </a:p>
                  <a:p>
                    <a:pPr algn="l">
                      <a:lnSpc>
                        <a:spcPct val="80000"/>
                      </a:lnSpc>
                      <a:defRPr sz="800">
                        <a:solidFill>
                          <a:srgbClr val="33CDBE"/>
                        </a:solidFill>
                      </a:defRPr>
                    </a:pPr>
                    <a:fld id="{66976B20-D78C-4BB5-A96E-1249B90AB0BA}" type="PERCENTAGE">
                      <a:rPr lang="en-US" altLang="ko-KR" sz="1000" b="0" baseline="0" smtClean="0">
                        <a:solidFill>
                          <a:srgbClr val="33CDBE"/>
                        </a:solidFill>
                        <a:latin typeface="KPMG Bold" panose="020B0803030202040204" pitchFamily="34" charset="0"/>
                      </a:rPr>
                      <a:pPr algn="l">
                        <a:lnSpc>
                          <a:spcPct val="80000"/>
                        </a:lnSpc>
                        <a:defRPr sz="800">
                          <a:solidFill>
                            <a:srgbClr val="33CDBE"/>
                          </a:solidFill>
                        </a:defRPr>
                      </a:pPr>
                      <a:t>[백분율]</a:t>
                    </a:fld>
                    <a:endParaRPr lang="ko-KR" altLang="en-US"/>
                  </a:p>
                </c:rich>
              </c:tx>
              <c:numFmt formatCode="0.0%" sourceLinked="0"/>
              <c:spPr>
                <a:noFill/>
                <a:ln>
                  <a:noFill/>
                </a:ln>
                <a:effectLst/>
              </c:spPr>
              <c:txPr>
                <a:bodyPr rot="0" spcFirstLastPara="1" vertOverflow="ellipsis" vert="horz" wrap="square" anchor="ctr" anchorCtr="0"/>
                <a:lstStyle/>
                <a:p>
                  <a:pPr algn="l">
                    <a:lnSpc>
                      <a:spcPct val="80000"/>
                    </a:lnSpc>
                    <a:defRPr lang="en-US" altLang="ko-KR" sz="800" b="0" i="0" u="none" strike="noStrike" kern="1200" baseline="0">
                      <a:ln>
                        <a:solidFill>
                          <a:schemeClr val="tx2">
                            <a:alpha val="0"/>
                          </a:schemeClr>
                        </a:solidFill>
                      </a:ln>
                      <a:solidFill>
                        <a:srgbClr val="33CDBE"/>
                      </a:solidFill>
                      <a:latin typeface="KoPub돋움체 Medium" panose="00000600000000000000" pitchFamily="2" charset="-127"/>
                      <a:ea typeface="KoPub돋움체 Medium" panose="00000600000000000000" pitchFamily="2" charset="-127"/>
                      <a:cs typeface="+mn-cs"/>
                    </a:defRPr>
                  </a:pPr>
                  <a:endParaRPr lang="ko-KR"/>
                </a:p>
              </c:txPr>
              <c:showLegendKey val="0"/>
              <c:showVal val="0"/>
              <c:showCatName val="1"/>
              <c:showSerName val="0"/>
              <c:showPercent val="1"/>
              <c:showBubbleSize val="0"/>
              <c:extLst>
                <c:ext xmlns:c15="http://schemas.microsoft.com/office/drawing/2012/chart" uri="{CE6537A1-D6FC-4f65-9D91-7224C49458BB}">
                  <c15:layout>
                    <c:manualLayout>
                      <c:w val="0.17388572877520045"/>
                      <c:h val="0.10981604571861971"/>
                    </c:manualLayout>
                  </c15:layout>
                  <c15:dlblFieldTable/>
                  <c15:showDataLabelsRange val="0"/>
                </c:ext>
                <c:ext xmlns:c16="http://schemas.microsoft.com/office/drawing/2014/chart" uri="{C3380CC4-5D6E-409C-BE32-E72D297353CC}">
                  <c16:uniqueId val="{0000000F-AD98-40F4-9F45-7A2F7C4A54FE}"/>
                </c:ext>
              </c:extLst>
            </c:dLbl>
            <c:numFmt formatCode="0.0%" sourceLinked="0"/>
            <c:spPr>
              <a:noFill/>
              <a:ln>
                <a:noFill/>
              </a:ln>
              <a:effectLst/>
            </c:spPr>
            <c:txPr>
              <a:bodyPr rot="0" spcFirstLastPara="1" vertOverflow="ellipsis" vert="horz" wrap="square" anchor="ctr" anchorCtr="0"/>
              <a:lstStyle/>
              <a:p>
                <a:pPr algn="l">
                  <a:lnSpc>
                    <a:spcPct val="80000"/>
                  </a:lnSpc>
                  <a:defRPr lang="en-US" altLang="ko-KR" sz="800" b="0" i="0" u="none" strike="noStrike" kern="1200" baseline="0">
                    <a:ln>
                      <a:solidFill>
                        <a:schemeClr val="tx2">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defRPr>
                </a:pPr>
                <a:endParaRPr lang="ko-KR"/>
              </a:p>
            </c:txPr>
            <c:showLegendKey val="0"/>
            <c:showVal val="0"/>
            <c:showCatName val="1"/>
            <c:showSerName val="0"/>
            <c:showPercent val="1"/>
            <c:showBubbleSize val="0"/>
            <c:separator> </c:separator>
            <c:showLeaderLines val="1"/>
            <c:leaderLines>
              <c:spPr>
                <a:ln w="3175" cap="flat" cmpd="sng" algn="ctr">
                  <a:solidFill>
                    <a:schemeClr val="bg1">
                      <a:lumMod val="75000"/>
                    </a:schemeClr>
                  </a:solidFill>
                  <a:prstDash val="solid"/>
                  <a:round/>
                </a:ln>
                <a:effectLst/>
              </c:spPr>
            </c:leaderLines>
            <c:extLst xmlns:a14="http://schemas.microsoft.com/office/drawing/2010/main" xmlns:wp="http://schemas.openxmlformats.org/drawingml/2006/wordprocessingDrawing" xmlns:xml="http://www.w3.org/XML/1998/namespace" xmlns:w="http://schemas.openxmlformats.org/wordprocessingml/2006/main" xmlns:m="http://schemas.openxmlformats.org/officeDocument/2006/math">
              <c:ext xmlns:c15="http://schemas.microsoft.com/office/drawing/2012/chart" uri="{CE6537A1-D6FC-4f65-9D91-7224C49458BB}"/>
            </c:extLst>
          </c:dLbls>
          <c:cat>
            <c:strRef>
              <c:f>Sheet1!$A$2:$A$9</c:f>
              <c:strCache>
                <c:ptCount val="8"/>
                <c:pt idx="0">
                  <c:v>대리인</c:v>
                </c:pt>
                <c:pt idx="1">
                  <c:v>방카슈랑스 </c:v>
                </c:pt>
                <c:pt idx="2">
                  <c:v>중개인</c:v>
                </c:pt>
                <c:pt idx="3">
                  <c:v>다이렉트 메일</c:v>
                </c:pt>
                <c:pt idx="4">
                  <c:v>텔레마케팅</c:v>
                </c:pt>
                <c:pt idx="5">
                  <c:v>즉석방문</c:v>
                </c:pt>
                <c:pt idx="6">
                  <c:v>사무실방문</c:v>
                </c:pt>
                <c:pt idx="7">
                  <c:v>기타</c:v>
                </c:pt>
              </c:strCache>
            </c:strRef>
          </c:cat>
          <c:val>
            <c:numRef>
              <c:f>Sheet1!$B$2:$B$9</c:f>
              <c:numCache>
                <c:formatCode>General</c:formatCode>
                <c:ptCount val="8"/>
                <c:pt idx="0">
                  <c:v>48.62</c:v>
                </c:pt>
                <c:pt idx="1">
                  <c:v>42.4</c:v>
                </c:pt>
                <c:pt idx="2">
                  <c:v>4.4000000000000004</c:v>
                </c:pt>
                <c:pt idx="3">
                  <c:v>0.01</c:v>
                </c:pt>
                <c:pt idx="4">
                  <c:v>2.46</c:v>
                </c:pt>
                <c:pt idx="5">
                  <c:v>0.35</c:v>
                </c:pt>
                <c:pt idx="6">
                  <c:v>1.48</c:v>
                </c:pt>
                <c:pt idx="7">
                  <c:v>0.3</c:v>
                </c:pt>
              </c:numCache>
            </c:numRef>
          </c:val>
          <c:extLst>
            <c:ext xmlns:c16="http://schemas.microsoft.com/office/drawing/2014/chart" uri="{C3380CC4-5D6E-409C-BE32-E72D297353CC}">
              <c16:uniqueId val="{00000014-AD98-40F4-9F45-7A2F7C4A54FE}"/>
            </c:ext>
          </c:extLst>
        </c:ser>
        <c:dLbls>
          <c:showLegendKey val="0"/>
          <c:showVal val="0"/>
          <c:showCatName val="1"/>
          <c:showSerName val="0"/>
          <c:showPercent val="1"/>
          <c:showBubbleSize val="0"/>
          <c:showLeaderLines val="1"/>
        </c:dLbls>
        <c:firstSliceAng val="0"/>
        <c:holeSize val="35"/>
      </c:doughnutChart>
      <c:spPr>
        <a:noFill/>
        <a:ln>
          <a:noFill/>
        </a:ln>
        <a:effectLst/>
      </c:spPr>
    </c:plotArea>
    <c:plotVisOnly val="1"/>
    <c:dispBlanksAs val="zero"/>
    <c:showDLblsOverMax val="1"/>
  </c:chart>
  <c:spPr>
    <a:noFill/>
    <a:ln w="9525" cap="flat" cmpd="sng" algn="ctr">
      <a:noFill/>
      <a:prstDash val="solid"/>
    </a:ln>
    <a:effectLst/>
  </c:spPr>
  <c:txPr>
    <a:bodyPr/>
    <a:lstStyle/>
    <a:p>
      <a:pPr>
        <a:defRPr lang="en-US" altLang="ko-KR" sz="1000" kern="1200">
          <a:ln>
            <a:solidFill>
              <a:schemeClr val="tx2">
                <a:alpha val="0"/>
              </a:schemeClr>
            </a:solidFill>
          </a:ln>
          <a:solidFill>
            <a:schemeClr val="tx1">
              <a:lumMod val="75000"/>
              <a:lumOff val="25000"/>
            </a:schemeClr>
          </a:solidFill>
          <a:latin typeface="KoPub돋움체 Medium" panose="00000600000000000000" pitchFamily="2" charset="-127"/>
          <a:ea typeface="KoPub돋움체 Medium" panose="00000600000000000000" pitchFamily="2" charset="-127"/>
          <a:cs typeface="+mn-cs"/>
        </a:defRPr>
      </a:pPr>
      <a:endParaRPr lang="ko-KR"/>
    </a:p>
  </c:txPr>
  <c:externalData r:id="rId3">
    <c:autoUpdate val="0"/>
  </c:externalData>
</c:chartSpace>
</file>

<file path=ppt/charts/chart6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1"/>
          <c:order val="1"/>
          <c:tx>
            <c:strRef>
              <c:f>Sheet1!$C$1</c:f>
              <c:strCache>
                <c:ptCount val="1"/>
                <c:pt idx="0">
                  <c:v>생명보험사</c:v>
                </c:pt>
              </c:strCache>
            </c:strRef>
          </c:tx>
          <c:spPr>
            <a:solidFill>
              <a:srgbClr val="0C233C"/>
            </a:solidFill>
            <a:ln>
              <a:noFill/>
            </a:ln>
            <a:effectLst/>
          </c:spPr>
          <c:invertIfNegative val="0"/>
          <c:dLbls>
            <c:numFmt formatCode="#,##0_);[Red]\(#,##0\)" sourceLinked="0"/>
            <c:spPr>
              <a:noFill/>
              <a:ln>
                <a:noFill/>
              </a:ln>
              <a:effectLst/>
            </c:spPr>
            <c:txPr>
              <a:bodyPr rot="0" spcFirstLastPara="1" vertOverflow="ellipsis" vert="horz" wrap="square" lIns="38100" tIns="19050" rIns="38100" bIns="19050" anchor="ctr" anchorCtr="0">
                <a:spAutoFit/>
              </a:bodyPr>
              <a:lstStyle/>
              <a:p>
                <a:pPr algn="ctr">
                  <a:defRPr lang="en-US" altLang="ko-KR" sz="1200" b="0" i="0" u="none" strike="noStrike" kern="1200" baseline="0" smtId="4294967295">
                    <a:ln>
                      <a:solidFill>
                        <a:srgbClr val="000000">
                          <a:lumMod val="50000"/>
                          <a:lumOff val="50000"/>
                          <a:alpha val="0"/>
                        </a:srgbClr>
                      </a:solidFill>
                    </a:ln>
                    <a:solidFill>
                      <a:schemeClr val="bg1"/>
                    </a:solidFill>
                    <a:latin typeface="KPMG Bold" panose="020B0803030202040204" pitchFamily="34" charset="0"/>
                    <a:ea typeface="KoPub돋움체 Medium" panose="00000600000000000000" pitchFamily="2" charset="-127"/>
                    <a:cs typeface="+mn-cs"/>
                  </a:defRPr>
                </a:pPr>
                <a:endParaRPr lang="ko-K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shade val="95000"/>
                          <a:satMod val="105000"/>
                        </a:schemeClr>
                      </a:solidFill>
                      <a:prstDash val="solid"/>
                      <a:round/>
                    </a:ln>
                    <a:effectLst/>
                  </c:spPr>
                </c15:leaderLines>
              </c:ext>
            </c:extLst>
          </c:dLbls>
          <c:cat>
            <c:numRef>
              <c:f>Sheet1!$B$2:$B$6</c:f>
              <c:numCache>
                <c:formatCode>General</c:formatCode>
                <c:ptCount val="5"/>
                <c:pt idx="0">
                  <c:v>2017</c:v>
                </c:pt>
                <c:pt idx="1">
                  <c:v>2018</c:v>
                </c:pt>
                <c:pt idx="2">
                  <c:v>2019</c:v>
                </c:pt>
                <c:pt idx="3">
                  <c:v>2020</c:v>
                </c:pt>
                <c:pt idx="4">
                  <c:v>2021</c:v>
                </c:pt>
              </c:numCache>
            </c:numRef>
          </c:cat>
          <c:val>
            <c:numRef>
              <c:f>Sheet1!$C$2:$C$6</c:f>
              <c:numCache>
                <c:formatCode>General</c:formatCode>
                <c:ptCount val="5"/>
                <c:pt idx="0">
                  <c:v>24</c:v>
                </c:pt>
                <c:pt idx="1">
                  <c:v>24</c:v>
                </c:pt>
                <c:pt idx="2">
                  <c:v>24</c:v>
                </c:pt>
                <c:pt idx="3">
                  <c:v>24</c:v>
                </c:pt>
                <c:pt idx="4">
                  <c:v>24</c:v>
                </c:pt>
              </c:numCache>
            </c:numRef>
          </c:val>
          <c:extLst>
            <c:ext xmlns:c16="http://schemas.microsoft.com/office/drawing/2014/chart" uri="{C3380CC4-5D6E-409C-BE32-E72D297353CC}">
              <c16:uniqueId val="{00000000-A4EA-4BA7-87B8-F3BDC7089418}"/>
            </c:ext>
          </c:extLst>
        </c:ser>
        <c:ser>
          <c:idx val="2"/>
          <c:order val="2"/>
          <c:tx>
            <c:strRef>
              <c:f>Sheet1!$D$1</c:f>
              <c:strCache>
                <c:ptCount val="1"/>
                <c:pt idx="0">
                  <c:v>손해보험사</c:v>
                </c:pt>
              </c:strCache>
            </c:strRef>
          </c:tx>
          <c:spPr>
            <a:solidFill>
              <a:srgbClr val="00338D"/>
            </a:solidFill>
            <a:ln>
              <a:noFill/>
            </a:ln>
            <a:effectLst/>
          </c:spPr>
          <c:invertIfNegative val="0"/>
          <c:dLbls>
            <c:spPr>
              <a:noFill/>
              <a:ln>
                <a:noFill/>
              </a:ln>
              <a:effectLst/>
            </c:spPr>
            <c:txPr>
              <a:bodyPr rot="0" spcFirstLastPara="1" vertOverflow="ellipsis" vert="horz" wrap="square" lIns="38100" tIns="19050" rIns="38100" bIns="19050" anchor="ctr" anchorCtr="0">
                <a:spAutoFit/>
              </a:bodyPr>
              <a:lstStyle/>
              <a:p>
                <a:pPr algn="ctr">
                  <a:defRPr lang="en-US" altLang="ko-KR" sz="1200" b="0" i="0" u="none" strike="noStrike" kern="1200" baseline="0" smtId="4294967295">
                    <a:ln>
                      <a:solidFill>
                        <a:srgbClr val="000000">
                          <a:lumMod val="50000"/>
                          <a:lumOff val="50000"/>
                          <a:alpha val="0"/>
                        </a:srgbClr>
                      </a:solidFill>
                    </a:ln>
                    <a:solidFill>
                      <a:schemeClr val="bg1"/>
                    </a:solidFill>
                    <a:latin typeface="KPMG Bold" panose="020B0803030202040204" pitchFamily="34" charset="0"/>
                    <a:ea typeface="KoPub돋움체 Medium" panose="00000600000000000000" pitchFamily="2" charset="-127"/>
                    <a:cs typeface="+mn-cs"/>
                  </a:defRPr>
                </a:pPr>
                <a:endParaRPr lang="ko-K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shade val="95000"/>
                          <a:satMod val="105000"/>
                        </a:schemeClr>
                      </a:solidFill>
                      <a:prstDash val="solid"/>
                      <a:round/>
                    </a:ln>
                    <a:effectLst/>
                  </c:spPr>
                </c15:leaderLines>
              </c:ext>
            </c:extLst>
          </c:dLbls>
          <c:cat>
            <c:numRef>
              <c:f>Sheet1!$B$2:$B$6</c:f>
              <c:numCache>
                <c:formatCode>General</c:formatCode>
                <c:ptCount val="5"/>
                <c:pt idx="0">
                  <c:v>2017</c:v>
                </c:pt>
                <c:pt idx="1">
                  <c:v>2018</c:v>
                </c:pt>
                <c:pt idx="2">
                  <c:v>2019</c:v>
                </c:pt>
                <c:pt idx="3">
                  <c:v>2020</c:v>
                </c:pt>
                <c:pt idx="4">
                  <c:v>2021</c:v>
                </c:pt>
              </c:numCache>
            </c:numRef>
          </c:cat>
          <c:val>
            <c:numRef>
              <c:f>Sheet1!$D$2:$D$6</c:f>
              <c:numCache>
                <c:formatCode>General</c:formatCode>
                <c:ptCount val="5"/>
                <c:pt idx="0">
                  <c:v>35</c:v>
                </c:pt>
                <c:pt idx="1">
                  <c:v>36</c:v>
                </c:pt>
                <c:pt idx="2">
                  <c:v>34</c:v>
                </c:pt>
                <c:pt idx="3">
                  <c:v>33</c:v>
                </c:pt>
                <c:pt idx="4">
                  <c:v>32</c:v>
                </c:pt>
              </c:numCache>
            </c:numRef>
          </c:val>
          <c:extLst>
            <c:ext xmlns:c16="http://schemas.microsoft.com/office/drawing/2014/chart" uri="{C3380CC4-5D6E-409C-BE32-E72D297353CC}">
              <c16:uniqueId val="{00000002-A4EA-4BA7-87B8-F3BDC7089418}"/>
            </c:ext>
          </c:extLst>
        </c:ser>
        <c:ser>
          <c:idx val="3"/>
          <c:order val="3"/>
          <c:tx>
            <c:strRef>
              <c:f>Sheet1!$E$1</c:f>
              <c:strCache>
                <c:ptCount val="1"/>
                <c:pt idx="0">
                  <c:v>외국계 재보험사(지점)</c:v>
                </c:pt>
              </c:strCache>
            </c:strRef>
          </c:tx>
          <c:spPr>
            <a:solidFill>
              <a:schemeClr val="accent4"/>
            </a:solidFill>
            <a:ln>
              <a:noFill/>
            </a:ln>
            <a:effectLst/>
          </c:spPr>
          <c:invertIfNegative val="0"/>
          <c:dLbls>
            <c:spPr>
              <a:noFill/>
              <a:ln>
                <a:noFill/>
              </a:ln>
              <a:effectLst/>
            </c:spPr>
            <c:txPr>
              <a:bodyPr rot="0" spcFirstLastPara="1" vertOverflow="ellipsis" vert="horz" wrap="square" lIns="38100" tIns="19050" rIns="38100" bIns="19050" anchor="ctr" anchorCtr="0">
                <a:spAutoFit/>
              </a:bodyPr>
              <a:lstStyle/>
              <a:p>
                <a:pPr algn="ctr">
                  <a:defRPr lang="en-US" altLang="ko-KR" sz="1200" b="0" i="0" u="none" strike="noStrike" kern="1200" baseline="0" smtId="4294967295">
                    <a:ln>
                      <a:solidFill>
                        <a:srgbClr val="000000">
                          <a:lumMod val="50000"/>
                          <a:lumOff val="50000"/>
                          <a:alpha val="0"/>
                        </a:srgbClr>
                      </a:solidFill>
                    </a:ln>
                    <a:solidFill>
                      <a:schemeClr val="bg1"/>
                    </a:solidFill>
                    <a:latin typeface="KPMG Bold" panose="020B0803030202040204" pitchFamily="34" charset="0"/>
                    <a:ea typeface="KoPub돋움체 Medium" panose="00000600000000000000" pitchFamily="2" charset="-127"/>
                    <a:cs typeface="+mn-cs"/>
                  </a:defRPr>
                </a:pPr>
                <a:endParaRPr lang="ko-K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shade val="95000"/>
                          <a:satMod val="105000"/>
                        </a:schemeClr>
                      </a:solidFill>
                      <a:prstDash val="solid"/>
                      <a:round/>
                    </a:ln>
                    <a:effectLst/>
                  </c:spPr>
                </c15:leaderLines>
              </c:ext>
            </c:extLst>
          </c:dLbls>
          <c:cat>
            <c:numRef>
              <c:f>Sheet1!$B$2:$B$6</c:f>
              <c:numCache>
                <c:formatCode>General</c:formatCode>
                <c:ptCount val="5"/>
                <c:pt idx="0">
                  <c:v>2017</c:v>
                </c:pt>
                <c:pt idx="1">
                  <c:v>2018</c:v>
                </c:pt>
                <c:pt idx="2">
                  <c:v>2019</c:v>
                </c:pt>
                <c:pt idx="3">
                  <c:v>2020</c:v>
                </c:pt>
                <c:pt idx="4">
                  <c:v>2021</c:v>
                </c:pt>
              </c:numCache>
            </c:numRef>
          </c:cat>
          <c:val>
            <c:numRef>
              <c:f>Sheet1!$E$2:$E$6</c:f>
              <c:numCache>
                <c:formatCode>General</c:formatCode>
                <c:ptCount val="5"/>
                <c:pt idx="0">
                  <c:v>9</c:v>
                </c:pt>
                <c:pt idx="1">
                  <c:v>10</c:v>
                </c:pt>
                <c:pt idx="2">
                  <c:v>10</c:v>
                </c:pt>
                <c:pt idx="3">
                  <c:v>10</c:v>
                </c:pt>
                <c:pt idx="4">
                  <c:v>11</c:v>
                </c:pt>
              </c:numCache>
            </c:numRef>
          </c:val>
          <c:extLst>
            <c:ext xmlns:c16="http://schemas.microsoft.com/office/drawing/2014/chart" uri="{C3380CC4-5D6E-409C-BE32-E72D297353CC}">
              <c16:uniqueId val="{00000007-A4EA-4BA7-87B8-F3BDC7089418}"/>
            </c:ext>
          </c:extLst>
        </c:ser>
        <c:dLbls>
          <c:showLegendKey val="0"/>
          <c:showVal val="0"/>
          <c:showCatName val="0"/>
          <c:showSerName val="0"/>
          <c:showPercent val="0"/>
          <c:showBubbleSize val="0"/>
        </c:dLbls>
        <c:gapWidth val="80"/>
        <c:overlap val="100"/>
        <c:axId val="67451136"/>
        <c:axId val="66437120"/>
        <c:extLst>
          <c:ext xmlns:c15="http://schemas.microsoft.com/office/drawing/2012/chart" uri="{02D57815-91ED-43cb-92C2-25804820EDAC}">
            <c15:filteredBarSeries>
              <c15:ser>
                <c:idx val="0"/>
                <c:order val="0"/>
                <c:tx>
                  <c:strRef>
                    <c:extLst>
                      <c:ext uri="{02D57815-91ED-43cb-92C2-25804820EDAC}">
                        <c15:formulaRef>
                          <c15:sqref>Sheet1!$B$1</c15:sqref>
                        </c15:formulaRef>
                      </c:ext>
                    </c:extLst>
                    <c:strCache>
                      <c:ptCount val="1"/>
                      <c:pt idx="0">
                        <c:v>열1</c:v>
                      </c:pt>
                    </c:strCache>
                  </c:strRef>
                </c:tx>
                <c:spPr>
                  <a:solidFill>
                    <a:schemeClr val="accent1"/>
                  </a:solidFill>
                  <a:ln>
                    <a:noFill/>
                  </a:ln>
                  <a:effectLst/>
                </c:spPr>
                <c:invertIfNegative val="0"/>
                <c:cat>
                  <c:numRef>
                    <c:extLst>
                      <c:ext uri="{02D57815-91ED-43cb-92C2-25804820EDAC}">
                        <c15:formulaRef>
                          <c15:sqref>Sheet1!$B$2:$B$6</c15:sqref>
                        </c15:formulaRef>
                      </c:ext>
                    </c:extLst>
                    <c:numCache>
                      <c:formatCode>General</c:formatCode>
                      <c:ptCount val="5"/>
                      <c:pt idx="0">
                        <c:v>2017</c:v>
                      </c:pt>
                      <c:pt idx="1">
                        <c:v>2018</c:v>
                      </c:pt>
                      <c:pt idx="2">
                        <c:v>2019</c:v>
                      </c:pt>
                      <c:pt idx="3">
                        <c:v>2020</c:v>
                      </c:pt>
                      <c:pt idx="4">
                        <c:v>2021</c:v>
                      </c:pt>
                    </c:numCache>
                  </c:numRef>
                </c:cat>
                <c:val>
                  <c:numRef>
                    <c:extLst>
                      <c:ext uri="{02D57815-91ED-43cb-92C2-25804820EDAC}">
                        <c15:formulaRef>
                          <c15:sqref>Sheet1!$B$2:$B$6</c15:sqref>
                        </c15:formulaRef>
                      </c:ext>
                    </c:extLst>
                    <c:numCache>
                      <c:formatCode>General</c:formatCode>
                      <c:ptCount val="5"/>
                      <c:pt idx="0">
                        <c:v>2017</c:v>
                      </c:pt>
                      <c:pt idx="1">
                        <c:v>2018</c:v>
                      </c:pt>
                      <c:pt idx="2">
                        <c:v>2019</c:v>
                      </c:pt>
                      <c:pt idx="3">
                        <c:v>2020</c:v>
                      </c:pt>
                      <c:pt idx="4">
                        <c:v>2021</c:v>
                      </c:pt>
                    </c:numCache>
                  </c:numRef>
                </c:val>
                <c:extLst>
                  <c:ext xmlns:c16="http://schemas.microsoft.com/office/drawing/2014/chart" uri="{C3380CC4-5D6E-409C-BE32-E72D297353CC}">
                    <c16:uniqueId val="{00000009-BF6A-4471-BF94-B9653475F4A8}"/>
                  </c:ext>
                </c:extLst>
              </c15:ser>
            </c15:filteredBarSeries>
          </c:ext>
        </c:extLst>
      </c:barChart>
      <c:catAx>
        <c:axId val="67451136"/>
        <c:scaling>
          <c:orientation val="minMax"/>
        </c:scaling>
        <c:delete val="0"/>
        <c:axPos val="b"/>
        <c:numFmt formatCode="General" sourceLinked="0"/>
        <c:majorTickMark val="none"/>
        <c:minorTickMark val="none"/>
        <c:tickLblPos val="low"/>
        <c:spPr>
          <a:noFill/>
          <a:ln w="3175" cap="flat" cmpd="sng" algn="ctr">
            <a:solidFill>
              <a:schemeClr val="bg1">
                <a:lumMod val="75000"/>
              </a:schemeClr>
            </a:solidFill>
            <a:prstDash val="solid"/>
            <a:round/>
          </a:ln>
          <a:effectLst/>
        </c:spPr>
        <c:txPr>
          <a:bodyPr rot="-60000000" spcFirstLastPara="1" vertOverflow="ellipsis" vert="horz" wrap="square" anchor="ctr" anchorCtr="1"/>
          <a:lstStyle/>
          <a:p>
            <a:pPr algn="ctr">
              <a:defRPr lang="en-US" altLang="ko-KR" sz="1050" b="0" i="0" u="none" strike="noStrike" kern="1200" baseline="0" smtId="4294967295">
                <a:ln>
                  <a:solidFill>
                    <a:srgbClr val="000000">
                      <a:lumMod val="50000"/>
                      <a:lumOff val="50000"/>
                      <a:alpha val="0"/>
                    </a:srgbClr>
                  </a:solidFill>
                </a:ln>
                <a:solidFill>
                  <a:schemeClr val="bg1">
                    <a:lumMod val="50000"/>
                  </a:schemeClr>
                </a:solidFill>
                <a:latin typeface="KPMG Bold" panose="020B0803030202040204" pitchFamily="34" charset="0"/>
                <a:ea typeface="KoPub돋움체 Medium" panose="00000600000000000000" pitchFamily="2" charset="-127"/>
                <a:cs typeface="+mn-cs"/>
              </a:defRPr>
            </a:pPr>
            <a:endParaRPr lang="ko-KR"/>
          </a:p>
        </c:txPr>
        <c:crossAx val="66437120"/>
        <c:crosses val="autoZero"/>
        <c:auto val="0"/>
        <c:lblAlgn val="ctr"/>
        <c:lblOffset val="100"/>
        <c:noMultiLvlLbl val="0"/>
      </c:catAx>
      <c:valAx>
        <c:axId val="66437120"/>
        <c:scaling>
          <c:orientation val="minMax"/>
          <c:min val="0"/>
        </c:scaling>
        <c:delete val="0"/>
        <c:axPos val="l"/>
        <c:numFmt formatCode="#,##0" sourceLinked="0"/>
        <c:majorTickMark val="out"/>
        <c:minorTickMark val="none"/>
        <c:tickLblPos val="low"/>
        <c:spPr>
          <a:noFill/>
          <a:ln w="9525" cap="flat" cmpd="sng" algn="ctr">
            <a:solidFill>
              <a:schemeClr val="bg1">
                <a:lumMod val="75000"/>
              </a:schemeClr>
            </a:solidFill>
            <a:prstDash val="solid"/>
            <a:round/>
          </a:ln>
          <a:effectLst/>
        </c:spPr>
        <c:txPr>
          <a:bodyPr rot="-60000000" spcFirstLastPara="1" vertOverflow="ellipsis" vert="horz" wrap="square" anchor="ctr" anchorCtr="1"/>
          <a:lstStyle/>
          <a:p>
            <a:pPr algn="ctr">
              <a:defRPr lang="en-US" altLang="ko-KR" sz="1050" b="0" i="0" u="none" strike="noStrike" kern="1200" baseline="0" smtId="4294967295">
                <a:ln>
                  <a:solidFill>
                    <a:srgbClr val="000000">
                      <a:lumMod val="50000"/>
                      <a:lumOff val="50000"/>
                      <a:alpha val="0"/>
                    </a:srgbClr>
                  </a:solidFill>
                </a:ln>
                <a:solidFill>
                  <a:schemeClr val="bg1">
                    <a:lumMod val="50000"/>
                  </a:schemeClr>
                </a:solidFill>
                <a:latin typeface="KPMG Bold" panose="020B0803030202040204" pitchFamily="34" charset="0"/>
                <a:ea typeface="KoPub돋움체 Medium" panose="00000600000000000000" pitchFamily="2" charset="-127"/>
                <a:cs typeface="+mn-cs"/>
              </a:defRPr>
            </a:pPr>
            <a:endParaRPr lang="ko-KR"/>
          </a:p>
        </c:txPr>
        <c:crossAx val="67451136"/>
        <c:crosses val="autoZero"/>
        <c:crossBetween val="between"/>
        <c:majorUnit val="20"/>
      </c:valAx>
      <c:spPr>
        <a:noFill/>
        <a:ln>
          <a:noFill/>
        </a:ln>
        <a:effectLst/>
      </c:spPr>
    </c:plotArea>
    <c:legend>
      <c:legendPos val="t"/>
      <c:layout>
        <c:manualLayout>
          <c:xMode val="edge"/>
          <c:yMode val="edge"/>
          <c:x val="0.18085756305692949"/>
          <c:y val="2.4901960784313726E-2"/>
          <c:w val="0.66787593934157785"/>
          <c:h val="6.5579084967320261E-2"/>
        </c:manualLayout>
      </c:layout>
      <c:overlay val="0"/>
      <c:spPr>
        <a:noFill/>
        <a:ln>
          <a:noFill/>
        </a:ln>
        <a:effectLst/>
      </c:spPr>
      <c:txPr>
        <a:bodyPr rot="0" spcFirstLastPara="1" vertOverflow="ellipsis" vert="horz" wrap="square" anchor="ctr" anchorCtr="1"/>
        <a:lstStyle/>
        <a:p>
          <a:pPr algn="ctr">
            <a:defRPr lang="en-US" altLang="ko-KR" sz="900" b="0" i="0" u="none" strike="noStrike" kern="1200" baseline="0" smtId="4294967295">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cs typeface="+mn-cs"/>
            </a:defRPr>
          </a:pPr>
          <a:endParaRPr lang="ko-KR"/>
        </a:p>
      </c:txPr>
    </c:legend>
    <c:plotVisOnly val="1"/>
    <c:dispBlanksAs val="gap"/>
    <c:showDLblsOverMax val="1"/>
  </c:chart>
  <c:spPr>
    <a:noFill/>
    <a:ln w="9525" cap="flat" cmpd="sng" algn="ctr">
      <a:noFill/>
      <a:prstDash val="solid"/>
    </a:ln>
    <a:effectLst/>
  </c:spPr>
  <c:txPr>
    <a:bodyPr/>
    <a:lstStyle/>
    <a:p>
      <a:pPr>
        <a:defRPr sz="1800" smtId="4294967295"/>
      </a:pPr>
      <a:endParaRPr lang="ko-KR"/>
    </a:p>
  </c:txPr>
  <c:externalData r:id="rId3">
    <c:autoUpdate val="0"/>
  </c:externalData>
</c:chartSpace>
</file>

<file path=ppt/charts/chart6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696556515778483"/>
          <c:y val="0.14988700300856736"/>
          <c:w val="0.82050699956878448"/>
          <c:h val="0.76084978706613515"/>
        </c:manualLayout>
      </c:layout>
      <c:barChart>
        <c:barDir val="col"/>
        <c:grouping val="stacked"/>
        <c:varyColors val="0"/>
        <c:ser>
          <c:idx val="0"/>
          <c:order val="0"/>
          <c:tx>
            <c:strRef>
              <c:f>Sheet1!$B$1</c:f>
              <c:strCache>
                <c:ptCount val="1"/>
                <c:pt idx="0">
                  <c:v>생명_공공</c:v>
                </c:pt>
              </c:strCache>
            </c:strRef>
          </c:tx>
          <c:spPr>
            <a:solidFill>
              <a:schemeClr val="accent1"/>
            </a:solidFill>
            <a:ln>
              <a:noFill/>
            </a:ln>
            <a:effectLst/>
          </c:spPr>
          <c:invertIfNegative val="0"/>
          <c:dLbls>
            <c:numFmt formatCode="#,##0.0_);[Red]\(#,##0.0\)" sourceLinked="0"/>
            <c:spPr>
              <a:noFill/>
              <a:ln>
                <a:noFill/>
              </a:ln>
              <a:effectLst/>
            </c:spPr>
            <c:txPr>
              <a:bodyPr rot="0" spcFirstLastPara="1" vertOverflow="ellipsis" vert="horz" wrap="square" lIns="0" tIns="0" rIns="0" bIns="0" anchor="ctr" anchorCtr="1">
                <a:spAutoFit/>
              </a:bodyPr>
              <a:lstStyle/>
              <a:p>
                <a:pPr>
                  <a:defRPr lang="en-US" altLang="ko-KR" sz="1100" b="0" i="0" u="none" strike="noStrike" kern="1200" baseline="0">
                    <a:ln>
                      <a:solidFill>
                        <a:srgbClr val="000000">
                          <a:lumMod val="50000"/>
                          <a:lumOff val="50000"/>
                          <a:alpha val="0"/>
                        </a:srgbClr>
                      </a:solidFill>
                    </a:ln>
                    <a:solidFill>
                      <a:schemeClr val="bg1"/>
                    </a:solidFill>
                    <a:latin typeface="KPMG Bold" panose="020B0803030202040204" pitchFamily="34" charset="0"/>
                    <a:ea typeface="KoPub돋움체 Medium" panose="00000600000000000000" pitchFamily="2" charset="-127"/>
                    <a:cs typeface="+mn-cs"/>
                  </a:defRPr>
                </a:pPr>
                <a:endParaRPr lang="ko-KR"/>
              </a:p>
            </c:txP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a:noFill/>
                  <a:ln>
                    <a:noFill/>
                  </a:ln>
                </c15:spPr>
                <c15:showLeaderLines val="0"/>
              </c:ext>
            </c:extLst>
          </c:dLbls>
          <c:cat>
            <c:strRef>
              <c:f>Sheet1!$A$3:$A$7</c:f>
              <c:strCache>
                <c:ptCount val="5"/>
                <c:pt idx="0">
                  <c:v>2017-18</c:v>
                </c:pt>
                <c:pt idx="1">
                  <c:v>2018-19</c:v>
                </c:pt>
                <c:pt idx="2">
                  <c:v>2019-20</c:v>
                </c:pt>
                <c:pt idx="3">
                  <c:v>2020-21</c:v>
                </c:pt>
                <c:pt idx="4">
                  <c:v>2021-22</c:v>
                </c:pt>
              </c:strCache>
            </c:strRef>
          </c:cat>
          <c:val>
            <c:numRef>
              <c:f>Sheet1!$B$3:$B$7</c:f>
              <c:numCache>
                <c:formatCode>0.0_);[Red]\(0.0\)</c:formatCode>
                <c:ptCount val="5"/>
                <c:pt idx="0">
                  <c:v>318223.20559999999</c:v>
                </c:pt>
                <c:pt idx="1">
                  <c:v>337505.0711</c:v>
                </c:pt>
                <c:pt idx="2">
                  <c:v>379389.59899999999</c:v>
                </c:pt>
                <c:pt idx="3">
                  <c:v>403286.55479999998</c:v>
                </c:pt>
                <c:pt idx="4" formatCode="_-* #,##0.0_-;\-* #,##0.0_-;_-* &quot;-&quot;??_-;_-@_-">
                  <c:v>428024.97149999999</c:v>
                </c:pt>
              </c:numCache>
            </c:numRef>
          </c:val>
          <c:extLst>
            <c:ext xmlns:c16="http://schemas.microsoft.com/office/drawing/2014/chart" uri="{C3380CC4-5D6E-409C-BE32-E72D297353CC}">
              <c16:uniqueId val="{00000000-F580-4628-9F39-557EC56C29FF}"/>
            </c:ext>
          </c:extLst>
        </c:ser>
        <c:ser>
          <c:idx val="1"/>
          <c:order val="1"/>
          <c:tx>
            <c:strRef>
              <c:f>Sheet1!$C$1</c:f>
              <c:strCache>
                <c:ptCount val="1"/>
                <c:pt idx="0">
                  <c:v>생명_민간</c:v>
                </c:pt>
              </c:strCache>
            </c:strRef>
          </c:tx>
          <c:spPr>
            <a:solidFill>
              <a:schemeClr val="accent2"/>
            </a:solidFill>
            <a:ln>
              <a:noFill/>
            </a:ln>
            <a:effectLst/>
          </c:spPr>
          <c:invertIfNegative val="0"/>
          <c:dLbls>
            <c:dLbl>
              <c:idx val="2"/>
              <c:tx>
                <c:rich>
                  <a:bodyPr rot="0" spcFirstLastPara="1" vertOverflow="ellipsis" vert="horz" wrap="square" lIns="0" tIns="0" rIns="0" bIns="0" anchor="ctr" anchorCtr="0">
                    <a:spAutoFit/>
                  </a:bodyPr>
                  <a:lstStyle/>
                  <a:p>
                    <a:pPr algn="ctr">
                      <a:defRPr lang="en-US" altLang="ko-KR" sz="1100" b="0" i="0" u="none" strike="noStrike" kern="1200" baseline="0">
                        <a:ln>
                          <a:solidFill>
                            <a:srgbClr val="000000">
                              <a:lumMod val="50000"/>
                              <a:lumOff val="50000"/>
                              <a:alpha val="0"/>
                            </a:srgbClr>
                          </a:solidFill>
                        </a:ln>
                        <a:solidFill>
                          <a:schemeClr val="bg1"/>
                        </a:solidFill>
                        <a:latin typeface="KPMG Bold" panose="020B0803030202040204" pitchFamily="34" charset="0"/>
                        <a:ea typeface="KoPub돋움체 Medium" panose="00000600000000000000" pitchFamily="2" charset="-127"/>
                        <a:cs typeface="+mn-cs"/>
                      </a:defRPr>
                    </a:pPr>
                    <a:fld id="{5AF3CB35-A9E3-4030-9E0F-82D8A105B571}" type="VALUE">
                      <a:rPr lang="en-US" altLang="ko-KR" sz="1100" b="0" i="0" u="none" strike="noStrike" kern="1200" baseline="0">
                        <a:ln>
                          <a:solidFill>
                            <a:srgbClr val="000000">
                              <a:lumMod val="50000"/>
                              <a:lumOff val="50000"/>
                              <a:alpha val="0"/>
                            </a:srgbClr>
                          </a:solidFill>
                        </a:ln>
                        <a:solidFill>
                          <a:schemeClr val="bg1"/>
                        </a:solidFill>
                        <a:latin typeface="KPMG Bold" panose="020B0803030202040204" pitchFamily="34" charset="0"/>
                        <a:ea typeface="KoPub돋움체 Medium" panose="00000600000000000000" pitchFamily="2" charset="-127"/>
                        <a:cs typeface="+mn-cs"/>
                      </a:rPr>
                      <a:pPr algn="ctr">
                        <a:defRPr sz="1100">
                          <a:solidFill>
                            <a:schemeClr val="bg1"/>
                          </a:solidFill>
                          <a:latin typeface="KPMG Bold" panose="020B0803030202040204" pitchFamily="34" charset="0"/>
                        </a:defRPr>
                      </a:pPr>
                      <a:t>[값]</a:t>
                    </a:fld>
                    <a:endParaRPr lang="ko-KR" altLang="en-US"/>
                  </a:p>
                </c:rich>
              </c:tx>
              <c:numFmt formatCode="#,##0.0_);[Red]\(#,##0.0\)" sourceLinked="0"/>
              <c:spPr>
                <a:noFill/>
                <a:ln>
                  <a:noFill/>
                </a:ln>
                <a:effectLst/>
              </c:spPr>
              <c:txPr>
                <a:bodyPr rot="0" spcFirstLastPara="1" vertOverflow="ellipsis" vert="horz" wrap="square" lIns="0" tIns="0" rIns="0" bIns="0" anchor="ctr" anchorCtr="0">
                  <a:spAutoFit/>
                </a:bodyPr>
                <a:lstStyle/>
                <a:p>
                  <a:pPr algn="ctr">
                    <a:defRPr lang="en-US" altLang="ko-KR" sz="1100" b="0" i="0" u="none" strike="noStrike" kern="1200" baseline="0">
                      <a:ln>
                        <a:solidFill>
                          <a:srgbClr val="000000">
                            <a:lumMod val="50000"/>
                            <a:lumOff val="50000"/>
                            <a:alpha val="0"/>
                          </a:srgbClr>
                        </a:solidFill>
                      </a:ln>
                      <a:solidFill>
                        <a:schemeClr val="bg1"/>
                      </a:solidFill>
                      <a:latin typeface="KPMG Bold" panose="020B0803030202040204" pitchFamily="34" charset="0"/>
                      <a:ea typeface="KoPub돋움체 Medium" panose="00000600000000000000" pitchFamily="2" charset="-127"/>
                      <a:cs typeface="+mn-cs"/>
                    </a:defRPr>
                  </a:pPr>
                  <a:endParaRPr lang="ko-KR"/>
                </a:p>
              </c:txP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a:noFill/>
                    <a:ln>
                      <a:noFill/>
                    </a:ln>
                  </c15:spPr>
                  <c15:dlblFieldTable/>
                  <c15:showDataLabelsRange val="0"/>
                </c:ext>
                <c:ext xmlns:c16="http://schemas.microsoft.com/office/drawing/2014/chart" uri="{C3380CC4-5D6E-409C-BE32-E72D297353CC}">
                  <c16:uniqueId val="{00000000-E13A-4685-9F41-D8B1D2E075B8}"/>
                </c:ext>
              </c:extLst>
            </c:dLbl>
            <c:numFmt formatCode="#,##0.0_);[Red]\(#,##0.0\)" sourceLinked="0"/>
            <c:spPr>
              <a:noFill/>
              <a:ln>
                <a:noFill/>
              </a:ln>
              <a:effectLst/>
            </c:spPr>
            <c:txPr>
              <a:bodyPr rot="0" spcFirstLastPara="1" vertOverflow="ellipsis" vert="horz" wrap="square" lIns="0" tIns="0" rIns="0" bIns="0" anchor="ctr" anchorCtr="1">
                <a:spAutoFit/>
              </a:bodyPr>
              <a:lstStyle/>
              <a:p>
                <a:pPr>
                  <a:defRPr lang="en-US" altLang="ko-KR" sz="1100" b="0" i="0" u="none" strike="noStrike" kern="1200" baseline="0">
                    <a:ln>
                      <a:solidFill>
                        <a:srgbClr val="000000">
                          <a:lumMod val="50000"/>
                          <a:lumOff val="50000"/>
                          <a:alpha val="0"/>
                        </a:srgbClr>
                      </a:solidFill>
                    </a:ln>
                    <a:solidFill>
                      <a:schemeClr val="bg1"/>
                    </a:solidFill>
                    <a:latin typeface="KPMG Bold" panose="020B0803030202040204" pitchFamily="34" charset="0"/>
                    <a:ea typeface="KoPub돋움체 Medium" panose="00000600000000000000" pitchFamily="2" charset="-127"/>
                    <a:cs typeface="+mn-cs"/>
                  </a:defRPr>
                </a:pPr>
                <a:endParaRPr lang="ko-KR"/>
              </a:p>
            </c:txP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a:noFill/>
                  <a:ln>
                    <a:noFill/>
                  </a:ln>
                </c15:spPr>
                <c15:showLeaderLines val="1"/>
                <c15:leaderLines>
                  <c:spPr>
                    <a:ln w="9525" cap="flat" cmpd="sng" algn="ctr">
                      <a:solidFill>
                        <a:schemeClr val="tx1">
                          <a:lumMod val="35000"/>
                          <a:lumOff val="65000"/>
                        </a:schemeClr>
                      </a:solidFill>
                      <a:prstDash val="solid"/>
                      <a:round/>
                    </a:ln>
                    <a:effectLst/>
                  </c:spPr>
                </c15:leaderLines>
              </c:ext>
            </c:extLst>
          </c:dLbls>
          <c:cat>
            <c:strRef>
              <c:f>Sheet1!$A$3:$A$7</c:f>
              <c:strCache>
                <c:ptCount val="5"/>
                <c:pt idx="0">
                  <c:v>2017-18</c:v>
                </c:pt>
                <c:pt idx="1">
                  <c:v>2018-19</c:v>
                </c:pt>
                <c:pt idx="2">
                  <c:v>2019-20</c:v>
                </c:pt>
                <c:pt idx="3">
                  <c:v>2020-21</c:v>
                </c:pt>
                <c:pt idx="4">
                  <c:v>2021-22</c:v>
                </c:pt>
              </c:strCache>
            </c:strRef>
          </c:cat>
          <c:val>
            <c:numRef>
              <c:f>Sheet1!$C$3:$C$7</c:f>
              <c:numCache>
                <c:formatCode>General</c:formatCode>
                <c:ptCount val="5"/>
                <c:pt idx="0">
                  <c:v>140586.23488699997</c:v>
                </c:pt>
                <c:pt idx="1">
                  <c:v>170626.96</c:v>
                </c:pt>
                <c:pt idx="2">
                  <c:v>193520.587229</c:v>
                </c:pt>
                <c:pt idx="3" formatCode="0.0_);[Red]\(0.0\)">
                  <c:v>225444.48045000003</c:v>
                </c:pt>
                <c:pt idx="4" formatCode="_-* #,##0.0_-;\-* #,##0.0_-;_-* &quot;-&quot;??_-;_-@_-">
                  <c:v>264589.16833778791</c:v>
                </c:pt>
              </c:numCache>
            </c:numRef>
          </c:val>
          <c:extLst>
            <c:ext xmlns:c16="http://schemas.microsoft.com/office/drawing/2014/chart" uri="{C3380CC4-5D6E-409C-BE32-E72D297353CC}">
              <c16:uniqueId val="{00000001-F580-4628-9F39-557EC56C29FF}"/>
            </c:ext>
          </c:extLst>
        </c:ser>
        <c:ser>
          <c:idx val="2"/>
          <c:order val="2"/>
          <c:tx>
            <c:strRef>
              <c:f>Sheet1!$D$1</c:f>
              <c:strCache>
                <c:ptCount val="1"/>
                <c:pt idx="0">
                  <c:v>손해·건강_공공</c:v>
                </c:pt>
              </c:strCache>
            </c:strRef>
          </c:tx>
          <c:spPr>
            <a:solidFill>
              <a:schemeClr val="accent3"/>
            </a:solidFill>
            <a:ln>
              <a:noFill/>
            </a:ln>
            <a:effectLst/>
          </c:spPr>
          <c:invertIfNegative val="0"/>
          <c:dLbls>
            <c:dLbl>
              <c:idx val="0"/>
              <c:numFmt formatCode="#,##0.0_);[Red]\(#,##0.0\)" sourceLinked="0"/>
              <c:spPr>
                <a:noFill/>
                <a:ln>
                  <a:noFill/>
                </a:ln>
                <a:effectLst/>
              </c:spPr>
              <c:txPr>
                <a:bodyPr rot="0" spcFirstLastPara="1" vertOverflow="ellipsis" vert="horz" wrap="square" lIns="0" tIns="0" rIns="0" bIns="0" anchor="ctr" anchorCtr="1">
                  <a:spAutoFit/>
                </a:bodyPr>
                <a:lstStyle/>
                <a:p>
                  <a:pPr>
                    <a:defRPr lang="en-US" altLang="ko-KR" sz="1100" b="0" i="0" u="none" strike="noStrike" kern="1200" baseline="0">
                      <a:ln>
                        <a:solidFill>
                          <a:srgbClr val="000000">
                            <a:lumMod val="50000"/>
                            <a:lumOff val="50000"/>
                            <a:alpha val="0"/>
                          </a:srgbClr>
                        </a:solidFill>
                      </a:ln>
                      <a:solidFill>
                        <a:schemeClr val="bg1"/>
                      </a:solidFill>
                      <a:latin typeface="KPMG Bold" panose="020B0803030202040204" pitchFamily="34" charset="0"/>
                      <a:ea typeface="KoPub돋움체 Medium" panose="00000600000000000000" pitchFamily="2" charset="-127"/>
                      <a:cs typeface="+mn-cs"/>
                    </a:defRPr>
                  </a:pPr>
                  <a:endParaRPr lang="ko-KR"/>
                </a:p>
              </c:txP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a:noFill/>
                    <a:ln>
                      <a:noFill/>
                    </a:ln>
                  </c15:spPr>
                </c:ext>
                <c:ext xmlns:c16="http://schemas.microsoft.com/office/drawing/2014/chart" uri="{C3380CC4-5D6E-409C-BE32-E72D297353CC}">
                  <c16:uniqueId val="{0000000B-1E1D-4306-8FF7-DF6EAADE9866}"/>
                </c:ext>
              </c:extLst>
            </c:dLbl>
            <c:dLbl>
              <c:idx val="1"/>
              <c:numFmt formatCode="#,##0.0_);[Red]\(#,##0.0\)" sourceLinked="0"/>
              <c:spPr>
                <a:noFill/>
                <a:ln>
                  <a:noFill/>
                </a:ln>
                <a:effectLst/>
              </c:spPr>
              <c:txPr>
                <a:bodyPr rot="0" spcFirstLastPara="1" vertOverflow="ellipsis" vert="horz" wrap="square" lIns="0" tIns="0" rIns="0" bIns="0" anchor="ctr" anchorCtr="1">
                  <a:spAutoFit/>
                </a:bodyPr>
                <a:lstStyle/>
                <a:p>
                  <a:pPr>
                    <a:defRPr lang="en-US" altLang="ko-KR" sz="1100" b="0" i="0" u="none" strike="noStrike" kern="1200" baseline="0">
                      <a:ln>
                        <a:solidFill>
                          <a:srgbClr val="000000">
                            <a:lumMod val="50000"/>
                            <a:lumOff val="50000"/>
                            <a:alpha val="0"/>
                          </a:srgbClr>
                        </a:solidFill>
                      </a:ln>
                      <a:solidFill>
                        <a:schemeClr val="bg1"/>
                      </a:solidFill>
                      <a:latin typeface="KPMG Bold" panose="020B0803030202040204" pitchFamily="34" charset="0"/>
                      <a:ea typeface="KoPub돋움체 Medium" panose="00000600000000000000" pitchFamily="2" charset="-127"/>
                      <a:cs typeface="+mn-cs"/>
                    </a:defRPr>
                  </a:pPr>
                  <a:endParaRPr lang="ko-KR"/>
                </a:p>
              </c:txP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a:noFill/>
                    <a:ln>
                      <a:noFill/>
                    </a:ln>
                  </c15:spPr>
                </c:ext>
                <c:ext xmlns:c16="http://schemas.microsoft.com/office/drawing/2014/chart" uri="{C3380CC4-5D6E-409C-BE32-E72D297353CC}">
                  <c16:uniqueId val="{0000000A-1E1D-4306-8FF7-DF6EAADE9866}"/>
                </c:ext>
              </c:extLst>
            </c:dLbl>
            <c:dLbl>
              <c:idx val="2"/>
              <c:numFmt formatCode="#,##0.0_);[Red]\(#,##0.0\)" sourceLinked="0"/>
              <c:spPr>
                <a:noFill/>
                <a:ln>
                  <a:noFill/>
                </a:ln>
                <a:effectLst/>
              </c:spPr>
              <c:txPr>
                <a:bodyPr rot="0" spcFirstLastPara="1" vertOverflow="ellipsis" vert="horz" wrap="square" lIns="0" tIns="0" rIns="0" bIns="0" anchor="ctr" anchorCtr="1">
                  <a:spAutoFit/>
                </a:bodyPr>
                <a:lstStyle/>
                <a:p>
                  <a:pPr>
                    <a:defRPr lang="en-US" altLang="ko-KR" sz="1100" b="0" i="0" u="none" strike="noStrike" kern="1200" baseline="0">
                      <a:ln>
                        <a:solidFill>
                          <a:srgbClr val="000000">
                            <a:lumMod val="50000"/>
                            <a:lumOff val="50000"/>
                            <a:alpha val="0"/>
                          </a:srgbClr>
                        </a:solidFill>
                      </a:ln>
                      <a:solidFill>
                        <a:schemeClr val="bg1"/>
                      </a:solidFill>
                      <a:latin typeface="KPMG Bold" panose="020B0803030202040204" pitchFamily="34" charset="0"/>
                      <a:ea typeface="KoPub돋움체 Medium" panose="00000600000000000000" pitchFamily="2" charset="-127"/>
                      <a:cs typeface="+mn-cs"/>
                    </a:defRPr>
                  </a:pPr>
                  <a:endParaRPr lang="ko-KR"/>
                </a:p>
              </c:txP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a:noFill/>
                    <a:ln>
                      <a:noFill/>
                    </a:ln>
                  </c15:spPr>
                </c:ext>
                <c:ext xmlns:c16="http://schemas.microsoft.com/office/drawing/2014/chart" uri="{C3380CC4-5D6E-409C-BE32-E72D297353CC}">
                  <c16:uniqueId val="{00000009-1E1D-4306-8FF7-DF6EAADE9866}"/>
                </c:ext>
              </c:extLst>
            </c:dLbl>
            <c:dLbl>
              <c:idx val="3"/>
              <c:numFmt formatCode="#,##0.0_);[Red]\(#,##0.0\)" sourceLinked="0"/>
              <c:spPr>
                <a:noFill/>
                <a:ln>
                  <a:noFill/>
                </a:ln>
                <a:effectLst/>
              </c:spPr>
              <c:txPr>
                <a:bodyPr rot="0" spcFirstLastPara="1" vertOverflow="ellipsis" vert="horz" wrap="square" lIns="0" tIns="0" rIns="0" bIns="0" anchor="ctr" anchorCtr="1">
                  <a:spAutoFit/>
                </a:bodyPr>
                <a:lstStyle/>
                <a:p>
                  <a:pPr>
                    <a:defRPr lang="en-US" altLang="ko-KR" sz="1100" b="0" i="0" u="none" strike="noStrike" kern="1200" baseline="0">
                      <a:ln>
                        <a:solidFill>
                          <a:srgbClr val="000000">
                            <a:lumMod val="50000"/>
                            <a:lumOff val="50000"/>
                            <a:alpha val="0"/>
                          </a:srgbClr>
                        </a:solidFill>
                      </a:ln>
                      <a:solidFill>
                        <a:schemeClr val="bg1"/>
                      </a:solidFill>
                      <a:latin typeface="KPMG Bold" panose="020B0803030202040204" pitchFamily="34" charset="0"/>
                      <a:ea typeface="KoPub돋움체 Medium" panose="00000600000000000000" pitchFamily="2" charset="-127"/>
                      <a:cs typeface="+mn-cs"/>
                    </a:defRPr>
                  </a:pPr>
                  <a:endParaRPr lang="ko-KR"/>
                </a:p>
              </c:txP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a:noFill/>
                    <a:ln>
                      <a:noFill/>
                    </a:ln>
                  </c15:spPr>
                </c:ext>
                <c:ext xmlns:c16="http://schemas.microsoft.com/office/drawing/2014/chart" uri="{C3380CC4-5D6E-409C-BE32-E72D297353CC}">
                  <c16:uniqueId val="{00000008-1E1D-4306-8FF7-DF6EAADE9866}"/>
                </c:ext>
              </c:extLst>
            </c:dLbl>
            <c:dLbl>
              <c:idx val="4"/>
              <c:numFmt formatCode="#,##0.0_);[Red]\(#,##0.0\)" sourceLinked="0"/>
              <c:spPr>
                <a:noFill/>
                <a:ln>
                  <a:noFill/>
                </a:ln>
                <a:effectLst/>
              </c:spPr>
              <c:txPr>
                <a:bodyPr rot="0" spcFirstLastPara="1" vertOverflow="ellipsis" vert="horz" wrap="square" lIns="0" tIns="0" rIns="0" bIns="0" anchor="ctr" anchorCtr="1">
                  <a:spAutoFit/>
                </a:bodyPr>
                <a:lstStyle/>
                <a:p>
                  <a:pPr>
                    <a:defRPr lang="en-US" altLang="ko-KR" sz="1100" b="0" i="0" u="none" strike="noStrike" kern="1200" baseline="0">
                      <a:ln>
                        <a:solidFill>
                          <a:srgbClr val="000000">
                            <a:lumMod val="50000"/>
                            <a:lumOff val="50000"/>
                            <a:alpha val="0"/>
                          </a:srgbClr>
                        </a:solidFill>
                      </a:ln>
                      <a:solidFill>
                        <a:schemeClr val="bg1"/>
                      </a:solidFill>
                      <a:latin typeface="KPMG Bold" panose="020B0803030202040204" pitchFamily="34" charset="0"/>
                      <a:ea typeface="KoPub돋움체 Medium" panose="00000600000000000000" pitchFamily="2" charset="-127"/>
                      <a:cs typeface="+mn-cs"/>
                    </a:defRPr>
                  </a:pPr>
                  <a:endParaRPr lang="ko-KR"/>
                </a:p>
              </c:txP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a:noFill/>
                    <a:ln>
                      <a:noFill/>
                    </a:ln>
                  </c15:spPr>
                </c:ext>
                <c:ext xmlns:c16="http://schemas.microsoft.com/office/drawing/2014/chart" uri="{C3380CC4-5D6E-409C-BE32-E72D297353CC}">
                  <c16:uniqueId val="{00000007-1E1D-4306-8FF7-DF6EAADE9866}"/>
                </c:ext>
              </c:extLst>
            </c:dLbl>
            <c:numFmt formatCode="#,##0.0_);[Red]\(#,##0.0\)" sourceLinked="0"/>
            <c:spPr>
              <a:solidFill>
                <a:schemeClr val="bg1"/>
              </a:solidFill>
              <a:ln>
                <a:solidFill>
                  <a:schemeClr val="accent5"/>
                </a:solidFill>
              </a:ln>
              <a:effectLst/>
            </c:spPr>
            <c:txPr>
              <a:bodyPr rot="0" spcFirstLastPara="1" vertOverflow="ellipsis" vert="horz" wrap="square" lIns="0" tIns="0" rIns="0" bIns="0" anchor="ctr" anchorCtr="1">
                <a:spAutoFit/>
              </a:bodyPr>
              <a:lstStyle/>
              <a:p>
                <a:pPr>
                  <a:defRPr lang="en-US" altLang="ko-KR" sz="1100" b="0" i="0" u="none" strike="noStrike" kern="1200" baseline="0">
                    <a:ln>
                      <a:solidFill>
                        <a:srgbClr val="000000">
                          <a:lumMod val="50000"/>
                          <a:lumOff val="50000"/>
                          <a:alpha val="0"/>
                        </a:srgbClr>
                      </a:solidFill>
                    </a:ln>
                    <a:solidFill>
                      <a:schemeClr val="bg1"/>
                    </a:solidFill>
                    <a:latin typeface="KPMG Bold" panose="020B0803030202040204" pitchFamily="34" charset="0"/>
                    <a:ea typeface="KoPub돋움체 Medium" panose="00000600000000000000" pitchFamily="2" charset="-127"/>
                    <a:cs typeface="+mn-cs"/>
                  </a:defRPr>
                </a:pPr>
                <a:endParaRPr lang="ko-KR"/>
              </a:p>
            </c:txP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a:noFill/>
                  <a:ln>
                    <a:noFill/>
                  </a:ln>
                </c15:spPr>
                <c15:showLeaderLines val="1"/>
                <c15:leaderLines>
                  <c:spPr>
                    <a:ln w="9525" cap="flat" cmpd="sng" algn="ctr">
                      <a:solidFill>
                        <a:schemeClr val="tx1">
                          <a:lumMod val="35000"/>
                          <a:lumOff val="65000"/>
                        </a:schemeClr>
                      </a:solidFill>
                      <a:prstDash val="solid"/>
                      <a:round/>
                    </a:ln>
                    <a:effectLst/>
                  </c:spPr>
                </c15:leaderLines>
              </c:ext>
            </c:extLst>
          </c:dLbls>
          <c:cat>
            <c:strRef>
              <c:f>Sheet1!$A$3:$A$7</c:f>
              <c:strCache>
                <c:ptCount val="5"/>
                <c:pt idx="0">
                  <c:v>2017-18</c:v>
                </c:pt>
                <c:pt idx="1">
                  <c:v>2018-19</c:v>
                </c:pt>
                <c:pt idx="2">
                  <c:v>2019-20</c:v>
                </c:pt>
                <c:pt idx="3">
                  <c:v>2020-21</c:v>
                </c:pt>
                <c:pt idx="4">
                  <c:v>2021-22</c:v>
                </c:pt>
              </c:strCache>
            </c:strRef>
          </c:cat>
          <c:val>
            <c:numRef>
              <c:f>Sheet1!$D$3:$D$7</c:f>
              <c:numCache>
                <c:formatCode>General</c:formatCode>
                <c:ptCount val="5"/>
                <c:pt idx="0">
                  <c:v>70569.776643606398</c:v>
                </c:pt>
                <c:pt idx="1">
                  <c:v>71693.150368269999</c:v>
                </c:pt>
                <c:pt idx="2">
                  <c:v>76539.048526726998</c:v>
                </c:pt>
                <c:pt idx="3">
                  <c:v>75211.294173828996</c:v>
                </c:pt>
                <c:pt idx="4" formatCode="_-* #,##0.0_-;\-* #,##0.0_-;_-* &quot;-&quot;??_-;_-@_-">
                  <c:v>78335.445275200007</c:v>
                </c:pt>
              </c:numCache>
            </c:numRef>
          </c:val>
          <c:extLst>
            <c:ext xmlns:c16="http://schemas.microsoft.com/office/drawing/2014/chart" uri="{C3380CC4-5D6E-409C-BE32-E72D297353CC}">
              <c16:uniqueId val="{00000000-1E1D-4306-8FF7-DF6EAADE9866}"/>
            </c:ext>
          </c:extLst>
        </c:ser>
        <c:ser>
          <c:idx val="3"/>
          <c:order val="3"/>
          <c:tx>
            <c:strRef>
              <c:f>Sheet1!$E$1</c:f>
              <c:strCache>
                <c:ptCount val="1"/>
                <c:pt idx="0">
                  <c:v>손해·건강_민간</c:v>
                </c:pt>
              </c:strCache>
            </c:strRef>
          </c:tx>
          <c:spPr>
            <a:solidFill>
              <a:schemeClr val="accent4"/>
            </a:solidFill>
            <a:ln>
              <a:noFill/>
            </a:ln>
            <a:effectLst/>
          </c:spPr>
          <c:invertIfNegative val="0"/>
          <c:dLbls>
            <c:numFmt formatCode="#,##0.0_);[Red]\(#,##0.0\)" sourceLinked="0"/>
            <c:spPr>
              <a:noFill/>
              <a:ln>
                <a:noFill/>
              </a:ln>
              <a:effectLst/>
            </c:spPr>
            <c:txPr>
              <a:bodyPr rot="0" spcFirstLastPara="1" vertOverflow="ellipsis" vert="horz" wrap="square" lIns="0" tIns="0" rIns="0" bIns="0" anchor="ctr" anchorCtr="0">
                <a:spAutoFit/>
              </a:bodyPr>
              <a:lstStyle/>
              <a:p>
                <a:pPr algn="ctr">
                  <a:defRPr lang="en-US" altLang="ko-KR" sz="1100" b="0" i="0" u="none" strike="noStrike" kern="1200" baseline="0">
                    <a:ln>
                      <a:solidFill>
                        <a:srgbClr val="000000">
                          <a:lumMod val="50000"/>
                          <a:lumOff val="50000"/>
                          <a:alpha val="0"/>
                        </a:srgbClr>
                      </a:solidFill>
                    </a:ln>
                    <a:solidFill>
                      <a:schemeClr val="bg1"/>
                    </a:solidFill>
                    <a:latin typeface="KPMG Bold" panose="020B0803030202040204" pitchFamily="34" charset="0"/>
                    <a:ea typeface="KoPub돋움체 Medium" panose="00000600000000000000" pitchFamily="2" charset="-127"/>
                    <a:cs typeface="+mn-cs"/>
                  </a:defRPr>
                </a:pPr>
                <a:endParaRPr lang="ko-KR"/>
              </a:p>
            </c:txPr>
            <c:dLblPos val="ct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a:noFill/>
                  <a:ln>
                    <a:noFill/>
                  </a:ln>
                </c15:spPr>
                <c15:showLeaderLines val="0"/>
              </c:ext>
            </c:extLst>
          </c:dLbls>
          <c:cat>
            <c:strRef>
              <c:f>Sheet1!$A$3:$A$7</c:f>
              <c:strCache>
                <c:ptCount val="5"/>
                <c:pt idx="0">
                  <c:v>2017-18</c:v>
                </c:pt>
                <c:pt idx="1">
                  <c:v>2018-19</c:v>
                </c:pt>
                <c:pt idx="2">
                  <c:v>2019-20</c:v>
                </c:pt>
                <c:pt idx="3">
                  <c:v>2020-21</c:v>
                </c:pt>
                <c:pt idx="4">
                  <c:v>2021-22</c:v>
                </c:pt>
              </c:strCache>
            </c:strRef>
          </c:cat>
          <c:val>
            <c:numRef>
              <c:f>Sheet1!$E$3:$E$7</c:f>
              <c:numCache>
                <c:formatCode>General</c:formatCode>
                <c:ptCount val="5"/>
                <c:pt idx="0">
                  <c:v>65419.815416544909</c:v>
                </c:pt>
                <c:pt idx="1">
                  <c:v>81287.160635740554</c:v>
                </c:pt>
                <c:pt idx="2">
                  <c:v>90743.943250007462</c:v>
                </c:pt>
                <c:pt idx="3">
                  <c:v>98000.96322462798</c:v>
                </c:pt>
                <c:pt idx="4" formatCode="_-* #,##0.0_-;\-* #,##0.0_-;_-* &quot;-&quot;??_-;_-@_-">
                  <c:v>109753.36939637699</c:v>
                </c:pt>
              </c:numCache>
            </c:numRef>
          </c:val>
          <c:extLst>
            <c:ext xmlns:c16="http://schemas.microsoft.com/office/drawing/2014/chart" uri="{C3380CC4-5D6E-409C-BE32-E72D297353CC}">
              <c16:uniqueId val="{00000001-1E1D-4306-8FF7-DF6EAADE9866}"/>
            </c:ext>
          </c:extLst>
        </c:ser>
        <c:ser>
          <c:idx val="4"/>
          <c:order val="4"/>
          <c:tx>
            <c:strRef>
              <c:f>Sheet1!$F$1</c:f>
              <c:strCache>
                <c:ptCount val="1"/>
                <c:pt idx="0">
                  <c:v>손해_특수보험사</c:v>
                </c:pt>
              </c:strCache>
            </c:strRef>
          </c:tx>
          <c:spPr>
            <a:solidFill>
              <a:schemeClr val="accent5"/>
            </a:solidFill>
            <a:ln>
              <a:noFill/>
            </a:ln>
            <a:effectLst/>
          </c:spPr>
          <c:invertIfNegative val="0"/>
          <c:dLbls>
            <c:numFmt formatCode="#,##0.0_);[Red]\(#,##0.0\)" sourceLinked="0"/>
            <c:spPr>
              <a:noFill/>
              <a:ln>
                <a:noFill/>
              </a:ln>
              <a:effectLst/>
            </c:spPr>
            <c:txPr>
              <a:bodyPr rot="0" spcFirstLastPara="1" vertOverflow="ellipsis" vert="horz" wrap="square" lIns="38100" tIns="19050" rIns="38100" bIns="19050" anchor="ctr" anchorCtr="0">
                <a:spAutoFit/>
              </a:bodyPr>
              <a:lstStyle/>
              <a:p>
                <a:pPr algn="ctr">
                  <a:defRPr lang="en-US" altLang="ko-KR" sz="1100" b="0" i="0" u="none" strike="noStrike" kern="1200" baseline="0">
                    <a:ln>
                      <a:solidFill>
                        <a:srgbClr val="000000">
                          <a:lumMod val="50000"/>
                          <a:lumOff val="50000"/>
                          <a:alpha val="0"/>
                        </a:srgbClr>
                      </a:solidFill>
                    </a:ln>
                    <a:solidFill>
                      <a:schemeClr val="accent5">
                        <a:lumMod val="20000"/>
                        <a:lumOff val="80000"/>
                      </a:schemeClr>
                    </a:solidFill>
                    <a:latin typeface="KPMG Bold" panose="020B0803030202040204" pitchFamily="34" charset="0"/>
                    <a:ea typeface="KoPub돋움체 Medium" panose="00000600000000000000" pitchFamily="2" charset="-127"/>
                    <a:cs typeface="+mn-cs"/>
                  </a:defRPr>
                </a:pPr>
                <a:endParaRPr lang="ko-K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shade val="95000"/>
                          <a:satMod val="105000"/>
                        </a:schemeClr>
                      </a:solidFill>
                      <a:prstDash val="solid"/>
                      <a:round/>
                    </a:ln>
                    <a:effectLst/>
                  </c:spPr>
                </c15:leaderLines>
              </c:ext>
            </c:extLst>
          </c:dLbls>
          <c:cat>
            <c:strRef>
              <c:f>Sheet1!$A$3:$A$7</c:f>
              <c:strCache>
                <c:ptCount val="5"/>
                <c:pt idx="0">
                  <c:v>2017-18</c:v>
                </c:pt>
                <c:pt idx="1">
                  <c:v>2018-19</c:v>
                </c:pt>
                <c:pt idx="2">
                  <c:v>2019-20</c:v>
                </c:pt>
                <c:pt idx="3">
                  <c:v>2020-21</c:v>
                </c:pt>
                <c:pt idx="4">
                  <c:v>2021-22</c:v>
                </c:pt>
              </c:strCache>
            </c:strRef>
          </c:cat>
          <c:val>
            <c:numRef>
              <c:f>Sheet1!$F$3:$F$7</c:f>
              <c:numCache>
                <c:formatCode>General</c:formatCode>
                <c:ptCount val="5"/>
                <c:pt idx="0">
                  <c:v>9133.8071909999999</c:v>
                </c:pt>
                <c:pt idx="1">
                  <c:v>8148.4182471470003</c:v>
                </c:pt>
                <c:pt idx="2">
                  <c:v>10436.7094177</c:v>
                </c:pt>
                <c:pt idx="3">
                  <c:v>13114.8519607</c:v>
                </c:pt>
                <c:pt idx="4" formatCode="_-* #,##0.0_-;\-* #,##0.0_-;_-* &quot;-&quot;??_-;_-@_-">
                  <c:v>15046.826781</c:v>
                </c:pt>
              </c:numCache>
            </c:numRef>
          </c:val>
          <c:extLst>
            <c:ext xmlns:c16="http://schemas.microsoft.com/office/drawing/2014/chart" uri="{C3380CC4-5D6E-409C-BE32-E72D297353CC}">
              <c16:uniqueId val="{00000002-1E1D-4306-8FF7-DF6EAADE9866}"/>
            </c:ext>
          </c:extLst>
        </c:ser>
        <c:ser>
          <c:idx val="5"/>
          <c:order val="5"/>
          <c:tx>
            <c:strRef>
              <c:f>Sheet1!$G$1</c:f>
              <c:strCache>
                <c:ptCount val="1"/>
                <c:pt idx="0">
                  <c:v>손해_건강보험전업사</c:v>
                </c:pt>
              </c:strCache>
            </c:strRef>
          </c:tx>
          <c:spPr>
            <a:solidFill>
              <a:schemeClr val="accent6"/>
            </a:solidFill>
            <a:ln>
              <a:noFill/>
            </a:ln>
            <a:effectLst/>
          </c:spPr>
          <c:invertIfNegative val="0"/>
          <c:dLbls>
            <c:numFmt formatCode="#,##0.0_);[Red]\(#,##0.0\)" sourceLinked="0"/>
            <c:spPr>
              <a:noFill/>
              <a:ln>
                <a:noFill/>
              </a:ln>
              <a:effectLst/>
            </c:spPr>
            <c:txPr>
              <a:bodyPr rot="0" spcFirstLastPara="1" vertOverflow="ellipsis" vert="horz" wrap="square" lIns="38100" tIns="19050" rIns="38100" bIns="19050" anchor="ctr" anchorCtr="0">
                <a:spAutoFit/>
              </a:bodyPr>
              <a:lstStyle/>
              <a:p>
                <a:pPr algn="ctr">
                  <a:defRPr lang="en-US" altLang="ko-KR" sz="1100" b="0" i="0" u="none" strike="noStrike" kern="1200" baseline="0">
                    <a:ln>
                      <a:solidFill>
                        <a:srgbClr val="000000">
                          <a:lumMod val="50000"/>
                          <a:lumOff val="50000"/>
                          <a:alpha val="0"/>
                        </a:srgbClr>
                      </a:solidFill>
                    </a:ln>
                    <a:solidFill>
                      <a:srgbClr val="006E93"/>
                    </a:solidFill>
                    <a:latin typeface="KPMG Bold" panose="020B0803030202040204" pitchFamily="34" charset="0"/>
                    <a:ea typeface="KoPub돋움체 Medium" panose="00000600000000000000" pitchFamily="2" charset="-127"/>
                    <a:cs typeface="+mn-cs"/>
                  </a:defRPr>
                </a:pPr>
                <a:endParaRPr lang="ko-KR"/>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prstDash val="solid"/>
                      <a:round/>
                    </a:ln>
                    <a:effectLst/>
                  </c:spPr>
                </c15:leaderLines>
              </c:ext>
            </c:extLst>
          </c:dLbls>
          <c:cat>
            <c:strRef>
              <c:f>Sheet1!$A$3:$A$7</c:f>
              <c:strCache>
                <c:ptCount val="5"/>
                <c:pt idx="0">
                  <c:v>2017-18</c:v>
                </c:pt>
                <c:pt idx="1">
                  <c:v>2018-19</c:v>
                </c:pt>
                <c:pt idx="2">
                  <c:v>2019-20</c:v>
                </c:pt>
                <c:pt idx="3">
                  <c:v>2020-21</c:v>
                </c:pt>
                <c:pt idx="4">
                  <c:v>2021-22</c:v>
                </c:pt>
              </c:strCache>
            </c:strRef>
          </c:cat>
          <c:val>
            <c:numRef>
              <c:f>Sheet1!$G$3:$G$7</c:f>
              <c:numCache>
                <c:formatCode>General</c:formatCode>
                <c:ptCount val="5"/>
                <c:pt idx="0">
                  <c:v>8314.2806633138971</c:v>
                </c:pt>
                <c:pt idx="1">
                  <c:v>11354.036393183951</c:v>
                </c:pt>
                <c:pt idx="2">
                  <c:v>14472.893037736012</c:v>
                </c:pt>
                <c:pt idx="3">
                  <c:v>15755.191299677001</c:v>
                </c:pt>
                <c:pt idx="4" formatCode="_-* #,##0.0_-;\-* #,##0.0_-;_-* &quot;-&quot;??_-;_-@_-">
                  <c:v>20867.176761344948</c:v>
                </c:pt>
              </c:numCache>
            </c:numRef>
          </c:val>
          <c:extLst>
            <c:ext xmlns:c16="http://schemas.microsoft.com/office/drawing/2014/chart" uri="{C3380CC4-5D6E-409C-BE32-E72D297353CC}">
              <c16:uniqueId val="{00000003-1E1D-4306-8FF7-DF6EAADE9866}"/>
            </c:ext>
          </c:extLst>
        </c:ser>
        <c:dLbls>
          <c:showLegendKey val="0"/>
          <c:showVal val="0"/>
          <c:showCatName val="0"/>
          <c:showSerName val="0"/>
          <c:showPercent val="0"/>
          <c:showBubbleSize val="0"/>
        </c:dLbls>
        <c:gapWidth val="80"/>
        <c:overlap val="100"/>
        <c:axId val="739968304"/>
        <c:axId val="739950416"/>
      </c:barChart>
      <c:catAx>
        <c:axId val="73996830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prstDash val="solid"/>
            <a:round/>
          </a:ln>
          <a:effectLst/>
        </c:spPr>
        <c:txPr>
          <a:bodyPr rot="-60000000" spcFirstLastPara="1" vertOverflow="ellipsis" vert="horz" wrap="square" anchor="ctr" anchorCtr="1"/>
          <a:lstStyle/>
          <a:p>
            <a:pPr algn="ctr">
              <a:defRPr lang="en-US" altLang="ko-KR" sz="1050" b="0" i="0" u="none" strike="noStrike" kern="1200" baseline="0">
                <a:ln>
                  <a:solidFill>
                    <a:srgbClr val="000000">
                      <a:lumMod val="50000"/>
                      <a:lumOff val="50000"/>
                      <a:alpha val="0"/>
                    </a:srgbClr>
                  </a:solidFill>
                </a:ln>
                <a:solidFill>
                  <a:schemeClr val="bg1">
                    <a:lumMod val="50000"/>
                  </a:schemeClr>
                </a:solidFill>
                <a:latin typeface="KPMG Bold" panose="020B0803030202040204" pitchFamily="34" charset="0"/>
                <a:ea typeface="KoPub돋움체 Medium" panose="00000600000000000000" pitchFamily="2" charset="-127"/>
                <a:cs typeface="+mn-cs"/>
              </a:defRPr>
            </a:pPr>
            <a:endParaRPr lang="ko-KR"/>
          </a:p>
        </c:txPr>
        <c:crossAx val="739950416"/>
        <c:crosses val="autoZero"/>
        <c:auto val="1"/>
        <c:lblAlgn val="ctr"/>
        <c:lblOffset val="100"/>
        <c:noMultiLvlLbl val="0"/>
      </c:catAx>
      <c:valAx>
        <c:axId val="739950416"/>
        <c:scaling>
          <c:orientation val="minMax"/>
        </c:scaling>
        <c:delete val="0"/>
        <c:axPos val="l"/>
        <c:numFmt formatCode="#,##0_);[Red]\(#,##0\)" sourceLinked="0"/>
        <c:majorTickMark val="out"/>
        <c:minorTickMark val="none"/>
        <c:tickLblPos val="nextTo"/>
        <c:spPr>
          <a:noFill/>
          <a:ln w="9525" cap="flat" cmpd="sng" algn="ctr">
            <a:solidFill>
              <a:schemeClr val="bg1">
                <a:lumMod val="75000"/>
              </a:schemeClr>
            </a:solidFill>
            <a:prstDash val="solid"/>
            <a:round/>
          </a:ln>
          <a:effectLst/>
        </c:spPr>
        <c:txPr>
          <a:bodyPr rot="-60000000" spcFirstLastPara="1" vertOverflow="ellipsis" vert="horz" wrap="square" anchor="ctr" anchorCtr="1"/>
          <a:lstStyle/>
          <a:p>
            <a:pPr algn="ctr">
              <a:defRPr lang="en-US" altLang="ko-KR" sz="1050" b="0" i="0" u="none" strike="noStrike" kern="1200" baseline="0">
                <a:ln>
                  <a:solidFill>
                    <a:srgbClr val="000000">
                      <a:lumMod val="50000"/>
                      <a:lumOff val="50000"/>
                      <a:alpha val="0"/>
                    </a:srgbClr>
                  </a:solidFill>
                </a:ln>
                <a:solidFill>
                  <a:schemeClr val="bg1">
                    <a:lumMod val="50000"/>
                  </a:schemeClr>
                </a:solidFill>
                <a:latin typeface="KPMG Bold" panose="020B0803030202040204" pitchFamily="34" charset="0"/>
                <a:ea typeface="KoPub돋움체 Medium" panose="00000600000000000000" pitchFamily="2" charset="-127"/>
                <a:cs typeface="+mn-cs"/>
              </a:defRPr>
            </a:pPr>
            <a:endParaRPr lang="ko-KR"/>
          </a:p>
        </c:txPr>
        <c:crossAx val="739968304"/>
        <c:crosses val="autoZero"/>
        <c:crossBetween val="between"/>
        <c:majorUnit val="200000"/>
      </c:valAx>
      <c:spPr>
        <a:noFill/>
        <a:ln>
          <a:noFill/>
        </a:ln>
        <a:effectLst/>
      </c:spPr>
    </c:plotArea>
    <c:legend>
      <c:legendPos val="t"/>
      <c:layout>
        <c:manualLayout>
          <c:xMode val="edge"/>
          <c:yMode val="edge"/>
          <c:x val="0.14830438228607568"/>
          <c:y val="0"/>
          <c:w val="0.78914515012913178"/>
          <c:h val="0.13327989418525621"/>
        </c:manualLayout>
      </c:layout>
      <c:overlay val="0"/>
      <c:spPr>
        <a:noFill/>
        <a:ln>
          <a:noFill/>
        </a:ln>
        <a:effectLst/>
      </c:spPr>
      <c:txPr>
        <a:bodyPr rot="0" spcFirstLastPara="1" vertOverflow="ellipsis" vert="horz" wrap="square" anchor="ctr" anchorCtr="1"/>
        <a:lstStyle/>
        <a:p>
          <a:pPr algn="ctr">
            <a:defRPr lang="en-US" altLang="ko-KR" sz="900" b="0" i="0" u="none" strike="noStrike" kern="1200" baseline="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cs typeface="+mn-cs"/>
            </a:defRPr>
          </a:pPr>
          <a:endParaRPr lang="ko-K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prstDash val="solid"/>
    </a:ln>
    <a:effectLst/>
  </c:spPr>
  <c:txPr>
    <a:bodyPr/>
    <a:lstStyle/>
    <a:p>
      <a:pPr>
        <a:defRPr lang="en-US" altLang="ko-KR" sz="900" kern="120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cs typeface="+mn-cs"/>
        </a:defRPr>
      </a:pPr>
      <a:endParaRPr lang="ko-KR"/>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957903993771613E-2"/>
          <c:y val="4.4271822015233053E-2"/>
          <c:w val="0.78398225308641978"/>
          <c:h val="0.85639084310441094"/>
        </c:manualLayout>
      </c:layout>
      <c:barChart>
        <c:barDir val="bar"/>
        <c:grouping val="clustered"/>
        <c:varyColors val="0"/>
        <c:ser>
          <c:idx val="0"/>
          <c:order val="0"/>
          <c:tx>
            <c:strRef>
              <c:f>Sheet1!$B$1</c:f>
              <c:strCache>
                <c:ptCount val="1"/>
                <c:pt idx="0">
                  <c:v>2021~2023F CAGR</c:v>
                </c:pt>
              </c:strCache>
            </c:strRef>
          </c:tx>
          <c:spPr>
            <a:solidFill>
              <a:schemeClr val="tx2"/>
            </a:solidFill>
            <a:ln>
              <a:noFill/>
            </a:ln>
            <a:effectLst/>
          </c:spPr>
          <c:invertIfNegative val="0"/>
          <c:dLbls>
            <c:dLbl>
              <c:idx val="1"/>
              <c:layout>
                <c:manualLayout>
                  <c:x val="-4.2503346720213801E-3"/>
                  <c:y val="7.0910106085985648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A9E0-4D79-A3C9-88721C5473F6}"/>
                </c:ext>
              </c:extLst>
            </c:dLbl>
            <c:dLbl>
              <c:idx val="4"/>
              <c:layout>
                <c:manualLayout>
                  <c:x val="0"/>
                  <c:y val="1.0636515912897822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A9E0-4D79-A3C9-88721C5473F6}"/>
                </c:ext>
              </c:extLst>
            </c:dLbl>
            <c:dLbl>
              <c:idx val="6"/>
              <c:layout>
                <c:manualLayout>
                  <c:x val="-7.792190215992959E-17"/>
                  <c:y val="7.0910106085985483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A9E0-4D79-A3C9-88721C5473F6}"/>
                </c:ext>
              </c:extLst>
            </c:dLbl>
            <c:dLbl>
              <c:idx val="8"/>
              <c:layout>
                <c:manualLayout>
                  <c:x val="0"/>
                  <c:y val="3.5455053042993392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A9E0-4D79-A3C9-88721C5473F6}"/>
                </c:ext>
              </c:extLst>
            </c:dLbl>
            <c:dLbl>
              <c:idx val="9"/>
              <c:layout>
                <c:manualLayout>
                  <c:x val="-1.2751004016064257E-2"/>
                  <c:y val="7.0912897822446863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A9E0-4D79-A3C9-88721C5473F6}"/>
                </c:ext>
              </c:extLst>
            </c:dLbl>
            <c:dLbl>
              <c:idx val="10"/>
              <c:layout>
                <c:manualLayout>
                  <c:x val="2.0957161981258366E-3"/>
                  <c:y val="7.0915689558905641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A9E0-4D79-A3C9-88721C5473F6}"/>
                </c:ext>
              </c:extLst>
            </c:dLbl>
            <c:dLbl>
              <c:idx val="12"/>
              <c:layout>
                <c:manualLayout>
                  <c:x val="-1.2098728246318627E-2"/>
                  <c:y val="9.6786711334450031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A9E0-4D79-A3C9-88721C5473F6}"/>
                </c:ext>
              </c:extLst>
            </c:dLbl>
            <c:numFmt formatCode="#,##0.0_ " sourceLinked="0"/>
            <c:spPr>
              <a:noFill/>
              <a:ln>
                <a:noFill/>
              </a:ln>
              <a:effectLst/>
            </c:spPr>
            <c:txPr>
              <a:bodyPr rot="0" spcFirstLastPara="1" vertOverflow="ellipsis" vert="horz" wrap="square" lIns="38100" tIns="19050" rIns="38100" bIns="19050" anchor="ctr" anchorCtr="0">
                <a:spAutoFit/>
              </a:bodyPr>
              <a:lstStyle/>
              <a:p>
                <a:pPr marL="0" algn="ctr" defTabSz="914400" rtl="0" eaLnBrk="1" latinLnBrk="0" hangingPunct="1">
                  <a:defRPr lang="en-US" altLang="ko-KR" sz="1050" b="1" i="0" u="none" strike="noStrike" kern="1200" spc="5" baseline="0">
                    <a:solidFill>
                      <a:schemeClr val="tx2"/>
                    </a:solidFill>
                    <a:latin typeface="KPMG Bold" panose="020B0803030202040204" pitchFamily="34" charset="0"/>
                    <a:ea typeface="+mn-ea"/>
                    <a:cs typeface="Arial"/>
                  </a:defRPr>
                </a:pPr>
                <a:endParaRPr lang="ko-K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Sheet1!$A$2:$A$14</c:f>
              <c:strCache>
                <c:ptCount val="13"/>
                <c:pt idx="0">
                  <c:v>필리핀</c:v>
                </c:pt>
                <c:pt idx="1">
                  <c:v>베트남</c:v>
                </c:pt>
                <c:pt idx="2">
                  <c:v>말레이시아</c:v>
                </c:pt>
                <c:pt idx="3">
                  <c:v>인도네시아</c:v>
                </c:pt>
                <c:pt idx="4">
                  <c:v>태국</c:v>
                </c:pt>
                <c:pt idx="5">
                  <c:v>인도</c:v>
                </c:pt>
                <c:pt idx="6">
                  <c:v>중국</c:v>
                </c:pt>
                <c:pt idx="7">
                  <c:v>호주</c:v>
                </c:pt>
                <c:pt idx="8">
                  <c:v>싱가포르</c:v>
                </c:pt>
                <c:pt idx="9">
                  <c:v>홍콩(SAR)</c:v>
                </c:pt>
                <c:pt idx="10">
                  <c:v>대만</c:v>
                </c:pt>
                <c:pt idx="11">
                  <c:v>한국</c:v>
                </c:pt>
                <c:pt idx="12">
                  <c:v>일본</c:v>
                </c:pt>
              </c:strCache>
            </c:strRef>
          </c:cat>
          <c:val>
            <c:numRef>
              <c:f>Sheet1!$B$2:$B$14</c:f>
              <c:numCache>
                <c:formatCode>0.0_);[Red]\(0.0\)</c:formatCode>
                <c:ptCount val="13"/>
                <c:pt idx="0">
                  <c:v>8.4</c:v>
                </c:pt>
                <c:pt idx="1">
                  <c:v>7.6</c:v>
                </c:pt>
                <c:pt idx="2">
                  <c:v>4</c:v>
                </c:pt>
                <c:pt idx="3">
                  <c:v>7.3</c:v>
                </c:pt>
                <c:pt idx="4">
                  <c:v>3.8</c:v>
                </c:pt>
                <c:pt idx="5">
                  <c:v>10</c:v>
                </c:pt>
                <c:pt idx="6">
                  <c:v>9.3000000000000007</c:v>
                </c:pt>
                <c:pt idx="7">
                  <c:v>6</c:v>
                </c:pt>
                <c:pt idx="8">
                  <c:v>2.6</c:v>
                </c:pt>
                <c:pt idx="9">
                  <c:v>5.8999999999999995</c:v>
                </c:pt>
                <c:pt idx="10">
                  <c:v>4.2</c:v>
                </c:pt>
                <c:pt idx="11">
                  <c:v>5.8999999999999995</c:v>
                </c:pt>
                <c:pt idx="12">
                  <c:v>2.5</c:v>
                </c:pt>
              </c:numCache>
            </c:numRef>
          </c:val>
          <c:extLst>
            <c:ext xmlns:c16="http://schemas.microsoft.com/office/drawing/2014/chart" uri="{C3380CC4-5D6E-409C-BE32-E72D297353CC}">
              <c16:uniqueId val="{00000007-A9E0-4D79-A3C9-88721C5473F6}"/>
            </c:ext>
          </c:extLst>
        </c:ser>
        <c:ser>
          <c:idx val="1"/>
          <c:order val="1"/>
          <c:tx>
            <c:strRef>
              <c:f>Sheet1!$C$1</c:f>
              <c:strCache>
                <c:ptCount val="1"/>
                <c:pt idx="0">
                  <c:v>2018~2020A CAGR</c:v>
                </c:pt>
              </c:strCache>
            </c:strRef>
          </c:tx>
          <c:spPr>
            <a:solidFill>
              <a:srgbClr val="96C6F2"/>
            </a:solidFill>
            <a:ln>
              <a:noFill/>
            </a:ln>
            <a:effectLst/>
          </c:spPr>
          <c:invertIfNegative val="0"/>
          <c:dLbls>
            <c:dLbl>
              <c:idx val="0"/>
              <c:layout>
                <c:manualLayout>
                  <c:x val="-2.9942212404047023E-17"/>
                  <c:y val="-7.0910106085986784E-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A9E0-4D79-A3C9-88721C5473F6}"/>
                </c:ext>
              </c:extLst>
            </c:dLbl>
            <c:dLbl>
              <c:idx val="1"/>
              <c:layout>
                <c:manualLayout>
                  <c:x val="0"/>
                  <c:y val="-7.0910106085985483E-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A9E0-4D79-A3C9-88721C5473F6}"/>
                </c:ext>
              </c:extLst>
            </c:dLbl>
            <c:dLbl>
              <c:idx val="2"/>
              <c:layout>
                <c:manualLayout>
                  <c:x val="0"/>
                  <c:y val="-7.0910106085985483E-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A-A9E0-4D79-A3C9-88721C5473F6}"/>
                </c:ext>
              </c:extLst>
            </c:dLbl>
            <c:dLbl>
              <c:idx val="3"/>
              <c:layout>
                <c:manualLayout>
                  <c:x val="0"/>
                  <c:y val="-3.5455053042992742E-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B-A9E0-4D79-A3C9-88721C5473F6}"/>
                </c:ext>
              </c:extLst>
            </c:dLbl>
            <c:dLbl>
              <c:idx val="4"/>
              <c:layout>
                <c:manualLayout>
                  <c:x val="0"/>
                  <c:y val="2.7917364607281706E-7"/>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C-A9E0-4D79-A3C9-88721C5473F6}"/>
                </c:ext>
              </c:extLst>
            </c:dLbl>
            <c:dLbl>
              <c:idx val="5"/>
              <c:layout>
                <c:manualLayout>
                  <c:x val="3.2663989290494925E-3"/>
                  <c:y val="-3.5452261306532663E-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D-A9E0-4D79-A3C9-88721C5473F6}"/>
                </c:ext>
              </c:extLst>
            </c:dLbl>
            <c:dLbl>
              <c:idx val="6"/>
              <c:layout>
                <c:manualLayout>
                  <c:x val="-2.2824631860776439E-3"/>
                  <c:y val="2.7917364607281706E-7"/>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E-A9E0-4D79-A3C9-88721C5473F6}"/>
                </c:ext>
              </c:extLst>
            </c:dLbl>
            <c:dLbl>
              <c:idx val="7"/>
              <c:layout>
                <c:manualLayout>
                  <c:x val="-3.2663989290495315E-3"/>
                  <c:y val="2.7917364607281706E-7"/>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F-A9E0-4D79-A3C9-88721C5473F6}"/>
                </c:ext>
              </c:extLst>
            </c:dLbl>
            <c:dLbl>
              <c:idx val="8"/>
              <c:layout>
                <c:manualLayout>
                  <c:x val="-6.984605087015115E-4"/>
                  <c:y val="7.0915689558905641E-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0-A9E0-4D79-A3C9-88721C5473F6}"/>
                </c:ext>
              </c:extLst>
            </c:dLbl>
            <c:dLbl>
              <c:idx val="9"/>
              <c:layout>
                <c:manualLayout>
                  <c:x val="-6.9846050870147258E-4"/>
                  <c:y val="3.5457844779452821E-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1-A9E0-4D79-A3C9-88721C5473F6}"/>
                </c:ext>
              </c:extLst>
            </c:dLbl>
            <c:dLbl>
              <c:idx val="10"/>
              <c:layout>
                <c:manualLayout>
                  <c:x val="-2.2824631860776439E-3"/>
                  <c:y val="-3.5452261306532663E-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2-A9E0-4D79-A3C9-88721C5473F6}"/>
                </c:ext>
              </c:extLst>
            </c:dLbl>
            <c:dLbl>
              <c:idx val="11"/>
              <c:layout>
                <c:manualLayout>
                  <c:x val="-2.6959876543209875E-3"/>
                  <c:y val="-1.0636515912897838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3-A9E0-4D79-A3C9-88721C5473F6}"/>
                </c:ext>
              </c:extLst>
            </c:dLbl>
            <c:dLbl>
              <c:idx val="12"/>
              <c:layout>
                <c:manualLayout>
                  <c:x val="-1.9480475539982397E-17"/>
                  <c:y val="-7.0907314349524103E-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4-A9E0-4D79-A3C9-88721C5473F6}"/>
                </c:ext>
              </c:extLst>
            </c:dLbl>
            <c:numFmt formatCode="#,##0.0_ " sourceLinked="0"/>
            <c:spPr>
              <a:noFill/>
              <a:ln>
                <a:noFill/>
              </a:ln>
              <a:effectLst/>
            </c:spPr>
            <c:txPr>
              <a:bodyPr rot="0" spcFirstLastPara="1" vertOverflow="ellipsis" vert="horz" wrap="square" lIns="38100" tIns="19050" rIns="38100" bIns="19050" anchor="ctr" anchorCtr="0">
                <a:spAutoFit/>
              </a:bodyPr>
              <a:lstStyle/>
              <a:p>
                <a:pPr marL="0" algn="ctr" defTabSz="914400" rtl="0" eaLnBrk="1" latinLnBrk="0" hangingPunct="1">
                  <a:defRPr lang="en-US" altLang="ko-KR" sz="1050" b="1" i="0" u="none" strike="noStrike" kern="1200" spc="5" baseline="0">
                    <a:solidFill>
                      <a:srgbClr val="86AEDA"/>
                    </a:solidFill>
                    <a:latin typeface="KPMG Bold" panose="020B0803030202040204" pitchFamily="34" charset="0"/>
                    <a:ea typeface="+mn-ea"/>
                    <a:cs typeface="Arial"/>
                  </a:defRPr>
                </a:pPr>
                <a:endParaRPr lang="ko-KR"/>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Sheet1!$A$2:$A$14</c:f>
              <c:strCache>
                <c:ptCount val="13"/>
                <c:pt idx="0">
                  <c:v>필리핀</c:v>
                </c:pt>
                <c:pt idx="1">
                  <c:v>베트남</c:v>
                </c:pt>
                <c:pt idx="2">
                  <c:v>말레이시아</c:v>
                </c:pt>
                <c:pt idx="3">
                  <c:v>인도네시아</c:v>
                </c:pt>
                <c:pt idx="4">
                  <c:v>태국</c:v>
                </c:pt>
                <c:pt idx="5">
                  <c:v>인도</c:v>
                </c:pt>
                <c:pt idx="6">
                  <c:v>중국</c:v>
                </c:pt>
                <c:pt idx="7">
                  <c:v>호주</c:v>
                </c:pt>
                <c:pt idx="8">
                  <c:v>싱가포르</c:v>
                </c:pt>
                <c:pt idx="9">
                  <c:v>홍콩(SAR)</c:v>
                </c:pt>
                <c:pt idx="10">
                  <c:v>대만</c:v>
                </c:pt>
                <c:pt idx="11">
                  <c:v>한국</c:v>
                </c:pt>
                <c:pt idx="12">
                  <c:v>일본</c:v>
                </c:pt>
              </c:strCache>
            </c:strRef>
          </c:cat>
          <c:val>
            <c:numRef>
              <c:f>Sheet1!$C$2:$C$14</c:f>
              <c:numCache>
                <c:formatCode>0.0_);[Red]\(0.0\)</c:formatCode>
                <c:ptCount val="13"/>
                <c:pt idx="0">
                  <c:v>0</c:v>
                </c:pt>
                <c:pt idx="1">
                  <c:v>10.6</c:v>
                </c:pt>
                <c:pt idx="2">
                  <c:v>1</c:v>
                </c:pt>
                <c:pt idx="3">
                  <c:v>0.1</c:v>
                </c:pt>
                <c:pt idx="4">
                  <c:v>5.5</c:v>
                </c:pt>
                <c:pt idx="5">
                  <c:v>7.3</c:v>
                </c:pt>
                <c:pt idx="6">
                  <c:v>10.9</c:v>
                </c:pt>
                <c:pt idx="7">
                  <c:v>3.8</c:v>
                </c:pt>
                <c:pt idx="8">
                  <c:v>6</c:v>
                </c:pt>
                <c:pt idx="9">
                  <c:v>7.5</c:v>
                </c:pt>
                <c:pt idx="10">
                  <c:v>4.5999999999999996</c:v>
                </c:pt>
                <c:pt idx="11">
                  <c:v>5.8999999999999995</c:v>
                </c:pt>
                <c:pt idx="12">
                  <c:v>1.6</c:v>
                </c:pt>
              </c:numCache>
            </c:numRef>
          </c:val>
          <c:extLst>
            <c:ext xmlns:c16="http://schemas.microsoft.com/office/drawing/2014/chart" uri="{C3380CC4-5D6E-409C-BE32-E72D297353CC}">
              <c16:uniqueId val="{00000015-A9E0-4D79-A3C9-88721C5473F6}"/>
            </c:ext>
          </c:extLst>
        </c:ser>
        <c:dLbls>
          <c:showLegendKey val="0"/>
          <c:showVal val="0"/>
          <c:showCatName val="0"/>
          <c:showSerName val="0"/>
          <c:showPercent val="0"/>
          <c:showBubbleSize val="0"/>
        </c:dLbls>
        <c:gapWidth val="71"/>
        <c:axId val="351397056"/>
        <c:axId val="351407040"/>
      </c:barChart>
      <c:catAx>
        <c:axId val="351397056"/>
        <c:scaling>
          <c:orientation val="maxMin"/>
        </c:scaling>
        <c:delete val="1"/>
        <c:axPos val="l"/>
        <c:numFmt formatCode="General" sourceLinked="1"/>
        <c:majorTickMark val="out"/>
        <c:minorTickMark val="none"/>
        <c:tickLblPos val="nextTo"/>
        <c:crossAx val="351407040"/>
        <c:crosses val="autoZero"/>
        <c:auto val="1"/>
        <c:lblAlgn val="ctr"/>
        <c:lblOffset val="1000"/>
        <c:tickMarkSkip val="1"/>
        <c:noMultiLvlLbl val="0"/>
      </c:catAx>
      <c:valAx>
        <c:axId val="351407040"/>
        <c:scaling>
          <c:orientation val="minMax"/>
          <c:max val="20"/>
        </c:scaling>
        <c:delete val="1"/>
        <c:axPos val="t"/>
        <c:numFmt formatCode="0.0_);[Red]\(0.0\)" sourceLinked="1"/>
        <c:majorTickMark val="out"/>
        <c:minorTickMark val="none"/>
        <c:tickLblPos val="nextTo"/>
        <c:crossAx val="35139705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ko-KR"/>
    </a:p>
  </c:txPr>
  <c:externalData r:id="rId3">
    <c:autoUpdate val="0"/>
  </c:externalData>
</c:chartSpace>
</file>

<file path=ppt/charts/chart7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Sheet1!$C$1</c:f>
              <c:strCache>
                <c:ptCount val="1"/>
                <c:pt idx="0">
                  <c:v>보험밀도_생명(좌)</c:v>
                </c:pt>
              </c:strCache>
            </c:strRef>
          </c:tx>
          <c:spPr>
            <a:solidFill>
              <a:srgbClr val="00B8F5"/>
            </a:solidFill>
            <a:ln>
              <a:noFill/>
            </a:ln>
            <a:effectLst/>
          </c:spPr>
          <c:invertIfNegative val="0"/>
          <c:dLbls>
            <c:numFmt formatCode="#,##0.0_);[Red]\(#,##0.0\)" sourceLinked="0"/>
            <c:spPr>
              <a:noFill/>
              <a:ln>
                <a:noFill/>
              </a:ln>
              <a:effectLst/>
            </c:spPr>
            <c:txPr>
              <a:bodyPr rot="0" spcFirstLastPara="1" vertOverflow="ellipsis" vert="horz" wrap="square" lIns="38100" tIns="19050" rIns="38100" bIns="19050" anchor="ctr" anchorCtr="0">
                <a:spAutoFit/>
              </a:bodyPr>
              <a:lstStyle/>
              <a:p>
                <a:pPr algn="ctr">
                  <a:defRPr lang="en-US" altLang="ko-KR" sz="1200" b="0" i="0" u="none" strike="noStrike" kern="1200" baseline="0" smtId="4294967295">
                    <a:ln>
                      <a:solidFill>
                        <a:srgbClr val="000000">
                          <a:lumMod val="50000"/>
                          <a:lumOff val="50000"/>
                          <a:alpha val="0"/>
                        </a:srgbClr>
                      </a:solidFill>
                    </a:ln>
                    <a:solidFill>
                      <a:schemeClr val="bg1"/>
                    </a:solidFill>
                    <a:latin typeface="KPMG Bold" panose="020B0803030202040204" pitchFamily="34" charset="0"/>
                    <a:ea typeface="KoPub돋움체 Medium" panose="00000600000000000000" pitchFamily="2" charset="-127"/>
                    <a:cs typeface="+mn-cs"/>
                  </a:defRPr>
                </a:pPr>
                <a:endParaRPr lang="ko-KR"/>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shade val="95000"/>
                          <a:satMod val="105000"/>
                        </a:schemeClr>
                      </a:solidFill>
                      <a:prstDash val="solid"/>
                      <a:round/>
                    </a:ln>
                    <a:effectLst/>
                  </c:spPr>
                </c15:leaderLines>
              </c:ext>
            </c:extLst>
          </c:dLbls>
          <c:cat>
            <c:strRef>
              <c:f>Sheet1!$B$2:$B$6</c:f>
              <c:strCache>
                <c:ptCount val="5"/>
                <c:pt idx="0">
                  <c:v>2017-18*</c:v>
                </c:pt>
                <c:pt idx="1">
                  <c:v>2018-19*</c:v>
                </c:pt>
                <c:pt idx="2">
                  <c:v>2019-20*</c:v>
                </c:pt>
                <c:pt idx="3">
                  <c:v>2020-21*</c:v>
                </c:pt>
                <c:pt idx="4">
                  <c:v>2021-22*</c:v>
                </c:pt>
              </c:strCache>
            </c:strRef>
          </c:cat>
          <c:val>
            <c:numRef>
              <c:f>Sheet1!$C$2:$C$6</c:f>
              <c:numCache>
                <c:formatCode>0.0_);[Red]\(0.0\)</c:formatCode>
                <c:ptCount val="5"/>
                <c:pt idx="0">
                  <c:v>55</c:v>
                </c:pt>
                <c:pt idx="1">
                  <c:v>55</c:v>
                </c:pt>
                <c:pt idx="2">
                  <c:v>58</c:v>
                </c:pt>
                <c:pt idx="3">
                  <c:v>59</c:v>
                </c:pt>
                <c:pt idx="4">
                  <c:v>69</c:v>
                </c:pt>
              </c:numCache>
            </c:numRef>
          </c:val>
          <c:extLst xmlns:c15="http://schemas.microsoft.com/office/drawing/2012/chart">
            <c:ext xmlns:c16="http://schemas.microsoft.com/office/drawing/2014/chart" uri="{C3380CC4-5D6E-409C-BE32-E72D297353CC}">
              <c16:uniqueId val="{00000000-7F8D-45F4-94AD-A8D3A3B5D4B7}"/>
            </c:ext>
          </c:extLst>
        </c:ser>
        <c:ser>
          <c:idx val="1"/>
          <c:order val="1"/>
          <c:tx>
            <c:strRef>
              <c:f>Sheet1!$D$1</c:f>
              <c:strCache>
                <c:ptCount val="1"/>
                <c:pt idx="0">
                  <c:v>보험밀도_손해(좌)</c:v>
                </c:pt>
              </c:strCache>
            </c:strRef>
          </c:tx>
          <c:spPr>
            <a:solidFill>
              <a:srgbClr val="00338D"/>
            </a:solidFill>
            <a:ln>
              <a:noFill/>
            </a:ln>
            <a:effectLst/>
          </c:spPr>
          <c:invertIfNegative val="0"/>
          <c:dLbls>
            <c:spPr>
              <a:noFill/>
              <a:ln>
                <a:noFill/>
              </a:ln>
              <a:effectLst/>
            </c:spPr>
            <c:txPr>
              <a:bodyPr rot="0" spcFirstLastPara="1" vertOverflow="ellipsis" vert="horz" wrap="square" lIns="38100" tIns="19050" rIns="38100" bIns="19050" anchor="ctr" anchorCtr="0">
                <a:spAutoFit/>
              </a:bodyPr>
              <a:lstStyle/>
              <a:p>
                <a:pPr algn="ctr">
                  <a:defRPr lang="en-US" altLang="ko-KR" sz="1200" b="0" i="0" u="none" strike="noStrike" kern="1200" baseline="0" smtId="4294967295">
                    <a:ln>
                      <a:solidFill>
                        <a:srgbClr val="000000">
                          <a:lumMod val="50000"/>
                          <a:lumOff val="50000"/>
                          <a:alpha val="0"/>
                        </a:srgbClr>
                      </a:solidFill>
                    </a:ln>
                    <a:solidFill>
                      <a:schemeClr val="bg1"/>
                    </a:solidFill>
                    <a:latin typeface="KPMG Bold" panose="020B0803030202040204" pitchFamily="34" charset="0"/>
                    <a:ea typeface="KoPub돋움체 Medium" panose="00000600000000000000" pitchFamily="2" charset="-127"/>
                    <a:cs typeface="+mn-cs"/>
                  </a:defRPr>
                </a:pPr>
                <a:endParaRPr lang="ko-K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shade val="95000"/>
                          <a:satMod val="105000"/>
                        </a:schemeClr>
                      </a:solidFill>
                      <a:prstDash val="solid"/>
                      <a:round/>
                    </a:ln>
                    <a:effectLst/>
                  </c:spPr>
                </c15:leaderLines>
              </c:ext>
            </c:extLst>
          </c:dLbls>
          <c:cat>
            <c:strRef>
              <c:f>Sheet1!$B$2:$B$6</c:f>
              <c:strCache>
                <c:ptCount val="5"/>
                <c:pt idx="0">
                  <c:v>2017-18*</c:v>
                </c:pt>
                <c:pt idx="1">
                  <c:v>2018-19*</c:v>
                </c:pt>
                <c:pt idx="2">
                  <c:v>2019-20*</c:v>
                </c:pt>
                <c:pt idx="3">
                  <c:v>2020-21*</c:v>
                </c:pt>
                <c:pt idx="4">
                  <c:v>2021-22*</c:v>
                </c:pt>
              </c:strCache>
            </c:strRef>
          </c:cat>
          <c:val>
            <c:numRef>
              <c:f>Sheet1!$D$2:$D$6</c:f>
              <c:numCache>
                <c:formatCode>0.0_);[Red]\(0.0\)</c:formatCode>
                <c:ptCount val="5"/>
                <c:pt idx="0">
                  <c:v>18</c:v>
                </c:pt>
                <c:pt idx="1">
                  <c:v>19</c:v>
                </c:pt>
                <c:pt idx="2">
                  <c:v>19</c:v>
                </c:pt>
                <c:pt idx="3">
                  <c:v>19</c:v>
                </c:pt>
                <c:pt idx="4">
                  <c:v>22</c:v>
                </c:pt>
              </c:numCache>
            </c:numRef>
          </c:val>
          <c:extLst>
            <c:ext xmlns:c16="http://schemas.microsoft.com/office/drawing/2014/chart" uri="{C3380CC4-5D6E-409C-BE32-E72D297353CC}">
              <c16:uniqueId val="{00000001-7F8D-45F4-94AD-A8D3A3B5D4B7}"/>
            </c:ext>
          </c:extLst>
        </c:ser>
        <c:dLbls>
          <c:showLegendKey val="0"/>
          <c:showVal val="0"/>
          <c:showCatName val="0"/>
          <c:showSerName val="0"/>
          <c:showPercent val="0"/>
          <c:showBubbleSize val="0"/>
        </c:dLbls>
        <c:gapWidth val="80"/>
        <c:overlap val="100"/>
        <c:axId val="67451136"/>
        <c:axId val="66437120"/>
        <c:extLst/>
      </c:barChart>
      <c:lineChart>
        <c:grouping val="standard"/>
        <c:varyColors val="0"/>
        <c:ser>
          <c:idx val="2"/>
          <c:order val="2"/>
          <c:tx>
            <c:strRef>
              <c:f>Sheet1!$E$1</c:f>
              <c:strCache>
                <c:ptCount val="1"/>
                <c:pt idx="0">
                  <c:v>보험침투율_생보(우)</c:v>
                </c:pt>
              </c:strCache>
            </c:strRef>
          </c:tx>
          <c:spPr>
            <a:ln w="28575" cap="rnd" cmpd="sng" algn="ctr">
              <a:solidFill>
                <a:schemeClr val="accent3">
                  <a:shade val="95000"/>
                  <a:satMod val="105000"/>
                </a:schemeClr>
              </a:solidFill>
              <a:prstDash val="solid"/>
              <a:round/>
            </a:ln>
            <a:effectLst/>
          </c:spPr>
          <c:marker>
            <c:symbol val="circle"/>
            <c:size val="6"/>
            <c:spPr>
              <a:solidFill>
                <a:schemeClr val="bg1"/>
              </a:solidFill>
              <a:ln w="9525" cap="flat" cmpd="sng" algn="ctr">
                <a:solidFill>
                  <a:schemeClr val="tx1"/>
                </a:solidFill>
                <a:prstDash val="solid"/>
                <a:round/>
              </a:ln>
              <a:effectLst/>
            </c:spPr>
          </c:marker>
          <c:dLbls>
            <c:numFmt formatCode="#,##0.0_);[Red]\(#,##0.0\)" sourceLinked="0"/>
            <c:spPr>
              <a:noFill/>
              <a:ln>
                <a:noFill/>
              </a:ln>
              <a:effectLst/>
            </c:spPr>
            <c:txPr>
              <a:bodyPr rot="0" spcFirstLastPara="1" vertOverflow="ellipsis" vert="horz" wrap="square" lIns="38100" tIns="19050" rIns="38100" bIns="19050" anchor="ctr" anchorCtr="0">
                <a:spAutoFit/>
              </a:bodyPr>
              <a:lstStyle/>
              <a:p>
                <a:pPr algn="ctr">
                  <a:defRPr lang="en-US" altLang="ko-KR" sz="1200" b="0" i="0" u="none" strike="noStrike" kern="1200" baseline="0" smtId="4294967295">
                    <a:ln>
                      <a:solidFill>
                        <a:srgbClr val="000000">
                          <a:lumMod val="50000"/>
                          <a:lumOff val="50000"/>
                          <a:alpha val="0"/>
                        </a:srgbClr>
                      </a:solidFill>
                    </a:ln>
                    <a:solidFill>
                      <a:srgbClr val="0C233C"/>
                    </a:solidFill>
                    <a:latin typeface="KPMG Bold" panose="020B0803030202040204" pitchFamily="34" charset="0"/>
                    <a:ea typeface="KoPub돋움체 Medium" panose="00000600000000000000" pitchFamily="2" charset="-127"/>
                    <a:cs typeface="+mn-cs"/>
                  </a:defRPr>
                </a:pPr>
                <a:endParaRPr lang="ko-KR"/>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shade val="95000"/>
                          <a:satMod val="105000"/>
                        </a:schemeClr>
                      </a:solidFill>
                      <a:prstDash val="solid"/>
                      <a:round/>
                    </a:ln>
                    <a:effectLst/>
                  </c:spPr>
                </c15:leaderLines>
              </c:ext>
            </c:extLst>
          </c:dLbls>
          <c:cat>
            <c:strRef>
              <c:f>Sheet1!$B$2:$B$6</c:f>
              <c:strCache>
                <c:ptCount val="5"/>
                <c:pt idx="0">
                  <c:v>2017-18*</c:v>
                </c:pt>
                <c:pt idx="1">
                  <c:v>2018-19*</c:v>
                </c:pt>
                <c:pt idx="2">
                  <c:v>2019-20*</c:v>
                </c:pt>
                <c:pt idx="3">
                  <c:v>2020-21*</c:v>
                </c:pt>
                <c:pt idx="4">
                  <c:v>2021-22*</c:v>
                </c:pt>
              </c:strCache>
            </c:strRef>
          </c:cat>
          <c:val>
            <c:numRef>
              <c:f>Sheet1!$E$2:$E$6</c:f>
              <c:numCache>
                <c:formatCode>0.0_);[Red]\(0.0\)</c:formatCode>
                <c:ptCount val="5"/>
                <c:pt idx="0">
                  <c:v>2.76</c:v>
                </c:pt>
                <c:pt idx="1">
                  <c:v>2.74</c:v>
                </c:pt>
                <c:pt idx="2">
                  <c:v>2.82</c:v>
                </c:pt>
                <c:pt idx="3">
                  <c:v>3.2</c:v>
                </c:pt>
                <c:pt idx="4">
                  <c:v>3.2</c:v>
                </c:pt>
              </c:numCache>
            </c:numRef>
          </c:val>
          <c:smooth val="0"/>
          <c:extLst>
            <c:ext xmlns:c16="http://schemas.microsoft.com/office/drawing/2014/chart" uri="{C3380CC4-5D6E-409C-BE32-E72D297353CC}">
              <c16:uniqueId val="{00000002-7F8D-45F4-94AD-A8D3A3B5D4B7}"/>
            </c:ext>
          </c:extLst>
        </c:ser>
        <c:ser>
          <c:idx val="3"/>
          <c:order val="3"/>
          <c:tx>
            <c:strRef>
              <c:f>Sheet1!$F$1</c:f>
              <c:strCache>
                <c:ptCount val="1"/>
                <c:pt idx="0">
                  <c:v>보험침투율_손보(우)</c:v>
                </c:pt>
              </c:strCache>
            </c:strRef>
          </c:tx>
          <c:spPr>
            <a:ln w="28575" cap="rnd" cmpd="sng" algn="ctr">
              <a:solidFill>
                <a:schemeClr val="accent6"/>
              </a:solidFill>
              <a:prstDash val="solid"/>
              <a:round/>
            </a:ln>
            <a:effectLst/>
          </c:spPr>
          <c:marker>
            <c:symbol val="circle"/>
            <c:size val="6"/>
            <c:spPr>
              <a:solidFill>
                <a:schemeClr val="bg1"/>
              </a:solidFill>
              <a:ln w="9525" cap="flat" cmpd="sng" algn="ctr">
                <a:solidFill>
                  <a:schemeClr val="accent6"/>
                </a:solidFill>
                <a:prstDash val="solid"/>
                <a:round/>
              </a:ln>
              <a:effectLst/>
            </c:spPr>
          </c:marker>
          <c:dLbls>
            <c:spPr>
              <a:noFill/>
              <a:ln>
                <a:noFill/>
              </a:ln>
              <a:effectLst/>
            </c:spPr>
            <c:txPr>
              <a:bodyPr rot="0" spcFirstLastPara="1" vertOverflow="ellipsis" vert="horz" wrap="square" lIns="38100" tIns="19050" rIns="38100" bIns="19050" anchor="ctr" anchorCtr="0">
                <a:spAutoFit/>
              </a:bodyPr>
              <a:lstStyle/>
              <a:p>
                <a:pPr algn="ctr">
                  <a:defRPr lang="en-US" altLang="ko-KR" sz="1200" b="0" i="0" u="none" strike="noStrike" kern="1200" baseline="0" smtId="4294967295">
                    <a:ln>
                      <a:solidFill>
                        <a:srgbClr val="000000">
                          <a:lumMod val="50000"/>
                          <a:lumOff val="50000"/>
                          <a:alpha val="0"/>
                        </a:srgbClr>
                      </a:solidFill>
                    </a:ln>
                    <a:solidFill>
                      <a:schemeClr val="accent6"/>
                    </a:solidFill>
                    <a:latin typeface="KPMG Bold" panose="020B0803030202040204" pitchFamily="34" charset="0"/>
                    <a:ea typeface="KoPub돋움체 Medium" panose="00000600000000000000" pitchFamily="2" charset="-127"/>
                    <a:cs typeface="+mn-cs"/>
                  </a:defRPr>
                </a:pPr>
                <a:endParaRPr lang="ko-KR"/>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shade val="95000"/>
                          <a:satMod val="105000"/>
                        </a:schemeClr>
                      </a:solidFill>
                      <a:prstDash val="solid"/>
                      <a:round/>
                    </a:ln>
                    <a:effectLst/>
                  </c:spPr>
                </c15:leaderLines>
              </c:ext>
            </c:extLst>
          </c:dLbls>
          <c:cat>
            <c:strRef>
              <c:f>Sheet1!$B$2:$B$6</c:f>
              <c:strCache>
                <c:ptCount val="5"/>
                <c:pt idx="0">
                  <c:v>2017-18*</c:v>
                </c:pt>
                <c:pt idx="1">
                  <c:v>2018-19*</c:v>
                </c:pt>
                <c:pt idx="2">
                  <c:v>2019-20*</c:v>
                </c:pt>
                <c:pt idx="3">
                  <c:v>2020-21*</c:v>
                </c:pt>
                <c:pt idx="4">
                  <c:v>2021-22*</c:v>
                </c:pt>
              </c:strCache>
            </c:strRef>
          </c:cat>
          <c:val>
            <c:numRef>
              <c:f>Sheet1!$F$2:$F$6</c:f>
              <c:numCache>
                <c:formatCode>0.0_);[Red]\(0.0\)</c:formatCode>
                <c:ptCount val="5"/>
                <c:pt idx="0">
                  <c:v>0.93</c:v>
                </c:pt>
                <c:pt idx="1">
                  <c:v>0.97</c:v>
                </c:pt>
                <c:pt idx="2">
                  <c:v>0.94</c:v>
                </c:pt>
                <c:pt idx="3">
                  <c:v>1</c:v>
                </c:pt>
                <c:pt idx="4">
                  <c:v>1</c:v>
                </c:pt>
              </c:numCache>
            </c:numRef>
          </c:val>
          <c:smooth val="0"/>
          <c:extLst>
            <c:ext xmlns:c16="http://schemas.microsoft.com/office/drawing/2014/chart" uri="{C3380CC4-5D6E-409C-BE32-E72D297353CC}">
              <c16:uniqueId val="{00000003-7F8D-45F4-94AD-A8D3A3B5D4B7}"/>
            </c:ext>
          </c:extLst>
        </c:ser>
        <c:dLbls>
          <c:showLegendKey val="0"/>
          <c:showVal val="0"/>
          <c:showCatName val="0"/>
          <c:showSerName val="0"/>
          <c:showPercent val="0"/>
          <c:showBubbleSize val="0"/>
        </c:dLbls>
        <c:marker val="1"/>
        <c:smooth val="0"/>
        <c:axId val="976723648"/>
        <c:axId val="976725312"/>
      </c:lineChart>
      <c:catAx>
        <c:axId val="67451136"/>
        <c:scaling>
          <c:orientation val="minMax"/>
        </c:scaling>
        <c:delete val="0"/>
        <c:axPos val="b"/>
        <c:numFmt formatCode="General" sourceLinked="0"/>
        <c:majorTickMark val="none"/>
        <c:minorTickMark val="none"/>
        <c:tickLblPos val="low"/>
        <c:spPr>
          <a:noFill/>
          <a:ln w="3175" cap="flat" cmpd="sng" algn="ctr">
            <a:solidFill>
              <a:schemeClr val="bg1">
                <a:lumMod val="75000"/>
              </a:schemeClr>
            </a:solidFill>
            <a:prstDash val="solid"/>
            <a:round/>
          </a:ln>
          <a:effectLst/>
        </c:spPr>
        <c:txPr>
          <a:bodyPr rot="-60000000" spcFirstLastPara="1" vertOverflow="ellipsis" vert="horz" wrap="square" anchor="ctr" anchorCtr="1"/>
          <a:lstStyle/>
          <a:p>
            <a:pPr algn="ctr">
              <a:defRPr lang="en-US" altLang="ko-KR" sz="1050" b="0" i="0" u="none" strike="noStrike" kern="1200" baseline="0" smtId="4294967295">
                <a:ln>
                  <a:solidFill>
                    <a:srgbClr val="000000">
                      <a:lumMod val="50000"/>
                      <a:lumOff val="50000"/>
                      <a:alpha val="0"/>
                    </a:srgbClr>
                  </a:solidFill>
                </a:ln>
                <a:solidFill>
                  <a:schemeClr val="bg1">
                    <a:lumMod val="50000"/>
                  </a:schemeClr>
                </a:solidFill>
                <a:latin typeface="KPMG Bold" panose="020B0803030202040204" pitchFamily="34" charset="0"/>
                <a:ea typeface="KoPub돋움체 Medium" panose="00000600000000000000" pitchFamily="2" charset="-127"/>
                <a:cs typeface="+mn-cs"/>
              </a:defRPr>
            </a:pPr>
            <a:endParaRPr lang="ko-KR"/>
          </a:p>
        </c:txPr>
        <c:crossAx val="66437120"/>
        <c:crosses val="autoZero"/>
        <c:auto val="0"/>
        <c:lblAlgn val="ctr"/>
        <c:lblOffset val="100"/>
        <c:noMultiLvlLbl val="0"/>
      </c:catAx>
      <c:valAx>
        <c:axId val="66437120"/>
        <c:scaling>
          <c:orientation val="minMax"/>
          <c:min val="0"/>
        </c:scaling>
        <c:delete val="0"/>
        <c:axPos val="l"/>
        <c:numFmt formatCode="#,##0" sourceLinked="0"/>
        <c:majorTickMark val="out"/>
        <c:minorTickMark val="none"/>
        <c:tickLblPos val="low"/>
        <c:spPr>
          <a:noFill/>
          <a:ln w="9525" cap="flat" cmpd="sng" algn="ctr">
            <a:solidFill>
              <a:schemeClr val="bg1">
                <a:lumMod val="75000"/>
              </a:schemeClr>
            </a:solidFill>
            <a:prstDash val="solid"/>
            <a:round/>
          </a:ln>
          <a:effectLst/>
        </c:spPr>
        <c:txPr>
          <a:bodyPr rot="-60000000" spcFirstLastPara="1" vertOverflow="ellipsis" vert="horz" wrap="square" anchor="ctr" anchorCtr="1"/>
          <a:lstStyle/>
          <a:p>
            <a:pPr algn="ctr">
              <a:defRPr lang="en-US" altLang="ko-KR" sz="1050" b="0" i="0" u="none" strike="noStrike" kern="1200" baseline="0" smtId="4294967295">
                <a:ln>
                  <a:solidFill>
                    <a:srgbClr val="000000">
                      <a:lumMod val="50000"/>
                      <a:lumOff val="50000"/>
                      <a:alpha val="0"/>
                    </a:srgbClr>
                  </a:solidFill>
                </a:ln>
                <a:solidFill>
                  <a:schemeClr val="bg1">
                    <a:lumMod val="50000"/>
                  </a:schemeClr>
                </a:solidFill>
                <a:latin typeface="KPMG Bold" panose="020B0803030202040204" pitchFamily="34" charset="0"/>
                <a:ea typeface="KoPub돋움체 Medium" panose="00000600000000000000" pitchFamily="2" charset="-127"/>
                <a:cs typeface="+mn-cs"/>
              </a:defRPr>
            </a:pPr>
            <a:endParaRPr lang="ko-KR"/>
          </a:p>
        </c:txPr>
        <c:crossAx val="67451136"/>
        <c:crosses val="autoZero"/>
        <c:crossBetween val="between"/>
        <c:majorUnit val="20"/>
      </c:valAx>
      <c:valAx>
        <c:axId val="976725312"/>
        <c:scaling>
          <c:orientation val="minMax"/>
        </c:scaling>
        <c:delete val="0"/>
        <c:axPos val="r"/>
        <c:numFmt formatCode="#,##0_);[Red]\(#,##0\)" sourceLinked="0"/>
        <c:majorTickMark val="out"/>
        <c:minorTickMark val="none"/>
        <c:tickLblPos val="nextTo"/>
        <c:spPr>
          <a:noFill/>
          <a:ln w="9525" cap="flat" cmpd="sng" algn="ctr">
            <a:solidFill>
              <a:schemeClr val="bg1">
                <a:lumMod val="75000"/>
              </a:schemeClr>
            </a:solidFill>
            <a:prstDash val="solid"/>
            <a:round/>
          </a:ln>
          <a:effectLst/>
        </c:spPr>
        <c:txPr>
          <a:bodyPr rot="-60000000" spcFirstLastPara="1" vertOverflow="ellipsis" vert="horz" wrap="square" anchor="ctr" anchorCtr="1"/>
          <a:lstStyle/>
          <a:p>
            <a:pPr algn="ctr">
              <a:defRPr lang="en-US" altLang="ko-KR" sz="1050" b="0" i="0" u="none" strike="noStrike" kern="1200" baseline="0" smtId="4294967295">
                <a:ln>
                  <a:solidFill>
                    <a:srgbClr val="000000">
                      <a:lumMod val="50000"/>
                      <a:lumOff val="50000"/>
                      <a:alpha val="0"/>
                    </a:srgbClr>
                  </a:solidFill>
                </a:ln>
                <a:solidFill>
                  <a:schemeClr val="bg1">
                    <a:lumMod val="50000"/>
                  </a:schemeClr>
                </a:solidFill>
                <a:latin typeface="KPMG Bold" panose="020B0803030202040204" pitchFamily="34" charset="0"/>
                <a:ea typeface="KoPub돋움체 Medium" panose="00000600000000000000" pitchFamily="2" charset="-127"/>
                <a:cs typeface="+mn-cs"/>
              </a:defRPr>
            </a:pPr>
            <a:endParaRPr lang="ko-KR"/>
          </a:p>
        </c:txPr>
        <c:crossAx val="976723648"/>
        <c:crosses val="max"/>
        <c:crossBetween val="between"/>
      </c:valAx>
      <c:catAx>
        <c:axId val="976723648"/>
        <c:scaling>
          <c:orientation val="minMax"/>
        </c:scaling>
        <c:delete val="1"/>
        <c:axPos val="b"/>
        <c:numFmt formatCode="General" sourceLinked="1"/>
        <c:majorTickMark val="out"/>
        <c:minorTickMark val="none"/>
        <c:tickLblPos val="nextTo"/>
        <c:crossAx val="976725312"/>
        <c:crosses val="autoZero"/>
        <c:auto val="1"/>
        <c:lblAlgn val="ctr"/>
        <c:lblOffset val="100"/>
        <c:noMultiLvlLbl val="0"/>
      </c:catAx>
      <c:spPr>
        <a:noFill/>
        <a:ln>
          <a:noFill/>
        </a:ln>
        <a:effectLst/>
      </c:spPr>
    </c:plotArea>
    <c:legend>
      <c:legendPos val="t"/>
      <c:layout>
        <c:manualLayout>
          <c:xMode val="edge"/>
          <c:yMode val="edge"/>
          <c:x val="9.2264709089536504E-2"/>
          <c:y val="4.1503267973856213E-3"/>
          <c:w val="0.81842968836647079"/>
          <c:h val="0.12078235294117647"/>
        </c:manualLayout>
      </c:layout>
      <c:overlay val="0"/>
      <c:spPr>
        <a:noFill/>
        <a:ln>
          <a:noFill/>
        </a:ln>
        <a:effectLst/>
      </c:spPr>
      <c:txPr>
        <a:bodyPr rot="0" spcFirstLastPara="1" vertOverflow="ellipsis" vert="horz" wrap="square" anchor="ctr" anchorCtr="1"/>
        <a:lstStyle/>
        <a:p>
          <a:pPr algn="ctr">
            <a:defRPr lang="en-US" altLang="ko-KR" sz="900" b="0" i="0" u="none" strike="noStrike" kern="1200" baseline="0" smtId="4294967295">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cs typeface="+mn-cs"/>
            </a:defRPr>
          </a:pPr>
          <a:endParaRPr lang="ko-KR"/>
        </a:p>
      </c:txPr>
    </c:legend>
    <c:plotVisOnly val="1"/>
    <c:dispBlanksAs val="gap"/>
    <c:showDLblsOverMax val="1"/>
  </c:chart>
  <c:spPr>
    <a:noFill/>
    <a:ln w="9525" cap="flat" cmpd="sng" algn="ctr">
      <a:noFill/>
      <a:prstDash val="solid"/>
    </a:ln>
    <a:effectLst/>
  </c:spPr>
  <c:txPr>
    <a:bodyPr/>
    <a:lstStyle/>
    <a:p>
      <a:pPr>
        <a:defRPr sz="1800" smtId="4294967295"/>
      </a:pPr>
      <a:endParaRPr lang="ko-KR"/>
    </a:p>
  </c:txPr>
  <c:externalData r:id="rId3">
    <c:autoUpdate val="0"/>
  </c:externalData>
</c:chartSpace>
</file>

<file path=ppt/charts/chart7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Sheet1!$B$1</c:f>
              <c:strCache>
                <c:ptCount val="1"/>
                <c:pt idx="0">
                  <c:v>전통형 상품_신계약</c:v>
                </c:pt>
              </c:strCache>
            </c:strRef>
          </c:tx>
          <c:spPr>
            <a:solidFill>
              <a:schemeClr val="tx2"/>
            </a:solidFill>
            <a:ln>
              <a:noFill/>
            </a:ln>
            <a:effectLst/>
          </c:spPr>
          <c:invertIfNegative val="0"/>
          <c:dLbls>
            <c:numFmt formatCode="#,##0.0_);[Red]\(#,##0.0\)" sourceLinked="0"/>
            <c:spPr>
              <a:noFill/>
              <a:ln>
                <a:noFill/>
              </a:ln>
              <a:effectLst/>
            </c:spPr>
            <c:txPr>
              <a:bodyPr rot="0" spcFirstLastPara="1" vertOverflow="ellipsis" vert="horz" wrap="square" lIns="38100" tIns="19050" rIns="38100" bIns="19050" anchor="ctr" anchorCtr="0">
                <a:spAutoFit/>
              </a:bodyPr>
              <a:lstStyle/>
              <a:p>
                <a:pPr algn="ctr">
                  <a:defRPr lang="en-US" altLang="ko-KR" sz="1100" b="0" i="0" u="none" strike="noStrike" kern="1200" baseline="0" smtId="4294967295">
                    <a:ln>
                      <a:solidFill>
                        <a:srgbClr val="000000">
                          <a:lumMod val="50000"/>
                          <a:lumOff val="50000"/>
                          <a:alpha val="0"/>
                        </a:srgbClr>
                      </a:solidFill>
                    </a:ln>
                    <a:solidFill>
                      <a:schemeClr val="bg1"/>
                    </a:solidFill>
                    <a:latin typeface="KPMG Bold" panose="020B0803030202040204" pitchFamily="34" charset="0"/>
                    <a:ea typeface="KoPub돋움체 Medium" panose="00000600000000000000" pitchFamily="2" charset="-127"/>
                    <a:cs typeface="+mn-cs"/>
                  </a:defRPr>
                </a:pPr>
                <a:endParaRPr lang="ko-K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shade val="95000"/>
                          <a:satMod val="105000"/>
                        </a:schemeClr>
                      </a:solidFill>
                      <a:prstDash val="solid"/>
                      <a:round/>
                    </a:ln>
                    <a:effectLst/>
                  </c:spPr>
                </c15:leaderLines>
              </c:ext>
            </c:extLst>
          </c:dLbls>
          <c:cat>
            <c:strRef>
              <c:f>Sheet1!$A$2:$A$6</c:f>
              <c:strCache>
                <c:ptCount val="5"/>
                <c:pt idx="0">
                  <c:v>2017-18</c:v>
                </c:pt>
                <c:pt idx="1">
                  <c:v>2018-19</c:v>
                </c:pt>
                <c:pt idx="2">
                  <c:v>2019-20</c:v>
                </c:pt>
                <c:pt idx="3">
                  <c:v>2020-21</c:v>
                </c:pt>
                <c:pt idx="4">
                  <c:v>2021-22</c:v>
                </c:pt>
              </c:strCache>
            </c:strRef>
          </c:cat>
          <c:val>
            <c:numRef>
              <c:f>Sheet1!$B$2:$B$6</c:f>
              <c:numCache>
                <c:formatCode>General</c:formatCode>
                <c:ptCount val="5"/>
                <c:pt idx="0">
                  <c:v>168014.37849899998</c:v>
                </c:pt>
                <c:pt idx="1">
                  <c:v>187601.99407770002</c:v>
                </c:pt>
                <c:pt idx="2">
                  <c:v>231981.61661600001</c:v>
                </c:pt>
                <c:pt idx="3">
                  <c:v>250549.56451197396</c:v>
                </c:pt>
                <c:pt idx="4" formatCode="0.0_);[Red]\(0.0\)">
                  <c:v>278936.21559248806</c:v>
                </c:pt>
              </c:numCache>
            </c:numRef>
          </c:val>
          <c:extLst xmlns:c15="http://schemas.microsoft.com/office/drawing/2012/chart">
            <c:ext xmlns:c16="http://schemas.microsoft.com/office/drawing/2014/chart" uri="{C3380CC4-5D6E-409C-BE32-E72D297353CC}">
              <c16:uniqueId val="{00000000-7F8D-45F4-94AD-A8D3A3B5D4B7}"/>
            </c:ext>
          </c:extLst>
        </c:ser>
        <c:ser>
          <c:idx val="1"/>
          <c:order val="1"/>
          <c:tx>
            <c:strRef>
              <c:f>Sheet1!$C$1</c:f>
              <c:strCache>
                <c:ptCount val="1"/>
                <c:pt idx="0">
                  <c:v>전통형 상품_갱신</c:v>
                </c:pt>
              </c:strCache>
            </c:strRef>
          </c:tx>
          <c:spPr>
            <a:solidFill>
              <a:srgbClr val="00B0F0"/>
            </a:solidFill>
            <a:ln>
              <a:noFill/>
            </a:ln>
            <a:effectLst/>
          </c:spPr>
          <c:invertIfNegative val="0"/>
          <c:dLbls>
            <c:numFmt formatCode="#,##0.0_);[Red]\(#,##0.0\)" sourceLinked="0"/>
            <c:spPr>
              <a:noFill/>
              <a:ln>
                <a:noFill/>
              </a:ln>
              <a:effectLst/>
            </c:spPr>
            <c:txPr>
              <a:bodyPr rot="0" spcFirstLastPara="1" vertOverflow="ellipsis" vert="horz" wrap="square" lIns="38100" tIns="19050" rIns="38100" bIns="19050" anchor="ctr" anchorCtr="0">
                <a:spAutoFit/>
              </a:bodyPr>
              <a:lstStyle/>
              <a:p>
                <a:pPr algn="ctr">
                  <a:defRPr lang="en-US" altLang="ko-KR" sz="1100" b="0" i="0" u="none" strike="noStrike" kern="1200" baseline="0" smtId="4294967295">
                    <a:ln>
                      <a:solidFill>
                        <a:srgbClr val="000000">
                          <a:lumMod val="50000"/>
                          <a:lumOff val="50000"/>
                          <a:alpha val="0"/>
                        </a:srgbClr>
                      </a:solidFill>
                    </a:ln>
                    <a:solidFill>
                      <a:schemeClr val="bg1"/>
                    </a:solidFill>
                    <a:latin typeface="KPMG Bold" panose="020B0803030202040204" pitchFamily="34" charset="0"/>
                    <a:ea typeface="KoPub돋움체 Medium" panose="00000600000000000000" pitchFamily="2" charset="-127"/>
                    <a:cs typeface="+mn-cs"/>
                  </a:defRPr>
                </a:pPr>
                <a:endParaRPr lang="ko-K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shade val="95000"/>
                          <a:satMod val="105000"/>
                        </a:schemeClr>
                      </a:solidFill>
                      <a:prstDash val="solid"/>
                      <a:round/>
                    </a:ln>
                    <a:effectLst/>
                  </c:spPr>
                </c15:leaderLines>
              </c:ext>
            </c:extLst>
          </c:dLbls>
          <c:cat>
            <c:strRef>
              <c:f>Sheet1!$A$2:$A$6</c:f>
              <c:strCache>
                <c:ptCount val="5"/>
                <c:pt idx="0">
                  <c:v>2017-18</c:v>
                </c:pt>
                <c:pt idx="1">
                  <c:v>2018-19</c:v>
                </c:pt>
                <c:pt idx="2">
                  <c:v>2019-20</c:v>
                </c:pt>
                <c:pt idx="3">
                  <c:v>2020-21</c:v>
                </c:pt>
                <c:pt idx="4">
                  <c:v>2021-22</c:v>
                </c:pt>
              </c:strCache>
            </c:strRef>
          </c:cat>
          <c:val>
            <c:numRef>
              <c:f>Sheet1!$C$2:$C$6</c:f>
              <c:numCache>
                <c:formatCode>General</c:formatCode>
                <c:ptCount val="5"/>
                <c:pt idx="0">
                  <c:v>225944.16637399999</c:v>
                </c:pt>
                <c:pt idx="1">
                  <c:v>244377.8734597</c:v>
                </c:pt>
                <c:pt idx="2">
                  <c:v>257878.91051300001</c:v>
                </c:pt>
                <c:pt idx="3">
                  <c:v>287174.82668305701</c:v>
                </c:pt>
                <c:pt idx="4" formatCode="0.0_);[Red]\(0.0\)">
                  <c:v>313351.23498738999</c:v>
                </c:pt>
              </c:numCache>
            </c:numRef>
          </c:val>
          <c:extLst>
            <c:ext xmlns:c16="http://schemas.microsoft.com/office/drawing/2014/chart" uri="{C3380CC4-5D6E-409C-BE32-E72D297353CC}">
              <c16:uniqueId val="{00000004-D609-4AC3-AD78-914034D3FCFD}"/>
            </c:ext>
          </c:extLst>
        </c:ser>
        <c:ser>
          <c:idx val="2"/>
          <c:order val="2"/>
          <c:tx>
            <c:strRef>
              <c:f>Sheet1!$D$1</c:f>
              <c:strCache>
                <c:ptCount val="1"/>
                <c:pt idx="0">
                  <c:v>투자형 상품_갱신</c:v>
                </c:pt>
              </c:strCache>
            </c:strRef>
          </c:tx>
          <c:spPr>
            <a:solidFill>
              <a:schemeClr val="accent1"/>
            </a:solidFill>
            <a:ln>
              <a:noFill/>
            </a:ln>
            <a:effectLst/>
          </c:spPr>
          <c:invertIfNegative val="0"/>
          <c:dLbls>
            <c:numFmt formatCode="#,##0.0_);[Red]\(#,##0.0\)" sourceLinked="0"/>
            <c:spPr>
              <a:noFill/>
              <a:ln>
                <a:noFill/>
              </a:ln>
              <a:effectLst/>
            </c:spPr>
            <c:txPr>
              <a:bodyPr rot="0" spcFirstLastPara="1" vertOverflow="ellipsis" vert="horz" wrap="square" lIns="38100" tIns="19050" rIns="38100" bIns="19050" anchor="ctr" anchorCtr="0">
                <a:spAutoFit/>
              </a:bodyPr>
              <a:lstStyle/>
              <a:p>
                <a:pPr algn="ctr">
                  <a:defRPr lang="en-US" altLang="ko-KR" sz="1100" b="0" i="0" u="none" strike="noStrike" kern="1200" baseline="0" smtId="4294967295">
                    <a:ln>
                      <a:solidFill>
                        <a:srgbClr val="000000">
                          <a:lumMod val="50000"/>
                          <a:lumOff val="50000"/>
                          <a:alpha val="0"/>
                        </a:srgbClr>
                      </a:solidFill>
                    </a:ln>
                    <a:solidFill>
                      <a:schemeClr val="bg1"/>
                    </a:solidFill>
                    <a:latin typeface="KPMG Bold" panose="020B0803030202040204" pitchFamily="34" charset="0"/>
                    <a:ea typeface="KoPub돋움체 Medium" panose="00000600000000000000" pitchFamily="2" charset="-127"/>
                    <a:cs typeface="+mn-cs"/>
                  </a:defRPr>
                </a:pPr>
                <a:endParaRPr lang="ko-K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shade val="95000"/>
                          <a:satMod val="105000"/>
                        </a:schemeClr>
                      </a:solidFill>
                      <a:prstDash val="solid"/>
                      <a:round/>
                    </a:ln>
                    <a:effectLst/>
                  </c:spPr>
                </c15:leaderLines>
              </c:ext>
            </c:extLst>
          </c:dLbls>
          <c:cat>
            <c:strRef>
              <c:f>Sheet1!$A$2:$A$6</c:f>
              <c:strCache>
                <c:ptCount val="5"/>
                <c:pt idx="0">
                  <c:v>2017-18</c:v>
                </c:pt>
                <c:pt idx="1">
                  <c:v>2018-19</c:v>
                </c:pt>
                <c:pt idx="2">
                  <c:v>2019-20</c:v>
                </c:pt>
                <c:pt idx="3">
                  <c:v>2020-21</c:v>
                </c:pt>
                <c:pt idx="4">
                  <c:v>2021-22</c:v>
                </c:pt>
              </c:strCache>
            </c:strRef>
          </c:cat>
          <c:val>
            <c:numRef>
              <c:f>Sheet1!$D$2:$D$6</c:f>
              <c:numCache>
                <c:formatCode>General</c:formatCode>
                <c:ptCount val="5"/>
                <c:pt idx="0">
                  <c:v>38711.369551000011</c:v>
                </c:pt>
                <c:pt idx="1">
                  <c:v>48751.123796300002</c:v>
                </c:pt>
                <c:pt idx="2">
                  <c:v>55768.897700000009</c:v>
                </c:pt>
                <c:pt idx="3">
                  <c:v>62856.287490162002</c:v>
                </c:pt>
                <c:pt idx="4" formatCode="0.0_);[Red]\(0.0\)">
                  <c:v>64395.089045852998</c:v>
                </c:pt>
              </c:numCache>
            </c:numRef>
          </c:val>
          <c:extLst>
            <c:ext xmlns:c16="http://schemas.microsoft.com/office/drawing/2014/chart" uri="{C3380CC4-5D6E-409C-BE32-E72D297353CC}">
              <c16:uniqueId val="{00000005-D609-4AC3-AD78-914034D3FCFD}"/>
            </c:ext>
          </c:extLst>
        </c:ser>
        <c:ser>
          <c:idx val="3"/>
          <c:order val="3"/>
          <c:tx>
            <c:strRef>
              <c:f>Sheet1!$E$1</c:f>
              <c:strCache>
                <c:ptCount val="1"/>
                <c:pt idx="0">
                  <c:v>투자형 상품_신계약</c:v>
                </c:pt>
              </c:strCache>
            </c:strRef>
          </c:tx>
          <c:spPr>
            <a:solidFill>
              <a:srgbClr val="0C233C"/>
            </a:solidFill>
            <a:ln>
              <a:noFill/>
            </a:ln>
            <a:effectLst/>
          </c:spPr>
          <c:invertIfNegative val="0"/>
          <c:dLbls>
            <c:numFmt formatCode="#,##0.0_);[Red]\(#,##0.0\)" sourceLinked="0"/>
            <c:spPr>
              <a:noFill/>
              <a:ln>
                <a:noFill/>
              </a:ln>
              <a:effectLst/>
            </c:spPr>
            <c:txPr>
              <a:bodyPr rot="0" spcFirstLastPara="1" vertOverflow="ellipsis" vert="horz" wrap="square" lIns="38100" tIns="19050" rIns="38100" bIns="19050" anchor="ctr" anchorCtr="0">
                <a:spAutoFit/>
              </a:bodyPr>
              <a:lstStyle/>
              <a:p>
                <a:pPr algn="ctr">
                  <a:defRPr lang="en-US" altLang="ko-KR" sz="1100" b="0" i="0" u="none" strike="noStrike" kern="1200" baseline="0" smtId="4294967295">
                    <a:ln>
                      <a:solidFill>
                        <a:srgbClr val="000000">
                          <a:lumMod val="50000"/>
                          <a:lumOff val="50000"/>
                          <a:alpha val="0"/>
                        </a:srgbClr>
                      </a:solidFill>
                    </a:ln>
                    <a:solidFill>
                      <a:schemeClr val="bg1"/>
                    </a:solidFill>
                    <a:latin typeface="KPMG Bold" panose="020B0803030202040204" pitchFamily="34" charset="0"/>
                    <a:ea typeface="KoPub돋움체 Medium" panose="00000600000000000000" pitchFamily="2" charset="-127"/>
                    <a:cs typeface="+mn-cs"/>
                  </a:defRPr>
                </a:pPr>
                <a:endParaRPr lang="ko-K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shade val="95000"/>
                          <a:satMod val="105000"/>
                        </a:schemeClr>
                      </a:solidFill>
                      <a:prstDash val="solid"/>
                      <a:round/>
                    </a:ln>
                    <a:effectLst/>
                  </c:spPr>
                </c15:leaderLines>
              </c:ext>
            </c:extLst>
          </c:dLbls>
          <c:cat>
            <c:strRef>
              <c:f>Sheet1!$A$2:$A$6</c:f>
              <c:strCache>
                <c:ptCount val="5"/>
                <c:pt idx="0">
                  <c:v>2017-18</c:v>
                </c:pt>
                <c:pt idx="1">
                  <c:v>2018-19</c:v>
                </c:pt>
                <c:pt idx="2">
                  <c:v>2019-20</c:v>
                </c:pt>
                <c:pt idx="3">
                  <c:v>2020-21</c:v>
                </c:pt>
                <c:pt idx="4">
                  <c:v>2021-22</c:v>
                </c:pt>
              </c:strCache>
            </c:strRef>
          </c:cat>
          <c:val>
            <c:numRef>
              <c:f>Sheet1!$E$2:$E$6</c:f>
              <c:numCache>
                <c:formatCode>General</c:formatCode>
                <c:ptCount val="5"/>
                <c:pt idx="0">
                  <c:v>26139.526063000001</c:v>
                </c:pt>
                <c:pt idx="1">
                  <c:v>27401.043358299998</c:v>
                </c:pt>
                <c:pt idx="2">
                  <c:v>27280.761399999999</c:v>
                </c:pt>
                <c:pt idx="3">
                  <c:v>28150.359110386002</c:v>
                </c:pt>
                <c:pt idx="4" formatCode="0.0_);[Red]\(0.0\)">
                  <c:v>35931.603171757</c:v>
                </c:pt>
              </c:numCache>
            </c:numRef>
          </c:val>
          <c:extLst>
            <c:ext xmlns:c16="http://schemas.microsoft.com/office/drawing/2014/chart" uri="{C3380CC4-5D6E-409C-BE32-E72D297353CC}">
              <c16:uniqueId val="{00000006-D609-4AC3-AD78-914034D3FCFD}"/>
            </c:ext>
          </c:extLst>
        </c:ser>
        <c:dLbls>
          <c:showLegendKey val="0"/>
          <c:showVal val="0"/>
          <c:showCatName val="0"/>
          <c:showSerName val="0"/>
          <c:showPercent val="0"/>
          <c:showBubbleSize val="0"/>
        </c:dLbls>
        <c:gapWidth val="80"/>
        <c:overlap val="100"/>
        <c:axId val="67451136"/>
        <c:axId val="66437120"/>
      </c:barChart>
      <c:catAx>
        <c:axId val="67451136"/>
        <c:scaling>
          <c:orientation val="minMax"/>
        </c:scaling>
        <c:delete val="0"/>
        <c:axPos val="b"/>
        <c:numFmt formatCode="General" sourceLinked="0"/>
        <c:majorTickMark val="none"/>
        <c:minorTickMark val="none"/>
        <c:tickLblPos val="low"/>
        <c:spPr>
          <a:noFill/>
          <a:ln w="3175" cap="flat" cmpd="sng" algn="ctr">
            <a:solidFill>
              <a:schemeClr val="bg1">
                <a:lumMod val="75000"/>
              </a:schemeClr>
            </a:solidFill>
            <a:prstDash val="solid"/>
            <a:round/>
          </a:ln>
          <a:effectLst/>
        </c:spPr>
        <c:txPr>
          <a:bodyPr rot="-60000000" spcFirstLastPara="1" vertOverflow="ellipsis" vert="horz" wrap="square" anchor="ctr" anchorCtr="1"/>
          <a:lstStyle/>
          <a:p>
            <a:pPr algn="ctr">
              <a:defRPr lang="en-US" altLang="ko-KR" sz="1050" b="0" i="0" u="none" strike="noStrike" kern="1200" baseline="0" smtId="4294967295">
                <a:ln>
                  <a:solidFill>
                    <a:srgbClr val="000000">
                      <a:lumMod val="50000"/>
                      <a:lumOff val="50000"/>
                      <a:alpha val="0"/>
                    </a:srgbClr>
                  </a:solidFill>
                </a:ln>
                <a:solidFill>
                  <a:schemeClr val="bg1">
                    <a:lumMod val="50000"/>
                  </a:schemeClr>
                </a:solidFill>
                <a:latin typeface="KPMG Bold" panose="020B0803030202040204" pitchFamily="34" charset="0"/>
                <a:ea typeface="KoPub돋움체 Medium" panose="00000600000000000000" pitchFamily="2" charset="-127"/>
                <a:cs typeface="+mn-cs"/>
              </a:defRPr>
            </a:pPr>
            <a:endParaRPr lang="ko-KR"/>
          </a:p>
        </c:txPr>
        <c:crossAx val="66437120"/>
        <c:crosses val="autoZero"/>
        <c:auto val="0"/>
        <c:lblAlgn val="ctr"/>
        <c:lblOffset val="100"/>
        <c:noMultiLvlLbl val="0"/>
      </c:catAx>
      <c:valAx>
        <c:axId val="66437120"/>
        <c:scaling>
          <c:orientation val="minMax"/>
          <c:max val="700000"/>
        </c:scaling>
        <c:delete val="0"/>
        <c:axPos val="l"/>
        <c:numFmt formatCode="#,##0" sourceLinked="0"/>
        <c:majorTickMark val="out"/>
        <c:minorTickMark val="none"/>
        <c:tickLblPos val="low"/>
        <c:spPr>
          <a:noFill/>
          <a:ln w="9525" cap="flat" cmpd="sng" algn="ctr">
            <a:solidFill>
              <a:schemeClr val="bg1">
                <a:lumMod val="75000"/>
              </a:schemeClr>
            </a:solidFill>
            <a:prstDash val="solid"/>
            <a:round/>
          </a:ln>
          <a:effectLst/>
        </c:spPr>
        <c:txPr>
          <a:bodyPr rot="-60000000" spcFirstLastPara="1" vertOverflow="ellipsis" vert="horz" wrap="square" anchor="ctr" anchorCtr="1"/>
          <a:lstStyle/>
          <a:p>
            <a:pPr algn="ctr">
              <a:defRPr lang="en-US" altLang="ko-KR" sz="1050" b="0" i="0" u="none" strike="noStrike" kern="1200" baseline="0" smtId="4294967295">
                <a:ln>
                  <a:solidFill>
                    <a:srgbClr val="000000">
                      <a:lumMod val="50000"/>
                      <a:lumOff val="50000"/>
                      <a:alpha val="0"/>
                    </a:srgbClr>
                  </a:solidFill>
                </a:ln>
                <a:solidFill>
                  <a:schemeClr val="bg1">
                    <a:lumMod val="50000"/>
                  </a:schemeClr>
                </a:solidFill>
                <a:latin typeface="KPMG Bold" panose="020B0803030202040204" pitchFamily="34" charset="0"/>
                <a:ea typeface="KoPub돋움체 Medium" panose="00000600000000000000" pitchFamily="2" charset="-127"/>
                <a:cs typeface="+mn-cs"/>
              </a:defRPr>
            </a:pPr>
            <a:endParaRPr lang="ko-KR"/>
          </a:p>
        </c:txPr>
        <c:crossAx val="67451136"/>
        <c:crosses val="autoZero"/>
        <c:crossBetween val="between"/>
      </c:valAx>
      <c:spPr>
        <a:noFill/>
        <a:ln>
          <a:noFill/>
        </a:ln>
        <a:effectLst/>
      </c:spPr>
    </c:plotArea>
    <c:legend>
      <c:legendPos val="t"/>
      <c:layout>
        <c:manualLayout>
          <c:xMode val="edge"/>
          <c:yMode val="edge"/>
          <c:x val="0.12777398763606063"/>
          <c:y val="4.1503267973856213E-3"/>
          <c:w val="0.8526374260339864"/>
          <c:h val="0.1290830065359477"/>
        </c:manualLayout>
      </c:layout>
      <c:overlay val="0"/>
      <c:spPr>
        <a:noFill/>
        <a:ln>
          <a:noFill/>
        </a:ln>
        <a:effectLst/>
      </c:spPr>
      <c:txPr>
        <a:bodyPr rot="0" spcFirstLastPara="1" vertOverflow="ellipsis" vert="horz" wrap="square" anchor="ctr" anchorCtr="1"/>
        <a:lstStyle/>
        <a:p>
          <a:pPr algn="ctr">
            <a:defRPr lang="en-US" altLang="ko-KR" sz="900" b="0" i="0" u="none" strike="noStrike" kern="1200" baseline="0" smtId="4294967295">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cs typeface="+mn-cs"/>
            </a:defRPr>
          </a:pPr>
          <a:endParaRPr lang="ko-KR"/>
        </a:p>
      </c:txPr>
    </c:legend>
    <c:plotVisOnly val="1"/>
    <c:dispBlanksAs val="gap"/>
    <c:showDLblsOverMax val="1"/>
  </c:chart>
  <c:spPr>
    <a:noFill/>
    <a:ln w="9525" cap="flat" cmpd="sng" algn="ctr">
      <a:noFill/>
      <a:prstDash val="solid"/>
    </a:ln>
    <a:effectLst/>
  </c:spPr>
  <c:txPr>
    <a:bodyPr/>
    <a:lstStyle/>
    <a:p>
      <a:pPr>
        <a:defRPr sz="1800" smtId="4294967295"/>
      </a:pPr>
      <a:endParaRPr lang="ko-KR"/>
    </a:p>
  </c:txPr>
  <c:externalData r:id="rId3">
    <c:autoUpdate val="0"/>
  </c:externalData>
</c:chartSpace>
</file>

<file path=ppt/charts/chart7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2384861111111112"/>
          <c:y val="0.13582222222222223"/>
          <c:w val="0.57425084612270361"/>
          <c:h val="0.77972162469257722"/>
        </c:manualLayout>
      </c:layout>
      <c:doughnutChart>
        <c:varyColors val="1"/>
        <c:ser>
          <c:idx val="0"/>
          <c:order val="0"/>
          <c:tx>
            <c:strRef>
              <c:f>Sheet1!$B$1</c:f>
              <c:strCache>
                <c:ptCount val="1"/>
                <c:pt idx="0">
                  <c:v>2021-22</c:v>
                </c:pt>
              </c:strCache>
            </c:strRef>
          </c:tx>
          <c:dPt>
            <c:idx val="0"/>
            <c:bubble3D val="0"/>
            <c:spPr>
              <a:solidFill>
                <a:srgbClr val="1E49E2"/>
              </a:solidFill>
              <a:ln>
                <a:noFill/>
              </a:ln>
              <a:effectLst/>
            </c:spPr>
            <c:extLst>
              <c:ext xmlns:c16="http://schemas.microsoft.com/office/drawing/2014/chart" uri="{C3380CC4-5D6E-409C-BE32-E72D297353CC}">
                <c16:uniqueId val="{00000001-663F-426B-B2A0-5F7C2190A4DA}"/>
              </c:ext>
            </c:extLst>
          </c:dPt>
          <c:dPt>
            <c:idx val="1"/>
            <c:bubble3D val="0"/>
            <c:spPr>
              <a:solidFill>
                <a:srgbClr val="00338D"/>
              </a:solidFill>
              <a:ln>
                <a:noFill/>
              </a:ln>
              <a:effectLst/>
            </c:spPr>
            <c:extLst>
              <c:ext xmlns:c16="http://schemas.microsoft.com/office/drawing/2014/chart" uri="{C3380CC4-5D6E-409C-BE32-E72D297353CC}">
                <c16:uniqueId val="{00000003-663F-426B-B2A0-5F7C2190A4DA}"/>
              </c:ext>
            </c:extLst>
          </c:dPt>
          <c:dPt>
            <c:idx val="2"/>
            <c:bubble3D val="0"/>
            <c:spPr>
              <a:solidFill>
                <a:srgbClr val="0C233C"/>
              </a:solidFill>
              <a:ln>
                <a:noFill/>
              </a:ln>
              <a:effectLst/>
            </c:spPr>
            <c:extLst>
              <c:ext xmlns:c16="http://schemas.microsoft.com/office/drawing/2014/chart" uri="{C3380CC4-5D6E-409C-BE32-E72D297353CC}">
                <c16:uniqueId val="{00000005-663F-426B-B2A0-5F7C2190A4DA}"/>
              </c:ext>
            </c:extLst>
          </c:dPt>
          <c:dPt>
            <c:idx val="3"/>
            <c:bubble3D val="0"/>
            <c:spPr>
              <a:solidFill>
                <a:srgbClr val="7213EA"/>
              </a:solidFill>
              <a:ln>
                <a:noFill/>
              </a:ln>
              <a:effectLst/>
            </c:spPr>
            <c:extLst>
              <c:ext xmlns:c16="http://schemas.microsoft.com/office/drawing/2014/chart" uri="{C3380CC4-5D6E-409C-BE32-E72D297353CC}">
                <c16:uniqueId val="{00000007-663F-426B-B2A0-5F7C2190A4DA}"/>
              </c:ext>
            </c:extLst>
          </c:dPt>
          <c:dPt>
            <c:idx val="4"/>
            <c:bubble3D val="0"/>
            <c:spPr>
              <a:solidFill>
                <a:srgbClr val="7213EA"/>
              </a:solidFill>
              <a:ln>
                <a:noFill/>
              </a:ln>
              <a:effectLst/>
            </c:spPr>
            <c:extLst>
              <c:ext xmlns:c16="http://schemas.microsoft.com/office/drawing/2014/chart" uri="{C3380CC4-5D6E-409C-BE32-E72D297353CC}">
                <c16:uniqueId val="{00000009-663F-426B-B2A0-5F7C2190A4DA}"/>
              </c:ext>
            </c:extLst>
          </c:dPt>
          <c:dPt>
            <c:idx val="5"/>
            <c:bubble3D val="0"/>
            <c:spPr>
              <a:solidFill>
                <a:srgbClr val="FD349C"/>
              </a:solidFill>
              <a:ln>
                <a:noFill/>
              </a:ln>
              <a:effectLst/>
            </c:spPr>
            <c:extLst>
              <c:ext xmlns:c16="http://schemas.microsoft.com/office/drawing/2014/chart" uri="{C3380CC4-5D6E-409C-BE32-E72D297353CC}">
                <c16:uniqueId val="{0000000B-663F-426B-B2A0-5F7C2190A4DA}"/>
              </c:ext>
            </c:extLst>
          </c:dPt>
          <c:dPt>
            <c:idx val="6"/>
            <c:bubble3D val="0"/>
            <c:spPr>
              <a:solidFill>
                <a:srgbClr val="C7A0F7">
                  <a:alpha val="99000"/>
                </a:srgbClr>
              </a:solidFill>
              <a:ln>
                <a:noFill/>
              </a:ln>
              <a:effectLst/>
            </c:spPr>
            <c:extLst>
              <c:ext xmlns:c16="http://schemas.microsoft.com/office/drawing/2014/chart" uri="{C3380CC4-5D6E-409C-BE32-E72D297353CC}">
                <c16:uniqueId val="{0000000D-663F-426B-B2A0-5F7C2190A4DA}"/>
              </c:ext>
            </c:extLst>
          </c:dPt>
          <c:dPt>
            <c:idx val="7"/>
            <c:bubble3D val="0"/>
            <c:spPr>
              <a:solidFill>
                <a:srgbClr val="E6E6E6"/>
              </a:solidFill>
              <a:ln>
                <a:noFill/>
              </a:ln>
              <a:effectLst/>
            </c:spPr>
            <c:extLst>
              <c:ext xmlns:c16="http://schemas.microsoft.com/office/drawing/2014/chart" uri="{C3380CC4-5D6E-409C-BE32-E72D297353CC}">
                <c16:uniqueId val="{0000000F-663F-426B-B2A0-5F7C2190A4DA}"/>
              </c:ext>
            </c:extLst>
          </c:dPt>
          <c:dLbls>
            <c:dLbl>
              <c:idx val="0"/>
              <c:layout>
                <c:manualLayout>
                  <c:x val="-4.5453009259259304E-2"/>
                  <c:y val="-2.8570261437909118E-3"/>
                </c:manualLayout>
              </c:layout>
              <c:tx>
                <c:rich>
                  <a:bodyPr rot="0" spcFirstLastPara="1" vertOverflow="ellipsis" vert="horz" wrap="square" anchor="ctr" anchorCtr="0"/>
                  <a:lstStyle/>
                  <a:p>
                    <a:pPr algn="l">
                      <a:lnSpc>
                        <a:spcPct val="80000"/>
                      </a:lnSpc>
                      <a:defRPr lang="en-US" altLang="ko-KR" sz="1200" b="1" i="0" u="none" strike="noStrike" kern="1200" baseline="0">
                        <a:ln>
                          <a:solidFill>
                            <a:schemeClr val="tx2">
                              <a:alpha val="0"/>
                            </a:schemeClr>
                          </a:solidFill>
                        </a:ln>
                        <a:solidFill>
                          <a:schemeClr val="bg1"/>
                        </a:solidFill>
                        <a:latin typeface="KoPub돋움체 Medium" panose="00000600000000000000" pitchFamily="2" charset="-127"/>
                        <a:ea typeface="KoPub돋움체 Medium" panose="00000600000000000000" pitchFamily="2" charset="-127"/>
                        <a:cs typeface="+mn-cs"/>
                      </a:defRPr>
                    </a:pPr>
                    <a:fld id="{EC7E9E47-D772-422C-82C9-4591EC48411D}" type="CATEGORYNAME">
                      <a:rPr lang="ko-KR" altLang="en-US" sz="1200" b="1">
                        <a:solidFill>
                          <a:schemeClr val="bg1"/>
                        </a:solidFill>
                      </a:rPr>
                      <a:pPr algn="l">
                        <a:lnSpc>
                          <a:spcPct val="80000"/>
                        </a:lnSpc>
                        <a:defRPr sz="1200">
                          <a:solidFill>
                            <a:schemeClr val="bg1"/>
                          </a:solidFill>
                        </a:defRPr>
                      </a:pPr>
                      <a:t>[범주 이름]</a:t>
                    </a:fld>
                    <a:r>
                      <a:rPr lang="en-US" altLang="ko-KR" sz="1200" b="1" baseline="0" dirty="0">
                        <a:solidFill>
                          <a:schemeClr val="bg1"/>
                        </a:solidFill>
                      </a:rPr>
                      <a:t>,</a:t>
                    </a:r>
                    <a:fld id="{7A6E6731-A653-4403-A12B-BBCA49DE770A}" type="VALUE">
                      <a:rPr lang="en-US" altLang="ko-KR" sz="1200" b="0" baseline="0" smtClean="0">
                        <a:solidFill>
                          <a:schemeClr val="bg1"/>
                        </a:solidFill>
                        <a:latin typeface="KPMG Bold" panose="020B0803030202040204" pitchFamily="34" charset="0"/>
                      </a:rPr>
                      <a:pPr algn="l">
                        <a:lnSpc>
                          <a:spcPct val="80000"/>
                        </a:lnSpc>
                        <a:defRPr sz="1200">
                          <a:solidFill>
                            <a:schemeClr val="bg1"/>
                          </a:solidFill>
                        </a:defRPr>
                      </a:pPr>
                      <a:t>[값]</a:t>
                    </a:fld>
                    <a:r>
                      <a:rPr lang="en-US" altLang="ko-KR" sz="1200" b="0" baseline="0" dirty="0">
                        <a:solidFill>
                          <a:schemeClr val="bg1"/>
                        </a:solidFill>
                        <a:latin typeface="KPMG Bold" panose="020B0803030202040204" pitchFamily="34" charset="0"/>
                      </a:rPr>
                      <a:t>, </a:t>
                    </a:r>
                  </a:p>
                  <a:p>
                    <a:pPr algn="l">
                      <a:lnSpc>
                        <a:spcPct val="80000"/>
                      </a:lnSpc>
                      <a:defRPr sz="1200">
                        <a:solidFill>
                          <a:schemeClr val="bg1"/>
                        </a:solidFill>
                      </a:defRPr>
                    </a:pPr>
                    <a:fld id="{62CF97A4-0483-4EFA-8B79-21332286FC3B}" type="PERCENTAGE">
                      <a:rPr lang="en-US" altLang="ko-KR" sz="1200" b="0" baseline="0" smtClean="0">
                        <a:solidFill>
                          <a:schemeClr val="bg1"/>
                        </a:solidFill>
                        <a:latin typeface="KPMG Bold" panose="020B0803030202040204" pitchFamily="34" charset="0"/>
                      </a:rPr>
                      <a:pPr algn="l">
                        <a:lnSpc>
                          <a:spcPct val="80000"/>
                        </a:lnSpc>
                        <a:defRPr sz="1200">
                          <a:solidFill>
                            <a:schemeClr val="bg1"/>
                          </a:solidFill>
                        </a:defRPr>
                      </a:pPr>
                      <a:t>[백분율]</a:t>
                    </a:fld>
                    <a:endParaRPr lang="ko-KR" altLang="en-US"/>
                  </a:p>
                </c:rich>
              </c:tx>
              <c:numFmt formatCode="0.0%" sourceLinked="0"/>
              <c:spPr>
                <a:noFill/>
                <a:ln>
                  <a:noFill/>
                </a:ln>
                <a:effectLst/>
              </c:spPr>
              <c:txPr>
                <a:bodyPr rot="0" spcFirstLastPara="1" vertOverflow="ellipsis" vert="horz" wrap="square" anchor="ctr" anchorCtr="0"/>
                <a:lstStyle/>
                <a:p>
                  <a:pPr algn="l">
                    <a:lnSpc>
                      <a:spcPct val="80000"/>
                    </a:lnSpc>
                    <a:defRPr lang="en-US" altLang="ko-KR" sz="1200" b="1" i="0" u="none" strike="noStrike" kern="1200" baseline="0">
                      <a:ln>
                        <a:solidFill>
                          <a:schemeClr val="tx2">
                            <a:alpha val="0"/>
                          </a:schemeClr>
                        </a:solidFill>
                      </a:ln>
                      <a:solidFill>
                        <a:schemeClr val="bg1"/>
                      </a:solidFill>
                      <a:latin typeface="KoPub돋움체 Medium" panose="00000600000000000000" pitchFamily="2" charset="-127"/>
                      <a:ea typeface="KoPub돋움체 Medium" panose="00000600000000000000" pitchFamily="2" charset="-127"/>
                      <a:cs typeface="+mn-cs"/>
                    </a:defRPr>
                  </a:pPr>
                  <a:endParaRPr lang="ko-KR"/>
                </a:p>
              </c:txPr>
              <c:showLegendKey val="0"/>
              <c:showVal val="1"/>
              <c:showCatName val="1"/>
              <c:showSerName val="0"/>
              <c:showPercent val="1"/>
              <c:showBubbleSize val="0"/>
              <c:extLst>
                <c:ext xmlns:c15="http://schemas.microsoft.com/office/drawing/2012/chart" uri="{CE6537A1-D6FC-4f65-9D91-7224C49458BB}">
                  <c15:layout>
                    <c:manualLayout>
                      <c:w val="0.27056597222222223"/>
                      <c:h val="0.18192745098039215"/>
                    </c:manualLayout>
                  </c15:layout>
                  <c15:dlblFieldTable/>
                  <c15:showDataLabelsRange val="0"/>
                </c:ext>
                <c:ext xmlns:c16="http://schemas.microsoft.com/office/drawing/2014/chart" uri="{C3380CC4-5D6E-409C-BE32-E72D297353CC}">
                  <c16:uniqueId val="{00000001-663F-426B-B2A0-5F7C2190A4DA}"/>
                </c:ext>
              </c:extLst>
            </c:dLbl>
            <c:dLbl>
              <c:idx val="1"/>
              <c:layout>
                <c:manualLayout>
                  <c:x val="-0.17707141203703705"/>
                  <c:y val="-3.9044607843137284E-2"/>
                </c:manualLayout>
              </c:layout>
              <c:tx>
                <c:rich>
                  <a:bodyPr rot="0" spcFirstLastPara="1" vertOverflow="ellipsis" vert="horz" wrap="square" anchor="ctr" anchorCtr="1"/>
                  <a:lstStyle/>
                  <a:p>
                    <a:pPr algn="l">
                      <a:lnSpc>
                        <a:spcPct val="80000"/>
                      </a:lnSpc>
                      <a:defRPr lang="en-US" altLang="ko-KR" sz="1200" b="1" i="0" u="none" strike="noStrike" kern="1200" baseline="0">
                        <a:ln>
                          <a:solidFill>
                            <a:schemeClr val="tx2">
                              <a:alpha val="0"/>
                            </a:schemeClr>
                          </a:solidFill>
                        </a:ln>
                        <a:solidFill>
                          <a:srgbClr val="00338D"/>
                        </a:solidFill>
                        <a:latin typeface="KoPub돋움체 Medium" panose="00000600000000000000" pitchFamily="2" charset="-127"/>
                        <a:ea typeface="KoPub돋움체 Medium" panose="00000600000000000000" pitchFamily="2" charset="-127"/>
                        <a:cs typeface="+mn-cs"/>
                      </a:defRPr>
                    </a:pPr>
                    <a:fld id="{F7DF8ACF-61B0-4037-9F42-DF8EEDC71FA3}" type="CATEGORYNAME">
                      <a:rPr lang="ko-KR" altLang="en-US" sz="1200">
                        <a:solidFill>
                          <a:srgbClr val="00338D"/>
                        </a:solidFill>
                      </a:rPr>
                      <a:pPr algn="l">
                        <a:lnSpc>
                          <a:spcPct val="80000"/>
                        </a:lnSpc>
                        <a:defRPr sz="1200">
                          <a:solidFill>
                            <a:srgbClr val="00338D"/>
                          </a:solidFill>
                        </a:defRPr>
                      </a:pPr>
                      <a:t>[범주 이름]</a:t>
                    </a:fld>
                    <a:r>
                      <a:rPr lang="en-US" altLang="ko-KR" sz="1200" baseline="0" dirty="0">
                        <a:solidFill>
                          <a:srgbClr val="00338D"/>
                        </a:solidFill>
                      </a:rPr>
                      <a:t>,</a:t>
                    </a:r>
                    <a:fld id="{14B07D0E-EDBE-497C-97BE-A6DBABF5F6FD}" type="VALUE">
                      <a:rPr lang="en-US" altLang="ko-KR" sz="1200" b="0" baseline="0" smtClean="0">
                        <a:solidFill>
                          <a:srgbClr val="00338D"/>
                        </a:solidFill>
                        <a:latin typeface="KPMG Bold" panose="020B0803030202040204" pitchFamily="34" charset="0"/>
                      </a:rPr>
                      <a:pPr algn="l">
                        <a:lnSpc>
                          <a:spcPct val="80000"/>
                        </a:lnSpc>
                        <a:defRPr sz="1200">
                          <a:solidFill>
                            <a:srgbClr val="00338D"/>
                          </a:solidFill>
                        </a:defRPr>
                      </a:pPr>
                      <a:t>[값]</a:t>
                    </a:fld>
                    <a:r>
                      <a:rPr lang="en-US" altLang="ko-KR" sz="1200" b="0" baseline="0" dirty="0">
                        <a:solidFill>
                          <a:srgbClr val="00338D"/>
                        </a:solidFill>
                        <a:latin typeface="KPMG Bold" panose="020B0803030202040204" pitchFamily="34" charset="0"/>
                      </a:rPr>
                      <a:t>, </a:t>
                    </a:r>
                  </a:p>
                  <a:p>
                    <a:pPr algn="l">
                      <a:lnSpc>
                        <a:spcPct val="80000"/>
                      </a:lnSpc>
                      <a:defRPr sz="1200">
                        <a:solidFill>
                          <a:srgbClr val="00338D"/>
                        </a:solidFill>
                      </a:defRPr>
                    </a:pPr>
                    <a:fld id="{DBDB52FD-1BE2-43DF-872D-0A604D9211B3}" type="PERCENTAGE">
                      <a:rPr lang="en-US" altLang="ko-KR" sz="1200" b="0" baseline="0" smtClean="0">
                        <a:solidFill>
                          <a:srgbClr val="00338D"/>
                        </a:solidFill>
                        <a:latin typeface="KPMG Bold" panose="020B0803030202040204" pitchFamily="34" charset="0"/>
                      </a:rPr>
                      <a:pPr algn="l">
                        <a:lnSpc>
                          <a:spcPct val="80000"/>
                        </a:lnSpc>
                        <a:defRPr sz="1200">
                          <a:solidFill>
                            <a:srgbClr val="00338D"/>
                          </a:solidFill>
                        </a:defRPr>
                      </a:pPr>
                      <a:t>[백분율]</a:t>
                    </a:fld>
                    <a:endParaRPr lang="ko-KR" altLang="en-US"/>
                  </a:p>
                </c:rich>
              </c:tx>
              <c:numFmt formatCode="0.0%" sourceLinked="0"/>
              <c:spPr>
                <a:noFill/>
                <a:ln>
                  <a:noFill/>
                </a:ln>
                <a:effectLst/>
              </c:spPr>
              <c:txPr>
                <a:bodyPr rot="0" spcFirstLastPara="1" vertOverflow="ellipsis" vert="horz" wrap="square" anchor="ctr" anchorCtr="1"/>
                <a:lstStyle/>
                <a:p>
                  <a:pPr algn="l">
                    <a:lnSpc>
                      <a:spcPct val="80000"/>
                    </a:lnSpc>
                    <a:defRPr lang="en-US" altLang="ko-KR" sz="1200" b="1" i="0" u="none" strike="noStrike" kern="1200" baseline="0">
                      <a:ln>
                        <a:solidFill>
                          <a:schemeClr val="tx2">
                            <a:alpha val="0"/>
                          </a:schemeClr>
                        </a:solidFill>
                      </a:ln>
                      <a:solidFill>
                        <a:srgbClr val="00338D"/>
                      </a:solidFill>
                      <a:latin typeface="KoPub돋움체 Medium" panose="00000600000000000000" pitchFamily="2" charset="-127"/>
                      <a:ea typeface="KoPub돋움체 Medium" panose="00000600000000000000" pitchFamily="2" charset="-127"/>
                      <a:cs typeface="+mn-cs"/>
                    </a:defRPr>
                  </a:pPr>
                  <a:endParaRPr lang="ko-KR"/>
                </a:p>
              </c:txPr>
              <c:showLegendKey val="0"/>
              <c:showVal val="1"/>
              <c:showCatName val="1"/>
              <c:showSerName val="0"/>
              <c:showPercent val="1"/>
              <c:showBubbleSize val="0"/>
              <c:extLst>
                <c:ext xmlns:c15="http://schemas.microsoft.com/office/drawing/2012/chart" uri="{CE6537A1-D6FC-4f65-9D91-7224C49458BB}">
                  <c15:layout>
                    <c:manualLayout>
                      <c:w val="0.26115856481481475"/>
                      <c:h val="0.19379183006535947"/>
                    </c:manualLayout>
                  </c15:layout>
                  <c15:dlblFieldTable/>
                  <c15:showDataLabelsRange val="0"/>
                </c:ext>
                <c:ext xmlns:c16="http://schemas.microsoft.com/office/drawing/2014/chart" uri="{C3380CC4-5D6E-409C-BE32-E72D297353CC}">
                  <c16:uniqueId val="{00000003-663F-426B-B2A0-5F7C2190A4DA}"/>
                </c:ext>
              </c:extLst>
            </c:dLbl>
            <c:dLbl>
              <c:idx val="2"/>
              <c:layout>
                <c:manualLayout>
                  <c:x val="-0.17344907407407406"/>
                  <c:y val="-0.14411078431372548"/>
                </c:manualLayout>
              </c:layout>
              <c:tx>
                <c:rich>
                  <a:bodyPr rot="0" spcFirstLastPara="1" vertOverflow="ellipsis" vert="horz" wrap="square" anchor="ctr" anchorCtr="1"/>
                  <a:lstStyle/>
                  <a:p>
                    <a:pPr algn="l">
                      <a:lnSpc>
                        <a:spcPct val="80000"/>
                      </a:lnSpc>
                      <a:defRPr lang="en-US" altLang="ko-KR" sz="1200" b="1" i="0" u="none" strike="noStrike" kern="1200" baseline="0">
                        <a:ln>
                          <a:solidFill>
                            <a:schemeClr val="tx2">
                              <a:alpha val="0"/>
                            </a:schemeClr>
                          </a:solidFill>
                        </a:ln>
                        <a:solidFill>
                          <a:srgbClr val="0C233C"/>
                        </a:solidFill>
                        <a:latin typeface="KoPub돋움체 Medium" panose="00000600000000000000" pitchFamily="2" charset="-127"/>
                        <a:ea typeface="KoPub돋움체 Medium" panose="00000600000000000000" pitchFamily="2" charset="-127"/>
                        <a:cs typeface="+mn-cs"/>
                      </a:defRPr>
                    </a:pPr>
                    <a:fld id="{C521620D-3147-4406-A9C5-F3AD54566308}" type="CATEGORYNAME">
                      <a:rPr lang="ko-KR" altLang="en-US" sz="1200">
                        <a:solidFill>
                          <a:srgbClr val="0C233C"/>
                        </a:solidFill>
                      </a:rPr>
                      <a:pPr algn="l">
                        <a:lnSpc>
                          <a:spcPct val="80000"/>
                        </a:lnSpc>
                        <a:defRPr sz="1200">
                          <a:solidFill>
                            <a:srgbClr val="0C233C"/>
                          </a:solidFill>
                        </a:defRPr>
                      </a:pPr>
                      <a:t>[범주 이름]</a:t>
                    </a:fld>
                    <a:r>
                      <a:rPr lang="en-US" altLang="ko-KR" sz="1200" baseline="0" dirty="0">
                        <a:solidFill>
                          <a:srgbClr val="0C233C"/>
                        </a:solidFill>
                      </a:rPr>
                      <a:t>, </a:t>
                    </a:r>
                    <a:fld id="{6E555C9A-5558-4D98-BF04-408E2B5F654A}" type="VALUE">
                      <a:rPr lang="en-US" altLang="ko-KR" sz="1200" b="0" baseline="0">
                        <a:solidFill>
                          <a:srgbClr val="0C233C"/>
                        </a:solidFill>
                        <a:latin typeface="KPMG Bold" panose="020B0803030202040204" pitchFamily="34" charset="0"/>
                      </a:rPr>
                      <a:pPr algn="l">
                        <a:lnSpc>
                          <a:spcPct val="80000"/>
                        </a:lnSpc>
                        <a:defRPr sz="1200">
                          <a:solidFill>
                            <a:srgbClr val="0C233C"/>
                          </a:solidFill>
                        </a:defRPr>
                      </a:pPr>
                      <a:t>[값]</a:t>
                    </a:fld>
                    <a:r>
                      <a:rPr lang="en-US" altLang="ko-KR" sz="1200" b="0" baseline="0" dirty="0">
                        <a:solidFill>
                          <a:srgbClr val="0C233C"/>
                        </a:solidFill>
                        <a:latin typeface="KPMG Bold" panose="020B0803030202040204" pitchFamily="34" charset="0"/>
                      </a:rPr>
                      <a:t>, </a:t>
                    </a:r>
                    <a:fld id="{EE881BBA-9F41-4F80-81D4-68F20461E061}" type="PERCENTAGE">
                      <a:rPr lang="en-US" altLang="ko-KR" sz="1200" b="0" baseline="0">
                        <a:solidFill>
                          <a:srgbClr val="0C233C"/>
                        </a:solidFill>
                        <a:latin typeface="KPMG Bold" panose="020B0803030202040204" pitchFamily="34" charset="0"/>
                      </a:rPr>
                      <a:pPr algn="l">
                        <a:lnSpc>
                          <a:spcPct val="80000"/>
                        </a:lnSpc>
                        <a:defRPr sz="1200">
                          <a:solidFill>
                            <a:srgbClr val="0C233C"/>
                          </a:solidFill>
                        </a:defRPr>
                      </a:pPr>
                      <a:t>[백분율]</a:t>
                    </a:fld>
                    <a:endParaRPr lang="en-US" altLang="ko-KR" sz="1200" b="0" baseline="0" dirty="0">
                      <a:solidFill>
                        <a:srgbClr val="0C233C"/>
                      </a:solidFill>
                      <a:latin typeface="KPMG Bold" panose="020B0803030202040204" pitchFamily="34" charset="0"/>
                    </a:endParaRPr>
                  </a:p>
                </c:rich>
              </c:tx>
              <c:numFmt formatCode="0.0%" sourceLinked="0"/>
              <c:spPr>
                <a:noFill/>
                <a:ln>
                  <a:noFill/>
                </a:ln>
                <a:effectLst/>
              </c:spPr>
              <c:txPr>
                <a:bodyPr rot="0" spcFirstLastPara="1" vertOverflow="ellipsis" vert="horz" wrap="square" anchor="ctr" anchorCtr="1"/>
                <a:lstStyle/>
                <a:p>
                  <a:pPr algn="l">
                    <a:lnSpc>
                      <a:spcPct val="80000"/>
                    </a:lnSpc>
                    <a:defRPr lang="en-US" altLang="ko-KR" sz="1200" b="1" i="0" u="none" strike="noStrike" kern="1200" baseline="0">
                      <a:ln>
                        <a:solidFill>
                          <a:schemeClr val="tx2">
                            <a:alpha val="0"/>
                          </a:schemeClr>
                        </a:solidFill>
                      </a:ln>
                      <a:solidFill>
                        <a:srgbClr val="0C233C"/>
                      </a:solidFill>
                      <a:latin typeface="KoPub돋움체 Medium" panose="00000600000000000000" pitchFamily="2" charset="-127"/>
                      <a:ea typeface="KoPub돋움체 Medium" panose="00000600000000000000" pitchFamily="2" charset="-127"/>
                      <a:cs typeface="+mn-cs"/>
                    </a:defRPr>
                  </a:pPr>
                  <a:endParaRPr lang="ko-KR"/>
                </a:p>
              </c:txPr>
              <c:showLegendKey val="0"/>
              <c:showVal val="1"/>
              <c:showCatName val="1"/>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5-663F-426B-B2A0-5F7C2190A4DA}"/>
                </c:ext>
              </c:extLst>
            </c:dLbl>
            <c:dLbl>
              <c:idx val="3"/>
              <c:layout>
                <c:manualLayout>
                  <c:x val="-4.9034722222222278E-2"/>
                  <c:y val="1.1355882352941176E-2"/>
                </c:manualLayout>
              </c:layout>
              <c:tx>
                <c:rich>
                  <a:bodyPr/>
                  <a:lstStyle/>
                  <a:p>
                    <a:fld id="{5093BE7D-B3C5-476D-B333-E049A7BC8E2F}" type="CATEGORYNAME">
                      <a:rPr lang="ko-KR" altLang="en-US" sz="900" b="1">
                        <a:solidFill>
                          <a:schemeClr val="bg1"/>
                        </a:solidFill>
                      </a:rPr>
                      <a:pPr/>
                      <a:t>[범주 이름]</a:t>
                    </a:fld>
                    <a:r>
                      <a:rPr lang="en-US" altLang="ko-KR" sz="900" b="1" baseline="0" dirty="0">
                        <a:solidFill>
                          <a:schemeClr val="bg1"/>
                        </a:solidFill>
                      </a:rPr>
                      <a:t>, </a:t>
                    </a:r>
                    <a:fld id="{0C750F95-A102-4415-954A-2FF7A8FE4734}" type="VALUE">
                      <a:rPr lang="en-US" altLang="ko-KR" sz="1000" b="0" baseline="0" smtClean="0">
                        <a:solidFill>
                          <a:schemeClr val="bg1"/>
                        </a:solidFill>
                        <a:latin typeface="KPMG Bold" panose="020B0803030202040204" pitchFamily="34" charset="0"/>
                      </a:rPr>
                      <a:pPr/>
                      <a:t>[값]</a:t>
                    </a:fld>
                    <a:r>
                      <a:rPr lang="en-US" altLang="ko-KR" sz="1000" b="0" baseline="0" dirty="0">
                        <a:solidFill>
                          <a:schemeClr val="bg1"/>
                        </a:solidFill>
                        <a:latin typeface="KPMG Bold" panose="020B0803030202040204" pitchFamily="34" charset="0"/>
                      </a:rPr>
                      <a:t>, </a:t>
                    </a:r>
                  </a:p>
                  <a:p>
                    <a:fld id="{B50A7F59-15BD-4F42-942C-BC9EF51F2524}" type="PERCENTAGE">
                      <a:rPr lang="en-US" altLang="ko-KR" sz="1000" b="0" baseline="0" smtClean="0">
                        <a:solidFill>
                          <a:schemeClr val="bg1"/>
                        </a:solidFill>
                        <a:latin typeface="KPMG Bold" panose="020B0803030202040204" pitchFamily="34" charset="0"/>
                      </a:rPr>
                      <a:pPr/>
                      <a:t>[백분율]</a:t>
                    </a:fld>
                    <a:endParaRPr lang="ko-KR" altLang="en-US"/>
                  </a:p>
                </c:rich>
              </c:tx>
              <c:showLegendKey val="0"/>
              <c:showVal val="1"/>
              <c:showCatName val="1"/>
              <c:showSerName val="0"/>
              <c:showPercent val="1"/>
              <c:showBubbleSize val="0"/>
              <c:extLst>
                <c:ext xmlns:c15="http://schemas.microsoft.com/office/drawing/2012/chart" uri="{CE6537A1-D6FC-4f65-9D91-7224C49458BB}">
                  <c15:layout>
                    <c:manualLayout>
                      <c:w val="0.25729259259259257"/>
                      <c:h val="0.14920424836601306"/>
                    </c:manualLayout>
                  </c15:layout>
                  <c15:dlblFieldTable/>
                  <c15:showDataLabelsRange val="0"/>
                </c:ext>
                <c:ext xmlns:c16="http://schemas.microsoft.com/office/drawing/2014/chart" uri="{C3380CC4-5D6E-409C-BE32-E72D297353CC}">
                  <c16:uniqueId val="{00000007-663F-426B-B2A0-5F7C2190A4DA}"/>
                </c:ext>
              </c:extLst>
            </c:dLbl>
            <c:dLbl>
              <c:idx val="4"/>
              <c:layout>
                <c:manualLayout>
                  <c:x val="3.9027546296296296E-2"/>
                  <c:y val="-0.18222156862745098"/>
                </c:manualLayout>
              </c:layout>
              <c:tx>
                <c:rich>
                  <a:bodyPr rot="0" spcFirstLastPara="1" vertOverflow="ellipsis" vert="horz" wrap="square" anchor="ctr" anchorCtr="1"/>
                  <a:lstStyle/>
                  <a:p>
                    <a:pPr algn="l">
                      <a:lnSpc>
                        <a:spcPct val="80000"/>
                      </a:lnSpc>
                      <a:defRPr lang="en-US" altLang="ko-KR" sz="900" b="1" i="0" u="none" strike="noStrike" kern="1200" baseline="0">
                        <a:ln>
                          <a:solidFill>
                            <a:schemeClr val="tx2">
                              <a:alpha val="0"/>
                            </a:schemeClr>
                          </a:solidFill>
                        </a:ln>
                        <a:solidFill>
                          <a:schemeClr val="accent5"/>
                        </a:solidFill>
                        <a:latin typeface="KoPub돋움체 Medium" panose="00000600000000000000" pitchFamily="2" charset="-127"/>
                        <a:ea typeface="KoPub돋움체 Medium" panose="00000600000000000000" pitchFamily="2" charset="-127"/>
                        <a:cs typeface="+mn-cs"/>
                      </a:defRPr>
                    </a:pPr>
                    <a:fld id="{0C7E484D-E576-4C8A-8154-01E41602069F}" type="CATEGORYNAME">
                      <a:rPr lang="ko-KR" altLang="en-US">
                        <a:solidFill>
                          <a:schemeClr val="accent5"/>
                        </a:solidFill>
                      </a:rPr>
                      <a:pPr algn="l">
                        <a:lnSpc>
                          <a:spcPct val="80000"/>
                        </a:lnSpc>
                        <a:defRPr sz="900">
                          <a:solidFill>
                            <a:schemeClr val="accent5"/>
                          </a:solidFill>
                        </a:defRPr>
                      </a:pPr>
                      <a:t>[범주 이름]</a:t>
                    </a:fld>
                    <a:r>
                      <a:rPr lang="en-US" altLang="ko-KR" baseline="0" dirty="0">
                        <a:solidFill>
                          <a:schemeClr val="accent5"/>
                        </a:solidFill>
                      </a:rPr>
                      <a:t>,</a:t>
                    </a:r>
                  </a:p>
                  <a:p>
                    <a:pPr algn="l">
                      <a:lnSpc>
                        <a:spcPct val="80000"/>
                      </a:lnSpc>
                      <a:defRPr sz="900">
                        <a:solidFill>
                          <a:schemeClr val="accent5"/>
                        </a:solidFill>
                      </a:defRPr>
                    </a:pPr>
                    <a:fld id="{60ABBFF3-ECC1-4F00-B7DE-8F6101833986}" type="VALUE">
                      <a:rPr lang="en-US" altLang="ko-KR" sz="1200" b="0" baseline="0" smtClean="0">
                        <a:solidFill>
                          <a:schemeClr val="accent5"/>
                        </a:solidFill>
                        <a:latin typeface="KPMG Bold" panose="020B0803030202040204" pitchFamily="34" charset="0"/>
                      </a:rPr>
                      <a:pPr algn="l">
                        <a:lnSpc>
                          <a:spcPct val="80000"/>
                        </a:lnSpc>
                        <a:defRPr sz="900">
                          <a:solidFill>
                            <a:schemeClr val="accent5"/>
                          </a:solidFill>
                        </a:defRPr>
                      </a:pPr>
                      <a:t>[값]</a:t>
                    </a:fld>
                    <a:r>
                      <a:rPr lang="en-US" altLang="ko-KR" sz="1200" b="0" baseline="0" dirty="0">
                        <a:solidFill>
                          <a:schemeClr val="accent5"/>
                        </a:solidFill>
                        <a:latin typeface="KPMG Bold" panose="020B0803030202040204" pitchFamily="34" charset="0"/>
                      </a:rPr>
                      <a:t>, </a:t>
                    </a:r>
                    <a:fld id="{02E51BEC-7ED5-4E22-9997-6CF2C054663C}" type="PERCENTAGE">
                      <a:rPr lang="en-US" altLang="ko-KR" sz="1200" b="0" baseline="0" smtClean="0">
                        <a:solidFill>
                          <a:schemeClr val="accent5"/>
                        </a:solidFill>
                        <a:latin typeface="KPMG Bold" panose="020B0803030202040204" pitchFamily="34" charset="0"/>
                      </a:rPr>
                      <a:pPr algn="l">
                        <a:lnSpc>
                          <a:spcPct val="80000"/>
                        </a:lnSpc>
                        <a:defRPr sz="900">
                          <a:solidFill>
                            <a:schemeClr val="accent5"/>
                          </a:solidFill>
                        </a:defRPr>
                      </a:pPr>
                      <a:t>[백분율]</a:t>
                    </a:fld>
                    <a:endParaRPr lang="en-US" altLang="ko-KR" sz="1200" b="0" baseline="0" dirty="0">
                      <a:solidFill>
                        <a:schemeClr val="accent5"/>
                      </a:solidFill>
                      <a:latin typeface="KPMG Bold" panose="020B0803030202040204" pitchFamily="34" charset="0"/>
                    </a:endParaRPr>
                  </a:p>
                </c:rich>
              </c:tx>
              <c:numFmt formatCode="0.0%" sourceLinked="0"/>
              <c:spPr>
                <a:noFill/>
                <a:ln>
                  <a:noFill/>
                </a:ln>
                <a:effectLst/>
              </c:spPr>
              <c:txPr>
                <a:bodyPr rot="0" spcFirstLastPara="1" vertOverflow="ellipsis" vert="horz" wrap="square" anchor="ctr" anchorCtr="1"/>
                <a:lstStyle/>
                <a:p>
                  <a:pPr algn="l">
                    <a:lnSpc>
                      <a:spcPct val="80000"/>
                    </a:lnSpc>
                    <a:defRPr lang="en-US" altLang="ko-KR" sz="900" b="1" i="0" u="none" strike="noStrike" kern="1200" baseline="0">
                      <a:ln>
                        <a:solidFill>
                          <a:schemeClr val="tx2">
                            <a:alpha val="0"/>
                          </a:schemeClr>
                        </a:solidFill>
                      </a:ln>
                      <a:solidFill>
                        <a:schemeClr val="accent5"/>
                      </a:solidFill>
                      <a:latin typeface="KoPub돋움체 Medium" panose="00000600000000000000" pitchFamily="2" charset="-127"/>
                      <a:ea typeface="KoPub돋움체 Medium" panose="00000600000000000000" pitchFamily="2" charset="-127"/>
                      <a:cs typeface="+mn-cs"/>
                    </a:defRPr>
                  </a:pPr>
                  <a:endParaRPr lang="ko-KR"/>
                </a:p>
              </c:txPr>
              <c:showLegendKey val="0"/>
              <c:showVal val="1"/>
              <c:showCatName val="1"/>
              <c:showSerName val="0"/>
              <c:showPercent val="1"/>
              <c:showBubbleSize val="0"/>
              <c:extLst>
                <c:ext xmlns:c15="http://schemas.microsoft.com/office/drawing/2012/chart" uri="{CE6537A1-D6FC-4f65-9D91-7224C49458BB}">
                  <c15:layout>
                    <c:manualLayout>
                      <c:w val="0.22880439814814818"/>
                      <c:h val="0.12061405228758169"/>
                    </c:manualLayout>
                  </c15:layout>
                  <c15:dlblFieldTable/>
                  <c15:showDataLabelsRange val="0"/>
                </c:ext>
                <c:ext xmlns:c16="http://schemas.microsoft.com/office/drawing/2014/chart" uri="{C3380CC4-5D6E-409C-BE32-E72D297353CC}">
                  <c16:uniqueId val="{00000009-663F-426B-B2A0-5F7C2190A4DA}"/>
                </c:ext>
              </c:extLst>
            </c:dLbl>
            <c:dLbl>
              <c:idx val="5"/>
              <c:layout>
                <c:manualLayout>
                  <c:x val="-5.65569444444445E-2"/>
                  <c:y val="0.19209509803921568"/>
                </c:manualLayout>
              </c:layout>
              <c:tx>
                <c:rich>
                  <a:bodyPr rot="0" spcFirstLastPara="1" vertOverflow="ellipsis" vert="horz" wrap="square" anchor="ctr" anchorCtr="1"/>
                  <a:lstStyle/>
                  <a:p>
                    <a:pPr algn="l">
                      <a:lnSpc>
                        <a:spcPct val="80000"/>
                      </a:lnSpc>
                      <a:defRPr lang="en-US" altLang="ko-KR" sz="900" b="1" i="0" u="none" strike="noStrike" kern="1200" baseline="0">
                        <a:ln>
                          <a:solidFill>
                            <a:schemeClr val="tx2">
                              <a:alpha val="0"/>
                            </a:schemeClr>
                          </a:solidFill>
                        </a:ln>
                        <a:solidFill>
                          <a:srgbClr val="FD349C"/>
                        </a:solidFill>
                        <a:latin typeface="KoPub돋움체 Medium" panose="00000600000000000000" pitchFamily="2" charset="-127"/>
                        <a:ea typeface="KoPub돋움체 Medium" panose="00000600000000000000" pitchFamily="2" charset="-127"/>
                        <a:cs typeface="+mn-cs"/>
                      </a:defRPr>
                    </a:pPr>
                    <a:fld id="{99EA0196-321C-402E-9771-95B4E8011B02}" type="CATEGORYNAME">
                      <a:rPr lang="ko-KR" altLang="en-US" sz="900" b="1">
                        <a:solidFill>
                          <a:srgbClr val="FD349C"/>
                        </a:solidFill>
                      </a:rPr>
                      <a:pPr algn="l">
                        <a:lnSpc>
                          <a:spcPct val="80000"/>
                        </a:lnSpc>
                        <a:defRPr sz="900">
                          <a:solidFill>
                            <a:srgbClr val="FD349C"/>
                          </a:solidFill>
                        </a:defRPr>
                      </a:pPr>
                      <a:t>[범주 이름]</a:t>
                    </a:fld>
                    <a:r>
                      <a:rPr lang="en-US" altLang="ko-KR" sz="900" b="1" baseline="0" dirty="0">
                        <a:solidFill>
                          <a:srgbClr val="FD349C"/>
                        </a:solidFill>
                      </a:rPr>
                      <a:t>, </a:t>
                    </a:r>
                    <a:fld id="{560D48E9-C452-4C79-B921-953066DB0B7C}" type="VALUE">
                      <a:rPr lang="en-US" altLang="ko-KR" sz="1000" b="0" baseline="0" smtClean="0">
                        <a:solidFill>
                          <a:srgbClr val="FD349C"/>
                        </a:solidFill>
                        <a:latin typeface="KPMG Bold" panose="020B0803030202040204" pitchFamily="34" charset="0"/>
                      </a:rPr>
                      <a:pPr algn="l">
                        <a:lnSpc>
                          <a:spcPct val="80000"/>
                        </a:lnSpc>
                        <a:defRPr sz="900">
                          <a:solidFill>
                            <a:srgbClr val="FD349C"/>
                          </a:solidFill>
                        </a:defRPr>
                      </a:pPr>
                      <a:t>[값]</a:t>
                    </a:fld>
                    <a:r>
                      <a:rPr lang="en-US" altLang="ko-KR" sz="1000" b="0" baseline="0" dirty="0">
                        <a:solidFill>
                          <a:srgbClr val="FD349C"/>
                        </a:solidFill>
                        <a:latin typeface="KPMG Bold" panose="020B0803030202040204" pitchFamily="34" charset="0"/>
                      </a:rPr>
                      <a:t>,</a:t>
                    </a:r>
                  </a:p>
                  <a:p>
                    <a:pPr algn="l">
                      <a:lnSpc>
                        <a:spcPct val="80000"/>
                      </a:lnSpc>
                      <a:defRPr sz="900">
                        <a:solidFill>
                          <a:srgbClr val="FD349C"/>
                        </a:solidFill>
                      </a:defRPr>
                    </a:pPr>
                    <a:r>
                      <a:rPr lang="en-US" altLang="ko-KR" sz="1000" b="0" baseline="0" dirty="0">
                        <a:solidFill>
                          <a:srgbClr val="FD349C"/>
                        </a:solidFill>
                        <a:latin typeface="KPMG Bold" panose="020B0803030202040204" pitchFamily="34" charset="0"/>
                      </a:rPr>
                      <a:t> </a:t>
                    </a:r>
                    <a:fld id="{F348B5B2-C33E-47D8-A16F-1B1B5AAB80BE}" type="PERCENTAGE">
                      <a:rPr lang="en-US" altLang="ko-KR" sz="1000" b="0" baseline="0">
                        <a:solidFill>
                          <a:srgbClr val="FD349C"/>
                        </a:solidFill>
                        <a:latin typeface="KPMG Bold" panose="020B0803030202040204" pitchFamily="34" charset="0"/>
                      </a:rPr>
                      <a:pPr algn="l">
                        <a:lnSpc>
                          <a:spcPct val="80000"/>
                        </a:lnSpc>
                        <a:defRPr sz="900">
                          <a:solidFill>
                            <a:srgbClr val="FD349C"/>
                          </a:solidFill>
                        </a:defRPr>
                      </a:pPr>
                      <a:t>[백분율]</a:t>
                    </a:fld>
                    <a:endParaRPr lang="en-US" altLang="ko-KR" sz="1000" b="0" baseline="0" dirty="0">
                      <a:solidFill>
                        <a:srgbClr val="FD349C"/>
                      </a:solidFill>
                      <a:latin typeface="KPMG Bold" panose="020B0803030202040204" pitchFamily="34" charset="0"/>
                    </a:endParaRPr>
                  </a:p>
                </c:rich>
              </c:tx>
              <c:numFmt formatCode="0.0%" sourceLinked="0"/>
              <c:spPr>
                <a:noFill/>
                <a:ln>
                  <a:noFill/>
                </a:ln>
                <a:effectLst/>
              </c:spPr>
              <c:txPr>
                <a:bodyPr rot="0" spcFirstLastPara="1" vertOverflow="ellipsis" vert="horz" wrap="square" anchor="ctr" anchorCtr="1"/>
                <a:lstStyle/>
                <a:p>
                  <a:pPr algn="l">
                    <a:lnSpc>
                      <a:spcPct val="80000"/>
                    </a:lnSpc>
                    <a:defRPr lang="en-US" altLang="ko-KR" sz="900" b="1" i="0" u="none" strike="noStrike" kern="1200" baseline="0">
                      <a:ln>
                        <a:solidFill>
                          <a:schemeClr val="tx2">
                            <a:alpha val="0"/>
                          </a:schemeClr>
                        </a:solidFill>
                      </a:ln>
                      <a:solidFill>
                        <a:srgbClr val="FD349C"/>
                      </a:solidFill>
                      <a:latin typeface="KoPub돋움체 Medium" panose="00000600000000000000" pitchFamily="2" charset="-127"/>
                      <a:ea typeface="KoPub돋움체 Medium" panose="00000600000000000000" pitchFamily="2" charset="-127"/>
                      <a:cs typeface="+mn-cs"/>
                    </a:defRPr>
                  </a:pPr>
                  <a:endParaRPr lang="ko-KR"/>
                </a:p>
              </c:txPr>
              <c:showLegendKey val="0"/>
              <c:showVal val="1"/>
              <c:showCatName val="1"/>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B-663F-426B-B2A0-5F7C2190A4DA}"/>
                </c:ext>
              </c:extLst>
            </c:dLbl>
            <c:dLbl>
              <c:idx val="6"/>
              <c:layout>
                <c:manualLayout>
                  <c:x val="0.18920578703703692"/>
                  <c:y val="-0.11902026143790848"/>
                </c:manualLayout>
              </c:layout>
              <c:tx>
                <c:rich>
                  <a:bodyPr rot="0" spcFirstLastPara="1" vertOverflow="ellipsis" vert="horz" wrap="square" anchor="ctr" anchorCtr="1"/>
                  <a:lstStyle/>
                  <a:p>
                    <a:pPr algn="l">
                      <a:lnSpc>
                        <a:spcPct val="80000"/>
                      </a:lnSpc>
                      <a:defRPr lang="en-US" altLang="ko-KR" sz="900" b="1" i="0" u="none" strike="noStrike" kern="1200" baseline="0">
                        <a:ln>
                          <a:solidFill>
                            <a:schemeClr val="tx2">
                              <a:alpha val="0"/>
                            </a:schemeClr>
                          </a:solidFill>
                        </a:ln>
                        <a:solidFill>
                          <a:srgbClr val="C7A0F7"/>
                        </a:solidFill>
                        <a:latin typeface="KoPub돋움체 Medium" panose="00000600000000000000" pitchFamily="2" charset="-127"/>
                        <a:ea typeface="KoPub돋움체 Medium" panose="00000600000000000000" pitchFamily="2" charset="-127"/>
                        <a:cs typeface="+mn-cs"/>
                      </a:defRPr>
                    </a:pPr>
                    <a:fld id="{89346D99-DA27-4FC5-BAD5-FDFE0206CD76}" type="CATEGORYNAME">
                      <a:rPr lang="ko-KR" altLang="en-US" sz="900" b="1">
                        <a:solidFill>
                          <a:srgbClr val="C7A0F7"/>
                        </a:solidFill>
                      </a:rPr>
                      <a:pPr algn="l">
                        <a:lnSpc>
                          <a:spcPct val="80000"/>
                        </a:lnSpc>
                        <a:defRPr sz="900">
                          <a:solidFill>
                            <a:srgbClr val="C7A0F7"/>
                          </a:solidFill>
                        </a:defRPr>
                      </a:pPr>
                      <a:t>[범주 이름]</a:t>
                    </a:fld>
                    <a:r>
                      <a:rPr lang="en-US" altLang="ko-KR" sz="900" b="1" baseline="0" dirty="0">
                        <a:solidFill>
                          <a:srgbClr val="C7A0F7"/>
                        </a:solidFill>
                      </a:rPr>
                      <a:t>,</a:t>
                    </a:r>
                    <a:fld id="{2454D648-A367-408F-A0C7-145CF32FFD66}" type="VALUE">
                      <a:rPr lang="en-US" altLang="ko-KR" sz="1000" b="0" baseline="0" smtClean="0">
                        <a:solidFill>
                          <a:srgbClr val="C7A0F7"/>
                        </a:solidFill>
                        <a:latin typeface="KPMG Bold" panose="020B0803030202040204" pitchFamily="34" charset="0"/>
                      </a:rPr>
                      <a:pPr algn="l">
                        <a:lnSpc>
                          <a:spcPct val="80000"/>
                        </a:lnSpc>
                        <a:defRPr sz="900">
                          <a:solidFill>
                            <a:srgbClr val="C7A0F7"/>
                          </a:solidFill>
                        </a:defRPr>
                      </a:pPr>
                      <a:t>[값]</a:t>
                    </a:fld>
                    <a:r>
                      <a:rPr lang="en-US" altLang="ko-KR" sz="1000" b="0" baseline="0" dirty="0">
                        <a:solidFill>
                          <a:srgbClr val="C7A0F7"/>
                        </a:solidFill>
                        <a:latin typeface="KPMG Bold" panose="020B0803030202040204" pitchFamily="34" charset="0"/>
                      </a:rPr>
                      <a:t>, </a:t>
                    </a:r>
                  </a:p>
                  <a:p>
                    <a:pPr algn="l">
                      <a:lnSpc>
                        <a:spcPct val="80000"/>
                      </a:lnSpc>
                      <a:defRPr sz="900">
                        <a:solidFill>
                          <a:srgbClr val="C7A0F7"/>
                        </a:solidFill>
                      </a:defRPr>
                    </a:pPr>
                    <a:fld id="{41C431F5-E6C9-4C87-B055-284BCFFD0DDB}" type="PERCENTAGE">
                      <a:rPr lang="en-US" altLang="ko-KR" sz="1000" b="0" baseline="0" smtClean="0">
                        <a:solidFill>
                          <a:srgbClr val="C7A0F7"/>
                        </a:solidFill>
                        <a:latin typeface="KPMG Bold" panose="020B0803030202040204" pitchFamily="34" charset="0"/>
                      </a:rPr>
                      <a:pPr algn="l">
                        <a:lnSpc>
                          <a:spcPct val="80000"/>
                        </a:lnSpc>
                        <a:defRPr sz="900">
                          <a:solidFill>
                            <a:srgbClr val="C7A0F7"/>
                          </a:solidFill>
                        </a:defRPr>
                      </a:pPr>
                      <a:t>[백분율]</a:t>
                    </a:fld>
                    <a:endParaRPr lang="ko-KR" altLang="en-US"/>
                  </a:p>
                </c:rich>
              </c:tx>
              <c:numFmt formatCode="0.0%" sourceLinked="0"/>
              <c:spPr>
                <a:noFill/>
                <a:ln>
                  <a:noFill/>
                </a:ln>
                <a:effectLst/>
              </c:spPr>
              <c:txPr>
                <a:bodyPr rot="0" spcFirstLastPara="1" vertOverflow="ellipsis" vert="horz" wrap="square" anchor="ctr" anchorCtr="1"/>
                <a:lstStyle/>
                <a:p>
                  <a:pPr algn="l">
                    <a:lnSpc>
                      <a:spcPct val="80000"/>
                    </a:lnSpc>
                    <a:defRPr lang="en-US" altLang="ko-KR" sz="900" b="1" i="0" u="none" strike="noStrike" kern="1200" baseline="0">
                      <a:ln>
                        <a:solidFill>
                          <a:schemeClr val="tx2">
                            <a:alpha val="0"/>
                          </a:schemeClr>
                        </a:solidFill>
                      </a:ln>
                      <a:solidFill>
                        <a:srgbClr val="C7A0F7"/>
                      </a:solidFill>
                      <a:latin typeface="KoPub돋움체 Medium" panose="00000600000000000000" pitchFamily="2" charset="-127"/>
                      <a:ea typeface="KoPub돋움체 Medium" panose="00000600000000000000" pitchFamily="2" charset="-127"/>
                      <a:cs typeface="+mn-cs"/>
                    </a:defRPr>
                  </a:pPr>
                  <a:endParaRPr lang="ko-KR"/>
                </a:p>
              </c:txPr>
              <c:showLegendKey val="0"/>
              <c:showVal val="1"/>
              <c:showCatName val="1"/>
              <c:showSerName val="0"/>
              <c:showPercent val="1"/>
              <c:showBubbleSize val="0"/>
              <c:extLst>
                <c:ext xmlns:c15="http://schemas.microsoft.com/office/drawing/2012/chart" uri="{CE6537A1-D6FC-4f65-9D91-7224C49458BB}">
                  <c15:layout>
                    <c:manualLayout>
                      <c:w val="0.21791388888888891"/>
                      <c:h val="0.12797320261437908"/>
                    </c:manualLayout>
                  </c15:layout>
                  <c15:dlblFieldTable/>
                  <c15:showDataLabelsRange val="0"/>
                </c:ext>
                <c:ext xmlns:c16="http://schemas.microsoft.com/office/drawing/2014/chart" uri="{C3380CC4-5D6E-409C-BE32-E72D297353CC}">
                  <c16:uniqueId val="{0000000D-663F-426B-B2A0-5F7C2190A4DA}"/>
                </c:ext>
              </c:extLst>
            </c:dLbl>
            <c:dLbl>
              <c:idx val="7"/>
              <c:layout>
                <c:manualLayout>
                  <c:x val="0.21695532407407409"/>
                  <c:y val="-2.0974673202614379E-2"/>
                </c:manualLayout>
              </c:layout>
              <c:tx>
                <c:rich>
                  <a:bodyPr rot="0" spcFirstLastPara="1" vertOverflow="ellipsis" vert="horz" wrap="square" anchor="ctr" anchorCtr="1"/>
                  <a:lstStyle/>
                  <a:p>
                    <a:pPr algn="l">
                      <a:lnSpc>
                        <a:spcPct val="80000"/>
                      </a:lnSpc>
                      <a:defRPr lang="en-US" altLang="ko-KR" sz="900" b="1" i="0" u="none" strike="noStrike" kern="1200" baseline="0">
                        <a:ln>
                          <a:solidFill>
                            <a:schemeClr val="tx2">
                              <a:alpha val="0"/>
                            </a:schemeClr>
                          </a:solidFill>
                        </a:ln>
                        <a:solidFill>
                          <a:schemeClr val="bg2">
                            <a:lumMod val="50000"/>
                          </a:schemeClr>
                        </a:solidFill>
                        <a:latin typeface="KoPub돋움체 Medium" panose="00000600000000000000" pitchFamily="2" charset="-127"/>
                        <a:ea typeface="KoPub돋움체 Medium" panose="00000600000000000000" pitchFamily="2" charset="-127"/>
                        <a:cs typeface="+mn-cs"/>
                      </a:defRPr>
                    </a:pPr>
                    <a:fld id="{A830406C-15D8-42BD-B809-F2BA9FB09D87}" type="CATEGORYNAME">
                      <a:rPr lang="ko-KR" altLang="en-US">
                        <a:solidFill>
                          <a:schemeClr val="bg2">
                            <a:lumMod val="50000"/>
                          </a:schemeClr>
                        </a:solidFill>
                      </a:rPr>
                      <a:pPr algn="l">
                        <a:lnSpc>
                          <a:spcPct val="80000"/>
                        </a:lnSpc>
                        <a:defRPr sz="900">
                          <a:solidFill>
                            <a:schemeClr val="bg2">
                              <a:lumMod val="50000"/>
                            </a:schemeClr>
                          </a:solidFill>
                        </a:defRPr>
                      </a:pPr>
                      <a:t>[범주 이름]</a:t>
                    </a:fld>
                    <a:r>
                      <a:rPr lang="en-US" altLang="ko-KR" baseline="0" dirty="0">
                        <a:solidFill>
                          <a:schemeClr val="bg2">
                            <a:lumMod val="50000"/>
                          </a:schemeClr>
                        </a:solidFill>
                      </a:rPr>
                      <a:t>, </a:t>
                    </a:r>
                    <a:fld id="{A1AC9028-BDB3-49E0-BFFF-082006D4BCEC}" type="VALUE">
                      <a:rPr lang="en-US" altLang="ko-KR" sz="1000" b="0" baseline="0" smtClean="0">
                        <a:solidFill>
                          <a:schemeClr val="bg2">
                            <a:lumMod val="50000"/>
                          </a:schemeClr>
                        </a:solidFill>
                        <a:latin typeface="KPMG Bold" panose="020B0803030202040204" pitchFamily="34" charset="0"/>
                      </a:rPr>
                      <a:pPr algn="l">
                        <a:lnSpc>
                          <a:spcPct val="80000"/>
                        </a:lnSpc>
                        <a:defRPr sz="900">
                          <a:solidFill>
                            <a:schemeClr val="bg2">
                              <a:lumMod val="50000"/>
                            </a:schemeClr>
                          </a:solidFill>
                        </a:defRPr>
                      </a:pPr>
                      <a:t>[값]</a:t>
                    </a:fld>
                    <a:r>
                      <a:rPr lang="en-US" altLang="ko-KR" sz="1000" b="0" baseline="0" dirty="0">
                        <a:solidFill>
                          <a:schemeClr val="bg2">
                            <a:lumMod val="50000"/>
                          </a:schemeClr>
                        </a:solidFill>
                        <a:latin typeface="KPMG Bold" panose="020B0803030202040204" pitchFamily="34" charset="0"/>
                      </a:rPr>
                      <a:t>,</a:t>
                    </a:r>
                  </a:p>
                  <a:p>
                    <a:pPr algn="l">
                      <a:lnSpc>
                        <a:spcPct val="80000"/>
                      </a:lnSpc>
                      <a:defRPr sz="900">
                        <a:solidFill>
                          <a:schemeClr val="bg2">
                            <a:lumMod val="50000"/>
                          </a:schemeClr>
                        </a:solidFill>
                      </a:defRPr>
                    </a:pPr>
                    <a:r>
                      <a:rPr lang="en-US" altLang="ko-KR" sz="1000" b="0" baseline="0" dirty="0">
                        <a:solidFill>
                          <a:schemeClr val="bg2">
                            <a:lumMod val="50000"/>
                          </a:schemeClr>
                        </a:solidFill>
                        <a:latin typeface="KPMG Bold" panose="020B0803030202040204" pitchFamily="34" charset="0"/>
                      </a:rPr>
                      <a:t> </a:t>
                    </a:r>
                    <a:fld id="{BB29E955-9792-40D7-B869-C6FEB591DFF7}" type="PERCENTAGE">
                      <a:rPr lang="en-US" altLang="ko-KR" sz="1000" b="0" baseline="0">
                        <a:solidFill>
                          <a:schemeClr val="bg2">
                            <a:lumMod val="50000"/>
                          </a:schemeClr>
                        </a:solidFill>
                        <a:latin typeface="KPMG Bold" panose="020B0803030202040204" pitchFamily="34" charset="0"/>
                      </a:rPr>
                      <a:pPr algn="l">
                        <a:lnSpc>
                          <a:spcPct val="80000"/>
                        </a:lnSpc>
                        <a:defRPr sz="900">
                          <a:solidFill>
                            <a:schemeClr val="bg2">
                              <a:lumMod val="50000"/>
                            </a:schemeClr>
                          </a:solidFill>
                        </a:defRPr>
                      </a:pPr>
                      <a:t>[백분율]</a:t>
                    </a:fld>
                    <a:endParaRPr lang="en-US" altLang="ko-KR" sz="1000" b="0" baseline="0" dirty="0">
                      <a:solidFill>
                        <a:schemeClr val="bg2">
                          <a:lumMod val="50000"/>
                        </a:schemeClr>
                      </a:solidFill>
                      <a:latin typeface="KPMG Bold" panose="020B0803030202040204" pitchFamily="34" charset="0"/>
                    </a:endParaRPr>
                  </a:p>
                </c:rich>
              </c:tx>
              <c:numFmt formatCode="0.0%" sourceLinked="0"/>
              <c:spPr>
                <a:noFill/>
                <a:ln>
                  <a:noFill/>
                </a:ln>
                <a:effectLst/>
              </c:spPr>
              <c:txPr>
                <a:bodyPr rot="0" spcFirstLastPara="1" vertOverflow="ellipsis" vert="horz" wrap="square" anchor="ctr" anchorCtr="1"/>
                <a:lstStyle/>
                <a:p>
                  <a:pPr algn="l">
                    <a:lnSpc>
                      <a:spcPct val="80000"/>
                    </a:lnSpc>
                    <a:defRPr lang="en-US" altLang="ko-KR" sz="900" b="1" i="0" u="none" strike="noStrike" kern="1200" baseline="0">
                      <a:ln>
                        <a:solidFill>
                          <a:schemeClr val="tx2">
                            <a:alpha val="0"/>
                          </a:schemeClr>
                        </a:solidFill>
                      </a:ln>
                      <a:solidFill>
                        <a:schemeClr val="bg2">
                          <a:lumMod val="50000"/>
                        </a:schemeClr>
                      </a:solidFill>
                      <a:latin typeface="KoPub돋움체 Medium" panose="00000600000000000000" pitchFamily="2" charset="-127"/>
                      <a:ea typeface="KoPub돋움체 Medium" panose="00000600000000000000" pitchFamily="2" charset="-127"/>
                      <a:cs typeface="+mn-cs"/>
                    </a:defRPr>
                  </a:pPr>
                  <a:endParaRPr lang="ko-KR"/>
                </a:p>
              </c:txPr>
              <c:showLegendKey val="0"/>
              <c:showVal val="1"/>
              <c:showCatName val="1"/>
              <c:showSerName val="0"/>
              <c:showPercent val="1"/>
              <c:showBubbleSize val="0"/>
              <c:extLst>
                <c:ext xmlns:c15="http://schemas.microsoft.com/office/drawing/2012/chart" uri="{CE6537A1-D6FC-4f65-9D91-7224C49458BB}">
                  <c15:layout>
                    <c:manualLayout>
                      <c:w val="0.27180416666666668"/>
                      <c:h val="0.17672712418300648"/>
                    </c:manualLayout>
                  </c15:layout>
                  <c15:dlblFieldTable/>
                  <c15:showDataLabelsRange val="0"/>
                </c:ext>
                <c:ext xmlns:c16="http://schemas.microsoft.com/office/drawing/2014/chart" uri="{C3380CC4-5D6E-409C-BE32-E72D297353CC}">
                  <c16:uniqueId val="{0000000F-663F-426B-B2A0-5F7C2190A4DA}"/>
                </c:ext>
              </c:extLst>
            </c:dLbl>
            <c:numFmt formatCode="0.0%" sourceLinked="0"/>
            <c:spPr>
              <a:noFill/>
              <a:ln>
                <a:noFill/>
              </a:ln>
              <a:effectLst/>
            </c:spPr>
            <c:txPr>
              <a:bodyPr rot="0" spcFirstLastPara="1" vertOverflow="ellipsis" vert="horz" wrap="square" anchor="ctr" anchorCtr="1"/>
              <a:lstStyle/>
              <a:p>
                <a:pPr algn="l">
                  <a:lnSpc>
                    <a:spcPct val="80000"/>
                  </a:lnSpc>
                  <a:defRPr lang="en-US" altLang="ko-KR" sz="900" b="1" i="0" u="none" strike="noStrike" kern="1200" baseline="0">
                    <a:ln>
                      <a:solidFill>
                        <a:schemeClr val="tx2">
                          <a:alpha val="0"/>
                        </a:schemeClr>
                      </a:solidFill>
                    </a:ln>
                    <a:solidFill>
                      <a:schemeClr val="bg1"/>
                    </a:solidFill>
                    <a:latin typeface="KoPub돋움체 Medium" panose="00000600000000000000" pitchFamily="2" charset="-127"/>
                    <a:ea typeface="KoPub돋움체 Medium" panose="00000600000000000000" pitchFamily="2" charset="-127"/>
                    <a:cs typeface="+mn-cs"/>
                  </a:defRPr>
                </a:pPr>
                <a:endParaRPr lang="ko-KR"/>
              </a:p>
            </c:txPr>
            <c:showLegendKey val="0"/>
            <c:showVal val="1"/>
            <c:showCatName val="1"/>
            <c:showSerName val="0"/>
            <c:showPercent val="1"/>
            <c:showBubbleSize val="0"/>
            <c:showLeaderLines val="1"/>
            <c:leaderLines>
              <c:spPr>
                <a:ln w="3175" cap="flat" cmpd="sng" algn="ctr">
                  <a:solidFill>
                    <a:schemeClr val="bg1">
                      <a:lumMod val="75000"/>
                    </a:schemeClr>
                  </a:solidFill>
                  <a:prstDash val="solid"/>
                  <a:round/>
                </a:ln>
                <a:effectLst/>
              </c:spPr>
            </c:leaderLines>
            <c:extLst>
              <c:ext xmlns:c15="http://schemas.microsoft.com/office/drawing/2012/chart" uri="{CE6537A1-D6FC-4f65-9D91-7224C49458BB}"/>
            </c:extLst>
          </c:dLbls>
          <c:cat>
            <c:strRef>
              <c:f>Sheet1!$A$2:$A$9</c:f>
              <c:strCache>
                <c:ptCount val="8"/>
                <c:pt idx="0">
                  <c:v>생명_전통형</c:v>
                </c:pt>
                <c:pt idx="1">
                  <c:v>퇴직연금_전통형</c:v>
                </c:pt>
                <c:pt idx="2">
                  <c:v>생명_투자형</c:v>
                </c:pt>
                <c:pt idx="3">
                  <c:v>건강_투자형</c:v>
                </c:pt>
                <c:pt idx="4">
                  <c:v>퇴직연금_투자형</c:v>
                </c:pt>
                <c:pt idx="5">
                  <c:v>개인연금_전통형</c:v>
                </c:pt>
                <c:pt idx="6">
                  <c:v>건강_전통형</c:v>
                </c:pt>
                <c:pt idx="7">
                  <c:v>변액_전통형</c:v>
                </c:pt>
              </c:strCache>
            </c:strRef>
          </c:cat>
          <c:val>
            <c:numRef>
              <c:f>Sheet1!$B$2:$B$9</c:f>
              <c:numCache>
                <c:formatCode>_-* #,##0.0_-;\-* #,##0.0_-;_-* "-"_-;_-@_-</c:formatCode>
                <c:ptCount val="8"/>
                <c:pt idx="0">
                  <c:v>445678.26475679595</c:v>
                </c:pt>
                <c:pt idx="1">
                  <c:v>112987.91666815898</c:v>
                </c:pt>
                <c:pt idx="2">
                  <c:v>88625.44869843201</c:v>
                </c:pt>
                <c:pt idx="3">
                  <c:v>163.63767140000002</c:v>
                </c:pt>
                <c:pt idx="4">
                  <c:v>11537.605875778001</c:v>
                </c:pt>
                <c:pt idx="5">
                  <c:v>27855.714262425998</c:v>
                </c:pt>
                <c:pt idx="6">
                  <c:v>634.04428252800005</c:v>
                </c:pt>
                <c:pt idx="7">
                  <c:v>5131.5105661689995</c:v>
                </c:pt>
              </c:numCache>
            </c:numRef>
          </c:val>
          <c:extLst>
            <c:ext xmlns:c16="http://schemas.microsoft.com/office/drawing/2014/chart" uri="{C3380CC4-5D6E-409C-BE32-E72D297353CC}">
              <c16:uniqueId val="{00000010-663F-426B-B2A0-5F7C2190A4DA}"/>
            </c:ext>
          </c:extLst>
        </c:ser>
        <c:dLbls>
          <c:showLegendKey val="0"/>
          <c:showVal val="0"/>
          <c:showCatName val="1"/>
          <c:showSerName val="0"/>
          <c:showPercent val="1"/>
          <c:showBubbleSize val="0"/>
          <c:showLeaderLines val="1"/>
        </c:dLbls>
        <c:firstSliceAng val="42"/>
        <c:holeSize val="35"/>
      </c:doughnutChart>
      <c:spPr>
        <a:noFill/>
        <a:ln>
          <a:noFill/>
        </a:ln>
        <a:effectLst/>
      </c:spPr>
    </c:plotArea>
    <c:plotVisOnly val="1"/>
    <c:dispBlanksAs val="zero"/>
    <c:showDLblsOverMax val="1"/>
  </c:chart>
  <c:spPr>
    <a:noFill/>
    <a:ln w="9525" cap="flat" cmpd="sng" algn="ctr">
      <a:noFill/>
      <a:prstDash val="solid"/>
    </a:ln>
    <a:effectLst/>
  </c:spPr>
  <c:txPr>
    <a:bodyPr anchor="ctr"/>
    <a:lstStyle/>
    <a:p>
      <a:pPr algn="l">
        <a:lnSpc>
          <a:spcPct val="300000"/>
        </a:lnSpc>
        <a:defRPr lang="en-US" altLang="ko-KR" sz="800" b="1" i="0" u="none" strike="noStrike" kern="1200" baseline="0">
          <a:ln>
            <a:solidFill>
              <a:schemeClr val="tx2">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defRPr>
      </a:pPr>
      <a:endParaRPr lang="ko-KR"/>
    </a:p>
  </c:txPr>
  <c:externalData r:id="rId3">
    <c:autoUpdate val="0"/>
  </c:externalData>
</c:chartSpace>
</file>

<file path=ppt/charts/chart7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696556515778483"/>
          <c:y val="0.14988700300856736"/>
          <c:w val="0.82050699956878448"/>
          <c:h val="0.76084978706613515"/>
        </c:manualLayout>
      </c:layout>
      <c:barChart>
        <c:barDir val="col"/>
        <c:grouping val="stacked"/>
        <c:varyColors val="0"/>
        <c:ser>
          <c:idx val="0"/>
          <c:order val="0"/>
          <c:tx>
            <c:strRef>
              <c:f>Sheet1!$B$1</c:f>
              <c:strCache>
                <c:ptCount val="1"/>
                <c:pt idx="0">
                  <c:v>화재_공공</c:v>
                </c:pt>
              </c:strCache>
            </c:strRef>
          </c:tx>
          <c:spPr>
            <a:solidFill>
              <a:schemeClr val="accent1"/>
            </a:solidFill>
            <a:ln>
              <a:noFill/>
            </a:ln>
            <a:effectLst/>
          </c:spPr>
          <c:invertIfNegative val="0"/>
          <c:dLbls>
            <c:dLbl>
              <c:idx val="0"/>
              <c:layout>
                <c:manualLayout>
                  <c:x val="0"/>
                  <c:y val="-1.1474269932862319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A-F22E-4E2A-8BF4-06BC0E718528}"/>
                </c:ext>
              </c:extLst>
            </c:dLbl>
            <c:dLbl>
              <c:idx val="1"/>
              <c:layout>
                <c:manualLayout>
                  <c:x val="0"/>
                  <c:y val="-7.215592636774089E-3"/>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F22E-4E2A-8BF4-06BC0E718528}"/>
                </c:ext>
              </c:extLst>
            </c:dLbl>
            <c:dLbl>
              <c:idx val="2"/>
              <c:layout>
                <c:manualLayout>
                  <c:x val="0"/>
                  <c:y val="-1.7029478598896301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F22E-4E2A-8BF4-06BC0E718528}"/>
                </c:ext>
              </c:extLst>
            </c:dLbl>
            <c:dLbl>
              <c:idx val="3"/>
              <c:layout>
                <c:manualLayout>
                  <c:x val="-1.0842353172687834E-16"/>
                  <c:y val="-6.620940452726938E-3"/>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F22E-4E2A-8BF4-06BC0E718528}"/>
                </c:ext>
              </c:extLst>
            </c:dLbl>
            <c:dLbl>
              <c:idx val="4"/>
              <c:layout>
                <c:manualLayout>
                  <c:x val="0"/>
                  <c:y val="-1.8863779536053761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F22E-4E2A-8BF4-06BC0E718528}"/>
                </c:ext>
              </c:extLst>
            </c:dLbl>
            <c:numFmt formatCode="#,##0.0_);[Red]\(#,##0.0\)" sourceLinked="0"/>
            <c:spPr>
              <a:noFill/>
              <a:ln>
                <a:noFill/>
              </a:ln>
              <a:effectLst/>
            </c:spPr>
            <c:txPr>
              <a:bodyPr rot="0" spcFirstLastPara="1" vertOverflow="ellipsis" vert="horz" wrap="square" lIns="0" tIns="0" rIns="0" bIns="0" anchor="ctr" anchorCtr="1">
                <a:spAutoFit/>
              </a:bodyPr>
              <a:lstStyle/>
              <a:p>
                <a:pPr>
                  <a:defRPr lang="en-US" altLang="ko-KR" sz="1100" b="0" i="0" u="none" strike="noStrike" kern="1200" baseline="0">
                    <a:ln>
                      <a:solidFill>
                        <a:srgbClr val="000000">
                          <a:lumMod val="50000"/>
                          <a:lumOff val="50000"/>
                          <a:alpha val="0"/>
                        </a:srgbClr>
                      </a:solidFill>
                    </a:ln>
                    <a:solidFill>
                      <a:schemeClr val="bg1"/>
                    </a:solidFill>
                    <a:latin typeface="KPMG Bold" panose="020B0803030202040204" pitchFamily="34" charset="0"/>
                    <a:ea typeface="KoPub돋움체 Medium" panose="00000600000000000000" pitchFamily="2" charset="-127"/>
                    <a:cs typeface="+mn-cs"/>
                  </a:defRPr>
                </a:pPr>
                <a:endParaRPr lang="ko-KR"/>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0"/>
              </c:ext>
            </c:extLst>
          </c:dLbls>
          <c:cat>
            <c:strRef>
              <c:f>Sheet1!$A$2:$A$6</c:f>
              <c:strCache>
                <c:ptCount val="5"/>
                <c:pt idx="0">
                  <c:v>2017-18</c:v>
                </c:pt>
                <c:pt idx="1">
                  <c:v>2018-19</c:v>
                </c:pt>
                <c:pt idx="2">
                  <c:v>2019-20</c:v>
                </c:pt>
                <c:pt idx="3">
                  <c:v>2020-21</c:v>
                </c:pt>
                <c:pt idx="4">
                  <c:v>2021-22</c:v>
                </c:pt>
              </c:strCache>
            </c:strRef>
          </c:cat>
          <c:val>
            <c:numRef>
              <c:f>Sheet1!$B$2:$B$6</c:f>
              <c:numCache>
                <c:formatCode>General</c:formatCode>
                <c:ptCount val="5"/>
                <c:pt idx="0">
                  <c:v>5185.8824558569995</c:v>
                </c:pt>
                <c:pt idx="1">
                  <c:v>5256.2486568000004</c:v>
                </c:pt>
                <c:pt idx="2">
                  <c:v>6991.9411932000003</c:v>
                </c:pt>
                <c:pt idx="3">
                  <c:v>8375.396362034</c:v>
                </c:pt>
                <c:pt idx="4">
                  <c:v>8514.9523987659995</c:v>
                </c:pt>
              </c:numCache>
            </c:numRef>
          </c:val>
          <c:extLst>
            <c:ext xmlns:c16="http://schemas.microsoft.com/office/drawing/2014/chart" uri="{C3380CC4-5D6E-409C-BE32-E72D297353CC}">
              <c16:uniqueId val="{00000000-F580-4628-9F39-557EC56C29FF}"/>
            </c:ext>
          </c:extLst>
        </c:ser>
        <c:ser>
          <c:idx val="1"/>
          <c:order val="1"/>
          <c:tx>
            <c:strRef>
              <c:f>Sheet1!$C$1</c:f>
              <c:strCache>
                <c:ptCount val="1"/>
                <c:pt idx="0">
                  <c:v>해상_공공</c:v>
                </c:pt>
              </c:strCache>
            </c:strRef>
          </c:tx>
          <c:spPr>
            <a:solidFill>
              <a:schemeClr val="accent4">
                <a:lumMod val="75000"/>
              </a:schemeClr>
            </a:solidFill>
            <a:ln>
              <a:noFill/>
            </a:ln>
            <a:effectLst/>
          </c:spPr>
          <c:invertIfNegative val="0"/>
          <c:cat>
            <c:strRef>
              <c:f>Sheet1!$A$2:$A$6</c:f>
              <c:strCache>
                <c:ptCount val="5"/>
                <c:pt idx="0">
                  <c:v>2017-18</c:v>
                </c:pt>
                <c:pt idx="1">
                  <c:v>2018-19</c:v>
                </c:pt>
                <c:pt idx="2">
                  <c:v>2019-20</c:v>
                </c:pt>
                <c:pt idx="3">
                  <c:v>2020-21</c:v>
                </c:pt>
                <c:pt idx="4">
                  <c:v>2021-22</c:v>
                </c:pt>
              </c:strCache>
            </c:strRef>
          </c:cat>
          <c:val>
            <c:numRef>
              <c:f>Sheet1!$C$2:$C$6</c:f>
              <c:numCache>
                <c:formatCode>General</c:formatCode>
                <c:ptCount val="5"/>
                <c:pt idx="0">
                  <c:v>1459.7869649610002</c:v>
                </c:pt>
                <c:pt idx="1">
                  <c:v>1572.1960847</c:v>
                </c:pt>
                <c:pt idx="2">
                  <c:v>1693.3304512999998</c:v>
                </c:pt>
                <c:pt idx="3">
                  <c:v>1724.8217565870002</c:v>
                </c:pt>
                <c:pt idx="4">
                  <c:v>1834.4273217</c:v>
                </c:pt>
              </c:numCache>
            </c:numRef>
          </c:val>
          <c:extLst>
            <c:ext xmlns:c16="http://schemas.microsoft.com/office/drawing/2014/chart" uri="{C3380CC4-5D6E-409C-BE32-E72D297353CC}">
              <c16:uniqueId val="{00000001-F580-4628-9F39-557EC56C29FF}"/>
            </c:ext>
          </c:extLst>
        </c:ser>
        <c:ser>
          <c:idx val="2"/>
          <c:order val="2"/>
          <c:tx>
            <c:strRef>
              <c:f>Sheet1!$D$1</c:f>
              <c:strCache>
                <c:ptCount val="1"/>
                <c:pt idx="0">
                  <c:v>자동차_공공</c:v>
                </c:pt>
              </c:strCache>
            </c:strRef>
          </c:tx>
          <c:spPr>
            <a:solidFill>
              <a:schemeClr val="accent4">
                <a:alpha val="58000"/>
              </a:schemeClr>
            </a:solidFill>
            <a:ln>
              <a:noFill/>
            </a:ln>
            <a:effectLst/>
          </c:spPr>
          <c:invertIfNegative val="0"/>
          <c:dLbls>
            <c:numFmt formatCode="#,##0.0_);[Red]\(#,##0.0\)" sourceLinked="0"/>
            <c:spPr>
              <a:noFill/>
              <a:ln>
                <a:noFill/>
              </a:ln>
              <a:effectLst/>
            </c:spPr>
            <c:txPr>
              <a:bodyPr wrap="square" lIns="38100" tIns="19050" rIns="38100" bIns="19050" anchor="ctr" anchorCtr="0">
                <a:spAutoFit/>
              </a:bodyPr>
              <a:lstStyle/>
              <a:p>
                <a:pPr algn="ctr">
                  <a:defRPr lang="en-US" altLang="ko-KR" sz="1100" b="0" i="0" u="none" strike="noStrike" kern="1200" baseline="0">
                    <a:ln>
                      <a:solidFill>
                        <a:srgbClr val="000000">
                          <a:lumMod val="50000"/>
                          <a:lumOff val="50000"/>
                          <a:alpha val="0"/>
                        </a:srgbClr>
                      </a:solidFill>
                    </a:ln>
                    <a:solidFill>
                      <a:schemeClr val="bg1"/>
                    </a:solidFill>
                    <a:latin typeface="KPMG Bold" panose="020B0803030202040204" pitchFamily="34" charset="0"/>
                    <a:ea typeface="KoPub돋움체 Medium" panose="00000600000000000000" pitchFamily="2" charset="-127"/>
                    <a:cs typeface="+mn-cs"/>
                  </a:defRPr>
                </a:pPr>
                <a:endParaRPr lang="ko-KR"/>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2017-18</c:v>
                </c:pt>
                <c:pt idx="1">
                  <c:v>2018-19</c:v>
                </c:pt>
                <c:pt idx="2">
                  <c:v>2019-20</c:v>
                </c:pt>
                <c:pt idx="3">
                  <c:v>2020-21</c:v>
                </c:pt>
                <c:pt idx="4">
                  <c:v>2021-22</c:v>
                </c:pt>
              </c:strCache>
            </c:strRef>
          </c:cat>
          <c:val>
            <c:numRef>
              <c:f>Sheet1!$D$2:$D$6</c:f>
              <c:numCache>
                <c:formatCode>General</c:formatCode>
                <c:ptCount val="5"/>
                <c:pt idx="0">
                  <c:v>27558.078818559999</c:v>
                </c:pt>
                <c:pt idx="1">
                  <c:v>26287.486993899998</c:v>
                </c:pt>
                <c:pt idx="2">
                  <c:v>25408.178164299999</c:v>
                </c:pt>
                <c:pt idx="3">
                  <c:v>23218.114402268002</c:v>
                </c:pt>
                <c:pt idx="4">
                  <c:v>21768.976610131998</c:v>
                </c:pt>
              </c:numCache>
            </c:numRef>
          </c:val>
          <c:extLst>
            <c:ext xmlns:c16="http://schemas.microsoft.com/office/drawing/2014/chart" uri="{C3380CC4-5D6E-409C-BE32-E72D297353CC}">
              <c16:uniqueId val="{00000000-1E1D-4306-8FF7-DF6EAADE9866}"/>
            </c:ext>
          </c:extLst>
        </c:ser>
        <c:ser>
          <c:idx val="3"/>
          <c:order val="3"/>
          <c:tx>
            <c:strRef>
              <c:f>Sheet1!$E$1</c:f>
              <c:strCache>
                <c:ptCount val="1"/>
                <c:pt idx="0">
                  <c:v>건강_공공</c:v>
                </c:pt>
              </c:strCache>
            </c:strRef>
          </c:tx>
          <c:spPr>
            <a:solidFill>
              <a:srgbClr val="ABEAFF"/>
            </a:solidFill>
            <a:ln>
              <a:noFill/>
            </a:ln>
            <a:effectLst/>
          </c:spPr>
          <c:invertIfNegative val="0"/>
          <c:dLbls>
            <c:numFmt formatCode="#,##0.0_);[Red]\(#,##0.0\)" sourceLinked="0"/>
            <c:spPr>
              <a:noFill/>
              <a:ln>
                <a:noFill/>
              </a:ln>
              <a:effectLst/>
            </c:spPr>
            <c:txPr>
              <a:bodyPr wrap="square" lIns="38100" tIns="19050" rIns="38100" bIns="19050" anchor="ctr" anchorCtr="0">
                <a:spAutoFit/>
              </a:bodyPr>
              <a:lstStyle/>
              <a:p>
                <a:pPr algn="ctr">
                  <a:defRPr lang="en-US" altLang="ko-KR" sz="1100" b="0" i="0" u="none" strike="noStrike" kern="1200" baseline="0">
                    <a:ln>
                      <a:solidFill>
                        <a:srgbClr val="000000">
                          <a:lumMod val="50000"/>
                          <a:lumOff val="50000"/>
                          <a:alpha val="0"/>
                        </a:srgbClr>
                      </a:solidFill>
                    </a:ln>
                    <a:solidFill>
                      <a:schemeClr val="tx1">
                        <a:lumMod val="50000"/>
                        <a:lumOff val="50000"/>
                      </a:schemeClr>
                    </a:solidFill>
                    <a:latin typeface="KPMG Bold" panose="020B0803030202040204" pitchFamily="34" charset="0"/>
                    <a:ea typeface="KoPub돋움체 Medium" panose="00000600000000000000" pitchFamily="2" charset="-127"/>
                    <a:cs typeface="+mn-cs"/>
                  </a:defRPr>
                </a:pPr>
                <a:endParaRPr lang="ko-KR"/>
              </a:p>
            </c:txP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Sheet1!$A$2:$A$6</c:f>
              <c:strCache>
                <c:ptCount val="5"/>
                <c:pt idx="0">
                  <c:v>2017-18</c:v>
                </c:pt>
                <c:pt idx="1">
                  <c:v>2018-19</c:v>
                </c:pt>
                <c:pt idx="2">
                  <c:v>2019-20</c:v>
                </c:pt>
                <c:pt idx="3">
                  <c:v>2020-21</c:v>
                </c:pt>
                <c:pt idx="4">
                  <c:v>2021-22</c:v>
                </c:pt>
              </c:strCache>
            </c:strRef>
          </c:cat>
          <c:val>
            <c:numRef>
              <c:f>Sheet1!$E$2:$E$6</c:f>
              <c:numCache>
                <c:formatCode>General</c:formatCode>
                <c:ptCount val="5"/>
                <c:pt idx="0">
                  <c:v>23111.404821913002</c:v>
                </c:pt>
                <c:pt idx="1">
                  <c:v>25319.316480100002</c:v>
                </c:pt>
                <c:pt idx="2">
                  <c:v>25966.1593584</c:v>
                </c:pt>
                <c:pt idx="3">
                  <c:v>28902.71</c:v>
                </c:pt>
                <c:pt idx="4">
                  <c:v>35374.267833600003</c:v>
                </c:pt>
              </c:numCache>
            </c:numRef>
          </c:val>
          <c:extLst>
            <c:ext xmlns:c16="http://schemas.microsoft.com/office/drawing/2014/chart" uri="{C3380CC4-5D6E-409C-BE32-E72D297353CC}">
              <c16:uniqueId val="{00000001-1E1D-4306-8FF7-DF6EAADE9866}"/>
            </c:ext>
          </c:extLst>
        </c:ser>
        <c:ser>
          <c:idx val="4"/>
          <c:order val="4"/>
          <c:tx>
            <c:strRef>
              <c:f>Sheet1!$F$1</c:f>
              <c:strCache>
                <c:ptCount val="1"/>
                <c:pt idx="0">
                  <c:v>기타_공공</c:v>
                </c:pt>
              </c:strCache>
            </c:strRef>
          </c:tx>
          <c:spPr>
            <a:solidFill>
              <a:schemeClr val="bg1">
                <a:lumMod val="50000"/>
              </a:schemeClr>
            </a:solidFill>
            <a:ln>
              <a:noFill/>
            </a:ln>
            <a:effectLst/>
          </c:spPr>
          <c:invertIfNegative val="0"/>
          <c:dLbls>
            <c:numFmt formatCode="#,##0.0_);[Red]\(#,##0.0\)" sourceLinked="0"/>
            <c:spPr>
              <a:noFill/>
              <a:ln>
                <a:noFill/>
              </a:ln>
              <a:effectLst/>
            </c:spPr>
            <c:txPr>
              <a:bodyPr wrap="square" lIns="38100" tIns="19050" rIns="38100" bIns="19050" anchor="ctr" anchorCtr="0">
                <a:spAutoFit/>
              </a:bodyPr>
              <a:lstStyle/>
              <a:p>
                <a:pPr algn="ctr">
                  <a:defRPr lang="en-US" altLang="ko-KR" sz="1100" b="0" i="0" u="none" strike="noStrike" kern="1200" baseline="0">
                    <a:ln>
                      <a:solidFill>
                        <a:srgbClr val="000000">
                          <a:lumMod val="50000"/>
                          <a:lumOff val="50000"/>
                          <a:alpha val="0"/>
                        </a:srgbClr>
                      </a:solidFill>
                    </a:ln>
                    <a:solidFill>
                      <a:schemeClr val="bg1"/>
                    </a:solidFill>
                    <a:latin typeface="KPMG Bold" panose="020B0803030202040204" pitchFamily="34" charset="0"/>
                    <a:ea typeface="KoPub돋움체 Medium" panose="00000600000000000000" pitchFamily="2" charset="-127"/>
                    <a:cs typeface="+mn-cs"/>
                  </a:defRPr>
                </a:pPr>
                <a:endParaRPr lang="ko-K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Sheet1!$A$2:$A$6</c:f>
              <c:strCache>
                <c:ptCount val="5"/>
                <c:pt idx="0">
                  <c:v>2017-18</c:v>
                </c:pt>
                <c:pt idx="1">
                  <c:v>2018-19</c:v>
                </c:pt>
                <c:pt idx="2">
                  <c:v>2019-20</c:v>
                </c:pt>
                <c:pt idx="3">
                  <c:v>2020-21</c:v>
                </c:pt>
                <c:pt idx="4">
                  <c:v>2021-22</c:v>
                </c:pt>
              </c:strCache>
            </c:strRef>
          </c:cat>
          <c:val>
            <c:numRef>
              <c:f>Sheet1!$F$2:$F$6</c:f>
              <c:numCache>
                <c:formatCode>General</c:formatCode>
                <c:ptCount val="5"/>
                <c:pt idx="0">
                  <c:v>10479.075139347</c:v>
                </c:pt>
                <c:pt idx="1">
                  <c:v>10223.605662529</c:v>
                </c:pt>
                <c:pt idx="2">
                  <c:v>13203.471576150998</c:v>
                </c:pt>
                <c:pt idx="3">
                  <c:v>9622.6772196479997</c:v>
                </c:pt>
                <c:pt idx="4">
                  <c:v>7540.2164492789998</c:v>
                </c:pt>
              </c:numCache>
            </c:numRef>
          </c:val>
          <c:extLst>
            <c:ext xmlns:c16="http://schemas.microsoft.com/office/drawing/2014/chart" uri="{C3380CC4-5D6E-409C-BE32-E72D297353CC}">
              <c16:uniqueId val="{00000002-1E1D-4306-8FF7-DF6EAADE9866}"/>
            </c:ext>
          </c:extLst>
        </c:ser>
        <c:ser>
          <c:idx val="5"/>
          <c:order val="5"/>
          <c:tx>
            <c:strRef>
              <c:f>Sheet1!$G$1</c:f>
              <c:strCache>
                <c:ptCount val="1"/>
                <c:pt idx="0">
                  <c:v>화재_공공 외</c:v>
                </c:pt>
              </c:strCache>
            </c:strRef>
          </c:tx>
          <c:spPr>
            <a:solidFill>
              <a:schemeClr val="accent5">
                <a:lumMod val="75000"/>
              </a:schemeClr>
            </a:solidFill>
            <a:ln>
              <a:noFill/>
            </a:ln>
            <a:effectLst/>
          </c:spPr>
          <c:invertIfNegative val="0"/>
          <c:dLbls>
            <c:numFmt formatCode="#,##0.0_);[Red]\(#,##0.0\)" sourceLinked="0"/>
            <c:spPr>
              <a:noFill/>
              <a:ln>
                <a:noFill/>
              </a:ln>
              <a:effectLst/>
            </c:spPr>
            <c:txPr>
              <a:bodyPr wrap="square" lIns="38100" tIns="19050" rIns="38100" bIns="19050" anchor="ctr" anchorCtr="0">
                <a:spAutoFit/>
              </a:bodyPr>
              <a:lstStyle/>
              <a:p>
                <a:pPr algn="ctr">
                  <a:defRPr lang="en-US" altLang="ko-KR" sz="1100" b="0" i="0" u="none" strike="noStrike" kern="1200" baseline="0">
                    <a:ln>
                      <a:solidFill>
                        <a:srgbClr val="000000">
                          <a:lumMod val="50000"/>
                          <a:lumOff val="50000"/>
                          <a:alpha val="0"/>
                        </a:srgbClr>
                      </a:solidFill>
                    </a:ln>
                    <a:solidFill>
                      <a:schemeClr val="bg1"/>
                    </a:solidFill>
                    <a:latin typeface="KPMG Bold" panose="020B0803030202040204" pitchFamily="34" charset="0"/>
                    <a:ea typeface="KoPub돋움체 Medium" panose="00000600000000000000" pitchFamily="2" charset="-127"/>
                    <a:cs typeface="+mn-cs"/>
                  </a:defRPr>
                </a:pPr>
                <a:endParaRPr lang="ko-KR"/>
              </a:p>
            </c:txP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Sheet1!$A$2:$A$6</c:f>
              <c:strCache>
                <c:ptCount val="5"/>
                <c:pt idx="0">
                  <c:v>2017-18</c:v>
                </c:pt>
                <c:pt idx="1">
                  <c:v>2018-19</c:v>
                </c:pt>
                <c:pt idx="2">
                  <c:v>2019-20</c:v>
                </c:pt>
                <c:pt idx="3">
                  <c:v>2020-21</c:v>
                </c:pt>
                <c:pt idx="4">
                  <c:v>2021-22</c:v>
                </c:pt>
              </c:strCache>
            </c:strRef>
          </c:cat>
          <c:val>
            <c:numRef>
              <c:f>Sheet1!$G$2:$G$6</c:f>
              <c:numCache>
                <c:formatCode>General</c:formatCode>
                <c:ptCount val="5"/>
                <c:pt idx="0">
                  <c:v>5594.8207261609987</c:v>
                </c:pt>
                <c:pt idx="1">
                  <c:v>6411.3944235730005</c:v>
                </c:pt>
                <c:pt idx="2">
                  <c:v>8736.7617856739998</c:v>
                </c:pt>
                <c:pt idx="3">
                  <c:v>11737.488980772996</c:v>
                </c:pt>
                <c:pt idx="4">
                  <c:v>13036.078356287428</c:v>
                </c:pt>
              </c:numCache>
            </c:numRef>
          </c:val>
          <c:extLst>
            <c:ext xmlns:c16="http://schemas.microsoft.com/office/drawing/2014/chart" uri="{C3380CC4-5D6E-409C-BE32-E72D297353CC}">
              <c16:uniqueId val="{00000003-1E1D-4306-8FF7-DF6EAADE9866}"/>
            </c:ext>
          </c:extLst>
        </c:ser>
        <c:ser>
          <c:idx val="6"/>
          <c:order val="6"/>
          <c:tx>
            <c:strRef>
              <c:f>Sheet1!$H$1</c:f>
              <c:strCache>
                <c:ptCount val="1"/>
                <c:pt idx="0">
                  <c:v>해상_공공 외</c:v>
                </c:pt>
              </c:strCache>
            </c:strRef>
          </c:tx>
          <c:spPr>
            <a:solidFill>
              <a:schemeClr val="accent5"/>
            </a:solidFill>
          </c:spPr>
          <c:invertIfNegative val="0"/>
          <c:cat>
            <c:strRef>
              <c:f>Sheet1!$A$2:$A$6</c:f>
              <c:strCache>
                <c:ptCount val="5"/>
                <c:pt idx="0">
                  <c:v>2017-18</c:v>
                </c:pt>
                <c:pt idx="1">
                  <c:v>2018-19</c:v>
                </c:pt>
                <c:pt idx="2">
                  <c:v>2019-20</c:v>
                </c:pt>
                <c:pt idx="3">
                  <c:v>2020-21</c:v>
                </c:pt>
                <c:pt idx="4">
                  <c:v>2021-22</c:v>
                </c:pt>
              </c:strCache>
            </c:strRef>
          </c:cat>
          <c:val>
            <c:numRef>
              <c:f>Sheet1!$H$2:$H$6</c:f>
              <c:numCache>
                <c:formatCode>General</c:formatCode>
                <c:ptCount val="5"/>
                <c:pt idx="0">
                  <c:v>1434.8759371839999</c:v>
                </c:pt>
                <c:pt idx="1">
                  <c:v>1665.9446475210002</c:v>
                </c:pt>
                <c:pt idx="2">
                  <c:v>1839.0856532939999</c:v>
                </c:pt>
                <c:pt idx="3">
                  <c:v>1763.2686102739997</c:v>
                </c:pt>
                <c:pt idx="4">
                  <c:v>2333.1798848613175</c:v>
                </c:pt>
              </c:numCache>
            </c:numRef>
          </c:val>
          <c:extLst>
            <c:ext xmlns:c16="http://schemas.microsoft.com/office/drawing/2014/chart" uri="{C3380CC4-5D6E-409C-BE32-E72D297353CC}">
              <c16:uniqueId val="{00000000-F22E-4E2A-8BF4-06BC0E718528}"/>
            </c:ext>
          </c:extLst>
        </c:ser>
        <c:ser>
          <c:idx val="7"/>
          <c:order val="7"/>
          <c:tx>
            <c:strRef>
              <c:f>Sheet1!$I$1</c:f>
              <c:strCache>
                <c:ptCount val="1"/>
                <c:pt idx="0">
                  <c:v>자동차_공공 외</c:v>
                </c:pt>
              </c:strCache>
            </c:strRef>
          </c:tx>
          <c:spPr>
            <a:solidFill>
              <a:schemeClr val="accent5">
                <a:lumMod val="60000"/>
                <a:lumOff val="40000"/>
              </a:schemeClr>
            </a:solidFill>
          </c:spPr>
          <c:invertIfNegative val="0"/>
          <c:dLbls>
            <c:numFmt formatCode="#,##0.0_);[Red]\(#,##0.0\)" sourceLinked="0"/>
            <c:spPr>
              <a:noFill/>
              <a:ln>
                <a:noFill/>
              </a:ln>
              <a:effectLst/>
            </c:spPr>
            <c:txPr>
              <a:bodyPr wrap="square" lIns="38100" tIns="19050" rIns="38100" bIns="19050" anchor="ctr" anchorCtr="0">
                <a:spAutoFit/>
              </a:bodyPr>
              <a:lstStyle/>
              <a:p>
                <a:pPr algn="ctr">
                  <a:defRPr lang="en-US" altLang="ko-KR" sz="1100" b="0" i="0" u="none" strike="noStrike" kern="1200" baseline="0">
                    <a:ln>
                      <a:solidFill>
                        <a:srgbClr val="000000">
                          <a:lumMod val="50000"/>
                          <a:lumOff val="50000"/>
                          <a:alpha val="0"/>
                        </a:srgbClr>
                      </a:solidFill>
                    </a:ln>
                    <a:solidFill>
                      <a:schemeClr val="bg1"/>
                    </a:solidFill>
                    <a:latin typeface="KPMG Bold" panose="020B0803030202040204" pitchFamily="34" charset="0"/>
                    <a:ea typeface="KoPub돋움체 Medium" panose="00000600000000000000" pitchFamily="2" charset="-127"/>
                    <a:cs typeface="+mn-cs"/>
                  </a:defRPr>
                </a:pPr>
                <a:endParaRPr lang="ko-KR"/>
              </a:p>
            </c:txP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Sheet1!$A$2:$A$6</c:f>
              <c:strCache>
                <c:ptCount val="5"/>
                <c:pt idx="0">
                  <c:v>2017-18</c:v>
                </c:pt>
                <c:pt idx="1">
                  <c:v>2018-19</c:v>
                </c:pt>
                <c:pt idx="2">
                  <c:v>2019-20</c:v>
                </c:pt>
                <c:pt idx="3">
                  <c:v>2020-21</c:v>
                </c:pt>
                <c:pt idx="4">
                  <c:v>2021-22</c:v>
                </c:pt>
              </c:strCache>
            </c:strRef>
          </c:cat>
          <c:val>
            <c:numRef>
              <c:f>Sheet1!$I$2:$I$6</c:f>
              <c:numCache>
                <c:formatCode>General</c:formatCode>
                <c:ptCount val="5"/>
                <c:pt idx="0">
                  <c:v>31688.029808010997</c:v>
                </c:pt>
                <c:pt idx="1">
                  <c:v>38234.861141447429</c:v>
                </c:pt>
                <c:pt idx="2">
                  <c:v>43542.888522681002</c:v>
                </c:pt>
                <c:pt idx="3">
                  <c:v>44574.073883987992</c:v>
                </c:pt>
                <c:pt idx="4">
                  <c:v>48664.503975977066</c:v>
                </c:pt>
              </c:numCache>
            </c:numRef>
          </c:val>
          <c:extLst>
            <c:ext xmlns:c16="http://schemas.microsoft.com/office/drawing/2014/chart" uri="{C3380CC4-5D6E-409C-BE32-E72D297353CC}">
              <c16:uniqueId val="{00000001-F22E-4E2A-8BF4-06BC0E718528}"/>
            </c:ext>
          </c:extLst>
        </c:ser>
        <c:ser>
          <c:idx val="8"/>
          <c:order val="8"/>
          <c:tx>
            <c:strRef>
              <c:f>Sheet1!$J$1</c:f>
              <c:strCache>
                <c:ptCount val="1"/>
                <c:pt idx="0">
                  <c:v>건강_공공 외</c:v>
                </c:pt>
              </c:strCache>
            </c:strRef>
          </c:tx>
          <c:spPr>
            <a:solidFill>
              <a:schemeClr val="accent5">
                <a:lumMod val="40000"/>
                <a:lumOff val="60000"/>
              </a:schemeClr>
            </a:solidFill>
          </c:spPr>
          <c:invertIfNegative val="0"/>
          <c:dLbls>
            <c:numFmt formatCode="#,##0.0_);[Red]\(#,##0.0\)" sourceLinked="0"/>
            <c:spPr>
              <a:noFill/>
              <a:ln>
                <a:noFill/>
              </a:ln>
              <a:effectLst/>
            </c:spPr>
            <c:txPr>
              <a:bodyPr wrap="square" lIns="38100" tIns="19050" rIns="38100" bIns="19050" anchor="ctr" anchorCtr="0">
                <a:spAutoFit/>
              </a:bodyPr>
              <a:lstStyle/>
              <a:p>
                <a:pPr algn="ctr">
                  <a:defRPr lang="en-US" altLang="ko-KR" sz="1100" b="0" i="0" u="none" strike="noStrike" kern="1200" baseline="0">
                    <a:ln>
                      <a:solidFill>
                        <a:srgbClr val="000000">
                          <a:lumMod val="50000"/>
                          <a:lumOff val="50000"/>
                          <a:alpha val="0"/>
                        </a:srgbClr>
                      </a:solidFill>
                    </a:ln>
                    <a:solidFill>
                      <a:schemeClr val="bg1"/>
                    </a:solidFill>
                    <a:latin typeface="KPMG Bold" panose="020B0803030202040204" pitchFamily="34" charset="0"/>
                    <a:ea typeface="KoPub돋움체 Medium" panose="00000600000000000000" pitchFamily="2" charset="-127"/>
                    <a:cs typeface="+mn-cs"/>
                  </a:defRPr>
                </a:pPr>
                <a:endParaRPr lang="ko-KR"/>
              </a:p>
            </c:txP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Sheet1!$A$2:$A$6</c:f>
              <c:strCache>
                <c:ptCount val="5"/>
                <c:pt idx="0">
                  <c:v>2017-18</c:v>
                </c:pt>
                <c:pt idx="1">
                  <c:v>2018-19</c:v>
                </c:pt>
                <c:pt idx="2">
                  <c:v>2019-20</c:v>
                </c:pt>
                <c:pt idx="3">
                  <c:v>2020-21</c:v>
                </c:pt>
                <c:pt idx="4">
                  <c:v>2021-22</c:v>
                </c:pt>
              </c:strCache>
            </c:strRef>
          </c:cat>
          <c:val>
            <c:numRef>
              <c:f>Sheet1!$J$2:$J$6</c:f>
              <c:numCache>
                <c:formatCode>General</c:formatCode>
                <c:ptCount val="5"/>
                <c:pt idx="0">
                  <c:v>18869.157824725804</c:v>
                </c:pt>
                <c:pt idx="1">
                  <c:v>25514.231045493503</c:v>
                </c:pt>
                <c:pt idx="2">
                  <c:v>30898.969126509463</c:v>
                </c:pt>
                <c:pt idx="3">
                  <c:v>34850.26493582195</c:v>
                </c:pt>
                <c:pt idx="4">
                  <c:v>45128.002719052631</c:v>
                </c:pt>
              </c:numCache>
            </c:numRef>
          </c:val>
          <c:extLst>
            <c:ext xmlns:c16="http://schemas.microsoft.com/office/drawing/2014/chart" uri="{C3380CC4-5D6E-409C-BE32-E72D297353CC}">
              <c16:uniqueId val="{00000002-F22E-4E2A-8BF4-06BC0E718528}"/>
            </c:ext>
          </c:extLst>
        </c:ser>
        <c:ser>
          <c:idx val="9"/>
          <c:order val="9"/>
          <c:tx>
            <c:strRef>
              <c:f>Sheet1!$K$1</c:f>
              <c:strCache>
                <c:ptCount val="1"/>
                <c:pt idx="0">
                  <c:v>기타_공공 외</c:v>
                </c:pt>
              </c:strCache>
            </c:strRef>
          </c:tx>
          <c:spPr>
            <a:solidFill>
              <a:schemeClr val="accent6"/>
            </a:solidFill>
          </c:spPr>
          <c:invertIfNegative val="0"/>
          <c:dLbls>
            <c:numFmt formatCode="#,##0.0_);[Red]\(#,##0.0\)" sourceLinked="0"/>
            <c:spPr>
              <a:noFill/>
              <a:ln>
                <a:noFill/>
              </a:ln>
              <a:effectLst/>
            </c:spPr>
            <c:txPr>
              <a:bodyPr wrap="square" lIns="38100" tIns="19050" rIns="38100" bIns="19050" anchor="ctr" anchorCtr="0">
                <a:spAutoFit/>
              </a:bodyPr>
              <a:lstStyle/>
              <a:p>
                <a:pPr algn="ctr">
                  <a:defRPr lang="en-US" altLang="ko-KR" sz="1100" b="0" i="0" u="none" strike="noStrike" kern="1200" baseline="0">
                    <a:ln>
                      <a:solidFill>
                        <a:srgbClr val="000000">
                          <a:lumMod val="50000"/>
                          <a:lumOff val="50000"/>
                          <a:alpha val="0"/>
                        </a:srgbClr>
                      </a:solidFill>
                    </a:ln>
                    <a:solidFill>
                      <a:schemeClr val="bg1"/>
                    </a:solidFill>
                    <a:latin typeface="KPMG Bold" panose="020B0803030202040204" pitchFamily="34" charset="0"/>
                    <a:ea typeface="KoPub돋움체 Medium" panose="00000600000000000000" pitchFamily="2" charset="-127"/>
                    <a:cs typeface="+mn-cs"/>
                  </a:defRPr>
                </a:pPr>
                <a:endParaRPr lang="ko-KR"/>
              </a:p>
            </c:txP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Sheet1!$A$2:$A$6</c:f>
              <c:strCache>
                <c:ptCount val="5"/>
                <c:pt idx="0">
                  <c:v>2017-18</c:v>
                </c:pt>
                <c:pt idx="1">
                  <c:v>2018-19</c:v>
                </c:pt>
                <c:pt idx="2">
                  <c:v>2019-20</c:v>
                </c:pt>
                <c:pt idx="3">
                  <c:v>2020-21</c:v>
                </c:pt>
                <c:pt idx="4">
                  <c:v>2021-22</c:v>
                </c:pt>
              </c:strCache>
            </c:strRef>
          </c:cat>
          <c:val>
            <c:numRef>
              <c:f>Sheet1!$K$2:$K$6</c:f>
              <c:numCache>
                <c:formatCode>General</c:formatCode>
                <c:ptCount val="5"/>
                <c:pt idx="0">
                  <c:v>25281.018693876998</c:v>
                </c:pt>
                <c:pt idx="1">
                  <c:v>28963.17421317644</c:v>
                </c:pt>
                <c:pt idx="2">
                  <c:v>30635.836242313002</c:v>
                </c:pt>
                <c:pt idx="3">
                  <c:v>33945.906988647999</c:v>
                </c:pt>
                <c:pt idx="4">
                  <c:v>36505.608002543508</c:v>
                </c:pt>
              </c:numCache>
            </c:numRef>
          </c:val>
          <c:extLst>
            <c:ext xmlns:c16="http://schemas.microsoft.com/office/drawing/2014/chart" uri="{C3380CC4-5D6E-409C-BE32-E72D297353CC}">
              <c16:uniqueId val="{00000003-F22E-4E2A-8BF4-06BC0E718528}"/>
            </c:ext>
          </c:extLst>
        </c:ser>
        <c:dLbls>
          <c:showLegendKey val="0"/>
          <c:showVal val="0"/>
          <c:showCatName val="0"/>
          <c:showSerName val="0"/>
          <c:showPercent val="0"/>
          <c:showBubbleSize val="0"/>
        </c:dLbls>
        <c:gapWidth val="80"/>
        <c:overlap val="100"/>
        <c:axId val="739968304"/>
        <c:axId val="739950416"/>
      </c:barChart>
      <c:catAx>
        <c:axId val="73996830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lgn="ctr">
              <a:defRPr lang="en-US" altLang="ko-KR" sz="1050" b="0" i="0" u="none" strike="noStrike" kern="1200" baseline="0">
                <a:ln>
                  <a:solidFill>
                    <a:srgbClr val="000000">
                      <a:lumMod val="50000"/>
                      <a:lumOff val="50000"/>
                      <a:alpha val="0"/>
                    </a:srgbClr>
                  </a:solidFill>
                </a:ln>
                <a:solidFill>
                  <a:schemeClr val="bg1">
                    <a:lumMod val="50000"/>
                  </a:schemeClr>
                </a:solidFill>
                <a:latin typeface="KPMG Bold" panose="020B0803030202040204" pitchFamily="34" charset="0"/>
                <a:ea typeface="KoPub돋움체 Medium" panose="00000600000000000000" pitchFamily="2" charset="-127"/>
                <a:cs typeface="+mn-cs"/>
              </a:defRPr>
            </a:pPr>
            <a:endParaRPr lang="ko-KR"/>
          </a:p>
        </c:txPr>
        <c:crossAx val="739950416"/>
        <c:crosses val="autoZero"/>
        <c:auto val="1"/>
        <c:lblAlgn val="ctr"/>
        <c:lblOffset val="100"/>
        <c:noMultiLvlLbl val="0"/>
      </c:catAx>
      <c:valAx>
        <c:axId val="739950416"/>
        <c:scaling>
          <c:orientation val="minMax"/>
        </c:scaling>
        <c:delete val="0"/>
        <c:axPos val="l"/>
        <c:numFmt formatCode="#,##0_);[Red]\(#,##0\)" sourceLinked="0"/>
        <c:majorTickMark val="out"/>
        <c:minorTickMark val="none"/>
        <c:tickLblPos val="nextTo"/>
        <c:spPr>
          <a:noFill/>
          <a:ln>
            <a:solidFill>
              <a:schemeClr val="bg1">
                <a:lumMod val="75000"/>
              </a:schemeClr>
            </a:solidFill>
          </a:ln>
          <a:effectLst/>
        </c:spPr>
        <c:txPr>
          <a:bodyPr rot="-60000000" spcFirstLastPara="1" vertOverflow="ellipsis" vert="horz" wrap="square" anchor="ctr" anchorCtr="1"/>
          <a:lstStyle/>
          <a:p>
            <a:pPr algn="ctr">
              <a:defRPr lang="en-US" altLang="ko-KR" sz="1050" b="0" i="0" u="none" strike="noStrike" kern="1200" baseline="0">
                <a:ln>
                  <a:solidFill>
                    <a:srgbClr val="000000">
                      <a:lumMod val="50000"/>
                      <a:lumOff val="50000"/>
                      <a:alpha val="0"/>
                    </a:srgbClr>
                  </a:solidFill>
                </a:ln>
                <a:solidFill>
                  <a:schemeClr val="bg1">
                    <a:lumMod val="50000"/>
                  </a:schemeClr>
                </a:solidFill>
                <a:latin typeface="KPMG Bold" panose="020B0803030202040204" pitchFamily="34" charset="0"/>
                <a:ea typeface="KoPub돋움체 Medium" panose="00000600000000000000" pitchFamily="2" charset="-127"/>
                <a:cs typeface="+mn-cs"/>
              </a:defRPr>
            </a:pPr>
            <a:endParaRPr lang="ko-KR"/>
          </a:p>
        </c:txPr>
        <c:crossAx val="739968304"/>
        <c:crosses val="autoZero"/>
        <c:crossBetween val="between"/>
      </c:valAx>
      <c:spPr>
        <a:noFill/>
        <a:ln>
          <a:noFill/>
        </a:ln>
        <a:effectLst/>
      </c:spPr>
    </c:plotArea>
    <c:legend>
      <c:legendPos val="t"/>
      <c:layout>
        <c:manualLayout>
          <c:xMode val="edge"/>
          <c:yMode val="edge"/>
          <c:x val="0.14830438228607568"/>
          <c:y val="0"/>
          <c:w val="0.84606816185763556"/>
          <c:h val="0.20303367418225521"/>
        </c:manualLayout>
      </c:layout>
      <c:overlay val="0"/>
      <c:spPr>
        <a:noFill/>
        <a:ln>
          <a:noFill/>
        </a:ln>
        <a:effectLst/>
      </c:spPr>
      <c:txPr>
        <a:bodyPr rot="0" spcFirstLastPara="1" vertOverflow="ellipsis" vert="horz" wrap="square" anchor="ctr" anchorCtr="1"/>
        <a:lstStyle/>
        <a:p>
          <a:pPr algn="ctr">
            <a:defRPr lang="en-US" altLang="ko-KR" sz="900" b="0" i="0" u="none" strike="noStrike" kern="1200" baseline="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cs typeface="+mn-cs"/>
            </a:defRPr>
          </a:pPr>
          <a:endParaRPr lang="ko-K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lang="en-US" altLang="ko-KR" sz="900" kern="120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cs typeface="+mn-cs"/>
        </a:defRPr>
      </a:pPr>
      <a:endParaRPr lang="ko-KR"/>
    </a:p>
  </c:txPr>
  <c:externalData r:id="rId1">
    <c:autoUpdate val="0"/>
  </c:externalData>
</c:chartSpace>
</file>

<file path=ppt/charts/chart7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2384861111111112"/>
          <c:y val="0.13582222222222223"/>
          <c:w val="0.57425084612270361"/>
          <c:h val="0.77972162469257722"/>
        </c:manualLayout>
      </c:layout>
      <c:doughnutChart>
        <c:varyColors val="1"/>
        <c:ser>
          <c:idx val="0"/>
          <c:order val="0"/>
          <c:tx>
            <c:strRef>
              <c:f>Sheet1!$B$1</c:f>
              <c:strCache>
                <c:ptCount val="1"/>
                <c:pt idx="0">
                  <c:v>2021-22</c:v>
                </c:pt>
              </c:strCache>
            </c:strRef>
          </c:tx>
          <c:dPt>
            <c:idx val="0"/>
            <c:bubble3D val="0"/>
            <c:spPr>
              <a:solidFill>
                <a:srgbClr val="1E49E2"/>
              </a:solidFill>
              <a:ln>
                <a:noFill/>
              </a:ln>
              <a:effectLst/>
            </c:spPr>
            <c:extLst>
              <c:ext xmlns:c16="http://schemas.microsoft.com/office/drawing/2014/chart" uri="{C3380CC4-5D6E-409C-BE32-E72D297353CC}">
                <c16:uniqueId val="{00000001-F96C-4CB6-B441-6B6CD1FAFBE1}"/>
              </c:ext>
            </c:extLst>
          </c:dPt>
          <c:dPt>
            <c:idx val="1"/>
            <c:bubble3D val="0"/>
            <c:spPr>
              <a:solidFill>
                <a:srgbClr val="008AB8"/>
              </a:solidFill>
              <a:ln>
                <a:noFill/>
              </a:ln>
              <a:effectLst/>
            </c:spPr>
            <c:extLst>
              <c:ext xmlns:c16="http://schemas.microsoft.com/office/drawing/2014/chart" uri="{C3380CC4-5D6E-409C-BE32-E72D297353CC}">
                <c16:uniqueId val="{00000003-F96C-4CB6-B441-6B6CD1FAFBE1}"/>
              </c:ext>
            </c:extLst>
          </c:dPt>
          <c:dPt>
            <c:idx val="2"/>
            <c:bubble3D val="0"/>
            <c:spPr>
              <a:solidFill>
                <a:srgbClr val="6BD6F9"/>
              </a:solidFill>
              <a:ln>
                <a:noFill/>
              </a:ln>
              <a:effectLst/>
            </c:spPr>
            <c:extLst>
              <c:ext xmlns:c16="http://schemas.microsoft.com/office/drawing/2014/chart" uri="{C3380CC4-5D6E-409C-BE32-E72D297353CC}">
                <c16:uniqueId val="{00000005-F96C-4CB6-B441-6B6CD1FAFBE1}"/>
              </c:ext>
            </c:extLst>
          </c:dPt>
          <c:dPt>
            <c:idx val="3"/>
            <c:bubble3D val="0"/>
            <c:spPr>
              <a:solidFill>
                <a:srgbClr val="ABEAFF"/>
              </a:solidFill>
              <a:ln>
                <a:noFill/>
              </a:ln>
              <a:effectLst/>
            </c:spPr>
            <c:extLst>
              <c:ext xmlns:c16="http://schemas.microsoft.com/office/drawing/2014/chart" uri="{C3380CC4-5D6E-409C-BE32-E72D297353CC}">
                <c16:uniqueId val="{00000007-F96C-4CB6-B441-6B6CD1FAFBE1}"/>
              </c:ext>
            </c:extLst>
          </c:dPt>
          <c:dPt>
            <c:idx val="4"/>
            <c:bubble3D val="0"/>
            <c:spPr>
              <a:solidFill>
                <a:schemeClr val="bg1">
                  <a:lumMod val="50000"/>
                </a:schemeClr>
              </a:solidFill>
              <a:ln>
                <a:noFill/>
              </a:ln>
              <a:effectLst/>
            </c:spPr>
            <c:extLst>
              <c:ext xmlns:c16="http://schemas.microsoft.com/office/drawing/2014/chart" uri="{C3380CC4-5D6E-409C-BE32-E72D297353CC}">
                <c16:uniqueId val="{00000009-F96C-4CB6-B441-6B6CD1FAFBE1}"/>
              </c:ext>
            </c:extLst>
          </c:dPt>
          <c:dPt>
            <c:idx val="5"/>
            <c:bubble3D val="0"/>
            <c:spPr>
              <a:solidFill>
                <a:srgbClr val="560EB0"/>
              </a:solidFill>
              <a:ln>
                <a:noFill/>
              </a:ln>
              <a:effectLst/>
            </c:spPr>
            <c:extLst>
              <c:ext xmlns:c16="http://schemas.microsoft.com/office/drawing/2014/chart" uri="{C3380CC4-5D6E-409C-BE32-E72D297353CC}">
                <c16:uniqueId val="{0000000B-F96C-4CB6-B441-6B6CD1FAFBE1}"/>
              </c:ext>
            </c:extLst>
          </c:dPt>
          <c:dPt>
            <c:idx val="6"/>
            <c:bubble3D val="0"/>
            <c:spPr>
              <a:solidFill>
                <a:srgbClr val="7213EA"/>
              </a:solidFill>
              <a:ln>
                <a:noFill/>
              </a:ln>
              <a:effectLst/>
            </c:spPr>
            <c:extLst>
              <c:ext xmlns:c16="http://schemas.microsoft.com/office/drawing/2014/chart" uri="{C3380CC4-5D6E-409C-BE32-E72D297353CC}">
                <c16:uniqueId val="{0000000D-F96C-4CB6-B441-6B6CD1FAFBE1}"/>
              </c:ext>
            </c:extLst>
          </c:dPt>
          <c:dPt>
            <c:idx val="7"/>
            <c:bubble3D val="0"/>
            <c:spPr>
              <a:solidFill>
                <a:srgbClr val="AA70F3"/>
              </a:solidFill>
              <a:ln>
                <a:noFill/>
              </a:ln>
              <a:effectLst/>
            </c:spPr>
            <c:extLst>
              <c:ext xmlns:c16="http://schemas.microsoft.com/office/drawing/2014/chart" uri="{C3380CC4-5D6E-409C-BE32-E72D297353CC}">
                <c16:uniqueId val="{0000000F-F96C-4CB6-B441-6B6CD1FAFBE1}"/>
              </c:ext>
            </c:extLst>
          </c:dPt>
          <c:dPt>
            <c:idx val="8"/>
            <c:bubble3D val="0"/>
            <c:spPr>
              <a:solidFill>
                <a:srgbClr val="C7A0F7"/>
              </a:solidFill>
              <a:ln>
                <a:noFill/>
              </a:ln>
              <a:effectLst/>
            </c:spPr>
            <c:extLst>
              <c:ext xmlns:c16="http://schemas.microsoft.com/office/drawing/2014/chart" uri="{C3380CC4-5D6E-409C-BE32-E72D297353CC}">
                <c16:uniqueId val="{00000011-F96C-4CB6-B441-6B6CD1FAFBE1}"/>
              </c:ext>
            </c:extLst>
          </c:dPt>
          <c:dPt>
            <c:idx val="9"/>
            <c:bubble3D val="0"/>
            <c:spPr>
              <a:solidFill>
                <a:schemeClr val="accent6"/>
              </a:solidFill>
              <a:ln>
                <a:noFill/>
              </a:ln>
              <a:effectLst/>
            </c:spPr>
            <c:extLst>
              <c:ext xmlns:c16="http://schemas.microsoft.com/office/drawing/2014/chart" uri="{C3380CC4-5D6E-409C-BE32-E72D297353CC}">
                <c16:uniqueId val="{00000012-F96C-4CB6-B441-6B6CD1FAFBE1}"/>
              </c:ext>
            </c:extLst>
          </c:dPt>
          <c:dLbls>
            <c:dLbl>
              <c:idx val="0"/>
              <c:layout>
                <c:manualLayout>
                  <c:x val="0.15581018518518519"/>
                  <c:y val="-0.17846405228758169"/>
                </c:manualLayout>
              </c:layout>
              <c:numFmt formatCode="0.0%" sourceLinked="0"/>
              <c:spPr>
                <a:noFill/>
                <a:ln>
                  <a:noFill/>
                </a:ln>
                <a:effectLst/>
              </c:spPr>
              <c:txPr>
                <a:bodyPr rot="0" spcFirstLastPara="1" vertOverflow="ellipsis" vert="horz" wrap="square" lIns="38100" tIns="19050" rIns="38100" bIns="19050" anchor="ctr" anchorCtr="0">
                  <a:spAutoFit/>
                </a:bodyPr>
                <a:lstStyle/>
                <a:p>
                  <a:pPr algn="l" rtl="0">
                    <a:lnSpc>
                      <a:spcPct val="80000"/>
                    </a:lnSpc>
                    <a:defRPr lang="en-US" altLang="ko-KR" sz="900" b="1" i="0" u="none" strike="noStrike" kern="1200" baseline="0">
                      <a:ln>
                        <a:solidFill>
                          <a:srgbClr val="00338D">
                            <a:alpha val="0"/>
                          </a:srgbClr>
                        </a:solidFill>
                      </a:ln>
                      <a:solidFill>
                        <a:schemeClr val="accent1"/>
                      </a:solidFill>
                      <a:latin typeface="KPMG Bold" panose="020B0803030202040204" pitchFamily="34" charset="0"/>
                      <a:ea typeface="KoPub돋움체 Medium" panose="00000600000000000000" pitchFamily="2" charset="-127"/>
                      <a:cs typeface="+mn-cs"/>
                    </a:defRPr>
                  </a:pPr>
                  <a:endParaRPr lang="ko-KR"/>
                </a:p>
              </c:txPr>
              <c:showLegendKey val="0"/>
              <c:showVal val="1"/>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1-F96C-4CB6-B441-6B6CD1FAFBE1}"/>
                </c:ext>
              </c:extLst>
            </c:dLbl>
            <c:dLbl>
              <c:idx val="1"/>
              <c:layout>
                <c:manualLayout>
                  <c:x val="0.1616898148148147"/>
                  <c:y val="-9.5457516339869319E-2"/>
                </c:manualLayout>
              </c:layout>
              <c:numFmt formatCode="0.0%" sourceLinked="0"/>
              <c:spPr>
                <a:noFill/>
                <a:ln>
                  <a:noFill/>
                </a:ln>
                <a:effectLst/>
              </c:spPr>
              <c:txPr>
                <a:bodyPr rot="0" spcFirstLastPara="1" vertOverflow="ellipsis" vert="horz" wrap="square" lIns="38100" tIns="19050" rIns="38100" bIns="19050" anchor="ctr" anchorCtr="0">
                  <a:spAutoFit/>
                </a:bodyPr>
                <a:lstStyle/>
                <a:p>
                  <a:pPr algn="l" rtl="0">
                    <a:lnSpc>
                      <a:spcPct val="80000"/>
                    </a:lnSpc>
                    <a:defRPr lang="en-US" altLang="ko-KR" sz="900" b="1" i="0" u="none" strike="noStrike" kern="1200" baseline="0">
                      <a:ln>
                        <a:solidFill>
                          <a:srgbClr val="00338D">
                            <a:alpha val="0"/>
                          </a:srgbClr>
                        </a:solidFill>
                      </a:ln>
                      <a:solidFill>
                        <a:srgbClr val="008AB8"/>
                      </a:solidFill>
                      <a:latin typeface="KPMG Bold" panose="020B0803030202040204" pitchFamily="34" charset="0"/>
                      <a:ea typeface="KoPub돋움체 Medium" panose="00000600000000000000" pitchFamily="2" charset="-127"/>
                      <a:cs typeface="+mn-cs"/>
                    </a:defRPr>
                  </a:pPr>
                  <a:endParaRPr lang="ko-KR"/>
                </a:p>
              </c:txPr>
              <c:showLegendKey val="0"/>
              <c:showVal val="1"/>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3-F96C-4CB6-B441-6B6CD1FAFBE1}"/>
                </c:ext>
              </c:extLst>
            </c:dLbl>
            <c:dLbl>
              <c:idx val="2"/>
              <c:layout>
                <c:manualLayout>
                  <c:x val="0.14993055555555546"/>
                  <c:y val="-4.1503267973856207E-2"/>
                </c:manualLayout>
              </c:layout>
              <c:numFmt formatCode="0.0%" sourceLinked="0"/>
              <c:spPr>
                <a:noFill/>
                <a:ln>
                  <a:noFill/>
                </a:ln>
                <a:effectLst/>
              </c:spPr>
              <c:txPr>
                <a:bodyPr rot="0" spcFirstLastPara="1" vertOverflow="ellipsis" vert="horz" wrap="square" lIns="38100" tIns="19050" rIns="38100" bIns="19050" anchor="ctr" anchorCtr="0">
                  <a:spAutoFit/>
                </a:bodyPr>
                <a:lstStyle/>
                <a:p>
                  <a:pPr algn="l" rtl="0">
                    <a:lnSpc>
                      <a:spcPct val="80000"/>
                    </a:lnSpc>
                    <a:defRPr lang="en-US" altLang="ko-KR" sz="900" b="1" i="0" u="none" strike="noStrike" kern="1200" baseline="0">
                      <a:ln>
                        <a:solidFill>
                          <a:srgbClr val="00338D">
                            <a:alpha val="0"/>
                          </a:srgbClr>
                        </a:solidFill>
                      </a:ln>
                      <a:solidFill>
                        <a:srgbClr val="00B2EA"/>
                      </a:solidFill>
                      <a:latin typeface="KPMG Bold" panose="020B0803030202040204" pitchFamily="34" charset="0"/>
                      <a:ea typeface="KoPub돋움체 Medium" panose="00000600000000000000" pitchFamily="2" charset="-127"/>
                      <a:cs typeface="+mn-cs"/>
                    </a:defRPr>
                  </a:pPr>
                  <a:endParaRPr lang="ko-KR"/>
                </a:p>
              </c:txPr>
              <c:showLegendKey val="0"/>
              <c:showVal val="1"/>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5-F96C-4CB6-B441-6B6CD1FAFBE1}"/>
                </c:ext>
              </c:extLst>
            </c:dLbl>
            <c:dLbl>
              <c:idx val="3"/>
              <c:layout>
                <c:manualLayout>
                  <c:x val="0.12935185185185186"/>
                  <c:y val="0.13281045751633988"/>
                </c:manualLayout>
              </c:layout>
              <c:numFmt formatCode="0.0%" sourceLinked="0"/>
              <c:spPr>
                <a:noFill/>
                <a:ln>
                  <a:noFill/>
                </a:ln>
                <a:effectLst/>
              </c:spPr>
              <c:txPr>
                <a:bodyPr rot="0" spcFirstLastPara="1" vertOverflow="ellipsis" vert="horz" wrap="square" lIns="38100" tIns="19050" rIns="38100" bIns="19050" anchor="ctr" anchorCtr="0">
                  <a:spAutoFit/>
                </a:bodyPr>
                <a:lstStyle/>
                <a:p>
                  <a:pPr algn="l" rtl="0">
                    <a:lnSpc>
                      <a:spcPct val="80000"/>
                    </a:lnSpc>
                    <a:defRPr lang="en-US" altLang="ko-KR" sz="1100" b="1" i="0" u="none" strike="noStrike" kern="1200" baseline="0">
                      <a:ln>
                        <a:solidFill>
                          <a:srgbClr val="00338D">
                            <a:alpha val="0"/>
                          </a:srgbClr>
                        </a:solidFill>
                      </a:ln>
                      <a:solidFill>
                        <a:schemeClr val="accent4"/>
                      </a:solidFill>
                      <a:latin typeface="KPMG Bold" panose="020B0803030202040204" pitchFamily="34" charset="0"/>
                      <a:ea typeface="KoPub돋움체 Medium" panose="00000600000000000000" pitchFamily="2" charset="-127"/>
                      <a:cs typeface="+mn-cs"/>
                    </a:defRPr>
                  </a:pPr>
                  <a:endParaRPr lang="ko-KR"/>
                </a:p>
              </c:txPr>
              <c:showLegendKey val="0"/>
              <c:showVal val="1"/>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7-F96C-4CB6-B441-6B6CD1FAFBE1}"/>
                </c:ext>
              </c:extLst>
            </c:dLbl>
            <c:dLbl>
              <c:idx val="4"/>
              <c:layout>
                <c:manualLayout>
                  <c:x val="4.1157407407407406E-2"/>
                  <c:y val="0.18261437908496733"/>
                </c:manualLayout>
              </c:layout>
              <c:numFmt formatCode="0.0%" sourceLinked="0"/>
              <c:spPr>
                <a:noFill/>
                <a:ln>
                  <a:noFill/>
                </a:ln>
                <a:effectLst/>
              </c:spPr>
              <c:txPr>
                <a:bodyPr rot="0" spcFirstLastPara="1" vertOverflow="ellipsis" vert="horz" wrap="square" lIns="38100" tIns="19050" rIns="38100" bIns="19050" anchor="ctr" anchorCtr="0">
                  <a:spAutoFit/>
                </a:bodyPr>
                <a:lstStyle/>
                <a:p>
                  <a:pPr algn="l" rtl="0">
                    <a:lnSpc>
                      <a:spcPct val="80000"/>
                    </a:lnSpc>
                    <a:defRPr lang="en-US" altLang="ko-KR" sz="900" b="1" i="0" u="none" strike="noStrike" kern="1200" baseline="0">
                      <a:ln>
                        <a:solidFill>
                          <a:srgbClr val="00338D">
                            <a:alpha val="0"/>
                          </a:srgbClr>
                        </a:solidFill>
                      </a:ln>
                      <a:solidFill>
                        <a:schemeClr val="bg1">
                          <a:lumMod val="50000"/>
                        </a:schemeClr>
                      </a:solidFill>
                      <a:latin typeface="KPMG Bold" panose="020B0803030202040204" pitchFamily="34" charset="0"/>
                      <a:ea typeface="KoPub돋움체 Medium" panose="00000600000000000000" pitchFamily="2" charset="-127"/>
                      <a:cs typeface="+mn-cs"/>
                    </a:defRPr>
                  </a:pPr>
                  <a:endParaRPr lang="ko-KR"/>
                </a:p>
              </c:txPr>
              <c:showLegendKey val="0"/>
              <c:showVal val="1"/>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9-F96C-4CB6-B441-6B6CD1FAFBE1}"/>
                </c:ext>
              </c:extLst>
            </c:dLbl>
            <c:dLbl>
              <c:idx val="5"/>
              <c:layout>
                <c:manualLayout>
                  <c:x val="-6.6974537037037041E-2"/>
                  <c:y val="-5.8104575163398842E-2"/>
                </c:manualLayout>
              </c:layout>
              <c:numFmt formatCode="0.0%" sourceLinked="0"/>
              <c:spPr>
                <a:noFill/>
                <a:ln>
                  <a:noFill/>
                </a:ln>
                <a:effectLst/>
              </c:spPr>
              <c:txPr>
                <a:bodyPr rot="0" spcFirstLastPara="1" vertOverflow="ellipsis" vert="horz" wrap="square" lIns="38100" tIns="19050" rIns="38100" bIns="19050" anchor="ctr" anchorCtr="0">
                  <a:spAutoFit/>
                </a:bodyPr>
                <a:lstStyle/>
                <a:p>
                  <a:pPr algn="l" rtl="0">
                    <a:lnSpc>
                      <a:spcPct val="80000"/>
                    </a:lnSpc>
                    <a:defRPr lang="en-US" altLang="ko-KR" sz="900" b="1" i="0" u="none" strike="noStrike" kern="1200" baseline="0">
                      <a:ln>
                        <a:solidFill>
                          <a:srgbClr val="00338D">
                            <a:alpha val="0"/>
                          </a:srgbClr>
                        </a:solidFill>
                      </a:ln>
                      <a:solidFill>
                        <a:schemeClr val="bg1"/>
                      </a:solidFill>
                      <a:latin typeface="KPMG Bold" panose="020B0803030202040204" pitchFamily="34" charset="0"/>
                      <a:ea typeface="KoPub돋움체 Medium" panose="00000600000000000000" pitchFamily="2" charset="-127"/>
                      <a:cs typeface="+mn-cs"/>
                    </a:defRPr>
                  </a:pPr>
                  <a:endParaRPr lang="ko-KR"/>
                </a:p>
              </c:txPr>
              <c:showLegendKey val="0"/>
              <c:showVal val="1"/>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B-F96C-4CB6-B441-6B6CD1FAFBE1}"/>
                </c:ext>
              </c:extLst>
            </c:dLbl>
            <c:dLbl>
              <c:idx val="6"/>
              <c:layout>
                <c:manualLayout>
                  <c:x val="-0.13817129629629629"/>
                  <c:y val="0.1286601307189541"/>
                </c:manualLayout>
              </c:layout>
              <c:numFmt formatCode="0.0%" sourceLinked="0"/>
              <c:spPr>
                <a:noFill/>
                <a:ln>
                  <a:noFill/>
                </a:ln>
                <a:effectLst/>
              </c:spPr>
              <c:txPr>
                <a:bodyPr rot="0" spcFirstLastPara="1" vertOverflow="ellipsis" vert="horz" wrap="square" lIns="38100" tIns="19050" rIns="38100" bIns="19050" anchor="ctr" anchorCtr="0">
                  <a:spAutoFit/>
                </a:bodyPr>
                <a:lstStyle/>
                <a:p>
                  <a:pPr algn="l" rtl="0">
                    <a:lnSpc>
                      <a:spcPct val="80000"/>
                    </a:lnSpc>
                    <a:defRPr lang="en-US" altLang="ko-KR" sz="900" b="1" i="0" u="none" strike="noStrike" kern="1200" baseline="0">
                      <a:ln>
                        <a:solidFill>
                          <a:srgbClr val="00338D">
                            <a:alpha val="0"/>
                          </a:srgbClr>
                        </a:solidFill>
                      </a:ln>
                      <a:solidFill>
                        <a:srgbClr val="7213EA"/>
                      </a:solidFill>
                      <a:latin typeface="KPMG Bold" panose="020B0803030202040204" pitchFamily="34" charset="0"/>
                      <a:ea typeface="KoPub돋움체 Medium" panose="00000600000000000000" pitchFamily="2" charset="-127"/>
                      <a:cs typeface="+mn-cs"/>
                    </a:defRPr>
                  </a:pPr>
                  <a:endParaRPr lang="ko-KR"/>
                </a:p>
              </c:txPr>
              <c:showLegendKey val="0"/>
              <c:showVal val="1"/>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D-F96C-4CB6-B441-6B6CD1FAFBE1}"/>
                </c:ext>
              </c:extLst>
            </c:dLbl>
            <c:dLbl>
              <c:idx val="7"/>
              <c:layout>
                <c:manualLayout>
                  <c:x val="-0.22195613425925928"/>
                  <c:y val="-1.0375816993464057E-2"/>
                </c:manualLayout>
              </c:layout>
              <c:numFmt formatCode="0.0%" sourceLinked="0"/>
              <c:spPr>
                <a:noFill/>
                <a:ln>
                  <a:noFill/>
                </a:ln>
                <a:effectLst/>
              </c:spPr>
              <c:txPr>
                <a:bodyPr rot="0" spcFirstLastPara="1" vertOverflow="ellipsis" vert="horz" wrap="square" lIns="38100" tIns="19050" rIns="38100" bIns="19050" anchor="ctr" anchorCtr="0">
                  <a:noAutofit/>
                </a:bodyPr>
                <a:lstStyle/>
                <a:p>
                  <a:pPr algn="l" rtl="0">
                    <a:lnSpc>
                      <a:spcPct val="80000"/>
                    </a:lnSpc>
                    <a:defRPr lang="en-US" altLang="ko-KR" sz="1100" b="1" i="0" u="none" strike="noStrike" kern="1200" baseline="0">
                      <a:ln>
                        <a:solidFill>
                          <a:srgbClr val="00338D">
                            <a:alpha val="0"/>
                          </a:srgbClr>
                        </a:solidFill>
                      </a:ln>
                      <a:solidFill>
                        <a:srgbClr val="AA70F3"/>
                      </a:solidFill>
                      <a:latin typeface="KPMG Bold" panose="020B0803030202040204" pitchFamily="34" charset="0"/>
                      <a:ea typeface="KoPub돋움체 Medium" panose="00000600000000000000" pitchFamily="2" charset="-127"/>
                      <a:cs typeface="+mn-cs"/>
                    </a:defRPr>
                  </a:pPr>
                  <a:endParaRPr lang="ko-KR"/>
                </a:p>
              </c:txPr>
              <c:showLegendKey val="0"/>
              <c:showVal val="1"/>
              <c:showCatName val="1"/>
              <c:showSerName val="0"/>
              <c:showPercent val="1"/>
              <c:showBubbleSize val="0"/>
              <c:extLst>
                <c:ext xmlns:c15="http://schemas.microsoft.com/office/drawing/2012/chart" uri="{CE6537A1-D6FC-4f65-9D91-7224C49458BB}">
                  <c15:layout>
                    <c:manualLayout>
                      <c:w val="0.21535625"/>
                      <c:h val="0.17879607843137255"/>
                    </c:manualLayout>
                  </c15:layout>
                </c:ext>
                <c:ext xmlns:c16="http://schemas.microsoft.com/office/drawing/2014/chart" uri="{C3380CC4-5D6E-409C-BE32-E72D297353CC}">
                  <c16:uniqueId val="{0000000F-F96C-4CB6-B441-6B6CD1FAFBE1}"/>
                </c:ext>
              </c:extLst>
            </c:dLbl>
            <c:dLbl>
              <c:idx val="8"/>
              <c:layout>
                <c:manualLayout>
                  <c:x val="-0.13817129629629632"/>
                  <c:y val="-0.11205882352941181"/>
                </c:manualLayout>
              </c:layout>
              <c:numFmt formatCode="0.0%" sourceLinked="0"/>
              <c:spPr>
                <a:noFill/>
                <a:ln>
                  <a:noFill/>
                </a:ln>
                <a:effectLst/>
              </c:spPr>
              <c:txPr>
                <a:bodyPr rot="0" spcFirstLastPara="1" vertOverflow="ellipsis" vert="horz" wrap="square" lIns="38100" tIns="19050" rIns="38100" bIns="19050" anchor="ctr" anchorCtr="0">
                  <a:spAutoFit/>
                </a:bodyPr>
                <a:lstStyle/>
                <a:p>
                  <a:pPr algn="l" rtl="0">
                    <a:lnSpc>
                      <a:spcPct val="80000"/>
                    </a:lnSpc>
                    <a:defRPr lang="en-US" altLang="ko-KR" sz="1100" b="1" i="0" u="none" strike="noStrike" kern="1200" baseline="0">
                      <a:ln>
                        <a:solidFill>
                          <a:srgbClr val="00338D">
                            <a:alpha val="0"/>
                          </a:srgbClr>
                        </a:solidFill>
                      </a:ln>
                      <a:solidFill>
                        <a:srgbClr val="C7A0F7"/>
                      </a:solidFill>
                      <a:latin typeface="KPMG Bold" panose="020B0803030202040204" pitchFamily="34" charset="0"/>
                      <a:ea typeface="KoPub돋움체 Medium" panose="00000600000000000000" pitchFamily="2" charset="-127"/>
                      <a:cs typeface="+mn-cs"/>
                    </a:defRPr>
                  </a:pPr>
                  <a:endParaRPr lang="ko-KR"/>
                </a:p>
              </c:txPr>
              <c:showLegendKey val="0"/>
              <c:showVal val="1"/>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11-F96C-4CB6-B441-6B6CD1FAFBE1}"/>
                </c:ext>
              </c:extLst>
            </c:dLbl>
            <c:dLbl>
              <c:idx val="9"/>
              <c:numFmt formatCode="0.0%" sourceLinked="0"/>
              <c:spPr>
                <a:noFill/>
                <a:ln>
                  <a:noFill/>
                </a:ln>
                <a:effectLst/>
              </c:spPr>
              <c:txPr>
                <a:bodyPr rot="0" spcFirstLastPara="1" vertOverflow="ellipsis" vert="horz" wrap="square" lIns="38100" tIns="19050" rIns="38100" bIns="19050" anchor="ctr" anchorCtr="0">
                  <a:spAutoFit/>
                </a:bodyPr>
                <a:lstStyle/>
                <a:p>
                  <a:pPr algn="l" rtl="0">
                    <a:lnSpc>
                      <a:spcPct val="80000"/>
                    </a:lnSpc>
                    <a:defRPr lang="en-US" altLang="ko-KR" sz="1100" b="1" i="0" u="none" strike="noStrike" kern="1200" baseline="0">
                      <a:ln>
                        <a:solidFill>
                          <a:srgbClr val="00338D">
                            <a:alpha val="0"/>
                          </a:srgbClr>
                        </a:solidFill>
                      </a:ln>
                      <a:solidFill>
                        <a:schemeClr val="bg1"/>
                      </a:solidFill>
                      <a:latin typeface="KPMG Bold" panose="020B0803030202040204" pitchFamily="34" charset="0"/>
                      <a:ea typeface="KoPub돋움체 Medium" panose="00000600000000000000" pitchFamily="2" charset="-127"/>
                      <a:cs typeface="+mn-cs"/>
                    </a:defRPr>
                  </a:pPr>
                  <a:endParaRPr lang="ko-KR"/>
                </a:p>
              </c:txPr>
              <c:showLegendKey val="0"/>
              <c:showVal val="1"/>
              <c:showCatName val="1"/>
              <c:showSerName val="0"/>
              <c:showPercent val="1"/>
              <c:showBubbleSize val="0"/>
              <c:extLst>
                <c:ext xmlns:c16="http://schemas.microsoft.com/office/drawing/2014/chart" uri="{C3380CC4-5D6E-409C-BE32-E72D297353CC}">
                  <c16:uniqueId val="{00000012-F96C-4CB6-B441-6B6CD1FAFBE1}"/>
                </c:ext>
              </c:extLst>
            </c:dLbl>
            <c:numFmt formatCode="0.0%" sourceLinked="0"/>
            <c:spPr>
              <a:noFill/>
              <a:ln>
                <a:noFill/>
              </a:ln>
              <a:effectLst/>
            </c:spPr>
            <c:txPr>
              <a:bodyPr rot="0" spcFirstLastPara="1" vertOverflow="ellipsis" vert="horz" wrap="square" lIns="38100" tIns="19050" rIns="38100" bIns="19050" anchor="ctr" anchorCtr="0">
                <a:spAutoFit/>
              </a:bodyPr>
              <a:lstStyle/>
              <a:p>
                <a:pPr algn="l" rtl="0">
                  <a:lnSpc>
                    <a:spcPct val="80000"/>
                  </a:lnSpc>
                  <a:defRPr lang="en-US" altLang="ko-KR" sz="900" b="1" i="0" u="none" strike="noStrike" kern="1200" baseline="0">
                    <a:ln>
                      <a:solidFill>
                        <a:srgbClr val="00338D">
                          <a:alpha val="0"/>
                        </a:srgbClr>
                      </a:solidFill>
                    </a:ln>
                    <a:solidFill>
                      <a:srgbClr val="00338D"/>
                    </a:solidFill>
                    <a:latin typeface="KPMG Bold" panose="020B0803030202040204" pitchFamily="34" charset="0"/>
                    <a:ea typeface="KoPub돋움체 Medium" panose="00000600000000000000" pitchFamily="2" charset="-127"/>
                    <a:cs typeface="+mn-cs"/>
                  </a:defRPr>
                </a:pPr>
                <a:endParaRPr lang="ko-KR"/>
              </a:p>
            </c:txPr>
            <c:showLegendKey val="0"/>
            <c:showVal val="1"/>
            <c:showCatName val="1"/>
            <c:showSerName val="0"/>
            <c:showPercent val="1"/>
            <c:showBubbleSize val="0"/>
            <c:showLeaderLines val="1"/>
            <c:leaderLines>
              <c:spPr>
                <a:ln w="3175" cap="flat" cmpd="sng" algn="ctr">
                  <a:solidFill>
                    <a:schemeClr val="bg1">
                      <a:lumMod val="75000"/>
                    </a:schemeClr>
                  </a:solidFill>
                  <a:prstDash val="solid"/>
                  <a:round/>
                </a:ln>
                <a:effectLst/>
              </c:spPr>
            </c:leaderLines>
            <c:extLst>
              <c:ext xmlns:c15="http://schemas.microsoft.com/office/drawing/2012/chart" uri="{CE6537A1-D6FC-4f65-9D91-7224C49458BB}"/>
            </c:extLst>
          </c:dLbls>
          <c:cat>
            <c:strRef>
              <c:f>Sheet1!$A$2:$A$11</c:f>
              <c:strCache>
                <c:ptCount val="10"/>
                <c:pt idx="0">
                  <c:v>화재_공공</c:v>
                </c:pt>
                <c:pt idx="1">
                  <c:v>해상_공공</c:v>
                </c:pt>
                <c:pt idx="2">
                  <c:v>자동차_공공</c:v>
                </c:pt>
                <c:pt idx="3">
                  <c:v>건강_공공</c:v>
                </c:pt>
                <c:pt idx="4">
                  <c:v>기타_공공</c:v>
                </c:pt>
                <c:pt idx="5">
                  <c:v>화재_공공 외</c:v>
                </c:pt>
                <c:pt idx="6">
                  <c:v>해상_공공 외</c:v>
                </c:pt>
                <c:pt idx="7">
                  <c:v>자동차_공공 외</c:v>
                </c:pt>
                <c:pt idx="8">
                  <c:v>건강_공공 외</c:v>
                </c:pt>
                <c:pt idx="9">
                  <c:v>기타_공공 외</c:v>
                </c:pt>
              </c:strCache>
            </c:strRef>
          </c:cat>
          <c:val>
            <c:numRef>
              <c:f>Sheet1!$B$2:$B$11</c:f>
              <c:numCache>
                <c:formatCode>_-* #,##0.0_-;\-* #,##0.0_-;_-* "-"_-;_-@_-</c:formatCode>
                <c:ptCount val="10"/>
                <c:pt idx="0">
                  <c:v>8514.9523989999998</c:v>
                </c:pt>
                <c:pt idx="1">
                  <c:v>1834.427322</c:v>
                </c:pt>
                <c:pt idx="2">
                  <c:v>21768.976610000002</c:v>
                </c:pt>
                <c:pt idx="3">
                  <c:v>35374.267829999997</c:v>
                </c:pt>
                <c:pt idx="4">
                  <c:v>7540.2164489999996</c:v>
                </c:pt>
                <c:pt idx="5">
                  <c:v>13036.07836</c:v>
                </c:pt>
                <c:pt idx="6">
                  <c:v>2333.179885</c:v>
                </c:pt>
                <c:pt idx="7">
                  <c:v>48664.503980000001</c:v>
                </c:pt>
                <c:pt idx="8">
                  <c:v>45128.002719999997</c:v>
                </c:pt>
                <c:pt idx="9">
                  <c:v>36505.608</c:v>
                </c:pt>
              </c:numCache>
            </c:numRef>
          </c:val>
          <c:extLst>
            <c:ext xmlns:c16="http://schemas.microsoft.com/office/drawing/2014/chart" uri="{C3380CC4-5D6E-409C-BE32-E72D297353CC}">
              <c16:uniqueId val="{00000010-F96C-4CB6-B441-6B6CD1FAFBE1}"/>
            </c:ext>
          </c:extLst>
        </c:ser>
        <c:dLbls>
          <c:showLegendKey val="0"/>
          <c:showVal val="0"/>
          <c:showCatName val="1"/>
          <c:showSerName val="0"/>
          <c:showPercent val="1"/>
          <c:showBubbleSize val="0"/>
          <c:showLeaderLines val="1"/>
        </c:dLbls>
        <c:firstSliceAng val="42"/>
        <c:holeSize val="35"/>
      </c:doughnutChart>
      <c:spPr>
        <a:noFill/>
        <a:ln>
          <a:noFill/>
        </a:ln>
        <a:effectLst/>
      </c:spPr>
    </c:plotArea>
    <c:plotVisOnly val="1"/>
    <c:dispBlanksAs val="zero"/>
    <c:showDLblsOverMax val="1"/>
  </c:chart>
  <c:spPr>
    <a:noFill/>
    <a:ln w="9525" cap="flat" cmpd="sng" algn="ctr">
      <a:noFill/>
      <a:prstDash val="solid"/>
    </a:ln>
    <a:effectLst/>
  </c:spPr>
  <c:txPr>
    <a:bodyPr anchor="ctr"/>
    <a:lstStyle/>
    <a:p>
      <a:pPr algn="l">
        <a:lnSpc>
          <a:spcPct val="300000"/>
        </a:lnSpc>
        <a:defRPr lang="en-US" altLang="ko-KR" sz="800" b="1" i="0" u="none" strike="noStrike" kern="1200" baseline="0">
          <a:ln>
            <a:solidFill>
              <a:schemeClr val="tx2">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defRPr>
      </a:pPr>
      <a:endParaRPr lang="ko-KR"/>
    </a:p>
  </c:txPr>
  <c:externalData r:id="rId3">
    <c:autoUpdate val="0"/>
  </c:externalData>
</c:chartSpace>
</file>

<file path=ppt/charts/chart7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929356431032877"/>
          <c:y val="0.13613464052287583"/>
          <c:w val="0.80437459253050203"/>
          <c:h val="0.77463333333333328"/>
        </c:manualLayout>
      </c:layout>
      <c:barChart>
        <c:barDir val="col"/>
        <c:grouping val="stacked"/>
        <c:varyColors val="0"/>
        <c:ser>
          <c:idx val="0"/>
          <c:order val="0"/>
          <c:tx>
            <c:strRef>
              <c:f>Sheet1!$B$1</c:f>
              <c:strCache>
                <c:ptCount val="1"/>
                <c:pt idx="0">
                  <c:v> 투자생명보험기금(Life Fund) </c:v>
                </c:pt>
              </c:strCache>
            </c:strRef>
          </c:tx>
          <c:spPr>
            <a:solidFill>
              <a:srgbClr val="00B8F5"/>
            </a:solidFill>
            <a:ln>
              <a:noFill/>
            </a:ln>
            <a:effectLst/>
          </c:spPr>
          <c:invertIfNegative val="0"/>
          <c:dLbls>
            <c:numFmt formatCode="#,##0.0_);[Red]\(#,##0.0\)" sourceLinked="0"/>
            <c:spPr>
              <a:noFill/>
              <a:ln>
                <a:noFill/>
              </a:ln>
              <a:effectLst/>
            </c:spPr>
            <c:txPr>
              <a:bodyPr rot="0" spcFirstLastPara="1" vertOverflow="ellipsis" vert="horz" wrap="square" anchor="ctr" anchorCtr="0"/>
              <a:lstStyle/>
              <a:p>
                <a:pPr algn="ctr">
                  <a:defRPr lang="en-US" altLang="ko-KR" sz="1100" b="0" i="0" u="none" strike="noStrike" kern="1200" baseline="0" smtId="4294967295">
                    <a:ln>
                      <a:solidFill>
                        <a:srgbClr val="000000">
                          <a:lumMod val="50000"/>
                          <a:lumOff val="50000"/>
                          <a:alpha val="0"/>
                        </a:srgbClr>
                      </a:solidFill>
                    </a:ln>
                    <a:solidFill>
                      <a:schemeClr val="accent1"/>
                    </a:solidFill>
                    <a:latin typeface="KPMG Bold" panose="020B0803030202040204" pitchFamily="34" charset="0"/>
                    <a:ea typeface="KoPub돋움체 Medium" panose="00000600000000000000" pitchFamily="2" charset="-127"/>
                    <a:cs typeface="+mn-cs"/>
                  </a:defRPr>
                </a:pPr>
                <a:endParaRPr lang="ko-KR"/>
              </a:p>
            </c:txPr>
            <c:dLblPos val="ctr"/>
            <c:showLegendKey val="0"/>
            <c:showVal val="1"/>
            <c:showCatName val="0"/>
            <c:showSerName val="0"/>
            <c:showPercent val="0"/>
            <c:showBubbleSize val="0"/>
            <c:showLeaderLines val="0"/>
            <c:extLst xmlns:a14="http://schemas.microsoft.com/office/drawing/2010/main" xmlns:wp="http://schemas.openxmlformats.org/drawingml/2006/wordprocessingDrawing" xmlns:w="http://schemas.openxmlformats.org/wordprocessingml/2006/main" xmlns:m="http://schemas.openxmlformats.org/officeDocument/2006/math">
              <c:ext xmlns:c15="http://schemas.microsoft.com/office/drawing/2012/chart" uri="{CE6537A1-D6FC-4f65-9D91-7224C49458BB}">
                <c15:showLeaderLines val="0"/>
              </c:ext>
            </c:extLst>
          </c:dLbls>
          <c:cat>
            <c:strRef>
              <c:f>Sheet1!$A$3:$A$7</c:f>
              <c:strCache>
                <c:ptCount val="5"/>
                <c:pt idx="0">
                  <c:v>2017-18</c:v>
                </c:pt>
                <c:pt idx="1">
                  <c:v>2018-19</c:v>
                </c:pt>
                <c:pt idx="2">
                  <c:v>2019-20</c:v>
                </c:pt>
                <c:pt idx="3">
                  <c:v>2020-21</c:v>
                </c:pt>
                <c:pt idx="4">
                  <c:v>2021-22</c:v>
                </c:pt>
              </c:strCache>
            </c:strRef>
          </c:cat>
          <c:val>
            <c:numRef>
              <c:f>Sheet1!$B$3:$B$7</c:f>
              <c:numCache>
                <c:formatCode>_-* #,##0.0_-;\-* #,##0.0_-;_-* "-"_-;_-@_-</c:formatCode>
                <c:ptCount val="5"/>
                <c:pt idx="0">
                  <c:v>2137480.5299999998</c:v>
                </c:pt>
                <c:pt idx="1">
                  <c:v>2347455.0499999998</c:v>
                </c:pt>
                <c:pt idx="2">
                  <c:v>2619156.52</c:v>
                </c:pt>
                <c:pt idx="3">
                  <c:v>2914283.69</c:v>
                </c:pt>
                <c:pt idx="4">
                  <c:v>3194951.4670063998</c:v>
                </c:pt>
              </c:numCache>
            </c:numRef>
          </c:val>
          <c:extLst>
            <c:ext xmlns:c16="http://schemas.microsoft.com/office/drawing/2014/chart" uri="{C3380CC4-5D6E-409C-BE32-E72D297353CC}">
              <c16:uniqueId val="{00000005-6CB2-4A05-9DB4-CB9CF96CF75F}"/>
            </c:ext>
          </c:extLst>
        </c:ser>
        <c:ser>
          <c:idx val="1"/>
          <c:order val="1"/>
          <c:tx>
            <c:strRef>
              <c:f>Sheet1!$C$1</c:f>
              <c:strCache>
                <c:ptCount val="1"/>
                <c:pt idx="0">
                  <c:v> 퇴직·일반연금 및 그룹펀드(Pension &amp; General Annuity &amp; Group Fund) </c:v>
                </c:pt>
              </c:strCache>
            </c:strRef>
          </c:tx>
          <c:spPr>
            <a:solidFill>
              <a:schemeClr val="accent5"/>
            </a:solidFill>
            <a:ln>
              <a:noFill/>
            </a:ln>
            <a:effectLst/>
          </c:spPr>
          <c:invertIfNegative val="0"/>
          <c:dLbls>
            <c:numFmt formatCode="#,##0.0_);[Red]\(#,##0.0\)" sourceLinked="0"/>
            <c:spPr>
              <a:noFill/>
              <a:ln>
                <a:noFill/>
              </a:ln>
              <a:effectLst/>
            </c:spPr>
            <c:txPr>
              <a:bodyPr rot="0" spcFirstLastPara="1" vertOverflow="ellipsis" vert="horz" wrap="square" lIns="38100" tIns="19050" rIns="38100" bIns="19050" anchor="ctr" anchorCtr="0">
                <a:spAutoFit/>
              </a:bodyPr>
              <a:lstStyle/>
              <a:p>
                <a:pPr algn="ctr" rtl="0">
                  <a:defRPr lang="en-US" altLang="ko-KR" sz="1100" b="0" i="0" u="none" strike="noStrike" kern="1200" baseline="0" smtId="4294967295">
                    <a:ln>
                      <a:solidFill>
                        <a:srgbClr val="000000">
                          <a:lumMod val="50000"/>
                          <a:lumOff val="50000"/>
                          <a:alpha val="0"/>
                        </a:srgbClr>
                      </a:solidFill>
                    </a:ln>
                    <a:solidFill>
                      <a:schemeClr val="accent5">
                        <a:lumMod val="40000"/>
                        <a:lumOff val="60000"/>
                      </a:schemeClr>
                    </a:solidFill>
                    <a:latin typeface="KPMG Bold" panose="020B0803030202040204" pitchFamily="34" charset="0"/>
                    <a:ea typeface="KoPub돋움체 Medium" panose="00000600000000000000" pitchFamily="2" charset="-127"/>
                    <a:cs typeface="+mn-cs"/>
                  </a:defRPr>
                </a:pPr>
                <a:endParaRPr lang="ko-K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shade val="95000"/>
                          <a:satMod val="105000"/>
                        </a:schemeClr>
                      </a:solidFill>
                      <a:prstDash val="solid"/>
                      <a:round/>
                    </a:ln>
                    <a:effectLst/>
                  </c:spPr>
                </c15:leaderLines>
              </c:ext>
            </c:extLst>
          </c:dLbls>
          <c:cat>
            <c:strRef>
              <c:f>Sheet1!$A$3:$A$7</c:f>
              <c:strCache>
                <c:ptCount val="5"/>
                <c:pt idx="0">
                  <c:v>2017-18</c:v>
                </c:pt>
                <c:pt idx="1">
                  <c:v>2018-19</c:v>
                </c:pt>
                <c:pt idx="2">
                  <c:v>2019-20</c:v>
                </c:pt>
                <c:pt idx="3">
                  <c:v>2020-21</c:v>
                </c:pt>
                <c:pt idx="4">
                  <c:v>2021-22</c:v>
                </c:pt>
              </c:strCache>
            </c:strRef>
          </c:cat>
          <c:val>
            <c:numRef>
              <c:f>Sheet1!$C$3:$C$7</c:f>
              <c:numCache>
                <c:formatCode>_-* #,##0.0_-;\-* #,##0.0_-;_-* "-"_-;_-@_-</c:formatCode>
                <c:ptCount val="5"/>
                <c:pt idx="0">
                  <c:v>673638.64</c:v>
                </c:pt>
                <c:pt idx="1">
                  <c:v>774262.37</c:v>
                </c:pt>
                <c:pt idx="2">
                  <c:v>898045.4</c:v>
                </c:pt>
                <c:pt idx="3">
                  <c:v>1042860.05</c:v>
                </c:pt>
                <c:pt idx="4">
                  <c:v>1165685.3874154</c:v>
                </c:pt>
              </c:numCache>
            </c:numRef>
          </c:val>
          <c:extLst>
            <c:ext xmlns:c16="http://schemas.microsoft.com/office/drawing/2014/chart" uri="{C3380CC4-5D6E-409C-BE32-E72D297353CC}">
              <c16:uniqueId val="{00000006-6CB2-4A05-9DB4-CB9CF96CF75F}"/>
            </c:ext>
          </c:extLst>
        </c:ser>
        <c:ser>
          <c:idx val="2"/>
          <c:order val="2"/>
          <c:tx>
            <c:strRef>
              <c:f>Sheet1!$D$1</c:f>
              <c:strCache>
                <c:ptCount val="1"/>
                <c:pt idx="0">
                  <c:v> 투자형 보험상품펀드(Unit ULIP* Fund) </c:v>
                </c:pt>
              </c:strCache>
            </c:strRef>
          </c:tx>
          <c:spPr>
            <a:solidFill>
              <a:srgbClr val="0C233C"/>
            </a:solidFill>
            <a:ln>
              <a:noFill/>
            </a:ln>
            <a:effectLst/>
          </c:spPr>
          <c:invertIfNegative val="0"/>
          <c:dLbls>
            <c:dLbl>
              <c:idx val="0"/>
              <c:layout>
                <c:manualLayout>
                  <c:x val="-2.9570643568967124E-3"/>
                  <c:y val="-6.640522875816994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F63C-4D68-9874-5FF61D379351}"/>
                </c:ext>
              </c:extLst>
            </c:dLbl>
            <c:dLbl>
              <c:idx val="1"/>
              <c:layout>
                <c:manualLayout>
                  <c:x val="0"/>
                  <c:y val="-7.0555555555555594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F63C-4D68-9874-5FF61D379351}"/>
                </c:ext>
              </c:extLst>
            </c:dLbl>
            <c:dLbl>
              <c:idx val="2"/>
              <c:layout>
                <c:manualLayout>
                  <c:x val="0"/>
                  <c:y val="-6.640522875816994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F63C-4D68-9874-5FF61D379351}"/>
                </c:ext>
              </c:extLst>
            </c:dLbl>
            <c:dLbl>
              <c:idx val="3"/>
              <c:layout>
                <c:manualLayout>
                  <c:x val="0"/>
                  <c:y val="-7.8856209150326803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F63C-4D68-9874-5FF61D379351}"/>
                </c:ext>
              </c:extLst>
            </c:dLbl>
            <c:dLbl>
              <c:idx val="4"/>
              <c:layout>
                <c:manualLayout>
                  <c:x val="0"/>
                  <c:y val="-7.4705882352941178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F63C-4D68-9874-5FF61D379351}"/>
                </c:ext>
              </c:extLst>
            </c:dLbl>
            <c:numFmt formatCode="#,##0.0_);[Red]\(#,##0.0\)" sourceLinked="0"/>
            <c:spPr>
              <a:noFill/>
              <a:ln>
                <a:noFill/>
              </a:ln>
              <a:effectLst/>
            </c:spPr>
            <c:txPr>
              <a:bodyPr rot="0" spcFirstLastPara="1" vertOverflow="ellipsis" vert="horz" wrap="square" lIns="38100" tIns="19050" rIns="38100" bIns="19050" anchor="ctr" anchorCtr="0">
                <a:spAutoFit/>
              </a:bodyPr>
              <a:lstStyle/>
              <a:p>
                <a:pPr algn="ctr">
                  <a:defRPr lang="en-US" altLang="ko-KR" sz="1100" b="0" i="0" u="none" strike="noStrike" kern="1200" baseline="0" smtId="4294967295">
                    <a:ln>
                      <a:solidFill>
                        <a:srgbClr val="000000">
                          <a:lumMod val="50000"/>
                          <a:lumOff val="50000"/>
                          <a:alpha val="0"/>
                        </a:srgbClr>
                      </a:solidFill>
                    </a:ln>
                    <a:solidFill>
                      <a:srgbClr val="0C233C"/>
                    </a:solidFill>
                    <a:latin typeface="KPMG Bold" panose="020B0803030202040204" pitchFamily="34" charset="0"/>
                    <a:ea typeface="KoPub돋움체 Medium" panose="00000600000000000000" pitchFamily="2" charset="-127"/>
                    <a:cs typeface="+mn-cs"/>
                  </a:defRPr>
                </a:pPr>
                <a:endParaRPr lang="ko-K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shade val="95000"/>
                          <a:satMod val="105000"/>
                        </a:schemeClr>
                      </a:solidFill>
                      <a:prstDash val="solid"/>
                      <a:round/>
                    </a:ln>
                    <a:effectLst/>
                  </c:spPr>
                </c15:leaderLines>
              </c:ext>
            </c:extLst>
          </c:dLbls>
          <c:cat>
            <c:strRef>
              <c:f>Sheet1!$A$3:$A$7</c:f>
              <c:strCache>
                <c:ptCount val="5"/>
                <c:pt idx="0">
                  <c:v>2017-18</c:v>
                </c:pt>
                <c:pt idx="1">
                  <c:v>2018-19</c:v>
                </c:pt>
                <c:pt idx="2">
                  <c:v>2019-20</c:v>
                </c:pt>
                <c:pt idx="3">
                  <c:v>2020-21</c:v>
                </c:pt>
                <c:pt idx="4">
                  <c:v>2021-22</c:v>
                </c:pt>
              </c:strCache>
            </c:strRef>
          </c:cat>
          <c:val>
            <c:numRef>
              <c:f>Sheet1!$D$3:$D$7</c:f>
              <c:numCache>
                <c:formatCode>_-* #,##0.0_-;\-* #,##0.0_-;_-* "-"_-;_-@_-</c:formatCode>
                <c:ptCount val="5"/>
                <c:pt idx="0">
                  <c:v>377941.04</c:v>
                </c:pt>
                <c:pt idx="1">
                  <c:v>411425.42</c:v>
                </c:pt>
                <c:pt idx="2">
                  <c:v>373072.17</c:v>
                </c:pt>
                <c:pt idx="3">
                  <c:v>522829.72</c:v>
                </c:pt>
                <c:pt idx="4">
                  <c:v>591550.32000000007</c:v>
                </c:pt>
              </c:numCache>
            </c:numRef>
          </c:val>
          <c:extLst>
            <c:ext xmlns:c16="http://schemas.microsoft.com/office/drawing/2014/chart" uri="{C3380CC4-5D6E-409C-BE32-E72D297353CC}">
              <c16:uniqueId val="{00000007-6CB2-4A05-9DB4-CB9CF96CF75F}"/>
            </c:ext>
          </c:extLst>
        </c:ser>
        <c:dLbls>
          <c:showLegendKey val="0"/>
          <c:showVal val="0"/>
          <c:showCatName val="0"/>
          <c:showSerName val="0"/>
          <c:showPercent val="0"/>
          <c:showBubbleSize val="0"/>
        </c:dLbls>
        <c:gapWidth val="80"/>
        <c:overlap val="100"/>
        <c:axId val="67451136"/>
        <c:axId val="66437120"/>
      </c:barChart>
      <c:catAx>
        <c:axId val="67451136"/>
        <c:scaling>
          <c:orientation val="minMax"/>
        </c:scaling>
        <c:delete val="0"/>
        <c:axPos val="b"/>
        <c:numFmt formatCode="General" sourceLinked="0"/>
        <c:majorTickMark val="none"/>
        <c:minorTickMark val="none"/>
        <c:tickLblPos val="low"/>
        <c:spPr>
          <a:noFill/>
          <a:ln w="3175" cap="flat" cmpd="sng" algn="ctr">
            <a:solidFill>
              <a:schemeClr val="bg1">
                <a:lumMod val="75000"/>
              </a:schemeClr>
            </a:solidFill>
            <a:prstDash val="solid"/>
            <a:round/>
          </a:ln>
          <a:effectLst/>
        </c:spPr>
        <c:txPr>
          <a:bodyPr rot="-60000000" spcFirstLastPara="1" vertOverflow="ellipsis" vert="horz" wrap="square" anchor="ctr" anchorCtr="1"/>
          <a:lstStyle/>
          <a:p>
            <a:pPr algn="ctr">
              <a:defRPr lang="en-US" altLang="ko-KR" sz="1050" b="0" i="0" u="none" strike="noStrike" kern="1200" baseline="0" smtId="4294967295">
                <a:ln>
                  <a:solidFill>
                    <a:srgbClr val="000000">
                      <a:lumMod val="50000"/>
                      <a:lumOff val="50000"/>
                      <a:alpha val="0"/>
                    </a:srgbClr>
                  </a:solidFill>
                </a:ln>
                <a:solidFill>
                  <a:schemeClr val="bg1">
                    <a:lumMod val="50000"/>
                  </a:schemeClr>
                </a:solidFill>
                <a:latin typeface="KPMG Bold" panose="020B0803030202040204" pitchFamily="34" charset="0"/>
                <a:ea typeface="KoPub돋움체 Medium" panose="00000600000000000000" pitchFamily="2" charset="-127"/>
                <a:cs typeface="+mn-cs"/>
              </a:defRPr>
            </a:pPr>
            <a:endParaRPr lang="ko-KR"/>
          </a:p>
        </c:txPr>
        <c:crossAx val="66437120"/>
        <c:crosses val="autoZero"/>
        <c:auto val="0"/>
        <c:lblAlgn val="ctr"/>
        <c:lblOffset val="100"/>
        <c:noMultiLvlLbl val="0"/>
      </c:catAx>
      <c:valAx>
        <c:axId val="66437120"/>
        <c:scaling>
          <c:orientation val="minMax"/>
        </c:scaling>
        <c:delete val="0"/>
        <c:axPos val="l"/>
        <c:numFmt formatCode="#,##0" sourceLinked="0"/>
        <c:majorTickMark val="out"/>
        <c:minorTickMark val="none"/>
        <c:tickLblPos val="low"/>
        <c:spPr>
          <a:noFill/>
          <a:ln w="9525" cap="flat" cmpd="sng" algn="ctr">
            <a:solidFill>
              <a:schemeClr val="bg1">
                <a:lumMod val="75000"/>
              </a:schemeClr>
            </a:solidFill>
            <a:prstDash val="solid"/>
            <a:round/>
          </a:ln>
          <a:effectLst/>
        </c:spPr>
        <c:txPr>
          <a:bodyPr rot="-60000000" spcFirstLastPara="1" vertOverflow="ellipsis" vert="horz" wrap="square" anchor="ctr" anchorCtr="1"/>
          <a:lstStyle/>
          <a:p>
            <a:pPr algn="ctr">
              <a:defRPr lang="en-US" altLang="ko-KR" sz="1050" b="0" i="0" u="none" strike="noStrike" kern="1200" baseline="0" smtId="4294967295">
                <a:ln>
                  <a:solidFill>
                    <a:srgbClr val="000000">
                      <a:lumMod val="50000"/>
                      <a:lumOff val="50000"/>
                      <a:alpha val="0"/>
                    </a:srgbClr>
                  </a:solidFill>
                </a:ln>
                <a:solidFill>
                  <a:schemeClr val="bg1">
                    <a:lumMod val="50000"/>
                  </a:schemeClr>
                </a:solidFill>
                <a:latin typeface="KPMG Bold" panose="020B0803030202040204" pitchFamily="34" charset="0"/>
                <a:ea typeface="KoPub돋움체 Medium" panose="00000600000000000000" pitchFamily="2" charset="-127"/>
                <a:cs typeface="+mn-cs"/>
              </a:defRPr>
            </a:pPr>
            <a:endParaRPr lang="ko-KR"/>
          </a:p>
        </c:txPr>
        <c:crossAx val="67451136"/>
        <c:crosses val="autoZero"/>
        <c:crossBetween val="between"/>
        <c:majorUnit val="1000000"/>
      </c:valAx>
      <c:spPr>
        <a:noFill/>
        <a:ln>
          <a:noFill/>
        </a:ln>
        <a:effectLst/>
      </c:spPr>
    </c:plotArea>
    <c:legend>
      <c:legendPos val="t"/>
      <c:layout>
        <c:manualLayout>
          <c:xMode val="edge"/>
          <c:yMode val="edge"/>
          <c:x val="0.16055858247182642"/>
          <c:y val="0"/>
          <c:w val="0.83560724597187297"/>
          <c:h val="0.19963856209150324"/>
        </c:manualLayout>
      </c:layout>
      <c:overlay val="0"/>
      <c:spPr>
        <a:noFill/>
        <a:ln>
          <a:noFill/>
        </a:ln>
        <a:effectLst/>
      </c:spPr>
      <c:txPr>
        <a:bodyPr rot="0" spcFirstLastPara="1" vertOverflow="ellipsis" vert="horz" wrap="square" anchor="ctr" anchorCtr="1"/>
        <a:lstStyle/>
        <a:p>
          <a:pPr algn="ctr">
            <a:defRPr lang="en-US" altLang="ko-KR" sz="900" b="0" i="0" u="none" strike="noStrike" kern="1200" baseline="0" smtId="4294967295">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cs typeface="+mn-cs"/>
            </a:defRPr>
          </a:pPr>
          <a:endParaRPr lang="ko-KR"/>
        </a:p>
      </c:txPr>
    </c:legend>
    <c:plotVisOnly val="1"/>
    <c:dispBlanksAs val="gap"/>
    <c:showDLblsOverMax val="1"/>
  </c:chart>
  <c:spPr>
    <a:noFill/>
    <a:ln w="9525" cap="flat" cmpd="sng" algn="ctr">
      <a:noFill/>
      <a:prstDash val="solid"/>
    </a:ln>
    <a:effectLst/>
  </c:spPr>
  <c:txPr>
    <a:bodyPr/>
    <a:lstStyle/>
    <a:p>
      <a:pPr>
        <a:defRPr sz="1800" smtId="4294967295"/>
      </a:pPr>
      <a:endParaRPr lang="ko-KR"/>
    </a:p>
  </c:txPr>
  <c:externalData r:id="rId3">
    <c:autoUpdate val="0"/>
  </c:externalData>
</c:chartSpace>
</file>

<file path=ppt/charts/chart7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6"/>
    </mc:Choice>
    <mc:Fallback>
      <c:style val="6"/>
    </mc:Fallback>
  </mc:AlternateContent>
  <c:chart>
    <c:autoTitleDeleted val="1"/>
    <c:plotArea>
      <c:layout>
        <c:manualLayout>
          <c:layoutTarget val="inner"/>
          <c:xMode val="edge"/>
          <c:yMode val="edge"/>
          <c:x val="0.10929356431032877"/>
          <c:y val="0.13613464052287583"/>
          <c:w val="0.80437459253050203"/>
          <c:h val="0.77463333333333328"/>
        </c:manualLayout>
      </c:layout>
      <c:barChart>
        <c:barDir val="col"/>
        <c:grouping val="stacked"/>
        <c:varyColors val="0"/>
        <c:ser>
          <c:idx val="0"/>
          <c:order val="0"/>
          <c:tx>
            <c:strRef>
              <c:f>Sheet1!$B$1</c:f>
              <c:strCache>
                <c:ptCount val="1"/>
                <c:pt idx="0">
                  <c:v>중앙정부증권</c:v>
                </c:pt>
              </c:strCache>
            </c:strRef>
          </c:tx>
          <c:spPr>
            <a:solidFill>
              <a:schemeClr val="accent4">
                <a:shade val="50000"/>
              </a:schemeClr>
            </a:solidFill>
            <a:ln>
              <a:noFill/>
            </a:ln>
            <a:effectLst/>
          </c:spPr>
          <c:invertIfNegative val="0"/>
          <c:dLbls>
            <c:numFmt formatCode="#,##0.0_);[Red]\(#,##0.0\)" sourceLinked="0"/>
            <c:spPr>
              <a:noFill/>
              <a:ln>
                <a:noFill/>
              </a:ln>
              <a:effectLst/>
            </c:spPr>
            <c:txPr>
              <a:bodyPr rot="0" spcFirstLastPara="1" vertOverflow="ellipsis" vert="horz" wrap="square" anchor="ctr" anchorCtr="0"/>
              <a:lstStyle/>
              <a:p>
                <a:pPr algn="ctr">
                  <a:defRPr lang="en-US" altLang="ko-KR" sz="1100" b="0" i="0" u="none" strike="noStrike" kern="1200" baseline="0">
                    <a:ln>
                      <a:solidFill>
                        <a:srgbClr val="000000">
                          <a:lumMod val="50000"/>
                          <a:lumOff val="50000"/>
                          <a:alpha val="0"/>
                        </a:srgbClr>
                      </a:solidFill>
                    </a:ln>
                    <a:solidFill>
                      <a:srgbClr val="013F73"/>
                    </a:solidFill>
                    <a:latin typeface="KPMG Bold" panose="020B0803030202040204" pitchFamily="34" charset="0"/>
                    <a:ea typeface="KoPub돋움체 Medium" panose="00000600000000000000" pitchFamily="2" charset="-127"/>
                    <a:cs typeface="+mn-cs"/>
                  </a:defRPr>
                </a:pPr>
                <a:endParaRPr lang="ko-KR"/>
              </a:p>
            </c:txPr>
            <c:dLblPos val="ctr"/>
            <c:showLegendKey val="0"/>
            <c:showVal val="1"/>
            <c:showCatName val="0"/>
            <c:showSerName val="0"/>
            <c:showPercent val="0"/>
            <c:showBubbleSize val="0"/>
            <c:showLeaderLines val="0"/>
            <c:extLst xmlns:a14="http://schemas.microsoft.com/office/drawing/2010/main" xmlns:wp="http://schemas.openxmlformats.org/drawingml/2006/wordprocessingDrawing" xmlns:w="http://schemas.openxmlformats.org/wordprocessingml/2006/main" xmlns:m="http://schemas.openxmlformats.org/officeDocument/2006/math">
              <c:ext xmlns:c15="http://schemas.microsoft.com/office/drawing/2012/chart" uri="{CE6537A1-D6FC-4f65-9D91-7224C49458BB}">
                <c15:showLeaderLines val="0"/>
              </c:ext>
            </c:extLst>
          </c:dLbls>
          <c:cat>
            <c:strRef>
              <c:f>Sheet1!$A$3:$A$7</c:f>
              <c:strCache>
                <c:ptCount val="5"/>
                <c:pt idx="0">
                  <c:v>2017-18</c:v>
                </c:pt>
                <c:pt idx="1">
                  <c:v>2018-19</c:v>
                </c:pt>
                <c:pt idx="2">
                  <c:v>2019-20</c:v>
                </c:pt>
                <c:pt idx="3">
                  <c:v>2020-21</c:v>
                </c:pt>
                <c:pt idx="4">
                  <c:v>2021-22</c:v>
                </c:pt>
              </c:strCache>
            </c:strRef>
          </c:cat>
          <c:val>
            <c:numRef>
              <c:f>Sheet1!$B$3:$B$7</c:f>
              <c:numCache>
                <c:formatCode>General</c:formatCode>
                <c:ptCount val="5"/>
                <c:pt idx="0">
                  <c:v>69314.94</c:v>
                </c:pt>
                <c:pt idx="1">
                  <c:v>81755.44</c:v>
                </c:pt>
                <c:pt idx="2">
                  <c:v>94199.14</c:v>
                </c:pt>
                <c:pt idx="3">
                  <c:v>120533.34</c:v>
                </c:pt>
                <c:pt idx="4" formatCode="_ * #,##0.0_ ;_ * \-#,##0.0_ ;_ * &quot;-&quot;??_ ;_ @_ ">
                  <c:v>139166.47</c:v>
                </c:pt>
              </c:numCache>
            </c:numRef>
          </c:val>
          <c:extLst>
            <c:ext xmlns:c16="http://schemas.microsoft.com/office/drawing/2014/chart" uri="{C3380CC4-5D6E-409C-BE32-E72D297353CC}">
              <c16:uniqueId val="{00000005-BFC2-4700-9A07-415597CD9ED9}"/>
            </c:ext>
          </c:extLst>
        </c:ser>
        <c:ser>
          <c:idx val="1"/>
          <c:order val="1"/>
          <c:tx>
            <c:strRef>
              <c:f>Sheet1!$C$1</c:f>
              <c:strCache>
                <c:ptCount val="1"/>
                <c:pt idx="0">
                  <c:v>주정부·기타 승인된 증권</c:v>
                </c:pt>
              </c:strCache>
            </c:strRef>
          </c:tx>
          <c:spPr>
            <a:solidFill>
              <a:schemeClr val="accent4">
                <a:shade val="70000"/>
              </a:schemeClr>
            </a:solidFill>
            <a:ln>
              <a:noFill/>
            </a:ln>
            <a:effectLst/>
          </c:spPr>
          <c:invertIfNegative val="0"/>
          <c:dLbls>
            <c:numFmt formatCode="#,##0.0_);[Red]\(#,##0.0\)" sourceLinked="0"/>
            <c:spPr>
              <a:noFill/>
              <a:ln>
                <a:noFill/>
              </a:ln>
              <a:effectLst/>
            </c:spPr>
            <c:txPr>
              <a:bodyPr rot="0" spcFirstLastPara="1" vertOverflow="ellipsis" vert="horz" wrap="square" lIns="38100" tIns="19050" rIns="38100" bIns="19050" anchor="ctr" anchorCtr="0">
                <a:spAutoFit/>
              </a:bodyPr>
              <a:lstStyle/>
              <a:p>
                <a:pPr algn="ctr" rtl="0">
                  <a:defRPr lang="en-US" altLang="ko-KR" sz="1100" b="0" i="0" u="none" strike="noStrike" kern="1200" baseline="0">
                    <a:ln>
                      <a:solidFill>
                        <a:srgbClr val="000000">
                          <a:lumMod val="50000"/>
                          <a:lumOff val="50000"/>
                          <a:alpha val="0"/>
                        </a:srgbClr>
                      </a:solidFill>
                    </a:ln>
                    <a:solidFill>
                      <a:srgbClr val="0A54A6"/>
                    </a:solidFill>
                    <a:latin typeface="KPMG Bold" panose="020B0803030202040204" pitchFamily="34" charset="0"/>
                    <a:ea typeface="KoPub돋움체 Medium" panose="00000600000000000000" pitchFamily="2" charset="-127"/>
                    <a:cs typeface="+mn-cs"/>
                  </a:defRPr>
                </a:pPr>
                <a:endParaRPr lang="ko-K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shade val="95000"/>
                          <a:satMod val="105000"/>
                        </a:schemeClr>
                      </a:solidFill>
                      <a:prstDash val="solid"/>
                      <a:round/>
                    </a:ln>
                    <a:effectLst/>
                  </c:spPr>
                </c15:leaderLines>
              </c:ext>
            </c:extLst>
          </c:dLbls>
          <c:cat>
            <c:strRef>
              <c:f>Sheet1!$A$3:$A$7</c:f>
              <c:strCache>
                <c:ptCount val="5"/>
                <c:pt idx="0">
                  <c:v>2017-18</c:v>
                </c:pt>
                <c:pt idx="1">
                  <c:v>2018-19</c:v>
                </c:pt>
                <c:pt idx="2">
                  <c:v>2019-20</c:v>
                </c:pt>
                <c:pt idx="3">
                  <c:v>2020-21</c:v>
                </c:pt>
                <c:pt idx="4">
                  <c:v>2021-22</c:v>
                </c:pt>
              </c:strCache>
            </c:strRef>
          </c:cat>
          <c:val>
            <c:numRef>
              <c:f>Sheet1!$C$3:$C$7</c:f>
              <c:numCache>
                <c:formatCode>General</c:formatCode>
                <c:ptCount val="5"/>
                <c:pt idx="0">
                  <c:v>36548.74</c:v>
                </c:pt>
                <c:pt idx="1">
                  <c:v>48948.160000000003</c:v>
                </c:pt>
                <c:pt idx="2">
                  <c:v>62104.72</c:v>
                </c:pt>
                <c:pt idx="3">
                  <c:v>87976.91</c:v>
                </c:pt>
                <c:pt idx="4" formatCode="_ * #,##0.0_ ;_ * \-#,##0.0_ ;_ * &quot;-&quot;??_ ;_ @_ ">
                  <c:v>104645.32</c:v>
                </c:pt>
              </c:numCache>
            </c:numRef>
          </c:val>
          <c:extLst>
            <c:ext xmlns:c16="http://schemas.microsoft.com/office/drawing/2014/chart" uri="{C3380CC4-5D6E-409C-BE32-E72D297353CC}">
              <c16:uniqueId val="{00000006-BFC2-4700-9A07-415597CD9ED9}"/>
            </c:ext>
          </c:extLst>
        </c:ser>
        <c:ser>
          <c:idx val="2"/>
          <c:order val="2"/>
          <c:tx>
            <c:strRef>
              <c:f>Sheet1!$D$1</c:f>
              <c:strCache>
                <c:ptCount val="1"/>
                <c:pt idx="0">
                  <c:v>주택 및 소방설비 관련 주정부 융자*</c:v>
                </c:pt>
              </c:strCache>
            </c:strRef>
          </c:tx>
          <c:spPr>
            <a:solidFill>
              <a:schemeClr val="accent4">
                <a:shade val="90000"/>
              </a:schemeClr>
            </a:solidFill>
            <a:ln>
              <a:noFill/>
            </a:ln>
            <a:effectLst/>
          </c:spPr>
          <c:invertIfNegative val="0"/>
          <c:dLbls>
            <c:numFmt formatCode="#,##0.0_);[Red]\(#,##0.0\)" sourceLinked="0"/>
            <c:spPr>
              <a:noFill/>
              <a:ln>
                <a:noFill/>
              </a:ln>
              <a:effectLst/>
            </c:spPr>
            <c:txPr>
              <a:bodyPr rot="0" spcFirstLastPara="1" vertOverflow="ellipsis" vert="horz" wrap="square" lIns="38100" tIns="19050" rIns="38100" bIns="19050" anchor="ctr" anchorCtr="0">
                <a:spAutoFit/>
              </a:bodyPr>
              <a:lstStyle/>
              <a:p>
                <a:pPr algn="ctr">
                  <a:defRPr lang="en-US" altLang="ko-KR" sz="1100" b="0" i="0" u="none" strike="noStrike" kern="1200" baseline="0">
                    <a:ln>
                      <a:solidFill>
                        <a:srgbClr val="000000">
                          <a:lumMod val="50000"/>
                          <a:lumOff val="50000"/>
                          <a:alpha val="0"/>
                        </a:srgbClr>
                      </a:solidFill>
                    </a:ln>
                    <a:solidFill>
                      <a:srgbClr val="0371B5"/>
                    </a:solidFill>
                    <a:latin typeface="KPMG Bold" panose="020B0803030202040204" pitchFamily="34" charset="0"/>
                    <a:ea typeface="KoPub돋움체 Medium" panose="00000600000000000000" pitchFamily="2" charset="-127"/>
                    <a:cs typeface="+mn-cs"/>
                  </a:defRPr>
                </a:pPr>
                <a:endParaRPr lang="ko-K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shade val="95000"/>
                          <a:satMod val="105000"/>
                        </a:schemeClr>
                      </a:solidFill>
                      <a:prstDash val="solid"/>
                      <a:round/>
                    </a:ln>
                    <a:effectLst/>
                  </c:spPr>
                </c15:leaderLines>
              </c:ext>
            </c:extLst>
          </c:dLbls>
          <c:cat>
            <c:strRef>
              <c:f>Sheet1!$A$3:$A$7</c:f>
              <c:strCache>
                <c:ptCount val="5"/>
                <c:pt idx="0">
                  <c:v>2017-18</c:v>
                </c:pt>
                <c:pt idx="1">
                  <c:v>2018-19</c:v>
                </c:pt>
                <c:pt idx="2">
                  <c:v>2019-20</c:v>
                </c:pt>
                <c:pt idx="3">
                  <c:v>2020-21</c:v>
                </c:pt>
                <c:pt idx="4">
                  <c:v>2021-22</c:v>
                </c:pt>
              </c:strCache>
            </c:strRef>
          </c:cat>
          <c:val>
            <c:numRef>
              <c:f>Sheet1!$D$3:$D$7</c:f>
              <c:numCache>
                <c:formatCode>General</c:formatCode>
                <c:ptCount val="5"/>
                <c:pt idx="0">
                  <c:v>27554.19</c:v>
                </c:pt>
                <c:pt idx="1">
                  <c:v>31769.63</c:v>
                </c:pt>
                <c:pt idx="2">
                  <c:v>33175.85</c:v>
                </c:pt>
                <c:pt idx="3">
                  <c:v>34666.959999999999</c:v>
                </c:pt>
                <c:pt idx="4" formatCode="_ * #,##0.0_ ;_ * \-#,##0.0_ ;_ * &quot;-&quot;??_ ;_ @_ ">
                  <c:v>38469.519999999997</c:v>
                </c:pt>
              </c:numCache>
            </c:numRef>
          </c:val>
          <c:extLst>
            <c:ext xmlns:c16="http://schemas.microsoft.com/office/drawing/2014/chart" uri="{C3380CC4-5D6E-409C-BE32-E72D297353CC}">
              <c16:uniqueId val="{00000007-BFC2-4700-9A07-415597CD9ED9}"/>
            </c:ext>
          </c:extLst>
        </c:ser>
        <c:ser>
          <c:idx val="3"/>
          <c:order val="3"/>
          <c:tx>
            <c:strRef>
              <c:f>Sheet1!$E$1</c:f>
              <c:strCache>
                <c:ptCount val="1"/>
                <c:pt idx="0">
                  <c:v>인프라 투자</c:v>
                </c:pt>
              </c:strCache>
            </c:strRef>
          </c:tx>
          <c:spPr>
            <a:solidFill>
              <a:schemeClr val="accent4">
                <a:tint val="90000"/>
              </a:schemeClr>
            </a:solidFill>
            <a:ln>
              <a:noFill/>
            </a:ln>
            <a:effectLst/>
          </c:spPr>
          <c:invertIfNegative val="0"/>
          <c:dLbls>
            <c:numFmt formatCode="#,##0.0_);[Red]\(#,##0.0\)" sourceLinked="0"/>
            <c:spPr>
              <a:noFill/>
              <a:ln>
                <a:noFill/>
              </a:ln>
              <a:effectLst/>
            </c:spPr>
            <c:txPr>
              <a:bodyPr rot="0" spcFirstLastPara="1" vertOverflow="ellipsis" vert="horz" wrap="square" lIns="38100" tIns="19050" rIns="38100" bIns="19050" anchor="ctr" anchorCtr="0">
                <a:spAutoFit/>
              </a:bodyPr>
              <a:lstStyle/>
              <a:p>
                <a:pPr algn="ctr" rtl="0">
                  <a:defRPr lang="en-US" altLang="ko-KR" sz="1100" b="0" i="0" u="none" strike="noStrike" kern="1200" baseline="0">
                    <a:ln>
                      <a:solidFill>
                        <a:srgbClr val="000000">
                          <a:lumMod val="50000"/>
                          <a:lumOff val="50000"/>
                          <a:alpha val="0"/>
                        </a:srgbClr>
                      </a:solidFill>
                    </a:ln>
                    <a:solidFill>
                      <a:schemeClr val="accent1"/>
                    </a:solidFill>
                    <a:latin typeface="KPMG Bold" panose="020B0803030202040204" pitchFamily="34" charset="0"/>
                    <a:ea typeface="KoPub돋움체 Medium" panose="00000600000000000000" pitchFamily="2" charset="-127"/>
                    <a:cs typeface="+mn-cs"/>
                  </a:defRPr>
                </a:pPr>
                <a:endParaRPr lang="ko-K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shade val="95000"/>
                          <a:satMod val="105000"/>
                        </a:schemeClr>
                      </a:solidFill>
                      <a:prstDash val="solid"/>
                      <a:round/>
                    </a:ln>
                    <a:effectLst/>
                  </c:spPr>
                </c15:leaderLines>
              </c:ext>
            </c:extLst>
          </c:dLbls>
          <c:cat>
            <c:strRef>
              <c:f>Sheet1!$A$3:$A$7</c:f>
              <c:strCache>
                <c:ptCount val="5"/>
                <c:pt idx="0">
                  <c:v>2017-18</c:v>
                </c:pt>
                <c:pt idx="1">
                  <c:v>2018-19</c:v>
                </c:pt>
                <c:pt idx="2">
                  <c:v>2019-20</c:v>
                </c:pt>
                <c:pt idx="3">
                  <c:v>2020-21</c:v>
                </c:pt>
                <c:pt idx="4">
                  <c:v>2021-22</c:v>
                </c:pt>
              </c:strCache>
            </c:strRef>
          </c:cat>
          <c:val>
            <c:numRef>
              <c:f>Sheet1!$E$3:$E$7</c:f>
              <c:numCache>
                <c:formatCode>General</c:formatCode>
                <c:ptCount val="5"/>
                <c:pt idx="0">
                  <c:v>42321.99</c:v>
                </c:pt>
                <c:pt idx="1">
                  <c:v>50069.53</c:v>
                </c:pt>
                <c:pt idx="2">
                  <c:v>54930.66</c:v>
                </c:pt>
                <c:pt idx="3">
                  <c:v>65930.570000000007</c:v>
                </c:pt>
                <c:pt idx="4" formatCode="_ * #,##0.0_ ;_ * \-#,##0.0_ ;_ * &quot;-&quot;??_ ;_ @_ ">
                  <c:v>68181.100000000006</c:v>
                </c:pt>
              </c:numCache>
            </c:numRef>
          </c:val>
          <c:extLst>
            <c:ext xmlns:c16="http://schemas.microsoft.com/office/drawing/2014/chart" uri="{C3380CC4-5D6E-409C-BE32-E72D297353CC}">
              <c16:uniqueId val="{00000008-BFC2-4700-9A07-415597CD9ED9}"/>
            </c:ext>
          </c:extLst>
        </c:ser>
        <c:ser>
          <c:idx val="4"/>
          <c:order val="4"/>
          <c:tx>
            <c:strRef>
              <c:f>Sheet1!$F$1</c:f>
              <c:strCache>
                <c:ptCount val="1"/>
                <c:pt idx="0">
                  <c:v>승인된 투자**</c:v>
                </c:pt>
              </c:strCache>
            </c:strRef>
          </c:tx>
          <c:spPr>
            <a:solidFill>
              <a:schemeClr val="accent4">
                <a:tint val="70000"/>
              </a:schemeClr>
            </a:solidFill>
            <a:ln>
              <a:noFill/>
            </a:ln>
            <a:effectLst/>
          </c:spPr>
          <c:invertIfNegative val="0"/>
          <c:dLbls>
            <c:numFmt formatCode="#,##0.0_);[Red]\(#,##0.0\)" sourceLinked="0"/>
            <c:spPr>
              <a:noFill/>
              <a:ln>
                <a:noFill/>
              </a:ln>
              <a:effectLst/>
            </c:spPr>
            <c:txPr>
              <a:bodyPr rot="0" spcFirstLastPara="1" vertOverflow="ellipsis" vert="horz" wrap="square" lIns="38100" tIns="19050" rIns="38100" bIns="19050" anchor="ctr" anchorCtr="0">
                <a:spAutoFit/>
              </a:bodyPr>
              <a:lstStyle/>
              <a:p>
                <a:pPr algn="ctr" rtl="0">
                  <a:defRPr lang="en-US" altLang="ko-KR" sz="1100" b="0" i="0" u="none" strike="noStrike" kern="1200" baseline="0">
                    <a:ln>
                      <a:solidFill>
                        <a:srgbClr val="000000">
                          <a:lumMod val="50000"/>
                          <a:lumOff val="50000"/>
                          <a:alpha val="0"/>
                        </a:srgbClr>
                      </a:solidFill>
                    </a:ln>
                    <a:solidFill>
                      <a:schemeClr val="accent4">
                        <a:lumMod val="75000"/>
                      </a:schemeClr>
                    </a:solidFill>
                    <a:latin typeface="KPMG Bold" panose="020B0803030202040204" pitchFamily="34" charset="0"/>
                    <a:ea typeface="KoPub돋움체 Medium" panose="00000600000000000000" pitchFamily="2" charset="-127"/>
                    <a:cs typeface="+mn-cs"/>
                  </a:defRPr>
                </a:pPr>
                <a:endParaRPr lang="ko-K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shade val="95000"/>
                          <a:satMod val="105000"/>
                        </a:schemeClr>
                      </a:solidFill>
                      <a:prstDash val="solid"/>
                      <a:round/>
                    </a:ln>
                    <a:effectLst/>
                  </c:spPr>
                </c15:leaderLines>
              </c:ext>
            </c:extLst>
          </c:dLbls>
          <c:cat>
            <c:strRef>
              <c:f>Sheet1!$A$3:$A$7</c:f>
              <c:strCache>
                <c:ptCount val="5"/>
                <c:pt idx="0">
                  <c:v>2017-18</c:v>
                </c:pt>
                <c:pt idx="1">
                  <c:v>2018-19</c:v>
                </c:pt>
                <c:pt idx="2">
                  <c:v>2019-20</c:v>
                </c:pt>
                <c:pt idx="3">
                  <c:v>2020-21</c:v>
                </c:pt>
                <c:pt idx="4">
                  <c:v>2021-22</c:v>
                </c:pt>
              </c:strCache>
            </c:strRef>
          </c:cat>
          <c:val>
            <c:numRef>
              <c:f>Sheet1!$F$3:$F$7</c:f>
              <c:numCache>
                <c:formatCode>General</c:formatCode>
                <c:ptCount val="5"/>
                <c:pt idx="0">
                  <c:v>85387.63</c:v>
                </c:pt>
                <c:pt idx="1">
                  <c:v>90162.25</c:v>
                </c:pt>
                <c:pt idx="2">
                  <c:v>102536.44</c:v>
                </c:pt>
                <c:pt idx="3">
                  <c:v>110065.76</c:v>
                </c:pt>
                <c:pt idx="4" formatCode="_ * #,##0.0_ ;_ * \-#,##0.0_ ;_ * &quot;-&quot;??_ ;_ @_ ">
                  <c:v>116712.62</c:v>
                </c:pt>
              </c:numCache>
            </c:numRef>
          </c:val>
          <c:extLst>
            <c:ext xmlns:c16="http://schemas.microsoft.com/office/drawing/2014/chart" uri="{C3380CC4-5D6E-409C-BE32-E72D297353CC}">
              <c16:uniqueId val="{00000009-BFC2-4700-9A07-415597CD9ED9}"/>
            </c:ext>
          </c:extLst>
        </c:ser>
        <c:ser>
          <c:idx val="5"/>
          <c:order val="5"/>
          <c:tx>
            <c:strRef>
              <c:f>Sheet1!$G$1</c:f>
              <c:strCache>
                <c:ptCount val="1"/>
                <c:pt idx="0">
                  <c:v>기타 투자</c:v>
                </c:pt>
              </c:strCache>
            </c:strRef>
          </c:tx>
          <c:spPr>
            <a:solidFill>
              <a:schemeClr val="accent4">
                <a:tint val="50000"/>
              </a:schemeClr>
            </a:solidFill>
            <a:ln>
              <a:noFill/>
            </a:ln>
            <a:effectLst/>
          </c:spPr>
          <c:invertIfNegative val="0"/>
          <c:dLbls>
            <c:numFmt formatCode="#,##0.0_);[Red]\(#,##0.0\)" sourceLinked="0"/>
            <c:spPr>
              <a:noFill/>
              <a:ln>
                <a:noFill/>
              </a:ln>
              <a:effectLst/>
            </c:spPr>
            <c:txPr>
              <a:bodyPr rot="0" spcFirstLastPara="1" vertOverflow="ellipsis" vert="horz" wrap="square" lIns="38100" tIns="19050" rIns="38100" bIns="19050" anchor="ctr" anchorCtr="0">
                <a:spAutoFit/>
              </a:bodyPr>
              <a:lstStyle/>
              <a:p>
                <a:pPr algn="ctr" rtl="0">
                  <a:defRPr lang="en-US" altLang="ko-KR" sz="1100" b="0" i="0" u="none" strike="noStrike" kern="1200" baseline="0">
                    <a:ln>
                      <a:solidFill>
                        <a:srgbClr val="000000">
                          <a:lumMod val="50000"/>
                          <a:lumOff val="50000"/>
                          <a:alpha val="0"/>
                        </a:srgbClr>
                      </a:solidFill>
                    </a:ln>
                    <a:solidFill>
                      <a:schemeClr val="accent4"/>
                    </a:solidFill>
                    <a:latin typeface="KPMG Bold" panose="020B0803030202040204" pitchFamily="34" charset="0"/>
                    <a:ea typeface="KoPub돋움체 Medium" panose="00000600000000000000" pitchFamily="2" charset="-127"/>
                    <a:cs typeface="+mn-cs"/>
                  </a:defRPr>
                </a:pPr>
                <a:endParaRPr lang="ko-KR"/>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shade val="95000"/>
                          <a:satMod val="105000"/>
                        </a:schemeClr>
                      </a:solidFill>
                      <a:prstDash val="solid"/>
                      <a:round/>
                    </a:ln>
                    <a:effectLst/>
                  </c:spPr>
                </c15:leaderLines>
              </c:ext>
            </c:extLst>
          </c:dLbls>
          <c:cat>
            <c:strRef>
              <c:f>Sheet1!$A$3:$A$7</c:f>
              <c:strCache>
                <c:ptCount val="5"/>
                <c:pt idx="0">
                  <c:v>2017-18</c:v>
                </c:pt>
                <c:pt idx="1">
                  <c:v>2018-19</c:v>
                </c:pt>
                <c:pt idx="2">
                  <c:v>2019-20</c:v>
                </c:pt>
                <c:pt idx="3">
                  <c:v>2020-21</c:v>
                </c:pt>
                <c:pt idx="4">
                  <c:v>2021-22</c:v>
                </c:pt>
              </c:strCache>
            </c:strRef>
          </c:cat>
          <c:val>
            <c:numRef>
              <c:f>Sheet1!$G$3:$G$7</c:f>
              <c:numCache>
                <c:formatCode>General</c:formatCode>
                <c:ptCount val="5"/>
                <c:pt idx="0">
                  <c:v>7801.3</c:v>
                </c:pt>
                <c:pt idx="1">
                  <c:v>11626.32</c:v>
                </c:pt>
                <c:pt idx="2">
                  <c:v>15708.85</c:v>
                </c:pt>
                <c:pt idx="3">
                  <c:v>14127.82</c:v>
                </c:pt>
                <c:pt idx="4" formatCode="_ * #,##0.0_ ;_ * \-#,##0.0_ ;_ * &quot;-&quot;??_ ;_ @_ ">
                  <c:v>17365.18</c:v>
                </c:pt>
              </c:numCache>
            </c:numRef>
          </c:val>
          <c:extLst>
            <c:ext xmlns:c16="http://schemas.microsoft.com/office/drawing/2014/chart" uri="{C3380CC4-5D6E-409C-BE32-E72D297353CC}">
              <c16:uniqueId val="{0000000A-BFC2-4700-9A07-415597CD9ED9}"/>
            </c:ext>
          </c:extLst>
        </c:ser>
        <c:dLbls>
          <c:showLegendKey val="0"/>
          <c:showVal val="0"/>
          <c:showCatName val="0"/>
          <c:showSerName val="0"/>
          <c:showPercent val="0"/>
          <c:showBubbleSize val="0"/>
        </c:dLbls>
        <c:gapWidth val="80"/>
        <c:overlap val="100"/>
        <c:axId val="67451136"/>
        <c:axId val="66437120"/>
      </c:barChart>
      <c:catAx>
        <c:axId val="67451136"/>
        <c:scaling>
          <c:orientation val="minMax"/>
        </c:scaling>
        <c:delete val="0"/>
        <c:axPos val="b"/>
        <c:numFmt formatCode="General" sourceLinked="0"/>
        <c:majorTickMark val="none"/>
        <c:minorTickMark val="none"/>
        <c:tickLblPos val="low"/>
        <c:spPr>
          <a:noFill/>
          <a:ln w="3175" cap="flat" cmpd="sng" algn="ctr">
            <a:solidFill>
              <a:schemeClr val="bg1">
                <a:lumMod val="75000"/>
              </a:schemeClr>
            </a:solidFill>
            <a:prstDash val="solid"/>
            <a:round/>
          </a:ln>
          <a:effectLst/>
        </c:spPr>
        <c:txPr>
          <a:bodyPr rot="-60000000" spcFirstLastPara="1" vertOverflow="ellipsis" vert="horz" wrap="square" anchor="ctr" anchorCtr="1"/>
          <a:lstStyle/>
          <a:p>
            <a:pPr algn="ctr">
              <a:defRPr lang="en-US" altLang="ko-KR" sz="1050" b="0" i="0" u="none" strike="noStrike" kern="1200" baseline="0" smtId="4294967295">
                <a:ln>
                  <a:solidFill>
                    <a:srgbClr val="000000">
                      <a:lumMod val="50000"/>
                      <a:lumOff val="50000"/>
                      <a:alpha val="0"/>
                    </a:srgbClr>
                  </a:solidFill>
                </a:ln>
                <a:solidFill>
                  <a:schemeClr val="bg1">
                    <a:lumMod val="50000"/>
                  </a:schemeClr>
                </a:solidFill>
                <a:latin typeface="KPMG Bold" panose="020B0803030202040204" pitchFamily="34" charset="0"/>
                <a:ea typeface="KoPub돋움체 Medium" panose="00000600000000000000" pitchFamily="2" charset="-127"/>
                <a:cs typeface="+mn-cs"/>
              </a:defRPr>
            </a:pPr>
            <a:endParaRPr lang="ko-KR"/>
          </a:p>
        </c:txPr>
        <c:crossAx val="66437120"/>
        <c:crosses val="autoZero"/>
        <c:auto val="0"/>
        <c:lblAlgn val="ctr"/>
        <c:lblOffset val="100"/>
        <c:noMultiLvlLbl val="0"/>
      </c:catAx>
      <c:valAx>
        <c:axId val="66437120"/>
        <c:scaling>
          <c:orientation val="minMax"/>
        </c:scaling>
        <c:delete val="0"/>
        <c:axPos val="l"/>
        <c:numFmt formatCode="#,##0" sourceLinked="0"/>
        <c:majorTickMark val="out"/>
        <c:minorTickMark val="none"/>
        <c:tickLblPos val="low"/>
        <c:spPr>
          <a:noFill/>
          <a:ln w="9525" cap="flat" cmpd="sng" algn="ctr">
            <a:solidFill>
              <a:schemeClr val="bg1">
                <a:lumMod val="75000"/>
              </a:schemeClr>
            </a:solidFill>
            <a:prstDash val="solid"/>
            <a:round/>
          </a:ln>
          <a:effectLst/>
        </c:spPr>
        <c:txPr>
          <a:bodyPr rot="-60000000" spcFirstLastPara="1" vertOverflow="ellipsis" vert="horz" wrap="square" anchor="ctr" anchorCtr="1"/>
          <a:lstStyle/>
          <a:p>
            <a:pPr algn="ctr">
              <a:defRPr lang="en-US" altLang="ko-KR" sz="1050" b="0" i="0" u="none" strike="noStrike" kern="1200" baseline="0" smtId="4294967295">
                <a:ln>
                  <a:solidFill>
                    <a:srgbClr val="000000">
                      <a:lumMod val="50000"/>
                      <a:lumOff val="50000"/>
                      <a:alpha val="0"/>
                    </a:srgbClr>
                  </a:solidFill>
                </a:ln>
                <a:solidFill>
                  <a:schemeClr val="bg1">
                    <a:lumMod val="50000"/>
                  </a:schemeClr>
                </a:solidFill>
                <a:latin typeface="KPMG Bold" panose="020B0803030202040204" pitchFamily="34" charset="0"/>
                <a:ea typeface="KoPub돋움체 Medium" panose="00000600000000000000" pitchFamily="2" charset="-127"/>
                <a:cs typeface="+mn-cs"/>
              </a:defRPr>
            </a:pPr>
            <a:endParaRPr lang="ko-KR"/>
          </a:p>
        </c:txPr>
        <c:crossAx val="67451136"/>
        <c:crosses val="autoZero"/>
        <c:crossBetween val="between"/>
        <c:majorUnit val="100000"/>
      </c:valAx>
      <c:spPr>
        <a:noFill/>
        <a:ln>
          <a:noFill/>
        </a:ln>
        <a:effectLst/>
      </c:spPr>
    </c:plotArea>
    <c:legend>
      <c:legendPos val="t"/>
      <c:legendEntry>
        <c:idx val="2"/>
        <c:txPr>
          <a:bodyPr rot="0" spcFirstLastPara="1" vertOverflow="ellipsis" vert="horz" wrap="square" anchor="ctr" anchorCtr="1"/>
          <a:lstStyle/>
          <a:p>
            <a:pPr algn="ctr">
              <a:defRPr lang="en-US" altLang="ko-KR" sz="900" b="0" i="0" u="none" strike="noStrike" kern="1200" baseline="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cs typeface="+mn-cs"/>
              </a:defRPr>
            </a:pPr>
            <a:endParaRPr lang="ko-KR"/>
          </a:p>
        </c:txPr>
      </c:legendEntry>
      <c:layout>
        <c:manualLayout>
          <c:xMode val="edge"/>
          <c:yMode val="edge"/>
          <c:x val="0.15760151811492967"/>
          <c:y val="2.4901960784313726E-2"/>
          <c:w val="0.84239848188507027"/>
          <c:h val="0.17280261437908498"/>
        </c:manualLayout>
      </c:layout>
      <c:overlay val="0"/>
      <c:spPr>
        <a:noFill/>
        <a:ln>
          <a:noFill/>
        </a:ln>
        <a:effectLst/>
      </c:spPr>
      <c:txPr>
        <a:bodyPr rot="0" spcFirstLastPara="1" vertOverflow="ellipsis" vert="horz" wrap="square" anchor="ctr" anchorCtr="1"/>
        <a:lstStyle/>
        <a:p>
          <a:pPr algn="ctr">
            <a:defRPr lang="en-US" altLang="ko-KR" sz="900" b="0" i="0" u="none" strike="noStrike" kern="1200" baseline="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cs typeface="+mn-cs"/>
            </a:defRPr>
          </a:pPr>
          <a:endParaRPr lang="ko-KR"/>
        </a:p>
      </c:txPr>
    </c:legend>
    <c:plotVisOnly val="1"/>
    <c:dispBlanksAs val="gap"/>
    <c:showDLblsOverMax val="1"/>
  </c:chart>
  <c:spPr>
    <a:noFill/>
    <a:ln w="9525" cap="flat" cmpd="sng" algn="ctr">
      <a:noFill/>
      <a:prstDash val="solid"/>
    </a:ln>
    <a:effectLst/>
  </c:spPr>
  <c:txPr>
    <a:bodyPr/>
    <a:lstStyle/>
    <a:p>
      <a:pPr>
        <a:defRPr sz="1800" smtId="4294967295"/>
      </a:pPr>
      <a:endParaRPr lang="ko-KR"/>
    </a:p>
  </c:txPr>
  <c:externalData r:id="rId3">
    <c:autoUpdate val="0"/>
  </c:externalData>
</c:chartSpace>
</file>

<file path=ppt/charts/chart7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47956762295081967"/>
          <c:y val="5.072113392946577E-2"/>
          <c:w val="0.45146721311475407"/>
          <c:h val="0.88449552777011764"/>
        </c:manualLayout>
      </c:layout>
      <c:barChart>
        <c:barDir val="bar"/>
        <c:grouping val="clustered"/>
        <c:varyColors val="0"/>
        <c:ser>
          <c:idx val="0"/>
          <c:order val="0"/>
          <c:tx>
            <c:strRef>
              <c:f>Sheet1!$C$1</c:f>
              <c:strCache>
                <c:ptCount val="1"/>
                <c:pt idx="0">
                  <c:v>점유율</c:v>
                </c:pt>
              </c:strCache>
            </c:strRef>
          </c:tx>
          <c:spPr>
            <a:solidFill>
              <a:srgbClr val="00B8F5"/>
            </a:solidFill>
          </c:spPr>
          <c:invertIfNegative val="0"/>
          <c:dPt>
            <c:idx val="10"/>
            <c:invertIfNegative val="0"/>
            <c:bubble3D val="0"/>
            <c:spPr>
              <a:solidFill>
                <a:srgbClr val="00B8F5"/>
              </a:solidFill>
              <a:ln>
                <a:noFill/>
              </a:ln>
            </c:spPr>
            <c:extLst>
              <c:ext xmlns:c16="http://schemas.microsoft.com/office/drawing/2014/chart" uri="{C3380CC4-5D6E-409C-BE32-E72D297353CC}">
                <c16:uniqueId val="{00000014-0EE0-42F5-8697-B8C736C6C7E8}"/>
              </c:ext>
            </c:extLst>
          </c:dPt>
          <c:dLbls>
            <c:numFmt formatCode="0.0%" sourceLinked="0"/>
            <c:spPr>
              <a:noFill/>
              <a:ln>
                <a:noFill/>
              </a:ln>
              <a:effectLst/>
            </c:spPr>
            <c:txPr>
              <a:bodyPr wrap="square" lIns="38100" tIns="19050" rIns="38100" bIns="19050" anchor="ctr" anchorCtr="0">
                <a:spAutoFit/>
              </a:bodyPr>
              <a:lstStyle/>
              <a:p>
                <a:pPr algn="ctr">
                  <a:defRPr lang="en-US" altLang="ko-KR" sz="1100" b="0" i="0" u="none" strike="noStrike" kern="1200" baseline="0">
                    <a:ln>
                      <a:solidFill>
                        <a:srgbClr val="000000">
                          <a:lumMod val="50000"/>
                          <a:lumOff val="50000"/>
                          <a:alpha val="0"/>
                        </a:srgbClr>
                      </a:solidFill>
                    </a:ln>
                    <a:solidFill>
                      <a:srgbClr val="00B8F5"/>
                    </a:solidFill>
                    <a:latin typeface="KPMG Bold" panose="020B0803030202040204" pitchFamily="34" charset="0"/>
                    <a:ea typeface="KoPub돋움체 Medium" panose="00000600000000000000" pitchFamily="2" charset="-127"/>
                    <a:cs typeface="+mn-cs"/>
                  </a:defRPr>
                </a:pPr>
                <a:endParaRPr lang="ko-KR"/>
              </a:p>
            </c:txP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Sheet1!$A$2:$A$11</c:f>
              <c:strCache>
                <c:ptCount val="10"/>
                <c:pt idx="0">
                  <c:v>PNB Metlife India Insurance Company Ltd.</c:v>
                </c:pt>
                <c:pt idx="1">
                  <c:v>Aditya Birla Sunlife Insurance Company Ltd.</c:v>
                </c:pt>
                <c:pt idx="2">
                  <c:v>Kotak Mahindra Life Insurance Ltd.</c:v>
                </c:pt>
                <c:pt idx="3">
                  <c:v>TATA AIA Life Insurance Company Ltd.</c:v>
                </c:pt>
                <c:pt idx="4">
                  <c:v>Bajaj Allianz Life Insurance Company Ltd.</c:v>
                </c:pt>
                <c:pt idx="5">
                  <c:v>MaxLife  Insurance Company Ltd.</c:v>
                </c:pt>
                <c:pt idx="6">
                  <c:v>ICICI Prudential Life Insurance Company Ltd.</c:v>
                </c:pt>
                <c:pt idx="7">
                  <c:v>HDFC Life Insurance Company Ltd.</c:v>
                </c:pt>
                <c:pt idx="8">
                  <c:v>SBI Life Insurance Company Ltd.</c:v>
                </c:pt>
                <c:pt idx="9">
                  <c:v>Life Insurance Corporation of India</c:v>
                </c:pt>
              </c:strCache>
            </c:strRef>
          </c:cat>
          <c:val>
            <c:numRef>
              <c:f>Sheet1!$C$2:$C$11</c:f>
              <c:numCache>
                <c:formatCode>0.00%</c:formatCode>
                <c:ptCount val="10"/>
                <c:pt idx="0">
                  <c:v>1.06094630932903E-2</c:v>
                </c:pt>
                <c:pt idx="1">
                  <c:v>1.7528126559534701E-2</c:v>
                </c:pt>
                <c:pt idx="2">
                  <c:v>1.8791292365686E-2</c:v>
                </c:pt>
                <c:pt idx="3">
                  <c:v>2.0855806726962099E-2</c:v>
                </c:pt>
                <c:pt idx="4">
                  <c:v>2.3284326494947102E-2</c:v>
                </c:pt>
                <c:pt idx="5">
                  <c:v>3.2361696779608699E-2</c:v>
                </c:pt>
                <c:pt idx="6">
                  <c:v>5.4082051240930101E-2</c:v>
                </c:pt>
                <c:pt idx="7">
                  <c:v>6.6361376645103595E-2</c:v>
                </c:pt>
                <c:pt idx="8">
                  <c:v>8.4837478119724294E-2</c:v>
                </c:pt>
                <c:pt idx="9">
                  <c:v>0.61798474342473697</c:v>
                </c:pt>
              </c:numCache>
            </c:numRef>
          </c:val>
          <c:extLst>
            <c:ext xmlns:c16="http://schemas.microsoft.com/office/drawing/2014/chart" uri="{C3380CC4-5D6E-409C-BE32-E72D297353CC}">
              <c16:uniqueId val="{00000014-3CFD-476C-BE46-654522234CF7}"/>
            </c:ext>
          </c:extLst>
        </c:ser>
        <c:dLbls>
          <c:showLegendKey val="0"/>
          <c:showVal val="0"/>
          <c:showCatName val="0"/>
          <c:showSerName val="0"/>
          <c:showPercent val="0"/>
          <c:showBubbleSize val="0"/>
        </c:dLbls>
        <c:gapWidth val="50"/>
        <c:axId val="1318467231"/>
        <c:axId val="1318456831"/>
      </c:barChart>
      <c:valAx>
        <c:axId val="1318456831"/>
        <c:scaling>
          <c:orientation val="minMax"/>
        </c:scaling>
        <c:delete val="0"/>
        <c:axPos val="b"/>
        <c:majorGridlines>
          <c:spPr>
            <a:ln>
              <a:solidFill>
                <a:schemeClr val="bg2">
                  <a:lumMod val="90000"/>
                </a:schemeClr>
              </a:solidFill>
              <a:prstDash val="sysDash"/>
            </a:ln>
          </c:spPr>
        </c:majorGridlines>
        <c:numFmt formatCode="0%" sourceLinked="0"/>
        <c:majorTickMark val="out"/>
        <c:minorTickMark val="none"/>
        <c:tickLblPos val="nextTo"/>
        <c:txPr>
          <a:bodyPr/>
          <a:lstStyle/>
          <a:p>
            <a:pPr algn="ctr">
              <a:defRPr lang="en-US" altLang="ko-KR" sz="800" b="0" i="0" u="none" strike="noStrike" kern="1200" baseline="0">
                <a:ln>
                  <a:solidFill>
                    <a:schemeClr val="tx2">
                      <a:alpha val="0"/>
                    </a:schemeClr>
                  </a:solidFill>
                </a:ln>
                <a:solidFill>
                  <a:schemeClr val="tx1">
                    <a:lumMod val="75000"/>
                    <a:lumOff val="25000"/>
                  </a:schemeClr>
                </a:solidFill>
                <a:latin typeface="KoPub돋움체 Medium" panose="00000600000000000000" pitchFamily="2" charset="-127"/>
                <a:ea typeface="KoPub돋움체 Medium" panose="00000600000000000000" pitchFamily="2" charset="-127"/>
                <a:cs typeface="+mn-cs"/>
              </a:defRPr>
            </a:pPr>
            <a:endParaRPr lang="ko-KR"/>
          </a:p>
        </c:txPr>
        <c:crossAx val="1318467231"/>
        <c:crosses val="autoZero"/>
        <c:crossBetween val="between"/>
      </c:valAx>
      <c:catAx>
        <c:axId val="1318467231"/>
        <c:scaling>
          <c:orientation val="minMax"/>
        </c:scaling>
        <c:delete val="0"/>
        <c:axPos val="l"/>
        <c:numFmt formatCode="General" sourceLinked="1"/>
        <c:majorTickMark val="out"/>
        <c:minorTickMark val="none"/>
        <c:tickLblPos val="nextTo"/>
        <c:spPr>
          <a:ln>
            <a:solidFill>
              <a:schemeClr val="bg2">
                <a:lumMod val="90000"/>
              </a:schemeClr>
            </a:solidFill>
          </a:ln>
        </c:spPr>
        <c:txPr>
          <a:bodyPr/>
          <a:lstStyle/>
          <a:p>
            <a:pPr algn="ctr">
              <a:defRPr lang="en-US" altLang="ko-KR" sz="1200" b="0" i="0" u="none" strike="noStrike" kern="1200" baseline="0">
                <a:ln>
                  <a:solidFill>
                    <a:srgbClr val="000000">
                      <a:lumMod val="50000"/>
                      <a:lumOff val="50000"/>
                      <a:alpha val="0"/>
                    </a:srgbClr>
                  </a:solidFill>
                </a:ln>
                <a:solidFill>
                  <a:srgbClr val="00B8F5"/>
                </a:solidFill>
                <a:latin typeface="KPMG Bold" panose="020B0803030202040204" pitchFamily="34" charset="0"/>
                <a:ea typeface="KoPub돋움체 Medium" panose="00000600000000000000" pitchFamily="2" charset="-127"/>
                <a:cs typeface="+mn-cs"/>
              </a:defRPr>
            </a:pPr>
            <a:endParaRPr lang="ko-KR"/>
          </a:p>
        </c:txPr>
        <c:crossAx val="1318456831"/>
        <c:crosses val="autoZero"/>
        <c:auto val="1"/>
        <c:lblAlgn val="ctr"/>
        <c:lblOffset val="100"/>
        <c:noMultiLvlLbl val="0"/>
      </c:catAx>
    </c:plotArea>
    <c:plotVisOnly val="1"/>
    <c:dispBlanksAs val="zero"/>
    <c:showDLblsOverMax val="1"/>
  </c:chart>
  <c:txPr>
    <a:bodyPr/>
    <a:lstStyle/>
    <a:p>
      <a:pPr>
        <a:defRPr lang="en-US" altLang="ko-KR" sz="1000" kern="1200">
          <a:ln>
            <a:solidFill>
              <a:schemeClr val="tx2">
                <a:alpha val="0"/>
              </a:schemeClr>
            </a:solidFill>
          </a:ln>
          <a:solidFill>
            <a:schemeClr val="tx1">
              <a:lumMod val="75000"/>
              <a:lumOff val="25000"/>
            </a:schemeClr>
          </a:solidFill>
          <a:latin typeface="KoPub돋움체 Medium" panose="00000600000000000000" pitchFamily="2" charset="-127"/>
          <a:ea typeface="KoPub돋움체 Medium" panose="00000600000000000000" pitchFamily="2" charset="-127"/>
          <a:cs typeface="+mn-cs"/>
        </a:defRPr>
      </a:pPr>
      <a:endParaRPr lang="ko-KR"/>
    </a:p>
  </c:txPr>
  <c:externalData r:id="rId1">
    <c:autoUpdate val="0"/>
  </c:externalData>
</c:chartSpace>
</file>

<file path=ppt/charts/chart7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47408765938069219"/>
          <c:y val="7.2988505747126439E-2"/>
          <c:w val="0.45760496357012753"/>
          <c:h val="0.84658939974457204"/>
        </c:manualLayout>
      </c:layout>
      <c:barChart>
        <c:barDir val="bar"/>
        <c:grouping val="clustered"/>
        <c:varyColors val="0"/>
        <c:ser>
          <c:idx val="0"/>
          <c:order val="0"/>
          <c:tx>
            <c:strRef>
              <c:f>Sheet1!$D$1</c:f>
              <c:strCache>
                <c:ptCount val="1"/>
              </c:strCache>
            </c:strRef>
          </c:tx>
          <c:spPr>
            <a:solidFill>
              <a:schemeClr val="tx2"/>
            </a:solidFill>
          </c:spPr>
          <c:invertIfNegative val="0"/>
          <c:dLbls>
            <c:spPr>
              <a:noFill/>
              <a:ln>
                <a:noFill/>
              </a:ln>
              <a:effectLst/>
            </c:spPr>
            <c:txPr>
              <a:bodyPr wrap="square" lIns="38100" tIns="19050" rIns="38100" bIns="19050" anchor="ctr" anchorCtr="0">
                <a:spAutoFit/>
              </a:bodyPr>
              <a:lstStyle/>
              <a:p>
                <a:pPr algn="ctr">
                  <a:defRPr lang="en-US" altLang="ko-KR" sz="1100" b="0" i="0" u="none" strike="noStrike" kern="1200" baseline="0">
                    <a:ln>
                      <a:solidFill>
                        <a:srgbClr val="000000">
                          <a:lumMod val="50000"/>
                          <a:lumOff val="50000"/>
                          <a:alpha val="0"/>
                        </a:srgbClr>
                      </a:solidFill>
                    </a:ln>
                    <a:solidFill>
                      <a:schemeClr val="tx2"/>
                    </a:solidFill>
                    <a:latin typeface="KPMG Bold" panose="020B0803030202040204" pitchFamily="34" charset="0"/>
                    <a:ea typeface="KoPub돋움체 Medium" panose="00000600000000000000" pitchFamily="2" charset="-127"/>
                    <a:cs typeface="+mn-cs"/>
                  </a:defRPr>
                </a:pPr>
                <a:endParaRPr lang="ko-KR"/>
              </a:p>
            </c:txP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Sheet1!$A$2:$A$11</c:f>
              <c:strCache>
                <c:ptCount val="10"/>
                <c:pt idx="0">
                  <c:v>Tata AIG General Insurance Co. Ltd.</c:v>
                </c:pt>
                <c:pt idx="1">
                  <c:v>Star Health &amp; Allied  Insurance Co. Ltd.</c:v>
                </c:pt>
                <c:pt idx="2">
                  <c:v>National Insurance Co. Ltd.</c:v>
                </c:pt>
                <c:pt idx="3">
                  <c:v>HDFC ERGO General Insurance Co. Ltd.</c:v>
                </c:pt>
                <c:pt idx="4">
                  <c:v>Bajaj Allianz General Insurance Co. Ltd.</c:v>
                </c:pt>
                <c:pt idx="5">
                  <c:v>Agriculture Insurance Company of India Ltd.</c:v>
                </c:pt>
                <c:pt idx="6">
                  <c:v>The Oriental Insurance Co. Ltd.</c:v>
                </c:pt>
                <c:pt idx="7">
                  <c:v>United India Insurance Co. Ltd.</c:v>
                </c:pt>
                <c:pt idx="8">
                  <c:v>ICICI Lombard General Insurance Co. Ltd.</c:v>
                </c:pt>
                <c:pt idx="9">
                  <c:v>The New India Assurance Co. Ltd.</c:v>
                </c:pt>
              </c:strCache>
            </c:strRef>
          </c:cat>
          <c:val>
            <c:numRef>
              <c:f>Sheet1!$D$2:$D$11</c:f>
              <c:numCache>
                <c:formatCode>0.0%</c:formatCode>
                <c:ptCount val="10"/>
                <c:pt idx="0">
                  <c:v>4.4753788561285791E-2</c:v>
                </c:pt>
                <c:pt idx="1">
                  <c:v>5.1175568277629098E-2</c:v>
                </c:pt>
                <c:pt idx="2">
                  <c:v>5.8377977582012699E-2</c:v>
                </c:pt>
                <c:pt idx="3">
                  <c:v>6.0256164871184278E-2</c:v>
                </c:pt>
                <c:pt idx="4">
                  <c:v>6.1109020297804649E-2</c:v>
                </c:pt>
                <c:pt idx="5">
                  <c:v>6.223229739318345E-2</c:v>
                </c:pt>
                <c:pt idx="6">
                  <c:v>6.259043474091712E-2</c:v>
                </c:pt>
                <c:pt idx="7">
                  <c:v>7.0187733017650272E-2</c:v>
                </c:pt>
                <c:pt idx="8">
                  <c:v>8.0252874242109543E-2</c:v>
                </c:pt>
                <c:pt idx="9">
                  <c:v>0.1585512641456252</c:v>
                </c:pt>
              </c:numCache>
            </c:numRef>
          </c:val>
          <c:extLst>
            <c:ext xmlns:c16="http://schemas.microsoft.com/office/drawing/2014/chart" uri="{C3380CC4-5D6E-409C-BE32-E72D297353CC}">
              <c16:uniqueId val="{00000014-C429-46D4-AF6B-A972B98FA77F}"/>
            </c:ext>
          </c:extLst>
        </c:ser>
        <c:dLbls>
          <c:showLegendKey val="0"/>
          <c:showVal val="0"/>
          <c:showCatName val="0"/>
          <c:showSerName val="0"/>
          <c:showPercent val="0"/>
          <c:showBubbleSize val="0"/>
        </c:dLbls>
        <c:gapWidth val="50"/>
        <c:axId val="2064220783"/>
        <c:axId val="2064205391"/>
      </c:barChart>
      <c:valAx>
        <c:axId val="2064205391"/>
        <c:scaling>
          <c:orientation val="minMax"/>
        </c:scaling>
        <c:delete val="0"/>
        <c:axPos val="b"/>
        <c:majorGridlines>
          <c:spPr>
            <a:ln>
              <a:solidFill>
                <a:schemeClr val="bg2">
                  <a:lumMod val="90000"/>
                </a:schemeClr>
              </a:solidFill>
              <a:prstDash val="sysDash"/>
            </a:ln>
          </c:spPr>
        </c:majorGridlines>
        <c:numFmt formatCode="0%" sourceLinked="0"/>
        <c:majorTickMark val="out"/>
        <c:minorTickMark val="none"/>
        <c:tickLblPos val="nextTo"/>
        <c:txPr>
          <a:bodyPr/>
          <a:lstStyle/>
          <a:p>
            <a:pPr algn="ctr">
              <a:defRPr lang="en-US" altLang="ko-KR" sz="800" b="0" i="0" u="none" strike="noStrike" kern="1200" baseline="0">
                <a:ln>
                  <a:solidFill>
                    <a:schemeClr val="tx2">
                      <a:alpha val="0"/>
                    </a:schemeClr>
                  </a:solidFill>
                </a:ln>
                <a:solidFill>
                  <a:schemeClr val="tx1">
                    <a:lumMod val="75000"/>
                    <a:lumOff val="25000"/>
                  </a:schemeClr>
                </a:solidFill>
                <a:latin typeface="KoPub돋움체 Medium" panose="00000600000000000000" pitchFamily="2" charset="-127"/>
                <a:ea typeface="KoPub돋움체 Medium" panose="00000600000000000000" pitchFamily="2" charset="-127"/>
                <a:cs typeface="+mn-cs"/>
              </a:defRPr>
            </a:pPr>
            <a:endParaRPr lang="ko-KR"/>
          </a:p>
        </c:txPr>
        <c:crossAx val="2064220783"/>
        <c:crosses val="autoZero"/>
        <c:crossBetween val="between"/>
      </c:valAx>
      <c:catAx>
        <c:axId val="2064220783"/>
        <c:scaling>
          <c:orientation val="minMax"/>
        </c:scaling>
        <c:delete val="0"/>
        <c:axPos val="l"/>
        <c:numFmt formatCode="General" sourceLinked="1"/>
        <c:majorTickMark val="out"/>
        <c:minorTickMark val="none"/>
        <c:tickLblPos val="nextTo"/>
        <c:spPr>
          <a:ln>
            <a:solidFill>
              <a:schemeClr val="bg2">
                <a:lumMod val="90000"/>
              </a:schemeClr>
            </a:solidFill>
          </a:ln>
        </c:spPr>
        <c:txPr>
          <a:bodyPr/>
          <a:lstStyle/>
          <a:p>
            <a:pPr algn="ctr">
              <a:defRPr lang="en-US" altLang="ko-KR" sz="1200" b="0" i="0" u="none" strike="noStrike" kern="1200" baseline="0">
                <a:ln>
                  <a:solidFill>
                    <a:srgbClr val="000000">
                      <a:lumMod val="50000"/>
                      <a:lumOff val="50000"/>
                      <a:alpha val="0"/>
                    </a:srgbClr>
                  </a:solidFill>
                </a:ln>
                <a:solidFill>
                  <a:schemeClr val="tx2"/>
                </a:solidFill>
                <a:latin typeface="KPMG Bold" panose="020B0803030202040204" pitchFamily="34" charset="0"/>
                <a:ea typeface="KoPub돋움체 Medium" panose="00000600000000000000" pitchFamily="2" charset="-127"/>
                <a:cs typeface="+mn-cs"/>
              </a:defRPr>
            </a:pPr>
            <a:endParaRPr lang="ko-KR"/>
          </a:p>
        </c:txPr>
        <c:crossAx val="2064205391"/>
        <c:crosses val="autoZero"/>
        <c:auto val="1"/>
        <c:lblAlgn val="ctr"/>
        <c:lblOffset val="100"/>
        <c:noMultiLvlLbl val="0"/>
      </c:catAx>
    </c:plotArea>
    <c:plotVisOnly val="1"/>
    <c:dispBlanksAs val="zero"/>
    <c:showDLblsOverMax val="1"/>
  </c:chart>
  <c:txPr>
    <a:bodyPr/>
    <a:lstStyle/>
    <a:p>
      <a:pPr>
        <a:defRPr lang="en-US" altLang="ko-KR" sz="1000" kern="1200">
          <a:ln>
            <a:solidFill>
              <a:schemeClr val="tx2">
                <a:alpha val="0"/>
              </a:schemeClr>
            </a:solidFill>
          </a:ln>
          <a:solidFill>
            <a:schemeClr val="tx1">
              <a:lumMod val="75000"/>
              <a:lumOff val="25000"/>
            </a:schemeClr>
          </a:solidFill>
          <a:latin typeface="KoPub돋움체 Medium" panose="00000600000000000000" pitchFamily="2" charset="-127"/>
          <a:ea typeface="KoPub돋움체 Medium" panose="00000600000000000000" pitchFamily="2" charset="-127"/>
          <a:cs typeface="+mn-cs"/>
        </a:defRPr>
      </a:pPr>
      <a:endParaRPr lang="ko-KR"/>
    </a:p>
  </c:txPr>
  <c:externalData r:id="rId1">
    <c:autoUpdate val="0"/>
  </c:externalData>
</c:chartSpace>
</file>

<file path=ppt/charts/chart7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1"/>
    <c:plotArea>
      <c:layout/>
      <c:barChart>
        <c:barDir val="col"/>
        <c:grouping val="stacked"/>
        <c:varyColors val="0"/>
        <c:ser>
          <c:idx val="1"/>
          <c:order val="1"/>
          <c:tx>
            <c:strRef>
              <c:f>Sheet1!$C$1</c:f>
              <c:strCache>
                <c:ptCount val="1"/>
                <c:pt idx="0">
                  <c:v>열2</c:v>
                </c:pt>
              </c:strCache>
            </c:strRef>
          </c:tx>
          <c:spPr>
            <a:solidFill>
              <a:schemeClr val="tx2"/>
            </a:solidFill>
            <a:ln>
              <a:noFill/>
            </a:ln>
            <a:effectLst/>
          </c:spPr>
          <c:invertIfNegative val="0"/>
          <c:dLbls>
            <c:numFmt formatCode="#,##0_);[Red]\(#,##0\)" sourceLinked="0"/>
            <c:spPr>
              <a:noFill/>
              <a:ln>
                <a:noFill/>
              </a:ln>
              <a:effectLst/>
            </c:spPr>
            <c:txPr>
              <a:bodyPr rot="0" spcFirstLastPara="1" vertOverflow="ellipsis" vert="horz" wrap="square" lIns="38100" tIns="19050" rIns="38100" bIns="19050" anchor="ctr" anchorCtr="0">
                <a:spAutoFit/>
              </a:bodyPr>
              <a:lstStyle/>
              <a:p>
                <a:pPr algn="ctr">
                  <a:defRPr lang="en-US" altLang="ko-KR" sz="1200" b="0" i="0" u="none" strike="noStrike" kern="1200" baseline="0" smtId="4294967295">
                    <a:ln>
                      <a:solidFill>
                        <a:srgbClr val="000000">
                          <a:lumMod val="50000"/>
                          <a:lumOff val="50000"/>
                          <a:alpha val="0"/>
                        </a:srgbClr>
                      </a:solidFill>
                    </a:ln>
                    <a:solidFill>
                      <a:schemeClr val="bg1"/>
                    </a:solidFill>
                    <a:latin typeface="KPMG Bold" panose="020B0803030202040204" pitchFamily="34" charset="0"/>
                    <a:ea typeface="KoPub돋움체 Medium" panose="00000600000000000000" pitchFamily="2" charset="-127"/>
                    <a:cs typeface="+mn-cs"/>
                  </a:defRPr>
                </a:pPr>
                <a:endParaRPr lang="ko-K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shade val="95000"/>
                          <a:satMod val="105000"/>
                        </a:schemeClr>
                      </a:solidFill>
                      <a:prstDash val="solid"/>
                      <a:round/>
                    </a:ln>
                    <a:effectLst/>
                  </c:spPr>
                </c15:leaderLines>
              </c:ext>
            </c:extLst>
          </c:dLbls>
          <c:cat>
            <c:strRef>
              <c:f>Sheet1!$B$2:$B$6</c:f>
              <c:strCache>
                <c:ptCount val="5"/>
                <c:pt idx="0">
                  <c:v>2017</c:v>
                </c:pt>
                <c:pt idx="1">
                  <c:v>2018</c:v>
                </c:pt>
                <c:pt idx="2">
                  <c:v>2019</c:v>
                </c:pt>
                <c:pt idx="3">
                  <c:v>2020</c:v>
                </c:pt>
                <c:pt idx="4">
                  <c:v>2021</c:v>
                </c:pt>
              </c:strCache>
            </c:strRef>
          </c:cat>
          <c:val>
            <c:numRef>
              <c:f>Sheet1!$C$2:$C$6</c:f>
              <c:numCache>
                <c:formatCode>#,##0</c:formatCode>
                <c:ptCount val="5"/>
                <c:pt idx="0">
                  <c:v>222</c:v>
                </c:pt>
                <c:pt idx="1">
                  <c:v>229</c:v>
                </c:pt>
                <c:pt idx="2">
                  <c:v>235</c:v>
                </c:pt>
                <c:pt idx="3">
                  <c:v>238</c:v>
                </c:pt>
                <c:pt idx="4">
                  <c:v>235</c:v>
                </c:pt>
              </c:numCache>
            </c:numRef>
          </c:val>
          <c:extLst>
            <c:ext xmlns:c16="http://schemas.microsoft.com/office/drawing/2014/chart" uri="{C3380CC4-5D6E-409C-BE32-E72D297353CC}">
              <c16:uniqueId val="{00000000-A4EA-4BA7-87B8-F3BDC7089418}"/>
            </c:ext>
          </c:extLst>
        </c:ser>
        <c:ser>
          <c:idx val="2"/>
          <c:order val="2"/>
          <c:tx>
            <c:strRef>
              <c:f>Sheet1!$D$1</c:f>
              <c:strCache>
                <c:ptCount val="1"/>
                <c:pt idx="0">
                  <c:v>열3</c:v>
                </c:pt>
              </c:strCache>
            </c:strRef>
          </c:tx>
          <c:spPr>
            <a:solidFill>
              <a:schemeClr val="accent1">
                <a:tint val="86000"/>
              </a:schemeClr>
            </a:solidFill>
            <a:ln>
              <a:noFill/>
            </a:ln>
            <a:effectLst/>
          </c:spPr>
          <c:invertIfNegative val="0"/>
          <c:dLbls>
            <c:spPr>
              <a:noFill/>
              <a:ln>
                <a:noFill/>
              </a:ln>
              <a:effectLst/>
            </c:spPr>
            <c:txPr>
              <a:bodyPr rot="0" spcFirstLastPara="1" vertOverflow="ellipsis" vert="horz" wrap="square" lIns="38100" tIns="19050" rIns="38100" bIns="19050" anchor="ctr" anchorCtr="0">
                <a:spAutoFit/>
              </a:bodyPr>
              <a:lstStyle/>
              <a:p>
                <a:pPr algn="ctr">
                  <a:defRPr lang="en-US" altLang="ko-KR" sz="800" b="0" i="0" u="none" strike="noStrike" kern="1200" baseline="0" smtId="4294967295">
                    <a:ln>
                      <a:solidFill>
                        <a:srgbClr val="000000">
                          <a:lumMod val="50000"/>
                          <a:lumOff val="50000"/>
                          <a:alpha val="0"/>
                        </a:srgbClr>
                      </a:solidFill>
                    </a:ln>
                    <a:solidFill>
                      <a:schemeClr val="bg1"/>
                    </a:solidFill>
                    <a:latin typeface="KoPub돋움체 Medium" panose="00000600000000000000" pitchFamily="2" charset="-127"/>
                    <a:ea typeface="KoPub돋움체 Medium" panose="00000600000000000000" pitchFamily="2" charset="-127"/>
                    <a:cs typeface="+mn-cs"/>
                  </a:defRPr>
                </a:pPr>
                <a:endParaRPr lang="ko-K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shade val="95000"/>
                          <a:satMod val="105000"/>
                        </a:schemeClr>
                      </a:solidFill>
                      <a:prstDash val="solid"/>
                      <a:round/>
                    </a:ln>
                    <a:effectLst/>
                  </c:spPr>
                </c15:leaderLines>
              </c:ext>
            </c:extLst>
          </c:dLbls>
          <c:cat>
            <c:strRef>
              <c:f>Sheet1!$B$2:$B$6</c:f>
              <c:strCache>
                <c:ptCount val="5"/>
                <c:pt idx="0">
                  <c:v>2017</c:v>
                </c:pt>
                <c:pt idx="1">
                  <c:v>2018</c:v>
                </c:pt>
                <c:pt idx="2">
                  <c:v>2019</c:v>
                </c:pt>
                <c:pt idx="3">
                  <c:v>2020</c:v>
                </c:pt>
                <c:pt idx="4">
                  <c:v>2021</c:v>
                </c:pt>
              </c:strCache>
            </c:strRef>
          </c:cat>
          <c:val>
            <c:numRef>
              <c:f>Sheet1!$D$2:$D$6</c:f>
              <c:numCache>
                <c:formatCode>General</c:formatCode>
                <c:ptCount val="5"/>
              </c:numCache>
            </c:numRef>
          </c:val>
          <c:extLst>
            <c:ext xmlns:c16="http://schemas.microsoft.com/office/drawing/2014/chart" uri="{C3380CC4-5D6E-409C-BE32-E72D297353CC}">
              <c16:uniqueId val="{00000002-A4EA-4BA7-87B8-F3BDC7089418}"/>
            </c:ext>
          </c:extLst>
        </c:ser>
        <c:ser>
          <c:idx val="3"/>
          <c:order val="3"/>
          <c:tx>
            <c:strRef>
              <c:f>Sheet1!$E$1</c:f>
              <c:strCache>
                <c:ptCount val="1"/>
                <c:pt idx="0">
                  <c:v>열4</c:v>
                </c:pt>
              </c:strCache>
            </c:strRef>
          </c:tx>
          <c:spPr>
            <a:solidFill>
              <a:srgbClr val="0C233C"/>
            </a:solidFill>
            <a:ln>
              <a:noFill/>
            </a:ln>
            <a:effectLst/>
          </c:spPr>
          <c:invertIfNegative val="0"/>
          <c:dLbls>
            <c:spPr>
              <a:noFill/>
              <a:ln>
                <a:noFill/>
              </a:ln>
              <a:effectLst/>
            </c:spPr>
            <c:txPr>
              <a:bodyPr rot="0" spcFirstLastPara="1" vertOverflow="ellipsis" vert="horz" wrap="square" lIns="38100" tIns="19050" rIns="38100" bIns="19050" anchor="ctr" anchorCtr="0">
                <a:spAutoFit/>
              </a:bodyPr>
              <a:lstStyle/>
              <a:p>
                <a:pPr algn="ctr">
                  <a:defRPr lang="en-US" altLang="ko-KR" sz="800" b="0" i="0" u="none" strike="noStrike" kern="1200" baseline="0" smtId="4294967295">
                    <a:ln>
                      <a:solidFill>
                        <a:srgbClr val="000000">
                          <a:lumMod val="50000"/>
                          <a:lumOff val="50000"/>
                          <a:alpha val="0"/>
                        </a:srgbClr>
                      </a:solidFill>
                    </a:ln>
                    <a:solidFill>
                      <a:schemeClr val="bg1"/>
                    </a:solidFill>
                    <a:latin typeface="KoPub돋움체 Medium" panose="00000600000000000000" pitchFamily="2" charset="-127"/>
                    <a:ea typeface="KoPub돋움체 Medium" panose="00000600000000000000" pitchFamily="2" charset="-127"/>
                    <a:cs typeface="+mn-cs"/>
                  </a:defRPr>
                </a:pPr>
                <a:endParaRPr lang="ko-K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shade val="95000"/>
                          <a:satMod val="105000"/>
                        </a:schemeClr>
                      </a:solidFill>
                      <a:prstDash val="solid"/>
                      <a:round/>
                    </a:ln>
                    <a:effectLst/>
                  </c:spPr>
                </c15:leaderLines>
              </c:ext>
            </c:extLst>
          </c:dLbls>
          <c:cat>
            <c:strRef>
              <c:f>Sheet1!$B$2:$B$6</c:f>
              <c:strCache>
                <c:ptCount val="5"/>
                <c:pt idx="0">
                  <c:v>2017</c:v>
                </c:pt>
                <c:pt idx="1">
                  <c:v>2018</c:v>
                </c:pt>
                <c:pt idx="2">
                  <c:v>2019</c:v>
                </c:pt>
                <c:pt idx="3">
                  <c:v>2020</c:v>
                </c:pt>
                <c:pt idx="4">
                  <c:v>2021</c:v>
                </c:pt>
              </c:strCache>
            </c:strRef>
          </c:cat>
          <c:val>
            <c:numRef>
              <c:f>Sheet1!$E$2:$E$6</c:f>
              <c:numCache>
                <c:formatCode>General</c:formatCode>
                <c:ptCount val="5"/>
              </c:numCache>
            </c:numRef>
          </c:val>
          <c:extLst>
            <c:ext xmlns:c16="http://schemas.microsoft.com/office/drawing/2014/chart" uri="{C3380CC4-5D6E-409C-BE32-E72D297353CC}">
              <c16:uniqueId val="{00000007-A4EA-4BA7-87B8-F3BDC7089418}"/>
            </c:ext>
          </c:extLst>
        </c:ser>
        <c:dLbls>
          <c:showLegendKey val="0"/>
          <c:showVal val="0"/>
          <c:showCatName val="0"/>
          <c:showSerName val="0"/>
          <c:showPercent val="0"/>
          <c:showBubbleSize val="0"/>
        </c:dLbls>
        <c:gapWidth val="80"/>
        <c:overlap val="100"/>
        <c:axId val="67451136"/>
        <c:axId val="66437120"/>
        <c:extLst>
          <c:ext xmlns:c15="http://schemas.microsoft.com/office/drawing/2012/chart" uri="{02D57815-91ED-43cb-92C2-25804820EDAC}">
            <c15:filteredBarSeries>
              <c15:ser>
                <c:idx val="0"/>
                <c:order val="0"/>
                <c:tx>
                  <c:strRef>
                    <c:extLst>
                      <c:ext uri="{02D57815-91ED-43cb-92C2-25804820EDAC}">
                        <c15:formulaRef>
                          <c15:sqref>Sheet1!$B$1</c15:sqref>
                        </c15:formulaRef>
                      </c:ext>
                    </c:extLst>
                    <c:strCache>
                      <c:ptCount val="1"/>
                      <c:pt idx="0">
                        <c:v>열1</c:v>
                      </c:pt>
                    </c:strCache>
                  </c:strRef>
                </c:tx>
                <c:spPr>
                  <a:solidFill>
                    <a:schemeClr val="tx2"/>
                  </a:solidFill>
                  <a:ln>
                    <a:noFill/>
                  </a:ln>
                  <a:effectLst/>
                </c:spPr>
                <c:invertIfNegative val="0"/>
                <c:cat>
                  <c:strRef>
                    <c:extLst>
                      <c:ext uri="{02D57815-91ED-43cb-92C2-25804820EDAC}">
                        <c15:formulaRef>
                          <c15:sqref>Sheet1!$B$2:$B$6</c15:sqref>
                        </c15:formulaRef>
                      </c:ext>
                    </c:extLst>
                    <c:strCache>
                      <c:ptCount val="5"/>
                      <c:pt idx="0">
                        <c:v>2017</c:v>
                      </c:pt>
                      <c:pt idx="1">
                        <c:v>2018</c:v>
                      </c:pt>
                      <c:pt idx="2">
                        <c:v>2019</c:v>
                      </c:pt>
                      <c:pt idx="3">
                        <c:v>2020</c:v>
                      </c:pt>
                      <c:pt idx="4">
                        <c:v>2021</c:v>
                      </c:pt>
                    </c:strCache>
                  </c:strRef>
                </c:cat>
                <c:val>
                  <c:numRef>
                    <c:extLst>
                      <c:ext uri="{02D57815-91ED-43cb-92C2-25804820EDAC}">
                        <c15:formulaRef>
                          <c15:sqref>Sheet1!$B$2:$B$6</c15:sqref>
                        </c15:formulaRef>
                      </c:ext>
                    </c:extLst>
                    <c:numCache>
                      <c:formatCode>General</c:formatCode>
                      <c:ptCount val="5"/>
                      <c:pt idx="0">
                        <c:v>0</c:v>
                      </c:pt>
                      <c:pt idx="1">
                        <c:v>0</c:v>
                      </c:pt>
                      <c:pt idx="2">
                        <c:v>0</c:v>
                      </c:pt>
                      <c:pt idx="3">
                        <c:v>0</c:v>
                      </c:pt>
                      <c:pt idx="4">
                        <c:v>0</c:v>
                      </c:pt>
                    </c:numCache>
                  </c:numRef>
                </c:val>
                <c:extLst>
                  <c:ext xmlns:c16="http://schemas.microsoft.com/office/drawing/2014/chart" uri="{C3380CC4-5D6E-409C-BE32-E72D297353CC}">
                    <c16:uniqueId val="{00000009-BF6A-4471-BF94-B9653475F4A8}"/>
                  </c:ext>
                </c:extLst>
              </c15:ser>
            </c15:filteredBarSeries>
          </c:ext>
        </c:extLst>
      </c:barChart>
      <c:catAx>
        <c:axId val="67451136"/>
        <c:scaling>
          <c:orientation val="minMax"/>
        </c:scaling>
        <c:delete val="0"/>
        <c:axPos val="b"/>
        <c:numFmt formatCode="General" sourceLinked="0"/>
        <c:majorTickMark val="none"/>
        <c:minorTickMark val="none"/>
        <c:tickLblPos val="low"/>
        <c:spPr>
          <a:noFill/>
          <a:ln w="3175" cap="flat" cmpd="sng" algn="ctr">
            <a:solidFill>
              <a:schemeClr val="bg1">
                <a:lumMod val="75000"/>
              </a:schemeClr>
            </a:solidFill>
            <a:prstDash val="solid"/>
            <a:round/>
          </a:ln>
          <a:effectLst/>
        </c:spPr>
        <c:txPr>
          <a:bodyPr rot="-60000000" spcFirstLastPara="1" vertOverflow="ellipsis" vert="horz" wrap="square" anchor="ctr" anchorCtr="1"/>
          <a:lstStyle/>
          <a:p>
            <a:pPr algn="ctr">
              <a:defRPr lang="en-US" altLang="ko-KR" sz="1050" b="0" i="0" u="none" strike="noStrike" kern="1200" baseline="0" smtId="4294967295">
                <a:ln>
                  <a:solidFill>
                    <a:srgbClr val="000000">
                      <a:lumMod val="50000"/>
                      <a:lumOff val="50000"/>
                      <a:alpha val="0"/>
                    </a:srgbClr>
                  </a:solidFill>
                </a:ln>
                <a:solidFill>
                  <a:schemeClr val="bg1">
                    <a:lumMod val="50000"/>
                  </a:schemeClr>
                </a:solidFill>
                <a:latin typeface="KPMG Bold" panose="020B0803030202040204" pitchFamily="34" charset="0"/>
                <a:ea typeface="KoPub돋움체 Medium" panose="00000600000000000000" pitchFamily="2" charset="-127"/>
                <a:cs typeface="+mn-cs"/>
              </a:defRPr>
            </a:pPr>
            <a:endParaRPr lang="ko-KR"/>
          </a:p>
        </c:txPr>
        <c:crossAx val="66437120"/>
        <c:crosses val="autoZero"/>
        <c:auto val="0"/>
        <c:lblAlgn val="ctr"/>
        <c:lblOffset val="100"/>
        <c:noMultiLvlLbl val="0"/>
      </c:catAx>
      <c:valAx>
        <c:axId val="66437120"/>
        <c:scaling>
          <c:orientation val="minMax"/>
        </c:scaling>
        <c:delete val="0"/>
        <c:axPos val="l"/>
        <c:numFmt formatCode="#,##0" sourceLinked="0"/>
        <c:majorTickMark val="out"/>
        <c:minorTickMark val="none"/>
        <c:tickLblPos val="low"/>
        <c:spPr>
          <a:noFill/>
          <a:ln w="9525" cap="flat" cmpd="sng" algn="ctr">
            <a:solidFill>
              <a:schemeClr val="bg1">
                <a:lumMod val="75000"/>
              </a:schemeClr>
            </a:solidFill>
            <a:prstDash val="solid"/>
            <a:round/>
          </a:ln>
          <a:effectLst/>
        </c:spPr>
        <c:txPr>
          <a:bodyPr rot="-60000000" spcFirstLastPara="1" vertOverflow="ellipsis" vert="horz" wrap="square" anchor="ctr" anchorCtr="1"/>
          <a:lstStyle/>
          <a:p>
            <a:pPr algn="ctr">
              <a:defRPr lang="en-US" altLang="ko-KR" sz="1050" b="0" i="0" u="none" strike="noStrike" kern="1200" baseline="0" smtId="4294967295">
                <a:ln>
                  <a:solidFill>
                    <a:srgbClr val="000000">
                      <a:lumMod val="50000"/>
                      <a:lumOff val="50000"/>
                      <a:alpha val="0"/>
                    </a:srgbClr>
                  </a:solidFill>
                </a:ln>
                <a:solidFill>
                  <a:schemeClr val="bg1">
                    <a:lumMod val="50000"/>
                  </a:schemeClr>
                </a:solidFill>
                <a:latin typeface="KPMG Bold" panose="020B0803030202040204" pitchFamily="34" charset="0"/>
                <a:ea typeface="KoPub돋움체 Medium" panose="00000600000000000000" pitchFamily="2" charset="-127"/>
                <a:cs typeface="+mn-cs"/>
              </a:defRPr>
            </a:pPr>
            <a:endParaRPr lang="ko-KR"/>
          </a:p>
        </c:txPr>
        <c:crossAx val="67451136"/>
        <c:crosses val="autoZero"/>
        <c:crossBetween val="between"/>
      </c:valAx>
      <c:spPr>
        <a:noFill/>
        <a:ln>
          <a:noFill/>
        </a:ln>
        <a:effectLst/>
      </c:spPr>
    </c:plotArea>
    <c:plotVisOnly val="1"/>
    <c:dispBlanksAs val="gap"/>
    <c:showDLblsOverMax val="1"/>
  </c:chart>
  <c:spPr>
    <a:noFill/>
    <a:ln w="9525" cap="flat" cmpd="sng" algn="ctr">
      <a:noFill/>
      <a:prstDash val="solid"/>
    </a:ln>
    <a:effectLst/>
  </c:spPr>
  <c:txPr>
    <a:bodyPr/>
    <a:lstStyle/>
    <a:p>
      <a:pPr>
        <a:defRPr sz="1800" smtId="4294967295"/>
      </a:pPr>
      <a:endParaRPr lang="ko-KR"/>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Sheet1!$B$1</c:f>
              <c:strCache>
                <c:ptCount val="1"/>
                <c:pt idx="0">
                  <c:v>생명보험사</c:v>
                </c:pt>
              </c:strCache>
            </c:strRef>
          </c:tx>
          <c:spPr>
            <a:solidFill>
              <a:schemeClr val="accent1"/>
            </a:solidFill>
            <a:ln>
              <a:noFill/>
            </a:ln>
            <a:effectLst/>
          </c:spPr>
          <c:invertIfNegative val="0"/>
          <c:dLbls>
            <c:numFmt formatCode="#,##0_);[Red]\(#,##0\)" sourceLinked="0"/>
            <c:spPr>
              <a:noFill/>
              <a:ln>
                <a:noFill/>
              </a:ln>
              <a:effectLst/>
            </c:spPr>
            <c:txPr>
              <a:bodyPr rot="0" spcFirstLastPara="1" vertOverflow="ellipsis" vert="horz" wrap="square" anchor="ctr" anchorCtr="0"/>
              <a:lstStyle/>
              <a:p>
                <a:pPr algn="ctr">
                  <a:defRPr lang="en-US" altLang="ko-KR" sz="1200" b="1" i="0" u="none" strike="noStrike" kern="1200" baseline="0">
                    <a:ln>
                      <a:solidFill>
                        <a:srgbClr val="000000">
                          <a:lumMod val="50000"/>
                          <a:lumOff val="50000"/>
                          <a:alpha val="0"/>
                        </a:srgbClr>
                      </a:solidFill>
                    </a:ln>
                    <a:solidFill>
                      <a:schemeClr val="bg1"/>
                    </a:solidFill>
                    <a:latin typeface="KPMG Bold" panose="020B0803030202040204" pitchFamily="34" charset="0"/>
                    <a:ea typeface="KoPub돋움체 Medium" panose="00000600000000000000" pitchFamily="2" charset="-127"/>
                    <a:cs typeface="+mn-cs"/>
                  </a:defRPr>
                </a:pPr>
                <a:endParaRPr lang="ko-KR"/>
              </a:p>
            </c:txPr>
            <c:showLegendKey val="0"/>
            <c:showVal val="1"/>
            <c:showCatName val="0"/>
            <c:showSerName val="0"/>
            <c:showPercent val="0"/>
            <c:showBubbleSize val="0"/>
            <c:showLeaderLines val="0"/>
            <c:extLst xmlns:m="http://schemas.openxmlformats.org/officeDocument/2006/math" xmlns:w="http://schemas.openxmlformats.org/wordprocessingml/2006/main" xmlns:wp="http://schemas.openxmlformats.org/drawingml/2006/wordprocessingDrawing" xmlns:a14="http://schemas.microsoft.com/office/drawing/2010/main">
              <c:ext xmlns:c15="http://schemas.microsoft.com/office/drawing/2012/chart" uri="{CE6537A1-D6FC-4f65-9D91-7224C49458BB}">
                <c15:showLeaderLines val="0"/>
              </c:ext>
            </c:extLst>
          </c:dLbls>
          <c:cat>
            <c:strRef>
              <c:f>Sheet1!$A$2:$A$6</c:f>
              <c:strCache>
                <c:ptCount val="5"/>
                <c:pt idx="0">
                  <c:v>2017</c:v>
                </c:pt>
                <c:pt idx="1">
                  <c:v>2018</c:v>
                </c:pt>
                <c:pt idx="2">
                  <c:v>2019</c:v>
                </c:pt>
                <c:pt idx="3">
                  <c:v>2020</c:v>
                </c:pt>
                <c:pt idx="4">
                  <c:v>2021</c:v>
                </c:pt>
              </c:strCache>
            </c:strRef>
          </c:cat>
          <c:val>
            <c:numRef>
              <c:f>Sheet1!$B$2:$B$6</c:f>
              <c:numCache>
                <c:formatCode>General</c:formatCode>
                <c:ptCount val="5"/>
                <c:pt idx="0">
                  <c:v>29</c:v>
                </c:pt>
                <c:pt idx="1">
                  <c:v>28</c:v>
                </c:pt>
                <c:pt idx="2">
                  <c:v>26</c:v>
                </c:pt>
                <c:pt idx="3">
                  <c:v>28</c:v>
                </c:pt>
                <c:pt idx="4">
                  <c:v>27</c:v>
                </c:pt>
              </c:numCache>
            </c:numRef>
          </c:val>
          <c:extLst>
            <c:ext xmlns:c16="http://schemas.microsoft.com/office/drawing/2014/chart" uri="{C3380CC4-5D6E-409C-BE32-E72D297353CC}">
              <c16:uniqueId val="{00000009-BF6A-4471-BF94-B9653475F4A8}"/>
            </c:ext>
          </c:extLst>
        </c:ser>
        <c:ser>
          <c:idx val="1"/>
          <c:order val="1"/>
          <c:tx>
            <c:strRef>
              <c:f>Sheet1!$C$1</c:f>
              <c:strCache>
                <c:ptCount val="1"/>
                <c:pt idx="0">
                  <c:v>손해보험사</c:v>
                </c:pt>
              </c:strCache>
            </c:strRef>
          </c:tx>
          <c:spPr>
            <a:solidFill>
              <a:schemeClr val="accent2"/>
            </a:solidFill>
            <a:ln>
              <a:noFill/>
            </a:ln>
            <a:effectLst/>
          </c:spPr>
          <c:invertIfNegative val="0"/>
          <c:dLbls>
            <c:numFmt formatCode="#,##0_);[Red]\(#,##0\)" sourceLinked="0"/>
            <c:spPr>
              <a:noFill/>
              <a:ln>
                <a:noFill/>
              </a:ln>
              <a:effectLst/>
            </c:spPr>
            <c:txPr>
              <a:bodyPr rot="0" spcFirstLastPara="1" vertOverflow="ellipsis" vert="horz" wrap="square" lIns="38100" tIns="19050" rIns="38100" bIns="19050" anchor="ctr" anchorCtr="0">
                <a:spAutoFit/>
              </a:bodyPr>
              <a:lstStyle/>
              <a:p>
                <a:pPr algn="ctr">
                  <a:defRPr lang="en-US" altLang="ko-KR" sz="1200" b="1" i="0" u="none" strike="noStrike" kern="1200" baseline="0">
                    <a:ln>
                      <a:solidFill>
                        <a:srgbClr val="000000">
                          <a:lumMod val="50000"/>
                          <a:lumOff val="50000"/>
                          <a:alpha val="0"/>
                        </a:srgbClr>
                      </a:solidFill>
                    </a:ln>
                    <a:solidFill>
                      <a:schemeClr val="bg1"/>
                    </a:solidFill>
                    <a:latin typeface="KPMG Bold" panose="020B0803030202040204" pitchFamily="34" charset="0"/>
                    <a:ea typeface="KoPub돋움체 Medium" panose="00000600000000000000" pitchFamily="2" charset="-127"/>
                    <a:cs typeface="+mn-cs"/>
                  </a:defRPr>
                </a:pPr>
                <a:endParaRPr lang="ko-K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shade val="95000"/>
                          <a:satMod val="105000"/>
                        </a:schemeClr>
                      </a:solidFill>
                      <a:prstDash val="solid"/>
                      <a:round/>
                    </a:ln>
                    <a:effectLst/>
                  </c:spPr>
                </c15:leaderLines>
              </c:ext>
            </c:extLst>
          </c:dLbls>
          <c:cat>
            <c:strRef>
              <c:f>Sheet1!$A$2:$A$6</c:f>
              <c:strCache>
                <c:ptCount val="5"/>
                <c:pt idx="0">
                  <c:v>2017</c:v>
                </c:pt>
                <c:pt idx="1">
                  <c:v>2018</c:v>
                </c:pt>
                <c:pt idx="2">
                  <c:v>2019</c:v>
                </c:pt>
                <c:pt idx="3">
                  <c:v>2020</c:v>
                </c:pt>
                <c:pt idx="4">
                  <c:v>2021</c:v>
                </c:pt>
              </c:strCache>
            </c:strRef>
          </c:cat>
          <c:val>
            <c:numRef>
              <c:f>Sheet1!$C$2:$C$6</c:f>
              <c:numCache>
                <c:formatCode>General</c:formatCode>
                <c:ptCount val="5"/>
                <c:pt idx="0">
                  <c:v>64</c:v>
                </c:pt>
                <c:pt idx="1">
                  <c:v>60</c:v>
                </c:pt>
                <c:pt idx="2">
                  <c:v>61</c:v>
                </c:pt>
                <c:pt idx="3">
                  <c:v>61</c:v>
                </c:pt>
                <c:pt idx="4">
                  <c:v>58</c:v>
                </c:pt>
              </c:numCache>
            </c:numRef>
          </c:val>
          <c:extLst>
            <c:ext xmlns:c16="http://schemas.microsoft.com/office/drawing/2014/chart" uri="{C3380CC4-5D6E-409C-BE32-E72D297353CC}">
              <c16:uniqueId val="{0000000A-BF6A-4471-BF94-B9653475F4A8}"/>
            </c:ext>
          </c:extLst>
        </c:ser>
        <c:ser>
          <c:idx val="2"/>
          <c:order val="2"/>
          <c:tx>
            <c:strRef>
              <c:f>Sheet1!$D$1</c:f>
              <c:strCache>
                <c:ptCount val="1"/>
                <c:pt idx="0">
                  <c:v>재보험사</c:v>
                </c:pt>
              </c:strCache>
            </c:strRef>
          </c:tx>
          <c:spPr>
            <a:solidFill>
              <a:srgbClr val="7213EA"/>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bg1"/>
                    </a:solidFill>
                    <a:latin typeface="KPMG Bold" panose="020B0803030202040204" pitchFamily="34" charset="0"/>
                    <a:ea typeface="+mn-ea"/>
                    <a:cs typeface="+mn-cs"/>
                  </a:defRPr>
                </a:pPr>
                <a:endParaRPr lang="ko-K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shade val="95000"/>
                          <a:satMod val="105000"/>
                        </a:schemeClr>
                      </a:solidFill>
                      <a:prstDash val="solid"/>
                      <a:round/>
                    </a:ln>
                    <a:effectLst/>
                  </c:spPr>
                </c15:leaderLines>
              </c:ext>
            </c:extLst>
          </c:dLbls>
          <c:cat>
            <c:strRef>
              <c:f>Sheet1!$A$2:$A$6</c:f>
              <c:strCache>
                <c:ptCount val="5"/>
                <c:pt idx="0">
                  <c:v>2017</c:v>
                </c:pt>
                <c:pt idx="1">
                  <c:v>2018</c:v>
                </c:pt>
                <c:pt idx="2">
                  <c:v>2019</c:v>
                </c:pt>
                <c:pt idx="3">
                  <c:v>2020</c:v>
                </c:pt>
                <c:pt idx="4">
                  <c:v>2021</c:v>
                </c:pt>
              </c:strCache>
            </c:strRef>
          </c:cat>
          <c:val>
            <c:numRef>
              <c:f>Sheet1!$D$2:$D$6</c:f>
              <c:numCache>
                <c:formatCode>General</c:formatCode>
                <c:ptCount val="5"/>
                <c:pt idx="0">
                  <c:v>1</c:v>
                </c:pt>
                <c:pt idx="1">
                  <c:v>1</c:v>
                </c:pt>
                <c:pt idx="2">
                  <c:v>1</c:v>
                </c:pt>
                <c:pt idx="3">
                  <c:v>1</c:v>
                </c:pt>
                <c:pt idx="4">
                  <c:v>1</c:v>
                </c:pt>
              </c:numCache>
            </c:numRef>
          </c:val>
          <c:extLst>
            <c:ext xmlns:c16="http://schemas.microsoft.com/office/drawing/2014/chart" uri="{C3380CC4-5D6E-409C-BE32-E72D297353CC}">
              <c16:uniqueId val="{0000000B-BF6A-4471-BF94-B9653475F4A8}"/>
            </c:ext>
          </c:extLst>
        </c:ser>
        <c:ser>
          <c:idx val="3"/>
          <c:order val="3"/>
          <c:tx>
            <c:strRef>
              <c:f>Sheet1!$E$1</c:f>
              <c:strCache>
                <c:ptCount val="1"/>
                <c:pt idx="0">
                  <c:v>겸영보험사</c:v>
                </c:pt>
              </c:strCache>
            </c:strRef>
          </c:tx>
          <c:spPr>
            <a:solidFill>
              <a:schemeClr val="accent4"/>
            </a:solidFill>
            <a:ln>
              <a:noFill/>
            </a:ln>
            <a:effectLst/>
          </c:spPr>
          <c:invertIfNegative val="0"/>
          <c:dLbls>
            <c:dLbl>
              <c:idx val="0"/>
              <c:layout>
                <c:manualLayout>
                  <c:x val="0"/>
                  <c:y val="-5.2239215686274508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A215-4E34-A2BB-4B778CA80A39}"/>
                </c:ext>
              </c:extLst>
            </c:dLbl>
            <c:dLbl>
              <c:idx val="1"/>
              <c:layout>
                <c:manualLayout>
                  <c:x val="0"/>
                  <c:y val="-5.3161764705882353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A215-4E34-A2BB-4B778CA80A39}"/>
                </c:ext>
              </c:extLst>
            </c:dLbl>
            <c:dLbl>
              <c:idx val="2"/>
              <c:layout>
                <c:manualLayout>
                  <c:x val="-1.0842444055782324E-16"/>
                  <c:y val="-4.9011437908496734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A215-4E34-A2BB-4B778CA80A39}"/>
                </c:ext>
              </c:extLst>
            </c:dLbl>
            <c:dLbl>
              <c:idx val="3"/>
              <c:layout>
                <c:manualLayout>
                  <c:x val="0"/>
                  <c:y val="-4.9011764705882394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A215-4E34-A2BB-4B778CA80A39}"/>
                </c:ext>
              </c:extLst>
            </c:dLbl>
            <c:dLbl>
              <c:idx val="4"/>
              <c:layout>
                <c:manualLayout>
                  <c:x val="-1.0842444055782324E-16"/>
                  <c:y val="-4.9011437908496734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A215-4E34-A2BB-4B778CA80A39}"/>
                </c:ext>
              </c:extLst>
            </c:dLbl>
            <c:spPr>
              <a:noFill/>
              <a:ln>
                <a:noFill/>
              </a:ln>
              <a:effectLst/>
            </c:spPr>
            <c:txPr>
              <a:bodyPr rot="0" spcFirstLastPara="1" vertOverflow="ellipsis" vert="horz" wrap="square" lIns="38100" tIns="19050" rIns="38100" bIns="19050" anchor="ctr" anchorCtr="0">
                <a:spAutoFit/>
              </a:bodyPr>
              <a:lstStyle/>
              <a:p>
                <a:pPr algn="ctr">
                  <a:defRPr lang="en-US" altLang="ko-KR" sz="1200" b="1" i="0" u="none" strike="noStrike" kern="1200" baseline="0">
                    <a:ln>
                      <a:solidFill>
                        <a:srgbClr val="000000">
                          <a:lumMod val="50000"/>
                          <a:lumOff val="50000"/>
                          <a:alpha val="0"/>
                        </a:srgbClr>
                      </a:solidFill>
                    </a:ln>
                    <a:solidFill>
                      <a:schemeClr val="accent4"/>
                    </a:solidFill>
                    <a:latin typeface="KPMG Bold" panose="020B0803030202040204" pitchFamily="34" charset="0"/>
                    <a:ea typeface="KoPub돋움체 Medium" panose="00000600000000000000" pitchFamily="2" charset="-127"/>
                    <a:cs typeface="+mn-cs"/>
                  </a:defRPr>
                </a:pPr>
                <a:endParaRPr lang="ko-KR"/>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shade val="95000"/>
                          <a:satMod val="105000"/>
                        </a:schemeClr>
                      </a:solidFill>
                      <a:prstDash val="solid"/>
                      <a:round/>
                    </a:ln>
                    <a:effectLst/>
                  </c:spPr>
                </c15:leaderLines>
              </c:ext>
            </c:extLst>
          </c:dLbls>
          <c:cat>
            <c:strRef>
              <c:f>Sheet1!$A$2:$A$6</c:f>
              <c:strCache>
                <c:ptCount val="5"/>
                <c:pt idx="0">
                  <c:v>2017</c:v>
                </c:pt>
                <c:pt idx="1">
                  <c:v>2018</c:v>
                </c:pt>
                <c:pt idx="2">
                  <c:v>2019</c:v>
                </c:pt>
                <c:pt idx="3">
                  <c:v>2020</c:v>
                </c:pt>
                <c:pt idx="4">
                  <c:v>2021</c:v>
                </c:pt>
              </c:strCache>
            </c:strRef>
          </c:cat>
          <c:val>
            <c:numRef>
              <c:f>Sheet1!$E$2:$E$6</c:f>
              <c:numCache>
                <c:formatCode>General</c:formatCode>
                <c:ptCount val="5"/>
                <c:pt idx="0">
                  <c:v>4</c:v>
                </c:pt>
                <c:pt idx="1">
                  <c:v>5</c:v>
                </c:pt>
                <c:pt idx="2">
                  <c:v>5</c:v>
                </c:pt>
                <c:pt idx="3">
                  <c:v>5</c:v>
                </c:pt>
                <c:pt idx="4">
                  <c:v>5</c:v>
                </c:pt>
              </c:numCache>
            </c:numRef>
          </c:val>
          <c:extLst>
            <c:ext xmlns:c16="http://schemas.microsoft.com/office/drawing/2014/chart" uri="{C3380CC4-5D6E-409C-BE32-E72D297353CC}">
              <c16:uniqueId val="{0000000C-BF6A-4471-BF94-B9653475F4A8}"/>
            </c:ext>
          </c:extLst>
        </c:ser>
        <c:dLbls>
          <c:showLegendKey val="0"/>
          <c:showVal val="0"/>
          <c:showCatName val="0"/>
          <c:showSerName val="0"/>
          <c:showPercent val="0"/>
          <c:showBubbleSize val="0"/>
        </c:dLbls>
        <c:gapWidth val="80"/>
        <c:overlap val="100"/>
        <c:axId val="67451136"/>
        <c:axId val="66437120"/>
      </c:barChart>
      <c:catAx>
        <c:axId val="67451136"/>
        <c:scaling>
          <c:orientation val="minMax"/>
        </c:scaling>
        <c:delete val="0"/>
        <c:axPos val="b"/>
        <c:numFmt formatCode="General" sourceLinked="0"/>
        <c:majorTickMark val="none"/>
        <c:minorTickMark val="none"/>
        <c:tickLblPos val="low"/>
        <c:spPr>
          <a:noFill/>
          <a:ln w="3175" cap="flat" cmpd="sng" algn="ctr">
            <a:solidFill>
              <a:schemeClr val="bg1">
                <a:lumMod val="75000"/>
              </a:schemeClr>
            </a:solidFill>
            <a:prstDash val="solid"/>
            <a:round/>
          </a:ln>
          <a:effectLst/>
        </c:spPr>
        <c:txPr>
          <a:bodyPr rot="-60000000" spcFirstLastPara="1" vertOverflow="ellipsis" vert="horz" wrap="square" anchor="ctr" anchorCtr="1"/>
          <a:lstStyle/>
          <a:p>
            <a:pPr algn="ctr">
              <a:defRPr lang="en-US" altLang="ko-KR" sz="1050" b="0" i="0" u="none" strike="noStrike" kern="1200" baseline="0" smtId="4294967295">
                <a:ln>
                  <a:solidFill>
                    <a:srgbClr val="000000">
                      <a:lumMod val="50000"/>
                      <a:lumOff val="50000"/>
                      <a:alpha val="0"/>
                    </a:srgbClr>
                  </a:solidFill>
                </a:ln>
                <a:solidFill>
                  <a:schemeClr val="bg1">
                    <a:lumMod val="50000"/>
                  </a:schemeClr>
                </a:solidFill>
                <a:latin typeface="KPMG Bold" panose="020B0803030202040204" pitchFamily="34" charset="0"/>
                <a:ea typeface="KoPub돋움체 Medium" panose="00000600000000000000" pitchFamily="2" charset="-127"/>
                <a:cs typeface="+mn-cs"/>
              </a:defRPr>
            </a:pPr>
            <a:endParaRPr lang="ko-KR"/>
          </a:p>
        </c:txPr>
        <c:crossAx val="66437120"/>
        <c:crosses val="autoZero"/>
        <c:auto val="0"/>
        <c:lblAlgn val="ctr"/>
        <c:lblOffset val="100"/>
        <c:noMultiLvlLbl val="0"/>
      </c:catAx>
      <c:valAx>
        <c:axId val="66437120"/>
        <c:scaling>
          <c:orientation val="minMax"/>
          <c:min val="0"/>
        </c:scaling>
        <c:delete val="0"/>
        <c:axPos val="l"/>
        <c:numFmt formatCode="#,##0" sourceLinked="0"/>
        <c:majorTickMark val="out"/>
        <c:minorTickMark val="none"/>
        <c:tickLblPos val="low"/>
        <c:spPr>
          <a:noFill/>
          <a:ln w="9525" cap="flat" cmpd="sng" algn="ctr">
            <a:solidFill>
              <a:schemeClr val="bg1">
                <a:lumMod val="75000"/>
              </a:schemeClr>
            </a:solidFill>
            <a:prstDash val="solid"/>
            <a:round/>
          </a:ln>
          <a:effectLst/>
        </c:spPr>
        <c:txPr>
          <a:bodyPr rot="-60000000" spcFirstLastPara="1" vertOverflow="ellipsis" vert="horz" wrap="square" anchor="ctr" anchorCtr="1"/>
          <a:lstStyle/>
          <a:p>
            <a:pPr algn="ctr">
              <a:defRPr lang="en-US" altLang="ko-KR" sz="1050" b="0" i="0" u="none" strike="noStrike" kern="1200" baseline="0" smtId="4294967295">
                <a:ln>
                  <a:solidFill>
                    <a:srgbClr val="000000">
                      <a:lumMod val="50000"/>
                      <a:lumOff val="50000"/>
                      <a:alpha val="0"/>
                    </a:srgbClr>
                  </a:solidFill>
                </a:ln>
                <a:solidFill>
                  <a:schemeClr val="bg1">
                    <a:lumMod val="50000"/>
                  </a:schemeClr>
                </a:solidFill>
                <a:latin typeface="KPMG Bold" panose="020B0803030202040204" pitchFamily="34" charset="0"/>
                <a:ea typeface="KoPub돋움체 Medium" panose="00000600000000000000" pitchFamily="2" charset="-127"/>
                <a:cs typeface="+mn-cs"/>
              </a:defRPr>
            </a:pPr>
            <a:endParaRPr lang="ko-KR"/>
          </a:p>
        </c:txPr>
        <c:crossAx val="67451136"/>
        <c:crosses val="autoZero"/>
        <c:crossBetween val="between"/>
      </c:valAx>
      <c:spPr>
        <a:noFill/>
        <a:ln>
          <a:noFill/>
        </a:ln>
        <a:effectLst/>
      </c:spPr>
    </c:plotArea>
    <c:legend>
      <c:legendPos val="t"/>
      <c:layout>
        <c:manualLayout>
          <c:xMode val="edge"/>
          <c:yMode val="edge"/>
          <c:x val="9.850749743876315E-2"/>
          <c:y val="0"/>
          <c:w val="0.86508312377759145"/>
          <c:h val="0.10293202614379085"/>
        </c:manualLayout>
      </c:layout>
      <c:overlay val="0"/>
      <c:spPr>
        <a:noFill/>
        <a:ln>
          <a:noFill/>
        </a:ln>
        <a:effectLst/>
      </c:spPr>
      <c:txPr>
        <a:bodyPr rot="0" spcFirstLastPara="1" vertOverflow="ellipsis" vert="horz" wrap="square" anchor="ctr" anchorCtr="1"/>
        <a:lstStyle/>
        <a:p>
          <a:pPr algn="ctr">
            <a:defRPr lang="en-US" altLang="ko-KR" sz="900" b="0" i="0" u="none" strike="noStrike" kern="1200" baseline="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cs typeface="+mn-cs"/>
            </a:defRPr>
          </a:pPr>
          <a:endParaRPr lang="ko-KR"/>
        </a:p>
      </c:txPr>
    </c:legend>
    <c:plotVisOnly val="1"/>
    <c:dispBlanksAs val="gap"/>
    <c:showDLblsOverMax val="1"/>
  </c:chart>
  <c:spPr>
    <a:noFill/>
    <a:ln w="9525" cap="flat" cmpd="sng" algn="ctr">
      <a:noFill/>
      <a:prstDash val="solid"/>
    </a:ln>
    <a:effectLst/>
  </c:spPr>
  <c:txPr>
    <a:bodyPr/>
    <a:lstStyle/>
    <a:p>
      <a:pPr>
        <a:defRPr sz="1800" smtId="4294967295"/>
      </a:pPr>
      <a:endParaRPr lang="ko-KR"/>
    </a:p>
  </c:txPr>
  <c:externalData r:id="rId3">
    <c:autoUpdate val="0"/>
  </c:externalData>
</c:chartSpace>
</file>

<file path=ppt/charts/chart8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Sheet1!$C$1</c:f>
              <c:strCache>
                <c:ptCount val="1"/>
                <c:pt idx="0">
                  <c:v>보험밀도_생명(좌)</c:v>
                </c:pt>
              </c:strCache>
            </c:strRef>
          </c:tx>
          <c:spPr>
            <a:solidFill>
              <a:srgbClr val="00B8F5"/>
            </a:solidFill>
            <a:ln>
              <a:noFill/>
            </a:ln>
            <a:effectLst/>
          </c:spPr>
          <c:invertIfNegative val="0"/>
          <c:dLbls>
            <c:numFmt formatCode="General" sourceLinked="0"/>
            <c:spPr>
              <a:noFill/>
              <a:ln>
                <a:noFill/>
              </a:ln>
              <a:effectLst/>
            </c:spPr>
            <c:txPr>
              <a:bodyPr rot="0" spcFirstLastPara="1" vertOverflow="ellipsis" vert="horz" wrap="square" lIns="38100" tIns="19050" rIns="38100" bIns="19050" anchor="ctr" anchorCtr="0">
                <a:spAutoFit/>
              </a:bodyPr>
              <a:lstStyle/>
              <a:p>
                <a:pPr algn="ctr">
                  <a:defRPr lang="en-US" altLang="ko-KR" sz="1200" b="0" i="0" u="none" strike="noStrike" kern="1200" baseline="0" smtId="4294967295">
                    <a:ln>
                      <a:solidFill>
                        <a:srgbClr val="000000">
                          <a:lumMod val="50000"/>
                          <a:lumOff val="50000"/>
                          <a:alpha val="0"/>
                        </a:srgbClr>
                      </a:solidFill>
                    </a:ln>
                    <a:solidFill>
                      <a:schemeClr val="bg1"/>
                    </a:solidFill>
                    <a:latin typeface="KPMG Bold" panose="020B0803030202040204" pitchFamily="34" charset="0"/>
                    <a:ea typeface="KoPub돋움체 Medium" panose="00000600000000000000" pitchFamily="2" charset="-127"/>
                    <a:cs typeface="+mn-cs"/>
                  </a:defRPr>
                </a:pPr>
                <a:endParaRPr lang="ko-KR"/>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shade val="95000"/>
                          <a:satMod val="105000"/>
                        </a:schemeClr>
                      </a:solidFill>
                      <a:prstDash val="solid"/>
                      <a:round/>
                    </a:ln>
                    <a:effectLst/>
                  </c:spPr>
                </c15:leaderLines>
              </c:ext>
            </c:extLst>
          </c:dLbls>
          <c:cat>
            <c:numRef>
              <c:f>Sheet1!$B$2:$B$6</c:f>
              <c:numCache>
                <c:formatCode>General</c:formatCode>
                <c:ptCount val="5"/>
                <c:pt idx="0">
                  <c:v>2017</c:v>
                </c:pt>
                <c:pt idx="1">
                  <c:v>2018</c:v>
                </c:pt>
                <c:pt idx="2">
                  <c:v>2019</c:v>
                </c:pt>
                <c:pt idx="3">
                  <c:v>2020</c:v>
                </c:pt>
                <c:pt idx="4">
                  <c:v>2021</c:v>
                </c:pt>
              </c:numCache>
            </c:numRef>
          </c:cat>
          <c:val>
            <c:numRef>
              <c:f>Sheet1!$C$2:$C$6</c:f>
              <c:numCache>
                <c:formatCode>General</c:formatCode>
                <c:ptCount val="5"/>
                <c:pt idx="0">
                  <c:v>225</c:v>
                </c:pt>
                <c:pt idx="1">
                  <c:v>221</c:v>
                </c:pt>
                <c:pt idx="2">
                  <c:v>230</c:v>
                </c:pt>
                <c:pt idx="3">
                  <c:v>241</c:v>
                </c:pt>
                <c:pt idx="4">
                  <c:v>253</c:v>
                </c:pt>
              </c:numCache>
            </c:numRef>
          </c:val>
          <c:extLst xmlns:c15="http://schemas.microsoft.com/office/drawing/2012/chart">
            <c:ext xmlns:c16="http://schemas.microsoft.com/office/drawing/2014/chart" uri="{C3380CC4-5D6E-409C-BE32-E72D297353CC}">
              <c16:uniqueId val="{00000000-0654-4E77-BDF9-98D72D34E15A}"/>
            </c:ext>
          </c:extLst>
        </c:ser>
        <c:ser>
          <c:idx val="1"/>
          <c:order val="1"/>
          <c:tx>
            <c:strRef>
              <c:f>Sheet1!$D$1</c:f>
              <c:strCache>
                <c:ptCount val="1"/>
                <c:pt idx="0">
                  <c:v>보험밀도_손해(좌)</c:v>
                </c:pt>
              </c:strCache>
            </c:strRef>
          </c:tx>
          <c:spPr>
            <a:solidFill>
              <a:srgbClr val="00338D"/>
            </a:solidFill>
            <a:ln>
              <a:noFill/>
            </a:ln>
            <a:effectLst/>
          </c:spPr>
          <c:invertIfNegative val="0"/>
          <c:dLbls>
            <c:dLbl>
              <c:idx val="0"/>
              <c:layout>
                <c:manualLayout>
                  <c:x val="-1.1650025769857003E-7"/>
                  <c:y val="-0.15233790849673198"/>
                </c:manualLayout>
              </c:layout>
              <c:spPr>
                <a:noFill/>
                <a:ln>
                  <a:noFill/>
                </a:ln>
                <a:effectLst/>
              </c:spPr>
              <c:txPr>
                <a:bodyPr rot="0" spcFirstLastPara="1" vertOverflow="ellipsis" vert="horz" wrap="square" lIns="38100" tIns="19050" rIns="38100" bIns="19050" anchor="ctr" anchorCtr="0">
                  <a:noAutofit/>
                </a:bodyPr>
                <a:lstStyle/>
                <a:p>
                  <a:pPr algn="ctr">
                    <a:defRPr lang="en-US" altLang="ko-KR" sz="1200" b="0" i="0" u="none" strike="noStrike" kern="1200" baseline="0" smtId="4294967295">
                      <a:ln>
                        <a:solidFill>
                          <a:srgbClr val="000000">
                            <a:lumMod val="50000"/>
                            <a:lumOff val="50000"/>
                            <a:alpha val="0"/>
                          </a:srgbClr>
                        </a:solidFill>
                      </a:ln>
                      <a:solidFill>
                        <a:schemeClr val="tx2"/>
                      </a:solidFill>
                      <a:latin typeface="KPMG Bold" panose="020B0803030202040204" pitchFamily="34" charset="0"/>
                      <a:ea typeface="KoPub돋움체 Medium" panose="00000600000000000000" pitchFamily="2" charset="-127"/>
                      <a:cs typeface="+mn-cs"/>
                    </a:defRPr>
                  </a:pPr>
                  <a:endParaRPr lang="ko-KR"/>
                </a:p>
              </c:txPr>
              <c:dLblPos val="ctr"/>
              <c:showLegendKey val="0"/>
              <c:showVal val="1"/>
              <c:showCatName val="0"/>
              <c:showSerName val="0"/>
              <c:showPercent val="0"/>
              <c:showBubbleSize val="0"/>
              <c:extLst>
                <c:ext xmlns:c15="http://schemas.microsoft.com/office/drawing/2012/chart" uri="{CE6537A1-D6FC-4f65-9D91-7224C49458BB}">
                  <c15:layout>
                    <c:manualLayout>
                      <c:w val="0.11040426521423465"/>
                      <c:h val="6.3894444444444448E-2"/>
                    </c:manualLayout>
                  </c15:layout>
                </c:ext>
                <c:ext xmlns:c16="http://schemas.microsoft.com/office/drawing/2014/chart" uri="{C3380CC4-5D6E-409C-BE32-E72D297353CC}">
                  <c16:uniqueId val="{00000008-0654-4E77-BDF9-98D72D34E15A}"/>
                </c:ext>
              </c:extLst>
            </c:dLbl>
            <c:dLbl>
              <c:idx val="1"/>
              <c:layout>
                <c:manualLayout>
                  <c:x val="2.9591065455436246E-3"/>
                  <c:y val="-0.16678464052287587"/>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0654-4E77-BDF9-98D72D34E15A}"/>
                </c:ext>
              </c:extLst>
            </c:dLbl>
            <c:dLbl>
              <c:idx val="2"/>
              <c:layout>
                <c:manualLayout>
                  <c:x val="-5.4249659971599479E-17"/>
                  <c:y val="-0.1906800653594771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0654-4E77-BDF9-98D72D34E15A}"/>
                </c:ext>
              </c:extLst>
            </c:dLbl>
            <c:dLbl>
              <c:idx val="3"/>
              <c:layout>
                <c:manualLayout>
                  <c:x val="2.9591065455436788E-3"/>
                  <c:y val="-0.19167810457516343"/>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0654-4E77-BDF9-98D72D34E15A}"/>
                </c:ext>
              </c:extLst>
            </c:dLbl>
            <c:dLbl>
              <c:idx val="4"/>
              <c:layout>
                <c:manualLayout>
                  <c:x val="0"/>
                  <c:y val="-0.20655751633986927"/>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0654-4E77-BDF9-98D72D34E15A}"/>
                </c:ext>
              </c:extLst>
            </c:dLbl>
            <c:spPr>
              <a:noFill/>
              <a:ln>
                <a:noFill/>
              </a:ln>
              <a:effectLst/>
            </c:spPr>
            <c:txPr>
              <a:bodyPr rot="0" spcFirstLastPara="1" vertOverflow="ellipsis" vert="horz" wrap="square" lIns="38100" tIns="19050" rIns="38100" bIns="19050" anchor="ctr" anchorCtr="0">
                <a:spAutoFit/>
              </a:bodyPr>
              <a:lstStyle/>
              <a:p>
                <a:pPr algn="ctr">
                  <a:defRPr lang="en-US" altLang="ko-KR" sz="1200" b="0" i="0" u="none" strike="noStrike" kern="1200" baseline="0" smtId="4294967295">
                    <a:ln>
                      <a:solidFill>
                        <a:srgbClr val="000000">
                          <a:lumMod val="50000"/>
                          <a:lumOff val="50000"/>
                          <a:alpha val="0"/>
                        </a:srgbClr>
                      </a:solidFill>
                    </a:ln>
                    <a:solidFill>
                      <a:schemeClr val="tx2"/>
                    </a:solidFill>
                    <a:latin typeface="KPMG Bold" panose="020B0803030202040204" pitchFamily="34" charset="0"/>
                    <a:ea typeface="KoPub돋움체 Medium" panose="00000600000000000000" pitchFamily="2" charset="-127"/>
                    <a:cs typeface="+mn-cs"/>
                  </a:defRPr>
                </a:pPr>
                <a:endParaRPr lang="ko-KR"/>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shade val="95000"/>
                          <a:satMod val="105000"/>
                        </a:schemeClr>
                      </a:solidFill>
                      <a:prstDash val="solid"/>
                      <a:round/>
                    </a:ln>
                    <a:effectLst/>
                  </c:spPr>
                </c15:leaderLines>
              </c:ext>
            </c:extLst>
          </c:dLbls>
          <c:cat>
            <c:numRef>
              <c:f>Sheet1!$B$2:$B$6</c:f>
              <c:numCache>
                <c:formatCode>General</c:formatCode>
                <c:ptCount val="5"/>
                <c:pt idx="0">
                  <c:v>2017</c:v>
                </c:pt>
                <c:pt idx="1">
                  <c:v>2018</c:v>
                </c:pt>
                <c:pt idx="2">
                  <c:v>2019</c:v>
                </c:pt>
                <c:pt idx="3">
                  <c:v>2020</c:v>
                </c:pt>
                <c:pt idx="4">
                  <c:v>2021</c:v>
                </c:pt>
              </c:numCache>
            </c:numRef>
          </c:cat>
          <c:val>
            <c:numRef>
              <c:f>Sheet1!$D$2:$D$6</c:f>
              <c:numCache>
                <c:formatCode>General</c:formatCode>
                <c:ptCount val="5"/>
                <c:pt idx="0">
                  <c:v>159</c:v>
                </c:pt>
                <c:pt idx="1">
                  <c:v>185</c:v>
                </c:pt>
                <c:pt idx="2">
                  <c:v>201</c:v>
                </c:pt>
                <c:pt idx="3">
                  <c:v>214</c:v>
                </c:pt>
                <c:pt idx="4">
                  <c:v>229</c:v>
                </c:pt>
              </c:numCache>
            </c:numRef>
          </c:val>
          <c:extLst>
            <c:ext xmlns:c16="http://schemas.microsoft.com/office/drawing/2014/chart" uri="{C3380CC4-5D6E-409C-BE32-E72D297353CC}">
              <c16:uniqueId val="{00000001-0654-4E77-BDF9-98D72D34E15A}"/>
            </c:ext>
          </c:extLst>
        </c:ser>
        <c:dLbls>
          <c:showLegendKey val="0"/>
          <c:showVal val="0"/>
          <c:showCatName val="0"/>
          <c:showSerName val="0"/>
          <c:showPercent val="0"/>
          <c:showBubbleSize val="0"/>
        </c:dLbls>
        <c:gapWidth val="80"/>
        <c:overlap val="100"/>
        <c:axId val="67451136"/>
        <c:axId val="66437120"/>
        <c:extLst/>
      </c:barChart>
      <c:lineChart>
        <c:grouping val="standard"/>
        <c:varyColors val="0"/>
        <c:ser>
          <c:idx val="2"/>
          <c:order val="2"/>
          <c:tx>
            <c:strRef>
              <c:f>Sheet1!$E$1</c:f>
              <c:strCache>
                <c:ptCount val="1"/>
                <c:pt idx="0">
                  <c:v>보험침투율_생보(우)</c:v>
                </c:pt>
              </c:strCache>
            </c:strRef>
          </c:tx>
          <c:spPr>
            <a:ln w="28575" cap="rnd" cmpd="sng" algn="ctr">
              <a:solidFill>
                <a:srgbClr val="33CDBE"/>
              </a:solidFill>
              <a:prstDash val="solid"/>
              <a:round/>
            </a:ln>
            <a:effectLst/>
          </c:spPr>
          <c:marker>
            <c:symbol val="circle"/>
            <c:size val="6"/>
            <c:spPr>
              <a:solidFill>
                <a:schemeClr val="bg1"/>
              </a:solidFill>
              <a:ln w="9525" cap="flat" cmpd="sng" algn="ctr">
                <a:solidFill>
                  <a:srgbClr val="33CDBE"/>
                </a:solidFill>
                <a:prstDash val="solid"/>
                <a:round/>
              </a:ln>
              <a:effectLst/>
            </c:spPr>
          </c:marker>
          <c:dLbls>
            <c:numFmt formatCode="#,##0.0_);[Red]\(#,##0.0\)" sourceLinked="0"/>
            <c:spPr>
              <a:noFill/>
              <a:ln>
                <a:noFill/>
              </a:ln>
              <a:effectLst/>
            </c:spPr>
            <c:txPr>
              <a:bodyPr rot="0" spcFirstLastPara="1" vertOverflow="ellipsis" vert="horz" wrap="square" lIns="38100" tIns="19050" rIns="38100" bIns="19050" anchor="ctr" anchorCtr="0">
                <a:spAutoFit/>
              </a:bodyPr>
              <a:lstStyle/>
              <a:p>
                <a:pPr algn="ctr">
                  <a:defRPr lang="en-US" altLang="ko-KR" sz="1200" b="0" i="0" u="none" strike="noStrike" kern="1200" baseline="0" smtId="4294967295">
                    <a:ln>
                      <a:solidFill>
                        <a:srgbClr val="000000">
                          <a:lumMod val="50000"/>
                          <a:lumOff val="50000"/>
                          <a:alpha val="0"/>
                        </a:srgbClr>
                      </a:solidFill>
                    </a:ln>
                    <a:solidFill>
                      <a:srgbClr val="33CDBE"/>
                    </a:solidFill>
                    <a:latin typeface="KPMG Bold" panose="020B0803030202040204" pitchFamily="34" charset="0"/>
                    <a:ea typeface="KoPub돋움체 Medium" panose="00000600000000000000" pitchFamily="2" charset="-127"/>
                    <a:cs typeface="+mn-cs"/>
                  </a:defRPr>
                </a:pPr>
                <a:endParaRPr lang="ko-KR"/>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shade val="95000"/>
                          <a:satMod val="105000"/>
                        </a:schemeClr>
                      </a:solidFill>
                      <a:prstDash val="solid"/>
                      <a:round/>
                    </a:ln>
                    <a:effectLst/>
                  </c:spPr>
                </c15:leaderLines>
              </c:ext>
            </c:extLst>
          </c:dLbls>
          <c:cat>
            <c:numRef>
              <c:f>Sheet1!$B$2:$B$6</c:f>
              <c:numCache>
                <c:formatCode>General</c:formatCode>
                <c:ptCount val="5"/>
                <c:pt idx="0">
                  <c:v>2017</c:v>
                </c:pt>
                <c:pt idx="1">
                  <c:v>2018</c:v>
                </c:pt>
                <c:pt idx="2">
                  <c:v>2019</c:v>
                </c:pt>
                <c:pt idx="3">
                  <c:v>2020</c:v>
                </c:pt>
                <c:pt idx="4">
                  <c:v>2021</c:v>
                </c:pt>
              </c:numCache>
            </c:numRef>
          </c:cat>
          <c:val>
            <c:numRef>
              <c:f>Sheet1!$E$2:$E$6</c:f>
              <c:numCache>
                <c:formatCode>General</c:formatCode>
                <c:ptCount val="5"/>
                <c:pt idx="0">
                  <c:v>2.68</c:v>
                </c:pt>
                <c:pt idx="1">
                  <c:v>2.2999999999999998</c:v>
                </c:pt>
                <c:pt idx="2">
                  <c:v>2.2999999999999998</c:v>
                </c:pt>
                <c:pt idx="3">
                  <c:v>2.4</c:v>
                </c:pt>
                <c:pt idx="4">
                  <c:v>2.1</c:v>
                </c:pt>
              </c:numCache>
            </c:numRef>
          </c:val>
          <c:smooth val="0"/>
          <c:extLst>
            <c:ext xmlns:c16="http://schemas.microsoft.com/office/drawing/2014/chart" uri="{C3380CC4-5D6E-409C-BE32-E72D297353CC}">
              <c16:uniqueId val="{00000002-0654-4E77-BDF9-98D72D34E15A}"/>
            </c:ext>
          </c:extLst>
        </c:ser>
        <c:ser>
          <c:idx val="3"/>
          <c:order val="3"/>
          <c:tx>
            <c:strRef>
              <c:f>Sheet1!$F$1</c:f>
              <c:strCache>
                <c:ptCount val="1"/>
                <c:pt idx="0">
                  <c:v>보험침투율_손보(우)</c:v>
                </c:pt>
              </c:strCache>
            </c:strRef>
          </c:tx>
          <c:spPr>
            <a:ln w="28575" cap="rnd" cmpd="sng" algn="ctr">
              <a:solidFill>
                <a:schemeClr val="accent6"/>
              </a:solidFill>
              <a:prstDash val="solid"/>
              <a:round/>
            </a:ln>
            <a:effectLst/>
          </c:spPr>
          <c:marker>
            <c:symbol val="circle"/>
            <c:size val="6"/>
            <c:spPr>
              <a:solidFill>
                <a:schemeClr val="bg1"/>
              </a:solidFill>
              <a:ln w="9525" cap="flat" cmpd="sng" algn="ctr">
                <a:solidFill>
                  <a:schemeClr val="accent6"/>
                </a:solidFill>
                <a:prstDash val="solid"/>
                <a:round/>
              </a:ln>
              <a:effectLst/>
            </c:spPr>
          </c:marker>
          <c:dLbls>
            <c:numFmt formatCode="#,##0.0_);[Red]\(#,##0.0\)" sourceLinked="0"/>
            <c:spPr>
              <a:noFill/>
              <a:ln>
                <a:noFill/>
              </a:ln>
              <a:effectLst/>
            </c:spPr>
            <c:txPr>
              <a:bodyPr rot="0" spcFirstLastPara="1" vertOverflow="ellipsis" vert="horz" wrap="square" lIns="38100" tIns="19050" rIns="38100" bIns="19050" anchor="ctr" anchorCtr="0">
                <a:spAutoFit/>
              </a:bodyPr>
              <a:lstStyle/>
              <a:p>
                <a:pPr algn="ctr">
                  <a:defRPr lang="en-US" altLang="ko-KR" sz="1200" b="0" i="0" u="none" strike="noStrike" kern="1200" baseline="0" smtId="4294967295">
                    <a:ln>
                      <a:solidFill>
                        <a:srgbClr val="000000">
                          <a:lumMod val="50000"/>
                          <a:lumOff val="50000"/>
                          <a:alpha val="0"/>
                        </a:srgbClr>
                      </a:solidFill>
                    </a:ln>
                    <a:solidFill>
                      <a:schemeClr val="accent6"/>
                    </a:solidFill>
                    <a:latin typeface="KPMG Bold" panose="020B0803030202040204" pitchFamily="34" charset="0"/>
                    <a:ea typeface="KoPub돋움체 Medium" panose="00000600000000000000" pitchFamily="2" charset="-127"/>
                    <a:cs typeface="+mn-cs"/>
                  </a:defRPr>
                </a:pPr>
                <a:endParaRPr lang="ko-KR"/>
              </a:p>
            </c:txPr>
            <c:dLblPos val="b"/>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shade val="95000"/>
                          <a:satMod val="105000"/>
                        </a:schemeClr>
                      </a:solidFill>
                      <a:prstDash val="solid"/>
                      <a:round/>
                    </a:ln>
                    <a:effectLst/>
                  </c:spPr>
                </c15:leaderLines>
              </c:ext>
            </c:extLst>
          </c:dLbls>
          <c:cat>
            <c:numRef>
              <c:f>Sheet1!$B$2:$B$6</c:f>
              <c:numCache>
                <c:formatCode>General</c:formatCode>
                <c:ptCount val="5"/>
                <c:pt idx="0">
                  <c:v>2017</c:v>
                </c:pt>
                <c:pt idx="1">
                  <c:v>2018</c:v>
                </c:pt>
                <c:pt idx="2">
                  <c:v>2019</c:v>
                </c:pt>
                <c:pt idx="3">
                  <c:v>2020</c:v>
                </c:pt>
                <c:pt idx="4">
                  <c:v>2021</c:v>
                </c:pt>
              </c:numCache>
            </c:numRef>
          </c:cat>
          <c:val>
            <c:numRef>
              <c:f>Sheet1!$F$2:$F$6</c:f>
              <c:numCache>
                <c:formatCode>General</c:formatCode>
                <c:ptCount val="5"/>
                <c:pt idx="0">
                  <c:v>1.89</c:v>
                </c:pt>
                <c:pt idx="1">
                  <c:v>1.92</c:v>
                </c:pt>
                <c:pt idx="2">
                  <c:v>2.0099999999999998</c:v>
                </c:pt>
                <c:pt idx="3">
                  <c:v>2.1</c:v>
                </c:pt>
                <c:pt idx="4">
                  <c:v>1.9</c:v>
                </c:pt>
              </c:numCache>
            </c:numRef>
          </c:val>
          <c:smooth val="0"/>
          <c:extLst>
            <c:ext xmlns:c16="http://schemas.microsoft.com/office/drawing/2014/chart" uri="{C3380CC4-5D6E-409C-BE32-E72D297353CC}">
              <c16:uniqueId val="{00000003-0654-4E77-BDF9-98D72D34E15A}"/>
            </c:ext>
          </c:extLst>
        </c:ser>
        <c:dLbls>
          <c:showLegendKey val="0"/>
          <c:showVal val="0"/>
          <c:showCatName val="0"/>
          <c:showSerName val="0"/>
          <c:showPercent val="0"/>
          <c:showBubbleSize val="0"/>
        </c:dLbls>
        <c:marker val="1"/>
        <c:smooth val="0"/>
        <c:axId val="976723648"/>
        <c:axId val="976725312"/>
      </c:lineChart>
      <c:catAx>
        <c:axId val="67451136"/>
        <c:scaling>
          <c:orientation val="minMax"/>
        </c:scaling>
        <c:delete val="0"/>
        <c:axPos val="b"/>
        <c:numFmt formatCode="General" sourceLinked="0"/>
        <c:majorTickMark val="none"/>
        <c:minorTickMark val="none"/>
        <c:tickLblPos val="low"/>
        <c:spPr>
          <a:noFill/>
          <a:ln w="3175" cap="flat" cmpd="sng" algn="ctr">
            <a:solidFill>
              <a:schemeClr val="bg1">
                <a:lumMod val="75000"/>
              </a:schemeClr>
            </a:solidFill>
            <a:prstDash val="solid"/>
            <a:round/>
          </a:ln>
          <a:effectLst/>
        </c:spPr>
        <c:txPr>
          <a:bodyPr rot="-60000000" spcFirstLastPara="1" vertOverflow="ellipsis" vert="horz" wrap="square" anchor="ctr" anchorCtr="1"/>
          <a:lstStyle/>
          <a:p>
            <a:pPr algn="ctr">
              <a:defRPr lang="en-US" altLang="ko-KR" sz="1050" b="0" i="0" u="none" strike="noStrike" kern="1200" baseline="0" smtId="4294967295">
                <a:ln>
                  <a:solidFill>
                    <a:srgbClr val="000000">
                      <a:lumMod val="50000"/>
                      <a:lumOff val="50000"/>
                      <a:alpha val="0"/>
                    </a:srgbClr>
                  </a:solidFill>
                </a:ln>
                <a:solidFill>
                  <a:schemeClr val="bg1">
                    <a:lumMod val="50000"/>
                  </a:schemeClr>
                </a:solidFill>
                <a:latin typeface="KPMG Bold" panose="020B0803030202040204" pitchFamily="34" charset="0"/>
                <a:ea typeface="KoPub돋움체 Medium" panose="00000600000000000000" pitchFamily="2" charset="-127"/>
                <a:cs typeface="+mn-cs"/>
              </a:defRPr>
            </a:pPr>
            <a:endParaRPr lang="ko-KR"/>
          </a:p>
        </c:txPr>
        <c:crossAx val="66437120"/>
        <c:crosses val="autoZero"/>
        <c:auto val="0"/>
        <c:lblAlgn val="ctr"/>
        <c:lblOffset val="100"/>
        <c:noMultiLvlLbl val="0"/>
      </c:catAx>
      <c:valAx>
        <c:axId val="66437120"/>
        <c:scaling>
          <c:orientation val="minMax"/>
          <c:max val="500"/>
        </c:scaling>
        <c:delete val="0"/>
        <c:axPos val="l"/>
        <c:numFmt formatCode="#,##0" sourceLinked="0"/>
        <c:majorTickMark val="out"/>
        <c:minorTickMark val="none"/>
        <c:tickLblPos val="low"/>
        <c:spPr>
          <a:noFill/>
          <a:ln w="9525" cap="flat" cmpd="sng" algn="ctr">
            <a:solidFill>
              <a:schemeClr val="bg1">
                <a:lumMod val="75000"/>
              </a:schemeClr>
            </a:solidFill>
            <a:prstDash val="solid"/>
            <a:round/>
          </a:ln>
          <a:effectLst/>
        </c:spPr>
        <c:txPr>
          <a:bodyPr rot="-60000000" spcFirstLastPara="1" vertOverflow="ellipsis" vert="horz" wrap="square" anchor="ctr" anchorCtr="1"/>
          <a:lstStyle/>
          <a:p>
            <a:pPr algn="ctr">
              <a:defRPr lang="en-US" altLang="ko-KR" sz="1050" b="0" i="0" u="none" strike="noStrike" kern="1200" baseline="0" smtId="4294967295">
                <a:ln>
                  <a:solidFill>
                    <a:srgbClr val="000000">
                      <a:lumMod val="50000"/>
                      <a:lumOff val="50000"/>
                      <a:alpha val="0"/>
                    </a:srgbClr>
                  </a:solidFill>
                </a:ln>
                <a:solidFill>
                  <a:schemeClr val="bg1">
                    <a:lumMod val="50000"/>
                  </a:schemeClr>
                </a:solidFill>
                <a:latin typeface="KPMG Bold" panose="020B0803030202040204" pitchFamily="34" charset="0"/>
                <a:ea typeface="KoPub돋움체 Medium" panose="00000600000000000000" pitchFamily="2" charset="-127"/>
                <a:cs typeface="+mn-cs"/>
              </a:defRPr>
            </a:pPr>
            <a:endParaRPr lang="ko-KR"/>
          </a:p>
        </c:txPr>
        <c:crossAx val="67451136"/>
        <c:crosses val="autoZero"/>
        <c:crossBetween val="between"/>
        <c:majorUnit val="100"/>
      </c:valAx>
      <c:valAx>
        <c:axId val="976725312"/>
        <c:scaling>
          <c:orientation val="minMax"/>
          <c:max val="4"/>
        </c:scaling>
        <c:delete val="0"/>
        <c:axPos val="r"/>
        <c:numFmt formatCode="#,##0_);[Red]\(#,##0\)" sourceLinked="0"/>
        <c:majorTickMark val="out"/>
        <c:minorTickMark val="none"/>
        <c:tickLblPos val="nextTo"/>
        <c:spPr>
          <a:noFill/>
          <a:ln w="9525" cap="flat" cmpd="sng" algn="ctr">
            <a:solidFill>
              <a:schemeClr val="bg1">
                <a:lumMod val="75000"/>
              </a:schemeClr>
            </a:solidFill>
            <a:prstDash val="solid"/>
            <a:round/>
          </a:ln>
          <a:effectLst/>
        </c:spPr>
        <c:txPr>
          <a:bodyPr rot="-60000000" spcFirstLastPara="1" vertOverflow="ellipsis" vert="horz" wrap="square" anchor="ctr" anchorCtr="1"/>
          <a:lstStyle/>
          <a:p>
            <a:pPr algn="ctr">
              <a:defRPr lang="en-US" altLang="ko-KR" sz="1050" b="0" i="0" u="none" strike="noStrike" kern="1200" baseline="0" smtId="4294967295">
                <a:ln>
                  <a:solidFill>
                    <a:srgbClr val="000000">
                      <a:lumMod val="50000"/>
                      <a:lumOff val="50000"/>
                      <a:alpha val="0"/>
                    </a:srgbClr>
                  </a:solidFill>
                </a:ln>
                <a:solidFill>
                  <a:schemeClr val="bg1">
                    <a:lumMod val="50000"/>
                  </a:schemeClr>
                </a:solidFill>
                <a:latin typeface="KPMG Bold" panose="020B0803030202040204" pitchFamily="34" charset="0"/>
                <a:ea typeface="KoPub돋움체 Medium" panose="00000600000000000000" pitchFamily="2" charset="-127"/>
                <a:cs typeface="+mn-cs"/>
              </a:defRPr>
            </a:pPr>
            <a:endParaRPr lang="ko-KR"/>
          </a:p>
        </c:txPr>
        <c:crossAx val="976723648"/>
        <c:crosses val="max"/>
        <c:crossBetween val="between"/>
        <c:majorUnit val="1"/>
        <c:minorUnit val="1"/>
      </c:valAx>
      <c:catAx>
        <c:axId val="976723648"/>
        <c:scaling>
          <c:orientation val="minMax"/>
        </c:scaling>
        <c:delete val="1"/>
        <c:axPos val="b"/>
        <c:numFmt formatCode="General" sourceLinked="1"/>
        <c:majorTickMark val="out"/>
        <c:minorTickMark val="none"/>
        <c:tickLblPos val="nextTo"/>
        <c:crossAx val="976725312"/>
        <c:crosses val="autoZero"/>
        <c:auto val="1"/>
        <c:lblAlgn val="ctr"/>
        <c:lblOffset val="100"/>
        <c:noMultiLvlLbl val="0"/>
      </c:catAx>
      <c:spPr>
        <a:noFill/>
        <a:ln>
          <a:noFill/>
        </a:ln>
        <a:effectLst/>
      </c:spPr>
    </c:plotArea>
    <c:legend>
      <c:legendPos val="t"/>
      <c:layout>
        <c:manualLayout>
          <c:xMode val="edge"/>
          <c:yMode val="edge"/>
          <c:x val="9.2264709089536504E-2"/>
          <c:y val="4.1503267973856213E-3"/>
          <c:w val="0.81842968836647079"/>
          <c:h val="0.12078235294117647"/>
        </c:manualLayout>
      </c:layout>
      <c:overlay val="0"/>
      <c:spPr>
        <a:noFill/>
        <a:ln>
          <a:noFill/>
        </a:ln>
        <a:effectLst/>
      </c:spPr>
      <c:txPr>
        <a:bodyPr rot="0" spcFirstLastPara="1" vertOverflow="ellipsis" vert="horz" wrap="square" anchor="ctr" anchorCtr="1"/>
        <a:lstStyle/>
        <a:p>
          <a:pPr algn="ctr">
            <a:defRPr lang="en-US" altLang="ko-KR" sz="900" b="0" i="0" u="none" strike="noStrike" kern="1200" baseline="0" smtId="4294967295">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cs typeface="+mn-cs"/>
            </a:defRPr>
          </a:pPr>
          <a:endParaRPr lang="ko-KR"/>
        </a:p>
      </c:txPr>
    </c:legend>
    <c:plotVisOnly val="1"/>
    <c:dispBlanksAs val="gap"/>
    <c:showDLblsOverMax val="1"/>
  </c:chart>
  <c:spPr>
    <a:noFill/>
    <a:ln w="9525" cap="flat" cmpd="sng" algn="ctr">
      <a:noFill/>
      <a:prstDash val="solid"/>
    </a:ln>
    <a:effectLst/>
  </c:spPr>
  <c:txPr>
    <a:bodyPr/>
    <a:lstStyle/>
    <a:p>
      <a:pPr>
        <a:defRPr sz="1800" smtId="4294967295"/>
      </a:pPr>
      <a:endParaRPr lang="ko-KR"/>
    </a:p>
  </c:txPr>
  <c:externalData r:id="rId3">
    <c:autoUpdate val="0"/>
  </c:externalData>
</c:chartSpace>
</file>

<file path=ppt/charts/chart8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Sheet1!$B$1</c:f>
              <c:strCache>
                <c:ptCount val="1"/>
                <c:pt idx="0">
                  <c:v>생명보험_인보험</c:v>
                </c:pt>
              </c:strCache>
            </c:strRef>
          </c:tx>
          <c:spPr>
            <a:solidFill>
              <a:schemeClr val="accent6"/>
            </a:solidFill>
            <a:ln>
              <a:noFill/>
            </a:ln>
            <a:effectLst/>
          </c:spPr>
          <c:invertIfNegative val="0"/>
          <c:dLbls>
            <c:numFmt formatCode="#,##0_);[Red]\(#,##0\)" sourceLinked="0"/>
            <c:spPr>
              <a:noFill/>
              <a:ln>
                <a:noFill/>
              </a:ln>
              <a:effectLst/>
            </c:spPr>
            <c:txPr>
              <a:bodyPr rot="0" spcFirstLastPara="1" vertOverflow="ellipsis" vert="horz" wrap="square" lIns="0" tIns="0" rIns="0" bIns="0" anchor="ctr" anchorCtr="1">
                <a:spAutoFit/>
              </a:bodyPr>
              <a:lstStyle/>
              <a:p>
                <a:pPr>
                  <a:defRPr lang="en-US" altLang="ko-KR" sz="1200" b="0" i="0" u="none" strike="noStrike" kern="1200" baseline="0">
                    <a:ln>
                      <a:solidFill>
                        <a:srgbClr val="000000">
                          <a:lumMod val="50000"/>
                          <a:lumOff val="50000"/>
                          <a:alpha val="0"/>
                        </a:srgbClr>
                      </a:solidFill>
                    </a:ln>
                    <a:solidFill>
                      <a:schemeClr val="bg1"/>
                    </a:solidFill>
                    <a:latin typeface="KPMG Bold" panose="020B0803030202040204" pitchFamily="34" charset="0"/>
                    <a:ea typeface="KoPub돋움체 Medium" panose="00000600000000000000" pitchFamily="2" charset="-127"/>
                    <a:cs typeface="+mn-cs"/>
                  </a:defRPr>
                </a:pPr>
                <a:endParaRPr lang="ko-KR"/>
              </a:p>
            </c:txP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0"/>
              </c:ext>
            </c:extLst>
          </c:dLbls>
          <c:cat>
            <c:strRef>
              <c:f>Sheet1!$A$2:$A$6</c:f>
              <c:strCache>
                <c:ptCount val="5"/>
                <c:pt idx="0">
                  <c:v>2017</c:v>
                </c:pt>
                <c:pt idx="1">
                  <c:v>2018</c:v>
                </c:pt>
                <c:pt idx="2">
                  <c:v>2019</c:v>
                </c:pt>
                <c:pt idx="3">
                  <c:v>2020</c:v>
                </c:pt>
                <c:pt idx="4">
                  <c:v>2021</c:v>
                </c:pt>
              </c:strCache>
            </c:strRef>
          </c:cat>
          <c:val>
            <c:numRef>
              <c:f>Sheet1!$B$2:$B$6</c:f>
              <c:numCache>
                <c:formatCode>#,##0.00</c:formatCode>
                <c:ptCount val="5"/>
                <c:pt idx="0">
                  <c:v>2145.56</c:v>
                </c:pt>
                <c:pt idx="1">
                  <c:v>2072.29</c:v>
                </c:pt>
                <c:pt idx="2">
                  <c:v>2275.4</c:v>
                </c:pt>
                <c:pt idx="3">
                  <c:v>2398.1999999999998</c:v>
                </c:pt>
                <c:pt idx="4">
                  <c:v>2357.1999999999998</c:v>
                </c:pt>
              </c:numCache>
            </c:numRef>
          </c:val>
          <c:extLst>
            <c:ext xmlns:c16="http://schemas.microsoft.com/office/drawing/2014/chart" uri="{C3380CC4-5D6E-409C-BE32-E72D297353CC}">
              <c16:uniqueId val="{00000000-F580-4628-9F39-557EC56C29FF}"/>
            </c:ext>
          </c:extLst>
        </c:ser>
        <c:ser>
          <c:idx val="1"/>
          <c:order val="1"/>
          <c:tx>
            <c:strRef>
              <c:f>Sheet1!$C$1</c:f>
              <c:strCache>
                <c:ptCount val="1"/>
                <c:pt idx="0">
                  <c:v>건강보험_인보험</c:v>
                </c:pt>
              </c:strCache>
            </c:strRef>
          </c:tx>
          <c:spPr>
            <a:solidFill>
              <a:srgbClr val="0C233C"/>
            </a:solidFill>
            <a:ln>
              <a:noFill/>
            </a:ln>
            <a:effectLst/>
          </c:spPr>
          <c:invertIfNegative val="0"/>
          <c:dLbls>
            <c:dLbl>
              <c:idx val="3"/>
              <c:tx>
                <c:rich>
                  <a:bodyPr rot="0" spcFirstLastPara="1" vertOverflow="ellipsis" vert="horz" wrap="square" lIns="0" tIns="0" rIns="0" bIns="0" anchor="ctr" anchorCtr="0">
                    <a:spAutoFit/>
                  </a:bodyPr>
                  <a:lstStyle/>
                  <a:p>
                    <a:pPr algn="ctr">
                      <a:defRPr lang="en-US" altLang="ko-KR" sz="1200" b="0" i="0" u="none" strike="noStrike" kern="1200" baseline="0">
                        <a:ln>
                          <a:solidFill>
                            <a:srgbClr val="000000">
                              <a:lumMod val="50000"/>
                              <a:lumOff val="50000"/>
                              <a:alpha val="0"/>
                            </a:srgbClr>
                          </a:solidFill>
                        </a:ln>
                        <a:solidFill>
                          <a:schemeClr val="bg1"/>
                        </a:solidFill>
                        <a:latin typeface="KPMG Bold" panose="020B0803030202040204" pitchFamily="34" charset="0"/>
                        <a:ea typeface="KoPub돋움체 Medium" panose="00000600000000000000" pitchFamily="2" charset="-127"/>
                        <a:cs typeface="+mn-cs"/>
                      </a:defRPr>
                    </a:pPr>
                    <a:fld id="{5AF3CB35-A9E3-4030-9E0F-82D8A105B571}" type="VALUE">
                      <a:rPr lang="en-US" altLang="ko-KR" sz="1200" b="0" i="0" u="none" strike="noStrike" kern="1200" baseline="0">
                        <a:ln>
                          <a:solidFill>
                            <a:srgbClr val="000000">
                              <a:lumMod val="50000"/>
                              <a:lumOff val="50000"/>
                              <a:alpha val="0"/>
                            </a:srgbClr>
                          </a:solidFill>
                        </a:ln>
                        <a:solidFill>
                          <a:schemeClr val="bg1"/>
                        </a:solidFill>
                        <a:latin typeface="KPMG Bold" panose="020B0803030202040204" pitchFamily="34" charset="0"/>
                        <a:ea typeface="KoPub돋움체 Medium" panose="00000600000000000000" pitchFamily="2" charset="-127"/>
                        <a:cs typeface="+mn-cs"/>
                      </a:rPr>
                      <a:pPr algn="ctr">
                        <a:defRPr lang="en-US" altLang="ko-KR" sz="1200" b="0" i="0" u="none" strike="noStrike" kern="1200" baseline="0">
                          <a:ln>
                            <a:solidFill>
                              <a:srgbClr val="000000">
                                <a:lumMod val="50000"/>
                                <a:lumOff val="50000"/>
                                <a:alpha val="0"/>
                              </a:srgbClr>
                            </a:solidFill>
                          </a:ln>
                          <a:solidFill>
                            <a:schemeClr val="bg1"/>
                          </a:solidFill>
                          <a:latin typeface="KPMG Bold" panose="020B0803030202040204" pitchFamily="34" charset="0"/>
                          <a:ea typeface="KoPub돋움체 Medium" panose="00000600000000000000" pitchFamily="2" charset="-127"/>
                          <a:cs typeface="+mn-cs"/>
                        </a:defRPr>
                      </a:pPr>
                      <a:t>[값]</a:t>
                    </a:fld>
                    <a:endParaRPr lang="ko-KR" altLang="en-US"/>
                  </a:p>
                </c:rich>
              </c:tx>
              <c:numFmt formatCode="#,##0_);[Red]\(#,##0\)" sourceLinked="0"/>
              <c:spPr>
                <a:noFill/>
                <a:ln>
                  <a:noFill/>
                </a:ln>
                <a:effectLst/>
              </c:spP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15:dlblFieldTable/>
                  <c15:showDataLabelsRange val="0"/>
                </c:ext>
                <c:ext xmlns:c16="http://schemas.microsoft.com/office/drawing/2014/chart" uri="{C3380CC4-5D6E-409C-BE32-E72D297353CC}">
                  <c16:uniqueId val="{00000006-1E1D-4306-8FF7-DF6EAADE9866}"/>
                </c:ext>
              </c:extLst>
            </c:dLbl>
            <c:numFmt formatCode="#,##0_);[Red]\(#,##0\)" sourceLinked="0"/>
            <c:spPr>
              <a:noFill/>
              <a:ln>
                <a:noFill/>
              </a:ln>
              <a:effectLst/>
            </c:spPr>
            <c:txPr>
              <a:bodyPr rot="0" spcFirstLastPara="1" vertOverflow="ellipsis" vert="horz" wrap="square" lIns="0" tIns="0" rIns="0" bIns="0" anchor="ctr" anchorCtr="1">
                <a:spAutoFit/>
              </a:bodyPr>
              <a:lstStyle/>
              <a:p>
                <a:pPr>
                  <a:defRPr lang="en-US" altLang="ko-KR" sz="1200" b="0" i="0" u="none" strike="noStrike" kern="1200" baseline="0">
                    <a:ln>
                      <a:solidFill>
                        <a:srgbClr val="000000">
                          <a:lumMod val="50000"/>
                          <a:lumOff val="50000"/>
                          <a:alpha val="0"/>
                        </a:srgbClr>
                      </a:solidFill>
                    </a:ln>
                    <a:solidFill>
                      <a:schemeClr val="bg1"/>
                    </a:solidFill>
                    <a:latin typeface="KPMG Bold" panose="020B0803030202040204" pitchFamily="34" charset="0"/>
                    <a:ea typeface="KoPub돋움체 Medium" panose="00000600000000000000" pitchFamily="2" charset="-127"/>
                    <a:cs typeface="+mn-cs"/>
                  </a:defRPr>
                </a:pPr>
                <a:endParaRPr lang="ko-KR"/>
              </a:p>
            </c:txP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2017</c:v>
                </c:pt>
                <c:pt idx="1">
                  <c:v>2018</c:v>
                </c:pt>
                <c:pt idx="2">
                  <c:v>2019</c:v>
                </c:pt>
                <c:pt idx="3">
                  <c:v>2020</c:v>
                </c:pt>
                <c:pt idx="4">
                  <c:v>2021</c:v>
                </c:pt>
              </c:strCache>
            </c:strRef>
          </c:cat>
          <c:val>
            <c:numRef>
              <c:f>Sheet1!$C$2:$C$6</c:f>
              <c:numCache>
                <c:formatCode>#,##0.00</c:formatCode>
                <c:ptCount val="5"/>
                <c:pt idx="0">
                  <c:v>438.95</c:v>
                </c:pt>
                <c:pt idx="1">
                  <c:v>544.80999999999995</c:v>
                </c:pt>
                <c:pt idx="2">
                  <c:v>706.6</c:v>
                </c:pt>
                <c:pt idx="3">
                  <c:v>817.3</c:v>
                </c:pt>
                <c:pt idx="4">
                  <c:v>844.7</c:v>
                </c:pt>
              </c:numCache>
            </c:numRef>
          </c:val>
          <c:extLst>
            <c:ext xmlns:c16="http://schemas.microsoft.com/office/drawing/2014/chart" uri="{C3380CC4-5D6E-409C-BE32-E72D297353CC}">
              <c16:uniqueId val="{00000001-F580-4628-9F39-557EC56C29FF}"/>
            </c:ext>
          </c:extLst>
        </c:ser>
        <c:ser>
          <c:idx val="2"/>
          <c:order val="2"/>
          <c:tx>
            <c:strRef>
              <c:f>Sheet1!$D$1</c:f>
              <c:strCache>
                <c:ptCount val="1"/>
                <c:pt idx="0">
                  <c:v>상해보험_인보험</c:v>
                </c:pt>
              </c:strCache>
            </c:strRef>
          </c:tx>
          <c:spPr>
            <a:solidFill>
              <a:schemeClr val="accent4"/>
            </a:solidFill>
            <a:ln>
              <a:noFill/>
            </a:ln>
            <a:effectLst/>
          </c:spPr>
          <c:invertIfNegative val="0"/>
          <c:dLbls>
            <c:dLbl>
              <c:idx val="0"/>
              <c:numFmt formatCode="#,##0_);[Red]\(#,##0\)" sourceLinked="0"/>
              <c:spPr>
                <a:noFill/>
                <a:ln>
                  <a:noFill/>
                </a:ln>
                <a:effectLst/>
              </c:spPr>
              <c:txPr>
                <a:bodyPr rot="0" spcFirstLastPara="1" vertOverflow="ellipsis" vert="horz" wrap="square" lIns="0" tIns="0" rIns="0" bIns="0" anchor="ctr" anchorCtr="1">
                  <a:spAutoFit/>
                </a:bodyPr>
                <a:lstStyle/>
                <a:p>
                  <a:pPr>
                    <a:defRPr lang="en-US" altLang="ko-KR" sz="1200" b="0" i="0" u="none" strike="noStrike" kern="1200" baseline="0">
                      <a:ln>
                        <a:solidFill>
                          <a:srgbClr val="000000">
                            <a:lumMod val="50000"/>
                            <a:lumOff val="50000"/>
                            <a:alpha val="0"/>
                          </a:srgbClr>
                        </a:solidFill>
                      </a:ln>
                      <a:solidFill>
                        <a:schemeClr val="bg1"/>
                      </a:solidFill>
                      <a:latin typeface="KPMG Bold" panose="020B0803030202040204" pitchFamily="34" charset="0"/>
                      <a:ea typeface="KoPub돋움체 Medium" panose="00000600000000000000" pitchFamily="2" charset="-127"/>
                      <a:cs typeface="+mn-cs"/>
                    </a:defRPr>
                  </a:pPr>
                  <a:endParaRPr lang="ko-KR"/>
                </a:p>
              </c:txP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0-1D34-46B4-BFB0-A580C6D54EDB}"/>
                </c:ext>
              </c:extLst>
            </c:dLbl>
            <c:dLbl>
              <c:idx val="1"/>
              <c:numFmt formatCode="#,##0_);[Red]\(#,##0\)" sourceLinked="0"/>
              <c:spPr>
                <a:noFill/>
                <a:ln>
                  <a:noFill/>
                </a:ln>
                <a:effectLst/>
              </c:spPr>
              <c:txPr>
                <a:bodyPr rot="0" spcFirstLastPara="1" vertOverflow="ellipsis" vert="horz" wrap="square" lIns="0" tIns="0" rIns="0" bIns="0" anchor="ctr" anchorCtr="1">
                  <a:spAutoFit/>
                </a:bodyPr>
                <a:lstStyle/>
                <a:p>
                  <a:pPr>
                    <a:defRPr lang="en-US" altLang="ko-KR" sz="1200" b="0" i="0" u="none" strike="noStrike" kern="1200" baseline="0">
                      <a:ln>
                        <a:solidFill>
                          <a:srgbClr val="000000">
                            <a:lumMod val="50000"/>
                            <a:lumOff val="50000"/>
                            <a:alpha val="0"/>
                          </a:srgbClr>
                        </a:solidFill>
                      </a:ln>
                      <a:solidFill>
                        <a:schemeClr val="bg1"/>
                      </a:solidFill>
                      <a:latin typeface="KPMG Bold" panose="020B0803030202040204" pitchFamily="34" charset="0"/>
                      <a:ea typeface="KoPub돋움체 Medium" panose="00000600000000000000" pitchFamily="2" charset="-127"/>
                      <a:cs typeface="+mn-cs"/>
                    </a:defRPr>
                  </a:pPr>
                  <a:endParaRPr lang="ko-KR"/>
                </a:p>
              </c:txP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1D34-46B4-BFB0-A580C6D54EDB}"/>
                </c:ext>
              </c:extLst>
            </c:dLbl>
            <c:dLbl>
              <c:idx val="2"/>
              <c:numFmt formatCode="#,##0_);[Red]\(#,##0\)" sourceLinked="0"/>
              <c:spPr>
                <a:noFill/>
                <a:ln>
                  <a:noFill/>
                </a:ln>
                <a:effectLst/>
              </c:spPr>
              <c:txPr>
                <a:bodyPr rot="0" spcFirstLastPara="1" vertOverflow="ellipsis" vert="horz" wrap="square" lIns="0" tIns="0" rIns="0" bIns="0" anchor="ctr" anchorCtr="1">
                  <a:spAutoFit/>
                </a:bodyPr>
                <a:lstStyle/>
                <a:p>
                  <a:pPr>
                    <a:defRPr lang="en-US" altLang="ko-KR" sz="1200" b="0" i="0" u="none" strike="noStrike" kern="1200" baseline="0">
                      <a:ln>
                        <a:solidFill>
                          <a:srgbClr val="000000">
                            <a:lumMod val="50000"/>
                            <a:lumOff val="50000"/>
                            <a:alpha val="0"/>
                          </a:srgbClr>
                        </a:solidFill>
                      </a:ln>
                      <a:solidFill>
                        <a:schemeClr val="bg1"/>
                      </a:solidFill>
                      <a:latin typeface="KPMG Bold" panose="020B0803030202040204" pitchFamily="34" charset="0"/>
                      <a:ea typeface="KoPub돋움체 Medium" panose="00000600000000000000" pitchFamily="2" charset="-127"/>
                      <a:cs typeface="+mn-cs"/>
                    </a:defRPr>
                  </a:pPr>
                  <a:endParaRPr lang="ko-KR"/>
                </a:p>
              </c:txP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2-1D34-46B4-BFB0-A580C6D54EDB}"/>
                </c:ext>
              </c:extLst>
            </c:dLbl>
            <c:dLbl>
              <c:idx val="3"/>
              <c:numFmt formatCode="#,##0_);[Red]\(#,##0\)" sourceLinked="0"/>
              <c:spPr>
                <a:noFill/>
                <a:ln>
                  <a:noFill/>
                </a:ln>
                <a:effectLst/>
              </c:spPr>
              <c:txPr>
                <a:bodyPr rot="0" spcFirstLastPara="1" vertOverflow="ellipsis" vert="horz" wrap="square" lIns="0" tIns="0" rIns="0" bIns="0" anchor="ctr" anchorCtr="1">
                  <a:spAutoFit/>
                </a:bodyPr>
                <a:lstStyle/>
                <a:p>
                  <a:pPr>
                    <a:defRPr lang="en-US" altLang="ko-KR" sz="1200" b="0" i="0" u="none" strike="noStrike" kern="1200" baseline="0">
                      <a:ln>
                        <a:solidFill>
                          <a:srgbClr val="000000">
                            <a:lumMod val="50000"/>
                            <a:lumOff val="50000"/>
                            <a:alpha val="0"/>
                          </a:srgbClr>
                        </a:solidFill>
                      </a:ln>
                      <a:solidFill>
                        <a:schemeClr val="bg1"/>
                      </a:solidFill>
                      <a:latin typeface="KPMG Bold" panose="020B0803030202040204" pitchFamily="34" charset="0"/>
                      <a:ea typeface="KoPub돋움체 Medium" panose="00000600000000000000" pitchFamily="2" charset="-127"/>
                      <a:cs typeface="+mn-cs"/>
                    </a:defRPr>
                  </a:pPr>
                  <a:endParaRPr lang="ko-KR"/>
                </a:p>
              </c:txP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1D34-46B4-BFB0-A580C6D54EDB}"/>
                </c:ext>
              </c:extLst>
            </c:dLbl>
            <c:dLbl>
              <c:idx val="4"/>
              <c:numFmt formatCode="#,##0_);[Red]\(#,##0\)" sourceLinked="0"/>
              <c:spPr>
                <a:noFill/>
                <a:ln>
                  <a:noFill/>
                </a:ln>
                <a:effectLst/>
              </c:spPr>
              <c:txPr>
                <a:bodyPr rot="0" spcFirstLastPara="1" vertOverflow="ellipsis" vert="horz" wrap="square" lIns="0" tIns="0" rIns="0" bIns="0" anchor="ctr" anchorCtr="1">
                  <a:spAutoFit/>
                </a:bodyPr>
                <a:lstStyle/>
                <a:p>
                  <a:pPr>
                    <a:defRPr lang="en-US" altLang="ko-KR" sz="1200" b="0" i="0" u="none" strike="noStrike" kern="1200" baseline="0">
                      <a:ln>
                        <a:solidFill>
                          <a:srgbClr val="000000">
                            <a:lumMod val="50000"/>
                            <a:lumOff val="50000"/>
                            <a:alpha val="0"/>
                          </a:srgbClr>
                        </a:solidFill>
                      </a:ln>
                      <a:solidFill>
                        <a:schemeClr val="bg1"/>
                      </a:solidFill>
                      <a:latin typeface="KPMG Bold" panose="020B0803030202040204" pitchFamily="34" charset="0"/>
                      <a:ea typeface="KoPub돋움체 Medium" panose="00000600000000000000" pitchFamily="2" charset="-127"/>
                      <a:cs typeface="+mn-cs"/>
                    </a:defRPr>
                  </a:pPr>
                  <a:endParaRPr lang="ko-KR"/>
                </a:p>
              </c:txP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4-1D34-46B4-BFB0-A580C6D54EDB}"/>
                </c:ext>
              </c:extLst>
            </c:dLbl>
            <c:numFmt formatCode="#,##0_);[Red]\(#,##0\)" sourceLinked="0"/>
            <c:spPr>
              <a:solidFill>
                <a:schemeClr val="bg1"/>
              </a:solidFill>
              <a:ln>
                <a:solidFill>
                  <a:schemeClr val="accent5"/>
                </a:solidFill>
              </a:ln>
              <a:effectLst/>
            </c:spPr>
            <c:txPr>
              <a:bodyPr rot="0" spcFirstLastPara="1" vertOverflow="ellipsis" vert="horz" wrap="square" lIns="0" tIns="0" rIns="0" bIns="0" anchor="ctr" anchorCtr="1">
                <a:spAutoFit/>
              </a:bodyPr>
              <a:lstStyle/>
              <a:p>
                <a:pPr>
                  <a:defRPr lang="en-US" altLang="ko-KR" sz="1200" b="0" i="0" u="none" strike="noStrike" kern="1200" baseline="0">
                    <a:ln>
                      <a:solidFill>
                        <a:srgbClr val="000000">
                          <a:lumMod val="50000"/>
                          <a:lumOff val="50000"/>
                          <a:alpha val="0"/>
                        </a:srgbClr>
                      </a:solidFill>
                    </a:ln>
                    <a:solidFill>
                      <a:schemeClr val="bg1"/>
                    </a:solidFill>
                    <a:latin typeface="KPMG Bold" panose="020B0803030202040204" pitchFamily="34" charset="0"/>
                    <a:ea typeface="KoPub돋움체 Medium" panose="00000600000000000000" pitchFamily="2" charset="-127"/>
                    <a:cs typeface="+mn-cs"/>
                  </a:defRPr>
                </a:pPr>
                <a:endParaRPr lang="ko-KR"/>
              </a:p>
            </c:txP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ext>
            </c:extLst>
          </c:dLbls>
          <c:cat>
            <c:strRef>
              <c:f>Sheet1!$A$2:$A$6</c:f>
              <c:strCache>
                <c:ptCount val="5"/>
                <c:pt idx="0">
                  <c:v>2017</c:v>
                </c:pt>
                <c:pt idx="1">
                  <c:v>2018</c:v>
                </c:pt>
                <c:pt idx="2">
                  <c:v>2019</c:v>
                </c:pt>
                <c:pt idx="3">
                  <c:v>2020</c:v>
                </c:pt>
                <c:pt idx="4">
                  <c:v>2021</c:v>
                </c:pt>
              </c:strCache>
            </c:strRef>
          </c:cat>
          <c:val>
            <c:numRef>
              <c:f>Sheet1!$D$2:$D$6</c:f>
              <c:numCache>
                <c:formatCode>#,##0.00</c:formatCode>
                <c:ptCount val="5"/>
                <c:pt idx="0">
                  <c:v>90.13</c:v>
                </c:pt>
                <c:pt idx="1">
                  <c:v>107.56</c:v>
                </c:pt>
                <c:pt idx="2">
                  <c:v>117.5</c:v>
                </c:pt>
                <c:pt idx="3">
                  <c:v>117.4</c:v>
                </c:pt>
                <c:pt idx="4" formatCode="#,##0">
                  <c:v>121</c:v>
                </c:pt>
              </c:numCache>
            </c:numRef>
          </c:val>
          <c:extLst>
            <c:ext xmlns:c16="http://schemas.microsoft.com/office/drawing/2014/chart" uri="{C3380CC4-5D6E-409C-BE32-E72D297353CC}">
              <c16:uniqueId val="{00000000-C853-46B4-A812-416003CDCA61}"/>
            </c:ext>
          </c:extLst>
        </c:ser>
        <c:ser>
          <c:idx val="3"/>
          <c:order val="3"/>
          <c:tx>
            <c:strRef>
              <c:f>Sheet1!$E$1</c:f>
              <c:strCache>
                <c:ptCount val="1"/>
                <c:pt idx="0">
                  <c:v>손해보험</c:v>
                </c:pt>
              </c:strCache>
            </c:strRef>
          </c:tx>
          <c:spPr>
            <a:solidFill>
              <a:schemeClr val="accent5"/>
            </a:solidFill>
            <a:ln>
              <a:noFill/>
            </a:ln>
            <a:effectLst/>
          </c:spPr>
          <c:invertIfNegative val="0"/>
          <c:dLbls>
            <c:numFmt formatCode="#,##0_);[Red]\(#,##0\)" sourceLinked="0"/>
            <c:spPr>
              <a:noFill/>
              <a:ln>
                <a:noFill/>
              </a:ln>
              <a:effectLst/>
            </c:spPr>
            <c:txPr>
              <a:bodyPr rot="0" spcFirstLastPara="1" vertOverflow="ellipsis" vert="horz" wrap="square" lIns="0" tIns="0" rIns="0" bIns="0" anchor="ctr" anchorCtr="0">
                <a:spAutoFit/>
              </a:bodyPr>
              <a:lstStyle/>
              <a:p>
                <a:pPr algn="ctr">
                  <a:defRPr lang="en-US" altLang="ko-KR" sz="1200" b="0" i="0" u="none" strike="noStrike" kern="1200" baseline="0">
                    <a:ln>
                      <a:solidFill>
                        <a:srgbClr val="000000">
                          <a:lumMod val="50000"/>
                          <a:lumOff val="50000"/>
                          <a:alpha val="0"/>
                        </a:srgbClr>
                      </a:solidFill>
                    </a:ln>
                    <a:solidFill>
                      <a:schemeClr val="bg1"/>
                    </a:solidFill>
                    <a:latin typeface="KPMG Bold" panose="020B0803030202040204" pitchFamily="34" charset="0"/>
                    <a:ea typeface="KoPub돋움체 Medium" panose="00000600000000000000" pitchFamily="2" charset="-127"/>
                    <a:cs typeface="+mn-cs"/>
                  </a:defRPr>
                </a:pPr>
                <a:endParaRPr lang="ko-KR"/>
              </a:p>
            </c:txPr>
            <c:dLblPos val="ct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ext>
            </c:extLst>
          </c:dLbls>
          <c:cat>
            <c:strRef>
              <c:f>Sheet1!$A$2:$A$6</c:f>
              <c:strCache>
                <c:ptCount val="5"/>
                <c:pt idx="0">
                  <c:v>2017</c:v>
                </c:pt>
                <c:pt idx="1">
                  <c:v>2018</c:v>
                </c:pt>
                <c:pt idx="2">
                  <c:v>2019</c:v>
                </c:pt>
                <c:pt idx="3">
                  <c:v>2020</c:v>
                </c:pt>
                <c:pt idx="4">
                  <c:v>2021</c:v>
                </c:pt>
              </c:strCache>
            </c:strRef>
          </c:cat>
          <c:val>
            <c:numRef>
              <c:f>Sheet1!$E$2:$E$6</c:f>
              <c:numCache>
                <c:formatCode>#,##0.00</c:formatCode>
                <c:ptCount val="5"/>
                <c:pt idx="0">
                  <c:v>983.47</c:v>
                </c:pt>
                <c:pt idx="1">
                  <c:v>1077.01</c:v>
                </c:pt>
                <c:pt idx="2">
                  <c:v>1164.9000000000001</c:v>
                </c:pt>
                <c:pt idx="3">
                  <c:v>1192.9000000000001</c:v>
                </c:pt>
                <c:pt idx="4">
                  <c:v>1167.0999999999999</c:v>
                </c:pt>
              </c:numCache>
            </c:numRef>
          </c:val>
          <c:extLst>
            <c:ext xmlns:c16="http://schemas.microsoft.com/office/drawing/2014/chart" uri="{C3380CC4-5D6E-409C-BE32-E72D297353CC}">
              <c16:uniqueId val="{00000001-C853-46B4-A812-416003CDCA61}"/>
            </c:ext>
          </c:extLst>
        </c:ser>
        <c:dLbls>
          <c:showLegendKey val="0"/>
          <c:showVal val="0"/>
          <c:showCatName val="0"/>
          <c:showSerName val="0"/>
          <c:showPercent val="0"/>
          <c:showBubbleSize val="0"/>
        </c:dLbls>
        <c:gapWidth val="80"/>
        <c:overlap val="100"/>
        <c:axId val="739968304"/>
        <c:axId val="739950416"/>
      </c:barChart>
      <c:catAx>
        <c:axId val="73996830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lgn="ctr">
              <a:defRPr lang="en-US" altLang="ko-KR" sz="1050" b="0" i="0" u="none" strike="noStrike" kern="1200" baseline="0">
                <a:ln>
                  <a:solidFill>
                    <a:srgbClr val="000000">
                      <a:lumMod val="50000"/>
                      <a:lumOff val="50000"/>
                      <a:alpha val="0"/>
                    </a:srgbClr>
                  </a:solidFill>
                </a:ln>
                <a:solidFill>
                  <a:schemeClr val="bg1">
                    <a:lumMod val="50000"/>
                  </a:schemeClr>
                </a:solidFill>
                <a:latin typeface="KPMG Bold" panose="020B0803030202040204" pitchFamily="34" charset="0"/>
                <a:ea typeface="KoPub돋움체 Medium" panose="00000600000000000000" pitchFamily="2" charset="-127"/>
                <a:cs typeface="+mn-cs"/>
              </a:defRPr>
            </a:pPr>
            <a:endParaRPr lang="ko-KR"/>
          </a:p>
        </c:txPr>
        <c:crossAx val="739950416"/>
        <c:crosses val="autoZero"/>
        <c:auto val="1"/>
        <c:lblAlgn val="ctr"/>
        <c:lblOffset val="100"/>
        <c:noMultiLvlLbl val="0"/>
      </c:catAx>
      <c:valAx>
        <c:axId val="739950416"/>
        <c:scaling>
          <c:orientation val="minMax"/>
        </c:scaling>
        <c:delete val="0"/>
        <c:axPos val="l"/>
        <c:numFmt formatCode="#,##0_);[Red]\(#,##0\)" sourceLinked="0"/>
        <c:majorTickMark val="out"/>
        <c:minorTickMark val="none"/>
        <c:tickLblPos val="nextTo"/>
        <c:spPr>
          <a:noFill/>
          <a:ln>
            <a:solidFill>
              <a:schemeClr val="bg1">
                <a:lumMod val="75000"/>
              </a:schemeClr>
            </a:solidFill>
          </a:ln>
          <a:effectLst/>
        </c:spPr>
        <c:txPr>
          <a:bodyPr rot="-60000000" spcFirstLastPara="1" vertOverflow="ellipsis" vert="horz" wrap="square" anchor="ctr" anchorCtr="1"/>
          <a:lstStyle/>
          <a:p>
            <a:pPr algn="ctr">
              <a:defRPr lang="en-US" altLang="ko-KR" sz="1050" b="0" i="0" u="none" strike="noStrike" kern="1200" baseline="0">
                <a:ln>
                  <a:solidFill>
                    <a:srgbClr val="000000">
                      <a:lumMod val="50000"/>
                      <a:lumOff val="50000"/>
                      <a:alpha val="0"/>
                    </a:srgbClr>
                  </a:solidFill>
                </a:ln>
                <a:solidFill>
                  <a:schemeClr val="bg1">
                    <a:lumMod val="50000"/>
                  </a:schemeClr>
                </a:solidFill>
                <a:latin typeface="KPMG Bold" panose="020B0803030202040204" pitchFamily="34" charset="0"/>
                <a:ea typeface="KoPub돋움체 Medium" panose="00000600000000000000" pitchFamily="2" charset="-127"/>
                <a:cs typeface="+mn-cs"/>
              </a:defRPr>
            </a:pPr>
            <a:endParaRPr lang="ko-KR"/>
          </a:p>
        </c:txPr>
        <c:crossAx val="739968304"/>
        <c:crosses val="autoZero"/>
        <c:crossBetween val="between"/>
        <c:majorUnit val="1000"/>
        <c:minorUnit val="1000"/>
      </c:valAx>
      <c:spPr>
        <a:noFill/>
        <a:ln>
          <a:noFill/>
        </a:ln>
        <a:effectLst/>
      </c:spPr>
    </c:plotArea>
    <c:legend>
      <c:legendPos val="t"/>
      <c:layout>
        <c:manualLayout>
          <c:xMode val="edge"/>
          <c:yMode val="edge"/>
          <c:x val="0.11577694701264497"/>
          <c:y val="4.1517772058277877E-3"/>
          <c:w val="0.82547529172243128"/>
          <c:h val="0.13166102798657439"/>
        </c:manualLayout>
      </c:layout>
      <c:overlay val="0"/>
      <c:spPr>
        <a:noFill/>
        <a:ln>
          <a:noFill/>
        </a:ln>
        <a:effectLst/>
      </c:spPr>
      <c:txPr>
        <a:bodyPr rot="0" spcFirstLastPara="1" vertOverflow="ellipsis" vert="horz" wrap="square" anchor="ctr" anchorCtr="1"/>
        <a:lstStyle/>
        <a:p>
          <a:pPr>
            <a:defRPr lang="en-US" altLang="ko-KR" sz="900" b="0" i="0" u="none" strike="noStrike" kern="1200" baseline="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cs typeface="+mn-cs"/>
            </a:defRPr>
          </a:pPr>
          <a:endParaRPr lang="ko-K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lang="en-US" altLang="ko-KR" sz="900" kern="120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cs typeface="+mn-cs"/>
        </a:defRPr>
      </a:pPr>
      <a:endParaRPr lang="ko-KR"/>
    </a:p>
  </c:txPr>
  <c:externalData r:id="rId1">
    <c:autoUpdate val="0"/>
  </c:externalData>
</c:chartSpace>
</file>

<file path=ppt/charts/chart8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Sheet1!$B$1</c:f>
              <c:strCache>
                <c:ptCount val="1"/>
                <c:pt idx="0">
                  <c:v>생명보험_인보험</c:v>
                </c:pt>
              </c:strCache>
            </c:strRef>
          </c:tx>
          <c:spPr>
            <a:solidFill>
              <a:schemeClr val="tx2"/>
            </a:solidFill>
            <a:ln>
              <a:noFill/>
            </a:ln>
            <a:effectLst/>
          </c:spPr>
          <c:invertIfNegative val="0"/>
          <c:dLbls>
            <c:numFmt formatCode="#,##0.0_);[Red]\(#,##0.0\)" sourceLinked="0"/>
            <c:spPr>
              <a:noFill/>
              <a:ln>
                <a:noFill/>
              </a:ln>
              <a:effectLst/>
            </c:spPr>
            <c:txPr>
              <a:bodyPr rot="0" spcFirstLastPara="1" vertOverflow="ellipsis" vert="horz" wrap="square" lIns="0" tIns="0" rIns="0" bIns="0" anchor="ctr" anchorCtr="1">
                <a:spAutoFit/>
              </a:bodyPr>
              <a:lstStyle/>
              <a:p>
                <a:pPr>
                  <a:defRPr lang="en-US" altLang="ko-KR" sz="1200" b="0" i="0" u="none" strike="noStrike" kern="1200" baseline="0">
                    <a:ln>
                      <a:solidFill>
                        <a:srgbClr val="000000">
                          <a:lumMod val="50000"/>
                          <a:lumOff val="50000"/>
                          <a:alpha val="0"/>
                        </a:srgbClr>
                      </a:solidFill>
                    </a:ln>
                    <a:solidFill>
                      <a:schemeClr val="bg1"/>
                    </a:solidFill>
                    <a:latin typeface="KPMG Bold" panose="020B0803030202040204" pitchFamily="34" charset="0"/>
                    <a:ea typeface="KoPub돋움체 Medium" panose="00000600000000000000" pitchFamily="2" charset="-127"/>
                    <a:cs typeface="+mn-cs"/>
                  </a:defRPr>
                </a:pPr>
                <a:endParaRPr lang="ko-KR"/>
              </a:p>
            </c:txP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a:noFill/>
                  <a:ln>
                    <a:noFill/>
                  </a:ln>
                </c15:spPr>
                <c15:showLeaderLines val="0"/>
              </c:ext>
            </c:extLst>
          </c:dLbls>
          <c:cat>
            <c:strRef>
              <c:f>Sheet1!$A$2:$A$6</c:f>
              <c:strCache>
                <c:ptCount val="5"/>
                <c:pt idx="0">
                  <c:v>2017</c:v>
                </c:pt>
                <c:pt idx="1">
                  <c:v>2018</c:v>
                </c:pt>
                <c:pt idx="2">
                  <c:v>2019</c:v>
                </c:pt>
                <c:pt idx="3">
                  <c:v>2020</c:v>
                </c:pt>
                <c:pt idx="4">
                  <c:v>2021</c:v>
                </c:pt>
              </c:strCache>
            </c:strRef>
          </c:cat>
          <c:val>
            <c:numRef>
              <c:f>Sheet1!$B$2:$B$6</c:f>
              <c:numCache>
                <c:formatCode>#,##0.00</c:formatCode>
                <c:ptCount val="5"/>
                <c:pt idx="0">
                  <c:v>457.49</c:v>
                </c:pt>
                <c:pt idx="1">
                  <c:v>438.85</c:v>
                </c:pt>
                <c:pt idx="2">
                  <c:v>374.3</c:v>
                </c:pt>
                <c:pt idx="3">
                  <c:v>371.5</c:v>
                </c:pt>
                <c:pt idx="4" formatCode="#,##0">
                  <c:v>354</c:v>
                </c:pt>
              </c:numCache>
            </c:numRef>
          </c:val>
          <c:extLst>
            <c:ext xmlns:c16="http://schemas.microsoft.com/office/drawing/2014/chart" uri="{C3380CC4-5D6E-409C-BE32-E72D297353CC}">
              <c16:uniqueId val="{00000000-C596-4B4F-A4AB-ECFA1B710ACC}"/>
            </c:ext>
          </c:extLst>
        </c:ser>
        <c:ser>
          <c:idx val="1"/>
          <c:order val="1"/>
          <c:tx>
            <c:strRef>
              <c:f>Sheet1!$C$1</c:f>
              <c:strCache>
                <c:ptCount val="1"/>
                <c:pt idx="0">
                  <c:v>건강보험_인보험</c:v>
                </c:pt>
              </c:strCache>
            </c:strRef>
          </c:tx>
          <c:spPr>
            <a:solidFill>
              <a:schemeClr val="accent1"/>
            </a:solidFill>
            <a:ln>
              <a:noFill/>
            </a:ln>
            <a:effectLst/>
          </c:spPr>
          <c:invertIfNegative val="0"/>
          <c:dLbls>
            <c:dLbl>
              <c:idx val="0"/>
              <c:numFmt formatCode="#,##0.0_);[Red]\(#,##0.0\)" sourceLinked="0"/>
              <c:spPr>
                <a:noFill/>
                <a:ln>
                  <a:noFill/>
                </a:ln>
                <a:effectLst/>
              </c:spPr>
              <c:txPr>
                <a:bodyPr rot="0" spcFirstLastPara="1" vertOverflow="ellipsis" vert="horz" wrap="square" lIns="0" tIns="0" rIns="0" bIns="0" anchor="ctr" anchorCtr="1">
                  <a:spAutoFit/>
                </a:bodyPr>
                <a:lstStyle/>
                <a:p>
                  <a:pPr>
                    <a:defRPr lang="en-US" altLang="ko-KR" sz="1200" b="0" i="0" u="none" strike="noStrike" kern="1200" baseline="0">
                      <a:ln>
                        <a:solidFill>
                          <a:srgbClr val="000000">
                            <a:lumMod val="50000"/>
                            <a:lumOff val="50000"/>
                            <a:alpha val="0"/>
                          </a:srgbClr>
                        </a:solidFill>
                      </a:ln>
                      <a:solidFill>
                        <a:schemeClr val="bg1"/>
                      </a:solidFill>
                      <a:latin typeface="KPMG Bold" panose="020B0803030202040204" pitchFamily="34" charset="0"/>
                      <a:ea typeface="KoPub돋움체 Medium" panose="00000600000000000000" pitchFamily="2" charset="-127"/>
                      <a:cs typeface="+mn-cs"/>
                    </a:defRPr>
                  </a:pPr>
                  <a:endParaRPr lang="ko-KR"/>
                </a:p>
              </c:txP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a:noFill/>
                    <a:ln>
                      <a:noFill/>
                    </a:ln>
                  </c15:spPr>
                </c:ext>
                <c:ext xmlns:c16="http://schemas.microsoft.com/office/drawing/2014/chart" uri="{C3380CC4-5D6E-409C-BE32-E72D297353CC}">
                  <c16:uniqueId val="{00000000-DA4C-401B-9DF5-66777C705822}"/>
                </c:ext>
              </c:extLst>
            </c:dLbl>
            <c:dLbl>
              <c:idx val="1"/>
              <c:numFmt formatCode="#,##0.0_);[Red]\(#,##0.0\)" sourceLinked="0"/>
              <c:spPr>
                <a:noFill/>
                <a:ln>
                  <a:noFill/>
                </a:ln>
                <a:effectLst/>
              </c:spPr>
              <c:txPr>
                <a:bodyPr rot="0" spcFirstLastPara="1" vertOverflow="ellipsis" vert="horz" wrap="square" lIns="0" tIns="0" rIns="0" bIns="0" anchor="ctr" anchorCtr="1">
                  <a:spAutoFit/>
                </a:bodyPr>
                <a:lstStyle/>
                <a:p>
                  <a:pPr>
                    <a:defRPr lang="en-US" altLang="ko-KR" sz="1200" b="0" i="0" u="none" strike="noStrike" kern="1200" baseline="0">
                      <a:ln>
                        <a:solidFill>
                          <a:srgbClr val="000000">
                            <a:lumMod val="50000"/>
                            <a:lumOff val="50000"/>
                            <a:alpha val="0"/>
                          </a:srgbClr>
                        </a:solidFill>
                      </a:ln>
                      <a:solidFill>
                        <a:schemeClr val="bg1"/>
                      </a:solidFill>
                      <a:latin typeface="KPMG Bold" panose="020B0803030202040204" pitchFamily="34" charset="0"/>
                      <a:ea typeface="KoPub돋움체 Medium" panose="00000600000000000000" pitchFamily="2" charset="-127"/>
                      <a:cs typeface="+mn-cs"/>
                    </a:defRPr>
                  </a:pPr>
                  <a:endParaRPr lang="ko-KR"/>
                </a:p>
              </c:txP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a:noFill/>
                    <a:ln>
                      <a:noFill/>
                    </a:ln>
                  </c15:spPr>
                </c:ext>
                <c:ext xmlns:c16="http://schemas.microsoft.com/office/drawing/2014/chart" uri="{C3380CC4-5D6E-409C-BE32-E72D297353CC}">
                  <c16:uniqueId val="{00000001-DA4C-401B-9DF5-66777C705822}"/>
                </c:ext>
              </c:extLst>
            </c:dLbl>
            <c:dLbl>
              <c:idx val="2"/>
              <c:numFmt formatCode="#,##0.0_);[Red]\(#,##0.0\)" sourceLinked="0"/>
              <c:spPr>
                <a:noFill/>
                <a:ln>
                  <a:noFill/>
                </a:ln>
                <a:effectLst/>
              </c:spPr>
              <c:txPr>
                <a:bodyPr rot="0" spcFirstLastPara="1" vertOverflow="ellipsis" vert="horz" wrap="square" lIns="0" tIns="0" rIns="0" bIns="0" anchor="ctr" anchorCtr="1">
                  <a:spAutoFit/>
                </a:bodyPr>
                <a:lstStyle/>
                <a:p>
                  <a:pPr>
                    <a:defRPr lang="en-US" altLang="ko-KR" sz="1200" b="0" i="0" u="none" strike="noStrike" kern="1200" baseline="0">
                      <a:ln>
                        <a:solidFill>
                          <a:srgbClr val="000000">
                            <a:lumMod val="50000"/>
                            <a:lumOff val="50000"/>
                            <a:alpha val="0"/>
                          </a:srgbClr>
                        </a:solidFill>
                      </a:ln>
                      <a:solidFill>
                        <a:schemeClr val="bg1"/>
                      </a:solidFill>
                      <a:latin typeface="KPMG Bold" panose="020B0803030202040204" pitchFamily="34" charset="0"/>
                      <a:ea typeface="KoPub돋움체 Medium" panose="00000600000000000000" pitchFamily="2" charset="-127"/>
                      <a:cs typeface="+mn-cs"/>
                    </a:defRPr>
                  </a:pPr>
                  <a:endParaRPr lang="ko-KR"/>
                </a:p>
              </c:txP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a:noFill/>
                    <a:ln>
                      <a:noFill/>
                    </a:ln>
                  </c15:spPr>
                </c:ext>
                <c:ext xmlns:c16="http://schemas.microsoft.com/office/drawing/2014/chart" uri="{C3380CC4-5D6E-409C-BE32-E72D297353CC}">
                  <c16:uniqueId val="{00000002-DA4C-401B-9DF5-66777C705822}"/>
                </c:ext>
              </c:extLst>
            </c:dLbl>
            <c:dLbl>
              <c:idx val="3"/>
              <c:numFmt formatCode="#,##0.0_);[Red]\(#,##0.0\)" sourceLinked="0"/>
              <c:spPr>
                <a:noFill/>
                <a:ln>
                  <a:noFill/>
                </a:ln>
                <a:effectLst/>
              </c:spPr>
              <c:txPr>
                <a:bodyPr rot="0" spcFirstLastPara="1" vertOverflow="ellipsis" vert="horz" wrap="square" lIns="0" tIns="0" rIns="0" bIns="0" anchor="ctr" anchorCtr="1">
                  <a:spAutoFit/>
                </a:bodyPr>
                <a:lstStyle/>
                <a:p>
                  <a:pPr>
                    <a:defRPr lang="en-US" altLang="ko-KR" sz="1200" b="0" i="0" u="none" strike="noStrike" kern="1200" baseline="0">
                      <a:ln>
                        <a:solidFill>
                          <a:srgbClr val="000000">
                            <a:lumMod val="50000"/>
                            <a:lumOff val="50000"/>
                            <a:alpha val="0"/>
                          </a:srgbClr>
                        </a:solidFill>
                      </a:ln>
                      <a:solidFill>
                        <a:schemeClr val="bg1"/>
                      </a:solidFill>
                      <a:latin typeface="KPMG Bold" panose="020B0803030202040204" pitchFamily="34" charset="0"/>
                      <a:ea typeface="KoPub돋움체 Medium" panose="00000600000000000000" pitchFamily="2" charset="-127"/>
                      <a:cs typeface="+mn-cs"/>
                    </a:defRPr>
                  </a:pPr>
                  <a:endParaRPr lang="ko-KR"/>
                </a:p>
              </c:txP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a:noFill/>
                    <a:ln>
                      <a:noFill/>
                    </a:ln>
                  </c15:spPr>
                </c:ext>
                <c:ext xmlns:c16="http://schemas.microsoft.com/office/drawing/2014/chart" uri="{C3380CC4-5D6E-409C-BE32-E72D297353CC}">
                  <c16:uniqueId val="{00000001-C596-4B4F-A4AB-ECFA1B710ACC}"/>
                </c:ext>
              </c:extLst>
            </c:dLbl>
            <c:dLbl>
              <c:idx val="4"/>
              <c:numFmt formatCode="#,##0.0_);[Red]\(#,##0.0\)" sourceLinked="0"/>
              <c:spPr>
                <a:noFill/>
                <a:ln>
                  <a:noFill/>
                </a:ln>
                <a:effectLst/>
              </c:spPr>
              <c:txPr>
                <a:bodyPr rot="0" spcFirstLastPara="1" vertOverflow="ellipsis" vert="horz" wrap="square" lIns="0" tIns="0" rIns="0" bIns="0" anchor="ctr" anchorCtr="1">
                  <a:spAutoFit/>
                </a:bodyPr>
                <a:lstStyle/>
                <a:p>
                  <a:pPr>
                    <a:defRPr lang="en-US" altLang="ko-KR" sz="1200" b="0" i="0" u="none" strike="noStrike" kern="1200" baseline="0">
                      <a:ln>
                        <a:solidFill>
                          <a:srgbClr val="000000">
                            <a:lumMod val="50000"/>
                            <a:lumOff val="50000"/>
                            <a:alpha val="0"/>
                          </a:srgbClr>
                        </a:solidFill>
                      </a:ln>
                      <a:solidFill>
                        <a:schemeClr val="bg1"/>
                      </a:solidFill>
                      <a:latin typeface="KPMG Bold" panose="020B0803030202040204" pitchFamily="34" charset="0"/>
                      <a:ea typeface="KoPub돋움체 Medium" panose="00000600000000000000" pitchFamily="2" charset="-127"/>
                      <a:cs typeface="+mn-cs"/>
                    </a:defRPr>
                  </a:pPr>
                  <a:endParaRPr lang="ko-KR"/>
                </a:p>
              </c:txP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a:noFill/>
                    <a:ln>
                      <a:noFill/>
                    </a:ln>
                  </c15:spPr>
                </c:ext>
                <c:ext xmlns:c16="http://schemas.microsoft.com/office/drawing/2014/chart" uri="{C3380CC4-5D6E-409C-BE32-E72D297353CC}">
                  <c16:uniqueId val="{00000003-DA4C-401B-9DF5-66777C705822}"/>
                </c:ext>
              </c:extLst>
            </c:dLbl>
            <c:numFmt formatCode="#,##0.0_);[Red]\(#,##0.0\)" sourceLinked="0"/>
            <c:spPr>
              <a:solidFill>
                <a:schemeClr val="bg1"/>
              </a:solidFill>
              <a:ln>
                <a:solidFill>
                  <a:schemeClr val="accent5"/>
                </a:solidFill>
              </a:ln>
              <a:effectLst/>
            </c:spPr>
            <c:txPr>
              <a:bodyPr rot="0" spcFirstLastPara="1" vertOverflow="ellipsis" vert="horz" wrap="square" lIns="0" tIns="0" rIns="0" bIns="0" anchor="ctr" anchorCtr="1">
                <a:spAutoFit/>
              </a:bodyPr>
              <a:lstStyle/>
              <a:p>
                <a:pPr>
                  <a:defRPr lang="en-US" altLang="ko-KR" sz="1200" b="0" i="0" u="none" strike="noStrike" kern="1200" baseline="0">
                    <a:ln>
                      <a:solidFill>
                        <a:srgbClr val="000000">
                          <a:lumMod val="50000"/>
                          <a:lumOff val="50000"/>
                          <a:alpha val="0"/>
                        </a:srgbClr>
                      </a:solidFill>
                    </a:ln>
                    <a:solidFill>
                      <a:schemeClr val="bg1"/>
                    </a:solidFill>
                    <a:latin typeface="KPMG Bold" panose="020B0803030202040204" pitchFamily="34" charset="0"/>
                    <a:ea typeface="KoPub돋움체 Medium" panose="00000600000000000000" pitchFamily="2" charset="-127"/>
                    <a:cs typeface="+mn-cs"/>
                  </a:defRPr>
                </a:pPr>
                <a:endParaRPr lang="ko-KR"/>
              </a:p>
            </c:txP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a:noFill/>
                  <a:ln>
                    <a:noFill/>
                  </a:ln>
                </c15:spPr>
                <c15:showLeaderLines val="1"/>
                <c15:leaderLines>
                  <c:spPr>
                    <a:ln w="9525" cap="flat" cmpd="sng" algn="ctr">
                      <a:solidFill>
                        <a:schemeClr val="tx1">
                          <a:lumMod val="35000"/>
                          <a:lumOff val="65000"/>
                        </a:schemeClr>
                      </a:solidFill>
                      <a:prstDash val="solid"/>
                      <a:round/>
                    </a:ln>
                    <a:effectLst/>
                  </c:spPr>
                </c15:leaderLines>
              </c:ext>
            </c:extLst>
          </c:dLbls>
          <c:cat>
            <c:strRef>
              <c:f>Sheet1!$A$2:$A$6</c:f>
              <c:strCache>
                <c:ptCount val="5"/>
                <c:pt idx="0">
                  <c:v>2017</c:v>
                </c:pt>
                <c:pt idx="1">
                  <c:v>2018</c:v>
                </c:pt>
                <c:pt idx="2">
                  <c:v>2019</c:v>
                </c:pt>
                <c:pt idx="3">
                  <c:v>2020</c:v>
                </c:pt>
                <c:pt idx="4">
                  <c:v>2021</c:v>
                </c:pt>
              </c:strCache>
            </c:strRef>
          </c:cat>
          <c:val>
            <c:numRef>
              <c:f>Sheet1!$C$2:$C$6</c:f>
              <c:numCache>
                <c:formatCode>#,##0.00</c:formatCode>
                <c:ptCount val="5"/>
                <c:pt idx="0">
                  <c:v>129.47999999999999</c:v>
                </c:pt>
                <c:pt idx="1">
                  <c:v>174.43</c:v>
                </c:pt>
                <c:pt idx="2">
                  <c:v>235.1</c:v>
                </c:pt>
                <c:pt idx="3">
                  <c:v>292.10000000000002</c:v>
                </c:pt>
                <c:pt idx="4">
                  <c:v>402.9</c:v>
                </c:pt>
              </c:numCache>
            </c:numRef>
          </c:val>
          <c:extLst>
            <c:ext xmlns:c16="http://schemas.microsoft.com/office/drawing/2014/chart" uri="{C3380CC4-5D6E-409C-BE32-E72D297353CC}">
              <c16:uniqueId val="{00000002-C596-4B4F-A4AB-ECFA1B710ACC}"/>
            </c:ext>
          </c:extLst>
        </c:ser>
        <c:ser>
          <c:idx val="2"/>
          <c:order val="2"/>
          <c:tx>
            <c:strRef>
              <c:f>Sheet1!$D$1</c:f>
              <c:strCache>
                <c:ptCount val="1"/>
                <c:pt idx="0">
                  <c:v>상해보험_인보험</c:v>
                </c:pt>
              </c:strCache>
            </c:strRef>
          </c:tx>
          <c:spPr>
            <a:solidFill>
              <a:schemeClr val="accent3"/>
            </a:solidFill>
            <a:ln>
              <a:noFill/>
            </a:ln>
            <a:effectLst/>
          </c:spPr>
          <c:invertIfNegative val="0"/>
          <c:dLbls>
            <c:numFmt formatCode="#,##0.0_);[Red]\(#,##0.0\)" sourceLinked="0"/>
            <c:spPr>
              <a:noFill/>
              <a:ln>
                <a:noFill/>
              </a:ln>
              <a:effectLst/>
            </c:spPr>
            <c:txPr>
              <a:bodyPr rot="0" spcFirstLastPara="1" vertOverflow="ellipsis" vert="horz" wrap="square" lIns="38100" tIns="19050" rIns="38100" bIns="19050" anchor="ctr" anchorCtr="0">
                <a:spAutoFit/>
              </a:bodyPr>
              <a:lstStyle/>
              <a:p>
                <a:pPr algn="ctr">
                  <a:defRPr lang="en-US" altLang="ko-KR" sz="1200" b="0" i="0" u="none" strike="noStrike" kern="1200" baseline="0">
                    <a:ln>
                      <a:solidFill>
                        <a:srgbClr val="000000">
                          <a:lumMod val="50000"/>
                          <a:lumOff val="50000"/>
                          <a:alpha val="0"/>
                        </a:srgbClr>
                      </a:solidFill>
                    </a:ln>
                    <a:solidFill>
                      <a:schemeClr val="bg1"/>
                    </a:solidFill>
                    <a:latin typeface="KPMG Bold" panose="020B0803030202040204" pitchFamily="34" charset="0"/>
                    <a:ea typeface="KoPub돋움체 Medium" panose="00000600000000000000" pitchFamily="2" charset="-127"/>
                    <a:cs typeface="+mn-cs"/>
                  </a:defRPr>
                </a:pPr>
                <a:endParaRPr lang="ko-K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shade val="95000"/>
                          <a:satMod val="105000"/>
                        </a:schemeClr>
                      </a:solidFill>
                      <a:prstDash val="solid"/>
                      <a:round/>
                    </a:ln>
                    <a:effectLst/>
                  </c:spPr>
                </c15:leaderLines>
              </c:ext>
            </c:extLst>
          </c:dLbls>
          <c:cat>
            <c:strRef>
              <c:f>Sheet1!$A$2:$A$6</c:f>
              <c:strCache>
                <c:ptCount val="5"/>
                <c:pt idx="0">
                  <c:v>2017</c:v>
                </c:pt>
                <c:pt idx="1">
                  <c:v>2018</c:v>
                </c:pt>
                <c:pt idx="2">
                  <c:v>2019</c:v>
                </c:pt>
                <c:pt idx="3">
                  <c:v>2020</c:v>
                </c:pt>
                <c:pt idx="4">
                  <c:v>2021</c:v>
                </c:pt>
              </c:strCache>
            </c:strRef>
          </c:cat>
          <c:val>
            <c:numRef>
              <c:f>Sheet1!$D$2:$D$6</c:f>
              <c:numCache>
                <c:formatCode>0_);[Red]\(0\)</c:formatCode>
                <c:ptCount val="5"/>
                <c:pt idx="0">
                  <c:v>22.37</c:v>
                </c:pt>
                <c:pt idx="1">
                  <c:v>26.77</c:v>
                </c:pt>
                <c:pt idx="2">
                  <c:v>29.8</c:v>
                </c:pt>
                <c:pt idx="3">
                  <c:v>31.6</c:v>
                </c:pt>
                <c:pt idx="4">
                  <c:v>35.200000000000003</c:v>
                </c:pt>
              </c:numCache>
            </c:numRef>
          </c:val>
          <c:extLst>
            <c:ext xmlns:c16="http://schemas.microsoft.com/office/drawing/2014/chart" uri="{C3380CC4-5D6E-409C-BE32-E72D297353CC}">
              <c16:uniqueId val="{00000008-C596-4B4F-A4AB-ECFA1B710ACC}"/>
            </c:ext>
          </c:extLst>
        </c:ser>
        <c:ser>
          <c:idx val="3"/>
          <c:order val="3"/>
          <c:tx>
            <c:strRef>
              <c:f>Sheet1!$E$1</c:f>
              <c:strCache>
                <c:ptCount val="1"/>
                <c:pt idx="0">
                  <c:v>손해보험</c:v>
                </c:pt>
              </c:strCache>
            </c:strRef>
          </c:tx>
          <c:spPr>
            <a:solidFill>
              <a:schemeClr val="accent4"/>
            </a:solidFill>
            <a:ln>
              <a:noFill/>
            </a:ln>
            <a:effectLst/>
          </c:spPr>
          <c:invertIfNegative val="0"/>
          <c:dLbls>
            <c:numFmt formatCode="#,##0.0_);[Red]\(#,##0.0\)" sourceLinked="0"/>
            <c:spPr>
              <a:noFill/>
              <a:ln>
                <a:noFill/>
              </a:ln>
              <a:effectLst/>
            </c:spPr>
            <c:txPr>
              <a:bodyPr rot="0" spcFirstLastPara="1" vertOverflow="ellipsis" vert="horz" wrap="square" lIns="38100" tIns="19050" rIns="38100" bIns="19050" anchor="ctr" anchorCtr="0">
                <a:spAutoFit/>
              </a:bodyPr>
              <a:lstStyle/>
              <a:p>
                <a:pPr algn="ctr">
                  <a:defRPr lang="en-US" altLang="ko-KR" sz="1200" b="0" i="0" u="none" strike="noStrike" kern="1200" baseline="0">
                    <a:ln>
                      <a:solidFill>
                        <a:srgbClr val="000000">
                          <a:lumMod val="50000"/>
                          <a:lumOff val="50000"/>
                          <a:alpha val="0"/>
                        </a:srgbClr>
                      </a:solidFill>
                    </a:ln>
                    <a:solidFill>
                      <a:schemeClr val="bg1"/>
                    </a:solidFill>
                    <a:latin typeface="KPMG Bold" panose="020B0803030202040204" pitchFamily="34" charset="0"/>
                    <a:ea typeface="KoPub돋움체 Medium" panose="00000600000000000000" pitchFamily="2" charset="-127"/>
                    <a:cs typeface="+mn-cs"/>
                  </a:defRPr>
                </a:pPr>
                <a:endParaRPr lang="ko-K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shade val="95000"/>
                          <a:satMod val="105000"/>
                        </a:schemeClr>
                      </a:solidFill>
                      <a:prstDash val="solid"/>
                      <a:round/>
                    </a:ln>
                    <a:effectLst/>
                  </c:spPr>
                </c15:leaderLines>
              </c:ext>
            </c:extLst>
          </c:dLbls>
          <c:cat>
            <c:strRef>
              <c:f>Sheet1!$A$2:$A$6</c:f>
              <c:strCache>
                <c:ptCount val="5"/>
                <c:pt idx="0">
                  <c:v>2017</c:v>
                </c:pt>
                <c:pt idx="1">
                  <c:v>2018</c:v>
                </c:pt>
                <c:pt idx="2">
                  <c:v>2019</c:v>
                </c:pt>
                <c:pt idx="3">
                  <c:v>2020</c:v>
                </c:pt>
                <c:pt idx="4">
                  <c:v>2021</c:v>
                </c:pt>
              </c:strCache>
            </c:strRef>
          </c:cat>
          <c:val>
            <c:numRef>
              <c:f>Sheet1!$E$2:$E$6</c:f>
              <c:numCache>
                <c:formatCode>#,##0.00</c:formatCode>
                <c:ptCount val="5"/>
                <c:pt idx="0">
                  <c:v>508.74</c:v>
                </c:pt>
                <c:pt idx="1">
                  <c:v>589.73</c:v>
                </c:pt>
                <c:pt idx="2">
                  <c:v>650.20000000000005</c:v>
                </c:pt>
                <c:pt idx="3">
                  <c:v>695.5</c:v>
                </c:pt>
                <c:pt idx="4">
                  <c:v>768.8</c:v>
                </c:pt>
              </c:numCache>
            </c:numRef>
          </c:val>
          <c:extLst>
            <c:ext xmlns:c16="http://schemas.microsoft.com/office/drawing/2014/chart" uri="{C3380CC4-5D6E-409C-BE32-E72D297353CC}">
              <c16:uniqueId val="{00000009-C596-4B4F-A4AB-ECFA1B710ACC}"/>
            </c:ext>
          </c:extLst>
        </c:ser>
        <c:dLbls>
          <c:showLegendKey val="0"/>
          <c:showVal val="0"/>
          <c:showCatName val="0"/>
          <c:showSerName val="0"/>
          <c:showPercent val="0"/>
          <c:showBubbleSize val="0"/>
        </c:dLbls>
        <c:gapWidth val="80"/>
        <c:overlap val="100"/>
        <c:axId val="739968304"/>
        <c:axId val="739950416"/>
      </c:barChart>
      <c:catAx>
        <c:axId val="73996830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prstDash val="solid"/>
            <a:round/>
          </a:ln>
          <a:effectLst/>
        </c:spPr>
        <c:txPr>
          <a:bodyPr rot="-60000000" spcFirstLastPara="1" vertOverflow="ellipsis" vert="horz" wrap="square" anchor="ctr" anchorCtr="1"/>
          <a:lstStyle/>
          <a:p>
            <a:pPr algn="ctr">
              <a:defRPr lang="en-US" altLang="ko-KR" sz="1050" b="0" i="0" u="none" strike="noStrike" kern="1200" baseline="0">
                <a:ln>
                  <a:solidFill>
                    <a:srgbClr val="000000">
                      <a:lumMod val="50000"/>
                      <a:lumOff val="50000"/>
                      <a:alpha val="0"/>
                    </a:srgbClr>
                  </a:solidFill>
                </a:ln>
                <a:solidFill>
                  <a:schemeClr val="bg1">
                    <a:lumMod val="50000"/>
                  </a:schemeClr>
                </a:solidFill>
                <a:latin typeface="KPMG Bold" panose="020B0803030202040204" pitchFamily="34" charset="0"/>
                <a:ea typeface="KoPub돋움체 Medium" panose="00000600000000000000" pitchFamily="2" charset="-127"/>
                <a:cs typeface="+mn-cs"/>
              </a:defRPr>
            </a:pPr>
            <a:endParaRPr lang="ko-KR"/>
          </a:p>
        </c:txPr>
        <c:crossAx val="739950416"/>
        <c:crosses val="autoZero"/>
        <c:auto val="1"/>
        <c:lblAlgn val="ctr"/>
        <c:lblOffset val="100"/>
        <c:noMultiLvlLbl val="0"/>
      </c:catAx>
      <c:valAx>
        <c:axId val="739950416"/>
        <c:scaling>
          <c:orientation val="minMax"/>
          <c:max val="1600"/>
        </c:scaling>
        <c:delete val="0"/>
        <c:axPos val="l"/>
        <c:numFmt formatCode="#,##0_);[Red]\(#,##0\)" sourceLinked="0"/>
        <c:majorTickMark val="out"/>
        <c:minorTickMark val="none"/>
        <c:tickLblPos val="nextTo"/>
        <c:spPr>
          <a:noFill/>
          <a:ln w="9525" cap="flat" cmpd="sng" algn="ctr">
            <a:solidFill>
              <a:schemeClr val="bg1">
                <a:lumMod val="75000"/>
              </a:schemeClr>
            </a:solidFill>
            <a:prstDash val="solid"/>
            <a:round/>
          </a:ln>
          <a:effectLst/>
        </c:spPr>
        <c:txPr>
          <a:bodyPr rot="-60000000" spcFirstLastPara="1" vertOverflow="ellipsis" vert="horz" wrap="square" anchor="ctr" anchorCtr="1"/>
          <a:lstStyle/>
          <a:p>
            <a:pPr algn="ctr">
              <a:defRPr lang="en-US" altLang="ko-KR" sz="1050" b="0" i="0" u="none" strike="noStrike" kern="1200" baseline="0">
                <a:ln>
                  <a:solidFill>
                    <a:srgbClr val="000000">
                      <a:lumMod val="50000"/>
                      <a:lumOff val="50000"/>
                      <a:alpha val="0"/>
                    </a:srgbClr>
                  </a:solidFill>
                </a:ln>
                <a:solidFill>
                  <a:schemeClr val="bg1">
                    <a:lumMod val="50000"/>
                  </a:schemeClr>
                </a:solidFill>
                <a:latin typeface="KPMG Bold" panose="020B0803030202040204" pitchFamily="34" charset="0"/>
                <a:ea typeface="KoPub돋움체 Medium" panose="00000600000000000000" pitchFamily="2" charset="-127"/>
                <a:cs typeface="+mn-cs"/>
              </a:defRPr>
            </a:pPr>
            <a:endParaRPr lang="ko-KR"/>
          </a:p>
        </c:txPr>
        <c:crossAx val="739968304"/>
        <c:crosses val="autoZero"/>
        <c:crossBetween val="between"/>
        <c:majorUnit val="400"/>
        <c:minorUnit val="200"/>
      </c:valAx>
      <c:spPr>
        <a:noFill/>
        <a:ln>
          <a:noFill/>
        </a:ln>
        <a:effectLst/>
      </c:spPr>
    </c:plotArea>
    <c:legend>
      <c:legendPos val="t"/>
      <c:layout>
        <c:manualLayout>
          <c:xMode val="edge"/>
          <c:yMode val="edge"/>
          <c:x val="0.11873398658295684"/>
          <c:y val="0"/>
          <c:w val="0.84617456871461449"/>
          <c:h val="0.13581280519240219"/>
        </c:manualLayout>
      </c:layout>
      <c:overlay val="0"/>
      <c:spPr>
        <a:noFill/>
        <a:ln>
          <a:noFill/>
        </a:ln>
        <a:effectLst/>
      </c:spPr>
      <c:txPr>
        <a:bodyPr rot="0" spcFirstLastPara="1" vertOverflow="ellipsis" vert="horz" wrap="square" anchor="ctr" anchorCtr="1"/>
        <a:lstStyle/>
        <a:p>
          <a:pPr>
            <a:defRPr lang="en-US" altLang="ko-KR" sz="900" b="0" i="0" u="none" strike="noStrike" kern="1200" baseline="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cs typeface="+mn-cs"/>
            </a:defRPr>
          </a:pPr>
          <a:endParaRPr lang="ko-K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prstDash val="solid"/>
    </a:ln>
    <a:effectLst/>
  </c:spPr>
  <c:txPr>
    <a:bodyPr/>
    <a:lstStyle/>
    <a:p>
      <a:pPr>
        <a:defRPr lang="en-US" altLang="ko-KR" sz="900" kern="120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cs typeface="+mn-cs"/>
        </a:defRPr>
      </a:pPr>
      <a:endParaRPr lang="ko-KR"/>
    </a:p>
  </c:txPr>
  <c:externalData r:id="rId3">
    <c:autoUpdate val="0"/>
  </c:externalData>
</c:chartSpace>
</file>

<file path=ppt/charts/chart8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2022</c:v>
                </c:pt>
              </c:strCache>
            </c:strRef>
          </c:tx>
          <c:spPr>
            <a:solidFill>
              <a:srgbClr val="00B0F0"/>
            </a:solidFill>
            <a:ln>
              <a:noFill/>
            </a:ln>
          </c:spPr>
          <c:invertIfNegative val="0"/>
          <c:dLbls>
            <c:dLbl>
              <c:idx val="0"/>
              <c:numFmt formatCode="#,##0.0" sourceLinked="0"/>
              <c:spPr/>
              <c:txPr>
                <a:bodyPr/>
                <a:lstStyle/>
                <a:p>
                  <a:pPr>
                    <a:defRPr sz="1200">
                      <a:solidFill>
                        <a:srgbClr val="00B0F0"/>
                      </a:solidFill>
                      <a:latin typeface="KPMG Bold" panose="020B0803030202040204" pitchFamily="34" charset="0"/>
                    </a:defRPr>
                  </a:pPr>
                  <a:endParaRPr lang="ko-KR"/>
                </a:p>
              </c:txPr>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702A-41B9-A003-E636075FE444}"/>
                </c:ext>
              </c:extLst>
            </c:dLbl>
            <c:dLbl>
              <c:idx val="1"/>
              <c:numFmt formatCode="#,##0.0" sourceLinked="0"/>
              <c:spPr/>
              <c:txPr>
                <a:bodyPr/>
                <a:lstStyle/>
                <a:p>
                  <a:pPr>
                    <a:defRPr sz="1200">
                      <a:solidFill>
                        <a:srgbClr val="00B0F0"/>
                      </a:solidFill>
                      <a:latin typeface="KPMG Bold" panose="020B0803030202040204" pitchFamily="34" charset="0"/>
                    </a:defRPr>
                  </a:pPr>
                  <a:endParaRPr lang="ko-KR"/>
                </a:p>
              </c:txPr>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702A-41B9-A003-E636075FE444}"/>
                </c:ext>
              </c:extLst>
            </c:dLbl>
            <c:dLbl>
              <c:idx val="2"/>
              <c:numFmt formatCode="#,##0.0" sourceLinked="0"/>
              <c:spPr/>
              <c:txPr>
                <a:bodyPr/>
                <a:lstStyle/>
                <a:p>
                  <a:pPr>
                    <a:defRPr sz="1200">
                      <a:solidFill>
                        <a:srgbClr val="00B0F0"/>
                      </a:solidFill>
                      <a:latin typeface="KPMG Bold" panose="020B0803030202040204" pitchFamily="34" charset="0"/>
                    </a:defRPr>
                  </a:pPr>
                  <a:endParaRPr lang="ko-KR"/>
                </a:p>
              </c:txPr>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702A-41B9-A003-E636075FE444}"/>
                </c:ext>
              </c:extLst>
            </c:dLbl>
            <c:dLbl>
              <c:idx val="3"/>
              <c:numFmt formatCode="#,##0.0" sourceLinked="0"/>
              <c:spPr/>
              <c:txPr>
                <a:bodyPr/>
                <a:lstStyle/>
                <a:p>
                  <a:pPr>
                    <a:defRPr sz="1200">
                      <a:solidFill>
                        <a:srgbClr val="00B0F0"/>
                      </a:solidFill>
                      <a:latin typeface="KPMG Bold" panose="020B0803030202040204" pitchFamily="34" charset="0"/>
                    </a:defRPr>
                  </a:pPr>
                  <a:endParaRPr lang="ko-KR"/>
                </a:p>
              </c:txPr>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702A-41B9-A003-E636075FE444}"/>
                </c:ext>
              </c:extLst>
            </c:dLbl>
            <c:dLbl>
              <c:idx val="4"/>
              <c:numFmt formatCode="#,##0.0" sourceLinked="0"/>
              <c:spPr/>
              <c:txPr>
                <a:bodyPr/>
                <a:lstStyle/>
                <a:p>
                  <a:pPr>
                    <a:defRPr sz="1200">
                      <a:solidFill>
                        <a:srgbClr val="00B0F0"/>
                      </a:solidFill>
                      <a:latin typeface="KPMG Bold" panose="020B0803030202040204" pitchFamily="34" charset="0"/>
                    </a:defRPr>
                  </a:pPr>
                  <a:endParaRPr lang="ko-KR"/>
                </a:p>
              </c:txPr>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702A-41B9-A003-E636075FE444}"/>
                </c:ext>
              </c:extLst>
            </c:dLbl>
            <c:dLbl>
              <c:idx val="5"/>
              <c:numFmt formatCode="#,##0" sourceLinked="0"/>
              <c:spPr/>
              <c:txPr>
                <a:bodyPr/>
                <a:lstStyle/>
                <a:p>
                  <a:pPr>
                    <a:defRPr sz="1200">
                      <a:solidFill>
                        <a:srgbClr val="00B0F0"/>
                      </a:solidFill>
                      <a:latin typeface="KPMG Bold" panose="020B0803030202040204" pitchFamily="34" charset="0"/>
                    </a:defRPr>
                  </a:pPr>
                  <a:endParaRPr lang="ko-KR"/>
                </a:p>
              </c:txPr>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702A-41B9-A003-E636075FE444}"/>
                </c:ext>
              </c:extLst>
            </c:dLbl>
            <c:dLbl>
              <c:idx val="6"/>
              <c:numFmt formatCode="#,##0.0" sourceLinked="0"/>
              <c:spPr/>
              <c:txPr>
                <a:bodyPr/>
                <a:lstStyle/>
                <a:p>
                  <a:pPr>
                    <a:defRPr sz="1200">
                      <a:solidFill>
                        <a:srgbClr val="00B0F0"/>
                      </a:solidFill>
                      <a:latin typeface="KPMG Bold" panose="020B0803030202040204" pitchFamily="34" charset="0"/>
                    </a:defRPr>
                  </a:pPr>
                  <a:endParaRPr lang="ko-KR"/>
                </a:p>
              </c:txPr>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702A-41B9-A003-E636075FE444}"/>
                </c:ext>
              </c:extLst>
            </c:dLbl>
            <c:dLbl>
              <c:idx val="7"/>
              <c:numFmt formatCode="#,##0.0" sourceLinked="0"/>
              <c:spPr/>
              <c:txPr>
                <a:bodyPr/>
                <a:lstStyle/>
                <a:p>
                  <a:pPr>
                    <a:defRPr sz="1200">
                      <a:solidFill>
                        <a:srgbClr val="00B0F0"/>
                      </a:solidFill>
                      <a:latin typeface="KPMG Bold" panose="020B0803030202040204" pitchFamily="34" charset="0"/>
                    </a:defRPr>
                  </a:pPr>
                  <a:endParaRPr lang="ko-KR"/>
                </a:p>
              </c:txPr>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702A-41B9-A003-E636075FE444}"/>
                </c:ext>
              </c:extLst>
            </c:dLbl>
            <c:dLbl>
              <c:idx val="8"/>
              <c:numFmt formatCode="#,##0.0" sourceLinked="0"/>
              <c:spPr/>
              <c:txPr>
                <a:bodyPr/>
                <a:lstStyle/>
                <a:p>
                  <a:pPr>
                    <a:defRPr sz="1200">
                      <a:solidFill>
                        <a:srgbClr val="00B0F0"/>
                      </a:solidFill>
                      <a:latin typeface="KPMG Bold" panose="020B0803030202040204" pitchFamily="34" charset="0"/>
                    </a:defRPr>
                  </a:pPr>
                  <a:endParaRPr lang="ko-KR"/>
                </a:p>
              </c:txPr>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702A-41B9-A003-E636075FE444}"/>
                </c:ext>
              </c:extLst>
            </c:dLbl>
            <c:dLbl>
              <c:idx val="9"/>
              <c:numFmt formatCode="#,##0" sourceLinked="0"/>
              <c:spPr/>
              <c:txPr>
                <a:bodyPr/>
                <a:lstStyle/>
                <a:p>
                  <a:pPr>
                    <a:defRPr sz="1200">
                      <a:solidFill>
                        <a:srgbClr val="00B0F0"/>
                      </a:solidFill>
                      <a:latin typeface="KPMG Bold" panose="020B0803030202040204" pitchFamily="34" charset="0"/>
                    </a:defRPr>
                  </a:pPr>
                  <a:endParaRPr lang="ko-KR"/>
                </a:p>
              </c:txPr>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702A-41B9-A003-E636075FE444}"/>
                </c:ext>
              </c:extLst>
            </c:dLbl>
            <c:spPr>
              <a:noFill/>
              <a:ln>
                <a:noFill/>
              </a:ln>
              <a:effectLst/>
            </c:spPr>
            <c:txPr>
              <a:bodyPr/>
              <a:lstStyle/>
              <a:p>
                <a:pPr>
                  <a:defRPr sz="1200">
                    <a:solidFill>
                      <a:srgbClr val="00B0F0"/>
                    </a:solidFill>
                    <a:latin typeface="KPMG Bold" panose="020B0803030202040204" pitchFamily="34" charset="0"/>
                  </a:defRPr>
                </a:pPr>
                <a:endParaRPr lang="ko-KR"/>
              </a:p>
            </c:txPr>
            <c:showLegendKey val="0"/>
            <c:showVal val="1"/>
            <c:showCatName val="0"/>
            <c:showSerName val="0"/>
            <c:showPercent val="0"/>
            <c:showBubbleSize val="0"/>
            <c:showLeaderLines val="0"/>
            <c:extLst xmlns:a14="http://schemas.microsoft.com/office/drawing/2010/main" xmlns:wp="http://schemas.openxmlformats.org/drawingml/2006/wordprocessingDrawing" xmlns:w="http://schemas.openxmlformats.org/wordprocessingml/2006/main" xmlns:m="http://schemas.openxmlformats.org/officeDocument/2006/math">
              <c:ext xmlns:c15="http://schemas.microsoft.com/office/drawing/2012/chart" uri="{CE6537A1-D6FC-4f65-9D91-7224C49458BB}">
                <c15:showLeaderLines val="0"/>
              </c:ext>
            </c:extLst>
          </c:dLbls>
          <c:cat>
            <c:strRef>
              <c:f>Sheet1!$A$2:$A$11</c:f>
              <c:strCache>
                <c:ptCount val="10"/>
                <c:pt idx="0">
                  <c:v>China Life Insurance</c:v>
                </c:pt>
                <c:pt idx="1">
                  <c:v>Ping An Insurance</c:v>
                </c:pt>
                <c:pt idx="2">
                  <c:v>China Pacific Insurance</c:v>
                </c:pt>
                <c:pt idx="3">
                  <c:v>Taikang Life Insurance</c:v>
                </c:pt>
                <c:pt idx="4">
                  <c:v>New China Life Insurance</c:v>
                </c:pt>
                <c:pt idx="5">
                  <c:v>Taiping Life Insurance</c:v>
                </c:pt>
                <c:pt idx="6">
                  <c:v>PICC Life Insurance</c:v>
                </c:pt>
                <c:pt idx="7">
                  <c:v>China Post Insurance</c:v>
                </c:pt>
                <c:pt idx="8">
                  <c:v>Aeon Life</c:v>
                </c:pt>
                <c:pt idx="9">
                  <c:v>CCB Life</c:v>
                </c:pt>
              </c:strCache>
            </c:strRef>
          </c:cat>
          <c:val>
            <c:numRef>
              <c:f>Sheet1!$B$2:$B$11</c:f>
              <c:numCache>
                <c:formatCode>General</c:formatCode>
                <c:ptCount val="10"/>
                <c:pt idx="0">
                  <c:v>615.20000000000005</c:v>
                </c:pt>
                <c:pt idx="1">
                  <c:v>439.3</c:v>
                </c:pt>
                <c:pt idx="2">
                  <c:v>222.3</c:v>
                </c:pt>
                <c:pt idx="3">
                  <c:v>170.8</c:v>
                </c:pt>
                <c:pt idx="4">
                  <c:v>163.1</c:v>
                </c:pt>
                <c:pt idx="5">
                  <c:v>154</c:v>
                </c:pt>
                <c:pt idx="6">
                  <c:v>92.7</c:v>
                </c:pt>
                <c:pt idx="7">
                  <c:v>91.4</c:v>
                </c:pt>
                <c:pt idx="8">
                  <c:v>52.9</c:v>
                </c:pt>
                <c:pt idx="9">
                  <c:v>50</c:v>
                </c:pt>
              </c:numCache>
            </c:numRef>
          </c:val>
          <c:extLst>
            <c:ext xmlns:c16="http://schemas.microsoft.com/office/drawing/2014/chart" uri="{C3380CC4-5D6E-409C-BE32-E72D297353CC}">
              <c16:uniqueId val="{0000000A-702A-41B9-A003-E636075FE444}"/>
            </c:ext>
          </c:extLst>
        </c:ser>
        <c:dLbls>
          <c:showLegendKey val="0"/>
          <c:showVal val="0"/>
          <c:showCatName val="0"/>
          <c:showSerName val="0"/>
          <c:showPercent val="0"/>
          <c:showBubbleSize val="0"/>
        </c:dLbls>
        <c:gapWidth val="80"/>
        <c:overlap val="-30"/>
        <c:axId val="67451136"/>
        <c:axId val="66437120"/>
      </c:barChart>
      <c:catAx>
        <c:axId val="67451136"/>
        <c:scaling>
          <c:orientation val="maxMin"/>
        </c:scaling>
        <c:delete val="0"/>
        <c:axPos val="l"/>
        <c:numFmt formatCode="General" sourceLinked="0"/>
        <c:majorTickMark val="none"/>
        <c:minorTickMark val="none"/>
        <c:tickLblPos val="low"/>
        <c:spPr>
          <a:ln w="9525">
            <a:solidFill>
              <a:schemeClr val="bg1">
                <a:lumMod val="75000"/>
              </a:schemeClr>
            </a:solidFill>
          </a:ln>
        </c:spPr>
        <c:txPr>
          <a:bodyPr/>
          <a:lstStyle/>
          <a:p>
            <a:pPr algn="ctr">
              <a:defRPr lang="en-US" altLang="ko-KR" sz="1200" b="0" i="0" u="none" strike="noStrike" kern="1200" baseline="0">
                <a:ln>
                  <a:solidFill>
                    <a:srgbClr val="000000">
                      <a:lumMod val="50000"/>
                      <a:lumOff val="50000"/>
                      <a:alpha val="0"/>
                    </a:srgbClr>
                  </a:solidFill>
                </a:ln>
                <a:solidFill>
                  <a:srgbClr val="00B8F5"/>
                </a:solidFill>
                <a:latin typeface="KPMG Bold" panose="020B0803030202040204" pitchFamily="34" charset="0"/>
                <a:ea typeface="KoPub돋움체 Medium" panose="00000600000000000000" pitchFamily="2" charset="-127"/>
                <a:cs typeface="+mn-cs"/>
              </a:defRPr>
            </a:pPr>
            <a:endParaRPr lang="ko-KR"/>
          </a:p>
        </c:txPr>
        <c:crossAx val="66437120"/>
        <c:crosses val="autoZero"/>
        <c:auto val="0"/>
        <c:lblAlgn val="ctr"/>
        <c:lblOffset val="100"/>
        <c:noMultiLvlLbl val="0"/>
      </c:catAx>
      <c:valAx>
        <c:axId val="66437120"/>
        <c:scaling>
          <c:orientation val="minMax"/>
          <c:min val="0"/>
        </c:scaling>
        <c:delete val="0"/>
        <c:axPos val="t"/>
        <c:majorGridlines>
          <c:spPr>
            <a:ln w="9525">
              <a:solidFill>
                <a:srgbClr val="2F2F2F"/>
              </a:solidFill>
              <a:prstDash val="dot"/>
            </a:ln>
          </c:spPr>
        </c:majorGridlines>
        <c:numFmt formatCode="#,##0" sourceLinked="0"/>
        <c:majorTickMark val="none"/>
        <c:minorTickMark val="none"/>
        <c:tickLblPos val="nextTo"/>
        <c:spPr>
          <a:ln>
            <a:noFill/>
          </a:ln>
        </c:spPr>
        <c:txPr>
          <a:bodyPr/>
          <a:lstStyle/>
          <a:p>
            <a:pPr algn="ctr">
              <a:defRPr lang="en-US" altLang="ko-KR" sz="1050" b="0" i="0" u="none" strike="noStrike" kern="1200" baseline="0">
                <a:ln>
                  <a:solidFill>
                    <a:srgbClr val="000000">
                      <a:lumMod val="50000"/>
                      <a:lumOff val="50000"/>
                      <a:alpha val="0"/>
                    </a:srgbClr>
                  </a:solidFill>
                </a:ln>
                <a:solidFill>
                  <a:schemeClr val="bg1">
                    <a:lumMod val="50000"/>
                  </a:schemeClr>
                </a:solidFill>
                <a:latin typeface="KPMG Bold" panose="020B0803030202040204" pitchFamily="34" charset="0"/>
                <a:ea typeface="KoPub돋움체 Medium" panose="00000600000000000000" pitchFamily="2" charset="-127"/>
                <a:cs typeface="+mn-cs"/>
              </a:defRPr>
            </a:pPr>
            <a:endParaRPr lang="ko-KR"/>
          </a:p>
        </c:txPr>
        <c:crossAx val="67451136"/>
        <c:crosses val="autoZero"/>
        <c:crossBetween val="between"/>
      </c:valAx>
    </c:plotArea>
    <c:plotVisOnly val="1"/>
    <c:dispBlanksAs val="gap"/>
    <c:showDLblsOverMax val="1"/>
  </c:chart>
  <c:txPr>
    <a:bodyPr/>
    <a:lstStyle/>
    <a:p>
      <a:pPr>
        <a:defRPr lang="en-US" altLang="ko-KR" sz="900" b="0" i="0" u="none" strike="noStrike" kern="1200" baseline="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cs typeface="+mn-cs"/>
        </a:defRPr>
      </a:pPr>
      <a:endParaRPr lang="ko-KR"/>
    </a:p>
  </c:txPr>
  <c:externalData r:id="rId1">
    <c:autoUpdate val="0"/>
  </c:externalData>
</c:chartSpace>
</file>

<file path=ppt/charts/chart8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Column1</c:v>
                </c:pt>
              </c:strCache>
            </c:strRef>
          </c:tx>
          <c:spPr>
            <a:solidFill>
              <a:schemeClr val="tx2"/>
            </a:solidFill>
            <a:ln>
              <a:noFill/>
            </a:ln>
          </c:spPr>
          <c:invertIfNegative val="0"/>
          <c:dLbls>
            <c:dLbl>
              <c:idx val="0"/>
              <c:numFmt formatCode="#,##0.0_);[Red]\(#,##0.0\)" sourceLinked="0"/>
              <c:spPr/>
              <c:txPr>
                <a:bodyPr anchorCtr="0"/>
                <a:lstStyle/>
                <a:p>
                  <a:pPr algn="ctr" rtl="0">
                    <a:defRPr lang="en-US" altLang="ko-KR" sz="1200" b="0" i="0" u="none" strike="noStrike" kern="1200" baseline="0">
                      <a:ln>
                        <a:solidFill>
                          <a:srgbClr val="000000">
                            <a:lumMod val="50000"/>
                            <a:lumOff val="50000"/>
                            <a:alpha val="0"/>
                          </a:srgbClr>
                        </a:solidFill>
                      </a:ln>
                      <a:solidFill>
                        <a:schemeClr val="tx2"/>
                      </a:solidFill>
                      <a:latin typeface="KPMG Bold" panose="020B0803030202040204" pitchFamily="34" charset="0"/>
                      <a:ea typeface="KoPub돋움체 Medium" panose="00000600000000000000" pitchFamily="2" charset="-127"/>
                      <a:cs typeface="+mn-cs"/>
                    </a:defRPr>
                  </a:pPr>
                  <a:endParaRPr lang="ko-KR"/>
                </a:p>
              </c:txPr>
              <c:dLblPos val="outEnd"/>
              <c:showLegendKey val="0"/>
              <c:showVal val="1"/>
              <c:showCatName val="0"/>
              <c:showSerName val="0"/>
              <c:showPercent val="0"/>
              <c:showBubbleSize val="0"/>
              <c:extLst xmlns:a14="http://schemas.microsoft.com/office/drawing/2010/main" xmlns:wp="http://schemas.openxmlformats.org/drawingml/2006/wordprocessingDrawing" xmlns:w="http://schemas.openxmlformats.org/wordprocessingml/2006/main" xmlns:m="http://schemas.openxmlformats.org/officeDocument/2006/math">
                <c:ext xmlns:c15="http://schemas.microsoft.com/office/drawing/2012/chart" uri="{CE6537A1-D6FC-4f65-9D91-7224C49458BB}"/>
                <c:ext xmlns:c16="http://schemas.microsoft.com/office/drawing/2014/chart" uri="{C3380CC4-5D6E-409C-BE32-E72D297353CC}">
                  <c16:uniqueId val="{00000000-7761-4AFC-9DDB-F3DE97A9E59B}"/>
                </c:ext>
              </c:extLst>
            </c:dLbl>
            <c:dLbl>
              <c:idx val="1"/>
              <c:numFmt formatCode="#,##0.0_);[Red]\(#,##0.0\)" sourceLinked="0"/>
              <c:spPr/>
              <c:txPr>
                <a:bodyPr anchorCtr="0"/>
                <a:lstStyle/>
                <a:p>
                  <a:pPr algn="ctr" rtl="0">
                    <a:defRPr lang="en-US" altLang="ko-KR" sz="1200" b="0" i="0" u="none" strike="noStrike" kern="1200" baseline="0">
                      <a:ln>
                        <a:solidFill>
                          <a:srgbClr val="000000">
                            <a:lumMod val="50000"/>
                            <a:lumOff val="50000"/>
                            <a:alpha val="0"/>
                          </a:srgbClr>
                        </a:solidFill>
                      </a:ln>
                      <a:solidFill>
                        <a:schemeClr val="tx2"/>
                      </a:solidFill>
                      <a:latin typeface="KPMG Bold" panose="020B0803030202040204" pitchFamily="34" charset="0"/>
                      <a:ea typeface="KoPub돋움체 Medium" panose="00000600000000000000" pitchFamily="2" charset="-127"/>
                      <a:cs typeface="+mn-cs"/>
                    </a:defRPr>
                  </a:pPr>
                  <a:endParaRPr lang="ko-KR"/>
                </a:p>
              </c:txPr>
              <c:dLblPos val="outEnd"/>
              <c:showLegendKey val="0"/>
              <c:showVal val="1"/>
              <c:showCatName val="0"/>
              <c:showSerName val="0"/>
              <c:showPercent val="0"/>
              <c:showBubbleSize val="0"/>
              <c:extLst xmlns:a14="http://schemas.microsoft.com/office/drawing/2010/main" xmlns:wp="http://schemas.openxmlformats.org/drawingml/2006/wordprocessingDrawing" xmlns:w="http://schemas.openxmlformats.org/wordprocessingml/2006/main" xmlns:m="http://schemas.openxmlformats.org/officeDocument/2006/math">
                <c:ext xmlns:c15="http://schemas.microsoft.com/office/drawing/2012/chart" uri="{CE6537A1-D6FC-4f65-9D91-7224C49458BB}"/>
                <c:ext xmlns:c16="http://schemas.microsoft.com/office/drawing/2014/chart" uri="{C3380CC4-5D6E-409C-BE32-E72D297353CC}">
                  <c16:uniqueId val="{00000001-7761-4AFC-9DDB-F3DE97A9E59B}"/>
                </c:ext>
              </c:extLst>
            </c:dLbl>
            <c:dLbl>
              <c:idx val="2"/>
              <c:numFmt formatCode="#,##0.0_);[Red]\(#,##0.0\)" sourceLinked="0"/>
              <c:spPr/>
              <c:txPr>
                <a:bodyPr anchorCtr="0"/>
                <a:lstStyle/>
                <a:p>
                  <a:pPr algn="ctr" rtl="0">
                    <a:defRPr lang="en-US" altLang="ko-KR" sz="1200" b="0" i="0" u="none" strike="noStrike" kern="1200" baseline="0">
                      <a:ln>
                        <a:solidFill>
                          <a:srgbClr val="000000">
                            <a:lumMod val="50000"/>
                            <a:lumOff val="50000"/>
                            <a:alpha val="0"/>
                          </a:srgbClr>
                        </a:solidFill>
                      </a:ln>
                      <a:solidFill>
                        <a:schemeClr val="tx2"/>
                      </a:solidFill>
                      <a:latin typeface="KPMG Bold" panose="020B0803030202040204" pitchFamily="34" charset="0"/>
                      <a:ea typeface="KoPub돋움체 Medium" panose="00000600000000000000" pitchFamily="2" charset="-127"/>
                      <a:cs typeface="+mn-cs"/>
                    </a:defRPr>
                  </a:pPr>
                  <a:endParaRPr lang="ko-KR"/>
                </a:p>
              </c:txPr>
              <c:dLblPos val="outEnd"/>
              <c:showLegendKey val="0"/>
              <c:showVal val="1"/>
              <c:showCatName val="0"/>
              <c:showSerName val="0"/>
              <c:showPercent val="0"/>
              <c:showBubbleSize val="0"/>
              <c:extLst xmlns:a14="http://schemas.microsoft.com/office/drawing/2010/main" xmlns:wp="http://schemas.openxmlformats.org/drawingml/2006/wordprocessingDrawing" xmlns:w="http://schemas.openxmlformats.org/wordprocessingml/2006/main" xmlns:m="http://schemas.openxmlformats.org/officeDocument/2006/math">
                <c:ext xmlns:c15="http://schemas.microsoft.com/office/drawing/2012/chart" uri="{CE6537A1-D6FC-4f65-9D91-7224C49458BB}"/>
                <c:ext xmlns:c16="http://schemas.microsoft.com/office/drawing/2014/chart" uri="{C3380CC4-5D6E-409C-BE32-E72D297353CC}">
                  <c16:uniqueId val="{00000002-7761-4AFC-9DDB-F3DE97A9E59B}"/>
                </c:ext>
              </c:extLst>
            </c:dLbl>
            <c:dLbl>
              <c:idx val="3"/>
              <c:numFmt formatCode="#,##0.0_);[Red]\(#,##0.0\)" sourceLinked="0"/>
              <c:spPr/>
              <c:txPr>
                <a:bodyPr anchorCtr="0"/>
                <a:lstStyle/>
                <a:p>
                  <a:pPr algn="ctr" rtl="0">
                    <a:defRPr lang="en-US" altLang="ko-KR" sz="1200" b="0" i="0" u="none" strike="noStrike" kern="1200" baseline="0">
                      <a:ln>
                        <a:solidFill>
                          <a:srgbClr val="000000">
                            <a:lumMod val="50000"/>
                            <a:lumOff val="50000"/>
                            <a:alpha val="0"/>
                          </a:srgbClr>
                        </a:solidFill>
                      </a:ln>
                      <a:solidFill>
                        <a:schemeClr val="tx2"/>
                      </a:solidFill>
                      <a:latin typeface="KPMG Bold" panose="020B0803030202040204" pitchFamily="34" charset="0"/>
                      <a:ea typeface="KoPub돋움체 Medium" panose="00000600000000000000" pitchFamily="2" charset="-127"/>
                      <a:cs typeface="+mn-cs"/>
                    </a:defRPr>
                  </a:pPr>
                  <a:endParaRPr lang="ko-KR"/>
                </a:p>
              </c:txPr>
              <c:dLblPos val="outEnd"/>
              <c:showLegendKey val="0"/>
              <c:showVal val="1"/>
              <c:showCatName val="0"/>
              <c:showSerName val="0"/>
              <c:showPercent val="0"/>
              <c:showBubbleSize val="0"/>
              <c:extLst xmlns:a14="http://schemas.microsoft.com/office/drawing/2010/main" xmlns:wp="http://schemas.openxmlformats.org/drawingml/2006/wordprocessingDrawing" xmlns:w="http://schemas.openxmlformats.org/wordprocessingml/2006/main" xmlns:m="http://schemas.openxmlformats.org/officeDocument/2006/math">
                <c:ext xmlns:c15="http://schemas.microsoft.com/office/drawing/2012/chart" uri="{CE6537A1-D6FC-4f65-9D91-7224C49458BB}"/>
                <c:ext xmlns:c16="http://schemas.microsoft.com/office/drawing/2014/chart" uri="{C3380CC4-5D6E-409C-BE32-E72D297353CC}">
                  <c16:uniqueId val="{00000003-7761-4AFC-9DDB-F3DE97A9E59B}"/>
                </c:ext>
              </c:extLst>
            </c:dLbl>
            <c:dLbl>
              <c:idx val="4"/>
              <c:numFmt formatCode="#,##0.0_);[Red]\(#,##0.0\)" sourceLinked="0"/>
              <c:spPr/>
              <c:txPr>
                <a:bodyPr anchorCtr="0"/>
                <a:lstStyle/>
                <a:p>
                  <a:pPr algn="ctr" rtl="0">
                    <a:defRPr lang="en-US" altLang="ko-KR" sz="1200" b="0" i="0" u="none" strike="noStrike" kern="1200" baseline="0">
                      <a:ln>
                        <a:solidFill>
                          <a:srgbClr val="000000">
                            <a:lumMod val="50000"/>
                            <a:lumOff val="50000"/>
                            <a:alpha val="0"/>
                          </a:srgbClr>
                        </a:solidFill>
                      </a:ln>
                      <a:solidFill>
                        <a:schemeClr val="tx2"/>
                      </a:solidFill>
                      <a:latin typeface="KPMG Bold" panose="020B0803030202040204" pitchFamily="34" charset="0"/>
                      <a:ea typeface="KoPub돋움체 Medium" panose="00000600000000000000" pitchFamily="2" charset="-127"/>
                      <a:cs typeface="+mn-cs"/>
                    </a:defRPr>
                  </a:pPr>
                  <a:endParaRPr lang="ko-KR"/>
                </a:p>
              </c:txPr>
              <c:dLblPos val="outEnd"/>
              <c:showLegendKey val="0"/>
              <c:showVal val="1"/>
              <c:showCatName val="0"/>
              <c:showSerName val="0"/>
              <c:showPercent val="0"/>
              <c:showBubbleSize val="0"/>
              <c:extLst xmlns:a14="http://schemas.microsoft.com/office/drawing/2010/main" xmlns:wp="http://schemas.openxmlformats.org/drawingml/2006/wordprocessingDrawing" xmlns:w="http://schemas.openxmlformats.org/wordprocessingml/2006/main" xmlns:m="http://schemas.openxmlformats.org/officeDocument/2006/math">
                <c:ext xmlns:c15="http://schemas.microsoft.com/office/drawing/2012/chart" uri="{CE6537A1-D6FC-4f65-9D91-7224C49458BB}"/>
                <c:ext xmlns:c16="http://schemas.microsoft.com/office/drawing/2014/chart" uri="{C3380CC4-5D6E-409C-BE32-E72D297353CC}">
                  <c16:uniqueId val="{00000004-7761-4AFC-9DDB-F3DE97A9E59B}"/>
                </c:ext>
              </c:extLst>
            </c:dLbl>
            <c:dLbl>
              <c:idx val="5"/>
              <c:numFmt formatCode="#,##0.0_);[Red]\(#,##0.0\)" sourceLinked="0"/>
              <c:spPr/>
              <c:txPr>
                <a:bodyPr anchorCtr="0"/>
                <a:lstStyle/>
                <a:p>
                  <a:pPr algn="ctr" rtl="0">
                    <a:defRPr lang="en-US" altLang="ko-KR" sz="1200" b="0" i="0" u="none" strike="noStrike" kern="1200" baseline="0">
                      <a:ln>
                        <a:solidFill>
                          <a:srgbClr val="000000">
                            <a:lumMod val="50000"/>
                            <a:lumOff val="50000"/>
                            <a:alpha val="0"/>
                          </a:srgbClr>
                        </a:solidFill>
                      </a:ln>
                      <a:solidFill>
                        <a:schemeClr val="tx2"/>
                      </a:solidFill>
                      <a:latin typeface="KPMG Bold" panose="020B0803030202040204" pitchFamily="34" charset="0"/>
                      <a:ea typeface="KoPub돋움체 Medium" panose="00000600000000000000" pitchFamily="2" charset="-127"/>
                      <a:cs typeface="+mn-cs"/>
                    </a:defRPr>
                  </a:pPr>
                  <a:endParaRPr lang="ko-KR"/>
                </a:p>
              </c:txPr>
              <c:dLblPos val="outEnd"/>
              <c:showLegendKey val="0"/>
              <c:showVal val="1"/>
              <c:showCatName val="0"/>
              <c:showSerName val="0"/>
              <c:showPercent val="0"/>
              <c:showBubbleSize val="0"/>
              <c:extLst xmlns:a14="http://schemas.microsoft.com/office/drawing/2010/main" xmlns:wp="http://schemas.openxmlformats.org/drawingml/2006/wordprocessingDrawing" xmlns:w="http://schemas.openxmlformats.org/wordprocessingml/2006/main" xmlns:m="http://schemas.openxmlformats.org/officeDocument/2006/math">
                <c:ext xmlns:c15="http://schemas.microsoft.com/office/drawing/2012/chart" uri="{CE6537A1-D6FC-4f65-9D91-7224C49458BB}"/>
                <c:ext xmlns:c16="http://schemas.microsoft.com/office/drawing/2014/chart" uri="{C3380CC4-5D6E-409C-BE32-E72D297353CC}">
                  <c16:uniqueId val="{00000005-7761-4AFC-9DDB-F3DE97A9E59B}"/>
                </c:ext>
              </c:extLst>
            </c:dLbl>
            <c:dLbl>
              <c:idx val="6"/>
              <c:numFmt formatCode="#,##0.0_);[Red]\(#,##0.0\)" sourceLinked="0"/>
              <c:spPr/>
              <c:txPr>
                <a:bodyPr anchorCtr="0"/>
                <a:lstStyle/>
                <a:p>
                  <a:pPr algn="ctr" rtl="0">
                    <a:defRPr lang="en-US" altLang="ko-KR" sz="1200" b="0" i="0" u="none" strike="noStrike" kern="1200" baseline="0">
                      <a:ln>
                        <a:solidFill>
                          <a:srgbClr val="000000">
                            <a:lumMod val="50000"/>
                            <a:lumOff val="50000"/>
                            <a:alpha val="0"/>
                          </a:srgbClr>
                        </a:solidFill>
                      </a:ln>
                      <a:solidFill>
                        <a:schemeClr val="tx2"/>
                      </a:solidFill>
                      <a:latin typeface="KPMG Bold" panose="020B0803030202040204" pitchFamily="34" charset="0"/>
                      <a:ea typeface="KoPub돋움체 Medium" panose="00000600000000000000" pitchFamily="2" charset="-127"/>
                      <a:cs typeface="+mn-cs"/>
                    </a:defRPr>
                  </a:pPr>
                  <a:endParaRPr lang="ko-KR"/>
                </a:p>
              </c:txPr>
              <c:dLblPos val="outEnd"/>
              <c:showLegendKey val="0"/>
              <c:showVal val="1"/>
              <c:showCatName val="0"/>
              <c:showSerName val="0"/>
              <c:showPercent val="0"/>
              <c:showBubbleSize val="0"/>
              <c:extLst xmlns:a14="http://schemas.microsoft.com/office/drawing/2010/main" xmlns:wp="http://schemas.openxmlformats.org/drawingml/2006/wordprocessingDrawing" xmlns:w="http://schemas.openxmlformats.org/wordprocessingml/2006/main" xmlns:m="http://schemas.openxmlformats.org/officeDocument/2006/math">
                <c:ext xmlns:c15="http://schemas.microsoft.com/office/drawing/2012/chart" uri="{CE6537A1-D6FC-4f65-9D91-7224C49458BB}"/>
                <c:ext xmlns:c16="http://schemas.microsoft.com/office/drawing/2014/chart" uri="{C3380CC4-5D6E-409C-BE32-E72D297353CC}">
                  <c16:uniqueId val="{00000006-7761-4AFC-9DDB-F3DE97A9E59B}"/>
                </c:ext>
              </c:extLst>
            </c:dLbl>
            <c:dLbl>
              <c:idx val="7"/>
              <c:numFmt formatCode="#,##0.0_);[Red]\(#,##0.0\)" sourceLinked="0"/>
              <c:spPr/>
              <c:txPr>
                <a:bodyPr anchorCtr="0"/>
                <a:lstStyle/>
                <a:p>
                  <a:pPr algn="ctr" rtl="0">
                    <a:defRPr lang="en-US" altLang="ko-KR" sz="1200" b="0" i="0" u="none" strike="noStrike" kern="1200" baseline="0">
                      <a:ln>
                        <a:solidFill>
                          <a:srgbClr val="000000">
                            <a:lumMod val="50000"/>
                            <a:lumOff val="50000"/>
                            <a:alpha val="0"/>
                          </a:srgbClr>
                        </a:solidFill>
                      </a:ln>
                      <a:solidFill>
                        <a:schemeClr val="tx2"/>
                      </a:solidFill>
                      <a:latin typeface="KPMG Bold" panose="020B0803030202040204" pitchFamily="34" charset="0"/>
                      <a:ea typeface="KoPub돋움체 Medium" panose="00000600000000000000" pitchFamily="2" charset="-127"/>
                      <a:cs typeface="+mn-cs"/>
                    </a:defRPr>
                  </a:pPr>
                  <a:endParaRPr lang="ko-KR"/>
                </a:p>
              </c:txPr>
              <c:dLblPos val="outEnd"/>
              <c:showLegendKey val="0"/>
              <c:showVal val="1"/>
              <c:showCatName val="0"/>
              <c:showSerName val="0"/>
              <c:showPercent val="0"/>
              <c:showBubbleSize val="0"/>
              <c:extLst xmlns:a14="http://schemas.microsoft.com/office/drawing/2010/main" xmlns:wp="http://schemas.openxmlformats.org/drawingml/2006/wordprocessingDrawing" xmlns:w="http://schemas.openxmlformats.org/wordprocessingml/2006/main" xmlns:m="http://schemas.openxmlformats.org/officeDocument/2006/math">
                <c:ext xmlns:c15="http://schemas.microsoft.com/office/drawing/2012/chart" uri="{CE6537A1-D6FC-4f65-9D91-7224C49458BB}"/>
                <c:ext xmlns:c16="http://schemas.microsoft.com/office/drawing/2014/chart" uri="{C3380CC4-5D6E-409C-BE32-E72D297353CC}">
                  <c16:uniqueId val="{00000007-7761-4AFC-9DDB-F3DE97A9E59B}"/>
                </c:ext>
              </c:extLst>
            </c:dLbl>
            <c:dLbl>
              <c:idx val="8"/>
              <c:numFmt formatCode="#,##0.0_);[Red]\(#,##0.0\)" sourceLinked="0"/>
              <c:spPr/>
              <c:txPr>
                <a:bodyPr anchorCtr="0"/>
                <a:lstStyle/>
                <a:p>
                  <a:pPr algn="ctr" rtl="0">
                    <a:defRPr lang="en-US" altLang="ko-KR" sz="1200" b="0" i="0" u="none" strike="noStrike" kern="1200" baseline="0">
                      <a:ln>
                        <a:solidFill>
                          <a:srgbClr val="000000">
                            <a:lumMod val="50000"/>
                            <a:lumOff val="50000"/>
                            <a:alpha val="0"/>
                          </a:srgbClr>
                        </a:solidFill>
                      </a:ln>
                      <a:solidFill>
                        <a:schemeClr val="tx2"/>
                      </a:solidFill>
                      <a:latin typeface="KPMG Bold" panose="020B0803030202040204" pitchFamily="34" charset="0"/>
                      <a:ea typeface="KoPub돋움체 Medium" panose="00000600000000000000" pitchFamily="2" charset="-127"/>
                      <a:cs typeface="+mn-cs"/>
                    </a:defRPr>
                  </a:pPr>
                  <a:endParaRPr lang="ko-KR"/>
                </a:p>
              </c:txPr>
              <c:dLblPos val="outEnd"/>
              <c:showLegendKey val="0"/>
              <c:showVal val="1"/>
              <c:showCatName val="0"/>
              <c:showSerName val="0"/>
              <c:showPercent val="0"/>
              <c:showBubbleSize val="0"/>
              <c:extLst xmlns:a14="http://schemas.microsoft.com/office/drawing/2010/main" xmlns:wp="http://schemas.openxmlformats.org/drawingml/2006/wordprocessingDrawing" xmlns:w="http://schemas.openxmlformats.org/wordprocessingml/2006/main" xmlns:m="http://schemas.openxmlformats.org/officeDocument/2006/math">
                <c:ext xmlns:c15="http://schemas.microsoft.com/office/drawing/2012/chart" uri="{CE6537A1-D6FC-4f65-9D91-7224C49458BB}"/>
                <c:ext xmlns:c16="http://schemas.microsoft.com/office/drawing/2014/chart" uri="{C3380CC4-5D6E-409C-BE32-E72D297353CC}">
                  <c16:uniqueId val="{00000008-7761-4AFC-9DDB-F3DE97A9E59B}"/>
                </c:ext>
              </c:extLst>
            </c:dLbl>
            <c:dLbl>
              <c:idx val="9"/>
              <c:numFmt formatCode="#,##0.0_);[Red]\(#,##0.0\)" sourceLinked="0"/>
              <c:spPr/>
              <c:txPr>
                <a:bodyPr anchorCtr="0"/>
                <a:lstStyle/>
                <a:p>
                  <a:pPr algn="ctr" rtl="0">
                    <a:defRPr lang="en-US" altLang="ko-KR" sz="1200" b="0" i="0" u="none" strike="noStrike" kern="1200" baseline="0">
                      <a:ln>
                        <a:solidFill>
                          <a:srgbClr val="000000">
                            <a:lumMod val="50000"/>
                            <a:lumOff val="50000"/>
                            <a:alpha val="0"/>
                          </a:srgbClr>
                        </a:solidFill>
                      </a:ln>
                      <a:solidFill>
                        <a:schemeClr val="tx2"/>
                      </a:solidFill>
                      <a:latin typeface="KPMG Bold" panose="020B0803030202040204" pitchFamily="34" charset="0"/>
                      <a:ea typeface="KoPub돋움체 Medium" panose="00000600000000000000" pitchFamily="2" charset="-127"/>
                      <a:cs typeface="+mn-cs"/>
                    </a:defRPr>
                  </a:pPr>
                  <a:endParaRPr lang="ko-KR"/>
                </a:p>
              </c:txPr>
              <c:dLblPos val="outEnd"/>
              <c:showLegendKey val="0"/>
              <c:showVal val="1"/>
              <c:showCatName val="0"/>
              <c:showSerName val="0"/>
              <c:showPercent val="0"/>
              <c:showBubbleSize val="0"/>
              <c:extLst xmlns:a14="http://schemas.microsoft.com/office/drawing/2010/main" xmlns:wp="http://schemas.openxmlformats.org/drawingml/2006/wordprocessingDrawing" xmlns:w="http://schemas.openxmlformats.org/wordprocessingml/2006/main" xmlns:m="http://schemas.openxmlformats.org/officeDocument/2006/math">
                <c:ext xmlns:c15="http://schemas.microsoft.com/office/drawing/2012/chart" uri="{CE6537A1-D6FC-4f65-9D91-7224C49458BB}"/>
                <c:ext xmlns:c16="http://schemas.microsoft.com/office/drawing/2014/chart" uri="{C3380CC4-5D6E-409C-BE32-E72D297353CC}">
                  <c16:uniqueId val="{00000009-7761-4AFC-9DDB-F3DE97A9E59B}"/>
                </c:ext>
              </c:extLst>
            </c:dLbl>
            <c:numFmt formatCode="#,##0.0_);[Red]\(#,##0.0\)" sourceLinked="0"/>
            <c:spPr>
              <a:noFill/>
              <a:ln>
                <a:noFill/>
              </a:ln>
              <a:effectLst/>
            </c:spPr>
            <c:txPr>
              <a:bodyPr anchorCtr="0"/>
              <a:lstStyle/>
              <a:p>
                <a:pPr algn="ctr" rtl="0">
                  <a:defRPr lang="en-US" altLang="ko-KR" sz="1200" b="0" i="0" u="none" strike="noStrike" kern="1200" baseline="0">
                    <a:ln>
                      <a:solidFill>
                        <a:srgbClr val="000000">
                          <a:lumMod val="50000"/>
                          <a:lumOff val="50000"/>
                          <a:alpha val="0"/>
                        </a:srgbClr>
                      </a:solidFill>
                    </a:ln>
                    <a:solidFill>
                      <a:schemeClr val="tx2"/>
                    </a:solidFill>
                    <a:latin typeface="KPMG Bold" panose="020B0803030202040204" pitchFamily="34" charset="0"/>
                    <a:ea typeface="KoPub돋움체 Medium" panose="00000600000000000000" pitchFamily="2" charset="-127"/>
                    <a:cs typeface="+mn-cs"/>
                  </a:defRPr>
                </a:pPr>
                <a:endParaRPr lang="ko-KR"/>
              </a:p>
            </c:txPr>
            <c:showLegendKey val="0"/>
            <c:showVal val="1"/>
            <c:showCatName val="0"/>
            <c:showSerName val="0"/>
            <c:showPercent val="0"/>
            <c:showBubbleSize val="0"/>
            <c:showLeaderLines val="0"/>
            <c:extLst xmlns:a14="http://schemas.microsoft.com/office/drawing/2010/main" xmlns:wp="http://schemas.openxmlformats.org/drawingml/2006/wordprocessingDrawing" xmlns:w="http://schemas.openxmlformats.org/wordprocessingml/2006/main" xmlns:m="http://schemas.openxmlformats.org/officeDocument/2006/math">
              <c:ext xmlns:c15="http://schemas.microsoft.com/office/drawing/2012/chart" uri="{CE6537A1-D6FC-4f65-9D91-7224C49458BB}">
                <c15:showLeaderLines val="0"/>
              </c:ext>
            </c:extLst>
          </c:dLbls>
          <c:cat>
            <c:strRef>
              <c:f>Sheet1!$A$2:$A$11</c:f>
              <c:strCache>
                <c:ptCount val="10"/>
                <c:pt idx="0">
                  <c:v>PICC Property and Casualty</c:v>
                </c:pt>
                <c:pt idx="1">
                  <c:v>Ping An Property Insurance</c:v>
                </c:pt>
                <c:pt idx="2">
                  <c:v>China Pacific Property Insurance</c:v>
                </c:pt>
                <c:pt idx="3">
                  <c:v>China Life Property Insurance</c:v>
                </c:pt>
                <c:pt idx="4">
                  <c:v>China United Insurance</c:v>
                </c:pt>
                <c:pt idx="5">
                  <c:v>China Continent Property Insurance</c:v>
                </c:pt>
                <c:pt idx="6">
                  <c:v>Sunshine Property Insurance</c:v>
                </c:pt>
                <c:pt idx="7">
                  <c:v>China Taiping Property Property</c:v>
                </c:pt>
                <c:pt idx="8">
                  <c:v>Zhong An Property Insurance</c:v>
                </c:pt>
                <c:pt idx="9">
                  <c:v>Sino Safe Property Insurance</c:v>
                </c:pt>
              </c:strCache>
            </c:strRef>
          </c:cat>
          <c:val>
            <c:numRef>
              <c:f>Sheet1!$B$2:$B$11</c:f>
              <c:numCache>
                <c:formatCode>General</c:formatCode>
                <c:ptCount val="10"/>
                <c:pt idx="0">
                  <c:v>485.43</c:v>
                </c:pt>
                <c:pt idx="1">
                  <c:v>298</c:v>
                </c:pt>
                <c:pt idx="2">
                  <c:v>170.8</c:v>
                </c:pt>
                <c:pt idx="3">
                  <c:v>98.3</c:v>
                </c:pt>
                <c:pt idx="4">
                  <c:v>60.3</c:v>
                </c:pt>
                <c:pt idx="5">
                  <c:v>46.1</c:v>
                </c:pt>
                <c:pt idx="6">
                  <c:v>40.380000000000003</c:v>
                </c:pt>
                <c:pt idx="7">
                  <c:v>28.3</c:v>
                </c:pt>
                <c:pt idx="8">
                  <c:v>23.6</c:v>
                </c:pt>
                <c:pt idx="9">
                  <c:v>16.7</c:v>
                </c:pt>
              </c:numCache>
            </c:numRef>
          </c:val>
          <c:extLst>
            <c:ext xmlns:c16="http://schemas.microsoft.com/office/drawing/2014/chart" uri="{C3380CC4-5D6E-409C-BE32-E72D297353CC}">
              <c16:uniqueId val="{0000000A-7761-4AFC-9DDB-F3DE97A9E59B}"/>
            </c:ext>
          </c:extLst>
        </c:ser>
        <c:dLbls>
          <c:showLegendKey val="0"/>
          <c:showVal val="0"/>
          <c:showCatName val="0"/>
          <c:showSerName val="0"/>
          <c:showPercent val="0"/>
          <c:showBubbleSize val="0"/>
        </c:dLbls>
        <c:gapWidth val="80"/>
        <c:overlap val="-30"/>
        <c:axId val="67451136"/>
        <c:axId val="66437120"/>
      </c:barChart>
      <c:catAx>
        <c:axId val="67451136"/>
        <c:scaling>
          <c:orientation val="maxMin"/>
        </c:scaling>
        <c:delete val="0"/>
        <c:axPos val="l"/>
        <c:numFmt formatCode="General" sourceLinked="0"/>
        <c:majorTickMark val="none"/>
        <c:minorTickMark val="none"/>
        <c:tickLblPos val="low"/>
        <c:spPr>
          <a:ln w="9525">
            <a:solidFill>
              <a:srgbClr val="2F2F2F"/>
            </a:solidFill>
          </a:ln>
        </c:spPr>
        <c:txPr>
          <a:bodyPr/>
          <a:lstStyle/>
          <a:p>
            <a:pPr algn="ctr" rtl="0">
              <a:defRPr lang="en-US" altLang="ko-KR" sz="1200" b="0" i="0" u="none" strike="noStrike" kern="1200" baseline="0">
                <a:ln>
                  <a:solidFill>
                    <a:srgbClr val="000000">
                      <a:lumMod val="50000"/>
                      <a:lumOff val="50000"/>
                      <a:alpha val="0"/>
                    </a:srgbClr>
                  </a:solidFill>
                </a:ln>
                <a:solidFill>
                  <a:schemeClr val="tx2"/>
                </a:solidFill>
                <a:latin typeface="KPMG Bold" panose="020B0803030202040204" pitchFamily="34" charset="0"/>
                <a:ea typeface="KoPub돋움체 Medium" panose="00000600000000000000" pitchFamily="2" charset="-127"/>
                <a:cs typeface="+mn-cs"/>
              </a:defRPr>
            </a:pPr>
            <a:endParaRPr lang="ko-KR"/>
          </a:p>
        </c:txPr>
        <c:crossAx val="66437120"/>
        <c:crosses val="autoZero"/>
        <c:auto val="0"/>
        <c:lblAlgn val="ctr"/>
        <c:lblOffset val="100"/>
        <c:noMultiLvlLbl val="0"/>
      </c:catAx>
      <c:valAx>
        <c:axId val="66437120"/>
        <c:scaling>
          <c:orientation val="minMax"/>
          <c:min val="0"/>
        </c:scaling>
        <c:delete val="0"/>
        <c:axPos val="t"/>
        <c:majorGridlines>
          <c:spPr>
            <a:ln w="9525">
              <a:solidFill>
                <a:srgbClr val="2F2F2F"/>
              </a:solidFill>
              <a:prstDash val="dot"/>
            </a:ln>
          </c:spPr>
        </c:majorGridlines>
        <c:numFmt formatCode="#,##0" sourceLinked="0"/>
        <c:majorTickMark val="none"/>
        <c:minorTickMark val="none"/>
        <c:tickLblPos val="nextTo"/>
        <c:spPr>
          <a:ln>
            <a:noFill/>
          </a:ln>
        </c:spPr>
        <c:txPr>
          <a:bodyPr/>
          <a:lstStyle/>
          <a:p>
            <a:pPr algn="ctr">
              <a:defRPr lang="en-US" altLang="ko-KR" sz="1050" b="0" i="0" u="none" strike="noStrike" kern="1200" baseline="0">
                <a:ln>
                  <a:solidFill>
                    <a:srgbClr val="000000">
                      <a:lumMod val="50000"/>
                      <a:lumOff val="50000"/>
                      <a:alpha val="0"/>
                    </a:srgbClr>
                  </a:solidFill>
                </a:ln>
                <a:solidFill>
                  <a:schemeClr val="bg1">
                    <a:lumMod val="50000"/>
                  </a:schemeClr>
                </a:solidFill>
                <a:latin typeface="KPMG Bold" panose="020B0803030202040204" pitchFamily="34" charset="0"/>
                <a:ea typeface="KoPub돋움체 Medium" panose="00000600000000000000" pitchFamily="2" charset="-127"/>
                <a:cs typeface="+mn-cs"/>
              </a:defRPr>
            </a:pPr>
            <a:endParaRPr lang="ko-KR"/>
          </a:p>
        </c:txPr>
        <c:crossAx val="67451136"/>
        <c:crosses val="autoZero"/>
        <c:crossBetween val="between"/>
      </c:valAx>
    </c:plotArea>
    <c:plotVisOnly val="1"/>
    <c:dispBlanksAs val="gap"/>
    <c:showDLblsOverMax val="1"/>
  </c:chart>
  <c:txPr>
    <a:bodyPr/>
    <a:lstStyle/>
    <a:p>
      <a:pPr algn="ctr">
        <a:defRPr lang="en-US" altLang="ko-KR" sz="900" b="0" i="0" u="none" strike="noStrike" kern="1200" baseline="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cs typeface="+mn-cs"/>
        </a:defRPr>
      </a:pPr>
      <a:endParaRPr lang="ko-KR"/>
    </a:p>
  </c:txPr>
  <c:externalData r:id="rId1">
    <c:autoUpdate val="0"/>
  </c:externalData>
</c:chartSpace>
</file>

<file path=ppt/charts/chart8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Sheet1!$B$1</c:f>
              <c:strCache>
                <c:ptCount val="1"/>
                <c:pt idx="0">
                  <c:v>개인보험 수입보험료(좌)</c:v>
                </c:pt>
              </c:strCache>
            </c:strRef>
          </c:tx>
          <c:spPr>
            <a:solidFill>
              <a:schemeClr val="accent1"/>
            </a:solidFill>
            <a:ln>
              <a:noFill/>
            </a:ln>
            <a:effectLst/>
          </c:spPr>
          <c:invertIfNegative val="0"/>
          <c:dLbls>
            <c:numFmt formatCode="#,##0.0_);[Red]\(#,##0.0\)" sourceLinked="0"/>
            <c:spPr>
              <a:noFill/>
              <a:ln>
                <a:noFill/>
              </a:ln>
              <a:effectLst/>
            </c:spPr>
            <c:txPr>
              <a:bodyPr rot="0" spcFirstLastPara="1" vertOverflow="ellipsis" vert="horz" wrap="square" lIns="0" tIns="0" rIns="0" bIns="0" anchor="ctr" anchorCtr="1">
                <a:spAutoFit/>
              </a:bodyPr>
              <a:lstStyle/>
              <a:p>
                <a:pPr>
                  <a:defRPr lang="en-US" altLang="ko-KR" sz="1200" b="0" i="0" u="none" strike="noStrike" kern="1200" baseline="0">
                    <a:ln>
                      <a:solidFill>
                        <a:srgbClr val="000000">
                          <a:lumMod val="50000"/>
                          <a:lumOff val="50000"/>
                          <a:alpha val="0"/>
                        </a:srgbClr>
                      </a:solidFill>
                    </a:ln>
                    <a:solidFill>
                      <a:schemeClr val="bg1"/>
                    </a:solidFill>
                    <a:latin typeface="KPMG Bold" panose="020B0803030202040204" pitchFamily="34" charset="0"/>
                    <a:ea typeface="KoPub돋움체 Medium" panose="00000600000000000000" pitchFamily="2" charset="-127"/>
                    <a:cs typeface="+mn-cs"/>
                  </a:defRPr>
                </a:pPr>
                <a:endParaRPr lang="ko-KR"/>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0"/>
              </c:ext>
            </c:extLst>
          </c:dLbls>
          <c:cat>
            <c:strRef>
              <c:f>Sheet1!$A$2:$A$6</c:f>
              <c:strCache>
                <c:ptCount val="5"/>
                <c:pt idx="0">
                  <c:v>2017</c:v>
                </c:pt>
                <c:pt idx="1">
                  <c:v>2018</c:v>
                </c:pt>
                <c:pt idx="2">
                  <c:v>2019</c:v>
                </c:pt>
                <c:pt idx="3">
                  <c:v>2020</c:v>
                </c:pt>
                <c:pt idx="4">
                  <c:v>2021</c:v>
                </c:pt>
              </c:strCache>
            </c:strRef>
          </c:cat>
          <c:val>
            <c:numRef>
              <c:f>Sheet1!$B$2:$B$6</c:f>
              <c:numCache>
                <c:formatCode>#,##0.00</c:formatCode>
                <c:ptCount val="5"/>
                <c:pt idx="0">
                  <c:v>138.32</c:v>
                </c:pt>
                <c:pt idx="1">
                  <c:v>119.32</c:v>
                </c:pt>
                <c:pt idx="2">
                  <c:v>185.77</c:v>
                </c:pt>
                <c:pt idx="3">
                  <c:v>211.08</c:v>
                </c:pt>
                <c:pt idx="4">
                  <c:v>291.67</c:v>
                </c:pt>
              </c:numCache>
            </c:numRef>
          </c:val>
          <c:extLst>
            <c:ext xmlns:c16="http://schemas.microsoft.com/office/drawing/2014/chart" uri="{C3380CC4-5D6E-409C-BE32-E72D297353CC}">
              <c16:uniqueId val="{00000000-627C-4BF4-83C2-3C3C9CE1CDC9}"/>
            </c:ext>
          </c:extLst>
        </c:ser>
        <c:dLbls>
          <c:showLegendKey val="0"/>
          <c:showVal val="0"/>
          <c:showCatName val="0"/>
          <c:showSerName val="0"/>
          <c:showPercent val="0"/>
          <c:showBubbleSize val="0"/>
        </c:dLbls>
        <c:gapWidth val="80"/>
        <c:overlap val="100"/>
        <c:axId val="739968304"/>
        <c:axId val="739950416"/>
      </c:barChart>
      <c:lineChart>
        <c:grouping val="standard"/>
        <c:varyColors val="0"/>
        <c:ser>
          <c:idx val="1"/>
          <c:order val="1"/>
          <c:tx>
            <c:strRef>
              <c:f>Sheet1!$C$1</c:f>
              <c:strCache>
                <c:ptCount val="1"/>
                <c:pt idx="0">
                  <c:v>개인보험 신청 고객수(우)</c:v>
                </c:pt>
              </c:strCache>
            </c:strRef>
          </c:tx>
          <c:spPr>
            <a:ln>
              <a:solidFill>
                <a:schemeClr val="accent4"/>
              </a:solidFill>
            </a:ln>
          </c:spPr>
          <c:marker>
            <c:symbol val="circle"/>
            <c:size val="7"/>
            <c:spPr>
              <a:solidFill>
                <a:schemeClr val="bg1"/>
              </a:solidFill>
              <a:ln w="12700">
                <a:solidFill>
                  <a:schemeClr val="accent4"/>
                </a:solidFill>
              </a:ln>
            </c:spPr>
          </c:marker>
          <c:dLbls>
            <c:dLbl>
              <c:idx val="3"/>
              <c:dLblPos val="b"/>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B-627C-4BF4-83C2-3C3C9CE1CDC9}"/>
                </c:ext>
              </c:extLst>
            </c:dLbl>
            <c:numFmt formatCode="#,##0.0_);[Red]\(#,##0.0\)" sourceLinked="0"/>
            <c:spPr>
              <a:noFill/>
              <a:ln>
                <a:noFill/>
              </a:ln>
              <a:effectLst/>
            </c:spPr>
            <c:txPr>
              <a:bodyPr wrap="square" lIns="38100" tIns="19050" rIns="38100" bIns="19050" anchor="ctr">
                <a:spAutoFit/>
              </a:bodyPr>
              <a:lstStyle/>
              <a:p>
                <a:pPr>
                  <a:defRPr sz="1200" b="0">
                    <a:solidFill>
                      <a:schemeClr val="accent4"/>
                    </a:solidFill>
                    <a:latin typeface="KPMG Bold" panose="020B0803030202040204" pitchFamily="34" charset="0"/>
                  </a:defRPr>
                </a:pPr>
                <a:endParaRPr lang="ko-KR"/>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Sheet1!$A$2:$A$6</c:f>
              <c:strCache>
                <c:ptCount val="5"/>
                <c:pt idx="0">
                  <c:v>2017</c:v>
                </c:pt>
                <c:pt idx="1">
                  <c:v>2018</c:v>
                </c:pt>
                <c:pt idx="2">
                  <c:v>2019</c:v>
                </c:pt>
                <c:pt idx="3">
                  <c:v>2020</c:v>
                </c:pt>
                <c:pt idx="4">
                  <c:v>2021</c:v>
                </c:pt>
              </c:strCache>
            </c:strRef>
          </c:cat>
          <c:val>
            <c:numRef>
              <c:f>Sheet1!$C$2:$C$6</c:f>
              <c:numCache>
                <c:formatCode>0_);[Red]\(0\)</c:formatCode>
                <c:ptCount val="5"/>
                <c:pt idx="0">
                  <c:v>656.8</c:v>
                </c:pt>
                <c:pt idx="1">
                  <c:v>1280</c:v>
                </c:pt>
                <c:pt idx="2">
                  <c:v>1039</c:v>
                </c:pt>
                <c:pt idx="3">
                  <c:v>1824.2</c:v>
                </c:pt>
                <c:pt idx="4">
                  <c:v>3041.9</c:v>
                </c:pt>
              </c:numCache>
            </c:numRef>
          </c:val>
          <c:smooth val="0"/>
          <c:extLst>
            <c:ext xmlns:c16="http://schemas.microsoft.com/office/drawing/2014/chart" uri="{C3380CC4-5D6E-409C-BE32-E72D297353CC}">
              <c16:uniqueId val="{0000000A-627C-4BF4-83C2-3C3C9CE1CDC9}"/>
            </c:ext>
          </c:extLst>
        </c:ser>
        <c:dLbls>
          <c:showLegendKey val="0"/>
          <c:showVal val="0"/>
          <c:showCatName val="0"/>
          <c:showSerName val="0"/>
          <c:showPercent val="0"/>
          <c:showBubbleSize val="0"/>
        </c:dLbls>
        <c:marker val="1"/>
        <c:smooth val="0"/>
        <c:axId val="1576348640"/>
        <c:axId val="1576364448"/>
      </c:lineChart>
      <c:catAx>
        <c:axId val="73996830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lgn="ctr">
              <a:defRPr lang="en-US" altLang="ko-KR" sz="1050" b="0" i="0" u="none" strike="noStrike" kern="1200" baseline="0">
                <a:ln>
                  <a:solidFill>
                    <a:srgbClr val="000000">
                      <a:lumMod val="50000"/>
                      <a:lumOff val="50000"/>
                      <a:alpha val="0"/>
                    </a:srgbClr>
                  </a:solidFill>
                </a:ln>
                <a:solidFill>
                  <a:schemeClr val="bg1">
                    <a:lumMod val="50000"/>
                  </a:schemeClr>
                </a:solidFill>
                <a:latin typeface="KPMG Bold" panose="020B0803030202040204" pitchFamily="34" charset="0"/>
                <a:ea typeface="KoPub돋움체 Medium" panose="00000600000000000000" pitchFamily="2" charset="-127"/>
                <a:cs typeface="+mn-cs"/>
              </a:defRPr>
            </a:pPr>
            <a:endParaRPr lang="ko-KR"/>
          </a:p>
        </c:txPr>
        <c:crossAx val="739950416"/>
        <c:crosses val="autoZero"/>
        <c:auto val="1"/>
        <c:lblAlgn val="ctr"/>
        <c:lblOffset val="100"/>
        <c:noMultiLvlLbl val="0"/>
      </c:catAx>
      <c:valAx>
        <c:axId val="739950416"/>
        <c:scaling>
          <c:orientation val="minMax"/>
          <c:max val="350"/>
          <c:min val="0"/>
        </c:scaling>
        <c:delete val="0"/>
        <c:axPos val="l"/>
        <c:numFmt formatCode="#,##0_);[Red]\(#,##0\)" sourceLinked="0"/>
        <c:majorTickMark val="out"/>
        <c:minorTickMark val="none"/>
        <c:tickLblPos val="nextTo"/>
        <c:spPr>
          <a:noFill/>
          <a:ln>
            <a:solidFill>
              <a:schemeClr val="bg1">
                <a:lumMod val="75000"/>
              </a:schemeClr>
            </a:solidFill>
          </a:ln>
          <a:effectLst/>
        </c:spPr>
        <c:txPr>
          <a:bodyPr rot="-60000000" spcFirstLastPara="1" vertOverflow="ellipsis" vert="horz" wrap="square" anchor="ctr" anchorCtr="1"/>
          <a:lstStyle/>
          <a:p>
            <a:pPr algn="ctr">
              <a:defRPr lang="en-US" altLang="ko-KR" sz="1050" b="0" i="0" u="none" strike="noStrike" kern="1200" baseline="0">
                <a:ln>
                  <a:solidFill>
                    <a:srgbClr val="000000">
                      <a:lumMod val="50000"/>
                      <a:lumOff val="50000"/>
                      <a:alpha val="0"/>
                    </a:srgbClr>
                  </a:solidFill>
                </a:ln>
                <a:solidFill>
                  <a:schemeClr val="bg1">
                    <a:lumMod val="50000"/>
                  </a:schemeClr>
                </a:solidFill>
                <a:latin typeface="KPMG Bold" panose="020B0803030202040204" pitchFamily="34" charset="0"/>
                <a:ea typeface="KoPub돋움체 Medium" panose="00000600000000000000" pitchFamily="2" charset="-127"/>
                <a:cs typeface="+mn-cs"/>
              </a:defRPr>
            </a:pPr>
            <a:endParaRPr lang="ko-KR"/>
          </a:p>
        </c:txPr>
        <c:crossAx val="739968304"/>
        <c:crosses val="autoZero"/>
        <c:crossBetween val="between"/>
        <c:majorUnit val="100"/>
      </c:valAx>
      <c:valAx>
        <c:axId val="1576364448"/>
        <c:scaling>
          <c:orientation val="minMax"/>
        </c:scaling>
        <c:delete val="0"/>
        <c:axPos val="r"/>
        <c:numFmt formatCode="0_);[Red]\(0\)" sourceLinked="1"/>
        <c:majorTickMark val="out"/>
        <c:minorTickMark val="none"/>
        <c:tickLblPos val="nextTo"/>
        <c:spPr>
          <a:ln>
            <a:solidFill>
              <a:schemeClr val="bg1">
                <a:lumMod val="75000"/>
              </a:schemeClr>
            </a:solidFill>
          </a:ln>
        </c:spPr>
        <c:txPr>
          <a:bodyPr/>
          <a:lstStyle/>
          <a:p>
            <a:pPr algn="ctr">
              <a:defRPr lang="en-US" altLang="ko-KR" sz="1050" b="0" i="0" u="none" strike="noStrike" kern="1200" baseline="0">
                <a:ln>
                  <a:solidFill>
                    <a:srgbClr val="000000">
                      <a:lumMod val="50000"/>
                      <a:lumOff val="50000"/>
                      <a:alpha val="0"/>
                    </a:srgbClr>
                  </a:solidFill>
                </a:ln>
                <a:solidFill>
                  <a:schemeClr val="bg1">
                    <a:lumMod val="50000"/>
                  </a:schemeClr>
                </a:solidFill>
                <a:latin typeface="KPMG Bold" panose="020B0803030202040204" pitchFamily="34" charset="0"/>
                <a:ea typeface="KoPub돋움체 Medium" panose="00000600000000000000" pitchFamily="2" charset="-127"/>
                <a:cs typeface="+mn-cs"/>
              </a:defRPr>
            </a:pPr>
            <a:endParaRPr lang="ko-KR"/>
          </a:p>
        </c:txPr>
        <c:crossAx val="1576348640"/>
        <c:crosses val="max"/>
        <c:crossBetween val="between"/>
      </c:valAx>
      <c:catAx>
        <c:axId val="1576348640"/>
        <c:scaling>
          <c:orientation val="minMax"/>
        </c:scaling>
        <c:delete val="1"/>
        <c:axPos val="b"/>
        <c:numFmt formatCode="General" sourceLinked="1"/>
        <c:majorTickMark val="out"/>
        <c:minorTickMark val="none"/>
        <c:tickLblPos val="nextTo"/>
        <c:crossAx val="1576364448"/>
        <c:crosses val="autoZero"/>
        <c:auto val="1"/>
        <c:lblAlgn val="ctr"/>
        <c:lblOffset val="100"/>
        <c:noMultiLvlLbl val="0"/>
      </c:catAx>
      <c:spPr>
        <a:noFill/>
        <a:ln>
          <a:noFill/>
        </a:ln>
        <a:effectLst/>
      </c:spPr>
    </c:plotArea>
    <c:legend>
      <c:legendPos val="t"/>
      <c:overlay val="0"/>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lang="en-US" altLang="ko-KR" sz="900" kern="120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cs typeface="+mn-cs"/>
        </a:defRPr>
      </a:pPr>
      <a:endParaRPr lang="ko-KR"/>
    </a:p>
  </c:txPr>
  <c:externalData r:id="rId1">
    <c:autoUpdate val="0"/>
  </c:externalData>
</c:chartSpace>
</file>

<file path=ppt/charts/chart8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2655092592592593"/>
          <c:y val="0.1718611111111111"/>
          <c:w val="0.54689814814814819"/>
          <c:h val="0.65627777777777774"/>
        </c:manualLayout>
      </c:layout>
      <c:doughnutChart>
        <c:varyColors val="1"/>
        <c:ser>
          <c:idx val="0"/>
          <c:order val="0"/>
          <c:tx>
            <c:strRef>
              <c:f>Sheet1!$B$1</c:f>
              <c:strCache>
                <c:ptCount val="1"/>
                <c:pt idx="0">
                  <c:v>Column1</c:v>
                </c:pt>
              </c:strCache>
            </c:strRef>
          </c:tx>
          <c:dPt>
            <c:idx val="0"/>
            <c:bubble3D val="0"/>
            <c:spPr>
              <a:solidFill>
                <a:srgbClr val="859CEF"/>
              </a:solidFill>
              <a:ln>
                <a:noFill/>
              </a:ln>
              <a:effectLst/>
            </c:spPr>
            <c:extLst>
              <c:ext xmlns:c16="http://schemas.microsoft.com/office/drawing/2014/chart" uri="{C3380CC4-5D6E-409C-BE32-E72D297353CC}">
                <c16:uniqueId val="{00000001-FD93-4C48-991B-046A470B844B}"/>
              </c:ext>
            </c:extLst>
          </c:dPt>
          <c:dPt>
            <c:idx val="1"/>
            <c:bubble3D val="0"/>
            <c:spPr>
              <a:solidFill>
                <a:schemeClr val="bg1">
                  <a:lumMod val="75000"/>
                </a:schemeClr>
              </a:solidFill>
              <a:ln>
                <a:noFill/>
              </a:ln>
              <a:effectLst/>
            </c:spPr>
            <c:extLst>
              <c:ext xmlns:c16="http://schemas.microsoft.com/office/drawing/2014/chart" uri="{C3380CC4-5D6E-409C-BE32-E72D297353CC}">
                <c16:uniqueId val="{00000003-FD93-4C48-991B-046A470B844B}"/>
              </c:ext>
            </c:extLst>
          </c:dPt>
          <c:dPt>
            <c:idx val="2"/>
            <c:bubble3D val="0"/>
            <c:spPr>
              <a:solidFill>
                <a:schemeClr val="accent5"/>
              </a:solidFill>
              <a:ln>
                <a:noFill/>
              </a:ln>
              <a:effectLst/>
            </c:spPr>
            <c:extLst>
              <c:ext xmlns:c16="http://schemas.microsoft.com/office/drawing/2014/chart" uri="{C3380CC4-5D6E-409C-BE32-E72D297353CC}">
                <c16:uniqueId val="{00000005-FD93-4C48-991B-046A470B844B}"/>
              </c:ext>
            </c:extLst>
          </c:dPt>
          <c:dPt>
            <c:idx val="3"/>
            <c:bubble3D val="0"/>
            <c:spPr>
              <a:solidFill>
                <a:schemeClr val="accent1">
                  <a:lumMod val="60000"/>
                </a:schemeClr>
              </a:solidFill>
              <a:ln>
                <a:noFill/>
              </a:ln>
              <a:effectLst/>
            </c:spPr>
            <c:extLst>
              <c:ext xmlns:c16="http://schemas.microsoft.com/office/drawing/2014/chart" uri="{C3380CC4-5D6E-409C-BE32-E72D297353CC}">
                <c16:uniqueId val="{00000007-FD93-4C48-991B-046A470B844B}"/>
              </c:ext>
            </c:extLst>
          </c:dPt>
          <c:dPt>
            <c:idx val="4"/>
            <c:bubble3D val="0"/>
            <c:spPr>
              <a:solidFill>
                <a:schemeClr val="tx1">
                  <a:lumMod val="50000"/>
                  <a:lumOff val="50000"/>
                </a:schemeClr>
              </a:solidFill>
              <a:ln>
                <a:noFill/>
              </a:ln>
              <a:effectLst/>
            </c:spPr>
            <c:extLst>
              <c:ext xmlns:c16="http://schemas.microsoft.com/office/drawing/2014/chart" uri="{C3380CC4-5D6E-409C-BE32-E72D297353CC}">
                <c16:uniqueId val="{00000009-FD93-4C48-991B-046A470B844B}"/>
              </c:ext>
            </c:extLst>
          </c:dPt>
          <c:dPt>
            <c:idx val="5"/>
            <c:bubble3D val="0"/>
            <c:spPr>
              <a:solidFill>
                <a:schemeClr val="accent5">
                  <a:lumMod val="60000"/>
                </a:schemeClr>
              </a:solidFill>
              <a:ln>
                <a:noFill/>
              </a:ln>
              <a:effectLst/>
            </c:spPr>
            <c:extLst>
              <c:ext xmlns:c16="http://schemas.microsoft.com/office/drawing/2014/chart" uri="{C3380CC4-5D6E-409C-BE32-E72D297353CC}">
                <c16:uniqueId val="{0000000B-FD93-4C48-991B-046A470B844B}"/>
              </c:ext>
            </c:extLst>
          </c:dPt>
          <c:dPt>
            <c:idx val="6"/>
            <c:bubble3D val="0"/>
            <c:spPr>
              <a:solidFill>
                <a:srgbClr val="00C0AE"/>
              </a:solidFill>
              <a:ln>
                <a:noFill/>
              </a:ln>
              <a:effectLst/>
            </c:spPr>
            <c:extLst>
              <c:ext xmlns:c16="http://schemas.microsoft.com/office/drawing/2014/chart" uri="{C3380CC4-5D6E-409C-BE32-E72D297353CC}">
                <c16:uniqueId val="{0000000D-FD93-4C48-991B-046A470B844B}"/>
              </c:ext>
            </c:extLst>
          </c:dPt>
          <c:dPt>
            <c:idx val="7"/>
            <c:bubble3D val="0"/>
            <c:spPr>
              <a:solidFill>
                <a:srgbClr val="00B8F5"/>
              </a:solidFill>
              <a:ln>
                <a:noFill/>
              </a:ln>
              <a:effectLst/>
            </c:spPr>
            <c:extLst>
              <c:ext xmlns:c16="http://schemas.microsoft.com/office/drawing/2014/chart" uri="{C3380CC4-5D6E-409C-BE32-E72D297353CC}">
                <c16:uniqueId val="{0000000F-FD93-4C48-991B-046A470B844B}"/>
              </c:ext>
            </c:extLst>
          </c:dPt>
          <c:dPt>
            <c:idx val="8"/>
            <c:bubble3D val="0"/>
            <c:spPr>
              <a:solidFill>
                <a:srgbClr val="AA70F3"/>
              </a:solidFill>
              <a:ln>
                <a:noFill/>
              </a:ln>
              <a:effectLst/>
            </c:spPr>
            <c:extLst>
              <c:ext xmlns:c16="http://schemas.microsoft.com/office/drawing/2014/chart" uri="{C3380CC4-5D6E-409C-BE32-E72D297353CC}">
                <c16:uniqueId val="{00000011-FD93-4C48-991B-046A470B844B}"/>
              </c:ext>
            </c:extLst>
          </c:dPt>
          <c:dPt>
            <c:idx val="9"/>
            <c:bubble3D val="0"/>
            <c:spPr>
              <a:solidFill>
                <a:schemeClr val="accent1"/>
              </a:solidFill>
              <a:ln>
                <a:noFill/>
              </a:ln>
              <a:effectLst/>
            </c:spPr>
            <c:extLst>
              <c:ext xmlns:c16="http://schemas.microsoft.com/office/drawing/2014/chart" uri="{C3380CC4-5D6E-409C-BE32-E72D297353CC}">
                <c16:uniqueId val="{00000013-FD93-4C48-991B-046A470B844B}"/>
              </c:ext>
            </c:extLst>
          </c:dPt>
          <c:dPt>
            <c:idx val="10"/>
            <c:bubble3D val="0"/>
            <c:spPr>
              <a:solidFill>
                <a:schemeClr val="accent3">
                  <a:lumMod val="80000"/>
                </a:schemeClr>
              </a:solidFill>
              <a:ln>
                <a:noFill/>
              </a:ln>
              <a:effectLst/>
            </c:spPr>
            <c:extLst>
              <c:ext xmlns:c16="http://schemas.microsoft.com/office/drawing/2014/chart" uri="{C3380CC4-5D6E-409C-BE32-E72D297353CC}">
                <c16:uniqueId val="{00000015-FD93-4C48-991B-046A470B844B}"/>
              </c:ext>
            </c:extLst>
          </c:dPt>
          <c:dLbls>
            <c:dLbl>
              <c:idx val="0"/>
              <c:layout>
                <c:manualLayout>
                  <c:x val="-0.20879930555555559"/>
                  <c:y val="-0.17409152777777778"/>
                </c:manualLayout>
              </c:layout>
              <c:tx>
                <c:rich>
                  <a:bodyPr rot="0" spcFirstLastPara="1" vertOverflow="ellipsis" vert="horz" wrap="square" lIns="38100" tIns="19050" rIns="38100" bIns="19050" anchor="ctr" anchorCtr="0">
                    <a:noAutofit/>
                  </a:bodyPr>
                  <a:lstStyle/>
                  <a:p>
                    <a:pPr algn="r">
                      <a:lnSpc>
                        <a:spcPct val="80000"/>
                      </a:lnSpc>
                      <a:defRPr lang="en-US" altLang="ko-KR" sz="800" b="0" i="0" u="none" strike="noStrike" kern="1200" baseline="0">
                        <a:ln>
                          <a:solidFill>
                            <a:srgbClr val="000000">
                              <a:lumMod val="50000"/>
                              <a:lumOff val="50000"/>
                              <a:alpha val="0"/>
                            </a:srgbClr>
                          </a:solidFill>
                        </a:ln>
                        <a:solidFill>
                          <a:srgbClr val="859CEF"/>
                        </a:solidFill>
                        <a:latin typeface="KoPub돋움체 Medium" panose="00000600000000000000" pitchFamily="2" charset="-127"/>
                        <a:ea typeface="KoPub돋움체 Medium" panose="00000600000000000000" pitchFamily="2" charset="-127"/>
                        <a:cs typeface="+mn-cs"/>
                      </a:defRPr>
                    </a:pPr>
                    <a:fld id="{3C50A8AE-98EF-49C4-B06E-51A5FB6000D1}" type="CATEGORYNAME">
                      <a:rPr lang="en-US" altLang="ko-KR">
                        <a:solidFill>
                          <a:srgbClr val="859CEF"/>
                        </a:solidFill>
                      </a:rPr>
                      <a:pPr algn="r">
                        <a:lnSpc>
                          <a:spcPct val="80000"/>
                        </a:lnSpc>
                        <a:defRPr sz="800">
                          <a:ln>
                            <a:solidFill>
                              <a:srgbClr val="000000">
                                <a:lumMod val="50000"/>
                                <a:lumOff val="50000"/>
                                <a:alpha val="0"/>
                              </a:srgbClr>
                            </a:solidFill>
                          </a:ln>
                          <a:solidFill>
                            <a:srgbClr val="859CEF"/>
                          </a:solidFill>
                        </a:defRPr>
                      </a:pPr>
                      <a:t>[범주 이름]</a:t>
                    </a:fld>
                    <a:r>
                      <a:rPr lang="en-US" altLang="ko-KR" baseline="0" dirty="0">
                        <a:solidFill>
                          <a:srgbClr val="859CEF"/>
                        </a:solidFill>
                      </a:rPr>
                      <a:t>, </a:t>
                    </a:r>
                    <a:fld id="{D65D709D-CB35-4165-93A9-A6E0CC86C067}" type="VALUE">
                      <a:rPr lang="en-US" altLang="ko-KR" sz="1000" baseline="0" smtClean="0">
                        <a:solidFill>
                          <a:srgbClr val="859CEF"/>
                        </a:solidFill>
                        <a:latin typeface="KPMG Bold" panose="020B0803030202040204" pitchFamily="34" charset="0"/>
                      </a:rPr>
                      <a:pPr algn="r">
                        <a:lnSpc>
                          <a:spcPct val="80000"/>
                        </a:lnSpc>
                        <a:defRPr sz="800">
                          <a:ln>
                            <a:solidFill>
                              <a:srgbClr val="000000">
                                <a:lumMod val="50000"/>
                                <a:lumOff val="50000"/>
                                <a:alpha val="0"/>
                              </a:srgbClr>
                            </a:solidFill>
                          </a:ln>
                          <a:solidFill>
                            <a:srgbClr val="859CEF"/>
                          </a:solidFill>
                        </a:defRPr>
                      </a:pPr>
                      <a:t>[값]</a:t>
                    </a:fld>
                    <a:r>
                      <a:rPr lang="en-US" altLang="ko-KR" sz="1000" baseline="0" dirty="0">
                        <a:solidFill>
                          <a:srgbClr val="859CEF"/>
                        </a:solidFill>
                        <a:latin typeface="KPMG Bold" panose="020B0803030202040204" pitchFamily="34" charset="0"/>
                      </a:rPr>
                      <a:t>,</a:t>
                    </a:r>
                  </a:p>
                  <a:p>
                    <a:pPr algn="r">
                      <a:lnSpc>
                        <a:spcPct val="80000"/>
                      </a:lnSpc>
                      <a:defRPr sz="800">
                        <a:ln>
                          <a:solidFill>
                            <a:srgbClr val="000000">
                              <a:lumMod val="50000"/>
                              <a:lumOff val="50000"/>
                              <a:alpha val="0"/>
                            </a:srgbClr>
                          </a:solidFill>
                        </a:ln>
                        <a:solidFill>
                          <a:srgbClr val="859CEF"/>
                        </a:solidFill>
                      </a:defRPr>
                    </a:pPr>
                    <a:fld id="{B5F951EF-4A6E-496A-944D-5FB748313735}" type="PERCENTAGE">
                      <a:rPr lang="en-US" altLang="ko-KR" sz="1000" baseline="0" smtClean="0">
                        <a:solidFill>
                          <a:srgbClr val="859CEF"/>
                        </a:solidFill>
                        <a:latin typeface="KPMG Bold" panose="020B0803030202040204" pitchFamily="34" charset="0"/>
                      </a:rPr>
                      <a:pPr algn="r">
                        <a:lnSpc>
                          <a:spcPct val="80000"/>
                        </a:lnSpc>
                        <a:defRPr sz="800">
                          <a:ln>
                            <a:solidFill>
                              <a:srgbClr val="000000">
                                <a:lumMod val="50000"/>
                                <a:lumOff val="50000"/>
                                <a:alpha val="0"/>
                              </a:srgbClr>
                            </a:solidFill>
                          </a:ln>
                          <a:solidFill>
                            <a:srgbClr val="859CEF"/>
                          </a:solidFill>
                        </a:defRPr>
                      </a:pPr>
                      <a:t>[백분율]</a:t>
                    </a:fld>
                    <a:endParaRPr lang="ko-KR" altLang="en-US"/>
                  </a:p>
                </c:rich>
              </c:tx>
              <c:numFmt formatCode="0.0%" sourceLinked="0"/>
              <c:spPr>
                <a:noFill/>
                <a:ln>
                  <a:noFill/>
                </a:ln>
                <a:effectLst/>
              </c:spPr>
              <c:txPr>
                <a:bodyPr rot="0" spcFirstLastPara="1" vertOverflow="ellipsis" vert="horz" wrap="square" lIns="38100" tIns="19050" rIns="38100" bIns="19050" anchor="ctr" anchorCtr="0">
                  <a:noAutofit/>
                </a:bodyPr>
                <a:lstStyle/>
                <a:p>
                  <a:pPr algn="r">
                    <a:lnSpc>
                      <a:spcPct val="80000"/>
                    </a:lnSpc>
                    <a:defRPr lang="en-US" altLang="ko-KR" sz="800" b="0" i="0" u="none" strike="noStrike" kern="1200" baseline="0">
                      <a:ln>
                        <a:solidFill>
                          <a:srgbClr val="000000">
                            <a:lumMod val="50000"/>
                            <a:lumOff val="50000"/>
                            <a:alpha val="0"/>
                          </a:srgbClr>
                        </a:solidFill>
                      </a:ln>
                      <a:solidFill>
                        <a:srgbClr val="859CEF"/>
                      </a:solidFill>
                      <a:latin typeface="KoPub돋움체 Medium" panose="00000600000000000000" pitchFamily="2" charset="-127"/>
                      <a:ea typeface="KoPub돋움체 Medium" panose="00000600000000000000" pitchFamily="2" charset="-127"/>
                      <a:cs typeface="+mn-cs"/>
                    </a:defRPr>
                  </a:pPr>
                  <a:endParaRPr lang="ko-KR"/>
                </a:p>
              </c:txPr>
              <c:showLegendKey val="0"/>
              <c:showVal val="1"/>
              <c:showCatName val="1"/>
              <c:showSerName val="0"/>
              <c:showPercent val="1"/>
              <c:showBubbleSize val="0"/>
              <c:extLst>
                <c:ext xmlns:c15="http://schemas.microsoft.com/office/drawing/2012/chart" uri="{CE6537A1-D6FC-4f65-9D91-7224C49458BB}">
                  <c15:layout>
                    <c:manualLayout>
                      <c:w val="0.33077245370370373"/>
                      <c:h val="0.10686694444444443"/>
                    </c:manualLayout>
                  </c15:layout>
                  <c15:dlblFieldTable/>
                  <c15:showDataLabelsRange val="0"/>
                </c:ext>
                <c:ext xmlns:c16="http://schemas.microsoft.com/office/drawing/2014/chart" uri="{C3380CC4-5D6E-409C-BE32-E72D297353CC}">
                  <c16:uniqueId val="{00000001-FD93-4C48-991B-046A470B844B}"/>
                </c:ext>
              </c:extLst>
            </c:dLbl>
            <c:dLbl>
              <c:idx val="1"/>
              <c:layout>
                <c:manualLayout>
                  <c:x val="0.2481011574074074"/>
                  <c:y val="-0.19212916666666666"/>
                </c:manualLayout>
              </c:layout>
              <c:tx>
                <c:rich>
                  <a:bodyPr rot="0" spcFirstLastPara="1" vertOverflow="ellipsis" vert="horz" wrap="square" lIns="38100" tIns="19050" rIns="38100" bIns="19050" anchor="ctr" anchorCtr="0">
                    <a:noAutofit/>
                  </a:bodyPr>
                  <a:lstStyle/>
                  <a:p>
                    <a:pPr algn="l">
                      <a:lnSpc>
                        <a:spcPct val="80000"/>
                      </a:lnSpc>
                      <a:defRPr lang="en-US" altLang="ko-KR" sz="800" b="0" i="0" u="none" strike="noStrike" kern="1200" baseline="0">
                        <a:ln>
                          <a:solidFill>
                            <a:srgbClr val="000000">
                              <a:lumMod val="50000"/>
                              <a:lumOff val="50000"/>
                              <a:alpha val="0"/>
                            </a:srgbClr>
                          </a:solidFill>
                        </a:ln>
                        <a:solidFill>
                          <a:schemeClr val="bg1">
                            <a:lumMod val="50000"/>
                          </a:schemeClr>
                        </a:solidFill>
                        <a:latin typeface="KoPub돋움체 Medium" panose="00000600000000000000" pitchFamily="2" charset="-127"/>
                        <a:ea typeface="KoPub돋움체 Medium" panose="00000600000000000000" pitchFamily="2" charset="-127"/>
                        <a:cs typeface="+mn-cs"/>
                      </a:defRPr>
                    </a:pPr>
                    <a:fld id="{3FB430C7-664C-4828-9274-93238A9FAA16}" type="CATEGORYNAME">
                      <a:rPr lang="en-US" altLang="ko-KR"/>
                      <a:pPr algn="l">
                        <a:lnSpc>
                          <a:spcPct val="80000"/>
                        </a:lnSpc>
                        <a:defRPr sz="800">
                          <a:ln>
                            <a:solidFill>
                              <a:srgbClr val="000000">
                                <a:lumMod val="50000"/>
                                <a:lumOff val="50000"/>
                                <a:alpha val="0"/>
                              </a:srgbClr>
                            </a:solidFill>
                          </a:ln>
                          <a:solidFill>
                            <a:schemeClr val="bg1">
                              <a:lumMod val="50000"/>
                            </a:schemeClr>
                          </a:solidFill>
                        </a:defRPr>
                      </a:pPr>
                      <a:t>[범주 이름]</a:t>
                    </a:fld>
                    <a:r>
                      <a:rPr lang="en-US" altLang="ko-KR" baseline="0" dirty="0"/>
                      <a:t>, </a:t>
                    </a:r>
                    <a:fld id="{F171C8D8-FE85-4877-8D4B-36672B7783CF}" type="VALUE">
                      <a:rPr lang="en-US" altLang="ko-KR" sz="1000" baseline="0" smtClean="0">
                        <a:latin typeface="KPMG Bold" panose="020B0803030202040204" pitchFamily="34" charset="0"/>
                      </a:rPr>
                      <a:pPr algn="l">
                        <a:lnSpc>
                          <a:spcPct val="80000"/>
                        </a:lnSpc>
                        <a:defRPr sz="800">
                          <a:ln>
                            <a:solidFill>
                              <a:srgbClr val="000000">
                                <a:lumMod val="50000"/>
                                <a:lumOff val="50000"/>
                                <a:alpha val="0"/>
                              </a:srgbClr>
                            </a:solidFill>
                          </a:ln>
                          <a:solidFill>
                            <a:schemeClr val="bg1">
                              <a:lumMod val="50000"/>
                            </a:schemeClr>
                          </a:solidFill>
                        </a:defRPr>
                      </a:pPr>
                      <a:t>[값]</a:t>
                    </a:fld>
                    <a:r>
                      <a:rPr lang="en-US" altLang="ko-KR" sz="1000" baseline="0" dirty="0">
                        <a:latin typeface="KPMG Bold" panose="020B0803030202040204" pitchFamily="34" charset="0"/>
                      </a:rPr>
                      <a:t>, </a:t>
                    </a:r>
                  </a:p>
                  <a:p>
                    <a:pPr algn="l">
                      <a:lnSpc>
                        <a:spcPct val="80000"/>
                      </a:lnSpc>
                      <a:defRPr sz="800">
                        <a:ln>
                          <a:solidFill>
                            <a:srgbClr val="000000">
                              <a:lumMod val="50000"/>
                              <a:lumOff val="50000"/>
                              <a:alpha val="0"/>
                            </a:srgbClr>
                          </a:solidFill>
                        </a:ln>
                        <a:solidFill>
                          <a:schemeClr val="bg1">
                            <a:lumMod val="50000"/>
                          </a:schemeClr>
                        </a:solidFill>
                      </a:defRPr>
                    </a:pPr>
                    <a:fld id="{ADD5F82D-A93C-4CDB-B3E5-216B9C6DB248}" type="PERCENTAGE">
                      <a:rPr lang="en-US" altLang="ko-KR" sz="1000" baseline="0" smtClean="0">
                        <a:latin typeface="KPMG Bold" panose="020B0803030202040204" pitchFamily="34" charset="0"/>
                      </a:rPr>
                      <a:pPr algn="l">
                        <a:lnSpc>
                          <a:spcPct val="80000"/>
                        </a:lnSpc>
                        <a:defRPr sz="800">
                          <a:ln>
                            <a:solidFill>
                              <a:srgbClr val="000000">
                                <a:lumMod val="50000"/>
                                <a:lumOff val="50000"/>
                                <a:alpha val="0"/>
                              </a:srgbClr>
                            </a:solidFill>
                          </a:ln>
                          <a:solidFill>
                            <a:schemeClr val="bg1">
                              <a:lumMod val="50000"/>
                            </a:schemeClr>
                          </a:solidFill>
                        </a:defRPr>
                      </a:pPr>
                      <a:t>[백분율]</a:t>
                    </a:fld>
                    <a:endParaRPr lang="ko-KR" altLang="en-US"/>
                  </a:p>
                </c:rich>
              </c:tx>
              <c:numFmt formatCode="0.0%" sourceLinked="0"/>
              <c:spPr>
                <a:noFill/>
                <a:ln>
                  <a:noFill/>
                </a:ln>
                <a:effectLst/>
              </c:spPr>
              <c:txPr>
                <a:bodyPr rot="0" spcFirstLastPara="1" vertOverflow="ellipsis" vert="horz" wrap="square" lIns="38100" tIns="19050" rIns="38100" bIns="19050" anchor="ctr" anchorCtr="0">
                  <a:noAutofit/>
                </a:bodyPr>
                <a:lstStyle/>
                <a:p>
                  <a:pPr algn="l">
                    <a:lnSpc>
                      <a:spcPct val="80000"/>
                    </a:lnSpc>
                    <a:defRPr lang="en-US" altLang="ko-KR" sz="800" b="0" i="0" u="none" strike="noStrike" kern="1200" baseline="0">
                      <a:ln>
                        <a:solidFill>
                          <a:srgbClr val="000000">
                            <a:lumMod val="50000"/>
                            <a:lumOff val="50000"/>
                            <a:alpha val="0"/>
                          </a:srgbClr>
                        </a:solidFill>
                      </a:ln>
                      <a:solidFill>
                        <a:schemeClr val="bg1">
                          <a:lumMod val="50000"/>
                        </a:schemeClr>
                      </a:solidFill>
                      <a:latin typeface="KoPub돋움체 Medium" panose="00000600000000000000" pitchFamily="2" charset="-127"/>
                      <a:ea typeface="KoPub돋움체 Medium" panose="00000600000000000000" pitchFamily="2" charset="-127"/>
                      <a:cs typeface="+mn-cs"/>
                    </a:defRPr>
                  </a:pPr>
                  <a:endParaRPr lang="ko-KR"/>
                </a:p>
              </c:txPr>
              <c:showLegendKey val="0"/>
              <c:showVal val="1"/>
              <c:showCatName val="1"/>
              <c:showSerName val="0"/>
              <c:showPercent val="1"/>
              <c:showBubbleSize val="0"/>
              <c:extLst>
                <c:ext xmlns:c15="http://schemas.microsoft.com/office/drawing/2012/chart" uri="{CE6537A1-D6FC-4f65-9D91-7224C49458BB}">
                  <c15:layout>
                    <c:manualLayout>
                      <c:w val="0.31607337962962961"/>
                      <c:h val="0.12336916666666667"/>
                    </c:manualLayout>
                  </c15:layout>
                  <c15:dlblFieldTable/>
                  <c15:showDataLabelsRange val="0"/>
                </c:ext>
                <c:ext xmlns:c16="http://schemas.microsoft.com/office/drawing/2014/chart" uri="{C3380CC4-5D6E-409C-BE32-E72D297353CC}">
                  <c16:uniqueId val="{00000003-FD93-4C48-991B-046A470B844B}"/>
                </c:ext>
              </c:extLst>
            </c:dLbl>
            <c:dLbl>
              <c:idx val="2"/>
              <c:layout>
                <c:manualLayout>
                  <c:x val="0.16260555555555556"/>
                  <c:y val="-0.12757416666666666"/>
                </c:manualLayout>
              </c:layout>
              <c:tx>
                <c:rich>
                  <a:bodyPr/>
                  <a:lstStyle/>
                  <a:p>
                    <a:fld id="{4485BC51-B249-4F9C-BE44-793610C6E0C0}" type="CATEGORYNAME">
                      <a:rPr lang="en-US" altLang="ko-KR"/>
                      <a:pPr/>
                      <a:t>[범주 이름]</a:t>
                    </a:fld>
                    <a:r>
                      <a:rPr lang="en-US" altLang="ko-KR" baseline="0" dirty="0"/>
                      <a:t>, </a:t>
                    </a:r>
                    <a:fld id="{29B6B17C-BE2C-49B9-866A-E1FA7701BB6C}" type="VALUE">
                      <a:rPr lang="en-US" altLang="ko-KR" sz="1000" baseline="0">
                        <a:latin typeface="KPMG Bold" panose="020B0803030202040204" pitchFamily="34" charset="0"/>
                      </a:rPr>
                      <a:pPr/>
                      <a:t>[값]</a:t>
                    </a:fld>
                    <a:r>
                      <a:rPr lang="en-US" altLang="ko-KR" sz="1000" baseline="0" dirty="0">
                        <a:latin typeface="KPMG Bold" panose="020B0803030202040204" pitchFamily="34" charset="0"/>
                      </a:rPr>
                      <a:t>, </a:t>
                    </a:r>
                    <a:fld id="{CF20B62F-7F3B-476A-82EB-A097F5307DE9}" type="PERCENTAGE">
                      <a:rPr lang="en-US" altLang="ko-KR" sz="1000" baseline="0">
                        <a:latin typeface="KPMG Bold" panose="020B0803030202040204" pitchFamily="34" charset="0"/>
                      </a:rPr>
                      <a:pPr/>
                      <a:t>[백분율]</a:t>
                    </a:fld>
                    <a:endParaRPr lang="en-US" altLang="ko-KR" sz="1000" baseline="0" dirty="0">
                      <a:latin typeface="KPMG Bold" panose="020B0803030202040204" pitchFamily="34" charset="0"/>
                    </a:endParaRPr>
                  </a:p>
                </c:rich>
              </c:tx>
              <c:showLegendKey val="0"/>
              <c:showVal val="1"/>
              <c:showCatName val="1"/>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5-FD93-4C48-991B-046A470B844B}"/>
                </c:ext>
              </c:extLst>
            </c:dLbl>
            <c:dLbl>
              <c:idx val="3"/>
              <c:layout>
                <c:manualLayout>
                  <c:x val="0.20657673611111099"/>
                  <c:y val="-7.4141944444444413E-2"/>
                </c:manualLayout>
              </c:layout>
              <c:tx>
                <c:rich>
                  <a:bodyPr rot="0" spcFirstLastPara="1" vertOverflow="ellipsis" vert="horz" wrap="square" lIns="38100" tIns="19050" rIns="38100" bIns="19050" anchor="ctr" anchorCtr="0">
                    <a:noAutofit/>
                  </a:bodyPr>
                  <a:lstStyle/>
                  <a:p>
                    <a:pPr algn="l">
                      <a:lnSpc>
                        <a:spcPct val="80000"/>
                      </a:lnSpc>
                      <a:defRPr lang="en-US" altLang="ko-KR" sz="800" b="0" i="0" u="none" strike="noStrike" kern="1200" baseline="0">
                        <a:ln>
                          <a:solidFill>
                            <a:srgbClr val="000000">
                              <a:lumMod val="50000"/>
                              <a:lumOff val="50000"/>
                              <a:alpha val="0"/>
                            </a:srgbClr>
                          </a:solidFill>
                        </a:ln>
                        <a:solidFill>
                          <a:srgbClr val="122C88"/>
                        </a:solidFill>
                        <a:latin typeface="KoPub돋움체 Medium" panose="00000600000000000000" pitchFamily="2" charset="-127"/>
                        <a:ea typeface="KoPub돋움체 Medium" panose="00000600000000000000" pitchFamily="2" charset="-127"/>
                        <a:cs typeface="+mn-cs"/>
                      </a:defRPr>
                    </a:pPr>
                    <a:fld id="{ECCAC8C7-1182-4013-AF4C-88F697FBE6EB}" type="CATEGORYNAME">
                      <a:rPr lang="en-US" altLang="ko-KR" smtClean="0"/>
                      <a:pPr algn="l">
                        <a:lnSpc>
                          <a:spcPct val="80000"/>
                        </a:lnSpc>
                        <a:defRPr sz="800">
                          <a:ln>
                            <a:solidFill>
                              <a:srgbClr val="000000">
                                <a:lumMod val="50000"/>
                                <a:lumOff val="50000"/>
                                <a:alpha val="0"/>
                              </a:srgbClr>
                            </a:solidFill>
                          </a:ln>
                          <a:solidFill>
                            <a:srgbClr val="122C88"/>
                          </a:solidFill>
                        </a:defRPr>
                      </a:pPr>
                      <a:t>[범주 이름]</a:t>
                    </a:fld>
                    <a:r>
                      <a:rPr lang="en-US" altLang="ko-KR" baseline="0" dirty="0"/>
                      <a:t>, </a:t>
                    </a:r>
                    <a:fld id="{AA151386-E4C1-4C6B-A373-B0923FCAB720}" type="VALUE">
                      <a:rPr lang="en-US" altLang="ko-KR" sz="1000" baseline="0" smtClean="0">
                        <a:latin typeface="KPMG Bold" panose="020B0803030202040204" pitchFamily="34" charset="0"/>
                      </a:rPr>
                      <a:pPr algn="l">
                        <a:lnSpc>
                          <a:spcPct val="80000"/>
                        </a:lnSpc>
                        <a:defRPr sz="800">
                          <a:ln>
                            <a:solidFill>
                              <a:srgbClr val="000000">
                                <a:lumMod val="50000"/>
                                <a:lumOff val="50000"/>
                                <a:alpha val="0"/>
                              </a:srgbClr>
                            </a:solidFill>
                          </a:ln>
                          <a:solidFill>
                            <a:srgbClr val="122C88"/>
                          </a:solidFill>
                        </a:defRPr>
                      </a:pPr>
                      <a:t>[값]</a:t>
                    </a:fld>
                    <a:r>
                      <a:rPr lang="en-US" altLang="ko-KR" sz="1000" baseline="0" dirty="0">
                        <a:latin typeface="KPMG Bold" panose="020B0803030202040204" pitchFamily="34" charset="0"/>
                      </a:rPr>
                      <a:t>, </a:t>
                    </a:r>
                    <a:fld id="{60317747-5BC4-42C1-8D04-5CFEFCCE8E54}" type="PERCENTAGE">
                      <a:rPr lang="en-US" altLang="ko-KR" sz="1000" baseline="0">
                        <a:latin typeface="KPMG Bold" panose="020B0803030202040204" pitchFamily="34" charset="0"/>
                      </a:rPr>
                      <a:pPr algn="l">
                        <a:lnSpc>
                          <a:spcPct val="80000"/>
                        </a:lnSpc>
                        <a:defRPr sz="800">
                          <a:ln>
                            <a:solidFill>
                              <a:srgbClr val="000000">
                                <a:lumMod val="50000"/>
                                <a:lumOff val="50000"/>
                                <a:alpha val="0"/>
                              </a:srgbClr>
                            </a:solidFill>
                          </a:ln>
                          <a:solidFill>
                            <a:srgbClr val="122C88"/>
                          </a:solidFill>
                        </a:defRPr>
                      </a:pPr>
                      <a:t>[백분율]</a:t>
                    </a:fld>
                    <a:endParaRPr lang="en-US" altLang="ko-KR" sz="1000" baseline="0" dirty="0">
                      <a:latin typeface="KPMG Bold" panose="020B0803030202040204" pitchFamily="34" charset="0"/>
                    </a:endParaRPr>
                  </a:p>
                </c:rich>
              </c:tx>
              <c:numFmt formatCode="0.0%" sourceLinked="0"/>
              <c:spPr>
                <a:noFill/>
                <a:ln>
                  <a:noFill/>
                </a:ln>
                <a:effectLst/>
              </c:spPr>
              <c:txPr>
                <a:bodyPr rot="0" spcFirstLastPara="1" vertOverflow="ellipsis" vert="horz" wrap="square" lIns="38100" tIns="19050" rIns="38100" bIns="19050" anchor="ctr" anchorCtr="0">
                  <a:noAutofit/>
                </a:bodyPr>
                <a:lstStyle/>
                <a:p>
                  <a:pPr algn="l">
                    <a:lnSpc>
                      <a:spcPct val="80000"/>
                    </a:lnSpc>
                    <a:defRPr lang="en-US" altLang="ko-KR" sz="800" b="0" i="0" u="none" strike="noStrike" kern="1200" baseline="0">
                      <a:ln>
                        <a:solidFill>
                          <a:srgbClr val="000000">
                            <a:lumMod val="50000"/>
                            <a:lumOff val="50000"/>
                            <a:alpha val="0"/>
                          </a:srgbClr>
                        </a:solidFill>
                      </a:ln>
                      <a:solidFill>
                        <a:srgbClr val="122C88"/>
                      </a:solidFill>
                      <a:latin typeface="KoPub돋움체 Medium" panose="00000600000000000000" pitchFamily="2" charset="-127"/>
                      <a:ea typeface="KoPub돋움체 Medium" panose="00000600000000000000" pitchFamily="2" charset="-127"/>
                      <a:cs typeface="+mn-cs"/>
                    </a:defRPr>
                  </a:pPr>
                  <a:endParaRPr lang="ko-KR"/>
                </a:p>
              </c:txPr>
              <c:showLegendKey val="0"/>
              <c:showVal val="1"/>
              <c:showCatName val="1"/>
              <c:showSerName val="0"/>
              <c:showPercent val="1"/>
              <c:showBubbleSize val="0"/>
              <c:extLst>
                <c:ext xmlns:c15="http://schemas.microsoft.com/office/drawing/2012/chart" uri="{CE6537A1-D6FC-4f65-9D91-7224C49458BB}">
                  <c15:layout>
                    <c:manualLayout>
                      <c:w val="0.21333078703703701"/>
                      <c:h val="0.14576777777777777"/>
                    </c:manualLayout>
                  </c15:layout>
                  <c15:dlblFieldTable/>
                  <c15:showDataLabelsRange val="0"/>
                </c:ext>
                <c:ext xmlns:c16="http://schemas.microsoft.com/office/drawing/2014/chart" uri="{C3380CC4-5D6E-409C-BE32-E72D297353CC}">
                  <c16:uniqueId val="{00000007-FD93-4C48-991B-046A470B844B}"/>
                </c:ext>
              </c:extLst>
            </c:dLbl>
            <c:dLbl>
              <c:idx val="4"/>
              <c:layout>
                <c:manualLayout>
                  <c:x val="0.19711226851851851"/>
                  <c:y val="1.1369444444444445E-3"/>
                </c:manualLayout>
              </c:layout>
              <c:tx>
                <c:rich>
                  <a:bodyPr rot="0" spcFirstLastPara="1" vertOverflow="ellipsis" vert="horz" wrap="square" lIns="38100" tIns="19050" rIns="38100" bIns="19050" anchor="ctr" anchorCtr="0">
                    <a:spAutoFit/>
                  </a:bodyPr>
                  <a:lstStyle/>
                  <a:p>
                    <a:pPr algn="l">
                      <a:lnSpc>
                        <a:spcPct val="80000"/>
                      </a:lnSpc>
                      <a:defRPr lang="en-US" altLang="ko-KR" sz="800" b="0" i="0" u="none" strike="noStrike" kern="1200" baseline="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cs typeface="+mn-cs"/>
                      </a:defRPr>
                    </a:pPr>
                    <a:fld id="{8F3E6DCD-49EB-4658-9387-40E9FB02DC6D}" type="CATEGORYNAME">
                      <a:rPr lang="en-US" altLang="ko-KR"/>
                      <a:pPr algn="l">
                        <a:lnSpc>
                          <a:spcPct val="80000"/>
                        </a:lnSpc>
                        <a:defRPr sz="800">
                          <a:ln>
                            <a:solidFill>
                              <a:srgbClr val="000000">
                                <a:lumMod val="50000"/>
                                <a:lumOff val="50000"/>
                                <a:alpha val="0"/>
                              </a:srgbClr>
                            </a:solidFill>
                          </a:ln>
                        </a:defRPr>
                      </a:pPr>
                      <a:t>[범주 이름]</a:t>
                    </a:fld>
                    <a:r>
                      <a:rPr lang="en-US" altLang="ko-KR" baseline="0" dirty="0"/>
                      <a:t>, </a:t>
                    </a:r>
                    <a:fld id="{4C34F9C8-3F39-4F8F-9DC1-BEFB4ACE12C0}" type="VALUE">
                      <a:rPr lang="en-US" altLang="ko-KR" sz="1000" baseline="0">
                        <a:latin typeface="KPMG Bold" panose="020B0803030202040204" pitchFamily="34" charset="0"/>
                      </a:rPr>
                      <a:pPr algn="l">
                        <a:lnSpc>
                          <a:spcPct val="80000"/>
                        </a:lnSpc>
                        <a:defRPr sz="800">
                          <a:ln>
                            <a:solidFill>
                              <a:srgbClr val="000000">
                                <a:lumMod val="50000"/>
                                <a:lumOff val="50000"/>
                                <a:alpha val="0"/>
                              </a:srgbClr>
                            </a:solidFill>
                          </a:ln>
                        </a:defRPr>
                      </a:pPr>
                      <a:t>[값]</a:t>
                    </a:fld>
                    <a:r>
                      <a:rPr lang="en-US" altLang="ko-KR" sz="1000" baseline="0" dirty="0">
                        <a:latin typeface="KPMG Bold" panose="020B0803030202040204" pitchFamily="34" charset="0"/>
                      </a:rPr>
                      <a:t>, </a:t>
                    </a:r>
                    <a:fld id="{395B01D1-D58A-4AEE-8211-91D8BF58931A}" type="PERCENTAGE">
                      <a:rPr lang="en-US" altLang="ko-KR" sz="1000" baseline="0">
                        <a:latin typeface="KPMG Bold" panose="020B0803030202040204" pitchFamily="34" charset="0"/>
                      </a:rPr>
                      <a:pPr algn="l">
                        <a:lnSpc>
                          <a:spcPct val="80000"/>
                        </a:lnSpc>
                        <a:defRPr sz="800">
                          <a:ln>
                            <a:solidFill>
                              <a:srgbClr val="000000">
                                <a:lumMod val="50000"/>
                                <a:lumOff val="50000"/>
                                <a:alpha val="0"/>
                              </a:srgbClr>
                            </a:solidFill>
                          </a:ln>
                        </a:defRPr>
                      </a:pPr>
                      <a:t>[백분율]</a:t>
                    </a:fld>
                    <a:endParaRPr lang="en-US" altLang="ko-KR" sz="1000" baseline="0" dirty="0">
                      <a:latin typeface="KPMG Bold" panose="020B0803030202040204" pitchFamily="34" charset="0"/>
                    </a:endParaRPr>
                  </a:p>
                </c:rich>
              </c:tx>
              <c:numFmt formatCode="0.0%" sourceLinked="0"/>
              <c:spPr>
                <a:noFill/>
                <a:ln>
                  <a:noFill/>
                </a:ln>
                <a:effectLst/>
              </c:spPr>
              <c:txPr>
                <a:bodyPr rot="0" spcFirstLastPara="1" vertOverflow="ellipsis" vert="horz" wrap="square" lIns="38100" tIns="19050" rIns="38100" bIns="19050" anchor="ctr" anchorCtr="0">
                  <a:spAutoFit/>
                </a:bodyPr>
                <a:lstStyle/>
                <a:p>
                  <a:pPr algn="l">
                    <a:lnSpc>
                      <a:spcPct val="80000"/>
                    </a:lnSpc>
                    <a:defRPr lang="en-US" altLang="ko-KR" sz="800" b="0" i="0" u="none" strike="noStrike" kern="1200" baseline="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cs typeface="+mn-cs"/>
                    </a:defRPr>
                  </a:pPr>
                  <a:endParaRPr lang="ko-KR"/>
                </a:p>
              </c:txPr>
              <c:showLegendKey val="0"/>
              <c:showVal val="1"/>
              <c:showCatName val="1"/>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9-FD93-4C48-991B-046A470B844B}"/>
                </c:ext>
              </c:extLst>
            </c:dLbl>
            <c:dLbl>
              <c:idx val="5"/>
              <c:layout>
                <c:manualLayout>
                  <c:x val="0.21777071759259259"/>
                  <c:y val="6.253305555555555E-2"/>
                </c:manualLayout>
              </c:layout>
              <c:tx>
                <c:rich>
                  <a:bodyPr rot="0" spcFirstLastPara="1" vertOverflow="ellipsis" vert="horz" wrap="square" lIns="38100" tIns="19050" rIns="38100" bIns="19050" anchor="ctr" anchorCtr="0">
                    <a:noAutofit/>
                  </a:bodyPr>
                  <a:lstStyle/>
                  <a:p>
                    <a:pPr algn="l">
                      <a:lnSpc>
                        <a:spcPct val="80000"/>
                      </a:lnSpc>
                      <a:defRPr lang="en-US" altLang="ko-KR" sz="800" b="0" i="0" u="none" strike="noStrike" kern="1200" baseline="0">
                        <a:ln>
                          <a:solidFill>
                            <a:srgbClr val="000000">
                              <a:lumMod val="50000"/>
                              <a:lumOff val="50000"/>
                              <a:alpha val="0"/>
                            </a:srgbClr>
                          </a:solidFill>
                        </a:ln>
                        <a:solidFill>
                          <a:srgbClr val="440B8C"/>
                        </a:solidFill>
                        <a:latin typeface="KoPub돋움체 Medium" panose="00000600000000000000" pitchFamily="2" charset="-127"/>
                        <a:ea typeface="KoPub돋움체 Medium" panose="00000600000000000000" pitchFamily="2" charset="-127"/>
                        <a:cs typeface="+mn-cs"/>
                      </a:defRPr>
                    </a:pPr>
                    <a:fld id="{192DBB9A-D34A-49D6-B117-31571B827AAC}" type="CATEGORYNAME">
                      <a:rPr lang="en-US" altLang="ko-KR">
                        <a:solidFill>
                          <a:srgbClr val="440B8C"/>
                        </a:solidFill>
                      </a:rPr>
                      <a:pPr algn="l">
                        <a:lnSpc>
                          <a:spcPct val="80000"/>
                        </a:lnSpc>
                        <a:defRPr sz="800">
                          <a:ln>
                            <a:solidFill>
                              <a:srgbClr val="000000">
                                <a:lumMod val="50000"/>
                                <a:lumOff val="50000"/>
                                <a:alpha val="0"/>
                              </a:srgbClr>
                            </a:solidFill>
                          </a:ln>
                          <a:solidFill>
                            <a:srgbClr val="440B8C"/>
                          </a:solidFill>
                        </a:defRPr>
                      </a:pPr>
                      <a:t>[범주 이름]</a:t>
                    </a:fld>
                    <a:r>
                      <a:rPr lang="en-US" altLang="ko-KR" baseline="0" dirty="0">
                        <a:solidFill>
                          <a:srgbClr val="440B8C"/>
                        </a:solidFill>
                      </a:rPr>
                      <a:t>, </a:t>
                    </a:r>
                    <a:fld id="{C4BDD9D2-C554-4E24-8CC1-114292E03DB1}" type="VALUE">
                      <a:rPr lang="en-US" altLang="ko-KR" sz="1000" baseline="0" smtClean="0">
                        <a:solidFill>
                          <a:srgbClr val="440B8C"/>
                        </a:solidFill>
                        <a:latin typeface="KPMG Bold" panose="020B0803030202040204" pitchFamily="34" charset="0"/>
                      </a:rPr>
                      <a:pPr algn="l">
                        <a:lnSpc>
                          <a:spcPct val="80000"/>
                        </a:lnSpc>
                        <a:defRPr sz="800">
                          <a:ln>
                            <a:solidFill>
                              <a:srgbClr val="000000">
                                <a:lumMod val="50000"/>
                                <a:lumOff val="50000"/>
                                <a:alpha val="0"/>
                              </a:srgbClr>
                            </a:solidFill>
                          </a:ln>
                          <a:solidFill>
                            <a:srgbClr val="440B8C"/>
                          </a:solidFill>
                        </a:defRPr>
                      </a:pPr>
                      <a:t>[값]</a:t>
                    </a:fld>
                    <a:r>
                      <a:rPr lang="en-US" altLang="ko-KR" sz="1000" baseline="0" dirty="0">
                        <a:solidFill>
                          <a:srgbClr val="440B8C"/>
                        </a:solidFill>
                        <a:latin typeface="KPMG Bold" panose="020B0803030202040204" pitchFamily="34" charset="0"/>
                      </a:rPr>
                      <a:t>, </a:t>
                    </a:r>
                  </a:p>
                  <a:p>
                    <a:pPr algn="l">
                      <a:lnSpc>
                        <a:spcPct val="80000"/>
                      </a:lnSpc>
                      <a:defRPr sz="800">
                        <a:ln>
                          <a:solidFill>
                            <a:srgbClr val="000000">
                              <a:lumMod val="50000"/>
                              <a:lumOff val="50000"/>
                              <a:alpha val="0"/>
                            </a:srgbClr>
                          </a:solidFill>
                        </a:ln>
                        <a:solidFill>
                          <a:srgbClr val="440B8C"/>
                        </a:solidFill>
                      </a:defRPr>
                    </a:pPr>
                    <a:fld id="{2712B28F-0E7C-45E0-82C4-84F55DE6BEE1}" type="PERCENTAGE">
                      <a:rPr lang="en-US" altLang="ko-KR" sz="1000" baseline="0" smtClean="0">
                        <a:solidFill>
                          <a:srgbClr val="440B8C"/>
                        </a:solidFill>
                        <a:latin typeface="KPMG Bold" panose="020B0803030202040204" pitchFamily="34" charset="0"/>
                      </a:rPr>
                      <a:pPr algn="l">
                        <a:lnSpc>
                          <a:spcPct val="80000"/>
                        </a:lnSpc>
                        <a:defRPr sz="800">
                          <a:ln>
                            <a:solidFill>
                              <a:srgbClr val="000000">
                                <a:lumMod val="50000"/>
                                <a:lumOff val="50000"/>
                                <a:alpha val="0"/>
                              </a:srgbClr>
                            </a:solidFill>
                          </a:ln>
                          <a:solidFill>
                            <a:srgbClr val="440B8C"/>
                          </a:solidFill>
                        </a:defRPr>
                      </a:pPr>
                      <a:t>[백분율]</a:t>
                    </a:fld>
                    <a:endParaRPr lang="ko-KR" altLang="en-US"/>
                  </a:p>
                </c:rich>
              </c:tx>
              <c:numFmt formatCode="0.0%" sourceLinked="0"/>
              <c:spPr>
                <a:noFill/>
                <a:ln>
                  <a:noFill/>
                </a:ln>
                <a:effectLst/>
              </c:spPr>
              <c:txPr>
                <a:bodyPr rot="0" spcFirstLastPara="1" vertOverflow="ellipsis" vert="horz" wrap="square" lIns="38100" tIns="19050" rIns="38100" bIns="19050" anchor="ctr" anchorCtr="0">
                  <a:noAutofit/>
                </a:bodyPr>
                <a:lstStyle/>
                <a:p>
                  <a:pPr algn="l">
                    <a:lnSpc>
                      <a:spcPct val="80000"/>
                    </a:lnSpc>
                    <a:defRPr lang="en-US" altLang="ko-KR" sz="800" b="0" i="0" u="none" strike="noStrike" kern="1200" baseline="0">
                      <a:ln>
                        <a:solidFill>
                          <a:srgbClr val="000000">
                            <a:lumMod val="50000"/>
                            <a:lumOff val="50000"/>
                            <a:alpha val="0"/>
                          </a:srgbClr>
                        </a:solidFill>
                      </a:ln>
                      <a:solidFill>
                        <a:srgbClr val="440B8C"/>
                      </a:solidFill>
                      <a:latin typeface="KoPub돋움체 Medium" panose="00000600000000000000" pitchFamily="2" charset="-127"/>
                      <a:ea typeface="KoPub돋움체 Medium" panose="00000600000000000000" pitchFamily="2" charset="-127"/>
                      <a:cs typeface="+mn-cs"/>
                    </a:defRPr>
                  </a:pPr>
                  <a:endParaRPr lang="ko-KR"/>
                </a:p>
              </c:txPr>
              <c:showLegendKey val="0"/>
              <c:showVal val="1"/>
              <c:showCatName val="1"/>
              <c:showSerName val="0"/>
              <c:showPercent val="1"/>
              <c:showBubbleSize val="0"/>
              <c:extLst>
                <c:ext xmlns:c15="http://schemas.microsoft.com/office/drawing/2012/chart" uri="{CE6537A1-D6FC-4f65-9D91-7224C49458BB}">
                  <c15:layout>
                    <c:manualLayout>
                      <c:w val="0.23067731481481479"/>
                      <c:h val="0.10142361111111112"/>
                    </c:manualLayout>
                  </c15:layout>
                  <c15:dlblFieldTable/>
                  <c15:showDataLabelsRange val="0"/>
                </c:ext>
                <c:ext xmlns:c16="http://schemas.microsoft.com/office/drawing/2014/chart" uri="{C3380CC4-5D6E-409C-BE32-E72D297353CC}">
                  <c16:uniqueId val="{0000000B-FD93-4C48-991B-046A470B844B}"/>
                </c:ext>
              </c:extLst>
            </c:dLbl>
            <c:dLbl>
              <c:idx val="6"/>
              <c:layout>
                <c:manualLayout>
                  <c:x val="0.1630875"/>
                  <c:y val="0.10800138888888876"/>
                </c:manualLayout>
              </c:layout>
              <c:tx>
                <c:rich>
                  <a:bodyPr rot="0" spcFirstLastPara="1" vertOverflow="ellipsis" vert="horz" wrap="square" lIns="38100" tIns="19050" rIns="38100" bIns="19050" anchor="ctr" anchorCtr="0">
                    <a:spAutoFit/>
                  </a:bodyPr>
                  <a:lstStyle/>
                  <a:p>
                    <a:pPr algn="l">
                      <a:lnSpc>
                        <a:spcPct val="80000"/>
                      </a:lnSpc>
                      <a:defRPr lang="en-US" altLang="ko-KR" sz="800" b="0" i="0" u="none" strike="noStrike" kern="1200" baseline="0">
                        <a:ln>
                          <a:solidFill>
                            <a:srgbClr val="000000">
                              <a:lumMod val="50000"/>
                              <a:lumOff val="50000"/>
                              <a:alpha val="0"/>
                            </a:srgbClr>
                          </a:solidFill>
                        </a:ln>
                        <a:solidFill>
                          <a:srgbClr val="7DDDFF"/>
                        </a:solidFill>
                        <a:latin typeface="KoPub돋움체 Medium" panose="00000600000000000000" pitchFamily="2" charset="-127"/>
                        <a:ea typeface="KoPub돋움체 Medium" panose="00000600000000000000" pitchFamily="2" charset="-127"/>
                        <a:cs typeface="+mn-cs"/>
                      </a:defRPr>
                    </a:pPr>
                    <a:fld id="{E0235067-3A54-4AB0-B00C-664EC08B714B}" type="CATEGORYNAME">
                      <a:rPr lang="en-US" altLang="ko-KR">
                        <a:solidFill>
                          <a:srgbClr val="00C0AE"/>
                        </a:solidFill>
                      </a:rPr>
                      <a:pPr algn="l">
                        <a:lnSpc>
                          <a:spcPct val="80000"/>
                        </a:lnSpc>
                        <a:defRPr sz="800">
                          <a:ln>
                            <a:solidFill>
                              <a:srgbClr val="000000">
                                <a:lumMod val="50000"/>
                                <a:lumOff val="50000"/>
                                <a:alpha val="0"/>
                              </a:srgbClr>
                            </a:solidFill>
                          </a:ln>
                          <a:solidFill>
                            <a:srgbClr val="7DDDFF"/>
                          </a:solidFill>
                        </a:defRPr>
                      </a:pPr>
                      <a:t>[범주 이름]</a:t>
                    </a:fld>
                    <a:r>
                      <a:rPr lang="en-US" altLang="ko-KR" baseline="0" dirty="0">
                        <a:solidFill>
                          <a:srgbClr val="00C0AE"/>
                        </a:solidFill>
                      </a:rPr>
                      <a:t>, </a:t>
                    </a:r>
                    <a:fld id="{269D1458-A35A-4A47-9830-F786FE129CD7}" type="VALUE">
                      <a:rPr lang="en-US" altLang="ko-KR" sz="1000" baseline="0">
                        <a:solidFill>
                          <a:srgbClr val="00C0AE"/>
                        </a:solidFill>
                        <a:latin typeface="KPMG Bold" panose="020B0803030202040204" pitchFamily="34" charset="0"/>
                      </a:rPr>
                      <a:pPr algn="l">
                        <a:lnSpc>
                          <a:spcPct val="80000"/>
                        </a:lnSpc>
                        <a:defRPr sz="800">
                          <a:ln>
                            <a:solidFill>
                              <a:srgbClr val="000000">
                                <a:lumMod val="50000"/>
                                <a:lumOff val="50000"/>
                                <a:alpha val="0"/>
                              </a:srgbClr>
                            </a:solidFill>
                          </a:ln>
                          <a:solidFill>
                            <a:srgbClr val="7DDDFF"/>
                          </a:solidFill>
                        </a:defRPr>
                      </a:pPr>
                      <a:t>[값]</a:t>
                    </a:fld>
                    <a:r>
                      <a:rPr lang="en-US" altLang="ko-KR" sz="1000" baseline="0" dirty="0">
                        <a:solidFill>
                          <a:srgbClr val="00C0AE"/>
                        </a:solidFill>
                        <a:latin typeface="KPMG Bold" panose="020B0803030202040204" pitchFamily="34" charset="0"/>
                      </a:rPr>
                      <a:t>, </a:t>
                    </a:r>
                    <a:fld id="{BA6C1FFC-16DE-481E-BB13-B16344DCB638}" type="PERCENTAGE">
                      <a:rPr lang="en-US" altLang="ko-KR" sz="1000" baseline="0">
                        <a:solidFill>
                          <a:srgbClr val="00C0AE"/>
                        </a:solidFill>
                        <a:latin typeface="KPMG Bold" panose="020B0803030202040204" pitchFamily="34" charset="0"/>
                      </a:rPr>
                      <a:pPr algn="l">
                        <a:lnSpc>
                          <a:spcPct val="80000"/>
                        </a:lnSpc>
                        <a:defRPr sz="800">
                          <a:ln>
                            <a:solidFill>
                              <a:srgbClr val="000000">
                                <a:lumMod val="50000"/>
                                <a:lumOff val="50000"/>
                                <a:alpha val="0"/>
                              </a:srgbClr>
                            </a:solidFill>
                          </a:ln>
                          <a:solidFill>
                            <a:srgbClr val="7DDDFF"/>
                          </a:solidFill>
                        </a:defRPr>
                      </a:pPr>
                      <a:t>[백분율]</a:t>
                    </a:fld>
                    <a:endParaRPr lang="en-US" altLang="ko-KR" sz="1000" baseline="0" dirty="0">
                      <a:solidFill>
                        <a:srgbClr val="00C0AE"/>
                      </a:solidFill>
                      <a:latin typeface="KPMG Bold" panose="020B0803030202040204" pitchFamily="34" charset="0"/>
                    </a:endParaRPr>
                  </a:p>
                </c:rich>
              </c:tx>
              <c:numFmt formatCode="0.0%" sourceLinked="0"/>
              <c:spPr>
                <a:noFill/>
                <a:ln>
                  <a:noFill/>
                </a:ln>
                <a:effectLst/>
              </c:spPr>
              <c:txPr>
                <a:bodyPr rot="0" spcFirstLastPara="1" vertOverflow="ellipsis" vert="horz" wrap="square" lIns="38100" tIns="19050" rIns="38100" bIns="19050" anchor="ctr" anchorCtr="0">
                  <a:spAutoFit/>
                </a:bodyPr>
                <a:lstStyle/>
                <a:p>
                  <a:pPr algn="l">
                    <a:lnSpc>
                      <a:spcPct val="80000"/>
                    </a:lnSpc>
                    <a:defRPr lang="en-US" altLang="ko-KR" sz="800" b="0" i="0" u="none" strike="noStrike" kern="1200" baseline="0">
                      <a:ln>
                        <a:solidFill>
                          <a:srgbClr val="000000">
                            <a:lumMod val="50000"/>
                            <a:lumOff val="50000"/>
                            <a:alpha val="0"/>
                          </a:srgbClr>
                        </a:solidFill>
                      </a:ln>
                      <a:solidFill>
                        <a:srgbClr val="7DDDFF"/>
                      </a:solidFill>
                      <a:latin typeface="KoPub돋움체 Medium" panose="00000600000000000000" pitchFamily="2" charset="-127"/>
                      <a:ea typeface="KoPub돋움체 Medium" panose="00000600000000000000" pitchFamily="2" charset="-127"/>
                      <a:cs typeface="+mn-cs"/>
                    </a:defRPr>
                  </a:pPr>
                  <a:endParaRPr lang="ko-KR"/>
                </a:p>
              </c:txPr>
              <c:showLegendKey val="0"/>
              <c:showVal val="1"/>
              <c:showCatName val="1"/>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D-FD93-4C48-991B-046A470B844B}"/>
                </c:ext>
              </c:extLst>
            </c:dLbl>
            <c:dLbl>
              <c:idx val="7"/>
              <c:layout>
                <c:manualLayout>
                  <c:x val="6.9953240740740691E-2"/>
                  <c:y val="0.16283972222222209"/>
                </c:manualLayout>
              </c:layout>
              <c:tx>
                <c:rich>
                  <a:bodyPr rot="0" spcFirstLastPara="1" vertOverflow="ellipsis" vert="horz" wrap="square" lIns="38100" tIns="19050" rIns="38100" bIns="19050" anchor="ctr" anchorCtr="0">
                    <a:noAutofit/>
                  </a:bodyPr>
                  <a:lstStyle/>
                  <a:p>
                    <a:pPr algn="l">
                      <a:lnSpc>
                        <a:spcPct val="80000"/>
                      </a:lnSpc>
                      <a:defRPr lang="en-US" altLang="ko-KR" sz="800" b="0" i="0" u="none" strike="noStrike" kern="1200" baseline="0">
                        <a:ln>
                          <a:solidFill>
                            <a:srgbClr val="000000">
                              <a:lumMod val="50000"/>
                              <a:lumOff val="50000"/>
                              <a:alpha val="0"/>
                            </a:srgbClr>
                          </a:solidFill>
                        </a:ln>
                        <a:solidFill>
                          <a:srgbClr val="00B8F5"/>
                        </a:solidFill>
                        <a:latin typeface="KoPub돋움체 Medium" panose="00000600000000000000" pitchFamily="2" charset="-127"/>
                        <a:ea typeface="KoPub돋움체 Medium" panose="00000600000000000000" pitchFamily="2" charset="-127"/>
                        <a:cs typeface="+mn-cs"/>
                      </a:defRPr>
                    </a:pPr>
                    <a:fld id="{85142B6D-CB12-4D1B-A7A3-33B7CB1DE6EA}" type="CATEGORYNAME">
                      <a:rPr lang="en-US" altLang="ko-KR">
                        <a:solidFill>
                          <a:srgbClr val="00B8F5"/>
                        </a:solidFill>
                      </a:rPr>
                      <a:pPr algn="l">
                        <a:lnSpc>
                          <a:spcPct val="80000"/>
                        </a:lnSpc>
                        <a:defRPr sz="800">
                          <a:ln>
                            <a:solidFill>
                              <a:srgbClr val="000000">
                                <a:lumMod val="50000"/>
                                <a:lumOff val="50000"/>
                                <a:alpha val="0"/>
                              </a:srgbClr>
                            </a:solidFill>
                          </a:ln>
                          <a:solidFill>
                            <a:srgbClr val="00B8F5"/>
                          </a:solidFill>
                        </a:defRPr>
                      </a:pPr>
                      <a:t>[범주 이름]</a:t>
                    </a:fld>
                    <a:r>
                      <a:rPr lang="en-US" altLang="ko-KR" baseline="0" dirty="0">
                        <a:solidFill>
                          <a:srgbClr val="00B8F5"/>
                        </a:solidFill>
                      </a:rPr>
                      <a:t>, </a:t>
                    </a:r>
                    <a:fld id="{3E67E346-4554-48A5-B68F-ECBF3346F46F}" type="VALUE">
                      <a:rPr lang="en-US" altLang="ko-KR" sz="1000" baseline="0">
                        <a:solidFill>
                          <a:srgbClr val="00B8F5"/>
                        </a:solidFill>
                        <a:latin typeface="KPMG Bold" panose="020B0803030202040204" pitchFamily="34" charset="0"/>
                      </a:rPr>
                      <a:pPr algn="l">
                        <a:lnSpc>
                          <a:spcPct val="80000"/>
                        </a:lnSpc>
                        <a:defRPr sz="800">
                          <a:ln>
                            <a:solidFill>
                              <a:srgbClr val="000000">
                                <a:lumMod val="50000"/>
                                <a:lumOff val="50000"/>
                                <a:alpha val="0"/>
                              </a:srgbClr>
                            </a:solidFill>
                          </a:ln>
                          <a:solidFill>
                            <a:srgbClr val="00B8F5"/>
                          </a:solidFill>
                        </a:defRPr>
                      </a:pPr>
                      <a:t>[값]</a:t>
                    </a:fld>
                    <a:r>
                      <a:rPr lang="en-US" altLang="ko-KR" sz="1000" baseline="0" dirty="0">
                        <a:solidFill>
                          <a:srgbClr val="00B8F5"/>
                        </a:solidFill>
                        <a:latin typeface="KPMG Bold" panose="020B0803030202040204" pitchFamily="34" charset="0"/>
                      </a:rPr>
                      <a:t>, </a:t>
                    </a:r>
                  </a:p>
                  <a:p>
                    <a:pPr algn="l">
                      <a:lnSpc>
                        <a:spcPct val="80000"/>
                      </a:lnSpc>
                      <a:defRPr sz="800">
                        <a:ln>
                          <a:solidFill>
                            <a:srgbClr val="000000">
                              <a:lumMod val="50000"/>
                              <a:lumOff val="50000"/>
                              <a:alpha val="0"/>
                            </a:srgbClr>
                          </a:solidFill>
                        </a:ln>
                        <a:solidFill>
                          <a:srgbClr val="00B8F5"/>
                        </a:solidFill>
                      </a:defRPr>
                    </a:pPr>
                    <a:fld id="{270D6A6F-3622-4D8F-B34A-E858826CE4D9}" type="PERCENTAGE">
                      <a:rPr lang="en-US" altLang="ko-KR" sz="1000" baseline="0" smtClean="0">
                        <a:solidFill>
                          <a:srgbClr val="00B8F5"/>
                        </a:solidFill>
                        <a:latin typeface="KPMG Bold" panose="020B0803030202040204" pitchFamily="34" charset="0"/>
                      </a:rPr>
                      <a:pPr algn="l">
                        <a:lnSpc>
                          <a:spcPct val="80000"/>
                        </a:lnSpc>
                        <a:defRPr sz="800">
                          <a:ln>
                            <a:solidFill>
                              <a:srgbClr val="000000">
                                <a:lumMod val="50000"/>
                                <a:lumOff val="50000"/>
                                <a:alpha val="0"/>
                              </a:srgbClr>
                            </a:solidFill>
                          </a:ln>
                          <a:solidFill>
                            <a:srgbClr val="00B8F5"/>
                          </a:solidFill>
                        </a:defRPr>
                      </a:pPr>
                      <a:t>[백분율]</a:t>
                    </a:fld>
                    <a:endParaRPr lang="ko-KR" altLang="en-US"/>
                  </a:p>
                </c:rich>
              </c:tx>
              <c:numFmt formatCode="0.0%" sourceLinked="0"/>
              <c:spPr>
                <a:noFill/>
                <a:ln>
                  <a:noFill/>
                </a:ln>
                <a:effectLst/>
              </c:spPr>
              <c:txPr>
                <a:bodyPr rot="0" spcFirstLastPara="1" vertOverflow="ellipsis" vert="horz" wrap="square" lIns="38100" tIns="19050" rIns="38100" bIns="19050" anchor="ctr" anchorCtr="0">
                  <a:noAutofit/>
                </a:bodyPr>
                <a:lstStyle/>
                <a:p>
                  <a:pPr algn="l">
                    <a:lnSpc>
                      <a:spcPct val="80000"/>
                    </a:lnSpc>
                    <a:defRPr lang="en-US" altLang="ko-KR" sz="800" b="0" i="0" u="none" strike="noStrike" kern="1200" baseline="0">
                      <a:ln>
                        <a:solidFill>
                          <a:srgbClr val="000000">
                            <a:lumMod val="50000"/>
                            <a:lumOff val="50000"/>
                            <a:alpha val="0"/>
                          </a:srgbClr>
                        </a:solidFill>
                      </a:ln>
                      <a:solidFill>
                        <a:srgbClr val="00B8F5"/>
                      </a:solidFill>
                      <a:latin typeface="KoPub돋움체 Medium" panose="00000600000000000000" pitchFamily="2" charset="-127"/>
                      <a:ea typeface="KoPub돋움체 Medium" panose="00000600000000000000" pitchFamily="2" charset="-127"/>
                      <a:cs typeface="+mn-cs"/>
                    </a:defRPr>
                  </a:pPr>
                  <a:endParaRPr lang="ko-KR"/>
                </a:p>
              </c:txPr>
              <c:showLegendKey val="0"/>
              <c:showVal val="1"/>
              <c:showCatName val="1"/>
              <c:showSerName val="0"/>
              <c:showPercent val="1"/>
              <c:showBubbleSize val="0"/>
              <c:extLst>
                <c:ext xmlns:c15="http://schemas.microsoft.com/office/drawing/2012/chart" uri="{CE6537A1-D6FC-4f65-9D91-7224C49458BB}">
                  <c15:layout>
                    <c:manualLayout>
                      <c:w val="0.29915740740740743"/>
                      <c:h val="0.12689694444444444"/>
                    </c:manualLayout>
                  </c15:layout>
                  <c15:dlblFieldTable/>
                  <c15:showDataLabelsRange val="0"/>
                </c:ext>
                <c:ext xmlns:c16="http://schemas.microsoft.com/office/drawing/2014/chart" uri="{C3380CC4-5D6E-409C-BE32-E72D297353CC}">
                  <c16:uniqueId val="{0000000F-FD93-4C48-991B-046A470B844B}"/>
                </c:ext>
              </c:extLst>
            </c:dLbl>
            <c:dLbl>
              <c:idx val="8"/>
              <c:layout>
                <c:manualLayout>
                  <c:x val="-0.10730324074074074"/>
                  <c:y val="0.18697222222222223"/>
                </c:manualLayout>
              </c:layout>
              <c:tx>
                <c:rich>
                  <a:bodyPr rot="0" spcFirstLastPara="1" vertOverflow="ellipsis" vert="horz" wrap="square" lIns="38100" tIns="19050" rIns="38100" bIns="19050" anchor="ctr" anchorCtr="0">
                    <a:spAutoFit/>
                  </a:bodyPr>
                  <a:lstStyle/>
                  <a:p>
                    <a:pPr algn="r">
                      <a:lnSpc>
                        <a:spcPct val="80000"/>
                      </a:lnSpc>
                      <a:defRPr lang="en-US" altLang="ko-KR" sz="800" b="0" i="0" u="none" strike="noStrike" kern="1200" baseline="0">
                        <a:ln>
                          <a:solidFill>
                            <a:srgbClr val="000000">
                              <a:lumMod val="50000"/>
                              <a:lumOff val="50000"/>
                              <a:alpha val="0"/>
                            </a:srgbClr>
                          </a:solidFill>
                        </a:ln>
                        <a:solidFill>
                          <a:srgbClr val="AA70F3"/>
                        </a:solidFill>
                        <a:latin typeface="KoPub돋움체 Medium" panose="00000600000000000000" pitchFamily="2" charset="-127"/>
                        <a:ea typeface="KoPub돋움체 Medium" panose="00000600000000000000" pitchFamily="2" charset="-127"/>
                        <a:cs typeface="+mn-cs"/>
                      </a:defRPr>
                    </a:pPr>
                    <a:fld id="{56EDC718-0D6C-4973-8C64-E1D9CF33952E}" type="CATEGORYNAME">
                      <a:rPr lang="en-US" altLang="ko-KR">
                        <a:solidFill>
                          <a:srgbClr val="AA70F3"/>
                        </a:solidFill>
                      </a:rPr>
                      <a:pPr algn="r">
                        <a:lnSpc>
                          <a:spcPct val="80000"/>
                        </a:lnSpc>
                        <a:defRPr sz="800">
                          <a:ln>
                            <a:solidFill>
                              <a:srgbClr val="000000">
                                <a:lumMod val="50000"/>
                                <a:lumOff val="50000"/>
                                <a:alpha val="0"/>
                              </a:srgbClr>
                            </a:solidFill>
                          </a:ln>
                          <a:solidFill>
                            <a:srgbClr val="AA70F3"/>
                          </a:solidFill>
                        </a:defRPr>
                      </a:pPr>
                      <a:t>[범주 이름]</a:t>
                    </a:fld>
                    <a:r>
                      <a:rPr lang="en-US" altLang="ko-KR" baseline="0" dirty="0">
                        <a:solidFill>
                          <a:srgbClr val="AA70F3"/>
                        </a:solidFill>
                      </a:rPr>
                      <a:t>, </a:t>
                    </a:r>
                    <a:fld id="{6511908B-29C4-41A2-B36D-3EBC23497FA0}" type="VALUE">
                      <a:rPr lang="en-US" altLang="ko-KR" sz="1000" baseline="0">
                        <a:solidFill>
                          <a:srgbClr val="AA70F3"/>
                        </a:solidFill>
                        <a:latin typeface="KPMG Bold" panose="020B0803030202040204" pitchFamily="34" charset="0"/>
                      </a:rPr>
                      <a:pPr algn="r">
                        <a:lnSpc>
                          <a:spcPct val="80000"/>
                        </a:lnSpc>
                        <a:defRPr sz="800">
                          <a:ln>
                            <a:solidFill>
                              <a:srgbClr val="000000">
                                <a:lumMod val="50000"/>
                                <a:lumOff val="50000"/>
                                <a:alpha val="0"/>
                              </a:srgbClr>
                            </a:solidFill>
                          </a:ln>
                          <a:solidFill>
                            <a:srgbClr val="AA70F3"/>
                          </a:solidFill>
                        </a:defRPr>
                      </a:pPr>
                      <a:t>[값]</a:t>
                    </a:fld>
                    <a:r>
                      <a:rPr lang="en-US" altLang="ko-KR" sz="1000" baseline="0" dirty="0">
                        <a:solidFill>
                          <a:srgbClr val="AA70F3"/>
                        </a:solidFill>
                        <a:latin typeface="KPMG Bold" panose="020B0803030202040204" pitchFamily="34" charset="0"/>
                      </a:rPr>
                      <a:t>,</a:t>
                    </a:r>
                  </a:p>
                  <a:p>
                    <a:pPr algn="r">
                      <a:lnSpc>
                        <a:spcPct val="80000"/>
                      </a:lnSpc>
                      <a:defRPr sz="800">
                        <a:ln>
                          <a:solidFill>
                            <a:srgbClr val="000000">
                              <a:lumMod val="50000"/>
                              <a:lumOff val="50000"/>
                              <a:alpha val="0"/>
                            </a:srgbClr>
                          </a:solidFill>
                        </a:ln>
                        <a:solidFill>
                          <a:srgbClr val="AA70F3"/>
                        </a:solidFill>
                      </a:defRPr>
                    </a:pPr>
                    <a:r>
                      <a:rPr lang="en-US" altLang="ko-KR" sz="1000" baseline="0" dirty="0">
                        <a:solidFill>
                          <a:srgbClr val="AA70F3"/>
                        </a:solidFill>
                        <a:latin typeface="KPMG Bold" panose="020B0803030202040204" pitchFamily="34" charset="0"/>
                      </a:rPr>
                      <a:t> </a:t>
                    </a:r>
                    <a:fld id="{93E088A0-1DD6-4E0F-9DEF-321EA84F1EFF}" type="PERCENTAGE">
                      <a:rPr lang="en-US" altLang="ko-KR" sz="1000" baseline="0">
                        <a:solidFill>
                          <a:srgbClr val="AA70F3"/>
                        </a:solidFill>
                        <a:latin typeface="KPMG Bold" panose="020B0803030202040204" pitchFamily="34" charset="0"/>
                      </a:rPr>
                      <a:pPr algn="r">
                        <a:lnSpc>
                          <a:spcPct val="80000"/>
                        </a:lnSpc>
                        <a:defRPr sz="800">
                          <a:ln>
                            <a:solidFill>
                              <a:srgbClr val="000000">
                                <a:lumMod val="50000"/>
                                <a:lumOff val="50000"/>
                                <a:alpha val="0"/>
                              </a:srgbClr>
                            </a:solidFill>
                          </a:ln>
                          <a:solidFill>
                            <a:srgbClr val="AA70F3"/>
                          </a:solidFill>
                        </a:defRPr>
                      </a:pPr>
                      <a:t>[백분율]</a:t>
                    </a:fld>
                    <a:endParaRPr lang="en-US" altLang="ko-KR" sz="1000" baseline="0" dirty="0">
                      <a:solidFill>
                        <a:srgbClr val="AA70F3"/>
                      </a:solidFill>
                      <a:latin typeface="KPMG Bold" panose="020B0803030202040204" pitchFamily="34" charset="0"/>
                    </a:endParaRPr>
                  </a:p>
                </c:rich>
              </c:tx>
              <c:numFmt formatCode="0.0%" sourceLinked="0"/>
              <c:spPr>
                <a:noFill/>
                <a:ln>
                  <a:noFill/>
                </a:ln>
                <a:effectLst/>
              </c:spPr>
              <c:txPr>
                <a:bodyPr rot="0" spcFirstLastPara="1" vertOverflow="ellipsis" vert="horz" wrap="square" lIns="38100" tIns="19050" rIns="38100" bIns="19050" anchor="ctr" anchorCtr="0">
                  <a:spAutoFit/>
                </a:bodyPr>
                <a:lstStyle/>
                <a:p>
                  <a:pPr algn="r">
                    <a:lnSpc>
                      <a:spcPct val="80000"/>
                    </a:lnSpc>
                    <a:defRPr lang="en-US" altLang="ko-KR" sz="800" b="0" i="0" u="none" strike="noStrike" kern="1200" baseline="0">
                      <a:ln>
                        <a:solidFill>
                          <a:srgbClr val="000000">
                            <a:lumMod val="50000"/>
                            <a:lumOff val="50000"/>
                            <a:alpha val="0"/>
                          </a:srgbClr>
                        </a:solidFill>
                      </a:ln>
                      <a:solidFill>
                        <a:srgbClr val="AA70F3"/>
                      </a:solidFill>
                      <a:latin typeface="KoPub돋움체 Medium" panose="00000600000000000000" pitchFamily="2" charset="-127"/>
                      <a:ea typeface="KoPub돋움체 Medium" panose="00000600000000000000" pitchFamily="2" charset="-127"/>
                      <a:cs typeface="+mn-cs"/>
                    </a:defRPr>
                  </a:pPr>
                  <a:endParaRPr lang="ko-KR"/>
                </a:p>
              </c:txPr>
              <c:showLegendKey val="0"/>
              <c:showVal val="1"/>
              <c:showCatName val="1"/>
              <c:showSerName val="0"/>
              <c:showPercent val="1"/>
              <c:showBubbleSize val="0"/>
              <c:extLst>
                <c:ext xmlns:c15="http://schemas.microsoft.com/office/drawing/2012/chart" uri="{CE6537A1-D6FC-4f65-9D91-7224C49458BB}">
                  <c15:layout>
                    <c:manualLayout>
                      <c:w val="0.21419490740740743"/>
                      <c:h val="0.13560777777777777"/>
                    </c:manualLayout>
                  </c15:layout>
                  <c15:dlblFieldTable/>
                  <c15:showDataLabelsRange val="0"/>
                </c:ext>
                <c:ext xmlns:c16="http://schemas.microsoft.com/office/drawing/2014/chart" uri="{C3380CC4-5D6E-409C-BE32-E72D297353CC}">
                  <c16:uniqueId val="{00000011-FD93-4C48-991B-046A470B844B}"/>
                </c:ext>
              </c:extLst>
            </c:dLbl>
            <c:dLbl>
              <c:idx val="9"/>
              <c:layout>
                <c:manualLayout>
                  <c:x val="-0.20255810185185186"/>
                  <c:y val="5.8893888888888891E-2"/>
                </c:manualLayout>
              </c:layout>
              <c:tx>
                <c:rich>
                  <a:bodyPr rot="0" spcFirstLastPara="1" vertOverflow="ellipsis" vert="horz" wrap="square" lIns="38100" tIns="19050" rIns="38100" bIns="19050" anchor="ctr" anchorCtr="0">
                    <a:spAutoFit/>
                  </a:bodyPr>
                  <a:lstStyle/>
                  <a:p>
                    <a:pPr algn="l">
                      <a:lnSpc>
                        <a:spcPct val="80000"/>
                      </a:lnSpc>
                      <a:defRPr lang="en-US" altLang="ko-KR" sz="800" b="0" i="0" u="none" strike="noStrike" kern="1200" baseline="0">
                        <a:ln>
                          <a:solidFill>
                            <a:srgbClr val="000000">
                              <a:lumMod val="50000"/>
                              <a:lumOff val="50000"/>
                              <a:alpha val="0"/>
                            </a:srgbClr>
                          </a:solidFill>
                        </a:ln>
                        <a:solidFill>
                          <a:schemeClr val="accent1"/>
                        </a:solidFill>
                        <a:latin typeface="KoPub돋움체 Medium" panose="00000600000000000000" pitchFamily="2" charset="-127"/>
                        <a:ea typeface="KoPub돋움체 Medium" panose="00000600000000000000" pitchFamily="2" charset="-127"/>
                        <a:cs typeface="+mn-cs"/>
                      </a:defRPr>
                    </a:pPr>
                    <a:fld id="{43D522EE-BC64-400C-B8FC-659821E97754}" type="CATEGORYNAME">
                      <a:rPr lang="en-US" altLang="ko-KR"/>
                      <a:pPr algn="l">
                        <a:lnSpc>
                          <a:spcPct val="80000"/>
                        </a:lnSpc>
                        <a:defRPr sz="800">
                          <a:ln>
                            <a:solidFill>
                              <a:srgbClr val="000000">
                                <a:lumMod val="50000"/>
                                <a:lumOff val="50000"/>
                                <a:alpha val="0"/>
                              </a:srgbClr>
                            </a:solidFill>
                          </a:ln>
                          <a:solidFill>
                            <a:schemeClr val="accent1"/>
                          </a:solidFill>
                        </a:defRPr>
                      </a:pPr>
                      <a:t>[범주 이름]</a:t>
                    </a:fld>
                    <a:r>
                      <a:rPr lang="en-US" altLang="ko-KR" baseline="0" dirty="0"/>
                      <a:t>, </a:t>
                    </a:r>
                    <a:fld id="{03B748C6-62EE-43E6-853C-2BC9D201975B}" type="VALUE">
                      <a:rPr lang="en-US" altLang="ko-KR" sz="1000" baseline="0">
                        <a:latin typeface="KPMG Bold" panose="020B0803030202040204" pitchFamily="34" charset="0"/>
                      </a:rPr>
                      <a:pPr algn="l">
                        <a:lnSpc>
                          <a:spcPct val="80000"/>
                        </a:lnSpc>
                        <a:defRPr sz="800">
                          <a:ln>
                            <a:solidFill>
                              <a:srgbClr val="000000">
                                <a:lumMod val="50000"/>
                                <a:lumOff val="50000"/>
                                <a:alpha val="0"/>
                              </a:srgbClr>
                            </a:solidFill>
                          </a:ln>
                          <a:solidFill>
                            <a:schemeClr val="accent1"/>
                          </a:solidFill>
                        </a:defRPr>
                      </a:pPr>
                      <a:t>[값]</a:t>
                    </a:fld>
                    <a:r>
                      <a:rPr lang="en-US" altLang="ko-KR" sz="1000" baseline="0" dirty="0">
                        <a:latin typeface="KPMG Bold" panose="020B0803030202040204" pitchFamily="34" charset="0"/>
                      </a:rPr>
                      <a:t>, </a:t>
                    </a:r>
                    <a:fld id="{638E4AAF-DDDF-47AF-BD5A-CC3A2CA4C6EF}" type="PERCENTAGE">
                      <a:rPr lang="en-US" altLang="ko-KR" sz="1000" baseline="0">
                        <a:latin typeface="KPMG Bold" panose="020B0803030202040204" pitchFamily="34" charset="0"/>
                      </a:rPr>
                      <a:pPr algn="l">
                        <a:lnSpc>
                          <a:spcPct val="80000"/>
                        </a:lnSpc>
                        <a:defRPr sz="800">
                          <a:ln>
                            <a:solidFill>
                              <a:srgbClr val="000000">
                                <a:lumMod val="50000"/>
                                <a:lumOff val="50000"/>
                                <a:alpha val="0"/>
                              </a:srgbClr>
                            </a:solidFill>
                          </a:ln>
                          <a:solidFill>
                            <a:schemeClr val="accent1"/>
                          </a:solidFill>
                        </a:defRPr>
                      </a:pPr>
                      <a:t>[백분율]</a:t>
                    </a:fld>
                    <a:endParaRPr lang="en-US" altLang="ko-KR" sz="1000" baseline="0" dirty="0">
                      <a:latin typeface="KPMG Bold" panose="020B0803030202040204" pitchFamily="34" charset="0"/>
                    </a:endParaRPr>
                  </a:p>
                </c:rich>
              </c:tx>
              <c:numFmt formatCode="0.0%" sourceLinked="0"/>
              <c:spPr>
                <a:noFill/>
                <a:ln>
                  <a:noFill/>
                </a:ln>
                <a:effectLst/>
              </c:spPr>
              <c:txPr>
                <a:bodyPr rot="0" spcFirstLastPara="1" vertOverflow="ellipsis" vert="horz" wrap="square" lIns="38100" tIns="19050" rIns="38100" bIns="19050" anchor="ctr" anchorCtr="0">
                  <a:spAutoFit/>
                </a:bodyPr>
                <a:lstStyle/>
                <a:p>
                  <a:pPr algn="l">
                    <a:lnSpc>
                      <a:spcPct val="80000"/>
                    </a:lnSpc>
                    <a:defRPr lang="en-US" altLang="ko-KR" sz="800" b="0" i="0" u="none" strike="noStrike" kern="1200" baseline="0">
                      <a:ln>
                        <a:solidFill>
                          <a:srgbClr val="000000">
                            <a:lumMod val="50000"/>
                            <a:lumOff val="50000"/>
                            <a:alpha val="0"/>
                          </a:srgbClr>
                        </a:solidFill>
                      </a:ln>
                      <a:solidFill>
                        <a:schemeClr val="accent1"/>
                      </a:solidFill>
                      <a:latin typeface="KoPub돋움체 Medium" panose="00000600000000000000" pitchFamily="2" charset="-127"/>
                      <a:ea typeface="KoPub돋움체 Medium" panose="00000600000000000000" pitchFamily="2" charset="-127"/>
                      <a:cs typeface="+mn-cs"/>
                    </a:defRPr>
                  </a:pPr>
                  <a:endParaRPr lang="ko-KR"/>
                </a:p>
              </c:txPr>
              <c:showLegendKey val="0"/>
              <c:showVal val="1"/>
              <c:showCatName val="1"/>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13-FD93-4C48-991B-046A470B844B}"/>
                </c:ext>
              </c:extLst>
            </c:dLbl>
            <c:dLbl>
              <c:idx val="10"/>
              <c:tx>
                <c:rich>
                  <a:bodyPr rot="0" spcFirstLastPara="1" vertOverflow="ellipsis" vert="horz" wrap="square" lIns="38100" tIns="19050" rIns="38100" bIns="19050" anchor="ctr" anchorCtr="0">
                    <a:spAutoFit/>
                  </a:bodyPr>
                  <a:lstStyle/>
                  <a:p>
                    <a:pPr algn="l">
                      <a:lnSpc>
                        <a:spcPct val="80000"/>
                      </a:lnSpc>
                      <a:defRPr lang="en-US" altLang="ko-KR" sz="800" b="0" i="0" u="none" strike="noStrike" kern="1200" baseline="0">
                        <a:ln>
                          <a:solidFill>
                            <a:srgbClr val="000000">
                              <a:lumMod val="50000"/>
                              <a:lumOff val="50000"/>
                              <a:alpha val="0"/>
                            </a:srgbClr>
                          </a:solidFill>
                        </a:ln>
                        <a:solidFill>
                          <a:schemeClr val="bg1"/>
                        </a:solidFill>
                        <a:latin typeface="KoPub돋움체 Medium" panose="00000600000000000000" pitchFamily="2" charset="-127"/>
                        <a:ea typeface="KoPub돋움체 Medium" panose="00000600000000000000" pitchFamily="2" charset="-127"/>
                        <a:cs typeface="+mn-cs"/>
                      </a:defRPr>
                    </a:pPr>
                    <a:fld id="{857D3207-2101-4CC0-809C-5BB45BC23B08}" type="CATEGORYNAME">
                      <a:rPr lang="ko-KR" altLang="en-US"/>
                      <a:pPr algn="l">
                        <a:lnSpc>
                          <a:spcPct val="80000"/>
                        </a:lnSpc>
                        <a:defRPr sz="800">
                          <a:ln>
                            <a:solidFill>
                              <a:srgbClr val="000000">
                                <a:lumMod val="50000"/>
                                <a:lumOff val="50000"/>
                                <a:alpha val="0"/>
                              </a:srgbClr>
                            </a:solidFill>
                          </a:ln>
                          <a:solidFill>
                            <a:schemeClr val="bg1"/>
                          </a:solidFill>
                        </a:defRPr>
                      </a:pPr>
                      <a:t>[범주 이름]</a:t>
                    </a:fld>
                    <a:r>
                      <a:rPr lang="en-US" altLang="ko-KR" baseline="0" dirty="0"/>
                      <a:t>, </a:t>
                    </a:r>
                    <a:fld id="{3EBC0575-6EDE-46D7-8F96-9ED908C4EAEA}" type="VALUE">
                      <a:rPr lang="en-US" altLang="ko-KR" sz="1200" baseline="0">
                        <a:latin typeface="KPMG Bold" panose="020B0803030202040204" pitchFamily="34" charset="0"/>
                      </a:rPr>
                      <a:pPr algn="l">
                        <a:lnSpc>
                          <a:spcPct val="80000"/>
                        </a:lnSpc>
                        <a:defRPr sz="800">
                          <a:ln>
                            <a:solidFill>
                              <a:srgbClr val="000000">
                                <a:lumMod val="50000"/>
                                <a:lumOff val="50000"/>
                                <a:alpha val="0"/>
                              </a:srgbClr>
                            </a:solidFill>
                          </a:ln>
                          <a:solidFill>
                            <a:schemeClr val="bg1"/>
                          </a:solidFill>
                        </a:defRPr>
                      </a:pPr>
                      <a:t>[값]</a:t>
                    </a:fld>
                    <a:r>
                      <a:rPr lang="en-US" altLang="ko-KR" sz="1200" baseline="0" dirty="0">
                        <a:latin typeface="KPMG Bold" panose="020B0803030202040204" pitchFamily="34" charset="0"/>
                      </a:rPr>
                      <a:t>,</a:t>
                    </a:r>
                  </a:p>
                  <a:p>
                    <a:pPr algn="l">
                      <a:lnSpc>
                        <a:spcPct val="80000"/>
                      </a:lnSpc>
                      <a:defRPr sz="800">
                        <a:ln>
                          <a:solidFill>
                            <a:srgbClr val="000000">
                              <a:lumMod val="50000"/>
                              <a:lumOff val="50000"/>
                              <a:alpha val="0"/>
                            </a:srgbClr>
                          </a:solidFill>
                        </a:ln>
                        <a:solidFill>
                          <a:schemeClr val="bg1"/>
                        </a:solidFill>
                      </a:defRPr>
                    </a:pPr>
                    <a:r>
                      <a:rPr lang="en-US" altLang="ko-KR" sz="1200" baseline="0" dirty="0">
                        <a:latin typeface="KPMG Bold" panose="020B0803030202040204" pitchFamily="34" charset="0"/>
                      </a:rPr>
                      <a:t> </a:t>
                    </a:r>
                    <a:fld id="{85D90F68-79A2-4590-B495-BE716C449CF9}" type="PERCENTAGE">
                      <a:rPr lang="en-US" altLang="ko-KR" sz="1200" baseline="0">
                        <a:latin typeface="KPMG Bold" panose="020B0803030202040204" pitchFamily="34" charset="0"/>
                      </a:rPr>
                      <a:pPr algn="l">
                        <a:lnSpc>
                          <a:spcPct val="80000"/>
                        </a:lnSpc>
                        <a:defRPr sz="800">
                          <a:ln>
                            <a:solidFill>
                              <a:srgbClr val="000000">
                                <a:lumMod val="50000"/>
                                <a:lumOff val="50000"/>
                                <a:alpha val="0"/>
                              </a:srgbClr>
                            </a:solidFill>
                          </a:ln>
                          <a:solidFill>
                            <a:schemeClr val="bg1"/>
                          </a:solidFill>
                        </a:defRPr>
                      </a:pPr>
                      <a:t>[백분율]</a:t>
                    </a:fld>
                    <a:endParaRPr lang="en-US" altLang="ko-KR" sz="1200" baseline="0" dirty="0">
                      <a:latin typeface="KPMG Bold" panose="020B0803030202040204" pitchFamily="34" charset="0"/>
                    </a:endParaRPr>
                  </a:p>
                </c:rich>
              </c:tx>
              <c:numFmt formatCode="0.0%" sourceLinked="0"/>
              <c:spPr>
                <a:noFill/>
                <a:ln>
                  <a:noFill/>
                </a:ln>
                <a:effectLst/>
              </c:spPr>
              <c:txPr>
                <a:bodyPr rot="0" spcFirstLastPara="1" vertOverflow="ellipsis" vert="horz" wrap="square" lIns="38100" tIns="19050" rIns="38100" bIns="19050" anchor="ctr" anchorCtr="0">
                  <a:spAutoFit/>
                </a:bodyPr>
                <a:lstStyle/>
                <a:p>
                  <a:pPr algn="l">
                    <a:lnSpc>
                      <a:spcPct val="80000"/>
                    </a:lnSpc>
                    <a:defRPr lang="en-US" altLang="ko-KR" sz="800" b="0" i="0" u="none" strike="noStrike" kern="1200" baseline="0">
                      <a:ln>
                        <a:solidFill>
                          <a:srgbClr val="000000">
                            <a:lumMod val="50000"/>
                            <a:lumOff val="50000"/>
                            <a:alpha val="0"/>
                          </a:srgbClr>
                        </a:solidFill>
                      </a:ln>
                      <a:solidFill>
                        <a:schemeClr val="bg1"/>
                      </a:solidFill>
                      <a:latin typeface="KoPub돋움체 Medium" panose="00000600000000000000" pitchFamily="2" charset="-127"/>
                      <a:ea typeface="KoPub돋움체 Medium" panose="00000600000000000000" pitchFamily="2" charset="-127"/>
                      <a:cs typeface="+mn-cs"/>
                    </a:defRPr>
                  </a:pPr>
                  <a:endParaRPr lang="ko-KR"/>
                </a:p>
              </c:txPr>
              <c:showLegendKey val="0"/>
              <c:showVal val="1"/>
              <c:showCatName val="1"/>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15-FD93-4C48-991B-046A470B844B}"/>
                </c:ext>
              </c:extLst>
            </c:dLbl>
            <c:numFmt formatCode="0.0%" sourceLinked="0"/>
            <c:spPr>
              <a:noFill/>
              <a:ln>
                <a:noFill/>
              </a:ln>
              <a:effectLst/>
            </c:spPr>
            <c:txPr>
              <a:bodyPr rot="0" spcFirstLastPara="1" vertOverflow="ellipsis" vert="horz" wrap="square" lIns="38100" tIns="19050" rIns="38100" bIns="19050" anchor="ctr" anchorCtr="0">
                <a:spAutoFit/>
              </a:bodyPr>
              <a:lstStyle/>
              <a:p>
                <a:pPr algn="l">
                  <a:lnSpc>
                    <a:spcPct val="80000"/>
                  </a:lnSpc>
                  <a:defRPr lang="en-US" altLang="ko-KR" sz="800" b="0" i="0" u="none" strike="noStrike" kern="1200" baseline="0">
                    <a:ln>
                      <a:solidFill>
                        <a:srgbClr val="000000">
                          <a:lumMod val="50000"/>
                          <a:lumOff val="50000"/>
                          <a:alpha val="0"/>
                        </a:srgbClr>
                      </a:solidFill>
                    </a:ln>
                    <a:solidFill>
                      <a:schemeClr val="accent5"/>
                    </a:solidFill>
                    <a:latin typeface="KoPub돋움체 Medium" panose="00000600000000000000" pitchFamily="2" charset="-127"/>
                    <a:ea typeface="KoPub돋움체 Medium" panose="00000600000000000000" pitchFamily="2" charset="-127"/>
                    <a:cs typeface="+mn-cs"/>
                  </a:defRPr>
                </a:pPr>
                <a:endParaRPr lang="ko-KR"/>
              </a:p>
            </c:txPr>
            <c:showLegendKey val="0"/>
            <c:showVal val="1"/>
            <c:showCatName val="1"/>
            <c:showSerName val="0"/>
            <c:showPercent val="1"/>
            <c:showBubbleSize val="0"/>
            <c:showLeaderLines val="1"/>
            <c:leaderLines>
              <c:spPr>
                <a:ln w="6350" cap="flat" cmpd="sng" algn="ctr">
                  <a:solidFill>
                    <a:schemeClr val="bg1">
                      <a:lumMod val="75000"/>
                    </a:schemeClr>
                  </a:solidFill>
                  <a:prstDash val="solid"/>
                  <a:round/>
                </a:ln>
                <a:effectLst/>
              </c:spPr>
            </c:leaderLines>
            <c:extLst>
              <c:ext xmlns:c15="http://schemas.microsoft.com/office/drawing/2012/chart" uri="{CE6537A1-D6FC-4f65-9D91-7224C49458BB}"/>
            </c:extLst>
          </c:dLbls>
          <c:cat>
            <c:strRef>
              <c:f>Sheet1!$A$2:$A$12</c:f>
              <c:strCache>
                <c:ptCount val="11"/>
                <c:pt idx="0">
                  <c:v>Ping An Life Insurance</c:v>
                </c:pt>
                <c:pt idx="1">
                  <c:v>PICC Health Insurance</c:v>
                </c:pt>
                <c:pt idx="2">
                  <c:v>Union Life</c:v>
                </c:pt>
                <c:pt idx="3">
                  <c:v>PICC Life Insurance</c:v>
                </c:pt>
                <c:pt idx="4">
                  <c:v>Taikang Life Insurance</c:v>
                </c:pt>
                <c:pt idx="5">
                  <c:v>ICBC Axa Life</c:v>
                </c:pt>
                <c:pt idx="6">
                  <c:v>CCB Life</c:v>
                </c:pt>
                <c:pt idx="7">
                  <c:v>China Life Insurance</c:v>
                </c:pt>
                <c:pt idx="8">
                  <c:v>Guohua Life</c:v>
                </c:pt>
                <c:pt idx="9">
                  <c:v>China Post Life Insurance</c:v>
                </c:pt>
                <c:pt idx="10">
                  <c:v>기타</c:v>
                </c:pt>
              </c:strCache>
            </c:strRef>
          </c:cat>
          <c:val>
            <c:numRef>
              <c:f>Sheet1!$B$2:$B$12</c:f>
              <c:numCache>
                <c:formatCode>#,##0.0</c:formatCode>
                <c:ptCount val="11"/>
                <c:pt idx="0">
                  <c:v>10.85</c:v>
                </c:pt>
                <c:pt idx="1">
                  <c:v>14.5</c:v>
                </c:pt>
                <c:pt idx="2">
                  <c:v>16.920000000000002</c:v>
                </c:pt>
                <c:pt idx="3">
                  <c:v>19.5</c:v>
                </c:pt>
                <c:pt idx="4">
                  <c:v>20.37</c:v>
                </c:pt>
                <c:pt idx="5">
                  <c:v>22.55</c:v>
                </c:pt>
                <c:pt idx="6">
                  <c:v>24.97</c:v>
                </c:pt>
                <c:pt idx="7">
                  <c:v>25.32</c:v>
                </c:pt>
                <c:pt idx="8">
                  <c:v>25.48</c:v>
                </c:pt>
                <c:pt idx="9">
                  <c:v>33.479999999999997</c:v>
                </c:pt>
                <c:pt idx="10">
                  <c:v>77.760000000000019</c:v>
                </c:pt>
              </c:numCache>
            </c:numRef>
          </c:val>
          <c:extLst>
            <c:ext xmlns:c16="http://schemas.microsoft.com/office/drawing/2014/chart" uri="{C3380CC4-5D6E-409C-BE32-E72D297353CC}">
              <c16:uniqueId val="{00000014-FD93-4C48-991B-046A470B844B}"/>
            </c:ext>
          </c:extLst>
        </c:ser>
        <c:dLbls>
          <c:showLegendKey val="0"/>
          <c:showVal val="0"/>
          <c:showCatName val="1"/>
          <c:showSerName val="0"/>
          <c:showPercent val="1"/>
          <c:showBubbleSize val="0"/>
          <c:showLeaderLines val="1"/>
        </c:dLbls>
        <c:firstSliceAng val="0"/>
        <c:holeSize val="35"/>
      </c:doughnutChart>
      <c:spPr>
        <a:noFill/>
        <a:ln>
          <a:noFill/>
        </a:ln>
        <a:effectLst/>
      </c:spPr>
    </c:plotArea>
    <c:plotVisOnly val="1"/>
    <c:dispBlanksAs val="zero"/>
    <c:showDLblsOverMax val="1"/>
  </c:chart>
  <c:spPr>
    <a:noFill/>
    <a:ln w="9525" cap="flat" cmpd="sng" algn="ctr">
      <a:noFill/>
      <a:prstDash val="solid"/>
    </a:ln>
    <a:effectLst/>
  </c:spPr>
  <c:txPr>
    <a:bodyPr/>
    <a:lstStyle/>
    <a:p>
      <a:pPr>
        <a:defRPr lang="en-US" altLang="ko-KR" sz="1000" kern="1200">
          <a:ln>
            <a:solidFill>
              <a:schemeClr val="tx2">
                <a:alpha val="0"/>
              </a:schemeClr>
            </a:solidFill>
          </a:ln>
          <a:solidFill>
            <a:schemeClr val="tx1">
              <a:lumMod val="75000"/>
              <a:lumOff val="25000"/>
            </a:schemeClr>
          </a:solidFill>
          <a:latin typeface="KoPub돋움체 Medium" panose="00000600000000000000" pitchFamily="2" charset="-127"/>
          <a:ea typeface="KoPub돋움체 Medium" panose="00000600000000000000" pitchFamily="2" charset="-127"/>
          <a:cs typeface="+mn-cs"/>
        </a:defRPr>
      </a:pPr>
      <a:endParaRPr lang="ko-KR"/>
    </a:p>
  </c:txPr>
  <c:externalData r:id="rId3">
    <c:autoUpdate val="0"/>
  </c:externalData>
</c:chartSpace>
</file>

<file path=ppt/charts/chart8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6833333333333333"/>
          <c:y val="0.10261272702765202"/>
          <c:w val="0.77798611111111116"/>
          <c:h val="0.69269170983494854"/>
        </c:manualLayout>
      </c:layout>
      <c:doughnutChart>
        <c:varyColors val="1"/>
        <c:ser>
          <c:idx val="0"/>
          <c:order val="0"/>
          <c:tx>
            <c:strRef>
              <c:f>Sheet1!$B$1</c:f>
              <c:strCache>
                <c:ptCount val="1"/>
                <c:pt idx="0">
                  <c:v>Column1</c:v>
                </c:pt>
              </c:strCache>
            </c:strRef>
          </c:tx>
          <c:dPt>
            <c:idx val="0"/>
            <c:bubble3D val="0"/>
            <c:spPr>
              <a:solidFill>
                <a:schemeClr val="accent1"/>
              </a:solidFill>
              <a:ln>
                <a:noFill/>
              </a:ln>
              <a:effectLst/>
            </c:spPr>
            <c:extLst>
              <c:ext xmlns:c16="http://schemas.microsoft.com/office/drawing/2014/chart" uri="{C3380CC4-5D6E-409C-BE32-E72D297353CC}">
                <c16:uniqueId val="{00000001-F89F-48BF-BDA9-E66747D435DA}"/>
              </c:ext>
            </c:extLst>
          </c:dPt>
          <c:dPt>
            <c:idx val="1"/>
            <c:bubble3D val="0"/>
            <c:spPr>
              <a:solidFill>
                <a:schemeClr val="accent2"/>
              </a:solidFill>
              <a:ln>
                <a:noFill/>
              </a:ln>
              <a:effectLst/>
            </c:spPr>
            <c:extLst>
              <c:ext xmlns:c16="http://schemas.microsoft.com/office/drawing/2014/chart" uri="{C3380CC4-5D6E-409C-BE32-E72D297353CC}">
                <c16:uniqueId val="{00000003-F89F-48BF-BDA9-E66747D435DA}"/>
              </c:ext>
            </c:extLst>
          </c:dPt>
          <c:dPt>
            <c:idx val="2"/>
            <c:bubble3D val="0"/>
            <c:spPr>
              <a:solidFill>
                <a:schemeClr val="accent3"/>
              </a:solidFill>
              <a:ln>
                <a:noFill/>
              </a:ln>
              <a:effectLst/>
            </c:spPr>
            <c:extLst>
              <c:ext xmlns:c16="http://schemas.microsoft.com/office/drawing/2014/chart" uri="{C3380CC4-5D6E-409C-BE32-E72D297353CC}">
                <c16:uniqueId val="{00000005-F89F-48BF-BDA9-E66747D435DA}"/>
              </c:ext>
            </c:extLst>
          </c:dPt>
          <c:dPt>
            <c:idx val="3"/>
            <c:bubble3D val="0"/>
            <c:spPr>
              <a:solidFill>
                <a:schemeClr val="accent4"/>
              </a:solidFill>
              <a:ln>
                <a:noFill/>
              </a:ln>
              <a:effectLst/>
            </c:spPr>
            <c:extLst>
              <c:ext xmlns:c16="http://schemas.microsoft.com/office/drawing/2014/chart" uri="{C3380CC4-5D6E-409C-BE32-E72D297353CC}">
                <c16:uniqueId val="{00000007-F89F-48BF-BDA9-E66747D435DA}"/>
              </c:ext>
            </c:extLst>
          </c:dPt>
          <c:dPt>
            <c:idx val="4"/>
            <c:bubble3D val="0"/>
            <c:spPr>
              <a:solidFill>
                <a:schemeClr val="accent5"/>
              </a:solidFill>
              <a:ln>
                <a:noFill/>
              </a:ln>
              <a:effectLst/>
            </c:spPr>
            <c:extLst>
              <c:ext xmlns:c16="http://schemas.microsoft.com/office/drawing/2014/chart" uri="{C3380CC4-5D6E-409C-BE32-E72D297353CC}">
                <c16:uniqueId val="{00000009-F89F-48BF-BDA9-E66747D435DA}"/>
              </c:ext>
            </c:extLst>
          </c:dPt>
          <c:dPt>
            <c:idx val="5"/>
            <c:bubble3D val="0"/>
            <c:spPr>
              <a:solidFill>
                <a:schemeClr val="accent6"/>
              </a:solidFill>
              <a:ln>
                <a:noFill/>
              </a:ln>
              <a:effectLst/>
            </c:spPr>
            <c:extLst>
              <c:ext xmlns:c16="http://schemas.microsoft.com/office/drawing/2014/chart" uri="{C3380CC4-5D6E-409C-BE32-E72D297353CC}">
                <c16:uniqueId val="{0000000B-F89F-48BF-BDA9-E66747D435DA}"/>
              </c:ext>
            </c:extLst>
          </c:dPt>
          <c:dLbls>
            <c:dLbl>
              <c:idx val="0"/>
              <c:layout>
                <c:manualLayout>
                  <c:x val="4.2362152777777697E-2"/>
                  <c:y val="-4.9078286591224707E-2"/>
                </c:manualLayout>
              </c:layout>
              <c:tx>
                <c:rich>
                  <a:bodyPr rot="0" spcFirstLastPara="1" vertOverflow="ellipsis" vert="horz" wrap="square" anchor="ctr" anchorCtr="0"/>
                  <a:lstStyle/>
                  <a:p>
                    <a:pPr algn="l">
                      <a:lnSpc>
                        <a:spcPct val="100000"/>
                      </a:lnSpc>
                      <a:defRPr lang="en-US" altLang="ko-KR" sz="800" b="0" i="0" u="none" strike="noStrike" kern="1200" baseline="0">
                        <a:ln>
                          <a:solidFill>
                            <a:schemeClr val="tx2">
                              <a:alpha val="0"/>
                            </a:schemeClr>
                          </a:solidFill>
                        </a:ln>
                        <a:solidFill>
                          <a:schemeClr val="bg1"/>
                        </a:solidFill>
                        <a:latin typeface="KoPub돋움체 Medium" panose="00000600000000000000" pitchFamily="2" charset="-127"/>
                        <a:ea typeface="KoPub돋움체 Medium" panose="00000600000000000000" pitchFamily="2" charset="-127"/>
                        <a:cs typeface="+mn-cs"/>
                      </a:defRPr>
                    </a:pPr>
                    <a:fld id="{706F265C-1E1C-477E-9505-953BA1C32C6D}" type="CATEGORYNAME">
                      <a:rPr lang="ko-KR" altLang="en-US">
                        <a:solidFill>
                          <a:schemeClr val="bg1"/>
                        </a:solidFill>
                      </a:rPr>
                      <a:pPr algn="l">
                        <a:lnSpc>
                          <a:spcPct val="100000"/>
                        </a:lnSpc>
                        <a:defRPr sz="800">
                          <a:solidFill>
                            <a:schemeClr val="bg1"/>
                          </a:solidFill>
                        </a:defRPr>
                      </a:pPr>
                      <a:t>[범주 이름]</a:t>
                    </a:fld>
                    <a:r>
                      <a:rPr lang="ko-KR" altLang="en-US" baseline="0" dirty="0">
                        <a:solidFill>
                          <a:schemeClr val="bg1"/>
                        </a:solidFill>
                      </a:rPr>
                      <a:t> </a:t>
                    </a:r>
                    <a:fld id="{998F74AC-A6AB-42F4-8BE1-E572DA6F9035}" type="PERCENTAGE">
                      <a:rPr lang="en-US" altLang="ko-KR" sz="1200" b="0" baseline="0">
                        <a:solidFill>
                          <a:schemeClr val="bg1"/>
                        </a:solidFill>
                        <a:latin typeface="KPMG Bold" panose="020B0803030202040204" pitchFamily="34" charset="0"/>
                      </a:rPr>
                      <a:pPr algn="l">
                        <a:lnSpc>
                          <a:spcPct val="100000"/>
                        </a:lnSpc>
                        <a:defRPr sz="800">
                          <a:solidFill>
                            <a:schemeClr val="bg1"/>
                          </a:solidFill>
                        </a:defRPr>
                      </a:pPr>
                      <a:t>[백분율]</a:t>
                    </a:fld>
                    <a:endParaRPr lang="ko-KR" altLang="en-US" baseline="0" dirty="0">
                      <a:solidFill>
                        <a:schemeClr val="bg1"/>
                      </a:solidFill>
                    </a:endParaRPr>
                  </a:p>
                </c:rich>
              </c:tx>
              <c:numFmt formatCode="0.0%" sourceLinked="0"/>
              <c:spPr>
                <a:noFill/>
                <a:ln>
                  <a:noFill/>
                </a:ln>
                <a:effectLst/>
              </c:spPr>
              <c:txPr>
                <a:bodyPr rot="0" spcFirstLastPara="1" vertOverflow="ellipsis" vert="horz" wrap="square" anchor="ctr" anchorCtr="0"/>
                <a:lstStyle/>
                <a:p>
                  <a:pPr algn="l">
                    <a:lnSpc>
                      <a:spcPct val="100000"/>
                    </a:lnSpc>
                    <a:defRPr lang="en-US" altLang="ko-KR" sz="800" b="0" i="0" u="none" strike="noStrike" kern="1200" baseline="0">
                      <a:ln>
                        <a:solidFill>
                          <a:schemeClr val="tx2">
                            <a:alpha val="0"/>
                          </a:schemeClr>
                        </a:solidFill>
                      </a:ln>
                      <a:solidFill>
                        <a:schemeClr val="bg1"/>
                      </a:solidFill>
                      <a:latin typeface="KoPub돋움체 Medium" panose="00000600000000000000" pitchFamily="2" charset="-127"/>
                      <a:ea typeface="KoPub돋움체 Medium" panose="00000600000000000000" pitchFamily="2" charset="-127"/>
                      <a:cs typeface="+mn-cs"/>
                    </a:defRPr>
                  </a:pPr>
                  <a:endParaRPr lang="ko-KR"/>
                </a:p>
              </c:txPr>
              <c:showLegendKey val="0"/>
              <c:showVal val="1"/>
              <c:showCatName val="1"/>
              <c:showSerName val="0"/>
              <c:showPercent val="1"/>
              <c:showBubbleSize val="0"/>
              <c:extLst>
                <c:ext xmlns:c15="http://schemas.microsoft.com/office/drawing/2012/chart" uri="{CE6537A1-D6FC-4f65-9D91-7224C49458BB}">
                  <c15:layout>
                    <c:manualLayout>
                      <c:w val="0.25859756944444451"/>
                      <c:h val="0.2002394092921968"/>
                    </c:manualLayout>
                  </c15:layout>
                  <c15:dlblFieldTable/>
                  <c15:showDataLabelsRange val="0"/>
                </c:ext>
                <c:ext xmlns:c16="http://schemas.microsoft.com/office/drawing/2014/chart" uri="{C3380CC4-5D6E-409C-BE32-E72D297353CC}">
                  <c16:uniqueId val="{00000001-F89F-48BF-BDA9-E66747D435DA}"/>
                </c:ext>
              </c:extLst>
            </c:dLbl>
            <c:dLbl>
              <c:idx val="1"/>
              <c:layout>
                <c:manualLayout>
                  <c:x val="2.4253645833333292E-2"/>
                  <c:y val="1.3741920245542846E-2"/>
                </c:manualLayout>
              </c:layout>
              <c:tx>
                <c:rich>
                  <a:bodyPr rot="0" spcFirstLastPara="1" vertOverflow="ellipsis" vert="horz" wrap="square" anchor="ctr" anchorCtr="0"/>
                  <a:lstStyle/>
                  <a:p>
                    <a:pPr algn="l">
                      <a:lnSpc>
                        <a:spcPct val="100000"/>
                      </a:lnSpc>
                      <a:defRPr lang="en-US" altLang="ko-KR" sz="800" b="0" i="0" u="none" strike="noStrike" kern="1200" baseline="0">
                        <a:ln>
                          <a:solidFill>
                            <a:schemeClr val="tx2">
                              <a:alpha val="0"/>
                            </a:schemeClr>
                          </a:solidFill>
                        </a:ln>
                        <a:solidFill>
                          <a:schemeClr val="bg1"/>
                        </a:solidFill>
                        <a:latin typeface="KoPub돋움체 Medium" panose="00000600000000000000" pitchFamily="2" charset="-127"/>
                        <a:ea typeface="KoPub돋움체 Medium" panose="00000600000000000000" pitchFamily="2" charset="-127"/>
                        <a:cs typeface="+mn-cs"/>
                      </a:defRPr>
                    </a:pPr>
                    <a:fld id="{04101E27-B5A1-4ABE-9F3C-A614B4D8FDC3}" type="CATEGORYNAME">
                      <a:rPr lang="ko-KR" altLang="en-US">
                        <a:solidFill>
                          <a:schemeClr val="bg1"/>
                        </a:solidFill>
                      </a:rPr>
                      <a:pPr algn="l">
                        <a:lnSpc>
                          <a:spcPct val="100000"/>
                        </a:lnSpc>
                        <a:defRPr sz="800">
                          <a:solidFill>
                            <a:schemeClr val="bg1"/>
                          </a:solidFill>
                        </a:defRPr>
                      </a:pPr>
                      <a:t>[범주 이름]</a:t>
                    </a:fld>
                    <a:r>
                      <a:rPr lang="ko-KR" altLang="en-US" baseline="0" dirty="0">
                        <a:solidFill>
                          <a:schemeClr val="bg1"/>
                        </a:solidFill>
                      </a:rPr>
                      <a:t> </a:t>
                    </a:r>
                    <a:fld id="{3A056B24-B90A-4C5F-BC72-21798F9759A0}" type="PERCENTAGE">
                      <a:rPr lang="en-US" altLang="ko-KR" sz="1000" b="0" baseline="0">
                        <a:solidFill>
                          <a:schemeClr val="bg1"/>
                        </a:solidFill>
                        <a:latin typeface="KPMG Bold" panose="020B0803030202040204" pitchFamily="34" charset="0"/>
                      </a:rPr>
                      <a:pPr algn="l">
                        <a:lnSpc>
                          <a:spcPct val="100000"/>
                        </a:lnSpc>
                        <a:defRPr sz="800">
                          <a:solidFill>
                            <a:schemeClr val="bg1"/>
                          </a:solidFill>
                        </a:defRPr>
                      </a:pPr>
                      <a:t>[백분율]</a:t>
                    </a:fld>
                    <a:endParaRPr lang="ko-KR" altLang="en-US" baseline="0" dirty="0">
                      <a:solidFill>
                        <a:schemeClr val="bg1"/>
                      </a:solidFill>
                    </a:endParaRPr>
                  </a:p>
                </c:rich>
              </c:tx>
              <c:numFmt formatCode="0.0%" sourceLinked="0"/>
              <c:spPr>
                <a:noFill/>
                <a:ln>
                  <a:noFill/>
                </a:ln>
                <a:effectLst/>
              </c:spPr>
              <c:txPr>
                <a:bodyPr rot="0" spcFirstLastPara="1" vertOverflow="ellipsis" vert="horz" wrap="square" anchor="ctr" anchorCtr="0"/>
                <a:lstStyle/>
                <a:p>
                  <a:pPr algn="l">
                    <a:lnSpc>
                      <a:spcPct val="100000"/>
                    </a:lnSpc>
                    <a:defRPr lang="en-US" altLang="ko-KR" sz="800" b="0" i="0" u="none" strike="noStrike" kern="1200" baseline="0">
                      <a:ln>
                        <a:solidFill>
                          <a:schemeClr val="tx2">
                            <a:alpha val="0"/>
                          </a:schemeClr>
                        </a:solidFill>
                      </a:ln>
                      <a:solidFill>
                        <a:schemeClr val="bg1"/>
                      </a:solidFill>
                      <a:latin typeface="KoPub돋움체 Medium" panose="00000600000000000000" pitchFamily="2" charset="-127"/>
                      <a:ea typeface="KoPub돋움체 Medium" panose="00000600000000000000" pitchFamily="2" charset="-127"/>
                      <a:cs typeface="+mn-cs"/>
                    </a:defRPr>
                  </a:pPr>
                  <a:endParaRPr lang="ko-KR"/>
                </a:p>
              </c:txPr>
              <c:showLegendKey val="0"/>
              <c:showVal val="1"/>
              <c:showCatName val="1"/>
              <c:showSerName val="0"/>
              <c:showPercent val="1"/>
              <c:showBubbleSize val="0"/>
              <c:extLst>
                <c:ext xmlns:c15="http://schemas.microsoft.com/office/drawing/2012/chart" uri="{CE6537A1-D6FC-4f65-9D91-7224C49458BB}">
                  <c15:layout>
                    <c:manualLayout>
                      <c:w val="0.22291527777777773"/>
                      <c:h val="0.12171415074623727"/>
                    </c:manualLayout>
                  </c15:layout>
                  <c15:dlblFieldTable/>
                  <c15:showDataLabelsRange val="0"/>
                </c:ext>
                <c:ext xmlns:c16="http://schemas.microsoft.com/office/drawing/2014/chart" uri="{C3380CC4-5D6E-409C-BE32-E72D297353CC}">
                  <c16:uniqueId val="{00000003-F89F-48BF-BDA9-E66747D435DA}"/>
                </c:ext>
              </c:extLst>
            </c:dLbl>
            <c:dLbl>
              <c:idx val="2"/>
              <c:layout>
                <c:manualLayout>
                  <c:x val="-9.0909722222222416E-3"/>
                  <c:y val="1.177878878189393E-2"/>
                </c:manualLayout>
              </c:layout>
              <c:tx>
                <c:rich>
                  <a:bodyPr rot="0" spcFirstLastPara="1" vertOverflow="ellipsis" vert="horz" wrap="square" anchor="ctr" anchorCtr="0"/>
                  <a:lstStyle/>
                  <a:p>
                    <a:pPr algn="l">
                      <a:lnSpc>
                        <a:spcPct val="100000"/>
                      </a:lnSpc>
                      <a:defRPr lang="en-US" altLang="ko-KR" sz="800" b="0" i="0" u="none" strike="noStrike" kern="1200" baseline="0">
                        <a:ln>
                          <a:solidFill>
                            <a:schemeClr val="tx2">
                              <a:alpha val="0"/>
                            </a:schemeClr>
                          </a:solidFill>
                        </a:ln>
                        <a:solidFill>
                          <a:schemeClr val="bg1"/>
                        </a:solidFill>
                        <a:latin typeface="KoPub돋움체 Medium" panose="00000600000000000000" pitchFamily="2" charset="-127"/>
                        <a:ea typeface="KoPub돋움체 Medium" panose="00000600000000000000" pitchFamily="2" charset="-127"/>
                        <a:cs typeface="+mn-cs"/>
                      </a:defRPr>
                    </a:pPr>
                    <a:fld id="{5F75D9AF-16BA-4159-83E5-68B83AFC5762}" type="CATEGORYNAME">
                      <a:rPr lang="ko-KR" altLang="en-US">
                        <a:solidFill>
                          <a:schemeClr val="bg1"/>
                        </a:solidFill>
                      </a:rPr>
                      <a:pPr algn="l">
                        <a:lnSpc>
                          <a:spcPct val="100000"/>
                        </a:lnSpc>
                        <a:defRPr sz="800">
                          <a:solidFill>
                            <a:schemeClr val="bg1"/>
                          </a:solidFill>
                        </a:defRPr>
                      </a:pPr>
                      <a:t>[범주 이름]</a:t>
                    </a:fld>
                    <a:r>
                      <a:rPr lang="ko-KR" altLang="en-US" baseline="0" dirty="0">
                        <a:solidFill>
                          <a:schemeClr val="bg1"/>
                        </a:solidFill>
                      </a:rPr>
                      <a:t> </a:t>
                    </a:r>
                    <a:fld id="{9EF24277-CA99-455F-A323-E3EF693274FD}" type="PERCENTAGE">
                      <a:rPr lang="en-US" altLang="ko-KR" sz="1000" b="0" baseline="0">
                        <a:solidFill>
                          <a:schemeClr val="bg1"/>
                        </a:solidFill>
                        <a:latin typeface="KPMG Bold" panose="020B0803030202040204" pitchFamily="34" charset="0"/>
                      </a:rPr>
                      <a:pPr algn="l">
                        <a:lnSpc>
                          <a:spcPct val="100000"/>
                        </a:lnSpc>
                        <a:defRPr sz="800">
                          <a:solidFill>
                            <a:schemeClr val="bg1"/>
                          </a:solidFill>
                        </a:defRPr>
                      </a:pPr>
                      <a:t>[백분율]</a:t>
                    </a:fld>
                    <a:endParaRPr lang="ko-KR" altLang="en-US" baseline="0" dirty="0">
                      <a:solidFill>
                        <a:schemeClr val="bg1"/>
                      </a:solidFill>
                    </a:endParaRPr>
                  </a:p>
                </c:rich>
              </c:tx>
              <c:numFmt formatCode="0.0%" sourceLinked="0"/>
              <c:spPr>
                <a:noFill/>
                <a:ln>
                  <a:noFill/>
                </a:ln>
                <a:effectLst/>
              </c:spPr>
              <c:txPr>
                <a:bodyPr rot="0" spcFirstLastPara="1" vertOverflow="ellipsis" vert="horz" wrap="square" anchor="ctr" anchorCtr="0"/>
                <a:lstStyle/>
                <a:p>
                  <a:pPr algn="l">
                    <a:lnSpc>
                      <a:spcPct val="100000"/>
                    </a:lnSpc>
                    <a:defRPr lang="en-US" altLang="ko-KR" sz="800" b="0" i="0" u="none" strike="noStrike" kern="1200" baseline="0">
                      <a:ln>
                        <a:solidFill>
                          <a:schemeClr val="tx2">
                            <a:alpha val="0"/>
                          </a:schemeClr>
                        </a:solidFill>
                      </a:ln>
                      <a:solidFill>
                        <a:schemeClr val="bg1"/>
                      </a:solidFill>
                      <a:latin typeface="KoPub돋움체 Medium" panose="00000600000000000000" pitchFamily="2" charset="-127"/>
                      <a:ea typeface="KoPub돋움체 Medium" panose="00000600000000000000" pitchFamily="2" charset="-127"/>
                      <a:cs typeface="+mn-cs"/>
                    </a:defRPr>
                  </a:pPr>
                  <a:endParaRPr lang="ko-KR"/>
                </a:p>
              </c:txPr>
              <c:showLegendKey val="0"/>
              <c:showVal val="1"/>
              <c:showCatName val="1"/>
              <c:showSerName val="0"/>
              <c:showPercent val="1"/>
              <c:showBubbleSize val="0"/>
              <c:extLst>
                <c:ext xmlns:c15="http://schemas.microsoft.com/office/drawing/2012/chart" uri="{CE6537A1-D6FC-4f65-9D91-7224C49458BB}">
                  <c15:layout>
                    <c:manualLayout>
                      <c:w val="0.18337222222222221"/>
                      <c:h val="0.14527172831002513"/>
                    </c:manualLayout>
                  </c15:layout>
                  <c15:dlblFieldTable/>
                  <c15:showDataLabelsRange val="0"/>
                </c:ext>
                <c:ext xmlns:c16="http://schemas.microsoft.com/office/drawing/2014/chart" uri="{C3380CC4-5D6E-409C-BE32-E72D297353CC}">
                  <c16:uniqueId val="{00000005-F89F-48BF-BDA9-E66747D435DA}"/>
                </c:ext>
              </c:extLst>
            </c:dLbl>
            <c:dLbl>
              <c:idx val="3"/>
              <c:layout>
                <c:manualLayout>
                  <c:x val="-2.1326388888889092E-3"/>
                  <c:y val="5.889394390946965E-3"/>
                </c:manualLayout>
              </c:layout>
              <c:tx>
                <c:rich>
                  <a:bodyPr rot="0" spcFirstLastPara="1" vertOverflow="ellipsis" vert="horz" wrap="square" anchor="ctr" anchorCtr="0"/>
                  <a:lstStyle/>
                  <a:p>
                    <a:pPr algn="l">
                      <a:lnSpc>
                        <a:spcPct val="100000"/>
                      </a:lnSpc>
                      <a:defRPr lang="en-US" altLang="ko-KR" sz="800" b="0" i="0" u="none" strike="noStrike" kern="1200" baseline="0">
                        <a:ln>
                          <a:solidFill>
                            <a:schemeClr val="tx2">
                              <a:alpha val="0"/>
                            </a:schemeClr>
                          </a:solidFill>
                        </a:ln>
                        <a:solidFill>
                          <a:schemeClr val="bg1"/>
                        </a:solidFill>
                        <a:latin typeface="KoPub돋움체 Medium" panose="00000600000000000000" pitchFamily="2" charset="-127"/>
                        <a:ea typeface="KoPub돋움체 Medium" panose="00000600000000000000" pitchFamily="2" charset="-127"/>
                        <a:cs typeface="+mn-cs"/>
                      </a:defRPr>
                    </a:pPr>
                    <a:fld id="{F4C09247-2060-4408-A1D3-5FE09147B364}" type="CATEGORYNAME">
                      <a:rPr lang="ko-KR" altLang="en-US">
                        <a:solidFill>
                          <a:schemeClr val="bg1"/>
                        </a:solidFill>
                      </a:rPr>
                      <a:pPr algn="l">
                        <a:lnSpc>
                          <a:spcPct val="100000"/>
                        </a:lnSpc>
                        <a:defRPr sz="800">
                          <a:solidFill>
                            <a:schemeClr val="bg1"/>
                          </a:solidFill>
                        </a:defRPr>
                      </a:pPr>
                      <a:t>[범주 이름]</a:t>
                    </a:fld>
                    <a:r>
                      <a:rPr lang="ko-KR" altLang="en-US" baseline="0" dirty="0">
                        <a:solidFill>
                          <a:schemeClr val="bg1"/>
                        </a:solidFill>
                      </a:rPr>
                      <a:t> </a:t>
                    </a:r>
                    <a:fld id="{6617C9DA-21B0-4E79-821C-71D7CA567647}" type="PERCENTAGE">
                      <a:rPr lang="en-US" altLang="ko-KR" sz="1000" b="0" baseline="0">
                        <a:solidFill>
                          <a:schemeClr val="bg1"/>
                        </a:solidFill>
                        <a:latin typeface="KPMG Bold" panose="020B0803030202040204" pitchFamily="34" charset="0"/>
                      </a:rPr>
                      <a:pPr algn="l">
                        <a:lnSpc>
                          <a:spcPct val="100000"/>
                        </a:lnSpc>
                        <a:defRPr sz="800">
                          <a:solidFill>
                            <a:schemeClr val="bg1"/>
                          </a:solidFill>
                        </a:defRPr>
                      </a:pPr>
                      <a:t>[백분율]</a:t>
                    </a:fld>
                    <a:endParaRPr lang="ko-KR" altLang="en-US" baseline="0" dirty="0">
                      <a:solidFill>
                        <a:schemeClr val="bg1"/>
                      </a:solidFill>
                    </a:endParaRPr>
                  </a:p>
                </c:rich>
              </c:tx>
              <c:numFmt formatCode="0.0%" sourceLinked="0"/>
              <c:spPr>
                <a:noFill/>
                <a:ln>
                  <a:noFill/>
                </a:ln>
                <a:effectLst/>
              </c:spPr>
              <c:txPr>
                <a:bodyPr rot="0" spcFirstLastPara="1" vertOverflow="ellipsis" vert="horz" wrap="square" anchor="ctr" anchorCtr="0"/>
                <a:lstStyle/>
                <a:p>
                  <a:pPr algn="l">
                    <a:lnSpc>
                      <a:spcPct val="100000"/>
                    </a:lnSpc>
                    <a:defRPr lang="en-US" altLang="ko-KR" sz="800" b="0" i="0" u="none" strike="noStrike" kern="1200" baseline="0">
                      <a:ln>
                        <a:solidFill>
                          <a:schemeClr val="tx2">
                            <a:alpha val="0"/>
                          </a:schemeClr>
                        </a:solidFill>
                      </a:ln>
                      <a:solidFill>
                        <a:schemeClr val="bg1"/>
                      </a:solidFill>
                      <a:latin typeface="KoPub돋움체 Medium" panose="00000600000000000000" pitchFamily="2" charset="-127"/>
                      <a:ea typeface="KoPub돋움체 Medium" panose="00000600000000000000" pitchFamily="2" charset="-127"/>
                      <a:cs typeface="+mn-cs"/>
                    </a:defRPr>
                  </a:pPr>
                  <a:endParaRPr lang="ko-KR"/>
                </a:p>
              </c:txPr>
              <c:showLegendKey val="0"/>
              <c:showVal val="1"/>
              <c:showCatName val="1"/>
              <c:showSerName val="0"/>
              <c:showPercent val="1"/>
              <c:showBubbleSize val="0"/>
              <c:extLst>
                <c:ext xmlns:c15="http://schemas.microsoft.com/office/drawing/2012/chart" uri="{CE6537A1-D6FC-4f65-9D91-7224C49458BB}">
                  <c15:layout>
                    <c:manualLayout>
                      <c:w val="0.29086840277777781"/>
                      <c:h val="0.10600909903704538"/>
                    </c:manualLayout>
                  </c15:layout>
                  <c15:dlblFieldTable/>
                  <c15:showDataLabelsRange val="0"/>
                </c:ext>
                <c:ext xmlns:c16="http://schemas.microsoft.com/office/drawing/2014/chart" uri="{C3380CC4-5D6E-409C-BE32-E72D297353CC}">
                  <c16:uniqueId val="{00000007-F89F-48BF-BDA9-E66747D435DA}"/>
                </c:ext>
              </c:extLst>
            </c:dLbl>
            <c:dLbl>
              <c:idx val="4"/>
              <c:layout>
                <c:manualLayout>
                  <c:x val="-0.1291107638888889"/>
                  <c:y val="-7.4598377309539179E-2"/>
                </c:manualLayout>
              </c:layout>
              <c:tx>
                <c:rich>
                  <a:bodyPr rot="0" spcFirstLastPara="1" vertOverflow="ellipsis" vert="horz" wrap="square" anchor="ctr" anchorCtr="0"/>
                  <a:lstStyle/>
                  <a:p>
                    <a:pPr algn="l">
                      <a:lnSpc>
                        <a:spcPct val="100000"/>
                      </a:lnSpc>
                      <a:defRPr lang="en-US" altLang="ko-KR" sz="800" b="0" i="0" u="none" strike="noStrike" kern="1200" baseline="0">
                        <a:ln>
                          <a:solidFill>
                            <a:schemeClr val="tx2">
                              <a:alpha val="0"/>
                            </a:schemeClr>
                          </a:solidFill>
                        </a:ln>
                        <a:solidFill>
                          <a:schemeClr val="accent5"/>
                        </a:solidFill>
                        <a:latin typeface="KoPub돋움체 Medium" panose="00000600000000000000" pitchFamily="2" charset="-127"/>
                        <a:ea typeface="KoPub돋움체 Medium" panose="00000600000000000000" pitchFamily="2" charset="-127"/>
                        <a:cs typeface="+mn-cs"/>
                      </a:defRPr>
                    </a:pPr>
                    <a:fld id="{82F1EA8A-BEF1-43F6-9F2E-6EAFFF4CFD0A}" type="CATEGORYNAME">
                      <a:rPr lang="ko-KR" altLang="en-US" smtClean="0">
                        <a:solidFill>
                          <a:schemeClr val="accent5"/>
                        </a:solidFill>
                      </a:rPr>
                      <a:pPr algn="l">
                        <a:lnSpc>
                          <a:spcPct val="100000"/>
                        </a:lnSpc>
                        <a:defRPr sz="800">
                          <a:solidFill>
                            <a:schemeClr val="accent5"/>
                          </a:solidFill>
                        </a:defRPr>
                      </a:pPr>
                      <a:t>[범주 이름]</a:t>
                    </a:fld>
                    <a:endParaRPr lang="ko-KR" altLang="en-US" baseline="0" dirty="0">
                      <a:solidFill>
                        <a:schemeClr val="accent5"/>
                      </a:solidFill>
                    </a:endParaRPr>
                  </a:p>
                  <a:p>
                    <a:pPr algn="l">
                      <a:lnSpc>
                        <a:spcPct val="100000"/>
                      </a:lnSpc>
                      <a:defRPr sz="800">
                        <a:solidFill>
                          <a:schemeClr val="accent5"/>
                        </a:solidFill>
                      </a:defRPr>
                    </a:pPr>
                    <a:fld id="{8EA7F9B6-386E-432B-A0DB-B50850ECB834}" type="PERCENTAGE">
                      <a:rPr lang="en-US" altLang="ko-KR" sz="1000" b="0" baseline="0" smtClean="0">
                        <a:solidFill>
                          <a:schemeClr val="accent5"/>
                        </a:solidFill>
                        <a:latin typeface="KPMG Bold" panose="020B0803030202040204" pitchFamily="34" charset="0"/>
                      </a:rPr>
                      <a:pPr algn="l">
                        <a:lnSpc>
                          <a:spcPct val="100000"/>
                        </a:lnSpc>
                        <a:defRPr sz="800">
                          <a:solidFill>
                            <a:schemeClr val="accent5"/>
                          </a:solidFill>
                        </a:defRPr>
                      </a:pPr>
                      <a:t>[백분율]</a:t>
                    </a:fld>
                    <a:endParaRPr lang="ko-KR" altLang="en-US"/>
                  </a:p>
                </c:rich>
              </c:tx>
              <c:numFmt formatCode="0.0%" sourceLinked="0"/>
              <c:spPr>
                <a:noFill/>
                <a:ln>
                  <a:noFill/>
                </a:ln>
                <a:effectLst/>
              </c:spPr>
              <c:txPr>
                <a:bodyPr rot="0" spcFirstLastPara="1" vertOverflow="ellipsis" vert="horz" wrap="square" anchor="ctr" anchorCtr="0"/>
                <a:lstStyle/>
                <a:p>
                  <a:pPr algn="l">
                    <a:lnSpc>
                      <a:spcPct val="100000"/>
                    </a:lnSpc>
                    <a:defRPr lang="en-US" altLang="ko-KR" sz="800" b="0" i="0" u="none" strike="noStrike" kern="1200" baseline="0">
                      <a:ln>
                        <a:solidFill>
                          <a:schemeClr val="tx2">
                            <a:alpha val="0"/>
                          </a:schemeClr>
                        </a:solidFill>
                      </a:ln>
                      <a:solidFill>
                        <a:schemeClr val="accent5"/>
                      </a:solidFill>
                      <a:latin typeface="KoPub돋움체 Medium" panose="00000600000000000000" pitchFamily="2" charset="-127"/>
                      <a:ea typeface="KoPub돋움체 Medium" panose="00000600000000000000" pitchFamily="2" charset="-127"/>
                      <a:cs typeface="+mn-cs"/>
                    </a:defRPr>
                  </a:pPr>
                  <a:endParaRPr lang="ko-KR"/>
                </a:p>
              </c:txPr>
              <c:showLegendKey val="0"/>
              <c:showVal val="1"/>
              <c:showCatName val="1"/>
              <c:showSerName val="0"/>
              <c:showPercent val="1"/>
              <c:showBubbleSize val="0"/>
              <c:extLst>
                <c:ext xmlns:c15="http://schemas.microsoft.com/office/drawing/2012/chart" uri="{CE6537A1-D6FC-4f65-9D91-7224C49458BB}">
                  <c15:layout>
                    <c:manualLayout>
                      <c:w val="0.27559513888888887"/>
                      <c:h val="0.12579282687220911"/>
                    </c:manualLayout>
                  </c15:layout>
                  <c15:dlblFieldTable/>
                  <c15:showDataLabelsRange val="0"/>
                </c:ext>
                <c:ext xmlns:c16="http://schemas.microsoft.com/office/drawing/2014/chart" uri="{C3380CC4-5D6E-409C-BE32-E72D297353CC}">
                  <c16:uniqueId val="{00000009-F89F-48BF-BDA9-E66747D435DA}"/>
                </c:ext>
              </c:extLst>
            </c:dLbl>
            <c:dLbl>
              <c:idx val="5"/>
              <c:layout>
                <c:manualLayout>
                  <c:x val="2.4687326388888889E-2"/>
                  <c:y val="-6.2548150822907614E-3"/>
                </c:manualLayout>
              </c:layout>
              <c:tx>
                <c:rich>
                  <a:bodyPr rot="0" spcFirstLastPara="1" vertOverflow="ellipsis" vert="horz" wrap="square" anchor="ctr" anchorCtr="0"/>
                  <a:lstStyle/>
                  <a:p>
                    <a:pPr algn="l">
                      <a:lnSpc>
                        <a:spcPct val="100000"/>
                      </a:lnSpc>
                      <a:defRPr lang="en-US" altLang="ko-KR" sz="800" b="0" i="0" u="none" strike="noStrike" kern="1200" baseline="0">
                        <a:ln>
                          <a:solidFill>
                            <a:schemeClr val="tx2">
                              <a:alpha val="0"/>
                            </a:schemeClr>
                          </a:solidFill>
                        </a:ln>
                        <a:solidFill>
                          <a:schemeClr val="bg1"/>
                        </a:solidFill>
                        <a:latin typeface="KoPub돋움체 Medium" panose="00000600000000000000" pitchFamily="2" charset="-127"/>
                        <a:ea typeface="KoPub돋움체 Medium" panose="00000600000000000000" pitchFamily="2" charset="-127"/>
                        <a:cs typeface="+mn-cs"/>
                      </a:defRPr>
                    </a:pPr>
                    <a:fld id="{2A1985BF-FB52-4ADB-97B9-D8ADF7BEED66}" type="CATEGORYNAME">
                      <a:rPr lang="ko-KR" altLang="en-US">
                        <a:solidFill>
                          <a:schemeClr val="bg1"/>
                        </a:solidFill>
                      </a:rPr>
                      <a:pPr algn="l">
                        <a:lnSpc>
                          <a:spcPct val="100000"/>
                        </a:lnSpc>
                        <a:defRPr sz="800">
                          <a:solidFill>
                            <a:schemeClr val="bg1"/>
                          </a:solidFill>
                        </a:defRPr>
                      </a:pPr>
                      <a:t>[범주 이름]</a:t>
                    </a:fld>
                    <a:r>
                      <a:rPr lang="ko-KR" altLang="en-US" baseline="0" dirty="0">
                        <a:solidFill>
                          <a:schemeClr val="bg1"/>
                        </a:solidFill>
                      </a:rPr>
                      <a:t> </a:t>
                    </a:r>
                    <a:fld id="{5C128321-B502-41A4-ACF5-79783CCB478D}" type="PERCENTAGE">
                      <a:rPr lang="en-US" altLang="ko-KR" sz="1000" b="0" baseline="0">
                        <a:solidFill>
                          <a:schemeClr val="bg1"/>
                        </a:solidFill>
                        <a:latin typeface="KPMG Bold" panose="020B0803030202040204" pitchFamily="34" charset="0"/>
                      </a:rPr>
                      <a:pPr algn="l">
                        <a:lnSpc>
                          <a:spcPct val="100000"/>
                        </a:lnSpc>
                        <a:defRPr sz="800">
                          <a:solidFill>
                            <a:schemeClr val="bg1"/>
                          </a:solidFill>
                        </a:defRPr>
                      </a:pPr>
                      <a:t>[백분율]</a:t>
                    </a:fld>
                    <a:endParaRPr lang="ko-KR" altLang="en-US" baseline="0" dirty="0">
                      <a:solidFill>
                        <a:schemeClr val="bg1"/>
                      </a:solidFill>
                    </a:endParaRPr>
                  </a:p>
                </c:rich>
              </c:tx>
              <c:numFmt formatCode="0.0%" sourceLinked="0"/>
              <c:spPr>
                <a:noFill/>
                <a:ln>
                  <a:noFill/>
                </a:ln>
                <a:effectLst/>
              </c:spPr>
              <c:txPr>
                <a:bodyPr rot="0" spcFirstLastPara="1" vertOverflow="ellipsis" vert="horz" wrap="square" anchor="ctr" anchorCtr="0"/>
                <a:lstStyle/>
                <a:p>
                  <a:pPr algn="l">
                    <a:lnSpc>
                      <a:spcPct val="100000"/>
                    </a:lnSpc>
                    <a:defRPr lang="en-US" altLang="ko-KR" sz="800" b="0" i="0" u="none" strike="noStrike" kern="1200" baseline="0">
                      <a:ln>
                        <a:solidFill>
                          <a:schemeClr val="tx2">
                            <a:alpha val="0"/>
                          </a:schemeClr>
                        </a:solidFill>
                      </a:ln>
                      <a:solidFill>
                        <a:schemeClr val="bg1"/>
                      </a:solidFill>
                      <a:latin typeface="KoPub돋움체 Medium" panose="00000600000000000000" pitchFamily="2" charset="-127"/>
                      <a:ea typeface="KoPub돋움체 Medium" panose="00000600000000000000" pitchFamily="2" charset="-127"/>
                      <a:cs typeface="+mn-cs"/>
                    </a:defRPr>
                  </a:pPr>
                  <a:endParaRPr lang="ko-KR"/>
                </a:p>
              </c:txPr>
              <c:showLegendKey val="0"/>
              <c:showVal val="1"/>
              <c:showCatName val="1"/>
              <c:showSerName val="0"/>
              <c:showPercent val="1"/>
              <c:showBubbleSize val="0"/>
              <c:extLst>
                <c:ext xmlns:c15="http://schemas.microsoft.com/office/drawing/2012/chart" uri="{CE6537A1-D6FC-4f65-9D91-7224C49458BB}">
                  <c15:layout>
                    <c:manualLayout>
                      <c:w val="0.20637499999999995"/>
                      <c:h val="0.13349293952813121"/>
                    </c:manualLayout>
                  </c15:layout>
                  <c15:dlblFieldTable/>
                  <c15:showDataLabelsRange val="0"/>
                </c:ext>
                <c:ext xmlns:c16="http://schemas.microsoft.com/office/drawing/2014/chart" uri="{C3380CC4-5D6E-409C-BE32-E72D297353CC}">
                  <c16:uniqueId val="{0000000B-F89F-48BF-BDA9-E66747D435DA}"/>
                </c:ext>
              </c:extLst>
            </c:dLbl>
            <c:numFmt formatCode="0.0%" sourceLinked="0"/>
            <c:spPr>
              <a:noFill/>
              <a:ln>
                <a:noFill/>
              </a:ln>
              <a:effectLst/>
            </c:spPr>
            <c:txPr>
              <a:bodyPr rot="0" spcFirstLastPara="1" vertOverflow="ellipsis" vert="horz" wrap="square" anchor="ctr" anchorCtr="0"/>
              <a:lstStyle/>
              <a:p>
                <a:pPr algn="l">
                  <a:lnSpc>
                    <a:spcPct val="100000"/>
                  </a:lnSpc>
                  <a:defRPr lang="en-US" altLang="ko-KR" sz="800" b="0" i="0" u="none" strike="noStrike" kern="1200" baseline="0">
                    <a:ln>
                      <a:solidFill>
                        <a:schemeClr val="tx2">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defRPr>
                </a:pPr>
                <a:endParaRPr lang="ko-KR"/>
              </a:p>
            </c:txPr>
            <c:showLegendKey val="0"/>
            <c:showVal val="1"/>
            <c:showCatName val="1"/>
            <c:showSerName val="0"/>
            <c:showPercent val="1"/>
            <c:showBubbleSize val="0"/>
            <c:separator> </c:separator>
            <c:showLeaderLines val="0"/>
            <c:extLst xmlns:a14="http://schemas.microsoft.com/office/drawing/2010/main" xmlns:wp="http://schemas.openxmlformats.org/drawingml/2006/wordprocessingDrawing" xmlns:xml="http://www.w3.org/XML/1998/namespace" xmlns:w="http://schemas.openxmlformats.org/wordprocessingml/2006/main" xmlns:m="http://schemas.openxmlformats.org/officeDocument/2006/math">
              <c:ext xmlns:c15="http://schemas.microsoft.com/office/drawing/2012/chart" uri="{CE6537A1-D6FC-4f65-9D91-7224C49458BB}"/>
            </c:extLst>
          </c:dLbls>
          <c:cat>
            <c:strRef>
              <c:f>Sheet1!$A$2:$A$7</c:f>
              <c:strCache>
                <c:ptCount val="6"/>
                <c:pt idx="0">
                  <c:v>자동차보험</c:v>
                </c:pt>
                <c:pt idx="1">
                  <c:v>건강보험</c:v>
                </c:pt>
                <c:pt idx="2">
                  <c:v>농업보험</c:v>
                </c:pt>
                <c:pt idx="3">
                  <c:v>배상책임보험</c:v>
                </c:pt>
                <c:pt idx="4">
                  <c:v>보증보험</c:v>
                </c:pt>
                <c:pt idx="5">
                  <c:v>기타보험</c:v>
                </c:pt>
              </c:strCache>
            </c:strRef>
          </c:cat>
          <c:val>
            <c:numRef>
              <c:f>Sheet1!$B$2:$B$7</c:f>
              <c:numCache>
                <c:formatCode>General</c:formatCode>
                <c:ptCount val="6"/>
                <c:pt idx="0">
                  <c:v>57</c:v>
                </c:pt>
                <c:pt idx="1">
                  <c:v>10</c:v>
                </c:pt>
                <c:pt idx="2">
                  <c:v>7</c:v>
                </c:pt>
                <c:pt idx="3">
                  <c:v>7</c:v>
                </c:pt>
                <c:pt idx="4">
                  <c:v>5</c:v>
                </c:pt>
                <c:pt idx="5">
                  <c:v>14</c:v>
                </c:pt>
              </c:numCache>
            </c:numRef>
          </c:val>
          <c:extLst>
            <c:ext xmlns:c16="http://schemas.microsoft.com/office/drawing/2014/chart" uri="{C3380CC4-5D6E-409C-BE32-E72D297353CC}">
              <c16:uniqueId val="{00000010-F89F-48BF-BDA9-E66747D435DA}"/>
            </c:ext>
          </c:extLst>
        </c:ser>
        <c:dLbls>
          <c:showLegendKey val="0"/>
          <c:showVal val="0"/>
          <c:showCatName val="1"/>
          <c:showSerName val="0"/>
          <c:showPercent val="1"/>
          <c:showBubbleSize val="0"/>
          <c:showLeaderLines val="0"/>
        </c:dLbls>
        <c:firstSliceAng val="0"/>
        <c:holeSize val="35"/>
      </c:doughnutChart>
      <c:spPr>
        <a:noFill/>
        <a:ln>
          <a:noFill/>
        </a:ln>
        <a:effectLst/>
      </c:spPr>
    </c:plotArea>
    <c:plotVisOnly val="1"/>
    <c:dispBlanksAs val="zero"/>
    <c:showDLblsOverMax val="1"/>
  </c:chart>
  <c:spPr>
    <a:noFill/>
    <a:ln w="9525" cap="flat" cmpd="sng" algn="ctr">
      <a:noFill/>
      <a:prstDash val="solid"/>
    </a:ln>
    <a:effectLst/>
  </c:spPr>
  <c:txPr>
    <a:bodyPr/>
    <a:lstStyle/>
    <a:p>
      <a:pPr>
        <a:defRPr lang="en-US" altLang="ko-KR" sz="1000" kern="1200">
          <a:ln>
            <a:solidFill>
              <a:schemeClr val="tx2">
                <a:alpha val="0"/>
              </a:schemeClr>
            </a:solidFill>
          </a:ln>
          <a:solidFill>
            <a:schemeClr val="tx1">
              <a:lumMod val="75000"/>
              <a:lumOff val="25000"/>
            </a:schemeClr>
          </a:solidFill>
          <a:latin typeface="KoPub돋움체 Medium" panose="00000600000000000000" pitchFamily="2" charset="-127"/>
          <a:ea typeface="KoPub돋움체 Medium" panose="00000600000000000000" pitchFamily="2" charset="-127"/>
          <a:cs typeface="+mn-cs"/>
        </a:defRPr>
      </a:pPr>
      <a:endParaRPr lang="ko-KR"/>
    </a:p>
  </c:txPr>
  <c:externalData r:id="rId3">
    <c:autoUpdate val="0"/>
  </c:externalData>
</c:chartSpace>
</file>

<file path=ppt/charts/chart8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9479166666666667"/>
          <c:y val="0.10261272702765202"/>
          <c:w val="0.77798611111111116"/>
          <c:h val="0.69269170983494854"/>
        </c:manualLayout>
      </c:layout>
      <c:doughnutChart>
        <c:varyColors val="1"/>
        <c:ser>
          <c:idx val="0"/>
          <c:order val="0"/>
          <c:tx>
            <c:strRef>
              <c:f>Sheet1!$B$1</c:f>
              <c:strCache>
                <c:ptCount val="1"/>
                <c:pt idx="0">
                  <c:v>Column1</c:v>
                </c:pt>
              </c:strCache>
            </c:strRef>
          </c:tx>
          <c:dPt>
            <c:idx val="0"/>
            <c:bubble3D val="0"/>
            <c:spPr>
              <a:solidFill>
                <a:schemeClr val="accent1"/>
              </a:solidFill>
              <a:ln>
                <a:noFill/>
              </a:ln>
              <a:effectLst/>
            </c:spPr>
            <c:extLst>
              <c:ext xmlns:c16="http://schemas.microsoft.com/office/drawing/2014/chart" uri="{C3380CC4-5D6E-409C-BE32-E72D297353CC}">
                <c16:uniqueId val="{00000001-B060-403A-94E9-CF6AFC78F56A}"/>
              </c:ext>
            </c:extLst>
          </c:dPt>
          <c:dPt>
            <c:idx val="1"/>
            <c:bubble3D val="0"/>
            <c:spPr>
              <a:solidFill>
                <a:schemeClr val="accent3"/>
              </a:solidFill>
              <a:ln>
                <a:noFill/>
              </a:ln>
              <a:effectLst/>
            </c:spPr>
            <c:extLst>
              <c:ext xmlns:c16="http://schemas.microsoft.com/office/drawing/2014/chart" uri="{C3380CC4-5D6E-409C-BE32-E72D297353CC}">
                <c16:uniqueId val="{00000003-B060-403A-94E9-CF6AFC78F56A}"/>
              </c:ext>
            </c:extLst>
          </c:dPt>
          <c:dPt>
            <c:idx val="2"/>
            <c:bubble3D val="0"/>
            <c:spPr>
              <a:solidFill>
                <a:schemeClr val="accent5"/>
              </a:solidFill>
              <a:ln>
                <a:noFill/>
              </a:ln>
              <a:effectLst/>
            </c:spPr>
            <c:extLst>
              <c:ext xmlns:c16="http://schemas.microsoft.com/office/drawing/2014/chart" uri="{C3380CC4-5D6E-409C-BE32-E72D297353CC}">
                <c16:uniqueId val="{00000005-B060-403A-94E9-CF6AFC78F56A}"/>
              </c:ext>
            </c:extLst>
          </c:dPt>
          <c:dPt>
            <c:idx val="3"/>
            <c:bubble3D val="0"/>
            <c:spPr>
              <a:solidFill>
                <a:schemeClr val="accent4"/>
              </a:solidFill>
              <a:ln>
                <a:noFill/>
              </a:ln>
              <a:effectLst/>
            </c:spPr>
            <c:extLst>
              <c:ext xmlns:c16="http://schemas.microsoft.com/office/drawing/2014/chart" uri="{C3380CC4-5D6E-409C-BE32-E72D297353CC}">
                <c16:uniqueId val="{00000007-B060-403A-94E9-CF6AFC78F56A}"/>
              </c:ext>
            </c:extLst>
          </c:dPt>
          <c:dPt>
            <c:idx val="4"/>
            <c:bubble3D val="0"/>
            <c:spPr>
              <a:solidFill>
                <a:schemeClr val="tx1">
                  <a:lumMod val="50000"/>
                  <a:lumOff val="50000"/>
                </a:schemeClr>
              </a:solidFill>
              <a:ln>
                <a:noFill/>
              </a:ln>
              <a:effectLst/>
            </c:spPr>
            <c:extLst>
              <c:ext xmlns:c16="http://schemas.microsoft.com/office/drawing/2014/chart" uri="{C3380CC4-5D6E-409C-BE32-E72D297353CC}">
                <c16:uniqueId val="{00000009-B060-403A-94E9-CF6AFC78F56A}"/>
              </c:ext>
            </c:extLst>
          </c:dPt>
          <c:dPt>
            <c:idx val="5"/>
            <c:bubble3D val="0"/>
            <c:spPr>
              <a:solidFill>
                <a:schemeClr val="accent5">
                  <a:lumMod val="60000"/>
                </a:schemeClr>
              </a:solidFill>
              <a:ln>
                <a:noFill/>
              </a:ln>
              <a:effectLst/>
            </c:spPr>
            <c:extLst>
              <c:ext xmlns:c16="http://schemas.microsoft.com/office/drawing/2014/chart" uri="{C3380CC4-5D6E-409C-BE32-E72D297353CC}">
                <c16:uniqueId val="{0000000B-B060-403A-94E9-CF6AFC78F56A}"/>
              </c:ext>
            </c:extLst>
          </c:dPt>
          <c:dPt>
            <c:idx val="6"/>
            <c:bubble3D val="0"/>
            <c:spPr>
              <a:solidFill>
                <a:srgbClr val="A5B6F3"/>
              </a:solidFill>
              <a:ln>
                <a:noFill/>
              </a:ln>
              <a:effectLst/>
            </c:spPr>
            <c:extLst>
              <c:ext xmlns:c16="http://schemas.microsoft.com/office/drawing/2014/chart" uri="{C3380CC4-5D6E-409C-BE32-E72D297353CC}">
                <c16:uniqueId val="{0000000D-B060-403A-94E9-CF6AFC78F56A}"/>
              </c:ext>
            </c:extLst>
          </c:dPt>
          <c:dPt>
            <c:idx val="7"/>
            <c:bubble3D val="0"/>
            <c:spPr>
              <a:solidFill>
                <a:schemeClr val="accent3">
                  <a:lumMod val="80000"/>
                  <a:lumOff val="20000"/>
                </a:schemeClr>
              </a:solidFill>
              <a:ln>
                <a:noFill/>
              </a:ln>
              <a:effectLst/>
            </c:spPr>
            <c:extLst>
              <c:ext xmlns:c16="http://schemas.microsoft.com/office/drawing/2014/chart" uri="{C3380CC4-5D6E-409C-BE32-E72D297353CC}">
                <c16:uniqueId val="{0000000F-B060-403A-94E9-CF6AFC78F56A}"/>
              </c:ext>
            </c:extLst>
          </c:dPt>
          <c:dPt>
            <c:idx val="8"/>
            <c:bubble3D val="0"/>
            <c:spPr>
              <a:solidFill>
                <a:schemeClr val="accent5">
                  <a:lumMod val="80000"/>
                  <a:lumOff val="20000"/>
                </a:schemeClr>
              </a:solidFill>
              <a:ln>
                <a:noFill/>
              </a:ln>
              <a:effectLst/>
            </c:spPr>
            <c:extLst>
              <c:ext xmlns:c16="http://schemas.microsoft.com/office/drawing/2014/chart" uri="{C3380CC4-5D6E-409C-BE32-E72D297353CC}">
                <c16:uniqueId val="{00000011-B060-403A-94E9-CF6AFC78F56A}"/>
              </c:ext>
            </c:extLst>
          </c:dPt>
          <c:dPt>
            <c:idx val="9"/>
            <c:bubble3D val="0"/>
            <c:spPr>
              <a:solidFill>
                <a:schemeClr val="accent1">
                  <a:lumMod val="80000"/>
                </a:schemeClr>
              </a:solidFill>
              <a:ln>
                <a:noFill/>
              </a:ln>
              <a:effectLst/>
            </c:spPr>
            <c:extLst>
              <c:ext xmlns:c16="http://schemas.microsoft.com/office/drawing/2014/chart" uri="{C3380CC4-5D6E-409C-BE32-E72D297353CC}">
                <c16:uniqueId val="{00000013-B060-403A-94E9-CF6AFC78F56A}"/>
              </c:ext>
            </c:extLst>
          </c:dPt>
          <c:dLbls>
            <c:dLbl>
              <c:idx val="0"/>
              <c:layout>
                <c:manualLayout>
                  <c:x val="3.9470833333333254E-2"/>
                  <c:y val="-2.7483840491085838E-2"/>
                </c:manualLayout>
              </c:layout>
              <c:tx>
                <c:rich>
                  <a:bodyPr rot="0" spcFirstLastPara="1" vertOverflow="ellipsis" vert="horz" wrap="square" anchor="ctr" anchorCtr="0"/>
                  <a:lstStyle/>
                  <a:p>
                    <a:pPr algn="l">
                      <a:lnSpc>
                        <a:spcPct val="80000"/>
                      </a:lnSpc>
                      <a:defRPr lang="en-US" altLang="ko-KR" sz="800" b="0" i="0" u="none" strike="noStrike" kern="1200" baseline="0">
                        <a:ln>
                          <a:solidFill>
                            <a:schemeClr val="tx2">
                              <a:alpha val="0"/>
                            </a:schemeClr>
                          </a:solidFill>
                        </a:ln>
                        <a:solidFill>
                          <a:schemeClr val="bg1"/>
                        </a:solidFill>
                        <a:latin typeface="KoPub돋움체 Medium" panose="00000600000000000000" pitchFamily="2" charset="-127"/>
                        <a:ea typeface="KoPub돋움체 Medium" panose="00000600000000000000" pitchFamily="2" charset="-127"/>
                        <a:cs typeface="+mn-cs"/>
                      </a:defRPr>
                    </a:pPr>
                    <a:fld id="{706F265C-1E1C-477E-9505-953BA1C32C6D}" type="CATEGORYNAME">
                      <a:rPr lang="en-US" altLang="ko-KR" sz="800">
                        <a:solidFill>
                          <a:schemeClr val="bg1"/>
                        </a:solidFill>
                        <a:latin typeface="+mn-ea"/>
                        <a:ea typeface="+mn-ea"/>
                      </a:rPr>
                      <a:pPr algn="l">
                        <a:lnSpc>
                          <a:spcPct val="80000"/>
                        </a:lnSpc>
                        <a:defRPr sz="800">
                          <a:solidFill>
                            <a:schemeClr val="bg1"/>
                          </a:solidFill>
                        </a:defRPr>
                      </a:pPr>
                      <a:t>[범주 이름]</a:t>
                    </a:fld>
                    <a:r>
                      <a:rPr lang="en-US" altLang="ko-KR" sz="1000" baseline="0" dirty="0">
                        <a:solidFill>
                          <a:schemeClr val="bg1"/>
                        </a:solidFill>
                        <a:latin typeface="KPMG Bold" panose="020B0803030202040204" pitchFamily="34" charset="0"/>
                      </a:rPr>
                      <a:t> </a:t>
                    </a:r>
                  </a:p>
                  <a:p>
                    <a:pPr algn="l">
                      <a:lnSpc>
                        <a:spcPct val="80000"/>
                      </a:lnSpc>
                      <a:defRPr sz="800">
                        <a:solidFill>
                          <a:schemeClr val="bg1"/>
                        </a:solidFill>
                      </a:defRPr>
                    </a:pPr>
                    <a:fld id="{998F74AC-A6AB-42F4-8BE1-E572DA6F9035}" type="PERCENTAGE">
                      <a:rPr lang="en-US" altLang="ko-KR" sz="1000" b="1" baseline="0" smtClean="0">
                        <a:solidFill>
                          <a:schemeClr val="bg1"/>
                        </a:solidFill>
                        <a:latin typeface="KPMG Bold" panose="020B0803030202040204" pitchFamily="34" charset="0"/>
                      </a:rPr>
                      <a:pPr algn="l">
                        <a:lnSpc>
                          <a:spcPct val="80000"/>
                        </a:lnSpc>
                        <a:defRPr sz="800">
                          <a:solidFill>
                            <a:schemeClr val="bg1"/>
                          </a:solidFill>
                        </a:defRPr>
                      </a:pPr>
                      <a:t>[백분율]</a:t>
                    </a:fld>
                    <a:endParaRPr lang="ko-KR" altLang="en-US"/>
                  </a:p>
                </c:rich>
              </c:tx>
              <c:numFmt formatCode="0.0%" sourceLinked="0"/>
              <c:spPr>
                <a:noFill/>
                <a:ln>
                  <a:noFill/>
                </a:ln>
                <a:effectLst/>
              </c:spPr>
              <c:txPr>
                <a:bodyPr rot="0" spcFirstLastPara="1" vertOverflow="ellipsis" vert="horz" wrap="square" anchor="ctr" anchorCtr="0"/>
                <a:lstStyle/>
                <a:p>
                  <a:pPr algn="l">
                    <a:lnSpc>
                      <a:spcPct val="80000"/>
                    </a:lnSpc>
                    <a:defRPr lang="en-US" altLang="ko-KR" sz="800" b="0" i="0" u="none" strike="noStrike" kern="1200" baseline="0">
                      <a:ln>
                        <a:solidFill>
                          <a:schemeClr val="tx2">
                            <a:alpha val="0"/>
                          </a:schemeClr>
                        </a:solidFill>
                      </a:ln>
                      <a:solidFill>
                        <a:schemeClr val="bg1"/>
                      </a:solidFill>
                      <a:latin typeface="KoPub돋움체 Medium" panose="00000600000000000000" pitchFamily="2" charset="-127"/>
                      <a:ea typeface="KoPub돋움체 Medium" panose="00000600000000000000" pitchFamily="2" charset="-127"/>
                      <a:cs typeface="+mn-cs"/>
                    </a:defRPr>
                  </a:pPr>
                  <a:endParaRPr lang="ko-KR"/>
                </a:p>
              </c:txPr>
              <c:showLegendKey val="0"/>
              <c:showVal val="0"/>
              <c:showCatName val="1"/>
              <c:showSerName val="0"/>
              <c:showPercent val="1"/>
              <c:showBubbleSize val="0"/>
              <c:extLst>
                <c:ext xmlns:c15="http://schemas.microsoft.com/office/drawing/2012/chart" uri="{CE6537A1-D6FC-4f65-9D91-7224C49458BB}">
                  <c15:layout>
                    <c:manualLayout>
                      <c:w val="0.29015972222222225"/>
                      <c:h val="0.26305961612896445"/>
                    </c:manualLayout>
                  </c15:layout>
                  <c15:dlblFieldTable/>
                  <c15:showDataLabelsRange val="0"/>
                </c:ext>
                <c:ext xmlns:c16="http://schemas.microsoft.com/office/drawing/2014/chart" uri="{C3380CC4-5D6E-409C-BE32-E72D297353CC}">
                  <c16:uniqueId val="{00000001-B060-403A-94E9-CF6AFC78F56A}"/>
                </c:ext>
              </c:extLst>
            </c:dLbl>
            <c:dLbl>
              <c:idx val="1"/>
              <c:layout>
                <c:manualLayout>
                  <c:x val="5.526597222222223E-2"/>
                  <c:y val="1.1778788781893786E-2"/>
                </c:manualLayout>
              </c:layout>
              <c:tx>
                <c:rich>
                  <a:bodyPr/>
                  <a:lstStyle/>
                  <a:p>
                    <a:fld id="{04101E27-B5A1-4ABE-9F3C-A614B4D8FDC3}" type="CATEGORYNAME">
                      <a:rPr lang="en-US" altLang="ko-KR">
                        <a:solidFill>
                          <a:schemeClr val="bg1"/>
                        </a:solidFill>
                      </a:rPr>
                      <a:pPr/>
                      <a:t>[범주 이름]</a:t>
                    </a:fld>
                    <a:r>
                      <a:rPr lang="en-US" altLang="ko-KR" baseline="0" dirty="0">
                        <a:solidFill>
                          <a:schemeClr val="bg1"/>
                        </a:solidFill>
                      </a:rPr>
                      <a:t> </a:t>
                    </a:r>
                    <a:fld id="{3A056B24-B90A-4C5F-BC72-21798F9759A0}" type="PERCENTAGE">
                      <a:rPr lang="en-US" altLang="ko-KR" sz="1000" b="0" baseline="0">
                        <a:solidFill>
                          <a:schemeClr val="bg1"/>
                        </a:solidFill>
                        <a:latin typeface="KPMG Bold" panose="020B0803030202040204" pitchFamily="34" charset="0"/>
                      </a:rPr>
                      <a:pPr/>
                      <a:t>[백분율]</a:t>
                    </a:fld>
                    <a:endParaRPr lang="en-US" altLang="ko-KR" baseline="0" dirty="0">
                      <a:solidFill>
                        <a:schemeClr val="bg1"/>
                      </a:solidFill>
                    </a:endParaRPr>
                  </a:p>
                </c:rich>
              </c:tx>
              <c:showLegendKey val="0"/>
              <c:showVal val="0"/>
              <c:showCatName val="1"/>
              <c:showSerName val="0"/>
              <c:showPercent val="1"/>
              <c:showBubbleSize val="0"/>
              <c:extLst>
                <c:ext xmlns:c15="http://schemas.microsoft.com/office/drawing/2012/chart" uri="{CE6537A1-D6FC-4f65-9D91-7224C49458BB}">
                  <c15:layout>
                    <c:manualLayout>
                      <c:w val="0.3797875"/>
                      <c:h val="0.13741920245542918"/>
                    </c:manualLayout>
                  </c15:layout>
                  <c15:dlblFieldTable/>
                  <c15:showDataLabelsRange val="0"/>
                </c:ext>
                <c:ext xmlns:c16="http://schemas.microsoft.com/office/drawing/2014/chart" uri="{C3380CC4-5D6E-409C-BE32-E72D297353CC}">
                  <c16:uniqueId val="{00000003-B060-403A-94E9-CF6AFC78F56A}"/>
                </c:ext>
              </c:extLst>
            </c:dLbl>
            <c:dLbl>
              <c:idx val="2"/>
              <c:layout>
                <c:manualLayout>
                  <c:x val="6.2639583333333332E-2"/>
                  <c:y val="0.22379714143326512"/>
                </c:manualLayout>
              </c:layout>
              <c:tx>
                <c:rich>
                  <a:bodyPr rot="0" spcFirstLastPara="1" vertOverflow="ellipsis" vert="horz" wrap="square" anchor="ctr" anchorCtr="0"/>
                  <a:lstStyle/>
                  <a:p>
                    <a:pPr algn="l">
                      <a:lnSpc>
                        <a:spcPct val="100000"/>
                      </a:lnSpc>
                      <a:defRPr lang="en-US" altLang="ko-KR" sz="800" b="0" i="0" u="none" strike="noStrike" kern="1200" baseline="0">
                        <a:ln>
                          <a:solidFill>
                            <a:schemeClr val="tx2">
                              <a:alpha val="0"/>
                            </a:schemeClr>
                          </a:solidFill>
                        </a:ln>
                        <a:solidFill>
                          <a:schemeClr val="accent5"/>
                        </a:solidFill>
                        <a:latin typeface="KoPub돋움체 Medium" panose="00000600000000000000" pitchFamily="2" charset="-127"/>
                        <a:ea typeface="KoPub돋움체 Medium" panose="00000600000000000000" pitchFamily="2" charset="-127"/>
                        <a:cs typeface="+mn-cs"/>
                      </a:defRPr>
                    </a:pPr>
                    <a:fld id="{5F75D9AF-16BA-4159-83E5-68B83AFC5762}" type="CATEGORYNAME">
                      <a:rPr lang="en-US" altLang="ko-KR">
                        <a:solidFill>
                          <a:schemeClr val="accent5"/>
                        </a:solidFill>
                      </a:rPr>
                      <a:pPr algn="l">
                        <a:lnSpc>
                          <a:spcPct val="100000"/>
                        </a:lnSpc>
                        <a:defRPr sz="800">
                          <a:solidFill>
                            <a:schemeClr val="accent5"/>
                          </a:solidFill>
                        </a:defRPr>
                      </a:pPr>
                      <a:t>[범주 이름]</a:t>
                    </a:fld>
                    <a:r>
                      <a:rPr lang="en-US" altLang="ko-KR" baseline="0" dirty="0">
                        <a:solidFill>
                          <a:schemeClr val="accent5"/>
                        </a:solidFill>
                      </a:rPr>
                      <a:t> </a:t>
                    </a:r>
                    <a:fld id="{9EF24277-CA99-455F-A323-E3EF693274FD}" type="PERCENTAGE">
                      <a:rPr lang="en-US" altLang="ko-KR" b="1" baseline="0">
                        <a:solidFill>
                          <a:schemeClr val="accent5"/>
                        </a:solidFill>
                      </a:rPr>
                      <a:pPr algn="l">
                        <a:lnSpc>
                          <a:spcPct val="100000"/>
                        </a:lnSpc>
                        <a:defRPr sz="800">
                          <a:solidFill>
                            <a:schemeClr val="accent5"/>
                          </a:solidFill>
                        </a:defRPr>
                      </a:pPr>
                      <a:t>[백분율]</a:t>
                    </a:fld>
                    <a:endParaRPr lang="en-US" altLang="ko-KR" baseline="0" dirty="0">
                      <a:solidFill>
                        <a:schemeClr val="accent5"/>
                      </a:solidFill>
                    </a:endParaRPr>
                  </a:p>
                </c:rich>
              </c:tx>
              <c:numFmt formatCode="0.0%" sourceLinked="0"/>
              <c:spPr>
                <a:noFill/>
                <a:ln>
                  <a:noFill/>
                </a:ln>
                <a:effectLst/>
              </c:spPr>
              <c:txPr>
                <a:bodyPr rot="0" spcFirstLastPara="1" vertOverflow="ellipsis" vert="horz" wrap="square" anchor="ctr" anchorCtr="0"/>
                <a:lstStyle/>
                <a:p>
                  <a:pPr algn="l">
                    <a:lnSpc>
                      <a:spcPct val="100000"/>
                    </a:lnSpc>
                    <a:defRPr lang="en-US" altLang="ko-KR" sz="800" b="0" i="0" u="none" strike="noStrike" kern="1200" baseline="0">
                      <a:ln>
                        <a:solidFill>
                          <a:schemeClr val="tx2">
                            <a:alpha val="0"/>
                          </a:schemeClr>
                        </a:solidFill>
                      </a:ln>
                      <a:solidFill>
                        <a:schemeClr val="accent5"/>
                      </a:solidFill>
                      <a:latin typeface="KoPub돋움체 Medium" panose="00000600000000000000" pitchFamily="2" charset="-127"/>
                      <a:ea typeface="KoPub돋움체 Medium" panose="00000600000000000000" pitchFamily="2" charset="-127"/>
                      <a:cs typeface="+mn-cs"/>
                    </a:defRPr>
                  </a:pPr>
                  <a:endParaRPr lang="ko-KR"/>
                </a:p>
              </c:txPr>
              <c:showLegendKey val="0"/>
              <c:showVal val="0"/>
              <c:showCatName val="1"/>
              <c:showSerName val="0"/>
              <c:showPercent val="1"/>
              <c:showBubbleSize val="0"/>
              <c:extLst>
                <c:ext xmlns:c15="http://schemas.microsoft.com/office/drawing/2012/chart" uri="{CE6537A1-D6FC-4f65-9D91-7224C49458BB}">
                  <c15:layout>
                    <c:manualLayout>
                      <c:w val="0.32687083333333339"/>
                      <c:h val="0.15312425416462108"/>
                    </c:manualLayout>
                  </c15:layout>
                  <c15:dlblFieldTable/>
                  <c15:showDataLabelsRange val="0"/>
                </c:ext>
                <c:ext xmlns:c16="http://schemas.microsoft.com/office/drawing/2014/chart" uri="{C3380CC4-5D6E-409C-BE32-E72D297353CC}">
                  <c16:uniqueId val="{00000005-B060-403A-94E9-CF6AFC78F56A}"/>
                </c:ext>
              </c:extLst>
            </c:dLbl>
            <c:dLbl>
              <c:idx val="3"/>
              <c:layout>
                <c:manualLayout>
                  <c:x val="-0.15629201388888889"/>
                  <c:y val="0.21005506661044163"/>
                </c:manualLayout>
              </c:layout>
              <c:tx>
                <c:rich>
                  <a:bodyPr rot="0" spcFirstLastPara="1" vertOverflow="ellipsis" vert="horz" wrap="square" anchor="ctr" anchorCtr="0"/>
                  <a:lstStyle/>
                  <a:p>
                    <a:pPr algn="l">
                      <a:lnSpc>
                        <a:spcPct val="100000"/>
                      </a:lnSpc>
                      <a:defRPr lang="en-US" altLang="ko-KR" sz="800" b="1" i="0" u="none" strike="noStrike" kern="1200" baseline="0">
                        <a:ln>
                          <a:solidFill>
                            <a:schemeClr val="tx2">
                              <a:alpha val="0"/>
                            </a:schemeClr>
                          </a:solidFill>
                        </a:ln>
                        <a:solidFill>
                          <a:srgbClr val="00B0F0"/>
                        </a:solidFill>
                        <a:latin typeface="KoPub돋움체 Medium" panose="00000600000000000000" pitchFamily="2" charset="-127"/>
                        <a:ea typeface="KoPub돋움체 Medium" panose="00000600000000000000" pitchFamily="2" charset="-127"/>
                        <a:cs typeface="+mn-cs"/>
                      </a:defRPr>
                    </a:pPr>
                    <a:fld id="{F4C09247-2060-4408-A1D3-5FE09147B364}" type="CATEGORYNAME">
                      <a:rPr lang="it-IT" altLang="ko-KR" b="1">
                        <a:solidFill>
                          <a:srgbClr val="00B0F0"/>
                        </a:solidFill>
                      </a:rPr>
                      <a:pPr algn="l">
                        <a:lnSpc>
                          <a:spcPct val="100000"/>
                        </a:lnSpc>
                        <a:defRPr sz="800" b="1">
                          <a:solidFill>
                            <a:srgbClr val="00B0F0"/>
                          </a:solidFill>
                        </a:defRPr>
                      </a:pPr>
                      <a:t>[범주 이름]</a:t>
                    </a:fld>
                    <a:r>
                      <a:rPr lang="it-IT" altLang="ko-KR" b="1" baseline="0" dirty="0">
                        <a:solidFill>
                          <a:srgbClr val="00B0F0"/>
                        </a:solidFill>
                      </a:rPr>
                      <a:t> </a:t>
                    </a:r>
                    <a:fld id="{6617C9DA-21B0-4E79-821C-71D7CA567647}" type="PERCENTAGE">
                      <a:rPr lang="it-IT" altLang="ko-KR" sz="1000" b="0" baseline="0">
                        <a:solidFill>
                          <a:srgbClr val="00B0F0"/>
                        </a:solidFill>
                        <a:latin typeface="KPMG Bold" panose="020B0803030202040204" pitchFamily="34" charset="0"/>
                      </a:rPr>
                      <a:pPr algn="l">
                        <a:lnSpc>
                          <a:spcPct val="100000"/>
                        </a:lnSpc>
                        <a:defRPr sz="800" b="1">
                          <a:solidFill>
                            <a:srgbClr val="00B0F0"/>
                          </a:solidFill>
                        </a:defRPr>
                      </a:pPr>
                      <a:t>[백분율]</a:t>
                    </a:fld>
                    <a:endParaRPr lang="it-IT" altLang="ko-KR" b="1" baseline="0" dirty="0">
                      <a:solidFill>
                        <a:srgbClr val="00B0F0"/>
                      </a:solidFill>
                    </a:endParaRPr>
                  </a:p>
                </c:rich>
              </c:tx>
              <c:numFmt formatCode="0.0%" sourceLinked="0"/>
              <c:spPr>
                <a:noFill/>
                <a:ln>
                  <a:noFill/>
                </a:ln>
                <a:effectLst/>
              </c:spPr>
              <c:txPr>
                <a:bodyPr rot="0" spcFirstLastPara="1" vertOverflow="ellipsis" vert="horz" wrap="square" anchor="ctr" anchorCtr="0"/>
                <a:lstStyle/>
                <a:p>
                  <a:pPr algn="l">
                    <a:lnSpc>
                      <a:spcPct val="100000"/>
                    </a:lnSpc>
                    <a:defRPr lang="en-US" altLang="ko-KR" sz="800" b="1" i="0" u="none" strike="noStrike" kern="1200" baseline="0">
                      <a:ln>
                        <a:solidFill>
                          <a:schemeClr val="tx2">
                            <a:alpha val="0"/>
                          </a:schemeClr>
                        </a:solidFill>
                      </a:ln>
                      <a:solidFill>
                        <a:srgbClr val="00B0F0"/>
                      </a:solidFill>
                      <a:latin typeface="KoPub돋움체 Medium" panose="00000600000000000000" pitchFamily="2" charset="-127"/>
                      <a:ea typeface="KoPub돋움체 Medium" panose="00000600000000000000" pitchFamily="2" charset="-127"/>
                      <a:cs typeface="+mn-cs"/>
                    </a:defRPr>
                  </a:pPr>
                  <a:endParaRPr lang="ko-KR"/>
                </a:p>
              </c:txPr>
              <c:showLegendKey val="0"/>
              <c:showVal val="0"/>
              <c:showCatName val="1"/>
              <c:showSerName val="0"/>
              <c:showPercent val="1"/>
              <c:showBubbleSize val="0"/>
              <c:extLst>
                <c:ext xmlns:c15="http://schemas.microsoft.com/office/drawing/2012/chart" uri="{CE6537A1-D6FC-4f65-9D91-7224C49458BB}">
                  <c15:layout>
                    <c:manualLayout>
                      <c:w val="0.41041284722222221"/>
                      <c:h val="0.16882930587381301"/>
                    </c:manualLayout>
                  </c15:layout>
                  <c15:dlblFieldTable/>
                  <c15:showDataLabelsRange val="0"/>
                </c:ext>
                <c:ext xmlns:c16="http://schemas.microsoft.com/office/drawing/2014/chart" uri="{C3380CC4-5D6E-409C-BE32-E72D297353CC}">
                  <c16:uniqueId val="{00000007-B060-403A-94E9-CF6AFC78F56A}"/>
                </c:ext>
              </c:extLst>
            </c:dLbl>
            <c:dLbl>
              <c:idx val="4"/>
              <c:layout>
                <c:manualLayout>
                  <c:x val="-0.13297118055555557"/>
                  <c:y val="7.2635555000451366E-2"/>
                </c:manualLayout>
              </c:layout>
              <c:tx>
                <c:rich>
                  <a:bodyPr rot="0" spcFirstLastPara="1" vertOverflow="ellipsis" vert="horz" wrap="square" anchor="ctr" anchorCtr="0"/>
                  <a:lstStyle/>
                  <a:p>
                    <a:pPr algn="l">
                      <a:lnSpc>
                        <a:spcPct val="100000"/>
                      </a:lnSpc>
                      <a:defRPr lang="en-US" altLang="ko-KR" sz="800" b="0" i="0" u="none" strike="noStrike" kern="1200" baseline="0">
                        <a:ln>
                          <a:solidFill>
                            <a:schemeClr val="tx2">
                              <a:alpha val="0"/>
                            </a:schemeClr>
                          </a:solidFill>
                        </a:ln>
                        <a:solidFill>
                          <a:schemeClr val="tx1"/>
                        </a:solidFill>
                        <a:latin typeface="KoPub돋움체 Medium" panose="00000600000000000000" pitchFamily="2" charset="-127"/>
                        <a:ea typeface="KoPub돋움체 Medium" panose="00000600000000000000" pitchFamily="2" charset="-127"/>
                        <a:cs typeface="+mn-cs"/>
                      </a:defRPr>
                    </a:pPr>
                    <a:fld id="{82F1EA8A-BEF1-43F6-9F2E-6EAFFF4CFD0A}" type="CATEGORYNAME">
                      <a:rPr lang="en-US" altLang="ko-KR">
                        <a:solidFill>
                          <a:schemeClr val="tx1">
                            <a:lumMod val="65000"/>
                            <a:lumOff val="35000"/>
                          </a:schemeClr>
                        </a:solidFill>
                      </a:rPr>
                      <a:pPr algn="l">
                        <a:lnSpc>
                          <a:spcPct val="100000"/>
                        </a:lnSpc>
                        <a:defRPr sz="800">
                          <a:solidFill>
                            <a:schemeClr val="tx1"/>
                          </a:solidFill>
                        </a:defRPr>
                      </a:pPr>
                      <a:t>[범주 이름]</a:t>
                    </a:fld>
                    <a:r>
                      <a:rPr lang="en-US" altLang="ko-KR" baseline="0" dirty="0">
                        <a:solidFill>
                          <a:schemeClr val="tx1">
                            <a:lumMod val="65000"/>
                            <a:lumOff val="35000"/>
                          </a:schemeClr>
                        </a:solidFill>
                      </a:rPr>
                      <a:t> </a:t>
                    </a:r>
                    <a:fld id="{8EA7F9B6-386E-432B-A0DB-B50850ECB834}" type="PERCENTAGE">
                      <a:rPr lang="en-US" altLang="ko-KR" sz="1000" b="0" baseline="0">
                        <a:solidFill>
                          <a:schemeClr val="tx1">
                            <a:lumMod val="65000"/>
                            <a:lumOff val="35000"/>
                          </a:schemeClr>
                        </a:solidFill>
                        <a:latin typeface="KPMG Bold" panose="020B0803030202040204" pitchFamily="34" charset="0"/>
                      </a:rPr>
                      <a:pPr algn="l">
                        <a:lnSpc>
                          <a:spcPct val="100000"/>
                        </a:lnSpc>
                        <a:defRPr sz="800">
                          <a:solidFill>
                            <a:schemeClr val="tx1"/>
                          </a:solidFill>
                        </a:defRPr>
                      </a:pPr>
                      <a:t>[백분율]</a:t>
                    </a:fld>
                    <a:endParaRPr lang="en-US" altLang="ko-KR" baseline="0" dirty="0">
                      <a:solidFill>
                        <a:schemeClr val="tx1">
                          <a:lumMod val="65000"/>
                          <a:lumOff val="35000"/>
                        </a:schemeClr>
                      </a:solidFill>
                    </a:endParaRPr>
                  </a:p>
                </c:rich>
              </c:tx>
              <c:numFmt formatCode="0.0%" sourceLinked="0"/>
              <c:spPr>
                <a:noFill/>
                <a:ln>
                  <a:noFill/>
                </a:ln>
                <a:effectLst/>
              </c:spPr>
              <c:txPr>
                <a:bodyPr rot="0" spcFirstLastPara="1" vertOverflow="ellipsis" vert="horz" wrap="square" anchor="ctr" anchorCtr="0"/>
                <a:lstStyle/>
                <a:p>
                  <a:pPr algn="l">
                    <a:lnSpc>
                      <a:spcPct val="100000"/>
                    </a:lnSpc>
                    <a:defRPr lang="en-US" altLang="ko-KR" sz="800" b="0" i="0" u="none" strike="noStrike" kern="1200" baseline="0">
                      <a:ln>
                        <a:solidFill>
                          <a:schemeClr val="tx2">
                            <a:alpha val="0"/>
                          </a:schemeClr>
                        </a:solidFill>
                      </a:ln>
                      <a:solidFill>
                        <a:schemeClr val="tx1"/>
                      </a:solidFill>
                      <a:latin typeface="KoPub돋움체 Medium" panose="00000600000000000000" pitchFamily="2" charset="-127"/>
                      <a:ea typeface="KoPub돋움체 Medium" panose="00000600000000000000" pitchFamily="2" charset="-127"/>
                      <a:cs typeface="+mn-cs"/>
                    </a:defRPr>
                  </a:pPr>
                  <a:endParaRPr lang="ko-KR"/>
                </a:p>
              </c:txPr>
              <c:showLegendKey val="0"/>
              <c:showVal val="0"/>
              <c:showCatName val="1"/>
              <c:showSerName val="0"/>
              <c:showPercent val="1"/>
              <c:showBubbleSize val="0"/>
              <c:extLst>
                <c:ext xmlns:c15="http://schemas.microsoft.com/office/drawing/2012/chart" uri="{CE6537A1-D6FC-4f65-9D91-7224C49458BB}">
                  <c15:layout>
                    <c:manualLayout>
                      <c:w val="0.40680243055555554"/>
                      <c:h val="0.18076050785438078"/>
                    </c:manualLayout>
                  </c15:layout>
                  <c15:dlblFieldTable/>
                  <c15:showDataLabelsRange val="0"/>
                </c:ext>
                <c:ext xmlns:c16="http://schemas.microsoft.com/office/drawing/2014/chart" uri="{C3380CC4-5D6E-409C-BE32-E72D297353CC}">
                  <c16:uniqueId val="{00000009-B060-403A-94E9-CF6AFC78F56A}"/>
                </c:ext>
              </c:extLst>
            </c:dLbl>
            <c:dLbl>
              <c:idx val="5"/>
              <c:layout>
                <c:manualLayout>
                  <c:x val="-0.1580357638888889"/>
                  <c:y val="-6.6746469764065605E-2"/>
                </c:manualLayout>
              </c:layout>
              <c:tx>
                <c:rich>
                  <a:bodyPr rot="0" spcFirstLastPara="1" vertOverflow="ellipsis" vert="horz" wrap="square" anchor="ctr" anchorCtr="0"/>
                  <a:lstStyle/>
                  <a:p>
                    <a:pPr algn="l">
                      <a:lnSpc>
                        <a:spcPct val="100000"/>
                      </a:lnSpc>
                      <a:defRPr lang="en-US" altLang="ko-KR" sz="800" b="0" i="0" u="none" strike="noStrike" kern="1200" baseline="0">
                        <a:ln>
                          <a:solidFill>
                            <a:schemeClr val="tx2">
                              <a:alpha val="0"/>
                            </a:schemeClr>
                          </a:solidFill>
                        </a:ln>
                        <a:solidFill>
                          <a:srgbClr val="440B8C"/>
                        </a:solidFill>
                        <a:latin typeface="KoPub돋움체 Medium" panose="00000600000000000000" pitchFamily="2" charset="-127"/>
                        <a:ea typeface="KoPub돋움체 Medium" panose="00000600000000000000" pitchFamily="2" charset="-127"/>
                        <a:cs typeface="+mn-cs"/>
                      </a:defRPr>
                    </a:pPr>
                    <a:fld id="{2A1985BF-FB52-4ADB-97B9-D8ADF7BEED66}" type="CATEGORYNAME">
                      <a:rPr lang="en-US" altLang="ko-KR">
                        <a:solidFill>
                          <a:srgbClr val="440B8C"/>
                        </a:solidFill>
                      </a:rPr>
                      <a:pPr algn="l">
                        <a:lnSpc>
                          <a:spcPct val="100000"/>
                        </a:lnSpc>
                        <a:defRPr sz="800">
                          <a:solidFill>
                            <a:srgbClr val="440B8C"/>
                          </a:solidFill>
                        </a:defRPr>
                      </a:pPr>
                      <a:t>[범주 이름]</a:t>
                    </a:fld>
                    <a:r>
                      <a:rPr lang="en-US" altLang="ko-KR" baseline="0" dirty="0">
                        <a:solidFill>
                          <a:srgbClr val="440B8C"/>
                        </a:solidFill>
                      </a:rPr>
                      <a:t> </a:t>
                    </a:r>
                    <a:fld id="{5C128321-B502-41A4-ACF5-79783CCB478D}" type="PERCENTAGE">
                      <a:rPr lang="en-US" altLang="ko-KR" sz="1000" b="0" baseline="0">
                        <a:solidFill>
                          <a:srgbClr val="440B8C"/>
                        </a:solidFill>
                        <a:latin typeface="KPMG Bold" panose="020B0803030202040204" pitchFamily="34" charset="0"/>
                      </a:rPr>
                      <a:pPr algn="l">
                        <a:lnSpc>
                          <a:spcPct val="100000"/>
                        </a:lnSpc>
                        <a:defRPr sz="800">
                          <a:solidFill>
                            <a:srgbClr val="440B8C"/>
                          </a:solidFill>
                        </a:defRPr>
                      </a:pPr>
                      <a:t>[백분율]</a:t>
                    </a:fld>
                    <a:endParaRPr lang="en-US" altLang="ko-KR" baseline="0" dirty="0">
                      <a:solidFill>
                        <a:srgbClr val="440B8C"/>
                      </a:solidFill>
                    </a:endParaRPr>
                  </a:p>
                </c:rich>
              </c:tx>
              <c:numFmt formatCode="0.0%" sourceLinked="0"/>
              <c:spPr>
                <a:noFill/>
                <a:ln>
                  <a:noFill/>
                </a:ln>
                <a:effectLst/>
              </c:spPr>
              <c:txPr>
                <a:bodyPr rot="0" spcFirstLastPara="1" vertOverflow="ellipsis" vert="horz" wrap="square" anchor="ctr" anchorCtr="0"/>
                <a:lstStyle/>
                <a:p>
                  <a:pPr algn="l">
                    <a:lnSpc>
                      <a:spcPct val="100000"/>
                    </a:lnSpc>
                    <a:defRPr lang="en-US" altLang="ko-KR" sz="800" b="0" i="0" u="none" strike="noStrike" kern="1200" baseline="0">
                      <a:ln>
                        <a:solidFill>
                          <a:schemeClr val="tx2">
                            <a:alpha val="0"/>
                          </a:schemeClr>
                        </a:solidFill>
                      </a:ln>
                      <a:solidFill>
                        <a:srgbClr val="440B8C"/>
                      </a:solidFill>
                      <a:latin typeface="KoPub돋움체 Medium" panose="00000600000000000000" pitchFamily="2" charset="-127"/>
                      <a:ea typeface="KoPub돋움체 Medium" panose="00000600000000000000" pitchFamily="2" charset="-127"/>
                      <a:cs typeface="+mn-cs"/>
                    </a:defRPr>
                  </a:pPr>
                  <a:endParaRPr lang="ko-KR"/>
                </a:p>
              </c:txPr>
              <c:showLegendKey val="0"/>
              <c:showVal val="0"/>
              <c:showCatName val="1"/>
              <c:showSerName val="0"/>
              <c:showPercent val="1"/>
              <c:showBubbleSize val="0"/>
              <c:extLst>
                <c:ext xmlns:c15="http://schemas.microsoft.com/office/drawing/2012/chart" uri="{CE6537A1-D6FC-4f65-9D91-7224C49458BB}">
                  <c15:layout>
                    <c:manualLayout>
                      <c:w val="0.33195833333333336"/>
                      <c:h val="0.13741920245542918"/>
                    </c:manualLayout>
                  </c15:layout>
                  <c15:dlblFieldTable/>
                  <c15:showDataLabelsRange val="0"/>
                </c:ext>
                <c:ext xmlns:c16="http://schemas.microsoft.com/office/drawing/2014/chart" uri="{C3380CC4-5D6E-409C-BE32-E72D297353CC}">
                  <c16:uniqueId val="{0000000B-B060-403A-94E9-CF6AFC78F56A}"/>
                </c:ext>
              </c:extLst>
            </c:dLbl>
            <c:dLbl>
              <c:idx val="6"/>
              <c:layout>
                <c:manualLayout>
                  <c:x val="8.1290972222222202E-2"/>
                  <c:y val="-9.8156573182449809E-3"/>
                </c:manualLayout>
              </c:layout>
              <c:tx>
                <c:rich>
                  <a:bodyPr/>
                  <a:lstStyle/>
                  <a:p>
                    <a:fld id="{73936754-0F27-40BC-B7C7-16254962BC93}" type="CATEGORYNAME">
                      <a:rPr lang="ko-KR" altLang="en-US">
                        <a:solidFill>
                          <a:schemeClr val="bg1"/>
                        </a:solidFill>
                      </a:rPr>
                      <a:pPr/>
                      <a:t>[범주 이름]</a:t>
                    </a:fld>
                    <a:r>
                      <a:rPr lang="ko-KR" altLang="en-US" baseline="0" dirty="0">
                        <a:solidFill>
                          <a:schemeClr val="bg1"/>
                        </a:solidFill>
                      </a:rPr>
                      <a:t> </a:t>
                    </a:r>
                  </a:p>
                  <a:p>
                    <a:fld id="{8FE0A459-F961-4D17-A4F7-291687DF2CAB}" type="PERCENTAGE">
                      <a:rPr lang="en-US" altLang="ko-KR" sz="1000" b="0" baseline="0" smtClean="0">
                        <a:solidFill>
                          <a:schemeClr val="bg1"/>
                        </a:solidFill>
                        <a:latin typeface="KPMG Bold" panose="020B0803030202040204" pitchFamily="34" charset="0"/>
                      </a:rPr>
                      <a:pPr/>
                      <a:t>[백분율]</a:t>
                    </a:fld>
                    <a:endParaRPr lang="ko-KR" altLang="en-US"/>
                  </a:p>
                </c:rich>
              </c:tx>
              <c:showLegendKey val="0"/>
              <c:showVal val="0"/>
              <c:showCatName val="1"/>
              <c:showSerName val="0"/>
              <c:showPercent val="1"/>
              <c:showBubbleSize val="0"/>
              <c:extLst>
                <c:ext xmlns:c15="http://schemas.microsoft.com/office/drawing/2012/chart" uri="{CE6537A1-D6FC-4f65-9D91-7224C49458BB}">
                  <c15:layout>
                    <c:manualLayout>
                      <c:w val="0.30571666666666664"/>
                      <c:h val="0.12180195064161937"/>
                    </c:manualLayout>
                  </c15:layout>
                  <c15:dlblFieldTable/>
                  <c15:showDataLabelsRange val="0"/>
                </c:ext>
                <c:ext xmlns:c16="http://schemas.microsoft.com/office/drawing/2014/chart" uri="{C3380CC4-5D6E-409C-BE32-E72D297353CC}">
                  <c16:uniqueId val="{0000000D-B060-403A-94E9-CF6AFC78F56A}"/>
                </c:ext>
              </c:extLst>
            </c:dLbl>
            <c:numFmt formatCode="0.0%" sourceLinked="0"/>
            <c:spPr>
              <a:noFill/>
              <a:ln>
                <a:noFill/>
              </a:ln>
              <a:effectLst/>
            </c:spPr>
            <c:txPr>
              <a:bodyPr rot="0" spcFirstLastPara="1" vertOverflow="ellipsis" vert="horz" wrap="square" anchor="ctr" anchorCtr="0"/>
              <a:lstStyle/>
              <a:p>
                <a:pPr algn="l">
                  <a:lnSpc>
                    <a:spcPct val="100000"/>
                  </a:lnSpc>
                  <a:defRPr lang="en-US" altLang="ko-KR" sz="800" b="0" i="0" u="none" strike="noStrike" kern="1200" baseline="0">
                    <a:ln>
                      <a:solidFill>
                        <a:schemeClr val="tx2">
                          <a:alpha val="0"/>
                        </a:schemeClr>
                      </a:solidFill>
                    </a:ln>
                    <a:solidFill>
                      <a:schemeClr val="bg1"/>
                    </a:solidFill>
                    <a:latin typeface="KoPub돋움체 Medium" panose="00000600000000000000" pitchFamily="2" charset="-127"/>
                    <a:ea typeface="KoPub돋움체 Medium" panose="00000600000000000000" pitchFamily="2" charset="-127"/>
                    <a:cs typeface="+mn-cs"/>
                  </a:defRPr>
                </a:pPr>
                <a:endParaRPr lang="ko-KR"/>
              </a:p>
            </c:txPr>
            <c:showLegendKey val="0"/>
            <c:showVal val="0"/>
            <c:showCatName val="1"/>
            <c:showSerName val="0"/>
            <c:showPercent val="1"/>
            <c:showBubbleSize val="0"/>
            <c:separator> </c:separator>
            <c:showLeaderLines val="0"/>
            <c:extLst xmlns:a14="http://schemas.microsoft.com/office/drawing/2010/main" xmlns:wp="http://schemas.openxmlformats.org/drawingml/2006/wordprocessingDrawing" xmlns:xml="http://www.w3.org/XML/1998/namespace" xmlns:w="http://schemas.openxmlformats.org/wordprocessingml/2006/main" xmlns:m="http://schemas.openxmlformats.org/officeDocument/2006/math">
              <c:ext xmlns:c15="http://schemas.microsoft.com/office/drawing/2012/chart" uri="{CE6537A1-D6FC-4f65-9D91-7224C49458BB}"/>
            </c:extLst>
          </c:dLbls>
          <c:cat>
            <c:strRef>
              <c:f>Sheet1!$A$2:$A$8</c:f>
              <c:strCache>
                <c:ptCount val="7"/>
                <c:pt idx="0">
                  <c:v>Peoples Property Insurance</c:v>
                </c:pt>
                <c:pt idx="1">
                  <c:v>Ping An Property Insurance</c:v>
                </c:pt>
                <c:pt idx="2">
                  <c:v>Pacific Property Insurance</c:v>
                </c:pt>
                <c:pt idx="3">
                  <c:v>Da Di Property Insurance Corporation</c:v>
                </c:pt>
                <c:pt idx="4">
                  <c:v>Sunshine Property Insurance Corporation</c:v>
                </c:pt>
                <c:pt idx="5">
                  <c:v>Taiping Property Insurance</c:v>
                </c:pt>
                <c:pt idx="6">
                  <c:v>기타</c:v>
                </c:pt>
              </c:strCache>
            </c:strRef>
          </c:cat>
          <c:val>
            <c:numRef>
              <c:f>Sheet1!$B$2:$B$8</c:f>
              <c:numCache>
                <c:formatCode>#,##0.00</c:formatCode>
                <c:ptCount val="7"/>
                <c:pt idx="0">
                  <c:v>33.200000000000003</c:v>
                </c:pt>
                <c:pt idx="1">
                  <c:v>20.8</c:v>
                </c:pt>
                <c:pt idx="2">
                  <c:v>10.199999999999999</c:v>
                </c:pt>
                <c:pt idx="3">
                  <c:v>3.7</c:v>
                </c:pt>
                <c:pt idx="4" formatCode="#,##0">
                  <c:v>3</c:v>
                </c:pt>
                <c:pt idx="5" formatCode="#,##0">
                  <c:v>2</c:v>
                </c:pt>
                <c:pt idx="6" formatCode="#,##0.0_ ">
                  <c:v>27.099999999999994</c:v>
                </c:pt>
              </c:numCache>
            </c:numRef>
          </c:val>
          <c:extLst>
            <c:ext xmlns:c16="http://schemas.microsoft.com/office/drawing/2014/chart" uri="{C3380CC4-5D6E-409C-BE32-E72D297353CC}">
              <c16:uniqueId val="{00000014-B060-403A-94E9-CF6AFC78F56A}"/>
            </c:ext>
          </c:extLst>
        </c:ser>
        <c:dLbls>
          <c:showLegendKey val="0"/>
          <c:showVal val="0"/>
          <c:showCatName val="1"/>
          <c:showSerName val="0"/>
          <c:showPercent val="1"/>
          <c:showBubbleSize val="0"/>
          <c:showLeaderLines val="0"/>
        </c:dLbls>
        <c:firstSliceAng val="0"/>
        <c:holeSize val="35"/>
      </c:doughnutChart>
      <c:spPr>
        <a:noFill/>
        <a:ln>
          <a:noFill/>
        </a:ln>
        <a:effectLst/>
      </c:spPr>
    </c:plotArea>
    <c:plotVisOnly val="1"/>
    <c:dispBlanksAs val="zero"/>
    <c:showDLblsOverMax val="1"/>
  </c:chart>
  <c:spPr>
    <a:noFill/>
    <a:ln w="9525" cap="flat" cmpd="sng" algn="ctr">
      <a:noFill/>
      <a:prstDash val="solid"/>
    </a:ln>
    <a:effectLst/>
  </c:spPr>
  <c:txPr>
    <a:bodyPr/>
    <a:lstStyle/>
    <a:p>
      <a:pPr>
        <a:defRPr lang="en-US" altLang="ko-KR" sz="1000" kern="1200">
          <a:ln>
            <a:solidFill>
              <a:schemeClr val="tx2">
                <a:alpha val="0"/>
              </a:schemeClr>
            </a:solidFill>
          </a:ln>
          <a:solidFill>
            <a:schemeClr val="tx1">
              <a:lumMod val="75000"/>
              <a:lumOff val="25000"/>
            </a:schemeClr>
          </a:solidFill>
          <a:latin typeface="KoPub돋움체 Medium" panose="00000600000000000000" pitchFamily="2" charset="-127"/>
          <a:ea typeface="KoPub돋움체 Medium" panose="00000600000000000000" pitchFamily="2" charset="-127"/>
          <a:cs typeface="+mn-cs"/>
        </a:defRPr>
      </a:pPr>
      <a:endParaRPr lang="ko-KR"/>
    </a:p>
  </c:txPr>
  <c:externalData r:id="rId3">
    <c:autoUpdate val="0"/>
  </c:externalData>
</c:chartSpace>
</file>

<file path=ppt/charts/chart8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673576388888888"/>
          <c:y val="0.12564041367353526"/>
          <c:w val="0.81873263888888892"/>
          <c:h val="0.63642805293220739"/>
        </c:manualLayout>
      </c:layout>
      <c:barChart>
        <c:barDir val="col"/>
        <c:grouping val="clustered"/>
        <c:varyColors val="0"/>
        <c:ser>
          <c:idx val="0"/>
          <c:order val="0"/>
          <c:tx>
            <c:strRef>
              <c:f>Sheet1!$B$1</c:f>
              <c:strCache>
                <c:ptCount val="1"/>
                <c:pt idx="0">
                  <c:v>Column1</c:v>
                </c:pt>
              </c:strCache>
            </c:strRef>
          </c:tx>
          <c:spPr>
            <a:solidFill>
              <a:schemeClr val="tx2"/>
            </a:solidFill>
            <a:ln>
              <a:noFill/>
            </a:ln>
            <a:effectLst/>
          </c:spPr>
          <c:invertIfNegative val="0"/>
          <c:dPt>
            <c:idx val="0"/>
            <c:invertIfNegative val="0"/>
            <c:bubble3D val="0"/>
            <c:spPr>
              <a:solidFill>
                <a:schemeClr val="tx2"/>
              </a:solidFill>
              <a:ln>
                <a:noFill/>
              </a:ln>
              <a:effectLst/>
            </c:spPr>
            <c:extLst>
              <c:ext xmlns:c16="http://schemas.microsoft.com/office/drawing/2014/chart" uri="{C3380CC4-5D6E-409C-BE32-E72D297353CC}">
                <c16:uniqueId val="{00000001-FF46-473D-9787-AE8BD8A30FD3}"/>
              </c:ext>
            </c:extLst>
          </c:dPt>
          <c:dPt>
            <c:idx val="1"/>
            <c:invertIfNegative val="0"/>
            <c:bubble3D val="0"/>
            <c:spPr>
              <a:solidFill>
                <a:schemeClr val="tx2"/>
              </a:solidFill>
              <a:ln>
                <a:noFill/>
              </a:ln>
              <a:effectLst/>
            </c:spPr>
            <c:extLst>
              <c:ext xmlns:c16="http://schemas.microsoft.com/office/drawing/2014/chart" uri="{C3380CC4-5D6E-409C-BE32-E72D297353CC}">
                <c16:uniqueId val="{00000003-FF46-473D-9787-AE8BD8A30FD3}"/>
              </c:ext>
            </c:extLst>
          </c:dPt>
          <c:dPt>
            <c:idx val="2"/>
            <c:invertIfNegative val="0"/>
            <c:bubble3D val="0"/>
            <c:spPr>
              <a:solidFill>
                <a:schemeClr val="tx2"/>
              </a:solidFill>
              <a:ln>
                <a:noFill/>
              </a:ln>
              <a:effectLst/>
            </c:spPr>
            <c:extLst>
              <c:ext xmlns:c16="http://schemas.microsoft.com/office/drawing/2014/chart" uri="{C3380CC4-5D6E-409C-BE32-E72D297353CC}">
                <c16:uniqueId val="{00000005-FF46-473D-9787-AE8BD8A30FD3}"/>
              </c:ext>
            </c:extLst>
          </c:dPt>
          <c:dPt>
            <c:idx val="3"/>
            <c:invertIfNegative val="0"/>
            <c:bubble3D val="0"/>
            <c:spPr>
              <a:solidFill>
                <a:schemeClr val="tx2"/>
              </a:solidFill>
              <a:ln>
                <a:noFill/>
              </a:ln>
              <a:effectLst/>
            </c:spPr>
            <c:extLst>
              <c:ext xmlns:c16="http://schemas.microsoft.com/office/drawing/2014/chart" uri="{C3380CC4-5D6E-409C-BE32-E72D297353CC}">
                <c16:uniqueId val="{00000007-FF46-473D-9787-AE8BD8A30FD3}"/>
              </c:ext>
            </c:extLst>
          </c:dPt>
          <c:dPt>
            <c:idx val="4"/>
            <c:invertIfNegative val="0"/>
            <c:bubble3D val="0"/>
            <c:spPr>
              <a:solidFill>
                <a:schemeClr val="tx2"/>
              </a:solidFill>
              <a:ln>
                <a:noFill/>
              </a:ln>
              <a:effectLst/>
            </c:spPr>
            <c:extLst>
              <c:ext xmlns:c16="http://schemas.microsoft.com/office/drawing/2014/chart" uri="{C3380CC4-5D6E-409C-BE32-E72D297353CC}">
                <c16:uniqueId val="{00000009-FF46-473D-9787-AE8BD8A30FD3}"/>
              </c:ext>
            </c:extLst>
          </c:dPt>
          <c:dPt>
            <c:idx val="5"/>
            <c:invertIfNegative val="0"/>
            <c:bubble3D val="0"/>
            <c:spPr>
              <a:solidFill>
                <a:schemeClr val="tx2"/>
              </a:solidFill>
              <a:ln>
                <a:noFill/>
              </a:ln>
              <a:effectLst/>
            </c:spPr>
            <c:extLst>
              <c:ext xmlns:c16="http://schemas.microsoft.com/office/drawing/2014/chart" uri="{C3380CC4-5D6E-409C-BE32-E72D297353CC}">
                <c16:uniqueId val="{0000000B-FF46-473D-9787-AE8BD8A30FD3}"/>
              </c:ext>
            </c:extLst>
          </c:dPt>
          <c:dPt>
            <c:idx val="6"/>
            <c:invertIfNegative val="0"/>
            <c:bubble3D val="0"/>
            <c:spPr>
              <a:solidFill>
                <a:schemeClr val="tx2"/>
              </a:solidFill>
              <a:ln>
                <a:noFill/>
              </a:ln>
              <a:effectLst/>
            </c:spPr>
            <c:extLst>
              <c:ext xmlns:c16="http://schemas.microsoft.com/office/drawing/2014/chart" uri="{C3380CC4-5D6E-409C-BE32-E72D297353CC}">
                <c16:uniqueId val="{0000000D-FF46-473D-9787-AE8BD8A30FD3}"/>
              </c:ext>
            </c:extLst>
          </c:dPt>
          <c:dPt>
            <c:idx val="7"/>
            <c:invertIfNegative val="0"/>
            <c:bubble3D val="0"/>
            <c:spPr>
              <a:solidFill>
                <a:schemeClr val="tx2"/>
              </a:solidFill>
              <a:ln>
                <a:noFill/>
              </a:ln>
              <a:effectLst/>
            </c:spPr>
            <c:extLst>
              <c:ext xmlns:c16="http://schemas.microsoft.com/office/drawing/2014/chart" uri="{C3380CC4-5D6E-409C-BE32-E72D297353CC}">
                <c16:uniqueId val="{0000000F-FF46-473D-9787-AE8BD8A30FD3}"/>
              </c:ext>
            </c:extLst>
          </c:dPt>
          <c:dPt>
            <c:idx val="8"/>
            <c:invertIfNegative val="0"/>
            <c:bubble3D val="0"/>
            <c:spPr>
              <a:solidFill>
                <a:schemeClr val="tx2"/>
              </a:solidFill>
              <a:ln>
                <a:noFill/>
              </a:ln>
              <a:effectLst/>
            </c:spPr>
            <c:extLst>
              <c:ext xmlns:c16="http://schemas.microsoft.com/office/drawing/2014/chart" uri="{C3380CC4-5D6E-409C-BE32-E72D297353CC}">
                <c16:uniqueId val="{00000011-FF46-473D-9787-AE8BD8A30FD3}"/>
              </c:ext>
            </c:extLst>
          </c:dPt>
          <c:dPt>
            <c:idx val="9"/>
            <c:invertIfNegative val="0"/>
            <c:bubble3D val="0"/>
            <c:spPr>
              <a:solidFill>
                <a:schemeClr val="tx2"/>
              </a:solidFill>
              <a:ln>
                <a:noFill/>
              </a:ln>
              <a:effectLst/>
            </c:spPr>
            <c:extLst>
              <c:ext xmlns:c16="http://schemas.microsoft.com/office/drawing/2014/chart" uri="{C3380CC4-5D6E-409C-BE32-E72D297353CC}">
                <c16:uniqueId val="{00000013-FF46-473D-9787-AE8BD8A30FD3}"/>
              </c:ext>
            </c:extLst>
          </c:dPt>
          <c:dLbls>
            <c:spPr>
              <a:noFill/>
              <a:ln>
                <a:noFill/>
              </a:ln>
              <a:effectLst/>
            </c:spPr>
            <c:txPr>
              <a:bodyPr rot="0" spcFirstLastPara="1" vertOverflow="ellipsis" vert="horz" wrap="square" lIns="38100" tIns="19050" rIns="38100" bIns="19050" anchor="ctr" anchorCtr="1">
                <a:spAutoFit/>
              </a:bodyPr>
              <a:lstStyle/>
              <a:p>
                <a:pPr>
                  <a:defRPr lang="en-US" altLang="ko-KR" sz="1100" b="0" i="0" u="none" strike="noStrike" kern="1200" baseline="0">
                    <a:ln>
                      <a:solidFill>
                        <a:srgbClr val="000000">
                          <a:lumMod val="50000"/>
                          <a:lumOff val="50000"/>
                          <a:alpha val="0"/>
                        </a:srgbClr>
                      </a:solidFill>
                    </a:ln>
                    <a:solidFill>
                      <a:schemeClr val="tx2"/>
                    </a:solidFill>
                    <a:latin typeface="KPMG Bold" panose="020B0803030202040204" pitchFamily="34" charset="0"/>
                    <a:ea typeface="KoPub돋움체 Medium" panose="00000600000000000000" pitchFamily="2" charset="-127"/>
                    <a:cs typeface="+mn-cs"/>
                  </a:defRPr>
                </a:pPr>
                <a:endParaRPr lang="ko-K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6350" cap="flat" cmpd="sng" algn="ctr">
                      <a:solidFill>
                        <a:schemeClr val="bg1">
                          <a:lumMod val="75000"/>
                        </a:schemeClr>
                      </a:solidFill>
                      <a:prstDash val="solid"/>
                      <a:round/>
                    </a:ln>
                    <a:effectLst/>
                  </c:spPr>
                </c15:leaderLines>
              </c:ext>
            </c:extLst>
          </c:dLbls>
          <c:cat>
            <c:strRef>
              <c:f>Sheet1!$A$2:$A$9</c:f>
              <c:strCache>
                <c:ptCount val="8"/>
                <c:pt idx="0">
                  <c:v>건강보험</c:v>
                </c:pt>
                <c:pt idx="1">
                  <c:v>자동차보험</c:v>
                </c:pt>
                <c:pt idx="2">
                  <c:v>생명보험</c:v>
                </c:pt>
                <c:pt idx="3">
                  <c:v>중병보험</c:v>
                </c:pt>
                <c:pt idx="4">
                  <c:v>상해보험</c:v>
                </c:pt>
                <c:pt idx="5">
                  <c:v>연금보험</c:v>
                </c:pt>
                <c:pt idx="6">
                  <c:v>가족재산보험</c:v>
                </c:pt>
                <c:pt idx="7">
                  <c:v>기타</c:v>
                </c:pt>
              </c:strCache>
            </c:strRef>
          </c:cat>
          <c:val>
            <c:numRef>
              <c:f>Sheet1!$B$2:$B$9</c:f>
              <c:numCache>
                <c:formatCode>#,##0.00</c:formatCode>
                <c:ptCount val="8"/>
                <c:pt idx="0">
                  <c:v>65.260000000000005</c:v>
                </c:pt>
                <c:pt idx="1">
                  <c:v>60.18</c:v>
                </c:pt>
                <c:pt idx="2">
                  <c:v>54.16</c:v>
                </c:pt>
                <c:pt idx="3">
                  <c:v>51.02</c:v>
                </c:pt>
                <c:pt idx="4">
                  <c:v>46.45</c:v>
                </c:pt>
                <c:pt idx="5">
                  <c:v>27.64</c:v>
                </c:pt>
                <c:pt idx="6">
                  <c:v>20.239999999999998</c:v>
                </c:pt>
                <c:pt idx="7">
                  <c:v>8.67</c:v>
                </c:pt>
              </c:numCache>
            </c:numRef>
          </c:val>
          <c:extLst>
            <c:ext xmlns:c16="http://schemas.microsoft.com/office/drawing/2014/chart" uri="{C3380CC4-5D6E-409C-BE32-E72D297353CC}">
              <c16:uniqueId val="{00000014-FF46-473D-9787-AE8BD8A30FD3}"/>
            </c:ext>
          </c:extLst>
        </c:ser>
        <c:dLbls>
          <c:showLegendKey val="0"/>
          <c:showVal val="0"/>
          <c:showCatName val="0"/>
          <c:showSerName val="0"/>
          <c:showPercent val="0"/>
          <c:showBubbleSize val="0"/>
        </c:dLbls>
        <c:gapWidth val="100"/>
        <c:axId val="1436528879"/>
        <c:axId val="1436529295"/>
      </c:barChart>
      <c:catAx>
        <c:axId val="1436528879"/>
        <c:scaling>
          <c:orientation val="minMax"/>
        </c:scaling>
        <c:delete val="0"/>
        <c:axPos val="b"/>
        <c:numFmt formatCode="General" sourceLinked="1"/>
        <c:majorTickMark val="out"/>
        <c:minorTickMark val="none"/>
        <c:tickLblPos val="nextTo"/>
        <c:spPr>
          <a:noFill/>
          <a:ln w="9525" cap="flat" cmpd="sng" algn="ctr">
            <a:solidFill>
              <a:schemeClr val="tx1">
                <a:tint val="75000"/>
                <a:shade val="95000"/>
                <a:satMod val="105000"/>
              </a:schemeClr>
            </a:solidFill>
            <a:prstDash val="solid"/>
            <a:round/>
          </a:ln>
          <a:effectLst/>
        </c:spPr>
        <c:txPr>
          <a:bodyPr rot="0" spcFirstLastPara="1" vertOverflow="ellipsis" vert="eaVert" wrap="square" anchor="ctr" anchorCtr="1"/>
          <a:lstStyle/>
          <a:p>
            <a:pPr algn="ctr">
              <a:defRPr lang="en-US" altLang="ko-KR" sz="800" b="0" i="0" u="none" strike="noStrike" kern="1200" baseline="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cs typeface="+mn-cs"/>
              </a:defRPr>
            </a:pPr>
            <a:endParaRPr lang="ko-KR"/>
          </a:p>
        </c:txPr>
        <c:crossAx val="1436529295"/>
        <c:crosses val="autoZero"/>
        <c:auto val="1"/>
        <c:lblAlgn val="ctr"/>
        <c:lblOffset val="100"/>
        <c:noMultiLvlLbl val="0"/>
      </c:catAx>
      <c:valAx>
        <c:axId val="1436529295"/>
        <c:scaling>
          <c:orientation val="minMax"/>
          <c:max val="80"/>
        </c:scaling>
        <c:delete val="0"/>
        <c:axPos val="l"/>
        <c:numFmt formatCode="#,##0_);[Red]\(#,##0\)" sourceLinked="0"/>
        <c:majorTickMark val="out"/>
        <c:minorTickMark val="none"/>
        <c:tickLblPos val="nextTo"/>
        <c:spPr>
          <a:noFill/>
          <a:ln w="9525" cap="flat" cmpd="sng" algn="ctr">
            <a:solidFill>
              <a:schemeClr val="tx1">
                <a:tint val="75000"/>
                <a:shade val="95000"/>
                <a:satMod val="105000"/>
              </a:schemeClr>
            </a:solidFill>
            <a:prstDash val="solid"/>
            <a:round/>
          </a:ln>
          <a:effectLst/>
        </c:spPr>
        <c:txPr>
          <a:bodyPr rot="-60000000" spcFirstLastPara="1" vertOverflow="ellipsis" vert="horz" wrap="square" anchor="ctr" anchorCtr="1"/>
          <a:lstStyle/>
          <a:p>
            <a:pPr algn="ctr">
              <a:defRPr lang="en-US" altLang="ko-KR" sz="1050" b="0" i="0" u="none" strike="noStrike" kern="1200" baseline="0">
                <a:ln>
                  <a:solidFill>
                    <a:srgbClr val="000000">
                      <a:lumMod val="50000"/>
                      <a:lumOff val="50000"/>
                      <a:alpha val="0"/>
                    </a:srgbClr>
                  </a:solidFill>
                </a:ln>
                <a:solidFill>
                  <a:schemeClr val="bg1">
                    <a:lumMod val="50000"/>
                  </a:schemeClr>
                </a:solidFill>
                <a:latin typeface="KPMG Bold" panose="020B0803030202040204" pitchFamily="34" charset="0"/>
                <a:ea typeface="KoPub돋움체 Medium" panose="00000600000000000000" pitchFamily="2" charset="-127"/>
                <a:cs typeface="+mn-cs"/>
              </a:defRPr>
            </a:pPr>
            <a:endParaRPr lang="ko-KR"/>
          </a:p>
        </c:txPr>
        <c:crossAx val="1436528879"/>
        <c:crosses val="autoZero"/>
        <c:crossBetween val="between"/>
      </c:valAx>
      <c:spPr>
        <a:noFill/>
        <a:ln>
          <a:noFill/>
        </a:ln>
        <a:effectLst/>
      </c:spPr>
    </c:plotArea>
    <c:plotVisOnly val="1"/>
    <c:dispBlanksAs val="zero"/>
    <c:showDLblsOverMax val="1"/>
  </c:chart>
  <c:spPr>
    <a:noFill/>
    <a:ln w="9525" cap="flat" cmpd="sng" algn="ctr">
      <a:noFill/>
      <a:prstDash val="solid"/>
    </a:ln>
    <a:effectLst/>
  </c:spPr>
  <c:txPr>
    <a:bodyPr/>
    <a:lstStyle/>
    <a:p>
      <a:pPr algn="ctr">
        <a:defRPr lang="en-US" altLang="ko-KR" sz="900" b="0" i="0" u="none" strike="noStrike" kern="1200" baseline="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cs typeface="+mn-cs"/>
        </a:defRPr>
      </a:pPr>
      <a:endParaRPr lang="ko-KR"/>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Sheet1!$B$1</c:f>
              <c:strCache>
                <c:ptCount val="1"/>
                <c:pt idx="0">
                  <c:v>생명보험밀도(좌)</c:v>
                </c:pt>
              </c:strCache>
            </c:strRef>
          </c:tx>
          <c:spPr>
            <a:solidFill>
              <a:schemeClr val="accent1"/>
            </a:solidFill>
            <a:ln>
              <a:noFill/>
            </a:ln>
            <a:effectLst/>
          </c:spPr>
          <c:invertIfNegative val="0"/>
          <c:dLbls>
            <c:numFmt formatCode="#,##0.0_);[Red]\(#,##0.0\)" sourceLinked="0"/>
            <c:spPr>
              <a:noFill/>
              <a:ln>
                <a:noFill/>
              </a:ln>
              <a:effectLst/>
            </c:spPr>
            <c:txPr>
              <a:bodyPr rot="0" spcFirstLastPara="1" vertOverflow="ellipsis" vert="horz" wrap="square" lIns="38100" tIns="19050" rIns="38100" bIns="19050" anchor="ctr" anchorCtr="1">
                <a:spAutoFit/>
              </a:bodyPr>
              <a:lstStyle/>
              <a:p>
                <a:pPr>
                  <a:defRPr lang="en-US" altLang="ko-KR" sz="1200" b="1" i="0" u="none" strike="noStrike" kern="1200" baseline="0">
                    <a:ln>
                      <a:solidFill>
                        <a:srgbClr val="000000">
                          <a:lumMod val="50000"/>
                          <a:lumOff val="50000"/>
                          <a:alpha val="0"/>
                        </a:srgbClr>
                      </a:solidFill>
                    </a:ln>
                    <a:solidFill>
                      <a:schemeClr val="bg1"/>
                    </a:solidFill>
                    <a:latin typeface="KPMG Bold" panose="020B0803030202040204" pitchFamily="34" charset="0"/>
                    <a:ea typeface="KoPub돋움체 Medium" panose="00000600000000000000" pitchFamily="2" charset="-127"/>
                    <a:cs typeface="+mn-cs"/>
                  </a:defRPr>
                </a:pPr>
                <a:endParaRPr lang="ko-K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Sheet1!$A$2:$A$6</c:f>
              <c:numCache>
                <c:formatCode>General</c:formatCode>
                <c:ptCount val="5"/>
                <c:pt idx="0">
                  <c:v>2017</c:v>
                </c:pt>
                <c:pt idx="1">
                  <c:v>2018</c:v>
                </c:pt>
                <c:pt idx="2">
                  <c:v>2019</c:v>
                </c:pt>
                <c:pt idx="3">
                  <c:v>2020</c:v>
                </c:pt>
                <c:pt idx="4">
                  <c:v>2021</c:v>
                </c:pt>
              </c:numCache>
            </c:numRef>
          </c:cat>
          <c:val>
            <c:numRef>
              <c:f>Sheet1!$B$2:$B$6</c:f>
              <c:numCache>
                <c:formatCode>0.00_);[Red]\(0.00\)</c:formatCode>
                <c:ptCount val="5"/>
                <c:pt idx="0">
                  <c:v>2030</c:v>
                </c:pt>
                <c:pt idx="1">
                  <c:v>2275.1999999999998</c:v>
                </c:pt>
                <c:pt idx="2">
                  <c:v>2295.6999999999998</c:v>
                </c:pt>
                <c:pt idx="3">
                  <c:v>2319.6999999999998</c:v>
                </c:pt>
                <c:pt idx="4">
                  <c:v>2940.4</c:v>
                </c:pt>
              </c:numCache>
            </c:numRef>
          </c:val>
          <c:extLst>
            <c:ext xmlns:c16="http://schemas.microsoft.com/office/drawing/2014/chart" uri="{C3380CC4-5D6E-409C-BE32-E72D297353CC}">
              <c16:uniqueId val="{00000000-1B5C-44C0-88F8-D59348D1D356}"/>
            </c:ext>
          </c:extLst>
        </c:ser>
        <c:ser>
          <c:idx val="1"/>
          <c:order val="1"/>
          <c:tx>
            <c:strRef>
              <c:f>Sheet1!$C$1</c:f>
              <c:strCache>
                <c:ptCount val="1"/>
                <c:pt idx="0">
                  <c:v>손해보험밀도(좌)</c:v>
                </c:pt>
              </c:strCache>
            </c:strRef>
          </c:tx>
          <c:spPr>
            <a:solidFill>
              <a:schemeClr val="accent3"/>
            </a:solidFill>
            <a:ln>
              <a:noFill/>
            </a:ln>
            <a:effectLst/>
          </c:spPr>
          <c:invertIfNegative val="0"/>
          <c:dLbls>
            <c:numFmt formatCode="#,##0.0_);[Red]\(#,##0.0\)" sourceLinked="0"/>
            <c:spPr>
              <a:noFill/>
              <a:ln>
                <a:noFill/>
              </a:ln>
              <a:effectLst/>
            </c:spPr>
            <c:txPr>
              <a:bodyPr rot="0" spcFirstLastPara="1" vertOverflow="ellipsis" vert="horz" wrap="square" lIns="38100" tIns="19050" rIns="38100" bIns="19050" anchor="ctr" anchorCtr="1">
                <a:spAutoFit/>
              </a:bodyPr>
              <a:lstStyle/>
              <a:p>
                <a:pPr>
                  <a:defRPr lang="en-US" altLang="ko-KR" sz="1200" b="1" i="0" u="none" strike="noStrike" kern="1200" baseline="0">
                    <a:ln>
                      <a:solidFill>
                        <a:srgbClr val="000000">
                          <a:lumMod val="50000"/>
                          <a:lumOff val="50000"/>
                          <a:alpha val="0"/>
                        </a:srgbClr>
                      </a:solidFill>
                    </a:ln>
                    <a:solidFill>
                      <a:schemeClr val="bg1"/>
                    </a:solidFill>
                    <a:latin typeface="KPMG Bold" panose="020B0803030202040204" pitchFamily="34" charset="0"/>
                    <a:ea typeface="KoPub돋움체 Medium" panose="00000600000000000000" pitchFamily="2" charset="-127"/>
                    <a:cs typeface="+mn-cs"/>
                  </a:defRPr>
                </a:pPr>
                <a:endParaRPr lang="ko-K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Sheet1!$A$2:$A$6</c:f>
              <c:numCache>
                <c:formatCode>General</c:formatCode>
                <c:ptCount val="5"/>
                <c:pt idx="0">
                  <c:v>2017</c:v>
                </c:pt>
                <c:pt idx="1">
                  <c:v>2018</c:v>
                </c:pt>
                <c:pt idx="2">
                  <c:v>2019</c:v>
                </c:pt>
                <c:pt idx="3">
                  <c:v>2020</c:v>
                </c:pt>
                <c:pt idx="4">
                  <c:v>2021</c:v>
                </c:pt>
              </c:numCache>
            </c:numRef>
          </c:cat>
          <c:val>
            <c:numRef>
              <c:f>Sheet1!$C$2:$C$6</c:f>
              <c:numCache>
                <c:formatCode>0.00_);[Red]\(0.00\)</c:formatCode>
                <c:ptCount val="5"/>
                <c:pt idx="0">
                  <c:v>468.5</c:v>
                </c:pt>
                <c:pt idx="1">
                  <c:v>507.2</c:v>
                </c:pt>
                <c:pt idx="2">
                  <c:v>532</c:v>
                </c:pt>
                <c:pt idx="3">
                  <c:v>466.5</c:v>
                </c:pt>
                <c:pt idx="4">
                  <c:v>481.1</c:v>
                </c:pt>
              </c:numCache>
            </c:numRef>
          </c:val>
          <c:extLst>
            <c:ext xmlns:c16="http://schemas.microsoft.com/office/drawing/2014/chart" uri="{C3380CC4-5D6E-409C-BE32-E72D297353CC}">
              <c16:uniqueId val="{00000001-1B5C-44C0-88F8-D59348D1D356}"/>
            </c:ext>
          </c:extLst>
        </c:ser>
        <c:dLbls>
          <c:showLegendKey val="0"/>
          <c:showVal val="0"/>
          <c:showCatName val="0"/>
          <c:showSerName val="0"/>
          <c:showPercent val="0"/>
          <c:showBubbleSize val="0"/>
        </c:dLbls>
        <c:gapWidth val="80"/>
        <c:overlap val="100"/>
        <c:axId val="739968304"/>
        <c:axId val="739950416"/>
      </c:barChart>
      <c:lineChart>
        <c:grouping val="standard"/>
        <c:varyColors val="0"/>
        <c:ser>
          <c:idx val="2"/>
          <c:order val="2"/>
          <c:tx>
            <c:strRef>
              <c:f>Sheet1!$D$1</c:f>
              <c:strCache>
                <c:ptCount val="1"/>
                <c:pt idx="0">
                  <c:v>보험침투율(우)</c:v>
                </c:pt>
              </c:strCache>
            </c:strRef>
          </c:tx>
          <c:spPr>
            <a:ln w="28575" cap="rnd">
              <a:solidFill>
                <a:schemeClr val="accent5"/>
              </a:solidFill>
              <a:round/>
            </a:ln>
            <a:effectLst/>
          </c:spPr>
          <c:marker>
            <c:symbol val="circle"/>
            <c:size val="6"/>
            <c:spPr>
              <a:solidFill>
                <a:schemeClr val="bg1"/>
              </a:solidFill>
              <a:ln w="12700">
                <a:solidFill>
                  <a:schemeClr val="accent5"/>
                </a:solidFill>
              </a:ln>
              <a:effectLst/>
            </c:spPr>
          </c:marker>
          <c:dLbls>
            <c:dLbl>
              <c:idx val="4"/>
              <c:layout>
                <c:manualLayout>
                  <c:x val="-4.2914094973591652E-2"/>
                  <c:y val="4.0262104637208231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1B5C-44C0-88F8-D59348D1D356}"/>
                </c:ext>
              </c:extLst>
            </c:dLbl>
            <c:numFmt formatCode="#,##0.0_);[Red]\(#,##0.0\)" sourceLinked="0"/>
            <c:spPr>
              <a:noFill/>
              <a:ln>
                <a:noFill/>
              </a:ln>
              <a:effectLst/>
            </c:spPr>
            <c:txPr>
              <a:bodyPr rot="0" spcFirstLastPara="1" vertOverflow="ellipsis" vert="horz" wrap="square" lIns="38100" tIns="19050" rIns="38100" bIns="19050" anchor="ctr" anchorCtr="1">
                <a:spAutoFit/>
              </a:bodyPr>
              <a:lstStyle/>
              <a:p>
                <a:pPr>
                  <a:defRPr lang="en-US" altLang="ko-KR" sz="1200" b="1" i="0" u="none" strike="noStrike" kern="1200" baseline="0">
                    <a:ln>
                      <a:solidFill>
                        <a:srgbClr val="000000">
                          <a:lumMod val="50000"/>
                          <a:lumOff val="50000"/>
                          <a:alpha val="0"/>
                        </a:srgbClr>
                      </a:solidFill>
                    </a:ln>
                    <a:solidFill>
                      <a:schemeClr val="accent5"/>
                    </a:solidFill>
                    <a:latin typeface="KPMG Bold" panose="020B0803030202040204" pitchFamily="34" charset="0"/>
                    <a:ea typeface="KoPub돋움체 Medium" panose="00000600000000000000" pitchFamily="2" charset="-127"/>
                    <a:cs typeface="+mn-cs"/>
                  </a:defRPr>
                </a:pPr>
                <a:endParaRPr lang="ko-KR"/>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Sheet1!$A$2:$A$6</c:f>
              <c:numCache>
                <c:formatCode>General</c:formatCode>
                <c:ptCount val="5"/>
                <c:pt idx="0">
                  <c:v>2017</c:v>
                </c:pt>
                <c:pt idx="1">
                  <c:v>2018</c:v>
                </c:pt>
                <c:pt idx="2">
                  <c:v>2019</c:v>
                </c:pt>
                <c:pt idx="3">
                  <c:v>2020</c:v>
                </c:pt>
                <c:pt idx="4">
                  <c:v>2021</c:v>
                </c:pt>
              </c:numCache>
            </c:numRef>
          </c:cat>
          <c:val>
            <c:numRef>
              <c:f>Sheet1!$D$2:$D$6</c:f>
              <c:numCache>
                <c:formatCode>0.00_);[Red]\(0.00\)</c:formatCode>
                <c:ptCount val="5"/>
                <c:pt idx="0">
                  <c:v>1.57</c:v>
                </c:pt>
                <c:pt idx="1">
                  <c:v>1.61</c:v>
                </c:pt>
                <c:pt idx="2">
                  <c:v>1.55</c:v>
                </c:pt>
                <c:pt idx="3">
                  <c:v>1.73</c:v>
                </c:pt>
                <c:pt idx="4">
                  <c:v>1.95</c:v>
                </c:pt>
              </c:numCache>
            </c:numRef>
          </c:val>
          <c:smooth val="0"/>
          <c:extLst>
            <c:ext xmlns:c16="http://schemas.microsoft.com/office/drawing/2014/chart" uri="{C3380CC4-5D6E-409C-BE32-E72D297353CC}">
              <c16:uniqueId val="{00000003-1B5C-44C0-88F8-D59348D1D356}"/>
            </c:ext>
          </c:extLst>
        </c:ser>
        <c:dLbls>
          <c:showLegendKey val="0"/>
          <c:showVal val="0"/>
          <c:showCatName val="0"/>
          <c:showSerName val="0"/>
          <c:showPercent val="0"/>
          <c:showBubbleSize val="0"/>
        </c:dLbls>
        <c:marker val="1"/>
        <c:smooth val="0"/>
        <c:axId val="1260228304"/>
        <c:axId val="1260218320"/>
      </c:lineChart>
      <c:catAx>
        <c:axId val="73996830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lgn="ctr">
              <a:defRPr lang="en-US" altLang="ko-KR" sz="1050" b="0" i="0" u="none" strike="noStrike" kern="1200" baseline="0">
                <a:ln>
                  <a:solidFill>
                    <a:srgbClr val="000000">
                      <a:lumMod val="50000"/>
                      <a:lumOff val="50000"/>
                      <a:alpha val="0"/>
                    </a:srgbClr>
                  </a:solidFill>
                </a:ln>
                <a:solidFill>
                  <a:schemeClr val="bg1">
                    <a:lumMod val="50000"/>
                  </a:schemeClr>
                </a:solidFill>
                <a:latin typeface="KPMG Bold" panose="020B0803030202040204" pitchFamily="34" charset="0"/>
                <a:ea typeface="KoPub돋움체 Medium" panose="00000600000000000000" pitchFamily="2" charset="-127"/>
                <a:cs typeface="+mn-cs"/>
              </a:defRPr>
            </a:pPr>
            <a:endParaRPr lang="ko-KR"/>
          </a:p>
        </c:txPr>
        <c:crossAx val="739950416"/>
        <c:crosses val="autoZero"/>
        <c:auto val="1"/>
        <c:lblAlgn val="ctr"/>
        <c:lblOffset val="100"/>
        <c:noMultiLvlLbl val="0"/>
      </c:catAx>
      <c:valAx>
        <c:axId val="739950416"/>
        <c:scaling>
          <c:orientation val="minMax"/>
        </c:scaling>
        <c:delete val="0"/>
        <c:axPos val="l"/>
        <c:numFmt formatCode="#,##0_);[Red]\(#,##0\)" sourceLinked="0"/>
        <c:majorTickMark val="out"/>
        <c:minorTickMark val="none"/>
        <c:tickLblPos val="nextTo"/>
        <c:spPr>
          <a:noFill/>
          <a:ln>
            <a:solidFill>
              <a:schemeClr val="bg1">
                <a:lumMod val="75000"/>
              </a:schemeClr>
            </a:solidFill>
          </a:ln>
          <a:effectLst/>
        </c:spPr>
        <c:txPr>
          <a:bodyPr rot="-60000000" spcFirstLastPara="1" vertOverflow="ellipsis" vert="horz" wrap="square" anchor="ctr" anchorCtr="1"/>
          <a:lstStyle/>
          <a:p>
            <a:pPr algn="ctr">
              <a:defRPr lang="en-US" altLang="ko-KR" sz="1050" b="0" i="0" u="none" strike="noStrike" kern="1200" baseline="0">
                <a:ln>
                  <a:solidFill>
                    <a:srgbClr val="000000">
                      <a:lumMod val="50000"/>
                      <a:lumOff val="50000"/>
                      <a:alpha val="0"/>
                    </a:srgbClr>
                  </a:solidFill>
                </a:ln>
                <a:solidFill>
                  <a:schemeClr val="bg1">
                    <a:lumMod val="50000"/>
                  </a:schemeClr>
                </a:solidFill>
                <a:latin typeface="KPMG Bold" panose="020B0803030202040204" pitchFamily="34" charset="0"/>
                <a:ea typeface="KoPub돋움체 Medium" panose="00000600000000000000" pitchFamily="2" charset="-127"/>
                <a:cs typeface="+mn-cs"/>
              </a:defRPr>
            </a:pPr>
            <a:endParaRPr lang="ko-KR"/>
          </a:p>
        </c:txPr>
        <c:crossAx val="739968304"/>
        <c:crosses val="autoZero"/>
        <c:crossBetween val="between"/>
      </c:valAx>
      <c:valAx>
        <c:axId val="1260218320"/>
        <c:scaling>
          <c:orientation val="minMax"/>
          <c:max val="2"/>
        </c:scaling>
        <c:delete val="0"/>
        <c:axPos val="r"/>
        <c:numFmt formatCode="#,##0.0_);[Red]\(#,##0.0\)" sourceLinked="0"/>
        <c:majorTickMark val="out"/>
        <c:minorTickMark val="out"/>
        <c:tickLblPos val="nextTo"/>
        <c:spPr>
          <a:noFill/>
          <a:ln>
            <a:solidFill>
              <a:schemeClr val="bg1">
                <a:lumMod val="75000"/>
              </a:schemeClr>
            </a:solidFill>
          </a:ln>
          <a:effectLst/>
        </c:spPr>
        <c:txPr>
          <a:bodyPr rot="-60000000" spcFirstLastPara="1" vertOverflow="ellipsis" vert="horz" wrap="square" anchor="ctr" anchorCtr="1"/>
          <a:lstStyle/>
          <a:p>
            <a:pPr algn="ctr">
              <a:defRPr lang="en-US" altLang="ko-KR" sz="1050" b="0" i="0" u="none" strike="noStrike" kern="1200" baseline="0">
                <a:ln>
                  <a:solidFill>
                    <a:srgbClr val="000000">
                      <a:lumMod val="50000"/>
                      <a:lumOff val="50000"/>
                      <a:alpha val="0"/>
                    </a:srgbClr>
                  </a:solidFill>
                </a:ln>
                <a:solidFill>
                  <a:schemeClr val="bg1">
                    <a:lumMod val="50000"/>
                  </a:schemeClr>
                </a:solidFill>
                <a:latin typeface="KPMG Bold" panose="020B0803030202040204" pitchFamily="34" charset="0"/>
                <a:ea typeface="KoPub돋움체 Medium" panose="00000600000000000000" pitchFamily="2" charset="-127"/>
                <a:cs typeface="+mn-cs"/>
              </a:defRPr>
            </a:pPr>
            <a:endParaRPr lang="ko-KR"/>
          </a:p>
        </c:txPr>
        <c:crossAx val="1260228304"/>
        <c:crosses val="max"/>
        <c:crossBetween val="between"/>
        <c:minorUnit val="0.5"/>
      </c:valAx>
      <c:catAx>
        <c:axId val="1260228304"/>
        <c:scaling>
          <c:orientation val="minMax"/>
        </c:scaling>
        <c:delete val="1"/>
        <c:axPos val="b"/>
        <c:numFmt formatCode="General" sourceLinked="1"/>
        <c:majorTickMark val="out"/>
        <c:minorTickMark val="none"/>
        <c:tickLblPos val="nextTo"/>
        <c:crossAx val="1260218320"/>
        <c:crosses val="autoZero"/>
        <c:auto val="1"/>
        <c:lblAlgn val="ctr"/>
        <c:lblOffset val="100"/>
        <c:noMultiLvlLbl val="0"/>
      </c:catAx>
      <c:spPr>
        <a:noFill/>
        <a:ln>
          <a:noFill/>
        </a:ln>
        <a:effectLst/>
      </c:spPr>
    </c:plotArea>
    <c:legend>
      <c:legendPos val="t"/>
      <c:overlay val="0"/>
      <c:spPr>
        <a:noFill/>
        <a:ln>
          <a:noFill/>
        </a:ln>
        <a:effectLst/>
      </c:spPr>
      <c:txPr>
        <a:bodyPr rot="0" spcFirstLastPara="1" vertOverflow="ellipsis" vert="horz" wrap="square" anchor="ctr" anchorCtr="1"/>
        <a:lstStyle/>
        <a:p>
          <a:pPr>
            <a:defRPr lang="en-US" altLang="ko-KR" sz="900" b="0" i="0" u="none" strike="noStrike" kern="1200" baseline="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cs typeface="+mn-cs"/>
            </a:defRPr>
          </a:pPr>
          <a:endParaRPr lang="ko-K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lang="en-US" altLang="ko-KR" sz="900" kern="120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cs typeface="+mn-cs"/>
        </a:defRPr>
      </a:pPr>
      <a:endParaRPr lang="ko-KR"/>
    </a:p>
  </c:txPr>
  <c:externalData r:id="rId3">
    <c:autoUpdate val="0"/>
  </c:externalData>
</c:chartSpace>
</file>

<file path=ppt/charts/chart9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Sheet1!$B$1</c:f>
              <c:strCache>
                <c:ptCount val="1"/>
                <c:pt idx="0">
                  <c:v>생명</c:v>
                </c:pt>
              </c:strCache>
            </c:strRef>
          </c:tx>
          <c:spPr>
            <a:solidFill>
              <a:schemeClr val="accent2"/>
            </a:solidFill>
            <a:ln>
              <a:noFill/>
            </a:ln>
            <a:effectLst/>
          </c:spPr>
          <c:invertIfNegative val="0"/>
          <c:dLbls>
            <c:dLbl>
              <c:idx val="5"/>
              <c:layout>
                <c:manualLayout>
                  <c:x val="0"/>
                  <c:y val="-2.0758886029139091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A201-4EC3-9FF3-9D35A09AF4BE}"/>
                </c:ext>
              </c:extLst>
            </c:dLbl>
            <c:spPr>
              <a:noFill/>
              <a:ln>
                <a:noFill/>
              </a:ln>
              <a:effectLst/>
            </c:spPr>
            <c:txPr>
              <a:bodyPr rot="0" spcFirstLastPara="1" vertOverflow="ellipsis" vert="horz" wrap="square" lIns="38100" tIns="19050" rIns="38100" bIns="19050" anchor="ctr" anchorCtr="1">
                <a:spAutoFit/>
              </a:bodyPr>
              <a:lstStyle/>
              <a:p>
                <a:pPr>
                  <a:defRPr lang="en-US" altLang="ko-KR" sz="1200" b="0" i="0" u="none" strike="noStrike" kern="1200" baseline="0">
                    <a:ln>
                      <a:solidFill>
                        <a:srgbClr val="000000">
                          <a:lumMod val="50000"/>
                          <a:lumOff val="50000"/>
                          <a:alpha val="0"/>
                        </a:srgbClr>
                      </a:solidFill>
                    </a:ln>
                    <a:solidFill>
                      <a:schemeClr val="bg1"/>
                    </a:solidFill>
                    <a:latin typeface="KPMG Bold" panose="020B0803030202040204" pitchFamily="34" charset="0"/>
                    <a:ea typeface="KoPub돋움체 Medium" panose="00000600000000000000" pitchFamily="2" charset="-127"/>
                    <a:cs typeface="+mn-cs"/>
                  </a:defRPr>
                </a:pPr>
                <a:endParaRPr lang="ko-K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2017</c:v>
                </c:pt>
                <c:pt idx="1">
                  <c:v>2018</c:v>
                </c:pt>
                <c:pt idx="2">
                  <c:v>2019</c:v>
                </c:pt>
                <c:pt idx="3">
                  <c:v>2020</c:v>
                </c:pt>
                <c:pt idx="4">
                  <c:v>2021</c:v>
                </c:pt>
                <c:pt idx="5">
                  <c:v>2022.1H</c:v>
                </c:pt>
              </c:strCache>
            </c:strRef>
          </c:cat>
          <c:val>
            <c:numRef>
              <c:f>Sheet1!$B$2:$B$7</c:f>
              <c:numCache>
                <c:formatCode>0_);[Red]\(0\)</c:formatCode>
                <c:ptCount val="6"/>
                <c:pt idx="0">
                  <c:v>21.060000000000002</c:v>
                </c:pt>
                <c:pt idx="1">
                  <c:v>12.35</c:v>
                </c:pt>
                <c:pt idx="2">
                  <c:v>13.770000000000001</c:v>
                </c:pt>
                <c:pt idx="3">
                  <c:v>15.040000000000001</c:v>
                </c:pt>
                <c:pt idx="4">
                  <c:v>14.25</c:v>
                </c:pt>
                <c:pt idx="5">
                  <c:v>2.0699999999999998</c:v>
                </c:pt>
              </c:numCache>
            </c:numRef>
          </c:val>
          <c:extLst>
            <c:ext xmlns:c16="http://schemas.microsoft.com/office/drawing/2014/chart" uri="{C3380CC4-5D6E-409C-BE32-E72D297353CC}">
              <c16:uniqueId val="{00000001-A201-4EC3-9FF3-9D35A09AF4BE}"/>
            </c:ext>
          </c:extLst>
        </c:ser>
        <c:ser>
          <c:idx val="1"/>
          <c:order val="1"/>
          <c:tx>
            <c:strRef>
              <c:f>Sheet1!$C$1</c:f>
              <c:strCache>
                <c:ptCount val="1"/>
                <c:pt idx="0">
                  <c:v>손해</c:v>
                </c:pt>
              </c:strCache>
            </c:strRef>
          </c:tx>
          <c:spPr>
            <a:solidFill>
              <a:schemeClr val="accent4"/>
            </a:solidFill>
            <a:ln>
              <a:noFill/>
            </a:ln>
            <a:effectLst/>
          </c:spPr>
          <c:invertIfNegative val="0"/>
          <c:dLbls>
            <c:dLbl>
              <c:idx val="5"/>
              <c:layout>
                <c:manualLayout>
                  <c:x val="0"/>
                  <c:y val="-2.0758886029138938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A201-4EC3-9FF3-9D35A09AF4BE}"/>
                </c:ext>
              </c:extLst>
            </c:dLbl>
            <c:spPr>
              <a:noFill/>
              <a:ln>
                <a:noFill/>
              </a:ln>
              <a:effectLst/>
            </c:spPr>
            <c:txPr>
              <a:bodyPr rot="0" spcFirstLastPara="1" vertOverflow="ellipsis" vert="horz" wrap="square" lIns="38100" tIns="19050" rIns="38100" bIns="19050" anchor="ctr" anchorCtr="1">
                <a:spAutoFit/>
              </a:bodyPr>
              <a:lstStyle/>
              <a:p>
                <a:pPr>
                  <a:defRPr lang="en-US" altLang="ko-KR" sz="1200" b="0" i="0" u="none" strike="noStrike" kern="1200" baseline="0">
                    <a:ln>
                      <a:solidFill>
                        <a:srgbClr val="000000">
                          <a:lumMod val="50000"/>
                          <a:lumOff val="50000"/>
                          <a:alpha val="0"/>
                        </a:srgbClr>
                      </a:solidFill>
                    </a:ln>
                    <a:solidFill>
                      <a:schemeClr val="bg1"/>
                    </a:solidFill>
                    <a:latin typeface="KPMG Bold" panose="020B0803030202040204" pitchFamily="34" charset="0"/>
                    <a:ea typeface="KoPub돋움체 Medium" panose="00000600000000000000" pitchFamily="2" charset="-127"/>
                    <a:cs typeface="+mn-cs"/>
                  </a:defRPr>
                </a:pPr>
                <a:endParaRPr lang="ko-K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2017</c:v>
                </c:pt>
                <c:pt idx="1">
                  <c:v>2018</c:v>
                </c:pt>
                <c:pt idx="2">
                  <c:v>2019</c:v>
                </c:pt>
                <c:pt idx="3">
                  <c:v>2020</c:v>
                </c:pt>
                <c:pt idx="4">
                  <c:v>2021</c:v>
                </c:pt>
                <c:pt idx="5">
                  <c:v>2022.1H</c:v>
                </c:pt>
              </c:strCache>
            </c:strRef>
          </c:cat>
          <c:val>
            <c:numRef>
              <c:f>Sheet1!$C$2:$C$7</c:f>
              <c:numCache>
                <c:formatCode>0_);[Red]\(0\)</c:formatCode>
                <c:ptCount val="6"/>
                <c:pt idx="0">
                  <c:v>16.739999999999998</c:v>
                </c:pt>
                <c:pt idx="1">
                  <c:v>23.4</c:v>
                </c:pt>
                <c:pt idx="2">
                  <c:v>17.849999999999998</c:v>
                </c:pt>
                <c:pt idx="3">
                  <c:v>15.98</c:v>
                </c:pt>
                <c:pt idx="4">
                  <c:v>21.000000000000004</c:v>
                </c:pt>
                <c:pt idx="5">
                  <c:v>9.89</c:v>
                </c:pt>
              </c:numCache>
            </c:numRef>
          </c:val>
          <c:extLst>
            <c:ext xmlns:c16="http://schemas.microsoft.com/office/drawing/2014/chart" uri="{C3380CC4-5D6E-409C-BE32-E72D297353CC}">
              <c16:uniqueId val="{00000003-A201-4EC3-9FF3-9D35A09AF4BE}"/>
            </c:ext>
          </c:extLst>
        </c:ser>
        <c:ser>
          <c:idx val="2"/>
          <c:order val="2"/>
          <c:tx>
            <c:strRef>
              <c:f>Sheet1!$D$1</c:f>
              <c:strCache>
                <c:ptCount val="1"/>
                <c:pt idx="0">
                  <c:v>겸영</c:v>
                </c:pt>
              </c:strCache>
            </c:strRef>
          </c:tx>
          <c:spPr>
            <a:solidFill>
              <a:srgbClr val="33CDBE"/>
            </a:solidFill>
            <a:ln>
              <a:noFill/>
            </a:ln>
            <a:effectLst/>
          </c:spPr>
          <c:invertIfNegative val="0"/>
          <c:dLbls>
            <c:dLbl>
              <c:idx val="5"/>
              <c:layout>
                <c:manualLayout>
                  <c:x val="-2.1684706345375667E-16"/>
                  <c:y val="-2.0758886029138938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A201-4EC3-9FF3-9D35A09AF4BE}"/>
                </c:ext>
              </c:extLst>
            </c:dLbl>
            <c:spPr>
              <a:noFill/>
              <a:ln>
                <a:noFill/>
              </a:ln>
              <a:effectLst/>
            </c:spPr>
            <c:txPr>
              <a:bodyPr rot="0" spcFirstLastPara="1" vertOverflow="ellipsis" vert="horz" wrap="square" lIns="38100" tIns="19050" rIns="38100" bIns="19050" anchor="ctr" anchorCtr="1">
                <a:spAutoFit/>
              </a:bodyPr>
              <a:lstStyle/>
              <a:p>
                <a:pPr>
                  <a:defRPr lang="en-US" altLang="ko-KR" sz="1200" b="0" i="0" u="none" strike="noStrike" kern="1200" baseline="0">
                    <a:ln>
                      <a:solidFill>
                        <a:srgbClr val="000000">
                          <a:lumMod val="50000"/>
                          <a:lumOff val="50000"/>
                          <a:alpha val="0"/>
                        </a:srgbClr>
                      </a:solidFill>
                    </a:ln>
                    <a:solidFill>
                      <a:schemeClr val="bg1"/>
                    </a:solidFill>
                    <a:latin typeface="KPMG Bold" panose="020B0803030202040204" pitchFamily="34" charset="0"/>
                    <a:ea typeface="KoPub돋움체 Medium" panose="00000600000000000000" pitchFamily="2" charset="-127"/>
                    <a:cs typeface="+mn-cs"/>
                  </a:defRPr>
                </a:pPr>
                <a:endParaRPr lang="ko-K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2017</c:v>
                </c:pt>
                <c:pt idx="1">
                  <c:v>2018</c:v>
                </c:pt>
                <c:pt idx="2">
                  <c:v>2019</c:v>
                </c:pt>
                <c:pt idx="3">
                  <c:v>2020</c:v>
                </c:pt>
                <c:pt idx="4">
                  <c:v>2021</c:v>
                </c:pt>
                <c:pt idx="5">
                  <c:v>2022.1H</c:v>
                </c:pt>
              </c:strCache>
            </c:strRef>
          </c:cat>
          <c:val>
            <c:numRef>
              <c:f>Sheet1!$D$2:$D$7</c:f>
              <c:numCache>
                <c:formatCode>0_);[Red]\(0\)</c:formatCode>
                <c:ptCount val="6"/>
                <c:pt idx="0">
                  <c:v>3.2399999999999998</c:v>
                </c:pt>
                <c:pt idx="1">
                  <c:v>10.4</c:v>
                </c:pt>
                <c:pt idx="2">
                  <c:v>5.61</c:v>
                </c:pt>
                <c:pt idx="3">
                  <c:v>5.17</c:v>
                </c:pt>
                <c:pt idx="4">
                  <c:v>12.750000000000002</c:v>
                </c:pt>
                <c:pt idx="5">
                  <c:v>1.1500000000000001</c:v>
                </c:pt>
              </c:numCache>
            </c:numRef>
          </c:val>
          <c:extLst>
            <c:ext xmlns:c16="http://schemas.microsoft.com/office/drawing/2014/chart" uri="{C3380CC4-5D6E-409C-BE32-E72D297353CC}">
              <c16:uniqueId val="{00000005-A201-4EC3-9FF3-9D35A09AF4BE}"/>
            </c:ext>
          </c:extLst>
        </c:ser>
        <c:ser>
          <c:idx val="3"/>
          <c:order val="3"/>
          <c:tx>
            <c:strRef>
              <c:f>Sheet1!$E$1</c:f>
              <c:strCache>
                <c:ptCount val="1"/>
                <c:pt idx="0">
                  <c:v>기타</c:v>
                </c:pt>
              </c:strCache>
            </c:strRef>
          </c:tx>
          <c:spPr>
            <a:solidFill>
              <a:schemeClr val="accent2">
                <a:lumMod val="60000"/>
              </a:schemeClr>
            </a:solidFill>
            <a:ln>
              <a:noFill/>
            </a:ln>
            <a:effectLst/>
          </c:spPr>
          <c:invertIfNegative val="0"/>
          <c:dLbls>
            <c:dLbl>
              <c:idx val="5"/>
              <c:layout>
                <c:manualLayout>
                  <c:x val="-2.9570395703119898E-3"/>
                  <c:y val="-8.3035544116555754E-2"/>
                </c:manualLayout>
              </c:layout>
              <c:spPr>
                <a:noFill/>
                <a:ln>
                  <a:noFill/>
                </a:ln>
                <a:effectLst/>
              </c:spPr>
              <c:txPr>
                <a:bodyPr rot="0" spcFirstLastPara="1" vertOverflow="ellipsis" vert="horz" wrap="square" lIns="38100" tIns="19050" rIns="38100" bIns="19050" anchor="ctr" anchorCtr="1">
                  <a:spAutoFit/>
                </a:bodyPr>
                <a:lstStyle/>
                <a:p>
                  <a:pPr>
                    <a:defRPr lang="en-US" altLang="ko-KR" sz="1200" b="0" i="0" u="none" strike="noStrike" kern="1200" baseline="0">
                      <a:ln>
                        <a:solidFill>
                          <a:srgbClr val="000000">
                            <a:lumMod val="50000"/>
                            <a:lumOff val="50000"/>
                            <a:alpha val="0"/>
                          </a:srgbClr>
                        </a:solidFill>
                      </a:ln>
                      <a:solidFill>
                        <a:srgbClr val="001F55"/>
                      </a:solidFill>
                      <a:latin typeface="KPMG Bold" panose="020B0803030202040204" pitchFamily="34" charset="0"/>
                      <a:ea typeface="KoPub돋움체 Medium" panose="00000600000000000000" pitchFamily="2" charset="-127"/>
                      <a:cs typeface="+mn-cs"/>
                    </a:defRPr>
                  </a:pPr>
                  <a:endParaRPr lang="ko-KR"/>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A201-4EC3-9FF3-9D35A09AF4BE}"/>
                </c:ext>
              </c:extLst>
            </c:dLbl>
            <c:spPr>
              <a:noFill/>
              <a:ln>
                <a:noFill/>
              </a:ln>
              <a:effectLst/>
            </c:spPr>
            <c:txPr>
              <a:bodyPr rot="0" spcFirstLastPara="1" vertOverflow="ellipsis" vert="horz" wrap="square" lIns="38100" tIns="19050" rIns="38100" bIns="19050" anchor="ctr" anchorCtr="1">
                <a:spAutoFit/>
              </a:bodyPr>
              <a:lstStyle/>
              <a:p>
                <a:pPr>
                  <a:defRPr lang="en-US" altLang="ko-KR" sz="1200" b="0" i="0" u="none" strike="noStrike" kern="1200" baseline="0">
                    <a:ln>
                      <a:solidFill>
                        <a:srgbClr val="000000">
                          <a:lumMod val="50000"/>
                          <a:lumOff val="50000"/>
                          <a:alpha val="0"/>
                        </a:srgbClr>
                      </a:solidFill>
                    </a:ln>
                    <a:solidFill>
                      <a:schemeClr val="bg1"/>
                    </a:solidFill>
                    <a:latin typeface="KPMG Bold" panose="020B0803030202040204" pitchFamily="34" charset="0"/>
                    <a:ea typeface="KoPub돋움체 Medium" panose="00000600000000000000" pitchFamily="2" charset="-127"/>
                    <a:cs typeface="+mn-cs"/>
                  </a:defRPr>
                </a:pPr>
                <a:endParaRPr lang="ko-K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2017</c:v>
                </c:pt>
                <c:pt idx="1">
                  <c:v>2018</c:v>
                </c:pt>
                <c:pt idx="2">
                  <c:v>2019</c:v>
                </c:pt>
                <c:pt idx="3">
                  <c:v>2020</c:v>
                </c:pt>
                <c:pt idx="4">
                  <c:v>2021</c:v>
                </c:pt>
                <c:pt idx="5">
                  <c:v>2022.1H</c:v>
                </c:pt>
              </c:strCache>
            </c:strRef>
          </c:cat>
          <c:val>
            <c:numRef>
              <c:f>Sheet1!$E$2:$E$7</c:f>
              <c:numCache>
                <c:formatCode>0_);[Red]\(0\)</c:formatCode>
                <c:ptCount val="6"/>
                <c:pt idx="0">
                  <c:v>12.959999999999999</c:v>
                </c:pt>
                <c:pt idx="1">
                  <c:v>18.849999999999998</c:v>
                </c:pt>
                <c:pt idx="2">
                  <c:v>13.770000000000001</c:v>
                </c:pt>
                <c:pt idx="3">
                  <c:v>10.81</c:v>
                </c:pt>
                <c:pt idx="4">
                  <c:v>27</c:v>
                </c:pt>
                <c:pt idx="5">
                  <c:v>9.89</c:v>
                </c:pt>
              </c:numCache>
            </c:numRef>
          </c:val>
          <c:extLst>
            <c:ext xmlns:c16="http://schemas.microsoft.com/office/drawing/2014/chart" uri="{C3380CC4-5D6E-409C-BE32-E72D297353CC}">
              <c16:uniqueId val="{00000007-A201-4EC3-9FF3-9D35A09AF4BE}"/>
            </c:ext>
          </c:extLst>
        </c:ser>
        <c:dLbls>
          <c:showLegendKey val="0"/>
          <c:showVal val="0"/>
          <c:showCatName val="0"/>
          <c:showSerName val="0"/>
          <c:showPercent val="0"/>
          <c:showBubbleSize val="0"/>
        </c:dLbls>
        <c:gapWidth val="80"/>
        <c:overlap val="100"/>
        <c:axId val="739968304"/>
        <c:axId val="739950416"/>
      </c:barChart>
      <c:catAx>
        <c:axId val="73996830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vert="eaVert" wrap="square" anchor="ctr" anchorCtr="1"/>
          <a:lstStyle/>
          <a:p>
            <a:pPr algn="ctr">
              <a:defRPr lang="en-US" altLang="ko-KR" sz="1050" b="0" i="0" u="none" strike="noStrike" kern="1200" baseline="0">
                <a:ln>
                  <a:solidFill>
                    <a:srgbClr val="000000">
                      <a:lumMod val="50000"/>
                      <a:lumOff val="50000"/>
                      <a:alpha val="0"/>
                    </a:srgbClr>
                  </a:solidFill>
                </a:ln>
                <a:solidFill>
                  <a:schemeClr val="bg1">
                    <a:lumMod val="50000"/>
                  </a:schemeClr>
                </a:solidFill>
                <a:latin typeface="KPMG Bold" panose="020B0803030202040204" pitchFamily="34" charset="0"/>
                <a:ea typeface="KoPub돋움체 Medium" panose="00000600000000000000" pitchFamily="2" charset="-127"/>
                <a:cs typeface="+mn-cs"/>
              </a:defRPr>
            </a:pPr>
            <a:endParaRPr lang="ko-KR"/>
          </a:p>
        </c:txPr>
        <c:crossAx val="739950416"/>
        <c:crosses val="autoZero"/>
        <c:auto val="1"/>
        <c:lblAlgn val="ctr"/>
        <c:lblOffset val="100"/>
        <c:noMultiLvlLbl val="0"/>
      </c:catAx>
      <c:valAx>
        <c:axId val="739950416"/>
        <c:scaling>
          <c:orientation val="minMax"/>
        </c:scaling>
        <c:delete val="0"/>
        <c:axPos val="l"/>
        <c:numFmt formatCode="0_);[Red]\(0\)" sourceLinked="1"/>
        <c:majorTickMark val="out"/>
        <c:minorTickMark val="none"/>
        <c:tickLblPos val="nextTo"/>
        <c:spPr>
          <a:noFill/>
          <a:ln>
            <a:solidFill>
              <a:schemeClr val="bg1">
                <a:lumMod val="85000"/>
              </a:schemeClr>
            </a:solidFill>
          </a:ln>
          <a:effectLst/>
        </c:spPr>
        <c:txPr>
          <a:bodyPr rot="-60000000" spcFirstLastPara="1" vertOverflow="ellipsis" vert="horz" wrap="square" anchor="ctr" anchorCtr="1"/>
          <a:lstStyle/>
          <a:p>
            <a:pPr algn="ctr">
              <a:defRPr lang="en-US" altLang="ko-KR" sz="1050" b="0" i="0" u="none" strike="noStrike" kern="1200" baseline="0">
                <a:ln>
                  <a:solidFill>
                    <a:srgbClr val="000000">
                      <a:lumMod val="50000"/>
                      <a:lumOff val="50000"/>
                      <a:alpha val="0"/>
                    </a:srgbClr>
                  </a:solidFill>
                </a:ln>
                <a:solidFill>
                  <a:schemeClr val="bg1">
                    <a:lumMod val="50000"/>
                  </a:schemeClr>
                </a:solidFill>
                <a:latin typeface="KPMG Bold" panose="020B0803030202040204" pitchFamily="34" charset="0"/>
                <a:ea typeface="KoPub돋움체 Medium" panose="00000600000000000000" pitchFamily="2" charset="-127"/>
                <a:cs typeface="+mn-cs"/>
              </a:defRPr>
            </a:pPr>
            <a:endParaRPr lang="ko-KR"/>
          </a:p>
        </c:txPr>
        <c:crossAx val="739968304"/>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lang="en-US" altLang="ko-KR" sz="900" b="0" i="0" u="none" strike="noStrike" kern="1200" baseline="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cs typeface="+mn-cs"/>
            </a:defRPr>
          </a:pPr>
          <a:endParaRPr lang="ko-K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lang="en-US" altLang="ko-KR" sz="900" kern="120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cs typeface="+mn-cs"/>
        </a:defRPr>
      </a:pPr>
      <a:endParaRPr lang="ko-KR"/>
    </a:p>
  </c:txPr>
  <c:externalData r:id="rId3">
    <c:autoUpdate val="0"/>
  </c:externalData>
</c:chartSpace>
</file>

<file path=ppt/charts/chart9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Sheet1!$B$1</c:f>
              <c:strCache>
                <c:ptCount val="1"/>
                <c:pt idx="0">
                  <c:v>생명</c:v>
                </c:pt>
              </c:strCache>
            </c:strRef>
          </c:tx>
          <c:spPr>
            <a:solidFill>
              <a:schemeClr val="accent1"/>
            </a:solidFill>
            <a:ln>
              <a:noFill/>
            </a:ln>
            <a:effectLst/>
          </c:spPr>
          <c:invertIfNegative val="0"/>
          <c:dLbls>
            <c:dLbl>
              <c:idx val="5"/>
              <c:layout>
                <c:manualLayout>
                  <c:x val="6.505487054686139E-2"/>
                  <c:y val="-2.0758886029138938E-2"/>
                </c:manualLayout>
              </c:layout>
              <c:numFmt formatCode="#,##0.0_);[Red]\(#,##0.0\)" sourceLinked="0"/>
              <c:spPr>
                <a:noFill/>
                <a:ln>
                  <a:noFill/>
                </a:ln>
                <a:effectLst/>
              </c:spPr>
              <c:txPr>
                <a:bodyPr rot="0" spcFirstLastPara="1" vertOverflow="ellipsis" vert="horz" wrap="square" lIns="38100" tIns="19050" rIns="38100" bIns="19050" anchor="ctr" anchorCtr="1">
                  <a:spAutoFit/>
                </a:bodyPr>
                <a:lstStyle/>
                <a:p>
                  <a:pPr>
                    <a:defRPr lang="en-US" altLang="ko-KR" sz="1200" b="0" i="0" u="none" strike="noStrike" kern="1200" baseline="0">
                      <a:ln>
                        <a:solidFill>
                          <a:srgbClr val="000000">
                            <a:lumMod val="50000"/>
                            <a:lumOff val="50000"/>
                            <a:alpha val="0"/>
                          </a:srgbClr>
                        </a:solidFill>
                      </a:ln>
                      <a:solidFill>
                        <a:srgbClr val="1E49E2"/>
                      </a:solidFill>
                      <a:latin typeface="KPMG Bold" panose="020B0803030202040204" pitchFamily="34" charset="0"/>
                      <a:ea typeface="KoPub돋움체 Medium" panose="00000600000000000000" pitchFamily="2" charset="-127"/>
                      <a:cs typeface="+mn-cs"/>
                    </a:defRPr>
                  </a:pPr>
                  <a:endParaRPr lang="ko-KR"/>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B21D-4B6E-A448-6E46CE2BCCC2}"/>
                </c:ext>
              </c:extLst>
            </c:dLbl>
            <c:numFmt formatCode="#,##0.0_);[Red]\(#,##0.0\)" sourceLinked="0"/>
            <c:spPr>
              <a:noFill/>
              <a:ln>
                <a:noFill/>
              </a:ln>
              <a:effectLst/>
            </c:spPr>
            <c:txPr>
              <a:bodyPr rot="0" spcFirstLastPara="1" vertOverflow="ellipsis" vert="horz" wrap="square" lIns="38100" tIns="19050" rIns="38100" bIns="19050" anchor="ctr" anchorCtr="1">
                <a:spAutoFit/>
              </a:bodyPr>
              <a:lstStyle/>
              <a:p>
                <a:pPr>
                  <a:defRPr lang="en-US" altLang="ko-KR" sz="1200" b="0" i="0" u="none" strike="noStrike" kern="1200" baseline="0">
                    <a:ln>
                      <a:solidFill>
                        <a:srgbClr val="000000">
                          <a:lumMod val="50000"/>
                          <a:lumOff val="50000"/>
                          <a:alpha val="0"/>
                        </a:srgbClr>
                      </a:solidFill>
                    </a:ln>
                    <a:solidFill>
                      <a:schemeClr val="bg1"/>
                    </a:solidFill>
                    <a:latin typeface="KPMG Bold" panose="020B0803030202040204" pitchFamily="34" charset="0"/>
                    <a:ea typeface="KoPub돋움체 Medium" panose="00000600000000000000" pitchFamily="2" charset="-127"/>
                    <a:cs typeface="+mn-cs"/>
                  </a:defRPr>
                </a:pPr>
                <a:endParaRPr lang="ko-K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2017</c:v>
                </c:pt>
                <c:pt idx="1">
                  <c:v>2018</c:v>
                </c:pt>
                <c:pt idx="2">
                  <c:v>2019</c:v>
                </c:pt>
                <c:pt idx="3">
                  <c:v>2020</c:v>
                </c:pt>
                <c:pt idx="4">
                  <c:v>2021</c:v>
                </c:pt>
                <c:pt idx="5">
                  <c:v>2022.1H</c:v>
                </c:pt>
              </c:strCache>
            </c:strRef>
          </c:cat>
          <c:val>
            <c:numRef>
              <c:f>Sheet1!$B$2:$B$7</c:f>
              <c:numCache>
                <c:formatCode>0_);[Red]\(0\)</c:formatCode>
                <c:ptCount val="6"/>
                <c:pt idx="0">
                  <c:v>10.183999999999999</c:v>
                </c:pt>
                <c:pt idx="1">
                  <c:v>7.6539999999999999</c:v>
                </c:pt>
                <c:pt idx="2">
                  <c:v>12.312000000000001</c:v>
                </c:pt>
                <c:pt idx="3">
                  <c:v>6.5280000000000005</c:v>
                </c:pt>
                <c:pt idx="4">
                  <c:v>14.783999999999999</c:v>
                </c:pt>
                <c:pt idx="5">
                  <c:v>0.28600000000000003</c:v>
                </c:pt>
              </c:numCache>
            </c:numRef>
          </c:val>
          <c:extLst>
            <c:ext xmlns:c16="http://schemas.microsoft.com/office/drawing/2014/chart" uri="{C3380CC4-5D6E-409C-BE32-E72D297353CC}">
              <c16:uniqueId val="{00000001-B21D-4B6E-A448-6E46CE2BCCC2}"/>
            </c:ext>
          </c:extLst>
        </c:ser>
        <c:ser>
          <c:idx val="1"/>
          <c:order val="1"/>
          <c:tx>
            <c:strRef>
              <c:f>Sheet1!$C$1</c:f>
              <c:strCache>
                <c:ptCount val="1"/>
                <c:pt idx="0">
                  <c:v>손해</c:v>
                </c:pt>
              </c:strCache>
            </c:strRef>
          </c:tx>
          <c:spPr>
            <a:solidFill>
              <a:schemeClr val="accent3"/>
            </a:solidFill>
            <a:ln>
              <a:noFill/>
            </a:ln>
            <a:effectLst/>
          </c:spPr>
          <c:invertIfNegative val="0"/>
          <c:dLbls>
            <c:dLbl>
              <c:idx val="5"/>
              <c:layout>
                <c:manualLayout>
                  <c:x val="-1.0842353172687834E-16"/>
                  <c:y val="-1.2455331617483516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B21D-4B6E-A448-6E46CE2BCCC2}"/>
                </c:ext>
              </c:extLst>
            </c:dLbl>
            <c:numFmt formatCode="#,##0.0_);[Red]\(#,##0.0\)" sourceLinked="0"/>
            <c:spPr>
              <a:noFill/>
              <a:ln>
                <a:noFill/>
              </a:ln>
              <a:effectLst/>
            </c:spPr>
            <c:txPr>
              <a:bodyPr rot="0" spcFirstLastPara="1" vertOverflow="ellipsis" vert="horz" wrap="square" lIns="38100" tIns="19050" rIns="38100" bIns="19050" anchor="ctr" anchorCtr="1">
                <a:spAutoFit/>
              </a:bodyPr>
              <a:lstStyle/>
              <a:p>
                <a:pPr>
                  <a:defRPr lang="en-US" altLang="ko-KR" sz="1200" b="0" i="0" u="none" strike="noStrike" kern="1200" baseline="0">
                    <a:ln>
                      <a:solidFill>
                        <a:srgbClr val="000000">
                          <a:lumMod val="50000"/>
                          <a:lumOff val="50000"/>
                          <a:alpha val="0"/>
                        </a:srgbClr>
                      </a:solidFill>
                    </a:ln>
                    <a:solidFill>
                      <a:schemeClr val="bg1"/>
                    </a:solidFill>
                    <a:latin typeface="KPMG Bold" panose="020B0803030202040204" pitchFamily="34" charset="0"/>
                    <a:ea typeface="KoPub돋움체 Medium" panose="00000600000000000000" pitchFamily="2" charset="-127"/>
                    <a:cs typeface="+mn-cs"/>
                  </a:defRPr>
                </a:pPr>
                <a:endParaRPr lang="ko-K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2017</c:v>
                </c:pt>
                <c:pt idx="1">
                  <c:v>2018</c:v>
                </c:pt>
                <c:pt idx="2">
                  <c:v>2019</c:v>
                </c:pt>
                <c:pt idx="3">
                  <c:v>2020</c:v>
                </c:pt>
                <c:pt idx="4">
                  <c:v>2021</c:v>
                </c:pt>
                <c:pt idx="5">
                  <c:v>2022.1H</c:v>
                </c:pt>
              </c:strCache>
            </c:strRef>
          </c:cat>
          <c:val>
            <c:numRef>
              <c:f>Sheet1!$C$2:$C$7</c:f>
              <c:numCache>
                <c:formatCode>0_);[Red]\(0\)</c:formatCode>
                <c:ptCount val="6"/>
                <c:pt idx="0">
                  <c:v>4.4079999999999995</c:v>
                </c:pt>
                <c:pt idx="1">
                  <c:v>5.1619999999999999</c:v>
                </c:pt>
                <c:pt idx="2">
                  <c:v>1.8810000000000002</c:v>
                </c:pt>
                <c:pt idx="3">
                  <c:v>2.1120000000000001</c:v>
                </c:pt>
                <c:pt idx="4">
                  <c:v>2.9119999999999999</c:v>
                </c:pt>
                <c:pt idx="5">
                  <c:v>1.8199999999999998</c:v>
                </c:pt>
              </c:numCache>
            </c:numRef>
          </c:val>
          <c:extLst>
            <c:ext xmlns:c16="http://schemas.microsoft.com/office/drawing/2014/chart" uri="{C3380CC4-5D6E-409C-BE32-E72D297353CC}">
              <c16:uniqueId val="{00000003-B21D-4B6E-A448-6E46CE2BCCC2}"/>
            </c:ext>
          </c:extLst>
        </c:ser>
        <c:ser>
          <c:idx val="2"/>
          <c:order val="2"/>
          <c:tx>
            <c:strRef>
              <c:f>Sheet1!$D$1</c:f>
              <c:strCache>
                <c:ptCount val="1"/>
                <c:pt idx="0">
                  <c:v>겸영</c:v>
                </c:pt>
              </c:strCache>
            </c:strRef>
          </c:tx>
          <c:spPr>
            <a:solidFill>
              <a:schemeClr val="accent5"/>
            </a:solidFill>
            <a:ln>
              <a:noFill/>
            </a:ln>
            <a:effectLst/>
          </c:spPr>
          <c:invertIfNegative val="0"/>
          <c:dLbls>
            <c:dLbl>
              <c:idx val="2"/>
              <c:layout>
                <c:manualLayout>
                  <c:x val="-5.4211765863439168E-17"/>
                  <c:y val="-8.3035544116554991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B21D-4B6E-A448-6E46CE2BCCC2}"/>
                </c:ext>
              </c:extLst>
            </c:dLbl>
            <c:dLbl>
              <c:idx val="3"/>
              <c:delete val="1"/>
              <c:extLst>
                <c:ext xmlns:c15="http://schemas.microsoft.com/office/drawing/2012/chart" uri="{CE6537A1-D6FC-4f65-9D91-7224C49458BB}"/>
                <c:ext xmlns:c16="http://schemas.microsoft.com/office/drawing/2014/chart" uri="{C3380CC4-5D6E-409C-BE32-E72D297353CC}">
                  <c16:uniqueId val="{00000005-B21D-4B6E-A448-6E46CE2BCCC2}"/>
                </c:ext>
              </c:extLst>
            </c:dLbl>
            <c:dLbl>
              <c:idx val="5"/>
              <c:layout>
                <c:manualLayout>
                  <c:x val="6.2097830976549515E-2"/>
                  <c:y val="-1.6607108823310998E-2"/>
                </c:manualLayout>
              </c:layout>
              <c:numFmt formatCode="#,##0.0_);[Red]\(#,##0.0\)" sourceLinked="0"/>
              <c:spPr>
                <a:noFill/>
                <a:ln>
                  <a:noFill/>
                </a:ln>
                <a:effectLst/>
              </c:spPr>
              <c:txPr>
                <a:bodyPr rot="0" spcFirstLastPara="1" vertOverflow="ellipsis" vert="horz" wrap="square" lIns="38100" tIns="19050" rIns="38100" bIns="19050" anchor="ctr" anchorCtr="1">
                  <a:spAutoFit/>
                </a:bodyPr>
                <a:lstStyle/>
                <a:p>
                  <a:pPr>
                    <a:defRPr lang="en-US" altLang="ko-KR" sz="1200" b="0" i="0" u="none" strike="noStrike" kern="1200" baseline="0">
                      <a:ln>
                        <a:solidFill>
                          <a:srgbClr val="000000">
                            <a:lumMod val="50000"/>
                            <a:lumOff val="50000"/>
                            <a:alpha val="0"/>
                          </a:srgbClr>
                        </a:solidFill>
                      </a:ln>
                      <a:solidFill>
                        <a:srgbClr val="7423E4"/>
                      </a:solidFill>
                      <a:latin typeface="KPMG Bold" panose="020B0803030202040204" pitchFamily="34" charset="0"/>
                      <a:ea typeface="KoPub돋움체 Medium" panose="00000600000000000000" pitchFamily="2" charset="-127"/>
                      <a:cs typeface="+mn-cs"/>
                    </a:defRPr>
                  </a:pPr>
                  <a:endParaRPr lang="ko-KR"/>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B21D-4B6E-A448-6E46CE2BCCC2}"/>
                </c:ext>
              </c:extLst>
            </c:dLbl>
            <c:numFmt formatCode="#,##0.0_);[Red]\(#,##0.0\)" sourceLinked="0"/>
            <c:spPr>
              <a:noFill/>
              <a:ln>
                <a:noFill/>
              </a:ln>
              <a:effectLst/>
            </c:spPr>
            <c:txPr>
              <a:bodyPr rot="0" spcFirstLastPara="1" vertOverflow="ellipsis" vert="horz" wrap="square" lIns="38100" tIns="19050" rIns="38100" bIns="19050" anchor="ctr" anchorCtr="1">
                <a:spAutoFit/>
              </a:bodyPr>
              <a:lstStyle/>
              <a:p>
                <a:pPr>
                  <a:defRPr lang="en-US" altLang="ko-KR" sz="1200" b="0" i="0" u="none" strike="noStrike" kern="1200" baseline="0">
                    <a:ln>
                      <a:solidFill>
                        <a:srgbClr val="000000">
                          <a:lumMod val="50000"/>
                          <a:lumOff val="50000"/>
                          <a:alpha val="0"/>
                        </a:srgbClr>
                      </a:solidFill>
                    </a:ln>
                    <a:solidFill>
                      <a:schemeClr val="bg1"/>
                    </a:solidFill>
                    <a:latin typeface="KPMG Bold" panose="020B0803030202040204" pitchFamily="34" charset="0"/>
                    <a:ea typeface="KoPub돋움체 Medium" panose="00000600000000000000" pitchFamily="2" charset="-127"/>
                    <a:cs typeface="+mn-cs"/>
                  </a:defRPr>
                </a:pPr>
                <a:endParaRPr lang="ko-K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2017</c:v>
                </c:pt>
                <c:pt idx="1">
                  <c:v>2018</c:v>
                </c:pt>
                <c:pt idx="2">
                  <c:v>2019</c:v>
                </c:pt>
                <c:pt idx="3">
                  <c:v>2020</c:v>
                </c:pt>
                <c:pt idx="4">
                  <c:v>2021</c:v>
                </c:pt>
                <c:pt idx="5">
                  <c:v>2022.1H</c:v>
                </c:pt>
              </c:strCache>
            </c:strRef>
          </c:cat>
          <c:val>
            <c:numRef>
              <c:f>Sheet1!$D$2:$D$7</c:f>
              <c:numCache>
                <c:formatCode>0_);[Red]\(0\)</c:formatCode>
                <c:ptCount val="6"/>
                <c:pt idx="0">
                  <c:v>0.45599999999999996</c:v>
                </c:pt>
                <c:pt idx="1">
                  <c:v>1.4240000000000002</c:v>
                </c:pt>
                <c:pt idx="2">
                  <c:v>2.2230000000000003</c:v>
                </c:pt>
                <c:pt idx="3">
                  <c:v>0</c:v>
                </c:pt>
                <c:pt idx="4">
                  <c:v>3.5839999999999996</c:v>
                </c:pt>
                <c:pt idx="5">
                  <c:v>0.10400000000000001</c:v>
                </c:pt>
              </c:numCache>
            </c:numRef>
          </c:val>
          <c:extLst>
            <c:ext xmlns:c16="http://schemas.microsoft.com/office/drawing/2014/chart" uri="{C3380CC4-5D6E-409C-BE32-E72D297353CC}">
              <c16:uniqueId val="{00000007-B21D-4B6E-A448-6E46CE2BCCC2}"/>
            </c:ext>
          </c:extLst>
        </c:ser>
        <c:ser>
          <c:idx val="3"/>
          <c:order val="3"/>
          <c:tx>
            <c:strRef>
              <c:f>Sheet1!$E$1</c:f>
              <c:strCache>
                <c:ptCount val="1"/>
                <c:pt idx="0">
                  <c:v>기타</c:v>
                </c:pt>
              </c:strCache>
            </c:strRef>
          </c:tx>
          <c:spPr>
            <a:solidFill>
              <a:schemeClr val="accent1">
                <a:lumMod val="60000"/>
              </a:schemeClr>
            </a:solidFill>
            <a:ln>
              <a:noFill/>
            </a:ln>
            <a:effectLst/>
          </c:spPr>
          <c:invertIfNegative val="0"/>
          <c:dLbls>
            <c:dLbl>
              <c:idx val="0"/>
              <c:layout>
                <c:manualLayout>
                  <c:x val="0"/>
                  <c:y val="-3.7907033535571739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B21D-4B6E-A448-6E46CE2BCCC2}"/>
                </c:ext>
              </c:extLst>
            </c:dLbl>
            <c:dLbl>
              <c:idx val="1"/>
              <c:layout>
                <c:manualLayout>
                  <c:x val="-5.9140791406237627E-3"/>
                  <c:y val="-8.7817770325646485E-2"/>
                </c:manualLayout>
              </c:layout>
              <c:numFmt formatCode="#,##0.0_);[Red]\(#,##0.0\)" sourceLinked="0"/>
              <c:spPr>
                <a:noFill/>
                <a:ln>
                  <a:noFill/>
                </a:ln>
                <a:effectLst/>
              </c:spPr>
              <c:txPr>
                <a:bodyPr rot="0" spcFirstLastPara="1" vertOverflow="ellipsis" vert="horz" wrap="square" lIns="38100" tIns="19050" rIns="38100" bIns="19050" anchor="ctr" anchorCtr="1">
                  <a:noAutofit/>
                </a:bodyPr>
                <a:lstStyle/>
                <a:p>
                  <a:pPr>
                    <a:defRPr lang="en-US" altLang="ko-KR" sz="1200" b="0" i="0" u="none" strike="noStrike" kern="1200" baseline="0">
                      <a:ln>
                        <a:solidFill>
                          <a:srgbClr val="000000">
                            <a:lumMod val="50000"/>
                            <a:lumOff val="50000"/>
                            <a:alpha val="0"/>
                          </a:srgbClr>
                        </a:solidFill>
                      </a:ln>
                      <a:solidFill>
                        <a:schemeClr val="tx2"/>
                      </a:solidFill>
                      <a:latin typeface="KPMG Bold" panose="020B0803030202040204" pitchFamily="34" charset="0"/>
                      <a:ea typeface="KoPub돋움체 Medium" panose="00000600000000000000" pitchFamily="2" charset="-127"/>
                      <a:cs typeface="+mn-cs"/>
                    </a:defRPr>
                  </a:pPr>
                  <a:endParaRPr lang="ko-KR"/>
                </a:p>
              </c:txPr>
              <c:dLblPos val="ctr"/>
              <c:showLegendKey val="0"/>
              <c:showVal val="1"/>
              <c:showCatName val="0"/>
              <c:showSerName val="0"/>
              <c:showPercent val="0"/>
              <c:showBubbleSize val="0"/>
              <c:extLst>
                <c:ext xmlns:c15="http://schemas.microsoft.com/office/drawing/2012/chart" uri="{CE6537A1-D6FC-4f65-9D91-7224C49458BB}">
                  <c15:layout>
                    <c:manualLayout>
                      <c:w val="9.3457119200826291E-2"/>
                      <c:h val="7.8344035873970333E-2"/>
                    </c:manualLayout>
                  </c15:layout>
                </c:ext>
                <c:ext xmlns:c16="http://schemas.microsoft.com/office/drawing/2014/chart" uri="{C3380CC4-5D6E-409C-BE32-E72D297353CC}">
                  <c16:uniqueId val="{00000009-B21D-4B6E-A448-6E46CE2BCCC2}"/>
                </c:ext>
              </c:extLst>
            </c:dLbl>
            <c:dLbl>
              <c:idx val="2"/>
              <c:layout>
                <c:manualLayout>
                  <c:x val="0"/>
                  <c:y val="-4.6273028061110277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A-B21D-4B6E-A448-6E46CE2BCCC2}"/>
                </c:ext>
              </c:extLst>
            </c:dLbl>
            <c:dLbl>
              <c:idx val="3"/>
              <c:layout>
                <c:manualLayout>
                  <c:x val="0"/>
                  <c:y val="-4.9210819073722163E-2"/>
                </c:manualLayout>
              </c:layout>
              <c:numFmt formatCode="#,##0.0_);[Red]\(#,##0.0\)" sourceLinked="0"/>
              <c:spPr>
                <a:noFill/>
                <a:ln>
                  <a:noFill/>
                </a:ln>
                <a:effectLst/>
              </c:spPr>
              <c:txPr>
                <a:bodyPr rot="0" spcFirstLastPara="1" vertOverflow="ellipsis" vert="horz" wrap="square" lIns="38100" tIns="19050" rIns="38100" bIns="19050" anchor="ctr" anchorCtr="1">
                  <a:noAutofit/>
                </a:bodyPr>
                <a:lstStyle/>
                <a:p>
                  <a:pPr>
                    <a:defRPr lang="en-US" altLang="ko-KR" sz="1200" b="0" i="0" u="none" strike="noStrike" kern="1200" baseline="0">
                      <a:ln>
                        <a:solidFill>
                          <a:srgbClr val="000000">
                            <a:lumMod val="50000"/>
                            <a:lumOff val="50000"/>
                            <a:alpha val="0"/>
                          </a:srgbClr>
                        </a:solidFill>
                      </a:ln>
                      <a:solidFill>
                        <a:schemeClr val="tx2"/>
                      </a:solidFill>
                      <a:latin typeface="KPMG Bold" panose="020B0803030202040204" pitchFamily="34" charset="0"/>
                      <a:ea typeface="KoPub돋움체 Medium" panose="00000600000000000000" pitchFamily="2" charset="-127"/>
                      <a:cs typeface="+mn-cs"/>
                    </a:defRPr>
                  </a:pPr>
                  <a:endParaRPr lang="ko-KR"/>
                </a:p>
              </c:txPr>
              <c:dLblPos val="ctr"/>
              <c:showLegendKey val="0"/>
              <c:showVal val="1"/>
              <c:showCatName val="0"/>
              <c:showSerName val="0"/>
              <c:showPercent val="0"/>
              <c:showBubbleSize val="0"/>
              <c:extLst>
                <c:ext xmlns:c15="http://schemas.microsoft.com/office/drawing/2012/chart" uri="{CE6537A1-D6FC-4f65-9D91-7224C49458BB}">
                  <c15:layout>
                    <c:manualLayout>
                      <c:w val="5.6109942265548676E-2"/>
                      <c:h val="6.1736927050659189E-2"/>
                    </c:manualLayout>
                  </c15:layout>
                </c:ext>
                <c:ext xmlns:c16="http://schemas.microsoft.com/office/drawing/2014/chart" uri="{C3380CC4-5D6E-409C-BE32-E72D297353CC}">
                  <c16:uniqueId val="{0000000B-B21D-4B6E-A448-6E46CE2BCCC2}"/>
                </c:ext>
              </c:extLst>
            </c:dLbl>
            <c:dLbl>
              <c:idx val="4"/>
              <c:layout>
                <c:manualLayout>
                  <c:x val="0"/>
                  <c:y val="-5.197436620832574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C-B21D-4B6E-A448-6E46CE2BCCC2}"/>
                </c:ext>
              </c:extLst>
            </c:dLbl>
            <c:numFmt formatCode="#,##0.0_);[Red]\(#,##0.0\)" sourceLinked="0"/>
            <c:spPr>
              <a:noFill/>
              <a:ln>
                <a:noFill/>
              </a:ln>
              <a:effectLst/>
            </c:spPr>
            <c:txPr>
              <a:bodyPr rot="0" spcFirstLastPara="1" vertOverflow="ellipsis" vert="horz" wrap="square" lIns="38100" tIns="19050" rIns="38100" bIns="19050" anchor="ctr" anchorCtr="1">
                <a:spAutoFit/>
              </a:bodyPr>
              <a:lstStyle/>
              <a:p>
                <a:pPr>
                  <a:defRPr lang="en-US" altLang="ko-KR" sz="1200" b="0" i="0" u="none" strike="noStrike" kern="1200" baseline="0">
                    <a:ln>
                      <a:solidFill>
                        <a:srgbClr val="000000">
                          <a:lumMod val="50000"/>
                          <a:lumOff val="50000"/>
                          <a:alpha val="0"/>
                        </a:srgbClr>
                      </a:solidFill>
                    </a:ln>
                    <a:solidFill>
                      <a:schemeClr val="tx2"/>
                    </a:solidFill>
                    <a:latin typeface="KPMG Bold" panose="020B0803030202040204" pitchFamily="34" charset="0"/>
                    <a:ea typeface="KoPub돋움체 Medium" panose="00000600000000000000" pitchFamily="2" charset="-127"/>
                    <a:cs typeface="+mn-cs"/>
                  </a:defRPr>
                </a:pPr>
                <a:endParaRPr lang="ko-KR"/>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2017</c:v>
                </c:pt>
                <c:pt idx="1">
                  <c:v>2018</c:v>
                </c:pt>
                <c:pt idx="2">
                  <c:v>2019</c:v>
                </c:pt>
                <c:pt idx="3">
                  <c:v>2020</c:v>
                </c:pt>
                <c:pt idx="4">
                  <c:v>2021</c:v>
                </c:pt>
                <c:pt idx="5">
                  <c:v>2022.1H</c:v>
                </c:pt>
              </c:strCache>
            </c:strRef>
          </c:cat>
          <c:val>
            <c:numRef>
              <c:f>Sheet1!$E$2:$E$7</c:f>
              <c:numCache>
                <c:formatCode>0_);[Red]\(0\)</c:formatCode>
                <c:ptCount val="6"/>
                <c:pt idx="0">
                  <c:v>0.152</c:v>
                </c:pt>
                <c:pt idx="1">
                  <c:v>3.5600000000000005</c:v>
                </c:pt>
                <c:pt idx="2">
                  <c:v>0.68400000000000005</c:v>
                </c:pt>
                <c:pt idx="3">
                  <c:v>0.96</c:v>
                </c:pt>
                <c:pt idx="4">
                  <c:v>1.1199999999999999</c:v>
                </c:pt>
                <c:pt idx="5">
                  <c:v>0.39</c:v>
                </c:pt>
              </c:numCache>
            </c:numRef>
          </c:val>
          <c:extLst>
            <c:ext xmlns:c16="http://schemas.microsoft.com/office/drawing/2014/chart" uri="{C3380CC4-5D6E-409C-BE32-E72D297353CC}">
              <c16:uniqueId val="{0000000D-B21D-4B6E-A448-6E46CE2BCCC2}"/>
            </c:ext>
          </c:extLst>
        </c:ser>
        <c:dLbls>
          <c:showLegendKey val="0"/>
          <c:showVal val="0"/>
          <c:showCatName val="0"/>
          <c:showSerName val="0"/>
          <c:showPercent val="0"/>
          <c:showBubbleSize val="0"/>
        </c:dLbls>
        <c:gapWidth val="80"/>
        <c:overlap val="100"/>
        <c:axId val="739968304"/>
        <c:axId val="739950416"/>
      </c:barChart>
      <c:catAx>
        <c:axId val="73996830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vert="eaVert" wrap="square" anchor="ctr" anchorCtr="1"/>
          <a:lstStyle/>
          <a:p>
            <a:pPr algn="ctr">
              <a:defRPr lang="en-US" altLang="ko-KR" sz="1050" b="0" i="0" u="none" strike="noStrike" kern="1200" baseline="0">
                <a:ln>
                  <a:solidFill>
                    <a:srgbClr val="000000">
                      <a:lumMod val="50000"/>
                      <a:lumOff val="50000"/>
                      <a:alpha val="0"/>
                    </a:srgbClr>
                  </a:solidFill>
                </a:ln>
                <a:solidFill>
                  <a:schemeClr val="bg1">
                    <a:lumMod val="50000"/>
                  </a:schemeClr>
                </a:solidFill>
                <a:latin typeface="KPMG Bold" panose="020B0803030202040204" pitchFamily="34" charset="0"/>
                <a:ea typeface="KoPub돋움체 Medium" panose="00000600000000000000" pitchFamily="2" charset="-127"/>
                <a:cs typeface="+mn-cs"/>
              </a:defRPr>
            </a:pPr>
            <a:endParaRPr lang="ko-KR"/>
          </a:p>
        </c:txPr>
        <c:crossAx val="739950416"/>
        <c:crosses val="autoZero"/>
        <c:auto val="1"/>
        <c:lblAlgn val="ctr"/>
        <c:lblOffset val="100"/>
        <c:noMultiLvlLbl val="0"/>
      </c:catAx>
      <c:valAx>
        <c:axId val="739950416"/>
        <c:scaling>
          <c:orientation val="minMax"/>
        </c:scaling>
        <c:delete val="0"/>
        <c:axPos val="l"/>
        <c:numFmt formatCode="0_);[Red]\(0\)" sourceLinked="1"/>
        <c:majorTickMark val="out"/>
        <c:minorTickMark val="none"/>
        <c:tickLblPos val="nextTo"/>
        <c:spPr>
          <a:noFill/>
          <a:ln>
            <a:solidFill>
              <a:schemeClr val="bg1">
                <a:lumMod val="85000"/>
              </a:schemeClr>
            </a:solidFill>
          </a:ln>
          <a:effectLst/>
        </c:spPr>
        <c:txPr>
          <a:bodyPr rot="-60000000" spcFirstLastPara="1" vertOverflow="ellipsis" vert="horz" wrap="square" anchor="ctr" anchorCtr="1"/>
          <a:lstStyle/>
          <a:p>
            <a:pPr algn="ctr">
              <a:defRPr lang="en-US" altLang="ko-KR" sz="1050" b="0" i="0" u="none" strike="noStrike" kern="1200" baseline="0">
                <a:ln>
                  <a:solidFill>
                    <a:srgbClr val="000000">
                      <a:lumMod val="50000"/>
                      <a:lumOff val="50000"/>
                      <a:alpha val="0"/>
                    </a:srgbClr>
                  </a:solidFill>
                </a:ln>
                <a:solidFill>
                  <a:schemeClr val="bg1">
                    <a:lumMod val="50000"/>
                  </a:schemeClr>
                </a:solidFill>
                <a:latin typeface="KPMG Bold" panose="020B0803030202040204" pitchFamily="34" charset="0"/>
                <a:ea typeface="KoPub돋움체 Medium" panose="00000600000000000000" pitchFamily="2" charset="-127"/>
                <a:cs typeface="+mn-cs"/>
              </a:defRPr>
            </a:pPr>
            <a:endParaRPr lang="ko-KR"/>
          </a:p>
        </c:txPr>
        <c:crossAx val="739968304"/>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lang="en-US" altLang="ko-KR" sz="900" b="0" i="0" u="none" strike="noStrike" kern="1200" baseline="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cs typeface="+mn-cs"/>
            </a:defRPr>
          </a:pPr>
          <a:endParaRPr lang="ko-K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lang="en-US" altLang="ko-KR" sz="900" kern="120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cs typeface="+mn-cs"/>
        </a:defRPr>
      </a:pPr>
      <a:endParaRPr lang="ko-KR"/>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0.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1.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4.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8.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1.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2.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6.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8.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0.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1.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2.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3.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4.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5.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6.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7.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8.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0.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2.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3.xml><?xml version="1.0" encoding="utf-8"?>
<cs:colorStyle xmlns:cs="http://schemas.microsoft.com/office/drawing/2012/chartStyle" xmlns:a="http://schemas.openxmlformats.org/drawingml/2006/main" meth="withinLinear" id="17">
  <a:schemeClr val="accent4"/>
</cs:colorStyle>
</file>

<file path=ppt/charts/colors64.xml><?xml version="1.0" encoding="utf-8"?>
<cs:colorStyle xmlns:cs="http://schemas.microsoft.com/office/drawing/2012/chartStyle" xmlns:a="http://schemas.openxmlformats.org/drawingml/2006/main" meth="withinLinear" id="14">
  <a:schemeClr val="accent1"/>
</cs:colorStyle>
</file>

<file path=ppt/charts/colors6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7.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9.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0.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1.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2.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10.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1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16.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7.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8.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9.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20.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3.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4.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5.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6.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7.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8.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9.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30.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3.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4.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7.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38.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9.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40.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4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2.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43.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44.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45.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46.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47.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8.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9.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0.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1.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52.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5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4.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55.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56.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57.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58.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59.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6.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0.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61.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62.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63.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64.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65.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66.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67.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68.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69.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7.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0.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7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9.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2" y="2"/>
            <a:ext cx="2946189" cy="493949"/>
          </a:xfrm>
          <a:prstGeom prst="rect">
            <a:avLst/>
          </a:prstGeom>
        </p:spPr>
        <p:txBody>
          <a:bodyPr vert="horz" lIns="91129" tIns="45564" rIns="91129" bIns="45564" rtlCol="0"/>
          <a:lstStyle>
            <a:lvl1pPr algn="l">
              <a:defRPr sz="1200"/>
            </a:lvl1pPr>
          </a:lstStyle>
          <a:p>
            <a:endParaRPr lang="en-US" dirty="0"/>
          </a:p>
        </p:txBody>
      </p:sp>
      <p:sp>
        <p:nvSpPr>
          <p:cNvPr id="3" name="Date Placeholder 2"/>
          <p:cNvSpPr>
            <a:spLocks noGrp="1"/>
          </p:cNvSpPr>
          <p:nvPr>
            <p:ph type="dt" sz="quarter" idx="1"/>
          </p:nvPr>
        </p:nvSpPr>
        <p:spPr>
          <a:xfrm>
            <a:off x="3849900" y="2"/>
            <a:ext cx="2946189" cy="493949"/>
          </a:xfrm>
          <a:prstGeom prst="rect">
            <a:avLst/>
          </a:prstGeom>
        </p:spPr>
        <p:txBody>
          <a:bodyPr vert="horz" lIns="91129" tIns="45564" rIns="91129" bIns="45564" rtlCol="0"/>
          <a:lstStyle>
            <a:lvl1pPr algn="r">
              <a:defRPr sz="1200"/>
            </a:lvl1pPr>
          </a:lstStyle>
          <a:p>
            <a:fld id="{FD4ADFBC-B392-474D-BFD2-23D3BDA66A93}" type="datetimeFigureOut">
              <a:rPr lang="en-US" smtClean="0"/>
              <a:t>9/6/2023</a:t>
            </a:fld>
            <a:endParaRPr lang="en-US" dirty="0"/>
          </a:p>
        </p:txBody>
      </p:sp>
      <p:sp>
        <p:nvSpPr>
          <p:cNvPr id="4" name="Footer Placeholder 3"/>
          <p:cNvSpPr>
            <a:spLocks noGrp="1"/>
          </p:cNvSpPr>
          <p:nvPr>
            <p:ph type="ftr" sz="quarter" idx="2"/>
          </p:nvPr>
        </p:nvSpPr>
        <p:spPr>
          <a:xfrm>
            <a:off x="2" y="9377137"/>
            <a:ext cx="2946189" cy="493949"/>
          </a:xfrm>
          <a:prstGeom prst="rect">
            <a:avLst/>
          </a:prstGeom>
        </p:spPr>
        <p:txBody>
          <a:bodyPr vert="horz" lIns="91129" tIns="45564" rIns="91129" bIns="45564"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49900" y="9377137"/>
            <a:ext cx="2946189" cy="493949"/>
          </a:xfrm>
          <a:prstGeom prst="rect">
            <a:avLst/>
          </a:prstGeom>
        </p:spPr>
        <p:txBody>
          <a:bodyPr vert="horz" lIns="91129" tIns="45564" rIns="91129" bIns="45564" rtlCol="0" anchor="b"/>
          <a:lstStyle>
            <a:lvl1pPr algn="r">
              <a:defRPr sz="1200"/>
            </a:lvl1pPr>
          </a:lstStyle>
          <a:p>
            <a:fld id="{C0AC7954-39B3-A445-8EC5-862700B8B91C}" type="slidenum">
              <a:rPr lang="en-US" smtClean="0"/>
              <a:t>‹#›</a:t>
            </a:fld>
            <a:endParaRPr lang="en-US" dirty="0"/>
          </a:p>
        </p:txBody>
      </p:sp>
    </p:spTree>
    <p:extLst>
      <p:ext uri="{BB962C8B-B14F-4D97-AF65-F5344CB8AC3E}">
        <p14:creationId xmlns:p14="http://schemas.microsoft.com/office/powerpoint/2010/main" val="4176445780"/>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2" y="1"/>
            <a:ext cx="2945659" cy="495349"/>
          </a:xfrm>
          <a:prstGeom prst="rect">
            <a:avLst/>
          </a:prstGeom>
        </p:spPr>
        <p:txBody>
          <a:bodyPr vert="horz" lIns="91129" tIns="45564" rIns="91129" bIns="45564" rtlCol="0"/>
          <a:lstStyle>
            <a:lvl1pPr algn="l">
              <a:defRPr sz="1200"/>
            </a:lvl1pPr>
          </a:lstStyle>
          <a:p>
            <a:endParaRPr lang="en-AU" dirty="0"/>
          </a:p>
        </p:txBody>
      </p:sp>
      <p:sp>
        <p:nvSpPr>
          <p:cNvPr id="3" name="Date Placeholder 2"/>
          <p:cNvSpPr>
            <a:spLocks noGrp="1"/>
          </p:cNvSpPr>
          <p:nvPr>
            <p:ph type="dt" idx="1"/>
          </p:nvPr>
        </p:nvSpPr>
        <p:spPr>
          <a:xfrm>
            <a:off x="3850446" y="1"/>
            <a:ext cx="2945659" cy="495349"/>
          </a:xfrm>
          <a:prstGeom prst="rect">
            <a:avLst/>
          </a:prstGeom>
        </p:spPr>
        <p:txBody>
          <a:bodyPr vert="horz" lIns="91129" tIns="45564" rIns="91129" bIns="45564" rtlCol="0"/>
          <a:lstStyle>
            <a:lvl1pPr algn="r">
              <a:defRPr sz="1200"/>
            </a:lvl1pPr>
          </a:lstStyle>
          <a:p>
            <a:fld id="{635DF4FA-E8DD-496D-9743-7EF5FC8FAEAE}" type="datetimeFigureOut">
              <a:rPr lang="en-AU" smtClean="0"/>
              <a:pPr/>
              <a:t>6/09/2023</a:t>
            </a:fld>
            <a:endParaRPr lang="en-AU" dirty="0"/>
          </a:p>
        </p:txBody>
      </p:sp>
      <p:sp>
        <p:nvSpPr>
          <p:cNvPr id="4" name="Slide Image Placeholder 3"/>
          <p:cNvSpPr>
            <a:spLocks noGrp="1" noRot="1" noChangeAspect="1"/>
          </p:cNvSpPr>
          <p:nvPr>
            <p:ph type="sldImg" idx="2"/>
          </p:nvPr>
        </p:nvSpPr>
        <p:spPr>
          <a:xfrm>
            <a:off x="993775" y="1235075"/>
            <a:ext cx="4810125" cy="3330575"/>
          </a:xfrm>
          <a:prstGeom prst="rect">
            <a:avLst/>
          </a:prstGeom>
          <a:noFill/>
          <a:ln w="12700">
            <a:solidFill>
              <a:prstClr val="black"/>
            </a:solidFill>
          </a:ln>
        </p:spPr>
        <p:txBody>
          <a:bodyPr vert="horz" lIns="91129" tIns="45564" rIns="91129" bIns="45564" rtlCol="0" anchor="ctr"/>
          <a:lstStyle/>
          <a:p>
            <a:endParaRPr lang="en-AU" dirty="0"/>
          </a:p>
        </p:txBody>
      </p:sp>
      <p:sp>
        <p:nvSpPr>
          <p:cNvPr id="5" name="Notes Placeholder 4"/>
          <p:cNvSpPr>
            <a:spLocks noGrp="1"/>
          </p:cNvSpPr>
          <p:nvPr>
            <p:ph type="body" sz="quarter" idx="3"/>
          </p:nvPr>
        </p:nvSpPr>
        <p:spPr>
          <a:xfrm>
            <a:off x="679768" y="4751221"/>
            <a:ext cx="5438140" cy="3887362"/>
          </a:xfrm>
          <a:prstGeom prst="rect">
            <a:avLst/>
          </a:prstGeom>
        </p:spPr>
        <p:txBody>
          <a:bodyPr vert="horz" lIns="91129" tIns="45564" rIns="91129" bIns="45564"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2" y="9377318"/>
            <a:ext cx="2945659" cy="495348"/>
          </a:xfrm>
          <a:prstGeom prst="rect">
            <a:avLst/>
          </a:prstGeom>
        </p:spPr>
        <p:txBody>
          <a:bodyPr vert="horz" lIns="91129" tIns="45564" rIns="91129" bIns="45564" rtlCol="0" anchor="b"/>
          <a:lstStyle>
            <a:lvl1pPr algn="l">
              <a:defRPr sz="1200"/>
            </a:lvl1pPr>
          </a:lstStyle>
          <a:p>
            <a:endParaRPr lang="en-AU" dirty="0"/>
          </a:p>
        </p:txBody>
      </p:sp>
      <p:sp>
        <p:nvSpPr>
          <p:cNvPr id="7" name="Slide Number Placeholder 6"/>
          <p:cNvSpPr>
            <a:spLocks noGrp="1"/>
          </p:cNvSpPr>
          <p:nvPr>
            <p:ph type="sldNum" sz="quarter" idx="5"/>
          </p:nvPr>
        </p:nvSpPr>
        <p:spPr>
          <a:xfrm>
            <a:off x="3850446" y="9377318"/>
            <a:ext cx="2945659" cy="495348"/>
          </a:xfrm>
          <a:prstGeom prst="rect">
            <a:avLst/>
          </a:prstGeom>
        </p:spPr>
        <p:txBody>
          <a:bodyPr vert="horz" lIns="91129" tIns="45564" rIns="91129" bIns="45564" rtlCol="0" anchor="b"/>
          <a:lstStyle>
            <a:lvl1pPr algn="r">
              <a:defRPr sz="1200"/>
            </a:lvl1pPr>
          </a:lstStyle>
          <a:p>
            <a:fld id="{ABD96654-91BB-436D-BB65-0EA7A9B36C61}" type="slidenum">
              <a:rPr lang="en-AU" smtClean="0"/>
              <a:pPr/>
              <a:t>‹#›</a:t>
            </a:fld>
            <a:endParaRPr lang="en-AU" dirty="0"/>
          </a:p>
        </p:txBody>
      </p:sp>
    </p:spTree>
    <p:extLst>
      <p:ext uri="{BB962C8B-B14F-4D97-AF65-F5344CB8AC3E}">
        <p14:creationId xmlns:p14="http://schemas.microsoft.com/office/powerpoint/2010/main" val="643107811"/>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36330942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16724479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8444894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10776791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12741999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5236766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9249321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8969621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31401806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40319879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12370960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145057396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41854248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8504219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11522313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91465305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157620432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40180500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90166812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8701164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41380265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4929978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a:t>
            </a:r>
            <a:endParaRPr lang="ko-KR" altLang="en-US" dirty="0"/>
          </a:p>
        </p:txBody>
      </p:sp>
    </p:spTree>
    <p:extLst>
      <p:ext uri="{BB962C8B-B14F-4D97-AF65-F5344CB8AC3E}">
        <p14:creationId xmlns:p14="http://schemas.microsoft.com/office/powerpoint/2010/main" val="309138375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145707674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a:t>
            </a:r>
            <a:endParaRPr lang="ko-KR" altLang="en-US" dirty="0"/>
          </a:p>
        </p:txBody>
      </p:sp>
    </p:spTree>
    <p:extLst>
      <p:ext uri="{BB962C8B-B14F-4D97-AF65-F5344CB8AC3E}">
        <p14:creationId xmlns:p14="http://schemas.microsoft.com/office/powerpoint/2010/main" val="282556526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92076333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393887602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64479944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377765562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107686444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69232912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36786900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3820613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17659245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38435312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70897077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82534233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364949363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39807361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74747664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105373850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366388551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150844236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41415806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28904063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43385924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38194001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33495557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332396892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310516892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130055945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402626845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1571281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8547416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6388871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6985820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4565055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home.kpmg/kr/ko/home.html" TargetMode="External"/><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blank" preserve="1">
  <p:cSld name="표지">
    <p:spTree>
      <p:nvGrpSpPr>
        <p:cNvPr id="1" name=""/>
        <p:cNvGrpSpPr/>
        <p:nvPr/>
      </p:nvGrpSpPr>
      <p:grpSpPr>
        <a:xfrm>
          <a:off x="0" y="0"/>
          <a:ext cx="0" cy="0"/>
          <a:chOff x="0" y="0"/>
          <a:chExt cx="0" cy="0"/>
        </a:xfrm>
      </p:grpSpPr>
    </p:spTree>
    <p:extLst>
      <p:ext uri="{BB962C8B-B14F-4D97-AF65-F5344CB8AC3E}">
        <p14:creationId xmlns:p14="http://schemas.microsoft.com/office/powerpoint/2010/main" val="907399709"/>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본문">
    <p:spTree>
      <p:nvGrpSpPr>
        <p:cNvPr id="1" name=""/>
        <p:cNvGrpSpPr/>
        <p:nvPr/>
      </p:nvGrpSpPr>
      <p:grpSpPr>
        <a:xfrm>
          <a:off x="0" y="0"/>
          <a:ext cx="0" cy="0"/>
          <a:chOff x="0" y="0"/>
          <a:chExt cx="0" cy="0"/>
        </a:xfrm>
      </p:grpSpPr>
      <p:sp>
        <p:nvSpPr>
          <p:cNvPr id="3" name="텍스트 개체 틀 2">
            <a:extLst>
              <a:ext uri="{FF2B5EF4-FFF2-40B4-BE49-F238E27FC236}">
                <a16:creationId xmlns:a16="http://schemas.microsoft.com/office/drawing/2014/main" id="{38FC7B1E-F1B7-4C72-8C3D-DA325EFBE212}"/>
              </a:ext>
            </a:extLst>
          </p:cNvPr>
          <p:cNvSpPr>
            <a:spLocks noGrp="1"/>
          </p:cNvSpPr>
          <p:nvPr>
            <p:ph type="body" sz="quarter" idx="10" hasCustomPrompt="1"/>
          </p:nvPr>
        </p:nvSpPr>
        <p:spPr>
          <a:xfrm>
            <a:off x="488949" y="333149"/>
            <a:ext cx="8928101" cy="184666"/>
          </a:xfrm>
          <a:prstGeom prst="rect">
            <a:avLst/>
          </a:prstGeom>
        </p:spPr>
        <p:txBody>
          <a:bodyPr wrap="square" lIns="0" tIns="0" rIns="0" bIns="0" anchor="b" anchorCtr="0">
            <a:spAutoFit/>
          </a:bodyPr>
          <a:lstStyle>
            <a:lvl1pPr>
              <a:defRPr kumimoji="0" lang="ko-KR" altLang="en-US" sz="1200" b="0" u="none" strike="noStrike" kern="0" cap="none" spc="0" normalizeH="0" baseline="0" dirty="0">
                <a:ln>
                  <a:solidFill>
                    <a:prstClr val="white">
                      <a:lumMod val="75000"/>
                      <a:alpha val="0"/>
                    </a:prstClr>
                  </a:solidFill>
                </a:ln>
                <a:solidFill>
                  <a:srgbClr val="00338D"/>
                </a:solidFill>
                <a:effectLst/>
                <a:uLnTx/>
                <a:uFillTx/>
                <a:latin typeface="KoPub돋움체 Medium" panose="00000600000000000000" pitchFamily="2" charset="-127"/>
                <a:ea typeface="KoPub돋움체 Medium" panose="00000600000000000000" pitchFamily="2" charset="-127"/>
                <a:cs typeface="KoPub돋움체 Medium" panose="02020603020101020101" pitchFamily="18" charset="-127"/>
              </a:defRPr>
            </a:lvl1pPr>
          </a:lstStyle>
          <a:p>
            <a:pPr marL="0" marR="0" lvl="0" indent="0" algn="l" defTabSz="914400" rtl="0" fontAlgn="auto" latinLnBrk="0">
              <a:lnSpc>
                <a:spcPct val="100000"/>
              </a:lnSpc>
              <a:spcBef>
                <a:spcPts val="0"/>
              </a:spcBef>
              <a:buClrTx/>
              <a:buSzTx/>
              <a:buFontTx/>
              <a:buNone/>
              <a:tabLst/>
            </a:pPr>
            <a:r>
              <a:rPr lang="ko-KR" altLang="en-US"/>
              <a:t>제목을 입력하세요</a:t>
            </a:r>
          </a:p>
        </p:txBody>
      </p:sp>
      <p:sp>
        <p:nvSpPr>
          <p:cNvPr id="39" name="텍스트 개체 틀 38">
            <a:extLst>
              <a:ext uri="{FF2B5EF4-FFF2-40B4-BE49-F238E27FC236}">
                <a16:creationId xmlns:a16="http://schemas.microsoft.com/office/drawing/2014/main" id="{C67D7BE6-E882-41C8-856A-70093BA37756}"/>
              </a:ext>
            </a:extLst>
          </p:cNvPr>
          <p:cNvSpPr>
            <a:spLocks noGrp="1"/>
          </p:cNvSpPr>
          <p:nvPr>
            <p:ph type="body" sz="quarter" idx="11" hasCustomPrompt="1"/>
          </p:nvPr>
        </p:nvSpPr>
        <p:spPr>
          <a:xfrm>
            <a:off x="488950" y="617249"/>
            <a:ext cx="8928100" cy="322262"/>
          </a:xfrm>
          <a:prstGeom prst="rect">
            <a:avLst/>
          </a:prstGeom>
        </p:spPr>
        <p:txBody>
          <a:bodyPr wrap="none" lIns="0" tIns="0" rIns="0" bIns="0" anchor="b" anchorCtr="0">
            <a:noAutofit/>
          </a:bodyPr>
          <a:lstStyle>
            <a:lvl1pPr>
              <a:defRPr kumimoji="0" lang="ko-KR" altLang="en-US" sz="2400" b="0" u="none" strike="noStrike" kern="1200" cap="none" spc="0" normalizeH="0" baseline="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KoPub돋움체 Medium" panose="02020603020101020101" pitchFamily="18" charset="-127"/>
              </a:defRPr>
            </a:lvl1pPr>
          </a:lstStyle>
          <a:p>
            <a:pPr marL="0" marR="0" lvl="0" indent="0" algn="l" defTabSz="914400" rtl="0" fontAlgn="auto" latinLnBrk="0">
              <a:lnSpc>
                <a:spcPct val="70000"/>
              </a:lnSpc>
              <a:spcBef>
                <a:spcPts val="0"/>
              </a:spcBef>
              <a:spcAft>
                <a:spcPts val="0"/>
              </a:spcAft>
              <a:buClrTx/>
              <a:buSzTx/>
              <a:buFontTx/>
              <a:buNone/>
              <a:tabLst/>
            </a:pPr>
            <a:r>
              <a:rPr lang="ko-KR" altLang="en-US"/>
              <a:t>제목을 입력하세요</a:t>
            </a:r>
          </a:p>
        </p:txBody>
      </p:sp>
      <p:sp>
        <p:nvSpPr>
          <p:cNvPr id="43" name="텍스트 개체 틀 42">
            <a:extLst>
              <a:ext uri="{FF2B5EF4-FFF2-40B4-BE49-F238E27FC236}">
                <a16:creationId xmlns:a16="http://schemas.microsoft.com/office/drawing/2014/main" id="{25BF7782-5D79-4DB7-ADAA-95E02B217AE5}"/>
              </a:ext>
            </a:extLst>
          </p:cNvPr>
          <p:cNvSpPr>
            <a:spLocks noGrp="1"/>
          </p:cNvSpPr>
          <p:nvPr>
            <p:ph type="body" sz="quarter" idx="13" hasCustomPrompt="1"/>
          </p:nvPr>
        </p:nvSpPr>
        <p:spPr>
          <a:xfrm>
            <a:off x="488950" y="1162471"/>
            <a:ext cx="8928100" cy="864737"/>
          </a:xfrm>
          <a:prstGeom prst="rect">
            <a:avLst/>
          </a:prstGeom>
        </p:spPr>
        <p:txBody>
          <a:bodyPr lIns="0" tIns="0" rIns="0" bIns="0"/>
          <a:lstStyle>
            <a:lvl1pPr algn="l" latinLnBrk="0">
              <a:lnSpc>
                <a:spcPct val="110000"/>
              </a:lnSpc>
              <a:defRPr sz="1500" b="0">
                <a:ln>
                  <a:solidFill>
                    <a:prstClr val="white">
                      <a:lumMod val="75000"/>
                      <a:alpha val="0"/>
                    </a:prstClr>
                  </a:solidFill>
                </a:ln>
                <a:solidFill>
                  <a:schemeClr val="tx1">
                    <a:lumMod val="65000"/>
                    <a:lumOff val="35000"/>
                  </a:schemeClr>
                </a:solidFill>
                <a:latin typeface="+mn-ea"/>
                <a:ea typeface="+mn-ea"/>
              </a:defRPr>
            </a:lvl1pPr>
          </a:lstStyle>
          <a:p>
            <a:pPr marL="0" marR="0" lvl="0" indent="0" algn="just" defTabSz="914400" rtl="0" fontAlgn="auto" latinLnBrk="0">
              <a:lnSpc>
                <a:spcPct val="110000"/>
              </a:lnSpc>
              <a:spcBef>
                <a:spcPts val="0"/>
              </a:spcBef>
              <a:buClrTx/>
              <a:buSzTx/>
              <a:buFontTx/>
              <a:buNone/>
              <a:tabLst/>
            </a:pPr>
            <a:r>
              <a:rPr lang="ko-KR" altLang="en-US"/>
              <a:t>메시지를 입력하세요</a:t>
            </a:r>
          </a:p>
        </p:txBody>
      </p:sp>
    </p:spTree>
    <p:extLst>
      <p:ext uri="{BB962C8B-B14F-4D97-AF65-F5344CB8AC3E}">
        <p14:creationId xmlns:p14="http://schemas.microsoft.com/office/powerpoint/2010/main" val="1932396629"/>
      </p:ext>
    </p:extLst>
  </p:cSld>
  <p:clrMapOvr>
    <a:masterClrMapping/>
  </p:clrMapOvr>
  <p:extLst>
    <p:ext uri="{DCECCB84-F9BA-43D5-87BE-67443E8EF086}">
      <p15:sldGuideLst xmlns:p15="http://schemas.microsoft.com/office/powerpoint/2012/main">
        <p15:guide id="1" orient="horz" pos="3702">
          <p15:clr>
            <a:srgbClr val="FBAE40"/>
          </p15:clr>
        </p15:guide>
        <p15:guide id="2" pos="3007">
          <p15:clr>
            <a:srgbClr val="FBAE40"/>
          </p15:clr>
        </p15:guide>
        <p15:guide id="3" pos="3233">
          <p15:clr>
            <a:srgbClr val="FBAE40"/>
          </p15:clr>
        </p15:guide>
        <p15:guide id="5" orient="horz" pos="1366">
          <p15:clr>
            <a:srgbClr val="FBAE40"/>
          </p15:clr>
        </p15:guide>
        <p15:guide id="6" orient="horz" pos="1616">
          <p15:clr>
            <a:srgbClr val="FBAE40"/>
          </p15:clr>
        </p15:guide>
        <p15:guide id="7" orient="horz" pos="3906">
          <p15:clr>
            <a:srgbClr val="FBAE40"/>
          </p15:clr>
        </p15:guide>
        <p15:guide id="8" orient="horz" pos="754">
          <p15:clr>
            <a:srgbClr val="FBAE40"/>
          </p15:clr>
        </p15:guide>
        <p15:guide id="9" pos="308">
          <p15:clr>
            <a:srgbClr val="FBAE40"/>
          </p15:clr>
        </p15:guide>
        <p15:guide id="10" pos="5932">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ontacts">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24932385"/>
      </p:ext>
    </p:extLst>
  </p:cSld>
  <p:clrMapOvr>
    <a:masterClrMapping/>
  </p:clrMapOvr>
  <p:extLst>
    <p:ext uri="{DCECCB84-F9BA-43D5-87BE-67443E8EF086}">
      <p15:sldGuideLst xmlns:p15="http://schemas.microsoft.com/office/powerpoint/2012/main">
        <p15:guide id="1" pos="512">
          <p15:clr>
            <a:srgbClr val="FBAE40"/>
          </p15:clr>
        </p15:guide>
        <p15:guide id="2" pos="5728">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목차">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Rectangle 5">
            <a:extLst>
              <a:ext uri="{FF2B5EF4-FFF2-40B4-BE49-F238E27FC236}">
                <a16:creationId xmlns:a16="http://schemas.microsoft.com/office/drawing/2014/main" id="{BFB1F572-1AF6-3CFF-D61B-315C63F12EC6}"/>
              </a:ext>
            </a:extLst>
          </p:cNvPr>
          <p:cNvSpPr>
            <a:spLocks/>
          </p:cNvSpPr>
          <p:nvPr userDrawn="1"/>
        </p:nvSpPr>
        <p:spPr>
          <a:xfrm>
            <a:off x="814388" y="1268413"/>
            <a:ext cx="6322834" cy="4407944"/>
          </a:xfrm>
          <a:prstGeom prst="rect">
            <a:avLst/>
          </a:prstGeom>
          <a:solidFill>
            <a:schemeClr val="bg1">
              <a:alpha val="88000"/>
            </a:schemeClr>
          </a:solidFill>
        </p:spPr>
        <p:txBody>
          <a:bodyPr vert="horz" lIns="180000" tIns="180000" rIns="180000" bIns="180000" rtlCol="0" anchor="t" anchorCtr="0">
            <a:noAutofit/>
          </a:bodyPr>
          <a:lstStyle/>
          <a:p>
            <a:pPr lvl="0">
              <a:lnSpc>
                <a:spcPct val="70000"/>
              </a:lnSpc>
              <a:spcBef>
                <a:spcPct val="0"/>
              </a:spcBef>
              <a:buNone/>
            </a:pPr>
            <a:endParaRPr lang="en-US" sz="8800" baseline="0" dirty="0">
              <a:solidFill>
                <a:schemeClr val="bg1"/>
              </a:solidFill>
              <a:latin typeface="KPMG Bold" panose="020B0803030202040204" pitchFamily="34" charset="0"/>
              <a:ea typeface="+mj-ea"/>
              <a:cs typeface="+mj-cs"/>
            </a:endParaRPr>
          </a:p>
        </p:txBody>
      </p:sp>
      <p:sp>
        <p:nvSpPr>
          <p:cNvPr id="4" name="Text Placeholder 3">
            <a:extLst>
              <a:ext uri="{FF2B5EF4-FFF2-40B4-BE49-F238E27FC236}">
                <a16:creationId xmlns:a16="http://schemas.microsoft.com/office/drawing/2014/main" id="{8CF9C439-1E5E-95E7-CC7B-129ECD49C826}"/>
              </a:ext>
            </a:extLst>
          </p:cNvPr>
          <p:cNvSpPr txBox="1">
            <a:spLocks/>
          </p:cNvSpPr>
          <p:nvPr userDrawn="1"/>
        </p:nvSpPr>
        <p:spPr>
          <a:xfrm>
            <a:off x="1050977" y="1439972"/>
            <a:ext cx="2658874" cy="722312"/>
          </a:xfrm>
          <a:prstGeom prst="rect">
            <a:avLst/>
          </a:prstGeom>
        </p:spPr>
        <p:txBody>
          <a:bodyPr vert="horz" lIns="0" tIns="0" rIns="0" bIns="0" rtlCol="0" anchor="t" anchorCtr="0">
            <a:noAutofit/>
          </a:bodyPr>
          <a:lstStyle>
            <a:lvl1pPr marL="0" indent="0" algn="l" defTabSz="914400" rtl="0" eaLnBrk="1" latinLnBrk="1" hangingPunct="1">
              <a:lnSpc>
                <a:spcPct val="80000"/>
              </a:lnSpc>
              <a:spcBef>
                <a:spcPts val="0"/>
              </a:spcBef>
              <a:spcAft>
                <a:spcPts val="600"/>
              </a:spcAft>
              <a:buFontTx/>
              <a:buNone/>
              <a:defRPr sz="6000" b="1" kern="1200">
                <a:solidFill>
                  <a:schemeClr val="tx2"/>
                </a:solidFill>
                <a:latin typeface="+mj-lt"/>
                <a:ea typeface="+mn-ea"/>
                <a:cs typeface="+mn-cs"/>
              </a:defRPr>
            </a:lvl1pPr>
            <a:lvl2pPr marL="0" indent="0" algn="l" defTabSz="914400" rtl="0" eaLnBrk="1" latinLnBrk="1" hangingPunct="1">
              <a:lnSpc>
                <a:spcPct val="100000"/>
              </a:lnSpc>
              <a:spcBef>
                <a:spcPts val="0"/>
              </a:spcBef>
              <a:spcAft>
                <a:spcPts val="600"/>
              </a:spcAft>
              <a:buFontTx/>
              <a:buNone/>
              <a:defRPr sz="900" kern="1200">
                <a:solidFill>
                  <a:schemeClr val="tx2"/>
                </a:solidFill>
                <a:latin typeface="+mj-lt"/>
                <a:ea typeface="+mn-ea"/>
                <a:cs typeface="+mn-cs"/>
              </a:defRPr>
            </a:lvl2pPr>
            <a:lvl3pPr marL="180000" indent="-180000" algn="l" defTabSz="914400" rtl="0" eaLnBrk="1" latinLnBrk="1" hangingPunct="1">
              <a:lnSpc>
                <a:spcPct val="100000"/>
              </a:lnSpc>
              <a:spcBef>
                <a:spcPts val="0"/>
              </a:spcBef>
              <a:spcAft>
                <a:spcPts val="600"/>
              </a:spcAft>
              <a:buClrTx/>
              <a:buFont typeface="Arial" panose="020B0604020202020204" pitchFamily="34" charset="0"/>
              <a:buChar char="•"/>
              <a:defRPr sz="900" kern="1200">
                <a:solidFill>
                  <a:schemeClr val="tx2"/>
                </a:solidFill>
                <a:latin typeface="+mj-lt"/>
                <a:ea typeface="+mn-ea"/>
                <a:cs typeface="+mn-cs"/>
              </a:defRPr>
            </a:lvl3pPr>
            <a:lvl4pPr marL="360000" indent="-180000" algn="l" defTabSz="914400" rtl="0" eaLnBrk="1" latinLnBrk="1" hangingPunct="1">
              <a:lnSpc>
                <a:spcPct val="100000"/>
              </a:lnSpc>
              <a:spcBef>
                <a:spcPts val="0"/>
              </a:spcBef>
              <a:spcAft>
                <a:spcPts val="600"/>
              </a:spcAft>
              <a:buClrTx/>
              <a:buFont typeface="Arial" panose="020B0604020202020204" pitchFamily="34" charset="0"/>
              <a:buChar char="-"/>
              <a:defRPr sz="900" kern="1200">
                <a:solidFill>
                  <a:schemeClr val="tx2"/>
                </a:solidFill>
                <a:latin typeface="+mj-lt"/>
                <a:ea typeface="+mn-ea"/>
                <a:cs typeface="+mn-cs"/>
              </a:defRPr>
            </a:lvl4pPr>
            <a:lvl5pPr marL="540000" indent="-180000" algn="l" defTabSz="914400" rtl="0" eaLnBrk="1" latinLnBrk="1" hangingPunct="1">
              <a:lnSpc>
                <a:spcPct val="100000"/>
              </a:lnSpc>
              <a:spcBef>
                <a:spcPts val="0"/>
              </a:spcBef>
              <a:spcAft>
                <a:spcPts val="600"/>
              </a:spcAft>
              <a:buClrTx/>
              <a:buFont typeface="Arial" panose="020B0604020202020204" pitchFamily="34" charset="0"/>
              <a:buChar char="•"/>
              <a:defRPr sz="900" kern="1200" baseline="0">
                <a:solidFill>
                  <a:schemeClr val="tx2"/>
                </a:solidFill>
                <a:latin typeface="+mj-lt"/>
                <a:ea typeface="+mn-ea"/>
                <a:cs typeface="+mn-cs"/>
              </a:defRPr>
            </a:lvl5pPr>
            <a:lvl6pPr marL="1098000" indent="-2304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6pPr>
            <a:lvl7pPr marL="1371600" indent="-2844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7pPr>
            <a:lvl8pPr marL="1645200" indent="-2286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1" hangingPunct="1">
              <a:lnSpc>
                <a:spcPct val="80000"/>
              </a:lnSpc>
              <a:spcBef>
                <a:spcPts val="0"/>
              </a:spcBef>
              <a:spcAft>
                <a:spcPts val="600"/>
              </a:spcAft>
              <a:buClrTx/>
              <a:buSzTx/>
              <a:buFontTx/>
              <a:buNone/>
              <a:tabLst/>
              <a:defRPr/>
            </a:pPr>
            <a:r>
              <a:rPr kumimoji="0" lang="en-US" sz="5400" b="1" i="0" u="none" strike="noStrike" kern="1200" cap="none" spc="0" normalizeH="0" baseline="0" noProof="0" dirty="0">
                <a:ln>
                  <a:solidFill>
                    <a:schemeClr val="accent1">
                      <a:alpha val="0"/>
                    </a:schemeClr>
                  </a:solidFill>
                </a:ln>
                <a:solidFill>
                  <a:srgbClr val="00338D"/>
                </a:solidFill>
                <a:effectLst/>
                <a:uLnTx/>
                <a:uFillTx/>
                <a:latin typeface="KPMG Bold"/>
                <a:ea typeface="+mn-ea"/>
                <a:cs typeface="+mn-cs"/>
              </a:rPr>
              <a:t>Contents</a:t>
            </a:r>
          </a:p>
        </p:txBody>
      </p:sp>
    </p:spTree>
    <p:extLst>
      <p:ext uri="{BB962C8B-B14F-4D97-AF65-F5344CB8AC3E}">
        <p14:creationId xmlns:p14="http://schemas.microsoft.com/office/powerpoint/2010/main" val="3757598631"/>
      </p:ext>
    </p:extLst>
  </p:cSld>
  <p:clrMapOvr>
    <a:masterClrMapping/>
  </p:clrMapOvr>
  <p:extLst>
    <p:ext uri="{DCECCB84-F9BA-43D5-87BE-67443E8EF086}">
      <p15:sldGuideLst xmlns:p15="http://schemas.microsoft.com/office/powerpoint/2012/main">
        <p15:guide id="1" orient="horz" pos="3407">
          <p15:clr>
            <a:srgbClr val="FBAE40"/>
          </p15:clr>
        </p15:guide>
        <p15:guide id="2" orient="horz" pos="1525">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userDrawn="1">
  <p:cSld name="Business Contacts2">
    <p:spTree>
      <p:nvGrpSpPr>
        <p:cNvPr id="1" name=""/>
        <p:cNvGrpSpPr/>
        <p:nvPr/>
      </p:nvGrpSpPr>
      <p:grpSpPr>
        <a:xfrm>
          <a:off x="0" y="0"/>
          <a:ext cx="0" cy="0"/>
          <a:chOff x="0" y="0"/>
          <a:chExt cx="0" cy="0"/>
        </a:xfrm>
      </p:grpSpPr>
      <p:pic>
        <p:nvPicPr>
          <p:cNvPr id="4" name="그림 3">
            <a:extLst>
              <a:ext uri="{FF2B5EF4-FFF2-40B4-BE49-F238E27FC236}">
                <a16:creationId xmlns:a16="http://schemas.microsoft.com/office/drawing/2014/main" id="{7E02A41B-2552-4878-9FB3-B9535CBA9C07}"/>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812846" y="442914"/>
            <a:ext cx="1437787" cy="324000"/>
          </a:xfrm>
          <a:prstGeom prst="rect">
            <a:avLst/>
          </a:prstGeom>
        </p:spPr>
      </p:pic>
      <p:grpSp>
        <p:nvGrpSpPr>
          <p:cNvPr id="5" name="그룹 4">
            <a:extLst>
              <a:ext uri="{FF2B5EF4-FFF2-40B4-BE49-F238E27FC236}">
                <a16:creationId xmlns:a16="http://schemas.microsoft.com/office/drawing/2014/main" id="{A3559D0F-0A09-48BD-AF94-B1F8ED090649}"/>
              </a:ext>
            </a:extLst>
          </p:cNvPr>
          <p:cNvGrpSpPr/>
          <p:nvPr userDrawn="1"/>
        </p:nvGrpSpPr>
        <p:grpSpPr>
          <a:xfrm>
            <a:off x="814388" y="5359796"/>
            <a:ext cx="6439852" cy="1100662"/>
            <a:chOff x="814388" y="5325292"/>
            <a:chExt cx="6439852" cy="1100662"/>
          </a:xfrm>
        </p:grpSpPr>
        <p:sp>
          <p:nvSpPr>
            <p:cNvPr id="6" name="Rectangle 11">
              <a:hlinkClick r:id="rId3"/>
              <a:extLst>
                <a:ext uri="{FF2B5EF4-FFF2-40B4-BE49-F238E27FC236}">
                  <a16:creationId xmlns:a16="http://schemas.microsoft.com/office/drawing/2014/main" id="{0D361F56-6582-43F9-8153-A8EF2F867973}"/>
                </a:ext>
              </a:extLst>
            </p:cNvPr>
            <p:cNvSpPr>
              <a:spLocks noChangeArrowheads="1"/>
            </p:cNvSpPr>
            <p:nvPr/>
          </p:nvSpPr>
          <p:spPr bwMode="auto">
            <a:xfrm>
              <a:off x="814388" y="5325292"/>
              <a:ext cx="1898317" cy="184666"/>
            </a:xfrm>
            <a:prstGeom prst="rect">
              <a:avLst/>
            </a:prstGeom>
            <a:noFill/>
            <a:ln w="9525">
              <a:noFill/>
              <a:miter lim="800000"/>
              <a:headEnd/>
              <a:tailEnd/>
            </a:ln>
            <a:effectLst/>
          </p:spPr>
          <p:txBody>
            <a:bodyPr wrap="square" lIns="0" tIns="0" rIns="0" bIns="0" anchor="ctr">
              <a:spAutoFit/>
            </a:bodyPr>
            <a:lstStyle/>
            <a:p>
              <a:pPr marL="0" marR="0" lvl="0" indent="0" algn="l" defTabSz="839602" rtl="0" eaLnBrk="1" fontAlgn="auto" latinLnBrk="1" hangingPunct="1">
                <a:lnSpc>
                  <a:spcPct val="100000"/>
                </a:lnSpc>
                <a:spcBef>
                  <a:spcPts val="0"/>
                </a:spcBef>
                <a:spcAft>
                  <a:spcPts val="0"/>
                </a:spcAft>
                <a:buClrTx/>
                <a:buSzTx/>
                <a:buFontTx/>
                <a:buNone/>
                <a:tabLst/>
                <a:defRPr/>
              </a:pPr>
              <a:r>
                <a:rPr kumimoji="0" lang="en-US" sz="1200" b="1" i="0" u="none" strike="noStrike" kern="0" cap="none" spc="0" normalizeH="0" baseline="0" noProof="0" dirty="0" err="1">
                  <a:ln>
                    <a:solidFill>
                      <a:srgbClr val="0091DA">
                        <a:alpha val="0"/>
                      </a:srgbClr>
                    </a:solidFill>
                  </a:ln>
                  <a:solidFill>
                    <a:schemeClr val="tx2"/>
                  </a:solidFill>
                  <a:effectLst/>
                  <a:uLnTx/>
                  <a:uFillTx/>
                  <a:latin typeface="Arial" panose="020B0604020202020204" pitchFamily="34" charset="0"/>
                  <a:ea typeface="Times New Roman" pitchFamily="18" charset="0"/>
                  <a:cs typeface="Arial" panose="020B0604020202020204" pitchFamily="34" charset="0"/>
                </a:rPr>
                <a:t>home.kpmg</a:t>
              </a:r>
              <a:r>
                <a:rPr kumimoji="0" lang="en-US" sz="1200" b="1" i="0" u="none" strike="noStrike" kern="0" cap="none" spc="0" normalizeH="0" baseline="0" noProof="0" dirty="0">
                  <a:ln>
                    <a:solidFill>
                      <a:srgbClr val="0091DA">
                        <a:alpha val="0"/>
                      </a:srgbClr>
                    </a:solidFill>
                  </a:ln>
                  <a:solidFill>
                    <a:schemeClr val="tx2"/>
                  </a:solidFill>
                  <a:effectLst/>
                  <a:uLnTx/>
                  <a:uFillTx/>
                  <a:latin typeface="Arial" panose="020B0604020202020204" pitchFamily="34" charset="0"/>
                  <a:ea typeface="Times New Roman" pitchFamily="18" charset="0"/>
                  <a:cs typeface="Arial" panose="020B0604020202020204" pitchFamily="34" charset="0"/>
                </a:rPr>
                <a:t>/</a:t>
              </a:r>
              <a:r>
                <a:rPr kumimoji="0" lang="en-US" sz="1200" b="1" i="0" u="none" strike="noStrike" kern="0" cap="none" spc="0" normalizeH="0" baseline="0" noProof="0" dirty="0" err="1">
                  <a:ln>
                    <a:solidFill>
                      <a:srgbClr val="0091DA">
                        <a:alpha val="0"/>
                      </a:srgbClr>
                    </a:solidFill>
                  </a:ln>
                  <a:solidFill>
                    <a:schemeClr val="tx2"/>
                  </a:solidFill>
                  <a:effectLst/>
                  <a:uLnTx/>
                  <a:uFillTx/>
                  <a:latin typeface="Arial" panose="020B0604020202020204" pitchFamily="34" charset="0"/>
                  <a:ea typeface="Times New Roman" pitchFamily="18" charset="0"/>
                  <a:cs typeface="Arial" panose="020B0604020202020204" pitchFamily="34" charset="0"/>
                </a:rPr>
                <a:t>kr</a:t>
              </a:r>
              <a:endParaRPr kumimoji="0" lang="en-GB" sz="1200" b="1" i="0" u="none" strike="noStrike" kern="0" cap="none" spc="0" normalizeH="0" baseline="0" noProof="0" dirty="0">
                <a:ln>
                  <a:solidFill>
                    <a:srgbClr val="0091DA">
                      <a:alpha val="0"/>
                    </a:srgbClr>
                  </a:solidFill>
                </a:ln>
                <a:solidFill>
                  <a:schemeClr val="tx2"/>
                </a:solidFill>
                <a:effectLst/>
                <a:uLnTx/>
                <a:uFillTx/>
                <a:latin typeface="Arial" panose="020B0604020202020204" pitchFamily="34" charset="0"/>
                <a:cs typeface="Arial" panose="020B0604020202020204" pitchFamily="34" charset="0"/>
              </a:endParaRPr>
            </a:p>
          </p:txBody>
        </p:sp>
        <p:sp>
          <p:nvSpPr>
            <p:cNvPr id="7" name="Content Placeholder 1">
              <a:extLst>
                <a:ext uri="{FF2B5EF4-FFF2-40B4-BE49-F238E27FC236}">
                  <a16:creationId xmlns:a16="http://schemas.microsoft.com/office/drawing/2014/main" id="{AC5454DA-5352-4203-A2D7-31AA68C94BC3}"/>
                </a:ext>
              </a:extLst>
            </p:cNvPr>
            <p:cNvSpPr txBox="1">
              <a:spLocks/>
            </p:cNvSpPr>
            <p:nvPr/>
          </p:nvSpPr>
          <p:spPr>
            <a:xfrm>
              <a:off x="814388" y="5651383"/>
              <a:ext cx="6439852" cy="774571"/>
            </a:xfrm>
            <a:prstGeom prst="rect">
              <a:avLst/>
            </a:prstGeom>
            <a:ln w="12700">
              <a:miter lim="400000"/>
            </a:ln>
          </p:spPr>
          <p:txBody>
            <a:bodyPr wrap="square" lIns="0" tIns="0" rIns="0" bIns="0">
              <a:spAutoFit/>
            </a:bodyPr>
            <a:lstStyle>
              <a:defPPr>
                <a:defRPr lang="en-US"/>
              </a:defPPr>
              <a:lvl1pPr>
                <a:defRPr sz="800">
                  <a:solidFill>
                    <a:srgbClr val="004C97"/>
                  </a:solidFill>
                  <a:latin typeface="Univers for KPMG"/>
                  <a:ea typeface="Univers for KPMG"/>
                  <a:cs typeface="Univers for KPMG"/>
                </a:defRPr>
              </a:lvl1pPr>
              <a:lvl2pPr marL="0" lvl="1" indent="0" defTabSz="990570">
                <a:defRPr sz="700" kern="0">
                  <a:ln>
                    <a:solidFill>
                      <a:schemeClr val="bg1">
                        <a:lumMod val="75000"/>
                        <a:alpha val="0"/>
                      </a:schemeClr>
                    </a:solidFill>
                  </a:ln>
                  <a:solidFill>
                    <a:schemeClr val="bg1">
                      <a:lumMod val="65000"/>
                    </a:schemeClr>
                  </a:solidFill>
                  <a:latin typeface="Arial" panose="020B0604020202020204" pitchFamily="34" charset="0"/>
                  <a:ea typeface="KoPub돋움체 Light" panose="02020603020101020101" pitchFamily="18" charset="-127"/>
                  <a:cs typeface="Arial" panose="020B0604020202020204" pitchFamily="34" charset="0"/>
                </a:defRPr>
              </a:lvl2pPr>
              <a:lvl3pPr marL="285750" indent="-285750" eaLnBrk="1" hangingPunct="1">
                <a:spcAft>
                  <a:spcPts val="600"/>
                </a:spcAft>
                <a:buClrTx/>
                <a:buFont typeface="Univers for KPMG"/>
                <a:buChar char="—"/>
                <a:defRPr sz="1500" b="0" i="0">
                  <a:solidFill>
                    <a:schemeClr val="tx2"/>
                  </a:solidFill>
                  <a:latin typeface="Univers for KPMG Light" panose="020B0403020202020204" pitchFamily="34" charset="0"/>
                  <a:cs typeface="Univers for KPMG Light" panose="020B0403020202020204" pitchFamily="34" charset="0"/>
                </a:defRPr>
              </a:lvl3pPr>
              <a:lvl4pPr marL="571500" indent="-228600" eaLnBrk="1" hangingPunct="1">
                <a:spcAft>
                  <a:spcPts val="600"/>
                </a:spcAft>
                <a:buFont typeface="Univers for KPMG"/>
                <a:buChar char="-"/>
                <a:defRPr sz="1500" b="0" i="0" baseline="0">
                  <a:solidFill>
                    <a:schemeClr val="tx2"/>
                  </a:solidFill>
                  <a:latin typeface="Univers for KPMG Light" panose="020B0403020202020204" pitchFamily="34" charset="0"/>
                  <a:cs typeface="Univers for KPMG Light" panose="020B0403020202020204" pitchFamily="34" charset="0"/>
                </a:defRPr>
              </a:lvl4pPr>
              <a:lvl5pPr eaLnBrk="1" hangingPunct="1">
                <a:spcAft>
                  <a:spcPts val="600"/>
                </a:spcAft>
                <a:defRPr sz="1500" b="0" i="0">
                  <a:solidFill>
                    <a:schemeClr val="accent5"/>
                  </a:solidFill>
                  <a:latin typeface="Univers for KPMG Light" panose="020B0403020202020204" pitchFamily="34" charset="0"/>
                  <a:cs typeface="Univers for KPMG Light" panose="020B0403020202020204" pitchFamily="34" charset="0"/>
                </a:defRPr>
              </a:lvl5pPr>
            </a:lstStyle>
            <a:p>
              <a:pPr lvl="1">
                <a:spcAft>
                  <a:spcPts val="500"/>
                </a:spcAft>
              </a:pPr>
              <a:r>
                <a:rPr lang="en-US" altLang="ko-KR" dirty="0">
                  <a:solidFill>
                    <a:schemeClr val="tx2"/>
                  </a:solidFill>
                </a:rPr>
                <a:t>The information contained herein is of a general nature and is not intended to address the circumstances of any particular individual or entity. Although we endeavor to provide accurate and timely information, there can be no guarantee that such information is accurate as of the date it is received or that it will continue to be accurate in the future. No one should act on such information without appropriate professional advice after a thorough examination of the particular situation.</a:t>
              </a:r>
            </a:p>
            <a:p>
              <a:pPr lvl="1">
                <a:spcAft>
                  <a:spcPts val="500"/>
                </a:spcAft>
              </a:pPr>
              <a:r>
                <a:rPr lang="en-US" altLang="ko-KR" dirty="0">
                  <a:solidFill>
                    <a:schemeClr val="tx2"/>
                  </a:solidFill>
                </a:rPr>
                <a:t>© 2023 KPMG </a:t>
              </a:r>
              <a:r>
                <a:rPr lang="en-US" altLang="ko-KR" dirty="0" err="1">
                  <a:solidFill>
                    <a:schemeClr val="tx2"/>
                  </a:solidFill>
                </a:rPr>
                <a:t>Samjong</a:t>
              </a:r>
              <a:r>
                <a:rPr lang="en-US" altLang="ko-KR" dirty="0">
                  <a:solidFill>
                    <a:schemeClr val="tx2"/>
                  </a:solidFill>
                </a:rPr>
                <a:t> Accounting Corp., a Korea Limited Liability Company and a member firm of the KPMG global organization of independent member firms affiliated with KPMG International Limited, a private English company limited by guarantee. All rights reserved.</a:t>
              </a:r>
            </a:p>
            <a:p>
              <a:pPr lvl="1">
                <a:spcAft>
                  <a:spcPts val="500"/>
                </a:spcAft>
              </a:pPr>
              <a:r>
                <a:rPr lang="en-US" altLang="en-US" dirty="0">
                  <a:solidFill>
                    <a:schemeClr val="tx2"/>
                  </a:solidFill>
                </a:rPr>
                <a:t>The KPMG name and logo are trademarks used under license by the independent member firms of the KPMG global organization.</a:t>
              </a:r>
            </a:p>
          </p:txBody>
        </p:sp>
      </p:grpSp>
    </p:spTree>
    <p:extLst>
      <p:ext uri="{BB962C8B-B14F-4D97-AF65-F5344CB8AC3E}">
        <p14:creationId xmlns:p14="http://schemas.microsoft.com/office/powerpoint/2010/main" val="2068347641"/>
      </p:ext>
    </p:extLst>
  </p:cSld>
  <p:clrMapOvr>
    <a:masterClrMapping/>
  </p:clrMapOvr>
  <p:extLst>
    <p:ext uri="{DCECCB84-F9BA-43D5-87BE-67443E8EF086}">
      <p15:sldGuideLst xmlns:p15="http://schemas.microsoft.com/office/powerpoint/2012/main">
        <p15:guide id="1" pos="512">
          <p15:clr>
            <a:srgbClr val="FBAE40"/>
          </p15:clr>
        </p15:guide>
        <p15:guide id="2" pos="5728">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userDrawn="1">
  <p:cSld name="표지_BF2">
    <p:bg>
      <p:bgPr>
        <a:solidFill>
          <a:schemeClr val="tx2"/>
        </a:solidFill>
        <a:effectLst/>
      </p:bgPr>
    </p:bg>
    <p:spTree>
      <p:nvGrpSpPr>
        <p:cNvPr id="1" name=""/>
        <p:cNvGrpSpPr/>
        <p:nvPr/>
      </p:nvGrpSpPr>
      <p:grpSpPr>
        <a:xfrm>
          <a:off x="0" y="0"/>
          <a:ext cx="0" cy="0"/>
          <a:chOff x="0" y="0"/>
          <a:chExt cx="0" cy="0"/>
        </a:xfrm>
      </p:grpSpPr>
      <p:sp>
        <p:nvSpPr>
          <p:cNvPr id="8" name="Picture Placeholder 2">
            <a:extLst>
              <a:ext uri="{FF2B5EF4-FFF2-40B4-BE49-F238E27FC236}">
                <a16:creationId xmlns:a16="http://schemas.microsoft.com/office/drawing/2014/main" id="{246D80B7-7732-4A1A-A021-569FBF49B80E}"/>
              </a:ext>
            </a:extLst>
          </p:cNvPr>
          <p:cNvSpPr>
            <a:spLocks noGrp="1"/>
          </p:cNvSpPr>
          <p:nvPr>
            <p:ph type="pic" sz="quarter" idx="12"/>
          </p:nvPr>
        </p:nvSpPr>
        <p:spPr>
          <a:xfrm>
            <a:off x="6014001" y="1268413"/>
            <a:ext cx="3077611" cy="4428972"/>
          </a:xfrm>
          <a:prstGeom prst="rect">
            <a:avLst/>
          </a:prstGeom>
          <a:solidFill>
            <a:schemeClr val="accent1"/>
          </a:solidFill>
        </p:spPr>
        <p:txBody>
          <a:bodyPr vert="horz" lIns="0" tIns="0" rIns="0" bIns="0" rtlCol="0" anchor="ctr" anchorCtr="0">
            <a:noAutofit/>
          </a:bodyPr>
          <a:lstStyle>
            <a:lvl1pPr>
              <a:defRPr lang="en-US" sz="1100" b="0">
                <a:solidFill>
                  <a:schemeClr val="bg1"/>
                </a:solidFill>
                <a:latin typeface="+mn-ea"/>
                <a:ea typeface="+mn-ea"/>
              </a:defRPr>
            </a:lvl1pPr>
          </a:lstStyle>
          <a:p>
            <a:pPr lvl="0" algn="ctr"/>
            <a:r>
              <a:rPr lang="ko-KR" altLang="en-US"/>
              <a:t>그림을 추가하려면 아이콘을 클릭하십시오</a:t>
            </a:r>
            <a:endParaRPr lang="en-US"/>
          </a:p>
        </p:txBody>
      </p:sp>
    </p:spTree>
    <p:extLst>
      <p:ext uri="{BB962C8B-B14F-4D97-AF65-F5344CB8AC3E}">
        <p14:creationId xmlns:p14="http://schemas.microsoft.com/office/powerpoint/2010/main" val="2376360457"/>
      </p:ext>
    </p:extLst>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1_본문">
    <p:spTree>
      <p:nvGrpSpPr>
        <p:cNvPr id="1" name=""/>
        <p:cNvGrpSpPr/>
        <p:nvPr/>
      </p:nvGrpSpPr>
      <p:grpSpPr>
        <a:xfrm>
          <a:off x="0" y="0"/>
          <a:ext cx="0" cy="0"/>
          <a:chOff x="0" y="0"/>
          <a:chExt cx="0" cy="0"/>
        </a:xfrm>
      </p:grpSpPr>
      <p:sp>
        <p:nvSpPr>
          <p:cNvPr id="3" name="텍스트 개체 틀 2">
            <a:extLst>
              <a:ext uri="{FF2B5EF4-FFF2-40B4-BE49-F238E27FC236}">
                <a16:creationId xmlns:a16="http://schemas.microsoft.com/office/drawing/2014/main" id="{38FC7B1E-F1B7-4C72-8C3D-DA325EFBE212}"/>
              </a:ext>
            </a:extLst>
          </p:cNvPr>
          <p:cNvSpPr>
            <a:spLocks noGrp="1"/>
          </p:cNvSpPr>
          <p:nvPr>
            <p:ph type="body" sz="quarter" idx="10" hasCustomPrompt="1"/>
          </p:nvPr>
        </p:nvSpPr>
        <p:spPr>
          <a:xfrm>
            <a:off x="488949" y="333149"/>
            <a:ext cx="8928101" cy="184666"/>
          </a:xfrm>
          <a:prstGeom prst="rect">
            <a:avLst/>
          </a:prstGeom>
        </p:spPr>
        <p:txBody>
          <a:bodyPr wrap="square" lIns="0" tIns="0" rIns="0" bIns="0" anchor="b" anchorCtr="0">
            <a:spAutoFit/>
          </a:bodyPr>
          <a:lstStyle>
            <a:lvl1pPr>
              <a:defRPr kumimoji="0" lang="ko-KR" altLang="en-US" sz="1200" b="0" u="none" strike="noStrike" kern="0" cap="none" spc="0" normalizeH="0" baseline="0" dirty="0">
                <a:ln>
                  <a:solidFill>
                    <a:prstClr val="white">
                      <a:lumMod val="75000"/>
                      <a:alpha val="0"/>
                    </a:prstClr>
                  </a:solidFill>
                </a:ln>
                <a:solidFill>
                  <a:srgbClr val="00338D"/>
                </a:solidFill>
                <a:effectLst/>
                <a:uLnTx/>
                <a:uFillTx/>
                <a:latin typeface="KoPub돋움체 Medium" panose="00000600000000000000" pitchFamily="2" charset="-127"/>
                <a:ea typeface="KoPub돋움체 Medium" panose="00000600000000000000" pitchFamily="2" charset="-127"/>
                <a:cs typeface="KoPub돋움체 Medium" panose="02020603020101020101" pitchFamily="18" charset="-127"/>
              </a:defRPr>
            </a:lvl1pPr>
          </a:lstStyle>
          <a:p>
            <a:pPr marL="0" marR="0" lvl="0" indent="0" algn="l" defTabSz="914400" rtl="0" fontAlgn="auto" latinLnBrk="0">
              <a:lnSpc>
                <a:spcPct val="100000"/>
              </a:lnSpc>
              <a:spcBef>
                <a:spcPts val="0"/>
              </a:spcBef>
              <a:buClrTx/>
              <a:buSzTx/>
              <a:buFontTx/>
              <a:buNone/>
              <a:tabLst/>
            </a:pPr>
            <a:r>
              <a:rPr lang="ko-KR" altLang="en-US" dirty="0"/>
              <a:t>제목을 입력하세요</a:t>
            </a:r>
          </a:p>
        </p:txBody>
      </p:sp>
      <p:sp>
        <p:nvSpPr>
          <p:cNvPr id="39" name="텍스트 개체 틀 38">
            <a:extLst>
              <a:ext uri="{FF2B5EF4-FFF2-40B4-BE49-F238E27FC236}">
                <a16:creationId xmlns:a16="http://schemas.microsoft.com/office/drawing/2014/main" id="{C67D7BE6-E882-41C8-856A-70093BA37756}"/>
              </a:ext>
            </a:extLst>
          </p:cNvPr>
          <p:cNvSpPr>
            <a:spLocks noGrp="1"/>
          </p:cNvSpPr>
          <p:nvPr>
            <p:ph type="body" sz="quarter" idx="11" hasCustomPrompt="1"/>
          </p:nvPr>
        </p:nvSpPr>
        <p:spPr>
          <a:xfrm>
            <a:off x="488950" y="617249"/>
            <a:ext cx="8928100" cy="322262"/>
          </a:xfrm>
          <a:prstGeom prst="rect">
            <a:avLst/>
          </a:prstGeom>
        </p:spPr>
        <p:txBody>
          <a:bodyPr wrap="none" lIns="0" tIns="0" rIns="0" bIns="0" anchor="b" anchorCtr="0">
            <a:noAutofit/>
          </a:bodyPr>
          <a:lstStyle>
            <a:lvl1pPr>
              <a:defRPr kumimoji="0" lang="ko-KR" altLang="en-US" sz="2400" b="0" u="none" strike="noStrike" kern="1200" cap="none" spc="0" normalizeH="0" baseline="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KoPub돋움체 Medium" panose="02020603020101020101" pitchFamily="18" charset="-127"/>
              </a:defRPr>
            </a:lvl1pPr>
          </a:lstStyle>
          <a:p>
            <a:pPr marL="0" marR="0" lvl="0" indent="0" algn="l" defTabSz="914400" rtl="0" fontAlgn="auto" latinLnBrk="0">
              <a:lnSpc>
                <a:spcPct val="70000"/>
              </a:lnSpc>
              <a:spcBef>
                <a:spcPts val="0"/>
              </a:spcBef>
              <a:spcAft>
                <a:spcPts val="0"/>
              </a:spcAft>
              <a:buClrTx/>
              <a:buSzTx/>
              <a:buFontTx/>
              <a:buNone/>
              <a:tabLst/>
            </a:pPr>
            <a:r>
              <a:rPr lang="ko-KR" altLang="en-US" dirty="0"/>
              <a:t>제목을 입력하세요</a:t>
            </a:r>
          </a:p>
        </p:txBody>
      </p:sp>
    </p:spTree>
    <p:extLst>
      <p:ext uri="{BB962C8B-B14F-4D97-AF65-F5344CB8AC3E}">
        <p14:creationId xmlns:p14="http://schemas.microsoft.com/office/powerpoint/2010/main" val="1426939142"/>
      </p:ext>
    </p:extLst>
  </p:cSld>
  <p:clrMapOvr>
    <a:masterClrMapping/>
  </p:clrMapOvr>
  <p:extLst>
    <p:ext uri="{DCECCB84-F9BA-43D5-87BE-67443E8EF086}">
      <p15:sldGuideLst xmlns:p15="http://schemas.microsoft.com/office/powerpoint/2012/main">
        <p15:guide id="1" orient="horz" pos="3702">
          <p15:clr>
            <a:srgbClr val="FBAE40"/>
          </p15:clr>
        </p15:guide>
        <p15:guide id="2" pos="3007">
          <p15:clr>
            <a:srgbClr val="FBAE40"/>
          </p15:clr>
        </p15:guide>
        <p15:guide id="3" pos="3233">
          <p15:clr>
            <a:srgbClr val="FBAE40"/>
          </p15:clr>
        </p15:guide>
        <p15:guide id="5" orient="horz" pos="1003">
          <p15:clr>
            <a:srgbClr val="FBAE40"/>
          </p15:clr>
        </p15:guide>
        <p15:guide id="7" orient="horz" pos="3906">
          <p15:clr>
            <a:srgbClr val="FBAE40"/>
          </p15:clr>
        </p15:guide>
        <p15:guide id="8" orient="horz" pos="754">
          <p15:clr>
            <a:srgbClr val="FBAE40"/>
          </p15:clr>
        </p15:guide>
        <p15:guide id="9" pos="308">
          <p15:clr>
            <a:srgbClr val="FBAE40"/>
          </p15:clr>
        </p15:guide>
        <p15:guide id="10" pos="5932">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47" name="그림 146">
            <a:extLst>
              <a:ext uri="{FF2B5EF4-FFF2-40B4-BE49-F238E27FC236}">
                <a16:creationId xmlns:a16="http://schemas.microsoft.com/office/drawing/2014/main" id="{E24B28A3-9853-486C-BD38-0A3D17979EF1}"/>
              </a:ext>
            </a:extLst>
          </p:cNvPr>
          <p:cNvPicPr>
            <a:picLocks noChangeAspect="1"/>
          </p:cNvPicPr>
          <p:nvPr userDrawn="1"/>
        </p:nvPicPr>
        <p:blipFill>
          <a:blip r:embed="rId9"/>
          <a:stretch>
            <a:fillRect/>
          </a:stretch>
        </p:blipFill>
        <p:spPr>
          <a:xfrm>
            <a:off x="488950" y="6426758"/>
            <a:ext cx="766820" cy="172800"/>
          </a:xfrm>
          <a:prstGeom prst="rect">
            <a:avLst/>
          </a:prstGeom>
        </p:spPr>
      </p:pic>
      <p:sp>
        <p:nvSpPr>
          <p:cNvPr id="152" name="Shape 8">
            <a:extLst>
              <a:ext uri="{FF2B5EF4-FFF2-40B4-BE49-F238E27FC236}">
                <a16:creationId xmlns:a16="http://schemas.microsoft.com/office/drawing/2014/main" id="{9001C592-1262-4C6C-835F-4CA046B66D70}"/>
              </a:ext>
            </a:extLst>
          </p:cNvPr>
          <p:cNvSpPr txBox="1">
            <a:spLocks/>
          </p:cNvSpPr>
          <p:nvPr userDrawn="1"/>
        </p:nvSpPr>
        <p:spPr>
          <a:xfrm>
            <a:off x="9174564" y="643683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mtClean="0">
                <a:ln>
                  <a:solidFill>
                    <a:schemeClr val="accent1">
                      <a:alpha val="0"/>
                    </a:schemeClr>
                  </a:solidFill>
                </a:ln>
                <a:solidFill>
                  <a:schemeClr val="tx2"/>
                </a:solidFill>
                <a:cs typeface="Arial" panose="020B0604020202020204" pitchFamily="34" charset="0"/>
              </a:rPr>
              <a:pPr algn="r"/>
              <a:t>‹#›</a:t>
            </a:fld>
            <a:endParaRPr lang="en-GB" dirty="0">
              <a:ln>
                <a:solidFill>
                  <a:schemeClr val="accent1">
                    <a:alpha val="0"/>
                  </a:schemeClr>
                </a:solidFill>
              </a:ln>
              <a:solidFill>
                <a:schemeClr val="tx2"/>
              </a:solidFill>
              <a:cs typeface="Arial" panose="020B0604020202020204" pitchFamily="34" charset="0"/>
            </a:endParaRPr>
          </a:p>
        </p:txBody>
      </p:sp>
      <p:sp>
        <p:nvSpPr>
          <p:cNvPr id="155" name="TextBox 154">
            <a:extLst>
              <a:ext uri="{FF2B5EF4-FFF2-40B4-BE49-F238E27FC236}">
                <a16:creationId xmlns:a16="http://schemas.microsoft.com/office/drawing/2014/main" id="{D59BC9E2-8E65-4878-8CDB-E6CF79FD2A03}"/>
              </a:ext>
              <a:ext uri="{C183D7F6-B498-43B3-948B-1728B52AA6E4}">
                <adec:decorative xmlns:adec="http://schemas.microsoft.com/office/drawing/2017/decorative" val="1"/>
              </a:ext>
            </a:extLst>
          </p:cNvPr>
          <p:cNvSpPr txBox="1"/>
          <p:nvPr userDrawn="1"/>
        </p:nvSpPr>
        <p:spPr>
          <a:xfrm>
            <a:off x="1550341" y="6419210"/>
            <a:ext cx="5112311" cy="184666"/>
          </a:xfrm>
          <a:prstGeom prst="rect">
            <a:avLst/>
          </a:prstGeom>
          <a:noFill/>
        </p:spPr>
        <p:txBody>
          <a:bodyPr wrap="square" lIns="0" tIns="0" rIns="0" bIns="0" rtlCol="0">
            <a:spAutoFit/>
          </a:bodyPr>
          <a:lstStyle>
            <a:defPPr>
              <a:defRPr lang="en-US"/>
            </a:defPPr>
            <a:lvl1pPr marR="0" lvl="0" indent="0" fontAlgn="auto">
              <a:lnSpc>
                <a:spcPct val="100000"/>
              </a:lnSpc>
              <a:spcBef>
                <a:spcPts val="0"/>
              </a:spcBef>
              <a:spcAft>
                <a:spcPts val="0"/>
              </a:spcAft>
              <a:buClrTx/>
              <a:buSzTx/>
              <a:buFontTx/>
              <a:buNone/>
              <a:tabLst/>
              <a:defRPr sz="600">
                <a:solidFill>
                  <a:schemeClr val="bg1">
                    <a:lumMod val="65000"/>
                  </a:schemeClr>
                </a:solidFill>
              </a:defRPr>
            </a:lvl1pPr>
          </a:lstStyle>
          <a:p>
            <a:r>
              <a:rPr lang="en-US" dirty="0">
                <a:ln>
                  <a:solidFill>
                    <a:schemeClr val="accent1">
                      <a:alpha val="0"/>
                    </a:schemeClr>
                  </a:solidFill>
                </a:ln>
                <a:solidFill>
                  <a:prstClr val="white">
                    <a:lumMod val="65000"/>
                  </a:prstClr>
                </a:solidFill>
                <a:latin typeface="Arial"/>
              </a:rPr>
              <a:t>© 2023 KPMG Samjong Accounting Corp., a Korea Limited Liability Company and a member firm of the KPMG global organization of independent member firms affiliated with KPMG International Limited, a private English company limited by guarantee. All rights reserved. </a:t>
            </a:r>
            <a:r>
              <a:rPr lang="en-US" altLang="ko-KR" dirty="0">
                <a:ln>
                  <a:solidFill>
                    <a:schemeClr val="accent1">
                      <a:alpha val="0"/>
                    </a:schemeClr>
                  </a:solidFill>
                </a:ln>
                <a:solidFill>
                  <a:prstClr val="white">
                    <a:lumMod val="65000"/>
                  </a:prstClr>
                </a:solidFill>
                <a:latin typeface="Arial"/>
              </a:rPr>
              <a:t>Internal use only</a:t>
            </a:r>
            <a:endParaRPr lang="en-US" dirty="0">
              <a:ln>
                <a:solidFill>
                  <a:schemeClr val="accent1">
                    <a:alpha val="0"/>
                  </a:schemeClr>
                </a:solidFill>
              </a:ln>
              <a:solidFill>
                <a:prstClr val="white">
                  <a:lumMod val="65000"/>
                </a:prstClr>
              </a:solidFill>
              <a:latin typeface="Arial"/>
            </a:endParaRPr>
          </a:p>
        </p:txBody>
      </p:sp>
    </p:spTree>
    <p:extLst>
      <p:ext uri="{BB962C8B-B14F-4D97-AF65-F5344CB8AC3E}">
        <p14:creationId xmlns:p14="http://schemas.microsoft.com/office/powerpoint/2010/main" val="1757969579"/>
      </p:ext>
    </p:extLst>
  </p:cSld>
  <p:clrMap bg1="lt1" tx1="dk1" bg2="lt2" tx2="dk2" accent1="accent1" accent2="accent2" accent3="accent3" accent4="accent4" accent5="accent5" accent6="accent6" hlink="hlink" folHlink="folHlink"/>
  <p:sldLayoutIdLst>
    <p:sldLayoutId id="2147484368" r:id="rId1"/>
    <p:sldLayoutId id="2147484369" r:id="rId2"/>
    <p:sldLayoutId id="2147484370" r:id="rId3"/>
    <p:sldLayoutId id="2147484371" r:id="rId4"/>
    <p:sldLayoutId id="2147484379" r:id="rId5"/>
    <p:sldLayoutId id="2147484380" r:id="rId6"/>
    <p:sldLayoutId id="2147484381" r:id="rId7"/>
  </p:sldLayoutIdLst>
  <p:txStyles>
    <p:titleStyle>
      <a:lvl1pPr eaLnBrk="1" latinLnBrk="1" hangingPunct="1">
        <a:lnSpc>
          <a:spcPct val="70000"/>
        </a:lnSpc>
        <a:defRPr sz="5400" b="0" i="0">
          <a:solidFill>
            <a:schemeClr val="tx2"/>
          </a:solidFill>
          <a:latin typeface="KPMG Extralight"/>
          <a:cs typeface="KPMG Extralight"/>
        </a:defRPr>
      </a:lvl1pPr>
    </p:titleStyle>
    <p:bodyStyle>
      <a:lvl1pPr eaLnBrk="1" latinLnBrk="1" hangingPunct="1">
        <a:spcAft>
          <a:spcPts val="600"/>
        </a:spcAft>
        <a:defRPr sz="1500" b="1" i="0">
          <a:solidFill>
            <a:schemeClr val="tx2"/>
          </a:solidFill>
          <a:latin typeface="Univers for KPMG" panose="020B0603020202020204" pitchFamily="34" charset="0"/>
          <a:cs typeface="Univers for KPMG" panose="020B0603020202020204" pitchFamily="34" charset="0"/>
        </a:defRPr>
      </a:lvl1pPr>
      <a:lvl2pPr marL="0" indent="0" algn="l" eaLnBrk="1" latinLnBrk="1" hangingPunct="1">
        <a:spcAft>
          <a:spcPts val="600"/>
        </a:spcAft>
        <a:buFontTx/>
        <a:buNone/>
        <a:defRPr sz="1500" b="0" i="0">
          <a:solidFill>
            <a:schemeClr val="tx2"/>
          </a:solidFill>
          <a:latin typeface="Univers for KPMG Light" panose="020B0403020202020204" pitchFamily="34" charset="0"/>
          <a:cs typeface="Univers for KPMG Light" panose="020B0403020202020204" pitchFamily="34" charset="0"/>
        </a:defRPr>
      </a:lvl2pPr>
      <a:lvl3pPr marL="285750" indent="-309600" algn="l" eaLnBrk="1" latinLnBrk="1" hangingPunct="1">
        <a:spcAft>
          <a:spcPts val="600"/>
        </a:spcAft>
        <a:buClrTx/>
        <a:buFont typeface="Univers for KPMG Light" panose="020B0403020202020204" pitchFamily="34" charset="0"/>
        <a:buChar char="—"/>
        <a:defRPr sz="1500" b="0" i="0">
          <a:solidFill>
            <a:schemeClr val="tx2"/>
          </a:solidFill>
          <a:latin typeface="Univers for KPMG Light" panose="020B0403020202020204" pitchFamily="34" charset="0"/>
          <a:cs typeface="Univers for KPMG Light" panose="020B0403020202020204" pitchFamily="34" charset="0"/>
        </a:defRPr>
      </a:lvl3pPr>
      <a:lvl4pPr marL="571500" indent="-248400" algn="l" eaLnBrk="1" latinLnBrk="1" hangingPunct="1">
        <a:spcAft>
          <a:spcPts val="600"/>
        </a:spcAft>
        <a:buFont typeface="Univers for KPMG Light" panose="020B0403020202020204" pitchFamily="34" charset="0"/>
        <a:buChar char="-"/>
        <a:defRPr sz="1500" b="0" i="0" baseline="0">
          <a:solidFill>
            <a:schemeClr val="tx2"/>
          </a:solidFill>
          <a:latin typeface="Univers for KPMG Light" panose="020B0403020202020204" pitchFamily="34" charset="0"/>
          <a:cs typeface="Univers for KPMG Light" panose="020B0403020202020204" pitchFamily="34" charset="0"/>
        </a:defRPr>
      </a:lvl4pPr>
      <a:lvl5pPr marL="896938" indent="-309600" algn="l" eaLnBrk="1" latinLnBrk="1" hangingPunct="1">
        <a:spcAft>
          <a:spcPts val="600"/>
        </a:spcAft>
        <a:buFont typeface="Univers for KPMG Light" panose="020B0403020202020204" pitchFamily="34" charset="0"/>
        <a:buChar char="—"/>
        <a:defRPr lang="en-US" sz="1500" b="0" i="0" dirty="0" smtClean="0">
          <a:solidFill>
            <a:schemeClr val="tx2"/>
          </a:solidFill>
          <a:latin typeface="Univers for KPMG Light" panose="020B0403020202020204" pitchFamily="34" charset="0"/>
          <a:cs typeface="Univers for KPMG Light" panose="020B0403020202020204" pitchFamily="34" charset="0"/>
        </a:defRPr>
      </a:lvl5pPr>
      <a:lvl6pPr marL="1166813" indent="-247650" algn="l" eaLnBrk="1" latinLnBrk="1" hangingPunct="1">
        <a:spcAft>
          <a:spcPts val="600"/>
        </a:spcAft>
        <a:buFont typeface="Univers for KPMG Light" panose="020B0403020202020204" pitchFamily="34" charset="0"/>
        <a:buChar char="-"/>
        <a:defRPr lang="en-US" sz="1500" b="0" i="0" baseline="0" dirty="0" smtClean="0">
          <a:solidFill>
            <a:schemeClr val="tx2"/>
          </a:solidFill>
          <a:latin typeface="Univers for KPMG Light" panose="020B0403020202020204" pitchFamily="34" charset="0"/>
        </a:defRPr>
      </a:lvl6pPr>
      <a:lvl7pPr marL="1524000" indent="-309563" algn="l" eaLnBrk="1" latinLnBrk="1" hangingPunct="1">
        <a:spcAft>
          <a:spcPts val="600"/>
        </a:spcAft>
        <a:buFont typeface="Univers for KPMG Light" panose="020B0403020202020204" pitchFamily="34" charset="0"/>
        <a:buChar char="—"/>
        <a:defRPr lang="en-US" sz="1500" b="0" i="0" dirty="0" smtClean="0">
          <a:solidFill>
            <a:schemeClr val="tx2"/>
          </a:solidFill>
          <a:latin typeface="Univers for KPMG Light" panose="020B0403020202020204" pitchFamily="34" charset="0"/>
        </a:defRPr>
      </a:lvl7pPr>
      <a:lvl8pPr marL="1793875" indent="-247650" algn="l" eaLnBrk="1" latinLnBrk="1" hangingPunct="1">
        <a:spcAft>
          <a:spcPts val="600"/>
        </a:spcAft>
        <a:buFont typeface="Univers for KPMG Light" panose="020B0403020202020204" pitchFamily="34" charset="0"/>
        <a:buChar char="-"/>
        <a:tabLst>
          <a:tab pos="1793875" algn="l"/>
        </a:tabLst>
        <a:defRPr lang="en-US" sz="1500" b="0" i="0" baseline="0" dirty="0" smtClean="0">
          <a:solidFill>
            <a:schemeClr val="tx2"/>
          </a:solidFill>
          <a:latin typeface="Univers for KPMG Light" panose="020B0403020202020204" pitchFamily="34" charset="0"/>
        </a:defRPr>
      </a:lvl8pPr>
    </p:bodyStyle>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chart" Target="../charts/chart9.xml"/><Relationship Id="rId5" Type="http://schemas.openxmlformats.org/officeDocument/2006/relationships/chart" Target="../charts/chart8.xm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chart" Target="../charts/chart11.xml"/><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chart" Target="../charts/chart10.xml"/><Relationship Id="rId5" Type="http://schemas.openxmlformats.org/officeDocument/2006/relationships/image" Target="../media/image14.png"/><Relationship Id="rId4" Type="http://schemas.microsoft.com/office/2007/relationships/hdphoto" Target="../media/hdphoto1.wdp"/></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chart" Target="../charts/chart13.xml"/><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chart" Target="../charts/chart12.xml"/><Relationship Id="rId5" Type="http://schemas.openxmlformats.org/officeDocument/2006/relationships/image" Target="../media/image14.png"/><Relationship Id="rId4" Type="http://schemas.microsoft.com/office/2007/relationships/hdphoto" Target="../media/hdphoto1.wdp"/></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chart" Target="../charts/chart15.xml"/><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chart" Target="../charts/chart14.xml"/><Relationship Id="rId5" Type="http://schemas.openxmlformats.org/officeDocument/2006/relationships/image" Target="../media/image14.png"/><Relationship Id="rId4" Type="http://schemas.microsoft.com/office/2007/relationships/hdphoto" Target="../media/hdphoto1.wdp"/></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14.png"/><Relationship Id="rId4" Type="http://schemas.microsoft.com/office/2007/relationships/hdphoto" Target="../media/hdphoto1.wdp"/></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14.png"/><Relationship Id="rId4" Type="http://schemas.microsoft.com/office/2007/relationships/hdphoto" Target="../media/hdphoto1.wdp"/></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6.png"/><Relationship Id="rId4" Type="http://schemas.microsoft.com/office/2007/relationships/hdphoto" Target="../media/hdphoto2.wdp"/></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chart" Target="../charts/chart17.xml"/><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chart" Target="../charts/chart16.xml"/><Relationship Id="rId5" Type="http://schemas.openxmlformats.org/officeDocument/2006/relationships/image" Target="../media/image16.png"/><Relationship Id="rId4" Type="http://schemas.microsoft.com/office/2007/relationships/hdphoto" Target="../media/hdphoto2.wdp"/></Relationships>
</file>

<file path=ppt/slides/_rels/slide22.xml.rels><?xml version="1.0" encoding="UTF-8" standalone="yes"?>
<Relationships xmlns="http://schemas.openxmlformats.org/package/2006/relationships"><Relationship Id="rId3" Type="http://schemas.openxmlformats.org/officeDocument/2006/relationships/chart" Target="../charts/chart18.xml"/><Relationship Id="rId7" Type="http://schemas.openxmlformats.org/officeDocument/2006/relationships/chart" Target="../charts/chart19.xml"/><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16.png"/><Relationship Id="rId5" Type="http://schemas.microsoft.com/office/2007/relationships/hdphoto" Target="../media/hdphoto2.wdp"/><Relationship Id="rId4" Type="http://schemas.openxmlformats.org/officeDocument/2006/relationships/image" Target="../media/image15.png"/></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chart" Target="../charts/chart21.xml"/><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chart" Target="../charts/chart20.xml"/><Relationship Id="rId5" Type="http://schemas.openxmlformats.org/officeDocument/2006/relationships/image" Target="../media/image16.png"/><Relationship Id="rId4" Type="http://schemas.microsoft.com/office/2007/relationships/hdphoto" Target="../media/hdphoto2.wdp"/></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chart" Target="../charts/chart23.xml"/><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chart" Target="../charts/chart22.xml"/><Relationship Id="rId5" Type="http://schemas.openxmlformats.org/officeDocument/2006/relationships/image" Target="../media/image16.png"/><Relationship Id="rId4" Type="http://schemas.microsoft.com/office/2007/relationships/hdphoto" Target="../media/hdphoto2.wdp"/></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chart" Target="../charts/chart25.xml"/><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chart" Target="../charts/chart24.xml"/><Relationship Id="rId5" Type="http://schemas.openxmlformats.org/officeDocument/2006/relationships/image" Target="../media/image16.png"/><Relationship Id="rId4" Type="http://schemas.microsoft.com/office/2007/relationships/hdphoto" Target="../media/hdphoto2.wdp"/></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image" Target="../media/image16.png"/><Relationship Id="rId4" Type="http://schemas.microsoft.com/office/2007/relationships/hdphoto" Target="../media/hdphoto2.wdp"/></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16.png"/><Relationship Id="rId4" Type="http://schemas.microsoft.com/office/2007/relationships/hdphoto" Target="../media/hdphoto2.wdp"/></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openxmlformats.org/officeDocument/2006/relationships/image" Target="../media/image18.png"/><Relationship Id="rId4" Type="http://schemas.microsoft.com/office/2007/relationships/hdphoto" Target="../media/hdphoto3.wdp"/></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chart" Target="../charts/chart26.xml"/><Relationship Id="rId7" Type="http://schemas.openxmlformats.org/officeDocument/2006/relationships/chart" Target="../charts/chart27.xml"/><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18.png"/><Relationship Id="rId5" Type="http://schemas.microsoft.com/office/2007/relationships/hdphoto" Target="../media/hdphoto3.wdp"/><Relationship Id="rId4" Type="http://schemas.openxmlformats.org/officeDocument/2006/relationships/image" Target="../media/image17.png"/></Relationships>
</file>

<file path=ppt/slides/_rels/slide31.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chart" Target="../charts/chart29.xml"/><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chart" Target="../charts/chart28.xml"/><Relationship Id="rId5" Type="http://schemas.openxmlformats.org/officeDocument/2006/relationships/image" Target="../media/image18.png"/><Relationship Id="rId4" Type="http://schemas.microsoft.com/office/2007/relationships/hdphoto" Target="../media/hdphoto3.wdp"/></Relationships>
</file>

<file path=ppt/slides/_rels/slide32.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chart" Target="../charts/chart31.xml"/><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chart" Target="../charts/chart30.xml"/><Relationship Id="rId5" Type="http://schemas.openxmlformats.org/officeDocument/2006/relationships/image" Target="../media/image18.png"/><Relationship Id="rId4" Type="http://schemas.microsoft.com/office/2007/relationships/hdphoto" Target="../media/hdphoto3.wdp"/></Relationships>
</file>

<file path=ppt/slides/_rels/slide33.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chart" Target="../charts/chart33.xml"/><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chart" Target="../charts/chart32.xml"/><Relationship Id="rId5" Type="http://schemas.openxmlformats.org/officeDocument/2006/relationships/image" Target="../media/image18.png"/><Relationship Id="rId4" Type="http://schemas.microsoft.com/office/2007/relationships/hdphoto" Target="../media/hdphoto3.wdp"/></Relationships>
</file>

<file path=ppt/slides/_rels/slide34.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chart" Target="../charts/chart35.xml"/><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chart" Target="../charts/chart34.xml"/><Relationship Id="rId5" Type="http://schemas.openxmlformats.org/officeDocument/2006/relationships/image" Target="../media/image18.png"/><Relationship Id="rId4" Type="http://schemas.microsoft.com/office/2007/relationships/hdphoto" Target="../media/hdphoto3.wdp"/></Relationships>
</file>

<file path=ppt/slides/_rels/slide35.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chart" Target="../charts/chart37.xml"/><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chart" Target="../charts/chart36.xml"/><Relationship Id="rId5" Type="http://schemas.openxmlformats.org/officeDocument/2006/relationships/image" Target="../media/image18.png"/><Relationship Id="rId4" Type="http://schemas.microsoft.com/office/2007/relationships/hdphoto" Target="../media/hdphoto3.wdp"/></Relationships>
</file>

<file path=ppt/slides/_rels/slide36.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chart" Target="../charts/chart39.xml"/><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chart" Target="../charts/chart38.xml"/><Relationship Id="rId5" Type="http://schemas.openxmlformats.org/officeDocument/2006/relationships/image" Target="../media/image18.png"/><Relationship Id="rId4" Type="http://schemas.microsoft.com/office/2007/relationships/hdphoto" Target="../media/hdphoto3.wdp"/></Relationships>
</file>

<file path=ppt/slides/_rels/slide37.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chart" Target="../charts/chart41.xml"/><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chart" Target="../charts/chart40.xml"/><Relationship Id="rId5" Type="http://schemas.openxmlformats.org/officeDocument/2006/relationships/image" Target="../media/image18.png"/><Relationship Id="rId4" Type="http://schemas.microsoft.com/office/2007/relationships/hdphoto" Target="../media/hdphoto3.wdp"/></Relationships>
</file>

<file path=ppt/slides/_rels/slide38.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chart" Target="../charts/chart42.xml"/><Relationship Id="rId7" Type="http://schemas.openxmlformats.org/officeDocument/2006/relationships/image" Target="../media/image17.png"/><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chart" Target="../charts/chart45.xml"/><Relationship Id="rId5" Type="http://schemas.openxmlformats.org/officeDocument/2006/relationships/chart" Target="../charts/chart44.xml"/><Relationship Id="rId4" Type="http://schemas.openxmlformats.org/officeDocument/2006/relationships/chart" Target="../charts/chart43.xml"/><Relationship Id="rId9" Type="http://schemas.openxmlformats.org/officeDocument/2006/relationships/image" Target="../media/image18.png"/></Relationships>
</file>

<file path=ppt/slides/_rels/slide3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5.xml"/><Relationship Id="rId1" Type="http://schemas.openxmlformats.org/officeDocument/2006/relationships/slideLayout" Target="../slideLayouts/slideLayout7.xml"/><Relationship Id="rId5" Type="http://schemas.openxmlformats.org/officeDocument/2006/relationships/image" Target="../media/image18.png"/><Relationship Id="rId4" Type="http://schemas.microsoft.com/office/2007/relationships/hdphoto" Target="../media/hdphoto3.wdp"/></Relationships>
</file>

<file path=ppt/slides/_rels/slide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chart" Target="../charts/chart2.xml"/></Relationships>
</file>

<file path=ppt/slides/_rels/slide4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6.xml"/><Relationship Id="rId1" Type="http://schemas.openxmlformats.org/officeDocument/2006/relationships/slideLayout" Target="../slideLayouts/slideLayout7.xml"/><Relationship Id="rId5" Type="http://schemas.openxmlformats.org/officeDocument/2006/relationships/image" Target="../media/image18.png"/><Relationship Id="rId4" Type="http://schemas.microsoft.com/office/2007/relationships/hdphoto" Target="../media/hdphoto3.wdp"/></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20.png"/><Relationship Id="rId4" Type="http://schemas.microsoft.com/office/2007/relationships/hdphoto" Target="../media/hdphoto4.wdp"/></Relationships>
</file>

<file path=ppt/slides/_rels/slide43.xml.rels><?xml version="1.0" encoding="UTF-8" standalone="yes"?>
<Relationships xmlns="http://schemas.openxmlformats.org/package/2006/relationships"><Relationship Id="rId3" Type="http://schemas.openxmlformats.org/officeDocument/2006/relationships/chart" Target="../charts/chart46.xml"/><Relationship Id="rId7" Type="http://schemas.openxmlformats.org/officeDocument/2006/relationships/chart" Target="../charts/chart47.xml"/><Relationship Id="rId2" Type="http://schemas.openxmlformats.org/officeDocument/2006/relationships/notesSlide" Target="../notesSlides/notesSlide28.xml"/><Relationship Id="rId1" Type="http://schemas.openxmlformats.org/officeDocument/2006/relationships/slideLayout" Target="../slideLayouts/slideLayout7.xml"/><Relationship Id="rId6" Type="http://schemas.openxmlformats.org/officeDocument/2006/relationships/image" Target="../media/image20.png"/><Relationship Id="rId5" Type="http://schemas.microsoft.com/office/2007/relationships/hdphoto" Target="../media/hdphoto4.wdp"/><Relationship Id="rId4" Type="http://schemas.openxmlformats.org/officeDocument/2006/relationships/image" Target="../media/image19.png"/></Relationships>
</file>

<file path=ppt/slides/_rels/slide44.xml.rels><?xml version="1.0" encoding="UTF-8" standalone="yes"?>
<Relationships xmlns="http://schemas.openxmlformats.org/package/2006/relationships"><Relationship Id="rId3" Type="http://schemas.openxmlformats.org/officeDocument/2006/relationships/chart" Target="../charts/chart48.xml"/><Relationship Id="rId7" Type="http://schemas.openxmlformats.org/officeDocument/2006/relationships/chart" Target="../charts/chart49.xml"/><Relationship Id="rId2" Type="http://schemas.openxmlformats.org/officeDocument/2006/relationships/notesSlide" Target="../notesSlides/notesSlide29.xml"/><Relationship Id="rId1" Type="http://schemas.openxmlformats.org/officeDocument/2006/relationships/slideLayout" Target="../slideLayouts/slideLayout7.xml"/><Relationship Id="rId6" Type="http://schemas.openxmlformats.org/officeDocument/2006/relationships/image" Target="../media/image20.png"/><Relationship Id="rId5" Type="http://schemas.microsoft.com/office/2007/relationships/hdphoto" Target="../media/hdphoto4.wdp"/><Relationship Id="rId4" Type="http://schemas.openxmlformats.org/officeDocument/2006/relationships/image" Target="../media/image19.png"/></Relationships>
</file>

<file path=ppt/slides/_rels/slide45.xml.rels><?xml version="1.0" encoding="UTF-8" standalone="yes"?>
<Relationships xmlns="http://schemas.openxmlformats.org/package/2006/relationships"><Relationship Id="rId3" Type="http://schemas.openxmlformats.org/officeDocument/2006/relationships/chart" Target="../charts/chart50.xml"/><Relationship Id="rId7" Type="http://schemas.openxmlformats.org/officeDocument/2006/relationships/chart" Target="../charts/chart51.xml"/><Relationship Id="rId2" Type="http://schemas.openxmlformats.org/officeDocument/2006/relationships/notesSlide" Target="../notesSlides/notesSlide30.xml"/><Relationship Id="rId1" Type="http://schemas.openxmlformats.org/officeDocument/2006/relationships/slideLayout" Target="../slideLayouts/slideLayout7.xml"/><Relationship Id="rId6" Type="http://schemas.openxmlformats.org/officeDocument/2006/relationships/image" Target="../media/image20.png"/><Relationship Id="rId5" Type="http://schemas.microsoft.com/office/2007/relationships/hdphoto" Target="../media/hdphoto4.wdp"/><Relationship Id="rId4" Type="http://schemas.openxmlformats.org/officeDocument/2006/relationships/image" Target="../media/image19.png"/></Relationships>
</file>

<file path=ppt/slides/_rels/slide46.xml.rels><?xml version="1.0" encoding="UTF-8" standalone="yes"?>
<Relationships xmlns="http://schemas.openxmlformats.org/package/2006/relationships"><Relationship Id="rId3" Type="http://schemas.openxmlformats.org/officeDocument/2006/relationships/chart" Target="../charts/chart52.xml"/><Relationship Id="rId7" Type="http://schemas.openxmlformats.org/officeDocument/2006/relationships/image" Target="../media/image20.png"/><Relationship Id="rId2" Type="http://schemas.openxmlformats.org/officeDocument/2006/relationships/notesSlide" Target="../notesSlides/notesSlide31.xml"/><Relationship Id="rId1" Type="http://schemas.openxmlformats.org/officeDocument/2006/relationships/slideLayout" Target="../slideLayouts/slideLayout7.xml"/><Relationship Id="rId6" Type="http://schemas.microsoft.com/office/2007/relationships/hdphoto" Target="../media/hdphoto4.wdp"/><Relationship Id="rId5" Type="http://schemas.openxmlformats.org/officeDocument/2006/relationships/image" Target="../media/image19.png"/><Relationship Id="rId4" Type="http://schemas.openxmlformats.org/officeDocument/2006/relationships/chart" Target="../charts/chart53.xml"/></Relationships>
</file>

<file path=ppt/slides/_rels/slide47.xml.rels><?xml version="1.0" encoding="UTF-8" standalone="yes"?>
<Relationships xmlns="http://schemas.openxmlformats.org/package/2006/relationships"><Relationship Id="rId3" Type="http://schemas.openxmlformats.org/officeDocument/2006/relationships/chart" Target="../charts/chart54.xml"/><Relationship Id="rId2" Type="http://schemas.openxmlformats.org/officeDocument/2006/relationships/notesSlide" Target="../notesSlides/notesSlide32.xml"/><Relationship Id="rId1" Type="http://schemas.openxmlformats.org/officeDocument/2006/relationships/slideLayout" Target="../slideLayouts/slideLayout7.xml"/><Relationship Id="rId6" Type="http://schemas.openxmlformats.org/officeDocument/2006/relationships/image" Target="../media/image20.png"/><Relationship Id="rId5" Type="http://schemas.microsoft.com/office/2007/relationships/hdphoto" Target="../media/hdphoto4.wdp"/><Relationship Id="rId4" Type="http://schemas.openxmlformats.org/officeDocument/2006/relationships/image" Target="../media/image19.png"/></Relationships>
</file>

<file path=ppt/slides/_rels/slide48.xml.rels><?xml version="1.0" encoding="UTF-8" standalone="yes"?>
<Relationships xmlns="http://schemas.openxmlformats.org/package/2006/relationships"><Relationship Id="rId3" Type="http://schemas.openxmlformats.org/officeDocument/2006/relationships/chart" Target="../charts/chart55.xml"/><Relationship Id="rId2" Type="http://schemas.openxmlformats.org/officeDocument/2006/relationships/notesSlide" Target="../notesSlides/notesSlide33.xml"/><Relationship Id="rId1" Type="http://schemas.openxmlformats.org/officeDocument/2006/relationships/slideLayout" Target="../slideLayouts/slideLayout7.xml"/><Relationship Id="rId6" Type="http://schemas.openxmlformats.org/officeDocument/2006/relationships/image" Target="../media/image20.png"/><Relationship Id="rId5" Type="http://schemas.microsoft.com/office/2007/relationships/hdphoto" Target="../media/hdphoto4.wdp"/><Relationship Id="rId4" Type="http://schemas.openxmlformats.org/officeDocument/2006/relationships/image" Target="../media/image19.png"/></Relationships>
</file>

<file path=ppt/slides/_rels/slide4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4.xml"/><Relationship Id="rId1" Type="http://schemas.openxmlformats.org/officeDocument/2006/relationships/slideLayout" Target="../slideLayouts/slideLayout7.xml"/><Relationship Id="rId5" Type="http://schemas.openxmlformats.org/officeDocument/2006/relationships/image" Target="../media/image20.png"/><Relationship Id="rId4" Type="http://schemas.microsoft.com/office/2007/relationships/hdphoto" Target="../media/hdphoto4.wdp"/></Relationships>
</file>

<file path=ppt/slides/_rels/slide5.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chart" Target="../charts/chart3.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5.xml"/><Relationship Id="rId1" Type="http://schemas.openxmlformats.org/officeDocument/2006/relationships/slideLayout" Target="../slideLayouts/slideLayout7.xml"/><Relationship Id="rId5" Type="http://schemas.openxmlformats.org/officeDocument/2006/relationships/image" Target="../media/image20.png"/><Relationship Id="rId4" Type="http://schemas.microsoft.com/office/2007/relationships/hdphoto" Target="../media/hdphoto4.wdp"/></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microsoft.com/office/2007/relationships/hdphoto" Target="../media/hdphoto5.wdp"/></Relationships>
</file>

<file path=ppt/slides/_rels/slide5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chart" Target="../charts/chart57.xml"/><Relationship Id="rId5" Type="http://schemas.openxmlformats.org/officeDocument/2006/relationships/chart" Target="../charts/chart56.xml"/><Relationship Id="rId4" Type="http://schemas.microsoft.com/office/2007/relationships/hdphoto" Target="../media/hdphoto5.wdp"/></Relationships>
</file>

<file path=ppt/slides/_rels/slide54.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chart" Target="../charts/chart59.xml"/><Relationship Id="rId2" Type="http://schemas.openxmlformats.org/officeDocument/2006/relationships/notesSlide" Target="../notesSlides/notesSlide36.xml"/><Relationship Id="rId1" Type="http://schemas.openxmlformats.org/officeDocument/2006/relationships/slideLayout" Target="../slideLayouts/slideLayout7.xml"/><Relationship Id="rId6" Type="http://schemas.openxmlformats.org/officeDocument/2006/relationships/chart" Target="../charts/chart58.xml"/><Relationship Id="rId5" Type="http://schemas.microsoft.com/office/2007/relationships/hdphoto" Target="../media/hdphoto5.wdp"/><Relationship Id="rId4" Type="http://schemas.openxmlformats.org/officeDocument/2006/relationships/image" Target="../media/image22.png"/></Relationships>
</file>

<file path=ppt/slides/_rels/slide55.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chart" Target="../charts/chart61.xml"/><Relationship Id="rId2" Type="http://schemas.openxmlformats.org/officeDocument/2006/relationships/notesSlide" Target="../notesSlides/notesSlide37.xml"/><Relationship Id="rId1" Type="http://schemas.openxmlformats.org/officeDocument/2006/relationships/slideLayout" Target="../slideLayouts/slideLayout7.xml"/><Relationship Id="rId6" Type="http://schemas.openxmlformats.org/officeDocument/2006/relationships/chart" Target="../charts/chart60.xml"/><Relationship Id="rId5" Type="http://schemas.microsoft.com/office/2007/relationships/hdphoto" Target="../media/hdphoto5.wdp"/><Relationship Id="rId4" Type="http://schemas.openxmlformats.org/officeDocument/2006/relationships/image" Target="../media/image22.png"/></Relationships>
</file>

<file path=ppt/slides/_rels/slide56.xml.rels><?xml version="1.0" encoding="UTF-8" standalone="yes"?>
<Relationships xmlns="http://schemas.openxmlformats.org/package/2006/relationships"><Relationship Id="rId3" Type="http://schemas.openxmlformats.org/officeDocument/2006/relationships/chart" Target="../charts/chart62.xml"/><Relationship Id="rId7" Type="http://schemas.openxmlformats.org/officeDocument/2006/relationships/chart" Target="../charts/chart63.xml"/><Relationship Id="rId2" Type="http://schemas.openxmlformats.org/officeDocument/2006/relationships/notesSlide" Target="../notesSlides/notesSlide38.xml"/><Relationship Id="rId1" Type="http://schemas.openxmlformats.org/officeDocument/2006/relationships/slideLayout" Target="../slideLayouts/slideLayout7.xml"/><Relationship Id="rId6" Type="http://schemas.microsoft.com/office/2007/relationships/hdphoto" Target="../media/hdphoto5.wdp"/><Relationship Id="rId5" Type="http://schemas.openxmlformats.org/officeDocument/2006/relationships/image" Target="../media/image22.png"/><Relationship Id="rId4" Type="http://schemas.openxmlformats.org/officeDocument/2006/relationships/image" Target="../media/image21.png"/></Relationships>
</file>

<file path=ppt/slides/_rels/slide57.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chart" Target="../charts/chart65.xml"/><Relationship Id="rId2" Type="http://schemas.openxmlformats.org/officeDocument/2006/relationships/notesSlide" Target="../notesSlides/notesSlide39.xml"/><Relationship Id="rId1" Type="http://schemas.openxmlformats.org/officeDocument/2006/relationships/slideLayout" Target="../slideLayouts/slideLayout7.xml"/><Relationship Id="rId6" Type="http://schemas.openxmlformats.org/officeDocument/2006/relationships/chart" Target="../charts/chart64.xml"/><Relationship Id="rId5" Type="http://schemas.microsoft.com/office/2007/relationships/hdphoto" Target="../media/hdphoto5.wdp"/><Relationship Id="rId4" Type="http://schemas.openxmlformats.org/officeDocument/2006/relationships/image" Target="../media/image22.png"/></Relationships>
</file>

<file path=ppt/slides/_rels/slide58.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chart" Target="../charts/chart67.xml"/><Relationship Id="rId2" Type="http://schemas.openxmlformats.org/officeDocument/2006/relationships/notesSlide" Target="../notesSlides/notesSlide40.xml"/><Relationship Id="rId1" Type="http://schemas.openxmlformats.org/officeDocument/2006/relationships/slideLayout" Target="../slideLayouts/slideLayout7.xml"/><Relationship Id="rId6" Type="http://schemas.openxmlformats.org/officeDocument/2006/relationships/chart" Target="../charts/chart66.xml"/><Relationship Id="rId5" Type="http://schemas.microsoft.com/office/2007/relationships/hdphoto" Target="../media/hdphoto5.wdp"/><Relationship Id="rId4" Type="http://schemas.openxmlformats.org/officeDocument/2006/relationships/image" Target="../media/image22.png"/></Relationships>
</file>

<file path=ppt/slides/_rels/slide5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1.xml"/><Relationship Id="rId1" Type="http://schemas.openxmlformats.org/officeDocument/2006/relationships/slideLayout" Target="../slideLayouts/slideLayout7.xml"/><Relationship Id="rId5" Type="http://schemas.microsoft.com/office/2007/relationships/hdphoto" Target="../media/hdphoto5.wdp"/><Relationship Id="rId4" Type="http://schemas.openxmlformats.org/officeDocument/2006/relationships/image" Target="../media/image22.png"/></Relationships>
</file>

<file path=ppt/slides/_rels/slide6.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2.xml"/><Relationship Id="rId1" Type="http://schemas.openxmlformats.org/officeDocument/2006/relationships/slideLayout" Target="../slideLayouts/slideLayout7.xml"/><Relationship Id="rId5" Type="http://schemas.microsoft.com/office/2007/relationships/hdphoto" Target="../media/hdphoto5.wdp"/><Relationship Id="rId4" Type="http://schemas.openxmlformats.org/officeDocument/2006/relationships/image" Target="../media/image22.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23.png"/><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63.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23.png"/><Relationship Id="rId1" Type="http://schemas.openxmlformats.org/officeDocument/2006/relationships/slideLayout" Target="../slideLayouts/slideLayout7.xml"/><Relationship Id="rId5" Type="http://schemas.openxmlformats.org/officeDocument/2006/relationships/chart" Target="../charts/chart68.xml"/><Relationship Id="rId4" Type="http://schemas.openxmlformats.org/officeDocument/2006/relationships/image" Target="../media/image24.png"/></Relationships>
</file>

<file path=ppt/slides/_rels/slide64.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chart" Target="../charts/chart70.xml"/><Relationship Id="rId2" Type="http://schemas.openxmlformats.org/officeDocument/2006/relationships/notesSlide" Target="../notesSlides/notesSlide43.xml"/><Relationship Id="rId1" Type="http://schemas.openxmlformats.org/officeDocument/2006/relationships/slideLayout" Target="../slideLayouts/slideLayout7.xml"/><Relationship Id="rId6" Type="http://schemas.openxmlformats.org/officeDocument/2006/relationships/chart" Target="../charts/chart69.xml"/><Relationship Id="rId5" Type="http://schemas.openxmlformats.org/officeDocument/2006/relationships/image" Target="../media/image24.png"/><Relationship Id="rId4" Type="http://schemas.microsoft.com/office/2007/relationships/hdphoto" Target="../media/hdphoto6.wdp"/></Relationships>
</file>

<file path=ppt/slides/_rels/slide65.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chart" Target="../charts/chart72.xml"/><Relationship Id="rId2" Type="http://schemas.openxmlformats.org/officeDocument/2006/relationships/notesSlide" Target="../notesSlides/notesSlide44.xml"/><Relationship Id="rId1" Type="http://schemas.openxmlformats.org/officeDocument/2006/relationships/slideLayout" Target="../slideLayouts/slideLayout7.xml"/><Relationship Id="rId6" Type="http://schemas.openxmlformats.org/officeDocument/2006/relationships/chart" Target="../charts/chart71.xml"/><Relationship Id="rId5" Type="http://schemas.openxmlformats.org/officeDocument/2006/relationships/image" Target="../media/image24.png"/><Relationship Id="rId4" Type="http://schemas.microsoft.com/office/2007/relationships/hdphoto" Target="../media/hdphoto6.wdp"/></Relationships>
</file>

<file path=ppt/slides/_rels/slide66.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chart" Target="../charts/chart74.xml"/><Relationship Id="rId2" Type="http://schemas.openxmlformats.org/officeDocument/2006/relationships/notesSlide" Target="../notesSlides/notesSlide45.xml"/><Relationship Id="rId1" Type="http://schemas.openxmlformats.org/officeDocument/2006/relationships/slideLayout" Target="../slideLayouts/slideLayout7.xml"/><Relationship Id="rId6" Type="http://schemas.openxmlformats.org/officeDocument/2006/relationships/chart" Target="../charts/chart73.xml"/><Relationship Id="rId5" Type="http://schemas.openxmlformats.org/officeDocument/2006/relationships/image" Target="../media/image24.png"/><Relationship Id="rId4" Type="http://schemas.microsoft.com/office/2007/relationships/hdphoto" Target="../media/hdphoto6.wdp"/></Relationships>
</file>

<file path=ppt/slides/_rels/slide67.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chart" Target="../charts/chart76.xml"/><Relationship Id="rId2" Type="http://schemas.openxmlformats.org/officeDocument/2006/relationships/notesSlide" Target="../notesSlides/notesSlide46.xml"/><Relationship Id="rId1" Type="http://schemas.openxmlformats.org/officeDocument/2006/relationships/slideLayout" Target="../slideLayouts/slideLayout7.xml"/><Relationship Id="rId6" Type="http://schemas.openxmlformats.org/officeDocument/2006/relationships/chart" Target="../charts/chart75.xml"/><Relationship Id="rId5" Type="http://schemas.openxmlformats.org/officeDocument/2006/relationships/image" Target="../media/image24.png"/><Relationship Id="rId4" Type="http://schemas.microsoft.com/office/2007/relationships/hdphoto" Target="../media/hdphoto6.wdp"/></Relationships>
</file>

<file path=ppt/slides/_rels/slide68.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chart" Target="../charts/chart78.xml"/><Relationship Id="rId2" Type="http://schemas.openxmlformats.org/officeDocument/2006/relationships/notesSlide" Target="../notesSlides/notesSlide47.xml"/><Relationship Id="rId1" Type="http://schemas.openxmlformats.org/officeDocument/2006/relationships/slideLayout" Target="../slideLayouts/slideLayout7.xml"/><Relationship Id="rId6" Type="http://schemas.openxmlformats.org/officeDocument/2006/relationships/chart" Target="../charts/chart77.xml"/><Relationship Id="rId5" Type="http://schemas.openxmlformats.org/officeDocument/2006/relationships/image" Target="../media/image24.png"/><Relationship Id="rId4" Type="http://schemas.microsoft.com/office/2007/relationships/hdphoto" Target="../media/hdphoto6.wdp"/></Relationships>
</file>

<file path=ppt/slides/_rels/slide6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8.xml"/><Relationship Id="rId1" Type="http://schemas.openxmlformats.org/officeDocument/2006/relationships/slideLayout" Target="../slideLayouts/slideLayout7.xml"/><Relationship Id="rId5" Type="http://schemas.openxmlformats.org/officeDocument/2006/relationships/image" Target="../media/image24.png"/><Relationship Id="rId4" Type="http://schemas.microsoft.com/office/2007/relationships/hdphoto" Target="../media/hdphoto6.wdp"/></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9.xml"/><Relationship Id="rId1" Type="http://schemas.openxmlformats.org/officeDocument/2006/relationships/slideLayout" Target="../slideLayouts/slideLayout7.xml"/><Relationship Id="rId5" Type="http://schemas.openxmlformats.org/officeDocument/2006/relationships/image" Target="../media/image24.png"/><Relationship Id="rId4" Type="http://schemas.microsoft.com/office/2007/relationships/hdphoto" Target="../media/hdphoto6.wdp"/></Relationships>
</file>

<file path=ppt/slides/_rels/slide7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0.xml"/><Relationship Id="rId1" Type="http://schemas.openxmlformats.org/officeDocument/2006/relationships/slideLayout" Target="../slideLayouts/slideLayout7.xml"/><Relationship Id="rId5" Type="http://schemas.openxmlformats.org/officeDocument/2006/relationships/image" Target="../media/image24.png"/><Relationship Id="rId4" Type="http://schemas.microsoft.com/office/2007/relationships/hdphoto" Target="../media/hdphoto6.wdp"/></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25.png"/><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7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chart" Target="../charts/chart79.xml"/><Relationship Id="rId1" Type="http://schemas.openxmlformats.org/officeDocument/2006/relationships/slideLayout" Target="../slideLayouts/slideLayout7.xml"/><Relationship Id="rId6" Type="http://schemas.openxmlformats.org/officeDocument/2006/relationships/chart" Target="../charts/chart80.xml"/><Relationship Id="rId5" Type="http://schemas.openxmlformats.org/officeDocument/2006/relationships/image" Target="../media/image26.png"/><Relationship Id="rId4" Type="http://schemas.microsoft.com/office/2007/relationships/hdphoto" Target="../media/hdphoto7.wdp"/></Relationships>
</file>

<file path=ppt/slides/_rels/slide75.xml.rels><?xml version="1.0" encoding="UTF-8" standalone="yes"?>
<Relationships xmlns="http://schemas.openxmlformats.org/package/2006/relationships"><Relationship Id="rId3" Type="http://schemas.openxmlformats.org/officeDocument/2006/relationships/chart" Target="../charts/chart81.xml"/><Relationship Id="rId7" Type="http://schemas.openxmlformats.org/officeDocument/2006/relationships/image" Target="../media/image26.png"/><Relationship Id="rId2" Type="http://schemas.openxmlformats.org/officeDocument/2006/relationships/notesSlide" Target="../notesSlides/notesSlide51.xml"/><Relationship Id="rId1" Type="http://schemas.openxmlformats.org/officeDocument/2006/relationships/slideLayout" Target="../slideLayouts/slideLayout7.xml"/><Relationship Id="rId6" Type="http://schemas.microsoft.com/office/2007/relationships/hdphoto" Target="../media/hdphoto7.wdp"/><Relationship Id="rId5" Type="http://schemas.openxmlformats.org/officeDocument/2006/relationships/image" Target="../media/image25.png"/><Relationship Id="rId4" Type="http://schemas.openxmlformats.org/officeDocument/2006/relationships/chart" Target="../charts/chart82.xml"/></Relationships>
</file>

<file path=ppt/slides/_rels/slide76.xml.rels><?xml version="1.0" encoding="UTF-8" standalone="yes"?>
<Relationships xmlns="http://schemas.openxmlformats.org/package/2006/relationships"><Relationship Id="rId3" Type="http://schemas.openxmlformats.org/officeDocument/2006/relationships/chart" Target="../charts/chart83.xml"/><Relationship Id="rId7" Type="http://schemas.openxmlformats.org/officeDocument/2006/relationships/chart" Target="../charts/chart84.xml"/><Relationship Id="rId2" Type="http://schemas.openxmlformats.org/officeDocument/2006/relationships/notesSlide" Target="../notesSlides/notesSlide52.xml"/><Relationship Id="rId1" Type="http://schemas.openxmlformats.org/officeDocument/2006/relationships/slideLayout" Target="../slideLayouts/slideLayout7.xml"/><Relationship Id="rId6" Type="http://schemas.openxmlformats.org/officeDocument/2006/relationships/image" Target="../media/image26.png"/><Relationship Id="rId5" Type="http://schemas.microsoft.com/office/2007/relationships/hdphoto" Target="../media/hdphoto7.wdp"/><Relationship Id="rId4" Type="http://schemas.openxmlformats.org/officeDocument/2006/relationships/image" Target="../media/image25.png"/></Relationships>
</file>

<file path=ppt/slides/_rels/slide77.xml.rels><?xml version="1.0" encoding="UTF-8" standalone="yes"?>
<Relationships xmlns="http://schemas.openxmlformats.org/package/2006/relationships"><Relationship Id="rId3" Type="http://schemas.openxmlformats.org/officeDocument/2006/relationships/chart" Target="../charts/chart85.xml"/><Relationship Id="rId7" Type="http://schemas.openxmlformats.org/officeDocument/2006/relationships/image" Target="../media/image26.png"/><Relationship Id="rId2" Type="http://schemas.openxmlformats.org/officeDocument/2006/relationships/notesSlide" Target="../notesSlides/notesSlide53.xml"/><Relationship Id="rId1" Type="http://schemas.openxmlformats.org/officeDocument/2006/relationships/slideLayout" Target="../slideLayouts/slideLayout7.xml"/><Relationship Id="rId6" Type="http://schemas.microsoft.com/office/2007/relationships/hdphoto" Target="../media/hdphoto7.wdp"/><Relationship Id="rId5" Type="http://schemas.openxmlformats.org/officeDocument/2006/relationships/image" Target="../media/image25.png"/><Relationship Id="rId4" Type="http://schemas.openxmlformats.org/officeDocument/2006/relationships/chart" Target="../charts/chart86.xml"/></Relationships>
</file>

<file path=ppt/slides/_rels/slide78.xml.rels><?xml version="1.0" encoding="UTF-8" standalone="yes"?>
<Relationships xmlns="http://schemas.openxmlformats.org/package/2006/relationships"><Relationship Id="rId8" Type="http://schemas.openxmlformats.org/officeDocument/2006/relationships/chart" Target="../charts/chart89.xml"/><Relationship Id="rId3" Type="http://schemas.openxmlformats.org/officeDocument/2006/relationships/chart" Target="../charts/chart87.xml"/><Relationship Id="rId7" Type="http://schemas.openxmlformats.org/officeDocument/2006/relationships/chart" Target="../charts/chart88.xml"/><Relationship Id="rId2" Type="http://schemas.openxmlformats.org/officeDocument/2006/relationships/notesSlide" Target="../notesSlides/notesSlide54.xml"/><Relationship Id="rId1" Type="http://schemas.openxmlformats.org/officeDocument/2006/relationships/slideLayout" Target="../slideLayouts/slideLayout7.xml"/><Relationship Id="rId6" Type="http://schemas.openxmlformats.org/officeDocument/2006/relationships/image" Target="../media/image26.png"/><Relationship Id="rId5" Type="http://schemas.microsoft.com/office/2007/relationships/hdphoto" Target="../media/hdphoto7.wdp"/><Relationship Id="rId4" Type="http://schemas.openxmlformats.org/officeDocument/2006/relationships/image" Target="../media/image25.png"/></Relationships>
</file>

<file path=ppt/slides/_rels/slide7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5.xml"/><Relationship Id="rId1" Type="http://schemas.openxmlformats.org/officeDocument/2006/relationships/slideLayout" Target="../slideLayouts/slideLayout7.xml"/><Relationship Id="rId5" Type="http://schemas.openxmlformats.org/officeDocument/2006/relationships/image" Target="../media/image26.png"/><Relationship Id="rId4" Type="http://schemas.microsoft.com/office/2007/relationships/hdphoto" Target="../media/hdphoto7.wdp"/></Relationships>
</file>

<file path=ppt/slides/_rels/slide8.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chart" Target="../charts/chart6.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6.xml"/><Relationship Id="rId1" Type="http://schemas.openxmlformats.org/officeDocument/2006/relationships/slideLayout" Target="../slideLayouts/slideLayout7.xml"/><Relationship Id="rId5" Type="http://schemas.openxmlformats.org/officeDocument/2006/relationships/image" Target="../media/image26.png"/><Relationship Id="rId4" Type="http://schemas.microsoft.com/office/2007/relationships/hdphoto" Target="../media/hdphoto7.wdp"/></Relationships>
</file>

<file path=ppt/slides/_rels/slide8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7.xml"/><Relationship Id="rId1" Type="http://schemas.openxmlformats.org/officeDocument/2006/relationships/slideLayout" Target="../slideLayouts/slideLayout7.xml"/><Relationship Id="rId5" Type="http://schemas.openxmlformats.org/officeDocument/2006/relationships/image" Target="../media/image26.png"/><Relationship Id="rId4" Type="http://schemas.microsoft.com/office/2007/relationships/hdphoto" Target="../media/hdphoto7.wdp"/></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chart" Target="../charts/chart91.xml"/><Relationship Id="rId2" Type="http://schemas.openxmlformats.org/officeDocument/2006/relationships/chart" Target="../charts/chart90.xml"/><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jpeg"/><Relationship Id="rId2"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 Id="rId9" Type="http://schemas.openxmlformats.org/officeDocument/2006/relationships/image" Target="../media/image35.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그림 16" descr="텍스트, 스크린샷, 손톱, 사람이(가) 표시된 사진&#10;&#10;자동 생성된 설명">
            <a:extLst>
              <a:ext uri="{FF2B5EF4-FFF2-40B4-BE49-F238E27FC236}">
                <a16:creationId xmlns:a16="http://schemas.microsoft.com/office/drawing/2014/main" id="{8C28124E-B90D-ACFB-A9A4-FDF10C122030}"/>
              </a:ext>
            </a:extLst>
          </p:cNvPr>
          <p:cNvPicPr>
            <a:picLocks noChangeAspect="1"/>
          </p:cNvPicPr>
          <p:nvPr/>
        </p:nvPicPr>
        <p:blipFill>
          <a:blip r:embed="rId2"/>
          <a:stretch>
            <a:fillRect/>
          </a:stretch>
        </p:blipFill>
        <p:spPr>
          <a:xfrm>
            <a:off x="5929780" y="1270358"/>
            <a:ext cx="3236445" cy="4449022"/>
          </a:xfrm>
          <a:prstGeom prst="rect">
            <a:avLst/>
          </a:prstGeom>
        </p:spPr>
      </p:pic>
      <p:sp>
        <p:nvSpPr>
          <p:cNvPr id="4" name="TextBox 3">
            <a:extLst>
              <a:ext uri="{FF2B5EF4-FFF2-40B4-BE49-F238E27FC236}">
                <a16:creationId xmlns:a16="http://schemas.microsoft.com/office/drawing/2014/main" id="{4716EC61-BD57-4FA4-A30D-30CAF37D7FA5}"/>
              </a:ext>
            </a:extLst>
          </p:cNvPr>
          <p:cNvSpPr txBox="1"/>
          <p:nvPr/>
        </p:nvSpPr>
        <p:spPr>
          <a:xfrm>
            <a:off x="779552" y="1882572"/>
            <a:ext cx="4813764" cy="1661993"/>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ko-KR" altLang="en-US" sz="3600" spc="-200" dirty="0">
                <a:ln>
                  <a:solidFill>
                    <a:srgbClr val="1E49E2">
                      <a:alpha val="0"/>
                    </a:srgbClr>
                  </a:solidFill>
                </a:ln>
                <a:solidFill>
                  <a:prstClr val="white"/>
                </a:solidFill>
                <a:latin typeface="KoPub돋움체 Medium"/>
                <a:ea typeface="KoPub돋움체 Medium"/>
              </a:rPr>
              <a:t>국내 보험산업</a:t>
            </a:r>
            <a:r>
              <a:rPr lang="en-US" altLang="ko-KR" sz="3600" spc="-200" dirty="0">
                <a:ln>
                  <a:solidFill>
                    <a:srgbClr val="1E49E2">
                      <a:alpha val="0"/>
                    </a:srgbClr>
                  </a:solidFill>
                </a:ln>
                <a:solidFill>
                  <a:prstClr val="white"/>
                </a:solidFill>
                <a:latin typeface="KoPub돋움체 Medium"/>
                <a:ea typeface="KoPub돋움체 Medium"/>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ko-KR" altLang="en-US" sz="3600" spc="-200" dirty="0">
                <a:ln>
                  <a:solidFill>
                    <a:srgbClr val="1E49E2">
                      <a:alpha val="0"/>
                    </a:srgbClr>
                  </a:solidFill>
                </a:ln>
                <a:solidFill>
                  <a:prstClr val="white"/>
                </a:solidFill>
                <a:latin typeface="KoPub돋움체 Medium"/>
                <a:ea typeface="KoPub돋움체 Medium"/>
              </a:rPr>
              <a:t>신흥 아시아 태평양 시장에서 </a:t>
            </a:r>
            <a:endParaRPr lang="en-US" altLang="ko-KR" sz="3600" spc="-200" dirty="0">
              <a:ln>
                <a:solidFill>
                  <a:srgbClr val="1E49E2">
                    <a:alpha val="0"/>
                  </a:srgbClr>
                </a:solidFill>
              </a:ln>
              <a:solidFill>
                <a:prstClr val="white"/>
              </a:solidFill>
              <a:latin typeface="KoPub돋움체 Medium"/>
              <a:ea typeface="KoPub돋움체 Medium"/>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ko-KR" altLang="en-US" sz="3600" spc="-200" dirty="0">
                <a:ln>
                  <a:solidFill>
                    <a:srgbClr val="1E49E2">
                      <a:alpha val="0"/>
                    </a:srgbClr>
                  </a:solidFill>
                </a:ln>
                <a:solidFill>
                  <a:prstClr val="white"/>
                </a:solidFill>
                <a:latin typeface="KoPub돋움체 Medium"/>
                <a:ea typeface="KoPub돋움체 Medium"/>
              </a:rPr>
              <a:t>기회를 찾아라</a:t>
            </a:r>
            <a:endParaRPr kumimoji="0" lang="en-US" altLang="ko-KR" sz="3600" b="0" i="0" u="none" strike="noStrike" kern="1200" cap="none" spc="-200" normalizeH="0" baseline="0" noProof="0" dirty="0">
              <a:ln>
                <a:solidFill>
                  <a:srgbClr val="1E49E2">
                    <a:alpha val="0"/>
                  </a:srgbClr>
                </a:solidFill>
              </a:ln>
              <a:solidFill>
                <a:prstClr val="white"/>
              </a:solidFill>
              <a:effectLst/>
              <a:uLnTx/>
              <a:uFillTx/>
              <a:latin typeface="KoPub돋움체 Medium"/>
              <a:ea typeface="KoPub돋움체 Medium"/>
              <a:cs typeface="+mn-cs"/>
            </a:endParaRPr>
          </a:p>
        </p:txBody>
      </p:sp>
      <p:sp>
        <p:nvSpPr>
          <p:cNvPr id="9" name="TextBox 8">
            <a:extLst>
              <a:ext uri="{FF2B5EF4-FFF2-40B4-BE49-F238E27FC236}">
                <a16:creationId xmlns:a16="http://schemas.microsoft.com/office/drawing/2014/main" id="{E2E95523-11B6-4D6E-B8A5-E21029990802}"/>
              </a:ext>
            </a:extLst>
          </p:cNvPr>
          <p:cNvSpPr txBox="1"/>
          <p:nvPr/>
        </p:nvSpPr>
        <p:spPr>
          <a:xfrm>
            <a:off x="814388" y="1064398"/>
            <a:ext cx="2460610" cy="64633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altLang="ko-KR" sz="4200" b="0" i="0" u="none" strike="noStrike" kern="1200" cap="none" spc="0" normalizeH="0" baseline="0" noProof="0" dirty="0">
                <a:ln>
                  <a:solidFill>
                    <a:srgbClr val="1E49E2">
                      <a:alpha val="0"/>
                    </a:srgbClr>
                  </a:solidFill>
                </a:ln>
                <a:solidFill>
                  <a:prstClr val="white"/>
                </a:solidFill>
                <a:effectLst/>
                <a:uLnTx/>
                <a:uFillTx/>
                <a:latin typeface="KPMG Bold" panose="020B0803030202040204" pitchFamily="34" charset="0"/>
                <a:ea typeface="KoPub돋움체 Medium"/>
                <a:cs typeface="+mn-cs"/>
              </a:rPr>
              <a:t>Business Focus</a:t>
            </a:r>
            <a:endParaRPr kumimoji="0" lang="ko-KR" altLang="en-US" sz="4200" b="0" i="0" u="none" strike="noStrike" kern="1200" cap="none" spc="0" normalizeH="0" baseline="0" noProof="0" dirty="0" err="1">
              <a:ln>
                <a:solidFill>
                  <a:srgbClr val="1E49E2">
                    <a:alpha val="0"/>
                  </a:srgbClr>
                </a:solidFill>
              </a:ln>
              <a:solidFill>
                <a:prstClr val="white"/>
              </a:solidFill>
              <a:effectLst/>
              <a:uLnTx/>
              <a:uFillTx/>
              <a:latin typeface="KPMG Bold" panose="020B0803030202040204" pitchFamily="34" charset="0"/>
              <a:ea typeface="KoPub돋움체 Medium"/>
              <a:cs typeface="+mn-cs"/>
            </a:endParaRPr>
          </a:p>
        </p:txBody>
      </p:sp>
      <p:sp>
        <p:nvSpPr>
          <p:cNvPr id="11" name="TextBox 10">
            <a:extLst>
              <a:ext uri="{FF2B5EF4-FFF2-40B4-BE49-F238E27FC236}">
                <a16:creationId xmlns:a16="http://schemas.microsoft.com/office/drawing/2014/main" id="{11DAFA37-00F2-4FDB-85F6-7CC847A15CB8}"/>
              </a:ext>
            </a:extLst>
          </p:cNvPr>
          <p:cNvSpPr txBox="1"/>
          <p:nvPr/>
        </p:nvSpPr>
        <p:spPr>
          <a:xfrm>
            <a:off x="779552" y="5114698"/>
            <a:ext cx="2893201" cy="651460"/>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400"/>
              </a:spcAft>
              <a:buClrTx/>
              <a:buSzTx/>
              <a:buFontTx/>
              <a:buNone/>
              <a:tabLst/>
              <a:defRPr/>
            </a:pPr>
            <a:r>
              <a:rPr kumimoji="0" lang="en-US" altLang="ko-KR" sz="1100" b="0" i="0" u="none" strike="noStrike" kern="0" cap="none" spc="0" normalizeH="0" baseline="0" noProof="0" dirty="0">
                <a:ln>
                  <a:solidFill>
                    <a:srgbClr val="FFFFFF">
                      <a:alpha val="0"/>
                    </a:srgbClr>
                  </a:solidFill>
                </a:ln>
                <a:solidFill>
                  <a:schemeClr val="bg1"/>
                </a:solidFill>
                <a:effectLst/>
                <a:uLnTx/>
                <a:uFillTx/>
                <a:latin typeface="KoPub돋움체 Medium"/>
                <a:ea typeface="KoPub돋움체 Medium"/>
                <a:cs typeface="+mn-cs"/>
              </a:rPr>
              <a:t>September 2023</a:t>
            </a:r>
          </a:p>
          <a:p>
            <a:pPr marL="0" marR="0" lvl="0" indent="0" algn="l" defTabSz="914400" rtl="0" eaLnBrk="1" fontAlgn="auto" latinLnBrk="0" hangingPunct="1">
              <a:lnSpc>
                <a:spcPct val="100000"/>
              </a:lnSpc>
              <a:spcBef>
                <a:spcPts val="0"/>
              </a:spcBef>
              <a:spcAft>
                <a:spcPts val="400"/>
              </a:spcAft>
              <a:buClrTx/>
              <a:buSzTx/>
              <a:buFontTx/>
              <a:buNone/>
              <a:tabLst/>
              <a:defRPr/>
            </a:pPr>
            <a:r>
              <a:rPr kumimoji="0" lang="en-US" altLang="ko-KR" sz="1100" b="1" i="0" u="none" strike="noStrike" kern="0" cap="none" spc="0" normalizeH="0" baseline="0" noProof="0" dirty="0">
                <a:ln>
                  <a:solidFill>
                    <a:srgbClr val="FFFFFF">
                      <a:alpha val="0"/>
                    </a:srgbClr>
                  </a:solidFill>
                </a:ln>
                <a:solidFill>
                  <a:schemeClr val="bg1"/>
                </a:solidFill>
                <a:effectLst/>
                <a:uLnTx/>
                <a:uFillTx/>
                <a:latin typeface="KoPub돋움체 Medium"/>
                <a:ea typeface="KoPub돋움체 Medium"/>
                <a:cs typeface="+mn-cs"/>
              </a:rPr>
              <a:t>—</a:t>
            </a:r>
            <a:br>
              <a:rPr kumimoji="0" lang="en-US" altLang="ko-KR" sz="1100" b="1" i="0" u="none" strike="noStrike" kern="0" cap="none" spc="0" normalizeH="0" baseline="0" noProof="0" dirty="0">
                <a:ln>
                  <a:solidFill>
                    <a:srgbClr val="FFFFFF">
                      <a:alpha val="0"/>
                    </a:srgbClr>
                  </a:solidFill>
                </a:ln>
                <a:solidFill>
                  <a:schemeClr val="bg1"/>
                </a:solidFill>
                <a:effectLst/>
                <a:uLnTx/>
                <a:uFillTx/>
                <a:latin typeface="KoPub돋움체 Medium"/>
                <a:ea typeface="KoPub돋움체 Medium"/>
                <a:cs typeface="+mn-cs"/>
              </a:rPr>
            </a:br>
            <a:r>
              <a:rPr kumimoji="0" lang="ko-KR" altLang="en-US" sz="1100" b="0" i="0" u="none" strike="noStrike" kern="0" cap="none" spc="0" normalizeH="0" baseline="0" noProof="0" dirty="0" err="1">
                <a:ln>
                  <a:solidFill>
                    <a:srgbClr val="FFFFFF">
                      <a:alpha val="0"/>
                    </a:srgbClr>
                  </a:solidFill>
                </a:ln>
                <a:solidFill>
                  <a:schemeClr val="bg1"/>
                </a:solidFill>
                <a:effectLst/>
                <a:uLnTx/>
                <a:uFillTx/>
                <a:latin typeface="KoPub돋움체 Medium"/>
                <a:ea typeface="KoPub돋움체 Medium"/>
                <a:cs typeface="+mn-cs"/>
              </a:rPr>
              <a:t>삼정</a:t>
            </a:r>
            <a:r>
              <a:rPr kumimoji="0" lang="en-US" altLang="ko-KR" sz="1100" b="0" i="0" u="none" strike="noStrike" kern="0" cap="none" spc="0" normalizeH="0" baseline="0" noProof="0" dirty="0">
                <a:ln>
                  <a:solidFill>
                    <a:srgbClr val="FFFFFF">
                      <a:alpha val="0"/>
                    </a:srgbClr>
                  </a:solidFill>
                </a:ln>
                <a:solidFill>
                  <a:schemeClr val="bg1"/>
                </a:solidFill>
                <a:effectLst/>
                <a:uLnTx/>
                <a:uFillTx/>
                <a:latin typeface="KoPub돋움체 Medium"/>
                <a:ea typeface="KoPub돋움체 Medium"/>
                <a:cs typeface="+mn-cs"/>
              </a:rPr>
              <a:t>KPMG </a:t>
            </a:r>
            <a:r>
              <a:rPr kumimoji="0" lang="ko-KR" altLang="en-US" sz="1100" b="0" i="0" u="none" strike="noStrike" kern="0" cap="none" spc="0" normalizeH="0" baseline="0" noProof="0" dirty="0">
                <a:ln>
                  <a:solidFill>
                    <a:srgbClr val="FFFFFF">
                      <a:alpha val="0"/>
                    </a:srgbClr>
                  </a:solidFill>
                </a:ln>
                <a:solidFill>
                  <a:schemeClr val="bg1"/>
                </a:solidFill>
                <a:effectLst/>
                <a:uLnTx/>
                <a:uFillTx/>
                <a:latin typeface="KoPub돋움체 Medium"/>
                <a:ea typeface="KoPub돋움체 Medium"/>
                <a:cs typeface="+mn-cs"/>
              </a:rPr>
              <a:t>경제연구원</a:t>
            </a:r>
          </a:p>
        </p:txBody>
      </p:sp>
      <p:pic>
        <p:nvPicPr>
          <p:cNvPr id="12" name="그림 11" descr="텍스트, 클립아트이(가) 표시된 사진&#10;&#10;자동 생성된 설명">
            <a:extLst>
              <a:ext uri="{FF2B5EF4-FFF2-40B4-BE49-F238E27FC236}">
                <a16:creationId xmlns:a16="http://schemas.microsoft.com/office/drawing/2014/main" id="{206A1DE6-2F99-4A99-93CA-43BD1DE6DD54}"/>
              </a:ext>
            </a:extLst>
          </p:cNvPr>
          <p:cNvPicPr>
            <a:picLocks noChangeAspect="1"/>
          </p:cNvPicPr>
          <p:nvPr/>
        </p:nvPicPr>
        <p:blipFill>
          <a:blip r:embed="rId3"/>
          <a:stretch>
            <a:fillRect/>
          </a:stretch>
        </p:blipFill>
        <p:spPr>
          <a:xfrm>
            <a:off x="822701" y="442914"/>
            <a:ext cx="1437787" cy="324000"/>
          </a:xfrm>
          <a:prstGeom prst="rect">
            <a:avLst/>
          </a:prstGeom>
        </p:spPr>
      </p:pic>
    </p:spTree>
    <p:extLst>
      <p:ext uri="{BB962C8B-B14F-4D97-AF65-F5344CB8AC3E}">
        <p14:creationId xmlns:p14="http://schemas.microsoft.com/office/powerpoint/2010/main" val="27963873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텍스트 개체 틀 5">
            <a:extLst>
              <a:ext uri="{FF2B5EF4-FFF2-40B4-BE49-F238E27FC236}">
                <a16:creationId xmlns:a16="http://schemas.microsoft.com/office/drawing/2014/main" id="{63A848A3-896E-4E84-AD4F-8E412418E876}"/>
              </a:ext>
            </a:extLst>
          </p:cNvPr>
          <p:cNvSpPr>
            <a:spLocks noGrp="1"/>
          </p:cNvSpPr>
          <p:nvPr>
            <p:ph type="body" sz="quarter" idx="10"/>
          </p:nvPr>
        </p:nvSpPr>
        <p:spPr>
          <a:xfrm>
            <a:off x="488949" y="333149"/>
            <a:ext cx="8928101" cy="184666"/>
          </a:xfrm>
        </p:spPr>
        <p:txBody>
          <a:bodyPr/>
          <a:lstStyle/>
          <a:p>
            <a:r>
              <a:rPr lang="en-US" altLang="ko-KR" dirty="0"/>
              <a:t>I. </a:t>
            </a:r>
            <a:r>
              <a:rPr lang="ko-KR" altLang="en-US" dirty="0"/>
              <a:t>국내 보험산업의 돌파구</a:t>
            </a:r>
            <a:r>
              <a:rPr lang="en-US" altLang="ko-KR" dirty="0"/>
              <a:t>, </a:t>
            </a:r>
            <a:r>
              <a:rPr lang="ko-KR" altLang="en-US" dirty="0"/>
              <a:t>왜 신흥 아시아 태평양 시장인가</a:t>
            </a:r>
            <a:r>
              <a:rPr lang="en-US" altLang="ko-KR" dirty="0"/>
              <a:t>?</a:t>
            </a:r>
            <a:endParaRPr lang="ko-KR" altLang="en-US" dirty="0"/>
          </a:p>
        </p:txBody>
      </p:sp>
      <p:sp>
        <p:nvSpPr>
          <p:cNvPr id="7" name="텍스트 개체 틀 6">
            <a:extLst>
              <a:ext uri="{FF2B5EF4-FFF2-40B4-BE49-F238E27FC236}">
                <a16:creationId xmlns:a16="http://schemas.microsoft.com/office/drawing/2014/main" id="{969D59B1-E438-4661-823C-6AD45B5171F4}"/>
              </a:ext>
            </a:extLst>
          </p:cNvPr>
          <p:cNvSpPr>
            <a:spLocks noGrp="1"/>
          </p:cNvSpPr>
          <p:nvPr>
            <p:ph type="body" sz="quarter" idx="11"/>
          </p:nvPr>
        </p:nvSpPr>
        <p:spPr>
          <a:xfrm>
            <a:off x="488950" y="617249"/>
            <a:ext cx="8928100" cy="322262"/>
          </a:xfrm>
        </p:spPr>
        <p:txBody>
          <a:bodyPr/>
          <a:lstStyle/>
          <a:p>
            <a:r>
              <a:rPr lang="ko-KR" altLang="en-US" dirty="0"/>
              <a:t>국내 보험사</a:t>
            </a:r>
            <a:r>
              <a:rPr lang="en-US" altLang="ko-KR" dirty="0"/>
              <a:t>,</a:t>
            </a:r>
            <a:r>
              <a:rPr lang="ko-KR" altLang="en-US" dirty="0"/>
              <a:t> 확장적 신흥시장 진출을 통해</a:t>
            </a:r>
            <a:r>
              <a:rPr lang="en-US" altLang="ko-KR" dirty="0"/>
              <a:t> </a:t>
            </a:r>
            <a:r>
              <a:rPr lang="ko-KR" altLang="en-US" dirty="0"/>
              <a:t>새롭고 안정적인 </a:t>
            </a:r>
            <a:r>
              <a:rPr lang="ko-KR" altLang="en-US" dirty="0" err="1"/>
              <a:t>수익원</a:t>
            </a:r>
            <a:r>
              <a:rPr lang="ko-KR" altLang="en-US" dirty="0"/>
              <a:t> 확보 필요</a:t>
            </a:r>
          </a:p>
        </p:txBody>
      </p:sp>
      <p:sp>
        <p:nvSpPr>
          <p:cNvPr id="621" name="TextBox 620">
            <a:extLst>
              <a:ext uri="{FF2B5EF4-FFF2-40B4-BE49-F238E27FC236}">
                <a16:creationId xmlns:a16="http://schemas.microsoft.com/office/drawing/2014/main" id="{532FEF91-1298-5581-1323-2023B69001F9}"/>
              </a:ext>
            </a:extLst>
          </p:cNvPr>
          <p:cNvSpPr txBox="1"/>
          <p:nvPr/>
        </p:nvSpPr>
        <p:spPr>
          <a:xfrm>
            <a:off x="488999" y="5065582"/>
            <a:ext cx="5328000" cy="195814"/>
          </a:xfrm>
          <a:prstGeom prst="rect">
            <a:avLst/>
          </a:prstGeom>
          <a:noFill/>
          <a:ln>
            <a:noFill/>
          </a:ln>
        </p:spPr>
        <p:txBody>
          <a:bodyPr wrap="square" lIns="0" tIns="72000" rIns="0" bIns="0" rtlCol="0" anchor="b">
            <a:spAutoFit/>
          </a:bodyPr>
          <a:lstStyle>
            <a:defPPr>
              <a:defRPr lang="en-US"/>
            </a:defPPr>
            <a:lvl1pPr lvl="0">
              <a:defRPr sz="800">
                <a:ln>
                  <a:solidFill>
                    <a:prstClr val="white">
                      <a:lumMod val="75000"/>
                      <a:alpha val="0"/>
                    </a:prstClr>
                  </a:solidFill>
                </a:ln>
                <a:solidFill>
                  <a:schemeClr val="bg1">
                    <a:lumMod val="50000"/>
                  </a:schemeClr>
                </a:solidFill>
                <a:latin typeface="KoPub돋움체 Medium" panose="00000600000000000000" pitchFamily="2" charset="-127"/>
                <a:ea typeface="KoPub돋움체 Medium" panose="00000600000000000000" pitchFamily="2" charset="-127"/>
              </a:defRPr>
            </a:lvl1pPr>
          </a:lstStyle>
          <a:p>
            <a:r>
              <a:rPr lang="en-US" altLang="ko-KR" dirty="0"/>
              <a:t>Source: </a:t>
            </a:r>
            <a:r>
              <a:rPr lang="ko-KR" altLang="en-US" dirty="0"/>
              <a:t>금융감독원</a:t>
            </a:r>
            <a:r>
              <a:rPr lang="en-US" altLang="ko-KR" dirty="0"/>
              <a:t>(2023), ‘2022</a:t>
            </a:r>
            <a:r>
              <a:rPr lang="ko-KR" altLang="en-US" dirty="0"/>
              <a:t>년 보험사 해외점포 영업실적</a:t>
            </a:r>
            <a:r>
              <a:rPr lang="en-US" altLang="ko-KR" dirty="0"/>
              <a:t>', </a:t>
            </a:r>
            <a:r>
              <a:rPr lang="ko-KR" altLang="en-US" dirty="0" err="1"/>
              <a:t>삼정</a:t>
            </a:r>
            <a:r>
              <a:rPr lang="en-US" altLang="ko-KR" dirty="0"/>
              <a:t>KPMG </a:t>
            </a:r>
            <a:r>
              <a:rPr lang="ko-KR" altLang="en-US" dirty="0"/>
              <a:t>경제연구원 재구성</a:t>
            </a:r>
            <a:endParaRPr lang="en-US" altLang="ko-KR" dirty="0"/>
          </a:p>
        </p:txBody>
      </p:sp>
      <p:sp>
        <p:nvSpPr>
          <p:cNvPr id="25" name="TextBox 24">
            <a:extLst>
              <a:ext uri="{FF2B5EF4-FFF2-40B4-BE49-F238E27FC236}">
                <a16:creationId xmlns:a16="http://schemas.microsoft.com/office/drawing/2014/main" id="{D17B15BB-C71E-8ADD-CE7A-83067D8F1B3A}"/>
              </a:ext>
            </a:extLst>
          </p:cNvPr>
          <p:cNvSpPr txBox="1"/>
          <p:nvPr/>
        </p:nvSpPr>
        <p:spPr>
          <a:xfrm>
            <a:off x="486396" y="5303079"/>
            <a:ext cx="8930653" cy="892086"/>
          </a:xfrm>
          <a:prstGeom prst="rect">
            <a:avLst/>
          </a:prstGeom>
          <a:solidFill>
            <a:srgbClr val="DEF7FF"/>
          </a:solidFill>
          <a:ln w="3175">
            <a:solidFill>
              <a:srgbClr val="99E3FB"/>
            </a:solidFill>
          </a:ln>
        </p:spPr>
        <p:txBody>
          <a:bodyPr wrap="square" lIns="108000" tIns="72000" rIns="108000" bIns="72000" anchor="t">
            <a:spAutoFit/>
          </a:bodyPr>
          <a:lstStyle>
            <a:defPPr>
              <a:defRPr lang="en-US"/>
            </a:defPPr>
            <a:lvl1pPr marL="108000" indent="-108000" defTabSz="457200">
              <a:lnSpc>
                <a:spcPct val="110000"/>
              </a:lnSpc>
              <a:spcAft>
                <a:spcPts val="300"/>
              </a:spcAft>
              <a:buClr>
                <a:schemeClr val="tx1">
                  <a:lumMod val="85000"/>
                  <a:lumOff val="15000"/>
                </a:schemeClr>
              </a:buClr>
              <a:buFont typeface="Arial" panose="020B0604020202020204" pitchFamily="34" charset="0"/>
              <a:buChar char="•"/>
              <a:defRPr sz="1000" b="1">
                <a:ln>
                  <a:solidFill>
                    <a:schemeClr val="accent5">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ko-KR" altLang="en-US" dirty="0">
                <a:solidFill>
                  <a:schemeClr val="tx1">
                    <a:lumMod val="75000"/>
                    <a:lumOff val="25000"/>
                  </a:schemeClr>
                </a:solidFill>
              </a:rPr>
              <a:t>‘</a:t>
            </a:r>
            <a:r>
              <a:rPr lang="en-US" altLang="ko-KR" dirty="0">
                <a:solidFill>
                  <a:schemeClr val="tx1">
                    <a:lumMod val="75000"/>
                    <a:lumOff val="25000"/>
                  </a:schemeClr>
                </a:solidFill>
              </a:rPr>
              <a:t>22</a:t>
            </a:r>
            <a:r>
              <a:rPr lang="ko-KR" altLang="en-US" dirty="0">
                <a:solidFill>
                  <a:schemeClr val="tx1">
                    <a:lumMod val="75000"/>
                    <a:lumOff val="25000"/>
                  </a:schemeClr>
                </a:solidFill>
              </a:rPr>
              <a:t>년 말 기준 총 </a:t>
            </a:r>
            <a:r>
              <a:rPr lang="en-US" altLang="ko-KR" dirty="0">
                <a:solidFill>
                  <a:schemeClr val="tx1">
                    <a:lumMod val="75000"/>
                    <a:lumOff val="25000"/>
                  </a:schemeClr>
                </a:solidFill>
              </a:rPr>
              <a:t>11</a:t>
            </a:r>
            <a:r>
              <a:rPr lang="ko-KR" altLang="en-US" dirty="0">
                <a:solidFill>
                  <a:schemeClr val="tx1">
                    <a:lumMod val="75000"/>
                    <a:lumOff val="25000"/>
                  </a:schemeClr>
                </a:solidFill>
              </a:rPr>
              <a:t>개 보험사</a:t>
            </a:r>
            <a:r>
              <a:rPr lang="en-US" altLang="ko-KR" dirty="0">
                <a:solidFill>
                  <a:schemeClr val="tx1">
                    <a:lumMod val="75000"/>
                    <a:lumOff val="25000"/>
                  </a:schemeClr>
                </a:solidFill>
              </a:rPr>
              <a:t>(</a:t>
            </a:r>
            <a:r>
              <a:rPr lang="ko-KR" altLang="en-US" dirty="0">
                <a:solidFill>
                  <a:schemeClr val="tx1">
                    <a:lumMod val="75000"/>
                    <a:lumOff val="25000"/>
                  </a:schemeClr>
                </a:solidFill>
              </a:rPr>
              <a:t>생명보험사 </a:t>
            </a:r>
            <a:r>
              <a:rPr lang="en-US" altLang="ko-KR" dirty="0">
                <a:solidFill>
                  <a:schemeClr val="tx1">
                    <a:lumMod val="75000"/>
                    <a:lumOff val="25000"/>
                  </a:schemeClr>
                </a:solidFill>
              </a:rPr>
              <a:t>4</a:t>
            </a:r>
            <a:r>
              <a:rPr lang="ko-KR" altLang="en-US" dirty="0">
                <a:solidFill>
                  <a:schemeClr val="tx1">
                    <a:lumMod val="75000"/>
                    <a:lumOff val="25000"/>
                  </a:schemeClr>
                </a:solidFill>
              </a:rPr>
              <a:t>개</a:t>
            </a:r>
            <a:r>
              <a:rPr lang="en-US" altLang="ko-KR" dirty="0">
                <a:solidFill>
                  <a:schemeClr val="tx1">
                    <a:lumMod val="75000"/>
                    <a:lumOff val="25000"/>
                  </a:schemeClr>
                </a:solidFill>
              </a:rPr>
              <a:t>, </a:t>
            </a:r>
            <a:r>
              <a:rPr lang="ko-KR" altLang="en-US" dirty="0">
                <a:solidFill>
                  <a:schemeClr val="tx1">
                    <a:lumMod val="75000"/>
                    <a:lumOff val="25000"/>
                  </a:schemeClr>
                </a:solidFill>
              </a:rPr>
              <a:t>손해보험사 </a:t>
            </a:r>
            <a:r>
              <a:rPr lang="en-US" altLang="ko-KR" dirty="0">
                <a:solidFill>
                  <a:schemeClr val="tx1">
                    <a:lumMod val="75000"/>
                    <a:lumOff val="25000"/>
                  </a:schemeClr>
                </a:solidFill>
              </a:rPr>
              <a:t>7</a:t>
            </a:r>
            <a:r>
              <a:rPr lang="ko-KR" altLang="en-US" dirty="0">
                <a:solidFill>
                  <a:schemeClr val="tx1">
                    <a:lumMod val="75000"/>
                    <a:lumOff val="25000"/>
                  </a:schemeClr>
                </a:solidFill>
              </a:rPr>
              <a:t>개</a:t>
            </a:r>
            <a:r>
              <a:rPr lang="en-US" altLang="ko-KR" dirty="0">
                <a:solidFill>
                  <a:schemeClr val="tx1">
                    <a:lumMod val="75000"/>
                    <a:lumOff val="25000"/>
                  </a:schemeClr>
                </a:solidFill>
              </a:rPr>
              <a:t>)</a:t>
            </a:r>
            <a:r>
              <a:rPr lang="ko-KR" altLang="en-US" dirty="0">
                <a:solidFill>
                  <a:schemeClr val="tx1">
                    <a:lumMod val="75000"/>
                    <a:lumOff val="25000"/>
                  </a:schemeClr>
                </a:solidFill>
              </a:rPr>
              <a:t>가 전 세계 </a:t>
            </a:r>
            <a:r>
              <a:rPr lang="en-US" altLang="ko-KR" dirty="0">
                <a:solidFill>
                  <a:schemeClr val="tx1">
                    <a:lumMod val="75000"/>
                    <a:lumOff val="25000"/>
                  </a:schemeClr>
                </a:solidFill>
              </a:rPr>
              <a:t>11</a:t>
            </a:r>
            <a:r>
              <a:rPr lang="ko-KR" altLang="en-US" dirty="0">
                <a:solidFill>
                  <a:schemeClr val="tx1">
                    <a:lumMod val="75000"/>
                    <a:lumOff val="25000"/>
                  </a:schemeClr>
                </a:solidFill>
              </a:rPr>
              <a:t>개국에서 </a:t>
            </a:r>
            <a:r>
              <a:rPr lang="en-US" altLang="ko-KR" dirty="0">
                <a:solidFill>
                  <a:schemeClr val="tx1">
                    <a:lumMod val="75000"/>
                    <a:lumOff val="25000"/>
                  </a:schemeClr>
                </a:solidFill>
              </a:rPr>
              <a:t>39</a:t>
            </a:r>
            <a:r>
              <a:rPr lang="ko-KR" altLang="en-US" dirty="0">
                <a:solidFill>
                  <a:schemeClr val="tx1">
                    <a:lumMod val="75000"/>
                    <a:lumOff val="25000"/>
                  </a:schemeClr>
                </a:solidFill>
              </a:rPr>
              <a:t>개의 해외점포를 운영 중이며</a:t>
            </a:r>
            <a:r>
              <a:rPr lang="en-US" altLang="ko-KR" dirty="0">
                <a:solidFill>
                  <a:schemeClr val="tx1">
                    <a:lumMod val="75000"/>
                    <a:lumOff val="25000"/>
                  </a:schemeClr>
                </a:solidFill>
              </a:rPr>
              <a:t>, </a:t>
            </a:r>
            <a:r>
              <a:rPr lang="ko-KR" altLang="en-US" dirty="0">
                <a:solidFill>
                  <a:schemeClr val="tx1">
                    <a:lumMod val="75000"/>
                    <a:lumOff val="25000"/>
                  </a:schemeClr>
                </a:solidFill>
              </a:rPr>
              <a:t>아시아에서는 </a:t>
            </a:r>
            <a:r>
              <a:rPr lang="en-US" altLang="ko-KR" dirty="0">
                <a:solidFill>
                  <a:schemeClr val="tx1">
                    <a:lumMod val="75000"/>
                    <a:lumOff val="25000"/>
                  </a:schemeClr>
                </a:solidFill>
              </a:rPr>
              <a:t>8</a:t>
            </a:r>
            <a:r>
              <a:rPr lang="ko-KR" altLang="en-US" dirty="0">
                <a:solidFill>
                  <a:schemeClr val="tx1">
                    <a:lumMod val="75000"/>
                    <a:lumOff val="25000"/>
                  </a:schemeClr>
                </a:solidFill>
              </a:rPr>
              <a:t>개국에서 </a:t>
            </a:r>
            <a:r>
              <a:rPr lang="en-US" altLang="ko-KR" dirty="0">
                <a:solidFill>
                  <a:schemeClr val="tx1">
                    <a:lumMod val="75000"/>
                    <a:lumOff val="25000"/>
                  </a:schemeClr>
                </a:solidFill>
              </a:rPr>
              <a:t>23</a:t>
            </a:r>
            <a:r>
              <a:rPr lang="ko-KR" altLang="en-US" dirty="0">
                <a:solidFill>
                  <a:schemeClr val="tx1">
                    <a:lumMod val="75000"/>
                    <a:lumOff val="25000"/>
                  </a:schemeClr>
                </a:solidFill>
              </a:rPr>
              <a:t>개의 해외점포를 운영 중</a:t>
            </a:r>
            <a:endParaRPr lang="en-US" altLang="ko-KR" dirty="0">
              <a:solidFill>
                <a:schemeClr val="tx1">
                  <a:lumMod val="75000"/>
                  <a:lumOff val="25000"/>
                </a:schemeClr>
              </a:solidFill>
            </a:endParaRPr>
          </a:p>
          <a:p>
            <a:r>
              <a:rPr lang="en-US" altLang="ko-KR" dirty="0">
                <a:solidFill>
                  <a:schemeClr val="tx1">
                    <a:lumMod val="75000"/>
                    <a:lumOff val="25000"/>
                  </a:schemeClr>
                </a:solidFill>
              </a:rPr>
              <a:t>’22</a:t>
            </a:r>
            <a:r>
              <a:rPr lang="ko-KR" altLang="en-US" dirty="0">
                <a:solidFill>
                  <a:schemeClr val="tx1">
                    <a:lumMod val="75000"/>
                    <a:lumOff val="25000"/>
                  </a:schemeClr>
                </a:solidFill>
              </a:rPr>
              <a:t>년 말 기준 신흥 아시아 태평양 시장에서 국내 보험사</a:t>
            </a:r>
            <a:r>
              <a:rPr lang="en-US" altLang="ko-KR" dirty="0">
                <a:solidFill>
                  <a:schemeClr val="tx1">
                    <a:lumMod val="75000"/>
                    <a:lumOff val="25000"/>
                  </a:schemeClr>
                </a:solidFill>
              </a:rPr>
              <a:t>(</a:t>
            </a:r>
            <a:r>
              <a:rPr lang="ko-KR" altLang="en-US" dirty="0">
                <a:solidFill>
                  <a:schemeClr val="tx1">
                    <a:lumMod val="75000"/>
                    <a:lumOff val="25000"/>
                  </a:schemeClr>
                </a:solidFill>
              </a:rPr>
              <a:t>생명 </a:t>
            </a:r>
            <a:r>
              <a:rPr lang="en-US" altLang="ko-KR" dirty="0">
                <a:solidFill>
                  <a:schemeClr val="tx1">
                    <a:lumMod val="75000"/>
                    <a:lumOff val="25000"/>
                  </a:schemeClr>
                </a:solidFill>
              </a:rPr>
              <a:t>3</a:t>
            </a:r>
            <a:r>
              <a:rPr lang="ko-KR" altLang="en-US" dirty="0">
                <a:solidFill>
                  <a:schemeClr val="tx1">
                    <a:lumMod val="75000"/>
                    <a:lumOff val="25000"/>
                  </a:schemeClr>
                </a:solidFill>
              </a:rPr>
              <a:t>개</a:t>
            </a:r>
            <a:r>
              <a:rPr lang="en-US" altLang="ko-KR" dirty="0">
                <a:solidFill>
                  <a:schemeClr val="tx1">
                    <a:lumMod val="75000"/>
                    <a:lumOff val="25000"/>
                  </a:schemeClr>
                </a:solidFill>
              </a:rPr>
              <a:t>, </a:t>
            </a:r>
            <a:r>
              <a:rPr lang="ko-KR" altLang="en-US" dirty="0">
                <a:solidFill>
                  <a:schemeClr val="tx1">
                    <a:lumMod val="75000"/>
                    <a:lumOff val="25000"/>
                  </a:schemeClr>
                </a:solidFill>
              </a:rPr>
              <a:t>손해 </a:t>
            </a:r>
            <a:r>
              <a:rPr lang="en-US" altLang="ko-KR" dirty="0">
                <a:solidFill>
                  <a:schemeClr val="tx1">
                    <a:lumMod val="75000"/>
                    <a:lumOff val="25000"/>
                  </a:schemeClr>
                </a:solidFill>
              </a:rPr>
              <a:t>5</a:t>
            </a:r>
            <a:r>
              <a:rPr lang="ko-KR" altLang="en-US" dirty="0">
                <a:solidFill>
                  <a:schemeClr val="tx1">
                    <a:lumMod val="75000"/>
                    <a:lumOff val="25000"/>
                  </a:schemeClr>
                </a:solidFill>
              </a:rPr>
              <a:t>개</a:t>
            </a:r>
            <a:r>
              <a:rPr lang="en-US" altLang="ko-KR" dirty="0">
                <a:solidFill>
                  <a:schemeClr val="tx1">
                    <a:lumMod val="75000"/>
                    <a:lumOff val="25000"/>
                  </a:schemeClr>
                </a:solidFill>
              </a:rPr>
              <a:t>)</a:t>
            </a:r>
            <a:r>
              <a:rPr lang="ko-KR" altLang="en-US" dirty="0">
                <a:solidFill>
                  <a:schemeClr val="tx1">
                    <a:lumMod val="75000"/>
                    <a:lumOff val="25000"/>
                  </a:schemeClr>
                </a:solidFill>
              </a:rPr>
              <a:t>가 운영 중인 점포는 </a:t>
            </a:r>
            <a:r>
              <a:rPr lang="en-US" altLang="ko-KR" dirty="0">
                <a:solidFill>
                  <a:schemeClr val="tx1">
                    <a:lumMod val="75000"/>
                    <a:lumOff val="25000"/>
                  </a:schemeClr>
                </a:solidFill>
              </a:rPr>
              <a:t>14</a:t>
            </a:r>
            <a:r>
              <a:rPr lang="ko-KR" altLang="en-US" dirty="0">
                <a:solidFill>
                  <a:schemeClr val="tx1">
                    <a:lumMod val="75000"/>
                    <a:lumOff val="25000"/>
                  </a:schemeClr>
                </a:solidFill>
              </a:rPr>
              <a:t>개이며</a:t>
            </a:r>
            <a:r>
              <a:rPr lang="en-US" altLang="ko-KR" dirty="0">
                <a:solidFill>
                  <a:schemeClr val="tx1">
                    <a:lumMod val="75000"/>
                    <a:lumOff val="25000"/>
                  </a:schemeClr>
                </a:solidFill>
              </a:rPr>
              <a:t>,</a:t>
            </a:r>
            <a:r>
              <a:rPr lang="ko-KR" altLang="en-US" dirty="0">
                <a:solidFill>
                  <a:schemeClr val="tx1">
                    <a:lumMod val="75000"/>
                    <a:lumOff val="25000"/>
                  </a:schemeClr>
                </a:solidFill>
              </a:rPr>
              <a:t> 대부분이 베트남</a:t>
            </a:r>
            <a:r>
              <a:rPr lang="en-US" altLang="ko-KR" dirty="0">
                <a:solidFill>
                  <a:schemeClr val="tx1">
                    <a:lumMod val="75000"/>
                    <a:lumOff val="25000"/>
                  </a:schemeClr>
                </a:solidFill>
              </a:rPr>
              <a:t>, </a:t>
            </a:r>
            <a:r>
              <a:rPr lang="ko-KR" altLang="en-US" dirty="0">
                <a:solidFill>
                  <a:schemeClr val="tx1">
                    <a:lumMod val="75000"/>
                    <a:lumOff val="25000"/>
                  </a:schemeClr>
                </a:solidFill>
              </a:rPr>
              <a:t>인도네시아 등에 집중</a:t>
            </a:r>
            <a:endParaRPr lang="en-US" altLang="ko-KR" dirty="0">
              <a:solidFill>
                <a:schemeClr val="tx1">
                  <a:lumMod val="75000"/>
                  <a:lumOff val="25000"/>
                </a:schemeClr>
              </a:solidFill>
            </a:endParaRPr>
          </a:p>
          <a:p>
            <a:pPr marL="266700" indent="-174625">
              <a:buClr>
                <a:schemeClr val="tx1">
                  <a:lumMod val="75000"/>
                  <a:lumOff val="25000"/>
                </a:schemeClr>
              </a:buClr>
              <a:buFontTx/>
              <a:buChar char="-"/>
            </a:pPr>
            <a:r>
              <a:rPr lang="en-US" altLang="ko-KR" b="0" dirty="0">
                <a:solidFill>
                  <a:schemeClr val="tx1">
                    <a:lumMod val="75000"/>
                    <a:lumOff val="25000"/>
                  </a:schemeClr>
                </a:solidFill>
              </a:rPr>
              <a:t>DB</a:t>
            </a:r>
            <a:r>
              <a:rPr lang="ko-KR" altLang="en-US" b="0" dirty="0">
                <a:solidFill>
                  <a:schemeClr val="tx1">
                    <a:lumMod val="75000"/>
                    <a:lumOff val="25000"/>
                  </a:schemeClr>
                </a:solidFill>
              </a:rPr>
              <a:t>손보는</a:t>
            </a:r>
            <a:r>
              <a:rPr lang="en-US" altLang="ko-KR" b="0" dirty="0">
                <a:solidFill>
                  <a:schemeClr val="tx1">
                    <a:lumMod val="75000"/>
                    <a:lumOff val="25000"/>
                  </a:schemeClr>
                </a:solidFill>
              </a:rPr>
              <a:t> ’23</a:t>
            </a:r>
            <a:r>
              <a:rPr lang="ko-KR" altLang="en-US" b="0" dirty="0">
                <a:solidFill>
                  <a:schemeClr val="tx1">
                    <a:lumMod val="75000"/>
                    <a:lumOff val="25000"/>
                  </a:schemeClr>
                </a:solidFill>
              </a:rPr>
              <a:t>년 </a:t>
            </a:r>
            <a:r>
              <a:rPr lang="en-US" altLang="ko-KR" b="0" dirty="0">
                <a:solidFill>
                  <a:schemeClr val="tx1">
                    <a:lumMod val="75000"/>
                    <a:lumOff val="25000"/>
                  </a:schemeClr>
                </a:solidFill>
              </a:rPr>
              <a:t>2</a:t>
            </a:r>
            <a:r>
              <a:rPr lang="ko-KR" altLang="en-US" b="0" dirty="0">
                <a:solidFill>
                  <a:schemeClr val="tx1">
                    <a:lumMod val="75000"/>
                    <a:lumOff val="25000"/>
                  </a:schemeClr>
                </a:solidFill>
              </a:rPr>
              <a:t>월</a:t>
            </a:r>
            <a:r>
              <a:rPr lang="en-US" altLang="ko-KR" b="0" dirty="0">
                <a:solidFill>
                  <a:schemeClr val="tx1">
                    <a:lumMod val="75000"/>
                    <a:lumOff val="25000"/>
                  </a:schemeClr>
                </a:solidFill>
              </a:rPr>
              <a:t> </a:t>
            </a:r>
            <a:r>
              <a:rPr lang="ko-KR" altLang="en-US" b="0" dirty="0">
                <a:solidFill>
                  <a:schemeClr val="tx1">
                    <a:lumMod val="75000"/>
                    <a:lumOff val="25000"/>
                  </a:schemeClr>
                </a:solidFill>
              </a:rPr>
              <a:t>지분인수계약을 체결하며 베트남 손보사 </a:t>
            </a:r>
            <a:r>
              <a:rPr lang="en-US" altLang="ko-KR" b="0" dirty="0">
                <a:solidFill>
                  <a:schemeClr val="tx1">
                    <a:lumMod val="75000"/>
                    <a:lumOff val="25000"/>
                  </a:schemeClr>
                </a:solidFill>
              </a:rPr>
              <a:t>Vietnam National Aviation Insurance(VNI),</a:t>
            </a:r>
            <a:r>
              <a:rPr lang="ko-KR" altLang="en-US" b="0" dirty="0">
                <a:solidFill>
                  <a:schemeClr val="tx1">
                    <a:lumMod val="75000"/>
                    <a:lumOff val="25000"/>
                  </a:schemeClr>
                </a:solidFill>
              </a:rPr>
              <a:t> </a:t>
            </a:r>
            <a:r>
              <a:rPr lang="en-US" altLang="ko-KR" b="0" dirty="0">
                <a:solidFill>
                  <a:schemeClr val="tx1">
                    <a:lumMod val="75000"/>
                    <a:lumOff val="25000"/>
                  </a:schemeClr>
                </a:solidFill>
              </a:rPr>
              <a:t>6</a:t>
            </a:r>
            <a:r>
              <a:rPr lang="ko-KR" altLang="en-US" b="0" dirty="0">
                <a:solidFill>
                  <a:schemeClr val="tx1">
                    <a:lumMod val="75000"/>
                    <a:lumOff val="25000"/>
                  </a:schemeClr>
                </a:solidFill>
              </a:rPr>
              <a:t>월에는</a:t>
            </a:r>
            <a:r>
              <a:rPr lang="en-US" altLang="ko-KR" b="0" dirty="0">
                <a:solidFill>
                  <a:schemeClr val="tx1">
                    <a:lumMod val="75000"/>
                    <a:lumOff val="25000"/>
                  </a:schemeClr>
                </a:solidFill>
              </a:rPr>
              <a:t> Saigon-Hanoi Insurance(BSH)</a:t>
            </a:r>
            <a:r>
              <a:rPr lang="ko-KR" altLang="en-US" b="0" dirty="0">
                <a:solidFill>
                  <a:schemeClr val="tx1">
                    <a:lumMod val="75000"/>
                    <a:lumOff val="25000"/>
                  </a:schemeClr>
                </a:solidFill>
              </a:rPr>
              <a:t>를 인수 중이며</a:t>
            </a:r>
            <a:r>
              <a:rPr lang="en-US" altLang="ko-KR" b="0" dirty="0">
                <a:solidFill>
                  <a:schemeClr val="tx1">
                    <a:lumMod val="75000"/>
                    <a:lumOff val="25000"/>
                  </a:schemeClr>
                </a:solidFill>
              </a:rPr>
              <a:t>, </a:t>
            </a:r>
            <a:r>
              <a:rPr lang="ko-KR" altLang="en-US" b="0" dirty="0">
                <a:solidFill>
                  <a:schemeClr val="tx1">
                    <a:lumMod val="75000"/>
                    <a:lumOff val="25000"/>
                  </a:schemeClr>
                </a:solidFill>
              </a:rPr>
              <a:t>한화생명</a:t>
            </a:r>
            <a:r>
              <a:rPr lang="en-US" altLang="ko-KR" b="0" dirty="0">
                <a:solidFill>
                  <a:schemeClr val="tx1">
                    <a:lumMod val="75000"/>
                    <a:lumOff val="25000"/>
                  </a:schemeClr>
                </a:solidFill>
              </a:rPr>
              <a:t>·</a:t>
            </a:r>
            <a:r>
              <a:rPr lang="ko-KR" altLang="en-US" b="0" dirty="0">
                <a:solidFill>
                  <a:schemeClr val="tx1">
                    <a:lumMod val="75000"/>
                    <a:lumOff val="25000"/>
                  </a:schemeClr>
                </a:solidFill>
              </a:rPr>
              <a:t>손보는 </a:t>
            </a:r>
            <a:r>
              <a:rPr lang="en-US" altLang="ko-KR" b="0" dirty="0">
                <a:solidFill>
                  <a:schemeClr val="tx1">
                    <a:lumMod val="75000"/>
                    <a:lumOff val="25000"/>
                  </a:schemeClr>
                </a:solidFill>
              </a:rPr>
              <a:t>’23</a:t>
            </a:r>
            <a:r>
              <a:rPr lang="ko-KR" altLang="en-US" b="0" dirty="0">
                <a:solidFill>
                  <a:schemeClr val="tx1">
                    <a:lumMod val="75000"/>
                    <a:lumOff val="25000"/>
                  </a:schemeClr>
                </a:solidFill>
              </a:rPr>
              <a:t>년 </a:t>
            </a:r>
            <a:r>
              <a:rPr lang="en-US" altLang="ko-KR" b="0" dirty="0">
                <a:solidFill>
                  <a:schemeClr val="tx1">
                    <a:lumMod val="75000"/>
                    <a:lumOff val="25000"/>
                  </a:schemeClr>
                </a:solidFill>
              </a:rPr>
              <a:t>3</a:t>
            </a:r>
            <a:r>
              <a:rPr lang="ko-KR" altLang="en-US" b="0" dirty="0">
                <a:solidFill>
                  <a:schemeClr val="tx1">
                    <a:lumMod val="75000"/>
                    <a:lumOff val="25000"/>
                  </a:schemeClr>
                </a:solidFill>
              </a:rPr>
              <a:t>월</a:t>
            </a:r>
            <a:r>
              <a:rPr lang="en-US" altLang="ko-KR" b="0" dirty="0">
                <a:solidFill>
                  <a:schemeClr val="tx1">
                    <a:lumMod val="75000"/>
                    <a:lumOff val="25000"/>
                  </a:schemeClr>
                </a:solidFill>
              </a:rPr>
              <a:t> </a:t>
            </a:r>
            <a:r>
              <a:rPr lang="ko-KR" altLang="en-US" b="0" dirty="0">
                <a:solidFill>
                  <a:schemeClr val="tx1">
                    <a:lumMod val="75000"/>
                    <a:lumOff val="25000"/>
                  </a:schemeClr>
                </a:solidFill>
              </a:rPr>
              <a:t>인도네시아 손보사인 </a:t>
            </a:r>
            <a:r>
              <a:rPr lang="en-US" altLang="ko-KR" b="0" dirty="0">
                <a:solidFill>
                  <a:schemeClr val="tx1">
                    <a:lumMod val="75000"/>
                    <a:lumOff val="25000"/>
                  </a:schemeClr>
                </a:solidFill>
              </a:rPr>
              <a:t>Lippo General Insurance </a:t>
            </a:r>
            <a:r>
              <a:rPr lang="ko-KR" altLang="en-US" b="0" dirty="0">
                <a:solidFill>
                  <a:schemeClr val="tx1">
                    <a:lumMod val="75000"/>
                    <a:lumOff val="25000"/>
                  </a:schemeClr>
                </a:solidFill>
              </a:rPr>
              <a:t>인수 진행 중</a:t>
            </a:r>
            <a:endParaRPr lang="en-US" altLang="ko-KR" b="0" dirty="0">
              <a:solidFill>
                <a:schemeClr val="tx1">
                  <a:lumMod val="75000"/>
                  <a:lumOff val="25000"/>
                </a:schemeClr>
              </a:solidFill>
            </a:endParaRPr>
          </a:p>
        </p:txBody>
      </p:sp>
      <p:grpSp>
        <p:nvGrpSpPr>
          <p:cNvPr id="33" name="그룹 32">
            <a:extLst>
              <a:ext uri="{FF2B5EF4-FFF2-40B4-BE49-F238E27FC236}">
                <a16:creationId xmlns:a16="http://schemas.microsoft.com/office/drawing/2014/main" id="{E4E40E0A-11AF-3755-66CC-731EE5BB85D7}"/>
              </a:ext>
            </a:extLst>
          </p:cNvPr>
          <p:cNvGrpSpPr/>
          <p:nvPr/>
        </p:nvGrpSpPr>
        <p:grpSpPr>
          <a:xfrm>
            <a:off x="488948" y="1196975"/>
            <a:ext cx="8938800" cy="276837"/>
            <a:chOff x="704850" y="2013298"/>
            <a:chExt cx="4140200" cy="276837"/>
          </a:xfrm>
        </p:grpSpPr>
        <p:sp>
          <p:nvSpPr>
            <p:cNvPr id="34" name="TextBox 33">
              <a:extLst>
                <a:ext uri="{FF2B5EF4-FFF2-40B4-BE49-F238E27FC236}">
                  <a16:creationId xmlns:a16="http://schemas.microsoft.com/office/drawing/2014/main" id="{C2B36C9F-9E5E-5799-6C7F-F0698BEDABDE}"/>
                </a:ext>
              </a:extLst>
            </p:cNvPr>
            <p:cNvSpPr txBox="1"/>
            <p:nvPr/>
          </p:nvSpPr>
          <p:spPr>
            <a:xfrm>
              <a:off x="704850" y="2046854"/>
              <a:ext cx="1799737" cy="200055"/>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ko-KR" altLang="en-US" sz="1300" dirty="0">
                  <a:ln>
                    <a:solidFill>
                      <a:prstClr val="white">
                        <a:lumMod val="75000"/>
                        <a:alpha val="0"/>
                      </a:prstClr>
                    </a:solidFill>
                  </a:ln>
                  <a:solidFill>
                    <a:srgbClr val="00338D"/>
                  </a:solidFill>
                  <a:latin typeface="KoPub돋움체 Bold" panose="00000800000000000000" pitchFamily="2" charset="-127"/>
                  <a:ea typeface="KoPub돋움체 Bold" panose="00000800000000000000" pitchFamily="2" charset="-127"/>
                  <a:cs typeface="Univers for KPMG"/>
                </a:rPr>
                <a:t>국내 보험사의 신흥 아시아 태평양 보험시장 점포 운영 현황</a:t>
              </a:r>
            </a:p>
          </p:txBody>
        </p:sp>
        <p:cxnSp>
          <p:nvCxnSpPr>
            <p:cNvPr id="35" name="직선 연결선 34">
              <a:extLst>
                <a:ext uri="{FF2B5EF4-FFF2-40B4-BE49-F238E27FC236}">
                  <a16:creationId xmlns:a16="http://schemas.microsoft.com/office/drawing/2014/main" id="{419B84E3-A98C-08B6-8B1E-2D0C1B7D86BD}"/>
                </a:ext>
              </a:extLst>
            </p:cNvPr>
            <p:cNvCxnSpPr/>
            <p:nvPr/>
          </p:nvCxnSpPr>
          <p:spPr>
            <a:xfrm>
              <a:off x="704850" y="2013298"/>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6" name="직선 연결선 35">
              <a:extLst>
                <a:ext uri="{FF2B5EF4-FFF2-40B4-BE49-F238E27FC236}">
                  <a16:creationId xmlns:a16="http://schemas.microsoft.com/office/drawing/2014/main" id="{23798239-CA99-1082-CBBA-B4F4E10C4174}"/>
                </a:ext>
              </a:extLst>
            </p:cNvPr>
            <p:cNvCxnSpPr/>
            <p:nvPr/>
          </p:nvCxnSpPr>
          <p:spPr>
            <a:xfrm>
              <a:off x="704850" y="2290135"/>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graphicFrame>
        <p:nvGraphicFramePr>
          <p:cNvPr id="5" name="표 4">
            <a:extLst>
              <a:ext uri="{FF2B5EF4-FFF2-40B4-BE49-F238E27FC236}">
                <a16:creationId xmlns:a16="http://schemas.microsoft.com/office/drawing/2014/main" id="{84FCE4D0-B849-734E-D9CA-E43EE11792F2}"/>
              </a:ext>
            </a:extLst>
          </p:cNvPr>
          <p:cNvGraphicFramePr>
            <a:graphicFrameLocks noGrp="1"/>
          </p:cNvGraphicFramePr>
          <p:nvPr>
            <p:extLst>
              <p:ext uri="{D42A27DB-BD31-4B8C-83A1-F6EECF244321}">
                <p14:modId xmlns:p14="http://schemas.microsoft.com/office/powerpoint/2010/main" val="2169281614"/>
              </p:ext>
            </p:extLst>
          </p:nvPr>
        </p:nvGraphicFramePr>
        <p:xfrm>
          <a:off x="4963748" y="1553971"/>
          <a:ext cx="4464000" cy="3539345"/>
        </p:xfrm>
        <a:graphic>
          <a:graphicData uri="http://schemas.openxmlformats.org/drawingml/2006/table">
            <a:tbl>
              <a:tblPr>
                <a:tableStyleId>{5C22544A-7EE6-4342-B048-85BDC9FD1C3A}</a:tableStyleId>
              </a:tblPr>
              <a:tblGrid>
                <a:gridCol w="605923">
                  <a:extLst>
                    <a:ext uri="{9D8B030D-6E8A-4147-A177-3AD203B41FA5}">
                      <a16:colId xmlns:a16="http://schemas.microsoft.com/office/drawing/2014/main" val="3192766931"/>
                    </a:ext>
                  </a:extLst>
                </a:gridCol>
                <a:gridCol w="2215289">
                  <a:extLst>
                    <a:ext uri="{9D8B030D-6E8A-4147-A177-3AD203B41FA5}">
                      <a16:colId xmlns:a16="http://schemas.microsoft.com/office/drawing/2014/main" val="1320210189"/>
                    </a:ext>
                  </a:extLst>
                </a:gridCol>
                <a:gridCol w="334178">
                  <a:extLst>
                    <a:ext uri="{9D8B030D-6E8A-4147-A177-3AD203B41FA5}">
                      <a16:colId xmlns:a16="http://schemas.microsoft.com/office/drawing/2014/main" val="1845003432"/>
                    </a:ext>
                  </a:extLst>
                </a:gridCol>
                <a:gridCol w="654918">
                  <a:extLst>
                    <a:ext uri="{9D8B030D-6E8A-4147-A177-3AD203B41FA5}">
                      <a16:colId xmlns:a16="http://schemas.microsoft.com/office/drawing/2014/main" val="4050943033"/>
                    </a:ext>
                  </a:extLst>
                </a:gridCol>
                <a:gridCol w="653692">
                  <a:extLst>
                    <a:ext uri="{9D8B030D-6E8A-4147-A177-3AD203B41FA5}">
                      <a16:colId xmlns:a16="http://schemas.microsoft.com/office/drawing/2014/main" val="1513296331"/>
                    </a:ext>
                  </a:extLst>
                </a:gridCol>
              </a:tblGrid>
              <a:tr h="180925">
                <a:tc>
                  <a:txBody>
                    <a:bodyPr/>
                    <a:lstStyle/>
                    <a:p>
                      <a:pPr algn="ctr" fontAlgn="ctr"/>
                      <a:r>
                        <a:rPr lang="ko-KR" altLang="en-US" sz="900" b="1" kern="1200" dirty="0">
                          <a:ln>
                            <a:solidFill>
                              <a:schemeClr val="accent5">
                                <a:alpha val="0"/>
                              </a:schemeClr>
                            </a:solidFill>
                          </a:ln>
                          <a:solidFill>
                            <a:schemeClr val="bg1"/>
                          </a:solidFill>
                          <a:latin typeface="KoPub돋움체 Medium" panose="00000600000000000000" pitchFamily="2" charset="-127"/>
                          <a:ea typeface="KoPub돋움체 Medium" panose="00000600000000000000" pitchFamily="2" charset="-127"/>
                          <a:cs typeface="+mn-cs"/>
                        </a:rPr>
                        <a:t>보험사</a:t>
                      </a:r>
                    </a:p>
                  </a:txBody>
                  <a:tcPr marL="7901" marR="7901" marT="7901" marB="0" anchor="ctr">
                    <a:lnL w="6350" cap="flat" cmpd="sng" algn="ctr">
                      <a:no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accent5"/>
                    </a:solidFill>
                  </a:tcPr>
                </a:tc>
                <a:tc>
                  <a:txBody>
                    <a:bodyPr/>
                    <a:lstStyle/>
                    <a:p>
                      <a:pPr algn="ctr" fontAlgn="ctr"/>
                      <a:r>
                        <a:rPr lang="ko-KR" altLang="en-US" sz="900" b="1" kern="1200" dirty="0">
                          <a:ln>
                            <a:solidFill>
                              <a:schemeClr val="accent5">
                                <a:alpha val="0"/>
                              </a:schemeClr>
                            </a:solidFill>
                          </a:ln>
                          <a:solidFill>
                            <a:schemeClr val="bg1"/>
                          </a:solidFill>
                          <a:latin typeface="KoPub돋움체 Medium" panose="00000600000000000000" pitchFamily="2" charset="-127"/>
                          <a:ea typeface="KoPub돋움체 Medium" panose="00000600000000000000" pitchFamily="2" charset="-127"/>
                          <a:cs typeface="+mn-cs"/>
                        </a:rPr>
                        <a:t>해외점포</a:t>
                      </a:r>
                    </a:p>
                  </a:txBody>
                  <a:tcPr marL="7901" marR="7901" marT="7901"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accent5"/>
                    </a:solidFill>
                  </a:tcPr>
                </a:tc>
                <a:tc>
                  <a:txBody>
                    <a:bodyPr/>
                    <a:lstStyle/>
                    <a:p>
                      <a:pPr algn="ctr" fontAlgn="ctr"/>
                      <a:r>
                        <a:rPr lang="ko-KR" altLang="en-US" sz="900" b="1" kern="1200" dirty="0">
                          <a:ln>
                            <a:solidFill>
                              <a:schemeClr val="accent5">
                                <a:alpha val="0"/>
                              </a:schemeClr>
                            </a:solidFill>
                          </a:ln>
                          <a:solidFill>
                            <a:schemeClr val="bg1"/>
                          </a:solidFill>
                          <a:latin typeface="KoPub돋움체 Medium" panose="00000600000000000000" pitchFamily="2" charset="-127"/>
                          <a:ea typeface="KoPub돋움체 Medium" panose="00000600000000000000" pitchFamily="2" charset="-127"/>
                          <a:cs typeface="+mn-cs"/>
                        </a:rPr>
                        <a:t>형태</a:t>
                      </a:r>
                    </a:p>
                  </a:txBody>
                  <a:tcPr marL="7901" marR="7901" marT="7901"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accent5"/>
                    </a:solidFill>
                  </a:tcPr>
                </a:tc>
                <a:tc>
                  <a:txBody>
                    <a:bodyPr/>
                    <a:lstStyle/>
                    <a:p>
                      <a:pPr algn="ctr" fontAlgn="ctr"/>
                      <a:r>
                        <a:rPr lang="ko-KR" altLang="en-US" sz="900" b="1" kern="1200" dirty="0">
                          <a:ln>
                            <a:solidFill>
                              <a:schemeClr val="accent5">
                                <a:alpha val="0"/>
                              </a:schemeClr>
                            </a:solidFill>
                          </a:ln>
                          <a:solidFill>
                            <a:schemeClr val="bg1"/>
                          </a:solidFill>
                          <a:latin typeface="KoPub돋움체 Medium" panose="00000600000000000000" pitchFamily="2" charset="-127"/>
                          <a:ea typeface="KoPub돋움체 Medium" panose="00000600000000000000" pitchFamily="2" charset="-127"/>
                          <a:cs typeface="+mn-cs"/>
                        </a:rPr>
                        <a:t>국가</a:t>
                      </a:r>
                    </a:p>
                  </a:txBody>
                  <a:tcPr marL="7901" marR="7901" marT="7901"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accent5"/>
                    </a:solidFill>
                  </a:tcPr>
                </a:tc>
                <a:tc>
                  <a:txBody>
                    <a:bodyPr/>
                    <a:lstStyle/>
                    <a:p>
                      <a:pPr algn="ctr" fontAlgn="ctr"/>
                      <a:r>
                        <a:rPr lang="ko-KR" altLang="en-US" sz="900" b="1" kern="1200" dirty="0">
                          <a:ln>
                            <a:solidFill>
                              <a:schemeClr val="accent5">
                                <a:alpha val="0"/>
                              </a:schemeClr>
                            </a:solidFill>
                          </a:ln>
                          <a:solidFill>
                            <a:schemeClr val="bg1"/>
                          </a:solidFill>
                          <a:latin typeface="KoPub돋움체 Medium" panose="00000600000000000000" pitchFamily="2" charset="-127"/>
                          <a:ea typeface="KoPub돋움체 Medium" panose="00000600000000000000" pitchFamily="2" charset="-127"/>
                          <a:cs typeface="+mn-cs"/>
                        </a:rPr>
                        <a:t>장소</a:t>
                      </a:r>
                    </a:p>
                  </a:txBody>
                  <a:tcPr marL="7901" marR="7901" marT="7901"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accent5"/>
                    </a:solidFill>
                  </a:tcPr>
                </a:tc>
                <a:extLst>
                  <a:ext uri="{0D108BD9-81ED-4DB2-BD59-A6C34878D82A}">
                    <a16:rowId xmlns:a16="http://schemas.microsoft.com/office/drawing/2014/main" val="3190010626"/>
                  </a:ext>
                </a:extLst>
              </a:tr>
              <a:tr h="159760">
                <a:tc rowSpan="2">
                  <a:txBody>
                    <a:bodyPr/>
                    <a:lstStyle/>
                    <a:p>
                      <a:pPr algn="ctr" fontAlgn="ctr"/>
                      <a:r>
                        <a:rPr lang="ko-KR" altLang="en-US" sz="800" b="0" kern="1200" dirty="0">
                          <a:ln>
                            <a:solidFill>
                              <a:schemeClr val="accent5">
                                <a:alpha val="0"/>
                              </a:schemeClr>
                            </a:solidFill>
                          </a:ln>
                          <a:solidFill>
                            <a:schemeClr val="tx1">
                              <a:lumMod val="75000"/>
                              <a:lumOff val="25000"/>
                            </a:schemeClr>
                          </a:solidFill>
                          <a:latin typeface="+mj-ea"/>
                          <a:ea typeface="+mj-ea"/>
                          <a:cs typeface="+mn-cs"/>
                        </a:rPr>
                        <a:t>서울보증</a:t>
                      </a:r>
                      <a:endParaRPr lang="en-US" altLang="ko-KR" sz="800" b="0" kern="1200" dirty="0">
                        <a:ln>
                          <a:solidFill>
                            <a:schemeClr val="accent5">
                              <a:alpha val="0"/>
                            </a:schemeClr>
                          </a:solidFill>
                        </a:ln>
                        <a:solidFill>
                          <a:schemeClr val="tx1">
                            <a:lumMod val="75000"/>
                            <a:lumOff val="25000"/>
                          </a:schemeClr>
                        </a:solidFill>
                        <a:latin typeface="+mj-ea"/>
                        <a:ea typeface="+mj-ea"/>
                        <a:cs typeface="+mn-cs"/>
                      </a:endParaRPr>
                    </a:p>
                    <a:p>
                      <a:pPr algn="ctr" fontAlgn="ctr"/>
                      <a:r>
                        <a:rPr lang="en-US" altLang="ko-KR" sz="800" b="0" kern="1200" dirty="0">
                          <a:ln>
                            <a:solidFill>
                              <a:schemeClr val="accent5">
                                <a:alpha val="0"/>
                              </a:schemeClr>
                            </a:solidFill>
                          </a:ln>
                          <a:solidFill>
                            <a:schemeClr val="tx1">
                              <a:lumMod val="75000"/>
                              <a:lumOff val="25000"/>
                            </a:schemeClr>
                          </a:solidFill>
                          <a:latin typeface="+mj-ea"/>
                          <a:ea typeface="+mj-ea"/>
                          <a:cs typeface="+mn-cs"/>
                        </a:rPr>
                        <a:t>(2)</a:t>
                      </a:r>
                      <a:endParaRPr lang="en-US" sz="800" b="0" kern="1200" dirty="0">
                        <a:ln>
                          <a:solidFill>
                            <a:schemeClr val="accent5">
                              <a:alpha val="0"/>
                            </a:schemeClr>
                          </a:solidFill>
                        </a:ln>
                        <a:solidFill>
                          <a:schemeClr val="tx1">
                            <a:lumMod val="75000"/>
                            <a:lumOff val="25000"/>
                          </a:schemeClr>
                        </a:solidFill>
                        <a:latin typeface="+mj-ea"/>
                        <a:ea typeface="+mj-ea"/>
                        <a:cs typeface="+mn-cs"/>
                      </a:endParaRPr>
                    </a:p>
                  </a:txBody>
                  <a:tcPr marL="36000" marR="36000" marT="7901" marB="0" anchor="ctr">
                    <a:lnL w="6350" cap="flat" cmpd="sng" algn="ctr">
                      <a:no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2F2F2"/>
                    </a:solidFill>
                  </a:tcPr>
                </a:tc>
                <a:tc>
                  <a:txBody>
                    <a:bodyPr/>
                    <a:lstStyle/>
                    <a:p>
                      <a:pPr algn="l" fontAlgn="ctr"/>
                      <a:r>
                        <a:rPr lang="ko-KR" altLang="en-US" sz="1000" b="0" kern="1200" dirty="0">
                          <a:ln>
                            <a:solidFill>
                              <a:schemeClr val="accent5">
                                <a:alpha val="0"/>
                              </a:schemeClr>
                            </a:solidFill>
                          </a:ln>
                          <a:solidFill>
                            <a:schemeClr val="bg1">
                              <a:lumMod val="65000"/>
                            </a:schemeClr>
                          </a:solidFill>
                          <a:latin typeface="KPMG Bold" panose="020B0803030202040204" pitchFamily="34" charset="0"/>
                          <a:ea typeface="+mj-ea"/>
                          <a:cs typeface="+mn-cs"/>
                        </a:rPr>
                        <a:t>하노이지점</a:t>
                      </a:r>
                    </a:p>
                  </a:txBody>
                  <a:tcPr marL="72000" marR="0" marT="7901"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ctr" fontAlgn="ctr"/>
                      <a:r>
                        <a:rPr lang="ko-KR" altLang="en-US" sz="900" b="0" kern="1200" dirty="0">
                          <a:ln>
                            <a:solidFill>
                              <a:schemeClr val="accent5">
                                <a:alpha val="0"/>
                              </a:schemeClr>
                            </a:solidFill>
                          </a:ln>
                          <a:solidFill>
                            <a:schemeClr val="tx1">
                              <a:lumMod val="50000"/>
                              <a:lumOff val="50000"/>
                            </a:schemeClr>
                          </a:solidFill>
                          <a:latin typeface="+mj-ea"/>
                          <a:ea typeface="+mj-ea"/>
                          <a:cs typeface="+mn-cs"/>
                        </a:rPr>
                        <a:t>지점</a:t>
                      </a:r>
                    </a:p>
                  </a:txBody>
                  <a:tcPr marL="36000" marR="36000" marT="7901"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ctr" fontAlgn="ctr"/>
                      <a:r>
                        <a:rPr lang="ko-KR" altLang="en-US" sz="900" b="0" kern="1200" dirty="0">
                          <a:ln>
                            <a:solidFill>
                              <a:schemeClr val="accent5">
                                <a:alpha val="0"/>
                              </a:schemeClr>
                            </a:solidFill>
                          </a:ln>
                          <a:solidFill>
                            <a:schemeClr val="bg1"/>
                          </a:solidFill>
                          <a:latin typeface="+mj-ea"/>
                          <a:ea typeface="+mj-ea"/>
                          <a:cs typeface="+mn-cs"/>
                        </a:rPr>
                        <a:t>베트남</a:t>
                      </a:r>
                    </a:p>
                  </a:txBody>
                  <a:tcPr marL="0" marR="0" marT="7901"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tx2"/>
                    </a:solidFill>
                  </a:tcPr>
                </a:tc>
                <a:tc>
                  <a:txBody>
                    <a:bodyPr/>
                    <a:lstStyle/>
                    <a:p>
                      <a:pPr algn="ctr" fontAlgn="ctr"/>
                      <a:r>
                        <a:rPr lang="ko-KR" altLang="en-US" sz="900" b="0" kern="1200" dirty="0">
                          <a:ln>
                            <a:solidFill>
                              <a:schemeClr val="accent5">
                                <a:alpha val="0"/>
                              </a:schemeClr>
                            </a:solidFill>
                          </a:ln>
                          <a:solidFill>
                            <a:schemeClr val="bg1"/>
                          </a:solidFill>
                          <a:latin typeface="+mj-ea"/>
                          <a:ea typeface="+mj-ea"/>
                          <a:cs typeface="+mn-cs"/>
                        </a:rPr>
                        <a:t>하노이</a:t>
                      </a:r>
                    </a:p>
                  </a:txBody>
                  <a:tcPr marL="0" marR="0" marT="7901" marB="0" anchor="ctr">
                    <a:lnL w="3175" cap="flat" cmpd="sng" algn="ctr">
                      <a:solidFill>
                        <a:schemeClr val="bg1">
                          <a:lumMod val="75000"/>
                        </a:schemeClr>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tx2"/>
                    </a:solidFill>
                  </a:tcPr>
                </a:tc>
                <a:extLst>
                  <a:ext uri="{0D108BD9-81ED-4DB2-BD59-A6C34878D82A}">
                    <a16:rowId xmlns:a16="http://schemas.microsoft.com/office/drawing/2014/main" val="3886528611"/>
                  </a:ext>
                </a:extLst>
              </a:tr>
              <a:tr h="174948">
                <a:tc vMerge="1">
                  <a:txBody>
                    <a:bodyPr/>
                    <a:lstStyle/>
                    <a:p>
                      <a:pPr algn="ctr" fontAlgn="ctr"/>
                      <a:r>
                        <a:rPr lang="en-US" sz="700" b="0" kern="1200" dirty="0">
                          <a:ln>
                            <a:solidFill>
                              <a:schemeClr val="accent5">
                                <a:alpha val="0"/>
                              </a:schemeClr>
                            </a:solidFill>
                          </a:ln>
                          <a:solidFill>
                            <a:schemeClr val="tx1">
                              <a:lumMod val="75000"/>
                              <a:lumOff val="25000"/>
                            </a:schemeClr>
                          </a:solidFill>
                          <a:latin typeface="KoPub돋움체 Medium" panose="00000600000000000000" pitchFamily="2" charset="-127"/>
                          <a:ea typeface="KoPub돋움체 Medium" panose="00000600000000000000" pitchFamily="2" charset="-127"/>
                          <a:cs typeface="+mn-cs"/>
                        </a:rPr>
                        <a:t>-2</a:t>
                      </a:r>
                    </a:p>
                  </a:txBody>
                  <a:tcPr marL="7901" marR="7901" marT="7901" marB="0" anchor="ctr">
                    <a:lnL w="6350" cap="flat" cmpd="sng" algn="ctr">
                      <a:solidFill>
                        <a:schemeClr val="bg1"/>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2F2F2"/>
                    </a:solidFill>
                  </a:tcPr>
                </a:tc>
                <a:tc>
                  <a:txBody>
                    <a:bodyPr/>
                    <a:lstStyle/>
                    <a:p>
                      <a:pPr algn="l" fontAlgn="ctr"/>
                      <a:r>
                        <a:rPr lang="en-US" sz="1100" b="0" kern="1200" dirty="0">
                          <a:ln>
                            <a:solidFill>
                              <a:schemeClr val="accent5">
                                <a:alpha val="0"/>
                              </a:schemeClr>
                            </a:solidFill>
                          </a:ln>
                          <a:solidFill>
                            <a:schemeClr val="bg1">
                              <a:lumMod val="65000"/>
                            </a:schemeClr>
                          </a:solidFill>
                          <a:latin typeface="KPMG Bold" panose="020B0803030202040204" pitchFamily="34" charset="0"/>
                          <a:ea typeface="+mj-ea"/>
                          <a:cs typeface="+mn-cs"/>
                        </a:rPr>
                        <a:t>SGI MENA</a:t>
                      </a:r>
                    </a:p>
                  </a:txBody>
                  <a:tcPr marL="72000" marR="0" marT="7901"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rowSpan="2">
                  <a:txBody>
                    <a:bodyPr/>
                    <a:lstStyle/>
                    <a:p>
                      <a:pPr algn="ctr" fontAlgn="ctr"/>
                      <a:r>
                        <a:rPr lang="ko-KR" altLang="en-US" sz="900" b="0" kern="1200" dirty="0">
                          <a:ln>
                            <a:solidFill>
                              <a:schemeClr val="accent5">
                                <a:alpha val="0"/>
                              </a:schemeClr>
                            </a:solidFill>
                          </a:ln>
                          <a:solidFill>
                            <a:schemeClr val="tx1">
                              <a:lumMod val="50000"/>
                              <a:lumOff val="50000"/>
                            </a:schemeClr>
                          </a:solidFill>
                          <a:latin typeface="+mj-ea"/>
                          <a:ea typeface="+mj-ea"/>
                          <a:cs typeface="+mn-cs"/>
                        </a:rPr>
                        <a:t>법인</a:t>
                      </a:r>
                    </a:p>
                  </a:txBody>
                  <a:tcPr marL="36000" marR="36000" marT="7901"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ctr" fontAlgn="ctr"/>
                      <a:r>
                        <a:rPr lang="ko-KR" altLang="en-US" sz="900" b="0" kern="1200" dirty="0">
                          <a:ln>
                            <a:solidFill>
                              <a:schemeClr val="accent5">
                                <a:alpha val="0"/>
                              </a:schemeClr>
                            </a:solidFill>
                          </a:ln>
                          <a:solidFill>
                            <a:schemeClr val="tx1">
                              <a:lumMod val="50000"/>
                              <a:lumOff val="50000"/>
                            </a:schemeClr>
                          </a:solidFill>
                          <a:latin typeface="+mj-ea"/>
                          <a:ea typeface="+mj-ea"/>
                          <a:cs typeface="+mn-cs"/>
                        </a:rPr>
                        <a:t>아랍에미리트</a:t>
                      </a:r>
                    </a:p>
                  </a:txBody>
                  <a:tcPr marL="0" marR="0" marT="7901"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ctr" fontAlgn="ctr"/>
                      <a:r>
                        <a:rPr lang="ko-KR" altLang="en-US" sz="900" b="0" kern="1200" dirty="0">
                          <a:ln>
                            <a:solidFill>
                              <a:schemeClr val="accent5">
                                <a:alpha val="0"/>
                              </a:schemeClr>
                            </a:solidFill>
                          </a:ln>
                          <a:solidFill>
                            <a:schemeClr val="tx1">
                              <a:lumMod val="50000"/>
                              <a:lumOff val="50000"/>
                            </a:schemeClr>
                          </a:solidFill>
                          <a:latin typeface="+mj-ea"/>
                          <a:ea typeface="+mj-ea"/>
                          <a:cs typeface="+mn-cs"/>
                        </a:rPr>
                        <a:t>두바이</a:t>
                      </a:r>
                    </a:p>
                  </a:txBody>
                  <a:tcPr marL="0" marR="0" marT="7901" marB="0" anchor="ctr">
                    <a:lnL w="3175" cap="flat" cmpd="sng" algn="ctr">
                      <a:solidFill>
                        <a:schemeClr val="bg1">
                          <a:lumMod val="75000"/>
                        </a:schemeClr>
                      </a:solidFill>
                      <a:prstDash val="solid"/>
                      <a:round/>
                      <a:headEnd type="none" w="med" len="med"/>
                      <a:tailEnd type="none" w="med" len="med"/>
                    </a:lnL>
                    <a:lnR w="6350" cap="flat" cmpd="sng" algn="ctr">
                      <a:solidFill>
                        <a:schemeClr val="bg1"/>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738220105"/>
                  </a:ext>
                </a:extLst>
              </a:tr>
              <a:tr h="174948">
                <a:tc rowSpan="5">
                  <a:txBody>
                    <a:bodyPr/>
                    <a:lstStyle/>
                    <a:p>
                      <a:pPr algn="ctr" fontAlgn="ctr"/>
                      <a:r>
                        <a:rPr lang="ko-KR" altLang="en-US" sz="800" b="0" kern="1200" dirty="0">
                          <a:ln>
                            <a:solidFill>
                              <a:schemeClr val="accent5">
                                <a:alpha val="0"/>
                              </a:schemeClr>
                            </a:solidFill>
                          </a:ln>
                          <a:solidFill>
                            <a:schemeClr val="tx1">
                              <a:lumMod val="75000"/>
                              <a:lumOff val="25000"/>
                            </a:schemeClr>
                          </a:solidFill>
                          <a:latin typeface="+mj-ea"/>
                          <a:ea typeface="+mj-ea"/>
                          <a:cs typeface="+mn-cs"/>
                        </a:rPr>
                        <a:t>현대해상</a:t>
                      </a:r>
                      <a:endParaRPr lang="en-US" altLang="ko-KR" sz="800" b="0" kern="1200" dirty="0">
                        <a:ln>
                          <a:solidFill>
                            <a:schemeClr val="accent5">
                              <a:alpha val="0"/>
                            </a:schemeClr>
                          </a:solidFill>
                        </a:ln>
                        <a:solidFill>
                          <a:schemeClr val="tx1">
                            <a:lumMod val="75000"/>
                            <a:lumOff val="25000"/>
                          </a:schemeClr>
                        </a:solidFill>
                        <a:latin typeface="+mj-ea"/>
                        <a:ea typeface="+mj-ea"/>
                        <a:cs typeface="+mn-cs"/>
                      </a:endParaRPr>
                    </a:p>
                    <a:p>
                      <a:pPr algn="ctr" fontAlgn="ctr"/>
                      <a:r>
                        <a:rPr lang="en-US" altLang="ko-KR" sz="800" b="0" kern="1200" dirty="0">
                          <a:ln>
                            <a:solidFill>
                              <a:schemeClr val="accent5">
                                <a:alpha val="0"/>
                              </a:schemeClr>
                            </a:solidFill>
                          </a:ln>
                          <a:solidFill>
                            <a:schemeClr val="tx1">
                              <a:lumMod val="75000"/>
                              <a:lumOff val="25000"/>
                            </a:schemeClr>
                          </a:solidFill>
                          <a:latin typeface="+mj-ea"/>
                          <a:ea typeface="+mj-ea"/>
                          <a:cs typeface="+mn-cs"/>
                        </a:rPr>
                        <a:t>(5)</a:t>
                      </a:r>
                      <a:endParaRPr lang="ko-KR" altLang="en-US" sz="800" b="0" kern="1200" dirty="0">
                        <a:ln>
                          <a:solidFill>
                            <a:schemeClr val="accent5">
                              <a:alpha val="0"/>
                            </a:schemeClr>
                          </a:solidFill>
                        </a:ln>
                        <a:solidFill>
                          <a:schemeClr val="tx1">
                            <a:lumMod val="75000"/>
                            <a:lumOff val="25000"/>
                          </a:schemeClr>
                        </a:solidFill>
                        <a:latin typeface="+mj-ea"/>
                        <a:ea typeface="+mj-ea"/>
                        <a:cs typeface="+mn-cs"/>
                      </a:endParaRPr>
                    </a:p>
                  </a:txBody>
                  <a:tcPr marL="7901" marR="7901" marT="7901" marB="0" anchor="ctr">
                    <a:lnL w="6350" cap="flat" cmpd="sng" algn="ctr">
                      <a:no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2F2F2"/>
                    </a:solidFill>
                  </a:tcPr>
                </a:tc>
                <a:tc>
                  <a:txBody>
                    <a:bodyPr/>
                    <a:lstStyle/>
                    <a:p>
                      <a:pPr algn="l" fontAlgn="ctr"/>
                      <a:r>
                        <a:rPr lang="en-US" sz="1100" b="0" kern="1200" dirty="0">
                          <a:ln>
                            <a:solidFill>
                              <a:schemeClr val="accent5">
                                <a:alpha val="0"/>
                              </a:schemeClr>
                            </a:solidFill>
                          </a:ln>
                          <a:solidFill>
                            <a:schemeClr val="bg1">
                              <a:lumMod val="65000"/>
                            </a:schemeClr>
                          </a:solidFill>
                          <a:latin typeface="KPMG Bold" panose="020B0803030202040204" pitchFamily="34" charset="0"/>
                          <a:ea typeface="+mj-ea"/>
                          <a:cs typeface="+mn-cs"/>
                        </a:rPr>
                        <a:t>Hyundai. U.K Underwriting</a:t>
                      </a:r>
                    </a:p>
                  </a:txBody>
                  <a:tcPr marL="72000" marR="7901" marT="7901"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vMerge="1">
                  <a:txBody>
                    <a:bodyPr/>
                    <a:lstStyle/>
                    <a:p>
                      <a:pPr algn="ctr" fontAlgn="ctr"/>
                      <a:r>
                        <a:rPr lang="ko-KR" altLang="en-US" sz="800" b="0" kern="1200" dirty="0">
                          <a:ln>
                            <a:solidFill>
                              <a:schemeClr val="accent5">
                                <a:alpha val="0"/>
                              </a:schemeClr>
                            </a:solidFill>
                          </a:ln>
                          <a:solidFill>
                            <a:schemeClr val="tx1">
                              <a:lumMod val="65000"/>
                              <a:lumOff val="35000"/>
                            </a:schemeClr>
                          </a:solidFill>
                          <a:latin typeface="+mj-ea"/>
                          <a:ea typeface="+mj-ea"/>
                          <a:cs typeface="+mn-cs"/>
                        </a:rPr>
                        <a:t>법인</a:t>
                      </a:r>
                    </a:p>
                  </a:txBody>
                  <a:tcPr marL="7901" marR="7901" marT="7901"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fontAlgn="ctr"/>
                      <a:r>
                        <a:rPr lang="ko-KR" altLang="en-US" sz="900" b="1" kern="1200" dirty="0">
                          <a:ln>
                            <a:solidFill>
                              <a:schemeClr val="accent5">
                                <a:alpha val="0"/>
                              </a:schemeClr>
                            </a:solidFill>
                          </a:ln>
                          <a:solidFill>
                            <a:schemeClr val="tx1">
                              <a:lumMod val="50000"/>
                              <a:lumOff val="50000"/>
                            </a:schemeClr>
                          </a:solidFill>
                          <a:latin typeface="+mj-ea"/>
                          <a:ea typeface="+mj-ea"/>
                          <a:cs typeface="+mn-cs"/>
                        </a:rPr>
                        <a:t>영국</a:t>
                      </a:r>
                    </a:p>
                  </a:txBody>
                  <a:tcPr marL="7901" marR="7901" marT="7901"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ctr" fontAlgn="ctr"/>
                      <a:r>
                        <a:rPr lang="ko-KR" altLang="en-US" sz="900" b="1" kern="1200" dirty="0">
                          <a:ln>
                            <a:solidFill>
                              <a:schemeClr val="accent5">
                                <a:alpha val="0"/>
                              </a:schemeClr>
                            </a:solidFill>
                          </a:ln>
                          <a:solidFill>
                            <a:schemeClr val="tx1">
                              <a:lumMod val="50000"/>
                              <a:lumOff val="50000"/>
                            </a:schemeClr>
                          </a:solidFill>
                          <a:latin typeface="+mj-ea"/>
                          <a:ea typeface="+mj-ea"/>
                          <a:cs typeface="+mn-cs"/>
                        </a:rPr>
                        <a:t>런던</a:t>
                      </a:r>
                    </a:p>
                  </a:txBody>
                  <a:tcPr marL="7901" marR="7901" marT="7901" marB="0" anchor="ctr">
                    <a:lnL w="3175" cap="flat" cmpd="sng" algn="ctr">
                      <a:solidFill>
                        <a:schemeClr val="bg1">
                          <a:lumMod val="75000"/>
                        </a:schemeClr>
                      </a:solidFill>
                      <a:prstDash val="solid"/>
                      <a:round/>
                      <a:headEnd type="none" w="med" len="med"/>
                      <a:tailEnd type="none" w="med" len="med"/>
                    </a:lnL>
                    <a:lnR w="6350" cap="flat" cmpd="sng" algn="ctr">
                      <a:solidFill>
                        <a:schemeClr val="bg1"/>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474237059"/>
                  </a:ext>
                </a:extLst>
              </a:tr>
              <a:tr h="159760">
                <a:tc vMerge="1">
                  <a:txBody>
                    <a:bodyPr/>
                    <a:lstStyle/>
                    <a:p>
                      <a:pPr algn="ctr" fontAlgn="ctr"/>
                      <a:endParaRPr lang="ko-KR" altLang="en-US" sz="700" b="1" kern="1200" dirty="0">
                        <a:ln>
                          <a:solidFill>
                            <a:schemeClr val="accent5">
                              <a:alpha val="0"/>
                            </a:schemeClr>
                          </a:solidFill>
                        </a:ln>
                        <a:solidFill>
                          <a:schemeClr val="bg1"/>
                        </a:solidFill>
                        <a:latin typeface="KoPub돋움체 Medium" panose="00000600000000000000" pitchFamily="2" charset="-127"/>
                        <a:ea typeface="KoPub돋움체 Medium" panose="00000600000000000000" pitchFamily="2" charset="-127"/>
                        <a:cs typeface="+mn-cs"/>
                      </a:endParaRPr>
                    </a:p>
                  </a:txBody>
                  <a:tcPr marL="7901" marR="7901" marT="7901" marB="0" anchor="ctr">
                    <a:lnL w="6350" cap="flat" cmpd="sng" algn="ctr">
                      <a:solidFill>
                        <a:schemeClr val="bg1"/>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E7E9FA"/>
                    </a:solidFill>
                  </a:tcPr>
                </a:tc>
                <a:tc>
                  <a:txBody>
                    <a:bodyPr/>
                    <a:lstStyle/>
                    <a:p>
                      <a:pPr algn="l" fontAlgn="ctr"/>
                      <a:r>
                        <a:rPr lang="ko-KR" altLang="en-US" sz="1000" b="0" kern="1200" dirty="0">
                          <a:ln>
                            <a:solidFill>
                              <a:schemeClr val="accent5">
                                <a:alpha val="0"/>
                              </a:schemeClr>
                            </a:solidFill>
                          </a:ln>
                          <a:solidFill>
                            <a:schemeClr val="bg1">
                              <a:lumMod val="65000"/>
                            </a:schemeClr>
                          </a:solidFill>
                          <a:latin typeface="KPMG Bold" panose="020B0803030202040204" pitchFamily="34" charset="0"/>
                          <a:ea typeface="+mj-ea"/>
                          <a:cs typeface="+mn-cs"/>
                        </a:rPr>
                        <a:t>일본지점</a:t>
                      </a:r>
                    </a:p>
                  </a:txBody>
                  <a:tcPr marL="72000" marR="7901" marT="7901"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rowSpan="2">
                  <a:txBody>
                    <a:bodyPr/>
                    <a:lstStyle/>
                    <a:p>
                      <a:pPr algn="ctr" fontAlgn="ctr"/>
                      <a:r>
                        <a:rPr lang="ko-KR" altLang="en-US" sz="900" b="0" kern="1200" dirty="0">
                          <a:ln>
                            <a:solidFill>
                              <a:schemeClr val="accent5">
                                <a:alpha val="0"/>
                              </a:schemeClr>
                            </a:solidFill>
                          </a:ln>
                          <a:solidFill>
                            <a:schemeClr val="tx1">
                              <a:lumMod val="50000"/>
                              <a:lumOff val="50000"/>
                            </a:schemeClr>
                          </a:solidFill>
                          <a:latin typeface="+mj-ea"/>
                          <a:ea typeface="+mj-ea"/>
                          <a:cs typeface="+mn-cs"/>
                        </a:rPr>
                        <a:t>지점</a:t>
                      </a:r>
                    </a:p>
                  </a:txBody>
                  <a:tcPr marL="7901" marR="7901" marT="7901"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ctr" fontAlgn="ctr"/>
                      <a:r>
                        <a:rPr lang="ko-KR" altLang="en-US" sz="900" b="1" kern="1200" dirty="0">
                          <a:ln>
                            <a:solidFill>
                              <a:schemeClr val="accent5">
                                <a:alpha val="0"/>
                              </a:schemeClr>
                            </a:solidFill>
                          </a:ln>
                          <a:solidFill>
                            <a:schemeClr val="tx1">
                              <a:lumMod val="50000"/>
                              <a:lumOff val="50000"/>
                            </a:schemeClr>
                          </a:solidFill>
                          <a:latin typeface="+mj-ea"/>
                          <a:ea typeface="+mj-ea"/>
                          <a:cs typeface="+mn-cs"/>
                        </a:rPr>
                        <a:t>일본</a:t>
                      </a:r>
                    </a:p>
                  </a:txBody>
                  <a:tcPr marL="7901" marR="7901" marT="7901"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ctr" fontAlgn="ctr"/>
                      <a:r>
                        <a:rPr lang="ko-KR" altLang="en-US" sz="900" b="1" kern="1200" dirty="0">
                          <a:ln>
                            <a:solidFill>
                              <a:schemeClr val="accent5">
                                <a:alpha val="0"/>
                              </a:schemeClr>
                            </a:solidFill>
                          </a:ln>
                          <a:solidFill>
                            <a:schemeClr val="tx1">
                              <a:lumMod val="50000"/>
                              <a:lumOff val="50000"/>
                            </a:schemeClr>
                          </a:solidFill>
                          <a:latin typeface="+mj-ea"/>
                          <a:ea typeface="+mj-ea"/>
                          <a:cs typeface="+mn-cs"/>
                        </a:rPr>
                        <a:t>도쿄</a:t>
                      </a:r>
                    </a:p>
                  </a:txBody>
                  <a:tcPr marL="7901" marR="7901" marT="7901" marB="0" anchor="ctr">
                    <a:lnL w="3175" cap="flat" cmpd="sng" algn="ctr">
                      <a:solidFill>
                        <a:schemeClr val="bg1">
                          <a:lumMod val="75000"/>
                        </a:schemeClr>
                      </a:solidFill>
                      <a:prstDash val="solid"/>
                      <a:round/>
                      <a:headEnd type="none" w="med" len="med"/>
                      <a:tailEnd type="none" w="med" len="med"/>
                    </a:lnL>
                    <a:lnR w="6350" cap="flat" cmpd="sng" algn="ctr">
                      <a:solidFill>
                        <a:schemeClr val="bg1"/>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127937653"/>
                  </a:ext>
                </a:extLst>
              </a:tr>
              <a:tr h="159760">
                <a:tc vMerge="1">
                  <a:txBody>
                    <a:bodyPr/>
                    <a:lstStyle/>
                    <a:p>
                      <a:pPr algn="ctr" fontAlgn="ctr"/>
                      <a:endParaRPr lang="ko-KR" altLang="en-US" sz="700" b="1" kern="1200" dirty="0">
                        <a:ln>
                          <a:solidFill>
                            <a:schemeClr val="accent5">
                              <a:alpha val="0"/>
                            </a:schemeClr>
                          </a:solidFill>
                        </a:ln>
                        <a:solidFill>
                          <a:schemeClr val="bg1"/>
                        </a:solidFill>
                        <a:latin typeface="KoPub돋움체 Medium" panose="00000600000000000000" pitchFamily="2" charset="-127"/>
                        <a:ea typeface="KoPub돋움체 Medium" panose="00000600000000000000" pitchFamily="2" charset="-127"/>
                        <a:cs typeface="+mn-cs"/>
                      </a:endParaRPr>
                    </a:p>
                  </a:txBody>
                  <a:tcPr marL="7901" marR="7901" marT="7901" marB="0" anchor="ctr">
                    <a:lnL w="6350" cap="flat" cmpd="sng" algn="ctr">
                      <a:solidFill>
                        <a:schemeClr val="bg1"/>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E7E9FA"/>
                    </a:solidFill>
                  </a:tcPr>
                </a:tc>
                <a:tc>
                  <a:txBody>
                    <a:bodyPr/>
                    <a:lstStyle/>
                    <a:p>
                      <a:pPr algn="l" fontAlgn="ctr"/>
                      <a:r>
                        <a:rPr lang="ko-KR" altLang="en-US" sz="1000" b="0" kern="1200" dirty="0">
                          <a:ln>
                            <a:solidFill>
                              <a:schemeClr val="accent5">
                                <a:alpha val="0"/>
                              </a:schemeClr>
                            </a:solidFill>
                          </a:ln>
                          <a:solidFill>
                            <a:schemeClr val="bg1">
                              <a:lumMod val="65000"/>
                            </a:schemeClr>
                          </a:solidFill>
                          <a:latin typeface="KPMG Bold" panose="020B0803030202040204" pitchFamily="34" charset="0"/>
                          <a:ea typeface="+mj-ea"/>
                          <a:cs typeface="+mn-cs"/>
                        </a:rPr>
                        <a:t>미국지점</a:t>
                      </a:r>
                    </a:p>
                  </a:txBody>
                  <a:tcPr marL="72000" marR="7901" marT="7901"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vMerge="1">
                  <a:txBody>
                    <a:bodyPr/>
                    <a:lstStyle/>
                    <a:p>
                      <a:pPr algn="ctr" fontAlgn="ctr"/>
                      <a:r>
                        <a:rPr lang="ko-KR" altLang="en-US" sz="800" b="0" kern="1200" dirty="0">
                          <a:ln>
                            <a:solidFill>
                              <a:schemeClr val="accent5">
                                <a:alpha val="0"/>
                              </a:schemeClr>
                            </a:solidFill>
                          </a:ln>
                          <a:solidFill>
                            <a:schemeClr val="tx1">
                              <a:lumMod val="65000"/>
                              <a:lumOff val="35000"/>
                            </a:schemeClr>
                          </a:solidFill>
                          <a:latin typeface="+mj-ea"/>
                          <a:ea typeface="+mj-ea"/>
                          <a:cs typeface="+mn-cs"/>
                        </a:rPr>
                        <a:t>지점</a:t>
                      </a:r>
                    </a:p>
                  </a:txBody>
                  <a:tcPr marL="7901" marR="7901" marT="7901"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rowSpan="2">
                  <a:txBody>
                    <a:bodyPr/>
                    <a:lstStyle/>
                    <a:p>
                      <a:pPr algn="ctr" fontAlgn="ctr"/>
                      <a:r>
                        <a:rPr lang="ko-KR" altLang="en-US" sz="900" b="1" kern="1200" dirty="0">
                          <a:ln>
                            <a:solidFill>
                              <a:schemeClr val="accent5">
                                <a:alpha val="0"/>
                              </a:schemeClr>
                            </a:solidFill>
                          </a:ln>
                          <a:solidFill>
                            <a:schemeClr val="tx1">
                              <a:lumMod val="50000"/>
                              <a:lumOff val="50000"/>
                            </a:schemeClr>
                          </a:solidFill>
                          <a:latin typeface="+mj-ea"/>
                          <a:ea typeface="+mj-ea"/>
                          <a:cs typeface="+mn-cs"/>
                        </a:rPr>
                        <a:t>미국</a:t>
                      </a:r>
                    </a:p>
                  </a:txBody>
                  <a:tcPr marL="7901" marR="7901" marT="7901"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rowSpan="2">
                  <a:txBody>
                    <a:bodyPr/>
                    <a:lstStyle/>
                    <a:p>
                      <a:pPr algn="ctr" fontAlgn="ctr"/>
                      <a:r>
                        <a:rPr lang="ko-KR" altLang="en-US" sz="900" b="1" kern="1200" dirty="0">
                          <a:ln>
                            <a:solidFill>
                              <a:schemeClr val="accent5">
                                <a:alpha val="0"/>
                              </a:schemeClr>
                            </a:solidFill>
                          </a:ln>
                          <a:solidFill>
                            <a:schemeClr val="tx1">
                              <a:lumMod val="50000"/>
                              <a:lumOff val="50000"/>
                            </a:schemeClr>
                          </a:solidFill>
                          <a:latin typeface="+mj-ea"/>
                          <a:ea typeface="+mj-ea"/>
                          <a:cs typeface="+mn-cs"/>
                        </a:rPr>
                        <a:t>뉴저지</a:t>
                      </a:r>
                    </a:p>
                  </a:txBody>
                  <a:tcPr marL="7901" marR="7901" marT="7901" marB="0" anchor="ctr">
                    <a:lnL w="3175" cap="flat" cmpd="sng" algn="ctr">
                      <a:solidFill>
                        <a:schemeClr val="bg1">
                          <a:lumMod val="75000"/>
                        </a:schemeClr>
                      </a:solidFill>
                      <a:prstDash val="solid"/>
                      <a:round/>
                      <a:headEnd type="none" w="med" len="med"/>
                      <a:tailEnd type="none" w="med" len="med"/>
                    </a:lnL>
                    <a:lnR w="6350" cap="flat" cmpd="sng" algn="ctr">
                      <a:solidFill>
                        <a:schemeClr val="bg1"/>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400318351"/>
                  </a:ext>
                </a:extLst>
              </a:tr>
              <a:tr h="174948">
                <a:tc vMerge="1">
                  <a:txBody>
                    <a:bodyPr/>
                    <a:lstStyle/>
                    <a:p>
                      <a:pPr algn="ctr" fontAlgn="ctr"/>
                      <a:endParaRPr lang="ko-KR" altLang="en-US" sz="700" b="1" kern="1200" dirty="0">
                        <a:ln>
                          <a:solidFill>
                            <a:schemeClr val="accent5">
                              <a:alpha val="0"/>
                            </a:schemeClr>
                          </a:solidFill>
                        </a:ln>
                        <a:solidFill>
                          <a:schemeClr val="bg1"/>
                        </a:solidFill>
                        <a:latin typeface="KoPub돋움체 Medium" panose="00000600000000000000" pitchFamily="2" charset="-127"/>
                        <a:ea typeface="KoPub돋움체 Medium" panose="00000600000000000000" pitchFamily="2" charset="-127"/>
                        <a:cs typeface="+mn-cs"/>
                      </a:endParaRPr>
                    </a:p>
                  </a:txBody>
                  <a:tcPr marL="7901" marR="7901" marT="7901" marB="0" anchor="ctr">
                    <a:lnL w="6350" cap="flat" cmpd="sng" algn="ctr">
                      <a:solidFill>
                        <a:schemeClr val="bg1"/>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algn="l" fontAlgn="ctr"/>
                      <a:r>
                        <a:rPr lang="en-US" sz="1100" b="0" kern="1200" dirty="0">
                          <a:ln>
                            <a:solidFill>
                              <a:schemeClr val="accent5">
                                <a:alpha val="0"/>
                              </a:schemeClr>
                            </a:solidFill>
                          </a:ln>
                          <a:solidFill>
                            <a:schemeClr val="bg1">
                              <a:lumMod val="65000"/>
                            </a:schemeClr>
                          </a:solidFill>
                          <a:latin typeface="KPMG Bold" panose="020B0803030202040204" pitchFamily="34" charset="0"/>
                          <a:ea typeface="+mj-ea"/>
                          <a:cs typeface="+mn-cs"/>
                        </a:rPr>
                        <a:t>Hyundai Investment America</a:t>
                      </a:r>
                    </a:p>
                  </a:txBody>
                  <a:tcPr marL="72000" marR="7901" marT="7901"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rowSpan="4">
                  <a:txBody>
                    <a:bodyPr/>
                    <a:lstStyle/>
                    <a:p>
                      <a:pPr algn="ctr" fontAlgn="ctr"/>
                      <a:r>
                        <a:rPr lang="ko-KR" altLang="en-US" sz="900" b="0" kern="1200" dirty="0">
                          <a:ln>
                            <a:solidFill>
                              <a:schemeClr val="accent5">
                                <a:alpha val="0"/>
                              </a:schemeClr>
                            </a:solidFill>
                          </a:ln>
                          <a:solidFill>
                            <a:schemeClr val="tx1">
                              <a:lumMod val="50000"/>
                              <a:lumOff val="50000"/>
                            </a:schemeClr>
                          </a:solidFill>
                          <a:latin typeface="+mj-ea"/>
                          <a:ea typeface="+mj-ea"/>
                          <a:cs typeface="+mn-cs"/>
                        </a:rPr>
                        <a:t>법인</a:t>
                      </a:r>
                    </a:p>
                  </a:txBody>
                  <a:tcPr marL="7901" marR="7901" marT="7901"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vMerge="1">
                  <a:txBody>
                    <a:bodyPr/>
                    <a:lstStyle/>
                    <a:p>
                      <a:pPr algn="ctr" fontAlgn="ctr"/>
                      <a:r>
                        <a:rPr lang="ko-KR" altLang="en-US" sz="800" b="1" kern="1200" dirty="0">
                          <a:ln>
                            <a:solidFill>
                              <a:schemeClr val="accent5">
                                <a:alpha val="0"/>
                              </a:schemeClr>
                            </a:solidFill>
                          </a:ln>
                          <a:solidFill>
                            <a:schemeClr val="tx1">
                              <a:lumMod val="65000"/>
                              <a:lumOff val="35000"/>
                            </a:schemeClr>
                          </a:solidFill>
                          <a:latin typeface="+mj-ea"/>
                          <a:ea typeface="+mj-ea"/>
                          <a:cs typeface="+mn-cs"/>
                        </a:rPr>
                        <a:t>미국</a:t>
                      </a:r>
                    </a:p>
                  </a:txBody>
                  <a:tcPr marL="7901" marR="7901" marT="7901"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vMerge="1">
                  <a:txBody>
                    <a:bodyPr/>
                    <a:lstStyle/>
                    <a:p>
                      <a:pPr algn="ctr" fontAlgn="ctr"/>
                      <a:r>
                        <a:rPr lang="ko-KR" altLang="en-US" sz="800" b="1" kern="1200" dirty="0">
                          <a:ln>
                            <a:solidFill>
                              <a:schemeClr val="accent5">
                                <a:alpha val="0"/>
                              </a:schemeClr>
                            </a:solidFill>
                          </a:ln>
                          <a:solidFill>
                            <a:schemeClr val="tx1">
                              <a:lumMod val="65000"/>
                              <a:lumOff val="35000"/>
                            </a:schemeClr>
                          </a:solidFill>
                          <a:latin typeface="+mj-ea"/>
                          <a:ea typeface="+mj-ea"/>
                          <a:cs typeface="+mn-cs"/>
                        </a:rPr>
                        <a:t>뉴저지</a:t>
                      </a:r>
                    </a:p>
                  </a:txBody>
                  <a:tcPr marL="7901" marR="7901" marT="7901" marB="0" anchor="ctr">
                    <a:lnL w="6350" cap="flat" cmpd="sng" algn="ctr">
                      <a:solidFill>
                        <a:schemeClr val="bg1">
                          <a:lumMod val="75000"/>
                        </a:schemeClr>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90632641"/>
                  </a:ext>
                </a:extLst>
              </a:tr>
              <a:tr h="174948">
                <a:tc vMerge="1">
                  <a:txBody>
                    <a:bodyPr/>
                    <a:lstStyle/>
                    <a:p>
                      <a:pPr algn="ctr" fontAlgn="ctr"/>
                      <a:endParaRPr lang="ko-KR" altLang="en-US" sz="700" b="1" kern="1200" dirty="0">
                        <a:ln>
                          <a:solidFill>
                            <a:schemeClr val="accent5">
                              <a:alpha val="0"/>
                            </a:schemeClr>
                          </a:solidFill>
                        </a:ln>
                        <a:solidFill>
                          <a:schemeClr val="bg1"/>
                        </a:solidFill>
                        <a:latin typeface="KoPub돋움체 Medium" panose="00000600000000000000" pitchFamily="2" charset="-127"/>
                        <a:ea typeface="KoPub돋움체 Medium" panose="00000600000000000000" pitchFamily="2" charset="-127"/>
                        <a:cs typeface="+mn-cs"/>
                      </a:endParaRPr>
                    </a:p>
                  </a:txBody>
                  <a:tcPr marL="7901" marR="7901" marT="7901" marB="0" anchor="ctr">
                    <a:lnL w="6350" cap="flat" cmpd="sng" algn="ctr">
                      <a:solidFill>
                        <a:schemeClr val="bg1"/>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ctr"/>
                      <a:r>
                        <a:rPr lang="en-US" sz="1100" b="0" kern="1200" dirty="0">
                          <a:ln>
                            <a:solidFill>
                              <a:schemeClr val="accent5">
                                <a:alpha val="0"/>
                              </a:schemeClr>
                            </a:solidFill>
                          </a:ln>
                          <a:solidFill>
                            <a:schemeClr val="bg1">
                              <a:lumMod val="65000"/>
                            </a:schemeClr>
                          </a:solidFill>
                          <a:latin typeface="KPMG Bold" panose="020B0803030202040204" pitchFamily="34" charset="0"/>
                          <a:ea typeface="+mj-ea"/>
                          <a:cs typeface="+mn-cs"/>
                        </a:rPr>
                        <a:t>Hyundai Insurance Brokers</a:t>
                      </a:r>
                    </a:p>
                  </a:txBody>
                  <a:tcPr marL="72000" marR="7901" marT="7901"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vMerge="1">
                  <a:txBody>
                    <a:bodyPr/>
                    <a:lstStyle/>
                    <a:p>
                      <a:pPr algn="ctr" fontAlgn="ctr"/>
                      <a:r>
                        <a:rPr lang="ko-KR" altLang="en-US" sz="800" b="0" kern="1200" dirty="0">
                          <a:ln>
                            <a:solidFill>
                              <a:schemeClr val="accent5">
                                <a:alpha val="0"/>
                              </a:schemeClr>
                            </a:solidFill>
                          </a:ln>
                          <a:solidFill>
                            <a:schemeClr val="tx1">
                              <a:lumMod val="65000"/>
                              <a:lumOff val="35000"/>
                            </a:schemeClr>
                          </a:solidFill>
                          <a:latin typeface="+mj-ea"/>
                          <a:ea typeface="+mj-ea"/>
                          <a:cs typeface="+mn-cs"/>
                        </a:rPr>
                        <a:t>법인</a:t>
                      </a:r>
                    </a:p>
                  </a:txBody>
                  <a:tcPr marL="7901" marR="7901" marT="7901"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fontAlgn="ctr"/>
                      <a:r>
                        <a:rPr lang="ko-KR" altLang="en-US" sz="900" b="1" kern="1200" dirty="0">
                          <a:ln>
                            <a:solidFill>
                              <a:schemeClr val="accent5">
                                <a:alpha val="0"/>
                              </a:schemeClr>
                            </a:solidFill>
                          </a:ln>
                          <a:solidFill>
                            <a:schemeClr val="tx1">
                              <a:lumMod val="50000"/>
                              <a:lumOff val="50000"/>
                            </a:schemeClr>
                          </a:solidFill>
                          <a:latin typeface="+mj-ea"/>
                          <a:ea typeface="+mj-ea"/>
                          <a:cs typeface="+mn-cs"/>
                        </a:rPr>
                        <a:t>싱가포르</a:t>
                      </a:r>
                    </a:p>
                  </a:txBody>
                  <a:tcPr marL="7901" marR="7901" marT="7901"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ctr" fontAlgn="ctr"/>
                      <a:r>
                        <a:rPr lang="ko-KR" altLang="en-US" sz="900" b="1" kern="1200" dirty="0">
                          <a:ln>
                            <a:solidFill>
                              <a:schemeClr val="accent5">
                                <a:alpha val="0"/>
                              </a:schemeClr>
                            </a:solidFill>
                          </a:ln>
                          <a:solidFill>
                            <a:schemeClr val="tx1">
                              <a:lumMod val="50000"/>
                              <a:lumOff val="50000"/>
                            </a:schemeClr>
                          </a:solidFill>
                          <a:latin typeface="+mj-ea"/>
                          <a:ea typeface="+mj-ea"/>
                          <a:cs typeface="+mn-cs"/>
                        </a:rPr>
                        <a:t>싱가포르</a:t>
                      </a:r>
                    </a:p>
                  </a:txBody>
                  <a:tcPr marL="7901" marR="7901" marT="7901" marB="0" anchor="ctr">
                    <a:lnL w="3175" cap="flat" cmpd="sng" algn="ctr">
                      <a:solidFill>
                        <a:schemeClr val="bg1">
                          <a:lumMod val="75000"/>
                        </a:schemeClr>
                      </a:solidFill>
                      <a:prstDash val="solid"/>
                      <a:round/>
                      <a:headEnd type="none" w="med" len="med"/>
                      <a:tailEnd type="none" w="med" len="med"/>
                    </a:lnL>
                    <a:lnR w="6350" cap="flat" cmpd="sng" algn="ctr">
                      <a:solidFill>
                        <a:schemeClr val="bg1"/>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738146720"/>
                  </a:ext>
                </a:extLst>
              </a:tr>
              <a:tr h="174948">
                <a:tc rowSpan="4">
                  <a:txBody>
                    <a:bodyPr/>
                    <a:lstStyle/>
                    <a:p>
                      <a:pPr algn="ctr" fontAlgn="ctr"/>
                      <a:r>
                        <a:rPr lang="en-US" sz="800" b="0" kern="1200" dirty="0">
                          <a:ln>
                            <a:solidFill>
                              <a:schemeClr val="accent5">
                                <a:alpha val="0"/>
                              </a:schemeClr>
                            </a:solidFill>
                          </a:ln>
                          <a:solidFill>
                            <a:schemeClr val="tx1">
                              <a:lumMod val="75000"/>
                              <a:lumOff val="25000"/>
                            </a:schemeClr>
                          </a:solidFill>
                          <a:latin typeface="+mj-ea"/>
                          <a:ea typeface="+mj-ea"/>
                          <a:cs typeface="+mn-cs"/>
                        </a:rPr>
                        <a:t>KB</a:t>
                      </a:r>
                      <a:r>
                        <a:rPr lang="ko-KR" altLang="en-US" sz="800" b="0" kern="1200" dirty="0" err="1">
                          <a:ln>
                            <a:solidFill>
                              <a:schemeClr val="accent5">
                                <a:alpha val="0"/>
                              </a:schemeClr>
                            </a:solidFill>
                          </a:ln>
                          <a:solidFill>
                            <a:schemeClr val="tx1">
                              <a:lumMod val="75000"/>
                              <a:lumOff val="25000"/>
                            </a:schemeClr>
                          </a:solidFill>
                          <a:latin typeface="+mj-ea"/>
                          <a:ea typeface="+mj-ea"/>
                          <a:cs typeface="+mn-cs"/>
                        </a:rPr>
                        <a:t>손보</a:t>
                      </a:r>
                      <a:endParaRPr lang="en-US" altLang="ko-KR" sz="800" b="0" kern="1200" dirty="0">
                        <a:ln>
                          <a:solidFill>
                            <a:schemeClr val="accent5">
                              <a:alpha val="0"/>
                            </a:schemeClr>
                          </a:solidFill>
                        </a:ln>
                        <a:solidFill>
                          <a:schemeClr val="tx1">
                            <a:lumMod val="75000"/>
                            <a:lumOff val="25000"/>
                          </a:schemeClr>
                        </a:solidFill>
                        <a:latin typeface="+mj-ea"/>
                        <a:ea typeface="+mj-ea"/>
                        <a:cs typeface="+mn-cs"/>
                      </a:endParaRPr>
                    </a:p>
                    <a:p>
                      <a:pPr algn="ctr" fontAlgn="ctr"/>
                      <a:r>
                        <a:rPr lang="en-US" altLang="ko-KR" sz="800" b="0" kern="1200" dirty="0">
                          <a:ln>
                            <a:solidFill>
                              <a:schemeClr val="accent5">
                                <a:alpha val="0"/>
                              </a:schemeClr>
                            </a:solidFill>
                          </a:ln>
                          <a:solidFill>
                            <a:schemeClr val="tx1">
                              <a:lumMod val="75000"/>
                              <a:lumOff val="25000"/>
                            </a:schemeClr>
                          </a:solidFill>
                          <a:latin typeface="+mj-ea"/>
                          <a:ea typeface="+mj-ea"/>
                          <a:cs typeface="+mn-cs"/>
                        </a:rPr>
                        <a:t>(4)</a:t>
                      </a:r>
                      <a:endParaRPr lang="ko-KR" altLang="en-US" sz="800" b="0" kern="1200" dirty="0">
                        <a:ln>
                          <a:solidFill>
                            <a:schemeClr val="accent5">
                              <a:alpha val="0"/>
                            </a:schemeClr>
                          </a:solidFill>
                        </a:ln>
                        <a:solidFill>
                          <a:schemeClr val="tx1">
                            <a:lumMod val="75000"/>
                            <a:lumOff val="25000"/>
                          </a:schemeClr>
                        </a:solidFill>
                        <a:latin typeface="+mj-ea"/>
                        <a:ea typeface="+mj-ea"/>
                        <a:cs typeface="+mn-cs"/>
                      </a:endParaRPr>
                    </a:p>
                  </a:txBody>
                  <a:tcPr marL="7901" marR="7901" marT="7901" marB="0" anchor="ctr">
                    <a:lnL w="6350" cap="flat" cmpd="sng" algn="ctr">
                      <a:no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2F2F2"/>
                    </a:solidFill>
                  </a:tcPr>
                </a:tc>
                <a:tc>
                  <a:txBody>
                    <a:bodyPr/>
                    <a:lstStyle/>
                    <a:p>
                      <a:pPr algn="l" fontAlgn="ctr"/>
                      <a:r>
                        <a:rPr lang="en-US" sz="1100" b="0" kern="1200" dirty="0">
                          <a:ln>
                            <a:solidFill>
                              <a:schemeClr val="accent5">
                                <a:alpha val="0"/>
                              </a:schemeClr>
                            </a:solidFill>
                          </a:ln>
                          <a:solidFill>
                            <a:schemeClr val="bg1">
                              <a:lumMod val="65000"/>
                            </a:schemeClr>
                          </a:solidFill>
                          <a:latin typeface="KPMG Bold" panose="020B0803030202040204" pitchFamily="34" charset="0"/>
                          <a:ea typeface="+mj-ea"/>
                          <a:cs typeface="+mn-cs"/>
                        </a:rPr>
                        <a:t>PT. KB Indonesia</a:t>
                      </a:r>
                    </a:p>
                  </a:txBody>
                  <a:tcPr marL="72000" marR="7901" marT="7901"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vMerge="1">
                  <a:txBody>
                    <a:bodyPr/>
                    <a:lstStyle/>
                    <a:p>
                      <a:pPr algn="ctr" fontAlgn="ctr"/>
                      <a:r>
                        <a:rPr lang="ko-KR" altLang="en-US" sz="800" b="0" kern="1200" dirty="0">
                          <a:ln>
                            <a:solidFill>
                              <a:schemeClr val="accent5">
                                <a:alpha val="0"/>
                              </a:schemeClr>
                            </a:solidFill>
                          </a:ln>
                          <a:solidFill>
                            <a:schemeClr val="tx1">
                              <a:lumMod val="65000"/>
                              <a:lumOff val="35000"/>
                            </a:schemeClr>
                          </a:solidFill>
                          <a:latin typeface="+mj-ea"/>
                          <a:ea typeface="+mj-ea"/>
                          <a:cs typeface="+mn-cs"/>
                        </a:rPr>
                        <a:t>법인</a:t>
                      </a:r>
                    </a:p>
                  </a:txBody>
                  <a:tcPr marL="7901" marR="7901" marT="7901"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fontAlgn="ctr"/>
                      <a:r>
                        <a:rPr lang="ko-KR" altLang="en-US" sz="900" b="1" kern="1200" dirty="0">
                          <a:ln>
                            <a:solidFill>
                              <a:schemeClr val="accent5">
                                <a:alpha val="0"/>
                              </a:schemeClr>
                            </a:solidFill>
                          </a:ln>
                          <a:solidFill>
                            <a:schemeClr val="bg1"/>
                          </a:solidFill>
                          <a:latin typeface="+mj-ea"/>
                          <a:ea typeface="+mj-ea"/>
                          <a:cs typeface="+mn-cs"/>
                        </a:rPr>
                        <a:t>인도네시아</a:t>
                      </a:r>
                    </a:p>
                  </a:txBody>
                  <a:tcPr marL="7901" marR="7901" marT="7901"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tx2"/>
                    </a:solidFill>
                  </a:tcPr>
                </a:tc>
                <a:tc>
                  <a:txBody>
                    <a:bodyPr/>
                    <a:lstStyle/>
                    <a:p>
                      <a:pPr algn="ctr" fontAlgn="ctr"/>
                      <a:r>
                        <a:rPr lang="ko-KR" altLang="en-US" sz="900" b="1" kern="1200" dirty="0">
                          <a:ln>
                            <a:solidFill>
                              <a:schemeClr val="accent5">
                                <a:alpha val="0"/>
                              </a:schemeClr>
                            </a:solidFill>
                          </a:ln>
                          <a:solidFill>
                            <a:schemeClr val="bg1"/>
                          </a:solidFill>
                          <a:latin typeface="+mj-ea"/>
                          <a:ea typeface="+mj-ea"/>
                          <a:cs typeface="+mn-cs"/>
                        </a:rPr>
                        <a:t>자카르타</a:t>
                      </a:r>
                    </a:p>
                  </a:txBody>
                  <a:tcPr marL="7901" marR="7901" marT="7901" marB="0" anchor="ctr">
                    <a:lnL w="3175" cap="flat" cmpd="sng" algn="ctr">
                      <a:solidFill>
                        <a:schemeClr val="bg1">
                          <a:lumMod val="75000"/>
                        </a:schemeClr>
                      </a:solidFill>
                      <a:prstDash val="solid"/>
                      <a:round/>
                      <a:headEnd type="none" w="med" len="med"/>
                      <a:tailEnd type="none" w="med" len="med"/>
                    </a:lnL>
                    <a:lnR w="6350" cap="flat" cmpd="sng" algn="ctr">
                      <a:solidFill>
                        <a:schemeClr val="bg1"/>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tx2"/>
                    </a:solidFill>
                  </a:tcPr>
                </a:tc>
                <a:extLst>
                  <a:ext uri="{0D108BD9-81ED-4DB2-BD59-A6C34878D82A}">
                    <a16:rowId xmlns:a16="http://schemas.microsoft.com/office/drawing/2014/main" val="3171259549"/>
                  </a:ext>
                </a:extLst>
              </a:tr>
              <a:tr h="174948">
                <a:tc vMerge="1">
                  <a:txBody>
                    <a:bodyPr/>
                    <a:lstStyle/>
                    <a:p>
                      <a:pPr algn="ctr" fontAlgn="ctr"/>
                      <a:endParaRPr lang="ko-KR" altLang="en-US" sz="700" b="1" kern="1200" dirty="0">
                        <a:ln>
                          <a:solidFill>
                            <a:schemeClr val="accent5">
                              <a:alpha val="0"/>
                            </a:schemeClr>
                          </a:solidFill>
                        </a:ln>
                        <a:solidFill>
                          <a:schemeClr val="bg1"/>
                        </a:solidFill>
                        <a:latin typeface="KoPub돋움체 Medium" panose="00000600000000000000" pitchFamily="2" charset="-127"/>
                        <a:ea typeface="KoPub돋움체 Medium" panose="00000600000000000000" pitchFamily="2" charset="-127"/>
                        <a:cs typeface="+mn-cs"/>
                      </a:endParaRPr>
                    </a:p>
                  </a:txBody>
                  <a:tcPr marL="7901" marR="7901" marT="7901" marB="0" anchor="ctr">
                    <a:lnL w="6350" cap="flat" cmpd="sng" algn="ctr">
                      <a:solidFill>
                        <a:schemeClr val="bg1"/>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ctr"/>
                      <a:r>
                        <a:rPr lang="en-US" sz="1100" b="0" kern="1200" dirty="0">
                          <a:ln>
                            <a:solidFill>
                              <a:schemeClr val="accent5">
                                <a:alpha val="0"/>
                              </a:schemeClr>
                            </a:solidFill>
                          </a:ln>
                          <a:solidFill>
                            <a:schemeClr val="bg1">
                              <a:lumMod val="65000"/>
                            </a:schemeClr>
                          </a:solidFill>
                          <a:latin typeface="KPMG Bold" panose="020B0803030202040204" pitchFamily="34" charset="0"/>
                          <a:ea typeface="+mj-ea"/>
                          <a:cs typeface="+mn-cs"/>
                        </a:rPr>
                        <a:t>LIG Insurance China</a:t>
                      </a:r>
                    </a:p>
                  </a:txBody>
                  <a:tcPr marL="72000" marR="7901" marT="7901"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vMerge="1">
                  <a:txBody>
                    <a:bodyPr/>
                    <a:lstStyle/>
                    <a:p>
                      <a:pPr algn="ctr" fontAlgn="ctr"/>
                      <a:r>
                        <a:rPr lang="ko-KR" altLang="en-US" sz="800" b="0" kern="1200" dirty="0">
                          <a:ln>
                            <a:solidFill>
                              <a:schemeClr val="accent5">
                                <a:alpha val="0"/>
                              </a:schemeClr>
                            </a:solidFill>
                          </a:ln>
                          <a:solidFill>
                            <a:schemeClr val="tx1">
                              <a:lumMod val="65000"/>
                              <a:lumOff val="35000"/>
                            </a:schemeClr>
                          </a:solidFill>
                          <a:latin typeface="+mj-ea"/>
                          <a:ea typeface="+mj-ea"/>
                          <a:cs typeface="+mn-cs"/>
                        </a:rPr>
                        <a:t>법인</a:t>
                      </a:r>
                    </a:p>
                  </a:txBody>
                  <a:tcPr marL="7901" marR="7901" marT="7901"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fontAlgn="ctr"/>
                      <a:r>
                        <a:rPr lang="ko-KR" altLang="en-US" sz="900" b="1" kern="1200" dirty="0">
                          <a:ln>
                            <a:solidFill>
                              <a:schemeClr val="accent5">
                                <a:alpha val="0"/>
                              </a:schemeClr>
                            </a:solidFill>
                          </a:ln>
                          <a:solidFill>
                            <a:schemeClr val="bg1"/>
                          </a:solidFill>
                          <a:latin typeface="+mj-ea"/>
                          <a:ea typeface="+mj-ea"/>
                          <a:cs typeface="+mn-cs"/>
                        </a:rPr>
                        <a:t>중국</a:t>
                      </a:r>
                    </a:p>
                  </a:txBody>
                  <a:tcPr marL="7901" marR="7901" marT="7901"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tx2"/>
                    </a:solidFill>
                  </a:tcPr>
                </a:tc>
                <a:tc>
                  <a:txBody>
                    <a:bodyPr/>
                    <a:lstStyle/>
                    <a:p>
                      <a:pPr algn="ctr" fontAlgn="ctr"/>
                      <a:r>
                        <a:rPr lang="ko-KR" altLang="en-US" sz="900" b="1" kern="1200" dirty="0">
                          <a:ln>
                            <a:solidFill>
                              <a:schemeClr val="accent5">
                                <a:alpha val="0"/>
                              </a:schemeClr>
                            </a:solidFill>
                          </a:ln>
                          <a:solidFill>
                            <a:schemeClr val="bg1"/>
                          </a:solidFill>
                          <a:latin typeface="+mj-ea"/>
                          <a:ea typeface="+mj-ea"/>
                          <a:cs typeface="+mn-cs"/>
                        </a:rPr>
                        <a:t>남경</a:t>
                      </a:r>
                    </a:p>
                  </a:txBody>
                  <a:tcPr marL="7901" marR="7901" marT="7901" marB="0" anchor="ctr">
                    <a:lnL w="3175" cap="flat" cmpd="sng" algn="ctr">
                      <a:solidFill>
                        <a:schemeClr val="bg1">
                          <a:lumMod val="75000"/>
                        </a:schemeClr>
                      </a:solidFill>
                      <a:prstDash val="solid"/>
                      <a:round/>
                      <a:headEnd type="none" w="med" len="med"/>
                      <a:tailEnd type="none" w="med" len="med"/>
                    </a:lnL>
                    <a:lnR w="6350" cap="flat" cmpd="sng" algn="ctr">
                      <a:solidFill>
                        <a:schemeClr val="bg1"/>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tx2"/>
                    </a:solidFill>
                  </a:tcPr>
                </a:tc>
                <a:extLst>
                  <a:ext uri="{0D108BD9-81ED-4DB2-BD59-A6C34878D82A}">
                    <a16:rowId xmlns:a16="http://schemas.microsoft.com/office/drawing/2014/main" val="1205838634"/>
                  </a:ext>
                </a:extLst>
              </a:tr>
              <a:tr h="159760">
                <a:tc vMerge="1">
                  <a:txBody>
                    <a:bodyPr/>
                    <a:lstStyle/>
                    <a:p>
                      <a:pPr algn="ctr" fontAlgn="ctr"/>
                      <a:endParaRPr lang="ko-KR" altLang="en-US" sz="700" b="1" kern="1200" dirty="0">
                        <a:ln>
                          <a:solidFill>
                            <a:schemeClr val="accent5">
                              <a:alpha val="0"/>
                            </a:schemeClr>
                          </a:solidFill>
                        </a:ln>
                        <a:solidFill>
                          <a:schemeClr val="bg1"/>
                        </a:solidFill>
                        <a:latin typeface="KoPub돋움체 Medium" panose="00000600000000000000" pitchFamily="2" charset="-127"/>
                        <a:ea typeface="KoPub돋움체 Medium" panose="00000600000000000000" pitchFamily="2" charset="-127"/>
                        <a:cs typeface="+mn-cs"/>
                      </a:endParaRPr>
                    </a:p>
                  </a:txBody>
                  <a:tcPr marL="7901" marR="7901" marT="7901" marB="0" anchor="ctr">
                    <a:lnL w="6350" cap="flat" cmpd="sng" algn="ctr">
                      <a:solidFill>
                        <a:schemeClr val="bg1"/>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ctr"/>
                      <a:r>
                        <a:rPr lang="ko-KR" altLang="en-US" sz="1000" b="0" kern="1200" dirty="0">
                          <a:ln>
                            <a:solidFill>
                              <a:schemeClr val="accent5">
                                <a:alpha val="0"/>
                              </a:schemeClr>
                            </a:solidFill>
                          </a:ln>
                          <a:solidFill>
                            <a:schemeClr val="bg1">
                              <a:lumMod val="65000"/>
                            </a:schemeClr>
                          </a:solidFill>
                          <a:latin typeface="KPMG Bold" panose="020B0803030202040204" pitchFamily="34" charset="0"/>
                          <a:ea typeface="+mj-ea"/>
                          <a:cs typeface="+mn-cs"/>
                        </a:rPr>
                        <a:t>미국지점</a:t>
                      </a:r>
                    </a:p>
                  </a:txBody>
                  <a:tcPr marL="72000" marR="7901" marT="7901"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ctr" fontAlgn="ctr"/>
                      <a:r>
                        <a:rPr lang="ko-KR" altLang="en-US" sz="900" b="0" kern="1200" dirty="0">
                          <a:ln>
                            <a:solidFill>
                              <a:schemeClr val="accent5">
                                <a:alpha val="0"/>
                              </a:schemeClr>
                            </a:solidFill>
                          </a:ln>
                          <a:solidFill>
                            <a:schemeClr val="tx1">
                              <a:lumMod val="50000"/>
                              <a:lumOff val="50000"/>
                            </a:schemeClr>
                          </a:solidFill>
                          <a:latin typeface="+mj-ea"/>
                          <a:ea typeface="+mj-ea"/>
                          <a:cs typeface="+mn-cs"/>
                        </a:rPr>
                        <a:t>지점</a:t>
                      </a:r>
                    </a:p>
                  </a:txBody>
                  <a:tcPr marL="7901" marR="7901" marT="7901"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rowSpan="2">
                  <a:txBody>
                    <a:bodyPr/>
                    <a:lstStyle/>
                    <a:p>
                      <a:pPr algn="ctr" fontAlgn="ctr"/>
                      <a:r>
                        <a:rPr lang="ko-KR" altLang="en-US" sz="900" b="1" kern="1200" dirty="0">
                          <a:ln>
                            <a:solidFill>
                              <a:schemeClr val="accent5">
                                <a:alpha val="0"/>
                              </a:schemeClr>
                            </a:solidFill>
                          </a:ln>
                          <a:solidFill>
                            <a:schemeClr val="tx1">
                              <a:lumMod val="50000"/>
                              <a:lumOff val="50000"/>
                            </a:schemeClr>
                          </a:solidFill>
                          <a:latin typeface="+mj-ea"/>
                          <a:ea typeface="+mj-ea"/>
                          <a:cs typeface="+mn-cs"/>
                        </a:rPr>
                        <a:t>미국</a:t>
                      </a:r>
                    </a:p>
                  </a:txBody>
                  <a:tcPr marL="7901" marR="7901" marT="7901"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rowSpan="2">
                  <a:txBody>
                    <a:bodyPr/>
                    <a:lstStyle/>
                    <a:p>
                      <a:pPr algn="ctr" fontAlgn="ctr"/>
                      <a:r>
                        <a:rPr lang="ko-KR" altLang="en-US" sz="900" b="1" kern="1200" dirty="0">
                          <a:ln>
                            <a:solidFill>
                              <a:schemeClr val="accent5">
                                <a:alpha val="0"/>
                              </a:schemeClr>
                            </a:solidFill>
                          </a:ln>
                          <a:solidFill>
                            <a:schemeClr val="tx1">
                              <a:lumMod val="50000"/>
                              <a:lumOff val="50000"/>
                            </a:schemeClr>
                          </a:solidFill>
                          <a:latin typeface="+mj-ea"/>
                          <a:ea typeface="+mj-ea"/>
                          <a:cs typeface="+mn-cs"/>
                        </a:rPr>
                        <a:t>뉴욕</a:t>
                      </a:r>
                    </a:p>
                  </a:txBody>
                  <a:tcPr marL="7901" marR="7901" marT="7901" marB="0" anchor="ctr">
                    <a:lnL w="3175" cap="flat" cmpd="sng" algn="ctr">
                      <a:solidFill>
                        <a:schemeClr val="bg1">
                          <a:lumMod val="75000"/>
                        </a:schemeClr>
                      </a:solidFill>
                      <a:prstDash val="solid"/>
                      <a:round/>
                      <a:headEnd type="none" w="med" len="med"/>
                      <a:tailEnd type="none" w="med" len="med"/>
                    </a:lnL>
                    <a:lnR w="6350" cap="flat" cmpd="sng" algn="ctr">
                      <a:solidFill>
                        <a:schemeClr val="bg1"/>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808624842"/>
                  </a:ext>
                </a:extLst>
              </a:tr>
              <a:tr h="174948">
                <a:tc vMerge="1">
                  <a:txBody>
                    <a:bodyPr/>
                    <a:lstStyle/>
                    <a:p>
                      <a:pPr algn="ctr" fontAlgn="ctr"/>
                      <a:endParaRPr lang="ko-KR" altLang="en-US" sz="700" b="1" kern="1200" dirty="0">
                        <a:ln>
                          <a:solidFill>
                            <a:schemeClr val="accent5">
                              <a:alpha val="0"/>
                            </a:schemeClr>
                          </a:solidFill>
                        </a:ln>
                        <a:solidFill>
                          <a:schemeClr val="bg1"/>
                        </a:solidFill>
                        <a:latin typeface="KoPub돋움체 Medium" panose="00000600000000000000" pitchFamily="2" charset="-127"/>
                        <a:ea typeface="KoPub돋움체 Medium" panose="00000600000000000000" pitchFamily="2" charset="-127"/>
                        <a:cs typeface="+mn-cs"/>
                      </a:endParaRPr>
                    </a:p>
                  </a:txBody>
                  <a:tcPr marL="7901" marR="7901" marT="7901" marB="0" anchor="ctr">
                    <a:lnL w="6350" cap="flat" cmpd="sng" algn="ctr">
                      <a:solidFill>
                        <a:schemeClr val="bg1"/>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ctr"/>
                      <a:r>
                        <a:rPr lang="en-US" sz="1100" b="0" kern="1200" dirty="0">
                          <a:ln>
                            <a:solidFill>
                              <a:schemeClr val="accent5">
                                <a:alpha val="0"/>
                              </a:schemeClr>
                            </a:solidFill>
                          </a:ln>
                          <a:solidFill>
                            <a:schemeClr val="bg1">
                              <a:lumMod val="65000"/>
                            </a:schemeClr>
                          </a:solidFill>
                          <a:latin typeface="KPMG Bold" panose="020B0803030202040204" pitchFamily="34" charset="0"/>
                          <a:ea typeface="+mj-ea"/>
                          <a:cs typeface="+mn-cs"/>
                        </a:rPr>
                        <a:t>Leading Insurance Service</a:t>
                      </a:r>
                    </a:p>
                  </a:txBody>
                  <a:tcPr marL="72000" marR="7901" marT="7901"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rowSpan="2">
                  <a:txBody>
                    <a:bodyPr/>
                    <a:lstStyle/>
                    <a:p>
                      <a:pPr algn="ctr" fontAlgn="ctr"/>
                      <a:r>
                        <a:rPr lang="ko-KR" altLang="en-US" sz="900" b="0" kern="1200" dirty="0">
                          <a:ln>
                            <a:solidFill>
                              <a:schemeClr val="accent5">
                                <a:alpha val="0"/>
                              </a:schemeClr>
                            </a:solidFill>
                          </a:ln>
                          <a:solidFill>
                            <a:schemeClr val="tx1">
                              <a:lumMod val="50000"/>
                              <a:lumOff val="50000"/>
                            </a:schemeClr>
                          </a:solidFill>
                          <a:latin typeface="+mj-ea"/>
                          <a:ea typeface="+mj-ea"/>
                          <a:cs typeface="+mn-cs"/>
                        </a:rPr>
                        <a:t>법인</a:t>
                      </a:r>
                    </a:p>
                  </a:txBody>
                  <a:tcPr marL="7901" marR="7901" marT="7901"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vMerge="1">
                  <a:txBody>
                    <a:bodyPr/>
                    <a:lstStyle/>
                    <a:p>
                      <a:pPr algn="ctr" fontAlgn="ctr"/>
                      <a:r>
                        <a:rPr lang="ko-KR" altLang="en-US" sz="800" b="1" kern="1200" dirty="0">
                          <a:ln>
                            <a:solidFill>
                              <a:schemeClr val="accent5">
                                <a:alpha val="0"/>
                              </a:schemeClr>
                            </a:solidFill>
                          </a:ln>
                          <a:solidFill>
                            <a:schemeClr val="tx1">
                              <a:lumMod val="65000"/>
                              <a:lumOff val="35000"/>
                            </a:schemeClr>
                          </a:solidFill>
                          <a:latin typeface="+mj-ea"/>
                          <a:ea typeface="+mj-ea"/>
                          <a:cs typeface="+mn-cs"/>
                        </a:rPr>
                        <a:t>미국</a:t>
                      </a:r>
                    </a:p>
                  </a:txBody>
                  <a:tcPr marL="7901" marR="7901" marT="7901"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vMerge="1">
                  <a:txBody>
                    <a:bodyPr/>
                    <a:lstStyle/>
                    <a:p>
                      <a:pPr algn="ctr" fontAlgn="ctr"/>
                      <a:r>
                        <a:rPr lang="ko-KR" altLang="en-US" sz="800" b="1" kern="1200" dirty="0">
                          <a:ln>
                            <a:solidFill>
                              <a:schemeClr val="accent5">
                                <a:alpha val="0"/>
                              </a:schemeClr>
                            </a:solidFill>
                          </a:ln>
                          <a:solidFill>
                            <a:schemeClr val="tx1">
                              <a:lumMod val="65000"/>
                              <a:lumOff val="35000"/>
                            </a:schemeClr>
                          </a:solidFill>
                          <a:latin typeface="+mj-ea"/>
                          <a:ea typeface="+mj-ea"/>
                          <a:cs typeface="+mn-cs"/>
                        </a:rPr>
                        <a:t>뉴욕</a:t>
                      </a:r>
                    </a:p>
                  </a:txBody>
                  <a:tcPr marL="7901" marR="7901" marT="7901" marB="0" anchor="ctr">
                    <a:lnL w="6350" cap="flat" cmpd="sng" algn="ctr">
                      <a:solidFill>
                        <a:schemeClr val="bg1">
                          <a:lumMod val="75000"/>
                        </a:schemeClr>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39739547"/>
                  </a:ext>
                </a:extLst>
              </a:tr>
              <a:tr h="159760">
                <a:tc>
                  <a:txBody>
                    <a:bodyPr/>
                    <a:lstStyle/>
                    <a:p>
                      <a:pPr algn="ctr" fontAlgn="ctr"/>
                      <a:r>
                        <a:rPr lang="ko-KR" altLang="en-US" sz="800" b="0" kern="1200" dirty="0">
                          <a:ln>
                            <a:solidFill>
                              <a:schemeClr val="accent5">
                                <a:alpha val="0"/>
                              </a:schemeClr>
                            </a:solidFill>
                          </a:ln>
                          <a:solidFill>
                            <a:schemeClr val="tx1">
                              <a:lumMod val="75000"/>
                              <a:lumOff val="25000"/>
                            </a:schemeClr>
                          </a:solidFill>
                          <a:latin typeface="+mj-ea"/>
                          <a:ea typeface="+mj-ea"/>
                          <a:cs typeface="+mn-cs"/>
                        </a:rPr>
                        <a:t>메리츠화재</a:t>
                      </a:r>
                      <a:r>
                        <a:rPr lang="en-US" altLang="ko-KR" sz="800" b="0" kern="1200" dirty="0">
                          <a:ln>
                            <a:solidFill>
                              <a:schemeClr val="accent5">
                                <a:alpha val="0"/>
                              </a:schemeClr>
                            </a:solidFill>
                          </a:ln>
                          <a:solidFill>
                            <a:schemeClr val="tx1">
                              <a:lumMod val="75000"/>
                              <a:lumOff val="25000"/>
                            </a:schemeClr>
                          </a:solidFill>
                          <a:latin typeface="+mj-ea"/>
                          <a:ea typeface="+mj-ea"/>
                          <a:cs typeface="+mn-cs"/>
                        </a:rPr>
                        <a:t>(1)</a:t>
                      </a:r>
                    </a:p>
                  </a:txBody>
                  <a:tcPr marL="7901" marR="7901" marT="7901" marB="0" anchor="ctr">
                    <a:lnL w="6350" cap="flat" cmpd="sng" algn="ctr">
                      <a:no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2F2F2"/>
                    </a:solidFill>
                  </a:tcPr>
                </a:tc>
                <a:tc>
                  <a:txBody>
                    <a:bodyPr/>
                    <a:lstStyle/>
                    <a:p>
                      <a:pPr algn="l" fontAlgn="ctr"/>
                      <a:r>
                        <a:rPr lang="ko-KR" altLang="en-US" sz="1000" b="0" kern="1200" dirty="0" err="1">
                          <a:ln>
                            <a:solidFill>
                              <a:schemeClr val="accent5">
                                <a:alpha val="0"/>
                              </a:schemeClr>
                            </a:solidFill>
                          </a:ln>
                          <a:solidFill>
                            <a:schemeClr val="bg1">
                              <a:lumMod val="65000"/>
                            </a:schemeClr>
                          </a:solidFill>
                          <a:latin typeface="KPMG Bold" panose="020B0803030202040204" pitchFamily="34" charset="0"/>
                          <a:ea typeface="+mj-ea"/>
                          <a:cs typeface="+mn-cs"/>
                        </a:rPr>
                        <a:t>메리츠코린도보험</a:t>
                      </a:r>
                      <a:endParaRPr lang="ko-KR" altLang="en-US" sz="1000" b="0" kern="1200" dirty="0">
                        <a:ln>
                          <a:solidFill>
                            <a:schemeClr val="accent5">
                              <a:alpha val="0"/>
                            </a:schemeClr>
                          </a:solidFill>
                        </a:ln>
                        <a:solidFill>
                          <a:schemeClr val="bg1">
                            <a:lumMod val="65000"/>
                          </a:schemeClr>
                        </a:solidFill>
                        <a:latin typeface="KPMG Bold" panose="020B0803030202040204" pitchFamily="34" charset="0"/>
                        <a:ea typeface="+mj-ea"/>
                        <a:cs typeface="+mn-cs"/>
                      </a:endParaRPr>
                    </a:p>
                  </a:txBody>
                  <a:tcPr marL="72000" marR="7901" marT="7901"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vMerge="1">
                  <a:txBody>
                    <a:bodyPr/>
                    <a:lstStyle/>
                    <a:p>
                      <a:pPr algn="ctr" fontAlgn="ctr"/>
                      <a:r>
                        <a:rPr lang="ko-KR" altLang="en-US" sz="800" b="0" kern="1200" dirty="0">
                          <a:ln>
                            <a:solidFill>
                              <a:schemeClr val="accent5">
                                <a:alpha val="0"/>
                              </a:schemeClr>
                            </a:solidFill>
                          </a:ln>
                          <a:solidFill>
                            <a:schemeClr val="tx1">
                              <a:lumMod val="65000"/>
                              <a:lumOff val="35000"/>
                            </a:schemeClr>
                          </a:solidFill>
                          <a:latin typeface="+mj-ea"/>
                          <a:ea typeface="+mj-ea"/>
                          <a:cs typeface="+mn-cs"/>
                        </a:rPr>
                        <a:t>법인</a:t>
                      </a:r>
                    </a:p>
                  </a:txBody>
                  <a:tcPr marL="7901" marR="7901" marT="7901"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fontAlgn="ctr"/>
                      <a:r>
                        <a:rPr lang="ko-KR" altLang="en-US" sz="900" b="0" kern="1200" dirty="0">
                          <a:ln>
                            <a:solidFill>
                              <a:schemeClr val="accent5">
                                <a:alpha val="0"/>
                              </a:schemeClr>
                            </a:solidFill>
                          </a:ln>
                          <a:solidFill>
                            <a:schemeClr val="bg1"/>
                          </a:solidFill>
                          <a:latin typeface="+mj-ea"/>
                          <a:ea typeface="+mj-ea"/>
                          <a:cs typeface="+mn-cs"/>
                        </a:rPr>
                        <a:t>인도네시아</a:t>
                      </a:r>
                    </a:p>
                  </a:txBody>
                  <a:tcPr marL="7901" marR="7901" marT="7901"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tx2"/>
                    </a:solidFill>
                  </a:tcPr>
                </a:tc>
                <a:tc>
                  <a:txBody>
                    <a:bodyPr/>
                    <a:lstStyle/>
                    <a:p>
                      <a:pPr algn="ctr" fontAlgn="ctr"/>
                      <a:r>
                        <a:rPr lang="ko-KR" altLang="en-US" sz="900" b="0" kern="1200" dirty="0">
                          <a:ln>
                            <a:solidFill>
                              <a:schemeClr val="accent5">
                                <a:alpha val="0"/>
                              </a:schemeClr>
                            </a:solidFill>
                          </a:ln>
                          <a:solidFill>
                            <a:schemeClr val="bg1"/>
                          </a:solidFill>
                          <a:latin typeface="+mj-ea"/>
                          <a:ea typeface="+mj-ea"/>
                          <a:cs typeface="+mn-cs"/>
                        </a:rPr>
                        <a:t>자카르타</a:t>
                      </a:r>
                    </a:p>
                  </a:txBody>
                  <a:tcPr marL="7901" marR="7901" marT="7901" marB="0" anchor="ctr">
                    <a:lnL w="3175" cap="flat" cmpd="sng" algn="ctr">
                      <a:solidFill>
                        <a:schemeClr val="bg1">
                          <a:lumMod val="75000"/>
                        </a:schemeClr>
                      </a:solidFill>
                      <a:prstDash val="solid"/>
                      <a:round/>
                      <a:headEnd type="none" w="med" len="med"/>
                      <a:tailEnd type="none" w="med" len="med"/>
                    </a:lnL>
                    <a:lnR w="6350" cap="flat" cmpd="sng" algn="ctr">
                      <a:solidFill>
                        <a:schemeClr val="bg1"/>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tx2"/>
                    </a:solidFill>
                  </a:tcPr>
                </a:tc>
                <a:extLst>
                  <a:ext uri="{0D108BD9-81ED-4DB2-BD59-A6C34878D82A}">
                    <a16:rowId xmlns:a16="http://schemas.microsoft.com/office/drawing/2014/main" val="1226937830"/>
                  </a:ext>
                </a:extLst>
              </a:tr>
              <a:tr h="159760">
                <a:tc rowSpan="8">
                  <a:txBody>
                    <a:bodyPr/>
                    <a:lstStyle/>
                    <a:p>
                      <a:pPr algn="ctr" fontAlgn="ctr"/>
                      <a:r>
                        <a:rPr lang="ko-KR" altLang="en-US" sz="800" b="0" kern="1200" dirty="0" err="1">
                          <a:ln>
                            <a:solidFill>
                              <a:schemeClr val="accent5">
                                <a:alpha val="0"/>
                              </a:schemeClr>
                            </a:solidFill>
                          </a:ln>
                          <a:solidFill>
                            <a:schemeClr val="tx1">
                              <a:lumMod val="75000"/>
                              <a:lumOff val="25000"/>
                            </a:schemeClr>
                          </a:solidFill>
                          <a:latin typeface="+mj-ea"/>
                          <a:ea typeface="+mj-ea"/>
                          <a:cs typeface="+mn-cs"/>
                        </a:rPr>
                        <a:t>코리안리</a:t>
                      </a:r>
                      <a:endParaRPr lang="en-US" altLang="ko-KR" sz="800" b="0" kern="1200" dirty="0">
                        <a:ln>
                          <a:solidFill>
                            <a:schemeClr val="accent5">
                              <a:alpha val="0"/>
                            </a:schemeClr>
                          </a:solidFill>
                        </a:ln>
                        <a:solidFill>
                          <a:schemeClr val="tx1">
                            <a:lumMod val="75000"/>
                            <a:lumOff val="25000"/>
                          </a:schemeClr>
                        </a:solidFill>
                        <a:latin typeface="+mj-ea"/>
                        <a:ea typeface="+mj-ea"/>
                        <a:cs typeface="+mn-cs"/>
                      </a:endParaRPr>
                    </a:p>
                    <a:p>
                      <a:pPr algn="ctr" fontAlgn="ctr"/>
                      <a:r>
                        <a:rPr lang="en-US" altLang="ko-KR" sz="800" b="0" kern="1200" dirty="0">
                          <a:ln>
                            <a:solidFill>
                              <a:schemeClr val="accent5">
                                <a:alpha val="0"/>
                              </a:schemeClr>
                            </a:solidFill>
                          </a:ln>
                          <a:solidFill>
                            <a:schemeClr val="tx1">
                              <a:lumMod val="75000"/>
                              <a:lumOff val="25000"/>
                            </a:schemeClr>
                          </a:solidFill>
                          <a:latin typeface="+mj-ea"/>
                          <a:ea typeface="+mj-ea"/>
                          <a:cs typeface="+mn-cs"/>
                        </a:rPr>
                        <a:t>(8)</a:t>
                      </a:r>
                      <a:endParaRPr lang="ko-KR" altLang="en-US" sz="800" b="0" kern="1200" dirty="0">
                        <a:ln>
                          <a:solidFill>
                            <a:schemeClr val="accent5">
                              <a:alpha val="0"/>
                            </a:schemeClr>
                          </a:solidFill>
                        </a:ln>
                        <a:solidFill>
                          <a:schemeClr val="tx1">
                            <a:lumMod val="75000"/>
                            <a:lumOff val="25000"/>
                          </a:schemeClr>
                        </a:solidFill>
                        <a:latin typeface="+mj-ea"/>
                        <a:ea typeface="+mj-ea"/>
                        <a:cs typeface="+mn-cs"/>
                      </a:endParaRPr>
                    </a:p>
                  </a:txBody>
                  <a:tcPr marL="7901" marR="7901" marT="7901" marB="0" anchor="ctr">
                    <a:lnL w="6350" cap="flat" cmpd="sng" algn="ctr">
                      <a:no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2F2F2"/>
                    </a:solidFill>
                  </a:tcPr>
                </a:tc>
                <a:tc>
                  <a:txBody>
                    <a:bodyPr/>
                    <a:lstStyle/>
                    <a:p>
                      <a:pPr algn="l" fontAlgn="ctr"/>
                      <a:r>
                        <a:rPr lang="ko-KR" altLang="en-US" sz="1000" b="0" kern="1200" dirty="0" err="1">
                          <a:ln>
                            <a:solidFill>
                              <a:schemeClr val="accent5">
                                <a:alpha val="0"/>
                              </a:schemeClr>
                            </a:solidFill>
                          </a:ln>
                          <a:solidFill>
                            <a:schemeClr val="bg1">
                              <a:lumMod val="65000"/>
                            </a:schemeClr>
                          </a:solidFill>
                          <a:latin typeface="KPMG Bold" panose="020B0803030202040204" pitchFamily="34" charset="0"/>
                          <a:ea typeface="+mj-ea"/>
                          <a:cs typeface="+mn-cs"/>
                        </a:rPr>
                        <a:t>라부안지점</a:t>
                      </a:r>
                      <a:endParaRPr lang="ko-KR" altLang="en-US" sz="1000" b="0" kern="1200" dirty="0">
                        <a:ln>
                          <a:solidFill>
                            <a:schemeClr val="accent5">
                              <a:alpha val="0"/>
                            </a:schemeClr>
                          </a:solidFill>
                        </a:ln>
                        <a:solidFill>
                          <a:schemeClr val="bg1">
                            <a:lumMod val="65000"/>
                          </a:schemeClr>
                        </a:solidFill>
                        <a:latin typeface="KPMG Bold" panose="020B0803030202040204" pitchFamily="34" charset="0"/>
                        <a:ea typeface="+mj-ea"/>
                        <a:cs typeface="+mn-cs"/>
                      </a:endParaRPr>
                    </a:p>
                  </a:txBody>
                  <a:tcPr marL="72000" marR="7901" marT="7901"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rowSpan="2">
                  <a:txBody>
                    <a:bodyPr/>
                    <a:lstStyle/>
                    <a:p>
                      <a:pPr algn="ctr" fontAlgn="ctr"/>
                      <a:r>
                        <a:rPr lang="ko-KR" altLang="en-US" sz="900" b="0" kern="1200" dirty="0">
                          <a:ln>
                            <a:solidFill>
                              <a:schemeClr val="accent5">
                                <a:alpha val="0"/>
                              </a:schemeClr>
                            </a:solidFill>
                          </a:ln>
                          <a:solidFill>
                            <a:schemeClr val="tx1">
                              <a:lumMod val="50000"/>
                              <a:lumOff val="50000"/>
                            </a:schemeClr>
                          </a:solidFill>
                          <a:latin typeface="+mj-ea"/>
                          <a:ea typeface="+mj-ea"/>
                          <a:cs typeface="+mn-cs"/>
                        </a:rPr>
                        <a:t>지점</a:t>
                      </a:r>
                    </a:p>
                  </a:txBody>
                  <a:tcPr marL="7901" marR="7901" marT="7901"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ctr" fontAlgn="ctr"/>
                      <a:r>
                        <a:rPr lang="ko-KR" altLang="en-US" sz="900" b="0" kern="1200" dirty="0">
                          <a:ln>
                            <a:solidFill>
                              <a:schemeClr val="accent5">
                                <a:alpha val="0"/>
                              </a:schemeClr>
                            </a:solidFill>
                          </a:ln>
                          <a:solidFill>
                            <a:schemeClr val="bg1"/>
                          </a:solidFill>
                          <a:latin typeface="+mj-ea"/>
                          <a:ea typeface="+mj-ea"/>
                          <a:cs typeface="+mn-cs"/>
                        </a:rPr>
                        <a:t>말레이시아</a:t>
                      </a:r>
                    </a:p>
                  </a:txBody>
                  <a:tcPr marL="7901" marR="7901" marT="7901"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tx2"/>
                    </a:solidFill>
                  </a:tcPr>
                </a:tc>
                <a:tc>
                  <a:txBody>
                    <a:bodyPr/>
                    <a:lstStyle/>
                    <a:p>
                      <a:pPr algn="ctr" fontAlgn="ctr"/>
                      <a:r>
                        <a:rPr lang="ko-KR" altLang="en-US" sz="900" b="0" kern="1200" dirty="0" err="1">
                          <a:ln>
                            <a:solidFill>
                              <a:schemeClr val="accent5">
                                <a:alpha val="0"/>
                              </a:schemeClr>
                            </a:solidFill>
                          </a:ln>
                          <a:solidFill>
                            <a:schemeClr val="bg1"/>
                          </a:solidFill>
                          <a:latin typeface="+mj-ea"/>
                          <a:ea typeface="+mj-ea"/>
                          <a:cs typeface="+mn-cs"/>
                        </a:rPr>
                        <a:t>라부안</a:t>
                      </a:r>
                      <a:endParaRPr lang="ko-KR" altLang="en-US" sz="900" b="0" kern="1200" dirty="0">
                        <a:ln>
                          <a:solidFill>
                            <a:schemeClr val="accent5">
                              <a:alpha val="0"/>
                            </a:schemeClr>
                          </a:solidFill>
                        </a:ln>
                        <a:solidFill>
                          <a:schemeClr val="bg1"/>
                        </a:solidFill>
                        <a:latin typeface="+mj-ea"/>
                        <a:ea typeface="+mj-ea"/>
                        <a:cs typeface="+mn-cs"/>
                      </a:endParaRPr>
                    </a:p>
                  </a:txBody>
                  <a:tcPr marL="7901" marR="7901" marT="7901" marB="0" anchor="ctr">
                    <a:lnL w="3175" cap="flat" cmpd="sng" algn="ctr">
                      <a:solidFill>
                        <a:schemeClr val="bg1">
                          <a:lumMod val="75000"/>
                        </a:schemeClr>
                      </a:solidFill>
                      <a:prstDash val="solid"/>
                      <a:round/>
                      <a:headEnd type="none" w="med" len="med"/>
                      <a:tailEnd type="none" w="med" len="med"/>
                    </a:lnL>
                    <a:lnR w="6350" cap="flat" cmpd="sng" algn="ctr">
                      <a:solidFill>
                        <a:schemeClr val="bg1"/>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tx2"/>
                    </a:solidFill>
                  </a:tcPr>
                </a:tc>
                <a:extLst>
                  <a:ext uri="{0D108BD9-81ED-4DB2-BD59-A6C34878D82A}">
                    <a16:rowId xmlns:a16="http://schemas.microsoft.com/office/drawing/2014/main" val="2647142364"/>
                  </a:ext>
                </a:extLst>
              </a:tr>
              <a:tr h="159760">
                <a:tc vMerge="1">
                  <a:txBody>
                    <a:bodyPr/>
                    <a:lstStyle/>
                    <a:p>
                      <a:pPr algn="ctr" fontAlgn="ctr"/>
                      <a:endParaRPr lang="en-US" altLang="ko-KR" sz="700" b="1" kern="1200" dirty="0">
                        <a:ln>
                          <a:solidFill>
                            <a:schemeClr val="accent5">
                              <a:alpha val="0"/>
                            </a:schemeClr>
                          </a:solidFill>
                        </a:ln>
                        <a:solidFill>
                          <a:schemeClr val="bg1"/>
                        </a:solidFill>
                        <a:latin typeface="KoPub돋움체 Medium" panose="00000600000000000000" pitchFamily="2" charset="-127"/>
                        <a:ea typeface="KoPub돋움체 Medium" panose="00000600000000000000" pitchFamily="2" charset="-127"/>
                        <a:cs typeface="+mn-cs"/>
                      </a:endParaRPr>
                    </a:p>
                  </a:txBody>
                  <a:tcPr marL="7901" marR="7901" marT="7901" marB="0" anchor="ctr">
                    <a:lnL w="6350" cap="flat" cmpd="sng" algn="ctr">
                      <a:solidFill>
                        <a:schemeClr val="bg1"/>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ctr"/>
                      <a:r>
                        <a:rPr lang="ko-KR" altLang="en-US" sz="1000" b="0" kern="1200" dirty="0">
                          <a:ln>
                            <a:solidFill>
                              <a:schemeClr val="accent5">
                                <a:alpha val="0"/>
                              </a:schemeClr>
                            </a:solidFill>
                          </a:ln>
                          <a:solidFill>
                            <a:schemeClr val="bg1">
                              <a:lumMod val="65000"/>
                            </a:schemeClr>
                          </a:solidFill>
                          <a:latin typeface="KPMG Bold" panose="020B0803030202040204" pitchFamily="34" charset="0"/>
                          <a:ea typeface="+mj-ea"/>
                          <a:cs typeface="+mn-cs"/>
                        </a:rPr>
                        <a:t>상하이지점</a:t>
                      </a:r>
                    </a:p>
                  </a:txBody>
                  <a:tcPr marL="72000" marR="7901" marT="7901"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vMerge="1">
                  <a:txBody>
                    <a:bodyPr/>
                    <a:lstStyle/>
                    <a:p>
                      <a:pPr algn="ctr" fontAlgn="ctr"/>
                      <a:r>
                        <a:rPr lang="ko-KR" altLang="en-US" sz="800" b="0" kern="1200" dirty="0">
                          <a:ln>
                            <a:solidFill>
                              <a:schemeClr val="accent5">
                                <a:alpha val="0"/>
                              </a:schemeClr>
                            </a:solidFill>
                          </a:ln>
                          <a:solidFill>
                            <a:schemeClr val="tx1">
                              <a:lumMod val="65000"/>
                              <a:lumOff val="35000"/>
                            </a:schemeClr>
                          </a:solidFill>
                          <a:latin typeface="+mj-ea"/>
                          <a:ea typeface="+mj-ea"/>
                          <a:cs typeface="+mn-cs"/>
                        </a:rPr>
                        <a:t>지점</a:t>
                      </a:r>
                    </a:p>
                  </a:txBody>
                  <a:tcPr marL="7901" marR="7901" marT="7901"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fontAlgn="ctr"/>
                      <a:r>
                        <a:rPr lang="ko-KR" altLang="en-US" sz="900" b="0" kern="1200" dirty="0">
                          <a:ln>
                            <a:solidFill>
                              <a:schemeClr val="accent5">
                                <a:alpha val="0"/>
                              </a:schemeClr>
                            </a:solidFill>
                          </a:ln>
                          <a:solidFill>
                            <a:schemeClr val="bg1"/>
                          </a:solidFill>
                          <a:latin typeface="+mj-ea"/>
                          <a:ea typeface="+mj-ea"/>
                          <a:cs typeface="+mn-cs"/>
                        </a:rPr>
                        <a:t>중국</a:t>
                      </a:r>
                    </a:p>
                  </a:txBody>
                  <a:tcPr marL="7901" marR="7901" marT="7901"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tx2"/>
                    </a:solidFill>
                  </a:tcPr>
                </a:tc>
                <a:tc>
                  <a:txBody>
                    <a:bodyPr/>
                    <a:lstStyle/>
                    <a:p>
                      <a:pPr algn="ctr" fontAlgn="ctr"/>
                      <a:r>
                        <a:rPr lang="ko-KR" altLang="en-US" sz="900" b="0" kern="1200" dirty="0">
                          <a:ln>
                            <a:solidFill>
                              <a:schemeClr val="accent5">
                                <a:alpha val="0"/>
                              </a:schemeClr>
                            </a:solidFill>
                          </a:ln>
                          <a:solidFill>
                            <a:schemeClr val="bg1"/>
                          </a:solidFill>
                          <a:latin typeface="+mj-ea"/>
                          <a:ea typeface="+mj-ea"/>
                          <a:cs typeface="+mn-cs"/>
                        </a:rPr>
                        <a:t>상하이</a:t>
                      </a:r>
                    </a:p>
                  </a:txBody>
                  <a:tcPr marL="7901" marR="7901" marT="7901" marB="0" anchor="ctr">
                    <a:lnL w="3175" cap="flat" cmpd="sng" algn="ctr">
                      <a:solidFill>
                        <a:schemeClr val="bg1">
                          <a:lumMod val="75000"/>
                        </a:schemeClr>
                      </a:solidFill>
                      <a:prstDash val="solid"/>
                      <a:round/>
                      <a:headEnd type="none" w="med" len="med"/>
                      <a:tailEnd type="none" w="med" len="med"/>
                    </a:lnL>
                    <a:lnR w="6350" cap="flat" cmpd="sng" algn="ctr">
                      <a:solidFill>
                        <a:schemeClr val="bg1"/>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tx2"/>
                    </a:solidFill>
                  </a:tcPr>
                </a:tc>
                <a:extLst>
                  <a:ext uri="{0D108BD9-81ED-4DB2-BD59-A6C34878D82A}">
                    <a16:rowId xmlns:a16="http://schemas.microsoft.com/office/drawing/2014/main" val="2432915493"/>
                  </a:ext>
                </a:extLst>
              </a:tr>
              <a:tr h="174948">
                <a:tc vMerge="1">
                  <a:txBody>
                    <a:bodyPr/>
                    <a:lstStyle/>
                    <a:p>
                      <a:pPr algn="ctr" fontAlgn="ctr"/>
                      <a:r>
                        <a:rPr lang="ko-KR" altLang="en-US" sz="700" b="1" kern="1200" dirty="0" err="1">
                          <a:ln>
                            <a:solidFill>
                              <a:schemeClr val="accent5">
                                <a:alpha val="0"/>
                              </a:schemeClr>
                            </a:solidFill>
                          </a:ln>
                          <a:solidFill>
                            <a:schemeClr val="bg1"/>
                          </a:solidFill>
                          <a:latin typeface="KoPub돋움체 Medium" panose="00000600000000000000" pitchFamily="2" charset="-127"/>
                          <a:ea typeface="KoPub돋움체 Medium" panose="00000600000000000000" pitchFamily="2" charset="-127"/>
                          <a:cs typeface="+mn-cs"/>
                        </a:rPr>
                        <a:t>코리안리</a:t>
                      </a:r>
                      <a:endParaRPr lang="en-US" altLang="ko-KR" sz="700" b="1" kern="1200" dirty="0">
                        <a:ln>
                          <a:solidFill>
                            <a:schemeClr val="accent5">
                              <a:alpha val="0"/>
                            </a:schemeClr>
                          </a:solidFill>
                        </a:ln>
                        <a:solidFill>
                          <a:schemeClr val="bg1"/>
                        </a:solidFill>
                        <a:latin typeface="KoPub돋움체 Medium" panose="00000600000000000000" pitchFamily="2" charset="-127"/>
                        <a:ea typeface="KoPub돋움체 Medium" panose="00000600000000000000" pitchFamily="2" charset="-127"/>
                        <a:cs typeface="+mn-cs"/>
                      </a:endParaRPr>
                    </a:p>
                    <a:p>
                      <a:pPr algn="ctr" fontAlgn="ctr"/>
                      <a:r>
                        <a:rPr lang="en-US" altLang="ko-KR" sz="700" b="1" kern="1200" dirty="0">
                          <a:ln>
                            <a:solidFill>
                              <a:schemeClr val="accent5">
                                <a:alpha val="0"/>
                              </a:schemeClr>
                            </a:solidFill>
                          </a:ln>
                          <a:solidFill>
                            <a:schemeClr val="bg1"/>
                          </a:solidFill>
                          <a:latin typeface="KoPub돋움체 Medium" panose="00000600000000000000" pitchFamily="2" charset="-127"/>
                          <a:ea typeface="KoPub돋움체 Medium" panose="00000600000000000000" pitchFamily="2" charset="-127"/>
                          <a:cs typeface="+mn-cs"/>
                        </a:rPr>
                        <a:t>(8)</a:t>
                      </a:r>
                      <a:endParaRPr lang="ko-KR" altLang="en-US" sz="700" b="1" kern="1200" dirty="0">
                        <a:ln>
                          <a:solidFill>
                            <a:schemeClr val="accent5">
                              <a:alpha val="0"/>
                            </a:schemeClr>
                          </a:solidFill>
                        </a:ln>
                        <a:solidFill>
                          <a:schemeClr val="bg1"/>
                        </a:solidFill>
                        <a:latin typeface="KoPub돋움체 Medium" panose="00000600000000000000" pitchFamily="2" charset="-127"/>
                        <a:ea typeface="KoPub돋움체 Medium" panose="00000600000000000000" pitchFamily="2" charset="-127"/>
                        <a:cs typeface="+mn-cs"/>
                      </a:endParaRPr>
                    </a:p>
                  </a:txBody>
                  <a:tcPr marL="7901" marR="7901" marT="7901" marB="0" anchor="ctr">
                    <a:lnL w="6350" cap="flat" cmpd="sng" algn="ctr">
                      <a:solidFill>
                        <a:schemeClr val="bg1"/>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ctr"/>
                      <a:r>
                        <a:rPr lang="en-US" sz="1100" b="0" kern="1200" dirty="0">
                          <a:ln>
                            <a:solidFill>
                              <a:schemeClr val="accent5">
                                <a:alpha val="0"/>
                              </a:schemeClr>
                            </a:solidFill>
                          </a:ln>
                          <a:solidFill>
                            <a:schemeClr val="bg1">
                              <a:lumMod val="65000"/>
                            </a:schemeClr>
                          </a:solidFill>
                          <a:latin typeface="KPMG Bold" panose="020B0803030202040204" pitchFamily="34" charset="0"/>
                          <a:ea typeface="+mj-ea"/>
                          <a:cs typeface="+mn-cs"/>
                        </a:rPr>
                        <a:t>WIS (World Wide Insurance)</a:t>
                      </a:r>
                    </a:p>
                  </a:txBody>
                  <a:tcPr marL="72000" marR="7901" marT="7901"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ctr" fontAlgn="ctr"/>
                      <a:r>
                        <a:rPr lang="ko-KR" altLang="en-US" sz="900" b="0" kern="1200" dirty="0">
                          <a:ln>
                            <a:solidFill>
                              <a:schemeClr val="accent5">
                                <a:alpha val="0"/>
                              </a:schemeClr>
                            </a:solidFill>
                          </a:ln>
                          <a:solidFill>
                            <a:schemeClr val="tx1">
                              <a:lumMod val="50000"/>
                              <a:lumOff val="50000"/>
                            </a:schemeClr>
                          </a:solidFill>
                          <a:latin typeface="+mj-ea"/>
                          <a:ea typeface="+mj-ea"/>
                          <a:cs typeface="+mn-cs"/>
                        </a:rPr>
                        <a:t>법인</a:t>
                      </a:r>
                    </a:p>
                  </a:txBody>
                  <a:tcPr marL="7901" marR="7901" marT="7901"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ctr" fontAlgn="ctr"/>
                      <a:r>
                        <a:rPr lang="ko-KR" altLang="en-US" sz="900" b="1" kern="1200" dirty="0">
                          <a:ln>
                            <a:solidFill>
                              <a:schemeClr val="accent5">
                                <a:alpha val="0"/>
                              </a:schemeClr>
                            </a:solidFill>
                          </a:ln>
                          <a:solidFill>
                            <a:schemeClr val="tx1">
                              <a:lumMod val="50000"/>
                              <a:lumOff val="50000"/>
                            </a:schemeClr>
                          </a:solidFill>
                          <a:latin typeface="+mj-ea"/>
                          <a:ea typeface="+mj-ea"/>
                          <a:cs typeface="+mn-cs"/>
                        </a:rPr>
                        <a:t>중국</a:t>
                      </a:r>
                    </a:p>
                  </a:txBody>
                  <a:tcPr marL="7901" marR="7901" marT="7901"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ctr" fontAlgn="ctr"/>
                      <a:r>
                        <a:rPr lang="ko-KR" altLang="en-US" sz="900" b="1" kern="1200" dirty="0">
                          <a:ln>
                            <a:solidFill>
                              <a:schemeClr val="accent5">
                                <a:alpha val="0"/>
                              </a:schemeClr>
                            </a:solidFill>
                          </a:ln>
                          <a:solidFill>
                            <a:schemeClr val="tx1">
                              <a:lumMod val="50000"/>
                              <a:lumOff val="50000"/>
                            </a:schemeClr>
                          </a:solidFill>
                          <a:latin typeface="+mj-ea"/>
                          <a:ea typeface="+mj-ea"/>
                          <a:cs typeface="+mn-cs"/>
                        </a:rPr>
                        <a:t>홍콩</a:t>
                      </a:r>
                    </a:p>
                  </a:txBody>
                  <a:tcPr marL="7901" marR="7901" marT="7901" marB="0" anchor="ctr">
                    <a:lnL w="3175" cap="flat" cmpd="sng" algn="ctr">
                      <a:solidFill>
                        <a:schemeClr val="bg1">
                          <a:lumMod val="75000"/>
                        </a:schemeClr>
                      </a:solidFill>
                      <a:prstDash val="solid"/>
                      <a:round/>
                      <a:headEnd type="none" w="med" len="med"/>
                      <a:tailEnd type="none" w="med" len="med"/>
                    </a:lnL>
                    <a:lnR w="6350" cap="flat" cmpd="sng" algn="ctr">
                      <a:solidFill>
                        <a:schemeClr val="bg1"/>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410841322"/>
                  </a:ext>
                </a:extLst>
              </a:tr>
              <a:tr h="159760">
                <a:tc vMerge="1">
                  <a:txBody>
                    <a:bodyPr/>
                    <a:lstStyle/>
                    <a:p>
                      <a:pPr algn="ctr" fontAlgn="ctr"/>
                      <a:endParaRPr lang="ko-KR" altLang="en-US" sz="700" b="1" kern="1200" dirty="0">
                        <a:ln>
                          <a:solidFill>
                            <a:schemeClr val="accent5">
                              <a:alpha val="0"/>
                            </a:schemeClr>
                          </a:solidFill>
                        </a:ln>
                        <a:solidFill>
                          <a:schemeClr val="bg1"/>
                        </a:solidFill>
                        <a:latin typeface="KoPub돋움체 Medium" panose="00000600000000000000" pitchFamily="2" charset="-127"/>
                        <a:ea typeface="KoPub돋움체 Medium" panose="00000600000000000000" pitchFamily="2" charset="-127"/>
                        <a:cs typeface="+mn-cs"/>
                      </a:endParaRPr>
                    </a:p>
                  </a:txBody>
                  <a:tcPr marL="7901" marR="7901" marT="7901" marB="0" anchor="ctr">
                    <a:lnL w="6350" cap="flat" cmpd="sng" algn="ctr">
                      <a:solidFill>
                        <a:schemeClr val="bg1"/>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ctr"/>
                      <a:r>
                        <a:rPr lang="ko-KR" altLang="en-US" sz="1000" b="0" kern="1200" dirty="0">
                          <a:ln>
                            <a:solidFill>
                              <a:schemeClr val="accent5">
                                <a:alpha val="0"/>
                              </a:schemeClr>
                            </a:solidFill>
                          </a:ln>
                          <a:solidFill>
                            <a:schemeClr val="bg1">
                              <a:lumMod val="65000"/>
                            </a:schemeClr>
                          </a:solidFill>
                          <a:latin typeface="KPMG Bold" panose="020B0803030202040204" pitchFamily="34" charset="0"/>
                          <a:ea typeface="+mj-ea"/>
                          <a:cs typeface="+mn-cs"/>
                        </a:rPr>
                        <a:t>싱가포르지점</a:t>
                      </a:r>
                    </a:p>
                  </a:txBody>
                  <a:tcPr marL="72000" marR="7901" marT="7901"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rowSpan="2">
                  <a:txBody>
                    <a:bodyPr/>
                    <a:lstStyle/>
                    <a:p>
                      <a:pPr algn="ctr" fontAlgn="ctr"/>
                      <a:r>
                        <a:rPr lang="ko-KR" altLang="en-US" sz="900" b="0" kern="1200" dirty="0">
                          <a:ln>
                            <a:solidFill>
                              <a:schemeClr val="accent5">
                                <a:alpha val="0"/>
                              </a:schemeClr>
                            </a:solidFill>
                          </a:ln>
                          <a:solidFill>
                            <a:schemeClr val="tx1">
                              <a:lumMod val="50000"/>
                              <a:lumOff val="50000"/>
                            </a:schemeClr>
                          </a:solidFill>
                          <a:latin typeface="+mj-ea"/>
                          <a:ea typeface="+mj-ea"/>
                          <a:cs typeface="+mn-cs"/>
                        </a:rPr>
                        <a:t>지점</a:t>
                      </a:r>
                    </a:p>
                  </a:txBody>
                  <a:tcPr marL="7901" marR="7901" marT="7901"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ctr" fontAlgn="ctr"/>
                      <a:r>
                        <a:rPr lang="ko-KR" altLang="en-US" sz="900" b="1" kern="1200" dirty="0">
                          <a:ln>
                            <a:solidFill>
                              <a:schemeClr val="accent5">
                                <a:alpha val="0"/>
                              </a:schemeClr>
                            </a:solidFill>
                          </a:ln>
                          <a:solidFill>
                            <a:schemeClr val="tx1">
                              <a:lumMod val="50000"/>
                              <a:lumOff val="50000"/>
                            </a:schemeClr>
                          </a:solidFill>
                          <a:latin typeface="+mj-ea"/>
                          <a:ea typeface="+mj-ea"/>
                          <a:cs typeface="+mn-cs"/>
                        </a:rPr>
                        <a:t>싱가포르</a:t>
                      </a:r>
                    </a:p>
                  </a:txBody>
                  <a:tcPr marL="7901" marR="7901" marT="7901"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ctr" fontAlgn="ctr"/>
                      <a:r>
                        <a:rPr lang="ko-KR" altLang="en-US" sz="900" b="1" kern="1200" dirty="0">
                          <a:ln>
                            <a:solidFill>
                              <a:schemeClr val="accent5">
                                <a:alpha val="0"/>
                              </a:schemeClr>
                            </a:solidFill>
                          </a:ln>
                          <a:solidFill>
                            <a:schemeClr val="tx1">
                              <a:lumMod val="50000"/>
                              <a:lumOff val="50000"/>
                            </a:schemeClr>
                          </a:solidFill>
                          <a:latin typeface="+mj-ea"/>
                          <a:ea typeface="+mj-ea"/>
                          <a:cs typeface="+mn-cs"/>
                        </a:rPr>
                        <a:t>싱가포르</a:t>
                      </a:r>
                    </a:p>
                  </a:txBody>
                  <a:tcPr marL="7901" marR="7901" marT="7901" marB="0" anchor="ctr">
                    <a:lnL w="3175" cap="flat" cmpd="sng" algn="ctr">
                      <a:solidFill>
                        <a:schemeClr val="bg1">
                          <a:lumMod val="75000"/>
                        </a:schemeClr>
                      </a:solidFill>
                      <a:prstDash val="solid"/>
                      <a:round/>
                      <a:headEnd type="none" w="med" len="med"/>
                      <a:tailEnd type="none" w="med" len="med"/>
                    </a:lnL>
                    <a:lnR w="6350" cap="flat" cmpd="sng" algn="ctr">
                      <a:solidFill>
                        <a:schemeClr val="bg1"/>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253990515"/>
                  </a:ext>
                </a:extLst>
              </a:tr>
              <a:tr h="159760">
                <a:tc vMerge="1">
                  <a:txBody>
                    <a:bodyPr/>
                    <a:lstStyle/>
                    <a:p>
                      <a:pPr algn="ctr" fontAlgn="ctr"/>
                      <a:endParaRPr lang="ko-KR" altLang="en-US" sz="700" b="1" kern="1200" dirty="0">
                        <a:ln>
                          <a:solidFill>
                            <a:schemeClr val="accent5">
                              <a:alpha val="0"/>
                            </a:schemeClr>
                          </a:solidFill>
                        </a:ln>
                        <a:solidFill>
                          <a:schemeClr val="bg1"/>
                        </a:solidFill>
                        <a:latin typeface="KoPub돋움체 Medium" panose="00000600000000000000" pitchFamily="2" charset="-127"/>
                        <a:ea typeface="KoPub돋움체 Medium" panose="00000600000000000000" pitchFamily="2" charset="-127"/>
                        <a:cs typeface="+mn-cs"/>
                      </a:endParaRPr>
                    </a:p>
                  </a:txBody>
                  <a:tcPr marL="7901" marR="7901" marT="7901" marB="0" anchor="ctr">
                    <a:lnL w="6350" cap="flat" cmpd="sng" algn="ctr">
                      <a:solidFill>
                        <a:schemeClr val="bg1"/>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ctr"/>
                      <a:r>
                        <a:rPr lang="ko-KR" altLang="en-US" sz="1000" b="0" kern="1200" dirty="0">
                          <a:ln>
                            <a:solidFill>
                              <a:schemeClr val="accent5">
                                <a:alpha val="0"/>
                              </a:schemeClr>
                            </a:solidFill>
                          </a:ln>
                          <a:solidFill>
                            <a:schemeClr val="bg1">
                              <a:lumMod val="65000"/>
                            </a:schemeClr>
                          </a:solidFill>
                          <a:latin typeface="KPMG Bold" panose="020B0803030202040204" pitchFamily="34" charset="0"/>
                          <a:ea typeface="+mj-ea"/>
                          <a:cs typeface="+mn-cs"/>
                        </a:rPr>
                        <a:t>두바이지점</a:t>
                      </a:r>
                    </a:p>
                  </a:txBody>
                  <a:tcPr marL="72000" marR="7901" marT="7901"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vMerge="1">
                  <a:txBody>
                    <a:bodyPr/>
                    <a:lstStyle/>
                    <a:p>
                      <a:pPr algn="ctr" fontAlgn="ctr"/>
                      <a:r>
                        <a:rPr lang="ko-KR" altLang="en-US" sz="800" b="0" kern="1200" dirty="0">
                          <a:ln>
                            <a:solidFill>
                              <a:schemeClr val="accent5">
                                <a:alpha val="0"/>
                              </a:schemeClr>
                            </a:solidFill>
                          </a:ln>
                          <a:solidFill>
                            <a:schemeClr val="tx1">
                              <a:lumMod val="65000"/>
                              <a:lumOff val="35000"/>
                            </a:schemeClr>
                          </a:solidFill>
                          <a:latin typeface="+mj-ea"/>
                          <a:ea typeface="+mj-ea"/>
                          <a:cs typeface="+mn-cs"/>
                        </a:rPr>
                        <a:t>지점</a:t>
                      </a:r>
                    </a:p>
                  </a:txBody>
                  <a:tcPr marL="7901" marR="7901" marT="7901"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fontAlgn="ctr"/>
                      <a:r>
                        <a:rPr lang="ko-KR" altLang="en-US" sz="900" b="1" kern="1200" dirty="0">
                          <a:ln>
                            <a:solidFill>
                              <a:schemeClr val="accent5">
                                <a:alpha val="0"/>
                              </a:schemeClr>
                            </a:solidFill>
                          </a:ln>
                          <a:solidFill>
                            <a:schemeClr val="tx1">
                              <a:lumMod val="50000"/>
                              <a:lumOff val="50000"/>
                            </a:schemeClr>
                          </a:solidFill>
                          <a:latin typeface="+mj-ea"/>
                          <a:ea typeface="+mj-ea"/>
                          <a:cs typeface="+mn-cs"/>
                        </a:rPr>
                        <a:t>아랍에미리트</a:t>
                      </a:r>
                    </a:p>
                  </a:txBody>
                  <a:tcPr marL="7901" marR="7901" marT="7901"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ctr" fontAlgn="ctr"/>
                      <a:r>
                        <a:rPr lang="ko-KR" altLang="en-US" sz="900" b="1" kern="1200" dirty="0">
                          <a:ln>
                            <a:solidFill>
                              <a:schemeClr val="accent5">
                                <a:alpha val="0"/>
                              </a:schemeClr>
                            </a:solidFill>
                          </a:ln>
                          <a:solidFill>
                            <a:schemeClr val="tx1">
                              <a:lumMod val="50000"/>
                              <a:lumOff val="50000"/>
                            </a:schemeClr>
                          </a:solidFill>
                          <a:latin typeface="+mj-ea"/>
                          <a:ea typeface="+mj-ea"/>
                          <a:cs typeface="+mn-cs"/>
                        </a:rPr>
                        <a:t>두바이</a:t>
                      </a:r>
                    </a:p>
                  </a:txBody>
                  <a:tcPr marL="7901" marR="7901" marT="7901" marB="0" anchor="ctr">
                    <a:lnL w="3175" cap="flat" cmpd="sng" algn="ctr">
                      <a:solidFill>
                        <a:schemeClr val="bg1">
                          <a:lumMod val="75000"/>
                        </a:schemeClr>
                      </a:solidFill>
                      <a:prstDash val="solid"/>
                      <a:round/>
                      <a:headEnd type="none" w="med" len="med"/>
                      <a:tailEnd type="none" w="med" len="med"/>
                    </a:lnL>
                    <a:lnR w="6350" cap="flat" cmpd="sng" algn="ctr">
                      <a:solidFill>
                        <a:schemeClr val="bg1"/>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4104228556"/>
                  </a:ext>
                </a:extLst>
              </a:tr>
              <a:tr h="159760">
                <a:tc vMerge="1">
                  <a:txBody>
                    <a:bodyPr/>
                    <a:lstStyle/>
                    <a:p>
                      <a:pPr algn="ctr" fontAlgn="ctr"/>
                      <a:endParaRPr lang="ko-KR" altLang="en-US" sz="700" b="1" kern="1200" dirty="0">
                        <a:ln>
                          <a:solidFill>
                            <a:schemeClr val="accent5">
                              <a:alpha val="0"/>
                            </a:schemeClr>
                          </a:solidFill>
                        </a:ln>
                        <a:solidFill>
                          <a:schemeClr val="bg1"/>
                        </a:solidFill>
                        <a:latin typeface="KoPub돋움체 Medium" panose="00000600000000000000" pitchFamily="2" charset="-127"/>
                        <a:ea typeface="KoPub돋움체 Medium" panose="00000600000000000000" pitchFamily="2" charset="-127"/>
                        <a:cs typeface="+mn-cs"/>
                      </a:endParaRPr>
                    </a:p>
                  </a:txBody>
                  <a:tcPr marL="7901" marR="7901" marT="7901" marB="0" anchor="ctr">
                    <a:lnL w="6350" cap="flat" cmpd="sng" algn="ctr">
                      <a:solidFill>
                        <a:schemeClr val="bg1"/>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ctr"/>
                      <a:r>
                        <a:rPr lang="ko-KR" altLang="en-US" sz="1000" b="0" kern="1200" dirty="0" err="1">
                          <a:ln>
                            <a:solidFill>
                              <a:schemeClr val="accent5">
                                <a:alpha val="0"/>
                              </a:schemeClr>
                            </a:solidFill>
                          </a:ln>
                          <a:solidFill>
                            <a:schemeClr val="bg1">
                              <a:lumMod val="65000"/>
                            </a:schemeClr>
                          </a:solidFill>
                          <a:latin typeface="KPMG Bold" panose="020B0803030202040204" pitchFamily="34" charset="0"/>
                          <a:ea typeface="+mj-ea"/>
                          <a:cs typeface="+mn-cs"/>
                        </a:rPr>
                        <a:t>런던로이즈법인</a:t>
                      </a:r>
                      <a:endParaRPr lang="ko-KR" altLang="en-US" sz="1000" b="0" kern="1200" dirty="0">
                        <a:ln>
                          <a:solidFill>
                            <a:schemeClr val="accent5">
                              <a:alpha val="0"/>
                            </a:schemeClr>
                          </a:solidFill>
                        </a:ln>
                        <a:solidFill>
                          <a:schemeClr val="bg1">
                            <a:lumMod val="65000"/>
                          </a:schemeClr>
                        </a:solidFill>
                        <a:latin typeface="KPMG Bold" panose="020B0803030202040204" pitchFamily="34" charset="0"/>
                        <a:ea typeface="+mj-ea"/>
                        <a:cs typeface="+mn-cs"/>
                      </a:endParaRPr>
                    </a:p>
                  </a:txBody>
                  <a:tcPr marL="72000" marR="7901" marT="7901"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rowSpan="3">
                  <a:txBody>
                    <a:bodyPr/>
                    <a:lstStyle/>
                    <a:p>
                      <a:pPr algn="ctr" fontAlgn="ctr"/>
                      <a:r>
                        <a:rPr lang="ko-KR" altLang="en-US" sz="900" b="0" kern="1200" dirty="0">
                          <a:ln>
                            <a:solidFill>
                              <a:schemeClr val="accent5">
                                <a:alpha val="0"/>
                              </a:schemeClr>
                            </a:solidFill>
                          </a:ln>
                          <a:solidFill>
                            <a:schemeClr val="tx1">
                              <a:lumMod val="50000"/>
                              <a:lumOff val="50000"/>
                            </a:schemeClr>
                          </a:solidFill>
                          <a:latin typeface="+mj-ea"/>
                          <a:ea typeface="+mj-ea"/>
                          <a:cs typeface="+mn-cs"/>
                        </a:rPr>
                        <a:t>법인</a:t>
                      </a:r>
                    </a:p>
                  </a:txBody>
                  <a:tcPr marL="7901" marR="7901" marT="7901"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fontAlgn="ctr"/>
                      <a:r>
                        <a:rPr lang="ko-KR" altLang="en-US" sz="900" b="1" kern="1200" dirty="0">
                          <a:ln>
                            <a:solidFill>
                              <a:schemeClr val="accent5">
                                <a:alpha val="0"/>
                              </a:schemeClr>
                            </a:solidFill>
                          </a:ln>
                          <a:solidFill>
                            <a:schemeClr val="tx1">
                              <a:lumMod val="50000"/>
                              <a:lumOff val="50000"/>
                            </a:schemeClr>
                          </a:solidFill>
                          <a:latin typeface="+mj-ea"/>
                          <a:ea typeface="+mj-ea"/>
                          <a:cs typeface="+mn-cs"/>
                        </a:rPr>
                        <a:t>영국</a:t>
                      </a:r>
                    </a:p>
                  </a:txBody>
                  <a:tcPr marL="7901" marR="7901" marT="7901"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ctr" fontAlgn="ctr"/>
                      <a:r>
                        <a:rPr lang="ko-KR" altLang="en-US" sz="900" b="1" kern="1200" dirty="0">
                          <a:ln>
                            <a:solidFill>
                              <a:schemeClr val="accent5">
                                <a:alpha val="0"/>
                              </a:schemeClr>
                            </a:solidFill>
                          </a:ln>
                          <a:solidFill>
                            <a:schemeClr val="tx1">
                              <a:lumMod val="50000"/>
                              <a:lumOff val="50000"/>
                            </a:schemeClr>
                          </a:solidFill>
                          <a:latin typeface="+mj-ea"/>
                          <a:ea typeface="+mj-ea"/>
                          <a:cs typeface="+mn-cs"/>
                        </a:rPr>
                        <a:t>런던</a:t>
                      </a:r>
                    </a:p>
                  </a:txBody>
                  <a:tcPr marL="7901" marR="7901" marT="7901" marB="0" anchor="ctr">
                    <a:lnL w="3175" cap="flat" cmpd="sng" algn="ctr">
                      <a:solidFill>
                        <a:schemeClr val="bg1">
                          <a:lumMod val="75000"/>
                        </a:schemeClr>
                      </a:solidFill>
                      <a:prstDash val="solid"/>
                      <a:round/>
                      <a:headEnd type="none" w="med" len="med"/>
                      <a:tailEnd type="none" w="med" len="med"/>
                    </a:lnL>
                    <a:lnR w="6350" cap="flat" cmpd="sng" algn="ctr">
                      <a:solidFill>
                        <a:schemeClr val="bg1"/>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123247657"/>
                  </a:ext>
                </a:extLst>
              </a:tr>
              <a:tr h="174948">
                <a:tc vMerge="1">
                  <a:txBody>
                    <a:bodyPr/>
                    <a:lstStyle/>
                    <a:p>
                      <a:pPr algn="ctr" fontAlgn="ctr"/>
                      <a:endParaRPr lang="ko-KR" altLang="en-US" sz="700" b="1" kern="1200" dirty="0">
                        <a:ln>
                          <a:solidFill>
                            <a:schemeClr val="accent5">
                              <a:alpha val="0"/>
                            </a:schemeClr>
                          </a:solidFill>
                        </a:ln>
                        <a:solidFill>
                          <a:schemeClr val="bg1"/>
                        </a:solidFill>
                        <a:latin typeface="KoPub돋움체 Medium" panose="00000600000000000000" pitchFamily="2" charset="-127"/>
                        <a:ea typeface="KoPub돋움체 Medium" panose="00000600000000000000" pitchFamily="2" charset="-127"/>
                        <a:cs typeface="+mn-cs"/>
                      </a:endParaRPr>
                    </a:p>
                  </a:txBody>
                  <a:tcPr marL="7901" marR="7901" marT="7901" marB="0" anchor="ctr">
                    <a:lnL w="6350" cap="flat" cmpd="sng" algn="ctr">
                      <a:solidFill>
                        <a:schemeClr val="bg1"/>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l" fontAlgn="ctr"/>
                      <a:r>
                        <a:rPr lang="en-US" sz="1100" b="0" kern="1200" dirty="0">
                          <a:ln>
                            <a:solidFill>
                              <a:schemeClr val="accent5">
                                <a:alpha val="0"/>
                              </a:schemeClr>
                            </a:solidFill>
                          </a:ln>
                          <a:solidFill>
                            <a:schemeClr val="bg1">
                              <a:lumMod val="65000"/>
                            </a:schemeClr>
                          </a:solidFill>
                          <a:latin typeface="KPMG Bold" panose="020B0803030202040204" pitchFamily="34" charset="0"/>
                          <a:ea typeface="+mj-ea"/>
                          <a:cs typeface="+mn-cs"/>
                        </a:rPr>
                        <a:t>Korean Reinsurance Switzerland AG</a:t>
                      </a:r>
                    </a:p>
                  </a:txBody>
                  <a:tcPr marL="72000" marR="7901" marT="7901"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vMerge="1">
                  <a:txBody>
                    <a:bodyPr/>
                    <a:lstStyle/>
                    <a:p>
                      <a:pPr algn="ctr" fontAlgn="ctr"/>
                      <a:r>
                        <a:rPr lang="ko-KR" altLang="en-US" sz="800" b="0" kern="1200" dirty="0">
                          <a:ln>
                            <a:solidFill>
                              <a:schemeClr val="accent5">
                                <a:alpha val="0"/>
                              </a:schemeClr>
                            </a:solidFill>
                          </a:ln>
                          <a:solidFill>
                            <a:schemeClr val="tx1">
                              <a:lumMod val="65000"/>
                              <a:lumOff val="35000"/>
                            </a:schemeClr>
                          </a:solidFill>
                          <a:latin typeface="+mj-ea"/>
                          <a:ea typeface="+mj-ea"/>
                          <a:cs typeface="+mn-cs"/>
                        </a:rPr>
                        <a:t>법인</a:t>
                      </a:r>
                    </a:p>
                  </a:txBody>
                  <a:tcPr marL="7901" marR="7901" marT="7901"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fontAlgn="ctr"/>
                      <a:r>
                        <a:rPr lang="ko-KR" altLang="en-US" sz="900" b="1" kern="1200" dirty="0">
                          <a:ln>
                            <a:solidFill>
                              <a:schemeClr val="accent5">
                                <a:alpha val="0"/>
                              </a:schemeClr>
                            </a:solidFill>
                          </a:ln>
                          <a:solidFill>
                            <a:schemeClr val="tx1">
                              <a:lumMod val="50000"/>
                              <a:lumOff val="50000"/>
                            </a:schemeClr>
                          </a:solidFill>
                          <a:latin typeface="+mj-ea"/>
                          <a:ea typeface="+mj-ea"/>
                          <a:cs typeface="+mn-cs"/>
                        </a:rPr>
                        <a:t>스위스</a:t>
                      </a:r>
                    </a:p>
                  </a:txBody>
                  <a:tcPr marL="7901" marR="7901" marT="7901"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ctr" fontAlgn="ctr"/>
                      <a:r>
                        <a:rPr lang="ko-KR" altLang="en-US" sz="900" b="1" kern="1200" dirty="0">
                          <a:ln>
                            <a:solidFill>
                              <a:schemeClr val="accent5">
                                <a:alpha val="0"/>
                              </a:schemeClr>
                            </a:solidFill>
                          </a:ln>
                          <a:solidFill>
                            <a:schemeClr val="tx1">
                              <a:lumMod val="50000"/>
                              <a:lumOff val="50000"/>
                            </a:schemeClr>
                          </a:solidFill>
                          <a:latin typeface="+mj-ea"/>
                          <a:ea typeface="+mj-ea"/>
                          <a:cs typeface="+mn-cs"/>
                        </a:rPr>
                        <a:t>취리히</a:t>
                      </a:r>
                    </a:p>
                  </a:txBody>
                  <a:tcPr marL="7901" marR="7901" marT="7901" marB="0" anchor="ctr">
                    <a:lnL w="3175" cap="flat" cmpd="sng" algn="ctr">
                      <a:solidFill>
                        <a:schemeClr val="bg1">
                          <a:lumMod val="75000"/>
                        </a:schemeClr>
                      </a:solidFill>
                      <a:prstDash val="solid"/>
                      <a:round/>
                      <a:headEnd type="none" w="med" len="med"/>
                      <a:tailEnd type="none" w="med" len="med"/>
                    </a:lnL>
                    <a:lnR w="6350" cap="flat" cmpd="sng" algn="ctr">
                      <a:solidFill>
                        <a:schemeClr val="bg1"/>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669209865"/>
                  </a:ext>
                </a:extLst>
              </a:tr>
              <a:tr h="174948">
                <a:tc vMerge="1">
                  <a:txBody>
                    <a:bodyPr/>
                    <a:lstStyle/>
                    <a:p>
                      <a:pPr algn="ctr" fontAlgn="ctr"/>
                      <a:endParaRPr lang="ko-KR" altLang="en-US" sz="700" b="1" kern="1200" dirty="0">
                        <a:ln>
                          <a:solidFill>
                            <a:schemeClr val="accent5">
                              <a:alpha val="0"/>
                            </a:schemeClr>
                          </a:solidFill>
                        </a:ln>
                        <a:solidFill>
                          <a:schemeClr val="bg1"/>
                        </a:solidFill>
                        <a:latin typeface="KoPub돋움체 Medium" panose="00000600000000000000" pitchFamily="2" charset="-127"/>
                        <a:ea typeface="KoPub돋움체 Medium" panose="00000600000000000000" pitchFamily="2" charset="-127"/>
                        <a:cs typeface="+mn-cs"/>
                      </a:endParaRPr>
                    </a:p>
                  </a:txBody>
                  <a:tcPr marL="7901" marR="7901" marT="7901" marB="0" anchor="ctr">
                    <a:lnL w="6350" cap="flat" cmpd="sng" algn="ctr">
                      <a:solidFill>
                        <a:schemeClr val="bg1"/>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ctr"/>
                      <a:r>
                        <a:rPr lang="en-US" sz="1100" b="0" kern="1200" dirty="0">
                          <a:ln>
                            <a:solidFill>
                              <a:schemeClr val="accent5">
                                <a:alpha val="0"/>
                              </a:schemeClr>
                            </a:solidFill>
                          </a:ln>
                          <a:solidFill>
                            <a:schemeClr val="bg1">
                              <a:lumMod val="65000"/>
                            </a:schemeClr>
                          </a:solidFill>
                          <a:latin typeface="KPMG Bold" panose="020B0803030202040204" pitchFamily="34" charset="0"/>
                          <a:ea typeface="+mj-ea"/>
                          <a:cs typeface="+mn-cs"/>
                        </a:rPr>
                        <a:t>Korean Re Insurance Service</a:t>
                      </a:r>
                    </a:p>
                  </a:txBody>
                  <a:tcPr marL="72000" marR="7901" marT="7901"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vMerge="1">
                  <a:txBody>
                    <a:bodyPr/>
                    <a:lstStyle/>
                    <a:p>
                      <a:pPr algn="ctr" fontAlgn="ctr"/>
                      <a:r>
                        <a:rPr lang="ko-KR" altLang="en-US" sz="800" b="0" kern="1200" dirty="0">
                          <a:ln>
                            <a:solidFill>
                              <a:schemeClr val="accent5">
                                <a:alpha val="0"/>
                              </a:schemeClr>
                            </a:solidFill>
                          </a:ln>
                          <a:solidFill>
                            <a:schemeClr val="tx1">
                              <a:lumMod val="65000"/>
                              <a:lumOff val="35000"/>
                            </a:schemeClr>
                          </a:solidFill>
                          <a:latin typeface="+mj-ea"/>
                          <a:ea typeface="+mj-ea"/>
                          <a:cs typeface="+mn-cs"/>
                        </a:rPr>
                        <a:t>법인</a:t>
                      </a:r>
                    </a:p>
                  </a:txBody>
                  <a:tcPr marL="7901" marR="7901" marT="7901"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fontAlgn="ctr"/>
                      <a:r>
                        <a:rPr lang="ko-KR" altLang="en-US" sz="900" b="1" kern="1200" dirty="0">
                          <a:ln>
                            <a:solidFill>
                              <a:schemeClr val="accent5">
                                <a:alpha val="0"/>
                              </a:schemeClr>
                            </a:solidFill>
                          </a:ln>
                          <a:solidFill>
                            <a:schemeClr val="tx1">
                              <a:lumMod val="50000"/>
                              <a:lumOff val="50000"/>
                            </a:schemeClr>
                          </a:solidFill>
                          <a:latin typeface="+mj-ea"/>
                          <a:ea typeface="+mj-ea"/>
                          <a:cs typeface="+mn-cs"/>
                        </a:rPr>
                        <a:t>미국</a:t>
                      </a:r>
                    </a:p>
                  </a:txBody>
                  <a:tcPr marL="7901" marR="7901" marT="7901"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fontAlgn="ctr"/>
                      <a:r>
                        <a:rPr lang="ko-KR" altLang="en-US" sz="900" b="1" kern="1200" dirty="0">
                          <a:ln>
                            <a:solidFill>
                              <a:schemeClr val="accent5">
                                <a:alpha val="0"/>
                              </a:schemeClr>
                            </a:solidFill>
                          </a:ln>
                          <a:solidFill>
                            <a:schemeClr val="tx1">
                              <a:lumMod val="50000"/>
                              <a:lumOff val="50000"/>
                            </a:schemeClr>
                          </a:solidFill>
                          <a:latin typeface="+mj-ea"/>
                          <a:ea typeface="+mj-ea"/>
                          <a:cs typeface="+mn-cs"/>
                        </a:rPr>
                        <a:t>뉴저지 </a:t>
                      </a:r>
                    </a:p>
                  </a:txBody>
                  <a:tcPr marL="7901" marR="7901" marT="7901" marB="0" anchor="ctr">
                    <a:lnL w="3175" cap="flat" cmpd="sng" algn="ctr">
                      <a:solidFill>
                        <a:schemeClr val="bg1">
                          <a:lumMod val="75000"/>
                        </a:schemeClr>
                      </a:solidFill>
                      <a:prstDash val="solid"/>
                      <a:round/>
                      <a:headEnd type="none" w="med" len="med"/>
                      <a:tailEnd type="none" w="med" len="med"/>
                    </a:lnL>
                    <a:lnR w="6350" cap="flat" cmpd="sng" algn="ctr">
                      <a:solidFill>
                        <a:schemeClr val="bg1"/>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511501127"/>
                  </a:ext>
                </a:extLst>
              </a:tr>
            </a:tbl>
          </a:graphicData>
        </a:graphic>
      </p:graphicFrame>
      <p:grpSp>
        <p:nvGrpSpPr>
          <p:cNvPr id="13" name="그룹 12">
            <a:extLst>
              <a:ext uri="{FF2B5EF4-FFF2-40B4-BE49-F238E27FC236}">
                <a16:creationId xmlns:a16="http://schemas.microsoft.com/office/drawing/2014/main" id="{982D45DD-7C81-6BC9-8CEF-4737FE40C0C2}"/>
              </a:ext>
            </a:extLst>
          </p:cNvPr>
          <p:cNvGrpSpPr/>
          <p:nvPr/>
        </p:nvGrpSpPr>
        <p:grpSpPr>
          <a:xfrm>
            <a:off x="8151841" y="5092343"/>
            <a:ext cx="1608802" cy="215444"/>
            <a:chOff x="8151841" y="4780144"/>
            <a:chExt cx="1608802" cy="215444"/>
          </a:xfrm>
        </p:grpSpPr>
        <p:grpSp>
          <p:nvGrpSpPr>
            <p:cNvPr id="12" name="그룹 11">
              <a:extLst>
                <a:ext uri="{FF2B5EF4-FFF2-40B4-BE49-F238E27FC236}">
                  <a16:creationId xmlns:a16="http://schemas.microsoft.com/office/drawing/2014/main" id="{7F29F78F-21E0-8524-F93D-5557D410C44F}"/>
                </a:ext>
              </a:extLst>
            </p:cNvPr>
            <p:cNvGrpSpPr/>
            <p:nvPr/>
          </p:nvGrpSpPr>
          <p:grpSpPr>
            <a:xfrm>
              <a:off x="8151841" y="4780144"/>
              <a:ext cx="839335" cy="215444"/>
              <a:chOff x="7511761" y="4780144"/>
              <a:chExt cx="839335" cy="215444"/>
            </a:xfrm>
          </p:grpSpPr>
          <p:sp>
            <p:nvSpPr>
              <p:cNvPr id="8" name="TextBox 7">
                <a:extLst>
                  <a:ext uri="{FF2B5EF4-FFF2-40B4-BE49-F238E27FC236}">
                    <a16:creationId xmlns:a16="http://schemas.microsoft.com/office/drawing/2014/main" id="{338CDBBA-85D6-7F18-776D-05AABEAF4795}"/>
                  </a:ext>
                </a:extLst>
              </p:cNvPr>
              <p:cNvSpPr txBox="1"/>
              <p:nvPr/>
            </p:nvSpPr>
            <p:spPr>
              <a:xfrm>
                <a:off x="7692879" y="4780144"/>
                <a:ext cx="658217" cy="215444"/>
              </a:xfrm>
              <a:prstGeom prst="rect">
                <a:avLst/>
              </a:prstGeom>
              <a:noFill/>
              <a:ln>
                <a:noFill/>
              </a:ln>
            </p:spPr>
            <p:txBody>
              <a:bodyPr wrap="square" lIns="0" rIns="0">
                <a:spAutoFit/>
              </a:bodyPr>
              <a:lstStyle>
                <a:defPPr>
                  <a:defRPr lang="en-US"/>
                </a:defPPr>
                <a:lvl1pPr algn="ctr">
                  <a:defRPr kumimoji="0" sz="800" b="1" i="0" u="none" strike="noStrike" cap="none" spc="0" normalizeH="0" baseline="0">
                    <a:ln>
                      <a:solidFill>
                        <a:prstClr val="white">
                          <a:lumMod val="75000"/>
                          <a:alpha val="0"/>
                        </a:prstClr>
                      </a:solidFill>
                    </a:ln>
                    <a:solidFill>
                      <a:srgbClr val="00338D"/>
                    </a:solidFill>
                    <a:effectLst/>
                    <a:uLnTx/>
                    <a:uFillTx/>
                    <a:latin typeface="+mn-ea"/>
                    <a:cs typeface="Univers for KPMG"/>
                  </a:defRPr>
                </a:lvl1pPr>
              </a:lstStyle>
              <a:p>
                <a:pPr algn="l"/>
                <a:r>
                  <a:rPr lang="ko-KR" altLang="en-US" dirty="0">
                    <a:solidFill>
                      <a:srgbClr val="00B8F5"/>
                    </a:solidFill>
                  </a:rPr>
                  <a:t>생명</a:t>
                </a:r>
                <a:endParaRPr lang="en-US" altLang="ko-KR" dirty="0">
                  <a:solidFill>
                    <a:srgbClr val="00B8F5"/>
                  </a:solidFill>
                </a:endParaRPr>
              </a:p>
            </p:txBody>
          </p:sp>
          <p:sp>
            <p:nvSpPr>
              <p:cNvPr id="9" name="object 9">
                <a:extLst>
                  <a:ext uri="{FF2B5EF4-FFF2-40B4-BE49-F238E27FC236}">
                    <a16:creationId xmlns:a16="http://schemas.microsoft.com/office/drawing/2014/main" id="{A603B70C-BE1B-443A-E9E2-10303301C4DD}"/>
                  </a:ext>
                </a:extLst>
              </p:cNvPr>
              <p:cNvSpPr/>
              <p:nvPr/>
            </p:nvSpPr>
            <p:spPr>
              <a:xfrm>
                <a:off x="7511761" y="4839647"/>
                <a:ext cx="106680" cy="108000"/>
              </a:xfrm>
              <a:custGeom>
                <a:avLst/>
                <a:gdLst/>
                <a:ahLst/>
                <a:cxnLst/>
                <a:rect l="l" t="t" r="r" b="b"/>
                <a:pathLst>
                  <a:path w="106679" h="106680">
                    <a:moveTo>
                      <a:pt x="106679" y="0"/>
                    </a:moveTo>
                    <a:lnTo>
                      <a:pt x="0" y="0"/>
                    </a:lnTo>
                    <a:lnTo>
                      <a:pt x="0" y="106679"/>
                    </a:lnTo>
                    <a:lnTo>
                      <a:pt x="106679" y="106679"/>
                    </a:lnTo>
                    <a:lnTo>
                      <a:pt x="106679" y="0"/>
                    </a:lnTo>
                    <a:close/>
                  </a:path>
                </a:pathLst>
              </a:custGeom>
              <a:solidFill>
                <a:srgbClr val="00B8F5"/>
              </a:solidFill>
              <a:ln>
                <a:noFill/>
              </a:ln>
            </p:spPr>
            <p:txBody>
              <a:bodyPr wrap="square" lIns="0" tIns="0" rIns="0" bIns="0" rtlCol="0"/>
              <a:lstStyle/>
              <a:p>
                <a:endParaRPr sz="800"/>
              </a:p>
            </p:txBody>
          </p:sp>
        </p:grpSp>
        <p:sp>
          <p:nvSpPr>
            <p:cNvPr id="10" name="TextBox 9">
              <a:extLst>
                <a:ext uri="{FF2B5EF4-FFF2-40B4-BE49-F238E27FC236}">
                  <a16:creationId xmlns:a16="http://schemas.microsoft.com/office/drawing/2014/main" id="{3BFF0870-0DD0-F63D-BCA0-26F363AE5F41}"/>
                </a:ext>
              </a:extLst>
            </p:cNvPr>
            <p:cNvSpPr txBox="1"/>
            <p:nvPr/>
          </p:nvSpPr>
          <p:spPr>
            <a:xfrm>
              <a:off x="9102426" y="4780144"/>
              <a:ext cx="658217" cy="215444"/>
            </a:xfrm>
            <a:prstGeom prst="rect">
              <a:avLst/>
            </a:prstGeom>
            <a:noFill/>
            <a:ln>
              <a:noFill/>
            </a:ln>
          </p:spPr>
          <p:txBody>
            <a:bodyPr wrap="square" lIns="0" rIns="0">
              <a:spAutoFit/>
            </a:bodyPr>
            <a:lstStyle>
              <a:defPPr>
                <a:defRPr lang="en-US"/>
              </a:defPPr>
              <a:lvl1pPr algn="ctr">
                <a:defRPr kumimoji="0" sz="800" b="1" i="0" u="none" strike="noStrike" cap="none" spc="0" normalizeH="0" baseline="0">
                  <a:ln>
                    <a:solidFill>
                      <a:prstClr val="white">
                        <a:lumMod val="75000"/>
                        <a:alpha val="0"/>
                      </a:prstClr>
                    </a:solidFill>
                  </a:ln>
                  <a:solidFill>
                    <a:srgbClr val="1E48E1"/>
                  </a:solidFill>
                  <a:effectLst/>
                  <a:uLnTx/>
                  <a:uFillTx/>
                  <a:latin typeface="+mn-ea"/>
                  <a:cs typeface="Univers for KPMG"/>
                </a:defRPr>
              </a:lvl1pPr>
            </a:lstStyle>
            <a:p>
              <a:pPr algn="l"/>
              <a:r>
                <a:rPr lang="ko-KR" altLang="en-US" dirty="0">
                  <a:solidFill>
                    <a:schemeClr val="tx2"/>
                  </a:solidFill>
                </a:rPr>
                <a:t>손해</a:t>
              </a:r>
              <a:endParaRPr lang="en-US" altLang="ko-KR" dirty="0">
                <a:solidFill>
                  <a:schemeClr val="tx2"/>
                </a:solidFill>
              </a:endParaRPr>
            </a:p>
          </p:txBody>
        </p:sp>
        <p:sp>
          <p:nvSpPr>
            <p:cNvPr id="11" name="object 10">
              <a:extLst>
                <a:ext uri="{FF2B5EF4-FFF2-40B4-BE49-F238E27FC236}">
                  <a16:creationId xmlns:a16="http://schemas.microsoft.com/office/drawing/2014/main" id="{D505F8A1-676E-4A64-8649-4AF79170A037}"/>
                </a:ext>
              </a:extLst>
            </p:cNvPr>
            <p:cNvSpPr/>
            <p:nvPr/>
          </p:nvSpPr>
          <p:spPr>
            <a:xfrm>
              <a:off x="8896658" y="4839647"/>
              <a:ext cx="106680" cy="108000"/>
            </a:xfrm>
            <a:custGeom>
              <a:avLst/>
              <a:gdLst/>
              <a:ahLst/>
              <a:cxnLst/>
              <a:rect l="l" t="t" r="r" b="b"/>
              <a:pathLst>
                <a:path w="106679" h="106680">
                  <a:moveTo>
                    <a:pt x="106679" y="0"/>
                  </a:moveTo>
                  <a:lnTo>
                    <a:pt x="0" y="0"/>
                  </a:lnTo>
                  <a:lnTo>
                    <a:pt x="0" y="106679"/>
                  </a:lnTo>
                  <a:lnTo>
                    <a:pt x="106679" y="106679"/>
                  </a:lnTo>
                  <a:lnTo>
                    <a:pt x="106679" y="0"/>
                  </a:lnTo>
                  <a:close/>
                </a:path>
              </a:pathLst>
            </a:custGeom>
            <a:solidFill>
              <a:srgbClr val="00338D"/>
            </a:solidFill>
            <a:ln>
              <a:noFill/>
            </a:ln>
          </p:spPr>
          <p:txBody>
            <a:bodyPr wrap="square" lIns="0" tIns="0" rIns="0" bIns="0" rtlCol="0"/>
            <a:lstStyle/>
            <a:p>
              <a:endParaRPr sz="800"/>
            </a:p>
          </p:txBody>
        </p:sp>
      </p:grpSp>
      <p:graphicFrame>
        <p:nvGraphicFramePr>
          <p:cNvPr id="2" name="표 1">
            <a:extLst>
              <a:ext uri="{FF2B5EF4-FFF2-40B4-BE49-F238E27FC236}">
                <a16:creationId xmlns:a16="http://schemas.microsoft.com/office/drawing/2014/main" id="{C008556B-2BEA-5E27-791F-09CA693FC886}"/>
              </a:ext>
            </a:extLst>
          </p:cNvPr>
          <p:cNvGraphicFramePr>
            <a:graphicFrameLocks noGrp="1"/>
          </p:cNvGraphicFramePr>
          <p:nvPr>
            <p:extLst>
              <p:ext uri="{D42A27DB-BD31-4B8C-83A1-F6EECF244321}">
                <p14:modId xmlns:p14="http://schemas.microsoft.com/office/powerpoint/2010/main" val="1012931707"/>
              </p:ext>
            </p:extLst>
          </p:nvPr>
        </p:nvGraphicFramePr>
        <p:xfrm>
          <a:off x="488948" y="1553971"/>
          <a:ext cx="4464001" cy="3543176"/>
        </p:xfrm>
        <a:graphic>
          <a:graphicData uri="http://schemas.openxmlformats.org/drawingml/2006/table">
            <a:tbl>
              <a:tblPr>
                <a:tableStyleId>{5C22544A-7EE6-4342-B048-85BDC9FD1C3A}</a:tableStyleId>
              </a:tblPr>
              <a:tblGrid>
                <a:gridCol w="606471">
                  <a:extLst>
                    <a:ext uri="{9D8B030D-6E8A-4147-A177-3AD203B41FA5}">
                      <a16:colId xmlns:a16="http://schemas.microsoft.com/office/drawing/2014/main" val="3192766931"/>
                    </a:ext>
                  </a:extLst>
                </a:gridCol>
                <a:gridCol w="2215671">
                  <a:extLst>
                    <a:ext uri="{9D8B030D-6E8A-4147-A177-3AD203B41FA5}">
                      <a16:colId xmlns:a16="http://schemas.microsoft.com/office/drawing/2014/main" val="1320210189"/>
                    </a:ext>
                  </a:extLst>
                </a:gridCol>
                <a:gridCol w="334249">
                  <a:extLst>
                    <a:ext uri="{9D8B030D-6E8A-4147-A177-3AD203B41FA5}">
                      <a16:colId xmlns:a16="http://schemas.microsoft.com/office/drawing/2014/main" val="1845003432"/>
                    </a:ext>
                  </a:extLst>
                </a:gridCol>
                <a:gridCol w="653805">
                  <a:extLst>
                    <a:ext uri="{9D8B030D-6E8A-4147-A177-3AD203B41FA5}">
                      <a16:colId xmlns:a16="http://schemas.microsoft.com/office/drawing/2014/main" val="4050943033"/>
                    </a:ext>
                  </a:extLst>
                </a:gridCol>
                <a:gridCol w="653805">
                  <a:extLst>
                    <a:ext uri="{9D8B030D-6E8A-4147-A177-3AD203B41FA5}">
                      <a16:colId xmlns:a16="http://schemas.microsoft.com/office/drawing/2014/main" val="1513296331"/>
                    </a:ext>
                  </a:extLst>
                </a:gridCol>
              </a:tblGrid>
              <a:tr h="183881">
                <a:tc>
                  <a:txBody>
                    <a:bodyPr/>
                    <a:lstStyle/>
                    <a:p>
                      <a:pPr algn="ctr" fontAlgn="ctr"/>
                      <a:r>
                        <a:rPr lang="ko-KR" altLang="en-US" sz="900" b="1" kern="1200" dirty="0">
                          <a:ln>
                            <a:solidFill>
                              <a:schemeClr val="accent5">
                                <a:alpha val="0"/>
                              </a:schemeClr>
                            </a:solidFill>
                          </a:ln>
                          <a:solidFill>
                            <a:schemeClr val="bg1"/>
                          </a:solidFill>
                          <a:latin typeface="KoPub돋움체 Medium" panose="00000600000000000000" pitchFamily="2" charset="-127"/>
                          <a:ea typeface="KoPub돋움체 Medium" panose="00000600000000000000" pitchFamily="2" charset="-127"/>
                          <a:cs typeface="+mn-cs"/>
                        </a:rPr>
                        <a:t>보험사</a:t>
                      </a:r>
                    </a:p>
                  </a:txBody>
                  <a:tcPr marL="36000" marR="36000" marT="7901"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accent5"/>
                    </a:solidFill>
                  </a:tcPr>
                </a:tc>
                <a:tc>
                  <a:txBody>
                    <a:bodyPr/>
                    <a:lstStyle/>
                    <a:p>
                      <a:pPr algn="ctr" fontAlgn="ctr"/>
                      <a:r>
                        <a:rPr lang="ko-KR" altLang="en-US" sz="900" b="1" kern="1200" dirty="0">
                          <a:ln>
                            <a:solidFill>
                              <a:schemeClr val="accent5">
                                <a:alpha val="0"/>
                              </a:schemeClr>
                            </a:solidFill>
                          </a:ln>
                          <a:solidFill>
                            <a:schemeClr val="bg1"/>
                          </a:solidFill>
                          <a:latin typeface="KoPub돋움체 Medium" panose="00000600000000000000" pitchFamily="2" charset="-127"/>
                          <a:ea typeface="KoPub돋움체 Medium" panose="00000600000000000000" pitchFamily="2" charset="-127"/>
                          <a:cs typeface="+mn-cs"/>
                        </a:rPr>
                        <a:t>해외점포</a:t>
                      </a:r>
                    </a:p>
                  </a:txBody>
                  <a:tcPr marL="36000" marR="36000" marT="7901"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accent5"/>
                    </a:solidFill>
                  </a:tcPr>
                </a:tc>
                <a:tc>
                  <a:txBody>
                    <a:bodyPr/>
                    <a:lstStyle/>
                    <a:p>
                      <a:pPr algn="ctr" fontAlgn="ctr"/>
                      <a:r>
                        <a:rPr lang="ko-KR" altLang="en-US" sz="900" b="1" kern="1200" dirty="0">
                          <a:ln>
                            <a:solidFill>
                              <a:schemeClr val="accent5">
                                <a:alpha val="0"/>
                              </a:schemeClr>
                            </a:solidFill>
                          </a:ln>
                          <a:solidFill>
                            <a:schemeClr val="bg1"/>
                          </a:solidFill>
                          <a:latin typeface="KoPub돋움체 Medium" panose="00000600000000000000" pitchFamily="2" charset="-127"/>
                          <a:ea typeface="KoPub돋움체 Medium" panose="00000600000000000000" pitchFamily="2" charset="-127"/>
                          <a:cs typeface="+mn-cs"/>
                        </a:rPr>
                        <a:t>형태</a:t>
                      </a:r>
                    </a:p>
                  </a:txBody>
                  <a:tcPr marL="36000" marR="36000" marT="7901"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accent5"/>
                    </a:solidFill>
                  </a:tcPr>
                </a:tc>
                <a:tc>
                  <a:txBody>
                    <a:bodyPr/>
                    <a:lstStyle/>
                    <a:p>
                      <a:pPr algn="ctr" fontAlgn="ctr"/>
                      <a:r>
                        <a:rPr lang="ko-KR" altLang="en-US" sz="900" b="1" kern="1200" dirty="0">
                          <a:ln>
                            <a:solidFill>
                              <a:schemeClr val="accent5">
                                <a:alpha val="0"/>
                              </a:schemeClr>
                            </a:solidFill>
                          </a:ln>
                          <a:solidFill>
                            <a:schemeClr val="bg1"/>
                          </a:solidFill>
                          <a:latin typeface="KoPub돋움체 Medium" panose="00000600000000000000" pitchFamily="2" charset="-127"/>
                          <a:ea typeface="KoPub돋움체 Medium" panose="00000600000000000000" pitchFamily="2" charset="-127"/>
                          <a:cs typeface="+mn-cs"/>
                        </a:rPr>
                        <a:t>국가</a:t>
                      </a:r>
                    </a:p>
                  </a:txBody>
                  <a:tcPr marL="0" marR="0" marT="7901"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accent5"/>
                    </a:solidFill>
                  </a:tcPr>
                </a:tc>
                <a:tc>
                  <a:txBody>
                    <a:bodyPr/>
                    <a:lstStyle/>
                    <a:p>
                      <a:pPr algn="ctr" fontAlgn="ctr"/>
                      <a:r>
                        <a:rPr lang="ko-KR" altLang="en-US" sz="900" b="1" kern="1200" dirty="0">
                          <a:ln>
                            <a:solidFill>
                              <a:schemeClr val="accent5">
                                <a:alpha val="0"/>
                              </a:schemeClr>
                            </a:solidFill>
                          </a:ln>
                          <a:solidFill>
                            <a:schemeClr val="bg1"/>
                          </a:solidFill>
                          <a:latin typeface="KoPub돋움체 Medium" panose="00000600000000000000" pitchFamily="2" charset="-127"/>
                          <a:ea typeface="KoPub돋움체 Medium" panose="00000600000000000000" pitchFamily="2" charset="-127"/>
                          <a:cs typeface="+mn-cs"/>
                        </a:rPr>
                        <a:t>장소</a:t>
                      </a:r>
                    </a:p>
                  </a:txBody>
                  <a:tcPr marL="0" marR="0" marT="7901"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accent5"/>
                    </a:solidFill>
                  </a:tcPr>
                </a:tc>
                <a:extLst>
                  <a:ext uri="{0D108BD9-81ED-4DB2-BD59-A6C34878D82A}">
                    <a16:rowId xmlns:a16="http://schemas.microsoft.com/office/drawing/2014/main" val="3190010626"/>
                  </a:ext>
                </a:extLst>
              </a:tr>
              <a:tr h="176805">
                <a:tc rowSpan="2">
                  <a:txBody>
                    <a:bodyPr/>
                    <a:lstStyle/>
                    <a:p>
                      <a:pPr algn="ctr" fontAlgn="ctr"/>
                      <a:r>
                        <a:rPr lang="ko-KR" altLang="en-US" sz="800" b="0" kern="1200" dirty="0">
                          <a:ln>
                            <a:solidFill>
                              <a:schemeClr val="accent5">
                                <a:alpha val="0"/>
                              </a:schemeClr>
                            </a:solidFill>
                          </a:ln>
                          <a:solidFill>
                            <a:schemeClr val="tx1">
                              <a:lumMod val="75000"/>
                              <a:lumOff val="25000"/>
                            </a:schemeClr>
                          </a:solidFill>
                          <a:latin typeface="+mj-ea"/>
                          <a:ea typeface="+mj-ea"/>
                          <a:cs typeface="+mn-cs"/>
                        </a:rPr>
                        <a:t>삼성생명</a:t>
                      </a:r>
                      <a:endParaRPr lang="en-US" altLang="ko-KR" sz="800" b="0" kern="1200" dirty="0">
                        <a:ln>
                          <a:solidFill>
                            <a:schemeClr val="accent5">
                              <a:alpha val="0"/>
                            </a:schemeClr>
                          </a:solidFill>
                        </a:ln>
                        <a:solidFill>
                          <a:schemeClr val="tx1">
                            <a:lumMod val="75000"/>
                            <a:lumOff val="25000"/>
                          </a:schemeClr>
                        </a:solidFill>
                        <a:latin typeface="+mj-ea"/>
                        <a:ea typeface="+mj-ea"/>
                        <a:cs typeface="+mn-cs"/>
                      </a:endParaRPr>
                    </a:p>
                    <a:p>
                      <a:pPr algn="ctr" fontAlgn="ctr"/>
                      <a:r>
                        <a:rPr lang="en-US" altLang="ko-KR" sz="800" b="0" kern="1200" dirty="0">
                          <a:ln>
                            <a:solidFill>
                              <a:schemeClr val="accent5">
                                <a:alpha val="0"/>
                              </a:schemeClr>
                            </a:solidFill>
                          </a:ln>
                          <a:solidFill>
                            <a:schemeClr val="tx1">
                              <a:lumMod val="75000"/>
                              <a:lumOff val="25000"/>
                            </a:schemeClr>
                          </a:solidFill>
                          <a:latin typeface="+mj-ea"/>
                          <a:ea typeface="+mj-ea"/>
                          <a:cs typeface="+mn-cs"/>
                        </a:rPr>
                        <a:t>(2)</a:t>
                      </a:r>
                      <a:endParaRPr lang="ko-KR" altLang="en-US" sz="800" b="0" kern="1200" dirty="0">
                        <a:ln>
                          <a:solidFill>
                            <a:schemeClr val="accent5">
                              <a:alpha val="0"/>
                            </a:schemeClr>
                          </a:solidFill>
                        </a:ln>
                        <a:solidFill>
                          <a:schemeClr val="tx1">
                            <a:lumMod val="75000"/>
                            <a:lumOff val="25000"/>
                          </a:schemeClr>
                        </a:solidFill>
                        <a:latin typeface="+mj-ea"/>
                        <a:ea typeface="+mj-ea"/>
                        <a:cs typeface="+mn-cs"/>
                      </a:endParaRPr>
                    </a:p>
                  </a:txBody>
                  <a:tcPr marL="0" marR="0" marT="7901" marB="0" anchor="ctr">
                    <a:lnL w="6350" cap="flat" cmpd="sng" algn="ctr">
                      <a:solidFill>
                        <a:schemeClr val="bg1"/>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l" fontAlgn="ctr"/>
                      <a:r>
                        <a:rPr lang="en-US" sz="1100" b="0" kern="1200" dirty="0">
                          <a:ln>
                            <a:solidFill>
                              <a:schemeClr val="accent5">
                                <a:alpha val="0"/>
                              </a:schemeClr>
                            </a:solidFill>
                          </a:ln>
                          <a:solidFill>
                            <a:schemeClr val="bg1">
                              <a:lumMod val="65000"/>
                            </a:schemeClr>
                          </a:solidFill>
                          <a:latin typeface="KPMG Bold" panose="020B0803030202040204" pitchFamily="34" charset="0"/>
                          <a:ea typeface="+mj-ea"/>
                          <a:cs typeface="+mn-cs"/>
                        </a:rPr>
                        <a:t>Thai Samsung Life Insurance Public Company</a:t>
                      </a:r>
                    </a:p>
                  </a:txBody>
                  <a:tcPr marL="72000" marR="0" marT="7901"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rowSpan="11">
                  <a:txBody>
                    <a:bodyPr/>
                    <a:lstStyle/>
                    <a:p>
                      <a:pPr algn="ctr" fontAlgn="ctr"/>
                      <a:r>
                        <a:rPr lang="ko-KR" altLang="en-US" sz="900" b="0" kern="1200" dirty="0">
                          <a:ln>
                            <a:solidFill>
                              <a:schemeClr val="accent5">
                                <a:alpha val="0"/>
                              </a:schemeClr>
                            </a:solidFill>
                          </a:ln>
                          <a:solidFill>
                            <a:schemeClr val="tx1">
                              <a:lumMod val="50000"/>
                              <a:lumOff val="50000"/>
                            </a:schemeClr>
                          </a:solidFill>
                          <a:latin typeface="+mj-ea"/>
                          <a:ea typeface="+mj-ea"/>
                          <a:cs typeface="+mn-cs"/>
                        </a:rPr>
                        <a:t>법인</a:t>
                      </a:r>
                    </a:p>
                  </a:txBody>
                  <a:tcPr marL="36000" marR="36000" marT="7901"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ctr" fontAlgn="ctr"/>
                      <a:r>
                        <a:rPr lang="ko-KR" altLang="en-US" sz="900" b="0" kern="1200" dirty="0">
                          <a:ln>
                            <a:solidFill>
                              <a:schemeClr val="accent5">
                                <a:alpha val="0"/>
                              </a:schemeClr>
                            </a:solidFill>
                          </a:ln>
                          <a:solidFill>
                            <a:schemeClr val="bg1"/>
                          </a:solidFill>
                          <a:latin typeface="+mj-ea"/>
                          <a:ea typeface="+mj-ea"/>
                          <a:cs typeface="+mn-cs"/>
                        </a:rPr>
                        <a:t>태국</a:t>
                      </a:r>
                    </a:p>
                  </a:txBody>
                  <a:tcPr marL="0" marR="0" marT="7901" marB="0" anchor="ctr">
                    <a:lnL w="3175" cap="flat" cmpd="sng" algn="ctr">
                      <a:solidFill>
                        <a:schemeClr val="bg1">
                          <a:lumMod val="75000"/>
                        </a:schemeClr>
                      </a:solidFill>
                      <a:prstDash val="solid"/>
                      <a:round/>
                      <a:headEnd type="none" w="med" len="med"/>
                      <a:tailEnd type="none" w="med" len="med"/>
                    </a:lnL>
                    <a:lnR w="3175" cap="flat" cmpd="sng" algn="ctr">
                      <a:solidFill>
                        <a:schemeClr val="bg1"/>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00B0F0"/>
                    </a:solidFill>
                  </a:tcPr>
                </a:tc>
                <a:tc>
                  <a:txBody>
                    <a:bodyPr/>
                    <a:lstStyle/>
                    <a:p>
                      <a:pPr algn="ctr" fontAlgn="ctr"/>
                      <a:r>
                        <a:rPr lang="ko-KR" altLang="en-US" sz="900" b="0" kern="1200" dirty="0">
                          <a:ln>
                            <a:solidFill>
                              <a:schemeClr val="accent5">
                                <a:alpha val="0"/>
                              </a:schemeClr>
                            </a:solidFill>
                          </a:ln>
                          <a:solidFill>
                            <a:schemeClr val="bg1"/>
                          </a:solidFill>
                          <a:latin typeface="+mj-ea"/>
                          <a:ea typeface="+mj-ea"/>
                          <a:cs typeface="+mn-cs"/>
                        </a:rPr>
                        <a:t>방콕</a:t>
                      </a:r>
                    </a:p>
                  </a:txBody>
                  <a:tcPr marL="0" marR="0" marT="7901" marB="0" anchor="ctr">
                    <a:lnL w="3175" cap="flat" cmpd="sng" algn="ctr">
                      <a:solidFill>
                        <a:schemeClr val="bg1"/>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00B0F0"/>
                    </a:solidFill>
                  </a:tcPr>
                </a:tc>
                <a:extLst>
                  <a:ext uri="{0D108BD9-81ED-4DB2-BD59-A6C34878D82A}">
                    <a16:rowId xmlns:a16="http://schemas.microsoft.com/office/drawing/2014/main" val="1090632641"/>
                  </a:ext>
                </a:extLst>
              </a:tr>
              <a:tr h="176805">
                <a:tc vMerge="1">
                  <a:txBody>
                    <a:bodyPr/>
                    <a:lstStyle/>
                    <a:p>
                      <a:pPr algn="ctr" fontAlgn="ctr"/>
                      <a:r>
                        <a:rPr lang="ko-KR" altLang="en-US" sz="700" b="0" kern="1200" dirty="0">
                          <a:ln>
                            <a:solidFill>
                              <a:schemeClr val="accent5">
                                <a:alpha val="0"/>
                              </a:schemeClr>
                            </a:solidFill>
                          </a:ln>
                          <a:solidFill>
                            <a:schemeClr val="tx1">
                              <a:lumMod val="75000"/>
                              <a:lumOff val="25000"/>
                            </a:schemeClr>
                          </a:solidFill>
                          <a:latin typeface="KoPub돋움체 Medium" panose="00000600000000000000" pitchFamily="2" charset="-127"/>
                          <a:ea typeface="KoPub돋움체 Medium" panose="00000600000000000000" pitchFamily="2" charset="-127"/>
                          <a:cs typeface="+mn-cs"/>
                        </a:rPr>
                        <a:t>　</a:t>
                      </a:r>
                    </a:p>
                  </a:txBody>
                  <a:tcPr marL="7901" marR="7901" marT="7901" marB="0" anchor="ctr">
                    <a:lnL w="6350" cap="flat" cmpd="sng" algn="ctr">
                      <a:solidFill>
                        <a:schemeClr val="bg1"/>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ctr"/>
                      <a:r>
                        <a:rPr lang="en-US" sz="1100" b="0" kern="1200" dirty="0">
                          <a:ln>
                            <a:solidFill>
                              <a:schemeClr val="accent5">
                                <a:alpha val="0"/>
                              </a:schemeClr>
                            </a:solidFill>
                          </a:ln>
                          <a:solidFill>
                            <a:schemeClr val="bg1">
                              <a:lumMod val="65000"/>
                            </a:schemeClr>
                          </a:solidFill>
                          <a:latin typeface="KPMG Bold" panose="020B0803030202040204" pitchFamily="34" charset="0"/>
                          <a:ea typeface="+mj-ea"/>
                          <a:cs typeface="+mn-cs"/>
                        </a:rPr>
                        <a:t>Beijing Samsung Real Estate Co., Ltd</a:t>
                      </a:r>
                    </a:p>
                  </a:txBody>
                  <a:tcPr marL="72000" marR="0" marT="7901"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vMerge="1">
                  <a:txBody>
                    <a:bodyPr/>
                    <a:lstStyle/>
                    <a:p>
                      <a:pPr algn="ctr" fontAlgn="ctr"/>
                      <a:r>
                        <a:rPr lang="ko-KR" altLang="en-US" sz="800" b="0" kern="1200" dirty="0">
                          <a:ln>
                            <a:solidFill>
                              <a:schemeClr val="accent5">
                                <a:alpha val="0"/>
                              </a:schemeClr>
                            </a:solidFill>
                          </a:ln>
                          <a:solidFill>
                            <a:schemeClr val="tx1">
                              <a:lumMod val="65000"/>
                              <a:lumOff val="35000"/>
                            </a:schemeClr>
                          </a:solidFill>
                          <a:latin typeface="+mj-ea"/>
                          <a:ea typeface="+mj-ea"/>
                          <a:cs typeface="+mn-cs"/>
                        </a:rPr>
                        <a:t>법인</a:t>
                      </a:r>
                    </a:p>
                  </a:txBody>
                  <a:tcPr marL="36000" marR="36000" marT="7901"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fontAlgn="ctr"/>
                      <a:r>
                        <a:rPr lang="ko-KR" altLang="en-US" sz="900" b="0" kern="1200" dirty="0">
                          <a:ln>
                            <a:solidFill>
                              <a:schemeClr val="accent5">
                                <a:alpha val="0"/>
                              </a:schemeClr>
                            </a:solidFill>
                          </a:ln>
                          <a:solidFill>
                            <a:schemeClr val="bg1"/>
                          </a:solidFill>
                          <a:latin typeface="+mj-ea"/>
                          <a:ea typeface="+mj-ea"/>
                          <a:cs typeface="+mn-cs"/>
                        </a:rPr>
                        <a:t>중국</a:t>
                      </a:r>
                    </a:p>
                  </a:txBody>
                  <a:tcPr marL="0" marR="0" marT="7901" marB="0" anchor="ctr">
                    <a:lnL w="3175" cap="flat" cmpd="sng" algn="ctr">
                      <a:solidFill>
                        <a:schemeClr val="bg1">
                          <a:lumMod val="75000"/>
                        </a:schemeClr>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00B0F0"/>
                    </a:solidFill>
                  </a:tcPr>
                </a:tc>
                <a:tc>
                  <a:txBody>
                    <a:bodyPr/>
                    <a:lstStyle/>
                    <a:p>
                      <a:pPr algn="ctr" fontAlgn="ctr"/>
                      <a:r>
                        <a:rPr lang="ko-KR" altLang="en-US" sz="900" b="0" kern="1200" dirty="0">
                          <a:ln>
                            <a:solidFill>
                              <a:schemeClr val="accent5">
                                <a:alpha val="0"/>
                              </a:schemeClr>
                            </a:solidFill>
                          </a:ln>
                          <a:solidFill>
                            <a:schemeClr val="bg1"/>
                          </a:solidFill>
                          <a:latin typeface="+mj-ea"/>
                          <a:ea typeface="+mj-ea"/>
                          <a:cs typeface="+mn-cs"/>
                        </a:rPr>
                        <a:t>베이징</a:t>
                      </a:r>
                    </a:p>
                  </a:txBody>
                  <a:tcPr marL="0" marR="0" marT="7901" marB="0" anchor="ctr">
                    <a:lnL w="3175" cap="flat" cmpd="sng" algn="ctr">
                      <a:solidFill>
                        <a:schemeClr val="bg1"/>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00B0F0"/>
                    </a:solidFill>
                  </a:tcPr>
                </a:tc>
                <a:extLst>
                  <a:ext uri="{0D108BD9-81ED-4DB2-BD59-A6C34878D82A}">
                    <a16:rowId xmlns:a16="http://schemas.microsoft.com/office/drawing/2014/main" val="1738146720"/>
                  </a:ext>
                </a:extLst>
              </a:tr>
              <a:tr h="176805">
                <a:tc rowSpan="4">
                  <a:txBody>
                    <a:bodyPr/>
                    <a:lstStyle/>
                    <a:p>
                      <a:pPr algn="ctr" fontAlgn="ctr"/>
                      <a:r>
                        <a:rPr lang="ko-KR" altLang="en-US" sz="800" b="0" kern="1200" dirty="0">
                          <a:ln>
                            <a:solidFill>
                              <a:schemeClr val="accent5">
                                <a:alpha val="0"/>
                              </a:schemeClr>
                            </a:solidFill>
                          </a:ln>
                          <a:solidFill>
                            <a:schemeClr val="tx1">
                              <a:lumMod val="75000"/>
                              <a:lumOff val="25000"/>
                            </a:schemeClr>
                          </a:solidFill>
                          <a:latin typeface="+mj-ea"/>
                          <a:ea typeface="+mj-ea"/>
                          <a:cs typeface="+mn-cs"/>
                        </a:rPr>
                        <a:t>한화생명</a:t>
                      </a:r>
                      <a:endParaRPr lang="en-US" altLang="ko-KR" sz="800" b="0" kern="1200" dirty="0">
                        <a:ln>
                          <a:solidFill>
                            <a:schemeClr val="accent5">
                              <a:alpha val="0"/>
                            </a:schemeClr>
                          </a:solidFill>
                        </a:ln>
                        <a:solidFill>
                          <a:schemeClr val="tx1">
                            <a:lumMod val="75000"/>
                            <a:lumOff val="25000"/>
                          </a:schemeClr>
                        </a:solidFill>
                        <a:latin typeface="+mj-ea"/>
                        <a:ea typeface="+mj-ea"/>
                        <a:cs typeface="+mn-cs"/>
                      </a:endParaRPr>
                    </a:p>
                    <a:p>
                      <a:pPr algn="ctr" fontAlgn="ctr"/>
                      <a:r>
                        <a:rPr lang="en-US" altLang="ko-KR" sz="800" b="0" kern="1200" dirty="0">
                          <a:ln>
                            <a:solidFill>
                              <a:schemeClr val="accent5">
                                <a:alpha val="0"/>
                              </a:schemeClr>
                            </a:solidFill>
                          </a:ln>
                          <a:solidFill>
                            <a:schemeClr val="tx1">
                              <a:lumMod val="75000"/>
                              <a:lumOff val="25000"/>
                            </a:schemeClr>
                          </a:solidFill>
                          <a:latin typeface="+mj-ea"/>
                          <a:ea typeface="+mj-ea"/>
                          <a:cs typeface="+mn-cs"/>
                        </a:rPr>
                        <a:t>(4)</a:t>
                      </a:r>
                      <a:endParaRPr lang="ko-KR" altLang="en-US" sz="800" b="0" kern="1200" dirty="0">
                        <a:ln>
                          <a:solidFill>
                            <a:schemeClr val="accent5">
                              <a:alpha val="0"/>
                            </a:schemeClr>
                          </a:solidFill>
                        </a:ln>
                        <a:solidFill>
                          <a:schemeClr val="tx1">
                            <a:lumMod val="75000"/>
                            <a:lumOff val="25000"/>
                          </a:schemeClr>
                        </a:solidFill>
                        <a:latin typeface="+mj-ea"/>
                        <a:ea typeface="+mj-ea"/>
                        <a:cs typeface="+mn-cs"/>
                      </a:endParaRPr>
                    </a:p>
                  </a:txBody>
                  <a:tcPr marL="0" marR="0" marT="7901" marB="0" anchor="ctr">
                    <a:lnL w="6350" cap="flat" cmpd="sng" algn="ctr">
                      <a:solidFill>
                        <a:schemeClr val="bg1"/>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l" fontAlgn="ctr"/>
                      <a:r>
                        <a:rPr lang="en-US" sz="1100" b="0" kern="1200" dirty="0">
                          <a:ln>
                            <a:solidFill>
                              <a:schemeClr val="accent5">
                                <a:alpha val="0"/>
                              </a:schemeClr>
                            </a:solidFill>
                          </a:ln>
                          <a:solidFill>
                            <a:schemeClr val="bg1">
                              <a:lumMod val="65000"/>
                            </a:schemeClr>
                          </a:solidFill>
                          <a:latin typeface="KPMG Bold" panose="020B0803030202040204" pitchFamily="34" charset="0"/>
                          <a:ea typeface="+mj-ea"/>
                          <a:cs typeface="+mn-cs"/>
                        </a:rPr>
                        <a:t>Hanwha Life Insurance Co., Ltd. (Vietnam)</a:t>
                      </a:r>
                    </a:p>
                  </a:txBody>
                  <a:tcPr marL="72000" marR="0" marT="7901"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vMerge="1">
                  <a:txBody>
                    <a:bodyPr/>
                    <a:lstStyle/>
                    <a:p>
                      <a:pPr algn="ctr" fontAlgn="ctr"/>
                      <a:r>
                        <a:rPr lang="ko-KR" altLang="en-US" sz="800" b="0" kern="1200" dirty="0">
                          <a:ln>
                            <a:solidFill>
                              <a:schemeClr val="accent5">
                                <a:alpha val="0"/>
                              </a:schemeClr>
                            </a:solidFill>
                          </a:ln>
                          <a:solidFill>
                            <a:schemeClr val="tx1">
                              <a:lumMod val="65000"/>
                              <a:lumOff val="35000"/>
                            </a:schemeClr>
                          </a:solidFill>
                          <a:latin typeface="+mj-ea"/>
                          <a:ea typeface="+mj-ea"/>
                          <a:cs typeface="+mn-cs"/>
                        </a:rPr>
                        <a:t>법인</a:t>
                      </a:r>
                    </a:p>
                  </a:txBody>
                  <a:tcPr marL="36000" marR="36000" marT="7901"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fontAlgn="ctr"/>
                      <a:r>
                        <a:rPr lang="ko-KR" altLang="en-US" sz="900" b="0" kern="1200" dirty="0">
                          <a:ln>
                            <a:solidFill>
                              <a:schemeClr val="accent5">
                                <a:alpha val="0"/>
                              </a:schemeClr>
                            </a:solidFill>
                          </a:ln>
                          <a:solidFill>
                            <a:schemeClr val="bg1"/>
                          </a:solidFill>
                          <a:latin typeface="+mj-ea"/>
                          <a:ea typeface="+mj-ea"/>
                          <a:cs typeface="+mn-cs"/>
                        </a:rPr>
                        <a:t>베트남</a:t>
                      </a:r>
                    </a:p>
                  </a:txBody>
                  <a:tcPr marL="0" marR="0" marT="7901" marB="0" anchor="ctr">
                    <a:lnL w="3175" cap="flat" cmpd="sng" algn="ctr">
                      <a:solidFill>
                        <a:schemeClr val="bg1">
                          <a:lumMod val="75000"/>
                        </a:schemeClr>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00B0F0"/>
                    </a:solidFill>
                  </a:tcPr>
                </a:tc>
                <a:tc>
                  <a:txBody>
                    <a:bodyPr/>
                    <a:lstStyle/>
                    <a:p>
                      <a:pPr algn="ctr" fontAlgn="ctr"/>
                      <a:r>
                        <a:rPr lang="ko-KR" altLang="en-US" sz="900" b="0" kern="1200" dirty="0">
                          <a:ln>
                            <a:solidFill>
                              <a:schemeClr val="accent5">
                                <a:alpha val="0"/>
                              </a:schemeClr>
                            </a:solidFill>
                          </a:ln>
                          <a:solidFill>
                            <a:schemeClr val="bg1"/>
                          </a:solidFill>
                          <a:latin typeface="+mj-ea"/>
                          <a:ea typeface="+mj-ea"/>
                          <a:cs typeface="+mn-cs"/>
                        </a:rPr>
                        <a:t>호찌민</a:t>
                      </a:r>
                    </a:p>
                  </a:txBody>
                  <a:tcPr marL="0" marR="0" marT="7901" marB="0" anchor="ctr">
                    <a:lnL w="3175" cap="flat" cmpd="sng" algn="ctr">
                      <a:solidFill>
                        <a:schemeClr val="bg1"/>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00B0F0"/>
                    </a:solidFill>
                  </a:tcPr>
                </a:tc>
                <a:extLst>
                  <a:ext uri="{0D108BD9-81ED-4DB2-BD59-A6C34878D82A}">
                    <a16:rowId xmlns:a16="http://schemas.microsoft.com/office/drawing/2014/main" val="3171259549"/>
                  </a:ext>
                </a:extLst>
              </a:tr>
              <a:tr h="176805">
                <a:tc vMerge="1">
                  <a:txBody>
                    <a:bodyPr/>
                    <a:lstStyle/>
                    <a:p>
                      <a:pPr algn="ctr" fontAlgn="ctr"/>
                      <a:r>
                        <a:rPr lang="ko-KR" altLang="en-US" sz="700" b="0" kern="1200" dirty="0">
                          <a:ln>
                            <a:solidFill>
                              <a:schemeClr val="accent5">
                                <a:alpha val="0"/>
                              </a:schemeClr>
                            </a:solidFill>
                          </a:ln>
                          <a:solidFill>
                            <a:schemeClr val="tx1">
                              <a:lumMod val="75000"/>
                              <a:lumOff val="25000"/>
                            </a:schemeClr>
                          </a:solidFill>
                          <a:latin typeface="KoPub돋움체 Medium" panose="00000600000000000000" pitchFamily="2" charset="-127"/>
                          <a:ea typeface="KoPub돋움체 Medium" panose="00000600000000000000" pitchFamily="2" charset="-127"/>
                          <a:cs typeface="+mn-cs"/>
                        </a:rPr>
                        <a:t>　</a:t>
                      </a:r>
                    </a:p>
                  </a:txBody>
                  <a:tcPr marL="7901" marR="7901" marT="7901" marB="0" anchor="ctr">
                    <a:lnL w="6350" cap="flat" cmpd="sng" algn="ctr">
                      <a:solidFill>
                        <a:schemeClr val="bg1"/>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ctr"/>
                      <a:r>
                        <a:rPr lang="en-US" sz="1100" b="0" kern="1200" dirty="0" err="1">
                          <a:ln>
                            <a:solidFill>
                              <a:schemeClr val="accent5">
                                <a:alpha val="0"/>
                              </a:schemeClr>
                            </a:solidFill>
                          </a:ln>
                          <a:solidFill>
                            <a:schemeClr val="bg1">
                              <a:lumMod val="65000"/>
                            </a:schemeClr>
                          </a:solidFill>
                          <a:latin typeface="KPMG Bold" panose="020B0803030202040204" pitchFamily="34" charset="0"/>
                          <a:ea typeface="+mj-ea"/>
                          <a:cs typeface="+mn-cs"/>
                        </a:rPr>
                        <a:t>PT.Hanwha</a:t>
                      </a:r>
                      <a:r>
                        <a:rPr lang="en-US" sz="1100" b="0" kern="1200" dirty="0">
                          <a:ln>
                            <a:solidFill>
                              <a:schemeClr val="accent5">
                                <a:alpha val="0"/>
                              </a:schemeClr>
                            </a:solidFill>
                          </a:ln>
                          <a:solidFill>
                            <a:schemeClr val="bg1">
                              <a:lumMod val="65000"/>
                            </a:schemeClr>
                          </a:solidFill>
                          <a:latin typeface="KPMG Bold" panose="020B0803030202040204" pitchFamily="34" charset="0"/>
                          <a:ea typeface="+mj-ea"/>
                          <a:cs typeface="+mn-cs"/>
                        </a:rPr>
                        <a:t> Life Insurance Indonesia</a:t>
                      </a:r>
                    </a:p>
                  </a:txBody>
                  <a:tcPr marL="72000" marR="0" marT="7901"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vMerge="1">
                  <a:txBody>
                    <a:bodyPr/>
                    <a:lstStyle/>
                    <a:p>
                      <a:pPr algn="ctr" fontAlgn="ctr"/>
                      <a:r>
                        <a:rPr lang="ko-KR" altLang="en-US" sz="800" b="0" kern="1200" dirty="0">
                          <a:ln>
                            <a:solidFill>
                              <a:schemeClr val="accent5">
                                <a:alpha val="0"/>
                              </a:schemeClr>
                            </a:solidFill>
                          </a:ln>
                          <a:solidFill>
                            <a:schemeClr val="tx1">
                              <a:lumMod val="65000"/>
                              <a:lumOff val="35000"/>
                            </a:schemeClr>
                          </a:solidFill>
                          <a:latin typeface="+mj-ea"/>
                          <a:ea typeface="+mj-ea"/>
                          <a:cs typeface="+mn-cs"/>
                        </a:rPr>
                        <a:t>법인</a:t>
                      </a:r>
                    </a:p>
                  </a:txBody>
                  <a:tcPr marL="36000" marR="36000" marT="7901"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fontAlgn="ctr"/>
                      <a:r>
                        <a:rPr lang="ko-KR" altLang="en-US" sz="900" b="0" kern="1200" dirty="0">
                          <a:ln>
                            <a:solidFill>
                              <a:schemeClr val="accent5">
                                <a:alpha val="0"/>
                              </a:schemeClr>
                            </a:solidFill>
                          </a:ln>
                          <a:solidFill>
                            <a:schemeClr val="bg1"/>
                          </a:solidFill>
                          <a:latin typeface="+mj-ea"/>
                          <a:ea typeface="+mj-ea"/>
                          <a:cs typeface="+mn-cs"/>
                        </a:rPr>
                        <a:t>인도네시아</a:t>
                      </a:r>
                    </a:p>
                  </a:txBody>
                  <a:tcPr marL="0" marR="0" marT="7901" marB="0" anchor="ctr">
                    <a:lnL w="3175" cap="flat" cmpd="sng" algn="ctr">
                      <a:solidFill>
                        <a:schemeClr val="bg1">
                          <a:lumMod val="75000"/>
                        </a:schemeClr>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00B0F0"/>
                    </a:solidFill>
                  </a:tcPr>
                </a:tc>
                <a:tc>
                  <a:txBody>
                    <a:bodyPr/>
                    <a:lstStyle/>
                    <a:p>
                      <a:pPr algn="ctr" fontAlgn="ctr"/>
                      <a:r>
                        <a:rPr lang="ko-KR" altLang="en-US" sz="900" b="0" kern="1200" dirty="0">
                          <a:ln>
                            <a:solidFill>
                              <a:schemeClr val="accent5">
                                <a:alpha val="0"/>
                              </a:schemeClr>
                            </a:solidFill>
                          </a:ln>
                          <a:solidFill>
                            <a:schemeClr val="bg1"/>
                          </a:solidFill>
                          <a:latin typeface="+mj-ea"/>
                          <a:ea typeface="+mj-ea"/>
                          <a:cs typeface="+mn-cs"/>
                        </a:rPr>
                        <a:t>자카르타</a:t>
                      </a:r>
                    </a:p>
                  </a:txBody>
                  <a:tcPr marL="0" marR="0" marT="7901" marB="0" anchor="ctr">
                    <a:lnL w="3175" cap="flat" cmpd="sng" algn="ctr">
                      <a:solidFill>
                        <a:schemeClr val="bg1"/>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00B0F0"/>
                    </a:solidFill>
                  </a:tcPr>
                </a:tc>
                <a:extLst>
                  <a:ext uri="{0D108BD9-81ED-4DB2-BD59-A6C34878D82A}">
                    <a16:rowId xmlns:a16="http://schemas.microsoft.com/office/drawing/2014/main" val="1205838634"/>
                  </a:ext>
                </a:extLst>
              </a:tr>
              <a:tr h="176805">
                <a:tc vMerge="1">
                  <a:txBody>
                    <a:bodyPr/>
                    <a:lstStyle/>
                    <a:p>
                      <a:pPr algn="l" fontAlgn="ctr"/>
                      <a:r>
                        <a:rPr lang="ko-KR" altLang="en-US" sz="700" b="0" kern="1200" dirty="0">
                          <a:ln>
                            <a:solidFill>
                              <a:schemeClr val="accent5">
                                <a:alpha val="0"/>
                              </a:schemeClr>
                            </a:solidFill>
                          </a:ln>
                          <a:solidFill>
                            <a:schemeClr val="tx1">
                              <a:lumMod val="75000"/>
                              <a:lumOff val="25000"/>
                            </a:schemeClr>
                          </a:solidFill>
                          <a:latin typeface="KoPub돋움체 Medium" panose="00000600000000000000" pitchFamily="2" charset="-127"/>
                          <a:ea typeface="KoPub돋움체 Medium" panose="00000600000000000000" pitchFamily="2" charset="-127"/>
                          <a:cs typeface="+mn-cs"/>
                        </a:rPr>
                        <a:t>　</a:t>
                      </a:r>
                    </a:p>
                  </a:txBody>
                  <a:tcPr marL="7901" marR="7901" marT="7901" marB="0" anchor="ctr">
                    <a:lnL w="6350" cap="flat" cmpd="sng" algn="ctr">
                      <a:solidFill>
                        <a:schemeClr val="bg1"/>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ctr"/>
                      <a:r>
                        <a:rPr lang="en-US" sz="1100" b="0" kern="1200" dirty="0">
                          <a:ln>
                            <a:solidFill>
                              <a:schemeClr val="accent5">
                                <a:alpha val="0"/>
                              </a:schemeClr>
                            </a:solidFill>
                          </a:ln>
                          <a:solidFill>
                            <a:schemeClr val="bg1">
                              <a:lumMod val="65000"/>
                            </a:schemeClr>
                          </a:solidFill>
                          <a:latin typeface="KPMG Bold" panose="020B0803030202040204" pitchFamily="34" charset="0"/>
                          <a:ea typeface="+mj-ea"/>
                          <a:cs typeface="+mn-cs"/>
                        </a:rPr>
                        <a:t>Hanwha Financial Technology Company Limited</a:t>
                      </a:r>
                    </a:p>
                  </a:txBody>
                  <a:tcPr marL="72000" marR="0" marT="7901"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vMerge="1">
                  <a:txBody>
                    <a:bodyPr/>
                    <a:lstStyle/>
                    <a:p>
                      <a:pPr algn="ctr" fontAlgn="ctr"/>
                      <a:r>
                        <a:rPr lang="ko-KR" altLang="en-US" sz="800" b="0" kern="1200" dirty="0">
                          <a:ln>
                            <a:solidFill>
                              <a:schemeClr val="accent5">
                                <a:alpha val="0"/>
                              </a:schemeClr>
                            </a:solidFill>
                          </a:ln>
                          <a:solidFill>
                            <a:schemeClr val="tx1">
                              <a:lumMod val="65000"/>
                              <a:lumOff val="35000"/>
                            </a:schemeClr>
                          </a:solidFill>
                          <a:latin typeface="+mj-ea"/>
                          <a:ea typeface="+mj-ea"/>
                          <a:cs typeface="+mn-cs"/>
                        </a:rPr>
                        <a:t>법인</a:t>
                      </a:r>
                    </a:p>
                  </a:txBody>
                  <a:tcPr marL="36000" marR="36000" marT="7901"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fontAlgn="ctr"/>
                      <a:r>
                        <a:rPr lang="ko-KR" altLang="en-US" sz="900" b="0" kern="1200" dirty="0">
                          <a:ln>
                            <a:solidFill>
                              <a:schemeClr val="accent5">
                                <a:alpha val="0"/>
                              </a:schemeClr>
                            </a:solidFill>
                          </a:ln>
                          <a:solidFill>
                            <a:schemeClr val="bg1"/>
                          </a:solidFill>
                          <a:latin typeface="+mj-ea"/>
                          <a:ea typeface="+mj-ea"/>
                          <a:cs typeface="+mn-cs"/>
                        </a:rPr>
                        <a:t>베트남</a:t>
                      </a:r>
                    </a:p>
                  </a:txBody>
                  <a:tcPr marL="0" marR="0" marT="7901" marB="0" anchor="ctr">
                    <a:lnL w="3175" cap="flat" cmpd="sng" algn="ctr">
                      <a:solidFill>
                        <a:schemeClr val="bg1">
                          <a:lumMod val="75000"/>
                        </a:schemeClr>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00B0F0"/>
                    </a:solidFill>
                  </a:tcPr>
                </a:tc>
                <a:tc>
                  <a:txBody>
                    <a:bodyPr/>
                    <a:lstStyle/>
                    <a:p>
                      <a:pPr algn="ctr" fontAlgn="ctr"/>
                      <a:r>
                        <a:rPr lang="ko-KR" altLang="en-US" sz="900" b="0" kern="1200" dirty="0">
                          <a:ln>
                            <a:solidFill>
                              <a:schemeClr val="accent5">
                                <a:alpha val="0"/>
                              </a:schemeClr>
                            </a:solidFill>
                          </a:ln>
                          <a:solidFill>
                            <a:schemeClr val="bg1"/>
                          </a:solidFill>
                          <a:latin typeface="+mj-ea"/>
                          <a:ea typeface="+mj-ea"/>
                          <a:cs typeface="+mn-cs"/>
                        </a:rPr>
                        <a:t>호찌민</a:t>
                      </a:r>
                    </a:p>
                  </a:txBody>
                  <a:tcPr marL="0" marR="0" marT="7901" marB="0" anchor="ctr">
                    <a:lnL w="3175" cap="flat" cmpd="sng" algn="ctr">
                      <a:solidFill>
                        <a:schemeClr val="bg1"/>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00B0F0"/>
                    </a:solidFill>
                  </a:tcPr>
                </a:tc>
                <a:extLst>
                  <a:ext uri="{0D108BD9-81ED-4DB2-BD59-A6C34878D82A}">
                    <a16:rowId xmlns:a16="http://schemas.microsoft.com/office/drawing/2014/main" val="1808624842"/>
                  </a:ext>
                </a:extLst>
              </a:tr>
              <a:tr h="176805">
                <a:tc vMerge="1">
                  <a:txBody>
                    <a:bodyPr/>
                    <a:lstStyle/>
                    <a:p>
                      <a:pPr algn="l" fontAlgn="ctr"/>
                      <a:r>
                        <a:rPr lang="ko-KR" altLang="en-US" sz="700" b="0" kern="1200" dirty="0">
                          <a:ln>
                            <a:solidFill>
                              <a:schemeClr val="accent5">
                                <a:alpha val="0"/>
                              </a:schemeClr>
                            </a:solidFill>
                          </a:ln>
                          <a:solidFill>
                            <a:schemeClr val="tx1">
                              <a:lumMod val="75000"/>
                              <a:lumOff val="25000"/>
                            </a:schemeClr>
                          </a:solidFill>
                          <a:latin typeface="KoPub돋움체 Medium" panose="00000600000000000000" pitchFamily="2" charset="-127"/>
                          <a:ea typeface="KoPub돋움체 Medium" panose="00000600000000000000" pitchFamily="2" charset="-127"/>
                          <a:cs typeface="+mn-cs"/>
                        </a:rPr>
                        <a:t>　</a:t>
                      </a:r>
                    </a:p>
                  </a:txBody>
                  <a:tcPr marL="7901" marR="7901" marT="7901" marB="0" anchor="ctr">
                    <a:lnL w="6350" cap="flat" cmpd="sng" algn="ctr">
                      <a:solidFill>
                        <a:schemeClr val="bg1"/>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ctr"/>
                      <a:r>
                        <a:rPr lang="en-US" sz="1100" b="0" kern="1200" dirty="0">
                          <a:ln>
                            <a:solidFill>
                              <a:schemeClr val="accent5">
                                <a:alpha val="0"/>
                              </a:schemeClr>
                            </a:solidFill>
                          </a:ln>
                          <a:solidFill>
                            <a:schemeClr val="bg1">
                              <a:lumMod val="65000"/>
                            </a:schemeClr>
                          </a:solidFill>
                          <a:latin typeface="KPMG Bold" panose="020B0803030202040204" pitchFamily="34" charset="0"/>
                          <a:ea typeface="+mj-ea"/>
                          <a:cs typeface="+mn-cs"/>
                        </a:rPr>
                        <a:t>DP Real Estate America</a:t>
                      </a:r>
                    </a:p>
                  </a:txBody>
                  <a:tcPr marL="72000" marR="0" marT="7901"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vMerge="1">
                  <a:txBody>
                    <a:bodyPr/>
                    <a:lstStyle/>
                    <a:p>
                      <a:pPr algn="ctr" fontAlgn="ctr"/>
                      <a:r>
                        <a:rPr lang="ko-KR" altLang="en-US" sz="800" b="0" kern="1200" dirty="0">
                          <a:ln>
                            <a:solidFill>
                              <a:schemeClr val="accent5">
                                <a:alpha val="0"/>
                              </a:schemeClr>
                            </a:solidFill>
                          </a:ln>
                          <a:solidFill>
                            <a:schemeClr val="tx1">
                              <a:lumMod val="65000"/>
                              <a:lumOff val="35000"/>
                            </a:schemeClr>
                          </a:solidFill>
                          <a:latin typeface="+mj-ea"/>
                          <a:ea typeface="+mj-ea"/>
                          <a:cs typeface="+mn-cs"/>
                        </a:rPr>
                        <a:t>법인</a:t>
                      </a:r>
                    </a:p>
                  </a:txBody>
                  <a:tcPr marL="36000" marR="36000" marT="7901"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rowSpan="2">
                  <a:txBody>
                    <a:bodyPr/>
                    <a:lstStyle/>
                    <a:p>
                      <a:pPr algn="ctr" fontAlgn="ctr"/>
                      <a:r>
                        <a:rPr lang="ko-KR" altLang="en-US" sz="900" b="0" kern="1200" dirty="0">
                          <a:ln>
                            <a:solidFill>
                              <a:schemeClr val="accent5">
                                <a:alpha val="0"/>
                              </a:schemeClr>
                            </a:solidFill>
                          </a:ln>
                          <a:solidFill>
                            <a:schemeClr val="tx1">
                              <a:lumMod val="50000"/>
                              <a:lumOff val="50000"/>
                            </a:schemeClr>
                          </a:solidFill>
                          <a:latin typeface="+mj-ea"/>
                          <a:ea typeface="+mj-ea"/>
                          <a:cs typeface="+mn-cs"/>
                        </a:rPr>
                        <a:t>미국</a:t>
                      </a:r>
                    </a:p>
                  </a:txBody>
                  <a:tcPr marL="0" marR="0" marT="7901"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ctr" fontAlgn="ctr"/>
                      <a:r>
                        <a:rPr lang="ko-KR" altLang="en-US" sz="900" b="0" kern="1200" dirty="0">
                          <a:ln>
                            <a:solidFill>
                              <a:schemeClr val="accent5">
                                <a:alpha val="0"/>
                              </a:schemeClr>
                            </a:solidFill>
                          </a:ln>
                          <a:solidFill>
                            <a:schemeClr val="tx1">
                              <a:lumMod val="50000"/>
                              <a:lumOff val="50000"/>
                            </a:schemeClr>
                          </a:solidFill>
                          <a:latin typeface="+mj-ea"/>
                          <a:ea typeface="+mj-ea"/>
                          <a:cs typeface="+mn-cs"/>
                        </a:rPr>
                        <a:t>샌프란시스코</a:t>
                      </a:r>
                    </a:p>
                  </a:txBody>
                  <a:tcPr marL="0" marR="0" marT="7901" marB="0" anchor="ctr">
                    <a:lnL w="3175"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39739547"/>
                  </a:ext>
                </a:extLst>
              </a:tr>
              <a:tr h="176805">
                <a:tc rowSpan="2">
                  <a:txBody>
                    <a:bodyPr/>
                    <a:lstStyle/>
                    <a:p>
                      <a:pPr algn="ctr" fontAlgn="ctr"/>
                      <a:r>
                        <a:rPr lang="ko-KR" altLang="en-US" sz="800" b="0" kern="1200" dirty="0" err="1">
                          <a:ln>
                            <a:solidFill>
                              <a:schemeClr val="accent5">
                                <a:alpha val="0"/>
                              </a:schemeClr>
                            </a:solidFill>
                          </a:ln>
                          <a:solidFill>
                            <a:schemeClr val="tx1">
                              <a:lumMod val="75000"/>
                              <a:lumOff val="25000"/>
                            </a:schemeClr>
                          </a:solidFill>
                          <a:latin typeface="+mj-ea"/>
                          <a:ea typeface="+mj-ea"/>
                          <a:cs typeface="+mn-cs"/>
                        </a:rPr>
                        <a:t>교보생명</a:t>
                      </a:r>
                    </a:p>
                    <a:p>
                      <a:pPr algn="ctr" fontAlgn="ctr"/>
                      <a:r>
                        <a:rPr lang="en-US" sz="800" b="0" kern="1200" dirty="0">
                          <a:ln>
                            <a:solidFill>
                              <a:schemeClr val="accent5">
                                <a:alpha val="0"/>
                              </a:schemeClr>
                            </a:solidFill>
                          </a:ln>
                          <a:solidFill>
                            <a:schemeClr val="tx1">
                              <a:lumMod val="75000"/>
                              <a:lumOff val="25000"/>
                            </a:schemeClr>
                          </a:solidFill>
                          <a:latin typeface="+mj-ea"/>
                          <a:ea typeface="+mj-ea"/>
                          <a:cs typeface="+mn-cs"/>
                        </a:rPr>
                        <a:t>(2)</a:t>
                      </a:r>
                    </a:p>
                  </a:txBody>
                  <a:tcPr marL="0" marR="0" marT="7901" marB="0" anchor="ctr">
                    <a:lnL w="6350" cap="flat" cmpd="sng" algn="ctr">
                      <a:solidFill>
                        <a:schemeClr val="bg1"/>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l" fontAlgn="ctr"/>
                      <a:r>
                        <a:rPr lang="en-US" sz="1100" b="0" kern="1200" dirty="0" err="1">
                          <a:ln>
                            <a:solidFill>
                              <a:schemeClr val="accent5">
                                <a:alpha val="0"/>
                              </a:schemeClr>
                            </a:solidFill>
                          </a:ln>
                          <a:solidFill>
                            <a:schemeClr val="bg1">
                              <a:lumMod val="65000"/>
                            </a:schemeClr>
                          </a:solidFill>
                          <a:latin typeface="KPMG Bold" panose="020B0803030202040204" pitchFamily="34" charset="0"/>
                          <a:ea typeface="+mj-ea"/>
                          <a:cs typeface="+mn-cs"/>
                        </a:rPr>
                        <a:t>Kyobo</a:t>
                      </a:r>
                      <a:r>
                        <a:rPr lang="en-US" sz="1100" b="0" kern="1200" dirty="0">
                          <a:ln>
                            <a:solidFill>
                              <a:schemeClr val="accent5">
                                <a:alpha val="0"/>
                              </a:schemeClr>
                            </a:solidFill>
                          </a:ln>
                          <a:solidFill>
                            <a:schemeClr val="bg1">
                              <a:lumMod val="65000"/>
                            </a:schemeClr>
                          </a:solidFill>
                          <a:latin typeface="KPMG Bold" panose="020B0803030202040204" pitchFamily="34" charset="0"/>
                          <a:ea typeface="+mj-ea"/>
                          <a:cs typeface="+mn-cs"/>
                        </a:rPr>
                        <a:t> Life Asset Management</a:t>
                      </a:r>
                    </a:p>
                  </a:txBody>
                  <a:tcPr marL="72000" marR="0" marT="7901"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vMerge="1">
                  <a:txBody>
                    <a:bodyPr/>
                    <a:lstStyle/>
                    <a:p>
                      <a:pPr algn="ctr" fontAlgn="ctr"/>
                      <a:r>
                        <a:rPr lang="ko-KR" altLang="en-US" sz="800" b="0" kern="1200" dirty="0">
                          <a:ln>
                            <a:solidFill>
                              <a:schemeClr val="accent5">
                                <a:alpha val="0"/>
                              </a:schemeClr>
                            </a:solidFill>
                          </a:ln>
                          <a:solidFill>
                            <a:schemeClr val="tx1">
                              <a:lumMod val="65000"/>
                              <a:lumOff val="35000"/>
                            </a:schemeClr>
                          </a:solidFill>
                          <a:latin typeface="+mj-ea"/>
                          <a:ea typeface="+mj-ea"/>
                          <a:cs typeface="+mn-cs"/>
                        </a:rPr>
                        <a:t>법인</a:t>
                      </a:r>
                    </a:p>
                  </a:txBody>
                  <a:tcPr marL="36000" marR="36000" marT="7901"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vMerge="1">
                  <a:txBody>
                    <a:bodyPr/>
                    <a:lstStyle/>
                    <a:p>
                      <a:pPr algn="ctr" fontAlgn="ctr"/>
                      <a:r>
                        <a:rPr lang="ko-KR" altLang="en-US" sz="800" b="0" kern="1200" dirty="0">
                          <a:ln>
                            <a:solidFill>
                              <a:schemeClr val="accent5">
                                <a:alpha val="0"/>
                              </a:schemeClr>
                            </a:solidFill>
                          </a:ln>
                          <a:solidFill>
                            <a:schemeClr val="tx1">
                              <a:lumMod val="65000"/>
                              <a:lumOff val="35000"/>
                            </a:schemeClr>
                          </a:solidFill>
                          <a:latin typeface="+mj-ea"/>
                          <a:ea typeface="+mj-ea"/>
                          <a:cs typeface="+mn-cs"/>
                        </a:rPr>
                        <a:t>미국</a:t>
                      </a:r>
                    </a:p>
                  </a:txBody>
                  <a:tcPr marL="0" marR="0" marT="7901"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fontAlgn="ctr"/>
                      <a:r>
                        <a:rPr lang="ko-KR" altLang="en-US" sz="900" b="0" kern="1200" dirty="0">
                          <a:ln>
                            <a:solidFill>
                              <a:schemeClr val="accent5">
                                <a:alpha val="0"/>
                              </a:schemeClr>
                            </a:solidFill>
                          </a:ln>
                          <a:solidFill>
                            <a:schemeClr val="tx1">
                              <a:lumMod val="50000"/>
                              <a:lumOff val="50000"/>
                            </a:schemeClr>
                          </a:solidFill>
                          <a:latin typeface="+mj-ea"/>
                          <a:ea typeface="+mj-ea"/>
                          <a:cs typeface="+mn-cs"/>
                        </a:rPr>
                        <a:t>뉴욕</a:t>
                      </a:r>
                    </a:p>
                  </a:txBody>
                  <a:tcPr marL="0" marR="0" marT="7901" marB="0" anchor="ctr">
                    <a:lnL w="3175"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218181731"/>
                  </a:ext>
                </a:extLst>
              </a:tr>
              <a:tr h="176805">
                <a:tc vMerge="1">
                  <a:txBody>
                    <a:bodyPr/>
                    <a:lstStyle/>
                    <a:p>
                      <a:pPr algn="ctr" fontAlgn="ctr"/>
                      <a:r>
                        <a:rPr lang="en-US" sz="700" b="0" kern="1200" dirty="0">
                          <a:ln>
                            <a:solidFill>
                              <a:schemeClr val="accent5">
                                <a:alpha val="0"/>
                              </a:schemeClr>
                            </a:solidFill>
                          </a:ln>
                          <a:solidFill>
                            <a:schemeClr val="tx1">
                              <a:lumMod val="75000"/>
                              <a:lumOff val="25000"/>
                            </a:schemeClr>
                          </a:solidFill>
                          <a:latin typeface="KoPub돋움체 Medium" panose="00000600000000000000" pitchFamily="2" charset="-127"/>
                          <a:ea typeface="KoPub돋움체 Medium" panose="00000600000000000000" pitchFamily="2" charset="-127"/>
                          <a:cs typeface="+mn-cs"/>
                        </a:rPr>
                        <a:t>-2</a:t>
                      </a:r>
                    </a:p>
                  </a:txBody>
                  <a:tcPr marL="7901" marR="7901" marT="7901" marB="0" anchor="ctr">
                    <a:lnL w="6350" cap="flat" cmpd="sng" algn="ctr">
                      <a:solidFill>
                        <a:schemeClr val="bg1"/>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ctr"/>
                      <a:r>
                        <a:rPr lang="en-US" sz="1100" b="0" kern="1200" dirty="0" err="1">
                          <a:ln>
                            <a:solidFill>
                              <a:schemeClr val="accent5">
                                <a:alpha val="0"/>
                              </a:schemeClr>
                            </a:solidFill>
                          </a:ln>
                          <a:solidFill>
                            <a:schemeClr val="bg1">
                              <a:lumMod val="65000"/>
                            </a:schemeClr>
                          </a:solidFill>
                          <a:latin typeface="KPMG Bold" panose="020B0803030202040204" pitchFamily="34" charset="0"/>
                          <a:ea typeface="+mj-ea"/>
                          <a:cs typeface="+mn-cs"/>
                        </a:rPr>
                        <a:t>Kyobo</a:t>
                      </a:r>
                      <a:r>
                        <a:rPr lang="en-US" sz="1100" b="0" kern="1200" dirty="0">
                          <a:ln>
                            <a:solidFill>
                              <a:schemeClr val="accent5">
                                <a:alpha val="0"/>
                              </a:schemeClr>
                            </a:solidFill>
                          </a:ln>
                          <a:solidFill>
                            <a:schemeClr val="bg1">
                              <a:lumMod val="65000"/>
                            </a:schemeClr>
                          </a:solidFill>
                          <a:latin typeface="KPMG Bold" panose="020B0803030202040204" pitchFamily="34" charset="0"/>
                          <a:ea typeface="+mj-ea"/>
                          <a:cs typeface="+mn-cs"/>
                        </a:rPr>
                        <a:t> Life Asset Management(Japan)</a:t>
                      </a:r>
                    </a:p>
                  </a:txBody>
                  <a:tcPr marL="72000" marR="0" marT="7901"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vMerge="1">
                  <a:txBody>
                    <a:bodyPr/>
                    <a:lstStyle/>
                    <a:p>
                      <a:pPr algn="ctr" fontAlgn="ctr"/>
                      <a:r>
                        <a:rPr lang="ko-KR" altLang="en-US" sz="800" b="0" kern="1200" dirty="0">
                          <a:ln>
                            <a:solidFill>
                              <a:schemeClr val="accent5">
                                <a:alpha val="0"/>
                              </a:schemeClr>
                            </a:solidFill>
                          </a:ln>
                          <a:solidFill>
                            <a:schemeClr val="tx1">
                              <a:lumMod val="65000"/>
                              <a:lumOff val="35000"/>
                            </a:schemeClr>
                          </a:solidFill>
                          <a:latin typeface="+mj-ea"/>
                          <a:ea typeface="+mj-ea"/>
                          <a:cs typeface="+mn-cs"/>
                        </a:rPr>
                        <a:t>법인</a:t>
                      </a:r>
                    </a:p>
                  </a:txBody>
                  <a:tcPr marL="36000" marR="36000" marT="7901"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fontAlgn="ctr"/>
                      <a:r>
                        <a:rPr lang="ko-KR" altLang="en-US" sz="900" b="0" kern="1200" dirty="0">
                          <a:ln>
                            <a:solidFill>
                              <a:schemeClr val="accent5">
                                <a:alpha val="0"/>
                              </a:schemeClr>
                            </a:solidFill>
                          </a:ln>
                          <a:solidFill>
                            <a:schemeClr val="tx1">
                              <a:lumMod val="50000"/>
                              <a:lumOff val="50000"/>
                            </a:schemeClr>
                          </a:solidFill>
                          <a:latin typeface="+mj-ea"/>
                          <a:ea typeface="+mj-ea"/>
                          <a:cs typeface="+mn-cs"/>
                        </a:rPr>
                        <a:t>일본</a:t>
                      </a:r>
                    </a:p>
                  </a:txBody>
                  <a:tcPr marL="0" marR="0" marT="7901"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ctr" fontAlgn="ctr"/>
                      <a:r>
                        <a:rPr lang="ko-KR" altLang="en-US" sz="900" b="0" kern="1200" dirty="0">
                          <a:ln>
                            <a:solidFill>
                              <a:schemeClr val="accent5">
                                <a:alpha val="0"/>
                              </a:schemeClr>
                            </a:solidFill>
                          </a:ln>
                          <a:solidFill>
                            <a:schemeClr val="tx1">
                              <a:lumMod val="50000"/>
                              <a:lumOff val="50000"/>
                            </a:schemeClr>
                          </a:solidFill>
                          <a:latin typeface="+mj-ea"/>
                          <a:ea typeface="+mj-ea"/>
                          <a:cs typeface="+mn-cs"/>
                        </a:rPr>
                        <a:t>도쿄</a:t>
                      </a:r>
                    </a:p>
                  </a:txBody>
                  <a:tcPr marL="0" marR="0" marT="7901" marB="0" anchor="ctr">
                    <a:lnL w="3175"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291238287"/>
                  </a:ext>
                </a:extLst>
              </a:tr>
              <a:tr h="176805">
                <a:tc>
                  <a:txBody>
                    <a:bodyPr/>
                    <a:lstStyle/>
                    <a:p>
                      <a:pPr algn="ctr" fontAlgn="ctr"/>
                      <a:r>
                        <a:rPr lang="ko-KR" altLang="en-US" sz="800" b="0" kern="1200" dirty="0">
                          <a:ln>
                            <a:solidFill>
                              <a:schemeClr val="accent5">
                                <a:alpha val="0"/>
                              </a:schemeClr>
                            </a:solidFill>
                          </a:ln>
                          <a:solidFill>
                            <a:schemeClr val="tx1">
                              <a:lumMod val="75000"/>
                              <a:lumOff val="25000"/>
                            </a:schemeClr>
                          </a:solidFill>
                          <a:latin typeface="+mj-ea"/>
                          <a:ea typeface="+mj-ea"/>
                          <a:cs typeface="+mn-cs"/>
                        </a:rPr>
                        <a:t>신한라이프</a:t>
                      </a:r>
                      <a:r>
                        <a:rPr lang="en-US" altLang="ko-KR" sz="800" b="0" kern="1200" dirty="0">
                          <a:ln>
                            <a:solidFill>
                              <a:schemeClr val="accent5">
                                <a:alpha val="0"/>
                              </a:schemeClr>
                            </a:solidFill>
                          </a:ln>
                          <a:solidFill>
                            <a:schemeClr val="tx1">
                              <a:lumMod val="75000"/>
                              <a:lumOff val="25000"/>
                            </a:schemeClr>
                          </a:solidFill>
                          <a:latin typeface="+mj-ea"/>
                          <a:ea typeface="+mj-ea"/>
                          <a:cs typeface="+mn-cs"/>
                        </a:rPr>
                        <a:t>(1)</a:t>
                      </a:r>
                    </a:p>
                  </a:txBody>
                  <a:tcPr marL="0" marR="0" marT="7901" marB="0" anchor="ctr">
                    <a:lnL w="6350" cap="flat" cmpd="sng" algn="ctr">
                      <a:solidFill>
                        <a:schemeClr val="bg1"/>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l" fontAlgn="ctr"/>
                      <a:r>
                        <a:rPr lang="en-US" sz="1100" b="0" kern="1200" dirty="0" err="1">
                          <a:ln>
                            <a:solidFill>
                              <a:schemeClr val="accent5">
                                <a:alpha val="0"/>
                              </a:schemeClr>
                            </a:solidFill>
                          </a:ln>
                          <a:solidFill>
                            <a:schemeClr val="bg1">
                              <a:lumMod val="65000"/>
                            </a:schemeClr>
                          </a:solidFill>
                          <a:latin typeface="KPMG Bold" panose="020B0803030202040204" pitchFamily="34" charset="0"/>
                          <a:ea typeface="+mj-ea"/>
                          <a:cs typeface="+mn-cs"/>
                        </a:rPr>
                        <a:t>Shinhan</a:t>
                      </a:r>
                      <a:r>
                        <a:rPr lang="en-US" sz="1100" b="0" kern="1200" dirty="0">
                          <a:ln>
                            <a:solidFill>
                              <a:schemeClr val="accent5">
                                <a:alpha val="0"/>
                              </a:schemeClr>
                            </a:solidFill>
                          </a:ln>
                          <a:solidFill>
                            <a:schemeClr val="bg1">
                              <a:lumMod val="65000"/>
                            </a:schemeClr>
                          </a:solidFill>
                          <a:latin typeface="KPMG Bold" panose="020B0803030202040204" pitchFamily="34" charset="0"/>
                          <a:ea typeface="+mj-ea"/>
                          <a:cs typeface="+mn-cs"/>
                        </a:rPr>
                        <a:t> Life Insurance Vietnam LLC</a:t>
                      </a:r>
                    </a:p>
                  </a:txBody>
                  <a:tcPr marL="72000" marR="0" marT="7901"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vMerge="1">
                  <a:txBody>
                    <a:bodyPr/>
                    <a:lstStyle/>
                    <a:p>
                      <a:pPr algn="ctr" fontAlgn="ctr"/>
                      <a:r>
                        <a:rPr lang="ko-KR" altLang="en-US" sz="800" b="0" kern="1200" dirty="0">
                          <a:ln>
                            <a:solidFill>
                              <a:schemeClr val="accent5">
                                <a:alpha val="0"/>
                              </a:schemeClr>
                            </a:solidFill>
                          </a:ln>
                          <a:solidFill>
                            <a:schemeClr val="tx1">
                              <a:lumMod val="65000"/>
                              <a:lumOff val="35000"/>
                            </a:schemeClr>
                          </a:solidFill>
                          <a:latin typeface="+mj-ea"/>
                          <a:ea typeface="+mj-ea"/>
                          <a:cs typeface="+mn-cs"/>
                        </a:rPr>
                        <a:t>법인</a:t>
                      </a:r>
                    </a:p>
                  </a:txBody>
                  <a:tcPr marL="36000" marR="36000" marT="7901"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fontAlgn="ctr"/>
                      <a:r>
                        <a:rPr lang="ko-KR" altLang="en-US" sz="900" b="0" kern="1200" dirty="0">
                          <a:ln>
                            <a:solidFill>
                              <a:schemeClr val="accent5">
                                <a:alpha val="0"/>
                              </a:schemeClr>
                            </a:solidFill>
                          </a:ln>
                          <a:solidFill>
                            <a:schemeClr val="bg1"/>
                          </a:solidFill>
                          <a:latin typeface="+mj-ea"/>
                          <a:ea typeface="+mj-ea"/>
                          <a:cs typeface="+mn-cs"/>
                        </a:rPr>
                        <a:t>베트남</a:t>
                      </a:r>
                    </a:p>
                  </a:txBody>
                  <a:tcPr marL="0" marR="0" marT="7901" marB="0" anchor="ctr">
                    <a:lnL w="3175" cap="flat" cmpd="sng" algn="ctr">
                      <a:solidFill>
                        <a:schemeClr val="bg1">
                          <a:lumMod val="75000"/>
                        </a:schemeClr>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00B0F0"/>
                    </a:solidFill>
                  </a:tcPr>
                </a:tc>
                <a:tc>
                  <a:txBody>
                    <a:bodyPr/>
                    <a:lstStyle/>
                    <a:p>
                      <a:pPr algn="ctr" fontAlgn="ctr"/>
                      <a:r>
                        <a:rPr lang="ko-KR" altLang="en-US" sz="900" b="0" kern="1200" dirty="0">
                          <a:ln>
                            <a:solidFill>
                              <a:schemeClr val="accent5">
                                <a:alpha val="0"/>
                              </a:schemeClr>
                            </a:solidFill>
                          </a:ln>
                          <a:solidFill>
                            <a:schemeClr val="bg1"/>
                          </a:solidFill>
                          <a:latin typeface="+mj-ea"/>
                          <a:ea typeface="+mj-ea"/>
                          <a:cs typeface="+mn-cs"/>
                        </a:rPr>
                        <a:t>호찌민</a:t>
                      </a:r>
                    </a:p>
                  </a:txBody>
                  <a:tcPr marL="0" marR="0" marT="7901" marB="0" anchor="ctr">
                    <a:lnL w="3175" cap="flat" cmpd="sng" algn="ctr">
                      <a:solidFill>
                        <a:schemeClr val="bg1"/>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00B0F0"/>
                    </a:solidFill>
                  </a:tcPr>
                </a:tc>
                <a:extLst>
                  <a:ext uri="{0D108BD9-81ED-4DB2-BD59-A6C34878D82A}">
                    <a16:rowId xmlns:a16="http://schemas.microsoft.com/office/drawing/2014/main" val="703159063"/>
                  </a:ext>
                </a:extLst>
              </a:tr>
              <a:tr h="176805">
                <a:tc rowSpan="7">
                  <a:txBody>
                    <a:bodyPr/>
                    <a:lstStyle/>
                    <a:p>
                      <a:pPr algn="ctr" fontAlgn="ctr"/>
                      <a:r>
                        <a:rPr lang="ko-KR" altLang="en-US" sz="800" b="0" kern="1200" dirty="0">
                          <a:ln>
                            <a:solidFill>
                              <a:schemeClr val="accent5">
                                <a:alpha val="0"/>
                              </a:schemeClr>
                            </a:solidFill>
                          </a:ln>
                          <a:solidFill>
                            <a:schemeClr val="tx1">
                              <a:lumMod val="75000"/>
                              <a:lumOff val="25000"/>
                            </a:schemeClr>
                          </a:solidFill>
                          <a:latin typeface="+mj-ea"/>
                          <a:ea typeface="+mj-ea"/>
                          <a:cs typeface="+mn-cs"/>
                        </a:rPr>
                        <a:t>삼성화재</a:t>
                      </a:r>
                      <a:endParaRPr lang="en-US" altLang="ko-KR" sz="800" b="0" kern="1200" dirty="0">
                        <a:ln>
                          <a:solidFill>
                            <a:schemeClr val="accent5">
                              <a:alpha val="0"/>
                            </a:schemeClr>
                          </a:solidFill>
                        </a:ln>
                        <a:solidFill>
                          <a:schemeClr val="tx1">
                            <a:lumMod val="75000"/>
                            <a:lumOff val="25000"/>
                          </a:schemeClr>
                        </a:solidFill>
                        <a:latin typeface="+mj-ea"/>
                        <a:ea typeface="+mj-ea"/>
                        <a:cs typeface="+mn-cs"/>
                      </a:endParaRPr>
                    </a:p>
                    <a:p>
                      <a:pPr algn="ctr" fontAlgn="ctr"/>
                      <a:r>
                        <a:rPr lang="en-US" altLang="ko-KR" sz="800" b="0" kern="1200" dirty="0">
                          <a:ln>
                            <a:solidFill>
                              <a:schemeClr val="accent5">
                                <a:alpha val="0"/>
                              </a:schemeClr>
                            </a:solidFill>
                          </a:ln>
                          <a:solidFill>
                            <a:schemeClr val="tx1">
                              <a:lumMod val="75000"/>
                              <a:lumOff val="25000"/>
                            </a:schemeClr>
                          </a:solidFill>
                          <a:latin typeface="+mj-ea"/>
                          <a:ea typeface="+mj-ea"/>
                          <a:cs typeface="+mn-cs"/>
                        </a:rPr>
                        <a:t>(7)</a:t>
                      </a:r>
                    </a:p>
                  </a:txBody>
                  <a:tcPr marL="0" marR="0" marT="7901" marB="0" anchor="ctr">
                    <a:lnL w="6350" cap="flat" cmpd="sng" algn="ctr">
                      <a:solidFill>
                        <a:schemeClr val="bg1"/>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l" fontAlgn="ctr"/>
                      <a:r>
                        <a:rPr lang="ko-KR" altLang="en-US" sz="1000" b="0" kern="1200" dirty="0">
                          <a:ln>
                            <a:solidFill>
                              <a:schemeClr val="accent5">
                                <a:alpha val="0"/>
                              </a:schemeClr>
                            </a:solidFill>
                          </a:ln>
                          <a:solidFill>
                            <a:schemeClr val="bg1">
                              <a:lumMod val="65000"/>
                            </a:schemeClr>
                          </a:solidFill>
                          <a:latin typeface="KPMG Bold" panose="020B0803030202040204" pitchFamily="34" charset="0"/>
                          <a:ea typeface="+mj-ea"/>
                          <a:cs typeface="+mn-cs"/>
                        </a:rPr>
                        <a:t>삼성투구보험</a:t>
                      </a:r>
                    </a:p>
                  </a:txBody>
                  <a:tcPr marL="72000" marR="0" marT="7901"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vMerge="1">
                  <a:txBody>
                    <a:bodyPr/>
                    <a:lstStyle/>
                    <a:p>
                      <a:pPr algn="ctr" fontAlgn="ctr"/>
                      <a:r>
                        <a:rPr lang="ko-KR" altLang="en-US" sz="800" b="0" kern="1200" dirty="0">
                          <a:ln>
                            <a:solidFill>
                              <a:schemeClr val="accent5">
                                <a:alpha val="0"/>
                              </a:schemeClr>
                            </a:solidFill>
                          </a:ln>
                          <a:solidFill>
                            <a:schemeClr val="tx1">
                              <a:lumMod val="65000"/>
                              <a:lumOff val="35000"/>
                            </a:schemeClr>
                          </a:solidFill>
                          <a:latin typeface="+mj-ea"/>
                          <a:ea typeface="+mj-ea"/>
                          <a:cs typeface="+mn-cs"/>
                        </a:rPr>
                        <a:t>법인</a:t>
                      </a:r>
                    </a:p>
                  </a:txBody>
                  <a:tcPr marL="36000" marR="36000" marT="7901"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fontAlgn="ctr"/>
                      <a:r>
                        <a:rPr lang="ko-KR" altLang="en-US" sz="900" b="0" kern="1200" dirty="0">
                          <a:ln>
                            <a:solidFill>
                              <a:schemeClr val="accent5">
                                <a:alpha val="0"/>
                              </a:schemeClr>
                            </a:solidFill>
                          </a:ln>
                          <a:solidFill>
                            <a:schemeClr val="bg1"/>
                          </a:solidFill>
                          <a:latin typeface="+mj-ea"/>
                          <a:ea typeface="+mj-ea"/>
                          <a:cs typeface="+mn-cs"/>
                        </a:rPr>
                        <a:t>인도네시아</a:t>
                      </a:r>
                    </a:p>
                  </a:txBody>
                  <a:tcPr marL="0" marR="0" marT="7901" marB="0" anchor="ctr">
                    <a:lnL w="3175" cap="flat" cmpd="sng" algn="ctr">
                      <a:solidFill>
                        <a:schemeClr val="bg1">
                          <a:lumMod val="75000"/>
                        </a:schemeClr>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chemeClr val="tx2"/>
                    </a:solidFill>
                  </a:tcPr>
                </a:tc>
                <a:tc>
                  <a:txBody>
                    <a:bodyPr/>
                    <a:lstStyle/>
                    <a:p>
                      <a:pPr algn="ctr" fontAlgn="ctr"/>
                      <a:r>
                        <a:rPr lang="ko-KR" altLang="en-US" sz="900" b="0" kern="1200" dirty="0">
                          <a:ln>
                            <a:solidFill>
                              <a:schemeClr val="accent5">
                                <a:alpha val="0"/>
                              </a:schemeClr>
                            </a:solidFill>
                          </a:ln>
                          <a:solidFill>
                            <a:schemeClr val="bg1"/>
                          </a:solidFill>
                          <a:latin typeface="+mj-ea"/>
                          <a:ea typeface="+mj-ea"/>
                          <a:cs typeface="+mn-cs"/>
                        </a:rPr>
                        <a:t>자카르타</a:t>
                      </a:r>
                    </a:p>
                  </a:txBody>
                  <a:tcPr marL="0" marR="0" marT="7901" marB="0" anchor="ctr">
                    <a:lnL w="3175" cap="flat" cmpd="sng" algn="ctr">
                      <a:solidFill>
                        <a:schemeClr val="bg1"/>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chemeClr val="tx2"/>
                    </a:solidFill>
                  </a:tcPr>
                </a:tc>
                <a:extLst>
                  <a:ext uri="{0D108BD9-81ED-4DB2-BD59-A6C34878D82A}">
                    <a16:rowId xmlns:a16="http://schemas.microsoft.com/office/drawing/2014/main" val="1226937830"/>
                  </a:ext>
                </a:extLst>
              </a:tr>
              <a:tr h="176805">
                <a:tc vMerge="1">
                  <a:txBody>
                    <a:bodyPr/>
                    <a:lstStyle/>
                    <a:p>
                      <a:pPr algn="ctr" fontAlgn="ctr"/>
                      <a:r>
                        <a:rPr lang="ko-KR" altLang="en-US" sz="700" b="0" kern="1200" dirty="0">
                          <a:ln>
                            <a:solidFill>
                              <a:schemeClr val="accent5">
                                <a:alpha val="0"/>
                              </a:schemeClr>
                            </a:solidFill>
                          </a:ln>
                          <a:solidFill>
                            <a:schemeClr val="tx1">
                              <a:lumMod val="75000"/>
                              <a:lumOff val="25000"/>
                            </a:schemeClr>
                          </a:solidFill>
                          <a:latin typeface="KoPub돋움체 Medium" panose="00000600000000000000" pitchFamily="2" charset="-127"/>
                          <a:ea typeface="KoPub돋움체 Medium" panose="00000600000000000000" pitchFamily="2" charset="-127"/>
                          <a:cs typeface="+mn-cs"/>
                        </a:rPr>
                        <a:t>　</a:t>
                      </a:r>
                    </a:p>
                  </a:txBody>
                  <a:tcPr marL="7901" marR="7901" marT="7901" marB="0" anchor="ctr">
                    <a:lnL w="6350" cap="flat" cmpd="sng" algn="ctr">
                      <a:solidFill>
                        <a:schemeClr val="bg1"/>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ctr"/>
                      <a:r>
                        <a:rPr lang="ko-KR" altLang="en-US" sz="1000" b="0" kern="1200" dirty="0" err="1">
                          <a:ln>
                            <a:solidFill>
                              <a:schemeClr val="accent5">
                                <a:alpha val="0"/>
                              </a:schemeClr>
                            </a:solidFill>
                          </a:ln>
                          <a:solidFill>
                            <a:schemeClr val="bg1">
                              <a:lumMod val="65000"/>
                            </a:schemeClr>
                          </a:solidFill>
                          <a:latin typeface="KPMG Bold" panose="020B0803030202040204" pitchFamily="34" charset="0"/>
                          <a:ea typeface="+mj-ea"/>
                          <a:cs typeface="+mn-cs"/>
                        </a:rPr>
                        <a:t>삼성베트남합작법인</a:t>
                      </a:r>
                      <a:r>
                        <a:rPr lang="en-US" altLang="ko-KR" sz="1000" b="0" kern="1200" dirty="0">
                          <a:ln>
                            <a:solidFill>
                              <a:schemeClr val="accent5">
                                <a:alpha val="0"/>
                              </a:schemeClr>
                            </a:solidFill>
                          </a:ln>
                          <a:solidFill>
                            <a:schemeClr val="bg1">
                              <a:lumMod val="65000"/>
                            </a:schemeClr>
                          </a:solidFill>
                          <a:latin typeface="KPMG Bold" panose="020B0803030202040204" pitchFamily="34" charset="0"/>
                          <a:ea typeface="+mj-ea"/>
                          <a:cs typeface="+mn-cs"/>
                        </a:rPr>
                        <a:t>(</a:t>
                      </a:r>
                      <a:r>
                        <a:rPr lang="ko-KR" altLang="en-US" sz="1000" b="0" kern="1200" dirty="0">
                          <a:ln>
                            <a:solidFill>
                              <a:schemeClr val="accent5">
                                <a:alpha val="0"/>
                              </a:schemeClr>
                            </a:solidFill>
                          </a:ln>
                          <a:solidFill>
                            <a:schemeClr val="bg1">
                              <a:lumMod val="65000"/>
                            </a:schemeClr>
                          </a:solidFill>
                          <a:latin typeface="KPMG Bold" panose="020B0803030202040204" pitchFamily="34" charset="0"/>
                          <a:ea typeface="+mj-ea"/>
                          <a:cs typeface="+mn-cs"/>
                        </a:rPr>
                        <a:t>삼성</a:t>
                      </a:r>
                      <a:r>
                        <a:rPr lang="en-US" altLang="ko-KR" sz="1000" b="0" kern="1200" dirty="0">
                          <a:ln>
                            <a:solidFill>
                              <a:schemeClr val="accent5">
                                <a:alpha val="0"/>
                              </a:schemeClr>
                            </a:solidFill>
                          </a:ln>
                          <a:solidFill>
                            <a:schemeClr val="bg1">
                              <a:lumMod val="65000"/>
                            </a:schemeClr>
                          </a:solidFill>
                          <a:latin typeface="KPMG Bold" panose="020B0803030202040204" pitchFamily="34" charset="0"/>
                          <a:ea typeface="+mj-ea"/>
                          <a:cs typeface="+mn-cs"/>
                        </a:rPr>
                        <a:t>VINA)</a:t>
                      </a:r>
                    </a:p>
                  </a:txBody>
                  <a:tcPr marL="72000" marR="0" marT="7901"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vMerge="1">
                  <a:txBody>
                    <a:bodyPr/>
                    <a:lstStyle/>
                    <a:p>
                      <a:pPr algn="ctr" fontAlgn="ctr"/>
                      <a:r>
                        <a:rPr lang="ko-KR" altLang="en-US" sz="800" b="0" kern="1200" dirty="0">
                          <a:ln>
                            <a:solidFill>
                              <a:schemeClr val="accent5">
                                <a:alpha val="0"/>
                              </a:schemeClr>
                            </a:solidFill>
                          </a:ln>
                          <a:solidFill>
                            <a:schemeClr val="tx1">
                              <a:lumMod val="65000"/>
                              <a:lumOff val="35000"/>
                            </a:schemeClr>
                          </a:solidFill>
                          <a:latin typeface="+mj-ea"/>
                          <a:ea typeface="+mj-ea"/>
                          <a:cs typeface="+mn-cs"/>
                        </a:rPr>
                        <a:t>법인</a:t>
                      </a:r>
                    </a:p>
                  </a:txBody>
                  <a:tcPr marL="36000" marR="36000" marT="7901"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fontAlgn="ctr"/>
                      <a:r>
                        <a:rPr lang="ko-KR" altLang="en-US" sz="900" b="0" kern="1200" dirty="0">
                          <a:ln>
                            <a:solidFill>
                              <a:schemeClr val="accent5">
                                <a:alpha val="0"/>
                              </a:schemeClr>
                            </a:solidFill>
                          </a:ln>
                          <a:solidFill>
                            <a:schemeClr val="bg1"/>
                          </a:solidFill>
                          <a:latin typeface="+mj-ea"/>
                          <a:ea typeface="+mj-ea"/>
                          <a:cs typeface="+mn-cs"/>
                        </a:rPr>
                        <a:t>베트남</a:t>
                      </a:r>
                    </a:p>
                  </a:txBody>
                  <a:tcPr marL="0" marR="0" marT="7901" marB="0" anchor="ctr">
                    <a:lnL w="3175" cap="flat" cmpd="sng" algn="ctr">
                      <a:solidFill>
                        <a:schemeClr val="bg1">
                          <a:lumMod val="75000"/>
                        </a:schemeClr>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tx2"/>
                    </a:solidFill>
                  </a:tcPr>
                </a:tc>
                <a:tc>
                  <a:txBody>
                    <a:bodyPr/>
                    <a:lstStyle/>
                    <a:p>
                      <a:pPr algn="ctr" fontAlgn="ctr"/>
                      <a:r>
                        <a:rPr lang="ko-KR" altLang="en-US" sz="900" b="0" kern="1200" dirty="0">
                          <a:ln>
                            <a:solidFill>
                              <a:schemeClr val="accent5">
                                <a:alpha val="0"/>
                              </a:schemeClr>
                            </a:solidFill>
                          </a:ln>
                          <a:solidFill>
                            <a:schemeClr val="bg1"/>
                          </a:solidFill>
                          <a:latin typeface="+mj-ea"/>
                          <a:ea typeface="+mj-ea"/>
                          <a:cs typeface="+mn-cs"/>
                        </a:rPr>
                        <a:t>호찌민</a:t>
                      </a:r>
                    </a:p>
                  </a:txBody>
                  <a:tcPr marL="0" marR="0" marT="7901" marB="0" anchor="ctr">
                    <a:lnL w="3175" cap="flat" cmpd="sng" algn="ctr">
                      <a:solidFill>
                        <a:schemeClr val="bg1"/>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tx2"/>
                    </a:solidFill>
                  </a:tcPr>
                </a:tc>
                <a:extLst>
                  <a:ext uri="{0D108BD9-81ED-4DB2-BD59-A6C34878D82A}">
                    <a16:rowId xmlns:a16="http://schemas.microsoft.com/office/drawing/2014/main" val="2647142364"/>
                  </a:ext>
                </a:extLst>
              </a:tr>
              <a:tr h="176805">
                <a:tc vMerge="1">
                  <a:txBody>
                    <a:bodyPr/>
                    <a:lstStyle/>
                    <a:p>
                      <a:pPr algn="l" fontAlgn="ctr"/>
                      <a:r>
                        <a:rPr lang="ko-KR" altLang="en-US" sz="700" b="0" kern="1200">
                          <a:ln>
                            <a:solidFill>
                              <a:schemeClr val="accent5">
                                <a:alpha val="0"/>
                              </a:schemeClr>
                            </a:solidFill>
                          </a:ln>
                          <a:solidFill>
                            <a:schemeClr val="tx1">
                              <a:lumMod val="75000"/>
                              <a:lumOff val="25000"/>
                            </a:schemeClr>
                          </a:solidFill>
                          <a:latin typeface="KoPub돋움체 Medium" panose="00000600000000000000" pitchFamily="2" charset="-127"/>
                          <a:ea typeface="KoPub돋움체 Medium" panose="00000600000000000000" pitchFamily="2" charset="-127"/>
                          <a:cs typeface="+mn-cs"/>
                        </a:rPr>
                        <a:t>　</a:t>
                      </a:r>
                    </a:p>
                  </a:txBody>
                  <a:tcPr marL="7901" marR="7901" marT="7901" marB="0" anchor="ctr">
                    <a:lnL w="6350" cap="flat" cmpd="sng" algn="ctr">
                      <a:solidFill>
                        <a:schemeClr val="bg1"/>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ctr"/>
                      <a:r>
                        <a:rPr lang="ko-KR" altLang="en-US" sz="1000" b="0" kern="1200" dirty="0">
                          <a:ln>
                            <a:solidFill>
                              <a:schemeClr val="accent5">
                                <a:alpha val="0"/>
                              </a:schemeClr>
                            </a:solidFill>
                          </a:ln>
                          <a:solidFill>
                            <a:schemeClr val="bg1">
                              <a:lumMod val="65000"/>
                            </a:schemeClr>
                          </a:solidFill>
                          <a:latin typeface="KPMG Bold" panose="020B0803030202040204" pitchFamily="34" charset="0"/>
                          <a:ea typeface="+mj-ea"/>
                          <a:cs typeface="+mn-cs"/>
                        </a:rPr>
                        <a:t>미국지점</a:t>
                      </a:r>
                    </a:p>
                  </a:txBody>
                  <a:tcPr marL="72000" marR="0" marT="7901"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ctr" fontAlgn="ctr"/>
                      <a:r>
                        <a:rPr lang="ko-KR" altLang="en-US" sz="900" b="0" kern="1200" dirty="0">
                          <a:ln>
                            <a:solidFill>
                              <a:schemeClr val="accent5">
                                <a:alpha val="0"/>
                              </a:schemeClr>
                            </a:solidFill>
                          </a:ln>
                          <a:solidFill>
                            <a:schemeClr val="tx1">
                              <a:lumMod val="50000"/>
                              <a:lumOff val="50000"/>
                            </a:schemeClr>
                          </a:solidFill>
                          <a:latin typeface="+mj-ea"/>
                          <a:ea typeface="+mj-ea"/>
                          <a:cs typeface="+mn-cs"/>
                        </a:rPr>
                        <a:t>지점</a:t>
                      </a:r>
                    </a:p>
                  </a:txBody>
                  <a:tcPr marL="36000" marR="36000" marT="7901"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ctr" fontAlgn="ctr"/>
                      <a:r>
                        <a:rPr lang="ko-KR" altLang="en-US" sz="900" b="0" kern="1200" dirty="0">
                          <a:ln>
                            <a:solidFill>
                              <a:schemeClr val="accent5">
                                <a:alpha val="0"/>
                              </a:schemeClr>
                            </a:solidFill>
                          </a:ln>
                          <a:solidFill>
                            <a:schemeClr val="tx1">
                              <a:lumMod val="50000"/>
                              <a:lumOff val="50000"/>
                            </a:schemeClr>
                          </a:solidFill>
                          <a:latin typeface="+mj-ea"/>
                          <a:ea typeface="+mj-ea"/>
                          <a:cs typeface="+mn-cs"/>
                        </a:rPr>
                        <a:t>미국</a:t>
                      </a:r>
                    </a:p>
                  </a:txBody>
                  <a:tcPr marL="0" marR="0" marT="7901"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ctr" fontAlgn="ctr"/>
                      <a:r>
                        <a:rPr lang="ko-KR" altLang="en-US" sz="900" b="0" kern="1200" dirty="0">
                          <a:ln>
                            <a:solidFill>
                              <a:schemeClr val="accent5">
                                <a:alpha val="0"/>
                              </a:schemeClr>
                            </a:solidFill>
                          </a:ln>
                          <a:solidFill>
                            <a:schemeClr val="tx1">
                              <a:lumMod val="50000"/>
                              <a:lumOff val="50000"/>
                            </a:schemeClr>
                          </a:solidFill>
                          <a:latin typeface="+mj-ea"/>
                          <a:ea typeface="+mj-ea"/>
                          <a:cs typeface="+mn-cs"/>
                        </a:rPr>
                        <a:t>뉴욕</a:t>
                      </a:r>
                    </a:p>
                  </a:txBody>
                  <a:tcPr marL="0" marR="0" marT="7901" marB="0" anchor="ctr">
                    <a:lnL w="3175"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432915493"/>
                  </a:ext>
                </a:extLst>
              </a:tr>
              <a:tr h="176805">
                <a:tc vMerge="1">
                  <a:txBody>
                    <a:bodyPr/>
                    <a:lstStyle/>
                    <a:p>
                      <a:pPr algn="l" fontAlgn="ctr"/>
                      <a:r>
                        <a:rPr lang="ko-KR" altLang="en-US" sz="700" b="0" kern="1200">
                          <a:ln>
                            <a:solidFill>
                              <a:schemeClr val="accent5">
                                <a:alpha val="0"/>
                              </a:schemeClr>
                            </a:solidFill>
                          </a:ln>
                          <a:solidFill>
                            <a:schemeClr val="tx1">
                              <a:lumMod val="75000"/>
                              <a:lumOff val="25000"/>
                            </a:schemeClr>
                          </a:solidFill>
                          <a:latin typeface="KoPub돋움체 Medium" panose="00000600000000000000" pitchFamily="2" charset="-127"/>
                          <a:ea typeface="KoPub돋움체 Medium" panose="00000600000000000000" pitchFamily="2" charset="-127"/>
                          <a:cs typeface="+mn-cs"/>
                        </a:rPr>
                        <a:t>　</a:t>
                      </a:r>
                    </a:p>
                  </a:txBody>
                  <a:tcPr marL="7901" marR="7901" marT="7901" marB="0" anchor="ctr">
                    <a:lnL w="6350" cap="flat" cmpd="sng" algn="ctr">
                      <a:solidFill>
                        <a:schemeClr val="bg1"/>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ctr"/>
                      <a:r>
                        <a:rPr lang="ko-KR" altLang="en-US" sz="1000" b="0" kern="1200" dirty="0" err="1">
                          <a:ln>
                            <a:solidFill>
                              <a:schemeClr val="accent5">
                                <a:alpha val="0"/>
                              </a:schemeClr>
                            </a:solidFill>
                          </a:ln>
                          <a:solidFill>
                            <a:schemeClr val="bg1">
                              <a:lumMod val="65000"/>
                            </a:schemeClr>
                          </a:solidFill>
                          <a:latin typeface="KPMG Bold" panose="020B0803030202040204" pitchFamily="34" charset="0"/>
                          <a:ea typeface="+mj-ea"/>
                          <a:cs typeface="+mn-cs"/>
                        </a:rPr>
                        <a:t>삼성화재유럽법인</a:t>
                      </a:r>
                      <a:endParaRPr lang="ko-KR" altLang="en-US" sz="1000" b="0" kern="1200" dirty="0">
                        <a:ln>
                          <a:solidFill>
                            <a:schemeClr val="accent5">
                              <a:alpha val="0"/>
                            </a:schemeClr>
                          </a:solidFill>
                        </a:ln>
                        <a:solidFill>
                          <a:schemeClr val="bg1">
                            <a:lumMod val="65000"/>
                          </a:schemeClr>
                        </a:solidFill>
                        <a:latin typeface="KPMG Bold" panose="020B0803030202040204" pitchFamily="34" charset="0"/>
                        <a:ea typeface="+mj-ea"/>
                        <a:cs typeface="+mn-cs"/>
                      </a:endParaRPr>
                    </a:p>
                  </a:txBody>
                  <a:tcPr marL="72000" marR="0" marT="7901"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rowSpan="5">
                  <a:txBody>
                    <a:bodyPr/>
                    <a:lstStyle/>
                    <a:p>
                      <a:pPr algn="ctr" fontAlgn="ctr"/>
                      <a:r>
                        <a:rPr lang="ko-KR" altLang="en-US" sz="900" b="0" kern="1200" dirty="0">
                          <a:ln>
                            <a:solidFill>
                              <a:schemeClr val="accent5">
                                <a:alpha val="0"/>
                              </a:schemeClr>
                            </a:solidFill>
                          </a:ln>
                          <a:solidFill>
                            <a:schemeClr val="tx1">
                              <a:lumMod val="50000"/>
                              <a:lumOff val="50000"/>
                            </a:schemeClr>
                          </a:solidFill>
                          <a:latin typeface="+mj-ea"/>
                          <a:ea typeface="+mj-ea"/>
                          <a:cs typeface="+mn-cs"/>
                        </a:rPr>
                        <a:t>법인</a:t>
                      </a:r>
                    </a:p>
                  </a:txBody>
                  <a:tcPr marL="36000" marR="36000" marT="7901"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ctr" fontAlgn="ctr"/>
                      <a:r>
                        <a:rPr lang="ko-KR" altLang="en-US" sz="900" b="0" kern="1200" dirty="0">
                          <a:ln>
                            <a:solidFill>
                              <a:schemeClr val="accent5">
                                <a:alpha val="0"/>
                              </a:schemeClr>
                            </a:solidFill>
                          </a:ln>
                          <a:solidFill>
                            <a:schemeClr val="tx1">
                              <a:lumMod val="50000"/>
                              <a:lumOff val="50000"/>
                            </a:schemeClr>
                          </a:solidFill>
                          <a:latin typeface="+mj-ea"/>
                          <a:ea typeface="+mj-ea"/>
                          <a:cs typeface="+mn-cs"/>
                        </a:rPr>
                        <a:t>영국</a:t>
                      </a:r>
                    </a:p>
                  </a:txBody>
                  <a:tcPr marL="0" marR="0" marT="7901"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ctr" fontAlgn="ctr"/>
                      <a:r>
                        <a:rPr lang="ko-KR" altLang="en-US" sz="900" b="0" kern="1200" dirty="0">
                          <a:ln>
                            <a:solidFill>
                              <a:schemeClr val="accent5">
                                <a:alpha val="0"/>
                              </a:schemeClr>
                            </a:solidFill>
                          </a:ln>
                          <a:solidFill>
                            <a:schemeClr val="tx1">
                              <a:lumMod val="50000"/>
                              <a:lumOff val="50000"/>
                            </a:schemeClr>
                          </a:solidFill>
                          <a:latin typeface="+mj-ea"/>
                          <a:ea typeface="+mj-ea"/>
                          <a:cs typeface="+mn-cs"/>
                        </a:rPr>
                        <a:t>런던</a:t>
                      </a:r>
                    </a:p>
                  </a:txBody>
                  <a:tcPr marL="0" marR="0" marT="7901" marB="0" anchor="ctr">
                    <a:lnL w="3175"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410841322"/>
                  </a:ext>
                </a:extLst>
              </a:tr>
              <a:tr h="176805">
                <a:tc vMerge="1">
                  <a:txBody>
                    <a:bodyPr/>
                    <a:lstStyle/>
                    <a:p>
                      <a:pPr algn="l" fontAlgn="ctr"/>
                      <a:r>
                        <a:rPr lang="ko-KR" altLang="en-US" sz="700" b="0" kern="1200" dirty="0">
                          <a:ln>
                            <a:solidFill>
                              <a:schemeClr val="accent5">
                                <a:alpha val="0"/>
                              </a:schemeClr>
                            </a:solidFill>
                          </a:ln>
                          <a:solidFill>
                            <a:schemeClr val="tx1">
                              <a:lumMod val="75000"/>
                              <a:lumOff val="25000"/>
                            </a:schemeClr>
                          </a:solidFill>
                          <a:latin typeface="KoPub돋움체 Medium" panose="00000600000000000000" pitchFamily="2" charset="-127"/>
                          <a:ea typeface="KoPub돋움체 Medium" panose="00000600000000000000" pitchFamily="2" charset="-127"/>
                          <a:cs typeface="+mn-cs"/>
                        </a:rPr>
                        <a:t>　</a:t>
                      </a:r>
                    </a:p>
                  </a:txBody>
                  <a:tcPr marL="7901" marR="7901" marT="7901" marB="0" anchor="ctr">
                    <a:lnL w="6350" cap="flat" cmpd="sng" algn="ctr">
                      <a:solidFill>
                        <a:schemeClr val="bg1"/>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ctr"/>
                      <a:r>
                        <a:rPr lang="en-US" sz="1100" b="0" kern="1200" dirty="0">
                          <a:ln>
                            <a:solidFill>
                              <a:schemeClr val="accent5">
                                <a:alpha val="0"/>
                              </a:schemeClr>
                            </a:solidFill>
                          </a:ln>
                          <a:solidFill>
                            <a:schemeClr val="bg1">
                              <a:lumMod val="65000"/>
                            </a:schemeClr>
                          </a:solidFill>
                          <a:latin typeface="KPMG Bold" panose="020B0803030202040204" pitchFamily="34" charset="0"/>
                          <a:ea typeface="+mj-ea"/>
                          <a:cs typeface="+mn-cs"/>
                        </a:rPr>
                        <a:t>Samsung Reinsurance Pte. Ltd.</a:t>
                      </a:r>
                    </a:p>
                  </a:txBody>
                  <a:tcPr marL="72000" marR="0" marT="7901"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vMerge="1">
                  <a:txBody>
                    <a:bodyPr/>
                    <a:lstStyle/>
                    <a:p>
                      <a:pPr algn="ctr" fontAlgn="ctr"/>
                      <a:r>
                        <a:rPr lang="ko-KR" altLang="en-US" sz="800" b="0" kern="1200" dirty="0">
                          <a:ln>
                            <a:solidFill>
                              <a:schemeClr val="accent5">
                                <a:alpha val="0"/>
                              </a:schemeClr>
                            </a:solidFill>
                          </a:ln>
                          <a:solidFill>
                            <a:schemeClr val="tx1">
                              <a:lumMod val="65000"/>
                              <a:lumOff val="35000"/>
                            </a:schemeClr>
                          </a:solidFill>
                          <a:latin typeface="+mj-ea"/>
                          <a:ea typeface="+mj-ea"/>
                          <a:cs typeface="+mn-cs"/>
                        </a:rPr>
                        <a:t>법인</a:t>
                      </a:r>
                    </a:p>
                  </a:txBody>
                  <a:tcPr marL="36000" marR="36000" marT="7901"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fontAlgn="ctr"/>
                      <a:r>
                        <a:rPr lang="ko-KR" altLang="en-US" sz="900" b="0" kern="1200" dirty="0">
                          <a:ln>
                            <a:solidFill>
                              <a:schemeClr val="accent5">
                                <a:alpha val="0"/>
                              </a:schemeClr>
                            </a:solidFill>
                          </a:ln>
                          <a:solidFill>
                            <a:schemeClr val="tx1">
                              <a:lumMod val="50000"/>
                              <a:lumOff val="50000"/>
                            </a:schemeClr>
                          </a:solidFill>
                          <a:latin typeface="+mj-ea"/>
                          <a:ea typeface="+mj-ea"/>
                          <a:cs typeface="+mn-cs"/>
                        </a:rPr>
                        <a:t>싱가포르</a:t>
                      </a:r>
                    </a:p>
                  </a:txBody>
                  <a:tcPr marL="0" marR="0" marT="7901"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ctr" fontAlgn="ctr"/>
                      <a:r>
                        <a:rPr lang="ko-KR" altLang="en-US" sz="900" b="0" kern="1200" dirty="0">
                          <a:ln>
                            <a:solidFill>
                              <a:schemeClr val="accent5">
                                <a:alpha val="0"/>
                              </a:schemeClr>
                            </a:solidFill>
                          </a:ln>
                          <a:solidFill>
                            <a:schemeClr val="tx1">
                              <a:lumMod val="50000"/>
                              <a:lumOff val="50000"/>
                            </a:schemeClr>
                          </a:solidFill>
                          <a:latin typeface="+mj-ea"/>
                          <a:ea typeface="+mj-ea"/>
                          <a:cs typeface="+mn-cs"/>
                        </a:rPr>
                        <a:t>싱가포르</a:t>
                      </a:r>
                    </a:p>
                  </a:txBody>
                  <a:tcPr marL="0" marR="0" marT="7901" marB="0" anchor="ctr">
                    <a:lnL w="3175"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253990515"/>
                  </a:ext>
                </a:extLst>
              </a:tr>
              <a:tr h="176805">
                <a:tc vMerge="1">
                  <a:txBody>
                    <a:bodyPr/>
                    <a:lstStyle/>
                    <a:p>
                      <a:pPr algn="l" fontAlgn="ctr"/>
                      <a:r>
                        <a:rPr lang="ko-KR" altLang="en-US" sz="700" b="0" kern="1200" dirty="0">
                          <a:ln>
                            <a:solidFill>
                              <a:schemeClr val="accent5">
                                <a:alpha val="0"/>
                              </a:schemeClr>
                            </a:solidFill>
                          </a:ln>
                          <a:solidFill>
                            <a:schemeClr val="tx1">
                              <a:lumMod val="75000"/>
                              <a:lumOff val="25000"/>
                            </a:schemeClr>
                          </a:solidFill>
                          <a:latin typeface="KoPub돋움체 Medium" panose="00000600000000000000" pitchFamily="2" charset="-127"/>
                          <a:ea typeface="KoPub돋움체 Medium" panose="00000600000000000000" pitchFamily="2" charset="-127"/>
                          <a:cs typeface="+mn-cs"/>
                        </a:rPr>
                        <a:t>　</a:t>
                      </a:r>
                    </a:p>
                  </a:txBody>
                  <a:tcPr marL="7901" marR="7901" marT="7901" marB="0" anchor="ctr">
                    <a:lnL w="6350" cap="flat" cmpd="sng" algn="ctr">
                      <a:solidFill>
                        <a:schemeClr val="bg1"/>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ctr"/>
                      <a:r>
                        <a:rPr lang="en-US" sz="1100" b="0" kern="1200" dirty="0">
                          <a:ln>
                            <a:solidFill>
                              <a:schemeClr val="accent5">
                                <a:alpha val="0"/>
                              </a:schemeClr>
                            </a:solidFill>
                          </a:ln>
                          <a:solidFill>
                            <a:schemeClr val="bg1">
                              <a:lumMod val="65000"/>
                            </a:schemeClr>
                          </a:solidFill>
                          <a:latin typeface="KPMG Bold" panose="020B0803030202040204" pitchFamily="34" charset="0"/>
                          <a:ea typeface="+mj-ea"/>
                          <a:cs typeface="+mn-cs"/>
                        </a:rPr>
                        <a:t>Samsung Fire &amp; Marine Management Corp.</a:t>
                      </a:r>
                    </a:p>
                  </a:txBody>
                  <a:tcPr marL="72000" marR="0" marT="7901"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vMerge="1">
                  <a:txBody>
                    <a:bodyPr/>
                    <a:lstStyle/>
                    <a:p>
                      <a:pPr algn="ctr" fontAlgn="ctr"/>
                      <a:r>
                        <a:rPr lang="ko-KR" altLang="en-US" sz="800" b="0" kern="1200" dirty="0">
                          <a:ln>
                            <a:solidFill>
                              <a:schemeClr val="accent5">
                                <a:alpha val="0"/>
                              </a:schemeClr>
                            </a:solidFill>
                          </a:ln>
                          <a:solidFill>
                            <a:schemeClr val="tx1">
                              <a:lumMod val="65000"/>
                              <a:lumOff val="35000"/>
                            </a:schemeClr>
                          </a:solidFill>
                          <a:latin typeface="+mj-ea"/>
                          <a:ea typeface="+mj-ea"/>
                          <a:cs typeface="+mn-cs"/>
                        </a:rPr>
                        <a:t>법인</a:t>
                      </a:r>
                    </a:p>
                  </a:txBody>
                  <a:tcPr marL="36000" marR="36000" marT="7901"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fontAlgn="ctr"/>
                      <a:r>
                        <a:rPr lang="ko-KR" altLang="en-US" sz="900" b="0" kern="1200" dirty="0">
                          <a:ln>
                            <a:solidFill>
                              <a:schemeClr val="accent5">
                                <a:alpha val="0"/>
                              </a:schemeClr>
                            </a:solidFill>
                          </a:ln>
                          <a:solidFill>
                            <a:schemeClr val="tx1">
                              <a:lumMod val="50000"/>
                              <a:lumOff val="50000"/>
                            </a:schemeClr>
                          </a:solidFill>
                          <a:latin typeface="+mj-ea"/>
                          <a:ea typeface="+mj-ea"/>
                          <a:cs typeface="+mn-cs"/>
                        </a:rPr>
                        <a:t>미국</a:t>
                      </a:r>
                    </a:p>
                  </a:txBody>
                  <a:tcPr marL="0" marR="0" marT="7901"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ctr" fontAlgn="ctr"/>
                      <a:r>
                        <a:rPr lang="ko-KR" altLang="en-US" sz="900" b="0" kern="1200" dirty="0">
                          <a:ln>
                            <a:solidFill>
                              <a:schemeClr val="accent5">
                                <a:alpha val="0"/>
                              </a:schemeClr>
                            </a:solidFill>
                          </a:ln>
                          <a:solidFill>
                            <a:schemeClr val="tx1">
                              <a:lumMod val="50000"/>
                              <a:lumOff val="50000"/>
                            </a:schemeClr>
                          </a:solidFill>
                          <a:latin typeface="+mj-ea"/>
                          <a:ea typeface="+mj-ea"/>
                          <a:cs typeface="+mn-cs"/>
                        </a:rPr>
                        <a:t>뉴저지</a:t>
                      </a:r>
                    </a:p>
                  </a:txBody>
                  <a:tcPr marL="0" marR="0" marT="7901" marB="0" anchor="ctr">
                    <a:lnL w="3175"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4104228556"/>
                  </a:ext>
                </a:extLst>
              </a:tr>
              <a:tr h="176805">
                <a:tc vMerge="1">
                  <a:txBody>
                    <a:bodyPr/>
                    <a:lstStyle/>
                    <a:p>
                      <a:pPr algn="l" fontAlgn="ctr"/>
                      <a:r>
                        <a:rPr lang="ko-KR" altLang="en-US" sz="700" b="0" kern="1200" dirty="0">
                          <a:ln>
                            <a:solidFill>
                              <a:schemeClr val="accent5">
                                <a:alpha val="0"/>
                              </a:schemeClr>
                            </a:solidFill>
                          </a:ln>
                          <a:solidFill>
                            <a:schemeClr val="tx1">
                              <a:lumMod val="75000"/>
                              <a:lumOff val="25000"/>
                            </a:schemeClr>
                          </a:solidFill>
                          <a:latin typeface="KoPub돋움체 Medium" panose="00000600000000000000" pitchFamily="2" charset="-127"/>
                          <a:ea typeface="KoPub돋움체 Medium" panose="00000600000000000000" pitchFamily="2" charset="-127"/>
                          <a:cs typeface="+mn-cs"/>
                        </a:rPr>
                        <a:t>　</a:t>
                      </a:r>
                    </a:p>
                  </a:txBody>
                  <a:tcPr marL="7901" marR="7901" marT="7901" marB="0" anchor="ctr">
                    <a:lnL w="6350" cap="flat" cmpd="sng" algn="ctr">
                      <a:solidFill>
                        <a:schemeClr val="bg1"/>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ctr"/>
                      <a:r>
                        <a:rPr lang="en-US" sz="1100" b="0" kern="1200" dirty="0">
                          <a:ln>
                            <a:solidFill>
                              <a:schemeClr val="accent5">
                                <a:alpha val="0"/>
                              </a:schemeClr>
                            </a:solidFill>
                          </a:ln>
                          <a:solidFill>
                            <a:schemeClr val="bg1">
                              <a:lumMod val="65000"/>
                            </a:schemeClr>
                          </a:solidFill>
                          <a:latin typeface="KPMG Bold" panose="020B0803030202040204" pitchFamily="34" charset="0"/>
                          <a:ea typeface="+mj-ea"/>
                          <a:cs typeface="+mn-cs"/>
                        </a:rPr>
                        <a:t>Samsung Fire &amp; Marine Insurance Middle East</a:t>
                      </a:r>
                    </a:p>
                  </a:txBody>
                  <a:tcPr marL="72000" marR="0" marT="7901"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vMerge="1">
                  <a:txBody>
                    <a:bodyPr/>
                    <a:lstStyle/>
                    <a:p>
                      <a:pPr algn="ctr" fontAlgn="ctr"/>
                      <a:r>
                        <a:rPr lang="ko-KR" altLang="en-US" sz="800" b="0" kern="1200" dirty="0">
                          <a:ln>
                            <a:solidFill>
                              <a:schemeClr val="accent5">
                                <a:alpha val="0"/>
                              </a:schemeClr>
                            </a:solidFill>
                          </a:ln>
                          <a:solidFill>
                            <a:schemeClr val="tx1">
                              <a:lumMod val="65000"/>
                              <a:lumOff val="35000"/>
                            </a:schemeClr>
                          </a:solidFill>
                          <a:latin typeface="+mj-ea"/>
                          <a:ea typeface="+mj-ea"/>
                          <a:cs typeface="+mn-cs"/>
                        </a:rPr>
                        <a:t>법인</a:t>
                      </a:r>
                    </a:p>
                  </a:txBody>
                  <a:tcPr marL="36000" marR="36000" marT="7901"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fontAlgn="ctr"/>
                      <a:r>
                        <a:rPr lang="ko-KR" altLang="en-US" sz="900" b="0" kern="1200" dirty="0">
                          <a:ln>
                            <a:solidFill>
                              <a:schemeClr val="accent5">
                                <a:alpha val="0"/>
                              </a:schemeClr>
                            </a:solidFill>
                          </a:ln>
                          <a:solidFill>
                            <a:schemeClr val="tx1">
                              <a:lumMod val="50000"/>
                              <a:lumOff val="50000"/>
                            </a:schemeClr>
                          </a:solidFill>
                          <a:latin typeface="+mj-ea"/>
                          <a:ea typeface="+mj-ea"/>
                          <a:cs typeface="+mn-cs"/>
                        </a:rPr>
                        <a:t>아랍에미리트</a:t>
                      </a:r>
                    </a:p>
                  </a:txBody>
                  <a:tcPr marL="0" marR="0" marT="7901"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ctr" fontAlgn="ctr"/>
                      <a:r>
                        <a:rPr lang="ko-KR" altLang="en-US" sz="900" b="0" kern="1200" dirty="0">
                          <a:ln>
                            <a:solidFill>
                              <a:schemeClr val="accent5">
                                <a:alpha val="0"/>
                              </a:schemeClr>
                            </a:solidFill>
                          </a:ln>
                          <a:solidFill>
                            <a:schemeClr val="tx1">
                              <a:lumMod val="50000"/>
                              <a:lumOff val="50000"/>
                            </a:schemeClr>
                          </a:solidFill>
                          <a:latin typeface="+mj-ea"/>
                          <a:ea typeface="+mj-ea"/>
                          <a:cs typeface="+mn-cs"/>
                        </a:rPr>
                        <a:t>두바이</a:t>
                      </a:r>
                    </a:p>
                  </a:txBody>
                  <a:tcPr marL="0" marR="0" marT="7901" marB="0" anchor="ctr">
                    <a:lnL w="3175"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123247657"/>
                  </a:ext>
                </a:extLst>
              </a:tr>
              <a:tr h="176805">
                <a:tc rowSpan="3">
                  <a:txBody>
                    <a:bodyPr/>
                    <a:lstStyle/>
                    <a:p>
                      <a:pPr algn="ctr" fontAlgn="ctr"/>
                      <a:r>
                        <a:rPr lang="en-US" sz="800" b="0" kern="1200" dirty="0">
                          <a:ln>
                            <a:solidFill>
                              <a:schemeClr val="accent5">
                                <a:alpha val="0"/>
                              </a:schemeClr>
                            </a:solidFill>
                          </a:ln>
                          <a:solidFill>
                            <a:schemeClr val="tx1">
                              <a:lumMod val="75000"/>
                              <a:lumOff val="25000"/>
                            </a:schemeClr>
                          </a:solidFill>
                          <a:latin typeface="+mj-ea"/>
                          <a:ea typeface="+mj-ea"/>
                          <a:cs typeface="+mn-cs"/>
                        </a:rPr>
                        <a:t>DB</a:t>
                      </a:r>
                      <a:r>
                        <a:rPr lang="ko-KR" altLang="en-US" sz="800" b="0" kern="1200" dirty="0" err="1">
                          <a:ln>
                            <a:solidFill>
                              <a:schemeClr val="accent5">
                                <a:alpha val="0"/>
                              </a:schemeClr>
                            </a:solidFill>
                          </a:ln>
                          <a:solidFill>
                            <a:schemeClr val="tx1">
                              <a:lumMod val="75000"/>
                              <a:lumOff val="25000"/>
                            </a:schemeClr>
                          </a:solidFill>
                          <a:latin typeface="+mj-ea"/>
                          <a:ea typeface="+mj-ea"/>
                          <a:cs typeface="+mn-cs"/>
                        </a:rPr>
                        <a:t>손보</a:t>
                      </a:r>
                    </a:p>
                    <a:p>
                      <a:pPr algn="ctr" fontAlgn="ctr"/>
                      <a:r>
                        <a:rPr lang="en-US" sz="800" b="0" kern="1200" dirty="0">
                          <a:ln>
                            <a:solidFill>
                              <a:schemeClr val="accent5">
                                <a:alpha val="0"/>
                              </a:schemeClr>
                            </a:solidFill>
                          </a:ln>
                          <a:solidFill>
                            <a:schemeClr val="tx1">
                              <a:lumMod val="75000"/>
                              <a:lumOff val="25000"/>
                            </a:schemeClr>
                          </a:solidFill>
                          <a:latin typeface="+mj-ea"/>
                          <a:ea typeface="+mj-ea"/>
                          <a:cs typeface="+mn-cs"/>
                        </a:rPr>
                        <a:t>(3)</a:t>
                      </a:r>
                      <a:endParaRPr lang="ko-KR" altLang="en-US" sz="800" b="0" kern="1200" dirty="0">
                        <a:ln>
                          <a:solidFill>
                            <a:schemeClr val="accent5">
                              <a:alpha val="0"/>
                            </a:schemeClr>
                          </a:solidFill>
                        </a:ln>
                        <a:solidFill>
                          <a:schemeClr val="tx1">
                            <a:lumMod val="75000"/>
                            <a:lumOff val="25000"/>
                          </a:schemeClr>
                        </a:solidFill>
                        <a:latin typeface="+mj-ea"/>
                        <a:ea typeface="+mj-ea"/>
                        <a:cs typeface="+mn-cs"/>
                      </a:endParaRPr>
                    </a:p>
                  </a:txBody>
                  <a:tcPr marL="0" marR="0" marT="7901" marB="0" anchor="ctr">
                    <a:lnL w="6350" cap="flat" cmpd="sng" algn="ctr">
                      <a:solidFill>
                        <a:schemeClr val="bg1"/>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algn="l" fontAlgn="ctr"/>
                      <a:r>
                        <a:rPr lang="en-US" sz="1100" b="0" kern="1200" dirty="0">
                          <a:ln>
                            <a:solidFill>
                              <a:schemeClr val="accent5">
                                <a:alpha val="0"/>
                              </a:schemeClr>
                            </a:solidFill>
                          </a:ln>
                          <a:solidFill>
                            <a:schemeClr val="bg1">
                              <a:lumMod val="65000"/>
                            </a:schemeClr>
                          </a:solidFill>
                          <a:latin typeface="KPMG Bold" panose="020B0803030202040204" pitchFamily="34" charset="0"/>
                          <a:ea typeface="+mj-ea"/>
                          <a:cs typeface="+mn-cs"/>
                        </a:rPr>
                        <a:t>John Mullen</a:t>
                      </a:r>
                    </a:p>
                  </a:txBody>
                  <a:tcPr marL="72000" marR="7901" marT="7901"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vMerge="1">
                  <a:txBody>
                    <a:bodyPr/>
                    <a:lstStyle/>
                    <a:p>
                      <a:pPr algn="ctr" fontAlgn="ctr"/>
                      <a:r>
                        <a:rPr lang="ko-KR" altLang="en-US" sz="800" b="1" kern="1200" dirty="0">
                          <a:ln>
                            <a:solidFill>
                              <a:schemeClr val="accent5">
                                <a:alpha val="0"/>
                              </a:schemeClr>
                            </a:solidFill>
                          </a:ln>
                          <a:solidFill>
                            <a:schemeClr val="tx1">
                              <a:lumMod val="65000"/>
                              <a:lumOff val="35000"/>
                            </a:schemeClr>
                          </a:solidFill>
                          <a:latin typeface="+mj-ea"/>
                          <a:ea typeface="+mj-ea"/>
                          <a:cs typeface="+mn-cs"/>
                        </a:rPr>
                        <a:t>법인</a:t>
                      </a:r>
                    </a:p>
                  </a:txBody>
                  <a:tcPr marL="7901" marR="7901" marT="7901"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rowSpan="3">
                  <a:txBody>
                    <a:bodyPr/>
                    <a:lstStyle/>
                    <a:p>
                      <a:pPr algn="ctr" fontAlgn="ctr"/>
                      <a:r>
                        <a:rPr lang="ko-KR" altLang="en-US" sz="900" b="1" kern="1200" dirty="0">
                          <a:ln>
                            <a:solidFill>
                              <a:schemeClr val="accent5">
                                <a:alpha val="0"/>
                              </a:schemeClr>
                            </a:solidFill>
                          </a:ln>
                          <a:solidFill>
                            <a:schemeClr val="tx1">
                              <a:lumMod val="50000"/>
                              <a:lumOff val="50000"/>
                            </a:schemeClr>
                          </a:solidFill>
                          <a:latin typeface="+mj-ea"/>
                          <a:ea typeface="+mj-ea"/>
                          <a:cs typeface="+mn-cs"/>
                        </a:rPr>
                        <a:t>미국</a:t>
                      </a:r>
                    </a:p>
                  </a:txBody>
                  <a:tcPr marL="7901" marR="7901" marT="7901"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fontAlgn="ctr"/>
                      <a:r>
                        <a:rPr lang="ko-KR" altLang="en-US" sz="900" b="1" kern="1200" dirty="0">
                          <a:ln>
                            <a:solidFill>
                              <a:schemeClr val="accent5">
                                <a:alpha val="0"/>
                              </a:schemeClr>
                            </a:solidFill>
                          </a:ln>
                          <a:solidFill>
                            <a:schemeClr val="tx1">
                              <a:lumMod val="50000"/>
                              <a:lumOff val="50000"/>
                            </a:schemeClr>
                          </a:solidFill>
                          <a:latin typeface="+mj-ea"/>
                          <a:ea typeface="+mj-ea"/>
                          <a:cs typeface="+mn-cs"/>
                        </a:rPr>
                        <a:t>하와이</a:t>
                      </a:r>
                    </a:p>
                  </a:txBody>
                  <a:tcPr marL="7901" marR="7901" marT="7901" marB="0" anchor="ctr">
                    <a:lnL w="3175"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669209865"/>
                  </a:ext>
                </a:extLst>
              </a:tr>
              <a:tr h="176805">
                <a:tc vMerge="1">
                  <a:txBody>
                    <a:bodyPr/>
                    <a:lstStyle/>
                    <a:p>
                      <a:pPr algn="ctr" fontAlgn="ctr"/>
                      <a:r>
                        <a:rPr lang="en-US" sz="800" b="1" kern="1200" dirty="0">
                          <a:ln>
                            <a:solidFill>
                              <a:schemeClr val="accent5">
                                <a:alpha val="0"/>
                              </a:schemeClr>
                            </a:solidFill>
                          </a:ln>
                          <a:solidFill>
                            <a:schemeClr val="tx1">
                              <a:lumMod val="75000"/>
                              <a:lumOff val="25000"/>
                            </a:schemeClr>
                          </a:solidFill>
                          <a:latin typeface="+mj-ea"/>
                          <a:ea typeface="+mj-ea"/>
                          <a:cs typeface="+mn-cs"/>
                        </a:rPr>
                        <a:t>DB</a:t>
                      </a:r>
                      <a:r>
                        <a:rPr lang="ko-KR" altLang="en-US" sz="800" b="1" kern="1200" dirty="0" err="1">
                          <a:ln>
                            <a:solidFill>
                              <a:schemeClr val="accent5">
                                <a:alpha val="0"/>
                              </a:schemeClr>
                            </a:solidFill>
                          </a:ln>
                          <a:solidFill>
                            <a:schemeClr val="tx1">
                              <a:lumMod val="75000"/>
                              <a:lumOff val="25000"/>
                            </a:schemeClr>
                          </a:solidFill>
                          <a:latin typeface="+mj-ea"/>
                          <a:ea typeface="+mj-ea"/>
                          <a:cs typeface="+mn-cs"/>
                        </a:rPr>
                        <a:t>손보</a:t>
                      </a:r>
                    </a:p>
                    <a:p>
                      <a:pPr algn="ctr" fontAlgn="ctr"/>
                      <a:r>
                        <a:rPr lang="en-US" sz="800" b="1" kern="1200" dirty="0">
                          <a:ln>
                            <a:solidFill>
                              <a:schemeClr val="accent5">
                                <a:alpha val="0"/>
                              </a:schemeClr>
                            </a:solidFill>
                          </a:ln>
                          <a:solidFill>
                            <a:schemeClr val="tx1">
                              <a:lumMod val="75000"/>
                              <a:lumOff val="25000"/>
                            </a:schemeClr>
                          </a:solidFill>
                          <a:latin typeface="+mj-ea"/>
                          <a:ea typeface="+mj-ea"/>
                          <a:cs typeface="+mn-cs"/>
                        </a:rPr>
                        <a:t>(3)</a:t>
                      </a:r>
                      <a:endParaRPr lang="ko-KR" altLang="en-US" sz="800" b="1" kern="1200" dirty="0">
                        <a:ln>
                          <a:solidFill>
                            <a:schemeClr val="accent5">
                              <a:alpha val="0"/>
                            </a:schemeClr>
                          </a:solidFill>
                        </a:ln>
                        <a:solidFill>
                          <a:schemeClr val="tx1">
                            <a:lumMod val="75000"/>
                            <a:lumOff val="25000"/>
                          </a:schemeClr>
                        </a:solidFill>
                        <a:latin typeface="+mj-ea"/>
                        <a:ea typeface="+mj-ea"/>
                        <a:cs typeface="+mn-cs"/>
                      </a:endParaRPr>
                    </a:p>
                  </a:txBody>
                  <a:tcPr marL="7901" marR="7901" marT="7901" marB="0" anchor="ctr">
                    <a:lnL w="6350" cap="flat" cmpd="sng" algn="ctr">
                      <a:solidFill>
                        <a:schemeClr val="bg1"/>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algn="l" fontAlgn="ctr"/>
                      <a:r>
                        <a:rPr lang="ko-KR" altLang="en-US" sz="1000" b="0" kern="1200" dirty="0" err="1">
                          <a:ln>
                            <a:solidFill>
                              <a:schemeClr val="accent5">
                                <a:alpha val="0"/>
                              </a:schemeClr>
                            </a:solidFill>
                          </a:ln>
                          <a:solidFill>
                            <a:schemeClr val="bg1">
                              <a:lumMod val="65000"/>
                            </a:schemeClr>
                          </a:solidFill>
                          <a:latin typeface="KPMG Bold" panose="020B0803030202040204" pitchFamily="34" charset="0"/>
                          <a:ea typeface="+mj-ea"/>
                          <a:cs typeface="+mn-cs"/>
                        </a:rPr>
                        <a:t>괌지점</a:t>
                      </a:r>
                      <a:endParaRPr lang="ko-KR" altLang="en-US" sz="1000" b="0" kern="1200" dirty="0">
                        <a:ln>
                          <a:solidFill>
                            <a:schemeClr val="accent5">
                              <a:alpha val="0"/>
                            </a:schemeClr>
                          </a:solidFill>
                        </a:ln>
                        <a:solidFill>
                          <a:schemeClr val="bg1">
                            <a:lumMod val="65000"/>
                          </a:schemeClr>
                        </a:solidFill>
                        <a:latin typeface="KPMG Bold" panose="020B0803030202040204" pitchFamily="34" charset="0"/>
                        <a:ea typeface="+mj-ea"/>
                        <a:cs typeface="+mn-cs"/>
                      </a:endParaRPr>
                    </a:p>
                  </a:txBody>
                  <a:tcPr marL="72000" marR="7901" marT="7901"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rowSpan="2">
                  <a:txBody>
                    <a:bodyPr/>
                    <a:lstStyle/>
                    <a:p>
                      <a:pPr algn="ctr" fontAlgn="ctr"/>
                      <a:r>
                        <a:rPr lang="ko-KR" altLang="en-US" sz="900" b="0" kern="1200" dirty="0">
                          <a:ln>
                            <a:solidFill>
                              <a:schemeClr val="accent5">
                                <a:alpha val="0"/>
                              </a:schemeClr>
                            </a:solidFill>
                          </a:ln>
                          <a:solidFill>
                            <a:schemeClr val="tx1">
                              <a:lumMod val="50000"/>
                              <a:lumOff val="50000"/>
                            </a:schemeClr>
                          </a:solidFill>
                          <a:latin typeface="+mj-ea"/>
                          <a:ea typeface="+mj-ea"/>
                          <a:cs typeface="+mn-cs"/>
                        </a:rPr>
                        <a:t>지점</a:t>
                      </a:r>
                    </a:p>
                  </a:txBody>
                  <a:tcPr marL="7901" marR="7901" marT="7901"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vMerge="1">
                  <a:txBody>
                    <a:bodyPr/>
                    <a:lstStyle/>
                    <a:p>
                      <a:pPr algn="ctr" fontAlgn="ctr"/>
                      <a:r>
                        <a:rPr lang="ko-KR" altLang="en-US" sz="800" b="0" kern="1200" dirty="0">
                          <a:ln>
                            <a:solidFill>
                              <a:schemeClr val="accent5">
                                <a:alpha val="0"/>
                              </a:schemeClr>
                            </a:solidFill>
                          </a:ln>
                          <a:solidFill>
                            <a:schemeClr val="tx1">
                              <a:lumMod val="65000"/>
                              <a:lumOff val="35000"/>
                            </a:schemeClr>
                          </a:solidFill>
                          <a:latin typeface="+mj-ea"/>
                          <a:ea typeface="+mj-ea"/>
                          <a:cs typeface="+mn-cs"/>
                        </a:rPr>
                        <a:t>미국</a:t>
                      </a:r>
                    </a:p>
                  </a:txBody>
                  <a:tcPr marL="0" marR="0" marT="7901"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fontAlgn="ctr"/>
                      <a:r>
                        <a:rPr lang="ko-KR" altLang="en-US" sz="900" b="0" kern="1200" dirty="0">
                          <a:ln>
                            <a:solidFill>
                              <a:schemeClr val="accent5">
                                <a:alpha val="0"/>
                              </a:schemeClr>
                            </a:solidFill>
                          </a:ln>
                          <a:solidFill>
                            <a:schemeClr val="tx1">
                              <a:lumMod val="50000"/>
                              <a:lumOff val="50000"/>
                            </a:schemeClr>
                          </a:solidFill>
                          <a:latin typeface="+mj-ea"/>
                          <a:ea typeface="+mj-ea"/>
                          <a:cs typeface="+mn-cs"/>
                        </a:rPr>
                        <a:t>괌</a:t>
                      </a:r>
                    </a:p>
                  </a:txBody>
                  <a:tcPr marL="0" marR="0" marT="7901" marB="0" anchor="ctr">
                    <a:lnL w="3175"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251710803"/>
                  </a:ext>
                </a:extLst>
              </a:tr>
              <a:tr h="176805">
                <a:tc vMerge="1">
                  <a:txBody>
                    <a:bodyPr/>
                    <a:lstStyle/>
                    <a:p>
                      <a:pPr algn="ctr" fontAlgn="ctr"/>
                      <a:endParaRPr lang="ko-KR" altLang="en-US" sz="700" b="1" kern="1200" dirty="0">
                        <a:ln>
                          <a:solidFill>
                            <a:schemeClr val="accent5">
                              <a:alpha val="0"/>
                            </a:schemeClr>
                          </a:solidFill>
                        </a:ln>
                        <a:solidFill>
                          <a:schemeClr val="bg1"/>
                        </a:solidFill>
                        <a:latin typeface="KoPub돋움체 Medium" panose="00000600000000000000" pitchFamily="2" charset="-127"/>
                        <a:ea typeface="KoPub돋움체 Medium" panose="00000600000000000000" pitchFamily="2" charset="-127"/>
                        <a:cs typeface="+mn-cs"/>
                      </a:endParaRPr>
                    </a:p>
                  </a:txBody>
                  <a:tcPr marL="7901" marR="7901" marT="7901" marB="0" anchor="ctr">
                    <a:lnL w="6350" cap="flat" cmpd="sng" algn="ctr">
                      <a:solidFill>
                        <a:schemeClr val="bg1"/>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algn="l" fontAlgn="ctr"/>
                      <a:r>
                        <a:rPr lang="ko-KR" altLang="en-US" sz="1000" b="0" kern="1200" dirty="0">
                          <a:ln>
                            <a:solidFill>
                              <a:schemeClr val="accent5">
                                <a:alpha val="0"/>
                              </a:schemeClr>
                            </a:solidFill>
                          </a:ln>
                          <a:solidFill>
                            <a:schemeClr val="bg1">
                              <a:lumMod val="65000"/>
                            </a:schemeClr>
                          </a:solidFill>
                          <a:latin typeface="KPMG Bold" panose="020B0803030202040204" pitchFamily="34" charset="0"/>
                          <a:ea typeface="+mj-ea"/>
                          <a:cs typeface="+mn-cs"/>
                        </a:rPr>
                        <a:t>하와이지점</a:t>
                      </a:r>
                      <a:r>
                        <a:rPr lang="en-US" altLang="ko-KR" sz="1000" b="0" kern="1200" dirty="0">
                          <a:ln>
                            <a:solidFill>
                              <a:schemeClr val="accent5">
                                <a:alpha val="0"/>
                              </a:schemeClr>
                            </a:solidFill>
                          </a:ln>
                          <a:solidFill>
                            <a:schemeClr val="bg1">
                              <a:lumMod val="65000"/>
                            </a:schemeClr>
                          </a:solidFill>
                          <a:latin typeface="KPMG Bold" panose="020B0803030202040204" pitchFamily="34" charset="0"/>
                          <a:ea typeface="+mj-ea"/>
                          <a:cs typeface="+mn-cs"/>
                        </a:rPr>
                        <a:t>(</a:t>
                      </a:r>
                      <a:r>
                        <a:rPr lang="ko-KR" altLang="en-US" sz="1000" b="0" kern="1200" dirty="0">
                          <a:ln>
                            <a:solidFill>
                              <a:schemeClr val="accent5">
                                <a:alpha val="0"/>
                              </a:schemeClr>
                            </a:solidFill>
                          </a:ln>
                          <a:solidFill>
                            <a:schemeClr val="bg1">
                              <a:lumMod val="65000"/>
                            </a:schemeClr>
                          </a:solidFill>
                          <a:latin typeface="KPMG Bold" panose="020B0803030202040204" pitchFamily="34" charset="0"/>
                          <a:ea typeface="+mj-ea"/>
                          <a:cs typeface="+mn-cs"/>
                        </a:rPr>
                        <a:t>캘리포니아</a:t>
                      </a:r>
                      <a:r>
                        <a:rPr lang="en-US" altLang="ko-KR" sz="1000" b="0" kern="1200" dirty="0">
                          <a:ln>
                            <a:solidFill>
                              <a:schemeClr val="accent5">
                                <a:alpha val="0"/>
                              </a:schemeClr>
                            </a:solidFill>
                          </a:ln>
                          <a:solidFill>
                            <a:schemeClr val="bg1">
                              <a:lumMod val="65000"/>
                            </a:schemeClr>
                          </a:solidFill>
                          <a:latin typeface="KPMG Bold" panose="020B0803030202040204" pitchFamily="34" charset="0"/>
                          <a:ea typeface="+mj-ea"/>
                          <a:cs typeface="+mn-cs"/>
                        </a:rPr>
                        <a:t>, </a:t>
                      </a:r>
                      <a:r>
                        <a:rPr lang="ko-KR" altLang="en-US" sz="1000" b="0" kern="1200" dirty="0">
                          <a:ln>
                            <a:solidFill>
                              <a:schemeClr val="accent5">
                                <a:alpha val="0"/>
                              </a:schemeClr>
                            </a:solidFill>
                          </a:ln>
                          <a:solidFill>
                            <a:schemeClr val="bg1">
                              <a:lumMod val="65000"/>
                            </a:schemeClr>
                          </a:solidFill>
                          <a:latin typeface="KPMG Bold" panose="020B0803030202040204" pitchFamily="34" charset="0"/>
                          <a:ea typeface="+mj-ea"/>
                          <a:cs typeface="+mn-cs"/>
                        </a:rPr>
                        <a:t>뉴욕 포함</a:t>
                      </a:r>
                      <a:r>
                        <a:rPr lang="en-US" altLang="ko-KR" sz="1000" b="0" kern="1200" dirty="0">
                          <a:ln>
                            <a:solidFill>
                              <a:schemeClr val="accent5">
                                <a:alpha val="0"/>
                              </a:schemeClr>
                            </a:solidFill>
                          </a:ln>
                          <a:solidFill>
                            <a:schemeClr val="bg1">
                              <a:lumMod val="65000"/>
                            </a:schemeClr>
                          </a:solidFill>
                          <a:latin typeface="KPMG Bold" panose="020B0803030202040204" pitchFamily="34" charset="0"/>
                          <a:ea typeface="+mj-ea"/>
                          <a:cs typeface="+mn-cs"/>
                        </a:rPr>
                        <a:t>)</a:t>
                      </a:r>
                    </a:p>
                  </a:txBody>
                  <a:tcPr marL="72000" marR="7901" marT="7901"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vMerge="1">
                  <a:txBody>
                    <a:bodyPr/>
                    <a:lstStyle/>
                    <a:p>
                      <a:pPr algn="ctr" fontAlgn="ctr"/>
                      <a:r>
                        <a:rPr lang="ko-KR" altLang="en-US" sz="800" b="0" kern="1200" dirty="0">
                          <a:ln>
                            <a:solidFill>
                              <a:schemeClr val="accent5">
                                <a:alpha val="0"/>
                              </a:schemeClr>
                            </a:solidFill>
                          </a:ln>
                          <a:solidFill>
                            <a:schemeClr val="tx1">
                              <a:lumMod val="65000"/>
                              <a:lumOff val="35000"/>
                            </a:schemeClr>
                          </a:solidFill>
                          <a:latin typeface="+mj-ea"/>
                          <a:ea typeface="+mj-ea"/>
                          <a:cs typeface="+mn-cs"/>
                        </a:rPr>
                        <a:t>지점</a:t>
                      </a:r>
                    </a:p>
                  </a:txBody>
                  <a:tcPr marL="7901" marR="7901" marT="7901"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vMerge="1">
                  <a:txBody>
                    <a:bodyPr/>
                    <a:lstStyle/>
                    <a:p>
                      <a:pPr algn="ctr" fontAlgn="ctr"/>
                      <a:r>
                        <a:rPr lang="ko-KR" altLang="en-US" sz="800" b="0" kern="1200" dirty="0">
                          <a:ln>
                            <a:solidFill>
                              <a:schemeClr val="accent5">
                                <a:alpha val="0"/>
                              </a:schemeClr>
                            </a:solidFill>
                          </a:ln>
                          <a:solidFill>
                            <a:schemeClr val="tx1">
                              <a:lumMod val="65000"/>
                              <a:lumOff val="35000"/>
                            </a:schemeClr>
                          </a:solidFill>
                          <a:latin typeface="+mj-ea"/>
                          <a:ea typeface="+mj-ea"/>
                          <a:cs typeface="+mn-cs"/>
                        </a:rPr>
                        <a:t>미국</a:t>
                      </a:r>
                    </a:p>
                  </a:txBody>
                  <a:tcPr marL="0" marR="0" marT="7901"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fontAlgn="ctr"/>
                      <a:r>
                        <a:rPr lang="ko-KR" altLang="en-US" sz="900" b="0" kern="1200" dirty="0">
                          <a:ln>
                            <a:solidFill>
                              <a:schemeClr val="accent5">
                                <a:alpha val="0"/>
                              </a:schemeClr>
                            </a:solidFill>
                          </a:ln>
                          <a:solidFill>
                            <a:schemeClr val="tx1">
                              <a:lumMod val="50000"/>
                              <a:lumOff val="50000"/>
                            </a:schemeClr>
                          </a:solidFill>
                          <a:latin typeface="+mj-ea"/>
                          <a:ea typeface="+mj-ea"/>
                          <a:cs typeface="+mn-cs"/>
                        </a:rPr>
                        <a:t>하와이</a:t>
                      </a:r>
                    </a:p>
                  </a:txBody>
                  <a:tcPr marL="0" marR="0" marT="7901" marB="0" anchor="ctr">
                    <a:lnL w="3175"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685349874"/>
                  </a:ext>
                </a:extLst>
              </a:tr>
            </a:tbl>
          </a:graphicData>
        </a:graphic>
      </p:graphicFrame>
    </p:spTree>
    <p:extLst>
      <p:ext uri="{BB962C8B-B14F-4D97-AF65-F5344CB8AC3E}">
        <p14:creationId xmlns:p14="http://schemas.microsoft.com/office/powerpoint/2010/main" val="28171222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859AF789-79B7-40EF-8423-1ABFC633B0AD}"/>
              </a:ext>
            </a:extLst>
          </p:cNvPr>
          <p:cNvSpPr txBox="1">
            <a:spLocks/>
          </p:cNvSpPr>
          <p:nvPr/>
        </p:nvSpPr>
        <p:spPr>
          <a:xfrm>
            <a:off x="1050977" y="1439972"/>
            <a:ext cx="2658874" cy="722312"/>
          </a:xfrm>
          <a:prstGeom prst="rect">
            <a:avLst/>
          </a:prstGeom>
        </p:spPr>
        <p:txBody>
          <a:bodyPr vert="horz" lIns="0" tIns="0" rIns="0" bIns="0" rtlCol="0" anchor="t" anchorCtr="0">
            <a:noAutofit/>
          </a:bodyPr>
          <a:lstStyle>
            <a:lvl1pPr marL="0" indent="0" algn="l" defTabSz="914400" rtl="0" eaLnBrk="1" latinLnBrk="1" hangingPunct="1">
              <a:lnSpc>
                <a:spcPct val="80000"/>
              </a:lnSpc>
              <a:spcBef>
                <a:spcPts val="0"/>
              </a:spcBef>
              <a:spcAft>
                <a:spcPts val="600"/>
              </a:spcAft>
              <a:buFontTx/>
              <a:buNone/>
              <a:defRPr sz="6000" b="1" kern="1200">
                <a:solidFill>
                  <a:schemeClr val="tx2"/>
                </a:solidFill>
                <a:latin typeface="+mj-lt"/>
                <a:ea typeface="+mn-ea"/>
                <a:cs typeface="+mn-cs"/>
              </a:defRPr>
            </a:lvl1pPr>
            <a:lvl2pPr marL="0" indent="0" algn="l" defTabSz="914400" rtl="0" eaLnBrk="1" latinLnBrk="1" hangingPunct="1">
              <a:lnSpc>
                <a:spcPct val="100000"/>
              </a:lnSpc>
              <a:spcBef>
                <a:spcPts val="0"/>
              </a:spcBef>
              <a:spcAft>
                <a:spcPts val="600"/>
              </a:spcAft>
              <a:buFontTx/>
              <a:buNone/>
              <a:defRPr sz="900" kern="1200">
                <a:solidFill>
                  <a:schemeClr val="tx2"/>
                </a:solidFill>
                <a:latin typeface="+mj-lt"/>
                <a:ea typeface="+mn-ea"/>
                <a:cs typeface="+mn-cs"/>
              </a:defRPr>
            </a:lvl2pPr>
            <a:lvl3pPr marL="180000" indent="-180000" algn="l" defTabSz="914400" rtl="0" eaLnBrk="1" latinLnBrk="1" hangingPunct="1">
              <a:lnSpc>
                <a:spcPct val="100000"/>
              </a:lnSpc>
              <a:spcBef>
                <a:spcPts val="0"/>
              </a:spcBef>
              <a:spcAft>
                <a:spcPts val="600"/>
              </a:spcAft>
              <a:buClrTx/>
              <a:buFont typeface="Arial" panose="020B0604020202020204" pitchFamily="34" charset="0"/>
              <a:buChar char="•"/>
              <a:defRPr sz="900" kern="1200">
                <a:solidFill>
                  <a:schemeClr val="tx2"/>
                </a:solidFill>
                <a:latin typeface="+mj-lt"/>
                <a:ea typeface="+mn-ea"/>
                <a:cs typeface="+mn-cs"/>
              </a:defRPr>
            </a:lvl3pPr>
            <a:lvl4pPr marL="360000" indent="-180000" algn="l" defTabSz="914400" rtl="0" eaLnBrk="1" latinLnBrk="1" hangingPunct="1">
              <a:lnSpc>
                <a:spcPct val="100000"/>
              </a:lnSpc>
              <a:spcBef>
                <a:spcPts val="0"/>
              </a:spcBef>
              <a:spcAft>
                <a:spcPts val="600"/>
              </a:spcAft>
              <a:buClrTx/>
              <a:buFont typeface="Arial" panose="020B0604020202020204" pitchFamily="34" charset="0"/>
              <a:buChar char="-"/>
              <a:defRPr sz="900" kern="1200">
                <a:solidFill>
                  <a:schemeClr val="tx2"/>
                </a:solidFill>
                <a:latin typeface="+mj-lt"/>
                <a:ea typeface="+mn-ea"/>
                <a:cs typeface="+mn-cs"/>
              </a:defRPr>
            </a:lvl4pPr>
            <a:lvl5pPr marL="540000" indent="-180000" algn="l" defTabSz="914400" rtl="0" eaLnBrk="1" latinLnBrk="1" hangingPunct="1">
              <a:lnSpc>
                <a:spcPct val="100000"/>
              </a:lnSpc>
              <a:spcBef>
                <a:spcPts val="0"/>
              </a:spcBef>
              <a:spcAft>
                <a:spcPts val="600"/>
              </a:spcAft>
              <a:buClrTx/>
              <a:buFont typeface="Arial" panose="020B0604020202020204" pitchFamily="34" charset="0"/>
              <a:buChar char="•"/>
              <a:defRPr sz="900" kern="1200" baseline="0">
                <a:solidFill>
                  <a:schemeClr val="tx2"/>
                </a:solidFill>
                <a:latin typeface="+mj-lt"/>
                <a:ea typeface="+mn-ea"/>
                <a:cs typeface="+mn-cs"/>
              </a:defRPr>
            </a:lvl5pPr>
            <a:lvl6pPr marL="1098000" indent="-2304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6pPr>
            <a:lvl7pPr marL="1371600" indent="-2844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7pPr>
            <a:lvl8pPr marL="1645200" indent="-2286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1" hangingPunct="1">
              <a:lnSpc>
                <a:spcPct val="80000"/>
              </a:lnSpc>
              <a:spcBef>
                <a:spcPts val="0"/>
              </a:spcBef>
              <a:spcAft>
                <a:spcPts val="600"/>
              </a:spcAft>
              <a:buClrTx/>
              <a:buSzTx/>
              <a:buFontTx/>
              <a:buNone/>
              <a:tabLst/>
              <a:defRPr/>
            </a:pPr>
            <a:r>
              <a:rPr kumimoji="0" lang="en-US" sz="5400" b="1" i="0" u="none" strike="noStrike" kern="1200" cap="none" spc="0" normalizeH="0" baseline="0" noProof="0" dirty="0">
                <a:ln>
                  <a:solidFill>
                    <a:schemeClr val="accent1">
                      <a:alpha val="0"/>
                    </a:schemeClr>
                  </a:solidFill>
                </a:ln>
                <a:solidFill>
                  <a:srgbClr val="00338D"/>
                </a:solidFill>
                <a:effectLst/>
                <a:uLnTx/>
                <a:uFillTx/>
                <a:latin typeface="KPMG Bold"/>
                <a:ea typeface="+mn-ea"/>
                <a:cs typeface="+mn-cs"/>
              </a:rPr>
              <a:t>Contents</a:t>
            </a:r>
          </a:p>
        </p:txBody>
      </p:sp>
      <p:sp>
        <p:nvSpPr>
          <p:cNvPr id="19" name="Shape 8">
            <a:extLst>
              <a:ext uri="{FF2B5EF4-FFF2-40B4-BE49-F238E27FC236}">
                <a16:creationId xmlns:a16="http://schemas.microsoft.com/office/drawing/2014/main" id="{F2ADC7BC-303F-43A7-995C-B785DE2605A8}"/>
              </a:ext>
            </a:extLst>
          </p:cNvPr>
          <p:cNvSpPr txBox="1">
            <a:spLocks/>
          </p:cNvSpPr>
          <p:nvPr/>
        </p:nvSpPr>
        <p:spPr>
          <a:xfrm>
            <a:off x="9174564" y="643683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mtClean="0">
                <a:ln>
                  <a:solidFill>
                    <a:schemeClr val="accent1">
                      <a:alpha val="0"/>
                    </a:schemeClr>
                  </a:solidFill>
                </a:ln>
                <a:solidFill>
                  <a:schemeClr val="tx2"/>
                </a:solidFill>
                <a:cs typeface="Arial" panose="020B0604020202020204" pitchFamily="34" charset="0"/>
              </a:rPr>
              <a:pPr algn="r"/>
              <a:t>10</a:t>
            </a:fld>
            <a:endParaRPr lang="en-GB" dirty="0">
              <a:ln>
                <a:solidFill>
                  <a:schemeClr val="accent1">
                    <a:alpha val="0"/>
                  </a:schemeClr>
                </a:solidFill>
              </a:ln>
              <a:solidFill>
                <a:schemeClr val="tx2"/>
              </a:solidFill>
              <a:cs typeface="Arial" panose="020B0604020202020204" pitchFamily="34" charset="0"/>
            </a:endParaRPr>
          </a:p>
        </p:txBody>
      </p:sp>
      <p:graphicFrame>
        <p:nvGraphicFramePr>
          <p:cNvPr id="2" name="Table 24">
            <a:extLst>
              <a:ext uri="{FF2B5EF4-FFF2-40B4-BE49-F238E27FC236}">
                <a16:creationId xmlns:a16="http://schemas.microsoft.com/office/drawing/2014/main" id="{900767A6-FE4A-963A-E538-2295F3AD06AC}"/>
              </a:ext>
            </a:extLst>
          </p:cNvPr>
          <p:cNvGraphicFramePr>
            <a:graphicFrameLocks/>
          </p:cNvGraphicFramePr>
          <p:nvPr>
            <p:extLst>
              <p:ext uri="{D42A27DB-BD31-4B8C-83A1-F6EECF244321}">
                <p14:modId xmlns:p14="http://schemas.microsoft.com/office/powerpoint/2010/main" val="3319402147"/>
              </p:ext>
            </p:extLst>
          </p:nvPr>
        </p:nvGraphicFramePr>
        <p:xfrm>
          <a:off x="1050977" y="2332158"/>
          <a:ext cx="5849657" cy="2912730"/>
        </p:xfrm>
        <a:graphic>
          <a:graphicData uri="http://schemas.openxmlformats.org/drawingml/2006/table">
            <a:tbl>
              <a:tblPr firstRow="1" bandRow="1"/>
              <a:tblGrid>
                <a:gridCol w="558067">
                  <a:extLst>
                    <a:ext uri="{9D8B030D-6E8A-4147-A177-3AD203B41FA5}">
                      <a16:colId xmlns:a16="http://schemas.microsoft.com/office/drawing/2014/main" val="3168549752"/>
                    </a:ext>
                  </a:extLst>
                </a:gridCol>
                <a:gridCol w="4690223">
                  <a:extLst>
                    <a:ext uri="{9D8B030D-6E8A-4147-A177-3AD203B41FA5}">
                      <a16:colId xmlns:a16="http://schemas.microsoft.com/office/drawing/2014/main" val="620299569"/>
                    </a:ext>
                  </a:extLst>
                </a:gridCol>
                <a:gridCol w="601367">
                  <a:extLst>
                    <a:ext uri="{9D8B030D-6E8A-4147-A177-3AD203B41FA5}">
                      <a16:colId xmlns:a16="http://schemas.microsoft.com/office/drawing/2014/main" val="1172101712"/>
                    </a:ext>
                  </a:extLst>
                </a:gridCol>
              </a:tblGrid>
              <a:tr h="29127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dirty="0">
                          <a:ln>
                            <a:solidFill>
                              <a:schemeClr val="accent1">
                                <a:alpha val="0"/>
                              </a:schemeClr>
                            </a:solidFill>
                          </a:ln>
                          <a:solidFill>
                            <a:srgbClr val="00338D"/>
                          </a:solidFill>
                          <a:effectLst/>
                          <a:uLnTx/>
                          <a:uFillTx/>
                          <a:latin typeface="+mn-lt"/>
                          <a:ea typeface="+mn-ea"/>
                          <a:cs typeface="+mn-cs"/>
                        </a:rPr>
                        <a:t>I.</a:t>
                      </a:r>
                    </a:p>
                  </a:txBody>
                  <a:tcPr marL="108000" marR="0" marT="0" marB="0" anchor="ctr">
                    <a:lnL w="12700" cmpd="sng">
                      <a:noFill/>
                    </a:lnL>
                    <a:lnR w="12700" cmpd="sng">
                      <a:noFill/>
                    </a:lnR>
                    <a:lnT w="6350" cap="flat" cmpd="sng" algn="ctr">
                      <a:solidFill>
                        <a:srgbClr val="C8C8C8"/>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1" hangingPunct="1">
                        <a:defRPr sz="1800" b="1" kern="1200">
                          <a:solidFill>
                            <a:schemeClr val="lt1"/>
                          </a:solidFill>
                          <a:latin typeface="Arial"/>
                        </a:defRPr>
                      </a:lvl1pPr>
                      <a:lvl2pPr marL="457200" algn="l" defTabSz="914400" rtl="0" eaLnBrk="1" latinLnBrk="1" hangingPunct="1">
                        <a:defRPr sz="1800" b="1" kern="1200">
                          <a:solidFill>
                            <a:schemeClr val="lt1"/>
                          </a:solidFill>
                          <a:latin typeface="Arial"/>
                        </a:defRPr>
                      </a:lvl2pPr>
                      <a:lvl3pPr marL="914400" algn="l" defTabSz="914400" rtl="0" eaLnBrk="1" latinLnBrk="1" hangingPunct="1">
                        <a:defRPr sz="1800" b="1" kern="1200">
                          <a:solidFill>
                            <a:schemeClr val="lt1"/>
                          </a:solidFill>
                          <a:latin typeface="Arial"/>
                        </a:defRPr>
                      </a:lvl3pPr>
                      <a:lvl4pPr marL="1371600" algn="l" defTabSz="914400" rtl="0" eaLnBrk="1" latinLnBrk="1" hangingPunct="1">
                        <a:defRPr sz="1800" b="1" kern="1200">
                          <a:solidFill>
                            <a:schemeClr val="lt1"/>
                          </a:solidFill>
                          <a:latin typeface="Arial"/>
                        </a:defRPr>
                      </a:lvl4pPr>
                      <a:lvl5pPr marL="1828800" algn="l" defTabSz="914400" rtl="0" eaLnBrk="1" latinLnBrk="1" hangingPunct="1">
                        <a:defRPr sz="1800" b="1" kern="1200">
                          <a:solidFill>
                            <a:schemeClr val="lt1"/>
                          </a:solidFill>
                          <a:latin typeface="Arial"/>
                        </a:defRPr>
                      </a:lvl5pPr>
                      <a:lvl6pPr marL="2286000" algn="l" defTabSz="914400" rtl="0" eaLnBrk="1" latinLnBrk="1" hangingPunct="1">
                        <a:defRPr sz="1800" b="1" kern="1200">
                          <a:solidFill>
                            <a:schemeClr val="lt1"/>
                          </a:solidFill>
                          <a:latin typeface="Arial"/>
                        </a:defRPr>
                      </a:lvl6pPr>
                      <a:lvl7pPr marL="2743200" algn="l" defTabSz="914400" rtl="0" eaLnBrk="1" latinLnBrk="1" hangingPunct="1">
                        <a:defRPr sz="1800" b="1" kern="1200">
                          <a:solidFill>
                            <a:schemeClr val="lt1"/>
                          </a:solidFill>
                          <a:latin typeface="Arial"/>
                        </a:defRPr>
                      </a:lvl7pPr>
                      <a:lvl8pPr marL="3200400" algn="l" defTabSz="914400" rtl="0" eaLnBrk="1" latinLnBrk="1" hangingPunct="1">
                        <a:defRPr sz="1800" b="1" kern="1200">
                          <a:solidFill>
                            <a:schemeClr val="lt1"/>
                          </a:solidFill>
                          <a:latin typeface="Arial"/>
                        </a:defRPr>
                      </a:lvl8pPr>
                      <a:lvl9pPr marL="3657600" algn="l" defTabSz="914400" rtl="0" eaLnBrk="1" latinLnBrk="1" hangingPunct="1">
                        <a:defRPr sz="1800" b="1" kern="1200">
                          <a:solidFill>
                            <a:schemeClr val="lt1"/>
                          </a:solidFill>
                          <a:latin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1500" b="0" i="0" u="none" strike="noStrike" kern="1200" cap="none" spc="0" normalizeH="0" baseline="0" dirty="0">
                          <a:ln>
                            <a:solidFill>
                              <a:schemeClr val="accent1">
                                <a:alpha val="0"/>
                              </a:schemeClr>
                            </a:solidFill>
                          </a:ln>
                          <a:solidFill>
                            <a:srgbClr val="00338D"/>
                          </a:solidFill>
                          <a:effectLst/>
                          <a:uLnTx/>
                          <a:uFillTx/>
                          <a:latin typeface="+mn-lt"/>
                          <a:ea typeface="+mn-ea"/>
                          <a:cs typeface="+mn-cs"/>
                        </a:rPr>
                        <a:t>신흥 아시아 태평양 시장</a:t>
                      </a:r>
                      <a:r>
                        <a:rPr kumimoji="0" lang="en-US" altLang="ko-KR" sz="1500" b="0" i="0" u="none" strike="noStrike" kern="1200" cap="none" spc="0" normalizeH="0" baseline="0" dirty="0">
                          <a:ln>
                            <a:solidFill>
                              <a:schemeClr val="accent1">
                                <a:alpha val="0"/>
                              </a:schemeClr>
                            </a:solidFill>
                          </a:ln>
                          <a:solidFill>
                            <a:srgbClr val="00338D"/>
                          </a:solidFill>
                          <a:effectLst/>
                          <a:uLnTx/>
                          <a:uFillTx/>
                          <a:latin typeface="+mn-lt"/>
                          <a:ea typeface="+mn-ea"/>
                          <a:cs typeface="+mn-cs"/>
                        </a:rPr>
                        <a:t>, </a:t>
                      </a:r>
                      <a:r>
                        <a:rPr kumimoji="0" lang="ko-KR" altLang="en-US" sz="1500" b="0" i="0" u="none" strike="noStrike" kern="1200" cap="none" spc="0" normalizeH="0" baseline="0" dirty="0">
                          <a:ln>
                            <a:solidFill>
                              <a:schemeClr val="accent1">
                                <a:alpha val="0"/>
                              </a:schemeClr>
                            </a:solidFill>
                          </a:ln>
                          <a:solidFill>
                            <a:srgbClr val="00338D"/>
                          </a:solidFill>
                          <a:effectLst/>
                          <a:uLnTx/>
                          <a:uFillTx/>
                          <a:latin typeface="+mn-lt"/>
                          <a:ea typeface="+mn-ea"/>
                          <a:cs typeface="+mn-cs"/>
                        </a:rPr>
                        <a:t>보험산업의 기회로 떠오르다</a:t>
                      </a:r>
                    </a:p>
                  </a:txBody>
                  <a:tcPr marL="0" marR="0" marT="0" marB="0" anchor="ctr">
                    <a:lnL w="12700" cmpd="sng">
                      <a:noFill/>
                    </a:lnL>
                    <a:lnR w="12700" cmpd="sng">
                      <a:noFill/>
                    </a:lnR>
                    <a:lnT w="6350" cap="flat" cmpd="sng" algn="ctr">
                      <a:solidFill>
                        <a:srgbClr val="C8C8C8"/>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1" hangingPunct="1">
                        <a:defRPr sz="1800" b="1" kern="1200">
                          <a:solidFill>
                            <a:schemeClr val="lt1"/>
                          </a:solidFill>
                          <a:latin typeface="Arial"/>
                        </a:defRPr>
                      </a:lvl1pPr>
                      <a:lvl2pPr marL="457200" algn="l" defTabSz="914400" rtl="0" eaLnBrk="1" latinLnBrk="1" hangingPunct="1">
                        <a:defRPr sz="1800" b="1" kern="1200">
                          <a:solidFill>
                            <a:schemeClr val="lt1"/>
                          </a:solidFill>
                          <a:latin typeface="Arial"/>
                        </a:defRPr>
                      </a:lvl2pPr>
                      <a:lvl3pPr marL="914400" algn="l" defTabSz="914400" rtl="0" eaLnBrk="1" latinLnBrk="1" hangingPunct="1">
                        <a:defRPr sz="1800" b="1" kern="1200">
                          <a:solidFill>
                            <a:schemeClr val="lt1"/>
                          </a:solidFill>
                          <a:latin typeface="Arial"/>
                        </a:defRPr>
                      </a:lvl3pPr>
                      <a:lvl4pPr marL="1371600" algn="l" defTabSz="914400" rtl="0" eaLnBrk="1" latinLnBrk="1" hangingPunct="1">
                        <a:defRPr sz="1800" b="1" kern="1200">
                          <a:solidFill>
                            <a:schemeClr val="lt1"/>
                          </a:solidFill>
                          <a:latin typeface="Arial"/>
                        </a:defRPr>
                      </a:lvl4pPr>
                      <a:lvl5pPr marL="1828800" algn="l" defTabSz="914400" rtl="0" eaLnBrk="1" latinLnBrk="1" hangingPunct="1">
                        <a:defRPr sz="1800" b="1" kern="1200">
                          <a:solidFill>
                            <a:schemeClr val="lt1"/>
                          </a:solidFill>
                          <a:latin typeface="Arial"/>
                        </a:defRPr>
                      </a:lvl5pPr>
                      <a:lvl6pPr marL="2286000" algn="l" defTabSz="914400" rtl="0" eaLnBrk="1" latinLnBrk="1" hangingPunct="1">
                        <a:defRPr sz="1800" b="1" kern="1200">
                          <a:solidFill>
                            <a:schemeClr val="lt1"/>
                          </a:solidFill>
                          <a:latin typeface="Arial"/>
                        </a:defRPr>
                      </a:lvl6pPr>
                      <a:lvl7pPr marL="2743200" algn="l" defTabSz="914400" rtl="0" eaLnBrk="1" latinLnBrk="1" hangingPunct="1">
                        <a:defRPr sz="1800" b="1" kern="1200">
                          <a:solidFill>
                            <a:schemeClr val="lt1"/>
                          </a:solidFill>
                          <a:latin typeface="Arial"/>
                        </a:defRPr>
                      </a:lvl7pPr>
                      <a:lvl8pPr marL="3200400" algn="l" defTabSz="914400" rtl="0" eaLnBrk="1" latinLnBrk="1" hangingPunct="1">
                        <a:defRPr sz="1800" b="1" kern="1200">
                          <a:solidFill>
                            <a:schemeClr val="lt1"/>
                          </a:solidFill>
                          <a:latin typeface="Arial"/>
                        </a:defRPr>
                      </a:lvl8pPr>
                      <a:lvl9pPr marL="3657600" algn="l" defTabSz="914400" rtl="0" eaLnBrk="1" latinLnBrk="1" hangingPunct="1">
                        <a:defRPr sz="1800" b="1" kern="1200">
                          <a:solidFill>
                            <a:schemeClr val="lt1"/>
                          </a:solidFill>
                          <a:latin typeface="Arial"/>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dirty="0">
                          <a:ln>
                            <a:solidFill>
                              <a:schemeClr val="accent1">
                                <a:alpha val="0"/>
                              </a:schemeClr>
                            </a:solidFill>
                          </a:ln>
                          <a:solidFill>
                            <a:srgbClr val="00338D"/>
                          </a:solidFill>
                          <a:effectLst/>
                          <a:uLnTx/>
                          <a:uFillTx/>
                          <a:latin typeface="+mn-lt"/>
                          <a:ea typeface="+mn-ea"/>
                          <a:cs typeface="+mn-cs"/>
                        </a:rPr>
                        <a:t>2</a:t>
                      </a:r>
                    </a:p>
                  </a:txBody>
                  <a:tcPr marL="80189" marR="108000" marT="0" marB="0" anchor="ctr">
                    <a:lnL w="12700" cmpd="sng">
                      <a:noFill/>
                    </a:lnL>
                    <a:lnR w="12700" cmpd="sng">
                      <a:noFill/>
                    </a:lnR>
                    <a:lnT w="6350" cap="flat" cmpd="sng" algn="ctr">
                      <a:solidFill>
                        <a:srgbClr val="C8C8C8"/>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49216587"/>
                  </a:ext>
                </a:extLst>
              </a:tr>
              <a:tr h="29127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solidFill>
                              <a:schemeClr val="accent1">
                                <a:alpha val="0"/>
                              </a:schemeClr>
                            </a:solidFill>
                          </a:ln>
                          <a:solidFill>
                            <a:schemeClr val="bg1"/>
                          </a:solidFill>
                          <a:effectLst/>
                          <a:uLnTx/>
                          <a:uFillTx/>
                          <a:latin typeface="+mj-ea"/>
                          <a:ea typeface="+mj-ea"/>
                          <a:cs typeface="+mn-cs"/>
                        </a:rPr>
                        <a:t>II.</a:t>
                      </a:r>
                    </a:p>
                  </a:txBody>
                  <a:tcPr marL="108000" marR="0" marT="0" marB="0" anchor="ctr">
                    <a:lnL w="12700" cmpd="sng">
                      <a:noFill/>
                    </a:lnL>
                    <a:lnR w="12700" cmpd="sng">
                      <a:noFill/>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lvl1pPr marL="0" algn="l" defTabSz="914400" rtl="0" eaLnBrk="1" latinLnBrk="1" hangingPunct="1">
                        <a:defRPr sz="1800" kern="1200">
                          <a:solidFill>
                            <a:schemeClr val="dk1"/>
                          </a:solidFill>
                          <a:latin typeface="Arial"/>
                        </a:defRPr>
                      </a:lvl1pPr>
                      <a:lvl2pPr marL="457200" algn="l" defTabSz="914400" rtl="0" eaLnBrk="1" latinLnBrk="1" hangingPunct="1">
                        <a:defRPr sz="1800" kern="1200">
                          <a:solidFill>
                            <a:schemeClr val="dk1"/>
                          </a:solidFill>
                          <a:latin typeface="Arial"/>
                        </a:defRPr>
                      </a:lvl2pPr>
                      <a:lvl3pPr marL="914400" algn="l" defTabSz="914400" rtl="0" eaLnBrk="1" latinLnBrk="1" hangingPunct="1">
                        <a:defRPr sz="1800" kern="1200">
                          <a:solidFill>
                            <a:schemeClr val="dk1"/>
                          </a:solidFill>
                          <a:latin typeface="Arial"/>
                        </a:defRPr>
                      </a:lvl3pPr>
                      <a:lvl4pPr marL="1371600" algn="l" defTabSz="914400" rtl="0" eaLnBrk="1" latinLnBrk="1" hangingPunct="1">
                        <a:defRPr sz="1800" kern="1200">
                          <a:solidFill>
                            <a:schemeClr val="dk1"/>
                          </a:solidFill>
                          <a:latin typeface="Arial"/>
                        </a:defRPr>
                      </a:lvl4pPr>
                      <a:lvl5pPr marL="1828800" algn="l" defTabSz="914400" rtl="0" eaLnBrk="1" latinLnBrk="1" hangingPunct="1">
                        <a:defRPr sz="1800" kern="1200">
                          <a:solidFill>
                            <a:schemeClr val="dk1"/>
                          </a:solidFill>
                          <a:latin typeface="Arial"/>
                        </a:defRPr>
                      </a:lvl5pPr>
                      <a:lvl6pPr marL="2286000" algn="l" defTabSz="914400" rtl="0" eaLnBrk="1" latinLnBrk="1" hangingPunct="1">
                        <a:defRPr sz="1800" kern="1200">
                          <a:solidFill>
                            <a:schemeClr val="dk1"/>
                          </a:solidFill>
                          <a:latin typeface="Arial"/>
                        </a:defRPr>
                      </a:lvl6pPr>
                      <a:lvl7pPr marL="2743200" algn="l" defTabSz="914400" rtl="0" eaLnBrk="1" latinLnBrk="1" hangingPunct="1">
                        <a:defRPr sz="1800" kern="1200">
                          <a:solidFill>
                            <a:schemeClr val="dk1"/>
                          </a:solidFill>
                          <a:latin typeface="Arial"/>
                        </a:defRPr>
                      </a:lvl7pPr>
                      <a:lvl8pPr marL="3200400" algn="l" defTabSz="914400" rtl="0" eaLnBrk="1" latinLnBrk="1" hangingPunct="1">
                        <a:defRPr sz="1800" kern="1200">
                          <a:solidFill>
                            <a:schemeClr val="dk1"/>
                          </a:solidFill>
                          <a:latin typeface="Arial"/>
                        </a:defRPr>
                      </a:lvl8pPr>
                      <a:lvl9pPr marL="3657600" algn="l" defTabSz="914400" rtl="0" eaLnBrk="1" latinLnBrk="1" hangingPunct="1">
                        <a:defRPr sz="1800" kern="1200">
                          <a:solidFill>
                            <a:schemeClr val="dk1"/>
                          </a:solidFill>
                          <a:latin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1500" b="0" i="0" u="none" strike="noStrike" kern="1200" cap="none" spc="0" normalizeH="0" baseline="0" noProof="0" dirty="0">
                          <a:ln>
                            <a:solidFill>
                              <a:schemeClr val="accent1">
                                <a:alpha val="0"/>
                              </a:schemeClr>
                            </a:solidFill>
                          </a:ln>
                          <a:solidFill>
                            <a:schemeClr val="bg1"/>
                          </a:solidFill>
                          <a:effectLst/>
                          <a:uLnTx/>
                          <a:uFillTx/>
                          <a:latin typeface="+mj-ea"/>
                          <a:ea typeface="+mj-ea"/>
                          <a:cs typeface="+mn-cs"/>
                        </a:rPr>
                        <a:t>신흥 아시아 태평양 국가별 보험시장 및 규제 현황 </a:t>
                      </a:r>
                    </a:p>
                  </a:txBody>
                  <a:tcPr marL="0" marR="0" marT="0" marB="0" anchor="ctr">
                    <a:lnL w="12700" cmpd="sng">
                      <a:noFill/>
                    </a:lnL>
                    <a:lnR w="12700" cmpd="sng">
                      <a:noFill/>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lvl1pPr marL="0" algn="l" defTabSz="914400" rtl="0" eaLnBrk="1" latinLnBrk="1" hangingPunct="1">
                        <a:defRPr sz="1800" kern="1200">
                          <a:solidFill>
                            <a:schemeClr val="dk1"/>
                          </a:solidFill>
                          <a:latin typeface="Arial"/>
                        </a:defRPr>
                      </a:lvl1pPr>
                      <a:lvl2pPr marL="457200" algn="l" defTabSz="914400" rtl="0" eaLnBrk="1" latinLnBrk="1" hangingPunct="1">
                        <a:defRPr sz="1800" kern="1200">
                          <a:solidFill>
                            <a:schemeClr val="dk1"/>
                          </a:solidFill>
                          <a:latin typeface="Arial"/>
                        </a:defRPr>
                      </a:lvl2pPr>
                      <a:lvl3pPr marL="914400" algn="l" defTabSz="914400" rtl="0" eaLnBrk="1" latinLnBrk="1" hangingPunct="1">
                        <a:defRPr sz="1800" kern="1200">
                          <a:solidFill>
                            <a:schemeClr val="dk1"/>
                          </a:solidFill>
                          <a:latin typeface="Arial"/>
                        </a:defRPr>
                      </a:lvl3pPr>
                      <a:lvl4pPr marL="1371600" algn="l" defTabSz="914400" rtl="0" eaLnBrk="1" latinLnBrk="1" hangingPunct="1">
                        <a:defRPr sz="1800" kern="1200">
                          <a:solidFill>
                            <a:schemeClr val="dk1"/>
                          </a:solidFill>
                          <a:latin typeface="Arial"/>
                        </a:defRPr>
                      </a:lvl4pPr>
                      <a:lvl5pPr marL="1828800" algn="l" defTabSz="914400" rtl="0" eaLnBrk="1" latinLnBrk="1" hangingPunct="1">
                        <a:defRPr sz="1800" kern="1200">
                          <a:solidFill>
                            <a:schemeClr val="dk1"/>
                          </a:solidFill>
                          <a:latin typeface="Arial"/>
                        </a:defRPr>
                      </a:lvl5pPr>
                      <a:lvl6pPr marL="2286000" algn="l" defTabSz="914400" rtl="0" eaLnBrk="1" latinLnBrk="1" hangingPunct="1">
                        <a:defRPr sz="1800" kern="1200">
                          <a:solidFill>
                            <a:schemeClr val="dk1"/>
                          </a:solidFill>
                          <a:latin typeface="Arial"/>
                        </a:defRPr>
                      </a:lvl6pPr>
                      <a:lvl7pPr marL="2743200" algn="l" defTabSz="914400" rtl="0" eaLnBrk="1" latinLnBrk="1" hangingPunct="1">
                        <a:defRPr sz="1800" kern="1200">
                          <a:solidFill>
                            <a:schemeClr val="dk1"/>
                          </a:solidFill>
                          <a:latin typeface="Arial"/>
                        </a:defRPr>
                      </a:lvl7pPr>
                      <a:lvl8pPr marL="3200400" algn="l" defTabSz="914400" rtl="0" eaLnBrk="1" latinLnBrk="1" hangingPunct="1">
                        <a:defRPr sz="1800" kern="1200">
                          <a:solidFill>
                            <a:schemeClr val="dk1"/>
                          </a:solidFill>
                          <a:latin typeface="Arial"/>
                        </a:defRPr>
                      </a:lvl8pPr>
                      <a:lvl9pPr marL="3657600" algn="l" defTabSz="914400" rtl="0" eaLnBrk="1" latinLnBrk="1" hangingPunct="1">
                        <a:defRPr sz="1800" kern="1200">
                          <a:solidFill>
                            <a:schemeClr val="dk1"/>
                          </a:solidFill>
                          <a:latin typeface="Arial"/>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ko-KR" sz="1500" b="0" i="0" u="none" strike="noStrike" kern="1200" cap="none" spc="0" normalizeH="0" baseline="0" dirty="0">
                          <a:ln>
                            <a:solidFill>
                              <a:schemeClr val="accent1">
                                <a:alpha val="0"/>
                              </a:schemeClr>
                            </a:solidFill>
                          </a:ln>
                          <a:solidFill>
                            <a:schemeClr val="bg1"/>
                          </a:solidFill>
                          <a:effectLst/>
                          <a:uLnTx/>
                          <a:uFillTx/>
                          <a:latin typeface="+mj-ea"/>
                          <a:ea typeface="+mj-ea"/>
                          <a:cs typeface="+mn-cs"/>
                        </a:rPr>
                        <a:t>10</a:t>
                      </a:r>
                      <a:endParaRPr kumimoji="0" lang="en-GB" sz="1500" b="0" i="0" u="none" strike="noStrike" kern="1200" cap="none" spc="0" normalizeH="0" baseline="0" dirty="0">
                        <a:ln>
                          <a:solidFill>
                            <a:schemeClr val="accent1">
                              <a:alpha val="0"/>
                            </a:schemeClr>
                          </a:solidFill>
                        </a:ln>
                        <a:solidFill>
                          <a:schemeClr val="bg1"/>
                        </a:solidFill>
                        <a:effectLst/>
                        <a:uLnTx/>
                        <a:uFillTx/>
                        <a:latin typeface="+mj-ea"/>
                        <a:ea typeface="+mj-ea"/>
                        <a:cs typeface="+mn-cs"/>
                      </a:endParaRPr>
                    </a:p>
                  </a:txBody>
                  <a:tcPr marL="80189" marR="108000" marT="0" marB="0" anchor="ctr">
                    <a:lnL w="12700" cmpd="sng">
                      <a:noFill/>
                    </a:lnL>
                    <a:lnR w="12700" cmpd="sng">
                      <a:noFill/>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460955894"/>
                  </a:ext>
                </a:extLst>
              </a:tr>
              <a:tr h="29127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dirty="0">
                        <a:ln>
                          <a:solidFill>
                            <a:schemeClr val="accent1">
                              <a:alpha val="0"/>
                            </a:schemeClr>
                          </a:solidFill>
                        </a:ln>
                        <a:solidFill>
                          <a:schemeClr val="bg1"/>
                        </a:solidFill>
                        <a:effectLst/>
                        <a:uLnTx/>
                        <a:uFillTx/>
                        <a:latin typeface="+mj-ea"/>
                        <a:ea typeface="+mj-ea"/>
                        <a:cs typeface="+mn-cs"/>
                      </a:endParaRPr>
                    </a:p>
                  </a:txBody>
                  <a:tcPr marL="108000" marR="0" marT="0" marB="0" anchor="ctr">
                    <a:lnL w="12700" cmpd="sng">
                      <a:noFill/>
                    </a:lnL>
                    <a:lnR w="6350" cap="flat" cmpd="sng" algn="ctr">
                      <a:solidFill>
                        <a:schemeClr val="accent2"/>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1200" b="0" i="0" u="none" strike="noStrike" kern="1200" cap="none" spc="0" normalizeH="0" baseline="0" noProof="0" dirty="0">
                          <a:ln>
                            <a:solidFill>
                              <a:schemeClr val="accent1">
                                <a:alpha val="0"/>
                              </a:schemeClr>
                            </a:solidFill>
                          </a:ln>
                          <a:solidFill>
                            <a:schemeClr val="bg1"/>
                          </a:solidFill>
                          <a:effectLst/>
                          <a:uLnTx/>
                          <a:uFillTx/>
                          <a:latin typeface="+mj-ea"/>
                          <a:ea typeface="+mj-ea"/>
                          <a:cs typeface="+mn-cs"/>
                        </a:rPr>
                        <a:t>필리핀</a:t>
                      </a:r>
                    </a:p>
                  </a:txBody>
                  <a:tcPr marL="180000" marR="0" marT="0" marB="0"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r"/>
                      <a:r>
                        <a:rPr lang="en-US" altLang="ko-KR" sz="1200" b="0" dirty="0">
                          <a:ln>
                            <a:solidFill>
                              <a:schemeClr val="accent1">
                                <a:alpha val="0"/>
                              </a:schemeClr>
                            </a:solidFill>
                          </a:ln>
                          <a:solidFill>
                            <a:schemeClr val="bg1"/>
                          </a:solidFill>
                          <a:latin typeface="+mj-ea"/>
                          <a:ea typeface="+mj-ea"/>
                        </a:rPr>
                        <a:t>10</a:t>
                      </a:r>
                      <a:endParaRPr lang="en-GB" sz="1200" b="0" dirty="0">
                        <a:ln>
                          <a:solidFill>
                            <a:schemeClr val="accent1">
                              <a:alpha val="0"/>
                            </a:schemeClr>
                          </a:solidFill>
                        </a:ln>
                        <a:solidFill>
                          <a:schemeClr val="bg1"/>
                        </a:solidFill>
                        <a:latin typeface="+mj-ea"/>
                        <a:ea typeface="+mj-ea"/>
                      </a:endParaRPr>
                    </a:p>
                  </a:txBody>
                  <a:tcPr marL="80189" marR="108000" marT="0" marB="0" anchor="ctr">
                    <a:lnL w="6350" cap="flat" cmpd="sng" algn="ctr">
                      <a:solidFill>
                        <a:schemeClr val="accent2"/>
                      </a:solidFill>
                      <a:prstDash val="solid"/>
                      <a:round/>
                      <a:headEnd type="none" w="med" len="med"/>
                      <a:tailEnd type="none" w="med" len="med"/>
                    </a:lnL>
                    <a:lnR w="12700" cmpd="sng">
                      <a:noFill/>
                    </a:lnR>
                    <a:lnT w="6350" cap="flat" cmpd="sng" algn="ctr">
                      <a:solidFill>
                        <a:srgbClr val="FFFFFF">
                          <a:lumMod val="75000"/>
                        </a:srgbClr>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065140774"/>
                  </a:ext>
                </a:extLst>
              </a:tr>
              <a:tr h="29127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500" b="0" i="0" u="none" strike="noStrike" kern="1200" cap="none" spc="0" normalizeH="0" baseline="0" noProof="0" dirty="0">
                        <a:ln>
                          <a:solidFill>
                            <a:schemeClr val="accent1">
                              <a:alpha val="0"/>
                            </a:schemeClr>
                          </a:solidFill>
                        </a:ln>
                        <a:solidFill>
                          <a:srgbClr val="00338D"/>
                        </a:solidFill>
                        <a:effectLst/>
                        <a:uLnTx/>
                        <a:uFillTx/>
                        <a:latin typeface="+mn-lt"/>
                        <a:ea typeface="+mn-ea"/>
                        <a:cs typeface="+mn-cs"/>
                      </a:endParaRPr>
                    </a:p>
                  </a:txBody>
                  <a:tcPr marL="108000" marR="0" marT="0" marB="0" anchor="ctr">
                    <a:lnL w="12700" cmpd="sng">
                      <a:noFill/>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1200" b="0" i="0" u="none" strike="noStrike" kern="1200" cap="none" spc="0" normalizeH="0" baseline="0" noProof="0" dirty="0">
                          <a:ln>
                            <a:solidFill>
                              <a:schemeClr val="accent1">
                                <a:alpha val="0"/>
                              </a:schemeClr>
                            </a:solidFill>
                          </a:ln>
                          <a:solidFill>
                            <a:schemeClr val="tx2"/>
                          </a:solidFill>
                          <a:effectLst/>
                          <a:uLnTx/>
                          <a:uFillTx/>
                          <a:latin typeface="+mn-ea"/>
                          <a:ea typeface="+mn-ea"/>
                          <a:cs typeface="+mn-cs"/>
                        </a:rPr>
                        <a:t>베트남</a:t>
                      </a:r>
                      <a:endParaRPr kumimoji="0" lang="en-US" altLang="ko-KR" sz="1200" b="0" i="0" u="none" strike="noStrike" kern="1200" cap="none" spc="0" normalizeH="0" baseline="0" noProof="0" dirty="0">
                        <a:ln>
                          <a:solidFill>
                            <a:schemeClr val="accent1">
                              <a:alpha val="0"/>
                            </a:schemeClr>
                          </a:solidFill>
                        </a:ln>
                        <a:solidFill>
                          <a:schemeClr val="tx2"/>
                        </a:solidFill>
                        <a:effectLst/>
                        <a:uLnTx/>
                        <a:uFillTx/>
                        <a:latin typeface="+mn-ea"/>
                        <a:ea typeface="+mn-ea"/>
                        <a:cs typeface="+mn-cs"/>
                      </a:endParaRPr>
                    </a:p>
                  </a:txBody>
                  <a:tcPr marL="18000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dirty="0">
                          <a:ln>
                            <a:solidFill>
                              <a:schemeClr val="accent1">
                                <a:alpha val="0"/>
                              </a:schemeClr>
                            </a:solidFill>
                          </a:ln>
                          <a:solidFill>
                            <a:schemeClr val="tx2"/>
                          </a:solidFill>
                          <a:effectLst/>
                          <a:uLnTx/>
                          <a:uFillTx/>
                          <a:latin typeface="+mn-ea"/>
                          <a:ea typeface="+mn-ea"/>
                          <a:cs typeface="+mn-cs"/>
                        </a:rPr>
                        <a:t>18</a:t>
                      </a:r>
                    </a:p>
                  </a:txBody>
                  <a:tcPr marL="9525" marR="108000" marT="9525" marB="0" anchor="ctr">
                    <a:lnL w="6350" cap="flat" cmpd="sng" algn="ctr">
                      <a:solidFill>
                        <a:schemeClr val="bg1"/>
                      </a:solidFill>
                      <a:prstDash val="solid"/>
                      <a:round/>
                      <a:headEnd type="none" w="med" len="med"/>
                      <a:tailEnd type="none" w="med" len="med"/>
                    </a:lnL>
                    <a:lnR w="12700" cmpd="sng">
                      <a:noFill/>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19116452"/>
                  </a:ext>
                </a:extLst>
              </a:tr>
              <a:tr h="29127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500" b="0" i="0" u="none" strike="noStrike" kern="1200" cap="none" spc="0" normalizeH="0" baseline="0" noProof="0" dirty="0">
                        <a:ln>
                          <a:solidFill>
                            <a:schemeClr val="accent1">
                              <a:alpha val="0"/>
                            </a:schemeClr>
                          </a:solidFill>
                        </a:ln>
                        <a:solidFill>
                          <a:srgbClr val="00338D"/>
                        </a:solidFill>
                        <a:effectLst/>
                        <a:uLnTx/>
                        <a:uFillTx/>
                        <a:latin typeface="+mn-lt"/>
                        <a:ea typeface="+mn-ea"/>
                        <a:cs typeface="+mn-cs"/>
                      </a:endParaRPr>
                    </a:p>
                  </a:txBody>
                  <a:tcPr marL="108000" marR="0" marT="0" marB="0" anchor="ctr">
                    <a:lnL w="12700" cmpd="sng">
                      <a:noFill/>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1200" b="0" i="0" u="none" strike="noStrike" kern="1200" cap="none" spc="0" normalizeH="0" baseline="0" noProof="0" dirty="0">
                          <a:ln>
                            <a:solidFill>
                              <a:schemeClr val="accent1">
                                <a:alpha val="0"/>
                              </a:schemeClr>
                            </a:solidFill>
                          </a:ln>
                          <a:solidFill>
                            <a:schemeClr val="tx2"/>
                          </a:solidFill>
                          <a:effectLst/>
                          <a:uLnTx/>
                          <a:uFillTx/>
                          <a:latin typeface="+mn-ea"/>
                          <a:ea typeface="+mn-ea"/>
                          <a:cs typeface="+mn-cs"/>
                        </a:rPr>
                        <a:t>말레이시아</a:t>
                      </a:r>
                    </a:p>
                  </a:txBody>
                  <a:tcPr marL="18000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dirty="0">
                          <a:ln>
                            <a:solidFill>
                              <a:schemeClr val="accent1">
                                <a:alpha val="0"/>
                              </a:schemeClr>
                            </a:solidFill>
                          </a:ln>
                          <a:solidFill>
                            <a:schemeClr val="tx2"/>
                          </a:solidFill>
                          <a:effectLst/>
                          <a:uLnTx/>
                          <a:uFillTx/>
                          <a:latin typeface="+mn-ea"/>
                          <a:ea typeface="+mn-ea"/>
                          <a:cs typeface="+mn-cs"/>
                        </a:rPr>
                        <a:t>27</a:t>
                      </a:r>
                    </a:p>
                  </a:txBody>
                  <a:tcPr marL="9525" marR="108000" marT="9525" marB="0" anchor="ctr">
                    <a:lnL w="6350" cap="flat" cmpd="sng" algn="ctr">
                      <a:solidFill>
                        <a:schemeClr val="bg1"/>
                      </a:solidFill>
                      <a:prstDash val="solid"/>
                      <a:round/>
                      <a:headEnd type="none" w="med" len="med"/>
                      <a:tailEnd type="none" w="med" len="med"/>
                    </a:lnL>
                    <a:lnR w="12700" cmpd="sng">
                      <a:noFill/>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96542259"/>
                  </a:ext>
                </a:extLst>
              </a:tr>
              <a:tr h="29127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500" b="0" i="0" u="none" strike="noStrike" kern="1200" cap="none" spc="0" normalizeH="0" baseline="0" noProof="0" dirty="0">
                        <a:ln>
                          <a:solidFill>
                            <a:schemeClr val="accent1">
                              <a:alpha val="0"/>
                            </a:schemeClr>
                          </a:solidFill>
                        </a:ln>
                        <a:solidFill>
                          <a:srgbClr val="00338D"/>
                        </a:solidFill>
                        <a:effectLst/>
                        <a:uLnTx/>
                        <a:uFillTx/>
                        <a:latin typeface="+mn-lt"/>
                        <a:ea typeface="+mn-ea"/>
                        <a:cs typeface="+mn-cs"/>
                      </a:endParaRPr>
                    </a:p>
                  </a:txBody>
                  <a:tcPr marL="108000" marR="0" marT="0" marB="0" anchor="ctr">
                    <a:lnL w="12700" cmpd="sng">
                      <a:noFill/>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1200" b="0" i="0" u="none" strike="noStrike" kern="1200" cap="none" spc="0" normalizeH="0" baseline="0" noProof="0" dirty="0">
                          <a:ln>
                            <a:solidFill>
                              <a:schemeClr val="accent1">
                                <a:alpha val="0"/>
                              </a:schemeClr>
                            </a:solidFill>
                          </a:ln>
                          <a:solidFill>
                            <a:schemeClr val="tx2"/>
                          </a:solidFill>
                          <a:effectLst/>
                          <a:uLnTx/>
                          <a:uFillTx/>
                          <a:latin typeface="+mn-ea"/>
                          <a:ea typeface="+mn-ea"/>
                          <a:cs typeface="+mn-cs"/>
                        </a:rPr>
                        <a:t>인도네시아</a:t>
                      </a:r>
                    </a:p>
                  </a:txBody>
                  <a:tcPr marL="18000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dirty="0">
                          <a:ln>
                            <a:solidFill>
                              <a:schemeClr val="accent1">
                                <a:alpha val="0"/>
                              </a:schemeClr>
                            </a:solidFill>
                          </a:ln>
                          <a:solidFill>
                            <a:schemeClr val="tx2"/>
                          </a:solidFill>
                          <a:effectLst/>
                          <a:uLnTx/>
                          <a:uFillTx/>
                          <a:latin typeface="+mn-ea"/>
                          <a:ea typeface="+mn-ea"/>
                          <a:cs typeface="+mn-cs"/>
                        </a:rPr>
                        <a:t>40</a:t>
                      </a:r>
                    </a:p>
                  </a:txBody>
                  <a:tcPr marL="9525" marR="108000" marT="9525" marB="0" anchor="ctr">
                    <a:lnL w="6350" cap="flat" cmpd="sng" algn="ctr">
                      <a:solidFill>
                        <a:schemeClr val="bg1"/>
                      </a:solidFill>
                      <a:prstDash val="solid"/>
                      <a:round/>
                      <a:headEnd type="none" w="med" len="med"/>
                      <a:tailEnd type="none" w="med" len="med"/>
                    </a:lnL>
                    <a:lnR w="12700" cmpd="sng">
                      <a:noFill/>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12893721"/>
                  </a:ext>
                </a:extLst>
              </a:tr>
              <a:tr h="29127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500" b="0" i="0" u="none" strike="noStrike" kern="1200" cap="none" spc="0" normalizeH="0" baseline="0" noProof="0" dirty="0">
                        <a:ln>
                          <a:solidFill>
                            <a:schemeClr val="accent1">
                              <a:alpha val="0"/>
                            </a:schemeClr>
                          </a:solidFill>
                        </a:ln>
                        <a:solidFill>
                          <a:srgbClr val="00338D"/>
                        </a:solidFill>
                        <a:effectLst/>
                        <a:uLnTx/>
                        <a:uFillTx/>
                        <a:latin typeface="+mn-lt"/>
                        <a:ea typeface="+mn-ea"/>
                        <a:cs typeface="+mn-cs"/>
                      </a:endParaRPr>
                    </a:p>
                  </a:txBody>
                  <a:tcPr marL="108000" marR="0" marT="0" marB="0" anchor="ctr">
                    <a:lnL w="12700" cmpd="sng">
                      <a:noFill/>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1200" b="0" i="0" u="none" strike="noStrike" kern="1200" cap="none" spc="0" normalizeH="0" baseline="0" noProof="0" dirty="0">
                          <a:ln>
                            <a:solidFill>
                              <a:schemeClr val="accent1">
                                <a:alpha val="0"/>
                              </a:schemeClr>
                            </a:solidFill>
                          </a:ln>
                          <a:solidFill>
                            <a:schemeClr val="tx2"/>
                          </a:solidFill>
                          <a:effectLst/>
                          <a:uLnTx/>
                          <a:uFillTx/>
                          <a:latin typeface="+mn-ea"/>
                          <a:ea typeface="+mn-ea"/>
                          <a:cs typeface="+mn-cs"/>
                        </a:rPr>
                        <a:t>태국</a:t>
                      </a:r>
                    </a:p>
                  </a:txBody>
                  <a:tcPr marL="18000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dirty="0">
                          <a:ln>
                            <a:solidFill>
                              <a:schemeClr val="accent1">
                                <a:alpha val="0"/>
                              </a:schemeClr>
                            </a:solidFill>
                          </a:ln>
                          <a:solidFill>
                            <a:schemeClr val="tx2"/>
                          </a:solidFill>
                          <a:effectLst/>
                          <a:uLnTx/>
                          <a:uFillTx/>
                          <a:latin typeface="+mn-ea"/>
                          <a:ea typeface="+mn-ea"/>
                          <a:cs typeface="+mn-cs"/>
                        </a:rPr>
                        <a:t>50</a:t>
                      </a:r>
                    </a:p>
                  </a:txBody>
                  <a:tcPr marL="9525" marR="108000" marT="9525" marB="0" anchor="ctr">
                    <a:lnL w="6350" cap="flat" cmpd="sng" algn="ctr">
                      <a:solidFill>
                        <a:schemeClr val="bg1"/>
                      </a:solidFill>
                      <a:prstDash val="solid"/>
                      <a:round/>
                      <a:headEnd type="none" w="med" len="med"/>
                      <a:tailEnd type="none" w="med" len="med"/>
                    </a:lnL>
                    <a:lnR w="12700" cmpd="sng">
                      <a:noFill/>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39592295"/>
                  </a:ext>
                </a:extLst>
              </a:tr>
              <a:tr h="29127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500" b="0" i="0" u="none" strike="noStrike" kern="1200" cap="none" spc="0" normalizeH="0" baseline="0" noProof="0" dirty="0">
                        <a:ln>
                          <a:solidFill>
                            <a:schemeClr val="accent1">
                              <a:alpha val="0"/>
                            </a:schemeClr>
                          </a:solidFill>
                        </a:ln>
                        <a:solidFill>
                          <a:srgbClr val="00338D"/>
                        </a:solidFill>
                        <a:effectLst/>
                        <a:uLnTx/>
                        <a:uFillTx/>
                        <a:latin typeface="+mn-lt"/>
                        <a:ea typeface="+mn-ea"/>
                        <a:cs typeface="+mn-cs"/>
                      </a:endParaRPr>
                    </a:p>
                  </a:txBody>
                  <a:tcPr marL="108000" marR="0" marT="0" marB="0" anchor="ctr">
                    <a:lnL w="12700" cmpd="sng">
                      <a:noFill/>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1200" b="0" i="0" u="none" strike="noStrike" kern="1200" cap="none" spc="0" normalizeH="0" baseline="0" noProof="0" dirty="0">
                          <a:ln>
                            <a:solidFill>
                              <a:schemeClr val="accent1">
                                <a:alpha val="0"/>
                              </a:schemeClr>
                            </a:solidFill>
                          </a:ln>
                          <a:solidFill>
                            <a:schemeClr val="tx2"/>
                          </a:solidFill>
                          <a:effectLst/>
                          <a:uLnTx/>
                          <a:uFillTx/>
                          <a:latin typeface="+mn-ea"/>
                          <a:ea typeface="+mn-ea"/>
                          <a:cs typeface="+mn-cs"/>
                        </a:rPr>
                        <a:t>인도</a:t>
                      </a:r>
                    </a:p>
                  </a:txBody>
                  <a:tcPr marL="18000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dirty="0">
                          <a:ln>
                            <a:solidFill>
                              <a:schemeClr val="accent1">
                                <a:alpha val="0"/>
                              </a:schemeClr>
                            </a:solidFill>
                          </a:ln>
                          <a:solidFill>
                            <a:schemeClr val="tx2"/>
                          </a:solidFill>
                          <a:effectLst/>
                          <a:uLnTx/>
                          <a:uFillTx/>
                          <a:latin typeface="+mn-ea"/>
                          <a:ea typeface="+mn-ea"/>
                          <a:cs typeface="+mn-cs"/>
                        </a:rPr>
                        <a:t>60</a:t>
                      </a:r>
                    </a:p>
                  </a:txBody>
                  <a:tcPr marL="9525" marR="108000" marT="9525" marB="0" anchor="ctr">
                    <a:lnL w="6350" cap="flat" cmpd="sng" algn="ctr">
                      <a:solidFill>
                        <a:schemeClr val="bg1"/>
                      </a:solidFill>
                      <a:prstDash val="solid"/>
                      <a:round/>
                      <a:headEnd type="none" w="med" len="med"/>
                      <a:tailEnd type="none" w="med" len="med"/>
                    </a:lnL>
                    <a:lnR w="12700" cmpd="sng">
                      <a:noFill/>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22585425"/>
                  </a:ext>
                </a:extLst>
              </a:tr>
              <a:tr h="29127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500" b="0" i="0" u="none" strike="noStrike" kern="1200" cap="none" spc="0" normalizeH="0" baseline="0" noProof="0" dirty="0">
                        <a:ln>
                          <a:solidFill>
                            <a:schemeClr val="accent1">
                              <a:alpha val="0"/>
                            </a:schemeClr>
                          </a:solidFill>
                        </a:ln>
                        <a:solidFill>
                          <a:srgbClr val="00338D"/>
                        </a:solidFill>
                        <a:effectLst/>
                        <a:uLnTx/>
                        <a:uFillTx/>
                        <a:latin typeface="+mn-lt"/>
                        <a:ea typeface="+mn-ea"/>
                        <a:cs typeface="+mn-cs"/>
                      </a:endParaRPr>
                    </a:p>
                  </a:txBody>
                  <a:tcPr marL="108000" marR="0" marT="0" marB="0" anchor="ctr">
                    <a:lnL w="12700" cmpd="sng">
                      <a:noFill/>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1200" b="0" i="0" u="none" strike="noStrike" kern="1200" cap="none" spc="0" normalizeH="0" baseline="0" noProof="0" dirty="0">
                          <a:ln>
                            <a:solidFill>
                              <a:schemeClr val="accent1">
                                <a:alpha val="0"/>
                              </a:schemeClr>
                            </a:solidFill>
                          </a:ln>
                          <a:solidFill>
                            <a:schemeClr val="tx2"/>
                          </a:solidFill>
                          <a:effectLst/>
                          <a:uLnTx/>
                          <a:uFillTx/>
                          <a:latin typeface="+mn-ea"/>
                          <a:ea typeface="+mn-ea"/>
                          <a:cs typeface="+mn-cs"/>
                        </a:rPr>
                        <a:t>중국</a:t>
                      </a:r>
                    </a:p>
                  </a:txBody>
                  <a:tcPr marL="18000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dirty="0">
                          <a:ln>
                            <a:solidFill>
                              <a:schemeClr val="accent1">
                                <a:alpha val="0"/>
                              </a:schemeClr>
                            </a:solidFill>
                          </a:ln>
                          <a:solidFill>
                            <a:schemeClr val="tx2"/>
                          </a:solidFill>
                          <a:effectLst/>
                          <a:uLnTx/>
                          <a:uFillTx/>
                          <a:latin typeface="+mn-ea"/>
                          <a:ea typeface="+mn-ea"/>
                          <a:cs typeface="+mn-cs"/>
                        </a:rPr>
                        <a:t>71</a:t>
                      </a:r>
                    </a:p>
                  </a:txBody>
                  <a:tcPr marL="9525" marR="108000" marT="9525" marB="0" anchor="ctr">
                    <a:lnL w="6350" cap="flat" cmpd="sng" algn="ctr">
                      <a:solidFill>
                        <a:schemeClr val="bg1"/>
                      </a:solidFill>
                      <a:prstDash val="solid"/>
                      <a:round/>
                      <a:headEnd type="none" w="med" len="med"/>
                      <a:tailEnd type="none" w="med" len="med"/>
                    </a:lnL>
                    <a:lnR w="12700" cmpd="sng">
                      <a:noFill/>
                    </a:lnR>
                    <a:lnT w="6350" cap="flat" cmpd="sng" algn="ctr">
                      <a:solidFill>
                        <a:schemeClr val="bg1"/>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84710722"/>
                  </a:ext>
                </a:extLst>
              </a:tr>
              <a:tr h="29127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500" b="0" i="0" u="none" strike="noStrike" kern="1200" cap="none" spc="0" normalizeH="0" baseline="0" noProof="0" dirty="0">
                          <a:ln>
                            <a:solidFill>
                              <a:schemeClr val="accent1">
                                <a:alpha val="0"/>
                              </a:schemeClr>
                            </a:solidFill>
                          </a:ln>
                          <a:solidFill>
                            <a:srgbClr val="00338D"/>
                          </a:solidFill>
                          <a:effectLst/>
                          <a:uLnTx/>
                          <a:uFillTx/>
                          <a:latin typeface="+mn-lt"/>
                          <a:ea typeface="+mn-ea"/>
                          <a:cs typeface="+mn-cs"/>
                        </a:rPr>
                        <a:t>III.</a:t>
                      </a:r>
                      <a:endParaRPr kumimoji="0" lang="en-GB" sz="1500" b="0" i="0" u="none" strike="noStrike" kern="1200" cap="none" spc="0" normalizeH="0" baseline="0" noProof="0" dirty="0">
                        <a:ln>
                          <a:solidFill>
                            <a:schemeClr val="accent1">
                              <a:alpha val="0"/>
                            </a:schemeClr>
                          </a:solidFill>
                        </a:ln>
                        <a:solidFill>
                          <a:srgbClr val="00338D"/>
                        </a:solidFill>
                        <a:effectLst/>
                        <a:uLnTx/>
                        <a:uFillTx/>
                        <a:latin typeface="+mn-lt"/>
                        <a:ea typeface="+mn-ea"/>
                        <a:cs typeface="+mn-cs"/>
                      </a:endParaRPr>
                    </a:p>
                  </a:txBody>
                  <a:tcPr marL="108000" marR="0" marT="0" marB="0" anchor="ctr">
                    <a:lnL w="12700" cmpd="sng">
                      <a:noFill/>
                    </a:lnL>
                    <a:lnR w="12700" cmpd="sng">
                      <a:noFill/>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1500" b="0" i="0" u="none" strike="noStrike" kern="1200" cap="none" spc="0" normalizeH="0" baseline="0" noProof="0" dirty="0">
                          <a:ln>
                            <a:solidFill>
                              <a:schemeClr val="accent1">
                                <a:alpha val="0"/>
                              </a:schemeClr>
                            </a:solidFill>
                          </a:ln>
                          <a:solidFill>
                            <a:srgbClr val="00338D"/>
                          </a:solidFill>
                          <a:effectLst/>
                          <a:uLnTx/>
                          <a:uFillTx/>
                          <a:latin typeface="+mn-lt"/>
                          <a:ea typeface="+mn-ea"/>
                          <a:cs typeface="+mn-cs"/>
                        </a:rPr>
                        <a:t>결론 및 시사점</a:t>
                      </a:r>
                    </a:p>
                  </a:txBody>
                  <a:tcPr marL="0" marR="0" marT="0" marB="0" anchor="ctr">
                    <a:lnL w="12700" cmpd="sng">
                      <a:noFill/>
                    </a:lnL>
                    <a:lnR w="12700" cmpd="sng">
                      <a:noFill/>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ko-KR" sz="1500" b="0" i="0" u="none" strike="noStrike" kern="1200" cap="none" spc="0" normalizeH="0" baseline="0" dirty="0">
                          <a:ln>
                            <a:solidFill>
                              <a:schemeClr val="accent1">
                                <a:alpha val="0"/>
                              </a:schemeClr>
                            </a:solidFill>
                          </a:ln>
                          <a:solidFill>
                            <a:srgbClr val="00338D"/>
                          </a:solidFill>
                          <a:effectLst/>
                          <a:uLnTx/>
                          <a:uFillTx/>
                          <a:latin typeface="+mn-lt"/>
                          <a:ea typeface="+mn-ea"/>
                          <a:cs typeface="+mn-cs"/>
                        </a:rPr>
                        <a:t>81</a:t>
                      </a:r>
                    </a:p>
                  </a:txBody>
                  <a:tcPr marL="9525" marR="108000" marT="9525" marB="0" anchor="ctr">
                    <a:lnL w="12700" cmpd="sng">
                      <a:noFill/>
                    </a:lnL>
                    <a:lnR w="12700" cmpd="sng">
                      <a:noFill/>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24690467"/>
                  </a:ext>
                </a:extLst>
              </a:tr>
            </a:tbl>
          </a:graphicData>
        </a:graphic>
      </p:graphicFrame>
    </p:spTree>
    <p:extLst>
      <p:ext uri="{BB962C8B-B14F-4D97-AF65-F5344CB8AC3E}">
        <p14:creationId xmlns:p14="http://schemas.microsoft.com/office/powerpoint/2010/main" val="24893304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그림 27" descr="흑백, 텍스트, 스케치, 지도이(가) 표시된 사진&#10;&#10;자동 생성된 설명">
            <a:extLst>
              <a:ext uri="{FF2B5EF4-FFF2-40B4-BE49-F238E27FC236}">
                <a16:creationId xmlns:a16="http://schemas.microsoft.com/office/drawing/2014/main" id="{47FDE4DA-AACB-0100-EA8F-1903151D565D}"/>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contrast="-40000"/>
                    </a14:imgEffect>
                  </a14:imgLayer>
                </a14:imgProps>
              </a:ext>
            </a:extLst>
          </a:blip>
          <a:stretch>
            <a:fillRect/>
          </a:stretch>
        </p:blipFill>
        <p:spPr>
          <a:xfrm>
            <a:off x="8620905" y="10633"/>
            <a:ext cx="838305" cy="1460015"/>
          </a:xfrm>
          <a:prstGeom prst="rect">
            <a:avLst/>
          </a:prstGeom>
        </p:spPr>
      </p:pic>
      <p:sp>
        <p:nvSpPr>
          <p:cNvPr id="30" name="제목 3">
            <a:extLst>
              <a:ext uri="{FF2B5EF4-FFF2-40B4-BE49-F238E27FC236}">
                <a16:creationId xmlns:a16="http://schemas.microsoft.com/office/drawing/2014/main" id="{0AC915F6-5AE1-E97B-3E61-636CA5DE83E3}"/>
              </a:ext>
            </a:extLst>
          </p:cNvPr>
          <p:cNvSpPr txBox="1">
            <a:spLocks/>
          </p:cNvSpPr>
          <p:nvPr/>
        </p:nvSpPr>
        <p:spPr>
          <a:xfrm>
            <a:off x="8444784" y="606616"/>
            <a:ext cx="1477782" cy="334294"/>
          </a:xfrm>
          <a:prstGeom prst="rect">
            <a:avLst/>
          </a:prstGeom>
        </p:spPr>
        <p:txBody>
          <a:bodyPr wrap="none" lIns="0" tIns="0" rIns="0" bIns="0" anchor="b" anchorCtr="0">
            <a:noAutofit/>
          </a:bodyPr>
          <a:lstStyle>
            <a:defPPr>
              <a:defRPr lang="en-US"/>
            </a:defPPr>
            <a:lvl1pPr marR="0" lvl="0" indent="539750" fontAlgn="auto">
              <a:lnSpc>
                <a:spcPct val="100000"/>
              </a:lnSpc>
              <a:spcBef>
                <a:spcPts val="0"/>
              </a:spcBef>
              <a:spcAft>
                <a:spcPts val="0"/>
              </a:spcAft>
              <a:buClrTx/>
              <a:buSzTx/>
              <a:buFontTx/>
              <a:buNone/>
              <a:tabLst/>
              <a:defRPr sz="2400" b="0" i="0">
                <a:ln>
                  <a:solidFill>
                    <a:prstClr val="white">
                      <a:lumMod val="75000"/>
                      <a:alpha val="0"/>
                    </a:prstClr>
                  </a:solidFill>
                </a:ln>
                <a:solidFill>
                  <a:schemeClr val="bg1"/>
                </a:solidFill>
                <a:latin typeface="KoPub돋움체 Bold" panose="00000800000000000000" pitchFamily="2" charset="-127"/>
                <a:ea typeface="KoPub돋움체 Bold" panose="00000800000000000000" pitchFamily="2" charset="-127"/>
                <a:cs typeface="KoPub돋움체 Medium" panose="02020603020101020101" pitchFamily="18" charset="-127"/>
              </a:defRPr>
            </a:lvl1pPr>
          </a:lstStyle>
          <a:p>
            <a:pPr marR="0" lvl="0" indent="0" defTabSz="914400" rtl="0" eaLnBrk="1" fontAlgn="auto" latinLnBrk="0" hangingPunct="1">
              <a:lnSpc>
                <a:spcPct val="100000"/>
              </a:lnSpc>
              <a:spcBef>
                <a:spcPts val="0"/>
              </a:spcBef>
              <a:spcAft>
                <a:spcPts val="0"/>
              </a:spcAft>
              <a:buClrTx/>
              <a:buSzTx/>
              <a:buFontTx/>
              <a:buNone/>
              <a:tabLst/>
              <a:defRPr/>
            </a:pPr>
            <a:r>
              <a:rPr lang="ko-KR" altLang="en-US" sz="2000" dirty="0">
                <a:ln>
                  <a:solidFill>
                    <a:prstClr val="white">
                      <a:lumMod val="75000"/>
                      <a:alpha val="0"/>
                    </a:prstClr>
                  </a:solidFill>
                </a:ln>
                <a:solidFill>
                  <a:schemeClr val="tx1">
                    <a:lumMod val="75000"/>
                    <a:lumOff val="25000"/>
                  </a:schemeClr>
                </a:solidFill>
              </a:rPr>
              <a:t>필리핀</a:t>
            </a:r>
            <a:endParaRPr lang="en-US" altLang="ko-KR" sz="2000" dirty="0">
              <a:ln>
                <a:solidFill>
                  <a:prstClr val="white">
                    <a:lumMod val="75000"/>
                    <a:alpha val="0"/>
                  </a:prstClr>
                </a:solidFill>
              </a:ln>
              <a:solidFill>
                <a:schemeClr val="tx1">
                  <a:lumMod val="75000"/>
                  <a:lumOff val="25000"/>
                </a:schemeClr>
              </a:solidFill>
            </a:endParaRPr>
          </a:p>
        </p:txBody>
      </p:sp>
      <p:pic>
        <p:nvPicPr>
          <p:cNvPr id="31" name="그림 30">
            <a:extLst>
              <a:ext uri="{FF2B5EF4-FFF2-40B4-BE49-F238E27FC236}">
                <a16:creationId xmlns:a16="http://schemas.microsoft.com/office/drawing/2014/main" id="{AD4EBB66-B9B5-C152-2DE6-5E004395DC7E}"/>
              </a:ext>
            </a:extLst>
          </p:cNvPr>
          <p:cNvPicPr>
            <a:picLocks noChangeAspect="1"/>
          </p:cNvPicPr>
          <p:nvPr/>
        </p:nvPicPr>
        <p:blipFill>
          <a:blip r:embed="rId4"/>
          <a:stretch>
            <a:fillRect/>
          </a:stretch>
        </p:blipFill>
        <p:spPr>
          <a:xfrm>
            <a:off x="7974644" y="567342"/>
            <a:ext cx="407216" cy="407216"/>
          </a:xfrm>
          <a:prstGeom prst="rect">
            <a:avLst/>
          </a:prstGeom>
        </p:spPr>
      </p:pic>
      <p:sp>
        <p:nvSpPr>
          <p:cNvPr id="3" name="텍스트 개체 틀 2">
            <a:extLst>
              <a:ext uri="{FF2B5EF4-FFF2-40B4-BE49-F238E27FC236}">
                <a16:creationId xmlns:a16="http://schemas.microsoft.com/office/drawing/2014/main" id="{F8A23C6E-913D-E903-F49E-D387E0794A26}"/>
              </a:ext>
            </a:extLst>
          </p:cNvPr>
          <p:cNvSpPr>
            <a:spLocks noGrp="1"/>
          </p:cNvSpPr>
          <p:nvPr>
            <p:ph type="body" sz="quarter" idx="11"/>
          </p:nvPr>
        </p:nvSpPr>
        <p:spPr>
          <a:xfrm>
            <a:off x="488950" y="617249"/>
            <a:ext cx="8928000" cy="322262"/>
          </a:xfrm>
        </p:spPr>
        <p:txBody>
          <a:bodyPr/>
          <a:lstStyle/>
          <a:p>
            <a:r>
              <a:rPr lang="ko-KR" altLang="en-US" dirty="0"/>
              <a:t>필리핀 경제</a:t>
            </a:r>
            <a:r>
              <a:rPr lang="en-US" altLang="ko-KR" dirty="0"/>
              <a:t>·</a:t>
            </a:r>
            <a:r>
              <a:rPr lang="ko-KR" altLang="en-US" dirty="0"/>
              <a:t>보험시장 </a:t>
            </a:r>
            <a:r>
              <a:rPr lang="en-US" altLang="ko-KR" dirty="0"/>
              <a:t>Overview</a:t>
            </a:r>
            <a:endParaRPr lang="ko-KR" altLang="en-US" dirty="0"/>
          </a:p>
        </p:txBody>
      </p:sp>
      <p:sp>
        <p:nvSpPr>
          <p:cNvPr id="156" name="TextBox 155">
            <a:extLst>
              <a:ext uri="{FF2B5EF4-FFF2-40B4-BE49-F238E27FC236}">
                <a16:creationId xmlns:a16="http://schemas.microsoft.com/office/drawing/2014/main" id="{119788B5-BC2B-0766-5869-D2AA06C382CE}"/>
              </a:ext>
            </a:extLst>
          </p:cNvPr>
          <p:cNvSpPr txBox="1"/>
          <p:nvPr/>
        </p:nvSpPr>
        <p:spPr>
          <a:xfrm>
            <a:off x="489000" y="5881851"/>
            <a:ext cx="8928000" cy="318924"/>
          </a:xfrm>
          <a:prstGeom prst="rect">
            <a:avLst/>
          </a:prstGeom>
          <a:noFill/>
          <a:ln>
            <a:noFill/>
          </a:ln>
        </p:spPr>
        <p:txBody>
          <a:bodyPr wrap="square" lIns="0" tIns="72000" rIns="0" bIns="0" rtlCol="0" anchor="b">
            <a:spAutoFit/>
          </a:bodyPr>
          <a:lstStyle>
            <a:defPPr>
              <a:defRPr lang="en-US"/>
            </a:defPPr>
            <a:lvl1pPr lvl="0">
              <a:defRPr sz="800">
                <a:ln>
                  <a:solidFill>
                    <a:prstClr val="white">
                      <a:lumMod val="75000"/>
                      <a:alpha val="0"/>
                    </a:prstClr>
                  </a:solidFill>
                </a:ln>
                <a:solidFill>
                  <a:prstClr val="white">
                    <a:lumMod val="50000"/>
                  </a:prstClr>
                </a:solidFill>
                <a:latin typeface="KoPub돋움체 Medium" panose="00000600000000000000" pitchFamily="2" charset="-127"/>
                <a:ea typeface="KoPub돋움체 Medium" panose="00000600000000000000" pitchFamily="2" charset="-127"/>
              </a:defRPr>
            </a:lvl1pPr>
          </a:lstStyle>
          <a:p>
            <a:r>
              <a:rPr lang="en-US" altLang="ko-KR" dirty="0">
                <a:solidFill>
                  <a:schemeClr val="bg1">
                    <a:lumMod val="50000"/>
                  </a:schemeClr>
                </a:solidFill>
              </a:rPr>
              <a:t>Source: Insurance Commission(Philippines), Swiss Re(2022), ‘sigma, World insurance: inflation risks front and </a:t>
            </a:r>
            <a:r>
              <a:rPr lang="en-US" altLang="ko-KR" dirty="0" err="1">
                <a:solidFill>
                  <a:schemeClr val="bg1">
                    <a:lumMod val="50000"/>
                  </a:schemeClr>
                </a:solidFill>
              </a:rPr>
              <a:t>centre</a:t>
            </a:r>
            <a:r>
              <a:rPr lang="en-US" altLang="ko-KR" dirty="0">
                <a:solidFill>
                  <a:schemeClr val="bg1">
                    <a:lumMod val="50000"/>
                  </a:schemeClr>
                </a:solidFill>
              </a:rPr>
              <a:t>’, </a:t>
            </a:r>
            <a:r>
              <a:rPr lang="en-US" altLang="ko-KR" dirty="0" err="1">
                <a:solidFill>
                  <a:schemeClr val="bg1">
                    <a:lumMod val="50000"/>
                  </a:schemeClr>
                </a:solidFill>
              </a:rPr>
              <a:t>IMF,World</a:t>
            </a:r>
            <a:r>
              <a:rPr lang="en-US" altLang="ko-KR" dirty="0">
                <a:solidFill>
                  <a:schemeClr val="bg1">
                    <a:lumMod val="50000"/>
                  </a:schemeClr>
                </a:solidFill>
              </a:rPr>
              <a:t> Bank, UN, </a:t>
            </a:r>
            <a:r>
              <a:rPr lang="ko-KR" altLang="en-US" sz="800" dirty="0" err="1">
                <a:solidFill>
                  <a:schemeClr val="bg1">
                    <a:lumMod val="50000"/>
                  </a:schemeClr>
                </a:solidFill>
                <a:latin typeface="KoPub돋움체 Medium" panose="00000600000000000000" pitchFamily="2" charset="-127"/>
                <a:ea typeface="KoPub돋움체 Medium" panose="00000600000000000000" pitchFamily="2" charset="-127"/>
              </a:rPr>
              <a:t>삼정</a:t>
            </a:r>
            <a:r>
              <a:rPr lang="en-US" altLang="ko-KR" sz="800" dirty="0">
                <a:solidFill>
                  <a:schemeClr val="bg1">
                    <a:lumMod val="50000"/>
                  </a:schemeClr>
                </a:solidFill>
                <a:latin typeface="KoPub돋움체 Medium" panose="00000600000000000000" pitchFamily="2" charset="-127"/>
                <a:ea typeface="KoPub돋움체 Medium" panose="00000600000000000000" pitchFamily="2" charset="-127"/>
              </a:rPr>
              <a:t>KPMG </a:t>
            </a:r>
            <a:r>
              <a:rPr lang="ko-KR" altLang="en-US" sz="800" dirty="0">
                <a:solidFill>
                  <a:schemeClr val="bg1">
                    <a:lumMod val="50000"/>
                  </a:schemeClr>
                </a:solidFill>
                <a:latin typeface="KoPub돋움체 Medium" panose="00000600000000000000" pitchFamily="2" charset="-127"/>
                <a:ea typeface="KoPub돋움체 Medium" panose="00000600000000000000" pitchFamily="2" charset="-127"/>
              </a:rPr>
              <a:t>경제연구원 재구성</a:t>
            </a:r>
            <a:endParaRPr lang="en-US" altLang="ko-KR" sz="800" dirty="0">
              <a:solidFill>
                <a:schemeClr val="bg1">
                  <a:lumMod val="50000"/>
                </a:schemeClr>
              </a:solidFill>
              <a:latin typeface="KoPub돋움체 Medium" panose="00000600000000000000" pitchFamily="2" charset="-127"/>
              <a:ea typeface="KoPub돋움체 Medium" panose="00000600000000000000" pitchFamily="2" charset="-127"/>
            </a:endParaRPr>
          </a:p>
          <a:p>
            <a:r>
              <a:rPr lang="en-US" altLang="ko-KR" dirty="0">
                <a:solidFill>
                  <a:schemeClr val="bg1">
                    <a:lumMod val="50000"/>
                  </a:schemeClr>
                </a:solidFill>
              </a:rPr>
              <a:t>Note: </a:t>
            </a:r>
            <a:r>
              <a:rPr lang="ko-KR" altLang="en-US" dirty="0">
                <a:solidFill>
                  <a:schemeClr val="bg1">
                    <a:lumMod val="50000"/>
                  </a:schemeClr>
                </a:solidFill>
              </a:rPr>
              <a:t>본 보고서 내 국가 정보는 </a:t>
            </a:r>
            <a:r>
              <a:rPr lang="en-US" altLang="ko-KR" dirty="0">
                <a:solidFill>
                  <a:schemeClr val="bg1">
                    <a:lumMod val="50000"/>
                  </a:schemeClr>
                </a:solidFill>
              </a:rPr>
              <a:t>Source</a:t>
            </a:r>
            <a:r>
              <a:rPr lang="ko-KR" altLang="en-US" dirty="0">
                <a:solidFill>
                  <a:schemeClr val="bg1">
                    <a:lumMod val="50000"/>
                  </a:schemeClr>
                </a:solidFill>
              </a:rPr>
              <a:t>별 집계방식 등에 따라 데이터 간 차이가 있을 수 있음</a:t>
            </a:r>
            <a:r>
              <a:rPr lang="en-US" altLang="ko-KR" dirty="0">
                <a:solidFill>
                  <a:schemeClr val="bg1">
                    <a:lumMod val="50000"/>
                  </a:schemeClr>
                </a:solidFill>
              </a:rPr>
              <a:t>. </a:t>
            </a:r>
            <a:r>
              <a:rPr lang="ko-KR" altLang="en-US" dirty="0"/>
              <a:t>달러 기준 보험밀도는 </a:t>
            </a:r>
            <a:r>
              <a:rPr lang="en-US" altLang="ko-KR" dirty="0"/>
              <a:t>Swiss Re </a:t>
            </a:r>
            <a:r>
              <a:rPr lang="ko-KR" altLang="en-US" dirty="0"/>
              <a:t>발표 수치 기준</a:t>
            </a:r>
            <a:r>
              <a:rPr lang="en-US" altLang="ko-KR" dirty="0"/>
              <a:t>, </a:t>
            </a:r>
            <a:r>
              <a:rPr lang="ko-KR" altLang="en-US" dirty="0"/>
              <a:t>보험침투도는 각국 감독기관 발표 수치 기준을 따르며</a:t>
            </a:r>
            <a:r>
              <a:rPr lang="en-US" altLang="ko-KR" dirty="0"/>
              <a:t>,</a:t>
            </a:r>
            <a:r>
              <a:rPr lang="ko-KR" altLang="en-US" dirty="0"/>
              <a:t> 이후 동일 적용</a:t>
            </a:r>
            <a:endParaRPr lang="ko-KR" altLang="en-US" dirty="0">
              <a:solidFill>
                <a:schemeClr val="bg1">
                  <a:lumMod val="50000"/>
                </a:schemeClr>
              </a:solidFill>
            </a:endParaRPr>
          </a:p>
        </p:txBody>
      </p:sp>
      <p:sp>
        <p:nvSpPr>
          <p:cNvPr id="210" name="텍스트 개체 틀 209">
            <a:extLst>
              <a:ext uri="{FF2B5EF4-FFF2-40B4-BE49-F238E27FC236}">
                <a16:creationId xmlns:a16="http://schemas.microsoft.com/office/drawing/2014/main" id="{1D746919-2C15-7FFD-0E1D-B41D31B66925}"/>
              </a:ext>
            </a:extLst>
          </p:cNvPr>
          <p:cNvSpPr>
            <a:spLocks noGrp="1"/>
          </p:cNvSpPr>
          <p:nvPr>
            <p:ph type="body" sz="quarter" idx="10"/>
          </p:nvPr>
        </p:nvSpPr>
        <p:spPr>
          <a:xfrm>
            <a:off x="488949" y="333149"/>
            <a:ext cx="8928101" cy="184666"/>
          </a:xfrm>
        </p:spPr>
        <p:txBody>
          <a:bodyPr/>
          <a:lstStyle/>
          <a:p>
            <a:r>
              <a:rPr lang="en-US" altLang="ko-KR" dirty="0"/>
              <a:t>II. </a:t>
            </a:r>
            <a:r>
              <a:rPr lang="ko-KR" altLang="en-US" dirty="0"/>
              <a:t>신흥 아시아 태평양 국가별 보험시장 및 규제 현황 </a:t>
            </a:r>
          </a:p>
        </p:txBody>
      </p:sp>
      <p:sp>
        <p:nvSpPr>
          <p:cNvPr id="144" name="직사각형 143">
            <a:extLst>
              <a:ext uri="{FF2B5EF4-FFF2-40B4-BE49-F238E27FC236}">
                <a16:creationId xmlns:a16="http://schemas.microsoft.com/office/drawing/2014/main" id="{EE01B0D1-8DB5-1B91-55BC-CE49F9757318}"/>
              </a:ext>
            </a:extLst>
          </p:cNvPr>
          <p:cNvSpPr/>
          <p:nvPr/>
        </p:nvSpPr>
        <p:spPr>
          <a:xfrm>
            <a:off x="488948" y="1190901"/>
            <a:ext cx="8938800" cy="4680000"/>
          </a:xfrm>
          <a:prstGeom prst="rect">
            <a:avLst/>
          </a:prstGeom>
          <a:noFill/>
          <a:ln w="12700">
            <a:solidFill>
              <a:srgbClr val="00B8F5"/>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ko-KR" altLang="en-US" sz="1000" b="1" dirty="0">
              <a:ln>
                <a:solidFill>
                  <a:schemeClr val="bg1">
                    <a:lumMod val="75000"/>
                    <a:alpha val="0"/>
                  </a:schemeClr>
                </a:solidFill>
              </a:ln>
              <a:solidFill>
                <a:srgbClr val="1E49E2"/>
              </a:solidFill>
              <a:latin typeface="+mn-ea"/>
            </a:endParaRPr>
          </a:p>
        </p:txBody>
      </p:sp>
      <p:grpSp>
        <p:nvGrpSpPr>
          <p:cNvPr id="4" name="그룹 3">
            <a:extLst>
              <a:ext uri="{FF2B5EF4-FFF2-40B4-BE49-F238E27FC236}">
                <a16:creationId xmlns:a16="http://schemas.microsoft.com/office/drawing/2014/main" id="{96C30E2E-A0AE-549D-C16D-829CCD288C2A}"/>
              </a:ext>
            </a:extLst>
          </p:cNvPr>
          <p:cNvGrpSpPr/>
          <p:nvPr/>
        </p:nvGrpSpPr>
        <p:grpSpPr>
          <a:xfrm>
            <a:off x="745281" y="1708368"/>
            <a:ext cx="3634555" cy="3972057"/>
            <a:chOff x="745281" y="1708368"/>
            <a:chExt cx="3634555" cy="3972057"/>
          </a:xfrm>
        </p:grpSpPr>
        <p:sp>
          <p:nvSpPr>
            <p:cNvPr id="143" name="TextBox 142">
              <a:extLst>
                <a:ext uri="{FF2B5EF4-FFF2-40B4-BE49-F238E27FC236}">
                  <a16:creationId xmlns:a16="http://schemas.microsoft.com/office/drawing/2014/main" id="{52925F09-D1A5-4BA4-A6F2-8917447D706D}"/>
                </a:ext>
              </a:extLst>
            </p:cNvPr>
            <p:cNvSpPr txBox="1"/>
            <p:nvPr/>
          </p:nvSpPr>
          <p:spPr>
            <a:xfrm>
              <a:off x="745281" y="1708368"/>
              <a:ext cx="936000" cy="169277"/>
            </a:xfrm>
            <a:prstGeom prst="rect">
              <a:avLst/>
            </a:prstGeom>
            <a:noFill/>
            <a:ln>
              <a:noFill/>
            </a:ln>
          </p:spPr>
          <p:txBody>
            <a:bodyPr wrap="square" lIns="0" tIns="0" rIns="0" bIns="0">
              <a:spAutoFit/>
            </a:bodyPr>
            <a:lstStyle/>
            <a:p>
              <a:pPr fontAlgn="ctr"/>
              <a:r>
                <a:rPr lang="en-US" altLang="ko-KR" sz="1100" b="1" dirty="0">
                  <a:ln>
                    <a:solidFill>
                      <a:srgbClr val="1758E3">
                        <a:alpha val="0"/>
                      </a:srgbClr>
                    </a:solidFill>
                  </a:ln>
                  <a:solidFill>
                    <a:schemeClr val="tx1">
                      <a:lumMod val="85000"/>
                      <a:lumOff val="15000"/>
                    </a:schemeClr>
                  </a:solidFill>
                  <a:latin typeface="+mn-ea"/>
                </a:rPr>
                <a:t>7.6% </a:t>
              </a:r>
              <a:r>
                <a:rPr lang="en-US" altLang="ko-KR" sz="800" b="1" dirty="0">
                  <a:ln>
                    <a:solidFill>
                      <a:srgbClr val="1758E3">
                        <a:alpha val="0"/>
                      </a:srgbClr>
                    </a:solidFill>
                  </a:ln>
                  <a:solidFill>
                    <a:schemeClr val="tx1">
                      <a:lumMod val="85000"/>
                      <a:lumOff val="15000"/>
                    </a:schemeClr>
                  </a:solidFill>
                  <a:latin typeface="+mn-ea"/>
                </a:rPr>
                <a:t>(2022)</a:t>
              </a:r>
              <a:endParaRPr kumimoji="0" lang="ko-KR" altLang="en-US" sz="500" b="1" i="0" u="none" strike="noStrike" kern="1200" normalizeH="0" baseline="0" dirty="0">
                <a:ln>
                  <a:solidFill>
                    <a:srgbClr val="1758E3">
                      <a:alpha val="0"/>
                    </a:srgbClr>
                  </a:solidFill>
                </a:ln>
                <a:solidFill>
                  <a:schemeClr val="tx1">
                    <a:lumMod val="85000"/>
                    <a:lumOff val="15000"/>
                  </a:schemeClr>
                </a:solidFill>
                <a:uLnTx/>
                <a:uFillTx/>
                <a:latin typeface="+mn-ea"/>
              </a:endParaRPr>
            </a:p>
          </p:txBody>
        </p:sp>
        <p:sp>
          <p:nvSpPr>
            <p:cNvPr id="126" name="TextBox 125">
              <a:extLst>
                <a:ext uri="{FF2B5EF4-FFF2-40B4-BE49-F238E27FC236}">
                  <a16:creationId xmlns:a16="http://schemas.microsoft.com/office/drawing/2014/main" id="{A223B45A-208E-8A38-6C48-40C8088ACB0D}"/>
                </a:ext>
              </a:extLst>
            </p:cNvPr>
            <p:cNvSpPr txBox="1"/>
            <p:nvPr/>
          </p:nvSpPr>
          <p:spPr>
            <a:xfrm>
              <a:off x="2124310" y="1708368"/>
              <a:ext cx="1224000" cy="169277"/>
            </a:xfrm>
            <a:prstGeom prst="rect">
              <a:avLst/>
            </a:prstGeom>
            <a:noFill/>
            <a:ln>
              <a:noFill/>
            </a:ln>
          </p:spPr>
          <p:txBody>
            <a:bodyPr wrap="square" lIns="0" tIns="0" rIns="0" bIns="0">
              <a:spAutoFit/>
            </a:bodyPr>
            <a:lstStyle/>
            <a:p>
              <a:pPr fontAlgn="ctr"/>
              <a:r>
                <a:rPr lang="en-US" altLang="ko-KR" sz="1100" b="1" dirty="0">
                  <a:ln>
                    <a:solidFill>
                      <a:srgbClr val="1758E3">
                        <a:alpha val="0"/>
                      </a:srgbClr>
                    </a:solidFill>
                  </a:ln>
                  <a:solidFill>
                    <a:schemeClr val="tx1">
                      <a:lumMod val="85000"/>
                      <a:lumOff val="15000"/>
                    </a:schemeClr>
                  </a:solidFill>
                  <a:latin typeface="+mn-ea"/>
                </a:rPr>
                <a:t>3,623</a:t>
              </a:r>
              <a:r>
                <a:rPr lang="ko-KR" altLang="en-US" sz="1100" b="1" dirty="0">
                  <a:ln>
                    <a:solidFill>
                      <a:srgbClr val="1758E3">
                        <a:alpha val="0"/>
                      </a:srgbClr>
                    </a:solidFill>
                  </a:ln>
                  <a:solidFill>
                    <a:schemeClr val="tx1">
                      <a:lumMod val="85000"/>
                      <a:lumOff val="15000"/>
                    </a:schemeClr>
                  </a:solidFill>
                  <a:latin typeface="+mn-ea"/>
                </a:rPr>
                <a:t>달러 </a:t>
              </a:r>
              <a:r>
                <a:rPr kumimoji="0" lang="en-US" altLang="ko-KR" sz="800" b="1" i="0" u="none" strike="noStrike" kern="1200" normalizeH="0" baseline="0" dirty="0">
                  <a:ln>
                    <a:solidFill>
                      <a:srgbClr val="1758E3">
                        <a:alpha val="0"/>
                      </a:srgbClr>
                    </a:solidFill>
                  </a:ln>
                  <a:solidFill>
                    <a:schemeClr val="tx1">
                      <a:lumMod val="85000"/>
                      <a:lumOff val="15000"/>
                    </a:schemeClr>
                  </a:solidFill>
                  <a:uLnTx/>
                  <a:uFillTx/>
                  <a:latin typeface="+mn-ea"/>
                </a:rPr>
                <a:t>(2022)</a:t>
              </a:r>
            </a:p>
          </p:txBody>
        </p:sp>
        <p:sp>
          <p:nvSpPr>
            <p:cNvPr id="134" name="TextBox 133">
              <a:extLst>
                <a:ext uri="{FF2B5EF4-FFF2-40B4-BE49-F238E27FC236}">
                  <a16:creationId xmlns:a16="http://schemas.microsoft.com/office/drawing/2014/main" id="{5D6D73BC-E3B0-DE1B-9267-7C8B3258717F}"/>
                </a:ext>
              </a:extLst>
            </p:cNvPr>
            <p:cNvSpPr txBox="1"/>
            <p:nvPr/>
          </p:nvSpPr>
          <p:spPr>
            <a:xfrm>
              <a:off x="3469575" y="1708368"/>
              <a:ext cx="722665" cy="169277"/>
            </a:xfrm>
            <a:prstGeom prst="rect">
              <a:avLst/>
            </a:prstGeom>
            <a:noFill/>
            <a:ln>
              <a:noFill/>
            </a:ln>
          </p:spPr>
          <p:txBody>
            <a:bodyPr wrap="square" lIns="0" tIns="0" rIns="0" bIns="0">
              <a:spAutoFit/>
            </a:bodyPr>
            <a:lstStyle/>
            <a:p>
              <a:pPr fontAlgn="ctr"/>
              <a:r>
                <a:rPr lang="en-US" altLang="ko-KR" sz="1100" b="1" dirty="0">
                  <a:ln>
                    <a:solidFill>
                      <a:srgbClr val="1758E3">
                        <a:alpha val="0"/>
                      </a:srgbClr>
                    </a:solidFill>
                  </a:ln>
                  <a:solidFill>
                    <a:schemeClr val="tx1">
                      <a:lumMod val="85000"/>
                      <a:lumOff val="15000"/>
                    </a:schemeClr>
                  </a:solidFill>
                  <a:latin typeface="+mn-ea"/>
                </a:rPr>
                <a:t>5.8% </a:t>
              </a:r>
              <a:r>
                <a:rPr kumimoji="0" lang="en-US" altLang="ko-KR" sz="800" b="1" i="0" u="none" strike="noStrike" kern="1200" normalizeH="0" baseline="0" dirty="0">
                  <a:ln>
                    <a:solidFill>
                      <a:srgbClr val="1758E3">
                        <a:alpha val="0"/>
                      </a:srgbClr>
                    </a:solidFill>
                  </a:ln>
                  <a:solidFill>
                    <a:schemeClr val="tx1">
                      <a:lumMod val="85000"/>
                      <a:lumOff val="15000"/>
                    </a:schemeClr>
                  </a:solidFill>
                  <a:uLnTx/>
                  <a:uFillTx/>
                  <a:latin typeface="+mn-ea"/>
                  <a:cs typeface="+mn-cs"/>
                </a:rPr>
                <a:t>(2022)</a:t>
              </a:r>
              <a:endParaRPr kumimoji="0" lang="ko-KR" altLang="en-US" sz="800" b="1" i="0" u="none" strike="noStrike" kern="1200" normalizeH="0" baseline="0" dirty="0">
                <a:ln>
                  <a:solidFill>
                    <a:srgbClr val="1758E3">
                      <a:alpha val="0"/>
                    </a:srgbClr>
                  </a:solidFill>
                </a:ln>
                <a:solidFill>
                  <a:schemeClr val="tx1">
                    <a:lumMod val="85000"/>
                    <a:lumOff val="15000"/>
                  </a:schemeClr>
                </a:solidFill>
                <a:uLnTx/>
                <a:uFillTx/>
                <a:latin typeface="+mn-ea"/>
                <a:cs typeface="+mn-cs"/>
              </a:endParaRPr>
            </a:p>
          </p:txBody>
        </p:sp>
        <p:sp>
          <p:nvSpPr>
            <p:cNvPr id="112" name="TextBox 111">
              <a:extLst>
                <a:ext uri="{FF2B5EF4-FFF2-40B4-BE49-F238E27FC236}">
                  <a16:creationId xmlns:a16="http://schemas.microsoft.com/office/drawing/2014/main" id="{33DC9EB8-C532-00B3-C8B8-961EDD30D472}"/>
                </a:ext>
              </a:extLst>
            </p:cNvPr>
            <p:cNvSpPr txBox="1"/>
            <p:nvPr/>
          </p:nvSpPr>
          <p:spPr>
            <a:xfrm>
              <a:off x="745281" y="2514070"/>
              <a:ext cx="1296000" cy="169277"/>
            </a:xfrm>
            <a:prstGeom prst="rect">
              <a:avLst/>
            </a:prstGeom>
            <a:noFill/>
            <a:ln>
              <a:noFill/>
            </a:ln>
          </p:spPr>
          <p:txBody>
            <a:bodyPr wrap="square" lIns="0" tIns="0" rIns="0" bIns="0">
              <a:spAutoFit/>
            </a:bodyPr>
            <a:lstStyle>
              <a:defPPr>
                <a:defRPr lang="en-US"/>
              </a:defPPr>
              <a:lvl1pPr fontAlgn="ctr">
                <a:defRPr kumimoji="0" sz="1300" b="1" i="0" u="none" strike="noStrike" normalizeH="0" baseline="0">
                  <a:ln>
                    <a:solidFill>
                      <a:srgbClr val="1758E3">
                        <a:alpha val="0"/>
                      </a:srgbClr>
                    </a:solidFill>
                  </a:ln>
                  <a:solidFill>
                    <a:schemeClr val="tx1">
                      <a:lumMod val="85000"/>
                      <a:lumOff val="15000"/>
                    </a:schemeClr>
                  </a:solidFill>
                  <a:uLnTx/>
                  <a:uFillTx/>
                  <a:latin typeface="+mn-ea"/>
                </a:defRPr>
              </a:lvl1pPr>
            </a:lstStyle>
            <a:p>
              <a:r>
                <a:rPr lang="en-US" altLang="ko-KR" sz="1100" dirty="0"/>
                <a:t>10.9</a:t>
              </a:r>
              <a:r>
                <a:rPr lang="ko-KR" altLang="en-US" sz="1100" dirty="0"/>
                <a:t>천만 명 </a:t>
              </a:r>
              <a:r>
                <a:rPr lang="en-US" altLang="ko-KR" sz="800" dirty="0"/>
                <a:t>(2020)</a:t>
              </a:r>
            </a:p>
          </p:txBody>
        </p:sp>
        <p:sp>
          <p:nvSpPr>
            <p:cNvPr id="77" name="TextBox 76">
              <a:extLst>
                <a:ext uri="{FF2B5EF4-FFF2-40B4-BE49-F238E27FC236}">
                  <a16:creationId xmlns:a16="http://schemas.microsoft.com/office/drawing/2014/main" id="{95B7CB88-EBCB-4882-2423-86039A2269C7}"/>
                </a:ext>
              </a:extLst>
            </p:cNvPr>
            <p:cNvSpPr txBox="1"/>
            <p:nvPr/>
          </p:nvSpPr>
          <p:spPr>
            <a:xfrm>
              <a:off x="2124310" y="2514070"/>
              <a:ext cx="910261" cy="169277"/>
            </a:xfrm>
            <a:prstGeom prst="rect">
              <a:avLst/>
            </a:prstGeom>
            <a:noFill/>
            <a:ln>
              <a:noFill/>
            </a:ln>
          </p:spPr>
          <p:txBody>
            <a:bodyPr wrap="square" lIns="0" tIns="0" rIns="0" bIns="0">
              <a:spAutoFit/>
            </a:bodyPr>
            <a:lstStyle/>
            <a:p>
              <a:pPr fontAlgn="ctr"/>
              <a:r>
                <a:rPr lang="en-US" altLang="ko-KR" sz="1100" b="1" dirty="0">
                  <a:ln>
                    <a:solidFill>
                      <a:srgbClr val="1758E3">
                        <a:alpha val="0"/>
                      </a:srgbClr>
                    </a:solidFill>
                  </a:ln>
                  <a:solidFill>
                    <a:schemeClr val="tx1">
                      <a:lumMod val="85000"/>
                      <a:lumOff val="15000"/>
                    </a:schemeClr>
                  </a:solidFill>
                  <a:latin typeface="+mn-ea"/>
                </a:rPr>
                <a:t>2.58</a:t>
              </a:r>
              <a:r>
                <a:rPr lang="ko-KR" altLang="en-US" sz="1100" b="1" dirty="0">
                  <a:ln>
                    <a:solidFill>
                      <a:srgbClr val="1758E3">
                        <a:alpha val="0"/>
                      </a:srgbClr>
                    </a:solidFill>
                  </a:ln>
                  <a:solidFill>
                    <a:schemeClr val="tx1">
                      <a:lumMod val="85000"/>
                      <a:lumOff val="15000"/>
                    </a:schemeClr>
                  </a:solidFill>
                  <a:latin typeface="+mn-ea"/>
                </a:rPr>
                <a:t>명</a:t>
              </a:r>
              <a:r>
                <a:rPr lang="en-US" altLang="ko-KR" sz="800" b="1" dirty="0">
                  <a:ln>
                    <a:solidFill>
                      <a:srgbClr val="1758E3">
                        <a:alpha val="0"/>
                      </a:srgbClr>
                    </a:solidFill>
                  </a:ln>
                  <a:solidFill>
                    <a:schemeClr val="tx1">
                      <a:lumMod val="85000"/>
                      <a:lumOff val="15000"/>
                    </a:schemeClr>
                  </a:solidFill>
                  <a:latin typeface="+mn-ea"/>
                </a:rPr>
                <a:t> (2020)</a:t>
              </a:r>
            </a:p>
          </p:txBody>
        </p:sp>
        <p:sp>
          <p:nvSpPr>
            <p:cNvPr id="80" name="TextBox 79">
              <a:extLst>
                <a:ext uri="{FF2B5EF4-FFF2-40B4-BE49-F238E27FC236}">
                  <a16:creationId xmlns:a16="http://schemas.microsoft.com/office/drawing/2014/main" id="{C6FC2DB1-A5EE-6F51-618B-38104850E402}"/>
                </a:ext>
              </a:extLst>
            </p:cNvPr>
            <p:cNvSpPr txBox="1"/>
            <p:nvPr/>
          </p:nvSpPr>
          <p:spPr>
            <a:xfrm>
              <a:off x="3469575" y="2514070"/>
              <a:ext cx="910261" cy="169277"/>
            </a:xfrm>
            <a:prstGeom prst="rect">
              <a:avLst/>
            </a:prstGeom>
            <a:noFill/>
            <a:ln>
              <a:noFill/>
            </a:ln>
          </p:spPr>
          <p:txBody>
            <a:bodyPr wrap="square" lIns="0" tIns="0" rIns="0" bIns="0">
              <a:spAutoFit/>
            </a:bodyPr>
            <a:lstStyle/>
            <a:p>
              <a:pPr fontAlgn="ctr"/>
              <a:r>
                <a:rPr lang="en-US" altLang="ko-KR" sz="1100" b="1" dirty="0">
                  <a:ln>
                    <a:solidFill>
                      <a:srgbClr val="1758E3">
                        <a:alpha val="0"/>
                      </a:srgbClr>
                    </a:solidFill>
                  </a:ln>
                  <a:solidFill>
                    <a:schemeClr val="tx1">
                      <a:lumMod val="85000"/>
                      <a:lumOff val="15000"/>
                    </a:schemeClr>
                  </a:solidFill>
                  <a:latin typeface="+mn-ea"/>
                </a:rPr>
                <a:t>25.7</a:t>
              </a:r>
              <a:r>
                <a:rPr lang="ko-KR" altLang="en-US" sz="1100" b="1" dirty="0">
                  <a:ln>
                    <a:solidFill>
                      <a:srgbClr val="1758E3">
                        <a:alpha val="0"/>
                      </a:srgbClr>
                    </a:solidFill>
                  </a:ln>
                  <a:solidFill>
                    <a:schemeClr val="tx1">
                      <a:lumMod val="85000"/>
                      <a:lumOff val="15000"/>
                    </a:schemeClr>
                  </a:solidFill>
                  <a:latin typeface="+mn-ea"/>
                </a:rPr>
                <a:t>세 </a:t>
              </a:r>
              <a:r>
                <a:rPr kumimoji="0" lang="en-US" altLang="ko-KR" sz="800" b="1" i="0" u="none" strike="noStrike" kern="1200" normalizeH="0" baseline="0" dirty="0">
                  <a:ln>
                    <a:solidFill>
                      <a:srgbClr val="1758E3">
                        <a:alpha val="0"/>
                      </a:srgbClr>
                    </a:solidFill>
                  </a:ln>
                  <a:solidFill>
                    <a:schemeClr val="tx1">
                      <a:lumMod val="85000"/>
                      <a:lumOff val="15000"/>
                    </a:schemeClr>
                  </a:solidFill>
                  <a:uLnTx/>
                  <a:uFillTx/>
                  <a:latin typeface="+mn-ea"/>
                  <a:cs typeface="+mn-cs"/>
                </a:rPr>
                <a:t>(2020)</a:t>
              </a:r>
              <a:endParaRPr lang="en-US" altLang="ko-KR" sz="800" b="1" dirty="0">
                <a:ln>
                  <a:solidFill>
                    <a:srgbClr val="1758E3">
                      <a:alpha val="0"/>
                    </a:srgbClr>
                  </a:solidFill>
                </a:ln>
                <a:solidFill>
                  <a:schemeClr val="tx1">
                    <a:lumMod val="85000"/>
                    <a:lumOff val="15000"/>
                  </a:schemeClr>
                </a:solidFill>
                <a:latin typeface="+mn-ea"/>
              </a:endParaRPr>
            </a:p>
          </p:txBody>
        </p:sp>
        <p:sp>
          <p:nvSpPr>
            <p:cNvPr id="106" name="TextBox 105">
              <a:extLst>
                <a:ext uri="{FF2B5EF4-FFF2-40B4-BE49-F238E27FC236}">
                  <a16:creationId xmlns:a16="http://schemas.microsoft.com/office/drawing/2014/main" id="{D034AC32-C30F-050D-7ABC-7A6259FC47AD}"/>
                </a:ext>
              </a:extLst>
            </p:cNvPr>
            <p:cNvSpPr txBox="1"/>
            <p:nvPr/>
          </p:nvSpPr>
          <p:spPr>
            <a:xfrm>
              <a:off x="745281" y="3327649"/>
              <a:ext cx="1692000" cy="338554"/>
            </a:xfrm>
            <a:prstGeom prst="rect">
              <a:avLst/>
            </a:prstGeom>
            <a:noFill/>
            <a:ln>
              <a:noFill/>
            </a:ln>
          </p:spPr>
          <p:txBody>
            <a:bodyPr wrap="square" lIns="0" tIns="0" rIns="0" bIns="0">
              <a:spAutoFit/>
            </a:bodyPr>
            <a:lstStyle/>
            <a:p>
              <a:pPr fontAlgn="ctr"/>
              <a:r>
                <a:rPr lang="ko-KR" altLang="en-US" sz="1100" b="1" dirty="0">
                  <a:ln>
                    <a:solidFill>
                      <a:srgbClr val="1758E3">
                        <a:alpha val="0"/>
                      </a:srgbClr>
                    </a:solidFill>
                  </a:ln>
                  <a:solidFill>
                    <a:schemeClr val="tx1">
                      <a:lumMod val="85000"/>
                      <a:lumOff val="15000"/>
                    </a:schemeClr>
                  </a:solidFill>
                  <a:latin typeface="+mn-ea"/>
                </a:rPr>
                <a:t>남성</a:t>
              </a:r>
              <a:r>
                <a:rPr lang="en-US" altLang="ko-KR" sz="1100" b="1" dirty="0">
                  <a:ln>
                    <a:solidFill>
                      <a:srgbClr val="1758E3">
                        <a:alpha val="0"/>
                      </a:srgbClr>
                    </a:solidFill>
                  </a:ln>
                  <a:solidFill>
                    <a:schemeClr val="tx1">
                      <a:lumMod val="85000"/>
                      <a:lumOff val="15000"/>
                    </a:schemeClr>
                  </a:solidFill>
                  <a:latin typeface="+mn-ea"/>
                </a:rPr>
                <a:t>: 67.7</a:t>
              </a:r>
              <a:r>
                <a:rPr lang="ko-KR" altLang="en-US" sz="1100" b="1" dirty="0">
                  <a:ln>
                    <a:solidFill>
                      <a:srgbClr val="1758E3">
                        <a:alpha val="0"/>
                      </a:srgbClr>
                    </a:solidFill>
                  </a:ln>
                  <a:solidFill>
                    <a:schemeClr val="tx1">
                      <a:lumMod val="85000"/>
                      <a:lumOff val="15000"/>
                    </a:schemeClr>
                  </a:solidFill>
                  <a:latin typeface="+mn-ea"/>
                </a:rPr>
                <a:t>세 </a:t>
              </a:r>
              <a:r>
                <a:rPr kumimoji="0" lang="en-US" altLang="ko-KR" sz="800" b="1" i="0" u="none" strike="noStrike" kern="1200" normalizeH="0" baseline="0" dirty="0">
                  <a:ln>
                    <a:solidFill>
                      <a:srgbClr val="1758E3">
                        <a:alpha val="0"/>
                      </a:srgbClr>
                    </a:solidFill>
                  </a:ln>
                  <a:solidFill>
                    <a:schemeClr val="tx1">
                      <a:lumMod val="85000"/>
                      <a:lumOff val="15000"/>
                    </a:schemeClr>
                  </a:solidFill>
                  <a:uLnTx/>
                  <a:uFillTx/>
                  <a:latin typeface="+mn-ea"/>
                  <a:cs typeface="+mn-cs"/>
                </a:rPr>
                <a:t>(2020)</a:t>
              </a:r>
              <a:endParaRPr lang="en-US" altLang="ko-KR" sz="1100" b="1" dirty="0">
                <a:ln>
                  <a:solidFill>
                    <a:srgbClr val="1758E3">
                      <a:alpha val="0"/>
                    </a:srgbClr>
                  </a:solidFill>
                </a:ln>
                <a:solidFill>
                  <a:schemeClr val="tx1">
                    <a:lumMod val="85000"/>
                    <a:lumOff val="15000"/>
                  </a:schemeClr>
                </a:solidFill>
                <a:latin typeface="+mn-ea"/>
              </a:endParaRPr>
            </a:p>
            <a:p>
              <a:pPr fontAlgn="ctr"/>
              <a:r>
                <a:rPr lang="ko-KR" altLang="en-US" sz="1100" b="1" dirty="0">
                  <a:ln>
                    <a:solidFill>
                      <a:srgbClr val="1758E3">
                        <a:alpha val="0"/>
                      </a:srgbClr>
                    </a:solidFill>
                  </a:ln>
                  <a:solidFill>
                    <a:schemeClr val="tx1">
                      <a:lumMod val="85000"/>
                      <a:lumOff val="15000"/>
                    </a:schemeClr>
                  </a:solidFill>
                  <a:latin typeface="+mn-ea"/>
                </a:rPr>
                <a:t>여성</a:t>
              </a:r>
              <a:r>
                <a:rPr lang="en-US" altLang="ko-KR" sz="1100" b="1" dirty="0">
                  <a:ln>
                    <a:solidFill>
                      <a:srgbClr val="1758E3">
                        <a:alpha val="0"/>
                      </a:srgbClr>
                    </a:solidFill>
                  </a:ln>
                  <a:solidFill>
                    <a:schemeClr val="tx1">
                      <a:lumMod val="85000"/>
                      <a:lumOff val="15000"/>
                    </a:schemeClr>
                  </a:solidFill>
                  <a:latin typeface="+mn-ea"/>
                </a:rPr>
                <a:t>: 75.9</a:t>
              </a:r>
              <a:r>
                <a:rPr lang="ko-KR" altLang="en-US" sz="1100" b="1" dirty="0">
                  <a:ln>
                    <a:solidFill>
                      <a:srgbClr val="1758E3">
                        <a:alpha val="0"/>
                      </a:srgbClr>
                    </a:solidFill>
                  </a:ln>
                  <a:solidFill>
                    <a:schemeClr val="tx1">
                      <a:lumMod val="85000"/>
                      <a:lumOff val="15000"/>
                    </a:schemeClr>
                  </a:solidFill>
                  <a:latin typeface="+mn-ea"/>
                </a:rPr>
                <a:t>세 </a:t>
              </a:r>
              <a:r>
                <a:rPr kumimoji="0" lang="en-US" altLang="ko-KR" sz="800" b="1" i="0" u="none" strike="noStrike" kern="1200" normalizeH="0" baseline="0" dirty="0">
                  <a:ln>
                    <a:solidFill>
                      <a:srgbClr val="1758E3">
                        <a:alpha val="0"/>
                      </a:srgbClr>
                    </a:solidFill>
                  </a:ln>
                  <a:solidFill>
                    <a:schemeClr val="tx1">
                      <a:lumMod val="85000"/>
                      <a:lumOff val="15000"/>
                    </a:schemeClr>
                  </a:solidFill>
                  <a:uLnTx/>
                  <a:uFillTx/>
                  <a:latin typeface="+mn-ea"/>
                  <a:cs typeface="+mn-cs"/>
                </a:rPr>
                <a:t>(2020)</a:t>
              </a:r>
            </a:p>
          </p:txBody>
        </p:sp>
        <p:sp>
          <p:nvSpPr>
            <p:cNvPr id="110" name="TextBox 109">
              <a:extLst>
                <a:ext uri="{FF2B5EF4-FFF2-40B4-BE49-F238E27FC236}">
                  <a16:creationId xmlns:a16="http://schemas.microsoft.com/office/drawing/2014/main" id="{754A3B2A-590F-53B3-9430-02888B3C2CD1}"/>
                </a:ext>
              </a:extLst>
            </p:cNvPr>
            <p:cNvSpPr txBox="1"/>
            <p:nvPr/>
          </p:nvSpPr>
          <p:spPr>
            <a:xfrm>
              <a:off x="2463751" y="3327649"/>
              <a:ext cx="1296000" cy="169277"/>
            </a:xfrm>
            <a:prstGeom prst="rect">
              <a:avLst/>
            </a:prstGeom>
            <a:noFill/>
            <a:ln>
              <a:noFill/>
            </a:ln>
          </p:spPr>
          <p:txBody>
            <a:bodyPr wrap="square" lIns="0" tIns="0" rIns="0" bIns="0">
              <a:spAutoFit/>
            </a:bodyPr>
            <a:lstStyle/>
            <a:p>
              <a:pPr fontAlgn="ctr"/>
              <a:r>
                <a:rPr lang="en-US" altLang="ko-KR" sz="1100" b="1" dirty="0">
                  <a:ln>
                    <a:solidFill>
                      <a:srgbClr val="1758E3">
                        <a:alpha val="0"/>
                      </a:srgbClr>
                    </a:solidFill>
                  </a:ln>
                  <a:solidFill>
                    <a:schemeClr val="tx1">
                      <a:lumMod val="85000"/>
                      <a:lumOff val="15000"/>
                    </a:schemeClr>
                  </a:solidFill>
                  <a:latin typeface="+mn-ea"/>
                </a:rPr>
                <a:t>5.20</a:t>
              </a:r>
              <a:r>
                <a:rPr lang="ko-KR" altLang="en-US" sz="1100" b="1" dirty="0">
                  <a:ln>
                    <a:solidFill>
                      <a:srgbClr val="1758E3">
                        <a:alpha val="0"/>
                      </a:srgbClr>
                    </a:solidFill>
                  </a:ln>
                  <a:solidFill>
                    <a:schemeClr val="tx1">
                      <a:lumMod val="85000"/>
                      <a:lumOff val="15000"/>
                    </a:schemeClr>
                  </a:solidFill>
                  <a:latin typeface="+mn-ea"/>
                </a:rPr>
                <a:t>천만 명 </a:t>
              </a:r>
              <a:r>
                <a:rPr lang="en-US" altLang="ko-KR" sz="800" b="1" dirty="0">
                  <a:ln>
                    <a:solidFill>
                      <a:srgbClr val="1758E3">
                        <a:alpha val="0"/>
                      </a:srgbClr>
                    </a:solidFill>
                  </a:ln>
                  <a:solidFill>
                    <a:schemeClr val="tx1">
                      <a:lumMod val="85000"/>
                      <a:lumOff val="15000"/>
                    </a:schemeClr>
                  </a:solidFill>
                  <a:latin typeface="+mn-ea"/>
                </a:rPr>
                <a:t>(47.5 %)</a:t>
              </a:r>
            </a:p>
          </p:txBody>
        </p:sp>
        <p:sp>
          <p:nvSpPr>
            <p:cNvPr id="187" name="TextBox 186">
              <a:extLst>
                <a:ext uri="{FF2B5EF4-FFF2-40B4-BE49-F238E27FC236}">
                  <a16:creationId xmlns:a16="http://schemas.microsoft.com/office/drawing/2014/main" id="{A9AC3C65-FA5F-349A-4C40-9267CEE79B66}"/>
                </a:ext>
              </a:extLst>
            </p:cNvPr>
            <p:cNvSpPr txBox="1"/>
            <p:nvPr/>
          </p:nvSpPr>
          <p:spPr>
            <a:xfrm>
              <a:off x="745281" y="4317178"/>
              <a:ext cx="1764000" cy="351378"/>
            </a:xfrm>
            <a:prstGeom prst="rect">
              <a:avLst/>
            </a:prstGeom>
            <a:noFill/>
            <a:ln>
              <a:noFill/>
            </a:ln>
          </p:spPr>
          <p:txBody>
            <a:bodyPr wrap="square" lIns="0" tIns="0" rIns="0" bIns="0">
              <a:spAutoFit/>
            </a:bodyPr>
            <a:lstStyle>
              <a:defPPr>
                <a:defRPr lang="en-US"/>
              </a:defPPr>
              <a:lvl1pPr fontAlgn="ctr">
                <a:spcAft>
                  <a:spcPts val="100"/>
                </a:spcAft>
                <a:defRPr kumimoji="0" sz="1200" b="1" i="0" u="none" strike="noStrike" normalizeH="0" baseline="0">
                  <a:ln>
                    <a:solidFill>
                      <a:srgbClr val="1758E3">
                        <a:alpha val="0"/>
                      </a:srgbClr>
                    </a:solidFill>
                  </a:ln>
                  <a:solidFill>
                    <a:schemeClr val="tx1">
                      <a:lumMod val="85000"/>
                      <a:lumOff val="15000"/>
                    </a:schemeClr>
                  </a:solidFill>
                  <a:uLnTx/>
                  <a:uFillTx/>
                  <a:latin typeface="+mn-ea"/>
                </a:defRPr>
              </a:lvl1pPr>
            </a:lstStyle>
            <a:p>
              <a:r>
                <a:rPr lang="ko-KR" altLang="en-US" sz="1100" dirty="0"/>
                <a:t>생명</a:t>
              </a:r>
              <a:r>
                <a:rPr lang="en-US" altLang="ko-KR" sz="1100" dirty="0"/>
                <a:t>: 3,104.5</a:t>
              </a:r>
              <a:r>
                <a:rPr lang="ko-KR" altLang="en-US" sz="1100" dirty="0"/>
                <a:t>억 페소 </a:t>
              </a:r>
              <a:r>
                <a:rPr lang="en-US" altLang="ko-KR" sz="800" dirty="0"/>
                <a:t>(2021)</a:t>
              </a:r>
              <a:endParaRPr lang="en-US" altLang="ko-KR" sz="1100" dirty="0"/>
            </a:p>
            <a:p>
              <a:r>
                <a:rPr lang="ko-KR" altLang="en-US" sz="1100" dirty="0"/>
                <a:t>손해</a:t>
              </a:r>
              <a:r>
                <a:rPr lang="en-US" altLang="ko-KR" sz="1100" dirty="0"/>
                <a:t>: 964.1</a:t>
              </a:r>
              <a:r>
                <a:rPr lang="ko-KR" altLang="en-US" sz="1100" dirty="0"/>
                <a:t>억 페소 </a:t>
              </a:r>
              <a:r>
                <a:rPr lang="en-US" altLang="ko-KR" sz="800" dirty="0"/>
                <a:t>(2021)</a:t>
              </a:r>
            </a:p>
          </p:txBody>
        </p:sp>
        <p:sp>
          <p:nvSpPr>
            <p:cNvPr id="165" name="TextBox 164">
              <a:extLst>
                <a:ext uri="{FF2B5EF4-FFF2-40B4-BE49-F238E27FC236}">
                  <a16:creationId xmlns:a16="http://schemas.microsoft.com/office/drawing/2014/main" id="{D39856E0-5E69-640A-E373-81C050FB51FF}"/>
                </a:ext>
              </a:extLst>
            </p:cNvPr>
            <p:cNvSpPr txBox="1"/>
            <p:nvPr/>
          </p:nvSpPr>
          <p:spPr>
            <a:xfrm>
              <a:off x="2463751" y="4317178"/>
              <a:ext cx="1440000" cy="351378"/>
            </a:xfrm>
            <a:prstGeom prst="rect">
              <a:avLst/>
            </a:prstGeom>
            <a:noFill/>
            <a:ln>
              <a:noFill/>
            </a:ln>
          </p:spPr>
          <p:txBody>
            <a:bodyPr wrap="square" lIns="0" tIns="0" rIns="0" bIns="0">
              <a:spAutoFit/>
            </a:bodyPr>
            <a:lstStyle>
              <a:defPPr>
                <a:defRPr lang="en-US"/>
              </a:defPPr>
              <a:lvl1pPr fontAlgn="ctr">
                <a:spcAft>
                  <a:spcPts val="100"/>
                </a:spcAft>
                <a:defRPr kumimoji="0" sz="1200" b="1" i="0" u="none" strike="noStrike" normalizeH="0" baseline="0">
                  <a:ln>
                    <a:solidFill>
                      <a:srgbClr val="1758E3">
                        <a:alpha val="0"/>
                      </a:srgbClr>
                    </a:solidFill>
                  </a:ln>
                  <a:solidFill>
                    <a:schemeClr val="tx1">
                      <a:lumMod val="85000"/>
                      <a:lumOff val="15000"/>
                    </a:schemeClr>
                  </a:solidFill>
                  <a:uLnTx/>
                  <a:uFillTx/>
                  <a:latin typeface="+mn-ea"/>
                </a:defRPr>
              </a:lvl1pPr>
            </a:lstStyle>
            <a:p>
              <a:r>
                <a:rPr lang="ko-KR" altLang="en-US" sz="1100" dirty="0"/>
                <a:t>생명</a:t>
              </a:r>
              <a:r>
                <a:rPr lang="en-US" altLang="ko-KR" sz="1100" dirty="0"/>
                <a:t>: 0.2% </a:t>
              </a:r>
              <a:r>
                <a:rPr lang="en-US" altLang="ko-KR" sz="800" dirty="0"/>
                <a:t>(2021)</a:t>
              </a:r>
            </a:p>
            <a:p>
              <a:r>
                <a:rPr lang="ko-KR" altLang="en-US" sz="1100" dirty="0"/>
                <a:t>손해</a:t>
              </a:r>
              <a:r>
                <a:rPr lang="en-US" altLang="ko-KR" sz="1100" dirty="0"/>
                <a:t>: 0.1% </a:t>
              </a:r>
              <a:r>
                <a:rPr lang="en-US" altLang="ko-KR" sz="800" dirty="0"/>
                <a:t>(2021) </a:t>
              </a:r>
            </a:p>
          </p:txBody>
        </p:sp>
        <p:sp>
          <p:nvSpPr>
            <p:cNvPr id="150" name="TextBox 149">
              <a:extLst>
                <a:ext uri="{FF2B5EF4-FFF2-40B4-BE49-F238E27FC236}">
                  <a16:creationId xmlns:a16="http://schemas.microsoft.com/office/drawing/2014/main" id="{BE5BD757-E765-A454-0DFA-9AC388AA0AA8}"/>
                </a:ext>
              </a:extLst>
            </p:cNvPr>
            <p:cNvSpPr txBox="1"/>
            <p:nvPr/>
          </p:nvSpPr>
          <p:spPr>
            <a:xfrm>
              <a:off x="745281" y="5329047"/>
              <a:ext cx="1404000" cy="351378"/>
            </a:xfrm>
            <a:prstGeom prst="rect">
              <a:avLst/>
            </a:prstGeom>
            <a:noFill/>
            <a:ln>
              <a:noFill/>
            </a:ln>
          </p:spPr>
          <p:txBody>
            <a:bodyPr wrap="square" lIns="0" tIns="0" rIns="0" bIns="0">
              <a:spAutoFit/>
            </a:bodyPr>
            <a:lstStyle>
              <a:defPPr>
                <a:defRPr lang="en-US"/>
              </a:defPPr>
              <a:lvl1pPr fontAlgn="ctr">
                <a:spcAft>
                  <a:spcPts val="100"/>
                </a:spcAft>
                <a:defRPr kumimoji="0" sz="1200" b="1" i="0" u="none" strike="noStrike" normalizeH="0" baseline="0">
                  <a:ln>
                    <a:solidFill>
                      <a:srgbClr val="1758E3">
                        <a:alpha val="0"/>
                      </a:srgbClr>
                    </a:solidFill>
                  </a:ln>
                  <a:solidFill>
                    <a:schemeClr val="tx1">
                      <a:lumMod val="85000"/>
                      <a:lumOff val="15000"/>
                    </a:schemeClr>
                  </a:solidFill>
                  <a:uLnTx/>
                  <a:uFillTx/>
                  <a:latin typeface="+mn-ea"/>
                </a:defRPr>
              </a:lvl1pPr>
            </a:lstStyle>
            <a:p>
              <a:r>
                <a:rPr lang="ko-KR" altLang="en-US" sz="1100" dirty="0"/>
                <a:t>생명</a:t>
              </a:r>
              <a:r>
                <a:rPr lang="en-US" altLang="ko-KR" sz="1100" dirty="0"/>
                <a:t>: 54</a:t>
              </a:r>
              <a:r>
                <a:rPr lang="ko-KR" altLang="en-US" sz="1100" dirty="0"/>
                <a:t>달러 </a:t>
              </a:r>
              <a:r>
                <a:rPr lang="en-US" altLang="ko-KR" sz="800" dirty="0"/>
                <a:t>(2021)</a:t>
              </a:r>
              <a:endParaRPr lang="en-US" altLang="ko-KR" sz="1100" dirty="0"/>
            </a:p>
            <a:p>
              <a:r>
                <a:rPr lang="ko-KR" altLang="en-US" sz="1100" dirty="0"/>
                <a:t>손해</a:t>
              </a:r>
              <a:r>
                <a:rPr lang="en-US" altLang="ko-KR" sz="1100" dirty="0"/>
                <a:t>: 18</a:t>
              </a:r>
              <a:r>
                <a:rPr lang="ko-KR" altLang="en-US" sz="1100" dirty="0"/>
                <a:t>달러 </a:t>
              </a:r>
              <a:r>
                <a:rPr lang="en-US" altLang="ko-KR" sz="800" dirty="0"/>
                <a:t>(2021)</a:t>
              </a:r>
            </a:p>
          </p:txBody>
        </p:sp>
        <p:sp>
          <p:nvSpPr>
            <p:cNvPr id="152" name="TextBox 151">
              <a:extLst>
                <a:ext uri="{FF2B5EF4-FFF2-40B4-BE49-F238E27FC236}">
                  <a16:creationId xmlns:a16="http://schemas.microsoft.com/office/drawing/2014/main" id="{BE100B1A-1236-310B-6240-01FA7BBB9ACE}"/>
                </a:ext>
              </a:extLst>
            </p:cNvPr>
            <p:cNvSpPr txBox="1"/>
            <p:nvPr/>
          </p:nvSpPr>
          <p:spPr>
            <a:xfrm>
              <a:off x="2463751" y="5329047"/>
              <a:ext cx="1224000" cy="351378"/>
            </a:xfrm>
            <a:prstGeom prst="rect">
              <a:avLst/>
            </a:prstGeom>
            <a:noFill/>
            <a:ln>
              <a:noFill/>
            </a:ln>
          </p:spPr>
          <p:txBody>
            <a:bodyPr wrap="square" lIns="0" tIns="0" rIns="0" bIns="0">
              <a:spAutoFit/>
            </a:bodyPr>
            <a:lstStyle>
              <a:defPPr>
                <a:defRPr lang="en-US"/>
              </a:defPPr>
              <a:lvl1pPr fontAlgn="ctr">
                <a:spcAft>
                  <a:spcPts val="100"/>
                </a:spcAft>
                <a:defRPr kumimoji="0" sz="1200" b="1" i="0" u="none" strike="noStrike" normalizeH="0" baseline="0">
                  <a:ln>
                    <a:solidFill>
                      <a:srgbClr val="1758E3">
                        <a:alpha val="0"/>
                      </a:srgbClr>
                    </a:solidFill>
                  </a:ln>
                  <a:solidFill>
                    <a:schemeClr val="tx1">
                      <a:lumMod val="85000"/>
                      <a:lumOff val="15000"/>
                    </a:schemeClr>
                  </a:solidFill>
                  <a:uLnTx/>
                  <a:uFillTx/>
                  <a:latin typeface="+mn-ea"/>
                </a:defRPr>
              </a:lvl1pPr>
            </a:lstStyle>
            <a:p>
              <a:r>
                <a:rPr lang="ko-KR" altLang="en-US" sz="1100" dirty="0"/>
                <a:t>생명</a:t>
              </a:r>
              <a:r>
                <a:rPr lang="en-US" altLang="ko-KR" sz="1100" dirty="0"/>
                <a:t>: 1.5% </a:t>
              </a:r>
              <a:r>
                <a:rPr lang="en-US" altLang="ko-KR" sz="800" dirty="0"/>
                <a:t>(2021)</a:t>
              </a:r>
              <a:endParaRPr lang="en-US" altLang="ko-KR" sz="1100" dirty="0"/>
            </a:p>
            <a:p>
              <a:r>
                <a:rPr lang="ko-KR" altLang="en-US" sz="1100" dirty="0"/>
                <a:t>손해</a:t>
              </a:r>
              <a:r>
                <a:rPr lang="en-US" altLang="ko-KR" sz="1100" dirty="0"/>
                <a:t>: 0.5% </a:t>
              </a:r>
              <a:r>
                <a:rPr lang="en-US" altLang="ko-KR" sz="800" dirty="0"/>
                <a:t>(2021)</a:t>
              </a:r>
            </a:p>
          </p:txBody>
        </p:sp>
      </p:grpSp>
      <p:grpSp>
        <p:nvGrpSpPr>
          <p:cNvPr id="46" name="그룹 45">
            <a:extLst>
              <a:ext uri="{FF2B5EF4-FFF2-40B4-BE49-F238E27FC236}">
                <a16:creationId xmlns:a16="http://schemas.microsoft.com/office/drawing/2014/main" id="{AEA0455C-81A8-8270-CCA9-5D7072C8353B}"/>
              </a:ext>
            </a:extLst>
          </p:cNvPr>
          <p:cNvGrpSpPr/>
          <p:nvPr/>
        </p:nvGrpSpPr>
        <p:grpSpPr>
          <a:xfrm>
            <a:off x="658360" y="1393513"/>
            <a:ext cx="8617427" cy="4313924"/>
            <a:chOff x="658360" y="1393513"/>
            <a:chExt cx="8617427" cy="4313924"/>
          </a:xfrm>
        </p:grpSpPr>
        <p:sp>
          <p:nvSpPr>
            <p:cNvPr id="47" name="직사각형 46">
              <a:extLst>
                <a:ext uri="{FF2B5EF4-FFF2-40B4-BE49-F238E27FC236}">
                  <a16:creationId xmlns:a16="http://schemas.microsoft.com/office/drawing/2014/main" id="{5FAF6A7D-FD75-7799-C289-CB49A44CBAA3}"/>
                </a:ext>
              </a:extLst>
            </p:cNvPr>
            <p:cNvSpPr/>
            <p:nvPr/>
          </p:nvSpPr>
          <p:spPr>
            <a:xfrm>
              <a:off x="4952999" y="1393513"/>
              <a:ext cx="4322788" cy="4313924"/>
            </a:xfrm>
            <a:prstGeom prst="rect">
              <a:avLst/>
            </a:prstGeom>
            <a:solidFill>
              <a:srgbClr val="DEF7FF"/>
            </a:solidFill>
            <a:ln w="6350">
              <a:noFill/>
              <a:miter lim="800000"/>
            </a:ln>
          </p:spPr>
          <p:txBody>
            <a:bodyPr wrap="square" lIns="180000" tIns="108000" rIns="180000" bIns="0">
              <a:noAutofit/>
            </a:bodyPr>
            <a:lstStyle/>
            <a:p>
              <a:pPr fontAlgn="ctr">
                <a:lnSpc>
                  <a:spcPct val="120000"/>
                </a:lnSpc>
                <a:spcBef>
                  <a:spcPts val="500"/>
                </a:spcBef>
              </a:pPr>
              <a:r>
                <a:rPr lang="ko-KR" altLang="en-US" sz="1100" b="1" dirty="0">
                  <a:ln w="9525" cap="flat" cmpd="sng" algn="ctr">
                    <a:solidFill>
                      <a:srgbClr val="00338D">
                        <a:alpha val="0"/>
                      </a:srgbClr>
                    </a:solidFill>
                    <a:prstDash val="solid"/>
                    <a:round/>
                  </a:ln>
                  <a:solidFill>
                    <a:schemeClr val="tx1">
                      <a:lumMod val="85000"/>
                      <a:lumOff val="15000"/>
                    </a:schemeClr>
                  </a:solidFill>
                  <a:latin typeface="+mn-ea"/>
                </a:rPr>
                <a:t>경제 전망</a:t>
              </a:r>
              <a:endParaRPr lang="en-US" altLang="ko-KR" sz="1100" b="1" dirty="0">
                <a:ln w="9525" cap="flat" cmpd="sng" algn="ctr">
                  <a:solidFill>
                    <a:srgbClr val="00338D">
                      <a:alpha val="0"/>
                    </a:srgbClr>
                  </a:solidFill>
                  <a:prstDash val="solid"/>
                  <a:round/>
                </a:ln>
                <a:solidFill>
                  <a:schemeClr val="tx1">
                    <a:lumMod val="85000"/>
                    <a:lumOff val="15000"/>
                  </a:schemeClr>
                </a:solidFill>
                <a:latin typeface="+mn-ea"/>
              </a:endParaRPr>
            </a:p>
            <a:p>
              <a:pPr marL="108000" indent="-108000" fontAlgn="ctr">
                <a:lnSpc>
                  <a:spcPct val="120000"/>
                </a:lnSpc>
                <a:spcBef>
                  <a:spcPts val="500"/>
                </a:spcBef>
                <a:buFont typeface="Arial" panose="020B0604020202020204" pitchFamily="34" charset="0"/>
                <a:buChar char="•"/>
              </a:pPr>
              <a:r>
                <a:rPr lang="ko-KR" altLang="en-US" sz="900" dirty="0">
                  <a:ln w="9525" cap="flat" cmpd="sng" algn="ctr">
                    <a:solidFill>
                      <a:srgbClr val="00338D">
                        <a:alpha val="0"/>
                      </a:srgbClr>
                    </a:solidFill>
                    <a:prstDash val="solid"/>
                    <a:round/>
                  </a:ln>
                  <a:solidFill>
                    <a:schemeClr val="tx1">
                      <a:lumMod val="85000"/>
                      <a:lumOff val="15000"/>
                    </a:schemeClr>
                  </a:solidFill>
                  <a:latin typeface="+mn-ea"/>
                </a:rPr>
                <a:t>필리핀 경제성장률</a:t>
              </a:r>
              <a:r>
                <a:rPr lang="en-US" altLang="ko-KR" sz="900" dirty="0">
                  <a:ln w="9525" cap="flat" cmpd="sng" algn="ctr">
                    <a:solidFill>
                      <a:srgbClr val="00338D">
                        <a:alpha val="0"/>
                      </a:srgbClr>
                    </a:solidFill>
                    <a:prstDash val="solid"/>
                    <a:round/>
                  </a:ln>
                  <a:solidFill>
                    <a:schemeClr val="tx1">
                      <a:lumMod val="85000"/>
                      <a:lumOff val="15000"/>
                    </a:schemeClr>
                  </a:solidFill>
                  <a:latin typeface="+mn-ea"/>
                </a:rPr>
                <a:t>(</a:t>
              </a:r>
              <a:r>
                <a:rPr lang="ko-KR" altLang="en-US" sz="900" dirty="0">
                  <a:ln w="9525" cap="flat" cmpd="sng" algn="ctr">
                    <a:solidFill>
                      <a:srgbClr val="00338D">
                        <a:alpha val="0"/>
                      </a:srgbClr>
                    </a:solidFill>
                    <a:prstDash val="solid"/>
                    <a:round/>
                  </a:ln>
                  <a:solidFill>
                    <a:schemeClr val="tx1">
                      <a:lumMod val="85000"/>
                      <a:lumOff val="15000"/>
                    </a:schemeClr>
                  </a:solidFill>
                  <a:latin typeface="+mn-ea"/>
                </a:rPr>
                <a:t>실질 </a:t>
              </a:r>
              <a:r>
                <a:rPr lang="en-US" altLang="ko-KR" sz="900" dirty="0">
                  <a:ln w="9525" cap="flat" cmpd="sng" algn="ctr">
                    <a:solidFill>
                      <a:srgbClr val="00338D">
                        <a:alpha val="0"/>
                      </a:srgbClr>
                    </a:solidFill>
                    <a:prstDash val="solid"/>
                    <a:round/>
                  </a:ln>
                  <a:solidFill>
                    <a:schemeClr val="tx1">
                      <a:lumMod val="85000"/>
                      <a:lumOff val="15000"/>
                    </a:schemeClr>
                  </a:solidFill>
                  <a:latin typeface="+mn-ea"/>
                </a:rPr>
                <a:t>GDP </a:t>
              </a:r>
              <a:r>
                <a:rPr lang="ko-KR" altLang="en-US" sz="900" dirty="0">
                  <a:ln w="9525" cap="flat" cmpd="sng" algn="ctr">
                    <a:solidFill>
                      <a:srgbClr val="00338D">
                        <a:alpha val="0"/>
                      </a:srgbClr>
                    </a:solidFill>
                    <a:prstDash val="solid"/>
                    <a:round/>
                  </a:ln>
                  <a:solidFill>
                    <a:schemeClr val="tx1">
                      <a:lumMod val="85000"/>
                      <a:lumOff val="15000"/>
                    </a:schemeClr>
                  </a:solidFill>
                  <a:latin typeface="+mn-ea"/>
                </a:rPr>
                <a:t>기준</a:t>
              </a:r>
              <a:r>
                <a:rPr lang="en-US" altLang="ko-KR" sz="900" dirty="0">
                  <a:ln w="9525" cap="flat" cmpd="sng" algn="ctr">
                    <a:solidFill>
                      <a:srgbClr val="00338D">
                        <a:alpha val="0"/>
                      </a:srgbClr>
                    </a:solidFill>
                    <a:prstDash val="solid"/>
                    <a:round/>
                  </a:ln>
                  <a:solidFill>
                    <a:schemeClr val="tx1">
                      <a:lumMod val="85000"/>
                      <a:lumOff val="15000"/>
                    </a:schemeClr>
                  </a:solidFill>
                  <a:latin typeface="+mn-ea"/>
                </a:rPr>
                <a:t>)</a:t>
              </a:r>
              <a:r>
                <a:rPr lang="ko-KR" altLang="en-US" sz="900" dirty="0">
                  <a:ln w="9525" cap="flat" cmpd="sng" algn="ctr">
                    <a:solidFill>
                      <a:srgbClr val="00338D">
                        <a:alpha val="0"/>
                      </a:srgbClr>
                    </a:solidFill>
                    <a:prstDash val="solid"/>
                    <a:round/>
                  </a:ln>
                  <a:solidFill>
                    <a:schemeClr val="tx1">
                      <a:lumMod val="85000"/>
                      <a:lumOff val="15000"/>
                    </a:schemeClr>
                  </a:solidFill>
                  <a:latin typeface="+mn-ea"/>
                </a:rPr>
                <a:t>은 </a:t>
              </a:r>
              <a:r>
                <a:rPr lang="en-US" altLang="ko-KR" sz="900" dirty="0">
                  <a:ln w="9525" cap="flat" cmpd="sng" algn="ctr">
                    <a:solidFill>
                      <a:srgbClr val="00338D">
                        <a:alpha val="0"/>
                      </a:srgbClr>
                    </a:solidFill>
                    <a:prstDash val="solid"/>
                    <a:round/>
                  </a:ln>
                  <a:solidFill>
                    <a:schemeClr val="tx1">
                      <a:lumMod val="85000"/>
                      <a:lumOff val="15000"/>
                    </a:schemeClr>
                  </a:solidFill>
                  <a:latin typeface="+mn-ea"/>
                </a:rPr>
                <a:t>2018</a:t>
              </a:r>
              <a:r>
                <a:rPr lang="ko-KR" altLang="en-US" sz="900" dirty="0">
                  <a:ln w="9525" cap="flat" cmpd="sng" algn="ctr">
                    <a:solidFill>
                      <a:srgbClr val="00338D">
                        <a:alpha val="0"/>
                      </a:srgbClr>
                    </a:solidFill>
                    <a:prstDash val="solid"/>
                    <a:round/>
                  </a:ln>
                  <a:solidFill>
                    <a:schemeClr val="tx1">
                      <a:lumMod val="85000"/>
                      <a:lumOff val="15000"/>
                    </a:schemeClr>
                  </a:solidFill>
                  <a:latin typeface="+mn-ea"/>
                </a:rPr>
                <a:t>년 </a:t>
              </a:r>
              <a:r>
                <a:rPr lang="en-US" altLang="ko-KR" sz="900" dirty="0">
                  <a:ln w="9525" cap="flat" cmpd="sng" algn="ctr">
                    <a:solidFill>
                      <a:srgbClr val="00338D">
                        <a:alpha val="0"/>
                      </a:srgbClr>
                    </a:solidFill>
                    <a:prstDash val="solid"/>
                    <a:round/>
                  </a:ln>
                  <a:solidFill>
                    <a:schemeClr val="tx1">
                      <a:lumMod val="85000"/>
                      <a:lumOff val="15000"/>
                    </a:schemeClr>
                  </a:solidFill>
                  <a:latin typeface="+mn-ea"/>
                </a:rPr>
                <a:t>6.3%, 2019</a:t>
              </a:r>
              <a:r>
                <a:rPr lang="ko-KR" altLang="en-US" sz="900" dirty="0">
                  <a:ln w="9525" cap="flat" cmpd="sng" algn="ctr">
                    <a:solidFill>
                      <a:srgbClr val="00338D">
                        <a:alpha val="0"/>
                      </a:srgbClr>
                    </a:solidFill>
                    <a:prstDash val="solid"/>
                    <a:round/>
                  </a:ln>
                  <a:solidFill>
                    <a:schemeClr val="tx1">
                      <a:lumMod val="85000"/>
                      <a:lumOff val="15000"/>
                    </a:schemeClr>
                  </a:solidFill>
                  <a:latin typeface="+mn-ea"/>
                </a:rPr>
                <a:t>년 </a:t>
              </a:r>
              <a:r>
                <a:rPr lang="en-US" altLang="ko-KR" sz="900" dirty="0">
                  <a:ln w="9525" cap="flat" cmpd="sng" algn="ctr">
                    <a:solidFill>
                      <a:srgbClr val="00338D">
                        <a:alpha val="0"/>
                      </a:srgbClr>
                    </a:solidFill>
                    <a:prstDash val="solid"/>
                    <a:round/>
                  </a:ln>
                  <a:solidFill>
                    <a:schemeClr val="tx1">
                      <a:lumMod val="85000"/>
                      <a:lumOff val="15000"/>
                    </a:schemeClr>
                  </a:solidFill>
                  <a:latin typeface="+mn-ea"/>
                </a:rPr>
                <a:t>6.1%</a:t>
              </a:r>
              <a:r>
                <a:rPr lang="ko-KR" altLang="en-US" sz="900" dirty="0">
                  <a:ln w="9525" cap="flat" cmpd="sng" algn="ctr">
                    <a:solidFill>
                      <a:srgbClr val="00338D">
                        <a:alpha val="0"/>
                      </a:srgbClr>
                    </a:solidFill>
                    <a:prstDash val="solid"/>
                    <a:round/>
                  </a:ln>
                  <a:solidFill>
                    <a:schemeClr val="tx1">
                      <a:lumMod val="85000"/>
                      <a:lumOff val="15000"/>
                    </a:schemeClr>
                  </a:solidFill>
                  <a:latin typeface="+mn-ea"/>
                </a:rPr>
                <a:t>를 기록하는 등 코로나</a:t>
              </a:r>
              <a:r>
                <a:rPr lang="en-US" altLang="ko-KR" sz="900" dirty="0">
                  <a:ln w="9525" cap="flat" cmpd="sng" algn="ctr">
                    <a:solidFill>
                      <a:srgbClr val="00338D">
                        <a:alpha val="0"/>
                      </a:srgbClr>
                    </a:solidFill>
                    <a:prstDash val="solid"/>
                    <a:round/>
                  </a:ln>
                  <a:solidFill>
                    <a:schemeClr val="tx1">
                      <a:lumMod val="85000"/>
                      <a:lumOff val="15000"/>
                    </a:schemeClr>
                  </a:solidFill>
                  <a:latin typeface="+mn-ea"/>
                </a:rPr>
                <a:t>19 </a:t>
              </a:r>
              <a:r>
                <a:rPr lang="ko-KR" altLang="en-US" sz="900" dirty="0" err="1">
                  <a:ln w="9525" cap="flat" cmpd="sng" algn="ctr">
                    <a:solidFill>
                      <a:srgbClr val="00338D">
                        <a:alpha val="0"/>
                      </a:srgbClr>
                    </a:solidFill>
                    <a:prstDash val="solid"/>
                    <a:round/>
                  </a:ln>
                  <a:solidFill>
                    <a:schemeClr val="tx1">
                      <a:lumMod val="85000"/>
                      <a:lumOff val="15000"/>
                    </a:schemeClr>
                  </a:solidFill>
                  <a:latin typeface="+mn-ea"/>
                </a:rPr>
                <a:t>팬데믹</a:t>
              </a:r>
              <a:r>
                <a:rPr lang="ko-KR" altLang="en-US" sz="900" dirty="0">
                  <a:ln w="9525" cap="flat" cmpd="sng" algn="ctr">
                    <a:solidFill>
                      <a:srgbClr val="00338D">
                        <a:alpha val="0"/>
                      </a:srgbClr>
                    </a:solidFill>
                    <a:prstDash val="solid"/>
                    <a:round/>
                  </a:ln>
                  <a:solidFill>
                    <a:schemeClr val="tx1">
                      <a:lumMod val="85000"/>
                      <a:lumOff val="15000"/>
                    </a:schemeClr>
                  </a:solidFill>
                  <a:latin typeface="+mn-ea"/>
                </a:rPr>
                <a:t> 이전까지 동남아시아에서 가장 빠른 성장세를 기록</a:t>
              </a:r>
              <a:endParaRPr lang="en-US" altLang="ko-KR" sz="900" dirty="0">
                <a:ln w="9525" cap="flat" cmpd="sng" algn="ctr">
                  <a:solidFill>
                    <a:srgbClr val="00338D">
                      <a:alpha val="0"/>
                    </a:srgbClr>
                  </a:solidFill>
                  <a:prstDash val="solid"/>
                  <a:round/>
                </a:ln>
                <a:solidFill>
                  <a:schemeClr val="tx1">
                    <a:lumMod val="85000"/>
                    <a:lumOff val="15000"/>
                  </a:schemeClr>
                </a:solidFill>
                <a:latin typeface="+mn-ea"/>
              </a:endParaRPr>
            </a:p>
            <a:p>
              <a:pPr marL="108000" indent="-108000" fontAlgn="ctr">
                <a:lnSpc>
                  <a:spcPct val="120000"/>
                </a:lnSpc>
                <a:spcBef>
                  <a:spcPts val="500"/>
                </a:spcBef>
                <a:buFont typeface="Arial" panose="020B0604020202020204" pitchFamily="34" charset="0"/>
                <a:buChar char="•"/>
              </a:pPr>
              <a:r>
                <a:rPr lang="en-US" altLang="ko-KR" sz="900" dirty="0">
                  <a:ln w="9525" cap="flat" cmpd="sng" algn="ctr">
                    <a:solidFill>
                      <a:srgbClr val="00338D">
                        <a:alpha val="0"/>
                      </a:srgbClr>
                    </a:solidFill>
                    <a:prstDash val="solid"/>
                    <a:round/>
                  </a:ln>
                  <a:solidFill>
                    <a:schemeClr val="tx1">
                      <a:lumMod val="85000"/>
                      <a:lumOff val="15000"/>
                    </a:schemeClr>
                  </a:solidFill>
                  <a:latin typeface="+mn-ea"/>
                </a:rPr>
                <a:t>2020</a:t>
              </a:r>
              <a:r>
                <a:rPr lang="ko-KR" altLang="en-US" sz="900" dirty="0">
                  <a:ln w="9525" cap="flat" cmpd="sng" algn="ctr">
                    <a:solidFill>
                      <a:srgbClr val="00338D">
                        <a:alpha val="0"/>
                      </a:srgbClr>
                    </a:solidFill>
                    <a:prstDash val="solid"/>
                    <a:round/>
                  </a:ln>
                  <a:solidFill>
                    <a:schemeClr val="tx1">
                      <a:lumMod val="85000"/>
                      <a:lumOff val="15000"/>
                    </a:schemeClr>
                  </a:solidFill>
                  <a:latin typeface="+mn-ea"/>
                </a:rPr>
                <a:t>년 △</a:t>
              </a:r>
              <a:r>
                <a:rPr lang="en-US" altLang="ko-KR" sz="900" dirty="0">
                  <a:ln w="9525" cap="flat" cmpd="sng" algn="ctr">
                    <a:solidFill>
                      <a:srgbClr val="00338D">
                        <a:alpha val="0"/>
                      </a:srgbClr>
                    </a:solidFill>
                    <a:prstDash val="solid"/>
                    <a:round/>
                  </a:ln>
                  <a:solidFill>
                    <a:schemeClr val="tx1">
                      <a:lumMod val="85000"/>
                      <a:lumOff val="15000"/>
                    </a:schemeClr>
                  </a:solidFill>
                  <a:latin typeface="+mn-ea"/>
                </a:rPr>
                <a:t>9.5%</a:t>
              </a:r>
              <a:r>
                <a:rPr lang="ko-KR" altLang="en-US" sz="900" dirty="0">
                  <a:ln w="9525" cap="flat" cmpd="sng" algn="ctr">
                    <a:solidFill>
                      <a:srgbClr val="00338D">
                        <a:alpha val="0"/>
                      </a:srgbClr>
                    </a:solidFill>
                    <a:prstDash val="solid"/>
                    <a:round/>
                  </a:ln>
                  <a:solidFill>
                    <a:schemeClr val="tx1">
                      <a:lumMod val="85000"/>
                      <a:lumOff val="15000"/>
                    </a:schemeClr>
                  </a:solidFill>
                  <a:latin typeface="+mn-ea"/>
                </a:rPr>
                <a:t>의 성장률을 기록하며</a:t>
              </a:r>
              <a:r>
                <a:rPr lang="en-US" altLang="ko-KR" sz="900" dirty="0">
                  <a:ln w="9525" cap="flat" cmpd="sng" algn="ctr">
                    <a:solidFill>
                      <a:srgbClr val="00338D">
                        <a:alpha val="0"/>
                      </a:srgbClr>
                    </a:solidFill>
                    <a:prstDash val="solid"/>
                    <a:round/>
                  </a:ln>
                  <a:solidFill>
                    <a:schemeClr val="tx1">
                      <a:lumMod val="85000"/>
                      <a:lumOff val="15000"/>
                    </a:schemeClr>
                  </a:solidFill>
                  <a:latin typeface="+mn-ea"/>
                </a:rPr>
                <a:t> </a:t>
              </a:r>
              <a:r>
                <a:rPr lang="ko-KR" altLang="en-US" sz="900" dirty="0">
                  <a:ln w="9525" cap="flat" cmpd="sng" algn="ctr">
                    <a:solidFill>
                      <a:srgbClr val="00338D">
                        <a:alpha val="0"/>
                      </a:srgbClr>
                    </a:solidFill>
                    <a:prstDash val="solid"/>
                    <a:round/>
                  </a:ln>
                  <a:solidFill>
                    <a:schemeClr val="tx1">
                      <a:lumMod val="85000"/>
                      <a:lumOff val="15000"/>
                    </a:schemeClr>
                  </a:solidFill>
                  <a:latin typeface="+mn-ea"/>
                </a:rPr>
                <a:t>경기가 크게 후퇴했으나</a:t>
              </a:r>
              <a:r>
                <a:rPr lang="en-US" altLang="ko-KR" sz="900" dirty="0">
                  <a:ln w="9525" cap="flat" cmpd="sng" algn="ctr">
                    <a:solidFill>
                      <a:srgbClr val="00338D">
                        <a:alpha val="0"/>
                      </a:srgbClr>
                    </a:solidFill>
                    <a:prstDash val="solid"/>
                    <a:round/>
                  </a:ln>
                  <a:solidFill>
                    <a:schemeClr val="tx1">
                      <a:lumMod val="85000"/>
                      <a:lumOff val="15000"/>
                    </a:schemeClr>
                  </a:solidFill>
                  <a:latin typeface="+mn-ea"/>
                </a:rPr>
                <a:t>,</a:t>
              </a:r>
              <a:r>
                <a:rPr lang="ko-KR" altLang="en-US" sz="900" dirty="0">
                  <a:ln w="9525" cap="flat" cmpd="sng" algn="ctr">
                    <a:solidFill>
                      <a:srgbClr val="00338D">
                        <a:alpha val="0"/>
                      </a:srgbClr>
                    </a:solidFill>
                    <a:prstDash val="solid"/>
                    <a:round/>
                  </a:ln>
                  <a:solidFill>
                    <a:schemeClr val="tx1">
                      <a:lumMod val="85000"/>
                      <a:lumOff val="15000"/>
                    </a:schemeClr>
                  </a:solidFill>
                  <a:latin typeface="+mn-ea"/>
                </a:rPr>
                <a:t> </a:t>
              </a:r>
              <a:r>
                <a:rPr lang="en-US" altLang="ko-KR" sz="900" dirty="0">
                  <a:ln w="9525" cap="flat" cmpd="sng" algn="ctr">
                    <a:solidFill>
                      <a:srgbClr val="00338D">
                        <a:alpha val="0"/>
                      </a:srgbClr>
                    </a:solidFill>
                    <a:prstDash val="solid"/>
                    <a:round/>
                  </a:ln>
                  <a:solidFill>
                    <a:schemeClr val="tx1">
                      <a:lumMod val="85000"/>
                      <a:lumOff val="15000"/>
                    </a:schemeClr>
                  </a:solidFill>
                  <a:latin typeface="+mn-ea"/>
                </a:rPr>
                <a:t>2021</a:t>
              </a:r>
              <a:r>
                <a:rPr lang="ko-KR" altLang="en-US" sz="900" dirty="0">
                  <a:ln w="9525" cap="flat" cmpd="sng" algn="ctr">
                    <a:solidFill>
                      <a:srgbClr val="00338D">
                        <a:alpha val="0"/>
                      </a:srgbClr>
                    </a:solidFill>
                    <a:prstDash val="solid"/>
                    <a:round/>
                  </a:ln>
                  <a:solidFill>
                    <a:schemeClr val="tx1">
                      <a:lumMod val="85000"/>
                      <a:lumOff val="15000"/>
                    </a:schemeClr>
                  </a:solidFill>
                  <a:latin typeface="+mn-ea"/>
                </a:rPr>
                <a:t>년 </a:t>
              </a:r>
              <a:r>
                <a:rPr lang="en-US" altLang="ko-KR" sz="900" dirty="0">
                  <a:ln w="9525" cap="flat" cmpd="sng" algn="ctr">
                    <a:solidFill>
                      <a:srgbClr val="00338D">
                        <a:alpha val="0"/>
                      </a:srgbClr>
                    </a:solidFill>
                    <a:prstDash val="solid"/>
                    <a:round/>
                  </a:ln>
                  <a:solidFill>
                    <a:schemeClr val="tx1">
                      <a:lumMod val="85000"/>
                      <a:lumOff val="15000"/>
                    </a:schemeClr>
                  </a:solidFill>
                  <a:latin typeface="+mn-ea"/>
                </a:rPr>
                <a:t>2</a:t>
              </a:r>
              <a:r>
                <a:rPr lang="ko-KR" altLang="en-US" sz="900" dirty="0">
                  <a:ln w="9525" cap="flat" cmpd="sng" algn="ctr">
                    <a:solidFill>
                      <a:srgbClr val="00338D">
                        <a:alpha val="0"/>
                      </a:srgbClr>
                    </a:solidFill>
                    <a:prstDash val="solid"/>
                    <a:round/>
                  </a:ln>
                  <a:solidFill>
                    <a:schemeClr val="tx1">
                      <a:lumMod val="85000"/>
                      <a:lumOff val="15000"/>
                    </a:schemeClr>
                  </a:solidFill>
                  <a:latin typeface="+mn-ea"/>
                </a:rPr>
                <a:t>분기 이후 </a:t>
              </a:r>
              <a:r>
                <a:rPr lang="en-US" altLang="ko-KR" sz="900" dirty="0">
                  <a:ln w="9525" cap="flat" cmpd="sng" algn="ctr">
                    <a:solidFill>
                      <a:srgbClr val="00338D">
                        <a:alpha val="0"/>
                      </a:srgbClr>
                    </a:solidFill>
                    <a:prstDash val="solid"/>
                    <a:round/>
                  </a:ln>
                  <a:solidFill>
                    <a:schemeClr val="tx1">
                      <a:lumMod val="85000"/>
                      <a:lumOff val="15000"/>
                    </a:schemeClr>
                  </a:solidFill>
                  <a:latin typeface="+mn-ea"/>
                </a:rPr>
                <a:t>7</a:t>
              </a:r>
              <a:r>
                <a:rPr lang="ko-KR" altLang="en-US" sz="900" dirty="0">
                  <a:ln w="9525" cap="flat" cmpd="sng" algn="ctr">
                    <a:solidFill>
                      <a:srgbClr val="00338D">
                        <a:alpha val="0"/>
                      </a:srgbClr>
                    </a:solidFill>
                    <a:prstDash val="solid"/>
                    <a:round/>
                  </a:ln>
                  <a:solidFill>
                    <a:schemeClr val="tx1">
                      <a:lumMod val="85000"/>
                      <a:lumOff val="15000"/>
                    </a:schemeClr>
                  </a:solidFill>
                  <a:latin typeface="+mn-ea"/>
                </a:rPr>
                <a:t>분기 연속 </a:t>
              </a:r>
              <a:r>
                <a:rPr lang="en-US" altLang="ko-KR" sz="900" dirty="0">
                  <a:ln w="9525" cap="flat" cmpd="sng" algn="ctr">
                    <a:solidFill>
                      <a:srgbClr val="00338D">
                        <a:alpha val="0"/>
                      </a:srgbClr>
                    </a:solidFill>
                    <a:prstDash val="solid"/>
                    <a:round/>
                  </a:ln>
                  <a:solidFill>
                    <a:schemeClr val="tx1">
                      <a:lumMod val="85000"/>
                      <a:lumOff val="15000"/>
                    </a:schemeClr>
                  </a:solidFill>
                  <a:latin typeface="+mn-ea"/>
                </a:rPr>
                <a:t>7% </a:t>
              </a:r>
              <a:r>
                <a:rPr lang="ko-KR" altLang="en-US" sz="900" dirty="0">
                  <a:ln w="9525" cap="flat" cmpd="sng" algn="ctr">
                    <a:solidFill>
                      <a:srgbClr val="00338D">
                        <a:alpha val="0"/>
                      </a:srgbClr>
                    </a:solidFill>
                    <a:prstDash val="solid"/>
                    <a:round/>
                  </a:ln>
                  <a:solidFill>
                    <a:schemeClr val="tx1">
                      <a:lumMod val="85000"/>
                      <a:lumOff val="15000"/>
                    </a:schemeClr>
                  </a:solidFill>
                  <a:latin typeface="+mn-ea"/>
                </a:rPr>
                <a:t>이상 높은 성장세를 유지하며</a:t>
              </a:r>
              <a:r>
                <a:rPr lang="en-US" altLang="ko-KR" sz="900" dirty="0">
                  <a:ln w="9525" cap="flat" cmpd="sng" algn="ctr">
                    <a:solidFill>
                      <a:srgbClr val="00338D">
                        <a:alpha val="0"/>
                      </a:srgbClr>
                    </a:solidFill>
                    <a:prstDash val="solid"/>
                    <a:round/>
                  </a:ln>
                  <a:solidFill>
                    <a:schemeClr val="tx1">
                      <a:lumMod val="85000"/>
                      <a:lumOff val="15000"/>
                    </a:schemeClr>
                  </a:solidFill>
                  <a:latin typeface="+mn-ea"/>
                </a:rPr>
                <a:t> 2021</a:t>
              </a:r>
              <a:r>
                <a:rPr lang="ko-KR" altLang="en-US" sz="900" dirty="0">
                  <a:ln w="9525" cap="flat" cmpd="sng" algn="ctr">
                    <a:solidFill>
                      <a:srgbClr val="00338D">
                        <a:alpha val="0"/>
                      </a:srgbClr>
                    </a:solidFill>
                    <a:prstDash val="solid"/>
                    <a:round/>
                  </a:ln>
                  <a:solidFill>
                    <a:schemeClr val="tx1">
                      <a:lumMod val="85000"/>
                      <a:lumOff val="15000"/>
                    </a:schemeClr>
                  </a:solidFill>
                  <a:latin typeface="+mn-ea"/>
                </a:rPr>
                <a:t>년에는 </a:t>
              </a:r>
              <a:r>
                <a:rPr lang="en-US" altLang="ko-KR" sz="900" dirty="0">
                  <a:ln w="9525" cap="flat" cmpd="sng" algn="ctr">
                    <a:solidFill>
                      <a:srgbClr val="00338D">
                        <a:alpha val="0"/>
                      </a:srgbClr>
                    </a:solidFill>
                    <a:prstDash val="solid"/>
                    <a:round/>
                  </a:ln>
                  <a:solidFill>
                    <a:schemeClr val="tx1">
                      <a:lumMod val="85000"/>
                      <a:lumOff val="15000"/>
                    </a:schemeClr>
                  </a:solidFill>
                  <a:latin typeface="+mn-ea"/>
                </a:rPr>
                <a:t>5.7%, 2022</a:t>
              </a:r>
              <a:r>
                <a:rPr lang="ko-KR" altLang="en-US" sz="900" dirty="0">
                  <a:ln w="9525" cap="flat" cmpd="sng" algn="ctr">
                    <a:solidFill>
                      <a:srgbClr val="00338D">
                        <a:alpha val="0"/>
                      </a:srgbClr>
                    </a:solidFill>
                    <a:prstDash val="solid"/>
                    <a:round/>
                  </a:ln>
                  <a:solidFill>
                    <a:schemeClr val="tx1">
                      <a:lumMod val="85000"/>
                      <a:lumOff val="15000"/>
                    </a:schemeClr>
                  </a:solidFill>
                  <a:latin typeface="+mn-ea"/>
                </a:rPr>
                <a:t>년에는 </a:t>
              </a:r>
              <a:r>
                <a:rPr lang="en-US" altLang="ko-KR" sz="900" dirty="0">
                  <a:ln w="9525" cap="flat" cmpd="sng" algn="ctr">
                    <a:solidFill>
                      <a:srgbClr val="00338D">
                        <a:alpha val="0"/>
                      </a:srgbClr>
                    </a:solidFill>
                    <a:prstDash val="solid"/>
                    <a:round/>
                  </a:ln>
                  <a:solidFill>
                    <a:schemeClr val="tx1">
                      <a:lumMod val="85000"/>
                      <a:lumOff val="15000"/>
                    </a:schemeClr>
                  </a:solidFill>
                  <a:latin typeface="+mn-ea"/>
                </a:rPr>
                <a:t>7.6%</a:t>
              </a:r>
              <a:r>
                <a:rPr lang="ko-KR" altLang="en-US" sz="900" dirty="0">
                  <a:ln w="9525" cap="flat" cmpd="sng" algn="ctr">
                    <a:solidFill>
                      <a:srgbClr val="00338D">
                        <a:alpha val="0"/>
                      </a:srgbClr>
                    </a:solidFill>
                    <a:prstDash val="solid"/>
                    <a:round/>
                  </a:ln>
                  <a:solidFill>
                    <a:schemeClr val="tx1">
                      <a:lumMod val="85000"/>
                      <a:lumOff val="15000"/>
                    </a:schemeClr>
                  </a:solidFill>
                  <a:latin typeface="+mn-ea"/>
                </a:rPr>
                <a:t>의 성장률을 기록하며 강한 반등세 시현</a:t>
              </a:r>
              <a:r>
                <a:rPr lang="en-US" altLang="ko-KR" sz="900" dirty="0">
                  <a:ln w="9525" cap="flat" cmpd="sng" algn="ctr">
                    <a:solidFill>
                      <a:srgbClr val="00338D">
                        <a:alpha val="0"/>
                      </a:srgbClr>
                    </a:solidFill>
                    <a:prstDash val="solid"/>
                    <a:round/>
                  </a:ln>
                  <a:solidFill>
                    <a:schemeClr val="tx1">
                      <a:lumMod val="85000"/>
                      <a:lumOff val="15000"/>
                    </a:schemeClr>
                  </a:solidFill>
                  <a:latin typeface="+mn-ea"/>
                </a:rPr>
                <a:t>. 2023</a:t>
              </a:r>
              <a:r>
                <a:rPr lang="ko-KR" altLang="en-US" sz="900" dirty="0">
                  <a:ln w="9525" cap="flat" cmpd="sng" algn="ctr">
                    <a:solidFill>
                      <a:srgbClr val="00338D">
                        <a:alpha val="0"/>
                      </a:srgbClr>
                    </a:solidFill>
                    <a:prstDash val="solid"/>
                    <a:round/>
                  </a:ln>
                  <a:solidFill>
                    <a:schemeClr val="tx1">
                      <a:lumMod val="85000"/>
                      <a:lumOff val="15000"/>
                    </a:schemeClr>
                  </a:solidFill>
                  <a:latin typeface="+mn-ea"/>
                </a:rPr>
                <a:t>년 필리핀 경제성장률은 전년도 대비 다소 둔화된 </a:t>
              </a:r>
              <a:r>
                <a:rPr lang="en-US" altLang="ko-KR" sz="900" dirty="0">
                  <a:ln w="9525" cap="flat" cmpd="sng" algn="ctr">
                    <a:solidFill>
                      <a:srgbClr val="00338D">
                        <a:alpha val="0"/>
                      </a:srgbClr>
                    </a:solidFill>
                    <a:prstDash val="solid"/>
                    <a:round/>
                  </a:ln>
                  <a:solidFill>
                    <a:schemeClr val="tx1">
                      <a:lumMod val="85000"/>
                      <a:lumOff val="15000"/>
                    </a:schemeClr>
                  </a:solidFill>
                  <a:latin typeface="+mn-ea"/>
                </a:rPr>
                <a:t>6.0%</a:t>
              </a:r>
              <a:r>
                <a:rPr lang="ko-KR" altLang="en-US" sz="900" dirty="0">
                  <a:ln w="9525" cap="flat" cmpd="sng" algn="ctr">
                    <a:solidFill>
                      <a:srgbClr val="00338D">
                        <a:alpha val="0"/>
                      </a:srgbClr>
                    </a:solidFill>
                    <a:prstDash val="solid"/>
                    <a:round/>
                  </a:ln>
                  <a:solidFill>
                    <a:schemeClr val="tx1">
                      <a:lumMod val="85000"/>
                      <a:lumOff val="15000"/>
                    </a:schemeClr>
                  </a:solidFill>
                  <a:latin typeface="+mn-ea"/>
                </a:rPr>
                <a:t>로 전망</a:t>
              </a:r>
              <a:endParaRPr lang="en-US" altLang="ko-KR" sz="500" b="1" dirty="0">
                <a:ln w="9525" cap="flat" cmpd="sng" algn="ctr">
                  <a:solidFill>
                    <a:srgbClr val="00338D">
                      <a:alpha val="0"/>
                    </a:srgbClr>
                  </a:solidFill>
                  <a:prstDash val="solid"/>
                  <a:round/>
                </a:ln>
                <a:solidFill>
                  <a:schemeClr val="tx1">
                    <a:lumMod val="85000"/>
                    <a:lumOff val="15000"/>
                  </a:schemeClr>
                </a:solidFill>
                <a:latin typeface="+mn-ea"/>
              </a:endParaRPr>
            </a:p>
            <a:p>
              <a:pPr fontAlgn="ctr">
                <a:lnSpc>
                  <a:spcPct val="120000"/>
                </a:lnSpc>
                <a:spcBef>
                  <a:spcPts val="500"/>
                </a:spcBef>
              </a:pPr>
              <a:r>
                <a:rPr lang="ko-KR" altLang="en-US" sz="1100" b="1" dirty="0">
                  <a:ln w="9525" cap="flat" cmpd="sng" algn="ctr">
                    <a:solidFill>
                      <a:srgbClr val="00338D">
                        <a:alpha val="0"/>
                      </a:srgbClr>
                    </a:solidFill>
                    <a:prstDash val="solid"/>
                    <a:round/>
                  </a:ln>
                  <a:solidFill>
                    <a:schemeClr val="tx1">
                      <a:lumMod val="85000"/>
                      <a:lumOff val="15000"/>
                    </a:schemeClr>
                  </a:solidFill>
                  <a:latin typeface="+mn-ea"/>
                </a:rPr>
                <a:t>보험시장 전망</a:t>
              </a:r>
              <a:endParaRPr lang="en-US" altLang="ko-KR" sz="1100" b="1" dirty="0">
                <a:ln w="9525" cap="flat" cmpd="sng" algn="ctr">
                  <a:solidFill>
                    <a:srgbClr val="00338D">
                      <a:alpha val="0"/>
                    </a:srgbClr>
                  </a:solidFill>
                  <a:prstDash val="solid"/>
                  <a:round/>
                </a:ln>
                <a:solidFill>
                  <a:schemeClr val="tx1">
                    <a:lumMod val="85000"/>
                    <a:lumOff val="15000"/>
                  </a:schemeClr>
                </a:solidFill>
                <a:latin typeface="+mn-ea"/>
              </a:endParaRPr>
            </a:p>
            <a:p>
              <a:pPr marL="108000" indent="-108000" fontAlgn="ctr">
                <a:lnSpc>
                  <a:spcPct val="120000"/>
                </a:lnSpc>
                <a:spcBef>
                  <a:spcPts val="500"/>
                </a:spcBef>
                <a:buFont typeface="Arial" panose="020B0604020202020204" pitchFamily="34" charset="0"/>
                <a:buChar char="•"/>
              </a:pPr>
              <a:r>
                <a:rPr lang="ko-KR" altLang="en-US" sz="900" dirty="0">
                  <a:ln w="9525" cap="flat" cmpd="sng" algn="ctr">
                    <a:solidFill>
                      <a:srgbClr val="00338D">
                        <a:alpha val="0"/>
                      </a:srgbClr>
                    </a:solidFill>
                    <a:prstDash val="solid"/>
                    <a:round/>
                  </a:ln>
                  <a:solidFill>
                    <a:schemeClr val="tx1">
                      <a:lumMod val="85000"/>
                      <a:lumOff val="15000"/>
                    </a:schemeClr>
                  </a:solidFill>
                  <a:latin typeface="+mn-ea"/>
                </a:rPr>
                <a:t>필리핀 보험시장은 </a:t>
              </a:r>
              <a:r>
                <a:rPr lang="en-US" altLang="ko-KR" sz="900" dirty="0">
                  <a:ln w="9525" cap="flat" cmpd="sng" algn="ctr">
                    <a:solidFill>
                      <a:srgbClr val="00338D">
                        <a:alpha val="0"/>
                      </a:srgbClr>
                    </a:solidFill>
                    <a:prstDash val="solid"/>
                    <a:round/>
                  </a:ln>
                  <a:solidFill>
                    <a:schemeClr val="tx1">
                      <a:lumMod val="85000"/>
                      <a:lumOff val="15000"/>
                    </a:schemeClr>
                  </a:solidFill>
                  <a:latin typeface="+mn-ea"/>
                </a:rPr>
                <a:t>2016</a:t>
              </a:r>
              <a:r>
                <a:rPr lang="ko-KR" altLang="en-US" sz="900" dirty="0">
                  <a:ln w="9525" cap="flat" cmpd="sng" algn="ctr">
                    <a:solidFill>
                      <a:srgbClr val="00338D">
                        <a:alpha val="0"/>
                      </a:srgbClr>
                    </a:solidFill>
                    <a:prstDash val="solid"/>
                    <a:round/>
                  </a:ln>
                  <a:solidFill>
                    <a:schemeClr val="tx1">
                      <a:lumMod val="85000"/>
                      <a:lumOff val="15000"/>
                    </a:schemeClr>
                  </a:solidFill>
                  <a:latin typeface="+mn-ea"/>
                </a:rPr>
                <a:t>년에서 </a:t>
              </a:r>
              <a:r>
                <a:rPr lang="en-US" altLang="ko-KR" sz="900" dirty="0">
                  <a:ln w="9525" cap="flat" cmpd="sng" algn="ctr">
                    <a:solidFill>
                      <a:srgbClr val="00338D">
                        <a:alpha val="0"/>
                      </a:srgbClr>
                    </a:solidFill>
                    <a:prstDash val="solid"/>
                    <a:round/>
                  </a:ln>
                  <a:solidFill>
                    <a:schemeClr val="tx1">
                      <a:lumMod val="85000"/>
                      <a:lumOff val="15000"/>
                    </a:schemeClr>
                  </a:solidFill>
                  <a:latin typeface="+mn-ea"/>
                </a:rPr>
                <a:t>2020</a:t>
              </a:r>
              <a:r>
                <a:rPr lang="ko-KR" altLang="en-US" sz="900" dirty="0">
                  <a:ln w="9525" cap="flat" cmpd="sng" algn="ctr">
                    <a:solidFill>
                      <a:srgbClr val="00338D">
                        <a:alpha val="0"/>
                      </a:srgbClr>
                    </a:solidFill>
                    <a:prstDash val="solid"/>
                    <a:round/>
                  </a:ln>
                  <a:solidFill>
                    <a:schemeClr val="tx1">
                      <a:lumMod val="85000"/>
                      <a:lumOff val="15000"/>
                    </a:schemeClr>
                  </a:solidFill>
                  <a:latin typeface="+mn-ea"/>
                </a:rPr>
                <a:t>년까지 </a:t>
              </a:r>
              <a:r>
                <a:rPr lang="en-US" altLang="ko-KR" sz="900" dirty="0">
                  <a:ln w="9525" cap="flat" cmpd="sng" algn="ctr">
                    <a:solidFill>
                      <a:srgbClr val="00338D">
                        <a:alpha val="0"/>
                      </a:srgbClr>
                    </a:solidFill>
                    <a:prstDash val="solid"/>
                    <a:round/>
                  </a:ln>
                  <a:solidFill>
                    <a:schemeClr val="tx1">
                      <a:lumMod val="85000"/>
                      <a:lumOff val="15000"/>
                    </a:schemeClr>
                  </a:solidFill>
                  <a:latin typeface="+mn-ea"/>
                </a:rPr>
                <a:t>5.8%</a:t>
              </a:r>
              <a:r>
                <a:rPr lang="ko-KR" altLang="en-US" sz="900" dirty="0">
                  <a:ln w="9525" cap="flat" cmpd="sng" algn="ctr">
                    <a:solidFill>
                      <a:srgbClr val="00338D">
                        <a:alpha val="0"/>
                      </a:srgbClr>
                    </a:solidFill>
                    <a:prstDash val="solid"/>
                    <a:round/>
                  </a:ln>
                  <a:solidFill>
                    <a:schemeClr val="tx1">
                      <a:lumMod val="85000"/>
                      <a:lumOff val="15000"/>
                    </a:schemeClr>
                  </a:solidFill>
                  <a:latin typeface="+mn-ea"/>
                </a:rPr>
                <a:t>의 연평균 성장률을 기록하며 성장하였으며</a:t>
              </a:r>
              <a:r>
                <a:rPr lang="en-US" altLang="ko-KR" sz="900" dirty="0">
                  <a:ln w="9525" cap="flat" cmpd="sng" algn="ctr">
                    <a:solidFill>
                      <a:srgbClr val="00338D">
                        <a:alpha val="0"/>
                      </a:srgbClr>
                    </a:solidFill>
                    <a:prstDash val="solid"/>
                    <a:round/>
                  </a:ln>
                  <a:solidFill>
                    <a:schemeClr val="tx1">
                      <a:lumMod val="85000"/>
                      <a:lumOff val="15000"/>
                    </a:schemeClr>
                  </a:solidFill>
                  <a:latin typeface="+mn-ea"/>
                </a:rPr>
                <a:t>, 2021</a:t>
              </a:r>
              <a:r>
                <a:rPr lang="ko-KR" altLang="en-US" sz="900" dirty="0">
                  <a:ln w="9525" cap="flat" cmpd="sng" algn="ctr">
                    <a:solidFill>
                      <a:srgbClr val="00338D">
                        <a:alpha val="0"/>
                      </a:srgbClr>
                    </a:solidFill>
                    <a:prstDash val="solid"/>
                    <a:round/>
                  </a:ln>
                  <a:solidFill>
                    <a:schemeClr val="tx1">
                      <a:lumMod val="85000"/>
                      <a:lumOff val="15000"/>
                    </a:schemeClr>
                  </a:solidFill>
                  <a:latin typeface="+mn-ea"/>
                </a:rPr>
                <a:t>년 기준 </a:t>
              </a:r>
              <a:r>
                <a:rPr lang="en-US" altLang="ko-KR" sz="900" dirty="0">
                  <a:ln w="9525" cap="flat" cmpd="sng" algn="ctr">
                    <a:solidFill>
                      <a:srgbClr val="00338D">
                        <a:alpha val="0"/>
                      </a:srgbClr>
                    </a:solidFill>
                    <a:prstDash val="solid"/>
                    <a:round/>
                  </a:ln>
                  <a:solidFill>
                    <a:schemeClr val="tx1">
                      <a:lumMod val="85000"/>
                      <a:lumOff val="15000"/>
                    </a:schemeClr>
                  </a:solidFill>
                  <a:latin typeface="+mn-ea"/>
                </a:rPr>
                <a:t>79.5</a:t>
              </a:r>
              <a:r>
                <a:rPr lang="ko-KR" altLang="en-US" sz="900" dirty="0">
                  <a:ln w="9525" cap="flat" cmpd="sng" algn="ctr">
                    <a:solidFill>
                      <a:srgbClr val="00338D">
                        <a:alpha val="0"/>
                      </a:srgbClr>
                    </a:solidFill>
                    <a:prstDash val="solid"/>
                    <a:round/>
                  </a:ln>
                  <a:solidFill>
                    <a:schemeClr val="tx1">
                      <a:lumMod val="85000"/>
                      <a:lumOff val="15000"/>
                    </a:schemeClr>
                  </a:solidFill>
                  <a:latin typeface="+mn-ea"/>
                </a:rPr>
                <a:t>억 달러의 수입보험료를 기록</a:t>
              </a:r>
              <a:endParaRPr lang="en-US" altLang="ko-KR" sz="900" dirty="0">
                <a:ln w="9525" cap="flat" cmpd="sng" algn="ctr">
                  <a:solidFill>
                    <a:srgbClr val="00338D">
                      <a:alpha val="0"/>
                    </a:srgbClr>
                  </a:solidFill>
                  <a:prstDash val="solid"/>
                  <a:round/>
                </a:ln>
                <a:solidFill>
                  <a:schemeClr val="tx1">
                    <a:lumMod val="85000"/>
                    <a:lumOff val="15000"/>
                  </a:schemeClr>
                </a:solidFill>
                <a:latin typeface="+mn-ea"/>
              </a:endParaRPr>
            </a:p>
            <a:p>
              <a:pPr marL="108000" indent="-108000" fontAlgn="ctr">
                <a:lnSpc>
                  <a:spcPct val="120000"/>
                </a:lnSpc>
                <a:spcBef>
                  <a:spcPts val="500"/>
                </a:spcBef>
                <a:buFont typeface="Arial" panose="020B0604020202020204" pitchFamily="34" charset="0"/>
                <a:buChar char="•"/>
              </a:pPr>
              <a:r>
                <a:rPr lang="ko-KR" altLang="en-US" sz="900" dirty="0">
                  <a:ln w="9525" cap="flat" cmpd="sng" algn="ctr">
                    <a:solidFill>
                      <a:srgbClr val="00338D">
                        <a:alpha val="0"/>
                      </a:srgbClr>
                    </a:solidFill>
                    <a:prstDash val="solid"/>
                    <a:round/>
                  </a:ln>
                  <a:solidFill>
                    <a:schemeClr val="tx1">
                      <a:lumMod val="85000"/>
                      <a:lumOff val="15000"/>
                    </a:schemeClr>
                  </a:solidFill>
                  <a:latin typeface="+mn-ea"/>
                </a:rPr>
                <a:t>세계은행이 발표한 필리핀의 금융 </a:t>
              </a:r>
              <a:r>
                <a:rPr lang="ko-KR" altLang="en-US" sz="900" dirty="0" err="1">
                  <a:ln w="9525" cap="flat" cmpd="sng" algn="ctr">
                    <a:solidFill>
                      <a:srgbClr val="00338D">
                        <a:alpha val="0"/>
                      </a:srgbClr>
                    </a:solidFill>
                    <a:prstDash val="solid"/>
                    <a:round/>
                  </a:ln>
                  <a:solidFill>
                    <a:schemeClr val="tx1">
                      <a:lumMod val="85000"/>
                      <a:lumOff val="15000"/>
                    </a:schemeClr>
                  </a:solidFill>
                  <a:latin typeface="+mn-ea"/>
                </a:rPr>
                <a:t>리터러시</a:t>
              </a:r>
              <a:r>
                <a:rPr lang="en-US" altLang="ko-KR" sz="900" dirty="0">
                  <a:ln w="9525" cap="flat" cmpd="sng" algn="ctr">
                    <a:solidFill>
                      <a:srgbClr val="00338D">
                        <a:alpha val="0"/>
                      </a:srgbClr>
                    </a:solidFill>
                    <a:prstDash val="solid"/>
                    <a:round/>
                  </a:ln>
                  <a:solidFill>
                    <a:schemeClr val="tx1">
                      <a:lumMod val="85000"/>
                      <a:lumOff val="15000"/>
                    </a:schemeClr>
                  </a:solidFill>
                  <a:latin typeface="+mn-ea"/>
                </a:rPr>
                <a:t>(Financial Literacy)</a:t>
              </a:r>
              <a:r>
                <a:rPr lang="ko-KR" altLang="en-US" sz="900" dirty="0">
                  <a:ln w="9525" cap="flat" cmpd="sng" algn="ctr">
                    <a:solidFill>
                      <a:srgbClr val="00338D">
                        <a:alpha val="0"/>
                      </a:srgbClr>
                    </a:solidFill>
                    <a:prstDash val="solid"/>
                    <a:round/>
                  </a:ln>
                  <a:solidFill>
                    <a:schemeClr val="tx1">
                      <a:lumMod val="85000"/>
                      <a:lumOff val="15000"/>
                    </a:schemeClr>
                  </a:solidFill>
                  <a:latin typeface="+mn-ea"/>
                </a:rPr>
                <a:t>는 </a:t>
              </a:r>
              <a:r>
                <a:rPr lang="en-US" altLang="ko-KR" sz="900" dirty="0">
                  <a:ln w="9525" cap="flat" cmpd="sng" algn="ctr">
                    <a:solidFill>
                      <a:srgbClr val="00338D">
                        <a:alpha val="0"/>
                      </a:srgbClr>
                    </a:solidFill>
                    <a:prstDash val="solid"/>
                    <a:round/>
                  </a:ln>
                  <a:solidFill>
                    <a:schemeClr val="tx1">
                      <a:lumMod val="85000"/>
                      <a:lumOff val="15000"/>
                    </a:schemeClr>
                  </a:solidFill>
                  <a:latin typeface="+mn-ea"/>
                </a:rPr>
                <a:t>25%</a:t>
              </a:r>
              <a:r>
                <a:rPr lang="ko-KR" altLang="en-US" sz="900" dirty="0">
                  <a:ln w="9525" cap="flat" cmpd="sng" algn="ctr">
                    <a:solidFill>
                      <a:srgbClr val="00338D">
                        <a:alpha val="0"/>
                      </a:srgbClr>
                    </a:solidFill>
                    <a:prstDash val="solid"/>
                    <a:round/>
                  </a:ln>
                  <a:solidFill>
                    <a:schemeClr val="tx1">
                      <a:lumMod val="85000"/>
                      <a:lumOff val="15000"/>
                    </a:schemeClr>
                  </a:solidFill>
                  <a:latin typeface="+mn-ea"/>
                </a:rPr>
                <a:t>로 싱가포르</a:t>
              </a:r>
              <a:r>
                <a:rPr lang="en-US" altLang="ko-KR" sz="900" dirty="0">
                  <a:ln w="9525" cap="flat" cmpd="sng" algn="ctr">
                    <a:solidFill>
                      <a:srgbClr val="00338D">
                        <a:alpha val="0"/>
                      </a:srgbClr>
                    </a:solidFill>
                    <a:prstDash val="solid"/>
                    <a:round/>
                  </a:ln>
                  <a:solidFill>
                    <a:schemeClr val="tx1">
                      <a:lumMod val="85000"/>
                      <a:lumOff val="15000"/>
                    </a:schemeClr>
                  </a:solidFill>
                  <a:latin typeface="+mn-ea"/>
                </a:rPr>
                <a:t>(59%), </a:t>
              </a:r>
              <a:r>
                <a:rPr lang="ko-KR" altLang="en-US" sz="900" dirty="0">
                  <a:ln w="9525" cap="flat" cmpd="sng" algn="ctr">
                    <a:solidFill>
                      <a:srgbClr val="00338D">
                        <a:alpha val="0"/>
                      </a:srgbClr>
                    </a:solidFill>
                    <a:prstDash val="solid"/>
                    <a:round/>
                  </a:ln>
                  <a:solidFill>
                    <a:schemeClr val="tx1">
                      <a:lumMod val="85000"/>
                      <a:lumOff val="15000"/>
                    </a:schemeClr>
                  </a:solidFill>
                  <a:latin typeface="+mn-ea"/>
                </a:rPr>
                <a:t>말레이시아</a:t>
              </a:r>
              <a:r>
                <a:rPr lang="en-US" altLang="ko-KR" sz="900" dirty="0">
                  <a:ln w="9525" cap="flat" cmpd="sng" algn="ctr">
                    <a:solidFill>
                      <a:srgbClr val="00338D">
                        <a:alpha val="0"/>
                      </a:srgbClr>
                    </a:solidFill>
                    <a:prstDash val="solid"/>
                    <a:round/>
                  </a:ln>
                  <a:solidFill>
                    <a:schemeClr val="tx1">
                      <a:lumMod val="85000"/>
                      <a:lumOff val="15000"/>
                    </a:schemeClr>
                  </a:solidFill>
                  <a:latin typeface="+mn-ea"/>
                </a:rPr>
                <a:t>(39%) </a:t>
              </a:r>
              <a:r>
                <a:rPr lang="ko-KR" altLang="en-US" sz="900" dirty="0">
                  <a:ln w="9525" cap="flat" cmpd="sng" algn="ctr">
                    <a:solidFill>
                      <a:srgbClr val="00338D">
                        <a:alpha val="0"/>
                      </a:srgbClr>
                    </a:solidFill>
                    <a:prstDash val="solid"/>
                    <a:round/>
                  </a:ln>
                  <a:solidFill>
                    <a:schemeClr val="tx1">
                      <a:lumMod val="85000"/>
                      <a:lumOff val="15000"/>
                    </a:schemeClr>
                  </a:solidFill>
                  <a:latin typeface="+mn-ea"/>
                </a:rPr>
                <a:t>등 주변국들 대비 낮아 보험업계 성장에 장애물로 작용하였으나</a:t>
              </a:r>
              <a:r>
                <a:rPr lang="en-US" altLang="ko-KR" sz="900" dirty="0">
                  <a:ln w="9525" cap="flat" cmpd="sng" algn="ctr">
                    <a:solidFill>
                      <a:srgbClr val="00338D">
                        <a:alpha val="0"/>
                      </a:srgbClr>
                    </a:solidFill>
                    <a:prstDash val="solid"/>
                    <a:round/>
                  </a:ln>
                  <a:solidFill>
                    <a:schemeClr val="tx1">
                      <a:lumMod val="85000"/>
                      <a:lumOff val="15000"/>
                    </a:schemeClr>
                  </a:solidFill>
                  <a:latin typeface="+mn-ea"/>
                </a:rPr>
                <a:t>,</a:t>
              </a:r>
              <a:r>
                <a:rPr lang="ko-KR" altLang="en-US" sz="900" dirty="0">
                  <a:ln w="9525" cap="flat" cmpd="sng" algn="ctr">
                    <a:solidFill>
                      <a:srgbClr val="00338D">
                        <a:alpha val="0"/>
                      </a:srgbClr>
                    </a:solidFill>
                    <a:prstDash val="solid"/>
                    <a:round/>
                  </a:ln>
                  <a:solidFill>
                    <a:schemeClr val="tx1">
                      <a:lumMod val="85000"/>
                      <a:lumOff val="15000"/>
                    </a:schemeClr>
                  </a:solidFill>
                  <a:latin typeface="+mn-ea"/>
                </a:rPr>
                <a:t> 코로나</a:t>
              </a:r>
              <a:r>
                <a:rPr lang="en-US" altLang="ko-KR" sz="900" dirty="0">
                  <a:ln w="9525" cap="flat" cmpd="sng" algn="ctr">
                    <a:solidFill>
                      <a:srgbClr val="00338D">
                        <a:alpha val="0"/>
                      </a:srgbClr>
                    </a:solidFill>
                    <a:prstDash val="solid"/>
                    <a:round/>
                  </a:ln>
                  <a:solidFill>
                    <a:schemeClr val="tx1">
                      <a:lumMod val="85000"/>
                      <a:lumOff val="15000"/>
                    </a:schemeClr>
                  </a:solidFill>
                  <a:latin typeface="+mn-ea"/>
                </a:rPr>
                <a:t>19 </a:t>
              </a:r>
              <a:r>
                <a:rPr lang="ko-KR" altLang="en-US" sz="900" dirty="0" err="1">
                  <a:ln w="9525" cap="flat" cmpd="sng" algn="ctr">
                    <a:solidFill>
                      <a:srgbClr val="00338D">
                        <a:alpha val="0"/>
                      </a:srgbClr>
                    </a:solidFill>
                    <a:prstDash val="solid"/>
                    <a:round/>
                  </a:ln>
                  <a:solidFill>
                    <a:schemeClr val="tx1">
                      <a:lumMod val="85000"/>
                      <a:lumOff val="15000"/>
                    </a:schemeClr>
                  </a:solidFill>
                  <a:latin typeface="+mn-ea"/>
                </a:rPr>
                <a:t>팬데믹을</a:t>
              </a:r>
              <a:r>
                <a:rPr lang="ko-KR" altLang="en-US" sz="900" dirty="0">
                  <a:ln w="9525" cap="flat" cmpd="sng" algn="ctr">
                    <a:solidFill>
                      <a:srgbClr val="00338D">
                        <a:alpha val="0"/>
                      </a:srgbClr>
                    </a:solidFill>
                    <a:prstDash val="solid"/>
                    <a:round/>
                  </a:ln>
                  <a:solidFill>
                    <a:schemeClr val="tx1">
                      <a:lumMod val="85000"/>
                      <a:lumOff val="15000"/>
                    </a:schemeClr>
                  </a:solidFill>
                  <a:latin typeface="+mn-ea"/>
                </a:rPr>
                <a:t> 계기로 보험가입 니즈가 크게 상승</a:t>
              </a:r>
              <a:endParaRPr lang="en-US" altLang="ko-KR" sz="900" dirty="0">
                <a:ln w="9525" cap="flat" cmpd="sng" algn="ctr">
                  <a:solidFill>
                    <a:srgbClr val="00338D">
                      <a:alpha val="0"/>
                    </a:srgbClr>
                  </a:solidFill>
                  <a:prstDash val="solid"/>
                  <a:round/>
                </a:ln>
                <a:solidFill>
                  <a:schemeClr val="tx1">
                    <a:lumMod val="85000"/>
                    <a:lumOff val="15000"/>
                  </a:schemeClr>
                </a:solidFill>
                <a:latin typeface="+mn-ea"/>
              </a:endParaRPr>
            </a:p>
            <a:p>
              <a:pPr marL="108000" indent="-108000" fontAlgn="ctr">
                <a:lnSpc>
                  <a:spcPct val="120000"/>
                </a:lnSpc>
                <a:spcBef>
                  <a:spcPts val="500"/>
                </a:spcBef>
                <a:buFont typeface="Arial" panose="020B0604020202020204" pitchFamily="34" charset="0"/>
                <a:buChar char="•"/>
              </a:pPr>
              <a:r>
                <a:rPr lang="ko-KR" altLang="en-US" sz="900" dirty="0">
                  <a:ln w="9525" cap="flat" cmpd="sng" algn="ctr">
                    <a:solidFill>
                      <a:srgbClr val="00338D">
                        <a:alpha val="0"/>
                      </a:srgbClr>
                    </a:solidFill>
                    <a:prstDash val="solid"/>
                    <a:round/>
                  </a:ln>
                  <a:solidFill>
                    <a:schemeClr val="tx1">
                      <a:lumMod val="85000"/>
                      <a:lumOff val="15000"/>
                    </a:schemeClr>
                  </a:solidFill>
                  <a:latin typeface="+mn-ea"/>
                </a:rPr>
                <a:t>필리핀은 저소득 계층을 대상으로 저렴한 보험료로 보장을 제공하는 소액보험 활성화에 힘써온 결과</a:t>
              </a:r>
              <a:r>
                <a:rPr lang="en-US" altLang="ko-KR" sz="900" dirty="0">
                  <a:ln w="9525" cap="flat" cmpd="sng" algn="ctr">
                    <a:solidFill>
                      <a:srgbClr val="00338D">
                        <a:alpha val="0"/>
                      </a:srgbClr>
                    </a:solidFill>
                    <a:prstDash val="solid"/>
                    <a:round/>
                  </a:ln>
                  <a:solidFill>
                    <a:schemeClr val="tx1">
                      <a:lumMod val="85000"/>
                      <a:lumOff val="15000"/>
                    </a:schemeClr>
                  </a:solidFill>
                  <a:latin typeface="+mn-ea"/>
                </a:rPr>
                <a:t>,</a:t>
              </a:r>
              <a:r>
                <a:rPr lang="ko-KR" altLang="en-US" sz="900" dirty="0">
                  <a:ln w="9525" cap="flat" cmpd="sng" algn="ctr">
                    <a:solidFill>
                      <a:srgbClr val="00338D">
                        <a:alpha val="0"/>
                      </a:srgbClr>
                    </a:solidFill>
                    <a:prstDash val="solid"/>
                    <a:round/>
                  </a:ln>
                  <a:solidFill>
                    <a:schemeClr val="tx1">
                      <a:lumMod val="85000"/>
                      <a:lumOff val="15000"/>
                    </a:schemeClr>
                  </a:solidFill>
                  <a:latin typeface="+mn-ea"/>
                </a:rPr>
                <a:t> 소액보험 보급률이 높은 수준</a:t>
              </a:r>
              <a:endParaRPr lang="ko-KR" altLang="en-US" sz="500" dirty="0">
                <a:ln w="9525" cap="flat" cmpd="sng" algn="ctr">
                  <a:solidFill>
                    <a:srgbClr val="00338D">
                      <a:alpha val="0"/>
                    </a:srgbClr>
                  </a:solidFill>
                  <a:prstDash val="solid"/>
                  <a:round/>
                </a:ln>
                <a:solidFill>
                  <a:schemeClr val="tx1">
                    <a:lumMod val="85000"/>
                    <a:lumOff val="15000"/>
                  </a:schemeClr>
                </a:solidFill>
                <a:latin typeface="+mn-ea"/>
              </a:endParaRPr>
            </a:p>
            <a:p>
              <a:pPr fontAlgn="ctr">
                <a:lnSpc>
                  <a:spcPct val="120000"/>
                </a:lnSpc>
                <a:spcBef>
                  <a:spcPts val="500"/>
                </a:spcBef>
              </a:pPr>
              <a:r>
                <a:rPr lang="ko-KR" altLang="en-US" sz="1100" b="1" dirty="0">
                  <a:ln w="9525" cap="flat" cmpd="sng" algn="ctr">
                    <a:solidFill>
                      <a:srgbClr val="00338D">
                        <a:alpha val="0"/>
                      </a:srgbClr>
                    </a:solidFill>
                    <a:prstDash val="solid"/>
                    <a:round/>
                  </a:ln>
                  <a:solidFill>
                    <a:schemeClr val="tx1">
                      <a:lumMod val="85000"/>
                      <a:lumOff val="15000"/>
                    </a:schemeClr>
                  </a:solidFill>
                  <a:latin typeface="+mn-ea"/>
                </a:rPr>
                <a:t>생명</a:t>
              </a:r>
              <a:r>
                <a:rPr lang="en-US" altLang="ko-KR" sz="1100" b="1" dirty="0">
                  <a:ln w="9525" cap="flat" cmpd="sng" algn="ctr">
                    <a:solidFill>
                      <a:srgbClr val="00338D">
                        <a:alpha val="0"/>
                      </a:srgbClr>
                    </a:solidFill>
                    <a:prstDash val="solid"/>
                    <a:round/>
                  </a:ln>
                  <a:solidFill>
                    <a:schemeClr val="tx1">
                      <a:lumMod val="85000"/>
                      <a:lumOff val="15000"/>
                    </a:schemeClr>
                  </a:solidFill>
                  <a:latin typeface="+mn-ea"/>
                </a:rPr>
                <a:t>·</a:t>
              </a:r>
              <a:r>
                <a:rPr lang="ko-KR" altLang="en-US" sz="1100" b="1" dirty="0">
                  <a:ln w="9525" cap="flat" cmpd="sng" algn="ctr">
                    <a:solidFill>
                      <a:srgbClr val="00338D">
                        <a:alpha val="0"/>
                      </a:srgbClr>
                    </a:solidFill>
                    <a:prstDash val="solid"/>
                    <a:round/>
                  </a:ln>
                  <a:solidFill>
                    <a:schemeClr val="tx1">
                      <a:lumMod val="85000"/>
                      <a:lumOff val="15000"/>
                    </a:schemeClr>
                  </a:solidFill>
                  <a:latin typeface="+mn-ea"/>
                </a:rPr>
                <a:t>손해보험 동향</a:t>
              </a:r>
              <a:endParaRPr lang="en-US" altLang="ko-KR" sz="1100" b="1" dirty="0">
                <a:ln w="9525" cap="flat" cmpd="sng" algn="ctr">
                  <a:solidFill>
                    <a:srgbClr val="00338D">
                      <a:alpha val="0"/>
                    </a:srgbClr>
                  </a:solidFill>
                  <a:prstDash val="solid"/>
                  <a:round/>
                </a:ln>
                <a:solidFill>
                  <a:schemeClr val="tx1">
                    <a:lumMod val="85000"/>
                    <a:lumOff val="15000"/>
                  </a:schemeClr>
                </a:solidFill>
                <a:latin typeface="+mn-ea"/>
              </a:endParaRPr>
            </a:p>
            <a:p>
              <a:pPr marL="108000" indent="-108000" fontAlgn="ctr">
                <a:lnSpc>
                  <a:spcPct val="120000"/>
                </a:lnSpc>
                <a:spcBef>
                  <a:spcPts val="500"/>
                </a:spcBef>
                <a:buFont typeface="Arial" panose="020B0604020202020204" pitchFamily="34" charset="0"/>
                <a:buChar char="•"/>
              </a:pPr>
              <a:r>
                <a:rPr lang="en-US" altLang="ko-KR" sz="900" dirty="0">
                  <a:ln w="9525" cap="flat" cmpd="sng" algn="ctr">
                    <a:solidFill>
                      <a:srgbClr val="00338D">
                        <a:alpha val="0"/>
                      </a:srgbClr>
                    </a:solidFill>
                    <a:prstDash val="solid"/>
                    <a:round/>
                  </a:ln>
                  <a:solidFill>
                    <a:schemeClr val="tx1">
                      <a:lumMod val="85000"/>
                      <a:lumOff val="15000"/>
                    </a:schemeClr>
                  </a:solidFill>
                  <a:latin typeface="+mn-ea"/>
                </a:rPr>
                <a:t>2021</a:t>
              </a:r>
              <a:r>
                <a:rPr lang="ko-KR" altLang="en-US" sz="900" dirty="0">
                  <a:ln w="9525" cap="flat" cmpd="sng" algn="ctr">
                    <a:solidFill>
                      <a:srgbClr val="00338D">
                        <a:alpha val="0"/>
                      </a:srgbClr>
                    </a:solidFill>
                    <a:prstDash val="solid"/>
                    <a:round/>
                  </a:ln>
                  <a:solidFill>
                    <a:schemeClr val="tx1">
                      <a:lumMod val="85000"/>
                      <a:lumOff val="15000"/>
                    </a:schemeClr>
                  </a:solidFill>
                  <a:latin typeface="+mn-ea"/>
                </a:rPr>
                <a:t>년 기준 생명보험은 </a:t>
              </a:r>
              <a:r>
                <a:rPr lang="en-US" altLang="ko-KR" sz="900" dirty="0">
                  <a:ln w="9525" cap="flat" cmpd="sng" algn="ctr">
                    <a:solidFill>
                      <a:srgbClr val="00338D">
                        <a:alpha val="0"/>
                      </a:srgbClr>
                    </a:solidFill>
                    <a:prstDash val="solid"/>
                    <a:round/>
                  </a:ln>
                  <a:solidFill>
                    <a:schemeClr val="tx1">
                      <a:lumMod val="85000"/>
                      <a:lumOff val="15000"/>
                    </a:schemeClr>
                  </a:solidFill>
                  <a:latin typeface="+mn-ea"/>
                </a:rPr>
                <a:t>3,104.5</a:t>
              </a:r>
              <a:r>
                <a:rPr lang="ko-KR" altLang="en-US" sz="900" dirty="0">
                  <a:ln w="9525" cap="flat" cmpd="sng" algn="ctr">
                    <a:solidFill>
                      <a:srgbClr val="00338D">
                        <a:alpha val="0"/>
                      </a:srgbClr>
                    </a:solidFill>
                    <a:prstDash val="solid"/>
                    <a:round/>
                  </a:ln>
                  <a:solidFill>
                    <a:schemeClr val="tx1">
                      <a:lumMod val="85000"/>
                      <a:lumOff val="15000"/>
                    </a:schemeClr>
                  </a:solidFill>
                  <a:latin typeface="+mn-ea"/>
                </a:rPr>
                <a:t>억 페소</a:t>
              </a:r>
              <a:r>
                <a:rPr lang="en-US" altLang="ko-KR" sz="900" dirty="0">
                  <a:ln w="9525" cap="flat" cmpd="sng" algn="ctr">
                    <a:solidFill>
                      <a:srgbClr val="00338D">
                        <a:alpha val="0"/>
                      </a:srgbClr>
                    </a:solidFill>
                    <a:prstDash val="solid"/>
                    <a:round/>
                  </a:ln>
                  <a:solidFill>
                    <a:schemeClr val="tx1">
                      <a:lumMod val="85000"/>
                      <a:lumOff val="15000"/>
                    </a:schemeClr>
                  </a:solidFill>
                  <a:latin typeface="+mn-ea"/>
                </a:rPr>
                <a:t>(</a:t>
              </a:r>
              <a:r>
                <a:rPr lang="ko-KR" altLang="en-US" sz="900" dirty="0">
                  <a:ln w="9525" cap="flat" cmpd="sng" algn="ctr">
                    <a:solidFill>
                      <a:srgbClr val="00338D">
                        <a:alpha val="0"/>
                      </a:srgbClr>
                    </a:solidFill>
                    <a:prstDash val="solid"/>
                    <a:round/>
                  </a:ln>
                  <a:solidFill>
                    <a:schemeClr val="tx1">
                      <a:lumMod val="85000"/>
                      <a:lumOff val="15000"/>
                    </a:schemeClr>
                  </a:solidFill>
                  <a:latin typeface="+mn-ea"/>
                </a:rPr>
                <a:t>보험시장 전체 수입보험료의 </a:t>
              </a:r>
              <a:r>
                <a:rPr lang="en-US" altLang="ko-KR" sz="900" dirty="0">
                  <a:ln w="9525" cap="flat" cmpd="sng" algn="ctr">
                    <a:solidFill>
                      <a:srgbClr val="00338D">
                        <a:alpha val="0"/>
                      </a:srgbClr>
                    </a:solidFill>
                    <a:prstDash val="solid"/>
                    <a:round/>
                  </a:ln>
                  <a:solidFill>
                    <a:schemeClr val="tx1">
                      <a:lumMod val="85000"/>
                      <a:lumOff val="15000"/>
                    </a:schemeClr>
                  </a:solidFill>
                  <a:latin typeface="+mn-ea"/>
                </a:rPr>
                <a:t>76.3% </a:t>
              </a:r>
              <a:r>
                <a:rPr lang="ko-KR" altLang="en-US" sz="900" dirty="0">
                  <a:ln w="9525" cap="flat" cmpd="sng" algn="ctr">
                    <a:solidFill>
                      <a:srgbClr val="00338D">
                        <a:alpha val="0"/>
                      </a:srgbClr>
                    </a:solidFill>
                    <a:prstDash val="solid"/>
                    <a:round/>
                  </a:ln>
                  <a:solidFill>
                    <a:schemeClr val="tx1">
                      <a:lumMod val="85000"/>
                      <a:lumOff val="15000"/>
                    </a:schemeClr>
                  </a:solidFill>
                  <a:latin typeface="+mn-ea"/>
                </a:rPr>
                <a:t>해당</a:t>
              </a:r>
              <a:r>
                <a:rPr lang="en-US" altLang="ko-KR" sz="900" dirty="0">
                  <a:ln w="9525" cap="flat" cmpd="sng" algn="ctr">
                    <a:solidFill>
                      <a:srgbClr val="00338D">
                        <a:alpha val="0"/>
                      </a:srgbClr>
                    </a:solidFill>
                    <a:prstDash val="solid"/>
                    <a:round/>
                  </a:ln>
                  <a:solidFill>
                    <a:schemeClr val="tx1">
                      <a:lumMod val="85000"/>
                      <a:lumOff val="15000"/>
                    </a:schemeClr>
                  </a:solidFill>
                  <a:latin typeface="+mn-ea"/>
                </a:rPr>
                <a:t>)</a:t>
              </a:r>
              <a:r>
                <a:rPr lang="ko-KR" altLang="en-US" sz="900" dirty="0">
                  <a:ln w="9525" cap="flat" cmpd="sng" algn="ctr">
                    <a:solidFill>
                      <a:srgbClr val="00338D">
                        <a:alpha val="0"/>
                      </a:srgbClr>
                    </a:solidFill>
                    <a:prstDash val="solid"/>
                    <a:round/>
                  </a:ln>
                  <a:solidFill>
                    <a:schemeClr val="tx1">
                      <a:lumMod val="85000"/>
                      <a:lumOff val="15000"/>
                    </a:schemeClr>
                  </a:solidFill>
                  <a:latin typeface="+mn-ea"/>
                </a:rPr>
                <a:t>의 수입보험료를 기록하며</a:t>
              </a:r>
              <a:r>
                <a:rPr lang="en-US" altLang="ko-KR" sz="900" dirty="0">
                  <a:ln w="9525" cap="flat" cmpd="sng" algn="ctr">
                    <a:solidFill>
                      <a:srgbClr val="00338D">
                        <a:alpha val="0"/>
                      </a:srgbClr>
                    </a:solidFill>
                    <a:prstDash val="solid"/>
                    <a:round/>
                  </a:ln>
                  <a:solidFill>
                    <a:schemeClr val="tx1">
                      <a:lumMod val="85000"/>
                      <a:lumOff val="15000"/>
                    </a:schemeClr>
                  </a:solidFill>
                  <a:latin typeface="+mn-ea"/>
                </a:rPr>
                <a:t>,</a:t>
              </a:r>
              <a:r>
                <a:rPr lang="ko-KR" altLang="en-US" sz="900" dirty="0">
                  <a:ln w="9525" cap="flat" cmpd="sng" algn="ctr">
                    <a:solidFill>
                      <a:srgbClr val="00338D">
                        <a:alpha val="0"/>
                      </a:srgbClr>
                    </a:solidFill>
                    <a:prstDash val="solid"/>
                    <a:round/>
                  </a:ln>
                  <a:solidFill>
                    <a:schemeClr val="tx1">
                      <a:lumMod val="85000"/>
                      <a:lumOff val="15000"/>
                    </a:schemeClr>
                  </a:solidFill>
                  <a:latin typeface="+mn-ea"/>
                </a:rPr>
                <a:t> 전년도 대비 </a:t>
              </a:r>
              <a:r>
                <a:rPr lang="en-US" altLang="ko-KR" sz="900" dirty="0">
                  <a:ln w="9525" cap="flat" cmpd="sng" algn="ctr">
                    <a:solidFill>
                      <a:srgbClr val="00338D">
                        <a:alpha val="0"/>
                      </a:srgbClr>
                    </a:solidFill>
                    <a:prstDash val="solid"/>
                    <a:round/>
                  </a:ln>
                  <a:solidFill>
                    <a:schemeClr val="tx1">
                      <a:lumMod val="85000"/>
                      <a:lumOff val="15000"/>
                    </a:schemeClr>
                  </a:solidFill>
                  <a:latin typeface="+mn-ea"/>
                </a:rPr>
                <a:t>25.5%</a:t>
              </a:r>
              <a:r>
                <a:rPr lang="ko-KR" altLang="en-US" sz="900" dirty="0">
                  <a:ln w="9525" cap="flat" cmpd="sng" algn="ctr">
                    <a:solidFill>
                      <a:srgbClr val="00338D">
                        <a:alpha val="0"/>
                      </a:srgbClr>
                    </a:solidFill>
                    <a:prstDash val="solid"/>
                    <a:round/>
                  </a:ln>
                  <a:solidFill>
                    <a:schemeClr val="tx1">
                      <a:lumMod val="85000"/>
                      <a:lumOff val="15000"/>
                    </a:schemeClr>
                  </a:solidFill>
                  <a:latin typeface="+mn-ea"/>
                </a:rPr>
                <a:t>의 가파른 성장세 기록</a:t>
              </a:r>
              <a:endParaRPr lang="en-US" altLang="ko-KR" sz="900" dirty="0">
                <a:ln w="9525" cap="flat" cmpd="sng" algn="ctr">
                  <a:solidFill>
                    <a:srgbClr val="00338D">
                      <a:alpha val="0"/>
                    </a:srgbClr>
                  </a:solidFill>
                  <a:prstDash val="solid"/>
                  <a:round/>
                </a:ln>
                <a:solidFill>
                  <a:schemeClr val="tx1">
                    <a:lumMod val="85000"/>
                    <a:lumOff val="15000"/>
                  </a:schemeClr>
                </a:solidFill>
                <a:latin typeface="+mn-ea"/>
              </a:endParaRPr>
            </a:p>
            <a:p>
              <a:pPr marL="108000" indent="-108000" fontAlgn="ctr">
                <a:lnSpc>
                  <a:spcPct val="120000"/>
                </a:lnSpc>
                <a:spcBef>
                  <a:spcPts val="500"/>
                </a:spcBef>
                <a:buFont typeface="Arial" panose="020B0604020202020204" pitchFamily="34" charset="0"/>
                <a:buChar char="•"/>
              </a:pPr>
              <a:r>
                <a:rPr lang="ko-KR" altLang="en-US" sz="900" dirty="0">
                  <a:ln w="9525" cap="flat" cmpd="sng" algn="ctr">
                    <a:solidFill>
                      <a:srgbClr val="00338D">
                        <a:alpha val="0"/>
                      </a:srgbClr>
                    </a:solidFill>
                    <a:prstDash val="solid"/>
                    <a:round/>
                  </a:ln>
                  <a:solidFill>
                    <a:schemeClr val="tx1">
                      <a:lumMod val="85000"/>
                      <a:lumOff val="15000"/>
                    </a:schemeClr>
                  </a:solidFill>
                  <a:latin typeface="+mn-ea"/>
                </a:rPr>
                <a:t>손해보험 부문도 동기간 </a:t>
              </a:r>
              <a:r>
                <a:rPr lang="en-US" altLang="ko-KR" sz="900" dirty="0">
                  <a:ln w="9525" cap="flat" cmpd="sng" algn="ctr">
                    <a:solidFill>
                      <a:srgbClr val="00338D">
                        <a:alpha val="0"/>
                      </a:srgbClr>
                    </a:solidFill>
                    <a:prstDash val="solid"/>
                    <a:round/>
                  </a:ln>
                  <a:solidFill>
                    <a:schemeClr val="tx1">
                      <a:lumMod val="85000"/>
                      <a:lumOff val="15000"/>
                    </a:schemeClr>
                  </a:solidFill>
                  <a:latin typeface="+mn-ea"/>
                </a:rPr>
                <a:t>12.5%</a:t>
              </a:r>
              <a:r>
                <a:rPr lang="ko-KR" altLang="en-US" sz="900" dirty="0">
                  <a:ln w="9525" cap="flat" cmpd="sng" algn="ctr">
                    <a:solidFill>
                      <a:srgbClr val="00338D">
                        <a:alpha val="0"/>
                      </a:srgbClr>
                    </a:solidFill>
                    <a:prstDash val="solid"/>
                    <a:round/>
                  </a:ln>
                  <a:solidFill>
                    <a:schemeClr val="tx1">
                      <a:lumMod val="85000"/>
                      <a:lumOff val="15000"/>
                    </a:schemeClr>
                  </a:solidFill>
                  <a:latin typeface="+mn-ea"/>
                </a:rPr>
                <a:t> 증가한 </a:t>
              </a:r>
              <a:r>
                <a:rPr lang="en-US" altLang="ko-KR" sz="900" dirty="0">
                  <a:ln w="9525" cap="flat" cmpd="sng" algn="ctr">
                    <a:solidFill>
                      <a:srgbClr val="00338D">
                        <a:alpha val="0"/>
                      </a:srgbClr>
                    </a:solidFill>
                    <a:prstDash val="solid"/>
                    <a:round/>
                  </a:ln>
                  <a:solidFill>
                    <a:schemeClr val="tx1">
                      <a:lumMod val="85000"/>
                      <a:lumOff val="15000"/>
                    </a:schemeClr>
                  </a:solidFill>
                  <a:latin typeface="+mn-ea"/>
                </a:rPr>
                <a:t>964.1</a:t>
              </a:r>
              <a:r>
                <a:rPr lang="ko-KR" altLang="en-US" sz="900" dirty="0">
                  <a:ln w="9525" cap="flat" cmpd="sng" algn="ctr">
                    <a:solidFill>
                      <a:srgbClr val="00338D">
                        <a:alpha val="0"/>
                      </a:srgbClr>
                    </a:solidFill>
                    <a:prstDash val="solid"/>
                    <a:round/>
                  </a:ln>
                  <a:solidFill>
                    <a:schemeClr val="tx1">
                      <a:lumMod val="85000"/>
                      <a:lumOff val="15000"/>
                    </a:schemeClr>
                  </a:solidFill>
                  <a:latin typeface="+mn-ea"/>
                </a:rPr>
                <a:t>억 페소의 수입보험료를 기록하며 과거 성장세 회복</a:t>
              </a:r>
              <a:endParaRPr lang="en-US" altLang="ko-KR" sz="900" dirty="0">
                <a:ln w="9525" cap="flat" cmpd="sng" algn="ctr">
                  <a:solidFill>
                    <a:srgbClr val="00338D">
                      <a:alpha val="0"/>
                    </a:srgbClr>
                  </a:solidFill>
                  <a:prstDash val="solid"/>
                  <a:round/>
                </a:ln>
                <a:solidFill>
                  <a:schemeClr val="tx1">
                    <a:lumMod val="85000"/>
                    <a:lumOff val="15000"/>
                  </a:schemeClr>
                </a:solidFill>
                <a:latin typeface="+mn-ea"/>
              </a:endParaRPr>
            </a:p>
          </p:txBody>
        </p:sp>
        <p:grpSp>
          <p:nvGrpSpPr>
            <p:cNvPr id="48" name="그룹 47">
              <a:extLst>
                <a:ext uri="{FF2B5EF4-FFF2-40B4-BE49-F238E27FC236}">
                  <a16:creationId xmlns:a16="http://schemas.microsoft.com/office/drawing/2014/main" id="{87DE2858-0B97-434B-FD73-D384C4CBD49A}"/>
                </a:ext>
              </a:extLst>
            </p:cNvPr>
            <p:cNvGrpSpPr/>
            <p:nvPr/>
          </p:nvGrpSpPr>
          <p:grpSpPr>
            <a:xfrm>
              <a:off x="658360" y="1393513"/>
              <a:ext cx="4091090" cy="3835101"/>
              <a:chOff x="658360" y="1393513"/>
              <a:chExt cx="4091090" cy="3835101"/>
            </a:xfrm>
          </p:grpSpPr>
          <p:sp>
            <p:nvSpPr>
              <p:cNvPr id="49" name="사각형: 둥근 모서리 48">
                <a:extLst>
                  <a:ext uri="{FF2B5EF4-FFF2-40B4-BE49-F238E27FC236}">
                    <a16:creationId xmlns:a16="http://schemas.microsoft.com/office/drawing/2014/main" id="{E79C00DA-4B3A-24D7-8449-C402D97ED0F1}"/>
                  </a:ext>
                </a:extLst>
              </p:cNvPr>
              <p:cNvSpPr/>
              <p:nvPr/>
            </p:nvSpPr>
            <p:spPr>
              <a:xfrm>
                <a:off x="658360" y="1393513"/>
                <a:ext cx="1270331" cy="255468"/>
              </a:xfrm>
              <a:prstGeom prst="roundRect">
                <a:avLst/>
              </a:prstGeom>
              <a:solidFill>
                <a:schemeClr val="bg1">
                  <a:lumMod val="95000"/>
                </a:schemeClr>
              </a:solidFill>
              <a:ln>
                <a:solidFill>
                  <a:schemeClr val="bg1">
                    <a:lumMod val="85000"/>
                  </a:schemeClr>
                </a:solidFill>
              </a:ln>
            </p:spPr>
            <p:style>
              <a:lnRef idx="0">
                <a:scrgbClr r="0" g="0" b="0"/>
              </a:lnRef>
              <a:fillRef idx="0">
                <a:scrgbClr r="0" g="0" b="0"/>
              </a:fillRef>
              <a:effectRef idx="0">
                <a:scrgbClr r="0" g="0" b="0"/>
              </a:effectRef>
              <a:fontRef idx="minor">
                <a:schemeClr val="lt1"/>
              </a:fontRef>
            </p:style>
            <p:txBody>
              <a:bodyPr rtlCol="0" anchor="ctr"/>
              <a:lstStyle/>
              <a:p>
                <a:pPr fontAlgn="ctr" latinLnBrk="1"/>
                <a:r>
                  <a:rPr lang="ko-KR" altLang="en-US" sz="1100" b="1" dirty="0">
                    <a:ln>
                      <a:solidFill>
                        <a:srgbClr val="1758E3">
                          <a:alpha val="0"/>
                        </a:srgbClr>
                      </a:solidFill>
                    </a:ln>
                    <a:solidFill>
                      <a:srgbClr val="00B0F0"/>
                    </a:solidFill>
                    <a:latin typeface="+mj-ea"/>
                    <a:ea typeface="+mj-ea"/>
                  </a:rPr>
                  <a:t>실질 </a:t>
                </a:r>
                <a:r>
                  <a:rPr lang="en-US" altLang="ko-KR" sz="1100" b="1" dirty="0">
                    <a:ln>
                      <a:solidFill>
                        <a:srgbClr val="1758E3">
                          <a:alpha val="0"/>
                        </a:srgbClr>
                      </a:solidFill>
                    </a:ln>
                    <a:solidFill>
                      <a:srgbClr val="00B0F0"/>
                    </a:solidFill>
                    <a:latin typeface="+mj-ea"/>
                    <a:ea typeface="+mj-ea"/>
                  </a:rPr>
                  <a:t>GDP </a:t>
                </a:r>
                <a:r>
                  <a:rPr lang="ko-KR" altLang="en-US" sz="1100" b="1" dirty="0">
                    <a:ln>
                      <a:solidFill>
                        <a:srgbClr val="1758E3">
                          <a:alpha val="0"/>
                        </a:srgbClr>
                      </a:solidFill>
                    </a:ln>
                    <a:solidFill>
                      <a:srgbClr val="00B0F0"/>
                    </a:solidFill>
                    <a:latin typeface="+mj-ea"/>
                    <a:ea typeface="+mj-ea"/>
                  </a:rPr>
                  <a:t>성장률</a:t>
                </a:r>
                <a:endParaRPr lang="ko-KR" altLang="ko-KR" sz="1100" b="1" dirty="0">
                  <a:ln>
                    <a:solidFill>
                      <a:srgbClr val="1758E3">
                        <a:alpha val="0"/>
                      </a:srgbClr>
                    </a:solidFill>
                  </a:ln>
                  <a:solidFill>
                    <a:srgbClr val="00B0F0"/>
                  </a:solidFill>
                  <a:latin typeface="+mj-ea"/>
                  <a:ea typeface="+mj-ea"/>
                </a:endParaRPr>
              </a:p>
            </p:txBody>
          </p:sp>
          <p:sp>
            <p:nvSpPr>
              <p:cNvPr id="50" name="사각형: 둥근 모서리 49">
                <a:extLst>
                  <a:ext uri="{FF2B5EF4-FFF2-40B4-BE49-F238E27FC236}">
                    <a16:creationId xmlns:a16="http://schemas.microsoft.com/office/drawing/2014/main" id="{20EA10C3-33D0-9A66-7716-76646A6ECEE1}"/>
                  </a:ext>
                </a:extLst>
              </p:cNvPr>
              <p:cNvSpPr/>
              <p:nvPr/>
            </p:nvSpPr>
            <p:spPr>
              <a:xfrm>
                <a:off x="2008695" y="1393513"/>
                <a:ext cx="1270331" cy="255468"/>
              </a:xfrm>
              <a:prstGeom prst="roundRect">
                <a:avLst/>
              </a:prstGeom>
              <a:solidFill>
                <a:schemeClr val="bg1">
                  <a:lumMod val="95000"/>
                </a:schemeClr>
              </a:solidFill>
              <a:ln>
                <a:solidFill>
                  <a:schemeClr val="bg1">
                    <a:lumMod val="85000"/>
                  </a:schemeClr>
                </a:solidFill>
              </a:ln>
            </p:spPr>
            <p:style>
              <a:lnRef idx="0">
                <a:scrgbClr r="0" g="0" b="0"/>
              </a:lnRef>
              <a:fillRef idx="0">
                <a:scrgbClr r="0" g="0" b="0"/>
              </a:fillRef>
              <a:effectRef idx="0">
                <a:scrgbClr r="0" g="0" b="0"/>
              </a:effectRef>
              <a:fontRef idx="minor">
                <a:schemeClr val="lt1"/>
              </a:fontRef>
            </p:style>
            <p:txBody>
              <a:bodyPr rtlCol="0" anchor="ctr"/>
              <a:lstStyle/>
              <a:p>
                <a:pPr fontAlgn="ctr" latinLnBrk="1"/>
                <a:r>
                  <a:rPr lang="en-US" altLang="ko-KR" sz="1100" b="1" dirty="0">
                    <a:ln>
                      <a:solidFill>
                        <a:srgbClr val="1758E3">
                          <a:alpha val="0"/>
                        </a:srgbClr>
                      </a:solidFill>
                    </a:ln>
                    <a:solidFill>
                      <a:srgbClr val="00B0F0"/>
                    </a:solidFill>
                    <a:latin typeface="+mj-ea"/>
                    <a:ea typeface="+mj-ea"/>
                  </a:rPr>
                  <a:t>1</a:t>
                </a:r>
                <a:r>
                  <a:rPr lang="ko-KR" altLang="en-US" sz="1100" b="1" dirty="0">
                    <a:ln>
                      <a:solidFill>
                        <a:srgbClr val="1758E3">
                          <a:alpha val="0"/>
                        </a:srgbClr>
                      </a:solidFill>
                    </a:ln>
                    <a:solidFill>
                      <a:srgbClr val="00B0F0"/>
                    </a:solidFill>
                    <a:latin typeface="+mj-ea"/>
                    <a:ea typeface="+mj-ea"/>
                  </a:rPr>
                  <a:t>인당 </a:t>
                </a:r>
                <a:r>
                  <a:rPr lang="en-US" altLang="ko-KR" sz="1100" b="1" dirty="0">
                    <a:ln>
                      <a:solidFill>
                        <a:srgbClr val="1758E3">
                          <a:alpha val="0"/>
                        </a:srgbClr>
                      </a:solidFill>
                    </a:ln>
                    <a:solidFill>
                      <a:srgbClr val="00B0F0"/>
                    </a:solidFill>
                    <a:latin typeface="+mj-ea"/>
                    <a:ea typeface="+mj-ea"/>
                  </a:rPr>
                  <a:t>GDP</a:t>
                </a:r>
              </a:p>
            </p:txBody>
          </p:sp>
          <p:sp>
            <p:nvSpPr>
              <p:cNvPr id="51" name="사각형: 둥근 모서리 50">
                <a:extLst>
                  <a:ext uri="{FF2B5EF4-FFF2-40B4-BE49-F238E27FC236}">
                    <a16:creationId xmlns:a16="http://schemas.microsoft.com/office/drawing/2014/main" id="{5482505C-30F7-11DC-A70C-5506836EE2D6}"/>
                  </a:ext>
                </a:extLst>
              </p:cNvPr>
              <p:cNvSpPr/>
              <p:nvPr/>
            </p:nvSpPr>
            <p:spPr>
              <a:xfrm>
                <a:off x="3359031" y="1393513"/>
                <a:ext cx="1390419" cy="255468"/>
              </a:xfrm>
              <a:prstGeom prst="roundRect">
                <a:avLst/>
              </a:prstGeom>
              <a:solidFill>
                <a:schemeClr val="bg1">
                  <a:lumMod val="95000"/>
                </a:schemeClr>
              </a:solidFill>
              <a:ln>
                <a:solidFill>
                  <a:schemeClr val="bg1">
                    <a:lumMod val="85000"/>
                  </a:schemeClr>
                </a:solidFill>
              </a:ln>
            </p:spPr>
            <p:style>
              <a:lnRef idx="0">
                <a:scrgbClr r="0" g="0" b="0"/>
              </a:lnRef>
              <a:fillRef idx="0">
                <a:scrgbClr r="0" g="0" b="0"/>
              </a:fillRef>
              <a:effectRef idx="0">
                <a:scrgbClr r="0" g="0" b="0"/>
              </a:effectRef>
              <a:fontRef idx="minor">
                <a:schemeClr val="lt1"/>
              </a:fontRef>
            </p:style>
            <p:txBody>
              <a:bodyPr rtlCol="0" anchor="ctr"/>
              <a:lstStyle/>
              <a:p>
                <a:pPr fontAlgn="ctr" latinLnBrk="1"/>
                <a:r>
                  <a:rPr lang="ko-KR" altLang="en-US" sz="1100" b="1" dirty="0">
                    <a:ln>
                      <a:solidFill>
                        <a:srgbClr val="1758E3">
                          <a:alpha val="0"/>
                        </a:srgbClr>
                      </a:solidFill>
                    </a:ln>
                    <a:solidFill>
                      <a:srgbClr val="00B0F0"/>
                    </a:solidFill>
                    <a:latin typeface="+mj-ea"/>
                    <a:ea typeface="+mj-ea"/>
                  </a:rPr>
                  <a:t>인플레이션</a:t>
                </a:r>
                <a:r>
                  <a:rPr lang="en-US" altLang="ko-KR" sz="900" b="1" dirty="0">
                    <a:ln>
                      <a:solidFill>
                        <a:srgbClr val="1758E3">
                          <a:alpha val="0"/>
                        </a:srgbClr>
                      </a:solidFill>
                    </a:ln>
                    <a:solidFill>
                      <a:srgbClr val="00B0F0"/>
                    </a:solidFill>
                    <a:latin typeface="+mj-ea"/>
                    <a:ea typeface="+mj-ea"/>
                  </a:rPr>
                  <a:t>(% change)</a:t>
                </a:r>
                <a:endParaRPr lang="en-US" altLang="ko-KR" sz="1100" b="1" dirty="0">
                  <a:ln>
                    <a:solidFill>
                      <a:srgbClr val="1758E3">
                        <a:alpha val="0"/>
                      </a:srgbClr>
                    </a:solidFill>
                  </a:ln>
                  <a:solidFill>
                    <a:srgbClr val="00B0F0"/>
                  </a:solidFill>
                  <a:latin typeface="+mj-ea"/>
                  <a:ea typeface="+mj-ea"/>
                </a:endParaRPr>
              </a:p>
            </p:txBody>
          </p:sp>
          <p:sp>
            <p:nvSpPr>
              <p:cNvPr id="52" name="사각형: 둥근 모서리 51">
                <a:extLst>
                  <a:ext uri="{FF2B5EF4-FFF2-40B4-BE49-F238E27FC236}">
                    <a16:creationId xmlns:a16="http://schemas.microsoft.com/office/drawing/2014/main" id="{0C7E77AE-F349-9C3E-545C-1B0A8A86593D}"/>
                  </a:ext>
                </a:extLst>
              </p:cNvPr>
              <p:cNvSpPr/>
              <p:nvPr/>
            </p:nvSpPr>
            <p:spPr>
              <a:xfrm>
                <a:off x="658360" y="2190956"/>
                <a:ext cx="1270331" cy="255468"/>
              </a:xfrm>
              <a:prstGeom prst="roundRect">
                <a:avLst/>
              </a:prstGeom>
              <a:solidFill>
                <a:schemeClr val="bg1">
                  <a:lumMod val="95000"/>
                </a:schemeClr>
              </a:solidFill>
              <a:ln>
                <a:solidFill>
                  <a:schemeClr val="bg1">
                    <a:lumMod val="85000"/>
                  </a:schemeClr>
                </a:solidFill>
              </a:ln>
            </p:spPr>
            <p:style>
              <a:lnRef idx="0">
                <a:scrgbClr r="0" g="0" b="0"/>
              </a:lnRef>
              <a:fillRef idx="0">
                <a:scrgbClr r="0" g="0" b="0"/>
              </a:fillRef>
              <a:effectRef idx="0">
                <a:scrgbClr r="0" g="0" b="0"/>
              </a:effectRef>
              <a:fontRef idx="minor">
                <a:schemeClr val="lt1"/>
              </a:fontRef>
            </p:style>
            <p:txBody>
              <a:bodyPr rtlCol="0" anchor="ctr"/>
              <a:lstStyle/>
              <a:p>
                <a:pPr fontAlgn="ctr" latinLnBrk="1"/>
                <a:r>
                  <a:rPr lang="ko-KR" altLang="en-US" sz="1100" b="1" dirty="0">
                    <a:ln>
                      <a:solidFill>
                        <a:srgbClr val="1758E3">
                          <a:alpha val="0"/>
                        </a:srgbClr>
                      </a:solidFill>
                    </a:ln>
                    <a:solidFill>
                      <a:srgbClr val="00B0F0"/>
                    </a:solidFill>
                    <a:latin typeface="+mj-ea"/>
                    <a:ea typeface="+mj-ea"/>
                  </a:rPr>
                  <a:t>인구</a:t>
                </a:r>
                <a:endParaRPr lang="ko-KR" altLang="ko-KR" sz="1100" b="1" dirty="0">
                  <a:ln>
                    <a:solidFill>
                      <a:srgbClr val="1758E3">
                        <a:alpha val="0"/>
                      </a:srgbClr>
                    </a:solidFill>
                  </a:ln>
                  <a:solidFill>
                    <a:srgbClr val="00B0F0"/>
                  </a:solidFill>
                  <a:latin typeface="+mj-ea"/>
                  <a:ea typeface="+mj-ea"/>
                </a:endParaRPr>
              </a:p>
            </p:txBody>
          </p:sp>
          <p:sp>
            <p:nvSpPr>
              <p:cNvPr id="53" name="사각형: 둥근 모서리 52">
                <a:extLst>
                  <a:ext uri="{FF2B5EF4-FFF2-40B4-BE49-F238E27FC236}">
                    <a16:creationId xmlns:a16="http://schemas.microsoft.com/office/drawing/2014/main" id="{9D6393BC-E58B-DCEB-45C0-83D7727AFEB5}"/>
                  </a:ext>
                </a:extLst>
              </p:cNvPr>
              <p:cNvSpPr/>
              <p:nvPr/>
            </p:nvSpPr>
            <p:spPr>
              <a:xfrm>
                <a:off x="2008695" y="2190956"/>
                <a:ext cx="1270331" cy="255468"/>
              </a:xfrm>
              <a:prstGeom prst="roundRect">
                <a:avLst/>
              </a:prstGeom>
              <a:solidFill>
                <a:schemeClr val="bg1">
                  <a:lumMod val="95000"/>
                </a:schemeClr>
              </a:solidFill>
              <a:ln>
                <a:solidFill>
                  <a:schemeClr val="bg1">
                    <a:lumMod val="85000"/>
                  </a:schemeClr>
                </a:solidFill>
              </a:ln>
            </p:spPr>
            <p:style>
              <a:lnRef idx="0">
                <a:scrgbClr r="0" g="0" b="0"/>
              </a:lnRef>
              <a:fillRef idx="0">
                <a:scrgbClr r="0" g="0" b="0"/>
              </a:fillRef>
              <a:effectRef idx="0">
                <a:scrgbClr r="0" g="0" b="0"/>
              </a:effectRef>
              <a:fontRef idx="minor">
                <a:schemeClr val="lt1"/>
              </a:fontRef>
            </p:style>
            <p:txBody>
              <a:bodyPr rtlCol="0" anchor="ctr"/>
              <a:lstStyle/>
              <a:p>
                <a:pPr fontAlgn="ctr" latinLnBrk="1"/>
                <a:r>
                  <a:rPr lang="ko-KR" altLang="en-US" sz="1100" b="1" dirty="0">
                    <a:ln>
                      <a:solidFill>
                        <a:srgbClr val="1758E3">
                          <a:alpha val="0"/>
                        </a:srgbClr>
                      </a:solidFill>
                    </a:ln>
                    <a:solidFill>
                      <a:srgbClr val="00B0F0"/>
                    </a:solidFill>
                    <a:latin typeface="+mj-ea"/>
                    <a:ea typeface="+mj-ea"/>
                  </a:rPr>
                  <a:t>출산율</a:t>
                </a:r>
                <a:endParaRPr lang="en-US" altLang="ko-KR" sz="1100" b="1" dirty="0">
                  <a:ln>
                    <a:solidFill>
                      <a:srgbClr val="1758E3">
                        <a:alpha val="0"/>
                      </a:srgbClr>
                    </a:solidFill>
                  </a:ln>
                  <a:solidFill>
                    <a:srgbClr val="00B0F0"/>
                  </a:solidFill>
                  <a:latin typeface="+mj-ea"/>
                  <a:ea typeface="+mj-ea"/>
                </a:endParaRPr>
              </a:p>
            </p:txBody>
          </p:sp>
          <p:sp>
            <p:nvSpPr>
              <p:cNvPr id="54" name="사각형: 둥근 모서리 53">
                <a:extLst>
                  <a:ext uri="{FF2B5EF4-FFF2-40B4-BE49-F238E27FC236}">
                    <a16:creationId xmlns:a16="http://schemas.microsoft.com/office/drawing/2014/main" id="{90555402-0EB6-8CAB-2404-275870229DB7}"/>
                  </a:ext>
                </a:extLst>
              </p:cNvPr>
              <p:cNvSpPr/>
              <p:nvPr/>
            </p:nvSpPr>
            <p:spPr>
              <a:xfrm>
                <a:off x="3359031" y="2190956"/>
                <a:ext cx="1390419" cy="255468"/>
              </a:xfrm>
              <a:prstGeom prst="roundRect">
                <a:avLst/>
              </a:prstGeom>
              <a:solidFill>
                <a:schemeClr val="bg1">
                  <a:lumMod val="95000"/>
                </a:schemeClr>
              </a:solidFill>
              <a:ln>
                <a:solidFill>
                  <a:schemeClr val="bg1">
                    <a:lumMod val="85000"/>
                  </a:schemeClr>
                </a:solidFill>
              </a:ln>
            </p:spPr>
            <p:style>
              <a:lnRef idx="0">
                <a:scrgbClr r="0" g="0" b="0"/>
              </a:lnRef>
              <a:fillRef idx="0">
                <a:scrgbClr r="0" g="0" b="0"/>
              </a:fillRef>
              <a:effectRef idx="0">
                <a:scrgbClr r="0" g="0" b="0"/>
              </a:effectRef>
              <a:fontRef idx="minor">
                <a:schemeClr val="lt1"/>
              </a:fontRef>
            </p:style>
            <p:txBody>
              <a:bodyPr rtlCol="0" anchor="ctr"/>
              <a:lstStyle/>
              <a:p>
                <a:pPr fontAlgn="ctr" latinLnBrk="1"/>
                <a:r>
                  <a:rPr lang="ko-KR" altLang="en-US" sz="1100" b="1" dirty="0">
                    <a:ln>
                      <a:solidFill>
                        <a:srgbClr val="1758E3">
                          <a:alpha val="0"/>
                        </a:srgbClr>
                      </a:solidFill>
                    </a:ln>
                    <a:solidFill>
                      <a:srgbClr val="00B0F0"/>
                    </a:solidFill>
                    <a:latin typeface="+mj-ea"/>
                    <a:ea typeface="+mj-ea"/>
                  </a:rPr>
                  <a:t>연령 중간값</a:t>
                </a:r>
                <a:endParaRPr lang="en-US" altLang="ko-KR" sz="1100" b="1" dirty="0">
                  <a:ln>
                    <a:solidFill>
                      <a:srgbClr val="1758E3">
                        <a:alpha val="0"/>
                      </a:srgbClr>
                    </a:solidFill>
                  </a:ln>
                  <a:solidFill>
                    <a:srgbClr val="00B0F0"/>
                  </a:solidFill>
                  <a:latin typeface="+mj-ea"/>
                  <a:ea typeface="+mj-ea"/>
                </a:endParaRPr>
              </a:p>
            </p:txBody>
          </p:sp>
          <p:sp>
            <p:nvSpPr>
              <p:cNvPr id="55" name="사각형: 둥근 모서리 54">
                <a:extLst>
                  <a:ext uri="{FF2B5EF4-FFF2-40B4-BE49-F238E27FC236}">
                    <a16:creationId xmlns:a16="http://schemas.microsoft.com/office/drawing/2014/main" id="{6499BC94-9607-330B-6B0E-50D464DACEF6}"/>
                  </a:ext>
                </a:extLst>
              </p:cNvPr>
              <p:cNvSpPr/>
              <p:nvPr/>
            </p:nvSpPr>
            <p:spPr>
              <a:xfrm>
                <a:off x="658360" y="2995492"/>
                <a:ext cx="1605433" cy="255468"/>
              </a:xfrm>
              <a:prstGeom prst="roundRect">
                <a:avLst/>
              </a:prstGeom>
              <a:solidFill>
                <a:schemeClr val="bg1">
                  <a:lumMod val="95000"/>
                </a:schemeClr>
              </a:solidFill>
              <a:ln>
                <a:solidFill>
                  <a:schemeClr val="bg1">
                    <a:lumMod val="85000"/>
                  </a:schemeClr>
                </a:solidFill>
              </a:ln>
            </p:spPr>
            <p:style>
              <a:lnRef idx="0">
                <a:scrgbClr r="0" g="0" b="0"/>
              </a:lnRef>
              <a:fillRef idx="0">
                <a:scrgbClr r="0" g="0" b="0"/>
              </a:fillRef>
              <a:effectRef idx="0">
                <a:scrgbClr r="0" g="0" b="0"/>
              </a:effectRef>
              <a:fontRef idx="minor">
                <a:schemeClr val="lt1"/>
              </a:fontRef>
            </p:style>
            <p:txBody>
              <a:bodyPr rtlCol="0" anchor="ctr"/>
              <a:lstStyle/>
              <a:p>
                <a:pPr fontAlgn="ctr" latinLnBrk="1"/>
                <a:r>
                  <a:rPr lang="ko-KR" altLang="en-US" sz="1100" b="1" dirty="0">
                    <a:ln>
                      <a:solidFill>
                        <a:srgbClr val="1758E3">
                          <a:alpha val="0"/>
                        </a:srgbClr>
                      </a:solidFill>
                    </a:ln>
                    <a:solidFill>
                      <a:srgbClr val="00B0F0"/>
                    </a:solidFill>
                    <a:latin typeface="+mj-ea"/>
                    <a:ea typeface="+mj-ea"/>
                  </a:rPr>
                  <a:t>기대수명</a:t>
                </a:r>
                <a:endParaRPr lang="ko-KR" altLang="ko-KR" sz="1100" b="1" dirty="0">
                  <a:ln>
                    <a:solidFill>
                      <a:srgbClr val="1758E3">
                        <a:alpha val="0"/>
                      </a:srgbClr>
                    </a:solidFill>
                  </a:ln>
                  <a:solidFill>
                    <a:srgbClr val="00B0F0"/>
                  </a:solidFill>
                  <a:latin typeface="+mj-ea"/>
                  <a:ea typeface="+mj-ea"/>
                </a:endParaRPr>
              </a:p>
            </p:txBody>
          </p:sp>
          <p:sp>
            <p:nvSpPr>
              <p:cNvPr id="56" name="사각형: 둥근 모서리 55">
                <a:extLst>
                  <a:ext uri="{FF2B5EF4-FFF2-40B4-BE49-F238E27FC236}">
                    <a16:creationId xmlns:a16="http://schemas.microsoft.com/office/drawing/2014/main" id="{0CF73BEB-D52E-96B5-49E8-6C481AD775BB}"/>
                  </a:ext>
                </a:extLst>
              </p:cNvPr>
              <p:cNvSpPr/>
              <p:nvPr/>
            </p:nvSpPr>
            <p:spPr>
              <a:xfrm>
                <a:off x="2343975" y="2995492"/>
                <a:ext cx="1605433" cy="255468"/>
              </a:xfrm>
              <a:prstGeom prst="roundRect">
                <a:avLst/>
              </a:prstGeom>
              <a:solidFill>
                <a:schemeClr val="bg1">
                  <a:lumMod val="95000"/>
                </a:schemeClr>
              </a:solidFill>
              <a:ln>
                <a:solidFill>
                  <a:schemeClr val="bg1">
                    <a:lumMod val="85000"/>
                  </a:schemeClr>
                </a:solidFill>
              </a:ln>
            </p:spPr>
            <p:style>
              <a:lnRef idx="0">
                <a:scrgbClr r="0" g="0" b="0"/>
              </a:lnRef>
              <a:fillRef idx="0">
                <a:scrgbClr r="0" g="0" b="0"/>
              </a:fillRef>
              <a:effectRef idx="0">
                <a:scrgbClr r="0" g="0" b="0"/>
              </a:effectRef>
              <a:fontRef idx="minor">
                <a:schemeClr val="lt1"/>
              </a:fontRef>
            </p:style>
            <p:txBody>
              <a:bodyPr rtlCol="0" anchor="ctr"/>
              <a:lstStyle/>
              <a:p>
                <a:pPr fontAlgn="ctr" latinLnBrk="1"/>
                <a:r>
                  <a:rPr lang="ko-KR" altLang="en-US" sz="1100" b="1" dirty="0">
                    <a:ln>
                      <a:solidFill>
                        <a:srgbClr val="1758E3">
                          <a:alpha val="0"/>
                        </a:srgbClr>
                      </a:solidFill>
                    </a:ln>
                    <a:solidFill>
                      <a:srgbClr val="00B0F0"/>
                    </a:solidFill>
                    <a:latin typeface="+mj-ea"/>
                    <a:ea typeface="+mj-ea"/>
                  </a:rPr>
                  <a:t>도시화 인구</a:t>
                </a:r>
                <a:endParaRPr lang="ko-KR" altLang="ko-KR" sz="1100" b="1" dirty="0">
                  <a:ln>
                    <a:solidFill>
                      <a:srgbClr val="1758E3">
                        <a:alpha val="0"/>
                      </a:srgbClr>
                    </a:solidFill>
                  </a:ln>
                  <a:solidFill>
                    <a:srgbClr val="00B0F0"/>
                  </a:solidFill>
                  <a:latin typeface="+mj-ea"/>
                  <a:ea typeface="+mj-ea"/>
                </a:endParaRPr>
              </a:p>
            </p:txBody>
          </p:sp>
          <p:sp>
            <p:nvSpPr>
              <p:cNvPr id="57" name="사각형: 둥근 모서리 56">
                <a:extLst>
                  <a:ext uri="{FF2B5EF4-FFF2-40B4-BE49-F238E27FC236}">
                    <a16:creationId xmlns:a16="http://schemas.microsoft.com/office/drawing/2014/main" id="{B329FAE5-CF25-1C70-8E4E-E3A59B4D49CC}"/>
                  </a:ext>
                </a:extLst>
              </p:cNvPr>
              <p:cNvSpPr/>
              <p:nvPr/>
            </p:nvSpPr>
            <p:spPr>
              <a:xfrm>
                <a:off x="658360" y="3973687"/>
                <a:ext cx="1605433" cy="255468"/>
              </a:xfrm>
              <a:prstGeom prst="roundRect">
                <a:avLst/>
              </a:prstGeom>
              <a:solidFill>
                <a:schemeClr val="bg1">
                  <a:lumMod val="95000"/>
                </a:schemeClr>
              </a:solidFill>
              <a:ln>
                <a:solidFill>
                  <a:schemeClr val="bg1">
                    <a:lumMod val="85000"/>
                  </a:schemeClr>
                </a:solidFill>
              </a:ln>
            </p:spPr>
            <p:style>
              <a:lnRef idx="0">
                <a:scrgbClr r="0" g="0" b="0"/>
              </a:lnRef>
              <a:fillRef idx="0">
                <a:scrgbClr r="0" g="0" b="0"/>
              </a:fillRef>
              <a:effectRef idx="0">
                <a:scrgbClr r="0" g="0" b="0"/>
              </a:effectRef>
              <a:fontRef idx="minor">
                <a:schemeClr val="lt1"/>
              </a:fontRef>
            </p:style>
            <p:txBody>
              <a:bodyPr rtlCol="0" anchor="ctr"/>
              <a:lstStyle/>
              <a:p>
                <a:pPr fontAlgn="ctr" latinLnBrk="1"/>
                <a:r>
                  <a:rPr lang="ko-KR" altLang="en-US" sz="1100" b="1" dirty="0">
                    <a:ln>
                      <a:solidFill>
                        <a:srgbClr val="1758E3">
                          <a:alpha val="0"/>
                        </a:srgbClr>
                      </a:solidFill>
                    </a:ln>
                    <a:solidFill>
                      <a:srgbClr val="00B0F0"/>
                    </a:solidFill>
                    <a:latin typeface="+mj-ea"/>
                    <a:ea typeface="+mj-ea"/>
                  </a:rPr>
                  <a:t>수입보험료</a:t>
                </a:r>
              </a:p>
            </p:txBody>
          </p:sp>
          <p:sp>
            <p:nvSpPr>
              <p:cNvPr id="58" name="사각형: 둥근 모서리 57">
                <a:extLst>
                  <a:ext uri="{FF2B5EF4-FFF2-40B4-BE49-F238E27FC236}">
                    <a16:creationId xmlns:a16="http://schemas.microsoft.com/office/drawing/2014/main" id="{1EBC06A9-FA99-DDFD-7AB6-3826718E7432}"/>
                  </a:ext>
                </a:extLst>
              </p:cNvPr>
              <p:cNvSpPr/>
              <p:nvPr/>
            </p:nvSpPr>
            <p:spPr>
              <a:xfrm>
                <a:off x="2343975" y="3973687"/>
                <a:ext cx="1605433" cy="255468"/>
              </a:xfrm>
              <a:prstGeom prst="roundRect">
                <a:avLst/>
              </a:prstGeom>
              <a:solidFill>
                <a:schemeClr val="bg1">
                  <a:lumMod val="95000"/>
                </a:schemeClr>
              </a:solidFill>
              <a:ln>
                <a:solidFill>
                  <a:schemeClr val="bg1">
                    <a:lumMod val="85000"/>
                  </a:schemeClr>
                </a:solidFill>
              </a:ln>
            </p:spPr>
            <p:style>
              <a:lnRef idx="0">
                <a:scrgbClr r="0" g="0" b="0"/>
              </a:lnRef>
              <a:fillRef idx="0">
                <a:scrgbClr r="0" g="0" b="0"/>
              </a:fillRef>
              <a:effectRef idx="0">
                <a:scrgbClr r="0" g="0" b="0"/>
              </a:effectRef>
              <a:fontRef idx="minor">
                <a:schemeClr val="lt1"/>
              </a:fontRef>
            </p:style>
            <p:txBody>
              <a:bodyPr rtlCol="0" anchor="ctr"/>
              <a:lstStyle/>
              <a:p>
                <a:pPr fontAlgn="ctr" latinLnBrk="1"/>
                <a:r>
                  <a:rPr lang="ko-KR" altLang="en-US" sz="1100" b="1" dirty="0">
                    <a:ln>
                      <a:solidFill>
                        <a:srgbClr val="1758E3">
                          <a:alpha val="0"/>
                        </a:srgbClr>
                      </a:solidFill>
                    </a:ln>
                    <a:solidFill>
                      <a:srgbClr val="00B0F0"/>
                    </a:solidFill>
                    <a:latin typeface="+mj-ea"/>
                    <a:ea typeface="+mj-ea"/>
                  </a:rPr>
                  <a:t>글로벌 시장점유율</a:t>
                </a:r>
              </a:p>
            </p:txBody>
          </p:sp>
          <p:sp>
            <p:nvSpPr>
              <p:cNvPr id="59" name="사각형: 둥근 모서리 58">
                <a:extLst>
                  <a:ext uri="{FF2B5EF4-FFF2-40B4-BE49-F238E27FC236}">
                    <a16:creationId xmlns:a16="http://schemas.microsoft.com/office/drawing/2014/main" id="{FF9923B2-E580-F638-AA67-2E08D849DE9B}"/>
                  </a:ext>
                </a:extLst>
              </p:cNvPr>
              <p:cNvSpPr/>
              <p:nvPr/>
            </p:nvSpPr>
            <p:spPr>
              <a:xfrm>
                <a:off x="658360" y="4973146"/>
                <a:ext cx="1605433" cy="255468"/>
              </a:xfrm>
              <a:prstGeom prst="roundRect">
                <a:avLst/>
              </a:prstGeom>
              <a:solidFill>
                <a:schemeClr val="bg1">
                  <a:lumMod val="95000"/>
                </a:schemeClr>
              </a:solidFill>
              <a:ln>
                <a:solidFill>
                  <a:schemeClr val="bg1">
                    <a:lumMod val="85000"/>
                  </a:schemeClr>
                </a:solidFill>
              </a:ln>
            </p:spPr>
            <p:style>
              <a:lnRef idx="0">
                <a:scrgbClr r="0" g="0" b="0"/>
              </a:lnRef>
              <a:fillRef idx="0">
                <a:scrgbClr r="0" g="0" b="0"/>
              </a:fillRef>
              <a:effectRef idx="0">
                <a:scrgbClr r="0" g="0" b="0"/>
              </a:effectRef>
              <a:fontRef idx="minor">
                <a:schemeClr val="lt1"/>
              </a:fontRef>
            </p:style>
            <p:txBody>
              <a:bodyPr rtlCol="0" anchor="ctr"/>
              <a:lstStyle/>
              <a:p>
                <a:pPr fontAlgn="ctr" latinLnBrk="1"/>
                <a:r>
                  <a:rPr lang="ko-KR" altLang="en-US" sz="1100" b="1" dirty="0">
                    <a:ln>
                      <a:solidFill>
                        <a:srgbClr val="1758E3">
                          <a:alpha val="0"/>
                        </a:srgbClr>
                      </a:solidFill>
                    </a:ln>
                    <a:solidFill>
                      <a:srgbClr val="00B0F0"/>
                    </a:solidFill>
                    <a:latin typeface="+mj-ea"/>
                    <a:ea typeface="+mj-ea"/>
                  </a:rPr>
                  <a:t>보험밀도</a:t>
                </a:r>
              </a:p>
            </p:txBody>
          </p:sp>
          <p:sp>
            <p:nvSpPr>
              <p:cNvPr id="60" name="사각형: 둥근 모서리 59">
                <a:extLst>
                  <a:ext uri="{FF2B5EF4-FFF2-40B4-BE49-F238E27FC236}">
                    <a16:creationId xmlns:a16="http://schemas.microsoft.com/office/drawing/2014/main" id="{8DEBD93A-DE78-729E-07F5-CD824E42767A}"/>
                  </a:ext>
                </a:extLst>
              </p:cNvPr>
              <p:cNvSpPr/>
              <p:nvPr/>
            </p:nvSpPr>
            <p:spPr>
              <a:xfrm>
                <a:off x="2343975" y="4973146"/>
                <a:ext cx="1605433" cy="255468"/>
              </a:xfrm>
              <a:prstGeom prst="roundRect">
                <a:avLst/>
              </a:prstGeom>
              <a:solidFill>
                <a:schemeClr val="bg1">
                  <a:lumMod val="95000"/>
                </a:schemeClr>
              </a:solidFill>
              <a:ln>
                <a:solidFill>
                  <a:schemeClr val="bg1">
                    <a:lumMod val="85000"/>
                  </a:schemeClr>
                </a:solidFill>
              </a:ln>
            </p:spPr>
            <p:style>
              <a:lnRef idx="0">
                <a:scrgbClr r="0" g="0" b="0"/>
              </a:lnRef>
              <a:fillRef idx="0">
                <a:scrgbClr r="0" g="0" b="0"/>
              </a:fillRef>
              <a:effectRef idx="0">
                <a:scrgbClr r="0" g="0" b="0"/>
              </a:effectRef>
              <a:fontRef idx="minor">
                <a:schemeClr val="lt1"/>
              </a:fontRef>
            </p:style>
            <p:txBody>
              <a:bodyPr rtlCol="0" anchor="ctr"/>
              <a:lstStyle/>
              <a:p>
                <a:pPr fontAlgn="ctr" latinLnBrk="1"/>
                <a:r>
                  <a:rPr lang="ko-KR" altLang="en-US" sz="1100" b="1" dirty="0">
                    <a:ln>
                      <a:solidFill>
                        <a:srgbClr val="1758E3">
                          <a:alpha val="0"/>
                        </a:srgbClr>
                      </a:solidFill>
                    </a:ln>
                    <a:solidFill>
                      <a:srgbClr val="00B0F0"/>
                    </a:solidFill>
                    <a:latin typeface="+mj-ea"/>
                    <a:ea typeface="+mj-ea"/>
                  </a:rPr>
                  <a:t>보험침투도</a:t>
                </a:r>
              </a:p>
            </p:txBody>
          </p:sp>
        </p:grpSp>
      </p:grpSp>
    </p:spTree>
    <p:extLst>
      <p:ext uri="{BB962C8B-B14F-4D97-AF65-F5344CB8AC3E}">
        <p14:creationId xmlns:p14="http://schemas.microsoft.com/office/powerpoint/2010/main" val="13066563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그룹 3">
            <a:extLst>
              <a:ext uri="{FF2B5EF4-FFF2-40B4-BE49-F238E27FC236}">
                <a16:creationId xmlns:a16="http://schemas.microsoft.com/office/drawing/2014/main" id="{6A8F4804-965A-B599-D991-80DCE8B9E229}"/>
              </a:ext>
            </a:extLst>
          </p:cNvPr>
          <p:cNvGrpSpPr/>
          <p:nvPr/>
        </p:nvGrpSpPr>
        <p:grpSpPr>
          <a:xfrm>
            <a:off x="7974644" y="10633"/>
            <a:ext cx="1947922" cy="1460015"/>
            <a:chOff x="7974644" y="10633"/>
            <a:chExt cx="1947922" cy="1460015"/>
          </a:xfrm>
        </p:grpSpPr>
        <p:pic>
          <p:nvPicPr>
            <p:cNvPr id="5" name="그림 4" descr="흑백, 텍스트, 스케치, 지도이(가) 표시된 사진&#10;&#10;자동 생성된 설명">
              <a:extLst>
                <a:ext uri="{FF2B5EF4-FFF2-40B4-BE49-F238E27FC236}">
                  <a16:creationId xmlns:a16="http://schemas.microsoft.com/office/drawing/2014/main" id="{687588F9-6DCE-D555-389C-11E37165A30F}"/>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contrast="-40000"/>
                      </a14:imgEffect>
                    </a14:imgLayer>
                  </a14:imgProps>
                </a:ext>
              </a:extLst>
            </a:blip>
            <a:stretch>
              <a:fillRect/>
            </a:stretch>
          </p:blipFill>
          <p:spPr>
            <a:xfrm>
              <a:off x="8620905" y="10633"/>
              <a:ext cx="838305" cy="1460015"/>
            </a:xfrm>
            <a:prstGeom prst="rect">
              <a:avLst/>
            </a:prstGeom>
          </p:spPr>
        </p:pic>
        <p:sp>
          <p:nvSpPr>
            <p:cNvPr id="6" name="제목 3">
              <a:extLst>
                <a:ext uri="{FF2B5EF4-FFF2-40B4-BE49-F238E27FC236}">
                  <a16:creationId xmlns:a16="http://schemas.microsoft.com/office/drawing/2014/main" id="{92453ACD-5B68-9BC6-02E1-14A9A14BB1C1}"/>
                </a:ext>
              </a:extLst>
            </p:cNvPr>
            <p:cNvSpPr txBox="1">
              <a:spLocks/>
            </p:cNvSpPr>
            <p:nvPr/>
          </p:nvSpPr>
          <p:spPr>
            <a:xfrm>
              <a:off x="8444784" y="606616"/>
              <a:ext cx="1477782" cy="334294"/>
            </a:xfrm>
            <a:prstGeom prst="rect">
              <a:avLst/>
            </a:prstGeom>
          </p:spPr>
          <p:txBody>
            <a:bodyPr wrap="none" lIns="0" tIns="0" rIns="0" bIns="0" anchor="b" anchorCtr="0">
              <a:noAutofit/>
            </a:bodyPr>
            <a:lstStyle>
              <a:defPPr>
                <a:defRPr lang="en-US"/>
              </a:defPPr>
              <a:lvl1pPr marR="0" lvl="0" indent="539750" fontAlgn="auto">
                <a:lnSpc>
                  <a:spcPct val="100000"/>
                </a:lnSpc>
                <a:spcBef>
                  <a:spcPts val="0"/>
                </a:spcBef>
                <a:spcAft>
                  <a:spcPts val="0"/>
                </a:spcAft>
                <a:buClrTx/>
                <a:buSzTx/>
                <a:buFontTx/>
                <a:buNone/>
                <a:tabLst/>
                <a:defRPr sz="2400" b="0" i="0">
                  <a:ln>
                    <a:solidFill>
                      <a:prstClr val="white">
                        <a:lumMod val="75000"/>
                        <a:alpha val="0"/>
                      </a:prstClr>
                    </a:solidFill>
                  </a:ln>
                  <a:solidFill>
                    <a:schemeClr val="bg1"/>
                  </a:solidFill>
                  <a:latin typeface="KoPub돋움체 Bold" panose="00000800000000000000" pitchFamily="2" charset="-127"/>
                  <a:ea typeface="KoPub돋움체 Bold" panose="00000800000000000000" pitchFamily="2" charset="-127"/>
                  <a:cs typeface="KoPub돋움체 Medium" panose="02020603020101020101" pitchFamily="18" charset="-127"/>
                </a:defRPr>
              </a:lvl1pPr>
            </a:lstStyle>
            <a:p>
              <a:pPr marR="0" lvl="0" indent="0" defTabSz="914400" rtl="0" eaLnBrk="1" fontAlgn="auto" latinLnBrk="0" hangingPunct="1">
                <a:lnSpc>
                  <a:spcPct val="100000"/>
                </a:lnSpc>
                <a:spcBef>
                  <a:spcPts val="0"/>
                </a:spcBef>
                <a:spcAft>
                  <a:spcPts val="0"/>
                </a:spcAft>
                <a:buClrTx/>
                <a:buSzTx/>
                <a:buFontTx/>
                <a:buNone/>
                <a:tabLst/>
                <a:defRPr/>
              </a:pPr>
              <a:r>
                <a:rPr lang="ko-KR" altLang="en-US" sz="2000" dirty="0">
                  <a:ln>
                    <a:solidFill>
                      <a:prstClr val="white">
                        <a:lumMod val="75000"/>
                        <a:alpha val="0"/>
                      </a:prstClr>
                    </a:solidFill>
                  </a:ln>
                  <a:solidFill>
                    <a:schemeClr val="tx1">
                      <a:lumMod val="75000"/>
                      <a:lumOff val="25000"/>
                    </a:schemeClr>
                  </a:solidFill>
                </a:rPr>
                <a:t>필리핀</a:t>
              </a:r>
              <a:endParaRPr lang="en-US" altLang="ko-KR" sz="2000" dirty="0">
                <a:ln>
                  <a:solidFill>
                    <a:prstClr val="white">
                      <a:lumMod val="75000"/>
                      <a:alpha val="0"/>
                    </a:prstClr>
                  </a:solidFill>
                </a:ln>
                <a:solidFill>
                  <a:schemeClr val="tx1">
                    <a:lumMod val="75000"/>
                    <a:lumOff val="25000"/>
                  </a:schemeClr>
                </a:solidFill>
              </a:endParaRPr>
            </a:p>
          </p:txBody>
        </p:sp>
        <p:pic>
          <p:nvPicPr>
            <p:cNvPr id="7" name="그림 6">
              <a:extLst>
                <a:ext uri="{FF2B5EF4-FFF2-40B4-BE49-F238E27FC236}">
                  <a16:creationId xmlns:a16="http://schemas.microsoft.com/office/drawing/2014/main" id="{64B48D3A-B4E8-310E-E390-CE36D17E6B33}"/>
                </a:ext>
              </a:extLst>
            </p:cNvPr>
            <p:cNvPicPr>
              <a:picLocks noChangeAspect="1"/>
            </p:cNvPicPr>
            <p:nvPr/>
          </p:nvPicPr>
          <p:blipFill>
            <a:blip r:embed="rId4"/>
            <a:stretch>
              <a:fillRect/>
            </a:stretch>
          </p:blipFill>
          <p:spPr>
            <a:xfrm>
              <a:off x="7974644" y="567342"/>
              <a:ext cx="407216" cy="407216"/>
            </a:xfrm>
            <a:prstGeom prst="rect">
              <a:avLst/>
            </a:prstGeom>
          </p:spPr>
        </p:pic>
      </p:grpSp>
      <p:sp>
        <p:nvSpPr>
          <p:cNvPr id="2" name="텍스트 개체 틀 1">
            <a:extLst>
              <a:ext uri="{FF2B5EF4-FFF2-40B4-BE49-F238E27FC236}">
                <a16:creationId xmlns:a16="http://schemas.microsoft.com/office/drawing/2014/main" id="{11D01EDC-383F-7EC9-5195-CCBAAD0A81F2}"/>
              </a:ext>
            </a:extLst>
          </p:cNvPr>
          <p:cNvSpPr>
            <a:spLocks noGrp="1"/>
          </p:cNvSpPr>
          <p:nvPr>
            <p:ph type="body" sz="quarter" idx="10"/>
          </p:nvPr>
        </p:nvSpPr>
        <p:spPr/>
        <p:txBody>
          <a:bodyPr/>
          <a:lstStyle/>
          <a:p>
            <a:r>
              <a:rPr lang="en-US" altLang="ko-KR" dirty="0"/>
              <a:t>II. </a:t>
            </a:r>
            <a:r>
              <a:rPr lang="ko-KR" altLang="en-US" dirty="0"/>
              <a:t>신흥 아시아 태평양 국가별 보험시장 및 규제 현황 </a:t>
            </a:r>
          </a:p>
        </p:txBody>
      </p:sp>
      <p:sp>
        <p:nvSpPr>
          <p:cNvPr id="3" name="텍스트 개체 틀 2">
            <a:extLst>
              <a:ext uri="{FF2B5EF4-FFF2-40B4-BE49-F238E27FC236}">
                <a16:creationId xmlns:a16="http://schemas.microsoft.com/office/drawing/2014/main" id="{F8A23C6E-913D-E903-F49E-D387E0794A26}"/>
              </a:ext>
            </a:extLst>
          </p:cNvPr>
          <p:cNvSpPr>
            <a:spLocks noGrp="1"/>
          </p:cNvSpPr>
          <p:nvPr>
            <p:ph type="body" sz="quarter" idx="11"/>
          </p:nvPr>
        </p:nvSpPr>
        <p:spPr>
          <a:xfrm>
            <a:off x="488950" y="617249"/>
            <a:ext cx="8928100" cy="322262"/>
          </a:xfrm>
        </p:spPr>
        <p:txBody>
          <a:bodyPr/>
          <a:lstStyle/>
          <a:p>
            <a:r>
              <a:rPr lang="ko-KR" altLang="en-US" dirty="0"/>
              <a:t>필리핀 보험시장 현황 </a:t>
            </a:r>
          </a:p>
        </p:txBody>
      </p:sp>
      <p:grpSp>
        <p:nvGrpSpPr>
          <p:cNvPr id="221" name="그룹 220">
            <a:extLst>
              <a:ext uri="{FF2B5EF4-FFF2-40B4-BE49-F238E27FC236}">
                <a16:creationId xmlns:a16="http://schemas.microsoft.com/office/drawing/2014/main" id="{197FB517-B6DE-94EF-F132-B6EFE36F4998}"/>
              </a:ext>
            </a:extLst>
          </p:cNvPr>
          <p:cNvGrpSpPr/>
          <p:nvPr/>
        </p:nvGrpSpPr>
        <p:grpSpPr>
          <a:xfrm>
            <a:off x="478777" y="1196975"/>
            <a:ext cx="4294836" cy="3560569"/>
            <a:chOff x="478777" y="1196975"/>
            <a:chExt cx="4294836" cy="3560569"/>
          </a:xfrm>
        </p:grpSpPr>
        <p:graphicFrame>
          <p:nvGraphicFramePr>
            <p:cNvPr id="222" name="ChartObject">
              <a:extLst>
                <a:ext uri="{FF2B5EF4-FFF2-40B4-BE49-F238E27FC236}">
                  <a16:creationId xmlns:a16="http://schemas.microsoft.com/office/drawing/2014/main" id="{ECECC1F1-A6AC-FBA1-3FA4-01C7DC01FA8D}"/>
                </a:ext>
              </a:extLst>
            </p:cNvPr>
            <p:cNvGraphicFramePr/>
            <p:nvPr>
              <p:extLst>
                <p:ext uri="{D42A27DB-BD31-4B8C-83A1-F6EECF244321}">
                  <p14:modId xmlns:p14="http://schemas.microsoft.com/office/powerpoint/2010/main" val="1369286827"/>
                </p:ext>
              </p:extLst>
            </p:nvPr>
          </p:nvGraphicFramePr>
          <p:xfrm>
            <a:off x="478777" y="1697544"/>
            <a:ext cx="4294800" cy="3060000"/>
          </p:xfrm>
          <a:graphic>
            <a:graphicData uri="http://schemas.openxmlformats.org/drawingml/2006/chart">
              <c:chart xmlns:c="http://schemas.openxmlformats.org/drawingml/2006/chart" xmlns:r="http://schemas.openxmlformats.org/officeDocument/2006/relationships" r:id="rId5"/>
            </a:graphicData>
          </a:graphic>
        </p:graphicFrame>
        <p:grpSp>
          <p:nvGrpSpPr>
            <p:cNvPr id="224" name="그룹 223">
              <a:extLst>
                <a:ext uri="{FF2B5EF4-FFF2-40B4-BE49-F238E27FC236}">
                  <a16:creationId xmlns:a16="http://schemas.microsoft.com/office/drawing/2014/main" id="{75EC361B-5B6A-AF7A-3BFE-99A43F0053D3}"/>
                </a:ext>
              </a:extLst>
            </p:cNvPr>
            <p:cNvGrpSpPr/>
            <p:nvPr/>
          </p:nvGrpSpPr>
          <p:grpSpPr>
            <a:xfrm>
              <a:off x="489000" y="1196975"/>
              <a:ext cx="4284613" cy="276837"/>
              <a:chOff x="489000" y="2176483"/>
              <a:chExt cx="4284613" cy="276837"/>
            </a:xfrm>
          </p:grpSpPr>
          <p:sp>
            <p:nvSpPr>
              <p:cNvPr id="228" name="TextBox 227">
                <a:extLst>
                  <a:ext uri="{FF2B5EF4-FFF2-40B4-BE49-F238E27FC236}">
                    <a16:creationId xmlns:a16="http://schemas.microsoft.com/office/drawing/2014/main" id="{4825F7D9-F987-5F71-9B03-3A0E1A837FA9}"/>
                  </a:ext>
                </a:extLst>
              </p:cNvPr>
              <p:cNvSpPr txBox="1"/>
              <p:nvPr/>
            </p:nvSpPr>
            <p:spPr>
              <a:xfrm>
                <a:off x="489000" y="2210039"/>
                <a:ext cx="1554913" cy="200055"/>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ko-KR" altLang="en-US" sz="1300" dirty="0">
                    <a:ln>
                      <a:solidFill>
                        <a:prstClr val="white">
                          <a:lumMod val="75000"/>
                          <a:alpha val="0"/>
                        </a:prstClr>
                      </a:solidFill>
                    </a:ln>
                    <a:solidFill>
                      <a:srgbClr val="00338D"/>
                    </a:solidFill>
                    <a:latin typeface="KoPub돋움체 Bold" panose="00000800000000000000" pitchFamily="2" charset="-127"/>
                    <a:ea typeface="KoPub돋움체 Bold" panose="00000800000000000000" pitchFamily="2" charset="-127"/>
                    <a:cs typeface="Univers for KPMG"/>
                  </a:rPr>
                  <a:t>필리핀 보험사 일반현황</a:t>
                </a:r>
                <a:endParaRPr kumimoji="0" lang="ko-KR" altLang="en-US" sz="1300" b="0" i="0" u="none" strike="noStrike" kern="1200" cap="none" spc="0" normalizeH="0" baseline="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endParaRPr>
              </a:p>
            </p:txBody>
          </p:sp>
          <p:cxnSp>
            <p:nvCxnSpPr>
              <p:cNvPr id="229" name="직선 연결선 228">
                <a:extLst>
                  <a:ext uri="{FF2B5EF4-FFF2-40B4-BE49-F238E27FC236}">
                    <a16:creationId xmlns:a16="http://schemas.microsoft.com/office/drawing/2014/main" id="{6D028073-DF3F-638B-894A-69598A9F3BF3}"/>
                  </a:ext>
                </a:extLst>
              </p:cNvPr>
              <p:cNvCxnSpPr/>
              <p:nvPr/>
            </p:nvCxnSpPr>
            <p:spPr>
              <a:xfrm>
                <a:off x="489000" y="2176483"/>
                <a:ext cx="4284613"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30" name="직선 연결선 229">
                <a:extLst>
                  <a:ext uri="{FF2B5EF4-FFF2-40B4-BE49-F238E27FC236}">
                    <a16:creationId xmlns:a16="http://schemas.microsoft.com/office/drawing/2014/main" id="{B476FCDB-60A1-2121-3C5F-90A29BA57EDD}"/>
                  </a:ext>
                </a:extLst>
              </p:cNvPr>
              <p:cNvCxnSpPr/>
              <p:nvPr/>
            </p:nvCxnSpPr>
            <p:spPr>
              <a:xfrm>
                <a:off x="489000" y="2453320"/>
                <a:ext cx="4284613"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225" name="object 38">
              <a:extLst>
                <a:ext uri="{FF2B5EF4-FFF2-40B4-BE49-F238E27FC236}">
                  <a16:creationId xmlns:a16="http://schemas.microsoft.com/office/drawing/2014/main" id="{DA0D86E0-982A-98C0-0ABE-79F0E467F364}"/>
                </a:ext>
              </a:extLst>
            </p:cNvPr>
            <p:cNvSpPr txBox="1"/>
            <p:nvPr/>
          </p:nvSpPr>
          <p:spPr>
            <a:xfrm>
              <a:off x="489000" y="1604642"/>
              <a:ext cx="936000" cy="123239"/>
            </a:xfrm>
            <a:prstGeom prst="rect">
              <a:avLst/>
            </a:prstGeom>
          </p:spPr>
          <p:txBody>
            <a:bodyPr vert="horz" wrap="square" lIns="0" tIns="12065" rIns="0" bIns="0" rtlCol="0">
              <a:spAutoFit/>
            </a:bodyPr>
            <a:lstStyle>
              <a:defPPr>
                <a:defRPr lang="en-US"/>
              </a:defPPr>
              <a:lvl1pPr marL="12700" marR="5080" lvl="0" indent="0" algn="r" defTabSz="914400" fontAlgn="auto">
                <a:lnSpc>
                  <a:spcPct val="90000"/>
                </a:lnSpc>
                <a:spcBef>
                  <a:spcPts val="95"/>
                </a:spcBef>
                <a:spcAft>
                  <a:spcPts val="0"/>
                </a:spcAft>
                <a:buClrTx/>
                <a:buSzTx/>
                <a:buFontTx/>
                <a:buNone/>
                <a:tabLst/>
                <a:defRPr kumimoji="0" sz="1050" b="0" i="0" u="none" strike="noStrike" cap="none" spc="0" normalizeH="0" baseline="0">
                  <a:ln>
                    <a:noFill/>
                  </a:ln>
                  <a:gradFill>
                    <a:gsLst>
                      <a:gs pos="0">
                        <a:schemeClr val="bg1">
                          <a:lumMod val="65000"/>
                        </a:schemeClr>
                      </a:gs>
                      <a:gs pos="100000">
                        <a:schemeClr val="bg1">
                          <a:lumMod val="65000"/>
                        </a:schemeClr>
                      </a:gs>
                    </a:gsLst>
                    <a:lin ang="5400000" scaled="1"/>
                  </a:gradFill>
                  <a:effectLst/>
                  <a:uLnTx/>
                  <a:uFillTx/>
                  <a:latin typeface="KoPub돋움체 Bold" panose="00000800000000000000" pitchFamily="2" charset="-127"/>
                  <a:ea typeface="KoPub돋움체 Bold" panose="00000800000000000000" pitchFamily="2" charset="-127"/>
                  <a:cs typeface="Calibri"/>
                </a:defRPr>
              </a:lvl1pPr>
            </a:lstStyle>
            <a:p>
              <a:pPr algn="l"/>
              <a:r>
                <a:rPr lang="en-US" altLang="ko-KR" sz="800" spc="-50" dirty="0">
                  <a:ln>
                    <a:solidFill>
                      <a:srgbClr val="FD349C">
                        <a:alpha val="0"/>
                      </a:srgbClr>
                    </a:solidFill>
                  </a:ln>
                  <a:solidFill>
                    <a:schemeClr val="tx1">
                      <a:lumMod val="50000"/>
                      <a:lumOff val="50000"/>
                    </a:schemeClr>
                  </a:solidFill>
                  <a:latin typeface="KoPub돋움체 Medium" panose="02020603020101020101" pitchFamily="18" charset="-127"/>
                  <a:ea typeface="KoPub돋움체 Medium" panose="02020603020101020101" pitchFamily="18" charset="-127"/>
                  <a:cs typeface="+mn-cs"/>
                </a:rPr>
                <a:t>(</a:t>
              </a:r>
              <a:r>
                <a:rPr lang="ko-KR" altLang="en-US" sz="800" spc="-50" dirty="0">
                  <a:ln>
                    <a:solidFill>
                      <a:srgbClr val="FD349C">
                        <a:alpha val="0"/>
                      </a:srgbClr>
                    </a:solidFill>
                  </a:ln>
                  <a:solidFill>
                    <a:schemeClr val="tx1">
                      <a:lumMod val="50000"/>
                      <a:lumOff val="50000"/>
                    </a:schemeClr>
                  </a:solidFill>
                  <a:latin typeface="KoPub돋움체 Medium" panose="02020603020101020101" pitchFamily="18" charset="-127"/>
                  <a:ea typeface="KoPub돋움체 Medium" panose="02020603020101020101" pitchFamily="18" charset="-127"/>
                  <a:cs typeface="+mn-cs"/>
                </a:rPr>
                <a:t>개</a:t>
              </a:r>
              <a:r>
                <a:rPr lang="en-US" altLang="ko-KR" sz="800" spc="-50" dirty="0">
                  <a:ln>
                    <a:solidFill>
                      <a:srgbClr val="FD349C">
                        <a:alpha val="0"/>
                      </a:srgbClr>
                    </a:solidFill>
                  </a:ln>
                  <a:solidFill>
                    <a:schemeClr val="tx1">
                      <a:lumMod val="50000"/>
                      <a:lumOff val="50000"/>
                    </a:schemeClr>
                  </a:solidFill>
                  <a:latin typeface="KoPub돋움체 Medium" panose="02020603020101020101" pitchFamily="18" charset="-127"/>
                  <a:ea typeface="KoPub돋움체 Medium" panose="02020603020101020101" pitchFamily="18" charset="-127"/>
                  <a:cs typeface="+mn-cs"/>
                </a:rPr>
                <a:t>)</a:t>
              </a:r>
            </a:p>
          </p:txBody>
        </p:sp>
      </p:grpSp>
      <p:sp>
        <p:nvSpPr>
          <p:cNvPr id="9" name="TextBox 8">
            <a:extLst>
              <a:ext uri="{FF2B5EF4-FFF2-40B4-BE49-F238E27FC236}">
                <a16:creationId xmlns:a16="http://schemas.microsoft.com/office/drawing/2014/main" id="{0E874A1A-20E7-56FE-2185-3E7AFBC23D66}"/>
              </a:ext>
            </a:extLst>
          </p:cNvPr>
          <p:cNvSpPr txBox="1"/>
          <p:nvPr/>
        </p:nvSpPr>
        <p:spPr>
          <a:xfrm>
            <a:off x="488948" y="5303079"/>
            <a:ext cx="4294800" cy="900000"/>
          </a:xfrm>
          <a:prstGeom prst="rect">
            <a:avLst/>
          </a:prstGeom>
          <a:solidFill>
            <a:srgbClr val="DEF7FF"/>
          </a:solidFill>
          <a:ln w="3175">
            <a:solidFill>
              <a:srgbClr val="99E3FB"/>
            </a:solidFill>
          </a:ln>
        </p:spPr>
        <p:txBody>
          <a:bodyPr wrap="square" lIns="108000" tIns="72000" rIns="108000" bIns="72000" anchor="t">
            <a:noAutofit/>
          </a:bodyPr>
          <a:lstStyle>
            <a:defPPr>
              <a:defRPr lang="en-US"/>
            </a:defPPr>
            <a:lvl1pPr marL="108000" indent="-108000" defTabSz="457200">
              <a:lnSpc>
                <a:spcPct val="110000"/>
              </a:lnSpc>
              <a:spcAft>
                <a:spcPts val="300"/>
              </a:spcAft>
              <a:buClr>
                <a:schemeClr val="tx1">
                  <a:lumMod val="85000"/>
                  <a:lumOff val="15000"/>
                </a:schemeClr>
              </a:buClr>
              <a:buFont typeface="Arial" panose="020B0604020202020204" pitchFamily="34" charset="0"/>
              <a:buChar char="•"/>
              <a:defRPr sz="1000" b="1">
                <a:ln>
                  <a:solidFill>
                    <a:schemeClr val="accent5">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altLang="ko-KR" dirty="0"/>
              <a:t>2021</a:t>
            </a:r>
            <a:r>
              <a:rPr lang="ko-KR" altLang="en-US" dirty="0"/>
              <a:t>년 총 </a:t>
            </a:r>
            <a:r>
              <a:rPr lang="en-US" altLang="ko-KR" dirty="0"/>
              <a:t>91</a:t>
            </a:r>
            <a:r>
              <a:rPr lang="ko-KR" altLang="en-US" dirty="0"/>
              <a:t>개</a:t>
            </a:r>
            <a:r>
              <a:rPr lang="en-US" altLang="ko-KR" dirty="0"/>
              <a:t>(</a:t>
            </a:r>
            <a:r>
              <a:rPr lang="ko-KR" altLang="en-US" dirty="0"/>
              <a:t>생명보험사 </a:t>
            </a:r>
            <a:r>
              <a:rPr lang="en-US" altLang="ko-KR" dirty="0"/>
              <a:t>27</a:t>
            </a:r>
            <a:r>
              <a:rPr lang="ko-KR" altLang="en-US" dirty="0"/>
              <a:t>개</a:t>
            </a:r>
            <a:r>
              <a:rPr lang="en-US" altLang="ko-KR" dirty="0"/>
              <a:t>, </a:t>
            </a:r>
            <a:r>
              <a:rPr lang="ko-KR" altLang="en-US" dirty="0"/>
              <a:t>손해보험사</a:t>
            </a:r>
            <a:r>
              <a:rPr lang="en-US" altLang="ko-KR" dirty="0"/>
              <a:t>, 58</a:t>
            </a:r>
            <a:r>
              <a:rPr lang="ko-KR" altLang="en-US" dirty="0"/>
              <a:t>개</a:t>
            </a:r>
            <a:r>
              <a:rPr lang="en-US" altLang="ko-KR" dirty="0"/>
              <a:t>, </a:t>
            </a:r>
            <a:r>
              <a:rPr lang="ko-KR" altLang="en-US" dirty="0"/>
              <a:t>겸영보험사* </a:t>
            </a:r>
            <a:r>
              <a:rPr lang="en-US" altLang="ko-KR" dirty="0"/>
              <a:t>5</a:t>
            </a:r>
            <a:r>
              <a:rPr lang="ko-KR" altLang="en-US" dirty="0"/>
              <a:t>개</a:t>
            </a:r>
            <a:r>
              <a:rPr lang="en-US" altLang="ko-KR" dirty="0"/>
              <a:t>, </a:t>
            </a:r>
            <a:r>
              <a:rPr lang="ko-KR" altLang="en-US" dirty="0"/>
              <a:t>재보험사 </a:t>
            </a:r>
            <a:r>
              <a:rPr lang="en-US" altLang="ko-KR" dirty="0"/>
              <a:t>1</a:t>
            </a:r>
            <a:r>
              <a:rPr lang="ko-KR" altLang="en-US" dirty="0"/>
              <a:t>개</a:t>
            </a:r>
            <a:r>
              <a:rPr lang="en-US" altLang="ko-KR" dirty="0"/>
              <a:t>)</a:t>
            </a:r>
            <a:r>
              <a:rPr lang="ko-KR" altLang="en-US" dirty="0"/>
              <a:t>의 보험사가 필리핀에서 보험사업을 영위 중 </a:t>
            </a:r>
            <a:endParaRPr lang="en-US" altLang="ko-KR" dirty="0"/>
          </a:p>
          <a:p>
            <a:pPr marL="266700" indent="-174625">
              <a:buClr>
                <a:schemeClr val="tx1">
                  <a:lumMod val="75000"/>
                  <a:lumOff val="25000"/>
                </a:schemeClr>
              </a:buClr>
              <a:buFontTx/>
              <a:buChar char="-"/>
            </a:pPr>
            <a:r>
              <a:rPr lang="ko-KR" altLang="en-US" b="0" dirty="0">
                <a:solidFill>
                  <a:schemeClr val="tx1">
                    <a:lumMod val="75000"/>
                    <a:lumOff val="25000"/>
                  </a:schemeClr>
                </a:solidFill>
              </a:rPr>
              <a:t>전년 대비 생명보험사 </a:t>
            </a:r>
            <a:r>
              <a:rPr lang="en-US" altLang="ko-KR" b="0" dirty="0">
                <a:solidFill>
                  <a:schemeClr val="tx1">
                    <a:lumMod val="75000"/>
                    <a:lumOff val="25000"/>
                  </a:schemeClr>
                </a:solidFill>
              </a:rPr>
              <a:t>3</a:t>
            </a:r>
            <a:r>
              <a:rPr lang="ko-KR" altLang="en-US" b="0" dirty="0">
                <a:solidFill>
                  <a:schemeClr val="tx1">
                    <a:lumMod val="75000"/>
                    <a:lumOff val="25000"/>
                  </a:schemeClr>
                </a:solidFill>
              </a:rPr>
              <a:t>개</a:t>
            </a:r>
            <a:r>
              <a:rPr lang="en-US" altLang="ko-KR" b="0" dirty="0">
                <a:solidFill>
                  <a:schemeClr val="tx1">
                    <a:lumMod val="75000"/>
                    <a:lumOff val="25000"/>
                  </a:schemeClr>
                </a:solidFill>
              </a:rPr>
              <a:t>, </a:t>
            </a:r>
            <a:r>
              <a:rPr lang="ko-KR" altLang="en-US" b="0" dirty="0">
                <a:solidFill>
                  <a:schemeClr val="tx1">
                    <a:lumMod val="75000"/>
                    <a:lumOff val="25000"/>
                  </a:schemeClr>
                </a:solidFill>
              </a:rPr>
              <a:t>손해보험사 </a:t>
            </a:r>
            <a:r>
              <a:rPr lang="en-US" altLang="ko-KR" b="0" dirty="0">
                <a:solidFill>
                  <a:schemeClr val="tx1">
                    <a:lumMod val="75000"/>
                    <a:lumOff val="25000"/>
                  </a:schemeClr>
                </a:solidFill>
              </a:rPr>
              <a:t>1</a:t>
            </a:r>
            <a:r>
              <a:rPr lang="ko-KR" altLang="en-US" b="0" dirty="0">
                <a:solidFill>
                  <a:schemeClr val="tx1">
                    <a:lumMod val="75000"/>
                    <a:lumOff val="25000"/>
                  </a:schemeClr>
                </a:solidFill>
              </a:rPr>
              <a:t>개 감소</a:t>
            </a:r>
            <a:endParaRPr lang="en-US" altLang="ko-KR" b="0" dirty="0">
              <a:solidFill>
                <a:schemeClr val="tx1">
                  <a:lumMod val="75000"/>
                  <a:lumOff val="25000"/>
                </a:schemeClr>
              </a:solidFill>
            </a:endParaRPr>
          </a:p>
        </p:txBody>
      </p:sp>
      <p:sp>
        <p:nvSpPr>
          <p:cNvPr id="19" name="TextBox 18">
            <a:extLst>
              <a:ext uri="{FF2B5EF4-FFF2-40B4-BE49-F238E27FC236}">
                <a16:creationId xmlns:a16="http://schemas.microsoft.com/office/drawing/2014/main" id="{4F275D5A-CEB8-F896-01D8-85F596DA52FE}"/>
              </a:ext>
            </a:extLst>
          </p:cNvPr>
          <p:cNvSpPr txBox="1"/>
          <p:nvPr/>
        </p:nvSpPr>
        <p:spPr>
          <a:xfrm>
            <a:off x="478777" y="4747995"/>
            <a:ext cx="4294800" cy="318924"/>
          </a:xfrm>
          <a:prstGeom prst="rect">
            <a:avLst/>
          </a:prstGeom>
          <a:noFill/>
          <a:ln>
            <a:noFill/>
          </a:ln>
        </p:spPr>
        <p:txBody>
          <a:bodyPr wrap="square" lIns="0" tIns="72000" rIns="0" bIns="0" rtlCol="0" anchor="t">
            <a:spAutoFit/>
          </a:bodyPr>
          <a:lstStyle>
            <a:defPPr>
              <a:defRPr lang="en-US"/>
            </a:defPPr>
            <a:lvl1pPr lvl="0">
              <a:defRPr sz="800">
                <a:ln>
                  <a:solidFill>
                    <a:prstClr val="white">
                      <a:lumMod val="75000"/>
                      <a:alpha val="0"/>
                    </a:prstClr>
                  </a:solidFill>
                </a:ln>
                <a:solidFill>
                  <a:prstClr val="white">
                    <a:lumMod val="50000"/>
                  </a:prstClr>
                </a:solidFill>
                <a:latin typeface="KoPub돋움체 Medium" panose="00000600000000000000" pitchFamily="2" charset="-127"/>
                <a:ea typeface="KoPub돋움체 Medium" panose="00000600000000000000" pitchFamily="2" charset="-127"/>
              </a:defRPr>
            </a:lvl1pPr>
          </a:lstStyle>
          <a:p>
            <a:r>
              <a:rPr lang="en-US" altLang="ko-KR" dirty="0">
                <a:solidFill>
                  <a:schemeClr val="bg1">
                    <a:lumMod val="50000"/>
                  </a:schemeClr>
                </a:solidFill>
              </a:rPr>
              <a:t>Source: Insurance Commission(Philippines), </a:t>
            </a:r>
            <a:r>
              <a:rPr lang="ko-KR" altLang="en-US" dirty="0" err="1">
                <a:solidFill>
                  <a:schemeClr val="bg1">
                    <a:lumMod val="50000"/>
                  </a:schemeClr>
                </a:solidFill>
              </a:rPr>
              <a:t>삼정</a:t>
            </a:r>
            <a:r>
              <a:rPr lang="en-US" altLang="ko-KR" dirty="0">
                <a:solidFill>
                  <a:schemeClr val="bg1">
                    <a:lumMod val="50000"/>
                  </a:schemeClr>
                </a:solidFill>
              </a:rPr>
              <a:t>KPMG </a:t>
            </a:r>
            <a:r>
              <a:rPr lang="ko-KR" altLang="en-US" dirty="0">
                <a:solidFill>
                  <a:schemeClr val="bg1">
                    <a:lumMod val="50000"/>
                  </a:schemeClr>
                </a:solidFill>
              </a:rPr>
              <a:t>경제연구원 재구성</a:t>
            </a:r>
            <a:endParaRPr lang="en-US" altLang="ko-KR" dirty="0">
              <a:solidFill>
                <a:schemeClr val="bg1">
                  <a:lumMod val="50000"/>
                </a:schemeClr>
              </a:solidFill>
            </a:endParaRPr>
          </a:p>
          <a:p>
            <a:r>
              <a:rPr lang="en-US" altLang="ko-KR" dirty="0">
                <a:solidFill>
                  <a:schemeClr val="bg1">
                    <a:lumMod val="50000"/>
                  </a:schemeClr>
                </a:solidFill>
              </a:rPr>
              <a:t>Note: </a:t>
            </a:r>
            <a:r>
              <a:rPr lang="ko-KR" altLang="en-US" dirty="0">
                <a:solidFill>
                  <a:schemeClr val="bg1">
                    <a:lumMod val="50000"/>
                  </a:schemeClr>
                </a:solidFill>
              </a:rPr>
              <a:t>*겸영보험사는 생명</a:t>
            </a:r>
            <a:r>
              <a:rPr lang="en-US" altLang="ko-KR" dirty="0">
                <a:solidFill>
                  <a:schemeClr val="bg1">
                    <a:lumMod val="50000"/>
                  </a:schemeClr>
                </a:solidFill>
              </a:rPr>
              <a:t>·</a:t>
            </a:r>
            <a:r>
              <a:rPr lang="ko-KR" altLang="en-US" dirty="0">
                <a:solidFill>
                  <a:schemeClr val="bg1">
                    <a:lumMod val="50000"/>
                  </a:schemeClr>
                </a:solidFill>
              </a:rPr>
              <a:t>손해보험 사업 모두 수행할 수 있도록 승인 받은 보험사를 의미</a:t>
            </a:r>
          </a:p>
        </p:txBody>
      </p:sp>
      <p:grpSp>
        <p:nvGrpSpPr>
          <p:cNvPr id="28" name="그룹 27">
            <a:extLst>
              <a:ext uri="{FF2B5EF4-FFF2-40B4-BE49-F238E27FC236}">
                <a16:creationId xmlns:a16="http://schemas.microsoft.com/office/drawing/2014/main" id="{B6139F61-E9B3-3061-94A5-961C864831BB}"/>
              </a:ext>
            </a:extLst>
          </p:cNvPr>
          <p:cNvGrpSpPr/>
          <p:nvPr/>
        </p:nvGrpSpPr>
        <p:grpSpPr>
          <a:xfrm>
            <a:off x="5132387" y="1196975"/>
            <a:ext cx="4294836" cy="5006104"/>
            <a:chOff x="5132387" y="1196975"/>
            <a:chExt cx="4294836" cy="5006104"/>
          </a:xfrm>
        </p:grpSpPr>
        <p:grpSp>
          <p:nvGrpSpPr>
            <p:cNvPr id="29" name="그룹 28">
              <a:extLst>
                <a:ext uri="{FF2B5EF4-FFF2-40B4-BE49-F238E27FC236}">
                  <a16:creationId xmlns:a16="http://schemas.microsoft.com/office/drawing/2014/main" id="{DE227961-74E1-4E3F-BC0E-FDDA9B23047B}"/>
                </a:ext>
              </a:extLst>
            </p:cNvPr>
            <p:cNvGrpSpPr/>
            <p:nvPr/>
          </p:nvGrpSpPr>
          <p:grpSpPr>
            <a:xfrm>
              <a:off x="5132387" y="1196975"/>
              <a:ext cx="4294836" cy="5006104"/>
              <a:chOff x="5132387" y="1196975"/>
              <a:chExt cx="4294836" cy="5006104"/>
            </a:xfrm>
          </p:grpSpPr>
          <p:grpSp>
            <p:nvGrpSpPr>
              <p:cNvPr id="31" name="그룹 30">
                <a:extLst>
                  <a:ext uri="{FF2B5EF4-FFF2-40B4-BE49-F238E27FC236}">
                    <a16:creationId xmlns:a16="http://schemas.microsoft.com/office/drawing/2014/main" id="{181A560E-C366-04A1-7E79-5EE9F70331B3}"/>
                  </a:ext>
                </a:extLst>
              </p:cNvPr>
              <p:cNvGrpSpPr/>
              <p:nvPr/>
            </p:nvGrpSpPr>
            <p:grpSpPr>
              <a:xfrm>
                <a:off x="5132387" y="1196975"/>
                <a:ext cx="4284613" cy="276837"/>
                <a:chOff x="5132387" y="2176483"/>
                <a:chExt cx="4284613" cy="276837"/>
              </a:xfrm>
            </p:grpSpPr>
            <p:sp>
              <p:nvSpPr>
                <p:cNvPr id="36" name="TextBox 35">
                  <a:extLst>
                    <a:ext uri="{FF2B5EF4-FFF2-40B4-BE49-F238E27FC236}">
                      <a16:creationId xmlns:a16="http://schemas.microsoft.com/office/drawing/2014/main" id="{372352DB-3A99-41D3-5FE5-29E2E663D315}"/>
                    </a:ext>
                  </a:extLst>
                </p:cNvPr>
                <p:cNvSpPr txBox="1"/>
                <p:nvPr/>
              </p:nvSpPr>
              <p:spPr>
                <a:xfrm>
                  <a:off x="5132387" y="2210039"/>
                  <a:ext cx="1748877" cy="200055"/>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ko-KR" altLang="en-US" sz="1300" dirty="0">
                      <a:ln>
                        <a:solidFill>
                          <a:prstClr val="white">
                            <a:lumMod val="75000"/>
                            <a:alpha val="0"/>
                          </a:prstClr>
                        </a:solidFill>
                      </a:ln>
                      <a:solidFill>
                        <a:srgbClr val="00338D"/>
                      </a:solidFill>
                      <a:latin typeface="KoPub돋움체 Bold" panose="00000800000000000000" pitchFamily="2" charset="-127"/>
                      <a:ea typeface="KoPub돋움체 Bold" panose="00000800000000000000" pitchFamily="2" charset="-127"/>
                      <a:cs typeface="Univers for KPMG"/>
                    </a:rPr>
                    <a:t>필리핀 보험밀도 및 침투도</a:t>
                  </a:r>
                  <a:endParaRPr kumimoji="0" lang="ko-KR" altLang="en-US" sz="1300" b="0" i="0" u="none" strike="noStrike" kern="1200" cap="none" spc="0" normalizeH="0" baseline="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endParaRPr>
                </a:p>
              </p:txBody>
            </p:sp>
            <p:cxnSp>
              <p:nvCxnSpPr>
                <p:cNvPr id="37" name="직선 연결선 36">
                  <a:extLst>
                    <a:ext uri="{FF2B5EF4-FFF2-40B4-BE49-F238E27FC236}">
                      <a16:creationId xmlns:a16="http://schemas.microsoft.com/office/drawing/2014/main" id="{177AA126-8F99-359A-0BC5-01ADEA2F65CB}"/>
                    </a:ext>
                  </a:extLst>
                </p:cNvPr>
                <p:cNvCxnSpPr/>
                <p:nvPr/>
              </p:nvCxnSpPr>
              <p:spPr>
                <a:xfrm>
                  <a:off x="5132387" y="2176483"/>
                  <a:ext cx="4284613"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8" name="직선 연결선 37">
                  <a:extLst>
                    <a:ext uri="{FF2B5EF4-FFF2-40B4-BE49-F238E27FC236}">
                      <a16:creationId xmlns:a16="http://schemas.microsoft.com/office/drawing/2014/main" id="{F9C46A17-0F43-4152-ECA1-FFE7C25D00E7}"/>
                    </a:ext>
                  </a:extLst>
                </p:cNvPr>
                <p:cNvCxnSpPr/>
                <p:nvPr/>
              </p:nvCxnSpPr>
              <p:spPr>
                <a:xfrm>
                  <a:off x="5132387" y="2453320"/>
                  <a:ext cx="4284613"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32" name="object 38">
                <a:extLst>
                  <a:ext uri="{FF2B5EF4-FFF2-40B4-BE49-F238E27FC236}">
                    <a16:creationId xmlns:a16="http://schemas.microsoft.com/office/drawing/2014/main" id="{0C7D468B-3D47-6A27-2B84-4DC7572E9F6A}"/>
                  </a:ext>
                </a:extLst>
              </p:cNvPr>
              <p:cNvSpPr txBox="1"/>
              <p:nvPr/>
            </p:nvSpPr>
            <p:spPr>
              <a:xfrm>
                <a:off x="5132387" y="1604642"/>
                <a:ext cx="648000" cy="123239"/>
              </a:xfrm>
              <a:prstGeom prst="rect">
                <a:avLst/>
              </a:prstGeom>
            </p:spPr>
            <p:txBody>
              <a:bodyPr vert="horz" wrap="square" lIns="0" tIns="12065" rIns="0" bIns="0" rtlCol="0">
                <a:spAutoFit/>
              </a:bodyPr>
              <a:lstStyle>
                <a:defPPr>
                  <a:defRPr lang="en-US"/>
                </a:defPPr>
                <a:lvl1pPr marL="12700" marR="5080" lvl="0" indent="0" algn="r" defTabSz="914400" fontAlgn="auto">
                  <a:lnSpc>
                    <a:spcPct val="90000"/>
                  </a:lnSpc>
                  <a:spcBef>
                    <a:spcPts val="95"/>
                  </a:spcBef>
                  <a:spcAft>
                    <a:spcPts val="0"/>
                  </a:spcAft>
                  <a:buClrTx/>
                  <a:buSzTx/>
                  <a:buFontTx/>
                  <a:buNone/>
                  <a:tabLst/>
                  <a:defRPr kumimoji="0" sz="1050" b="0" i="0" u="none" strike="noStrike" cap="none" spc="0" normalizeH="0" baseline="0">
                    <a:ln>
                      <a:noFill/>
                    </a:ln>
                    <a:gradFill>
                      <a:gsLst>
                        <a:gs pos="0">
                          <a:schemeClr val="bg1">
                            <a:lumMod val="65000"/>
                          </a:schemeClr>
                        </a:gs>
                        <a:gs pos="100000">
                          <a:schemeClr val="bg1">
                            <a:lumMod val="65000"/>
                          </a:schemeClr>
                        </a:gs>
                      </a:gsLst>
                      <a:lin ang="5400000" scaled="1"/>
                    </a:gradFill>
                    <a:effectLst/>
                    <a:uLnTx/>
                    <a:uFillTx/>
                    <a:latin typeface="KoPub돋움체 Bold" panose="00000800000000000000" pitchFamily="2" charset="-127"/>
                    <a:ea typeface="KoPub돋움체 Bold" panose="00000800000000000000" pitchFamily="2" charset="-127"/>
                    <a:cs typeface="Calibri"/>
                  </a:defRPr>
                </a:lvl1pPr>
              </a:lstStyle>
              <a:p>
                <a:pPr algn="l"/>
                <a:r>
                  <a:rPr lang="en-US" sz="800" spc="-50" dirty="0">
                    <a:ln>
                      <a:solidFill>
                        <a:srgbClr val="FD349C">
                          <a:alpha val="0"/>
                        </a:srgbClr>
                      </a:solidFill>
                    </a:ln>
                    <a:solidFill>
                      <a:schemeClr val="tx1">
                        <a:lumMod val="50000"/>
                        <a:lumOff val="50000"/>
                      </a:schemeClr>
                    </a:solidFill>
                    <a:latin typeface="KoPub돋움체 Medium" panose="02020603020101020101" pitchFamily="18" charset="-127"/>
                    <a:ea typeface="KoPub돋움체 Medium" panose="02020603020101020101" pitchFamily="18" charset="-127"/>
                    <a:cs typeface="+mn-cs"/>
                  </a:rPr>
                  <a:t>(</a:t>
                </a:r>
                <a:r>
                  <a:rPr lang="ko-KR" altLang="en-US" sz="800" spc="-50" dirty="0">
                    <a:ln>
                      <a:solidFill>
                        <a:srgbClr val="FD349C">
                          <a:alpha val="0"/>
                        </a:srgbClr>
                      </a:solidFill>
                    </a:ln>
                    <a:solidFill>
                      <a:schemeClr val="tx1">
                        <a:lumMod val="50000"/>
                        <a:lumOff val="50000"/>
                      </a:schemeClr>
                    </a:solidFill>
                    <a:latin typeface="KoPub돋움체 Medium" panose="02020603020101020101" pitchFamily="18" charset="-127"/>
                    <a:ea typeface="KoPub돋움체 Medium" panose="02020603020101020101" pitchFamily="18" charset="-127"/>
                    <a:cs typeface="+mn-cs"/>
                  </a:rPr>
                  <a:t>페소</a:t>
                </a:r>
                <a:r>
                  <a:rPr lang="en-US" altLang="ko-KR" sz="800" spc="-50" dirty="0">
                    <a:ln>
                      <a:solidFill>
                        <a:srgbClr val="FD349C">
                          <a:alpha val="0"/>
                        </a:srgbClr>
                      </a:solidFill>
                    </a:ln>
                    <a:solidFill>
                      <a:schemeClr val="tx1">
                        <a:lumMod val="50000"/>
                        <a:lumOff val="50000"/>
                      </a:schemeClr>
                    </a:solidFill>
                    <a:latin typeface="KoPub돋움체 Medium" panose="02020603020101020101" pitchFamily="18" charset="-127"/>
                    <a:ea typeface="KoPub돋움체 Medium" panose="02020603020101020101" pitchFamily="18" charset="-127"/>
                    <a:cs typeface="+mn-cs"/>
                  </a:rPr>
                  <a:t>)</a:t>
                </a:r>
                <a:endParaRPr sz="800" spc="-50" dirty="0">
                  <a:ln>
                    <a:solidFill>
                      <a:srgbClr val="FD349C">
                        <a:alpha val="0"/>
                      </a:srgbClr>
                    </a:solidFill>
                  </a:ln>
                  <a:solidFill>
                    <a:schemeClr val="tx1">
                      <a:lumMod val="50000"/>
                      <a:lumOff val="50000"/>
                    </a:schemeClr>
                  </a:solidFill>
                  <a:latin typeface="KoPub돋움체 Medium" panose="02020603020101020101" pitchFamily="18" charset="-127"/>
                  <a:ea typeface="KoPub돋움체 Medium" panose="02020603020101020101" pitchFamily="18" charset="-127"/>
                  <a:cs typeface="+mn-cs"/>
                </a:endParaRPr>
              </a:p>
            </p:txBody>
          </p:sp>
          <p:graphicFrame>
            <p:nvGraphicFramePr>
              <p:cNvPr id="33" name="차트 32">
                <a:extLst>
                  <a:ext uri="{FF2B5EF4-FFF2-40B4-BE49-F238E27FC236}">
                    <a16:creationId xmlns:a16="http://schemas.microsoft.com/office/drawing/2014/main" id="{D1091EB5-55D0-BE4D-8D05-E2928669F1F9}"/>
                  </a:ext>
                </a:extLst>
              </p:cNvPr>
              <p:cNvGraphicFramePr/>
              <p:nvPr>
                <p:extLst>
                  <p:ext uri="{D42A27DB-BD31-4B8C-83A1-F6EECF244321}">
                    <p14:modId xmlns:p14="http://schemas.microsoft.com/office/powerpoint/2010/main" val="4011541439"/>
                  </p:ext>
                </p:extLst>
              </p:nvPr>
            </p:nvGraphicFramePr>
            <p:xfrm>
              <a:off x="5132387" y="1697545"/>
              <a:ext cx="4294836" cy="3058931"/>
            </p:xfrm>
            <a:graphic>
              <a:graphicData uri="http://schemas.openxmlformats.org/drawingml/2006/chart">
                <c:chart xmlns:c="http://schemas.openxmlformats.org/drawingml/2006/chart" xmlns:r="http://schemas.openxmlformats.org/officeDocument/2006/relationships" r:id="rId6"/>
              </a:graphicData>
            </a:graphic>
          </p:graphicFrame>
          <p:sp>
            <p:nvSpPr>
              <p:cNvPr id="34" name="object 38">
                <a:extLst>
                  <a:ext uri="{FF2B5EF4-FFF2-40B4-BE49-F238E27FC236}">
                    <a16:creationId xmlns:a16="http://schemas.microsoft.com/office/drawing/2014/main" id="{0C4C9324-89CD-E823-AD05-77E023B3A76B}"/>
                  </a:ext>
                </a:extLst>
              </p:cNvPr>
              <p:cNvSpPr txBox="1"/>
              <p:nvPr/>
            </p:nvSpPr>
            <p:spPr>
              <a:xfrm>
                <a:off x="8491223" y="1604642"/>
                <a:ext cx="936000" cy="123239"/>
              </a:xfrm>
              <a:prstGeom prst="rect">
                <a:avLst/>
              </a:prstGeom>
            </p:spPr>
            <p:txBody>
              <a:bodyPr vert="horz" wrap="square" lIns="0" tIns="12065" rIns="0" bIns="0" rtlCol="0">
                <a:spAutoFit/>
              </a:bodyPr>
              <a:lstStyle>
                <a:defPPr>
                  <a:defRPr lang="en-US"/>
                </a:defPPr>
                <a:lvl1pPr marL="12700" marR="5080" lvl="0" indent="0" algn="r" defTabSz="914400" fontAlgn="auto">
                  <a:lnSpc>
                    <a:spcPct val="90000"/>
                  </a:lnSpc>
                  <a:spcBef>
                    <a:spcPts val="95"/>
                  </a:spcBef>
                  <a:spcAft>
                    <a:spcPts val="0"/>
                  </a:spcAft>
                  <a:buClrTx/>
                  <a:buSzTx/>
                  <a:buFontTx/>
                  <a:buNone/>
                  <a:tabLst/>
                  <a:defRPr kumimoji="0" sz="1050" b="0" i="0" u="none" strike="noStrike" cap="none" spc="0" normalizeH="0" baseline="0">
                    <a:ln>
                      <a:noFill/>
                    </a:ln>
                    <a:gradFill>
                      <a:gsLst>
                        <a:gs pos="0">
                          <a:schemeClr val="bg1">
                            <a:lumMod val="65000"/>
                          </a:schemeClr>
                        </a:gs>
                        <a:gs pos="100000">
                          <a:schemeClr val="bg1">
                            <a:lumMod val="65000"/>
                          </a:schemeClr>
                        </a:gs>
                      </a:gsLst>
                      <a:lin ang="5400000" scaled="1"/>
                    </a:gradFill>
                    <a:effectLst/>
                    <a:uLnTx/>
                    <a:uFillTx/>
                    <a:latin typeface="KoPub돋움체 Bold" panose="00000800000000000000" pitchFamily="2" charset="-127"/>
                    <a:ea typeface="KoPub돋움체 Bold" panose="00000800000000000000" pitchFamily="2" charset="-127"/>
                    <a:cs typeface="Calibri"/>
                  </a:defRPr>
                </a:lvl1pPr>
              </a:lstStyle>
              <a:p>
                <a:r>
                  <a:rPr lang="en-US" altLang="ko-KR" sz="800" spc="-50" dirty="0">
                    <a:ln>
                      <a:solidFill>
                        <a:srgbClr val="FD349C">
                          <a:alpha val="0"/>
                        </a:srgbClr>
                      </a:solidFill>
                    </a:ln>
                    <a:solidFill>
                      <a:schemeClr val="tx1">
                        <a:lumMod val="50000"/>
                        <a:lumOff val="50000"/>
                      </a:schemeClr>
                    </a:solidFill>
                    <a:latin typeface="KoPub돋움체 Medium" panose="02020603020101020101" pitchFamily="18" charset="-127"/>
                    <a:ea typeface="KoPub돋움체 Medium" panose="02020603020101020101" pitchFamily="18" charset="-127"/>
                    <a:cs typeface="+mn-cs"/>
                  </a:rPr>
                  <a:t>(%)</a:t>
                </a:r>
                <a:endParaRPr sz="800" spc="-50" dirty="0">
                  <a:ln>
                    <a:solidFill>
                      <a:srgbClr val="FD349C">
                        <a:alpha val="0"/>
                      </a:srgbClr>
                    </a:solidFill>
                  </a:ln>
                  <a:solidFill>
                    <a:schemeClr val="tx1">
                      <a:lumMod val="50000"/>
                      <a:lumOff val="50000"/>
                    </a:schemeClr>
                  </a:solidFill>
                  <a:latin typeface="KoPub돋움체 Medium" panose="02020603020101020101" pitchFamily="18" charset="-127"/>
                  <a:ea typeface="KoPub돋움체 Medium" panose="02020603020101020101" pitchFamily="18" charset="-127"/>
                  <a:cs typeface="+mn-cs"/>
                </a:endParaRPr>
              </a:p>
            </p:txBody>
          </p:sp>
          <p:sp>
            <p:nvSpPr>
              <p:cNvPr id="35" name="TextBox 34">
                <a:extLst>
                  <a:ext uri="{FF2B5EF4-FFF2-40B4-BE49-F238E27FC236}">
                    <a16:creationId xmlns:a16="http://schemas.microsoft.com/office/drawing/2014/main" id="{5D3453AB-1B21-037A-93F6-6B28A10BA2F7}"/>
                  </a:ext>
                </a:extLst>
              </p:cNvPr>
              <p:cNvSpPr txBox="1"/>
              <p:nvPr/>
            </p:nvSpPr>
            <p:spPr>
              <a:xfrm>
                <a:off x="5132387" y="5303079"/>
                <a:ext cx="4294800" cy="900000"/>
              </a:xfrm>
              <a:prstGeom prst="rect">
                <a:avLst/>
              </a:prstGeom>
              <a:solidFill>
                <a:srgbClr val="DEF7FF"/>
              </a:solidFill>
              <a:ln w="3175">
                <a:solidFill>
                  <a:srgbClr val="99E3FB"/>
                </a:solidFill>
              </a:ln>
            </p:spPr>
            <p:txBody>
              <a:bodyPr wrap="square" lIns="108000" tIns="72000" rIns="108000" bIns="72000" anchor="t">
                <a:noAutofit/>
              </a:bodyPr>
              <a:lstStyle>
                <a:defPPr>
                  <a:defRPr lang="en-US"/>
                </a:defPPr>
                <a:lvl1pPr marL="108000" indent="-108000" defTabSz="457200">
                  <a:lnSpc>
                    <a:spcPct val="110000"/>
                  </a:lnSpc>
                  <a:spcAft>
                    <a:spcPts val="300"/>
                  </a:spcAft>
                  <a:buClr>
                    <a:schemeClr val="tx1">
                      <a:lumMod val="85000"/>
                      <a:lumOff val="15000"/>
                    </a:schemeClr>
                  </a:buClr>
                  <a:buFont typeface="Arial" panose="020B0604020202020204" pitchFamily="34" charset="0"/>
                  <a:buChar char="•"/>
                  <a:defRPr sz="1000" b="1">
                    <a:ln>
                      <a:solidFill>
                        <a:schemeClr val="accent5">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ko-KR" altLang="en-US" dirty="0"/>
                  <a:t>필리핀 보험산업의 보험침투도는 </a:t>
                </a:r>
                <a:r>
                  <a:rPr lang="en-US" altLang="ko-KR" dirty="0"/>
                  <a:t>2019</a:t>
                </a:r>
                <a:r>
                  <a:rPr lang="ko-KR" altLang="en-US" dirty="0"/>
                  <a:t>년 최저치인 </a:t>
                </a:r>
                <a:r>
                  <a:rPr lang="en-US" altLang="ko-KR" dirty="0"/>
                  <a:t>1.55%</a:t>
                </a:r>
                <a:r>
                  <a:rPr lang="ko-KR" altLang="en-US" dirty="0"/>
                  <a:t>를 기록한 이후 지속 상승하며 </a:t>
                </a:r>
                <a:r>
                  <a:rPr lang="en-US" altLang="ko-KR" dirty="0"/>
                  <a:t>2021</a:t>
                </a:r>
                <a:r>
                  <a:rPr lang="ko-KR" altLang="en-US" dirty="0"/>
                  <a:t>년 기준 </a:t>
                </a:r>
                <a:r>
                  <a:rPr lang="en-US" altLang="ko-KR" dirty="0"/>
                  <a:t>2.0%</a:t>
                </a:r>
                <a:r>
                  <a:rPr lang="ko-KR" altLang="en-US" dirty="0"/>
                  <a:t>를 기록</a:t>
                </a:r>
                <a:endParaRPr lang="en-US" altLang="ko-KR" dirty="0"/>
              </a:p>
              <a:p>
                <a:r>
                  <a:rPr lang="en-US" altLang="ko-KR" dirty="0"/>
                  <a:t>2021</a:t>
                </a:r>
                <a:r>
                  <a:rPr lang="ko-KR" altLang="en-US" dirty="0"/>
                  <a:t>년 생명보험 밀도는 전년대비 </a:t>
                </a:r>
                <a:r>
                  <a:rPr lang="en-US" altLang="ko-KR" dirty="0"/>
                  <a:t>26.8% </a:t>
                </a:r>
                <a:r>
                  <a:rPr lang="ko-KR" altLang="en-US" dirty="0"/>
                  <a:t>증가한 </a:t>
                </a:r>
                <a:r>
                  <a:rPr lang="en-US" altLang="ko-KR" dirty="0"/>
                  <a:t>2,940.4</a:t>
                </a:r>
                <a:r>
                  <a:rPr lang="ko-KR" altLang="en-US" dirty="0"/>
                  <a:t> 페소를 기록하며</a:t>
                </a:r>
                <a:r>
                  <a:rPr lang="en-US" altLang="ko-KR" dirty="0"/>
                  <a:t>, 2017</a:t>
                </a:r>
                <a:r>
                  <a:rPr lang="ko-KR" altLang="en-US" dirty="0"/>
                  <a:t>년 이후 지속 증가세</a:t>
                </a:r>
                <a:r>
                  <a:rPr lang="en-US" altLang="ko-KR" dirty="0"/>
                  <a:t>. </a:t>
                </a:r>
                <a:r>
                  <a:rPr lang="ko-KR" altLang="en-US" dirty="0"/>
                  <a:t>손해보험 밀도는 </a:t>
                </a:r>
                <a:r>
                  <a:rPr lang="en-US" altLang="ko-KR" dirty="0"/>
                  <a:t>481.1 </a:t>
                </a:r>
                <a:r>
                  <a:rPr lang="ko-KR" altLang="en-US" dirty="0"/>
                  <a:t>페소로 전년 대비 </a:t>
                </a:r>
                <a:r>
                  <a:rPr lang="en-US" altLang="ko-KR" dirty="0"/>
                  <a:t>3.1% </a:t>
                </a:r>
                <a:r>
                  <a:rPr lang="ko-KR" altLang="en-US" dirty="0"/>
                  <a:t>증가</a:t>
                </a:r>
              </a:p>
            </p:txBody>
          </p:sp>
        </p:grpSp>
        <p:sp>
          <p:nvSpPr>
            <p:cNvPr id="30" name="TextBox 29">
              <a:extLst>
                <a:ext uri="{FF2B5EF4-FFF2-40B4-BE49-F238E27FC236}">
                  <a16:creationId xmlns:a16="http://schemas.microsoft.com/office/drawing/2014/main" id="{5117AC55-4A65-E44E-B59A-E07655E2A597}"/>
                </a:ext>
              </a:extLst>
            </p:cNvPr>
            <p:cNvSpPr txBox="1"/>
            <p:nvPr/>
          </p:nvSpPr>
          <p:spPr>
            <a:xfrm>
              <a:off x="5132387" y="4747995"/>
              <a:ext cx="4294800" cy="318924"/>
            </a:xfrm>
            <a:prstGeom prst="rect">
              <a:avLst/>
            </a:prstGeom>
            <a:noFill/>
            <a:ln>
              <a:noFill/>
            </a:ln>
          </p:spPr>
          <p:txBody>
            <a:bodyPr wrap="square" lIns="0" tIns="72000" rIns="0" bIns="0" rtlCol="0" anchor="t">
              <a:spAutoFit/>
            </a:bodyPr>
            <a:lstStyle>
              <a:defPPr>
                <a:defRPr lang="en-US"/>
              </a:defPPr>
              <a:lvl1pPr lvl="0">
                <a:defRPr sz="800">
                  <a:ln>
                    <a:solidFill>
                      <a:prstClr val="white">
                        <a:lumMod val="75000"/>
                        <a:alpha val="0"/>
                      </a:prstClr>
                    </a:solidFill>
                  </a:ln>
                  <a:solidFill>
                    <a:prstClr val="white">
                      <a:lumMod val="50000"/>
                    </a:prstClr>
                  </a:solidFill>
                  <a:latin typeface="KoPub돋움체 Medium" panose="00000600000000000000" pitchFamily="2" charset="-127"/>
                  <a:ea typeface="KoPub돋움체 Medium" panose="00000600000000000000" pitchFamily="2" charset="-127"/>
                </a:defRPr>
              </a:lvl1pPr>
            </a:lstStyle>
            <a:p>
              <a:r>
                <a:rPr lang="en-US" altLang="ko-KR" dirty="0">
                  <a:solidFill>
                    <a:schemeClr val="bg1">
                      <a:lumMod val="50000"/>
                    </a:schemeClr>
                  </a:solidFill>
                </a:rPr>
                <a:t>Source: Insurance Commission(Philippines), Statista, </a:t>
              </a:r>
              <a:r>
                <a:rPr lang="ko-KR" altLang="en-US" dirty="0" err="1">
                  <a:solidFill>
                    <a:schemeClr val="bg1">
                      <a:lumMod val="50000"/>
                    </a:schemeClr>
                  </a:solidFill>
                </a:rPr>
                <a:t>삼정</a:t>
              </a:r>
              <a:r>
                <a:rPr lang="en-US" altLang="ko-KR" dirty="0">
                  <a:solidFill>
                    <a:schemeClr val="bg1">
                      <a:lumMod val="50000"/>
                    </a:schemeClr>
                  </a:solidFill>
                </a:rPr>
                <a:t>KPMG </a:t>
              </a:r>
              <a:r>
                <a:rPr lang="ko-KR" altLang="en-US" dirty="0">
                  <a:solidFill>
                    <a:schemeClr val="bg1">
                      <a:lumMod val="50000"/>
                    </a:schemeClr>
                  </a:solidFill>
                </a:rPr>
                <a:t>경제연구원</a:t>
              </a:r>
              <a:endParaRPr lang="en-US" altLang="ko-KR" dirty="0">
                <a:solidFill>
                  <a:schemeClr val="bg1">
                    <a:lumMod val="50000"/>
                  </a:schemeClr>
                </a:solidFill>
              </a:endParaRPr>
            </a:p>
            <a:p>
              <a:r>
                <a:rPr lang="en-US" altLang="ko-KR" dirty="0">
                  <a:solidFill>
                    <a:schemeClr val="bg1">
                      <a:lumMod val="50000"/>
                    </a:schemeClr>
                  </a:solidFill>
                </a:rPr>
                <a:t>Note: </a:t>
              </a:r>
              <a:r>
                <a:rPr lang="ko-KR" altLang="en-US" dirty="0">
                  <a:solidFill>
                    <a:schemeClr val="bg1">
                      <a:lumMod val="50000"/>
                    </a:schemeClr>
                  </a:solidFill>
                </a:rPr>
                <a:t>보험침투도는 </a:t>
              </a:r>
              <a:r>
                <a:rPr lang="da-DK" altLang="ko-KR" dirty="0">
                  <a:solidFill>
                    <a:schemeClr val="bg1">
                      <a:lumMod val="50000"/>
                    </a:schemeClr>
                  </a:solidFill>
                </a:rPr>
                <a:t>GDF a</a:t>
              </a:r>
              <a:r>
                <a:rPr lang="en-US" altLang="ko-KR" dirty="0">
                  <a:solidFill>
                    <a:schemeClr val="bg1">
                      <a:lumMod val="50000"/>
                    </a:schemeClr>
                  </a:solidFill>
                </a:rPr>
                <a:t>t Current Price </a:t>
              </a:r>
              <a:r>
                <a:rPr lang="ko-KR" altLang="en-US" dirty="0">
                  <a:solidFill>
                    <a:schemeClr val="bg1">
                      <a:lumMod val="50000"/>
                    </a:schemeClr>
                  </a:solidFill>
                </a:rPr>
                <a:t>기준</a:t>
              </a:r>
            </a:p>
          </p:txBody>
        </p:sp>
      </p:grpSp>
    </p:spTree>
    <p:extLst>
      <p:ext uri="{BB962C8B-B14F-4D97-AF65-F5344CB8AC3E}">
        <p14:creationId xmlns:p14="http://schemas.microsoft.com/office/powerpoint/2010/main" val="18173396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그룹 3">
            <a:extLst>
              <a:ext uri="{FF2B5EF4-FFF2-40B4-BE49-F238E27FC236}">
                <a16:creationId xmlns:a16="http://schemas.microsoft.com/office/drawing/2014/main" id="{8503BB28-F6BD-FADB-6A8E-CA231657BDA7}"/>
              </a:ext>
            </a:extLst>
          </p:cNvPr>
          <p:cNvGrpSpPr/>
          <p:nvPr/>
        </p:nvGrpSpPr>
        <p:grpSpPr>
          <a:xfrm>
            <a:off x="7974644" y="10633"/>
            <a:ext cx="1947922" cy="1460015"/>
            <a:chOff x="7974644" y="10633"/>
            <a:chExt cx="1947922" cy="1460015"/>
          </a:xfrm>
        </p:grpSpPr>
        <p:pic>
          <p:nvPicPr>
            <p:cNvPr id="5" name="그림 4" descr="흑백, 텍스트, 스케치, 지도이(가) 표시된 사진&#10;&#10;자동 생성된 설명">
              <a:extLst>
                <a:ext uri="{FF2B5EF4-FFF2-40B4-BE49-F238E27FC236}">
                  <a16:creationId xmlns:a16="http://schemas.microsoft.com/office/drawing/2014/main" id="{7F5BCDBE-E380-0653-8C1F-86856F0AA36A}"/>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contrast="-40000"/>
                      </a14:imgEffect>
                    </a14:imgLayer>
                  </a14:imgProps>
                </a:ext>
              </a:extLst>
            </a:blip>
            <a:stretch>
              <a:fillRect/>
            </a:stretch>
          </p:blipFill>
          <p:spPr>
            <a:xfrm>
              <a:off x="8620905" y="10633"/>
              <a:ext cx="838305" cy="1460015"/>
            </a:xfrm>
            <a:prstGeom prst="rect">
              <a:avLst/>
            </a:prstGeom>
          </p:spPr>
        </p:pic>
        <p:sp>
          <p:nvSpPr>
            <p:cNvPr id="6" name="제목 3">
              <a:extLst>
                <a:ext uri="{FF2B5EF4-FFF2-40B4-BE49-F238E27FC236}">
                  <a16:creationId xmlns:a16="http://schemas.microsoft.com/office/drawing/2014/main" id="{DC583FDA-61F4-C140-8D21-2DEAD370C64B}"/>
                </a:ext>
              </a:extLst>
            </p:cNvPr>
            <p:cNvSpPr txBox="1">
              <a:spLocks/>
            </p:cNvSpPr>
            <p:nvPr/>
          </p:nvSpPr>
          <p:spPr>
            <a:xfrm>
              <a:off x="8444784" y="606616"/>
              <a:ext cx="1477782" cy="334294"/>
            </a:xfrm>
            <a:prstGeom prst="rect">
              <a:avLst/>
            </a:prstGeom>
          </p:spPr>
          <p:txBody>
            <a:bodyPr wrap="none" lIns="0" tIns="0" rIns="0" bIns="0" anchor="b" anchorCtr="0">
              <a:noAutofit/>
            </a:bodyPr>
            <a:lstStyle>
              <a:defPPr>
                <a:defRPr lang="en-US"/>
              </a:defPPr>
              <a:lvl1pPr marR="0" lvl="0" indent="539750" fontAlgn="auto">
                <a:lnSpc>
                  <a:spcPct val="100000"/>
                </a:lnSpc>
                <a:spcBef>
                  <a:spcPts val="0"/>
                </a:spcBef>
                <a:spcAft>
                  <a:spcPts val="0"/>
                </a:spcAft>
                <a:buClrTx/>
                <a:buSzTx/>
                <a:buFontTx/>
                <a:buNone/>
                <a:tabLst/>
                <a:defRPr sz="2400" b="0" i="0">
                  <a:ln>
                    <a:solidFill>
                      <a:prstClr val="white">
                        <a:lumMod val="75000"/>
                        <a:alpha val="0"/>
                      </a:prstClr>
                    </a:solidFill>
                  </a:ln>
                  <a:solidFill>
                    <a:schemeClr val="bg1"/>
                  </a:solidFill>
                  <a:latin typeface="KoPub돋움체 Bold" panose="00000800000000000000" pitchFamily="2" charset="-127"/>
                  <a:ea typeface="KoPub돋움체 Bold" panose="00000800000000000000" pitchFamily="2" charset="-127"/>
                  <a:cs typeface="KoPub돋움체 Medium" panose="02020603020101020101" pitchFamily="18" charset="-127"/>
                </a:defRPr>
              </a:lvl1pPr>
            </a:lstStyle>
            <a:p>
              <a:pPr marR="0" lvl="0" indent="0" defTabSz="914400" rtl="0" eaLnBrk="1" fontAlgn="auto" latinLnBrk="0" hangingPunct="1">
                <a:lnSpc>
                  <a:spcPct val="100000"/>
                </a:lnSpc>
                <a:spcBef>
                  <a:spcPts val="0"/>
                </a:spcBef>
                <a:spcAft>
                  <a:spcPts val="0"/>
                </a:spcAft>
                <a:buClrTx/>
                <a:buSzTx/>
                <a:buFontTx/>
                <a:buNone/>
                <a:tabLst/>
                <a:defRPr/>
              </a:pPr>
              <a:r>
                <a:rPr lang="ko-KR" altLang="en-US" sz="2000" dirty="0">
                  <a:ln>
                    <a:solidFill>
                      <a:prstClr val="white">
                        <a:lumMod val="75000"/>
                        <a:alpha val="0"/>
                      </a:prstClr>
                    </a:solidFill>
                  </a:ln>
                  <a:solidFill>
                    <a:schemeClr val="tx1">
                      <a:lumMod val="75000"/>
                      <a:lumOff val="25000"/>
                    </a:schemeClr>
                  </a:solidFill>
                </a:rPr>
                <a:t>필리핀</a:t>
              </a:r>
              <a:endParaRPr lang="en-US" altLang="ko-KR" sz="2000" dirty="0">
                <a:ln>
                  <a:solidFill>
                    <a:prstClr val="white">
                      <a:lumMod val="75000"/>
                      <a:alpha val="0"/>
                    </a:prstClr>
                  </a:solidFill>
                </a:ln>
                <a:solidFill>
                  <a:schemeClr val="tx1">
                    <a:lumMod val="75000"/>
                    <a:lumOff val="25000"/>
                  </a:schemeClr>
                </a:solidFill>
              </a:endParaRPr>
            </a:p>
          </p:txBody>
        </p:sp>
        <p:pic>
          <p:nvPicPr>
            <p:cNvPr id="7" name="그림 6">
              <a:extLst>
                <a:ext uri="{FF2B5EF4-FFF2-40B4-BE49-F238E27FC236}">
                  <a16:creationId xmlns:a16="http://schemas.microsoft.com/office/drawing/2014/main" id="{E1E51A05-F4FE-8612-0475-F7BAE106FCDE}"/>
                </a:ext>
              </a:extLst>
            </p:cNvPr>
            <p:cNvPicPr>
              <a:picLocks noChangeAspect="1"/>
            </p:cNvPicPr>
            <p:nvPr/>
          </p:nvPicPr>
          <p:blipFill>
            <a:blip r:embed="rId5"/>
            <a:stretch>
              <a:fillRect/>
            </a:stretch>
          </p:blipFill>
          <p:spPr>
            <a:xfrm>
              <a:off x="7974644" y="567342"/>
              <a:ext cx="407216" cy="407216"/>
            </a:xfrm>
            <a:prstGeom prst="rect">
              <a:avLst/>
            </a:prstGeom>
          </p:spPr>
        </p:pic>
      </p:grpSp>
      <p:sp>
        <p:nvSpPr>
          <p:cNvPr id="2" name="텍스트 개체 틀 1">
            <a:extLst>
              <a:ext uri="{FF2B5EF4-FFF2-40B4-BE49-F238E27FC236}">
                <a16:creationId xmlns:a16="http://schemas.microsoft.com/office/drawing/2014/main" id="{11D01EDC-383F-7EC9-5195-CCBAAD0A81F2}"/>
              </a:ext>
            </a:extLst>
          </p:cNvPr>
          <p:cNvSpPr>
            <a:spLocks noGrp="1"/>
          </p:cNvSpPr>
          <p:nvPr>
            <p:ph type="body" sz="quarter" idx="10"/>
          </p:nvPr>
        </p:nvSpPr>
        <p:spPr/>
        <p:txBody>
          <a:bodyPr/>
          <a:lstStyle/>
          <a:p>
            <a:r>
              <a:rPr lang="en-US" altLang="ko-KR" dirty="0"/>
              <a:t>II. </a:t>
            </a:r>
            <a:r>
              <a:rPr lang="ko-KR" altLang="en-US" dirty="0"/>
              <a:t>신흥 아시아 태평양 국가별 보험시장 및 규제 현황 </a:t>
            </a:r>
          </a:p>
        </p:txBody>
      </p:sp>
      <p:sp>
        <p:nvSpPr>
          <p:cNvPr id="3" name="텍스트 개체 틀 2">
            <a:extLst>
              <a:ext uri="{FF2B5EF4-FFF2-40B4-BE49-F238E27FC236}">
                <a16:creationId xmlns:a16="http://schemas.microsoft.com/office/drawing/2014/main" id="{F8A23C6E-913D-E903-F49E-D387E0794A26}"/>
              </a:ext>
            </a:extLst>
          </p:cNvPr>
          <p:cNvSpPr>
            <a:spLocks noGrp="1"/>
          </p:cNvSpPr>
          <p:nvPr>
            <p:ph type="body" sz="quarter" idx="11"/>
          </p:nvPr>
        </p:nvSpPr>
        <p:spPr>
          <a:xfrm>
            <a:off x="488950" y="617249"/>
            <a:ext cx="8928100" cy="322262"/>
          </a:xfrm>
        </p:spPr>
        <p:txBody>
          <a:bodyPr/>
          <a:lstStyle/>
          <a:p>
            <a:r>
              <a:rPr lang="ko-KR" altLang="en-US" dirty="0"/>
              <a:t>필리핀 보험시장 현황 </a:t>
            </a:r>
            <a:r>
              <a:rPr lang="en-US" altLang="ko-KR" dirty="0"/>
              <a:t>(</a:t>
            </a:r>
            <a:r>
              <a:rPr lang="ko-KR" altLang="en-US" dirty="0"/>
              <a:t>계속</a:t>
            </a:r>
            <a:r>
              <a:rPr lang="en-US" altLang="ko-KR" dirty="0"/>
              <a:t>)</a:t>
            </a:r>
            <a:endParaRPr lang="ko-KR" altLang="en-US" dirty="0"/>
          </a:p>
        </p:txBody>
      </p:sp>
      <p:grpSp>
        <p:nvGrpSpPr>
          <p:cNvPr id="13" name="그룹 12">
            <a:extLst>
              <a:ext uri="{FF2B5EF4-FFF2-40B4-BE49-F238E27FC236}">
                <a16:creationId xmlns:a16="http://schemas.microsoft.com/office/drawing/2014/main" id="{6231110E-ABEB-432F-6487-42191EE8DF4B}"/>
              </a:ext>
            </a:extLst>
          </p:cNvPr>
          <p:cNvGrpSpPr/>
          <p:nvPr/>
        </p:nvGrpSpPr>
        <p:grpSpPr>
          <a:xfrm>
            <a:off x="478777" y="1196975"/>
            <a:ext cx="4299920" cy="3869944"/>
            <a:chOff x="5127267" y="1196975"/>
            <a:chExt cx="4299920" cy="3869944"/>
          </a:xfrm>
        </p:grpSpPr>
        <p:grpSp>
          <p:nvGrpSpPr>
            <p:cNvPr id="17" name="그룹 16">
              <a:extLst>
                <a:ext uri="{FF2B5EF4-FFF2-40B4-BE49-F238E27FC236}">
                  <a16:creationId xmlns:a16="http://schemas.microsoft.com/office/drawing/2014/main" id="{766B2895-19DD-0665-6DC2-CC115C45FA28}"/>
                </a:ext>
              </a:extLst>
            </p:cNvPr>
            <p:cNvGrpSpPr/>
            <p:nvPr/>
          </p:nvGrpSpPr>
          <p:grpSpPr>
            <a:xfrm>
              <a:off x="5127267" y="1196975"/>
              <a:ext cx="4294836" cy="3560569"/>
              <a:chOff x="478777" y="1196975"/>
              <a:chExt cx="4294836" cy="3560569"/>
            </a:xfrm>
          </p:grpSpPr>
          <p:graphicFrame>
            <p:nvGraphicFramePr>
              <p:cNvPr id="22" name="ChartObject">
                <a:extLst>
                  <a:ext uri="{FF2B5EF4-FFF2-40B4-BE49-F238E27FC236}">
                    <a16:creationId xmlns:a16="http://schemas.microsoft.com/office/drawing/2014/main" id="{DE0573C8-6347-B4C0-D8F3-FFF8B867BF7E}"/>
                  </a:ext>
                </a:extLst>
              </p:cNvPr>
              <p:cNvGraphicFramePr/>
              <p:nvPr>
                <p:extLst>
                  <p:ext uri="{D42A27DB-BD31-4B8C-83A1-F6EECF244321}">
                    <p14:modId xmlns:p14="http://schemas.microsoft.com/office/powerpoint/2010/main" val="2040210982"/>
                  </p:ext>
                </p:extLst>
              </p:nvPr>
            </p:nvGraphicFramePr>
            <p:xfrm>
              <a:off x="478777" y="1697544"/>
              <a:ext cx="4294800" cy="3060000"/>
            </p:xfrm>
            <a:graphic>
              <a:graphicData uri="http://schemas.openxmlformats.org/drawingml/2006/chart">
                <c:chart xmlns:c="http://schemas.openxmlformats.org/drawingml/2006/chart" xmlns:r="http://schemas.openxmlformats.org/officeDocument/2006/relationships" r:id="rId6"/>
              </a:graphicData>
            </a:graphic>
          </p:graphicFrame>
          <p:grpSp>
            <p:nvGrpSpPr>
              <p:cNvPr id="26" name="그룹 25">
                <a:extLst>
                  <a:ext uri="{FF2B5EF4-FFF2-40B4-BE49-F238E27FC236}">
                    <a16:creationId xmlns:a16="http://schemas.microsoft.com/office/drawing/2014/main" id="{000CA7D1-6EC6-380F-0E3D-CDAEB7ECA497}"/>
                  </a:ext>
                </a:extLst>
              </p:cNvPr>
              <p:cNvGrpSpPr/>
              <p:nvPr/>
            </p:nvGrpSpPr>
            <p:grpSpPr>
              <a:xfrm>
                <a:off x="489000" y="1196975"/>
                <a:ext cx="4284613" cy="276837"/>
                <a:chOff x="489000" y="2176483"/>
                <a:chExt cx="4284613" cy="276837"/>
              </a:xfrm>
            </p:grpSpPr>
            <p:sp>
              <p:nvSpPr>
                <p:cNvPr id="36" name="TextBox 35">
                  <a:extLst>
                    <a:ext uri="{FF2B5EF4-FFF2-40B4-BE49-F238E27FC236}">
                      <a16:creationId xmlns:a16="http://schemas.microsoft.com/office/drawing/2014/main" id="{E68FCCFD-2C66-46E2-0E0D-3D6A6E70396F}"/>
                    </a:ext>
                  </a:extLst>
                </p:cNvPr>
                <p:cNvSpPr txBox="1"/>
                <p:nvPr/>
              </p:nvSpPr>
              <p:spPr>
                <a:xfrm>
                  <a:off x="489000" y="2210039"/>
                  <a:ext cx="2385268" cy="200055"/>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ko-KR" altLang="en-US" sz="1300" dirty="0">
                      <a:ln>
                        <a:solidFill>
                          <a:prstClr val="white">
                            <a:lumMod val="75000"/>
                            <a:alpha val="0"/>
                          </a:prstClr>
                        </a:solidFill>
                      </a:ln>
                      <a:solidFill>
                        <a:srgbClr val="00338D"/>
                      </a:solidFill>
                      <a:latin typeface="KoPub돋움체 Bold" panose="00000800000000000000" pitchFamily="2" charset="-127"/>
                      <a:ea typeface="KoPub돋움체 Bold" panose="00000800000000000000" pitchFamily="2" charset="-127"/>
                      <a:cs typeface="Univers for KPMG"/>
                    </a:rPr>
                    <a:t>필리핀 보험산업 총자산</a:t>
                  </a:r>
                  <a:r>
                    <a:rPr lang="en-US" altLang="ko-KR" sz="1300" dirty="0">
                      <a:ln>
                        <a:solidFill>
                          <a:prstClr val="white">
                            <a:lumMod val="75000"/>
                            <a:alpha val="0"/>
                          </a:prstClr>
                        </a:solidFill>
                      </a:ln>
                      <a:solidFill>
                        <a:srgbClr val="00338D"/>
                      </a:solidFill>
                      <a:latin typeface="KoPub돋움체 Bold" panose="00000800000000000000" pitchFamily="2" charset="-127"/>
                      <a:ea typeface="KoPub돋움체 Bold" panose="00000800000000000000" pitchFamily="2" charset="-127"/>
                      <a:cs typeface="Univers for KPMG"/>
                    </a:rPr>
                    <a:t>·</a:t>
                  </a:r>
                  <a:r>
                    <a:rPr lang="ko-KR" altLang="en-US" sz="1300" dirty="0">
                      <a:ln>
                        <a:solidFill>
                          <a:prstClr val="white">
                            <a:lumMod val="75000"/>
                            <a:alpha val="0"/>
                          </a:prstClr>
                        </a:solidFill>
                      </a:ln>
                      <a:solidFill>
                        <a:srgbClr val="00338D"/>
                      </a:solidFill>
                      <a:latin typeface="KoPub돋움체 Bold" panose="00000800000000000000" pitchFamily="2" charset="-127"/>
                      <a:ea typeface="KoPub돋움체 Bold" panose="00000800000000000000" pitchFamily="2" charset="-127"/>
                      <a:cs typeface="Univers for KPMG"/>
                    </a:rPr>
                    <a:t>순자산 추이</a:t>
                  </a:r>
                  <a:endParaRPr kumimoji="0" lang="ko-KR" altLang="en-US" sz="1300" b="0" i="0" u="none" strike="noStrike" kern="1200" cap="none" spc="0" normalizeH="0" baseline="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endParaRPr>
                </a:p>
              </p:txBody>
            </p:sp>
            <p:cxnSp>
              <p:nvCxnSpPr>
                <p:cNvPr id="37" name="직선 연결선 36">
                  <a:extLst>
                    <a:ext uri="{FF2B5EF4-FFF2-40B4-BE49-F238E27FC236}">
                      <a16:creationId xmlns:a16="http://schemas.microsoft.com/office/drawing/2014/main" id="{370066DE-EF23-EA04-0929-2F4E5536A0B8}"/>
                    </a:ext>
                  </a:extLst>
                </p:cNvPr>
                <p:cNvCxnSpPr/>
                <p:nvPr/>
              </p:nvCxnSpPr>
              <p:spPr>
                <a:xfrm>
                  <a:off x="489000" y="2176483"/>
                  <a:ext cx="4284613"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8" name="직선 연결선 37">
                  <a:extLst>
                    <a:ext uri="{FF2B5EF4-FFF2-40B4-BE49-F238E27FC236}">
                      <a16:creationId xmlns:a16="http://schemas.microsoft.com/office/drawing/2014/main" id="{D4FD9BD8-28F4-6E17-979E-42C380A2F45D}"/>
                    </a:ext>
                  </a:extLst>
                </p:cNvPr>
                <p:cNvCxnSpPr/>
                <p:nvPr/>
              </p:nvCxnSpPr>
              <p:spPr>
                <a:xfrm>
                  <a:off x="489000" y="2453320"/>
                  <a:ext cx="4284613"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31" name="object 38">
                <a:extLst>
                  <a:ext uri="{FF2B5EF4-FFF2-40B4-BE49-F238E27FC236}">
                    <a16:creationId xmlns:a16="http://schemas.microsoft.com/office/drawing/2014/main" id="{3FE9E8F3-38F4-E06B-FDF2-427F5E93C9A7}"/>
                  </a:ext>
                </a:extLst>
              </p:cNvPr>
              <p:cNvSpPr txBox="1"/>
              <p:nvPr/>
            </p:nvSpPr>
            <p:spPr>
              <a:xfrm>
                <a:off x="489000" y="1604642"/>
                <a:ext cx="936000" cy="123239"/>
              </a:xfrm>
              <a:prstGeom prst="rect">
                <a:avLst/>
              </a:prstGeom>
            </p:spPr>
            <p:txBody>
              <a:bodyPr vert="horz" wrap="square" lIns="0" tIns="12065" rIns="0" bIns="0" rtlCol="0">
                <a:spAutoFit/>
              </a:bodyPr>
              <a:lstStyle>
                <a:defPPr>
                  <a:defRPr lang="en-US"/>
                </a:defPPr>
                <a:lvl1pPr marL="12700" marR="5080" lvl="0" indent="0" algn="r" defTabSz="914400" fontAlgn="auto">
                  <a:lnSpc>
                    <a:spcPct val="90000"/>
                  </a:lnSpc>
                  <a:spcBef>
                    <a:spcPts val="95"/>
                  </a:spcBef>
                  <a:spcAft>
                    <a:spcPts val="0"/>
                  </a:spcAft>
                  <a:buClrTx/>
                  <a:buSzTx/>
                  <a:buFontTx/>
                  <a:buNone/>
                  <a:tabLst/>
                  <a:defRPr kumimoji="0" sz="1050" b="0" i="0" u="none" strike="noStrike" cap="none" spc="0" normalizeH="0" baseline="0">
                    <a:ln>
                      <a:noFill/>
                    </a:ln>
                    <a:gradFill>
                      <a:gsLst>
                        <a:gs pos="0">
                          <a:schemeClr val="bg1">
                            <a:lumMod val="65000"/>
                          </a:schemeClr>
                        </a:gs>
                        <a:gs pos="100000">
                          <a:schemeClr val="bg1">
                            <a:lumMod val="65000"/>
                          </a:schemeClr>
                        </a:gs>
                      </a:gsLst>
                      <a:lin ang="5400000" scaled="1"/>
                    </a:gradFill>
                    <a:effectLst/>
                    <a:uLnTx/>
                    <a:uFillTx/>
                    <a:latin typeface="KoPub돋움체 Bold" panose="00000800000000000000" pitchFamily="2" charset="-127"/>
                    <a:ea typeface="KoPub돋움체 Bold" panose="00000800000000000000" pitchFamily="2" charset="-127"/>
                    <a:cs typeface="Calibri"/>
                  </a:defRPr>
                </a:lvl1pPr>
              </a:lstStyle>
              <a:p>
                <a:pPr algn="l"/>
                <a:r>
                  <a:rPr lang="en-US" altLang="ko-KR" sz="800" spc="-50" dirty="0">
                    <a:ln>
                      <a:solidFill>
                        <a:srgbClr val="FD349C">
                          <a:alpha val="0"/>
                        </a:srgbClr>
                      </a:solidFill>
                    </a:ln>
                    <a:solidFill>
                      <a:schemeClr val="tx1">
                        <a:lumMod val="50000"/>
                        <a:lumOff val="50000"/>
                      </a:schemeClr>
                    </a:solidFill>
                    <a:latin typeface="KoPub돋움체 Medium" panose="02020603020101020101" pitchFamily="18" charset="-127"/>
                    <a:ea typeface="KoPub돋움체 Medium" panose="02020603020101020101" pitchFamily="18" charset="-127"/>
                    <a:cs typeface="+mn-cs"/>
                  </a:rPr>
                  <a:t>(</a:t>
                </a:r>
                <a:r>
                  <a:rPr lang="ko-KR" altLang="en-US" sz="800" spc="-50" dirty="0">
                    <a:ln>
                      <a:solidFill>
                        <a:srgbClr val="FD349C">
                          <a:alpha val="0"/>
                        </a:srgbClr>
                      </a:solidFill>
                    </a:ln>
                    <a:solidFill>
                      <a:schemeClr val="tx1">
                        <a:lumMod val="50000"/>
                        <a:lumOff val="50000"/>
                      </a:schemeClr>
                    </a:solidFill>
                    <a:latin typeface="KoPub돋움체 Medium" panose="02020603020101020101" pitchFamily="18" charset="-127"/>
                    <a:ea typeface="KoPub돋움체 Medium" panose="02020603020101020101" pitchFamily="18" charset="-127"/>
                    <a:cs typeface="+mn-cs"/>
                  </a:rPr>
                  <a:t>십억 페소</a:t>
                </a:r>
                <a:r>
                  <a:rPr lang="en-US" altLang="ko-KR" sz="800" spc="-50" dirty="0">
                    <a:ln>
                      <a:solidFill>
                        <a:srgbClr val="FD349C">
                          <a:alpha val="0"/>
                        </a:srgbClr>
                      </a:solidFill>
                    </a:ln>
                    <a:solidFill>
                      <a:schemeClr val="tx1">
                        <a:lumMod val="50000"/>
                        <a:lumOff val="50000"/>
                      </a:schemeClr>
                    </a:solidFill>
                    <a:latin typeface="KoPub돋움체 Medium" panose="02020603020101020101" pitchFamily="18" charset="-127"/>
                    <a:ea typeface="KoPub돋움체 Medium" panose="02020603020101020101" pitchFamily="18" charset="-127"/>
                    <a:cs typeface="+mn-cs"/>
                  </a:rPr>
                  <a:t>)</a:t>
                </a:r>
              </a:p>
            </p:txBody>
          </p:sp>
          <p:sp>
            <p:nvSpPr>
              <p:cNvPr id="32" name="object 38">
                <a:extLst>
                  <a:ext uri="{FF2B5EF4-FFF2-40B4-BE49-F238E27FC236}">
                    <a16:creationId xmlns:a16="http://schemas.microsoft.com/office/drawing/2014/main" id="{DC323A63-F25C-066A-1E9B-C99E2D2BD8F1}"/>
                  </a:ext>
                </a:extLst>
              </p:cNvPr>
              <p:cNvSpPr txBox="1"/>
              <p:nvPr/>
            </p:nvSpPr>
            <p:spPr>
              <a:xfrm>
                <a:off x="3837577" y="1604642"/>
                <a:ext cx="936000" cy="123239"/>
              </a:xfrm>
              <a:prstGeom prst="rect">
                <a:avLst/>
              </a:prstGeom>
            </p:spPr>
            <p:txBody>
              <a:bodyPr vert="horz" wrap="square" lIns="0" tIns="12065" rIns="0" bIns="0" rtlCol="0">
                <a:spAutoFit/>
              </a:bodyPr>
              <a:lstStyle>
                <a:defPPr>
                  <a:defRPr lang="en-US"/>
                </a:defPPr>
                <a:lvl1pPr marL="12700" marR="5080" lvl="0" indent="0" algn="r" defTabSz="914400" fontAlgn="auto">
                  <a:lnSpc>
                    <a:spcPct val="90000"/>
                  </a:lnSpc>
                  <a:spcBef>
                    <a:spcPts val="95"/>
                  </a:spcBef>
                  <a:spcAft>
                    <a:spcPts val="0"/>
                  </a:spcAft>
                  <a:buClrTx/>
                  <a:buSzTx/>
                  <a:buFontTx/>
                  <a:buNone/>
                  <a:tabLst/>
                  <a:defRPr kumimoji="0" sz="1050" b="0" i="0" u="none" strike="noStrike" cap="none" spc="0" normalizeH="0" baseline="0">
                    <a:ln>
                      <a:noFill/>
                    </a:ln>
                    <a:gradFill>
                      <a:gsLst>
                        <a:gs pos="0">
                          <a:schemeClr val="bg1">
                            <a:lumMod val="65000"/>
                          </a:schemeClr>
                        </a:gs>
                        <a:gs pos="100000">
                          <a:schemeClr val="bg1">
                            <a:lumMod val="65000"/>
                          </a:schemeClr>
                        </a:gs>
                      </a:gsLst>
                      <a:lin ang="5400000" scaled="1"/>
                    </a:gradFill>
                    <a:effectLst/>
                    <a:uLnTx/>
                    <a:uFillTx/>
                    <a:latin typeface="KoPub돋움체 Bold" panose="00000800000000000000" pitchFamily="2" charset="-127"/>
                    <a:ea typeface="KoPub돋움체 Bold" panose="00000800000000000000" pitchFamily="2" charset="-127"/>
                    <a:cs typeface="Calibri"/>
                  </a:defRPr>
                </a:lvl1pPr>
              </a:lstStyle>
              <a:p>
                <a:r>
                  <a:rPr lang="en-US" altLang="ko-KR" sz="800" spc="-50" dirty="0">
                    <a:ln>
                      <a:solidFill>
                        <a:srgbClr val="FD349C">
                          <a:alpha val="0"/>
                        </a:srgbClr>
                      </a:solidFill>
                    </a:ln>
                    <a:solidFill>
                      <a:schemeClr val="tx1">
                        <a:lumMod val="50000"/>
                        <a:lumOff val="50000"/>
                      </a:schemeClr>
                    </a:solidFill>
                    <a:latin typeface="KoPub돋움체 Medium" panose="02020603020101020101" pitchFamily="18" charset="-127"/>
                    <a:ea typeface="KoPub돋움체 Medium" panose="02020603020101020101" pitchFamily="18" charset="-127"/>
                    <a:cs typeface="+mn-cs"/>
                  </a:rPr>
                  <a:t>(</a:t>
                </a:r>
                <a:r>
                  <a:rPr lang="ko-KR" altLang="en-US" sz="800" spc="-50" dirty="0">
                    <a:ln>
                      <a:solidFill>
                        <a:srgbClr val="FD349C">
                          <a:alpha val="0"/>
                        </a:srgbClr>
                      </a:solidFill>
                    </a:ln>
                    <a:solidFill>
                      <a:schemeClr val="tx1">
                        <a:lumMod val="50000"/>
                        <a:lumOff val="50000"/>
                      </a:schemeClr>
                    </a:solidFill>
                    <a:latin typeface="KoPub돋움체 Medium" panose="02020603020101020101" pitchFamily="18" charset="-127"/>
                    <a:ea typeface="KoPub돋움체 Medium" panose="02020603020101020101" pitchFamily="18" charset="-127"/>
                    <a:cs typeface="+mn-cs"/>
                  </a:rPr>
                  <a:t>십억 페소</a:t>
                </a:r>
                <a:r>
                  <a:rPr lang="en-US" altLang="ko-KR" sz="800" spc="-50" dirty="0">
                    <a:ln>
                      <a:solidFill>
                        <a:srgbClr val="FD349C">
                          <a:alpha val="0"/>
                        </a:srgbClr>
                      </a:solidFill>
                    </a:ln>
                    <a:solidFill>
                      <a:schemeClr val="tx1">
                        <a:lumMod val="50000"/>
                        <a:lumOff val="50000"/>
                      </a:schemeClr>
                    </a:solidFill>
                    <a:latin typeface="KoPub돋움체 Medium" panose="02020603020101020101" pitchFamily="18" charset="-127"/>
                    <a:ea typeface="KoPub돋움체 Medium" panose="02020603020101020101" pitchFamily="18" charset="-127"/>
                    <a:cs typeface="+mn-cs"/>
                  </a:rPr>
                  <a:t>)</a:t>
                </a:r>
              </a:p>
            </p:txBody>
          </p:sp>
        </p:grpSp>
        <p:sp>
          <p:nvSpPr>
            <p:cNvPr id="16" name="TextBox 15">
              <a:extLst>
                <a:ext uri="{FF2B5EF4-FFF2-40B4-BE49-F238E27FC236}">
                  <a16:creationId xmlns:a16="http://schemas.microsoft.com/office/drawing/2014/main" id="{F2976B41-D710-94D3-3876-AE1177D632B6}"/>
                </a:ext>
              </a:extLst>
            </p:cNvPr>
            <p:cNvSpPr txBox="1"/>
            <p:nvPr/>
          </p:nvSpPr>
          <p:spPr>
            <a:xfrm>
              <a:off x="5132387" y="4747995"/>
              <a:ext cx="4294800" cy="318924"/>
            </a:xfrm>
            <a:prstGeom prst="rect">
              <a:avLst/>
            </a:prstGeom>
            <a:noFill/>
            <a:ln>
              <a:noFill/>
            </a:ln>
          </p:spPr>
          <p:txBody>
            <a:bodyPr wrap="square" lIns="0" tIns="72000" rIns="0" bIns="0" rtlCol="0" anchor="t">
              <a:spAutoFit/>
            </a:bodyPr>
            <a:lstStyle>
              <a:defPPr>
                <a:defRPr lang="en-US"/>
              </a:defPPr>
              <a:lvl1pPr lvl="0">
                <a:defRPr sz="800">
                  <a:ln>
                    <a:solidFill>
                      <a:prstClr val="white">
                        <a:lumMod val="75000"/>
                        <a:alpha val="0"/>
                      </a:prstClr>
                    </a:solidFill>
                  </a:ln>
                  <a:solidFill>
                    <a:prstClr val="white">
                      <a:lumMod val="50000"/>
                    </a:prstClr>
                  </a:solidFill>
                  <a:latin typeface="KoPub돋움체 Medium" panose="00000600000000000000" pitchFamily="2" charset="-127"/>
                  <a:ea typeface="KoPub돋움체 Medium" panose="00000600000000000000" pitchFamily="2" charset="-127"/>
                </a:defRPr>
              </a:lvl1pPr>
            </a:lstStyle>
            <a:p>
              <a:r>
                <a:rPr lang="en-US" altLang="ko-KR" dirty="0">
                  <a:solidFill>
                    <a:schemeClr val="bg1">
                      <a:lumMod val="50000"/>
                    </a:schemeClr>
                  </a:solidFill>
                </a:rPr>
                <a:t>Source: Insurance Commission(Philippines), </a:t>
              </a:r>
              <a:r>
                <a:rPr lang="ko-KR" altLang="en-US" dirty="0" err="1">
                  <a:solidFill>
                    <a:schemeClr val="bg1">
                      <a:lumMod val="50000"/>
                    </a:schemeClr>
                  </a:solidFill>
                </a:rPr>
                <a:t>삼정</a:t>
              </a:r>
              <a:r>
                <a:rPr lang="en-US" altLang="ko-KR" dirty="0">
                  <a:solidFill>
                    <a:schemeClr val="bg1">
                      <a:lumMod val="50000"/>
                    </a:schemeClr>
                  </a:solidFill>
                </a:rPr>
                <a:t>KPMG </a:t>
              </a:r>
              <a:r>
                <a:rPr lang="ko-KR" altLang="en-US" dirty="0">
                  <a:solidFill>
                    <a:schemeClr val="bg1">
                      <a:lumMod val="50000"/>
                    </a:schemeClr>
                  </a:solidFill>
                </a:rPr>
                <a:t>경제연구원 재구성</a:t>
              </a:r>
              <a:endParaRPr lang="en-US" altLang="ko-KR" dirty="0">
                <a:solidFill>
                  <a:schemeClr val="bg1">
                    <a:lumMod val="50000"/>
                  </a:schemeClr>
                </a:solidFill>
              </a:endParaRPr>
            </a:p>
            <a:p>
              <a:r>
                <a:rPr lang="en-US" altLang="ko-KR" dirty="0">
                  <a:solidFill>
                    <a:schemeClr val="bg1">
                      <a:lumMod val="50000"/>
                    </a:schemeClr>
                  </a:solidFill>
                </a:rPr>
                <a:t>Note: </a:t>
              </a:r>
              <a:r>
                <a:rPr lang="ko-KR" altLang="en-US" dirty="0">
                  <a:solidFill>
                    <a:schemeClr val="bg1">
                      <a:lumMod val="50000"/>
                    </a:schemeClr>
                  </a:solidFill>
                </a:rPr>
                <a:t>상호공제</a:t>
              </a:r>
              <a:r>
                <a:rPr lang="en-US" altLang="ko-KR" dirty="0">
                  <a:solidFill>
                    <a:schemeClr val="bg1">
                      <a:lumMod val="50000"/>
                    </a:schemeClr>
                  </a:solidFill>
                </a:rPr>
                <a:t>(Mutual Benefit Association) </a:t>
              </a:r>
              <a:r>
                <a:rPr lang="ko-KR" altLang="en-US" dirty="0">
                  <a:solidFill>
                    <a:schemeClr val="bg1">
                      <a:lumMod val="50000"/>
                    </a:schemeClr>
                  </a:solidFill>
                </a:rPr>
                <a:t>수치 포함</a:t>
              </a:r>
            </a:p>
          </p:txBody>
        </p:sp>
      </p:grpSp>
      <p:grpSp>
        <p:nvGrpSpPr>
          <p:cNvPr id="50" name="그룹 49">
            <a:extLst>
              <a:ext uri="{FF2B5EF4-FFF2-40B4-BE49-F238E27FC236}">
                <a16:creationId xmlns:a16="http://schemas.microsoft.com/office/drawing/2014/main" id="{87FD34E6-2D7B-9727-15E8-9BCF5DF2C04C}"/>
              </a:ext>
            </a:extLst>
          </p:cNvPr>
          <p:cNvGrpSpPr/>
          <p:nvPr/>
        </p:nvGrpSpPr>
        <p:grpSpPr>
          <a:xfrm>
            <a:off x="5132387" y="1196975"/>
            <a:ext cx="4294836" cy="3869944"/>
            <a:chOff x="478777" y="1196975"/>
            <a:chExt cx="4294836" cy="3869944"/>
          </a:xfrm>
        </p:grpSpPr>
        <p:grpSp>
          <p:nvGrpSpPr>
            <p:cNvPr id="51" name="그룹 50">
              <a:extLst>
                <a:ext uri="{FF2B5EF4-FFF2-40B4-BE49-F238E27FC236}">
                  <a16:creationId xmlns:a16="http://schemas.microsoft.com/office/drawing/2014/main" id="{5CF95AFC-2169-B833-2FDF-3211FCFCF14C}"/>
                </a:ext>
              </a:extLst>
            </p:cNvPr>
            <p:cNvGrpSpPr/>
            <p:nvPr/>
          </p:nvGrpSpPr>
          <p:grpSpPr>
            <a:xfrm>
              <a:off x="478777" y="1196975"/>
              <a:ext cx="4294836" cy="3559501"/>
              <a:chOff x="5132387" y="1196975"/>
              <a:chExt cx="4294836" cy="3559501"/>
            </a:xfrm>
          </p:grpSpPr>
          <p:grpSp>
            <p:nvGrpSpPr>
              <p:cNvPr id="54" name="그룹 53">
                <a:extLst>
                  <a:ext uri="{FF2B5EF4-FFF2-40B4-BE49-F238E27FC236}">
                    <a16:creationId xmlns:a16="http://schemas.microsoft.com/office/drawing/2014/main" id="{BBD99166-3435-ECDC-7710-A17110D5989E}"/>
                  </a:ext>
                </a:extLst>
              </p:cNvPr>
              <p:cNvGrpSpPr/>
              <p:nvPr/>
            </p:nvGrpSpPr>
            <p:grpSpPr>
              <a:xfrm>
                <a:off x="5132387" y="1196975"/>
                <a:ext cx="4284613" cy="276837"/>
                <a:chOff x="5132387" y="2176483"/>
                <a:chExt cx="4284613" cy="276837"/>
              </a:xfrm>
            </p:grpSpPr>
            <p:sp>
              <p:nvSpPr>
                <p:cNvPr id="57" name="TextBox 56">
                  <a:extLst>
                    <a:ext uri="{FF2B5EF4-FFF2-40B4-BE49-F238E27FC236}">
                      <a16:creationId xmlns:a16="http://schemas.microsoft.com/office/drawing/2014/main" id="{9637D514-C82F-9CD1-B754-F97BE5C806D8}"/>
                    </a:ext>
                  </a:extLst>
                </p:cNvPr>
                <p:cNvSpPr txBox="1"/>
                <p:nvPr/>
              </p:nvSpPr>
              <p:spPr>
                <a:xfrm>
                  <a:off x="5132387" y="2210039"/>
                  <a:ext cx="2672206" cy="200055"/>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ko-KR" altLang="en-US" sz="1300" dirty="0">
                      <a:ln>
                        <a:solidFill>
                          <a:prstClr val="white">
                            <a:lumMod val="75000"/>
                            <a:alpha val="0"/>
                          </a:prstClr>
                        </a:solidFill>
                      </a:ln>
                      <a:solidFill>
                        <a:srgbClr val="00338D"/>
                      </a:solidFill>
                      <a:latin typeface="KoPub돋움체 Bold" panose="00000800000000000000" pitchFamily="2" charset="-127"/>
                      <a:ea typeface="KoPub돋움체 Bold" panose="00000800000000000000" pitchFamily="2" charset="-127"/>
                      <a:cs typeface="Univers for KPMG"/>
                    </a:rPr>
                    <a:t>필리핀 생명보험 유형별 수입보험료 추이</a:t>
                  </a:r>
                  <a:endParaRPr kumimoji="0" lang="ko-KR" altLang="en-US" sz="1300" b="0" i="0" u="none" strike="noStrike" kern="1200" cap="none" spc="0" normalizeH="0" baseline="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endParaRPr>
                </a:p>
              </p:txBody>
            </p:sp>
            <p:cxnSp>
              <p:nvCxnSpPr>
                <p:cNvPr id="58" name="직선 연결선 57">
                  <a:extLst>
                    <a:ext uri="{FF2B5EF4-FFF2-40B4-BE49-F238E27FC236}">
                      <a16:creationId xmlns:a16="http://schemas.microsoft.com/office/drawing/2014/main" id="{359FA5DC-200B-76A2-C930-62A80744DCEF}"/>
                    </a:ext>
                  </a:extLst>
                </p:cNvPr>
                <p:cNvCxnSpPr/>
                <p:nvPr/>
              </p:nvCxnSpPr>
              <p:spPr>
                <a:xfrm>
                  <a:off x="5132387" y="2176483"/>
                  <a:ext cx="4284613"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9" name="직선 연결선 58">
                  <a:extLst>
                    <a:ext uri="{FF2B5EF4-FFF2-40B4-BE49-F238E27FC236}">
                      <a16:creationId xmlns:a16="http://schemas.microsoft.com/office/drawing/2014/main" id="{ACD0BD58-59CF-E46C-42FA-198EFC772D58}"/>
                    </a:ext>
                  </a:extLst>
                </p:cNvPr>
                <p:cNvCxnSpPr/>
                <p:nvPr/>
              </p:nvCxnSpPr>
              <p:spPr>
                <a:xfrm>
                  <a:off x="5132387" y="2453320"/>
                  <a:ext cx="4284613"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55" name="object 38">
                <a:extLst>
                  <a:ext uri="{FF2B5EF4-FFF2-40B4-BE49-F238E27FC236}">
                    <a16:creationId xmlns:a16="http://schemas.microsoft.com/office/drawing/2014/main" id="{B8C0FF4D-17AE-BE8E-4D35-3C11EA4A847E}"/>
                  </a:ext>
                </a:extLst>
              </p:cNvPr>
              <p:cNvSpPr txBox="1"/>
              <p:nvPr/>
            </p:nvSpPr>
            <p:spPr>
              <a:xfrm>
                <a:off x="5132387" y="1604642"/>
                <a:ext cx="648000" cy="123239"/>
              </a:xfrm>
              <a:prstGeom prst="rect">
                <a:avLst/>
              </a:prstGeom>
            </p:spPr>
            <p:txBody>
              <a:bodyPr vert="horz" wrap="square" lIns="0" tIns="12065" rIns="0" bIns="0" rtlCol="0">
                <a:spAutoFit/>
              </a:bodyPr>
              <a:lstStyle>
                <a:defPPr>
                  <a:defRPr lang="en-US"/>
                </a:defPPr>
                <a:lvl1pPr marL="12700" marR="5080" lvl="0" indent="0" algn="r" defTabSz="914400" fontAlgn="auto">
                  <a:lnSpc>
                    <a:spcPct val="90000"/>
                  </a:lnSpc>
                  <a:spcBef>
                    <a:spcPts val="95"/>
                  </a:spcBef>
                  <a:spcAft>
                    <a:spcPts val="0"/>
                  </a:spcAft>
                  <a:buClrTx/>
                  <a:buSzTx/>
                  <a:buFontTx/>
                  <a:buNone/>
                  <a:tabLst/>
                  <a:defRPr kumimoji="0" sz="1050" b="0" i="0" u="none" strike="noStrike" cap="none" spc="0" normalizeH="0" baseline="0">
                    <a:ln>
                      <a:noFill/>
                    </a:ln>
                    <a:gradFill>
                      <a:gsLst>
                        <a:gs pos="0">
                          <a:schemeClr val="bg1">
                            <a:lumMod val="65000"/>
                          </a:schemeClr>
                        </a:gs>
                        <a:gs pos="100000">
                          <a:schemeClr val="bg1">
                            <a:lumMod val="65000"/>
                          </a:schemeClr>
                        </a:gs>
                      </a:gsLst>
                      <a:lin ang="5400000" scaled="1"/>
                    </a:gradFill>
                    <a:effectLst/>
                    <a:uLnTx/>
                    <a:uFillTx/>
                    <a:latin typeface="KoPub돋움체 Bold" panose="00000800000000000000" pitchFamily="2" charset="-127"/>
                    <a:ea typeface="KoPub돋움체 Bold" panose="00000800000000000000" pitchFamily="2" charset="-127"/>
                    <a:cs typeface="Calibri"/>
                  </a:defRPr>
                </a:lvl1pPr>
              </a:lstStyle>
              <a:p>
                <a:pPr algn="l"/>
                <a:r>
                  <a:rPr lang="en-US" altLang="ko-KR" sz="800" spc="-50" dirty="0">
                    <a:ln>
                      <a:solidFill>
                        <a:srgbClr val="FD349C">
                          <a:alpha val="0"/>
                        </a:srgbClr>
                      </a:solidFill>
                    </a:ln>
                    <a:solidFill>
                      <a:schemeClr val="tx1">
                        <a:lumMod val="50000"/>
                        <a:lumOff val="50000"/>
                      </a:schemeClr>
                    </a:solidFill>
                    <a:latin typeface="KoPub돋움체 Medium" panose="02020603020101020101" pitchFamily="18" charset="-127"/>
                    <a:ea typeface="KoPub돋움체 Medium" panose="02020603020101020101" pitchFamily="18" charset="-127"/>
                    <a:cs typeface="+mn-cs"/>
                  </a:rPr>
                  <a:t>(</a:t>
                </a:r>
                <a:r>
                  <a:rPr lang="ko-KR" altLang="en-US" sz="800" spc="-50" dirty="0">
                    <a:ln>
                      <a:solidFill>
                        <a:srgbClr val="FD349C">
                          <a:alpha val="0"/>
                        </a:srgbClr>
                      </a:solidFill>
                    </a:ln>
                    <a:solidFill>
                      <a:schemeClr val="tx1">
                        <a:lumMod val="50000"/>
                        <a:lumOff val="50000"/>
                      </a:schemeClr>
                    </a:solidFill>
                    <a:latin typeface="KoPub돋움체 Medium" panose="02020603020101020101" pitchFamily="18" charset="-127"/>
                    <a:ea typeface="KoPub돋움체 Medium" panose="02020603020101020101" pitchFamily="18" charset="-127"/>
                    <a:cs typeface="+mn-cs"/>
                  </a:rPr>
                  <a:t>십억 페소</a:t>
                </a:r>
                <a:r>
                  <a:rPr lang="en-US" altLang="ko-KR" sz="800" spc="-50" dirty="0">
                    <a:ln>
                      <a:solidFill>
                        <a:srgbClr val="FD349C">
                          <a:alpha val="0"/>
                        </a:srgbClr>
                      </a:solidFill>
                    </a:ln>
                    <a:solidFill>
                      <a:schemeClr val="tx1">
                        <a:lumMod val="50000"/>
                        <a:lumOff val="50000"/>
                      </a:schemeClr>
                    </a:solidFill>
                    <a:latin typeface="KoPub돋움체 Medium" panose="02020603020101020101" pitchFamily="18" charset="-127"/>
                    <a:ea typeface="KoPub돋움체 Medium" panose="02020603020101020101" pitchFamily="18" charset="-127"/>
                    <a:cs typeface="+mn-cs"/>
                  </a:rPr>
                  <a:t>)</a:t>
                </a:r>
                <a:endParaRPr lang="ko-KR" altLang="en-US" sz="800" spc="-50" dirty="0">
                  <a:ln>
                    <a:solidFill>
                      <a:srgbClr val="FD349C">
                        <a:alpha val="0"/>
                      </a:srgbClr>
                    </a:solidFill>
                  </a:ln>
                  <a:solidFill>
                    <a:schemeClr val="tx1">
                      <a:lumMod val="50000"/>
                      <a:lumOff val="50000"/>
                    </a:schemeClr>
                  </a:solidFill>
                  <a:latin typeface="KoPub돋움체 Medium" panose="02020603020101020101" pitchFamily="18" charset="-127"/>
                  <a:ea typeface="KoPub돋움체 Medium" panose="02020603020101020101" pitchFamily="18" charset="-127"/>
                  <a:cs typeface="+mn-cs"/>
                </a:endParaRPr>
              </a:p>
            </p:txBody>
          </p:sp>
          <p:graphicFrame>
            <p:nvGraphicFramePr>
              <p:cNvPr id="56" name="차트 55">
                <a:extLst>
                  <a:ext uri="{FF2B5EF4-FFF2-40B4-BE49-F238E27FC236}">
                    <a16:creationId xmlns:a16="http://schemas.microsoft.com/office/drawing/2014/main" id="{EE404D60-FCFD-B27D-E19D-B78F0C8C251A}"/>
                  </a:ext>
                </a:extLst>
              </p:cNvPr>
              <p:cNvGraphicFramePr/>
              <p:nvPr>
                <p:extLst>
                  <p:ext uri="{D42A27DB-BD31-4B8C-83A1-F6EECF244321}">
                    <p14:modId xmlns:p14="http://schemas.microsoft.com/office/powerpoint/2010/main" val="694980876"/>
                  </p:ext>
                </p:extLst>
              </p:nvPr>
            </p:nvGraphicFramePr>
            <p:xfrm>
              <a:off x="5132387" y="1697545"/>
              <a:ext cx="4294836" cy="3058931"/>
            </p:xfrm>
            <a:graphic>
              <a:graphicData uri="http://schemas.openxmlformats.org/drawingml/2006/chart">
                <c:chart xmlns:c="http://schemas.openxmlformats.org/drawingml/2006/chart" xmlns:r="http://schemas.openxmlformats.org/officeDocument/2006/relationships" r:id="rId7"/>
              </a:graphicData>
            </a:graphic>
          </p:graphicFrame>
        </p:grpSp>
        <p:sp>
          <p:nvSpPr>
            <p:cNvPr id="52" name="TextBox 51">
              <a:extLst>
                <a:ext uri="{FF2B5EF4-FFF2-40B4-BE49-F238E27FC236}">
                  <a16:creationId xmlns:a16="http://schemas.microsoft.com/office/drawing/2014/main" id="{F27DBF17-E129-39AF-9ADA-8393F9027C99}"/>
                </a:ext>
              </a:extLst>
            </p:cNvPr>
            <p:cNvSpPr txBox="1"/>
            <p:nvPr/>
          </p:nvSpPr>
          <p:spPr>
            <a:xfrm>
              <a:off x="478777" y="4747995"/>
              <a:ext cx="4294800" cy="318924"/>
            </a:xfrm>
            <a:prstGeom prst="rect">
              <a:avLst/>
            </a:prstGeom>
            <a:noFill/>
            <a:ln>
              <a:noFill/>
            </a:ln>
          </p:spPr>
          <p:txBody>
            <a:bodyPr wrap="square" lIns="0" tIns="72000" rIns="0" bIns="0" rtlCol="0" anchor="t">
              <a:spAutoFit/>
            </a:bodyPr>
            <a:lstStyle>
              <a:defPPr>
                <a:defRPr lang="en-US"/>
              </a:defPPr>
              <a:lvl1pPr lvl="0">
                <a:defRPr sz="800">
                  <a:ln>
                    <a:solidFill>
                      <a:prstClr val="white">
                        <a:lumMod val="75000"/>
                        <a:alpha val="0"/>
                      </a:prstClr>
                    </a:solidFill>
                  </a:ln>
                  <a:solidFill>
                    <a:prstClr val="white">
                      <a:lumMod val="50000"/>
                    </a:prstClr>
                  </a:solidFill>
                  <a:latin typeface="KoPub돋움체 Medium" panose="00000600000000000000" pitchFamily="2" charset="-127"/>
                  <a:ea typeface="KoPub돋움체 Medium" panose="00000600000000000000" pitchFamily="2" charset="-127"/>
                </a:defRPr>
              </a:lvl1pPr>
            </a:lstStyle>
            <a:p>
              <a:r>
                <a:rPr lang="en-US" altLang="ko-KR" dirty="0">
                  <a:solidFill>
                    <a:schemeClr val="bg1">
                      <a:lumMod val="50000"/>
                    </a:schemeClr>
                  </a:solidFill>
                </a:rPr>
                <a:t>Source: Insurance Commission(Philippines), Statista, </a:t>
              </a:r>
              <a:r>
                <a:rPr lang="ko-KR" altLang="en-US" dirty="0" err="1">
                  <a:solidFill>
                    <a:schemeClr val="bg1">
                      <a:lumMod val="50000"/>
                    </a:schemeClr>
                  </a:solidFill>
                </a:rPr>
                <a:t>삼정</a:t>
              </a:r>
              <a:r>
                <a:rPr lang="en-US" altLang="ko-KR" dirty="0">
                  <a:solidFill>
                    <a:schemeClr val="bg1">
                      <a:lumMod val="50000"/>
                    </a:schemeClr>
                  </a:solidFill>
                </a:rPr>
                <a:t>KPMG </a:t>
              </a:r>
              <a:r>
                <a:rPr lang="ko-KR" altLang="en-US" dirty="0">
                  <a:solidFill>
                    <a:schemeClr val="bg1">
                      <a:lumMod val="50000"/>
                    </a:schemeClr>
                  </a:solidFill>
                </a:rPr>
                <a:t>경제연구원</a:t>
              </a:r>
              <a:endParaRPr lang="en-US" altLang="ko-KR" dirty="0">
                <a:solidFill>
                  <a:schemeClr val="bg1">
                    <a:lumMod val="50000"/>
                  </a:schemeClr>
                </a:solidFill>
              </a:endParaRPr>
            </a:p>
            <a:p>
              <a:r>
                <a:rPr lang="en-US" altLang="ko-KR" dirty="0">
                  <a:solidFill>
                    <a:schemeClr val="bg1">
                      <a:lumMod val="50000"/>
                    </a:schemeClr>
                  </a:solidFill>
                </a:rPr>
                <a:t>Note: </a:t>
              </a:r>
              <a:r>
                <a:rPr lang="ko-KR" altLang="en-US" dirty="0">
                  <a:solidFill>
                    <a:schemeClr val="bg1">
                      <a:lumMod val="50000"/>
                    </a:schemeClr>
                  </a:solidFill>
                </a:rPr>
                <a:t>수입보험료는 </a:t>
              </a:r>
              <a:r>
                <a:rPr lang="en-US" altLang="ko-KR" dirty="0">
                  <a:solidFill>
                    <a:schemeClr val="bg1">
                      <a:lumMod val="50000"/>
                    </a:schemeClr>
                  </a:solidFill>
                </a:rPr>
                <a:t>Premium Income </a:t>
              </a:r>
              <a:r>
                <a:rPr lang="ko-KR" altLang="en-US" dirty="0">
                  <a:solidFill>
                    <a:schemeClr val="bg1">
                      <a:lumMod val="50000"/>
                    </a:schemeClr>
                  </a:solidFill>
                </a:rPr>
                <a:t>기준</a:t>
              </a:r>
            </a:p>
          </p:txBody>
        </p:sp>
      </p:grpSp>
      <p:sp>
        <p:nvSpPr>
          <p:cNvPr id="8" name="TextBox 7">
            <a:extLst>
              <a:ext uri="{FF2B5EF4-FFF2-40B4-BE49-F238E27FC236}">
                <a16:creationId xmlns:a16="http://schemas.microsoft.com/office/drawing/2014/main" id="{852BD6A6-FA58-8230-896D-2DA10D051C20}"/>
              </a:ext>
            </a:extLst>
          </p:cNvPr>
          <p:cNvSpPr txBox="1"/>
          <p:nvPr/>
        </p:nvSpPr>
        <p:spPr>
          <a:xfrm>
            <a:off x="488948" y="5175063"/>
            <a:ext cx="4294800" cy="1022400"/>
          </a:xfrm>
          <a:prstGeom prst="rect">
            <a:avLst/>
          </a:prstGeom>
          <a:solidFill>
            <a:srgbClr val="DEF7FF"/>
          </a:solidFill>
          <a:ln w="3175">
            <a:solidFill>
              <a:srgbClr val="99E3FB"/>
            </a:solidFill>
          </a:ln>
        </p:spPr>
        <p:txBody>
          <a:bodyPr wrap="square" lIns="108000" tIns="72000" rIns="108000" bIns="72000" anchor="t">
            <a:noAutofit/>
          </a:bodyPr>
          <a:lstStyle>
            <a:defPPr>
              <a:defRPr lang="en-US"/>
            </a:defPPr>
            <a:lvl1pPr marL="108000" indent="-108000" defTabSz="457200">
              <a:lnSpc>
                <a:spcPct val="110000"/>
              </a:lnSpc>
              <a:spcAft>
                <a:spcPts val="300"/>
              </a:spcAft>
              <a:buClr>
                <a:schemeClr val="tx1">
                  <a:lumMod val="85000"/>
                  <a:lumOff val="15000"/>
                </a:schemeClr>
              </a:buClr>
              <a:buFont typeface="Arial" panose="020B0604020202020204" pitchFamily="34" charset="0"/>
              <a:buChar char="•"/>
              <a:defRPr sz="1000" b="1">
                <a:ln>
                  <a:solidFill>
                    <a:schemeClr val="accent5">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altLang="ko-KR" dirty="0"/>
              <a:t>2021</a:t>
            </a:r>
            <a:r>
              <a:rPr lang="ko-KR" altLang="en-US" dirty="0"/>
              <a:t>년 기준 필리핀 보험산업 총자산 규모는</a:t>
            </a:r>
            <a:r>
              <a:rPr lang="en-US" altLang="ko-KR" dirty="0"/>
              <a:t> </a:t>
            </a:r>
            <a:r>
              <a:rPr lang="ko-KR" altLang="en-US" dirty="0"/>
              <a:t>약 </a:t>
            </a:r>
            <a:r>
              <a:rPr lang="en-US" altLang="ko-KR" dirty="0"/>
              <a:t>1</a:t>
            </a:r>
            <a:r>
              <a:rPr lang="ko-KR" altLang="en-US" dirty="0"/>
              <a:t>조 </a:t>
            </a:r>
            <a:r>
              <a:rPr lang="en-US" altLang="ko-KR" dirty="0"/>
              <a:t>9,639</a:t>
            </a:r>
            <a:r>
              <a:rPr lang="ko-KR" altLang="en-US" dirty="0"/>
              <a:t>억 페소</a:t>
            </a:r>
            <a:r>
              <a:rPr lang="en-US" altLang="ko-KR" dirty="0"/>
              <a:t>,</a:t>
            </a:r>
            <a:r>
              <a:rPr lang="ko-KR" altLang="en-US" dirty="0"/>
              <a:t> 순자산</a:t>
            </a:r>
            <a:r>
              <a:rPr lang="en-US" altLang="ko-KR" dirty="0"/>
              <a:t>(</a:t>
            </a:r>
            <a:r>
              <a:rPr lang="ko-KR" altLang="en-US" dirty="0"/>
              <a:t>자산과 부채의 차액</a:t>
            </a:r>
            <a:r>
              <a:rPr lang="en-US" altLang="ko-KR" dirty="0"/>
              <a:t>)</a:t>
            </a:r>
            <a:r>
              <a:rPr lang="ko-KR" altLang="en-US" dirty="0"/>
              <a:t>은 약 </a:t>
            </a:r>
            <a:r>
              <a:rPr lang="en-US" altLang="ko-KR" dirty="0"/>
              <a:t>3,356</a:t>
            </a:r>
            <a:r>
              <a:rPr lang="ko-KR" altLang="en-US" dirty="0"/>
              <a:t>억 페소를 기록 </a:t>
            </a:r>
            <a:endParaRPr lang="en-US" altLang="ko-KR" dirty="0"/>
          </a:p>
          <a:p>
            <a:pPr marL="266700" indent="-174625">
              <a:buClr>
                <a:schemeClr val="tx1">
                  <a:lumMod val="75000"/>
                  <a:lumOff val="25000"/>
                </a:schemeClr>
              </a:buClr>
              <a:buFontTx/>
              <a:buChar char="-"/>
            </a:pPr>
            <a:r>
              <a:rPr lang="en-US" altLang="ko-KR" b="0" dirty="0">
                <a:solidFill>
                  <a:schemeClr val="tx1">
                    <a:lumMod val="75000"/>
                    <a:lumOff val="25000"/>
                  </a:schemeClr>
                </a:solidFill>
              </a:rPr>
              <a:t>2021</a:t>
            </a:r>
            <a:r>
              <a:rPr lang="ko-KR" altLang="en-US" b="0" dirty="0">
                <a:solidFill>
                  <a:schemeClr val="tx1">
                    <a:lumMod val="75000"/>
                    <a:lumOff val="25000"/>
                  </a:schemeClr>
                </a:solidFill>
              </a:rPr>
              <a:t>년 필리핀 보험산업 총자산과 순자산은 전년동기대비 각각 </a:t>
            </a:r>
            <a:r>
              <a:rPr lang="en-US" altLang="ko-KR" b="0" dirty="0">
                <a:solidFill>
                  <a:schemeClr val="tx1">
                    <a:lumMod val="75000"/>
                    <a:lumOff val="25000"/>
                  </a:schemeClr>
                </a:solidFill>
              </a:rPr>
              <a:t>8.4%, 9.4% </a:t>
            </a:r>
            <a:r>
              <a:rPr lang="ko-KR" altLang="en-US" b="0" dirty="0">
                <a:solidFill>
                  <a:schemeClr val="tx1">
                    <a:lumMod val="75000"/>
                    <a:lumOff val="25000"/>
                  </a:schemeClr>
                </a:solidFill>
              </a:rPr>
              <a:t>증가세를 시현</a:t>
            </a:r>
            <a:endParaRPr lang="en-US" altLang="ko-KR" b="0" dirty="0">
              <a:solidFill>
                <a:schemeClr val="tx1">
                  <a:lumMod val="75000"/>
                  <a:lumOff val="25000"/>
                </a:schemeClr>
              </a:solidFill>
            </a:endParaRPr>
          </a:p>
        </p:txBody>
      </p:sp>
      <p:sp>
        <p:nvSpPr>
          <p:cNvPr id="9" name="TextBox 8">
            <a:extLst>
              <a:ext uri="{FF2B5EF4-FFF2-40B4-BE49-F238E27FC236}">
                <a16:creationId xmlns:a16="http://schemas.microsoft.com/office/drawing/2014/main" id="{6884C9A0-11B9-FAC4-E381-9D3F7059343E}"/>
              </a:ext>
            </a:extLst>
          </p:cNvPr>
          <p:cNvSpPr txBox="1"/>
          <p:nvPr/>
        </p:nvSpPr>
        <p:spPr>
          <a:xfrm>
            <a:off x="5132387" y="5175063"/>
            <a:ext cx="4294800" cy="1022891"/>
          </a:xfrm>
          <a:prstGeom prst="rect">
            <a:avLst/>
          </a:prstGeom>
          <a:solidFill>
            <a:srgbClr val="DEF7FF"/>
          </a:solidFill>
          <a:ln w="3175">
            <a:solidFill>
              <a:srgbClr val="99E3FB"/>
            </a:solidFill>
          </a:ln>
        </p:spPr>
        <p:txBody>
          <a:bodyPr wrap="square" lIns="108000" tIns="72000" rIns="108000" bIns="36000" anchor="t">
            <a:spAutoFit/>
          </a:bodyPr>
          <a:lstStyle>
            <a:defPPr>
              <a:defRPr lang="en-US"/>
            </a:defPPr>
            <a:lvl1pPr marL="108000" indent="-108000" defTabSz="457200">
              <a:lnSpc>
                <a:spcPct val="110000"/>
              </a:lnSpc>
              <a:spcAft>
                <a:spcPts val="300"/>
              </a:spcAft>
              <a:buClr>
                <a:schemeClr val="tx1">
                  <a:lumMod val="85000"/>
                  <a:lumOff val="15000"/>
                </a:schemeClr>
              </a:buClr>
              <a:buFont typeface="Arial" panose="020B0604020202020204" pitchFamily="34" charset="0"/>
              <a:buChar char="•"/>
              <a:defRPr sz="1000" b="1">
                <a:ln>
                  <a:solidFill>
                    <a:schemeClr val="accent5">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altLang="ko-KR" dirty="0"/>
              <a:t>2021</a:t>
            </a:r>
            <a:r>
              <a:rPr lang="ko-KR" altLang="en-US" dirty="0"/>
              <a:t>년 기준 생명보험은 </a:t>
            </a:r>
            <a:r>
              <a:rPr lang="en-US" altLang="ko-KR" dirty="0"/>
              <a:t>3,104.5</a:t>
            </a:r>
            <a:r>
              <a:rPr lang="ko-KR" altLang="en-US" dirty="0"/>
              <a:t>억 페소의 수입보험료를 기록 </a:t>
            </a:r>
            <a:endParaRPr lang="en-US" altLang="ko-KR" dirty="0"/>
          </a:p>
          <a:p>
            <a:pPr marL="266700" indent="-174625">
              <a:buClr>
                <a:schemeClr val="tx1">
                  <a:lumMod val="75000"/>
                  <a:lumOff val="25000"/>
                </a:schemeClr>
              </a:buClr>
              <a:buFontTx/>
              <a:buChar char="-"/>
            </a:pPr>
            <a:r>
              <a:rPr lang="ko-KR" altLang="en-US" b="0" dirty="0" err="1">
                <a:solidFill>
                  <a:schemeClr val="tx1">
                    <a:lumMod val="75000"/>
                    <a:lumOff val="25000"/>
                  </a:schemeClr>
                </a:solidFill>
              </a:rPr>
              <a:t>변액보험</a:t>
            </a:r>
            <a:r>
              <a:rPr lang="ko-KR" altLang="en-US" b="0" dirty="0">
                <a:solidFill>
                  <a:schemeClr val="tx1">
                    <a:lumMod val="75000"/>
                    <a:lumOff val="25000"/>
                  </a:schemeClr>
                </a:solidFill>
              </a:rPr>
              <a:t> 비중이 생명보험 전체 수입보험료의 </a:t>
            </a:r>
            <a:r>
              <a:rPr lang="en-US" altLang="ko-KR" b="0" dirty="0">
                <a:solidFill>
                  <a:schemeClr val="tx1">
                    <a:lumMod val="75000"/>
                    <a:lumOff val="25000"/>
                  </a:schemeClr>
                </a:solidFill>
              </a:rPr>
              <a:t>77.1%(2,392.2</a:t>
            </a:r>
            <a:r>
              <a:rPr lang="ko-KR" altLang="en-US" b="0" dirty="0">
                <a:solidFill>
                  <a:schemeClr val="tx1">
                    <a:lumMod val="75000"/>
                    <a:lumOff val="25000"/>
                  </a:schemeClr>
                </a:solidFill>
              </a:rPr>
              <a:t>억 페소</a:t>
            </a:r>
            <a:r>
              <a:rPr lang="en-US" altLang="ko-KR" b="0" dirty="0">
                <a:solidFill>
                  <a:schemeClr val="tx1">
                    <a:lumMod val="75000"/>
                    <a:lumOff val="25000"/>
                  </a:schemeClr>
                </a:solidFill>
              </a:rPr>
              <a:t>)</a:t>
            </a:r>
            <a:r>
              <a:rPr lang="ko-KR" altLang="en-US" b="0" dirty="0">
                <a:solidFill>
                  <a:schemeClr val="tx1">
                    <a:lumMod val="75000"/>
                    <a:lumOff val="25000"/>
                  </a:schemeClr>
                </a:solidFill>
              </a:rPr>
              <a:t>의 압도적 비중을 차지</a:t>
            </a:r>
            <a:r>
              <a:rPr lang="en-US" altLang="ko-KR" b="0" dirty="0">
                <a:solidFill>
                  <a:schemeClr val="tx1">
                    <a:lumMod val="75000"/>
                    <a:lumOff val="25000"/>
                  </a:schemeClr>
                </a:solidFill>
              </a:rPr>
              <a:t>. </a:t>
            </a:r>
            <a:r>
              <a:rPr lang="ko-KR" altLang="en-US" b="0" dirty="0">
                <a:solidFill>
                  <a:schemeClr val="tx1">
                    <a:lumMod val="75000"/>
                    <a:lumOff val="25000"/>
                  </a:schemeClr>
                </a:solidFill>
              </a:rPr>
              <a:t>그 뒤를 이어 일반보험이 </a:t>
            </a:r>
            <a:r>
              <a:rPr lang="en-US" altLang="ko-KR" b="0" dirty="0">
                <a:solidFill>
                  <a:schemeClr val="tx1">
                    <a:lumMod val="75000"/>
                    <a:lumOff val="25000"/>
                  </a:schemeClr>
                </a:solidFill>
              </a:rPr>
              <a:t>12.0%(373.6</a:t>
            </a:r>
            <a:r>
              <a:rPr lang="ko-KR" altLang="en-US" b="0" dirty="0">
                <a:solidFill>
                  <a:schemeClr val="tx1">
                    <a:lumMod val="75000"/>
                    <a:lumOff val="25000"/>
                  </a:schemeClr>
                </a:solidFill>
              </a:rPr>
              <a:t>억 페소</a:t>
            </a:r>
            <a:r>
              <a:rPr lang="en-US" altLang="ko-KR" b="0" dirty="0">
                <a:solidFill>
                  <a:schemeClr val="tx1">
                    <a:lumMod val="75000"/>
                    <a:lumOff val="25000"/>
                  </a:schemeClr>
                </a:solidFill>
              </a:rPr>
              <a:t>), </a:t>
            </a:r>
            <a:r>
              <a:rPr lang="ko-KR" altLang="en-US" b="0" dirty="0">
                <a:solidFill>
                  <a:schemeClr val="tx1">
                    <a:lumMod val="75000"/>
                    <a:lumOff val="25000"/>
                  </a:schemeClr>
                </a:solidFill>
              </a:rPr>
              <a:t>단체보험이 </a:t>
            </a:r>
            <a:r>
              <a:rPr lang="en-US" altLang="ko-KR" b="0" dirty="0">
                <a:solidFill>
                  <a:schemeClr val="tx1">
                    <a:lumMod val="75000"/>
                    <a:lumOff val="25000"/>
                  </a:schemeClr>
                </a:solidFill>
              </a:rPr>
              <a:t>6.6%(204.3</a:t>
            </a:r>
            <a:r>
              <a:rPr lang="ko-KR" altLang="en-US" b="0" dirty="0">
                <a:solidFill>
                  <a:schemeClr val="tx1">
                    <a:lumMod val="75000"/>
                    <a:lumOff val="25000"/>
                  </a:schemeClr>
                </a:solidFill>
              </a:rPr>
              <a:t>억 페소</a:t>
            </a:r>
            <a:r>
              <a:rPr lang="en-US" altLang="ko-KR" b="0" dirty="0">
                <a:solidFill>
                  <a:schemeClr val="tx1">
                    <a:lumMod val="75000"/>
                    <a:lumOff val="25000"/>
                  </a:schemeClr>
                </a:solidFill>
              </a:rPr>
              <a:t>), </a:t>
            </a:r>
            <a:r>
              <a:rPr lang="ko-KR" altLang="en-US" b="0" dirty="0">
                <a:solidFill>
                  <a:schemeClr val="tx1">
                    <a:lumMod val="75000"/>
                    <a:lumOff val="25000"/>
                  </a:schemeClr>
                </a:solidFill>
              </a:rPr>
              <a:t>건강보험이 </a:t>
            </a:r>
            <a:r>
              <a:rPr lang="en-US" altLang="ko-KR" b="0" dirty="0">
                <a:solidFill>
                  <a:schemeClr val="tx1">
                    <a:lumMod val="75000"/>
                    <a:lumOff val="25000"/>
                  </a:schemeClr>
                </a:solidFill>
              </a:rPr>
              <a:t>3.5%(108.2</a:t>
            </a:r>
            <a:r>
              <a:rPr lang="ko-KR" altLang="en-US" b="0" dirty="0">
                <a:solidFill>
                  <a:schemeClr val="tx1">
                    <a:lumMod val="75000"/>
                    <a:lumOff val="25000"/>
                  </a:schemeClr>
                </a:solidFill>
              </a:rPr>
              <a:t>억 페소</a:t>
            </a:r>
            <a:r>
              <a:rPr lang="en-US" altLang="ko-KR" b="0" dirty="0">
                <a:solidFill>
                  <a:schemeClr val="tx1">
                    <a:lumMod val="75000"/>
                    <a:lumOff val="25000"/>
                  </a:schemeClr>
                </a:solidFill>
              </a:rPr>
              <a:t>), </a:t>
            </a:r>
            <a:r>
              <a:rPr lang="ko-KR" altLang="en-US" b="0" dirty="0">
                <a:solidFill>
                  <a:schemeClr val="tx1">
                    <a:lumMod val="75000"/>
                    <a:lumOff val="25000"/>
                  </a:schemeClr>
                </a:solidFill>
              </a:rPr>
              <a:t>상해보험이 </a:t>
            </a:r>
            <a:r>
              <a:rPr lang="en-US" altLang="ko-KR" b="0" dirty="0">
                <a:solidFill>
                  <a:schemeClr val="tx1">
                    <a:lumMod val="75000"/>
                    <a:lumOff val="25000"/>
                  </a:schemeClr>
                </a:solidFill>
              </a:rPr>
              <a:t>0.8%(26.2</a:t>
            </a:r>
            <a:r>
              <a:rPr lang="ko-KR" altLang="en-US" b="0" dirty="0">
                <a:solidFill>
                  <a:schemeClr val="tx1">
                    <a:lumMod val="75000"/>
                    <a:lumOff val="25000"/>
                  </a:schemeClr>
                </a:solidFill>
              </a:rPr>
              <a:t>억 페소</a:t>
            </a:r>
            <a:r>
              <a:rPr lang="en-US" altLang="ko-KR" b="0" dirty="0">
                <a:solidFill>
                  <a:schemeClr val="tx1">
                    <a:lumMod val="75000"/>
                    <a:lumOff val="25000"/>
                  </a:schemeClr>
                </a:solidFill>
              </a:rPr>
              <a:t>)</a:t>
            </a:r>
            <a:r>
              <a:rPr lang="ko-KR" altLang="en-US" b="0" dirty="0">
                <a:solidFill>
                  <a:schemeClr val="tx1">
                    <a:lumMod val="75000"/>
                    <a:lumOff val="25000"/>
                  </a:schemeClr>
                </a:solidFill>
              </a:rPr>
              <a:t>를 차지 </a:t>
            </a:r>
          </a:p>
        </p:txBody>
      </p:sp>
    </p:spTree>
    <p:extLst>
      <p:ext uri="{BB962C8B-B14F-4D97-AF65-F5344CB8AC3E}">
        <p14:creationId xmlns:p14="http://schemas.microsoft.com/office/powerpoint/2010/main" val="10731763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그룹 3">
            <a:extLst>
              <a:ext uri="{FF2B5EF4-FFF2-40B4-BE49-F238E27FC236}">
                <a16:creationId xmlns:a16="http://schemas.microsoft.com/office/drawing/2014/main" id="{8503BB28-F6BD-FADB-6A8E-CA231657BDA7}"/>
              </a:ext>
            </a:extLst>
          </p:cNvPr>
          <p:cNvGrpSpPr/>
          <p:nvPr/>
        </p:nvGrpSpPr>
        <p:grpSpPr>
          <a:xfrm>
            <a:off x="7974644" y="10633"/>
            <a:ext cx="1947922" cy="1460015"/>
            <a:chOff x="7974644" y="10633"/>
            <a:chExt cx="1947922" cy="1460015"/>
          </a:xfrm>
        </p:grpSpPr>
        <p:pic>
          <p:nvPicPr>
            <p:cNvPr id="5" name="그림 4" descr="흑백, 텍스트, 스케치, 지도이(가) 표시된 사진&#10;&#10;자동 생성된 설명">
              <a:extLst>
                <a:ext uri="{FF2B5EF4-FFF2-40B4-BE49-F238E27FC236}">
                  <a16:creationId xmlns:a16="http://schemas.microsoft.com/office/drawing/2014/main" id="{7F5BCDBE-E380-0653-8C1F-86856F0AA36A}"/>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contrast="-40000"/>
                      </a14:imgEffect>
                    </a14:imgLayer>
                  </a14:imgProps>
                </a:ext>
              </a:extLst>
            </a:blip>
            <a:stretch>
              <a:fillRect/>
            </a:stretch>
          </p:blipFill>
          <p:spPr>
            <a:xfrm>
              <a:off x="8620905" y="10633"/>
              <a:ext cx="838305" cy="1460015"/>
            </a:xfrm>
            <a:prstGeom prst="rect">
              <a:avLst/>
            </a:prstGeom>
          </p:spPr>
        </p:pic>
        <p:sp>
          <p:nvSpPr>
            <p:cNvPr id="6" name="제목 3">
              <a:extLst>
                <a:ext uri="{FF2B5EF4-FFF2-40B4-BE49-F238E27FC236}">
                  <a16:creationId xmlns:a16="http://schemas.microsoft.com/office/drawing/2014/main" id="{DC583FDA-61F4-C140-8D21-2DEAD370C64B}"/>
                </a:ext>
              </a:extLst>
            </p:cNvPr>
            <p:cNvSpPr txBox="1">
              <a:spLocks/>
            </p:cNvSpPr>
            <p:nvPr/>
          </p:nvSpPr>
          <p:spPr>
            <a:xfrm>
              <a:off x="8444784" y="606616"/>
              <a:ext cx="1477782" cy="334294"/>
            </a:xfrm>
            <a:prstGeom prst="rect">
              <a:avLst/>
            </a:prstGeom>
          </p:spPr>
          <p:txBody>
            <a:bodyPr wrap="none" lIns="0" tIns="0" rIns="0" bIns="0" anchor="b" anchorCtr="0">
              <a:noAutofit/>
            </a:bodyPr>
            <a:lstStyle>
              <a:defPPr>
                <a:defRPr lang="en-US"/>
              </a:defPPr>
              <a:lvl1pPr marR="0" lvl="0" indent="539750" fontAlgn="auto">
                <a:lnSpc>
                  <a:spcPct val="100000"/>
                </a:lnSpc>
                <a:spcBef>
                  <a:spcPts val="0"/>
                </a:spcBef>
                <a:spcAft>
                  <a:spcPts val="0"/>
                </a:spcAft>
                <a:buClrTx/>
                <a:buSzTx/>
                <a:buFontTx/>
                <a:buNone/>
                <a:tabLst/>
                <a:defRPr sz="2400" b="0" i="0">
                  <a:ln>
                    <a:solidFill>
                      <a:prstClr val="white">
                        <a:lumMod val="75000"/>
                        <a:alpha val="0"/>
                      </a:prstClr>
                    </a:solidFill>
                  </a:ln>
                  <a:solidFill>
                    <a:schemeClr val="bg1"/>
                  </a:solidFill>
                  <a:latin typeface="KoPub돋움체 Bold" panose="00000800000000000000" pitchFamily="2" charset="-127"/>
                  <a:ea typeface="KoPub돋움체 Bold" panose="00000800000000000000" pitchFamily="2" charset="-127"/>
                  <a:cs typeface="KoPub돋움체 Medium" panose="02020603020101020101" pitchFamily="18" charset="-127"/>
                </a:defRPr>
              </a:lvl1pPr>
            </a:lstStyle>
            <a:p>
              <a:pPr marR="0" lvl="0" indent="0" defTabSz="914400" rtl="0" eaLnBrk="1" fontAlgn="auto" latinLnBrk="0" hangingPunct="1">
                <a:lnSpc>
                  <a:spcPct val="100000"/>
                </a:lnSpc>
                <a:spcBef>
                  <a:spcPts val="0"/>
                </a:spcBef>
                <a:spcAft>
                  <a:spcPts val="0"/>
                </a:spcAft>
                <a:buClrTx/>
                <a:buSzTx/>
                <a:buFontTx/>
                <a:buNone/>
                <a:tabLst/>
                <a:defRPr/>
              </a:pPr>
              <a:r>
                <a:rPr lang="ko-KR" altLang="en-US" sz="2000" dirty="0">
                  <a:ln>
                    <a:solidFill>
                      <a:prstClr val="white">
                        <a:lumMod val="75000"/>
                        <a:alpha val="0"/>
                      </a:prstClr>
                    </a:solidFill>
                  </a:ln>
                  <a:solidFill>
                    <a:schemeClr val="tx1">
                      <a:lumMod val="75000"/>
                      <a:lumOff val="25000"/>
                    </a:schemeClr>
                  </a:solidFill>
                </a:rPr>
                <a:t>필리핀</a:t>
              </a:r>
              <a:endParaRPr lang="en-US" altLang="ko-KR" sz="2000" dirty="0">
                <a:ln>
                  <a:solidFill>
                    <a:prstClr val="white">
                      <a:lumMod val="75000"/>
                      <a:alpha val="0"/>
                    </a:prstClr>
                  </a:solidFill>
                </a:ln>
                <a:solidFill>
                  <a:schemeClr val="tx1">
                    <a:lumMod val="75000"/>
                    <a:lumOff val="25000"/>
                  </a:schemeClr>
                </a:solidFill>
              </a:endParaRPr>
            </a:p>
          </p:txBody>
        </p:sp>
        <p:pic>
          <p:nvPicPr>
            <p:cNvPr id="7" name="그림 6">
              <a:extLst>
                <a:ext uri="{FF2B5EF4-FFF2-40B4-BE49-F238E27FC236}">
                  <a16:creationId xmlns:a16="http://schemas.microsoft.com/office/drawing/2014/main" id="{E1E51A05-F4FE-8612-0475-F7BAE106FCDE}"/>
                </a:ext>
              </a:extLst>
            </p:cNvPr>
            <p:cNvPicPr>
              <a:picLocks noChangeAspect="1"/>
            </p:cNvPicPr>
            <p:nvPr/>
          </p:nvPicPr>
          <p:blipFill>
            <a:blip r:embed="rId5"/>
            <a:stretch>
              <a:fillRect/>
            </a:stretch>
          </p:blipFill>
          <p:spPr>
            <a:xfrm>
              <a:off x="7974644" y="567342"/>
              <a:ext cx="407216" cy="407216"/>
            </a:xfrm>
            <a:prstGeom prst="rect">
              <a:avLst/>
            </a:prstGeom>
          </p:spPr>
        </p:pic>
      </p:grpSp>
      <p:sp>
        <p:nvSpPr>
          <p:cNvPr id="2" name="텍스트 개체 틀 1">
            <a:extLst>
              <a:ext uri="{FF2B5EF4-FFF2-40B4-BE49-F238E27FC236}">
                <a16:creationId xmlns:a16="http://schemas.microsoft.com/office/drawing/2014/main" id="{11D01EDC-383F-7EC9-5195-CCBAAD0A81F2}"/>
              </a:ext>
            </a:extLst>
          </p:cNvPr>
          <p:cNvSpPr>
            <a:spLocks noGrp="1"/>
          </p:cNvSpPr>
          <p:nvPr>
            <p:ph type="body" sz="quarter" idx="10"/>
          </p:nvPr>
        </p:nvSpPr>
        <p:spPr/>
        <p:txBody>
          <a:bodyPr/>
          <a:lstStyle/>
          <a:p>
            <a:r>
              <a:rPr lang="en-US" altLang="ko-KR" dirty="0"/>
              <a:t>II. </a:t>
            </a:r>
            <a:r>
              <a:rPr lang="ko-KR" altLang="en-US" dirty="0"/>
              <a:t>신흥 아시아 태평양 국가별 보험시장 및 규제 현황 </a:t>
            </a:r>
          </a:p>
        </p:txBody>
      </p:sp>
      <p:sp>
        <p:nvSpPr>
          <p:cNvPr id="3" name="텍스트 개체 틀 2">
            <a:extLst>
              <a:ext uri="{FF2B5EF4-FFF2-40B4-BE49-F238E27FC236}">
                <a16:creationId xmlns:a16="http://schemas.microsoft.com/office/drawing/2014/main" id="{F8A23C6E-913D-E903-F49E-D387E0794A26}"/>
              </a:ext>
            </a:extLst>
          </p:cNvPr>
          <p:cNvSpPr>
            <a:spLocks noGrp="1"/>
          </p:cNvSpPr>
          <p:nvPr>
            <p:ph type="body" sz="quarter" idx="11"/>
          </p:nvPr>
        </p:nvSpPr>
        <p:spPr/>
        <p:txBody>
          <a:bodyPr/>
          <a:lstStyle/>
          <a:p>
            <a:r>
              <a:rPr lang="ko-KR" altLang="en-US" dirty="0"/>
              <a:t>필리핀 보험시장 현황 </a:t>
            </a:r>
            <a:r>
              <a:rPr lang="en-US" altLang="ko-KR" dirty="0"/>
              <a:t>(</a:t>
            </a:r>
            <a:r>
              <a:rPr lang="ko-KR" altLang="en-US" dirty="0"/>
              <a:t>계속</a:t>
            </a:r>
            <a:r>
              <a:rPr lang="en-US" altLang="ko-KR" dirty="0"/>
              <a:t>)</a:t>
            </a:r>
            <a:endParaRPr lang="ko-KR" altLang="en-US" dirty="0"/>
          </a:p>
        </p:txBody>
      </p:sp>
      <p:grpSp>
        <p:nvGrpSpPr>
          <p:cNvPr id="21" name="그룹 20">
            <a:extLst>
              <a:ext uri="{FF2B5EF4-FFF2-40B4-BE49-F238E27FC236}">
                <a16:creationId xmlns:a16="http://schemas.microsoft.com/office/drawing/2014/main" id="{009DBB8B-6B55-FA7E-69B6-F43C7C568AEC}"/>
              </a:ext>
            </a:extLst>
          </p:cNvPr>
          <p:cNvGrpSpPr/>
          <p:nvPr/>
        </p:nvGrpSpPr>
        <p:grpSpPr>
          <a:xfrm>
            <a:off x="478777" y="1196975"/>
            <a:ext cx="4294836" cy="3869944"/>
            <a:chOff x="5132387" y="1196975"/>
            <a:chExt cx="4294836" cy="3869944"/>
          </a:xfrm>
        </p:grpSpPr>
        <p:grpSp>
          <p:nvGrpSpPr>
            <p:cNvPr id="26" name="그룹 25">
              <a:extLst>
                <a:ext uri="{FF2B5EF4-FFF2-40B4-BE49-F238E27FC236}">
                  <a16:creationId xmlns:a16="http://schemas.microsoft.com/office/drawing/2014/main" id="{FE802847-06CD-35A0-77A5-27B51E663EEB}"/>
                </a:ext>
              </a:extLst>
            </p:cNvPr>
            <p:cNvGrpSpPr/>
            <p:nvPr/>
          </p:nvGrpSpPr>
          <p:grpSpPr>
            <a:xfrm>
              <a:off x="5132387" y="1196975"/>
              <a:ext cx="4284613" cy="276837"/>
              <a:chOff x="5132387" y="2176483"/>
              <a:chExt cx="4284613" cy="276837"/>
            </a:xfrm>
          </p:grpSpPr>
          <p:sp>
            <p:nvSpPr>
              <p:cNvPr id="36" name="TextBox 35">
                <a:extLst>
                  <a:ext uri="{FF2B5EF4-FFF2-40B4-BE49-F238E27FC236}">
                    <a16:creationId xmlns:a16="http://schemas.microsoft.com/office/drawing/2014/main" id="{F5A28D8D-BC18-6DA4-3FEA-34C978F2E6D5}"/>
                  </a:ext>
                </a:extLst>
              </p:cNvPr>
              <p:cNvSpPr txBox="1"/>
              <p:nvPr/>
            </p:nvSpPr>
            <p:spPr>
              <a:xfrm>
                <a:off x="5132387" y="2210039"/>
                <a:ext cx="2672206" cy="200055"/>
              </a:xfrm>
              <a:prstGeom prst="rect">
                <a:avLst/>
              </a:prstGeom>
              <a:noFill/>
            </p:spPr>
            <p:txBody>
              <a:bodyPr wrap="none" lIns="0" tIns="0" rIns="0" bIns="0" rtlCol="0">
                <a:spAutoFit/>
              </a:bodyPr>
              <a:lstStyle/>
              <a:p>
                <a:pPr>
                  <a:defRPr/>
                </a:pPr>
                <a:r>
                  <a:rPr lang="ko-KR" altLang="en-US" sz="1300" dirty="0">
                    <a:ln>
                      <a:solidFill>
                        <a:prstClr val="white">
                          <a:lumMod val="75000"/>
                          <a:alpha val="0"/>
                        </a:prstClr>
                      </a:solidFill>
                    </a:ln>
                    <a:solidFill>
                      <a:srgbClr val="00338D"/>
                    </a:solidFill>
                    <a:latin typeface="KoPub돋움체 Bold" panose="00000800000000000000" pitchFamily="2" charset="-127"/>
                    <a:ea typeface="KoPub돋움체 Bold" panose="00000800000000000000" pitchFamily="2" charset="-127"/>
                    <a:cs typeface="Univers for KPMG"/>
                  </a:rPr>
                  <a:t>필리핀 손해보험 유형별 수입보험료 추이</a:t>
                </a:r>
                <a:endParaRPr kumimoji="0" lang="ko-KR" altLang="en-US" sz="1300" b="0" i="0" u="none" strike="noStrike" kern="1200" cap="none" spc="0" normalizeH="0" baseline="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endParaRPr>
              </a:p>
            </p:txBody>
          </p:sp>
          <p:cxnSp>
            <p:nvCxnSpPr>
              <p:cNvPr id="37" name="직선 연결선 36">
                <a:extLst>
                  <a:ext uri="{FF2B5EF4-FFF2-40B4-BE49-F238E27FC236}">
                    <a16:creationId xmlns:a16="http://schemas.microsoft.com/office/drawing/2014/main" id="{2B3527A3-38BB-35EF-A9C9-B26AC94F01AF}"/>
                  </a:ext>
                </a:extLst>
              </p:cNvPr>
              <p:cNvCxnSpPr/>
              <p:nvPr/>
            </p:nvCxnSpPr>
            <p:spPr>
              <a:xfrm>
                <a:off x="5132387" y="2176483"/>
                <a:ext cx="4284613"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8" name="직선 연결선 37">
                <a:extLst>
                  <a:ext uri="{FF2B5EF4-FFF2-40B4-BE49-F238E27FC236}">
                    <a16:creationId xmlns:a16="http://schemas.microsoft.com/office/drawing/2014/main" id="{58E50E1A-6F1C-5760-7EF0-7C7FE0A2CB8B}"/>
                  </a:ext>
                </a:extLst>
              </p:cNvPr>
              <p:cNvCxnSpPr/>
              <p:nvPr/>
            </p:nvCxnSpPr>
            <p:spPr>
              <a:xfrm>
                <a:off x="5132387" y="2453320"/>
                <a:ext cx="4284613"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graphicFrame>
          <p:nvGraphicFramePr>
            <p:cNvPr id="30" name="차트 29">
              <a:extLst>
                <a:ext uri="{FF2B5EF4-FFF2-40B4-BE49-F238E27FC236}">
                  <a16:creationId xmlns:a16="http://schemas.microsoft.com/office/drawing/2014/main" id="{D804C23A-42F3-EE46-C367-2F780A4C33DA}"/>
                </a:ext>
              </a:extLst>
            </p:cNvPr>
            <p:cNvGraphicFramePr/>
            <p:nvPr>
              <p:extLst>
                <p:ext uri="{D42A27DB-BD31-4B8C-83A1-F6EECF244321}">
                  <p14:modId xmlns:p14="http://schemas.microsoft.com/office/powerpoint/2010/main" val="101772247"/>
                </p:ext>
              </p:extLst>
            </p:nvPr>
          </p:nvGraphicFramePr>
          <p:xfrm>
            <a:off x="5132387" y="1697545"/>
            <a:ext cx="4294836" cy="3058931"/>
          </p:xfrm>
          <a:graphic>
            <a:graphicData uri="http://schemas.openxmlformats.org/drawingml/2006/chart">
              <c:chart xmlns:c="http://schemas.openxmlformats.org/drawingml/2006/chart" xmlns:r="http://schemas.openxmlformats.org/officeDocument/2006/relationships" r:id="rId6"/>
            </a:graphicData>
          </a:graphic>
        </p:graphicFrame>
        <p:sp>
          <p:nvSpPr>
            <p:cNvPr id="32" name="TextBox 31">
              <a:extLst>
                <a:ext uri="{FF2B5EF4-FFF2-40B4-BE49-F238E27FC236}">
                  <a16:creationId xmlns:a16="http://schemas.microsoft.com/office/drawing/2014/main" id="{11E1D972-D908-C654-17D6-1C573E16F6BC}"/>
                </a:ext>
              </a:extLst>
            </p:cNvPr>
            <p:cNvSpPr txBox="1"/>
            <p:nvPr/>
          </p:nvSpPr>
          <p:spPr>
            <a:xfrm>
              <a:off x="5132387" y="4747995"/>
              <a:ext cx="4294800" cy="318924"/>
            </a:xfrm>
            <a:prstGeom prst="rect">
              <a:avLst/>
            </a:prstGeom>
            <a:noFill/>
            <a:ln>
              <a:noFill/>
            </a:ln>
          </p:spPr>
          <p:txBody>
            <a:bodyPr wrap="square" lIns="0" tIns="72000" rIns="0" bIns="0" rtlCol="0" anchor="t">
              <a:spAutoFit/>
            </a:bodyPr>
            <a:lstStyle>
              <a:defPPr>
                <a:defRPr lang="en-US"/>
              </a:defPPr>
              <a:lvl1pPr lvl="0">
                <a:defRPr sz="800">
                  <a:ln>
                    <a:solidFill>
                      <a:prstClr val="white">
                        <a:lumMod val="75000"/>
                        <a:alpha val="0"/>
                      </a:prstClr>
                    </a:solidFill>
                  </a:ln>
                  <a:solidFill>
                    <a:prstClr val="white">
                      <a:lumMod val="50000"/>
                    </a:prstClr>
                  </a:solidFill>
                  <a:latin typeface="KoPub돋움체 Medium" panose="00000600000000000000" pitchFamily="2" charset="-127"/>
                  <a:ea typeface="KoPub돋움체 Medium" panose="00000600000000000000" pitchFamily="2" charset="-127"/>
                </a:defRPr>
              </a:lvl1pPr>
            </a:lstStyle>
            <a:p>
              <a:r>
                <a:rPr lang="en-US" altLang="ko-KR" dirty="0">
                  <a:solidFill>
                    <a:schemeClr val="bg1">
                      <a:lumMod val="50000"/>
                    </a:schemeClr>
                  </a:solidFill>
                </a:rPr>
                <a:t>Source: Insurance Commission(Philippines), Statista, </a:t>
              </a:r>
              <a:r>
                <a:rPr lang="ko-KR" altLang="en-US" dirty="0" err="1">
                  <a:solidFill>
                    <a:schemeClr val="bg1">
                      <a:lumMod val="50000"/>
                    </a:schemeClr>
                  </a:solidFill>
                </a:rPr>
                <a:t>삼정</a:t>
              </a:r>
              <a:r>
                <a:rPr lang="en-US" altLang="ko-KR" dirty="0">
                  <a:solidFill>
                    <a:schemeClr val="bg1">
                      <a:lumMod val="50000"/>
                    </a:schemeClr>
                  </a:solidFill>
                </a:rPr>
                <a:t>KPMG </a:t>
              </a:r>
              <a:r>
                <a:rPr lang="ko-KR" altLang="en-US" dirty="0">
                  <a:solidFill>
                    <a:schemeClr val="bg1">
                      <a:lumMod val="50000"/>
                    </a:schemeClr>
                  </a:solidFill>
                </a:rPr>
                <a:t>경제연구원</a:t>
              </a:r>
              <a:endParaRPr lang="en-US" altLang="ko-KR" dirty="0">
                <a:solidFill>
                  <a:schemeClr val="bg1">
                    <a:lumMod val="50000"/>
                  </a:schemeClr>
                </a:solidFill>
              </a:endParaRPr>
            </a:p>
            <a:p>
              <a:r>
                <a:rPr lang="en-US" altLang="ko-KR" dirty="0">
                  <a:solidFill>
                    <a:schemeClr val="bg1">
                      <a:lumMod val="50000"/>
                    </a:schemeClr>
                  </a:solidFill>
                </a:rPr>
                <a:t>Note: </a:t>
              </a:r>
              <a:r>
                <a:rPr lang="ko-KR" altLang="en-US" dirty="0">
                  <a:solidFill>
                    <a:schemeClr val="bg1">
                      <a:lumMod val="50000"/>
                    </a:schemeClr>
                  </a:solidFill>
                </a:rPr>
                <a:t>수입보험료는 </a:t>
              </a:r>
              <a:r>
                <a:rPr lang="en-US" altLang="ko-KR" dirty="0">
                  <a:solidFill>
                    <a:schemeClr val="bg1">
                      <a:lumMod val="50000"/>
                    </a:schemeClr>
                  </a:solidFill>
                </a:rPr>
                <a:t>Gross Premium </a:t>
              </a:r>
              <a:r>
                <a:rPr lang="ko-KR" altLang="en-US" dirty="0">
                  <a:solidFill>
                    <a:schemeClr val="bg1">
                      <a:lumMod val="50000"/>
                    </a:schemeClr>
                  </a:solidFill>
                </a:rPr>
                <a:t>기준</a:t>
              </a:r>
            </a:p>
          </p:txBody>
        </p:sp>
      </p:grpSp>
      <p:grpSp>
        <p:nvGrpSpPr>
          <p:cNvPr id="40" name="그룹 39">
            <a:extLst>
              <a:ext uri="{FF2B5EF4-FFF2-40B4-BE49-F238E27FC236}">
                <a16:creationId xmlns:a16="http://schemas.microsoft.com/office/drawing/2014/main" id="{232CEF15-B57B-A5DA-1613-ADBAFC8FD761}"/>
              </a:ext>
            </a:extLst>
          </p:cNvPr>
          <p:cNvGrpSpPr/>
          <p:nvPr/>
        </p:nvGrpSpPr>
        <p:grpSpPr>
          <a:xfrm>
            <a:off x="5132387" y="1196975"/>
            <a:ext cx="4294836" cy="3869944"/>
            <a:chOff x="478777" y="1196975"/>
            <a:chExt cx="4294836" cy="3869944"/>
          </a:xfrm>
        </p:grpSpPr>
        <p:grpSp>
          <p:nvGrpSpPr>
            <p:cNvPr id="41" name="그룹 40">
              <a:extLst>
                <a:ext uri="{FF2B5EF4-FFF2-40B4-BE49-F238E27FC236}">
                  <a16:creationId xmlns:a16="http://schemas.microsoft.com/office/drawing/2014/main" id="{1764F9E9-8D0A-6121-970B-A39230724135}"/>
                </a:ext>
              </a:extLst>
            </p:cNvPr>
            <p:cNvGrpSpPr/>
            <p:nvPr/>
          </p:nvGrpSpPr>
          <p:grpSpPr>
            <a:xfrm>
              <a:off x="478777" y="1196975"/>
              <a:ext cx="4284613" cy="530906"/>
              <a:chOff x="5132387" y="1196975"/>
              <a:chExt cx="4284613" cy="530906"/>
            </a:xfrm>
          </p:grpSpPr>
          <p:grpSp>
            <p:nvGrpSpPr>
              <p:cNvPr id="45" name="그룹 44">
                <a:extLst>
                  <a:ext uri="{FF2B5EF4-FFF2-40B4-BE49-F238E27FC236}">
                    <a16:creationId xmlns:a16="http://schemas.microsoft.com/office/drawing/2014/main" id="{5E6CB09A-16EB-0BC5-F4ED-2657EA20A4F9}"/>
                  </a:ext>
                </a:extLst>
              </p:cNvPr>
              <p:cNvGrpSpPr/>
              <p:nvPr/>
            </p:nvGrpSpPr>
            <p:grpSpPr>
              <a:xfrm>
                <a:off x="5132387" y="1196975"/>
                <a:ext cx="4284613" cy="276837"/>
                <a:chOff x="5132387" y="2176483"/>
                <a:chExt cx="4284613" cy="276837"/>
              </a:xfrm>
            </p:grpSpPr>
            <p:sp>
              <p:nvSpPr>
                <p:cNvPr id="47" name="TextBox 46">
                  <a:extLst>
                    <a:ext uri="{FF2B5EF4-FFF2-40B4-BE49-F238E27FC236}">
                      <a16:creationId xmlns:a16="http://schemas.microsoft.com/office/drawing/2014/main" id="{D3FFF372-9AAC-274A-0FDF-C97D007A3463}"/>
                    </a:ext>
                  </a:extLst>
                </p:cNvPr>
                <p:cNvSpPr txBox="1"/>
                <p:nvPr/>
              </p:nvSpPr>
              <p:spPr>
                <a:xfrm>
                  <a:off x="5132387" y="2210039"/>
                  <a:ext cx="2526333" cy="200055"/>
                </a:xfrm>
                <a:prstGeom prst="rect">
                  <a:avLst/>
                </a:prstGeom>
                <a:noFill/>
              </p:spPr>
              <p:txBody>
                <a:bodyPr wrap="none" lIns="0" tIns="0" rIns="0" bIns="0" rtlCol="0">
                  <a:spAutoFit/>
                </a:bodyPr>
                <a:lstStyle/>
                <a:p>
                  <a:pPr>
                    <a:defRPr/>
                  </a:pPr>
                  <a:r>
                    <a:rPr lang="ko-KR" altLang="en-US" sz="1300" dirty="0">
                      <a:ln>
                        <a:solidFill>
                          <a:prstClr val="white">
                            <a:lumMod val="75000"/>
                            <a:alpha val="0"/>
                          </a:prstClr>
                        </a:solidFill>
                      </a:ln>
                      <a:solidFill>
                        <a:srgbClr val="00338D"/>
                      </a:solidFill>
                      <a:latin typeface="KoPub돋움체 Bold" panose="00000800000000000000" pitchFamily="2" charset="-127"/>
                      <a:ea typeface="KoPub돋움체 Bold" panose="00000800000000000000" pitchFamily="2" charset="-127"/>
                      <a:cs typeface="Univers for KPMG"/>
                    </a:rPr>
                    <a:t>필리핀 재보험 유형별 수입보험료 추이</a:t>
                  </a:r>
                  <a:endParaRPr kumimoji="0" lang="ko-KR" altLang="en-US" sz="1300" b="0" i="0" u="none" strike="noStrike" kern="1200" cap="none" spc="0" normalizeH="0" baseline="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endParaRPr>
                </a:p>
              </p:txBody>
            </p:sp>
            <p:cxnSp>
              <p:nvCxnSpPr>
                <p:cNvPr id="48" name="직선 연결선 47">
                  <a:extLst>
                    <a:ext uri="{FF2B5EF4-FFF2-40B4-BE49-F238E27FC236}">
                      <a16:creationId xmlns:a16="http://schemas.microsoft.com/office/drawing/2014/main" id="{5777DC71-DAE2-8C60-0D4E-0ECD405B5D86}"/>
                    </a:ext>
                  </a:extLst>
                </p:cNvPr>
                <p:cNvCxnSpPr/>
                <p:nvPr/>
              </p:nvCxnSpPr>
              <p:spPr>
                <a:xfrm>
                  <a:off x="5132387" y="2176483"/>
                  <a:ext cx="4284613"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9" name="직선 연결선 48">
                  <a:extLst>
                    <a:ext uri="{FF2B5EF4-FFF2-40B4-BE49-F238E27FC236}">
                      <a16:creationId xmlns:a16="http://schemas.microsoft.com/office/drawing/2014/main" id="{9147C0AF-B4D5-8C7F-E3B6-D92487E71A8F}"/>
                    </a:ext>
                  </a:extLst>
                </p:cNvPr>
                <p:cNvCxnSpPr/>
                <p:nvPr/>
              </p:nvCxnSpPr>
              <p:spPr>
                <a:xfrm>
                  <a:off x="5132387" y="2453320"/>
                  <a:ext cx="4284613"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46" name="object 38">
                <a:extLst>
                  <a:ext uri="{FF2B5EF4-FFF2-40B4-BE49-F238E27FC236}">
                    <a16:creationId xmlns:a16="http://schemas.microsoft.com/office/drawing/2014/main" id="{4F7A8FDD-F719-7548-A273-82C41E2D357F}"/>
                  </a:ext>
                </a:extLst>
              </p:cNvPr>
              <p:cNvSpPr txBox="1"/>
              <p:nvPr/>
            </p:nvSpPr>
            <p:spPr>
              <a:xfrm>
                <a:off x="5132387" y="1604642"/>
                <a:ext cx="648000" cy="123239"/>
              </a:xfrm>
              <a:prstGeom prst="rect">
                <a:avLst/>
              </a:prstGeom>
            </p:spPr>
            <p:txBody>
              <a:bodyPr vert="horz" wrap="square" lIns="0" tIns="12065" rIns="0" bIns="0" rtlCol="0">
                <a:spAutoFit/>
              </a:bodyPr>
              <a:lstStyle>
                <a:defPPr>
                  <a:defRPr lang="en-US"/>
                </a:defPPr>
                <a:lvl1pPr marL="12700" marR="5080" lvl="0" indent="0" algn="r" defTabSz="914400" fontAlgn="auto">
                  <a:lnSpc>
                    <a:spcPct val="90000"/>
                  </a:lnSpc>
                  <a:spcBef>
                    <a:spcPts val="95"/>
                  </a:spcBef>
                  <a:spcAft>
                    <a:spcPts val="0"/>
                  </a:spcAft>
                  <a:buClrTx/>
                  <a:buSzTx/>
                  <a:buFontTx/>
                  <a:buNone/>
                  <a:tabLst/>
                  <a:defRPr kumimoji="0" sz="1050" b="0" i="0" u="none" strike="noStrike" cap="none" spc="0" normalizeH="0" baseline="0">
                    <a:ln>
                      <a:noFill/>
                    </a:ln>
                    <a:gradFill>
                      <a:gsLst>
                        <a:gs pos="0">
                          <a:schemeClr val="bg1">
                            <a:lumMod val="65000"/>
                          </a:schemeClr>
                        </a:gs>
                        <a:gs pos="100000">
                          <a:schemeClr val="bg1">
                            <a:lumMod val="65000"/>
                          </a:schemeClr>
                        </a:gs>
                      </a:gsLst>
                      <a:lin ang="5400000" scaled="1"/>
                    </a:gradFill>
                    <a:effectLst/>
                    <a:uLnTx/>
                    <a:uFillTx/>
                    <a:latin typeface="KoPub돋움체 Bold" panose="00000800000000000000" pitchFamily="2" charset="-127"/>
                    <a:ea typeface="KoPub돋움체 Bold" panose="00000800000000000000" pitchFamily="2" charset="-127"/>
                    <a:cs typeface="Calibri"/>
                  </a:defRPr>
                </a:lvl1pPr>
              </a:lstStyle>
              <a:p>
                <a:pPr algn="l"/>
                <a:r>
                  <a:rPr lang="en-US" altLang="ko-KR" sz="800" spc="-50" dirty="0">
                    <a:ln>
                      <a:solidFill>
                        <a:srgbClr val="FD349C">
                          <a:alpha val="0"/>
                        </a:srgbClr>
                      </a:solidFill>
                    </a:ln>
                    <a:solidFill>
                      <a:schemeClr val="tx1">
                        <a:lumMod val="50000"/>
                        <a:lumOff val="50000"/>
                      </a:schemeClr>
                    </a:solidFill>
                    <a:latin typeface="KoPub돋움체 Medium" panose="02020603020101020101" pitchFamily="18" charset="-127"/>
                    <a:ea typeface="KoPub돋움체 Medium" panose="02020603020101020101" pitchFamily="18" charset="-127"/>
                    <a:cs typeface="+mn-cs"/>
                  </a:rPr>
                  <a:t>(</a:t>
                </a:r>
                <a:r>
                  <a:rPr lang="ko-KR" altLang="en-US" sz="800" spc="-50" dirty="0">
                    <a:ln>
                      <a:solidFill>
                        <a:srgbClr val="FD349C">
                          <a:alpha val="0"/>
                        </a:srgbClr>
                      </a:solidFill>
                    </a:ln>
                    <a:solidFill>
                      <a:schemeClr val="tx1">
                        <a:lumMod val="50000"/>
                        <a:lumOff val="50000"/>
                      </a:schemeClr>
                    </a:solidFill>
                    <a:latin typeface="KoPub돋움체 Medium" panose="02020603020101020101" pitchFamily="18" charset="-127"/>
                    <a:ea typeface="KoPub돋움체 Medium" panose="02020603020101020101" pitchFamily="18" charset="-127"/>
                    <a:cs typeface="+mn-cs"/>
                  </a:rPr>
                  <a:t>백만 페소</a:t>
                </a:r>
                <a:r>
                  <a:rPr lang="en-US" altLang="ko-KR" sz="800" spc="-50" dirty="0">
                    <a:ln>
                      <a:solidFill>
                        <a:srgbClr val="FD349C">
                          <a:alpha val="0"/>
                        </a:srgbClr>
                      </a:solidFill>
                    </a:ln>
                    <a:solidFill>
                      <a:schemeClr val="tx1">
                        <a:lumMod val="50000"/>
                        <a:lumOff val="50000"/>
                      </a:schemeClr>
                    </a:solidFill>
                    <a:latin typeface="KoPub돋움체 Medium" panose="02020603020101020101" pitchFamily="18" charset="-127"/>
                    <a:ea typeface="KoPub돋움체 Medium" panose="02020603020101020101" pitchFamily="18" charset="-127"/>
                    <a:cs typeface="+mn-cs"/>
                  </a:rPr>
                  <a:t>)</a:t>
                </a:r>
                <a:endParaRPr lang="ko-KR" altLang="en-US" sz="800" spc="-50" dirty="0">
                  <a:ln>
                    <a:solidFill>
                      <a:srgbClr val="FD349C">
                        <a:alpha val="0"/>
                      </a:srgbClr>
                    </a:solidFill>
                  </a:ln>
                  <a:solidFill>
                    <a:schemeClr val="tx1">
                      <a:lumMod val="50000"/>
                      <a:lumOff val="50000"/>
                    </a:schemeClr>
                  </a:solidFill>
                  <a:latin typeface="KoPub돋움체 Medium" panose="02020603020101020101" pitchFamily="18" charset="-127"/>
                  <a:ea typeface="KoPub돋움체 Medium" panose="02020603020101020101" pitchFamily="18" charset="-127"/>
                  <a:cs typeface="+mn-cs"/>
                </a:endParaRPr>
              </a:p>
            </p:txBody>
          </p:sp>
        </p:grpSp>
        <p:graphicFrame>
          <p:nvGraphicFramePr>
            <p:cNvPr id="42" name="차트 41">
              <a:extLst>
                <a:ext uri="{FF2B5EF4-FFF2-40B4-BE49-F238E27FC236}">
                  <a16:creationId xmlns:a16="http://schemas.microsoft.com/office/drawing/2014/main" id="{CB8F82C7-63FA-47C5-3A03-E072DA0FAD65}"/>
                </a:ext>
              </a:extLst>
            </p:cNvPr>
            <p:cNvGraphicFramePr/>
            <p:nvPr>
              <p:extLst>
                <p:ext uri="{D42A27DB-BD31-4B8C-83A1-F6EECF244321}">
                  <p14:modId xmlns:p14="http://schemas.microsoft.com/office/powerpoint/2010/main" val="81371247"/>
                </p:ext>
              </p:extLst>
            </p:nvPr>
          </p:nvGraphicFramePr>
          <p:xfrm>
            <a:off x="478777" y="1697545"/>
            <a:ext cx="4294836" cy="3058931"/>
          </p:xfrm>
          <a:graphic>
            <a:graphicData uri="http://schemas.openxmlformats.org/drawingml/2006/chart">
              <c:chart xmlns:c="http://schemas.openxmlformats.org/drawingml/2006/chart" xmlns:r="http://schemas.openxmlformats.org/officeDocument/2006/relationships" r:id="rId7"/>
            </a:graphicData>
          </a:graphic>
        </p:graphicFrame>
        <p:sp>
          <p:nvSpPr>
            <p:cNvPr id="43" name="TextBox 42">
              <a:extLst>
                <a:ext uri="{FF2B5EF4-FFF2-40B4-BE49-F238E27FC236}">
                  <a16:creationId xmlns:a16="http://schemas.microsoft.com/office/drawing/2014/main" id="{3EEFD9AD-0830-660F-71DB-3B2106B3417D}"/>
                </a:ext>
              </a:extLst>
            </p:cNvPr>
            <p:cNvSpPr txBox="1"/>
            <p:nvPr/>
          </p:nvSpPr>
          <p:spPr>
            <a:xfrm>
              <a:off x="478777" y="4747995"/>
              <a:ext cx="4294800" cy="318924"/>
            </a:xfrm>
            <a:prstGeom prst="rect">
              <a:avLst/>
            </a:prstGeom>
            <a:noFill/>
            <a:ln>
              <a:noFill/>
            </a:ln>
          </p:spPr>
          <p:txBody>
            <a:bodyPr wrap="square" lIns="0" tIns="72000" rIns="0" bIns="0" rtlCol="0" anchor="t">
              <a:spAutoFit/>
            </a:bodyPr>
            <a:lstStyle>
              <a:defPPr>
                <a:defRPr lang="en-US"/>
              </a:defPPr>
              <a:lvl1pPr lvl="0">
                <a:defRPr sz="800">
                  <a:ln>
                    <a:solidFill>
                      <a:prstClr val="white">
                        <a:lumMod val="75000"/>
                        <a:alpha val="0"/>
                      </a:prstClr>
                    </a:solidFill>
                  </a:ln>
                  <a:solidFill>
                    <a:prstClr val="white">
                      <a:lumMod val="50000"/>
                    </a:prstClr>
                  </a:solidFill>
                  <a:latin typeface="KoPub돋움체 Medium" panose="00000600000000000000" pitchFamily="2" charset="-127"/>
                  <a:ea typeface="KoPub돋움체 Medium" panose="00000600000000000000" pitchFamily="2" charset="-127"/>
                </a:defRPr>
              </a:lvl1pPr>
            </a:lstStyle>
            <a:p>
              <a:r>
                <a:rPr lang="en-US" altLang="ko-KR" dirty="0">
                  <a:solidFill>
                    <a:schemeClr val="bg1">
                      <a:lumMod val="50000"/>
                    </a:schemeClr>
                  </a:solidFill>
                </a:rPr>
                <a:t>Source: Insurance Commission(Philippines), Statista, </a:t>
              </a:r>
              <a:r>
                <a:rPr lang="ko-KR" altLang="en-US" dirty="0" err="1">
                  <a:solidFill>
                    <a:schemeClr val="bg1">
                      <a:lumMod val="50000"/>
                    </a:schemeClr>
                  </a:solidFill>
                </a:rPr>
                <a:t>삼정</a:t>
              </a:r>
              <a:r>
                <a:rPr lang="en-US" altLang="ko-KR" dirty="0">
                  <a:solidFill>
                    <a:schemeClr val="bg1">
                      <a:lumMod val="50000"/>
                    </a:schemeClr>
                  </a:solidFill>
                </a:rPr>
                <a:t>KPMG </a:t>
              </a:r>
              <a:r>
                <a:rPr lang="ko-KR" altLang="en-US" dirty="0">
                  <a:solidFill>
                    <a:schemeClr val="bg1">
                      <a:lumMod val="50000"/>
                    </a:schemeClr>
                  </a:solidFill>
                </a:rPr>
                <a:t>경제연구원</a:t>
              </a:r>
              <a:endParaRPr lang="en-US" altLang="ko-KR" dirty="0">
                <a:solidFill>
                  <a:schemeClr val="bg1">
                    <a:lumMod val="50000"/>
                  </a:schemeClr>
                </a:solidFill>
              </a:endParaRPr>
            </a:p>
            <a:p>
              <a:r>
                <a:rPr lang="en-US" altLang="ko-KR" dirty="0">
                  <a:solidFill>
                    <a:schemeClr val="bg1">
                      <a:lumMod val="50000"/>
                    </a:schemeClr>
                  </a:solidFill>
                </a:rPr>
                <a:t>Note: </a:t>
              </a:r>
              <a:r>
                <a:rPr lang="ko-KR" altLang="en-US" dirty="0">
                  <a:solidFill>
                    <a:schemeClr val="bg1">
                      <a:lumMod val="50000"/>
                    </a:schemeClr>
                  </a:solidFill>
                </a:rPr>
                <a:t>수입보험료는 </a:t>
              </a:r>
              <a:r>
                <a:rPr lang="en-US" altLang="ko-KR" dirty="0">
                  <a:solidFill>
                    <a:schemeClr val="bg1">
                      <a:lumMod val="50000"/>
                    </a:schemeClr>
                  </a:solidFill>
                </a:rPr>
                <a:t>Gross Premium </a:t>
              </a:r>
              <a:r>
                <a:rPr lang="ko-KR" altLang="en-US" dirty="0">
                  <a:solidFill>
                    <a:schemeClr val="bg1">
                      <a:lumMod val="50000"/>
                    </a:schemeClr>
                  </a:solidFill>
                </a:rPr>
                <a:t>기준</a:t>
              </a:r>
            </a:p>
          </p:txBody>
        </p:sp>
      </p:grpSp>
      <p:sp>
        <p:nvSpPr>
          <p:cNvPr id="51" name="object 38">
            <a:extLst>
              <a:ext uri="{FF2B5EF4-FFF2-40B4-BE49-F238E27FC236}">
                <a16:creationId xmlns:a16="http://schemas.microsoft.com/office/drawing/2014/main" id="{A7D8720E-4503-D696-C480-0EF0A85CB28D}"/>
              </a:ext>
            </a:extLst>
          </p:cNvPr>
          <p:cNvSpPr txBox="1"/>
          <p:nvPr/>
        </p:nvSpPr>
        <p:spPr>
          <a:xfrm>
            <a:off x="489000" y="1604642"/>
            <a:ext cx="936000" cy="123239"/>
          </a:xfrm>
          <a:prstGeom prst="rect">
            <a:avLst/>
          </a:prstGeom>
        </p:spPr>
        <p:txBody>
          <a:bodyPr vert="horz" wrap="square" lIns="0" tIns="12065" rIns="0" bIns="0" rtlCol="0">
            <a:spAutoFit/>
          </a:bodyPr>
          <a:lstStyle>
            <a:defPPr>
              <a:defRPr lang="en-US"/>
            </a:defPPr>
            <a:lvl1pPr marL="12700" marR="5080" lvl="0" indent="0" algn="r" defTabSz="914400" fontAlgn="auto">
              <a:lnSpc>
                <a:spcPct val="90000"/>
              </a:lnSpc>
              <a:spcBef>
                <a:spcPts val="95"/>
              </a:spcBef>
              <a:spcAft>
                <a:spcPts val="0"/>
              </a:spcAft>
              <a:buClrTx/>
              <a:buSzTx/>
              <a:buFontTx/>
              <a:buNone/>
              <a:tabLst/>
              <a:defRPr kumimoji="0" sz="1050" b="0" i="0" u="none" strike="noStrike" cap="none" spc="0" normalizeH="0" baseline="0">
                <a:ln>
                  <a:noFill/>
                </a:ln>
                <a:gradFill>
                  <a:gsLst>
                    <a:gs pos="0">
                      <a:schemeClr val="bg1">
                        <a:lumMod val="65000"/>
                      </a:schemeClr>
                    </a:gs>
                    <a:gs pos="100000">
                      <a:schemeClr val="bg1">
                        <a:lumMod val="65000"/>
                      </a:schemeClr>
                    </a:gs>
                  </a:gsLst>
                  <a:lin ang="5400000" scaled="1"/>
                </a:gradFill>
                <a:effectLst/>
                <a:uLnTx/>
                <a:uFillTx/>
                <a:latin typeface="KoPub돋움체 Bold" panose="00000800000000000000" pitchFamily="2" charset="-127"/>
                <a:ea typeface="KoPub돋움체 Bold" panose="00000800000000000000" pitchFamily="2" charset="-127"/>
                <a:cs typeface="Calibri"/>
              </a:defRPr>
            </a:lvl1pPr>
          </a:lstStyle>
          <a:p>
            <a:pPr algn="l"/>
            <a:r>
              <a:rPr lang="en-US" altLang="ko-KR" sz="800" spc="-50" dirty="0">
                <a:ln>
                  <a:solidFill>
                    <a:srgbClr val="FD349C">
                      <a:alpha val="0"/>
                    </a:srgbClr>
                  </a:solidFill>
                </a:ln>
                <a:solidFill>
                  <a:schemeClr val="tx1">
                    <a:lumMod val="50000"/>
                    <a:lumOff val="50000"/>
                  </a:schemeClr>
                </a:solidFill>
                <a:latin typeface="KoPub돋움체 Medium" panose="02020603020101020101" pitchFamily="18" charset="-127"/>
                <a:ea typeface="KoPub돋움체 Medium" panose="02020603020101020101" pitchFamily="18" charset="-127"/>
                <a:cs typeface="+mn-cs"/>
              </a:rPr>
              <a:t>(</a:t>
            </a:r>
            <a:r>
              <a:rPr lang="ko-KR" altLang="en-US" sz="800" spc="-50" dirty="0">
                <a:ln>
                  <a:solidFill>
                    <a:srgbClr val="FD349C">
                      <a:alpha val="0"/>
                    </a:srgbClr>
                  </a:solidFill>
                </a:ln>
                <a:solidFill>
                  <a:schemeClr val="tx1">
                    <a:lumMod val="50000"/>
                    <a:lumOff val="50000"/>
                  </a:schemeClr>
                </a:solidFill>
                <a:latin typeface="KoPub돋움체 Medium" panose="02020603020101020101" pitchFamily="18" charset="-127"/>
                <a:ea typeface="KoPub돋움체 Medium" panose="02020603020101020101" pitchFamily="18" charset="-127"/>
                <a:cs typeface="+mn-cs"/>
              </a:rPr>
              <a:t>십억 페소</a:t>
            </a:r>
            <a:r>
              <a:rPr lang="en-US" altLang="ko-KR" sz="800" spc="-50" dirty="0">
                <a:ln>
                  <a:solidFill>
                    <a:srgbClr val="FD349C">
                      <a:alpha val="0"/>
                    </a:srgbClr>
                  </a:solidFill>
                </a:ln>
                <a:solidFill>
                  <a:schemeClr val="tx1">
                    <a:lumMod val="50000"/>
                    <a:lumOff val="50000"/>
                  </a:schemeClr>
                </a:solidFill>
                <a:latin typeface="KoPub돋움체 Medium" panose="02020603020101020101" pitchFamily="18" charset="-127"/>
                <a:ea typeface="KoPub돋움체 Medium" panose="02020603020101020101" pitchFamily="18" charset="-127"/>
                <a:cs typeface="+mn-cs"/>
              </a:rPr>
              <a:t>)</a:t>
            </a:r>
          </a:p>
        </p:txBody>
      </p:sp>
      <p:sp>
        <p:nvSpPr>
          <p:cNvPr id="8" name="TextBox 7">
            <a:extLst>
              <a:ext uri="{FF2B5EF4-FFF2-40B4-BE49-F238E27FC236}">
                <a16:creationId xmlns:a16="http://schemas.microsoft.com/office/drawing/2014/main" id="{5B0A8364-9378-D5C5-4F8F-E605DD99DA0E}"/>
              </a:ext>
            </a:extLst>
          </p:cNvPr>
          <p:cNvSpPr txBox="1"/>
          <p:nvPr/>
        </p:nvSpPr>
        <p:spPr>
          <a:xfrm>
            <a:off x="478777" y="5175063"/>
            <a:ext cx="4294800" cy="1022400"/>
          </a:xfrm>
          <a:prstGeom prst="rect">
            <a:avLst/>
          </a:prstGeom>
          <a:solidFill>
            <a:srgbClr val="DEF7FF"/>
          </a:solidFill>
          <a:ln w="3175">
            <a:solidFill>
              <a:srgbClr val="99E3FB"/>
            </a:solidFill>
          </a:ln>
        </p:spPr>
        <p:txBody>
          <a:bodyPr wrap="square" lIns="108000" tIns="72000" rIns="108000" bIns="72000" anchor="t">
            <a:noAutofit/>
          </a:bodyPr>
          <a:lstStyle>
            <a:defPPr>
              <a:defRPr lang="en-US"/>
            </a:defPPr>
            <a:lvl1pPr marL="108000" indent="-108000" defTabSz="457200">
              <a:lnSpc>
                <a:spcPct val="110000"/>
              </a:lnSpc>
              <a:spcAft>
                <a:spcPts val="300"/>
              </a:spcAft>
              <a:buClr>
                <a:schemeClr val="tx1">
                  <a:lumMod val="85000"/>
                  <a:lumOff val="15000"/>
                </a:schemeClr>
              </a:buClr>
              <a:buFont typeface="Arial" panose="020B0604020202020204" pitchFamily="34" charset="0"/>
              <a:buChar char="•"/>
              <a:defRPr sz="1000" b="1">
                <a:ln>
                  <a:solidFill>
                    <a:schemeClr val="accent5">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altLang="ko-KR" dirty="0"/>
              <a:t>2021</a:t>
            </a:r>
            <a:r>
              <a:rPr lang="ko-KR" altLang="en-US" dirty="0"/>
              <a:t>년 기준 손해보험 수입보험료는 </a:t>
            </a:r>
            <a:r>
              <a:rPr lang="en-US" altLang="ko-KR" dirty="0"/>
              <a:t>964.1</a:t>
            </a:r>
            <a:r>
              <a:rPr lang="ko-KR" altLang="en-US" dirty="0"/>
              <a:t>억 페소를 기록 </a:t>
            </a:r>
            <a:endParaRPr lang="en-US" altLang="ko-KR" dirty="0"/>
          </a:p>
          <a:p>
            <a:pPr marL="266700" indent="-174625">
              <a:buClr>
                <a:schemeClr val="tx1">
                  <a:lumMod val="75000"/>
                  <a:lumOff val="25000"/>
                </a:schemeClr>
              </a:buClr>
              <a:buFontTx/>
              <a:buChar char="-"/>
            </a:pPr>
            <a:r>
              <a:rPr lang="ko-KR" altLang="en-US" b="0" dirty="0">
                <a:solidFill>
                  <a:schemeClr val="tx1">
                    <a:lumMod val="75000"/>
                    <a:lumOff val="25000"/>
                  </a:schemeClr>
                </a:solidFill>
              </a:rPr>
              <a:t>화재보험이 손해보험 전체 수입보험료의 </a:t>
            </a:r>
            <a:r>
              <a:rPr lang="en-US" altLang="ko-KR" b="0" dirty="0">
                <a:solidFill>
                  <a:schemeClr val="tx1">
                    <a:lumMod val="75000"/>
                    <a:lumOff val="25000"/>
                  </a:schemeClr>
                </a:solidFill>
              </a:rPr>
              <a:t>38.6%(372.3</a:t>
            </a:r>
            <a:r>
              <a:rPr lang="ko-KR" altLang="en-US" b="0" dirty="0">
                <a:solidFill>
                  <a:schemeClr val="tx1">
                    <a:lumMod val="75000"/>
                    <a:lumOff val="25000"/>
                  </a:schemeClr>
                </a:solidFill>
              </a:rPr>
              <a:t>억 페소</a:t>
            </a:r>
            <a:r>
              <a:rPr lang="en-US" altLang="ko-KR" b="0" dirty="0">
                <a:solidFill>
                  <a:schemeClr val="tx1">
                    <a:lumMod val="75000"/>
                    <a:lumOff val="25000"/>
                  </a:schemeClr>
                </a:solidFill>
              </a:rPr>
              <a:t>)</a:t>
            </a:r>
            <a:r>
              <a:rPr lang="ko-KR" altLang="en-US" b="0" dirty="0">
                <a:solidFill>
                  <a:schemeClr val="tx1">
                    <a:lumMod val="75000"/>
                    <a:lumOff val="25000"/>
                  </a:schemeClr>
                </a:solidFill>
              </a:rPr>
              <a:t>를 차지</a:t>
            </a:r>
            <a:endParaRPr lang="en-US" altLang="ko-KR" b="0" dirty="0">
              <a:solidFill>
                <a:schemeClr val="tx1">
                  <a:lumMod val="75000"/>
                  <a:lumOff val="25000"/>
                </a:schemeClr>
              </a:solidFill>
            </a:endParaRPr>
          </a:p>
          <a:p>
            <a:pPr marL="266700" indent="-174625">
              <a:buClr>
                <a:schemeClr val="tx1">
                  <a:lumMod val="75000"/>
                  <a:lumOff val="25000"/>
                </a:schemeClr>
              </a:buClr>
              <a:buFontTx/>
              <a:buChar char="-"/>
            </a:pPr>
            <a:r>
              <a:rPr lang="ko-KR" altLang="en-US" b="0" dirty="0">
                <a:solidFill>
                  <a:schemeClr val="tx1">
                    <a:lumMod val="75000"/>
                    <a:lumOff val="25000"/>
                  </a:schemeClr>
                </a:solidFill>
              </a:rPr>
              <a:t>다음으로 자동차보험이 </a:t>
            </a:r>
            <a:r>
              <a:rPr lang="en-US" altLang="ko-KR" b="0" dirty="0">
                <a:solidFill>
                  <a:schemeClr val="tx1">
                    <a:lumMod val="75000"/>
                    <a:lumOff val="25000"/>
                  </a:schemeClr>
                </a:solidFill>
              </a:rPr>
              <a:t>27.1%(261.8</a:t>
            </a:r>
            <a:r>
              <a:rPr lang="ko-KR" altLang="en-US" b="0" dirty="0">
                <a:solidFill>
                  <a:schemeClr val="tx1">
                    <a:lumMod val="75000"/>
                    <a:lumOff val="25000"/>
                  </a:schemeClr>
                </a:solidFill>
              </a:rPr>
              <a:t>억 페소</a:t>
            </a:r>
            <a:r>
              <a:rPr lang="en-US" altLang="ko-KR" b="0" dirty="0">
                <a:solidFill>
                  <a:schemeClr val="tx1">
                    <a:lumMod val="75000"/>
                    <a:lumOff val="25000"/>
                  </a:schemeClr>
                </a:solidFill>
              </a:rPr>
              <a:t>),</a:t>
            </a:r>
            <a:r>
              <a:rPr lang="ko-KR" altLang="en-US" b="0" dirty="0">
                <a:solidFill>
                  <a:schemeClr val="tx1">
                    <a:lumMod val="75000"/>
                    <a:lumOff val="25000"/>
                  </a:schemeClr>
                </a:solidFill>
              </a:rPr>
              <a:t> 특종보험 </a:t>
            </a:r>
            <a:r>
              <a:rPr lang="en-US" altLang="ko-KR" b="0" dirty="0">
                <a:solidFill>
                  <a:schemeClr val="tx1">
                    <a:lumMod val="75000"/>
                    <a:lumOff val="25000"/>
                  </a:schemeClr>
                </a:solidFill>
              </a:rPr>
              <a:t>23.5%(226.5</a:t>
            </a:r>
            <a:r>
              <a:rPr lang="ko-KR" altLang="en-US" b="0" dirty="0">
                <a:solidFill>
                  <a:schemeClr val="tx1">
                    <a:lumMod val="75000"/>
                    <a:lumOff val="25000"/>
                  </a:schemeClr>
                </a:solidFill>
              </a:rPr>
              <a:t>억 페소</a:t>
            </a:r>
            <a:r>
              <a:rPr lang="en-US" altLang="ko-KR" b="0" dirty="0">
                <a:solidFill>
                  <a:schemeClr val="tx1">
                    <a:lumMod val="75000"/>
                    <a:lumOff val="25000"/>
                  </a:schemeClr>
                </a:solidFill>
              </a:rPr>
              <a:t>), </a:t>
            </a:r>
            <a:r>
              <a:rPr lang="ko-KR" altLang="en-US" b="0" dirty="0">
                <a:solidFill>
                  <a:schemeClr val="tx1">
                    <a:lumMod val="75000"/>
                    <a:lumOff val="25000"/>
                  </a:schemeClr>
                </a:solidFill>
              </a:rPr>
              <a:t>해상보험이 </a:t>
            </a:r>
            <a:r>
              <a:rPr lang="en-US" altLang="ko-KR" b="0" dirty="0">
                <a:solidFill>
                  <a:schemeClr val="tx1">
                    <a:lumMod val="75000"/>
                    <a:lumOff val="25000"/>
                  </a:schemeClr>
                </a:solidFill>
              </a:rPr>
              <a:t>6.4%(61.7</a:t>
            </a:r>
            <a:r>
              <a:rPr lang="ko-KR" altLang="en-US" b="0" dirty="0">
                <a:solidFill>
                  <a:schemeClr val="tx1">
                    <a:lumMod val="75000"/>
                    <a:lumOff val="25000"/>
                  </a:schemeClr>
                </a:solidFill>
              </a:rPr>
              <a:t>억 페소</a:t>
            </a:r>
            <a:r>
              <a:rPr lang="en-US" altLang="ko-KR" b="0" dirty="0">
                <a:solidFill>
                  <a:schemeClr val="tx1">
                    <a:lumMod val="75000"/>
                    <a:lumOff val="25000"/>
                  </a:schemeClr>
                </a:solidFill>
              </a:rPr>
              <a:t>), </a:t>
            </a:r>
            <a:r>
              <a:rPr lang="ko-KR" altLang="en-US" b="0" dirty="0">
                <a:solidFill>
                  <a:schemeClr val="tx1">
                    <a:lumMod val="75000"/>
                    <a:lumOff val="25000"/>
                  </a:schemeClr>
                </a:solidFill>
              </a:rPr>
              <a:t>보증보험이 </a:t>
            </a:r>
            <a:r>
              <a:rPr lang="en-US" altLang="ko-KR" b="0" dirty="0">
                <a:solidFill>
                  <a:schemeClr val="tx1">
                    <a:lumMod val="75000"/>
                    <a:lumOff val="25000"/>
                  </a:schemeClr>
                </a:solidFill>
              </a:rPr>
              <a:t>4.4%(42.0</a:t>
            </a:r>
            <a:r>
              <a:rPr lang="ko-KR" altLang="en-US" b="0" dirty="0">
                <a:solidFill>
                  <a:schemeClr val="tx1">
                    <a:lumMod val="75000"/>
                    <a:lumOff val="25000"/>
                  </a:schemeClr>
                </a:solidFill>
              </a:rPr>
              <a:t>억 페소</a:t>
            </a:r>
            <a:r>
              <a:rPr lang="en-US" altLang="ko-KR" b="0" dirty="0">
                <a:solidFill>
                  <a:schemeClr val="tx1">
                    <a:lumMod val="75000"/>
                    <a:lumOff val="25000"/>
                  </a:schemeClr>
                </a:solidFill>
              </a:rPr>
              <a:t>)</a:t>
            </a:r>
            <a:r>
              <a:rPr lang="ko-KR" altLang="en-US" b="0" dirty="0">
                <a:solidFill>
                  <a:schemeClr val="tx1">
                    <a:lumMod val="75000"/>
                    <a:lumOff val="25000"/>
                  </a:schemeClr>
                </a:solidFill>
              </a:rPr>
              <a:t>의 비중을 차지</a:t>
            </a:r>
          </a:p>
        </p:txBody>
      </p:sp>
      <p:sp>
        <p:nvSpPr>
          <p:cNvPr id="9" name="TextBox 8">
            <a:extLst>
              <a:ext uri="{FF2B5EF4-FFF2-40B4-BE49-F238E27FC236}">
                <a16:creationId xmlns:a16="http://schemas.microsoft.com/office/drawing/2014/main" id="{541753C9-DF32-42CB-E344-CE7C32D5D092}"/>
              </a:ext>
            </a:extLst>
          </p:cNvPr>
          <p:cNvSpPr txBox="1"/>
          <p:nvPr/>
        </p:nvSpPr>
        <p:spPr>
          <a:xfrm>
            <a:off x="5132387" y="5175063"/>
            <a:ext cx="4294800" cy="1022400"/>
          </a:xfrm>
          <a:prstGeom prst="rect">
            <a:avLst/>
          </a:prstGeom>
          <a:solidFill>
            <a:srgbClr val="DEF7FF"/>
          </a:solidFill>
          <a:ln w="3175">
            <a:solidFill>
              <a:srgbClr val="99E3FB"/>
            </a:solidFill>
          </a:ln>
        </p:spPr>
        <p:txBody>
          <a:bodyPr wrap="square" lIns="108000" tIns="72000" rIns="108000" bIns="72000" anchor="t">
            <a:noAutofit/>
          </a:bodyPr>
          <a:lstStyle>
            <a:defPPr>
              <a:defRPr lang="en-US"/>
            </a:defPPr>
            <a:lvl1pPr marL="108000" indent="-108000" defTabSz="457200">
              <a:lnSpc>
                <a:spcPct val="110000"/>
              </a:lnSpc>
              <a:spcAft>
                <a:spcPts val="300"/>
              </a:spcAft>
              <a:buClr>
                <a:schemeClr val="tx1">
                  <a:lumMod val="85000"/>
                  <a:lumOff val="15000"/>
                </a:schemeClr>
              </a:buClr>
              <a:buFont typeface="Arial" panose="020B0604020202020204" pitchFamily="34" charset="0"/>
              <a:buChar char="•"/>
              <a:defRPr sz="1000" b="1">
                <a:ln>
                  <a:solidFill>
                    <a:schemeClr val="accent5">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altLang="ko-KR" dirty="0"/>
              <a:t>2021</a:t>
            </a:r>
            <a:r>
              <a:rPr lang="ko-KR" altLang="en-US" dirty="0"/>
              <a:t>년 기준 재보험 수입보험료는 </a:t>
            </a:r>
            <a:r>
              <a:rPr lang="en-US" altLang="ko-KR" dirty="0"/>
              <a:t>1,170</a:t>
            </a:r>
            <a:r>
              <a:rPr lang="ko-KR" altLang="en-US" dirty="0"/>
              <a:t>만 페소를 기록 </a:t>
            </a:r>
            <a:endParaRPr lang="en-US" altLang="ko-KR" dirty="0"/>
          </a:p>
          <a:p>
            <a:pPr marL="266700" indent="-174625">
              <a:buClr>
                <a:schemeClr val="tx1">
                  <a:lumMod val="75000"/>
                  <a:lumOff val="25000"/>
                </a:schemeClr>
              </a:buClr>
              <a:buFontTx/>
              <a:buChar char="-"/>
            </a:pPr>
            <a:r>
              <a:rPr lang="ko-KR" altLang="en-US" b="0" dirty="0">
                <a:solidFill>
                  <a:schemeClr val="tx1">
                    <a:lumMod val="75000"/>
                    <a:lumOff val="25000"/>
                  </a:schemeClr>
                </a:solidFill>
              </a:rPr>
              <a:t>자동차보험이 </a:t>
            </a:r>
            <a:r>
              <a:rPr lang="en-US" altLang="ko-KR" b="0" dirty="0">
                <a:solidFill>
                  <a:schemeClr val="tx1">
                    <a:lumMod val="75000"/>
                    <a:lumOff val="25000"/>
                  </a:schemeClr>
                </a:solidFill>
              </a:rPr>
              <a:t>560</a:t>
            </a:r>
            <a:r>
              <a:rPr lang="ko-KR" altLang="en-US" b="0" dirty="0">
                <a:solidFill>
                  <a:schemeClr val="tx1">
                    <a:lumMod val="75000"/>
                    <a:lumOff val="25000"/>
                  </a:schemeClr>
                </a:solidFill>
              </a:rPr>
              <a:t>만 페소를 기록하며 전체 재보험 수입보험료의 </a:t>
            </a:r>
            <a:r>
              <a:rPr lang="en-US" altLang="ko-KR" b="0" dirty="0">
                <a:solidFill>
                  <a:schemeClr val="tx1">
                    <a:lumMod val="75000"/>
                    <a:lumOff val="25000"/>
                  </a:schemeClr>
                </a:solidFill>
              </a:rPr>
              <a:t>47.5%</a:t>
            </a:r>
            <a:r>
              <a:rPr lang="ko-KR" altLang="en-US" b="0" dirty="0">
                <a:solidFill>
                  <a:schemeClr val="tx1">
                    <a:lumMod val="75000"/>
                    <a:lumOff val="25000"/>
                  </a:schemeClr>
                </a:solidFill>
              </a:rPr>
              <a:t>를 차지하였으며</a:t>
            </a:r>
            <a:r>
              <a:rPr lang="en-US" altLang="ko-KR" b="0" dirty="0">
                <a:solidFill>
                  <a:schemeClr val="tx1">
                    <a:lumMod val="75000"/>
                    <a:lumOff val="25000"/>
                  </a:schemeClr>
                </a:solidFill>
              </a:rPr>
              <a:t>, </a:t>
            </a:r>
            <a:r>
              <a:rPr lang="ko-KR" altLang="en-US" b="0" dirty="0">
                <a:solidFill>
                  <a:schemeClr val="tx1">
                    <a:lumMod val="75000"/>
                    <a:lumOff val="25000"/>
                  </a:schemeClr>
                </a:solidFill>
              </a:rPr>
              <a:t>해상보험은 </a:t>
            </a:r>
            <a:r>
              <a:rPr lang="en-US" altLang="ko-KR" b="0" dirty="0">
                <a:solidFill>
                  <a:schemeClr val="tx1">
                    <a:lumMod val="75000"/>
                    <a:lumOff val="25000"/>
                  </a:schemeClr>
                </a:solidFill>
              </a:rPr>
              <a:t>350</a:t>
            </a:r>
            <a:r>
              <a:rPr lang="ko-KR" altLang="en-US" b="0" dirty="0">
                <a:solidFill>
                  <a:schemeClr val="tx1">
                    <a:lumMod val="75000"/>
                    <a:lumOff val="25000"/>
                  </a:schemeClr>
                </a:solidFill>
              </a:rPr>
              <a:t>만 페소</a:t>
            </a:r>
            <a:r>
              <a:rPr lang="en-US" altLang="ko-KR" b="0" dirty="0">
                <a:solidFill>
                  <a:schemeClr val="tx1">
                    <a:lumMod val="75000"/>
                    <a:lumOff val="25000"/>
                  </a:schemeClr>
                </a:solidFill>
              </a:rPr>
              <a:t>(29.7%), </a:t>
            </a:r>
            <a:r>
              <a:rPr lang="ko-KR" altLang="en-US" b="0" dirty="0">
                <a:solidFill>
                  <a:schemeClr val="tx1">
                    <a:lumMod val="75000"/>
                    <a:lumOff val="25000"/>
                  </a:schemeClr>
                </a:solidFill>
              </a:rPr>
              <a:t>특종보험이 </a:t>
            </a:r>
            <a:r>
              <a:rPr lang="en-US" altLang="ko-KR" b="0" dirty="0">
                <a:solidFill>
                  <a:schemeClr val="tx1">
                    <a:lumMod val="75000"/>
                    <a:lumOff val="25000"/>
                  </a:schemeClr>
                </a:solidFill>
              </a:rPr>
              <a:t>160</a:t>
            </a:r>
            <a:r>
              <a:rPr lang="ko-KR" altLang="en-US" b="0" dirty="0">
                <a:solidFill>
                  <a:schemeClr val="tx1">
                    <a:lumMod val="75000"/>
                    <a:lumOff val="25000"/>
                  </a:schemeClr>
                </a:solidFill>
              </a:rPr>
              <a:t>만 페소</a:t>
            </a:r>
            <a:r>
              <a:rPr lang="en-US" altLang="ko-KR" b="0" dirty="0">
                <a:solidFill>
                  <a:schemeClr val="tx1">
                    <a:lumMod val="75000"/>
                    <a:lumOff val="25000"/>
                  </a:schemeClr>
                </a:solidFill>
              </a:rPr>
              <a:t>(13.6%), </a:t>
            </a:r>
            <a:r>
              <a:rPr lang="ko-KR" altLang="en-US" b="0" dirty="0">
                <a:solidFill>
                  <a:schemeClr val="tx1">
                    <a:lumMod val="75000"/>
                    <a:lumOff val="25000"/>
                  </a:schemeClr>
                </a:solidFill>
              </a:rPr>
              <a:t>화재보험은 </a:t>
            </a:r>
            <a:r>
              <a:rPr lang="en-US" altLang="ko-KR" b="0" dirty="0">
                <a:solidFill>
                  <a:schemeClr val="tx1">
                    <a:lumMod val="75000"/>
                    <a:lumOff val="25000"/>
                  </a:schemeClr>
                </a:solidFill>
              </a:rPr>
              <a:t>140</a:t>
            </a:r>
            <a:r>
              <a:rPr lang="ko-KR" altLang="en-US" b="0" dirty="0">
                <a:solidFill>
                  <a:schemeClr val="tx1">
                    <a:lumMod val="75000"/>
                    <a:lumOff val="25000"/>
                  </a:schemeClr>
                </a:solidFill>
              </a:rPr>
              <a:t>만 페소</a:t>
            </a:r>
            <a:r>
              <a:rPr lang="en-US" altLang="ko-KR" b="0" dirty="0">
                <a:solidFill>
                  <a:schemeClr val="tx1">
                    <a:lumMod val="75000"/>
                    <a:lumOff val="25000"/>
                  </a:schemeClr>
                </a:solidFill>
              </a:rPr>
              <a:t>(11.9%)</a:t>
            </a:r>
            <a:r>
              <a:rPr lang="ko-KR" altLang="en-US" b="0" dirty="0">
                <a:solidFill>
                  <a:schemeClr val="tx1">
                    <a:lumMod val="75000"/>
                    <a:lumOff val="25000"/>
                  </a:schemeClr>
                </a:solidFill>
              </a:rPr>
              <a:t>를 기록</a:t>
            </a:r>
          </a:p>
        </p:txBody>
      </p:sp>
    </p:spTree>
    <p:extLst>
      <p:ext uri="{BB962C8B-B14F-4D97-AF65-F5344CB8AC3E}">
        <p14:creationId xmlns:p14="http://schemas.microsoft.com/office/powerpoint/2010/main" val="29099171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그룹 3">
            <a:extLst>
              <a:ext uri="{FF2B5EF4-FFF2-40B4-BE49-F238E27FC236}">
                <a16:creationId xmlns:a16="http://schemas.microsoft.com/office/drawing/2014/main" id="{724BA731-373F-66FA-4997-D36C2C09D603}"/>
              </a:ext>
            </a:extLst>
          </p:cNvPr>
          <p:cNvGrpSpPr/>
          <p:nvPr/>
        </p:nvGrpSpPr>
        <p:grpSpPr>
          <a:xfrm>
            <a:off x="7974644" y="10633"/>
            <a:ext cx="1947922" cy="1460015"/>
            <a:chOff x="7974644" y="10633"/>
            <a:chExt cx="1947922" cy="1460015"/>
          </a:xfrm>
        </p:grpSpPr>
        <p:pic>
          <p:nvPicPr>
            <p:cNvPr id="13" name="그림 12" descr="흑백, 텍스트, 스케치, 지도이(가) 표시된 사진&#10;&#10;자동 생성된 설명">
              <a:extLst>
                <a:ext uri="{FF2B5EF4-FFF2-40B4-BE49-F238E27FC236}">
                  <a16:creationId xmlns:a16="http://schemas.microsoft.com/office/drawing/2014/main" id="{CBCEE7E2-EE70-05E5-B0E2-62A9B7C79776}"/>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contrast="-40000"/>
                      </a14:imgEffect>
                    </a14:imgLayer>
                  </a14:imgProps>
                </a:ext>
              </a:extLst>
            </a:blip>
            <a:stretch>
              <a:fillRect/>
            </a:stretch>
          </p:blipFill>
          <p:spPr>
            <a:xfrm>
              <a:off x="8620905" y="10633"/>
              <a:ext cx="838305" cy="1460015"/>
            </a:xfrm>
            <a:prstGeom prst="rect">
              <a:avLst/>
            </a:prstGeom>
          </p:spPr>
        </p:pic>
        <p:sp>
          <p:nvSpPr>
            <p:cNvPr id="14" name="제목 3">
              <a:extLst>
                <a:ext uri="{FF2B5EF4-FFF2-40B4-BE49-F238E27FC236}">
                  <a16:creationId xmlns:a16="http://schemas.microsoft.com/office/drawing/2014/main" id="{E8A4B5D9-CE89-5D10-C634-6083CA94552C}"/>
                </a:ext>
              </a:extLst>
            </p:cNvPr>
            <p:cNvSpPr txBox="1">
              <a:spLocks/>
            </p:cNvSpPr>
            <p:nvPr/>
          </p:nvSpPr>
          <p:spPr>
            <a:xfrm>
              <a:off x="8444784" y="606616"/>
              <a:ext cx="1477782" cy="334294"/>
            </a:xfrm>
            <a:prstGeom prst="rect">
              <a:avLst/>
            </a:prstGeom>
          </p:spPr>
          <p:txBody>
            <a:bodyPr wrap="none" lIns="0" tIns="0" rIns="0" bIns="0" anchor="b" anchorCtr="0">
              <a:noAutofit/>
            </a:bodyPr>
            <a:lstStyle>
              <a:defPPr>
                <a:defRPr lang="en-US"/>
              </a:defPPr>
              <a:lvl1pPr marR="0" lvl="0" indent="539750" fontAlgn="auto">
                <a:lnSpc>
                  <a:spcPct val="100000"/>
                </a:lnSpc>
                <a:spcBef>
                  <a:spcPts val="0"/>
                </a:spcBef>
                <a:spcAft>
                  <a:spcPts val="0"/>
                </a:spcAft>
                <a:buClrTx/>
                <a:buSzTx/>
                <a:buFontTx/>
                <a:buNone/>
                <a:tabLst/>
                <a:defRPr sz="2400" b="0" i="0">
                  <a:ln>
                    <a:solidFill>
                      <a:prstClr val="white">
                        <a:lumMod val="75000"/>
                        <a:alpha val="0"/>
                      </a:prstClr>
                    </a:solidFill>
                  </a:ln>
                  <a:solidFill>
                    <a:schemeClr val="bg1"/>
                  </a:solidFill>
                  <a:latin typeface="KoPub돋움체 Bold" panose="00000800000000000000" pitchFamily="2" charset="-127"/>
                  <a:ea typeface="KoPub돋움체 Bold" panose="00000800000000000000" pitchFamily="2" charset="-127"/>
                  <a:cs typeface="KoPub돋움체 Medium" panose="02020603020101020101" pitchFamily="18" charset="-127"/>
                </a:defRPr>
              </a:lvl1pPr>
            </a:lstStyle>
            <a:p>
              <a:pPr marR="0" lvl="0" indent="0" defTabSz="914400" rtl="0" eaLnBrk="1" fontAlgn="auto" latinLnBrk="0" hangingPunct="1">
                <a:lnSpc>
                  <a:spcPct val="100000"/>
                </a:lnSpc>
                <a:spcBef>
                  <a:spcPts val="0"/>
                </a:spcBef>
                <a:spcAft>
                  <a:spcPts val="0"/>
                </a:spcAft>
                <a:buClrTx/>
                <a:buSzTx/>
                <a:buFontTx/>
                <a:buNone/>
                <a:tabLst/>
                <a:defRPr/>
              </a:pPr>
              <a:r>
                <a:rPr lang="ko-KR" altLang="en-US" sz="2000" dirty="0">
                  <a:ln>
                    <a:solidFill>
                      <a:prstClr val="white">
                        <a:lumMod val="75000"/>
                        <a:alpha val="0"/>
                      </a:prstClr>
                    </a:solidFill>
                  </a:ln>
                  <a:solidFill>
                    <a:schemeClr val="tx1">
                      <a:lumMod val="75000"/>
                      <a:lumOff val="25000"/>
                    </a:schemeClr>
                  </a:solidFill>
                </a:rPr>
                <a:t>필리핀</a:t>
              </a:r>
              <a:endParaRPr lang="en-US" altLang="ko-KR" sz="2000" dirty="0">
                <a:ln>
                  <a:solidFill>
                    <a:prstClr val="white">
                      <a:lumMod val="75000"/>
                      <a:alpha val="0"/>
                    </a:prstClr>
                  </a:solidFill>
                </a:ln>
                <a:solidFill>
                  <a:schemeClr val="tx1">
                    <a:lumMod val="75000"/>
                    <a:lumOff val="25000"/>
                  </a:schemeClr>
                </a:solidFill>
              </a:endParaRPr>
            </a:p>
          </p:txBody>
        </p:sp>
        <p:pic>
          <p:nvPicPr>
            <p:cNvPr id="18" name="그림 17">
              <a:extLst>
                <a:ext uri="{FF2B5EF4-FFF2-40B4-BE49-F238E27FC236}">
                  <a16:creationId xmlns:a16="http://schemas.microsoft.com/office/drawing/2014/main" id="{1554A7FF-DE22-8967-4625-ADDD7AA7EC29}"/>
                </a:ext>
              </a:extLst>
            </p:cNvPr>
            <p:cNvPicPr>
              <a:picLocks noChangeAspect="1"/>
            </p:cNvPicPr>
            <p:nvPr/>
          </p:nvPicPr>
          <p:blipFill>
            <a:blip r:embed="rId5"/>
            <a:stretch>
              <a:fillRect/>
            </a:stretch>
          </p:blipFill>
          <p:spPr>
            <a:xfrm>
              <a:off x="7974644" y="567342"/>
              <a:ext cx="407216" cy="407216"/>
            </a:xfrm>
            <a:prstGeom prst="rect">
              <a:avLst/>
            </a:prstGeom>
          </p:spPr>
        </p:pic>
      </p:grpSp>
      <p:sp>
        <p:nvSpPr>
          <p:cNvPr id="17" name="TextBox 16">
            <a:extLst>
              <a:ext uri="{FF2B5EF4-FFF2-40B4-BE49-F238E27FC236}">
                <a16:creationId xmlns:a16="http://schemas.microsoft.com/office/drawing/2014/main" id="{081CFD89-DBBC-B91E-C62B-E73ACBAA0C4A}"/>
              </a:ext>
            </a:extLst>
          </p:cNvPr>
          <p:cNvSpPr txBox="1"/>
          <p:nvPr/>
        </p:nvSpPr>
        <p:spPr>
          <a:xfrm>
            <a:off x="488948" y="5303079"/>
            <a:ext cx="4294800" cy="900000"/>
          </a:xfrm>
          <a:prstGeom prst="rect">
            <a:avLst/>
          </a:prstGeom>
          <a:solidFill>
            <a:srgbClr val="DEF7FF"/>
          </a:solidFill>
          <a:ln w="3175">
            <a:solidFill>
              <a:srgbClr val="99E3FB"/>
            </a:solidFill>
          </a:ln>
        </p:spPr>
        <p:txBody>
          <a:bodyPr wrap="square" lIns="108000" tIns="72000" rIns="108000" bIns="72000" anchor="t">
            <a:noAutofit/>
          </a:bodyPr>
          <a:lstStyle>
            <a:defPPr>
              <a:defRPr lang="en-US"/>
            </a:defPPr>
            <a:lvl1pPr marL="108000" indent="-108000" defTabSz="457200">
              <a:lnSpc>
                <a:spcPct val="110000"/>
              </a:lnSpc>
              <a:spcAft>
                <a:spcPts val="300"/>
              </a:spcAft>
              <a:buClr>
                <a:schemeClr val="tx1">
                  <a:lumMod val="85000"/>
                  <a:lumOff val="15000"/>
                </a:schemeClr>
              </a:buClr>
              <a:buFont typeface="Arial" panose="020B0604020202020204" pitchFamily="34" charset="0"/>
              <a:buChar char="•"/>
              <a:defRPr sz="1000" b="1">
                <a:ln>
                  <a:solidFill>
                    <a:schemeClr val="accent5">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altLang="ko-KR" dirty="0"/>
              <a:t>2022</a:t>
            </a:r>
            <a:r>
              <a:rPr lang="ko-KR" altLang="en-US" dirty="0"/>
              <a:t>년 총자산 기준 </a:t>
            </a:r>
            <a:r>
              <a:rPr lang="ko-KR" altLang="en-US" dirty="0" err="1"/>
              <a:t>기준</a:t>
            </a:r>
            <a:r>
              <a:rPr lang="ko-KR" altLang="en-US" dirty="0"/>
              <a:t> 캐나다 보험사인 </a:t>
            </a:r>
            <a:r>
              <a:rPr lang="en-US" altLang="ko-KR" dirty="0"/>
              <a:t>Sun Life</a:t>
            </a:r>
            <a:r>
              <a:rPr lang="ko-KR" altLang="en-US" dirty="0"/>
              <a:t>가 </a:t>
            </a:r>
            <a:r>
              <a:rPr lang="en-US" altLang="ko-KR" dirty="0"/>
              <a:t>2,781</a:t>
            </a:r>
            <a:r>
              <a:rPr lang="ko-KR" altLang="en-US" dirty="0"/>
              <a:t>억 페소를 기록하며</a:t>
            </a:r>
            <a:r>
              <a:rPr lang="en-US" altLang="ko-KR" dirty="0"/>
              <a:t>, </a:t>
            </a:r>
            <a:r>
              <a:rPr lang="ko-KR" altLang="en-US" dirty="0"/>
              <a:t>필리핀 내 최대 총자산을 보유한 생명보험사로 기록</a:t>
            </a:r>
            <a:endParaRPr lang="en-US" altLang="ko-KR" dirty="0"/>
          </a:p>
          <a:p>
            <a:r>
              <a:rPr lang="ko-KR" altLang="en-US" dirty="0"/>
              <a:t>그 뒤를 이어 </a:t>
            </a:r>
            <a:r>
              <a:rPr lang="en-US" altLang="ko-KR" dirty="0"/>
              <a:t>AIA Philippines Life and General Insurance Co.</a:t>
            </a:r>
            <a:r>
              <a:rPr lang="ko-KR" altLang="en-US" dirty="0"/>
              <a:t>가 </a:t>
            </a:r>
            <a:r>
              <a:rPr lang="en-US" altLang="ko-KR" dirty="0"/>
              <a:t>2,577</a:t>
            </a:r>
            <a:r>
              <a:rPr lang="ko-KR" altLang="en-US" dirty="0"/>
              <a:t>억 페소</a:t>
            </a:r>
            <a:r>
              <a:rPr lang="en-US" altLang="ko-KR" dirty="0"/>
              <a:t>, Philippine </a:t>
            </a:r>
            <a:r>
              <a:rPr lang="en-US" altLang="ko-KR" dirty="0" err="1"/>
              <a:t>Axa</a:t>
            </a:r>
            <a:r>
              <a:rPr lang="en-US" altLang="ko-KR" dirty="0"/>
              <a:t> Life Insurance Corp.</a:t>
            </a:r>
            <a:r>
              <a:rPr lang="ko-KR" altLang="en-US" dirty="0"/>
              <a:t>이 </a:t>
            </a:r>
            <a:r>
              <a:rPr lang="en-US" altLang="ko-KR" dirty="0"/>
              <a:t>1,464</a:t>
            </a:r>
            <a:r>
              <a:rPr lang="ko-KR" altLang="en-US" dirty="0"/>
              <a:t>억 페소를 기록</a:t>
            </a:r>
            <a:endParaRPr lang="en-US" altLang="ko-KR" dirty="0"/>
          </a:p>
        </p:txBody>
      </p:sp>
      <p:sp>
        <p:nvSpPr>
          <p:cNvPr id="2" name="텍스트 개체 틀 1">
            <a:extLst>
              <a:ext uri="{FF2B5EF4-FFF2-40B4-BE49-F238E27FC236}">
                <a16:creationId xmlns:a16="http://schemas.microsoft.com/office/drawing/2014/main" id="{11D01EDC-383F-7EC9-5195-CCBAAD0A81F2}"/>
              </a:ext>
            </a:extLst>
          </p:cNvPr>
          <p:cNvSpPr>
            <a:spLocks noGrp="1"/>
          </p:cNvSpPr>
          <p:nvPr>
            <p:ph type="body" sz="quarter" idx="10"/>
          </p:nvPr>
        </p:nvSpPr>
        <p:spPr/>
        <p:txBody>
          <a:bodyPr/>
          <a:lstStyle/>
          <a:p>
            <a:r>
              <a:rPr lang="en-US" altLang="ko-KR" dirty="0"/>
              <a:t>II. </a:t>
            </a:r>
            <a:r>
              <a:rPr lang="ko-KR" altLang="en-US" dirty="0"/>
              <a:t>신흥 아시아 태평양 국가별 보험시장 및 규제 현황 </a:t>
            </a:r>
          </a:p>
        </p:txBody>
      </p:sp>
      <p:sp>
        <p:nvSpPr>
          <p:cNvPr id="3" name="텍스트 개체 틀 2">
            <a:extLst>
              <a:ext uri="{FF2B5EF4-FFF2-40B4-BE49-F238E27FC236}">
                <a16:creationId xmlns:a16="http://schemas.microsoft.com/office/drawing/2014/main" id="{F8A23C6E-913D-E903-F49E-D387E0794A26}"/>
              </a:ext>
            </a:extLst>
          </p:cNvPr>
          <p:cNvSpPr>
            <a:spLocks noGrp="1"/>
          </p:cNvSpPr>
          <p:nvPr>
            <p:ph type="body" sz="quarter" idx="11"/>
          </p:nvPr>
        </p:nvSpPr>
        <p:spPr/>
        <p:txBody>
          <a:bodyPr/>
          <a:lstStyle/>
          <a:p>
            <a:r>
              <a:rPr lang="ko-KR" altLang="en-US" dirty="0"/>
              <a:t>필리핀 보험시장 현황 </a:t>
            </a:r>
            <a:r>
              <a:rPr lang="en-US" altLang="ko-KR" dirty="0"/>
              <a:t>(</a:t>
            </a:r>
            <a:r>
              <a:rPr lang="ko-KR" altLang="en-US" dirty="0"/>
              <a:t>계속</a:t>
            </a:r>
            <a:r>
              <a:rPr lang="en-US" altLang="ko-KR" dirty="0"/>
              <a:t>)</a:t>
            </a:r>
            <a:endParaRPr lang="ko-KR" altLang="en-US" dirty="0"/>
          </a:p>
        </p:txBody>
      </p:sp>
      <p:grpSp>
        <p:nvGrpSpPr>
          <p:cNvPr id="16" name="그룹 15">
            <a:extLst>
              <a:ext uri="{FF2B5EF4-FFF2-40B4-BE49-F238E27FC236}">
                <a16:creationId xmlns:a16="http://schemas.microsoft.com/office/drawing/2014/main" id="{71C4775D-4E5C-84A5-094B-7BCDC1FC921F}"/>
              </a:ext>
            </a:extLst>
          </p:cNvPr>
          <p:cNvGrpSpPr/>
          <p:nvPr/>
        </p:nvGrpSpPr>
        <p:grpSpPr>
          <a:xfrm>
            <a:off x="488999" y="1196975"/>
            <a:ext cx="4284614" cy="276837"/>
            <a:chOff x="488999" y="2176483"/>
            <a:chExt cx="4284614" cy="276837"/>
          </a:xfrm>
        </p:grpSpPr>
        <p:sp>
          <p:nvSpPr>
            <p:cNvPr id="6" name="TextBox 5">
              <a:extLst>
                <a:ext uri="{FF2B5EF4-FFF2-40B4-BE49-F238E27FC236}">
                  <a16:creationId xmlns:a16="http://schemas.microsoft.com/office/drawing/2014/main" id="{36DF9BB0-1870-F69A-7E6C-D976C878D837}"/>
                </a:ext>
              </a:extLst>
            </p:cNvPr>
            <p:cNvSpPr txBox="1"/>
            <p:nvPr/>
          </p:nvSpPr>
          <p:spPr>
            <a:xfrm>
              <a:off x="488999" y="2210039"/>
              <a:ext cx="3042500" cy="200055"/>
            </a:xfrm>
            <a:prstGeom prst="rect">
              <a:avLst/>
            </a:prstGeom>
            <a:noFill/>
          </p:spPr>
          <p:txBody>
            <a:bodyPr wrap="none" lIns="0" tIns="0" rIns="0" bIns="0" rtlCol="0">
              <a:spAutoFit/>
            </a:bodyPr>
            <a:lstStyle/>
            <a:p>
              <a:pPr>
                <a:defRPr/>
              </a:pPr>
              <a:r>
                <a:rPr lang="ko-KR" altLang="en-US" sz="1300" dirty="0">
                  <a:ln>
                    <a:solidFill>
                      <a:prstClr val="white">
                        <a:lumMod val="75000"/>
                        <a:alpha val="0"/>
                      </a:prstClr>
                    </a:solidFill>
                  </a:ln>
                  <a:solidFill>
                    <a:srgbClr val="00338D"/>
                  </a:solidFill>
                  <a:latin typeface="KoPub돋움체 Bold" panose="00000800000000000000" pitchFamily="2" charset="-127"/>
                  <a:ea typeface="KoPub돋움체 Bold" panose="00000800000000000000" pitchFamily="2" charset="-127"/>
                  <a:cs typeface="Univers for KPMG"/>
                </a:rPr>
                <a:t>필리핀 주요 생명보험사 </a:t>
              </a:r>
              <a:r>
                <a:rPr lang="en-US" altLang="ko-KR" sz="1300" dirty="0">
                  <a:ln>
                    <a:solidFill>
                      <a:prstClr val="white">
                        <a:lumMod val="75000"/>
                        <a:alpha val="0"/>
                      </a:prstClr>
                    </a:solidFill>
                  </a:ln>
                  <a:solidFill>
                    <a:srgbClr val="00338D"/>
                  </a:solidFill>
                  <a:latin typeface="KoPub돋움체 Bold" panose="00000800000000000000" pitchFamily="2" charset="-127"/>
                  <a:ea typeface="KoPub돋움체 Bold" panose="00000800000000000000" pitchFamily="2" charset="-127"/>
                  <a:cs typeface="Univers for KPMG"/>
                </a:rPr>
                <a:t>(2022</a:t>
              </a:r>
              <a:r>
                <a:rPr lang="ko-KR" altLang="en-US" sz="1300" dirty="0">
                  <a:ln>
                    <a:solidFill>
                      <a:prstClr val="white">
                        <a:lumMod val="75000"/>
                        <a:alpha val="0"/>
                      </a:prstClr>
                    </a:solidFill>
                  </a:ln>
                  <a:solidFill>
                    <a:srgbClr val="00338D"/>
                  </a:solidFill>
                  <a:latin typeface="KoPub돋움체 Bold" panose="00000800000000000000" pitchFamily="2" charset="-127"/>
                  <a:ea typeface="KoPub돋움체 Bold" panose="00000800000000000000" pitchFamily="2" charset="-127"/>
                  <a:cs typeface="Univers for KPMG"/>
                </a:rPr>
                <a:t>년 자산규모 순</a:t>
              </a:r>
              <a:r>
                <a:rPr lang="en-US" altLang="ko-KR" sz="1300" dirty="0">
                  <a:ln>
                    <a:solidFill>
                      <a:prstClr val="white">
                        <a:lumMod val="75000"/>
                        <a:alpha val="0"/>
                      </a:prstClr>
                    </a:solidFill>
                  </a:ln>
                  <a:solidFill>
                    <a:srgbClr val="00338D"/>
                  </a:solidFill>
                  <a:latin typeface="KoPub돋움체 Bold" panose="00000800000000000000" pitchFamily="2" charset="-127"/>
                  <a:ea typeface="KoPub돋움체 Bold" panose="00000800000000000000" pitchFamily="2" charset="-127"/>
                  <a:cs typeface="Univers for KPMG"/>
                </a:rPr>
                <a:t>)</a:t>
              </a:r>
              <a:endParaRPr kumimoji="0" lang="ko-KR" altLang="en-US" sz="1300" b="0" i="0" u="none" strike="noStrike" kern="1200" cap="none" spc="0" normalizeH="0" baseline="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endParaRPr>
            </a:p>
          </p:txBody>
        </p:sp>
        <p:cxnSp>
          <p:nvCxnSpPr>
            <p:cNvPr id="7" name="직선 연결선 6">
              <a:extLst>
                <a:ext uri="{FF2B5EF4-FFF2-40B4-BE49-F238E27FC236}">
                  <a16:creationId xmlns:a16="http://schemas.microsoft.com/office/drawing/2014/main" id="{E31F734D-4124-455B-C526-5986D621C90D}"/>
                </a:ext>
              </a:extLst>
            </p:cNvPr>
            <p:cNvCxnSpPr/>
            <p:nvPr/>
          </p:nvCxnSpPr>
          <p:spPr>
            <a:xfrm>
              <a:off x="489000" y="2176483"/>
              <a:ext cx="4284613"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8" name="직선 연결선 7">
              <a:extLst>
                <a:ext uri="{FF2B5EF4-FFF2-40B4-BE49-F238E27FC236}">
                  <a16:creationId xmlns:a16="http://schemas.microsoft.com/office/drawing/2014/main" id="{6DB80DB3-207C-65CA-8E7A-D00E01A8701C}"/>
                </a:ext>
              </a:extLst>
            </p:cNvPr>
            <p:cNvCxnSpPr/>
            <p:nvPr/>
          </p:nvCxnSpPr>
          <p:spPr>
            <a:xfrm>
              <a:off x="489000" y="2453320"/>
              <a:ext cx="4284613"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15" name="그룹 14">
            <a:extLst>
              <a:ext uri="{FF2B5EF4-FFF2-40B4-BE49-F238E27FC236}">
                <a16:creationId xmlns:a16="http://schemas.microsoft.com/office/drawing/2014/main" id="{B6BF0517-8836-34B2-36D7-2FA5F9B416B5}"/>
              </a:ext>
            </a:extLst>
          </p:cNvPr>
          <p:cNvGrpSpPr/>
          <p:nvPr/>
        </p:nvGrpSpPr>
        <p:grpSpPr>
          <a:xfrm>
            <a:off x="5132387" y="1196975"/>
            <a:ext cx="4284613" cy="276837"/>
            <a:chOff x="5132387" y="2176483"/>
            <a:chExt cx="4284613" cy="276837"/>
          </a:xfrm>
        </p:grpSpPr>
        <p:sp>
          <p:nvSpPr>
            <p:cNvPr id="10" name="TextBox 9">
              <a:extLst>
                <a:ext uri="{FF2B5EF4-FFF2-40B4-BE49-F238E27FC236}">
                  <a16:creationId xmlns:a16="http://schemas.microsoft.com/office/drawing/2014/main" id="{87483AEA-2519-6492-D9C7-F9EF0E3E482E}"/>
                </a:ext>
              </a:extLst>
            </p:cNvPr>
            <p:cNvSpPr txBox="1"/>
            <p:nvPr/>
          </p:nvSpPr>
          <p:spPr>
            <a:xfrm>
              <a:off x="5132387" y="2210039"/>
              <a:ext cx="3055324" cy="200055"/>
            </a:xfrm>
            <a:prstGeom prst="rect">
              <a:avLst/>
            </a:prstGeom>
            <a:noFill/>
          </p:spPr>
          <p:txBody>
            <a:bodyPr wrap="none" lIns="0" tIns="0" rIns="0" bIns="0" rtlCol="0">
              <a:spAutoFit/>
            </a:bodyPr>
            <a:lstStyle/>
            <a:p>
              <a:pPr>
                <a:defRPr/>
              </a:pPr>
              <a:r>
                <a:rPr lang="ko-KR" altLang="en-US" sz="1300" dirty="0">
                  <a:ln>
                    <a:solidFill>
                      <a:prstClr val="white">
                        <a:lumMod val="75000"/>
                        <a:alpha val="0"/>
                      </a:prstClr>
                    </a:solidFill>
                  </a:ln>
                  <a:solidFill>
                    <a:srgbClr val="00338D"/>
                  </a:solidFill>
                  <a:latin typeface="KoPub돋움체 Bold" panose="00000800000000000000" pitchFamily="2" charset="-127"/>
                  <a:ea typeface="KoPub돋움체 Bold" panose="00000800000000000000" pitchFamily="2" charset="-127"/>
                  <a:cs typeface="Univers for KPMG"/>
                </a:rPr>
                <a:t>필리핀 주요 손해보험사 </a:t>
              </a:r>
              <a:r>
                <a:rPr lang="en-US" altLang="ko-KR" sz="1300" dirty="0">
                  <a:ln>
                    <a:solidFill>
                      <a:prstClr val="white">
                        <a:lumMod val="75000"/>
                        <a:alpha val="0"/>
                      </a:prstClr>
                    </a:solidFill>
                  </a:ln>
                  <a:solidFill>
                    <a:srgbClr val="00338D"/>
                  </a:solidFill>
                  <a:latin typeface="KoPub돋움체 Bold" panose="00000800000000000000" pitchFamily="2" charset="-127"/>
                  <a:ea typeface="KoPub돋움체 Bold" panose="00000800000000000000" pitchFamily="2" charset="-127"/>
                  <a:cs typeface="Univers for KPMG"/>
                </a:rPr>
                <a:t>(2022</a:t>
              </a:r>
              <a:r>
                <a:rPr lang="ko-KR" altLang="en-US" sz="1300" dirty="0">
                  <a:ln>
                    <a:solidFill>
                      <a:prstClr val="white">
                        <a:lumMod val="75000"/>
                        <a:alpha val="0"/>
                      </a:prstClr>
                    </a:solidFill>
                  </a:ln>
                  <a:solidFill>
                    <a:srgbClr val="00338D"/>
                  </a:solidFill>
                  <a:latin typeface="KoPub돋움체 Bold" panose="00000800000000000000" pitchFamily="2" charset="-127"/>
                  <a:ea typeface="KoPub돋움체 Bold" panose="00000800000000000000" pitchFamily="2" charset="-127"/>
                  <a:cs typeface="Univers for KPMG"/>
                </a:rPr>
                <a:t>년 자산규모 순</a:t>
              </a:r>
              <a:r>
                <a:rPr lang="en-US" altLang="ko-KR" sz="1300" dirty="0">
                  <a:ln>
                    <a:solidFill>
                      <a:prstClr val="white">
                        <a:lumMod val="75000"/>
                        <a:alpha val="0"/>
                      </a:prstClr>
                    </a:solidFill>
                  </a:ln>
                  <a:solidFill>
                    <a:srgbClr val="00338D"/>
                  </a:solidFill>
                  <a:latin typeface="KoPub돋움체 Bold" panose="00000800000000000000" pitchFamily="2" charset="-127"/>
                  <a:ea typeface="KoPub돋움체 Bold" panose="00000800000000000000" pitchFamily="2" charset="-127"/>
                  <a:cs typeface="Univers for KPMG"/>
                </a:rPr>
                <a:t>)</a:t>
              </a:r>
              <a:endParaRPr kumimoji="0" lang="ko-KR" altLang="en-US" sz="1300" b="0" i="0" u="none" strike="noStrike" kern="1200" cap="none" spc="0" normalizeH="0" baseline="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endParaRPr>
            </a:p>
          </p:txBody>
        </p:sp>
        <p:cxnSp>
          <p:nvCxnSpPr>
            <p:cNvPr id="11" name="직선 연결선 10">
              <a:extLst>
                <a:ext uri="{FF2B5EF4-FFF2-40B4-BE49-F238E27FC236}">
                  <a16:creationId xmlns:a16="http://schemas.microsoft.com/office/drawing/2014/main" id="{A66CB838-12FC-5767-4C0F-FE593B87A53B}"/>
                </a:ext>
              </a:extLst>
            </p:cNvPr>
            <p:cNvCxnSpPr/>
            <p:nvPr/>
          </p:nvCxnSpPr>
          <p:spPr>
            <a:xfrm>
              <a:off x="5132387" y="2176483"/>
              <a:ext cx="4284613"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직선 연결선 11">
              <a:extLst>
                <a:ext uri="{FF2B5EF4-FFF2-40B4-BE49-F238E27FC236}">
                  <a16:creationId xmlns:a16="http://schemas.microsoft.com/office/drawing/2014/main" id="{4EE3D5DF-6480-5437-5EAA-8D94300527A8}"/>
                </a:ext>
              </a:extLst>
            </p:cNvPr>
            <p:cNvCxnSpPr/>
            <p:nvPr/>
          </p:nvCxnSpPr>
          <p:spPr>
            <a:xfrm>
              <a:off x="5132387" y="2453320"/>
              <a:ext cx="4284613"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173" name="object 38">
            <a:extLst>
              <a:ext uri="{FF2B5EF4-FFF2-40B4-BE49-F238E27FC236}">
                <a16:creationId xmlns:a16="http://schemas.microsoft.com/office/drawing/2014/main" id="{665531C2-C244-B534-2AEE-C4A3DA629658}"/>
              </a:ext>
            </a:extLst>
          </p:cNvPr>
          <p:cNvSpPr txBox="1"/>
          <p:nvPr/>
        </p:nvSpPr>
        <p:spPr>
          <a:xfrm>
            <a:off x="5132387" y="1604642"/>
            <a:ext cx="648000" cy="123239"/>
          </a:xfrm>
          <a:prstGeom prst="rect">
            <a:avLst/>
          </a:prstGeom>
        </p:spPr>
        <p:txBody>
          <a:bodyPr vert="horz" wrap="square" lIns="0" tIns="12065" rIns="0" bIns="0" rtlCol="0">
            <a:spAutoFit/>
          </a:bodyPr>
          <a:lstStyle>
            <a:defPPr>
              <a:defRPr lang="en-US"/>
            </a:defPPr>
            <a:lvl1pPr marL="12700" marR="5080" lvl="0" indent="0" algn="r" defTabSz="914400" fontAlgn="auto">
              <a:lnSpc>
                <a:spcPct val="90000"/>
              </a:lnSpc>
              <a:spcBef>
                <a:spcPts val="95"/>
              </a:spcBef>
              <a:spcAft>
                <a:spcPts val="0"/>
              </a:spcAft>
              <a:buClrTx/>
              <a:buSzTx/>
              <a:buFontTx/>
              <a:buNone/>
              <a:tabLst/>
              <a:defRPr kumimoji="0" sz="1050" b="0" i="0" u="none" strike="noStrike" cap="none" spc="0" normalizeH="0" baseline="0">
                <a:ln>
                  <a:noFill/>
                </a:ln>
                <a:gradFill>
                  <a:gsLst>
                    <a:gs pos="0">
                      <a:schemeClr val="bg1">
                        <a:lumMod val="65000"/>
                      </a:schemeClr>
                    </a:gs>
                    <a:gs pos="100000">
                      <a:schemeClr val="bg1">
                        <a:lumMod val="65000"/>
                      </a:schemeClr>
                    </a:gs>
                  </a:gsLst>
                  <a:lin ang="5400000" scaled="1"/>
                </a:gradFill>
                <a:effectLst/>
                <a:uLnTx/>
                <a:uFillTx/>
                <a:latin typeface="KoPub돋움체 Bold" panose="00000800000000000000" pitchFamily="2" charset="-127"/>
                <a:ea typeface="KoPub돋움체 Bold" panose="00000800000000000000" pitchFamily="2" charset="-127"/>
                <a:cs typeface="Calibri"/>
              </a:defRPr>
            </a:lvl1pPr>
          </a:lstStyle>
          <a:p>
            <a:pPr algn="l"/>
            <a:r>
              <a:rPr lang="en-US" sz="800" spc="-50" dirty="0">
                <a:ln>
                  <a:solidFill>
                    <a:srgbClr val="FD349C">
                      <a:alpha val="0"/>
                    </a:srgbClr>
                  </a:solidFill>
                </a:ln>
                <a:solidFill>
                  <a:schemeClr val="tx1">
                    <a:lumMod val="50000"/>
                    <a:lumOff val="50000"/>
                  </a:schemeClr>
                </a:solidFill>
                <a:latin typeface="KoPub돋움체 Medium" panose="02020603020101020101" pitchFamily="18" charset="-127"/>
                <a:ea typeface="KoPub돋움체 Medium" panose="02020603020101020101" pitchFamily="18" charset="-127"/>
                <a:cs typeface="+mn-cs"/>
              </a:rPr>
              <a:t>(</a:t>
            </a:r>
            <a:r>
              <a:rPr lang="ko-KR" altLang="en-US" sz="800" spc="-50" dirty="0">
                <a:ln>
                  <a:solidFill>
                    <a:srgbClr val="FD349C">
                      <a:alpha val="0"/>
                    </a:srgbClr>
                  </a:solidFill>
                </a:ln>
                <a:solidFill>
                  <a:schemeClr val="tx1">
                    <a:lumMod val="50000"/>
                    <a:lumOff val="50000"/>
                  </a:schemeClr>
                </a:solidFill>
                <a:latin typeface="KoPub돋움체 Medium" panose="02020603020101020101" pitchFamily="18" charset="-127"/>
                <a:ea typeface="KoPub돋움체 Medium" panose="02020603020101020101" pitchFamily="18" charset="-127"/>
                <a:cs typeface="+mn-cs"/>
              </a:rPr>
              <a:t>십억 페소</a:t>
            </a:r>
            <a:r>
              <a:rPr lang="en-US" altLang="ko-KR" sz="800" spc="-50" dirty="0">
                <a:ln>
                  <a:solidFill>
                    <a:srgbClr val="FD349C">
                      <a:alpha val="0"/>
                    </a:srgbClr>
                  </a:solidFill>
                </a:ln>
                <a:solidFill>
                  <a:schemeClr val="tx1">
                    <a:lumMod val="50000"/>
                    <a:lumOff val="50000"/>
                  </a:schemeClr>
                </a:solidFill>
                <a:latin typeface="KoPub돋움체 Medium" panose="02020603020101020101" pitchFamily="18" charset="-127"/>
                <a:ea typeface="KoPub돋움체 Medium" panose="02020603020101020101" pitchFamily="18" charset="-127"/>
                <a:cs typeface="+mn-cs"/>
              </a:rPr>
              <a:t>)</a:t>
            </a:r>
            <a:endParaRPr sz="800" spc="-50" dirty="0">
              <a:ln>
                <a:solidFill>
                  <a:srgbClr val="FD349C">
                    <a:alpha val="0"/>
                  </a:srgbClr>
                </a:solidFill>
              </a:ln>
              <a:solidFill>
                <a:schemeClr val="tx1">
                  <a:lumMod val="50000"/>
                  <a:lumOff val="50000"/>
                </a:schemeClr>
              </a:solidFill>
              <a:latin typeface="KoPub돋움체 Medium" panose="02020603020101020101" pitchFamily="18" charset="-127"/>
              <a:ea typeface="KoPub돋움체 Medium" panose="02020603020101020101" pitchFamily="18" charset="-127"/>
              <a:cs typeface="+mn-cs"/>
            </a:endParaRPr>
          </a:p>
        </p:txBody>
      </p:sp>
      <p:sp>
        <p:nvSpPr>
          <p:cNvPr id="200" name="object 38">
            <a:extLst>
              <a:ext uri="{FF2B5EF4-FFF2-40B4-BE49-F238E27FC236}">
                <a16:creationId xmlns:a16="http://schemas.microsoft.com/office/drawing/2014/main" id="{D2DCF569-3932-FF1A-61D7-593863EC177B}"/>
              </a:ext>
            </a:extLst>
          </p:cNvPr>
          <p:cNvSpPr txBox="1"/>
          <p:nvPr/>
        </p:nvSpPr>
        <p:spPr>
          <a:xfrm>
            <a:off x="489000" y="1604642"/>
            <a:ext cx="936000" cy="123239"/>
          </a:xfrm>
          <a:prstGeom prst="rect">
            <a:avLst/>
          </a:prstGeom>
        </p:spPr>
        <p:txBody>
          <a:bodyPr vert="horz" wrap="square" lIns="0" tIns="12065" rIns="0" bIns="0" rtlCol="0">
            <a:spAutoFit/>
          </a:bodyPr>
          <a:lstStyle>
            <a:defPPr>
              <a:defRPr lang="en-US"/>
            </a:defPPr>
            <a:lvl1pPr marL="12700" marR="5080" lvl="0" indent="0" algn="r" defTabSz="914400" fontAlgn="auto">
              <a:lnSpc>
                <a:spcPct val="90000"/>
              </a:lnSpc>
              <a:spcBef>
                <a:spcPts val="95"/>
              </a:spcBef>
              <a:spcAft>
                <a:spcPts val="0"/>
              </a:spcAft>
              <a:buClrTx/>
              <a:buSzTx/>
              <a:buFontTx/>
              <a:buNone/>
              <a:tabLst/>
              <a:defRPr kumimoji="0" sz="1050" b="0" i="0" u="none" strike="noStrike" cap="none" spc="0" normalizeH="0" baseline="0">
                <a:ln>
                  <a:noFill/>
                </a:ln>
                <a:gradFill>
                  <a:gsLst>
                    <a:gs pos="0">
                      <a:schemeClr val="bg1">
                        <a:lumMod val="65000"/>
                      </a:schemeClr>
                    </a:gs>
                    <a:gs pos="100000">
                      <a:schemeClr val="bg1">
                        <a:lumMod val="65000"/>
                      </a:schemeClr>
                    </a:gs>
                  </a:gsLst>
                  <a:lin ang="5400000" scaled="1"/>
                </a:gradFill>
                <a:effectLst/>
                <a:uLnTx/>
                <a:uFillTx/>
                <a:latin typeface="KoPub돋움체 Bold" panose="00000800000000000000" pitchFamily="2" charset="-127"/>
                <a:ea typeface="KoPub돋움체 Bold" panose="00000800000000000000" pitchFamily="2" charset="-127"/>
                <a:cs typeface="Calibri"/>
              </a:defRPr>
            </a:lvl1pPr>
          </a:lstStyle>
          <a:p>
            <a:pPr algn="l"/>
            <a:r>
              <a:rPr lang="en-US" altLang="ko-KR" sz="800" spc="-50" dirty="0">
                <a:ln>
                  <a:solidFill>
                    <a:srgbClr val="FD349C">
                      <a:alpha val="0"/>
                    </a:srgbClr>
                  </a:solidFill>
                </a:ln>
                <a:solidFill>
                  <a:schemeClr val="tx1">
                    <a:lumMod val="50000"/>
                    <a:lumOff val="50000"/>
                  </a:schemeClr>
                </a:solidFill>
                <a:latin typeface="KoPub돋움체 Medium" panose="02020603020101020101" pitchFamily="18" charset="-127"/>
                <a:ea typeface="KoPub돋움체 Medium" panose="02020603020101020101" pitchFamily="18" charset="-127"/>
                <a:cs typeface="+mn-cs"/>
              </a:rPr>
              <a:t>(</a:t>
            </a:r>
            <a:r>
              <a:rPr lang="ko-KR" altLang="en-US" sz="800" spc="-50" dirty="0">
                <a:ln>
                  <a:solidFill>
                    <a:srgbClr val="FD349C">
                      <a:alpha val="0"/>
                    </a:srgbClr>
                  </a:solidFill>
                </a:ln>
                <a:solidFill>
                  <a:schemeClr val="tx1">
                    <a:lumMod val="50000"/>
                    <a:lumOff val="50000"/>
                  </a:schemeClr>
                </a:solidFill>
                <a:latin typeface="KoPub돋움체 Medium" panose="02020603020101020101" pitchFamily="18" charset="-127"/>
                <a:ea typeface="KoPub돋움체 Medium" panose="02020603020101020101" pitchFamily="18" charset="-127"/>
                <a:cs typeface="+mn-cs"/>
              </a:rPr>
              <a:t>십억 페소</a:t>
            </a:r>
            <a:r>
              <a:rPr lang="en-US" altLang="ko-KR" sz="800" spc="-50" dirty="0">
                <a:ln>
                  <a:solidFill>
                    <a:srgbClr val="FD349C">
                      <a:alpha val="0"/>
                    </a:srgbClr>
                  </a:solidFill>
                </a:ln>
                <a:solidFill>
                  <a:schemeClr val="tx1">
                    <a:lumMod val="50000"/>
                    <a:lumOff val="50000"/>
                  </a:schemeClr>
                </a:solidFill>
                <a:latin typeface="KoPub돋움체 Medium" panose="02020603020101020101" pitchFamily="18" charset="-127"/>
                <a:ea typeface="KoPub돋움체 Medium" panose="02020603020101020101" pitchFamily="18" charset="-127"/>
                <a:cs typeface="+mn-cs"/>
              </a:rPr>
              <a:t>)</a:t>
            </a:r>
            <a:endParaRPr lang="ko-KR" altLang="en-US" sz="800" spc="-50" dirty="0">
              <a:ln>
                <a:solidFill>
                  <a:srgbClr val="FD349C">
                    <a:alpha val="0"/>
                  </a:srgbClr>
                </a:solidFill>
              </a:ln>
              <a:solidFill>
                <a:schemeClr val="tx1">
                  <a:lumMod val="50000"/>
                  <a:lumOff val="50000"/>
                </a:schemeClr>
              </a:solidFill>
              <a:latin typeface="KoPub돋움체 Medium" panose="02020603020101020101" pitchFamily="18" charset="-127"/>
              <a:ea typeface="KoPub돋움체 Medium" panose="02020603020101020101" pitchFamily="18" charset="-127"/>
              <a:cs typeface="+mn-cs"/>
            </a:endParaRPr>
          </a:p>
        </p:txBody>
      </p:sp>
      <p:sp>
        <p:nvSpPr>
          <p:cNvPr id="204" name="TextBox 203">
            <a:extLst>
              <a:ext uri="{FF2B5EF4-FFF2-40B4-BE49-F238E27FC236}">
                <a16:creationId xmlns:a16="http://schemas.microsoft.com/office/drawing/2014/main" id="{8EB661A5-D87A-70B1-D08C-C86445406543}"/>
              </a:ext>
            </a:extLst>
          </p:cNvPr>
          <p:cNvSpPr txBox="1"/>
          <p:nvPr/>
        </p:nvSpPr>
        <p:spPr>
          <a:xfrm>
            <a:off x="5133911" y="5303079"/>
            <a:ext cx="4294800" cy="900000"/>
          </a:xfrm>
          <a:prstGeom prst="rect">
            <a:avLst/>
          </a:prstGeom>
          <a:solidFill>
            <a:srgbClr val="DEF7FF"/>
          </a:solidFill>
          <a:ln w="3175">
            <a:solidFill>
              <a:srgbClr val="99E3FB"/>
            </a:solidFill>
          </a:ln>
        </p:spPr>
        <p:txBody>
          <a:bodyPr wrap="square" lIns="108000" tIns="72000" rIns="108000" bIns="72000" anchor="t">
            <a:noAutofit/>
          </a:bodyPr>
          <a:lstStyle>
            <a:defPPr>
              <a:defRPr lang="en-US"/>
            </a:defPPr>
            <a:lvl1pPr marL="108000" indent="-108000" defTabSz="457200">
              <a:lnSpc>
                <a:spcPct val="110000"/>
              </a:lnSpc>
              <a:spcAft>
                <a:spcPts val="300"/>
              </a:spcAft>
              <a:buClr>
                <a:schemeClr val="tx1">
                  <a:lumMod val="85000"/>
                  <a:lumOff val="15000"/>
                </a:schemeClr>
              </a:buClr>
              <a:buFont typeface="Arial" panose="020B0604020202020204" pitchFamily="34" charset="0"/>
              <a:buChar char="•"/>
              <a:defRPr sz="1000" b="1">
                <a:ln>
                  <a:solidFill>
                    <a:schemeClr val="accent5">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altLang="ko-KR" dirty="0"/>
              <a:t>2022</a:t>
            </a:r>
            <a:r>
              <a:rPr lang="ko-KR" altLang="en-US" dirty="0"/>
              <a:t>년 </a:t>
            </a:r>
            <a:r>
              <a:rPr lang="en-US" altLang="ko-KR" dirty="0"/>
              <a:t>Pioneer Insurance and Surety Co.</a:t>
            </a:r>
            <a:r>
              <a:rPr lang="ko-KR" altLang="en-US" dirty="0"/>
              <a:t>가 총자산 </a:t>
            </a:r>
            <a:r>
              <a:rPr lang="en-US" altLang="ko-KR" dirty="0"/>
              <a:t>589.7</a:t>
            </a:r>
            <a:r>
              <a:rPr lang="ko-KR" altLang="en-US" dirty="0"/>
              <a:t>억 페소를 기록하며</a:t>
            </a:r>
            <a:r>
              <a:rPr lang="en-US" altLang="ko-KR" dirty="0"/>
              <a:t>, </a:t>
            </a:r>
            <a:r>
              <a:rPr lang="ko-KR" altLang="en-US" dirty="0"/>
              <a:t>자산 기준 필리핀 내 최대 손해보험사로 선정</a:t>
            </a:r>
            <a:endParaRPr lang="en-US" altLang="ko-KR" dirty="0"/>
          </a:p>
          <a:p>
            <a:r>
              <a:rPr lang="en-US" altLang="ko-KR" dirty="0"/>
              <a:t>Malayan Insurance(487.8</a:t>
            </a:r>
            <a:r>
              <a:rPr lang="ko-KR" altLang="en-US" dirty="0"/>
              <a:t>억 페소</a:t>
            </a:r>
            <a:r>
              <a:rPr lang="en-US" altLang="ko-KR" dirty="0"/>
              <a:t>),</a:t>
            </a:r>
            <a:r>
              <a:rPr lang="ko-KR" altLang="en-US" dirty="0"/>
              <a:t> </a:t>
            </a:r>
            <a:r>
              <a:rPr lang="en-US" altLang="ko-KR" dirty="0"/>
              <a:t>Prudential Guarantee &amp; Assurance, Inc.(277.1</a:t>
            </a:r>
            <a:r>
              <a:rPr lang="ko-KR" altLang="en-US" dirty="0"/>
              <a:t>억 페소</a:t>
            </a:r>
            <a:r>
              <a:rPr lang="en-US" altLang="ko-KR" dirty="0"/>
              <a:t>)</a:t>
            </a:r>
            <a:r>
              <a:rPr lang="ko-KR" altLang="en-US" dirty="0"/>
              <a:t>가 그 뒤를 이음 </a:t>
            </a:r>
          </a:p>
        </p:txBody>
      </p:sp>
      <p:graphicFrame>
        <p:nvGraphicFramePr>
          <p:cNvPr id="5" name="ChartObject">
            <a:extLst>
              <a:ext uri="{FF2B5EF4-FFF2-40B4-BE49-F238E27FC236}">
                <a16:creationId xmlns:a16="http://schemas.microsoft.com/office/drawing/2014/main" id="{745E9743-30FD-524B-EFC9-E171471997D5}"/>
              </a:ext>
            </a:extLst>
          </p:cNvPr>
          <p:cNvGraphicFramePr/>
          <p:nvPr>
            <p:extLst>
              <p:ext uri="{D42A27DB-BD31-4B8C-83A1-F6EECF244321}">
                <p14:modId xmlns:p14="http://schemas.microsoft.com/office/powerpoint/2010/main" val="2638935920"/>
              </p:ext>
            </p:extLst>
          </p:nvPr>
        </p:nvGraphicFramePr>
        <p:xfrm>
          <a:off x="489000" y="1697545"/>
          <a:ext cx="4294800" cy="30600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ChartObject">
            <a:extLst>
              <a:ext uri="{FF2B5EF4-FFF2-40B4-BE49-F238E27FC236}">
                <a16:creationId xmlns:a16="http://schemas.microsoft.com/office/drawing/2014/main" id="{6458A10F-AA54-5474-0DAE-35A3577E009E}"/>
              </a:ext>
            </a:extLst>
          </p:cNvPr>
          <p:cNvGraphicFramePr/>
          <p:nvPr>
            <p:extLst>
              <p:ext uri="{D42A27DB-BD31-4B8C-83A1-F6EECF244321}">
                <p14:modId xmlns:p14="http://schemas.microsoft.com/office/powerpoint/2010/main" val="3988818422"/>
              </p:ext>
            </p:extLst>
          </p:nvPr>
        </p:nvGraphicFramePr>
        <p:xfrm>
          <a:off x="5132387" y="1697545"/>
          <a:ext cx="4294800" cy="3060000"/>
        </p:xfrm>
        <a:graphic>
          <a:graphicData uri="http://schemas.openxmlformats.org/drawingml/2006/chart">
            <c:chart xmlns:c="http://schemas.openxmlformats.org/drawingml/2006/chart" xmlns:r="http://schemas.openxmlformats.org/officeDocument/2006/relationships" r:id="rId7"/>
          </a:graphicData>
        </a:graphic>
      </p:graphicFrame>
      <p:grpSp>
        <p:nvGrpSpPr>
          <p:cNvPr id="19" name="그룹 18">
            <a:extLst>
              <a:ext uri="{FF2B5EF4-FFF2-40B4-BE49-F238E27FC236}">
                <a16:creationId xmlns:a16="http://schemas.microsoft.com/office/drawing/2014/main" id="{C2142B76-F216-3B62-20A3-28E4879DDE6B}"/>
              </a:ext>
            </a:extLst>
          </p:cNvPr>
          <p:cNvGrpSpPr/>
          <p:nvPr/>
        </p:nvGrpSpPr>
        <p:grpSpPr>
          <a:xfrm>
            <a:off x="478777" y="4747995"/>
            <a:ext cx="8948410" cy="318924"/>
            <a:chOff x="478777" y="5881851"/>
            <a:chExt cx="8948410" cy="318924"/>
          </a:xfrm>
        </p:grpSpPr>
        <p:sp>
          <p:nvSpPr>
            <p:cNvPr id="20" name="TextBox 19">
              <a:extLst>
                <a:ext uri="{FF2B5EF4-FFF2-40B4-BE49-F238E27FC236}">
                  <a16:creationId xmlns:a16="http://schemas.microsoft.com/office/drawing/2014/main" id="{ADB2A360-F9CC-8DA3-5F9F-D64D31976DC0}"/>
                </a:ext>
              </a:extLst>
            </p:cNvPr>
            <p:cNvSpPr txBox="1"/>
            <p:nvPr/>
          </p:nvSpPr>
          <p:spPr>
            <a:xfrm>
              <a:off x="5132387" y="5881851"/>
              <a:ext cx="4294800" cy="318924"/>
            </a:xfrm>
            <a:prstGeom prst="rect">
              <a:avLst/>
            </a:prstGeom>
            <a:noFill/>
            <a:ln>
              <a:noFill/>
            </a:ln>
          </p:spPr>
          <p:txBody>
            <a:bodyPr wrap="square" lIns="0" tIns="72000" rIns="0" bIns="0" rtlCol="0" anchor="t">
              <a:spAutoFit/>
            </a:bodyPr>
            <a:lstStyle>
              <a:defPPr>
                <a:defRPr lang="en-US"/>
              </a:defPPr>
              <a:lvl1pPr lvl="0">
                <a:defRPr sz="800">
                  <a:ln>
                    <a:solidFill>
                      <a:prstClr val="white">
                        <a:lumMod val="75000"/>
                        <a:alpha val="0"/>
                      </a:prstClr>
                    </a:solidFill>
                  </a:ln>
                  <a:solidFill>
                    <a:prstClr val="white">
                      <a:lumMod val="50000"/>
                    </a:prstClr>
                  </a:solidFill>
                  <a:latin typeface="KoPub돋움체 Medium" panose="00000600000000000000" pitchFamily="2" charset="-127"/>
                  <a:ea typeface="KoPub돋움체 Medium" panose="00000600000000000000" pitchFamily="2" charset="-127"/>
                </a:defRPr>
              </a:lvl1pPr>
            </a:lstStyle>
            <a:p>
              <a:r>
                <a:rPr lang="en-US" altLang="ko-KR" dirty="0">
                  <a:solidFill>
                    <a:schemeClr val="bg1">
                      <a:lumMod val="50000"/>
                    </a:schemeClr>
                  </a:solidFill>
                </a:rPr>
                <a:t>Source: Insurance Commission(Philippines), Statista, </a:t>
              </a:r>
              <a:r>
                <a:rPr lang="ko-KR" altLang="en-US" dirty="0" err="1">
                  <a:solidFill>
                    <a:schemeClr val="bg1">
                      <a:lumMod val="50000"/>
                    </a:schemeClr>
                  </a:solidFill>
                </a:rPr>
                <a:t>삼정</a:t>
              </a:r>
              <a:r>
                <a:rPr lang="en-US" altLang="ko-KR" dirty="0">
                  <a:solidFill>
                    <a:schemeClr val="bg1">
                      <a:lumMod val="50000"/>
                    </a:schemeClr>
                  </a:solidFill>
                </a:rPr>
                <a:t>KPMG </a:t>
              </a:r>
              <a:r>
                <a:rPr lang="ko-KR" altLang="en-US" dirty="0">
                  <a:solidFill>
                    <a:schemeClr val="bg1">
                      <a:lumMod val="50000"/>
                    </a:schemeClr>
                  </a:solidFill>
                </a:rPr>
                <a:t>경제연구원 재구성</a:t>
              </a:r>
              <a:endParaRPr lang="en-US" altLang="ko-KR" dirty="0">
                <a:solidFill>
                  <a:schemeClr val="bg1">
                    <a:lumMod val="50000"/>
                  </a:schemeClr>
                </a:solidFill>
              </a:endParaRPr>
            </a:p>
            <a:p>
              <a:r>
                <a:rPr lang="en-US" altLang="ko-KR" dirty="0">
                  <a:solidFill>
                    <a:schemeClr val="bg1">
                      <a:lumMod val="50000"/>
                    </a:schemeClr>
                  </a:solidFill>
                </a:rPr>
                <a:t>Note: </a:t>
              </a:r>
              <a:r>
                <a:rPr lang="ko-KR" altLang="en-US" dirty="0">
                  <a:solidFill>
                    <a:schemeClr val="bg1">
                      <a:lumMod val="50000"/>
                    </a:schemeClr>
                  </a:solidFill>
                </a:rPr>
                <a:t>자산규모는 </a:t>
              </a:r>
              <a:r>
                <a:rPr lang="en-US" altLang="ko-KR" dirty="0">
                  <a:solidFill>
                    <a:schemeClr val="bg1">
                      <a:lumMod val="50000"/>
                    </a:schemeClr>
                  </a:solidFill>
                </a:rPr>
                <a:t>2022</a:t>
              </a:r>
              <a:r>
                <a:rPr lang="ko-KR" altLang="en-US" dirty="0">
                  <a:solidFill>
                    <a:schemeClr val="bg1">
                      <a:lumMod val="50000"/>
                    </a:schemeClr>
                  </a:solidFill>
                </a:rPr>
                <a:t>년 기준</a:t>
              </a:r>
            </a:p>
          </p:txBody>
        </p:sp>
        <p:sp>
          <p:nvSpPr>
            <p:cNvPr id="21" name="TextBox 20">
              <a:extLst>
                <a:ext uri="{FF2B5EF4-FFF2-40B4-BE49-F238E27FC236}">
                  <a16:creationId xmlns:a16="http://schemas.microsoft.com/office/drawing/2014/main" id="{5DA27E29-229B-132E-5419-D9598F1B4BED}"/>
                </a:ext>
              </a:extLst>
            </p:cNvPr>
            <p:cNvSpPr txBox="1"/>
            <p:nvPr/>
          </p:nvSpPr>
          <p:spPr>
            <a:xfrm>
              <a:off x="478777" y="5881851"/>
              <a:ext cx="4294800" cy="318924"/>
            </a:xfrm>
            <a:prstGeom prst="rect">
              <a:avLst/>
            </a:prstGeom>
            <a:noFill/>
            <a:ln>
              <a:noFill/>
            </a:ln>
          </p:spPr>
          <p:txBody>
            <a:bodyPr wrap="square" lIns="0" tIns="72000" rIns="0" bIns="0" rtlCol="0" anchor="t">
              <a:spAutoFit/>
            </a:bodyPr>
            <a:lstStyle>
              <a:defPPr>
                <a:defRPr lang="en-US"/>
              </a:defPPr>
              <a:lvl1pPr lvl="0">
                <a:defRPr sz="800">
                  <a:ln>
                    <a:solidFill>
                      <a:prstClr val="white">
                        <a:lumMod val="75000"/>
                        <a:alpha val="0"/>
                      </a:prstClr>
                    </a:solidFill>
                  </a:ln>
                  <a:solidFill>
                    <a:prstClr val="white">
                      <a:lumMod val="50000"/>
                    </a:prstClr>
                  </a:solidFill>
                  <a:latin typeface="KoPub돋움체 Medium" panose="00000600000000000000" pitchFamily="2" charset="-127"/>
                  <a:ea typeface="KoPub돋움체 Medium" panose="00000600000000000000" pitchFamily="2" charset="-127"/>
                </a:defRPr>
              </a:lvl1pPr>
            </a:lstStyle>
            <a:p>
              <a:r>
                <a:rPr lang="en-US" altLang="ko-KR" dirty="0">
                  <a:solidFill>
                    <a:schemeClr val="bg1">
                      <a:lumMod val="50000"/>
                    </a:schemeClr>
                  </a:solidFill>
                </a:rPr>
                <a:t>Source: Insurance Commission(Philippines), Statista, </a:t>
              </a:r>
              <a:r>
                <a:rPr lang="ko-KR" altLang="en-US" dirty="0" err="1">
                  <a:solidFill>
                    <a:schemeClr val="bg1">
                      <a:lumMod val="50000"/>
                    </a:schemeClr>
                  </a:solidFill>
                </a:rPr>
                <a:t>삼정</a:t>
              </a:r>
              <a:r>
                <a:rPr lang="en-US" altLang="ko-KR" dirty="0">
                  <a:solidFill>
                    <a:schemeClr val="bg1">
                      <a:lumMod val="50000"/>
                    </a:schemeClr>
                  </a:solidFill>
                </a:rPr>
                <a:t>KPMG </a:t>
              </a:r>
              <a:r>
                <a:rPr lang="ko-KR" altLang="en-US" dirty="0">
                  <a:solidFill>
                    <a:schemeClr val="bg1">
                      <a:lumMod val="50000"/>
                    </a:schemeClr>
                  </a:solidFill>
                </a:rPr>
                <a:t>경제연구원 재구성</a:t>
              </a:r>
              <a:endParaRPr lang="en-US" altLang="ko-KR" dirty="0">
                <a:solidFill>
                  <a:schemeClr val="bg1">
                    <a:lumMod val="50000"/>
                  </a:schemeClr>
                </a:solidFill>
              </a:endParaRPr>
            </a:p>
            <a:p>
              <a:r>
                <a:rPr lang="en-US" altLang="ko-KR" dirty="0">
                  <a:solidFill>
                    <a:schemeClr val="bg1">
                      <a:lumMod val="50000"/>
                    </a:schemeClr>
                  </a:solidFill>
                </a:rPr>
                <a:t>Note: </a:t>
              </a:r>
              <a:r>
                <a:rPr lang="ko-KR" altLang="en-US" dirty="0">
                  <a:solidFill>
                    <a:schemeClr val="bg1">
                      <a:lumMod val="50000"/>
                    </a:schemeClr>
                  </a:solidFill>
                </a:rPr>
                <a:t>자산규모는 </a:t>
              </a:r>
              <a:r>
                <a:rPr lang="en-US" altLang="ko-KR" dirty="0">
                  <a:solidFill>
                    <a:schemeClr val="bg1">
                      <a:lumMod val="50000"/>
                    </a:schemeClr>
                  </a:solidFill>
                </a:rPr>
                <a:t>2022</a:t>
              </a:r>
              <a:r>
                <a:rPr lang="ko-KR" altLang="en-US" dirty="0">
                  <a:solidFill>
                    <a:schemeClr val="bg1">
                      <a:lumMod val="50000"/>
                    </a:schemeClr>
                  </a:solidFill>
                </a:rPr>
                <a:t>년 기준</a:t>
              </a:r>
            </a:p>
          </p:txBody>
        </p:sp>
      </p:grpSp>
    </p:spTree>
    <p:extLst>
      <p:ext uri="{BB962C8B-B14F-4D97-AF65-F5344CB8AC3E}">
        <p14:creationId xmlns:p14="http://schemas.microsoft.com/office/powerpoint/2010/main" val="42627212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
            <a:extLst>
              <a:ext uri="{FF2B5EF4-FFF2-40B4-BE49-F238E27FC236}">
                <a16:creationId xmlns:a16="http://schemas.microsoft.com/office/drawing/2014/main" id="{934BCFF3-4EC6-732F-064B-EB2ABA6BC7EC}"/>
              </a:ext>
            </a:extLst>
          </p:cNvPr>
          <p:cNvGrpSpPr/>
          <p:nvPr/>
        </p:nvGrpSpPr>
        <p:grpSpPr>
          <a:xfrm>
            <a:off x="7974644" y="10633"/>
            <a:ext cx="1947922" cy="1460015"/>
            <a:chOff x="7974644" y="10633"/>
            <a:chExt cx="1947922" cy="1460015"/>
          </a:xfrm>
        </p:grpSpPr>
        <p:pic>
          <p:nvPicPr>
            <p:cNvPr id="3" name="그림 2" descr="흑백, 텍스트, 스케치, 지도이(가) 표시된 사진&#10;&#10;자동 생성된 설명">
              <a:extLst>
                <a:ext uri="{FF2B5EF4-FFF2-40B4-BE49-F238E27FC236}">
                  <a16:creationId xmlns:a16="http://schemas.microsoft.com/office/drawing/2014/main" id="{FAED644B-9E5E-D6FB-B22A-47B21C859710}"/>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contrast="-40000"/>
                      </a14:imgEffect>
                    </a14:imgLayer>
                  </a14:imgProps>
                </a:ext>
              </a:extLst>
            </a:blip>
            <a:stretch>
              <a:fillRect/>
            </a:stretch>
          </p:blipFill>
          <p:spPr>
            <a:xfrm>
              <a:off x="8620905" y="10633"/>
              <a:ext cx="838305" cy="1460015"/>
            </a:xfrm>
            <a:prstGeom prst="rect">
              <a:avLst/>
            </a:prstGeom>
          </p:spPr>
        </p:pic>
        <p:sp>
          <p:nvSpPr>
            <p:cNvPr id="4" name="제목 3">
              <a:extLst>
                <a:ext uri="{FF2B5EF4-FFF2-40B4-BE49-F238E27FC236}">
                  <a16:creationId xmlns:a16="http://schemas.microsoft.com/office/drawing/2014/main" id="{809D93B8-A80A-1B7C-14E7-4CCE03D504B1}"/>
                </a:ext>
              </a:extLst>
            </p:cNvPr>
            <p:cNvSpPr txBox="1">
              <a:spLocks/>
            </p:cNvSpPr>
            <p:nvPr/>
          </p:nvSpPr>
          <p:spPr>
            <a:xfrm>
              <a:off x="8444784" y="606616"/>
              <a:ext cx="1477782" cy="334294"/>
            </a:xfrm>
            <a:prstGeom prst="rect">
              <a:avLst/>
            </a:prstGeom>
          </p:spPr>
          <p:txBody>
            <a:bodyPr wrap="none" lIns="0" tIns="0" rIns="0" bIns="0" anchor="b" anchorCtr="0">
              <a:noAutofit/>
            </a:bodyPr>
            <a:lstStyle>
              <a:defPPr>
                <a:defRPr lang="en-US"/>
              </a:defPPr>
              <a:lvl1pPr marR="0" lvl="0" indent="539750" fontAlgn="auto">
                <a:lnSpc>
                  <a:spcPct val="100000"/>
                </a:lnSpc>
                <a:spcBef>
                  <a:spcPts val="0"/>
                </a:spcBef>
                <a:spcAft>
                  <a:spcPts val="0"/>
                </a:spcAft>
                <a:buClrTx/>
                <a:buSzTx/>
                <a:buFontTx/>
                <a:buNone/>
                <a:tabLst/>
                <a:defRPr sz="2400" b="0" i="0">
                  <a:ln>
                    <a:solidFill>
                      <a:prstClr val="white">
                        <a:lumMod val="75000"/>
                        <a:alpha val="0"/>
                      </a:prstClr>
                    </a:solidFill>
                  </a:ln>
                  <a:solidFill>
                    <a:schemeClr val="bg1"/>
                  </a:solidFill>
                  <a:latin typeface="KoPub돋움체 Bold" panose="00000800000000000000" pitchFamily="2" charset="-127"/>
                  <a:ea typeface="KoPub돋움체 Bold" panose="00000800000000000000" pitchFamily="2" charset="-127"/>
                  <a:cs typeface="KoPub돋움체 Medium" panose="02020603020101020101" pitchFamily="18" charset="-127"/>
                </a:defRPr>
              </a:lvl1pPr>
            </a:lstStyle>
            <a:p>
              <a:pPr marR="0" lvl="0" indent="0" defTabSz="914400" rtl="0" eaLnBrk="1" fontAlgn="auto" latinLnBrk="0" hangingPunct="1">
                <a:lnSpc>
                  <a:spcPct val="100000"/>
                </a:lnSpc>
                <a:spcBef>
                  <a:spcPts val="0"/>
                </a:spcBef>
                <a:spcAft>
                  <a:spcPts val="0"/>
                </a:spcAft>
                <a:buClrTx/>
                <a:buSzTx/>
                <a:buFontTx/>
                <a:buNone/>
                <a:tabLst/>
                <a:defRPr/>
              </a:pPr>
              <a:r>
                <a:rPr lang="ko-KR" altLang="en-US" sz="2000" dirty="0">
                  <a:ln>
                    <a:solidFill>
                      <a:prstClr val="white">
                        <a:lumMod val="75000"/>
                        <a:alpha val="0"/>
                      </a:prstClr>
                    </a:solidFill>
                  </a:ln>
                  <a:solidFill>
                    <a:schemeClr val="tx1">
                      <a:lumMod val="75000"/>
                      <a:lumOff val="25000"/>
                    </a:schemeClr>
                  </a:solidFill>
                </a:rPr>
                <a:t>필리핀</a:t>
              </a:r>
              <a:endParaRPr lang="en-US" altLang="ko-KR" sz="2000" dirty="0">
                <a:ln>
                  <a:solidFill>
                    <a:prstClr val="white">
                      <a:lumMod val="75000"/>
                      <a:alpha val="0"/>
                    </a:prstClr>
                  </a:solidFill>
                </a:ln>
                <a:solidFill>
                  <a:schemeClr val="tx1">
                    <a:lumMod val="75000"/>
                    <a:lumOff val="25000"/>
                  </a:schemeClr>
                </a:solidFill>
              </a:endParaRPr>
            </a:p>
          </p:txBody>
        </p:sp>
        <p:pic>
          <p:nvPicPr>
            <p:cNvPr id="8" name="그림 7">
              <a:extLst>
                <a:ext uri="{FF2B5EF4-FFF2-40B4-BE49-F238E27FC236}">
                  <a16:creationId xmlns:a16="http://schemas.microsoft.com/office/drawing/2014/main" id="{A75945A3-9FC0-7F01-9C3D-DA08AFCE9073}"/>
                </a:ext>
              </a:extLst>
            </p:cNvPr>
            <p:cNvPicPr>
              <a:picLocks noChangeAspect="1"/>
            </p:cNvPicPr>
            <p:nvPr/>
          </p:nvPicPr>
          <p:blipFill>
            <a:blip r:embed="rId5"/>
            <a:stretch>
              <a:fillRect/>
            </a:stretch>
          </p:blipFill>
          <p:spPr>
            <a:xfrm>
              <a:off x="7974644" y="567342"/>
              <a:ext cx="407216" cy="407216"/>
            </a:xfrm>
            <a:prstGeom prst="rect">
              <a:avLst/>
            </a:prstGeom>
          </p:spPr>
        </p:pic>
      </p:grpSp>
      <p:sp>
        <p:nvSpPr>
          <p:cNvPr id="6" name="텍스트 개체 틀 5">
            <a:extLst>
              <a:ext uri="{FF2B5EF4-FFF2-40B4-BE49-F238E27FC236}">
                <a16:creationId xmlns:a16="http://schemas.microsoft.com/office/drawing/2014/main" id="{63A848A3-896E-4E84-AD4F-8E412418E876}"/>
              </a:ext>
            </a:extLst>
          </p:cNvPr>
          <p:cNvSpPr>
            <a:spLocks noGrp="1"/>
          </p:cNvSpPr>
          <p:nvPr>
            <p:ph type="body" sz="quarter" idx="10"/>
          </p:nvPr>
        </p:nvSpPr>
        <p:spPr>
          <a:xfrm>
            <a:off x="488949" y="333149"/>
            <a:ext cx="8928101" cy="184666"/>
          </a:xfrm>
        </p:spPr>
        <p:txBody>
          <a:bodyPr/>
          <a:lstStyle/>
          <a:p>
            <a:r>
              <a:rPr lang="en-US" altLang="ko-KR" dirty="0"/>
              <a:t>II. </a:t>
            </a:r>
            <a:r>
              <a:rPr lang="ko-KR" altLang="en-US" dirty="0"/>
              <a:t>신흥 아시아 태평양 국가별 보험시장 및 규제 현황 </a:t>
            </a:r>
          </a:p>
        </p:txBody>
      </p:sp>
      <p:sp>
        <p:nvSpPr>
          <p:cNvPr id="7" name="텍스트 개체 틀 6">
            <a:extLst>
              <a:ext uri="{FF2B5EF4-FFF2-40B4-BE49-F238E27FC236}">
                <a16:creationId xmlns:a16="http://schemas.microsoft.com/office/drawing/2014/main" id="{969D59B1-E438-4661-823C-6AD45B5171F4}"/>
              </a:ext>
            </a:extLst>
          </p:cNvPr>
          <p:cNvSpPr>
            <a:spLocks noGrp="1"/>
          </p:cNvSpPr>
          <p:nvPr>
            <p:ph type="body" sz="quarter" idx="11"/>
          </p:nvPr>
        </p:nvSpPr>
        <p:spPr>
          <a:xfrm>
            <a:off x="488950" y="617249"/>
            <a:ext cx="8928100" cy="322262"/>
          </a:xfrm>
        </p:spPr>
        <p:txBody>
          <a:bodyPr/>
          <a:lstStyle/>
          <a:p>
            <a:r>
              <a:rPr lang="ko-KR" altLang="en-US" dirty="0"/>
              <a:t>필리핀 보험규제 현황</a:t>
            </a:r>
          </a:p>
        </p:txBody>
      </p:sp>
      <p:sp>
        <p:nvSpPr>
          <p:cNvPr id="9" name="TextBox 8">
            <a:extLst>
              <a:ext uri="{FF2B5EF4-FFF2-40B4-BE49-F238E27FC236}">
                <a16:creationId xmlns:a16="http://schemas.microsoft.com/office/drawing/2014/main" id="{F3EB957E-4811-F51E-FBB7-09CE5B86CAB4}"/>
              </a:ext>
            </a:extLst>
          </p:cNvPr>
          <p:cNvSpPr txBox="1"/>
          <p:nvPr/>
        </p:nvSpPr>
        <p:spPr>
          <a:xfrm>
            <a:off x="488948" y="1230531"/>
            <a:ext cx="2088713" cy="200055"/>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1300" b="0" i="0" u="none" strike="noStrike" kern="1200" cap="none" spc="0" normalizeH="0" baseline="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rPr>
              <a:t>감독기관 및 시장진입 관련 규제</a:t>
            </a:r>
          </a:p>
        </p:txBody>
      </p:sp>
      <p:cxnSp>
        <p:nvCxnSpPr>
          <p:cNvPr id="12" name="직선 연결선 11">
            <a:extLst>
              <a:ext uri="{FF2B5EF4-FFF2-40B4-BE49-F238E27FC236}">
                <a16:creationId xmlns:a16="http://schemas.microsoft.com/office/drawing/2014/main" id="{EA4480AC-8ABB-2CAA-E656-F564C03B5C34}"/>
              </a:ext>
            </a:extLst>
          </p:cNvPr>
          <p:cNvCxnSpPr/>
          <p:nvPr/>
        </p:nvCxnSpPr>
        <p:spPr>
          <a:xfrm>
            <a:off x="488948" y="1196975"/>
            <a:ext cx="89388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직선 연결선 13">
            <a:extLst>
              <a:ext uri="{FF2B5EF4-FFF2-40B4-BE49-F238E27FC236}">
                <a16:creationId xmlns:a16="http://schemas.microsoft.com/office/drawing/2014/main" id="{9A6DD49E-A8E2-C1A2-4C6E-4104B072CFE0}"/>
              </a:ext>
            </a:extLst>
          </p:cNvPr>
          <p:cNvCxnSpPr/>
          <p:nvPr/>
        </p:nvCxnSpPr>
        <p:spPr>
          <a:xfrm>
            <a:off x="488948" y="1473812"/>
            <a:ext cx="89388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
        <p:nvSpPr>
          <p:cNvPr id="621" name="TextBox 620">
            <a:extLst>
              <a:ext uri="{FF2B5EF4-FFF2-40B4-BE49-F238E27FC236}">
                <a16:creationId xmlns:a16="http://schemas.microsoft.com/office/drawing/2014/main" id="{532FEF91-1298-5581-1323-2023B69001F9}"/>
              </a:ext>
            </a:extLst>
          </p:cNvPr>
          <p:cNvSpPr txBox="1"/>
          <p:nvPr/>
        </p:nvSpPr>
        <p:spPr>
          <a:xfrm>
            <a:off x="488999" y="6004961"/>
            <a:ext cx="9000000" cy="195814"/>
          </a:xfrm>
          <a:prstGeom prst="rect">
            <a:avLst/>
          </a:prstGeom>
          <a:noFill/>
          <a:ln>
            <a:noFill/>
          </a:ln>
        </p:spPr>
        <p:txBody>
          <a:bodyPr wrap="square" lIns="0" tIns="72000" rIns="0" bIns="0" rtlCol="0" anchor="b">
            <a:spAutoFit/>
          </a:bodyPr>
          <a:lstStyle>
            <a:defPPr>
              <a:defRPr lang="en-US"/>
            </a:defPPr>
            <a:lvl1pPr lvl="0">
              <a:defRPr sz="800">
                <a:ln>
                  <a:solidFill>
                    <a:prstClr val="white">
                      <a:lumMod val="75000"/>
                      <a:alpha val="0"/>
                    </a:prstClr>
                  </a:solidFill>
                </a:ln>
                <a:solidFill>
                  <a:prstClr val="white">
                    <a:lumMod val="50000"/>
                  </a:prstClr>
                </a:solidFill>
                <a:latin typeface="KoPub돋움체 Medium" panose="00000600000000000000" pitchFamily="2" charset="-127"/>
                <a:ea typeface="KoPub돋움체 Medium" panose="00000600000000000000" pitchFamily="2" charset="-127"/>
              </a:defRPr>
            </a:lvl1pPr>
          </a:lstStyle>
          <a:p>
            <a:r>
              <a:rPr lang="en-US" altLang="ko-KR" dirty="0">
                <a:solidFill>
                  <a:schemeClr val="bg1">
                    <a:lumMod val="50000"/>
                  </a:schemeClr>
                </a:solidFill>
              </a:rPr>
              <a:t>Source: Norton Rose Fulbright(2022), ‘2022: Insurance regulation in Asia Pacific’, </a:t>
            </a:r>
            <a:r>
              <a:rPr lang="ko-KR" altLang="en-US" dirty="0" err="1">
                <a:solidFill>
                  <a:schemeClr val="bg1">
                    <a:lumMod val="50000"/>
                  </a:schemeClr>
                </a:solidFill>
              </a:rPr>
              <a:t>삼정</a:t>
            </a:r>
            <a:r>
              <a:rPr lang="en-US" altLang="ko-KR" dirty="0">
                <a:solidFill>
                  <a:schemeClr val="bg1">
                    <a:lumMod val="50000"/>
                  </a:schemeClr>
                </a:solidFill>
              </a:rPr>
              <a:t>KPMG </a:t>
            </a:r>
            <a:r>
              <a:rPr lang="ko-KR" altLang="en-US" dirty="0">
                <a:solidFill>
                  <a:schemeClr val="bg1">
                    <a:lumMod val="50000"/>
                  </a:schemeClr>
                </a:solidFill>
              </a:rPr>
              <a:t>경제연구원 재구성</a:t>
            </a:r>
          </a:p>
        </p:txBody>
      </p:sp>
      <p:sp>
        <p:nvSpPr>
          <p:cNvPr id="5" name="Rectangle 54">
            <a:extLst>
              <a:ext uri="{FF2B5EF4-FFF2-40B4-BE49-F238E27FC236}">
                <a16:creationId xmlns:a16="http://schemas.microsoft.com/office/drawing/2014/main" id="{4F6ACB8F-D566-625B-F708-FFF04B93686A}"/>
              </a:ext>
            </a:extLst>
          </p:cNvPr>
          <p:cNvSpPr>
            <a:spLocks noChangeArrowheads="1"/>
          </p:cNvSpPr>
          <p:nvPr/>
        </p:nvSpPr>
        <p:spPr bwMode="auto">
          <a:xfrm>
            <a:off x="568908" y="1909859"/>
            <a:ext cx="4149227" cy="2367302"/>
          </a:xfrm>
          <a:prstGeom prst="rect">
            <a:avLst/>
          </a:prstGeom>
          <a:noFill/>
          <a:ln w="3175" algn="ctr">
            <a:noFill/>
            <a:miter lim="800000"/>
            <a:headEnd/>
            <a:tailEnd/>
          </a:ln>
          <a:effectLst/>
        </p:spPr>
        <p:txBody>
          <a:bodyPr wrap="square" lIns="36000" tIns="72000" rIns="36000" bIns="3600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08000" marR="0" lvl="0" indent="-108000" algn="just" defTabSz="914400" rtl="0" eaLnBrk="1" fontAlgn="base" latinLnBrk="0" hangingPunct="1">
              <a:lnSpc>
                <a:spcPct val="120000"/>
              </a:lnSpc>
              <a:spcBef>
                <a:spcPts val="600"/>
              </a:spcBef>
              <a:buClrTx/>
              <a:buSzPct val="100000"/>
              <a:buFont typeface="Arial" panose="020B0604020202020204" pitchFamily="34" charset="0"/>
              <a:buChar char="•"/>
              <a:tabLst/>
              <a:defRPr/>
            </a:pPr>
            <a:r>
              <a:rPr lang="ko-KR" altLang="en-US"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재정부 산하 필리핀 보험위원회</a:t>
            </a:r>
            <a:r>
              <a:rPr lang="en-US" altLang="ko-KR"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(Insurance Commission)</a:t>
            </a:r>
            <a:r>
              <a:rPr lang="ko-KR" altLang="en-US"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가 보험사</a:t>
            </a:r>
            <a:r>
              <a:rPr lang="en-US" altLang="ko-KR"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 </a:t>
            </a:r>
            <a:r>
              <a:rPr lang="ko-KR" altLang="en-US"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재보험사</a:t>
            </a:r>
            <a:r>
              <a:rPr lang="en-US" altLang="ko-KR"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 </a:t>
            </a:r>
            <a:r>
              <a:rPr lang="ko-KR" altLang="en-US"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협회 및 관련 평가기관의 라이선스 및 업무를 감독</a:t>
            </a:r>
            <a:r>
              <a:rPr lang="en-US" altLang="ko-KR"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a:t>
            </a:r>
            <a:r>
              <a:rPr lang="ko-KR" altLang="en-US"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규제함</a:t>
            </a:r>
          </a:p>
          <a:p>
            <a:pPr marL="265113" marR="0" lvl="0" indent="-173038" algn="just" fontAlgn="base">
              <a:lnSpc>
                <a:spcPct val="120000"/>
              </a:lnSpc>
              <a:spcBef>
                <a:spcPts val="600"/>
              </a:spcBef>
              <a:buClrTx/>
              <a:buSzPct val="100000"/>
              <a:buFontTx/>
              <a:buChar char="-"/>
              <a:tabLst/>
              <a:defRPr/>
            </a:pPr>
            <a:r>
              <a:rPr lang="ko-KR" altLang="en-US"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보험위원회는 보험 라이선스 승인을 담당</a:t>
            </a:r>
            <a:endParaRPr lang="en-US" altLang="ko-KR"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endParaRPr>
          </a:p>
          <a:p>
            <a:pPr marL="265113" marR="0" lvl="0" indent="-173038" algn="just" fontAlgn="base">
              <a:lnSpc>
                <a:spcPct val="120000"/>
              </a:lnSpc>
              <a:spcBef>
                <a:spcPts val="600"/>
              </a:spcBef>
              <a:buClrTx/>
              <a:buSzPct val="100000"/>
              <a:buFontTx/>
              <a:buChar char="-"/>
              <a:tabLst/>
              <a:defRPr/>
            </a:pPr>
            <a:r>
              <a:rPr lang="ko-KR" altLang="en-US"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보험 대리점</a:t>
            </a:r>
            <a:r>
              <a:rPr lang="en-US" altLang="ko-KR"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 </a:t>
            </a:r>
            <a:r>
              <a:rPr lang="ko-KR" altLang="en-US"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중개인 등은 라이선스를 받아야 하며</a:t>
            </a:r>
            <a:r>
              <a:rPr lang="en-US" altLang="ko-KR"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 </a:t>
            </a:r>
            <a:r>
              <a:rPr lang="ko-KR" altLang="en-US"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해당 서비스 업체는 라이선스를 </a:t>
            </a:r>
            <a:r>
              <a:rPr lang="en-US" altLang="ko-KR"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3</a:t>
            </a:r>
            <a:r>
              <a:rPr lang="ko-KR" altLang="en-US"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년마다 갱신 필요</a:t>
            </a:r>
            <a:endParaRPr lang="en-US" altLang="ko-KR"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endParaRPr>
          </a:p>
          <a:p>
            <a:pPr marL="108000" indent="-108000" algn="just" fontAlgn="base">
              <a:lnSpc>
                <a:spcPct val="120000"/>
              </a:lnSpc>
              <a:spcBef>
                <a:spcPts val="600"/>
              </a:spcBef>
              <a:buSzPct val="100000"/>
              <a:buFont typeface="Arial" panose="020B0604020202020204" pitchFamily="34" charset="0"/>
              <a:buChar char="•"/>
              <a:defRPr/>
            </a:pPr>
            <a:r>
              <a:rPr lang="ko-KR" altLang="en-US"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외국계 보험사</a:t>
            </a:r>
            <a:r>
              <a:rPr lang="en-US" altLang="ko-KR"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a:t>
            </a:r>
            <a:r>
              <a:rPr lang="ko-KR" altLang="en-US"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재보험사의 지점</a:t>
            </a:r>
            <a:r>
              <a:rPr lang="en-US" altLang="ko-KR"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(Branch) </a:t>
            </a:r>
            <a:r>
              <a:rPr lang="ko-KR" altLang="en-US"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설립을 통한</a:t>
            </a:r>
            <a:r>
              <a:rPr lang="en-US" altLang="ko-KR"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 </a:t>
            </a:r>
            <a:r>
              <a:rPr lang="ko-KR" altLang="en-US"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필리핀 내 사업 수행 가능</a:t>
            </a:r>
            <a:endParaRPr lang="en-US" altLang="ko-KR"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endParaRPr>
          </a:p>
          <a:p>
            <a:pPr marL="108000" indent="-108000" algn="just" fontAlgn="base">
              <a:lnSpc>
                <a:spcPct val="120000"/>
              </a:lnSpc>
              <a:spcBef>
                <a:spcPts val="600"/>
              </a:spcBef>
              <a:buSzPct val="100000"/>
              <a:buFont typeface="Arial" panose="020B0604020202020204" pitchFamily="34" charset="0"/>
              <a:buChar char="•"/>
              <a:defRPr/>
            </a:pPr>
            <a:r>
              <a:rPr lang="ko-KR" altLang="en-US"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리스크는 일반적으로 </a:t>
            </a:r>
            <a:r>
              <a:rPr lang="ko-KR" altLang="en-US" sz="950" dirty="0" err="1">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비거주</a:t>
            </a:r>
            <a:r>
              <a:rPr lang="ko-KR" altLang="en-US"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 외국 재보험사</a:t>
            </a:r>
            <a:r>
              <a:rPr lang="en-US" altLang="ko-KR"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(Non-resident foreign reinsurer)</a:t>
            </a:r>
            <a:r>
              <a:rPr lang="ko-KR" altLang="en-US"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 또는 </a:t>
            </a:r>
            <a:r>
              <a:rPr lang="ko-KR" altLang="en-US" sz="950" dirty="0" err="1">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비거주</a:t>
            </a:r>
            <a:r>
              <a:rPr lang="ko-KR" altLang="en-US"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 외국 재보험 중개인</a:t>
            </a:r>
            <a:r>
              <a:rPr lang="en-US" altLang="ko-KR"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(Non-resident foreign reinsurance broker) </a:t>
            </a:r>
            <a:r>
              <a:rPr lang="ko-KR" altLang="en-US"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에게 역외로 양도할 수 있음</a:t>
            </a:r>
            <a:r>
              <a:rPr lang="en-US" altLang="ko-KR"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 </a:t>
            </a:r>
          </a:p>
          <a:p>
            <a:pPr marL="265113" indent="-173038" algn="just" fontAlgn="base">
              <a:lnSpc>
                <a:spcPct val="120000"/>
              </a:lnSpc>
              <a:spcBef>
                <a:spcPts val="600"/>
              </a:spcBef>
              <a:buSzPct val="100000"/>
              <a:buFontTx/>
              <a:buChar char="-"/>
              <a:defRPr/>
            </a:pPr>
            <a:r>
              <a:rPr lang="ko-KR" altLang="en-US"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단</a:t>
            </a:r>
            <a:r>
              <a:rPr lang="en-US" altLang="ko-KR"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 </a:t>
            </a:r>
            <a:r>
              <a:rPr lang="ko-KR" altLang="en-US"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재보험을 통한 리스크 이전은 보험위원회가 라이선스를 부여한 필리핀 내 중개사업자</a:t>
            </a:r>
            <a:r>
              <a:rPr lang="en-US" altLang="ko-KR"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(Resident Agent)</a:t>
            </a:r>
            <a:r>
              <a:rPr lang="ko-KR" altLang="en-US"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를 통해서만 이루어져야 함</a:t>
            </a:r>
          </a:p>
        </p:txBody>
      </p:sp>
      <p:sp>
        <p:nvSpPr>
          <p:cNvPr id="15" name="Rectangle 54">
            <a:extLst>
              <a:ext uri="{FF2B5EF4-FFF2-40B4-BE49-F238E27FC236}">
                <a16:creationId xmlns:a16="http://schemas.microsoft.com/office/drawing/2014/main" id="{F2EB9833-A109-B5D4-BE9F-6129B9AD7D65}"/>
              </a:ext>
            </a:extLst>
          </p:cNvPr>
          <p:cNvSpPr>
            <a:spLocks noChangeArrowheads="1"/>
          </p:cNvSpPr>
          <p:nvPr/>
        </p:nvSpPr>
        <p:spPr bwMode="auto">
          <a:xfrm>
            <a:off x="568908" y="4918111"/>
            <a:ext cx="4150800" cy="944220"/>
          </a:xfrm>
          <a:prstGeom prst="rect">
            <a:avLst/>
          </a:prstGeom>
          <a:noFill/>
          <a:ln w="3175" algn="ctr">
            <a:noFill/>
            <a:miter lim="800000"/>
            <a:headEnd/>
            <a:tailEnd/>
          </a:ln>
          <a:effectLst/>
        </p:spPr>
        <p:txBody>
          <a:bodyPr wrap="square" lIns="36000" tIns="72000" rIns="36000" bIns="3600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08000" marR="0" lvl="0" indent="-108000" algn="just" fontAlgn="base">
              <a:lnSpc>
                <a:spcPct val="120000"/>
              </a:lnSpc>
              <a:spcAft>
                <a:spcPts val="600"/>
              </a:spcAft>
              <a:buClrTx/>
              <a:buSzPct val="100000"/>
              <a:buFont typeface="Arial" panose="020B0604020202020204" pitchFamily="34" charset="0"/>
              <a:buChar char="•"/>
              <a:tabLst/>
              <a:defRPr/>
            </a:pPr>
            <a:r>
              <a:rPr lang="ko-KR" altLang="en-US"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외국인 지분 한도</a:t>
            </a:r>
            <a:r>
              <a:rPr lang="en-US" altLang="ko-KR"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 </a:t>
            </a:r>
            <a:r>
              <a:rPr lang="ko-KR" altLang="en-US"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없음</a:t>
            </a:r>
            <a:endParaRPr lang="en-US" altLang="ko-KR"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endParaRPr>
          </a:p>
          <a:p>
            <a:pPr marL="265113" indent="-173038" algn="just" fontAlgn="base">
              <a:lnSpc>
                <a:spcPct val="120000"/>
              </a:lnSpc>
              <a:spcAft>
                <a:spcPts val="600"/>
              </a:spcAft>
              <a:buSzPct val="100000"/>
              <a:buFontTx/>
              <a:buChar char="-"/>
              <a:defRPr/>
            </a:pPr>
            <a:r>
              <a:rPr lang="ko-KR" altLang="en-US"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현지 보험사</a:t>
            </a:r>
            <a:r>
              <a:rPr lang="en-US" altLang="ko-KR"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 </a:t>
            </a:r>
            <a:r>
              <a:rPr lang="ko-KR" altLang="en-US"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보험대리점</a:t>
            </a:r>
            <a:r>
              <a:rPr lang="en-US" altLang="ko-KR"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 </a:t>
            </a:r>
            <a:r>
              <a:rPr lang="ko-KR" altLang="en-US"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보험중개사 또는 손해사정사에 대한 외국인 지분소유 한도 없음</a:t>
            </a:r>
            <a:endParaRPr lang="en-US" altLang="ko-KR"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endParaRPr>
          </a:p>
          <a:p>
            <a:pPr marL="171450" marR="0" lvl="0" indent="-171450" algn="just" defTabSz="914400" rtl="0" eaLnBrk="1" fontAlgn="base" latinLnBrk="0" hangingPunct="1">
              <a:lnSpc>
                <a:spcPct val="120000"/>
              </a:lnSpc>
              <a:spcAft>
                <a:spcPts val="600"/>
              </a:spcAft>
              <a:buClrTx/>
              <a:buSzPct val="100000"/>
              <a:buFontTx/>
              <a:buChar char="-"/>
              <a:tabLst/>
              <a:defRPr/>
            </a:pPr>
            <a:endParaRPr lang="ko-KR" altLang="en-US" sz="100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endParaRPr>
          </a:p>
        </p:txBody>
      </p:sp>
      <p:sp>
        <p:nvSpPr>
          <p:cNvPr id="19" name="Rectangle 54">
            <a:extLst>
              <a:ext uri="{FF2B5EF4-FFF2-40B4-BE49-F238E27FC236}">
                <a16:creationId xmlns:a16="http://schemas.microsoft.com/office/drawing/2014/main" id="{9CC1F6F5-9352-4B89-9039-04262A4F6B95}"/>
              </a:ext>
            </a:extLst>
          </p:cNvPr>
          <p:cNvSpPr>
            <a:spLocks noChangeArrowheads="1"/>
          </p:cNvSpPr>
          <p:nvPr/>
        </p:nvSpPr>
        <p:spPr bwMode="auto">
          <a:xfrm>
            <a:off x="5215964" y="1915455"/>
            <a:ext cx="4150800" cy="4063150"/>
          </a:xfrm>
          <a:prstGeom prst="rect">
            <a:avLst/>
          </a:prstGeom>
          <a:noFill/>
          <a:ln w="3175" algn="ctr">
            <a:noFill/>
            <a:miter lim="800000"/>
            <a:headEnd/>
            <a:tailEnd/>
          </a:ln>
          <a:effectLst/>
        </p:spPr>
        <p:txBody>
          <a:bodyPr wrap="square" lIns="36000" tIns="72000" rIns="36000" bIns="3600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08000" marR="0" lvl="0" indent="-108000" algn="just" fontAlgn="base">
              <a:lnSpc>
                <a:spcPct val="120000"/>
              </a:lnSpc>
              <a:spcBef>
                <a:spcPts val="600"/>
              </a:spcBef>
              <a:buClrTx/>
              <a:buSzPct val="100000"/>
              <a:buFont typeface="Arial" panose="020B0604020202020204" pitchFamily="34" charset="0"/>
              <a:buChar char="•"/>
              <a:tabLst/>
              <a:defRPr/>
            </a:pPr>
            <a:r>
              <a:rPr lang="ko-KR" altLang="en-US"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현지 기존 보험사</a:t>
            </a:r>
            <a:r>
              <a:rPr lang="en-US" altLang="ko-KR"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 </a:t>
            </a:r>
          </a:p>
          <a:p>
            <a:pPr marL="265113" indent="-173038" algn="just" fontAlgn="base">
              <a:lnSpc>
                <a:spcPct val="120000"/>
              </a:lnSpc>
              <a:spcBef>
                <a:spcPts val="600"/>
              </a:spcBef>
              <a:buSzPct val="100000"/>
              <a:buFontTx/>
              <a:buChar char="-"/>
              <a:defRPr/>
            </a:pPr>
            <a:r>
              <a:rPr lang="ko-KR" altLang="en-US"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기존 현지 보험사</a:t>
            </a:r>
            <a:r>
              <a:rPr lang="en-US" altLang="ko-KR"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a:t>
            </a:r>
            <a:r>
              <a:rPr lang="ko-KR" altLang="en-US"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생명 또는 손해</a:t>
            </a:r>
            <a:r>
              <a:rPr lang="en-US" altLang="ko-KR"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a:t>
            </a:r>
            <a:r>
              <a:rPr lang="ko-KR" altLang="en-US"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는 </a:t>
            </a:r>
            <a:r>
              <a:rPr lang="en-US" altLang="ko-KR"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2022</a:t>
            </a:r>
            <a:r>
              <a:rPr lang="ko-KR" altLang="en-US"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년 </a:t>
            </a:r>
            <a:r>
              <a:rPr lang="en-US" altLang="ko-KR"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12</a:t>
            </a:r>
            <a:r>
              <a:rPr lang="ko-KR" altLang="en-US"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월 </a:t>
            </a:r>
            <a:r>
              <a:rPr lang="en-US" altLang="ko-KR"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31</a:t>
            </a:r>
            <a:r>
              <a:rPr lang="ko-KR" altLang="en-US"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일까지 순자산을 </a:t>
            </a:r>
            <a:r>
              <a:rPr lang="en-US" altLang="ko-KR"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13</a:t>
            </a:r>
            <a:r>
              <a:rPr lang="ko-KR" altLang="en-US"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억 페소 이상으로 유지하는 것을 의무화하였음</a:t>
            </a:r>
            <a:endParaRPr lang="en-US" altLang="ko-KR"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endParaRPr>
          </a:p>
          <a:p>
            <a:pPr marL="265113" indent="-173038" algn="just" fontAlgn="base">
              <a:lnSpc>
                <a:spcPct val="120000"/>
              </a:lnSpc>
              <a:spcBef>
                <a:spcPts val="600"/>
              </a:spcBef>
              <a:buSzPct val="100000"/>
              <a:buFontTx/>
              <a:buChar char="-"/>
              <a:defRPr/>
            </a:pPr>
            <a:r>
              <a:rPr lang="ko-KR" altLang="en-US"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겸영보험사</a:t>
            </a:r>
            <a:r>
              <a:rPr lang="en-US" altLang="ko-KR"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a:t>
            </a:r>
            <a:r>
              <a:rPr lang="ko-KR" altLang="en-US"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생명</a:t>
            </a:r>
            <a:r>
              <a:rPr lang="en-US" altLang="ko-KR"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a:t>
            </a:r>
            <a:r>
              <a:rPr lang="ko-KR" altLang="en-US"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손해보험 사업 모두 수행 수행할 수 있도록 승인 받은 보험사</a:t>
            </a:r>
            <a:r>
              <a:rPr lang="en-US" altLang="ko-KR"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a:t>
            </a:r>
            <a:r>
              <a:rPr lang="ko-KR" altLang="en-US"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의 경우</a:t>
            </a:r>
            <a:r>
              <a:rPr lang="en-US" altLang="ko-KR"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 </a:t>
            </a:r>
            <a:r>
              <a:rPr lang="ko-KR" altLang="en-US"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총 </a:t>
            </a:r>
            <a:r>
              <a:rPr lang="en-US" altLang="ko-KR"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26</a:t>
            </a:r>
            <a:r>
              <a:rPr lang="ko-KR" altLang="en-US"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억 페소 이상 유지 필요</a:t>
            </a:r>
            <a:r>
              <a:rPr lang="en-US" altLang="ko-KR"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a:t>
            </a:r>
            <a:r>
              <a:rPr lang="ko-KR" altLang="en-US"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생명보험사 및 손해보험사 개별 순자산 집계 필요</a:t>
            </a:r>
            <a:r>
              <a:rPr lang="en-US" altLang="ko-KR"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a:t>
            </a:r>
          </a:p>
          <a:p>
            <a:pPr marL="108000" indent="-108000" algn="just" fontAlgn="base">
              <a:lnSpc>
                <a:spcPct val="120000"/>
              </a:lnSpc>
              <a:spcBef>
                <a:spcPts val="600"/>
              </a:spcBef>
              <a:buSzPct val="100000"/>
              <a:buFont typeface="Arial" panose="020B0604020202020204" pitchFamily="34" charset="0"/>
              <a:buChar char="•"/>
              <a:defRPr/>
            </a:pPr>
            <a:r>
              <a:rPr lang="ko-KR" altLang="en-US"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현지 신규 보험사</a:t>
            </a:r>
            <a:r>
              <a:rPr lang="en-US" altLang="ko-KR"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 </a:t>
            </a:r>
          </a:p>
          <a:p>
            <a:pPr marL="265113" indent="-173038" algn="just" fontAlgn="base">
              <a:lnSpc>
                <a:spcPct val="120000"/>
              </a:lnSpc>
              <a:spcBef>
                <a:spcPts val="600"/>
              </a:spcBef>
              <a:buSzPct val="100000"/>
              <a:buFontTx/>
              <a:buChar char="-"/>
              <a:defRPr/>
            </a:pPr>
            <a:r>
              <a:rPr lang="ko-KR" altLang="en-US"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신규 현지 생명보험사 및 손해보험사는 각각 </a:t>
            </a:r>
            <a:r>
              <a:rPr lang="en-US" altLang="ko-KR"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10</a:t>
            </a:r>
            <a:r>
              <a:rPr lang="ko-KR" altLang="en-US"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억 페소 이상</a:t>
            </a:r>
            <a:r>
              <a:rPr lang="en-US" altLang="ko-KR"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 </a:t>
            </a:r>
            <a:r>
              <a:rPr lang="ko-KR" altLang="en-US"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겸영보험사는 </a:t>
            </a:r>
            <a:r>
              <a:rPr lang="en-US" altLang="ko-KR"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20</a:t>
            </a:r>
            <a:r>
              <a:rPr lang="ko-KR" altLang="en-US"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억 페소 이상의 납입자본금을 충족해야 함</a:t>
            </a:r>
            <a:endParaRPr lang="en-US" altLang="ko-KR"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endParaRPr>
          </a:p>
          <a:p>
            <a:pPr marL="108000" indent="-108000" algn="just" fontAlgn="base">
              <a:lnSpc>
                <a:spcPct val="120000"/>
              </a:lnSpc>
              <a:spcBef>
                <a:spcPts val="600"/>
              </a:spcBef>
              <a:buSzPct val="100000"/>
              <a:buFont typeface="Arial" panose="020B0604020202020204" pitchFamily="34" charset="0"/>
              <a:buChar char="•"/>
              <a:defRPr/>
            </a:pPr>
            <a:r>
              <a:rPr lang="ko-KR" altLang="en-US"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외국계 신규 보험사</a:t>
            </a:r>
            <a:r>
              <a:rPr lang="en-US" altLang="ko-KR"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 </a:t>
            </a:r>
          </a:p>
          <a:p>
            <a:pPr marL="265113" indent="-173038" algn="just" fontAlgn="base">
              <a:lnSpc>
                <a:spcPct val="120000"/>
              </a:lnSpc>
              <a:spcBef>
                <a:spcPts val="600"/>
              </a:spcBef>
              <a:buSzPct val="100000"/>
              <a:buFontTx/>
              <a:buChar char="-"/>
              <a:defRPr/>
            </a:pPr>
            <a:r>
              <a:rPr lang="ko-KR" altLang="en-US"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외국계 신규 보험사</a:t>
            </a:r>
            <a:r>
              <a:rPr lang="en-US" altLang="ko-KR"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a:t>
            </a:r>
            <a:r>
              <a:rPr lang="ko-KR" altLang="en-US"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생명 또는 손해</a:t>
            </a:r>
            <a:r>
              <a:rPr lang="en-US" altLang="ko-KR"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a:t>
            </a:r>
            <a:r>
              <a:rPr lang="ko-KR" altLang="en-US"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는 최소 </a:t>
            </a:r>
            <a:r>
              <a:rPr lang="en-US" altLang="ko-KR"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10</a:t>
            </a:r>
            <a:r>
              <a:rPr lang="ko-KR" altLang="en-US"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억 페소 이상의 손상되지 않은 자본</a:t>
            </a:r>
            <a:r>
              <a:rPr lang="en-US" altLang="ko-KR"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(Unimpaired Capital)</a:t>
            </a:r>
            <a:r>
              <a:rPr lang="ko-KR" altLang="en-US"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을 충족해야 함</a:t>
            </a:r>
            <a:endParaRPr lang="en-US" altLang="ko-KR"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endParaRPr>
          </a:p>
          <a:p>
            <a:pPr marL="265113" indent="-173038" algn="just" fontAlgn="base">
              <a:lnSpc>
                <a:spcPct val="120000"/>
              </a:lnSpc>
              <a:spcBef>
                <a:spcPts val="600"/>
              </a:spcBef>
              <a:buSzPct val="100000"/>
              <a:buFontTx/>
              <a:buChar char="-"/>
              <a:defRPr/>
            </a:pPr>
            <a:r>
              <a:rPr lang="ko-KR" altLang="en-US"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외국계 신규 보험사는 또한 </a:t>
            </a:r>
            <a:r>
              <a:rPr lang="en-US" altLang="ko-KR"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2022</a:t>
            </a:r>
            <a:r>
              <a:rPr lang="ko-KR" altLang="en-US"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년 </a:t>
            </a:r>
            <a:r>
              <a:rPr lang="en-US" altLang="ko-KR"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12</a:t>
            </a:r>
            <a:r>
              <a:rPr lang="ko-KR" altLang="en-US"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월 </a:t>
            </a:r>
            <a:r>
              <a:rPr lang="en-US" altLang="ko-KR"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31</a:t>
            </a:r>
            <a:r>
              <a:rPr lang="ko-KR" altLang="en-US"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일 기준 </a:t>
            </a:r>
            <a:r>
              <a:rPr lang="en-US" altLang="ko-KR"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5.5</a:t>
            </a:r>
            <a:r>
              <a:rPr lang="ko-KR" altLang="en-US"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억 페소의 손상되지 않은 잉여금</a:t>
            </a:r>
            <a:r>
              <a:rPr lang="en-US" altLang="ko-KR"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(Trusteed Surplus)</a:t>
            </a:r>
            <a:r>
              <a:rPr lang="ko-KR" altLang="en-US"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을 신탁해야 하며</a:t>
            </a:r>
            <a:r>
              <a:rPr lang="en-US" altLang="ko-KR"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 </a:t>
            </a:r>
            <a:r>
              <a:rPr lang="ko-KR" altLang="en-US"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보험위원회는 추가로 </a:t>
            </a:r>
            <a:r>
              <a:rPr lang="en-US" altLang="ko-KR"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1</a:t>
            </a:r>
            <a:r>
              <a:rPr lang="ko-KR" altLang="en-US"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억 페소 이상의 추가 잉여금을 요구할 수 있음</a:t>
            </a:r>
            <a:endParaRPr lang="en-US" altLang="ko-KR"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endParaRPr>
          </a:p>
          <a:p>
            <a:pPr marL="265113" indent="-173038" algn="just" fontAlgn="base">
              <a:lnSpc>
                <a:spcPct val="120000"/>
              </a:lnSpc>
              <a:spcBef>
                <a:spcPts val="600"/>
              </a:spcBef>
              <a:buSzPct val="100000"/>
              <a:buFontTx/>
              <a:buChar char="-"/>
              <a:defRPr/>
            </a:pPr>
            <a:r>
              <a:rPr lang="ko-KR" altLang="en-US"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또한 보험계약자와 채권자의 이익을 보호하기 위해</a:t>
            </a:r>
            <a:r>
              <a:rPr lang="en-US" altLang="ko-KR"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 </a:t>
            </a:r>
            <a:r>
              <a:rPr lang="ko-KR" altLang="en-US"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시장가치 </a:t>
            </a:r>
            <a:r>
              <a:rPr lang="en-US" altLang="ko-KR"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10</a:t>
            </a:r>
            <a:r>
              <a:rPr lang="ko-KR" altLang="en-US"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억 페소 이상인 유가증권을 필리핀 보험위원회에게 예치해야 하며</a:t>
            </a:r>
            <a:r>
              <a:rPr lang="en-US" altLang="ko-KR"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 </a:t>
            </a:r>
            <a:r>
              <a:rPr lang="ko-KR" altLang="en-US"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그 중 </a:t>
            </a:r>
            <a:r>
              <a:rPr lang="en-US" altLang="ko-KR"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50% </a:t>
            </a:r>
            <a:r>
              <a:rPr lang="ko-KR" altLang="en-US"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이상이 필리핀 정부가 발행한 국채 또는 기타 채권이어야 함</a:t>
            </a:r>
            <a:r>
              <a:rPr lang="en-US" altLang="ko-KR"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(Sec 178)</a:t>
            </a:r>
          </a:p>
          <a:p>
            <a:pPr marL="108000" indent="-108000" algn="just" fontAlgn="base">
              <a:lnSpc>
                <a:spcPct val="120000"/>
              </a:lnSpc>
              <a:spcBef>
                <a:spcPts val="600"/>
              </a:spcBef>
              <a:buSzPct val="100000"/>
              <a:buFont typeface="Arial" panose="020B0604020202020204" pitchFamily="34" charset="0"/>
              <a:buChar char="•"/>
              <a:defRPr/>
            </a:pPr>
            <a:r>
              <a:rPr lang="ko-KR" altLang="en-US"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소액단기보험사</a:t>
            </a:r>
            <a:r>
              <a:rPr lang="en-US" altLang="ko-KR"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 </a:t>
            </a:r>
          </a:p>
          <a:p>
            <a:pPr marL="265113" indent="-173038" algn="just" fontAlgn="base">
              <a:lnSpc>
                <a:spcPct val="120000"/>
              </a:lnSpc>
              <a:spcBef>
                <a:spcPts val="600"/>
              </a:spcBef>
              <a:buSzPct val="100000"/>
              <a:buFontTx/>
              <a:buChar char="-"/>
              <a:defRPr/>
            </a:pPr>
            <a:r>
              <a:rPr lang="en-US" altLang="ko-KR"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5</a:t>
            </a:r>
            <a:r>
              <a:rPr lang="ko-KR" altLang="en-US"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억 페소 이상의 납입자본금을 충족해야 함</a:t>
            </a:r>
            <a:endParaRPr lang="en-US" altLang="ko-KR"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endParaRPr>
          </a:p>
        </p:txBody>
      </p:sp>
      <p:sp>
        <p:nvSpPr>
          <p:cNvPr id="18" name="사각형: 둥근 모서리 17">
            <a:extLst>
              <a:ext uri="{FF2B5EF4-FFF2-40B4-BE49-F238E27FC236}">
                <a16:creationId xmlns:a16="http://schemas.microsoft.com/office/drawing/2014/main" id="{F461EC81-0922-C961-9D0B-C1DAA6FF321E}"/>
              </a:ext>
            </a:extLst>
          </p:cNvPr>
          <p:cNvSpPr/>
          <p:nvPr/>
        </p:nvSpPr>
        <p:spPr>
          <a:xfrm>
            <a:off x="500982" y="1628311"/>
            <a:ext cx="1021885" cy="255468"/>
          </a:xfrm>
          <a:prstGeom prst="roundRect">
            <a:avLst>
              <a:gd name="adj" fmla="val 0"/>
            </a:avLst>
          </a:prstGeom>
          <a:noFill/>
          <a:ln>
            <a:noFill/>
          </a:ln>
        </p:spPr>
        <p:style>
          <a:lnRef idx="0">
            <a:scrgbClr r="0" g="0" b="0"/>
          </a:lnRef>
          <a:fillRef idx="0">
            <a:scrgbClr r="0" g="0" b="0"/>
          </a:fillRef>
          <a:effectRef idx="0">
            <a:scrgbClr r="0" g="0" b="0"/>
          </a:effectRef>
          <a:fontRef idx="minor">
            <a:schemeClr val="lt1"/>
          </a:fontRef>
        </p:style>
        <p:txBody>
          <a:bodyPr rtlCol="0" anchor="ctr"/>
          <a:lstStyle/>
          <a:p>
            <a:pPr fontAlgn="ctr" latinLnBrk="1"/>
            <a:r>
              <a:rPr lang="ko-KR" altLang="en-US" sz="1100" b="1" dirty="0">
                <a:ln>
                  <a:solidFill>
                    <a:srgbClr val="1758E3">
                      <a:alpha val="0"/>
                    </a:srgbClr>
                  </a:solidFill>
                </a:ln>
                <a:solidFill>
                  <a:srgbClr val="00A4F6"/>
                </a:solidFill>
                <a:latin typeface="+mj-ea"/>
                <a:ea typeface="+mj-ea"/>
              </a:rPr>
              <a:t>감독기관</a:t>
            </a:r>
            <a:endParaRPr lang="ko-KR" altLang="ko-KR" sz="1100" b="1" dirty="0">
              <a:ln>
                <a:solidFill>
                  <a:srgbClr val="1758E3">
                    <a:alpha val="0"/>
                  </a:srgbClr>
                </a:solidFill>
              </a:ln>
              <a:solidFill>
                <a:srgbClr val="00A4F6"/>
              </a:solidFill>
              <a:latin typeface="+mj-ea"/>
              <a:ea typeface="+mj-ea"/>
            </a:endParaRPr>
          </a:p>
        </p:txBody>
      </p:sp>
      <p:grpSp>
        <p:nvGrpSpPr>
          <p:cNvPr id="590" name="그룹 589">
            <a:extLst>
              <a:ext uri="{FF2B5EF4-FFF2-40B4-BE49-F238E27FC236}">
                <a16:creationId xmlns:a16="http://schemas.microsoft.com/office/drawing/2014/main" id="{97A3AEAB-D839-FC2A-3D4C-8F95798B722E}"/>
              </a:ext>
            </a:extLst>
          </p:cNvPr>
          <p:cNvGrpSpPr/>
          <p:nvPr/>
        </p:nvGrpSpPr>
        <p:grpSpPr>
          <a:xfrm>
            <a:off x="488948" y="1883779"/>
            <a:ext cx="4283077" cy="0"/>
            <a:chOff x="488948" y="1883779"/>
            <a:chExt cx="4283077" cy="0"/>
          </a:xfrm>
        </p:grpSpPr>
        <p:cxnSp>
          <p:nvCxnSpPr>
            <p:cNvPr id="32" name="직선 연결선 31">
              <a:extLst>
                <a:ext uri="{FF2B5EF4-FFF2-40B4-BE49-F238E27FC236}">
                  <a16:creationId xmlns:a16="http://schemas.microsoft.com/office/drawing/2014/main" id="{85CEA99D-33E9-E26C-BCFD-6D8F84F150D6}"/>
                </a:ext>
              </a:extLst>
            </p:cNvPr>
            <p:cNvCxnSpPr>
              <a:cxnSpLocks/>
            </p:cNvCxnSpPr>
            <p:nvPr/>
          </p:nvCxnSpPr>
          <p:spPr>
            <a:xfrm>
              <a:off x="488948" y="1883779"/>
              <a:ext cx="4283077" cy="0"/>
            </a:xfrm>
            <a:prstGeom prst="line">
              <a:avLst/>
            </a:prstGeom>
            <a:ln w="28575">
              <a:solidFill>
                <a:srgbClr val="99E3FB"/>
              </a:solidFill>
            </a:ln>
          </p:spPr>
          <p:style>
            <a:lnRef idx="1">
              <a:schemeClr val="accent1"/>
            </a:lnRef>
            <a:fillRef idx="0">
              <a:schemeClr val="accent1"/>
            </a:fillRef>
            <a:effectRef idx="0">
              <a:schemeClr val="accent1"/>
            </a:effectRef>
            <a:fontRef idx="minor">
              <a:schemeClr val="tx1"/>
            </a:fontRef>
          </p:style>
        </p:cxnSp>
        <p:cxnSp>
          <p:nvCxnSpPr>
            <p:cNvPr id="585" name="직선 연결선 584">
              <a:extLst>
                <a:ext uri="{FF2B5EF4-FFF2-40B4-BE49-F238E27FC236}">
                  <a16:creationId xmlns:a16="http://schemas.microsoft.com/office/drawing/2014/main" id="{525B1375-4B36-83F9-246E-4B5EF94189FE}"/>
                </a:ext>
              </a:extLst>
            </p:cNvPr>
            <p:cNvCxnSpPr>
              <a:cxnSpLocks/>
            </p:cNvCxnSpPr>
            <p:nvPr/>
          </p:nvCxnSpPr>
          <p:spPr>
            <a:xfrm>
              <a:off x="488948" y="1883779"/>
              <a:ext cx="1053722" cy="0"/>
            </a:xfrm>
            <a:prstGeom prst="line">
              <a:avLst/>
            </a:prstGeom>
            <a:ln w="28575">
              <a:solidFill>
                <a:srgbClr val="00A4F6"/>
              </a:solidFill>
            </a:ln>
          </p:spPr>
          <p:style>
            <a:lnRef idx="1">
              <a:schemeClr val="accent1"/>
            </a:lnRef>
            <a:fillRef idx="0">
              <a:schemeClr val="accent1"/>
            </a:fillRef>
            <a:effectRef idx="0">
              <a:schemeClr val="accent1"/>
            </a:effectRef>
            <a:fontRef idx="minor">
              <a:schemeClr val="tx1"/>
            </a:fontRef>
          </p:style>
        </p:cxnSp>
      </p:grpSp>
      <p:sp>
        <p:nvSpPr>
          <p:cNvPr id="46" name="사각형: 둥근 모서리 45">
            <a:extLst>
              <a:ext uri="{FF2B5EF4-FFF2-40B4-BE49-F238E27FC236}">
                <a16:creationId xmlns:a16="http://schemas.microsoft.com/office/drawing/2014/main" id="{B6A69418-470E-8A71-321B-6402A75D3E85}"/>
              </a:ext>
            </a:extLst>
          </p:cNvPr>
          <p:cNvSpPr/>
          <p:nvPr/>
        </p:nvSpPr>
        <p:spPr>
          <a:xfrm>
            <a:off x="1542670" y="3961972"/>
            <a:ext cx="1270331" cy="255468"/>
          </a:xfrm>
          <a:prstGeom prst="roundRect">
            <a:avLst/>
          </a:prstGeom>
          <a:noFill/>
          <a:ln>
            <a:noFill/>
          </a:ln>
        </p:spPr>
        <p:style>
          <a:lnRef idx="0">
            <a:scrgbClr r="0" g="0" b="0"/>
          </a:lnRef>
          <a:fillRef idx="0">
            <a:scrgbClr r="0" g="0" b="0"/>
          </a:fillRef>
          <a:effectRef idx="0">
            <a:scrgbClr r="0" g="0" b="0"/>
          </a:effectRef>
          <a:fontRef idx="minor">
            <a:schemeClr val="lt1"/>
          </a:fontRef>
        </p:style>
        <p:txBody>
          <a:bodyPr rtlCol="0" anchor="ctr"/>
          <a:lstStyle/>
          <a:p>
            <a:pPr fontAlgn="ctr" latinLnBrk="1"/>
            <a:endParaRPr lang="ko-KR" altLang="ko-KR" sz="1100" b="1" dirty="0">
              <a:ln>
                <a:solidFill>
                  <a:srgbClr val="1758E3">
                    <a:alpha val="0"/>
                  </a:srgbClr>
                </a:solidFill>
              </a:ln>
              <a:solidFill>
                <a:srgbClr val="00A4F6"/>
              </a:solidFill>
              <a:latin typeface="+mj-ea"/>
              <a:ea typeface="+mj-ea"/>
            </a:endParaRPr>
          </a:p>
        </p:txBody>
      </p:sp>
      <p:sp>
        <p:nvSpPr>
          <p:cNvPr id="49" name="사각형: 둥근 모서리 48">
            <a:extLst>
              <a:ext uri="{FF2B5EF4-FFF2-40B4-BE49-F238E27FC236}">
                <a16:creationId xmlns:a16="http://schemas.microsoft.com/office/drawing/2014/main" id="{74809B04-89E2-DBF5-2AB5-7D2432BD1270}"/>
              </a:ext>
            </a:extLst>
          </p:cNvPr>
          <p:cNvSpPr/>
          <p:nvPr/>
        </p:nvSpPr>
        <p:spPr>
          <a:xfrm>
            <a:off x="5139895" y="1628311"/>
            <a:ext cx="1270331" cy="255468"/>
          </a:xfrm>
          <a:prstGeom prst="roundRect">
            <a:avLst/>
          </a:prstGeom>
          <a:noFill/>
          <a:ln>
            <a:noFill/>
          </a:ln>
        </p:spPr>
        <p:style>
          <a:lnRef idx="0">
            <a:scrgbClr r="0" g="0" b="0"/>
          </a:lnRef>
          <a:fillRef idx="0">
            <a:scrgbClr r="0" g="0" b="0"/>
          </a:fillRef>
          <a:effectRef idx="0">
            <a:scrgbClr r="0" g="0" b="0"/>
          </a:effectRef>
          <a:fontRef idx="minor">
            <a:schemeClr val="lt1"/>
          </a:fontRef>
        </p:style>
        <p:txBody>
          <a:bodyPr rtlCol="0" anchor="ctr"/>
          <a:lstStyle/>
          <a:p>
            <a:pPr fontAlgn="ctr" latinLnBrk="1"/>
            <a:r>
              <a:rPr lang="ko-KR" altLang="en-US" sz="1100" b="1" dirty="0">
                <a:ln>
                  <a:solidFill>
                    <a:srgbClr val="1758E3">
                      <a:alpha val="0"/>
                    </a:srgbClr>
                  </a:solidFill>
                </a:ln>
                <a:solidFill>
                  <a:srgbClr val="00A4F6"/>
                </a:solidFill>
                <a:latin typeface="+mj-ea"/>
                <a:ea typeface="+mj-ea"/>
              </a:rPr>
              <a:t>최소 자본금</a:t>
            </a:r>
            <a:endParaRPr lang="ko-KR" altLang="ko-KR" sz="1100" b="1" dirty="0">
              <a:ln>
                <a:solidFill>
                  <a:srgbClr val="1758E3">
                    <a:alpha val="0"/>
                  </a:srgbClr>
                </a:solidFill>
              </a:ln>
              <a:solidFill>
                <a:srgbClr val="00A4F6"/>
              </a:solidFill>
              <a:latin typeface="+mj-ea"/>
              <a:ea typeface="+mj-ea"/>
            </a:endParaRPr>
          </a:p>
        </p:txBody>
      </p:sp>
      <p:sp>
        <p:nvSpPr>
          <p:cNvPr id="577" name="사각형: 둥근 모서리 576">
            <a:extLst>
              <a:ext uri="{FF2B5EF4-FFF2-40B4-BE49-F238E27FC236}">
                <a16:creationId xmlns:a16="http://schemas.microsoft.com/office/drawing/2014/main" id="{281E8B29-F72A-72EF-D5F1-F31666F701E5}"/>
              </a:ext>
            </a:extLst>
          </p:cNvPr>
          <p:cNvSpPr/>
          <p:nvPr/>
        </p:nvSpPr>
        <p:spPr>
          <a:xfrm>
            <a:off x="491596" y="4637325"/>
            <a:ext cx="1270331" cy="255468"/>
          </a:xfrm>
          <a:prstGeom prst="roundRect">
            <a:avLst/>
          </a:prstGeom>
          <a:noFill/>
          <a:ln>
            <a:noFill/>
          </a:ln>
        </p:spPr>
        <p:style>
          <a:lnRef idx="0">
            <a:scrgbClr r="0" g="0" b="0"/>
          </a:lnRef>
          <a:fillRef idx="0">
            <a:scrgbClr r="0" g="0" b="0"/>
          </a:fillRef>
          <a:effectRef idx="0">
            <a:scrgbClr r="0" g="0" b="0"/>
          </a:effectRef>
          <a:fontRef idx="minor">
            <a:schemeClr val="lt1"/>
          </a:fontRef>
        </p:style>
        <p:txBody>
          <a:bodyPr rtlCol="0" anchor="ctr"/>
          <a:lstStyle/>
          <a:p>
            <a:pPr fontAlgn="ctr" latinLnBrk="1"/>
            <a:r>
              <a:rPr lang="ko-KR" altLang="en-US" sz="1100" b="1" dirty="0">
                <a:ln>
                  <a:solidFill>
                    <a:srgbClr val="1758E3">
                      <a:alpha val="0"/>
                    </a:srgbClr>
                  </a:solidFill>
                </a:ln>
                <a:solidFill>
                  <a:srgbClr val="00A4F6"/>
                </a:solidFill>
                <a:latin typeface="+mj-ea"/>
                <a:ea typeface="+mj-ea"/>
              </a:rPr>
              <a:t>외국인직접투자</a:t>
            </a:r>
            <a:endParaRPr lang="ko-KR" altLang="ko-KR" sz="1100" b="1" dirty="0">
              <a:ln>
                <a:solidFill>
                  <a:srgbClr val="1758E3">
                    <a:alpha val="0"/>
                  </a:srgbClr>
                </a:solidFill>
              </a:ln>
              <a:solidFill>
                <a:srgbClr val="00A4F6"/>
              </a:solidFill>
              <a:latin typeface="+mj-ea"/>
              <a:ea typeface="+mj-ea"/>
            </a:endParaRPr>
          </a:p>
        </p:txBody>
      </p:sp>
      <p:grpSp>
        <p:nvGrpSpPr>
          <p:cNvPr id="591" name="그룹 590">
            <a:extLst>
              <a:ext uri="{FF2B5EF4-FFF2-40B4-BE49-F238E27FC236}">
                <a16:creationId xmlns:a16="http://schemas.microsoft.com/office/drawing/2014/main" id="{12B8F87F-3F85-F430-C95A-F378C788AF3F}"/>
              </a:ext>
            </a:extLst>
          </p:cNvPr>
          <p:cNvGrpSpPr/>
          <p:nvPr/>
        </p:nvGrpSpPr>
        <p:grpSpPr>
          <a:xfrm>
            <a:off x="488948" y="4891674"/>
            <a:ext cx="4283077" cy="0"/>
            <a:chOff x="488948" y="1883779"/>
            <a:chExt cx="4283077" cy="0"/>
          </a:xfrm>
        </p:grpSpPr>
        <p:cxnSp>
          <p:nvCxnSpPr>
            <p:cNvPr id="592" name="직선 연결선 591">
              <a:extLst>
                <a:ext uri="{FF2B5EF4-FFF2-40B4-BE49-F238E27FC236}">
                  <a16:creationId xmlns:a16="http://schemas.microsoft.com/office/drawing/2014/main" id="{7191A010-E9BB-D9A3-C0A0-33D93F3E69EA}"/>
                </a:ext>
              </a:extLst>
            </p:cNvPr>
            <p:cNvCxnSpPr>
              <a:cxnSpLocks/>
            </p:cNvCxnSpPr>
            <p:nvPr/>
          </p:nvCxnSpPr>
          <p:spPr>
            <a:xfrm>
              <a:off x="488948" y="1883779"/>
              <a:ext cx="4283077" cy="0"/>
            </a:xfrm>
            <a:prstGeom prst="line">
              <a:avLst/>
            </a:prstGeom>
            <a:ln w="28575">
              <a:solidFill>
                <a:srgbClr val="99E3FB"/>
              </a:solidFill>
            </a:ln>
          </p:spPr>
          <p:style>
            <a:lnRef idx="1">
              <a:schemeClr val="accent1"/>
            </a:lnRef>
            <a:fillRef idx="0">
              <a:schemeClr val="accent1"/>
            </a:fillRef>
            <a:effectRef idx="0">
              <a:schemeClr val="accent1"/>
            </a:effectRef>
            <a:fontRef idx="minor">
              <a:schemeClr val="tx1"/>
            </a:fontRef>
          </p:style>
        </p:cxnSp>
        <p:cxnSp>
          <p:nvCxnSpPr>
            <p:cNvPr id="593" name="직선 연결선 592">
              <a:extLst>
                <a:ext uri="{FF2B5EF4-FFF2-40B4-BE49-F238E27FC236}">
                  <a16:creationId xmlns:a16="http://schemas.microsoft.com/office/drawing/2014/main" id="{BF33D9C1-AA52-D9D3-FC6D-10A347E99AFD}"/>
                </a:ext>
              </a:extLst>
            </p:cNvPr>
            <p:cNvCxnSpPr>
              <a:cxnSpLocks/>
            </p:cNvCxnSpPr>
            <p:nvPr/>
          </p:nvCxnSpPr>
          <p:spPr>
            <a:xfrm>
              <a:off x="488948" y="1883779"/>
              <a:ext cx="1053722" cy="0"/>
            </a:xfrm>
            <a:prstGeom prst="line">
              <a:avLst/>
            </a:prstGeom>
            <a:ln w="28575">
              <a:solidFill>
                <a:srgbClr val="00A4F6"/>
              </a:solidFill>
            </a:ln>
          </p:spPr>
          <p:style>
            <a:lnRef idx="1">
              <a:schemeClr val="accent1"/>
            </a:lnRef>
            <a:fillRef idx="0">
              <a:schemeClr val="accent1"/>
            </a:fillRef>
            <a:effectRef idx="0">
              <a:schemeClr val="accent1"/>
            </a:effectRef>
            <a:fontRef idx="minor">
              <a:schemeClr val="tx1"/>
            </a:fontRef>
          </p:style>
        </p:cxnSp>
      </p:grpSp>
      <p:grpSp>
        <p:nvGrpSpPr>
          <p:cNvPr id="594" name="그룹 593">
            <a:extLst>
              <a:ext uri="{FF2B5EF4-FFF2-40B4-BE49-F238E27FC236}">
                <a16:creationId xmlns:a16="http://schemas.microsoft.com/office/drawing/2014/main" id="{E9F6DFBE-3009-3028-E40A-3C16F3F701BE}"/>
              </a:ext>
            </a:extLst>
          </p:cNvPr>
          <p:cNvGrpSpPr/>
          <p:nvPr/>
        </p:nvGrpSpPr>
        <p:grpSpPr>
          <a:xfrm>
            <a:off x="5145169" y="1883779"/>
            <a:ext cx="4265531" cy="0"/>
            <a:chOff x="488948" y="1883779"/>
            <a:chExt cx="4265531" cy="0"/>
          </a:xfrm>
        </p:grpSpPr>
        <p:cxnSp>
          <p:nvCxnSpPr>
            <p:cNvPr id="595" name="직선 연결선 594">
              <a:extLst>
                <a:ext uri="{FF2B5EF4-FFF2-40B4-BE49-F238E27FC236}">
                  <a16:creationId xmlns:a16="http://schemas.microsoft.com/office/drawing/2014/main" id="{412A6090-9B09-1045-8C30-E2F3157D173E}"/>
                </a:ext>
              </a:extLst>
            </p:cNvPr>
            <p:cNvCxnSpPr>
              <a:cxnSpLocks/>
            </p:cNvCxnSpPr>
            <p:nvPr/>
          </p:nvCxnSpPr>
          <p:spPr>
            <a:xfrm>
              <a:off x="488948" y="1883779"/>
              <a:ext cx="4265531" cy="0"/>
            </a:xfrm>
            <a:prstGeom prst="line">
              <a:avLst/>
            </a:prstGeom>
            <a:ln w="28575">
              <a:solidFill>
                <a:srgbClr val="99E3FB"/>
              </a:solidFill>
            </a:ln>
          </p:spPr>
          <p:style>
            <a:lnRef idx="1">
              <a:schemeClr val="accent1"/>
            </a:lnRef>
            <a:fillRef idx="0">
              <a:schemeClr val="accent1"/>
            </a:fillRef>
            <a:effectRef idx="0">
              <a:schemeClr val="accent1"/>
            </a:effectRef>
            <a:fontRef idx="minor">
              <a:schemeClr val="tx1"/>
            </a:fontRef>
          </p:style>
        </p:cxnSp>
        <p:cxnSp>
          <p:nvCxnSpPr>
            <p:cNvPr id="596" name="직선 연결선 595">
              <a:extLst>
                <a:ext uri="{FF2B5EF4-FFF2-40B4-BE49-F238E27FC236}">
                  <a16:creationId xmlns:a16="http://schemas.microsoft.com/office/drawing/2014/main" id="{193D0E3F-3596-5169-D39A-A2A25EC65FCC}"/>
                </a:ext>
              </a:extLst>
            </p:cNvPr>
            <p:cNvCxnSpPr>
              <a:cxnSpLocks/>
            </p:cNvCxnSpPr>
            <p:nvPr/>
          </p:nvCxnSpPr>
          <p:spPr>
            <a:xfrm>
              <a:off x="488948" y="1883779"/>
              <a:ext cx="1053722" cy="0"/>
            </a:xfrm>
            <a:prstGeom prst="line">
              <a:avLst/>
            </a:prstGeom>
            <a:ln w="28575">
              <a:solidFill>
                <a:srgbClr val="00A4F6"/>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0150389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그룹 7">
            <a:extLst>
              <a:ext uri="{FF2B5EF4-FFF2-40B4-BE49-F238E27FC236}">
                <a16:creationId xmlns:a16="http://schemas.microsoft.com/office/drawing/2014/main" id="{3704264A-53F4-8A7C-4FEB-31CA94E4652A}"/>
              </a:ext>
            </a:extLst>
          </p:cNvPr>
          <p:cNvGrpSpPr/>
          <p:nvPr/>
        </p:nvGrpSpPr>
        <p:grpSpPr>
          <a:xfrm>
            <a:off x="7974644" y="10633"/>
            <a:ext cx="1947922" cy="1460015"/>
            <a:chOff x="7974644" y="10633"/>
            <a:chExt cx="1947922" cy="1460015"/>
          </a:xfrm>
        </p:grpSpPr>
        <p:pic>
          <p:nvPicPr>
            <p:cNvPr id="12" name="그림 11" descr="흑백, 텍스트, 스케치, 지도이(가) 표시된 사진&#10;&#10;자동 생성된 설명">
              <a:extLst>
                <a:ext uri="{FF2B5EF4-FFF2-40B4-BE49-F238E27FC236}">
                  <a16:creationId xmlns:a16="http://schemas.microsoft.com/office/drawing/2014/main" id="{023F37B6-837F-C1B0-DB26-AA138F1CA9B8}"/>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contrast="-40000"/>
                      </a14:imgEffect>
                    </a14:imgLayer>
                  </a14:imgProps>
                </a:ext>
              </a:extLst>
            </a:blip>
            <a:stretch>
              <a:fillRect/>
            </a:stretch>
          </p:blipFill>
          <p:spPr>
            <a:xfrm>
              <a:off x="8620905" y="10633"/>
              <a:ext cx="838305" cy="1460015"/>
            </a:xfrm>
            <a:prstGeom prst="rect">
              <a:avLst/>
            </a:prstGeom>
          </p:spPr>
        </p:pic>
        <p:sp>
          <p:nvSpPr>
            <p:cNvPr id="10" name="제목 3">
              <a:extLst>
                <a:ext uri="{FF2B5EF4-FFF2-40B4-BE49-F238E27FC236}">
                  <a16:creationId xmlns:a16="http://schemas.microsoft.com/office/drawing/2014/main" id="{366C031B-D78B-2188-B3F9-000CCE079EB3}"/>
                </a:ext>
              </a:extLst>
            </p:cNvPr>
            <p:cNvSpPr txBox="1">
              <a:spLocks/>
            </p:cNvSpPr>
            <p:nvPr/>
          </p:nvSpPr>
          <p:spPr>
            <a:xfrm>
              <a:off x="8444784" y="606616"/>
              <a:ext cx="1477782" cy="334294"/>
            </a:xfrm>
            <a:prstGeom prst="rect">
              <a:avLst/>
            </a:prstGeom>
          </p:spPr>
          <p:txBody>
            <a:bodyPr wrap="none" lIns="0" tIns="0" rIns="0" bIns="0" anchor="b" anchorCtr="0">
              <a:noAutofit/>
            </a:bodyPr>
            <a:lstStyle>
              <a:defPPr>
                <a:defRPr lang="en-US"/>
              </a:defPPr>
              <a:lvl1pPr marR="0" lvl="0" indent="539750" fontAlgn="auto">
                <a:lnSpc>
                  <a:spcPct val="100000"/>
                </a:lnSpc>
                <a:spcBef>
                  <a:spcPts val="0"/>
                </a:spcBef>
                <a:spcAft>
                  <a:spcPts val="0"/>
                </a:spcAft>
                <a:buClrTx/>
                <a:buSzTx/>
                <a:buFontTx/>
                <a:buNone/>
                <a:tabLst/>
                <a:defRPr sz="2400" b="0" i="0">
                  <a:ln>
                    <a:solidFill>
                      <a:prstClr val="white">
                        <a:lumMod val="75000"/>
                        <a:alpha val="0"/>
                      </a:prstClr>
                    </a:solidFill>
                  </a:ln>
                  <a:solidFill>
                    <a:schemeClr val="bg1"/>
                  </a:solidFill>
                  <a:latin typeface="KoPub돋움체 Bold" panose="00000800000000000000" pitchFamily="2" charset="-127"/>
                  <a:ea typeface="KoPub돋움체 Bold" panose="00000800000000000000" pitchFamily="2" charset="-127"/>
                  <a:cs typeface="KoPub돋움체 Medium" panose="02020603020101020101" pitchFamily="18" charset="-127"/>
                </a:defRPr>
              </a:lvl1pPr>
            </a:lstStyle>
            <a:p>
              <a:pPr marR="0" lvl="0" indent="0" defTabSz="914400" rtl="0" eaLnBrk="1" fontAlgn="auto" latinLnBrk="0" hangingPunct="1">
                <a:lnSpc>
                  <a:spcPct val="100000"/>
                </a:lnSpc>
                <a:spcBef>
                  <a:spcPts val="0"/>
                </a:spcBef>
                <a:spcAft>
                  <a:spcPts val="0"/>
                </a:spcAft>
                <a:buClrTx/>
                <a:buSzTx/>
                <a:buFontTx/>
                <a:buNone/>
                <a:tabLst/>
                <a:defRPr/>
              </a:pPr>
              <a:r>
                <a:rPr lang="ko-KR" altLang="en-US" sz="2000" dirty="0">
                  <a:ln>
                    <a:solidFill>
                      <a:prstClr val="white">
                        <a:lumMod val="75000"/>
                        <a:alpha val="0"/>
                      </a:prstClr>
                    </a:solidFill>
                  </a:ln>
                  <a:solidFill>
                    <a:schemeClr val="tx1">
                      <a:lumMod val="75000"/>
                      <a:lumOff val="25000"/>
                    </a:schemeClr>
                  </a:solidFill>
                </a:rPr>
                <a:t>필리핀</a:t>
              </a:r>
              <a:endParaRPr lang="en-US" altLang="ko-KR" sz="2000" dirty="0">
                <a:ln>
                  <a:solidFill>
                    <a:prstClr val="white">
                      <a:lumMod val="75000"/>
                      <a:alpha val="0"/>
                    </a:prstClr>
                  </a:solidFill>
                </a:ln>
                <a:solidFill>
                  <a:schemeClr val="tx1">
                    <a:lumMod val="75000"/>
                    <a:lumOff val="25000"/>
                  </a:schemeClr>
                </a:solidFill>
              </a:endParaRPr>
            </a:p>
          </p:txBody>
        </p:sp>
        <p:pic>
          <p:nvPicPr>
            <p:cNvPr id="11" name="그림 10">
              <a:extLst>
                <a:ext uri="{FF2B5EF4-FFF2-40B4-BE49-F238E27FC236}">
                  <a16:creationId xmlns:a16="http://schemas.microsoft.com/office/drawing/2014/main" id="{2CCE6400-37A7-822C-8839-9F7D470B3423}"/>
                </a:ext>
              </a:extLst>
            </p:cNvPr>
            <p:cNvPicPr>
              <a:picLocks noChangeAspect="1"/>
            </p:cNvPicPr>
            <p:nvPr/>
          </p:nvPicPr>
          <p:blipFill>
            <a:blip r:embed="rId5"/>
            <a:stretch>
              <a:fillRect/>
            </a:stretch>
          </p:blipFill>
          <p:spPr>
            <a:xfrm>
              <a:off x="7974644" y="567342"/>
              <a:ext cx="407216" cy="407216"/>
            </a:xfrm>
            <a:prstGeom prst="rect">
              <a:avLst/>
            </a:prstGeom>
          </p:spPr>
        </p:pic>
      </p:grpSp>
      <p:sp>
        <p:nvSpPr>
          <p:cNvPr id="2" name="텍스트 개체 틀 1">
            <a:extLst>
              <a:ext uri="{FF2B5EF4-FFF2-40B4-BE49-F238E27FC236}">
                <a16:creationId xmlns:a16="http://schemas.microsoft.com/office/drawing/2014/main" id="{11D01EDC-383F-7EC9-5195-CCBAAD0A81F2}"/>
              </a:ext>
            </a:extLst>
          </p:cNvPr>
          <p:cNvSpPr>
            <a:spLocks noGrp="1"/>
          </p:cNvSpPr>
          <p:nvPr>
            <p:ph type="body" sz="quarter" idx="10"/>
          </p:nvPr>
        </p:nvSpPr>
        <p:spPr/>
        <p:txBody>
          <a:bodyPr/>
          <a:lstStyle/>
          <a:p>
            <a:r>
              <a:rPr lang="en-US" altLang="ko-KR" dirty="0"/>
              <a:t>II. </a:t>
            </a:r>
            <a:r>
              <a:rPr lang="ko-KR" altLang="en-US" dirty="0"/>
              <a:t>신흥 아시아 태평양 국가별 보험시장 및 규제 현황 </a:t>
            </a:r>
          </a:p>
        </p:txBody>
      </p:sp>
      <p:sp>
        <p:nvSpPr>
          <p:cNvPr id="3" name="텍스트 개체 틀 2">
            <a:extLst>
              <a:ext uri="{FF2B5EF4-FFF2-40B4-BE49-F238E27FC236}">
                <a16:creationId xmlns:a16="http://schemas.microsoft.com/office/drawing/2014/main" id="{F8A23C6E-913D-E903-F49E-D387E0794A26}"/>
              </a:ext>
            </a:extLst>
          </p:cNvPr>
          <p:cNvSpPr>
            <a:spLocks noGrp="1"/>
          </p:cNvSpPr>
          <p:nvPr>
            <p:ph type="body" sz="quarter" idx="11"/>
          </p:nvPr>
        </p:nvSpPr>
        <p:spPr/>
        <p:txBody>
          <a:bodyPr/>
          <a:lstStyle/>
          <a:p>
            <a:r>
              <a:rPr lang="ko-KR" altLang="en-US" dirty="0"/>
              <a:t>필리핀 보험규제 현황 </a:t>
            </a:r>
            <a:r>
              <a:rPr lang="en-US" altLang="ko-KR" dirty="0"/>
              <a:t>(</a:t>
            </a:r>
            <a:r>
              <a:rPr lang="ko-KR" altLang="en-US" dirty="0"/>
              <a:t>계속</a:t>
            </a:r>
            <a:r>
              <a:rPr lang="en-US" altLang="ko-KR" dirty="0"/>
              <a:t>)</a:t>
            </a:r>
            <a:endParaRPr lang="ko-KR" altLang="en-US" dirty="0"/>
          </a:p>
        </p:txBody>
      </p:sp>
      <p:sp>
        <p:nvSpPr>
          <p:cNvPr id="60" name="TextBox 59">
            <a:extLst>
              <a:ext uri="{FF2B5EF4-FFF2-40B4-BE49-F238E27FC236}">
                <a16:creationId xmlns:a16="http://schemas.microsoft.com/office/drawing/2014/main" id="{14B025B4-2EEA-9AF9-BCC6-487279992A16}"/>
              </a:ext>
            </a:extLst>
          </p:cNvPr>
          <p:cNvSpPr txBox="1"/>
          <p:nvPr/>
        </p:nvSpPr>
        <p:spPr>
          <a:xfrm>
            <a:off x="489000" y="5881851"/>
            <a:ext cx="8928000" cy="320400"/>
          </a:xfrm>
          <a:prstGeom prst="rect">
            <a:avLst/>
          </a:prstGeom>
          <a:noFill/>
          <a:ln>
            <a:noFill/>
          </a:ln>
        </p:spPr>
        <p:txBody>
          <a:bodyPr wrap="square" lIns="0" tIns="72000" rIns="0" bIns="0" rtlCol="0" anchor="b">
            <a:noAutofit/>
          </a:bodyPr>
          <a:lstStyle>
            <a:defPPr>
              <a:defRPr lang="en-US"/>
            </a:defPPr>
            <a:lvl1pPr lvl="0">
              <a:defRPr sz="800">
                <a:ln>
                  <a:solidFill>
                    <a:prstClr val="white">
                      <a:lumMod val="75000"/>
                      <a:alpha val="0"/>
                    </a:prstClr>
                  </a:solidFill>
                </a:ln>
                <a:solidFill>
                  <a:schemeClr val="bg1">
                    <a:lumMod val="50000"/>
                  </a:schemeClr>
                </a:solidFill>
                <a:latin typeface="KoPub돋움체 Medium" panose="00000600000000000000" pitchFamily="2" charset="-127"/>
                <a:ea typeface="KoPub돋움체 Medium" panose="00000600000000000000" pitchFamily="2" charset="-127"/>
              </a:defRPr>
            </a:lvl1pPr>
          </a:lstStyle>
          <a:p>
            <a:r>
              <a:rPr lang="en-US" altLang="ko-KR" dirty="0">
                <a:solidFill>
                  <a:schemeClr val="bg1">
                    <a:lumMod val="50000"/>
                  </a:schemeClr>
                </a:solidFill>
              </a:rPr>
              <a:t>Source: Norton Rose Fulbright(2022), ‘2022: Insurance regulation in Asia Pacific’, </a:t>
            </a:r>
            <a:r>
              <a:rPr lang="ko-KR" altLang="en-US" dirty="0" err="1">
                <a:solidFill>
                  <a:schemeClr val="bg1">
                    <a:lumMod val="50000"/>
                  </a:schemeClr>
                </a:solidFill>
              </a:rPr>
              <a:t>삼정</a:t>
            </a:r>
            <a:r>
              <a:rPr lang="en-US" altLang="ko-KR" dirty="0">
                <a:solidFill>
                  <a:schemeClr val="bg1">
                    <a:lumMod val="50000"/>
                  </a:schemeClr>
                </a:solidFill>
              </a:rPr>
              <a:t>KPMG </a:t>
            </a:r>
            <a:r>
              <a:rPr lang="ko-KR" altLang="en-US" dirty="0">
                <a:solidFill>
                  <a:schemeClr val="bg1">
                    <a:lumMod val="50000"/>
                  </a:schemeClr>
                </a:solidFill>
              </a:rPr>
              <a:t>경제연구원 재구성</a:t>
            </a:r>
            <a:endParaRPr lang="en-US" altLang="ko-KR" dirty="0">
              <a:solidFill>
                <a:schemeClr val="bg1">
                  <a:lumMod val="50000"/>
                </a:schemeClr>
              </a:solidFill>
            </a:endParaRPr>
          </a:p>
          <a:p>
            <a:r>
              <a:rPr lang="en-US" altLang="ko-KR" dirty="0"/>
              <a:t>Note: </a:t>
            </a:r>
            <a:r>
              <a:rPr lang="ko-KR" altLang="en-US" dirty="0"/>
              <a:t>지주회사는 필리핀에서 보험사업을 할 수 있도록 인가된 보험사를 직간접적으로 소유하고 관리하는 기업을 의미</a:t>
            </a:r>
          </a:p>
        </p:txBody>
      </p:sp>
      <p:sp>
        <p:nvSpPr>
          <p:cNvPr id="24" name="TextBox 23">
            <a:extLst>
              <a:ext uri="{FF2B5EF4-FFF2-40B4-BE49-F238E27FC236}">
                <a16:creationId xmlns:a16="http://schemas.microsoft.com/office/drawing/2014/main" id="{CD766EE7-85DD-AE72-3768-7153587C7311}"/>
              </a:ext>
            </a:extLst>
          </p:cNvPr>
          <p:cNvSpPr txBox="1"/>
          <p:nvPr/>
        </p:nvSpPr>
        <p:spPr>
          <a:xfrm>
            <a:off x="488948" y="1230531"/>
            <a:ext cx="2136803" cy="200055"/>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1300" b="0" i="0" u="none" strike="noStrike" kern="1200" cap="none" spc="0" normalizeH="0" baseline="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rPr>
              <a:t>지배구조 및 건전성 </a:t>
            </a:r>
            <a:r>
              <a:rPr lang="ko-KR" altLang="en-US" sz="1300" dirty="0">
                <a:ln>
                  <a:solidFill>
                    <a:prstClr val="white">
                      <a:lumMod val="75000"/>
                      <a:alpha val="0"/>
                    </a:prstClr>
                  </a:solidFill>
                </a:ln>
                <a:solidFill>
                  <a:srgbClr val="00338D"/>
                </a:solidFill>
                <a:latin typeface="KoPub돋움체 Bold" panose="00000800000000000000" pitchFamily="2" charset="-127"/>
                <a:ea typeface="KoPub돋움체 Bold" panose="00000800000000000000" pitchFamily="2" charset="-127"/>
                <a:cs typeface="Univers for KPMG"/>
              </a:rPr>
              <a:t>등 </a:t>
            </a:r>
            <a:r>
              <a:rPr kumimoji="0" lang="ko-KR" altLang="en-US" sz="1300" b="0" i="0" u="none" strike="noStrike" kern="1200" cap="none" spc="0" normalizeH="0" baseline="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rPr>
              <a:t>관련 규제</a:t>
            </a:r>
          </a:p>
        </p:txBody>
      </p:sp>
      <p:cxnSp>
        <p:nvCxnSpPr>
          <p:cNvPr id="25" name="직선 연결선 24">
            <a:extLst>
              <a:ext uri="{FF2B5EF4-FFF2-40B4-BE49-F238E27FC236}">
                <a16:creationId xmlns:a16="http://schemas.microsoft.com/office/drawing/2014/main" id="{022D1E9F-4CAE-AFEC-6A52-9A2F7DE1FEDE}"/>
              </a:ext>
            </a:extLst>
          </p:cNvPr>
          <p:cNvCxnSpPr/>
          <p:nvPr/>
        </p:nvCxnSpPr>
        <p:spPr>
          <a:xfrm>
            <a:off x="488948" y="1196975"/>
            <a:ext cx="89388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6" name="직선 연결선 25">
            <a:extLst>
              <a:ext uri="{FF2B5EF4-FFF2-40B4-BE49-F238E27FC236}">
                <a16:creationId xmlns:a16="http://schemas.microsoft.com/office/drawing/2014/main" id="{60B0DF02-77FC-599F-3C47-F41FD0200531}"/>
              </a:ext>
            </a:extLst>
          </p:cNvPr>
          <p:cNvCxnSpPr/>
          <p:nvPr/>
        </p:nvCxnSpPr>
        <p:spPr>
          <a:xfrm>
            <a:off x="488948" y="1473812"/>
            <a:ext cx="89388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
        <p:nvSpPr>
          <p:cNvPr id="71" name="Rectangle 54">
            <a:extLst>
              <a:ext uri="{FF2B5EF4-FFF2-40B4-BE49-F238E27FC236}">
                <a16:creationId xmlns:a16="http://schemas.microsoft.com/office/drawing/2014/main" id="{98485EBE-CB2D-5959-8F2B-6F302875E071}"/>
              </a:ext>
            </a:extLst>
          </p:cNvPr>
          <p:cNvSpPr>
            <a:spLocks noChangeArrowheads="1"/>
          </p:cNvSpPr>
          <p:nvPr/>
        </p:nvSpPr>
        <p:spPr bwMode="auto">
          <a:xfrm>
            <a:off x="570472" y="1915455"/>
            <a:ext cx="4150800" cy="3722100"/>
          </a:xfrm>
          <a:prstGeom prst="rect">
            <a:avLst/>
          </a:prstGeom>
          <a:noFill/>
          <a:ln w="6350" algn="ctr">
            <a:noFill/>
            <a:miter lim="800000"/>
            <a:headEnd/>
            <a:tailEnd/>
          </a:ln>
          <a:effectLst/>
        </p:spPr>
        <p:txBody>
          <a:bodyPr wrap="square" lIns="36000" tIns="72000" rIns="0" b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08000" indent="-108000" algn="just" fontAlgn="base">
              <a:lnSpc>
                <a:spcPct val="120000"/>
              </a:lnSpc>
              <a:spcBef>
                <a:spcPts val="600"/>
              </a:spcBef>
              <a:buSzPct val="100000"/>
              <a:buFont typeface="Arial" panose="020B0604020202020204" pitchFamily="34" charset="0"/>
              <a:buChar char="•"/>
              <a:defRPr/>
            </a:pPr>
            <a:r>
              <a:rPr lang="ko-KR" altLang="en-US"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현지 보험사에 대한 지배권</a:t>
            </a:r>
            <a:r>
              <a:rPr lang="en-US" altLang="ko-KR"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a:t>
            </a:r>
            <a:r>
              <a:rPr lang="ko-KR" altLang="en-US"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의결권 주식 </a:t>
            </a:r>
            <a:r>
              <a:rPr lang="en-US" altLang="ko-KR"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40% </a:t>
            </a:r>
            <a:r>
              <a:rPr lang="ko-KR" altLang="en-US"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이상 소유</a:t>
            </a:r>
            <a:r>
              <a:rPr lang="en-US" altLang="ko-KR"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a:t>
            </a:r>
            <a:r>
              <a:rPr lang="ko-KR" altLang="en-US"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을 획득하고자 하는 경우</a:t>
            </a:r>
            <a:r>
              <a:rPr lang="en-US" altLang="ko-KR"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 20</a:t>
            </a:r>
            <a:r>
              <a:rPr lang="ko-KR" altLang="en-US"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일 전 서면으로 지배력을 획득하려는 의사를 해당 현지 보험사에 통지해야 하며</a:t>
            </a:r>
            <a:r>
              <a:rPr lang="en-US" altLang="ko-KR"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 </a:t>
            </a:r>
            <a:r>
              <a:rPr lang="ko-KR" altLang="en-US"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보험위원회에도 사전에 서면 승인을 받아야 함</a:t>
            </a:r>
            <a:endParaRPr lang="en-US" altLang="ko-KR"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endParaRPr>
          </a:p>
          <a:p>
            <a:pPr marL="108000" indent="-108000" algn="just" fontAlgn="base">
              <a:lnSpc>
                <a:spcPct val="120000"/>
              </a:lnSpc>
              <a:spcBef>
                <a:spcPts val="600"/>
              </a:spcBef>
              <a:buSzPct val="100000"/>
              <a:buFont typeface="Arial" panose="020B0604020202020204" pitchFamily="34" charset="0"/>
              <a:buChar char="•"/>
              <a:defRPr/>
            </a:pPr>
            <a:r>
              <a:rPr lang="ko-KR" altLang="en-US"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인수합병 당사자 기업가치가 </a:t>
            </a:r>
            <a:r>
              <a:rPr lang="en-US" altLang="ko-KR"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61</a:t>
            </a:r>
            <a:r>
              <a:rPr lang="ko-KR" altLang="en-US"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억 페소</a:t>
            </a:r>
            <a:r>
              <a:rPr lang="en-US" altLang="ko-KR"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(PHP)</a:t>
            </a:r>
            <a:r>
              <a:rPr lang="ko-KR" altLang="en-US"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를 초과하고 거래 규모가 </a:t>
            </a:r>
            <a:r>
              <a:rPr lang="en-US" altLang="ko-KR"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25</a:t>
            </a:r>
            <a:r>
              <a:rPr lang="ko-KR" altLang="en-US"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억 페소를 초과하는 경우</a:t>
            </a:r>
            <a:endParaRPr lang="en-US" altLang="ko-KR"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endParaRPr>
          </a:p>
          <a:p>
            <a:pPr marL="265113" indent="-173038" algn="just" fontAlgn="base">
              <a:lnSpc>
                <a:spcPct val="120000"/>
              </a:lnSpc>
              <a:spcBef>
                <a:spcPts val="600"/>
              </a:spcBef>
              <a:buSzPct val="100000"/>
              <a:buFontTx/>
              <a:buChar char="-"/>
              <a:defRPr/>
            </a:pPr>
            <a:r>
              <a:rPr lang="ko-KR" altLang="en-US"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거래 당사자들은 최종 계약에 대한 동의 이후 </a:t>
            </a:r>
            <a:r>
              <a:rPr lang="en-US" altLang="ko-KR"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30</a:t>
            </a:r>
            <a:r>
              <a:rPr lang="ko-KR" altLang="en-US"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일 이내</a:t>
            </a:r>
            <a:r>
              <a:rPr lang="en-US" altLang="ko-KR"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a:t>
            </a:r>
            <a:r>
              <a:rPr lang="ko-KR" altLang="en-US"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 그리고 계약 완료 이전에 필리핀 경쟁위원회</a:t>
            </a:r>
            <a:r>
              <a:rPr lang="en-US" altLang="ko-KR"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(Philippine Competition Commission, PCC)</a:t>
            </a:r>
            <a:r>
              <a:rPr lang="ko-KR" altLang="en-US"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에 알려야 함</a:t>
            </a:r>
            <a:r>
              <a:rPr lang="en-US" altLang="ko-KR"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 </a:t>
            </a:r>
          </a:p>
          <a:p>
            <a:pPr marL="265113" indent="-173038" algn="just" fontAlgn="base">
              <a:lnSpc>
                <a:spcPct val="120000"/>
              </a:lnSpc>
              <a:spcBef>
                <a:spcPts val="600"/>
              </a:spcBef>
              <a:buSzPct val="100000"/>
              <a:buFontTx/>
              <a:buChar char="-"/>
              <a:defRPr/>
            </a:pPr>
            <a:r>
              <a:rPr lang="ko-KR" altLang="en-US"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본 통지 요건의 적용을 받는 거래 당사자는 </a:t>
            </a:r>
            <a:r>
              <a:rPr lang="en-US" altLang="ko-KR"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PCC</a:t>
            </a:r>
            <a:r>
              <a:rPr lang="ko-KR" altLang="en-US"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가 거래를 승인하거나 특정 조치를 취할 때까지 해당 거래를 완료할 수 없음</a:t>
            </a:r>
            <a:endParaRPr lang="en-US" altLang="ko-KR"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endParaRPr>
          </a:p>
          <a:p>
            <a:pPr marL="108000" indent="-108000" algn="just" fontAlgn="base">
              <a:lnSpc>
                <a:spcPct val="120000"/>
              </a:lnSpc>
              <a:spcBef>
                <a:spcPts val="600"/>
              </a:spcBef>
              <a:buSzPct val="100000"/>
              <a:buFont typeface="Arial" panose="020B0604020202020204" pitchFamily="34" charset="0"/>
              <a:buChar char="•"/>
              <a:defRPr/>
            </a:pPr>
            <a:r>
              <a:rPr lang="ko-KR" altLang="en-US"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지주회사의 자회사 형태로</a:t>
            </a:r>
            <a:r>
              <a:rPr lang="en-US" altLang="ko-KR"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 </a:t>
            </a:r>
            <a:r>
              <a:rPr lang="ko-KR" altLang="en-US"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필리핀에서 사업을 영위하는 모든 보험사는 보험위원회에 다음의 정보 등을 등록해야 함</a:t>
            </a:r>
            <a:r>
              <a:rPr lang="en-US" altLang="ko-KR"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(Section 294(a) of the lnsurance Code)</a:t>
            </a:r>
          </a:p>
          <a:p>
            <a:pPr marL="265113" indent="-173038" algn="just" fontAlgn="base">
              <a:lnSpc>
                <a:spcPct val="120000"/>
              </a:lnSpc>
              <a:spcBef>
                <a:spcPts val="600"/>
              </a:spcBef>
              <a:buSzPct val="100000"/>
              <a:buFontTx/>
              <a:buChar char="-"/>
              <a:defRPr/>
            </a:pPr>
            <a:r>
              <a:rPr lang="en-US" altLang="ko-KR"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1. </a:t>
            </a:r>
            <a:r>
              <a:rPr lang="ko-KR" altLang="en-US"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정관</a:t>
            </a:r>
            <a:r>
              <a:rPr lang="en-US" altLang="ko-KR"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 </a:t>
            </a:r>
            <a:r>
              <a:rPr lang="ko-KR" altLang="en-US"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정관 및 정관 사본</a:t>
            </a:r>
            <a:endParaRPr lang="en-US" altLang="ko-KR"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endParaRPr>
          </a:p>
          <a:p>
            <a:pPr marL="265113" indent="-173038" algn="just" fontAlgn="base">
              <a:lnSpc>
                <a:spcPct val="120000"/>
              </a:lnSpc>
              <a:spcBef>
                <a:spcPts val="600"/>
              </a:spcBef>
              <a:buSzPct val="100000"/>
              <a:buFontTx/>
              <a:buChar char="-"/>
              <a:defRPr/>
            </a:pPr>
            <a:r>
              <a:rPr lang="en-US" altLang="ko-KR"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2. </a:t>
            </a:r>
            <a:r>
              <a:rPr lang="ko-KR" altLang="en-US"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대주주 또는 대주주</a:t>
            </a:r>
            <a:r>
              <a:rPr lang="en-US" altLang="ko-KR"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 </a:t>
            </a:r>
            <a:r>
              <a:rPr lang="ko-KR" altLang="en-US"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임원</a:t>
            </a:r>
            <a:r>
              <a:rPr lang="en-US" altLang="ko-KR"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 </a:t>
            </a:r>
            <a:r>
              <a:rPr lang="ko-KR" altLang="en-US"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이사 및 피지배인의 신원</a:t>
            </a:r>
            <a:endParaRPr lang="en-US" altLang="ko-KR"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endParaRPr>
          </a:p>
          <a:p>
            <a:pPr marL="265113" indent="-173038" algn="just" fontAlgn="base">
              <a:lnSpc>
                <a:spcPct val="120000"/>
              </a:lnSpc>
              <a:spcBef>
                <a:spcPts val="600"/>
              </a:spcBef>
              <a:buSzPct val="100000"/>
              <a:buFontTx/>
              <a:buChar char="-"/>
              <a:defRPr/>
            </a:pPr>
            <a:r>
              <a:rPr lang="en-US" altLang="ko-KR"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3. </a:t>
            </a:r>
            <a:r>
              <a:rPr lang="ko-KR" altLang="en-US"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주주명부 및 지분율</a:t>
            </a:r>
            <a:endParaRPr lang="en-US" altLang="ko-KR"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endParaRPr>
          </a:p>
          <a:p>
            <a:pPr marL="265113" indent="-173038" algn="just" fontAlgn="base">
              <a:lnSpc>
                <a:spcPct val="120000"/>
              </a:lnSpc>
              <a:spcBef>
                <a:spcPts val="600"/>
              </a:spcBef>
              <a:buSzPct val="100000"/>
              <a:buFontTx/>
              <a:buChar char="-"/>
              <a:defRPr/>
            </a:pPr>
            <a:r>
              <a:rPr lang="en-US" altLang="ko-KR"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4. </a:t>
            </a:r>
            <a:r>
              <a:rPr lang="ko-KR" altLang="en-US"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지주회사의 자본구조 및 재무상태 전반에 관한 정보</a:t>
            </a:r>
            <a:endParaRPr lang="en-US" altLang="ko-KR"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endParaRPr>
          </a:p>
          <a:p>
            <a:pPr marL="265113" indent="-173038" algn="just" fontAlgn="base">
              <a:lnSpc>
                <a:spcPct val="120000"/>
              </a:lnSpc>
              <a:spcBef>
                <a:spcPts val="600"/>
              </a:spcBef>
              <a:buSzPct val="100000"/>
              <a:buFontTx/>
              <a:buChar char="-"/>
              <a:defRPr/>
            </a:pPr>
            <a:r>
              <a:rPr lang="en-US" altLang="ko-KR"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5. </a:t>
            </a:r>
            <a:r>
              <a:rPr lang="ko-KR" altLang="en-US"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주요 사업에 대한 설명 및 목록 </a:t>
            </a:r>
          </a:p>
          <a:p>
            <a:pPr marL="265113" indent="-173038" algn="just" fontAlgn="base">
              <a:lnSpc>
                <a:spcPct val="120000"/>
              </a:lnSpc>
              <a:spcBef>
                <a:spcPts val="600"/>
              </a:spcBef>
              <a:buSzPct val="100000"/>
              <a:buFontTx/>
              <a:buChar char="-"/>
              <a:defRPr/>
            </a:pPr>
            <a:r>
              <a:rPr lang="en-US" altLang="ko-KR"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6. </a:t>
            </a:r>
            <a:r>
              <a:rPr lang="ko-KR" altLang="en-US"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국가조사국의 인가</a:t>
            </a:r>
            <a:r>
              <a:rPr lang="en-US" altLang="ko-KR"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a:t>
            </a:r>
            <a:r>
              <a:rPr lang="ko-KR" altLang="en-US"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확인</a:t>
            </a:r>
            <a:r>
              <a:rPr lang="en-US" altLang="ko-KR"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(National Bureau of Investigation  Clearance) </a:t>
            </a:r>
            <a:r>
              <a:rPr lang="ko-KR" altLang="en-US"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등</a:t>
            </a:r>
            <a:endParaRPr lang="en-US" altLang="ko-KR"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endParaRPr>
          </a:p>
        </p:txBody>
      </p:sp>
      <p:sp>
        <p:nvSpPr>
          <p:cNvPr id="53" name="Rectangle 54">
            <a:extLst>
              <a:ext uri="{FF2B5EF4-FFF2-40B4-BE49-F238E27FC236}">
                <a16:creationId xmlns:a16="http://schemas.microsoft.com/office/drawing/2014/main" id="{7D9EF6B2-5CD4-ACB9-D4E2-43397A9FBBBC}"/>
              </a:ext>
            </a:extLst>
          </p:cNvPr>
          <p:cNvSpPr>
            <a:spLocks noChangeArrowheads="1"/>
          </p:cNvSpPr>
          <p:nvPr/>
        </p:nvSpPr>
        <p:spPr bwMode="auto">
          <a:xfrm>
            <a:off x="5232614" y="1915455"/>
            <a:ext cx="4150800" cy="1102340"/>
          </a:xfrm>
          <a:prstGeom prst="rect">
            <a:avLst/>
          </a:prstGeom>
          <a:noFill/>
          <a:ln w="3175" algn="ctr">
            <a:noFill/>
            <a:miter lim="800000"/>
            <a:headEnd/>
            <a:tailEnd/>
          </a:ln>
          <a:effectLst/>
        </p:spPr>
        <p:txBody>
          <a:bodyPr wrap="square" lIns="36000" tIns="72000" rIns="36000" bIns="3600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08000" indent="-108000" algn="just" fontAlgn="base">
              <a:lnSpc>
                <a:spcPct val="120000"/>
              </a:lnSpc>
              <a:spcBef>
                <a:spcPts val="600"/>
              </a:spcBef>
              <a:buSzPct val="100000"/>
              <a:buFont typeface="Arial" panose="020B0604020202020204" pitchFamily="34" charset="0"/>
              <a:buChar char="•"/>
              <a:defRPr/>
            </a:pPr>
            <a:r>
              <a:rPr lang="ko-KR" altLang="en-US"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각 보험사는 업종</a:t>
            </a:r>
            <a:r>
              <a:rPr lang="en-US" altLang="ko-KR"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a:t>
            </a:r>
            <a:r>
              <a:rPr lang="ko-KR" altLang="en-US"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생명보험 또는 손해보험</a:t>
            </a:r>
            <a:r>
              <a:rPr lang="en-US" altLang="ko-KR"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a:t>
            </a:r>
            <a:r>
              <a:rPr lang="ko-KR" altLang="en-US"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에 따라 기금</a:t>
            </a:r>
            <a:r>
              <a:rPr lang="en-US" altLang="ko-KR"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(Security Fund)</a:t>
            </a:r>
            <a:r>
              <a:rPr lang="ko-KR" altLang="en-US"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을 납입해야 함 </a:t>
            </a:r>
            <a:endParaRPr lang="en-US" altLang="ko-KR"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endParaRPr>
          </a:p>
          <a:p>
            <a:pPr marL="265113" indent="-173038" algn="just" fontAlgn="base">
              <a:lnSpc>
                <a:spcPct val="120000"/>
              </a:lnSpc>
              <a:spcBef>
                <a:spcPts val="600"/>
              </a:spcBef>
              <a:buSzPct val="100000"/>
              <a:buFontTx/>
              <a:buChar char="-"/>
              <a:defRPr/>
            </a:pPr>
            <a:r>
              <a:rPr lang="ko-KR" altLang="en-US"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기금에는 생명보험 계정과 손해보험 계정이 있음</a:t>
            </a:r>
            <a:endParaRPr lang="en-US" altLang="ko-KR"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endParaRPr>
          </a:p>
          <a:p>
            <a:pPr marL="265113" indent="-173038" algn="just" fontAlgn="base">
              <a:lnSpc>
                <a:spcPct val="120000"/>
              </a:lnSpc>
              <a:spcBef>
                <a:spcPts val="600"/>
              </a:spcBef>
              <a:buSzPct val="100000"/>
              <a:buFontTx/>
              <a:buChar char="-"/>
              <a:defRPr/>
            </a:pPr>
            <a:r>
              <a:rPr lang="ko-KR" altLang="en-US"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보험사별 기금액수는 </a:t>
            </a:r>
            <a:r>
              <a:rPr lang="en-US" altLang="ko-KR"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a:t>
            </a:r>
            <a:r>
              <a:rPr lang="ko-KR" altLang="en-US"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보험사 순자산</a:t>
            </a:r>
            <a:r>
              <a:rPr lang="en-US" altLang="ko-KR"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a:t>
            </a:r>
            <a:r>
              <a:rPr lang="ko-KR" altLang="en-US"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업계</a:t>
            </a:r>
            <a:r>
              <a:rPr lang="en-US" altLang="ko-KR"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a:t>
            </a:r>
            <a:r>
              <a:rPr lang="ko-KR" altLang="en-US"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생명 또는 손해보험</a:t>
            </a:r>
            <a:r>
              <a:rPr lang="en-US" altLang="ko-KR"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a:t>
            </a:r>
            <a:r>
              <a:rPr lang="ko-KR" altLang="en-US"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 총 순자산</a:t>
            </a:r>
            <a:r>
              <a:rPr lang="en-US" altLang="ko-KR"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a:t>
            </a:r>
            <a:r>
              <a:rPr lang="ko-KR" altLang="en-US"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 </a:t>
            </a:r>
            <a:r>
              <a:rPr lang="en-US" altLang="ko-KR"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x 500</a:t>
            </a:r>
            <a:r>
              <a:rPr lang="ko-KR" altLang="en-US"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만 페소</a:t>
            </a:r>
            <a:endParaRPr lang="en-US" altLang="ko-KR"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endParaRPr>
          </a:p>
        </p:txBody>
      </p:sp>
      <p:sp>
        <p:nvSpPr>
          <p:cNvPr id="65" name="Rectangle 54">
            <a:extLst>
              <a:ext uri="{FF2B5EF4-FFF2-40B4-BE49-F238E27FC236}">
                <a16:creationId xmlns:a16="http://schemas.microsoft.com/office/drawing/2014/main" id="{4E693142-D105-FD0C-45C5-29C0A7A4BC00}"/>
              </a:ext>
            </a:extLst>
          </p:cNvPr>
          <p:cNvSpPr>
            <a:spLocks noChangeArrowheads="1"/>
          </p:cNvSpPr>
          <p:nvPr/>
        </p:nvSpPr>
        <p:spPr bwMode="auto">
          <a:xfrm>
            <a:off x="5232614" y="3615283"/>
            <a:ext cx="4150800" cy="942616"/>
          </a:xfrm>
          <a:prstGeom prst="rect">
            <a:avLst/>
          </a:prstGeom>
          <a:noFill/>
          <a:ln w="3175" algn="ctr">
            <a:noFill/>
            <a:miter lim="800000"/>
            <a:headEnd/>
            <a:tailEnd/>
          </a:ln>
          <a:effectLst/>
        </p:spPr>
        <p:txBody>
          <a:bodyPr wrap="square" lIns="36000" tIns="72000" rIns="36000" bIns="3600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08000" indent="-108000" algn="just" fontAlgn="base">
              <a:lnSpc>
                <a:spcPct val="120000"/>
              </a:lnSpc>
              <a:spcBef>
                <a:spcPts val="600"/>
              </a:spcBef>
              <a:buSzPct val="100000"/>
              <a:buFont typeface="Arial" panose="020B0604020202020204" pitchFamily="34" charset="0"/>
              <a:buChar char="•"/>
              <a:defRPr/>
            </a:pPr>
            <a:r>
              <a:rPr lang="ko-KR" altLang="en-US"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보험사는 최소 </a:t>
            </a:r>
            <a:r>
              <a:rPr lang="en-US" altLang="ko-KR"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RBC </a:t>
            </a:r>
            <a:r>
              <a:rPr lang="ko-KR" altLang="en-US"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비율을 </a:t>
            </a:r>
            <a:r>
              <a:rPr lang="en-US" altLang="ko-KR"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100%</a:t>
            </a:r>
            <a:r>
              <a:rPr lang="ko-KR" altLang="en-US"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로 유지해야 함</a:t>
            </a:r>
            <a:endParaRPr lang="en-US" altLang="ko-KR"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endParaRPr>
          </a:p>
          <a:p>
            <a:pPr marL="108000" marR="0" lvl="0" indent="-108000" algn="just" fontAlgn="base">
              <a:lnSpc>
                <a:spcPct val="120000"/>
              </a:lnSpc>
              <a:spcBef>
                <a:spcPts val="600"/>
              </a:spcBef>
              <a:buClrTx/>
              <a:buSzPct val="100000"/>
              <a:buFont typeface="Arial" panose="020B0604020202020204" pitchFamily="34" charset="0"/>
              <a:buChar char="•"/>
              <a:tabLst/>
              <a:defRPr/>
            </a:pPr>
            <a:r>
              <a:rPr lang="ko-KR" altLang="en-US"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생명</a:t>
            </a:r>
            <a:r>
              <a:rPr lang="en-US" altLang="ko-KR"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a:t>
            </a:r>
            <a:r>
              <a:rPr lang="ko-KR" altLang="en-US"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손해보험사 모두 </a:t>
            </a:r>
            <a:r>
              <a:rPr lang="en-US" altLang="ko-KR"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RBC</a:t>
            </a:r>
            <a:r>
              <a:rPr lang="ko-KR" altLang="en-US"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는 </a:t>
            </a:r>
            <a:r>
              <a:rPr lang="ko-KR" altLang="en-US" sz="950" dirty="0" err="1">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신용리스크</a:t>
            </a:r>
            <a:r>
              <a:rPr lang="en-US" altLang="ko-KR"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 </a:t>
            </a:r>
            <a:r>
              <a:rPr lang="ko-KR" altLang="en-US" sz="950" dirty="0" err="1">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보험리스크</a:t>
            </a:r>
            <a:r>
              <a:rPr lang="en-US" altLang="ko-KR"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 </a:t>
            </a:r>
            <a:r>
              <a:rPr lang="ko-KR" altLang="en-US" sz="950" dirty="0" err="1">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시장리스크</a:t>
            </a:r>
            <a:r>
              <a:rPr lang="en-US" altLang="ko-KR"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 </a:t>
            </a:r>
            <a:r>
              <a:rPr lang="ko-KR" altLang="en-US" sz="950" dirty="0" err="1">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운영리스크</a:t>
            </a:r>
            <a:r>
              <a:rPr lang="ko-KR" altLang="en-US"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 및 </a:t>
            </a:r>
            <a:r>
              <a:rPr lang="ko-KR" altLang="en-US" sz="950" dirty="0" err="1">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재난리스크를</a:t>
            </a:r>
            <a:r>
              <a:rPr lang="ko-KR" altLang="en-US"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 반영</a:t>
            </a:r>
            <a:endParaRPr lang="en-US" altLang="ko-KR"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endParaRPr>
          </a:p>
          <a:p>
            <a:pPr marL="265113" indent="-173038" algn="just" fontAlgn="base">
              <a:lnSpc>
                <a:spcPct val="120000"/>
              </a:lnSpc>
              <a:spcBef>
                <a:spcPts val="600"/>
              </a:spcBef>
              <a:buSzPct val="100000"/>
              <a:buFontTx/>
              <a:buChar char="-"/>
              <a:defRPr/>
            </a:pPr>
            <a:r>
              <a:rPr lang="ko-KR" altLang="en-US"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생명보험사의 경우</a:t>
            </a:r>
            <a:r>
              <a:rPr lang="en-US" altLang="ko-KR"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a:t>
            </a:r>
            <a:r>
              <a:rPr lang="ko-KR" altLang="en-US"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 해약 리스크를 추가로 고려</a:t>
            </a:r>
            <a:endParaRPr lang="en-US" altLang="ko-KR"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endParaRPr>
          </a:p>
        </p:txBody>
      </p:sp>
      <p:sp>
        <p:nvSpPr>
          <p:cNvPr id="62" name="Rectangle 54">
            <a:extLst>
              <a:ext uri="{FF2B5EF4-FFF2-40B4-BE49-F238E27FC236}">
                <a16:creationId xmlns:a16="http://schemas.microsoft.com/office/drawing/2014/main" id="{1CF6D007-DFEC-8740-1955-1FA6A818E79B}"/>
              </a:ext>
            </a:extLst>
          </p:cNvPr>
          <p:cNvSpPr>
            <a:spLocks noChangeArrowheads="1"/>
          </p:cNvSpPr>
          <p:nvPr/>
        </p:nvSpPr>
        <p:spPr bwMode="auto">
          <a:xfrm>
            <a:off x="5232612" y="5037939"/>
            <a:ext cx="4150800" cy="701653"/>
          </a:xfrm>
          <a:prstGeom prst="rect">
            <a:avLst/>
          </a:prstGeom>
          <a:noFill/>
          <a:ln w="3175" algn="ctr">
            <a:noFill/>
            <a:miter lim="800000"/>
            <a:headEnd/>
            <a:tailEnd/>
          </a:ln>
          <a:effectLst/>
        </p:spPr>
        <p:txBody>
          <a:bodyPr wrap="square" lIns="36000" tIns="72000" rIns="36000" bIns="3600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08000" indent="-108000" algn="just" fontAlgn="base">
              <a:lnSpc>
                <a:spcPct val="120000"/>
              </a:lnSpc>
              <a:spcBef>
                <a:spcPts val="600"/>
              </a:spcBef>
              <a:buSzPct val="100000"/>
              <a:buFont typeface="Arial" panose="020B0604020202020204" pitchFamily="34" charset="0"/>
              <a:buChar char="•"/>
              <a:defRPr/>
            </a:pPr>
            <a:r>
              <a:rPr lang="ko-KR" altLang="en-US"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일반적으로 청구관리</a:t>
            </a:r>
            <a:r>
              <a:rPr lang="en-US" altLang="ko-KR"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 </a:t>
            </a:r>
            <a:r>
              <a:rPr lang="ko-KR" altLang="en-US"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고객센터 등은 아웃소싱 가능</a:t>
            </a:r>
          </a:p>
          <a:p>
            <a:pPr marL="108000" indent="-108000" algn="just" fontAlgn="base">
              <a:lnSpc>
                <a:spcPct val="120000"/>
              </a:lnSpc>
              <a:spcBef>
                <a:spcPts val="600"/>
              </a:spcBef>
              <a:buSzPct val="100000"/>
              <a:buFont typeface="Arial" panose="020B0604020202020204" pitchFamily="34" charset="0"/>
              <a:buChar char="•"/>
              <a:defRPr/>
            </a:pPr>
            <a:r>
              <a:rPr lang="ko-KR" altLang="en-US"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그 외 보험법에 의해 규제되는 활동은 보험사의 업무를 위탁 받는 사업자가 해당 업무 수행을 위한 필수 라이선스를 가지고 있지 않다면</a:t>
            </a:r>
            <a:r>
              <a:rPr lang="en-US" altLang="ko-KR"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 </a:t>
            </a:r>
            <a:r>
              <a:rPr lang="ko-KR" altLang="en-US"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아웃소싱 불가</a:t>
            </a:r>
            <a:r>
              <a:rPr lang="en-US" altLang="ko-KR"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 </a:t>
            </a:r>
          </a:p>
        </p:txBody>
      </p:sp>
      <p:sp>
        <p:nvSpPr>
          <p:cNvPr id="13" name="사각형: 둥근 모서리 12">
            <a:extLst>
              <a:ext uri="{FF2B5EF4-FFF2-40B4-BE49-F238E27FC236}">
                <a16:creationId xmlns:a16="http://schemas.microsoft.com/office/drawing/2014/main" id="{83708E96-D49E-E18B-9B65-FD4603EF76F8}"/>
              </a:ext>
            </a:extLst>
          </p:cNvPr>
          <p:cNvSpPr/>
          <p:nvPr/>
        </p:nvSpPr>
        <p:spPr>
          <a:xfrm>
            <a:off x="500982" y="1628311"/>
            <a:ext cx="1021885" cy="255468"/>
          </a:xfrm>
          <a:prstGeom prst="roundRect">
            <a:avLst>
              <a:gd name="adj" fmla="val 0"/>
            </a:avLst>
          </a:prstGeom>
          <a:noFill/>
          <a:ln>
            <a:noFill/>
          </a:ln>
        </p:spPr>
        <p:style>
          <a:lnRef idx="0">
            <a:scrgbClr r="0" g="0" b="0"/>
          </a:lnRef>
          <a:fillRef idx="0">
            <a:scrgbClr r="0" g="0" b="0"/>
          </a:fillRef>
          <a:effectRef idx="0">
            <a:scrgbClr r="0" g="0" b="0"/>
          </a:effectRef>
          <a:fontRef idx="minor">
            <a:schemeClr val="lt1"/>
          </a:fontRef>
        </p:style>
        <p:txBody>
          <a:bodyPr rtlCol="0" anchor="ctr"/>
          <a:lstStyle/>
          <a:p>
            <a:pPr fontAlgn="ctr" latinLnBrk="1"/>
            <a:r>
              <a:rPr lang="ko-KR" altLang="en-US" sz="1100" b="1" dirty="0">
                <a:ln>
                  <a:solidFill>
                    <a:srgbClr val="1758E3">
                      <a:alpha val="0"/>
                    </a:srgbClr>
                  </a:solidFill>
                </a:ln>
                <a:solidFill>
                  <a:srgbClr val="00A4F6"/>
                </a:solidFill>
                <a:latin typeface="+mj-ea"/>
                <a:ea typeface="+mj-ea"/>
              </a:rPr>
              <a:t>기업 지배구조</a:t>
            </a:r>
            <a:endParaRPr lang="ko-KR" altLang="ko-KR" sz="1100" b="1" dirty="0">
              <a:ln>
                <a:solidFill>
                  <a:srgbClr val="1758E3">
                    <a:alpha val="0"/>
                  </a:srgbClr>
                </a:solidFill>
              </a:ln>
              <a:solidFill>
                <a:srgbClr val="00A4F6"/>
              </a:solidFill>
              <a:latin typeface="+mj-ea"/>
              <a:ea typeface="+mj-ea"/>
            </a:endParaRPr>
          </a:p>
        </p:txBody>
      </p:sp>
      <p:grpSp>
        <p:nvGrpSpPr>
          <p:cNvPr id="14" name="그룹 13">
            <a:extLst>
              <a:ext uri="{FF2B5EF4-FFF2-40B4-BE49-F238E27FC236}">
                <a16:creationId xmlns:a16="http://schemas.microsoft.com/office/drawing/2014/main" id="{4624DDB3-C26A-35EE-5E5E-265820964A2B}"/>
              </a:ext>
            </a:extLst>
          </p:cNvPr>
          <p:cNvGrpSpPr/>
          <p:nvPr/>
        </p:nvGrpSpPr>
        <p:grpSpPr>
          <a:xfrm>
            <a:off x="488948" y="1883779"/>
            <a:ext cx="4273552" cy="0"/>
            <a:chOff x="488948" y="1883779"/>
            <a:chExt cx="4273552" cy="0"/>
          </a:xfrm>
        </p:grpSpPr>
        <p:cxnSp>
          <p:nvCxnSpPr>
            <p:cNvPr id="15" name="직선 연결선 14">
              <a:extLst>
                <a:ext uri="{FF2B5EF4-FFF2-40B4-BE49-F238E27FC236}">
                  <a16:creationId xmlns:a16="http://schemas.microsoft.com/office/drawing/2014/main" id="{001D00D1-E028-C47C-1E18-B28B25597333}"/>
                </a:ext>
              </a:extLst>
            </p:cNvPr>
            <p:cNvCxnSpPr>
              <a:cxnSpLocks/>
            </p:cNvCxnSpPr>
            <p:nvPr/>
          </p:nvCxnSpPr>
          <p:spPr>
            <a:xfrm>
              <a:off x="488948" y="1883779"/>
              <a:ext cx="4273552" cy="0"/>
            </a:xfrm>
            <a:prstGeom prst="line">
              <a:avLst/>
            </a:prstGeom>
            <a:ln w="28575">
              <a:solidFill>
                <a:srgbClr val="99E3FB"/>
              </a:solidFill>
            </a:ln>
          </p:spPr>
          <p:style>
            <a:lnRef idx="1">
              <a:schemeClr val="accent1"/>
            </a:lnRef>
            <a:fillRef idx="0">
              <a:schemeClr val="accent1"/>
            </a:fillRef>
            <a:effectRef idx="0">
              <a:schemeClr val="accent1"/>
            </a:effectRef>
            <a:fontRef idx="minor">
              <a:schemeClr val="tx1"/>
            </a:fontRef>
          </p:style>
        </p:cxnSp>
        <p:cxnSp>
          <p:nvCxnSpPr>
            <p:cNvPr id="16" name="직선 연결선 15">
              <a:extLst>
                <a:ext uri="{FF2B5EF4-FFF2-40B4-BE49-F238E27FC236}">
                  <a16:creationId xmlns:a16="http://schemas.microsoft.com/office/drawing/2014/main" id="{224389E1-F11E-23A9-3DA7-DE469B110161}"/>
                </a:ext>
              </a:extLst>
            </p:cNvPr>
            <p:cNvCxnSpPr>
              <a:cxnSpLocks/>
            </p:cNvCxnSpPr>
            <p:nvPr/>
          </p:nvCxnSpPr>
          <p:spPr>
            <a:xfrm>
              <a:off x="488948" y="1883779"/>
              <a:ext cx="1065756" cy="0"/>
            </a:xfrm>
            <a:prstGeom prst="line">
              <a:avLst/>
            </a:prstGeom>
            <a:ln w="28575">
              <a:solidFill>
                <a:srgbClr val="00A4F6"/>
              </a:solidFill>
            </a:ln>
          </p:spPr>
          <p:style>
            <a:lnRef idx="1">
              <a:schemeClr val="accent1"/>
            </a:lnRef>
            <a:fillRef idx="0">
              <a:schemeClr val="accent1"/>
            </a:fillRef>
            <a:effectRef idx="0">
              <a:schemeClr val="accent1"/>
            </a:effectRef>
            <a:fontRef idx="minor">
              <a:schemeClr val="tx1"/>
            </a:fontRef>
          </p:style>
        </p:cxnSp>
      </p:grpSp>
      <p:sp>
        <p:nvSpPr>
          <p:cNvPr id="17" name="사각형: 둥근 모서리 16">
            <a:extLst>
              <a:ext uri="{FF2B5EF4-FFF2-40B4-BE49-F238E27FC236}">
                <a16:creationId xmlns:a16="http://schemas.microsoft.com/office/drawing/2014/main" id="{80BBADFA-36A0-63EB-5612-787CA4366248}"/>
              </a:ext>
            </a:extLst>
          </p:cNvPr>
          <p:cNvSpPr/>
          <p:nvPr/>
        </p:nvSpPr>
        <p:spPr>
          <a:xfrm>
            <a:off x="5157203" y="1628311"/>
            <a:ext cx="1021885" cy="255468"/>
          </a:xfrm>
          <a:prstGeom prst="roundRect">
            <a:avLst>
              <a:gd name="adj" fmla="val 0"/>
            </a:avLst>
          </a:prstGeom>
          <a:noFill/>
          <a:ln>
            <a:noFill/>
          </a:ln>
        </p:spPr>
        <p:style>
          <a:lnRef idx="0">
            <a:scrgbClr r="0" g="0" b="0"/>
          </a:lnRef>
          <a:fillRef idx="0">
            <a:scrgbClr r="0" g="0" b="0"/>
          </a:fillRef>
          <a:effectRef idx="0">
            <a:scrgbClr r="0" g="0" b="0"/>
          </a:effectRef>
          <a:fontRef idx="minor">
            <a:schemeClr val="lt1"/>
          </a:fontRef>
        </p:style>
        <p:txBody>
          <a:bodyPr rtlCol="0" anchor="ctr"/>
          <a:lstStyle/>
          <a:p>
            <a:pPr fontAlgn="ctr" latinLnBrk="1"/>
            <a:r>
              <a:rPr lang="ko-KR" altLang="en-US" sz="1100" b="1" dirty="0">
                <a:ln>
                  <a:solidFill>
                    <a:srgbClr val="1758E3">
                      <a:alpha val="0"/>
                    </a:srgbClr>
                  </a:solidFill>
                </a:ln>
                <a:solidFill>
                  <a:srgbClr val="00A4F6"/>
                </a:solidFill>
                <a:latin typeface="+mj-ea"/>
                <a:ea typeface="+mj-ea"/>
              </a:rPr>
              <a:t>계약자 보호</a:t>
            </a:r>
            <a:endParaRPr lang="ko-KR" altLang="ko-KR" sz="1100" b="1" dirty="0">
              <a:ln>
                <a:solidFill>
                  <a:srgbClr val="1758E3">
                    <a:alpha val="0"/>
                  </a:srgbClr>
                </a:solidFill>
              </a:ln>
              <a:solidFill>
                <a:srgbClr val="00A4F6"/>
              </a:solidFill>
              <a:latin typeface="+mj-ea"/>
              <a:ea typeface="+mj-ea"/>
            </a:endParaRPr>
          </a:p>
        </p:txBody>
      </p:sp>
      <p:grpSp>
        <p:nvGrpSpPr>
          <p:cNvPr id="18" name="그룹 17">
            <a:extLst>
              <a:ext uri="{FF2B5EF4-FFF2-40B4-BE49-F238E27FC236}">
                <a16:creationId xmlns:a16="http://schemas.microsoft.com/office/drawing/2014/main" id="{CAA10378-9020-15CE-040A-FE97783C2F31}"/>
              </a:ext>
            </a:extLst>
          </p:cNvPr>
          <p:cNvGrpSpPr/>
          <p:nvPr/>
        </p:nvGrpSpPr>
        <p:grpSpPr>
          <a:xfrm>
            <a:off x="5145169" y="1883779"/>
            <a:ext cx="4265531" cy="0"/>
            <a:chOff x="488948" y="1883779"/>
            <a:chExt cx="4265531" cy="0"/>
          </a:xfrm>
        </p:grpSpPr>
        <p:cxnSp>
          <p:nvCxnSpPr>
            <p:cNvPr id="21" name="직선 연결선 20">
              <a:extLst>
                <a:ext uri="{FF2B5EF4-FFF2-40B4-BE49-F238E27FC236}">
                  <a16:creationId xmlns:a16="http://schemas.microsoft.com/office/drawing/2014/main" id="{92096705-DC72-7087-74D4-7FE23B5E2ACE}"/>
                </a:ext>
              </a:extLst>
            </p:cNvPr>
            <p:cNvCxnSpPr>
              <a:cxnSpLocks/>
            </p:cNvCxnSpPr>
            <p:nvPr/>
          </p:nvCxnSpPr>
          <p:spPr>
            <a:xfrm>
              <a:off x="488948" y="1883779"/>
              <a:ext cx="4265531" cy="0"/>
            </a:xfrm>
            <a:prstGeom prst="line">
              <a:avLst/>
            </a:prstGeom>
            <a:ln w="28575">
              <a:solidFill>
                <a:srgbClr val="99E3FB"/>
              </a:solidFill>
            </a:ln>
          </p:spPr>
          <p:style>
            <a:lnRef idx="1">
              <a:schemeClr val="accent1"/>
            </a:lnRef>
            <a:fillRef idx="0">
              <a:schemeClr val="accent1"/>
            </a:fillRef>
            <a:effectRef idx="0">
              <a:schemeClr val="accent1"/>
            </a:effectRef>
            <a:fontRef idx="minor">
              <a:schemeClr val="tx1"/>
            </a:fontRef>
          </p:style>
        </p:cxnSp>
        <p:cxnSp>
          <p:nvCxnSpPr>
            <p:cNvPr id="22" name="직선 연결선 21">
              <a:extLst>
                <a:ext uri="{FF2B5EF4-FFF2-40B4-BE49-F238E27FC236}">
                  <a16:creationId xmlns:a16="http://schemas.microsoft.com/office/drawing/2014/main" id="{8F7D8D1E-ED37-8541-45ED-42C7F2A1A891}"/>
                </a:ext>
              </a:extLst>
            </p:cNvPr>
            <p:cNvCxnSpPr>
              <a:cxnSpLocks/>
            </p:cNvCxnSpPr>
            <p:nvPr/>
          </p:nvCxnSpPr>
          <p:spPr>
            <a:xfrm>
              <a:off x="488948" y="1883779"/>
              <a:ext cx="1053722" cy="0"/>
            </a:xfrm>
            <a:prstGeom prst="line">
              <a:avLst/>
            </a:prstGeom>
            <a:ln w="28575">
              <a:solidFill>
                <a:srgbClr val="00A4F6"/>
              </a:solidFill>
            </a:ln>
          </p:spPr>
          <p:style>
            <a:lnRef idx="1">
              <a:schemeClr val="accent1"/>
            </a:lnRef>
            <a:fillRef idx="0">
              <a:schemeClr val="accent1"/>
            </a:fillRef>
            <a:effectRef idx="0">
              <a:schemeClr val="accent1"/>
            </a:effectRef>
            <a:fontRef idx="minor">
              <a:schemeClr val="tx1"/>
            </a:fontRef>
          </p:style>
        </p:cxnSp>
      </p:grpSp>
      <p:sp>
        <p:nvSpPr>
          <p:cNvPr id="23" name="사각형: 둥근 모서리 22">
            <a:extLst>
              <a:ext uri="{FF2B5EF4-FFF2-40B4-BE49-F238E27FC236}">
                <a16:creationId xmlns:a16="http://schemas.microsoft.com/office/drawing/2014/main" id="{447C61F9-AAD9-BDC8-A642-39DB7DC828A0}"/>
              </a:ext>
            </a:extLst>
          </p:cNvPr>
          <p:cNvSpPr/>
          <p:nvPr/>
        </p:nvSpPr>
        <p:spPr>
          <a:xfrm>
            <a:off x="5157203" y="3324769"/>
            <a:ext cx="1021885" cy="255468"/>
          </a:xfrm>
          <a:prstGeom prst="roundRect">
            <a:avLst>
              <a:gd name="adj" fmla="val 0"/>
            </a:avLst>
          </a:prstGeom>
          <a:noFill/>
          <a:ln>
            <a:noFill/>
          </a:ln>
        </p:spPr>
        <p:style>
          <a:lnRef idx="0">
            <a:scrgbClr r="0" g="0" b="0"/>
          </a:lnRef>
          <a:fillRef idx="0">
            <a:scrgbClr r="0" g="0" b="0"/>
          </a:fillRef>
          <a:effectRef idx="0">
            <a:scrgbClr r="0" g="0" b="0"/>
          </a:effectRef>
          <a:fontRef idx="minor">
            <a:schemeClr val="lt1"/>
          </a:fontRef>
        </p:style>
        <p:txBody>
          <a:bodyPr rtlCol="0" anchor="ctr"/>
          <a:lstStyle/>
          <a:p>
            <a:pPr fontAlgn="ctr" latinLnBrk="1"/>
            <a:r>
              <a:rPr lang="ko-KR" altLang="en-US" sz="1100" b="1" dirty="0">
                <a:ln>
                  <a:solidFill>
                    <a:srgbClr val="1758E3">
                      <a:alpha val="0"/>
                    </a:srgbClr>
                  </a:solidFill>
                </a:ln>
                <a:solidFill>
                  <a:srgbClr val="00A4F6"/>
                </a:solidFill>
                <a:latin typeface="+mj-ea"/>
                <a:ea typeface="+mj-ea"/>
              </a:rPr>
              <a:t>지급 여력</a:t>
            </a:r>
            <a:endParaRPr lang="ko-KR" altLang="ko-KR" sz="1100" b="1" dirty="0">
              <a:ln>
                <a:solidFill>
                  <a:srgbClr val="1758E3">
                    <a:alpha val="0"/>
                  </a:srgbClr>
                </a:solidFill>
              </a:ln>
              <a:solidFill>
                <a:srgbClr val="00A4F6"/>
              </a:solidFill>
              <a:latin typeface="+mj-ea"/>
              <a:ea typeface="+mj-ea"/>
            </a:endParaRPr>
          </a:p>
        </p:txBody>
      </p:sp>
      <p:grpSp>
        <p:nvGrpSpPr>
          <p:cNvPr id="27" name="그룹 26">
            <a:extLst>
              <a:ext uri="{FF2B5EF4-FFF2-40B4-BE49-F238E27FC236}">
                <a16:creationId xmlns:a16="http://schemas.microsoft.com/office/drawing/2014/main" id="{B6ADB9DF-D329-DDA5-FB91-76F662B98D5A}"/>
              </a:ext>
            </a:extLst>
          </p:cNvPr>
          <p:cNvGrpSpPr/>
          <p:nvPr/>
        </p:nvGrpSpPr>
        <p:grpSpPr>
          <a:xfrm>
            <a:off x="5145169" y="3580237"/>
            <a:ext cx="4265531" cy="0"/>
            <a:chOff x="488948" y="1883779"/>
            <a:chExt cx="4265531" cy="0"/>
          </a:xfrm>
        </p:grpSpPr>
        <p:cxnSp>
          <p:nvCxnSpPr>
            <p:cNvPr id="28" name="직선 연결선 27">
              <a:extLst>
                <a:ext uri="{FF2B5EF4-FFF2-40B4-BE49-F238E27FC236}">
                  <a16:creationId xmlns:a16="http://schemas.microsoft.com/office/drawing/2014/main" id="{8485108F-2605-BE8F-FA6E-FD1252A1C9AC}"/>
                </a:ext>
              </a:extLst>
            </p:cNvPr>
            <p:cNvCxnSpPr>
              <a:cxnSpLocks/>
            </p:cNvCxnSpPr>
            <p:nvPr/>
          </p:nvCxnSpPr>
          <p:spPr>
            <a:xfrm>
              <a:off x="488948" y="1883779"/>
              <a:ext cx="4265531" cy="0"/>
            </a:xfrm>
            <a:prstGeom prst="line">
              <a:avLst/>
            </a:prstGeom>
            <a:ln w="28575">
              <a:solidFill>
                <a:srgbClr val="99E3FB"/>
              </a:solidFill>
            </a:ln>
          </p:spPr>
          <p:style>
            <a:lnRef idx="1">
              <a:schemeClr val="accent1"/>
            </a:lnRef>
            <a:fillRef idx="0">
              <a:schemeClr val="accent1"/>
            </a:fillRef>
            <a:effectRef idx="0">
              <a:schemeClr val="accent1"/>
            </a:effectRef>
            <a:fontRef idx="minor">
              <a:schemeClr val="tx1"/>
            </a:fontRef>
          </p:style>
        </p:cxnSp>
        <p:cxnSp>
          <p:nvCxnSpPr>
            <p:cNvPr id="29" name="직선 연결선 28">
              <a:extLst>
                <a:ext uri="{FF2B5EF4-FFF2-40B4-BE49-F238E27FC236}">
                  <a16:creationId xmlns:a16="http://schemas.microsoft.com/office/drawing/2014/main" id="{F66D00F2-5534-A323-74F4-2C5B7B2DB108}"/>
                </a:ext>
              </a:extLst>
            </p:cNvPr>
            <p:cNvCxnSpPr>
              <a:cxnSpLocks/>
            </p:cNvCxnSpPr>
            <p:nvPr/>
          </p:nvCxnSpPr>
          <p:spPr>
            <a:xfrm>
              <a:off x="488948" y="1883779"/>
              <a:ext cx="1053722" cy="0"/>
            </a:xfrm>
            <a:prstGeom prst="line">
              <a:avLst/>
            </a:prstGeom>
            <a:ln w="28575">
              <a:solidFill>
                <a:srgbClr val="00A4F6"/>
              </a:solidFill>
            </a:ln>
          </p:spPr>
          <p:style>
            <a:lnRef idx="1">
              <a:schemeClr val="accent1"/>
            </a:lnRef>
            <a:fillRef idx="0">
              <a:schemeClr val="accent1"/>
            </a:fillRef>
            <a:effectRef idx="0">
              <a:schemeClr val="accent1"/>
            </a:effectRef>
            <a:fontRef idx="minor">
              <a:schemeClr val="tx1"/>
            </a:fontRef>
          </p:style>
        </p:cxnSp>
      </p:grpSp>
      <p:sp>
        <p:nvSpPr>
          <p:cNvPr id="30" name="사각형: 둥근 모서리 29">
            <a:extLst>
              <a:ext uri="{FF2B5EF4-FFF2-40B4-BE49-F238E27FC236}">
                <a16:creationId xmlns:a16="http://schemas.microsoft.com/office/drawing/2014/main" id="{BBD7C740-1A51-D523-D87E-FB9BD266540A}"/>
              </a:ext>
            </a:extLst>
          </p:cNvPr>
          <p:cNvSpPr/>
          <p:nvPr/>
        </p:nvSpPr>
        <p:spPr>
          <a:xfrm>
            <a:off x="5157203" y="4756527"/>
            <a:ext cx="1021885" cy="255468"/>
          </a:xfrm>
          <a:prstGeom prst="roundRect">
            <a:avLst>
              <a:gd name="adj" fmla="val 0"/>
            </a:avLst>
          </a:prstGeom>
          <a:noFill/>
          <a:ln>
            <a:noFill/>
          </a:ln>
        </p:spPr>
        <p:style>
          <a:lnRef idx="0">
            <a:scrgbClr r="0" g="0" b="0"/>
          </a:lnRef>
          <a:fillRef idx="0">
            <a:scrgbClr r="0" g="0" b="0"/>
          </a:fillRef>
          <a:effectRef idx="0">
            <a:scrgbClr r="0" g="0" b="0"/>
          </a:effectRef>
          <a:fontRef idx="minor">
            <a:schemeClr val="lt1"/>
          </a:fontRef>
        </p:style>
        <p:txBody>
          <a:bodyPr rtlCol="0" anchor="ctr"/>
          <a:lstStyle/>
          <a:p>
            <a:pPr fontAlgn="ctr" latinLnBrk="1"/>
            <a:r>
              <a:rPr lang="ko-KR" altLang="en-US" sz="1100" b="1" dirty="0">
                <a:ln>
                  <a:solidFill>
                    <a:srgbClr val="1758E3">
                      <a:alpha val="0"/>
                    </a:srgbClr>
                  </a:solidFill>
                </a:ln>
                <a:solidFill>
                  <a:srgbClr val="00A4F6"/>
                </a:solidFill>
                <a:latin typeface="+mj-ea"/>
                <a:ea typeface="+mj-ea"/>
              </a:rPr>
              <a:t>아웃소싱</a:t>
            </a:r>
            <a:endParaRPr lang="ko-KR" altLang="ko-KR" sz="1100" b="1" dirty="0">
              <a:ln>
                <a:solidFill>
                  <a:srgbClr val="1758E3">
                    <a:alpha val="0"/>
                  </a:srgbClr>
                </a:solidFill>
              </a:ln>
              <a:solidFill>
                <a:srgbClr val="00A4F6"/>
              </a:solidFill>
              <a:latin typeface="+mj-ea"/>
              <a:ea typeface="+mj-ea"/>
            </a:endParaRPr>
          </a:p>
        </p:txBody>
      </p:sp>
      <p:grpSp>
        <p:nvGrpSpPr>
          <p:cNvPr id="31" name="그룹 30">
            <a:extLst>
              <a:ext uri="{FF2B5EF4-FFF2-40B4-BE49-F238E27FC236}">
                <a16:creationId xmlns:a16="http://schemas.microsoft.com/office/drawing/2014/main" id="{8B0E4CDF-5D2D-9CA3-0775-E1E3AA6630E5}"/>
              </a:ext>
            </a:extLst>
          </p:cNvPr>
          <p:cNvGrpSpPr/>
          <p:nvPr/>
        </p:nvGrpSpPr>
        <p:grpSpPr>
          <a:xfrm>
            <a:off x="5145169" y="5011995"/>
            <a:ext cx="4284581" cy="0"/>
            <a:chOff x="488948" y="1883779"/>
            <a:chExt cx="4284581" cy="0"/>
          </a:xfrm>
        </p:grpSpPr>
        <p:cxnSp>
          <p:nvCxnSpPr>
            <p:cNvPr id="32" name="직선 연결선 31">
              <a:extLst>
                <a:ext uri="{FF2B5EF4-FFF2-40B4-BE49-F238E27FC236}">
                  <a16:creationId xmlns:a16="http://schemas.microsoft.com/office/drawing/2014/main" id="{F78155DD-6E12-39EB-A5BD-C0D3F6EC49E4}"/>
                </a:ext>
              </a:extLst>
            </p:cNvPr>
            <p:cNvCxnSpPr>
              <a:cxnSpLocks/>
            </p:cNvCxnSpPr>
            <p:nvPr/>
          </p:nvCxnSpPr>
          <p:spPr>
            <a:xfrm>
              <a:off x="488948" y="1883779"/>
              <a:ext cx="4284581" cy="0"/>
            </a:xfrm>
            <a:prstGeom prst="line">
              <a:avLst/>
            </a:prstGeom>
            <a:ln w="28575">
              <a:solidFill>
                <a:srgbClr val="99E3FB"/>
              </a:solidFill>
            </a:ln>
          </p:spPr>
          <p:style>
            <a:lnRef idx="1">
              <a:schemeClr val="accent1"/>
            </a:lnRef>
            <a:fillRef idx="0">
              <a:schemeClr val="accent1"/>
            </a:fillRef>
            <a:effectRef idx="0">
              <a:schemeClr val="accent1"/>
            </a:effectRef>
            <a:fontRef idx="minor">
              <a:schemeClr val="tx1"/>
            </a:fontRef>
          </p:style>
        </p:cxnSp>
        <p:cxnSp>
          <p:nvCxnSpPr>
            <p:cNvPr id="33" name="직선 연결선 32">
              <a:extLst>
                <a:ext uri="{FF2B5EF4-FFF2-40B4-BE49-F238E27FC236}">
                  <a16:creationId xmlns:a16="http://schemas.microsoft.com/office/drawing/2014/main" id="{C3291575-0AD5-3B26-6AAA-1A29153F102A}"/>
                </a:ext>
              </a:extLst>
            </p:cNvPr>
            <p:cNvCxnSpPr>
              <a:cxnSpLocks/>
            </p:cNvCxnSpPr>
            <p:nvPr/>
          </p:nvCxnSpPr>
          <p:spPr>
            <a:xfrm>
              <a:off x="488948" y="1883779"/>
              <a:ext cx="1053722" cy="0"/>
            </a:xfrm>
            <a:prstGeom prst="line">
              <a:avLst/>
            </a:prstGeom>
            <a:ln w="28575">
              <a:solidFill>
                <a:srgbClr val="00A4F6"/>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4450725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859AF789-79B7-40EF-8423-1ABFC633B0AD}"/>
              </a:ext>
            </a:extLst>
          </p:cNvPr>
          <p:cNvSpPr txBox="1">
            <a:spLocks/>
          </p:cNvSpPr>
          <p:nvPr/>
        </p:nvSpPr>
        <p:spPr>
          <a:xfrm>
            <a:off x="1050977" y="1439972"/>
            <a:ext cx="2658874" cy="722312"/>
          </a:xfrm>
          <a:prstGeom prst="rect">
            <a:avLst/>
          </a:prstGeom>
        </p:spPr>
        <p:txBody>
          <a:bodyPr vert="horz" lIns="0" tIns="0" rIns="0" bIns="0" rtlCol="0" anchor="t" anchorCtr="0">
            <a:noAutofit/>
          </a:bodyPr>
          <a:lstStyle>
            <a:lvl1pPr marL="0" indent="0" algn="l" defTabSz="914400" rtl="0" eaLnBrk="1" latinLnBrk="1" hangingPunct="1">
              <a:lnSpc>
                <a:spcPct val="80000"/>
              </a:lnSpc>
              <a:spcBef>
                <a:spcPts val="0"/>
              </a:spcBef>
              <a:spcAft>
                <a:spcPts val="600"/>
              </a:spcAft>
              <a:buFontTx/>
              <a:buNone/>
              <a:defRPr sz="6000" b="1" kern="1200">
                <a:solidFill>
                  <a:schemeClr val="tx2"/>
                </a:solidFill>
                <a:latin typeface="+mj-lt"/>
                <a:ea typeface="+mn-ea"/>
                <a:cs typeface="+mn-cs"/>
              </a:defRPr>
            </a:lvl1pPr>
            <a:lvl2pPr marL="0" indent="0" algn="l" defTabSz="914400" rtl="0" eaLnBrk="1" latinLnBrk="1" hangingPunct="1">
              <a:lnSpc>
                <a:spcPct val="100000"/>
              </a:lnSpc>
              <a:spcBef>
                <a:spcPts val="0"/>
              </a:spcBef>
              <a:spcAft>
                <a:spcPts val="600"/>
              </a:spcAft>
              <a:buFontTx/>
              <a:buNone/>
              <a:defRPr sz="900" kern="1200">
                <a:solidFill>
                  <a:schemeClr val="tx2"/>
                </a:solidFill>
                <a:latin typeface="+mj-lt"/>
                <a:ea typeface="+mn-ea"/>
                <a:cs typeface="+mn-cs"/>
              </a:defRPr>
            </a:lvl2pPr>
            <a:lvl3pPr marL="180000" indent="-180000" algn="l" defTabSz="914400" rtl="0" eaLnBrk="1" latinLnBrk="1" hangingPunct="1">
              <a:lnSpc>
                <a:spcPct val="100000"/>
              </a:lnSpc>
              <a:spcBef>
                <a:spcPts val="0"/>
              </a:spcBef>
              <a:spcAft>
                <a:spcPts val="600"/>
              </a:spcAft>
              <a:buClrTx/>
              <a:buFont typeface="Arial" panose="020B0604020202020204" pitchFamily="34" charset="0"/>
              <a:buChar char="•"/>
              <a:defRPr sz="900" kern="1200">
                <a:solidFill>
                  <a:schemeClr val="tx2"/>
                </a:solidFill>
                <a:latin typeface="+mj-lt"/>
                <a:ea typeface="+mn-ea"/>
                <a:cs typeface="+mn-cs"/>
              </a:defRPr>
            </a:lvl3pPr>
            <a:lvl4pPr marL="360000" indent="-180000" algn="l" defTabSz="914400" rtl="0" eaLnBrk="1" latinLnBrk="1" hangingPunct="1">
              <a:lnSpc>
                <a:spcPct val="100000"/>
              </a:lnSpc>
              <a:spcBef>
                <a:spcPts val="0"/>
              </a:spcBef>
              <a:spcAft>
                <a:spcPts val="600"/>
              </a:spcAft>
              <a:buClrTx/>
              <a:buFont typeface="Arial" panose="020B0604020202020204" pitchFamily="34" charset="0"/>
              <a:buChar char="-"/>
              <a:defRPr sz="900" kern="1200">
                <a:solidFill>
                  <a:schemeClr val="tx2"/>
                </a:solidFill>
                <a:latin typeface="+mj-lt"/>
                <a:ea typeface="+mn-ea"/>
                <a:cs typeface="+mn-cs"/>
              </a:defRPr>
            </a:lvl4pPr>
            <a:lvl5pPr marL="540000" indent="-180000" algn="l" defTabSz="914400" rtl="0" eaLnBrk="1" latinLnBrk="1" hangingPunct="1">
              <a:lnSpc>
                <a:spcPct val="100000"/>
              </a:lnSpc>
              <a:spcBef>
                <a:spcPts val="0"/>
              </a:spcBef>
              <a:spcAft>
                <a:spcPts val="600"/>
              </a:spcAft>
              <a:buClrTx/>
              <a:buFont typeface="Arial" panose="020B0604020202020204" pitchFamily="34" charset="0"/>
              <a:buChar char="•"/>
              <a:defRPr sz="900" kern="1200" baseline="0">
                <a:solidFill>
                  <a:schemeClr val="tx2"/>
                </a:solidFill>
                <a:latin typeface="+mj-lt"/>
                <a:ea typeface="+mn-ea"/>
                <a:cs typeface="+mn-cs"/>
              </a:defRPr>
            </a:lvl5pPr>
            <a:lvl6pPr marL="1098000" indent="-2304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6pPr>
            <a:lvl7pPr marL="1371600" indent="-2844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7pPr>
            <a:lvl8pPr marL="1645200" indent="-2286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1" hangingPunct="1">
              <a:lnSpc>
                <a:spcPct val="80000"/>
              </a:lnSpc>
              <a:spcBef>
                <a:spcPts val="0"/>
              </a:spcBef>
              <a:spcAft>
                <a:spcPts val="600"/>
              </a:spcAft>
              <a:buClrTx/>
              <a:buSzTx/>
              <a:buFontTx/>
              <a:buNone/>
              <a:tabLst/>
              <a:defRPr/>
            </a:pPr>
            <a:r>
              <a:rPr kumimoji="0" lang="en-US" sz="5400" b="1" i="0" u="none" strike="noStrike" kern="1200" cap="none" spc="0" normalizeH="0" baseline="0" noProof="0" dirty="0">
                <a:ln>
                  <a:solidFill>
                    <a:schemeClr val="accent1">
                      <a:alpha val="0"/>
                    </a:schemeClr>
                  </a:solidFill>
                </a:ln>
                <a:solidFill>
                  <a:srgbClr val="00338D"/>
                </a:solidFill>
                <a:effectLst/>
                <a:uLnTx/>
                <a:uFillTx/>
                <a:latin typeface="KPMG Bold"/>
                <a:ea typeface="+mn-ea"/>
                <a:cs typeface="+mn-cs"/>
              </a:rPr>
              <a:t>Contents</a:t>
            </a:r>
          </a:p>
        </p:txBody>
      </p:sp>
      <p:sp>
        <p:nvSpPr>
          <p:cNvPr id="19" name="Shape 8">
            <a:extLst>
              <a:ext uri="{FF2B5EF4-FFF2-40B4-BE49-F238E27FC236}">
                <a16:creationId xmlns:a16="http://schemas.microsoft.com/office/drawing/2014/main" id="{F2ADC7BC-303F-43A7-995C-B785DE2605A8}"/>
              </a:ext>
            </a:extLst>
          </p:cNvPr>
          <p:cNvSpPr txBox="1">
            <a:spLocks/>
          </p:cNvSpPr>
          <p:nvPr/>
        </p:nvSpPr>
        <p:spPr>
          <a:xfrm>
            <a:off x="9174564" y="643683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mtClean="0">
                <a:ln>
                  <a:solidFill>
                    <a:schemeClr val="accent1">
                      <a:alpha val="0"/>
                    </a:schemeClr>
                  </a:solidFill>
                </a:ln>
                <a:solidFill>
                  <a:schemeClr val="tx2"/>
                </a:solidFill>
                <a:cs typeface="Arial" panose="020B0604020202020204" pitchFamily="34" charset="0"/>
              </a:rPr>
              <a:pPr algn="r"/>
              <a:t>18</a:t>
            </a:fld>
            <a:endParaRPr lang="en-GB" dirty="0">
              <a:ln>
                <a:solidFill>
                  <a:schemeClr val="accent1">
                    <a:alpha val="0"/>
                  </a:schemeClr>
                </a:solidFill>
              </a:ln>
              <a:solidFill>
                <a:schemeClr val="tx2"/>
              </a:solidFill>
              <a:cs typeface="Arial" panose="020B0604020202020204" pitchFamily="34" charset="0"/>
            </a:endParaRPr>
          </a:p>
        </p:txBody>
      </p:sp>
      <p:graphicFrame>
        <p:nvGraphicFramePr>
          <p:cNvPr id="2" name="Table 24">
            <a:extLst>
              <a:ext uri="{FF2B5EF4-FFF2-40B4-BE49-F238E27FC236}">
                <a16:creationId xmlns:a16="http://schemas.microsoft.com/office/drawing/2014/main" id="{900767A6-FE4A-963A-E538-2295F3AD06AC}"/>
              </a:ext>
            </a:extLst>
          </p:cNvPr>
          <p:cNvGraphicFramePr>
            <a:graphicFrameLocks/>
          </p:cNvGraphicFramePr>
          <p:nvPr>
            <p:extLst>
              <p:ext uri="{D42A27DB-BD31-4B8C-83A1-F6EECF244321}">
                <p14:modId xmlns:p14="http://schemas.microsoft.com/office/powerpoint/2010/main" val="3426257675"/>
              </p:ext>
            </p:extLst>
          </p:nvPr>
        </p:nvGraphicFramePr>
        <p:xfrm>
          <a:off x="1050977" y="2332158"/>
          <a:ext cx="5849657" cy="2912730"/>
        </p:xfrm>
        <a:graphic>
          <a:graphicData uri="http://schemas.openxmlformats.org/drawingml/2006/table">
            <a:tbl>
              <a:tblPr firstRow="1" bandRow="1"/>
              <a:tblGrid>
                <a:gridCol w="558067">
                  <a:extLst>
                    <a:ext uri="{9D8B030D-6E8A-4147-A177-3AD203B41FA5}">
                      <a16:colId xmlns:a16="http://schemas.microsoft.com/office/drawing/2014/main" val="3168549752"/>
                    </a:ext>
                  </a:extLst>
                </a:gridCol>
                <a:gridCol w="4690223">
                  <a:extLst>
                    <a:ext uri="{9D8B030D-6E8A-4147-A177-3AD203B41FA5}">
                      <a16:colId xmlns:a16="http://schemas.microsoft.com/office/drawing/2014/main" val="620299569"/>
                    </a:ext>
                  </a:extLst>
                </a:gridCol>
                <a:gridCol w="601367">
                  <a:extLst>
                    <a:ext uri="{9D8B030D-6E8A-4147-A177-3AD203B41FA5}">
                      <a16:colId xmlns:a16="http://schemas.microsoft.com/office/drawing/2014/main" val="1172101712"/>
                    </a:ext>
                  </a:extLst>
                </a:gridCol>
              </a:tblGrid>
              <a:tr h="29127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dirty="0">
                          <a:ln>
                            <a:solidFill>
                              <a:schemeClr val="accent1">
                                <a:alpha val="0"/>
                              </a:schemeClr>
                            </a:solidFill>
                          </a:ln>
                          <a:solidFill>
                            <a:srgbClr val="00338D"/>
                          </a:solidFill>
                          <a:effectLst/>
                          <a:uLnTx/>
                          <a:uFillTx/>
                          <a:latin typeface="+mn-lt"/>
                          <a:ea typeface="+mn-ea"/>
                          <a:cs typeface="+mn-cs"/>
                        </a:rPr>
                        <a:t>I.</a:t>
                      </a:r>
                    </a:p>
                  </a:txBody>
                  <a:tcPr marL="108000" marR="0" marT="0" marB="0" anchor="ctr">
                    <a:lnL w="12700" cmpd="sng">
                      <a:noFill/>
                    </a:lnL>
                    <a:lnR w="12700" cmpd="sng">
                      <a:noFill/>
                    </a:lnR>
                    <a:lnT w="6350" cap="flat" cmpd="sng" algn="ctr">
                      <a:no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1" hangingPunct="1">
                        <a:defRPr sz="1800" b="1" kern="1200">
                          <a:solidFill>
                            <a:schemeClr val="lt1"/>
                          </a:solidFill>
                          <a:latin typeface="Arial"/>
                        </a:defRPr>
                      </a:lvl1pPr>
                      <a:lvl2pPr marL="457200" algn="l" defTabSz="914400" rtl="0" eaLnBrk="1" latinLnBrk="1" hangingPunct="1">
                        <a:defRPr sz="1800" b="1" kern="1200">
                          <a:solidFill>
                            <a:schemeClr val="lt1"/>
                          </a:solidFill>
                          <a:latin typeface="Arial"/>
                        </a:defRPr>
                      </a:lvl2pPr>
                      <a:lvl3pPr marL="914400" algn="l" defTabSz="914400" rtl="0" eaLnBrk="1" latinLnBrk="1" hangingPunct="1">
                        <a:defRPr sz="1800" b="1" kern="1200">
                          <a:solidFill>
                            <a:schemeClr val="lt1"/>
                          </a:solidFill>
                          <a:latin typeface="Arial"/>
                        </a:defRPr>
                      </a:lvl3pPr>
                      <a:lvl4pPr marL="1371600" algn="l" defTabSz="914400" rtl="0" eaLnBrk="1" latinLnBrk="1" hangingPunct="1">
                        <a:defRPr sz="1800" b="1" kern="1200">
                          <a:solidFill>
                            <a:schemeClr val="lt1"/>
                          </a:solidFill>
                          <a:latin typeface="Arial"/>
                        </a:defRPr>
                      </a:lvl4pPr>
                      <a:lvl5pPr marL="1828800" algn="l" defTabSz="914400" rtl="0" eaLnBrk="1" latinLnBrk="1" hangingPunct="1">
                        <a:defRPr sz="1800" b="1" kern="1200">
                          <a:solidFill>
                            <a:schemeClr val="lt1"/>
                          </a:solidFill>
                          <a:latin typeface="Arial"/>
                        </a:defRPr>
                      </a:lvl5pPr>
                      <a:lvl6pPr marL="2286000" algn="l" defTabSz="914400" rtl="0" eaLnBrk="1" latinLnBrk="1" hangingPunct="1">
                        <a:defRPr sz="1800" b="1" kern="1200">
                          <a:solidFill>
                            <a:schemeClr val="lt1"/>
                          </a:solidFill>
                          <a:latin typeface="Arial"/>
                        </a:defRPr>
                      </a:lvl6pPr>
                      <a:lvl7pPr marL="2743200" algn="l" defTabSz="914400" rtl="0" eaLnBrk="1" latinLnBrk="1" hangingPunct="1">
                        <a:defRPr sz="1800" b="1" kern="1200">
                          <a:solidFill>
                            <a:schemeClr val="lt1"/>
                          </a:solidFill>
                          <a:latin typeface="Arial"/>
                        </a:defRPr>
                      </a:lvl7pPr>
                      <a:lvl8pPr marL="3200400" algn="l" defTabSz="914400" rtl="0" eaLnBrk="1" latinLnBrk="1" hangingPunct="1">
                        <a:defRPr sz="1800" b="1" kern="1200">
                          <a:solidFill>
                            <a:schemeClr val="lt1"/>
                          </a:solidFill>
                          <a:latin typeface="Arial"/>
                        </a:defRPr>
                      </a:lvl8pPr>
                      <a:lvl9pPr marL="3657600" algn="l" defTabSz="914400" rtl="0" eaLnBrk="1" latinLnBrk="1" hangingPunct="1">
                        <a:defRPr sz="1800" b="1" kern="1200">
                          <a:solidFill>
                            <a:schemeClr val="lt1"/>
                          </a:solidFill>
                          <a:latin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1500" b="0" i="0" u="none" strike="noStrike" kern="1200" cap="none" spc="0" normalizeH="0" baseline="0" dirty="0">
                          <a:ln>
                            <a:solidFill>
                              <a:schemeClr val="accent1">
                                <a:alpha val="0"/>
                              </a:schemeClr>
                            </a:solidFill>
                          </a:ln>
                          <a:solidFill>
                            <a:srgbClr val="00338D"/>
                          </a:solidFill>
                          <a:effectLst/>
                          <a:uLnTx/>
                          <a:uFillTx/>
                          <a:latin typeface="+mn-lt"/>
                          <a:ea typeface="+mn-ea"/>
                          <a:cs typeface="+mn-cs"/>
                        </a:rPr>
                        <a:t>신흥 아시아 태평양 시장</a:t>
                      </a:r>
                      <a:r>
                        <a:rPr kumimoji="0" lang="en-US" altLang="ko-KR" sz="1500" b="0" i="0" u="none" strike="noStrike" kern="1200" cap="none" spc="0" normalizeH="0" baseline="0" dirty="0">
                          <a:ln>
                            <a:solidFill>
                              <a:schemeClr val="accent1">
                                <a:alpha val="0"/>
                              </a:schemeClr>
                            </a:solidFill>
                          </a:ln>
                          <a:solidFill>
                            <a:srgbClr val="00338D"/>
                          </a:solidFill>
                          <a:effectLst/>
                          <a:uLnTx/>
                          <a:uFillTx/>
                          <a:latin typeface="+mn-lt"/>
                          <a:ea typeface="+mn-ea"/>
                          <a:cs typeface="+mn-cs"/>
                        </a:rPr>
                        <a:t>, </a:t>
                      </a:r>
                      <a:r>
                        <a:rPr kumimoji="0" lang="ko-KR" altLang="en-US" sz="1500" b="0" i="0" u="none" strike="noStrike" kern="1200" cap="none" spc="0" normalizeH="0" baseline="0" dirty="0">
                          <a:ln>
                            <a:solidFill>
                              <a:schemeClr val="accent1">
                                <a:alpha val="0"/>
                              </a:schemeClr>
                            </a:solidFill>
                          </a:ln>
                          <a:solidFill>
                            <a:srgbClr val="00338D"/>
                          </a:solidFill>
                          <a:effectLst/>
                          <a:uLnTx/>
                          <a:uFillTx/>
                          <a:latin typeface="+mn-lt"/>
                          <a:ea typeface="+mn-ea"/>
                          <a:cs typeface="+mn-cs"/>
                        </a:rPr>
                        <a:t>보험산업의 기회로 떠오르다</a:t>
                      </a:r>
                    </a:p>
                  </a:txBody>
                  <a:tcPr marL="0" marR="0" marT="0" marB="0" anchor="ctr">
                    <a:lnL w="12700" cmpd="sng">
                      <a:noFill/>
                    </a:lnL>
                    <a:lnR w="12700" cmpd="sng">
                      <a:noFill/>
                    </a:lnR>
                    <a:lnT w="6350" cap="flat" cmpd="sng" algn="ctr">
                      <a:no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1" hangingPunct="1">
                        <a:defRPr sz="1800" b="1" kern="1200">
                          <a:solidFill>
                            <a:schemeClr val="lt1"/>
                          </a:solidFill>
                          <a:latin typeface="Arial"/>
                        </a:defRPr>
                      </a:lvl1pPr>
                      <a:lvl2pPr marL="457200" algn="l" defTabSz="914400" rtl="0" eaLnBrk="1" latinLnBrk="1" hangingPunct="1">
                        <a:defRPr sz="1800" b="1" kern="1200">
                          <a:solidFill>
                            <a:schemeClr val="lt1"/>
                          </a:solidFill>
                          <a:latin typeface="Arial"/>
                        </a:defRPr>
                      </a:lvl2pPr>
                      <a:lvl3pPr marL="914400" algn="l" defTabSz="914400" rtl="0" eaLnBrk="1" latinLnBrk="1" hangingPunct="1">
                        <a:defRPr sz="1800" b="1" kern="1200">
                          <a:solidFill>
                            <a:schemeClr val="lt1"/>
                          </a:solidFill>
                          <a:latin typeface="Arial"/>
                        </a:defRPr>
                      </a:lvl3pPr>
                      <a:lvl4pPr marL="1371600" algn="l" defTabSz="914400" rtl="0" eaLnBrk="1" latinLnBrk="1" hangingPunct="1">
                        <a:defRPr sz="1800" b="1" kern="1200">
                          <a:solidFill>
                            <a:schemeClr val="lt1"/>
                          </a:solidFill>
                          <a:latin typeface="Arial"/>
                        </a:defRPr>
                      </a:lvl4pPr>
                      <a:lvl5pPr marL="1828800" algn="l" defTabSz="914400" rtl="0" eaLnBrk="1" latinLnBrk="1" hangingPunct="1">
                        <a:defRPr sz="1800" b="1" kern="1200">
                          <a:solidFill>
                            <a:schemeClr val="lt1"/>
                          </a:solidFill>
                          <a:latin typeface="Arial"/>
                        </a:defRPr>
                      </a:lvl5pPr>
                      <a:lvl6pPr marL="2286000" algn="l" defTabSz="914400" rtl="0" eaLnBrk="1" latinLnBrk="1" hangingPunct="1">
                        <a:defRPr sz="1800" b="1" kern="1200">
                          <a:solidFill>
                            <a:schemeClr val="lt1"/>
                          </a:solidFill>
                          <a:latin typeface="Arial"/>
                        </a:defRPr>
                      </a:lvl6pPr>
                      <a:lvl7pPr marL="2743200" algn="l" defTabSz="914400" rtl="0" eaLnBrk="1" latinLnBrk="1" hangingPunct="1">
                        <a:defRPr sz="1800" b="1" kern="1200">
                          <a:solidFill>
                            <a:schemeClr val="lt1"/>
                          </a:solidFill>
                          <a:latin typeface="Arial"/>
                        </a:defRPr>
                      </a:lvl7pPr>
                      <a:lvl8pPr marL="3200400" algn="l" defTabSz="914400" rtl="0" eaLnBrk="1" latinLnBrk="1" hangingPunct="1">
                        <a:defRPr sz="1800" b="1" kern="1200">
                          <a:solidFill>
                            <a:schemeClr val="lt1"/>
                          </a:solidFill>
                          <a:latin typeface="Arial"/>
                        </a:defRPr>
                      </a:lvl8pPr>
                      <a:lvl9pPr marL="3657600" algn="l" defTabSz="914400" rtl="0" eaLnBrk="1" latinLnBrk="1" hangingPunct="1">
                        <a:defRPr sz="1800" b="1" kern="1200">
                          <a:solidFill>
                            <a:schemeClr val="lt1"/>
                          </a:solidFill>
                          <a:latin typeface="Arial"/>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dirty="0">
                          <a:ln>
                            <a:solidFill>
                              <a:schemeClr val="accent1">
                                <a:alpha val="0"/>
                              </a:schemeClr>
                            </a:solidFill>
                          </a:ln>
                          <a:solidFill>
                            <a:srgbClr val="00338D"/>
                          </a:solidFill>
                          <a:effectLst/>
                          <a:uLnTx/>
                          <a:uFillTx/>
                          <a:latin typeface="+mn-lt"/>
                          <a:ea typeface="+mn-ea"/>
                          <a:cs typeface="+mn-cs"/>
                        </a:rPr>
                        <a:t>2</a:t>
                      </a:r>
                    </a:p>
                  </a:txBody>
                  <a:tcPr marL="80189" marR="108000" marT="0" marB="0" anchor="ctr">
                    <a:lnL w="12700" cmpd="sng">
                      <a:noFill/>
                    </a:lnL>
                    <a:lnR w="12700" cmpd="sng">
                      <a:noFill/>
                    </a:lnR>
                    <a:lnT w="6350" cap="flat" cmpd="sng" algn="ctr">
                      <a:no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49216587"/>
                  </a:ext>
                </a:extLst>
              </a:tr>
              <a:tr h="29127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solidFill>
                              <a:schemeClr val="accent1">
                                <a:alpha val="0"/>
                              </a:schemeClr>
                            </a:solidFill>
                          </a:ln>
                          <a:solidFill>
                            <a:schemeClr val="bg1"/>
                          </a:solidFill>
                          <a:effectLst/>
                          <a:uLnTx/>
                          <a:uFillTx/>
                          <a:latin typeface="+mj-ea"/>
                          <a:ea typeface="+mj-ea"/>
                          <a:cs typeface="+mn-cs"/>
                        </a:rPr>
                        <a:t>II.</a:t>
                      </a:r>
                    </a:p>
                  </a:txBody>
                  <a:tcPr marL="108000" marR="0" marT="0" marB="0" anchor="ctr">
                    <a:lnL w="12700" cmpd="sng">
                      <a:noFill/>
                    </a:lnL>
                    <a:lnR w="12700" cmpd="sng">
                      <a:noFill/>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lvl1pPr marL="0" algn="l" defTabSz="914400" rtl="0" eaLnBrk="1" latinLnBrk="1" hangingPunct="1">
                        <a:defRPr sz="1800" kern="1200">
                          <a:solidFill>
                            <a:schemeClr val="dk1"/>
                          </a:solidFill>
                          <a:latin typeface="Arial"/>
                        </a:defRPr>
                      </a:lvl1pPr>
                      <a:lvl2pPr marL="457200" algn="l" defTabSz="914400" rtl="0" eaLnBrk="1" latinLnBrk="1" hangingPunct="1">
                        <a:defRPr sz="1800" kern="1200">
                          <a:solidFill>
                            <a:schemeClr val="dk1"/>
                          </a:solidFill>
                          <a:latin typeface="Arial"/>
                        </a:defRPr>
                      </a:lvl2pPr>
                      <a:lvl3pPr marL="914400" algn="l" defTabSz="914400" rtl="0" eaLnBrk="1" latinLnBrk="1" hangingPunct="1">
                        <a:defRPr sz="1800" kern="1200">
                          <a:solidFill>
                            <a:schemeClr val="dk1"/>
                          </a:solidFill>
                          <a:latin typeface="Arial"/>
                        </a:defRPr>
                      </a:lvl3pPr>
                      <a:lvl4pPr marL="1371600" algn="l" defTabSz="914400" rtl="0" eaLnBrk="1" latinLnBrk="1" hangingPunct="1">
                        <a:defRPr sz="1800" kern="1200">
                          <a:solidFill>
                            <a:schemeClr val="dk1"/>
                          </a:solidFill>
                          <a:latin typeface="Arial"/>
                        </a:defRPr>
                      </a:lvl4pPr>
                      <a:lvl5pPr marL="1828800" algn="l" defTabSz="914400" rtl="0" eaLnBrk="1" latinLnBrk="1" hangingPunct="1">
                        <a:defRPr sz="1800" kern="1200">
                          <a:solidFill>
                            <a:schemeClr val="dk1"/>
                          </a:solidFill>
                          <a:latin typeface="Arial"/>
                        </a:defRPr>
                      </a:lvl5pPr>
                      <a:lvl6pPr marL="2286000" algn="l" defTabSz="914400" rtl="0" eaLnBrk="1" latinLnBrk="1" hangingPunct="1">
                        <a:defRPr sz="1800" kern="1200">
                          <a:solidFill>
                            <a:schemeClr val="dk1"/>
                          </a:solidFill>
                          <a:latin typeface="Arial"/>
                        </a:defRPr>
                      </a:lvl6pPr>
                      <a:lvl7pPr marL="2743200" algn="l" defTabSz="914400" rtl="0" eaLnBrk="1" latinLnBrk="1" hangingPunct="1">
                        <a:defRPr sz="1800" kern="1200">
                          <a:solidFill>
                            <a:schemeClr val="dk1"/>
                          </a:solidFill>
                          <a:latin typeface="Arial"/>
                        </a:defRPr>
                      </a:lvl7pPr>
                      <a:lvl8pPr marL="3200400" algn="l" defTabSz="914400" rtl="0" eaLnBrk="1" latinLnBrk="1" hangingPunct="1">
                        <a:defRPr sz="1800" kern="1200">
                          <a:solidFill>
                            <a:schemeClr val="dk1"/>
                          </a:solidFill>
                          <a:latin typeface="Arial"/>
                        </a:defRPr>
                      </a:lvl8pPr>
                      <a:lvl9pPr marL="3657600" algn="l" defTabSz="914400" rtl="0" eaLnBrk="1" latinLnBrk="1" hangingPunct="1">
                        <a:defRPr sz="1800" kern="1200">
                          <a:solidFill>
                            <a:schemeClr val="dk1"/>
                          </a:solidFill>
                          <a:latin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1500" b="0" i="0" u="none" strike="noStrike" kern="1200" cap="none" spc="0" normalizeH="0" baseline="0" noProof="0" dirty="0">
                          <a:ln>
                            <a:solidFill>
                              <a:schemeClr val="accent1">
                                <a:alpha val="0"/>
                              </a:schemeClr>
                            </a:solidFill>
                          </a:ln>
                          <a:solidFill>
                            <a:schemeClr val="bg1"/>
                          </a:solidFill>
                          <a:effectLst/>
                          <a:uLnTx/>
                          <a:uFillTx/>
                          <a:latin typeface="+mj-ea"/>
                          <a:ea typeface="+mj-ea"/>
                          <a:cs typeface="+mn-cs"/>
                        </a:rPr>
                        <a:t>신흥 아시아 태평양 국가별 보험시장 및 규제 현황 </a:t>
                      </a:r>
                    </a:p>
                  </a:txBody>
                  <a:tcPr marL="0" marR="0" marT="0" marB="0" anchor="ctr">
                    <a:lnL w="12700" cmpd="sng">
                      <a:noFill/>
                    </a:lnL>
                    <a:lnR w="12700" cmpd="sng">
                      <a:noFill/>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lvl1pPr marL="0" algn="l" defTabSz="914400" rtl="0" eaLnBrk="1" latinLnBrk="1" hangingPunct="1">
                        <a:defRPr sz="1800" kern="1200">
                          <a:solidFill>
                            <a:schemeClr val="dk1"/>
                          </a:solidFill>
                          <a:latin typeface="Arial"/>
                        </a:defRPr>
                      </a:lvl1pPr>
                      <a:lvl2pPr marL="457200" algn="l" defTabSz="914400" rtl="0" eaLnBrk="1" latinLnBrk="1" hangingPunct="1">
                        <a:defRPr sz="1800" kern="1200">
                          <a:solidFill>
                            <a:schemeClr val="dk1"/>
                          </a:solidFill>
                          <a:latin typeface="Arial"/>
                        </a:defRPr>
                      </a:lvl2pPr>
                      <a:lvl3pPr marL="914400" algn="l" defTabSz="914400" rtl="0" eaLnBrk="1" latinLnBrk="1" hangingPunct="1">
                        <a:defRPr sz="1800" kern="1200">
                          <a:solidFill>
                            <a:schemeClr val="dk1"/>
                          </a:solidFill>
                          <a:latin typeface="Arial"/>
                        </a:defRPr>
                      </a:lvl3pPr>
                      <a:lvl4pPr marL="1371600" algn="l" defTabSz="914400" rtl="0" eaLnBrk="1" latinLnBrk="1" hangingPunct="1">
                        <a:defRPr sz="1800" kern="1200">
                          <a:solidFill>
                            <a:schemeClr val="dk1"/>
                          </a:solidFill>
                          <a:latin typeface="Arial"/>
                        </a:defRPr>
                      </a:lvl4pPr>
                      <a:lvl5pPr marL="1828800" algn="l" defTabSz="914400" rtl="0" eaLnBrk="1" latinLnBrk="1" hangingPunct="1">
                        <a:defRPr sz="1800" kern="1200">
                          <a:solidFill>
                            <a:schemeClr val="dk1"/>
                          </a:solidFill>
                          <a:latin typeface="Arial"/>
                        </a:defRPr>
                      </a:lvl5pPr>
                      <a:lvl6pPr marL="2286000" algn="l" defTabSz="914400" rtl="0" eaLnBrk="1" latinLnBrk="1" hangingPunct="1">
                        <a:defRPr sz="1800" kern="1200">
                          <a:solidFill>
                            <a:schemeClr val="dk1"/>
                          </a:solidFill>
                          <a:latin typeface="Arial"/>
                        </a:defRPr>
                      </a:lvl6pPr>
                      <a:lvl7pPr marL="2743200" algn="l" defTabSz="914400" rtl="0" eaLnBrk="1" latinLnBrk="1" hangingPunct="1">
                        <a:defRPr sz="1800" kern="1200">
                          <a:solidFill>
                            <a:schemeClr val="dk1"/>
                          </a:solidFill>
                          <a:latin typeface="Arial"/>
                        </a:defRPr>
                      </a:lvl7pPr>
                      <a:lvl8pPr marL="3200400" algn="l" defTabSz="914400" rtl="0" eaLnBrk="1" latinLnBrk="1" hangingPunct="1">
                        <a:defRPr sz="1800" kern="1200">
                          <a:solidFill>
                            <a:schemeClr val="dk1"/>
                          </a:solidFill>
                          <a:latin typeface="Arial"/>
                        </a:defRPr>
                      </a:lvl8pPr>
                      <a:lvl9pPr marL="3657600" algn="l" defTabSz="914400" rtl="0" eaLnBrk="1" latinLnBrk="1" hangingPunct="1">
                        <a:defRPr sz="1800" kern="1200">
                          <a:solidFill>
                            <a:schemeClr val="dk1"/>
                          </a:solidFill>
                          <a:latin typeface="Arial"/>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ko-KR" sz="1500" b="0" i="0" u="none" strike="noStrike" kern="1200" cap="none" spc="0" normalizeH="0" baseline="0" dirty="0">
                          <a:ln>
                            <a:solidFill>
                              <a:schemeClr val="accent1">
                                <a:alpha val="0"/>
                              </a:schemeClr>
                            </a:solidFill>
                          </a:ln>
                          <a:solidFill>
                            <a:schemeClr val="bg1"/>
                          </a:solidFill>
                          <a:effectLst/>
                          <a:uLnTx/>
                          <a:uFillTx/>
                          <a:latin typeface="+mj-ea"/>
                          <a:ea typeface="+mj-ea"/>
                          <a:cs typeface="+mn-cs"/>
                        </a:rPr>
                        <a:t>10</a:t>
                      </a:r>
                      <a:endParaRPr kumimoji="0" lang="en-GB" sz="1500" b="0" i="0" u="none" strike="noStrike" kern="1200" cap="none" spc="0" normalizeH="0" baseline="0" dirty="0">
                        <a:ln>
                          <a:solidFill>
                            <a:schemeClr val="accent1">
                              <a:alpha val="0"/>
                            </a:schemeClr>
                          </a:solidFill>
                        </a:ln>
                        <a:solidFill>
                          <a:schemeClr val="bg1"/>
                        </a:solidFill>
                        <a:effectLst/>
                        <a:uLnTx/>
                        <a:uFillTx/>
                        <a:latin typeface="+mj-ea"/>
                        <a:ea typeface="+mj-ea"/>
                        <a:cs typeface="+mn-cs"/>
                      </a:endParaRPr>
                    </a:p>
                  </a:txBody>
                  <a:tcPr marL="80189" marR="108000" marT="0" marB="0" anchor="ctr">
                    <a:lnL w="12700" cmpd="sng">
                      <a:noFill/>
                    </a:lnL>
                    <a:lnR w="12700" cmpd="sng">
                      <a:noFill/>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460955894"/>
                  </a:ext>
                </a:extLst>
              </a:tr>
              <a:tr h="29127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dirty="0">
                        <a:ln>
                          <a:solidFill>
                            <a:schemeClr val="accent1">
                              <a:alpha val="0"/>
                            </a:schemeClr>
                          </a:solidFill>
                        </a:ln>
                        <a:solidFill>
                          <a:srgbClr val="00338D"/>
                        </a:solidFill>
                        <a:effectLst/>
                        <a:uLnTx/>
                        <a:uFillTx/>
                        <a:latin typeface="+mn-ea"/>
                        <a:ea typeface="+mn-ea"/>
                        <a:cs typeface="+mn-cs"/>
                      </a:endParaRPr>
                    </a:p>
                  </a:txBody>
                  <a:tcPr marL="108000" marR="0" marT="0" marB="0" anchor="ctr">
                    <a:lnL w="12700" cmpd="sng">
                      <a:noFill/>
                    </a:lnL>
                    <a:lnR w="6350" cap="flat" cmpd="sng" algn="ctr">
                      <a:solidFill>
                        <a:schemeClr val="bg1"/>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1200" b="0" i="0" u="none" strike="noStrike" kern="1200" cap="none" spc="0" normalizeH="0" baseline="0" noProof="0" dirty="0">
                          <a:ln>
                            <a:solidFill>
                              <a:schemeClr val="accent1">
                                <a:alpha val="0"/>
                              </a:schemeClr>
                            </a:solidFill>
                          </a:ln>
                          <a:solidFill>
                            <a:srgbClr val="00338D"/>
                          </a:solidFill>
                          <a:effectLst/>
                          <a:uLnTx/>
                          <a:uFillTx/>
                          <a:latin typeface="+mn-ea"/>
                          <a:ea typeface="+mn-ea"/>
                          <a:cs typeface="+mn-cs"/>
                        </a:rPr>
                        <a:t>필리핀</a:t>
                      </a:r>
                    </a:p>
                  </a:txBody>
                  <a:tcPr marL="18000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altLang="ko-KR" sz="1200" b="0" dirty="0">
                          <a:ln>
                            <a:solidFill>
                              <a:schemeClr val="accent1">
                                <a:alpha val="0"/>
                              </a:schemeClr>
                            </a:solidFill>
                          </a:ln>
                          <a:solidFill>
                            <a:schemeClr val="tx2"/>
                          </a:solidFill>
                          <a:latin typeface="+mn-ea"/>
                          <a:ea typeface="+mn-ea"/>
                          <a:cs typeface="+mn-cs"/>
                        </a:rPr>
                        <a:t>10</a:t>
                      </a:r>
                      <a:endParaRPr lang="en-GB" sz="1200" b="0" dirty="0">
                        <a:ln>
                          <a:solidFill>
                            <a:schemeClr val="accent1">
                              <a:alpha val="0"/>
                            </a:schemeClr>
                          </a:solidFill>
                        </a:ln>
                        <a:solidFill>
                          <a:schemeClr val="tx2"/>
                        </a:solidFill>
                        <a:latin typeface="+mn-ea"/>
                        <a:ea typeface="+mn-ea"/>
                        <a:cs typeface="+mn-cs"/>
                      </a:endParaRPr>
                    </a:p>
                  </a:txBody>
                  <a:tcPr marL="80189" marR="108000" marT="0" marB="0" anchor="ctr">
                    <a:lnL w="6350" cap="flat" cmpd="sng" algn="ctr">
                      <a:solidFill>
                        <a:schemeClr val="bg1"/>
                      </a:solidFill>
                      <a:prstDash val="solid"/>
                      <a:round/>
                      <a:headEnd type="none" w="med" len="med"/>
                      <a:tailEnd type="none" w="med" len="med"/>
                    </a:lnL>
                    <a:lnR w="12700" cmpd="sng">
                      <a:noFill/>
                    </a:lnR>
                    <a:lnT w="6350" cap="flat" cmpd="sng" algn="ctr">
                      <a:solidFill>
                        <a:srgbClr val="FFFFFF">
                          <a:lumMod val="75000"/>
                        </a:srgbClr>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65140774"/>
                  </a:ext>
                </a:extLst>
              </a:tr>
              <a:tr h="29127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dirty="0">
                        <a:ln>
                          <a:solidFill>
                            <a:schemeClr val="accent1">
                              <a:alpha val="0"/>
                            </a:schemeClr>
                          </a:solidFill>
                        </a:ln>
                        <a:solidFill>
                          <a:srgbClr val="00338D"/>
                        </a:solidFill>
                        <a:effectLst/>
                        <a:uLnTx/>
                        <a:uFillTx/>
                        <a:latin typeface="+mj-ea"/>
                        <a:ea typeface="+mj-ea"/>
                        <a:cs typeface="+mn-cs"/>
                      </a:endParaRPr>
                    </a:p>
                  </a:txBody>
                  <a:tcPr marL="108000" marR="0" marT="0" marB="0" anchor="ctr">
                    <a:lnL w="12700" cmpd="sng">
                      <a:noFill/>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1200" b="1" i="0" u="none" strike="noStrike" kern="1200" cap="none" spc="0" normalizeH="0" baseline="0" noProof="0" dirty="0">
                          <a:ln>
                            <a:solidFill>
                              <a:schemeClr val="accent1">
                                <a:alpha val="0"/>
                              </a:schemeClr>
                            </a:solidFill>
                          </a:ln>
                          <a:solidFill>
                            <a:schemeClr val="bg1"/>
                          </a:solidFill>
                          <a:effectLst/>
                          <a:uLnTx/>
                          <a:uFillTx/>
                          <a:latin typeface="+mj-ea"/>
                          <a:ea typeface="+mj-ea"/>
                          <a:cs typeface="+mn-cs"/>
                        </a:rPr>
                        <a:t>베트남</a:t>
                      </a:r>
                      <a:endParaRPr kumimoji="0" lang="en-US" altLang="ko-KR" sz="1200" b="1" i="0" u="none" strike="noStrike" kern="1200" cap="none" spc="0" normalizeH="0" baseline="0" noProof="0" dirty="0">
                        <a:ln>
                          <a:solidFill>
                            <a:schemeClr val="accent1">
                              <a:alpha val="0"/>
                            </a:schemeClr>
                          </a:solidFill>
                        </a:ln>
                        <a:solidFill>
                          <a:schemeClr val="bg1"/>
                        </a:solidFill>
                        <a:effectLst/>
                        <a:uLnTx/>
                        <a:uFillTx/>
                        <a:latin typeface="+mj-ea"/>
                        <a:ea typeface="+mj-ea"/>
                        <a:cs typeface="+mn-cs"/>
                      </a:endParaRPr>
                    </a:p>
                  </a:txBody>
                  <a:tcPr marL="18000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r" fontAlgn="ctr"/>
                      <a:r>
                        <a:rPr kumimoji="0" lang="en-US" altLang="ko-KR" sz="1200" b="1" i="0" u="none" strike="noStrike" kern="1200" cap="none" spc="0" normalizeH="0" baseline="0" dirty="0">
                          <a:ln>
                            <a:solidFill>
                              <a:schemeClr val="accent1">
                                <a:alpha val="0"/>
                              </a:schemeClr>
                            </a:solidFill>
                          </a:ln>
                          <a:solidFill>
                            <a:schemeClr val="bg1"/>
                          </a:solidFill>
                          <a:effectLst/>
                          <a:uLnTx/>
                          <a:uFillTx/>
                          <a:latin typeface="+mj-ea"/>
                          <a:ea typeface="+mj-ea"/>
                          <a:cs typeface="+mn-cs"/>
                        </a:rPr>
                        <a:t>18</a:t>
                      </a:r>
                    </a:p>
                  </a:txBody>
                  <a:tcPr marL="9525" marR="108000" marT="9525" marB="0" anchor="ctr">
                    <a:lnL w="6350" cap="flat" cmpd="sng" algn="ctr">
                      <a:noFill/>
                      <a:prstDash val="solid"/>
                      <a:round/>
                      <a:headEnd type="none" w="med" len="med"/>
                      <a:tailEnd type="none" w="med" len="med"/>
                    </a:lnL>
                    <a:lnR w="12700" cmpd="sng">
                      <a:noFill/>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319116452"/>
                  </a:ext>
                </a:extLst>
              </a:tr>
              <a:tr h="29127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dirty="0">
                        <a:ln>
                          <a:solidFill>
                            <a:schemeClr val="accent1">
                              <a:alpha val="0"/>
                            </a:schemeClr>
                          </a:solidFill>
                        </a:ln>
                        <a:solidFill>
                          <a:srgbClr val="00338D"/>
                        </a:solidFill>
                        <a:effectLst/>
                        <a:uLnTx/>
                        <a:uFillTx/>
                        <a:latin typeface="+mn-ea"/>
                        <a:ea typeface="+mn-ea"/>
                        <a:cs typeface="+mn-cs"/>
                      </a:endParaRPr>
                    </a:p>
                  </a:txBody>
                  <a:tcPr marL="108000" marR="0" marT="0" marB="0" anchor="ctr">
                    <a:lnL w="12700" cmpd="sng">
                      <a:noFill/>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1200" b="0" i="0" u="none" strike="noStrike" kern="1200" cap="none" spc="0" normalizeH="0" baseline="0" noProof="0" dirty="0">
                          <a:ln>
                            <a:solidFill>
                              <a:schemeClr val="accent1">
                                <a:alpha val="0"/>
                              </a:schemeClr>
                            </a:solidFill>
                          </a:ln>
                          <a:solidFill>
                            <a:srgbClr val="00338D"/>
                          </a:solidFill>
                          <a:effectLst/>
                          <a:uLnTx/>
                          <a:uFillTx/>
                          <a:latin typeface="+mn-ea"/>
                          <a:ea typeface="+mn-ea"/>
                          <a:cs typeface="+mn-cs"/>
                        </a:rPr>
                        <a:t>말레이시아</a:t>
                      </a:r>
                    </a:p>
                  </a:txBody>
                  <a:tcPr marL="18000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en-US" altLang="ko-KR" sz="1200" b="0" dirty="0">
                          <a:ln>
                            <a:solidFill>
                              <a:schemeClr val="accent1">
                                <a:alpha val="0"/>
                              </a:schemeClr>
                            </a:solidFill>
                          </a:ln>
                          <a:solidFill>
                            <a:schemeClr val="tx2"/>
                          </a:solidFill>
                          <a:latin typeface="+mn-ea"/>
                          <a:ea typeface="+mn-ea"/>
                          <a:cs typeface="+mn-cs"/>
                        </a:rPr>
                        <a:t>27</a:t>
                      </a:r>
                    </a:p>
                  </a:txBody>
                  <a:tcPr marL="9525" marR="108000" marT="9525" marB="0" anchor="ctr">
                    <a:lnL w="6350" cap="flat" cmpd="sng" algn="ctr">
                      <a:solidFill>
                        <a:schemeClr val="bg1"/>
                      </a:solidFill>
                      <a:prstDash val="solid"/>
                      <a:round/>
                      <a:headEnd type="none" w="med" len="med"/>
                      <a:tailEnd type="none" w="med" len="med"/>
                    </a:lnL>
                    <a:lnR w="12700" cmpd="sng">
                      <a:noFill/>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96542259"/>
                  </a:ext>
                </a:extLst>
              </a:tr>
              <a:tr h="29127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dirty="0">
                        <a:ln>
                          <a:solidFill>
                            <a:schemeClr val="accent1">
                              <a:alpha val="0"/>
                            </a:schemeClr>
                          </a:solidFill>
                        </a:ln>
                        <a:solidFill>
                          <a:srgbClr val="00338D"/>
                        </a:solidFill>
                        <a:effectLst/>
                        <a:uLnTx/>
                        <a:uFillTx/>
                        <a:latin typeface="+mn-ea"/>
                        <a:ea typeface="+mn-ea"/>
                        <a:cs typeface="+mn-cs"/>
                      </a:endParaRPr>
                    </a:p>
                  </a:txBody>
                  <a:tcPr marL="108000" marR="0" marT="0" marB="0" anchor="ctr">
                    <a:lnL w="12700" cmpd="sng">
                      <a:noFill/>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1200" b="0" i="0" u="none" strike="noStrike" kern="1200" cap="none" spc="0" normalizeH="0" baseline="0" noProof="0" dirty="0">
                          <a:ln>
                            <a:solidFill>
                              <a:schemeClr val="accent1">
                                <a:alpha val="0"/>
                              </a:schemeClr>
                            </a:solidFill>
                          </a:ln>
                          <a:solidFill>
                            <a:srgbClr val="00338D"/>
                          </a:solidFill>
                          <a:effectLst/>
                          <a:uLnTx/>
                          <a:uFillTx/>
                          <a:latin typeface="+mn-ea"/>
                          <a:ea typeface="+mn-ea"/>
                          <a:cs typeface="+mn-cs"/>
                        </a:rPr>
                        <a:t>인도네시아</a:t>
                      </a:r>
                    </a:p>
                  </a:txBody>
                  <a:tcPr marL="18000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en-US" altLang="ko-KR" sz="1200" b="0" dirty="0">
                          <a:ln>
                            <a:solidFill>
                              <a:schemeClr val="accent1">
                                <a:alpha val="0"/>
                              </a:schemeClr>
                            </a:solidFill>
                          </a:ln>
                          <a:solidFill>
                            <a:schemeClr val="tx2"/>
                          </a:solidFill>
                          <a:latin typeface="+mn-ea"/>
                          <a:ea typeface="+mn-ea"/>
                          <a:cs typeface="+mn-cs"/>
                        </a:rPr>
                        <a:t>40</a:t>
                      </a:r>
                    </a:p>
                  </a:txBody>
                  <a:tcPr marL="9525" marR="108000" marT="9525" marB="0" anchor="ctr">
                    <a:lnL w="6350" cap="flat" cmpd="sng" algn="ctr">
                      <a:solidFill>
                        <a:schemeClr val="bg1"/>
                      </a:solidFill>
                      <a:prstDash val="solid"/>
                      <a:round/>
                      <a:headEnd type="none" w="med" len="med"/>
                      <a:tailEnd type="none" w="med" len="med"/>
                    </a:lnL>
                    <a:lnR w="12700" cmpd="sng">
                      <a:noFill/>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12893721"/>
                  </a:ext>
                </a:extLst>
              </a:tr>
              <a:tr h="29127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dirty="0">
                        <a:ln>
                          <a:solidFill>
                            <a:schemeClr val="accent1">
                              <a:alpha val="0"/>
                            </a:schemeClr>
                          </a:solidFill>
                        </a:ln>
                        <a:solidFill>
                          <a:srgbClr val="00338D"/>
                        </a:solidFill>
                        <a:effectLst/>
                        <a:uLnTx/>
                        <a:uFillTx/>
                        <a:latin typeface="+mn-ea"/>
                        <a:ea typeface="+mn-ea"/>
                        <a:cs typeface="+mn-cs"/>
                      </a:endParaRPr>
                    </a:p>
                  </a:txBody>
                  <a:tcPr marL="108000" marR="0" marT="0" marB="0" anchor="ctr">
                    <a:lnL w="12700" cmpd="sng">
                      <a:noFill/>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1200" b="0" i="0" u="none" strike="noStrike" kern="1200" cap="none" spc="0" normalizeH="0" baseline="0" noProof="0" dirty="0">
                          <a:ln>
                            <a:solidFill>
                              <a:schemeClr val="accent1">
                                <a:alpha val="0"/>
                              </a:schemeClr>
                            </a:solidFill>
                          </a:ln>
                          <a:solidFill>
                            <a:srgbClr val="00338D"/>
                          </a:solidFill>
                          <a:effectLst/>
                          <a:uLnTx/>
                          <a:uFillTx/>
                          <a:latin typeface="+mn-ea"/>
                          <a:ea typeface="+mn-ea"/>
                          <a:cs typeface="+mn-cs"/>
                        </a:rPr>
                        <a:t>태국</a:t>
                      </a:r>
                    </a:p>
                  </a:txBody>
                  <a:tcPr marL="18000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en-US" altLang="ko-KR" sz="1200" b="0" dirty="0">
                          <a:ln>
                            <a:solidFill>
                              <a:schemeClr val="accent1">
                                <a:alpha val="0"/>
                              </a:schemeClr>
                            </a:solidFill>
                          </a:ln>
                          <a:solidFill>
                            <a:schemeClr val="tx2"/>
                          </a:solidFill>
                          <a:latin typeface="+mn-ea"/>
                          <a:ea typeface="+mn-ea"/>
                          <a:cs typeface="+mn-cs"/>
                        </a:rPr>
                        <a:t>50</a:t>
                      </a:r>
                    </a:p>
                  </a:txBody>
                  <a:tcPr marL="9525" marR="108000" marT="9525" marB="0" anchor="ctr">
                    <a:lnL w="6350" cap="flat" cmpd="sng" algn="ctr">
                      <a:solidFill>
                        <a:schemeClr val="bg1"/>
                      </a:solidFill>
                      <a:prstDash val="solid"/>
                      <a:round/>
                      <a:headEnd type="none" w="med" len="med"/>
                      <a:tailEnd type="none" w="med" len="med"/>
                    </a:lnL>
                    <a:lnR w="12700" cmpd="sng">
                      <a:noFill/>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39592295"/>
                  </a:ext>
                </a:extLst>
              </a:tr>
              <a:tr h="29127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dirty="0">
                        <a:ln>
                          <a:solidFill>
                            <a:schemeClr val="accent1">
                              <a:alpha val="0"/>
                            </a:schemeClr>
                          </a:solidFill>
                        </a:ln>
                        <a:solidFill>
                          <a:srgbClr val="00338D"/>
                        </a:solidFill>
                        <a:effectLst/>
                        <a:uLnTx/>
                        <a:uFillTx/>
                        <a:latin typeface="+mn-ea"/>
                        <a:ea typeface="+mn-ea"/>
                        <a:cs typeface="+mn-cs"/>
                      </a:endParaRPr>
                    </a:p>
                  </a:txBody>
                  <a:tcPr marL="108000" marR="0" marT="0" marB="0" anchor="ctr">
                    <a:lnL w="12700" cmpd="sng">
                      <a:noFill/>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1200" b="0" i="0" u="none" strike="noStrike" kern="1200" cap="none" spc="0" normalizeH="0" baseline="0" noProof="0" dirty="0">
                          <a:ln>
                            <a:solidFill>
                              <a:schemeClr val="accent1">
                                <a:alpha val="0"/>
                              </a:schemeClr>
                            </a:solidFill>
                          </a:ln>
                          <a:solidFill>
                            <a:srgbClr val="00338D"/>
                          </a:solidFill>
                          <a:effectLst/>
                          <a:uLnTx/>
                          <a:uFillTx/>
                          <a:latin typeface="+mn-ea"/>
                          <a:ea typeface="+mn-ea"/>
                          <a:cs typeface="+mn-cs"/>
                        </a:rPr>
                        <a:t>인도</a:t>
                      </a:r>
                    </a:p>
                  </a:txBody>
                  <a:tcPr marL="18000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en-US" altLang="ko-KR" sz="1200" b="0" dirty="0">
                          <a:ln>
                            <a:solidFill>
                              <a:schemeClr val="accent1">
                                <a:alpha val="0"/>
                              </a:schemeClr>
                            </a:solidFill>
                          </a:ln>
                          <a:solidFill>
                            <a:schemeClr val="tx2"/>
                          </a:solidFill>
                          <a:latin typeface="+mn-ea"/>
                          <a:ea typeface="+mn-ea"/>
                          <a:cs typeface="+mn-cs"/>
                        </a:rPr>
                        <a:t>60</a:t>
                      </a:r>
                    </a:p>
                  </a:txBody>
                  <a:tcPr marL="9525" marR="108000" marT="9525" marB="0" anchor="ctr">
                    <a:lnL w="6350" cap="flat" cmpd="sng" algn="ctr">
                      <a:solidFill>
                        <a:schemeClr val="bg1"/>
                      </a:solidFill>
                      <a:prstDash val="solid"/>
                      <a:round/>
                      <a:headEnd type="none" w="med" len="med"/>
                      <a:tailEnd type="none" w="med" len="med"/>
                    </a:lnL>
                    <a:lnR w="12700" cmpd="sng">
                      <a:noFill/>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22585425"/>
                  </a:ext>
                </a:extLst>
              </a:tr>
              <a:tr h="29127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dirty="0">
                        <a:ln>
                          <a:solidFill>
                            <a:schemeClr val="accent1">
                              <a:alpha val="0"/>
                            </a:schemeClr>
                          </a:solidFill>
                        </a:ln>
                        <a:solidFill>
                          <a:srgbClr val="00338D"/>
                        </a:solidFill>
                        <a:effectLst/>
                        <a:uLnTx/>
                        <a:uFillTx/>
                        <a:latin typeface="+mn-ea"/>
                        <a:ea typeface="+mn-ea"/>
                        <a:cs typeface="+mn-cs"/>
                      </a:endParaRPr>
                    </a:p>
                  </a:txBody>
                  <a:tcPr marL="108000" marR="0" marT="0" marB="0" anchor="ctr">
                    <a:lnL w="12700" cmpd="sng">
                      <a:noFill/>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1200" b="0" i="0" u="none" strike="noStrike" kern="1200" cap="none" spc="0" normalizeH="0" baseline="0" noProof="0" dirty="0">
                          <a:ln>
                            <a:solidFill>
                              <a:schemeClr val="accent1">
                                <a:alpha val="0"/>
                              </a:schemeClr>
                            </a:solidFill>
                          </a:ln>
                          <a:solidFill>
                            <a:srgbClr val="00338D"/>
                          </a:solidFill>
                          <a:effectLst/>
                          <a:uLnTx/>
                          <a:uFillTx/>
                          <a:latin typeface="+mn-ea"/>
                          <a:ea typeface="+mn-ea"/>
                          <a:cs typeface="+mn-cs"/>
                        </a:rPr>
                        <a:t>중국</a:t>
                      </a:r>
                    </a:p>
                  </a:txBody>
                  <a:tcPr marL="18000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en-US" altLang="ko-KR" sz="1200" b="0" dirty="0">
                          <a:ln>
                            <a:solidFill>
                              <a:schemeClr val="accent1">
                                <a:alpha val="0"/>
                              </a:schemeClr>
                            </a:solidFill>
                          </a:ln>
                          <a:solidFill>
                            <a:schemeClr val="tx2"/>
                          </a:solidFill>
                          <a:latin typeface="+mn-ea"/>
                          <a:ea typeface="+mn-ea"/>
                          <a:cs typeface="+mn-cs"/>
                        </a:rPr>
                        <a:t>71</a:t>
                      </a:r>
                    </a:p>
                  </a:txBody>
                  <a:tcPr marL="9525" marR="108000" marT="9525" marB="0" anchor="ctr">
                    <a:lnL w="6350" cap="flat" cmpd="sng" algn="ctr">
                      <a:solidFill>
                        <a:schemeClr val="bg1"/>
                      </a:solidFill>
                      <a:prstDash val="solid"/>
                      <a:round/>
                      <a:headEnd type="none" w="med" len="med"/>
                      <a:tailEnd type="none" w="med" len="med"/>
                    </a:lnL>
                    <a:lnR w="12700" cmpd="sng">
                      <a:noFill/>
                    </a:lnR>
                    <a:lnT w="6350" cap="flat" cmpd="sng" algn="ctr">
                      <a:solidFill>
                        <a:schemeClr val="bg1"/>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84710722"/>
                  </a:ext>
                </a:extLst>
              </a:tr>
              <a:tr h="29127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500" b="0" i="0" u="none" strike="noStrike" kern="1200" cap="none" spc="0" normalizeH="0" baseline="0" noProof="0" dirty="0">
                          <a:ln>
                            <a:solidFill>
                              <a:schemeClr val="accent1">
                                <a:alpha val="0"/>
                              </a:schemeClr>
                            </a:solidFill>
                          </a:ln>
                          <a:solidFill>
                            <a:srgbClr val="00338D"/>
                          </a:solidFill>
                          <a:effectLst/>
                          <a:uLnTx/>
                          <a:uFillTx/>
                          <a:latin typeface="+mn-lt"/>
                          <a:ea typeface="+mn-ea"/>
                          <a:cs typeface="+mn-cs"/>
                        </a:rPr>
                        <a:t>III.</a:t>
                      </a:r>
                      <a:endParaRPr kumimoji="0" lang="en-GB" sz="1500" b="0" i="0" u="none" strike="noStrike" kern="1200" cap="none" spc="0" normalizeH="0" baseline="0" noProof="0" dirty="0">
                        <a:ln>
                          <a:solidFill>
                            <a:schemeClr val="accent1">
                              <a:alpha val="0"/>
                            </a:schemeClr>
                          </a:solidFill>
                        </a:ln>
                        <a:solidFill>
                          <a:srgbClr val="00338D"/>
                        </a:solidFill>
                        <a:effectLst/>
                        <a:uLnTx/>
                        <a:uFillTx/>
                        <a:latin typeface="+mn-lt"/>
                        <a:ea typeface="+mn-ea"/>
                        <a:cs typeface="+mn-cs"/>
                      </a:endParaRPr>
                    </a:p>
                  </a:txBody>
                  <a:tcPr marL="108000" marR="0" marT="0" marB="0" anchor="ctr">
                    <a:lnL w="12700" cmpd="sng">
                      <a:noFill/>
                    </a:lnL>
                    <a:lnR w="12700" cmpd="sng">
                      <a:noFill/>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1500" b="0" i="0" u="none" strike="noStrike" kern="1200" cap="none" spc="0" normalizeH="0" baseline="0" noProof="0" dirty="0">
                          <a:ln>
                            <a:solidFill>
                              <a:schemeClr val="accent1">
                                <a:alpha val="0"/>
                              </a:schemeClr>
                            </a:solidFill>
                          </a:ln>
                          <a:solidFill>
                            <a:srgbClr val="00338D"/>
                          </a:solidFill>
                          <a:effectLst/>
                          <a:uLnTx/>
                          <a:uFillTx/>
                          <a:latin typeface="+mn-lt"/>
                          <a:ea typeface="+mn-ea"/>
                          <a:cs typeface="+mn-cs"/>
                        </a:rPr>
                        <a:t>결론 및 시사점</a:t>
                      </a:r>
                    </a:p>
                  </a:txBody>
                  <a:tcPr marL="0" marR="0" marT="0" marB="0" anchor="ctr">
                    <a:lnL w="12700" cmpd="sng">
                      <a:noFill/>
                    </a:lnL>
                    <a:lnR w="12700" cmpd="sng">
                      <a:noFill/>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ko-KR" sz="1500" b="0" i="0" u="none" strike="noStrike" kern="1200" cap="none" spc="0" normalizeH="0" baseline="0" dirty="0">
                          <a:ln>
                            <a:solidFill>
                              <a:schemeClr val="accent1">
                                <a:alpha val="0"/>
                              </a:schemeClr>
                            </a:solidFill>
                          </a:ln>
                          <a:solidFill>
                            <a:srgbClr val="00338D"/>
                          </a:solidFill>
                          <a:effectLst/>
                          <a:uLnTx/>
                          <a:uFillTx/>
                          <a:latin typeface="+mn-lt"/>
                          <a:ea typeface="+mn-ea"/>
                          <a:cs typeface="+mn-cs"/>
                        </a:rPr>
                        <a:t>81</a:t>
                      </a:r>
                    </a:p>
                  </a:txBody>
                  <a:tcPr marL="9525" marR="108000" marT="9525" marB="0" anchor="ctr">
                    <a:lnL w="12700" cmpd="sng">
                      <a:noFill/>
                    </a:lnL>
                    <a:lnR w="12700" cmpd="sng">
                      <a:noFill/>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24690467"/>
                  </a:ext>
                </a:extLst>
              </a:tr>
            </a:tbl>
          </a:graphicData>
        </a:graphic>
      </p:graphicFrame>
    </p:spTree>
    <p:extLst>
      <p:ext uri="{BB962C8B-B14F-4D97-AF65-F5344CB8AC3E}">
        <p14:creationId xmlns:p14="http://schemas.microsoft.com/office/powerpoint/2010/main" val="36521828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0DAA5-56DD-4420-9A3D-884A00C69FC4}"/>
              </a:ext>
            </a:extLst>
          </p:cNvPr>
          <p:cNvSpPr txBox="1"/>
          <p:nvPr/>
        </p:nvSpPr>
        <p:spPr>
          <a:xfrm>
            <a:off x="814388" y="1064398"/>
            <a:ext cx="1465145" cy="64633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altLang="ko-KR" sz="4200" b="0" i="0" u="none" strike="noStrike" kern="1200" cap="none" spc="0" normalizeH="0" baseline="0" noProof="0" dirty="0">
                <a:ln>
                  <a:solidFill>
                    <a:srgbClr val="1E49E2">
                      <a:alpha val="0"/>
                    </a:srgbClr>
                  </a:solidFill>
                </a:ln>
                <a:solidFill>
                  <a:prstClr val="white"/>
                </a:solidFill>
                <a:effectLst/>
                <a:uLnTx/>
                <a:uFillTx/>
                <a:latin typeface="KPMG Bold" panose="020B0803030202040204" pitchFamily="34" charset="0"/>
                <a:ea typeface="KoPub돋움체 Medium"/>
                <a:cs typeface="+mn-cs"/>
              </a:rPr>
              <a:t>Contacts</a:t>
            </a:r>
            <a:endParaRPr kumimoji="0" lang="ko-KR" altLang="en-US" sz="4200" b="0" i="0" u="none" strike="noStrike" kern="1200" cap="none" spc="0" normalizeH="0" baseline="0" noProof="0" dirty="0" err="1">
              <a:ln>
                <a:solidFill>
                  <a:srgbClr val="1E49E2">
                    <a:alpha val="0"/>
                  </a:srgbClr>
                </a:solidFill>
              </a:ln>
              <a:solidFill>
                <a:prstClr val="white"/>
              </a:solidFill>
              <a:effectLst/>
              <a:uLnTx/>
              <a:uFillTx/>
              <a:latin typeface="KPMG Bold" panose="020B0803030202040204" pitchFamily="34" charset="0"/>
              <a:ea typeface="KoPub돋움체 Medium"/>
              <a:cs typeface="+mn-cs"/>
            </a:endParaRPr>
          </a:p>
        </p:txBody>
      </p:sp>
      <p:sp>
        <p:nvSpPr>
          <p:cNvPr id="5" name="Text Placeholder 2">
            <a:extLst>
              <a:ext uri="{FF2B5EF4-FFF2-40B4-BE49-F238E27FC236}">
                <a16:creationId xmlns:a16="http://schemas.microsoft.com/office/drawing/2014/main" id="{2A67169F-E454-448E-A465-EB84B6025266}"/>
              </a:ext>
            </a:extLst>
          </p:cNvPr>
          <p:cNvSpPr txBox="1">
            <a:spLocks/>
          </p:cNvSpPr>
          <p:nvPr/>
        </p:nvSpPr>
        <p:spPr>
          <a:xfrm>
            <a:off x="814388" y="1917871"/>
            <a:ext cx="3352801" cy="246221"/>
          </a:xfrm>
          <a:prstGeom prst="rect">
            <a:avLst/>
          </a:prstGeom>
        </p:spPr>
        <p:txBody>
          <a:bodyPr wrap="square" lIns="0" tIns="0" rIns="0" bIns="0">
            <a:spAutoFit/>
          </a:bodyPr>
          <a:lstStyle>
            <a:lvl1pPr marL="0" indent="0" algn="l" defTabSz="457200" rtl="0" eaLnBrk="1" latinLnBrk="0" hangingPunct="1">
              <a:spcBef>
                <a:spcPct val="20000"/>
              </a:spcBef>
              <a:buFont typeface="Arial"/>
              <a:buNone/>
              <a:defRPr sz="1050" b="1" i="0" kern="1200">
                <a:solidFill>
                  <a:srgbClr val="00338D"/>
                </a:solidFill>
                <a:latin typeface="Univers for KPMG"/>
                <a:ea typeface="+mn-ea"/>
                <a:cs typeface="Univers for KPMG"/>
              </a:defRPr>
            </a:lvl1pPr>
            <a:lvl2pPr marL="0" indent="0" algn="l" defTabSz="457200" rtl="0" eaLnBrk="1" latinLnBrk="0" hangingPunct="1">
              <a:spcBef>
                <a:spcPct val="20000"/>
              </a:spcBef>
              <a:buFont typeface="Arial"/>
              <a:buNone/>
              <a:defRPr sz="1050" kern="1200">
                <a:solidFill>
                  <a:srgbClr val="00338D"/>
                </a:solidFill>
                <a:latin typeface="Univers for KPMG"/>
                <a:ea typeface="+mn-ea"/>
                <a:cs typeface="Univers for KPMG"/>
              </a:defRPr>
            </a:lvl2pPr>
            <a:lvl3pPr marL="228600" indent="-228600" algn="l" defTabSz="457200" rtl="0" eaLnBrk="1" latinLnBrk="0" hangingPunct="1">
              <a:spcBef>
                <a:spcPct val="20000"/>
              </a:spcBef>
              <a:buFont typeface="Univers for KPMG"/>
              <a:buChar char="—"/>
              <a:defRPr sz="1050" kern="1200">
                <a:solidFill>
                  <a:srgbClr val="00338D"/>
                </a:solidFill>
                <a:latin typeface="Univers for KPMG"/>
                <a:ea typeface="+mn-ea"/>
                <a:cs typeface="Univers for KPMG"/>
              </a:defRPr>
            </a:lvl3pPr>
            <a:lvl4pPr marL="457200" indent="-228600" algn="l" defTabSz="457200" rtl="0" eaLnBrk="1" latinLnBrk="0" hangingPunct="1">
              <a:spcBef>
                <a:spcPct val="20000"/>
              </a:spcBef>
              <a:buFont typeface="Arial"/>
              <a:buChar char="–"/>
              <a:defRPr sz="1050" kern="1200">
                <a:solidFill>
                  <a:srgbClr val="00338D"/>
                </a:solidFill>
                <a:latin typeface="Univers for KPMG"/>
                <a:ea typeface="+mn-ea"/>
                <a:cs typeface="Univers for KPMG"/>
              </a:defRPr>
            </a:lvl4pPr>
            <a:lvl5pPr marL="0" indent="0" algn="l" defTabSz="457200" rtl="0" eaLnBrk="1" latinLnBrk="0" hangingPunct="1">
              <a:spcBef>
                <a:spcPct val="20000"/>
              </a:spcBef>
              <a:buFont typeface="Arial"/>
              <a:buNone/>
              <a:defRPr sz="1050" kern="1200">
                <a:solidFill>
                  <a:srgbClr val="00A3A1"/>
                </a:solidFill>
                <a:latin typeface="Univers for KPMG"/>
                <a:ea typeface="+mn-ea"/>
                <a:cs typeface="Univers for KPMG"/>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ct val="20000"/>
              </a:spcBef>
              <a:spcAft>
                <a:spcPts val="0"/>
              </a:spcAft>
              <a:buClrTx/>
              <a:buSzTx/>
              <a:buFont typeface="Arial"/>
              <a:buNone/>
              <a:tabLst>
                <a:tab pos="392100" algn="l"/>
              </a:tabLst>
              <a:defRPr/>
            </a:pPr>
            <a:r>
              <a:rPr kumimoji="0" lang="ko-KR" altLang="en-US" sz="1600" b="0" i="0" u="none" strike="noStrike" kern="1200" cap="none" spc="0" normalizeH="0" baseline="0" noProof="0" dirty="0">
                <a:ln>
                  <a:solidFill>
                    <a:prstClr val="white">
                      <a:lumMod val="75000"/>
                      <a:alpha val="0"/>
                    </a:prstClr>
                  </a:solidFill>
                </a:ln>
                <a:solidFill>
                  <a:prstClr val="white"/>
                </a:solidFill>
                <a:effectLst/>
                <a:uLnTx/>
                <a:uFillTx/>
                <a:latin typeface="KoPub돋움체 Bold" panose="00000800000000000000" pitchFamily="2" charset="-127"/>
                <a:ea typeface="KoPub돋움체 Bold" panose="00000800000000000000" pitchFamily="2" charset="-127"/>
              </a:rPr>
              <a:t>삼정</a:t>
            </a:r>
            <a:r>
              <a:rPr kumimoji="0" lang="en-US" altLang="ko-KR" sz="1600" b="0" i="0" u="none" strike="noStrike" kern="1200" cap="none" spc="0" normalizeH="0" baseline="0" noProof="0" dirty="0">
                <a:ln>
                  <a:solidFill>
                    <a:prstClr val="white">
                      <a:lumMod val="75000"/>
                      <a:alpha val="0"/>
                    </a:prstClr>
                  </a:solidFill>
                </a:ln>
                <a:solidFill>
                  <a:prstClr val="white"/>
                </a:solidFill>
                <a:effectLst/>
                <a:uLnTx/>
                <a:uFillTx/>
                <a:latin typeface="KoPub돋움체 Bold" panose="00000800000000000000" pitchFamily="2" charset="-127"/>
                <a:ea typeface="KoPub돋움체 Bold" panose="00000800000000000000" pitchFamily="2" charset="-127"/>
              </a:rPr>
              <a:t>KPMG </a:t>
            </a:r>
            <a:r>
              <a:rPr kumimoji="0" lang="ko-KR" altLang="en-US" sz="1600" b="0" i="0" u="none" strike="noStrike" kern="1200" cap="none" spc="0" normalizeH="0" baseline="0" noProof="0" dirty="0">
                <a:ln>
                  <a:solidFill>
                    <a:prstClr val="white">
                      <a:lumMod val="75000"/>
                      <a:alpha val="0"/>
                    </a:prstClr>
                  </a:solidFill>
                </a:ln>
                <a:solidFill>
                  <a:prstClr val="white"/>
                </a:solidFill>
                <a:effectLst/>
                <a:uLnTx/>
                <a:uFillTx/>
                <a:latin typeface="KoPub돋움체 Bold" panose="00000800000000000000" pitchFamily="2" charset="-127"/>
                <a:ea typeface="KoPub돋움체 Bold" panose="00000800000000000000" pitchFamily="2" charset="-127"/>
              </a:rPr>
              <a:t>경제연구원</a:t>
            </a:r>
            <a:endParaRPr kumimoji="0" lang="en-US" altLang="ko-KR" sz="1600" b="0" i="0" u="none" strike="noStrike" kern="1200" cap="none" spc="0" normalizeH="0" baseline="0" noProof="0" dirty="0">
              <a:ln>
                <a:solidFill>
                  <a:prstClr val="white">
                    <a:lumMod val="75000"/>
                    <a:alpha val="0"/>
                  </a:prstClr>
                </a:solidFill>
              </a:ln>
              <a:solidFill>
                <a:prstClr val="white"/>
              </a:solidFill>
              <a:effectLst/>
              <a:uLnTx/>
              <a:uFillTx/>
              <a:latin typeface="KoPub돋움체 Bold" panose="00000800000000000000" pitchFamily="2" charset="-127"/>
              <a:ea typeface="KoPub돋움체 Bold" panose="00000800000000000000" pitchFamily="2" charset="-127"/>
            </a:endParaRPr>
          </a:p>
        </p:txBody>
      </p:sp>
      <p:sp>
        <p:nvSpPr>
          <p:cNvPr id="6" name="직사각형 5">
            <a:extLst>
              <a:ext uri="{FF2B5EF4-FFF2-40B4-BE49-F238E27FC236}">
                <a16:creationId xmlns:a16="http://schemas.microsoft.com/office/drawing/2014/main" id="{2979A34F-BBBE-4CAE-B493-E534A7AF0229}"/>
              </a:ext>
            </a:extLst>
          </p:cNvPr>
          <p:cNvSpPr/>
          <p:nvPr/>
        </p:nvSpPr>
        <p:spPr>
          <a:xfrm>
            <a:off x="814388" y="5608639"/>
            <a:ext cx="8277224" cy="592136"/>
          </a:xfrm>
          <a:prstGeom prst="rect">
            <a:avLst/>
          </a:prstGeom>
          <a:noFill/>
          <a:ln w="3175" cap="rnd" cmpd="sng" algn="ctr">
            <a:solidFill>
              <a:schemeClr val="bg1"/>
            </a:solidFill>
            <a:prstDash val="solid"/>
          </a:ln>
          <a:effectLst/>
        </p:spPr>
        <p:txBody>
          <a:bodyPr wrap="square" lIns="108000" tIns="54000" rIns="108000" bIns="54000" rtlCol="0" anchor="b">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ko-KR" altLang="en-US" sz="890" b="0" i="0" u="none" strike="noStrike" kern="0" cap="none" spc="0" normalizeH="0" baseline="0" noProof="0" dirty="0">
                <a:ln>
                  <a:solidFill>
                    <a:prstClr val="white">
                      <a:lumMod val="75000"/>
                      <a:alpha val="0"/>
                    </a:prstClr>
                  </a:solidFill>
                </a:ln>
                <a:solidFill>
                  <a:prstClr val="white"/>
                </a:solidFill>
                <a:effectLst/>
                <a:uLnTx/>
                <a:uFillTx/>
                <a:latin typeface="KoPub돋움체 Light" panose="00000300000000000000" pitchFamily="2" charset="-127"/>
                <a:ea typeface="KoPub돋움체 Light" panose="00000300000000000000" pitchFamily="2" charset="-127"/>
                <a:cs typeface="+mn-cs"/>
              </a:rPr>
              <a:t>본 보고서는 삼정</a:t>
            </a:r>
            <a:r>
              <a:rPr kumimoji="0" lang="en-US" altLang="ko-KR" sz="890" b="0" i="0" u="none" strike="noStrike" kern="0" cap="none" spc="0" normalizeH="0" baseline="0" noProof="0" dirty="0">
                <a:ln>
                  <a:solidFill>
                    <a:prstClr val="white">
                      <a:lumMod val="75000"/>
                      <a:alpha val="0"/>
                    </a:prstClr>
                  </a:solidFill>
                </a:ln>
                <a:solidFill>
                  <a:prstClr val="white"/>
                </a:solidFill>
                <a:effectLst/>
                <a:uLnTx/>
                <a:uFillTx/>
                <a:latin typeface="KoPub돋움체 Light" panose="00000300000000000000" pitchFamily="2" charset="-127"/>
                <a:ea typeface="KoPub돋움체 Light" panose="00000300000000000000" pitchFamily="2" charset="-127"/>
                <a:cs typeface="+mn-cs"/>
              </a:rPr>
              <a:t>KPMG </a:t>
            </a:r>
            <a:r>
              <a:rPr kumimoji="0" lang="ko-KR" altLang="en-US" sz="890" b="0" i="0" u="none" strike="noStrike" kern="0" cap="none" spc="0" normalizeH="0" baseline="0" noProof="0" dirty="0">
                <a:ln>
                  <a:solidFill>
                    <a:prstClr val="white">
                      <a:lumMod val="75000"/>
                      <a:alpha val="0"/>
                    </a:prstClr>
                  </a:solidFill>
                </a:ln>
                <a:solidFill>
                  <a:prstClr val="white"/>
                </a:solidFill>
                <a:effectLst/>
                <a:uLnTx/>
                <a:uFillTx/>
                <a:latin typeface="KoPub돋움체 Light" panose="00000300000000000000" pitchFamily="2" charset="-127"/>
                <a:ea typeface="KoPub돋움체 Light" panose="00000300000000000000" pitchFamily="2" charset="-127"/>
                <a:cs typeface="+mn-cs"/>
              </a:rPr>
              <a:t>경제연구원과 </a:t>
            </a:r>
            <a:r>
              <a:rPr kumimoji="0" lang="en-US" altLang="ko-KR" sz="890" b="0" i="0" u="none" strike="noStrike" kern="0" cap="none" spc="0" normalizeH="0" baseline="0" noProof="0" dirty="0">
                <a:ln>
                  <a:solidFill>
                    <a:prstClr val="white">
                      <a:lumMod val="75000"/>
                      <a:alpha val="0"/>
                    </a:prstClr>
                  </a:solidFill>
                </a:ln>
                <a:solidFill>
                  <a:prstClr val="white"/>
                </a:solidFill>
                <a:effectLst/>
                <a:uLnTx/>
                <a:uFillTx/>
                <a:latin typeface="KoPub돋움체 Light" panose="00000300000000000000" pitchFamily="2" charset="-127"/>
                <a:ea typeface="KoPub돋움체 Light" panose="00000300000000000000" pitchFamily="2" charset="-127"/>
                <a:cs typeface="+mn-cs"/>
              </a:rPr>
              <a:t>KPMG member firm </a:t>
            </a:r>
            <a:r>
              <a:rPr kumimoji="0" lang="ko-KR" altLang="en-US" sz="890" b="0" i="0" u="none" strike="noStrike" kern="0" cap="none" spc="0" normalizeH="0" baseline="0" noProof="0" dirty="0">
                <a:ln>
                  <a:solidFill>
                    <a:prstClr val="white">
                      <a:lumMod val="75000"/>
                      <a:alpha val="0"/>
                    </a:prstClr>
                  </a:solidFill>
                </a:ln>
                <a:solidFill>
                  <a:prstClr val="white"/>
                </a:solidFill>
                <a:effectLst/>
                <a:uLnTx/>
                <a:uFillTx/>
                <a:latin typeface="KoPub돋움체 Light" panose="00000300000000000000" pitchFamily="2" charset="-127"/>
                <a:ea typeface="KoPub돋움체 Light" panose="00000300000000000000" pitchFamily="2" charset="-127"/>
                <a:cs typeface="+mn-cs"/>
              </a:rPr>
              <a:t>전문가들이 수집한 자료를 바탕으로 일반적인 정보를 제공할 목적으로 작성되었으며</a:t>
            </a:r>
            <a:r>
              <a:rPr kumimoji="0" lang="en-US" altLang="ko-KR" sz="890" b="0" i="0" u="none" strike="noStrike" kern="0" cap="none" spc="0" normalizeH="0" baseline="0" noProof="0" dirty="0">
                <a:ln>
                  <a:solidFill>
                    <a:prstClr val="white">
                      <a:lumMod val="75000"/>
                      <a:alpha val="0"/>
                    </a:prstClr>
                  </a:solidFill>
                </a:ln>
                <a:solidFill>
                  <a:prstClr val="white"/>
                </a:solidFill>
                <a:effectLst/>
                <a:uLnTx/>
                <a:uFillTx/>
                <a:latin typeface="KoPub돋움체 Light" panose="00000300000000000000" pitchFamily="2" charset="-127"/>
                <a:ea typeface="KoPub돋움체 Light" panose="00000300000000000000" pitchFamily="2" charset="-127"/>
                <a:cs typeface="+mn-cs"/>
              </a:rPr>
              <a:t>, </a:t>
            </a:r>
            <a:r>
              <a:rPr kumimoji="0" lang="ko-KR" altLang="en-US" sz="890" b="0" i="0" u="none" strike="noStrike" kern="0" cap="none" spc="0" normalizeH="0" baseline="0" noProof="0" dirty="0">
                <a:ln>
                  <a:solidFill>
                    <a:prstClr val="white">
                      <a:lumMod val="75000"/>
                      <a:alpha val="0"/>
                    </a:prstClr>
                  </a:solidFill>
                </a:ln>
                <a:solidFill>
                  <a:prstClr val="white"/>
                </a:solidFill>
                <a:effectLst/>
                <a:uLnTx/>
                <a:uFillTx/>
                <a:latin typeface="KoPub돋움체 Light" panose="00000300000000000000" pitchFamily="2" charset="-127"/>
                <a:ea typeface="KoPub돋움체 Light" panose="00000300000000000000" pitchFamily="2" charset="-127"/>
                <a:cs typeface="+mn-cs"/>
              </a:rPr>
              <a:t>보고서에 포함된 자료의 완전성</a:t>
            </a:r>
            <a:r>
              <a:rPr kumimoji="0" lang="en-US" altLang="ko-KR" sz="890" b="0" i="0" u="none" strike="noStrike" kern="0" cap="none" spc="0" normalizeH="0" baseline="0" noProof="0" dirty="0">
                <a:ln>
                  <a:solidFill>
                    <a:prstClr val="white">
                      <a:lumMod val="75000"/>
                      <a:alpha val="0"/>
                    </a:prstClr>
                  </a:solidFill>
                </a:ln>
                <a:solidFill>
                  <a:prstClr val="white"/>
                </a:solidFill>
                <a:effectLst/>
                <a:uLnTx/>
                <a:uFillTx/>
                <a:latin typeface="KoPub돋움체 Light" panose="00000300000000000000" pitchFamily="2" charset="-127"/>
                <a:ea typeface="KoPub돋움체 Light" panose="00000300000000000000" pitchFamily="2" charset="-127"/>
                <a:cs typeface="+mn-cs"/>
              </a:rPr>
              <a:t>, </a:t>
            </a:r>
            <a:r>
              <a:rPr kumimoji="0" lang="ko-KR" altLang="en-US" sz="890" b="0" i="0" u="none" strike="noStrike" kern="0" cap="none" spc="0" normalizeH="0" baseline="0" noProof="0" dirty="0">
                <a:ln>
                  <a:solidFill>
                    <a:prstClr val="white">
                      <a:lumMod val="75000"/>
                      <a:alpha val="0"/>
                    </a:prstClr>
                  </a:solidFill>
                </a:ln>
                <a:solidFill>
                  <a:prstClr val="white"/>
                </a:solidFill>
                <a:effectLst/>
                <a:uLnTx/>
                <a:uFillTx/>
                <a:latin typeface="KoPub돋움체 Light" panose="00000300000000000000" pitchFamily="2" charset="-127"/>
                <a:ea typeface="KoPub돋움체 Light" panose="00000300000000000000" pitchFamily="2" charset="-127"/>
                <a:cs typeface="+mn-cs"/>
              </a:rPr>
              <a:t>정확성 및 신뢰성을 확인하기 위한 절차를 밟은 것은 아닙니다</a:t>
            </a:r>
            <a:r>
              <a:rPr kumimoji="0" lang="en-US" altLang="ko-KR" sz="890" b="0" i="0" u="none" strike="noStrike" kern="0" cap="none" spc="0" normalizeH="0" baseline="0" noProof="0" dirty="0">
                <a:ln>
                  <a:solidFill>
                    <a:prstClr val="white">
                      <a:lumMod val="75000"/>
                      <a:alpha val="0"/>
                    </a:prstClr>
                  </a:solidFill>
                </a:ln>
                <a:solidFill>
                  <a:prstClr val="white"/>
                </a:solidFill>
                <a:effectLst/>
                <a:uLnTx/>
                <a:uFillTx/>
                <a:latin typeface="KoPub돋움체 Light" panose="00000300000000000000" pitchFamily="2" charset="-127"/>
                <a:ea typeface="KoPub돋움체 Light" panose="00000300000000000000" pitchFamily="2" charset="-127"/>
                <a:cs typeface="+mn-cs"/>
              </a:rPr>
              <a:t>. </a:t>
            </a:r>
            <a:r>
              <a:rPr kumimoji="0" lang="ko-KR" altLang="en-US" sz="890" b="0" i="0" u="none" strike="noStrike" kern="0" cap="none" spc="0" normalizeH="0" baseline="0" noProof="0" dirty="0">
                <a:ln>
                  <a:solidFill>
                    <a:prstClr val="white">
                      <a:lumMod val="75000"/>
                      <a:alpha val="0"/>
                    </a:prstClr>
                  </a:solidFill>
                </a:ln>
                <a:solidFill>
                  <a:prstClr val="white"/>
                </a:solidFill>
                <a:effectLst/>
                <a:uLnTx/>
                <a:uFillTx/>
                <a:latin typeface="KoPub돋움체 Light" panose="00000300000000000000" pitchFamily="2" charset="-127"/>
                <a:ea typeface="KoPub돋움체 Light" panose="00000300000000000000" pitchFamily="2" charset="-127"/>
                <a:cs typeface="+mn-cs"/>
              </a:rPr>
              <a:t>본 보고서는 특정 기업이나 개인의 개별 사안에 대한 조언을 제공할 목적으로 작성된 것이 아니므로</a:t>
            </a:r>
            <a:r>
              <a:rPr kumimoji="0" lang="en-US" altLang="ko-KR" sz="890" b="0" i="0" u="none" strike="noStrike" kern="0" cap="none" spc="0" normalizeH="0" baseline="0" noProof="0" dirty="0">
                <a:ln>
                  <a:solidFill>
                    <a:prstClr val="white">
                      <a:lumMod val="75000"/>
                      <a:alpha val="0"/>
                    </a:prstClr>
                  </a:solidFill>
                </a:ln>
                <a:solidFill>
                  <a:prstClr val="white"/>
                </a:solidFill>
                <a:effectLst/>
                <a:uLnTx/>
                <a:uFillTx/>
                <a:latin typeface="KoPub돋움체 Light" panose="00000300000000000000" pitchFamily="2" charset="-127"/>
                <a:ea typeface="KoPub돋움체 Light" panose="00000300000000000000" pitchFamily="2" charset="-127"/>
                <a:cs typeface="+mn-cs"/>
              </a:rPr>
              <a:t>, </a:t>
            </a:r>
            <a:r>
              <a:rPr kumimoji="0" lang="ko-KR" altLang="en-US" sz="890" b="0" i="0" u="none" strike="noStrike" kern="0" cap="none" spc="0" normalizeH="0" baseline="0" noProof="0" dirty="0">
                <a:ln>
                  <a:solidFill>
                    <a:prstClr val="white">
                      <a:lumMod val="75000"/>
                      <a:alpha val="0"/>
                    </a:prstClr>
                  </a:solidFill>
                </a:ln>
                <a:solidFill>
                  <a:prstClr val="white"/>
                </a:solidFill>
                <a:effectLst/>
                <a:uLnTx/>
                <a:uFillTx/>
                <a:latin typeface="KoPub돋움체 Light" panose="00000300000000000000" pitchFamily="2" charset="-127"/>
                <a:ea typeface="KoPub돋움체 Light" panose="00000300000000000000" pitchFamily="2" charset="-127"/>
                <a:cs typeface="+mn-cs"/>
              </a:rPr>
              <a:t>구체적인 의사결정이 필요한 경우에는 당 법인의 전문가와 상의하여 주시기 바랍니다</a:t>
            </a:r>
            <a:r>
              <a:rPr kumimoji="0" lang="en-US" altLang="ko-KR" sz="890" b="0" i="0" u="none" strike="noStrike" kern="0" cap="none" spc="0" normalizeH="0" baseline="0" noProof="0" dirty="0">
                <a:ln>
                  <a:solidFill>
                    <a:prstClr val="white">
                      <a:lumMod val="75000"/>
                      <a:alpha val="0"/>
                    </a:prstClr>
                  </a:solidFill>
                </a:ln>
                <a:solidFill>
                  <a:prstClr val="white"/>
                </a:solidFill>
                <a:effectLst/>
                <a:uLnTx/>
                <a:uFillTx/>
                <a:latin typeface="KoPub돋움체 Light" panose="00000300000000000000" pitchFamily="2" charset="-127"/>
                <a:ea typeface="KoPub돋움체 Light" panose="00000300000000000000" pitchFamily="2" charset="-127"/>
                <a:cs typeface="+mn-cs"/>
              </a:rPr>
              <a:t>. </a:t>
            </a:r>
            <a:r>
              <a:rPr kumimoji="0" lang="ko-KR" altLang="en-US" sz="890" b="0" i="0" u="none" strike="noStrike" kern="0" cap="none" spc="0" normalizeH="0" baseline="0" noProof="0" dirty="0">
                <a:ln>
                  <a:solidFill>
                    <a:prstClr val="white">
                      <a:lumMod val="75000"/>
                      <a:alpha val="0"/>
                    </a:prstClr>
                  </a:solidFill>
                </a:ln>
                <a:solidFill>
                  <a:prstClr val="white"/>
                </a:solidFill>
                <a:effectLst/>
                <a:uLnTx/>
                <a:uFillTx/>
                <a:latin typeface="KoPub돋움체 Light" panose="00000300000000000000" pitchFamily="2" charset="-127"/>
                <a:ea typeface="KoPub돋움체 Light" panose="00000300000000000000" pitchFamily="2" charset="-127"/>
                <a:cs typeface="+mn-cs"/>
              </a:rPr>
              <a:t>삼정</a:t>
            </a:r>
            <a:r>
              <a:rPr kumimoji="0" lang="en-US" altLang="ko-KR" sz="890" b="0" i="0" u="none" strike="noStrike" kern="0" cap="none" spc="0" normalizeH="0" baseline="0" noProof="0" dirty="0">
                <a:ln>
                  <a:solidFill>
                    <a:prstClr val="white">
                      <a:lumMod val="75000"/>
                      <a:alpha val="0"/>
                    </a:prstClr>
                  </a:solidFill>
                </a:ln>
                <a:solidFill>
                  <a:prstClr val="white"/>
                </a:solidFill>
                <a:effectLst/>
                <a:uLnTx/>
                <a:uFillTx/>
                <a:latin typeface="KoPub돋움체 Light" panose="00000300000000000000" pitchFamily="2" charset="-127"/>
                <a:ea typeface="KoPub돋움체 Light" panose="00000300000000000000" pitchFamily="2" charset="-127"/>
                <a:cs typeface="+mn-cs"/>
              </a:rPr>
              <a:t>KPMG</a:t>
            </a:r>
            <a:r>
              <a:rPr kumimoji="0" lang="ko-KR" altLang="en-US" sz="890" b="0" i="0" u="none" strike="noStrike" kern="0" cap="none" spc="0" normalizeH="0" baseline="0" noProof="0" dirty="0">
                <a:ln>
                  <a:solidFill>
                    <a:prstClr val="white">
                      <a:lumMod val="75000"/>
                      <a:alpha val="0"/>
                    </a:prstClr>
                  </a:solidFill>
                </a:ln>
                <a:solidFill>
                  <a:prstClr val="white"/>
                </a:solidFill>
                <a:effectLst/>
                <a:uLnTx/>
                <a:uFillTx/>
                <a:latin typeface="KoPub돋움체 Light" panose="00000300000000000000" pitchFamily="2" charset="-127"/>
                <a:ea typeface="KoPub돋움체 Light" panose="00000300000000000000" pitchFamily="2" charset="-127"/>
                <a:cs typeface="+mn-cs"/>
              </a:rPr>
              <a:t>의 사전 동의 없이 본 보고서의 전체 또는 일부를 무단 배포</a:t>
            </a:r>
            <a:r>
              <a:rPr kumimoji="0" lang="en-US" altLang="ko-KR" sz="890" b="0" i="0" u="none" strike="noStrike" kern="0" cap="none" spc="0" normalizeH="0" baseline="0" noProof="0" dirty="0">
                <a:ln>
                  <a:solidFill>
                    <a:prstClr val="white">
                      <a:lumMod val="75000"/>
                      <a:alpha val="0"/>
                    </a:prstClr>
                  </a:solidFill>
                </a:ln>
                <a:solidFill>
                  <a:prstClr val="white"/>
                </a:solidFill>
                <a:effectLst/>
                <a:uLnTx/>
                <a:uFillTx/>
                <a:latin typeface="KoPub돋움체 Light" panose="00000300000000000000" pitchFamily="2" charset="-127"/>
                <a:ea typeface="KoPub돋움체 Light" panose="00000300000000000000" pitchFamily="2" charset="-127"/>
                <a:cs typeface="+mn-cs"/>
              </a:rPr>
              <a:t>, </a:t>
            </a:r>
            <a:r>
              <a:rPr kumimoji="0" lang="ko-KR" altLang="en-US" sz="890" b="0" i="0" u="none" strike="noStrike" kern="0" cap="none" spc="0" normalizeH="0" baseline="0" noProof="0" dirty="0">
                <a:ln>
                  <a:solidFill>
                    <a:prstClr val="white">
                      <a:lumMod val="75000"/>
                      <a:alpha val="0"/>
                    </a:prstClr>
                  </a:solidFill>
                </a:ln>
                <a:solidFill>
                  <a:prstClr val="white"/>
                </a:solidFill>
                <a:effectLst/>
                <a:uLnTx/>
                <a:uFillTx/>
                <a:latin typeface="KoPub돋움체 Light" panose="00000300000000000000" pitchFamily="2" charset="-127"/>
                <a:ea typeface="KoPub돋움체 Light" panose="00000300000000000000" pitchFamily="2" charset="-127"/>
                <a:cs typeface="+mn-cs"/>
              </a:rPr>
              <a:t>인용</a:t>
            </a:r>
            <a:r>
              <a:rPr kumimoji="0" lang="en-US" altLang="ko-KR" sz="890" b="0" i="0" u="none" strike="noStrike" kern="0" cap="none" spc="0" normalizeH="0" baseline="0" noProof="0" dirty="0">
                <a:ln>
                  <a:solidFill>
                    <a:prstClr val="white">
                      <a:lumMod val="75000"/>
                      <a:alpha val="0"/>
                    </a:prstClr>
                  </a:solidFill>
                </a:ln>
                <a:solidFill>
                  <a:prstClr val="white"/>
                </a:solidFill>
                <a:effectLst/>
                <a:uLnTx/>
                <a:uFillTx/>
                <a:latin typeface="KoPub돋움체 Light" panose="00000300000000000000" pitchFamily="2" charset="-127"/>
                <a:ea typeface="KoPub돋움체 Light" panose="00000300000000000000" pitchFamily="2" charset="-127"/>
                <a:cs typeface="+mn-cs"/>
              </a:rPr>
              <a:t>, </a:t>
            </a:r>
            <a:r>
              <a:rPr kumimoji="0" lang="ko-KR" altLang="en-US" sz="890" b="0" i="0" u="none" strike="noStrike" kern="0" cap="none" spc="0" normalizeH="0" baseline="0" noProof="0" dirty="0">
                <a:ln>
                  <a:solidFill>
                    <a:prstClr val="white">
                      <a:lumMod val="75000"/>
                      <a:alpha val="0"/>
                    </a:prstClr>
                  </a:solidFill>
                </a:ln>
                <a:solidFill>
                  <a:prstClr val="white"/>
                </a:solidFill>
                <a:effectLst/>
                <a:uLnTx/>
                <a:uFillTx/>
                <a:latin typeface="KoPub돋움체 Light" panose="00000300000000000000" pitchFamily="2" charset="-127"/>
                <a:ea typeface="KoPub돋움체 Light" panose="00000300000000000000" pitchFamily="2" charset="-127"/>
                <a:cs typeface="+mn-cs"/>
              </a:rPr>
              <a:t>발간</a:t>
            </a:r>
            <a:r>
              <a:rPr kumimoji="0" lang="en-US" altLang="ko-KR" sz="890" b="0" i="0" u="none" strike="noStrike" kern="0" cap="none" spc="0" normalizeH="0" baseline="0" noProof="0" dirty="0">
                <a:ln>
                  <a:solidFill>
                    <a:prstClr val="white">
                      <a:lumMod val="75000"/>
                      <a:alpha val="0"/>
                    </a:prstClr>
                  </a:solidFill>
                </a:ln>
                <a:solidFill>
                  <a:prstClr val="white"/>
                </a:solidFill>
                <a:effectLst/>
                <a:uLnTx/>
                <a:uFillTx/>
                <a:latin typeface="KoPub돋움체 Light" panose="00000300000000000000" pitchFamily="2" charset="-127"/>
                <a:ea typeface="KoPub돋움체 Light" panose="00000300000000000000" pitchFamily="2" charset="-127"/>
                <a:cs typeface="+mn-cs"/>
              </a:rPr>
              <a:t>, </a:t>
            </a:r>
            <a:r>
              <a:rPr kumimoji="0" lang="ko-KR" altLang="en-US" sz="890" b="0" i="0" u="none" strike="noStrike" kern="0" cap="none" spc="0" normalizeH="0" baseline="0" noProof="0" dirty="0">
                <a:ln>
                  <a:solidFill>
                    <a:prstClr val="white">
                      <a:lumMod val="75000"/>
                      <a:alpha val="0"/>
                    </a:prstClr>
                  </a:solidFill>
                </a:ln>
                <a:solidFill>
                  <a:prstClr val="white"/>
                </a:solidFill>
                <a:effectLst/>
                <a:uLnTx/>
                <a:uFillTx/>
                <a:latin typeface="KoPub돋움체 Light" panose="00000300000000000000" pitchFamily="2" charset="-127"/>
                <a:ea typeface="KoPub돋움체 Light" panose="00000300000000000000" pitchFamily="2" charset="-127"/>
                <a:cs typeface="+mn-cs"/>
              </a:rPr>
              <a:t>복제할 수 없습니다</a:t>
            </a:r>
            <a:r>
              <a:rPr kumimoji="0" lang="en-US" altLang="ko-KR" sz="890" b="0" i="0" u="none" strike="noStrike" kern="0" cap="none" spc="0" normalizeH="0" baseline="0" noProof="0" dirty="0">
                <a:ln>
                  <a:solidFill>
                    <a:prstClr val="white">
                      <a:lumMod val="75000"/>
                      <a:alpha val="0"/>
                    </a:prstClr>
                  </a:solidFill>
                </a:ln>
                <a:solidFill>
                  <a:prstClr val="white"/>
                </a:solidFill>
                <a:effectLst/>
                <a:uLnTx/>
                <a:uFillTx/>
                <a:latin typeface="KoPub돋움체 Light" panose="00000300000000000000" pitchFamily="2" charset="-127"/>
                <a:ea typeface="KoPub돋움체 Light" panose="00000300000000000000" pitchFamily="2" charset="-127"/>
                <a:cs typeface="+mn-cs"/>
              </a:rPr>
              <a:t>.</a:t>
            </a:r>
          </a:p>
        </p:txBody>
      </p:sp>
      <p:graphicFrame>
        <p:nvGraphicFramePr>
          <p:cNvPr id="7" name="표 6">
            <a:extLst>
              <a:ext uri="{FF2B5EF4-FFF2-40B4-BE49-F238E27FC236}">
                <a16:creationId xmlns:a16="http://schemas.microsoft.com/office/drawing/2014/main" id="{7BC289A4-A8E6-4820-8FDC-28F1A8705604}"/>
              </a:ext>
            </a:extLst>
          </p:cNvPr>
          <p:cNvGraphicFramePr>
            <a:graphicFrameLocks noGrp="1"/>
          </p:cNvGraphicFramePr>
          <p:nvPr/>
        </p:nvGraphicFramePr>
        <p:xfrm>
          <a:off x="814388" y="2407503"/>
          <a:ext cx="7153956" cy="1832760"/>
        </p:xfrm>
        <a:graphic>
          <a:graphicData uri="http://schemas.openxmlformats.org/drawingml/2006/table">
            <a:tbl>
              <a:tblPr firstRow="1" bandRow="1">
                <a:tableStyleId>{5C22544A-7EE6-4342-B048-85BDC9FD1C3A}</a:tableStyleId>
              </a:tblPr>
              <a:tblGrid>
                <a:gridCol w="2384652">
                  <a:extLst>
                    <a:ext uri="{9D8B030D-6E8A-4147-A177-3AD203B41FA5}">
                      <a16:colId xmlns:a16="http://schemas.microsoft.com/office/drawing/2014/main" val="20000"/>
                    </a:ext>
                  </a:extLst>
                </a:gridCol>
                <a:gridCol w="2384652">
                  <a:extLst>
                    <a:ext uri="{9D8B030D-6E8A-4147-A177-3AD203B41FA5}">
                      <a16:colId xmlns:a16="http://schemas.microsoft.com/office/drawing/2014/main" val="20001"/>
                    </a:ext>
                  </a:extLst>
                </a:gridCol>
                <a:gridCol w="2384652">
                  <a:extLst>
                    <a:ext uri="{9D8B030D-6E8A-4147-A177-3AD203B41FA5}">
                      <a16:colId xmlns:a16="http://schemas.microsoft.com/office/drawing/2014/main" val="2500948558"/>
                    </a:ext>
                  </a:extLst>
                </a:gridCol>
              </a:tblGrid>
              <a:tr h="0">
                <a:tc>
                  <a:txBody>
                    <a:bodyPr/>
                    <a:lstStyle/>
                    <a:p>
                      <a:pPr latinLnBrk="1">
                        <a:lnSpc>
                          <a:spcPct val="100000"/>
                        </a:lnSpc>
                      </a:pPr>
                      <a:r>
                        <a:rPr lang="ko-KR" altLang="en-US" sz="1100" b="1" dirty="0" err="1">
                          <a:ln>
                            <a:solidFill>
                              <a:schemeClr val="bg1">
                                <a:lumMod val="75000"/>
                                <a:alpha val="0"/>
                              </a:schemeClr>
                            </a:solidFill>
                          </a:ln>
                          <a:solidFill>
                            <a:schemeClr val="bg1"/>
                          </a:solidFill>
                          <a:latin typeface="+mn-ea"/>
                          <a:ea typeface="+mn-ea"/>
                          <a:cs typeface="+mn-cs"/>
                        </a:rPr>
                        <a:t>김규림</a:t>
                      </a:r>
                      <a:endParaRPr lang="ko-KR" altLang="en-US" sz="1100" b="1" dirty="0">
                        <a:ln>
                          <a:solidFill>
                            <a:schemeClr val="bg1">
                              <a:lumMod val="75000"/>
                              <a:alpha val="0"/>
                            </a:schemeClr>
                          </a:solidFill>
                        </a:ln>
                        <a:solidFill>
                          <a:schemeClr val="bg1"/>
                        </a:solidFill>
                        <a:latin typeface="+mn-ea"/>
                        <a:ea typeface="+mn-ea"/>
                        <a:cs typeface="+mn-cs"/>
                      </a:endParaRPr>
                    </a:p>
                  </a:txBody>
                  <a:tcPr marL="0" marR="0" marT="18000" marB="18000"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latinLnBrk="1">
                        <a:lnSpc>
                          <a:spcPct val="100000"/>
                        </a:lnSpc>
                      </a:pPr>
                      <a:r>
                        <a:rPr lang="ko-KR" altLang="en-US" sz="1100" b="1" dirty="0" err="1">
                          <a:ln>
                            <a:solidFill>
                              <a:schemeClr val="bg1">
                                <a:lumMod val="75000"/>
                                <a:alpha val="0"/>
                              </a:schemeClr>
                            </a:solidFill>
                          </a:ln>
                          <a:solidFill>
                            <a:schemeClr val="bg1"/>
                          </a:solidFill>
                          <a:latin typeface="+mn-ea"/>
                          <a:ea typeface="+mn-ea"/>
                          <a:cs typeface="+mn-cs"/>
                        </a:rPr>
                        <a:t>곽호경</a:t>
                      </a:r>
                      <a:endParaRPr lang="ko-KR" altLang="en-US" sz="1100" b="1" dirty="0">
                        <a:ln>
                          <a:solidFill>
                            <a:schemeClr val="bg1">
                              <a:lumMod val="75000"/>
                              <a:alpha val="0"/>
                            </a:schemeClr>
                          </a:solidFill>
                        </a:ln>
                        <a:solidFill>
                          <a:schemeClr val="bg1"/>
                        </a:solidFill>
                        <a:latin typeface="+mn-ea"/>
                        <a:ea typeface="+mn-ea"/>
                        <a:cs typeface="+mn-cs"/>
                      </a:endParaRPr>
                    </a:p>
                  </a:txBody>
                  <a:tcPr marL="0" marR="0" marT="18000" marB="18000"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latinLnBrk="1">
                        <a:lnSpc>
                          <a:spcPct val="100000"/>
                        </a:lnSpc>
                      </a:pPr>
                      <a:r>
                        <a:rPr lang="ko-KR" altLang="en-US" sz="1100" b="1" dirty="0" err="1">
                          <a:ln>
                            <a:solidFill>
                              <a:schemeClr val="bg1">
                                <a:lumMod val="75000"/>
                                <a:alpha val="0"/>
                              </a:schemeClr>
                            </a:solidFill>
                          </a:ln>
                          <a:solidFill>
                            <a:schemeClr val="bg1"/>
                          </a:solidFill>
                          <a:latin typeface="+mn-ea"/>
                          <a:ea typeface="+mn-ea"/>
                          <a:cs typeface="+mn-cs"/>
                        </a:rPr>
                        <a:t>최연경</a:t>
                      </a:r>
                      <a:endParaRPr lang="ko-KR" altLang="en-US" sz="1100" b="1" dirty="0">
                        <a:ln>
                          <a:solidFill>
                            <a:schemeClr val="bg1">
                              <a:lumMod val="75000"/>
                              <a:alpha val="0"/>
                            </a:schemeClr>
                          </a:solidFill>
                        </a:ln>
                        <a:solidFill>
                          <a:schemeClr val="bg1"/>
                        </a:solidFill>
                        <a:latin typeface="+mn-ea"/>
                        <a:ea typeface="+mn-ea"/>
                        <a:cs typeface="+mn-cs"/>
                      </a:endParaRPr>
                    </a:p>
                  </a:txBody>
                  <a:tcPr marL="0" marR="0" marT="18000" marB="18000"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225929256"/>
                  </a:ext>
                </a:extLst>
              </a:tr>
              <a:tr h="0">
                <a:tc>
                  <a:txBody>
                    <a:bodyPr/>
                    <a:lstStyle/>
                    <a:p>
                      <a:pPr marL="0" marR="0" indent="0" defTabSz="914400" eaLnBrk="1" fontAlgn="auto" latinLnBrk="1" hangingPunct="1">
                        <a:lnSpc>
                          <a:spcPct val="100000"/>
                        </a:lnSpc>
                        <a:spcBef>
                          <a:spcPts val="0"/>
                        </a:spcBef>
                        <a:spcAft>
                          <a:spcPts val="0"/>
                        </a:spcAft>
                        <a:buClrTx/>
                        <a:buSzTx/>
                        <a:buFontTx/>
                        <a:buNone/>
                        <a:tabLst/>
                        <a:defRPr/>
                      </a:pPr>
                      <a:r>
                        <a:rPr lang="ko-KR" altLang="en-US" sz="1100" b="0" dirty="0">
                          <a:ln>
                            <a:solidFill>
                              <a:schemeClr val="bg1">
                                <a:lumMod val="75000"/>
                                <a:alpha val="0"/>
                              </a:schemeClr>
                            </a:solidFill>
                          </a:ln>
                          <a:solidFill>
                            <a:schemeClr val="bg1"/>
                          </a:solidFill>
                          <a:latin typeface="+mn-ea"/>
                          <a:ea typeface="+mn-ea"/>
                          <a:cs typeface="+mn-cs"/>
                        </a:rPr>
                        <a:t>이사</a:t>
                      </a:r>
                    </a:p>
                  </a:txBody>
                  <a:tcPr marL="0" marR="0" marT="18000" marB="18000"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indent="0" defTabSz="914400" eaLnBrk="1" fontAlgn="auto" latinLnBrk="1" hangingPunct="1">
                        <a:lnSpc>
                          <a:spcPct val="100000"/>
                        </a:lnSpc>
                        <a:spcBef>
                          <a:spcPts val="0"/>
                        </a:spcBef>
                        <a:spcAft>
                          <a:spcPts val="0"/>
                        </a:spcAft>
                        <a:buClrTx/>
                        <a:buSzTx/>
                        <a:buFontTx/>
                        <a:buNone/>
                        <a:tabLst/>
                        <a:defRPr/>
                      </a:pPr>
                      <a:r>
                        <a:rPr lang="ko-KR" altLang="en-US" sz="1100" b="0" dirty="0">
                          <a:ln>
                            <a:solidFill>
                              <a:schemeClr val="bg1">
                                <a:lumMod val="75000"/>
                                <a:alpha val="0"/>
                              </a:schemeClr>
                            </a:solidFill>
                          </a:ln>
                          <a:solidFill>
                            <a:schemeClr val="bg1"/>
                          </a:solidFill>
                          <a:latin typeface="+mn-ea"/>
                          <a:ea typeface="+mn-ea"/>
                          <a:cs typeface="+mn-cs"/>
                        </a:rPr>
                        <a:t>수석연구원</a:t>
                      </a:r>
                    </a:p>
                  </a:txBody>
                  <a:tcPr marL="0" marR="0" marT="18000" marB="18000"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indent="0" defTabSz="914400" eaLnBrk="1" fontAlgn="auto" latinLnBrk="1" hangingPunct="1">
                        <a:lnSpc>
                          <a:spcPct val="100000"/>
                        </a:lnSpc>
                        <a:spcBef>
                          <a:spcPts val="0"/>
                        </a:spcBef>
                        <a:spcAft>
                          <a:spcPts val="0"/>
                        </a:spcAft>
                        <a:buClrTx/>
                        <a:buSzTx/>
                        <a:buFontTx/>
                        <a:buNone/>
                        <a:tabLst/>
                        <a:defRPr/>
                      </a:pPr>
                      <a:r>
                        <a:rPr lang="ko-KR" altLang="en-US" sz="1100" b="0" dirty="0">
                          <a:ln>
                            <a:solidFill>
                              <a:schemeClr val="bg1">
                                <a:lumMod val="75000"/>
                                <a:alpha val="0"/>
                              </a:schemeClr>
                            </a:solidFill>
                          </a:ln>
                          <a:solidFill>
                            <a:schemeClr val="bg1"/>
                          </a:solidFill>
                          <a:latin typeface="+mn-ea"/>
                          <a:ea typeface="+mn-ea"/>
                          <a:cs typeface="+mn-cs"/>
                        </a:rPr>
                        <a:t>책임연구원</a:t>
                      </a:r>
                    </a:p>
                  </a:txBody>
                  <a:tcPr marL="0" marR="0" marT="18000" marB="18000"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968365292"/>
                  </a:ext>
                </a:extLst>
              </a:tr>
              <a:tr h="0">
                <a:tc>
                  <a:txBody>
                    <a:bodyPr/>
                    <a:lstStyle/>
                    <a:p>
                      <a:pPr marL="0" marR="0" indent="0" defTabSz="914400" eaLnBrk="1" fontAlgn="auto" latinLnBrk="1" hangingPunct="1">
                        <a:lnSpc>
                          <a:spcPct val="100000"/>
                        </a:lnSpc>
                        <a:spcBef>
                          <a:spcPts val="0"/>
                        </a:spcBef>
                        <a:spcAft>
                          <a:spcPts val="0"/>
                        </a:spcAft>
                        <a:buClrTx/>
                        <a:buSzTx/>
                        <a:buFontTx/>
                        <a:buNone/>
                        <a:tabLst/>
                        <a:defRPr/>
                      </a:pPr>
                      <a:r>
                        <a:rPr lang="de-DE" altLang="ko-KR" sz="1100" b="0" dirty="0">
                          <a:ln>
                            <a:solidFill>
                              <a:schemeClr val="bg1">
                                <a:lumMod val="75000"/>
                                <a:alpha val="0"/>
                              </a:schemeClr>
                            </a:solidFill>
                          </a:ln>
                          <a:solidFill>
                            <a:schemeClr val="bg1"/>
                          </a:solidFill>
                          <a:latin typeface="+mn-ea"/>
                          <a:ea typeface="+mn-ea"/>
                          <a:cs typeface="+mn-cs"/>
                        </a:rPr>
                        <a:t>T 02-2112-4089</a:t>
                      </a:r>
                    </a:p>
                  </a:txBody>
                  <a:tcPr marL="0" marR="0" marT="18000" marB="18000"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indent="0" defTabSz="914400" eaLnBrk="1" fontAlgn="auto" latinLnBrk="1" hangingPunct="1">
                        <a:lnSpc>
                          <a:spcPct val="100000"/>
                        </a:lnSpc>
                        <a:spcBef>
                          <a:spcPts val="0"/>
                        </a:spcBef>
                        <a:spcAft>
                          <a:spcPts val="0"/>
                        </a:spcAft>
                        <a:buClrTx/>
                        <a:buSzTx/>
                        <a:buFontTx/>
                        <a:buNone/>
                        <a:tabLst/>
                        <a:defRPr/>
                      </a:pPr>
                      <a:r>
                        <a:rPr lang="de-DE" altLang="ko-KR" sz="1100" b="0" dirty="0">
                          <a:ln>
                            <a:solidFill>
                              <a:schemeClr val="bg1">
                                <a:lumMod val="75000"/>
                                <a:alpha val="0"/>
                              </a:schemeClr>
                            </a:solidFill>
                          </a:ln>
                          <a:solidFill>
                            <a:schemeClr val="bg1"/>
                          </a:solidFill>
                          <a:latin typeface="+mn-ea"/>
                          <a:ea typeface="+mn-ea"/>
                          <a:cs typeface="+mn-cs"/>
                        </a:rPr>
                        <a:t>T 02-2112-7962</a:t>
                      </a:r>
                    </a:p>
                  </a:txBody>
                  <a:tcPr marL="0" marR="0" marT="18000" marB="18000"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indent="0" defTabSz="914400" eaLnBrk="1" fontAlgn="auto" latinLnBrk="1" hangingPunct="1">
                        <a:lnSpc>
                          <a:spcPct val="100000"/>
                        </a:lnSpc>
                        <a:spcBef>
                          <a:spcPts val="0"/>
                        </a:spcBef>
                        <a:spcAft>
                          <a:spcPts val="0"/>
                        </a:spcAft>
                        <a:buClrTx/>
                        <a:buSzTx/>
                        <a:buFontTx/>
                        <a:buNone/>
                        <a:tabLst/>
                        <a:defRPr/>
                      </a:pPr>
                      <a:r>
                        <a:rPr lang="de-DE" altLang="ko-KR" sz="1100" b="0" dirty="0">
                          <a:ln>
                            <a:solidFill>
                              <a:schemeClr val="bg1">
                                <a:lumMod val="75000"/>
                                <a:alpha val="0"/>
                              </a:schemeClr>
                            </a:solidFill>
                          </a:ln>
                          <a:solidFill>
                            <a:schemeClr val="bg1"/>
                          </a:solidFill>
                          <a:latin typeface="+mn-ea"/>
                          <a:ea typeface="+mn-ea"/>
                          <a:cs typeface="+mn-cs"/>
                        </a:rPr>
                        <a:t>T 02-2112-</a:t>
                      </a:r>
                      <a:r>
                        <a:rPr lang="en-US" altLang="ko-KR" sz="1100" b="0" dirty="0">
                          <a:ln>
                            <a:solidFill>
                              <a:schemeClr val="bg1">
                                <a:lumMod val="75000"/>
                                <a:alpha val="0"/>
                              </a:schemeClr>
                            </a:solidFill>
                          </a:ln>
                          <a:solidFill>
                            <a:schemeClr val="bg1"/>
                          </a:solidFill>
                          <a:latin typeface="+mn-ea"/>
                          <a:ea typeface="+mn-ea"/>
                          <a:cs typeface="+mn-cs"/>
                        </a:rPr>
                        <a:t>7769</a:t>
                      </a:r>
                      <a:endParaRPr lang="ko-KR" altLang="en-US" sz="1100" b="0" dirty="0">
                        <a:ln>
                          <a:solidFill>
                            <a:schemeClr val="bg1">
                              <a:lumMod val="75000"/>
                              <a:alpha val="0"/>
                            </a:schemeClr>
                          </a:solidFill>
                        </a:ln>
                        <a:solidFill>
                          <a:schemeClr val="bg1"/>
                        </a:solidFill>
                        <a:latin typeface="+mn-ea"/>
                        <a:ea typeface="+mn-ea"/>
                        <a:cs typeface="+mn-cs"/>
                      </a:endParaRPr>
                    </a:p>
                  </a:txBody>
                  <a:tcPr marL="0" marR="0" marT="18000" marB="18000"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653175321"/>
                  </a:ext>
                </a:extLst>
              </a:tr>
              <a:tr h="0">
                <a:tc>
                  <a:txBody>
                    <a:bodyPr/>
                    <a:lstStyle/>
                    <a:p>
                      <a:pPr marL="0" marR="0" indent="0" defTabSz="914400" eaLnBrk="1" fontAlgn="auto" latinLnBrk="1" hangingPunct="1">
                        <a:lnSpc>
                          <a:spcPct val="100000"/>
                        </a:lnSpc>
                        <a:spcBef>
                          <a:spcPts val="0"/>
                        </a:spcBef>
                        <a:spcAft>
                          <a:spcPts val="0"/>
                        </a:spcAft>
                        <a:buClrTx/>
                        <a:buSzTx/>
                        <a:buFontTx/>
                        <a:buNone/>
                        <a:tabLst/>
                        <a:defRPr/>
                      </a:pPr>
                      <a:r>
                        <a:rPr lang="en-US" altLang="ko-KR" sz="1100" b="0" dirty="0">
                          <a:ln>
                            <a:solidFill>
                              <a:schemeClr val="bg1">
                                <a:lumMod val="75000"/>
                                <a:alpha val="0"/>
                              </a:schemeClr>
                            </a:solidFill>
                          </a:ln>
                          <a:solidFill>
                            <a:schemeClr val="bg1"/>
                          </a:solidFill>
                          <a:latin typeface="+mn-ea"/>
                          <a:ea typeface="+mn-ea"/>
                          <a:cs typeface="+mn-cs"/>
                        </a:rPr>
                        <a:t>E gyulimkim@kr.kpmg.com</a:t>
                      </a:r>
                    </a:p>
                  </a:txBody>
                  <a:tcPr marL="0" marR="0" marT="18000" marB="18000"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indent="0" defTabSz="914400" eaLnBrk="1" fontAlgn="auto" latinLnBrk="1" hangingPunct="1">
                        <a:lnSpc>
                          <a:spcPct val="100000"/>
                        </a:lnSpc>
                        <a:spcBef>
                          <a:spcPts val="0"/>
                        </a:spcBef>
                        <a:spcAft>
                          <a:spcPts val="0"/>
                        </a:spcAft>
                        <a:buClrTx/>
                        <a:buSzTx/>
                        <a:buFontTx/>
                        <a:buNone/>
                        <a:tabLst/>
                        <a:defRPr/>
                      </a:pPr>
                      <a:r>
                        <a:rPr lang="en-US" altLang="ko-KR" sz="1100" b="0" dirty="0">
                          <a:ln>
                            <a:solidFill>
                              <a:schemeClr val="bg1">
                                <a:lumMod val="75000"/>
                                <a:alpha val="0"/>
                              </a:schemeClr>
                            </a:solidFill>
                          </a:ln>
                          <a:solidFill>
                            <a:schemeClr val="bg1"/>
                          </a:solidFill>
                          <a:latin typeface="+mn-ea"/>
                          <a:ea typeface="+mn-ea"/>
                          <a:cs typeface="+mn-cs"/>
                        </a:rPr>
                        <a:t>E hokyungkwak@kr.kpmg.com</a:t>
                      </a:r>
                    </a:p>
                  </a:txBody>
                  <a:tcPr marL="0" marR="0" marT="18000" marB="18000"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indent="0" defTabSz="914400" eaLnBrk="1" fontAlgn="auto" latinLnBrk="1" hangingPunct="1">
                        <a:lnSpc>
                          <a:spcPct val="100000"/>
                        </a:lnSpc>
                        <a:spcBef>
                          <a:spcPts val="0"/>
                        </a:spcBef>
                        <a:spcAft>
                          <a:spcPts val="0"/>
                        </a:spcAft>
                        <a:buClrTx/>
                        <a:buSzTx/>
                        <a:buFontTx/>
                        <a:buNone/>
                        <a:tabLst/>
                        <a:defRPr/>
                      </a:pPr>
                      <a:r>
                        <a:rPr lang="en-US" altLang="ko-KR" sz="1100" b="0" dirty="0">
                          <a:ln>
                            <a:solidFill>
                              <a:schemeClr val="bg1">
                                <a:lumMod val="75000"/>
                                <a:alpha val="0"/>
                              </a:schemeClr>
                            </a:solidFill>
                          </a:ln>
                          <a:solidFill>
                            <a:schemeClr val="bg1"/>
                          </a:solidFill>
                          <a:latin typeface="+mn-ea"/>
                          <a:ea typeface="+mn-ea"/>
                          <a:cs typeface="+mn-cs"/>
                        </a:rPr>
                        <a:t>E yeonkyungchoi@kr.kpmg.com</a:t>
                      </a:r>
                    </a:p>
                  </a:txBody>
                  <a:tcPr marL="0" marR="0" marT="18000" marB="18000"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262439195"/>
                  </a:ext>
                </a:extLst>
              </a:tr>
              <a:tr h="0">
                <a:tc>
                  <a:txBody>
                    <a:bodyPr/>
                    <a:lstStyle/>
                    <a:p>
                      <a:pPr marL="0" marR="0" indent="0" defTabSz="914400" eaLnBrk="1" fontAlgn="auto" latinLnBrk="1" hangingPunct="1">
                        <a:lnSpc>
                          <a:spcPct val="100000"/>
                        </a:lnSpc>
                        <a:spcBef>
                          <a:spcPts val="0"/>
                        </a:spcBef>
                        <a:spcAft>
                          <a:spcPts val="0"/>
                        </a:spcAft>
                        <a:buClrTx/>
                        <a:buSzTx/>
                        <a:buFontTx/>
                        <a:buNone/>
                        <a:tabLst/>
                        <a:defRPr/>
                      </a:pPr>
                      <a:endParaRPr lang="en-US" altLang="ko-KR" sz="1100" b="0" dirty="0">
                        <a:ln>
                          <a:solidFill>
                            <a:schemeClr val="bg1">
                              <a:lumMod val="75000"/>
                              <a:alpha val="0"/>
                            </a:schemeClr>
                          </a:solidFill>
                        </a:ln>
                        <a:solidFill>
                          <a:schemeClr val="bg1"/>
                        </a:solidFill>
                        <a:latin typeface="+mn-ea"/>
                        <a:ea typeface="+mn-ea"/>
                        <a:cs typeface="+mn-cs"/>
                      </a:endParaRPr>
                    </a:p>
                  </a:txBody>
                  <a:tcPr marL="0" marR="0" marT="18000" marB="18000"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indent="0" defTabSz="914400" eaLnBrk="1" fontAlgn="auto" latinLnBrk="1" hangingPunct="1">
                        <a:lnSpc>
                          <a:spcPct val="100000"/>
                        </a:lnSpc>
                        <a:spcBef>
                          <a:spcPts val="0"/>
                        </a:spcBef>
                        <a:spcAft>
                          <a:spcPts val="0"/>
                        </a:spcAft>
                        <a:buClrTx/>
                        <a:buSzTx/>
                        <a:buFontTx/>
                        <a:buNone/>
                        <a:tabLst/>
                        <a:defRPr/>
                      </a:pPr>
                      <a:endParaRPr lang="en-US" altLang="ko-KR" sz="1100" b="0" dirty="0">
                        <a:ln>
                          <a:solidFill>
                            <a:schemeClr val="bg1">
                              <a:lumMod val="75000"/>
                              <a:alpha val="0"/>
                            </a:schemeClr>
                          </a:solidFill>
                        </a:ln>
                        <a:solidFill>
                          <a:schemeClr val="bg1"/>
                        </a:solidFill>
                        <a:latin typeface="+mn-ea"/>
                        <a:ea typeface="+mn-ea"/>
                        <a:cs typeface="+mn-cs"/>
                      </a:endParaRPr>
                    </a:p>
                  </a:txBody>
                  <a:tcPr marL="0" marR="0" marT="18000" marB="18000"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latinLnBrk="1">
                        <a:lnSpc>
                          <a:spcPct val="100000"/>
                        </a:lnSpc>
                      </a:pPr>
                      <a:endParaRPr lang="en-US" altLang="ko-KR" sz="1100" b="0" dirty="0">
                        <a:ln>
                          <a:solidFill>
                            <a:schemeClr val="bg1">
                              <a:lumMod val="75000"/>
                              <a:alpha val="0"/>
                            </a:schemeClr>
                          </a:solidFill>
                        </a:ln>
                        <a:solidFill>
                          <a:schemeClr val="bg1"/>
                        </a:solidFill>
                        <a:latin typeface="+mn-ea"/>
                        <a:ea typeface="+mn-ea"/>
                      </a:endParaRPr>
                    </a:p>
                  </a:txBody>
                  <a:tcPr marL="0" marR="0" marT="18000" marB="18000"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905156699"/>
                  </a:ext>
                </a:extLst>
              </a:tr>
              <a:tr h="0">
                <a:tc>
                  <a:txBody>
                    <a:bodyPr/>
                    <a:lstStyle/>
                    <a:p>
                      <a:pPr marL="0" marR="0" indent="0" defTabSz="914400" eaLnBrk="1" fontAlgn="auto" latinLnBrk="1" hangingPunct="1">
                        <a:lnSpc>
                          <a:spcPct val="100000"/>
                        </a:lnSpc>
                        <a:spcBef>
                          <a:spcPts val="0"/>
                        </a:spcBef>
                        <a:spcAft>
                          <a:spcPts val="0"/>
                        </a:spcAft>
                        <a:buClrTx/>
                        <a:buSzTx/>
                        <a:buFontTx/>
                        <a:buNone/>
                        <a:tabLst/>
                        <a:defRPr/>
                      </a:pPr>
                      <a:endParaRPr lang="en-US" altLang="ko-KR" sz="1100" b="0" dirty="0">
                        <a:ln>
                          <a:solidFill>
                            <a:schemeClr val="bg1">
                              <a:lumMod val="75000"/>
                              <a:alpha val="0"/>
                            </a:schemeClr>
                          </a:solidFill>
                        </a:ln>
                        <a:solidFill>
                          <a:schemeClr val="bg1"/>
                        </a:solidFill>
                        <a:latin typeface="+mn-ea"/>
                        <a:ea typeface="+mn-ea"/>
                        <a:cs typeface="+mn-cs"/>
                      </a:endParaRPr>
                    </a:p>
                  </a:txBody>
                  <a:tcPr marL="0" marR="0" marT="18000" marB="18000"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indent="0" defTabSz="914400" eaLnBrk="1" fontAlgn="auto" latinLnBrk="1" hangingPunct="1">
                        <a:lnSpc>
                          <a:spcPct val="100000"/>
                        </a:lnSpc>
                        <a:spcBef>
                          <a:spcPts val="0"/>
                        </a:spcBef>
                        <a:spcAft>
                          <a:spcPts val="0"/>
                        </a:spcAft>
                        <a:buClrTx/>
                        <a:buSzTx/>
                        <a:buFontTx/>
                        <a:buNone/>
                        <a:tabLst/>
                        <a:defRPr/>
                      </a:pPr>
                      <a:endParaRPr lang="en-US" altLang="ko-KR" sz="1100" b="0" dirty="0">
                        <a:ln>
                          <a:solidFill>
                            <a:schemeClr val="bg1">
                              <a:lumMod val="75000"/>
                              <a:alpha val="0"/>
                            </a:schemeClr>
                          </a:solidFill>
                        </a:ln>
                        <a:solidFill>
                          <a:schemeClr val="bg1"/>
                        </a:solidFill>
                        <a:latin typeface="+mn-ea"/>
                        <a:ea typeface="+mn-ea"/>
                        <a:cs typeface="+mn-cs"/>
                      </a:endParaRPr>
                    </a:p>
                  </a:txBody>
                  <a:tcPr marL="0" marR="0" marT="18000" marB="18000"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latinLnBrk="1">
                        <a:lnSpc>
                          <a:spcPct val="100000"/>
                        </a:lnSpc>
                      </a:pPr>
                      <a:endParaRPr lang="ko-KR" altLang="en-US" sz="1100" b="0" dirty="0">
                        <a:ln>
                          <a:solidFill>
                            <a:schemeClr val="bg1">
                              <a:lumMod val="75000"/>
                              <a:alpha val="0"/>
                            </a:schemeClr>
                          </a:solidFill>
                        </a:ln>
                        <a:solidFill>
                          <a:schemeClr val="bg1"/>
                        </a:solidFill>
                        <a:latin typeface="+mn-ea"/>
                        <a:ea typeface="+mn-ea"/>
                        <a:cs typeface="+mn-cs"/>
                      </a:endParaRPr>
                    </a:p>
                  </a:txBody>
                  <a:tcPr marL="0" marR="0" marT="18000" marB="18000"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92241328"/>
                  </a:ext>
                </a:extLst>
              </a:tr>
              <a:tr h="0">
                <a:tc>
                  <a:txBody>
                    <a:bodyPr/>
                    <a:lstStyle/>
                    <a:p>
                      <a:pPr marL="0" marR="0" indent="0" defTabSz="914400" eaLnBrk="1" fontAlgn="auto" latinLnBrk="1" hangingPunct="1">
                        <a:lnSpc>
                          <a:spcPct val="100000"/>
                        </a:lnSpc>
                        <a:spcBef>
                          <a:spcPts val="0"/>
                        </a:spcBef>
                        <a:spcAft>
                          <a:spcPts val="0"/>
                        </a:spcAft>
                        <a:buClrTx/>
                        <a:buSzTx/>
                        <a:buFontTx/>
                        <a:buNone/>
                        <a:tabLst/>
                        <a:defRPr/>
                      </a:pPr>
                      <a:endParaRPr lang="en-US" altLang="ko-KR" sz="1100" b="0" dirty="0">
                        <a:ln>
                          <a:solidFill>
                            <a:schemeClr val="bg1">
                              <a:lumMod val="75000"/>
                              <a:alpha val="0"/>
                            </a:schemeClr>
                          </a:solidFill>
                        </a:ln>
                        <a:solidFill>
                          <a:schemeClr val="bg1"/>
                        </a:solidFill>
                        <a:latin typeface="+mn-ea"/>
                        <a:ea typeface="+mn-ea"/>
                        <a:cs typeface="+mn-cs"/>
                      </a:endParaRPr>
                    </a:p>
                  </a:txBody>
                  <a:tcPr marL="0" marR="0" marT="18000" marB="18000"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indent="0" defTabSz="914400" eaLnBrk="1" fontAlgn="auto" latinLnBrk="1" hangingPunct="1">
                        <a:lnSpc>
                          <a:spcPct val="100000"/>
                        </a:lnSpc>
                        <a:spcBef>
                          <a:spcPts val="0"/>
                        </a:spcBef>
                        <a:spcAft>
                          <a:spcPts val="0"/>
                        </a:spcAft>
                        <a:buClrTx/>
                        <a:buSzTx/>
                        <a:buFontTx/>
                        <a:buNone/>
                        <a:tabLst/>
                        <a:defRPr/>
                      </a:pPr>
                      <a:endParaRPr lang="en-US" altLang="ko-KR" sz="1100" b="0" dirty="0">
                        <a:ln>
                          <a:solidFill>
                            <a:schemeClr val="bg1">
                              <a:lumMod val="75000"/>
                              <a:alpha val="0"/>
                            </a:schemeClr>
                          </a:solidFill>
                        </a:ln>
                        <a:solidFill>
                          <a:schemeClr val="bg1"/>
                        </a:solidFill>
                        <a:latin typeface="+mn-ea"/>
                        <a:ea typeface="+mn-ea"/>
                        <a:cs typeface="+mn-cs"/>
                      </a:endParaRPr>
                    </a:p>
                  </a:txBody>
                  <a:tcPr marL="0" marR="0" marT="18000" marB="18000"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indent="0" defTabSz="914400" eaLnBrk="1" fontAlgn="auto" latinLnBrk="1" hangingPunct="1">
                        <a:lnSpc>
                          <a:spcPct val="100000"/>
                        </a:lnSpc>
                        <a:spcBef>
                          <a:spcPts val="0"/>
                        </a:spcBef>
                        <a:spcAft>
                          <a:spcPts val="0"/>
                        </a:spcAft>
                        <a:buClrTx/>
                        <a:buSzTx/>
                        <a:buFontTx/>
                        <a:buNone/>
                        <a:tabLst/>
                        <a:defRPr/>
                      </a:pPr>
                      <a:endParaRPr lang="ko-KR" altLang="en-US" sz="1100" b="0" dirty="0">
                        <a:ln>
                          <a:solidFill>
                            <a:schemeClr val="bg1">
                              <a:lumMod val="75000"/>
                              <a:alpha val="0"/>
                            </a:schemeClr>
                          </a:solidFill>
                        </a:ln>
                        <a:solidFill>
                          <a:schemeClr val="bg1"/>
                        </a:solidFill>
                        <a:latin typeface="+mn-ea"/>
                        <a:ea typeface="+mn-ea"/>
                        <a:cs typeface="+mn-cs"/>
                      </a:endParaRPr>
                    </a:p>
                  </a:txBody>
                  <a:tcPr marL="0" marR="0" marT="18000" marB="18000"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152011357"/>
                  </a:ext>
                </a:extLst>
              </a:tr>
              <a:tr h="0">
                <a:tc>
                  <a:txBody>
                    <a:bodyPr/>
                    <a:lstStyle/>
                    <a:p>
                      <a:pPr marL="0" marR="0" indent="0" defTabSz="914400" eaLnBrk="1" fontAlgn="auto" latinLnBrk="1" hangingPunct="1">
                        <a:lnSpc>
                          <a:spcPct val="100000"/>
                        </a:lnSpc>
                        <a:spcBef>
                          <a:spcPts val="0"/>
                        </a:spcBef>
                        <a:spcAft>
                          <a:spcPts val="0"/>
                        </a:spcAft>
                        <a:buClrTx/>
                        <a:buSzTx/>
                        <a:buFontTx/>
                        <a:buNone/>
                        <a:tabLst/>
                        <a:defRPr/>
                      </a:pPr>
                      <a:endParaRPr lang="de-DE" altLang="ko-KR" sz="1100" b="0" dirty="0">
                        <a:ln>
                          <a:solidFill>
                            <a:schemeClr val="bg1">
                              <a:lumMod val="75000"/>
                              <a:alpha val="0"/>
                            </a:schemeClr>
                          </a:solidFill>
                        </a:ln>
                        <a:solidFill>
                          <a:schemeClr val="bg1"/>
                        </a:solidFill>
                        <a:latin typeface="+mn-ea"/>
                        <a:ea typeface="+mn-ea"/>
                        <a:cs typeface="+mn-cs"/>
                      </a:endParaRPr>
                    </a:p>
                  </a:txBody>
                  <a:tcPr marL="0" marR="0" marT="18000" marB="18000"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indent="0" defTabSz="914400" eaLnBrk="1" fontAlgn="auto" latinLnBrk="1" hangingPunct="1">
                        <a:lnSpc>
                          <a:spcPct val="100000"/>
                        </a:lnSpc>
                        <a:spcBef>
                          <a:spcPts val="0"/>
                        </a:spcBef>
                        <a:spcAft>
                          <a:spcPts val="0"/>
                        </a:spcAft>
                        <a:buClrTx/>
                        <a:buSzTx/>
                        <a:buFontTx/>
                        <a:buNone/>
                        <a:tabLst/>
                        <a:defRPr/>
                      </a:pPr>
                      <a:endParaRPr lang="de-DE" altLang="ko-KR" sz="1100" b="0" dirty="0">
                        <a:ln>
                          <a:solidFill>
                            <a:schemeClr val="bg1">
                              <a:lumMod val="75000"/>
                              <a:alpha val="0"/>
                            </a:schemeClr>
                          </a:solidFill>
                        </a:ln>
                        <a:solidFill>
                          <a:schemeClr val="bg1"/>
                        </a:solidFill>
                        <a:latin typeface="+mn-ea"/>
                        <a:ea typeface="+mn-ea"/>
                        <a:cs typeface="+mn-cs"/>
                      </a:endParaRPr>
                    </a:p>
                  </a:txBody>
                  <a:tcPr marL="0" marR="0" marT="18000" marB="18000"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indent="0" defTabSz="914400" eaLnBrk="1" fontAlgn="auto" latinLnBrk="1" hangingPunct="1">
                        <a:lnSpc>
                          <a:spcPct val="100000"/>
                        </a:lnSpc>
                        <a:spcBef>
                          <a:spcPts val="0"/>
                        </a:spcBef>
                        <a:spcAft>
                          <a:spcPts val="0"/>
                        </a:spcAft>
                        <a:buClrTx/>
                        <a:buSzTx/>
                        <a:buFontTx/>
                        <a:buNone/>
                        <a:tabLst/>
                        <a:defRPr/>
                      </a:pPr>
                      <a:endParaRPr lang="de-DE" altLang="ko-KR" sz="1100" b="0" dirty="0">
                        <a:ln>
                          <a:solidFill>
                            <a:schemeClr val="bg1">
                              <a:lumMod val="75000"/>
                              <a:alpha val="0"/>
                            </a:schemeClr>
                          </a:solidFill>
                        </a:ln>
                        <a:solidFill>
                          <a:schemeClr val="bg1"/>
                        </a:solidFill>
                        <a:latin typeface="+mn-ea"/>
                        <a:ea typeface="+mn-ea"/>
                        <a:cs typeface="+mn-cs"/>
                      </a:endParaRPr>
                    </a:p>
                  </a:txBody>
                  <a:tcPr marL="0" marR="0" marT="18000" marB="18000"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613767580"/>
                  </a:ext>
                </a:extLst>
              </a:tr>
              <a:tr h="0">
                <a:tc>
                  <a:txBody>
                    <a:bodyPr/>
                    <a:lstStyle/>
                    <a:p>
                      <a:pPr marL="0" marR="0" indent="0" defTabSz="914400" eaLnBrk="1" fontAlgn="auto" latinLnBrk="1" hangingPunct="1">
                        <a:lnSpc>
                          <a:spcPct val="100000"/>
                        </a:lnSpc>
                        <a:spcBef>
                          <a:spcPts val="0"/>
                        </a:spcBef>
                        <a:spcAft>
                          <a:spcPts val="0"/>
                        </a:spcAft>
                        <a:buClrTx/>
                        <a:buSzTx/>
                        <a:buFontTx/>
                        <a:buNone/>
                        <a:tabLst/>
                        <a:defRPr/>
                      </a:pPr>
                      <a:endParaRPr lang="en-US" altLang="ko-KR" sz="1100" b="0" dirty="0">
                        <a:ln>
                          <a:solidFill>
                            <a:schemeClr val="bg1">
                              <a:lumMod val="75000"/>
                              <a:alpha val="0"/>
                            </a:schemeClr>
                          </a:solidFill>
                        </a:ln>
                        <a:solidFill>
                          <a:schemeClr val="bg1"/>
                        </a:solidFill>
                        <a:latin typeface="+mn-ea"/>
                        <a:ea typeface="+mn-ea"/>
                        <a:cs typeface="+mn-cs"/>
                      </a:endParaRPr>
                    </a:p>
                  </a:txBody>
                  <a:tcPr marL="0" marR="0" marT="18000" marB="18000"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indent="0" defTabSz="914400" eaLnBrk="1" fontAlgn="auto" latinLnBrk="1" hangingPunct="1">
                        <a:lnSpc>
                          <a:spcPct val="100000"/>
                        </a:lnSpc>
                        <a:spcBef>
                          <a:spcPts val="0"/>
                        </a:spcBef>
                        <a:spcAft>
                          <a:spcPts val="0"/>
                        </a:spcAft>
                        <a:buClrTx/>
                        <a:buSzTx/>
                        <a:buFontTx/>
                        <a:buNone/>
                        <a:tabLst/>
                        <a:defRPr/>
                      </a:pPr>
                      <a:endParaRPr lang="en-US" altLang="ko-KR" sz="1100" b="0" dirty="0">
                        <a:ln>
                          <a:solidFill>
                            <a:schemeClr val="bg1">
                              <a:lumMod val="75000"/>
                              <a:alpha val="0"/>
                            </a:schemeClr>
                          </a:solidFill>
                        </a:ln>
                        <a:solidFill>
                          <a:schemeClr val="bg1"/>
                        </a:solidFill>
                        <a:latin typeface="+mn-ea"/>
                        <a:ea typeface="+mn-ea"/>
                        <a:cs typeface="+mn-cs"/>
                      </a:endParaRPr>
                    </a:p>
                  </a:txBody>
                  <a:tcPr marL="0" marR="0" marT="18000" marB="18000"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indent="0" defTabSz="914400" eaLnBrk="1" fontAlgn="auto" latinLnBrk="1" hangingPunct="1">
                        <a:lnSpc>
                          <a:spcPct val="100000"/>
                        </a:lnSpc>
                        <a:spcBef>
                          <a:spcPts val="0"/>
                        </a:spcBef>
                        <a:spcAft>
                          <a:spcPts val="0"/>
                        </a:spcAft>
                        <a:buClrTx/>
                        <a:buSzTx/>
                        <a:buFontTx/>
                        <a:buNone/>
                        <a:tabLst/>
                        <a:defRPr/>
                      </a:pPr>
                      <a:endParaRPr lang="en-US" altLang="ko-KR" sz="1100" b="0" dirty="0">
                        <a:ln>
                          <a:solidFill>
                            <a:schemeClr val="bg1">
                              <a:lumMod val="75000"/>
                              <a:alpha val="0"/>
                            </a:schemeClr>
                          </a:solidFill>
                        </a:ln>
                        <a:solidFill>
                          <a:schemeClr val="bg1"/>
                        </a:solidFill>
                        <a:latin typeface="+mn-ea"/>
                        <a:ea typeface="+mn-ea"/>
                        <a:cs typeface="+mn-cs"/>
                      </a:endParaRPr>
                    </a:p>
                  </a:txBody>
                  <a:tcPr marL="0" marR="0" marT="18000" marB="18000"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561920319"/>
                  </a:ext>
                </a:extLst>
              </a:tr>
            </a:tbl>
          </a:graphicData>
        </a:graphic>
      </p:graphicFrame>
    </p:spTree>
    <p:extLst>
      <p:ext uri="{BB962C8B-B14F-4D97-AF65-F5344CB8AC3E}">
        <p14:creationId xmlns:p14="http://schemas.microsoft.com/office/powerpoint/2010/main" val="17264927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 name="그림 52" descr="텍스트, 지도, 흑백이(가) 표시된 사진&#10;&#10;자동 생성된 설명">
            <a:extLst>
              <a:ext uri="{FF2B5EF4-FFF2-40B4-BE49-F238E27FC236}">
                <a16:creationId xmlns:a16="http://schemas.microsoft.com/office/drawing/2014/main" id="{9684F81E-E3C7-4DBE-5054-D584EA19909D}"/>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contrast="-40000"/>
                    </a14:imgEffect>
                  </a14:imgLayer>
                </a14:imgProps>
              </a:ext>
            </a:extLst>
          </a:blip>
          <a:stretch>
            <a:fillRect/>
          </a:stretch>
        </p:blipFill>
        <p:spPr>
          <a:xfrm>
            <a:off x="8920770" y="175300"/>
            <a:ext cx="525809" cy="1162271"/>
          </a:xfrm>
          <a:prstGeom prst="rect">
            <a:avLst/>
          </a:prstGeom>
        </p:spPr>
      </p:pic>
      <p:sp>
        <p:nvSpPr>
          <p:cNvPr id="47" name="제목 3">
            <a:extLst>
              <a:ext uri="{FF2B5EF4-FFF2-40B4-BE49-F238E27FC236}">
                <a16:creationId xmlns:a16="http://schemas.microsoft.com/office/drawing/2014/main" id="{D2C603B6-9B11-96C7-3FB8-4495D67ECA71}"/>
              </a:ext>
            </a:extLst>
          </p:cNvPr>
          <p:cNvSpPr txBox="1">
            <a:spLocks/>
          </p:cNvSpPr>
          <p:nvPr/>
        </p:nvSpPr>
        <p:spPr>
          <a:xfrm>
            <a:off x="8444784" y="606616"/>
            <a:ext cx="1477782" cy="334294"/>
          </a:xfrm>
          <a:prstGeom prst="rect">
            <a:avLst/>
          </a:prstGeom>
        </p:spPr>
        <p:txBody>
          <a:bodyPr wrap="none" lIns="0" tIns="0" rIns="0" bIns="0" anchor="b" anchorCtr="0">
            <a:noAutofit/>
          </a:bodyPr>
          <a:lstStyle>
            <a:defPPr>
              <a:defRPr lang="en-US"/>
            </a:defPPr>
            <a:lvl1pPr marR="0" lvl="0" indent="539750" fontAlgn="auto">
              <a:lnSpc>
                <a:spcPct val="100000"/>
              </a:lnSpc>
              <a:spcBef>
                <a:spcPts val="0"/>
              </a:spcBef>
              <a:spcAft>
                <a:spcPts val="0"/>
              </a:spcAft>
              <a:buClrTx/>
              <a:buSzTx/>
              <a:buFontTx/>
              <a:buNone/>
              <a:tabLst/>
              <a:defRPr sz="2400" b="0" i="0">
                <a:ln>
                  <a:solidFill>
                    <a:prstClr val="white">
                      <a:lumMod val="75000"/>
                      <a:alpha val="0"/>
                    </a:prstClr>
                  </a:solidFill>
                </a:ln>
                <a:solidFill>
                  <a:schemeClr val="bg1"/>
                </a:solidFill>
                <a:latin typeface="KoPub돋움체 Bold" panose="00000800000000000000" pitchFamily="2" charset="-127"/>
                <a:ea typeface="KoPub돋움체 Bold" panose="00000800000000000000" pitchFamily="2" charset="-127"/>
                <a:cs typeface="KoPub돋움체 Medium" panose="02020603020101020101" pitchFamily="18" charset="-127"/>
              </a:defRPr>
            </a:lvl1pPr>
          </a:lstStyle>
          <a:p>
            <a:pPr marR="0" lvl="0" indent="0" defTabSz="914400" rtl="0" eaLnBrk="1" fontAlgn="auto" latinLnBrk="0" hangingPunct="1">
              <a:lnSpc>
                <a:spcPct val="100000"/>
              </a:lnSpc>
              <a:spcBef>
                <a:spcPts val="0"/>
              </a:spcBef>
              <a:spcAft>
                <a:spcPts val="0"/>
              </a:spcAft>
              <a:buClrTx/>
              <a:buSzTx/>
              <a:buFontTx/>
              <a:buNone/>
              <a:tabLst/>
              <a:defRPr/>
            </a:pPr>
            <a:r>
              <a:rPr lang="ko-KR" altLang="en-US" sz="2000" dirty="0">
                <a:ln>
                  <a:solidFill>
                    <a:prstClr val="white">
                      <a:lumMod val="75000"/>
                      <a:alpha val="0"/>
                    </a:prstClr>
                  </a:solidFill>
                </a:ln>
                <a:solidFill>
                  <a:schemeClr val="tx1">
                    <a:lumMod val="75000"/>
                    <a:lumOff val="25000"/>
                  </a:schemeClr>
                </a:solidFill>
              </a:rPr>
              <a:t>베트남</a:t>
            </a:r>
            <a:endParaRPr lang="en-US" altLang="ko-KR" sz="2000" dirty="0">
              <a:ln>
                <a:solidFill>
                  <a:prstClr val="white">
                    <a:lumMod val="75000"/>
                    <a:alpha val="0"/>
                  </a:prstClr>
                </a:solidFill>
              </a:ln>
              <a:solidFill>
                <a:schemeClr val="tx1">
                  <a:lumMod val="75000"/>
                  <a:lumOff val="25000"/>
                </a:schemeClr>
              </a:solidFill>
            </a:endParaRPr>
          </a:p>
        </p:txBody>
      </p:sp>
      <p:pic>
        <p:nvPicPr>
          <p:cNvPr id="228" name="그림 227">
            <a:extLst>
              <a:ext uri="{FF2B5EF4-FFF2-40B4-BE49-F238E27FC236}">
                <a16:creationId xmlns:a16="http://schemas.microsoft.com/office/drawing/2014/main" id="{2301E964-1637-0D24-1005-18AB277EC40D}"/>
              </a:ext>
            </a:extLst>
          </p:cNvPr>
          <p:cNvPicPr>
            <a:picLocks noChangeAspect="1"/>
          </p:cNvPicPr>
          <p:nvPr/>
        </p:nvPicPr>
        <p:blipFill>
          <a:blip r:embed="rId5"/>
          <a:srcRect/>
          <a:stretch/>
        </p:blipFill>
        <p:spPr>
          <a:xfrm>
            <a:off x="7974644" y="579882"/>
            <a:ext cx="407217" cy="407217"/>
          </a:xfrm>
          <a:prstGeom prst="rect">
            <a:avLst/>
          </a:prstGeom>
        </p:spPr>
      </p:pic>
      <p:sp>
        <p:nvSpPr>
          <p:cNvPr id="2" name="텍스트 개체 틀 1">
            <a:extLst>
              <a:ext uri="{FF2B5EF4-FFF2-40B4-BE49-F238E27FC236}">
                <a16:creationId xmlns:a16="http://schemas.microsoft.com/office/drawing/2014/main" id="{11D01EDC-383F-7EC9-5195-CCBAAD0A81F2}"/>
              </a:ext>
            </a:extLst>
          </p:cNvPr>
          <p:cNvSpPr>
            <a:spLocks noGrp="1"/>
          </p:cNvSpPr>
          <p:nvPr>
            <p:ph type="body" sz="quarter" idx="10"/>
          </p:nvPr>
        </p:nvSpPr>
        <p:spPr>
          <a:xfrm>
            <a:off x="488949" y="333149"/>
            <a:ext cx="8928101" cy="184666"/>
          </a:xfrm>
        </p:spPr>
        <p:txBody>
          <a:bodyPr/>
          <a:lstStyle/>
          <a:p>
            <a:r>
              <a:rPr lang="en-US" altLang="ko-KR" dirty="0"/>
              <a:t>II. </a:t>
            </a:r>
            <a:r>
              <a:rPr lang="ko-KR" altLang="en-US" dirty="0"/>
              <a:t>신흥 아시아 태평양 국가별 보험시장 및 규제 현황 </a:t>
            </a:r>
          </a:p>
        </p:txBody>
      </p:sp>
      <p:sp>
        <p:nvSpPr>
          <p:cNvPr id="3" name="텍스트 개체 틀 2">
            <a:extLst>
              <a:ext uri="{FF2B5EF4-FFF2-40B4-BE49-F238E27FC236}">
                <a16:creationId xmlns:a16="http://schemas.microsoft.com/office/drawing/2014/main" id="{F8A23C6E-913D-E903-F49E-D387E0794A26}"/>
              </a:ext>
            </a:extLst>
          </p:cNvPr>
          <p:cNvSpPr>
            <a:spLocks noGrp="1"/>
          </p:cNvSpPr>
          <p:nvPr>
            <p:ph type="body" sz="quarter" idx="11"/>
          </p:nvPr>
        </p:nvSpPr>
        <p:spPr/>
        <p:txBody>
          <a:bodyPr/>
          <a:lstStyle/>
          <a:p>
            <a:r>
              <a:rPr lang="ko-KR" altLang="en-US" dirty="0"/>
              <a:t>베트남 경제</a:t>
            </a:r>
            <a:r>
              <a:rPr lang="en-US" altLang="ko-KR" dirty="0"/>
              <a:t>·</a:t>
            </a:r>
            <a:r>
              <a:rPr lang="ko-KR" altLang="en-US" dirty="0"/>
              <a:t>보험시장 </a:t>
            </a:r>
            <a:r>
              <a:rPr lang="en-US" altLang="ko-KR" dirty="0"/>
              <a:t>Overview</a:t>
            </a:r>
            <a:endParaRPr lang="ko-KR" altLang="en-US" dirty="0"/>
          </a:p>
        </p:txBody>
      </p:sp>
      <p:sp>
        <p:nvSpPr>
          <p:cNvPr id="21" name="직사각형 20">
            <a:extLst>
              <a:ext uri="{FF2B5EF4-FFF2-40B4-BE49-F238E27FC236}">
                <a16:creationId xmlns:a16="http://schemas.microsoft.com/office/drawing/2014/main" id="{1C855669-25F6-7D84-D3B9-E655156FAC7C}"/>
              </a:ext>
            </a:extLst>
          </p:cNvPr>
          <p:cNvSpPr/>
          <p:nvPr/>
        </p:nvSpPr>
        <p:spPr>
          <a:xfrm>
            <a:off x="488948" y="1190901"/>
            <a:ext cx="8938800" cy="4680000"/>
          </a:xfrm>
          <a:prstGeom prst="rect">
            <a:avLst/>
          </a:prstGeom>
          <a:noFill/>
          <a:ln w="12700">
            <a:solidFill>
              <a:srgbClr val="00B8F5"/>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ko-KR" altLang="en-US" sz="1000" b="1" dirty="0">
              <a:ln>
                <a:solidFill>
                  <a:schemeClr val="bg1">
                    <a:lumMod val="75000"/>
                    <a:alpha val="0"/>
                  </a:schemeClr>
                </a:solidFill>
              </a:ln>
              <a:solidFill>
                <a:srgbClr val="1E49E2"/>
              </a:solidFill>
              <a:latin typeface="+mn-ea"/>
            </a:endParaRPr>
          </a:p>
        </p:txBody>
      </p:sp>
      <p:sp>
        <p:nvSpPr>
          <p:cNvPr id="6" name="TextBox 5">
            <a:extLst>
              <a:ext uri="{FF2B5EF4-FFF2-40B4-BE49-F238E27FC236}">
                <a16:creationId xmlns:a16="http://schemas.microsoft.com/office/drawing/2014/main" id="{C54A7940-551E-FCAF-8BB7-18E00D4907B4}"/>
              </a:ext>
            </a:extLst>
          </p:cNvPr>
          <p:cNvSpPr txBox="1"/>
          <p:nvPr/>
        </p:nvSpPr>
        <p:spPr>
          <a:xfrm>
            <a:off x="489000" y="6004961"/>
            <a:ext cx="8928000" cy="195814"/>
          </a:xfrm>
          <a:prstGeom prst="rect">
            <a:avLst/>
          </a:prstGeom>
          <a:noFill/>
          <a:ln>
            <a:noFill/>
          </a:ln>
        </p:spPr>
        <p:txBody>
          <a:bodyPr wrap="square" lIns="0" tIns="72000" rIns="0" bIns="0" rtlCol="0" anchor="b">
            <a:spAutoFit/>
          </a:bodyPr>
          <a:lstStyle>
            <a:defPPr>
              <a:defRPr lang="en-US"/>
            </a:defPPr>
            <a:lvl1pPr lvl="0">
              <a:defRPr sz="800">
                <a:ln>
                  <a:solidFill>
                    <a:prstClr val="white">
                      <a:lumMod val="75000"/>
                      <a:alpha val="0"/>
                    </a:prstClr>
                  </a:solidFill>
                </a:ln>
                <a:solidFill>
                  <a:prstClr val="white">
                    <a:lumMod val="50000"/>
                  </a:prstClr>
                </a:solidFill>
                <a:latin typeface="KoPub돋움체 Medium" panose="00000600000000000000" pitchFamily="2" charset="-127"/>
                <a:ea typeface="KoPub돋움체 Medium" panose="00000600000000000000" pitchFamily="2" charset="-127"/>
              </a:defRPr>
            </a:lvl1pPr>
          </a:lstStyle>
          <a:p>
            <a:r>
              <a:rPr lang="en-US" altLang="ko-KR" dirty="0">
                <a:solidFill>
                  <a:schemeClr val="bg1">
                    <a:lumMod val="50000"/>
                  </a:schemeClr>
                </a:solidFill>
              </a:rPr>
              <a:t>Source: Ministry of Finance(Vietnam), Swiss Re(2022), ‘sigma, World insurance: inflation risks front and </a:t>
            </a:r>
            <a:r>
              <a:rPr lang="en-US" altLang="ko-KR" dirty="0" err="1">
                <a:solidFill>
                  <a:schemeClr val="bg1">
                    <a:lumMod val="50000"/>
                  </a:schemeClr>
                </a:solidFill>
              </a:rPr>
              <a:t>centre</a:t>
            </a:r>
            <a:r>
              <a:rPr lang="en-US" altLang="ko-KR" dirty="0">
                <a:solidFill>
                  <a:schemeClr val="bg1">
                    <a:lumMod val="50000"/>
                  </a:schemeClr>
                </a:solidFill>
              </a:rPr>
              <a:t>’, </a:t>
            </a:r>
            <a:r>
              <a:rPr lang="en-US" altLang="ko-KR" dirty="0" err="1">
                <a:solidFill>
                  <a:schemeClr val="bg1">
                    <a:lumMod val="50000"/>
                  </a:schemeClr>
                </a:solidFill>
              </a:rPr>
              <a:t>IMF,World</a:t>
            </a:r>
            <a:r>
              <a:rPr lang="en-US" altLang="ko-KR" dirty="0">
                <a:solidFill>
                  <a:schemeClr val="bg1">
                    <a:lumMod val="50000"/>
                  </a:schemeClr>
                </a:solidFill>
              </a:rPr>
              <a:t> Bank, UN, </a:t>
            </a:r>
            <a:r>
              <a:rPr lang="ko-KR" altLang="en-US" sz="800" dirty="0" err="1">
                <a:solidFill>
                  <a:schemeClr val="bg1">
                    <a:lumMod val="50000"/>
                  </a:schemeClr>
                </a:solidFill>
                <a:latin typeface="KoPub돋움체 Medium" panose="00000600000000000000" pitchFamily="2" charset="-127"/>
                <a:ea typeface="KoPub돋움체 Medium" panose="00000600000000000000" pitchFamily="2" charset="-127"/>
              </a:rPr>
              <a:t>삼정</a:t>
            </a:r>
            <a:r>
              <a:rPr lang="en-US" altLang="ko-KR" sz="800" dirty="0">
                <a:solidFill>
                  <a:schemeClr val="bg1">
                    <a:lumMod val="50000"/>
                  </a:schemeClr>
                </a:solidFill>
                <a:latin typeface="KoPub돋움체 Medium" panose="00000600000000000000" pitchFamily="2" charset="-127"/>
                <a:ea typeface="KoPub돋움체 Medium" panose="00000600000000000000" pitchFamily="2" charset="-127"/>
              </a:rPr>
              <a:t>KPMG </a:t>
            </a:r>
            <a:r>
              <a:rPr lang="ko-KR" altLang="en-US" sz="800" dirty="0">
                <a:solidFill>
                  <a:schemeClr val="bg1">
                    <a:lumMod val="50000"/>
                  </a:schemeClr>
                </a:solidFill>
                <a:latin typeface="KoPub돋움체 Medium" panose="00000600000000000000" pitchFamily="2" charset="-127"/>
                <a:ea typeface="KoPub돋움체 Medium" panose="00000600000000000000" pitchFamily="2" charset="-127"/>
              </a:rPr>
              <a:t>경제연구원 재구성</a:t>
            </a:r>
            <a:endParaRPr lang="en-US" altLang="ko-KR" sz="800" dirty="0">
              <a:solidFill>
                <a:schemeClr val="bg1">
                  <a:lumMod val="50000"/>
                </a:schemeClr>
              </a:solidFill>
              <a:latin typeface="KoPub돋움체 Medium" panose="00000600000000000000" pitchFamily="2" charset="-127"/>
              <a:ea typeface="KoPub돋움체 Medium" panose="00000600000000000000" pitchFamily="2" charset="-127"/>
            </a:endParaRPr>
          </a:p>
        </p:txBody>
      </p:sp>
      <p:sp>
        <p:nvSpPr>
          <p:cNvPr id="38" name="직사각형 37">
            <a:extLst>
              <a:ext uri="{FF2B5EF4-FFF2-40B4-BE49-F238E27FC236}">
                <a16:creationId xmlns:a16="http://schemas.microsoft.com/office/drawing/2014/main" id="{BE49B3C8-D959-BBE2-EC24-9F6F41552C54}"/>
              </a:ext>
            </a:extLst>
          </p:cNvPr>
          <p:cNvSpPr/>
          <p:nvPr/>
        </p:nvSpPr>
        <p:spPr>
          <a:xfrm>
            <a:off x="4952999" y="1393513"/>
            <a:ext cx="4322788" cy="4313924"/>
          </a:xfrm>
          <a:prstGeom prst="rect">
            <a:avLst/>
          </a:prstGeom>
          <a:solidFill>
            <a:srgbClr val="DEF7FF"/>
          </a:solidFill>
          <a:ln w="6350">
            <a:noFill/>
            <a:miter lim="800000"/>
          </a:ln>
        </p:spPr>
        <p:txBody>
          <a:bodyPr wrap="square" lIns="180000" tIns="108000" rIns="180000" bIns="0">
            <a:noAutofit/>
          </a:bodyPr>
          <a:lstStyle/>
          <a:p>
            <a:pPr fontAlgn="ctr">
              <a:lnSpc>
                <a:spcPct val="120000"/>
              </a:lnSpc>
              <a:spcBef>
                <a:spcPts val="500"/>
              </a:spcBef>
            </a:pPr>
            <a:r>
              <a:rPr lang="ko-KR" altLang="en-US" sz="1100" b="1" dirty="0">
                <a:ln w="9525" cap="flat" cmpd="sng" algn="ctr">
                  <a:solidFill>
                    <a:srgbClr val="00338D">
                      <a:alpha val="0"/>
                    </a:srgbClr>
                  </a:solidFill>
                  <a:prstDash val="solid"/>
                  <a:round/>
                </a:ln>
                <a:solidFill>
                  <a:schemeClr val="tx1">
                    <a:lumMod val="85000"/>
                    <a:lumOff val="15000"/>
                  </a:schemeClr>
                </a:solidFill>
                <a:latin typeface="+mn-ea"/>
              </a:rPr>
              <a:t>경제 전망</a:t>
            </a:r>
            <a:endParaRPr lang="en-US" altLang="ko-KR" sz="1100" b="1" dirty="0">
              <a:ln w="9525" cap="flat" cmpd="sng" algn="ctr">
                <a:solidFill>
                  <a:srgbClr val="00338D">
                    <a:alpha val="0"/>
                  </a:srgbClr>
                </a:solidFill>
                <a:prstDash val="solid"/>
                <a:round/>
              </a:ln>
              <a:solidFill>
                <a:schemeClr val="tx1">
                  <a:lumMod val="85000"/>
                  <a:lumOff val="15000"/>
                </a:schemeClr>
              </a:solidFill>
              <a:latin typeface="+mn-ea"/>
            </a:endParaRPr>
          </a:p>
          <a:p>
            <a:pPr marL="108000" indent="-108000" fontAlgn="ctr">
              <a:lnSpc>
                <a:spcPct val="120000"/>
              </a:lnSpc>
              <a:spcBef>
                <a:spcPts val="500"/>
              </a:spcBef>
              <a:buFont typeface="Arial" panose="020B0604020202020204" pitchFamily="34" charset="0"/>
              <a:buChar char="•"/>
            </a:pPr>
            <a:r>
              <a:rPr lang="en-US" altLang="ko-KR" sz="900" dirty="0">
                <a:ln w="9525" cap="flat" cmpd="sng" algn="ctr">
                  <a:solidFill>
                    <a:srgbClr val="00338D">
                      <a:alpha val="0"/>
                    </a:srgbClr>
                  </a:solidFill>
                  <a:prstDash val="solid"/>
                  <a:round/>
                </a:ln>
                <a:solidFill>
                  <a:schemeClr val="tx1">
                    <a:lumMod val="85000"/>
                    <a:lumOff val="15000"/>
                  </a:schemeClr>
                </a:solidFill>
                <a:latin typeface="+mn-ea"/>
              </a:rPr>
              <a:t>2005</a:t>
            </a:r>
            <a:r>
              <a:rPr lang="ko-KR" altLang="en-US" sz="900" dirty="0">
                <a:ln w="9525" cap="flat" cmpd="sng" algn="ctr">
                  <a:solidFill>
                    <a:srgbClr val="00338D">
                      <a:alpha val="0"/>
                    </a:srgbClr>
                  </a:solidFill>
                  <a:prstDash val="solid"/>
                  <a:round/>
                </a:ln>
                <a:solidFill>
                  <a:schemeClr val="tx1">
                    <a:lumMod val="85000"/>
                    <a:lumOff val="15000"/>
                  </a:schemeClr>
                </a:solidFill>
                <a:latin typeface="+mn-ea"/>
              </a:rPr>
              <a:t>년부터 </a:t>
            </a:r>
            <a:r>
              <a:rPr lang="en-US" altLang="ko-KR" sz="900" dirty="0">
                <a:ln w="9525" cap="flat" cmpd="sng" algn="ctr">
                  <a:solidFill>
                    <a:srgbClr val="00338D">
                      <a:alpha val="0"/>
                    </a:srgbClr>
                  </a:solidFill>
                  <a:prstDash val="solid"/>
                  <a:round/>
                </a:ln>
                <a:solidFill>
                  <a:schemeClr val="tx1">
                    <a:lumMod val="85000"/>
                    <a:lumOff val="15000"/>
                  </a:schemeClr>
                </a:solidFill>
                <a:latin typeface="+mn-ea"/>
              </a:rPr>
              <a:t>2014</a:t>
            </a:r>
            <a:r>
              <a:rPr lang="ko-KR" altLang="en-US" sz="900" dirty="0">
                <a:ln w="9525" cap="flat" cmpd="sng" algn="ctr">
                  <a:solidFill>
                    <a:srgbClr val="00338D">
                      <a:alpha val="0"/>
                    </a:srgbClr>
                  </a:solidFill>
                  <a:prstDash val="solid"/>
                  <a:round/>
                </a:ln>
                <a:solidFill>
                  <a:schemeClr val="tx1">
                    <a:lumMod val="85000"/>
                    <a:lumOff val="15000"/>
                  </a:schemeClr>
                </a:solidFill>
                <a:latin typeface="+mn-ea"/>
              </a:rPr>
              <a:t>년까지 평균 </a:t>
            </a:r>
            <a:r>
              <a:rPr lang="en-US" altLang="ko-KR" sz="900" dirty="0">
                <a:ln w="9525" cap="flat" cmpd="sng" algn="ctr">
                  <a:solidFill>
                    <a:srgbClr val="00338D">
                      <a:alpha val="0"/>
                    </a:srgbClr>
                  </a:solidFill>
                  <a:prstDash val="solid"/>
                  <a:round/>
                </a:ln>
                <a:solidFill>
                  <a:schemeClr val="tx1">
                    <a:lumMod val="85000"/>
                    <a:lumOff val="15000"/>
                  </a:schemeClr>
                </a:solidFill>
                <a:latin typeface="+mn-ea"/>
              </a:rPr>
              <a:t>6.3%</a:t>
            </a:r>
            <a:r>
              <a:rPr lang="ko-KR" altLang="en-US" sz="900" dirty="0">
                <a:ln w="9525" cap="flat" cmpd="sng" algn="ctr">
                  <a:solidFill>
                    <a:srgbClr val="00338D">
                      <a:alpha val="0"/>
                    </a:srgbClr>
                  </a:solidFill>
                  <a:prstDash val="solid"/>
                  <a:round/>
                </a:ln>
                <a:solidFill>
                  <a:schemeClr val="tx1">
                    <a:lumMod val="85000"/>
                    <a:lumOff val="15000"/>
                  </a:schemeClr>
                </a:solidFill>
                <a:latin typeface="+mn-ea"/>
              </a:rPr>
              <a:t>의 빠른 경제성장률을 기록하는 등 장기 성장성이 유망</a:t>
            </a:r>
            <a:r>
              <a:rPr lang="en-US" altLang="ko-KR" sz="900" dirty="0">
                <a:ln w="9525" cap="flat" cmpd="sng" algn="ctr">
                  <a:solidFill>
                    <a:srgbClr val="00338D">
                      <a:alpha val="0"/>
                    </a:srgbClr>
                  </a:solidFill>
                  <a:prstDash val="solid"/>
                  <a:round/>
                </a:ln>
                <a:solidFill>
                  <a:schemeClr val="tx1">
                    <a:lumMod val="85000"/>
                    <a:lumOff val="15000"/>
                  </a:schemeClr>
                </a:solidFill>
                <a:latin typeface="+mn-ea"/>
              </a:rPr>
              <a:t>. </a:t>
            </a:r>
            <a:r>
              <a:rPr lang="ko-KR" altLang="en-US" sz="900" dirty="0">
                <a:ln w="9525" cap="flat" cmpd="sng" algn="ctr">
                  <a:solidFill>
                    <a:srgbClr val="00338D">
                      <a:alpha val="0"/>
                    </a:srgbClr>
                  </a:solidFill>
                  <a:prstDash val="solid"/>
                  <a:round/>
                </a:ln>
                <a:solidFill>
                  <a:schemeClr val="tx1">
                    <a:lumMod val="85000"/>
                    <a:lumOff val="15000"/>
                  </a:schemeClr>
                </a:solidFill>
                <a:latin typeface="+mn-ea"/>
              </a:rPr>
              <a:t>코로나</a:t>
            </a:r>
            <a:r>
              <a:rPr lang="en-US" altLang="ko-KR" sz="900" dirty="0">
                <a:ln w="9525" cap="flat" cmpd="sng" algn="ctr">
                  <a:solidFill>
                    <a:srgbClr val="00338D">
                      <a:alpha val="0"/>
                    </a:srgbClr>
                  </a:solidFill>
                  <a:prstDash val="solid"/>
                  <a:round/>
                </a:ln>
                <a:solidFill>
                  <a:schemeClr val="tx1">
                    <a:lumMod val="85000"/>
                    <a:lumOff val="15000"/>
                  </a:schemeClr>
                </a:solidFill>
                <a:latin typeface="+mn-ea"/>
              </a:rPr>
              <a:t>19 </a:t>
            </a:r>
            <a:r>
              <a:rPr lang="ko-KR" altLang="en-US" sz="900" dirty="0" err="1">
                <a:ln w="9525" cap="flat" cmpd="sng" algn="ctr">
                  <a:solidFill>
                    <a:srgbClr val="00338D">
                      <a:alpha val="0"/>
                    </a:srgbClr>
                  </a:solidFill>
                  <a:prstDash val="solid"/>
                  <a:round/>
                </a:ln>
                <a:solidFill>
                  <a:schemeClr val="tx1">
                    <a:lumMod val="85000"/>
                    <a:lumOff val="15000"/>
                  </a:schemeClr>
                </a:solidFill>
                <a:latin typeface="+mn-ea"/>
              </a:rPr>
              <a:t>팬데믹에도</a:t>
            </a:r>
            <a:r>
              <a:rPr lang="ko-KR" altLang="en-US" sz="900" dirty="0">
                <a:ln w="9525" cap="flat" cmpd="sng" algn="ctr">
                  <a:solidFill>
                    <a:srgbClr val="00338D">
                      <a:alpha val="0"/>
                    </a:srgbClr>
                  </a:solidFill>
                  <a:prstDash val="solid"/>
                  <a:round/>
                </a:ln>
                <a:solidFill>
                  <a:schemeClr val="tx1">
                    <a:lumMod val="85000"/>
                    <a:lumOff val="15000"/>
                  </a:schemeClr>
                </a:solidFill>
                <a:latin typeface="+mn-ea"/>
              </a:rPr>
              <a:t> 불구</a:t>
            </a:r>
            <a:r>
              <a:rPr lang="en-US" altLang="ko-KR" sz="900" dirty="0">
                <a:ln w="9525" cap="flat" cmpd="sng" algn="ctr">
                  <a:solidFill>
                    <a:srgbClr val="00338D">
                      <a:alpha val="0"/>
                    </a:srgbClr>
                  </a:solidFill>
                  <a:prstDash val="solid"/>
                  <a:round/>
                </a:ln>
                <a:solidFill>
                  <a:schemeClr val="tx1">
                    <a:lumMod val="85000"/>
                    <a:lumOff val="15000"/>
                  </a:schemeClr>
                </a:solidFill>
                <a:latin typeface="+mn-ea"/>
              </a:rPr>
              <a:t>, 2020</a:t>
            </a:r>
            <a:r>
              <a:rPr lang="ko-KR" altLang="en-US" sz="900" dirty="0">
                <a:ln w="9525" cap="flat" cmpd="sng" algn="ctr">
                  <a:solidFill>
                    <a:srgbClr val="00338D">
                      <a:alpha val="0"/>
                    </a:srgbClr>
                  </a:solidFill>
                  <a:prstDash val="solid"/>
                  <a:round/>
                </a:ln>
                <a:solidFill>
                  <a:schemeClr val="tx1">
                    <a:lumMod val="85000"/>
                    <a:lumOff val="15000"/>
                  </a:schemeClr>
                </a:solidFill>
                <a:latin typeface="+mn-ea"/>
              </a:rPr>
              <a:t>년과 </a:t>
            </a:r>
            <a:r>
              <a:rPr lang="en-US" altLang="ko-KR" sz="900" dirty="0">
                <a:ln w="9525" cap="flat" cmpd="sng" algn="ctr">
                  <a:solidFill>
                    <a:srgbClr val="00338D">
                      <a:alpha val="0"/>
                    </a:srgbClr>
                  </a:solidFill>
                  <a:prstDash val="solid"/>
                  <a:round/>
                </a:ln>
                <a:solidFill>
                  <a:schemeClr val="tx1">
                    <a:lumMod val="85000"/>
                    <a:lumOff val="15000"/>
                  </a:schemeClr>
                </a:solidFill>
                <a:latin typeface="+mn-ea"/>
              </a:rPr>
              <a:t>2021</a:t>
            </a:r>
            <a:r>
              <a:rPr lang="ko-KR" altLang="en-US" sz="900" dirty="0">
                <a:ln w="9525" cap="flat" cmpd="sng" algn="ctr">
                  <a:solidFill>
                    <a:srgbClr val="00338D">
                      <a:alpha val="0"/>
                    </a:srgbClr>
                  </a:solidFill>
                  <a:prstDash val="solid"/>
                  <a:round/>
                </a:ln>
                <a:solidFill>
                  <a:schemeClr val="tx1">
                    <a:lumMod val="85000"/>
                    <a:lumOff val="15000"/>
                  </a:schemeClr>
                </a:solidFill>
                <a:latin typeface="+mn-ea"/>
              </a:rPr>
              <a:t>년 각각 </a:t>
            </a:r>
            <a:r>
              <a:rPr lang="en-US" altLang="ko-KR" sz="900" dirty="0">
                <a:ln w="9525" cap="flat" cmpd="sng" algn="ctr">
                  <a:solidFill>
                    <a:srgbClr val="00338D">
                      <a:alpha val="0"/>
                    </a:srgbClr>
                  </a:solidFill>
                  <a:prstDash val="solid"/>
                  <a:round/>
                </a:ln>
                <a:solidFill>
                  <a:schemeClr val="tx1">
                    <a:lumMod val="85000"/>
                    <a:lumOff val="15000"/>
                  </a:schemeClr>
                </a:solidFill>
                <a:latin typeface="+mn-ea"/>
              </a:rPr>
              <a:t>2.9%,</a:t>
            </a:r>
            <a:r>
              <a:rPr lang="ko-KR" altLang="en-US" sz="900" dirty="0">
                <a:ln w="9525" cap="flat" cmpd="sng" algn="ctr">
                  <a:solidFill>
                    <a:srgbClr val="00338D">
                      <a:alpha val="0"/>
                    </a:srgbClr>
                  </a:solidFill>
                  <a:prstDash val="solid"/>
                  <a:round/>
                </a:ln>
                <a:solidFill>
                  <a:schemeClr val="tx1">
                    <a:lumMod val="85000"/>
                    <a:lumOff val="15000"/>
                  </a:schemeClr>
                </a:solidFill>
                <a:latin typeface="+mn-ea"/>
              </a:rPr>
              <a:t> </a:t>
            </a:r>
            <a:r>
              <a:rPr lang="en-US" altLang="ko-KR" sz="900" dirty="0">
                <a:ln w="9525" cap="flat" cmpd="sng" algn="ctr">
                  <a:solidFill>
                    <a:srgbClr val="00338D">
                      <a:alpha val="0"/>
                    </a:srgbClr>
                  </a:solidFill>
                  <a:prstDash val="solid"/>
                  <a:round/>
                </a:ln>
                <a:solidFill>
                  <a:schemeClr val="tx1">
                    <a:lumMod val="85000"/>
                    <a:lumOff val="15000"/>
                  </a:schemeClr>
                </a:solidFill>
                <a:latin typeface="+mn-ea"/>
              </a:rPr>
              <a:t>2.6%</a:t>
            </a:r>
            <a:r>
              <a:rPr lang="ko-KR" altLang="en-US" sz="900" dirty="0">
                <a:ln w="9525" cap="flat" cmpd="sng" algn="ctr">
                  <a:solidFill>
                    <a:srgbClr val="00338D">
                      <a:alpha val="0"/>
                    </a:srgbClr>
                  </a:solidFill>
                  <a:prstDash val="solid"/>
                  <a:round/>
                </a:ln>
                <a:solidFill>
                  <a:schemeClr val="tx1">
                    <a:lumMod val="85000"/>
                    <a:lumOff val="15000"/>
                  </a:schemeClr>
                </a:solidFill>
                <a:latin typeface="+mn-ea"/>
              </a:rPr>
              <a:t>의 성장률을 기록하였으며</a:t>
            </a:r>
            <a:r>
              <a:rPr lang="en-US" altLang="ko-KR" sz="900" dirty="0">
                <a:ln w="9525" cap="flat" cmpd="sng" algn="ctr">
                  <a:solidFill>
                    <a:srgbClr val="00338D">
                      <a:alpha val="0"/>
                    </a:srgbClr>
                  </a:solidFill>
                  <a:prstDash val="solid"/>
                  <a:round/>
                </a:ln>
                <a:solidFill>
                  <a:schemeClr val="tx1">
                    <a:lumMod val="85000"/>
                    <a:lumOff val="15000"/>
                  </a:schemeClr>
                </a:solidFill>
                <a:latin typeface="+mn-ea"/>
              </a:rPr>
              <a:t>, 2022</a:t>
            </a:r>
            <a:r>
              <a:rPr lang="ko-KR" altLang="en-US" sz="900" dirty="0">
                <a:ln w="9525" cap="flat" cmpd="sng" algn="ctr">
                  <a:solidFill>
                    <a:srgbClr val="00338D">
                      <a:alpha val="0"/>
                    </a:srgbClr>
                  </a:solidFill>
                  <a:prstDash val="solid"/>
                  <a:round/>
                </a:ln>
                <a:solidFill>
                  <a:schemeClr val="tx1">
                    <a:lumMod val="85000"/>
                    <a:lumOff val="15000"/>
                  </a:schemeClr>
                </a:solidFill>
                <a:latin typeface="+mn-ea"/>
              </a:rPr>
              <a:t>년에는 </a:t>
            </a:r>
            <a:r>
              <a:rPr lang="en-US" altLang="ko-KR" sz="900" dirty="0">
                <a:ln w="9525" cap="flat" cmpd="sng" algn="ctr">
                  <a:solidFill>
                    <a:srgbClr val="00338D">
                      <a:alpha val="0"/>
                    </a:srgbClr>
                  </a:solidFill>
                  <a:prstDash val="solid"/>
                  <a:round/>
                </a:ln>
                <a:solidFill>
                  <a:schemeClr val="tx1">
                    <a:lumMod val="85000"/>
                    <a:lumOff val="15000"/>
                  </a:schemeClr>
                </a:solidFill>
                <a:latin typeface="+mn-ea"/>
              </a:rPr>
              <a:t>8%</a:t>
            </a:r>
            <a:r>
              <a:rPr lang="ko-KR" altLang="en-US" sz="900" dirty="0">
                <a:ln w="9525" cap="flat" cmpd="sng" algn="ctr">
                  <a:solidFill>
                    <a:srgbClr val="00338D">
                      <a:alpha val="0"/>
                    </a:srgbClr>
                  </a:solidFill>
                  <a:prstDash val="solid"/>
                  <a:round/>
                </a:ln>
                <a:solidFill>
                  <a:schemeClr val="tx1">
                    <a:lumMod val="85000"/>
                    <a:lumOff val="15000"/>
                  </a:schemeClr>
                </a:solidFill>
                <a:latin typeface="+mn-ea"/>
              </a:rPr>
              <a:t>의 성장률을 기록하는 등 역동적인 성장성을 보여줌</a:t>
            </a:r>
            <a:r>
              <a:rPr lang="en-US" altLang="ko-KR" sz="900" dirty="0">
                <a:ln w="9525" cap="flat" cmpd="sng" algn="ctr">
                  <a:solidFill>
                    <a:srgbClr val="00338D">
                      <a:alpha val="0"/>
                    </a:srgbClr>
                  </a:solidFill>
                  <a:prstDash val="solid"/>
                  <a:round/>
                </a:ln>
                <a:solidFill>
                  <a:schemeClr val="tx1">
                    <a:lumMod val="85000"/>
                    <a:lumOff val="15000"/>
                  </a:schemeClr>
                </a:solidFill>
                <a:latin typeface="+mn-ea"/>
              </a:rPr>
              <a:t>. 2023</a:t>
            </a:r>
            <a:r>
              <a:rPr lang="ko-KR" altLang="en-US" sz="900" dirty="0">
                <a:ln w="9525" cap="flat" cmpd="sng" algn="ctr">
                  <a:solidFill>
                    <a:srgbClr val="00338D">
                      <a:alpha val="0"/>
                    </a:srgbClr>
                  </a:solidFill>
                  <a:prstDash val="solid"/>
                  <a:round/>
                </a:ln>
                <a:solidFill>
                  <a:schemeClr val="tx1">
                    <a:lumMod val="85000"/>
                    <a:lumOff val="15000"/>
                  </a:schemeClr>
                </a:solidFill>
                <a:latin typeface="+mn-ea"/>
              </a:rPr>
              <a:t>년 경제성장률은 </a:t>
            </a:r>
            <a:r>
              <a:rPr lang="en-US" altLang="ko-KR" sz="900" dirty="0">
                <a:ln w="9525" cap="flat" cmpd="sng" algn="ctr">
                  <a:solidFill>
                    <a:srgbClr val="00338D">
                      <a:alpha val="0"/>
                    </a:srgbClr>
                  </a:solidFill>
                  <a:prstDash val="solid"/>
                  <a:round/>
                </a:ln>
                <a:solidFill>
                  <a:schemeClr val="tx1">
                    <a:lumMod val="85000"/>
                    <a:lumOff val="15000"/>
                  </a:schemeClr>
                </a:solidFill>
                <a:latin typeface="+mn-ea"/>
              </a:rPr>
              <a:t>5.8%</a:t>
            </a:r>
            <a:r>
              <a:rPr lang="ko-KR" altLang="en-US" sz="900" dirty="0">
                <a:ln w="9525" cap="flat" cmpd="sng" algn="ctr">
                  <a:solidFill>
                    <a:srgbClr val="00338D">
                      <a:alpha val="0"/>
                    </a:srgbClr>
                  </a:solidFill>
                  <a:prstDash val="solid"/>
                  <a:round/>
                </a:ln>
                <a:solidFill>
                  <a:schemeClr val="tx1">
                    <a:lumMod val="85000"/>
                    <a:lumOff val="15000"/>
                  </a:schemeClr>
                </a:solidFill>
                <a:latin typeface="+mn-ea"/>
              </a:rPr>
              <a:t>로 전망</a:t>
            </a:r>
            <a:endParaRPr lang="en-US" altLang="ko-KR" sz="900" dirty="0">
              <a:ln w="9525" cap="flat" cmpd="sng" algn="ctr">
                <a:solidFill>
                  <a:srgbClr val="00338D">
                    <a:alpha val="0"/>
                  </a:srgbClr>
                </a:solidFill>
                <a:prstDash val="solid"/>
                <a:round/>
              </a:ln>
              <a:solidFill>
                <a:schemeClr val="tx1">
                  <a:lumMod val="85000"/>
                  <a:lumOff val="15000"/>
                </a:schemeClr>
              </a:solidFill>
              <a:latin typeface="+mn-ea"/>
            </a:endParaRPr>
          </a:p>
          <a:p>
            <a:pPr marL="108000" indent="-108000" fontAlgn="ctr">
              <a:lnSpc>
                <a:spcPct val="120000"/>
              </a:lnSpc>
              <a:spcBef>
                <a:spcPts val="500"/>
              </a:spcBef>
              <a:buFont typeface="Arial" panose="020B0604020202020204" pitchFamily="34" charset="0"/>
              <a:buChar char="•"/>
            </a:pPr>
            <a:r>
              <a:rPr lang="ko-KR" altLang="en-US" sz="900" dirty="0">
                <a:ln w="9525" cap="flat" cmpd="sng" algn="ctr">
                  <a:solidFill>
                    <a:srgbClr val="00338D">
                      <a:alpha val="0"/>
                    </a:srgbClr>
                  </a:solidFill>
                  <a:prstDash val="solid"/>
                  <a:round/>
                </a:ln>
                <a:solidFill>
                  <a:schemeClr val="tx1">
                    <a:lumMod val="85000"/>
                    <a:lumOff val="15000"/>
                  </a:schemeClr>
                </a:solidFill>
                <a:latin typeface="+mn-ea"/>
              </a:rPr>
              <a:t>베트남은 인구가 약 </a:t>
            </a:r>
            <a:r>
              <a:rPr lang="en-US" altLang="ko-KR" sz="900" dirty="0">
                <a:ln w="9525" cap="flat" cmpd="sng" algn="ctr">
                  <a:solidFill>
                    <a:srgbClr val="00338D">
                      <a:alpha val="0"/>
                    </a:srgbClr>
                  </a:solidFill>
                  <a:prstDash val="solid"/>
                  <a:round/>
                </a:ln>
                <a:solidFill>
                  <a:schemeClr val="tx1">
                    <a:lumMod val="85000"/>
                    <a:lumOff val="15000"/>
                  </a:schemeClr>
                </a:solidFill>
                <a:latin typeface="+mn-ea"/>
              </a:rPr>
              <a:t>1</a:t>
            </a:r>
            <a:r>
              <a:rPr lang="ko-KR" altLang="en-US" sz="900" dirty="0">
                <a:ln w="9525" cap="flat" cmpd="sng" algn="ctr">
                  <a:solidFill>
                    <a:srgbClr val="00338D">
                      <a:alpha val="0"/>
                    </a:srgbClr>
                  </a:solidFill>
                  <a:prstDash val="solid"/>
                  <a:round/>
                </a:ln>
                <a:solidFill>
                  <a:schemeClr val="tx1">
                    <a:lumMod val="85000"/>
                    <a:lumOff val="15000"/>
                  </a:schemeClr>
                </a:solidFill>
                <a:latin typeface="+mn-ea"/>
              </a:rPr>
              <a:t>억 명에 육박하며</a:t>
            </a:r>
            <a:r>
              <a:rPr lang="en-US" altLang="ko-KR" sz="900" dirty="0">
                <a:ln w="9525" cap="flat" cmpd="sng" algn="ctr">
                  <a:solidFill>
                    <a:srgbClr val="00338D">
                      <a:alpha val="0"/>
                    </a:srgbClr>
                  </a:solidFill>
                  <a:prstDash val="solid"/>
                  <a:round/>
                </a:ln>
                <a:solidFill>
                  <a:schemeClr val="tx1">
                    <a:lumMod val="85000"/>
                    <a:lumOff val="15000"/>
                  </a:schemeClr>
                </a:solidFill>
                <a:latin typeface="+mn-ea"/>
              </a:rPr>
              <a:t>, World Data Lab</a:t>
            </a:r>
            <a:r>
              <a:rPr lang="ko-KR" altLang="en-US" sz="900" dirty="0">
                <a:ln w="9525" cap="flat" cmpd="sng" algn="ctr">
                  <a:solidFill>
                    <a:srgbClr val="00338D">
                      <a:alpha val="0"/>
                    </a:srgbClr>
                  </a:solidFill>
                  <a:prstDash val="solid"/>
                  <a:round/>
                </a:ln>
                <a:solidFill>
                  <a:schemeClr val="tx1">
                    <a:lumMod val="85000"/>
                    <a:lumOff val="15000"/>
                  </a:schemeClr>
                </a:solidFill>
                <a:latin typeface="+mn-ea"/>
              </a:rPr>
              <a:t>에 따르면 </a:t>
            </a:r>
            <a:r>
              <a:rPr lang="en-US" altLang="ko-KR" sz="900" dirty="0">
                <a:ln w="9525" cap="flat" cmpd="sng" algn="ctr">
                  <a:solidFill>
                    <a:srgbClr val="00338D">
                      <a:alpha val="0"/>
                    </a:srgbClr>
                  </a:solidFill>
                  <a:prstDash val="solid"/>
                  <a:round/>
                </a:ln>
                <a:solidFill>
                  <a:schemeClr val="tx1">
                    <a:lumMod val="85000"/>
                    <a:lumOff val="15000"/>
                  </a:schemeClr>
                </a:solidFill>
                <a:latin typeface="+mn-ea"/>
              </a:rPr>
              <a:t>2020</a:t>
            </a:r>
            <a:r>
              <a:rPr lang="ko-KR" altLang="en-US" sz="900" dirty="0">
                <a:ln w="9525" cap="flat" cmpd="sng" algn="ctr">
                  <a:solidFill>
                    <a:srgbClr val="00338D">
                      <a:alpha val="0"/>
                    </a:srgbClr>
                  </a:solidFill>
                  <a:prstDash val="solid"/>
                  <a:round/>
                </a:ln>
                <a:solidFill>
                  <a:schemeClr val="tx1">
                    <a:lumMod val="85000"/>
                    <a:lumOff val="15000"/>
                  </a:schemeClr>
                </a:solidFill>
                <a:latin typeface="+mn-ea"/>
              </a:rPr>
              <a:t>년 기준 베트남 중산층은 약 </a:t>
            </a:r>
            <a:r>
              <a:rPr lang="en-US" altLang="ko-KR" sz="900" dirty="0">
                <a:ln w="9525" cap="flat" cmpd="sng" algn="ctr">
                  <a:solidFill>
                    <a:srgbClr val="00338D">
                      <a:alpha val="0"/>
                    </a:srgbClr>
                  </a:solidFill>
                  <a:prstDash val="solid"/>
                  <a:round/>
                </a:ln>
                <a:solidFill>
                  <a:schemeClr val="tx1">
                    <a:lumMod val="85000"/>
                    <a:lumOff val="15000"/>
                  </a:schemeClr>
                </a:solidFill>
                <a:latin typeface="+mn-ea"/>
              </a:rPr>
              <a:t>3,280</a:t>
            </a:r>
            <a:r>
              <a:rPr lang="ko-KR" altLang="en-US" sz="900" dirty="0">
                <a:ln w="9525" cap="flat" cmpd="sng" algn="ctr">
                  <a:solidFill>
                    <a:srgbClr val="00338D">
                      <a:alpha val="0"/>
                    </a:srgbClr>
                  </a:solidFill>
                  <a:prstDash val="solid"/>
                  <a:round/>
                </a:ln>
                <a:solidFill>
                  <a:schemeClr val="tx1">
                    <a:lumMod val="85000"/>
                    <a:lumOff val="15000"/>
                  </a:schemeClr>
                </a:solidFill>
                <a:latin typeface="+mn-ea"/>
              </a:rPr>
              <a:t>만 명으로 추산되며</a:t>
            </a:r>
            <a:r>
              <a:rPr lang="en-US" altLang="ko-KR" sz="900" dirty="0">
                <a:ln w="9525" cap="flat" cmpd="sng" algn="ctr">
                  <a:solidFill>
                    <a:srgbClr val="00338D">
                      <a:alpha val="0"/>
                    </a:srgbClr>
                  </a:solidFill>
                  <a:prstDash val="solid"/>
                  <a:round/>
                </a:ln>
                <a:solidFill>
                  <a:schemeClr val="tx1">
                    <a:lumMod val="85000"/>
                    <a:lumOff val="15000"/>
                  </a:schemeClr>
                </a:solidFill>
                <a:latin typeface="+mn-ea"/>
              </a:rPr>
              <a:t>,</a:t>
            </a:r>
            <a:r>
              <a:rPr lang="ko-KR" altLang="en-US" sz="900" dirty="0">
                <a:ln w="9525" cap="flat" cmpd="sng" algn="ctr">
                  <a:solidFill>
                    <a:srgbClr val="00338D">
                      <a:alpha val="0"/>
                    </a:srgbClr>
                  </a:solidFill>
                  <a:prstDash val="solid"/>
                  <a:round/>
                </a:ln>
                <a:solidFill>
                  <a:schemeClr val="tx1">
                    <a:lumMod val="85000"/>
                    <a:lumOff val="15000"/>
                  </a:schemeClr>
                </a:solidFill>
                <a:latin typeface="+mn-ea"/>
              </a:rPr>
              <a:t> </a:t>
            </a:r>
            <a:r>
              <a:rPr lang="en-US" altLang="ko-KR" sz="900" dirty="0">
                <a:ln w="9525" cap="flat" cmpd="sng" algn="ctr">
                  <a:solidFill>
                    <a:srgbClr val="00338D">
                      <a:alpha val="0"/>
                    </a:srgbClr>
                  </a:solidFill>
                  <a:prstDash val="solid"/>
                  <a:round/>
                </a:ln>
                <a:solidFill>
                  <a:schemeClr val="tx1">
                    <a:lumMod val="85000"/>
                    <a:lumOff val="15000"/>
                  </a:schemeClr>
                </a:solidFill>
                <a:latin typeface="+mn-ea"/>
              </a:rPr>
              <a:t>2030</a:t>
            </a:r>
            <a:r>
              <a:rPr lang="ko-KR" altLang="en-US" sz="900" dirty="0">
                <a:ln w="9525" cap="flat" cmpd="sng" algn="ctr">
                  <a:solidFill>
                    <a:srgbClr val="00338D">
                      <a:alpha val="0"/>
                    </a:srgbClr>
                  </a:solidFill>
                  <a:prstDash val="solid"/>
                  <a:round/>
                </a:ln>
                <a:solidFill>
                  <a:schemeClr val="tx1">
                    <a:lumMod val="85000"/>
                    <a:lumOff val="15000"/>
                  </a:schemeClr>
                </a:solidFill>
                <a:latin typeface="+mn-ea"/>
              </a:rPr>
              <a:t>년에는 </a:t>
            </a:r>
            <a:r>
              <a:rPr lang="en-US" altLang="ko-KR" sz="900" dirty="0">
                <a:ln w="9525" cap="flat" cmpd="sng" algn="ctr">
                  <a:solidFill>
                    <a:srgbClr val="00338D">
                      <a:alpha val="0"/>
                    </a:srgbClr>
                  </a:solidFill>
                  <a:prstDash val="solid"/>
                  <a:round/>
                </a:ln>
                <a:solidFill>
                  <a:schemeClr val="tx1">
                    <a:lumMod val="85000"/>
                    <a:lumOff val="15000"/>
                  </a:schemeClr>
                </a:solidFill>
                <a:latin typeface="+mn-ea"/>
              </a:rPr>
              <a:t>5,600</a:t>
            </a:r>
            <a:r>
              <a:rPr lang="ko-KR" altLang="en-US" sz="900" dirty="0">
                <a:ln w="9525" cap="flat" cmpd="sng" algn="ctr">
                  <a:solidFill>
                    <a:srgbClr val="00338D">
                      <a:alpha val="0"/>
                    </a:srgbClr>
                  </a:solidFill>
                  <a:prstDash val="solid"/>
                  <a:round/>
                </a:ln>
                <a:solidFill>
                  <a:schemeClr val="tx1">
                    <a:lumMod val="85000"/>
                    <a:lumOff val="15000"/>
                  </a:schemeClr>
                </a:solidFill>
                <a:latin typeface="+mn-ea"/>
              </a:rPr>
              <a:t>만 명</a:t>
            </a:r>
            <a:r>
              <a:rPr lang="en-US" altLang="ko-KR" sz="900" dirty="0">
                <a:ln w="9525" cap="flat" cmpd="sng" algn="ctr">
                  <a:solidFill>
                    <a:srgbClr val="00338D">
                      <a:alpha val="0"/>
                    </a:srgbClr>
                  </a:solidFill>
                  <a:prstDash val="solid"/>
                  <a:round/>
                </a:ln>
                <a:solidFill>
                  <a:schemeClr val="tx1">
                    <a:lumMod val="85000"/>
                    <a:lumOff val="15000"/>
                  </a:schemeClr>
                </a:solidFill>
                <a:latin typeface="+mn-ea"/>
              </a:rPr>
              <a:t>(</a:t>
            </a:r>
            <a:r>
              <a:rPr lang="ko-KR" altLang="en-US" sz="900" dirty="0">
                <a:ln w="9525" cap="flat" cmpd="sng" algn="ctr">
                  <a:solidFill>
                    <a:srgbClr val="00338D">
                      <a:alpha val="0"/>
                    </a:srgbClr>
                  </a:solidFill>
                  <a:prstDash val="solid"/>
                  <a:round/>
                </a:ln>
                <a:solidFill>
                  <a:schemeClr val="tx1">
                    <a:lumMod val="85000"/>
                    <a:lumOff val="15000"/>
                  </a:schemeClr>
                </a:solidFill>
                <a:latin typeface="+mn-ea"/>
              </a:rPr>
              <a:t>약 </a:t>
            </a:r>
            <a:r>
              <a:rPr lang="en-US" altLang="ko-KR" sz="900" dirty="0">
                <a:ln w="9525" cap="flat" cmpd="sng" algn="ctr">
                  <a:solidFill>
                    <a:srgbClr val="00338D">
                      <a:alpha val="0"/>
                    </a:srgbClr>
                  </a:solidFill>
                  <a:prstDash val="solid"/>
                  <a:round/>
                </a:ln>
                <a:solidFill>
                  <a:schemeClr val="tx1">
                    <a:lumMod val="85000"/>
                    <a:lumOff val="15000"/>
                  </a:schemeClr>
                </a:solidFill>
                <a:latin typeface="+mn-ea"/>
              </a:rPr>
              <a:t>71% </a:t>
            </a:r>
            <a:r>
              <a:rPr lang="ko-KR" altLang="en-US" sz="900" dirty="0">
                <a:ln w="9525" cap="flat" cmpd="sng" algn="ctr">
                  <a:solidFill>
                    <a:srgbClr val="00338D">
                      <a:alpha val="0"/>
                    </a:srgbClr>
                  </a:solidFill>
                  <a:prstDash val="solid"/>
                  <a:round/>
                </a:ln>
                <a:solidFill>
                  <a:schemeClr val="tx1">
                    <a:lumMod val="85000"/>
                    <a:lumOff val="15000"/>
                  </a:schemeClr>
                </a:solidFill>
                <a:latin typeface="+mn-ea"/>
              </a:rPr>
              <a:t>증가</a:t>
            </a:r>
            <a:r>
              <a:rPr lang="en-US" altLang="ko-KR" sz="900" dirty="0">
                <a:ln w="9525" cap="flat" cmpd="sng" algn="ctr">
                  <a:solidFill>
                    <a:srgbClr val="00338D">
                      <a:alpha val="0"/>
                    </a:srgbClr>
                  </a:solidFill>
                  <a:prstDash val="solid"/>
                  <a:round/>
                </a:ln>
                <a:solidFill>
                  <a:schemeClr val="tx1">
                    <a:lumMod val="85000"/>
                    <a:lumOff val="15000"/>
                  </a:schemeClr>
                </a:solidFill>
                <a:latin typeface="+mn-ea"/>
              </a:rPr>
              <a:t>)</a:t>
            </a:r>
            <a:r>
              <a:rPr lang="ko-KR" altLang="en-US" sz="900" dirty="0">
                <a:ln w="9525" cap="flat" cmpd="sng" algn="ctr">
                  <a:solidFill>
                    <a:srgbClr val="00338D">
                      <a:alpha val="0"/>
                    </a:srgbClr>
                  </a:solidFill>
                  <a:prstDash val="solid"/>
                  <a:round/>
                </a:ln>
                <a:solidFill>
                  <a:schemeClr val="tx1">
                    <a:lumMod val="85000"/>
                    <a:lumOff val="15000"/>
                  </a:schemeClr>
                </a:solidFill>
                <a:latin typeface="+mn-ea"/>
              </a:rPr>
              <a:t>에 이를 것으로 전망</a:t>
            </a:r>
            <a:endParaRPr lang="en-US" altLang="ko-KR" sz="500" dirty="0">
              <a:ln w="9525" cap="flat" cmpd="sng" algn="ctr">
                <a:solidFill>
                  <a:srgbClr val="00338D">
                    <a:alpha val="0"/>
                  </a:srgbClr>
                </a:solidFill>
                <a:prstDash val="solid"/>
                <a:round/>
              </a:ln>
              <a:solidFill>
                <a:schemeClr val="tx1">
                  <a:lumMod val="85000"/>
                  <a:lumOff val="15000"/>
                </a:schemeClr>
              </a:solidFill>
              <a:latin typeface="+mn-ea"/>
            </a:endParaRPr>
          </a:p>
          <a:p>
            <a:pPr fontAlgn="ctr">
              <a:lnSpc>
                <a:spcPct val="120000"/>
              </a:lnSpc>
              <a:spcBef>
                <a:spcPts val="500"/>
              </a:spcBef>
            </a:pPr>
            <a:r>
              <a:rPr lang="ko-KR" altLang="en-US" sz="1100" b="1" dirty="0">
                <a:ln w="9525" cap="flat" cmpd="sng" algn="ctr">
                  <a:solidFill>
                    <a:srgbClr val="00338D">
                      <a:alpha val="0"/>
                    </a:srgbClr>
                  </a:solidFill>
                  <a:prstDash val="solid"/>
                  <a:round/>
                </a:ln>
                <a:solidFill>
                  <a:schemeClr val="tx1">
                    <a:lumMod val="85000"/>
                    <a:lumOff val="15000"/>
                  </a:schemeClr>
                </a:solidFill>
                <a:latin typeface="+mn-ea"/>
              </a:rPr>
              <a:t>보험시장 전망</a:t>
            </a:r>
            <a:endParaRPr lang="en-US" altLang="ko-KR" sz="1100" b="1" dirty="0">
              <a:ln w="9525" cap="flat" cmpd="sng" algn="ctr">
                <a:solidFill>
                  <a:srgbClr val="00338D">
                    <a:alpha val="0"/>
                  </a:srgbClr>
                </a:solidFill>
                <a:prstDash val="solid"/>
                <a:round/>
              </a:ln>
              <a:solidFill>
                <a:schemeClr val="tx1">
                  <a:lumMod val="85000"/>
                  <a:lumOff val="15000"/>
                </a:schemeClr>
              </a:solidFill>
              <a:latin typeface="+mn-ea"/>
            </a:endParaRPr>
          </a:p>
          <a:p>
            <a:pPr marL="108000" indent="-108000" fontAlgn="ctr">
              <a:lnSpc>
                <a:spcPct val="120000"/>
              </a:lnSpc>
              <a:spcBef>
                <a:spcPts val="500"/>
              </a:spcBef>
              <a:buFont typeface="Arial" panose="020B0604020202020204" pitchFamily="34" charset="0"/>
              <a:buChar char="•"/>
            </a:pPr>
            <a:r>
              <a:rPr lang="en-US" altLang="ko-KR" sz="900" dirty="0">
                <a:ln w="9525" cap="flat" cmpd="sng" algn="ctr">
                  <a:solidFill>
                    <a:srgbClr val="00338D">
                      <a:alpha val="0"/>
                    </a:srgbClr>
                  </a:solidFill>
                  <a:prstDash val="solid"/>
                  <a:round/>
                </a:ln>
                <a:solidFill>
                  <a:schemeClr val="tx1">
                    <a:lumMod val="85000"/>
                    <a:lumOff val="15000"/>
                  </a:schemeClr>
                </a:solidFill>
                <a:latin typeface="+mn-ea"/>
              </a:rPr>
              <a:t>2021</a:t>
            </a:r>
            <a:r>
              <a:rPr lang="ko-KR" altLang="en-US" sz="900" dirty="0">
                <a:ln w="9525" cap="flat" cmpd="sng" algn="ctr">
                  <a:solidFill>
                    <a:srgbClr val="00338D">
                      <a:alpha val="0"/>
                    </a:srgbClr>
                  </a:solidFill>
                  <a:prstDash val="solid"/>
                  <a:round/>
                </a:ln>
                <a:solidFill>
                  <a:schemeClr val="tx1">
                    <a:lumMod val="85000"/>
                    <a:lumOff val="15000"/>
                  </a:schemeClr>
                </a:solidFill>
                <a:latin typeface="+mn-ea"/>
              </a:rPr>
              <a:t>년 베트남 보험산업의 총 수입보험료는 </a:t>
            </a:r>
            <a:r>
              <a:rPr lang="en-US" altLang="ko-KR" sz="900" dirty="0">
                <a:ln w="9525" cap="flat" cmpd="sng" algn="ctr">
                  <a:solidFill>
                    <a:srgbClr val="00338D">
                      <a:alpha val="0"/>
                    </a:srgbClr>
                  </a:solidFill>
                  <a:prstDash val="solid"/>
                  <a:round/>
                </a:ln>
                <a:solidFill>
                  <a:schemeClr val="tx1">
                    <a:lumMod val="85000"/>
                    <a:lumOff val="15000"/>
                  </a:schemeClr>
                </a:solidFill>
                <a:latin typeface="+mn-ea"/>
              </a:rPr>
              <a:t>93.3</a:t>
            </a:r>
            <a:r>
              <a:rPr lang="ko-KR" altLang="en-US" sz="900" dirty="0">
                <a:ln w="9525" cap="flat" cmpd="sng" algn="ctr">
                  <a:solidFill>
                    <a:srgbClr val="00338D">
                      <a:alpha val="0"/>
                    </a:srgbClr>
                  </a:solidFill>
                  <a:prstDash val="solid"/>
                  <a:round/>
                </a:ln>
                <a:solidFill>
                  <a:schemeClr val="tx1">
                    <a:lumMod val="85000"/>
                    <a:lumOff val="15000"/>
                  </a:schemeClr>
                </a:solidFill>
                <a:latin typeface="+mn-ea"/>
              </a:rPr>
              <a:t>억 달러를 기록하며</a:t>
            </a:r>
            <a:r>
              <a:rPr lang="en-US" altLang="ko-KR" sz="900" dirty="0">
                <a:ln w="9525" cap="flat" cmpd="sng" algn="ctr">
                  <a:solidFill>
                    <a:srgbClr val="00338D">
                      <a:alpha val="0"/>
                    </a:srgbClr>
                  </a:solidFill>
                  <a:prstDash val="solid"/>
                  <a:round/>
                </a:ln>
                <a:solidFill>
                  <a:schemeClr val="tx1">
                    <a:lumMod val="85000"/>
                    <a:lumOff val="15000"/>
                  </a:schemeClr>
                </a:solidFill>
                <a:latin typeface="+mn-ea"/>
              </a:rPr>
              <a:t>, </a:t>
            </a:r>
            <a:r>
              <a:rPr lang="ko-KR" altLang="en-US" sz="900" dirty="0">
                <a:ln w="9525" cap="flat" cmpd="sng" algn="ctr">
                  <a:solidFill>
                    <a:srgbClr val="00338D">
                      <a:alpha val="0"/>
                    </a:srgbClr>
                  </a:solidFill>
                  <a:prstDash val="solid"/>
                  <a:round/>
                </a:ln>
                <a:solidFill>
                  <a:schemeClr val="tx1">
                    <a:lumMod val="85000"/>
                    <a:lumOff val="15000"/>
                  </a:schemeClr>
                </a:solidFill>
                <a:latin typeface="+mn-ea"/>
              </a:rPr>
              <a:t>전년대비 약 </a:t>
            </a:r>
            <a:r>
              <a:rPr lang="en-US" altLang="ko-KR" sz="900" dirty="0">
                <a:ln w="9525" cap="flat" cmpd="sng" algn="ctr">
                  <a:solidFill>
                    <a:srgbClr val="00338D">
                      <a:alpha val="0"/>
                    </a:srgbClr>
                  </a:solidFill>
                  <a:prstDash val="solid"/>
                  <a:round/>
                </a:ln>
                <a:solidFill>
                  <a:schemeClr val="tx1">
                    <a:lumMod val="85000"/>
                    <a:lumOff val="15000"/>
                  </a:schemeClr>
                </a:solidFill>
                <a:latin typeface="+mn-ea"/>
              </a:rPr>
              <a:t>16.5%, 2015</a:t>
            </a:r>
            <a:r>
              <a:rPr lang="ko-KR" altLang="en-US" sz="900" dirty="0">
                <a:ln w="9525" cap="flat" cmpd="sng" algn="ctr">
                  <a:solidFill>
                    <a:srgbClr val="00338D">
                      <a:alpha val="0"/>
                    </a:srgbClr>
                  </a:solidFill>
                  <a:prstDash val="solid"/>
                  <a:round/>
                </a:ln>
                <a:solidFill>
                  <a:schemeClr val="tx1">
                    <a:lumMod val="85000"/>
                    <a:lumOff val="15000"/>
                  </a:schemeClr>
                </a:solidFill>
                <a:latin typeface="+mn-ea"/>
              </a:rPr>
              <a:t>년 대비 약 </a:t>
            </a:r>
            <a:r>
              <a:rPr lang="en-US" altLang="ko-KR" sz="900" dirty="0">
                <a:ln w="9525" cap="flat" cmpd="sng" algn="ctr">
                  <a:solidFill>
                    <a:srgbClr val="00338D">
                      <a:alpha val="0"/>
                    </a:srgbClr>
                  </a:solidFill>
                  <a:prstDash val="solid"/>
                  <a:round/>
                </a:ln>
                <a:solidFill>
                  <a:schemeClr val="tx1">
                    <a:lumMod val="85000"/>
                    <a:lumOff val="15000"/>
                  </a:schemeClr>
                </a:solidFill>
                <a:latin typeface="+mn-ea"/>
              </a:rPr>
              <a:t>3</a:t>
            </a:r>
            <a:r>
              <a:rPr lang="ko-KR" altLang="en-US" sz="900" dirty="0">
                <a:ln w="9525" cap="flat" cmpd="sng" algn="ctr">
                  <a:solidFill>
                    <a:srgbClr val="00338D">
                      <a:alpha val="0"/>
                    </a:srgbClr>
                  </a:solidFill>
                  <a:prstDash val="solid"/>
                  <a:round/>
                </a:ln>
                <a:solidFill>
                  <a:schemeClr val="tx1">
                    <a:lumMod val="85000"/>
                    <a:lumOff val="15000"/>
                  </a:schemeClr>
                </a:solidFill>
                <a:latin typeface="+mn-ea"/>
              </a:rPr>
              <a:t>배 성장</a:t>
            </a:r>
            <a:endParaRPr lang="en-US" altLang="ko-KR" sz="900" dirty="0">
              <a:ln w="9525" cap="flat" cmpd="sng" algn="ctr">
                <a:solidFill>
                  <a:srgbClr val="00338D">
                    <a:alpha val="0"/>
                  </a:srgbClr>
                </a:solidFill>
                <a:prstDash val="solid"/>
                <a:round/>
              </a:ln>
              <a:solidFill>
                <a:schemeClr val="tx1">
                  <a:lumMod val="85000"/>
                  <a:lumOff val="15000"/>
                </a:schemeClr>
              </a:solidFill>
              <a:latin typeface="+mn-ea"/>
            </a:endParaRPr>
          </a:p>
          <a:p>
            <a:pPr marL="108000" indent="-108000" fontAlgn="ctr">
              <a:lnSpc>
                <a:spcPct val="120000"/>
              </a:lnSpc>
              <a:spcBef>
                <a:spcPts val="500"/>
              </a:spcBef>
              <a:buFont typeface="Arial" panose="020B0604020202020204" pitchFamily="34" charset="0"/>
              <a:buChar char="•"/>
            </a:pPr>
            <a:r>
              <a:rPr lang="ko-KR" altLang="en-US" sz="900" dirty="0">
                <a:ln w="9525" cap="flat" cmpd="sng" algn="ctr">
                  <a:solidFill>
                    <a:srgbClr val="00338D">
                      <a:alpha val="0"/>
                    </a:srgbClr>
                  </a:solidFill>
                  <a:prstDash val="solid"/>
                  <a:round/>
                </a:ln>
                <a:solidFill>
                  <a:schemeClr val="tx1">
                    <a:lumMod val="85000"/>
                    <a:lumOff val="15000"/>
                  </a:schemeClr>
                </a:solidFill>
                <a:latin typeface="+mn-ea"/>
              </a:rPr>
              <a:t>스위스리에 따르면 보험침투도는 </a:t>
            </a:r>
            <a:r>
              <a:rPr lang="en-US" altLang="ko-KR" sz="900" dirty="0">
                <a:ln w="9525" cap="flat" cmpd="sng" algn="ctr">
                  <a:solidFill>
                    <a:srgbClr val="00338D">
                      <a:alpha val="0"/>
                    </a:srgbClr>
                  </a:solidFill>
                  <a:prstDash val="solid"/>
                  <a:round/>
                </a:ln>
                <a:solidFill>
                  <a:schemeClr val="tx1">
                    <a:lumMod val="85000"/>
                    <a:lumOff val="15000"/>
                  </a:schemeClr>
                </a:solidFill>
                <a:latin typeface="+mn-ea"/>
              </a:rPr>
              <a:t>2021</a:t>
            </a:r>
            <a:r>
              <a:rPr lang="ko-KR" altLang="en-US" sz="900" dirty="0">
                <a:ln w="9525" cap="flat" cmpd="sng" algn="ctr">
                  <a:solidFill>
                    <a:srgbClr val="00338D">
                      <a:alpha val="0"/>
                    </a:srgbClr>
                  </a:solidFill>
                  <a:prstDash val="solid"/>
                  <a:round/>
                </a:ln>
                <a:solidFill>
                  <a:schemeClr val="tx1">
                    <a:lumMod val="85000"/>
                    <a:lumOff val="15000"/>
                  </a:schemeClr>
                </a:solidFill>
                <a:latin typeface="+mn-ea"/>
              </a:rPr>
              <a:t>년 기준 </a:t>
            </a:r>
            <a:r>
              <a:rPr lang="en-US" altLang="ko-KR" sz="900" dirty="0">
                <a:ln w="9525" cap="flat" cmpd="sng" algn="ctr">
                  <a:solidFill>
                    <a:srgbClr val="00338D">
                      <a:alpha val="0"/>
                    </a:srgbClr>
                  </a:solidFill>
                  <a:prstDash val="solid"/>
                  <a:round/>
                </a:ln>
                <a:solidFill>
                  <a:schemeClr val="tx1">
                    <a:lumMod val="85000"/>
                    <a:lumOff val="15000"/>
                  </a:schemeClr>
                </a:solidFill>
                <a:latin typeface="+mn-ea"/>
              </a:rPr>
              <a:t>3.37%(</a:t>
            </a:r>
            <a:r>
              <a:rPr lang="ko-KR" altLang="en-US" sz="900" dirty="0">
                <a:ln w="9525" cap="flat" cmpd="sng" algn="ctr">
                  <a:solidFill>
                    <a:srgbClr val="00338D">
                      <a:alpha val="0"/>
                    </a:srgbClr>
                  </a:solidFill>
                  <a:prstDash val="solid"/>
                  <a:round/>
                </a:ln>
                <a:solidFill>
                  <a:schemeClr val="tx1">
                    <a:lumMod val="85000"/>
                    <a:lumOff val="15000"/>
                  </a:schemeClr>
                </a:solidFill>
                <a:latin typeface="+mn-ea"/>
              </a:rPr>
              <a:t>베트남 재무부 발표 기준 </a:t>
            </a:r>
            <a:r>
              <a:rPr lang="en-US" altLang="ko-KR" sz="900" dirty="0">
                <a:ln w="9525" cap="flat" cmpd="sng" algn="ctr">
                  <a:solidFill>
                    <a:srgbClr val="00338D">
                      <a:alpha val="0"/>
                    </a:srgbClr>
                  </a:solidFill>
                  <a:prstDash val="solid"/>
                  <a:round/>
                </a:ln>
                <a:solidFill>
                  <a:schemeClr val="tx1">
                    <a:lumMod val="85000"/>
                    <a:lumOff val="15000"/>
                  </a:schemeClr>
                </a:solidFill>
                <a:latin typeface="+mn-ea"/>
              </a:rPr>
              <a:t>3.96%)</a:t>
            </a:r>
            <a:r>
              <a:rPr lang="ko-KR" altLang="en-US" sz="900" dirty="0">
                <a:ln w="9525" cap="flat" cmpd="sng" algn="ctr">
                  <a:solidFill>
                    <a:srgbClr val="00338D">
                      <a:alpha val="0"/>
                    </a:srgbClr>
                  </a:solidFill>
                  <a:prstDash val="solid"/>
                  <a:round/>
                </a:ln>
                <a:solidFill>
                  <a:schemeClr val="tx1">
                    <a:lumMod val="85000"/>
                    <a:lumOff val="15000"/>
                  </a:schemeClr>
                </a:solidFill>
                <a:latin typeface="+mn-ea"/>
              </a:rPr>
              <a:t>을 기록하여 여전히 성장 잠재력이 높은 시장으로 평가</a:t>
            </a:r>
            <a:endParaRPr lang="en-US" altLang="ko-KR" sz="900" dirty="0">
              <a:ln w="9525" cap="flat" cmpd="sng" algn="ctr">
                <a:solidFill>
                  <a:srgbClr val="00338D">
                    <a:alpha val="0"/>
                  </a:srgbClr>
                </a:solidFill>
                <a:prstDash val="solid"/>
                <a:round/>
              </a:ln>
              <a:solidFill>
                <a:schemeClr val="tx1">
                  <a:lumMod val="85000"/>
                  <a:lumOff val="15000"/>
                </a:schemeClr>
              </a:solidFill>
              <a:latin typeface="+mn-ea"/>
            </a:endParaRPr>
          </a:p>
          <a:p>
            <a:pPr marL="108000" indent="-108000" fontAlgn="ctr">
              <a:lnSpc>
                <a:spcPct val="120000"/>
              </a:lnSpc>
              <a:spcBef>
                <a:spcPts val="500"/>
              </a:spcBef>
              <a:buFont typeface="Arial" panose="020B0604020202020204" pitchFamily="34" charset="0"/>
              <a:buChar char="•"/>
            </a:pPr>
            <a:r>
              <a:rPr lang="ko-KR" altLang="en-US" sz="900" dirty="0">
                <a:ln w="9525" cap="flat" cmpd="sng" algn="ctr">
                  <a:solidFill>
                    <a:srgbClr val="00338D">
                      <a:alpha val="0"/>
                    </a:srgbClr>
                  </a:solidFill>
                  <a:prstDash val="solid"/>
                  <a:round/>
                </a:ln>
                <a:solidFill>
                  <a:schemeClr val="tx1">
                    <a:lumMod val="85000"/>
                    <a:lumOff val="15000"/>
                  </a:schemeClr>
                </a:solidFill>
                <a:latin typeface="+mn-ea"/>
              </a:rPr>
              <a:t>영국의 데이터 분석 기업 </a:t>
            </a:r>
            <a:r>
              <a:rPr lang="en-US" altLang="ko-KR" sz="900" dirty="0" err="1">
                <a:ln w="9525" cap="flat" cmpd="sng" algn="ctr">
                  <a:solidFill>
                    <a:srgbClr val="00338D">
                      <a:alpha val="0"/>
                    </a:srgbClr>
                  </a:solidFill>
                  <a:prstDash val="solid"/>
                  <a:round/>
                </a:ln>
                <a:solidFill>
                  <a:schemeClr val="tx1">
                    <a:lumMod val="85000"/>
                    <a:lumOff val="15000"/>
                  </a:schemeClr>
                </a:solidFill>
                <a:latin typeface="+mn-ea"/>
              </a:rPr>
              <a:t>GlobalData</a:t>
            </a:r>
            <a:r>
              <a:rPr lang="ko-KR" altLang="en-US" sz="900" dirty="0">
                <a:ln w="9525" cap="flat" cmpd="sng" algn="ctr">
                  <a:solidFill>
                    <a:srgbClr val="00338D">
                      <a:alpha val="0"/>
                    </a:srgbClr>
                  </a:solidFill>
                  <a:prstDash val="solid"/>
                  <a:round/>
                </a:ln>
                <a:solidFill>
                  <a:schemeClr val="tx1">
                    <a:lumMod val="85000"/>
                    <a:lumOff val="15000"/>
                  </a:schemeClr>
                </a:solidFill>
                <a:latin typeface="+mn-ea"/>
              </a:rPr>
              <a:t>에 따르면</a:t>
            </a:r>
            <a:r>
              <a:rPr lang="en-US" altLang="ko-KR" sz="900" dirty="0">
                <a:ln w="9525" cap="flat" cmpd="sng" algn="ctr">
                  <a:solidFill>
                    <a:srgbClr val="00338D">
                      <a:alpha val="0"/>
                    </a:srgbClr>
                  </a:solidFill>
                  <a:prstDash val="solid"/>
                  <a:round/>
                </a:ln>
                <a:solidFill>
                  <a:schemeClr val="tx1">
                    <a:lumMod val="85000"/>
                    <a:lumOff val="15000"/>
                  </a:schemeClr>
                </a:solidFill>
                <a:latin typeface="+mn-ea"/>
              </a:rPr>
              <a:t>, </a:t>
            </a:r>
            <a:r>
              <a:rPr lang="ko-KR" altLang="en-US" sz="900" dirty="0">
                <a:ln w="9525" cap="flat" cmpd="sng" algn="ctr">
                  <a:solidFill>
                    <a:srgbClr val="00338D">
                      <a:alpha val="0"/>
                    </a:srgbClr>
                  </a:solidFill>
                  <a:prstDash val="solid"/>
                  <a:round/>
                </a:ln>
                <a:solidFill>
                  <a:schemeClr val="tx1">
                    <a:lumMod val="85000"/>
                    <a:lumOff val="15000"/>
                  </a:schemeClr>
                </a:solidFill>
                <a:latin typeface="+mn-ea"/>
              </a:rPr>
              <a:t>총수입보험료 기준 베트남 보험시장은 </a:t>
            </a:r>
            <a:r>
              <a:rPr lang="en-US" altLang="ko-KR" sz="900" dirty="0">
                <a:ln w="9525" cap="flat" cmpd="sng" algn="ctr">
                  <a:solidFill>
                    <a:srgbClr val="00338D">
                      <a:alpha val="0"/>
                    </a:srgbClr>
                  </a:solidFill>
                  <a:prstDash val="solid"/>
                  <a:round/>
                </a:ln>
                <a:solidFill>
                  <a:schemeClr val="tx1">
                    <a:lumMod val="85000"/>
                    <a:lumOff val="15000"/>
                  </a:schemeClr>
                </a:solidFill>
                <a:latin typeface="+mn-ea"/>
              </a:rPr>
              <a:t>2021</a:t>
            </a:r>
            <a:r>
              <a:rPr lang="ko-KR" altLang="en-US" sz="900" dirty="0">
                <a:ln w="9525" cap="flat" cmpd="sng" algn="ctr">
                  <a:solidFill>
                    <a:srgbClr val="00338D">
                      <a:alpha val="0"/>
                    </a:srgbClr>
                  </a:solidFill>
                  <a:prstDash val="solid"/>
                  <a:round/>
                </a:ln>
                <a:solidFill>
                  <a:schemeClr val="tx1">
                    <a:lumMod val="85000"/>
                    <a:lumOff val="15000"/>
                  </a:schemeClr>
                </a:solidFill>
                <a:latin typeface="+mn-ea"/>
              </a:rPr>
              <a:t>년부터 </a:t>
            </a:r>
            <a:r>
              <a:rPr lang="en-US" altLang="ko-KR" sz="900" dirty="0">
                <a:ln w="9525" cap="flat" cmpd="sng" algn="ctr">
                  <a:solidFill>
                    <a:srgbClr val="00338D">
                      <a:alpha val="0"/>
                    </a:srgbClr>
                  </a:solidFill>
                  <a:prstDash val="solid"/>
                  <a:round/>
                </a:ln>
                <a:solidFill>
                  <a:schemeClr val="tx1">
                    <a:lumMod val="85000"/>
                    <a:lumOff val="15000"/>
                  </a:schemeClr>
                </a:solidFill>
                <a:latin typeface="+mn-ea"/>
              </a:rPr>
              <a:t>2026</a:t>
            </a:r>
            <a:r>
              <a:rPr lang="ko-KR" altLang="en-US" sz="900" dirty="0">
                <a:ln w="9525" cap="flat" cmpd="sng" algn="ctr">
                  <a:solidFill>
                    <a:srgbClr val="00338D">
                      <a:alpha val="0"/>
                    </a:srgbClr>
                  </a:solidFill>
                  <a:prstDash val="solid"/>
                  <a:round/>
                </a:ln>
                <a:solidFill>
                  <a:schemeClr val="tx1">
                    <a:lumMod val="85000"/>
                    <a:lumOff val="15000"/>
                  </a:schemeClr>
                </a:solidFill>
                <a:latin typeface="+mn-ea"/>
              </a:rPr>
              <a:t>년까지 연평균 </a:t>
            </a:r>
            <a:r>
              <a:rPr lang="en-US" altLang="ko-KR" sz="900" dirty="0">
                <a:ln w="9525" cap="flat" cmpd="sng" algn="ctr">
                  <a:solidFill>
                    <a:srgbClr val="00338D">
                      <a:alpha val="0"/>
                    </a:srgbClr>
                  </a:solidFill>
                  <a:prstDash val="solid"/>
                  <a:round/>
                </a:ln>
                <a:solidFill>
                  <a:schemeClr val="tx1">
                    <a:lumMod val="85000"/>
                    <a:lumOff val="15000"/>
                  </a:schemeClr>
                </a:solidFill>
                <a:latin typeface="+mn-ea"/>
              </a:rPr>
              <a:t>8.5%</a:t>
            </a:r>
            <a:r>
              <a:rPr lang="ko-KR" altLang="en-US" sz="900" dirty="0">
                <a:ln w="9525" cap="flat" cmpd="sng" algn="ctr">
                  <a:solidFill>
                    <a:srgbClr val="00338D">
                      <a:alpha val="0"/>
                    </a:srgbClr>
                  </a:solidFill>
                  <a:prstDash val="solid"/>
                  <a:round/>
                </a:ln>
                <a:solidFill>
                  <a:schemeClr val="tx1">
                    <a:lumMod val="85000"/>
                    <a:lumOff val="15000"/>
                  </a:schemeClr>
                </a:solidFill>
                <a:latin typeface="+mn-ea"/>
              </a:rPr>
              <a:t>의 성장률을 기록할 것으로 전망</a:t>
            </a:r>
            <a:endParaRPr lang="ko-KR" altLang="en-US" sz="500" dirty="0">
              <a:ln w="9525" cap="flat" cmpd="sng" algn="ctr">
                <a:solidFill>
                  <a:srgbClr val="00338D">
                    <a:alpha val="0"/>
                  </a:srgbClr>
                </a:solidFill>
                <a:prstDash val="solid"/>
                <a:round/>
              </a:ln>
              <a:solidFill>
                <a:schemeClr val="tx1">
                  <a:lumMod val="85000"/>
                  <a:lumOff val="15000"/>
                </a:schemeClr>
              </a:solidFill>
              <a:latin typeface="+mn-ea"/>
            </a:endParaRPr>
          </a:p>
          <a:p>
            <a:pPr fontAlgn="ctr">
              <a:lnSpc>
                <a:spcPct val="120000"/>
              </a:lnSpc>
              <a:spcBef>
                <a:spcPts val="500"/>
              </a:spcBef>
            </a:pPr>
            <a:r>
              <a:rPr lang="ko-KR" altLang="en-US" sz="1100" b="1" dirty="0">
                <a:ln w="9525" cap="flat" cmpd="sng" algn="ctr">
                  <a:solidFill>
                    <a:srgbClr val="00338D">
                      <a:alpha val="0"/>
                    </a:srgbClr>
                  </a:solidFill>
                  <a:prstDash val="solid"/>
                  <a:round/>
                </a:ln>
                <a:solidFill>
                  <a:schemeClr val="tx1">
                    <a:lumMod val="85000"/>
                    <a:lumOff val="15000"/>
                  </a:schemeClr>
                </a:solidFill>
                <a:latin typeface="+mn-ea"/>
              </a:rPr>
              <a:t>생명</a:t>
            </a:r>
            <a:r>
              <a:rPr lang="en-US" altLang="ko-KR" sz="1100" b="1" dirty="0">
                <a:ln w="9525" cap="flat" cmpd="sng" algn="ctr">
                  <a:solidFill>
                    <a:srgbClr val="00338D">
                      <a:alpha val="0"/>
                    </a:srgbClr>
                  </a:solidFill>
                  <a:prstDash val="solid"/>
                  <a:round/>
                </a:ln>
                <a:solidFill>
                  <a:schemeClr val="tx1">
                    <a:lumMod val="85000"/>
                    <a:lumOff val="15000"/>
                  </a:schemeClr>
                </a:solidFill>
                <a:latin typeface="+mn-ea"/>
              </a:rPr>
              <a:t>·</a:t>
            </a:r>
            <a:r>
              <a:rPr lang="ko-KR" altLang="en-US" sz="1100" b="1" dirty="0">
                <a:ln w="9525" cap="flat" cmpd="sng" algn="ctr">
                  <a:solidFill>
                    <a:srgbClr val="00338D">
                      <a:alpha val="0"/>
                    </a:srgbClr>
                  </a:solidFill>
                  <a:prstDash val="solid"/>
                  <a:round/>
                </a:ln>
                <a:solidFill>
                  <a:schemeClr val="tx1">
                    <a:lumMod val="85000"/>
                    <a:lumOff val="15000"/>
                  </a:schemeClr>
                </a:solidFill>
                <a:latin typeface="+mn-ea"/>
              </a:rPr>
              <a:t>손해보험 동향</a:t>
            </a:r>
            <a:endParaRPr lang="en-US" altLang="ko-KR" sz="1100" b="1" dirty="0">
              <a:ln w="9525" cap="flat" cmpd="sng" algn="ctr">
                <a:solidFill>
                  <a:srgbClr val="00338D">
                    <a:alpha val="0"/>
                  </a:srgbClr>
                </a:solidFill>
                <a:prstDash val="solid"/>
                <a:round/>
              </a:ln>
              <a:solidFill>
                <a:schemeClr val="tx1">
                  <a:lumMod val="85000"/>
                  <a:lumOff val="15000"/>
                </a:schemeClr>
              </a:solidFill>
              <a:latin typeface="+mn-ea"/>
            </a:endParaRPr>
          </a:p>
          <a:p>
            <a:pPr marL="108000" indent="-108000" fontAlgn="ctr">
              <a:lnSpc>
                <a:spcPct val="120000"/>
              </a:lnSpc>
              <a:spcBef>
                <a:spcPts val="500"/>
              </a:spcBef>
              <a:buFont typeface="Arial" panose="020B0604020202020204" pitchFamily="34" charset="0"/>
              <a:buChar char="•"/>
            </a:pPr>
            <a:r>
              <a:rPr lang="en-US" altLang="ko-KR" sz="900" dirty="0">
                <a:ln w="9525" cap="flat" cmpd="sng" algn="ctr">
                  <a:solidFill>
                    <a:srgbClr val="00338D">
                      <a:alpha val="0"/>
                    </a:srgbClr>
                  </a:solidFill>
                  <a:prstDash val="solid"/>
                  <a:round/>
                </a:ln>
                <a:solidFill>
                  <a:schemeClr val="tx1">
                    <a:lumMod val="85000"/>
                    <a:lumOff val="15000"/>
                  </a:schemeClr>
                </a:solidFill>
                <a:latin typeface="+mn-ea"/>
              </a:rPr>
              <a:t>2021</a:t>
            </a:r>
            <a:r>
              <a:rPr lang="ko-KR" altLang="en-US" sz="900" dirty="0">
                <a:ln w="9525" cap="flat" cmpd="sng" algn="ctr">
                  <a:solidFill>
                    <a:srgbClr val="00338D">
                      <a:alpha val="0"/>
                    </a:srgbClr>
                  </a:solidFill>
                  <a:prstDash val="solid"/>
                  <a:round/>
                </a:ln>
                <a:solidFill>
                  <a:schemeClr val="tx1">
                    <a:lumMod val="85000"/>
                    <a:lumOff val="15000"/>
                  </a:schemeClr>
                </a:solidFill>
                <a:latin typeface="+mn-ea"/>
              </a:rPr>
              <a:t>년 기준 베트남 생명보험료 규모는 약 </a:t>
            </a:r>
            <a:r>
              <a:rPr lang="en-US" altLang="ko-KR" sz="900" dirty="0">
                <a:ln w="9525" cap="flat" cmpd="sng" algn="ctr">
                  <a:solidFill>
                    <a:srgbClr val="00338D">
                      <a:alpha val="0"/>
                    </a:srgbClr>
                  </a:solidFill>
                  <a:prstDash val="solid"/>
                  <a:round/>
                </a:ln>
                <a:solidFill>
                  <a:schemeClr val="tx1">
                    <a:lumMod val="85000"/>
                    <a:lumOff val="15000"/>
                  </a:schemeClr>
                </a:solidFill>
                <a:latin typeface="+mn-ea"/>
              </a:rPr>
              <a:t>68.1</a:t>
            </a:r>
            <a:r>
              <a:rPr lang="ko-KR" altLang="en-US" sz="900" dirty="0">
                <a:ln w="9525" cap="flat" cmpd="sng" algn="ctr">
                  <a:solidFill>
                    <a:srgbClr val="00338D">
                      <a:alpha val="0"/>
                    </a:srgbClr>
                  </a:solidFill>
                  <a:prstDash val="solid"/>
                  <a:round/>
                </a:ln>
                <a:solidFill>
                  <a:schemeClr val="tx1">
                    <a:lumMod val="85000"/>
                    <a:lumOff val="15000"/>
                  </a:schemeClr>
                </a:solidFill>
                <a:latin typeface="+mn-ea"/>
              </a:rPr>
              <a:t>억 달러로 전년대비 </a:t>
            </a:r>
            <a:r>
              <a:rPr lang="en-US" altLang="ko-KR" sz="900" dirty="0">
                <a:ln w="9525" cap="flat" cmpd="sng" algn="ctr">
                  <a:solidFill>
                    <a:srgbClr val="00338D">
                      <a:alpha val="0"/>
                    </a:srgbClr>
                  </a:solidFill>
                  <a:prstDash val="solid"/>
                  <a:round/>
                </a:ln>
                <a:solidFill>
                  <a:schemeClr val="tx1">
                    <a:lumMod val="85000"/>
                    <a:lumOff val="15000"/>
                  </a:schemeClr>
                </a:solidFill>
                <a:latin typeface="+mn-ea"/>
              </a:rPr>
              <a:t>21.8% </a:t>
            </a:r>
            <a:r>
              <a:rPr lang="ko-KR" altLang="en-US" sz="900" dirty="0">
                <a:ln w="9525" cap="flat" cmpd="sng" algn="ctr">
                  <a:solidFill>
                    <a:srgbClr val="00338D">
                      <a:alpha val="0"/>
                    </a:srgbClr>
                  </a:solidFill>
                  <a:prstDash val="solid"/>
                  <a:round/>
                </a:ln>
                <a:solidFill>
                  <a:schemeClr val="tx1">
                    <a:lumMod val="85000"/>
                    <a:lumOff val="15000"/>
                  </a:schemeClr>
                </a:solidFill>
                <a:latin typeface="+mn-ea"/>
              </a:rPr>
              <a:t>증가하였으며</a:t>
            </a:r>
            <a:r>
              <a:rPr lang="en-US" altLang="ko-KR" sz="900" dirty="0">
                <a:ln w="9525" cap="flat" cmpd="sng" algn="ctr">
                  <a:solidFill>
                    <a:srgbClr val="00338D">
                      <a:alpha val="0"/>
                    </a:srgbClr>
                  </a:solidFill>
                  <a:prstDash val="solid"/>
                  <a:round/>
                </a:ln>
                <a:solidFill>
                  <a:schemeClr val="tx1">
                    <a:lumMod val="85000"/>
                    <a:lumOff val="15000"/>
                  </a:schemeClr>
                </a:solidFill>
                <a:latin typeface="+mn-ea"/>
              </a:rPr>
              <a:t>, </a:t>
            </a:r>
            <a:r>
              <a:rPr lang="ko-KR" altLang="en-US" sz="900" dirty="0">
                <a:ln w="9525" cap="flat" cmpd="sng" algn="ctr">
                  <a:solidFill>
                    <a:srgbClr val="00338D">
                      <a:alpha val="0"/>
                    </a:srgbClr>
                  </a:solidFill>
                  <a:prstDash val="solid"/>
                  <a:round/>
                </a:ln>
                <a:solidFill>
                  <a:schemeClr val="tx1">
                    <a:lumMod val="85000"/>
                    <a:lumOff val="15000"/>
                  </a:schemeClr>
                </a:solidFill>
                <a:latin typeface="+mn-ea"/>
              </a:rPr>
              <a:t>소비자들의 가족 건강 및 노후 계획 등에 대한 수요 확대로 생명보험이 손해보험을 규모에서 압도</a:t>
            </a:r>
            <a:endParaRPr lang="en-US" altLang="ko-KR" sz="900" dirty="0">
              <a:ln w="9525" cap="flat" cmpd="sng" algn="ctr">
                <a:solidFill>
                  <a:srgbClr val="00338D">
                    <a:alpha val="0"/>
                  </a:srgbClr>
                </a:solidFill>
                <a:prstDash val="solid"/>
                <a:round/>
              </a:ln>
              <a:solidFill>
                <a:schemeClr val="tx1">
                  <a:lumMod val="85000"/>
                  <a:lumOff val="15000"/>
                </a:schemeClr>
              </a:solidFill>
              <a:latin typeface="+mn-ea"/>
            </a:endParaRPr>
          </a:p>
          <a:p>
            <a:pPr marL="108000" indent="-108000" fontAlgn="ctr">
              <a:lnSpc>
                <a:spcPct val="120000"/>
              </a:lnSpc>
              <a:spcBef>
                <a:spcPts val="500"/>
              </a:spcBef>
              <a:buFont typeface="Arial" panose="020B0604020202020204" pitchFamily="34" charset="0"/>
              <a:buChar char="•"/>
            </a:pPr>
            <a:r>
              <a:rPr lang="en-US" altLang="ko-KR" sz="900" dirty="0">
                <a:ln w="9525" cap="flat" cmpd="sng" algn="ctr">
                  <a:solidFill>
                    <a:srgbClr val="00338D">
                      <a:alpha val="0"/>
                    </a:srgbClr>
                  </a:solidFill>
                  <a:prstDash val="solid"/>
                  <a:round/>
                </a:ln>
                <a:solidFill>
                  <a:schemeClr val="tx1">
                    <a:lumMod val="85000"/>
                    <a:lumOff val="15000"/>
                  </a:schemeClr>
                </a:solidFill>
                <a:latin typeface="+mn-ea"/>
              </a:rPr>
              <a:t>2021</a:t>
            </a:r>
            <a:r>
              <a:rPr lang="ko-KR" altLang="en-US" sz="900" dirty="0">
                <a:ln w="9525" cap="flat" cmpd="sng" algn="ctr">
                  <a:solidFill>
                    <a:srgbClr val="00338D">
                      <a:alpha val="0"/>
                    </a:srgbClr>
                  </a:solidFill>
                  <a:prstDash val="solid"/>
                  <a:round/>
                </a:ln>
                <a:solidFill>
                  <a:schemeClr val="tx1">
                    <a:lumMod val="85000"/>
                    <a:lumOff val="15000"/>
                  </a:schemeClr>
                </a:solidFill>
                <a:latin typeface="+mn-ea"/>
              </a:rPr>
              <a:t>년 기준 베트남 손해보험료 규모는 약 </a:t>
            </a:r>
            <a:r>
              <a:rPr lang="en-US" altLang="ko-KR" sz="900" dirty="0">
                <a:ln w="9525" cap="flat" cmpd="sng" algn="ctr">
                  <a:solidFill>
                    <a:srgbClr val="00338D">
                      <a:alpha val="0"/>
                    </a:srgbClr>
                  </a:solidFill>
                  <a:prstDash val="solid"/>
                  <a:round/>
                </a:ln>
                <a:solidFill>
                  <a:schemeClr val="tx1">
                    <a:lumMod val="85000"/>
                    <a:lumOff val="15000"/>
                  </a:schemeClr>
                </a:solidFill>
                <a:latin typeface="+mn-ea"/>
              </a:rPr>
              <a:t>25.2</a:t>
            </a:r>
            <a:r>
              <a:rPr lang="ko-KR" altLang="en-US" sz="900" dirty="0">
                <a:ln w="9525" cap="flat" cmpd="sng" algn="ctr">
                  <a:solidFill>
                    <a:srgbClr val="00338D">
                      <a:alpha val="0"/>
                    </a:srgbClr>
                  </a:solidFill>
                  <a:prstDash val="solid"/>
                  <a:round/>
                </a:ln>
                <a:solidFill>
                  <a:schemeClr val="tx1">
                    <a:lumMod val="85000"/>
                    <a:lumOff val="15000"/>
                  </a:schemeClr>
                </a:solidFill>
                <a:latin typeface="+mn-ea"/>
              </a:rPr>
              <a:t>억 달러로 전년대비 </a:t>
            </a:r>
            <a:r>
              <a:rPr lang="en-US" altLang="ko-KR" sz="900" dirty="0">
                <a:ln w="9525" cap="flat" cmpd="sng" algn="ctr">
                  <a:solidFill>
                    <a:srgbClr val="00338D">
                      <a:alpha val="0"/>
                    </a:srgbClr>
                  </a:solidFill>
                  <a:prstDash val="solid"/>
                  <a:round/>
                </a:ln>
                <a:solidFill>
                  <a:schemeClr val="tx1">
                    <a:lumMod val="85000"/>
                    <a:lumOff val="15000"/>
                  </a:schemeClr>
                </a:solidFill>
                <a:latin typeface="+mn-ea"/>
              </a:rPr>
              <a:t>4.4% </a:t>
            </a:r>
            <a:r>
              <a:rPr lang="ko-KR" altLang="en-US" sz="900" dirty="0">
                <a:ln w="9525" cap="flat" cmpd="sng" algn="ctr">
                  <a:solidFill>
                    <a:srgbClr val="00338D">
                      <a:alpha val="0"/>
                    </a:srgbClr>
                  </a:solidFill>
                  <a:prstDash val="solid"/>
                  <a:round/>
                </a:ln>
                <a:solidFill>
                  <a:schemeClr val="tx1">
                    <a:lumMod val="85000"/>
                    <a:lumOff val="15000"/>
                  </a:schemeClr>
                </a:solidFill>
                <a:latin typeface="+mn-ea"/>
              </a:rPr>
              <a:t>증가</a:t>
            </a:r>
            <a:r>
              <a:rPr lang="en-US" altLang="ko-KR" sz="900" dirty="0">
                <a:ln w="9525" cap="flat" cmpd="sng" algn="ctr">
                  <a:solidFill>
                    <a:srgbClr val="00338D">
                      <a:alpha val="0"/>
                    </a:srgbClr>
                  </a:solidFill>
                  <a:prstDash val="solid"/>
                  <a:round/>
                </a:ln>
                <a:solidFill>
                  <a:schemeClr val="tx1">
                    <a:lumMod val="85000"/>
                    <a:lumOff val="15000"/>
                  </a:schemeClr>
                </a:solidFill>
                <a:latin typeface="+mn-ea"/>
              </a:rPr>
              <a:t>. </a:t>
            </a:r>
            <a:r>
              <a:rPr lang="ko-KR" altLang="en-US" sz="900" dirty="0">
                <a:ln w="9525" cap="flat" cmpd="sng" algn="ctr">
                  <a:solidFill>
                    <a:srgbClr val="00338D">
                      <a:alpha val="0"/>
                    </a:srgbClr>
                  </a:solidFill>
                  <a:prstDash val="solid"/>
                  <a:round/>
                </a:ln>
                <a:solidFill>
                  <a:schemeClr val="tx1">
                    <a:lumMod val="85000"/>
                    <a:lumOff val="15000"/>
                  </a:schemeClr>
                </a:solidFill>
                <a:latin typeface="+mn-ea"/>
              </a:rPr>
              <a:t>베트남 손해보험 시장은 상위 </a:t>
            </a:r>
            <a:r>
              <a:rPr lang="en-US" altLang="ko-KR" sz="900" dirty="0">
                <a:ln w="9525" cap="flat" cmpd="sng" algn="ctr">
                  <a:solidFill>
                    <a:srgbClr val="00338D">
                      <a:alpha val="0"/>
                    </a:srgbClr>
                  </a:solidFill>
                  <a:prstDash val="solid"/>
                  <a:round/>
                </a:ln>
                <a:solidFill>
                  <a:schemeClr val="tx1">
                    <a:lumMod val="85000"/>
                    <a:lumOff val="15000"/>
                  </a:schemeClr>
                </a:solidFill>
                <a:latin typeface="+mn-ea"/>
              </a:rPr>
              <a:t>5</a:t>
            </a:r>
            <a:r>
              <a:rPr lang="ko-KR" altLang="en-US" sz="900" dirty="0">
                <a:ln w="9525" cap="flat" cmpd="sng" algn="ctr">
                  <a:solidFill>
                    <a:srgbClr val="00338D">
                      <a:alpha val="0"/>
                    </a:srgbClr>
                  </a:solidFill>
                  <a:prstDash val="solid"/>
                  <a:round/>
                </a:ln>
                <a:solidFill>
                  <a:schemeClr val="tx1">
                    <a:lumMod val="85000"/>
                    <a:lumOff val="15000"/>
                  </a:schemeClr>
                </a:solidFill>
                <a:latin typeface="+mn-ea"/>
              </a:rPr>
              <a:t>개 손해보험사에 </a:t>
            </a:r>
            <a:r>
              <a:rPr lang="ko-KR" altLang="en-US" sz="900" dirty="0" err="1">
                <a:ln w="9525" cap="flat" cmpd="sng" algn="ctr">
                  <a:solidFill>
                    <a:srgbClr val="00338D">
                      <a:alpha val="0"/>
                    </a:srgbClr>
                  </a:solidFill>
                  <a:prstDash val="solid"/>
                  <a:round/>
                </a:ln>
                <a:solidFill>
                  <a:schemeClr val="tx1">
                    <a:lumMod val="85000"/>
                    <a:lumOff val="15000"/>
                  </a:schemeClr>
                </a:solidFill>
                <a:latin typeface="+mn-ea"/>
              </a:rPr>
              <a:t>집중화되어</a:t>
            </a:r>
            <a:r>
              <a:rPr lang="ko-KR" altLang="en-US" sz="900" dirty="0">
                <a:ln w="9525" cap="flat" cmpd="sng" algn="ctr">
                  <a:solidFill>
                    <a:srgbClr val="00338D">
                      <a:alpha val="0"/>
                    </a:srgbClr>
                  </a:solidFill>
                  <a:prstDash val="solid"/>
                  <a:round/>
                </a:ln>
                <a:solidFill>
                  <a:schemeClr val="tx1">
                    <a:lumMod val="85000"/>
                    <a:lumOff val="15000"/>
                  </a:schemeClr>
                </a:solidFill>
                <a:latin typeface="+mn-ea"/>
              </a:rPr>
              <a:t> </a:t>
            </a:r>
            <a:r>
              <a:rPr lang="ko-KR" altLang="en-US" sz="900" dirty="0" err="1">
                <a:ln w="9525" cap="flat" cmpd="sng" algn="ctr">
                  <a:solidFill>
                    <a:srgbClr val="00338D">
                      <a:alpha val="0"/>
                    </a:srgbClr>
                  </a:solidFill>
                  <a:prstDash val="solid"/>
                  <a:round/>
                </a:ln>
                <a:solidFill>
                  <a:schemeClr val="tx1">
                    <a:lumMod val="85000"/>
                    <a:lumOff val="15000"/>
                  </a:schemeClr>
                </a:solidFill>
                <a:latin typeface="+mn-ea"/>
              </a:rPr>
              <a:t>과점화된</a:t>
            </a:r>
            <a:r>
              <a:rPr lang="ko-KR" altLang="en-US" sz="900" dirty="0">
                <a:ln w="9525" cap="flat" cmpd="sng" algn="ctr">
                  <a:solidFill>
                    <a:srgbClr val="00338D">
                      <a:alpha val="0"/>
                    </a:srgbClr>
                  </a:solidFill>
                  <a:prstDash val="solid"/>
                  <a:round/>
                </a:ln>
                <a:solidFill>
                  <a:schemeClr val="tx1">
                    <a:lumMod val="85000"/>
                    <a:lumOff val="15000"/>
                  </a:schemeClr>
                </a:solidFill>
                <a:latin typeface="+mn-ea"/>
              </a:rPr>
              <a:t> 형태</a:t>
            </a:r>
            <a:endParaRPr lang="en-US" altLang="ko-KR" sz="900" dirty="0">
              <a:ln w="9525" cap="flat" cmpd="sng" algn="ctr">
                <a:solidFill>
                  <a:srgbClr val="00338D">
                    <a:alpha val="0"/>
                  </a:srgbClr>
                </a:solidFill>
                <a:prstDash val="solid"/>
                <a:round/>
              </a:ln>
              <a:solidFill>
                <a:schemeClr val="tx1">
                  <a:lumMod val="85000"/>
                  <a:lumOff val="15000"/>
                </a:schemeClr>
              </a:solidFill>
              <a:latin typeface="+mn-ea"/>
            </a:endParaRPr>
          </a:p>
        </p:txBody>
      </p:sp>
      <p:grpSp>
        <p:nvGrpSpPr>
          <p:cNvPr id="45" name="그룹 44">
            <a:extLst>
              <a:ext uri="{FF2B5EF4-FFF2-40B4-BE49-F238E27FC236}">
                <a16:creationId xmlns:a16="http://schemas.microsoft.com/office/drawing/2014/main" id="{C37687EA-4CDD-43EA-516B-71240E7105E0}"/>
              </a:ext>
            </a:extLst>
          </p:cNvPr>
          <p:cNvGrpSpPr/>
          <p:nvPr/>
        </p:nvGrpSpPr>
        <p:grpSpPr>
          <a:xfrm>
            <a:off x="658360" y="1393513"/>
            <a:ext cx="4091090" cy="3835101"/>
            <a:chOff x="658360" y="1393513"/>
            <a:chExt cx="4091090" cy="3835101"/>
          </a:xfrm>
        </p:grpSpPr>
        <p:sp>
          <p:nvSpPr>
            <p:cNvPr id="46" name="사각형: 둥근 모서리 45">
              <a:extLst>
                <a:ext uri="{FF2B5EF4-FFF2-40B4-BE49-F238E27FC236}">
                  <a16:creationId xmlns:a16="http://schemas.microsoft.com/office/drawing/2014/main" id="{D2B57E42-638A-7B9B-D61E-CD572E6DF944}"/>
                </a:ext>
              </a:extLst>
            </p:cNvPr>
            <p:cNvSpPr/>
            <p:nvPr/>
          </p:nvSpPr>
          <p:spPr>
            <a:xfrm>
              <a:off x="658360" y="1393513"/>
              <a:ext cx="1270331" cy="255468"/>
            </a:xfrm>
            <a:prstGeom prst="roundRect">
              <a:avLst/>
            </a:prstGeom>
            <a:solidFill>
              <a:schemeClr val="bg1">
                <a:lumMod val="95000"/>
              </a:schemeClr>
            </a:solidFill>
            <a:ln>
              <a:solidFill>
                <a:schemeClr val="bg1">
                  <a:lumMod val="85000"/>
                </a:schemeClr>
              </a:solidFill>
            </a:ln>
          </p:spPr>
          <p:style>
            <a:lnRef idx="0">
              <a:scrgbClr r="0" g="0" b="0"/>
            </a:lnRef>
            <a:fillRef idx="0">
              <a:scrgbClr r="0" g="0" b="0"/>
            </a:fillRef>
            <a:effectRef idx="0">
              <a:scrgbClr r="0" g="0" b="0"/>
            </a:effectRef>
            <a:fontRef idx="minor">
              <a:schemeClr val="lt1"/>
            </a:fontRef>
          </p:style>
          <p:txBody>
            <a:bodyPr rtlCol="0" anchor="ctr"/>
            <a:lstStyle/>
            <a:p>
              <a:pPr fontAlgn="ctr" latinLnBrk="1"/>
              <a:r>
                <a:rPr lang="ko-KR" altLang="en-US" sz="1100" b="1" dirty="0">
                  <a:ln>
                    <a:solidFill>
                      <a:srgbClr val="1758E3">
                        <a:alpha val="0"/>
                      </a:srgbClr>
                    </a:solidFill>
                  </a:ln>
                  <a:solidFill>
                    <a:srgbClr val="00B0F0"/>
                  </a:solidFill>
                  <a:latin typeface="+mj-ea"/>
                  <a:ea typeface="+mj-ea"/>
                </a:rPr>
                <a:t>실질 </a:t>
              </a:r>
              <a:r>
                <a:rPr lang="en-US" altLang="ko-KR" sz="1100" b="1" dirty="0">
                  <a:ln>
                    <a:solidFill>
                      <a:srgbClr val="1758E3">
                        <a:alpha val="0"/>
                      </a:srgbClr>
                    </a:solidFill>
                  </a:ln>
                  <a:solidFill>
                    <a:srgbClr val="00B0F0"/>
                  </a:solidFill>
                  <a:latin typeface="+mj-ea"/>
                  <a:ea typeface="+mj-ea"/>
                </a:rPr>
                <a:t>GDP </a:t>
              </a:r>
              <a:r>
                <a:rPr lang="ko-KR" altLang="en-US" sz="1100" b="1" dirty="0">
                  <a:ln>
                    <a:solidFill>
                      <a:srgbClr val="1758E3">
                        <a:alpha val="0"/>
                      </a:srgbClr>
                    </a:solidFill>
                  </a:ln>
                  <a:solidFill>
                    <a:srgbClr val="00B0F0"/>
                  </a:solidFill>
                  <a:latin typeface="+mj-ea"/>
                  <a:ea typeface="+mj-ea"/>
                </a:rPr>
                <a:t>성장률</a:t>
              </a:r>
              <a:endParaRPr lang="ko-KR" altLang="ko-KR" sz="1100" b="1" dirty="0">
                <a:ln>
                  <a:solidFill>
                    <a:srgbClr val="1758E3">
                      <a:alpha val="0"/>
                    </a:srgbClr>
                  </a:solidFill>
                </a:ln>
                <a:solidFill>
                  <a:srgbClr val="00B0F0"/>
                </a:solidFill>
                <a:latin typeface="+mj-ea"/>
                <a:ea typeface="+mj-ea"/>
              </a:endParaRPr>
            </a:p>
          </p:txBody>
        </p:sp>
        <p:sp>
          <p:nvSpPr>
            <p:cNvPr id="48" name="사각형: 둥근 모서리 47">
              <a:extLst>
                <a:ext uri="{FF2B5EF4-FFF2-40B4-BE49-F238E27FC236}">
                  <a16:creationId xmlns:a16="http://schemas.microsoft.com/office/drawing/2014/main" id="{82415A88-8997-8482-87ED-3102C71147E4}"/>
                </a:ext>
              </a:extLst>
            </p:cNvPr>
            <p:cNvSpPr/>
            <p:nvPr/>
          </p:nvSpPr>
          <p:spPr>
            <a:xfrm>
              <a:off x="2008695" y="1393513"/>
              <a:ext cx="1270331" cy="255468"/>
            </a:xfrm>
            <a:prstGeom prst="roundRect">
              <a:avLst/>
            </a:prstGeom>
            <a:solidFill>
              <a:schemeClr val="bg1">
                <a:lumMod val="95000"/>
              </a:schemeClr>
            </a:solidFill>
            <a:ln>
              <a:solidFill>
                <a:schemeClr val="bg1">
                  <a:lumMod val="85000"/>
                </a:schemeClr>
              </a:solidFill>
            </a:ln>
          </p:spPr>
          <p:style>
            <a:lnRef idx="0">
              <a:scrgbClr r="0" g="0" b="0"/>
            </a:lnRef>
            <a:fillRef idx="0">
              <a:scrgbClr r="0" g="0" b="0"/>
            </a:fillRef>
            <a:effectRef idx="0">
              <a:scrgbClr r="0" g="0" b="0"/>
            </a:effectRef>
            <a:fontRef idx="minor">
              <a:schemeClr val="lt1"/>
            </a:fontRef>
          </p:style>
          <p:txBody>
            <a:bodyPr rtlCol="0" anchor="ctr"/>
            <a:lstStyle/>
            <a:p>
              <a:pPr fontAlgn="ctr" latinLnBrk="1"/>
              <a:r>
                <a:rPr lang="en-US" altLang="ko-KR" sz="1100" b="1" dirty="0">
                  <a:ln>
                    <a:solidFill>
                      <a:srgbClr val="1758E3">
                        <a:alpha val="0"/>
                      </a:srgbClr>
                    </a:solidFill>
                  </a:ln>
                  <a:solidFill>
                    <a:srgbClr val="00B0F0"/>
                  </a:solidFill>
                  <a:latin typeface="+mj-ea"/>
                  <a:ea typeface="+mj-ea"/>
                </a:rPr>
                <a:t>1</a:t>
              </a:r>
              <a:r>
                <a:rPr lang="ko-KR" altLang="en-US" sz="1100" b="1" dirty="0">
                  <a:ln>
                    <a:solidFill>
                      <a:srgbClr val="1758E3">
                        <a:alpha val="0"/>
                      </a:srgbClr>
                    </a:solidFill>
                  </a:ln>
                  <a:solidFill>
                    <a:srgbClr val="00B0F0"/>
                  </a:solidFill>
                  <a:latin typeface="+mj-ea"/>
                  <a:ea typeface="+mj-ea"/>
                </a:rPr>
                <a:t>인당 </a:t>
              </a:r>
              <a:r>
                <a:rPr lang="en-US" altLang="ko-KR" sz="1100" b="1" dirty="0">
                  <a:ln>
                    <a:solidFill>
                      <a:srgbClr val="1758E3">
                        <a:alpha val="0"/>
                      </a:srgbClr>
                    </a:solidFill>
                  </a:ln>
                  <a:solidFill>
                    <a:srgbClr val="00B0F0"/>
                  </a:solidFill>
                  <a:latin typeface="+mj-ea"/>
                  <a:ea typeface="+mj-ea"/>
                </a:rPr>
                <a:t>GDP</a:t>
              </a:r>
            </a:p>
          </p:txBody>
        </p:sp>
        <p:sp>
          <p:nvSpPr>
            <p:cNvPr id="49" name="사각형: 둥근 모서리 48">
              <a:extLst>
                <a:ext uri="{FF2B5EF4-FFF2-40B4-BE49-F238E27FC236}">
                  <a16:creationId xmlns:a16="http://schemas.microsoft.com/office/drawing/2014/main" id="{862A1F67-B8C8-5406-2C7C-9696FEC9237D}"/>
                </a:ext>
              </a:extLst>
            </p:cNvPr>
            <p:cNvSpPr/>
            <p:nvPr/>
          </p:nvSpPr>
          <p:spPr>
            <a:xfrm>
              <a:off x="3359031" y="1393513"/>
              <a:ext cx="1390419" cy="255468"/>
            </a:xfrm>
            <a:prstGeom prst="roundRect">
              <a:avLst/>
            </a:prstGeom>
            <a:solidFill>
              <a:schemeClr val="bg1">
                <a:lumMod val="95000"/>
              </a:schemeClr>
            </a:solidFill>
            <a:ln>
              <a:solidFill>
                <a:schemeClr val="bg1">
                  <a:lumMod val="85000"/>
                </a:schemeClr>
              </a:solidFill>
            </a:ln>
          </p:spPr>
          <p:style>
            <a:lnRef idx="0">
              <a:scrgbClr r="0" g="0" b="0"/>
            </a:lnRef>
            <a:fillRef idx="0">
              <a:scrgbClr r="0" g="0" b="0"/>
            </a:fillRef>
            <a:effectRef idx="0">
              <a:scrgbClr r="0" g="0" b="0"/>
            </a:effectRef>
            <a:fontRef idx="minor">
              <a:schemeClr val="lt1"/>
            </a:fontRef>
          </p:style>
          <p:txBody>
            <a:bodyPr rtlCol="0" anchor="ctr"/>
            <a:lstStyle/>
            <a:p>
              <a:pPr fontAlgn="ctr" latinLnBrk="1"/>
              <a:r>
                <a:rPr lang="ko-KR" altLang="en-US" sz="1100" b="1" dirty="0">
                  <a:ln>
                    <a:solidFill>
                      <a:srgbClr val="1758E3">
                        <a:alpha val="0"/>
                      </a:srgbClr>
                    </a:solidFill>
                  </a:ln>
                  <a:solidFill>
                    <a:srgbClr val="00B0F0"/>
                  </a:solidFill>
                  <a:latin typeface="+mj-ea"/>
                  <a:ea typeface="+mj-ea"/>
                </a:rPr>
                <a:t>인플레이션</a:t>
              </a:r>
              <a:r>
                <a:rPr lang="en-US" altLang="ko-KR" sz="900" b="1" dirty="0">
                  <a:ln>
                    <a:solidFill>
                      <a:srgbClr val="1758E3">
                        <a:alpha val="0"/>
                      </a:srgbClr>
                    </a:solidFill>
                  </a:ln>
                  <a:solidFill>
                    <a:srgbClr val="00B0F0"/>
                  </a:solidFill>
                  <a:latin typeface="+mj-ea"/>
                  <a:ea typeface="+mj-ea"/>
                </a:rPr>
                <a:t>(% change)</a:t>
              </a:r>
              <a:endParaRPr lang="en-US" altLang="ko-KR" sz="1100" b="1" dirty="0">
                <a:ln>
                  <a:solidFill>
                    <a:srgbClr val="1758E3">
                      <a:alpha val="0"/>
                    </a:srgbClr>
                  </a:solidFill>
                </a:ln>
                <a:solidFill>
                  <a:srgbClr val="00B0F0"/>
                </a:solidFill>
                <a:latin typeface="+mj-ea"/>
                <a:ea typeface="+mj-ea"/>
              </a:endParaRPr>
            </a:p>
          </p:txBody>
        </p:sp>
        <p:sp>
          <p:nvSpPr>
            <p:cNvPr id="50" name="사각형: 둥근 모서리 49">
              <a:extLst>
                <a:ext uri="{FF2B5EF4-FFF2-40B4-BE49-F238E27FC236}">
                  <a16:creationId xmlns:a16="http://schemas.microsoft.com/office/drawing/2014/main" id="{4638634A-669B-39BC-5EE5-DCACCD78984C}"/>
                </a:ext>
              </a:extLst>
            </p:cNvPr>
            <p:cNvSpPr/>
            <p:nvPr/>
          </p:nvSpPr>
          <p:spPr>
            <a:xfrm>
              <a:off x="658360" y="2190956"/>
              <a:ext cx="1270331" cy="255468"/>
            </a:xfrm>
            <a:prstGeom prst="roundRect">
              <a:avLst/>
            </a:prstGeom>
            <a:solidFill>
              <a:schemeClr val="bg1">
                <a:lumMod val="95000"/>
              </a:schemeClr>
            </a:solidFill>
            <a:ln>
              <a:solidFill>
                <a:schemeClr val="bg1">
                  <a:lumMod val="85000"/>
                </a:schemeClr>
              </a:solidFill>
            </a:ln>
          </p:spPr>
          <p:style>
            <a:lnRef idx="0">
              <a:scrgbClr r="0" g="0" b="0"/>
            </a:lnRef>
            <a:fillRef idx="0">
              <a:scrgbClr r="0" g="0" b="0"/>
            </a:fillRef>
            <a:effectRef idx="0">
              <a:scrgbClr r="0" g="0" b="0"/>
            </a:effectRef>
            <a:fontRef idx="minor">
              <a:schemeClr val="lt1"/>
            </a:fontRef>
          </p:style>
          <p:txBody>
            <a:bodyPr rtlCol="0" anchor="ctr"/>
            <a:lstStyle/>
            <a:p>
              <a:pPr fontAlgn="ctr" latinLnBrk="1"/>
              <a:r>
                <a:rPr lang="ko-KR" altLang="en-US" sz="1100" b="1" dirty="0">
                  <a:ln>
                    <a:solidFill>
                      <a:srgbClr val="1758E3">
                        <a:alpha val="0"/>
                      </a:srgbClr>
                    </a:solidFill>
                  </a:ln>
                  <a:solidFill>
                    <a:srgbClr val="00B0F0"/>
                  </a:solidFill>
                  <a:latin typeface="+mj-ea"/>
                  <a:ea typeface="+mj-ea"/>
                </a:rPr>
                <a:t>인구</a:t>
              </a:r>
              <a:endParaRPr lang="ko-KR" altLang="ko-KR" sz="1100" b="1" dirty="0">
                <a:ln>
                  <a:solidFill>
                    <a:srgbClr val="1758E3">
                      <a:alpha val="0"/>
                    </a:srgbClr>
                  </a:solidFill>
                </a:ln>
                <a:solidFill>
                  <a:srgbClr val="00B0F0"/>
                </a:solidFill>
                <a:latin typeface="+mj-ea"/>
                <a:ea typeface="+mj-ea"/>
              </a:endParaRPr>
            </a:p>
          </p:txBody>
        </p:sp>
        <p:sp>
          <p:nvSpPr>
            <p:cNvPr id="51" name="사각형: 둥근 모서리 50">
              <a:extLst>
                <a:ext uri="{FF2B5EF4-FFF2-40B4-BE49-F238E27FC236}">
                  <a16:creationId xmlns:a16="http://schemas.microsoft.com/office/drawing/2014/main" id="{E0C35AAB-2AF8-4D3B-A3A5-2E63B3D102F1}"/>
                </a:ext>
              </a:extLst>
            </p:cNvPr>
            <p:cNvSpPr/>
            <p:nvPr/>
          </p:nvSpPr>
          <p:spPr>
            <a:xfrm>
              <a:off x="2008695" y="2190956"/>
              <a:ext cx="1270331" cy="255468"/>
            </a:xfrm>
            <a:prstGeom prst="roundRect">
              <a:avLst/>
            </a:prstGeom>
            <a:solidFill>
              <a:schemeClr val="bg1">
                <a:lumMod val="95000"/>
              </a:schemeClr>
            </a:solidFill>
            <a:ln>
              <a:solidFill>
                <a:schemeClr val="bg1">
                  <a:lumMod val="85000"/>
                </a:schemeClr>
              </a:solidFill>
            </a:ln>
          </p:spPr>
          <p:style>
            <a:lnRef idx="0">
              <a:scrgbClr r="0" g="0" b="0"/>
            </a:lnRef>
            <a:fillRef idx="0">
              <a:scrgbClr r="0" g="0" b="0"/>
            </a:fillRef>
            <a:effectRef idx="0">
              <a:scrgbClr r="0" g="0" b="0"/>
            </a:effectRef>
            <a:fontRef idx="minor">
              <a:schemeClr val="lt1"/>
            </a:fontRef>
          </p:style>
          <p:txBody>
            <a:bodyPr rtlCol="0" anchor="ctr"/>
            <a:lstStyle/>
            <a:p>
              <a:pPr fontAlgn="ctr" latinLnBrk="1"/>
              <a:r>
                <a:rPr lang="ko-KR" altLang="en-US" sz="1100" b="1" dirty="0">
                  <a:ln>
                    <a:solidFill>
                      <a:srgbClr val="1758E3">
                        <a:alpha val="0"/>
                      </a:srgbClr>
                    </a:solidFill>
                  </a:ln>
                  <a:solidFill>
                    <a:srgbClr val="00B0F0"/>
                  </a:solidFill>
                  <a:latin typeface="+mj-ea"/>
                  <a:ea typeface="+mj-ea"/>
                </a:rPr>
                <a:t>출산율</a:t>
              </a:r>
              <a:endParaRPr lang="en-US" altLang="ko-KR" sz="1100" b="1" dirty="0">
                <a:ln>
                  <a:solidFill>
                    <a:srgbClr val="1758E3">
                      <a:alpha val="0"/>
                    </a:srgbClr>
                  </a:solidFill>
                </a:ln>
                <a:solidFill>
                  <a:srgbClr val="00B0F0"/>
                </a:solidFill>
                <a:latin typeface="+mj-ea"/>
                <a:ea typeface="+mj-ea"/>
              </a:endParaRPr>
            </a:p>
          </p:txBody>
        </p:sp>
        <p:sp>
          <p:nvSpPr>
            <p:cNvPr id="52" name="사각형: 둥근 모서리 51">
              <a:extLst>
                <a:ext uri="{FF2B5EF4-FFF2-40B4-BE49-F238E27FC236}">
                  <a16:creationId xmlns:a16="http://schemas.microsoft.com/office/drawing/2014/main" id="{B028BBC5-DA11-5F88-6DDC-069254B1F1CB}"/>
                </a:ext>
              </a:extLst>
            </p:cNvPr>
            <p:cNvSpPr/>
            <p:nvPr/>
          </p:nvSpPr>
          <p:spPr>
            <a:xfrm>
              <a:off x="3359031" y="2190956"/>
              <a:ext cx="1390419" cy="255468"/>
            </a:xfrm>
            <a:prstGeom prst="roundRect">
              <a:avLst/>
            </a:prstGeom>
            <a:solidFill>
              <a:schemeClr val="bg1">
                <a:lumMod val="95000"/>
              </a:schemeClr>
            </a:solidFill>
            <a:ln>
              <a:solidFill>
                <a:schemeClr val="bg1">
                  <a:lumMod val="85000"/>
                </a:schemeClr>
              </a:solidFill>
            </a:ln>
          </p:spPr>
          <p:style>
            <a:lnRef idx="0">
              <a:scrgbClr r="0" g="0" b="0"/>
            </a:lnRef>
            <a:fillRef idx="0">
              <a:scrgbClr r="0" g="0" b="0"/>
            </a:fillRef>
            <a:effectRef idx="0">
              <a:scrgbClr r="0" g="0" b="0"/>
            </a:effectRef>
            <a:fontRef idx="minor">
              <a:schemeClr val="lt1"/>
            </a:fontRef>
          </p:style>
          <p:txBody>
            <a:bodyPr rtlCol="0" anchor="ctr"/>
            <a:lstStyle/>
            <a:p>
              <a:pPr fontAlgn="ctr" latinLnBrk="1"/>
              <a:r>
                <a:rPr lang="ko-KR" altLang="en-US" sz="1100" b="1" dirty="0">
                  <a:ln>
                    <a:solidFill>
                      <a:srgbClr val="1758E3">
                        <a:alpha val="0"/>
                      </a:srgbClr>
                    </a:solidFill>
                  </a:ln>
                  <a:solidFill>
                    <a:srgbClr val="00B0F0"/>
                  </a:solidFill>
                  <a:latin typeface="+mj-ea"/>
                  <a:ea typeface="+mj-ea"/>
                </a:rPr>
                <a:t>연령 중간값</a:t>
              </a:r>
              <a:endParaRPr lang="en-US" altLang="ko-KR" sz="1100" b="1" dirty="0">
                <a:ln>
                  <a:solidFill>
                    <a:srgbClr val="1758E3">
                      <a:alpha val="0"/>
                    </a:srgbClr>
                  </a:solidFill>
                </a:ln>
                <a:solidFill>
                  <a:srgbClr val="00B0F0"/>
                </a:solidFill>
                <a:latin typeface="+mj-ea"/>
                <a:ea typeface="+mj-ea"/>
              </a:endParaRPr>
            </a:p>
          </p:txBody>
        </p:sp>
        <p:sp>
          <p:nvSpPr>
            <p:cNvPr id="55" name="사각형: 둥근 모서리 54">
              <a:extLst>
                <a:ext uri="{FF2B5EF4-FFF2-40B4-BE49-F238E27FC236}">
                  <a16:creationId xmlns:a16="http://schemas.microsoft.com/office/drawing/2014/main" id="{5B43D9D8-5969-207A-AEA7-242993AA5D4A}"/>
                </a:ext>
              </a:extLst>
            </p:cNvPr>
            <p:cNvSpPr/>
            <p:nvPr/>
          </p:nvSpPr>
          <p:spPr>
            <a:xfrm>
              <a:off x="658360" y="2995492"/>
              <a:ext cx="1605433" cy="255468"/>
            </a:xfrm>
            <a:prstGeom prst="roundRect">
              <a:avLst/>
            </a:prstGeom>
            <a:solidFill>
              <a:schemeClr val="bg1">
                <a:lumMod val="95000"/>
              </a:schemeClr>
            </a:solidFill>
            <a:ln>
              <a:solidFill>
                <a:schemeClr val="bg1">
                  <a:lumMod val="85000"/>
                </a:schemeClr>
              </a:solidFill>
            </a:ln>
          </p:spPr>
          <p:style>
            <a:lnRef idx="0">
              <a:scrgbClr r="0" g="0" b="0"/>
            </a:lnRef>
            <a:fillRef idx="0">
              <a:scrgbClr r="0" g="0" b="0"/>
            </a:fillRef>
            <a:effectRef idx="0">
              <a:scrgbClr r="0" g="0" b="0"/>
            </a:effectRef>
            <a:fontRef idx="minor">
              <a:schemeClr val="lt1"/>
            </a:fontRef>
          </p:style>
          <p:txBody>
            <a:bodyPr rtlCol="0" anchor="ctr"/>
            <a:lstStyle/>
            <a:p>
              <a:pPr fontAlgn="ctr" latinLnBrk="1"/>
              <a:r>
                <a:rPr lang="ko-KR" altLang="en-US" sz="1100" b="1" dirty="0">
                  <a:ln>
                    <a:solidFill>
                      <a:srgbClr val="1758E3">
                        <a:alpha val="0"/>
                      </a:srgbClr>
                    </a:solidFill>
                  </a:ln>
                  <a:solidFill>
                    <a:srgbClr val="00B0F0"/>
                  </a:solidFill>
                  <a:latin typeface="+mj-ea"/>
                  <a:ea typeface="+mj-ea"/>
                </a:rPr>
                <a:t>기대수명</a:t>
              </a:r>
              <a:endParaRPr lang="ko-KR" altLang="ko-KR" sz="1100" b="1" dirty="0">
                <a:ln>
                  <a:solidFill>
                    <a:srgbClr val="1758E3">
                      <a:alpha val="0"/>
                    </a:srgbClr>
                  </a:solidFill>
                </a:ln>
                <a:solidFill>
                  <a:srgbClr val="00B0F0"/>
                </a:solidFill>
                <a:latin typeface="+mj-ea"/>
                <a:ea typeface="+mj-ea"/>
              </a:endParaRPr>
            </a:p>
          </p:txBody>
        </p:sp>
        <p:sp>
          <p:nvSpPr>
            <p:cNvPr id="56" name="사각형: 둥근 모서리 55">
              <a:extLst>
                <a:ext uri="{FF2B5EF4-FFF2-40B4-BE49-F238E27FC236}">
                  <a16:creationId xmlns:a16="http://schemas.microsoft.com/office/drawing/2014/main" id="{0ED0DFC0-05A2-A437-CC29-ED6E515C7A25}"/>
                </a:ext>
              </a:extLst>
            </p:cNvPr>
            <p:cNvSpPr/>
            <p:nvPr/>
          </p:nvSpPr>
          <p:spPr>
            <a:xfrm>
              <a:off x="2343975" y="2995492"/>
              <a:ext cx="1605433" cy="255468"/>
            </a:xfrm>
            <a:prstGeom prst="roundRect">
              <a:avLst/>
            </a:prstGeom>
            <a:solidFill>
              <a:schemeClr val="bg1">
                <a:lumMod val="95000"/>
              </a:schemeClr>
            </a:solidFill>
            <a:ln>
              <a:solidFill>
                <a:schemeClr val="bg1">
                  <a:lumMod val="85000"/>
                </a:schemeClr>
              </a:solidFill>
            </a:ln>
          </p:spPr>
          <p:style>
            <a:lnRef idx="0">
              <a:scrgbClr r="0" g="0" b="0"/>
            </a:lnRef>
            <a:fillRef idx="0">
              <a:scrgbClr r="0" g="0" b="0"/>
            </a:fillRef>
            <a:effectRef idx="0">
              <a:scrgbClr r="0" g="0" b="0"/>
            </a:effectRef>
            <a:fontRef idx="minor">
              <a:schemeClr val="lt1"/>
            </a:fontRef>
          </p:style>
          <p:txBody>
            <a:bodyPr rtlCol="0" anchor="ctr"/>
            <a:lstStyle/>
            <a:p>
              <a:pPr fontAlgn="ctr" latinLnBrk="1"/>
              <a:r>
                <a:rPr lang="ko-KR" altLang="en-US" sz="1100" b="1" dirty="0">
                  <a:ln>
                    <a:solidFill>
                      <a:srgbClr val="1758E3">
                        <a:alpha val="0"/>
                      </a:srgbClr>
                    </a:solidFill>
                  </a:ln>
                  <a:solidFill>
                    <a:srgbClr val="00B0F0"/>
                  </a:solidFill>
                  <a:latin typeface="+mj-ea"/>
                  <a:ea typeface="+mj-ea"/>
                </a:rPr>
                <a:t>도시화 인구</a:t>
              </a:r>
              <a:endParaRPr lang="ko-KR" altLang="ko-KR" sz="1100" b="1" dirty="0">
                <a:ln>
                  <a:solidFill>
                    <a:srgbClr val="1758E3">
                      <a:alpha val="0"/>
                    </a:srgbClr>
                  </a:solidFill>
                </a:ln>
                <a:solidFill>
                  <a:srgbClr val="00B0F0"/>
                </a:solidFill>
                <a:latin typeface="+mj-ea"/>
                <a:ea typeface="+mj-ea"/>
              </a:endParaRPr>
            </a:p>
          </p:txBody>
        </p:sp>
        <p:sp>
          <p:nvSpPr>
            <p:cNvPr id="57" name="사각형: 둥근 모서리 56">
              <a:extLst>
                <a:ext uri="{FF2B5EF4-FFF2-40B4-BE49-F238E27FC236}">
                  <a16:creationId xmlns:a16="http://schemas.microsoft.com/office/drawing/2014/main" id="{C3157E6A-17CC-37F2-0D87-293C5D772EEC}"/>
                </a:ext>
              </a:extLst>
            </p:cNvPr>
            <p:cNvSpPr/>
            <p:nvPr/>
          </p:nvSpPr>
          <p:spPr>
            <a:xfrm>
              <a:off x="658360" y="3973687"/>
              <a:ext cx="1605433" cy="255468"/>
            </a:xfrm>
            <a:prstGeom prst="roundRect">
              <a:avLst/>
            </a:prstGeom>
            <a:solidFill>
              <a:schemeClr val="bg1">
                <a:lumMod val="95000"/>
              </a:schemeClr>
            </a:solidFill>
            <a:ln>
              <a:solidFill>
                <a:schemeClr val="bg1">
                  <a:lumMod val="85000"/>
                </a:schemeClr>
              </a:solidFill>
            </a:ln>
          </p:spPr>
          <p:style>
            <a:lnRef idx="0">
              <a:scrgbClr r="0" g="0" b="0"/>
            </a:lnRef>
            <a:fillRef idx="0">
              <a:scrgbClr r="0" g="0" b="0"/>
            </a:fillRef>
            <a:effectRef idx="0">
              <a:scrgbClr r="0" g="0" b="0"/>
            </a:effectRef>
            <a:fontRef idx="minor">
              <a:schemeClr val="lt1"/>
            </a:fontRef>
          </p:style>
          <p:txBody>
            <a:bodyPr rtlCol="0" anchor="ctr"/>
            <a:lstStyle/>
            <a:p>
              <a:pPr fontAlgn="ctr" latinLnBrk="1"/>
              <a:r>
                <a:rPr lang="ko-KR" altLang="en-US" sz="1100" b="1" dirty="0">
                  <a:ln>
                    <a:solidFill>
                      <a:srgbClr val="1758E3">
                        <a:alpha val="0"/>
                      </a:srgbClr>
                    </a:solidFill>
                  </a:ln>
                  <a:solidFill>
                    <a:srgbClr val="00B0F0"/>
                  </a:solidFill>
                  <a:latin typeface="+mj-ea"/>
                  <a:ea typeface="+mj-ea"/>
                </a:rPr>
                <a:t>수입보험료</a:t>
              </a:r>
            </a:p>
          </p:txBody>
        </p:sp>
        <p:sp>
          <p:nvSpPr>
            <p:cNvPr id="58" name="사각형: 둥근 모서리 57">
              <a:extLst>
                <a:ext uri="{FF2B5EF4-FFF2-40B4-BE49-F238E27FC236}">
                  <a16:creationId xmlns:a16="http://schemas.microsoft.com/office/drawing/2014/main" id="{62A10CB4-63FF-73E2-5A2B-B7E5D882BE14}"/>
                </a:ext>
              </a:extLst>
            </p:cNvPr>
            <p:cNvSpPr/>
            <p:nvPr/>
          </p:nvSpPr>
          <p:spPr>
            <a:xfrm>
              <a:off x="2343975" y="3973687"/>
              <a:ext cx="1605433" cy="255468"/>
            </a:xfrm>
            <a:prstGeom prst="roundRect">
              <a:avLst/>
            </a:prstGeom>
            <a:solidFill>
              <a:schemeClr val="bg1">
                <a:lumMod val="95000"/>
              </a:schemeClr>
            </a:solidFill>
            <a:ln>
              <a:solidFill>
                <a:schemeClr val="bg1">
                  <a:lumMod val="85000"/>
                </a:schemeClr>
              </a:solidFill>
            </a:ln>
          </p:spPr>
          <p:style>
            <a:lnRef idx="0">
              <a:scrgbClr r="0" g="0" b="0"/>
            </a:lnRef>
            <a:fillRef idx="0">
              <a:scrgbClr r="0" g="0" b="0"/>
            </a:fillRef>
            <a:effectRef idx="0">
              <a:scrgbClr r="0" g="0" b="0"/>
            </a:effectRef>
            <a:fontRef idx="minor">
              <a:schemeClr val="lt1"/>
            </a:fontRef>
          </p:style>
          <p:txBody>
            <a:bodyPr rtlCol="0" anchor="ctr"/>
            <a:lstStyle/>
            <a:p>
              <a:pPr fontAlgn="ctr" latinLnBrk="1"/>
              <a:r>
                <a:rPr lang="ko-KR" altLang="en-US" sz="1100" b="1" dirty="0">
                  <a:ln>
                    <a:solidFill>
                      <a:srgbClr val="1758E3">
                        <a:alpha val="0"/>
                      </a:srgbClr>
                    </a:solidFill>
                  </a:ln>
                  <a:solidFill>
                    <a:srgbClr val="00B0F0"/>
                  </a:solidFill>
                  <a:latin typeface="+mj-ea"/>
                  <a:ea typeface="+mj-ea"/>
                </a:rPr>
                <a:t>글로벌 시장점유율</a:t>
              </a:r>
            </a:p>
          </p:txBody>
        </p:sp>
        <p:sp>
          <p:nvSpPr>
            <p:cNvPr id="59" name="사각형: 둥근 모서리 58">
              <a:extLst>
                <a:ext uri="{FF2B5EF4-FFF2-40B4-BE49-F238E27FC236}">
                  <a16:creationId xmlns:a16="http://schemas.microsoft.com/office/drawing/2014/main" id="{9E645087-A679-666C-B86F-2C55778BCCE0}"/>
                </a:ext>
              </a:extLst>
            </p:cNvPr>
            <p:cNvSpPr/>
            <p:nvPr/>
          </p:nvSpPr>
          <p:spPr>
            <a:xfrm>
              <a:off x="658360" y="4973146"/>
              <a:ext cx="1605433" cy="255468"/>
            </a:xfrm>
            <a:prstGeom prst="roundRect">
              <a:avLst/>
            </a:prstGeom>
            <a:solidFill>
              <a:schemeClr val="bg1">
                <a:lumMod val="95000"/>
              </a:schemeClr>
            </a:solidFill>
            <a:ln>
              <a:solidFill>
                <a:schemeClr val="bg1">
                  <a:lumMod val="85000"/>
                </a:schemeClr>
              </a:solidFill>
            </a:ln>
          </p:spPr>
          <p:style>
            <a:lnRef idx="0">
              <a:scrgbClr r="0" g="0" b="0"/>
            </a:lnRef>
            <a:fillRef idx="0">
              <a:scrgbClr r="0" g="0" b="0"/>
            </a:fillRef>
            <a:effectRef idx="0">
              <a:scrgbClr r="0" g="0" b="0"/>
            </a:effectRef>
            <a:fontRef idx="minor">
              <a:schemeClr val="lt1"/>
            </a:fontRef>
          </p:style>
          <p:txBody>
            <a:bodyPr rtlCol="0" anchor="ctr"/>
            <a:lstStyle/>
            <a:p>
              <a:pPr fontAlgn="ctr" latinLnBrk="1"/>
              <a:r>
                <a:rPr lang="ko-KR" altLang="en-US" sz="1100" b="1" dirty="0">
                  <a:ln>
                    <a:solidFill>
                      <a:srgbClr val="1758E3">
                        <a:alpha val="0"/>
                      </a:srgbClr>
                    </a:solidFill>
                  </a:ln>
                  <a:solidFill>
                    <a:srgbClr val="00B0F0"/>
                  </a:solidFill>
                  <a:latin typeface="+mj-ea"/>
                  <a:ea typeface="+mj-ea"/>
                </a:rPr>
                <a:t>보험밀도</a:t>
              </a:r>
            </a:p>
          </p:txBody>
        </p:sp>
        <p:sp>
          <p:nvSpPr>
            <p:cNvPr id="60" name="사각형: 둥근 모서리 59">
              <a:extLst>
                <a:ext uri="{FF2B5EF4-FFF2-40B4-BE49-F238E27FC236}">
                  <a16:creationId xmlns:a16="http://schemas.microsoft.com/office/drawing/2014/main" id="{41B0BA17-FABB-D04F-8FF5-91DBED7114BC}"/>
                </a:ext>
              </a:extLst>
            </p:cNvPr>
            <p:cNvSpPr/>
            <p:nvPr/>
          </p:nvSpPr>
          <p:spPr>
            <a:xfrm>
              <a:off x="2343975" y="4973146"/>
              <a:ext cx="1605433" cy="255468"/>
            </a:xfrm>
            <a:prstGeom prst="roundRect">
              <a:avLst/>
            </a:prstGeom>
            <a:solidFill>
              <a:schemeClr val="bg1">
                <a:lumMod val="95000"/>
              </a:schemeClr>
            </a:solidFill>
            <a:ln>
              <a:solidFill>
                <a:schemeClr val="bg1">
                  <a:lumMod val="85000"/>
                </a:schemeClr>
              </a:solidFill>
            </a:ln>
          </p:spPr>
          <p:style>
            <a:lnRef idx="0">
              <a:scrgbClr r="0" g="0" b="0"/>
            </a:lnRef>
            <a:fillRef idx="0">
              <a:scrgbClr r="0" g="0" b="0"/>
            </a:fillRef>
            <a:effectRef idx="0">
              <a:scrgbClr r="0" g="0" b="0"/>
            </a:effectRef>
            <a:fontRef idx="minor">
              <a:schemeClr val="lt1"/>
            </a:fontRef>
          </p:style>
          <p:txBody>
            <a:bodyPr rtlCol="0" anchor="ctr"/>
            <a:lstStyle/>
            <a:p>
              <a:pPr fontAlgn="ctr" latinLnBrk="1"/>
              <a:r>
                <a:rPr lang="ko-KR" altLang="en-US" sz="1100" b="1" dirty="0">
                  <a:ln>
                    <a:solidFill>
                      <a:srgbClr val="1758E3">
                        <a:alpha val="0"/>
                      </a:srgbClr>
                    </a:solidFill>
                  </a:ln>
                  <a:solidFill>
                    <a:srgbClr val="00B0F0"/>
                  </a:solidFill>
                  <a:latin typeface="+mj-ea"/>
                  <a:ea typeface="+mj-ea"/>
                </a:rPr>
                <a:t>보험침투도</a:t>
              </a:r>
            </a:p>
          </p:txBody>
        </p:sp>
      </p:grpSp>
      <p:grpSp>
        <p:nvGrpSpPr>
          <p:cNvPr id="4" name="그룹 3">
            <a:extLst>
              <a:ext uri="{FF2B5EF4-FFF2-40B4-BE49-F238E27FC236}">
                <a16:creationId xmlns:a16="http://schemas.microsoft.com/office/drawing/2014/main" id="{F3457379-C0AA-D1BB-D782-2C9A1E57BBE8}"/>
              </a:ext>
            </a:extLst>
          </p:cNvPr>
          <p:cNvGrpSpPr/>
          <p:nvPr/>
        </p:nvGrpSpPr>
        <p:grpSpPr>
          <a:xfrm>
            <a:off x="745281" y="1708368"/>
            <a:ext cx="3634555" cy="3972057"/>
            <a:chOff x="745281" y="1708368"/>
            <a:chExt cx="3634555" cy="3972057"/>
          </a:xfrm>
        </p:grpSpPr>
        <p:sp>
          <p:nvSpPr>
            <p:cNvPr id="5" name="TextBox 4">
              <a:extLst>
                <a:ext uri="{FF2B5EF4-FFF2-40B4-BE49-F238E27FC236}">
                  <a16:creationId xmlns:a16="http://schemas.microsoft.com/office/drawing/2014/main" id="{CA40497C-3DAB-A297-4A8F-1E158EFD7126}"/>
                </a:ext>
              </a:extLst>
            </p:cNvPr>
            <p:cNvSpPr txBox="1"/>
            <p:nvPr/>
          </p:nvSpPr>
          <p:spPr>
            <a:xfrm>
              <a:off x="745281" y="1708368"/>
              <a:ext cx="936000" cy="169277"/>
            </a:xfrm>
            <a:prstGeom prst="rect">
              <a:avLst/>
            </a:prstGeom>
            <a:noFill/>
            <a:ln>
              <a:noFill/>
            </a:ln>
          </p:spPr>
          <p:txBody>
            <a:bodyPr wrap="square" lIns="0" tIns="0" rIns="0" bIns="0">
              <a:spAutoFit/>
            </a:bodyPr>
            <a:lstStyle/>
            <a:p>
              <a:pPr fontAlgn="ctr"/>
              <a:r>
                <a:rPr lang="en-US" altLang="ko-KR" sz="1100" b="1" dirty="0">
                  <a:ln>
                    <a:solidFill>
                      <a:srgbClr val="1758E3">
                        <a:alpha val="0"/>
                      </a:srgbClr>
                    </a:solidFill>
                  </a:ln>
                  <a:solidFill>
                    <a:schemeClr val="tx1">
                      <a:lumMod val="85000"/>
                      <a:lumOff val="15000"/>
                    </a:schemeClr>
                  </a:solidFill>
                  <a:latin typeface="+mn-ea"/>
                </a:rPr>
                <a:t>8.0% </a:t>
              </a:r>
              <a:r>
                <a:rPr lang="en-US" altLang="ko-KR" sz="800" b="1" dirty="0">
                  <a:ln>
                    <a:solidFill>
                      <a:srgbClr val="1758E3">
                        <a:alpha val="0"/>
                      </a:srgbClr>
                    </a:solidFill>
                  </a:ln>
                  <a:solidFill>
                    <a:schemeClr val="tx1">
                      <a:lumMod val="85000"/>
                      <a:lumOff val="15000"/>
                    </a:schemeClr>
                  </a:solidFill>
                  <a:latin typeface="+mn-ea"/>
                </a:rPr>
                <a:t>(2022)</a:t>
              </a:r>
              <a:endParaRPr lang="en-US" altLang="ko-KR" sz="1100" b="1" dirty="0">
                <a:ln>
                  <a:solidFill>
                    <a:srgbClr val="1758E3">
                      <a:alpha val="0"/>
                    </a:srgbClr>
                  </a:solidFill>
                </a:ln>
                <a:solidFill>
                  <a:schemeClr val="tx1">
                    <a:lumMod val="85000"/>
                    <a:lumOff val="15000"/>
                  </a:schemeClr>
                </a:solidFill>
                <a:latin typeface="+mn-ea"/>
              </a:endParaRPr>
            </a:p>
          </p:txBody>
        </p:sp>
        <p:sp>
          <p:nvSpPr>
            <p:cNvPr id="7" name="TextBox 6">
              <a:extLst>
                <a:ext uri="{FF2B5EF4-FFF2-40B4-BE49-F238E27FC236}">
                  <a16:creationId xmlns:a16="http://schemas.microsoft.com/office/drawing/2014/main" id="{01EF62AC-2942-9DAA-CB1A-4429D28CF44E}"/>
                </a:ext>
              </a:extLst>
            </p:cNvPr>
            <p:cNvSpPr txBox="1"/>
            <p:nvPr/>
          </p:nvSpPr>
          <p:spPr>
            <a:xfrm>
              <a:off x="2124310" y="1708368"/>
              <a:ext cx="1224000" cy="169277"/>
            </a:xfrm>
            <a:prstGeom prst="rect">
              <a:avLst/>
            </a:prstGeom>
            <a:noFill/>
            <a:ln>
              <a:noFill/>
            </a:ln>
          </p:spPr>
          <p:txBody>
            <a:bodyPr wrap="square" lIns="0" tIns="0" rIns="0" bIns="0">
              <a:spAutoFit/>
            </a:bodyPr>
            <a:lstStyle/>
            <a:p>
              <a:pPr fontAlgn="ctr"/>
              <a:r>
                <a:rPr lang="en-US" altLang="ko-KR" sz="1100" b="1" dirty="0">
                  <a:ln>
                    <a:solidFill>
                      <a:srgbClr val="1758E3">
                        <a:alpha val="0"/>
                      </a:srgbClr>
                    </a:solidFill>
                  </a:ln>
                  <a:solidFill>
                    <a:schemeClr val="tx1">
                      <a:lumMod val="85000"/>
                      <a:lumOff val="15000"/>
                    </a:schemeClr>
                  </a:solidFill>
                  <a:latin typeface="+mn-ea"/>
                </a:rPr>
                <a:t>4,087</a:t>
              </a:r>
              <a:r>
                <a:rPr lang="ko-KR" altLang="en-US" sz="1100" b="1" dirty="0">
                  <a:ln>
                    <a:solidFill>
                      <a:srgbClr val="1758E3">
                        <a:alpha val="0"/>
                      </a:srgbClr>
                    </a:solidFill>
                  </a:ln>
                  <a:solidFill>
                    <a:schemeClr val="tx1">
                      <a:lumMod val="85000"/>
                      <a:lumOff val="15000"/>
                    </a:schemeClr>
                  </a:solidFill>
                  <a:latin typeface="+mn-ea"/>
                </a:rPr>
                <a:t>달러 </a:t>
              </a:r>
              <a:r>
                <a:rPr kumimoji="0" lang="en-US" altLang="ko-KR" sz="800" b="1" i="0" u="none" strike="noStrike" kern="1200" normalizeH="0" baseline="0" dirty="0">
                  <a:ln>
                    <a:solidFill>
                      <a:srgbClr val="1758E3">
                        <a:alpha val="0"/>
                      </a:srgbClr>
                    </a:solidFill>
                  </a:ln>
                  <a:solidFill>
                    <a:schemeClr val="tx1">
                      <a:lumMod val="85000"/>
                      <a:lumOff val="15000"/>
                    </a:schemeClr>
                  </a:solidFill>
                  <a:uLnTx/>
                  <a:uFillTx/>
                  <a:latin typeface="+mn-ea"/>
                  <a:cs typeface="+mn-cs"/>
                </a:rPr>
                <a:t>(2022)</a:t>
              </a:r>
            </a:p>
          </p:txBody>
        </p:sp>
        <p:sp>
          <p:nvSpPr>
            <p:cNvPr id="9" name="TextBox 8">
              <a:extLst>
                <a:ext uri="{FF2B5EF4-FFF2-40B4-BE49-F238E27FC236}">
                  <a16:creationId xmlns:a16="http://schemas.microsoft.com/office/drawing/2014/main" id="{91E9E3E4-5AAB-FF22-A738-ED3F4703F17C}"/>
                </a:ext>
              </a:extLst>
            </p:cNvPr>
            <p:cNvSpPr txBox="1"/>
            <p:nvPr/>
          </p:nvSpPr>
          <p:spPr>
            <a:xfrm>
              <a:off x="3469575" y="1708368"/>
              <a:ext cx="722665" cy="169277"/>
            </a:xfrm>
            <a:prstGeom prst="rect">
              <a:avLst/>
            </a:prstGeom>
            <a:noFill/>
            <a:ln>
              <a:noFill/>
            </a:ln>
          </p:spPr>
          <p:txBody>
            <a:bodyPr wrap="square" lIns="0" tIns="0" rIns="0" bIns="0">
              <a:spAutoFit/>
            </a:bodyPr>
            <a:lstStyle/>
            <a:p>
              <a:pPr fontAlgn="ctr"/>
              <a:r>
                <a:rPr lang="en-US" altLang="ko-KR" sz="1100" b="1" dirty="0">
                  <a:ln>
                    <a:solidFill>
                      <a:srgbClr val="1758E3">
                        <a:alpha val="0"/>
                      </a:srgbClr>
                    </a:solidFill>
                  </a:ln>
                  <a:solidFill>
                    <a:schemeClr val="tx1">
                      <a:lumMod val="85000"/>
                      <a:lumOff val="15000"/>
                    </a:schemeClr>
                  </a:solidFill>
                  <a:latin typeface="+mn-ea"/>
                </a:rPr>
                <a:t>3.2% </a:t>
              </a:r>
              <a:r>
                <a:rPr lang="en-US" altLang="ko-KR" sz="800" b="1" dirty="0">
                  <a:ln>
                    <a:solidFill>
                      <a:srgbClr val="1758E3">
                        <a:alpha val="0"/>
                      </a:srgbClr>
                    </a:solidFill>
                  </a:ln>
                  <a:solidFill>
                    <a:schemeClr val="tx1">
                      <a:lumMod val="85000"/>
                      <a:lumOff val="15000"/>
                    </a:schemeClr>
                  </a:solidFill>
                  <a:latin typeface="+mn-ea"/>
                </a:rPr>
                <a:t>(2022)</a:t>
              </a:r>
              <a:endParaRPr lang="en-US" altLang="ko-KR" sz="1100" b="1" dirty="0">
                <a:ln>
                  <a:solidFill>
                    <a:srgbClr val="1758E3">
                      <a:alpha val="0"/>
                    </a:srgbClr>
                  </a:solidFill>
                </a:ln>
                <a:solidFill>
                  <a:schemeClr val="tx1">
                    <a:lumMod val="85000"/>
                    <a:lumOff val="15000"/>
                  </a:schemeClr>
                </a:solidFill>
                <a:latin typeface="+mn-ea"/>
              </a:endParaRPr>
            </a:p>
          </p:txBody>
        </p:sp>
        <p:sp>
          <p:nvSpPr>
            <p:cNvPr id="10" name="TextBox 9">
              <a:extLst>
                <a:ext uri="{FF2B5EF4-FFF2-40B4-BE49-F238E27FC236}">
                  <a16:creationId xmlns:a16="http://schemas.microsoft.com/office/drawing/2014/main" id="{F67F3F5B-71BD-8068-6B77-8D02E398E01D}"/>
                </a:ext>
              </a:extLst>
            </p:cNvPr>
            <p:cNvSpPr txBox="1"/>
            <p:nvPr/>
          </p:nvSpPr>
          <p:spPr>
            <a:xfrm>
              <a:off x="745281" y="2514070"/>
              <a:ext cx="1296000" cy="169277"/>
            </a:xfrm>
            <a:prstGeom prst="rect">
              <a:avLst/>
            </a:prstGeom>
            <a:noFill/>
            <a:ln>
              <a:noFill/>
            </a:ln>
          </p:spPr>
          <p:txBody>
            <a:bodyPr wrap="square" lIns="0" tIns="0" rIns="0" bIns="0">
              <a:spAutoFit/>
            </a:bodyPr>
            <a:lstStyle>
              <a:defPPr>
                <a:defRPr lang="en-US"/>
              </a:defPPr>
              <a:lvl1pPr fontAlgn="ctr">
                <a:defRPr kumimoji="0" sz="1300" b="1" i="0" u="none" strike="noStrike" normalizeH="0" baseline="0">
                  <a:ln>
                    <a:solidFill>
                      <a:srgbClr val="1758E3">
                        <a:alpha val="0"/>
                      </a:srgbClr>
                    </a:solidFill>
                  </a:ln>
                  <a:solidFill>
                    <a:schemeClr val="tx1">
                      <a:lumMod val="85000"/>
                      <a:lumOff val="15000"/>
                    </a:schemeClr>
                  </a:solidFill>
                  <a:uLnTx/>
                  <a:uFillTx/>
                  <a:latin typeface="+mn-ea"/>
                </a:defRPr>
              </a:lvl1pPr>
            </a:lstStyle>
            <a:p>
              <a:pPr fontAlgn="ctr"/>
              <a:r>
                <a:rPr lang="en-US" altLang="ko-KR" sz="1100" b="1" dirty="0">
                  <a:ln>
                    <a:solidFill>
                      <a:srgbClr val="1758E3">
                        <a:alpha val="0"/>
                      </a:srgbClr>
                    </a:solidFill>
                  </a:ln>
                  <a:solidFill>
                    <a:schemeClr val="tx1">
                      <a:lumMod val="85000"/>
                      <a:lumOff val="15000"/>
                    </a:schemeClr>
                  </a:solidFill>
                  <a:latin typeface="+mn-ea"/>
                </a:rPr>
                <a:t>9.73</a:t>
              </a:r>
              <a:r>
                <a:rPr lang="ko-KR" altLang="en-US" sz="1100" b="1" dirty="0">
                  <a:ln>
                    <a:solidFill>
                      <a:srgbClr val="1758E3">
                        <a:alpha val="0"/>
                      </a:srgbClr>
                    </a:solidFill>
                  </a:ln>
                  <a:solidFill>
                    <a:schemeClr val="tx1">
                      <a:lumMod val="85000"/>
                      <a:lumOff val="15000"/>
                    </a:schemeClr>
                  </a:solidFill>
                  <a:latin typeface="+mn-ea"/>
                </a:rPr>
                <a:t>천만 명 </a:t>
              </a:r>
              <a:r>
                <a:rPr lang="en-US" altLang="ko-KR" sz="800" b="1" dirty="0">
                  <a:ln>
                    <a:solidFill>
                      <a:srgbClr val="1758E3">
                        <a:alpha val="0"/>
                      </a:srgbClr>
                    </a:solidFill>
                  </a:ln>
                  <a:solidFill>
                    <a:schemeClr val="tx1">
                      <a:lumMod val="85000"/>
                      <a:lumOff val="15000"/>
                    </a:schemeClr>
                  </a:solidFill>
                  <a:latin typeface="+mn-ea"/>
                </a:rPr>
                <a:t>(2020)</a:t>
              </a:r>
              <a:endParaRPr lang="en-US" altLang="ko-KR" sz="1100" b="1" dirty="0">
                <a:ln>
                  <a:solidFill>
                    <a:srgbClr val="1758E3">
                      <a:alpha val="0"/>
                    </a:srgbClr>
                  </a:solidFill>
                </a:ln>
                <a:solidFill>
                  <a:schemeClr val="tx1">
                    <a:lumMod val="85000"/>
                    <a:lumOff val="15000"/>
                  </a:schemeClr>
                </a:solidFill>
                <a:latin typeface="+mn-ea"/>
              </a:endParaRPr>
            </a:p>
          </p:txBody>
        </p:sp>
        <p:sp>
          <p:nvSpPr>
            <p:cNvPr id="12" name="TextBox 11">
              <a:extLst>
                <a:ext uri="{FF2B5EF4-FFF2-40B4-BE49-F238E27FC236}">
                  <a16:creationId xmlns:a16="http://schemas.microsoft.com/office/drawing/2014/main" id="{92F6A5F6-65B1-21EF-028E-8F5E5F3F0B93}"/>
                </a:ext>
              </a:extLst>
            </p:cNvPr>
            <p:cNvSpPr txBox="1"/>
            <p:nvPr/>
          </p:nvSpPr>
          <p:spPr>
            <a:xfrm>
              <a:off x="2124310" y="2514070"/>
              <a:ext cx="910261" cy="169277"/>
            </a:xfrm>
            <a:prstGeom prst="rect">
              <a:avLst/>
            </a:prstGeom>
            <a:noFill/>
            <a:ln>
              <a:noFill/>
            </a:ln>
          </p:spPr>
          <p:txBody>
            <a:bodyPr wrap="square" lIns="0" tIns="0" rIns="0" bIns="0">
              <a:spAutoFit/>
            </a:bodyPr>
            <a:lstStyle/>
            <a:p>
              <a:pPr fontAlgn="ctr"/>
              <a:r>
                <a:rPr lang="en-US" altLang="ko-KR" sz="1100" b="1" dirty="0">
                  <a:ln>
                    <a:solidFill>
                      <a:srgbClr val="1758E3">
                        <a:alpha val="0"/>
                      </a:srgbClr>
                    </a:solidFill>
                  </a:ln>
                  <a:solidFill>
                    <a:schemeClr val="tx1">
                      <a:lumMod val="85000"/>
                      <a:lumOff val="15000"/>
                    </a:schemeClr>
                  </a:solidFill>
                  <a:latin typeface="+mn-ea"/>
                </a:rPr>
                <a:t>2.06</a:t>
              </a:r>
              <a:r>
                <a:rPr lang="ko-KR" altLang="en-US" sz="1100" b="1" dirty="0">
                  <a:ln>
                    <a:solidFill>
                      <a:srgbClr val="1758E3">
                        <a:alpha val="0"/>
                      </a:srgbClr>
                    </a:solidFill>
                  </a:ln>
                  <a:solidFill>
                    <a:schemeClr val="tx1">
                      <a:lumMod val="85000"/>
                      <a:lumOff val="15000"/>
                    </a:schemeClr>
                  </a:solidFill>
                  <a:latin typeface="+mn-ea"/>
                </a:rPr>
                <a:t>명</a:t>
              </a:r>
              <a:r>
                <a:rPr lang="en-US" altLang="ko-KR" sz="1100" b="1" dirty="0">
                  <a:ln>
                    <a:solidFill>
                      <a:srgbClr val="1758E3">
                        <a:alpha val="0"/>
                      </a:srgbClr>
                    </a:solidFill>
                  </a:ln>
                  <a:solidFill>
                    <a:schemeClr val="tx1">
                      <a:lumMod val="85000"/>
                      <a:lumOff val="15000"/>
                    </a:schemeClr>
                  </a:solidFill>
                  <a:latin typeface="+mn-ea"/>
                </a:rPr>
                <a:t> </a:t>
              </a:r>
              <a:r>
                <a:rPr lang="en-US" altLang="ko-KR" sz="800" b="1" dirty="0">
                  <a:ln>
                    <a:solidFill>
                      <a:srgbClr val="1758E3">
                        <a:alpha val="0"/>
                      </a:srgbClr>
                    </a:solidFill>
                  </a:ln>
                  <a:solidFill>
                    <a:schemeClr val="tx1">
                      <a:lumMod val="85000"/>
                      <a:lumOff val="15000"/>
                    </a:schemeClr>
                  </a:solidFill>
                  <a:latin typeface="+mn-ea"/>
                </a:rPr>
                <a:t>(2020)</a:t>
              </a:r>
              <a:endParaRPr lang="en-US" altLang="ko-KR" sz="1100" b="1" dirty="0">
                <a:ln>
                  <a:solidFill>
                    <a:srgbClr val="1758E3">
                      <a:alpha val="0"/>
                    </a:srgbClr>
                  </a:solidFill>
                </a:ln>
                <a:solidFill>
                  <a:schemeClr val="tx1">
                    <a:lumMod val="85000"/>
                    <a:lumOff val="15000"/>
                  </a:schemeClr>
                </a:solidFill>
                <a:latin typeface="+mn-ea"/>
              </a:endParaRPr>
            </a:p>
          </p:txBody>
        </p:sp>
        <p:sp>
          <p:nvSpPr>
            <p:cNvPr id="13" name="TextBox 12">
              <a:extLst>
                <a:ext uri="{FF2B5EF4-FFF2-40B4-BE49-F238E27FC236}">
                  <a16:creationId xmlns:a16="http://schemas.microsoft.com/office/drawing/2014/main" id="{6087055E-9061-B265-D3CA-A36D33FCCE58}"/>
                </a:ext>
              </a:extLst>
            </p:cNvPr>
            <p:cNvSpPr txBox="1"/>
            <p:nvPr/>
          </p:nvSpPr>
          <p:spPr>
            <a:xfrm>
              <a:off x="3469575" y="2514070"/>
              <a:ext cx="910261" cy="169277"/>
            </a:xfrm>
            <a:prstGeom prst="rect">
              <a:avLst/>
            </a:prstGeom>
            <a:noFill/>
            <a:ln>
              <a:noFill/>
            </a:ln>
          </p:spPr>
          <p:txBody>
            <a:bodyPr wrap="square" lIns="0" tIns="0" rIns="0" bIns="0">
              <a:spAutoFit/>
            </a:bodyPr>
            <a:lstStyle/>
            <a:p>
              <a:pPr fontAlgn="ctr"/>
              <a:r>
                <a:rPr lang="en-US" altLang="ko-KR" sz="1100" b="1" dirty="0">
                  <a:ln>
                    <a:solidFill>
                      <a:srgbClr val="1758E3">
                        <a:alpha val="0"/>
                      </a:srgbClr>
                    </a:solidFill>
                  </a:ln>
                  <a:solidFill>
                    <a:schemeClr val="tx1">
                      <a:lumMod val="85000"/>
                      <a:lumOff val="15000"/>
                    </a:schemeClr>
                  </a:solidFill>
                  <a:latin typeface="+mn-ea"/>
                </a:rPr>
                <a:t>32.5</a:t>
              </a:r>
              <a:r>
                <a:rPr lang="ko-KR" altLang="en-US" sz="1100" b="1" dirty="0">
                  <a:ln>
                    <a:solidFill>
                      <a:srgbClr val="1758E3">
                        <a:alpha val="0"/>
                      </a:srgbClr>
                    </a:solidFill>
                  </a:ln>
                  <a:solidFill>
                    <a:schemeClr val="tx1">
                      <a:lumMod val="85000"/>
                      <a:lumOff val="15000"/>
                    </a:schemeClr>
                  </a:solidFill>
                  <a:latin typeface="+mn-ea"/>
                </a:rPr>
                <a:t>세 </a:t>
              </a:r>
              <a:r>
                <a:rPr lang="en-US" altLang="ko-KR" sz="800" b="1" dirty="0">
                  <a:ln>
                    <a:solidFill>
                      <a:srgbClr val="1758E3">
                        <a:alpha val="0"/>
                      </a:srgbClr>
                    </a:solidFill>
                  </a:ln>
                  <a:solidFill>
                    <a:schemeClr val="tx1">
                      <a:lumMod val="85000"/>
                      <a:lumOff val="15000"/>
                    </a:schemeClr>
                  </a:solidFill>
                  <a:latin typeface="+mn-ea"/>
                </a:rPr>
                <a:t>(2020)</a:t>
              </a:r>
              <a:endParaRPr lang="en-US" altLang="ko-KR" sz="1100" b="1" dirty="0">
                <a:ln>
                  <a:solidFill>
                    <a:srgbClr val="1758E3">
                      <a:alpha val="0"/>
                    </a:srgbClr>
                  </a:solidFill>
                </a:ln>
                <a:solidFill>
                  <a:schemeClr val="tx1">
                    <a:lumMod val="85000"/>
                    <a:lumOff val="15000"/>
                  </a:schemeClr>
                </a:solidFill>
                <a:latin typeface="+mn-ea"/>
              </a:endParaRPr>
            </a:p>
          </p:txBody>
        </p:sp>
        <p:sp>
          <p:nvSpPr>
            <p:cNvPr id="15" name="TextBox 14">
              <a:extLst>
                <a:ext uri="{FF2B5EF4-FFF2-40B4-BE49-F238E27FC236}">
                  <a16:creationId xmlns:a16="http://schemas.microsoft.com/office/drawing/2014/main" id="{F9D295A7-14D6-C312-CF91-E0F6CBB1C80D}"/>
                </a:ext>
              </a:extLst>
            </p:cNvPr>
            <p:cNvSpPr txBox="1"/>
            <p:nvPr/>
          </p:nvSpPr>
          <p:spPr>
            <a:xfrm>
              <a:off x="745281" y="3327649"/>
              <a:ext cx="1692000" cy="338554"/>
            </a:xfrm>
            <a:prstGeom prst="rect">
              <a:avLst/>
            </a:prstGeom>
            <a:noFill/>
            <a:ln>
              <a:noFill/>
            </a:ln>
          </p:spPr>
          <p:txBody>
            <a:bodyPr wrap="square" lIns="0" tIns="0" rIns="0" bIns="0">
              <a:spAutoFit/>
            </a:bodyPr>
            <a:lstStyle/>
            <a:p>
              <a:pPr fontAlgn="ctr"/>
              <a:r>
                <a:rPr lang="ko-KR" altLang="en-US" sz="1100" b="1" dirty="0">
                  <a:ln>
                    <a:solidFill>
                      <a:srgbClr val="1758E3">
                        <a:alpha val="0"/>
                      </a:srgbClr>
                    </a:solidFill>
                  </a:ln>
                  <a:solidFill>
                    <a:schemeClr val="tx1">
                      <a:lumMod val="85000"/>
                      <a:lumOff val="15000"/>
                    </a:schemeClr>
                  </a:solidFill>
                  <a:latin typeface="+mn-ea"/>
                </a:rPr>
                <a:t>남성</a:t>
              </a:r>
              <a:r>
                <a:rPr lang="en-US" altLang="ko-KR" sz="1100" b="1" dirty="0">
                  <a:ln>
                    <a:solidFill>
                      <a:srgbClr val="1758E3">
                        <a:alpha val="0"/>
                      </a:srgbClr>
                    </a:solidFill>
                  </a:ln>
                  <a:solidFill>
                    <a:schemeClr val="tx1">
                      <a:lumMod val="85000"/>
                      <a:lumOff val="15000"/>
                    </a:schemeClr>
                  </a:solidFill>
                  <a:latin typeface="+mn-ea"/>
                </a:rPr>
                <a:t>: 71.7</a:t>
              </a:r>
              <a:r>
                <a:rPr lang="ko-KR" altLang="en-US" sz="1100" b="1" dirty="0">
                  <a:ln>
                    <a:solidFill>
                      <a:srgbClr val="1758E3">
                        <a:alpha val="0"/>
                      </a:srgbClr>
                    </a:solidFill>
                  </a:ln>
                  <a:solidFill>
                    <a:schemeClr val="tx1">
                      <a:lumMod val="85000"/>
                      <a:lumOff val="15000"/>
                    </a:schemeClr>
                  </a:solidFill>
                  <a:latin typeface="+mn-ea"/>
                </a:rPr>
                <a:t>세 </a:t>
              </a:r>
              <a:r>
                <a:rPr kumimoji="0" lang="en-US" altLang="ko-KR" sz="800" b="1" i="0" u="none" strike="noStrike" kern="1200" normalizeH="0" baseline="0" dirty="0">
                  <a:ln>
                    <a:solidFill>
                      <a:srgbClr val="1758E3">
                        <a:alpha val="0"/>
                      </a:srgbClr>
                    </a:solidFill>
                  </a:ln>
                  <a:solidFill>
                    <a:schemeClr val="tx1">
                      <a:lumMod val="85000"/>
                      <a:lumOff val="15000"/>
                    </a:schemeClr>
                  </a:solidFill>
                  <a:uLnTx/>
                  <a:uFillTx/>
                  <a:latin typeface="+mn-ea"/>
                  <a:cs typeface="+mn-cs"/>
                </a:rPr>
                <a:t>(2020)</a:t>
              </a:r>
              <a:endParaRPr lang="en-US" altLang="ko-KR" sz="800" b="1" dirty="0">
                <a:ln>
                  <a:solidFill>
                    <a:srgbClr val="1758E3">
                      <a:alpha val="0"/>
                    </a:srgbClr>
                  </a:solidFill>
                </a:ln>
                <a:solidFill>
                  <a:schemeClr val="tx1">
                    <a:lumMod val="85000"/>
                    <a:lumOff val="15000"/>
                  </a:schemeClr>
                </a:solidFill>
                <a:latin typeface="+mn-ea"/>
              </a:endParaRPr>
            </a:p>
            <a:p>
              <a:pPr fontAlgn="ctr"/>
              <a:r>
                <a:rPr lang="ko-KR" altLang="en-US" sz="1100" b="1" dirty="0">
                  <a:ln>
                    <a:solidFill>
                      <a:srgbClr val="1758E3">
                        <a:alpha val="0"/>
                      </a:srgbClr>
                    </a:solidFill>
                  </a:ln>
                  <a:solidFill>
                    <a:schemeClr val="tx1">
                      <a:lumMod val="85000"/>
                      <a:lumOff val="15000"/>
                    </a:schemeClr>
                  </a:solidFill>
                  <a:latin typeface="+mn-ea"/>
                </a:rPr>
                <a:t>여성</a:t>
              </a:r>
              <a:r>
                <a:rPr lang="en-US" altLang="ko-KR" sz="1100" b="1" dirty="0">
                  <a:ln>
                    <a:solidFill>
                      <a:srgbClr val="1758E3">
                        <a:alpha val="0"/>
                      </a:srgbClr>
                    </a:solidFill>
                  </a:ln>
                  <a:solidFill>
                    <a:schemeClr val="tx1">
                      <a:lumMod val="85000"/>
                      <a:lumOff val="15000"/>
                    </a:schemeClr>
                  </a:solidFill>
                  <a:latin typeface="+mn-ea"/>
                </a:rPr>
                <a:t>: 79.9</a:t>
              </a:r>
              <a:r>
                <a:rPr lang="ko-KR" altLang="en-US" sz="1100" b="1" dirty="0">
                  <a:ln>
                    <a:solidFill>
                      <a:srgbClr val="1758E3">
                        <a:alpha val="0"/>
                      </a:srgbClr>
                    </a:solidFill>
                  </a:ln>
                  <a:solidFill>
                    <a:schemeClr val="tx1">
                      <a:lumMod val="85000"/>
                      <a:lumOff val="15000"/>
                    </a:schemeClr>
                  </a:solidFill>
                  <a:latin typeface="+mn-ea"/>
                </a:rPr>
                <a:t>세 </a:t>
              </a:r>
              <a:r>
                <a:rPr kumimoji="0" lang="en-US" altLang="ko-KR" sz="800" b="1" i="0" u="none" strike="noStrike" kern="1200" normalizeH="0" baseline="0" dirty="0">
                  <a:ln>
                    <a:solidFill>
                      <a:srgbClr val="1758E3">
                        <a:alpha val="0"/>
                      </a:srgbClr>
                    </a:solidFill>
                  </a:ln>
                  <a:solidFill>
                    <a:schemeClr val="tx1">
                      <a:lumMod val="85000"/>
                      <a:lumOff val="15000"/>
                    </a:schemeClr>
                  </a:solidFill>
                  <a:uLnTx/>
                  <a:uFillTx/>
                  <a:latin typeface="+mn-ea"/>
                  <a:cs typeface="+mn-cs"/>
                </a:rPr>
                <a:t>(2020)</a:t>
              </a:r>
            </a:p>
          </p:txBody>
        </p:sp>
        <p:sp>
          <p:nvSpPr>
            <p:cNvPr id="16" name="TextBox 15">
              <a:extLst>
                <a:ext uri="{FF2B5EF4-FFF2-40B4-BE49-F238E27FC236}">
                  <a16:creationId xmlns:a16="http://schemas.microsoft.com/office/drawing/2014/main" id="{E2217D0E-DCA4-58E5-8371-83EBDC40415B}"/>
                </a:ext>
              </a:extLst>
            </p:cNvPr>
            <p:cNvSpPr txBox="1"/>
            <p:nvPr/>
          </p:nvSpPr>
          <p:spPr>
            <a:xfrm>
              <a:off x="2463751" y="3327649"/>
              <a:ext cx="1296000" cy="169277"/>
            </a:xfrm>
            <a:prstGeom prst="rect">
              <a:avLst/>
            </a:prstGeom>
            <a:noFill/>
            <a:ln>
              <a:noFill/>
            </a:ln>
          </p:spPr>
          <p:txBody>
            <a:bodyPr wrap="square" lIns="0" tIns="0" rIns="0" bIns="0">
              <a:spAutoFit/>
            </a:bodyPr>
            <a:lstStyle/>
            <a:p>
              <a:pPr fontAlgn="ctr"/>
              <a:r>
                <a:rPr lang="en-US" altLang="ko-KR" sz="1100" b="1" dirty="0">
                  <a:ln>
                    <a:solidFill>
                      <a:srgbClr val="1758E3">
                        <a:alpha val="0"/>
                      </a:srgbClr>
                    </a:solidFill>
                  </a:ln>
                  <a:solidFill>
                    <a:schemeClr val="tx1">
                      <a:lumMod val="85000"/>
                      <a:lumOff val="15000"/>
                    </a:schemeClr>
                  </a:solidFill>
                  <a:latin typeface="+mn-ea"/>
                </a:rPr>
                <a:t>3.67</a:t>
              </a:r>
              <a:r>
                <a:rPr lang="ko-KR" altLang="en-US" sz="1100" b="1" dirty="0">
                  <a:ln>
                    <a:solidFill>
                      <a:srgbClr val="1758E3">
                        <a:alpha val="0"/>
                      </a:srgbClr>
                    </a:solidFill>
                  </a:ln>
                  <a:solidFill>
                    <a:schemeClr val="tx1">
                      <a:lumMod val="85000"/>
                      <a:lumOff val="15000"/>
                    </a:schemeClr>
                  </a:solidFill>
                  <a:latin typeface="+mn-ea"/>
                </a:rPr>
                <a:t>천만 명 </a:t>
              </a:r>
              <a:r>
                <a:rPr lang="en-US" altLang="ko-KR" sz="800" b="1" dirty="0">
                  <a:ln>
                    <a:solidFill>
                      <a:srgbClr val="1758E3">
                        <a:alpha val="0"/>
                      </a:srgbClr>
                    </a:solidFill>
                  </a:ln>
                  <a:solidFill>
                    <a:schemeClr val="tx1">
                      <a:lumMod val="85000"/>
                      <a:lumOff val="15000"/>
                    </a:schemeClr>
                  </a:solidFill>
                  <a:latin typeface="+mn-ea"/>
                </a:rPr>
                <a:t>(37.7%)</a:t>
              </a:r>
            </a:p>
          </p:txBody>
        </p:sp>
        <p:sp>
          <p:nvSpPr>
            <p:cNvPr id="18" name="TextBox 17">
              <a:extLst>
                <a:ext uri="{FF2B5EF4-FFF2-40B4-BE49-F238E27FC236}">
                  <a16:creationId xmlns:a16="http://schemas.microsoft.com/office/drawing/2014/main" id="{958A63D2-7A89-30BB-60E6-CF8F2B1676E1}"/>
                </a:ext>
              </a:extLst>
            </p:cNvPr>
            <p:cNvSpPr txBox="1"/>
            <p:nvPr/>
          </p:nvSpPr>
          <p:spPr>
            <a:xfrm>
              <a:off x="745281" y="4317178"/>
              <a:ext cx="1764000" cy="351378"/>
            </a:xfrm>
            <a:prstGeom prst="rect">
              <a:avLst/>
            </a:prstGeom>
            <a:noFill/>
            <a:ln>
              <a:noFill/>
            </a:ln>
          </p:spPr>
          <p:txBody>
            <a:bodyPr wrap="square" lIns="0" tIns="0" rIns="0" bIns="0">
              <a:spAutoFit/>
            </a:bodyPr>
            <a:lstStyle>
              <a:defPPr>
                <a:defRPr lang="en-US"/>
              </a:defPPr>
              <a:lvl1pPr fontAlgn="ctr">
                <a:spcAft>
                  <a:spcPts val="100"/>
                </a:spcAft>
                <a:defRPr kumimoji="0" sz="1200" b="1" i="0" u="none" strike="noStrike" normalizeH="0" baseline="0">
                  <a:ln>
                    <a:solidFill>
                      <a:srgbClr val="1758E3">
                        <a:alpha val="0"/>
                      </a:srgbClr>
                    </a:solidFill>
                  </a:ln>
                  <a:solidFill>
                    <a:schemeClr val="tx1">
                      <a:lumMod val="85000"/>
                      <a:lumOff val="15000"/>
                    </a:schemeClr>
                  </a:solidFill>
                  <a:uLnTx/>
                  <a:uFillTx/>
                  <a:latin typeface="+mn-ea"/>
                </a:defRPr>
              </a:lvl1pPr>
            </a:lstStyle>
            <a:p>
              <a:pPr fontAlgn="ctr"/>
              <a:r>
                <a:rPr lang="ko-KR" altLang="en-US" sz="1100" b="1" dirty="0">
                  <a:ln>
                    <a:solidFill>
                      <a:srgbClr val="1758E3">
                        <a:alpha val="0"/>
                      </a:srgbClr>
                    </a:solidFill>
                  </a:ln>
                  <a:solidFill>
                    <a:schemeClr val="tx1">
                      <a:lumMod val="85000"/>
                      <a:lumOff val="15000"/>
                    </a:schemeClr>
                  </a:solidFill>
                  <a:latin typeface="+mn-ea"/>
                </a:rPr>
                <a:t>생명</a:t>
              </a:r>
              <a:r>
                <a:rPr lang="en-US" altLang="ko-KR" sz="1100" b="1" dirty="0">
                  <a:ln>
                    <a:solidFill>
                      <a:srgbClr val="1758E3">
                        <a:alpha val="0"/>
                      </a:srgbClr>
                    </a:solidFill>
                  </a:ln>
                  <a:solidFill>
                    <a:schemeClr val="tx1">
                      <a:lumMod val="85000"/>
                      <a:lumOff val="15000"/>
                    </a:schemeClr>
                  </a:solidFill>
                  <a:latin typeface="+mn-ea"/>
                </a:rPr>
                <a:t>: 159.2</a:t>
              </a:r>
              <a:r>
                <a:rPr lang="ko-KR" altLang="en-US" sz="1100" b="1" dirty="0">
                  <a:ln>
                    <a:solidFill>
                      <a:srgbClr val="1758E3">
                        <a:alpha val="0"/>
                      </a:srgbClr>
                    </a:solidFill>
                  </a:ln>
                  <a:solidFill>
                    <a:schemeClr val="tx1">
                      <a:lumMod val="85000"/>
                      <a:lumOff val="15000"/>
                    </a:schemeClr>
                  </a:solidFill>
                  <a:latin typeface="+mn-ea"/>
                </a:rPr>
                <a:t>조 동 </a:t>
              </a:r>
              <a:r>
                <a:rPr lang="en-US" altLang="ko-KR" sz="800" b="1" dirty="0">
                  <a:ln>
                    <a:solidFill>
                      <a:srgbClr val="1758E3">
                        <a:alpha val="0"/>
                      </a:srgbClr>
                    </a:solidFill>
                  </a:ln>
                  <a:solidFill>
                    <a:schemeClr val="tx1">
                      <a:lumMod val="85000"/>
                      <a:lumOff val="15000"/>
                    </a:schemeClr>
                  </a:solidFill>
                  <a:latin typeface="+mn-ea"/>
                </a:rPr>
                <a:t>(2021)</a:t>
              </a:r>
            </a:p>
            <a:p>
              <a:pPr fontAlgn="ctr"/>
              <a:r>
                <a:rPr lang="ko-KR" altLang="en-US" sz="1100" b="1" dirty="0">
                  <a:ln>
                    <a:solidFill>
                      <a:srgbClr val="1758E3">
                        <a:alpha val="0"/>
                      </a:srgbClr>
                    </a:solidFill>
                  </a:ln>
                  <a:solidFill>
                    <a:schemeClr val="tx1">
                      <a:lumMod val="85000"/>
                      <a:lumOff val="15000"/>
                    </a:schemeClr>
                  </a:solidFill>
                  <a:latin typeface="+mn-ea"/>
                </a:rPr>
                <a:t>손해</a:t>
              </a:r>
              <a:r>
                <a:rPr lang="en-US" altLang="ko-KR" sz="1100" b="1" dirty="0">
                  <a:ln>
                    <a:solidFill>
                      <a:srgbClr val="1758E3">
                        <a:alpha val="0"/>
                      </a:srgbClr>
                    </a:solidFill>
                  </a:ln>
                  <a:solidFill>
                    <a:schemeClr val="tx1">
                      <a:lumMod val="85000"/>
                      <a:lumOff val="15000"/>
                    </a:schemeClr>
                  </a:solidFill>
                  <a:latin typeface="+mn-ea"/>
                </a:rPr>
                <a:t>: 59.1</a:t>
              </a:r>
              <a:r>
                <a:rPr lang="ko-KR" altLang="en-US" sz="1100" b="1" dirty="0">
                  <a:ln>
                    <a:solidFill>
                      <a:srgbClr val="1758E3">
                        <a:alpha val="0"/>
                      </a:srgbClr>
                    </a:solidFill>
                  </a:ln>
                  <a:solidFill>
                    <a:schemeClr val="tx1">
                      <a:lumMod val="85000"/>
                      <a:lumOff val="15000"/>
                    </a:schemeClr>
                  </a:solidFill>
                  <a:latin typeface="+mn-ea"/>
                </a:rPr>
                <a:t>조 동 </a:t>
              </a:r>
              <a:r>
                <a:rPr lang="en-US" altLang="ko-KR" sz="800" b="1" dirty="0">
                  <a:ln>
                    <a:solidFill>
                      <a:srgbClr val="1758E3">
                        <a:alpha val="0"/>
                      </a:srgbClr>
                    </a:solidFill>
                  </a:ln>
                  <a:solidFill>
                    <a:schemeClr val="tx1">
                      <a:lumMod val="85000"/>
                      <a:lumOff val="15000"/>
                    </a:schemeClr>
                  </a:solidFill>
                  <a:latin typeface="+mn-ea"/>
                </a:rPr>
                <a:t>(2021)</a:t>
              </a:r>
              <a:endParaRPr lang="en-US" altLang="ko-KR" sz="1100" b="1" dirty="0">
                <a:ln>
                  <a:solidFill>
                    <a:srgbClr val="1758E3">
                      <a:alpha val="0"/>
                    </a:srgbClr>
                  </a:solidFill>
                </a:ln>
                <a:solidFill>
                  <a:schemeClr val="tx1">
                    <a:lumMod val="85000"/>
                    <a:lumOff val="15000"/>
                  </a:schemeClr>
                </a:solidFill>
                <a:latin typeface="+mn-ea"/>
              </a:endParaRPr>
            </a:p>
          </p:txBody>
        </p:sp>
        <p:sp>
          <p:nvSpPr>
            <p:cNvPr id="19" name="TextBox 18">
              <a:extLst>
                <a:ext uri="{FF2B5EF4-FFF2-40B4-BE49-F238E27FC236}">
                  <a16:creationId xmlns:a16="http://schemas.microsoft.com/office/drawing/2014/main" id="{82B7ADF3-AD8B-3884-1053-522EA6335DB5}"/>
                </a:ext>
              </a:extLst>
            </p:cNvPr>
            <p:cNvSpPr txBox="1"/>
            <p:nvPr/>
          </p:nvSpPr>
          <p:spPr>
            <a:xfrm>
              <a:off x="2463751" y="4317178"/>
              <a:ext cx="1440000" cy="351378"/>
            </a:xfrm>
            <a:prstGeom prst="rect">
              <a:avLst/>
            </a:prstGeom>
            <a:noFill/>
            <a:ln>
              <a:noFill/>
            </a:ln>
          </p:spPr>
          <p:txBody>
            <a:bodyPr wrap="square" lIns="0" tIns="0" rIns="0" bIns="0">
              <a:spAutoFit/>
            </a:bodyPr>
            <a:lstStyle>
              <a:defPPr>
                <a:defRPr lang="en-US"/>
              </a:defPPr>
              <a:lvl1pPr fontAlgn="ctr">
                <a:spcAft>
                  <a:spcPts val="100"/>
                </a:spcAft>
                <a:defRPr kumimoji="0" sz="1200" b="1" i="0" u="none" strike="noStrike" normalizeH="0" baseline="0">
                  <a:ln>
                    <a:solidFill>
                      <a:srgbClr val="1758E3">
                        <a:alpha val="0"/>
                      </a:srgbClr>
                    </a:solidFill>
                  </a:ln>
                  <a:solidFill>
                    <a:schemeClr val="tx1">
                      <a:lumMod val="85000"/>
                      <a:lumOff val="15000"/>
                    </a:schemeClr>
                  </a:solidFill>
                  <a:uLnTx/>
                  <a:uFillTx/>
                  <a:latin typeface="+mn-ea"/>
                </a:defRPr>
              </a:lvl1pPr>
            </a:lstStyle>
            <a:p>
              <a:pPr fontAlgn="ctr"/>
              <a:r>
                <a:rPr lang="ko-KR" altLang="en-US" sz="1100" b="1" dirty="0">
                  <a:ln>
                    <a:solidFill>
                      <a:srgbClr val="1758E3">
                        <a:alpha val="0"/>
                      </a:srgbClr>
                    </a:solidFill>
                  </a:ln>
                  <a:solidFill>
                    <a:schemeClr val="tx1">
                      <a:lumMod val="85000"/>
                      <a:lumOff val="15000"/>
                    </a:schemeClr>
                  </a:solidFill>
                  <a:latin typeface="+mn-ea"/>
                </a:rPr>
                <a:t>생명</a:t>
              </a:r>
              <a:r>
                <a:rPr lang="en-US" altLang="ko-KR" sz="1100" b="1" dirty="0">
                  <a:ln>
                    <a:solidFill>
                      <a:srgbClr val="1758E3">
                        <a:alpha val="0"/>
                      </a:srgbClr>
                    </a:solidFill>
                  </a:ln>
                  <a:solidFill>
                    <a:schemeClr val="tx1">
                      <a:lumMod val="85000"/>
                      <a:lumOff val="15000"/>
                    </a:schemeClr>
                  </a:solidFill>
                  <a:latin typeface="+mn-ea"/>
                </a:rPr>
                <a:t>: 0.2% </a:t>
              </a:r>
              <a:r>
                <a:rPr lang="en-US" altLang="ko-KR" sz="800" b="1" dirty="0">
                  <a:ln>
                    <a:solidFill>
                      <a:srgbClr val="1758E3">
                        <a:alpha val="0"/>
                      </a:srgbClr>
                    </a:solidFill>
                  </a:ln>
                  <a:solidFill>
                    <a:schemeClr val="tx1">
                      <a:lumMod val="85000"/>
                      <a:lumOff val="15000"/>
                    </a:schemeClr>
                  </a:solidFill>
                  <a:latin typeface="+mn-ea"/>
                </a:rPr>
                <a:t>(2021)</a:t>
              </a:r>
            </a:p>
            <a:p>
              <a:pPr fontAlgn="ctr"/>
              <a:r>
                <a:rPr lang="ko-KR" altLang="en-US" sz="1100" b="1" dirty="0">
                  <a:ln>
                    <a:solidFill>
                      <a:srgbClr val="1758E3">
                        <a:alpha val="0"/>
                      </a:srgbClr>
                    </a:solidFill>
                  </a:ln>
                  <a:solidFill>
                    <a:schemeClr val="tx1">
                      <a:lumMod val="85000"/>
                      <a:lumOff val="15000"/>
                    </a:schemeClr>
                  </a:solidFill>
                  <a:latin typeface="+mn-ea"/>
                </a:rPr>
                <a:t>손해</a:t>
              </a:r>
              <a:r>
                <a:rPr lang="en-US" altLang="ko-KR" sz="1100" b="1" dirty="0">
                  <a:ln>
                    <a:solidFill>
                      <a:srgbClr val="1758E3">
                        <a:alpha val="0"/>
                      </a:srgbClr>
                    </a:solidFill>
                  </a:ln>
                  <a:solidFill>
                    <a:schemeClr val="tx1">
                      <a:lumMod val="85000"/>
                      <a:lumOff val="15000"/>
                    </a:schemeClr>
                  </a:solidFill>
                  <a:latin typeface="+mn-ea"/>
                </a:rPr>
                <a:t>: 0.1% </a:t>
              </a:r>
              <a:r>
                <a:rPr lang="en-US" altLang="ko-KR" sz="800" b="1" dirty="0">
                  <a:ln>
                    <a:solidFill>
                      <a:srgbClr val="1758E3">
                        <a:alpha val="0"/>
                      </a:srgbClr>
                    </a:solidFill>
                  </a:ln>
                  <a:solidFill>
                    <a:schemeClr val="tx1">
                      <a:lumMod val="85000"/>
                      <a:lumOff val="15000"/>
                    </a:schemeClr>
                  </a:solidFill>
                  <a:latin typeface="+mn-ea"/>
                </a:rPr>
                <a:t>(2021)</a:t>
              </a:r>
              <a:endParaRPr lang="en-US" altLang="ko-KR" sz="1100" b="1" dirty="0">
                <a:ln>
                  <a:solidFill>
                    <a:srgbClr val="1758E3">
                      <a:alpha val="0"/>
                    </a:srgbClr>
                  </a:solidFill>
                </a:ln>
                <a:solidFill>
                  <a:schemeClr val="tx1">
                    <a:lumMod val="85000"/>
                    <a:lumOff val="15000"/>
                  </a:schemeClr>
                </a:solidFill>
                <a:latin typeface="+mn-ea"/>
              </a:endParaRPr>
            </a:p>
          </p:txBody>
        </p:sp>
        <p:sp>
          <p:nvSpPr>
            <p:cNvPr id="22" name="TextBox 21">
              <a:extLst>
                <a:ext uri="{FF2B5EF4-FFF2-40B4-BE49-F238E27FC236}">
                  <a16:creationId xmlns:a16="http://schemas.microsoft.com/office/drawing/2014/main" id="{1F5ED368-1730-21B7-BF3B-0674FEE816DF}"/>
                </a:ext>
              </a:extLst>
            </p:cNvPr>
            <p:cNvSpPr txBox="1"/>
            <p:nvPr/>
          </p:nvSpPr>
          <p:spPr>
            <a:xfrm>
              <a:off x="745281" y="5329047"/>
              <a:ext cx="1404000" cy="351378"/>
            </a:xfrm>
            <a:prstGeom prst="rect">
              <a:avLst/>
            </a:prstGeom>
            <a:noFill/>
            <a:ln>
              <a:noFill/>
            </a:ln>
          </p:spPr>
          <p:txBody>
            <a:bodyPr wrap="square" lIns="0" tIns="0" rIns="0" bIns="0">
              <a:spAutoFit/>
            </a:bodyPr>
            <a:lstStyle>
              <a:defPPr>
                <a:defRPr lang="en-US"/>
              </a:defPPr>
              <a:lvl1pPr fontAlgn="ctr">
                <a:spcAft>
                  <a:spcPts val="100"/>
                </a:spcAft>
                <a:defRPr kumimoji="0" sz="1200" b="1" i="0" u="none" strike="noStrike" normalizeH="0" baseline="0">
                  <a:ln>
                    <a:solidFill>
                      <a:srgbClr val="1758E3">
                        <a:alpha val="0"/>
                      </a:srgbClr>
                    </a:solidFill>
                  </a:ln>
                  <a:solidFill>
                    <a:schemeClr val="tx1">
                      <a:lumMod val="85000"/>
                      <a:lumOff val="15000"/>
                    </a:schemeClr>
                  </a:solidFill>
                  <a:uLnTx/>
                  <a:uFillTx/>
                  <a:latin typeface="+mn-ea"/>
                </a:defRPr>
              </a:lvl1pPr>
            </a:lstStyle>
            <a:p>
              <a:pPr fontAlgn="ctr"/>
              <a:r>
                <a:rPr lang="ko-KR" altLang="en-US" sz="1100" b="1" dirty="0">
                  <a:ln>
                    <a:solidFill>
                      <a:srgbClr val="1758E3">
                        <a:alpha val="0"/>
                      </a:srgbClr>
                    </a:solidFill>
                  </a:ln>
                  <a:solidFill>
                    <a:schemeClr val="tx1">
                      <a:lumMod val="85000"/>
                      <a:lumOff val="15000"/>
                    </a:schemeClr>
                  </a:solidFill>
                  <a:latin typeface="+mn-ea"/>
                </a:rPr>
                <a:t>생명</a:t>
              </a:r>
              <a:r>
                <a:rPr lang="en-US" altLang="ko-KR" sz="1100" b="1" dirty="0">
                  <a:ln>
                    <a:solidFill>
                      <a:srgbClr val="1758E3">
                        <a:alpha val="0"/>
                      </a:srgbClr>
                    </a:solidFill>
                  </a:ln>
                  <a:solidFill>
                    <a:schemeClr val="tx1">
                      <a:lumMod val="85000"/>
                      <a:lumOff val="15000"/>
                    </a:schemeClr>
                  </a:solidFill>
                  <a:latin typeface="+mn-ea"/>
                </a:rPr>
                <a:t>: 60</a:t>
              </a:r>
              <a:r>
                <a:rPr lang="ko-KR" altLang="en-US" sz="1100" b="1" dirty="0">
                  <a:ln>
                    <a:solidFill>
                      <a:srgbClr val="1758E3">
                        <a:alpha val="0"/>
                      </a:srgbClr>
                    </a:solidFill>
                  </a:ln>
                  <a:solidFill>
                    <a:schemeClr val="tx1">
                      <a:lumMod val="85000"/>
                      <a:lumOff val="15000"/>
                    </a:schemeClr>
                  </a:solidFill>
                  <a:latin typeface="+mn-ea"/>
                </a:rPr>
                <a:t>달러 </a:t>
              </a:r>
              <a:r>
                <a:rPr lang="en-US" altLang="ko-KR" sz="800" b="1" dirty="0">
                  <a:ln>
                    <a:solidFill>
                      <a:srgbClr val="1758E3">
                        <a:alpha val="0"/>
                      </a:srgbClr>
                    </a:solidFill>
                  </a:ln>
                  <a:solidFill>
                    <a:schemeClr val="tx1">
                      <a:lumMod val="85000"/>
                      <a:lumOff val="15000"/>
                    </a:schemeClr>
                  </a:solidFill>
                  <a:latin typeface="+mn-ea"/>
                </a:rPr>
                <a:t>(2021)</a:t>
              </a:r>
              <a:endParaRPr lang="en-US" altLang="ko-KR" sz="1100" b="1" dirty="0">
                <a:ln>
                  <a:solidFill>
                    <a:srgbClr val="1758E3">
                      <a:alpha val="0"/>
                    </a:srgbClr>
                  </a:solidFill>
                </a:ln>
                <a:solidFill>
                  <a:schemeClr val="tx1">
                    <a:lumMod val="85000"/>
                    <a:lumOff val="15000"/>
                  </a:schemeClr>
                </a:solidFill>
                <a:latin typeface="+mn-ea"/>
              </a:endParaRPr>
            </a:p>
            <a:p>
              <a:pPr fontAlgn="ctr"/>
              <a:r>
                <a:rPr lang="ko-KR" altLang="en-US" sz="1100" b="1" dirty="0">
                  <a:ln>
                    <a:solidFill>
                      <a:srgbClr val="1758E3">
                        <a:alpha val="0"/>
                      </a:srgbClr>
                    </a:solidFill>
                  </a:ln>
                  <a:solidFill>
                    <a:schemeClr val="tx1">
                      <a:lumMod val="85000"/>
                      <a:lumOff val="15000"/>
                    </a:schemeClr>
                  </a:solidFill>
                  <a:latin typeface="+mn-ea"/>
                </a:rPr>
                <a:t>손해</a:t>
              </a:r>
              <a:r>
                <a:rPr lang="en-US" altLang="ko-KR" sz="1100" b="1" dirty="0">
                  <a:ln>
                    <a:solidFill>
                      <a:srgbClr val="1758E3">
                        <a:alpha val="0"/>
                      </a:srgbClr>
                    </a:solidFill>
                  </a:ln>
                  <a:solidFill>
                    <a:schemeClr val="tx1">
                      <a:lumMod val="85000"/>
                      <a:lumOff val="15000"/>
                    </a:schemeClr>
                  </a:solidFill>
                  <a:latin typeface="+mn-ea"/>
                </a:rPr>
                <a:t>: 27</a:t>
              </a:r>
              <a:r>
                <a:rPr lang="ko-KR" altLang="en-US" sz="1100" b="1" dirty="0">
                  <a:ln>
                    <a:solidFill>
                      <a:srgbClr val="1758E3">
                        <a:alpha val="0"/>
                      </a:srgbClr>
                    </a:solidFill>
                  </a:ln>
                  <a:solidFill>
                    <a:schemeClr val="tx1">
                      <a:lumMod val="85000"/>
                      <a:lumOff val="15000"/>
                    </a:schemeClr>
                  </a:solidFill>
                  <a:latin typeface="+mn-ea"/>
                </a:rPr>
                <a:t>달러 </a:t>
              </a:r>
              <a:r>
                <a:rPr lang="en-US" altLang="ko-KR" sz="800" b="1" dirty="0">
                  <a:ln>
                    <a:solidFill>
                      <a:srgbClr val="1758E3">
                        <a:alpha val="0"/>
                      </a:srgbClr>
                    </a:solidFill>
                  </a:ln>
                  <a:solidFill>
                    <a:schemeClr val="tx1">
                      <a:lumMod val="85000"/>
                      <a:lumOff val="15000"/>
                    </a:schemeClr>
                  </a:solidFill>
                  <a:latin typeface="+mn-ea"/>
                </a:rPr>
                <a:t>(2021)</a:t>
              </a:r>
              <a:endParaRPr lang="en-US" altLang="ko-KR" sz="1100" b="1" dirty="0">
                <a:ln>
                  <a:solidFill>
                    <a:srgbClr val="1758E3">
                      <a:alpha val="0"/>
                    </a:srgbClr>
                  </a:solidFill>
                </a:ln>
                <a:solidFill>
                  <a:schemeClr val="tx1">
                    <a:lumMod val="85000"/>
                    <a:lumOff val="15000"/>
                  </a:schemeClr>
                </a:solidFill>
                <a:latin typeface="+mn-ea"/>
              </a:endParaRPr>
            </a:p>
          </p:txBody>
        </p:sp>
        <p:sp>
          <p:nvSpPr>
            <p:cNvPr id="23" name="TextBox 22">
              <a:extLst>
                <a:ext uri="{FF2B5EF4-FFF2-40B4-BE49-F238E27FC236}">
                  <a16:creationId xmlns:a16="http://schemas.microsoft.com/office/drawing/2014/main" id="{29C64BF5-591C-8A4E-C89A-BD22F9120539}"/>
                </a:ext>
              </a:extLst>
            </p:cNvPr>
            <p:cNvSpPr txBox="1"/>
            <p:nvPr/>
          </p:nvSpPr>
          <p:spPr>
            <a:xfrm>
              <a:off x="2463751" y="5329047"/>
              <a:ext cx="1224000" cy="351378"/>
            </a:xfrm>
            <a:prstGeom prst="rect">
              <a:avLst/>
            </a:prstGeom>
            <a:noFill/>
            <a:ln>
              <a:noFill/>
            </a:ln>
          </p:spPr>
          <p:txBody>
            <a:bodyPr wrap="square" lIns="0" tIns="0" rIns="0" bIns="0">
              <a:spAutoFit/>
            </a:bodyPr>
            <a:lstStyle>
              <a:defPPr>
                <a:defRPr lang="en-US"/>
              </a:defPPr>
              <a:lvl1pPr fontAlgn="ctr">
                <a:spcAft>
                  <a:spcPts val="100"/>
                </a:spcAft>
                <a:defRPr kumimoji="0" sz="1200" b="1" i="0" u="none" strike="noStrike" normalizeH="0" baseline="0">
                  <a:ln>
                    <a:solidFill>
                      <a:srgbClr val="1758E3">
                        <a:alpha val="0"/>
                      </a:srgbClr>
                    </a:solidFill>
                  </a:ln>
                  <a:solidFill>
                    <a:schemeClr val="tx1">
                      <a:lumMod val="85000"/>
                      <a:lumOff val="15000"/>
                    </a:schemeClr>
                  </a:solidFill>
                  <a:uLnTx/>
                  <a:uFillTx/>
                  <a:latin typeface="+mn-ea"/>
                </a:defRPr>
              </a:lvl1pPr>
            </a:lstStyle>
            <a:p>
              <a:pPr fontAlgn="ctr"/>
              <a:r>
                <a:rPr lang="ko-KR" altLang="en-US" sz="1100" b="1" dirty="0">
                  <a:ln>
                    <a:solidFill>
                      <a:srgbClr val="1758E3">
                        <a:alpha val="0"/>
                      </a:srgbClr>
                    </a:solidFill>
                  </a:ln>
                  <a:solidFill>
                    <a:schemeClr val="tx1">
                      <a:lumMod val="85000"/>
                      <a:lumOff val="15000"/>
                    </a:schemeClr>
                  </a:solidFill>
                  <a:latin typeface="+mn-ea"/>
                </a:rPr>
                <a:t>생명</a:t>
              </a:r>
              <a:r>
                <a:rPr lang="en-US" altLang="ko-KR" sz="1100" b="1" dirty="0">
                  <a:ln>
                    <a:solidFill>
                      <a:srgbClr val="1758E3">
                        <a:alpha val="0"/>
                      </a:srgbClr>
                    </a:solidFill>
                  </a:ln>
                  <a:solidFill>
                    <a:schemeClr val="tx1">
                      <a:lumMod val="85000"/>
                      <a:lumOff val="15000"/>
                    </a:schemeClr>
                  </a:solidFill>
                  <a:latin typeface="+mn-ea"/>
                </a:rPr>
                <a:t>: 2.5% </a:t>
              </a:r>
              <a:r>
                <a:rPr lang="en-US" altLang="ko-KR" sz="800" b="1" dirty="0">
                  <a:ln>
                    <a:solidFill>
                      <a:srgbClr val="1758E3">
                        <a:alpha val="0"/>
                      </a:srgbClr>
                    </a:solidFill>
                  </a:ln>
                  <a:solidFill>
                    <a:schemeClr val="tx1">
                      <a:lumMod val="85000"/>
                      <a:lumOff val="15000"/>
                    </a:schemeClr>
                  </a:solidFill>
                  <a:latin typeface="+mn-ea"/>
                </a:rPr>
                <a:t>(2021)</a:t>
              </a:r>
            </a:p>
            <a:p>
              <a:pPr fontAlgn="ctr"/>
              <a:r>
                <a:rPr lang="ko-KR" altLang="en-US" sz="1100" b="1" dirty="0">
                  <a:ln>
                    <a:solidFill>
                      <a:srgbClr val="1758E3">
                        <a:alpha val="0"/>
                      </a:srgbClr>
                    </a:solidFill>
                  </a:ln>
                  <a:solidFill>
                    <a:schemeClr val="tx1">
                      <a:lumMod val="85000"/>
                      <a:lumOff val="15000"/>
                    </a:schemeClr>
                  </a:solidFill>
                  <a:latin typeface="+mn-ea"/>
                </a:rPr>
                <a:t>손해</a:t>
              </a:r>
              <a:r>
                <a:rPr lang="en-US" altLang="ko-KR" sz="1100" b="1" dirty="0">
                  <a:ln>
                    <a:solidFill>
                      <a:srgbClr val="1758E3">
                        <a:alpha val="0"/>
                      </a:srgbClr>
                    </a:solidFill>
                  </a:ln>
                  <a:solidFill>
                    <a:schemeClr val="tx1">
                      <a:lumMod val="85000"/>
                      <a:lumOff val="15000"/>
                    </a:schemeClr>
                  </a:solidFill>
                  <a:latin typeface="+mn-ea"/>
                </a:rPr>
                <a:t>: 0.9% </a:t>
              </a:r>
              <a:r>
                <a:rPr lang="en-US" altLang="ko-KR" sz="800" b="1" dirty="0">
                  <a:ln>
                    <a:solidFill>
                      <a:srgbClr val="1758E3">
                        <a:alpha val="0"/>
                      </a:srgbClr>
                    </a:solidFill>
                  </a:ln>
                  <a:solidFill>
                    <a:schemeClr val="tx1">
                      <a:lumMod val="85000"/>
                      <a:lumOff val="15000"/>
                    </a:schemeClr>
                  </a:solidFill>
                  <a:latin typeface="+mn-ea"/>
                </a:rPr>
                <a:t>(2021)</a:t>
              </a:r>
              <a:endParaRPr lang="en-US" altLang="ko-KR" sz="1100" b="1" dirty="0">
                <a:ln>
                  <a:solidFill>
                    <a:srgbClr val="1758E3">
                      <a:alpha val="0"/>
                    </a:srgbClr>
                  </a:solidFill>
                </a:ln>
                <a:solidFill>
                  <a:schemeClr val="tx1">
                    <a:lumMod val="85000"/>
                    <a:lumOff val="15000"/>
                  </a:schemeClr>
                </a:solidFill>
                <a:latin typeface="+mn-ea"/>
              </a:endParaRPr>
            </a:p>
          </p:txBody>
        </p:sp>
      </p:grpSp>
    </p:spTree>
    <p:extLst>
      <p:ext uri="{BB962C8B-B14F-4D97-AF65-F5344CB8AC3E}">
        <p14:creationId xmlns:p14="http://schemas.microsoft.com/office/powerpoint/2010/main" val="23550340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그룹 5">
            <a:extLst>
              <a:ext uri="{FF2B5EF4-FFF2-40B4-BE49-F238E27FC236}">
                <a16:creationId xmlns:a16="http://schemas.microsoft.com/office/drawing/2014/main" id="{387CB3BC-0C80-F716-D023-19277F4A0634}"/>
              </a:ext>
            </a:extLst>
          </p:cNvPr>
          <p:cNvGrpSpPr/>
          <p:nvPr/>
        </p:nvGrpSpPr>
        <p:grpSpPr>
          <a:xfrm>
            <a:off x="7974644" y="175300"/>
            <a:ext cx="1947922" cy="1162271"/>
            <a:chOff x="7974644" y="175300"/>
            <a:chExt cx="1947922" cy="1162271"/>
          </a:xfrm>
        </p:grpSpPr>
        <p:pic>
          <p:nvPicPr>
            <p:cNvPr id="7" name="그림 6" descr="텍스트, 지도, 흑백이(가) 표시된 사진&#10;&#10;자동 생성된 설명">
              <a:extLst>
                <a:ext uri="{FF2B5EF4-FFF2-40B4-BE49-F238E27FC236}">
                  <a16:creationId xmlns:a16="http://schemas.microsoft.com/office/drawing/2014/main" id="{4974DE5C-E13B-F6B2-CC49-CE038D0DF546}"/>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contrast="-40000"/>
                      </a14:imgEffect>
                    </a14:imgLayer>
                  </a14:imgProps>
                </a:ext>
              </a:extLst>
            </a:blip>
            <a:stretch>
              <a:fillRect/>
            </a:stretch>
          </p:blipFill>
          <p:spPr>
            <a:xfrm>
              <a:off x="8920770" y="175300"/>
              <a:ext cx="525809" cy="1162271"/>
            </a:xfrm>
            <a:prstGeom prst="rect">
              <a:avLst/>
            </a:prstGeom>
          </p:spPr>
        </p:pic>
        <p:sp>
          <p:nvSpPr>
            <p:cNvPr id="9" name="제목 3">
              <a:extLst>
                <a:ext uri="{FF2B5EF4-FFF2-40B4-BE49-F238E27FC236}">
                  <a16:creationId xmlns:a16="http://schemas.microsoft.com/office/drawing/2014/main" id="{6A43C8DB-622A-AAE5-D9CC-0C95FBD96191}"/>
                </a:ext>
              </a:extLst>
            </p:cNvPr>
            <p:cNvSpPr txBox="1">
              <a:spLocks/>
            </p:cNvSpPr>
            <p:nvPr/>
          </p:nvSpPr>
          <p:spPr>
            <a:xfrm>
              <a:off x="8444784" y="606616"/>
              <a:ext cx="1477782" cy="334294"/>
            </a:xfrm>
            <a:prstGeom prst="rect">
              <a:avLst/>
            </a:prstGeom>
          </p:spPr>
          <p:txBody>
            <a:bodyPr wrap="none" lIns="0" tIns="0" rIns="0" bIns="0" anchor="b" anchorCtr="0">
              <a:noAutofit/>
            </a:bodyPr>
            <a:lstStyle>
              <a:defPPr>
                <a:defRPr lang="en-US"/>
              </a:defPPr>
              <a:lvl1pPr marR="0" lvl="0" indent="539750" fontAlgn="auto">
                <a:lnSpc>
                  <a:spcPct val="100000"/>
                </a:lnSpc>
                <a:spcBef>
                  <a:spcPts val="0"/>
                </a:spcBef>
                <a:spcAft>
                  <a:spcPts val="0"/>
                </a:spcAft>
                <a:buClrTx/>
                <a:buSzTx/>
                <a:buFontTx/>
                <a:buNone/>
                <a:tabLst/>
                <a:defRPr sz="2400" b="0" i="0">
                  <a:ln>
                    <a:solidFill>
                      <a:prstClr val="white">
                        <a:lumMod val="75000"/>
                        <a:alpha val="0"/>
                      </a:prstClr>
                    </a:solidFill>
                  </a:ln>
                  <a:solidFill>
                    <a:schemeClr val="bg1"/>
                  </a:solidFill>
                  <a:latin typeface="KoPub돋움체 Bold" panose="00000800000000000000" pitchFamily="2" charset="-127"/>
                  <a:ea typeface="KoPub돋움체 Bold" panose="00000800000000000000" pitchFamily="2" charset="-127"/>
                  <a:cs typeface="KoPub돋움체 Medium" panose="02020603020101020101" pitchFamily="18" charset="-127"/>
                </a:defRPr>
              </a:lvl1pPr>
            </a:lstStyle>
            <a:p>
              <a:pPr marR="0" lvl="0" indent="0" defTabSz="914400" rtl="0" eaLnBrk="1" fontAlgn="auto" latinLnBrk="0" hangingPunct="1">
                <a:lnSpc>
                  <a:spcPct val="100000"/>
                </a:lnSpc>
                <a:spcBef>
                  <a:spcPts val="0"/>
                </a:spcBef>
                <a:spcAft>
                  <a:spcPts val="0"/>
                </a:spcAft>
                <a:buClrTx/>
                <a:buSzTx/>
                <a:buFontTx/>
                <a:buNone/>
                <a:tabLst/>
                <a:defRPr/>
              </a:pPr>
              <a:r>
                <a:rPr lang="ko-KR" altLang="en-US" sz="2000" dirty="0">
                  <a:ln>
                    <a:solidFill>
                      <a:prstClr val="white">
                        <a:lumMod val="75000"/>
                        <a:alpha val="0"/>
                      </a:prstClr>
                    </a:solidFill>
                  </a:ln>
                  <a:solidFill>
                    <a:schemeClr val="tx1">
                      <a:lumMod val="75000"/>
                      <a:lumOff val="25000"/>
                    </a:schemeClr>
                  </a:solidFill>
                </a:rPr>
                <a:t>베트남</a:t>
              </a:r>
              <a:endParaRPr lang="en-US" altLang="ko-KR" sz="2000" dirty="0">
                <a:ln>
                  <a:solidFill>
                    <a:prstClr val="white">
                      <a:lumMod val="75000"/>
                      <a:alpha val="0"/>
                    </a:prstClr>
                  </a:solidFill>
                </a:ln>
                <a:solidFill>
                  <a:schemeClr val="tx1">
                    <a:lumMod val="75000"/>
                    <a:lumOff val="25000"/>
                  </a:schemeClr>
                </a:solidFill>
              </a:endParaRPr>
            </a:p>
          </p:txBody>
        </p:sp>
        <p:pic>
          <p:nvPicPr>
            <p:cNvPr id="10" name="그림 9">
              <a:extLst>
                <a:ext uri="{FF2B5EF4-FFF2-40B4-BE49-F238E27FC236}">
                  <a16:creationId xmlns:a16="http://schemas.microsoft.com/office/drawing/2014/main" id="{5FE10924-7D25-875F-E8EC-BEC3AD3289A8}"/>
                </a:ext>
              </a:extLst>
            </p:cNvPr>
            <p:cNvPicPr>
              <a:picLocks noChangeAspect="1"/>
            </p:cNvPicPr>
            <p:nvPr/>
          </p:nvPicPr>
          <p:blipFill>
            <a:blip r:embed="rId5"/>
            <a:srcRect/>
            <a:stretch/>
          </p:blipFill>
          <p:spPr>
            <a:xfrm>
              <a:off x="7974644" y="579882"/>
              <a:ext cx="407217" cy="407217"/>
            </a:xfrm>
            <a:prstGeom prst="rect">
              <a:avLst/>
            </a:prstGeom>
          </p:spPr>
        </p:pic>
      </p:grpSp>
      <p:sp>
        <p:nvSpPr>
          <p:cNvPr id="2" name="텍스트 개체 틀 1">
            <a:extLst>
              <a:ext uri="{FF2B5EF4-FFF2-40B4-BE49-F238E27FC236}">
                <a16:creationId xmlns:a16="http://schemas.microsoft.com/office/drawing/2014/main" id="{11D01EDC-383F-7EC9-5195-CCBAAD0A81F2}"/>
              </a:ext>
            </a:extLst>
          </p:cNvPr>
          <p:cNvSpPr>
            <a:spLocks noGrp="1"/>
          </p:cNvSpPr>
          <p:nvPr>
            <p:ph type="body" sz="quarter" idx="10"/>
          </p:nvPr>
        </p:nvSpPr>
        <p:spPr/>
        <p:txBody>
          <a:bodyPr/>
          <a:lstStyle/>
          <a:p>
            <a:r>
              <a:rPr lang="en-US" altLang="ko-KR" dirty="0"/>
              <a:t>II. </a:t>
            </a:r>
            <a:r>
              <a:rPr lang="ko-KR" altLang="en-US" dirty="0"/>
              <a:t>신흥 아시아 태평양 국가별 보험시장 및 규제 현황 </a:t>
            </a:r>
          </a:p>
        </p:txBody>
      </p:sp>
      <p:sp>
        <p:nvSpPr>
          <p:cNvPr id="3" name="텍스트 개체 틀 2">
            <a:extLst>
              <a:ext uri="{FF2B5EF4-FFF2-40B4-BE49-F238E27FC236}">
                <a16:creationId xmlns:a16="http://schemas.microsoft.com/office/drawing/2014/main" id="{F8A23C6E-913D-E903-F49E-D387E0794A26}"/>
              </a:ext>
            </a:extLst>
          </p:cNvPr>
          <p:cNvSpPr>
            <a:spLocks noGrp="1"/>
          </p:cNvSpPr>
          <p:nvPr>
            <p:ph type="body" sz="quarter" idx="11"/>
          </p:nvPr>
        </p:nvSpPr>
        <p:spPr>
          <a:xfrm>
            <a:off x="488950" y="617249"/>
            <a:ext cx="8928100" cy="322262"/>
          </a:xfrm>
        </p:spPr>
        <p:txBody>
          <a:bodyPr/>
          <a:lstStyle/>
          <a:p>
            <a:r>
              <a:rPr lang="ko-KR" altLang="en-US" dirty="0"/>
              <a:t>베트남 보험시장 현황 </a:t>
            </a:r>
          </a:p>
        </p:txBody>
      </p:sp>
      <p:grpSp>
        <p:nvGrpSpPr>
          <p:cNvPr id="221" name="그룹 220">
            <a:extLst>
              <a:ext uri="{FF2B5EF4-FFF2-40B4-BE49-F238E27FC236}">
                <a16:creationId xmlns:a16="http://schemas.microsoft.com/office/drawing/2014/main" id="{197FB517-B6DE-94EF-F132-B6EFE36F4998}"/>
              </a:ext>
            </a:extLst>
          </p:cNvPr>
          <p:cNvGrpSpPr/>
          <p:nvPr/>
        </p:nvGrpSpPr>
        <p:grpSpPr>
          <a:xfrm>
            <a:off x="478777" y="1196975"/>
            <a:ext cx="4294836" cy="3560569"/>
            <a:chOff x="478777" y="1196975"/>
            <a:chExt cx="4294836" cy="3560569"/>
          </a:xfrm>
        </p:grpSpPr>
        <p:graphicFrame>
          <p:nvGraphicFramePr>
            <p:cNvPr id="222" name="ChartObject">
              <a:extLst>
                <a:ext uri="{FF2B5EF4-FFF2-40B4-BE49-F238E27FC236}">
                  <a16:creationId xmlns:a16="http://schemas.microsoft.com/office/drawing/2014/main" id="{ECECC1F1-A6AC-FBA1-3FA4-01C7DC01FA8D}"/>
                </a:ext>
              </a:extLst>
            </p:cNvPr>
            <p:cNvGraphicFramePr/>
            <p:nvPr>
              <p:extLst>
                <p:ext uri="{D42A27DB-BD31-4B8C-83A1-F6EECF244321}">
                  <p14:modId xmlns:p14="http://schemas.microsoft.com/office/powerpoint/2010/main" val="1394019384"/>
                </p:ext>
              </p:extLst>
            </p:nvPr>
          </p:nvGraphicFramePr>
          <p:xfrm>
            <a:off x="478777" y="1697544"/>
            <a:ext cx="4294800" cy="3060000"/>
          </p:xfrm>
          <a:graphic>
            <a:graphicData uri="http://schemas.openxmlformats.org/drawingml/2006/chart">
              <c:chart xmlns:c="http://schemas.openxmlformats.org/drawingml/2006/chart" xmlns:r="http://schemas.openxmlformats.org/officeDocument/2006/relationships" r:id="rId6"/>
            </a:graphicData>
          </a:graphic>
        </p:graphicFrame>
        <p:grpSp>
          <p:nvGrpSpPr>
            <p:cNvPr id="224" name="그룹 223">
              <a:extLst>
                <a:ext uri="{FF2B5EF4-FFF2-40B4-BE49-F238E27FC236}">
                  <a16:creationId xmlns:a16="http://schemas.microsoft.com/office/drawing/2014/main" id="{75EC361B-5B6A-AF7A-3BFE-99A43F0053D3}"/>
                </a:ext>
              </a:extLst>
            </p:cNvPr>
            <p:cNvGrpSpPr/>
            <p:nvPr/>
          </p:nvGrpSpPr>
          <p:grpSpPr>
            <a:xfrm>
              <a:off x="489000" y="1196975"/>
              <a:ext cx="4284613" cy="276837"/>
              <a:chOff x="489000" y="2176483"/>
              <a:chExt cx="4284613" cy="276837"/>
            </a:xfrm>
          </p:grpSpPr>
          <p:sp>
            <p:nvSpPr>
              <p:cNvPr id="228" name="TextBox 227">
                <a:extLst>
                  <a:ext uri="{FF2B5EF4-FFF2-40B4-BE49-F238E27FC236}">
                    <a16:creationId xmlns:a16="http://schemas.microsoft.com/office/drawing/2014/main" id="{4825F7D9-F987-5F71-9B03-3A0E1A837FA9}"/>
                  </a:ext>
                </a:extLst>
              </p:cNvPr>
              <p:cNvSpPr txBox="1"/>
              <p:nvPr/>
            </p:nvSpPr>
            <p:spPr>
              <a:xfrm>
                <a:off x="489000" y="2210039"/>
                <a:ext cx="1554913" cy="200055"/>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ko-KR" altLang="en-US" sz="1300" dirty="0">
                    <a:ln>
                      <a:solidFill>
                        <a:prstClr val="white">
                          <a:lumMod val="75000"/>
                          <a:alpha val="0"/>
                        </a:prstClr>
                      </a:solidFill>
                    </a:ln>
                    <a:solidFill>
                      <a:srgbClr val="00338D"/>
                    </a:solidFill>
                    <a:latin typeface="KoPub돋움체 Bold" panose="00000800000000000000" pitchFamily="2" charset="-127"/>
                    <a:ea typeface="KoPub돋움체 Bold" panose="00000800000000000000" pitchFamily="2" charset="-127"/>
                    <a:cs typeface="Univers for KPMG"/>
                  </a:rPr>
                  <a:t>베트남 보험사 일반현황</a:t>
                </a:r>
                <a:endParaRPr kumimoji="0" lang="ko-KR" altLang="en-US" sz="1300" b="0" i="0" u="none" strike="noStrike" kern="1200" cap="none" spc="0" normalizeH="0" baseline="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endParaRPr>
              </a:p>
            </p:txBody>
          </p:sp>
          <p:cxnSp>
            <p:nvCxnSpPr>
              <p:cNvPr id="229" name="직선 연결선 228">
                <a:extLst>
                  <a:ext uri="{FF2B5EF4-FFF2-40B4-BE49-F238E27FC236}">
                    <a16:creationId xmlns:a16="http://schemas.microsoft.com/office/drawing/2014/main" id="{6D028073-DF3F-638B-894A-69598A9F3BF3}"/>
                  </a:ext>
                </a:extLst>
              </p:cNvPr>
              <p:cNvCxnSpPr/>
              <p:nvPr/>
            </p:nvCxnSpPr>
            <p:spPr>
              <a:xfrm>
                <a:off x="489000" y="2176483"/>
                <a:ext cx="4284613"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30" name="직선 연결선 229">
                <a:extLst>
                  <a:ext uri="{FF2B5EF4-FFF2-40B4-BE49-F238E27FC236}">
                    <a16:creationId xmlns:a16="http://schemas.microsoft.com/office/drawing/2014/main" id="{B476FCDB-60A1-2121-3C5F-90A29BA57EDD}"/>
                  </a:ext>
                </a:extLst>
              </p:cNvPr>
              <p:cNvCxnSpPr/>
              <p:nvPr/>
            </p:nvCxnSpPr>
            <p:spPr>
              <a:xfrm>
                <a:off x="489000" y="2453320"/>
                <a:ext cx="4284613"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225" name="object 38">
              <a:extLst>
                <a:ext uri="{FF2B5EF4-FFF2-40B4-BE49-F238E27FC236}">
                  <a16:creationId xmlns:a16="http://schemas.microsoft.com/office/drawing/2014/main" id="{DA0D86E0-982A-98C0-0ABE-79F0E467F364}"/>
                </a:ext>
              </a:extLst>
            </p:cNvPr>
            <p:cNvSpPr txBox="1"/>
            <p:nvPr/>
          </p:nvSpPr>
          <p:spPr>
            <a:xfrm>
              <a:off x="489000" y="1604642"/>
              <a:ext cx="936000" cy="123239"/>
            </a:xfrm>
            <a:prstGeom prst="rect">
              <a:avLst/>
            </a:prstGeom>
          </p:spPr>
          <p:txBody>
            <a:bodyPr vert="horz" wrap="square" lIns="0" tIns="12065" rIns="0" bIns="0" rtlCol="0">
              <a:spAutoFit/>
            </a:bodyPr>
            <a:lstStyle>
              <a:defPPr>
                <a:defRPr lang="en-US"/>
              </a:defPPr>
              <a:lvl1pPr marL="12700" marR="5080" lvl="0" indent="0" algn="r" defTabSz="914400" fontAlgn="auto">
                <a:lnSpc>
                  <a:spcPct val="90000"/>
                </a:lnSpc>
                <a:spcBef>
                  <a:spcPts val="95"/>
                </a:spcBef>
                <a:spcAft>
                  <a:spcPts val="0"/>
                </a:spcAft>
                <a:buClrTx/>
                <a:buSzTx/>
                <a:buFontTx/>
                <a:buNone/>
                <a:tabLst/>
                <a:defRPr kumimoji="0" sz="1050" b="0" i="0" u="none" strike="noStrike" cap="none" spc="0" normalizeH="0" baseline="0">
                  <a:ln>
                    <a:noFill/>
                  </a:ln>
                  <a:gradFill>
                    <a:gsLst>
                      <a:gs pos="0">
                        <a:schemeClr val="bg1">
                          <a:lumMod val="65000"/>
                        </a:schemeClr>
                      </a:gs>
                      <a:gs pos="100000">
                        <a:schemeClr val="bg1">
                          <a:lumMod val="65000"/>
                        </a:schemeClr>
                      </a:gs>
                    </a:gsLst>
                    <a:lin ang="5400000" scaled="1"/>
                  </a:gradFill>
                  <a:effectLst/>
                  <a:uLnTx/>
                  <a:uFillTx/>
                  <a:latin typeface="KoPub돋움체 Bold" panose="00000800000000000000" pitchFamily="2" charset="-127"/>
                  <a:ea typeface="KoPub돋움체 Bold" panose="00000800000000000000" pitchFamily="2" charset="-127"/>
                  <a:cs typeface="Calibri"/>
                </a:defRPr>
              </a:lvl1pPr>
            </a:lstStyle>
            <a:p>
              <a:pPr algn="l"/>
              <a:r>
                <a:rPr lang="en-US" altLang="ko-KR" sz="800" spc="-50" dirty="0">
                  <a:ln>
                    <a:solidFill>
                      <a:srgbClr val="FD349C">
                        <a:alpha val="0"/>
                      </a:srgbClr>
                    </a:solidFill>
                  </a:ln>
                  <a:solidFill>
                    <a:schemeClr val="tx1">
                      <a:lumMod val="50000"/>
                      <a:lumOff val="50000"/>
                    </a:schemeClr>
                  </a:solidFill>
                  <a:latin typeface="KoPub돋움체 Medium" panose="02020603020101020101" pitchFamily="18" charset="-127"/>
                  <a:ea typeface="KoPub돋움체 Medium" panose="02020603020101020101" pitchFamily="18" charset="-127"/>
                  <a:cs typeface="+mn-cs"/>
                </a:rPr>
                <a:t>(</a:t>
              </a:r>
              <a:r>
                <a:rPr lang="ko-KR" altLang="en-US" sz="800" spc="-50" dirty="0">
                  <a:ln>
                    <a:solidFill>
                      <a:srgbClr val="FD349C">
                        <a:alpha val="0"/>
                      </a:srgbClr>
                    </a:solidFill>
                  </a:ln>
                  <a:solidFill>
                    <a:schemeClr val="tx1">
                      <a:lumMod val="50000"/>
                      <a:lumOff val="50000"/>
                    </a:schemeClr>
                  </a:solidFill>
                  <a:latin typeface="KoPub돋움체 Medium" panose="02020603020101020101" pitchFamily="18" charset="-127"/>
                  <a:ea typeface="KoPub돋움체 Medium" panose="02020603020101020101" pitchFamily="18" charset="-127"/>
                  <a:cs typeface="+mn-cs"/>
                </a:rPr>
                <a:t>개</a:t>
              </a:r>
              <a:r>
                <a:rPr lang="en-US" altLang="ko-KR" sz="800" spc="-50" dirty="0">
                  <a:ln>
                    <a:solidFill>
                      <a:srgbClr val="FD349C">
                        <a:alpha val="0"/>
                      </a:srgbClr>
                    </a:solidFill>
                  </a:ln>
                  <a:solidFill>
                    <a:schemeClr val="tx1">
                      <a:lumMod val="50000"/>
                      <a:lumOff val="50000"/>
                    </a:schemeClr>
                  </a:solidFill>
                  <a:latin typeface="KoPub돋움체 Medium" panose="02020603020101020101" pitchFamily="18" charset="-127"/>
                  <a:ea typeface="KoPub돋움체 Medium" panose="02020603020101020101" pitchFamily="18" charset="-127"/>
                  <a:cs typeface="+mn-cs"/>
                </a:rPr>
                <a:t>)</a:t>
              </a:r>
            </a:p>
          </p:txBody>
        </p:sp>
      </p:grpSp>
      <p:sp>
        <p:nvSpPr>
          <p:cNvPr id="11" name="TextBox 10">
            <a:extLst>
              <a:ext uri="{FF2B5EF4-FFF2-40B4-BE49-F238E27FC236}">
                <a16:creationId xmlns:a16="http://schemas.microsoft.com/office/drawing/2014/main" id="{392C3C4A-5548-64D9-1DB0-54AE304E99D1}"/>
              </a:ext>
            </a:extLst>
          </p:cNvPr>
          <p:cNvSpPr txBox="1"/>
          <p:nvPr/>
        </p:nvSpPr>
        <p:spPr>
          <a:xfrm>
            <a:off x="478777" y="4747995"/>
            <a:ext cx="4294800" cy="195814"/>
          </a:xfrm>
          <a:prstGeom prst="rect">
            <a:avLst/>
          </a:prstGeom>
          <a:noFill/>
          <a:ln>
            <a:noFill/>
          </a:ln>
        </p:spPr>
        <p:txBody>
          <a:bodyPr wrap="square" lIns="0" tIns="72000" rIns="0" bIns="0" rtlCol="0" anchor="t">
            <a:spAutoFit/>
          </a:bodyPr>
          <a:lstStyle>
            <a:defPPr>
              <a:defRPr lang="en-US"/>
            </a:defPPr>
            <a:lvl1pPr lvl="0">
              <a:defRPr sz="800">
                <a:ln>
                  <a:solidFill>
                    <a:prstClr val="white">
                      <a:lumMod val="75000"/>
                      <a:alpha val="0"/>
                    </a:prstClr>
                  </a:solidFill>
                </a:ln>
                <a:solidFill>
                  <a:prstClr val="white">
                    <a:lumMod val="50000"/>
                  </a:prstClr>
                </a:solidFill>
                <a:latin typeface="KoPub돋움체 Medium" panose="00000600000000000000" pitchFamily="2" charset="-127"/>
                <a:ea typeface="KoPub돋움체 Medium" panose="00000600000000000000" pitchFamily="2" charset="-127"/>
              </a:defRPr>
            </a:lvl1pPr>
          </a:lstStyle>
          <a:p>
            <a:r>
              <a:rPr lang="en-US" altLang="ko-KR" dirty="0">
                <a:solidFill>
                  <a:schemeClr val="bg1">
                    <a:lumMod val="50000"/>
                  </a:schemeClr>
                </a:solidFill>
              </a:rPr>
              <a:t>Source: Ministry of Finance(Vietnam), Statista, </a:t>
            </a:r>
            <a:r>
              <a:rPr lang="ko-KR" altLang="en-US" dirty="0" err="1">
                <a:solidFill>
                  <a:schemeClr val="bg1">
                    <a:lumMod val="50000"/>
                  </a:schemeClr>
                </a:solidFill>
              </a:rPr>
              <a:t>삼정</a:t>
            </a:r>
            <a:r>
              <a:rPr lang="en-US" altLang="ko-KR" dirty="0">
                <a:solidFill>
                  <a:schemeClr val="bg1">
                    <a:lumMod val="50000"/>
                  </a:schemeClr>
                </a:solidFill>
              </a:rPr>
              <a:t>KPMG </a:t>
            </a:r>
            <a:r>
              <a:rPr lang="ko-KR" altLang="en-US" dirty="0">
                <a:solidFill>
                  <a:schemeClr val="bg1">
                    <a:lumMod val="50000"/>
                  </a:schemeClr>
                </a:solidFill>
              </a:rPr>
              <a:t>경제연구원 재구성</a:t>
            </a:r>
            <a:endParaRPr lang="en-US" altLang="ko-KR" dirty="0">
              <a:solidFill>
                <a:schemeClr val="bg1">
                  <a:lumMod val="50000"/>
                </a:schemeClr>
              </a:solidFill>
            </a:endParaRPr>
          </a:p>
        </p:txBody>
      </p:sp>
      <p:sp>
        <p:nvSpPr>
          <p:cNvPr id="12" name="TextBox 11">
            <a:extLst>
              <a:ext uri="{FF2B5EF4-FFF2-40B4-BE49-F238E27FC236}">
                <a16:creationId xmlns:a16="http://schemas.microsoft.com/office/drawing/2014/main" id="{DB6BB165-D990-4719-1316-65C869987409}"/>
              </a:ext>
            </a:extLst>
          </p:cNvPr>
          <p:cNvSpPr txBox="1"/>
          <p:nvPr/>
        </p:nvSpPr>
        <p:spPr>
          <a:xfrm>
            <a:off x="488948" y="5303079"/>
            <a:ext cx="4294800" cy="900000"/>
          </a:xfrm>
          <a:prstGeom prst="rect">
            <a:avLst/>
          </a:prstGeom>
          <a:solidFill>
            <a:srgbClr val="DEF7FF"/>
          </a:solidFill>
          <a:ln w="3175">
            <a:solidFill>
              <a:srgbClr val="99E3FB"/>
            </a:solidFill>
          </a:ln>
        </p:spPr>
        <p:txBody>
          <a:bodyPr wrap="square" lIns="108000" tIns="72000" rIns="108000" bIns="72000" anchor="t">
            <a:noAutofit/>
          </a:bodyPr>
          <a:lstStyle>
            <a:defPPr>
              <a:defRPr lang="en-US"/>
            </a:defPPr>
            <a:lvl1pPr marL="108000" indent="-108000" defTabSz="457200">
              <a:lnSpc>
                <a:spcPct val="110000"/>
              </a:lnSpc>
              <a:spcAft>
                <a:spcPts val="300"/>
              </a:spcAft>
              <a:buClr>
                <a:schemeClr val="tx1">
                  <a:lumMod val="85000"/>
                  <a:lumOff val="15000"/>
                </a:schemeClr>
              </a:buClr>
              <a:buFont typeface="Arial" panose="020B0604020202020204" pitchFamily="34" charset="0"/>
              <a:buChar char="•"/>
              <a:defRPr sz="1000" b="1">
                <a:ln>
                  <a:solidFill>
                    <a:schemeClr val="accent5">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altLang="ko-KR" dirty="0"/>
              <a:t>2021</a:t>
            </a:r>
            <a:r>
              <a:rPr lang="ko-KR" altLang="en-US" dirty="0"/>
              <a:t>년 기준 총 </a:t>
            </a:r>
            <a:r>
              <a:rPr lang="en-US" altLang="ko-KR" dirty="0"/>
              <a:t>77</a:t>
            </a:r>
            <a:r>
              <a:rPr lang="ko-KR" altLang="en-US" dirty="0"/>
              <a:t>개 보험서비스 기업</a:t>
            </a:r>
            <a:r>
              <a:rPr lang="en-US" altLang="ko-KR" dirty="0"/>
              <a:t>(</a:t>
            </a:r>
            <a:r>
              <a:rPr lang="ko-KR" altLang="en-US" dirty="0"/>
              <a:t>생명보험사 </a:t>
            </a:r>
            <a:r>
              <a:rPr lang="en-US" altLang="ko-KR" dirty="0"/>
              <a:t>19</a:t>
            </a:r>
            <a:r>
              <a:rPr lang="ko-KR" altLang="en-US" dirty="0"/>
              <a:t>개</a:t>
            </a:r>
            <a:r>
              <a:rPr lang="en-US" altLang="ko-KR" dirty="0"/>
              <a:t>, </a:t>
            </a:r>
            <a:r>
              <a:rPr lang="ko-KR" altLang="en-US" dirty="0"/>
              <a:t>손해보험사 </a:t>
            </a:r>
            <a:r>
              <a:rPr lang="en-US" altLang="ko-KR" dirty="0"/>
              <a:t>32</a:t>
            </a:r>
            <a:r>
              <a:rPr lang="ko-KR" altLang="en-US" dirty="0"/>
              <a:t>개</a:t>
            </a:r>
            <a:r>
              <a:rPr lang="en-US" altLang="ko-KR" dirty="0"/>
              <a:t>, </a:t>
            </a:r>
            <a:r>
              <a:rPr lang="ko-KR" altLang="en-US" dirty="0"/>
              <a:t>재보험사 </a:t>
            </a:r>
            <a:r>
              <a:rPr lang="en-US" altLang="ko-KR" dirty="0"/>
              <a:t>2</a:t>
            </a:r>
            <a:r>
              <a:rPr lang="ko-KR" altLang="en-US" dirty="0"/>
              <a:t>개</a:t>
            </a:r>
            <a:r>
              <a:rPr lang="en-US" altLang="ko-KR" dirty="0"/>
              <a:t>, </a:t>
            </a:r>
            <a:r>
              <a:rPr lang="ko-KR" altLang="en-US" dirty="0"/>
              <a:t>보험중개사 </a:t>
            </a:r>
            <a:r>
              <a:rPr lang="en-US" altLang="ko-KR" dirty="0"/>
              <a:t>19</a:t>
            </a:r>
            <a:r>
              <a:rPr lang="ko-KR" altLang="en-US" dirty="0"/>
              <a:t>개</a:t>
            </a:r>
            <a:r>
              <a:rPr lang="en-US" altLang="ko-KR" dirty="0"/>
              <a:t>)</a:t>
            </a:r>
            <a:r>
              <a:rPr lang="ko-KR" altLang="en-US" dirty="0"/>
              <a:t>이 베트남에서 영업 중</a:t>
            </a:r>
            <a:endParaRPr lang="en-US" altLang="ko-KR" dirty="0"/>
          </a:p>
          <a:p>
            <a:pPr marL="266700" indent="-174625">
              <a:buClr>
                <a:schemeClr val="tx1">
                  <a:lumMod val="75000"/>
                  <a:lumOff val="25000"/>
                </a:schemeClr>
              </a:buClr>
              <a:buFontTx/>
              <a:buChar char="-"/>
            </a:pPr>
            <a:r>
              <a:rPr lang="ko-KR" altLang="en-US" b="0" dirty="0">
                <a:solidFill>
                  <a:schemeClr val="tx1">
                    <a:lumMod val="75000"/>
                    <a:lumOff val="25000"/>
                  </a:schemeClr>
                </a:solidFill>
              </a:rPr>
              <a:t>합자회사 형태</a:t>
            </a:r>
            <a:r>
              <a:rPr lang="en-US" altLang="ko-KR" b="0" dirty="0">
                <a:solidFill>
                  <a:schemeClr val="tx1">
                    <a:lumMod val="75000"/>
                    <a:lumOff val="25000"/>
                  </a:schemeClr>
                </a:solidFill>
              </a:rPr>
              <a:t>(Joint Stock Company)</a:t>
            </a:r>
            <a:r>
              <a:rPr lang="ko-KR" altLang="en-US" b="0" dirty="0">
                <a:solidFill>
                  <a:schemeClr val="tx1">
                    <a:lumMod val="75000"/>
                    <a:lumOff val="25000"/>
                  </a:schemeClr>
                </a:solidFill>
              </a:rPr>
              <a:t> 보험중개사 </a:t>
            </a:r>
            <a:r>
              <a:rPr lang="en-US" altLang="ko-KR" b="0" dirty="0">
                <a:solidFill>
                  <a:schemeClr val="tx1">
                    <a:lumMod val="75000"/>
                    <a:lumOff val="25000"/>
                  </a:schemeClr>
                </a:solidFill>
              </a:rPr>
              <a:t>1</a:t>
            </a:r>
            <a:r>
              <a:rPr lang="ko-KR" altLang="en-US" b="0" dirty="0">
                <a:solidFill>
                  <a:schemeClr val="tx1">
                    <a:lumMod val="75000"/>
                    <a:lumOff val="25000"/>
                  </a:schemeClr>
                </a:solidFill>
              </a:rPr>
              <a:t>곳이 법인 해산절차 진행 중 </a:t>
            </a:r>
            <a:endParaRPr lang="en-US" altLang="ko-KR" b="0" dirty="0">
              <a:solidFill>
                <a:schemeClr val="tx1">
                  <a:lumMod val="75000"/>
                  <a:lumOff val="25000"/>
                </a:schemeClr>
              </a:solidFill>
            </a:endParaRPr>
          </a:p>
        </p:txBody>
      </p:sp>
      <p:grpSp>
        <p:nvGrpSpPr>
          <p:cNvPr id="32" name="그룹 31">
            <a:extLst>
              <a:ext uri="{FF2B5EF4-FFF2-40B4-BE49-F238E27FC236}">
                <a16:creationId xmlns:a16="http://schemas.microsoft.com/office/drawing/2014/main" id="{5D509BB4-3E1C-3D8F-1819-0EF0AF993A25}"/>
              </a:ext>
            </a:extLst>
          </p:cNvPr>
          <p:cNvGrpSpPr/>
          <p:nvPr/>
        </p:nvGrpSpPr>
        <p:grpSpPr>
          <a:xfrm>
            <a:off x="5132912" y="1196975"/>
            <a:ext cx="4294836" cy="5006104"/>
            <a:chOff x="5132387" y="1196975"/>
            <a:chExt cx="4294836" cy="5006104"/>
          </a:xfrm>
        </p:grpSpPr>
        <p:grpSp>
          <p:nvGrpSpPr>
            <p:cNvPr id="30" name="그룹 29">
              <a:extLst>
                <a:ext uri="{FF2B5EF4-FFF2-40B4-BE49-F238E27FC236}">
                  <a16:creationId xmlns:a16="http://schemas.microsoft.com/office/drawing/2014/main" id="{5654496F-645E-0450-1A57-BEB150D476D9}"/>
                </a:ext>
              </a:extLst>
            </p:cNvPr>
            <p:cNvGrpSpPr/>
            <p:nvPr/>
          </p:nvGrpSpPr>
          <p:grpSpPr>
            <a:xfrm>
              <a:off x="5132387" y="1196975"/>
              <a:ext cx="4294836" cy="5006104"/>
              <a:chOff x="5132387" y="1196975"/>
              <a:chExt cx="4294836" cy="5006104"/>
            </a:xfrm>
          </p:grpSpPr>
          <p:grpSp>
            <p:nvGrpSpPr>
              <p:cNvPr id="16" name="그룹 15">
                <a:extLst>
                  <a:ext uri="{FF2B5EF4-FFF2-40B4-BE49-F238E27FC236}">
                    <a16:creationId xmlns:a16="http://schemas.microsoft.com/office/drawing/2014/main" id="{6F7CCEBE-4F33-F499-1DB3-B8F79FA9136E}"/>
                  </a:ext>
                </a:extLst>
              </p:cNvPr>
              <p:cNvGrpSpPr/>
              <p:nvPr/>
            </p:nvGrpSpPr>
            <p:grpSpPr>
              <a:xfrm>
                <a:off x="5132387" y="1196975"/>
                <a:ext cx="4294836" cy="3559501"/>
                <a:chOff x="5132387" y="1196975"/>
                <a:chExt cx="4294836" cy="3559501"/>
              </a:xfrm>
            </p:grpSpPr>
            <p:grpSp>
              <p:nvGrpSpPr>
                <p:cNvPr id="19" name="그룹 18">
                  <a:extLst>
                    <a:ext uri="{FF2B5EF4-FFF2-40B4-BE49-F238E27FC236}">
                      <a16:creationId xmlns:a16="http://schemas.microsoft.com/office/drawing/2014/main" id="{AC26B2E3-7A72-3CA1-EEEC-BACE854D50D9}"/>
                    </a:ext>
                  </a:extLst>
                </p:cNvPr>
                <p:cNvGrpSpPr/>
                <p:nvPr/>
              </p:nvGrpSpPr>
              <p:grpSpPr>
                <a:xfrm>
                  <a:off x="5132387" y="1196975"/>
                  <a:ext cx="4284613" cy="276837"/>
                  <a:chOff x="5132387" y="2176483"/>
                  <a:chExt cx="4284613" cy="276837"/>
                </a:xfrm>
              </p:grpSpPr>
              <p:sp>
                <p:nvSpPr>
                  <p:cNvPr id="23" name="TextBox 22">
                    <a:extLst>
                      <a:ext uri="{FF2B5EF4-FFF2-40B4-BE49-F238E27FC236}">
                        <a16:creationId xmlns:a16="http://schemas.microsoft.com/office/drawing/2014/main" id="{66E32A6D-4162-0BBF-0B98-1BB8CC7F60AA}"/>
                      </a:ext>
                    </a:extLst>
                  </p:cNvPr>
                  <p:cNvSpPr txBox="1"/>
                  <p:nvPr/>
                </p:nvSpPr>
                <p:spPr>
                  <a:xfrm>
                    <a:off x="5132387" y="2210039"/>
                    <a:ext cx="1748877" cy="200055"/>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ko-KR" altLang="en-US" sz="1300" dirty="0">
                        <a:ln>
                          <a:solidFill>
                            <a:prstClr val="white">
                              <a:lumMod val="75000"/>
                              <a:alpha val="0"/>
                            </a:prstClr>
                          </a:solidFill>
                        </a:ln>
                        <a:solidFill>
                          <a:srgbClr val="00338D"/>
                        </a:solidFill>
                        <a:latin typeface="KoPub돋움체 Bold" panose="00000800000000000000" pitchFamily="2" charset="-127"/>
                        <a:ea typeface="KoPub돋움체 Bold" panose="00000800000000000000" pitchFamily="2" charset="-127"/>
                        <a:cs typeface="Univers for KPMG"/>
                      </a:rPr>
                      <a:t>베트남 보험밀도 및 침투도</a:t>
                    </a:r>
                    <a:endParaRPr kumimoji="0" lang="ko-KR" altLang="en-US" sz="1300" b="0" i="0" u="none" strike="noStrike" kern="1200" cap="none" spc="0" normalizeH="0" baseline="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endParaRPr>
                  </a:p>
                </p:txBody>
              </p:sp>
              <p:cxnSp>
                <p:nvCxnSpPr>
                  <p:cNvPr id="24" name="직선 연결선 23">
                    <a:extLst>
                      <a:ext uri="{FF2B5EF4-FFF2-40B4-BE49-F238E27FC236}">
                        <a16:creationId xmlns:a16="http://schemas.microsoft.com/office/drawing/2014/main" id="{A010F135-48B6-AAC2-1020-208FBC6BF0AE}"/>
                      </a:ext>
                    </a:extLst>
                  </p:cNvPr>
                  <p:cNvCxnSpPr/>
                  <p:nvPr/>
                </p:nvCxnSpPr>
                <p:spPr>
                  <a:xfrm>
                    <a:off x="5132387" y="2176483"/>
                    <a:ext cx="4284613"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5" name="직선 연결선 24">
                    <a:extLst>
                      <a:ext uri="{FF2B5EF4-FFF2-40B4-BE49-F238E27FC236}">
                        <a16:creationId xmlns:a16="http://schemas.microsoft.com/office/drawing/2014/main" id="{4394CFFD-515A-28A5-4540-FA428E93D55F}"/>
                      </a:ext>
                    </a:extLst>
                  </p:cNvPr>
                  <p:cNvCxnSpPr/>
                  <p:nvPr/>
                </p:nvCxnSpPr>
                <p:spPr>
                  <a:xfrm>
                    <a:off x="5132387" y="2453320"/>
                    <a:ext cx="4284613"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20" name="object 38">
                  <a:extLst>
                    <a:ext uri="{FF2B5EF4-FFF2-40B4-BE49-F238E27FC236}">
                      <a16:creationId xmlns:a16="http://schemas.microsoft.com/office/drawing/2014/main" id="{CDC0C3B5-3CFA-586B-2AF9-749C75D3409C}"/>
                    </a:ext>
                  </a:extLst>
                </p:cNvPr>
                <p:cNvSpPr txBox="1"/>
                <p:nvPr/>
              </p:nvSpPr>
              <p:spPr>
                <a:xfrm>
                  <a:off x="5132387" y="1604642"/>
                  <a:ext cx="648000" cy="123239"/>
                </a:xfrm>
                <a:prstGeom prst="rect">
                  <a:avLst/>
                </a:prstGeom>
              </p:spPr>
              <p:txBody>
                <a:bodyPr vert="horz" wrap="square" lIns="0" tIns="12065" rIns="0" bIns="0" rtlCol="0">
                  <a:spAutoFit/>
                </a:bodyPr>
                <a:lstStyle>
                  <a:defPPr>
                    <a:defRPr lang="en-US"/>
                  </a:defPPr>
                  <a:lvl1pPr marL="12700" marR="5080" lvl="0" indent="0" algn="r" defTabSz="914400" fontAlgn="auto">
                    <a:lnSpc>
                      <a:spcPct val="90000"/>
                    </a:lnSpc>
                    <a:spcBef>
                      <a:spcPts val="95"/>
                    </a:spcBef>
                    <a:spcAft>
                      <a:spcPts val="0"/>
                    </a:spcAft>
                    <a:buClrTx/>
                    <a:buSzTx/>
                    <a:buFontTx/>
                    <a:buNone/>
                    <a:tabLst/>
                    <a:defRPr kumimoji="0" sz="1050" b="0" i="0" u="none" strike="noStrike" cap="none" spc="0" normalizeH="0" baseline="0">
                      <a:ln>
                        <a:noFill/>
                      </a:ln>
                      <a:gradFill>
                        <a:gsLst>
                          <a:gs pos="0">
                            <a:schemeClr val="bg1">
                              <a:lumMod val="65000"/>
                            </a:schemeClr>
                          </a:gs>
                          <a:gs pos="100000">
                            <a:schemeClr val="bg1">
                              <a:lumMod val="65000"/>
                            </a:schemeClr>
                          </a:gs>
                        </a:gsLst>
                        <a:lin ang="5400000" scaled="1"/>
                      </a:gradFill>
                      <a:effectLst/>
                      <a:uLnTx/>
                      <a:uFillTx/>
                      <a:latin typeface="KoPub돋움체 Bold" panose="00000800000000000000" pitchFamily="2" charset="-127"/>
                      <a:ea typeface="KoPub돋움체 Bold" panose="00000800000000000000" pitchFamily="2" charset="-127"/>
                      <a:cs typeface="Calibri"/>
                    </a:defRPr>
                  </a:lvl1pPr>
                </a:lstStyle>
                <a:p>
                  <a:pPr algn="l"/>
                  <a:r>
                    <a:rPr lang="en-US" altLang="ko-KR" sz="800" spc="-50" dirty="0">
                      <a:ln>
                        <a:solidFill>
                          <a:srgbClr val="FD349C">
                            <a:alpha val="0"/>
                          </a:srgbClr>
                        </a:solidFill>
                      </a:ln>
                      <a:solidFill>
                        <a:schemeClr val="tx1">
                          <a:lumMod val="50000"/>
                          <a:lumOff val="50000"/>
                        </a:schemeClr>
                      </a:solidFill>
                      <a:latin typeface="KoPub돋움체 Medium" panose="02020603020101020101" pitchFamily="18" charset="-127"/>
                      <a:ea typeface="KoPub돋움체 Medium" panose="02020603020101020101" pitchFamily="18" charset="-127"/>
                      <a:cs typeface="+mn-cs"/>
                    </a:rPr>
                    <a:t>(</a:t>
                  </a:r>
                  <a:r>
                    <a:rPr lang="ko-KR" altLang="en-US" sz="800" spc="-50" dirty="0">
                      <a:ln>
                        <a:solidFill>
                          <a:srgbClr val="FD349C">
                            <a:alpha val="0"/>
                          </a:srgbClr>
                        </a:solidFill>
                      </a:ln>
                      <a:solidFill>
                        <a:schemeClr val="tx1">
                          <a:lumMod val="50000"/>
                          <a:lumOff val="50000"/>
                        </a:schemeClr>
                      </a:solidFill>
                      <a:latin typeface="KoPub돋움체 Medium" panose="02020603020101020101" pitchFamily="18" charset="-127"/>
                      <a:ea typeface="KoPub돋움체 Medium" panose="02020603020101020101" pitchFamily="18" charset="-127"/>
                      <a:cs typeface="+mn-cs"/>
                    </a:rPr>
                    <a:t>천 동</a:t>
                  </a:r>
                  <a:r>
                    <a:rPr lang="en-US" altLang="ko-KR" sz="800" spc="-50" dirty="0">
                      <a:ln>
                        <a:solidFill>
                          <a:srgbClr val="FD349C">
                            <a:alpha val="0"/>
                          </a:srgbClr>
                        </a:solidFill>
                      </a:ln>
                      <a:solidFill>
                        <a:schemeClr val="tx1">
                          <a:lumMod val="50000"/>
                          <a:lumOff val="50000"/>
                        </a:schemeClr>
                      </a:solidFill>
                      <a:latin typeface="KoPub돋움체 Medium" panose="02020603020101020101" pitchFamily="18" charset="-127"/>
                      <a:ea typeface="KoPub돋움체 Medium" panose="02020603020101020101" pitchFamily="18" charset="-127"/>
                      <a:cs typeface="+mn-cs"/>
                    </a:rPr>
                    <a:t>)</a:t>
                  </a:r>
                  <a:endParaRPr sz="800" spc="-50" dirty="0">
                    <a:ln>
                      <a:solidFill>
                        <a:srgbClr val="FD349C">
                          <a:alpha val="0"/>
                        </a:srgbClr>
                      </a:solidFill>
                    </a:ln>
                    <a:solidFill>
                      <a:schemeClr val="tx1">
                        <a:lumMod val="50000"/>
                        <a:lumOff val="50000"/>
                      </a:schemeClr>
                    </a:solidFill>
                    <a:latin typeface="KoPub돋움체 Medium" panose="02020603020101020101" pitchFamily="18" charset="-127"/>
                    <a:ea typeface="KoPub돋움체 Medium" panose="02020603020101020101" pitchFamily="18" charset="-127"/>
                    <a:cs typeface="+mn-cs"/>
                  </a:endParaRPr>
                </a:p>
              </p:txBody>
            </p:sp>
            <p:graphicFrame>
              <p:nvGraphicFramePr>
                <p:cNvPr id="21" name="차트 20">
                  <a:extLst>
                    <a:ext uri="{FF2B5EF4-FFF2-40B4-BE49-F238E27FC236}">
                      <a16:creationId xmlns:a16="http://schemas.microsoft.com/office/drawing/2014/main" id="{A9A5320D-D2F1-243E-C53C-44B255DC9CE0}"/>
                    </a:ext>
                  </a:extLst>
                </p:cNvPr>
                <p:cNvGraphicFramePr/>
                <p:nvPr>
                  <p:extLst>
                    <p:ext uri="{D42A27DB-BD31-4B8C-83A1-F6EECF244321}">
                      <p14:modId xmlns:p14="http://schemas.microsoft.com/office/powerpoint/2010/main" val="2293144955"/>
                    </p:ext>
                  </p:extLst>
                </p:nvPr>
              </p:nvGraphicFramePr>
              <p:xfrm>
                <a:off x="5132387" y="1697545"/>
                <a:ext cx="4294836" cy="3058931"/>
              </p:xfrm>
              <a:graphic>
                <a:graphicData uri="http://schemas.openxmlformats.org/drawingml/2006/chart">
                  <c:chart xmlns:c="http://schemas.openxmlformats.org/drawingml/2006/chart" xmlns:r="http://schemas.openxmlformats.org/officeDocument/2006/relationships" r:id="rId7"/>
                </a:graphicData>
              </a:graphic>
            </p:graphicFrame>
            <p:sp>
              <p:nvSpPr>
                <p:cNvPr id="22" name="object 38">
                  <a:extLst>
                    <a:ext uri="{FF2B5EF4-FFF2-40B4-BE49-F238E27FC236}">
                      <a16:creationId xmlns:a16="http://schemas.microsoft.com/office/drawing/2014/main" id="{DFC300AA-A45E-E026-5F00-D7993BF8CEDF}"/>
                    </a:ext>
                  </a:extLst>
                </p:cNvPr>
                <p:cNvSpPr txBox="1"/>
                <p:nvPr/>
              </p:nvSpPr>
              <p:spPr>
                <a:xfrm>
                  <a:off x="8491223" y="1604642"/>
                  <a:ext cx="936000" cy="123239"/>
                </a:xfrm>
                <a:prstGeom prst="rect">
                  <a:avLst/>
                </a:prstGeom>
              </p:spPr>
              <p:txBody>
                <a:bodyPr vert="horz" wrap="square" lIns="0" tIns="12065" rIns="0" bIns="0" rtlCol="0">
                  <a:spAutoFit/>
                </a:bodyPr>
                <a:lstStyle>
                  <a:defPPr>
                    <a:defRPr lang="en-US"/>
                  </a:defPPr>
                  <a:lvl1pPr marL="12700" marR="5080" lvl="0" indent="0" algn="r" defTabSz="914400" fontAlgn="auto">
                    <a:lnSpc>
                      <a:spcPct val="90000"/>
                    </a:lnSpc>
                    <a:spcBef>
                      <a:spcPts val="95"/>
                    </a:spcBef>
                    <a:spcAft>
                      <a:spcPts val="0"/>
                    </a:spcAft>
                    <a:buClrTx/>
                    <a:buSzTx/>
                    <a:buFontTx/>
                    <a:buNone/>
                    <a:tabLst/>
                    <a:defRPr kumimoji="0" sz="1050" b="0" i="0" u="none" strike="noStrike" cap="none" spc="0" normalizeH="0" baseline="0">
                      <a:ln>
                        <a:noFill/>
                      </a:ln>
                      <a:gradFill>
                        <a:gsLst>
                          <a:gs pos="0">
                            <a:schemeClr val="bg1">
                              <a:lumMod val="65000"/>
                            </a:schemeClr>
                          </a:gs>
                          <a:gs pos="100000">
                            <a:schemeClr val="bg1">
                              <a:lumMod val="65000"/>
                            </a:schemeClr>
                          </a:gs>
                        </a:gsLst>
                        <a:lin ang="5400000" scaled="1"/>
                      </a:gradFill>
                      <a:effectLst/>
                      <a:uLnTx/>
                      <a:uFillTx/>
                      <a:latin typeface="KoPub돋움체 Bold" panose="00000800000000000000" pitchFamily="2" charset="-127"/>
                      <a:ea typeface="KoPub돋움체 Bold" panose="00000800000000000000" pitchFamily="2" charset="-127"/>
                      <a:cs typeface="Calibri"/>
                    </a:defRPr>
                  </a:lvl1pPr>
                </a:lstStyle>
                <a:p>
                  <a:r>
                    <a:rPr lang="en-US" altLang="ko-KR" sz="800" spc="-50" dirty="0">
                      <a:ln>
                        <a:solidFill>
                          <a:srgbClr val="FD349C">
                            <a:alpha val="0"/>
                          </a:srgbClr>
                        </a:solidFill>
                      </a:ln>
                      <a:solidFill>
                        <a:schemeClr val="tx1">
                          <a:lumMod val="50000"/>
                          <a:lumOff val="50000"/>
                        </a:schemeClr>
                      </a:solidFill>
                      <a:latin typeface="KoPub돋움체 Medium" panose="02020603020101020101" pitchFamily="18" charset="-127"/>
                      <a:ea typeface="KoPub돋움체 Medium" panose="02020603020101020101" pitchFamily="18" charset="-127"/>
                      <a:cs typeface="+mn-cs"/>
                    </a:rPr>
                    <a:t>(%)</a:t>
                  </a:r>
                  <a:endParaRPr sz="800" spc="-50" dirty="0">
                    <a:ln>
                      <a:solidFill>
                        <a:srgbClr val="FD349C">
                          <a:alpha val="0"/>
                        </a:srgbClr>
                      </a:solidFill>
                    </a:ln>
                    <a:solidFill>
                      <a:schemeClr val="tx1">
                        <a:lumMod val="50000"/>
                        <a:lumOff val="50000"/>
                      </a:schemeClr>
                    </a:solidFill>
                    <a:latin typeface="KoPub돋움체 Medium" panose="02020603020101020101" pitchFamily="18" charset="-127"/>
                    <a:ea typeface="KoPub돋움체 Medium" panose="02020603020101020101" pitchFamily="18" charset="-127"/>
                    <a:cs typeface="+mn-cs"/>
                  </a:endParaRPr>
                </a:p>
              </p:txBody>
            </p:sp>
          </p:grpSp>
          <p:sp>
            <p:nvSpPr>
              <p:cNvPr id="27" name="TextBox 26">
                <a:extLst>
                  <a:ext uri="{FF2B5EF4-FFF2-40B4-BE49-F238E27FC236}">
                    <a16:creationId xmlns:a16="http://schemas.microsoft.com/office/drawing/2014/main" id="{1F9104EB-D4F6-4370-DBFC-CE376864C606}"/>
                  </a:ext>
                </a:extLst>
              </p:cNvPr>
              <p:cNvSpPr txBox="1"/>
              <p:nvPr/>
            </p:nvSpPr>
            <p:spPr>
              <a:xfrm>
                <a:off x="5132387" y="5303079"/>
                <a:ext cx="4294800" cy="900000"/>
              </a:xfrm>
              <a:prstGeom prst="rect">
                <a:avLst/>
              </a:prstGeom>
              <a:solidFill>
                <a:srgbClr val="DEF7FF"/>
              </a:solidFill>
              <a:ln w="3175">
                <a:solidFill>
                  <a:srgbClr val="99E3FB"/>
                </a:solidFill>
              </a:ln>
            </p:spPr>
            <p:txBody>
              <a:bodyPr wrap="square" lIns="108000" tIns="72000" rIns="108000" bIns="72000" anchor="t">
                <a:noAutofit/>
              </a:bodyPr>
              <a:lstStyle>
                <a:defPPr>
                  <a:defRPr lang="en-US"/>
                </a:defPPr>
                <a:lvl1pPr marL="108000" indent="-108000" defTabSz="457200">
                  <a:lnSpc>
                    <a:spcPct val="110000"/>
                  </a:lnSpc>
                  <a:spcAft>
                    <a:spcPts val="300"/>
                  </a:spcAft>
                  <a:buClr>
                    <a:schemeClr val="tx1">
                      <a:lumMod val="85000"/>
                      <a:lumOff val="15000"/>
                    </a:schemeClr>
                  </a:buClr>
                  <a:buFont typeface="Arial" panose="020B0604020202020204" pitchFamily="34" charset="0"/>
                  <a:buChar char="•"/>
                  <a:defRPr sz="1000" b="1">
                    <a:ln>
                      <a:solidFill>
                        <a:schemeClr val="accent5">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ko-KR" altLang="en-US" dirty="0"/>
                  <a:t>베트남 보험침투도 및 보험밀도는 각각 </a:t>
                </a:r>
                <a:r>
                  <a:rPr lang="en-US" altLang="ko-KR" dirty="0"/>
                  <a:t>3.4%, 2.2</a:t>
                </a:r>
                <a:r>
                  <a:rPr lang="ko-KR" altLang="en-US" dirty="0"/>
                  <a:t>백만</a:t>
                </a:r>
                <a:r>
                  <a:rPr lang="en-US" altLang="ko-KR" dirty="0"/>
                  <a:t> </a:t>
                </a:r>
                <a:r>
                  <a:rPr lang="ko-KR" altLang="en-US" dirty="0"/>
                  <a:t>동으로 아시아 태평양 주요국 중에서 가장 낮은 수준</a:t>
                </a:r>
                <a:endParaRPr lang="en-US" altLang="ko-KR" dirty="0"/>
              </a:p>
              <a:p>
                <a:pPr marL="266700" indent="-174625">
                  <a:buClr>
                    <a:schemeClr val="tx1">
                      <a:lumMod val="75000"/>
                      <a:lumOff val="25000"/>
                    </a:schemeClr>
                  </a:buClr>
                  <a:buFontTx/>
                  <a:buChar char="-"/>
                </a:pPr>
                <a:r>
                  <a:rPr lang="ko-KR" altLang="en-US" b="0" dirty="0">
                    <a:solidFill>
                      <a:schemeClr val="tx1">
                        <a:lumMod val="75000"/>
                        <a:lumOff val="25000"/>
                      </a:schemeClr>
                    </a:solidFill>
                  </a:rPr>
                  <a:t>그러나 생명보험을 중심으로 최근 보험침투도가 빠르게 성장 중으로</a:t>
                </a:r>
                <a:r>
                  <a:rPr lang="en-US" altLang="ko-KR" b="0" dirty="0">
                    <a:solidFill>
                      <a:schemeClr val="tx1">
                        <a:lumMod val="75000"/>
                        <a:lumOff val="25000"/>
                      </a:schemeClr>
                    </a:solidFill>
                  </a:rPr>
                  <a:t>, </a:t>
                </a:r>
                <a:r>
                  <a:rPr lang="ko-KR" altLang="en-US" b="0" dirty="0">
                    <a:solidFill>
                      <a:schemeClr val="tx1">
                        <a:lumMod val="75000"/>
                        <a:lumOff val="25000"/>
                      </a:schemeClr>
                    </a:solidFill>
                  </a:rPr>
                  <a:t>향후 보험수요 지속적 확대 전망</a:t>
                </a:r>
              </a:p>
            </p:txBody>
          </p:sp>
        </p:grpSp>
        <p:sp>
          <p:nvSpPr>
            <p:cNvPr id="31" name="TextBox 30">
              <a:extLst>
                <a:ext uri="{FF2B5EF4-FFF2-40B4-BE49-F238E27FC236}">
                  <a16:creationId xmlns:a16="http://schemas.microsoft.com/office/drawing/2014/main" id="{E6199DE4-A4A0-5E0B-569F-F6BAA5F7987D}"/>
                </a:ext>
              </a:extLst>
            </p:cNvPr>
            <p:cNvSpPr txBox="1"/>
            <p:nvPr/>
          </p:nvSpPr>
          <p:spPr>
            <a:xfrm>
              <a:off x="5132387" y="4755946"/>
              <a:ext cx="4294800" cy="318924"/>
            </a:xfrm>
            <a:prstGeom prst="rect">
              <a:avLst/>
            </a:prstGeom>
            <a:noFill/>
            <a:ln>
              <a:noFill/>
            </a:ln>
          </p:spPr>
          <p:txBody>
            <a:bodyPr wrap="square" lIns="0" tIns="72000" rIns="0" bIns="0" rtlCol="0" anchor="t">
              <a:spAutoFit/>
            </a:bodyPr>
            <a:lstStyle>
              <a:defPPr>
                <a:defRPr lang="en-US"/>
              </a:defPPr>
              <a:lvl1pPr lvl="0">
                <a:defRPr sz="800">
                  <a:ln>
                    <a:solidFill>
                      <a:prstClr val="white">
                        <a:lumMod val="75000"/>
                        <a:alpha val="0"/>
                      </a:prstClr>
                    </a:solidFill>
                  </a:ln>
                  <a:solidFill>
                    <a:prstClr val="white">
                      <a:lumMod val="50000"/>
                    </a:prstClr>
                  </a:solidFill>
                  <a:latin typeface="KoPub돋움체 Medium" panose="00000600000000000000" pitchFamily="2" charset="-127"/>
                  <a:ea typeface="KoPub돋움체 Medium" panose="00000600000000000000" pitchFamily="2" charset="-127"/>
                </a:defRPr>
              </a:lvl1pPr>
            </a:lstStyle>
            <a:p>
              <a:r>
                <a:rPr lang="en-US" altLang="ko-KR" dirty="0">
                  <a:solidFill>
                    <a:schemeClr val="bg1">
                      <a:lumMod val="50000"/>
                    </a:schemeClr>
                  </a:solidFill>
                </a:rPr>
                <a:t>Source: Ministry of Finance(Vietnam), Statista, </a:t>
              </a:r>
              <a:r>
                <a:rPr lang="ko-KR" altLang="en-US" dirty="0" err="1">
                  <a:solidFill>
                    <a:schemeClr val="bg1">
                      <a:lumMod val="50000"/>
                    </a:schemeClr>
                  </a:solidFill>
                </a:rPr>
                <a:t>삼정</a:t>
              </a:r>
              <a:r>
                <a:rPr lang="en-US" altLang="ko-KR" dirty="0">
                  <a:solidFill>
                    <a:schemeClr val="bg1">
                      <a:lumMod val="50000"/>
                    </a:schemeClr>
                  </a:solidFill>
                </a:rPr>
                <a:t>KPMG </a:t>
              </a:r>
              <a:r>
                <a:rPr lang="ko-KR" altLang="en-US" dirty="0">
                  <a:solidFill>
                    <a:schemeClr val="bg1">
                      <a:lumMod val="50000"/>
                    </a:schemeClr>
                  </a:solidFill>
                </a:rPr>
                <a:t>경제연구원 재구성</a:t>
              </a:r>
              <a:endParaRPr lang="en-US" altLang="ko-KR" dirty="0">
                <a:solidFill>
                  <a:schemeClr val="bg1">
                    <a:lumMod val="50000"/>
                  </a:schemeClr>
                </a:solidFill>
              </a:endParaRPr>
            </a:p>
            <a:p>
              <a:r>
                <a:rPr lang="en-US" altLang="ko-KR" dirty="0">
                  <a:solidFill>
                    <a:schemeClr val="bg1">
                      <a:lumMod val="50000"/>
                    </a:schemeClr>
                  </a:solidFill>
                </a:rPr>
                <a:t>Note: </a:t>
              </a:r>
              <a:r>
                <a:rPr lang="ko-KR" altLang="en-US" dirty="0">
                  <a:solidFill>
                    <a:schemeClr val="bg1">
                      <a:lumMod val="50000"/>
                    </a:schemeClr>
                  </a:solidFill>
                </a:rPr>
                <a:t>보험침투도는 </a:t>
              </a:r>
              <a:r>
                <a:rPr lang="da-DK" altLang="ko-KR" dirty="0">
                  <a:solidFill>
                    <a:schemeClr val="bg1">
                      <a:lumMod val="50000"/>
                    </a:schemeClr>
                  </a:solidFill>
                </a:rPr>
                <a:t>GDP a</a:t>
              </a:r>
              <a:r>
                <a:rPr lang="en-US" altLang="ko-KR" dirty="0">
                  <a:solidFill>
                    <a:schemeClr val="bg1">
                      <a:lumMod val="50000"/>
                    </a:schemeClr>
                  </a:solidFill>
                </a:rPr>
                <a:t>t Current Price </a:t>
              </a:r>
              <a:r>
                <a:rPr lang="ko-KR" altLang="en-US" dirty="0">
                  <a:solidFill>
                    <a:schemeClr val="bg1">
                      <a:lumMod val="50000"/>
                    </a:schemeClr>
                  </a:solidFill>
                </a:rPr>
                <a:t>기준</a:t>
              </a:r>
            </a:p>
          </p:txBody>
        </p:sp>
      </p:grpSp>
    </p:spTree>
    <p:extLst>
      <p:ext uri="{BB962C8B-B14F-4D97-AF65-F5344CB8AC3E}">
        <p14:creationId xmlns:p14="http://schemas.microsoft.com/office/powerpoint/2010/main" val="5064020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그룹 19">
            <a:extLst>
              <a:ext uri="{FF2B5EF4-FFF2-40B4-BE49-F238E27FC236}">
                <a16:creationId xmlns:a16="http://schemas.microsoft.com/office/drawing/2014/main" id="{A3EBD4F8-D91F-6964-E510-7D348F0D969D}"/>
              </a:ext>
            </a:extLst>
          </p:cNvPr>
          <p:cNvGrpSpPr/>
          <p:nvPr/>
        </p:nvGrpSpPr>
        <p:grpSpPr>
          <a:xfrm>
            <a:off x="478777" y="1196975"/>
            <a:ext cx="4304971" cy="5006104"/>
            <a:chOff x="5127267" y="1196975"/>
            <a:chExt cx="4304971" cy="5006104"/>
          </a:xfrm>
        </p:grpSpPr>
        <p:grpSp>
          <p:nvGrpSpPr>
            <p:cNvPr id="21" name="그룹 20">
              <a:extLst>
                <a:ext uri="{FF2B5EF4-FFF2-40B4-BE49-F238E27FC236}">
                  <a16:creationId xmlns:a16="http://schemas.microsoft.com/office/drawing/2014/main" id="{21F0B800-209F-674A-60D3-8C633895F092}"/>
                </a:ext>
              </a:extLst>
            </p:cNvPr>
            <p:cNvGrpSpPr/>
            <p:nvPr/>
          </p:nvGrpSpPr>
          <p:grpSpPr>
            <a:xfrm>
              <a:off x="5127267" y="1196975"/>
              <a:ext cx="4294836" cy="3560569"/>
              <a:chOff x="478777" y="1196975"/>
              <a:chExt cx="4294836" cy="3560569"/>
            </a:xfrm>
          </p:grpSpPr>
          <p:graphicFrame>
            <p:nvGraphicFramePr>
              <p:cNvPr id="32" name="ChartObject">
                <a:extLst>
                  <a:ext uri="{FF2B5EF4-FFF2-40B4-BE49-F238E27FC236}">
                    <a16:creationId xmlns:a16="http://schemas.microsoft.com/office/drawing/2014/main" id="{98A2FDF5-E542-C59B-A161-70138E281CA9}"/>
                  </a:ext>
                </a:extLst>
              </p:cNvPr>
              <p:cNvGraphicFramePr/>
              <p:nvPr>
                <p:extLst>
                  <p:ext uri="{D42A27DB-BD31-4B8C-83A1-F6EECF244321}">
                    <p14:modId xmlns:p14="http://schemas.microsoft.com/office/powerpoint/2010/main" val="95038756"/>
                  </p:ext>
                </p:extLst>
              </p:nvPr>
            </p:nvGraphicFramePr>
            <p:xfrm>
              <a:off x="478777" y="1697544"/>
              <a:ext cx="4294800" cy="3060000"/>
            </p:xfrm>
            <a:graphic>
              <a:graphicData uri="http://schemas.openxmlformats.org/drawingml/2006/chart">
                <c:chart xmlns:c="http://schemas.openxmlformats.org/drawingml/2006/chart" xmlns:r="http://schemas.openxmlformats.org/officeDocument/2006/relationships" r:id="rId3"/>
              </a:graphicData>
            </a:graphic>
          </p:graphicFrame>
          <p:grpSp>
            <p:nvGrpSpPr>
              <p:cNvPr id="36" name="그룹 35">
                <a:extLst>
                  <a:ext uri="{FF2B5EF4-FFF2-40B4-BE49-F238E27FC236}">
                    <a16:creationId xmlns:a16="http://schemas.microsoft.com/office/drawing/2014/main" id="{9A4D8E96-D70E-9B66-0835-07608DB86FE0}"/>
                  </a:ext>
                </a:extLst>
              </p:cNvPr>
              <p:cNvGrpSpPr/>
              <p:nvPr/>
            </p:nvGrpSpPr>
            <p:grpSpPr>
              <a:xfrm>
                <a:off x="489000" y="1196975"/>
                <a:ext cx="4284613" cy="276837"/>
                <a:chOff x="489000" y="2176483"/>
                <a:chExt cx="4284613" cy="276837"/>
              </a:xfrm>
            </p:grpSpPr>
            <p:sp>
              <p:nvSpPr>
                <p:cNvPr id="38" name="TextBox 37">
                  <a:extLst>
                    <a:ext uri="{FF2B5EF4-FFF2-40B4-BE49-F238E27FC236}">
                      <a16:creationId xmlns:a16="http://schemas.microsoft.com/office/drawing/2014/main" id="{BFDA86C1-CD9A-345B-A3D1-F026693FCD72}"/>
                    </a:ext>
                  </a:extLst>
                </p:cNvPr>
                <p:cNvSpPr txBox="1"/>
                <p:nvPr/>
              </p:nvSpPr>
              <p:spPr>
                <a:xfrm>
                  <a:off x="489000" y="2210039"/>
                  <a:ext cx="2385268" cy="200055"/>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ko-KR" altLang="en-US" sz="1300" dirty="0">
                      <a:ln>
                        <a:solidFill>
                          <a:prstClr val="white">
                            <a:lumMod val="75000"/>
                            <a:alpha val="0"/>
                          </a:prstClr>
                        </a:solidFill>
                      </a:ln>
                      <a:solidFill>
                        <a:srgbClr val="00338D"/>
                      </a:solidFill>
                      <a:latin typeface="KoPub돋움체 Bold" panose="00000800000000000000" pitchFamily="2" charset="-127"/>
                      <a:ea typeface="KoPub돋움체 Bold" panose="00000800000000000000" pitchFamily="2" charset="-127"/>
                      <a:cs typeface="Univers for KPMG"/>
                    </a:rPr>
                    <a:t>베트남 보험산업 총자산</a:t>
                  </a:r>
                  <a:r>
                    <a:rPr lang="en-US" altLang="ko-KR" sz="1300" dirty="0">
                      <a:ln>
                        <a:solidFill>
                          <a:prstClr val="white">
                            <a:lumMod val="75000"/>
                            <a:alpha val="0"/>
                          </a:prstClr>
                        </a:solidFill>
                      </a:ln>
                      <a:solidFill>
                        <a:srgbClr val="00338D"/>
                      </a:solidFill>
                      <a:latin typeface="KoPub돋움체 Bold" panose="00000800000000000000" pitchFamily="2" charset="-127"/>
                      <a:ea typeface="KoPub돋움체 Bold" panose="00000800000000000000" pitchFamily="2" charset="-127"/>
                      <a:cs typeface="Univers for KPMG"/>
                    </a:rPr>
                    <a:t>·</a:t>
                  </a:r>
                  <a:r>
                    <a:rPr lang="ko-KR" altLang="en-US" sz="1300" dirty="0">
                      <a:ln>
                        <a:solidFill>
                          <a:prstClr val="white">
                            <a:lumMod val="75000"/>
                            <a:alpha val="0"/>
                          </a:prstClr>
                        </a:solidFill>
                      </a:ln>
                      <a:solidFill>
                        <a:srgbClr val="00338D"/>
                      </a:solidFill>
                      <a:latin typeface="KoPub돋움체 Bold" panose="00000800000000000000" pitchFamily="2" charset="-127"/>
                      <a:ea typeface="KoPub돋움체 Bold" panose="00000800000000000000" pitchFamily="2" charset="-127"/>
                      <a:cs typeface="Univers for KPMG"/>
                    </a:rPr>
                    <a:t>준비금 추이</a:t>
                  </a:r>
                  <a:endParaRPr kumimoji="0" lang="ko-KR" altLang="en-US" sz="1300" b="0" i="0" u="none" strike="noStrike" kern="1200" cap="none" spc="0" normalizeH="0" baseline="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endParaRPr>
                </a:p>
              </p:txBody>
            </p:sp>
            <p:cxnSp>
              <p:nvCxnSpPr>
                <p:cNvPr id="39" name="직선 연결선 38">
                  <a:extLst>
                    <a:ext uri="{FF2B5EF4-FFF2-40B4-BE49-F238E27FC236}">
                      <a16:creationId xmlns:a16="http://schemas.microsoft.com/office/drawing/2014/main" id="{9EC29A3A-A094-9B81-97CA-03D8918AF198}"/>
                    </a:ext>
                  </a:extLst>
                </p:cNvPr>
                <p:cNvCxnSpPr/>
                <p:nvPr/>
              </p:nvCxnSpPr>
              <p:spPr>
                <a:xfrm>
                  <a:off x="489000" y="2176483"/>
                  <a:ext cx="4284613"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0" name="직선 연결선 39">
                  <a:extLst>
                    <a:ext uri="{FF2B5EF4-FFF2-40B4-BE49-F238E27FC236}">
                      <a16:creationId xmlns:a16="http://schemas.microsoft.com/office/drawing/2014/main" id="{F3DB5D52-8098-C9DD-348B-B0136567B09F}"/>
                    </a:ext>
                  </a:extLst>
                </p:cNvPr>
                <p:cNvCxnSpPr/>
                <p:nvPr/>
              </p:nvCxnSpPr>
              <p:spPr>
                <a:xfrm>
                  <a:off x="489000" y="2453320"/>
                  <a:ext cx="4284613"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37" name="object 38">
                <a:extLst>
                  <a:ext uri="{FF2B5EF4-FFF2-40B4-BE49-F238E27FC236}">
                    <a16:creationId xmlns:a16="http://schemas.microsoft.com/office/drawing/2014/main" id="{266DE7E7-F8E0-2FB7-A4F4-16F1A25ED677}"/>
                  </a:ext>
                </a:extLst>
              </p:cNvPr>
              <p:cNvSpPr txBox="1"/>
              <p:nvPr/>
            </p:nvSpPr>
            <p:spPr>
              <a:xfrm>
                <a:off x="489000" y="1604642"/>
                <a:ext cx="936000" cy="123239"/>
              </a:xfrm>
              <a:prstGeom prst="rect">
                <a:avLst/>
              </a:prstGeom>
            </p:spPr>
            <p:txBody>
              <a:bodyPr vert="horz" wrap="square" lIns="0" tIns="12065" rIns="0" bIns="0" rtlCol="0">
                <a:spAutoFit/>
              </a:bodyPr>
              <a:lstStyle>
                <a:defPPr>
                  <a:defRPr lang="en-US"/>
                </a:defPPr>
                <a:lvl1pPr marL="12700" marR="5080" lvl="0" indent="0" algn="r" defTabSz="914400" fontAlgn="auto">
                  <a:lnSpc>
                    <a:spcPct val="90000"/>
                  </a:lnSpc>
                  <a:spcBef>
                    <a:spcPts val="95"/>
                  </a:spcBef>
                  <a:spcAft>
                    <a:spcPts val="0"/>
                  </a:spcAft>
                  <a:buClrTx/>
                  <a:buSzTx/>
                  <a:buFontTx/>
                  <a:buNone/>
                  <a:tabLst/>
                  <a:defRPr kumimoji="0" sz="1050" b="0" i="0" u="none" strike="noStrike" cap="none" spc="0" normalizeH="0" baseline="0">
                    <a:ln>
                      <a:noFill/>
                    </a:ln>
                    <a:gradFill>
                      <a:gsLst>
                        <a:gs pos="0">
                          <a:schemeClr val="bg1">
                            <a:lumMod val="65000"/>
                          </a:schemeClr>
                        </a:gs>
                        <a:gs pos="100000">
                          <a:schemeClr val="bg1">
                            <a:lumMod val="65000"/>
                          </a:schemeClr>
                        </a:gs>
                      </a:gsLst>
                      <a:lin ang="5400000" scaled="1"/>
                    </a:gradFill>
                    <a:effectLst/>
                    <a:uLnTx/>
                    <a:uFillTx/>
                    <a:latin typeface="KoPub돋움체 Bold" panose="00000800000000000000" pitchFamily="2" charset="-127"/>
                    <a:ea typeface="KoPub돋움체 Bold" panose="00000800000000000000" pitchFamily="2" charset="-127"/>
                    <a:cs typeface="Calibri"/>
                  </a:defRPr>
                </a:lvl1pPr>
              </a:lstStyle>
              <a:p>
                <a:pPr algn="l"/>
                <a:r>
                  <a:rPr lang="en-US" altLang="ko-KR" sz="800" spc="-50" dirty="0">
                    <a:ln>
                      <a:solidFill>
                        <a:srgbClr val="FD349C">
                          <a:alpha val="0"/>
                        </a:srgbClr>
                      </a:solidFill>
                    </a:ln>
                    <a:solidFill>
                      <a:schemeClr val="tx1">
                        <a:lumMod val="50000"/>
                        <a:lumOff val="50000"/>
                      </a:schemeClr>
                    </a:solidFill>
                    <a:latin typeface="KoPub돋움체 Medium" panose="02020603020101020101" pitchFamily="18" charset="-127"/>
                    <a:ea typeface="KoPub돋움체 Medium" panose="02020603020101020101" pitchFamily="18" charset="-127"/>
                    <a:cs typeface="+mn-cs"/>
                  </a:rPr>
                  <a:t>(</a:t>
                </a:r>
                <a:r>
                  <a:rPr lang="ko-KR" altLang="en-US" sz="800" spc="-50" dirty="0">
                    <a:ln>
                      <a:solidFill>
                        <a:srgbClr val="FD349C">
                          <a:alpha val="0"/>
                        </a:srgbClr>
                      </a:solidFill>
                    </a:ln>
                    <a:solidFill>
                      <a:schemeClr val="tx1">
                        <a:lumMod val="50000"/>
                        <a:lumOff val="50000"/>
                      </a:schemeClr>
                    </a:solidFill>
                    <a:latin typeface="KoPub돋움체 Medium" panose="02020603020101020101" pitchFamily="18" charset="-127"/>
                    <a:ea typeface="KoPub돋움체 Medium" panose="02020603020101020101" pitchFamily="18" charset="-127"/>
                    <a:cs typeface="+mn-cs"/>
                  </a:rPr>
                  <a:t>조 동</a:t>
                </a:r>
                <a:r>
                  <a:rPr lang="en-US" altLang="ko-KR" sz="800" spc="-50" dirty="0">
                    <a:ln>
                      <a:solidFill>
                        <a:srgbClr val="FD349C">
                          <a:alpha val="0"/>
                        </a:srgbClr>
                      </a:solidFill>
                    </a:ln>
                    <a:solidFill>
                      <a:schemeClr val="tx1">
                        <a:lumMod val="50000"/>
                        <a:lumOff val="50000"/>
                      </a:schemeClr>
                    </a:solidFill>
                    <a:latin typeface="KoPub돋움체 Medium" panose="02020603020101020101" pitchFamily="18" charset="-127"/>
                    <a:ea typeface="KoPub돋움체 Medium" panose="02020603020101020101" pitchFamily="18" charset="-127"/>
                    <a:cs typeface="+mn-cs"/>
                  </a:rPr>
                  <a:t>)</a:t>
                </a:r>
                <a:endParaRPr lang="ko-KR" altLang="en-US" sz="800" spc="-50" dirty="0">
                  <a:ln>
                    <a:solidFill>
                      <a:srgbClr val="FD349C">
                        <a:alpha val="0"/>
                      </a:srgbClr>
                    </a:solidFill>
                  </a:ln>
                  <a:solidFill>
                    <a:schemeClr val="tx1">
                      <a:lumMod val="50000"/>
                      <a:lumOff val="50000"/>
                    </a:schemeClr>
                  </a:solidFill>
                  <a:latin typeface="KoPub돋움체 Medium" panose="02020603020101020101" pitchFamily="18" charset="-127"/>
                  <a:ea typeface="KoPub돋움체 Medium" panose="02020603020101020101" pitchFamily="18" charset="-127"/>
                  <a:cs typeface="+mn-cs"/>
                </a:endParaRPr>
              </a:p>
            </p:txBody>
          </p:sp>
        </p:grpSp>
        <p:sp>
          <p:nvSpPr>
            <p:cNvPr id="26" name="TextBox 25">
              <a:extLst>
                <a:ext uri="{FF2B5EF4-FFF2-40B4-BE49-F238E27FC236}">
                  <a16:creationId xmlns:a16="http://schemas.microsoft.com/office/drawing/2014/main" id="{71792F9C-BBE6-5FF8-11F2-9DC7B62E7476}"/>
                </a:ext>
              </a:extLst>
            </p:cNvPr>
            <p:cNvSpPr txBox="1"/>
            <p:nvPr/>
          </p:nvSpPr>
          <p:spPr>
            <a:xfrm>
              <a:off x="5137438" y="5303079"/>
              <a:ext cx="4294800" cy="900000"/>
            </a:xfrm>
            <a:prstGeom prst="rect">
              <a:avLst/>
            </a:prstGeom>
            <a:solidFill>
              <a:srgbClr val="DEF7FF"/>
            </a:solidFill>
            <a:ln w="3175">
              <a:solidFill>
                <a:srgbClr val="99E3FB"/>
              </a:solidFill>
            </a:ln>
          </p:spPr>
          <p:txBody>
            <a:bodyPr wrap="square" lIns="108000" tIns="72000" rIns="108000" bIns="72000" anchor="t">
              <a:noAutofit/>
            </a:bodyPr>
            <a:lstStyle>
              <a:defPPr>
                <a:defRPr lang="en-US"/>
              </a:defPPr>
              <a:lvl1pPr marL="108000" indent="-108000" defTabSz="457200">
                <a:lnSpc>
                  <a:spcPct val="110000"/>
                </a:lnSpc>
                <a:spcAft>
                  <a:spcPts val="300"/>
                </a:spcAft>
                <a:buClr>
                  <a:schemeClr val="tx1">
                    <a:lumMod val="85000"/>
                    <a:lumOff val="15000"/>
                  </a:schemeClr>
                </a:buClr>
                <a:buFont typeface="Arial" panose="020B0604020202020204" pitchFamily="34" charset="0"/>
                <a:buChar char="•"/>
                <a:defRPr sz="1000" b="1">
                  <a:ln>
                    <a:solidFill>
                      <a:schemeClr val="accent5">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altLang="ko-KR" dirty="0"/>
                <a:t>2021</a:t>
              </a:r>
              <a:r>
                <a:rPr lang="ko-KR" altLang="en-US" dirty="0"/>
                <a:t>년 기준 베트남 보험자산 총자산 규모는 </a:t>
              </a:r>
              <a:r>
                <a:rPr lang="en-US" altLang="ko-KR" dirty="0"/>
                <a:t>708.5</a:t>
              </a:r>
              <a:r>
                <a:rPr lang="ko-KR" altLang="en-US" dirty="0"/>
                <a:t>조 동</a:t>
              </a:r>
              <a:r>
                <a:rPr lang="en-US" altLang="ko-KR" dirty="0"/>
                <a:t>, </a:t>
              </a:r>
              <a:r>
                <a:rPr lang="ko-KR" altLang="en-US" dirty="0"/>
                <a:t>누적준비금</a:t>
              </a:r>
              <a:r>
                <a:rPr lang="en-US" altLang="ko-KR" dirty="0"/>
                <a:t>*</a:t>
              </a:r>
              <a:r>
                <a:rPr lang="ko-KR" altLang="en-US" dirty="0"/>
                <a:t>은 </a:t>
              </a:r>
              <a:r>
                <a:rPr lang="en-US" altLang="ko-KR" dirty="0"/>
                <a:t>459.5</a:t>
              </a:r>
              <a:r>
                <a:rPr lang="ko-KR" altLang="en-US" dirty="0"/>
                <a:t>조 동에 이름</a:t>
              </a:r>
              <a:endParaRPr lang="en-US" altLang="ko-KR" dirty="0"/>
            </a:p>
            <a:p>
              <a:pPr marL="266700" indent="-174625">
                <a:buClr>
                  <a:schemeClr val="tx1">
                    <a:lumMod val="75000"/>
                    <a:lumOff val="25000"/>
                  </a:schemeClr>
                </a:buClr>
                <a:buFontTx/>
                <a:buChar char="-"/>
              </a:pPr>
              <a:r>
                <a:rPr lang="en-US" altLang="ko-KR" b="0" dirty="0">
                  <a:solidFill>
                    <a:schemeClr val="tx1">
                      <a:lumMod val="75000"/>
                      <a:lumOff val="25000"/>
                    </a:schemeClr>
                  </a:solidFill>
                </a:rPr>
                <a:t>2021</a:t>
              </a:r>
              <a:r>
                <a:rPr lang="ko-KR" altLang="en-US" b="0" dirty="0">
                  <a:solidFill>
                    <a:schemeClr val="tx1">
                      <a:lumMod val="75000"/>
                      <a:lumOff val="25000"/>
                    </a:schemeClr>
                  </a:solidFill>
                </a:rPr>
                <a:t>년 베트남 보험자산 총자산</a:t>
              </a:r>
              <a:r>
                <a:rPr lang="en-US" altLang="ko-KR" b="0" dirty="0">
                  <a:solidFill>
                    <a:schemeClr val="tx1">
                      <a:lumMod val="75000"/>
                      <a:lumOff val="25000"/>
                    </a:schemeClr>
                  </a:solidFill>
                </a:rPr>
                <a:t>, </a:t>
              </a:r>
              <a:r>
                <a:rPr lang="ko-KR" altLang="en-US" b="0" dirty="0">
                  <a:solidFill>
                    <a:schemeClr val="tx1">
                      <a:lumMod val="75000"/>
                      <a:lumOff val="25000"/>
                    </a:schemeClr>
                  </a:solidFill>
                </a:rPr>
                <a:t>누적 준비금은 전년동기대비 각각 </a:t>
              </a:r>
              <a:r>
                <a:rPr lang="en-US" altLang="ko-KR" b="0" dirty="0">
                  <a:solidFill>
                    <a:schemeClr val="tx1">
                      <a:lumMod val="75000"/>
                      <a:lumOff val="25000"/>
                    </a:schemeClr>
                  </a:solidFill>
                </a:rPr>
                <a:t>23.6%, 26.0%</a:t>
              </a:r>
              <a:r>
                <a:rPr lang="ko-KR" altLang="en-US" b="0" dirty="0">
                  <a:solidFill>
                    <a:schemeClr val="tx1">
                      <a:lumMod val="75000"/>
                      <a:lumOff val="25000"/>
                    </a:schemeClr>
                  </a:solidFill>
                </a:rPr>
                <a:t>의 높은 성장률을 기록 </a:t>
              </a:r>
              <a:endParaRPr lang="en-US" altLang="ko-KR" b="0" dirty="0">
                <a:solidFill>
                  <a:schemeClr val="tx1">
                    <a:lumMod val="75000"/>
                    <a:lumOff val="25000"/>
                  </a:schemeClr>
                </a:solidFill>
              </a:endParaRPr>
            </a:p>
          </p:txBody>
        </p:sp>
        <p:sp>
          <p:nvSpPr>
            <p:cNvPr id="31" name="TextBox 30">
              <a:extLst>
                <a:ext uri="{FF2B5EF4-FFF2-40B4-BE49-F238E27FC236}">
                  <a16:creationId xmlns:a16="http://schemas.microsoft.com/office/drawing/2014/main" id="{4AF43A0F-2585-5803-5FF4-242FA884036A}"/>
                </a:ext>
              </a:extLst>
            </p:cNvPr>
            <p:cNvSpPr txBox="1"/>
            <p:nvPr/>
          </p:nvSpPr>
          <p:spPr>
            <a:xfrm>
              <a:off x="5132387" y="4747995"/>
              <a:ext cx="4294800" cy="318924"/>
            </a:xfrm>
            <a:prstGeom prst="rect">
              <a:avLst/>
            </a:prstGeom>
            <a:noFill/>
            <a:ln>
              <a:noFill/>
            </a:ln>
          </p:spPr>
          <p:txBody>
            <a:bodyPr wrap="square" lIns="0" tIns="72000" rIns="0" bIns="0" rtlCol="0" anchor="t">
              <a:spAutoFit/>
            </a:bodyPr>
            <a:lstStyle>
              <a:defPPr>
                <a:defRPr lang="en-US"/>
              </a:defPPr>
              <a:lvl1pPr lvl="0">
                <a:defRPr sz="800">
                  <a:ln>
                    <a:solidFill>
                      <a:prstClr val="white">
                        <a:lumMod val="75000"/>
                        <a:alpha val="0"/>
                      </a:prstClr>
                    </a:solidFill>
                  </a:ln>
                  <a:solidFill>
                    <a:prstClr val="white">
                      <a:lumMod val="50000"/>
                    </a:prstClr>
                  </a:solidFill>
                  <a:latin typeface="KoPub돋움체 Medium" panose="00000600000000000000" pitchFamily="2" charset="-127"/>
                  <a:ea typeface="KoPub돋움체 Medium" panose="00000600000000000000" pitchFamily="2" charset="-127"/>
                </a:defRPr>
              </a:lvl1pPr>
            </a:lstStyle>
            <a:p>
              <a:r>
                <a:rPr lang="en-US" altLang="ko-KR" dirty="0">
                  <a:solidFill>
                    <a:schemeClr val="bg1">
                      <a:lumMod val="50000"/>
                    </a:schemeClr>
                  </a:solidFill>
                </a:rPr>
                <a:t>Source: Ministry of Finance(Vietnam), Statista, </a:t>
              </a:r>
              <a:r>
                <a:rPr lang="ko-KR" altLang="en-US" dirty="0" err="1">
                  <a:solidFill>
                    <a:schemeClr val="bg1">
                      <a:lumMod val="50000"/>
                    </a:schemeClr>
                  </a:solidFill>
                </a:rPr>
                <a:t>삼정</a:t>
              </a:r>
              <a:r>
                <a:rPr lang="en-US" altLang="ko-KR" dirty="0">
                  <a:solidFill>
                    <a:schemeClr val="bg1">
                      <a:lumMod val="50000"/>
                    </a:schemeClr>
                  </a:solidFill>
                </a:rPr>
                <a:t>KPMG </a:t>
              </a:r>
              <a:r>
                <a:rPr lang="ko-KR" altLang="en-US" dirty="0">
                  <a:solidFill>
                    <a:schemeClr val="bg1">
                      <a:lumMod val="50000"/>
                    </a:schemeClr>
                  </a:solidFill>
                </a:rPr>
                <a:t>경제연구원 재구성</a:t>
              </a:r>
              <a:endParaRPr lang="en-US" altLang="ko-KR" dirty="0">
                <a:solidFill>
                  <a:schemeClr val="bg1">
                    <a:lumMod val="50000"/>
                  </a:schemeClr>
                </a:solidFill>
              </a:endParaRPr>
            </a:p>
            <a:p>
              <a:r>
                <a:rPr lang="en-US" altLang="ko-KR" dirty="0">
                  <a:solidFill>
                    <a:schemeClr val="bg1">
                      <a:lumMod val="50000"/>
                    </a:schemeClr>
                  </a:solidFill>
                </a:rPr>
                <a:t>Note: *</a:t>
              </a:r>
              <a:r>
                <a:rPr lang="ko-KR" altLang="en-US" dirty="0">
                  <a:solidFill>
                    <a:schemeClr val="bg1">
                      <a:lumMod val="50000"/>
                    </a:schemeClr>
                  </a:solidFill>
                </a:rPr>
                <a:t>누적준비금은 </a:t>
              </a:r>
              <a:r>
                <a:rPr lang="en-US" altLang="ko-KR" dirty="0">
                  <a:solidFill>
                    <a:schemeClr val="bg1">
                      <a:lumMod val="50000"/>
                    </a:schemeClr>
                  </a:solidFill>
                </a:rPr>
                <a:t>Accumulated technical reserves </a:t>
              </a:r>
              <a:r>
                <a:rPr lang="ko-KR" altLang="en-US" dirty="0">
                  <a:solidFill>
                    <a:schemeClr val="bg1">
                      <a:lumMod val="50000"/>
                    </a:schemeClr>
                  </a:solidFill>
                </a:rPr>
                <a:t>기준</a:t>
              </a:r>
            </a:p>
          </p:txBody>
        </p:sp>
      </p:grpSp>
      <p:grpSp>
        <p:nvGrpSpPr>
          <p:cNvPr id="8" name="그룹 7">
            <a:extLst>
              <a:ext uri="{FF2B5EF4-FFF2-40B4-BE49-F238E27FC236}">
                <a16:creationId xmlns:a16="http://schemas.microsoft.com/office/drawing/2014/main" id="{461F56AF-333E-7354-7359-9CF07A27F1F9}"/>
              </a:ext>
            </a:extLst>
          </p:cNvPr>
          <p:cNvGrpSpPr/>
          <p:nvPr/>
        </p:nvGrpSpPr>
        <p:grpSpPr>
          <a:xfrm>
            <a:off x="7974644" y="175300"/>
            <a:ext cx="1947922" cy="1162271"/>
            <a:chOff x="7974644" y="175300"/>
            <a:chExt cx="1947922" cy="1162271"/>
          </a:xfrm>
        </p:grpSpPr>
        <p:pic>
          <p:nvPicPr>
            <p:cNvPr id="9" name="그림 8" descr="텍스트, 지도, 흑백이(가) 표시된 사진&#10;&#10;자동 생성된 설명">
              <a:extLst>
                <a:ext uri="{FF2B5EF4-FFF2-40B4-BE49-F238E27FC236}">
                  <a16:creationId xmlns:a16="http://schemas.microsoft.com/office/drawing/2014/main" id="{F9A7D8DA-6FD1-B456-07F5-A1678FED4561}"/>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contrast="-40000"/>
                      </a14:imgEffect>
                    </a14:imgLayer>
                  </a14:imgProps>
                </a:ext>
              </a:extLst>
            </a:blip>
            <a:stretch>
              <a:fillRect/>
            </a:stretch>
          </p:blipFill>
          <p:spPr>
            <a:xfrm>
              <a:off x="8920770" y="175300"/>
              <a:ext cx="525809" cy="1162271"/>
            </a:xfrm>
            <a:prstGeom prst="rect">
              <a:avLst/>
            </a:prstGeom>
          </p:spPr>
        </p:pic>
        <p:sp>
          <p:nvSpPr>
            <p:cNvPr id="10" name="제목 3">
              <a:extLst>
                <a:ext uri="{FF2B5EF4-FFF2-40B4-BE49-F238E27FC236}">
                  <a16:creationId xmlns:a16="http://schemas.microsoft.com/office/drawing/2014/main" id="{C96DD554-54C7-8566-3748-9E76A3F4CA99}"/>
                </a:ext>
              </a:extLst>
            </p:cNvPr>
            <p:cNvSpPr txBox="1">
              <a:spLocks/>
            </p:cNvSpPr>
            <p:nvPr/>
          </p:nvSpPr>
          <p:spPr>
            <a:xfrm>
              <a:off x="8444784" y="606616"/>
              <a:ext cx="1477782" cy="334294"/>
            </a:xfrm>
            <a:prstGeom prst="rect">
              <a:avLst/>
            </a:prstGeom>
          </p:spPr>
          <p:txBody>
            <a:bodyPr wrap="none" lIns="0" tIns="0" rIns="0" bIns="0" anchor="b" anchorCtr="0">
              <a:noAutofit/>
            </a:bodyPr>
            <a:lstStyle>
              <a:defPPr>
                <a:defRPr lang="en-US"/>
              </a:defPPr>
              <a:lvl1pPr marR="0" lvl="0" indent="539750" fontAlgn="auto">
                <a:lnSpc>
                  <a:spcPct val="100000"/>
                </a:lnSpc>
                <a:spcBef>
                  <a:spcPts val="0"/>
                </a:spcBef>
                <a:spcAft>
                  <a:spcPts val="0"/>
                </a:spcAft>
                <a:buClrTx/>
                <a:buSzTx/>
                <a:buFontTx/>
                <a:buNone/>
                <a:tabLst/>
                <a:defRPr sz="2400" b="0" i="0">
                  <a:ln>
                    <a:solidFill>
                      <a:prstClr val="white">
                        <a:lumMod val="75000"/>
                        <a:alpha val="0"/>
                      </a:prstClr>
                    </a:solidFill>
                  </a:ln>
                  <a:solidFill>
                    <a:schemeClr val="bg1"/>
                  </a:solidFill>
                  <a:latin typeface="KoPub돋움체 Bold" panose="00000800000000000000" pitchFamily="2" charset="-127"/>
                  <a:ea typeface="KoPub돋움체 Bold" panose="00000800000000000000" pitchFamily="2" charset="-127"/>
                  <a:cs typeface="KoPub돋움체 Medium" panose="02020603020101020101" pitchFamily="18" charset="-127"/>
                </a:defRPr>
              </a:lvl1pPr>
            </a:lstStyle>
            <a:p>
              <a:pPr marR="0" lvl="0" indent="0" defTabSz="914400" rtl="0" eaLnBrk="1" fontAlgn="auto" latinLnBrk="0" hangingPunct="1">
                <a:lnSpc>
                  <a:spcPct val="100000"/>
                </a:lnSpc>
                <a:spcBef>
                  <a:spcPts val="0"/>
                </a:spcBef>
                <a:spcAft>
                  <a:spcPts val="0"/>
                </a:spcAft>
                <a:buClrTx/>
                <a:buSzTx/>
                <a:buFontTx/>
                <a:buNone/>
                <a:tabLst/>
                <a:defRPr/>
              </a:pPr>
              <a:r>
                <a:rPr lang="ko-KR" altLang="en-US" sz="2000" dirty="0">
                  <a:ln>
                    <a:solidFill>
                      <a:prstClr val="white">
                        <a:lumMod val="75000"/>
                        <a:alpha val="0"/>
                      </a:prstClr>
                    </a:solidFill>
                  </a:ln>
                  <a:solidFill>
                    <a:schemeClr val="tx1">
                      <a:lumMod val="75000"/>
                      <a:lumOff val="25000"/>
                    </a:schemeClr>
                  </a:solidFill>
                </a:rPr>
                <a:t>베트남</a:t>
              </a:r>
              <a:endParaRPr lang="en-US" altLang="ko-KR" sz="2000" dirty="0">
                <a:ln>
                  <a:solidFill>
                    <a:prstClr val="white">
                      <a:lumMod val="75000"/>
                      <a:alpha val="0"/>
                    </a:prstClr>
                  </a:solidFill>
                </a:ln>
                <a:solidFill>
                  <a:schemeClr val="tx1">
                    <a:lumMod val="75000"/>
                    <a:lumOff val="25000"/>
                  </a:schemeClr>
                </a:solidFill>
              </a:endParaRPr>
            </a:p>
          </p:txBody>
        </p:sp>
        <p:pic>
          <p:nvPicPr>
            <p:cNvPr id="11" name="그림 10">
              <a:extLst>
                <a:ext uri="{FF2B5EF4-FFF2-40B4-BE49-F238E27FC236}">
                  <a16:creationId xmlns:a16="http://schemas.microsoft.com/office/drawing/2014/main" id="{D1DE895C-EDC8-9E09-6E11-A52A7C202358}"/>
                </a:ext>
              </a:extLst>
            </p:cNvPr>
            <p:cNvPicPr>
              <a:picLocks noChangeAspect="1"/>
            </p:cNvPicPr>
            <p:nvPr/>
          </p:nvPicPr>
          <p:blipFill>
            <a:blip r:embed="rId6"/>
            <a:srcRect/>
            <a:stretch/>
          </p:blipFill>
          <p:spPr>
            <a:xfrm>
              <a:off x="7974644" y="579882"/>
              <a:ext cx="407217" cy="407217"/>
            </a:xfrm>
            <a:prstGeom prst="rect">
              <a:avLst/>
            </a:prstGeom>
          </p:spPr>
        </p:pic>
      </p:grpSp>
      <p:sp>
        <p:nvSpPr>
          <p:cNvPr id="2" name="텍스트 개체 틀 1">
            <a:extLst>
              <a:ext uri="{FF2B5EF4-FFF2-40B4-BE49-F238E27FC236}">
                <a16:creationId xmlns:a16="http://schemas.microsoft.com/office/drawing/2014/main" id="{11D01EDC-383F-7EC9-5195-CCBAAD0A81F2}"/>
              </a:ext>
            </a:extLst>
          </p:cNvPr>
          <p:cNvSpPr>
            <a:spLocks noGrp="1"/>
          </p:cNvSpPr>
          <p:nvPr>
            <p:ph type="body" sz="quarter" idx="10"/>
          </p:nvPr>
        </p:nvSpPr>
        <p:spPr/>
        <p:txBody>
          <a:bodyPr/>
          <a:lstStyle/>
          <a:p>
            <a:r>
              <a:rPr lang="en-US" altLang="ko-KR" dirty="0"/>
              <a:t>II. </a:t>
            </a:r>
            <a:r>
              <a:rPr lang="ko-KR" altLang="en-US" dirty="0"/>
              <a:t>신흥 아시아 태평양 국가별 보험시장 및 규제 현황 </a:t>
            </a:r>
          </a:p>
        </p:txBody>
      </p:sp>
      <p:sp>
        <p:nvSpPr>
          <p:cNvPr id="3" name="텍스트 개체 틀 2">
            <a:extLst>
              <a:ext uri="{FF2B5EF4-FFF2-40B4-BE49-F238E27FC236}">
                <a16:creationId xmlns:a16="http://schemas.microsoft.com/office/drawing/2014/main" id="{F8A23C6E-913D-E903-F49E-D387E0794A26}"/>
              </a:ext>
            </a:extLst>
          </p:cNvPr>
          <p:cNvSpPr>
            <a:spLocks noGrp="1"/>
          </p:cNvSpPr>
          <p:nvPr>
            <p:ph type="body" sz="quarter" idx="11"/>
          </p:nvPr>
        </p:nvSpPr>
        <p:spPr/>
        <p:txBody>
          <a:bodyPr/>
          <a:lstStyle/>
          <a:p>
            <a:r>
              <a:rPr lang="ko-KR" altLang="en-US" dirty="0"/>
              <a:t>베트남 보험시장 현황 </a:t>
            </a:r>
            <a:r>
              <a:rPr lang="en-US" altLang="ko-KR" dirty="0"/>
              <a:t>(</a:t>
            </a:r>
            <a:r>
              <a:rPr lang="ko-KR" altLang="en-US" dirty="0"/>
              <a:t>계속</a:t>
            </a:r>
            <a:r>
              <a:rPr lang="en-US" altLang="ko-KR" dirty="0"/>
              <a:t>)</a:t>
            </a:r>
            <a:endParaRPr lang="ko-KR" altLang="en-US" dirty="0"/>
          </a:p>
        </p:txBody>
      </p:sp>
      <p:grpSp>
        <p:nvGrpSpPr>
          <p:cNvPr id="64" name="그룹 63">
            <a:extLst>
              <a:ext uri="{FF2B5EF4-FFF2-40B4-BE49-F238E27FC236}">
                <a16:creationId xmlns:a16="http://schemas.microsoft.com/office/drawing/2014/main" id="{68F03481-2A83-5162-21A8-2055002A80ED}"/>
              </a:ext>
            </a:extLst>
          </p:cNvPr>
          <p:cNvGrpSpPr/>
          <p:nvPr/>
        </p:nvGrpSpPr>
        <p:grpSpPr>
          <a:xfrm>
            <a:off x="5123768" y="1196975"/>
            <a:ext cx="4303980" cy="5006104"/>
            <a:chOff x="478777" y="1196975"/>
            <a:chExt cx="4303980" cy="5006104"/>
          </a:xfrm>
        </p:grpSpPr>
        <p:grpSp>
          <p:nvGrpSpPr>
            <p:cNvPr id="65" name="그룹 64">
              <a:extLst>
                <a:ext uri="{FF2B5EF4-FFF2-40B4-BE49-F238E27FC236}">
                  <a16:creationId xmlns:a16="http://schemas.microsoft.com/office/drawing/2014/main" id="{4706161C-92E7-5401-97C3-181F61473104}"/>
                </a:ext>
              </a:extLst>
            </p:cNvPr>
            <p:cNvGrpSpPr/>
            <p:nvPr/>
          </p:nvGrpSpPr>
          <p:grpSpPr>
            <a:xfrm>
              <a:off x="487921" y="1196975"/>
              <a:ext cx="4294836" cy="3559501"/>
              <a:chOff x="5132387" y="1196975"/>
              <a:chExt cx="4294836" cy="3559501"/>
            </a:xfrm>
          </p:grpSpPr>
          <p:grpSp>
            <p:nvGrpSpPr>
              <p:cNvPr id="68" name="그룹 67">
                <a:extLst>
                  <a:ext uri="{FF2B5EF4-FFF2-40B4-BE49-F238E27FC236}">
                    <a16:creationId xmlns:a16="http://schemas.microsoft.com/office/drawing/2014/main" id="{4A488015-952D-3D17-2FF0-CFEE31D81231}"/>
                  </a:ext>
                </a:extLst>
              </p:cNvPr>
              <p:cNvGrpSpPr/>
              <p:nvPr/>
            </p:nvGrpSpPr>
            <p:grpSpPr>
              <a:xfrm>
                <a:off x="5132387" y="1196975"/>
                <a:ext cx="4284613" cy="276837"/>
                <a:chOff x="5132387" y="2176483"/>
                <a:chExt cx="4284613" cy="276837"/>
              </a:xfrm>
            </p:grpSpPr>
            <p:sp>
              <p:nvSpPr>
                <p:cNvPr id="71" name="TextBox 70">
                  <a:extLst>
                    <a:ext uri="{FF2B5EF4-FFF2-40B4-BE49-F238E27FC236}">
                      <a16:creationId xmlns:a16="http://schemas.microsoft.com/office/drawing/2014/main" id="{92B80CB9-4626-29A4-EB2F-F340FC10DA21}"/>
                    </a:ext>
                  </a:extLst>
                </p:cNvPr>
                <p:cNvSpPr txBox="1"/>
                <p:nvPr/>
              </p:nvSpPr>
              <p:spPr>
                <a:xfrm>
                  <a:off x="5132387" y="2210039"/>
                  <a:ext cx="1603003" cy="200055"/>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ko-KR" altLang="en-US" sz="1300" dirty="0">
                      <a:ln>
                        <a:solidFill>
                          <a:prstClr val="white">
                            <a:lumMod val="75000"/>
                            <a:alpha val="0"/>
                          </a:prstClr>
                        </a:solidFill>
                      </a:ln>
                      <a:solidFill>
                        <a:srgbClr val="00338D"/>
                      </a:solidFill>
                      <a:latin typeface="KoPub돋움체 Bold" panose="00000800000000000000" pitchFamily="2" charset="-127"/>
                      <a:ea typeface="KoPub돋움체 Bold" panose="00000800000000000000" pitchFamily="2" charset="-127"/>
                      <a:cs typeface="Univers for KPMG"/>
                    </a:rPr>
                    <a:t>베트남 수입보험료 추이</a:t>
                  </a:r>
                  <a:endParaRPr kumimoji="0" lang="ko-KR" altLang="en-US" sz="1300" b="0" i="0" u="none" strike="noStrike" kern="1200" cap="none" spc="0" normalizeH="0" baseline="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endParaRPr>
                </a:p>
              </p:txBody>
            </p:sp>
            <p:cxnSp>
              <p:nvCxnSpPr>
                <p:cNvPr id="72" name="직선 연결선 71">
                  <a:extLst>
                    <a:ext uri="{FF2B5EF4-FFF2-40B4-BE49-F238E27FC236}">
                      <a16:creationId xmlns:a16="http://schemas.microsoft.com/office/drawing/2014/main" id="{9994E129-EE5D-4930-913F-141468D5FE0A}"/>
                    </a:ext>
                  </a:extLst>
                </p:cNvPr>
                <p:cNvCxnSpPr/>
                <p:nvPr/>
              </p:nvCxnSpPr>
              <p:spPr>
                <a:xfrm>
                  <a:off x="5132387" y="2176483"/>
                  <a:ext cx="4284613"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73" name="직선 연결선 72">
                  <a:extLst>
                    <a:ext uri="{FF2B5EF4-FFF2-40B4-BE49-F238E27FC236}">
                      <a16:creationId xmlns:a16="http://schemas.microsoft.com/office/drawing/2014/main" id="{77CA71C0-EFA2-7CD6-F869-E6E6BAA194D6}"/>
                    </a:ext>
                  </a:extLst>
                </p:cNvPr>
                <p:cNvCxnSpPr/>
                <p:nvPr/>
              </p:nvCxnSpPr>
              <p:spPr>
                <a:xfrm>
                  <a:off x="5132387" y="2453320"/>
                  <a:ext cx="4284613"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69" name="object 38">
                <a:extLst>
                  <a:ext uri="{FF2B5EF4-FFF2-40B4-BE49-F238E27FC236}">
                    <a16:creationId xmlns:a16="http://schemas.microsoft.com/office/drawing/2014/main" id="{02B351BB-038C-9739-82F4-63D325F4A54C}"/>
                  </a:ext>
                </a:extLst>
              </p:cNvPr>
              <p:cNvSpPr txBox="1"/>
              <p:nvPr/>
            </p:nvSpPr>
            <p:spPr>
              <a:xfrm>
                <a:off x="5132387" y="1604642"/>
                <a:ext cx="648000" cy="123239"/>
              </a:xfrm>
              <a:prstGeom prst="rect">
                <a:avLst/>
              </a:prstGeom>
            </p:spPr>
            <p:txBody>
              <a:bodyPr vert="horz" wrap="square" lIns="0" tIns="12065" rIns="0" bIns="0" rtlCol="0">
                <a:spAutoFit/>
              </a:bodyPr>
              <a:lstStyle>
                <a:defPPr>
                  <a:defRPr lang="en-US"/>
                </a:defPPr>
                <a:lvl1pPr marL="12700" marR="5080" lvl="0" indent="0" algn="r" defTabSz="914400" fontAlgn="auto">
                  <a:lnSpc>
                    <a:spcPct val="90000"/>
                  </a:lnSpc>
                  <a:spcBef>
                    <a:spcPts val="95"/>
                  </a:spcBef>
                  <a:spcAft>
                    <a:spcPts val="0"/>
                  </a:spcAft>
                  <a:buClrTx/>
                  <a:buSzTx/>
                  <a:buFontTx/>
                  <a:buNone/>
                  <a:tabLst/>
                  <a:defRPr kumimoji="0" sz="1050" b="0" i="0" u="none" strike="noStrike" cap="none" spc="0" normalizeH="0" baseline="0">
                    <a:ln>
                      <a:noFill/>
                    </a:ln>
                    <a:gradFill>
                      <a:gsLst>
                        <a:gs pos="0">
                          <a:schemeClr val="bg1">
                            <a:lumMod val="65000"/>
                          </a:schemeClr>
                        </a:gs>
                        <a:gs pos="100000">
                          <a:schemeClr val="bg1">
                            <a:lumMod val="65000"/>
                          </a:schemeClr>
                        </a:gs>
                      </a:gsLst>
                      <a:lin ang="5400000" scaled="1"/>
                    </a:gradFill>
                    <a:effectLst/>
                    <a:uLnTx/>
                    <a:uFillTx/>
                    <a:latin typeface="KoPub돋움체 Bold" panose="00000800000000000000" pitchFamily="2" charset="-127"/>
                    <a:ea typeface="KoPub돋움체 Bold" panose="00000800000000000000" pitchFamily="2" charset="-127"/>
                    <a:cs typeface="Calibri"/>
                  </a:defRPr>
                </a:lvl1pPr>
              </a:lstStyle>
              <a:p>
                <a:pPr algn="l"/>
                <a:r>
                  <a:rPr lang="en-US" altLang="ko-KR" sz="800" spc="-50" dirty="0">
                    <a:ln>
                      <a:solidFill>
                        <a:srgbClr val="FD349C">
                          <a:alpha val="0"/>
                        </a:srgbClr>
                      </a:solidFill>
                    </a:ln>
                    <a:solidFill>
                      <a:schemeClr val="tx1">
                        <a:lumMod val="50000"/>
                        <a:lumOff val="50000"/>
                      </a:schemeClr>
                    </a:solidFill>
                    <a:latin typeface="KoPub돋움체 Medium" panose="02020603020101020101" pitchFamily="18" charset="-127"/>
                    <a:ea typeface="KoPub돋움체 Medium" panose="02020603020101020101" pitchFamily="18" charset="-127"/>
                    <a:cs typeface="+mn-cs"/>
                  </a:rPr>
                  <a:t>(</a:t>
                </a:r>
                <a:r>
                  <a:rPr lang="ko-KR" altLang="en-US" sz="800" spc="-50" dirty="0">
                    <a:ln>
                      <a:solidFill>
                        <a:srgbClr val="FD349C">
                          <a:alpha val="0"/>
                        </a:srgbClr>
                      </a:solidFill>
                    </a:ln>
                    <a:solidFill>
                      <a:schemeClr val="tx1">
                        <a:lumMod val="50000"/>
                        <a:lumOff val="50000"/>
                      </a:schemeClr>
                    </a:solidFill>
                    <a:latin typeface="KoPub돋움체 Medium" panose="02020603020101020101" pitchFamily="18" charset="-127"/>
                    <a:ea typeface="KoPub돋움체 Medium" panose="02020603020101020101" pitchFamily="18" charset="-127"/>
                    <a:cs typeface="+mn-cs"/>
                  </a:rPr>
                  <a:t>조 동</a:t>
                </a:r>
                <a:r>
                  <a:rPr lang="en-US" altLang="ko-KR" sz="800" spc="-50" dirty="0">
                    <a:ln>
                      <a:solidFill>
                        <a:srgbClr val="FD349C">
                          <a:alpha val="0"/>
                        </a:srgbClr>
                      </a:solidFill>
                    </a:ln>
                    <a:solidFill>
                      <a:schemeClr val="tx1">
                        <a:lumMod val="50000"/>
                        <a:lumOff val="50000"/>
                      </a:schemeClr>
                    </a:solidFill>
                    <a:latin typeface="KoPub돋움체 Medium" panose="02020603020101020101" pitchFamily="18" charset="-127"/>
                    <a:ea typeface="KoPub돋움체 Medium" panose="02020603020101020101" pitchFamily="18" charset="-127"/>
                    <a:cs typeface="+mn-cs"/>
                  </a:rPr>
                  <a:t>)</a:t>
                </a:r>
                <a:endParaRPr lang="ko-KR" altLang="en-US" sz="800" spc="-50" dirty="0">
                  <a:ln>
                    <a:solidFill>
                      <a:srgbClr val="FD349C">
                        <a:alpha val="0"/>
                      </a:srgbClr>
                    </a:solidFill>
                  </a:ln>
                  <a:solidFill>
                    <a:schemeClr val="tx1">
                      <a:lumMod val="50000"/>
                      <a:lumOff val="50000"/>
                    </a:schemeClr>
                  </a:solidFill>
                  <a:latin typeface="KoPub돋움체 Medium" panose="02020603020101020101" pitchFamily="18" charset="-127"/>
                  <a:ea typeface="KoPub돋움체 Medium" panose="02020603020101020101" pitchFamily="18" charset="-127"/>
                  <a:cs typeface="+mn-cs"/>
                </a:endParaRPr>
              </a:p>
            </p:txBody>
          </p:sp>
          <p:graphicFrame>
            <p:nvGraphicFramePr>
              <p:cNvPr id="70" name="차트 69">
                <a:extLst>
                  <a:ext uri="{FF2B5EF4-FFF2-40B4-BE49-F238E27FC236}">
                    <a16:creationId xmlns:a16="http://schemas.microsoft.com/office/drawing/2014/main" id="{8BB04286-7295-817B-C076-C33C1FC848CF}"/>
                  </a:ext>
                </a:extLst>
              </p:cNvPr>
              <p:cNvGraphicFramePr/>
              <p:nvPr>
                <p:extLst>
                  <p:ext uri="{D42A27DB-BD31-4B8C-83A1-F6EECF244321}">
                    <p14:modId xmlns:p14="http://schemas.microsoft.com/office/powerpoint/2010/main" val="1855042370"/>
                  </p:ext>
                </p:extLst>
              </p:nvPr>
            </p:nvGraphicFramePr>
            <p:xfrm>
              <a:off x="5132387" y="1697545"/>
              <a:ext cx="4294836" cy="3058931"/>
            </p:xfrm>
            <a:graphic>
              <a:graphicData uri="http://schemas.openxmlformats.org/drawingml/2006/chart">
                <c:chart xmlns:c="http://schemas.openxmlformats.org/drawingml/2006/chart" xmlns:r="http://schemas.openxmlformats.org/officeDocument/2006/relationships" r:id="rId7"/>
              </a:graphicData>
            </a:graphic>
          </p:graphicFrame>
        </p:grpSp>
        <p:sp>
          <p:nvSpPr>
            <p:cNvPr id="66" name="TextBox 65">
              <a:extLst>
                <a:ext uri="{FF2B5EF4-FFF2-40B4-BE49-F238E27FC236}">
                  <a16:creationId xmlns:a16="http://schemas.microsoft.com/office/drawing/2014/main" id="{3FD10AE2-FB10-06CC-C933-6D8BF59CE715}"/>
                </a:ext>
              </a:extLst>
            </p:cNvPr>
            <p:cNvSpPr txBox="1"/>
            <p:nvPr/>
          </p:nvSpPr>
          <p:spPr>
            <a:xfrm>
              <a:off x="478777" y="5303079"/>
              <a:ext cx="4294800" cy="900000"/>
            </a:xfrm>
            <a:prstGeom prst="rect">
              <a:avLst/>
            </a:prstGeom>
            <a:solidFill>
              <a:srgbClr val="DEF7FF"/>
            </a:solidFill>
            <a:ln w="3175">
              <a:solidFill>
                <a:srgbClr val="99E3FB"/>
              </a:solidFill>
            </a:ln>
          </p:spPr>
          <p:txBody>
            <a:bodyPr wrap="square" lIns="108000" tIns="72000" rIns="108000" bIns="72000" anchor="t">
              <a:noAutofit/>
            </a:bodyPr>
            <a:lstStyle>
              <a:defPPr>
                <a:defRPr lang="en-US"/>
              </a:defPPr>
              <a:lvl1pPr marL="108000" indent="-108000" defTabSz="457200">
                <a:lnSpc>
                  <a:spcPct val="110000"/>
                </a:lnSpc>
                <a:spcAft>
                  <a:spcPts val="300"/>
                </a:spcAft>
                <a:buClr>
                  <a:schemeClr val="tx1">
                    <a:lumMod val="85000"/>
                    <a:lumOff val="15000"/>
                  </a:schemeClr>
                </a:buClr>
                <a:buFont typeface="Arial" panose="020B0604020202020204" pitchFamily="34" charset="0"/>
                <a:buChar char="•"/>
                <a:defRPr sz="1000" b="1">
                  <a:ln>
                    <a:solidFill>
                      <a:schemeClr val="accent5">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altLang="ko-KR" dirty="0"/>
                <a:t>2021</a:t>
              </a:r>
              <a:r>
                <a:rPr lang="ko-KR" altLang="en-US" dirty="0"/>
                <a:t>년 베트남 생명보험의 수입보험료는 전년대비 </a:t>
              </a:r>
              <a:r>
                <a:rPr lang="en-US" altLang="ko-KR" dirty="0"/>
                <a:t>21.8% </a:t>
              </a:r>
              <a:r>
                <a:rPr lang="ko-KR" altLang="en-US" dirty="0"/>
                <a:t>증가한 약 </a:t>
              </a:r>
              <a:r>
                <a:rPr lang="en-US" altLang="ko-KR" dirty="0"/>
                <a:t>159.2</a:t>
              </a:r>
              <a:r>
                <a:rPr lang="ko-KR" altLang="en-US" dirty="0"/>
                <a:t>조 동</a:t>
              </a:r>
              <a:r>
                <a:rPr lang="en-US" altLang="ko-KR" dirty="0"/>
                <a:t>,</a:t>
              </a:r>
              <a:r>
                <a:rPr lang="ko-KR" altLang="en-US" dirty="0"/>
                <a:t> 동기간 손해보험의 수입보험료는 </a:t>
              </a:r>
              <a:r>
                <a:rPr lang="en-US" altLang="ko-KR" dirty="0"/>
                <a:t>4.4% </a:t>
              </a:r>
              <a:r>
                <a:rPr lang="ko-KR" altLang="en-US" dirty="0"/>
                <a:t>증가한 </a:t>
              </a:r>
              <a:r>
                <a:rPr lang="en-US" altLang="ko-KR" dirty="0"/>
                <a:t>59.1</a:t>
              </a:r>
              <a:r>
                <a:rPr lang="ko-KR" altLang="en-US" dirty="0"/>
                <a:t>조 동을 기록 </a:t>
              </a:r>
              <a:endParaRPr lang="en-US" altLang="ko-KR" dirty="0"/>
            </a:p>
            <a:p>
              <a:pPr marL="266700" indent="-174625">
                <a:buClr>
                  <a:schemeClr val="tx1">
                    <a:lumMod val="75000"/>
                    <a:lumOff val="25000"/>
                  </a:schemeClr>
                </a:buClr>
                <a:buFontTx/>
                <a:buChar char="-"/>
              </a:pPr>
              <a:r>
                <a:rPr lang="ko-KR" altLang="en-US" b="0" dirty="0">
                  <a:solidFill>
                    <a:schemeClr val="tx1">
                      <a:lumMod val="75000"/>
                      <a:lumOff val="25000"/>
                    </a:schemeClr>
                  </a:solidFill>
                </a:rPr>
                <a:t>생명보험 대비 손해보험이 상당히 완만한 성장추이를 보이고 있음</a:t>
              </a:r>
              <a:endParaRPr lang="en-US" altLang="ko-KR" b="0" dirty="0">
                <a:solidFill>
                  <a:schemeClr val="tx1">
                    <a:lumMod val="75000"/>
                    <a:lumOff val="25000"/>
                  </a:schemeClr>
                </a:solidFill>
              </a:endParaRPr>
            </a:p>
          </p:txBody>
        </p:sp>
        <p:sp>
          <p:nvSpPr>
            <p:cNvPr id="67" name="TextBox 66">
              <a:extLst>
                <a:ext uri="{FF2B5EF4-FFF2-40B4-BE49-F238E27FC236}">
                  <a16:creationId xmlns:a16="http://schemas.microsoft.com/office/drawing/2014/main" id="{5654F2DC-5A49-5660-E65E-93FE907A96D4}"/>
                </a:ext>
              </a:extLst>
            </p:cNvPr>
            <p:cNvSpPr txBox="1"/>
            <p:nvPr/>
          </p:nvSpPr>
          <p:spPr>
            <a:xfrm>
              <a:off x="478777" y="4747995"/>
              <a:ext cx="4294800" cy="318924"/>
            </a:xfrm>
            <a:prstGeom prst="rect">
              <a:avLst/>
            </a:prstGeom>
            <a:noFill/>
            <a:ln>
              <a:noFill/>
            </a:ln>
          </p:spPr>
          <p:txBody>
            <a:bodyPr wrap="square" lIns="0" tIns="72000" rIns="0" bIns="0" rtlCol="0" anchor="t">
              <a:spAutoFit/>
            </a:bodyPr>
            <a:lstStyle>
              <a:defPPr>
                <a:defRPr lang="en-US"/>
              </a:defPPr>
              <a:lvl1pPr lvl="0">
                <a:defRPr sz="800">
                  <a:ln>
                    <a:solidFill>
                      <a:prstClr val="white">
                        <a:lumMod val="75000"/>
                        <a:alpha val="0"/>
                      </a:prstClr>
                    </a:solidFill>
                  </a:ln>
                  <a:solidFill>
                    <a:prstClr val="white">
                      <a:lumMod val="50000"/>
                    </a:prstClr>
                  </a:solidFill>
                  <a:latin typeface="KoPub돋움체 Medium" panose="00000600000000000000" pitchFamily="2" charset="-127"/>
                  <a:ea typeface="KoPub돋움체 Medium" panose="00000600000000000000" pitchFamily="2" charset="-127"/>
                </a:defRPr>
              </a:lvl1pPr>
            </a:lstStyle>
            <a:p>
              <a:r>
                <a:rPr lang="en-US" altLang="ko-KR" dirty="0">
                  <a:solidFill>
                    <a:schemeClr val="bg1">
                      <a:lumMod val="50000"/>
                    </a:schemeClr>
                  </a:solidFill>
                </a:rPr>
                <a:t>Source: Ministry of Finance(Vietnam), Statista, </a:t>
              </a:r>
              <a:r>
                <a:rPr lang="ko-KR" altLang="en-US" dirty="0" err="1">
                  <a:solidFill>
                    <a:schemeClr val="bg1">
                      <a:lumMod val="50000"/>
                    </a:schemeClr>
                  </a:solidFill>
                </a:rPr>
                <a:t>삼정</a:t>
              </a:r>
              <a:r>
                <a:rPr lang="en-US" altLang="ko-KR" dirty="0">
                  <a:solidFill>
                    <a:schemeClr val="bg1">
                      <a:lumMod val="50000"/>
                    </a:schemeClr>
                  </a:solidFill>
                </a:rPr>
                <a:t>KPMG </a:t>
              </a:r>
              <a:r>
                <a:rPr lang="ko-KR" altLang="en-US" dirty="0">
                  <a:solidFill>
                    <a:schemeClr val="bg1">
                      <a:lumMod val="50000"/>
                    </a:schemeClr>
                  </a:solidFill>
                </a:rPr>
                <a:t>경제연구원 재구성</a:t>
              </a:r>
              <a:endParaRPr lang="en-US" altLang="ko-KR" dirty="0">
                <a:solidFill>
                  <a:schemeClr val="bg1">
                    <a:lumMod val="50000"/>
                  </a:schemeClr>
                </a:solidFill>
              </a:endParaRPr>
            </a:p>
            <a:p>
              <a:r>
                <a:rPr lang="en-US" altLang="ko-KR" dirty="0">
                  <a:solidFill>
                    <a:schemeClr val="bg1">
                      <a:lumMod val="50000"/>
                    </a:schemeClr>
                  </a:solidFill>
                </a:rPr>
                <a:t>Note: 2021</a:t>
              </a:r>
              <a:r>
                <a:rPr lang="ko-KR" altLang="en-US" dirty="0">
                  <a:solidFill>
                    <a:schemeClr val="bg1">
                      <a:lumMod val="50000"/>
                    </a:schemeClr>
                  </a:solidFill>
                </a:rPr>
                <a:t>년 수입보험료</a:t>
              </a:r>
              <a:r>
                <a:rPr lang="en-US" altLang="ko-KR" dirty="0">
                  <a:solidFill>
                    <a:schemeClr val="bg1">
                      <a:lumMod val="50000"/>
                    </a:schemeClr>
                  </a:solidFill>
                </a:rPr>
                <a:t>(Insurance premiums)</a:t>
              </a:r>
              <a:r>
                <a:rPr lang="ko-KR" altLang="en-US" dirty="0">
                  <a:solidFill>
                    <a:schemeClr val="bg1">
                      <a:lumMod val="50000"/>
                    </a:schemeClr>
                  </a:solidFill>
                </a:rPr>
                <a:t> 기준 </a:t>
              </a:r>
            </a:p>
          </p:txBody>
        </p:sp>
      </p:grpSp>
    </p:spTree>
    <p:extLst>
      <p:ext uri="{BB962C8B-B14F-4D97-AF65-F5344CB8AC3E}">
        <p14:creationId xmlns:p14="http://schemas.microsoft.com/office/powerpoint/2010/main" val="20170173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그룹 31">
            <a:extLst>
              <a:ext uri="{FF2B5EF4-FFF2-40B4-BE49-F238E27FC236}">
                <a16:creationId xmlns:a16="http://schemas.microsoft.com/office/drawing/2014/main" id="{A892E9CB-2E86-AEE1-15BC-F5DCC335A877}"/>
              </a:ext>
            </a:extLst>
          </p:cNvPr>
          <p:cNvGrpSpPr/>
          <p:nvPr/>
        </p:nvGrpSpPr>
        <p:grpSpPr>
          <a:xfrm>
            <a:off x="7974644" y="175300"/>
            <a:ext cx="1802140" cy="1162271"/>
            <a:chOff x="7974644" y="175300"/>
            <a:chExt cx="1802140" cy="1162271"/>
          </a:xfrm>
        </p:grpSpPr>
        <p:pic>
          <p:nvPicPr>
            <p:cNvPr id="36" name="그림 35" descr="텍스트, 지도, 흑백이(가) 표시된 사진&#10;&#10;자동 생성된 설명">
              <a:extLst>
                <a:ext uri="{FF2B5EF4-FFF2-40B4-BE49-F238E27FC236}">
                  <a16:creationId xmlns:a16="http://schemas.microsoft.com/office/drawing/2014/main" id="{4F3E54C6-2248-D06A-B9D7-2FC64564E2D7}"/>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contrast="-40000"/>
                      </a14:imgEffect>
                    </a14:imgLayer>
                  </a14:imgProps>
                </a:ext>
              </a:extLst>
            </a:blip>
            <a:stretch>
              <a:fillRect/>
            </a:stretch>
          </p:blipFill>
          <p:spPr>
            <a:xfrm>
              <a:off x="8920770" y="175300"/>
              <a:ext cx="525809" cy="1162271"/>
            </a:xfrm>
            <a:prstGeom prst="rect">
              <a:avLst/>
            </a:prstGeom>
          </p:spPr>
        </p:pic>
        <p:sp>
          <p:nvSpPr>
            <p:cNvPr id="37" name="제목 3">
              <a:extLst>
                <a:ext uri="{FF2B5EF4-FFF2-40B4-BE49-F238E27FC236}">
                  <a16:creationId xmlns:a16="http://schemas.microsoft.com/office/drawing/2014/main" id="{39489B75-5ACB-12C1-C4FE-B74D566D5EC3}"/>
                </a:ext>
              </a:extLst>
            </p:cNvPr>
            <p:cNvSpPr txBox="1">
              <a:spLocks/>
            </p:cNvSpPr>
            <p:nvPr/>
          </p:nvSpPr>
          <p:spPr>
            <a:xfrm>
              <a:off x="8444784" y="606616"/>
              <a:ext cx="1332000" cy="334294"/>
            </a:xfrm>
            <a:prstGeom prst="rect">
              <a:avLst/>
            </a:prstGeom>
          </p:spPr>
          <p:txBody>
            <a:bodyPr wrap="none" lIns="0" tIns="0" rIns="0" bIns="0" anchor="b" anchorCtr="0">
              <a:noAutofit/>
            </a:bodyPr>
            <a:lstStyle>
              <a:defPPr>
                <a:defRPr lang="en-US"/>
              </a:defPPr>
              <a:lvl1pPr marR="0" lvl="0" indent="539750" fontAlgn="auto">
                <a:lnSpc>
                  <a:spcPct val="100000"/>
                </a:lnSpc>
                <a:spcBef>
                  <a:spcPts val="0"/>
                </a:spcBef>
                <a:spcAft>
                  <a:spcPts val="0"/>
                </a:spcAft>
                <a:buClrTx/>
                <a:buSzTx/>
                <a:buFontTx/>
                <a:buNone/>
                <a:tabLst/>
                <a:defRPr sz="2400" b="0" i="0">
                  <a:ln>
                    <a:solidFill>
                      <a:prstClr val="white">
                        <a:lumMod val="75000"/>
                        <a:alpha val="0"/>
                      </a:prstClr>
                    </a:solidFill>
                  </a:ln>
                  <a:solidFill>
                    <a:schemeClr val="bg1"/>
                  </a:solidFill>
                  <a:latin typeface="KoPub돋움체 Bold" panose="00000800000000000000" pitchFamily="2" charset="-127"/>
                  <a:ea typeface="KoPub돋움체 Bold" panose="00000800000000000000" pitchFamily="2" charset="-127"/>
                  <a:cs typeface="KoPub돋움체 Medium" panose="02020603020101020101" pitchFamily="18" charset="-127"/>
                </a:defRPr>
              </a:lvl1pPr>
            </a:lstStyle>
            <a:p>
              <a:pPr marR="0" lvl="0" indent="0" defTabSz="914400" rtl="0" eaLnBrk="1" fontAlgn="auto" latinLnBrk="0" hangingPunct="1">
                <a:lnSpc>
                  <a:spcPct val="100000"/>
                </a:lnSpc>
                <a:spcBef>
                  <a:spcPts val="0"/>
                </a:spcBef>
                <a:spcAft>
                  <a:spcPts val="0"/>
                </a:spcAft>
                <a:buClrTx/>
                <a:buSzTx/>
                <a:buFontTx/>
                <a:buNone/>
                <a:tabLst/>
                <a:defRPr/>
              </a:pPr>
              <a:r>
                <a:rPr lang="ko-KR" altLang="en-US" sz="2000" dirty="0">
                  <a:ln>
                    <a:solidFill>
                      <a:prstClr val="white">
                        <a:lumMod val="75000"/>
                        <a:alpha val="0"/>
                      </a:prstClr>
                    </a:solidFill>
                  </a:ln>
                  <a:solidFill>
                    <a:schemeClr val="tx1">
                      <a:lumMod val="75000"/>
                      <a:lumOff val="25000"/>
                    </a:schemeClr>
                  </a:solidFill>
                </a:rPr>
                <a:t>베트남</a:t>
              </a:r>
              <a:endParaRPr lang="en-US" altLang="ko-KR" sz="2000" dirty="0">
                <a:ln>
                  <a:solidFill>
                    <a:prstClr val="white">
                      <a:lumMod val="75000"/>
                      <a:alpha val="0"/>
                    </a:prstClr>
                  </a:solidFill>
                </a:ln>
                <a:solidFill>
                  <a:schemeClr val="tx1">
                    <a:lumMod val="75000"/>
                    <a:lumOff val="25000"/>
                  </a:schemeClr>
                </a:solidFill>
              </a:endParaRPr>
            </a:p>
          </p:txBody>
        </p:sp>
        <p:pic>
          <p:nvPicPr>
            <p:cNvPr id="38" name="그림 37">
              <a:extLst>
                <a:ext uri="{FF2B5EF4-FFF2-40B4-BE49-F238E27FC236}">
                  <a16:creationId xmlns:a16="http://schemas.microsoft.com/office/drawing/2014/main" id="{3036ABC9-F72B-DFFF-86A9-CDAD9BB9A468}"/>
                </a:ext>
              </a:extLst>
            </p:cNvPr>
            <p:cNvPicPr>
              <a:picLocks noChangeAspect="1"/>
            </p:cNvPicPr>
            <p:nvPr/>
          </p:nvPicPr>
          <p:blipFill>
            <a:blip r:embed="rId5"/>
            <a:srcRect/>
            <a:stretch/>
          </p:blipFill>
          <p:spPr>
            <a:xfrm>
              <a:off x="7974644" y="579882"/>
              <a:ext cx="407217" cy="407217"/>
            </a:xfrm>
            <a:prstGeom prst="rect">
              <a:avLst/>
            </a:prstGeom>
          </p:spPr>
        </p:pic>
      </p:grpSp>
      <p:sp>
        <p:nvSpPr>
          <p:cNvPr id="2" name="텍스트 개체 틀 1">
            <a:extLst>
              <a:ext uri="{FF2B5EF4-FFF2-40B4-BE49-F238E27FC236}">
                <a16:creationId xmlns:a16="http://schemas.microsoft.com/office/drawing/2014/main" id="{11D01EDC-383F-7EC9-5195-CCBAAD0A81F2}"/>
              </a:ext>
            </a:extLst>
          </p:cNvPr>
          <p:cNvSpPr>
            <a:spLocks noGrp="1"/>
          </p:cNvSpPr>
          <p:nvPr>
            <p:ph type="body" sz="quarter" idx="10"/>
          </p:nvPr>
        </p:nvSpPr>
        <p:spPr/>
        <p:txBody>
          <a:bodyPr/>
          <a:lstStyle/>
          <a:p>
            <a:r>
              <a:rPr lang="en-US" altLang="ko-KR" dirty="0"/>
              <a:t>II. </a:t>
            </a:r>
            <a:r>
              <a:rPr lang="ko-KR" altLang="en-US" dirty="0"/>
              <a:t>신흥 아시아 태평양 국가별 보험시장 및 규제 현황 </a:t>
            </a:r>
          </a:p>
        </p:txBody>
      </p:sp>
      <p:sp>
        <p:nvSpPr>
          <p:cNvPr id="3" name="텍스트 개체 틀 2">
            <a:extLst>
              <a:ext uri="{FF2B5EF4-FFF2-40B4-BE49-F238E27FC236}">
                <a16:creationId xmlns:a16="http://schemas.microsoft.com/office/drawing/2014/main" id="{F8A23C6E-913D-E903-F49E-D387E0794A26}"/>
              </a:ext>
            </a:extLst>
          </p:cNvPr>
          <p:cNvSpPr>
            <a:spLocks noGrp="1"/>
          </p:cNvSpPr>
          <p:nvPr>
            <p:ph type="body" sz="quarter" idx="11"/>
          </p:nvPr>
        </p:nvSpPr>
        <p:spPr/>
        <p:txBody>
          <a:bodyPr/>
          <a:lstStyle/>
          <a:p>
            <a:r>
              <a:rPr lang="ko-KR" altLang="en-US" dirty="0"/>
              <a:t>베트남 보험시장 현황 </a:t>
            </a:r>
            <a:r>
              <a:rPr lang="en-US" altLang="ko-KR" dirty="0"/>
              <a:t>(</a:t>
            </a:r>
            <a:r>
              <a:rPr lang="ko-KR" altLang="en-US" dirty="0"/>
              <a:t>계속</a:t>
            </a:r>
            <a:r>
              <a:rPr lang="en-US" altLang="ko-KR" dirty="0"/>
              <a:t>)</a:t>
            </a:r>
            <a:endParaRPr lang="ko-KR" altLang="en-US" dirty="0"/>
          </a:p>
        </p:txBody>
      </p:sp>
      <p:grpSp>
        <p:nvGrpSpPr>
          <p:cNvPr id="13" name="그룹 12">
            <a:extLst>
              <a:ext uri="{FF2B5EF4-FFF2-40B4-BE49-F238E27FC236}">
                <a16:creationId xmlns:a16="http://schemas.microsoft.com/office/drawing/2014/main" id="{41935095-3812-BA4F-D6BB-5B9C4707C035}"/>
              </a:ext>
            </a:extLst>
          </p:cNvPr>
          <p:cNvGrpSpPr/>
          <p:nvPr/>
        </p:nvGrpSpPr>
        <p:grpSpPr>
          <a:xfrm>
            <a:off x="5132387" y="1196975"/>
            <a:ext cx="4284613" cy="530906"/>
            <a:chOff x="5132387" y="1196975"/>
            <a:chExt cx="4284613" cy="530906"/>
          </a:xfrm>
        </p:grpSpPr>
        <p:grpSp>
          <p:nvGrpSpPr>
            <p:cNvPr id="14" name="그룹 13">
              <a:extLst>
                <a:ext uri="{FF2B5EF4-FFF2-40B4-BE49-F238E27FC236}">
                  <a16:creationId xmlns:a16="http://schemas.microsoft.com/office/drawing/2014/main" id="{B84E1695-02DF-6EF5-8069-312BF617B7D9}"/>
                </a:ext>
              </a:extLst>
            </p:cNvPr>
            <p:cNvGrpSpPr/>
            <p:nvPr/>
          </p:nvGrpSpPr>
          <p:grpSpPr>
            <a:xfrm>
              <a:off x="5132387" y="1196975"/>
              <a:ext cx="4284613" cy="276837"/>
              <a:chOff x="5132387" y="2176483"/>
              <a:chExt cx="4284613" cy="276837"/>
            </a:xfrm>
          </p:grpSpPr>
          <p:sp>
            <p:nvSpPr>
              <p:cNvPr id="23" name="TextBox 22">
                <a:extLst>
                  <a:ext uri="{FF2B5EF4-FFF2-40B4-BE49-F238E27FC236}">
                    <a16:creationId xmlns:a16="http://schemas.microsoft.com/office/drawing/2014/main" id="{6CC4DBED-2F18-D7A3-177F-21AF2540E268}"/>
                  </a:ext>
                </a:extLst>
              </p:cNvPr>
              <p:cNvSpPr txBox="1"/>
              <p:nvPr/>
            </p:nvSpPr>
            <p:spPr>
              <a:xfrm>
                <a:off x="5132387" y="2210039"/>
                <a:ext cx="3492944" cy="200055"/>
              </a:xfrm>
              <a:prstGeom prst="rect">
                <a:avLst/>
              </a:prstGeom>
              <a:noFill/>
            </p:spPr>
            <p:txBody>
              <a:bodyPr wrap="none" lIns="0" tIns="0" rIns="0" bIns="0" rtlCol="0">
                <a:spAutoFit/>
              </a:bodyPr>
              <a:lstStyle/>
              <a:p>
                <a:pPr>
                  <a:defRPr/>
                </a:pPr>
                <a:r>
                  <a:rPr lang="ko-KR" altLang="en-US" sz="1300" dirty="0">
                    <a:ln>
                      <a:solidFill>
                        <a:prstClr val="white">
                          <a:lumMod val="75000"/>
                          <a:alpha val="0"/>
                        </a:prstClr>
                      </a:solidFill>
                    </a:ln>
                    <a:solidFill>
                      <a:srgbClr val="00338D"/>
                    </a:solidFill>
                    <a:latin typeface="KoPub돋움체 Bold" panose="00000800000000000000" pitchFamily="2" charset="-127"/>
                    <a:ea typeface="KoPub돋움체 Bold" panose="00000800000000000000" pitchFamily="2" charset="-127"/>
                    <a:cs typeface="Univers for KPMG"/>
                  </a:rPr>
                  <a:t>베트남 생명보험 상품 포트폴리오 비중</a:t>
                </a:r>
                <a:r>
                  <a:rPr lang="en-US" altLang="ko-KR" sz="1300" dirty="0">
                    <a:ln>
                      <a:solidFill>
                        <a:prstClr val="white">
                          <a:lumMod val="75000"/>
                          <a:alpha val="0"/>
                        </a:prstClr>
                      </a:solidFill>
                    </a:ln>
                    <a:solidFill>
                      <a:srgbClr val="00338D"/>
                    </a:solidFill>
                    <a:latin typeface="KoPub돋움체 Bold" panose="00000800000000000000" pitchFamily="2" charset="-127"/>
                    <a:ea typeface="KoPub돋움체 Bold" panose="00000800000000000000" pitchFamily="2" charset="-127"/>
                    <a:cs typeface="Univers for KPMG"/>
                  </a:rPr>
                  <a:t>(2021</a:t>
                </a:r>
                <a:r>
                  <a:rPr lang="ko-KR" altLang="en-US" sz="1300" dirty="0">
                    <a:ln>
                      <a:solidFill>
                        <a:prstClr val="white">
                          <a:lumMod val="75000"/>
                          <a:alpha val="0"/>
                        </a:prstClr>
                      </a:solidFill>
                    </a:ln>
                    <a:solidFill>
                      <a:srgbClr val="00338D"/>
                    </a:solidFill>
                    <a:latin typeface="KoPub돋움체 Bold" panose="00000800000000000000" pitchFamily="2" charset="-127"/>
                    <a:ea typeface="KoPub돋움체 Bold" panose="00000800000000000000" pitchFamily="2" charset="-127"/>
                    <a:cs typeface="Univers for KPMG"/>
                  </a:rPr>
                  <a:t>년 기준</a:t>
                </a:r>
                <a:r>
                  <a:rPr lang="en-US" altLang="ko-KR" sz="1300" dirty="0">
                    <a:ln>
                      <a:solidFill>
                        <a:prstClr val="white">
                          <a:lumMod val="75000"/>
                          <a:alpha val="0"/>
                        </a:prstClr>
                      </a:solidFill>
                    </a:ln>
                    <a:solidFill>
                      <a:srgbClr val="00338D"/>
                    </a:solidFill>
                    <a:latin typeface="KoPub돋움체 Bold" panose="00000800000000000000" pitchFamily="2" charset="-127"/>
                    <a:ea typeface="KoPub돋움체 Bold" panose="00000800000000000000" pitchFamily="2" charset="-127"/>
                    <a:cs typeface="Univers for KPMG"/>
                  </a:rPr>
                  <a:t>)</a:t>
                </a:r>
                <a:endParaRPr kumimoji="0" lang="ko-KR" altLang="en-US" sz="1300" b="0" i="0" u="none" strike="noStrike" kern="1200" cap="none" spc="0" normalizeH="0" baseline="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endParaRPr>
              </a:p>
            </p:txBody>
          </p:sp>
          <p:cxnSp>
            <p:nvCxnSpPr>
              <p:cNvPr id="24" name="직선 연결선 23">
                <a:extLst>
                  <a:ext uri="{FF2B5EF4-FFF2-40B4-BE49-F238E27FC236}">
                    <a16:creationId xmlns:a16="http://schemas.microsoft.com/office/drawing/2014/main" id="{A6313B76-D8D2-1D64-4740-EEE0BF688703}"/>
                  </a:ext>
                </a:extLst>
              </p:cNvPr>
              <p:cNvCxnSpPr/>
              <p:nvPr/>
            </p:nvCxnSpPr>
            <p:spPr>
              <a:xfrm>
                <a:off x="5132387" y="2176483"/>
                <a:ext cx="4284613"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5" name="직선 연결선 24">
                <a:extLst>
                  <a:ext uri="{FF2B5EF4-FFF2-40B4-BE49-F238E27FC236}">
                    <a16:creationId xmlns:a16="http://schemas.microsoft.com/office/drawing/2014/main" id="{B5E0F302-54EE-7369-BD98-6063DD4C0C0E}"/>
                  </a:ext>
                </a:extLst>
              </p:cNvPr>
              <p:cNvCxnSpPr/>
              <p:nvPr/>
            </p:nvCxnSpPr>
            <p:spPr>
              <a:xfrm>
                <a:off x="5132387" y="2453320"/>
                <a:ext cx="4284613"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18" name="object 38">
              <a:extLst>
                <a:ext uri="{FF2B5EF4-FFF2-40B4-BE49-F238E27FC236}">
                  <a16:creationId xmlns:a16="http://schemas.microsoft.com/office/drawing/2014/main" id="{613D92B3-95AA-3FF4-9006-8BD2DF1C6C03}"/>
                </a:ext>
              </a:extLst>
            </p:cNvPr>
            <p:cNvSpPr txBox="1"/>
            <p:nvPr/>
          </p:nvSpPr>
          <p:spPr>
            <a:xfrm>
              <a:off x="5132387" y="1604642"/>
              <a:ext cx="648000" cy="123239"/>
            </a:xfrm>
            <a:prstGeom prst="rect">
              <a:avLst/>
            </a:prstGeom>
          </p:spPr>
          <p:txBody>
            <a:bodyPr vert="horz" wrap="square" lIns="0" tIns="12065" rIns="0" bIns="0" rtlCol="0">
              <a:spAutoFit/>
            </a:bodyPr>
            <a:lstStyle>
              <a:defPPr>
                <a:defRPr lang="en-US"/>
              </a:defPPr>
              <a:lvl1pPr marL="12700" marR="5080" lvl="0" indent="0" algn="r" defTabSz="914400" fontAlgn="auto">
                <a:lnSpc>
                  <a:spcPct val="90000"/>
                </a:lnSpc>
                <a:spcBef>
                  <a:spcPts val="95"/>
                </a:spcBef>
                <a:spcAft>
                  <a:spcPts val="0"/>
                </a:spcAft>
                <a:buClrTx/>
                <a:buSzTx/>
                <a:buFontTx/>
                <a:buNone/>
                <a:tabLst/>
                <a:defRPr kumimoji="0" sz="1050" b="0" i="0" u="none" strike="noStrike" cap="none" spc="0" normalizeH="0" baseline="0">
                  <a:ln>
                    <a:noFill/>
                  </a:ln>
                  <a:gradFill>
                    <a:gsLst>
                      <a:gs pos="0">
                        <a:schemeClr val="bg1">
                          <a:lumMod val="65000"/>
                        </a:schemeClr>
                      </a:gs>
                      <a:gs pos="100000">
                        <a:schemeClr val="bg1">
                          <a:lumMod val="65000"/>
                        </a:schemeClr>
                      </a:gs>
                    </a:gsLst>
                    <a:lin ang="5400000" scaled="1"/>
                  </a:gradFill>
                  <a:effectLst/>
                  <a:uLnTx/>
                  <a:uFillTx/>
                  <a:latin typeface="KoPub돋움체 Bold" panose="00000800000000000000" pitchFamily="2" charset="-127"/>
                  <a:ea typeface="KoPub돋움체 Bold" panose="00000800000000000000" pitchFamily="2" charset="-127"/>
                  <a:cs typeface="Calibri"/>
                </a:defRPr>
              </a:lvl1pPr>
            </a:lstStyle>
            <a:p>
              <a:pPr algn="l"/>
              <a:r>
                <a:rPr lang="en-US" altLang="ko-KR" sz="800" spc="-50" dirty="0">
                  <a:ln>
                    <a:solidFill>
                      <a:srgbClr val="FD349C">
                        <a:alpha val="0"/>
                      </a:srgbClr>
                    </a:solidFill>
                  </a:ln>
                  <a:solidFill>
                    <a:schemeClr val="tx1">
                      <a:lumMod val="50000"/>
                      <a:lumOff val="50000"/>
                    </a:schemeClr>
                  </a:solidFill>
                  <a:latin typeface="KoPub돋움체 Medium" panose="02020603020101020101" pitchFamily="18" charset="-127"/>
                  <a:ea typeface="KoPub돋움체 Medium" panose="02020603020101020101" pitchFamily="18" charset="-127"/>
                  <a:cs typeface="+mn-cs"/>
                </a:rPr>
                <a:t>(%)</a:t>
              </a:r>
              <a:endParaRPr lang="ko-KR" altLang="en-US" sz="800" spc="-50" dirty="0">
                <a:ln>
                  <a:solidFill>
                    <a:srgbClr val="FD349C">
                      <a:alpha val="0"/>
                    </a:srgbClr>
                  </a:solidFill>
                </a:ln>
                <a:solidFill>
                  <a:schemeClr val="tx1">
                    <a:lumMod val="50000"/>
                    <a:lumOff val="50000"/>
                  </a:schemeClr>
                </a:solidFill>
                <a:latin typeface="KoPub돋움체 Medium" panose="02020603020101020101" pitchFamily="18" charset="-127"/>
                <a:ea typeface="KoPub돋움체 Medium" panose="02020603020101020101" pitchFamily="18" charset="-127"/>
                <a:cs typeface="+mn-cs"/>
              </a:endParaRPr>
            </a:p>
          </p:txBody>
        </p:sp>
      </p:grpSp>
      <p:grpSp>
        <p:nvGrpSpPr>
          <p:cNvPr id="27" name="그룹 26">
            <a:extLst>
              <a:ext uri="{FF2B5EF4-FFF2-40B4-BE49-F238E27FC236}">
                <a16:creationId xmlns:a16="http://schemas.microsoft.com/office/drawing/2014/main" id="{5EC4FFBF-CA93-8E42-5AE5-951753E9B6C8}"/>
              </a:ext>
            </a:extLst>
          </p:cNvPr>
          <p:cNvGrpSpPr/>
          <p:nvPr/>
        </p:nvGrpSpPr>
        <p:grpSpPr>
          <a:xfrm>
            <a:off x="487921" y="1196975"/>
            <a:ext cx="4284613" cy="530906"/>
            <a:chOff x="5132387" y="1196975"/>
            <a:chExt cx="4284613" cy="530906"/>
          </a:xfrm>
        </p:grpSpPr>
        <p:grpSp>
          <p:nvGrpSpPr>
            <p:cNvPr id="28" name="그룹 27">
              <a:extLst>
                <a:ext uri="{FF2B5EF4-FFF2-40B4-BE49-F238E27FC236}">
                  <a16:creationId xmlns:a16="http://schemas.microsoft.com/office/drawing/2014/main" id="{920DC009-0B52-CCC5-4920-E64F01BA78CE}"/>
                </a:ext>
              </a:extLst>
            </p:cNvPr>
            <p:cNvGrpSpPr/>
            <p:nvPr/>
          </p:nvGrpSpPr>
          <p:grpSpPr>
            <a:xfrm>
              <a:off x="5132387" y="1196975"/>
              <a:ext cx="4284613" cy="276837"/>
              <a:chOff x="5132387" y="2176483"/>
              <a:chExt cx="4284613" cy="276837"/>
            </a:xfrm>
          </p:grpSpPr>
          <p:sp>
            <p:nvSpPr>
              <p:cNvPr id="33" name="TextBox 32">
                <a:extLst>
                  <a:ext uri="{FF2B5EF4-FFF2-40B4-BE49-F238E27FC236}">
                    <a16:creationId xmlns:a16="http://schemas.microsoft.com/office/drawing/2014/main" id="{0E23845E-1E7E-1B1E-AE68-CD02B7B3D208}"/>
                  </a:ext>
                </a:extLst>
              </p:cNvPr>
              <p:cNvSpPr txBox="1"/>
              <p:nvPr/>
            </p:nvSpPr>
            <p:spPr>
              <a:xfrm>
                <a:off x="5132387" y="2210039"/>
                <a:ext cx="2672206" cy="200055"/>
              </a:xfrm>
              <a:prstGeom prst="rect">
                <a:avLst/>
              </a:prstGeom>
              <a:noFill/>
            </p:spPr>
            <p:txBody>
              <a:bodyPr wrap="none" lIns="0" tIns="0" rIns="0" bIns="0" rtlCol="0">
                <a:spAutoFit/>
              </a:bodyPr>
              <a:lstStyle/>
              <a:p>
                <a:pPr>
                  <a:defRPr/>
                </a:pPr>
                <a:r>
                  <a:rPr lang="ko-KR" altLang="en-US" sz="1300" dirty="0">
                    <a:ln>
                      <a:solidFill>
                        <a:prstClr val="white">
                          <a:lumMod val="75000"/>
                          <a:alpha val="0"/>
                        </a:prstClr>
                      </a:solidFill>
                    </a:ln>
                    <a:solidFill>
                      <a:srgbClr val="00338D"/>
                    </a:solidFill>
                    <a:latin typeface="KoPub돋움체 Bold" panose="00000800000000000000" pitchFamily="2" charset="-127"/>
                    <a:ea typeface="KoPub돋움체 Bold" panose="00000800000000000000" pitchFamily="2" charset="-127"/>
                    <a:cs typeface="Univers for KPMG"/>
                  </a:rPr>
                  <a:t>베트남 생명보험 유형별 수입보험료 추이</a:t>
                </a:r>
                <a:endParaRPr kumimoji="0" lang="ko-KR" altLang="en-US" sz="1300" b="0" i="0" u="none" strike="noStrike" kern="1200" cap="none" spc="0" normalizeH="0" baseline="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endParaRPr>
              </a:p>
            </p:txBody>
          </p:sp>
          <p:cxnSp>
            <p:nvCxnSpPr>
              <p:cNvPr id="34" name="직선 연결선 33">
                <a:extLst>
                  <a:ext uri="{FF2B5EF4-FFF2-40B4-BE49-F238E27FC236}">
                    <a16:creationId xmlns:a16="http://schemas.microsoft.com/office/drawing/2014/main" id="{6DF3D00D-DCCD-BBB4-E0AF-9568A2CEFFAA}"/>
                  </a:ext>
                </a:extLst>
              </p:cNvPr>
              <p:cNvCxnSpPr/>
              <p:nvPr/>
            </p:nvCxnSpPr>
            <p:spPr>
              <a:xfrm>
                <a:off x="5132387" y="2176483"/>
                <a:ext cx="4284613"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5" name="직선 연결선 34">
                <a:extLst>
                  <a:ext uri="{FF2B5EF4-FFF2-40B4-BE49-F238E27FC236}">
                    <a16:creationId xmlns:a16="http://schemas.microsoft.com/office/drawing/2014/main" id="{CB4359D7-576E-3F51-C950-873DB0E3CD1B}"/>
                  </a:ext>
                </a:extLst>
              </p:cNvPr>
              <p:cNvCxnSpPr/>
              <p:nvPr/>
            </p:nvCxnSpPr>
            <p:spPr>
              <a:xfrm>
                <a:off x="5132387" y="2453320"/>
                <a:ext cx="4284613"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29" name="object 38">
              <a:extLst>
                <a:ext uri="{FF2B5EF4-FFF2-40B4-BE49-F238E27FC236}">
                  <a16:creationId xmlns:a16="http://schemas.microsoft.com/office/drawing/2014/main" id="{9F05B45F-F0A5-4AFE-EF68-607F58A8EC51}"/>
                </a:ext>
              </a:extLst>
            </p:cNvPr>
            <p:cNvSpPr txBox="1"/>
            <p:nvPr/>
          </p:nvSpPr>
          <p:spPr>
            <a:xfrm>
              <a:off x="5132387" y="1604642"/>
              <a:ext cx="648000" cy="123239"/>
            </a:xfrm>
            <a:prstGeom prst="rect">
              <a:avLst/>
            </a:prstGeom>
          </p:spPr>
          <p:txBody>
            <a:bodyPr vert="horz" wrap="square" lIns="0" tIns="12065" rIns="0" bIns="0" rtlCol="0">
              <a:spAutoFit/>
            </a:bodyPr>
            <a:lstStyle>
              <a:defPPr>
                <a:defRPr lang="en-US"/>
              </a:defPPr>
              <a:lvl1pPr marL="12700" marR="5080" lvl="0" indent="0" algn="r" defTabSz="914400" fontAlgn="auto">
                <a:lnSpc>
                  <a:spcPct val="90000"/>
                </a:lnSpc>
                <a:spcBef>
                  <a:spcPts val="95"/>
                </a:spcBef>
                <a:spcAft>
                  <a:spcPts val="0"/>
                </a:spcAft>
                <a:buClrTx/>
                <a:buSzTx/>
                <a:buFontTx/>
                <a:buNone/>
                <a:tabLst/>
                <a:defRPr kumimoji="0" sz="1050" b="0" i="0" u="none" strike="noStrike" cap="none" spc="0" normalizeH="0" baseline="0">
                  <a:ln>
                    <a:noFill/>
                  </a:ln>
                  <a:gradFill>
                    <a:gsLst>
                      <a:gs pos="0">
                        <a:schemeClr val="bg1">
                          <a:lumMod val="65000"/>
                        </a:schemeClr>
                      </a:gs>
                      <a:gs pos="100000">
                        <a:schemeClr val="bg1">
                          <a:lumMod val="65000"/>
                        </a:schemeClr>
                      </a:gs>
                    </a:gsLst>
                    <a:lin ang="5400000" scaled="1"/>
                  </a:gradFill>
                  <a:effectLst/>
                  <a:uLnTx/>
                  <a:uFillTx/>
                  <a:latin typeface="KoPub돋움체 Bold" panose="00000800000000000000" pitchFamily="2" charset="-127"/>
                  <a:ea typeface="KoPub돋움체 Bold" panose="00000800000000000000" pitchFamily="2" charset="-127"/>
                  <a:cs typeface="Calibri"/>
                </a:defRPr>
              </a:lvl1pPr>
            </a:lstStyle>
            <a:p>
              <a:pPr algn="l"/>
              <a:r>
                <a:rPr lang="en-US" altLang="ko-KR" sz="800" spc="-50" dirty="0">
                  <a:ln>
                    <a:solidFill>
                      <a:srgbClr val="FD349C">
                        <a:alpha val="0"/>
                      </a:srgbClr>
                    </a:solidFill>
                  </a:ln>
                  <a:solidFill>
                    <a:schemeClr val="tx1">
                      <a:lumMod val="50000"/>
                      <a:lumOff val="50000"/>
                    </a:schemeClr>
                  </a:solidFill>
                  <a:latin typeface="KoPub돋움체 Medium" panose="02020603020101020101" pitchFamily="18" charset="-127"/>
                  <a:ea typeface="KoPub돋움체 Medium" panose="02020603020101020101" pitchFamily="18" charset="-127"/>
                  <a:cs typeface="+mn-cs"/>
                </a:rPr>
                <a:t>(</a:t>
              </a:r>
              <a:r>
                <a:rPr lang="ko-KR" altLang="en-US" sz="800" spc="-50" dirty="0">
                  <a:ln>
                    <a:solidFill>
                      <a:srgbClr val="FD349C">
                        <a:alpha val="0"/>
                      </a:srgbClr>
                    </a:solidFill>
                  </a:ln>
                  <a:solidFill>
                    <a:schemeClr val="tx1">
                      <a:lumMod val="50000"/>
                      <a:lumOff val="50000"/>
                    </a:schemeClr>
                  </a:solidFill>
                  <a:latin typeface="KoPub돋움체 Medium" panose="02020603020101020101" pitchFamily="18" charset="-127"/>
                  <a:ea typeface="KoPub돋움체 Medium" panose="02020603020101020101" pitchFamily="18" charset="-127"/>
                  <a:cs typeface="+mn-cs"/>
                </a:rPr>
                <a:t>조 동</a:t>
              </a:r>
              <a:r>
                <a:rPr lang="en-US" altLang="ko-KR" sz="800" spc="-50" dirty="0">
                  <a:ln>
                    <a:solidFill>
                      <a:srgbClr val="FD349C">
                        <a:alpha val="0"/>
                      </a:srgbClr>
                    </a:solidFill>
                  </a:ln>
                  <a:solidFill>
                    <a:schemeClr val="tx1">
                      <a:lumMod val="50000"/>
                      <a:lumOff val="50000"/>
                    </a:schemeClr>
                  </a:solidFill>
                  <a:latin typeface="KoPub돋움체 Medium" panose="02020603020101020101" pitchFamily="18" charset="-127"/>
                  <a:ea typeface="KoPub돋움체 Medium" panose="02020603020101020101" pitchFamily="18" charset="-127"/>
                  <a:cs typeface="+mn-cs"/>
                </a:rPr>
                <a:t>)</a:t>
              </a:r>
              <a:endParaRPr lang="ko-KR" altLang="en-US" sz="800" spc="-50" dirty="0">
                <a:ln>
                  <a:solidFill>
                    <a:srgbClr val="FD349C">
                      <a:alpha val="0"/>
                    </a:srgbClr>
                  </a:solidFill>
                </a:ln>
                <a:solidFill>
                  <a:schemeClr val="tx1">
                    <a:lumMod val="50000"/>
                    <a:lumOff val="50000"/>
                  </a:schemeClr>
                </a:solidFill>
                <a:latin typeface="KoPub돋움체 Medium" panose="02020603020101020101" pitchFamily="18" charset="-127"/>
                <a:ea typeface="KoPub돋움체 Medium" panose="02020603020101020101" pitchFamily="18" charset="-127"/>
                <a:cs typeface="+mn-cs"/>
              </a:endParaRPr>
            </a:p>
          </p:txBody>
        </p:sp>
      </p:grpSp>
      <p:grpSp>
        <p:nvGrpSpPr>
          <p:cNvPr id="6" name="그룹 5">
            <a:extLst>
              <a:ext uri="{FF2B5EF4-FFF2-40B4-BE49-F238E27FC236}">
                <a16:creationId xmlns:a16="http://schemas.microsoft.com/office/drawing/2014/main" id="{11B10FA6-C8B4-9662-327D-4EEF375F95AD}"/>
              </a:ext>
            </a:extLst>
          </p:cNvPr>
          <p:cNvGrpSpPr/>
          <p:nvPr/>
        </p:nvGrpSpPr>
        <p:grpSpPr>
          <a:xfrm>
            <a:off x="478777" y="4747995"/>
            <a:ext cx="8948410" cy="318924"/>
            <a:chOff x="478777" y="5881851"/>
            <a:chExt cx="8948410" cy="318924"/>
          </a:xfrm>
        </p:grpSpPr>
        <p:sp>
          <p:nvSpPr>
            <p:cNvPr id="7" name="TextBox 6">
              <a:extLst>
                <a:ext uri="{FF2B5EF4-FFF2-40B4-BE49-F238E27FC236}">
                  <a16:creationId xmlns:a16="http://schemas.microsoft.com/office/drawing/2014/main" id="{EF4A5101-BDFD-E4A1-767F-CEC62E37CE04}"/>
                </a:ext>
              </a:extLst>
            </p:cNvPr>
            <p:cNvSpPr txBox="1"/>
            <p:nvPr/>
          </p:nvSpPr>
          <p:spPr>
            <a:xfrm>
              <a:off x="5132387" y="5881851"/>
              <a:ext cx="4294800" cy="195814"/>
            </a:xfrm>
            <a:prstGeom prst="rect">
              <a:avLst/>
            </a:prstGeom>
            <a:noFill/>
            <a:ln>
              <a:noFill/>
            </a:ln>
          </p:spPr>
          <p:txBody>
            <a:bodyPr wrap="square" lIns="0" tIns="72000" rIns="0" bIns="0" rtlCol="0" anchor="t">
              <a:spAutoFit/>
            </a:bodyPr>
            <a:lstStyle>
              <a:defPPr>
                <a:defRPr lang="en-US"/>
              </a:defPPr>
              <a:lvl1pPr lvl="0">
                <a:defRPr sz="800">
                  <a:ln>
                    <a:solidFill>
                      <a:prstClr val="white">
                        <a:lumMod val="75000"/>
                        <a:alpha val="0"/>
                      </a:prstClr>
                    </a:solidFill>
                  </a:ln>
                  <a:solidFill>
                    <a:prstClr val="white">
                      <a:lumMod val="50000"/>
                    </a:prstClr>
                  </a:solidFill>
                  <a:latin typeface="KoPub돋움체 Medium" panose="00000600000000000000" pitchFamily="2" charset="-127"/>
                  <a:ea typeface="KoPub돋움체 Medium" panose="00000600000000000000" pitchFamily="2" charset="-127"/>
                </a:defRPr>
              </a:lvl1pPr>
            </a:lstStyle>
            <a:p>
              <a:r>
                <a:rPr lang="en-US" altLang="ko-KR" dirty="0">
                  <a:solidFill>
                    <a:schemeClr val="bg1">
                      <a:lumMod val="50000"/>
                    </a:schemeClr>
                  </a:solidFill>
                </a:rPr>
                <a:t>Source: Ministry of Finance(Vietnam), Statista, </a:t>
              </a:r>
              <a:r>
                <a:rPr lang="ko-KR" altLang="en-US" dirty="0" err="1">
                  <a:solidFill>
                    <a:schemeClr val="bg1">
                      <a:lumMod val="50000"/>
                    </a:schemeClr>
                  </a:solidFill>
                </a:rPr>
                <a:t>삼정</a:t>
              </a:r>
              <a:r>
                <a:rPr lang="en-US" altLang="ko-KR" dirty="0">
                  <a:solidFill>
                    <a:schemeClr val="bg1">
                      <a:lumMod val="50000"/>
                    </a:schemeClr>
                  </a:solidFill>
                </a:rPr>
                <a:t>KPMG </a:t>
              </a:r>
              <a:r>
                <a:rPr lang="ko-KR" altLang="en-US" dirty="0">
                  <a:solidFill>
                    <a:schemeClr val="bg1">
                      <a:lumMod val="50000"/>
                    </a:schemeClr>
                  </a:solidFill>
                </a:rPr>
                <a:t>경제연구원 재구성</a:t>
              </a:r>
              <a:endParaRPr lang="en-US" altLang="ko-KR" dirty="0">
                <a:solidFill>
                  <a:schemeClr val="bg1">
                    <a:lumMod val="50000"/>
                  </a:schemeClr>
                </a:solidFill>
              </a:endParaRPr>
            </a:p>
          </p:txBody>
        </p:sp>
        <p:sp>
          <p:nvSpPr>
            <p:cNvPr id="15" name="TextBox 14">
              <a:extLst>
                <a:ext uri="{FF2B5EF4-FFF2-40B4-BE49-F238E27FC236}">
                  <a16:creationId xmlns:a16="http://schemas.microsoft.com/office/drawing/2014/main" id="{BEF7F399-55EA-E6E0-F0CF-88DEC79F6A81}"/>
                </a:ext>
              </a:extLst>
            </p:cNvPr>
            <p:cNvSpPr txBox="1"/>
            <p:nvPr/>
          </p:nvSpPr>
          <p:spPr>
            <a:xfrm>
              <a:off x="478777" y="5881851"/>
              <a:ext cx="4294800" cy="318924"/>
            </a:xfrm>
            <a:prstGeom prst="rect">
              <a:avLst/>
            </a:prstGeom>
            <a:noFill/>
            <a:ln>
              <a:noFill/>
            </a:ln>
          </p:spPr>
          <p:txBody>
            <a:bodyPr wrap="square" lIns="0" tIns="72000" rIns="0" bIns="0" rtlCol="0" anchor="t">
              <a:spAutoFit/>
            </a:bodyPr>
            <a:lstStyle>
              <a:defPPr>
                <a:defRPr lang="en-US"/>
              </a:defPPr>
              <a:lvl1pPr lvl="0">
                <a:defRPr sz="800">
                  <a:ln>
                    <a:solidFill>
                      <a:prstClr val="white">
                        <a:lumMod val="75000"/>
                        <a:alpha val="0"/>
                      </a:prstClr>
                    </a:solidFill>
                  </a:ln>
                  <a:solidFill>
                    <a:prstClr val="white">
                      <a:lumMod val="50000"/>
                    </a:prstClr>
                  </a:solidFill>
                  <a:latin typeface="KoPub돋움체 Medium" panose="00000600000000000000" pitchFamily="2" charset="-127"/>
                  <a:ea typeface="KoPub돋움체 Medium" panose="00000600000000000000" pitchFamily="2" charset="-127"/>
                </a:defRPr>
              </a:lvl1pPr>
            </a:lstStyle>
            <a:p>
              <a:r>
                <a:rPr lang="en-US" altLang="ko-KR" dirty="0">
                  <a:solidFill>
                    <a:schemeClr val="bg1">
                      <a:lumMod val="50000"/>
                    </a:schemeClr>
                  </a:solidFill>
                </a:rPr>
                <a:t>Source: Ministry of Finance(Vietnam), Statista, </a:t>
              </a:r>
              <a:r>
                <a:rPr lang="ko-KR" altLang="en-US" dirty="0" err="1">
                  <a:solidFill>
                    <a:schemeClr val="bg1">
                      <a:lumMod val="50000"/>
                    </a:schemeClr>
                  </a:solidFill>
                </a:rPr>
                <a:t>삼정</a:t>
              </a:r>
              <a:r>
                <a:rPr lang="en-US" altLang="ko-KR" dirty="0">
                  <a:solidFill>
                    <a:schemeClr val="bg1">
                      <a:lumMod val="50000"/>
                    </a:schemeClr>
                  </a:solidFill>
                </a:rPr>
                <a:t>KPMG </a:t>
              </a:r>
              <a:r>
                <a:rPr lang="ko-KR" altLang="en-US" dirty="0">
                  <a:solidFill>
                    <a:schemeClr val="bg1">
                      <a:lumMod val="50000"/>
                    </a:schemeClr>
                  </a:solidFill>
                </a:rPr>
                <a:t>경제연구원 재구성</a:t>
              </a:r>
              <a:endParaRPr lang="en-US" altLang="ko-KR" dirty="0">
                <a:solidFill>
                  <a:schemeClr val="bg1">
                    <a:lumMod val="50000"/>
                  </a:schemeClr>
                </a:solidFill>
              </a:endParaRPr>
            </a:p>
            <a:p>
              <a:r>
                <a:rPr lang="en-US" altLang="ko-KR" dirty="0">
                  <a:solidFill>
                    <a:schemeClr val="bg1">
                      <a:lumMod val="50000"/>
                    </a:schemeClr>
                  </a:solidFill>
                </a:rPr>
                <a:t>Note:</a:t>
              </a:r>
              <a:r>
                <a:rPr lang="ko-KR" altLang="en-US" dirty="0">
                  <a:solidFill>
                    <a:schemeClr val="bg1">
                      <a:lumMod val="50000"/>
                    </a:schemeClr>
                  </a:solidFill>
                </a:rPr>
                <a:t> </a:t>
              </a:r>
              <a:r>
                <a:rPr lang="ko-KR" altLang="en-US" dirty="0" err="1">
                  <a:solidFill>
                    <a:schemeClr val="bg1">
                      <a:lumMod val="50000"/>
                    </a:schemeClr>
                  </a:solidFill>
                </a:rPr>
                <a:t>투자연계형보험은</a:t>
              </a:r>
              <a:r>
                <a:rPr lang="ko-KR" altLang="en-US" dirty="0">
                  <a:solidFill>
                    <a:schemeClr val="bg1">
                      <a:lumMod val="50000"/>
                    </a:schemeClr>
                  </a:solidFill>
                </a:rPr>
                <a:t> 주식</a:t>
              </a:r>
              <a:r>
                <a:rPr lang="en-US" altLang="ko-KR" dirty="0">
                  <a:solidFill>
                    <a:schemeClr val="bg1">
                      <a:lumMod val="50000"/>
                    </a:schemeClr>
                  </a:solidFill>
                </a:rPr>
                <a:t>(</a:t>
              </a:r>
              <a:r>
                <a:rPr lang="ko-KR" altLang="en-US" dirty="0">
                  <a:solidFill>
                    <a:schemeClr val="bg1">
                      <a:lumMod val="50000"/>
                    </a:schemeClr>
                  </a:solidFill>
                </a:rPr>
                <a:t>또는 채권</a:t>
              </a:r>
              <a:r>
                <a:rPr lang="en-US" altLang="ko-KR" dirty="0">
                  <a:solidFill>
                    <a:schemeClr val="bg1">
                      <a:lumMod val="50000"/>
                    </a:schemeClr>
                  </a:solidFill>
                </a:rPr>
                <a:t>)</a:t>
              </a:r>
              <a:r>
                <a:rPr lang="ko-KR" altLang="en-US" dirty="0">
                  <a:solidFill>
                    <a:schemeClr val="bg1">
                      <a:lumMod val="50000"/>
                    </a:schemeClr>
                  </a:solidFill>
                </a:rPr>
                <a:t> 투자와 생명보험을 결합한 상품</a:t>
              </a:r>
              <a:endParaRPr lang="en-US" altLang="ko-KR" dirty="0">
                <a:solidFill>
                  <a:schemeClr val="bg1">
                    <a:lumMod val="50000"/>
                  </a:schemeClr>
                </a:solidFill>
              </a:endParaRPr>
            </a:p>
          </p:txBody>
        </p:sp>
      </p:grpSp>
      <p:graphicFrame>
        <p:nvGraphicFramePr>
          <p:cNvPr id="19" name="차트 18">
            <a:extLst>
              <a:ext uri="{FF2B5EF4-FFF2-40B4-BE49-F238E27FC236}">
                <a16:creationId xmlns:a16="http://schemas.microsoft.com/office/drawing/2014/main" id="{59153425-369B-8909-7FA3-FC67A69A1390}"/>
              </a:ext>
            </a:extLst>
          </p:cNvPr>
          <p:cNvGraphicFramePr/>
          <p:nvPr>
            <p:extLst>
              <p:ext uri="{D42A27DB-BD31-4B8C-83A1-F6EECF244321}">
                <p14:modId xmlns:p14="http://schemas.microsoft.com/office/powerpoint/2010/main" val="949750252"/>
              </p:ext>
            </p:extLst>
          </p:nvPr>
        </p:nvGraphicFramePr>
        <p:xfrm>
          <a:off x="478777" y="1697545"/>
          <a:ext cx="4294836" cy="3058931"/>
        </p:xfrm>
        <a:graphic>
          <a:graphicData uri="http://schemas.openxmlformats.org/drawingml/2006/chart">
            <c:chart xmlns:c="http://schemas.openxmlformats.org/drawingml/2006/chart" xmlns:r="http://schemas.openxmlformats.org/officeDocument/2006/relationships" r:id="rId6"/>
          </a:graphicData>
        </a:graphic>
      </p:graphicFrame>
      <p:sp>
        <p:nvSpPr>
          <p:cNvPr id="20" name="TextBox 19">
            <a:extLst>
              <a:ext uri="{FF2B5EF4-FFF2-40B4-BE49-F238E27FC236}">
                <a16:creationId xmlns:a16="http://schemas.microsoft.com/office/drawing/2014/main" id="{EE473341-5676-43C4-CDAE-066DE7181B2F}"/>
              </a:ext>
            </a:extLst>
          </p:cNvPr>
          <p:cNvSpPr txBox="1"/>
          <p:nvPr/>
        </p:nvSpPr>
        <p:spPr>
          <a:xfrm>
            <a:off x="478777" y="5156012"/>
            <a:ext cx="8928000" cy="1041733"/>
          </a:xfrm>
          <a:prstGeom prst="rect">
            <a:avLst/>
          </a:prstGeom>
          <a:solidFill>
            <a:srgbClr val="DEF7FF"/>
          </a:solidFill>
          <a:ln w="3175">
            <a:solidFill>
              <a:srgbClr val="99E3FB"/>
            </a:solidFill>
          </a:ln>
        </p:spPr>
        <p:txBody>
          <a:bodyPr wrap="square" lIns="108000" tIns="108000" rIns="108000" bIns="108000" anchor="t">
            <a:noAutofit/>
          </a:bodyPr>
          <a:lstStyle>
            <a:defPPr>
              <a:defRPr lang="en-US"/>
            </a:defPPr>
            <a:lvl1pPr marL="108000" indent="-108000" defTabSz="457200">
              <a:lnSpc>
                <a:spcPct val="110000"/>
              </a:lnSpc>
              <a:spcAft>
                <a:spcPts val="300"/>
              </a:spcAft>
              <a:buClr>
                <a:schemeClr val="tx1">
                  <a:lumMod val="85000"/>
                  <a:lumOff val="15000"/>
                </a:schemeClr>
              </a:buClr>
              <a:buFont typeface="Arial" panose="020B0604020202020204" pitchFamily="34" charset="0"/>
              <a:buChar char="•"/>
              <a:defRPr sz="1000" b="1">
                <a:ln>
                  <a:solidFill>
                    <a:schemeClr val="accent5">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altLang="ko-KR" dirty="0"/>
              <a:t>2021</a:t>
            </a:r>
            <a:r>
              <a:rPr lang="ko-KR" altLang="en-US" dirty="0"/>
              <a:t>년 베트남 생명보험 수입보험료 기준 </a:t>
            </a:r>
            <a:r>
              <a:rPr lang="ko-KR" altLang="en-US" dirty="0" err="1"/>
              <a:t>투자연계형보험이</a:t>
            </a:r>
            <a:r>
              <a:rPr lang="ko-KR" altLang="en-US" dirty="0"/>
              <a:t> </a:t>
            </a:r>
            <a:r>
              <a:rPr lang="en-US" altLang="ko-KR" dirty="0"/>
              <a:t>108.7</a:t>
            </a:r>
            <a:r>
              <a:rPr lang="ko-KR" altLang="en-US" dirty="0"/>
              <a:t>조 동을 기록하며 전체 수입보험료의 </a:t>
            </a:r>
            <a:r>
              <a:rPr lang="en-US" altLang="ko-KR" dirty="0"/>
              <a:t>68.3%</a:t>
            </a:r>
            <a:r>
              <a:rPr lang="ko-KR" altLang="en-US" dirty="0"/>
              <a:t>의 비중을 차지</a:t>
            </a:r>
            <a:endParaRPr lang="en-US" altLang="ko-KR" dirty="0"/>
          </a:p>
          <a:p>
            <a:pPr marL="266700" indent="-174625">
              <a:buClr>
                <a:schemeClr val="tx1">
                  <a:lumMod val="75000"/>
                  <a:lumOff val="25000"/>
                </a:schemeClr>
              </a:buClr>
              <a:buFontTx/>
              <a:buChar char="-"/>
            </a:pPr>
            <a:r>
              <a:rPr lang="ko-KR" altLang="en-US" b="0" dirty="0" err="1">
                <a:solidFill>
                  <a:schemeClr val="tx1">
                    <a:lumMod val="75000"/>
                    <a:lumOff val="25000"/>
                  </a:schemeClr>
                </a:solidFill>
              </a:rPr>
              <a:t>투자연계형보험</a:t>
            </a:r>
            <a:r>
              <a:rPr lang="en-US" altLang="ko-KR" b="0" dirty="0">
                <a:solidFill>
                  <a:schemeClr val="tx1">
                    <a:lumMod val="75000"/>
                    <a:lumOff val="25000"/>
                  </a:schemeClr>
                </a:solidFill>
              </a:rPr>
              <a:t>(Investment-linked Insurance)</a:t>
            </a:r>
            <a:r>
              <a:rPr lang="ko-KR" altLang="en-US" b="0" dirty="0">
                <a:solidFill>
                  <a:schemeClr val="tx1">
                    <a:lumMod val="75000"/>
                    <a:lumOff val="25000"/>
                  </a:schemeClr>
                </a:solidFill>
              </a:rPr>
              <a:t>의 경우</a:t>
            </a:r>
            <a:r>
              <a:rPr lang="en-US" altLang="ko-KR" b="0" dirty="0">
                <a:solidFill>
                  <a:schemeClr val="tx1">
                    <a:lumMod val="75000"/>
                    <a:lumOff val="25000"/>
                  </a:schemeClr>
                </a:solidFill>
              </a:rPr>
              <a:t>, 2017</a:t>
            </a:r>
            <a:r>
              <a:rPr lang="ko-KR" altLang="en-US" b="0" dirty="0">
                <a:solidFill>
                  <a:schemeClr val="tx1">
                    <a:lumMod val="75000"/>
                    <a:lumOff val="25000"/>
                  </a:schemeClr>
                </a:solidFill>
              </a:rPr>
              <a:t>년 이후 지속적으로 증가하는 추이를 보이고 있으며</a:t>
            </a:r>
            <a:r>
              <a:rPr lang="en-US" altLang="ko-KR" b="0" dirty="0">
                <a:solidFill>
                  <a:schemeClr val="tx1">
                    <a:lumMod val="75000"/>
                    <a:lumOff val="25000"/>
                  </a:schemeClr>
                </a:solidFill>
              </a:rPr>
              <a:t>,</a:t>
            </a:r>
            <a:r>
              <a:rPr lang="ko-KR" altLang="en-US" b="0" dirty="0">
                <a:solidFill>
                  <a:schemeClr val="tx1">
                    <a:lumMod val="75000"/>
                    <a:lumOff val="25000"/>
                  </a:schemeClr>
                </a:solidFill>
              </a:rPr>
              <a:t> 전년대비 </a:t>
            </a:r>
            <a:r>
              <a:rPr lang="en-US" altLang="ko-KR" b="0" dirty="0">
                <a:solidFill>
                  <a:schemeClr val="tx1">
                    <a:lumMod val="75000"/>
                    <a:lumOff val="25000"/>
                  </a:schemeClr>
                </a:solidFill>
              </a:rPr>
              <a:t>33.3%</a:t>
            </a:r>
            <a:r>
              <a:rPr lang="ko-KR" altLang="en-US" b="0" dirty="0">
                <a:solidFill>
                  <a:schemeClr val="tx1">
                    <a:lumMod val="75000"/>
                    <a:lumOff val="25000"/>
                  </a:schemeClr>
                </a:solidFill>
              </a:rPr>
              <a:t>의 큰 폭의 증가세를 기록</a:t>
            </a:r>
            <a:endParaRPr lang="en-US" altLang="ko-KR" b="0" dirty="0">
              <a:solidFill>
                <a:schemeClr val="tx1">
                  <a:lumMod val="75000"/>
                  <a:lumOff val="25000"/>
                </a:schemeClr>
              </a:solidFill>
            </a:endParaRPr>
          </a:p>
          <a:p>
            <a:pPr>
              <a:spcBef>
                <a:spcPts val="300"/>
              </a:spcBef>
            </a:pPr>
            <a:r>
              <a:rPr lang="ko-KR" altLang="en-US" dirty="0"/>
              <a:t>그 뒤를 이어 특약</a:t>
            </a:r>
            <a:r>
              <a:rPr lang="en-US" altLang="ko-KR" dirty="0"/>
              <a:t>(Riders)</a:t>
            </a:r>
            <a:r>
              <a:rPr lang="ko-KR" altLang="en-US" dirty="0"/>
              <a:t>이 </a:t>
            </a:r>
            <a:r>
              <a:rPr lang="en-US" altLang="ko-KR" dirty="0"/>
              <a:t>19.9%(31.6</a:t>
            </a:r>
            <a:r>
              <a:rPr lang="ko-KR" altLang="en-US" dirty="0"/>
              <a:t>조 동</a:t>
            </a:r>
            <a:r>
              <a:rPr lang="en-US" altLang="ko-KR" dirty="0"/>
              <a:t>), </a:t>
            </a:r>
            <a:r>
              <a:rPr lang="ko-KR" altLang="en-US" dirty="0"/>
              <a:t>양로보험이 </a:t>
            </a:r>
            <a:r>
              <a:rPr lang="en-US" altLang="ko-KR" dirty="0"/>
              <a:t>9.9%(15.8</a:t>
            </a:r>
            <a:r>
              <a:rPr lang="ko-KR" altLang="en-US" dirty="0"/>
              <a:t>조 동</a:t>
            </a:r>
            <a:r>
              <a:rPr lang="en-US" altLang="ko-KR" dirty="0"/>
              <a:t>), </a:t>
            </a:r>
            <a:r>
              <a:rPr lang="ko-KR" altLang="en-US" dirty="0"/>
              <a:t>정기생명보험이 </a:t>
            </a:r>
            <a:r>
              <a:rPr lang="en-US" altLang="ko-KR" dirty="0"/>
              <a:t>0.9%(1.4</a:t>
            </a:r>
            <a:r>
              <a:rPr lang="ko-KR" altLang="en-US" dirty="0"/>
              <a:t>조 동</a:t>
            </a:r>
            <a:r>
              <a:rPr lang="en-US" altLang="ko-KR" dirty="0"/>
              <a:t>)</a:t>
            </a:r>
            <a:r>
              <a:rPr lang="ko-KR" altLang="en-US" dirty="0"/>
              <a:t>의 비중을 차지</a:t>
            </a:r>
            <a:endParaRPr lang="en-US" altLang="ko-KR" dirty="0"/>
          </a:p>
          <a:p>
            <a:pPr marL="266700" indent="-174625">
              <a:buClr>
                <a:schemeClr val="tx1">
                  <a:lumMod val="75000"/>
                  <a:lumOff val="25000"/>
                </a:schemeClr>
              </a:buClr>
              <a:buFontTx/>
              <a:buChar char="-"/>
            </a:pPr>
            <a:r>
              <a:rPr lang="ko-KR" altLang="en-US" b="0" dirty="0">
                <a:solidFill>
                  <a:schemeClr val="tx1">
                    <a:lumMod val="75000"/>
                    <a:lumOff val="25000"/>
                  </a:schemeClr>
                </a:solidFill>
              </a:rPr>
              <a:t>특약은 전년대비 </a:t>
            </a:r>
            <a:r>
              <a:rPr lang="en-US" altLang="ko-KR" b="0" dirty="0">
                <a:solidFill>
                  <a:schemeClr val="tx1">
                    <a:lumMod val="75000"/>
                    <a:lumOff val="25000"/>
                  </a:schemeClr>
                </a:solidFill>
              </a:rPr>
              <a:t>4.9% </a:t>
            </a:r>
            <a:r>
              <a:rPr lang="ko-KR" altLang="en-US" b="0" dirty="0">
                <a:solidFill>
                  <a:schemeClr val="tx1">
                    <a:lumMod val="75000"/>
                    <a:lumOff val="25000"/>
                  </a:schemeClr>
                </a:solidFill>
              </a:rPr>
              <a:t>감소세를 기록하였으며</a:t>
            </a:r>
            <a:r>
              <a:rPr lang="en-US" altLang="ko-KR" b="0" dirty="0">
                <a:solidFill>
                  <a:schemeClr val="tx1">
                    <a:lumMod val="75000"/>
                    <a:lumOff val="25000"/>
                  </a:schemeClr>
                </a:solidFill>
              </a:rPr>
              <a:t>, </a:t>
            </a:r>
            <a:r>
              <a:rPr lang="ko-KR" altLang="en-US" b="0" dirty="0">
                <a:solidFill>
                  <a:schemeClr val="tx1">
                    <a:lumMod val="75000"/>
                    <a:lumOff val="25000"/>
                  </a:schemeClr>
                </a:solidFill>
              </a:rPr>
              <a:t>양로보험은 동기간 </a:t>
            </a:r>
            <a:r>
              <a:rPr lang="en-US" altLang="ko-KR" b="0" dirty="0">
                <a:solidFill>
                  <a:schemeClr val="tx1">
                    <a:lumMod val="75000"/>
                    <a:lumOff val="25000"/>
                  </a:schemeClr>
                </a:solidFill>
              </a:rPr>
              <a:t>18.6%, </a:t>
            </a:r>
            <a:r>
              <a:rPr lang="ko-KR" altLang="en-US" b="0" dirty="0">
                <a:solidFill>
                  <a:schemeClr val="tx1">
                    <a:lumMod val="75000"/>
                    <a:lumOff val="25000"/>
                  </a:schemeClr>
                </a:solidFill>
              </a:rPr>
              <a:t>정기생명보험은 </a:t>
            </a:r>
            <a:r>
              <a:rPr lang="en-US" altLang="ko-KR" b="0" dirty="0">
                <a:solidFill>
                  <a:schemeClr val="tx1">
                    <a:lumMod val="75000"/>
                    <a:lumOff val="25000"/>
                  </a:schemeClr>
                </a:solidFill>
              </a:rPr>
              <a:t>7.7% </a:t>
            </a:r>
            <a:r>
              <a:rPr lang="ko-KR" altLang="en-US" b="0" dirty="0">
                <a:solidFill>
                  <a:schemeClr val="tx1">
                    <a:lumMod val="75000"/>
                    <a:lumOff val="25000"/>
                  </a:schemeClr>
                </a:solidFill>
              </a:rPr>
              <a:t>증가 </a:t>
            </a:r>
            <a:endParaRPr lang="en-US" altLang="ko-KR" b="0" dirty="0">
              <a:solidFill>
                <a:schemeClr val="tx1">
                  <a:lumMod val="75000"/>
                  <a:lumOff val="25000"/>
                </a:schemeClr>
              </a:solidFill>
            </a:endParaRPr>
          </a:p>
        </p:txBody>
      </p:sp>
      <p:graphicFrame>
        <p:nvGraphicFramePr>
          <p:cNvPr id="26" name="차트 25">
            <a:extLst>
              <a:ext uri="{FF2B5EF4-FFF2-40B4-BE49-F238E27FC236}">
                <a16:creationId xmlns:a16="http://schemas.microsoft.com/office/drawing/2014/main" id="{FBC7050B-D07E-3696-0341-E6708FEBFC13}"/>
              </a:ext>
            </a:extLst>
          </p:cNvPr>
          <p:cNvGraphicFramePr/>
          <p:nvPr>
            <p:extLst>
              <p:ext uri="{D42A27DB-BD31-4B8C-83A1-F6EECF244321}">
                <p14:modId xmlns:p14="http://schemas.microsoft.com/office/powerpoint/2010/main" val="3536219368"/>
              </p:ext>
            </p:extLst>
          </p:nvPr>
        </p:nvGraphicFramePr>
        <p:xfrm>
          <a:off x="5132388" y="1834607"/>
          <a:ext cx="4294836" cy="3058931"/>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9475289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그룹 36">
            <a:extLst>
              <a:ext uri="{FF2B5EF4-FFF2-40B4-BE49-F238E27FC236}">
                <a16:creationId xmlns:a16="http://schemas.microsoft.com/office/drawing/2014/main" id="{DBE27106-FE09-DE85-D754-ADC648158A73}"/>
              </a:ext>
            </a:extLst>
          </p:cNvPr>
          <p:cNvGrpSpPr/>
          <p:nvPr/>
        </p:nvGrpSpPr>
        <p:grpSpPr>
          <a:xfrm>
            <a:off x="7974644" y="175300"/>
            <a:ext cx="1802140" cy="1162271"/>
            <a:chOff x="7974644" y="175300"/>
            <a:chExt cx="1802140" cy="1162271"/>
          </a:xfrm>
        </p:grpSpPr>
        <p:pic>
          <p:nvPicPr>
            <p:cNvPr id="38" name="그림 37" descr="텍스트, 지도, 흑백이(가) 표시된 사진&#10;&#10;자동 생성된 설명">
              <a:extLst>
                <a:ext uri="{FF2B5EF4-FFF2-40B4-BE49-F238E27FC236}">
                  <a16:creationId xmlns:a16="http://schemas.microsoft.com/office/drawing/2014/main" id="{9A4FB89B-92A7-5CD2-84FA-B7A38781C15C}"/>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contrast="-40000"/>
                      </a14:imgEffect>
                    </a14:imgLayer>
                  </a14:imgProps>
                </a:ext>
              </a:extLst>
            </a:blip>
            <a:stretch>
              <a:fillRect/>
            </a:stretch>
          </p:blipFill>
          <p:spPr>
            <a:xfrm>
              <a:off x="8920770" y="175300"/>
              <a:ext cx="525809" cy="1162271"/>
            </a:xfrm>
            <a:prstGeom prst="rect">
              <a:avLst/>
            </a:prstGeom>
          </p:spPr>
        </p:pic>
        <p:sp>
          <p:nvSpPr>
            <p:cNvPr id="39" name="제목 3">
              <a:extLst>
                <a:ext uri="{FF2B5EF4-FFF2-40B4-BE49-F238E27FC236}">
                  <a16:creationId xmlns:a16="http://schemas.microsoft.com/office/drawing/2014/main" id="{0F4B609B-3129-F2B8-DED5-5FDF2D755D44}"/>
                </a:ext>
              </a:extLst>
            </p:cNvPr>
            <p:cNvSpPr txBox="1">
              <a:spLocks/>
            </p:cNvSpPr>
            <p:nvPr/>
          </p:nvSpPr>
          <p:spPr>
            <a:xfrm>
              <a:off x="8444784" y="606616"/>
              <a:ext cx="1332000" cy="334294"/>
            </a:xfrm>
            <a:prstGeom prst="rect">
              <a:avLst/>
            </a:prstGeom>
          </p:spPr>
          <p:txBody>
            <a:bodyPr wrap="none" lIns="0" tIns="0" rIns="0" bIns="0" anchor="b" anchorCtr="0">
              <a:noAutofit/>
            </a:bodyPr>
            <a:lstStyle>
              <a:defPPr>
                <a:defRPr lang="en-US"/>
              </a:defPPr>
              <a:lvl1pPr marR="0" lvl="0" indent="539750" fontAlgn="auto">
                <a:lnSpc>
                  <a:spcPct val="100000"/>
                </a:lnSpc>
                <a:spcBef>
                  <a:spcPts val="0"/>
                </a:spcBef>
                <a:spcAft>
                  <a:spcPts val="0"/>
                </a:spcAft>
                <a:buClrTx/>
                <a:buSzTx/>
                <a:buFontTx/>
                <a:buNone/>
                <a:tabLst/>
                <a:defRPr sz="2400" b="0" i="0">
                  <a:ln>
                    <a:solidFill>
                      <a:prstClr val="white">
                        <a:lumMod val="75000"/>
                        <a:alpha val="0"/>
                      </a:prstClr>
                    </a:solidFill>
                  </a:ln>
                  <a:solidFill>
                    <a:schemeClr val="bg1"/>
                  </a:solidFill>
                  <a:latin typeface="KoPub돋움체 Bold" panose="00000800000000000000" pitchFamily="2" charset="-127"/>
                  <a:ea typeface="KoPub돋움체 Bold" panose="00000800000000000000" pitchFamily="2" charset="-127"/>
                  <a:cs typeface="KoPub돋움체 Medium" panose="02020603020101020101" pitchFamily="18" charset="-127"/>
                </a:defRPr>
              </a:lvl1pPr>
            </a:lstStyle>
            <a:p>
              <a:pPr marR="0" lvl="0" indent="0" defTabSz="914400" rtl="0" eaLnBrk="1" fontAlgn="auto" latinLnBrk="0" hangingPunct="1">
                <a:lnSpc>
                  <a:spcPct val="100000"/>
                </a:lnSpc>
                <a:spcBef>
                  <a:spcPts val="0"/>
                </a:spcBef>
                <a:spcAft>
                  <a:spcPts val="0"/>
                </a:spcAft>
                <a:buClrTx/>
                <a:buSzTx/>
                <a:buFontTx/>
                <a:buNone/>
                <a:tabLst/>
                <a:defRPr/>
              </a:pPr>
              <a:r>
                <a:rPr lang="ko-KR" altLang="en-US" sz="2000" dirty="0">
                  <a:ln>
                    <a:solidFill>
                      <a:prstClr val="white">
                        <a:lumMod val="75000"/>
                        <a:alpha val="0"/>
                      </a:prstClr>
                    </a:solidFill>
                  </a:ln>
                  <a:solidFill>
                    <a:schemeClr val="tx1">
                      <a:lumMod val="75000"/>
                      <a:lumOff val="25000"/>
                    </a:schemeClr>
                  </a:solidFill>
                </a:rPr>
                <a:t>베트남</a:t>
              </a:r>
              <a:endParaRPr lang="en-US" altLang="ko-KR" sz="2000" dirty="0">
                <a:ln>
                  <a:solidFill>
                    <a:prstClr val="white">
                      <a:lumMod val="75000"/>
                      <a:alpha val="0"/>
                    </a:prstClr>
                  </a:solidFill>
                </a:ln>
                <a:solidFill>
                  <a:schemeClr val="tx1">
                    <a:lumMod val="75000"/>
                    <a:lumOff val="25000"/>
                  </a:schemeClr>
                </a:solidFill>
              </a:endParaRPr>
            </a:p>
          </p:txBody>
        </p:sp>
        <p:pic>
          <p:nvPicPr>
            <p:cNvPr id="40" name="그림 39">
              <a:extLst>
                <a:ext uri="{FF2B5EF4-FFF2-40B4-BE49-F238E27FC236}">
                  <a16:creationId xmlns:a16="http://schemas.microsoft.com/office/drawing/2014/main" id="{A2C48DCE-C73E-EF52-8403-F75B645D811F}"/>
                </a:ext>
              </a:extLst>
            </p:cNvPr>
            <p:cNvPicPr>
              <a:picLocks noChangeAspect="1"/>
            </p:cNvPicPr>
            <p:nvPr/>
          </p:nvPicPr>
          <p:blipFill>
            <a:blip r:embed="rId5"/>
            <a:srcRect/>
            <a:stretch/>
          </p:blipFill>
          <p:spPr>
            <a:xfrm>
              <a:off x="7974644" y="579882"/>
              <a:ext cx="407217" cy="407217"/>
            </a:xfrm>
            <a:prstGeom prst="rect">
              <a:avLst/>
            </a:prstGeom>
          </p:spPr>
        </p:pic>
      </p:grpSp>
      <p:sp>
        <p:nvSpPr>
          <p:cNvPr id="2" name="텍스트 개체 틀 1">
            <a:extLst>
              <a:ext uri="{FF2B5EF4-FFF2-40B4-BE49-F238E27FC236}">
                <a16:creationId xmlns:a16="http://schemas.microsoft.com/office/drawing/2014/main" id="{11D01EDC-383F-7EC9-5195-CCBAAD0A81F2}"/>
              </a:ext>
            </a:extLst>
          </p:cNvPr>
          <p:cNvSpPr>
            <a:spLocks noGrp="1"/>
          </p:cNvSpPr>
          <p:nvPr>
            <p:ph type="body" sz="quarter" idx="10"/>
          </p:nvPr>
        </p:nvSpPr>
        <p:spPr/>
        <p:txBody>
          <a:bodyPr/>
          <a:lstStyle/>
          <a:p>
            <a:r>
              <a:rPr lang="en-US" altLang="ko-KR" dirty="0"/>
              <a:t>II. </a:t>
            </a:r>
            <a:r>
              <a:rPr lang="ko-KR" altLang="en-US" dirty="0"/>
              <a:t>신흥 아시아 태평양 국가별 보험시장 및 규제 현황 </a:t>
            </a:r>
          </a:p>
        </p:txBody>
      </p:sp>
      <p:sp>
        <p:nvSpPr>
          <p:cNvPr id="3" name="텍스트 개체 틀 2">
            <a:extLst>
              <a:ext uri="{FF2B5EF4-FFF2-40B4-BE49-F238E27FC236}">
                <a16:creationId xmlns:a16="http://schemas.microsoft.com/office/drawing/2014/main" id="{F8A23C6E-913D-E903-F49E-D387E0794A26}"/>
              </a:ext>
            </a:extLst>
          </p:cNvPr>
          <p:cNvSpPr>
            <a:spLocks noGrp="1"/>
          </p:cNvSpPr>
          <p:nvPr>
            <p:ph type="body" sz="quarter" idx="11"/>
          </p:nvPr>
        </p:nvSpPr>
        <p:spPr/>
        <p:txBody>
          <a:bodyPr/>
          <a:lstStyle/>
          <a:p>
            <a:r>
              <a:rPr lang="ko-KR" altLang="en-US" dirty="0"/>
              <a:t>베트남 보험시장 현황 </a:t>
            </a:r>
            <a:r>
              <a:rPr lang="en-US" altLang="ko-KR" dirty="0"/>
              <a:t>(</a:t>
            </a:r>
            <a:r>
              <a:rPr lang="ko-KR" altLang="en-US" dirty="0"/>
              <a:t>계속</a:t>
            </a:r>
            <a:r>
              <a:rPr lang="en-US" altLang="ko-KR" dirty="0"/>
              <a:t>)</a:t>
            </a:r>
            <a:endParaRPr lang="ko-KR" altLang="en-US" dirty="0"/>
          </a:p>
        </p:txBody>
      </p:sp>
      <p:sp>
        <p:nvSpPr>
          <p:cNvPr id="7" name="TextBox 6">
            <a:extLst>
              <a:ext uri="{FF2B5EF4-FFF2-40B4-BE49-F238E27FC236}">
                <a16:creationId xmlns:a16="http://schemas.microsoft.com/office/drawing/2014/main" id="{EF4A5101-BDFD-E4A1-767F-CEC62E37CE04}"/>
              </a:ext>
            </a:extLst>
          </p:cNvPr>
          <p:cNvSpPr txBox="1"/>
          <p:nvPr/>
        </p:nvSpPr>
        <p:spPr>
          <a:xfrm>
            <a:off x="487921" y="4747995"/>
            <a:ext cx="4294800" cy="195814"/>
          </a:xfrm>
          <a:prstGeom prst="rect">
            <a:avLst/>
          </a:prstGeom>
          <a:noFill/>
          <a:ln>
            <a:noFill/>
          </a:ln>
        </p:spPr>
        <p:txBody>
          <a:bodyPr wrap="square" lIns="0" tIns="72000" rIns="0" bIns="0" rtlCol="0" anchor="t">
            <a:spAutoFit/>
          </a:bodyPr>
          <a:lstStyle>
            <a:defPPr>
              <a:defRPr lang="en-US"/>
            </a:defPPr>
            <a:lvl1pPr lvl="0">
              <a:defRPr sz="800">
                <a:ln>
                  <a:solidFill>
                    <a:prstClr val="white">
                      <a:lumMod val="75000"/>
                      <a:alpha val="0"/>
                    </a:prstClr>
                  </a:solidFill>
                </a:ln>
                <a:solidFill>
                  <a:prstClr val="white">
                    <a:lumMod val="50000"/>
                  </a:prstClr>
                </a:solidFill>
                <a:latin typeface="KoPub돋움체 Medium" panose="00000600000000000000" pitchFamily="2" charset="-127"/>
                <a:ea typeface="KoPub돋움체 Medium" panose="00000600000000000000" pitchFamily="2" charset="-127"/>
              </a:defRPr>
            </a:lvl1pPr>
          </a:lstStyle>
          <a:p>
            <a:r>
              <a:rPr lang="en-US" altLang="ko-KR" dirty="0">
                <a:solidFill>
                  <a:schemeClr val="bg1">
                    <a:lumMod val="50000"/>
                  </a:schemeClr>
                </a:solidFill>
              </a:rPr>
              <a:t>Source: Ministry of Finance(Vietnam), Statista, </a:t>
            </a:r>
            <a:r>
              <a:rPr lang="ko-KR" altLang="en-US" dirty="0" err="1">
                <a:solidFill>
                  <a:schemeClr val="bg1">
                    <a:lumMod val="50000"/>
                  </a:schemeClr>
                </a:solidFill>
              </a:rPr>
              <a:t>삼정</a:t>
            </a:r>
            <a:r>
              <a:rPr lang="en-US" altLang="ko-KR" dirty="0">
                <a:solidFill>
                  <a:schemeClr val="bg1">
                    <a:lumMod val="50000"/>
                  </a:schemeClr>
                </a:solidFill>
              </a:rPr>
              <a:t>KPMG </a:t>
            </a:r>
            <a:r>
              <a:rPr lang="ko-KR" altLang="en-US" dirty="0">
                <a:solidFill>
                  <a:schemeClr val="bg1">
                    <a:lumMod val="50000"/>
                  </a:schemeClr>
                </a:solidFill>
              </a:rPr>
              <a:t>경제연구원 재구성</a:t>
            </a:r>
            <a:endParaRPr lang="en-US" altLang="ko-KR" dirty="0">
              <a:solidFill>
                <a:schemeClr val="bg1">
                  <a:lumMod val="50000"/>
                </a:schemeClr>
              </a:solidFill>
            </a:endParaRPr>
          </a:p>
        </p:txBody>
      </p:sp>
      <p:grpSp>
        <p:nvGrpSpPr>
          <p:cNvPr id="4" name="그룹 3">
            <a:extLst>
              <a:ext uri="{FF2B5EF4-FFF2-40B4-BE49-F238E27FC236}">
                <a16:creationId xmlns:a16="http://schemas.microsoft.com/office/drawing/2014/main" id="{55C04188-DE31-C055-204E-B50F62DB67AE}"/>
              </a:ext>
            </a:extLst>
          </p:cNvPr>
          <p:cNvGrpSpPr/>
          <p:nvPr/>
        </p:nvGrpSpPr>
        <p:grpSpPr>
          <a:xfrm>
            <a:off x="487921" y="1196975"/>
            <a:ext cx="4294836" cy="3559501"/>
            <a:chOff x="5122164" y="1196975"/>
            <a:chExt cx="4294836" cy="3559501"/>
          </a:xfrm>
        </p:grpSpPr>
        <p:grpSp>
          <p:nvGrpSpPr>
            <p:cNvPr id="13" name="그룹 12">
              <a:extLst>
                <a:ext uri="{FF2B5EF4-FFF2-40B4-BE49-F238E27FC236}">
                  <a16:creationId xmlns:a16="http://schemas.microsoft.com/office/drawing/2014/main" id="{41935095-3812-BA4F-D6BB-5B9C4707C035}"/>
                </a:ext>
              </a:extLst>
            </p:cNvPr>
            <p:cNvGrpSpPr/>
            <p:nvPr/>
          </p:nvGrpSpPr>
          <p:grpSpPr>
            <a:xfrm>
              <a:off x="5132387" y="1196975"/>
              <a:ext cx="4284613" cy="530906"/>
              <a:chOff x="5132387" y="1196975"/>
              <a:chExt cx="4284613" cy="530906"/>
            </a:xfrm>
          </p:grpSpPr>
          <p:grpSp>
            <p:nvGrpSpPr>
              <p:cNvPr id="14" name="그룹 13">
                <a:extLst>
                  <a:ext uri="{FF2B5EF4-FFF2-40B4-BE49-F238E27FC236}">
                    <a16:creationId xmlns:a16="http://schemas.microsoft.com/office/drawing/2014/main" id="{B84E1695-02DF-6EF5-8069-312BF617B7D9}"/>
                  </a:ext>
                </a:extLst>
              </p:cNvPr>
              <p:cNvGrpSpPr/>
              <p:nvPr/>
            </p:nvGrpSpPr>
            <p:grpSpPr>
              <a:xfrm>
                <a:off x="5132387" y="1196975"/>
                <a:ext cx="4284613" cy="276837"/>
                <a:chOff x="5132387" y="2176483"/>
                <a:chExt cx="4284613" cy="276837"/>
              </a:xfrm>
            </p:grpSpPr>
            <p:sp>
              <p:nvSpPr>
                <p:cNvPr id="23" name="TextBox 22">
                  <a:extLst>
                    <a:ext uri="{FF2B5EF4-FFF2-40B4-BE49-F238E27FC236}">
                      <a16:creationId xmlns:a16="http://schemas.microsoft.com/office/drawing/2014/main" id="{6CC4DBED-2F18-D7A3-177F-21AF2540E268}"/>
                    </a:ext>
                  </a:extLst>
                </p:cNvPr>
                <p:cNvSpPr txBox="1"/>
                <p:nvPr/>
              </p:nvSpPr>
              <p:spPr>
                <a:xfrm>
                  <a:off x="5132387" y="2210039"/>
                  <a:ext cx="2672206" cy="200055"/>
                </a:xfrm>
                <a:prstGeom prst="rect">
                  <a:avLst/>
                </a:prstGeom>
                <a:noFill/>
              </p:spPr>
              <p:txBody>
                <a:bodyPr wrap="none" lIns="0" tIns="0" rIns="0" bIns="0" rtlCol="0">
                  <a:spAutoFit/>
                </a:bodyPr>
                <a:lstStyle/>
                <a:p>
                  <a:pPr>
                    <a:defRPr/>
                  </a:pPr>
                  <a:r>
                    <a:rPr lang="ko-KR" altLang="en-US" sz="1300" dirty="0">
                      <a:ln>
                        <a:solidFill>
                          <a:prstClr val="white">
                            <a:lumMod val="75000"/>
                            <a:alpha val="0"/>
                          </a:prstClr>
                        </a:solidFill>
                      </a:ln>
                      <a:solidFill>
                        <a:srgbClr val="00338D"/>
                      </a:solidFill>
                      <a:latin typeface="KoPub돋움체 Bold" panose="00000800000000000000" pitchFamily="2" charset="-127"/>
                      <a:ea typeface="KoPub돋움체 Bold" panose="00000800000000000000" pitchFamily="2" charset="-127"/>
                      <a:cs typeface="Univers for KPMG"/>
                    </a:rPr>
                    <a:t>베트남 손해보험 유형별 수입보험료 추이</a:t>
                  </a:r>
                  <a:endParaRPr kumimoji="0" lang="ko-KR" altLang="en-US" sz="1300" b="0" i="0" u="none" strike="noStrike" kern="1200" cap="none" spc="0" normalizeH="0" baseline="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endParaRPr>
                </a:p>
              </p:txBody>
            </p:sp>
            <p:cxnSp>
              <p:nvCxnSpPr>
                <p:cNvPr id="24" name="직선 연결선 23">
                  <a:extLst>
                    <a:ext uri="{FF2B5EF4-FFF2-40B4-BE49-F238E27FC236}">
                      <a16:creationId xmlns:a16="http://schemas.microsoft.com/office/drawing/2014/main" id="{A6313B76-D8D2-1D64-4740-EEE0BF688703}"/>
                    </a:ext>
                  </a:extLst>
                </p:cNvPr>
                <p:cNvCxnSpPr/>
                <p:nvPr/>
              </p:nvCxnSpPr>
              <p:spPr>
                <a:xfrm>
                  <a:off x="5132387" y="2176483"/>
                  <a:ext cx="4284613"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5" name="직선 연결선 24">
                  <a:extLst>
                    <a:ext uri="{FF2B5EF4-FFF2-40B4-BE49-F238E27FC236}">
                      <a16:creationId xmlns:a16="http://schemas.microsoft.com/office/drawing/2014/main" id="{B5E0F302-54EE-7369-BD98-6063DD4C0C0E}"/>
                    </a:ext>
                  </a:extLst>
                </p:cNvPr>
                <p:cNvCxnSpPr/>
                <p:nvPr/>
              </p:nvCxnSpPr>
              <p:spPr>
                <a:xfrm>
                  <a:off x="5132387" y="2453320"/>
                  <a:ext cx="4284613"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18" name="object 38">
                <a:extLst>
                  <a:ext uri="{FF2B5EF4-FFF2-40B4-BE49-F238E27FC236}">
                    <a16:creationId xmlns:a16="http://schemas.microsoft.com/office/drawing/2014/main" id="{613D92B3-95AA-3FF4-9006-8BD2DF1C6C03}"/>
                  </a:ext>
                </a:extLst>
              </p:cNvPr>
              <p:cNvSpPr txBox="1"/>
              <p:nvPr/>
            </p:nvSpPr>
            <p:spPr>
              <a:xfrm>
                <a:off x="5132387" y="1604642"/>
                <a:ext cx="648000" cy="123239"/>
              </a:xfrm>
              <a:prstGeom prst="rect">
                <a:avLst/>
              </a:prstGeom>
            </p:spPr>
            <p:txBody>
              <a:bodyPr vert="horz" wrap="square" lIns="0" tIns="12065" rIns="0" bIns="0" rtlCol="0">
                <a:spAutoFit/>
              </a:bodyPr>
              <a:lstStyle>
                <a:defPPr>
                  <a:defRPr lang="en-US"/>
                </a:defPPr>
                <a:lvl1pPr marL="12700" marR="5080" lvl="0" indent="0" algn="r" defTabSz="914400" fontAlgn="auto">
                  <a:lnSpc>
                    <a:spcPct val="90000"/>
                  </a:lnSpc>
                  <a:spcBef>
                    <a:spcPts val="95"/>
                  </a:spcBef>
                  <a:spcAft>
                    <a:spcPts val="0"/>
                  </a:spcAft>
                  <a:buClrTx/>
                  <a:buSzTx/>
                  <a:buFontTx/>
                  <a:buNone/>
                  <a:tabLst/>
                  <a:defRPr kumimoji="0" sz="1050" b="0" i="0" u="none" strike="noStrike" cap="none" spc="0" normalizeH="0" baseline="0">
                    <a:ln>
                      <a:noFill/>
                    </a:ln>
                    <a:gradFill>
                      <a:gsLst>
                        <a:gs pos="0">
                          <a:schemeClr val="bg1">
                            <a:lumMod val="65000"/>
                          </a:schemeClr>
                        </a:gs>
                        <a:gs pos="100000">
                          <a:schemeClr val="bg1">
                            <a:lumMod val="65000"/>
                          </a:schemeClr>
                        </a:gs>
                      </a:gsLst>
                      <a:lin ang="5400000" scaled="1"/>
                    </a:gradFill>
                    <a:effectLst/>
                    <a:uLnTx/>
                    <a:uFillTx/>
                    <a:latin typeface="KoPub돋움체 Bold" panose="00000800000000000000" pitchFamily="2" charset="-127"/>
                    <a:ea typeface="KoPub돋움체 Bold" panose="00000800000000000000" pitchFamily="2" charset="-127"/>
                    <a:cs typeface="Calibri"/>
                  </a:defRPr>
                </a:lvl1pPr>
              </a:lstStyle>
              <a:p>
                <a:pPr algn="l"/>
                <a:r>
                  <a:rPr lang="en-US" altLang="ko-KR" sz="800" spc="-50" dirty="0">
                    <a:ln>
                      <a:solidFill>
                        <a:srgbClr val="FD349C">
                          <a:alpha val="0"/>
                        </a:srgbClr>
                      </a:solidFill>
                    </a:ln>
                    <a:solidFill>
                      <a:schemeClr val="tx1">
                        <a:lumMod val="50000"/>
                        <a:lumOff val="50000"/>
                      </a:schemeClr>
                    </a:solidFill>
                    <a:latin typeface="KoPub돋움체 Medium" panose="02020603020101020101" pitchFamily="18" charset="-127"/>
                    <a:ea typeface="KoPub돋움체 Medium" panose="02020603020101020101" pitchFamily="18" charset="-127"/>
                    <a:cs typeface="+mn-cs"/>
                  </a:rPr>
                  <a:t>(</a:t>
                </a:r>
                <a:r>
                  <a:rPr lang="ko-KR" altLang="en-US" sz="800" spc="-50" dirty="0">
                    <a:ln>
                      <a:solidFill>
                        <a:srgbClr val="FD349C">
                          <a:alpha val="0"/>
                        </a:srgbClr>
                      </a:solidFill>
                    </a:ln>
                    <a:solidFill>
                      <a:schemeClr val="tx1">
                        <a:lumMod val="50000"/>
                        <a:lumOff val="50000"/>
                      </a:schemeClr>
                    </a:solidFill>
                    <a:latin typeface="KoPub돋움체 Medium" panose="02020603020101020101" pitchFamily="18" charset="-127"/>
                    <a:ea typeface="KoPub돋움체 Medium" panose="02020603020101020101" pitchFamily="18" charset="-127"/>
                    <a:cs typeface="+mn-cs"/>
                  </a:rPr>
                  <a:t>조 동</a:t>
                </a:r>
                <a:r>
                  <a:rPr lang="en-US" altLang="ko-KR" sz="800" spc="-50" dirty="0">
                    <a:ln>
                      <a:solidFill>
                        <a:srgbClr val="FD349C">
                          <a:alpha val="0"/>
                        </a:srgbClr>
                      </a:solidFill>
                    </a:ln>
                    <a:solidFill>
                      <a:schemeClr val="tx1">
                        <a:lumMod val="50000"/>
                        <a:lumOff val="50000"/>
                      </a:schemeClr>
                    </a:solidFill>
                    <a:latin typeface="KoPub돋움체 Medium" panose="02020603020101020101" pitchFamily="18" charset="-127"/>
                    <a:ea typeface="KoPub돋움체 Medium" panose="02020603020101020101" pitchFamily="18" charset="-127"/>
                    <a:cs typeface="+mn-cs"/>
                  </a:rPr>
                  <a:t>)</a:t>
                </a:r>
                <a:endParaRPr lang="ko-KR" altLang="en-US" sz="800" spc="-50" dirty="0">
                  <a:ln>
                    <a:solidFill>
                      <a:srgbClr val="FD349C">
                        <a:alpha val="0"/>
                      </a:srgbClr>
                    </a:solidFill>
                  </a:ln>
                  <a:solidFill>
                    <a:schemeClr val="tx1">
                      <a:lumMod val="50000"/>
                      <a:lumOff val="50000"/>
                    </a:schemeClr>
                  </a:solidFill>
                  <a:latin typeface="KoPub돋움체 Medium" panose="02020603020101020101" pitchFamily="18" charset="-127"/>
                  <a:ea typeface="KoPub돋움체 Medium" panose="02020603020101020101" pitchFamily="18" charset="-127"/>
                  <a:cs typeface="+mn-cs"/>
                </a:endParaRPr>
              </a:p>
            </p:txBody>
          </p:sp>
        </p:grpSp>
        <p:graphicFrame>
          <p:nvGraphicFramePr>
            <p:cNvPr id="30" name="차트 29">
              <a:extLst>
                <a:ext uri="{FF2B5EF4-FFF2-40B4-BE49-F238E27FC236}">
                  <a16:creationId xmlns:a16="http://schemas.microsoft.com/office/drawing/2014/main" id="{45178B90-8FD8-DA32-9BDF-DD4F1C9A66C9}"/>
                </a:ext>
              </a:extLst>
            </p:cNvPr>
            <p:cNvGraphicFramePr/>
            <p:nvPr>
              <p:extLst>
                <p:ext uri="{D42A27DB-BD31-4B8C-83A1-F6EECF244321}">
                  <p14:modId xmlns:p14="http://schemas.microsoft.com/office/powerpoint/2010/main" val="782574848"/>
                </p:ext>
              </p:extLst>
            </p:nvPr>
          </p:nvGraphicFramePr>
          <p:xfrm>
            <a:off x="5122164" y="1697545"/>
            <a:ext cx="4294836" cy="3058931"/>
          </p:xfrm>
          <a:graphic>
            <a:graphicData uri="http://schemas.openxmlformats.org/drawingml/2006/chart">
              <c:chart xmlns:c="http://schemas.openxmlformats.org/drawingml/2006/chart" xmlns:r="http://schemas.openxmlformats.org/officeDocument/2006/relationships" r:id="rId6"/>
            </a:graphicData>
          </a:graphic>
        </p:graphicFrame>
      </p:grpSp>
      <p:grpSp>
        <p:nvGrpSpPr>
          <p:cNvPr id="5" name="그룹 4">
            <a:extLst>
              <a:ext uri="{FF2B5EF4-FFF2-40B4-BE49-F238E27FC236}">
                <a16:creationId xmlns:a16="http://schemas.microsoft.com/office/drawing/2014/main" id="{CF0A7244-68F4-8E43-747C-5AC87A344FF2}"/>
              </a:ext>
            </a:extLst>
          </p:cNvPr>
          <p:cNvGrpSpPr/>
          <p:nvPr/>
        </p:nvGrpSpPr>
        <p:grpSpPr>
          <a:xfrm>
            <a:off x="5132387" y="1196975"/>
            <a:ext cx="4284613" cy="530906"/>
            <a:chOff x="5132387" y="1196975"/>
            <a:chExt cx="4284613" cy="530906"/>
          </a:xfrm>
        </p:grpSpPr>
        <p:grpSp>
          <p:nvGrpSpPr>
            <p:cNvPr id="12" name="그룹 11">
              <a:extLst>
                <a:ext uri="{FF2B5EF4-FFF2-40B4-BE49-F238E27FC236}">
                  <a16:creationId xmlns:a16="http://schemas.microsoft.com/office/drawing/2014/main" id="{A78D861C-FF59-2243-C7FA-43F70842278A}"/>
                </a:ext>
              </a:extLst>
            </p:cNvPr>
            <p:cNvGrpSpPr/>
            <p:nvPr/>
          </p:nvGrpSpPr>
          <p:grpSpPr>
            <a:xfrm>
              <a:off x="5132387" y="1196975"/>
              <a:ext cx="4284613" cy="276837"/>
              <a:chOff x="5132387" y="2176483"/>
              <a:chExt cx="4284613" cy="276837"/>
            </a:xfrm>
          </p:grpSpPr>
          <p:sp>
            <p:nvSpPr>
              <p:cNvPr id="17" name="TextBox 16">
                <a:extLst>
                  <a:ext uri="{FF2B5EF4-FFF2-40B4-BE49-F238E27FC236}">
                    <a16:creationId xmlns:a16="http://schemas.microsoft.com/office/drawing/2014/main" id="{C4AD521D-1580-D991-A16C-EADE69A747FD}"/>
                  </a:ext>
                </a:extLst>
              </p:cNvPr>
              <p:cNvSpPr txBox="1"/>
              <p:nvPr/>
            </p:nvSpPr>
            <p:spPr>
              <a:xfrm>
                <a:off x="5132387" y="2210039"/>
                <a:ext cx="3492944" cy="200055"/>
              </a:xfrm>
              <a:prstGeom prst="rect">
                <a:avLst/>
              </a:prstGeom>
              <a:noFill/>
            </p:spPr>
            <p:txBody>
              <a:bodyPr wrap="none" lIns="0" tIns="0" rIns="0" bIns="0" rtlCol="0">
                <a:spAutoFit/>
              </a:bodyPr>
              <a:lstStyle/>
              <a:p>
                <a:pPr>
                  <a:defRPr/>
                </a:pPr>
                <a:r>
                  <a:rPr lang="ko-KR" altLang="en-US" sz="1300" dirty="0">
                    <a:ln>
                      <a:solidFill>
                        <a:prstClr val="white">
                          <a:lumMod val="75000"/>
                          <a:alpha val="0"/>
                        </a:prstClr>
                      </a:solidFill>
                    </a:ln>
                    <a:solidFill>
                      <a:srgbClr val="00338D"/>
                    </a:solidFill>
                    <a:latin typeface="KoPub돋움체 Bold" panose="00000800000000000000" pitchFamily="2" charset="-127"/>
                    <a:ea typeface="KoPub돋움체 Bold" panose="00000800000000000000" pitchFamily="2" charset="-127"/>
                    <a:cs typeface="Univers for KPMG"/>
                  </a:rPr>
                  <a:t>베트남 손해보험 상품 포트폴리오 비중</a:t>
                </a:r>
                <a:r>
                  <a:rPr lang="en-US" altLang="ko-KR" sz="1300" dirty="0">
                    <a:ln>
                      <a:solidFill>
                        <a:prstClr val="white">
                          <a:lumMod val="75000"/>
                          <a:alpha val="0"/>
                        </a:prstClr>
                      </a:solidFill>
                    </a:ln>
                    <a:solidFill>
                      <a:srgbClr val="00338D"/>
                    </a:solidFill>
                    <a:latin typeface="KoPub돋움체 Bold" panose="00000800000000000000" pitchFamily="2" charset="-127"/>
                    <a:ea typeface="KoPub돋움체 Bold" panose="00000800000000000000" pitchFamily="2" charset="-127"/>
                    <a:cs typeface="Univers for KPMG"/>
                  </a:rPr>
                  <a:t>(2021</a:t>
                </a:r>
                <a:r>
                  <a:rPr lang="ko-KR" altLang="en-US" sz="1300" dirty="0">
                    <a:ln>
                      <a:solidFill>
                        <a:prstClr val="white">
                          <a:lumMod val="75000"/>
                          <a:alpha val="0"/>
                        </a:prstClr>
                      </a:solidFill>
                    </a:ln>
                    <a:solidFill>
                      <a:srgbClr val="00338D"/>
                    </a:solidFill>
                    <a:latin typeface="KoPub돋움체 Bold" panose="00000800000000000000" pitchFamily="2" charset="-127"/>
                    <a:ea typeface="KoPub돋움체 Bold" panose="00000800000000000000" pitchFamily="2" charset="-127"/>
                    <a:cs typeface="Univers for KPMG"/>
                  </a:rPr>
                  <a:t>년 기준</a:t>
                </a:r>
                <a:r>
                  <a:rPr lang="en-US" altLang="ko-KR" sz="1300" dirty="0">
                    <a:ln>
                      <a:solidFill>
                        <a:prstClr val="white">
                          <a:lumMod val="75000"/>
                          <a:alpha val="0"/>
                        </a:prstClr>
                      </a:solidFill>
                    </a:ln>
                    <a:solidFill>
                      <a:srgbClr val="00338D"/>
                    </a:solidFill>
                    <a:latin typeface="KoPub돋움체 Bold" panose="00000800000000000000" pitchFamily="2" charset="-127"/>
                    <a:ea typeface="KoPub돋움체 Bold" panose="00000800000000000000" pitchFamily="2" charset="-127"/>
                    <a:cs typeface="Univers for KPMG"/>
                  </a:rPr>
                  <a:t>)</a:t>
                </a:r>
                <a:endParaRPr kumimoji="0" lang="ko-KR" altLang="en-US" sz="1300" b="0" i="0" u="none" strike="noStrike" kern="1200" cap="none" spc="0" normalizeH="0" baseline="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endParaRPr>
              </a:p>
            </p:txBody>
          </p:sp>
          <p:cxnSp>
            <p:nvCxnSpPr>
              <p:cNvPr id="22" name="직선 연결선 21">
                <a:extLst>
                  <a:ext uri="{FF2B5EF4-FFF2-40B4-BE49-F238E27FC236}">
                    <a16:creationId xmlns:a16="http://schemas.microsoft.com/office/drawing/2014/main" id="{5E4C160F-40B3-F9CF-4980-ED1AF453E2BC}"/>
                  </a:ext>
                </a:extLst>
              </p:cNvPr>
              <p:cNvCxnSpPr/>
              <p:nvPr/>
            </p:nvCxnSpPr>
            <p:spPr>
              <a:xfrm>
                <a:off x="5132387" y="2176483"/>
                <a:ext cx="4284613"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6" name="직선 연결선 25">
                <a:extLst>
                  <a:ext uri="{FF2B5EF4-FFF2-40B4-BE49-F238E27FC236}">
                    <a16:creationId xmlns:a16="http://schemas.microsoft.com/office/drawing/2014/main" id="{5EBDE88A-6F9E-9DF2-3DAF-AF74F4C4EB6D}"/>
                  </a:ext>
                </a:extLst>
              </p:cNvPr>
              <p:cNvCxnSpPr/>
              <p:nvPr/>
            </p:nvCxnSpPr>
            <p:spPr>
              <a:xfrm>
                <a:off x="5132387" y="2453320"/>
                <a:ext cx="4284613"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16" name="object 38">
              <a:extLst>
                <a:ext uri="{FF2B5EF4-FFF2-40B4-BE49-F238E27FC236}">
                  <a16:creationId xmlns:a16="http://schemas.microsoft.com/office/drawing/2014/main" id="{FC1A662A-5BC9-86CA-CE33-65FD16FAF1CB}"/>
                </a:ext>
              </a:extLst>
            </p:cNvPr>
            <p:cNvSpPr txBox="1"/>
            <p:nvPr/>
          </p:nvSpPr>
          <p:spPr>
            <a:xfrm>
              <a:off x="5132387" y="1604642"/>
              <a:ext cx="648000" cy="123239"/>
            </a:xfrm>
            <a:prstGeom prst="rect">
              <a:avLst/>
            </a:prstGeom>
          </p:spPr>
          <p:txBody>
            <a:bodyPr vert="horz" wrap="square" lIns="0" tIns="12065" rIns="0" bIns="0" rtlCol="0">
              <a:spAutoFit/>
            </a:bodyPr>
            <a:lstStyle>
              <a:defPPr>
                <a:defRPr lang="en-US"/>
              </a:defPPr>
              <a:lvl1pPr marL="12700" marR="5080" lvl="0" indent="0" algn="r" defTabSz="914400" fontAlgn="auto">
                <a:lnSpc>
                  <a:spcPct val="90000"/>
                </a:lnSpc>
                <a:spcBef>
                  <a:spcPts val="95"/>
                </a:spcBef>
                <a:spcAft>
                  <a:spcPts val="0"/>
                </a:spcAft>
                <a:buClrTx/>
                <a:buSzTx/>
                <a:buFontTx/>
                <a:buNone/>
                <a:tabLst/>
                <a:defRPr kumimoji="0" sz="1050" b="0" i="0" u="none" strike="noStrike" cap="none" spc="0" normalizeH="0" baseline="0">
                  <a:ln>
                    <a:noFill/>
                  </a:ln>
                  <a:gradFill>
                    <a:gsLst>
                      <a:gs pos="0">
                        <a:schemeClr val="bg1">
                          <a:lumMod val="65000"/>
                        </a:schemeClr>
                      </a:gs>
                      <a:gs pos="100000">
                        <a:schemeClr val="bg1">
                          <a:lumMod val="65000"/>
                        </a:schemeClr>
                      </a:gs>
                    </a:gsLst>
                    <a:lin ang="5400000" scaled="1"/>
                  </a:gradFill>
                  <a:effectLst/>
                  <a:uLnTx/>
                  <a:uFillTx/>
                  <a:latin typeface="KoPub돋움체 Bold" panose="00000800000000000000" pitchFamily="2" charset="-127"/>
                  <a:ea typeface="KoPub돋움체 Bold" panose="00000800000000000000" pitchFamily="2" charset="-127"/>
                  <a:cs typeface="Calibri"/>
                </a:defRPr>
              </a:lvl1pPr>
            </a:lstStyle>
            <a:p>
              <a:pPr algn="l"/>
              <a:r>
                <a:rPr lang="en-US" altLang="ko-KR" sz="800" spc="-50" dirty="0">
                  <a:ln>
                    <a:solidFill>
                      <a:srgbClr val="FD349C">
                        <a:alpha val="0"/>
                      </a:srgbClr>
                    </a:solidFill>
                  </a:ln>
                  <a:solidFill>
                    <a:schemeClr val="tx1">
                      <a:lumMod val="50000"/>
                      <a:lumOff val="50000"/>
                    </a:schemeClr>
                  </a:solidFill>
                  <a:latin typeface="KoPub돋움체 Medium" panose="02020603020101020101" pitchFamily="18" charset="-127"/>
                  <a:ea typeface="KoPub돋움체 Medium" panose="02020603020101020101" pitchFamily="18" charset="-127"/>
                  <a:cs typeface="+mn-cs"/>
                </a:rPr>
                <a:t>(%)</a:t>
              </a:r>
              <a:endParaRPr lang="ko-KR" altLang="en-US" sz="800" spc="-50" dirty="0">
                <a:ln>
                  <a:solidFill>
                    <a:srgbClr val="FD349C">
                      <a:alpha val="0"/>
                    </a:srgbClr>
                  </a:solidFill>
                </a:ln>
                <a:solidFill>
                  <a:schemeClr val="tx1">
                    <a:lumMod val="50000"/>
                    <a:lumOff val="50000"/>
                  </a:schemeClr>
                </a:solidFill>
                <a:latin typeface="KoPub돋움체 Medium" panose="02020603020101020101" pitchFamily="18" charset="-127"/>
                <a:ea typeface="KoPub돋움체 Medium" panose="02020603020101020101" pitchFamily="18" charset="-127"/>
                <a:cs typeface="+mn-cs"/>
              </a:endParaRPr>
            </a:p>
          </p:txBody>
        </p:sp>
      </p:grpSp>
      <p:sp>
        <p:nvSpPr>
          <p:cNvPr id="32" name="TextBox 31">
            <a:extLst>
              <a:ext uri="{FF2B5EF4-FFF2-40B4-BE49-F238E27FC236}">
                <a16:creationId xmlns:a16="http://schemas.microsoft.com/office/drawing/2014/main" id="{F0F4EF85-0949-1033-32F6-A61EFE6010D1}"/>
              </a:ext>
            </a:extLst>
          </p:cNvPr>
          <p:cNvSpPr txBox="1"/>
          <p:nvPr/>
        </p:nvSpPr>
        <p:spPr>
          <a:xfrm>
            <a:off x="478777" y="5156012"/>
            <a:ext cx="8928000" cy="1041733"/>
          </a:xfrm>
          <a:prstGeom prst="rect">
            <a:avLst/>
          </a:prstGeom>
          <a:solidFill>
            <a:srgbClr val="DEF7FF"/>
          </a:solidFill>
          <a:ln w="3175">
            <a:solidFill>
              <a:srgbClr val="99E3FB"/>
            </a:solidFill>
          </a:ln>
        </p:spPr>
        <p:txBody>
          <a:bodyPr wrap="square" lIns="108000" tIns="108000" rIns="108000" bIns="108000" anchor="t">
            <a:noAutofit/>
          </a:bodyPr>
          <a:lstStyle>
            <a:defPPr>
              <a:defRPr lang="en-US"/>
            </a:defPPr>
            <a:lvl1pPr marL="108000" indent="-108000" defTabSz="457200">
              <a:lnSpc>
                <a:spcPct val="110000"/>
              </a:lnSpc>
              <a:spcAft>
                <a:spcPts val="300"/>
              </a:spcAft>
              <a:buClr>
                <a:schemeClr val="tx1">
                  <a:lumMod val="85000"/>
                  <a:lumOff val="15000"/>
                </a:schemeClr>
              </a:buClr>
              <a:buFont typeface="Arial" panose="020B0604020202020204" pitchFamily="34" charset="0"/>
              <a:buChar char="•"/>
              <a:defRPr sz="1000" b="1">
                <a:ln>
                  <a:solidFill>
                    <a:schemeClr val="accent5">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altLang="ko-KR" dirty="0"/>
              <a:t>2021</a:t>
            </a:r>
            <a:r>
              <a:rPr lang="ko-KR" altLang="en-US" dirty="0"/>
              <a:t>년 기준 베트남 손해보험 상품 중 건강보험이 </a:t>
            </a:r>
            <a:r>
              <a:rPr lang="en-US" altLang="ko-KR" dirty="0"/>
              <a:t>19.0</a:t>
            </a:r>
            <a:r>
              <a:rPr lang="ko-KR" altLang="en-US" dirty="0"/>
              <a:t>조 동을 기록하며 전체 수입보험료의 </a:t>
            </a:r>
            <a:r>
              <a:rPr lang="en-US" altLang="ko-KR" dirty="0"/>
              <a:t>32.1%</a:t>
            </a:r>
            <a:r>
              <a:rPr lang="ko-KR" altLang="en-US" dirty="0"/>
              <a:t>를 차지</a:t>
            </a:r>
            <a:r>
              <a:rPr lang="en-US" altLang="ko-KR" dirty="0"/>
              <a:t> </a:t>
            </a:r>
          </a:p>
          <a:p>
            <a:pPr marL="266700" indent="-174625">
              <a:buClr>
                <a:schemeClr val="tx1">
                  <a:lumMod val="75000"/>
                  <a:lumOff val="25000"/>
                </a:schemeClr>
              </a:buClr>
              <a:buFontTx/>
              <a:buChar char="-"/>
            </a:pPr>
            <a:r>
              <a:rPr lang="ko-KR" altLang="en-US" b="0" dirty="0">
                <a:solidFill>
                  <a:schemeClr val="tx1">
                    <a:lumMod val="75000"/>
                    <a:lumOff val="25000"/>
                  </a:schemeClr>
                </a:solidFill>
              </a:rPr>
              <a:t>건강보험 수입보험료는 </a:t>
            </a:r>
            <a:r>
              <a:rPr lang="en-US" altLang="ko-KR" b="0" dirty="0">
                <a:solidFill>
                  <a:schemeClr val="tx1">
                    <a:lumMod val="75000"/>
                    <a:lumOff val="25000"/>
                  </a:schemeClr>
                </a:solidFill>
              </a:rPr>
              <a:t>2017</a:t>
            </a:r>
            <a:r>
              <a:rPr lang="ko-KR" altLang="en-US" b="0" dirty="0">
                <a:solidFill>
                  <a:schemeClr val="tx1">
                    <a:lumMod val="75000"/>
                    <a:lumOff val="25000"/>
                  </a:schemeClr>
                </a:solidFill>
              </a:rPr>
              <a:t>년 이후 </a:t>
            </a:r>
            <a:r>
              <a:rPr lang="en-US" altLang="ko-KR" b="0" dirty="0">
                <a:solidFill>
                  <a:schemeClr val="tx1">
                    <a:lumMod val="75000"/>
                    <a:lumOff val="25000"/>
                  </a:schemeClr>
                </a:solidFill>
              </a:rPr>
              <a:t>9.2%</a:t>
            </a:r>
            <a:r>
              <a:rPr lang="ko-KR" altLang="en-US" b="0" dirty="0">
                <a:solidFill>
                  <a:schemeClr val="tx1">
                    <a:lumMod val="75000"/>
                    <a:lumOff val="25000"/>
                  </a:schemeClr>
                </a:solidFill>
              </a:rPr>
              <a:t>의 연평균성장률을 기록하고 있으나</a:t>
            </a:r>
            <a:r>
              <a:rPr lang="en-US" altLang="ko-KR" b="0" dirty="0">
                <a:solidFill>
                  <a:schemeClr val="tx1">
                    <a:lumMod val="75000"/>
                    <a:lumOff val="25000"/>
                  </a:schemeClr>
                </a:solidFill>
              </a:rPr>
              <a:t>, 2021</a:t>
            </a:r>
            <a:r>
              <a:rPr lang="ko-KR" altLang="en-US" b="0" dirty="0">
                <a:solidFill>
                  <a:schemeClr val="tx1">
                    <a:lumMod val="75000"/>
                    <a:lumOff val="25000"/>
                  </a:schemeClr>
                </a:solidFill>
              </a:rPr>
              <a:t>년은 전년대비 </a:t>
            </a:r>
            <a:r>
              <a:rPr lang="en-US" altLang="ko-KR" b="0" dirty="0">
                <a:solidFill>
                  <a:schemeClr val="tx1">
                    <a:lumMod val="75000"/>
                    <a:lumOff val="25000"/>
                  </a:schemeClr>
                </a:solidFill>
              </a:rPr>
              <a:t>3.8% </a:t>
            </a:r>
            <a:r>
              <a:rPr lang="ko-KR" altLang="en-US" b="0" dirty="0">
                <a:solidFill>
                  <a:schemeClr val="tx1">
                    <a:lumMod val="75000"/>
                    <a:lumOff val="25000"/>
                  </a:schemeClr>
                </a:solidFill>
              </a:rPr>
              <a:t>증가에 그침</a:t>
            </a:r>
            <a:endParaRPr lang="en-US" altLang="ko-KR" b="0" dirty="0">
              <a:solidFill>
                <a:schemeClr val="tx1">
                  <a:lumMod val="75000"/>
                  <a:lumOff val="25000"/>
                </a:schemeClr>
              </a:solidFill>
            </a:endParaRPr>
          </a:p>
          <a:p>
            <a:pPr>
              <a:spcBef>
                <a:spcPts val="300"/>
              </a:spcBef>
            </a:pPr>
            <a:r>
              <a:rPr lang="ko-KR" altLang="en-US" dirty="0"/>
              <a:t>그 외에 자동차보험이 </a:t>
            </a:r>
            <a:r>
              <a:rPr lang="en-US" altLang="ko-KR" dirty="0"/>
              <a:t>27.4%(16.2</a:t>
            </a:r>
            <a:r>
              <a:rPr lang="ko-KR" altLang="en-US" dirty="0"/>
              <a:t>조 동</a:t>
            </a:r>
            <a:r>
              <a:rPr lang="en-US" altLang="ko-KR" dirty="0"/>
              <a:t>), </a:t>
            </a:r>
            <a:r>
              <a:rPr lang="ko-KR" altLang="en-US" dirty="0"/>
              <a:t>화재</a:t>
            </a:r>
            <a:r>
              <a:rPr lang="en-US" altLang="ko-KR" dirty="0"/>
              <a:t>·</a:t>
            </a:r>
            <a:r>
              <a:rPr lang="ko-KR" altLang="en-US" dirty="0"/>
              <a:t>특종보험이 </a:t>
            </a:r>
            <a:r>
              <a:rPr lang="en-US" altLang="ko-KR" dirty="0"/>
              <a:t>13.1%(7.8</a:t>
            </a:r>
            <a:r>
              <a:rPr lang="ko-KR" altLang="en-US" dirty="0"/>
              <a:t>조 동</a:t>
            </a:r>
            <a:r>
              <a:rPr lang="en-US" altLang="ko-KR" dirty="0"/>
              <a:t>), </a:t>
            </a:r>
            <a:r>
              <a:rPr lang="ko-KR" altLang="en-US" dirty="0" err="1"/>
              <a:t>종합재물보험이</a:t>
            </a:r>
            <a:r>
              <a:rPr lang="ko-KR" altLang="en-US" dirty="0"/>
              <a:t> </a:t>
            </a:r>
            <a:r>
              <a:rPr lang="en-US" altLang="ko-KR" dirty="0"/>
              <a:t>12.8%(7.6</a:t>
            </a:r>
            <a:r>
              <a:rPr lang="ko-KR" altLang="en-US" dirty="0"/>
              <a:t>조 동</a:t>
            </a:r>
            <a:r>
              <a:rPr lang="en-US" altLang="ko-KR" dirty="0"/>
              <a:t>), </a:t>
            </a:r>
            <a:r>
              <a:rPr lang="ko-KR" altLang="en-US" dirty="0"/>
              <a:t>선박</a:t>
            </a:r>
            <a:r>
              <a:rPr lang="en-US" altLang="ko-KR" dirty="0"/>
              <a:t>·</a:t>
            </a:r>
            <a:r>
              <a:rPr lang="ko-KR" altLang="en-US" dirty="0"/>
              <a:t>선주책임상호보험이 </a:t>
            </a:r>
            <a:r>
              <a:rPr lang="en-US" altLang="ko-KR" dirty="0"/>
              <a:t>4.0%(2.3</a:t>
            </a:r>
            <a:r>
              <a:rPr lang="ko-KR" altLang="en-US" dirty="0"/>
              <a:t>조 동</a:t>
            </a:r>
            <a:r>
              <a:rPr lang="en-US" altLang="ko-KR" dirty="0"/>
              <a:t>)</a:t>
            </a:r>
            <a:r>
              <a:rPr lang="ko-KR" altLang="en-US" dirty="0"/>
              <a:t>을 차지</a:t>
            </a:r>
          </a:p>
          <a:p>
            <a:pPr marL="266700" indent="-174625">
              <a:buClr>
                <a:schemeClr val="tx1">
                  <a:lumMod val="75000"/>
                  <a:lumOff val="25000"/>
                </a:schemeClr>
              </a:buClr>
              <a:buFontTx/>
              <a:buChar char="-"/>
            </a:pPr>
            <a:r>
              <a:rPr lang="ko-KR" altLang="en-US" b="0" dirty="0">
                <a:solidFill>
                  <a:schemeClr val="tx1">
                    <a:lumMod val="75000"/>
                    <a:lumOff val="25000"/>
                  </a:schemeClr>
                </a:solidFill>
              </a:rPr>
              <a:t>자동차보험은 전년대비 </a:t>
            </a:r>
            <a:r>
              <a:rPr lang="en-US" altLang="ko-KR" b="0" dirty="0">
                <a:solidFill>
                  <a:schemeClr val="tx1">
                    <a:lumMod val="75000"/>
                    <a:lumOff val="25000"/>
                  </a:schemeClr>
                </a:solidFill>
              </a:rPr>
              <a:t>6.2% </a:t>
            </a:r>
            <a:r>
              <a:rPr lang="ko-KR" altLang="en-US" b="0" dirty="0">
                <a:solidFill>
                  <a:schemeClr val="tx1">
                    <a:lumMod val="75000"/>
                    <a:lumOff val="25000"/>
                  </a:schemeClr>
                </a:solidFill>
              </a:rPr>
              <a:t>감소세를 기록하였으며</a:t>
            </a:r>
            <a:r>
              <a:rPr lang="en-US" altLang="ko-KR" b="0" dirty="0">
                <a:solidFill>
                  <a:schemeClr val="tx1">
                    <a:lumMod val="75000"/>
                    <a:lumOff val="25000"/>
                  </a:schemeClr>
                </a:solidFill>
              </a:rPr>
              <a:t>, </a:t>
            </a:r>
            <a:r>
              <a:rPr lang="ko-KR" altLang="en-US" b="0" dirty="0">
                <a:solidFill>
                  <a:schemeClr val="tx1">
                    <a:lumMod val="75000"/>
                    <a:lumOff val="25000"/>
                  </a:schemeClr>
                </a:solidFill>
              </a:rPr>
              <a:t>화재</a:t>
            </a:r>
            <a:r>
              <a:rPr lang="en-US" altLang="ko-KR" b="0" dirty="0">
                <a:solidFill>
                  <a:schemeClr val="tx1">
                    <a:lumMod val="75000"/>
                    <a:lumOff val="25000"/>
                  </a:schemeClr>
                </a:solidFill>
              </a:rPr>
              <a:t>·</a:t>
            </a:r>
            <a:r>
              <a:rPr lang="ko-KR" altLang="en-US" b="0" dirty="0">
                <a:solidFill>
                  <a:schemeClr val="tx1">
                    <a:lumMod val="75000"/>
                    <a:lumOff val="25000"/>
                  </a:schemeClr>
                </a:solidFill>
              </a:rPr>
              <a:t>특종보험은 동기간 </a:t>
            </a:r>
            <a:r>
              <a:rPr lang="en-US" altLang="ko-KR" b="0" dirty="0">
                <a:solidFill>
                  <a:schemeClr val="tx1">
                    <a:lumMod val="75000"/>
                    <a:lumOff val="25000"/>
                  </a:schemeClr>
                </a:solidFill>
              </a:rPr>
              <a:t>6.6%, </a:t>
            </a:r>
            <a:r>
              <a:rPr lang="ko-KR" altLang="en-US" b="0" dirty="0" err="1">
                <a:solidFill>
                  <a:schemeClr val="tx1">
                    <a:lumMod val="75000"/>
                    <a:lumOff val="25000"/>
                  </a:schemeClr>
                </a:solidFill>
              </a:rPr>
              <a:t>종합재물보험은</a:t>
            </a:r>
            <a:r>
              <a:rPr lang="ko-KR" altLang="en-US" b="0" dirty="0">
                <a:solidFill>
                  <a:schemeClr val="tx1">
                    <a:lumMod val="75000"/>
                    <a:lumOff val="25000"/>
                  </a:schemeClr>
                </a:solidFill>
              </a:rPr>
              <a:t> </a:t>
            </a:r>
            <a:r>
              <a:rPr lang="en-US" altLang="ko-KR" b="0" dirty="0">
                <a:solidFill>
                  <a:schemeClr val="tx1">
                    <a:lumMod val="75000"/>
                    <a:lumOff val="25000"/>
                  </a:schemeClr>
                </a:solidFill>
              </a:rPr>
              <a:t>17.7% </a:t>
            </a:r>
            <a:r>
              <a:rPr lang="ko-KR" altLang="en-US" b="0" dirty="0">
                <a:solidFill>
                  <a:schemeClr val="tx1">
                    <a:lumMod val="75000"/>
                    <a:lumOff val="25000"/>
                  </a:schemeClr>
                </a:solidFill>
              </a:rPr>
              <a:t>증가</a:t>
            </a:r>
            <a:endParaRPr lang="en-US" altLang="ko-KR" b="0" dirty="0">
              <a:solidFill>
                <a:schemeClr val="tx1">
                  <a:lumMod val="75000"/>
                  <a:lumOff val="25000"/>
                </a:schemeClr>
              </a:solidFill>
            </a:endParaRPr>
          </a:p>
          <a:p>
            <a:pPr marL="0" indent="0">
              <a:buNone/>
            </a:pPr>
            <a:endParaRPr lang="en-US" altLang="ko-KR" dirty="0"/>
          </a:p>
        </p:txBody>
      </p:sp>
      <p:graphicFrame>
        <p:nvGraphicFramePr>
          <p:cNvPr id="36" name="차트 35">
            <a:extLst>
              <a:ext uri="{FF2B5EF4-FFF2-40B4-BE49-F238E27FC236}">
                <a16:creationId xmlns:a16="http://schemas.microsoft.com/office/drawing/2014/main" id="{13DE4386-C8E3-4AE1-1968-1811A3296260}"/>
              </a:ext>
            </a:extLst>
          </p:cNvPr>
          <p:cNvGraphicFramePr/>
          <p:nvPr>
            <p:extLst>
              <p:ext uri="{D42A27DB-BD31-4B8C-83A1-F6EECF244321}">
                <p14:modId xmlns:p14="http://schemas.microsoft.com/office/powerpoint/2010/main" val="3335997906"/>
              </p:ext>
            </p:extLst>
          </p:nvPr>
        </p:nvGraphicFramePr>
        <p:xfrm>
          <a:off x="5132388" y="1834607"/>
          <a:ext cx="4294836" cy="3058931"/>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2922169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그룹 17">
            <a:extLst>
              <a:ext uri="{FF2B5EF4-FFF2-40B4-BE49-F238E27FC236}">
                <a16:creationId xmlns:a16="http://schemas.microsoft.com/office/drawing/2014/main" id="{C914FD7E-DA69-0770-7DAD-0960A5E9DA06}"/>
              </a:ext>
            </a:extLst>
          </p:cNvPr>
          <p:cNvGrpSpPr/>
          <p:nvPr/>
        </p:nvGrpSpPr>
        <p:grpSpPr>
          <a:xfrm>
            <a:off x="7974644" y="175300"/>
            <a:ext cx="1947922" cy="1162271"/>
            <a:chOff x="7974644" y="175300"/>
            <a:chExt cx="1947922" cy="1162271"/>
          </a:xfrm>
        </p:grpSpPr>
        <p:pic>
          <p:nvPicPr>
            <p:cNvPr id="19" name="그림 18" descr="텍스트, 지도, 흑백이(가) 표시된 사진&#10;&#10;자동 생성된 설명">
              <a:extLst>
                <a:ext uri="{FF2B5EF4-FFF2-40B4-BE49-F238E27FC236}">
                  <a16:creationId xmlns:a16="http://schemas.microsoft.com/office/drawing/2014/main" id="{F1538202-EB4C-2134-09EC-8A13599DFF92}"/>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contrast="-40000"/>
                      </a14:imgEffect>
                    </a14:imgLayer>
                  </a14:imgProps>
                </a:ext>
              </a:extLst>
            </a:blip>
            <a:stretch>
              <a:fillRect/>
            </a:stretch>
          </p:blipFill>
          <p:spPr>
            <a:xfrm>
              <a:off x="8920770" y="175300"/>
              <a:ext cx="525809" cy="1162271"/>
            </a:xfrm>
            <a:prstGeom prst="rect">
              <a:avLst/>
            </a:prstGeom>
          </p:spPr>
        </p:pic>
        <p:sp>
          <p:nvSpPr>
            <p:cNvPr id="20" name="제목 3">
              <a:extLst>
                <a:ext uri="{FF2B5EF4-FFF2-40B4-BE49-F238E27FC236}">
                  <a16:creationId xmlns:a16="http://schemas.microsoft.com/office/drawing/2014/main" id="{302C2642-161A-49BB-4E39-41480D730D01}"/>
                </a:ext>
              </a:extLst>
            </p:cNvPr>
            <p:cNvSpPr txBox="1">
              <a:spLocks/>
            </p:cNvSpPr>
            <p:nvPr/>
          </p:nvSpPr>
          <p:spPr>
            <a:xfrm>
              <a:off x="8444784" y="606616"/>
              <a:ext cx="1477782" cy="334294"/>
            </a:xfrm>
            <a:prstGeom prst="rect">
              <a:avLst/>
            </a:prstGeom>
          </p:spPr>
          <p:txBody>
            <a:bodyPr wrap="none" lIns="0" tIns="0" rIns="0" bIns="0" anchor="b" anchorCtr="0">
              <a:noAutofit/>
            </a:bodyPr>
            <a:lstStyle>
              <a:defPPr>
                <a:defRPr lang="en-US"/>
              </a:defPPr>
              <a:lvl1pPr marR="0" lvl="0" indent="539750" fontAlgn="auto">
                <a:lnSpc>
                  <a:spcPct val="100000"/>
                </a:lnSpc>
                <a:spcBef>
                  <a:spcPts val="0"/>
                </a:spcBef>
                <a:spcAft>
                  <a:spcPts val="0"/>
                </a:spcAft>
                <a:buClrTx/>
                <a:buSzTx/>
                <a:buFontTx/>
                <a:buNone/>
                <a:tabLst/>
                <a:defRPr sz="2400" b="0" i="0">
                  <a:ln>
                    <a:solidFill>
                      <a:prstClr val="white">
                        <a:lumMod val="75000"/>
                        <a:alpha val="0"/>
                      </a:prstClr>
                    </a:solidFill>
                  </a:ln>
                  <a:solidFill>
                    <a:schemeClr val="bg1"/>
                  </a:solidFill>
                  <a:latin typeface="KoPub돋움체 Bold" panose="00000800000000000000" pitchFamily="2" charset="-127"/>
                  <a:ea typeface="KoPub돋움체 Bold" panose="00000800000000000000" pitchFamily="2" charset="-127"/>
                  <a:cs typeface="KoPub돋움체 Medium" panose="02020603020101020101" pitchFamily="18" charset="-127"/>
                </a:defRPr>
              </a:lvl1pPr>
            </a:lstStyle>
            <a:p>
              <a:pPr marR="0" lvl="0" indent="0" defTabSz="914400" rtl="0" eaLnBrk="1" fontAlgn="auto" latinLnBrk="0" hangingPunct="1">
                <a:lnSpc>
                  <a:spcPct val="100000"/>
                </a:lnSpc>
                <a:spcBef>
                  <a:spcPts val="0"/>
                </a:spcBef>
                <a:spcAft>
                  <a:spcPts val="0"/>
                </a:spcAft>
                <a:buClrTx/>
                <a:buSzTx/>
                <a:buFontTx/>
                <a:buNone/>
                <a:tabLst/>
                <a:defRPr/>
              </a:pPr>
              <a:r>
                <a:rPr lang="ko-KR" altLang="en-US" sz="2000" dirty="0">
                  <a:ln>
                    <a:solidFill>
                      <a:prstClr val="white">
                        <a:lumMod val="75000"/>
                        <a:alpha val="0"/>
                      </a:prstClr>
                    </a:solidFill>
                  </a:ln>
                  <a:solidFill>
                    <a:schemeClr val="tx1">
                      <a:lumMod val="75000"/>
                      <a:lumOff val="25000"/>
                    </a:schemeClr>
                  </a:solidFill>
                </a:rPr>
                <a:t>베트남</a:t>
              </a:r>
              <a:endParaRPr lang="en-US" altLang="ko-KR" sz="2000" dirty="0">
                <a:ln>
                  <a:solidFill>
                    <a:prstClr val="white">
                      <a:lumMod val="75000"/>
                      <a:alpha val="0"/>
                    </a:prstClr>
                  </a:solidFill>
                </a:ln>
                <a:solidFill>
                  <a:schemeClr val="tx1">
                    <a:lumMod val="75000"/>
                    <a:lumOff val="25000"/>
                  </a:schemeClr>
                </a:solidFill>
              </a:endParaRPr>
            </a:p>
          </p:txBody>
        </p:sp>
        <p:pic>
          <p:nvPicPr>
            <p:cNvPr id="21" name="그림 20">
              <a:extLst>
                <a:ext uri="{FF2B5EF4-FFF2-40B4-BE49-F238E27FC236}">
                  <a16:creationId xmlns:a16="http://schemas.microsoft.com/office/drawing/2014/main" id="{2AE73153-1E05-D283-8D7A-178719EA10B1}"/>
                </a:ext>
              </a:extLst>
            </p:cNvPr>
            <p:cNvPicPr>
              <a:picLocks noChangeAspect="1"/>
            </p:cNvPicPr>
            <p:nvPr/>
          </p:nvPicPr>
          <p:blipFill>
            <a:blip r:embed="rId5"/>
            <a:srcRect/>
            <a:stretch/>
          </p:blipFill>
          <p:spPr>
            <a:xfrm>
              <a:off x="7974644" y="579882"/>
              <a:ext cx="407217" cy="407217"/>
            </a:xfrm>
            <a:prstGeom prst="rect">
              <a:avLst/>
            </a:prstGeom>
          </p:spPr>
        </p:pic>
      </p:grpSp>
      <p:sp>
        <p:nvSpPr>
          <p:cNvPr id="2" name="텍스트 개체 틀 1">
            <a:extLst>
              <a:ext uri="{FF2B5EF4-FFF2-40B4-BE49-F238E27FC236}">
                <a16:creationId xmlns:a16="http://schemas.microsoft.com/office/drawing/2014/main" id="{11D01EDC-383F-7EC9-5195-CCBAAD0A81F2}"/>
              </a:ext>
            </a:extLst>
          </p:cNvPr>
          <p:cNvSpPr>
            <a:spLocks noGrp="1"/>
          </p:cNvSpPr>
          <p:nvPr>
            <p:ph type="body" sz="quarter" idx="10"/>
          </p:nvPr>
        </p:nvSpPr>
        <p:spPr/>
        <p:txBody>
          <a:bodyPr/>
          <a:lstStyle/>
          <a:p>
            <a:r>
              <a:rPr lang="en-US" altLang="ko-KR" dirty="0"/>
              <a:t>II. </a:t>
            </a:r>
            <a:r>
              <a:rPr lang="ko-KR" altLang="en-US" dirty="0"/>
              <a:t>신흥 아시아 태평양 국가별 보험시장 및 규제 현황 </a:t>
            </a:r>
          </a:p>
        </p:txBody>
      </p:sp>
      <p:sp>
        <p:nvSpPr>
          <p:cNvPr id="3" name="텍스트 개체 틀 2">
            <a:extLst>
              <a:ext uri="{FF2B5EF4-FFF2-40B4-BE49-F238E27FC236}">
                <a16:creationId xmlns:a16="http://schemas.microsoft.com/office/drawing/2014/main" id="{F8A23C6E-913D-E903-F49E-D387E0794A26}"/>
              </a:ext>
            </a:extLst>
          </p:cNvPr>
          <p:cNvSpPr>
            <a:spLocks noGrp="1"/>
          </p:cNvSpPr>
          <p:nvPr>
            <p:ph type="body" sz="quarter" idx="11"/>
          </p:nvPr>
        </p:nvSpPr>
        <p:spPr/>
        <p:txBody>
          <a:bodyPr/>
          <a:lstStyle/>
          <a:p>
            <a:r>
              <a:rPr lang="ko-KR" altLang="en-US" dirty="0"/>
              <a:t>베트남 보험시장 현황 </a:t>
            </a:r>
            <a:r>
              <a:rPr lang="en-US" altLang="ko-KR" dirty="0"/>
              <a:t>(</a:t>
            </a:r>
            <a:r>
              <a:rPr lang="ko-KR" altLang="en-US" dirty="0"/>
              <a:t>계속</a:t>
            </a:r>
            <a:r>
              <a:rPr lang="en-US" altLang="ko-KR" dirty="0"/>
              <a:t>)</a:t>
            </a:r>
            <a:endParaRPr lang="ko-KR" altLang="en-US" dirty="0"/>
          </a:p>
        </p:txBody>
      </p:sp>
      <p:grpSp>
        <p:nvGrpSpPr>
          <p:cNvPr id="16" name="그룹 15">
            <a:extLst>
              <a:ext uri="{FF2B5EF4-FFF2-40B4-BE49-F238E27FC236}">
                <a16:creationId xmlns:a16="http://schemas.microsoft.com/office/drawing/2014/main" id="{71C4775D-4E5C-84A5-094B-7BCDC1FC921F}"/>
              </a:ext>
            </a:extLst>
          </p:cNvPr>
          <p:cNvGrpSpPr/>
          <p:nvPr/>
        </p:nvGrpSpPr>
        <p:grpSpPr>
          <a:xfrm>
            <a:off x="488999" y="1196975"/>
            <a:ext cx="4284614" cy="276837"/>
            <a:chOff x="488999" y="2176483"/>
            <a:chExt cx="4284614" cy="276837"/>
          </a:xfrm>
        </p:grpSpPr>
        <p:sp>
          <p:nvSpPr>
            <p:cNvPr id="6" name="TextBox 5">
              <a:extLst>
                <a:ext uri="{FF2B5EF4-FFF2-40B4-BE49-F238E27FC236}">
                  <a16:creationId xmlns:a16="http://schemas.microsoft.com/office/drawing/2014/main" id="{36DF9BB0-1870-F69A-7E6C-D976C878D837}"/>
                </a:ext>
              </a:extLst>
            </p:cNvPr>
            <p:cNvSpPr txBox="1"/>
            <p:nvPr/>
          </p:nvSpPr>
          <p:spPr>
            <a:xfrm>
              <a:off x="488999" y="2210039"/>
              <a:ext cx="3201197" cy="200055"/>
            </a:xfrm>
            <a:prstGeom prst="rect">
              <a:avLst/>
            </a:prstGeom>
            <a:noFill/>
          </p:spPr>
          <p:txBody>
            <a:bodyPr wrap="none" lIns="0" tIns="0" rIns="0" bIns="0" rtlCol="0">
              <a:spAutoFit/>
            </a:bodyPr>
            <a:lstStyle/>
            <a:p>
              <a:pPr>
                <a:defRPr/>
              </a:pPr>
              <a:r>
                <a:rPr lang="ko-KR" altLang="en-US" sz="1300" dirty="0">
                  <a:ln>
                    <a:solidFill>
                      <a:prstClr val="white">
                        <a:lumMod val="75000"/>
                        <a:alpha val="0"/>
                      </a:prstClr>
                    </a:solidFill>
                  </a:ln>
                  <a:solidFill>
                    <a:srgbClr val="00338D"/>
                  </a:solidFill>
                  <a:latin typeface="KoPub돋움체 Bold" panose="00000800000000000000" pitchFamily="2" charset="-127"/>
                  <a:ea typeface="KoPub돋움체 Bold" panose="00000800000000000000" pitchFamily="2" charset="-127"/>
                  <a:cs typeface="Univers for KPMG"/>
                </a:rPr>
                <a:t>베트남 주요 생명보험사 </a:t>
              </a:r>
              <a:r>
                <a:rPr lang="en-US" altLang="ko-KR" sz="1300" dirty="0">
                  <a:ln>
                    <a:solidFill>
                      <a:prstClr val="white">
                        <a:lumMod val="75000"/>
                        <a:alpha val="0"/>
                      </a:prstClr>
                    </a:solidFill>
                  </a:ln>
                  <a:solidFill>
                    <a:srgbClr val="00338D"/>
                  </a:solidFill>
                  <a:latin typeface="KoPub돋움체 Bold" panose="00000800000000000000" pitchFamily="2" charset="-127"/>
                  <a:ea typeface="KoPub돋움체 Bold" panose="00000800000000000000" pitchFamily="2" charset="-127"/>
                  <a:cs typeface="Univers for KPMG"/>
                </a:rPr>
                <a:t>(2021</a:t>
              </a:r>
              <a:r>
                <a:rPr lang="ko-KR" altLang="en-US" sz="1300" dirty="0">
                  <a:ln>
                    <a:solidFill>
                      <a:prstClr val="white">
                        <a:lumMod val="75000"/>
                        <a:alpha val="0"/>
                      </a:prstClr>
                    </a:solidFill>
                  </a:ln>
                  <a:solidFill>
                    <a:srgbClr val="00338D"/>
                  </a:solidFill>
                  <a:latin typeface="KoPub돋움체 Bold" panose="00000800000000000000" pitchFamily="2" charset="-127"/>
                  <a:ea typeface="KoPub돋움체 Bold" panose="00000800000000000000" pitchFamily="2" charset="-127"/>
                  <a:cs typeface="Univers for KPMG"/>
                </a:rPr>
                <a:t>년 시장점유율 순</a:t>
              </a:r>
              <a:r>
                <a:rPr lang="en-US" altLang="ko-KR" sz="1300" dirty="0">
                  <a:ln>
                    <a:solidFill>
                      <a:prstClr val="white">
                        <a:lumMod val="75000"/>
                        <a:alpha val="0"/>
                      </a:prstClr>
                    </a:solidFill>
                  </a:ln>
                  <a:solidFill>
                    <a:srgbClr val="00338D"/>
                  </a:solidFill>
                  <a:latin typeface="KoPub돋움체 Bold" panose="00000800000000000000" pitchFamily="2" charset="-127"/>
                  <a:ea typeface="KoPub돋움체 Bold" panose="00000800000000000000" pitchFamily="2" charset="-127"/>
                  <a:cs typeface="Univers for KPMG"/>
                </a:rPr>
                <a:t>)</a:t>
              </a:r>
              <a:endParaRPr kumimoji="0" lang="ko-KR" altLang="en-US" sz="1300" b="0" i="0" u="none" strike="noStrike" kern="1200" cap="none" spc="0" normalizeH="0" baseline="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endParaRPr>
            </a:p>
          </p:txBody>
        </p:sp>
        <p:cxnSp>
          <p:nvCxnSpPr>
            <p:cNvPr id="7" name="직선 연결선 6">
              <a:extLst>
                <a:ext uri="{FF2B5EF4-FFF2-40B4-BE49-F238E27FC236}">
                  <a16:creationId xmlns:a16="http://schemas.microsoft.com/office/drawing/2014/main" id="{E31F734D-4124-455B-C526-5986D621C90D}"/>
                </a:ext>
              </a:extLst>
            </p:cNvPr>
            <p:cNvCxnSpPr/>
            <p:nvPr/>
          </p:nvCxnSpPr>
          <p:spPr>
            <a:xfrm>
              <a:off x="489000" y="2176483"/>
              <a:ext cx="4284613"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8" name="직선 연결선 7">
              <a:extLst>
                <a:ext uri="{FF2B5EF4-FFF2-40B4-BE49-F238E27FC236}">
                  <a16:creationId xmlns:a16="http://schemas.microsoft.com/office/drawing/2014/main" id="{6DB80DB3-207C-65CA-8E7A-D00E01A8701C}"/>
                </a:ext>
              </a:extLst>
            </p:cNvPr>
            <p:cNvCxnSpPr/>
            <p:nvPr/>
          </p:nvCxnSpPr>
          <p:spPr>
            <a:xfrm>
              <a:off x="489000" y="2453320"/>
              <a:ext cx="4284613"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15" name="그룹 14">
            <a:extLst>
              <a:ext uri="{FF2B5EF4-FFF2-40B4-BE49-F238E27FC236}">
                <a16:creationId xmlns:a16="http://schemas.microsoft.com/office/drawing/2014/main" id="{B6BF0517-8836-34B2-36D7-2FA5F9B416B5}"/>
              </a:ext>
            </a:extLst>
          </p:cNvPr>
          <p:cNvGrpSpPr/>
          <p:nvPr/>
        </p:nvGrpSpPr>
        <p:grpSpPr>
          <a:xfrm>
            <a:off x="5132387" y="1196975"/>
            <a:ext cx="4284613" cy="276837"/>
            <a:chOff x="5132387" y="2176483"/>
            <a:chExt cx="4284613" cy="276837"/>
          </a:xfrm>
        </p:grpSpPr>
        <p:sp>
          <p:nvSpPr>
            <p:cNvPr id="10" name="TextBox 9">
              <a:extLst>
                <a:ext uri="{FF2B5EF4-FFF2-40B4-BE49-F238E27FC236}">
                  <a16:creationId xmlns:a16="http://schemas.microsoft.com/office/drawing/2014/main" id="{87483AEA-2519-6492-D9C7-F9EF0E3E482E}"/>
                </a:ext>
              </a:extLst>
            </p:cNvPr>
            <p:cNvSpPr txBox="1"/>
            <p:nvPr/>
          </p:nvSpPr>
          <p:spPr>
            <a:xfrm>
              <a:off x="5132387" y="2210039"/>
              <a:ext cx="3201197" cy="200055"/>
            </a:xfrm>
            <a:prstGeom prst="rect">
              <a:avLst/>
            </a:prstGeom>
            <a:noFill/>
          </p:spPr>
          <p:txBody>
            <a:bodyPr wrap="none" lIns="0" tIns="0" rIns="0" bIns="0" rtlCol="0">
              <a:spAutoFit/>
            </a:bodyPr>
            <a:lstStyle/>
            <a:p>
              <a:pPr>
                <a:defRPr/>
              </a:pPr>
              <a:r>
                <a:rPr lang="ko-KR" altLang="en-US" sz="1300" dirty="0">
                  <a:ln>
                    <a:solidFill>
                      <a:prstClr val="white">
                        <a:lumMod val="75000"/>
                        <a:alpha val="0"/>
                      </a:prstClr>
                    </a:solidFill>
                  </a:ln>
                  <a:solidFill>
                    <a:srgbClr val="00338D"/>
                  </a:solidFill>
                  <a:latin typeface="KoPub돋움체 Bold" panose="00000800000000000000" pitchFamily="2" charset="-127"/>
                  <a:ea typeface="KoPub돋움체 Bold" panose="00000800000000000000" pitchFamily="2" charset="-127"/>
                  <a:cs typeface="Univers for KPMG"/>
                </a:rPr>
                <a:t>베트남 주요 손해보험사 </a:t>
              </a:r>
              <a:r>
                <a:rPr lang="en-US" altLang="ko-KR" sz="1300" dirty="0">
                  <a:ln>
                    <a:solidFill>
                      <a:prstClr val="white">
                        <a:lumMod val="75000"/>
                        <a:alpha val="0"/>
                      </a:prstClr>
                    </a:solidFill>
                  </a:ln>
                  <a:solidFill>
                    <a:srgbClr val="00338D"/>
                  </a:solidFill>
                  <a:latin typeface="KoPub돋움체 Bold" panose="00000800000000000000" pitchFamily="2" charset="-127"/>
                  <a:ea typeface="KoPub돋움체 Bold" panose="00000800000000000000" pitchFamily="2" charset="-127"/>
                  <a:cs typeface="Univers for KPMG"/>
                </a:rPr>
                <a:t>(2021</a:t>
              </a:r>
              <a:r>
                <a:rPr lang="ko-KR" altLang="en-US" sz="1300" dirty="0">
                  <a:ln>
                    <a:solidFill>
                      <a:prstClr val="white">
                        <a:lumMod val="75000"/>
                        <a:alpha val="0"/>
                      </a:prstClr>
                    </a:solidFill>
                  </a:ln>
                  <a:solidFill>
                    <a:srgbClr val="00338D"/>
                  </a:solidFill>
                  <a:latin typeface="KoPub돋움체 Bold" panose="00000800000000000000" pitchFamily="2" charset="-127"/>
                  <a:ea typeface="KoPub돋움체 Bold" panose="00000800000000000000" pitchFamily="2" charset="-127"/>
                  <a:cs typeface="Univers for KPMG"/>
                </a:rPr>
                <a:t>년 시장점유율 순</a:t>
              </a:r>
              <a:r>
                <a:rPr lang="en-US" altLang="ko-KR" sz="1300" dirty="0">
                  <a:ln>
                    <a:solidFill>
                      <a:prstClr val="white">
                        <a:lumMod val="75000"/>
                        <a:alpha val="0"/>
                      </a:prstClr>
                    </a:solidFill>
                  </a:ln>
                  <a:solidFill>
                    <a:srgbClr val="00338D"/>
                  </a:solidFill>
                  <a:latin typeface="KoPub돋움체 Bold" panose="00000800000000000000" pitchFamily="2" charset="-127"/>
                  <a:ea typeface="KoPub돋움체 Bold" panose="00000800000000000000" pitchFamily="2" charset="-127"/>
                  <a:cs typeface="Univers for KPMG"/>
                </a:rPr>
                <a:t>)</a:t>
              </a:r>
              <a:endParaRPr kumimoji="0" lang="ko-KR" altLang="en-US" sz="1300" b="0" i="0" u="none" strike="noStrike" kern="1200" cap="none" spc="0" normalizeH="0" baseline="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endParaRPr>
            </a:p>
          </p:txBody>
        </p:sp>
        <p:cxnSp>
          <p:nvCxnSpPr>
            <p:cNvPr id="11" name="직선 연결선 10">
              <a:extLst>
                <a:ext uri="{FF2B5EF4-FFF2-40B4-BE49-F238E27FC236}">
                  <a16:creationId xmlns:a16="http://schemas.microsoft.com/office/drawing/2014/main" id="{A66CB838-12FC-5767-4C0F-FE593B87A53B}"/>
                </a:ext>
              </a:extLst>
            </p:cNvPr>
            <p:cNvCxnSpPr/>
            <p:nvPr/>
          </p:nvCxnSpPr>
          <p:spPr>
            <a:xfrm>
              <a:off x="5132387" y="2176483"/>
              <a:ext cx="4284613"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직선 연결선 11">
              <a:extLst>
                <a:ext uri="{FF2B5EF4-FFF2-40B4-BE49-F238E27FC236}">
                  <a16:creationId xmlns:a16="http://schemas.microsoft.com/office/drawing/2014/main" id="{4EE3D5DF-6480-5437-5EAA-8D94300527A8}"/>
                </a:ext>
              </a:extLst>
            </p:cNvPr>
            <p:cNvCxnSpPr/>
            <p:nvPr/>
          </p:nvCxnSpPr>
          <p:spPr>
            <a:xfrm>
              <a:off x="5132387" y="2453320"/>
              <a:ext cx="4284613"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173" name="object 38">
            <a:extLst>
              <a:ext uri="{FF2B5EF4-FFF2-40B4-BE49-F238E27FC236}">
                <a16:creationId xmlns:a16="http://schemas.microsoft.com/office/drawing/2014/main" id="{665531C2-C244-B534-2AEE-C4A3DA629658}"/>
              </a:ext>
            </a:extLst>
          </p:cNvPr>
          <p:cNvSpPr txBox="1"/>
          <p:nvPr/>
        </p:nvSpPr>
        <p:spPr>
          <a:xfrm>
            <a:off x="5132387" y="1604642"/>
            <a:ext cx="648000" cy="123239"/>
          </a:xfrm>
          <a:prstGeom prst="rect">
            <a:avLst/>
          </a:prstGeom>
        </p:spPr>
        <p:txBody>
          <a:bodyPr vert="horz" wrap="square" lIns="0" tIns="12065" rIns="0" bIns="0" rtlCol="0">
            <a:spAutoFit/>
          </a:bodyPr>
          <a:lstStyle>
            <a:defPPr>
              <a:defRPr lang="en-US"/>
            </a:defPPr>
            <a:lvl1pPr marL="12700" marR="5080" lvl="0" indent="0" algn="r" defTabSz="914400" fontAlgn="auto">
              <a:lnSpc>
                <a:spcPct val="90000"/>
              </a:lnSpc>
              <a:spcBef>
                <a:spcPts val="95"/>
              </a:spcBef>
              <a:spcAft>
                <a:spcPts val="0"/>
              </a:spcAft>
              <a:buClrTx/>
              <a:buSzTx/>
              <a:buFontTx/>
              <a:buNone/>
              <a:tabLst/>
              <a:defRPr kumimoji="0" sz="1050" b="0" i="0" u="none" strike="noStrike" cap="none" spc="0" normalizeH="0" baseline="0">
                <a:ln>
                  <a:noFill/>
                </a:ln>
                <a:gradFill>
                  <a:gsLst>
                    <a:gs pos="0">
                      <a:schemeClr val="bg1">
                        <a:lumMod val="65000"/>
                      </a:schemeClr>
                    </a:gs>
                    <a:gs pos="100000">
                      <a:schemeClr val="bg1">
                        <a:lumMod val="65000"/>
                      </a:schemeClr>
                    </a:gs>
                  </a:gsLst>
                  <a:lin ang="5400000" scaled="1"/>
                </a:gradFill>
                <a:effectLst/>
                <a:uLnTx/>
                <a:uFillTx/>
                <a:latin typeface="KoPub돋움체 Bold" panose="00000800000000000000" pitchFamily="2" charset="-127"/>
                <a:ea typeface="KoPub돋움체 Bold" panose="00000800000000000000" pitchFamily="2" charset="-127"/>
                <a:cs typeface="Calibri"/>
              </a:defRPr>
            </a:lvl1pPr>
          </a:lstStyle>
          <a:p>
            <a:pPr algn="l"/>
            <a:r>
              <a:rPr lang="en-US" altLang="ko-KR" sz="800" spc="-50" dirty="0">
                <a:ln>
                  <a:solidFill>
                    <a:srgbClr val="FD349C">
                      <a:alpha val="0"/>
                    </a:srgbClr>
                  </a:solidFill>
                </a:ln>
                <a:solidFill>
                  <a:schemeClr val="tx1">
                    <a:lumMod val="50000"/>
                    <a:lumOff val="50000"/>
                  </a:schemeClr>
                </a:solidFill>
                <a:latin typeface="KoPub돋움체 Medium" panose="02020603020101020101" pitchFamily="18" charset="-127"/>
                <a:ea typeface="KoPub돋움체 Medium" panose="02020603020101020101" pitchFamily="18" charset="-127"/>
                <a:cs typeface="+mn-cs"/>
              </a:rPr>
              <a:t>(%)</a:t>
            </a:r>
          </a:p>
        </p:txBody>
      </p:sp>
      <p:sp>
        <p:nvSpPr>
          <p:cNvPr id="200" name="object 38">
            <a:extLst>
              <a:ext uri="{FF2B5EF4-FFF2-40B4-BE49-F238E27FC236}">
                <a16:creationId xmlns:a16="http://schemas.microsoft.com/office/drawing/2014/main" id="{D2DCF569-3932-FF1A-61D7-593863EC177B}"/>
              </a:ext>
            </a:extLst>
          </p:cNvPr>
          <p:cNvSpPr txBox="1"/>
          <p:nvPr/>
        </p:nvSpPr>
        <p:spPr>
          <a:xfrm>
            <a:off x="489000" y="1604642"/>
            <a:ext cx="936000" cy="123239"/>
          </a:xfrm>
          <a:prstGeom prst="rect">
            <a:avLst/>
          </a:prstGeom>
        </p:spPr>
        <p:txBody>
          <a:bodyPr vert="horz" wrap="square" lIns="0" tIns="12065" rIns="0" bIns="0" rtlCol="0">
            <a:spAutoFit/>
          </a:bodyPr>
          <a:lstStyle>
            <a:defPPr>
              <a:defRPr lang="en-US"/>
            </a:defPPr>
            <a:lvl1pPr marL="12700" marR="5080" lvl="0" indent="0" algn="r" defTabSz="914400" fontAlgn="auto">
              <a:lnSpc>
                <a:spcPct val="90000"/>
              </a:lnSpc>
              <a:spcBef>
                <a:spcPts val="95"/>
              </a:spcBef>
              <a:spcAft>
                <a:spcPts val="0"/>
              </a:spcAft>
              <a:buClrTx/>
              <a:buSzTx/>
              <a:buFontTx/>
              <a:buNone/>
              <a:tabLst/>
              <a:defRPr kumimoji="0" sz="1050" b="0" i="0" u="none" strike="noStrike" cap="none" spc="0" normalizeH="0" baseline="0">
                <a:ln>
                  <a:noFill/>
                </a:ln>
                <a:gradFill>
                  <a:gsLst>
                    <a:gs pos="0">
                      <a:schemeClr val="bg1">
                        <a:lumMod val="65000"/>
                      </a:schemeClr>
                    </a:gs>
                    <a:gs pos="100000">
                      <a:schemeClr val="bg1">
                        <a:lumMod val="65000"/>
                      </a:schemeClr>
                    </a:gs>
                  </a:gsLst>
                  <a:lin ang="5400000" scaled="1"/>
                </a:gradFill>
                <a:effectLst/>
                <a:uLnTx/>
                <a:uFillTx/>
                <a:latin typeface="KoPub돋움체 Bold" panose="00000800000000000000" pitchFamily="2" charset="-127"/>
                <a:ea typeface="KoPub돋움체 Bold" panose="00000800000000000000" pitchFamily="2" charset="-127"/>
                <a:cs typeface="Calibri"/>
              </a:defRPr>
            </a:lvl1pPr>
          </a:lstStyle>
          <a:p>
            <a:pPr algn="l"/>
            <a:r>
              <a:rPr lang="en-US" sz="800" spc="-50" dirty="0">
                <a:ln>
                  <a:solidFill>
                    <a:srgbClr val="FD349C">
                      <a:alpha val="0"/>
                    </a:srgbClr>
                  </a:solidFill>
                </a:ln>
                <a:solidFill>
                  <a:schemeClr val="tx1">
                    <a:lumMod val="50000"/>
                    <a:lumOff val="50000"/>
                  </a:schemeClr>
                </a:solidFill>
                <a:latin typeface="KoPub돋움체 Medium" panose="02020603020101020101" pitchFamily="18" charset="-127"/>
                <a:ea typeface="KoPub돋움체 Medium" panose="02020603020101020101" pitchFamily="18" charset="-127"/>
                <a:cs typeface="+mn-cs"/>
              </a:rPr>
              <a:t>(%</a:t>
            </a:r>
            <a:r>
              <a:rPr lang="en-US" altLang="ko-KR" sz="800" spc="-50" dirty="0">
                <a:ln>
                  <a:solidFill>
                    <a:srgbClr val="FD349C">
                      <a:alpha val="0"/>
                    </a:srgbClr>
                  </a:solidFill>
                </a:ln>
                <a:solidFill>
                  <a:schemeClr val="tx1">
                    <a:lumMod val="50000"/>
                    <a:lumOff val="50000"/>
                  </a:schemeClr>
                </a:solidFill>
                <a:latin typeface="KoPub돋움체 Medium" panose="02020603020101020101" pitchFamily="18" charset="-127"/>
                <a:ea typeface="KoPub돋움체 Medium" panose="02020603020101020101" pitchFamily="18" charset="-127"/>
                <a:cs typeface="+mn-cs"/>
              </a:rPr>
              <a:t>)</a:t>
            </a:r>
            <a:endParaRPr sz="800" spc="-50" dirty="0">
              <a:ln>
                <a:solidFill>
                  <a:srgbClr val="FD349C">
                    <a:alpha val="0"/>
                  </a:srgbClr>
                </a:solidFill>
              </a:ln>
              <a:solidFill>
                <a:schemeClr val="tx1">
                  <a:lumMod val="50000"/>
                  <a:lumOff val="50000"/>
                </a:schemeClr>
              </a:solidFill>
              <a:latin typeface="KoPub돋움체 Medium" panose="02020603020101020101" pitchFamily="18" charset="-127"/>
              <a:ea typeface="KoPub돋움체 Medium" panose="02020603020101020101" pitchFamily="18" charset="-127"/>
              <a:cs typeface="+mn-cs"/>
            </a:endParaRPr>
          </a:p>
        </p:txBody>
      </p:sp>
      <p:graphicFrame>
        <p:nvGraphicFramePr>
          <p:cNvPr id="5" name="ChartObject">
            <a:extLst>
              <a:ext uri="{FF2B5EF4-FFF2-40B4-BE49-F238E27FC236}">
                <a16:creationId xmlns:a16="http://schemas.microsoft.com/office/drawing/2014/main" id="{745E9743-30FD-524B-EFC9-E171471997D5}"/>
              </a:ext>
            </a:extLst>
          </p:cNvPr>
          <p:cNvGraphicFramePr/>
          <p:nvPr>
            <p:extLst>
              <p:ext uri="{D42A27DB-BD31-4B8C-83A1-F6EECF244321}">
                <p14:modId xmlns:p14="http://schemas.microsoft.com/office/powerpoint/2010/main" val="838338658"/>
              </p:ext>
            </p:extLst>
          </p:nvPr>
        </p:nvGraphicFramePr>
        <p:xfrm>
          <a:off x="489000" y="1697545"/>
          <a:ext cx="4294800" cy="30600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ChartObject">
            <a:extLst>
              <a:ext uri="{FF2B5EF4-FFF2-40B4-BE49-F238E27FC236}">
                <a16:creationId xmlns:a16="http://schemas.microsoft.com/office/drawing/2014/main" id="{6458A10F-AA54-5474-0DAE-35A3577E009E}"/>
              </a:ext>
            </a:extLst>
          </p:cNvPr>
          <p:cNvGraphicFramePr/>
          <p:nvPr>
            <p:extLst>
              <p:ext uri="{D42A27DB-BD31-4B8C-83A1-F6EECF244321}">
                <p14:modId xmlns:p14="http://schemas.microsoft.com/office/powerpoint/2010/main" val="1807180162"/>
              </p:ext>
            </p:extLst>
          </p:nvPr>
        </p:nvGraphicFramePr>
        <p:xfrm>
          <a:off x="5132387" y="1697545"/>
          <a:ext cx="4294800" cy="3060000"/>
        </p:xfrm>
        <a:graphic>
          <a:graphicData uri="http://schemas.openxmlformats.org/drawingml/2006/chart">
            <c:chart xmlns:c="http://schemas.openxmlformats.org/drawingml/2006/chart" xmlns:r="http://schemas.openxmlformats.org/officeDocument/2006/relationships" r:id="rId7"/>
          </a:graphicData>
        </a:graphic>
      </p:graphicFrame>
      <p:sp>
        <p:nvSpPr>
          <p:cNvPr id="4" name="TextBox 3">
            <a:extLst>
              <a:ext uri="{FF2B5EF4-FFF2-40B4-BE49-F238E27FC236}">
                <a16:creationId xmlns:a16="http://schemas.microsoft.com/office/drawing/2014/main" id="{6E7C6845-CA15-920A-DB6C-29609C39A925}"/>
              </a:ext>
            </a:extLst>
          </p:cNvPr>
          <p:cNvSpPr txBox="1"/>
          <p:nvPr/>
        </p:nvSpPr>
        <p:spPr>
          <a:xfrm>
            <a:off x="488948" y="5303079"/>
            <a:ext cx="4294800" cy="900000"/>
          </a:xfrm>
          <a:prstGeom prst="rect">
            <a:avLst/>
          </a:prstGeom>
          <a:solidFill>
            <a:srgbClr val="DEF7FF"/>
          </a:solidFill>
          <a:ln w="3175">
            <a:solidFill>
              <a:srgbClr val="99E3FB"/>
            </a:solidFill>
          </a:ln>
        </p:spPr>
        <p:txBody>
          <a:bodyPr wrap="square" lIns="108000" tIns="72000" rIns="108000" bIns="72000" anchor="t">
            <a:noAutofit/>
          </a:bodyPr>
          <a:lstStyle>
            <a:defPPr>
              <a:defRPr lang="en-US"/>
            </a:defPPr>
            <a:lvl1pPr marL="108000" indent="-108000" defTabSz="457200">
              <a:lnSpc>
                <a:spcPct val="110000"/>
              </a:lnSpc>
              <a:spcAft>
                <a:spcPts val="300"/>
              </a:spcAft>
              <a:buClr>
                <a:schemeClr val="tx1">
                  <a:lumMod val="85000"/>
                  <a:lumOff val="15000"/>
                </a:schemeClr>
              </a:buClr>
              <a:buFont typeface="Arial" panose="020B0604020202020204" pitchFamily="34" charset="0"/>
              <a:buChar char="•"/>
              <a:defRPr sz="1000" b="1">
                <a:ln>
                  <a:solidFill>
                    <a:schemeClr val="accent5">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altLang="ko-KR" dirty="0"/>
              <a:t>Bao Viet Holdings</a:t>
            </a:r>
            <a:r>
              <a:rPr lang="ko-KR" altLang="en-US" dirty="0"/>
              <a:t>의 자회사 </a:t>
            </a:r>
            <a:r>
              <a:rPr lang="en-US" altLang="ko-KR" dirty="0"/>
              <a:t>Bao Viet Life</a:t>
            </a:r>
            <a:r>
              <a:rPr lang="ko-KR" altLang="en-US" dirty="0"/>
              <a:t>는 </a:t>
            </a:r>
            <a:r>
              <a:rPr lang="en-US" altLang="ko-KR" dirty="0"/>
              <a:t>2021</a:t>
            </a:r>
            <a:r>
              <a:rPr lang="ko-KR" altLang="en-US" dirty="0"/>
              <a:t>년 수입보험료 기준 베트남 생명보험 시장의 </a:t>
            </a:r>
            <a:r>
              <a:rPr lang="en-US" altLang="ko-KR" dirty="0"/>
              <a:t>19%</a:t>
            </a:r>
            <a:r>
              <a:rPr lang="ko-KR" altLang="en-US" dirty="0"/>
              <a:t> 이상을 차지하여 가장 선도적인 입지를 점유</a:t>
            </a:r>
            <a:endParaRPr lang="en-US" altLang="ko-KR" dirty="0"/>
          </a:p>
          <a:p>
            <a:pPr marL="266700" indent="-174625">
              <a:buClr>
                <a:schemeClr val="tx1">
                  <a:lumMod val="75000"/>
                  <a:lumOff val="25000"/>
                </a:schemeClr>
              </a:buClr>
              <a:buFontTx/>
              <a:buChar char="-"/>
            </a:pPr>
            <a:r>
              <a:rPr lang="ko-KR" altLang="en-US" b="0" dirty="0">
                <a:solidFill>
                  <a:schemeClr val="tx1">
                    <a:lumMod val="75000"/>
                    <a:lumOff val="25000"/>
                  </a:schemeClr>
                </a:solidFill>
              </a:rPr>
              <a:t>그 뒤를 이어 시장점유율 </a:t>
            </a:r>
            <a:r>
              <a:rPr lang="en-US" altLang="ko-KR" b="0" dirty="0">
                <a:solidFill>
                  <a:schemeClr val="tx1">
                    <a:lumMod val="75000"/>
                    <a:lumOff val="25000"/>
                  </a:schemeClr>
                </a:solidFill>
              </a:rPr>
              <a:t>18.7%</a:t>
            </a:r>
            <a:r>
              <a:rPr lang="ko-KR" altLang="en-US" b="0" dirty="0">
                <a:solidFill>
                  <a:schemeClr val="tx1">
                    <a:lumMod val="75000"/>
                    <a:lumOff val="25000"/>
                  </a:schemeClr>
                </a:solidFill>
              </a:rPr>
              <a:t>의 </a:t>
            </a:r>
            <a:r>
              <a:rPr lang="en-US" altLang="ko-KR" b="0" dirty="0">
                <a:solidFill>
                  <a:schemeClr val="tx1">
                    <a:lumMod val="75000"/>
                    <a:lumOff val="25000"/>
                  </a:schemeClr>
                </a:solidFill>
              </a:rPr>
              <a:t>Manulife</a:t>
            </a:r>
            <a:r>
              <a:rPr lang="ko-KR" altLang="en-US" b="0" dirty="0">
                <a:solidFill>
                  <a:schemeClr val="tx1">
                    <a:lumMod val="75000"/>
                    <a:lumOff val="25000"/>
                  </a:schemeClr>
                </a:solidFill>
              </a:rPr>
              <a:t>가 </a:t>
            </a:r>
            <a:r>
              <a:rPr lang="en-US" altLang="ko-KR" b="0" dirty="0">
                <a:solidFill>
                  <a:schemeClr val="tx1">
                    <a:lumMod val="75000"/>
                    <a:lumOff val="25000"/>
                  </a:schemeClr>
                </a:solidFill>
              </a:rPr>
              <a:t>2</a:t>
            </a:r>
            <a:r>
              <a:rPr lang="ko-KR" altLang="en-US" b="0" dirty="0">
                <a:solidFill>
                  <a:schemeClr val="tx1">
                    <a:lumMod val="75000"/>
                    <a:lumOff val="25000"/>
                  </a:schemeClr>
                </a:solidFill>
              </a:rPr>
              <a:t>위를 차지했으며</a:t>
            </a:r>
            <a:r>
              <a:rPr lang="en-US" altLang="ko-KR" b="0" dirty="0">
                <a:solidFill>
                  <a:schemeClr val="tx1">
                    <a:lumMod val="75000"/>
                    <a:lumOff val="25000"/>
                  </a:schemeClr>
                </a:solidFill>
              </a:rPr>
              <a:t>, Prudential</a:t>
            </a:r>
            <a:r>
              <a:rPr lang="ko-KR" altLang="en-US" b="0" dirty="0">
                <a:solidFill>
                  <a:schemeClr val="tx1">
                    <a:lumMod val="75000"/>
                    <a:lumOff val="25000"/>
                  </a:schemeClr>
                </a:solidFill>
              </a:rPr>
              <a:t>이 </a:t>
            </a:r>
            <a:r>
              <a:rPr lang="en-US" altLang="ko-KR" b="0" dirty="0">
                <a:solidFill>
                  <a:schemeClr val="tx1">
                    <a:lumMod val="75000"/>
                    <a:lumOff val="25000"/>
                  </a:schemeClr>
                </a:solidFill>
              </a:rPr>
              <a:t>18.7%</a:t>
            </a:r>
            <a:r>
              <a:rPr lang="ko-KR" altLang="en-US" b="0" dirty="0">
                <a:solidFill>
                  <a:schemeClr val="tx1">
                    <a:lumMod val="75000"/>
                    <a:lumOff val="25000"/>
                  </a:schemeClr>
                </a:solidFill>
              </a:rPr>
              <a:t>의 점유율로 그 뒤를 이음</a:t>
            </a:r>
            <a:endParaRPr lang="en-US" altLang="ko-KR" b="0" dirty="0">
              <a:solidFill>
                <a:schemeClr val="tx1">
                  <a:lumMod val="75000"/>
                  <a:lumOff val="25000"/>
                </a:schemeClr>
              </a:solidFill>
            </a:endParaRPr>
          </a:p>
        </p:txBody>
      </p:sp>
      <p:sp>
        <p:nvSpPr>
          <p:cNvPr id="13" name="TextBox 12">
            <a:extLst>
              <a:ext uri="{FF2B5EF4-FFF2-40B4-BE49-F238E27FC236}">
                <a16:creationId xmlns:a16="http://schemas.microsoft.com/office/drawing/2014/main" id="{A1CA008F-0935-7BBC-D28F-F96230AE288E}"/>
              </a:ext>
            </a:extLst>
          </p:cNvPr>
          <p:cNvSpPr txBox="1"/>
          <p:nvPr/>
        </p:nvSpPr>
        <p:spPr>
          <a:xfrm>
            <a:off x="5112067" y="5303079"/>
            <a:ext cx="4320000" cy="900000"/>
          </a:xfrm>
          <a:prstGeom prst="rect">
            <a:avLst/>
          </a:prstGeom>
          <a:solidFill>
            <a:srgbClr val="DEF7FF"/>
          </a:solidFill>
          <a:ln w="3175">
            <a:solidFill>
              <a:srgbClr val="99E3FB"/>
            </a:solidFill>
          </a:ln>
        </p:spPr>
        <p:txBody>
          <a:bodyPr wrap="square" lIns="72000" tIns="72000" rIns="0" bIns="72000" anchor="t">
            <a:noAutofit/>
          </a:bodyPr>
          <a:lstStyle>
            <a:defPPr>
              <a:defRPr lang="en-US"/>
            </a:defPPr>
            <a:lvl1pPr marL="108000" indent="-108000" defTabSz="457200">
              <a:lnSpc>
                <a:spcPct val="110000"/>
              </a:lnSpc>
              <a:spcAft>
                <a:spcPts val="300"/>
              </a:spcAft>
              <a:buClr>
                <a:schemeClr val="tx1">
                  <a:lumMod val="85000"/>
                  <a:lumOff val="15000"/>
                </a:schemeClr>
              </a:buClr>
              <a:buFont typeface="Arial" panose="020B0604020202020204" pitchFamily="34" charset="0"/>
              <a:buChar char="•"/>
              <a:defRPr sz="1000" b="1">
                <a:ln>
                  <a:solidFill>
                    <a:schemeClr val="accent5">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altLang="ko-KR" dirty="0"/>
              <a:t>Bao Viet Holdings(BVH)</a:t>
            </a:r>
            <a:r>
              <a:rPr lang="ko-KR" altLang="en-US" dirty="0"/>
              <a:t>는 </a:t>
            </a:r>
            <a:r>
              <a:rPr lang="en-US" altLang="ko-KR" dirty="0"/>
              <a:t>2021</a:t>
            </a:r>
            <a:r>
              <a:rPr lang="ko-KR" altLang="en-US" dirty="0"/>
              <a:t>년 수입보험료 기준 베트남 손해보험 시장의 </a:t>
            </a:r>
            <a:r>
              <a:rPr lang="en-US" altLang="ko-KR" dirty="0"/>
              <a:t>15% </a:t>
            </a:r>
            <a:r>
              <a:rPr lang="ko-KR" altLang="en-US" dirty="0"/>
              <a:t>이상을 차지하며 선두를 유지 </a:t>
            </a:r>
            <a:endParaRPr lang="en-US" altLang="ko-KR" dirty="0"/>
          </a:p>
          <a:p>
            <a:pPr marL="266700" indent="-174625">
              <a:buClr>
                <a:schemeClr val="tx1">
                  <a:lumMod val="75000"/>
                  <a:lumOff val="25000"/>
                </a:schemeClr>
              </a:buClr>
              <a:buFontTx/>
              <a:buChar char="-"/>
            </a:pPr>
            <a:r>
              <a:rPr lang="en-US" altLang="ko-KR" b="0" dirty="0" err="1">
                <a:solidFill>
                  <a:schemeClr val="tx1">
                    <a:lumMod val="75000"/>
                    <a:lumOff val="25000"/>
                  </a:schemeClr>
                </a:solidFill>
              </a:rPr>
              <a:t>PetroVietnam</a:t>
            </a:r>
            <a:r>
              <a:rPr lang="en-US" altLang="ko-KR" b="0" dirty="0">
                <a:solidFill>
                  <a:schemeClr val="tx1">
                    <a:lumMod val="75000"/>
                    <a:lumOff val="25000"/>
                  </a:schemeClr>
                </a:solidFill>
              </a:rPr>
              <a:t> Insurance(PVI)</a:t>
            </a:r>
            <a:r>
              <a:rPr lang="ko-KR" altLang="en-US" b="0" dirty="0">
                <a:solidFill>
                  <a:schemeClr val="tx1">
                    <a:lumMod val="75000"/>
                    <a:lumOff val="25000"/>
                  </a:schemeClr>
                </a:solidFill>
              </a:rPr>
              <a:t>는 시장점유율 </a:t>
            </a:r>
            <a:r>
              <a:rPr lang="en-US" altLang="ko-KR" b="0" dirty="0">
                <a:solidFill>
                  <a:schemeClr val="tx1">
                    <a:lumMod val="75000"/>
                    <a:lumOff val="25000"/>
                  </a:schemeClr>
                </a:solidFill>
              </a:rPr>
              <a:t>14%, Posts and Tele-communications Joint Stock Insurance(PTI)</a:t>
            </a:r>
            <a:r>
              <a:rPr lang="ko-KR" altLang="en-US" b="0" dirty="0">
                <a:solidFill>
                  <a:schemeClr val="tx1">
                    <a:lumMod val="75000"/>
                    <a:lumOff val="25000"/>
                  </a:schemeClr>
                </a:solidFill>
              </a:rPr>
              <a:t>는 </a:t>
            </a:r>
            <a:r>
              <a:rPr lang="en-US" altLang="ko-KR" b="0" dirty="0">
                <a:solidFill>
                  <a:schemeClr val="tx1">
                    <a:lumMod val="75000"/>
                    <a:lumOff val="25000"/>
                  </a:schemeClr>
                </a:solidFill>
              </a:rPr>
              <a:t>9.9%</a:t>
            </a:r>
            <a:r>
              <a:rPr lang="ko-KR" altLang="en-US" b="0" dirty="0">
                <a:solidFill>
                  <a:schemeClr val="tx1">
                    <a:lumMod val="75000"/>
                    <a:lumOff val="25000"/>
                  </a:schemeClr>
                </a:solidFill>
              </a:rPr>
              <a:t>로 각각 </a:t>
            </a:r>
            <a:r>
              <a:rPr lang="en-US" altLang="ko-KR" b="0" dirty="0">
                <a:solidFill>
                  <a:schemeClr val="tx1">
                    <a:lumMod val="75000"/>
                    <a:lumOff val="25000"/>
                  </a:schemeClr>
                </a:solidFill>
              </a:rPr>
              <a:t>2, 3</a:t>
            </a:r>
            <a:r>
              <a:rPr lang="ko-KR" altLang="en-US" b="0" dirty="0">
                <a:solidFill>
                  <a:schemeClr val="tx1">
                    <a:lumMod val="75000"/>
                    <a:lumOff val="25000"/>
                  </a:schemeClr>
                </a:solidFill>
              </a:rPr>
              <a:t>위 차지</a:t>
            </a:r>
          </a:p>
        </p:txBody>
      </p:sp>
      <p:grpSp>
        <p:nvGrpSpPr>
          <p:cNvPr id="14" name="그룹 13">
            <a:extLst>
              <a:ext uri="{FF2B5EF4-FFF2-40B4-BE49-F238E27FC236}">
                <a16:creationId xmlns:a16="http://schemas.microsoft.com/office/drawing/2014/main" id="{FE705BFB-49E6-DFCB-F77A-985933179A61}"/>
              </a:ext>
            </a:extLst>
          </p:cNvPr>
          <p:cNvGrpSpPr/>
          <p:nvPr/>
        </p:nvGrpSpPr>
        <p:grpSpPr>
          <a:xfrm>
            <a:off x="478777" y="4747995"/>
            <a:ext cx="8948410" cy="318924"/>
            <a:chOff x="478777" y="5881851"/>
            <a:chExt cx="8948410" cy="318924"/>
          </a:xfrm>
        </p:grpSpPr>
        <p:sp>
          <p:nvSpPr>
            <p:cNvPr id="17" name="TextBox 16">
              <a:extLst>
                <a:ext uri="{FF2B5EF4-FFF2-40B4-BE49-F238E27FC236}">
                  <a16:creationId xmlns:a16="http://schemas.microsoft.com/office/drawing/2014/main" id="{5186A935-81B0-0E5C-4BBF-6310F109BC18}"/>
                </a:ext>
              </a:extLst>
            </p:cNvPr>
            <p:cNvSpPr txBox="1"/>
            <p:nvPr/>
          </p:nvSpPr>
          <p:spPr>
            <a:xfrm>
              <a:off x="5132387" y="5881851"/>
              <a:ext cx="4294800" cy="318924"/>
            </a:xfrm>
            <a:prstGeom prst="rect">
              <a:avLst/>
            </a:prstGeom>
            <a:noFill/>
            <a:ln>
              <a:noFill/>
            </a:ln>
          </p:spPr>
          <p:txBody>
            <a:bodyPr wrap="square" lIns="0" tIns="72000" rIns="0" bIns="0" rtlCol="0" anchor="t">
              <a:spAutoFit/>
            </a:bodyPr>
            <a:lstStyle>
              <a:defPPr>
                <a:defRPr lang="en-US"/>
              </a:defPPr>
              <a:lvl1pPr lvl="0">
                <a:defRPr sz="800">
                  <a:ln>
                    <a:solidFill>
                      <a:prstClr val="white">
                        <a:lumMod val="75000"/>
                        <a:alpha val="0"/>
                      </a:prstClr>
                    </a:solidFill>
                  </a:ln>
                  <a:solidFill>
                    <a:prstClr val="white">
                      <a:lumMod val="50000"/>
                    </a:prstClr>
                  </a:solidFill>
                  <a:latin typeface="KoPub돋움체 Medium" panose="00000600000000000000" pitchFamily="2" charset="-127"/>
                  <a:ea typeface="KoPub돋움체 Medium" panose="00000600000000000000" pitchFamily="2" charset="-127"/>
                </a:defRPr>
              </a:lvl1pPr>
            </a:lstStyle>
            <a:p>
              <a:r>
                <a:rPr lang="en-US" altLang="ko-KR" dirty="0"/>
                <a:t>Source: Ministry of Finance(Vietnam), Statista, </a:t>
              </a:r>
              <a:r>
                <a:rPr lang="ko-KR" altLang="en-US" dirty="0" err="1"/>
                <a:t>삼정</a:t>
              </a:r>
              <a:r>
                <a:rPr lang="en-US" altLang="ko-KR" dirty="0"/>
                <a:t>KPMG </a:t>
              </a:r>
              <a:r>
                <a:rPr lang="ko-KR" altLang="en-US" dirty="0"/>
                <a:t>경제연구원 재구성</a:t>
              </a:r>
              <a:endParaRPr lang="en-US" altLang="ko-KR" dirty="0"/>
            </a:p>
            <a:p>
              <a:r>
                <a:rPr lang="en-US" altLang="ko-KR" dirty="0"/>
                <a:t>Note: </a:t>
              </a:r>
              <a:r>
                <a:rPr lang="ko-KR" altLang="en-US" dirty="0"/>
                <a:t>시장점유율은 </a:t>
              </a:r>
              <a:r>
                <a:rPr lang="en-US" altLang="ko-KR" dirty="0"/>
                <a:t>2021</a:t>
              </a:r>
              <a:r>
                <a:rPr lang="ko-KR" altLang="en-US" dirty="0"/>
                <a:t>년도 수입보험료</a:t>
              </a:r>
              <a:r>
                <a:rPr lang="en-US" altLang="ko-KR" dirty="0"/>
                <a:t>(Insurance premiums)</a:t>
              </a:r>
              <a:r>
                <a:rPr lang="ko-KR" altLang="en-US" dirty="0"/>
                <a:t>를 기준으로 추산</a:t>
              </a:r>
            </a:p>
          </p:txBody>
        </p:sp>
        <p:sp>
          <p:nvSpPr>
            <p:cNvPr id="22" name="TextBox 21">
              <a:extLst>
                <a:ext uri="{FF2B5EF4-FFF2-40B4-BE49-F238E27FC236}">
                  <a16:creationId xmlns:a16="http://schemas.microsoft.com/office/drawing/2014/main" id="{7D5F3822-AAC7-000F-E32E-62A9D8CCE225}"/>
                </a:ext>
              </a:extLst>
            </p:cNvPr>
            <p:cNvSpPr txBox="1"/>
            <p:nvPr/>
          </p:nvSpPr>
          <p:spPr>
            <a:xfrm>
              <a:off x="478777" y="5881851"/>
              <a:ext cx="4294800" cy="318924"/>
            </a:xfrm>
            <a:prstGeom prst="rect">
              <a:avLst/>
            </a:prstGeom>
            <a:noFill/>
            <a:ln>
              <a:noFill/>
            </a:ln>
          </p:spPr>
          <p:txBody>
            <a:bodyPr wrap="square" lIns="0" tIns="72000" rIns="0" bIns="0" rtlCol="0" anchor="t">
              <a:spAutoFit/>
            </a:bodyPr>
            <a:lstStyle>
              <a:defPPr>
                <a:defRPr lang="en-US"/>
              </a:defPPr>
              <a:lvl1pPr lvl="0">
                <a:defRPr sz="800">
                  <a:ln>
                    <a:solidFill>
                      <a:prstClr val="white">
                        <a:lumMod val="75000"/>
                        <a:alpha val="0"/>
                      </a:prstClr>
                    </a:solidFill>
                  </a:ln>
                  <a:solidFill>
                    <a:prstClr val="white">
                      <a:lumMod val="50000"/>
                    </a:prstClr>
                  </a:solidFill>
                  <a:latin typeface="KoPub돋움체 Medium" panose="00000600000000000000" pitchFamily="2" charset="-127"/>
                  <a:ea typeface="KoPub돋움체 Medium" panose="00000600000000000000" pitchFamily="2" charset="-127"/>
                </a:defRPr>
              </a:lvl1pPr>
            </a:lstStyle>
            <a:p>
              <a:r>
                <a:rPr lang="en-US" altLang="ko-KR" dirty="0"/>
                <a:t>Source: Ministry of Finance(Vietnam), Statista, </a:t>
              </a:r>
              <a:r>
                <a:rPr lang="ko-KR" altLang="en-US" dirty="0" err="1"/>
                <a:t>삼정</a:t>
              </a:r>
              <a:r>
                <a:rPr lang="en-US" altLang="ko-KR" dirty="0"/>
                <a:t>KPMG </a:t>
              </a:r>
              <a:r>
                <a:rPr lang="ko-KR" altLang="en-US" dirty="0"/>
                <a:t>경제연구원 재구성</a:t>
              </a:r>
              <a:endParaRPr lang="en-US" altLang="ko-KR" dirty="0"/>
            </a:p>
            <a:p>
              <a:r>
                <a:rPr lang="en-US" altLang="ko-KR" dirty="0"/>
                <a:t>Note: </a:t>
              </a:r>
              <a:r>
                <a:rPr lang="ko-KR" altLang="en-US" dirty="0"/>
                <a:t>시장점유율은 </a:t>
              </a:r>
              <a:r>
                <a:rPr lang="en-US" altLang="ko-KR" dirty="0"/>
                <a:t>2021</a:t>
              </a:r>
              <a:r>
                <a:rPr lang="ko-KR" altLang="en-US" dirty="0"/>
                <a:t>년 수입보험료</a:t>
              </a:r>
              <a:r>
                <a:rPr lang="en-US" altLang="ko-KR" dirty="0"/>
                <a:t>(Insurance premiums)</a:t>
              </a:r>
              <a:r>
                <a:rPr lang="ko-KR" altLang="en-US" dirty="0"/>
                <a:t> 기준 </a:t>
              </a:r>
            </a:p>
          </p:txBody>
        </p:sp>
      </p:grpSp>
    </p:spTree>
    <p:extLst>
      <p:ext uri="{BB962C8B-B14F-4D97-AF65-F5344CB8AC3E}">
        <p14:creationId xmlns:p14="http://schemas.microsoft.com/office/powerpoint/2010/main" val="23822135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그룹 3">
            <a:extLst>
              <a:ext uri="{FF2B5EF4-FFF2-40B4-BE49-F238E27FC236}">
                <a16:creationId xmlns:a16="http://schemas.microsoft.com/office/drawing/2014/main" id="{2AC3E1A5-5146-73D3-BD9F-07703D046A26}"/>
              </a:ext>
            </a:extLst>
          </p:cNvPr>
          <p:cNvGrpSpPr/>
          <p:nvPr/>
        </p:nvGrpSpPr>
        <p:grpSpPr>
          <a:xfrm>
            <a:off x="7974644" y="175300"/>
            <a:ext cx="1947922" cy="1162271"/>
            <a:chOff x="7974644" y="175300"/>
            <a:chExt cx="1947922" cy="1162271"/>
          </a:xfrm>
        </p:grpSpPr>
        <p:pic>
          <p:nvPicPr>
            <p:cNvPr id="5" name="그림 4" descr="텍스트, 지도, 흑백이(가) 표시된 사진&#10;&#10;자동 생성된 설명">
              <a:extLst>
                <a:ext uri="{FF2B5EF4-FFF2-40B4-BE49-F238E27FC236}">
                  <a16:creationId xmlns:a16="http://schemas.microsoft.com/office/drawing/2014/main" id="{5777698C-5C6F-223C-C29D-7FE272A9F0F2}"/>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contrast="-40000"/>
                      </a14:imgEffect>
                    </a14:imgLayer>
                  </a14:imgProps>
                </a:ext>
              </a:extLst>
            </a:blip>
            <a:stretch>
              <a:fillRect/>
            </a:stretch>
          </p:blipFill>
          <p:spPr>
            <a:xfrm>
              <a:off x="8920770" y="175300"/>
              <a:ext cx="525809" cy="1162271"/>
            </a:xfrm>
            <a:prstGeom prst="rect">
              <a:avLst/>
            </a:prstGeom>
          </p:spPr>
        </p:pic>
        <p:sp>
          <p:nvSpPr>
            <p:cNvPr id="14" name="제목 3">
              <a:extLst>
                <a:ext uri="{FF2B5EF4-FFF2-40B4-BE49-F238E27FC236}">
                  <a16:creationId xmlns:a16="http://schemas.microsoft.com/office/drawing/2014/main" id="{58F1F49C-6788-7A7E-22F0-43CCC27EAF39}"/>
                </a:ext>
              </a:extLst>
            </p:cNvPr>
            <p:cNvSpPr txBox="1">
              <a:spLocks/>
            </p:cNvSpPr>
            <p:nvPr/>
          </p:nvSpPr>
          <p:spPr>
            <a:xfrm>
              <a:off x="8444784" y="606616"/>
              <a:ext cx="1477782" cy="334294"/>
            </a:xfrm>
            <a:prstGeom prst="rect">
              <a:avLst/>
            </a:prstGeom>
          </p:spPr>
          <p:txBody>
            <a:bodyPr wrap="none" lIns="0" tIns="0" rIns="0" bIns="0" anchor="b" anchorCtr="0">
              <a:noAutofit/>
            </a:bodyPr>
            <a:lstStyle>
              <a:defPPr>
                <a:defRPr lang="en-US"/>
              </a:defPPr>
              <a:lvl1pPr marR="0" lvl="0" indent="539750" fontAlgn="auto">
                <a:lnSpc>
                  <a:spcPct val="100000"/>
                </a:lnSpc>
                <a:spcBef>
                  <a:spcPts val="0"/>
                </a:spcBef>
                <a:spcAft>
                  <a:spcPts val="0"/>
                </a:spcAft>
                <a:buClrTx/>
                <a:buSzTx/>
                <a:buFontTx/>
                <a:buNone/>
                <a:tabLst/>
                <a:defRPr sz="2400" b="0" i="0">
                  <a:ln>
                    <a:solidFill>
                      <a:prstClr val="white">
                        <a:lumMod val="75000"/>
                        <a:alpha val="0"/>
                      </a:prstClr>
                    </a:solidFill>
                  </a:ln>
                  <a:solidFill>
                    <a:schemeClr val="bg1"/>
                  </a:solidFill>
                  <a:latin typeface="KoPub돋움체 Bold" panose="00000800000000000000" pitchFamily="2" charset="-127"/>
                  <a:ea typeface="KoPub돋움체 Bold" panose="00000800000000000000" pitchFamily="2" charset="-127"/>
                  <a:cs typeface="KoPub돋움체 Medium" panose="02020603020101020101" pitchFamily="18" charset="-127"/>
                </a:defRPr>
              </a:lvl1pPr>
            </a:lstStyle>
            <a:p>
              <a:pPr marR="0" lvl="0" indent="0" defTabSz="914400" rtl="0" eaLnBrk="1" fontAlgn="auto" latinLnBrk="0" hangingPunct="1">
                <a:lnSpc>
                  <a:spcPct val="100000"/>
                </a:lnSpc>
                <a:spcBef>
                  <a:spcPts val="0"/>
                </a:spcBef>
                <a:spcAft>
                  <a:spcPts val="0"/>
                </a:spcAft>
                <a:buClrTx/>
                <a:buSzTx/>
                <a:buFontTx/>
                <a:buNone/>
                <a:tabLst/>
                <a:defRPr/>
              </a:pPr>
              <a:r>
                <a:rPr lang="ko-KR" altLang="en-US" sz="2000" dirty="0">
                  <a:ln>
                    <a:solidFill>
                      <a:prstClr val="white">
                        <a:lumMod val="75000"/>
                        <a:alpha val="0"/>
                      </a:prstClr>
                    </a:solidFill>
                  </a:ln>
                  <a:solidFill>
                    <a:schemeClr val="tx1">
                      <a:lumMod val="75000"/>
                      <a:lumOff val="25000"/>
                    </a:schemeClr>
                  </a:solidFill>
                </a:rPr>
                <a:t>베트남</a:t>
              </a:r>
              <a:endParaRPr lang="en-US" altLang="ko-KR" sz="2000" dirty="0">
                <a:ln>
                  <a:solidFill>
                    <a:prstClr val="white">
                      <a:lumMod val="75000"/>
                      <a:alpha val="0"/>
                    </a:prstClr>
                  </a:solidFill>
                </a:ln>
                <a:solidFill>
                  <a:schemeClr val="tx1">
                    <a:lumMod val="75000"/>
                    <a:lumOff val="25000"/>
                  </a:schemeClr>
                </a:solidFill>
              </a:endParaRPr>
            </a:p>
          </p:txBody>
        </p:sp>
        <p:pic>
          <p:nvPicPr>
            <p:cNvPr id="15" name="그림 14">
              <a:extLst>
                <a:ext uri="{FF2B5EF4-FFF2-40B4-BE49-F238E27FC236}">
                  <a16:creationId xmlns:a16="http://schemas.microsoft.com/office/drawing/2014/main" id="{42DFB4AA-3A72-E0F3-BBE1-A5ADCA70AE89}"/>
                </a:ext>
              </a:extLst>
            </p:cNvPr>
            <p:cNvPicPr>
              <a:picLocks noChangeAspect="1"/>
            </p:cNvPicPr>
            <p:nvPr/>
          </p:nvPicPr>
          <p:blipFill>
            <a:blip r:embed="rId5"/>
            <a:srcRect/>
            <a:stretch/>
          </p:blipFill>
          <p:spPr>
            <a:xfrm>
              <a:off x="7974644" y="579882"/>
              <a:ext cx="407217" cy="407217"/>
            </a:xfrm>
            <a:prstGeom prst="rect">
              <a:avLst/>
            </a:prstGeom>
          </p:spPr>
        </p:pic>
      </p:grpSp>
      <p:sp>
        <p:nvSpPr>
          <p:cNvPr id="2" name="텍스트 개체 틀 1">
            <a:extLst>
              <a:ext uri="{FF2B5EF4-FFF2-40B4-BE49-F238E27FC236}">
                <a16:creationId xmlns:a16="http://schemas.microsoft.com/office/drawing/2014/main" id="{11D01EDC-383F-7EC9-5195-CCBAAD0A81F2}"/>
              </a:ext>
            </a:extLst>
          </p:cNvPr>
          <p:cNvSpPr>
            <a:spLocks noGrp="1"/>
          </p:cNvSpPr>
          <p:nvPr>
            <p:ph type="body" sz="quarter" idx="10"/>
          </p:nvPr>
        </p:nvSpPr>
        <p:spPr/>
        <p:txBody>
          <a:bodyPr/>
          <a:lstStyle/>
          <a:p>
            <a:r>
              <a:rPr lang="en-US" altLang="ko-KR" dirty="0"/>
              <a:t>II. </a:t>
            </a:r>
            <a:r>
              <a:rPr lang="ko-KR" altLang="en-US" dirty="0"/>
              <a:t>신흥 아시아 태평양 국가별 보험시장 및 규제 현황 </a:t>
            </a:r>
          </a:p>
        </p:txBody>
      </p:sp>
      <p:sp>
        <p:nvSpPr>
          <p:cNvPr id="3" name="텍스트 개체 틀 2">
            <a:extLst>
              <a:ext uri="{FF2B5EF4-FFF2-40B4-BE49-F238E27FC236}">
                <a16:creationId xmlns:a16="http://schemas.microsoft.com/office/drawing/2014/main" id="{F8A23C6E-913D-E903-F49E-D387E0794A26}"/>
              </a:ext>
            </a:extLst>
          </p:cNvPr>
          <p:cNvSpPr>
            <a:spLocks noGrp="1"/>
          </p:cNvSpPr>
          <p:nvPr>
            <p:ph type="body" sz="quarter" idx="11"/>
          </p:nvPr>
        </p:nvSpPr>
        <p:spPr/>
        <p:txBody>
          <a:bodyPr/>
          <a:lstStyle/>
          <a:p>
            <a:r>
              <a:rPr lang="ko-KR" altLang="en-US" dirty="0"/>
              <a:t>베트남 보험규제 현황 </a:t>
            </a:r>
          </a:p>
        </p:txBody>
      </p:sp>
      <p:sp>
        <p:nvSpPr>
          <p:cNvPr id="60" name="TextBox 59">
            <a:extLst>
              <a:ext uri="{FF2B5EF4-FFF2-40B4-BE49-F238E27FC236}">
                <a16:creationId xmlns:a16="http://schemas.microsoft.com/office/drawing/2014/main" id="{14B025B4-2EEA-9AF9-BCC6-487279992A16}"/>
              </a:ext>
            </a:extLst>
          </p:cNvPr>
          <p:cNvSpPr txBox="1"/>
          <p:nvPr/>
        </p:nvSpPr>
        <p:spPr>
          <a:xfrm>
            <a:off x="489000" y="5881851"/>
            <a:ext cx="8928000" cy="318924"/>
          </a:xfrm>
          <a:prstGeom prst="rect">
            <a:avLst/>
          </a:prstGeom>
          <a:noFill/>
          <a:ln>
            <a:noFill/>
          </a:ln>
        </p:spPr>
        <p:txBody>
          <a:bodyPr wrap="square" lIns="0" tIns="72000" rIns="0" bIns="0" rtlCol="0" anchor="t">
            <a:spAutoFit/>
          </a:bodyPr>
          <a:lstStyle>
            <a:defPPr>
              <a:defRPr lang="en-US"/>
            </a:defPPr>
            <a:lvl1pPr lvl="0">
              <a:defRPr sz="800">
                <a:ln>
                  <a:solidFill>
                    <a:prstClr val="white">
                      <a:lumMod val="75000"/>
                      <a:alpha val="0"/>
                    </a:prstClr>
                  </a:solidFill>
                </a:ln>
                <a:solidFill>
                  <a:prstClr val="white">
                    <a:lumMod val="50000"/>
                  </a:prstClr>
                </a:solidFill>
                <a:latin typeface="KoPub돋움체 Medium" panose="00000600000000000000" pitchFamily="2" charset="-127"/>
                <a:ea typeface="KoPub돋움체 Medium" panose="00000600000000000000" pitchFamily="2" charset="-127"/>
              </a:defRPr>
            </a:lvl1pPr>
          </a:lstStyle>
          <a:p>
            <a:r>
              <a:rPr lang="en-US" altLang="ko-KR" dirty="0">
                <a:solidFill>
                  <a:schemeClr val="bg1">
                    <a:lumMod val="50000"/>
                  </a:schemeClr>
                </a:solidFill>
              </a:rPr>
              <a:t>Source: </a:t>
            </a:r>
            <a:r>
              <a:rPr lang="ko-KR" altLang="en-US" dirty="0">
                <a:solidFill>
                  <a:schemeClr val="bg1">
                    <a:lumMod val="50000"/>
                  </a:schemeClr>
                </a:solidFill>
              </a:rPr>
              <a:t>보험연구원</a:t>
            </a:r>
            <a:r>
              <a:rPr lang="en-US" altLang="ko-KR" dirty="0">
                <a:solidFill>
                  <a:schemeClr val="bg1">
                    <a:lumMod val="50000"/>
                  </a:schemeClr>
                </a:solidFill>
              </a:rPr>
              <a:t>(2022), ‘</a:t>
            </a:r>
            <a:r>
              <a:rPr lang="ko-KR" altLang="en-US" dirty="0">
                <a:solidFill>
                  <a:schemeClr val="bg1">
                    <a:lumMod val="50000"/>
                  </a:schemeClr>
                </a:solidFill>
              </a:rPr>
              <a:t>해외 보험동향</a:t>
            </a:r>
            <a:r>
              <a:rPr lang="en-US" altLang="ko-KR" dirty="0">
                <a:solidFill>
                  <a:schemeClr val="bg1">
                    <a:lumMod val="50000"/>
                  </a:schemeClr>
                </a:solidFill>
              </a:rPr>
              <a:t>’, Norton Rose Fulbright(2022), ‘2022: Insurance regulation in Asia Pacific’, </a:t>
            </a:r>
            <a:r>
              <a:rPr lang="ko-KR" altLang="en-US" dirty="0" err="1">
                <a:solidFill>
                  <a:schemeClr val="bg1">
                    <a:lumMod val="50000"/>
                  </a:schemeClr>
                </a:solidFill>
              </a:rPr>
              <a:t>삼정</a:t>
            </a:r>
            <a:r>
              <a:rPr lang="en-US" altLang="ko-KR" dirty="0">
                <a:solidFill>
                  <a:schemeClr val="bg1">
                    <a:lumMod val="50000"/>
                  </a:schemeClr>
                </a:solidFill>
              </a:rPr>
              <a:t>KPMG </a:t>
            </a:r>
            <a:r>
              <a:rPr lang="ko-KR" altLang="en-US" dirty="0">
                <a:solidFill>
                  <a:schemeClr val="bg1">
                    <a:lumMod val="50000"/>
                  </a:schemeClr>
                </a:solidFill>
              </a:rPr>
              <a:t>경제연구원 재구성</a:t>
            </a:r>
            <a:endParaRPr lang="en-US" altLang="ko-KR" dirty="0">
              <a:solidFill>
                <a:schemeClr val="bg1">
                  <a:lumMod val="50000"/>
                </a:schemeClr>
              </a:solidFill>
            </a:endParaRPr>
          </a:p>
          <a:p>
            <a:r>
              <a:rPr lang="en-US" altLang="ko-KR" dirty="0">
                <a:solidFill>
                  <a:schemeClr val="bg1">
                    <a:lumMod val="50000"/>
                  </a:schemeClr>
                </a:solidFill>
              </a:rPr>
              <a:t>Note: (</a:t>
            </a:r>
            <a:r>
              <a:rPr lang="ko-KR" altLang="en-US" dirty="0">
                <a:solidFill>
                  <a:schemeClr val="bg1">
                    <a:lumMod val="50000"/>
                  </a:schemeClr>
                </a:solidFill>
              </a:rPr>
              <a:t>*</a:t>
            </a:r>
            <a:r>
              <a:rPr lang="en-US" altLang="ko-KR" dirty="0">
                <a:solidFill>
                  <a:schemeClr val="bg1">
                    <a:lumMod val="50000"/>
                  </a:schemeClr>
                </a:solidFill>
              </a:rPr>
              <a:t>)</a:t>
            </a:r>
            <a:r>
              <a:rPr lang="ko-KR" altLang="en-US" dirty="0">
                <a:solidFill>
                  <a:schemeClr val="bg1">
                    <a:lumMod val="50000"/>
                  </a:schemeClr>
                </a:solidFill>
              </a:rPr>
              <a:t>는 외국계 보험사의 지점</a:t>
            </a:r>
            <a:r>
              <a:rPr lang="en-US" altLang="ko-KR" dirty="0">
                <a:solidFill>
                  <a:schemeClr val="bg1">
                    <a:lumMod val="50000"/>
                  </a:schemeClr>
                </a:solidFill>
              </a:rPr>
              <a:t>(branch)</a:t>
            </a:r>
            <a:r>
              <a:rPr lang="ko-KR" altLang="en-US" dirty="0">
                <a:solidFill>
                  <a:schemeClr val="bg1">
                    <a:lumMod val="50000"/>
                  </a:schemeClr>
                </a:solidFill>
              </a:rPr>
              <a:t>을 설립하는 경우 해당</a:t>
            </a:r>
          </a:p>
        </p:txBody>
      </p:sp>
      <p:graphicFrame>
        <p:nvGraphicFramePr>
          <p:cNvPr id="27" name="표 26">
            <a:extLst>
              <a:ext uri="{FF2B5EF4-FFF2-40B4-BE49-F238E27FC236}">
                <a16:creationId xmlns:a16="http://schemas.microsoft.com/office/drawing/2014/main" id="{F19AD2E3-D8E2-0B4D-B808-BA3508EAB5D5}"/>
              </a:ext>
            </a:extLst>
          </p:cNvPr>
          <p:cNvGraphicFramePr>
            <a:graphicFrameLocks noGrp="1"/>
          </p:cNvGraphicFramePr>
          <p:nvPr>
            <p:extLst>
              <p:ext uri="{D42A27DB-BD31-4B8C-83A1-F6EECF244321}">
                <p14:modId xmlns:p14="http://schemas.microsoft.com/office/powerpoint/2010/main" val="2772558020"/>
              </p:ext>
            </p:extLst>
          </p:nvPr>
        </p:nvGraphicFramePr>
        <p:xfrm>
          <a:off x="488947" y="3601491"/>
          <a:ext cx="8928000" cy="2277470"/>
        </p:xfrm>
        <a:graphic>
          <a:graphicData uri="http://schemas.openxmlformats.org/drawingml/2006/table">
            <a:tbl>
              <a:tblPr/>
              <a:tblGrid>
                <a:gridCol w="1226906">
                  <a:extLst>
                    <a:ext uri="{9D8B030D-6E8A-4147-A177-3AD203B41FA5}">
                      <a16:colId xmlns:a16="http://schemas.microsoft.com/office/drawing/2014/main" val="3844489072"/>
                    </a:ext>
                  </a:extLst>
                </a:gridCol>
                <a:gridCol w="811346">
                  <a:extLst>
                    <a:ext uri="{9D8B030D-6E8A-4147-A177-3AD203B41FA5}">
                      <a16:colId xmlns:a16="http://schemas.microsoft.com/office/drawing/2014/main" val="2771984432"/>
                    </a:ext>
                  </a:extLst>
                </a:gridCol>
                <a:gridCol w="1189975">
                  <a:extLst>
                    <a:ext uri="{9D8B030D-6E8A-4147-A177-3AD203B41FA5}">
                      <a16:colId xmlns:a16="http://schemas.microsoft.com/office/drawing/2014/main" val="3249036458"/>
                    </a:ext>
                  </a:extLst>
                </a:gridCol>
                <a:gridCol w="811346">
                  <a:extLst>
                    <a:ext uri="{9D8B030D-6E8A-4147-A177-3AD203B41FA5}">
                      <a16:colId xmlns:a16="http://schemas.microsoft.com/office/drawing/2014/main" val="3668727089"/>
                    </a:ext>
                  </a:extLst>
                </a:gridCol>
                <a:gridCol w="1226906">
                  <a:extLst>
                    <a:ext uri="{9D8B030D-6E8A-4147-A177-3AD203B41FA5}">
                      <a16:colId xmlns:a16="http://schemas.microsoft.com/office/drawing/2014/main" val="1063106809"/>
                    </a:ext>
                  </a:extLst>
                </a:gridCol>
                <a:gridCol w="811346">
                  <a:extLst>
                    <a:ext uri="{9D8B030D-6E8A-4147-A177-3AD203B41FA5}">
                      <a16:colId xmlns:a16="http://schemas.microsoft.com/office/drawing/2014/main" val="3269334459"/>
                    </a:ext>
                  </a:extLst>
                </a:gridCol>
                <a:gridCol w="811923">
                  <a:extLst>
                    <a:ext uri="{9D8B030D-6E8A-4147-A177-3AD203B41FA5}">
                      <a16:colId xmlns:a16="http://schemas.microsoft.com/office/drawing/2014/main" val="82137411"/>
                    </a:ext>
                  </a:extLst>
                </a:gridCol>
                <a:gridCol w="1226906">
                  <a:extLst>
                    <a:ext uri="{9D8B030D-6E8A-4147-A177-3AD203B41FA5}">
                      <a16:colId xmlns:a16="http://schemas.microsoft.com/office/drawing/2014/main" val="1421894581"/>
                    </a:ext>
                  </a:extLst>
                </a:gridCol>
                <a:gridCol w="811346">
                  <a:extLst>
                    <a:ext uri="{9D8B030D-6E8A-4147-A177-3AD203B41FA5}">
                      <a16:colId xmlns:a16="http://schemas.microsoft.com/office/drawing/2014/main" val="2025693588"/>
                    </a:ext>
                  </a:extLst>
                </a:gridCol>
              </a:tblGrid>
              <a:tr h="180000">
                <a:tc gridSpan="2">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ko-KR" altLang="en-US" sz="900" b="0" i="0" u="none" strike="noStrike" kern="1200" cap="none" spc="0" normalizeH="0" baseline="0" dirty="0">
                          <a:ln>
                            <a:solidFill>
                              <a:srgbClr val="FFFFFF">
                                <a:lumMod val="75000"/>
                                <a:alpha val="0"/>
                              </a:srgbClr>
                            </a:solidFill>
                          </a:ln>
                          <a:solidFill>
                            <a:schemeClr val="bg1"/>
                          </a:solidFill>
                          <a:effectLst/>
                          <a:uLnTx/>
                          <a:uFillTx/>
                          <a:latin typeface="+mj-ea"/>
                          <a:ea typeface="+mj-ea"/>
                          <a:cs typeface="+mn-cs"/>
                        </a:rPr>
                        <a:t>손해보험</a:t>
                      </a:r>
                      <a:endParaRPr kumimoji="0" sz="900" b="0" i="0" u="none" strike="noStrike" kern="1200" cap="none" spc="0" normalizeH="0" baseline="0" dirty="0">
                        <a:ln>
                          <a:solidFill>
                            <a:srgbClr val="FFFFFF">
                              <a:lumMod val="75000"/>
                              <a:alpha val="0"/>
                            </a:srgbClr>
                          </a:solidFill>
                        </a:ln>
                        <a:solidFill>
                          <a:schemeClr val="bg1"/>
                        </a:solidFill>
                        <a:effectLst/>
                        <a:uLnTx/>
                        <a:uFillTx/>
                        <a:latin typeface="+mj-ea"/>
                        <a:ea typeface="+mj-ea"/>
                        <a:cs typeface="+mn-cs"/>
                      </a:endParaRPr>
                    </a:p>
                  </a:txBody>
                  <a:tcPr marL="0" marR="0" marT="0" marB="0" anchor="ctr">
                    <a:lnL w="3175" cap="flat" cmpd="sng" algn="ctr">
                      <a:noFill/>
                      <a:prstDash val="solid"/>
                      <a:round/>
                      <a:headEnd type="none" w="med" len="med"/>
                      <a:tailEnd type="none" w="med" len="med"/>
                    </a:lnL>
                    <a:lnR w="6350"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B8F5"/>
                    </a:solidFill>
                  </a:tcPr>
                </a:tc>
                <a:tc hMerge="1">
                  <a: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ko-KR" sz="900" b="0" i="0" u="none" strike="noStrike" kern="1200" cap="none" spc="0" normalizeH="0" baseline="0" dirty="0">
                        <a:ln>
                          <a:solidFill>
                            <a:srgbClr val="FFFFFF">
                              <a:lumMod val="75000"/>
                              <a:alpha val="0"/>
                            </a:srgbClr>
                          </a:solidFill>
                        </a:ln>
                        <a:solidFill>
                          <a:schemeClr val="bg1"/>
                        </a:solidFill>
                        <a:effectLst/>
                        <a:uLnTx/>
                        <a:uFillTx/>
                        <a:latin typeface="+mj-ea"/>
                        <a:ea typeface="+mj-ea"/>
                        <a:cs typeface="+mn-cs"/>
                      </a:endParaRPr>
                    </a:p>
                  </a:txBody>
                  <a:tcPr marL="36000" marR="3600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3175" cap="flat" cmpd="sng" algn="ctr">
                      <a:solidFill>
                        <a:schemeClr val="bg1"/>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00B8F5"/>
                    </a:solidFill>
                  </a:tcPr>
                </a:tc>
                <a:tc gridSpan="2">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ko-KR" altLang="en-US" sz="900" b="0" i="0" u="none" strike="noStrike" kern="1200" cap="none" spc="0" normalizeH="0" baseline="0" dirty="0">
                          <a:ln>
                            <a:solidFill>
                              <a:srgbClr val="FFFFFF">
                                <a:lumMod val="75000"/>
                                <a:alpha val="0"/>
                              </a:srgbClr>
                            </a:solidFill>
                          </a:ln>
                          <a:solidFill>
                            <a:schemeClr val="bg1"/>
                          </a:solidFill>
                          <a:effectLst/>
                          <a:uLnTx/>
                          <a:uFillTx/>
                          <a:latin typeface="+mj-ea"/>
                          <a:ea typeface="+mj-ea"/>
                          <a:cs typeface="+mn-cs"/>
                        </a:rPr>
                        <a:t>생명보험</a:t>
                      </a:r>
                      <a:endParaRPr kumimoji="0" sz="900" b="0" i="0" u="none" strike="noStrike" kern="1200" cap="none" spc="0" normalizeH="0" baseline="0" dirty="0">
                        <a:ln>
                          <a:solidFill>
                            <a:srgbClr val="FFFFFF">
                              <a:lumMod val="75000"/>
                              <a:alpha val="0"/>
                            </a:srgbClr>
                          </a:solidFill>
                        </a:ln>
                        <a:solidFill>
                          <a:schemeClr val="bg1"/>
                        </a:solidFill>
                        <a:effectLst/>
                        <a:uLnTx/>
                        <a:uFillTx/>
                        <a:latin typeface="+mj-ea"/>
                        <a:ea typeface="+mj-ea"/>
                        <a:cs typeface="+mn-cs"/>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B8F5"/>
                    </a:solidFill>
                  </a:tcPr>
                </a:tc>
                <a:tc hMerge="1">
                  <a: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ko-KR" sz="900" b="0" i="0" u="none" strike="noStrike" kern="1200" cap="none" spc="0" normalizeH="0" baseline="0" dirty="0">
                        <a:ln>
                          <a:solidFill>
                            <a:srgbClr val="FFFFFF">
                              <a:lumMod val="75000"/>
                              <a:alpha val="0"/>
                            </a:srgbClr>
                          </a:solidFill>
                        </a:ln>
                        <a:solidFill>
                          <a:schemeClr val="bg1"/>
                        </a:solidFill>
                        <a:effectLst/>
                        <a:uLnTx/>
                        <a:uFillTx/>
                        <a:latin typeface="+mj-ea"/>
                        <a:ea typeface="+mj-ea"/>
                        <a:cs typeface="+mn-cs"/>
                      </a:endParaRPr>
                    </a:p>
                  </a:txBody>
                  <a:tcPr marL="36000" marR="3600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3175" cap="flat" cmpd="sng" algn="ctr">
                      <a:solidFill>
                        <a:schemeClr val="bg1"/>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1E49E2"/>
                    </a:solidFill>
                  </a:tcPr>
                </a:tc>
                <a:tc gridSpan="2">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ko-KR" altLang="en-US" sz="900" b="0" i="0" u="none" strike="noStrike" kern="1200" cap="none" spc="0" normalizeH="0" baseline="0" dirty="0">
                          <a:ln>
                            <a:solidFill>
                              <a:srgbClr val="FFFFFF">
                                <a:lumMod val="75000"/>
                                <a:alpha val="0"/>
                              </a:srgbClr>
                            </a:solidFill>
                          </a:ln>
                          <a:solidFill>
                            <a:schemeClr val="bg1"/>
                          </a:solidFill>
                          <a:effectLst/>
                          <a:uLnTx/>
                          <a:uFillTx/>
                          <a:latin typeface="+mj-ea"/>
                          <a:ea typeface="+mj-ea"/>
                          <a:cs typeface="+mn-cs"/>
                        </a:rPr>
                        <a:t>재보험</a:t>
                      </a:r>
                      <a:endParaRPr kumimoji="0" sz="900" b="0" i="0" u="none" strike="noStrike" kern="1200" cap="none" spc="0" normalizeH="0" baseline="0" dirty="0">
                        <a:ln>
                          <a:solidFill>
                            <a:srgbClr val="FFFFFF">
                              <a:lumMod val="75000"/>
                              <a:alpha val="0"/>
                            </a:srgbClr>
                          </a:solidFill>
                        </a:ln>
                        <a:solidFill>
                          <a:schemeClr val="bg1"/>
                        </a:solidFill>
                        <a:effectLst/>
                        <a:uLnTx/>
                        <a:uFillTx/>
                        <a:latin typeface="+mj-ea"/>
                        <a:ea typeface="+mj-ea"/>
                        <a:cs typeface="+mn-cs"/>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B8F5"/>
                    </a:solidFill>
                  </a:tcPr>
                </a:tc>
                <a:tc hMerge="1">
                  <a: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ko-KR" sz="900" b="0" i="0" u="none" strike="noStrike" kern="1200" cap="none" spc="0" normalizeH="0" baseline="0" dirty="0">
                        <a:ln>
                          <a:solidFill>
                            <a:srgbClr val="FFFFFF">
                              <a:lumMod val="75000"/>
                              <a:alpha val="0"/>
                            </a:srgbClr>
                          </a:solidFill>
                        </a:ln>
                        <a:solidFill>
                          <a:schemeClr val="bg1"/>
                        </a:solidFill>
                        <a:effectLst/>
                        <a:uLnTx/>
                        <a:uFillTx/>
                        <a:latin typeface="+mj-ea"/>
                        <a:ea typeface="+mj-ea"/>
                        <a:cs typeface="+mn-cs"/>
                      </a:endParaRPr>
                    </a:p>
                  </a:txBody>
                  <a:tcPr marL="36000" marR="3600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3175" cap="flat" cmpd="sng" algn="ctr">
                      <a:solidFill>
                        <a:schemeClr val="bg1"/>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tx2"/>
                    </a:solidFill>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ko-KR" altLang="en-US" sz="900" b="0" i="0" u="none" strike="noStrike" kern="1200" cap="none" spc="0" normalizeH="0" baseline="0" dirty="0">
                          <a:ln>
                            <a:solidFill>
                              <a:srgbClr val="FFFFFF">
                                <a:lumMod val="75000"/>
                                <a:alpha val="0"/>
                              </a:srgbClr>
                            </a:solidFill>
                          </a:ln>
                          <a:solidFill>
                            <a:schemeClr val="bg1"/>
                          </a:solidFill>
                          <a:effectLst/>
                          <a:uLnTx/>
                          <a:uFillTx/>
                          <a:latin typeface="+mj-ea"/>
                          <a:ea typeface="+mj-ea"/>
                          <a:cs typeface="+mn-cs"/>
                        </a:rPr>
                        <a:t>건강</a:t>
                      </a:r>
                      <a:r>
                        <a:rPr kumimoji="0" lang="en-US" altLang="ko-KR" sz="900" b="0" i="0" u="none" strike="noStrike" kern="1200" cap="none" spc="0" normalizeH="0" baseline="0" dirty="0">
                          <a:ln>
                            <a:solidFill>
                              <a:srgbClr val="FFFFFF">
                                <a:lumMod val="75000"/>
                                <a:alpha val="0"/>
                              </a:srgbClr>
                            </a:solidFill>
                          </a:ln>
                          <a:solidFill>
                            <a:schemeClr val="bg1"/>
                          </a:solidFill>
                          <a:effectLst/>
                          <a:uLnTx/>
                          <a:uFillTx/>
                          <a:latin typeface="+mj-ea"/>
                          <a:ea typeface="+mj-ea"/>
                          <a:cs typeface="+mn-cs"/>
                        </a:rPr>
                        <a:t>·</a:t>
                      </a:r>
                      <a:r>
                        <a:rPr kumimoji="0" lang="ko-KR" altLang="en-US" sz="900" b="0" i="0" u="none" strike="noStrike" kern="1200" cap="none" spc="0" normalizeH="0" baseline="0" dirty="0">
                          <a:ln>
                            <a:solidFill>
                              <a:srgbClr val="FFFFFF">
                                <a:lumMod val="75000"/>
                                <a:alpha val="0"/>
                              </a:srgbClr>
                            </a:solidFill>
                          </a:ln>
                          <a:solidFill>
                            <a:schemeClr val="bg1"/>
                          </a:solidFill>
                          <a:effectLst/>
                          <a:uLnTx/>
                          <a:uFillTx/>
                          <a:latin typeface="+mj-ea"/>
                          <a:ea typeface="+mj-ea"/>
                          <a:cs typeface="+mn-cs"/>
                        </a:rPr>
                        <a:t>소액</a:t>
                      </a:r>
                      <a:endParaRPr kumimoji="0" sz="900" b="0" i="0" u="none" strike="noStrike" kern="1200" cap="none" spc="0" normalizeH="0" baseline="0" dirty="0">
                        <a:ln>
                          <a:solidFill>
                            <a:srgbClr val="FFFFFF">
                              <a:lumMod val="75000"/>
                              <a:alpha val="0"/>
                            </a:srgbClr>
                          </a:solidFill>
                        </a:ln>
                        <a:solidFill>
                          <a:schemeClr val="bg1"/>
                        </a:solidFill>
                        <a:effectLst/>
                        <a:uLnTx/>
                        <a:uFillTx/>
                        <a:latin typeface="+mj-ea"/>
                        <a:ea typeface="+mj-ea"/>
                        <a:cs typeface="+mn-cs"/>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B8F5"/>
                    </a:solidFill>
                  </a:tcPr>
                </a:tc>
                <a:tc gridSpan="2">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ko-KR" altLang="en-US" sz="900" b="0" i="0" u="none" strike="noStrike" kern="1200" cap="none" spc="0" normalizeH="0" baseline="0" dirty="0">
                          <a:ln>
                            <a:solidFill>
                              <a:srgbClr val="FFFFFF">
                                <a:lumMod val="75000"/>
                                <a:alpha val="0"/>
                              </a:srgbClr>
                            </a:solidFill>
                          </a:ln>
                          <a:solidFill>
                            <a:schemeClr val="bg1"/>
                          </a:solidFill>
                          <a:effectLst/>
                          <a:uLnTx/>
                          <a:uFillTx/>
                          <a:latin typeface="+mj-ea"/>
                          <a:ea typeface="+mj-ea"/>
                          <a:cs typeface="+mn-cs"/>
                        </a:rPr>
                        <a:t>중개인</a:t>
                      </a:r>
                      <a:endParaRPr kumimoji="0" sz="900" b="0" i="0" u="none" strike="noStrike" kern="1200" cap="none" spc="0" normalizeH="0" baseline="0" dirty="0">
                        <a:ln>
                          <a:solidFill>
                            <a:srgbClr val="FFFFFF">
                              <a:lumMod val="75000"/>
                              <a:alpha val="0"/>
                            </a:srgbClr>
                          </a:solidFill>
                        </a:ln>
                        <a:solidFill>
                          <a:schemeClr val="bg1"/>
                        </a:solidFill>
                        <a:effectLst/>
                        <a:uLnTx/>
                        <a:uFillTx/>
                        <a:latin typeface="+mj-ea"/>
                        <a:ea typeface="+mj-ea"/>
                        <a:cs typeface="+mn-cs"/>
                      </a:endParaRPr>
                    </a:p>
                  </a:txBody>
                  <a:tcPr marL="0" marR="0" marT="0" marB="0" anchor="ctr">
                    <a:lnL w="6350" cap="flat" cmpd="sng" algn="ctr">
                      <a:solidFill>
                        <a:schemeClr val="bg1"/>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B8F5"/>
                    </a:solidFill>
                  </a:tcPr>
                </a:tc>
                <a:tc hMerge="1">
                  <a: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ko-KR" sz="900" b="0" i="0" u="none" strike="noStrike" kern="1200" cap="none" spc="0" normalizeH="0" baseline="0" dirty="0">
                        <a:ln>
                          <a:solidFill>
                            <a:srgbClr val="FFFFFF">
                              <a:lumMod val="75000"/>
                              <a:alpha val="0"/>
                            </a:srgbClr>
                          </a:solidFill>
                        </a:ln>
                        <a:solidFill>
                          <a:schemeClr val="bg1"/>
                        </a:solidFill>
                        <a:effectLst/>
                        <a:uLnTx/>
                        <a:uFillTx/>
                        <a:latin typeface="+mj-ea"/>
                        <a:ea typeface="+mj-ea"/>
                        <a:cs typeface="+mn-cs"/>
                      </a:endParaRPr>
                    </a:p>
                  </a:txBody>
                  <a:tcPr marL="36000" marR="3600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3175" cap="flat" cmpd="sng" algn="ctr">
                      <a:solidFill>
                        <a:schemeClr val="bg1"/>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7213EA"/>
                    </a:solidFill>
                  </a:tcPr>
                </a:tc>
                <a:extLst>
                  <a:ext uri="{0D108BD9-81ED-4DB2-BD59-A6C34878D82A}">
                    <a16:rowId xmlns:a16="http://schemas.microsoft.com/office/drawing/2014/main" val="861728479"/>
                  </a:ext>
                </a:extLst>
              </a:tr>
              <a:tr h="180000">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ko-KR" altLang="en-US" sz="900" b="0" i="0" u="none" strike="noStrike" kern="1200" cap="none" spc="0" normalizeH="0" baseline="0" dirty="0">
                          <a:ln>
                            <a:solidFill>
                              <a:srgbClr val="FFFFFF">
                                <a:lumMod val="75000"/>
                                <a:alpha val="0"/>
                              </a:srgbClr>
                            </a:solidFill>
                          </a:ln>
                          <a:solidFill>
                            <a:schemeClr val="bg1"/>
                          </a:solidFill>
                          <a:effectLst/>
                          <a:uLnTx/>
                          <a:uFillTx/>
                          <a:latin typeface="+mj-ea"/>
                          <a:ea typeface="+mj-ea"/>
                          <a:cs typeface="+mn-cs"/>
                        </a:rPr>
                        <a:t>유형</a:t>
                      </a:r>
                      <a:endParaRPr kumimoji="0" sz="900" b="0" i="0" u="none" strike="noStrike" kern="1200" cap="none" spc="0" normalizeH="0" baseline="0" dirty="0">
                        <a:ln>
                          <a:solidFill>
                            <a:srgbClr val="FFFFFF">
                              <a:lumMod val="75000"/>
                              <a:alpha val="0"/>
                            </a:srgbClr>
                          </a:solidFill>
                        </a:ln>
                        <a:solidFill>
                          <a:schemeClr val="bg1"/>
                        </a:solidFill>
                        <a:effectLst/>
                        <a:uLnTx/>
                        <a:uFillTx/>
                        <a:latin typeface="+mj-ea"/>
                        <a:ea typeface="+mj-ea"/>
                        <a:cs typeface="+mn-cs"/>
                      </a:endParaRPr>
                    </a:p>
                  </a:txBody>
                  <a:tcPr marL="0" marR="0" marT="0" marB="0" anchor="ctr">
                    <a:lnL w="3175" cap="flat" cmpd="sng" algn="ctr">
                      <a:no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00B8F5"/>
                    </a:solidFill>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ko-KR" altLang="en-US" sz="900" b="0" i="0" u="none" strike="noStrike" kern="1200" cap="none" spc="0" normalizeH="0" baseline="0" dirty="0">
                          <a:ln>
                            <a:solidFill>
                              <a:srgbClr val="FFFFFF">
                                <a:lumMod val="75000"/>
                                <a:alpha val="0"/>
                              </a:srgbClr>
                            </a:solidFill>
                          </a:ln>
                          <a:solidFill>
                            <a:schemeClr val="bg1"/>
                          </a:solidFill>
                          <a:effectLst/>
                          <a:uLnTx/>
                          <a:uFillTx/>
                          <a:latin typeface="+mj-ea"/>
                          <a:ea typeface="+mj-ea"/>
                          <a:cs typeface="+mn-cs"/>
                        </a:rPr>
                        <a:t>금액</a:t>
                      </a:r>
                      <a:endParaRPr kumimoji="0" sz="900" b="0" i="0" u="none" strike="noStrike" kern="1200" cap="none" spc="0" normalizeH="0" baseline="0" dirty="0">
                        <a:ln>
                          <a:solidFill>
                            <a:srgbClr val="FFFFFF">
                              <a:lumMod val="75000"/>
                              <a:alpha val="0"/>
                            </a:srgbClr>
                          </a:solidFill>
                        </a:ln>
                        <a:solidFill>
                          <a:schemeClr val="bg1"/>
                        </a:solidFill>
                        <a:effectLst/>
                        <a:uLnTx/>
                        <a:uFillTx/>
                        <a:latin typeface="+mj-ea"/>
                        <a:ea typeface="+mj-ea"/>
                        <a:cs typeface="+mn-cs"/>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00B8F5"/>
                    </a:solidFill>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ko-KR" altLang="en-US" sz="900" b="0" i="0" u="none" strike="noStrike" kern="1200" cap="none" spc="0" normalizeH="0" baseline="0" dirty="0">
                          <a:ln>
                            <a:solidFill>
                              <a:srgbClr val="FFFFFF">
                                <a:lumMod val="75000"/>
                                <a:alpha val="0"/>
                              </a:srgbClr>
                            </a:solidFill>
                          </a:ln>
                          <a:solidFill>
                            <a:schemeClr val="bg1"/>
                          </a:solidFill>
                          <a:effectLst/>
                          <a:uLnTx/>
                          <a:uFillTx/>
                          <a:latin typeface="+mj-ea"/>
                          <a:ea typeface="+mj-ea"/>
                          <a:cs typeface="+mn-cs"/>
                        </a:rPr>
                        <a:t>유형</a:t>
                      </a: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00B8F5"/>
                    </a:solidFill>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ko-KR" altLang="en-US" sz="900" b="0" i="0" u="none" strike="noStrike" kern="1200" cap="none" spc="0" normalizeH="0" baseline="0" dirty="0">
                          <a:ln>
                            <a:solidFill>
                              <a:srgbClr val="FFFFFF">
                                <a:lumMod val="75000"/>
                                <a:alpha val="0"/>
                              </a:srgbClr>
                            </a:solidFill>
                          </a:ln>
                          <a:solidFill>
                            <a:schemeClr val="bg1"/>
                          </a:solidFill>
                          <a:effectLst/>
                          <a:uLnTx/>
                          <a:uFillTx/>
                          <a:latin typeface="+mj-ea"/>
                          <a:ea typeface="+mj-ea"/>
                          <a:cs typeface="+mn-cs"/>
                        </a:rPr>
                        <a:t>금액</a:t>
                      </a: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00B8F5"/>
                    </a:solidFill>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ko-KR" altLang="en-US" sz="900" b="0" i="0" u="none" strike="noStrike" kern="1200" cap="none" spc="0" normalizeH="0" baseline="0" dirty="0">
                          <a:ln>
                            <a:solidFill>
                              <a:srgbClr val="FFFFFF">
                                <a:lumMod val="75000"/>
                                <a:alpha val="0"/>
                              </a:srgbClr>
                            </a:solidFill>
                          </a:ln>
                          <a:solidFill>
                            <a:schemeClr val="bg1"/>
                          </a:solidFill>
                          <a:effectLst/>
                          <a:uLnTx/>
                          <a:uFillTx/>
                          <a:latin typeface="+mj-ea"/>
                          <a:ea typeface="+mj-ea"/>
                          <a:cs typeface="+mn-cs"/>
                        </a:rPr>
                        <a:t>유형</a:t>
                      </a: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00B8F5"/>
                    </a:solidFill>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ko-KR" altLang="en-US" sz="900" b="0" i="0" u="none" strike="noStrike" kern="1200" cap="none" spc="0" normalizeH="0" baseline="0" dirty="0">
                          <a:ln>
                            <a:solidFill>
                              <a:srgbClr val="FFFFFF">
                                <a:lumMod val="75000"/>
                                <a:alpha val="0"/>
                              </a:srgbClr>
                            </a:solidFill>
                          </a:ln>
                          <a:solidFill>
                            <a:schemeClr val="bg1"/>
                          </a:solidFill>
                          <a:effectLst/>
                          <a:uLnTx/>
                          <a:uFillTx/>
                          <a:latin typeface="+mj-ea"/>
                          <a:ea typeface="+mj-ea"/>
                          <a:cs typeface="+mn-cs"/>
                        </a:rPr>
                        <a:t>금액</a:t>
                      </a: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00B8F5"/>
                    </a:solidFill>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ko-KR" altLang="en-US" sz="900" b="0" i="0" u="none" strike="noStrike" kern="1200" cap="none" spc="0" normalizeH="0" baseline="0" noProof="0" dirty="0">
                          <a:ln>
                            <a:solidFill>
                              <a:srgbClr val="FFFFFF">
                                <a:lumMod val="75000"/>
                                <a:alpha val="0"/>
                              </a:srgbClr>
                            </a:solidFill>
                          </a:ln>
                          <a:solidFill>
                            <a:schemeClr val="bg1"/>
                          </a:solidFill>
                          <a:effectLst/>
                          <a:uLnTx/>
                          <a:uFillTx/>
                          <a:latin typeface="+mj-ea"/>
                          <a:ea typeface="+mj-ea"/>
                          <a:cs typeface="+mn-cs"/>
                        </a:rPr>
                        <a:t>금액</a:t>
                      </a: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00B8F5"/>
                    </a:solidFill>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ko-KR" altLang="en-US" sz="900" b="0" i="0" u="none" strike="noStrike" kern="1200" cap="none" spc="0" normalizeH="0" baseline="0" dirty="0">
                          <a:ln>
                            <a:solidFill>
                              <a:srgbClr val="FFFFFF">
                                <a:lumMod val="75000"/>
                                <a:alpha val="0"/>
                              </a:srgbClr>
                            </a:solidFill>
                          </a:ln>
                          <a:solidFill>
                            <a:schemeClr val="bg1"/>
                          </a:solidFill>
                          <a:effectLst/>
                          <a:uLnTx/>
                          <a:uFillTx/>
                          <a:latin typeface="+mj-ea"/>
                          <a:ea typeface="+mj-ea"/>
                          <a:cs typeface="+mn-cs"/>
                        </a:rPr>
                        <a:t>유형</a:t>
                      </a:r>
                      <a:endParaRPr kumimoji="0" sz="900" b="0" i="0" u="none" strike="noStrike" kern="1200" cap="none" spc="0" normalizeH="0" baseline="0" dirty="0">
                        <a:ln>
                          <a:solidFill>
                            <a:srgbClr val="FFFFFF">
                              <a:lumMod val="75000"/>
                              <a:alpha val="0"/>
                            </a:srgbClr>
                          </a:solidFill>
                        </a:ln>
                        <a:solidFill>
                          <a:schemeClr val="bg1"/>
                        </a:solidFill>
                        <a:effectLst/>
                        <a:uLnTx/>
                        <a:uFillTx/>
                        <a:latin typeface="+mj-ea"/>
                        <a:ea typeface="+mj-ea"/>
                        <a:cs typeface="+mn-cs"/>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00B8F5"/>
                    </a:solidFill>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ko-KR" altLang="en-US" sz="900" b="0" i="0" u="none" strike="noStrike" kern="1200" cap="none" spc="0" normalizeH="0" baseline="0" dirty="0">
                          <a:ln>
                            <a:solidFill>
                              <a:srgbClr val="FFFFFF">
                                <a:lumMod val="75000"/>
                                <a:alpha val="0"/>
                              </a:srgbClr>
                            </a:solidFill>
                          </a:ln>
                          <a:solidFill>
                            <a:schemeClr val="bg1"/>
                          </a:solidFill>
                          <a:effectLst/>
                          <a:uLnTx/>
                          <a:uFillTx/>
                          <a:latin typeface="+mj-ea"/>
                          <a:ea typeface="+mj-ea"/>
                          <a:cs typeface="+mn-cs"/>
                        </a:rPr>
                        <a:t>금액</a:t>
                      </a:r>
                      <a:endParaRPr kumimoji="0" lang="en-US" altLang="ko-KR" sz="900" b="0" i="0" u="none" strike="noStrike" kern="1200" cap="none" spc="0" normalizeH="0" baseline="0" dirty="0">
                        <a:ln>
                          <a:solidFill>
                            <a:srgbClr val="FFFFFF">
                              <a:lumMod val="75000"/>
                              <a:alpha val="0"/>
                            </a:srgbClr>
                          </a:solidFill>
                        </a:ln>
                        <a:solidFill>
                          <a:schemeClr val="bg1"/>
                        </a:solidFill>
                        <a:effectLst/>
                        <a:uLnTx/>
                        <a:uFillTx/>
                        <a:latin typeface="+mj-ea"/>
                        <a:ea typeface="+mj-ea"/>
                        <a:cs typeface="+mn-cs"/>
                      </a:endParaRPr>
                    </a:p>
                  </a:txBody>
                  <a:tcPr marL="0" marR="0" marT="0" marB="0" anchor="ctr">
                    <a:lnL w="6350" cap="flat" cmpd="sng" algn="ctr">
                      <a:solidFill>
                        <a:schemeClr val="bg1"/>
                      </a:solidFill>
                      <a:prstDash val="solid"/>
                      <a:round/>
                      <a:headEnd type="none" w="med" len="med"/>
                      <a:tailEnd type="none" w="med" len="med"/>
                    </a:lnL>
                    <a:lnR w="3175"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00B8F5"/>
                    </a:solidFill>
                  </a:tcPr>
                </a:tc>
                <a:extLst>
                  <a:ext uri="{0D108BD9-81ED-4DB2-BD59-A6C34878D82A}">
                    <a16:rowId xmlns:a16="http://schemas.microsoft.com/office/drawing/2014/main" val="1327285893"/>
                  </a:ext>
                </a:extLst>
              </a:tr>
              <a:tr h="658325">
                <a:tc>
                  <a:txBody>
                    <a:bodyPr/>
                    <a:lstStyle/>
                    <a:p>
                      <a:pPr marL="88900" marR="0" lvl="0" indent="-88900" algn="l"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ko-KR" sz="900" b="0" i="0" u="none" strike="noStrike" kern="1200" cap="none" spc="0" normalizeH="0" baseline="0" dirty="0">
                          <a:ln>
                            <a:solidFill>
                              <a:srgbClr val="FFFFFF">
                                <a:lumMod val="75000"/>
                                <a:alpha val="0"/>
                              </a:srgbClr>
                            </a:solidFill>
                          </a:ln>
                          <a:solidFill>
                            <a:schemeClr val="tx1"/>
                          </a:solidFill>
                          <a:effectLst/>
                          <a:uLnTx/>
                          <a:uFillTx/>
                          <a:latin typeface="KoPub돋움체 Medium" panose="00000600000000000000" pitchFamily="2" charset="-127"/>
                          <a:ea typeface="KoPub돋움체 Medium" panose="00000600000000000000" pitchFamily="2" charset="-127"/>
                          <a:cs typeface="+mn-cs"/>
                        </a:rPr>
                        <a:t>(a) </a:t>
                      </a:r>
                      <a:r>
                        <a:rPr kumimoji="0" lang="ko-KR" altLang="en-US" sz="900" b="0" i="0" u="none" strike="noStrike" kern="1200" cap="none" spc="0" normalizeH="0" baseline="0" dirty="0">
                          <a:ln>
                            <a:solidFill>
                              <a:srgbClr val="FFFFFF">
                                <a:lumMod val="75000"/>
                                <a:alpha val="0"/>
                              </a:srgbClr>
                            </a:solidFill>
                          </a:ln>
                          <a:solidFill>
                            <a:schemeClr val="tx1"/>
                          </a:solidFill>
                          <a:effectLst/>
                          <a:uLnTx/>
                          <a:uFillTx/>
                          <a:latin typeface="KoPub돋움체 Medium" panose="00000600000000000000" pitchFamily="2" charset="-127"/>
                          <a:ea typeface="KoPub돋움체 Medium" panose="00000600000000000000" pitchFamily="2" charset="-127"/>
                          <a:cs typeface="+mn-cs"/>
                        </a:rPr>
                        <a:t>일반보험 </a:t>
                      </a:r>
                      <a:r>
                        <a:rPr kumimoji="0" lang="en-US" altLang="ko-KR" sz="900" b="0" i="0" u="none" strike="noStrike" kern="1200" cap="none" spc="0" normalizeH="0" baseline="0" dirty="0">
                          <a:ln>
                            <a:solidFill>
                              <a:srgbClr val="FFFFFF">
                                <a:lumMod val="75000"/>
                                <a:alpha val="0"/>
                              </a:srgbClr>
                            </a:solidFill>
                          </a:ln>
                          <a:solidFill>
                            <a:schemeClr val="tx1"/>
                          </a:solidFill>
                          <a:effectLst/>
                          <a:uLnTx/>
                          <a:uFillTx/>
                          <a:latin typeface="KoPub돋움체 Medium" panose="00000600000000000000" pitchFamily="2" charset="-127"/>
                          <a:ea typeface="KoPub돋움체 Medium" panose="00000600000000000000" pitchFamily="2" charset="-127"/>
                          <a:cs typeface="+mn-cs"/>
                        </a:rPr>
                        <a:t>(</a:t>
                      </a:r>
                      <a:r>
                        <a:rPr kumimoji="0" lang="ko-KR" altLang="en-US" sz="900" b="0" i="0" u="none" strike="noStrike" kern="1200" cap="none" spc="0" normalizeH="0" baseline="0" dirty="0">
                          <a:ln>
                            <a:solidFill>
                              <a:srgbClr val="FFFFFF">
                                <a:lumMod val="75000"/>
                                <a:alpha val="0"/>
                              </a:srgbClr>
                            </a:solidFill>
                          </a:ln>
                          <a:solidFill>
                            <a:schemeClr val="tx1"/>
                          </a:solidFill>
                          <a:effectLst/>
                          <a:uLnTx/>
                          <a:uFillTx/>
                          <a:latin typeface="KoPub돋움체 Medium" panose="00000600000000000000" pitchFamily="2" charset="-127"/>
                          <a:ea typeface="KoPub돋움체 Medium" panose="00000600000000000000" pitchFamily="2" charset="-127"/>
                          <a:cs typeface="+mn-cs"/>
                        </a:rPr>
                        <a:t>항공</a:t>
                      </a:r>
                      <a:r>
                        <a:rPr kumimoji="0" lang="en-US" altLang="ko-KR" sz="900" b="0" i="0" u="none" strike="noStrike" kern="1200" cap="none" spc="0" normalizeH="0" baseline="0" dirty="0">
                          <a:ln>
                            <a:solidFill>
                              <a:srgbClr val="FFFFFF">
                                <a:lumMod val="75000"/>
                                <a:alpha val="0"/>
                              </a:srgbClr>
                            </a:solidFill>
                          </a:ln>
                          <a:solidFill>
                            <a:schemeClr val="tx1"/>
                          </a:solidFill>
                          <a:effectLst/>
                          <a:uLnTx/>
                          <a:uFillTx/>
                          <a:latin typeface="KoPub돋움체 Medium" panose="00000600000000000000" pitchFamily="2" charset="-127"/>
                          <a:ea typeface="KoPub돋움체 Medium" panose="00000600000000000000" pitchFamily="2" charset="-127"/>
                          <a:cs typeface="+mn-cs"/>
                        </a:rPr>
                        <a:t>·</a:t>
                      </a:r>
                      <a:r>
                        <a:rPr kumimoji="0" lang="ko-KR" altLang="en-US" sz="900" b="0" i="0" u="none" strike="noStrike" kern="1200" cap="none" spc="0" normalizeH="0" baseline="0" dirty="0">
                          <a:ln>
                            <a:solidFill>
                              <a:srgbClr val="FFFFFF">
                                <a:lumMod val="75000"/>
                                <a:alpha val="0"/>
                              </a:srgbClr>
                            </a:solidFill>
                          </a:ln>
                          <a:solidFill>
                            <a:schemeClr val="tx1"/>
                          </a:solidFill>
                          <a:effectLst/>
                          <a:uLnTx/>
                          <a:uFillTx/>
                          <a:latin typeface="KoPub돋움체 Medium" panose="00000600000000000000" pitchFamily="2" charset="-127"/>
                          <a:ea typeface="KoPub돋움체 Medium" panose="00000600000000000000" pitchFamily="2" charset="-127"/>
                          <a:cs typeface="+mn-cs"/>
                        </a:rPr>
                        <a:t>위성보험 제외</a:t>
                      </a:r>
                      <a:r>
                        <a:rPr kumimoji="0" lang="en-US" altLang="ko-KR" sz="900" b="0" i="0" u="none" strike="noStrike" kern="1200" cap="none" spc="0" normalizeH="0" baseline="0" dirty="0">
                          <a:ln>
                            <a:solidFill>
                              <a:srgbClr val="FFFFFF">
                                <a:lumMod val="75000"/>
                                <a:alpha val="0"/>
                              </a:srgbClr>
                            </a:solidFill>
                          </a:ln>
                          <a:solidFill>
                            <a:schemeClr val="tx1"/>
                          </a:solidFill>
                          <a:effectLst/>
                          <a:uLnTx/>
                          <a:uFillTx/>
                          <a:latin typeface="KoPub돋움체 Medium" panose="00000600000000000000" pitchFamily="2" charset="-127"/>
                          <a:ea typeface="KoPub돋움체 Medium" panose="00000600000000000000" pitchFamily="2" charset="-127"/>
                          <a:cs typeface="+mn-cs"/>
                        </a:rPr>
                        <a:t>) </a:t>
                      </a:r>
                      <a:r>
                        <a:rPr kumimoji="0" lang="ko-KR" altLang="en-US" sz="900" b="0" i="0" u="none" strike="noStrike" kern="1200" cap="none" spc="0" normalizeH="0" baseline="0" dirty="0">
                          <a:ln>
                            <a:solidFill>
                              <a:srgbClr val="FFFFFF">
                                <a:lumMod val="75000"/>
                                <a:alpha val="0"/>
                              </a:srgbClr>
                            </a:solidFill>
                          </a:ln>
                          <a:solidFill>
                            <a:schemeClr val="tx1"/>
                          </a:solidFill>
                          <a:effectLst/>
                          <a:uLnTx/>
                          <a:uFillTx/>
                          <a:latin typeface="KoPub돋움체 Medium" panose="00000600000000000000" pitchFamily="2" charset="-127"/>
                          <a:ea typeface="KoPub돋움체 Medium" panose="00000600000000000000" pitchFamily="2" charset="-127"/>
                          <a:cs typeface="+mn-cs"/>
                        </a:rPr>
                        <a:t>및 건강보험 판매</a:t>
                      </a:r>
                      <a:endParaRPr kumimoji="0" sz="900" b="0" i="0" u="none" strike="noStrike" kern="1200" cap="none" spc="0" normalizeH="0" baseline="0" dirty="0">
                        <a:ln>
                          <a:solidFill>
                            <a:srgbClr val="FFFFFF">
                              <a:lumMod val="75000"/>
                              <a:alpha val="0"/>
                            </a:srgbClr>
                          </a:solidFill>
                        </a:ln>
                        <a:solidFill>
                          <a:schemeClr val="tx1"/>
                        </a:solidFill>
                        <a:effectLst/>
                        <a:uLnTx/>
                        <a:uFillTx/>
                        <a:latin typeface="KoPub돋움체 Medium" panose="00000600000000000000" pitchFamily="2" charset="-127"/>
                        <a:ea typeface="KoPub돋움체 Medium" panose="00000600000000000000" pitchFamily="2" charset="-127"/>
                        <a:cs typeface="+mn-cs"/>
                      </a:endParaRPr>
                    </a:p>
                  </a:txBody>
                  <a:tcPr marL="72000" marR="36000" marT="72000" marB="0">
                    <a:lnL w="3175" cap="flat" cmpd="sng" algn="ctr">
                      <a:solidFill>
                        <a:schemeClr val="bg1"/>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marL="88900" marR="0" lvl="0" indent="-88900" algn="l"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dirty="0">
                          <a:ln>
                            <a:solidFill>
                              <a:srgbClr val="FFFFFF">
                                <a:lumMod val="75000"/>
                                <a:alpha val="0"/>
                              </a:srgbClr>
                            </a:solidFill>
                          </a:ln>
                          <a:solidFill>
                            <a:schemeClr val="tx1">
                              <a:lumMod val="75000"/>
                              <a:lumOff val="25000"/>
                            </a:schemeClr>
                          </a:solidFill>
                          <a:effectLst/>
                          <a:uLnTx/>
                          <a:uFillTx/>
                          <a:latin typeface="KoPub돋움체 Medium" panose="00000600000000000000" pitchFamily="2" charset="-127"/>
                          <a:ea typeface="KoPub돋움체 Medium" panose="00000600000000000000" pitchFamily="2" charset="-127"/>
                          <a:cs typeface="+mn-cs"/>
                        </a:rPr>
                        <a:t>3</a:t>
                      </a:r>
                      <a:r>
                        <a:rPr kumimoji="0" lang="en-US" altLang="ko-KR" sz="900" b="0" i="0" u="none" strike="noStrike" kern="1200" cap="none" spc="0" normalizeH="0" baseline="0" dirty="0">
                          <a:ln>
                            <a:solidFill>
                              <a:srgbClr val="FFFFFF">
                                <a:lumMod val="75000"/>
                                <a:alpha val="0"/>
                              </a:srgbClr>
                            </a:solidFill>
                          </a:ln>
                          <a:solidFill>
                            <a:schemeClr val="tx1">
                              <a:lumMod val="75000"/>
                              <a:lumOff val="25000"/>
                            </a:schemeClr>
                          </a:solidFill>
                          <a:effectLst/>
                          <a:uLnTx/>
                          <a:uFillTx/>
                          <a:latin typeface="KoPub돋움체 Medium" panose="00000600000000000000" pitchFamily="2" charset="-127"/>
                          <a:ea typeface="KoPub돋움체 Medium" panose="00000600000000000000" pitchFamily="2" charset="-127"/>
                          <a:cs typeface="+mn-cs"/>
                        </a:rPr>
                        <a:t>,</a:t>
                      </a:r>
                      <a:r>
                        <a:rPr kumimoji="0" lang="en-US" sz="900" b="0" i="0" u="none" strike="noStrike" kern="1200" cap="none" spc="0" normalizeH="0" baseline="0" dirty="0">
                          <a:ln>
                            <a:solidFill>
                              <a:srgbClr val="FFFFFF">
                                <a:lumMod val="75000"/>
                                <a:alpha val="0"/>
                              </a:srgbClr>
                            </a:solidFill>
                          </a:ln>
                          <a:solidFill>
                            <a:schemeClr val="tx1">
                              <a:lumMod val="75000"/>
                              <a:lumOff val="25000"/>
                            </a:schemeClr>
                          </a:solidFill>
                          <a:effectLst/>
                          <a:uLnTx/>
                          <a:uFillTx/>
                          <a:latin typeface="KoPub돋움체 Medium" panose="00000600000000000000" pitchFamily="2" charset="-127"/>
                          <a:ea typeface="KoPub돋움체 Medium" panose="00000600000000000000" pitchFamily="2" charset="-127"/>
                          <a:cs typeface="+mn-cs"/>
                        </a:rPr>
                        <a:t>00</a:t>
                      </a:r>
                      <a:r>
                        <a:rPr kumimoji="0" lang="en-US" altLang="ko-KR" sz="900" b="0" i="0" u="none" strike="noStrike" kern="1200" cap="none" spc="0" normalizeH="0" baseline="0" dirty="0">
                          <a:ln>
                            <a:solidFill>
                              <a:srgbClr val="FFFFFF">
                                <a:lumMod val="75000"/>
                                <a:alpha val="0"/>
                              </a:srgbClr>
                            </a:solidFill>
                          </a:ln>
                          <a:solidFill>
                            <a:schemeClr val="tx1">
                              <a:lumMod val="75000"/>
                              <a:lumOff val="25000"/>
                            </a:schemeClr>
                          </a:solidFill>
                          <a:effectLst/>
                          <a:uLnTx/>
                          <a:uFillTx/>
                          <a:latin typeface="KoPub돋움체 Medium" panose="00000600000000000000" pitchFamily="2" charset="-127"/>
                          <a:ea typeface="KoPub돋움체 Medium" panose="00000600000000000000" pitchFamily="2" charset="-127"/>
                          <a:cs typeface="+mn-cs"/>
                        </a:rPr>
                        <a:t>0</a:t>
                      </a:r>
                      <a:r>
                        <a:rPr kumimoji="0" lang="ko-KR" altLang="en-US" sz="900" b="0" i="0" u="none" strike="noStrike" kern="1200" cap="none" spc="0" normalizeH="0" baseline="0" dirty="0">
                          <a:ln>
                            <a:solidFill>
                              <a:srgbClr val="FFFFFF">
                                <a:lumMod val="75000"/>
                                <a:alpha val="0"/>
                              </a:srgbClr>
                            </a:solidFill>
                          </a:ln>
                          <a:solidFill>
                            <a:schemeClr val="tx1">
                              <a:lumMod val="75000"/>
                              <a:lumOff val="25000"/>
                            </a:schemeClr>
                          </a:solidFill>
                          <a:effectLst/>
                          <a:uLnTx/>
                          <a:uFillTx/>
                          <a:latin typeface="KoPub돋움체 Medium" panose="00000600000000000000" pitchFamily="2" charset="-127"/>
                          <a:ea typeface="KoPub돋움체 Medium" panose="00000600000000000000" pitchFamily="2" charset="-127"/>
                          <a:cs typeface="+mn-cs"/>
                        </a:rPr>
                        <a:t>억 동 </a:t>
                      </a:r>
                      <a:endParaRPr kumimoji="0" lang="en-US" altLang="ko-KR" sz="900" b="0" i="0" u="none" strike="noStrike" kern="1200" cap="none" spc="0" normalizeH="0" baseline="0" dirty="0">
                        <a:ln>
                          <a:solidFill>
                            <a:srgbClr val="FFFFFF">
                              <a:lumMod val="75000"/>
                              <a:alpha val="0"/>
                            </a:srgbClr>
                          </a:solidFill>
                        </a:ln>
                        <a:solidFill>
                          <a:schemeClr val="tx1">
                            <a:lumMod val="75000"/>
                            <a:lumOff val="25000"/>
                          </a:schemeClr>
                        </a:solidFill>
                        <a:effectLst/>
                        <a:uLnTx/>
                        <a:uFillTx/>
                        <a:latin typeface="KoPub돋움체 Medium" panose="00000600000000000000" pitchFamily="2" charset="-127"/>
                        <a:ea typeface="KoPub돋움체 Medium" panose="00000600000000000000" pitchFamily="2" charset="-127"/>
                        <a:cs typeface="+mn-cs"/>
                      </a:endParaRPr>
                    </a:p>
                    <a:p>
                      <a:pPr marL="88900" marR="0" lvl="0" indent="-88900" algn="l"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ko-KR" sz="900" b="0" i="0" u="none" strike="noStrike" kern="1200" cap="none" spc="0" normalizeH="0" baseline="0" dirty="0">
                        <a:ln>
                          <a:solidFill>
                            <a:srgbClr val="FFFFFF">
                              <a:lumMod val="75000"/>
                              <a:alpha val="0"/>
                            </a:srgbClr>
                          </a:solidFill>
                        </a:ln>
                        <a:solidFill>
                          <a:schemeClr val="tx1">
                            <a:lumMod val="75000"/>
                            <a:lumOff val="25000"/>
                          </a:schemeClr>
                        </a:solidFill>
                        <a:effectLst/>
                        <a:uLnTx/>
                        <a:uFillTx/>
                        <a:latin typeface="KoPub돋움체 Medium" panose="00000600000000000000" pitchFamily="2" charset="-127"/>
                        <a:ea typeface="KoPub돋움체 Medium" panose="00000600000000000000" pitchFamily="2" charset="-127"/>
                        <a:cs typeface="+mn-cs"/>
                      </a:endParaRPr>
                    </a:p>
                    <a:p>
                      <a:pPr marL="88900" marR="0" lvl="0" indent="-88900" algn="l"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ko-KR" sz="900" b="0" i="0" u="none" strike="noStrike" kern="1200" cap="none" spc="0" normalizeH="0" baseline="0" dirty="0">
                          <a:ln>
                            <a:solidFill>
                              <a:srgbClr val="FFFFFF">
                                <a:lumMod val="75000"/>
                                <a:alpha val="0"/>
                              </a:srgbClr>
                            </a:solidFill>
                          </a:ln>
                          <a:solidFill>
                            <a:schemeClr val="tx1">
                              <a:lumMod val="75000"/>
                              <a:lumOff val="25000"/>
                            </a:schemeClr>
                          </a:solidFill>
                          <a:effectLst/>
                          <a:uLnTx/>
                          <a:uFillTx/>
                          <a:latin typeface="KoPub돋움체 Medium" panose="00000600000000000000" pitchFamily="2" charset="-127"/>
                          <a:ea typeface="KoPub돋움체 Medium" panose="00000600000000000000" pitchFamily="2" charset="-127"/>
                          <a:cs typeface="+mn-cs"/>
                        </a:rPr>
                        <a:t>(2,000</a:t>
                      </a:r>
                      <a:r>
                        <a:rPr kumimoji="0" lang="ko-KR" altLang="en-US" sz="900" b="0" i="0" u="none" strike="noStrike" kern="1200" cap="none" spc="0" normalizeH="0" baseline="0" dirty="0">
                          <a:ln>
                            <a:solidFill>
                              <a:srgbClr val="FFFFFF">
                                <a:lumMod val="75000"/>
                                <a:alpha val="0"/>
                              </a:srgbClr>
                            </a:solidFill>
                          </a:ln>
                          <a:solidFill>
                            <a:schemeClr val="tx1">
                              <a:lumMod val="75000"/>
                              <a:lumOff val="25000"/>
                            </a:schemeClr>
                          </a:solidFill>
                          <a:effectLst/>
                          <a:uLnTx/>
                          <a:uFillTx/>
                          <a:latin typeface="KoPub돋움체 Medium" panose="00000600000000000000" pitchFamily="2" charset="-127"/>
                          <a:ea typeface="KoPub돋움체 Medium" panose="00000600000000000000" pitchFamily="2" charset="-127"/>
                          <a:cs typeface="+mn-cs"/>
                        </a:rPr>
                        <a:t>억 동*</a:t>
                      </a:r>
                      <a:r>
                        <a:rPr kumimoji="0" lang="en-US" altLang="ko-KR" sz="900" b="0" i="0" u="none" strike="noStrike" kern="1200" cap="none" spc="0" normalizeH="0" baseline="0" dirty="0">
                          <a:ln>
                            <a:solidFill>
                              <a:srgbClr val="FFFFFF">
                                <a:lumMod val="75000"/>
                                <a:alpha val="0"/>
                              </a:srgbClr>
                            </a:solidFill>
                          </a:ln>
                          <a:solidFill>
                            <a:schemeClr val="tx1">
                              <a:lumMod val="75000"/>
                              <a:lumOff val="25000"/>
                            </a:schemeClr>
                          </a:solidFill>
                          <a:effectLst/>
                          <a:uLnTx/>
                          <a:uFillTx/>
                          <a:latin typeface="KoPub돋움체 Medium" panose="00000600000000000000" pitchFamily="2" charset="-127"/>
                          <a:ea typeface="KoPub돋움체 Medium" panose="00000600000000000000" pitchFamily="2" charset="-127"/>
                          <a:cs typeface="+mn-cs"/>
                        </a:rPr>
                        <a:t>)</a:t>
                      </a:r>
                      <a:r>
                        <a:rPr kumimoji="0" lang="ko-KR" altLang="en-US" sz="900" b="0" i="0" u="none" strike="noStrike" kern="1200" cap="none" spc="0" normalizeH="0" baseline="0" dirty="0">
                          <a:ln>
                            <a:solidFill>
                              <a:srgbClr val="FFFFFF">
                                <a:lumMod val="75000"/>
                                <a:alpha val="0"/>
                              </a:srgbClr>
                            </a:solidFill>
                          </a:ln>
                          <a:solidFill>
                            <a:schemeClr val="tx1">
                              <a:lumMod val="75000"/>
                              <a:lumOff val="25000"/>
                            </a:schemeClr>
                          </a:solidFill>
                          <a:effectLst/>
                          <a:uLnTx/>
                          <a:uFillTx/>
                          <a:latin typeface="KoPub돋움체 Medium" panose="00000600000000000000" pitchFamily="2" charset="-127"/>
                          <a:ea typeface="KoPub돋움체 Medium" panose="00000600000000000000" pitchFamily="2" charset="-127"/>
                          <a:cs typeface="+mn-cs"/>
                        </a:rPr>
                        <a:t> </a:t>
                      </a:r>
                      <a:endParaRPr kumimoji="0" sz="900" b="0" i="0" u="none" strike="noStrike" kern="1200" cap="none" spc="0" normalizeH="0" baseline="0" dirty="0">
                        <a:ln>
                          <a:solidFill>
                            <a:srgbClr val="FFFFFF">
                              <a:lumMod val="75000"/>
                              <a:alpha val="0"/>
                            </a:srgbClr>
                          </a:solidFill>
                        </a:ln>
                        <a:solidFill>
                          <a:schemeClr val="tx1">
                            <a:lumMod val="75000"/>
                            <a:lumOff val="25000"/>
                          </a:schemeClr>
                        </a:solidFill>
                        <a:effectLst/>
                        <a:uLnTx/>
                        <a:uFillTx/>
                        <a:latin typeface="KoPub돋움체 Medium" panose="00000600000000000000" pitchFamily="2" charset="-127"/>
                        <a:ea typeface="KoPub돋움체 Medium" panose="00000600000000000000" pitchFamily="2" charset="-127"/>
                        <a:cs typeface="+mn-cs"/>
                      </a:endParaRPr>
                    </a:p>
                  </a:txBody>
                  <a:tcPr marL="72000" marR="0" marT="72000" marB="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rgbClr val="FFFFFF"/>
                    </a:solidFill>
                  </a:tcPr>
                </a:tc>
                <a:tc>
                  <a:txBody>
                    <a:bodyPr/>
                    <a:lstStyle/>
                    <a:p>
                      <a:pPr marL="88900" marR="0" lvl="0" indent="-88900" algn="l"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ko-KR" sz="900" b="0" i="0" u="none" strike="noStrike" kern="1200" cap="none" spc="0" normalizeH="0" baseline="0" dirty="0">
                          <a:ln>
                            <a:solidFill>
                              <a:srgbClr val="FFFFFF">
                                <a:lumMod val="75000"/>
                                <a:alpha val="0"/>
                              </a:srgbClr>
                            </a:solidFill>
                          </a:ln>
                          <a:solidFill>
                            <a:schemeClr val="tx1">
                              <a:lumMod val="75000"/>
                              <a:lumOff val="25000"/>
                            </a:schemeClr>
                          </a:solidFill>
                          <a:effectLst/>
                          <a:uLnTx/>
                          <a:uFillTx/>
                          <a:latin typeface="KoPub돋움체 Medium" panose="00000600000000000000" pitchFamily="2" charset="-127"/>
                          <a:ea typeface="KoPub돋움체 Medium" panose="00000600000000000000" pitchFamily="2" charset="-127"/>
                          <a:cs typeface="+mn-cs"/>
                        </a:rPr>
                        <a:t>(a): </a:t>
                      </a:r>
                      <a:r>
                        <a:rPr kumimoji="0" lang="ko-KR" altLang="en-US" sz="900" b="0" i="0" u="none" strike="noStrike" kern="1200" cap="none" spc="0" normalizeH="0" baseline="0" dirty="0">
                          <a:ln>
                            <a:solidFill>
                              <a:srgbClr val="FFFFFF">
                                <a:lumMod val="75000"/>
                                <a:alpha val="0"/>
                              </a:srgbClr>
                            </a:solidFill>
                          </a:ln>
                          <a:solidFill>
                            <a:schemeClr val="tx1">
                              <a:lumMod val="75000"/>
                              <a:lumOff val="25000"/>
                            </a:schemeClr>
                          </a:solidFill>
                          <a:effectLst/>
                          <a:uLnTx/>
                          <a:uFillTx/>
                          <a:latin typeface="KoPub돋움체 Medium" panose="00000600000000000000" pitchFamily="2" charset="-127"/>
                          <a:ea typeface="KoPub돋움체 Medium" panose="00000600000000000000" pitchFamily="2" charset="-127"/>
                          <a:cs typeface="+mn-cs"/>
                        </a:rPr>
                        <a:t>생명보험</a:t>
                      </a:r>
                      <a:r>
                        <a:rPr kumimoji="0" lang="en-US" altLang="ko-KR" sz="900" b="0" i="0" u="none" strike="noStrike" kern="1200" cap="none" spc="0" normalizeH="0" baseline="0" dirty="0">
                          <a:ln>
                            <a:solidFill>
                              <a:srgbClr val="FFFFFF">
                                <a:lumMod val="75000"/>
                                <a:alpha val="0"/>
                              </a:srgbClr>
                            </a:solidFill>
                          </a:ln>
                          <a:solidFill>
                            <a:schemeClr val="tx1">
                              <a:lumMod val="75000"/>
                              <a:lumOff val="25000"/>
                            </a:schemeClr>
                          </a:solidFill>
                          <a:effectLst/>
                          <a:uLnTx/>
                          <a:uFillTx/>
                          <a:latin typeface="KoPub돋움체 Medium" panose="00000600000000000000" pitchFamily="2" charset="-127"/>
                          <a:ea typeface="KoPub돋움체 Medium" panose="00000600000000000000" pitchFamily="2" charset="-127"/>
                          <a:cs typeface="+mn-cs"/>
                        </a:rPr>
                        <a:t>(</a:t>
                      </a:r>
                      <a:r>
                        <a:rPr kumimoji="0" lang="ko-KR" altLang="en-US" sz="900" b="0" i="0" u="none" strike="noStrike" kern="1200" cap="none" spc="0" normalizeH="0" baseline="0" dirty="0" err="1">
                          <a:ln>
                            <a:solidFill>
                              <a:srgbClr val="FFFFFF">
                                <a:lumMod val="75000"/>
                                <a:alpha val="0"/>
                              </a:srgbClr>
                            </a:solidFill>
                          </a:ln>
                          <a:solidFill>
                            <a:schemeClr val="tx1">
                              <a:lumMod val="75000"/>
                              <a:lumOff val="25000"/>
                            </a:schemeClr>
                          </a:solidFill>
                          <a:effectLst/>
                          <a:uLnTx/>
                          <a:uFillTx/>
                          <a:latin typeface="KoPub돋움체 Medium" panose="00000600000000000000" pitchFamily="2" charset="-127"/>
                          <a:ea typeface="KoPub돋움체 Medium" panose="00000600000000000000" pitchFamily="2" charset="-127"/>
                          <a:cs typeface="+mn-cs"/>
                        </a:rPr>
                        <a:t>변액</a:t>
                      </a:r>
                      <a:r>
                        <a:rPr kumimoji="0" lang="en-US" altLang="ko-KR" sz="900" b="0" i="0" u="none" strike="noStrike" kern="1200" cap="none" spc="0" normalizeH="0" baseline="0" dirty="0">
                          <a:ln>
                            <a:solidFill>
                              <a:srgbClr val="FFFFFF">
                                <a:lumMod val="75000"/>
                                <a:alpha val="0"/>
                              </a:srgbClr>
                            </a:solidFill>
                          </a:ln>
                          <a:solidFill>
                            <a:schemeClr val="tx1">
                              <a:lumMod val="75000"/>
                              <a:lumOff val="25000"/>
                            </a:schemeClr>
                          </a:solidFill>
                          <a:effectLst/>
                          <a:uLnTx/>
                          <a:uFillTx/>
                          <a:latin typeface="KoPub돋움체 Medium" panose="00000600000000000000" pitchFamily="2" charset="-127"/>
                          <a:ea typeface="KoPub돋움체 Medium" panose="00000600000000000000" pitchFamily="2" charset="-127"/>
                          <a:cs typeface="+mn-cs"/>
                        </a:rPr>
                        <a:t>·</a:t>
                      </a:r>
                      <a:r>
                        <a:rPr kumimoji="0" lang="ko-KR" altLang="en-US" sz="900" b="0" i="0" u="none" strike="noStrike" kern="1200" cap="none" spc="0" normalizeH="0" baseline="0" dirty="0">
                          <a:ln>
                            <a:solidFill>
                              <a:srgbClr val="FFFFFF">
                                <a:lumMod val="75000"/>
                                <a:alpha val="0"/>
                              </a:srgbClr>
                            </a:solidFill>
                          </a:ln>
                          <a:solidFill>
                            <a:schemeClr val="tx1">
                              <a:lumMod val="75000"/>
                              <a:lumOff val="25000"/>
                            </a:schemeClr>
                          </a:solidFill>
                          <a:effectLst/>
                          <a:uLnTx/>
                          <a:uFillTx/>
                          <a:latin typeface="KoPub돋움체 Medium" panose="00000600000000000000" pitchFamily="2" charset="-127"/>
                          <a:ea typeface="KoPub돋움체 Medium" panose="00000600000000000000" pitchFamily="2" charset="-127"/>
                          <a:cs typeface="+mn-cs"/>
                        </a:rPr>
                        <a:t>연금보험 제외</a:t>
                      </a:r>
                      <a:r>
                        <a:rPr kumimoji="0" lang="en-US" altLang="ko-KR" sz="900" b="0" i="0" u="none" strike="noStrike" kern="1200" cap="none" spc="0" normalizeH="0" baseline="0" dirty="0">
                          <a:ln>
                            <a:solidFill>
                              <a:srgbClr val="FFFFFF">
                                <a:lumMod val="75000"/>
                                <a:alpha val="0"/>
                              </a:srgbClr>
                            </a:solidFill>
                          </a:ln>
                          <a:solidFill>
                            <a:schemeClr val="tx1">
                              <a:lumMod val="75000"/>
                              <a:lumOff val="25000"/>
                            </a:schemeClr>
                          </a:solidFill>
                          <a:effectLst/>
                          <a:uLnTx/>
                          <a:uFillTx/>
                          <a:latin typeface="KoPub돋움체 Medium" panose="00000600000000000000" pitchFamily="2" charset="-127"/>
                          <a:ea typeface="KoPub돋움체 Medium" panose="00000600000000000000" pitchFamily="2" charset="-127"/>
                          <a:cs typeface="+mn-cs"/>
                        </a:rPr>
                        <a:t>) </a:t>
                      </a:r>
                      <a:r>
                        <a:rPr kumimoji="0" lang="ko-KR" altLang="en-US" sz="900" b="0" i="0" u="none" strike="noStrike" kern="1200" cap="none" spc="0" normalizeH="0" baseline="0" dirty="0">
                          <a:ln>
                            <a:solidFill>
                              <a:srgbClr val="FFFFFF">
                                <a:lumMod val="75000"/>
                                <a:alpha val="0"/>
                              </a:srgbClr>
                            </a:solidFill>
                          </a:ln>
                          <a:solidFill>
                            <a:schemeClr val="tx1">
                              <a:lumMod val="75000"/>
                              <a:lumOff val="25000"/>
                            </a:schemeClr>
                          </a:solidFill>
                          <a:effectLst/>
                          <a:uLnTx/>
                          <a:uFillTx/>
                          <a:latin typeface="KoPub돋움체 Medium" panose="00000600000000000000" pitchFamily="2" charset="-127"/>
                          <a:ea typeface="KoPub돋움체 Medium" panose="00000600000000000000" pitchFamily="2" charset="-127"/>
                          <a:cs typeface="+mn-cs"/>
                        </a:rPr>
                        <a:t>및 건강보험 취급</a:t>
                      </a:r>
                      <a:endParaRPr kumimoji="0" sz="900" b="0" i="0" u="none" strike="noStrike" kern="1200" cap="none" spc="0" normalizeH="0" baseline="0" dirty="0">
                        <a:ln>
                          <a:solidFill>
                            <a:srgbClr val="FFFFFF">
                              <a:lumMod val="75000"/>
                              <a:alpha val="0"/>
                            </a:srgbClr>
                          </a:solidFill>
                        </a:ln>
                        <a:solidFill>
                          <a:schemeClr val="tx1">
                            <a:lumMod val="75000"/>
                            <a:lumOff val="25000"/>
                          </a:schemeClr>
                        </a:solidFill>
                        <a:effectLst/>
                        <a:uLnTx/>
                        <a:uFillTx/>
                        <a:latin typeface="KoPub돋움체 Medium" panose="00000600000000000000" pitchFamily="2" charset="-127"/>
                        <a:ea typeface="KoPub돋움체 Medium" panose="00000600000000000000" pitchFamily="2" charset="-127"/>
                        <a:cs typeface="+mn-cs"/>
                      </a:endParaRPr>
                    </a:p>
                  </a:txBody>
                  <a:tcPr marL="72000" marR="36000" marT="72000" marB="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rgbClr val="FFFFFF"/>
                    </a:solidFill>
                  </a:tcPr>
                </a:tc>
                <a:tc>
                  <a:txBody>
                    <a:bodyPr/>
                    <a:lstStyle/>
                    <a:p>
                      <a:pPr marL="88900" marR="0" lvl="0" indent="-88900" algn="l"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ko-KR" sz="900" b="0" i="0" u="none" strike="noStrike" kern="1200" cap="none" spc="0" normalizeH="0" baseline="0" dirty="0">
                          <a:ln>
                            <a:solidFill>
                              <a:srgbClr val="FFFFFF">
                                <a:lumMod val="75000"/>
                                <a:alpha val="0"/>
                              </a:srgbClr>
                            </a:solidFill>
                          </a:ln>
                          <a:solidFill>
                            <a:schemeClr val="tx1">
                              <a:lumMod val="75000"/>
                              <a:lumOff val="25000"/>
                            </a:schemeClr>
                          </a:solidFill>
                          <a:effectLst/>
                          <a:uLnTx/>
                          <a:uFillTx/>
                          <a:latin typeface="KoPub돋움체 Medium" panose="00000600000000000000" pitchFamily="2" charset="-127"/>
                          <a:ea typeface="KoPub돋움체 Medium" panose="00000600000000000000" pitchFamily="2" charset="-127"/>
                          <a:cs typeface="+mn-cs"/>
                        </a:rPr>
                        <a:t>6,000</a:t>
                      </a:r>
                      <a:r>
                        <a:rPr kumimoji="0" lang="ko-KR" altLang="en-US" sz="900" b="0" i="0" u="none" strike="noStrike" kern="1200" cap="none" spc="0" normalizeH="0" baseline="0" dirty="0">
                          <a:ln>
                            <a:solidFill>
                              <a:srgbClr val="FFFFFF">
                                <a:lumMod val="75000"/>
                                <a:alpha val="0"/>
                              </a:srgbClr>
                            </a:solidFill>
                          </a:ln>
                          <a:solidFill>
                            <a:schemeClr val="tx1">
                              <a:lumMod val="75000"/>
                              <a:lumOff val="25000"/>
                            </a:schemeClr>
                          </a:solidFill>
                          <a:effectLst/>
                          <a:uLnTx/>
                          <a:uFillTx/>
                          <a:latin typeface="KoPub돋움체 Medium" panose="00000600000000000000" pitchFamily="2" charset="-127"/>
                          <a:ea typeface="KoPub돋움체 Medium" panose="00000600000000000000" pitchFamily="2" charset="-127"/>
                          <a:cs typeface="+mn-cs"/>
                        </a:rPr>
                        <a:t>억 동</a:t>
                      </a:r>
                      <a:endParaRPr kumimoji="0" sz="900" b="0" i="0" u="none" strike="noStrike" kern="1200" cap="none" spc="0" normalizeH="0" baseline="0" dirty="0">
                        <a:ln>
                          <a:solidFill>
                            <a:srgbClr val="FFFFFF">
                              <a:lumMod val="75000"/>
                              <a:alpha val="0"/>
                            </a:srgbClr>
                          </a:solidFill>
                        </a:ln>
                        <a:solidFill>
                          <a:schemeClr val="tx1">
                            <a:lumMod val="75000"/>
                            <a:lumOff val="25000"/>
                          </a:schemeClr>
                        </a:solidFill>
                        <a:effectLst/>
                        <a:uLnTx/>
                        <a:uFillTx/>
                        <a:latin typeface="KoPub돋움체 Medium" panose="00000600000000000000" pitchFamily="2" charset="-127"/>
                        <a:ea typeface="KoPub돋움체 Medium" panose="00000600000000000000" pitchFamily="2" charset="-127"/>
                        <a:cs typeface="+mn-cs"/>
                      </a:endParaRPr>
                    </a:p>
                  </a:txBody>
                  <a:tcPr marL="72000" marR="0" marT="72000" marB="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rgbClr val="FFFFFF"/>
                    </a:solidFill>
                  </a:tcPr>
                </a:tc>
                <a:tc>
                  <a:txBody>
                    <a:bodyPr/>
                    <a:lstStyle/>
                    <a:p>
                      <a:pPr marL="88900" marR="0" lvl="0" indent="-88900" algn="l"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ko-KR" altLang="en-US" sz="900" b="0" i="0" u="none" strike="noStrike" kern="1200" cap="none" spc="0" normalizeH="0" baseline="0" dirty="0">
                          <a:ln>
                            <a:solidFill>
                              <a:srgbClr val="FFFFFF">
                                <a:lumMod val="75000"/>
                                <a:alpha val="0"/>
                              </a:srgbClr>
                            </a:solidFill>
                          </a:ln>
                          <a:solidFill>
                            <a:schemeClr val="tx1">
                              <a:lumMod val="75000"/>
                              <a:lumOff val="25000"/>
                            </a:schemeClr>
                          </a:solidFill>
                          <a:effectLst/>
                          <a:uLnTx/>
                          <a:uFillTx/>
                          <a:latin typeface="KoPub돋움체 Medium" panose="00000600000000000000" pitchFamily="2" charset="-127"/>
                          <a:ea typeface="KoPub돋움체 Medium" panose="00000600000000000000" pitchFamily="2" charset="-127"/>
                          <a:cs typeface="+mn-cs"/>
                        </a:rPr>
                        <a:t>손해보험 또는 손해</a:t>
                      </a:r>
                      <a:r>
                        <a:rPr kumimoji="0" lang="en-US" altLang="ko-KR" sz="900" b="0" i="0" u="none" strike="noStrike" kern="1200" cap="none" spc="0" normalizeH="0" baseline="0" dirty="0">
                          <a:ln>
                            <a:solidFill>
                              <a:srgbClr val="FFFFFF">
                                <a:lumMod val="75000"/>
                                <a:alpha val="0"/>
                              </a:srgbClr>
                            </a:solidFill>
                          </a:ln>
                          <a:solidFill>
                            <a:schemeClr val="tx1">
                              <a:lumMod val="75000"/>
                              <a:lumOff val="25000"/>
                            </a:schemeClr>
                          </a:solidFill>
                          <a:effectLst/>
                          <a:uLnTx/>
                          <a:uFillTx/>
                          <a:latin typeface="KoPub돋움체 Medium" panose="00000600000000000000" pitchFamily="2" charset="-127"/>
                          <a:ea typeface="KoPub돋움체 Medium" panose="00000600000000000000" pitchFamily="2" charset="-127"/>
                          <a:cs typeface="+mn-cs"/>
                        </a:rPr>
                        <a:t>·</a:t>
                      </a:r>
                      <a:r>
                        <a:rPr kumimoji="0" lang="ko-KR" altLang="en-US" sz="900" b="0" i="0" u="none" strike="noStrike" kern="1200" cap="none" spc="0" normalizeH="0" baseline="0" dirty="0">
                          <a:ln>
                            <a:solidFill>
                              <a:srgbClr val="FFFFFF">
                                <a:lumMod val="75000"/>
                                <a:alpha val="0"/>
                              </a:srgbClr>
                            </a:solidFill>
                          </a:ln>
                          <a:solidFill>
                            <a:schemeClr val="tx1">
                              <a:lumMod val="75000"/>
                              <a:lumOff val="25000"/>
                            </a:schemeClr>
                          </a:solidFill>
                          <a:effectLst/>
                          <a:uLnTx/>
                          <a:uFillTx/>
                          <a:latin typeface="KoPub돋움체 Medium" panose="00000600000000000000" pitchFamily="2" charset="-127"/>
                          <a:ea typeface="KoPub돋움체 Medium" panose="00000600000000000000" pitchFamily="2" charset="-127"/>
                          <a:cs typeface="+mn-cs"/>
                        </a:rPr>
                        <a:t>건강보험 취급</a:t>
                      </a:r>
                      <a:endParaRPr kumimoji="0" sz="900" b="0" i="0" u="none" strike="noStrike" kern="1200" cap="none" spc="0" normalizeH="0" baseline="0" dirty="0">
                        <a:ln>
                          <a:solidFill>
                            <a:srgbClr val="FFFFFF">
                              <a:lumMod val="75000"/>
                              <a:alpha val="0"/>
                            </a:srgbClr>
                          </a:solidFill>
                        </a:ln>
                        <a:solidFill>
                          <a:schemeClr val="tx1">
                            <a:lumMod val="75000"/>
                            <a:lumOff val="25000"/>
                          </a:schemeClr>
                        </a:solidFill>
                        <a:effectLst/>
                        <a:uLnTx/>
                        <a:uFillTx/>
                        <a:latin typeface="KoPub돋움체 Medium" panose="00000600000000000000" pitchFamily="2" charset="-127"/>
                        <a:ea typeface="KoPub돋움체 Medium" panose="00000600000000000000" pitchFamily="2" charset="-127"/>
                        <a:cs typeface="+mn-cs"/>
                      </a:endParaRPr>
                    </a:p>
                  </a:txBody>
                  <a:tcPr marL="72000" marR="36000" marT="72000" marB="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rgbClr val="FFFFFF"/>
                    </a:solidFill>
                  </a:tcPr>
                </a:tc>
                <a:tc>
                  <a:txBody>
                    <a:bodyPr/>
                    <a:lstStyle/>
                    <a:p>
                      <a:pPr marL="88900" marR="0" lvl="0" indent="-88900" algn="l"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ko-KR" sz="900" b="0" i="0" u="none" strike="noStrike" kern="1200" cap="none" spc="0" normalizeH="0" baseline="0" dirty="0">
                          <a:ln>
                            <a:solidFill>
                              <a:srgbClr val="FFFFFF">
                                <a:lumMod val="75000"/>
                                <a:alpha val="0"/>
                              </a:srgbClr>
                            </a:solidFill>
                          </a:ln>
                          <a:solidFill>
                            <a:schemeClr val="tx1">
                              <a:lumMod val="75000"/>
                              <a:lumOff val="25000"/>
                            </a:schemeClr>
                          </a:solidFill>
                          <a:effectLst/>
                          <a:uLnTx/>
                          <a:uFillTx/>
                          <a:latin typeface="KoPub돋움체 Medium" panose="00000600000000000000" pitchFamily="2" charset="-127"/>
                          <a:ea typeface="KoPub돋움체 Medium" panose="00000600000000000000" pitchFamily="2" charset="-127"/>
                          <a:cs typeface="+mn-cs"/>
                        </a:rPr>
                        <a:t>4,000</a:t>
                      </a:r>
                      <a:r>
                        <a:rPr kumimoji="0" lang="ko-KR" altLang="en-US" sz="900" b="0" i="0" u="none" strike="noStrike" kern="1200" cap="none" spc="0" normalizeH="0" baseline="0" dirty="0">
                          <a:ln>
                            <a:solidFill>
                              <a:srgbClr val="FFFFFF">
                                <a:lumMod val="75000"/>
                                <a:alpha val="0"/>
                              </a:srgbClr>
                            </a:solidFill>
                          </a:ln>
                          <a:solidFill>
                            <a:schemeClr val="tx1">
                              <a:lumMod val="75000"/>
                              <a:lumOff val="25000"/>
                            </a:schemeClr>
                          </a:solidFill>
                          <a:effectLst/>
                          <a:uLnTx/>
                          <a:uFillTx/>
                          <a:latin typeface="KoPub돋움체 Medium" panose="00000600000000000000" pitchFamily="2" charset="-127"/>
                          <a:ea typeface="KoPub돋움체 Medium" panose="00000600000000000000" pitchFamily="2" charset="-127"/>
                          <a:cs typeface="+mn-cs"/>
                        </a:rPr>
                        <a:t>억 동</a:t>
                      </a:r>
                      <a:endParaRPr kumimoji="0" sz="900" b="0" i="0" u="none" strike="noStrike" kern="1200" cap="none" spc="0" normalizeH="0" baseline="0" dirty="0">
                        <a:ln>
                          <a:solidFill>
                            <a:srgbClr val="FFFFFF">
                              <a:lumMod val="75000"/>
                              <a:alpha val="0"/>
                            </a:srgbClr>
                          </a:solidFill>
                        </a:ln>
                        <a:solidFill>
                          <a:schemeClr val="tx1">
                            <a:lumMod val="75000"/>
                            <a:lumOff val="25000"/>
                          </a:schemeClr>
                        </a:solidFill>
                        <a:effectLst/>
                        <a:uLnTx/>
                        <a:uFillTx/>
                        <a:latin typeface="KoPub돋움체 Medium" panose="00000600000000000000" pitchFamily="2" charset="-127"/>
                        <a:ea typeface="KoPub돋움체 Medium" panose="00000600000000000000" pitchFamily="2" charset="-127"/>
                        <a:cs typeface="+mn-cs"/>
                      </a:endParaRPr>
                    </a:p>
                  </a:txBody>
                  <a:tcPr marL="72000" marR="0" marT="72000" marB="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rgbClr val="FFFFFF"/>
                    </a:solidFill>
                  </a:tcPr>
                </a:tc>
                <a:tc rowSpan="4">
                  <a:txBody>
                    <a:bodyPr/>
                    <a:lstStyle/>
                    <a:p>
                      <a:pPr marL="88900" marR="0" lvl="0" indent="-88900" algn="l"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ko-KR" altLang="en-US" sz="900" b="0" i="0" u="none" strike="noStrike" kern="1200" cap="none" spc="0" normalizeH="0" baseline="0" dirty="0">
                          <a:ln>
                            <a:solidFill>
                              <a:srgbClr val="FFFFFF">
                                <a:lumMod val="75000"/>
                                <a:alpha val="0"/>
                              </a:srgbClr>
                            </a:solidFill>
                          </a:ln>
                          <a:solidFill>
                            <a:schemeClr val="tx1">
                              <a:lumMod val="75000"/>
                              <a:lumOff val="25000"/>
                            </a:schemeClr>
                          </a:solidFill>
                          <a:effectLst/>
                          <a:uLnTx/>
                          <a:uFillTx/>
                          <a:latin typeface="KoPub돋움체 Medium" panose="00000600000000000000" pitchFamily="2" charset="-127"/>
                          <a:ea typeface="KoPub돋움체 Medium" panose="00000600000000000000" pitchFamily="2" charset="-127"/>
                          <a:cs typeface="+mn-cs"/>
                        </a:rPr>
                        <a:t>건강보험</a:t>
                      </a:r>
                      <a:r>
                        <a:rPr kumimoji="0" lang="en-US" altLang="ko-KR" sz="900" b="0" i="0" u="none" strike="noStrike" kern="1200" cap="none" spc="0" normalizeH="0" baseline="0" dirty="0">
                          <a:ln>
                            <a:solidFill>
                              <a:srgbClr val="FFFFFF">
                                <a:lumMod val="75000"/>
                                <a:alpha val="0"/>
                              </a:srgbClr>
                            </a:solidFill>
                          </a:ln>
                          <a:solidFill>
                            <a:schemeClr val="tx1">
                              <a:lumMod val="75000"/>
                              <a:lumOff val="25000"/>
                            </a:schemeClr>
                          </a:solidFill>
                          <a:effectLst/>
                          <a:uLnTx/>
                          <a:uFillTx/>
                          <a:latin typeface="KoPub돋움체 Medium" panose="00000600000000000000" pitchFamily="2" charset="-127"/>
                          <a:ea typeface="KoPub돋움체 Medium" panose="00000600000000000000" pitchFamily="2" charset="-127"/>
                          <a:cs typeface="+mn-cs"/>
                        </a:rPr>
                        <a:t>: 3,000</a:t>
                      </a:r>
                      <a:r>
                        <a:rPr kumimoji="0" lang="ko-KR" altLang="en-US" sz="900" b="0" i="0" u="none" strike="noStrike" kern="1200" cap="none" spc="0" normalizeH="0" baseline="0" dirty="0">
                          <a:ln>
                            <a:solidFill>
                              <a:srgbClr val="FFFFFF">
                                <a:lumMod val="75000"/>
                                <a:alpha val="0"/>
                              </a:srgbClr>
                            </a:solidFill>
                          </a:ln>
                          <a:solidFill>
                            <a:schemeClr val="tx1">
                              <a:lumMod val="75000"/>
                              <a:lumOff val="25000"/>
                            </a:schemeClr>
                          </a:solidFill>
                          <a:effectLst/>
                          <a:uLnTx/>
                          <a:uFillTx/>
                          <a:latin typeface="KoPub돋움체 Medium" panose="00000600000000000000" pitchFamily="2" charset="-127"/>
                          <a:ea typeface="KoPub돋움체 Medium" panose="00000600000000000000" pitchFamily="2" charset="-127"/>
                          <a:cs typeface="+mn-cs"/>
                        </a:rPr>
                        <a:t>억 동</a:t>
                      </a:r>
                      <a:endParaRPr kumimoji="0" lang="en-US" altLang="ko-KR" sz="900" b="0" i="0" u="none" strike="noStrike" kern="1200" cap="none" spc="0" normalizeH="0" baseline="0" dirty="0">
                        <a:ln>
                          <a:solidFill>
                            <a:srgbClr val="FFFFFF">
                              <a:lumMod val="75000"/>
                              <a:alpha val="0"/>
                            </a:srgbClr>
                          </a:solidFill>
                        </a:ln>
                        <a:solidFill>
                          <a:schemeClr val="tx1">
                            <a:lumMod val="75000"/>
                            <a:lumOff val="25000"/>
                          </a:schemeClr>
                        </a:solidFill>
                        <a:effectLst/>
                        <a:uLnTx/>
                        <a:uFillTx/>
                        <a:latin typeface="KoPub돋움체 Medium" panose="00000600000000000000" pitchFamily="2" charset="-127"/>
                        <a:ea typeface="KoPub돋움체 Medium" panose="00000600000000000000" pitchFamily="2" charset="-127"/>
                        <a:cs typeface="+mn-cs"/>
                      </a:endParaRPr>
                    </a:p>
                    <a:p>
                      <a:pPr marL="88900" marR="0" lvl="0" indent="-88900" algn="l"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ko-KR" sz="900" b="0" i="0" u="none" strike="noStrike" kern="1200" cap="none" spc="0" normalizeH="0" baseline="0" dirty="0">
                        <a:ln>
                          <a:solidFill>
                            <a:srgbClr val="FFFFFF">
                              <a:lumMod val="75000"/>
                              <a:alpha val="0"/>
                            </a:srgbClr>
                          </a:solidFill>
                        </a:ln>
                        <a:solidFill>
                          <a:schemeClr val="tx1">
                            <a:lumMod val="75000"/>
                            <a:lumOff val="25000"/>
                          </a:schemeClr>
                        </a:solidFill>
                        <a:effectLst/>
                        <a:uLnTx/>
                        <a:uFillTx/>
                        <a:latin typeface="KoPub돋움체 Medium" panose="00000600000000000000" pitchFamily="2" charset="-127"/>
                        <a:ea typeface="KoPub돋움체 Medium" panose="00000600000000000000" pitchFamily="2" charset="-127"/>
                        <a:cs typeface="+mn-cs"/>
                      </a:endParaRPr>
                    </a:p>
                    <a:p>
                      <a:pPr marL="88900" marR="0" lvl="0" indent="-88900" algn="l"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ko-KR" altLang="en-US" sz="900" b="0" i="0" u="none" strike="noStrike" kern="1200" cap="none" spc="0" normalizeH="0" baseline="0" dirty="0">
                          <a:ln>
                            <a:solidFill>
                              <a:srgbClr val="FFFFFF">
                                <a:lumMod val="75000"/>
                                <a:alpha val="0"/>
                              </a:srgbClr>
                            </a:solidFill>
                          </a:ln>
                          <a:solidFill>
                            <a:schemeClr val="tx1">
                              <a:lumMod val="75000"/>
                              <a:lumOff val="25000"/>
                            </a:schemeClr>
                          </a:solidFill>
                          <a:effectLst/>
                          <a:uLnTx/>
                          <a:uFillTx/>
                          <a:latin typeface="KoPub돋움체 Medium" panose="00000600000000000000" pitchFamily="2" charset="-127"/>
                          <a:ea typeface="KoPub돋움체 Medium" panose="00000600000000000000" pitchFamily="2" charset="-127"/>
                          <a:cs typeface="+mn-cs"/>
                        </a:rPr>
                        <a:t>소액보험</a:t>
                      </a:r>
                      <a:r>
                        <a:rPr kumimoji="0" lang="en-US" altLang="ko-KR" sz="900" b="0" i="0" u="none" strike="noStrike" kern="1200" cap="none" spc="0" normalizeH="0" baseline="0" dirty="0">
                          <a:ln>
                            <a:solidFill>
                              <a:srgbClr val="FFFFFF">
                                <a:lumMod val="75000"/>
                                <a:alpha val="0"/>
                              </a:srgbClr>
                            </a:solidFill>
                          </a:ln>
                          <a:solidFill>
                            <a:schemeClr val="tx1">
                              <a:lumMod val="75000"/>
                              <a:lumOff val="25000"/>
                            </a:schemeClr>
                          </a:solidFill>
                          <a:effectLst/>
                          <a:uLnTx/>
                          <a:uFillTx/>
                          <a:latin typeface="KoPub돋움체 Medium" panose="00000600000000000000" pitchFamily="2" charset="-127"/>
                          <a:ea typeface="KoPub돋움체 Medium" panose="00000600000000000000" pitchFamily="2" charset="-127"/>
                          <a:cs typeface="+mn-cs"/>
                        </a:rPr>
                        <a:t>: 100</a:t>
                      </a:r>
                      <a:r>
                        <a:rPr kumimoji="0" lang="ko-KR" altLang="en-US" sz="900" b="0" i="0" u="none" strike="noStrike" kern="1200" cap="none" spc="0" normalizeH="0" baseline="0" dirty="0">
                          <a:ln>
                            <a:solidFill>
                              <a:srgbClr val="FFFFFF">
                                <a:lumMod val="75000"/>
                                <a:alpha val="0"/>
                              </a:srgbClr>
                            </a:solidFill>
                          </a:ln>
                          <a:solidFill>
                            <a:schemeClr val="tx1">
                              <a:lumMod val="75000"/>
                              <a:lumOff val="25000"/>
                            </a:schemeClr>
                          </a:solidFill>
                          <a:effectLst/>
                          <a:uLnTx/>
                          <a:uFillTx/>
                          <a:latin typeface="KoPub돋움체 Medium" panose="00000600000000000000" pitchFamily="2" charset="-127"/>
                          <a:ea typeface="KoPub돋움체 Medium" panose="00000600000000000000" pitchFamily="2" charset="-127"/>
                          <a:cs typeface="+mn-cs"/>
                        </a:rPr>
                        <a:t>억 동</a:t>
                      </a:r>
                      <a:r>
                        <a:rPr kumimoji="0" lang="en-US" altLang="ko-KR" sz="900" b="0" i="0" u="none" strike="noStrike" kern="1200" cap="none" spc="0" normalizeH="0" baseline="0" dirty="0">
                          <a:ln>
                            <a:solidFill>
                              <a:srgbClr val="FFFFFF">
                                <a:lumMod val="75000"/>
                                <a:alpha val="0"/>
                              </a:srgbClr>
                            </a:solidFill>
                          </a:ln>
                          <a:solidFill>
                            <a:schemeClr val="tx1">
                              <a:lumMod val="75000"/>
                              <a:lumOff val="25000"/>
                            </a:schemeClr>
                          </a:solidFill>
                          <a:effectLst/>
                          <a:uLnTx/>
                          <a:uFillTx/>
                          <a:latin typeface="KoPub돋움체 Medium" panose="00000600000000000000" pitchFamily="2" charset="-127"/>
                          <a:ea typeface="KoPub돋움체 Medium" panose="00000600000000000000" pitchFamily="2" charset="-127"/>
                          <a:cs typeface="+mn-cs"/>
                        </a:rPr>
                        <a:t> </a:t>
                      </a:r>
                      <a:endParaRPr kumimoji="0" sz="900" b="0" i="0" u="none" strike="noStrike" kern="1200" cap="none" spc="0" normalizeH="0" baseline="0" dirty="0">
                        <a:ln>
                          <a:solidFill>
                            <a:srgbClr val="FFFFFF">
                              <a:lumMod val="75000"/>
                              <a:alpha val="0"/>
                            </a:srgbClr>
                          </a:solidFill>
                        </a:ln>
                        <a:solidFill>
                          <a:schemeClr val="tx1">
                            <a:lumMod val="75000"/>
                            <a:lumOff val="25000"/>
                          </a:schemeClr>
                        </a:solidFill>
                        <a:effectLst/>
                        <a:uLnTx/>
                        <a:uFillTx/>
                        <a:latin typeface="KoPub돋움체 Medium" panose="00000600000000000000" pitchFamily="2" charset="-127"/>
                        <a:ea typeface="KoPub돋움체 Medium" panose="00000600000000000000" pitchFamily="2" charset="-127"/>
                        <a:cs typeface="+mn-cs"/>
                      </a:endParaRPr>
                    </a:p>
                  </a:txBody>
                  <a:tcPr marL="72000" marR="0" marT="7200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rgbClr val="FFFFFF"/>
                    </a:solidFill>
                  </a:tcPr>
                </a:tc>
                <a:tc rowSpan="2">
                  <a:txBody>
                    <a:bodyPr/>
                    <a:lstStyle/>
                    <a:p>
                      <a:pPr marL="88900" marR="0" lvl="0" indent="-88900" algn="l"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ko-KR" sz="900" b="0" i="0" u="none" strike="noStrike" kern="1200" cap="none" spc="0" normalizeH="0" baseline="0" dirty="0">
                          <a:ln>
                            <a:solidFill>
                              <a:srgbClr val="FFFFFF">
                                <a:lumMod val="75000"/>
                                <a:alpha val="0"/>
                              </a:srgbClr>
                            </a:solidFill>
                          </a:ln>
                          <a:solidFill>
                            <a:schemeClr val="tx1">
                              <a:lumMod val="75000"/>
                              <a:lumOff val="25000"/>
                            </a:schemeClr>
                          </a:solidFill>
                          <a:effectLst/>
                          <a:uLnTx/>
                          <a:uFillTx/>
                          <a:latin typeface="KoPub돋움체 Medium" panose="00000600000000000000" pitchFamily="2" charset="-127"/>
                          <a:ea typeface="KoPub돋움체 Medium" panose="00000600000000000000" pitchFamily="2" charset="-127"/>
                          <a:cs typeface="+mn-cs"/>
                        </a:rPr>
                        <a:t>1</a:t>
                      </a:r>
                      <a:r>
                        <a:rPr kumimoji="0" lang="ko-KR" altLang="en-US" sz="900" b="0" i="0" u="none" strike="noStrike" kern="1200" cap="none" spc="0" normalizeH="0" baseline="0" dirty="0">
                          <a:ln>
                            <a:solidFill>
                              <a:srgbClr val="FFFFFF">
                                <a:lumMod val="75000"/>
                                <a:alpha val="0"/>
                              </a:srgbClr>
                            </a:solidFill>
                          </a:ln>
                          <a:solidFill>
                            <a:schemeClr val="tx1">
                              <a:lumMod val="75000"/>
                              <a:lumOff val="25000"/>
                            </a:schemeClr>
                          </a:solidFill>
                          <a:effectLst/>
                          <a:uLnTx/>
                          <a:uFillTx/>
                          <a:latin typeface="KoPub돋움체 Medium" panose="00000600000000000000" pitchFamily="2" charset="-127"/>
                          <a:ea typeface="KoPub돋움체 Medium" panose="00000600000000000000" pitchFamily="2" charset="-127"/>
                          <a:cs typeface="+mn-cs"/>
                        </a:rPr>
                        <a:t>차 보험 또는 재보험 둘 중 하나 취급</a:t>
                      </a:r>
                    </a:p>
                    <a:p>
                      <a:pPr marL="88900" marR="0" lvl="0" indent="-88900" algn="l"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sz="900" b="0" i="0" u="none" strike="noStrike" kern="1200" cap="none" spc="0" normalizeH="0" baseline="0" dirty="0">
                        <a:ln>
                          <a:solidFill>
                            <a:srgbClr val="FFFFFF">
                              <a:lumMod val="75000"/>
                              <a:alpha val="0"/>
                            </a:srgbClr>
                          </a:solidFill>
                        </a:ln>
                        <a:solidFill>
                          <a:schemeClr val="tx1">
                            <a:lumMod val="75000"/>
                            <a:lumOff val="25000"/>
                          </a:schemeClr>
                        </a:solidFill>
                        <a:effectLst/>
                        <a:uLnTx/>
                        <a:uFillTx/>
                        <a:latin typeface="KoPub돋움체 Medium" panose="00000600000000000000" pitchFamily="2" charset="-127"/>
                        <a:ea typeface="KoPub돋움체 Medium" panose="00000600000000000000" pitchFamily="2" charset="-127"/>
                        <a:cs typeface="+mn-cs"/>
                      </a:endParaRPr>
                    </a:p>
                  </a:txBody>
                  <a:tcPr marL="72000" marR="36000" marT="72000" marB="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rgbClr val="FFFFFF"/>
                    </a:solidFill>
                  </a:tcPr>
                </a:tc>
                <a:tc rowSpan="2">
                  <a:txBody>
                    <a:bodyPr/>
                    <a:lstStyle/>
                    <a:p>
                      <a:pPr marL="88900" marR="0" lvl="0" indent="-88900" algn="l"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ko-KR" sz="900" b="0" i="0" u="none" strike="noStrike" kern="1200" cap="none" spc="0" normalizeH="0" baseline="0" dirty="0">
                          <a:ln>
                            <a:solidFill>
                              <a:srgbClr val="FFFFFF">
                                <a:lumMod val="75000"/>
                                <a:alpha val="0"/>
                              </a:srgbClr>
                            </a:solidFill>
                          </a:ln>
                          <a:solidFill>
                            <a:schemeClr val="tx1">
                              <a:lumMod val="75000"/>
                              <a:lumOff val="25000"/>
                            </a:schemeClr>
                          </a:solidFill>
                          <a:effectLst/>
                          <a:uLnTx/>
                          <a:uFillTx/>
                          <a:latin typeface="KoPub돋움체 Medium" panose="00000600000000000000" pitchFamily="2" charset="-127"/>
                          <a:ea typeface="KoPub돋움체 Medium" panose="00000600000000000000" pitchFamily="2" charset="-127"/>
                          <a:cs typeface="+mn-cs"/>
                        </a:rPr>
                        <a:t>40</a:t>
                      </a:r>
                      <a:r>
                        <a:rPr kumimoji="0" lang="ko-KR" altLang="en-US" sz="900" b="0" i="0" u="none" strike="noStrike" kern="1200" cap="none" spc="0" normalizeH="0" baseline="0" dirty="0">
                          <a:ln>
                            <a:solidFill>
                              <a:srgbClr val="FFFFFF">
                                <a:lumMod val="75000"/>
                                <a:alpha val="0"/>
                              </a:srgbClr>
                            </a:solidFill>
                          </a:ln>
                          <a:solidFill>
                            <a:schemeClr val="tx1">
                              <a:lumMod val="75000"/>
                              <a:lumOff val="25000"/>
                            </a:schemeClr>
                          </a:solidFill>
                          <a:effectLst/>
                          <a:uLnTx/>
                          <a:uFillTx/>
                          <a:latin typeface="KoPub돋움체 Medium" panose="00000600000000000000" pitchFamily="2" charset="-127"/>
                          <a:ea typeface="KoPub돋움체 Medium" panose="00000600000000000000" pitchFamily="2" charset="-127"/>
                          <a:cs typeface="+mn-cs"/>
                        </a:rPr>
                        <a:t>억 동</a:t>
                      </a:r>
                    </a:p>
                  </a:txBody>
                  <a:tcPr marL="72000" marR="0" marT="72000" marB="0">
                    <a:lnL w="3175" cap="flat" cmpd="sng" algn="ctr">
                      <a:solidFill>
                        <a:schemeClr val="bg1">
                          <a:lumMod val="65000"/>
                        </a:schemeClr>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2070718932"/>
                  </a:ext>
                </a:extLst>
              </a:tr>
              <a:tr h="285501">
                <a:tc rowSpan="2">
                  <a:txBody>
                    <a:bodyPr/>
                    <a:lstStyle/>
                    <a:p>
                      <a:pPr marL="88900" marR="0" lvl="0" indent="-88900" algn="l"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ko-KR" sz="900" b="0" i="0" u="none" strike="noStrike" kern="1200" cap="none" spc="0" normalizeH="0" baseline="0" dirty="0">
                          <a:ln>
                            <a:solidFill>
                              <a:srgbClr val="FFFFFF">
                                <a:lumMod val="75000"/>
                                <a:alpha val="0"/>
                              </a:srgbClr>
                            </a:solidFill>
                          </a:ln>
                          <a:solidFill>
                            <a:schemeClr val="tx1"/>
                          </a:solidFill>
                          <a:effectLst/>
                          <a:uLnTx/>
                          <a:uFillTx/>
                          <a:latin typeface="KoPub돋움체 Medium" panose="00000600000000000000" pitchFamily="2" charset="-127"/>
                          <a:ea typeface="KoPub돋움체 Medium" panose="00000600000000000000" pitchFamily="2" charset="-127"/>
                          <a:cs typeface="+mn-cs"/>
                        </a:rPr>
                        <a:t>(b) (a)</a:t>
                      </a:r>
                      <a:r>
                        <a:rPr kumimoji="0" lang="ko-KR" altLang="en-US" sz="900" b="0" i="0" u="none" strike="noStrike" kern="1200" cap="none" spc="0" normalizeH="0" baseline="0" dirty="0">
                          <a:ln>
                            <a:solidFill>
                              <a:srgbClr val="FFFFFF">
                                <a:lumMod val="75000"/>
                                <a:alpha val="0"/>
                              </a:srgbClr>
                            </a:solidFill>
                          </a:ln>
                          <a:solidFill>
                            <a:schemeClr val="tx1"/>
                          </a:solidFill>
                          <a:effectLst/>
                          <a:uLnTx/>
                          <a:uFillTx/>
                          <a:latin typeface="KoPub돋움체 Medium" panose="00000600000000000000" pitchFamily="2" charset="-127"/>
                          <a:ea typeface="KoPub돋움체 Medium" panose="00000600000000000000" pitchFamily="2" charset="-127"/>
                          <a:cs typeface="+mn-cs"/>
                        </a:rPr>
                        <a:t>에 항공보험 또는 위성보험 둘 중 하나 취급</a:t>
                      </a:r>
                      <a:endParaRPr kumimoji="0" sz="900" b="0" i="0" u="none" strike="noStrike" kern="1200" cap="none" spc="0" normalizeH="0" baseline="0" dirty="0">
                        <a:ln>
                          <a:solidFill>
                            <a:srgbClr val="FFFFFF">
                              <a:lumMod val="75000"/>
                              <a:alpha val="0"/>
                            </a:srgbClr>
                          </a:solidFill>
                        </a:ln>
                        <a:solidFill>
                          <a:schemeClr val="tx1"/>
                        </a:solidFill>
                        <a:effectLst/>
                        <a:uLnTx/>
                        <a:uFillTx/>
                        <a:latin typeface="KoPub돋움체 Medium" panose="00000600000000000000" pitchFamily="2" charset="-127"/>
                        <a:ea typeface="KoPub돋움체 Medium" panose="00000600000000000000" pitchFamily="2" charset="-127"/>
                        <a:cs typeface="+mn-cs"/>
                      </a:endParaRPr>
                    </a:p>
                  </a:txBody>
                  <a:tcPr marL="72000" marR="36000" marT="72000" marB="0">
                    <a:lnL w="3175" cap="flat" cmpd="sng" algn="ctr">
                      <a:solidFill>
                        <a:schemeClr val="bg1"/>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lumMod val="95000"/>
                      </a:schemeClr>
                    </a:solidFill>
                  </a:tcPr>
                </a:tc>
                <a:tc rowSpan="2">
                  <a:txBody>
                    <a:bodyPr/>
                    <a:lstStyle/>
                    <a:p>
                      <a:pPr marL="88900" marR="0" lvl="0" indent="-88900" algn="l"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ko-KR" sz="900" b="0" i="0" u="none" strike="noStrike" kern="1200" cap="none" spc="0" normalizeH="0" baseline="0" dirty="0">
                          <a:ln>
                            <a:solidFill>
                              <a:srgbClr val="FFFFFF">
                                <a:lumMod val="75000"/>
                                <a:alpha val="0"/>
                              </a:srgbClr>
                            </a:solidFill>
                          </a:ln>
                          <a:solidFill>
                            <a:schemeClr val="tx1">
                              <a:lumMod val="75000"/>
                              <a:lumOff val="25000"/>
                            </a:schemeClr>
                          </a:solidFill>
                          <a:effectLst/>
                          <a:uLnTx/>
                          <a:uFillTx/>
                          <a:latin typeface="KoPub돋움체 Medium" panose="00000600000000000000" pitchFamily="2" charset="-127"/>
                          <a:ea typeface="KoPub돋움체 Medium" panose="00000600000000000000" pitchFamily="2" charset="-127"/>
                          <a:cs typeface="+mn-cs"/>
                        </a:rPr>
                        <a:t>3,500</a:t>
                      </a:r>
                      <a:r>
                        <a:rPr kumimoji="0" lang="ko-KR" altLang="en-US" sz="900" b="0" i="0" u="none" strike="noStrike" kern="1200" cap="none" spc="0" normalizeH="0" baseline="0" dirty="0">
                          <a:ln>
                            <a:solidFill>
                              <a:srgbClr val="FFFFFF">
                                <a:lumMod val="75000"/>
                                <a:alpha val="0"/>
                              </a:srgbClr>
                            </a:solidFill>
                          </a:ln>
                          <a:solidFill>
                            <a:schemeClr val="tx1">
                              <a:lumMod val="75000"/>
                              <a:lumOff val="25000"/>
                            </a:schemeClr>
                          </a:solidFill>
                          <a:effectLst/>
                          <a:uLnTx/>
                          <a:uFillTx/>
                          <a:latin typeface="KoPub돋움체 Medium" panose="00000600000000000000" pitchFamily="2" charset="-127"/>
                          <a:ea typeface="KoPub돋움체 Medium" panose="00000600000000000000" pitchFamily="2" charset="-127"/>
                          <a:cs typeface="+mn-cs"/>
                        </a:rPr>
                        <a:t>억 </a:t>
                      </a:r>
                      <a:endParaRPr kumimoji="0" lang="en-US" altLang="ko-KR" sz="900" b="0" i="0" u="none" strike="noStrike" kern="1200" cap="none" spc="0" normalizeH="0" baseline="0" dirty="0">
                        <a:ln>
                          <a:solidFill>
                            <a:srgbClr val="FFFFFF">
                              <a:lumMod val="75000"/>
                              <a:alpha val="0"/>
                            </a:srgbClr>
                          </a:solidFill>
                        </a:ln>
                        <a:solidFill>
                          <a:schemeClr val="tx1">
                            <a:lumMod val="75000"/>
                            <a:lumOff val="25000"/>
                          </a:schemeClr>
                        </a:solidFill>
                        <a:effectLst/>
                        <a:uLnTx/>
                        <a:uFillTx/>
                        <a:latin typeface="KoPub돋움체 Medium" panose="00000600000000000000" pitchFamily="2" charset="-127"/>
                        <a:ea typeface="KoPub돋움체 Medium" panose="00000600000000000000" pitchFamily="2" charset="-127"/>
                        <a:cs typeface="+mn-cs"/>
                      </a:endParaRPr>
                    </a:p>
                    <a:p>
                      <a:pPr marL="88900" marR="0" lvl="0" indent="-88900" algn="l"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ko-KR" sz="900" b="0" i="0" u="none" strike="noStrike" kern="1200" cap="none" spc="0" normalizeH="0" baseline="0" dirty="0">
                        <a:ln>
                          <a:solidFill>
                            <a:srgbClr val="FFFFFF">
                              <a:lumMod val="75000"/>
                              <a:alpha val="0"/>
                            </a:srgbClr>
                          </a:solidFill>
                        </a:ln>
                        <a:solidFill>
                          <a:schemeClr val="tx1">
                            <a:lumMod val="75000"/>
                            <a:lumOff val="25000"/>
                          </a:schemeClr>
                        </a:solidFill>
                        <a:effectLst/>
                        <a:uLnTx/>
                        <a:uFillTx/>
                        <a:latin typeface="KoPub돋움체 Medium" panose="00000600000000000000" pitchFamily="2" charset="-127"/>
                        <a:ea typeface="KoPub돋움체 Medium" panose="00000600000000000000" pitchFamily="2" charset="-127"/>
                        <a:cs typeface="+mn-cs"/>
                      </a:endParaRPr>
                    </a:p>
                    <a:p>
                      <a:pPr marL="88900" marR="0" lvl="0" indent="-88900" algn="l"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ko-KR" sz="900" b="0" i="0" u="none" strike="noStrike" kern="1200" cap="none" spc="0" normalizeH="0" baseline="0" dirty="0">
                          <a:ln>
                            <a:solidFill>
                              <a:srgbClr val="FFFFFF">
                                <a:lumMod val="75000"/>
                                <a:alpha val="0"/>
                              </a:srgbClr>
                            </a:solidFill>
                          </a:ln>
                          <a:solidFill>
                            <a:schemeClr val="tx1">
                              <a:lumMod val="75000"/>
                              <a:lumOff val="25000"/>
                            </a:schemeClr>
                          </a:solidFill>
                          <a:effectLst/>
                          <a:uLnTx/>
                          <a:uFillTx/>
                          <a:latin typeface="KoPub돋움체 Medium" panose="00000600000000000000" pitchFamily="2" charset="-127"/>
                          <a:ea typeface="KoPub돋움체 Medium" panose="00000600000000000000" pitchFamily="2" charset="-127"/>
                          <a:cs typeface="+mn-cs"/>
                        </a:rPr>
                        <a:t>(2,500</a:t>
                      </a:r>
                      <a:r>
                        <a:rPr kumimoji="0" lang="ko-KR" altLang="en-US" sz="900" b="0" i="0" u="none" strike="noStrike" kern="1200" cap="none" spc="0" normalizeH="0" baseline="0" dirty="0">
                          <a:ln>
                            <a:solidFill>
                              <a:srgbClr val="FFFFFF">
                                <a:lumMod val="75000"/>
                                <a:alpha val="0"/>
                              </a:srgbClr>
                            </a:solidFill>
                          </a:ln>
                          <a:solidFill>
                            <a:schemeClr val="tx1">
                              <a:lumMod val="75000"/>
                              <a:lumOff val="25000"/>
                            </a:schemeClr>
                          </a:solidFill>
                          <a:effectLst/>
                          <a:uLnTx/>
                          <a:uFillTx/>
                          <a:latin typeface="KoPub돋움체 Medium" panose="00000600000000000000" pitchFamily="2" charset="-127"/>
                          <a:ea typeface="KoPub돋움체 Medium" panose="00000600000000000000" pitchFamily="2" charset="-127"/>
                          <a:cs typeface="+mn-cs"/>
                        </a:rPr>
                        <a:t>억 동*</a:t>
                      </a:r>
                      <a:r>
                        <a:rPr kumimoji="0" lang="en-US" altLang="ko-KR" sz="900" b="0" i="0" u="none" strike="noStrike" kern="1200" cap="none" spc="0" normalizeH="0" baseline="0" dirty="0">
                          <a:ln>
                            <a:solidFill>
                              <a:srgbClr val="FFFFFF">
                                <a:lumMod val="75000"/>
                                <a:alpha val="0"/>
                              </a:srgbClr>
                            </a:solidFill>
                          </a:ln>
                          <a:solidFill>
                            <a:schemeClr val="tx1">
                              <a:lumMod val="75000"/>
                              <a:lumOff val="25000"/>
                            </a:schemeClr>
                          </a:solidFill>
                          <a:effectLst/>
                          <a:uLnTx/>
                          <a:uFillTx/>
                          <a:latin typeface="KoPub돋움체 Medium" panose="00000600000000000000" pitchFamily="2" charset="-127"/>
                          <a:ea typeface="KoPub돋움체 Medium" panose="00000600000000000000" pitchFamily="2" charset="-127"/>
                          <a:cs typeface="+mn-cs"/>
                        </a:rPr>
                        <a:t>)</a:t>
                      </a:r>
                    </a:p>
                  </a:txBody>
                  <a:tcPr marL="72000" marR="0" marT="72000" marB="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rowSpan="2">
                  <a:txBody>
                    <a:bodyPr/>
                    <a:lstStyle/>
                    <a:p>
                      <a:pPr marL="88900" marR="0" lvl="0" indent="-88900" algn="l"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ko-KR" sz="900" b="0" i="0" u="none" strike="noStrike" kern="1200" cap="none" spc="0" normalizeH="0" baseline="0" dirty="0">
                          <a:ln>
                            <a:solidFill>
                              <a:srgbClr val="FFFFFF">
                                <a:lumMod val="75000"/>
                                <a:alpha val="0"/>
                              </a:srgbClr>
                            </a:solidFill>
                          </a:ln>
                          <a:solidFill>
                            <a:schemeClr val="tx1">
                              <a:lumMod val="75000"/>
                              <a:lumOff val="25000"/>
                            </a:schemeClr>
                          </a:solidFill>
                          <a:effectLst/>
                          <a:uLnTx/>
                          <a:uFillTx/>
                          <a:latin typeface="KoPub돋움체 Medium" panose="00000600000000000000" pitchFamily="2" charset="-127"/>
                          <a:ea typeface="KoPub돋움체 Medium" panose="00000600000000000000" pitchFamily="2" charset="-127"/>
                          <a:cs typeface="+mn-cs"/>
                        </a:rPr>
                        <a:t>(b): (a)</a:t>
                      </a:r>
                      <a:r>
                        <a:rPr kumimoji="0" lang="ko-KR" altLang="en-US" sz="900" b="0" i="0" u="none" strike="noStrike" kern="1200" cap="none" spc="0" normalizeH="0" baseline="0" dirty="0">
                          <a:ln>
                            <a:solidFill>
                              <a:srgbClr val="FFFFFF">
                                <a:lumMod val="75000"/>
                                <a:alpha val="0"/>
                              </a:srgbClr>
                            </a:solidFill>
                          </a:ln>
                          <a:solidFill>
                            <a:schemeClr val="tx1">
                              <a:lumMod val="75000"/>
                              <a:lumOff val="25000"/>
                            </a:schemeClr>
                          </a:solidFill>
                          <a:effectLst/>
                          <a:uLnTx/>
                          <a:uFillTx/>
                          <a:latin typeface="KoPub돋움체 Medium" panose="00000600000000000000" pitchFamily="2" charset="-127"/>
                          <a:ea typeface="KoPub돋움체 Medium" panose="00000600000000000000" pitchFamily="2" charset="-127"/>
                          <a:cs typeface="+mn-cs"/>
                        </a:rPr>
                        <a:t>에 </a:t>
                      </a:r>
                      <a:r>
                        <a:rPr kumimoji="0" lang="ko-KR" altLang="en-US" sz="900" b="0" i="0" u="none" strike="noStrike" kern="1200" cap="none" spc="0" normalizeH="0" baseline="0" dirty="0" err="1">
                          <a:ln>
                            <a:solidFill>
                              <a:srgbClr val="FFFFFF">
                                <a:lumMod val="75000"/>
                                <a:alpha val="0"/>
                              </a:srgbClr>
                            </a:solidFill>
                          </a:ln>
                          <a:solidFill>
                            <a:schemeClr val="tx1">
                              <a:lumMod val="75000"/>
                              <a:lumOff val="25000"/>
                            </a:schemeClr>
                          </a:solidFill>
                          <a:effectLst/>
                          <a:uLnTx/>
                          <a:uFillTx/>
                          <a:latin typeface="KoPub돋움체 Medium" panose="00000600000000000000" pitchFamily="2" charset="-127"/>
                          <a:ea typeface="KoPub돋움체 Medium" panose="00000600000000000000" pitchFamily="2" charset="-127"/>
                          <a:cs typeface="+mn-cs"/>
                        </a:rPr>
                        <a:t>변액</a:t>
                      </a:r>
                      <a:r>
                        <a:rPr kumimoji="0" lang="en-US" altLang="ko-KR" sz="900" b="0" i="0" u="none" strike="noStrike" kern="1200" cap="none" spc="0" normalizeH="0" baseline="0" dirty="0">
                          <a:ln>
                            <a:solidFill>
                              <a:srgbClr val="FFFFFF">
                                <a:lumMod val="75000"/>
                                <a:alpha val="0"/>
                              </a:srgbClr>
                            </a:solidFill>
                          </a:ln>
                          <a:solidFill>
                            <a:schemeClr val="tx1">
                              <a:lumMod val="75000"/>
                              <a:lumOff val="25000"/>
                            </a:schemeClr>
                          </a:solidFill>
                          <a:effectLst/>
                          <a:uLnTx/>
                          <a:uFillTx/>
                          <a:latin typeface="KoPub돋움체 Medium" panose="00000600000000000000" pitchFamily="2" charset="-127"/>
                          <a:ea typeface="KoPub돋움체 Medium" panose="00000600000000000000" pitchFamily="2" charset="-127"/>
                          <a:cs typeface="+mn-cs"/>
                        </a:rPr>
                        <a:t>·</a:t>
                      </a:r>
                      <a:r>
                        <a:rPr kumimoji="0" lang="ko-KR" altLang="en-US" sz="900" b="0" i="0" u="none" strike="noStrike" kern="1200" cap="none" spc="0" normalizeH="0" baseline="0" dirty="0">
                          <a:ln>
                            <a:solidFill>
                              <a:srgbClr val="FFFFFF">
                                <a:lumMod val="75000"/>
                                <a:alpha val="0"/>
                              </a:srgbClr>
                            </a:solidFill>
                          </a:ln>
                          <a:solidFill>
                            <a:schemeClr val="tx1">
                              <a:lumMod val="75000"/>
                              <a:lumOff val="25000"/>
                            </a:schemeClr>
                          </a:solidFill>
                          <a:effectLst/>
                          <a:uLnTx/>
                          <a:uFillTx/>
                          <a:latin typeface="KoPub돋움체 Medium" panose="00000600000000000000" pitchFamily="2" charset="-127"/>
                          <a:ea typeface="KoPub돋움체 Medium" panose="00000600000000000000" pitchFamily="2" charset="-127"/>
                          <a:cs typeface="+mn-cs"/>
                        </a:rPr>
                        <a:t>연금보험 둘 중 하나 취급</a:t>
                      </a:r>
                      <a:endParaRPr kumimoji="0" lang="en-US" altLang="ko-KR" sz="900" b="0" i="0" u="none" strike="noStrike" kern="1200" cap="none" spc="0" normalizeH="0" baseline="0" dirty="0">
                        <a:ln>
                          <a:solidFill>
                            <a:srgbClr val="FFFFFF">
                              <a:lumMod val="75000"/>
                              <a:alpha val="0"/>
                            </a:srgbClr>
                          </a:solidFill>
                        </a:ln>
                        <a:solidFill>
                          <a:schemeClr val="tx1">
                            <a:lumMod val="75000"/>
                            <a:lumOff val="25000"/>
                          </a:schemeClr>
                        </a:solidFill>
                        <a:effectLst/>
                        <a:uLnTx/>
                        <a:uFillTx/>
                        <a:latin typeface="KoPub돋움체 Medium" panose="00000600000000000000" pitchFamily="2" charset="-127"/>
                        <a:ea typeface="KoPub돋움체 Medium" panose="00000600000000000000" pitchFamily="2" charset="-127"/>
                        <a:cs typeface="+mn-cs"/>
                      </a:endParaRPr>
                    </a:p>
                  </a:txBody>
                  <a:tcPr marL="72000" marR="36000" marT="72000" marB="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rowSpan="2">
                  <a:txBody>
                    <a:bodyPr/>
                    <a:lstStyle/>
                    <a:p>
                      <a:pPr marL="88900" marR="0" lvl="0" indent="-88900" algn="l"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ko-KR" sz="900" b="0" i="0" u="none" strike="noStrike" kern="1200" cap="none" spc="0" normalizeH="0" baseline="0" dirty="0">
                          <a:ln>
                            <a:solidFill>
                              <a:srgbClr val="FFFFFF">
                                <a:lumMod val="75000"/>
                                <a:alpha val="0"/>
                              </a:srgbClr>
                            </a:solidFill>
                          </a:ln>
                          <a:solidFill>
                            <a:schemeClr val="tx1">
                              <a:lumMod val="75000"/>
                              <a:lumOff val="25000"/>
                            </a:schemeClr>
                          </a:solidFill>
                          <a:effectLst/>
                          <a:uLnTx/>
                          <a:uFillTx/>
                          <a:latin typeface="KoPub돋움체 Medium" panose="00000600000000000000" pitchFamily="2" charset="-127"/>
                          <a:ea typeface="KoPub돋움체 Medium" panose="00000600000000000000" pitchFamily="2" charset="-127"/>
                          <a:cs typeface="+mn-cs"/>
                        </a:rPr>
                        <a:t>8,000</a:t>
                      </a:r>
                      <a:r>
                        <a:rPr kumimoji="0" lang="ko-KR" altLang="en-US" sz="900" b="0" i="0" u="none" strike="noStrike" kern="1200" cap="none" spc="0" normalizeH="0" baseline="0" dirty="0">
                          <a:ln>
                            <a:solidFill>
                              <a:srgbClr val="FFFFFF">
                                <a:lumMod val="75000"/>
                                <a:alpha val="0"/>
                              </a:srgbClr>
                            </a:solidFill>
                          </a:ln>
                          <a:solidFill>
                            <a:schemeClr val="tx1">
                              <a:lumMod val="75000"/>
                              <a:lumOff val="25000"/>
                            </a:schemeClr>
                          </a:solidFill>
                          <a:effectLst/>
                          <a:uLnTx/>
                          <a:uFillTx/>
                          <a:latin typeface="KoPub돋움체 Medium" panose="00000600000000000000" pitchFamily="2" charset="-127"/>
                          <a:ea typeface="KoPub돋움체 Medium" panose="00000600000000000000" pitchFamily="2" charset="-127"/>
                          <a:cs typeface="+mn-cs"/>
                        </a:rPr>
                        <a:t>억 동</a:t>
                      </a:r>
                    </a:p>
                  </a:txBody>
                  <a:tcPr marL="72000" marR="0" marT="72000" marB="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rowSpan="2">
                  <a:txBody>
                    <a:bodyPr/>
                    <a:lstStyle/>
                    <a:p>
                      <a:pPr marL="88900" marR="0" lvl="0" indent="-88900" algn="l"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ko-KR" altLang="en-US" sz="900" b="0" i="0" u="none" strike="noStrike" kern="1200" cap="none" spc="0" normalizeH="0" baseline="0" dirty="0">
                          <a:ln>
                            <a:solidFill>
                              <a:srgbClr val="FFFFFF">
                                <a:lumMod val="75000"/>
                                <a:alpha val="0"/>
                              </a:srgbClr>
                            </a:solidFill>
                          </a:ln>
                          <a:solidFill>
                            <a:schemeClr val="tx1">
                              <a:lumMod val="75000"/>
                              <a:lumOff val="25000"/>
                            </a:schemeClr>
                          </a:solidFill>
                          <a:effectLst/>
                          <a:uLnTx/>
                          <a:uFillTx/>
                          <a:latin typeface="KoPub돋움체 Medium" panose="00000600000000000000" pitchFamily="2" charset="-127"/>
                          <a:ea typeface="KoPub돋움체 Medium" panose="00000600000000000000" pitchFamily="2" charset="-127"/>
                          <a:cs typeface="+mn-cs"/>
                        </a:rPr>
                        <a:t>생명보험 또는 생명</a:t>
                      </a:r>
                      <a:r>
                        <a:rPr kumimoji="0" lang="en-US" altLang="ko-KR" sz="900" b="0" i="0" u="none" strike="noStrike" kern="1200" cap="none" spc="0" normalizeH="0" baseline="0" dirty="0">
                          <a:ln>
                            <a:solidFill>
                              <a:srgbClr val="FFFFFF">
                                <a:lumMod val="75000"/>
                                <a:alpha val="0"/>
                              </a:srgbClr>
                            </a:solidFill>
                          </a:ln>
                          <a:solidFill>
                            <a:schemeClr val="tx1">
                              <a:lumMod val="75000"/>
                              <a:lumOff val="25000"/>
                            </a:schemeClr>
                          </a:solidFill>
                          <a:effectLst/>
                          <a:uLnTx/>
                          <a:uFillTx/>
                          <a:latin typeface="KoPub돋움체 Medium" panose="00000600000000000000" pitchFamily="2" charset="-127"/>
                          <a:ea typeface="KoPub돋움체 Medium" panose="00000600000000000000" pitchFamily="2" charset="-127"/>
                          <a:cs typeface="+mn-cs"/>
                        </a:rPr>
                        <a:t>·</a:t>
                      </a:r>
                      <a:r>
                        <a:rPr kumimoji="0" lang="ko-KR" altLang="en-US" sz="900" b="0" i="0" u="none" strike="noStrike" kern="1200" cap="none" spc="0" normalizeH="0" baseline="0" dirty="0">
                          <a:ln>
                            <a:solidFill>
                              <a:srgbClr val="FFFFFF">
                                <a:lumMod val="75000"/>
                                <a:alpha val="0"/>
                              </a:srgbClr>
                            </a:solidFill>
                          </a:ln>
                          <a:solidFill>
                            <a:schemeClr val="tx1">
                              <a:lumMod val="75000"/>
                              <a:lumOff val="25000"/>
                            </a:schemeClr>
                          </a:solidFill>
                          <a:effectLst/>
                          <a:uLnTx/>
                          <a:uFillTx/>
                          <a:latin typeface="KoPub돋움체 Medium" panose="00000600000000000000" pitchFamily="2" charset="-127"/>
                          <a:ea typeface="KoPub돋움체 Medium" panose="00000600000000000000" pitchFamily="2" charset="-127"/>
                          <a:cs typeface="+mn-cs"/>
                        </a:rPr>
                        <a:t>건강보험 취급</a:t>
                      </a:r>
                    </a:p>
                  </a:txBody>
                  <a:tcPr marL="72000" marR="36000" marT="72000" marB="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rowSpan="2">
                  <a:txBody>
                    <a:bodyPr/>
                    <a:lstStyle/>
                    <a:p>
                      <a:pPr marL="88900" marR="0" lvl="0" indent="-88900" algn="l"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ko-KR" sz="900" b="0" i="0" u="none" strike="noStrike" kern="1200" cap="none" spc="0" normalizeH="0" baseline="0" dirty="0">
                          <a:ln>
                            <a:solidFill>
                              <a:srgbClr val="FFFFFF">
                                <a:lumMod val="75000"/>
                                <a:alpha val="0"/>
                              </a:srgbClr>
                            </a:solidFill>
                          </a:ln>
                          <a:solidFill>
                            <a:schemeClr val="tx1">
                              <a:lumMod val="75000"/>
                              <a:lumOff val="25000"/>
                            </a:schemeClr>
                          </a:solidFill>
                          <a:effectLst/>
                          <a:uLnTx/>
                          <a:uFillTx/>
                          <a:latin typeface="KoPub돋움체 Medium" panose="00000600000000000000" pitchFamily="2" charset="-127"/>
                          <a:ea typeface="KoPub돋움체 Medium" panose="00000600000000000000" pitchFamily="2" charset="-127"/>
                          <a:cs typeface="+mn-cs"/>
                        </a:rPr>
                        <a:t>7,000</a:t>
                      </a:r>
                      <a:r>
                        <a:rPr kumimoji="0" lang="ko-KR" altLang="en-US" sz="900" b="0" i="0" u="none" strike="noStrike" kern="1200" cap="none" spc="0" normalizeH="0" baseline="0" dirty="0">
                          <a:ln>
                            <a:solidFill>
                              <a:srgbClr val="FFFFFF">
                                <a:lumMod val="75000"/>
                                <a:alpha val="0"/>
                              </a:srgbClr>
                            </a:solidFill>
                          </a:ln>
                          <a:solidFill>
                            <a:schemeClr val="tx1">
                              <a:lumMod val="75000"/>
                              <a:lumOff val="25000"/>
                            </a:schemeClr>
                          </a:solidFill>
                          <a:effectLst/>
                          <a:uLnTx/>
                          <a:uFillTx/>
                          <a:latin typeface="KoPub돋움체 Medium" panose="00000600000000000000" pitchFamily="2" charset="-127"/>
                          <a:ea typeface="KoPub돋움체 Medium" panose="00000600000000000000" pitchFamily="2" charset="-127"/>
                          <a:cs typeface="+mn-cs"/>
                        </a:rPr>
                        <a:t>억 동</a:t>
                      </a:r>
                    </a:p>
                  </a:txBody>
                  <a:tcPr marL="72000" marR="0" marT="72000" marB="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vMerge="1">
                  <a: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ko-KR" altLang="en-US" sz="800" b="0" i="0" u="none" strike="noStrike" kern="1200" cap="none" spc="0" normalizeH="0" baseline="0" dirty="0">
                        <a:ln>
                          <a:solidFill>
                            <a:srgbClr val="FFFFFF">
                              <a:lumMod val="75000"/>
                              <a:alpha val="0"/>
                            </a:srgbClr>
                          </a:solidFill>
                        </a:ln>
                        <a:solidFill>
                          <a:srgbClr val="000000">
                            <a:lumMod val="75000"/>
                            <a:lumOff val="25000"/>
                          </a:srgbClr>
                        </a:solidFill>
                        <a:effectLst/>
                        <a:uLnTx/>
                        <a:uFillTx/>
                        <a:latin typeface="KoPub돋움체 Medium" panose="00000600000000000000" pitchFamily="2" charset="-127"/>
                        <a:ea typeface="KoPub돋움체 Medium" panose="00000600000000000000" pitchFamily="2" charset="-127"/>
                        <a:cs typeface="+mn-cs"/>
                      </a:endParaRPr>
                    </a:p>
                  </a:txBody>
                  <a:tcPr marL="36000" marR="36000" marT="36000" marB="36000">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2F2F2"/>
                    </a:solidFill>
                  </a:tcPr>
                </a:tc>
                <a:tc vMerge="1">
                  <a:txBody>
                    <a:bodyPr/>
                    <a:lstStyle/>
                    <a:p>
                      <a:pPr latinLnBrk="1"/>
                      <a:endParaRPr lang="ko-KR" altLang="en-US"/>
                    </a:p>
                  </a:txBody>
                  <a:tcPr/>
                </a:tc>
                <a:tc vMerge="1">
                  <a:txBody>
                    <a:bodyPr/>
                    <a:lstStyle/>
                    <a:p>
                      <a:pPr latinLnBrk="1"/>
                      <a:endParaRPr lang="ko-KR" altLang="en-US"/>
                    </a:p>
                  </a:txBody>
                  <a:tcPr/>
                </a:tc>
                <a:extLst>
                  <a:ext uri="{0D108BD9-81ED-4DB2-BD59-A6C34878D82A}">
                    <a16:rowId xmlns:a16="http://schemas.microsoft.com/office/drawing/2014/main" val="3334181785"/>
                  </a:ext>
                </a:extLst>
              </a:tr>
              <a:tr h="285501">
                <a:tc vMerge="1">
                  <a:txBody>
                    <a:bodyPr/>
                    <a:lstStyle/>
                    <a:p>
                      <a:pPr latinLnBrk="1"/>
                      <a:endParaRPr lang="ko-KR" altLang="en-US"/>
                    </a:p>
                  </a:txBody>
                  <a:tcPr/>
                </a:tc>
                <a:tc vMerge="1">
                  <a:txBody>
                    <a:bodyPr/>
                    <a:lstStyle/>
                    <a:p>
                      <a:pPr latinLnBrk="1"/>
                      <a:endParaRPr lang="ko-KR" altLang="en-US"/>
                    </a:p>
                  </a:txBody>
                  <a:tcPr/>
                </a:tc>
                <a:tc vMerge="1">
                  <a:txBody>
                    <a:bodyPr/>
                    <a:lstStyle/>
                    <a:p>
                      <a:pPr latinLnBrk="1"/>
                      <a:endParaRPr lang="ko-KR" altLang="en-US"/>
                    </a:p>
                  </a:txBody>
                  <a:tcPr/>
                </a:tc>
                <a:tc vMerge="1">
                  <a:txBody>
                    <a:bodyPr/>
                    <a:lstStyle/>
                    <a:p>
                      <a:pPr latinLnBrk="1"/>
                      <a:endParaRPr lang="ko-KR" altLang="en-US"/>
                    </a:p>
                  </a:txBody>
                  <a:tcPr/>
                </a:tc>
                <a:tc vMerge="1">
                  <a:txBody>
                    <a:bodyPr/>
                    <a:lstStyle/>
                    <a:p>
                      <a:pPr latinLnBrk="1"/>
                      <a:endParaRPr lang="ko-KR" altLang="en-US"/>
                    </a:p>
                  </a:txBody>
                  <a:tcPr/>
                </a:tc>
                <a:tc vMerge="1">
                  <a:txBody>
                    <a:bodyPr/>
                    <a:lstStyle/>
                    <a:p>
                      <a:pPr latinLnBrk="1"/>
                      <a:endParaRPr lang="ko-KR" altLang="en-US"/>
                    </a:p>
                  </a:txBody>
                  <a:tcPr/>
                </a:tc>
                <a:tc vMerge="1">
                  <a:txBody>
                    <a:bodyPr/>
                    <a:lstStyle/>
                    <a:p>
                      <a:pPr latinLnBrk="1"/>
                      <a:endParaRPr lang="ko-KR" altLang="en-US"/>
                    </a:p>
                  </a:txBody>
                  <a:tcPr/>
                </a:tc>
                <a:tc rowSpan="2">
                  <a:txBody>
                    <a:bodyPr/>
                    <a:lstStyle/>
                    <a:p>
                      <a:pPr marL="88900" marR="0" lvl="0" indent="-88900" algn="l"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ko-KR" sz="900" b="0" i="0" u="none" strike="noStrike" kern="1200" cap="none" spc="0" normalizeH="0" baseline="0" dirty="0">
                          <a:ln>
                            <a:solidFill>
                              <a:srgbClr val="FFFFFF">
                                <a:lumMod val="75000"/>
                                <a:alpha val="0"/>
                              </a:srgbClr>
                            </a:solidFill>
                          </a:ln>
                          <a:solidFill>
                            <a:schemeClr val="tx1">
                              <a:lumMod val="75000"/>
                              <a:lumOff val="25000"/>
                            </a:schemeClr>
                          </a:solidFill>
                          <a:effectLst/>
                          <a:uLnTx/>
                          <a:uFillTx/>
                          <a:latin typeface="KoPub돋움체 Medium" panose="00000600000000000000" pitchFamily="2" charset="-127"/>
                          <a:ea typeface="KoPub돋움체 Medium" panose="00000600000000000000" pitchFamily="2" charset="-127"/>
                          <a:cs typeface="+mn-cs"/>
                        </a:rPr>
                        <a:t>1</a:t>
                      </a:r>
                      <a:r>
                        <a:rPr kumimoji="0" lang="ko-KR" altLang="en-US" sz="900" b="0" i="0" u="none" strike="noStrike" kern="1200" cap="none" spc="0" normalizeH="0" baseline="0" dirty="0">
                          <a:ln>
                            <a:solidFill>
                              <a:srgbClr val="FFFFFF">
                                <a:lumMod val="75000"/>
                                <a:alpha val="0"/>
                              </a:srgbClr>
                            </a:solidFill>
                          </a:ln>
                          <a:solidFill>
                            <a:schemeClr val="tx1">
                              <a:lumMod val="75000"/>
                              <a:lumOff val="25000"/>
                            </a:schemeClr>
                          </a:solidFill>
                          <a:effectLst/>
                          <a:uLnTx/>
                          <a:uFillTx/>
                          <a:latin typeface="KoPub돋움체 Medium" panose="00000600000000000000" pitchFamily="2" charset="-127"/>
                          <a:ea typeface="KoPub돋움체 Medium" panose="00000600000000000000" pitchFamily="2" charset="-127"/>
                          <a:cs typeface="+mn-cs"/>
                        </a:rPr>
                        <a:t>차 보험 또는 재보험 둘 중 하나 취급</a:t>
                      </a:r>
                    </a:p>
                    <a:p>
                      <a:pPr marL="88900" marR="0" lvl="0" indent="-88900" algn="l"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sz="900" b="0" i="0" u="none" strike="noStrike" kern="1200" cap="none" spc="0" normalizeH="0" baseline="0" dirty="0">
                        <a:ln>
                          <a:solidFill>
                            <a:srgbClr val="FFFFFF">
                              <a:lumMod val="75000"/>
                              <a:alpha val="0"/>
                            </a:srgbClr>
                          </a:solidFill>
                        </a:ln>
                        <a:solidFill>
                          <a:schemeClr val="tx1">
                            <a:lumMod val="75000"/>
                            <a:lumOff val="25000"/>
                          </a:schemeClr>
                        </a:solidFill>
                        <a:effectLst/>
                        <a:uLnTx/>
                        <a:uFillTx/>
                        <a:latin typeface="KoPub돋움체 Medium" panose="00000600000000000000" pitchFamily="2" charset="-127"/>
                        <a:ea typeface="KoPub돋움체 Medium" panose="00000600000000000000" pitchFamily="2" charset="-127"/>
                        <a:cs typeface="+mn-cs"/>
                      </a:endParaRPr>
                    </a:p>
                  </a:txBody>
                  <a:tcPr marL="72000" marR="36000" marT="72000" marB="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rgbClr val="FFFFFF"/>
                    </a:solidFill>
                  </a:tcPr>
                </a:tc>
                <a:tc rowSpan="2">
                  <a:txBody>
                    <a:bodyPr/>
                    <a:lstStyle/>
                    <a:p>
                      <a:pPr marL="88900" marR="0" lvl="0" indent="-88900" algn="l"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ko-KR" sz="900" b="0" i="0" u="none" strike="noStrike" kern="1200" cap="none" spc="0" normalizeH="0" baseline="0" dirty="0">
                          <a:ln>
                            <a:solidFill>
                              <a:srgbClr val="FFFFFF">
                                <a:lumMod val="75000"/>
                                <a:alpha val="0"/>
                              </a:srgbClr>
                            </a:solidFill>
                          </a:ln>
                          <a:solidFill>
                            <a:schemeClr val="tx1">
                              <a:lumMod val="75000"/>
                              <a:lumOff val="25000"/>
                            </a:schemeClr>
                          </a:solidFill>
                          <a:effectLst/>
                          <a:uLnTx/>
                          <a:uFillTx/>
                          <a:latin typeface="KoPub돋움체 Medium" panose="00000600000000000000" pitchFamily="2" charset="-127"/>
                          <a:ea typeface="KoPub돋움체 Medium" panose="00000600000000000000" pitchFamily="2" charset="-127"/>
                          <a:cs typeface="+mn-cs"/>
                        </a:rPr>
                        <a:t>80</a:t>
                      </a:r>
                      <a:r>
                        <a:rPr kumimoji="0" lang="ko-KR" altLang="en-US" sz="900" b="0" i="0" u="none" strike="noStrike" kern="1200" cap="none" spc="0" normalizeH="0" baseline="0" dirty="0">
                          <a:ln>
                            <a:solidFill>
                              <a:srgbClr val="FFFFFF">
                                <a:lumMod val="75000"/>
                                <a:alpha val="0"/>
                              </a:srgbClr>
                            </a:solidFill>
                          </a:ln>
                          <a:solidFill>
                            <a:schemeClr val="tx1">
                              <a:lumMod val="75000"/>
                              <a:lumOff val="25000"/>
                            </a:schemeClr>
                          </a:solidFill>
                          <a:effectLst/>
                          <a:uLnTx/>
                          <a:uFillTx/>
                          <a:latin typeface="KoPub돋움체 Medium" panose="00000600000000000000" pitchFamily="2" charset="-127"/>
                          <a:ea typeface="KoPub돋움체 Medium" panose="00000600000000000000" pitchFamily="2" charset="-127"/>
                          <a:cs typeface="+mn-cs"/>
                        </a:rPr>
                        <a:t>억 동</a:t>
                      </a:r>
                    </a:p>
                    <a:p>
                      <a:pPr marL="88900" marR="0" lvl="0" indent="-88900" algn="l"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sz="900" b="0" i="0" u="none" strike="noStrike" kern="1200" cap="none" spc="0" normalizeH="0" baseline="0" dirty="0">
                        <a:ln>
                          <a:solidFill>
                            <a:srgbClr val="FFFFFF">
                              <a:lumMod val="75000"/>
                              <a:alpha val="0"/>
                            </a:srgbClr>
                          </a:solidFill>
                        </a:ln>
                        <a:solidFill>
                          <a:schemeClr val="tx1">
                            <a:lumMod val="75000"/>
                            <a:lumOff val="25000"/>
                          </a:schemeClr>
                        </a:solidFill>
                        <a:effectLst/>
                        <a:uLnTx/>
                        <a:uFillTx/>
                        <a:latin typeface="KoPub돋움체 Medium" panose="00000600000000000000" pitchFamily="2" charset="-127"/>
                        <a:ea typeface="KoPub돋움체 Medium" panose="00000600000000000000" pitchFamily="2" charset="-127"/>
                        <a:cs typeface="+mn-cs"/>
                      </a:endParaRPr>
                    </a:p>
                  </a:txBody>
                  <a:tcPr marL="72000" marR="0" marT="72000" marB="0">
                    <a:lnL w="3175" cap="flat" cmpd="sng" algn="ctr">
                      <a:solidFill>
                        <a:schemeClr val="bg1">
                          <a:lumMod val="65000"/>
                        </a:schemeClr>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3941519961"/>
                  </a:ext>
                </a:extLst>
              </a:tr>
              <a:tr h="688143">
                <a:tc>
                  <a:txBody>
                    <a:bodyPr/>
                    <a:lstStyle/>
                    <a:p>
                      <a:pPr marL="88900" marR="0" lvl="0" indent="-88900" algn="l"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ko-KR" sz="900" b="0" i="0" u="none" strike="noStrike" kern="1200" cap="none" spc="0" normalizeH="0" baseline="0" dirty="0">
                          <a:ln>
                            <a:solidFill>
                              <a:srgbClr val="FFFFFF">
                                <a:lumMod val="75000"/>
                                <a:alpha val="0"/>
                              </a:srgbClr>
                            </a:solidFill>
                          </a:ln>
                          <a:solidFill>
                            <a:schemeClr val="tx1"/>
                          </a:solidFill>
                          <a:effectLst/>
                          <a:uLnTx/>
                          <a:uFillTx/>
                          <a:latin typeface="KoPub돋움체 Medium" panose="00000600000000000000" pitchFamily="2" charset="-127"/>
                          <a:ea typeface="KoPub돋움체 Medium" panose="00000600000000000000" pitchFamily="2" charset="-127"/>
                          <a:cs typeface="+mn-cs"/>
                        </a:rPr>
                        <a:t>(c) (a)</a:t>
                      </a:r>
                      <a:r>
                        <a:rPr kumimoji="0" lang="ko-KR" altLang="en-US" sz="900" b="0" i="0" u="none" strike="noStrike" kern="1200" cap="none" spc="0" normalizeH="0" baseline="0" dirty="0">
                          <a:ln>
                            <a:solidFill>
                              <a:srgbClr val="FFFFFF">
                                <a:lumMod val="75000"/>
                                <a:alpha val="0"/>
                              </a:srgbClr>
                            </a:solidFill>
                          </a:ln>
                          <a:solidFill>
                            <a:schemeClr val="tx1"/>
                          </a:solidFill>
                          <a:effectLst/>
                          <a:uLnTx/>
                          <a:uFillTx/>
                          <a:latin typeface="KoPub돋움체 Medium" panose="00000600000000000000" pitchFamily="2" charset="-127"/>
                          <a:ea typeface="KoPub돋움체 Medium" panose="00000600000000000000" pitchFamily="2" charset="-127"/>
                          <a:cs typeface="+mn-cs"/>
                        </a:rPr>
                        <a:t>에 항공</a:t>
                      </a:r>
                      <a:r>
                        <a:rPr kumimoji="0" lang="en-US" altLang="ko-KR" sz="900" b="0" i="0" u="none" strike="noStrike" kern="1200" cap="none" spc="0" normalizeH="0" baseline="0" dirty="0">
                          <a:ln>
                            <a:solidFill>
                              <a:srgbClr val="FFFFFF">
                                <a:lumMod val="75000"/>
                                <a:alpha val="0"/>
                              </a:srgbClr>
                            </a:solidFill>
                          </a:ln>
                          <a:solidFill>
                            <a:schemeClr val="tx1"/>
                          </a:solidFill>
                          <a:effectLst/>
                          <a:uLnTx/>
                          <a:uFillTx/>
                          <a:latin typeface="KoPub돋움체 Medium" panose="00000600000000000000" pitchFamily="2" charset="-127"/>
                          <a:ea typeface="KoPub돋움체 Medium" panose="00000600000000000000" pitchFamily="2" charset="-127"/>
                          <a:cs typeface="+mn-cs"/>
                        </a:rPr>
                        <a:t>· </a:t>
                      </a:r>
                      <a:r>
                        <a:rPr kumimoji="0" lang="ko-KR" altLang="en-US" sz="900" b="0" i="0" u="none" strike="noStrike" kern="1200" cap="none" spc="0" normalizeH="0" baseline="0" dirty="0">
                          <a:ln>
                            <a:solidFill>
                              <a:srgbClr val="FFFFFF">
                                <a:lumMod val="75000"/>
                                <a:alpha val="0"/>
                              </a:srgbClr>
                            </a:solidFill>
                          </a:ln>
                          <a:solidFill>
                            <a:schemeClr val="tx1"/>
                          </a:solidFill>
                          <a:effectLst/>
                          <a:uLnTx/>
                          <a:uFillTx/>
                          <a:latin typeface="KoPub돋움체 Medium" panose="00000600000000000000" pitchFamily="2" charset="-127"/>
                          <a:ea typeface="KoPub돋움체 Medium" panose="00000600000000000000" pitchFamily="2" charset="-127"/>
                          <a:cs typeface="+mn-cs"/>
                        </a:rPr>
                        <a:t>위성보험 모두 취급</a:t>
                      </a:r>
                      <a:endParaRPr kumimoji="0" sz="900" b="0" i="0" u="none" strike="noStrike" kern="1200" cap="none" spc="0" normalizeH="0" baseline="0" dirty="0">
                        <a:ln>
                          <a:solidFill>
                            <a:srgbClr val="FFFFFF">
                              <a:lumMod val="75000"/>
                              <a:alpha val="0"/>
                            </a:srgbClr>
                          </a:solidFill>
                        </a:ln>
                        <a:solidFill>
                          <a:schemeClr val="tx1"/>
                        </a:solidFill>
                        <a:effectLst/>
                        <a:uLnTx/>
                        <a:uFillTx/>
                        <a:latin typeface="KoPub돋움체 Medium" panose="00000600000000000000" pitchFamily="2" charset="-127"/>
                        <a:ea typeface="KoPub돋움체 Medium" panose="00000600000000000000" pitchFamily="2" charset="-127"/>
                        <a:cs typeface="+mn-cs"/>
                      </a:endParaRPr>
                    </a:p>
                  </a:txBody>
                  <a:tcPr marL="72000" marR="36000" marT="72000" marB="0">
                    <a:lnL w="3175" cap="flat" cmpd="sng" algn="ctr">
                      <a:solidFill>
                        <a:schemeClr val="bg1"/>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marL="88900" marR="0" lvl="0" indent="-88900" algn="l"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ko-KR" sz="900" b="0" i="0" u="none" strike="noStrike" kern="1200" cap="none" spc="0" normalizeH="0" baseline="0" dirty="0">
                          <a:ln>
                            <a:solidFill>
                              <a:srgbClr val="FFFFFF">
                                <a:lumMod val="75000"/>
                                <a:alpha val="0"/>
                              </a:srgbClr>
                            </a:solidFill>
                          </a:ln>
                          <a:solidFill>
                            <a:schemeClr val="tx1">
                              <a:lumMod val="75000"/>
                              <a:lumOff val="25000"/>
                            </a:schemeClr>
                          </a:solidFill>
                          <a:effectLst/>
                          <a:uLnTx/>
                          <a:uFillTx/>
                          <a:latin typeface="KoPub돋움체 Medium" panose="00000600000000000000" pitchFamily="2" charset="-127"/>
                          <a:ea typeface="KoPub돋움체 Medium" panose="00000600000000000000" pitchFamily="2" charset="-127"/>
                          <a:cs typeface="+mn-cs"/>
                        </a:rPr>
                        <a:t>4,000</a:t>
                      </a:r>
                      <a:r>
                        <a:rPr kumimoji="0" lang="ko-KR" altLang="en-US" sz="900" b="0" i="0" u="none" strike="noStrike" kern="1200" cap="none" spc="0" normalizeH="0" baseline="0" dirty="0">
                          <a:ln>
                            <a:solidFill>
                              <a:srgbClr val="FFFFFF">
                                <a:lumMod val="75000"/>
                                <a:alpha val="0"/>
                              </a:srgbClr>
                            </a:solidFill>
                          </a:ln>
                          <a:solidFill>
                            <a:schemeClr val="tx1">
                              <a:lumMod val="75000"/>
                              <a:lumOff val="25000"/>
                            </a:schemeClr>
                          </a:solidFill>
                          <a:effectLst/>
                          <a:uLnTx/>
                          <a:uFillTx/>
                          <a:latin typeface="KoPub돋움체 Medium" panose="00000600000000000000" pitchFamily="2" charset="-127"/>
                          <a:ea typeface="KoPub돋움체 Medium" panose="00000600000000000000" pitchFamily="2" charset="-127"/>
                          <a:cs typeface="+mn-cs"/>
                        </a:rPr>
                        <a:t>억 동 </a:t>
                      </a:r>
                      <a:endParaRPr kumimoji="0" lang="en-US" altLang="ko-KR" sz="900" b="0" i="0" u="none" strike="noStrike" kern="1200" cap="none" spc="0" normalizeH="0" baseline="0" dirty="0">
                        <a:ln>
                          <a:solidFill>
                            <a:srgbClr val="FFFFFF">
                              <a:lumMod val="75000"/>
                              <a:alpha val="0"/>
                            </a:srgbClr>
                          </a:solidFill>
                        </a:ln>
                        <a:solidFill>
                          <a:schemeClr val="tx1">
                            <a:lumMod val="75000"/>
                            <a:lumOff val="25000"/>
                          </a:schemeClr>
                        </a:solidFill>
                        <a:effectLst/>
                        <a:uLnTx/>
                        <a:uFillTx/>
                        <a:latin typeface="KoPub돋움체 Medium" panose="00000600000000000000" pitchFamily="2" charset="-127"/>
                        <a:ea typeface="KoPub돋움체 Medium" panose="00000600000000000000" pitchFamily="2" charset="-127"/>
                        <a:cs typeface="+mn-cs"/>
                      </a:endParaRPr>
                    </a:p>
                    <a:p>
                      <a:pPr marL="88900" marR="0" lvl="0" indent="-88900" algn="l"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ko-KR" sz="900" b="0" i="0" u="none" strike="noStrike" kern="1200" cap="none" spc="0" normalizeH="0" baseline="0" dirty="0">
                        <a:ln>
                          <a:solidFill>
                            <a:srgbClr val="FFFFFF">
                              <a:lumMod val="75000"/>
                              <a:alpha val="0"/>
                            </a:srgbClr>
                          </a:solidFill>
                        </a:ln>
                        <a:solidFill>
                          <a:schemeClr val="tx1">
                            <a:lumMod val="75000"/>
                            <a:lumOff val="25000"/>
                          </a:schemeClr>
                        </a:solidFill>
                        <a:effectLst/>
                        <a:uLnTx/>
                        <a:uFillTx/>
                        <a:latin typeface="KoPub돋움체 Medium" panose="00000600000000000000" pitchFamily="2" charset="-127"/>
                        <a:ea typeface="KoPub돋움체 Medium" panose="00000600000000000000" pitchFamily="2" charset="-127"/>
                        <a:cs typeface="+mn-cs"/>
                      </a:endParaRPr>
                    </a:p>
                    <a:p>
                      <a:pPr marL="88900" marR="0" lvl="0" indent="-88900" algn="l"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ko-KR" sz="900" b="0" i="0" u="none" strike="noStrike" kern="1200" cap="none" spc="0" normalizeH="0" baseline="0" dirty="0">
                          <a:ln>
                            <a:solidFill>
                              <a:srgbClr val="FFFFFF">
                                <a:lumMod val="75000"/>
                                <a:alpha val="0"/>
                              </a:srgbClr>
                            </a:solidFill>
                          </a:ln>
                          <a:solidFill>
                            <a:schemeClr val="tx1">
                              <a:lumMod val="75000"/>
                              <a:lumOff val="25000"/>
                            </a:schemeClr>
                          </a:solidFill>
                          <a:effectLst/>
                          <a:uLnTx/>
                          <a:uFillTx/>
                          <a:latin typeface="KoPub돋움체 Medium" panose="00000600000000000000" pitchFamily="2" charset="-127"/>
                          <a:ea typeface="KoPub돋움체 Medium" panose="00000600000000000000" pitchFamily="2" charset="-127"/>
                          <a:cs typeface="+mn-cs"/>
                        </a:rPr>
                        <a:t>(3,000</a:t>
                      </a:r>
                      <a:r>
                        <a:rPr kumimoji="0" lang="ko-KR" altLang="en-US" sz="900" b="0" i="0" u="none" strike="noStrike" kern="1200" cap="none" spc="0" normalizeH="0" baseline="0" dirty="0">
                          <a:ln>
                            <a:solidFill>
                              <a:srgbClr val="FFFFFF">
                                <a:lumMod val="75000"/>
                                <a:alpha val="0"/>
                              </a:srgbClr>
                            </a:solidFill>
                          </a:ln>
                          <a:solidFill>
                            <a:schemeClr val="tx1">
                              <a:lumMod val="75000"/>
                              <a:lumOff val="25000"/>
                            </a:schemeClr>
                          </a:solidFill>
                          <a:effectLst/>
                          <a:uLnTx/>
                          <a:uFillTx/>
                          <a:latin typeface="KoPub돋움체 Medium" panose="00000600000000000000" pitchFamily="2" charset="-127"/>
                          <a:ea typeface="KoPub돋움체 Medium" panose="00000600000000000000" pitchFamily="2" charset="-127"/>
                          <a:cs typeface="+mn-cs"/>
                        </a:rPr>
                        <a:t>억 동*</a:t>
                      </a:r>
                      <a:r>
                        <a:rPr kumimoji="0" lang="en-US" altLang="ko-KR" sz="900" b="0" i="0" u="none" strike="noStrike" kern="1200" cap="none" spc="0" normalizeH="0" baseline="0" dirty="0">
                          <a:ln>
                            <a:solidFill>
                              <a:srgbClr val="FFFFFF">
                                <a:lumMod val="75000"/>
                                <a:alpha val="0"/>
                              </a:srgbClr>
                            </a:solidFill>
                          </a:ln>
                          <a:solidFill>
                            <a:schemeClr val="tx1">
                              <a:lumMod val="75000"/>
                              <a:lumOff val="25000"/>
                            </a:schemeClr>
                          </a:solidFill>
                          <a:effectLst/>
                          <a:uLnTx/>
                          <a:uFillTx/>
                          <a:latin typeface="KoPub돋움체 Medium" panose="00000600000000000000" pitchFamily="2" charset="-127"/>
                          <a:ea typeface="KoPub돋움체 Medium" panose="00000600000000000000" pitchFamily="2" charset="-127"/>
                          <a:cs typeface="+mn-cs"/>
                        </a:rPr>
                        <a:t>)</a:t>
                      </a:r>
                    </a:p>
                  </a:txBody>
                  <a:tcPr marL="72000" marR="0" marT="72000" marB="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rgbClr val="FFFFFF"/>
                    </a:solidFill>
                  </a:tcPr>
                </a:tc>
                <a:tc>
                  <a:txBody>
                    <a:bodyPr/>
                    <a:lstStyle/>
                    <a:p>
                      <a:pPr marL="88900" marR="0" lvl="0" indent="-88900" algn="l"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ko-KR" sz="900" b="0" i="0" u="none" strike="noStrike" kern="1200" cap="none" spc="0" normalizeH="0" baseline="0" dirty="0">
                          <a:ln>
                            <a:solidFill>
                              <a:srgbClr val="FFFFFF">
                                <a:lumMod val="75000"/>
                                <a:alpha val="0"/>
                              </a:srgbClr>
                            </a:solidFill>
                          </a:ln>
                          <a:solidFill>
                            <a:schemeClr val="tx1">
                              <a:lumMod val="75000"/>
                              <a:lumOff val="25000"/>
                            </a:schemeClr>
                          </a:solidFill>
                          <a:effectLst/>
                          <a:uLnTx/>
                          <a:uFillTx/>
                          <a:latin typeface="KoPub돋움체 Medium" panose="00000600000000000000" pitchFamily="2" charset="-127"/>
                          <a:ea typeface="KoPub돋움체 Medium" panose="00000600000000000000" pitchFamily="2" charset="-127"/>
                          <a:cs typeface="+mn-cs"/>
                        </a:rPr>
                        <a:t>(c): (a)</a:t>
                      </a:r>
                      <a:r>
                        <a:rPr kumimoji="0" lang="ko-KR" altLang="en-US" sz="900" b="0" i="0" u="none" strike="noStrike" kern="1200" cap="none" spc="0" normalizeH="0" baseline="0" dirty="0">
                          <a:ln>
                            <a:solidFill>
                              <a:srgbClr val="FFFFFF">
                                <a:lumMod val="75000"/>
                                <a:alpha val="0"/>
                              </a:srgbClr>
                            </a:solidFill>
                          </a:ln>
                          <a:solidFill>
                            <a:schemeClr val="tx1">
                              <a:lumMod val="75000"/>
                              <a:lumOff val="25000"/>
                            </a:schemeClr>
                          </a:solidFill>
                          <a:effectLst/>
                          <a:uLnTx/>
                          <a:uFillTx/>
                          <a:latin typeface="KoPub돋움체 Medium" panose="00000600000000000000" pitchFamily="2" charset="-127"/>
                          <a:ea typeface="KoPub돋움체 Medium" panose="00000600000000000000" pitchFamily="2" charset="-127"/>
                          <a:cs typeface="+mn-cs"/>
                        </a:rPr>
                        <a:t>에 </a:t>
                      </a:r>
                      <a:r>
                        <a:rPr kumimoji="0" lang="ko-KR" altLang="en-US" sz="900" b="0" i="0" u="none" strike="noStrike" kern="1200" cap="none" spc="0" normalizeH="0" baseline="0" dirty="0" err="1">
                          <a:ln>
                            <a:solidFill>
                              <a:srgbClr val="FFFFFF">
                                <a:lumMod val="75000"/>
                                <a:alpha val="0"/>
                              </a:srgbClr>
                            </a:solidFill>
                          </a:ln>
                          <a:solidFill>
                            <a:schemeClr val="tx1">
                              <a:lumMod val="75000"/>
                              <a:lumOff val="25000"/>
                            </a:schemeClr>
                          </a:solidFill>
                          <a:effectLst/>
                          <a:uLnTx/>
                          <a:uFillTx/>
                          <a:latin typeface="KoPub돋움체 Medium" panose="00000600000000000000" pitchFamily="2" charset="-127"/>
                          <a:ea typeface="KoPub돋움체 Medium" panose="00000600000000000000" pitchFamily="2" charset="-127"/>
                          <a:cs typeface="+mn-cs"/>
                        </a:rPr>
                        <a:t>변액</a:t>
                      </a:r>
                      <a:r>
                        <a:rPr kumimoji="0" lang="en-US" altLang="ko-KR" sz="900" b="0" i="0" u="none" strike="noStrike" kern="1200" cap="none" spc="0" normalizeH="0" baseline="0" dirty="0">
                          <a:ln>
                            <a:solidFill>
                              <a:srgbClr val="FFFFFF">
                                <a:lumMod val="75000"/>
                                <a:alpha val="0"/>
                              </a:srgbClr>
                            </a:solidFill>
                          </a:ln>
                          <a:solidFill>
                            <a:schemeClr val="tx1">
                              <a:lumMod val="75000"/>
                              <a:lumOff val="25000"/>
                            </a:schemeClr>
                          </a:solidFill>
                          <a:effectLst/>
                          <a:uLnTx/>
                          <a:uFillTx/>
                          <a:latin typeface="KoPub돋움체 Medium" panose="00000600000000000000" pitchFamily="2" charset="-127"/>
                          <a:ea typeface="KoPub돋움체 Medium" panose="00000600000000000000" pitchFamily="2" charset="-127"/>
                          <a:cs typeface="+mn-cs"/>
                        </a:rPr>
                        <a:t>·</a:t>
                      </a:r>
                      <a:r>
                        <a:rPr kumimoji="0" lang="ko-KR" altLang="en-US" sz="900" b="0" i="0" u="none" strike="noStrike" kern="1200" cap="none" spc="0" normalizeH="0" baseline="0" dirty="0">
                          <a:ln>
                            <a:solidFill>
                              <a:srgbClr val="FFFFFF">
                                <a:lumMod val="75000"/>
                                <a:alpha val="0"/>
                              </a:srgbClr>
                            </a:solidFill>
                          </a:ln>
                          <a:solidFill>
                            <a:schemeClr val="tx1">
                              <a:lumMod val="75000"/>
                              <a:lumOff val="25000"/>
                            </a:schemeClr>
                          </a:solidFill>
                          <a:effectLst/>
                          <a:uLnTx/>
                          <a:uFillTx/>
                          <a:latin typeface="KoPub돋움체 Medium" panose="00000600000000000000" pitchFamily="2" charset="-127"/>
                          <a:ea typeface="KoPub돋움체 Medium" panose="00000600000000000000" pitchFamily="2" charset="-127"/>
                          <a:cs typeface="+mn-cs"/>
                        </a:rPr>
                        <a:t>연금보험 모두 취급 또는 </a:t>
                      </a:r>
                      <a:r>
                        <a:rPr kumimoji="0" lang="en-US" altLang="ko-KR" sz="900" b="0" i="0" u="none" strike="noStrike" kern="1200" cap="none" spc="0" normalizeH="0" baseline="0" dirty="0">
                          <a:ln>
                            <a:solidFill>
                              <a:srgbClr val="FFFFFF">
                                <a:lumMod val="75000"/>
                                <a:alpha val="0"/>
                              </a:srgbClr>
                            </a:solidFill>
                          </a:ln>
                          <a:solidFill>
                            <a:schemeClr val="tx1">
                              <a:lumMod val="75000"/>
                              <a:lumOff val="25000"/>
                            </a:schemeClr>
                          </a:solidFill>
                          <a:effectLst/>
                          <a:uLnTx/>
                          <a:uFillTx/>
                          <a:latin typeface="KoPub돋움체 Medium" panose="00000600000000000000" pitchFamily="2" charset="-127"/>
                          <a:ea typeface="KoPub돋움체 Medium" panose="00000600000000000000" pitchFamily="2" charset="-127"/>
                          <a:cs typeface="+mn-cs"/>
                        </a:rPr>
                        <a:t>(a)</a:t>
                      </a:r>
                      <a:r>
                        <a:rPr kumimoji="0" lang="ko-KR" altLang="en-US" sz="900" b="0" i="0" u="none" strike="noStrike" kern="1200" cap="none" spc="0" normalizeH="0" baseline="0" dirty="0">
                          <a:ln>
                            <a:solidFill>
                              <a:srgbClr val="FFFFFF">
                                <a:lumMod val="75000"/>
                                <a:alpha val="0"/>
                              </a:srgbClr>
                            </a:solidFill>
                          </a:ln>
                          <a:solidFill>
                            <a:schemeClr val="tx1">
                              <a:lumMod val="75000"/>
                              <a:lumOff val="25000"/>
                            </a:schemeClr>
                          </a:solidFill>
                          <a:effectLst/>
                          <a:uLnTx/>
                          <a:uFillTx/>
                          <a:latin typeface="KoPub돋움체 Medium" panose="00000600000000000000" pitchFamily="2" charset="-127"/>
                          <a:ea typeface="KoPub돋움체 Medium" panose="00000600000000000000" pitchFamily="2" charset="-127"/>
                          <a:cs typeface="+mn-cs"/>
                        </a:rPr>
                        <a:t>에 위성보험 판매</a:t>
                      </a:r>
                      <a:endParaRPr kumimoji="0" lang="en-US" altLang="ko-KR" sz="900" b="0" i="0" u="none" strike="noStrike" kern="1200" cap="none" spc="0" normalizeH="0" baseline="0" dirty="0">
                        <a:ln>
                          <a:solidFill>
                            <a:srgbClr val="FFFFFF">
                              <a:lumMod val="75000"/>
                              <a:alpha val="0"/>
                            </a:srgbClr>
                          </a:solidFill>
                        </a:ln>
                        <a:solidFill>
                          <a:schemeClr val="tx1">
                            <a:lumMod val="75000"/>
                            <a:lumOff val="25000"/>
                          </a:schemeClr>
                        </a:solidFill>
                        <a:effectLst/>
                        <a:uLnTx/>
                        <a:uFillTx/>
                        <a:latin typeface="KoPub돋움체 Medium" panose="00000600000000000000" pitchFamily="2" charset="-127"/>
                        <a:ea typeface="KoPub돋움체 Medium" panose="00000600000000000000" pitchFamily="2" charset="-127"/>
                        <a:cs typeface="+mn-cs"/>
                      </a:endParaRPr>
                    </a:p>
                  </a:txBody>
                  <a:tcPr marL="72000" marR="36000" marT="72000" marB="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rgbClr val="FFFFFF"/>
                    </a:solidFill>
                  </a:tcPr>
                </a:tc>
                <a:tc>
                  <a:txBody>
                    <a:bodyPr/>
                    <a:lstStyle/>
                    <a:p>
                      <a:pPr marL="88900" marR="0" lvl="0" indent="-88900" algn="l"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ko-KR" sz="900" b="0" i="0" u="none" strike="noStrike" kern="1200" cap="none" spc="0" normalizeH="0" baseline="0" dirty="0">
                          <a:ln>
                            <a:solidFill>
                              <a:srgbClr val="FFFFFF">
                                <a:lumMod val="75000"/>
                                <a:alpha val="0"/>
                              </a:srgbClr>
                            </a:solidFill>
                          </a:ln>
                          <a:solidFill>
                            <a:schemeClr val="tx1">
                              <a:lumMod val="75000"/>
                              <a:lumOff val="25000"/>
                            </a:schemeClr>
                          </a:solidFill>
                          <a:effectLst/>
                          <a:uLnTx/>
                          <a:uFillTx/>
                          <a:latin typeface="KoPub돋움체 Medium" panose="00000600000000000000" pitchFamily="2" charset="-127"/>
                          <a:ea typeface="KoPub돋움체 Medium" panose="00000600000000000000" pitchFamily="2" charset="-127"/>
                          <a:cs typeface="+mn-cs"/>
                        </a:rPr>
                        <a:t>10,000</a:t>
                      </a:r>
                      <a:r>
                        <a:rPr kumimoji="0" lang="ko-KR" altLang="en-US" sz="900" b="0" i="0" u="none" strike="noStrike" kern="1200" cap="none" spc="0" normalizeH="0" baseline="0" dirty="0">
                          <a:ln>
                            <a:solidFill>
                              <a:srgbClr val="FFFFFF">
                                <a:lumMod val="75000"/>
                                <a:alpha val="0"/>
                              </a:srgbClr>
                            </a:solidFill>
                          </a:ln>
                          <a:solidFill>
                            <a:schemeClr val="tx1">
                              <a:lumMod val="75000"/>
                              <a:lumOff val="25000"/>
                            </a:schemeClr>
                          </a:solidFill>
                          <a:effectLst/>
                          <a:uLnTx/>
                          <a:uFillTx/>
                          <a:latin typeface="KoPub돋움체 Medium" panose="00000600000000000000" pitchFamily="2" charset="-127"/>
                          <a:ea typeface="KoPub돋움체 Medium" panose="00000600000000000000" pitchFamily="2" charset="-127"/>
                          <a:cs typeface="+mn-cs"/>
                        </a:rPr>
                        <a:t>억 동</a:t>
                      </a:r>
                      <a:endParaRPr kumimoji="0" lang="en-US" altLang="ko-KR" sz="900" b="0" i="0" u="none" strike="noStrike" kern="1200" cap="none" spc="0" normalizeH="0" baseline="0" dirty="0">
                        <a:ln>
                          <a:solidFill>
                            <a:srgbClr val="FFFFFF">
                              <a:lumMod val="75000"/>
                              <a:alpha val="0"/>
                            </a:srgbClr>
                          </a:solidFill>
                        </a:ln>
                        <a:solidFill>
                          <a:schemeClr val="tx1">
                            <a:lumMod val="75000"/>
                            <a:lumOff val="25000"/>
                          </a:schemeClr>
                        </a:solidFill>
                        <a:effectLst/>
                        <a:uLnTx/>
                        <a:uFillTx/>
                        <a:latin typeface="KoPub돋움체 Medium" panose="00000600000000000000" pitchFamily="2" charset="-127"/>
                        <a:ea typeface="KoPub돋움체 Medium" panose="00000600000000000000" pitchFamily="2" charset="-127"/>
                        <a:cs typeface="+mn-cs"/>
                      </a:endParaRPr>
                    </a:p>
                  </a:txBody>
                  <a:tcPr marL="72000" marR="0" marT="72000" marB="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rgbClr val="FFFFFF"/>
                    </a:solidFill>
                  </a:tcPr>
                </a:tc>
                <a:tc>
                  <a:txBody>
                    <a:bodyPr/>
                    <a:lstStyle/>
                    <a:p>
                      <a:pPr marL="88900" marR="0" lvl="0" indent="-88900" algn="l"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ko-KR" altLang="en-US" sz="900" b="0" i="0" u="none" strike="noStrike" kern="1200" cap="none" spc="0" normalizeH="0" baseline="0" dirty="0">
                          <a:ln>
                            <a:solidFill>
                              <a:srgbClr val="FFFFFF">
                                <a:lumMod val="75000"/>
                                <a:alpha val="0"/>
                              </a:srgbClr>
                            </a:solidFill>
                          </a:ln>
                          <a:solidFill>
                            <a:schemeClr val="tx1">
                              <a:lumMod val="75000"/>
                              <a:lumOff val="25000"/>
                            </a:schemeClr>
                          </a:solidFill>
                          <a:effectLst/>
                          <a:uLnTx/>
                          <a:uFillTx/>
                          <a:latin typeface="KoPub돋움체 Medium" panose="00000600000000000000" pitchFamily="2" charset="-127"/>
                          <a:ea typeface="KoPub돋움체 Medium" panose="00000600000000000000" pitchFamily="2" charset="-127"/>
                          <a:cs typeface="+mn-cs"/>
                        </a:rPr>
                        <a:t>생명</a:t>
                      </a:r>
                      <a:r>
                        <a:rPr kumimoji="0" lang="en-US" altLang="ko-KR" sz="900" b="0" i="0" u="none" strike="noStrike" kern="1200" cap="none" spc="0" normalizeH="0" baseline="0" dirty="0">
                          <a:ln>
                            <a:solidFill>
                              <a:srgbClr val="FFFFFF">
                                <a:lumMod val="75000"/>
                                <a:alpha val="0"/>
                              </a:srgbClr>
                            </a:solidFill>
                          </a:ln>
                          <a:solidFill>
                            <a:schemeClr val="tx1">
                              <a:lumMod val="75000"/>
                              <a:lumOff val="25000"/>
                            </a:schemeClr>
                          </a:solidFill>
                          <a:effectLst/>
                          <a:uLnTx/>
                          <a:uFillTx/>
                          <a:latin typeface="KoPub돋움체 Medium" panose="00000600000000000000" pitchFamily="2" charset="-127"/>
                          <a:ea typeface="KoPub돋움체 Medium" panose="00000600000000000000" pitchFamily="2" charset="-127"/>
                          <a:cs typeface="+mn-cs"/>
                        </a:rPr>
                        <a:t>·</a:t>
                      </a:r>
                      <a:r>
                        <a:rPr kumimoji="0" lang="ko-KR" altLang="en-US" sz="900" b="0" i="0" u="none" strike="noStrike" kern="1200" cap="none" spc="0" normalizeH="0" baseline="0" dirty="0">
                          <a:ln>
                            <a:solidFill>
                              <a:srgbClr val="FFFFFF">
                                <a:lumMod val="75000"/>
                                <a:alpha val="0"/>
                              </a:srgbClr>
                            </a:solidFill>
                          </a:ln>
                          <a:solidFill>
                            <a:schemeClr val="tx1">
                              <a:lumMod val="75000"/>
                              <a:lumOff val="25000"/>
                            </a:schemeClr>
                          </a:solidFill>
                          <a:effectLst/>
                          <a:uLnTx/>
                          <a:uFillTx/>
                          <a:latin typeface="KoPub돋움체 Medium" panose="00000600000000000000" pitchFamily="2" charset="-127"/>
                          <a:ea typeface="KoPub돋움체 Medium" panose="00000600000000000000" pitchFamily="2" charset="-127"/>
                          <a:cs typeface="+mn-cs"/>
                        </a:rPr>
                        <a:t>손해 및 건강보험 모두 취급</a:t>
                      </a:r>
                      <a:endParaRPr kumimoji="0" lang="en-US" altLang="ko-KR" sz="900" b="0" i="0" u="none" strike="noStrike" kern="1200" cap="none" spc="0" normalizeH="0" baseline="0" dirty="0">
                        <a:ln>
                          <a:solidFill>
                            <a:srgbClr val="FFFFFF">
                              <a:lumMod val="75000"/>
                              <a:alpha val="0"/>
                            </a:srgbClr>
                          </a:solidFill>
                        </a:ln>
                        <a:solidFill>
                          <a:schemeClr val="tx1">
                            <a:lumMod val="75000"/>
                            <a:lumOff val="25000"/>
                          </a:schemeClr>
                        </a:solidFill>
                        <a:effectLst/>
                        <a:uLnTx/>
                        <a:uFillTx/>
                        <a:latin typeface="KoPub돋움체 Medium" panose="00000600000000000000" pitchFamily="2" charset="-127"/>
                        <a:ea typeface="KoPub돋움체 Medium" panose="00000600000000000000" pitchFamily="2" charset="-127"/>
                        <a:cs typeface="+mn-cs"/>
                      </a:endParaRPr>
                    </a:p>
                  </a:txBody>
                  <a:tcPr marL="72000" marR="36000" marT="72000" marB="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rgbClr val="FFFFFF"/>
                    </a:solidFill>
                  </a:tcPr>
                </a:tc>
                <a:tc>
                  <a:txBody>
                    <a:bodyPr/>
                    <a:lstStyle/>
                    <a:p>
                      <a:pPr marL="88900" marR="0" lvl="0" indent="-88900" algn="l"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ko-KR" sz="900" b="0" i="0" u="none" strike="noStrike" kern="1200" cap="none" spc="0" normalizeH="0" baseline="0" dirty="0">
                          <a:ln>
                            <a:solidFill>
                              <a:srgbClr val="FFFFFF">
                                <a:lumMod val="75000"/>
                                <a:alpha val="0"/>
                              </a:srgbClr>
                            </a:solidFill>
                          </a:ln>
                          <a:solidFill>
                            <a:schemeClr val="tx1">
                              <a:lumMod val="75000"/>
                              <a:lumOff val="25000"/>
                            </a:schemeClr>
                          </a:solidFill>
                          <a:effectLst/>
                          <a:uLnTx/>
                          <a:uFillTx/>
                          <a:latin typeface="KoPub돋움체 Medium" panose="00000600000000000000" pitchFamily="2" charset="-127"/>
                          <a:ea typeface="KoPub돋움체 Medium" panose="00000600000000000000" pitchFamily="2" charset="-127"/>
                          <a:cs typeface="+mn-cs"/>
                        </a:rPr>
                        <a:t>11,000</a:t>
                      </a:r>
                      <a:r>
                        <a:rPr kumimoji="0" lang="ko-KR" altLang="en-US" sz="900" b="0" i="0" u="none" strike="noStrike" kern="1200" cap="none" spc="0" normalizeH="0" baseline="0" dirty="0">
                          <a:ln>
                            <a:solidFill>
                              <a:srgbClr val="FFFFFF">
                                <a:lumMod val="75000"/>
                                <a:alpha val="0"/>
                              </a:srgbClr>
                            </a:solidFill>
                          </a:ln>
                          <a:solidFill>
                            <a:schemeClr val="tx1">
                              <a:lumMod val="75000"/>
                              <a:lumOff val="25000"/>
                            </a:schemeClr>
                          </a:solidFill>
                          <a:effectLst/>
                          <a:uLnTx/>
                          <a:uFillTx/>
                          <a:latin typeface="KoPub돋움체 Medium" panose="00000600000000000000" pitchFamily="2" charset="-127"/>
                          <a:ea typeface="KoPub돋움체 Medium" panose="00000600000000000000" pitchFamily="2" charset="-127"/>
                          <a:cs typeface="+mn-cs"/>
                        </a:rPr>
                        <a:t>억 동</a:t>
                      </a:r>
                      <a:endParaRPr kumimoji="0" lang="en-US" altLang="ko-KR" sz="900" b="0" i="0" u="none" strike="noStrike" kern="1200" cap="none" spc="0" normalizeH="0" baseline="0" dirty="0">
                        <a:ln>
                          <a:solidFill>
                            <a:srgbClr val="FFFFFF">
                              <a:lumMod val="75000"/>
                              <a:alpha val="0"/>
                            </a:srgbClr>
                          </a:solidFill>
                        </a:ln>
                        <a:solidFill>
                          <a:schemeClr val="tx1">
                            <a:lumMod val="75000"/>
                            <a:lumOff val="25000"/>
                          </a:schemeClr>
                        </a:solidFill>
                        <a:effectLst/>
                        <a:uLnTx/>
                        <a:uFillTx/>
                        <a:latin typeface="KoPub돋움체 Medium" panose="00000600000000000000" pitchFamily="2" charset="-127"/>
                        <a:ea typeface="KoPub돋움체 Medium" panose="00000600000000000000" pitchFamily="2" charset="-127"/>
                        <a:cs typeface="+mn-cs"/>
                      </a:endParaRPr>
                    </a:p>
                  </a:txBody>
                  <a:tcPr marL="72000" marR="0" marT="72000" marB="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rgbClr val="FFFFFF"/>
                    </a:solidFill>
                  </a:tcPr>
                </a:tc>
                <a:tc vMerge="1">
                  <a: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altLang="ko-KR" sz="800" b="0" i="0" u="none" strike="noStrike" kern="1200" cap="none" spc="0" normalizeH="0" baseline="0" dirty="0">
                        <a:ln>
                          <a:solidFill>
                            <a:srgbClr val="FFFFFF">
                              <a:lumMod val="75000"/>
                              <a:alpha val="0"/>
                            </a:srgbClr>
                          </a:solidFill>
                        </a:ln>
                        <a:solidFill>
                          <a:srgbClr val="000000">
                            <a:lumMod val="75000"/>
                            <a:lumOff val="25000"/>
                          </a:srgbClr>
                        </a:solidFill>
                        <a:effectLst/>
                        <a:uLnTx/>
                        <a:uFillTx/>
                        <a:latin typeface="KoPub돋움체 Medium" panose="00000600000000000000" pitchFamily="2" charset="-127"/>
                        <a:ea typeface="KoPub돋움체 Medium" panose="00000600000000000000" pitchFamily="2" charset="-127"/>
                        <a:cs typeface="+mn-cs"/>
                      </a:endParaRPr>
                    </a:p>
                  </a:txBody>
                  <a:tcPr marL="36000" marR="36000" marT="36000" marB="36000">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tc vMerge="1">
                  <a:txBody>
                    <a:bodyPr/>
                    <a:lstStyle/>
                    <a:p>
                      <a:pPr latinLnBrk="1"/>
                      <a:endParaRPr lang="ko-KR" altLang="en-US"/>
                    </a:p>
                  </a:txBody>
                  <a:tcPr>
                    <a:lnL w="6350" cap="flat" cmpd="sng" algn="ctr">
                      <a:solidFill>
                        <a:srgbClr val="BFBFBF"/>
                      </a:solidFill>
                      <a:prstDash val="solid"/>
                      <a:round/>
                      <a:headEnd type="none" w="med" len="med"/>
                      <a:tailEnd type="none" w="med" len="med"/>
                    </a:lnL>
                  </a:tcPr>
                </a:tc>
                <a:tc vMerge="1">
                  <a:txBody>
                    <a:bodyPr/>
                    <a:lstStyle/>
                    <a:p>
                      <a:pPr latinLnBrk="1"/>
                      <a:endParaRPr lang="ko-KR" altLang="en-US"/>
                    </a:p>
                  </a:txBody>
                  <a:tcPr/>
                </a:tc>
                <a:extLst>
                  <a:ext uri="{0D108BD9-81ED-4DB2-BD59-A6C34878D82A}">
                    <a16:rowId xmlns:a16="http://schemas.microsoft.com/office/drawing/2014/main" val="1878172487"/>
                  </a:ext>
                </a:extLst>
              </a:tr>
            </a:tbl>
          </a:graphicData>
        </a:graphic>
      </p:graphicFrame>
      <p:sp>
        <p:nvSpPr>
          <p:cNvPr id="19" name="TextBox 18">
            <a:extLst>
              <a:ext uri="{FF2B5EF4-FFF2-40B4-BE49-F238E27FC236}">
                <a16:creationId xmlns:a16="http://schemas.microsoft.com/office/drawing/2014/main" id="{C8FDB514-FAC4-4176-04F6-E7FCABB0B54C}"/>
              </a:ext>
            </a:extLst>
          </p:cNvPr>
          <p:cNvSpPr txBox="1"/>
          <p:nvPr/>
        </p:nvSpPr>
        <p:spPr>
          <a:xfrm>
            <a:off x="488948" y="1230531"/>
            <a:ext cx="2088713" cy="200055"/>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1300" b="0" i="0" u="none" strike="noStrike" kern="1200" cap="none" spc="0" normalizeH="0" baseline="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rPr>
              <a:t>감독기관 및 시장진입 관련 규제</a:t>
            </a:r>
          </a:p>
        </p:txBody>
      </p:sp>
      <p:cxnSp>
        <p:nvCxnSpPr>
          <p:cNvPr id="20" name="직선 연결선 19">
            <a:extLst>
              <a:ext uri="{FF2B5EF4-FFF2-40B4-BE49-F238E27FC236}">
                <a16:creationId xmlns:a16="http://schemas.microsoft.com/office/drawing/2014/main" id="{BC9B28C7-A8EF-0F04-A52F-459C83C86A55}"/>
              </a:ext>
            </a:extLst>
          </p:cNvPr>
          <p:cNvCxnSpPr/>
          <p:nvPr/>
        </p:nvCxnSpPr>
        <p:spPr>
          <a:xfrm>
            <a:off x="488948" y="1196975"/>
            <a:ext cx="89388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1" name="직선 연결선 20">
            <a:extLst>
              <a:ext uri="{FF2B5EF4-FFF2-40B4-BE49-F238E27FC236}">
                <a16:creationId xmlns:a16="http://schemas.microsoft.com/office/drawing/2014/main" id="{A88BF074-63A9-28F2-3A45-DA06ABEAE30A}"/>
              </a:ext>
            </a:extLst>
          </p:cNvPr>
          <p:cNvCxnSpPr/>
          <p:nvPr/>
        </p:nvCxnSpPr>
        <p:spPr>
          <a:xfrm>
            <a:off x="488948" y="1473812"/>
            <a:ext cx="89388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nvGrpSpPr>
          <p:cNvPr id="8" name="그룹 7">
            <a:extLst>
              <a:ext uri="{FF2B5EF4-FFF2-40B4-BE49-F238E27FC236}">
                <a16:creationId xmlns:a16="http://schemas.microsoft.com/office/drawing/2014/main" id="{97DAB16A-0CCC-209D-D76A-E4FC27E7EC39}"/>
              </a:ext>
            </a:extLst>
          </p:cNvPr>
          <p:cNvGrpSpPr/>
          <p:nvPr/>
        </p:nvGrpSpPr>
        <p:grpSpPr>
          <a:xfrm>
            <a:off x="500982" y="1628311"/>
            <a:ext cx="4356118" cy="1723384"/>
            <a:chOff x="500982" y="1628311"/>
            <a:chExt cx="4356118" cy="1723384"/>
          </a:xfrm>
        </p:grpSpPr>
        <p:sp>
          <p:nvSpPr>
            <p:cNvPr id="11" name="Rectangle 54">
              <a:extLst>
                <a:ext uri="{FF2B5EF4-FFF2-40B4-BE49-F238E27FC236}">
                  <a16:creationId xmlns:a16="http://schemas.microsoft.com/office/drawing/2014/main" id="{102B89A9-4D32-B4FC-90C9-D3C07AA30A6B}"/>
                </a:ext>
              </a:extLst>
            </p:cNvPr>
            <p:cNvSpPr>
              <a:spLocks noChangeArrowheads="1"/>
            </p:cNvSpPr>
            <p:nvPr/>
          </p:nvSpPr>
          <p:spPr bwMode="auto">
            <a:xfrm>
              <a:off x="583900" y="1916956"/>
              <a:ext cx="4273200" cy="1434739"/>
            </a:xfrm>
            <a:prstGeom prst="rect">
              <a:avLst/>
            </a:prstGeom>
            <a:noFill/>
            <a:ln w="3175" algn="ctr">
              <a:noFill/>
              <a:miter lim="800000"/>
              <a:headEnd/>
              <a:tailEnd/>
            </a:ln>
            <a:effectLst/>
          </p:spPr>
          <p:txBody>
            <a:bodyPr wrap="square" lIns="36000" tIns="72000" rIns="36000" bIns="3600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08000" marR="0" lvl="0" indent="-108000" algn="just" fontAlgn="base">
                <a:lnSpc>
                  <a:spcPct val="120000"/>
                </a:lnSpc>
                <a:spcBef>
                  <a:spcPts val="400"/>
                </a:spcBef>
                <a:buClrTx/>
                <a:buSzPct val="100000"/>
                <a:buFont typeface="Arial" panose="020B0604020202020204" pitchFamily="34" charset="0"/>
                <a:buChar char="•"/>
                <a:tabLst/>
                <a:defRPr/>
              </a:pPr>
              <a:r>
                <a:rPr lang="ko-KR" altLang="en-US"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베트남 재무부</a:t>
              </a:r>
              <a:r>
                <a:rPr lang="en-US" altLang="ko-KR"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(Ministry of Finance(Vietnam), MOF)</a:t>
              </a:r>
              <a:r>
                <a:rPr lang="ko-KR" altLang="en-US"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가 보험업 라이선스 부여 및 철회 업무를 담당</a:t>
              </a:r>
              <a:endParaRPr lang="en-US" altLang="ko-KR"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endParaRPr>
            </a:p>
            <a:p>
              <a:pPr marL="265113" indent="-173038" algn="just" fontAlgn="base">
                <a:lnSpc>
                  <a:spcPct val="120000"/>
                </a:lnSpc>
                <a:spcBef>
                  <a:spcPts val="400"/>
                </a:spcBef>
                <a:buSzPct val="100000"/>
                <a:buFontTx/>
                <a:buChar char="-"/>
                <a:defRPr/>
              </a:pPr>
              <a:r>
                <a:rPr lang="ko-KR" altLang="en-US"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보험사</a:t>
              </a:r>
              <a:r>
                <a:rPr lang="en-US" altLang="ko-KR"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 </a:t>
              </a:r>
              <a:r>
                <a:rPr lang="ko-KR" altLang="en-US"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재보험사</a:t>
              </a:r>
              <a:r>
                <a:rPr lang="en-US" altLang="ko-KR"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 </a:t>
              </a:r>
              <a:r>
                <a:rPr lang="ko-KR" altLang="en-US"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보험 대리인</a:t>
              </a:r>
              <a:r>
                <a:rPr lang="en-US" altLang="ko-KR"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 </a:t>
              </a:r>
              <a:r>
                <a:rPr lang="ko-KR" altLang="en-US"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보험 중개인 및 보험 보조서비스 제공자의 운영 및 기타 활동에 대한 지침을 제공</a:t>
              </a:r>
              <a:endParaRPr lang="en-US" altLang="ko-KR"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endParaRPr>
            </a:p>
            <a:p>
              <a:pPr marL="265113" indent="-173038" algn="just" fontAlgn="base">
                <a:lnSpc>
                  <a:spcPct val="120000"/>
                </a:lnSpc>
                <a:spcBef>
                  <a:spcPts val="400"/>
                </a:spcBef>
                <a:buSzPct val="100000"/>
                <a:buFontTx/>
                <a:buChar char="-"/>
                <a:defRPr/>
              </a:pPr>
              <a:r>
                <a:rPr lang="en-US" altLang="ko-KR"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MOF</a:t>
              </a:r>
              <a:r>
                <a:rPr lang="ko-KR" altLang="en-US"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의 산하기관인 보험감독원</a:t>
              </a:r>
              <a:r>
                <a:rPr lang="en-US" altLang="ko-KR"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(Insurance Supervisory Authority, ISA)</a:t>
              </a:r>
              <a:r>
                <a:rPr lang="ko-KR" altLang="en-US"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은 베트남 내 보험사 영업활동에 대한 조사</a:t>
              </a:r>
              <a:r>
                <a:rPr lang="en-US" altLang="ko-KR"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a:t>
              </a:r>
              <a:r>
                <a:rPr lang="ko-KR" altLang="en-US"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감독</a:t>
              </a:r>
              <a:r>
                <a:rPr lang="en-US" altLang="ko-KR"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 </a:t>
              </a:r>
              <a:r>
                <a:rPr lang="ko-KR" altLang="en-US"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보험사</a:t>
              </a:r>
              <a:r>
                <a:rPr lang="en-US" altLang="ko-KR"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a:t>
              </a:r>
              <a:r>
                <a:rPr lang="ko-KR" altLang="en-US"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소비자 간 분쟁 해결</a:t>
              </a:r>
              <a:r>
                <a:rPr lang="en-US" altLang="ko-KR"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 </a:t>
              </a:r>
              <a:r>
                <a:rPr lang="ko-KR" altLang="en-US"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보험산업 내 행정 위반 사항에 대한 처리 등을 담당</a:t>
              </a:r>
              <a:endParaRPr lang="ko-KR" altLang="en-US" sz="1000" dirty="0">
                <a:ln>
                  <a:solidFill>
                    <a:srgbClr val="000000">
                      <a:lumMod val="50000"/>
                      <a:lumOff val="50000"/>
                      <a:alpha val="0"/>
                    </a:srgbClr>
                  </a:solidFill>
                </a:ln>
                <a:solidFill>
                  <a:schemeClr val="tx1">
                    <a:lumMod val="85000"/>
                    <a:lumOff val="15000"/>
                  </a:schemeClr>
                </a:solidFill>
                <a:latin typeface="KoPub돋움체 Medium" panose="00000600000000000000" pitchFamily="2" charset="-127"/>
                <a:ea typeface="KoPub돋움체 Medium" panose="00000600000000000000" pitchFamily="2" charset="-127"/>
              </a:endParaRPr>
            </a:p>
          </p:txBody>
        </p:sp>
        <p:sp>
          <p:nvSpPr>
            <p:cNvPr id="16" name="사각형: 둥근 모서리 15">
              <a:extLst>
                <a:ext uri="{FF2B5EF4-FFF2-40B4-BE49-F238E27FC236}">
                  <a16:creationId xmlns:a16="http://schemas.microsoft.com/office/drawing/2014/main" id="{E663C0F6-174D-82B6-CD89-1F42B2D29D8E}"/>
                </a:ext>
              </a:extLst>
            </p:cNvPr>
            <p:cNvSpPr/>
            <p:nvPr/>
          </p:nvSpPr>
          <p:spPr>
            <a:xfrm>
              <a:off x="500982" y="1628311"/>
              <a:ext cx="1021885" cy="255468"/>
            </a:xfrm>
            <a:prstGeom prst="roundRect">
              <a:avLst>
                <a:gd name="adj" fmla="val 0"/>
              </a:avLst>
            </a:prstGeom>
            <a:noFill/>
            <a:ln>
              <a:noFill/>
            </a:ln>
          </p:spPr>
          <p:style>
            <a:lnRef idx="0">
              <a:scrgbClr r="0" g="0" b="0"/>
            </a:lnRef>
            <a:fillRef idx="0">
              <a:scrgbClr r="0" g="0" b="0"/>
            </a:fillRef>
            <a:effectRef idx="0">
              <a:scrgbClr r="0" g="0" b="0"/>
            </a:effectRef>
            <a:fontRef idx="minor">
              <a:schemeClr val="lt1"/>
            </a:fontRef>
          </p:style>
          <p:txBody>
            <a:bodyPr rtlCol="0" anchor="ctr"/>
            <a:lstStyle/>
            <a:p>
              <a:pPr fontAlgn="ctr" latinLnBrk="1"/>
              <a:r>
                <a:rPr lang="ko-KR" altLang="en-US" sz="1100" b="1" dirty="0">
                  <a:ln>
                    <a:solidFill>
                      <a:srgbClr val="1758E3">
                        <a:alpha val="0"/>
                      </a:srgbClr>
                    </a:solidFill>
                  </a:ln>
                  <a:solidFill>
                    <a:srgbClr val="00A4F6"/>
                  </a:solidFill>
                  <a:latin typeface="+mj-ea"/>
                  <a:ea typeface="+mj-ea"/>
                </a:rPr>
                <a:t>감독기관</a:t>
              </a:r>
              <a:endParaRPr lang="ko-KR" altLang="ko-KR" sz="1100" b="1" dirty="0">
                <a:ln>
                  <a:solidFill>
                    <a:srgbClr val="1758E3">
                      <a:alpha val="0"/>
                    </a:srgbClr>
                  </a:solidFill>
                </a:ln>
                <a:solidFill>
                  <a:srgbClr val="00A4F6"/>
                </a:solidFill>
                <a:latin typeface="+mj-ea"/>
                <a:ea typeface="+mj-ea"/>
              </a:endParaRPr>
            </a:p>
          </p:txBody>
        </p:sp>
      </p:grpSp>
      <p:grpSp>
        <p:nvGrpSpPr>
          <p:cNvPr id="38" name="그룹 37">
            <a:extLst>
              <a:ext uri="{FF2B5EF4-FFF2-40B4-BE49-F238E27FC236}">
                <a16:creationId xmlns:a16="http://schemas.microsoft.com/office/drawing/2014/main" id="{34F23EC4-0013-E4B7-F596-08E760203762}"/>
              </a:ext>
            </a:extLst>
          </p:cNvPr>
          <p:cNvGrpSpPr/>
          <p:nvPr/>
        </p:nvGrpSpPr>
        <p:grpSpPr>
          <a:xfrm>
            <a:off x="5145169" y="1628311"/>
            <a:ext cx="4347460" cy="1715755"/>
            <a:chOff x="4839929" y="1517039"/>
            <a:chExt cx="4347460" cy="1715755"/>
          </a:xfrm>
        </p:grpSpPr>
        <p:grpSp>
          <p:nvGrpSpPr>
            <p:cNvPr id="35" name="그룹 34">
              <a:extLst>
                <a:ext uri="{FF2B5EF4-FFF2-40B4-BE49-F238E27FC236}">
                  <a16:creationId xmlns:a16="http://schemas.microsoft.com/office/drawing/2014/main" id="{F127407F-96F8-426D-1B92-E7D239A1FE02}"/>
                </a:ext>
              </a:extLst>
            </p:cNvPr>
            <p:cNvGrpSpPr/>
            <p:nvPr/>
          </p:nvGrpSpPr>
          <p:grpSpPr>
            <a:xfrm>
              <a:off x="4839929" y="1771388"/>
              <a:ext cx="4273552" cy="0"/>
              <a:chOff x="488948" y="1883779"/>
              <a:chExt cx="4273552" cy="0"/>
            </a:xfrm>
          </p:grpSpPr>
          <p:cxnSp>
            <p:nvCxnSpPr>
              <p:cNvPr id="36" name="직선 연결선 35">
                <a:extLst>
                  <a:ext uri="{FF2B5EF4-FFF2-40B4-BE49-F238E27FC236}">
                    <a16:creationId xmlns:a16="http://schemas.microsoft.com/office/drawing/2014/main" id="{B52E18B4-E7E2-D63D-4D99-9F794732A2F9}"/>
                  </a:ext>
                </a:extLst>
              </p:cNvPr>
              <p:cNvCxnSpPr>
                <a:cxnSpLocks/>
              </p:cNvCxnSpPr>
              <p:nvPr/>
            </p:nvCxnSpPr>
            <p:spPr>
              <a:xfrm>
                <a:off x="488948" y="1883779"/>
                <a:ext cx="4273552" cy="0"/>
              </a:xfrm>
              <a:prstGeom prst="line">
                <a:avLst/>
              </a:prstGeom>
              <a:ln w="28575">
                <a:solidFill>
                  <a:srgbClr val="99E3FB"/>
                </a:solidFill>
              </a:ln>
            </p:spPr>
            <p:style>
              <a:lnRef idx="1">
                <a:schemeClr val="accent1"/>
              </a:lnRef>
              <a:fillRef idx="0">
                <a:schemeClr val="accent1"/>
              </a:fillRef>
              <a:effectRef idx="0">
                <a:schemeClr val="accent1"/>
              </a:effectRef>
              <a:fontRef idx="minor">
                <a:schemeClr val="tx1"/>
              </a:fontRef>
            </p:style>
          </p:cxnSp>
          <p:cxnSp>
            <p:nvCxnSpPr>
              <p:cNvPr id="37" name="직선 연결선 36">
                <a:extLst>
                  <a:ext uri="{FF2B5EF4-FFF2-40B4-BE49-F238E27FC236}">
                    <a16:creationId xmlns:a16="http://schemas.microsoft.com/office/drawing/2014/main" id="{C1B3AC22-AE3A-E1C4-EBBF-572FCEF6E825}"/>
                  </a:ext>
                </a:extLst>
              </p:cNvPr>
              <p:cNvCxnSpPr>
                <a:cxnSpLocks/>
              </p:cNvCxnSpPr>
              <p:nvPr/>
            </p:nvCxnSpPr>
            <p:spPr>
              <a:xfrm>
                <a:off x="488948" y="1883779"/>
                <a:ext cx="1065756" cy="0"/>
              </a:xfrm>
              <a:prstGeom prst="line">
                <a:avLst/>
              </a:prstGeom>
              <a:ln w="28575">
                <a:solidFill>
                  <a:srgbClr val="00A4F6"/>
                </a:solidFill>
              </a:ln>
            </p:spPr>
            <p:style>
              <a:lnRef idx="1">
                <a:schemeClr val="accent1"/>
              </a:lnRef>
              <a:fillRef idx="0">
                <a:schemeClr val="accent1"/>
              </a:fillRef>
              <a:effectRef idx="0">
                <a:schemeClr val="accent1"/>
              </a:effectRef>
              <a:fontRef idx="minor">
                <a:schemeClr val="tx1"/>
              </a:fontRef>
            </p:style>
          </p:cxnSp>
        </p:grpSp>
        <p:sp>
          <p:nvSpPr>
            <p:cNvPr id="13" name="Rectangle 54">
              <a:extLst>
                <a:ext uri="{FF2B5EF4-FFF2-40B4-BE49-F238E27FC236}">
                  <a16:creationId xmlns:a16="http://schemas.microsoft.com/office/drawing/2014/main" id="{F170A0FA-B899-3B2D-FF08-50D879F891F3}"/>
                </a:ext>
              </a:extLst>
            </p:cNvPr>
            <p:cNvSpPr>
              <a:spLocks noChangeArrowheads="1"/>
            </p:cNvSpPr>
            <p:nvPr/>
          </p:nvSpPr>
          <p:spPr bwMode="auto">
            <a:xfrm>
              <a:off x="4914189" y="1798055"/>
              <a:ext cx="4273200" cy="1434739"/>
            </a:xfrm>
            <a:prstGeom prst="rect">
              <a:avLst/>
            </a:prstGeom>
            <a:noFill/>
            <a:ln w="3175" algn="ctr">
              <a:noFill/>
              <a:miter lim="800000"/>
              <a:headEnd/>
              <a:tailEnd/>
            </a:ln>
            <a:effectLst/>
          </p:spPr>
          <p:txBody>
            <a:bodyPr wrap="square" lIns="36000" tIns="72000" rIns="36000" bIns="3600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08000" indent="-108000" algn="just" fontAlgn="base">
                <a:lnSpc>
                  <a:spcPct val="120000"/>
                </a:lnSpc>
                <a:spcBef>
                  <a:spcPts val="600"/>
                </a:spcBef>
                <a:buSzPct val="100000"/>
                <a:buFont typeface="Arial" panose="020B0604020202020204" pitchFamily="34" charset="0"/>
                <a:buChar char="•"/>
                <a:defRPr/>
              </a:pPr>
              <a:r>
                <a:rPr lang="ko-KR" altLang="en-US"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외국인 지분 한도</a:t>
              </a:r>
              <a:r>
                <a:rPr lang="en-US" altLang="ko-KR"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 </a:t>
              </a:r>
              <a:r>
                <a:rPr lang="ko-KR" altLang="en-US"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없음</a:t>
              </a:r>
              <a:r>
                <a:rPr lang="en-US" altLang="ko-KR"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(2018</a:t>
              </a:r>
              <a:r>
                <a:rPr lang="ko-KR" altLang="en-US"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년 </a:t>
              </a:r>
              <a:r>
                <a:rPr lang="en-US" altLang="ko-KR"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1</a:t>
              </a:r>
              <a:r>
                <a:rPr lang="ko-KR" altLang="en-US"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월 </a:t>
              </a:r>
              <a:r>
                <a:rPr lang="en-US" altLang="ko-KR"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1</a:t>
              </a:r>
              <a:r>
                <a:rPr lang="ko-KR" altLang="en-US"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일 이후로 외국계 보험사는 </a:t>
              </a:r>
              <a:r>
                <a:rPr lang="en-US" altLang="ko-KR"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100% </a:t>
              </a:r>
              <a:r>
                <a:rPr lang="ko-KR" altLang="en-US"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소유 자회사를 설립 가능</a:t>
              </a:r>
              <a:r>
                <a:rPr lang="en-US" altLang="ko-KR"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a:t>
              </a:r>
            </a:p>
            <a:p>
              <a:pPr marL="265113" indent="-173038" algn="just" fontAlgn="base">
                <a:lnSpc>
                  <a:spcPct val="120000"/>
                </a:lnSpc>
                <a:spcBef>
                  <a:spcPts val="600"/>
                </a:spcBef>
                <a:buSzPct val="100000"/>
                <a:buFontTx/>
                <a:buChar char="-"/>
                <a:defRPr/>
              </a:pPr>
              <a:r>
                <a:rPr lang="ko-KR" altLang="en-US"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외국 자본은 베트남 보험업법에 따라 주식회사</a:t>
              </a:r>
              <a:r>
                <a:rPr lang="en-US" altLang="ko-KR"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 </a:t>
              </a:r>
              <a:r>
                <a:rPr lang="ko-KR" altLang="en-US"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상호회사</a:t>
              </a:r>
              <a:r>
                <a:rPr lang="en-US" altLang="ko-KR"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 </a:t>
              </a:r>
              <a:r>
                <a:rPr lang="ko-KR" altLang="en-US"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합작회사</a:t>
              </a:r>
              <a:r>
                <a:rPr lang="en-US" altLang="ko-KR"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 100% </a:t>
              </a:r>
              <a:r>
                <a:rPr lang="ko-KR" altLang="en-US"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외국 자본출자 회사</a:t>
              </a:r>
              <a:r>
                <a:rPr lang="en-US" altLang="ko-KR"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 </a:t>
              </a:r>
              <a:r>
                <a:rPr lang="ko-KR" altLang="en-US"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등의 형태로 다음 요건을 갖출 경우 베트남 보험시장에 진출 가능</a:t>
              </a:r>
            </a:p>
            <a:p>
              <a:pPr marL="265113" indent="-173038" algn="just" fontAlgn="base">
                <a:lnSpc>
                  <a:spcPct val="120000"/>
                </a:lnSpc>
                <a:spcBef>
                  <a:spcPts val="600"/>
                </a:spcBef>
                <a:buSzPct val="100000"/>
                <a:buFontTx/>
                <a:buChar char="-"/>
                <a:defRPr/>
              </a:pPr>
              <a:r>
                <a:rPr lang="ko-KR" altLang="en-US"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① 본국 감독당국으로부터 베트남 영업 예정 보험사업에 대해 인가를 취득</a:t>
              </a:r>
              <a:r>
                <a:rPr lang="en-US" altLang="ko-KR"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 ② </a:t>
              </a:r>
              <a:r>
                <a:rPr lang="ko-KR" altLang="en-US"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본국에서 </a:t>
              </a:r>
              <a:r>
                <a:rPr lang="en-US" altLang="ko-KR"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10</a:t>
              </a:r>
              <a:r>
                <a:rPr lang="ko-KR" altLang="en-US"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년</a:t>
              </a:r>
              <a:r>
                <a:rPr lang="en-US" altLang="ko-KR"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 </a:t>
              </a:r>
              <a:r>
                <a:rPr lang="ko-KR" altLang="en-US"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이상 보험사업을 영위</a:t>
              </a:r>
              <a:r>
                <a:rPr lang="en-US" altLang="ko-KR"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 ③ </a:t>
              </a:r>
              <a:r>
                <a:rPr lang="ko-KR" altLang="en-US"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전년도 총자산 규모가 </a:t>
              </a:r>
              <a:r>
                <a:rPr lang="en-US" altLang="ko-KR"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20</a:t>
              </a:r>
              <a:r>
                <a:rPr lang="ko-KR" altLang="en-US"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억 달러 이상</a:t>
              </a:r>
              <a:r>
                <a:rPr lang="en-US" altLang="ko-KR"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 ④ </a:t>
              </a:r>
              <a:r>
                <a:rPr lang="ko-KR" altLang="en-US"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최근 </a:t>
              </a:r>
              <a:r>
                <a:rPr lang="en-US" altLang="ko-KR"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3</a:t>
              </a:r>
              <a:r>
                <a:rPr lang="ko-KR" altLang="en-US"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년간 중대한 법령 위반을 하지 않을 것</a:t>
              </a:r>
              <a:r>
                <a:rPr lang="en-US" altLang="ko-KR"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a:t>
              </a:r>
              <a:r>
                <a:rPr lang="ko-KR" altLang="en-US"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법 시행령 제</a:t>
              </a:r>
              <a:r>
                <a:rPr lang="en-US" altLang="ko-KR"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6</a:t>
              </a:r>
              <a:r>
                <a:rPr lang="ko-KR" altLang="en-US"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조</a:t>
              </a:r>
              <a:r>
                <a:rPr lang="en-US" altLang="ko-KR"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a:t>
              </a:r>
              <a:endParaRPr lang="ko-KR" altLang="en-US" sz="1000" dirty="0">
                <a:ln>
                  <a:solidFill>
                    <a:srgbClr val="000000">
                      <a:lumMod val="50000"/>
                      <a:lumOff val="50000"/>
                      <a:alpha val="0"/>
                    </a:srgbClr>
                  </a:solidFill>
                </a:ln>
                <a:solidFill>
                  <a:schemeClr val="tx1">
                    <a:lumMod val="85000"/>
                    <a:lumOff val="15000"/>
                  </a:schemeClr>
                </a:solidFill>
                <a:latin typeface="KoPub돋움체 Medium" panose="00000600000000000000" pitchFamily="2" charset="-127"/>
                <a:ea typeface="KoPub돋움체 Medium" panose="00000600000000000000" pitchFamily="2" charset="-127"/>
              </a:endParaRPr>
            </a:p>
          </p:txBody>
        </p:sp>
        <p:sp>
          <p:nvSpPr>
            <p:cNvPr id="24" name="사각형: 둥근 모서리 23">
              <a:extLst>
                <a:ext uri="{FF2B5EF4-FFF2-40B4-BE49-F238E27FC236}">
                  <a16:creationId xmlns:a16="http://schemas.microsoft.com/office/drawing/2014/main" id="{1291647E-9EE4-86F0-917B-0A6D8F0E17EB}"/>
                </a:ext>
              </a:extLst>
            </p:cNvPr>
            <p:cNvSpPr/>
            <p:nvPr/>
          </p:nvSpPr>
          <p:spPr>
            <a:xfrm>
              <a:off x="4842577" y="1517039"/>
              <a:ext cx="1270331" cy="255468"/>
            </a:xfrm>
            <a:prstGeom prst="roundRect">
              <a:avLst/>
            </a:prstGeom>
            <a:noFill/>
            <a:ln>
              <a:noFill/>
            </a:ln>
          </p:spPr>
          <p:style>
            <a:lnRef idx="0">
              <a:scrgbClr r="0" g="0" b="0"/>
            </a:lnRef>
            <a:fillRef idx="0">
              <a:scrgbClr r="0" g="0" b="0"/>
            </a:fillRef>
            <a:effectRef idx="0">
              <a:scrgbClr r="0" g="0" b="0"/>
            </a:effectRef>
            <a:fontRef idx="minor">
              <a:schemeClr val="lt1"/>
            </a:fontRef>
          </p:style>
          <p:txBody>
            <a:bodyPr rtlCol="0" anchor="ctr"/>
            <a:lstStyle/>
            <a:p>
              <a:pPr fontAlgn="ctr" latinLnBrk="1"/>
              <a:r>
                <a:rPr lang="ko-KR" altLang="en-US" sz="1100" b="1" dirty="0">
                  <a:ln>
                    <a:solidFill>
                      <a:srgbClr val="1758E3">
                        <a:alpha val="0"/>
                      </a:srgbClr>
                    </a:solidFill>
                  </a:ln>
                  <a:solidFill>
                    <a:srgbClr val="00A4F6"/>
                  </a:solidFill>
                  <a:latin typeface="+mj-ea"/>
                  <a:ea typeface="+mj-ea"/>
                </a:rPr>
                <a:t>외국인직접투자</a:t>
              </a:r>
              <a:endParaRPr lang="ko-KR" altLang="ko-KR" sz="1100" b="1" dirty="0">
                <a:ln>
                  <a:solidFill>
                    <a:srgbClr val="1758E3">
                      <a:alpha val="0"/>
                    </a:srgbClr>
                  </a:solidFill>
                </a:ln>
                <a:solidFill>
                  <a:srgbClr val="00A4F6"/>
                </a:solidFill>
                <a:latin typeface="+mj-ea"/>
                <a:ea typeface="+mj-ea"/>
              </a:endParaRPr>
            </a:p>
          </p:txBody>
        </p:sp>
      </p:grpSp>
      <p:grpSp>
        <p:nvGrpSpPr>
          <p:cNvPr id="7" name="그룹 6">
            <a:extLst>
              <a:ext uri="{FF2B5EF4-FFF2-40B4-BE49-F238E27FC236}">
                <a16:creationId xmlns:a16="http://schemas.microsoft.com/office/drawing/2014/main" id="{B4B13D69-B70D-242C-9A49-4C98BE096BC0}"/>
              </a:ext>
            </a:extLst>
          </p:cNvPr>
          <p:cNvGrpSpPr/>
          <p:nvPr/>
        </p:nvGrpSpPr>
        <p:grpSpPr>
          <a:xfrm>
            <a:off x="488948" y="3271912"/>
            <a:ext cx="5629767" cy="255468"/>
            <a:chOff x="3780933" y="1628311"/>
            <a:chExt cx="5629767" cy="255468"/>
          </a:xfrm>
        </p:grpSpPr>
        <p:sp>
          <p:nvSpPr>
            <p:cNvPr id="23" name="사각형: 둥근 모서리 22">
              <a:extLst>
                <a:ext uri="{FF2B5EF4-FFF2-40B4-BE49-F238E27FC236}">
                  <a16:creationId xmlns:a16="http://schemas.microsoft.com/office/drawing/2014/main" id="{D8C3E195-FD68-73BF-EE91-D6BA259619DE}"/>
                </a:ext>
              </a:extLst>
            </p:cNvPr>
            <p:cNvSpPr/>
            <p:nvPr/>
          </p:nvSpPr>
          <p:spPr>
            <a:xfrm>
              <a:off x="3780933" y="1628311"/>
              <a:ext cx="1270331" cy="255468"/>
            </a:xfrm>
            <a:prstGeom prst="roundRect">
              <a:avLst/>
            </a:prstGeom>
            <a:noFill/>
            <a:ln>
              <a:noFill/>
            </a:ln>
          </p:spPr>
          <p:style>
            <a:lnRef idx="0">
              <a:scrgbClr r="0" g="0" b="0"/>
            </a:lnRef>
            <a:fillRef idx="0">
              <a:scrgbClr r="0" g="0" b="0"/>
            </a:fillRef>
            <a:effectRef idx="0">
              <a:scrgbClr r="0" g="0" b="0"/>
            </a:effectRef>
            <a:fontRef idx="minor">
              <a:schemeClr val="lt1"/>
            </a:fontRef>
          </p:style>
          <p:txBody>
            <a:bodyPr rtlCol="0" anchor="ctr"/>
            <a:lstStyle/>
            <a:p>
              <a:pPr fontAlgn="ctr" latinLnBrk="1"/>
              <a:r>
                <a:rPr lang="ko-KR" altLang="en-US" sz="1100" b="1" dirty="0">
                  <a:ln>
                    <a:solidFill>
                      <a:srgbClr val="1758E3">
                        <a:alpha val="0"/>
                      </a:srgbClr>
                    </a:solidFill>
                  </a:ln>
                  <a:solidFill>
                    <a:srgbClr val="00A4F6"/>
                  </a:solidFill>
                  <a:latin typeface="+mj-ea"/>
                  <a:ea typeface="+mj-ea"/>
                </a:rPr>
                <a:t>최소 자본금</a:t>
              </a:r>
              <a:endParaRPr lang="ko-KR" altLang="ko-KR" sz="1100" b="1" dirty="0">
                <a:ln>
                  <a:solidFill>
                    <a:srgbClr val="1758E3">
                      <a:alpha val="0"/>
                    </a:srgbClr>
                  </a:solidFill>
                </a:ln>
                <a:solidFill>
                  <a:srgbClr val="00A4F6"/>
                </a:solidFill>
                <a:latin typeface="+mj-ea"/>
                <a:ea typeface="+mj-ea"/>
              </a:endParaRPr>
            </a:p>
          </p:txBody>
        </p:sp>
        <p:grpSp>
          <p:nvGrpSpPr>
            <p:cNvPr id="31" name="그룹 30">
              <a:extLst>
                <a:ext uri="{FF2B5EF4-FFF2-40B4-BE49-F238E27FC236}">
                  <a16:creationId xmlns:a16="http://schemas.microsoft.com/office/drawing/2014/main" id="{94761C12-13C0-76D9-691A-5A956F1F7089}"/>
                </a:ext>
              </a:extLst>
            </p:cNvPr>
            <p:cNvGrpSpPr/>
            <p:nvPr/>
          </p:nvGrpSpPr>
          <p:grpSpPr>
            <a:xfrm>
              <a:off x="3786207" y="1883779"/>
              <a:ext cx="5624493" cy="0"/>
              <a:chOff x="488948" y="1883779"/>
              <a:chExt cx="5624493" cy="0"/>
            </a:xfrm>
          </p:grpSpPr>
          <p:cxnSp>
            <p:nvCxnSpPr>
              <p:cNvPr id="32" name="직선 연결선 31">
                <a:extLst>
                  <a:ext uri="{FF2B5EF4-FFF2-40B4-BE49-F238E27FC236}">
                    <a16:creationId xmlns:a16="http://schemas.microsoft.com/office/drawing/2014/main" id="{022A2EDB-BCE0-7605-ADB0-ACCEA358F432}"/>
                  </a:ext>
                </a:extLst>
              </p:cNvPr>
              <p:cNvCxnSpPr>
                <a:cxnSpLocks/>
              </p:cNvCxnSpPr>
              <p:nvPr/>
            </p:nvCxnSpPr>
            <p:spPr>
              <a:xfrm>
                <a:off x="488948" y="1883779"/>
                <a:ext cx="5624493" cy="0"/>
              </a:xfrm>
              <a:prstGeom prst="line">
                <a:avLst/>
              </a:prstGeom>
              <a:ln w="28575">
                <a:solidFill>
                  <a:srgbClr val="99E3FB"/>
                </a:solidFill>
              </a:ln>
            </p:spPr>
            <p:style>
              <a:lnRef idx="1">
                <a:schemeClr val="accent1"/>
              </a:lnRef>
              <a:fillRef idx="0">
                <a:schemeClr val="accent1"/>
              </a:fillRef>
              <a:effectRef idx="0">
                <a:schemeClr val="accent1"/>
              </a:effectRef>
              <a:fontRef idx="minor">
                <a:schemeClr val="tx1"/>
              </a:fontRef>
            </p:style>
          </p:cxnSp>
          <p:cxnSp>
            <p:nvCxnSpPr>
              <p:cNvPr id="33" name="직선 연결선 32">
                <a:extLst>
                  <a:ext uri="{FF2B5EF4-FFF2-40B4-BE49-F238E27FC236}">
                    <a16:creationId xmlns:a16="http://schemas.microsoft.com/office/drawing/2014/main" id="{3E18B62D-94E3-42DB-23C3-2891A4C6716A}"/>
                  </a:ext>
                </a:extLst>
              </p:cNvPr>
              <p:cNvCxnSpPr>
                <a:cxnSpLocks/>
              </p:cNvCxnSpPr>
              <p:nvPr/>
            </p:nvCxnSpPr>
            <p:spPr>
              <a:xfrm>
                <a:off x="488948" y="1883779"/>
                <a:ext cx="1053722" cy="0"/>
              </a:xfrm>
              <a:prstGeom prst="line">
                <a:avLst/>
              </a:prstGeom>
              <a:ln w="28575">
                <a:solidFill>
                  <a:srgbClr val="00A4F6"/>
                </a:solidFill>
              </a:ln>
            </p:spPr>
            <p:style>
              <a:lnRef idx="1">
                <a:schemeClr val="accent1"/>
              </a:lnRef>
              <a:fillRef idx="0">
                <a:schemeClr val="accent1"/>
              </a:fillRef>
              <a:effectRef idx="0">
                <a:schemeClr val="accent1"/>
              </a:effectRef>
              <a:fontRef idx="minor">
                <a:schemeClr val="tx1"/>
              </a:fontRef>
            </p:style>
          </p:cxnSp>
        </p:grpSp>
      </p:grpSp>
      <p:grpSp>
        <p:nvGrpSpPr>
          <p:cNvPr id="29" name="그룹 28">
            <a:extLst>
              <a:ext uri="{FF2B5EF4-FFF2-40B4-BE49-F238E27FC236}">
                <a16:creationId xmlns:a16="http://schemas.microsoft.com/office/drawing/2014/main" id="{747A9E39-9449-37E2-65FD-A5F7E42B7BEA}"/>
              </a:ext>
            </a:extLst>
          </p:cNvPr>
          <p:cNvGrpSpPr/>
          <p:nvPr/>
        </p:nvGrpSpPr>
        <p:grpSpPr>
          <a:xfrm>
            <a:off x="488948" y="1883779"/>
            <a:ext cx="4273552" cy="0"/>
            <a:chOff x="488948" y="1883779"/>
            <a:chExt cx="4273552" cy="0"/>
          </a:xfrm>
        </p:grpSpPr>
        <p:cxnSp>
          <p:nvCxnSpPr>
            <p:cNvPr id="30" name="직선 연결선 29">
              <a:extLst>
                <a:ext uri="{FF2B5EF4-FFF2-40B4-BE49-F238E27FC236}">
                  <a16:creationId xmlns:a16="http://schemas.microsoft.com/office/drawing/2014/main" id="{6A551DB4-DF4C-B128-0F06-8F87AEFD1021}"/>
                </a:ext>
              </a:extLst>
            </p:cNvPr>
            <p:cNvCxnSpPr>
              <a:cxnSpLocks/>
            </p:cNvCxnSpPr>
            <p:nvPr/>
          </p:nvCxnSpPr>
          <p:spPr>
            <a:xfrm>
              <a:off x="488948" y="1883779"/>
              <a:ext cx="4273552" cy="0"/>
            </a:xfrm>
            <a:prstGeom prst="line">
              <a:avLst/>
            </a:prstGeom>
            <a:ln w="28575">
              <a:solidFill>
                <a:srgbClr val="99E3FB"/>
              </a:solidFill>
            </a:ln>
          </p:spPr>
          <p:style>
            <a:lnRef idx="1">
              <a:schemeClr val="accent1"/>
            </a:lnRef>
            <a:fillRef idx="0">
              <a:schemeClr val="accent1"/>
            </a:fillRef>
            <a:effectRef idx="0">
              <a:schemeClr val="accent1"/>
            </a:effectRef>
            <a:fontRef idx="minor">
              <a:schemeClr val="tx1"/>
            </a:fontRef>
          </p:style>
        </p:cxnSp>
        <p:cxnSp>
          <p:nvCxnSpPr>
            <p:cNvPr id="34" name="직선 연결선 33">
              <a:extLst>
                <a:ext uri="{FF2B5EF4-FFF2-40B4-BE49-F238E27FC236}">
                  <a16:creationId xmlns:a16="http://schemas.microsoft.com/office/drawing/2014/main" id="{C857B2BF-3740-ED9E-8C47-8854A3989001}"/>
                </a:ext>
              </a:extLst>
            </p:cNvPr>
            <p:cNvCxnSpPr>
              <a:cxnSpLocks/>
            </p:cNvCxnSpPr>
            <p:nvPr/>
          </p:nvCxnSpPr>
          <p:spPr>
            <a:xfrm>
              <a:off x="488948" y="1883779"/>
              <a:ext cx="1065756" cy="0"/>
            </a:xfrm>
            <a:prstGeom prst="line">
              <a:avLst/>
            </a:prstGeom>
            <a:ln w="28575">
              <a:solidFill>
                <a:srgbClr val="00A4F6"/>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03635997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그룹 6">
            <a:extLst>
              <a:ext uri="{FF2B5EF4-FFF2-40B4-BE49-F238E27FC236}">
                <a16:creationId xmlns:a16="http://schemas.microsoft.com/office/drawing/2014/main" id="{3CFD5412-39F7-1397-BD48-7C502C3505FF}"/>
              </a:ext>
            </a:extLst>
          </p:cNvPr>
          <p:cNvGrpSpPr/>
          <p:nvPr/>
        </p:nvGrpSpPr>
        <p:grpSpPr>
          <a:xfrm>
            <a:off x="7974644" y="175300"/>
            <a:ext cx="1947922" cy="1162271"/>
            <a:chOff x="7974644" y="175300"/>
            <a:chExt cx="1947922" cy="1162271"/>
          </a:xfrm>
        </p:grpSpPr>
        <p:pic>
          <p:nvPicPr>
            <p:cNvPr id="11" name="그림 10" descr="텍스트, 지도, 흑백이(가) 표시된 사진&#10;&#10;자동 생성된 설명">
              <a:extLst>
                <a:ext uri="{FF2B5EF4-FFF2-40B4-BE49-F238E27FC236}">
                  <a16:creationId xmlns:a16="http://schemas.microsoft.com/office/drawing/2014/main" id="{BBA4A2BE-4C91-C24E-F0FC-29F3F751BF27}"/>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contrast="-40000"/>
                      </a14:imgEffect>
                    </a14:imgLayer>
                  </a14:imgProps>
                </a:ext>
              </a:extLst>
            </a:blip>
            <a:stretch>
              <a:fillRect/>
            </a:stretch>
          </p:blipFill>
          <p:spPr>
            <a:xfrm>
              <a:off x="8920770" y="175300"/>
              <a:ext cx="525809" cy="1162271"/>
            </a:xfrm>
            <a:prstGeom prst="rect">
              <a:avLst/>
            </a:prstGeom>
          </p:spPr>
        </p:pic>
        <p:sp>
          <p:nvSpPr>
            <p:cNvPr id="12" name="제목 3">
              <a:extLst>
                <a:ext uri="{FF2B5EF4-FFF2-40B4-BE49-F238E27FC236}">
                  <a16:creationId xmlns:a16="http://schemas.microsoft.com/office/drawing/2014/main" id="{3D9FD761-9F8A-D65D-8770-42C1CB015DBA}"/>
                </a:ext>
              </a:extLst>
            </p:cNvPr>
            <p:cNvSpPr txBox="1">
              <a:spLocks/>
            </p:cNvSpPr>
            <p:nvPr/>
          </p:nvSpPr>
          <p:spPr>
            <a:xfrm>
              <a:off x="8444784" y="606616"/>
              <a:ext cx="1477782" cy="334294"/>
            </a:xfrm>
            <a:prstGeom prst="rect">
              <a:avLst/>
            </a:prstGeom>
          </p:spPr>
          <p:txBody>
            <a:bodyPr wrap="none" lIns="0" tIns="0" rIns="0" bIns="0" anchor="b" anchorCtr="0">
              <a:noAutofit/>
            </a:bodyPr>
            <a:lstStyle>
              <a:defPPr>
                <a:defRPr lang="en-US"/>
              </a:defPPr>
              <a:lvl1pPr marR="0" lvl="0" indent="539750" fontAlgn="auto">
                <a:lnSpc>
                  <a:spcPct val="100000"/>
                </a:lnSpc>
                <a:spcBef>
                  <a:spcPts val="0"/>
                </a:spcBef>
                <a:spcAft>
                  <a:spcPts val="0"/>
                </a:spcAft>
                <a:buClrTx/>
                <a:buSzTx/>
                <a:buFontTx/>
                <a:buNone/>
                <a:tabLst/>
                <a:defRPr sz="2400" b="0" i="0">
                  <a:ln>
                    <a:solidFill>
                      <a:prstClr val="white">
                        <a:lumMod val="75000"/>
                        <a:alpha val="0"/>
                      </a:prstClr>
                    </a:solidFill>
                  </a:ln>
                  <a:solidFill>
                    <a:schemeClr val="bg1"/>
                  </a:solidFill>
                  <a:latin typeface="KoPub돋움체 Bold" panose="00000800000000000000" pitchFamily="2" charset="-127"/>
                  <a:ea typeface="KoPub돋움체 Bold" panose="00000800000000000000" pitchFamily="2" charset="-127"/>
                  <a:cs typeface="KoPub돋움체 Medium" panose="02020603020101020101" pitchFamily="18" charset="-127"/>
                </a:defRPr>
              </a:lvl1pPr>
            </a:lstStyle>
            <a:p>
              <a:pPr marR="0" lvl="0" indent="0" defTabSz="914400" rtl="0" eaLnBrk="1" fontAlgn="auto" latinLnBrk="0" hangingPunct="1">
                <a:lnSpc>
                  <a:spcPct val="100000"/>
                </a:lnSpc>
                <a:spcBef>
                  <a:spcPts val="0"/>
                </a:spcBef>
                <a:spcAft>
                  <a:spcPts val="0"/>
                </a:spcAft>
                <a:buClrTx/>
                <a:buSzTx/>
                <a:buFontTx/>
                <a:buNone/>
                <a:tabLst/>
                <a:defRPr/>
              </a:pPr>
              <a:r>
                <a:rPr lang="ko-KR" altLang="en-US" sz="2000" dirty="0">
                  <a:ln>
                    <a:solidFill>
                      <a:prstClr val="white">
                        <a:lumMod val="75000"/>
                        <a:alpha val="0"/>
                      </a:prstClr>
                    </a:solidFill>
                  </a:ln>
                  <a:solidFill>
                    <a:schemeClr val="tx1">
                      <a:lumMod val="75000"/>
                      <a:lumOff val="25000"/>
                    </a:schemeClr>
                  </a:solidFill>
                </a:rPr>
                <a:t>베트남</a:t>
              </a:r>
              <a:endParaRPr lang="en-US" altLang="ko-KR" sz="2000" dirty="0">
                <a:ln>
                  <a:solidFill>
                    <a:prstClr val="white">
                      <a:lumMod val="75000"/>
                      <a:alpha val="0"/>
                    </a:prstClr>
                  </a:solidFill>
                </a:ln>
                <a:solidFill>
                  <a:schemeClr val="tx1">
                    <a:lumMod val="75000"/>
                    <a:lumOff val="25000"/>
                  </a:schemeClr>
                </a:solidFill>
              </a:endParaRPr>
            </a:p>
          </p:txBody>
        </p:sp>
        <p:pic>
          <p:nvPicPr>
            <p:cNvPr id="13" name="그림 12">
              <a:extLst>
                <a:ext uri="{FF2B5EF4-FFF2-40B4-BE49-F238E27FC236}">
                  <a16:creationId xmlns:a16="http://schemas.microsoft.com/office/drawing/2014/main" id="{D283FBA8-3A60-A124-0DC8-A26E4573392C}"/>
                </a:ext>
              </a:extLst>
            </p:cNvPr>
            <p:cNvPicPr>
              <a:picLocks noChangeAspect="1"/>
            </p:cNvPicPr>
            <p:nvPr/>
          </p:nvPicPr>
          <p:blipFill>
            <a:blip r:embed="rId5"/>
            <a:srcRect/>
            <a:stretch/>
          </p:blipFill>
          <p:spPr>
            <a:xfrm>
              <a:off x="7974644" y="579882"/>
              <a:ext cx="407217" cy="407217"/>
            </a:xfrm>
            <a:prstGeom prst="rect">
              <a:avLst/>
            </a:prstGeom>
          </p:spPr>
        </p:pic>
      </p:grpSp>
      <p:sp>
        <p:nvSpPr>
          <p:cNvPr id="2" name="텍스트 개체 틀 1">
            <a:extLst>
              <a:ext uri="{FF2B5EF4-FFF2-40B4-BE49-F238E27FC236}">
                <a16:creationId xmlns:a16="http://schemas.microsoft.com/office/drawing/2014/main" id="{11D01EDC-383F-7EC9-5195-CCBAAD0A81F2}"/>
              </a:ext>
            </a:extLst>
          </p:cNvPr>
          <p:cNvSpPr>
            <a:spLocks noGrp="1"/>
          </p:cNvSpPr>
          <p:nvPr>
            <p:ph type="body" sz="quarter" idx="10"/>
          </p:nvPr>
        </p:nvSpPr>
        <p:spPr/>
        <p:txBody>
          <a:bodyPr/>
          <a:lstStyle/>
          <a:p>
            <a:r>
              <a:rPr lang="en-US" altLang="ko-KR" dirty="0"/>
              <a:t>II. </a:t>
            </a:r>
            <a:r>
              <a:rPr lang="ko-KR" altLang="en-US" dirty="0"/>
              <a:t>신흥 아시아 태평양 국가별 보험시장 및 규제 현황 </a:t>
            </a:r>
          </a:p>
        </p:txBody>
      </p:sp>
      <p:sp>
        <p:nvSpPr>
          <p:cNvPr id="3" name="텍스트 개체 틀 2">
            <a:extLst>
              <a:ext uri="{FF2B5EF4-FFF2-40B4-BE49-F238E27FC236}">
                <a16:creationId xmlns:a16="http://schemas.microsoft.com/office/drawing/2014/main" id="{F8A23C6E-913D-E903-F49E-D387E0794A26}"/>
              </a:ext>
            </a:extLst>
          </p:cNvPr>
          <p:cNvSpPr>
            <a:spLocks noGrp="1"/>
          </p:cNvSpPr>
          <p:nvPr>
            <p:ph type="body" sz="quarter" idx="11"/>
          </p:nvPr>
        </p:nvSpPr>
        <p:spPr/>
        <p:txBody>
          <a:bodyPr/>
          <a:lstStyle/>
          <a:p>
            <a:r>
              <a:rPr lang="ko-KR" altLang="en-US" dirty="0"/>
              <a:t>베트남 보험규제 현황 </a:t>
            </a:r>
            <a:r>
              <a:rPr lang="en-US" altLang="ko-KR" dirty="0"/>
              <a:t>(</a:t>
            </a:r>
            <a:r>
              <a:rPr lang="ko-KR" altLang="en-US" dirty="0"/>
              <a:t>계속</a:t>
            </a:r>
            <a:r>
              <a:rPr lang="en-US" altLang="ko-KR" dirty="0"/>
              <a:t>)</a:t>
            </a:r>
            <a:endParaRPr lang="ko-KR" altLang="en-US" dirty="0"/>
          </a:p>
        </p:txBody>
      </p:sp>
      <p:sp>
        <p:nvSpPr>
          <p:cNvPr id="25" name="Rectangle 54">
            <a:extLst>
              <a:ext uri="{FF2B5EF4-FFF2-40B4-BE49-F238E27FC236}">
                <a16:creationId xmlns:a16="http://schemas.microsoft.com/office/drawing/2014/main" id="{E95838A3-3EAD-D6D6-5E51-A94A73034F4E}"/>
              </a:ext>
            </a:extLst>
          </p:cNvPr>
          <p:cNvSpPr>
            <a:spLocks noChangeArrowheads="1"/>
          </p:cNvSpPr>
          <p:nvPr/>
        </p:nvSpPr>
        <p:spPr bwMode="auto">
          <a:xfrm>
            <a:off x="573320" y="1916295"/>
            <a:ext cx="4150800" cy="1632297"/>
          </a:xfrm>
          <a:prstGeom prst="rect">
            <a:avLst/>
          </a:prstGeom>
          <a:noFill/>
          <a:ln w="6350" algn="ctr">
            <a:noFill/>
            <a:miter lim="800000"/>
            <a:headEnd/>
            <a:tailEnd/>
          </a:ln>
          <a:effectLst/>
        </p:spPr>
        <p:txBody>
          <a:bodyPr wrap="square" lIns="36000" tIns="72000" rIns="0" b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08000" indent="-108000" algn="just" fontAlgn="base">
              <a:lnSpc>
                <a:spcPct val="120000"/>
              </a:lnSpc>
              <a:spcBef>
                <a:spcPts val="600"/>
              </a:spcBef>
              <a:buSzPct val="100000"/>
              <a:buFont typeface="Arial" panose="020B0604020202020204" pitchFamily="34" charset="0"/>
              <a:buChar char="•"/>
              <a:defRPr/>
            </a:pPr>
            <a:r>
              <a:rPr lang="ko-KR" altLang="en-US"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다음과 같은 형태의 기업 지배구조 관련 사항에 대해 </a:t>
            </a:r>
            <a:r>
              <a:rPr lang="en-US" altLang="ko-KR"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MOF</a:t>
            </a:r>
            <a:r>
              <a:rPr lang="ko-KR" altLang="en-US"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의 사전 서면승인 필요</a:t>
            </a:r>
            <a:endParaRPr lang="en-US" altLang="ko-KR"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endParaRPr>
          </a:p>
          <a:p>
            <a:pPr marL="265113" indent="-173038" algn="just" fontAlgn="base">
              <a:lnSpc>
                <a:spcPct val="120000"/>
              </a:lnSpc>
              <a:spcBef>
                <a:spcPts val="600"/>
              </a:spcBef>
              <a:buSzPct val="100000"/>
              <a:buFontTx/>
              <a:buChar char="-"/>
              <a:defRPr/>
            </a:pPr>
            <a:r>
              <a:rPr lang="ko-KR" altLang="en-US"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기업분할</a:t>
            </a:r>
            <a:r>
              <a:rPr lang="en-US" altLang="ko-KR"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 </a:t>
            </a:r>
            <a:r>
              <a:rPr lang="ko-KR" altLang="en-US"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합병</a:t>
            </a:r>
            <a:r>
              <a:rPr lang="en-US" altLang="ko-KR"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 </a:t>
            </a:r>
            <a:r>
              <a:rPr lang="ko-KR" altLang="en-US"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정관 자본금의 </a:t>
            </a:r>
            <a:r>
              <a:rPr lang="en-US" altLang="ko-KR"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10% </a:t>
            </a:r>
            <a:r>
              <a:rPr lang="ko-KR" altLang="en-US"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이상 양도</a:t>
            </a:r>
            <a:r>
              <a:rPr lang="en-US" altLang="ko-KR"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a:t>
            </a:r>
            <a:r>
              <a:rPr lang="ko-KR" altLang="en-US"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 보험 중개사 또는 외국 보험사 지점의 해산</a:t>
            </a:r>
            <a:r>
              <a:rPr lang="en-US" altLang="ko-KR"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a:t>
            </a:r>
            <a:r>
              <a:rPr lang="ko-KR" altLang="en-US"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폐업</a:t>
            </a:r>
            <a:endParaRPr lang="en-US" altLang="ko-KR"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endParaRPr>
          </a:p>
          <a:p>
            <a:pPr marL="265113" indent="-173038" algn="just" fontAlgn="base">
              <a:lnSpc>
                <a:spcPct val="120000"/>
              </a:lnSpc>
              <a:spcBef>
                <a:spcPts val="600"/>
              </a:spcBef>
              <a:buSzPct val="100000"/>
              <a:buFontTx/>
              <a:buChar char="-"/>
              <a:defRPr/>
            </a:pPr>
            <a:r>
              <a:rPr lang="ko-KR" altLang="en-US"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사명 변경</a:t>
            </a:r>
            <a:r>
              <a:rPr lang="en-US" altLang="ko-KR"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 </a:t>
            </a:r>
            <a:r>
              <a:rPr lang="ko-KR" altLang="en-US"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정관 변경 또는 할당된 자본의 조정</a:t>
            </a:r>
            <a:r>
              <a:rPr lang="en-US" altLang="ko-KR"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 </a:t>
            </a:r>
            <a:r>
              <a:rPr lang="ko-KR" altLang="en-US"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지점</a:t>
            </a:r>
            <a:r>
              <a:rPr lang="en-US" altLang="ko-KR"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a:t>
            </a:r>
            <a:r>
              <a:rPr lang="ko-KR" altLang="en-US"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대표사무소의 설치 및 폐쇄</a:t>
            </a:r>
            <a:r>
              <a:rPr lang="en-US" altLang="ko-KR"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 </a:t>
            </a:r>
            <a:r>
              <a:rPr lang="ko-KR" altLang="en-US"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대표사무소의 지점 전환</a:t>
            </a:r>
            <a:r>
              <a:rPr lang="en-US" altLang="ko-KR"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a:t>
            </a:r>
            <a:r>
              <a:rPr lang="ko-KR" altLang="en-US"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 본사</a:t>
            </a:r>
            <a:r>
              <a:rPr lang="en-US" altLang="ko-KR"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a:t>
            </a:r>
            <a:r>
              <a:rPr lang="ko-KR" altLang="en-US"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지점</a:t>
            </a:r>
            <a:r>
              <a:rPr lang="en-US" altLang="ko-KR"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a:t>
            </a:r>
            <a:r>
              <a:rPr lang="ko-KR" altLang="en-US"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대표사무소의 이전</a:t>
            </a:r>
            <a:r>
              <a:rPr lang="en-US" altLang="ko-KR"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a:t>
            </a:r>
            <a:r>
              <a:rPr lang="ko-KR" altLang="en-US"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 사업내용</a:t>
            </a:r>
            <a:r>
              <a:rPr lang="en-US" altLang="ko-KR"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a:t>
            </a:r>
            <a:r>
              <a:rPr lang="ko-KR" altLang="en-US"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범위 및 기간에 대한 변경</a:t>
            </a:r>
            <a:endParaRPr lang="en-US" altLang="ko-KR"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endParaRPr>
          </a:p>
          <a:p>
            <a:pPr marL="265113" indent="-173038" algn="just" fontAlgn="base">
              <a:lnSpc>
                <a:spcPct val="120000"/>
              </a:lnSpc>
              <a:spcBef>
                <a:spcPts val="600"/>
              </a:spcBef>
              <a:buSzPct val="100000"/>
              <a:buFontTx/>
              <a:buChar char="-"/>
              <a:defRPr/>
            </a:pPr>
            <a:r>
              <a:rPr lang="ko-KR" altLang="en-US"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이사회 의장</a:t>
            </a:r>
            <a:r>
              <a:rPr lang="en-US" altLang="ko-KR"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 </a:t>
            </a:r>
            <a:r>
              <a:rPr lang="ko-KR" altLang="en-US"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사원총회</a:t>
            </a:r>
            <a:r>
              <a:rPr lang="en-US" altLang="ko-KR"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(Members’ Council)</a:t>
            </a:r>
            <a:r>
              <a:rPr lang="ko-KR" altLang="en-US"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 의장</a:t>
            </a:r>
            <a:r>
              <a:rPr lang="en-US" altLang="ko-KR"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 </a:t>
            </a:r>
            <a:r>
              <a:rPr lang="ko-KR" altLang="en-US"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기업 회장</a:t>
            </a:r>
            <a:r>
              <a:rPr lang="en-US" altLang="ko-KR"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 </a:t>
            </a:r>
            <a:r>
              <a:rPr lang="ko-KR" altLang="en-US"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대표이사</a:t>
            </a:r>
            <a:r>
              <a:rPr lang="en-US" altLang="ko-KR"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(CEO) </a:t>
            </a:r>
            <a:r>
              <a:rPr lang="ko-KR" altLang="en-US"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등 선임 및 변경 등</a:t>
            </a:r>
            <a:endParaRPr lang="en-US" altLang="ko-KR"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endParaRPr>
          </a:p>
        </p:txBody>
      </p:sp>
      <p:sp>
        <p:nvSpPr>
          <p:cNvPr id="29" name="Rectangle 54">
            <a:extLst>
              <a:ext uri="{FF2B5EF4-FFF2-40B4-BE49-F238E27FC236}">
                <a16:creationId xmlns:a16="http://schemas.microsoft.com/office/drawing/2014/main" id="{D8CB693A-32DF-E570-1E90-1F29AC2E995B}"/>
              </a:ext>
            </a:extLst>
          </p:cNvPr>
          <p:cNvSpPr>
            <a:spLocks noChangeArrowheads="1"/>
          </p:cNvSpPr>
          <p:nvPr/>
        </p:nvSpPr>
        <p:spPr bwMode="auto">
          <a:xfrm>
            <a:off x="573319" y="4365195"/>
            <a:ext cx="4150800" cy="1443972"/>
          </a:xfrm>
          <a:prstGeom prst="rect">
            <a:avLst/>
          </a:prstGeom>
          <a:noFill/>
          <a:ln w="3175" algn="ctr">
            <a:noFill/>
            <a:miter lim="800000"/>
            <a:headEnd/>
            <a:tailEnd/>
          </a:ln>
          <a:effectLst/>
        </p:spPr>
        <p:txBody>
          <a:bodyPr wrap="square" lIns="36000" tIns="72000" rIns="36000" bIns="3600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08000" indent="-108000" algn="just" fontAlgn="base">
              <a:lnSpc>
                <a:spcPct val="120000"/>
              </a:lnSpc>
              <a:spcBef>
                <a:spcPts val="600"/>
              </a:spcBef>
              <a:buSzPct val="100000"/>
              <a:buFont typeface="Arial" panose="020B0604020202020204" pitchFamily="34" charset="0"/>
              <a:buChar char="•"/>
              <a:defRPr/>
            </a:pPr>
            <a:r>
              <a:rPr lang="ko-KR" altLang="en-US"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베트남 내 모든 보험사 및 외국계 손해보험사</a:t>
            </a:r>
            <a:r>
              <a:rPr lang="en-US" altLang="ko-KR"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a:t>
            </a:r>
            <a:r>
              <a:rPr lang="ko-KR" altLang="en-US"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재보험자 제외</a:t>
            </a:r>
            <a:r>
              <a:rPr lang="en-US" altLang="ko-KR"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a:t>
            </a:r>
            <a:r>
              <a:rPr lang="ko-KR" altLang="en-US"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는 보험사의 부도 및 파산하는 경우를 대비하여 피보험자 보호를 위해 </a:t>
            </a:r>
            <a:r>
              <a:rPr lang="en-US" altLang="ko-KR"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2023</a:t>
            </a:r>
            <a:r>
              <a:rPr lang="ko-KR" altLang="en-US"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년 </a:t>
            </a:r>
            <a:r>
              <a:rPr lang="en-US" altLang="ko-KR"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1</a:t>
            </a:r>
            <a:r>
              <a:rPr lang="ko-KR" altLang="en-US"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월 </a:t>
            </a:r>
            <a:r>
              <a:rPr lang="en-US" altLang="ko-KR"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1</a:t>
            </a:r>
            <a:r>
              <a:rPr lang="ko-KR" altLang="en-US"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일까지 피보험자보호기금</a:t>
            </a:r>
            <a:r>
              <a:rPr lang="en-US" altLang="ko-KR"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(Insured Person Protection Fund)</a:t>
            </a:r>
            <a:r>
              <a:rPr lang="ko-KR" altLang="en-US"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에 출연해야 함</a:t>
            </a:r>
            <a:endParaRPr lang="en-US" altLang="ko-KR"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endParaRPr>
          </a:p>
          <a:p>
            <a:pPr marL="265113" indent="-173038" algn="just" fontAlgn="base">
              <a:lnSpc>
                <a:spcPct val="120000"/>
              </a:lnSpc>
              <a:spcBef>
                <a:spcPts val="600"/>
              </a:spcBef>
              <a:buSzPct val="100000"/>
              <a:buFontTx/>
              <a:buChar char="-"/>
              <a:defRPr/>
            </a:pPr>
            <a:r>
              <a:rPr lang="ko-KR" altLang="en-US"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해당 기금의 </a:t>
            </a:r>
            <a:r>
              <a:rPr lang="ko-KR" altLang="en-US" sz="900" dirty="0" err="1">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충당률은</a:t>
            </a:r>
            <a:r>
              <a:rPr lang="ko-KR" altLang="en-US"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 재무부가 매년 발표하며</a:t>
            </a:r>
            <a:r>
              <a:rPr lang="en-US" altLang="ko-KR"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a:t>
            </a:r>
            <a:r>
              <a:rPr lang="ko-KR" altLang="en-US"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 직전 회계연도 </a:t>
            </a:r>
            <a:r>
              <a:rPr lang="en-US" altLang="ko-KR"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1</a:t>
            </a:r>
            <a:r>
              <a:rPr lang="ko-KR" altLang="en-US"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차 보험계약 총 수입보험료의 </a:t>
            </a:r>
            <a:r>
              <a:rPr lang="en-US" altLang="ko-KR"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0.3%</a:t>
            </a:r>
            <a:r>
              <a:rPr lang="ko-KR" altLang="en-US"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를 초과하지 않음</a:t>
            </a:r>
            <a:r>
              <a:rPr lang="en-US" altLang="ko-KR"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 </a:t>
            </a:r>
          </a:p>
          <a:p>
            <a:pPr marL="265113" indent="-173038" algn="just" fontAlgn="base">
              <a:lnSpc>
                <a:spcPct val="120000"/>
              </a:lnSpc>
              <a:spcBef>
                <a:spcPts val="600"/>
              </a:spcBef>
              <a:buSzPct val="100000"/>
              <a:buFontTx/>
              <a:buChar char="-"/>
              <a:defRPr/>
            </a:pPr>
            <a:r>
              <a:rPr lang="ko-KR" altLang="en-US"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손해보험사</a:t>
            </a:r>
            <a:r>
              <a:rPr lang="en-US" altLang="ko-KR"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 </a:t>
            </a:r>
            <a:r>
              <a:rPr lang="ko-KR" altLang="en-US"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건강보험사 또는 외국계 일반 보험사 지점의 경우</a:t>
            </a:r>
            <a:r>
              <a:rPr lang="en-US" altLang="ko-KR"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 </a:t>
            </a:r>
            <a:r>
              <a:rPr lang="ko-KR" altLang="en-US"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적립금은 총 자산의 </a:t>
            </a:r>
            <a:r>
              <a:rPr lang="en-US" altLang="ko-KR"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5%, </a:t>
            </a:r>
            <a:r>
              <a:rPr lang="ko-KR" altLang="en-US"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생명보험사의 경우 </a:t>
            </a:r>
            <a:r>
              <a:rPr lang="en-US" altLang="ko-KR"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3%</a:t>
            </a:r>
            <a:r>
              <a:rPr lang="ko-KR" altLang="en-US"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에 이를 때까지 반년마다 </a:t>
            </a:r>
            <a:r>
              <a:rPr lang="en-US" altLang="ko-KR"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50/50 </a:t>
            </a:r>
            <a:r>
              <a:rPr lang="ko-KR" altLang="en-US"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비율로 적립</a:t>
            </a:r>
            <a:endParaRPr lang="en-US" altLang="ko-KR"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endParaRPr>
          </a:p>
        </p:txBody>
      </p:sp>
      <p:sp>
        <p:nvSpPr>
          <p:cNvPr id="8" name="TextBox 7">
            <a:extLst>
              <a:ext uri="{FF2B5EF4-FFF2-40B4-BE49-F238E27FC236}">
                <a16:creationId xmlns:a16="http://schemas.microsoft.com/office/drawing/2014/main" id="{180AB088-6D29-5FB2-BE21-8FB8AB538B05}"/>
              </a:ext>
            </a:extLst>
          </p:cNvPr>
          <p:cNvSpPr txBox="1"/>
          <p:nvPr/>
        </p:nvSpPr>
        <p:spPr>
          <a:xfrm>
            <a:off x="488948" y="1230531"/>
            <a:ext cx="2136803" cy="200055"/>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1300" b="0" i="0" u="none" strike="noStrike" kern="1200" cap="none" spc="0" normalizeH="0" baseline="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rPr>
              <a:t>지배구조 및 건전성 등 관련 규제</a:t>
            </a:r>
          </a:p>
        </p:txBody>
      </p:sp>
      <p:cxnSp>
        <p:nvCxnSpPr>
          <p:cNvPr id="9" name="직선 연결선 8">
            <a:extLst>
              <a:ext uri="{FF2B5EF4-FFF2-40B4-BE49-F238E27FC236}">
                <a16:creationId xmlns:a16="http://schemas.microsoft.com/office/drawing/2014/main" id="{FEB4BAF7-D711-5075-3E30-55FF97C3F41C}"/>
              </a:ext>
            </a:extLst>
          </p:cNvPr>
          <p:cNvCxnSpPr/>
          <p:nvPr/>
        </p:nvCxnSpPr>
        <p:spPr>
          <a:xfrm>
            <a:off x="488948" y="1196975"/>
            <a:ext cx="89388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0" name="직선 연결선 9">
            <a:extLst>
              <a:ext uri="{FF2B5EF4-FFF2-40B4-BE49-F238E27FC236}">
                <a16:creationId xmlns:a16="http://schemas.microsoft.com/office/drawing/2014/main" id="{04C5141D-1D79-2764-DAEC-E6EBDE000282}"/>
              </a:ext>
            </a:extLst>
          </p:cNvPr>
          <p:cNvCxnSpPr/>
          <p:nvPr/>
        </p:nvCxnSpPr>
        <p:spPr>
          <a:xfrm>
            <a:off x="488948" y="1473812"/>
            <a:ext cx="89388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16E4314D-83DA-FF73-B59A-F9B5D4B77721}"/>
              </a:ext>
            </a:extLst>
          </p:cNvPr>
          <p:cNvSpPr txBox="1"/>
          <p:nvPr/>
        </p:nvSpPr>
        <p:spPr>
          <a:xfrm>
            <a:off x="489000" y="5881851"/>
            <a:ext cx="9144000" cy="442035"/>
          </a:xfrm>
          <a:prstGeom prst="rect">
            <a:avLst/>
          </a:prstGeom>
          <a:noFill/>
          <a:ln>
            <a:noFill/>
          </a:ln>
        </p:spPr>
        <p:txBody>
          <a:bodyPr wrap="square" lIns="0" tIns="72000" rIns="0" bIns="0" rtlCol="0" anchor="t">
            <a:spAutoFit/>
          </a:bodyPr>
          <a:lstStyle>
            <a:defPPr>
              <a:defRPr lang="en-US"/>
            </a:defPPr>
            <a:lvl1pPr lvl="0">
              <a:defRPr sz="800">
                <a:ln>
                  <a:solidFill>
                    <a:prstClr val="white">
                      <a:lumMod val="75000"/>
                      <a:alpha val="0"/>
                    </a:prstClr>
                  </a:solidFill>
                </a:ln>
                <a:solidFill>
                  <a:prstClr val="white">
                    <a:lumMod val="50000"/>
                  </a:prstClr>
                </a:solidFill>
                <a:latin typeface="KoPub돋움체 Medium" panose="00000600000000000000" pitchFamily="2" charset="-127"/>
                <a:ea typeface="KoPub돋움체 Medium" panose="00000600000000000000" pitchFamily="2" charset="-127"/>
              </a:defRPr>
            </a:lvl1pPr>
          </a:lstStyle>
          <a:p>
            <a:r>
              <a:rPr lang="en-US" altLang="ko-KR" dirty="0">
                <a:solidFill>
                  <a:schemeClr val="bg1">
                    <a:lumMod val="50000"/>
                  </a:schemeClr>
                </a:solidFill>
              </a:rPr>
              <a:t>Source: </a:t>
            </a:r>
            <a:r>
              <a:rPr lang="ko-KR" altLang="en-US" dirty="0">
                <a:solidFill>
                  <a:schemeClr val="bg1">
                    <a:lumMod val="50000"/>
                  </a:schemeClr>
                </a:solidFill>
              </a:rPr>
              <a:t>보험연구원</a:t>
            </a:r>
            <a:r>
              <a:rPr lang="en-US" altLang="ko-KR" dirty="0">
                <a:solidFill>
                  <a:schemeClr val="bg1">
                    <a:lumMod val="50000"/>
                  </a:schemeClr>
                </a:solidFill>
              </a:rPr>
              <a:t>(2022), ‘</a:t>
            </a:r>
            <a:r>
              <a:rPr lang="ko-KR" altLang="en-US" dirty="0">
                <a:solidFill>
                  <a:schemeClr val="bg1">
                    <a:lumMod val="50000"/>
                  </a:schemeClr>
                </a:solidFill>
              </a:rPr>
              <a:t>해외 보험동향</a:t>
            </a:r>
            <a:r>
              <a:rPr lang="en-US" altLang="ko-KR" dirty="0">
                <a:solidFill>
                  <a:schemeClr val="bg1">
                    <a:lumMod val="50000"/>
                  </a:schemeClr>
                </a:solidFill>
              </a:rPr>
              <a:t>’, </a:t>
            </a:r>
            <a:r>
              <a:rPr lang="ko-KR" altLang="en-US" dirty="0">
                <a:solidFill>
                  <a:schemeClr val="bg1">
                    <a:lumMod val="50000"/>
                  </a:schemeClr>
                </a:solidFill>
              </a:rPr>
              <a:t>세계법제정보센터</a:t>
            </a:r>
            <a:r>
              <a:rPr lang="en-US" altLang="ko-KR" dirty="0">
                <a:solidFill>
                  <a:schemeClr val="bg1">
                    <a:lumMod val="50000"/>
                  </a:schemeClr>
                </a:solidFill>
              </a:rPr>
              <a:t>(2023), ‘</a:t>
            </a:r>
            <a:r>
              <a:rPr lang="ko-KR" altLang="en-US" dirty="0">
                <a:solidFill>
                  <a:schemeClr val="bg1">
                    <a:lumMod val="50000"/>
                  </a:schemeClr>
                </a:solidFill>
              </a:rPr>
              <a:t>베트남</a:t>
            </a:r>
            <a:r>
              <a:rPr lang="en-US" altLang="ko-KR" dirty="0">
                <a:solidFill>
                  <a:schemeClr val="bg1">
                    <a:lumMod val="50000"/>
                  </a:schemeClr>
                </a:solidFill>
              </a:rPr>
              <a:t>, </a:t>
            </a:r>
            <a:r>
              <a:rPr lang="ko-KR" altLang="en-US" dirty="0">
                <a:solidFill>
                  <a:schemeClr val="bg1">
                    <a:lumMod val="50000"/>
                  </a:schemeClr>
                </a:solidFill>
              </a:rPr>
              <a:t>보험사업법 개정의 주요 내용</a:t>
            </a:r>
            <a:r>
              <a:rPr lang="en-US" altLang="ko-KR" dirty="0">
                <a:solidFill>
                  <a:schemeClr val="bg1">
                    <a:lumMod val="50000"/>
                  </a:schemeClr>
                </a:solidFill>
              </a:rPr>
              <a:t>’, Norton Rose Fulbright(2022), ‘2022: Insurance regulation in Asia Pacific’, </a:t>
            </a:r>
            <a:r>
              <a:rPr lang="ko-KR" altLang="en-US" dirty="0" err="1">
                <a:solidFill>
                  <a:schemeClr val="bg1">
                    <a:lumMod val="50000"/>
                  </a:schemeClr>
                </a:solidFill>
              </a:rPr>
              <a:t>삼정</a:t>
            </a:r>
            <a:r>
              <a:rPr lang="en-US" altLang="ko-KR" dirty="0">
                <a:solidFill>
                  <a:schemeClr val="bg1">
                    <a:lumMod val="50000"/>
                  </a:schemeClr>
                </a:solidFill>
              </a:rPr>
              <a:t>KPMG </a:t>
            </a:r>
            <a:r>
              <a:rPr lang="ko-KR" altLang="en-US" dirty="0">
                <a:solidFill>
                  <a:schemeClr val="bg1">
                    <a:lumMod val="50000"/>
                  </a:schemeClr>
                </a:solidFill>
              </a:rPr>
              <a:t>경제연구원 재구성</a:t>
            </a:r>
            <a:endParaRPr lang="en-US" altLang="ko-KR" dirty="0">
              <a:solidFill>
                <a:schemeClr val="bg1">
                  <a:lumMod val="50000"/>
                </a:schemeClr>
              </a:solidFill>
            </a:endParaRPr>
          </a:p>
          <a:p>
            <a:r>
              <a:rPr lang="en-US" altLang="ko-KR" dirty="0">
                <a:solidFill>
                  <a:schemeClr val="bg1">
                    <a:lumMod val="50000"/>
                  </a:schemeClr>
                </a:solidFill>
              </a:rPr>
              <a:t>Note: (</a:t>
            </a:r>
            <a:r>
              <a:rPr lang="ko-KR" altLang="en-US" dirty="0">
                <a:solidFill>
                  <a:schemeClr val="bg1">
                    <a:lumMod val="50000"/>
                  </a:schemeClr>
                </a:solidFill>
              </a:rPr>
              <a:t>*</a:t>
            </a:r>
            <a:r>
              <a:rPr lang="en-US" altLang="ko-KR" dirty="0">
                <a:solidFill>
                  <a:schemeClr val="bg1">
                    <a:lumMod val="50000"/>
                  </a:schemeClr>
                </a:solidFill>
              </a:rPr>
              <a:t>)</a:t>
            </a:r>
            <a:r>
              <a:rPr lang="ko-KR" altLang="en-US" dirty="0">
                <a:solidFill>
                  <a:schemeClr val="bg1">
                    <a:lumMod val="50000"/>
                  </a:schemeClr>
                </a:solidFill>
              </a:rPr>
              <a:t>는 외국계 보험사의 지점</a:t>
            </a:r>
            <a:r>
              <a:rPr lang="en-US" altLang="ko-KR" dirty="0">
                <a:solidFill>
                  <a:schemeClr val="bg1">
                    <a:lumMod val="50000"/>
                  </a:schemeClr>
                </a:solidFill>
              </a:rPr>
              <a:t>(branch)</a:t>
            </a:r>
            <a:r>
              <a:rPr lang="ko-KR" altLang="en-US" dirty="0">
                <a:solidFill>
                  <a:schemeClr val="bg1">
                    <a:lumMod val="50000"/>
                  </a:schemeClr>
                </a:solidFill>
              </a:rPr>
              <a:t>을 설립하는 경우 해당</a:t>
            </a:r>
          </a:p>
        </p:txBody>
      </p:sp>
      <p:sp>
        <p:nvSpPr>
          <p:cNvPr id="14" name="사각형: 둥근 모서리 13">
            <a:extLst>
              <a:ext uri="{FF2B5EF4-FFF2-40B4-BE49-F238E27FC236}">
                <a16:creationId xmlns:a16="http://schemas.microsoft.com/office/drawing/2014/main" id="{6FE44DEB-EA5E-D410-06B4-040257F0F22C}"/>
              </a:ext>
            </a:extLst>
          </p:cNvPr>
          <p:cNvSpPr/>
          <p:nvPr/>
        </p:nvSpPr>
        <p:spPr>
          <a:xfrm>
            <a:off x="500982" y="1628311"/>
            <a:ext cx="1021885" cy="255468"/>
          </a:xfrm>
          <a:prstGeom prst="roundRect">
            <a:avLst>
              <a:gd name="adj" fmla="val 0"/>
            </a:avLst>
          </a:prstGeom>
          <a:noFill/>
          <a:ln>
            <a:noFill/>
          </a:ln>
        </p:spPr>
        <p:style>
          <a:lnRef idx="0">
            <a:scrgbClr r="0" g="0" b="0"/>
          </a:lnRef>
          <a:fillRef idx="0">
            <a:scrgbClr r="0" g="0" b="0"/>
          </a:fillRef>
          <a:effectRef idx="0">
            <a:scrgbClr r="0" g="0" b="0"/>
          </a:effectRef>
          <a:fontRef idx="minor">
            <a:schemeClr val="lt1"/>
          </a:fontRef>
        </p:style>
        <p:txBody>
          <a:bodyPr rtlCol="0" anchor="ctr"/>
          <a:lstStyle/>
          <a:p>
            <a:pPr fontAlgn="ctr" latinLnBrk="1"/>
            <a:r>
              <a:rPr lang="ko-KR" altLang="en-US" sz="1100" b="1" dirty="0">
                <a:ln>
                  <a:solidFill>
                    <a:srgbClr val="1758E3">
                      <a:alpha val="0"/>
                    </a:srgbClr>
                  </a:solidFill>
                </a:ln>
                <a:solidFill>
                  <a:srgbClr val="00A4F6"/>
                </a:solidFill>
                <a:latin typeface="+mj-ea"/>
                <a:ea typeface="+mj-ea"/>
              </a:rPr>
              <a:t>기업 지배구조</a:t>
            </a:r>
            <a:endParaRPr lang="ko-KR" altLang="ko-KR" sz="1100" b="1" dirty="0">
              <a:ln>
                <a:solidFill>
                  <a:srgbClr val="1758E3">
                    <a:alpha val="0"/>
                  </a:srgbClr>
                </a:solidFill>
              </a:ln>
              <a:solidFill>
                <a:srgbClr val="00A4F6"/>
              </a:solidFill>
              <a:latin typeface="+mj-ea"/>
              <a:ea typeface="+mj-ea"/>
            </a:endParaRPr>
          </a:p>
        </p:txBody>
      </p:sp>
      <p:grpSp>
        <p:nvGrpSpPr>
          <p:cNvPr id="15" name="그룹 14">
            <a:extLst>
              <a:ext uri="{FF2B5EF4-FFF2-40B4-BE49-F238E27FC236}">
                <a16:creationId xmlns:a16="http://schemas.microsoft.com/office/drawing/2014/main" id="{B153C9F0-7B58-3CCF-4A54-FA7E4098172E}"/>
              </a:ext>
            </a:extLst>
          </p:cNvPr>
          <p:cNvGrpSpPr/>
          <p:nvPr/>
        </p:nvGrpSpPr>
        <p:grpSpPr>
          <a:xfrm>
            <a:off x="488948" y="1883779"/>
            <a:ext cx="4168112" cy="0"/>
            <a:chOff x="488948" y="1883779"/>
            <a:chExt cx="4168112" cy="0"/>
          </a:xfrm>
        </p:grpSpPr>
        <p:cxnSp>
          <p:nvCxnSpPr>
            <p:cNvPr id="16" name="직선 연결선 15">
              <a:extLst>
                <a:ext uri="{FF2B5EF4-FFF2-40B4-BE49-F238E27FC236}">
                  <a16:creationId xmlns:a16="http://schemas.microsoft.com/office/drawing/2014/main" id="{1B76630C-7432-245D-32F8-DE071321248D}"/>
                </a:ext>
              </a:extLst>
            </p:cNvPr>
            <p:cNvCxnSpPr>
              <a:cxnSpLocks/>
            </p:cNvCxnSpPr>
            <p:nvPr/>
          </p:nvCxnSpPr>
          <p:spPr>
            <a:xfrm>
              <a:off x="488948" y="1883779"/>
              <a:ext cx="4168112" cy="0"/>
            </a:xfrm>
            <a:prstGeom prst="line">
              <a:avLst/>
            </a:prstGeom>
            <a:ln w="28575">
              <a:solidFill>
                <a:srgbClr val="99E3FB"/>
              </a:solidFill>
            </a:ln>
          </p:spPr>
          <p:style>
            <a:lnRef idx="1">
              <a:schemeClr val="accent1"/>
            </a:lnRef>
            <a:fillRef idx="0">
              <a:schemeClr val="accent1"/>
            </a:fillRef>
            <a:effectRef idx="0">
              <a:schemeClr val="accent1"/>
            </a:effectRef>
            <a:fontRef idx="minor">
              <a:schemeClr val="tx1"/>
            </a:fontRef>
          </p:style>
        </p:cxnSp>
        <p:cxnSp>
          <p:nvCxnSpPr>
            <p:cNvPr id="18" name="직선 연결선 17">
              <a:extLst>
                <a:ext uri="{FF2B5EF4-FFF2-40B4-BE49-F238E27FC236}">
                  <a16:creationId xmlns:a16="http://schemas.microsoft.com/office/drawing/2014/main" id="{C20F5D7D-D9AD-1066-6AC6-212B47BB3263}"/>
                </a:ext>
              </a:extLst>
            </p:cNvPr>
            <p:cNvCxnSpPr>
              <a:cxnSpLocks/>
            </p:cNvCxnSpPr>
            <p:nvPr/>
          </p:nvCxnSpPr>
          <p:spPr>
            <a:xfrm>
              <a:off x="488948" y="1883779"/>
              <a:ext cx="1053722" cy="0"/>
            </a:xfrm>
            <a:prstGeom prst="line">
              <a:avLst/>
            </a:prstGeom>
            <a:ln w="28575">
              <a:solidFill>
                <a:srgbClr val="00A4F6"/>
              </a:solidFill>
            </a:ln>
          </p:spPr>
          <p:style>
            <a:lnRef idx="1">
              <a:schemeClr val="accent1"/>
            </a:lnRef>
            <a:fillRef idx="0">
              <a:schemeClr val="accent1"/>
            </a:fillRef>
            <a:effectRef idx="0">
              <a:schemeClr val="accent1"/>
            </a:effectRef>
            <a:fontRef idx="minor">
              <a:schemeClr val="tx1"/>
            </a:fontRef>
          </p:style>
        </p:cxnSp>
      </p:grpSp>
      <p:sp>
        <p:nvSpPr>
          <p:cNvPr id="21" name="사각형: 둥근 모서리 20">
            <a:extLst>
              <a:ext uri="{FF2B5EF4-FFF2-40B4-BE49-F238E27FC236}">
                <a16:creationId xmlns:a16="http://schemas.microsoft.com/office/drawing/2014/main" id="{C786BDC6-4A24-6E4F-1007-257919E5C81C}"/>
              </a:ext>
            </a:extLst>
          </p:cNvPr>
          <p:cNvSpPr/>
          <p:nvPr/>
        </p:nvSpPr>
        <p:spPr>
          <a:xfrm>
            <a:off x="5028254" y="1628311"/>
            <a:ext cx="1270331" cy="255468"/>
          </a:xfrm>
          <a:prstGeom prst="roundRect">
            <a:avLst/>
          </a:prstGeom>
          <a:noFill/>
          <a:ln>
            <a:noFill/>
          </a:ln>
        </p:spPr>
        <p:style>
          <a:lnRef idx="0">
            <a:scrgbClr r="0" g="0" b="0"/>
          </a:lnRef>
          <a:fillRef idx="0">
            <a:scrgbClr r="0" g="0" b="0"/>
          </a:fillRef>
          <a:effectRef idx="0">
            <a:scrgbClr r="0" g="0" b="0"/>
          </a:effectRef>
          <a:fontRef idx="minor">
            <a:schemeClr val="lt1"/>
          </a:fontRef>
        </p:style>
        <p:txBody>
          <a:bodyPr rtlCol="0" anchor="ctr"/>
          <a:lstStyle/>
          <a:p>
            <a:pPr fontAlgn="ctr" latinLnBrk="1"/>
            <a:r>
              <a:rPr lang="ko-KR" altLang="en-US" sz="1100" b="1" dirty="0">
                <a:ln>
                  <a:solidFill>
                    <a:srgbClr val="1758E3">
                      <a:alpha val="0"/>
                    </a:srgbClr>
                  </a:solidFill>
                </a:ln>
                <a:solidFill>
                  <a:srgbClr val="00A4F6"/>
                </a:solidFill>
                <a:latin typeface="+mj-ea"/>
                <a:ea typeface="+mj-ea"/>
              </a:rPr>
              <a:t>최근 주요 규제변화</a:t>
            </a:r>
            <a:endParaRPr lang="ko-KR" altLang="ko-KR" sz="1100" b="1" dirty="0">
              <a:ln>
                <a:solidFill>
                  <a:srgbClr val="1758E3">
                    <a:alpha val="0"/>
                  </a:srgbClr>
                </a:solidFill>
              </a:ln>
              <a:solidFill>
                <a:srgbClr val="00A4F6"/>
              </a:solidFill>
              <a:latin typeface="+mj-ea"/>
              <a:ea typeface="+mj-ea"/>
            </a:endParaRPr>
          </a:p>
        </p:txBody>
      </p:sp>
      <p:sp>
        <p:nvSpPr>
          <p:cNvPr id="23" name="사각형: 둥근 모서리 22">
            <a:extLst>
              <a:ext uri="{FF2B5EF4-FFF2-40B4-BE49-F238E27FC236}">
                <a16:creationId xmlns:a16="http://schemas.microsoft.com/office/drawing/2014/main" id="{DF5A47D6-2B05-2189-7BB3-1C6C300D1857}"/>
              </a:ext>
            </a:extLst>
          </p:cNvPr>
          <p:cNvSpPr/>
          <p:nvPr/>
        </p:nvSpPr>
        <p:spPr>
          <a:xfrm>
            <a:off x="491596" y="4082011"/>
            <a:ext cx="1270331" cy="255468"/>
          </a:xfrm>
          <a:prstGeom prst="roundRect">
            <a:avLst/>
          </a:prstGeom>
          <a:noFill/>
          <a:ln>
            <a:noFill/>
          </a:ln>
        </p:spPr>
        <p:style>
          <a:lnRef idx="0">
            <a:scrgbClr r="0" g="0" b="0"/>
          </a:lnRef>
          <a:fillRef idx="0">
            <a:scrgbClr r="0" g="0" b="0"/>
          </a:fillRef>
          <a:effectRef idx="0">
            <a:scrgbClr r="0" g="0" b="0"/>
          </a:effectRef>
          <a:fontRef idx="minor">
            <a:schemeClr val="lt1"/>
          </a:fontRef>
        </p:style>
        <p:txBody>
          <a:bodyPr rtlCol="0" anchor="ctr"/>
          <a:lstStyle/>
          <a:p>
            <a:pPr fontAlgn="ctr" latinLnBrk="1"/>
            <a:r>
              <a:rPr lang="ko-KR" altLang="en-US" sz="1100" b="1" dirty="0">
                <a:ln>
                  <a:solidFill>
                    <a:srgbClr val="1758E3">
                      <a:alpha val="0"/>
                    </a:srgbClr>
                  </a:solidFill>
                </a:ln>
                <a:solidFill>
                  <a:srgbClr val="00A4F6"/>
                </a:solidFill>
                <a:latin typeface="+mj-ea"/>
                <a:ea typeface="+mj-ea"/>
              </a:rPr>
              <a:t>계약자 보호</a:t>
            </a:r>
            <a:endParaRPr lang="ko-KR" altLang="ko-KR" sz="1100" b="1" dirty="0">
              <a:ln>
                <a:solidFill>
                  <a:srgbClr val="1758E3">
                    <a:alpha val="0"/>
                  </a:srgbClr>
                </a:solidFill>
              </a:ln>
              <a:solidFill>
                <a:srgbClr val="00A4F6"/>
              </a:solidFill>
              <a:latin typeface="+mj-ea"/>
              <a:ea typeface="+mj-ea"/>
            </a:endParaRPr>
          </a:p>
        </p:txBody>
      </p:sp>
      <p:grpSp>
        <p:nvGrpSpPr>
          <p:cNvPr id="26" name="그룹 25">
            <a:extLst>
              <a:ext uri="{FF2B5EF4-FFF2-40B4-BE49-F238E27FC236}">
                <a16:creationId xmlns:a16="http://schemas.microsoft.com/office/drawing/2014/main" id="{38FDC299-38F8-598E-8A08-8ABC17B5E234}"/>
              </a:ext>
            </a:extLst>
          </p:cNvPr>
          <p:cNvGrpSpPr/>
          <p:nvPr/>
        </p:nvGrpSpPr>
        <p:grpSpPr>
          <a:xfrm>
            <a:off x="488948" y="4336360"/>
            <a:ext cx="4168112" cy="0"/>
            <a:chOff x="488948" y="1883779"/>
            <a:chExt cx="4168112" cy="0"/>
          </a:xfrm>
        </p:grpSpPr>
        <p:cxnSp>
          <p:nvCxnSpPr>
            <p:cNvPr id="30" name="직선 연결선 29">
              <a:extLst>
                <a:ext uri="{FF2B5EF4-FFF2-40B4-BE49-F238E27FC236}">
                  <a16:creationId xmlns:a16="http://schemas.microsoft.com/office/drawing/2014/main" id="{31BB6CDD-E07A-66F3-0969-0D29140B7A37}"/>
                </a:ext>
              </a:extLst>
            </p:cNvPr>
            <p:cNvCxnSpPr>
              <a:cxnSpLocks/>
            </p:cNvCxnSpPr>
            <p:nvPr/>
          </p:nvCxnSpPr>
          <p:spPr>
            <a:xfrm>
              <a:off x="488948" y="1883779"/>
              <a:ext cx="4168112" cy="0"/>
            </a:xfrm>
            <a:prstGeom prst="line">
              <a:avLst/>
            </a:prstGeom>
            <a:ln w="28575">
              <a:solidFill>
                <a:srgbClr val="99E3FB"/>
              </a:solidFill>
            </a:ln>
          </p:spPr>
          <p:style>
            <a:lnRef idx="1">
              <a:schemeClr val="accent1"/>
            </a:lnRef>
            <a:fillRef idx="0">
              <a:schemeClr val="accent1"/>
            </a:fillRef>
            <a:effectRef idx="0">
              <a:schemeClr val="accent1"/>
            </a:effectRef>
            <a:fontRef idx="minor">
              <a:schemeClr val="tx1"/>
            </a:fontRef>
          </p:style>
        </p:cxnSp>
        <p:cxnSp>
          <p:nvCxnSpPr>
            <p:cNvPr id="31" name="직선 연결선 30">
              <a:extLst>
                <a:ext uri="{FF2B5EF4-FFF2-40B4-BE49-F238E27FC236}">
                  <a16:creationId xmlns:a16="http://schemas.microsoft.com/office/drawing/2014/main" id="{1471539E-6BF6-4B4C-FB99-713A11A62843}"/>
                </a:ext>
              </a:extLst>
            </p:cNvPr>
            <p:cNvCxnSpPr>
              <a:cxnSpLocks/>
            </p:cNvCxnSpPr>
            <p:nvPr/>
          </p:nvCxnSpPr>
          <p:spPr>
            <a:xfrm>
              <a:off x="488948" y="1883779"/>
              <a:ext cx="1053722" cy="0"/>
            </a:xfrm>
            <a:prstGeom prst="line">
              <a:avLst/>
            </a:prstGeom>
            <a:ln w="28575">
              <a:solidFill>
                <a:srgbClr val="00A4F6"/>
              </a:solidFill>
            </a:ln>
          </p:spPr>
          <p:style>
            <a:lnRef idx="1">
              <a:schemeClr val="accent1"/>
            </a:lnRef>
            <a:fillRef idx="0">
              <a:schemeClr val="accent1"/>
            </a:fillRef>
            <a:effectRef idx="0">
              <a:schemeClr val="accent1"/>
            </a:effectRef>
            <a:fontRef idx="minor">
              <a:schemeClr val="tx1"/>
            </a:fontRef>
          </p:style>
        </p:cxnSp>
      </p:grpSp>
      <p:grpSp>
        <p:nvGrpSpPr>
          <p:cNvPr id="32" name="그룹 31">
            <a:extLst>
              <a:ext uri="{FF2B5EF4-FFF2-40B4-BE49-F238E27FC236}">
                <a16:creationId xmlns:a16="http://schemas.microsoft.com/office/drawing/2014/main" id="{5565121A-7D49-C7A0-84F6-004C5525F7BF}"/>
              </a:ext>
            </a:extLst>
          </p:cNvPr>
          <p:cNvGrpSpPr/>
          <p:nvPr/>
        </p:nvGrpSpPr>
        <p:grpSpPr>
          <a:xfrm>
            <a:off x="5030216" y="1883779"/>
            <a:ext cx="4368965" cy="0"/>
            <a:chOff x="488948" y="1883779"/>
            <a:chExt cx="4368965" cy="0"/>
          </a:xfrm>
        </p:grpSpPr>
        <p:cxnSp>
          <p:nvCxnSpPr>
            <p:cNvPr id="33" name="직선 연결선 32">
              <a:extLst>
                <a:ext uri="{FF2B5EF4-FFF2-40B4-BE49-F238E27FC236}">
                  <a16:creationId xmlns:a16="http://schemas.microsoft.com/office/drawing/2014/main" id="{97E4AAA2-D3C1-9422-E1E5-6E51881252DF}"/>
                </a:ext>
              </a:extLst>
            </p:cNvPr>
            <p:cNvCxnSpPr>
              <a:cxnSpLocks/>
            </p:cNvCxnSpPr>
            <p:nvPr/>
          </p:nvCxnSpPr>
          <p:spPr>
            <a:xfrm>
              <a:off x="488948" y="1883779"/>
              <a:ext cx="4368965" cy="0"/>
            </a:xfrm>
            <a:prstGeom prst="line">
              <a:avLst/>
            </a:prstGeom>
            <a:ln w="28575">
              <a:solidFill>
                <a:srgbClr val="99E3FB"/>
              </a:solidFill>
            </a:ln>
          </p:spPr>
          <p:style>
            <a:lnRef idx="1">
              <a:schemeClr val="accent1"/>
            </a:lnRef>
            <a:fillRef idx="0">
              <a:schemeClr val="accent1"/>
            </a:fillRef>
            <a:effectRef idx="0">
              <a:schemeClr val="accent1"/>
            </a:effectRef>
            <a:fontRef idx="minor">
              <a:schemeClr val="tx1"/>
            </a:fontRef>
          </p:style>
        </p:cxnSp>
        <p:cxnSp>
          <p:nvCxnSpPr>
            <p:cNvPr id="34" name="직선 연결선 33">
              <a:extLst>
                <a:ext uri="{FF2B5EF4-FFF2-40B4-BE49-F238E27FC236}">
                  <a16:creationId xmlns:a16="http://schemas.microsoft.com/office/drawing/2014/main" id="{FB3FF726-99FD-0C20-2EF3-FF115533EEAB}"/>
                </a:ext>
              </a:extLst>
            </p:cNvPr>
            <p:cNvCxnSpPr>
              <a:cxnSpLocks/>
            </p:cNvCxnSpPr>
            <p:nvPr/>
          </p:nvCxnSpPr>
          <p:spPr>
            <a:xfrm>
              <a:off x="488948" y="1883779"/>
              <a:ext cx="1053722" cy="0"/>
            </a:xfrm>
            <a:prstGeom prst="line">
              <a:avLst/>
            </a:prstGeom>
            <a:ln w="28575">
              <a:solidFill>
                <a:srgbClr val="00A4F6"/>
              </a:solidFill>
            </a:ln>
          </p:spPr>
          <p:style>
            <a:lnRef idx="1">
              <a:schemeClr val="accent1"/>
            </a:lnRef>
            <a:fillRef idx="0">
              <a:schemeClr val="accent1"/>
            </a:fillRef>
            <a:effectRef idx="0">
              <a:schemeClr val="accent1"/>
            </a:effectRef>
            <a:fontRef idx="minor">
              <a:schemeClr val="tx1"/>
            </a:fontRef>
          </p:style>
        </p:cxnSp>
      </p:grpSp>
      <p:graphicFrame>
        <p:nvGraphicFramePr>
          <p:cNvPr id="37" name="표 36">
            <a:extLst>
              <a:ext uri="{FF2B5EF4-FFF2-40B4-BE49-F238E27FC236}">
                <a16:creationId xmlns:a16="http://schemas.microsoft.com/office/drawing/2014/main" id="{1CC85CA6-0552-1CF2-760F-4F50CD1165BA}"/>
              </a:ext>
            </a:extLst>
          </p:cNvPr>
          <p:cNvGraphicFramePr>
            <a:graphicFrameLocks noGrp="1"/>
          </p:cNvGraphicFramePr>
          <p:nvPr>
            <p:extLst>
              <p:ext uri="{D42A27DB-BD31-4B8C-83A1-F6EECF244321}">
                <p14:modId xmlns:p14="http://schemas.microsoft.com/office/powerpoint/2010/main" val="2038904540"/>
              </p:ext>
            </p:extLst>
          </p:nvPr>
        </p:nvGraphicFramePr>
        <p:xfrm>
          <a:off x="5031441" y="1934737"/>
          <a:ext cx="4385609" cy="3960000"/>
        </p:xfrm>
        <a:graphic>
          <a:graphicData uri="http://schemas.openxmlformats.org/drawingml/2006/table">
            <a:tbl>
              <a:tblPr>
                <a:tableStyleId>{5C22544A-7EE6-4342-B048-85BDC9FD1C3A}</a:tableStyleId>
              </a:tblPr>
              <a:tblGrid>
                <a:gridCol w="566481">
                  <a:extLst>
                    <a:ext uri="{9D8B030D-6E8A-4147-A177-3AD203B41FA5}">
                      <a16:colId xmlns:a16="http://schemas.microsoft.com/office/drawing/2014/main" val="3955126403"/>
                    </a:ext>
                  </a:extLst>
                </a:gridCol>
                <a:gridCol w="3819128">
                  <a:extLst>
                    <a:ext uri="{9D8B030D-6E8A-4147-A177-3AD203B41FA5}">
                      <a16:colId xmlns:a16="http://schemas.microsoft.com/office/drawing/2014/main" val="27108433"/>
                    </a:ext>
                  </a:extLst>
                </a:gridCol>
              </a:tblGrid>
              <a:tr h="192935">
                <a:tc>
                  <a:txBody>
                    <a:bodyPr/>
                    <a:lstStyle/>
                    <a:p>
                      <a:pPr algn="ctr" fontAlgn="ctr">
                        <a:defRPr lang="en-US" altLang="ko-KR" sz="900" b="0" i="0" u="none" strike="noStrike" kern="1200" baseline="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cs typeface="+mn-cs"/>
                        </a:defRPr>
                      </a:pPr>
                      <a:r>
                        <a:rPr lang="ko-KR" altLang="en-US" sz="900" b="1" i="0" u="none" strike="noStrike" kern="1200" baseline="0" dirty="0">
                          <a:ln>
                            <a:solidFill>
                              <a:srgbClr val="000000">
                                <a:lumMod val="50000"/>
                                <a:lumOff val="50000"/>
                                <a:alpha val="0"/>
                              </a:srgbClr>
                            </a:solidFill>
                          </a:ln>
                          <a:solidFill>
                            <a:schemeClr val="bg1"/>
                          </a:solidFill>
                          <a:latin typeface="KPMG Bold" panose="020B0803030202040204" pitchFamily="34" charset="0"/>
                          <a:ea typeface="+mj-ea"/>
                          <a:cs typeface="+mn-cs"/>
                        </a:rPr>
                        <a:t>구분</a:t>
                      </a:r>
                      <a:endParaRPr lang="en-US" altLang="ko-KR" sz="900" b="1" i="0" u="none" strike="noStrike" kern="1200" baseline="0" dirty="0">
                        <a:ln>
                          <a:solidFill>
                            <a:srgbClr val="000000">
                              <a:lumMod val="50000"/>
                              <a:lumOff val="50000"/>
                              <a:alpha val="0"/>
                            </a:srgbClr>
                          </a:solidFill>
                        </a:ln>
                        <a:solidFill>
                          <a:schemeClr val="bg1"/>
                        </a:solidFill>
                        <a:latin typeface="KPMG Bold" panose="020B0803030202040204" pitchFamily="34" charset="0"/>
                        <a:ea typeface="+mj-ea"/>
                        <a:cs typeface="+mn-cs"/>
                      </a:endParaRPr>
                    </a:p>
                  </a:txBody>
                  <a:tcPr marL="9525" marR="9525" marT="9525" marB="0" anchor="ctr">
                    <a:lnL w="1270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12700" cap="flat" cmpd="sng" algn="ctr">
                      <a:noFill/>
                      <a:prstDash val="solid"/>
                      <a:round/>
                      <a:headEnd type="none" w="med" len="med"/>
                      <a:tailEnd type="none" w="med" len="med"/>
                    </a:lnB>
                    <a:solidFill>
                      <a:srgbClr val="335CA4"/>
                    </a:solidFill>
                  </a:tcPr>
                </a:tc>
                <a:tc>
                  <a:txBody>
                    <a:bodyPr/>
                    <a:lstStyle/>
                    <a:p>
                      <a:pPr algn="ctr" fontAlgn="ctr">
                        <a:defRPr lang="en-US" altLang="ko-KR" sz="900" b="0" i="0" u="none" strike="noStrike" kern="1200" baseline="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cs typeface="+mn-cs"/>
                        </a:defRPr>
                      </a:pPr>
                      <a:r>
                        <a:rPr lang="en-US" altLang="ko-KR" sz="900" b="1" i="0" u="none" strike="noStrike" kern="1200" baseline="0" dirty="0">
                          <a:ln>
                            <a:solidFill>
                              <a:srgbClr val="000000">
                                <a:lumMod val="50000"/>
                                <a:lumOff val="50000"/>
                                <a:alpha val="0"/>
                              </a:srgbClr>
                            </a:solidFill>
                          </a:ln>
                          <a:solidFill>
                            <a:schemeClr val="bg1"/>
                          </a:solidFill>
                          <a:latin typeface="+mn-ea"/>
                          <a:ea typeface="+mn-ea"/>
                          <a:cs typeface="+mn-cs"/>
                        </a:rPr>
                        <a:t>’23</a:t>
                      </a:r>
                      <a:r>
                        <a:rPr lang="ko-KR" altLang="en-US" sz="900" b="1" i="0" u="none" strike="noStrike" kern="1200" baseline="0" dirty="0">
                          <a:ln>
                            <a:solidFill>
                              <a:srgbClr val="000000">
                                <a:lumMod val="50000"/>
                                <a:lumOff val="50000"/>
                                <a:alpha val="0"/>
                              </a:srgbClr>
                            </a:solidFill>
                          </a:ln>
                          <a:solidFill>
                            <a:schemeClr val="bg1"/>
                          </a:solidFill>
                          <a:latin typeface="+mn-ea"/>
                          <a:ea typeface="+mn-ea"/>
                          <a:cs typeface="+mn-cs"/>
                        </a:rPr>
                        <a:t>년 </a:t>
                      </a:r>
                      <a:r>
                        <a:rPr lang="en-US" altLang="ko-KR" sz="900" b="1" i="0" u="none" strike="noStrike" kern="1200" baseline="0" dirty="0">
                          <a:ln>
                            <a:solidFill>
                              <a:srgbClr val="000000">
                                <a:lumMod val="50000"/>
                                <a:lumOff val="50000"/>
                                <a:alpha val="0"/>
                              </a:srgbClr>
                            </a:solidFill>
                          </a:ln>
                          <a:solidFill>
                            <a:schemeClr val="bg1"/>
                          </a:solidFill>
                          <a:latin typeface="+mn-ea"/>
                          <a:ea typeface="+mn-ea"/>
                          <a:cs typeface="+mn-cs"/>
                        </a:rPr>
                        <a:t>1</a:t>
                      </a:r>
                      <a:r>
                        <a:rPr lang="ko-KR" altLang="en-US" sz="900" b="1" i="0" u="none" strike="noStrike" kern="1200" baseline="0" dirty="0">
                          <a:ln>
                            <a:solidFill>
                              <a:srgbClr val="000000">
                                <a:lumMod val="50000"/>
                                <a:lumOff val="50000"/>
                                <a:alpha val="0"/>
                              </a:srgbClr>
                            </a:solidFill>
                          </a:ln>
                          <a:solidFill>
                            <a:schemeClr val="bg1"/>
                          </a:solidFill>
                          <a:latin typeface="+mn-ea"/>
                          <a:ea typeface="+mn-ea"/>
                          <a:cs typeface="+mn-cs"/>
                        </a:rPr>
                        <a:t>월 </a:t>
                      </a:r>
                      <a:r>
                        <a:rPr lang="en-US" altLang="ko-KR" sz="900" b="1" i="0" u="none" strike="noStrike" kern="1200" baseline="0" dirty="0">
                          <a:ln>
                            <a:solidFill>
                              <a:srgbClr val="000000">
                                <a:lumMod val="50000"/>
                                <a:lumOff val="50000"/>
                                <a:alpha val="0"/>
                              </a:srgbClr>
                            </a:solidFill>
                          </a:ln>
                          <a:solidFill>
                            <a:schemeClr val="bg1"/>
                          </a:solidFill>
                          <a:latin typeface="+mn-ea"/>
                          <a:ea typeface="+mn-ea"/>
                          <a:cs typeface="+mn-cs"/>
                        </a:rPr>
                        <a:t>1</a:t>
                      </a:r>
                      <a:r>
                        <a:rPr lang="ko-KR" altLang="en-US" sz="900" b="1" i="0" u="none" strike="noStrike" kern="1200" baseline="0" dirty="0">
                          <a:ln>
                            <a:solidFill>
                              <a:srgbClr val="000000">
                                <a:lumMod val="50000"/>
                                <a:lumOff val="50000"/>
                                <a:alpha val="0"/>
                              </a:srgbClr>
                            </a:solidFill>
                          </a:ln>
                          <a:solidFill>
                            <a:schemeClr val="bg1"/>
                          </a:solidFill>
                          <a:latin typeface="+mn-ea"/>
                          <a:ea typeface="+mn-ea"/>
                          <a:cs typeface="+mn-cs"/>
                        </a:rPr>
                        <a:t>일</a:t>
                      </a:r>
                      <a:r>
                        <a:rPr lang="en-US" altLang="ko-KR" sz="900" b="1" i="0" u="none" strike="noStrike" kern="1200" baseline="0" dirty="0">
                          <a:ln>
                            <a:solidFill>
                              <a:srgbClr val="000000">
                                <a:lumMod val="50000"/>
                                <a:lumOff val="50000"/>
                                <a:alpha val="0"/>
                              </a:srgbClr>
                            </a:solidFill>
                          </a:ln>
                          <a:solidFill>
                            <a:schemeClr val="bg1"/>
                          </a:solidFill>
                          <a:latin typeface="+mn-ea"/>
                          <a:ea typeface="+mn-ea"/>
                          <a:cs typeface="+mn-cs"/>
                        </a:rPr>
                        <a:t>, </a:t>
                      </a:r>
                      <a:r>
                        <a:rPr lang="ko-KR" altLang="en-US" sz="900" b="1" i="0" u="none" strike="noStrike" kern="1200" baseline="0" dirty="0">
                          <a:ln>
                            <a:solidFill>
                              <a:srgbClr val="000000">
                                <a:lumMod val="50000"/>
                                <a:lumOff val="50000"/>
                                <a:alpha val="0"/>
                              </a:srgbClr>
                            </a:solidFill>
                          </a:ln>
                          <a:solidFill>
                            <a:schemeClr val="bg1"/>
                          </a:solidFill>
                          <a:latin typeface="+mn-ea"/>
                          <a:ea typeface="+mn-ea"/>
                          <a:cs typeface="+mn-cs"/>
                        </a:rPr>
                        <a:t>베트남 「보험사업법」 제</a:t>
                      </a:r>
                      <a:r>
                        <a:rPr lang="en-US" altLang="ko-KR" sz="900" b="1" i="0" u="none" strike="noStrike" kern="1200" baseline="0" dirty="0">
                          <a:ln>
                            <a:solidFill>
                              <a:srgbClr val="000000">
                                <a:lumMod val="50000"/>
                                <a:lumOff val="50000"/>
                                <a:alpha val="0"/>
                              </a:srgbClr>
                            </a:solidFill>
                          </a:ln>
                          <a:solidFill>
                            <a:schemeClr val="bg1"/>
                          </a:solidFill>
                          <a:latin typeface="+mn-ea"/>
                          <a:ea typeface="+mn-ea"/>
                          <a:cs typeface="+mn-cs"/>
                        </a:rPr>
                        <a:t>08/2022/QH15</a:t>
                      </a:r>
                      <a:r>
                        <a:rPr lang="ko-KR" altLang="en-US" sz="900" b="1" i="0" u="none" strike="noStrike" kern="1200" baseline="0" dirty="0">
                          <a:ln>
                            <a:solidFill>
                              <a:srgbClr val="000000">
                                <a:lumMod val="50000"/>
                                <a:lumOff val="50000"/>
                                <a:alpha val="0"/>
                              </a:srgbClr>
                            </a:solidFill>
                          </a:ln>
                          <a:solidFill>
                            <a:schemeClr val="bg1"/>
                          </a:solidFill>
                          <a:latin typeface="+mn-ea"/>
                          <a:ea typeface="+mn-ea"/>
                          <a:cs typeface="+mn-cs"/>
                        </a:rPr>
                        <a:t>호</a:t>
                      </a:r>
                      <a:r>
                        <a:rPr lang="en-US" altLang="ko-KR" sz="900" b="1" i="0" u="none" strike="noStrike" kern="1200" baseline="0" dirty="0">
                          <a:ln>
                            <a:solidFill>
                              <a:srgbClr val="000000">
                                <a:lumMod val="50000"/>
                                <a:lumOff val="50000"/>
                                <a:alpha val="0"/>
                              </a:srgbClr>
                            </a:solidFill>
                          </a:ln>
                          <a:solidFill>
                            <a:schemeClr val="bg1"/>
                          </a:solidFill>
                          <a:latin typeface="+mn-ea"/>
                          <a:ea typeface="+mn-ea"/>
                          <a:cs typeface="+mn-cs"/>
                        </a:rPr>
                        <a:t>(’22.6.16</a:t>
                      </a:r>
                      <a:r>
                        <a:rPr lang="ko-KR" altLang="en-US" sz="900" b="1" i="0" u="none" strike="noStrike" kern="1200" baseline="0" dirty="0">
                          <a:ln>
                            <a:solidFill>
                              <a:srgbClr val="000000">
                                <a:lumMod val="50000"/>
                                <a:lumOff val="50000"/>
                                <a:alpha val="0"/>
                              </a:srgbClr>
                            </a:solidFill>
                          </a:ln>
                          <a:solidFill>
                            <a:schemeClr val="bg1"/>
                          </a:solidFill>
                          <a:latin typeface="+mn-ea"/>
                          <a:ea typeface="+mn-ea"/>
                          <a:cs typeface="+mn-cs"/>
                        </a:rPr>
                        <a:t>일 개정</a:t>
                      </a:r>
                      <a:r>
                        <a:rPr lang="en-US" altLang="ko-KR" sz="900" b="1" i="0" u="none" strike="noStrike" kern="1200" baseline="0" dirty="0">
                          <a:ln>
                            <a:solidFill>
                              <a:srgbClr val="000000">
                                <a:lumMod val="50000"/>
                                <a:lumOff val="50000"/>
                                <a:alpha val="0"/>
                              </a:srgbClr>
                            </a:solidFill>
                          </a:ln>
                          <a:solidFill>
                            <a:schemeClr val="bg1"/>
                          </a:solidFill>
                          <a:latin typeface="+mn-ea"/>
                          <a:ea typeface="+mn-ea"/>
                          <a:cs typeface="+mn-cs"/>
                        </a:rPr>
                        <a:t>) </a:t>
                      </a:r>
                      <a:r>
                        <a:rPr lang="ko-KR" altLang="en-US" sz="900" b="1" i="0" u="none" strike="noStrike" kern="1200" baseline="0" dirty="0">
                          <a:ln>
                            <a:solidFill>
                              <a:srgbClr val="000000">
                                <a:lumMod val="50000"/>
                                <a:lumOff val="50000"/>
                                <a:alpha val="0"/>
                              </a:srgbClr>
                            </a:solidFill>
                          </a:ln>
                          <a:solidFill>
                            <a:schemeClr val="bg1"/>
                          </a:solidFill>
                          <a:latin typeface="+mn-ea"/>
                          <a:ea typeface="+mn-ea"/>
                          <a:cs typeface="+mn-cs"/>
                        </a:rPr>
                        <a:t>발효</a:t>
                      </a:r>
                    </a:p>
                  </a:txBody>
                  <a:tcPr marL="9525" marR="9525" marT="9525" marB="0" anchor="ctr">
                    <a:lnL w="6350"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12700" cap="flat" cmpd="sng" algn="ctr">
                      <a:noFill/>
                      <a:prstDash val="solid"/>
                      <a:round/>
                      <a:headEnd type="none" w="med" len="med"/>
                      <a:tailEnd type="none" w="med" len="med"/>
                    </a:lnB>
                    <a:solidFill>
                      <a:srgbClr val="335CA4"/>
                    </a:solidFill>
                  </a:tcPr>
                </a:tc>
                <a:extLst>
                  <a:ext uri="{0D108BD9-81ED-4DB2-BD59-A6C34878D82A}">
                    <a16:rowId xmlns:a16="http://schemas.microsoft.com/office/drawing/2014/main" val="3821544205"/>
                  </a:ext>
                </a:extLst>
              </a:tr>
              <a:tr h="371434">
                <a:tc>
                  <a:txBody>
                    <a:bodyPr/>
                    <a:lstStyle/>
                    <a:p>
                      <a:pPr algn="ctr" fontAlgn="ctr">
                        <a:defRPr lang="en-US" altLang="ko-KR" sz="900" b="0" i="0" u="none" strike="noStrike" kern="1200" baseline="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cs typeface="+mn-cs"/>
                        </a:defRPr>
                      </a:pPr>
                      <a:r>
                        <a:rPr lang="ko-KR" altLang="en-US" sz="800" b="0" i="0" u="none" strike="noStrike" baseline="0" dirty="0">
                          <a:solidFill>
                            <a:schemeClr val="dk1"/>
                          </a:solidFill>
                          <a:latin typeface="+mn-lt"/>
                          <a:ea typeface="+mn-ea"/>
                          <a:cs typeface="+mn-cs"/>
                        </a:rPr>
                        <a:t>적용대상 및 범위 </a:t>
                      </a:r>
                      <a:endParaRPr lang="ko-KR" altLang="en-US" sz="800" b="0" i="0" u="none" strike="noStrike" kern="1200" baseline="0" dirty="0">
                        <a:ln>
                          <a:solidFill>
                            <a:srgbClr val="000000">
                              <a:lumMod val="50000"/>
                              <a:lumOff val="50000"/>
                              <a:alpha val="0"/>
                            </a:srgbClr>
                          </a:solidFill>
                        </a:ln>
                        <a:solidFill>
                          <a:schemeClr val="tx1">
                            <a:lumMod val="75000"/>
                            <a:lumOff val="25000"/>
                          </a:schemeClr>
                        </a:solidFill>
                        <a:latin typeface="KPMG Bold" panose="020B0803030202040204" pitchFamily="34" charset="0"/>
                        <a:ea typeface="KoPub돋움체 Medium" panose="00000600000000000000" pitchFamily="2" charset="-127"/>
                        <a:cs typeface="+mn-cs"/>
                      </a:endParaRPr>
                    </a:p>
                  </a:txBody>
                  <a:tcPr marL="9525" marR="9525" marT="9525" marB="0" anchor="ctr">
                    <a:lnL w="12700" cap="flat" cmpd="sng" algn="ctr">
                      <a:no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92075" indent="-92075" algn="l" fontAlgn="ctr">
                        <a:buFont typeface="Arial" panose="020B0604020202020204" pitchFamily="34" charset="0"/>
                        <a:buChar char="•"/>
                        <a:defRPr lang="en-US" altLang="ko-KR" sz="900" b="0" i="0" u="none" strike="noStrike" kern="1200" baseline="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cs typeface="+mn-cs"/>
                        </a:defRPr>
                      </a:pPr>
                      <a:r>
                        <a:rPr lang="ko-KR" altLang="en-US" sz="800" b="0" i="0" u="none" strike="noStrike" kern="1200" baseline="0" dirty="0">
                          <a:ln>
                            <a:solidFill>
                              <a:srgbClr val="000000">
                                <a:lumMod val="50000"/>
                                <a:lumOff val="50000"/>
                                <a:alpha val="0"/>
                              </a:srgbClr>
                            </a:solidFill>
                          </a:ln>
                          <a:solidFill>
                            <a:schemeClr val="dk1"/>
                          </a:solidFill>
                          <a:latin typeface="+mn-ea"/>
                          <a:ea typeface="+mn-ea"/>
                          <a:cs typeface="+mn-cs"/>
                        </a:rPr>
                        <a:t>적용대상은 보험사</a:t>
                      </a:r>
                      <a:r>
                        <a:rPr lang="en-US" altLang="ko-KR" sz="800" b="0" i="0" u="none" strike="noStrike" kern="1200" baseline="0" dirty="0">
                          <a:ln>
                            <a:solidFill>
                              <a:srgbClr val="000000">
                                <a:lumMod val="50000"/>
                                <a:lumOff val="50000"/>
                                <a:alpha val="0"/>
                              </a:srgbClr>
                            </a:solidFill>
                          </a:ln>
                          <a:solidFill>
                            <a:schemeClr val="dk1"/>
                          </a:solidFill>
                          <a:latin typeface="+mn-ea"/>
                          <a:ea typeface="+mn-ea"/>
                          <a:cs typeface="+mn-cs"/>
                        </a:rPr>
                        <a:t>, </a:t>
                      </a:r>
                      <a:r>
                        <a:rPr lang="ko-KR" altLang="en-US" sz="800" b="0" i="0" u="none" strike="noStrike" kern="1200" baseline="0" dirty="0">
                          <a:ln>
                            <a:solidFill>
                              <a:srgbClr val="000000">
                                <a:lumMod val="50000"/>
                                <a:lumOff val="50000"/>
                                <a:alpha val="0"/>
                              </a:srgbClr>
                            </a:solidFill>
                          </a:ln>
                          <a:solidFill>
                            <a:schemeClr val="dk1"/>
                          </a:solidFill>
                          <a:latin typeface="+mn-ea"/>
                          <a:ea typeface="+mn-ea"/>
                          <a:cs typeface="+mn-cs"/>
                        </a:rPr>
                        <a:t>보험중개사</a:t>
                      </a:r>
                      <a:r>
                        <a:rPr lang="en-US" altLang="ko-KR" sz="800" b="0" i="0" u="none" strike="noStrike" kern="1200" baseline="0" dirty="0">
                          <a:ln>
                            <a:solidFill>
                              <a:srgbClr val="000000">
                                <a:lumMod val="50000"/>
                                <a:lumOff val="50000"/>
                                <a:alpha val="0"/>
                              </a:srgbClr>
                            </a:solidFill>
                          </a:ln>
                          <a:solidFill>
                            <a:schemeClr val="dk1"/>
                          </a:solidFill>
                          <a:latin typeface="+mn-ea"/>
                          <a:ea typeface="+mn-ea"/>
                          <a:cs typeface="+mn-cs"/>
                        </a:rPr>
                        <a:t>, </a:t>
                      </a:r>
                      <a:r>
                        <a:rPr lang="ko-KR" altLang="en-US" sz="800" b="0" i="0" u="none" strike="noStrike" kern="1200" baseline="0" dirty="0">
                          <a:ln>
                            <a:solidFill>
                              <a:srgbClr val="000000">
                                <a:lumMod val="50000"/>
                                <a:lumOff val="50000"/>
                                <a:alpha val="0"/>
                              </a:srgbClr>
                            </a:solidFill>
                          </a:ln>
                          <a:solidFill>
                            <a:schemeClr val="dk1"/>
                          </a:solidFill>
                          <a:latin typeface="+mn-ea"/>
                          <a:ea typeface="+mn-ea"/>
                          <a:cs typeface="+mn-cs"/>
                        </a:rPr>
                        <a:t>보험대리점</a:t>
                      </a:r>
                      <a:r>
                        <a:rPr lang="en-US" altLang="ko-KR" sz="800" b="0" i="0" u="none" strike="noStrike" kern="1200" baseline="0" dirty="0">
                          <a:ln>
                            <a:solidFill>
                              <a:srgbClr val="000000">
                                <a:lumMod val="50000"/>
                                <a:lumOff val="50000"/>
                                <a:alpha val="0"/>
                              </a:srgbClr>
                            </a:solidFill>
                          </a:ln>
                          <a:solidFill>
                            <a:schemeClr val="dk1"/>
                          </a:solidFill>
                          <a:latin typeface="+mn-ea"/>
                          <a:ea typeface="+mn-ea"/>
                          <a:cs typeface="+mn-cs"/>
                        </a:rPr>
                        <a:t>, </a:t>
                      </a:r>
                      <a:r>
                        <a:rPr lang="ko-KR" altLang="en-US" sz="800" b="0" i="0" u="none" strike="noStrike" kern="1200" baseline="0" dirty="0">
                          <a:ln>
                            <a:solidFill>
                              <a:srgbClr val="000000">
                                <a:lumMod val="50000"/>
                                <a:lumOff val="50000"/>
                                <a:alpha val="0"/>
                              </a:srgbClr>
                            </a:solidFill>
                          </a:ln>
                          <a:solidFill>
                            <a:schemeClr val="dk1"/>
                          </a:solidFill>
                          <a:latin typeface="+mn-ea"/>
                          <a:ea typeface="+mn-ea"/>
                          <a:cs typeface="+mn-cs"/>
                        </a:rPr>
                        <a:t>보험 관련 부가서비스 제공자 등</a:t>
                      </a:r>
                      <a:endParaRPr lang="en-US" altLang="ko-KR" sz="800" b="0" i="0" u="none" strike="noStrike" kern="1200" baseline="0" dirty="0">
                        <a:ln>
                          <a:solidFill>
                            <a:srgbClr val="000000">
                              <a:lumMod val="50000"/>
                              <a:lumOff val="50000"/>
                              <a:alpha val="0"/>
                            </a:srgbClr>
                          </a:solidFill>
                        </a:ln>
                        <a:solidFill>
                          <a:schemeClr val="dk1"/>
                        </a:solidFill>
                        <a:latin typeface="+mn-ea"/>
                        <a:ea typeface="+mn-ea"/>
                        <a:cs typeface="+mn-cs"/>
                      </a:endParaRPr>
                    </a:p>
                    <a:p>
                      <a:pPr marL="92075" indent="-92075" algn="l" fontAlgn="ctr">
                        <a:buFont typeface="Arial" panose="020B0604020202020204" pitchFamily="34" charset="0"/>
                        <a:buChar char="•"/>
                        <a:defRPr lang="en-US" altLang="ko-KR" sz="900" b="0" i="0" u="none" strike="noStrike" kern="1200" baseline="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cs typeface="+mn-cs"/>
                        </a:defRPr>
                      </a:pPr>
                      <a:r>
                        <a:rPr lang="ko-KR" altLang="en-US" sz="800" b="0" i="0" u="none" strike="noStrike" kern="1200" baseline="0" dirty="0">
                          <a:ln>
                            <a:solidFill>
                              <a:srgbClr val="000000">
                                <a:lumMod val="50000"/>
                                <a:lumOff val="50000"/>
                                <a:alpha val="0"/>
                              </a:srgbClr>
                            </a:solidFill>
                          </a:ln>
                          <a:solidFill>
                            <a:schemeClr val="dk1"/>
                          </a:solidFill>
                          <a:latin typeface="+mn-ea"/>
                          <a:ea typeface="+mn-ea"/>
                          <a:cs typeface="+mn-cs"/>
                        </a:rPr>
                        <a:t>적용은 민영보험 분야에 한함</a:t>
                      </a:r>
                      <a:r>
                        <a:rPr lang="en-US" altLang="ko-KR" sz="800" b="0" i="0" u="none" strike="noStrike" kern="1200" baseline="0" dirty="0">
                          <a:ln>
                            <a:solidFill>
                              <a:srgbClr val="000000">
                                <a:lumMod val="50000"/>
                                <a:lumOff val="50000"/>
                                <a:alpha val="0"/>
                              </a:srgbClr>
                            </a:solidFill>
                          </a:ln>
                          <a:solidFill>
                            <a:schemeClr val="dk1"/>
                          </a:solidFill>
                          <a:latin typeface="+mn-ea"/>
                          <a:ea typeface="+mn-ea"/>
                          <a:cs typeface="+mn-cs"/>
                        </a:rPr>
                        <a:t>(</a:t>
                      </a:r>
                      <a:r>
                        <a:rPr lang="ko-KR" altLang="en-US" sz="800" b="0" i="0" u="none" strike="noStrike" kern="1200" baseline="0" dirty="0">
                          <a:ln>
                            <a:solidFill>
                              <a:srgbClr val="000000">
                                <a:lumMod val="50000"/>
                                <a:lumOff val="50000"/>
                                <a:alpha val="0"/>
                              </a:srgbClr>
                            </a:solidFill>
                          </a:ln>
                          <a:solidFill>
                            <a:schemeClr val="dk1"/>
                          </a:solidFill>
                          <a:latin typeface="+mn-ea"/>
                          <a:ea typeface="+mn-ea"/>
                          <a:cs typeface="+mn-cs"/>
                        </a:rPr>
                        <a:t>사회보험</a:t>
                      </a:r>
                      <a:r>
                        <a:rPr lang="en-US" altLang="ko-KR" sz="800" b="0" i="0" u="none" strike="noStrike" kern="1200" baseline="0" dirty="0">
                          <a:ln>
                            <a:solidFill>
                              <a:srgbClr val="000000">
                                <a:lumMod val="50000"/>
                                <a:lumOff val="50000"/>
                                <a:alpha val="0"/>
                              </a:srgbClr>
                            </a:solidFill>
                          </a:ln>
                          <a:solidFill>
                            <a:schemeClr val="dk1"/>
                          </a:solidFill>
                          <a:latin typeface="+mn-ea"/>
                          <a:ea typeface="+mn-ea"/>
                          <a:cs typeface="+mn-cs"/>
                        </a:rPr>
                        <a:t>, </a:t>
                      </a:r>
                      <a:r>
                        <a:rPr lang="ko-KR" altLang="en-US" sz="800" b="0" i="0" u="none" strike="noStrike" kern="1200" baseline="0" dirty="0">
                          <a:ln>
                            <a:solidFill>
                              <a:srgbClr val="000000">
                                <a:lumMod val="50000"/>
                                <a:lumOff val="50000"/>
                                <a:alpha val="0"/>
                              </a:srgbClr>
                            </a:solidFill>
                          </a:ln>
                          <a:solidFill>
                            <a:schemeClr val="dk1"/>
                          </a:solidFill>
                          <a:latin typeface="+mn-ea"/>
                          <a:ea typeface="+mn-ea"/>
                          <a:cs typeface="+mn-cs"/>
                        </a:rPr>
                        <a:t>건강보험</a:t>
                      </a:r>
                      <a:r>
                        <a:rPr lang="en-US" altLang="ko-KR" sz="800" b="0" i="0" u="none" strike="noStrike" kern="1200" baseline="0" dirty="0">
                          <a:ln>
                            <a:solidFill>
                              <a:srgbClr val="000000">
                                <a:lumMod val="50000"/>
                                <a:lumOff val="50000"/>
                                <a:alpha val="0"/>
                              </a:srgbClr>
                            </a:solidFill>
                          </a:ln>
                          <a:solidFill>
                            <a:schemeClr val="dk1"/>
                          </a:solidFill>
                          <a:latin typeface="+mn-ea"/>
                          <a:ea typeface="+mn-ea"/>
                          <a:cs typeface="+mn-cs"/>
                        </a:rPr>
                        <a:t>, </a:t>
                      </a:r>
                      <a:r>
                        <a:rPr lang="ko-KR" altLang="en-US" sz="800" b="0" i="0" u="none" strike="noStrike" kern="1200" baseline="0" dirty="0">
                          <a:ln>
                            <a:solidFill>
                              <a:srgbClr val="000000">
                                <a:lumMod val="50000"/>
                                <a:lumOff val="50000"/>
                                <a:alpha val="0"/>
                              </a:srgbClr>
                            </a:solidFill>
                          </a:ln>
                          <a:solidFill>
                            <a:schemeClr val="dk1"/>
                          </a:solidFill>
                          <a:latin typeface="+mn-ea"/>
                          <a:ea typeface="+mn-ea"/>
                          <a:cs typeface="+mn-cs"/>
                        </a:rPr>
                        <a:t>예금보험 및 </a:t>
                      </a:r>
                      <a:r>
                        <a:rPr lang="ko-KR" altLang="en-US" sz="800" b="0" i="0" u="none" strike="noStrike" kern="1200" baseline="0" dirty="0" err="1">
                          <a:ln>
                            <a:solidFill>
                              <a:srgbClr val="000000">
                                <a:lumMod val="50000"/>
                                <a:lumOff val="50000"/>
                                <a:alpha val="0"/>
                              </a:srgbClr>
                            </a:solidFill>
                          </a:ln>
                          <a:solidFill>
                            <a:schemeClr val="dk1"/>
                          </a:solidFill>
                          <a:latin typeface="+mn-ea"/>
                          <a:ea typeface="+mn-ea"/>
                          <a:cs typeface="+mn-cs"/>
                        </a:rPr>
                        <a:t>공적･사회보험</a:t>
                      </a:r>
                      <a:r>
                        <a:rPr lang="ko-KR" altLang="en-US" sz="800" b="0" i="0" u="none" strike="noStrike" kern="1200" baseline="0" dirty="0">
                          <a:ln>
                            <a:solidFill>
                              <a:srgbClr val="000000">
                                <a:lumMod val="50000"/>
                                <a:lumOff val="50000"/>
                                <a:alpha val="0"/>
                              </a:srgbClr>
                            </a:solidFill>
                          </a:ln>
                          <a:solidFill>
                            <a:schemeClr val="dk1"/>
                          </a:solidFill>
                          <a:latin typeface="+mn-ea"/>
                          <a:ea typeface="+mn-ea"/>
                          <a:cs typeface="+mn-cs"/>
                        </a:rPr>
                        <a:t> 분야 제외</a:t>
                      </a:r>
                      <a:r>
                        <a:rPr lang="en-US" altLang="ko-KR" sz="800" b="0" i="0" u="none" strike="noStrike" kern="1200" baseline="0" dirty="0">
                          <a:ln>
                            <a:solidFill>
                              <a:srgbClr val="000000">
                                <a:lumMod val="50000"/>
                                <a:lumOff val="50000"/>
                                <a:alpha val="0"/>
                              </a:srgbClr>
                            </a:solidFill>
                          </a:ln>
                          <a:solidFill>
                            <a:schemeClr val="dk1"/>
                          </a:solidFill>
                          <a:latin typeface="+mn-ea"/>
                          <a:ea typeface="+mn-ea"/>
                          <a:cs typeface="+mn-cs"/>
                        </a:rPr>
                        <a:t>)</a:t>
                      </a:r>
                    </a:p>
                  </a:txBody>
                  <a:tcPr marL="72000" marR="9525" marT="9525" marB="0" anchor="ctr">
                    <a:lnL w="3175" cap="flat" cmpd="sng" algn="ctr">
                      <a:solidFill>
                        <a:schemeClr val="bg1">
                          <a:lumMod val="75000"/>
                        </a:schemeClr>
                      </a:solid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760129623"/>
                  </a:ext>
                </a:extLst>
              </a:tr>
              <a:tr h="402254">
                <a:tc>
                  <a:txBody>
                    <a:bodyPr/>
                    <a:lstStyle/>
                    <a:p>
                      <a:pPr algn="ctr" fontAlgn="ctr">
                        <a:defRPr lang="en-US" altLang="ko-KR" sz="900" b="0" i="0" u="none" strike="noStrike" kern="1200" baseline="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cs typeface="+mn-cs"/>
                        </a:defRPr>
                      </a:pPr>
                      <a:r>
                        <a:rPr lang="ko-KR" altLang="en-US" sz="800" b="0" i="0" u="none" strike="noStrike" baseline="0" dirty="0">
                          <a:solidFill>
                            <a:schemeClr val="dk1"/>
                          </a:solidFill>
                          <a:latin typeface="+mn-lt"/>
                          <a:ea typeface="+mn-ea"/>
                          <a:cs typeface="+mn-cs"/>
                        </a:rPr>
                        <a:t>보험증권 관련 원칙</a:t>
                      </a:r>
                      <a:endParaRPr lang="ko-KR" altLang="en-US" sz="800" b="0" i="0" u="none" strike="noStrike" kern="1200" baseline="0" dirty="0">
                        <a:ln>
                          <a:solidFill>
                            <a:srgbClr val="000000">
                              <a:lumMod val="50000"/>
                              <a:lumOff val="50000"/>
                              <a:alpha val="0"/>
                            </a:srgbClr>
                          </a:solidFill>
                        </a:ln>
                        <a:solidFill>
                          <a:schemeClr val="tx1">
                            <a:lumMod val="75000"/>
                            <a:lumOff val="25000"/>
                          </a:schemeClr>
                        </a:solidFill>
                        <a:latin typeface="KPMG Bold" panose="020B0803030202040204" pitchFamily="34" charset="0"/>
                        <a:ea typeface="KoPub돋움체 Medium" panose="00000600000000000000" pitchFamily="2" charset="-127"/>
                        <a:cs typeface="+mn-cs"/>
                      </a:endParaRPr>
                    </a:p>
                  </a:txBody>
                  <a:tcPr marL="9525" marR="9525" marT="9525" marB="0" anchor="ctr">
                    <a:lnL w="12700" cap="flat" cmpd="sng" algn="ctr">
                      <a:no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92075" indent="-92075" algn="l" fontAlgn="ctr">
                        <a:buFont typeface="Arial" panose="020B0604020202020204" pitchFamily="34" charset="0"/>
                        <a:buChar char="•"/>
                        <a:defRPr lang="en-US" altLang="ko-KR" sz="900" b="0" i="0" u="none" strike="noStrike" kern="1200" baseline="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cs typeface="+mn-cs"/>
                        </a:defRPr>
                      </a:pPr>
                      <a:r>
                        <a:rPr lang="ko-KR" altLang="en-US" sz="800" b="0" i="0" u="none" strike="noStrike" kern="1200" baseline="0" dirty="0">
                          <a:ln>
                            <a:solidFill>
                              <a:srgbClr val="000000">
                                <a:lumMod val="50000"/>
                                <a:lumOff val="50000"/>
                                <a:alpha val="0"/>
                              </a:srgbClr>
                            </a:solidFill>
                          </a:ln>
                          <a:solidFill>
                            <a:schemeClr val="dk1"/>
                          </a:solidFill>
                          <a:latin typeface="+mn-ea"/>
                          <a:ea typeface="+mn-ea"/>
                          <a:cs typeface="+mn-cs"/>
                        </a:rPr>
                        <a:t>보험증권의 기본원칙으로 신의성실</a:t>
                      </a:r>
                      <a:r>
                        <a:rPr lang="en-US" altLang="ko-KR" sz="800" b="0" i="0" u="none" strike="noStrike" kern="1200" baseline="0" dirty="0">
                          <a:ln>
                            <a:solidFill>
                              <a:srgbClr val="000000">
                                <a:lumMod val="50000"/>
                                <a:lumOff val="50000"/>
                                <a:alpha val="0"/>
                              </a:srgbClr>
                            </a:solidFill>
                          </a:ln>
                          <a:solidFill>
                            <a:schemeClr val="dk1"/>
                          </a:solidFill>
                          <a:latin typeface="+mn-ea"/>
                          <a:ea typeface="+mn-ea"/>
                          <a:cs typeface="+mn-cs"/>
                        </a:rPr>
                        <a:t>, </a:t>
                      </a:r>
                      <a:r>
                        <a:rPr lang="ko-KR" altLang="en-US" sz="800" b="0" i="0" u="none" strike="noStrike" kern="1200" baseline="0" dirty="0">
                          <a:ln>
                            <a:solidFill>
                              <a:srgbClr val="000000">
                                <a:lumMod val="50000"/>
                                <a:lumOff val="50000"/>
                                <a:alpha val="0"/>
                              </a:srgbClr>
                            </a:solidFill>
                          </a:ln>
                          <a:solidFill>
                            <a:schemeClr val="dk1"/>
                          </a:solidFill>
                          <a:latin typeface="+mn-ea"/>
                          <a:ea typeface="+mn-ea"/>
                          <a:cs typeface="+mn-cs"/>
                        </a:rPr>
                        <a:t>피보험이익</a:t>
                      </a:r>
                      <a:r>
                        <a:rPr lang="en-US" altLang="ko-KR" sz="800" b="0" i="0" u="none" strike="noStrike" kern="1200" baseline="0" dirty="0">
                          <a:ln>
                            <a:solidFill>
                              <a:srgbClr val="000000">
                                <a:lumMod val="50000"/>
                                <a:lumOff val="50000"/>
                                <a:alpha val="0"/>
                              </a:srgbClr>
                            </a:solidFill>
                          </a:ln>
                          <a:solidFill>
                            <a:schemeClr val="dk1"/>
                          </a:solidFill>
                          <a:latin typeface="+mn-ea"/>
                          <a:ea typeface="+mn-ea"/>
                          <a:cs typeface="+mn-cs"/>
                        </a:rPr>
                        <a:t>, </a:t>
                      </a:r>
                      <a:r>
                        <a:rPr lang="ko-KR" altLang="en-US" sz="800" b="0" i="0" u="none" strike="noStrike" kern="1200" baseline="0" dirty="0">
                          <a:ln>
                            <a:solidFill>
                              <a:srgbClr val="000000">
                                <a:lumMod val="50000"/>
                                <a:lumOff val="50000"/>
                                <a:alpha val="0"/>
                              </a:srgbClr>
                            </a:solidFill>
                          </a:ln>
                          <a:solidFill>
                            <a:schemeClr val="dk1"/>
                          </a:solidFill>
                          <a:latin typeface="+mn-ea"/>
                          <a:ea typeface="+mn-ea"/>
                          <a:cs typeface="+mn-cs"/>
                        </a:rPr>
                        <a:t>면책</a:t>
                      </a:r>
                      <a:r>
                        <a:rPr lang="en-US" altLang="ko-KR" sz="800" b="0" i="0" u="none" strike="noStrike" kern="1200" baseline="0" dirty="0">
                          <a:ln>
                            <a:solidFill>
                              <a:srgbClr val="000000">
                                <a:lumMod val="50000"/>
                                <a:lumOff val="50000"/>
                                <a:alpha val="0"/>
                              </a:srgbClr>
                            </a:solidFill>
                          </a:ln>
                          <a:solidFill>
                            <a:schemeClr val="dk1"/>
                          </a:solidFill>
                          <a:latin typeface="+mn-ea"/>
                          <a:ea typeface="+mn-ea"/>
                          <a:cs typeface="+mn-cs"/>
                        </a:rPr>
                        <a:t>, </a:t>
                      </a:r>
                      <a:r>
                        <a:rPr lang="ko-KR" altLang="en-US" sz="800" b="0" i="0" u="none" strike="noStrike" kern="1200" baseline="0" dirty="0">
                          <a:ln>
                            <a:solidFill>
                              <a:srgbClr val="000000">
                                <a:lumMod val="50000"/>
                                <a:lumOff val="50000"/>
                                <a:alpha val="0"/>
                              </a:srgbClr>
                            </a:solidFill>
                          </a:ln>
                          <a:solidFill>
                            <a:schemeClr val="dk1"/>
                          </a:solidFill>
                          <a:latin typeface="+mn-ea"/>
                          <a:ea typeface="+mn-ea"/>
                          <a:cs typeface="+mn-cs"/>
                        </a:rPr>
                        <a:t>대위 등이 구체적으로 언급 </a:t>
                      </a:r>
                      <a:endParaRPr lang="en-US" altLang="ko-KR" sz="800" b="0" i="0" u="none" strike="noStrike" kern="1200" baseline="0" dirty="0">
                        <a:ln>
                          <a:solidFill>
                            <a:srgbClr val="000000">
                              <a:lumMod val="50000"/>
                              <a:lumOff val="50000"/>
                              <a:alpha val="0"/>
                            </a:srgbClr>
                          </a:solidFill>
                        </a:ln>
                        <a:solidFill>
                          <a:schemeClr val="dk1"/>
                        </a:solidFill>
                        <a:latin typeface="+mn-ea"/>
                        <a:ea typeface="+mn-ea"/>
                        <a:cs typeface="+mn-cs"/>
                      </a:endParaRPr>
                    </a:p>
                    <a:p>
                      <a:pPr marL="92075" indent="-92075" algn="l" fontAlgn="ctr">
                        <a:buFont typeface="Arial" panose="020B0604020202020204" pitchFamily="34" charset="0"/>
                        <a:buChar char="•"/>
                        <a:defRPr lang="en-US" altLang="ko-KR" sz="900" b="0" i="0" u="none" strike="noStrike" kern="1200" baseline="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cs typeface="+mn-cs"/>
                        </a:defRPr>
                      </a:pPr>
                      <a:r>
                        <a:rPr lang="ko-KR" altLang="en-US" sz="800" b="0" i="0" u="none" strike="noStrike" kern="1200" baseline="0" dirty="0">
                          <a:ln>
                            <a:solidFill>
                              <a:srgbClr val="000000">
                                <a:lumMod val="50000"/>
                                <a:lumOff val="50000"/>
                                <a:alpha val="0"/>
                              </a:srgbClr>
                            </a:solidFill>
                          </a:ln>
                          <a:solidFill>
                            <a:schemeClr val="dk1"/>
                          </a:solidFill>
                          <a:latin typeface="+mn-ea"/>
                          <a:ea typeface="+mn-ea"/>
                          <a:cs typeface="+mn-cs"/>
                        </a:rPr>
                        <a:t>보험증권에 포함될 내용으로 보험사</a:t>
                      </a:r>
                      <a:r>
                        <a:rPr lang="en-US" altLang="ko-KR" sz="800" b="0" i="0" u="none" strike="noStrike" kern="1200" baseline="0" dirty="0">
                          <a:ln>
                            <a:solidFill>
                              <a:srgbClr val="000000">
                                <a:lumMod val="50000"/>
                                <a:lumOff val="50000"/>
                                <a:alpha val="0"/>
                              </a:srgbClr>
                            </a:solidFill>
                          </a:ln>
                          <a:solidFill>
                            <a:schemeClr val="dk1"/>
                          </a:solidFill>
                          <a:latin typeface="+mn-ea"/>
                          <a:ea typeface="+mn-ea"/>
                          <a:cs typeface="+mn-cs"/>
                        </a:rPr>
                        <a:t>, </a:t>
                      </a:r>
                      <a:r>
                        <a:rPr lang="ko-KR" altLang="en-US" sz="800" b="0" i="0" u="none" strike="noStrike" kern="1200" baseline="0" dirty="0">
                          <a:ln>
                            <a:solidFill>
                              <a:srgbClr val="000000">
                                <a:lumMod val="50000"/>
                                <a:lumOff val="50000"/>
                                <a:alpha val="0"/>
                              </a:srgbClr>
                            </a:solidFill>
                          </a:ln>
                          <a:solidFill>
                            <a:schemeClr val="dk1"/>
                          </a:solidFill>
                          <a:latin typeface="+mn-ea"/>
                          <a:ea typeface="+mn-ea"/>
                          <a:cs typeface="+mn-cs"/>
                        </a:rPr>
                        <a:t>보험계약자</a:t>
                      </a:r>
                      <a:r>
                        <a:rPr lang="en-US" altLang="ko-KR" sz="800" b="0" i="0" u="none" strike="noStrike" kern="1200" baseline="0" dirty="0">
                          <a:ln>
                            <a:solidFill>
                              <a:srgbClr val="000000">
                                <a:lumMod val="50000"/>
                                <a:lumOff val="50000"/>
                                <a:alpha val="0"/>
                              </a:srgbClr>
                            </a:solidFill>
                          </a:ln>
                          <a:solidFill>
                            <a:schemeClr val="dk1"/>
                          </a:solidFill>
                          <a:latin typeface="+mn-ea"/>
                          <a:ea typeface="+mn-ea"/>
                          <a:cs typeface="+mn-cs"/>
                        </a:rPr>
                        <a:t>, </a:t>
                      </a:r>
                      <a:r>
                        <a:rPr lang="ko-KR" altLang="en-US" sz="800" b="0" i="0" u="none" strike="noStrike" kern="1200" baseline="0" dirty="0">
                          <a:ln>
                            <a:solidFill>
                              <a:srgbClr val="000000">
                                <a:lumMod val="50000"/>
                                <a:lumOff val="50000"/>
                                <a:alpha val="0"/>
                              </a:srgbClr>
                            </a:solidFill>
                          </a:ln>
                          <a:solidFill>
                            <a:schemeClr val="dk1"/>
                          </a:solidFill>
                          <a:latin typeface="+mn-ea"/>
                          <a:ea typeface="+mn-ea"/>
                          <a:cs typeface="+mn-cs"/>
                        </a:rPr>
                        <a:t>피보험자</a:t>
                      </a:r>
                      <a:r>
                        <a:rPr lang="en-US" altLang="ko-KR" sz="800" b="0" i="0" u="none" strike="noStrike" kern="1200" baseline="0" dirty="0">
                          <a:ln>
                            <a:solidFill>
                              <a:srgbClr val="000000">
                                <a:lumMod val="50000"/>
                                <a:lumOff val="50000"/>
                                <a:alpha val="0"/>
                              </a:srgbClr>
                            </a:solidFill>
                          </a:ln>
                          <a:solidFill>
                            <a:schemeClr val="dk1"/>
                          </a:solidFill>
                          <a:latin typeface="+mn-ea"/>
                          <a:ea typeface="+mn-ea"/>
                          <a:cs typeface="+mn-cs"/>
                        </a:rPr>
                        <a:t>, </a:t>
                      </a:r>
                      <a:r>
                        <a:rPr lang="ko-KR" altLang="en-US" sz="800" b="0" i="0" u="none" strike="noStrike" kern="1200" baseline="0" dirty="0">
                          <a:ln>
                            <a:solidFill>
                              <a:srgbClr val="000000">
                                <a:lumMod val="50000"/>
                                <a:lumOff val="50000"/>
                                <a:alpha val="0"/>
                              </a:srgbClr>
                            </a:solidFill>
                          </a:ln>
                          <a:solidFill>
                            <a:schemeClr val="dk1"/>
                          </a:solidFill>
                          <a:latin typeface="+mn-ea"/>
                          <a:ea typeface="+mn-ea"/>
                          <a:cs typeface="+mn-cs"/>
                        </a:rPr>
                        <a:t>보험수익자</a:t>
                      </a:r>
                      <a:r>
                        <a:rPr lang="en-US" altLang="ko-KR" sz="800" b="0" i="0" u="none" strike="noStrike" kern="1200" baseline="0" dirty="0">
                          <a:ln>
                            <a:solidFill>
                              <a:srgbClr val="000000">
                                <a:lumMod val="50000"/>
                                <a:lumOff val="50000"/>
                                <a:alpha val="0"/>
                              </a:srgbClr>
                            </a:solidFill>
                          </a:ln>
                          <a:solidFill>
                            <a:schemeClr val="dk1"/>
                          </a:solidFill>
                          <a:latin typeface="+mn-ea"/>
                          <a:ea typeface="+mn-ea"/>
                          <a:cs typeface="+mn-cs"/>
                        </a:rPr>
                        <a:t>, </a:t>
                      </a:r>
                      <a:r>
                        <a:rPr lang="ko-KR" altLang="en-US" sz="800" b="0" i="0" u="none" strike="noStrike" kern="1200" baseline="0" dirty="0">
                          <a:ln>
                            <a:solidFill>
                              <a:srgbClr val="000000">
                                <a:lumMod val="50000"/>
                                <a:lumOff val="50000"/>
                                <a:alpha val="0"/>
                              </a:srgbClr>
                            </a:solidFill>
                          </a:ln>
                          <a:solidFill>
                            <a:schemeClr val="dk1"/>
                          </a:solidFill>
                          <a:latin typeface="+mn-ea"/>
                          <a:ea typeface="+mn-ea"/>
                          <a:cs typeface="+mn-cs"/>
                        </a:rPr>
                        <a:t>보험의 목적 등이 구체적으로 언급</a:t>
                      </a:r>
                      <a:endParaRPr lang="en-US" altLang="ko-KR" sz="800" b="0" i="0" u="none" strike="noStrike" kern="1200" baseline="0" dirty="0">
                        <a:ln>
                          <a:solidFill>
                            <a:srgbClr val="000000">
                              <a:lumMod val="50000"/>
                              <a:lumOff val="50000"/>
                              <a:alpha val="0"/>
                            </a:srgbClr>
                          </a:solidFill>
                        </a:ln>
                        <a:solidFill>
                          <a:schemeClr val="dk1"/>
                        </a:solidFill>
                        <a:latin typeface="+mn-ea"/>
                        <a:ea typeface="+mn-ea"/>
                        <a:cs typeface="+mn-cs"/>
                      </a:endParaRPr>
                    </a:p>
                  </a:txBody>
                  <a:tcPr marL="72000" marR="9525" marT="9525" marB="0" anchor="ctr">
                    <a:lnL w="3175" cap="flat" cmpd="sng" algn="ctr">
                      <a:solidFill>
                        <a:schemeClr val="bg1">
                          <a:lumMod val="75000"/>
                        </a:schemeClr>
                      </a:solidFill>
                      <a:prstDash val="solid"/>
                      <a:round/>
                      <a:headEnd type="none" w="med" len="med"/>
                      <a:tailEnd type="none" w="med" len="med"/>
                    </a:lnL>
                    <a:lnR w="3175"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306464504"/>
                  </a:ext>
                </a:extLst>
              </a:tr>
              <a:tr h="532934">
                <a:tc>
                  <a:txBody>
                    <a:bodyPr/>
                    <a:lstStyle/>
                    <a:p>
                      <a:pPr algn="ctr" fontAlgn="ctr">
                        <a:defRPr lang="en-US" altLang="ko-KR" sz="900" b="0" i="0" u="none" strike="noStrike" kern="1200" baseline="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cs typeface="+mn-cs"/>
                        </a:defRPr>
                      </a:pPr>
                      <a:r>
                        <a:rPr lang="ko-KR" altLang="en-US" sz="800" b="0" i="0" u="none" strike="noStrike" baseline="0" dirty="0">
                          <a:solidFill>
                            <a:schemeClr val="dk1"/>
                          </a:solidFill>
                          <a:latin typeface="+mn-lt"/>
                          <a:ea typeface="+mn-ea"/>
                          <a:cs typeface="+mn-cs"/>
                        </a:rPr>
                        <a:t>의무보험</a:t>
                      </a:r>
                      <a:endParaRPr lang="ko-KR" altLang="en-US" sz="800" b="1" i="0" u="none" strike="noStrike" kern="1200" baseline="0" dirty="0">
                        <a:ln>
                          <a:solidFill>
                            <a:srgbClr val="000000">
                              <a:lumMod val="50000"/>
                              <a:lumOff val="50000"/>
                              <a:alpha val="0"/>
                            </a:srgbClr>
                          </a:solidFill>
                        </a:ln>
                        <a:solidFill>
                          <a:schemeClr val="tx2"/>
                        </a:solidFill>
                        <a:latin typeface="KPMG Bold" panose="020B0803030202040204" pitchFamily="34" charset="0"/>
                        <a:ea typeface="KoPub돋움체 Medium" panose="00000600000000000000" pitchFamily="2" charset="-127"/>
                        <a:cs typeface="+mn-cs"/>
                      </a:endParaRPr>
                    </a:p>
                  </a:txBody>
                  <a:tcPr marL="9525" marR="9525" marT="9525" marB="0" anchor="ctr">
                    <a:lnL w="12700" cap="flat" cmpd="sng" algn="ctr">
                      <a:no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92075" indent="-92075" algn="l" fontAlgn="ctr">
                        <a:buFont typeface="Arial" panose="020B0604020202020204" pitchFamily="34" charset="0"/>
                        <a:buChar char="•"/>
                        <a:defRPr lang="en-US" altLang="ko-KR" sz="900" b="0" i="0" u="none" strike="noStrike" kern="1200" baseline="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cs typeface="+mn-cs"/>
                        </a:defRPr>
                      </a:pPr>
                      <a:r>
                        <a:rPr lang="ko-KR" altLang="en-US" sz="800" b="0" i="0" u="none" strike="noStrike" kern="1200" baseline="0" dirty="0">
                          <a:ln>
                            <a:solidFill>
                              <a:srgbClr val="000000">
                                <a:lumMod val="50000"/>
                                <a:lumOff val="50000"/>
                                <a:alpha val="0"/>
                              </a:srgbClr>
                            </a:solidFill>
                          </a:ln>
                          <a:solidFill>
                            <a:schemeClr val="dk1"/>
                          </a:solidFill>
                          <a:latin typeface="+mn-ea"/>
                          <a:ea typeface="+mn-ea"/>
                          <a:cs typeface="+mn-cs"/>
                        </a:rPr>
                        <a:t>베트남에서 법률자문역이나 보험중개인으로 일하는 경우 전문인배상책임보험에 의무 가입해야 했으나</a:t>
                      </a:r>
                      <a:r>
                        <a:rPr lang="en-US" altLang="ko-KR" sz="800" b="0" i="0" u="none" strike="noStrike" kern="1200" baseline="0" dirty="0">
                          <a:ln>
                            <a:solidFill>
                              <a:srgbClr val="000000">
                                <a:lumMod val="50000"/>
                                <a:lumOff val="50000"/>
                                <a:alpha val="0"/>
                              </a:srgbClr>
                            </a:solidFill>
                          </a:ln>
                          <a:solidFill>
                            <a:schemeClr val="dk1"/>
                          </a:solidFill>
                          <a:latin typeface="+mn-ea"/>
                          <a:ea typeface="+mn-ea"/>
                          <a:cs typeface="+mn-cs"/>
                        </a:rPr>
                        <a:t>, </a:t>
                      </a:r>
                      <a:r>
                        <a:rPr lang="ko-KR" altLang="en-US" sz="800" b="0" i="0" u="none" strike="noStrike" kern="1200" baseline="0" dirty="0">
                          <a:ln>
                            <a:solidFill>
                              <a:srgbClr val="000000">
                                <a:lumMod val="50000"/>
                                <a:lumOff val="50000"/>
                                <a:alpha val="0"/>
                              </a:srgbClr>
                            </a:solidFill>
                          </a:ln>
                          <a:solidFill>
                            <a:schemeClr val="dk1"/>
                          </a:solidFill>
                          <a:latin typeface="+mn-ea"/>
                          <a:ea typeface="+mn-ea"/>
                          <a:cs typeface="+mn-cs"/>
                        </a:rPr>
                        <a:t>신법에서는 이러한 내용 제외 </a:t>
                      </a:r>
                      <a:endParaRPr lang="en-US" altLang="ko-KR" sz="800" b="0" i="0" u="none" strike="noStrike" kern="1200" baseline="0" dirty="0">
                        <a:ln>
                          <a:solidFill>
                            <a:srgbClr val="000000">
                              <a:lumMod val="50000"/>
                              <a:lumOff val="50000"/>
                              <a:alpha val="0"/>
                            </a:srgbClr>
                          </a:solidFill>
                        </a:ln>
                        <a:solidFill>
                          <a:schemeClr val="dk1"/>
                        </a:solidFill>
                        <a:latin typeface="+mn-ea"/>
                        <a:ea typeface="+mn-ea"/>
                        <a:cs typeface="+mn-cs"/>
                      </a:endParaRPr>
                    </a:p>
                    <a:p>
                      <a:pPr marL="92075" indent="-92075" algn="l" fontAlgn="ctr">
                        <a:buFont typeface="Arial" panose="020B0604020202020204" pitchFamily="34" charset="0"/>
                        <a:buChar char="•"/>
                        <a:defRPr lang="en-US" altLang="ko-KR" sz="900" b="0" i="0" u="none" strike="noStrike" kern="1200" baseline="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cs typeface="+mn-cs"/>
                        </a:defRPr>
                      </a:pPr>
                      <a:r>
                        <a:rPr lang="ko-KR" altLang="en-US" sz="800" b="0" i="0" u="none" strike="noStrike" kern="1200" baseline="0" dirty="0">
                          <a:ln>
                            <a:solidFill>
                              <a:srgbClr val="000000">
                                <a:lumMod val="50000"/>
                                <a:lumOff val="50000"/>
                                <a:alpha val="0"/>
                              </a:srgbClr>
                            </a:solidFill>
                          </a:ln>
                          <a:solidFill>
                            <a:schemeClr val="dk1"/>
                          </a:solidFill>
                          <a:latin typeface="+mn-ea"/>
                          <a:ea typeface="+mn-ea"/>
                          <a:cs typeface="+mn-cs"/>
                        </a:rPr>
                        <a:t>신법은 의무보험을 판매하는 보험사가 의무보험 가입 자격이 있는 </a:t>
                      </a:r>
                      <a:r>
                        <a:rPr lang="ko-KR" altLang="en-US" sz="800" b="0" i="0" u="none" strike="noStrike" kern="1200" baseline="0" dirty="0" err="1">
                          <a:ln>
                            <a:solidFill>
                              <a:srgbClr val="000000">
                                <a:lumMod val="50000"/>
                                <a:lumOff val="50000"/>
                                <a:alpha val="0"/>
                              </a:srgbClr>
                            </a:solidFill>
                          </a:ln>
                          <a:solidFill>
                            <a:schemeClr val="dk1"/>
                          </a:solidFill>
                          <a:latin typeface="+mn-ea"/>
                          <a:ea typeface="+mn-ea"/>
                          <a:cs typeface="+mn-cs"/>
                        </a:rPr>
                        <a:t>조직･개인을</a:t>
                      </a:r>
                      <a:r>
                        <a:rPr lang="ko-KR" altLang="en-US" sz="800" b="0" i="0" u="none" strike="noStrike" kern="1200" baseline="0" dirty="0">
                          <a:ln>
                            <a:solidFill>
                              <a:srgbClr val="000000">
                                <a:lumMod val="50000"/>
                                <a:lumOff val="50000"/>
                                <a:alpha val="0"/>
                              </a:srgbClr>
                            </a:solidFill>
                          </a:ln>
                          <a:solidFill>
                            <a:schemeClr val="dk1"/>
                          </a:solidFill>
                          <a:latin typeface="+mn-ea"/>
                          <a:ea typeface="+mn-ea"/>
                          <a:cs typeface="+mn-cs"/>
                        </a:rPr>
                        <a:t> 대상으로 보험판매를 거절할 수 없다고 명시</a:t>
                      </a:r>
                      <a:endParaRPr lang="en-US" altLang="ko-KR" sz="800" b="0" i="0" u="none" strike="noStrike" kern="1200" baseline="0" dirty="0">
                        <a:ln>
                          <a:solidFill>
                            <a:srgbClr val="000000">
                              <a:lumMod val="50000"/>
                              <a:lumOff val="50000"/>
                              <a:alpha val="0"/>
                            </a:srgbClr>
                          </a:solidFill>
                        </a:ln>
                        <a:solidFill>
                          <a:schemeClr val="dk1"/>
                        </a:solidFill>
                        <a:latin typeface="+mn-ea"/>
                        <a:ea typeface="+mn-ea"/>
                        <a:cs typeface="+mn-cs"/>
                      </a:endParaRPr>
                    </a:p>
                  </a:txBody>
                  <a:tcPr marL="72000" marR="9525" marT="9525" marB="0" anchor="ctr">
                    <a:lnL w="3175" cap="flat" cmpd="sng" algn="ctr">
                      <a:solidFill>
                        <a:schemeClr val="bg1">
                          <a:lumMod val="75000"/>
                        </a:schemeClr>
                      </a:solidFill>
                      <a:prstDash val="solid"/>
                      <a:round/>
                      <a:headEnd type="none" w="med" len="med"/>
                      <a:tailEnd type="none" w="med" len="med"/>
                    </a:lnL>
                    <a:lnR w="3175"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733613448"/>
                  </a:ext>
                </a:extLst>
              </a:tr>
              <a:tr h="271573">
                <a:tc>
                  <a:txBody>
                    <a:bodyPr/>
                    <a:lstStyle/>
                    <a:p>
                      <a:pPr algn="ctr" fontAlgn="ctr">
                        <a:defRPr lang="en-US" altLang="ko-KR" sz="900" b="0" i="0" u="none" strike="noStrike" kern="1200" baseline="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cs typeface="+mn-cs"/>
                        </a:defRPr>
                      </a:pPr>
                      <a:r>
                        <a:rPr lang="ko-KR" altLang="en-US" sz="800" b="0" i="0" u="none" strike="noStrike" baseline="0" dirty="0">
                          <a:solidFill>
                            <a:schemeClr val="dk1"/>
                          </a:solidFill>
                          <a:latin typeface="+mn-lt"/>
                          <a:ea typeface="+mn-ea"/>
                          <a:cs typeface="+mn-cs"/>
                        </a:rPr>
                        <a:t>임시보험</a:t>
                      </a:r>
                      <a:endParaRPr lang="ko-KR" altLang="en-US" sz="800" b="0" i="0" u="none" strike="noStrike" kern="1200" baseline="0" dirty="0">
                        <a:ln>
                          <a:solidFill>
                            <a:srgbClr val="000000">
                              <a:lumMod val="50000"/>
                              <a:lumOff val="50000"/>
                              <a:alpha val="0"/>
                            </a:srgbClr>
                          </a:solidFill>
                        </a:ln>
                        <a:solidFill>
                          <a:schemeClr val="tx1">
                            <a:lumMod val="75000"/>
                            <a:lumOff val="25000"/>
                          </a:schemeClr>
                        </a:solidFill>
                        <a:latin typeface="KPMG Bold" panose="020B0803030202040204" pitchFamily="34" charset="0"/>
                        <a:ea typeface="KoPub돋움체 Medium" panose="00000600000000000000" pitchFamily="2" charset="-127"/>
                        <a:cs typeface="+mn-cs"/>
                      </a:endParaRPr>
                    </a:p>
                  </a:txBody>
                  <a:tcPr marL="9525" marR="9525" marT="9525" marB="0" anchor="ctr">
                    <a:lnL w="12700" cap="flat" cmpd="sng" algn="ctr">
                      <a:no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92075" indent="-92075" algn="l" fontAlgn="ctr">
                        <a:buFont typeface="Arial" panose="020B0604020202020204" pitchFamily="34" charset="0"/>
                        <a:buChar char="•"/>
                        <a:defRPr lang="en-US" altLang="ko-KR" sz="900" b="0" i="0" u="none" strike="noStrike" kern="1200" baseline="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cs typeface="+mn-cs"/>
                        </a:defRPr>
                      </a:pPr>
                      <a:r>
                        <a:rPr lang="ko-KR" altLang="en-US" sz="800" b="0" i="0" u="none" strike="noStrike" kern="1200" baseline="0" dirty="0">
                          <a:ln>
                            <a:solidFill>
                              <a:srgbClr val="000000">
                                <a:lumMod val="50000"/>
                                <a:lumOff val="50000"/>
                                <a:alpha val="0"/>
                              </a:srgbClr>
                            </a:solidFill>
                          </a:ln>
                          <a:solidFill>
                            <a:schemeClr val="dk1"/>
                          </a:solidFill>
                          <a:latin typeface="+mn-ea"/>
                          <a:ea typeface="+mn-ea"/>
                          <a:cs typeface="+mn-cs"/>
                        </a:rPr>
                        <a:t>보험사는 보험계약자로부터 청약서를 받고 보험계약자가 보험료를 납부한 경우 이를 임시보험 형태로 보장해야 함</a:t>
                      </a:r>
                      <a:endParaRPr lang="en-US" altLang="ko-KR" sz="800" b="0" i="0" u="none" strike="noStrike" kern="1200" baseline="0" dirty="0">
                        <a:ln>
                          <a:solidFill>
                            <a:srgbClr val="000000">
                              <a:lumMod val="50000"/>
                              <a:lumOff val="50000"/>
                              <a:alpha val="0"/>
                            </a:srgbClr>
                          </a:solidFill>
                        </a:ln>
                        <a:solidFill>
                          <a:schemeClr val="dk1"/>
                        </a:solidFill>
                        <a:latin typeface="+mn-ea"/>
                        <a:ea typeface="+mn-ea"/>
                        <a:cs typeface="+mn-cs"/>
                      </a:endParaRPr>
                    </a:p>
                  </a:txBody>
                  <a:tcPr marL="72000" marR="9525" marT="9525" marB="0" anchor="ctr">
                    <a:lnL w="3175" cap="flat" cmpd="sng" algn="ctr">
                      <a:solidFill>
                        <a:schemeClr val="bg1">
                          <a:lumMod val="75000"/>
                        </a:schemeClr>
                      </a:solidFill>
                      <a:prstDash val="solid"/>
                      <a:round/>
                      <a:headEnd type="none" w="med" len="med"/>
                      <a:tailEnd type="none" w="med" len="med"/>
                    </a:lnL>
                    <a:lnR w="3175"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223267067"/>
                  </a:ext>
                </a:extLst>
              </a:tr>
              <a:tr h="794295">
                <a:tc>
                  <a:txBody>
                    <a:bodyPr/>
                    <a:lstStyle/>
                    <a:p>
                      <a:pPr algn="ctr" fontAlgn="ctr">
                        <a:defRPr lang="en-US" altLang="ko-KR" sz="900" b="0" i="0" u="none" strike="noStrike" kern="1200" baseline="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cs typeface="+mn-cs"/>
                        </a:defRPr>
                      </a:pPr>
                      <a:r>
                        <a:rPr lang="ko-KR" altLang="en-US" sz="800" b="0" i="0" u="none" strike="noStrike" baseline="0" dirty="0">
                          <a:solidFill>
                            <a:schemeClr val="dk1"/>
                          </a:solidFill>
                          <a:latin typeface="+mn-lt"/>
                          <a:ea typeface="+mn-ea"/>
                          <a:cs typeface="+mn-cs"/>
                        </a:rPr>
                        <a:t>투자</a:t>
                      </a:r>
                      <a:endParaRPr lang="ko-KR" altLang="en-US" sz="800" b="0" i="0" u="none" strike="noStrike" kern="1200" baseline="0" dirty="0">
                        <a:ln>
                          <a:solidFill>
                            <a:srgbClr val="000000">
                              <a:lumMod val="50000"/>
                              <a:lumOff val="50000"/>
                              <a:alpha val="0"/>
                            </a:srgbClr>
                          </a:solidFill>
                        </a:ln>
                        <a:solidFill>
                          <a:schemeClr val="tx1">
                            <a:lumMod val="75000"/>
                            <a:lumOff val="25000"/>
                          </a:schemeClr>
                        </a:solidFill>
                        <a:latin typeface="KPMG Bold" panose="020B0803030202040204" pitchFamily="34" charset="0"/>
                        <a:ea typeface="KoPub돋움체 Medium" panose="00000600000000000000" pitchFamily="2" charset="-127"/>
                        <a:cs typeface="+mn-cs"/>
                      </a:endParaRPr>
                    </a:p>
                  </a:txBody>
                  <a:tcPr marL="9525" marR="9525" marT="9525" marB="0" anchor="ctr">
                    <a:lnL w="12700" cap="flat" cmpd="sng" algn="ctr">
                      <a:no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92075" indent="-92075" algn="l" fontAlgn="ctr">
                        <a:buFont typeface="Arial" panose="020B0604020202020204" pitchFamily="34" charset="0"/>
                        <a:buChar char="•"/>
                        <a:defRPr lang="en-US" altLang="ko-KR" sz="900" b="0" i="0" u="none" strike="noStrike" kern="1200" baseline="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cs typeface="+mn-cs"/>
                        </a:defRPr>
                      </a:pPr>
                      <a:r>
                        <a:rPr lang="ko-KR" altLang="en-US" sz="800" b="0" i="0" u="none" strike="noStrike" kern="1200" baseline="0" dirty="0">
                          <a:ln>
                            <a:solidFill>
                              <a:srgbClr val="000000">
                                <a:lumMod val="50000"/>
                                <a:lumOff val="50000"/>
                                <a:alpha val="0"/>
                              </a:srgbClr>
                            </a:solidFill>
                          </a:ln>
                          <a:solidFill>
                            <a:schemeClr val="dk1"/>
                          </a:solidFill>
                          <a:latin typeface="+mn-ea"/>
                          <a:ea typeface="+mn-ea"/>
                          <a:cs typeface="+mn-cs"/>
                        </a:rPr>
                        <a:t>베트남 보험사에 직접 투자하는 외국계 회사는 반드시 보험사일 필요는 없으며</a:t>
                      </a:r>
                      <a:r>
                        <a:rPr lang="en-US" altLang="ko-KR" sz="800" b="0" i="0" u="none" strike="noStrike" kern="1200" baseline="0" dirty="0">
                          <a:ln>
                            <a:solidFill>
                              <a:srgbClr val="000000">
                                <a:lumMod val="50000"/>
                                <a:lumOff val="50000"/>
                                <a:alpha val="0"/>
                              </a:srgbClr>
                            </a:solidFill>
                          </a:ln>
                          <a:solidFill>
                            <a:schemeClr val="dk1"/>
                          </a:solidFill>
                          <a:latin typeface="+mn-ea"/>
                          <a:ea typeface="+mn-ea"/>
                          <a:cs typeface="+mn-cs"/>
                        </a:rPr>
                        <a:t>, </a:t>
                      </a:r>
                      <a:r>
                        <a:rPr lang="ko-KR" altLang="en-US" sz="800" b="0" i="0" u="none" strike="noStrike" kern="1200" baseline="0" dirty="0">
                          <a:ln>
                            <a:solidFill>
                              <a:srgbClr val="000000">
                                <a:lumMod val="50000"/>
                                <a:lumOff val="50000"/>
                                <a:alpha val="0"/>
                              </a:srgbClr>
                            </a:solidFill>
                          </a:ln>
                          <a:solidFill>
                            <a:schemeClr val="dk1"/>
                          </a:solidFill>
                          <a:latin typeface="+mn-ea"/>
                          <a:ea typeface="+mn-ea"/>
                          <a:cs typeface="+mn-cs"/>
                        </a:rPr>
                        <a:t>외국인투자자의 보험사</a:t>
                      </a:r>
                      <a:r>
                        <a:rPr lang="en-US" altLang="ko-KR" sz="800" b="0" i="0" u="none" strike="noStrike" kern="1200" baseline="0" dirty="0">
                          <a:ln>
                            <a:solidFill>
                              <a:srgbClr val="000000">
                                <a:lumMod val="50000"/>
                                <a:lumOff val="50000"/>
                                <a:alpha val="0"/>
                              </a:srgbClr>
                            </a:solidFill>
                          </a:ln>
                          <a:solidFill>
                            <a:schemeClr val="dk1"/>
                          </a:solidFill>
                          <a:latin typeface="+mn-ea"/>
                          <a:ea typeface="+mn-ea"/>
                          <a:cs typeface="+mn-cs"/>
                        </a:rPr>
                        <a:t>·</a:t>
                      </a:r>
                      <a:r>
                        <a:rPr lang="ko-KR" altLang="en-US" sz="800" b="0" i="0" u="none" strike="noStrike" kern="1200" baseline="0" dirty="0">
                          <a:ln>
                            <a:solidFill>
                              <a:srgbClr val="000000">
                                <a:lumMod val="50000"/>
                                <a:lumOff val="50000"/>
                                <a:alpha val="0"/>
                              </a:srgbClr>
                            </a:solidFill>
                          </a:ln>
                          <a:solidFill>
                            <a:schemeClr val="dk1"/>
                          </a:solidFill>
                          <a:latin typeface="+mn-ea"/>
                          <a:ea typeface="+mn-ea"/>
                          <a:cs typeface="+mn-cs"/>
                        </a:rPr>
                        <a:t>재보험사 주식</a:t>
                      </a:r>
                      <a:r>
                        <a:rPr lang="en-US" altLang="ko-KR" sz="800" b="0" i="0" u="none" strike="noStrike" kern="1200" baseline="0" dirty="0">
                          <a:ln>
                            <a:solidFill>
                              <a:srgbClr val="000000">
                                <a:lumMod val="50000"/>
                                <a:lumOff val="50000"/>
                                <a:alpha val="0"/>
                              </a:srgbClr>
                            </a:solidFill>
                          </a:ln>
                          <a:solidFill>
                            <a:schemeClr val="dk1"/>
                          </a:solidFill>
                          <a:latin typeface="+mn-ea"/>
                          <a:ea typeface="+mn-ea"/>
                          <a:cs typeface="+mn-cs"/>
                        </a:rPr>
                        <a:t>·</a:t>
                      </a:r>
                      <a:r>
                        <a:rPr lang="ko-KR" altLang="en-US" sz="800" b="0" i="0" u="none" strike="noStrike" kern="1200" baseline="0" dirty="0">
                          <a:ln>
                            <a:solidFill>
                              <a:srgbClr val="000000">
                                <a:lumMod val="50000"/>
                                <a:lumOff val="50000"/>
                                <a:alpha val="0"/>
                              </a:srgbClr>
                            </a:solidFill>
                          </a:ln>
                          <a:solidFill>
                            <a:schemeClr val="dk1"/>
                          </a:solidFill>
                          <a:latin typeface="+mn-ea"/>
                          <a:ea typeface="+mn-ea"/>
                          <a:cs typeface="+mn-cs"/>
                        </a:rPr>
                        <a:t>출자지분 취득 후 정관자본금 </a:t>
                      </a:r>
                      <a:r>
                        <a:rPr lang="en-US" altLang="ko-KR" sz="800" b="0" i="0" u="none" strike="noStrike" kern="1200" baseline="0" dirty="0">
                          <a:ln>
                            <a:solidFill>
                              <a:srgbClr val="000000">
                                <a:lumMod val="50000"/>
                                <a:lumOff val="50000"/>
                                <a:alpha val="0"/>
                              </a:srgbClr>
                            </a:solidFill>
                          </a:ln>
                          <a:solidFill>
                            <a:schemeClr val="dk1"/>
                          </a:solidFill>
                          <a:latin typeface="+mn-ea"/>
                          <a:ea typeface="+mn-ea"/>
                          <a:cs typeface="+mn-cs"/>
                        </a:rPr>
                        <a:t>100%</a:t>
                      </a:r>
                      <a:r>
                        <a:rPr lang="ko-KR" altLang="en-US" sz="800" b="0" i="0" u="none" strike="noStrike" kern="1200" baseline="0" dirty="0">
                          <a:ln>
                            <a:solidFill>
                              <a:srgbClr val="000000">
                                <a:lumMod val="50000"/>
                                <a:lumOff val="50000"/>
                                <a:alpha val="0"/>
                              </a:srgbClr>
                            </a:solidFill>
                          </a:ln>
                          <a:solidFill>
                            <a:schemeClr val="dk1"/>
                          </a:solidFill>
                          <a:latin typeface="+mn-ea"/>
                          <a:ea typeface="+mn-ea"/>
                          <a:cs typeface="+mn-cs"/>
                        </a:rPr>
                        <a:t>까지 소유 허용</a:t>
                      </a:r>
                      <a:endParaRPr lang="en-US" altLang="ko-KR" sz="800" b="0" i="0" u="none" strike="noStrike" kern="1200" baseline="0" dirty="0">
                        <a:ln>
                          <a:solidFill>
                            <a:srgbClr val="000000">
                              <a:lumMod val="50000"/>
                              <a:lumOff val="50000"/>
                              <a:alpha val="0"/>
                            </a:srgbClr>
                          </a:solidFill>
                        </a:ln>
                        <a:solidFill>
                          <a:schemeClr val="dk1"/>
                        </a:solidFill>
                        <a:latin typeface="+mn-ea"/>
                        <a:ea typeface="+mn-ea"/>
                        <a:cs typeface="+mn-cs"/>
                      </a:endParaRPr>
                    </a:p>
                    <a:p>
                      <a:pPr marL="92075" indent="-92075" algn="l" fontAlgn="ctr">
                        <a:buFont typeface="Arial" panose="020B0604020202020204" pitchFamily="34" charset="0"/>
                        <a:buChar char="•"/>
                        <a:defRPr lang="en-US" altLang="ko-KR" sz="900" b="0" i="0" u="none" strike="noStrike" kern="1200" baseline="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cs typeface="+mn-cs"/>
                        </a:defRPr>
                      </a:pPr>
                      <a:r>
                        <a:rPr lang="ko-KR" altLang="en-US" sz="800" b="0" i="0" u="none" strike="noStrike" kern="1200" baseline="0" dirty="0">
                          <a:ln>
                            <a:solidFill>
                              <a:srgbClr val="000000">
                                <a:lumMod val="50000"/>
                                <a:lumOff val="50000"/>
                                <a:alpha val="0"/>
                              </a:srgbClr>
                            </a:solidFill>
                          </a:ln>
                          <a:solidFill>
                            <a:schemeClr val="dk1"/>
                          </a:solidFill>
                          <a:latin typeface="+mn-ea"/>
                          <a:ea typeface="+mn-ea"/>
                          <a:cs typeface="+mn-cs"/>
                        </a:rPr>
                        <a:t>‘외국손해보험사 지점’</a:t>
                      </a:r>
                      <a:r>
                        <a:rPr lang="en-US" altLang="ko-KR" sz="800" b="0" i="0" u="none" strike="noStrike" kern="1200" baseline="0" dirty="0">
                          <a:ln>
                            <a:solidFill>
                              <a:srgbClr val="000000">
                                <a:lumMod val="50000"/>
                                <a:lumOff val="50000"/>
                                <a:alpha val="0"/>
                              </a:srgbClr>
                            </a:solidFill>
                          </a:ln>
                          <a:solidFill>
                            <a:schemeClr val="dk1"/>
                          </a:solidFill>
                          <a:latin typeface="+mn-ea"/>
                          <a:ea typeface="+mn-ea"/>
                          <a:cs typeface="+mn-cs"/>
                        </a:rPr>
                        <a:t>, ‘</a:t>
                      </a:r>
                      <a:r>
                        <a:rPr lang="ko-KR" altLang="en-US" sz="800" b="0" i="0" u="none" strike="noStrike" kern="1200" baseline="0" dirty="0" err="1">
                          <a:ln>
                            <a:solidFill>
                              <a:srgbClr val="000000">
                                <a:lumMod val="50000"/>
                                <a:lumOff val="50000"/>
                                <a:alpha val="0"/>
                              </a:srgbClr>
                            </a:solidFill>
                          </a:ln>
                          <a:solidFill>
                            <a:schemeClr val="dk1"/>
                          </a:solidFill>
                          <a:latin typeface="+mn-ea"/>
                          <a:ea typeface="+mn-ea"/>
                          <a:cs typeface="+mn-cs"/>
                        </a:rPr>
                        <a:t>외국재보험사</a:t>
                      </a:r>
                      <a:r>
                        <a:rPr lang="ko-KR" altLang="en-US" sz="800" b="0" i="0" u="none" strike="noStrike" kern="1200" baseline="0" dirty="0">
                          <a:ln>
                            <a:solidFill>
                              <a:srgbClr val="000000">
                                <a:lumMod val="50000"/>
                                <a:lumOff val="50000"/>
                                <a:alpha val="0"/>
                              </a:srgbClr>
                            </a:solidFill>
                          </a:ln>
                          <a:solidFill>
                            <a:schemeClr val="dk1"/>
                          </a:solidFill>
                          <a:latin typeface="+mn-ea"/>
                          <a:ea typeface="+mn-ea"/>
                          <a:cs typeface="+mn-cs"/>
                        </a:rPr>
                        <a:t> </a:t>
                      </a:r>
                      <a:r>
                        <a:rPr lang="ko-KR" altLang="en-US" sz="800" b="0" i="0" u="none" strike="noStrike" kern="1200" baseline="0" dirty="0" err="1">
                          <a:ln>
                            <a:solidFill>
                              <a:srgbClr val="000000">
                                <a:lumMod val="50000"/>
                                <a:lumOff val="50000"/>
                                <a:alpha val="0"/>
                              </a:srgbClr>
                            </a:solidFill>
                          </a:ln>
                          <a:solidFill>
                            <a:schemeClr val="dk1"/>
                          </a:solidFill>
                          <a:latin typeface="+mn-ea"/>
                          <a:ea typeface="+mn-ea"/>
                          <a:cs typeface="+mn-cs"/>
                        </a:rPr>
                        <a:t>지점’에</a:t>
                      </a:r>
                      <a:r>
                        <a:rPr lang="ko-KR" altLang="en-US" sz="800" b="0" i="0" u="none" strike="noStrike" kern="1200" baseline="0" dirty="0">
                          <a:ln>
                            <a:solidFill>
                              <a:srgbClr val="000000">
                                <a:lumMod val="50000"/>
                                <a:lumOff val="50000"/>
                                <a:alpha val="0"/>
                              </a:srgbClr>
                            </a:solidFill>
                          </a:ln>
                          <a:solidFill>
                            <a:schemeClr val="dk1"/>
                          </a:solidFill>
                          <a:latin typeface="+mn-ea"/>
                          <a:ea typeface="+mn-ea"/>
                          <a:cs typeface="+mn-cs"/>
                        </a:rPr>
                        <a:t> 대한 정의 신설 및 외국계 금융</a:t>
                      </a:r>
                      <a:r>
                        <a:rPr lang="en-US" altLang="ko-KR" sz="800" b="0" i="0" u="none" strike="noStrike" kern="1200" baseline="0" dirty="0">
                          <a:ln>
                            <a:solidFill>
                              <a:srgbClr val="000000">
                                <a:lumMod val="50000"/>
                                <a:lumOff val="50000"/>
                                <a:alpha val="0"/>
                              </a:srgbClr>
                            </a:solidFill>
                          </a:ln>
                          <a:solidFill>
                            <a:schemeClr val="dk1"/>
                          </a:solidFill>
                          <a:latin typeface="+mn-ea"/>
                          <a:ea typeface="+mn-ea"/>
                          <a:cs typeface="+mn-cs"/>
                        </a:rPr>
                        <a:t>·</a:t>
                      </a:r>
                      <a:r>
                        <a:rPr lang="ko-KR" altLang="en-US" sz="800" b="0" i="0" u="none" strike="noStrike" kern="1200" baseline="0" dirty="0">
                          <a:ln>
                            <a:solidFill>
                              <a:srgbClr val="000000">
                                <a:lumMod val="50000"/>
                                <a:lumOff val="50000"/>
                                <a:alpha val="0"/>
                              </a:srgbClr>
                            </a:solidFill>
                          </a:ln>
                          <a:solidFill>
                            <a:schemeClr val="dk1"/>
                          </a:solidFill>
                          <a:latin typeface="+mn-ea"/>
                          <a:ea typeface="+mn-ea"/>
                          <a:cs typeface="+mn-cs"/>
                        </a:rPr>
                        <a:t>보험그룹의 베트남 내 지점 설치에 관한 요건 및 절차 등 명시</a:t>
                      </a:r>
                    </a:p>
                    <a:p>
                      <a:pPr marL="92075" indent="-92075" algn="l" fontAlgn="ctr">
                        <a:buFont typeface="Arial" panose="020B0604020202020204" pitchFamily="34" charset="0"/>
                        <a:buChar char="•"/>
                        <a:defRPr lang="en-US" altLang="ko-KR" sz="900" b="0" i="0" u="none" strike="noStrike" kern="1200" baseline="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cs typeface="+mn-cs"/>
                        </a:defRPr>
                      </a:pPr>
                      <a:r>
                        <a:rPr lang="en-US" altLang="ko-KR" sz="800" b="0" i="0" u="none" strike="noStrike" kern="1200" baseline="0" dirty="0">
                          <a:ln>
                            <a:solidFill>
                              <a:srgbClr val="000000">
                                <a:lumMod val="50000"/>
                                <a:lumOff val="50000"/>
                                <a:alpha val="0"/>
                              </a:srgbClr>
                            </a:solidFill>
                          </a:ln>
                          <a:solidFill>
                            <a:schemeClr val="dk1"/>
                          </a:solidFill>
                          <a:latin typeface="+mn-ea"/>
                          <a:ea typeface="+mn-ea"/>
                          <a:cs typeface="+mn-cs"/>
                        </a:rPr>
                        <a:t>2023</a:t>
                      </a:r>
                      <a:r>
                        <a:rPr lang="ko-KR" altLang="en-US" sz="800" b="0" i="0" u="none" strike="noStrike" kern="1200" baseline="0" dirty="0">
                          <a:ln>
                            <a:solidFill>
                              <a:srgbClr val="000000">
                                <a:lumMod val="50000"/>
                                <a:lumOff val="50000"/>
                                <a:alpha val="0"/>
                              </a:srgbClr>
                            </a:solidFill>
                          </a:ln>
                          <a:solidFill>
                            <a:schemeClr val="dk1"/>
                          </a:solidFill>
                          <a:latin typeface="+mn-ea"/>
                          <a:ea typeface="+mn-ea"/>
                          <a:cs typeface="+mn-cs"/>
                        </a:rPr>
                        <a:t>년부터 보험사는 부동산 사업에 대한 투자 금지</a:t>
                      </a:r>
                      <a:r>
                        <a:rPr lang="en-US" altLang="ko-KR" sz="800" b="0" i="0" u="none" strike="noStrike" kern="1200" baseline="0" dirty="0">
                          <a:ln>
                            <a:solidFill>
                              <a:srgbClr val="000000">
                                <a:lumMod val="50000"/>
                                <a:lumOff val="50000"/>
                                <a:alpha val="0"/>
                              </a:srgbClr>
                            </a:solidFill>
                          </a:ln>
                          <a:solidFill>
                            <a:schemeClr val="dk1"/>
                          </a:solidFill>
                          <a:latin typeface="+mn-ea"/>
                          <a:ea typeface="+mn-ea"/>
                          <a:cs typeface="+mn-cs"/>
                        </a:rPr>
                        <a:t>(</a:t>
                      </a:r>
                      <a:r>
                        <a:rPr lang="ko-KR" altLang="en-US" sz="800" b="0" i="0" u="none" strike="noStrike" kern="1200" baseline="0" dirty="0">
                          <a:ln>
                            <a:solidFill>
                              <a:srgbClr val="000000">
                                <a:lumMod val="50000"/>
                                <a:lumOff val="50000"/>
                                <a:alpha val="0"/>
                              </a:srgbClr>
                            </a:solidFill>
                          </a:ln>
                          <a:solidFill>
                            <a:schemeClr val="dk1"/>
                          </a:solidFill>
                          <a:latin typeface="+mn-ea"/>
                          <a:ea typeface="+mn-ea"/>
                          <a:cs typeface="+mn-cs"/>
                        </a:rPr>
                        <a:t>오직 사업장 목적으로만 부동산을 매입</a:t>
                      </a:r>
                      <a:r>
                        <a:rPr lang="en-US" altLang="ko-KR" sz="800" b="0" i="0" u="none" strike="noStrike" kern="1200" baseline="0" dirty="0">
                          <a:ln>
                            <a:solidFill>
                              <a:srgbClr val="000000">
                                <a:lumMod val="50000"/>
                                <a:lumOff val="50000"/>
                                <a:alpha val="0"/>
                              </a:srgbClr>
                            </a:solidFill>
                          </a:ln>
                          <a:solidFill>
                            <a:schemeClr val="dk1"/>
                          </a:solidFill>
                          <a:latin typeface="+mn-ea"/>
                          <a:ea typeface="+mn-ea"/>
                          <a:cs typeface="+mn-cs"/>
                        </a:rPr>
                        <a:t>·</a:t>
                      </a:r>
                      <a:r>
                        <a:rPr lang="ko-KR" altLang="en-US" sz="800" b="0" i="0" u="none" strike="noStrike" kern="1200" baseline="0" dirty="0">
                          <a:ln>
                            <a:solidFill>
                              <a:srgbClr val="000000">
                                <a:lumMod val="50000"/>
                                <a:lumOff val="50000"/>
                                <a:alpha val="0"/>
                              </a:srgbClr>
                            </a:solidFill>
                          </a:ln>
                          <a:solidFill>
                            <a:schemeClr val="dk1"/>
                          </a:solidFill>
                          <a:latin typeface="+mn-ea"/>
                          <a:ea typeface="+mn-ea"/>
                          <a:cs typeface="+mn-cs"/>
                        </a:rPr>
                        <a:t>소유하고</a:t>
                      </a:r>
                      <a:r>
                        <a:rPr lang="en-US" altLang="ko-KR" sz="800" b="0" i="0" u="none" strike="noStrike" kern="1200" baseline="0" dirty="0">
                          <a:ln>
                            <a:solidFill>
                              <a:srgbClr val="000000">
                                <a:lumMod val="50000"/>
                                <a:lumOff val="50000"/>
                                <a:alpha val="0"/>
                              </a:srgbClr>
                            </a:solidFill>
                          </a:ln>
                          <a:solidFill>
                            <a:schemeClr val="dk1"/>
                          </a:solidFill>
                          <a:latin typeface="+mn-ea"/>
                          <a:ea typeface="+mn-ea"/>
                          <a:cs typeface="+mn-cs"/>
                        </a:rPr>
                        <a:t>, </a:t>
                      </a:r>
                      <a:r>
                        <a:rPr lang="ko-KR" altLang="en-US" sz="800" b="0" i="0" u="none" strike="noStrike" kern="1200" baseline="0" dirty="0">
                          <a:ln>
                            <a:solidFill>
                              <a:srgbClr val="000000">
                                <a:lumMod val="50000"/>
                                <a:lumOff val="50000"/>
                                <a:alpha val="0"/>
                              </a:srgbClr>
                            </a:solidFill>
                          </a:ln>
                          <a:solidFill>
                            <a:schemeClr val="dk1"/>
                          </a:solidFill>
                          <a:latin typeface="+mn-ea"/>
                          <a:ea typeface="+mn-ea"/>
                          <a:cs typeface="+mn-cs"/>
                        </a:rPr>
                        <a:t>사업장의 미사용 면적만 임대 가능</a:t>
                      </a:r>
                      <a:r>
                        <a:rPr lang="en-US" altLang="ko-KR" sz="800" b="0" i="0" u="none" strike="noStrike" kern="1200" baseline="0" dirty="0">
                          <a:ln>
                            <a:solidFill>
                              <a:srgbClr val="000000">
                                <a:lumMod val="50000"/>
                                <a:lumOff val="50000"/>
                                <a:alpha val="0"/>
                              </a:srgbClr>
                            </a:solidFill>
                          </a:ln>
                          <a:solidFill>
                            <a:schemeClr val="dk1"/>
                          </a:solidFill>
                          <a:latin typeface="+mn-ea"/>
                          <a:ea typeface="+mn-ea"/>
                          <a:cs typeface="+mn-cs"/>
                        </a:rPr>
                        <a:t>)</a:t>
                      </a:r>
                      <a:endParaRPr lang="ko-KR" altLang="en-US" sz="800" b="0" i="0" u="none" strike="noStrike" kern="1200" baseline="0" dirty="0">
                        <a:ln>
                          <a:solidFill>
                            <a:srgbClr val="000000">
                              <a:lumMod val="50000"/>
                              <a:lumOff val="50000"/>
                              <a:alpha val="0"/>
                            </a:srgbClr>
                          </a:solidFill>
                        </a:ln>
                        <a:solidFill>
                          <a:schemeClr val="dk1"/>
                        </a:solidFill>
                        <a:latin typeface="+mn-ea"/>
                        <a:ea typeface="+mn-ea"/>
                        <a:cs typeface="+mn-cs"/>
                      </a:endParaRPr>
                    </a:p>
                  </a:txBody>
                  <a:tcPr marL="72000" marR="9525" marT="9525" marB="0" anchor="ctr">
                    <a:lnL w="3175" cap="flat" cmpd="sng" algn="ctr">
                      <a:solidFill>
                        <a:schemeClr val="bg1">
                          <a:lumMod val="75000"/>
                        </a:schemeClr>
                      </a:solidFill>
                      <a:prstDash val="solid"/>
                      <a:round/>
                      <a:headEnd type="none" w="med" len="med"/>
                      <a:tailEnd type="none" w="med" len="med"/>
                    </a:lnL>
                    <a:lnR w="3175"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058710048"/>
                  </a:ext>
                </a:extLst>
              </a:tr>
              <a:tr h="492103">
                <a:tc>
                  <a:txBody>
                    <a:bodyPr/>
                    <a:lstStyle/>
                    <a:p>
                      <a:pPr algn="ctr" fontAlgn="ctr">
                        <a:defRPr lang="en-US" altLang="ko-KR" sz="900" b="0" i="0" u="none" strike="noStrike" kern="1200" baseline="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cs typeface="+mn-cs"/>
                        </a:defRPr>
                      </a:pPr>
                      <a:r>
                        <a:rPr lang="ko-KR" altLang="en-US" sz="800" b="0" i="0" u="none" strike="noStrike" baseline="0" dirty="0">
                          <a:solidFill>
                            <a:schemeClr val="dk1"/>
                          </a:solidFill>
                          <a:latin typeface="+mn-lt"/>
                          <a:ea typeface="+mn-ea"/>
                          <a:cs typeface="+mn-cs"/>
                        </a:rPr>
                        <a:t>아웃소싱</a:t>
                      </a:r>
                      <a:endParaRPr lang="ko-KR" altLang="en-US" sz="800" b="1" i="0" u="none" strike="noStrike" kern="1200" baseline="0" dirty="0">
                        <a:ln>
                          <a:solidFill>
                            <a:srgbClr val="000000">
                              <a:lumMod val="50000"/>
                              <a:lumOff val="50000"/>
                              <a:alpha val="0"/>
                            </a:srgbClr>
                          </a:solidFill>
                        </a:ln>
                        <a:solidFill>
                          <a:schemeClr val="tx2"/>
                        </a:solidFill>
                        <a:latin typeface="KPMG Bold" panose="020B0803030202040204" pitchFamily="34" charset="0"/>
                        <a:ea typeface="KoPub돋움체 Medium" panose="00000600000000000000" pitchFamily="2" charset="-127"/>
                        <a:cs typeface="+mn-cs"/>
                      </a:endParaRPr>
                    </a:p>
                  </a:txBody>
                  <a:tcPr marL="9525" marR="9525" marT="9525" marB="0" anchor="ctr">
                    <a:lnL w="12700" cap="flat" cmpd="sng" algn="ctr">
                      <a:no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92075" indent="-92075" algn="l" fontAlgn="ctr">
                        <a:buFont typeface="Arial" panose="020B0604020202020204" pitchFamily="34" charset="0"/>
                        <a:buChar char="•"/>
                        <a:defRPr lang="en-US" altLang="ko-KR" sz="900" b="0" i="0" u="none" strike="noStrike" kern="1200" baseline="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cs typeface="+mn-cs"/>
                        </a:defRPr>
                      </a:pPr>
                      <a:r>
                        <a:rPr lang="ko-KR" altLang="en-US" sz="800" b="0" i="0" u="none" strike="noStrike" kern="1200" baseline="0" dirty="0">
                          <a:ln>
                            <a:solidFill>
                              <a:srgbClr val="000000">
                                <a:lumMod val="50000"/>
                                <a:lumOff val="50000"/>
                                <a:alpha val="0"/>
                              </a:srgbClr>
                            </a:solidFill>
                          </a:ln>
                          <a:solidFill>
                            <a:schemeClr val="dk1"/>
                          </a:solidFill>
                          <a:latin typeface="+mn-ea"/>
                          <a:ea typeface="+mn-ea"/>
                          <a:cs typeface="+mn-cs"/>
                        </a:rPr>
                        <a:t>위탁기관과의 </a:t>
                      </a:r>
                      <a:r>
                        <a:rPr lang="ko-KR" altLang="en-US" sz="800" b="0" i="0" u="none" strike="noStrike" kern="1200" baseline="0" dirty="0" err="1">
                          <a:ln>
                            <a:solidFill>
                              <a:srgbClr val="000000">
                                <a:lumMod val="50000"/>
                                <a:lumOff val="50000"/>
                                <a:alpha val="0"/>
                              </a:srgbClr>
                            </a:solidFill>
                          </a:ln>
                          <a:solidFill>
                            <a:schemeClr val="dk1"/>
                          </a:solidFill>
                          <a:latin typeface="+mn-ea"/>
                          <a:ea typeface="+mn-ea"/>
                          <a:cs typeface="+mn-cs"/>
                        </a:rPr>
                        <a:t>협상･계약을</a:t>
                      </a:r>
                      <a:r>
                        <a:rPr lang="ko-KR" altLang="en-US" sz="800" b="0" i="0" u="none" strike="noStrike" kern="1200" baseline="0" dirty="0">
                          <a:ln>
                            <a:solidFill>
                              <a:srgbClr val="000000">
                                <a:lumMod val="50000"/>
                                <a:lumOff val="50000"/>
                                <a:alpha val="0"/>
                              </a:srgbClr>
                            </a:solidFill>
                          </a:ln>
                          <a:solidFill>
                            <a:schemeClr val="dk1"/>
                          </a:solidFill>
                          <a:latin typeface="+mn-ea"/>
                          <a:ea typeface="+mn-ea"/>
                          <a:cs typeface="+mn-cs"/>
                        </a:rPr>
                        <a:t> 통해 베트남 </a:t>
                      </a:r>
                      <a:r>
                        <a:rPr lang="en-US" altLang="ko-KR" sz="800" b="0" i="0" u="none" strike="noStrike" kern="1200" baseline="0" dirty="0">
                          <a:ln>
                            <a:solidFill>
                              <a:srgbClr val="000000">
                                <a:lumMod val="50000"/>
                                <a:lumOff val="50000"/>
                                <a:alpha val="0"/>
                              </a:srgbClr>
                            </a:solidFill>
                          </a:ln>
                          <a:solidFill>
                            <a:schemeClr val="dk1"/>
                          </a:solidFill>
                          <a:latin typeface="+mn-ea"/>
                          <a:ea typeface="+mn-ea"/>
                          <a:cs typeface="+mn-cs"/>
                        </a:rPr>
                        <a:t>(</a:t>
                      </a:r>
                      <a:r>
                        <a:rPr lang="ko-KR" altLang="en-US" sz="800" b="0" i="0" u="none" strike="noStrike" kern="1200" baseline="0" dirty="0">
                          <a:ln>
                            <a:solidFill>
                              <a:srgbClr val="000000">
                                <a:lumMod val="50000"/>
                                <a:lumOff val="50000"/>
                                <a:alpha val="0"/>
                              </a:srgbClr>
                            </a:solidFill>
                          </a:ln>
                          <a:solidFill>
                            <a:schemeClr val="dk1"/>
                          </a:solidFill>
                          <a:latin typeface="+mn-ea"/>
                          <a:ea typeface="+mn-ea"/>
                          <a:cs typeface="+mn-cs"/>
                        </a:rPr>
                        <a:t>재</a:t>
                      </a:r>
                      <a:r>
                        <a:rPr lang="en-US" altLang="ko-KR" sz="800" b="0" i="0" u="none" strike="noStrike" kern="1200" baseline="0" dirty="0">
                          <a:ln>
                            <a:solidFill>
                              <a:srgbClr val="000000">
                                <a:lumMod val="50000"/>
                                <a:lumOff val="50000"/>
                                <a:alpha val="0"/>
                              </a:srgbClr>
                            </a:solidFill>
                          </a:ln>
                          <a:solidFill>
                            <a:schemeClr val="dk1"/>
                          </a:solidFill>
                          <a:latin typeface="+mn-ea"/>
                          <a:ea typeface="+mn-ea"/>
                          <a:cs typeface="+mn-cs"/>
                        </a:rPr>
                        <a:t>)</a:t>
                      </a:r>
                      <a:r>
                        <a:rPr lang="ko-KR" altLang="en-US" sz="800" b="0" i="0" u="none" strike="noStrike" kern="1200" baseline="0" dirty="0">
                          <a:ln>
                            <a:solidFill>
                              <a:srgbClr val="000000">
                                <a:lumMod val="50000"/>
                                <a:lumOff val="50000"/>
                                <a:alpha val="0"/>
                              </a:srgbClr>
                            </a:solidFill>
                          </a:ln>
                          <a:solidFill>
                            <a:schemeClr val="dk1"/>
                          </a:solidFill>
                          <a:latin typeface="+mn-ea"/>
                          <a:ea typeface="+mn-ea"/>
                          <a:cs typeface="+mn-cs"/>
                        </a:rPr>
                        <a:t>보험사의 업무 일부에 대한 아웃소싱 허용 </a:t>
                      </a:r>
                      <a:endParaRPr lang="en-US" altLang="ko-KR" sz="800" b="0" i="0" u="none" strike="noStrike" kern="1200" baseline="0" dirty="0">
                        <a:ln>
                          <a:solidFill>
                            <a:srgbClr val="000000">
                              <a:lumMod val="50000"/>
                              <a:lumOff val="50000"/>
                              <a:alpha val="0"/>
                            </a:srgbClr>
                          </a:solidFill>
                        </a:ln>
                        <a:solidFill>
                          <a:schemeClr val="dk1"/>
                        </a:solidFill>
                        <a:latin typeface="+mn-ea"/>
                        <a:ea typeface="+mn-ea"/>
                        <a:cs typeface="+mn-cs"/>
                      </a:endParaRPr>
                    </a:p>
                    <a:p>
                      <a:pPr marL="92075" indent="-92075" algn="l" fontAlgn="ctr">
                        <a:buFont typeface="Arial" panose="020B0604020202020204" pitchFamily="34" charset="0"/>
                        <a:buChar char="•"/>
                        <a:defRPr lang="en-US" altLang="ko-KR" sz="900" b="0" i="0" u="none" strike="noStrike" kern="1200" baseline="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cs typeface="+mn-cs"/>
                        </a:defRPr>
                      </a:pPr>
                      <a:r>
                        <a:rPr lang="ko-KR" altLang="en-US" sz="800" b="0" i="0" u="none" strike="noStrike" kern="1200" baseline="0" dirty="0">
                          <a:ln>
                            <a:solidFill>
                              <a:srgbClr val="000000">
                                <a:lumMod val="50000"/>
                                <a:lumOff val="50000"/>
                                <a:alpha val="0"/>
                              </a:srgbClr>
                            </a:solidFill>
                          </a:ln>
                          <a:solidFill>
                            <a:schemeClr val="dk1"/>
                          </a:solidFill>
                          <a:latin typeface="+mn-ea"/>
                          <a:ea typeface="+mn-ea"/>
                          <a:cs typeface="+mn-cs"/>
                        </a:rPr>
                        <a:t>베트남 보험사가 아웃소싱 할 수 없는 예외 업무는 ‘내부통제</a:t>
                      </a:r>
                      <a:r>
                        <a:rPr lang="en-US" altLang="ko-KR" sz="800" b="0" i="0" u="none" strike="noStrike" kern="1200" baseline="0" dirty="0">
                          <a:ln>
                            <a:solidFill>
                              <a:srgbClr val="000000">
                                <a:lumMod val="50000"/>
                                <a:lumOff val="50000"/>
                                <a:alpha val="0"/>
                              </a:srgbClr>
                            </a:solidFill>
                          </a:ln>
                          <a:solidFill>
                            <a:schemeClr val="dk1"/>
                          </a:solidFill>
                          <a:latin typeface="+mn-ea"/>
                          <a:ea typeface="+mn-ea"/>
                          <a:cs typeface="+mn-cs"/>
                        </a:rPr>
                        <a:t>, </a:t>
                      </a:r>
                      <a:r>
                        <a:rPr lang="ko-KR" altLang="en-US" sz="800" b="0" i="0" u="none" strike="noStrike" kern="1200" baseline="0" dirty="0">
                          <a:ln>
                            <a:solidFill>
                              <a:srgbClr val="000000">
                                <a:lumMod val="50000"/>
                                <a:lumOff val="50000"/>
                                <a:alpha val="0"/>
                              </a:srgbClr>
                            </a:solidFill>
                          </a:ln>
                          <a:solidFill>
                            <a:schemeClr val="dk1"/>
                          </a:solidFill>
                          <a:latin typeface="+mn-ea"/>
                          <a:ea typeface="+mn-ea"/>
                          <a:cs typeface="+mn-cs"/>
                        </a:rPr>
                        <a:t>내부감사</a:t>
                      </a:r>
                      <a:r>
                        <a:rPr lang="en-US" altLang="ko-KR" sz="800" b="0" i="0" u="none" strike="noStrike" kern="1200" baseline="0" dirty="0">
                          <a:ln>
                            <a:solidFill>
                              <a:srgbClr val="000000">
                                <a:lumMod val="50000"/>
                                <a:lumOff val="50000"/>
                                <a:alpha val="0"/>
                              </a:srgbClr>
                            </a:solidFill>
                          </a:ln>
                          <a:solidFill>
                            <a:schemeClr val="dk1"/>
                          </a:solidFill>
                          <a:latin typeface="+mn-ea"/>
                          <a:ea typeface="+mn-ea"/>
                          <a:cs typeface="+mn-cs"/>
                        </a:rPr>
                        <a:t>, </a:t>
                      </a:r>
                      <a:r>
                        <a:rPr lang="ko-KR" altLang="en-US" sz="800" b="0" i="0" u="none" strike="noStrike" kern="1200" baseline="0" dirty="0">
                          <a:ln>
                            <a:solidFill>
                              <a:srgbClr val="000000">
                                <a:lumMod val="50000"/>
                                <a:lumOff val="50000"/>
                                <a:alpha val="0"/>
                              </a:srgbClr>
                            </a:solidFill>
                          </a:ln>
                          <a:solidFill>
                            <a:schemeClr val="dk1"/>
                          </a:solidFill>
                          <a:latin typeface="+mn-ea"/>
                          <a:ea typeface="+mn-ea"/>
                          <a:cs typeface="+mn-cs"/>
                        </a:rPr>
                        <a:t>위험관리</a:t>
                      </a:r>
                      <a:r>
                        <a:rPr lang="en-US" altLang="ko-KR" sz="800" b="0" i="0" u="none" strike="noStrike" kern="1200" baseline="0" dirty="0">
                          <a:ln>
                            <a:solidFill>
                              <a:srgbClr val="000000">
                                <a:lumMod val="50000"/>
                                <a:lumOff val="50000"/>
                                <a:alpha val="0"/>
                              </a:srgbClr>
                            </a:solidFill>
                          </a:ln>
                          <a:solidFill>
                            <a:schemeClr val="dk1"/>
                          </a:solidFill>
                          <a:latin typeface="+mn-ea"/>
                          <a:ea typeface="+mn-ea"/>
                          <a:cs typeface="+mn-cs"/>
                        </a:rPr>
                        <a:t>, </a:t>
                      </a:r>
                      <a:r>
                        <a:rPr lang="ko-KR" altLang="en-US" sz="800" b="0" i="0" u="none" strike="noStrike" kern="1200" baseline="0" dirty="0">
                          <a:ln>
                            <a:solidFill>
                              <a:srgbClr val="000000">
                                <a:lumMod val="50000"/>
                                <a:lumOff val="50000"/>
                                <a:alpha val="0"/>
                              </a:srgbClr>
                            </a:solidFill>
                          </a:ln>
                          <a:solidFill>
                            <a:schemeClr val="dk1"/>
                          </a:solidFill>
                          <a:latin typeface="+mn-ea"/>
                          <a:ea typeface="+mn-ea"/>
                          <a:cs typeface="+mn-cs"/>
                        </a:rPr>
                        <a:t>보험상품 제공</a:t>
                      </a:r>
                      <a:r>
                        <a:rPr lang="en-US" altLang="ko-KR" sz="800" b="0" i="0" u="none" strike="noStrike" kern="1200" baseline="0" dirty="0">
                          <a:ln>
                            <a:solidFill>
                              <a:srgbClr val="000000">
                                <a:lumMod val="50000"/>
                                <a:lumOff val="50000"/>
                                <a:alpha val="0"/>
                              </a:srgbClr>
                            </a:solidFill>
                          </a:ln>
                          <a:solidFill>
                            <a:schemeClr val="dk1"/>
                          </a:solidFill>
                          <a:latin typeface="+mn-ea"/>
                          <a:ea typeface="+mn-ea"/>
                          <a:cs typeface="+mn-cs"/>
                        </a:rPr>
                        <a:t>, </a:t>
                      </a:r>
                      <a:r>
                        <a:rPr lang="ko-KR" altLang="en-US" sz="800" b="0" i="0" u="none" strike="noStrike" kern="1200" baseline="0" dirty="0">
                          <a:ln>
                            <a:solidFill>
                              <a:srgbClr val="000000">
                                <a:lumMod val="50000"/>
                                <a:lumOff val="50000"/>
                                <a:alpha val="0"/>
                              </a:srgbClr>
                            </a:solidFill>
                          </a:ln>
                          <a:solidFill>
                            <a:schemeClr val="dk1"/>
                          </a:solidFill>
                          <a:latin typeface="+mn-ea"/>
                          <a:ea typeface="+mn-ea"/>
                          <a:cs typeface="+mn-cs"/>
                        </a:rPr>
                        <a:t>보험계약에 관한 준비 업무</a:t>
                      </a:r>
                      <a:r>
                        <a:rPr lang="en-US" altLang="ko-KR" sz="800" b="0" i="0" u="none" strike="noStrike" kern="1200" baseline="0" dirty="0">
                          <a:ln>
                            <a:solidFill>
                              <a:srgbClr val="000000">
                                <a:lumMod val="50000"/>
                                <a:lumOff val="50000"/>
                                <a:alpha val="0"/>
                              </a:srgbClr>
                            </a:solidFill>
                          </a:ln>
                          <a:solidFill>
                            <a:schemeClr val="dk1"/>
                          </a:solidFill>
                          <a:latin typeface="+mn-ea"/>
                          <a:ea typeface="+mn-ea"/>
                          <a:cs typeface="+mn-cs"/>
                        </a:rPr>
                        <a:t>(Arrangement)’</a:t>
                      </a:r>
                      <a:r>
                        <a:rPr lang="ko-KR" altLang="en-US" sz="800" b="0" i="0" u="none" strike="noStrike" kern="1200" baseline="0" dirty="0">
                          <a:ln>
                            <a:solidFill>
                              <a:srgbClr val="000000">
                                <a:lumMod val="50000"/>
                                <a:lumOff val="50000"/>
                                <a:alpha val="0"/>
                              </a:srgbClr>
                            </a:solidFill>
                          </a:ln>
                          <a:solidFill>
                            <a:schemeClr val="dk1"/>
                          </a:solidFill>
                          <a:latin typeface="+mn-ea"/>
                          <a:ea typeface="+mn-ea"/>
                          <a:cs typeface="+mn-cs"/>
                        </a:rPr>
                        <a:t>로 제한</a:t>
                      </a:r>
                      <a:endParaRPr lang="en-US" altLang="ko-KR" sz="800" b="0" i="0" u="none" strike="noStrike" kern="1200" baseline="0" dirty="0">
                        <a:ln>
                          <a:solidFill>
                            <a:srgbClr val="000000">
                              <a:lumMod val="50000"/>
                              <a:lumOff val="50000"/>
                              <a:alpha val="0"/>
                            </a:srgbClr>
                          </a:solidFill>
                        </a:ln>
                        <a:solidFill>
                          <a:schemeClr val="dk1"/>
                        </a:solidFill>
                        <a:latin typeface="+mn-ea"/>
                        <a:ea typeface="+mn-ea"/>
                        <a:cs typeface="+mn-cs"/>
                      </a:endParaRPr>
                    </a:p>
                  </a:txBody>
                  <a:tcPr marL="72000" marR="9525" marT="9525" marB="0" anchor="ctr">
                    <a:lnL w="3175" cap="flat" cmpd="sng" algn="ctr">
                      <a:solidFill>
                        <a:schemeClr val="bg1">
                          <a:lumMod val="75000"/>
                        </a:schemeClr>
                      </a:solidFill>
                      <a:prstDash val="solid"/>
                      <a:round/>
                      <a:headEnd type="none" w="med" len="med"/>
                      <a:tailEnd type="none" w="med" len="med"/>
                    </a:lnL>
                    <a:lnR w="3175"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4429827"/>
                  </a:ext>
                </a:extLst>
              </a:tr>
              <a:tr h="402254">
                <a:tc>
                  <a:txBody>
                    <a:bodyPr/>
                    <a:lstStyle/>
                    <a:p>
                      <a:pPr algn="ctr" fontAlgn="ctr">
                        <a:defRPr lang="en-US" altLang="ko-KR" sz="900" b="0" i="0" u="none" strike="noStrike" kern="1200" baseline="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cs typeface="+mn-cs"/>
                        </a:defRPr>
                      </a:pPr>
                      <a:r>
                        <a:rPr lang="ko-KR" altLang="en-US" sz="800" b="0" i="0" u="none" strike="noStrike" baseline="0" dirty="0">
                          <a:solidFill>
                            <a:schemeClr val="dk1"/>
                          </a:solidFill>
                          <a:latin typeface="+mn-lt"/>
                          <a:ea typeface="+mn-ea"/>
                          <a:cs typeface="+mn-cs"/>
                        </a:rPr>
                        <a:t>온라인채널  판매</a:t>
                      </a:r>
                      <a:endParaRPr lang="ko-KR" altLang="en-US" sz="800" b="0" i="0" u="none" strike="noStrike" kern="1200" baseline="0" dirty="0">
                        <a:ln>
                          <a:solidFill>
                            <a:srgbClr val="000000">
                              <a:lumMod val="50000"/>
                              <a:lumOff val="50000"/>
                              <a:alpha val="0"/>
                            </a:srgbClr>
                          </a:solidFill>
                        </a:ln>
                        <a:solidFill>
                          <a:schemeClr val="tx1">
                            <a:lumMod val="75000"/>
                            <a:lumOff val="25000"/>
                          </a:schemeClr>
                        </a:solidFill>
                        <a:latin typeface="KPMG Bold" panose="020B0803030202040204" pitchFamily="34" charset="0"/>
                        <a:ea typeface="KoPub돋움체 Medium" panose="00000600000000000000" pitchFamily="2" charset="-127"/>
                        <a:cs typeface="+mn-cs"/>
                      </a:endParaRPr>
                    </a:p>
                  </a:txBody>
                  <a:tcPr marL="9525" marR="9525" marT="9525" marB="0" anchor="ctr">
                    <a:lnL w="12700" cap="flat" cmpd="sng" algn="ctr">
                      <a:no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92075" indent="-92075" algn="l" fontAlgn="ctr">
                        <a:buFont typeface="Arial" panose="020B0604020202020204" pitchFamily="34" charset="0"/>
                        <a:buChar char="•"/>
                        <a:defRPr lang="en-US" altLang="ko-KR" sz="900" b="0" i="0" u="none" strike="noStrike" kern="1200" baseline="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cs typeface="+mn-cs"/>
                        </a:defRPr>
                      </a:pPr>
                      <a:r>
                        <a:rPr lang="ko-KR" altLang="en-US" sz="800" b="0" i="0" u="none" strike="noStrike" kern="1200" baseline="0" dirty="0">
                          <a:ln>
                            <a:solidFill>
                              <a:srgbClr val="000000">
                                <a:lumMod val="50000"/>
                                <a:lumOff val="50000"/>
                                <a:alpha val="0"/>
                              </a:srgbClr>
                            </a:solidFill>
                          </a:ln>
                          <a:solidFill>
                            <a:schemeClr val="dk1"/>
                          </a:solidFill>
                          <a:latin typeface="+mn-ea"/>
                          <a:ea typeface="+mn-ea"/>
                          <a:cs typeface="+mn-cs"/>
                        </a:rPr>
                        <a:t>온라인채널을 통해 보험상품 및 서비스를 제공할 수 있는 </a:t>
                      </a:r>
                      <a:r>
                        <a:rPr lang="ko-KR" altLang="en-US" sz="800" b="0" i="0" u="none" strike="noStrike" kern="1200" baseline="0" dirty="0" err="1">
                          <a:ln>
                            <a:solidFill>
                              <a:srgbClr val="000000">
                                <a:lumMod val="50000"/>
                                <a:lumOff val="50000"/>
                                <a:alpha val="0"/>
                              </a:srgbClr>
                            </a:solidFill>
                          </a:ln>
                          <a:solidFill>
                            <a:schemeClr val="dk1"/>
                          </a:solidFill>
                          <a:latin typeface="+mn-ea"/>
                          <a:ea typeface="+mn-ea"/>
                          <a:cs typeface="+mn-cs"/>
                        </a:rPr>
                        <a:t>조직･개인은</a:t>
                      </a:r>
                      <a:r>
                        <a:rPr lang="ko-KR" altLang="en-US" sz="800" b="0" i="0" u="none" strike="noStrike" kern="1200" baseline="0" dirty="0">
                          <a:ln>
                            <a:solidFill>
                              <a:srgbClr val="000000">
                                <a:lumMod val="50000"/>
                                <a:lumOff val="50000"/>
                                <a:alpha val="0"/>
                              </a:srgbClr>
                            </a:solidFill>
                          </a:ln>
                          <a:solidFill>
                            <a:schemeClr val="dk1"/>
                          </a:solidFill>
                          <a:latin typeface="+mn-ea"/>
                          <a:ea typeface="+mn-ea"/>
                          <a:cs typeface="+mn-cs"/>
                        </a:rPr>
                        <a:t> 보험사</a:t>
                      </a:r>
                      <a:r>
                        <a:rPr lang="en-US" altLang="ko-KR" sz="800" b="0" i="0" u="none" strike="noStrike" kern="1200" baseline="0" dirty="0">
                          <a:ln>
                            <a:solidFill>
                              <a:srgbClr val="000000">
                                <a:lumMod val="50000"/>
                                <a:lumOff val="50000"/>
                                <a:alpha val="0"/>
                              </a:srgbClr>
                            </a:solidFill>
                          </a:ln>
                          <a:solidFill>
                            <a:schemeClr val="dk1"/>
                          </a:solidFill>
                          <a:latin typeface="+mn-ea"/>
                          <a:ea typeface="+mn-ea"/>
                          <a:cs typeface="+mn-cs"/>
                        </a:rPr>
                        <a:t>, </a:t>
                      </a:r>
                      <a:r>
                        <a:rPr lang="ko-KR" altLang="en-US" sz="800" b="0" i="0" u="none" strike="noStrike" kern="1200" baseline="0" dirty="0">
                          <a:ln>
                            <a:solidFill>
                              <a:srgbClr val="000000">
                                <a:lumMod val="50000"/>
                                <a:lumOff val="50000"/>
                                <a:alpha val="0"/>
                              </a:srgbClr>
                            </a:solidFill>
                          </a:ln>
                          <a:solidFill>
                            <a:schemeClr val="dk1"/>
                          </a:solidFill>
                          <a:latin typeface="+mn-ea"/>
                          <a:ea typeface="+mn-ea"/>
                          <a:cs typeface="+mn-cs"/>
                        </a:rPr>
                        <a:t>외국 보험사 지점</a:t>
                      </a:r>
                      <a:r>
                        <a:rPr lang="en-US" altLang="ko-KR" sz="800" b="0" i="0" u="none" strike="noStrike" kern="1200" baseline="0" dirty="0">
                          <a:ln>
                            <a:solidFill>
                              <a:srgbClr val="000000">
                                <a:lumMod val="50000"/>
                                <a:lumOff val="50000"/>
                                <a:alpha val="0"/>
                              </a:srgbClr>
                            </a:solidFill>
                          </a:ln>
                          <a:solidFill>
                            <a:schemeClr val="dk1"/>
                          </a:solidFill>
                          <a:latin typeface="+mn-ea"/>
                          <a:ea typeface="+mn-ea"/>
                          <a:cs typeface="+mn-cs"/>
                        </a:rPr>
                        <a:t>, </a:t>
                      </a:r>
                      <a:r>
                        <a:rPr lang="ko-KR" altLang="en-US" sz="800" b="0" i="0" u="none" strike="noStrike" kern="1200" baseline="0" dirty="0">
                          <a:ln>
                            <a:solidFill>
                              <a:srgbClr val="000000">
                                <a:lumMod val="50000"/>
                                <a:lumOff val="50000"/>
                                <a:alpha val="0"/>
                              </a:srgbClr>
                            </a:solidFill>
                          </a:ln>
                          <a:solidFill>
                            <a:schemeClr val="dk1"/>
                          </a:solidFill>
                          <a:latin typeface="+mn-ea"/>
                          <a:ea typeface="+mn-ea"/>
                          <a:cs typeface="+mn-cs"/>
                        </a:rPr>
                        <a:t>보험대리점</a:t>
                      </a:r>
                      <a:r>
                        <a:rPr lang="en-US" altLang="ko-KR" sz="800" b="0" i="0" u="none" strike="noStrike" kern="1200" baseline="0" dirty="0">
                          <a:ln>
                            <a:solidFill>
                              <a:srgbClr val="000000">
                                <a:lumMod val="50000"/>
                                <a:lumOff val="50000"/>
                                <a:alpha val="0"/>
                              </a:srgbClr>
                            </a:solidFill>
                          </a:ln>
                          <a:solidFill>
                            <a:schemeClr val="dk1"/>
                          </a:solidFill>
                          <a:latin typeface="+mn-ea"/>
                          <a:ea typeface="+mn-ea"/>
                          <a:cs typeface="+mn-cs"/>
                        </a:rPr>
                        <a:t>, </a:t>
                      </a:r>
                      <a:r>
                        <a:rPr lang="ko-KR" altLang="en-US" sz="800" b="0" i="0" u="none" strike="noStrike" kern="1200" baseline="0" dirty="0">
                          <a:ln>
                            <a:solidFill>
                              <a:srgbClr val="000000">
                                <a:lumMod val="50000"/>
                                <a:lumOff val="50000"/>
                                <a:alpha val="0"/>
                              </a:srgbClr>
                            </a:solidFill>
                          </a:ln>
                          <a:solidFill>
                            <a:schemeClr val="dk1"/>
                          </a:solidFill>
                          <a:latin typeface="+mn-ea"/>
                          <a:ea typeface="+mn-ea"/>
                          <a:cs typeface="+mn-cs"/>
                        </a:rPr>
                        <a:t>보험중개사</a:t>
                      </a:r>
                      <a:r>
                        <a:rPr lang="en-US" altLang="ko-KR" sz="800" b="0" i="0" u="none" strike="noStrike" kern="1200" baseline="0" dirty="0">
                          <a:ln>
                            <a:solidFill>
                              <a:srgbClr val="000000">
                                <a:lumMod val="50000"/>
                                <a:lumOff val="50000"/>
                                <a:alpha val="0"/>
                              </a:srgbClr>
                            </a:solidFill>
                          </a:ln>
                          <a:solidFill>
                            <a:schemeClr val="dk1"/>
                          </a:solidFill>
                          <a:latin typeface="+mn-ea"/>
                          <a:ea typeface="+mn-ea"/>
                          <a:cs typeface="+mn-cs"/>
                        </a:rPr>
                        <a:t>, </a:t>
                      </a:r>
                      <a:r>
                        <a:rPr lang="ko-KR" altLang="en-US" sz="800" b="0" i="0" u="none" strike="noStrike" kern="1200" baseline="0" dirty="0">
                          <a:ln>
                            <a:solidFill>
                              <a:srgbClr val="000000">
                                <a:lumMod val="50000"/>
                                <a:lumOff val="50000"/>
                                <a:alpha val="0"/>
                              </a:srgbClr>
                            </a:solidFill>
                          </a:ln>
                          <a:solidFill>
                            <a:schemeClr val="dk1"/>
                          </a:solidFill>
                          <a:latin typeface="+mn-ea"/>
                          <a:ea typeface="+mn-ea"/>
                          <a:cs typeface="+mn-cs"/>
                        </a:rPr>
                        <a:t>미소보험사</a:t>
                      </a:r>
                      <a:r>
                        <a:rPr lang="en-US" altLang="ko-KR" sz="800" b="0" i="0" u="none" strike="noStrike" kern="1200" baseline="0" dirty="0">
                          <a:ln>
                            <a:solidFill>
                              <a:srgbClr val="000000">
                                <a:lumMod val="50000"/>
                                <a:lumOff val="50000"/>
                                <a:alpha val="0"/>
                              </a:srgbClr>
                            </a:solidFill>
                          </a:ln>
                          <a:solidFill>
                            <a:schemeClr val="dk1"/>
                          </a:solidFill>
                          <a:latin typeface="+mn-ea"/>
                          <a:ea typeface="+mn-ea"/>
                          <a:cs typeface="+mn-cs"/>
                        </a:rPr>
                        <a:t>(Micro-insurance companies)</a:t>
                      </a:r>
                      <a:r>
                        <a:rPr lang="ko-KR" altLang="en-US" sz="800" b="0" i="0" u="none" strike="noStrike" kern="1200" baseline="0" dirty="0">
                          <a:ln>
                            <a:solidFill>
                              <a:srgbClr val="000000">
                                <a:lumMod val="50000"/>
                                <a:lumOff val="50000"/>
                                <a:alpha val="0"/>
                              </a:srgbClr>
                            </a:solidFill>
                          </a:ln>
                          <a:solidFill>
                            <a:schemeClr val="dk1"/>
                          </a:solidFill>
                          <a:latin typeface="+mn-ea"/>
                          <a:ea typeface="+mn-ea"/>
                          <a:cs typeface="+mn-cs"/>
                        </a:rPr>
                        <a:t>로 규정 </a:t>
                      </a:r>
                      <a:endParaRPr lang="en-US" altLang="ko-KR" sz="800" b="0" i="0" u="none" strike="noStrike" kern="1200" baseline="0" dirty="0">
                        <a:ln>
                          <a:solidFill>
                            <a:srgbClr val="000000">
                              <a:lumMod val="50000"/>
                              <a:lumOff val="50000"/>
                              <a:alpha val="0"/>
                            </a:srgbClr>
                          </a:solidFill>
                        </a:ln>
                        <a:solidFill>
                          <a:schemeClr val="dk1"/>
                        </a:solidFill>
                        <a:latin typeface="+mn-ea"/>
                        <a:ea typeface="+mn-ea"/>
                        <a:cs typeface="+mn-cs"/>
                      </a:endParaRPr>
                    </a:p>
                    <a:p>
                      <a:pPr marL="92075" indent="-92075" algn="l" fontAlgn="ctr">
                        <a:buFont typeface="Arial" panose="020B0604020202020204" pitchFamily="34" charset="0"/>
                        <a:buChar char="•"/>
                        <a:defRPr lang="en-US" altLang="ko-KR" sz="900" b="0" i="0" u="none" strike="noStrike" kern="1200" baseline="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cs typeface="+mn-cs"/>
                        </a:defRPr>
                      </a:pPr>
                      <a:r>
                        <a:rPr lang="ko-KR" altLang="en-US" sz="800" b="0" i="0" u="none" strike="noStrike" kern="1200" baseline="0" dirty="0">
                          <a:ln>
                            <a:solidFill>
                              <a:srgbClr val="000000">
                                <a:lumMod val="50000"/>
                                <a:lumOff val="50000"/>
                                <a:alpha val="0"/>
                              </a:srgbClr>
                            </a:solidFill>
                          </a:ln>
                          <a:solidFill>
                            <a:schemeClr val="dk1"/>
                          </a:solidFill>
                          <a:latin typeface="+mn-ea"/>
                          <a:ea typeface="+mn-ea"/>
                          <a:cs typeface="+mn-cs"/>
                        </a:rPr>
                        <a:t>보험업계가 </a:t>
                      </a:r>
                      <a:r>
                        <a:rPr lang="en-US" altLang="ko-KR" sz="800" b="0" i="0" u="none" strike="noStrike" kern="1200" baseline="0" dirty="0">
                          <a:ln>
                            <a:solidFill>
                              <a:srgbClr val="000000">
                                <a:lumMod val="50000"/>
                                <a:lumOff val="50000"/>
                                <a:alpha val="0"/>
                              </a:srgbClr>
                            </a:solidFill>
                          </a:ln>
                          <a:solidFill>
                            <a:schemeClr val="dk1"/>
                          </a:solidFill>
                          <a:latin typeface="+mn-ea"/>
                          <a:ea typeface="+mn-ea"/>
                          <a:cs typeface="+mn-cs"/>
                        </a:rPr>
                        <a:t>IT </a:t>
                      </a:r>
                      <a:r>
                        <a:rPr lang="ko-KR" altLang="en-US" sz="800" b="0" i="0" u="none" strike="noStrike" kern="1200" baseline="0" dirty="0">
                          <a:ln>
                            <a:solidFill>
                              <a:srgbClr val="000000">
                                <a:lumMod val="50000"/>
                                <a:lumOff val="50000"/>
                                <a:alpha val="0"/>
                              </a:srgbClr>
                            </a:solidFill>
                          </a:ln>
                          <a:solidFill>
                            <a:schemeClr val="dk1"/>
                          </a:solidFill>
                          <a:latin typeface="+mn-ea"/>
                          <a:ea typeface="+mn-ea"/>
                          <a:cs typeface="+mn-cs"/>
                        </a:rPr>
                        <a:t>기술을 사용하기 위해서는 신법 외에도 </a:t>
                      </a:r>
                      <a:r>
                        <a:rPr lang="en-US" altLang="ko-KR" sz="800" b="0" i="0" u="none" strike="noStrike" kern="1200" baseline="0" dirty="0">
                          <a:ln>
                            <a:solidFill>
                              <a:srgbClr val="000000">
                                <a:lumMod val="50000"/>
                                <a:lumOff val="50000"/>
                                <a:alpha val="0"/>
                              </a:srgbClr>
                            </a:solidFill>
                          </a:ln>
                          <a:solidFill>
                            <a:schemeClr val="dk1"/>
                          </a:solidFill>
                          <a:latin typeface="+mn-ea"/>
                          <a:ea typeface="+mn-ea"/>
                          <a:cs typeface="+mn-cs"/>
                        </a:rPr>
                        <a:t>IT </a:t>
                      </a:r>
                      <a:r>
                        <a:rPr lang="ko-KR" altLang="en-US" sz="800" b="0" i="0" u="none" strike="noStrike" kern="1200" baseline="0" dirty="0">
                          <a:ln>
                            <a:solidFill>
                              <a:srgbClr val="000000">
                                <a:lumMod val="50000"/>
                                <a:lumOff val="50000"/>
                                <a:alpha val="0"/>
                              </a:srgbClr>
                            </a:solidFill>
                          </a:ln>
                          <a:solidFill>
                            <a:schemeClr val="dk1"/>
                          </a:solidFill>
                          <a:latin typeface="+mn-ea"/>
                          <a:ea typeface="+mn-ea"/>
                          <a:cs typeface="+mn-cs"/>
                        </a:rPr>
                        <a:t>사용에 관한 기타 법령 준수 필요</a:t>
                      </a:r>
                      <a:endParaRPr lang="en-US" altLang="ko-KR" sz="800" b="0" i="0" u="none" strike="noStrike" kern="1200" baseline="0" dirty="0">
                        <a:ln>
                          <a:solidFill>
                            <a:srgbClr val="000000">
                              <a:lumMod val="50000"/>
                              <a:lumOff val="50000"/>
                              <a:alpha val="0"/>
                            </a:srgbClr>
                          </a:solidFill>
                        </a:ln>
                        <a:solidFill>
                          <a:schemeClr val="dk1"/>
                        </a:solidFill>
                        <a:latin typeface="+mn-ea"/>
                        <a:ea typeface="+mn-ea"/>
                        <a:cs typeface="+mn-cs"/>
                      </a:endParaRPr>
                    </a:p>
                  </a:txBody>
                  <a:tcPr marL="72000" marR="9525" marT="9525" marB="0" anchor="ctr">
                    <a:lnL w="3175" cap="flat" cmpd="sng" algn="ctr">
                      <a:solidFill>
                        <a:schemeClr val="bg1">
                          <a:lumMod val="75000"/>
                        </a:schemeClr>
                      </a:solidFill>
                      <a:prstDash val="solid"/>
                      <a:round/>
                      <a:headEnd type="none" w="med" len="med"/>
                      <a:tailEnd type="none" w="med" len="med"/>
                    </a:lnL>
                    <a:lnR w="3175"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23031141"/>
                  </a:ext>
                </a:extLst>
              </a:tr>
              <a:tr h="271573">
                <a:tc>
                  <a:txBody>
                    <a:bodyPr/>
                    <a:lstStyle/>
                    <a:p>
                      <a:pPr algn="ctr" fontAlgn="ctr">
                        <a:defRPr lang="en-US" altLang="ko-KR" sz="900" b="0" i="0" u="none" strike="noStrike" kern="1200" baseline="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cs typeface="+mn-cs"/>
                        </a:defRPr>
                      </a:pPr>
                      <a:r>
                        <a:rPr lang="ko-KR" altLang="en-US" sz="800" b="0" i="0" u="none" strike="noStrike" baseline="0" dirty="0">
                          <a:solidFill>
                            <a:schemeClr val="dk1"/>
                          </a:solidFill>
                          <a:latin typeface="+mn-lt"/>
                          <a:ea typeface="+mn-ea"/>
                          <a:cs typeface="+mn-cs"/>
                        </a:rPr>
                        <a:t>보험대리점</a:t>
                      </a:r>
                      <a:endParaRPr lang="ko-KR" altLang="en-US" sz="800" b="0" i="0" u="none" strike="noStrike" kern="1200" baseline="0" dirty="0">
                        <a:ln>
                          <a:solidFill>
                            <a:srgbClr val="000000">
                              <a:lumMod val="50000"/>
                              <a:lumOff val="50000"/>
                              <a:alpha val="0"/>
                            </a:srgbClr>
                          </a:solidFill>
                        </a:ln>
                        <a:solidFill>
                          <a:schemeClr val="tx1">
                            <a:lumMod val="75000"/>
                            <a:lumOff val="25000"/>
                          </a:schemeClr>
                        </a:solidFill>
                        <a:latin typeface="KPMG Bold" panose="020B0803030202040204" pitchFamily="34" charset="0"/>
                        <a:ea typeface="KoPub돋움체 Medium" panose="00000600000000000000" pitchFamily="2" charset="-127"/>
                        <a:cs typeface="+mn-cs"/>
                      </a:endParaRPr>
                    </a:p>
                  </a:txBody>
                  <a:tcPr marL="9525" marR="9525" marT="9525" marB="0" anchor="ctr">
                    <a:lnL w="12700" cap="flat" cmpd="sng" algn="ctr">
                      <a:no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92075" indent="-92075" algn="l" fontAlgn="ctr">
                        <a:buFont typeface="Arial" panose="020B0604020202020204" pitchFamily="34" charset="0"/>
                        <a:buChar char="•"/>
                        <a:defRPr lang="en-US" altLang="ko-KR" sz="900" b="0" i="0" u="none" strike="noStrike" kern="1200" baseline="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cs typeface="+mn-cs"/>
                        </a:defRPr>
                      </a:pPr>
                      <a:r>
                        <a:rPr lang="ko-KR" altLang="en-US" sz="800" b="0" i="0" u="none" strike="noStrike" kern="1200" baseline="0" dirty="0">
                          <a:ln>
                            <a:solidFill>
                              <a:srgbClr val="000000">
                                <a:lumMod val="50000"/>
                                <a:lumOff val="50000"/>
                                <a:alpha val="0"/>
                              </a:srgbClr>
                            </a:solidFill>
                          </a:ln>
                          <a:solidFill>
                            <a:schemeClr val="dk1"/>
                          </a:solidFill>
                          <a:latin typeface="+mn-ea"/>
                          <a:ea typeface="+mn-ea"/>
                          <a:cs typeface="+mn-cs"/>
                        </a:rPr>
                        <a:t>기존에도 보험대리점의 운영원칙</a:t>
                      </a:r>
                      <a:r>
                        <a:rPr lang="en-US" altLang="ko-KR" sz="800" b="0" i="0" u="none" strike="noStrike" kern="1200" baseline="0" dirty="0">
                          <a:ln>
                            <a:solidFill>
                              <a:srgbClr val="000000">
                                <a:lumMod val="50000"/>
                                <a:lumOff val="50000"/>
                                <a:alpha val="0"/>
                              </a:srgbClr>
                            </a:solidFill>
                          </a:ln>
                          <a:solidFill>
                            <a:schemeClr val="dk1"/>
                          </a:solidFill>
                          <a:latin typeface="+mn-ea"/>
                          <a:ea typeface="+mn-ea"/>
                          <a:cs typeface="+mn-cs"/>
                        </a:rPr>
                        <a:t>, </a:t>
                      </a:r>
                      <a:r>
                        <a:rPr lang="ko-KR" altLang="en-US" sz="800" b="0" i="0" u="none" strike="noStrike" kern="1200" baseline="0" dirty="0">
                          <a:ln>
                            <a:solidFill>
                              <a:srgbClr val="000000">
                                <a:lumMod val="50000"/>
                                <a:lumOff val="50000"/>
                                <a:alpha val="0"/>
                              </a:srgbClr>
                            </a:solidFill>
                          </a:ln>
                          <a:solidFill>
                            <a:schemeClr val="dk1"/>
                          </a:solidFill>
                          <a:latin typeface="+mn-ea"/>
                          <a:ea typeface="+mn-ea"/>
                          <a:cs typeface="+mn-cs"/>
                        </a:rPr>
                        <a:t>권리 및 의무에 대한 내용이 시행령 수준에서 운영되어 왔으나 신법은 이를 법령 수준으로 개편</a:t>
                      </a:r>
                      <a:endParaRPr lang="en-US" altLang="ko-KR" sz="800" b="0" i="0" u="none" strike="noStrike" kern="1200" baseline="0" dirty="0">
                        <a:ln>
                          <a:solidFill>
                            <a:srgbClr val="000000">
                              <a:lumMod val="50000"/>
                              <a:lumOff val="50000"/>
                              <a:alpha val="0"/>
                            </a:srgbClr>
                          </a:solidFill>
                        </a:ln>
                        <a:solidFill>
                          <a:schemeClr val="dk1"/>
                        </a:solidFill>
                        <a:latin typeface="+mn-ea"/>
                        <a:ea typeface="+mn-ea"/>
                        <a:cs typeface="+mn-cs"/>
                      </a:endParaRPr>
                    </a:p>
                  </a:txBody>
                  <a:tcPr marL="72000" marR="9525" marT="9525" marB="0" anchor="ctr">
                    <a:lnL w="3175" cap="flat" cmpd="sng" algn="ctr">
                      <a:solidFill>
                        <a:schemeClr val="bg1">
                          <a:lumMod val="75000"/>
                        </a:schemeClr>
                      </a:solidFill>
                      <a:prstDash val="solid"/>
                      <a:round/>
                      <a:headEnd type="none" w="med" len="med"/>
                      <a:tailEnd type="none" w="med" len="med"/>
                    </a:lnL>
                    <a:lnR w="3175"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90181979"/>
                  </a:ext>
                </a:extLst>
              </a:tr>
              <a:tr h="228645">
                <a:tc>
                  <a:txBody>
                    <a:bodyPr/>
                    <a:lstStyle/>
                    <a:p>
                      <a:pPr algn="ctr" fontAlgn="ctr">
                        <a:defRPr lang="en-US" altLang="ko-KR" sz="900" b="0" i="0" u="none" strike="noStrike" kern="1200" baseline="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cs typeface="+mn-cs"/>
                        </a:defRPr>
                      </a:pPr>
                      <a:r>
                        <a:rPr lang="ko-KR" altLang="en-US" sz="800" b="0" i="0" u="none" strike="noStrike" baseline="0" dirty="0">
                          <a:solidFill>
                            <a:schemeClr val="dk1"/>
                          </a:solidFill>
                          <a:latin typeface="+mn-lt"/>
                          <a:ea typeface="+mn-ea"/>
                          <a:cs typeface="+mn-cs"/>
                        </a:rPr>
                        <a:t>기타</a:t>
                      </a:r>
                      <a:endParaRPr lang="ko-KR" altLang="en-US" sz="800" b="1" i="0" u="none" strike="noStrike" kern="1200" baseline="0" dirty="0">
                        <a:ln>
                          <a:solidFill>
                            <a:srgbClr val="000000">
                              <a:lumMod val="50000"/>
                              <a:lumOff val="50000"/>
                              <a:alpha val="0"/>
                            </a:srgbClr>
                          </a:solidFill>
                        </a:ln>
                        <a:solidFill>
                          <a:schemeClr val="tx2"/>
                        </a:solidFill>
                        <a:latin typeface="KPMG Bold" panose="020B0803030202040204" pitchFamily="34" charset="0"/>
                        <a:ea typeface="KoPub돋움체 Medium" panose="00000600000000000000" pitchFamily="2" charset="-127"/>
                        <a:cs typeface="+mn-cs"/>
                      </a:endParaRPr>
                    </a:p>
                  </a:txBody>
                  <a:tcPr marL="9525" marR="9525" marT="9525" marB="0" anchor="ctr">
                    <a:lnL w="12700" cap="flat" cmpd="sng" algn="ctr">
                      <a:no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92075" indent="-92075" algn="l" fontAlgn="ctr">
                        <a:buFont typeface="Arial" panose="020B0604020202020204" pitchFamily="34" charset="0"/>
                        <a:buChar char="•"/>
                        <a:defRPr lang="en-US" altLang="ko-KR" sz="900" b="0" i="0" u="none" strike="noStrike" kern="1200" baseline="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cs typeface="+mn-cs"/>
                        </a:defRPr>
                      </a:pPr>
                      <a:r>
                        <a:rPr lang="ko-KR" altLang="en-US" sz="800" b="0" i="0" u="none" strike="noStrike" kern="1200" baseline="0" dirty="0" err="1">
                          <a:ln>
                            <a:solidFill>
                              <a:srgbClr val="000000">
                                <a:lumMod val="50000"/>
                                <a:lumOff val="50000"/>
                                <a:alpha val="0"/>
                              </a:srgbClr>
                            </a:solidFill>
                          </a:ln>
                          <a:solidFill>
                            <a:schemeClr val="dk1"/>
                          </a:solidFill>
                          <a:latin typeface="+mn-ea"/>
                          <a:ea typeface="+mn-ea"/>
                          <a:cs typeface="+mn-cs"/>
                        </a:rPr>
                        <a:t>자본적정성비율</a:t>
                      </a:r>
                      <a:r>
                        <a:rPr lang="en-US" altLang="ko-KR" sz="800" b="0" i="0" u="none" strike="noStrike" kern="1200" baseline="0" dirty="0">
                          <a:ln>
                            <a:solidFill>
                              <a:srgbClr val="000000">
                                <a:lumMod val="50000"/>
                                <a:lumOff val="50000"/>
                                <a:alpha val="0"/>
                              </a:srgbClr>
                            </a:solidFill>
                          </a:ln>
                          <a:solidFill>
                            <a:schemeClr val="dk1"/>
                          </a:solidFill>
                          <a:latin typeface="+mn-ea"/>
                          <a:ea typeface="+mn-ea"/>
                          <a:cs typeface="+mn-cs"/>
                        </a:rPr>
                        <a:t>, </a:t>
                      </a:r>
                      <a:r>
                        <a:rPr lang="ko-KR" altLang="en-US" sz="800" b="0" i="0" u="none" strike="noStrike" kern="1200" baseline="0" dirty="0">
                          <a:ln>
                            <a:solidFill>
                              <a:srgbClr val="000000">
                                <a:lumMod val="50000"/>
                                <a:lumOff val="50000"/>
                                <a:alpha val="0"/>
                              </a:srgbClr>
                            </a:solidFill>
                          </a:ln>
                          <a:solidFill>
                            <a:schemeClr val="dk1"/>
                          </a:solidFill>
                          <a:latin typeface="+mn-ea"/>
                          <a:ea typeface="+mn-ea"/>
                          <a:cs typeface="+mn-cs"/>
                        </a:rPr>
                        <a:t>지급준비금</a:t>
                      </a:r>
                      <a:r>
                        <a:rPr lang="en-US" altLang="ko-KR" sz="800" b="0" i="0" u="none" strike="noStrike" kern="1200" baseline="0" dirty="0">
                          <a:ln>
                            <a:solidFill>
                              <a:srgbClr val="000000">
                                <a:lumMod val="50000"/>
                                <a:lumOff val="50000"/>
                                <a:alpha val="0"/>
                              </a:srgbClr>
                            </a:solidFill>
                          </a:ln>
                          <a:solidFill>
                            <a:schemeClr val="dk1"/>
                          </a:solidFill>
                          <a:latin typeface="+mn-ea"/>
                          <a:ea typeface="+mn-ea"/>
                          <a:cs typeface="+mn-cs"/>
                        </a:rPr>
                        <a:t>, </a:t>
                      </a:r>
                      <a:r>
                        <a:rPr lang="ko-KR" altLang="en-US" sz="800" b="0" i="0" u="none" strike="noStrike" kern="1200" baseline="0" dirty="0">
                          <a:ln>
                            <a:solidFill>
                              <a:srgbClr val="000000">
                                <a:lumMod val="50000"/>
                                <a:lumOff val="50000"/>
                                <a:alpha val="0"/>
                              </a:srgbClr>
                            </a:solidFill>
                          </a:ln>
                          <a:solidFill>
                            <a:schemeClr val="dk1"/>
                          </a:solidFill>
                          <a:latin typeface="+mn-ea"/>
                          <a:ea typeface="+mn-ea"/>
                          <a:cs typeface="+mn-cs"/>
                        </a:rPr>
                        <a:t>외국인 소유한도 등에 관하여 명시</a:t>
                      </a:r>
                      <a:endParaRPr lang="en-US" altLang="ko-KR" sz="800" b="0" i="0" u="none" strike="noStrike" kern="1200" baseline="0" dirty="0">
                        <a:ln>
                          <a:solidFill>
                            <a:srgbClr val="000000">
                              <a:lumMod val="50000"/>
                              <a:lumOff val="50000"/>
                              <a:alpha val="0"/>
                            </a:srgbClr>
                          </a:solidFill>
                        </a:ln>
                        <a:solidFill>
                          <a:schemeClr val="dk1"/>
                        </a:solidFill>
                        <a:latin typeface="+mn-ea"/>
                        <a:ea typeface="+mn-ea"/>
                        <a:cs typeface="+mn-cs"/>
                      </a:endParaRPr>
                    </a:p>
                  </a:txBody>
                  <a:tcPr marL="72000" marR="9525" marT="9525" marB="0" anchor="ctr">
                    <a:lnL w="3175" cap="flat" cmpd="sng" algn="ctr">
                      <a:solidFill>
                        <a:schemeClr val="bg1">
                          <a:lumMod val="75000"/>
                        </a:schemeClr>
                      </a:solidFill>
                      <a:prstDash val="solid"/>
                      <a:round/>
                      <a:headEnd type="none" w="med" len="med"/>
                      <a:tailEnd type="none" w="med" len="med"/>
                    </a:lnL>
                    <a:lnR w="3175"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650210344"/>
                  </a:ext>
                </a:extLst>
              </a:tr>
            </a:tbl>
          </a:graphicData>
        </a:graphic>
      </p:graphicFrame>
    </p:spTree>
    <p:extLst>
      <p:ext uri="{BB962C8B-B14F-4D97-AF65-F5344CB8AC3E}">
        <p14:creationId xmlns:p14="http://schemas.microsoft.com/office/powerpoint/2010/main" val="5522259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859AF789-79B7-40EF-8423-1ABFC633B0AD}"/>
              </a:ext>
            </a:extLst>
          </p:cNvPr>
          <p:cNvSpPr txBox="1">
            <a:spLocks/>
          </p:cNvSpPr>
          <p:nvPr/>
        </p:nvSpPr>
        <p:spPr>
          <a:xfrm>
            <a:off x="1050977" y="1439972"/>
            <a:ext cx="2658874" cy="722312"/>
          </a:xfrm>
          <a:prstGeom prst="rect">
            <a:avLst/>
          </a:prstGeom>
        </p:spPr>
        <p:txBody>
          <a:bodyPr vert="horz" lIns="0" tIns="0" rIns="0" bIns="0" rtlCol="0" anchor="t" anchorCtr="0">
            <a:noAutofit/>
          </a:bodyPr>
          <a:lstStyle>
            <a:lvl1pPr marL="0" indent="0" algn="l" defTabSz="914400" rtl="0" eaLnBrk="1" latinLnBrk="1" hangingPunct="1">
              <a:lnSpc>
                <a:spcPct val="80000"/>
              </a:lnSpc>
              <a:spcBef>
                <a:spcPts val="0"/>
              </a:spcBef>
              <a:spcAft>
                <a:spcPts val="600"/>
              </a:spcAft>
              <a:buFontTx/>
              <a:buNone/>
              <a:defRPr sz="6000" b="1" kern="1200">
                <a:solidFill>
                  <a:schemeClr val="tx2"/>
                </a:solidFill>
                <a:latin typeface="+mj-lt"/>
                <a:ea typeface="+mn-ea"/>
                <a:cs typeface="+mn-cs"/>
              </a:defRPr>
            </a:lvl1pPr>
            <a:lvl2pPr marL="0" indent="0" algn="l" defTabSz="914400" rtl="0" eaLnBrk="1" latinLnBrk="1" hangingPunct="1">
              <a:lnSpc>
                <a:spcPct val="100000"/>
              </a:lnSpc>
              <a:spcBef>
                <a:spcPts val="0"/>
              </a:spcBef>
              <a:spcAft>
                <a:spcPts val="600"/>
              </a:spcAft>
              <a:buFontTx/>
              <a:buNone/>
              <a:defRPr sz="900" kern="1200">
                <a:solidFill>
                  <a:schemeClr val="tx2"/>
                </a:solidFill>
                <a:latin typeface="+mj-lt"/>
                <a:ea typeface="+mn-ea"/>
                <a:cs typeface="+mn-cs"/>
              </a:defRPr>
            </a:lvl2pPr>
            <a:lvl3pPr marL="180000" indent="-180000" algn="l" defTabSz="914400" rtl="0" eaLnBrk="1" latinLnBrk="1" hangingPunct="1">
              <a:lnSpc>
                <a:spcPct val="100000"/>
              </a:lnSpc>
              <a:spcBef>
                <a:spcPts val="0"/>
              </a:spcBef>
              <a:spcAft>
                <a:spcPts val="600"/>
              </a:spcAft>
              <a:buClrTx/>
              <a:buFont typeface="Arial" panose="020B0604020202020204" pitchFamily="34" charset="0"/>
              <a:buChar char="•"/>
              <a:defRPr sz="900" kern="1200">
                <a:solidFill>
                  <a:schemeClr val="tx2"/>
                </a:solidFill>
                <a:latin typeface="+mj-lt"/>
                <a:ea typeface="+mn-ea"/>
                <a:cs typeface="+mn-cs"/>
              </a:defRPr>
            </a:lvl3pPr>
            <a:lvl4pPr marL="360000" indent="-180000" algn="l" defTabSz="914400" rtl="0" eaLnBrk="1" latinLnBrk="1" hangingPunct="1">
              <a:lnSpc>
                <a:spcPct val="100000"/>
              </a:lnSpc>
              <a:spcBef>
                <a:spcPts val="0"/>
              </a:spcBef>
              <a:spcAft>
                <a:spcPts val="600"/>
              </a:spcAft>
              <a:buClrTx/>
              <a:buFont typeface="Arial" panose="020B0604020202020204" pitchFamily="34" charset="0"/>
              <a:buChar char="-"/>
              <a:defRPr sz="900" kern="1200">
                <a:solidFill>
                  <a:schemeClr val="tx2"/>
                </a:solidFill>
                <a:latin typeface="+mj-lt"/>
                <a:ea typeface="+mn-ea"/>
                <a:cs typeface="+mn-cs"/>
              </a:defRPr>
            </a:lvl4pPr>
            <a:lvl5pPr marL="540000" indent="-180000" algn="l" defTabSz="914400" rtl="0" eaLnBrk="1" latinLnBrk="1" hangingPunct="1">
              <a:lnSpc>
                <a:spcPct val="100000"/>
              </a:lnSpc>
              <a:spcBef>
                <a:spcPts val="0"/>
              </a:spcBef>
              <a:spcAft>
                <a:spcPts val="600"/>
              </a:spcAft>
              <a:buClrTx/>
              <a:buFont typeface="Arial" panose="020B0604020202020204" pitchFamily="34" charset="0"/>
              <a:buChar char="•"/>
              <a:defRPr sz="900" kern="1200" baseline="0">
                <a:solidFill>
                  <a:schemeClr val="tx2"/>
                </a:solidFill>
                <a:latin typeface="+mj-lt"/>
                <a:ea typeface="+mn-ea"/>
                <a:cs typeface="+mn-cs"/>
              </a:defRPr>
            </a:lvl5pPr>
            <a:lvl6pPr marL="1098000" indent="-2304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6pPr>
            <a:lvl7pPr marL="1371600" indent="-2844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7pPr>
            <a:lvl8pPr marL="1645200" indent="-2286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1" hangingPunct="1">
              <a:lnSpc>
                <a:spcPct val="80000"/>
              </a:lnSpc>
              <a:spcBef>
                <a:spcPts val="0"/>
              </a:spcBef>
              <a:spcAft>
                <a:spcPts val="600"/>
              </a:spcAft>
              <a:buClrTx/>
              <a:buSzTx/>
              <a:buFontTx/>
              <a:buNone/>
              <a:tabLst/>
              <a:defRPr/>
            </a:pPr>
            <a:r>
              <a:rPr kumimoji="0" lang="en-US" sz="5400" b="1" i="0" u="none" strike="noStrike" kern="1200" cap="none" spc="0" normalizeH="0" baseline="0" noProof="0" dirty="0">
                <a:ln>
                  <a:solidFill>
                    <a:schemeClr val="accent1">
                      <a:alpha val="0"/>
                    </a:schemeClr>
                  </a:solidFill>
                </a:ln>
                <a:solidFill>
                  <a:srgbClr val="00338D"/>
                </a:solidFill>
                <a:effectLst/>
                <a:uLnTx/>
                <a:uFillTx/>
                <a:latin typeface="KPMG Bold"/>
                <a:ea typeface="+mn-ea"/>
                <a:cs typeface="+mn-cs"/>
              </a:rPr>
              <a:t>Contents</a:t>
            </a:r>
          </a:p>
        </p:txBody>
      </p:sp>
      <p:sp>
        <p:nvSpPr>
          <p:cNvPr id="19" name="Shape 8">
            <a:extLst>
              <a:ext uri="{FF2B5EF4-FFF2-40B4-BE49-F238E27FC236}">
                <a16:creationId xmlns:a16="http://schemas.microsoft.com/office/drawing/2014/main" id="{F2ADC7BC-303F-43A7-995C-B785DE2605A8}"/>
              </a:ext>
            </a:extLst>
          </p:cNvPr>
          <p:cNvSpPr txBox="1">
            <a:spLocks/>
          </p:cNvSpPr>
          <p:nvPr/>
        </p:nvSpPr>
        <p:spPr>
          <a:xfrm>
            <a:off x="9174564" y="643683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mtClean="0">
                <a:ln>
                  <a:solidFill>
                    <a:schemeClr val="accent1">
                      <a:alpha val="0"/>
                    </a:schemeClr>
                  </a:solidFill>
                </a:ln>
                <a:solidFill>
                  <a:schemeClr val="tx2"/>
                </a:solidFill>
                <a:cs typeface="Arial" panose="020B0604020202020204" pitchFamily="34" charset="0"/>
              </a:rPr>
              <a:pPr algn="r"/>
              <a:t>27</a:t>
            </a:fld>
            <a:endParaRPr lang="en-GB" dirty="0">
              <a:ln>
                <a:solidFill>
                  <a:schemeClr val="accent1">
                    <a:alpha val="0"/>
                  </a:schemeClr>
                </a:solidFill>
              </a:ln>
              <a:solidFill>
                <a:schemeClr val="tx2"/>
              </a:solidFill>
              <a:cs typeface="Arial" panose="020B0604020202020204" pitchFamily="34" charset="0"/>
            </a:endParaRPr>
          </a:p>
        </p:txBody>
      </p:sp>
      <p:graphicFrame>
        <p:nvGraphicFramePr>
          <p:cNvPr id="2" name="Table 24">
            <a:extLst>
              <a:ext uri="{FF2B5EF4-FFF2-40B4-BE49-F238E27FC236}">
                <a16:creationId xmlns:a16="http://schemas.microsoft.com/office/drawing/2014/main" id="{900767A6-FE4A-963A-E538-2295F3AD06AC}"/>
              </a:ext>
            </a:extLst>
          </p:cNvPr>
          <p:cNvGraphicFramePr>
            <a:graphicFrameLocks/>
          </p:cNvGraphicFramePr>
          <p:nvPr>
            <p:extLst>
              <p:ext uri="{D42A27DB-BD31-4B8C-83A1-F6EECF244321}">
                <p14:modId xmlns:p14="http://schemas.microsoft.com/office/powerpoint/2010/main" val="3946204607"/>
              </p:ext>
            </p:extLst>
          </p:nvPr>
        </p:nvGraphicFramePr>
        <p:xfrm>
          <a:off x="1050977" y="2332158"/>
          <a:ext cx="5849657" cy="2912730"/>
        </p:xfrm>
        <a:graphic>
          <a:graphicData uri="http://schemas.openxmlformats.org/drawingml/2006/table">
            <a:tbl>
              <a:tblPr firstRow="1" bandRow="1"/>
              <a:tblGrid>
                <a:gridCol w="558067">
                  <a:extLst>
                    <a:ext uri="{9D8B030D-6E8A-4147-A177-3AD203B41FA5}">
                      <a16:colId xmlns:a16="http://schemas.microsoft.com/office/drawing/2014/main" val="3168549752"/>
                    </a:ext>
                  </a:extLst>
                </a:gridCol>
                <a:gridCol w="4690223">
                  <a:extLst>
                    <a:ext uri="{9D8B030D-6E8A-4147-A177-3AD203B41FA5}">
                      <a16:colId xmlns:a16="http://schemas.microsoft.com/office/drawing/2014/main" val="620299569"/>
                    </a:ext>
                  </a:extLst>
                </a:gridCol>
                <a:gridCol w="601367">
                  <a:extLst>
                    <a:ext uri="{9D8B030D-6E8A-4147-A177-3AD203B41FA5}">
                      <a16:colId xmlns:a16="http://schemas.microsoft.com/office/drawing/2014/main" val="1172101712"/>
                    </a:ext>
                  </a:extLst>
                </a:gridCol>
              </a:tblGrid>
              <a:tr h="29127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dirty="0">
                          <a:ln>
                            <a:solidFill>
                              <a:schemeClr val="accent1">
                                <a:alpha val="0"/>
                              </a:schemeClr>
                            </a:solidFill>
                          </a:ln>
                          <a:solidFill>
                            <a:srgbClr val="00338D"/>
                          </a:solidFill>
                          <a:effectLst/>
                          <a:uLnTx/>
                          <a:uFillTx/>
                          <a:latin typeface="+mn-lt"/>
                          <a:ea typeface="+mn-ea"/>
                          <a:cs typeface="+mn-cs"/>
                        </a:rPr>
                        <a:t>I.</a:t>
                      </a:r>
                    </a:p>
                  </a:txBody>
                  <a:tcPr marL="108000" marR="0" marT="0" marB="0" anchor="ctr">
                    <a:lnL w="12700" cmpd="sng">
                      <a:noFill/>
                    </a:lnL>
                    <a:lnR w="12700" cmpd="sng">
                      <a:noFill/>
                    </a:lnR>
                    <a:lnT w="6350" cap="flat" cmpd="sng" algn="ctr">
                      <a:no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1" hangingPunct="1">
                        <a:defRPr sz="1800" b="1" kern="1200">
                          <a:solidFill>
                            <a:schemeClr val="lt1"/>
                          </a:solidFill>
                          <a:latin typeface="Arial"/>
                        </a:defRPr>
                      </a:lvl1pPr>
                      <a:lvl2pPr marL="457200" algn="l" defTabSz="914400" rtl="0" eaLnBrk="1" latinLnBrk="1" hangingPunct="1">
                        <a:defRPr sz="1800" b="1" kern="1200">
                          <a:solidFill>
                            <a:schemeClr val="lt1"/>
                          </a:solidFill>
                          <a:latin typeface="Arial"/>
                        </a:defRPr>
                      </a:lvl2pPr>
                      <a:lvl3pPr marL="914400" algn="l" defTabSz="914400" rtl="0" eaLnBrk="1" latinLnBrk="1" hangingPunct="1">
                        <a:defRPr sz="1800" b="1" kern="1200">
                          <a:solidFill>
                            <a:schemeClr val="lt1"/>
                          </a:solidFill>
                          <a:latin typeface="Arial"/>
                        </a:defRPr>
                      </a:lvl3pPr>
                      <a:lvl4pPr marL="1371600" algn="l" defTabSz="914400" rtl="0" eaLnBrk="1" latinLnBrk="1" hangingPunct="1">
                        <a:defRPr sz="1800" b="1" kern="1200">
                          <a:solidFill>
                            <a:schemeClr val="lt1"/>
                          </a:solidFill>
                          <a:latin typeface="Arial"/>
                        </a:defRPr>
                      </a:lvl4pPr>
                      <a:lvl5pPr marL="1828800" algn="l" defTabSz="914400" rtl="0" eaLnBrk="1" latinLnBrk="1" hangingPunct="1">
                        <a:defRPr sz="1800" b="1" kern="1200">
                          <a:solidFill>
                            <a:schemeClr val="lt1"/>
                          </a:solidFill>
                          <a:latin typeface="Arial"/>
                        </a:defRPr>
                      </a:lvl5pPr>
                      <a:lvl6pPr marL="2286000" algn="l" defTabSz="914400" rtl="0" eaLnBrk="1" latinLnBrk="1" hangingPunct="1">
                        <a:defRPr sz="1800" b="1" kern="1200">
                          <a:solidFill>
                            <a:schemeClr val="lt1"/>
                          </a:solidFill>
                          <a:latin typeface="Arial"/>
                        </a:defRPr>
                      </a:lvl6pPr>
                      <a:lvl7pPr marL="2743200" algn="l" defTabSz="914400" rtl="0" eaLnBrk="1" latinLnBrk="1" hangingPunct="1">
                        <a:defRPr sz="1800" b="1" kern="1200">
                          <a:solidFill>
                            <a:schemeClr val="lt1"/>
                          </a:solidFill>
                          <a:latin typeface="Arial"/>
                        </a:defRPr>
                      </a:lvl7pPr>
                      <a:lvl8pPr marL="3200400" algn="l" defTabSz="914400" rtl="0" eaLnBrk="1" latinLnBrk="1" hangingPunct="1">
                        <a:defRPr sz="1800" b="1" kern="1200">
                          <a:solidFill>
                            <a:schemeClr val="lt1"/>
                          </a:solidFill>
                          <a:latin typeface="Arial"/>
                        </a:defRPr>
                      </a:lvl8pPr>
                      <a:lvl9pPr marL="3657600" algn="l" defTabSz="914400" rtl="0" eaLnBrk="1" latinLnBrk="1" hangingPunct="1">
                        <a:defRPr sz="1800" b="1" kern="1200">
                          <a:solidFill>
                            <a:schemeClr val="lt1"/>
                          </a:solidFill>
                          <a:latin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1500" b="0" i="0" u="none" strike="noStrike" kern="1200" cap="none" spc="0" normalizeH="0" baseline="0" dirty="0">
                          <a:ln>
                            <a:solidFill>
                              <a:schemeClr val="accent1">
                                <a:alpha val="0"/>
                              </a:schemeClr>
                            </a:solidFill>
                          </a:ln>
                          <a:solidFill>
                            <a:srgbClr val="00338D"/>
                          </a:solidFill>
                          <a:effectLst/>
                          <a:uLnTx/>
                          <a:uFillTx/>
                          <a:latin typeface="+mn-lt"/>
                          <a:ea typeface="+mn-ea"/>
                          <a:cs typeface="+mn-cs"/>
                        </a:rPr>
                        <a:t>신흥 아시아 태평양 시장</a:t>
                      </a:r>
                      <a:r>
                        <a:rPr kumimoji="0" lang="en-US" altLang="ko-KR" sz="1500" b="0" i="0" u="none" strike="noStrike" kern="1200" cap="none" spc="0" normalizeH="0" baseline="0" dirty="0">
                          <a:ln>
                            <a:solidFill>
                              <a:schemeClr val="accent1">
                                <a:alpha val="0"/>
                              </a:schemeClr>
                            </a:solidFill>
                          </a:ln>
                          <a:solidFill>
                            <a:srgbClr val="00338D"/>
                          </a:solidFill>
                          <a:effectLst/>
                          <a:uLnTx/>
                          <a:uFillTx/>
                          <a:latin typeface="+mn-lt"/>
                          <a:ea typeface="+mn-ea"/>
                          <a:cs typeface="+mn-cs"/>
                        </a:rPr>
                        <a:t>, </a:t>
                      </a:r>
                      <a:r>
                        <a:rPr kumimoji="0" lang="ko-KR" altLang="en-US" sz="1500" b="0" i="0" u="none" strike="noStrike" kern="1200" cap="none" spc="0" normalizeH="0" baseline="0" dirty="0">
                          <a:ln>
                            <a:solidFill>
                              <a:schemeClr val="accent1">
                                <a:alpha val="0"/>
                              </a:schemeClr>
                            </a:solidFill>
                          </a:ln>
                          <a:solidFill>
                            <a:srgbClr val="00338D"/>
                          </a:solidFill>
                          <a:effectLst/>
                          <a:uLnTx/>
                          <a:uFillTx/>
                          <a:latin typeface="+mn-lt"/>
                          <a:ea typeface="+mn-ea"/>
                          <a:cs typeface="+mn-cs"/>
                        </a:rPr>
                        <a:t>보험산업의 기회로 떠오르다</a:t>
                      </a:r>
                    </a:p>
                  </a:txBody>
                  <a:tcPr marL="0" marR="0" marT="0" marB="0" anchor="ctr">
                    <a:lnL w="12700" cmpd="sng">
                      <a:noFill/>
                    </a:lnL>
                    <a:lnR w="12700" cmpd="sng">
                      <a:noFill/>
                    </a:lnR>
                    <a:lnT w="6350" cap="flat" cmpd="sng" algn="ctr">
                      <a:no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1" hangingPunct="1">
                        <a:defRPr sz="1800" b="1" kern="1200">
                          <a:solidFill>
                            <a:schemeClr val="lt1"/>
                          </a:solidFill>
                          <a:latin typeface="Arial"/>
                        </a:defRPr>
                      </a:lvl1pPr>
                      <a:lvl2pPr marL="457200" algn="l" defTabSz="914400" rtl="0" eaLnBrk="1" latinLnBrk="1" hangingPunct="1">
                        <a:defRPr sz="1800" b="1" kern="1200">
                          <a:solidFill>
                            <a:schemeClr val="lt1"/>
                          </a:solidFill>
                          <a:latin typeface="Arial"/>
                        </a:defRPr>
                      </a:lvl2pPr>
                      <a:lvl3pPr marL="914400" algn="l" defTabSz="914400" rtl="0" eaLnBrk="1" latinLnBrk="1" hangingPunct="1">
                        <a:defRPr sz="1800" b="1" kern="1200">
                          <a:solidFill>
                            <a:schemeClr val="lt1"/>
                          </a:solidFill>
                          <a:latin typeface="Arial"/>
                        </a:defRPr>
                      </a:lvl3pPr>
                      <a:lvl4pPr marL="1371600" algn="l" defTabSz="914400" rtl="0" eaLnBrk="1" latinLnBrk="1" hangingPunct="1">
                        <a:defRPr sz="1800" b="1" kern="1200">
                          <a:solidFill>
                            <a:schemeClr val="lt1"/>
                          </a:solidFill>
                          <a:latin typeface="Arial"/>
                        </a:defRPr>
                      </a:lvl4pPr>
                      <a:lvl5pPr marL="1828800" algn="l" defTabSz="914400" rtl="0" eaLnBrk="1" latinLnBrk="1" hangingPunct="1">
                        <a:defRPr sz="1800" b="1" kern="1200">
                          <a:solidFill>
                            <a:schemeClr val="lt1"/>
                          </a:solidFill>
                          <a:latin typeface="Arial"/>
                        </a:defRPr>
                      </a:lvl5pPr>
                      <a:lvl6pPr marL="2286000" algn="l" defTabSz="914400" rtl="0" eaLnBrk="1" latinLnBrk="1" hangingPunct="1">
                        <a:defRPr sz="1800" b="1" kern="1200">
                          <a:solidFill>
                            <a:schemeClr val="lt1"/>
                          </a:solidFill>
                          <a:latin typeface="Arial"/>
                        </a:defRPr>
                      </a:lvl6pPr>
                      <a:lvl7pPr marL="2743200" algn="l" defTabSz="914400" rtl="0" eaLnBrk="1" latinLnBrk="1" hangingPunct="1">
                        <a:defRPr sz="1800" b="1" kern="1200">
                          <a:solidFill>
                            <a:schemeClr val="lt1"/>
                          </a:solidFill>
                          <a:latin typeface="Arial"/>
                        </a:defRPr>
                      </a:lvl7pPr>
                      <a:lvl8pPr marL="3200400" algn="l" defTabSz="914400" rtl="0" eaLnBrk="1" latinLnBrk="1" hangingPunct="1">
                        <a:defRPr sz="1800" b="1" kern="1200">
                          <a:solidFill>
                            <a:schemeClr val="lt1"/>
                          </a:solidFill>
                          <a:latin typeface="Arial"/>
                        </a:defRPr>
                      </a:lvl8pPr>
                      <a:lvl9pPr marL="3657600" algn="l" defTabSz="914400" rtl="0" eaLnBrk="1" latinLnBrk="1" hangingPunct="1">
                        <a:defRPr sz="1800" b="1" kern="1200">
                          <a:solidFill>
                            <a:schemeClr val="lt1"/>
                          </a:solidFill>
                          <a:latin typeface="Arial"/>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dirty="0">
                          <a:ln>
                            <a:solidFill>
                              <a:schemeClr val="accent1">
                                <a:alpha val="0"/>
                              </a:schemeClr>
                            </a:solidFill>
                          </a:ln>
                          <a:solidFill>
                            <a:srgbClr val="00338D"/>
                          </a:solidFill>
                          <a:effectLst/>
                          <a:uLnTx/>
                          <a:uFillTx/>
                          <a:latin typeface="+mn-lt"/>
                          <a:ea typeface="+mn-ea"/>
                          <a:cs typeface="+mn-cs"/>
                        </a:rPr>
                        <a:t>2</a:t>
                      </a:r>
                    </a:p>
                  </a:txBody>
                  <a:tcPr marL="80189" marR="108000" marT="0" marB="0" anchor="ctr">
                    <a:lnL w="12700" cmpd="sng">
                      <a:noFill/>
                    </a:lnL>
                    <a:lnR w="12700" cmpd="sng">
                      <a:noFill/>
                    </a:lnR>
                    <a:lnT w="6350" cap="flat" cmpd="sng" algn="ctr">
                      <a:no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49216587"/>
                  </a:ext>
                </a:extLst>
              </a:tr>
              <a:tr h="29127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solidFill>
                              <a:schemeClr val="accent1">
                                <a:alpha val="0"/>
                              </a:schemeClr>
                            </a:solidFill>
                          </a:ln>
                          <a:solidFill>
                            <a:schemeClr val="bg1"/>
                          </a:solidFill>
                          <a:effectLst/>
                          <a:uLnTx/>
                          <a:uFillTx/>
                          <a:latin typeface="+mj-ea"/>
                          <a:ea typeface="+mj-ea"/>
                          <a:cs typeface="+mn-cs"/>
                        </a:rPr>
                        <a:t>II.</a:t>
                      </a:r>
                    </a:p>
                  </a:txBody>
                  <a:tcPr marL="108000" marR="0" marT="0" marB="0" anchor="ctr">
                    <a:lnL w="12700" cmpd="sng">
                      <a:noFill/>
                    </a:lnL>
                    <a:lnR w="12700" cmpd="sng">
                      <a:noFill/>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lvl1pPr marL="0" algn="l" defTabSz="914400" rtl="0" eaLnBrk="1" latinLnBrk="1" hangingPunct="1">
                        <a:defRPr sz="1800" kern="1200">
                          <a:solidFill>
                            <a:schemeClr val="dk1"/>
                          </a:solidFill>
                          <a:latin typeface="Arial"/>
                        </a:defRPr>
                      </a:lvl1pPr>
                      <a:lvl2pPr marL="457200" algn="l" defTabSz="914400" rtl="0" eaLnBrk="1" latinLnBrk="1" hangingPunct="1">
                        <a:defRPr sz="1800" kern="1200">
                          <a:solidFill>
                            <a:schemeClr val="dk1"/>
                          </a:solidFill>
                          <a:latin typeface="Arial"/>
                        </a:defRPr>
                      </a:lvl2pPr>
                      <a:lvl3pPr marL="914400" algn="l" defTabSz="914400" rtl="0" eaLnBrk="1" latinLnBrk="1" hangingPunct="1">
                        <a:defRPr sz="1800" kern="1200">
                          <a:solidFill>
                            <a:schemeClr val="dk1"/>
                          </a:solidFill>
                          <a:latin typeface="Arial"/>
                        </a:defRPr>
                      </a:lvl3pPr>
                      <a:lvl4pPr marL="1371600" algn="l" defTabSz="914400" rtl="0" eaLnBrk="1" latinLnBrk="1" hangingPunct="1">
                        <a:defRPr sz="1800" kern="1200">
                          <a:solidFill>
                            <a:schemeClr val="dk1"/>
                          </a:solidFill>
                          <a:latin typeface="Arial"/>
                        </a:defRPr>
                      </a:lvl4pPr>
                      <a:lvl5pPr marL="1828800" algn="l" defTabSz="914400" rtl="0" eaLnBrk="1" latinLnBrk="1" hangingPunct="1">
                        <a:defRPr sz="1800" kern="1200">
                          <a:solidFill>
                            <a:schemeClr val="dk1"/>
                          </a:solidFill>
                          <a:latin typeface="Arial"/>
                        </a:defRPr>
                      </a:lvl5pPr>
                      <a:lvl6pPr marL="2286000" algn="l" defTabSz="914400" rtl="0" eaLnBrk="1" latinLnBrk="1" hangingPunct="1">
                        <a:defRPr sz="1800" kern="1200">
                          <a:solidFill>
                            <a:schemeClr val="dk1"/>
                          </a:solidFill>
                          <a:latin typeface="Arial"/>
                        </a:defRPr>
                      </a:lvl6pPr>
                      <a:lvl7pPr marL="2743200" algn="l" defTabSz="914400" rtl="0" eaLnBrk="1" latinLnBrk="1" hangingPunct="1">
                        <a:defRPr sz="1800" kern="1200">
                          <a:solidFill>
                            <a:schemeClr val="dk1"/>
                          </a:solidFill>
                          <a:latin typeface="Arial"/>
                        </a:defRPr>
                      </a:lvl7pPr>
                      <a:lvl8pPr marL="3200400" algn="l" defTabSz="914400" rtl="0" eaLnBrk="1" latinLnBrk="1" hangingPunct="1">
                        <a:defRPr sz="1800" kern="1200">
                          <a:solidFill>
                            <a:schemeClr val="dk1"/>
                          </a:solidFill>
                          <a:latin typeface="Arial"/>
                        </a:defRPr>
                      </a:lvl8pPr>
                      <a:lvl9pPr marL="3657600" algn="l" defTabSz="914400" rtl="0" eaLnBrk="1" latinLnBrk="1" hangingPunct="1">
                        <a:defRPr sz="1800" kern="1200">
                          <a:solidFill>
                            <a:schemeClr val="dk1"/>
                          </a:solidFill>
                          <a:latin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1500" b="0" i="0" u="none" strike="noStrike" kern="1200" cap="none" spc="0" normalizeH="0" baseline="0" noProof="0" dirty="0">
                          <a:ln>
                            <a:solidFill>
                              <a:schemeClr val="accent1">
                                <a:alpha val="0"/>
                              </a:schemeClr>
                            </a:solidFill>
                          </a:ln>
                          <a:solidFill>
                            <a:schemeClr val="bg1"/>
                          </a:solidFill>
                          <a:effectLst/>
                          <a:uLnTx/>
                          <a:uFillTx/>
                          <a:latin typeface="+mj-ea"/>
                          <a:ea typeface="+mj-ea"/>
                          <a:cs typeface="+mn-cs"/>
                        </a:rPr>
                        <a:t>신흥 아시아 태평양 국가별 보험시장 및 규제 현황 </a:t>
                      </a:r>
                    </a:p>
                  </a:txBody>
                  <a:tcPr marL="0" marR="0" marT="0" marB="0" anchor="ctr">
                    <a:lnL w="12700" cmpd="sng">
                      <a:noFill/>
                    </a:lnL>
                    <a:lnR w="12700" cmpd="sng">
                      <a:noFill/>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lvl1pPr marL="0" algn="l" defTabSz="914400" rtl="0" eaLnBrk="1" latinLnBrk="1" hangingPunct="1">
                        <a:defRPr sz="1800" kern="1200">
                          <a:solidFill>
                            <a:schemeClr val="dk1"/>
                          </a:solidFill>
                          <a:latin typeface="Arial"/>
                        </a:defRPr>
                      </a:lvl1pPr>
                      <a:lvl2pPr marL="457200" algn="l" defTabSz="914400" rtl="0" eaLnBrk="1" latinLnBrk="1" hangingPunct="1">
                        <a:defRPr sz="1800" kern="1200">
                          <a:solidFill>
                            <a:schemeClr val="dk1"/>
                          </a:solidFill>
                          <a:latin typeface="Arial"/>
                        </a:defRPr>
                      </a:lvl2pPr>
                      <a:lvl3pPr marL="914400" algn="l" defTabSz="914400" rtl="0" eaLnBrk="1" latinLnBrk="1" hangingPunct="1">
                        <a:defRPr sz="1800" kern="1200">
                          <a:solidFill>
                            <a:schemeClr val="dk1"/>
                          </a:solidFill>
                          <a:latin typeface="Arial"/>
                        </a:defRPr>
                      </a:lvl3pPr>
                      <a:lvl4pPr marL="1371600" algn="l" defTabSz="914400" rtl="0" eaLnBrk="1" latinLnBrk="1" hangingPunct="1">
                        <a:defRPr sz="1800" kern="1200">
                          <a:solidFill>
                            <a:schemeClr val="dk1"/>
                          </a:solidFill>
                          <a:latin typeface="Arial"/>
                        </a:defRPr>
                      </a:lvl4pPr>
                      <a:lvl5pPr marL="1828800" algn="l" defTabSz="914400" rtl="0" eaLnBrk="1" latinLnBrk="1" hangingPunct="1">
                        <a:defRPr sz="1800" kern="1200">
                          <a:solidFill>
                            <a:schemeClr val="dk1"/>
                          </a:solidFill>
                          <a:latin typeface="Arial"/>
                        </a:defRPr>
                      </a:lvl5pPr>
                      <a:lvl6pPr marL="2286000" algn="l" defTabSz="914400" rtl="0" eaLnBrk="1" latinLnBrk="1" hangingPunct="1">
                        <a:defRPr sz="1800" kern="1200">
                          <a:solidFill>
                            <a:schemeClr val="dk1"/>
                          </a:solidFill>
                          <a:latin typeface="Arial"/>
                        </a:defRPr>
                      </a:lvl6pPr>
                      <a:lvl7pPr marL="2743200" algn="l" defTabSz="914400" rtl="0" eaLnBrk="1" latinLnBrk="1" hangingPunct="1">
                        <a:defRPr sz="1800" kern="1200">
                          <a:solidFill>
                            <a:schemeClr val="dk1"/>
                          </a:solidFill>
                          <a:latin typeface="Arial"/>
                        </a:defRPr>
                      </a:lvl7pPr>
                      <a:lvl8pPr marL="3200400" algn="l" defTabSz="914400" rtl="0" eaLnBrk="1" latinLnBrk="1" hangingPunct="1">
                        <a:defRPr sz="1800" kern="1200">
                          <a:solidFill>
                            <a:schemeClr val="dk1"/>
                          </a:solidFill>
                          <a:latin typeface="Arial"/>
                        </a:defRPr>
                      </a:lvl8pPr>
                      <a:lvl9pPr marL="3657600" algn="l" defTabSz="914400" rtl="0" eaLnBrk="1" latinLnBrk="1" hangingPunct="1">
                        <a:defRPr sz="1800" kern="1200">
                          <a:solidFill>
                            <a:schemeClr val="dk1"/>
                          </a:solidFill>
                          <a:latin typeface="Arial"/>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ko-KR" sz="1500" b="0" i="0" u="none" strike="noStrike" kern="1200" cap="none" spc="0" normalizeH="0" baseline="0" dirty="0">
                          <a:ln>
                            <a:solidFill>
                              <a:schemeClr val="accent1">
                                <a:alpha val="0"/>
                              </a:schemeClr>
                            </a:solidFill>
                          </a:ln>
                          <a:solidFill>
                            <a:schemeClr val="bg1"/>
                          </a:solidFill>
                          <a:effectLst/>
                          <a:uLnTx/>
                          <a:uFillTx/>
                          <a:latin typeface="+mj-ea"/>
                          <a:ea typeface="+mj-ea"/>
                          <a:cs typeface="+mn-cs"/>
                        </a:rPr>
                        <a:t>10</a:t>
                      </a:r>
                      <a:endParaRPr kumimoji="0" lang="en-GB" sz="1500" b="0" i="0" u="none" strike="noStrike" kern="1200" cap="none" spc="0" normalizeH="0" baseline="0" dirty="0">
                        <a:ln>
                          <a:solidFill>
                            <a:schemeClr val="accent1">
                              <a:alpha val="0"/>
                            </a:schemeClr>
                          </a:solidFill>
                        </a:ln>
                        <a:solidFill>
                          <a:schemeClr val="bg1"/>
                        </a:solidFill>
                        <a:effectLst/>
                        <a:uLnTx/>
                        <a:uFillTx/>
                        <a:latin typeface="+mj-ea"/>
                        <a:ea typeface="+mj-ea"/>
                        <a:cs typeface="+mn-cs"/>
                      </a:endParaRPr>
                    </a:p>
                  </a:txBody>
                  <a:tcPr marL="80189" marR="108000" marT="0" marB="0" anchor="ctr">
                    <a:lnL w="12700" cmpd="sng">
                      <a:noFill/>
                    </a:lnL>
                    <a:lnR w="12700" cmpd="sng">
                      <a:noFill/>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460955894"/>
                  </a:ext>
                </a:extLst>
              </a:tr>
              <a:tr h="29127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dirty="0">
                        <a:ln>
                          <a:solidFill>
                            <a:schemeClr val="accent1">
                              <a:alpha val="0"/>
                            </a:schemeClr>
                          </a:solidFill>
                        </a:ln>
                        <a:solidFill>
                          <a:srgbClr val="00338D"/>
                        </a:solidFill>
                        <a:effectLst/>
                        <a:uLnTx/>
                        <a:uFillTx/>
                        <a:latin typeface="+mn-ea"/>
                        <a:ea typeface="+mn-ea"/>
                        <a:cs typeface="+mn-cs"/>
                      </a:endParaRPr>
                    </a:p>
                  </a:txBody>
                  <a:tcPr marL="108000" marR="0" marT="0" marB="0" anchor="ctr">
                    <a:lnL w="12700" cmpd="sng">
                      <a:noFill/>
                    </a:lnL>
                    <a:lnR w="6350" cap="flat" cmpd="sng" algn="ctr">
                      <a:solidFill>
                        <a:schemeClr val="bg1"/>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1200" b="0" i="0" u="none" strike="noStrike" kern="1200" cap="none" spc="0" normalizeH="0" baseline="0" noProof="0" dirty="0">
                          <a:ln>
                            <a:solidFill>
                              <a:schemeClr val="accent1">
                                <a:alpha val="0"/>
                              </a:schemeClr>
                            </a:solidFill>
                          </a:ln>
                          <a:solidFill>
                            <a:srgbClr val="00338D"/>
                          </a:solidFill>
                          <a:effectLst/>
                          <a:uLnTx/>
                          <a:uFillTx/>
                          <a:latin typeface="+mn-ea"/>
                          <a:ea typeface="+mn-ea"/>
                          <a:cs typeface="+mn-cs"/>
                        </a:rPr>
                        <a:t>필리핀</a:t>
                      </a:r>
                    </a:p>
                  </a:txBody>
                  <a:tcPr marL="18000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altLang="ko-KR" sz="1200" b="0" dirty="0">
                          <a:ln>
                            <a:solidFill>
                              <a:schemeClr val="accent1">
                                <a:alpha val="0"/>
                              </a:schemeClr>
                            </a:solidFill>
                          </a:ln>
                          <a:solidFill>
                            <a:schemeClr val="tx2"/>
                          </a:solidFill>
                          <a:latin typeface="+mn-ea"/>
                          <a:ea typeface="+mn-ea"/>
                          <a:cs typeface="+mn-cs"/>
                        </a:rPr>
                        <a:t>10</a:t>
                      </a:r>
                      <a:endParaRPr lang="en-GB" sz="1200" b="0" dirty="0">
                        <a:ln>
                          <a:solidFill>
                            <a:schemeClr val="accent1">
                              <a:alpha val="0"/>
                            </a:schemeClr>
                          </a:solidFill>
                        </a:ln>
                        <a:solidFill>
                          <a:schemeClr val="tx2"/>
                        </a:solidFill>
                        <a:latin typeface="+mn-ea"/>
                        <a:ea typeface="+mn-ea"/>
                        <a:cs typeface="+mn-cs"/>
                      </a:endParaRPr>
                    </a:p>
                  </a:txBody>
                  <a:tcPr marL="80189" marR="108000" marT="0" marB="0" anchor="ctr">
                    <a:lnL w="6350" cap="flat" cmpd="sng" algn="ctr">
                      <a:solidFill>
                        <a:schemeClr val="bg1"/>
                      </a:solidFill>
                      <a:prstDash val="solid"/>
                      <a:round/>
                      <a:headEnd type="none" w="med" len="med"/>
                      <a:tailEnd type="none" w="med" len="med"/>
                    </a:lnL>
                    <a:lnR w="12700" cmpd="sng">
                      <a:noFill/>
                    </a:lnR>
                    <a:lnT w="6350" cap="flat" cmpd="sng" algn="ctr">
                      <a:solidFill>
                        <a:srgbClr val="FFFFFF">
                          <a:lumMod val="75000"/>
                        </a:srgbClr>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65140774"/>
                  </a:ext>
                </a:extLst>
              </a:tr>
              <a:tr h="29127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dirty="0">
                        <a:ln>
                          <a:solidFill>
                            <a:schemeClr val="accent1">
                              <a:alpha val="0"/>
                            </a:schemeClr>
                          </a:solidFill>
                        </a:ln>
                        <a:solidFill>
                          <a:schemeClr val="tx2"/>
                        </a:solidFill>
                        <a:effectLst/>
                        <a:uLnTx/>
                        <a:uFillTx/>
                        <a:latin typeface="+mn-ea"/>
                        <a:ea typeface="+mn-ea"/>
                        <a:cs typeface="+mn-cs"/>
                      </a:endParaRPr>
                    </a:p>
                  </a:txBody>
                  <a:tcPr marL="108000" marR="0" marT="0" marB="0" anchor="ctr">
                    <a:lnL w="12700" cmpd="sng">
                      <a:noFill/>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1200" b="0" i="0" u="none" strike="noStrike" kern="1200" cap="none" spc="0" normalizeH="0" baseline="0" noProof="0" dirty="0">
                          <a:ln>
                            <a:solidFill>
                              <a:schemeClr val="accent1">
                                <a:alpha val="0"/>
                              </a:schemeClr>
                            </a:solidFill>
                          </a:ln>
                          <a:solidFill>
                            <a:schemeClr val="tx2"/>
                          </a:solidFill>
                          <a:effectLst/>
                          <a:uLnTx/>
                          <a:uFillTx/>
                          <a:latin typeface="+mn-ea"/>
                          <a:ea typeface="+mn-ea"/>
                          <a:cs typeface="+mn-cs"/>
                        </a:rPr>
                        <a:t>베트남</a:t>
                      </a:r>
                      <a:endParaRPr kumimoji="0" lang="en-US" altLang="ko-KR" sz="1200" b="0" i="0" u="none" strike="noStrike" kern="1200" cap="none" spc="0" normalizeH="0" baseline="0" noProof="0" dirty="0">
                        <a:ln>
                          <a:solidFill>
                            <a:schemeClr val="accent1">
                              <a:alpha val="0"/>
                            </a:schemeClr>
                          </a:solidFill>
                        </a:ln>
                        <a:solidFill>
                          <a:schemeClr val="tx2"/>
                        </a:solidFill>
                        <a:effectLst/>
                        <a:uLnTx/>
                        <a:uFillTx/>
                        <a:latin typeface="+mn-ea"/>
                        <a:ea typeface="+mn-ea"/>
                        <a:cs typeface="+mn-cs"/>
                      </a:endParaRPr>
                    </a:p>
                  </a:txBody>
                  <a:tcPr marL="180000" marR="0" marT="0" marB="0" anchor="ctr">
                    <a:lnL w="6350" cap="flat" cmpd="sng" algn="ctr">
                      <a:no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ctr"/>
                      <a:r>
                        <a:rPr lang="en-US" altLang="ko-KR" sz="1200" b="0" dirty="0">
                          <a:ln>
                            <a:solidFill>
                              <a:schemeClr val="accent1">
                                <a:alpha val="0"/>
                              </a:schemeClr>
                            </a:solidFill>
                          </a:ln>
                          <a:solidFill>
                            <a:schemeClr val="tx2"/>
                          </a:solidFill>
                          <a:latin typeface="+mn-ea"/>
                          <a:ea typeface="+mn-ea"/>
                          <a:cs typeface="+mn-cs"/>
                        </a:rPr>
                        <a:t>18</a:t>
                      </a:r>
                    </a:p>
                  </a:txBody>
                  <a:tcPr marL="9525" marR="108000" marT="9525" marB="0" anchor="ctr">
                    <a:lnL w="6350" cap="flat" cmpd="sng" algn="ctr">
                      <a:solidFill>
                        <a:schemeClr val="bg1"/>
                      </a:solidFill>
                      <a:prstDash val="solid"/>
                      <a:round/>
                      <a:headEnd type="none" w="med" len="med"/>
                      <a:tailEnd type="none" w="med" len="med"/>
                    </a:lnL>
                    <a:lnR w="12700" cmpd="sng">
                      <a:noFill/>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319116452"/>
                  </a:ext>
                </a:extLst>
              </a:tr>
              <a:tr h="29127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dirty="0">
                        <a:ln>
                          <a:solidFill>
                            <a:schemeClr val="accent1">
                              <a:alpha val="0"/>
                            </a:schemeClr>
                          </a:solidFill>
                        </a:ln>
                        <a:solidFill>
                          <a:schemeClr val="bg1"/>
                        </a:solidFill>
                        <a:effectLst/>
                        <a:uLnTx/>
                        <a:uFillTx/>
                        <a:latin typeface="+mj-ea"/>
                        <a:ea typeface="+mj-ea"/>
                        <a:cs typeface="+mn-cs"/>
                      </a:endParaRPr>
                    </a:p>
                  </a:txBody>
                  <a:tcPr marL="108000" marR="0" marT="0" marB="0" anchor="ctr">
                    <a:lnL w="12700" cmpd="sng">
                      <a:noFill/>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1200" b="0" i="0" u="none" strike="noStrike" kern="1200" cap="none" spc="0" normalizeH="0" baseline="0" noProof="0" dirty="0">
                          <a:ln>
                            <a:solidFill>
                              <a:schemeClr val="accent1">
                                <a:alpha val="0"/>
                              </a:schemeClr>
                            </a:solidFill>
                          </a:ln>
                          <a:solidFill>
                            <a:schemeClr val="bg1"/>
                          </a:solidFill>
                          <a:effectLst/>
                          <a:uLnTx/>
                          <a:uFillTx/>
                          <a:latin typeface="+mj-ea"/>
                          <a:ea typeface="+mj-ea"/>
                          <a:cs typeface="+mn-cs"/>
                        </a:rPr>
                        <a:t>말레이시아</a:t>
                      </a:r>
                    </a:p>
                  </a:txBody>
                  <a:tcPr marL="180000" marR="0" marT="0" marB="0" anchor="ctr">
                    <a:lnL w="6350" cap="flat" cmpd="sng" algn="ctr">
                      <a:no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dirty="0">
                          <a:ln>
                            <a:solidFill>
                              <a:schemeClr val="accent1">
                                <a:alpha val="0"/>
                              </a:schemeClr>
                            </a:solidFill>
                          </a:ln>
                          <a:solidFill>
                            <a:schemeClr val="bg1"/>
                          </a:solidFill>
                          <a:effectLst/>
                          <a:uLnTx/>
                          <a:uFillTx/>
                          <a:latin typeface="+mj-ea"/>
                          <a:ea typeface="+mj-ea"/>
                          <a:cs typeface="+mn-cs"/>
                        </a:rPr>
                        <a:t>27</a:t>
                      </a:r>
                    </a:p>
                  </a:txBody>
                  <a:tcPr marL="9525" marR="108000" marT="9525" marB="0" anchor="ctr">
                    <a:lnL w="6350" cap="flat" cmpd="sng" algn="ctr">
                      <a:solidFill>
                        <a:schemeClr val="tx2"/>
                      </a:solidFill>
                      <a:prstDash val="solid"/>
                      <a:round/>
                      <a:headEnd type="none" w="med" len="med"/>
                      <a:tailEnd type="none" w="med" len="med"/>
                    </a:lnL>
                    <a:lnR w="12700" cmpd="sng">
                      <a:noFill/>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1496542259"/>
                  </a:ext>
                </a:extLst>
              </a:tr>
              <a:tr h="29127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dirty="0">
                        <a:ln>
                          <a:solidFill>
                            <a:schemeClr val="accent1">
                              <a:alpha val="0"/>
                            </a:schemeClr>
                          </a:solidFill>
                        </a:ln>
                        <a:solidFill>
                          <a:srgbClr val="00338D"/>
                        </a:solidFill>
                        <a:effectLst/>
                        <a:uLnTx/>
                        <a:uFillTx/>
                        <a:latin typeface="+mn-ea"/>
                        <a:ea typeface="+mn-ea"/>
                        <a:cs typeface="+mn-cs"/>
                      </a:endParaRPr>
                    </a:p>
                  </a:txBody>
                  <a:tcPr marL="108000" marR="0" marT="0" marB="0" anchor="ctr">
                    <a:lnL w="12700" cmpd="sng">
                      <a:noFill/>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1200" b="0" i="0" u="none" strike="noStrike" kern="1200" cap="none" spc="0" normalizeH="0" baseline="0" noProof="0" dirty="0">
                          <a:ln>
                            <a:solidFill>
                              <a:schemeClr val="accent1">
                                <a:alpha val="0"/>
                              </a:schemeClr>
                            </a:solidFill>
                          </a:ln>
                          <a:solidFill>
                            <a:srgbClr val="00338D"/>
                          </a:solidFill>
                          <a:effectLst/>
                          <a:uLnTx/>
                          <a:uFillTx/>
                          <a:latin typeface="+mn-ea"/>
                          <a:ea typeface="+mn-ea"/>
                          <a:cs typeface="+mn-cs"/>
                        </a:rPr>
                        <a:t>인도네시아</a:t>
                      </a:r>
                    </a:p>
                  </a:txBody>
                  <a:tcPr marL="18000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en-US" altLang="ko-KR" sz="1200" b="0">
                          <a:ln>
                            <a:solidFill>
                              <a:schemeClr val="accent1">
                                <a:alpha val="0"/>
                              </a:schemeClr>
                            </a:solidFill>
                          </a:ln>
                          <a:solidFill>
                            <a:schemeClr val="tx2"/>
                          </a:solidFill>
                          <a:latin typeface="+mn-ea"/>
                          <a:ea typeface="+mn-ea"/>
                          <a:cs typeface="+mn-cs"/>
                        </a:rPr>
                        <a:t>40</a:t>
                      </a:r>
                    </a:p>
                  </a:txBody>
                  <a:tcPr marL="9525" marR="108000" marT="9525" marB="0" anchor="ctr">
                    <a:lnL w="6350" cap="flat" cmpd="sng" algn="ctr">
                      <a:solidFill>
                        <a:schemeClr val="bg1"/>
                      </a:solidFill>
                      <a:prstDash val="solid"/>
                      <a:round/>
                      <a:headEnd type="none" w="med" len="med"/>
                      <a:tailEnd type="none" w="med" len="med"/>
                    </a:lnL>
                    <a:lnR w="12700" cmpd="sng">
                      <a:noFill/>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12893721"/>
                  </a:ext>
                </a:extLst>
              </a:tr>
              <a:tr h="29127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dirty="0">
                        <a:ln>
                          <a:solidFill>
                            <a:schemeClr val="accent1">
                              <a:alpha val="0"/>
                            </a:schemeClr>
                          </a:solidFill>
                        </a:ln>
                        <a:solidFill>
                          <a:srgbClr val="00338D"/>
                        </a:solidFill>
                        <a:effectLst/>
                        <a:uLnTx/>
                        <a:uFillTx/>
                        <a:latin typeface="+mn-ea"/>
                        <a:ea typeface="+mn-ea"/>
                        <a:cs typeface="+mn-cs"/>
                      </a:endParaRPr>
                    </a:p>
                  </a:txBody>
                  <a:tcPr marL="108000" marR="0" marT="0" marB="0" anchor="ctr">
                    <a:lnL w="12700" cmpd="sng">
                      <a:noFill/>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1200" b="0" i="0" u="none" strike="noStrike" kern="1200" cap="none" spc="0" normalizeH="0" baseline="0" noProof="0" dirty="0">
                          <a:ln>
                            <a:solidFill>
                              <a:schemeClr val="accent1">
                                <a:alpha val="0"/>
                              </a:schemeClr>
                            </a:solidFill>
                          </a:ln>
                          <a:solidFill>
                            <a:srgbClr val="00338D"/>
                          </a:solidFill>
                          <a:effectLst/>
                          <a:uLnTx/>
                          <a:uFillTx/>
                          <a:latin typeface="+mn-ea"/>
                          <a:ea typeface="+mn-ea"/>
                          <a:cs typeface="+mn-cs"/>
                        </a:rPr>
                        <a:t>태국</a:t>
                      </a:r>
                    </a:p>
                  </a:txBody>
                  <a:tcPr marL="18000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en-US" altLang="ko-KR" sz="1200" b="0" dirty="0">
                          <a:ln>
                            <a:solidFill>
                              <a:schemeClr val="accent1">
                                <a:alpha val="0"/>
                              </a:schemeClr>
                            </a:solidFill>
                          </a:ln>
                          <a:solidFill>
                            <a:schemeClr val="tx2"/>
                          </a:solidFill>
                          <a:latin typeface="+mn-ea"/>
                          <a:ea typeface="+mn-ea"/>
                          <a:cs typeface="+mn-cs"/>
                        </a:rPr>
                        <a:t>50</a:t>
                      </a:r>
                    </a:p>
                  </a:txBody>
                  <a:tcPr marL="9525" marR="108000" marT="9525" marB="0" anchor="ctr">
                    <a:lnL w="6350" cap="flat" cmpd="sng" algn="ctr">
                      <a:solidFill>
                        <a:schemeClr val="bg1"/>
                      </a:solidFill>
                      <a:prstDash val="solid"/>
                      <a:round/>
                      <a:headEnd type="none" w="med" len="med"/>
                      <a:tailEnd type="none" w="med" len="med"/>
                    </a:lnL>
                    <a:lnR w="12700" cmpd="sng">
                      <a:noFill/>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39592295"/>
                  </a:ext>
                </a:extLst>
              </a:tr>
              <a:tr h="29127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dirty="0">
                        <a:ln>
                          <a:solidFill>
                            <a:schemeClr val="accent1">
                              <a:alpha val="0"/>
                            </a:schemeClr>
                          </a:solidFill>
                        </a:ln>
                        <a:solidFill>
                          <a:srgbClr val="00338D"/>
                        </a:solidFill>
                        <a:effectLst/>
                        <a:uLnTx/>
                        <a:uFillTx/>
                        <a:latin typeface="+mn-ea"/>
                        <a:ea typeface="+mn-ea"/>
                        <a:cs typeface="+mn-cs"/>
                      </a:endParaRPr>
                    </a:p>
                  </a:txBody>
                  <a:tcPr marL="108000" marR="0" marT="0" marB="0" anchor="ctr">
                    <a:lnL w="12700" cmpd="sng">
                      <a:noFill/>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1200" b="0" i="0" u="none" strike="noStrike" kern="1200" cap="none" spc="0" normalizeH="0" baseline="0" noProof="0" dirty="0">
                          <a:ln>
                            <a:solidFill>
                              <a:schemeClr val="accent1">
                                <a:alpha val="0"/>
                              </a:schemeClr>
                            </a:solidFill>
                          </a:ln>
                          <a:solidFill>
                            <a:srgbClr val="00338D"/>
                          </a:solidFill>
                          <a:effectLst/>
                          <a:uLnTx/>
                          <a:uFillTx/>
                          <a:latin typeface="+mn-ea"/>
                          <a:ea typeface="+mn-ea"/>
                          <a:cs typeface="+mn-cs"/>
                        </a:rPr>
                        <a:t>인도</a:t>
                      </a:r>
                    </a:p>
                  </a:txBody>
                  <a:tcPr marL="18000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en-US" altLang="ko-KR" sz="1200" b="0" dirty="0">
                          <a:ln>
                            <a:solidFill>
                              <a:schemeClr val="accent1">
                                <a:alpha val="0"/>
                              </a:schemeClr>
                            </a:solidFill>
                          </a:ln>
                          <a:solidFill>
                            <a:schemeClr val="tx2"/>
                          </a:solidFill>
                          <a:latin typeface="+mn-ea"/>
                          <a:ea typeface="+mn-ea"/>
                          <a:cs typeface="+mn-cs"/>
                        </a:rPr>
                        <a:t>60</a:t>
                      </a:r>
                    </a:p>
                  </a:txBody>
                  <a:tcPr marL="9525" marR="108000" marT="9525" marB="0" anchor="ctr">
                    <a:lnL w="6350" cap="flat" cmpd="sng" algn="ctr">
                      <a:solidFill>
                        <a:schemeClr val="bg1"/>
                      </a:solidFill>
                      <a:prstDash val="solid"/>
                      <a:round/>
                      <a:headEnd type="none" w="med" len="med"/>
                      <a:tailEnd type="none" w="med" len="med"/>
                    </a:lnL>
                    <a:lnR w="12700" cmpd="sng">
                      <a:noFill/>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22585425"/>
                  </a:ext>
                </a:extLst>
              </a:tr>
              <a:tr h="29127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dirty="0">
                        <a:ln>
                          <a:solidFill>
                            <a:schemeClr val="accent1">
                              <a:alpha val="0"/>
                            </a:schemeClr>
                          </a:solidFill>
                        </a:ln>
                        <a:solidFill>
                          <a:srgbClr val="00338D"/>
                        </a:solidFill>
                        <a:effectLst/>
                        <a:uLnTx/>
                        <a:uFillTx/>
                        <a:latin typeface="+mn-ea"/>
                        <a:ea typeface="+mn-ea"/>
                        <a:cs typeface="+mn-cs"/>
                      </a:endParaRPr>
                    </a:p>
                  </a:txBody>
                  <a:tcPr marL="108000" marR="0" marT="0" marB="0" anchor="ctr">
                    <a:lnL w="12700" cmpd="sng">
                      <a:noFill/>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1200" b="0" i="0" u="none" strike="noStrike" kern="1200" cap="none" spc="0" normalizeH="0" baseline="0" noProof="0" dirty="0">
                          <a:ln>
                            <a:solidFill>
                              <a:schemeClr val="accent1">
                                <a:alpha val="0"/>
                              </a:schemeClr>
                            </a:solidFill>
                          </a:ln>
                          <a:solidFill>
                            <a:srgbClr val="00338D"/>
                          </a:solidFill>
                          <a:effectLst/>
                          <a:uLnTx/>
                          <a:uFillTx/>
                          <a:latin typeface="+mn-ea"/>
                          <a:ea typeface="+mn-ea"/>
                          <a:cs typeface="+mn-cs"/>
                        </a:rPr>
                        <a:t>중국</a:t>
                      </a:r>
                    </a:p>
                  </a:txBody>
                  <a:tcPr marL="18000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en-US" altLang="ko-KR" sz="1200" b="0" dirty="0">
                          <a:ln>
                            <a:solidFill>
                              <a:schemeClr val="accent1">
                                <a:alpha val="0"/>
                              </a:schemeClr>
                            </a:solidFill>
                          </a:ln>
                          <a:solidFill>
                            <a:schemeClr val="tx2"/>
                          </a:solidFill>
                          <a:latin typeface="+mn-ea"/>
                          <a:ea typeface="+mn-ea"/>
                          <a:cs typeface="+mn-cs"/>
                        </a:rPr>
                        <a:t>71</a:t>
                      </a:r>
                    </a:p>
                  </a:txBody>
                  <a:tcPr marL="9525" marR="108000" marT="9525" marB="0" anchor="ctr">
                    <a:lnL w="6350" cap="flat" cmpd="sng" algn="ctr">
                      <a:solidFill>
                        <a:schemeClr val="bg1"/>
                      </a:solidFill>
                      <a:prstDash val="solid"/>
                      <a:round/>
                      <a:headEnd type="none" w="med" len="med"/>
                      <a:tailEnd type="none" w="med" len="med"/>
                    </a:lnL>
                    <a:lnR w="12700" cmpd="sng">
                      <a:noFill/>
                    </a:lnR>
                    <a:lnT w="6350" cap="flat" cmpd="sng" algn="ctr">
                      <a:solidFill>
                        <a:schemeClr val="bg1"/>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84710722"/>
                  </a:ext>
                </a:extLst>
              </a:tr>
              <a:tr h="29127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500" b="0" i="0" u="none" strike="noStrike" kern="1200" cap="none" spc="0" normalizeH="0" baseline="0" noProof="0" dirty="0">
                          <a:ln>
                            <a:solidFill>
                              <a:schemeClr val="accent1">
                                <a:alpha val="0"/>
                              </a:schemeClr>
                            </a:solidFill>
                          </a:ln>
                          <a:solidFill>
                            <a:srgbClr val="00338D"/>
                          </a:solidFill>
                          <a:effectLst/>
                          <a:uLnTx/>
                          <a:uFillTx/>
                          <a:latin typeface="+mn-lt"/>
                          <a:ea typeface="+mn-ea"/>
                          <a:cs typeface="+mn-cs"/>
                        </a:rPr>
                        <a:t>III.</a:t>
                      </a:r>
                      <a:endParaRPr kumimoji="0" lang="en-GB" sz="1500" b="0" i="0" u="none" strike="noStrike" kern="1200" cap="none" spc="0" normalizeH="0" baseline="0" noProof="0" dirty="0">
                        <a:ln>
                          <a:solidFill>
                            <a:schemeClr val="accent1">
                              <a:alpha val="0"/>
                            </a:schemeClr>
                          </a:solidFill>
                        </a:ln>
                        <a:solidFill>
                          <a:srgbClr val="00338D"/>
                        </a:solidFill>
                        <a:effectLst/>
                        <a:uLnTx/>
                        <a:uFillTx/>
                        <a:latin typeface="+mn-lt"/>
                        <a:ea typeface="+mn-ea"/>
                        <a:cs typeface="+mn-cs"/>
                      </a:endParaRPr>
                    </a:p>
                  </a:txBody>
                  <a:tcPr marL="108000" marR="0" marT="0" marB="0" anchor="ctr">
                    <a:lnL w="12700" cmpd="sng">
                      <a:noFill/>
                    </a:lnL>
                    <a:lnR w="12700" cmpd="sng">
                      <a:noFill/>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1500" b="0" i="0" u="none" strike="noStrike" kern="1200" cap="none" spc="0" normalizeH="0" baseline="0" noProof="0" dirty="0">
                          <a:ln>
                            <a:solidFill>
                              <a:schemeClr val="accent1">
                                <a:alpha val="0"/>
                              </a:schemeClr>
                            </a:solidFill>
                          </a:ln>
                          <a:solidFill>
                            <a:srgbClr val="00338D"/>
                          </a:solidFill>
                          <a:effectLst/>
                          <a:uLnTx/>
                          <a:uFillTx/>
                          <a:latin typeface="+mn-lt"/>
                          <a:ea typeface="+mn-ea"/>
                          <a:cs typeface="+mn-cs"/>
                        </a:rPr>
                        <a:t>결론 및 시사점</a:t>
                      </a:r>
                    </a:p>
                  </a:txBody>
                  <a:tcPr marL="0" marR="0" marT="0" marB="0" anchor="ctr">
                    <a:lnL w="12700" cmpd="sng">
                      <a:noFill/>
                    </a:lnL>
                    <a:lnR w="12700" cmpd="sng">
                      <a:noFill/>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ko-KR" sz="1500" b="0" i="0" u="none" strike="noStrike" kern="1200" cap="none" spc="0" normalizeH="0" baseline="0" dirty="0">
                          <a:ln>
                            <a:solidFill>
                              <a:schemeClr val="accent1">
                                <a:alpha val="0"/>
                              </a:schemeClr>
                            </a:solidFill>
                          </a:ln>
                          <a:solidFill>
                            <a:srgbClr val="00338D"/>
                          </a:solidFill>
                          <a:effectLst/>
                          <a:uLnTx/>
                          <a:uFillTx/>
                          <a:latin typeface="+mn-lt"/>
                          <a:ea typeface="+mn-ea"/>
                          <a:cs typeface="+mn-cs"/>
                        </a:rPr>
                        <a:t>81</a:t>
                      </a:r>
                    </a:p>
                  </a:txBody>
                  <a:tcPr marL="9525" marR="108000" marT="9525" marB="0" anchor="ctr">
                    <a:lnL w="12700" cmpd="sng">
                      <a:noFill/>
                    </a:lnL>
                    <a:lnR w="12700" cmpd="sng">
                      <a:noFill/>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24690467"/>
                  </a:ext>
                </a:extLst>
              </a:tr>
            </a:tbl>
          </a:graphicData>
        </a:graphic>
      </p:graphicFrame>
    </p:spTree>
    <p:extLst>
      <p:ext uri="{BB962C8B-B14F-4D97-AF65-F5344CB8AC3E}">
        <p14:creationId xmlns:p14="http://schemas.microsoft.com/office/powerpoint/2010/main" val="40548373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11D01EDC-383F-7EC9-5195-CCBAAD0A81F2}"/>
              </a:ext>
            </a:extLst>
          </p:cNvPr>
          <p:cNvSpPr>
            <a:spLocks noGrp="1"/>
          </p:cNvSpPr>
          <p:nvPr>
            <p:ph type="body" sz="quarter" idx="10"/>
          </p:nvPr>
        </p:nvSpPr>
        <p:spPr/>
        <p:txBody>
          <a:bodyPr/>
          <a:lstStyle/>
          <a:p>
            <a:r>
              <a:rPr lang="en-US" altLang="ko-KR" dirty="0"/>
              <a:t>II. </a:t>
            </a:r>
            <a:r>
              <a:rPr lang="ko-KR" altLang="en-US" dirty="0"/>
              <a:t>신흥 아시아 태평양 국가별 보험시장 및 규제 현황 </a:t>
            </a:r>
          </a:p>
        </p:txBody>
      </p:sp>
      <p:sp>
        <p:nvSpPr>
          <p:cNvPr id="3" name="텍스트 개체 틀 2">
            <a:extLst>
              <a:ext uri="{FF2B5EF4-FFF2-40B4-BE49-F238E27FC236}">
                <a16:creationId xmlns:a16="http://schemas.microsoft.com/office/drawing/2014/main" id="{F8A23C6E-913D-E903-F49E-D387E0794A26}"/>
              </a:ext>
            </a:extLst>
          </p:cNvPr>
          <p:cNvSpPr>
            <a:spLocks noGrp="1"/>
          </p:cNvSpPr>
          <p:nvPr>
            <p:ph type="body" sz="quarter" idx="11"/>
          </p:nvPr>
        </p:nvSpPr>
        <p:spPr/>
        <p:txBody>
          <a:bodyPr/>
          <a:lstStyle/>
          <a:p>
            <a:r>
              <a:rPr lang="ko-KR" altLang="en-US" dirty="0"/>
              <a:t>말레이시아 경제</a:t>
            </a:r>
            <a:r>
              <a:rPr lang="en-US" altLang="ko-KR" dirty="0"/>
              <a:t>·</a:t>
            </a:r>
            <a:r>
              <a:rPr lang="ko-KR" altLang="en-US" dirty="0"/>
              <a:t>보험시장 </a:t>
            </a:r>
            <a:r>
              <a:rPr lang="en-US" altLang="ko-KR" dirty="0"/>
              <a:t>Overview</a:t>
            </a:r>
            <a:endParaRPr lang="ko-KR" altLang="en-US" dirty="0"/>
          </a:p>
        </p:txBody>
      </p:sp>
      <p:sp>
        <p:nvSpPr>
          <p:cNvPr id="21" name="직사각형 20">
            <a:extLst>
              <a:ext uri="{FF2B5EF4-FFF2-40B4-BE49-F238E27FC236}">
                <a16:creationId xmlns:a16="http://schemas.microsoft.com/office/drawing/2014/main" id="{479C96A2-651B-56BF-A7CE-1FCCB5B49FA8}"/>
              </a:ext>
            </a:extLst>
          </p:cNvPr>
          <p:cNvSpPr/>
          <p:nvPr/>
        </p:nvSpPr>
        <p:spPr>
          <a:xfrm>
            <a:off x="488948" y="1190900"/>
            <a:ext cx="8938800" cy="4644416"/>
          </a:xfrm>
          <a:prstGeom prst="rect">
            <a:avLst/>
          </a:prstGeom>
          <a:noFill/>
          <a:ln w="12700">
            <a:solidFill>
              <a:srgbClr val="00B8F5"/>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ko-KR" altLang="en-US" sz="1000" b="1" dirty="0">
              <a:ln>
                <a:solidFill>
                  <a:schemeClr val="bg1">
                    <a:lumMod val="75000"/>
                    <a:alpha val="0"/>
                  </a:schemeClr>
                </a:solidFill>
              </a:ln>
              <a:solidFill>
                <a:srgbClr val="1E49E2"/>
              </a:solidFill>
              <a:latin typeface="+mn-ea"/>
            </a:endParaRPr>
          </a:p>
        </p:txBody>
      </p:sp>
      <p:sp>
        <p:nvSpPr>
          <p:cNvPr id="6" name="TextBox 5">
            <a:extLst>
              <a:ext uri="{FF2B5EF4-FFF2-40B4-BE49-F238E27FC236}">
                <a16:creationId xmlns:a16="http://schemas.microsoft.com/office/drawing/2014/main" id="{3640AD20-4B38-7F8C-27A4-17C492E47C33}"/>
              </a:ext>
            </a:extLst>
          </p:cNvPr>
          <p:cNvSpPr txBox="1"/>
          <p:nvPr/>
        </p:nvSpPr>
        <p:spPr>
          <a:xfrm>
            <a:off x="489000" y="5881851"/>
            <a:ext cx="8928000" cy="318924"/>
          </a:xfrm>
          <a:prstGeom prst="rect">
            <a:avLst/>
          </a:prstGeom>
          <a:noFill/>
          <a:ln>
            <a:noFill/>
          </a:ln>
        </p:spPr>
        <p:txBody>
          <a:bodyPr wrap="square" lIns="0" tIns="72000" rIns="0" bIns="0" rtlCol="0" anchor="t">
            <a:spAutoFit/>
          </a:bodyPr>
          <a:lstStyle>
            <a:defPPr>
              <a:defRPr lang="en-US"/>
            </a:defPPr>
            <a:lvl1pPr lvl="0">
              <a:defRPr sz="800">
                <a:ln>
                  <a:solidFill>
                    <a:prstClr val="white">
                      <a:lumMod val="75000"/>
                      <a:alpha val="0"/>
                    </a:prstClr>
                  </a:solidFill>
                </a:ln>
                <a:solidFill>
                  <a:prstClr val="white">
                    <a:lumMod val="50000"/>
                  </a:prstClr>
                </a:solidFill>
                <a:latin typeface="KoPub돋움체 Medium" panose="00000600000000000000" pitchFamily="2" charset="-127"/>
                <a:ea typeface="KoPub돋움체 Medium" panose="00000600000000000000" pitchFamily="2" charset="-127"/>
              </a:defRPr>
            </a:lvl1pPr>
          </a:lstStyle>
          <a:p>
            <a:r>
              <a:rPr lang="en-US" altLang="ko-KR" dirty="0">
                <a:solidFill>
                  <a:schemeClr val="bg1">
                    <a:lumMod val="50000"/>
                  </a:schemeClr>
                </a:solidFill>
              </a:rPr>
              <a:t>Source: Bank Negara Malaysia, Swiss Re(2022), ‘sigma, World insurance: inflation risks front and </a:t>
            </a:r>
            <a:r>
              <a:rPr lang="en-US" altLang="ko-KR" dirty="0" err="1">
                <a:solidFill>
                  <a:schemeClr val="bg1">
                    <a:lumMod val="50000"/>
                  </a:schemeClr>
                </a:solidFill>
              </a:rPr>
              <a:t>centre</a:t>
            </a:r>
            <a:r>
              <a:rPr lang="en-US" altLang="ko-KR" dirty="0">
                <a:solidFill>
                  <a:schemeClr val="bg1">
                    <a:lumMod val="50000"/>
                  </a:schemeClr>
                </a:solidFill>
              </a:rPr>
              <a:t>’, </a:t>
            </a:r>
            <a:r>
              <a:rPr lang="en-US" altLang="ko-KR" dirty="0" err="1">
                <a:solidFill>
                  <a:schemeClr val="bg1">
                    <a:lumMod val="50000"/>
                  </a:schemeClr>
                </a:solidFill>
              </a:rPr>
              <a:t>IMF,World</a:t>
            </a:r>
            <a:r>
              <a:rPr lang="en-US" altLang="ko-KR" dirty="0">
                <a:solidFill>
                  <a:schemeClr val="bg1">
                    <a:lumMod val="50000"/>
                  </a:schemeClr>
                </a:solidFill>
              </a:rPr>
              <a:t> Bank, UN, </a:t>
            </a:r>
            <a:r>
              <a:rPr lang="ko-KR" altLang="en-US" sz="800" dirty="0" err="1">
                <a:solidFill>
                  <a:schemeClr val="bg1">
                    <a:lumMod val="50000"/>
                  </a:schemeClr>
                </a:solidFill>
                <a:latin typeface="KoPub돋움체 Medium" panose="00000600000000000000" pitchFamily="2" charset="-127"/>
                <a:ea typeface="KoPub돋움체 Medium" panose="00000600000000000000" pitchFamily="2" charset="-127"/>
              </a:rPr>
              <a:t>삼정</a:t>
            </a:r>
            <a:r>
              <a:rPr lang="en-US" altLang="ko-KR" sz="800" dirty="0">
                <a:solidFill>
                  <a:schemeClr val="bg1">
                    <a:lumMod val="50000"/>
                  </a:schemeClr>
                </a:solidFill>
                <a:latin typeface="KoPub돋움체 Medium" panose="00000600000000000000" pitchFamily="2" charset="-127"/>
                <a:ea typeface="KoPub돋움체 Medium" panose="00000600000000000000" pitchFamily="2" charset="-127"/>
              </a:rPr>
              <a:t>KPMG </a:t>
            </a:r>
            <a:r>
              <a:rPr lang="ko-KR" altLang="en-US" sz="800" dirty="0">
                <a:solidFill>
                  <a:schemeClr val="bg1">
                    <a:lumMod val="50000"/>
                  </a:schemeClr>
                </a:solidFill>
                <a:latin typeface="KoPub돋움체 Medium" panose="00000600000000000000" pitchFamily="2" charset="-127"/>
                <a:ea typeface="KoPub돋움체 Medium" panose="00000600000000000000" pitchFamily="2" charset="-127"/>
              </a:rPr>
              <a:t>경제연구원 재구성</a:t>
            </a:r>
            <a:endParaRPr lang="en-US" altLang="ko-KR" sz="800" dirty="0">
              <a:solidFill>
                <a:schemeClr val="bg1">
                  <a:lumMod val="50000"/>
                </a:schemeClr>
              </a:solidFill>
              <a:latin typeface="KoPub돋움체 Medium" panose="00000600000000000000" pitchFamily="2" charset="-127"/>
              <a:ea typeface="KoPub돋움체 Medium" panose="00000600000000000000" pitchFamily="2" charset="-127"/>
            </a:endParaRPr>
          </a:p>
          <a:p>
            <a:r>
              <a:rPr lang="en-US" altLang="ko-KR" dirty="0">
                <a:solidFill>
                  <a:schemeClr val="bg1">
                    <a:lumMod val="50000"/>
                  </a:schemeClr>
                </a:solidFill>
              </a:rPr>
              <a:t>Note: </a:t>
            </a:r>
            <a:r>
              <a:rPr lang="ko-KR" altLang="en-US" dirty="0" err="1">
                <a:solidFill>
                  <a:schemeClr val="bg1">
                    <a:lumMod val="50000"/>
                  </a:schemeClr>
                </a:solidFill>
              </a:rPr>
              <a:t>타카풀은</a:t>
            </a:r>
            <a:r>
              <a:rPr lang="ko-KR" altLang="en-US" dirty="0">
                <a:solidFill>
                  <a:schemeClr val="bg1">
                    <a:lumMod val="50000"/>
                  </a:schemeClr>
                </a:solidFill>
              </a:rPr>
              <a:t> 계약자가 전통적 보험에서 보험료에 해당하는 금액을 운영사에게 예탁하고</a:t>
            </a:r>
            <a:r>
              <a:rPr lang="en-US" altLang="ko-KR" dirty="0">
                <a:solidFill>
                  <a:schemeClr val="bg1">
                    <a:lumMod val="50000"/>
                  </a:schemeClr>
                </a:solidFill>
              </a:rPr>
              <a:t>, </a:t>
            </a:r>
            <a:r>
              <a:rPr lang="ko-KR" altLang="en-US" dirty="0">
                <a:solidFill>
                  <a:schemeClr val="bg1">
                    <a:lumMod val="50000"/>
                  </a:schemeClr>
                </a:solidFill>
              </a:rPr>
              <a:t>사고 발생 시</a:t>
            </a:r>
            <a:r>
              <a:rPr lang="en-US" altLang="ko-KR" dirty="0">
                <a:solidFill>
                  <a:schemeClr val="bg1">
                    <a:lumMod val="50000"/>
                  </a:schemeClr>
                </a:solidFill>
              </a:rPr>
              <a:t>, </a:t>
            </a:r>
            <a:r>
              <a:rPr lang="ko-KR" altLang="en-US" dirty="0">
                <a:solidFill>
                  <a:schemeClr val="bg1">
                    <a:lumMod val="50000"/>
                  </a:schemeClr>
                </a:solidFill>
              </a:rPr>
              <a:t>그 예탁금 중에서 일부를 사고를 당한 사람에게 기부금으로 지불하는 구조</a:t>
            </a:r>
            <a:r>
              <a:rPr lang="en-US" altLang="ko-KR" dirty="0">
                <a:solidFill>
                  <a:schemeClr val="bg1">
                    <a:lumMod val="50000"/>
                  </a:schemeClr>
                </a:solidFill>
              </a:rPr>
              <a:t> </a:t>
            </a:r>
          </a:p>
        </p:txBody>
      </p:sp>
      <p:sp>
        <p:nvSpPr>
          <p:cNvPr id="5" name="사각형: 둥근 모서리 4">
            <a:extLst>
              <a:ext uri="{FF2B5EF4-FFF2-40B4-BE49-F238E27FC236}">
                <a16:creationId xmlns:a16="http://schemas.microsoft.com/office/drawing/2014/main" id="{B68B9531-B10F-A2CD-7892-024FDAEC8317}"/>
              </a:ext>
            </a:extLst>
          </p:cNvPr>
          <p:cNvSpPr/>
          <p:nvPr/>
        </p:nvSpPr>
        <p:spPr>
          <a:xfrm>
            <a:off x="658360" y="1393513"/>
            <a:ext cx="1270331" cy="255468"/>
          </a:xfrm>
          <a:prstGeom prst="roundRect">
            <a:avLst/>
          </a:prstGeom>
          <a:solidFill>
            <a:schemeClr val="bg1">
              <a:lumMod val="95000"/>
            </a:schemeClr>
          </a:solidFill>
          <a:ln>
            <a:solidFill>
              <a:schemeClr val="bg1">
                <a:lumMod val="85000"/>
              </a:schemeClr>
            </a:solidFill>
          </a:ln>
        </p:spPr>
        <p:style>
          <a:lnRef idx="0">
            <a:scrgbClr r="0" g="0" b="0"/>
          </a:lnRef>
          <a:fillRef idx="0">
            <a:scrgbClr r="0" g="0" b="0"/>
          </a:fillRef>
          <a:effectRef idx="0">
            <a:scrgbClr r="0" g="0" b="0"/>
          </a:effectRef>
          <a:fontRef idx="minor">
            <a:schemeClr val="lt1"/>
          </a:fontRef>
        </p:style>
        <p:txBody>
          <a:bodyPr rtlCol="0" anchor="ctr"/>
          <a:lstStyle/>
          <a:p>
            <a:pPr fontAlgn="ctr" latinLnBrk="1"/>
            <a:r>
              <a:rPr lang="ko-KR" altLang="en-US" sz="1100" b="1" dirty="0">
                <a:ln>
                  <a:solidFill>
                    <a:srgbClr val="1758E3">
                      <a:alpha val="0"/>
                    </a:srgbClr>
                  </a:solidFill>
                </a:ln>
                <a:solidFill>
                  <a:srgbClr val="00B0F0"/>
                </a:solidFill>
                <a:latin typeface="+mj-ea"/>
                <a:ea typeface="+mj-ea"/>
              </a:rPr>
              <a:t>실질 </a:t>
            </a:r>
            <a:r>
              <a:rPr lang="en-US" altLang="ko-KR" sz="1100" b="1" dirty="0">
                <a:ln>
                  <a:solidFill>
                    <a:srgbClr val="1758E3">
                      <a:alpha val="0"/>
                    </a:srgbClr>
                  </a:solidFill>
                </a:ln>
                <a:solidFill>
                  <a:srgbClr val="00B0F0"/>
                </a:solidFill>
                <a:latin typeface="+mj-ea"/>
                <a:ea typeface="+mj-ea"/>
              </a:rPr>
              <a:t>GDP </a:t>
            </a:r>
            <a:r>
              <a:rPr lang="ko-KR" altLang="en-US" sz="1100" b="1" dirty="0">
                <a:ln>
                  <a:solidFill>
                    <a:srgbClr val="1758E3">
                      <a:alpha val="0"/>
                    </a:srgbClr>
                  </a:solidFill>
                </a:ln>
                <a:solidFill>
                  <a:srgbClr val="00B0F0"/>
                </a:solidFill>
                <a:latin typeface="+mj-ea"/>
                <a:ea typeface="+mj-ea"/>
              </a:rPr>
              <a:t>성장률</a:t>
            </a:r>
            <a:endParaRPr lang="ko-KR" altLang="ko-KR" sz="1100" b="1" dirty="0">
              <a:ln>
                <a:solidFill>
                  <a:srgbClr val="1758E3">
                    <a:alpha val="0"/>
                  </a:srgbClr>
                </a:solidFill>
              </a:ln>
              <a:solidFill>
                <a:srgbClr val="00B0F0"/>
              </a:solidFill>
              <a:latin typeface="+mj-ea"/>
              <a:ea typeface="+mj-ea"/>
            </a:endParaRPr>
          </a:p>
        </p:txBody>
      </p:sp>
      <p:sp>
        <p:nvSpPr>
          <p:cNvPr id="10" name="사각형: 둥근 모서리 9">
            <a:extLst>
              <a:ext uri="{FF2B5EF4-FFF2-40B4-BE49-F238E27FC236}">
                <a16:creationId xmlns:a16="http://schemas.microsoft.com/office/drawing/2014/main" id="{EC7DAB07-733C-0192-0D88-FFA3FF4D75BB}"/>
              </a:ext>
            </a:extLst>
          </p:cNvPr>
          <p:cNvSpPr/>
          <p:nvPr/>
        </p:nvSpPr>
        <p:spPr>
          <a:xfrm>
            <a:off x="2008695" y="1393513"/>
            <a:ext cx="1270331" cy="255468"/>
          </a:xfrm>
          <a:prstGeom prst="roundRect">
            <a:avLst/>
          </a:prstGeom>
          <a:solidFill>
            <a:schemeClr val="bg1">
              <a:lumMod val="95000"/>
            </a:schemeClr>
          </a:solidFill>
          <a:ln>
            <a:solidFill>
              <a:schemeClr val="bg1">
                <a:lumMod val="85000"/>
              </a:schemeClr>
            </a:solidFill>
          </a:ln>
        </p:spPr>
        <p:style>
          <a:lnRef idx="0">
            <a:scrgbClr r="0" g="0" b="0"/>
          </a:lnRef>
          <a:fillRef idx="0">
            <a:scrgbClr r="0" g="0" b="0"/>
          </a:fillRef>
          <a:effectRef idx="0">
            <a:scrgbClr r="0" g="0" b="0"/>
          </a:effectRef>
          <a:fontRef idx="minor">
            <a:schemeClr val="lt1"/>
          </a:fontRef>
        </p:style>
        <p:txBody>
          <a:bodyPr rtlCol="0" anchor="ctr"/>
          <a:lstStyle/>
          <a:p>
            <a:pPr fontAlgn="ctr" latinLnBrk="1"/>
            <a:r>
              <a:rPr lang="en-US" altLang="ko-KR" sz="1100" b="1" dirty="0">
                <a:ln>
                  <a:solidFill>
                    <a:srgbClr val="1758E3">
                      <a:alpha val="0"/>
                    </a:srgbClr>
                  </a:solidFill>
                </a:ln>
                <a:solidFill>
                  <a:srgbClr val="00B0F0"/>
                </a:solidFill>
                <a:latin typeface="+mj-ea"/>
                <a:ea typeface="+mj-ea"/>
              </a:rPr>
              <a:t>1</a:t>
            </a:r>
            <a:r>
              <a:rPr lang="ko-KR" altLang="en-US" sz="1100" b="1" dirty="0">
                <a:ln>
                  <a:solidFill>
                    <a:srgbClr val="1758E3">
                      <a:alpha val="0"/>
                    </a:srgbClr>
                  </a:solidFill>
                </a:ln>
                <a:solidFill>
                  <a:srgbClr val="00B0F0"/>
                </a:solidFill>
                <a:latin typeface="+mj-ea"/>
                <a:ea typeface="+mj-ea"/>
              </a:rPr>
              <a:t>인당 </a:t>
            </a:r>
            <a:r>
              <a:rPr lang="en-US" altLang="ko-KR" sz="1100" b="1" dirty="0">
                <a:ln>
                  <a:solidFill>
                    <a:srgbClr val="1758E3">
                      <a:alpha val="0"/>
                    </a:srgbClr>
                  </a:solidFill>
                </a:ln>
                <a:solidFill>
                  <a:srgbClr val="00B0F0"/>
                </a:solidFill>
                <a:latin typeface="+mj-ea"/>
                <a:ea typeface="+mj-ea"/>
              </a:rPr>
              <a:t>GDP</a:t>
            </a:r>
          </a:p>
        </p:txBody>
      </p:sp>
      <p:sp>
        <p:nvSpPr>
          <p:cNvPr id="13" name="사각형: 둥근 모서리 12">
            <a:extLst>
              <a:ext uri="{FF2B5EF4-FFF2-40B4-BE49-F238E27FC236}">
                <a16:creationId xmlns:a16="http://schemas.microsoft.com/office/drawing/2014/main" id="{AC3F3FF9-ED3C-5224-5A3E-6D4E7694447B}"/>
              </a:ext>
            </a:extLst>
          </p:cNvPr>
          <p:cNvSpPr/>
          <p:nvPr/>
        </p:nvSpPr>
        <p:spPr>
          <a:xfrm>
            <a:off x="3359031" y="1393513"/>
            <a:ext cx="1390419" cy="255468"/>
          </a:xfrm>
          <a:prstGeom prst="roundRect">
            <a:avLst/>
          </a:prstGeom>
          <a:solidFill>
            <a:schemeClr val="bg1">
              <a:lumMod val="95000"/>
            </a:schemeClr>
          </a:solidFill>
          <a:ln>
            <a:solidFill>
              <a:schemeClr val="bg1">
                <a:lumMod val="85000"/>
              </a:schemeClr>
            </a:solidFill>
          </a:ln>
        </p:spPr>
        <p:style>
          <a:lnRef idx="0">
            <a:scrgbClr r="0" g="0" b="0"/>
          </a:lnRef>
          <a:fillRef idx="0">
            <a:scrgbClr r="0" g="0" b="0"/>
          </a:fillRef>
          <a:effectRef idx="0">
            <a:scrgbClr r="0" g="0" b="0"/>
          </a:effectRef>
          <a:fontRef idx="minor">
            <a:schemeClr val="lt1"/>
          </a:fontRef>
        </p:style>
        <p:txBody>
          <a:bodyPr rtlCol="0" anchor="ctr"/>
          <a:lstStyle/>
          <a:p>
            <a:pPr fontAlgn="ctr" latinLnBrk="1"/>
            <a:r>
              <a:rPr lang="ko-KR" altLang="en-US" sz="1100" b="1" dirty="0">
                <a:ln>
                  <a:solidFill>
                    <a:srgbClr val="1758E3">
                      <a:alpha val="0"/>
                    </a:srgbClr>
                  </a:solidFill>
                </a:ln>
                <a:solidFill>
                  <a:srgbClr val="00B0F0"/>
                </a:solidFill>
                <a:latin typeface="+mj-ea"/>
                <a:ea typeface="+mj-ea"/>
              </a:rPr>
              <a:t>인플레이션</a:t>
            </a:r>
            <a:r>
              <a:rPr lang="en-US" altLang="ko-KR" sz="900" b="1" dirty="0">
                <a:ln>
                  <a:solidFill>
                    <a:srgbClr val="1758E3">
                      <a:alpha val="0"/>
                    </a:srgbClr>
                  </a:solidFill>
                </a:ln>
                <a:solidFill>
                  <a:srgbClr val="00B0F0"/>
                </a:solidFill>
                <a:latin typeface="+mj-ea"/>
                <a:ea typeface="+mj-ea"/>
              </a:rPr>
              <a:t>(% change)</a:t>
            </a:r>
            <a:endParaRPr lang="en-US" altLang="ko-KR" sz="1100" b="1" dirty="0">
              <a:ln>
                <a:solidFill>
                  <a:srgbClr val="1758E3">
                    <a:alpha val="0"/>
                  </a:srgbClr>
                </a:solidFill>
              </a:ln>
              <a:solidFill>
                <a:srgbClr val="00B0F0"/>
              </a:solidFill>
              <a:latin typeface="+mj-ea"/>
              <a:ea typeface="+mj-ea"/>
            </a:endParaRPr>
          </a:p>
        </p:txBody>
      </p:sp>
      <p:sp>
        <p:nvSpPr>
          <p:cNvPr id="16" name="사각형: 둥근 모서리 15">
            <a:extLst>
              <a:ext uri="{FF2B5EF4-FFF2-40B4-BE49-F238E27FC236}">
                <a16:creationId xmlns:a16="http://schemas.microsoft.com/office/drawing/2014/main" id="{2ABFC60B-E0C7-F283-15CA-6B6CF109719D}"/>
              </a:ext>
            </a:extLst>
          </p:cNvPr>
          <p:cNvSpPr/>
          <p:nvPr/>
        </p:nvSpPr>
        <p:spPr>
          <a:xfrm>
            <a:off x="658360" y="2190956"/>
            <a:ext cx="1270331" cy="255468"/>
          </a:xfrm>
          <a:prstGeom prst="roundRect">
            <a:avLst/>
          </a:prstGeom>
          <a:solidFill>
            <a:schemeClr val="bg1">
              <a:lumMod val="95000"/>
            </a:schemeClr>
          </a:solidFill>
          <a:ln>
            <a:solidFill>
              <a:schemeClr val="bg1">
                <a:lumMod val="85000"/>
              </a:schemeClr>
            </a:solidFill>
          </a:ln>
        </p:spPr>
        <p:style>
          <a:lnRef idx="0">
            <a:scrgbClr r="0" g="0" b="0"/>
          </a:lnRef>
          <a:fillRef idx="0">
            <a:scrgbClr r="0" g="0" b="0"/>
          </a:fillRef>
          <a:effectRef idx="0">
            <a:scrgbClr r="0" g="0" b="0"/>
          </a:effectRef>
          <a:fontRef idx="minor">
            <a:schemeClr val="lt1"/>
          </a:fontRef>
        </p:style>
        <p:txBody>
          <a:bodyPr rtlCol="0" anchor="ctr"/>
          <a:lstStyle/>
          <a:p>
            <a:pPr fontAlgn="ctr" latinLnBrk="1"/>
            <a:r>
              <a:rPr lang="ko-KR" altLang="en-US" sz="1100" b="1" dirty="0">
                <a:ln>
                  <a:solidFill>
                    <a:srgbClr val="1758E3">
                      <a:alpha val="0"/>
                    </a:srgbClr>
                  </a:solidFill>
                </a:ln>
                <a:solidFill>
                  <a:srgbClr val="00B0F0"/>
                </a:solidFill>
                <a:latin typeface="+mj-ea"/>
                <a:ea typeface="+mj-ea"/>
              </a:rPr>
              <a:t>인구</a:t>
            </a:r>
            <a:endParaRPr lang="ko-KR" altLang="ko-KR" sz="1100" b="1" dirty="0">
              <a:ln>
                <a:solidFill>
                  <a:srgbClr val="1758E3">
                    <a:alpha val="0"/>
                  </a:srgbClr>
                </a:solidFill>
              </a:ln>
              <a:solidFill>
                <a:srgbClr val="00B0F0"/>
              </a:solidFill>
              <a:latin typeface="+mj-ea"/>
              <a:ea typeface="+mj-ea"/>
            </a:endParaRPr>
          </a:p>
        </p:txBody>
      </p:sp>
      <p:sp>
        <p:nvSpPr>
          <p:cNvPr id="19" name="사각형: 둥근 모서리 18">
            <a:extLst>
              <a:ext uri="{FF2B5EF4-FFF2-40B4-BE49-F238E27FC236}">
                <a16:creationId xmlns:a16="http://schemas.microsoft.com/office/drawing/2014/main" id="{624159A1-68DE-43FF-0569-A6B7B521B255}"/>
              </a:ext>
            </a:extLst>
          </p:cNvPr>
          <p:cNvSpPr/>
          <p:nvPr/>
        </p:nvSpPr>
        <p:spPr>
          <a:xfrm>
            <a:off x="2008695" y="2190956"/>
            <a:ext cx="1270331" cy="255468"/>
          </a:xfrm>
          <a:prstGeom prst="roundRect">
            <a:avLst/>
          </a:prstGeom>
          <a:solidFill>
            <a:schemeClr val="bg1">
              <a:lumMod val="95000"/>
            </a:schemeClr>
          </a:solidFill>
          <a:ln>
            <a:solidFill>
              <a:schemeClr val="bg1">
                <a:lumMod val="85000"/>
              </a:schemeClr>
            </a:solidFill>
          </a:ln>
        </p:spPr>
        <p:style>
          <a:lnRef idx="0">
            <a:scrgbClr r="0" g="0" b="0"/>
          </a:lnRef>
          <a:fillRef idx="0">
            <a:scrgbClr r="0" g="0" b="0"/>
          </a:fillRef>
          <a:effectRef idx="0">
            <a:scrgbClr r="0" g="0" b="0"/>
          </a:effectRef>
          <a:fontRef idx="minor">
            <a:schemeClr val="lt1"/>
          </a:fontRef>
        </p:style>
        <p:txBody>
          <a:bodyPr rtlCol="0" anchor="ctr"/>
          <a:lstStyle/>
          <a:p>
            <a:pPr fontAlgn="ctr" latinLnBrk="1"/>
            <a:r>
              <a:rPr lang="ko-KR" altLang="en-US" sz="1100" b="1" dirty="0">
                <a:ln>
                  <a:solidFill>
                    <a:srgbClr val="1758E3">
                      <a:alpha val="0"/>
                    </a:srgbClr>
                  </a:solidFill>
                </a:ln>
                <a:solidFill>
                  <a:srgbClr val="00B0F0"/>
                </a:solidFill>
                <a:latin typeface="+mj-ea"/>
                <a:ea typeface="+mj-ea"/>
              </a:rPr>
              <a:t>출산율</a:t>
            </a:r>
            <a:endParaRPr lang="en-US" altLang="ko-KR" sz="1100" b="1" dirty="0">
              <a:ln>
                <a:solidFill>
                  <a:srgbClr val="1758E3">
                    <a:alpha val="0"/>
                  </a:srgbClr>
                </a:solidFill>
              </a:ln>
              <a:solidFill>
                <a:srgbClr val="00B0F0"/>
              </a:solidFill>
              <a:latin typeface="+mj-ea"/>
              <a:ea typeface="+mj-ea"/>
            </a:endParaRPr>
          </a:p>
        </p:txBody>
      </p:sp>
      <p:sp>
        <p:nvSpPr>
          <p:cNvPr id="23" name="사각형: 둥근 모서리 22">
            <a:extLst>
              <a:ext uri="{FF2B5EF4-FFF2-40B4-BE49-F238E27FC236}">
                <a16:creationId xmlns:a16="http://schemas.microsoft.com/office/drawing/2014/main" id="{86FE2F04-86E7-E2DC-4976-44A57580EE24}"/>
              </a:ext>
            </a:extLst>
          </p:cNvPr>
          <p:cNvSpPr/>
          <p:nvPr/>
        </p:nvSpPr>
        <p:spPr>
          <a:xfrm>
            <a:off x="3359031" y="2190956"/>
            <a:ext cx="1390419" cy="255468"/>
          </a:xfrm>
          <a:prstGeom prst="roundRect">
            <a:avLst/>
          </a:prstGeom>
          <a:solidFill>
            <a:schemeClr val="bg1">
              <a:lumMod val="95000"/>
            </a:schemeClr>
          </a:solidFill>
          <a:ln>
            <a:solidFill>
              <a:schemeClr val="bg1">
                <a:lumMod val="85000"/>
              </a:schemeClr>
            </a:solidFill>
          </a:ln>
        </p:spPr>
        <p:style>
          <a:lnRef idx="0">
            <a:scrgbClr r="0" g="0" b="0"/>
          </a:lnRef>
          <a:fillRef idx="0">
            <a:scrgbClr r="0" g="0" b="0"/>
          </a:fillRef>
          <a:effectRef idx="0">
            <a:scrgbClr r="0" g="0" b="0"/>
          </a:effectRef>
          <a:fontRef idx="minor">
            <a:schemeClr val="lt1"/>
          </a:fontRef>
        </p:style>
        <p:txBody>
          <a:bodyPr rtlCol="0" anchor="ctr"/>
          <a:lstStyle/>
          <a:p>
            <a:pPr fontAlgn="ctr" latinLnBrk="1"/>
            <a:r>
              <a:rPr lang="ko-KR" altLang="en-US" sz="1100" b="1" dirty="0">
                <a:ln>
                  <a:solidFill>
                    <a:srgbClr val="1758E3">
                      <a:alpha val="0"/>
                    </a:srgbClr>
                  </a:solidFill>
                </a:ln>
                <a:solidFill>
                  <a:srgbClr val="00B0F0"/>
                </a:solidFill>
                <a:latin typeface="+mj-ea"/>
                <a:ea typeface="+mj-ea"/>
              </a:rPr>
              <a:t>연령 중간값</a:t>
            </a:r>
            <a:endParaRPr lang="en-US" altLang="ko-KR" sz="1100" b="1" dirty="0">
              <a:ln>
                <a:solidFill>
                  <a:srgbClr val="1758E3">
                    <a:alpha val="0"/>
                  </a:srgbClr>
                </a:solidFill>
              </a:ln>
              <a:solidFill>
                <a:srgbClr val="00B0F0"/>
              </a:solidFill>
              <a:latin typeface="+mj-ea"/>
              <a:ea typeface="+mj-ea"/>
            </a:endParaRPr>
          </a:p>
        </p:txBody>
      </p:sp>
      <p:sp>
        <p:nvSpPr>
          <p:cNvPr id="27" name="사각형: 둥근 모서리 26">
            <a:extLst>
              <a:ext uri="{FF2B5EF4-FFF2-40B4-BE49-F238E27FC236}">
                <a16:creationId xmlns:a16="http://schemas.microsoft.com/office/drawing/2014/main" id="{404D0048-6D75-6FF8-9155-3BC98EB4BA39}"/>
              </a:ext>
            </a:extLst>
          </p:cNvPr>
          <p:cNvSpPr/>
          <p:nvPr/>
        </p:nvSpPr>
        <p:spPr>
          <a:xfrm>
            <a:off x="658360" y="2995492"/>
            <a:ext cx="1605433" cy="255468"/>
          </a:xfrm>
          <a:prstGeom prst="roundRect">
            <a:avLst/>
          </a:prstGeom>
          <a:solidFill>
            <a:schemeClr val="bg1">
              <a:lumMod val="95000"/>
            </a:schemeClr>
          </a:solidFill>
          <a:ln>
            <a:solidFill>
              <a:schemeClr val="bg1">
                <a:lumMod val="85000"/>
              </a:schemeClr>
            </a:solidFill>
          </a:ln>
        </p:spPr>
        <p:style>
          <a:lnRef idx="0">
            <a:scrgbClr r="0" g="0" b="0"/>
          </a:lnRef>
          <a:fillRef idx="0">
            <a:scrgbClr r="0" g="0" b="0"/>
          </a:fillRef>
          <a:effectRef idx="0">
            <a:scrgbClr r="0" g="0" b="0"/>
          </a:effectRef>
          <a:fontRef idx="minor">
            <a:schemeClr val="lt1"/>
          </a:fontRef>
        </p:style>
        <p:txBody>
          <a:bodyPr rtlCol="0" anchor="ctr"/>
          <a:lstStyle/>
          <a:p>
            <a:pPr fontAlgn="ctr" latinLnBrk="1"/>
            <a:r>
              <a:rPr lang="ko-KR" altLang="en-US" sz="1100" b="1" dirty="0">
                <a:ln>
                  <a:solidFill>
                    <a:srgbClr val="1758E3">
                      <a:alpha val="0"/>
                    </a:srgbClr>
                  </a:solidFill>
                </a:ln>
                <a:solidFill>
                  <a:srgbClr val="00B0F0"/>
                </a:solidFill>
                <a:latin typeface="+mj-ea"/>
                <a:ea typeface="+mj-ea"/>
              </a:rPr>
              <a:t>기대수명</a:t>
            </a:r>
            <a:endParaRPr lang="ko-KR" altLang="ko-KR" sz="1100" b="1" dirty="0">
              <a:ln>
                <a:solidFill>
                  <a:srgbClr val="1758E3">
                    <a:alpha val="0"/>
                  </a:srgbClr>
                </a:solidFill>
              </a:ln>
              <a:solidFill>
                <a:srgbClr val="00B0F0"/>
              </a:solidFill>
              <a:latin typeface="+mj-ea"/>
              <a:ea typeface="+mj-ea"/>
            </a:endParaRPr>
          </a:p>
        </p:txBody>
      </p:sp>
      <p:sp>
        <p:nvSpPr>
          <p:cNvPr id="30" name="사각형: 둥근 모서리 29">
            <a:extLst>
              <a:ext uri="{FF2B5EF4-FFF2-40B4-BE49-F238E27FC236}">
                <a16:creationId xmlns:a16="http://schemas.microsoft.com/office/drawing/2014/main" id="{0D57708F-CEF8-1A22-4531-CD2598B6D8FD}"/>
              </a:ext>
            </a:extLst>
          </p:cNvPr>
          <p:cNvSpPr/>
          <p:nvPr/>
        </p:nvSpPr>
        <p:spPr>
          <a:xfrm>
            <a:off x="2343975" y="3000401"/>
            <a:ext cx="1605433" cy="255468"/>
          </a:xfrm>
          <a:prstGeom prst="roundRect">
            <a:avLst/>
          </a:prstGeom>
          <a:solidFill>
            <a:schemeClr val="bg1">
              <a:lumMod val="95000"/>
            </a:schemeClr>
          </a:solidFill>
          <a:ln>
            <a:solidFill>
              <a:schemeClr val="bg1">
                <a:lumMod val="85000"/>
              </a:schemeClr>
            </a:solidFill>
          </a:ln>
        </p:spPr>
        <p:style>
          <a:lnRef idx="0">
            <a:scrgbClr r="0" g="0" b="0"/>
          </a:lnRef>
          <a:fillRef idx="0">
            <a:scrgbClr r="0" g="0" b="0"/>
          </a:fillRef>
          <a:effectRef idx="0">
            <a:scrgbClr r="0" g="0" b="0"/>
          </a:effectRef>
          <a:fontRef idx="minor">
            <a:schemeClr val="lt1"/>
          </a:fontRef>
        </p:style>
        <p:txBody>
          <a:bodyPr rtlCol="0" anchor="ctr"/>
          <a:lstStyle/>
          <a:p>
            <a:pPr fontAlgn="ctr" latinLnBrk="1"/>
            <a:r>
              <a:rPr lang="ko-KR" altLang="en-US" sz="1100" b="1" dirty="0">
                <a:ln>
                  <a:solidFill>
                    <a:srgbClr val="1758E3">
                      <a:alpha val="0"/>
                    </a:srgbClr>
                  </a:solidFill>
                </a:ln>
                <a:solidFill>
                  <a:srgbClr val="00B0F0"/>
                </a:solidFill>
                <a:latin typeface="+mj-ea"/>
                <a:ea typeface="+mj-ea"/>
              </a:rPr>
              <a:t>도시화 인구</a:t>
            </a:r>
            <a:endParaRPr lang="ko-KR" altLang="ko-KR" sz="1100" b="1" dirty="0">
              <a:ln>
                <a:solidFill>
                  <a:srgbClr val="1758E3">
                    <a:alpha val="0"/>
                  </a:srgbClr>
                </a:solidFill>
              </a:ln>
              <a:solidFill>
                <a:srgbClr val="00B0F0"/>
              </a:solidFill>
              <a:latin typeface="+mj-ea"/>
              <a:ea typeface="+mj-ea"/>
            </a:endParaRPr>
          </a:p>
        </p:txBody>
      </p:sp>
      <p:sp>
        <p:nvSpPr>
          <p:cNvPr id="33" name="사각형: 둥근 모서리 32">
            <a:extLst>
              <a:ext uri="{FF2B5EF4-FFF2-40B4-BE49-F238E27FC236}">
                <a16:creationId xmlns:a16="http://schemas.microsoft.com/office/drawing/2014/main" id="{1E7ECEE6-4BC7-6DC0-2A2A-01E1F1B209EC}"/>
              </a:ext>
            </a:extLst>
          </p:cNvPr>
          <p:cNvSpPr/>
          <p:nvPr/>
        </p:nvSpPr>
        <p:spPr>
          <a:xfrm>
            <a:off x="658360" y="3973687"/>
            <a:ext cx="1605433" cy="255468"/>
          </a:xfrm>
          <a:prstGeom prst="roundRect">
            <a:avLst/>
          </a:prstGeom>
          <a:solidFill>
            <a:schemeClr val="bg1">
              <a:lumMod val="95000"/>
            </a:schemeClr>
          </a:solidFill>
          <a:ln>
            <a:solidFill>
              <a:schemeClr val="bg1">
                <a:lumMod val="85000"/>
              </a:schemeClr>
            </a:solidFill>
          </a:ln>
        </p:spPr>
        <p:style>
          <a:lnRef idx="0">
            <a:scrgbClr r="0" g="0" b="0"/>
          </a:lnRef>
          <a:fillRef idx="0">
            <a:scrgbClr r="0" g="0" b="0"/>
          </a:fillRef>
          <a:effectRef idx="0">
            <a:scrgbClr r="0" g="0" b="0"/>
          </a:effectRef>
          <a:fontRef idx="minor">
            <a:schemeClr val="lt1"/>
          </a:fontRef>
        </p:style>
        <p:txBody>
          <a:bodyPr rtlCol="0" anchor="ctr"/>
          <a:lstStyle/>
          <a:p>
            <a:pPr fontAlgn="ctr" latinLnBrk="1"/>
            <a:r>
              <a:rPr lang="ko-KR" altLang="en-US" sz="1100" b="1" dirty="0">
                <a:ln>
                  <a:solidFill>
                    <a:srgbClr val="1758E3">
                      <a:alpha val="0"/>
                    </a:srgbClr>
                  </a:solidFill>
                </a:ln>
                <a:solidFill>
                  <a:srgbClr val="00B0F0"/>
                </a:solidFill>
                <a:latin typeface="+mj-ea"/>
                <a:ea typeface="+mj-ea"/>
              </a:rPr>
              <a:t>수입보험료</a:t>
            </a:r>
          </a:p>
        </p:txBody>
      </p:sp>
      <p:sp>
        <p:nvSpPr>
          <p:cNvPr id="36" name="사각형: 둥근 모서리 35">
            <a:extLst>
              <a:ext uri="{FF2B5EF4-FFF2-40B4-BE49-F238E27FC236}">
                <a16:creationId xmlns:a16="http://schemas.microsoft.com/office/drawing/2014/main" id="{734DA408-5359-91D8-B614-30248057CE2C}"/>
              </a:ext>
            </a:extLst>
          </p:cNvPr>
          <p:cNvSpPr/>
          <p:nvPr/>
        </p:nvSpPr>
        <p:spPr>
          <a:xfrm>
            <a:off x="2343975" y="3978596"/>
            <a:ext cx="1605433" cy="255468"/>
          </a:xfrm>
          <a:prstGeom prst="roundRect">
            <a:avLst/>
          </a:prstGeom>
          <a:solidFill>
            <a:schemeClr val="bg1">
              <a:lumMod val="95000"/>
            </a:schemeClr>
          </a:solidFill>
          <a:ln>
            <a:solidFill>
              <a:schemeClr val="bg1">
                <a:lumMod val="85000"/>
              </a:schemeClr>
            </a:solidFill>
          </a:ln>
        </p:spPr>
        <p:style>
          <a:lnRef idx="0">
            <a:scrgbClr r="0" g="0" b="0"/>
          </a:lnRef>
          <a:fillRef idx="0">
            <a:scrgbClr r="0" g="0" b="0"/>
          </a:fillRef>
          <a:effectRef idx="0">
            <a:scrgbClr r="0" g="0" b="0"/>
          </a:effectRef>
          <a:fontRef idx="minor">
            <a:schemeClr val="lt1"/>
          </a:fontRef>
        </p:style>
        <p:txBody>
          <a:bodyPr rtlCol="0" anchor="ctr"/>
          <a:lstStyle/>
          <a:p>
            <a:pPr fontAlgn="ctr" latinLnBrk="1"/>
            <a:r>
              <a:rPr lang="ko-KR" altLang="en-US" sz="1100" b="1" dirty="0">
                <a:ln>
                  <a:solidFill>
                    <a:srgbClr val="1758E3">
                      <a:alpha val="0"/>
                    </a:srgbClr>
                  </a:solidFill>
                </a:ln>
                <a:solidFill>
                  <a:srgbClr val="00B0F0"/>
                </a:solidFill>
                <a:latin typeface="+mj-ea"/>
                <a:ea typeface="+mj-ea"/>
              </a:rPr>
              <a:t>글로벌 시장점유율</a:t>
            </a:r>
          </a:p>
        </p:txBody>
      </p:sp>
      <p:sp>
        <p:nvSpPr>
          <p:cNvPr id="39" name="사각형: 둥근 모서리 38">
            <a:extLst>
              <a:ext uri="{FF2B5EF4-FFF2-40B4-BE49-F238E27FC236}">
                <a16:creationId xmlns:a16="http://schemas.microsoft.com/office/drawing/2014/main" id="{A786D48E-E915-493C-8F5D-7AB2C9333E6A}"/>
              </a:ext>
            </a:extLst>
          </p:cNvPr>
          <p:cNvSpPr/>
          <p:nvPr/>
        </p:nvSpPr>
        <p:spPr>
          <a:xfrm>
            <a:off x="658360" y="4973146"/>
            <a:ext cx="1605433" cy="255468"/>
          </a:xfrm>
          <a:prstGeom prst="roundRect">
            <a:avLst/>
          </a:prstGeom>
          <a:solidFill>
            <a:schemeClr val="bg1">
              <a:lumMod val="95000"/>
            </a:schemeClr>
          </a:solidFill>
          <a:ln>
            <a:solidFill>
              <a:schemeClr val="bg1">
                <a:lumMod val="85000"/>
              </a:schemeClr>
            </a:solidFill>
          </a:ln>
        </p:spPr>
        <p:style>
          <a:lnRef idx="0">
            <a:scrgbClr r="0" g="0" b="0"/>
          </a:lnRef>
          <a:fillRef idx="0">
            <a:scrgbClr r="0" g="0" b="0"/>
          </a:fillRef>
          <a:effectRef idx="0">
            <a:scrgbClr r="0" g="0" b="0"/>
          </a:effectRef>
          <a:fontRef idx="minor">
            <a:schemeClr val="lt1"/>
          </a:fontRef>
        </p:style>
        <p:txBody>
          <a:bodyPr rtlCol="0" anchor="ctr"/>
          <a:lstStyle/>
          <a:p>
            <a:pPr fontAlgn="ctr" latinLnBrk="1"/>
            <a:r>
              <a:rPr lang="ko-KR" altLang="en-US" sz="1100" b="1" dirty="0">
                <a:ln>
                  <a:solidFill>
                    <a:srgbClr val="1758E3">
                      <a:alpha val="0"/>
                    </a:srgbClr>
                  </a:solidFill>
                </a:ln>
                <a:solidFill>
                  <a:srgbClr val="00B0F0"/>
                </a:solidFill>
                <a:latin typeface="+mj-ea"/>
                <a:ea typeface="+mj-ea"/>
              </a:rPr>
              <a:t>보험밀도</a:t>
            </a:r>
          </a:p>
        </p:txBody>
      </p:sp>
      <p:sp>
        <p:nvSpPr>
          <p:cNvPr id="42" name="사각형: 둥근 모서리 41">
            <a:extLst>
              <a:ext uri="{FF2B5EF4-FFF2-40B4-BE49-F238E27FC236}">
                <a16:creationId xmlns:a16="http://schemas.microsoft.com/office/drawing/2014/main" id="{B51C4765-6AC4-2735-E129-DC07C68FAC1C}"/>
              </a:ext>
            </a:extLst>
          </p:cNvPr>
          <p:cNvSpPr/>
          <p:nvPr/>
        </p:nvSpPr>
        <p:spPr>
          <a:xfrm>
            <a:off x="2343975" y="4978055"/>
            <a:ext cx="1605433" cy="255468"/>
          </a:xfrm>
          <a:prstGeom prst="roundRect">
            <a:avLst/>
          </a:prstGeom>
          <a:solidFill>
            <a:schemeClr val="bg1">
              <a:lumMod val="95000"/>
            </a:schemeClr>
          </a:solidFill>
          <a:ln>
            <a:solidFill>
              <a:schemeClr val="bg1">
                <a:lumMod val="85000"/>
              </a:schemeClr>
            </a:solidFill>
          </a:ln>
        </p:spPr>
        <p:style>
          <a:lnRef idx="0">
            <a:scrgbClr r="0" g="0" b="0"/>
          </a:lnRef>
          <a:fillRef idx="0">
            <a:scrgbClr r="0" g="0" b="0"/>
          </a:fillRef>
          <a:effectRef idx="0">
            <a:scrgbClr r="0" g="0" b="0"/>
          </a:effectRef>
          <a:fontRef idx="minor">
            <a:schemeClr val="lt1"/>
          </a:fontRef>
        </p:style>
        <p:txBody>
          <a:bodyPr rtlCol="0" anchor="ctr"/>
          <a:lstStyle/>
          <a:p>
            <a:pPr fontAlgn="ctr" latinLnBrk="1"/>
            <a:r>
              <a:rPr lang="ko-KR" altLang="en-US" sz="1100" b="1" dirty="0">
                <a:ln>
                  <a:solidFill>
                    <a:srgbClr val="1758E3">
                      <a:alpha val="0"/>
                    </a:srgbClr>
                  </a:solidFill>
                </a:ln>
                <a:solidFill>
                  <a:srgbClr val="00B0F0"/>
                </a:solidFill>
                <a:latin typeface="+mj-ea"/>
                <a:ea typeface="+mj-ea"/>
              </a:rPr>
              <a:t>보험침투도</a:t>
            </a:r>
          </a:p>
        </p:txBody>
      </p:sp>
      <p:pic>
        <p:nvPicPr>
          <p:cNvPr id="48" name="그림 47" descr="지도이(가) 표시된 사진&#10;&#10;자동 생성된 설명">
            <a:extLst>
              <a:ext uri="{FF2B5EF4-FFF2-40B4-BE49-F238E27FC236}">
                <a16:creationId xmlns:a16="http://schemas.microsoft.com/office/drawing/2014/main" id="{B7F7AFAE-3F95-2093-FCCD-0F1A890F7ACE}"/>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contrast="-40000"/>
                    </a14:imgEffect>
                  </a14:imgLayer>
                </a14:imgProps>
              </a:ext>
            </a:extLst>
          </a:blip>
          <a:stretch>
            <a:fillRect/>
          </a:stretch>
        </p:blipFill>
        <p:spPr>
          <a:xfrm>
            <a:off x="8071806" y="457150"/>
            <a:ext cx="1688136" cy="565347"/>
          </a:xfrm>
          <a:prstGeom prst="rect">
            <a:avLst/>
          </a:prstGeom>
        </p:spPr>
      </p:pic>
      <p:pic>
        <p:nvPicPr>
          <p:cNvPr id="214" name="그림 213">
            <a:extLst>
              <a:ext uri="{FF2B5EF4-FFF2-40B4-BE49-F238E27FC236}">
                <a16:creationId xmlns:a16="http://schemas.microsoft.com/office/drawing/2014/main" id="{A858D0EB-E2B8-2889-7CA8-6451B75EFF41}"/>
              </a:ext>
            </a:extLst>
          </p:cNvPr>
          <p:cNvPicPr>
            <a:picLocks noChangeAspect="1"/>
          </p:cNvPicPr>
          <p:nvPr/>
        </p:nvPicPr>
        <p:blipFill>
          <a:blip r:embed="rId5"/>
          <a:srcRect/>
          <a:stretch/>
        </p:blipFill>
        <p:spPr>
          <a:xfrm>
            <a:off x="7601665" y="579882"/>
            <a:ext cx="414358" cy="414358"/>
          </a:xfrm>
          <a:prstGeom prst="rect">
            <a:avLst/>
          </a:prstGeom>
        </p:spPr>
      </p:pic>
      <p:sp>
        <p:nvSpPr>
          <p:cNvPr id="45" name="제목 3">
            <a:extLst>
              <a:ext uri="{FF2B5EF4-FFF2-40B4-BE49-F238E27FC236}">
                <a16:creationId xmlns:a16="http://schemas.microsoft.com/office/drawing/2014/main" id="{27E4BE5E-05F5-49CC-7A39-FDCF56294D48}"/>
              </a:ext>
            </a:extLst>
          </p:cNvPr>
          <p:cNvSpPr txBox="1">
            <a:spLocks/>
          </p:cNvSpPr>
          <p:nvPr/>
        </p:nvSpPr>
        <p:spPr>
          <a:xfrm>
            <a:off x="8071805" y="606616"/>
            <a:ext cx="1477782" cy="334294"/>
          </a:xfrm>
          <a:prstGeom prst="rect">
            <a:avLst/>
          </a:prstGeom>
        </p:spPr>
        <p:txBody>
          <a:bodyPr wrap="none" lIns="0" tIns="0" rIns="0" bIns="0" anchor="b" anchorCtr="0">
            <a:noAutofit/>
          </a:bodyPr>
          <a:lstStyle>
            <a:defPPr>
              <a:defRPr lang="en-US"/>
            </a:defPPr>
            <a:lvl1pPr marR="0" lvl="0" indent="539750" fontAlgn="auto">
              <a:lnSpc>
                <a:spcPct val="100000"/>
              </a:lnSpc>
              <a:spcBef>
                <a:spcPts val="0"/>
              </a:spcBef>
              <a:spcAft>
                <a:spcPts val="0"/>
              </a:spcAft>
              <a:buClrTx/>
              <a:buSzTx/>
              <a:buFontTx/>
              <a:buNone/>
              <a:tabLst/>
              <a:defRPr sz="2400" b="0" i="0">
                <a:ln>
                  <a:solidFill>
                    <a:prstClr val="white">
                      <a:lumMod val="75000"/>
                      <a:alpha val="0"/>
                    </a:prstClr>
                  </a:solidFill>
                </a:ln>
                <a:solidFill>
                  <a:schemeClr val="bg1"/>
                </a:solidFill>
                <a:latin typeface="KoPub돋움체 Bold" panose="00000800000000000000" pitchFamily="2" charset="-127"/>
                <a:ea typeface="KoPub돋움체 Bold" panose="00000800000000000000" pitchFamily="2" charset="-127"/>
                <a:cs typeface="KoPub돋움체 Medium" panose="02020603020101020101" pitchFamily="18" charset="-127"/>
              </a:defRPr>
            </a:lvl1pPr>
          </a:lstStyle>
          <a:p>
            <a:pPr marR="0" lvl="0" indent="0" defTabSz="914400" rtl="0" eaLnBrk="1" fontAlgn="auto" latinLnBrk="0" hangingPunct="1">
              <a:lnSpc>
                <a:spcPct val="100000"/>
              </a:lnSpc>
              <a:spcBef>
                <a:spcPts val="0"/>
              </a:spcBef>
              <a:spcAft>
                <a:spcPts val="0"/>
              </a:spcAft>
              <a:buClrTx/>
              <a:buSzTx/>
              <a:buFontTx/>
              <a:buNone/>
              <a:tabLst/>
              <a:defRPr/>
            </a:pPr>
            <a:r>
              <a:rPr lang="ko-KR" altLang="en-US" sz="2000" dirty="0">
                <a:ln>
                  <a:solidFill>
                    <a:prstClr val="white">
                      <a:lumMod val="75000"/>
                      <a:alpha val="0"/>
                    </a:prstClr>
                  </a:solidFill>
                </a:ln>
                <a:solidFill>
                  <a:schemeClr val="tx1">
                    <a:lumMod val="75000"/>
                    <a:lumOff val="25000"/>
                  </a:schemeClr>
                </a:solidFill>
              </a:rPr>
              <a:t>말레이시아</a:t>
            </a:r>
            <a:endParaRPr lang="en-US" altLang="ko-KR" sz="2000" dirty="0">
              <a:ln>
                <a:solidFill>
                  <a:prstClr val="white">
                    <a:lumMod val="75000"/>
                    <a:alpha val="0"/>
                  </a:prstClr>
                </a:solidFill>
              </a:ln>
              <a:solidFill>
                <a:schemeClr val="tx1">
                  <a:lumMod val="75000"/>
                  <a:lumOff val="25000"/>
                </a:schemeClr>
              </a:solidFill>
            </a:endParaRPr>
          </a:p>
        </p:txBody>
      </p:sp>
      <p:sp>
        <p:nvSpPr>
          <p:cNvPr id="61" name="직사각형 60">
            <a:extLst>
              <a:ext uri="{FF2B5EF4-FFF2-40B4-BE49-F238E27FC236}">
                <a16:creationId xmlns:a16="http://schemas.microsoft.com/office/drawing/2014/main" id="{F46B342A-5E26-688F-92B9-C2AAAC665B0C}"/>
              </a:ext>
            </a:extLst>
          </p:cNvPr>
          <p:cNvSpPr/>
          <p:nvPr/>
        </p:nvSpPr>
        <p:spPr>
          <a:xfrm>
            <a:off x="4952999" y="1393513"/>
            <a:ext cx="4322788" cy="4313924"/>
          </a:xfrm>
          <a:prstGeom prst="rect">
            <a:avLst/>
          </a:prstGeom>
          <a:solidFill>
            <a:srgbClr val="DEF7FF"/>
          </a:solidFill>
          <a:ln w="6350">
            <a:noFill/>
            <a:miter lim="800000"/>
          </a:ln>
        </p:spPr>
        <p:txBody>
          <a:bodyPr wrap="square" lIns="180000" tIns="108000" rIns="180000" bIns="0">
            <a:noAutofit/>
          </a:bodyPr>
          <a:lstStyle/>
          <a:p>
            <a:pPr fontAlgn="ctr">
              <a:lnSpc>
                <a:spcPct val="120000"/>
              </a:lnSpc>
              <a:spcBef>
                <a:spcPts val="500"/>
              </a:spcBef>
            </a:pPr>
            <a:r>
              <a:rPr lang="ko-KR" altLang="en-US" sz="1100" b="1" dirty="0">
                <a:ln w="9525" cap="flat" cmpd="sng" algn="ctr">
                  <a:solidFill>
                    <a:srgbClr val="00338D">
                      <a:alpha val="0"/>
                    </a:srgbClr>
                  </a:solidFill>
                  <a:prstDash val="solid"/>
                  <a:round/>
                </a:ln>
                <a:solidFill>
                  <a:schemeClr val="tx1">
                    <a:lumMod val="85000"/>
                    <a:lumOff val="15000"/>
                  </a:schemeClr>
                </a:solidFill>
                <a:latin typeface="+mn-ea"/>
              </a:rPr>
              <a:t>경제 전망</a:t>
            </a:r>
            <a:endParaRPr lang="en-US" altLang="ko-KR" sz="1100" b="1" dirty="0">
              <a:ln w="9525" cap="flat" cmpd="sng" algn="ctr">
                <a:solidFill>
                  <a:srgbClr val="00338D">
                    <a:alpha val="0"/>
                  </a:srgbClr>
                </a:solidFill>
                <a:prstDash val="solid"/>
                <a:round/>
              </a:ln>
              <a:solidFill>
                <a:schemeClr val="tx1">
                  <a:lumMod val="85000"/>
                  <a:lumOff val="15000"/>
                </a:schemeClr>
              </a:solidFill>
              <a:latin typeface="+mn-ea"/>
            </a:endParaRPr>
          </a:p>
          <a:p>
            <a:pPr marL="108000" indent="-108000" fontAlgn="ctr">
              <a:lnSpc>
                <a:spcPct val="120000"/>
              </a:lnSpc>
              <a:spcBef>
                <a:spcPts val="500"/>
              </a:spcBef>
              <a:buFont typeface="Arial" panose="020B0604020202020204" pitchFamily="34" charset="0"/>
              <a:buChar char="•"/>
            </a:pPr>
            <a:r>
              <a:rPr lang="ko-KR" altLang="en-US" sz="900" dirty="0">
                <a:ln w="9525" cap="flat" cmpd="sng" algn="ctr">
                  <a:solidFill>
                    <a:srgbClr val="00338D">
                      <a:alpha val="0"/>
                    </a:srgbClr>
                  </a:solidFill>
                  <a:prstDash val="solid"/>
                  <a:round/>
                </a:ln>
                <a:solidFill>
                  <a:schemeClr val="tx1">
                    <a:lumMod val="85000"/>
                    <a:lumOff val="15000"/>
                  </a:schemeClr>
                </a:solidFill>
                <a:latin typeface="+mn-ea"/>
              </a:rPr>
              <a:t>말레이시아는 개방적이고 다각화된 경제구조로 인해 </a:t>
            </a:r>
            <a:r>
              <a:rPr lang="ko-KR" altLang="en-US" sz="900" dirty="0" err="1">
                <a:ln w="9525" cap="flat" cmpd="sng" algn="ctr">
                  <a:solidFill>
                    <a:srgbClr val="00338D">
                      <a:alpha val="0"/>
                    </a:srgbClr>
                  </a:solidFill>
                  <a:prstDash val="solid"/>
                  <a:round/>
                </a:ln>
                <a:solidFill>
                  <a:schemeClr val="tx1">
                    <a:lumMod val="85000"/>
                    <a:lumOff val="15000"/>
                  </a:schemeClr>
                </a:solidFill>
                <a:latin typeface="+mn-ea"/>
              </a:rPr>
              <a:t>팬데믹</a:t>
            </a:r>
            <a:r>
              <a:rPr lang="ko-KR" altLang="en-US" sz="900" dirty="0">
                <a:ln w="9525" cap="flat" cmpd="sng" algn="ctr">
                  <a:solidFill>
                    <a:srgbClr val="00338D">
                      <a:alpha val="0"/>
                    </a:srgbClr>
                  </a:solidFill>
                  <a:prstDash val="solid"/>
                  <a:round/>
                </a:ln>
                <a:solidFill>
                  <a:schemeClr val="tx1">
                    <a:lumMod val="85000"/>
                    <a:lumOff val="15000"/>
                  </a:schemeClr>
                </a:solidFill>
                <a:latin typeface="+mn-ea"/>
              </a:rPr>
              <a:t> 이전인 </a:t>
            </a:r>
            <a:r>
              <a:rPr lang="en-US" altLang="ko-KR" sz="900" dirty="0">
                <a:ln w="9525" cap="flat" cmpd="sng" algn="ctr">
                  <a:solidFill>
                    <a:srgbClr val="00338D">
                      <a:alpha val="0"/>
                    </a:srgbClr>
                  </a:solidFill>
                  <a:prstDash val="solid"/>
                  <a:round/>
                </a:ln>
                <a:solidFill>
                  <a:schemeClr val="tx1">
                    <a:lumMod val="85000"/>
                    <a:lumOff val="15000"/>
                  </a:schemeClr>
                </a:solidFill>
                <a:latin typeface="+mn-ea"/>
              </a:rPr>
              <a:t>2015~2019</a:t>
            </a:r>
            <a:r>
              <a:rPr lang="ko-KR" altLang="en-US" sz="900" dirty="0">
                <a:ln w="9525" cap="flat" cmpd="sng" algn="ctr">
                  <a:solidFill>
                    <a:srgbClr val="00338D">
                      <a:alpha val="0"/>
                    </a:srgbClr>
                  </a:solidFill>
                  <a:prstDash val="solid"/>
                  <a:round/>
                </a:ln>
                <a:solidFill>
                  <a:schemeClr val="tx1">
                    <a:lumMod val="85000"/>
                    <a:lumOff val="15000"/>
                  </a:schemeClr>
                </a:solidFill>
                <a:latin typeface="+mn-ea"/>
              </a:rPr>
              <a:t>년 동안 평균적으로 약 </a:t>
            </a:r>
            <a:r>
              <a:rPr lang="en-US" altLang="ko-KR" sz="900" dirty="0">
                <a:ln w="9525" cap="flat" cmpd="sng" algn="ctr">
                  <a:solidFill>
                    <a:srgbClr val="00338D">
                      <a:alpha val="0"/>
                    </a:srgbClr>
                  </a:solidFill>
                  <a:prstDash val="solid"/>
                  <a:round/>
                </a:ln>
                <a:solidFill>
                  <a:schemeClr val="tx1">
                    <a:lumMod val="85000"/>
                    <a:lumOff val="15000"/>
                  </a:schemeClr>
                </a:solidFill>
                <a:latin typeface="+mn-ea"/>
              </a:rPr>
              <a:t>5%</a:t>
            </a:r>
            <a:r>
              <a:rPr lang="ko-KR" altLang="en-US" sz="900" dirty="0">
                <a:ln w="9525" cap="flat" cmpd="sng" algn="ctr">
                  <a:solidFill>
                    <a:srgbClr val="00338D">
                      <a:alpha val="0"/>
                    </a:srgbClr>
                  </a:solidFill>
                  <a:prstDash val="solid"/>
                  <a:round/>
                </a:ln>
                <a:solidFill>
                  <a:schemeClr val="tx1">
                    <a:lumMod val="85000"/>
                    <a:lumOff val="15000"/>
                  </a:schemeClr>
                </a:solidFill>
                <a:latin typeface="+mn-ea"/>
              </a:rPr>
              <a:t>의 </a:t>
            </a:r>
            <a:r>
              <a:rPr lang="en-US" altLang="ko-KR" sz="900" dirty="0">
                <a:ln w="9525" cap="flat" cmpd="sng" algn="ctr">
                  <a:solidFill>
                    <a:srgbClr val="00338D">
                      <a:alpha val="0"/>
                    </a:srgbClr>
                  </a:solidFill>
                  <a:prstDash val="solid"/>
                  <a:round/>
                </a:ln>
                <a:solidFill>
                  <a:schemeClr val="tx1">
                    <a:lumMod val="85000"/>
                    <a:lumOff val="15000"/>
                  </a:schemeClr>
                </a:solidFill>
                <a:latin typeface="+mn-ea"/>
              </a:rPr>
              <a:t>GDP </a:t>
            </a:r>
            <a:r>
              <a:rPr lang="ko-KR" altLang="en-US" sz="900" dirty="0">
                <a:ln w="9525" cap="flat" cmpd="sng" algn="ctr">
                  <a:solidFill>
                    <a:srgbClr val="00338D">
                      <a:alpha val="0"/>
                    </a:srgbClr>
                  </a:solidFill>
                  <a:prstDash val="solid"/>
                  <a:round/>
                </a:ln>
                <a:solidFill>
                  <a:schemeClr val="tx1">
                    <a:lumMod val="85000"/>
                    <a:lumOff val="15000"/>
                  </a:schemeClr>
                </a:solidFill>
                <a:latin typeface="+mn-ea"/>
              </a:rPr>
              <a:t>성장률을 달성하였으며</a:t>
            </a:r>
            <a:r>
              <a:rPr lang="en-US" altLang="ko-KR" sz="900" dirty="0">
                <a:ln w="9525" cap="flat" cmpd="sng" algn="ctr">
                  <a:solidFill>
                    <a:srgbClr val="00338D">
                      <a:alpha val="0"/>
                    </a:srgbClr>
                  </a:solidFill>
                  <a:prstDash val="solid"/>
                  <a:round/>
                </a:ln>
                <a:solidFill>
                  <a:schemeClr val="tx1">
                    <a:lumMod val="85000"/>
                    <a:lumOff val="15000"/>
                  </a:schemeClr>
                </a:solidFill>
                <a:latin typeface="+mn-ea"/>
              </a:rPr>
              <a:t>, </a:t>
            </a:r>
            <a:r>
              <a:rPr lang="ko-KR" altLang="en-US" sz="900" dirty="0">
                <a:ln w="9525" cap="flat" cmpd="sng" algn="ctr">
                  <a:solidFill>
                    <a:srgbClr val="00338D">
                      <a:alpha val="0"/>
                    </a:srgbClr>
                  </a:solidFill>
                  <a:prstDash val="solid"/>
                  <a:round/>
                </a:ln>
                <a:solidFill>
                  <a:schemeClr val="tx1">
                    <a:lumMod val="85000"/>
                    <a:lumOff val="15000"/>
                  </a:schemeClr>
                </a:solidFill>
                <a:latin typeface="+mn-ea"/>
              </a:rPr>
              <a:t>해당 기간동안 인플레이션은 낮은 수준을 유지하며 </a:t>
            </a:r>
            <a:r>
              <a:rPr lang="en-US" altLang="ko-KR" sz="900" dirty="0">
                <a:ln w="9525" cap="flat" cmpd="sng" algn="ctr">
                  <a:solidFill>
                    <a:srgbClr val="00338D">
                      <a:alpha val="0"/>
                    </a:srgbClr>
                  </a:solidFill>
                  <a:prstDash val="solid"/>
                  <a:round/>
                </a:ln>
                <a:solidFill>
                  <a:schemeClr val="tx1">
                    <a:lumMod val="85000"/>
                    <a:lumOff val="15000"/>
                  </a:schemeClr>
                </a:solidFill>
                <a:latin typeface="+mn-ea"/>
              </a:rPr>
              <a:t>1</a:t>
            </a:r>
            <a:r>
              <a:rPr lang="ko-KR" altLang="en-US" sz="900" dirty="0">
                <a:ln w="9525" cap="flat" cmpd="sng" algn="ctr">
                  <a:solidFill>
                    <a:srgbClr val="00338D">
                      <a:alpha val="0"/>
                    </a:srgbClr>
                  </a:solidFill>
                  <a:prstDash val="solid"/>
                  <a:round/>
                </a:ln>
                <a:solidFill>
                  <a:schemeClr val="tx1">
                    <a:lumMod val="85000"/>
                    <a:lumOff val="15000"/>
                  </a:schemeClr>
                </a:solidFill>
                <a:latin typeface="+mn-ea"/>
              </a:rPr>
              <a:t>인당 소득은 증가</a:t>
            </a:r>
            <a:endParaRPr lang="en-US" altLang="ko-KR" sz="900" dirty="0">
              <a:ln w="9525" cap="flat" cmpd="sng" algn="ctr">
                <a:solidFill>
                  <a:srgbClr val="00338D">
                    <a:alpha val="0"/>
                  </a:srgbClr>
                </a:solidFill>
                <a:prstDash val="solid"/>
                <a:round/>
              </a:ln>
              <a:solidFill>
                <a:schemeClr val="tx1">
                  <a:lumMod val="85000"/>
                  <a:lumOff val="15000"/>
                </a:schemeClr>
              </a:solidFill>
              <a:latin typeface="+mn-ea"/>
            </a:endParaRPr>
          </a:p>
          <a:p>
            <a:pPr marL="108000" indent="-108000" fontAlgn="ctr">
              <a:lnSpc>
                <a:spcPct val="120000"/>
              </a:lnSpc>
              <a:spcBef>
                <a:spcPts val="500"/>
              </a:spcBef>
              <a:buFont typeface="Arial" panose="020B0604020202020204" pitchFamily="34" charset="0"/>
              <a:buChar char="•"/>
            </a:pPr>
            <a:r>
              <a:rPr lang="ko-KR" altLang="en-US" sz="900" dirty="0" err="1">
                <a:ln w="9525" cap="flat" cmpd="sng" algn="ctr">
                  <a:solidFill>
                    <a:srgbClr val="00338D">
                      <a:alpha val="0"/>
                    </a:srgbClr>
                  </a:solidFill>
                  <a:prstDash val="solid"/>
                  <a:round/>
                </a:ln>
                <a:solidFill>
                  <a:schemeClr val="tx1">
                    <a:lumMod val="85000"/>
                    <a:lumOff val="15000"/>
                  </a:schemeClr>
                </a:solidFill>
                <a:latin typeface="+mn-ea"/>
              </a:rPr>
              <a:t>팬데믹으로</a:t>
            </a:r>
            <a:r>
              <a:rPr lang="ko-KR" altLang="en-US" sz="900" dirty="0">
                <a:ln w="9525" cap="flat" cmpd="sng" algn="ctr">
                  <a:solidFill>
                    <a:srgbClr val="00338D">
                      <a:alpha val="0"/>
                    </a:srgbClr>
                  </a:solidFill>
                  <a:prstDash val="solid"/>
                  <a:round/>
                </a:ln>
                <a:solidFill>
                  <a:schemeClr val="tx1">
                    <a:lumMod val="85000"/>
                    <a:lumOff val="15000"/>
                  </a:schemeClr>
                </a:solidFill>
                <a:latin typeface="+mn-ea"/>
              </a:rPr>
              <a:t> 인해 전국적으로 엄격한 봉쇄 조치가 취해져 실질 </a:t>
            </a:r>
            <a:r>
              <a:rPr lang="en-US" altLang="ko-KR" sz="900" dirty="0">
                <a:ln w="9525" cap="flat" cmpd="sng" algn="ctr">
                  <a:solidFill>
                    <a:srgbClr val="00338D">
                      <a:alpha val="0"/>
                    </a:srgbClr>
                  </a:solidFill>
                  <a:prstDash val="solid"/>
                  <a:round/>
                </a:ln>
                <a:solidFill>
                  <a:schemeClr val="tx1">
                    <a:lumMod val="85000"/>
                    <a:lumOff val="15000"/>
                  </a:schemeClr>
                </a:solidFill>
                <a:latin typeface="+mn-ea"/>
              </a:rPr>
              <a:t>GDP </a:t>
            </a:r>
            <a:r>
              <a:rPr lang="ko-KR" altLang="en-US" sz="900" dirty="0">
                <a:ln w="9525" cap="flat" cmpd="sng" algn="ctr">
                  <a:solidFill>
                    <a:srgbClr val="00338D">
                      <a:alpha val="0"/>
                    </a:srgbClr>
                  </a:solidFill>
                  <a:prstDash val="solid"/>
                  <a:round/>
                </a:ln>
                <a:solidFill>
                  <a:schemeClr val="tx1">
                    <a:lumMod val="85000"/>
                    <a:lumOff val="15000"/>
                  </a:schemeClr>
                </a:solidFill>
                <a:latin typeface="+mn-ea"/>
              </a:rPr>
              <a:t>성장률은 </a:t>
            </a:r>
            <a:r>
              <a:rPr lang="en-US" altLang="ko-KR" sz="900" dirty="0">
                <a:ln w="9525" cap="flat" cmpd="sng" algn="ctr">
                  <a:solidFill>
                    <a:srgbClr val="00338D">
                      <a:alpha val="0"/>
                    </a:srgbClr>
                  </a:solidFill>
                  <a:prstDash val="solid"/>
                  <a:round/>
                </a:ln>
                <a:solidFill>
                  <a:schemeClr val="tx1">
                    <a:lumMod val="85000"/>
                    <a:lumOff val="15000"/>
                  </a:schemeClr>
                </a:solidFill>
                <a:latin typeface="+mn-ea"/>
              </a:rPr>
              <a:t>2020</a:t>
            </a:r>
            <a:r>
              <a:rPr lang="ko-KR" altLang="en-US" sz="900" dirty="0">
                <a:ln w="9525" cap="flat" cmpd="sng" algn="ctr">
                  <a:solidFill>
                    <a:srgbClr val="00338D">
                      <a:alpha val="0"/>
                    </a:srgbClr>
                  </a:solidFill>
                  <a:prstDash val="solid"/>
                  <a:round/>
                </a:ln>
                <a:solidFill>
                  <a:schemeClr val="tx1">
                    <a:lumMod val="85000"/>
                    <a:lumOff val="15000"/>
                  </a:schemeClr>
                </a:solidFill>
                <a:latin typeface="+mn-ea"/>
              </a:rPr>
              <a:t>년 </a:t>
            </a:r>
            <a:r>
              <a:rPr lang="en-US" altLang="ko-KR" sz="900" dirty="0">
                <a:ln w="9525" cap="flat" cmpd="sng" algn="ctr">
                  <a:solidFill>
                    <a:srgbClr val="00338D">
                      <a:alpha val="0"/>
                    </a:srgbClr>
                  </a:solidFill>
                  <a:prstDash val="solid"/>
                  <a:round/>
                </a:ln>
                <a:solidFill>
                  <a:schemeClr val="tx1">
                    <a:lumMod val="85000"/>
                    <a:lumOff val="15000"/>
                  </a:schemeClr>
                </a:solidFill>
                <a:latin typeface="+mn-ea"/>
              </a:rPr>
              <a:t>△5.5%</a:t>
            </a:r>
            <a:r>
              <a:rPr lang="ko-KR" altLang="en-US" sz="900" dirty="0">
                <a:ln w="9525" cap="flat" cmpd="sng" algn="ctr">
                  <a:solidFill>
                    <a:srgbClr val="00338D">
                      <a:alpha val="0"/>
                    </a:srgbClr>
                  </a:solidFill>
                  <a:prstDash val="solid"/>
                  <a:round/>
                </a:ln>
                <a:solidFill>
                  <a:schemeClr val="tx1">
                    <a:lumMod val="85000"/>
                    <a:lumOff val="15000"/>
                  </a:schemeClr>
                </a:solidFill>
                <a:latin typeface="+mn-ea"/>
              </a:rPr>
              <a:t>를 기록하였으나</a:t>
            </a:r>
            <a:r>
              <a:rPr lang="en-US" altLang="ko-KR" sz="900" dirty="0">
                <a:ln w="9525" cap="flat" cmpd="sng" algn="ctr">
                  <a:solidFill>
                    <a:srgbClr val="00338D">
                      <a:alpha val="0"/>
                    </a:srgbClr>
                  </a:solidFill>
                  <a:prstDash val="solid"/>
                  <a:round/>
                </a:ln>
                <a:solidFill>
                  <a:schemeClr val="tx1">
                    <a:lumMod val="85000"/>
                    <a:lumOff val="15000"/>
                  </a:schemeClr>
                </a:solidFill>
                <a:latin typeface="+mn-ea"/>
              </a:rPr>
              <a:t>, </a:t>
            </a:r>
            <a:r>
              <a:rPr lang="ko-KR" altLang="en-US" sz="900" dirty="0">
                <a:ln w="9525" cap="flat" cmpd="sng" algn="ctr">
                  <a:solidFill>
                    <a:srgbClr val="00338D">
                      <a:alpha val="0"/>
                    </a:srgbClr>
                  </a:solidFill>
                  <a:prstDash val="solid"/>
                  <a:round/>
                </a:ln>
                <a:solidFill>
                  <a:schemeClr val="tx1">
                    <a:lumMod val="85000"/>
                    <a:lumOff val="15000"/>
                  </a:schemeClr>
                </a:solidFill>
                <a:latin typeface="+mn-ea"/>
              </a:rPr>
              <a:t>이후 점차 반등하여 </a:t>
            </a:r>
            <a:r>
              <a:rPr lang="en-US" altLang="ko-KR" sz="900" dirty="0">
                <a:ln w="9525" cap="flat" cmpd="sng" algn="ctr">
                  <a:solidFill>
                    <a:srgbClr val="00338D">
                      <a:alpha val="0"/>
                    </a:srgbClr>
                  </a:solidFill>
                  <a:prstDash val="solid"/>
                  <a:round/>
                </a:ln>
                <a:solidFill>
                  <a:schemeClr val="tx1">
                    <a:lumMod val="85000"/>
                    <a:lumOff val="15000"/>
                  </a:schemeClr>
                </a:solidFill>
                <a:latin typeface="+mn-ea"/>
              </a:rPr>
              <a:t>2021</a:t>
            </a:r>
            <a:r>
              <a:rPr lang="ko-KR" altLang="en-US" sz="900" dirty="0">
                <a:ln w="9525" cap="flat" cmpd="sng" algn="ctr">
                  <a:solidFill>
                    <a:srgbClr val="00338D">
                      <a:alpha val="0"/>
                    </a:srgbClr>
                  </a:solidFill>
                  <a:prstDash val="solid"/>
                  <a:round/>
                </a:ln>
                <a:solidFill>
                  <a:schemeClr val="tx1">
                    <a:lumMod val="85000"/>
                    <a:lumOff val="15000"/>
                  </a:schemeClr>
                </a:solidFill>
                <a:latin typeface="+mn-ea"/>
              </a:rPr>
              <a:t>년 </a:t>
            </a:r>
            <a:r>
              <a:rPr lang="en-US" altLang="ko-KR" sz="900" dirty="0">
                <a:ln w="9525" cap="flat" cmpd="sng" algn="ctr">
                  <a:solidFill>
                    <a:srgbClr val="00338D">
                      <a:alpha val="0"/>
                    </a:srgbClr>
                  </a:solidFill>
                  <a:prstDash val="solid"/>
                  <a:round/>
                </a:ln>
                <a:solidFill>
                  <a:schemeClr val="tx1">
                    <a:lumMod val="85000"/>
                    <a:lumOff val="15000"/>
                  </a:schemeClr>
                </a:solidFill>
                <a:latin typeface="+mn-ea"/>
              </a:rPr>
              <a:t>3.1%, 2022</a:t>
            </a:r>
            <a:r>
              <a:rPr lang="ko-KR" altLang="en-US" sz="900" dirty="0">
                <a:ln w="9525" cap="flat" cmpd="sng" algn="ctr">
                  <a:solidFill>
                    <a:srgbClr val="00338D">
                      <a:alpha val="0"/>
                    </a:srgbClr>
                  </a:solidFill>
                  <a:prstDash val="solid"/>
                  <a:round/>
                </a:ln>
                <a:solidFill>
                  <a:schemeClr val="tx1">
                    <a:lumMod val="85000"/>
                    <a:lumOff val="15000"/>
                  </a:schemeClr>
                </a:solidFill>
                <a:latin typeface="+mn-ea"/>
              </a:rPr>
              <a:t>년에는 </a:t>
            </a:r>
            <a:r>
              <a:rPr lang="en-US" altLang="ko-KR" sz="900" dirty="0">
                <a:ln w="9525" cap="flat" cmpd="sng" algn="ctr">
                  <a:solidFill>
                    <a:srgbClr val="00338D">
                      <a:alpha val="0"/>
                    </a:srgbClr>
                  </a:solidFill>
                  <a:prstDash val="solid"/>
                  <a:round/>
                </a:ln>
                <a:solidFill>
                  <a:schemeClr val="tx1">
                    <a:lumMod val="85000"/>
                    <a:lumOff val="15000"/>
                  </a:schemeClr>
                </a:solidFill>
                <a:latin typeface="+mn-ea"/>
              </a:rPr>
              <a:t>8.7%</a:t>
            </a:r>
            <a:r>
              <a:rPr lang="ko-KR" altLang="en-US" sz="900" dirty="0">
                <a:ln w="9525" cap="flat" cmpd="sng" algn="ctr">
                  <a:solidFill>
                    <a:srgbClr val="00338D">
                      <a:alpha val="0"/>
                    </a:srgbClr>
                  </a:solidFill>
                  <a:prstDash val="solid"/>
                  <a:round/>
                </a:ln>
                <a:solidFill>
                  <a:schemeClr val="tx1">
                    <a:lumMod val="85000"/>
                    <a:lumOff val="15000"/>
                  </a:schemeClr>
                </a:solidFill>
                <a:latin typeface="+mn-ea"/>
              </a:rPr>
              <a:t>의 성장률을 기록</a:t>
            </a:r>
            <a:r>
              <a:rPr lang="en-US" altLang="ko-KR" sz="900" dirty="0">
                <a:ln w="9525" cap="flat" cmpd="sng" algn="ctr">
                  <a:solidFill>
                    <a:srgbClr val="00338D">
                      <a:alpha val="0"/>
                    </a:srgbClr>
                  </a:solidFill>
                  <a:prstDash val="solid"/>
                  <a:round/>
                </a:ln>
                <a:solidFill>
                  <a:schemeClr val="tx1">
                    <a:lumMod val="85000"/>
                    <a:lumOff val="15000"/>
                  </a:schemeClr>
                </a:solidFill>
                <a:latin typeface="+mn-ea"/>
              </a:rPr>
              <a:t>. 2023</a:t>
            </a:r>
            <a:r>
              <a:rPr lang="ko-KR" altLang="en-US" sz="900" dirty="0">
                <a:ln w="9525" cap="flat" cmpd="sng" algn="ctr">
                  <a:solidFill>
                    <a:srgbClr val="00338D">
                      <a:alpha val="0"/>
                    </a:srgbClr>
                  </a:solidFill>
                  <a:prstDash val="solid"/>
                  <a:round/>
                </a:ln>
                <a:solidFill>
                  <a:schemeClr val="tx1">
                    <a:lumMod val="85000"/>
                    <a:lumOff val="15000"/>
                  </a:schemeClr>
                </a:solidFill>
                <a:latin typeface="+mn-ea"/>
              </a:rPr>
              <a:t>년 경제성장률은 </a:t>
            </a:r>
            <a:r>
              <a:rPr lang="en-US" altLang="ko-KR" sz="900" dirty="0">
                <a:ln w="9525" cap="flat" cmpd="sng" algn="ctr">
                  <a:solidFill>
                    <a:srgbClr val="00338D">
                      <a:alpha val="0"/>
                    </a:srgbClr>
                  </a:solidFill>
                  <a:prstDash val="solid"/>
                  <a:round/>
                </a:ln>
                <a:solidFill>
                  <a:schemeClr val="tx1">
                    <a:lumMod val="85000"/>
                    <a:lumOff val="15000"/>
                  </a:schemeClr>
                </a:solidFill>
                <a:latin typeface="+mn-ea"/>
              </a:rPr>
              <a:t>4.5%</a:t>
            </a:r>
            <a:r>
              <a:rPr lang="ko-KR" altLang="en-US" sz="900" dirty="0">
                <a:ln w="9525" cap="flat" cmpd="sng" algn="ctr">
                  <a:solidFill>
                    <a:srgbClr val="00338D">
                      <a:alpha val="0"/>
                    </a:srgbClr>
                  </a:solidFill>
                  <a:prstDash val="solid"/>
                  <a:round/>
                </a:ln>
                <a:solidFill>
                  <a:schemeClr val="tx1">
                    <a:lumMod val="85000"/>
                    <a:lumOff val="15000"/>
                  </a:schemeClr>
                </a:solidFill>
                <a:latin typeface="+mn-ea"/>
              </a:rPr>
              <a:t>로 전망</a:t>
            </a:r>
            <a:endParaRPr lang="en-US" altLang="ko-KR" sz="500" dirty="0">
              <a:ln w="9525" cap="flat" cmpd="sng" algn="ctr">
                <a:solidFill>
                  <a:srgbClr val="00338D">
                    <a:alpha val="0"/>
                  </a:srgbClr>
                </a:solidFill>
                <a:prstDash val="solid"/>
                <a:round/>
              </a:ln>
              <a:solidFill>
                <a:schemeClr val="tx1">
                  <a:lumMod val="85000"/>
                  <a:lumOff val="15000"/>
                </a:schemeClr>
              </a:solidFill>
              <a:latin typeface="+mn-ea"/>
            </a:endParaRPr>
          </a:p>
          <a:p>
            <a:pPr fontAlgn="ctr">
              <a:lnSpc>
                <a:spcPct val="120000"/>
              </a:lnSpc>
              <a:spcBef>
                <a:spcPts val="500"/>
              </a:spcBef>
            </a:pPr>
            <a:r>
              <a:rPr lang="ko-KR" altLang="en-US" sz="1100" b="1" dirty="0">
                <a:ln w="9525" cap="flat" cmpd="sng" algn="ctr">
                  <a:solidFill>
                    <a:srgbClr val="00338D">
                      <a:alpha val="0"/>
                    </a:srgbClr>
                  </a:solidFill>
                  <a:prstDash val="solid"/>
                  <a:round/>
                </a:ln>
                <a:solidFill>
                  <a:schemeClr val="tx1">
                    <a:lumMod val="85000"/>
                    <a:lumOff val="15000"/>
                  </a:schemeClr>
                </a:solidFill>
                <a:latin typeface="+mn-ea"/>
              </a:rPr>
              <a:t>보험시장 전망</a:t>
            </a:r>
            <a:endParaRPr lang="en-US" altLang="ko-KR" sz="1100" b="1" dirty="0">
              <a:ln w="9525" cap="flat" cmpd="sng" algn="ctr">
                <a:solidFill>
                  <a:srgbClr val="00338D">
                    <a:alpha val="0"/>
                  </a:srgbClr>
                </a:solidFill>
                <a:prstDash val="solid"/>
                <a:round/>
              </a:ln>
              <a:solidFill>
                <a:schemeClr val="tx1">
                  <a:lumMod val="85000"/>
                  <a:lumOff val="15000"/>
                </a:schemeClr>
              </a:solidFill>
              <a:latin typeface="+mn-ea"/>
            </a:endParaRPr>
          </a:p>
          <a:p>
            <a:pPr marL="108000" indent="-108000" fontAlgn="ctr">
              <a:lnSpc>
                <a:spcPct val="120000"/>
              </a:lnSpc>
              <a:spcBef>
                <a:spcPts val="500"/>
              </a:spcBef>
              <a:buFont typeface="Arial" panose="020B0604020202020204" pitchFamily="34" charset="0"/>
              <a:buChar char="•"/>
            </a:pPr>
            <a:r>
              <a:rPr lang="ko-KR" altLang="en-US" sz="900" dirty="0">
                <a:ln w="9525" cap="flat" cmpd="sng" algn="ctr">
                  <a:solidFill>
                    <a:srgbClr val="00338D">
                      <a:alpha val="0"/>
                    </a:srgbClr>
                  </a:solidFill>
                  <a:prstDash val="solid"/>
                  <a:round/>
                </a:ln>
                <a:solidFill>
                  <a:schemeClr val="tx1">
                    <a:lumMod val="85000"/>
                    <a:lumOff val="15000"/>
                  </a:schemeClr>
                </a:solidFill>
                <a:latin typeface="+mn-ea"/>
              </a:rPr>
              <a:t>국가 인구의 </a:t>
            </a:r>
            <a:r>
              <a:rPr lang="en-US" altLang="ko-KR" sz="900" dirty="0">
                <a:ln w="9525" cap="flat" cmpd="sng" algn="ctr">
                  <a:solidFill>
                    <a:srgbClr val="00338D">
                      <a:alpha val="0"/>
                    </a:srgbClr>
                  </a:solidFill>
                  <a:prstDash val="solid"/>
                  <a:round/>
                </a:ln>
                <a:solidFill>
                  <a:schemeClr val="tx1">
                    <a:lumMod val="85000"/>
                    <a:lumOff val="15000"/>
                  </a:schemeClr>
                </a:solidFill>
                <a:latin typeface="+mn-ea"/>
              </a:rPr>
              <a:t>60%</a:t>
            </a:r>
            <a:r>
              <a:rPr lang="ko-KR" altLang="en-US" sz="900" dirty="0">
                <a:ln w="9525" cap="flat" cmpd="sng" algn="ctr">
                  <a:solidFill>
                    <a:srgbClr val="00338D">
                      <a:alpha val="0"/>
                    </a:srgbClr>
                  </a:solidFill>
                  <a:prstDash val="solid"/>
                  <a:round/>
                </a:ln>
                <a:solidFill>
                  <a:schemeClr val="tx1">
                    <a:lumMod val="85000"/>
                    <a:lumOff val="15000"/>
                  </a:schemeClr>
                </a:solidFill>
                <a:latin typeface="+mn-ea"/>
              </a:rPr>
              <a:t>를 차지하는 무슬림의 영향으로 </a:t>
            </a:r>
            <a:r>
              <a:rPr lang="ko-KR" altLang="en-US" sz="900" dirty="0" err="1">
                <a:ln w="9525" cap="flat" cmpd="sng" algn="ctr">
                  <a:solidFill>
                    <a:srgbClr val="00338D">
                      <a:alpha val="0"/>
                    </a:srgbClr>
                  </a:solidFill>
                  <a:prstDash val="solid"/>
                  <a:round/>
                </a:ln>
                <a:solidFill>
                  <a:schemeClr val="tx1">
                    <a:lumMod val="85000"/>
                    <a:lumOff val="15000"/>
                  </a:schemeClr>
                </a:solidFill>
                <a:latin typeface="+mn-ea"/>
              </a:rPr>
              <a:t>타카풀</a:t>
            </a:r>
            <a:r>
              <a:rPr lang="en-US" altLang="ko-KR" sz="900" dirty="0">
                <a:ln w="9525" cap="flat" cmpd="sng" algn="ctr">
                  <a:solidFill>
                    <a:srgbClr val="00338D">
                      <a:alpha val="0"/>
                    </a:srgbClr>
                  </a:solidFill>
                  <a:prstDash val="solid"/>
                  <a:round/>
                </a:ln>
                <a:solidFill>
                  <a:schemeClr val="tx1">
                    <a:lumMod val="85000"/>
                    <a:lumOff val="15000"/>
                  </a:schemeClr>
                </a:solidFill>
                <a:latin typeface="+mn-ea"/>
              </a:rPr>
              <a:t>(</a:t>
            </a:r>
            <a:r>
              <a:rPr lang="ko-KR" altLang="en-US" sz="900" dirty="0">
                <a:ln w="9525" cap="flat" cmpd="sng" algn="ctr">
                  <a:solidFill>
                    <a:srgbClr val="00338D">
                      <a:alpha val="0"/>
                    </a:srgbClr>
                  </a:solidFill>
                  <a:prstDash val="solid"/>
                  <a:round/>
                </a:ln>
                <a:solidFill>
                  <a:schemeClr val="tx1">
                    <a:lumMod val="85000"/>
                    <a:lumOff val="15000"/>
                  </a:schemeClr>
                </a:solidFill>
                <a:latin typeface="+mn-ea"/>
              </a:rPr>
              <a:t>이슬람 보험</a:t>
            </a:r>
            <a:r>
              <a:rPr lang="en-US" altLang="ko-KR" sz="900" dirty="0">
                <a:ln w="9525" cap="flat" cmpd="sng" algn="ctr">
                  <a:solidFill>
                    <a:srgbClr val="00338D">
                      <a:alpha val="0"/>
                    </a:srgbClr>
                  </a:solidFill>
                  <a:prstDash val="solid"/>
                  <a:round/>
                </a:ln>
                <a:solidFill>
                  <a:schemeClr val="tx1">
                    <a:lumMod val="85000"/>
                    <a:lumOff val="15000"/>
                  </a:schemeClr>
                </a:solidFill>
                <a:latin typeface="+mn-ea"/>
              </a:rPr>
              <a:t>)</a:t>
            </a:r>
            <a:r>
              <a:rPr lang="ko-KR" altLang="en-US" sz="900" dirty="0">
                <a:ln w="9525" cap="flat" cmpd="sng" algn="ctr">
                  <a:solidFill>
                    <a:srgbClr val="00338D">
                      <a:alpha val="0"/>
                    </a:srgbClr>
                  </a:solidFill>
                  <a:prstDash val="solid"/>
                  <a:round/>
                </a:ln>
                <a:solidFill>
                  <a:schemeClr val="tx1">
                    <a:lumMod val="85000"/>
                    <a:lumOff val="15000"/>
                  </a:schemeClr>
                </a:solidFill>
                <a:latin typeface="+mn-ea"/>
              </a:rPr>
              <a:t> 모델로 운영되며</a:t>
            </a:r>
            <a:r>
              <a:rPr lang="en-US" altLang="ko-KR" sz="900" dirty="0">
                <a:ln w="9525" cap="flat" cmpd="sng" algn="ctr">
                  <a:solidFill>
                    <a:srgbClr val="00338D">
                      <a:alpha val="0"/>
                    </a:srgbClr>
                  </a:solidFill>
                  <a:prstDash val="solid"/>
                  <a:round/>
                </a:ln>
                <a:solidFill>
                  <a:schemeClr val="tx1">
                    <a:lumMod val="85000"/>
                    <a:lumOff val="15000"/>
                  </a:schemeClr>
                </a:solidFill>
                <a:latin typeface="+mn-ea"/>
              </a:rPr>
              <a:t>, </a:t>
            </a:r>
            <a:r>
              <a:rPr lang="ko-KR" altLang="en-US" sz="900" dirty="0">
                <a:ln w="9525" cap="flat" cmpd="sng" algn="ctr">
                  <a:solidFill>
                    <a:srgbClr val="00338D">
                      <a:alpha val="0"/>
                    </a:srgbClr>
                  </a:solidFill>
                  <a:prstDash val="solid"/>
                  <a:round/>
                </a:ln>
                <a:solidFill>
                  <a:schemeClr val="tx1">
                    <a:lumMod val="85000"/>
                    <a:lumOff val="15000"/>
                  </a:schemeClr>
                </a:solidFill>
                <a:latin typeface="+mn-ea"/>
              </a:rPr>
              <a:t>동남아시아에서 말레이시아가 </a:t>
            </a:r>
            <a:r>
              <a:rPr lang="ko-KR" altLang="en-US" sz="900" dirty="0" err="1">
                <a:ln w="9525" cap="flat" cmpd="sng" algn="ctr">
                  <a:solidFill>
                    <a:srgbClr val="00338D">
                      <a:alpha val="0"/>
                    </a:srgbClr>
                  </a:solidFill>
                  <a:prstDash val="solid"/>
                  <a:round/>
                </a:ln>
                <a:solidFill>
                  <a:schemeClr val="tx1">
                    <a:lumMod val="85000"/>
                    <a:lumOff val="15000"/>
                  </a:schemeClr>
                </a:solidFill>
                <a:latin typeface="+mn-ea"/>
              </a:rPr>
              <a:t>타카풀</a:t>
            </a:r>
            <a:r>
              <a:rPr lang="ko-KR" altLang="en-US" sz="900" dirty="0">
                <a:ln w="9525" cap="flat" cmpd="sng" algn="ctr">
                  <a:solidFill>
                    <a:srgbClr val="00338D">
                      <a:alpha val="0"/>
                    </a:srgbClr>
                  </a:solidFill>
                  <a:prstDash val="solid"/>
                  <a:round/>
                </a:ln>
                <a:solidFill>
                  <a:schemeClr val="tx1">
                    <a:lumMod val="85000"/>
                    <a:lumOff val="15000"/>
                  </a:schemeClr>
                </a:solidFill>
                <a:latin typeface="+mn-ea"/>
              </a:rPr>
              <a:t> 산업의 </a:t>
            </a:r>
            <a:r>
              <a:rPr lang="en-US" altLang="ko-KR" sz="900" dirty="0">
                <a:ln w="9525" cap="flat" cmpd="sng" algn="ctr">
                  <a:solidFill>
                    <a:srgbClr val="00338D">
                      <a:alpha val="0"/>
                    </a:srgbClr>
                  </a:solidFill>
                  <a:prstDash val="solid"/>
                  <a:round/>
                </a:ln>
                <a:solidFill>
                  <a:schemeClr val="tx1">
                    <a:lumMod val="85000"/>
                    <a:lumOff val="15000"/>
                  </a:schemeClr>
                </a:solidFill>
                <a:latin typeface="+mn-ea"/>
              </a:rPr>
              <a:t>62%</a:t>
            </a:r>
            <a:r>
              <a:rPr lang="ko-KR" altLang="en-US" sz="900" dirty="0">
                <a:ln w="9525" cap="flat" cmpd="sng" algn="ctr">
                  <a:solidFill>
                    <a:srgbClr val="00338D">
                      <a:alpha val="0"/>
                    </a:srgbClr>
                  </a:solidFill>
                  <a:prstDash val="solid"/>
                  <a:round/>
                </a:ln>
                <a:solidFill>
                  <a:schemeClr val="tx1">
                    <a:lumMod val="85000"/>
                    <a:lumOff val="15000"/>
                  </a:schemeClr>
                </a:solidFill>
                <a:latin typeface="+mn-ea"/>
              </a:rPr>
              <a:t>의 시장 점유율 보유</a:t>
            </a:r>
            <a:endParaRPr lang="en-US" altLang="ko-KR" sz="900" dirty="0">
              <a:ln w="9525" cap="flat" cmpd="sng" algn="ctr">
                <a:solidFill>
                  <a:srgbClr val="00338D">
                    <a:alpha val="0"/>
                  </a:srgbClr>
                </a:solidFill>
                <a:prstDash val="solid"/>
                <a:round/>
              </a:ln>
              <a:solidFill>
                <a:schemeClr val="tx1">
                  <a:lumMod val="85000"/>
                  <a:lumOff val="15000"/>
                </a:schemeClr>
              </a:solidFill>
              <a:latin typeface="+mn-ea"/>
            </a:endParaRPr>
          </a:p>
          <a:p>
            <a:pPr marL="171450" indent="-171450" fontAlgn="ctr">
              <a:lnSpc>
                <a:spcPct val="120000"/>
              </a:lnSpc>
              <a:spcBef>
                <a:spcPts val="500"/>
              </a:spcBef>
              <a:buFontTx/>
              <a:buChar char="-"/>
            </a:pPr>
            <a:r>
              <a:rPr lang="ko-KR" altLang="en-US" sz="900" dirty="0" err="1">
                <a:ln w="9525" cap="flat" cmpd="sng" algn="ctr">
                  <a:solidFill>
                    <a:srgbClr val="00338D">
                      <a:alpha val="0"/>
                    </a:srgbClr>
                  </a:solidFill>
                  <a:prstDash val="solid"/>
                  <a:round/>
                </a:ln>
                <a:solidFill>
                  <a:schemeClr val="tx1">
                    <a:lumMod val="85000"/>
                    <a:lumOff val="15000"/>
                  </a:schemeClr>
                </a:solidFill>
                <a:latin typeface="+mn-ea"/>
              </a:rPr>
              <a:t>타카풀은</a:t>
            </a:r>
            <a:r>
              <a:rPr lang="ko-KR" altLang="en-US" sz="900" dirty="0">
                <a:ln w="9525" cap="flat" cmpd="sng" algn="ctr">
                  <a:solidFill>
                    <a:srgbClr val="00338D">
                      <a:alpha val="0"/>
                    </a:srgbClr>
                  </a:solidFill>
                  <a:prstDash val="solid"/>
                  <a:round/>
                </a:ln>
                <a:solidFill>
                  <a:schemeClr val="tx1">
                    <a:lumMod val="85000"/>
                    <a:lumOff val="15000"/>
                  </a:schemeClr>
                </a:solidFill>
                <a:latin typeface="+mn-ea"/>
              </a:rPr>
              <a:t> 투기</a:t>
            </a:r>
            <a:r>
              <a:rPr lang="en-US" altLang="ko-KR" sz="900" dirty="0">
                <a:ln w="9525" cap="flat" cmpd="sng" algn="ctr">
                  <a:solidFill>
                    <a:srgbClr val="00338D">
                      <a:alpha val="0"/>
                    </a:srgbClr>
                  </a:solidFill>
                  <a:prstDash val="solid"/>
                  <a:round/>
                </a:ln>
                <a:solidFill>
                  <a:schemeClr val="tx1">
                    <a:lumMod val="85000"/>
                    <a:lumOff val="15000"/>
                  </a:schemeClr>
                </a:solidFill>
                <a:latin typeface="+mn-ea"/>
              </a:rPr>
              <a:t>, </a:t>
            </a:r>
            <a:r>
              <a:rPr lang="ko-KR" altLang="en-US" sz="900" dirty="0">
                <a:ln w="9525" cap="flat" cmpd="sng" algn="ctr">
                  <a:solidFill>
                    <a:srgbClr val="00338D">
                      <a:alpha val="0"/>
                    </a:srgbClr>
                  </a:solidFill>
                  <a:prstDash val="solid"/>
                  <a:round/>
                </a:ln>
                <a:solidFill>
                  <a:schemeClr val="tx1">
                    <a:lumMod val="85000"/>
                    <a:lumOff val="15000"/>
                  </a:schemeClr>
                </a:solidFill>
                <a:latin typeface="+mn-ea"/>
              </a:rPr>
              <a:t>불확실성</a:t>
            </a:r>
            <a:r>
              <a:rPr lang="en-US" altLang="ko-KR" sz="900" dirty="0">
                <a:ln w="9525" cap="flat" cmpd="sng" algn="ctr">
                  <a:solidFill>
                    <a:srgbClr val="00338D">
                      <a:alpha val="0"/>
                    </a:srgbClr>
                  </a:solidFill>
                  <a:prstDash val="solid"/>
                  <a:round/>
                </a:ln>
                <a:solidFill>
                  <a:schemeClr val="tx1">
                    <a:lumMod val="85000"/>
                    <a:lumOff val="15000"/>
                  </a:schemeClr>
                </a:solidFill>
                <a:latin typeface="+mn-ea"/>
              </a:rPr>
              <a:t>, </a:t>
            </a:r>
            <a:r>
              <a:rPr lang="ko-KR" altLang="en-US" sz="900" dirty="0">
                <a:ln w="9525" cap="flat" cmpd="sng" algn="ctr">
                  <a:solidFill>
                    <a:srgbClr val="00338D">
                      <a:alpha val="0"/>
                    </a:srgbClr>
                  </a:solidFill>
                  <a:prstDash val="solid"/>
                  <a:round/>
                </a:ln>
                <a:solidFill>
                  <a:schemeClr val="tx1">
                    <a:lumMod val="85000"/>
                    <a:lumOff val="15000"/>
                  </a:schemeClr>
                </a:solidFill>
                <a:latin typeface="+mn-ea"/>
              </a:rPr>
              <a:t>이자 등과 관련된 활동 등을 금지하는 이슬람 율법인 </a:t>
            </a:r>
            <a:r>
              <a:rPr lang="ko-KR" altLang="en-US" sz="900" dirty="0" err="1">
                <a:ln w="9525" cap="flat" cmpd="sng" algn="ctr">
                  <a:solidFill>
                    <a:srgbClr val="00338D">
                      <a:alpha val="0"/>
                    </a:srgbClr>
                  </a:solidFill>
                  <a:prstDash val="solid"/>
                  <a:round/>
                </a:ln>
                <a:solidFill>
                  <a:schemeClr val="tx1">
                    <a:lumMod val="85000"/>
                    <a:lumOff val="15000"/>
                  </a:schemeClr>
                </a:solidFill>
                <a:latin typeface="+mn-ea"/>
              </a:rPr>
              <a:t>샤리아</a:t>
            </a:r>
            <a:r>
              <a:rPr lang="en-US" altLang="ko-KR" sz="900" dirty="0">
                <a:ln w="9525" cap="flat" cmpd="sng" algn="ctr">
                  <a:solidFill>
                    <a:srgbClr val="00338D">
                      <a:alpha val="0"/>
                    </a:srgbClr>
                  </a:solidFill>
                  <a:prstDash val="solid"/>
                  <a:round/>
                </a:ln>
                <a:solidFill>
                  <a:schemeClr val="tx1">
                    <a:lumMod val="85000"/>
                    <a:lumOff val="15000"/>
                  </a:schemeClr>
                </a:solidFill>
                <a:latin typeface="+mn-ea"/>
              </a:rPr>
              <a:t>(Shariah) </a:t>
            </a:r>
            <a:r>
              <a:rPr lang="ko-KR" altLang="en-US" sz="900" dirty="0">
                <a:ln w="9525" cap="flat" cmpd="sng" algn="ctr">
                  <a:solidFill>
                    <a:srgbClr val="00338D">
                      <a:alpha val="0"/>
                    </a:srgbClr>
                  </a:solidFill>
                  <a:prstDash val="solid"/>
                  <a:round/>
                </a:ln>
                <a:solidFill>
                  <a:schemeClr val="tx1">
                    <a:lumMod val="85000"/>
                    <a:lumOff val="15000"/>
                  </a:schemeClr>
                </a:solidFill>
                <a:latin typeface="+mn-ea"/>
              </a:rPr>
              <a:t>원칙에 반하지 않도록 </a:t>
            </a:r>
            <a:r>
              <a:rPr lang="en-US" altLang="ko-KR" sz="900" dirty="0">
                <a:ln w="9525" cap="flat" cmpd="sng" algn="ctr">
                  <a:solidFill>
                    <a:srgbClr val="00338D">
                      <a:alpha val="0"/>
                    </a:srgbClr>
                  </a:solidFill>
                  <a:prstDash val="solid"/>
                  <a:round/>
                </a:ln>
                <a:solidFill>
                  <a:schemeClr val="tx1">
                    <a:lumMod val="85000"/>
                    <a:lumOff val="15000"/>
                  </a:schemeClr>
                </a:solidFill>
                <a:latin typeface="+mn-ea"/>
              </a:rPr>
              <a:t>'</a:t>
            </a:r>
            <a:r>
              <a:rPr lang="ko-KR" altLang="en-US" sz="900" dirty="0">
                <a:ln w="9525" cap="flat" cmpd="sng" algn="ctr">
                  <a:solidFill>
                    <a:srgbClr val="00338D">
                      <a:alpha val="0"/>
                    </a:srgbClr>
                  </a:solidFill>
                  <a:prstDash val="solid"/>
                  <a:round/>
                </a:ln>
                <a:solidFill>
                  <a:schemeClr val="tx1">
                    <a:lumMod val="85000"/>
                    <a:lumOff val="15000"/>
                  </a:schemeClr>
                </a:solidFill>
                <a:latin typeface="+mn-ea"/>
              </a:rPr>
              <a:t>상호부조</a:t>
            </a:r>
            <a:r>
              <a:rPr lang="en-US" altLang="ko-KR" sz="900" dirty="0">
                <a:ln w="9525" cap="flat" cmpd="sng" algn="ctr">
                  <a:solidFill>
                    <a:srgbClr val="00338D">
                      <a:alpha val="0"/>
                    </a:srgbClr>
                  </a:solidFill>
                  <a:prstDash val="solid"/>
                  <a:round/>
                </a:ln>
                <a:solidFill>
                  <a:schemeClr val="tx1">
                    <a:lumMod val="85000"/>
                    <a:lumOff val="15000"/>
                  </a:schemeClr>
                </a:solidFill>
                <a:latin typeface="+mn-ea"/>
              </a:rPr>
              <a:t>' </a:t>
            </a:r>
            <a:r>
              <a:rPr lang="ko-KR" altLang="en-US" sz="900" dirty="0">
                <a:ln w="9525" cap="flat" cmpd="sng" algn="ctr">
                  <a:solidFill>
                    <a:srgbClr val="00338D">
                      <a:alpha val="0"/>
                    </a:srgbClr>
                  </a:solidFill>
                  <a:prstDash val="solid"/>
                  <a:round/>
                </a:ln>
                <a:solidFill>
                  <a:schemeClr val="tx1">
                    <a:lumMod val="85000"/>
                    <a:lumOff val="15000"/>
                  </a:schemeClr>
                </a:solidFill>
                <a:latin typeface="+mn-ea"/>
              </a:rPr>
              <a:t>및 </a:t>
            </a:r>
            <a:r>
              <a:rPr lang="en-US" altLang="ko-KR" sz="900" dirty="0">
                <a:ln w="9525" cap="flat" cmpd="sng" algn="ctr">
                  <a:solidFill>
                    <a:srgbClr val="00338D">
                      <a:alpha val="0"/>
                    </a:srgbClr>
                  </a:solidFill>
                  <a:prstDash val="solid"/>
                  <a:round/>
                </a:ln>
                <a:solidFill>
                  <a:schemeClr val="tx1">
                    <a:lumMod val="85000"/>
                    <a:lumOff val="15000"/>
                  </a:schemeClr>
                </a:solidFill>
                <a:latin typeface="+mn-ea"/>
              </a:rPr>
              <a:t>'</a:t>
            </a:r>
            <a:r>
              <a:rPr lang="ko-KR" altLang="en-US" sz="900" dirty="0">
                <a:ln w="9525" cap="flat" cmpd="sng" algn="ctr">
                  <a:solidFill>
                    <a:srgbClr val="00338D">
                      <a:alpha val="0"/>
                    </a:srgbClr>
                  </a:solidFill>
                  <a:prstDash val="solid"/>
                  <a:round/>
                </a:ln>
                <a:solidFill>
                  <a:schemeClr val="tx1">
                    <a:lumMod val="85000"/>
                    <a:lumOff val="15000"/>
                  </a:schemeClr>
                </a:solidFill>
                <a:latin typeface="+mn-ea"/>
              </a:rPr>
              <a:t>갹출</a:t>
            </a:r>
            <a:r>
              <a:rPr lang="en-US" altLang="ko-KR" sz="900" dirty="0">
                <a:ln w="9525" cap="flat" cmpd="sng" algn="ctr">
                  <a:solidFill>
                    <a:srgbClr val="00338D">
                      <a:alpha val="0"/>
                    </a:srgbClr>
                  </a:solidFill>
                  <a:prstDash val="solid"/>
                  <a:round/>
                </a:ln>
                <a:solidFill>
                  <a:schemeClr val="tx1">
                    <a:lumMod val="85000"/>
                    <a:lumOff val="15000"/>
                  </a:schemeClr>
                </a:solidFill>
                <a:latin typeface="+mn-ea"/>
              </a:rPr>
              <a:t>'</a:t>
            </a:r>
            <a:r>
              <a:rPr lang="ko-KR" altLang="en-US" sz="900" dirty="0">
                <a:ln w="9525" cap="flat" cmpd="sng" algn="ctr">
                  <a:solidFill>
                    <a:srgbClr val="00338D">
                      <a:alpha val="0"/>
                    </a:srgbClr>
                  </a:solidFill>
                  <a:prstDash val="solid"/>
                  <a:round/>
                </a:ln>
                <a:solidFill>
                  <a:schemeClr val="tx1">
                    <a:lumMod val="85000"/>
                    <a:lumOff val="15000"/>
                  </a:schemeClr>
                </a:solidFill>
                <a:latin typeface="+mn-ea"/>
              </a:rPr>
              <a:t>의 개념에 기초하여 기부계약</a:t>
            </a:r>
            <a:r>
              <a:rPr lang="en-US" altLang="ko-KR" sz="900" dirty="0">
                <a:ln w="9525" cap="flat" cmpd="sng" algn="ctr">
                  <a:solidFill>
                    <a:srgbClr val="00338D">
                      <a:alpha val="0"/>
                    </a:srgbClr>
                  </a:solidFill>
                  <a:prstDash val="solid"/>
                  <a:round/>
                </a:ln>
                <a:solidFill>
                  <a:schemeClr val="tx1">
                    <a:lumMod val="85000"/>
                    <a:lumOff val="15000"/>
                  </a:schemeClr>
                </a:solidFill>
                <a:latin typeface="+mn-ea"/>
              </a:rPr>
              <a:t>(</a:t>
            </a:r>
            <a:r>
              <a:rPr lang="en-US" altLang="ko-KR" sz="900" dirty="0" err="1">
                <a:ln w="9525" cap="flat" cmpd="sng" algn="ctr">
                  <a:solidFill>
                    <a:srgbClr val="00338D">
                      <a:alpha val="0"/>
                    </a:srgbClr>
                  </a:solidFill>
                  <a:prstDash val="solid"/>
                  <a:round/>
                </a:ln>
                <a:solidFill>
                  <a:schemeClr val="tx1">
                    <a:lumMod val="85000"/>
                    <a:lumOff val="15000"/>
                  </a:schemeClr>
                </a:solidFill>
                <a:latin typeface="+mn-ea"/>
              </a:rPr>
              <a:t>Tabarru</a:t>
            </a:r>
            <a:r>
              <a:rPr lang="en-US" altLang="ko-KR" sz="900" dirty="0">
                <a:ln w="9525" cap="flat" cmpd="sng" algn="ctr">
                  <a:solidFill>
                    <a:srgbClr val="00338D">
                      <a:alpha val="0"/>
                    </a:srgbClr>
                  </a:solidFill>
                  <a:prstDash val="solid"/>
                  <a:round/>
                </a:ln>
                <a:solidFill>
                  <a:schemeClr val="tx1">
                    <a:lumMod val="85000"/>
                    <a:lumOff val="15000"/>
                  </a:schemeClr>
                </a:solidFill>
                <a:latin typeface="+mn-ea"/>
              </a:rPr>
              <a:t>)</a:t>
            </a:r>
            <a:r>
              <a:rPr lang="ko-KR" altLang="en-US" sz="900" dirty="0">
                <a:ln w="9525" cap="flat" cmpd="sng" algn="ctr">
                  <a:solidFill>
                    <a:srgbClr val="00338D">
                      <a:alpha val="0"/>
                    </a:srgbClr>
                  </a:solidFill>
                  <a:prstDash val="solid"/>
                  <a:round/>
                </a:ln>
                <a:solidFill>
                  <a:schemeClr val="tx1">
                    <a:lumMod val="85000"/>
                    <a:lumOff val="15000"/>
                  </a:schemeClr>
                </a:solidFill>
                <a:latin typeface="+mn-ea"/>
              </a:rPr>
              <a:t>의 원리에 기초한 이슬람보험임</a:t>
            </a:r>
            <a:endParaRPr lang="en-US" altLang="ko-KR" sz="900" dirty="0">
              <a:ln w="9525" cap="flat" cmpd="sng" algn="ctr">
                <a:solidFill>
                  <a:srgbClr val="00338D">
                    <a:alpha val="0"/>
                  </a:srgbClr>
                </a:solidFill>
                <a:prstDash val="solid"/>
                <a:round/>
              </a:ln>
              <a:solidFill>
                <a:schemeClr val="tx1">
                  <a:lumMod val="85000"/>
                  <a:lumOff val="15000"/>
                </a:schemeClr>
              </a:solidFill>
              <a:latin typeface="+mn-ea"/>
            </a:endParaRPr>
          </a:p>
          <a:p>
            <a:pPr marL="108000" indent="-108000" fontAlgn="ctr">
              <a:lnSpc>
                <a:spcPct val="120000"/>
              </a:lnSpc>
              <a:spcBef>
                <a:spcPts val="500"/>
              </a:spcBef>
              <a:buFont typeface="Arial" panose="020B0604020202020204" pitchFamily="34" charset="0"/>
              <a:buChar char="•"/>
            </a:pPr>
            <a:r>
              <a:rPr lang="en-US" altLang="ko-KR" sz="900" dirty="0">
                <a:ln w="9525" cap="flat" cmpd="sng" algn="ctr">
                  <a:solidFill>
                    <a:srgbClr val="00338D">
                      <a:alpha val="0"/>
                    </a:srgbClr>
                  </a:solidFill>
                  <a:prstDash val="solid"/>
                  <a:round/>
                </a:ln>
                <a:solidFill>
                  <a:schemeClr val="tx1">
                    <a:lumMod val="85000"/>
                    <a:lumOff val="15000"/>
                  </a:schemeClr>
                </a:solidFill>
                <a:latin typeface="+mn-ea"/>
              </a:rPr>
              <a:t>2011~2021</a:t>
            </a:r>
            <a:r>
              <a:rPr lang="ko-KR" altLang="en-US" sz="900" dirty="0">
                <a:ln w="9525" cap="flat" cmpd="sng" algn="ctr">
                  <a:solidFill>
                    <a:srgbClr val="00338D">
                      <a:alpha val="0"/>
                    </a:srgbClr>
                  </a:solidFill>
                  <a:prstDash val="solid"/>
                  <a:round/>
                </a:ln>
                <a:solidFill>
                  <a:schemeClr val="tx1">
                    <a:lumMod val="85000"/>
                    <a:lumOff val="15000"/>
                  </a:schemeClr>
                </a:solidFill>
                <a:latin typeface="+mn-ea"/>
              </a:rPr>
              <a:t>년 말레이시아 총 수입보험료 및 </a:t>
            </a:r>
            <a:r>
              <a:rPr lang="ko-KR" altLang="en-US" sz="900" dirty="0" err="1">
                <a:ln w="9525" cap="flat" cmpd="sng" algn="ctr">
                  <a:solidFill>
                    <a:srgbClr val="00338D">
                      <a:alpha val="0"/>
                    </a:srgbClr>
                  </a:solidFill>
                  <a:prstDash val="solid"/>
                  <a:round/>
                </a:ln>
                <a:solidFill>
                  <a:schemeClr val="tx1">
                    <a:lumMod val="85000"/>
                    <a:lumOff val="15000"/>
                  </a:schemeClr>
                </a:solidFill>
                <a:latin typeface="+mn-ea"/>
              </a:rPr>
              <a:t>타카풀</a:t>
            </a:r>
            <a:r>
              <a:rPr lang="ko-KR" altLang="en-US" sz="900" dirty="0">
                <a:ln w="9525" cap="flat" cmpd="sng" algn="ctr">
                  <a:solidFill>
                    <a:srgbClr val="00338D">
                      <a:alpha val="0"/>
                    </a:srgbClr>
                  </a:solidFill>
                  <a:prstDash val="solid"/>
                  <a:round/>
                </a:ln>
                <a:solidFill>
                  <a:schemeClr val="tx1">
                    <a:lumMod val="85000"/>
                    <a:lumOff val="15000"/>
                  </a:schemeClr>
                </a:solidFill>
                <a:latin typeface="+mn-ea"/>
              </a:rPr>
              <a:t> 기여금의 연평균성장률은 </a:t>
            </a:r>
            <a:r>
              <a:rPr lang="en-US" altLang="ko-KR" sz="900" dirty="0">
                <a:ln w="9525" cap="flat" cmpd="sng" algn="ctr">
                  <a:solidFill>
                    <a:srgbClr val="00338D">
                      <a:alpha val="0"/>
                    </a:srgbClr>
                  </a:solidFill>
                  <a:prstDash val="solid"/>
                  <a:round/>
                </a:ln>
                <a:solidFill>
                  <a:schemeClr val="tx1">
                    <a:lumMod val="85000"/>
                    <a:lumOff val="15000"/>
                  </a:schemeClr>
                </a:solidFill>
                <a:latin typeface="+mn-ea"/>
              </a:rPr>
              <a:t>3.2%</a:t>
            </a:r>
            <a:r>
              <a:rPr lang="ko-KR" altLang="en-US" sz="900" dirty="0">
                <a:ln w="9525" cap="flat" cmpd="sng" algn="ctr">
                  <a:solidFill>
                    <a:srgbClr val="00338D">
                      <a:alpha val="0"/>
                    </a:srgbClr>
                  </a:solidFill>
                  <a:prstDash val="solid"/>
                  <a:round/>
                </a:ln>
                <a:solidFill>
                  <a:schemeClr val="tx1">
                    <a:lumMod val="85000"/>
                    <a:lumOff val="15000"/>
                  </a:schemeClr>
                </a:solidFill>
                <a:latin typeface="+mn-ea"/>
              </a:rPr>
              <a:t>로</a:t>
            </a:r>
            <a:r>
              <a:rPr lang="en-US" altLang="ko-KR" sz="900" dirty="0">
                <a:ln w="9525" cap="flat" cmpd="sng" algn="ctr">
                  <a:solidFill>
                    <a:srgbClr val="00338D">
                      <a:alpha val="0"/>
                    </a:srgbClr>
                  </a:solidFill>
                  <a:prstDash val="solid"/>
                  <a:round/>
                </a:ln>
                <a:solidFill>
                  <a:schemeClr val="tx1">
                    <a:lumMod val="85000"/>
                    <a:lumOff val="15000"/>
                  </a:schemeClr>
                </a:solidFill>
                <a:latin typeface="+mn-ea"/>
              </a:rPr>
              <a:t>,</a:t>
            </a:r>
            <a:r>
              <a:rPr lang="ko-KR" altLang="en-US" sz="900" dirty="0">
                <a:ln w="9525" cap="flat" cmpd="sng" algn="ctr">
                  <a:solidFill>
                    <a:srgbClr val="00338D">
                      <a:alpha val="0"/>
                    </a:srgbClr>
                  </a:solidFill>
                  <a:prstDash val="solid"/>
                  <a:round/>
                </a:ln>
                <a:solidFill>
                  <a:schemeClr val="tx1">
                    <a:lumMod val="85000"/>
                    <a:lumOff val="15000"/>
                  </a:schemeClr>
                </a:solidFill>
                <a:latin typeface="+mn-ea"/>
              </a:rPr>
              <a:t> 동기간 </a:t>
            </a:r>
            <a:r>
              <a:rPr lang="en-US" altLang="ko-KR" sz="900" dirty="0">
                <a:ln w="9525" cap="flat" cmpd="sng" algn="ctr">
                  <a:solidFill>
                    <a:srgbClr val="00338D">
                      <a:alpha val="0"/>
                    </a:srgbClr>
                  </a:solidFill>
                  <a:prstDash val="solid"/>
                  <a:round/>
                </a:ln>
                <a:solidFill>
                  <a:schemeClr val="tx1">
                    <a:lumMod val="85000"/>
                    <a:lumOff val="15000"/>
                  </a:schemeClr>
                </a:solidFill>
                <a:latin typeface="+mn-ea"/>
              </a:rPr>
              <a:t>GDP </a:t>
            </a:r>
            <a:r>
              <a:rPr lang="ko-KR" altLang="en-US" sz="900" dirty="0">
                <a:ln w="9525" cap="flat" cmpd="sng" algn="ctr">
                  <a:solidFill>
                    <a:srgbClr val="00338D">
                      <a:alpha val="0"/>
                    </a:srgbClr>
                  </a:solidFill>
                  <a:prstDash val="solid"/>
                  <a:round/>
                </a:ln>
                <a:solidFill>
                  <a:schemeClr val="tx1">
                    <a:lumMod val="85000"/>
                    <a:lumOff val="15000"/>
                  </a:schemeClr>
                </a:solidFill>
                <a:latin typeface="+mn-ea"/>
              </a:rPr>
              <a:t>성장률</a:t>
            </a:r>
            <a:r>
              <a:rPr lang="en-US" altLang="ko-KR" sz="900" dirty="0">
                <a:ln w="9525" cap="flat" cmpd="sng" algn="ctr">
                  <a:solidFill>
                    <a:srgbClr val="00338D">
                      <a:alpha val="0"/>
                    </a:srgbClr>
                  </a:solidFill>
                  <a:prstDash val="solid"/>
                  <a:round/>
                </a:ln>
                <a:solidFill>
                  <a:schemeClr val="tx1">
                    <a:lumMod val="85000"/>
                    <a:lumOff val="15000"/>
                  </a:schemeClr>
                </a:solidFill>
                <a:latin typeface="+mn-ea"/>
              </a:rPr>
              <a:t>(2.1%)</a:t>
            </a:r>
            <a:r>
              <a:rPr lang="ko-KR" altLang="en-US" sz="900" dirty="0">
                <a:ln w="9525" cap="flat" cmpd="sng" algn="ctr">
                  <a:solidFill>
                    <a:srgbClr val="00338D">
                      <a:alpha val="0"/>
                    </a:srgbClr>
                  </a:solidFill>
                  <a:prstDash val="solid"/>
                  <a:round/>
                </a:ln>
                <a:solidFill>
                  <a:schemeClr val="tx1">
                    <a:lumMod val="85000"/>
                    <a:lumOff val="15000"/>
                  </a:schemeClr>
                </a:solidFill>
                <a:latin typeface="+mn-ea"/>
              </a:rPr>
              <a:t>을 상회</a:t>
            </a:r>
            <a:endParaRPr lang="en-US" altLang="ko-KR" sz="900" dirty="0">
              <a:ln w="9525" cap="flat" cmpd="sng" algn="ctr">
                <a:solidFill>
                  <a:srgbClr val="00338D">
                    <a:alpha val="0"/>
                  </a:srgbClr>
                </a:solidFill>
                <a:prstDash val="solid"/>
                <a:round/>
              </a:ln>
              <a:solidFill>
                <a:schemeClr val="tx1">
                  <a:lumMod val="85000"/>
                  <a:lumOff val="15000"/>
                </a:schemeClr>
              </a:solidFill>
              <a:latin typeface="+mn-ea"/>
            </a:endParaRPr>
          </a:p>
          <a:p>
            <a:pPr fontAlgn="ctr">
              <a:lnSpc>
                <a:spcPct val="120000"/>
              </a:lnSpc>
              <a:spcBef>
                <a:spcPts val="500"/>
              </a:spcBef>
            </a:pPr>
            <a:r>
              <a:rPr lang="ko-KR" altLang="en-US" sz="1100" b="1" dirty="0">
                <a:ln w="9525" cap="flat" cmpd="sng" algn="ctr">
                  <a:solidFill>
                    <a:srgbClr val="00338D">
                      <a:alpha val="0"/>
                    </a:srgbClr>
                  </a:solidFill>
                  <a:prstDash val="solid"/>
                  <a:round/>
                </a:ln>
                <a:solidFill>
                  <a:schemeClr val="tx1">
                    <a:lumMod val="85000"/>
                    <a:lumOff val="15000"/>
                  </a:schemeClr>
                </a:solidFill>
                <a:latin typeface="+mn-ea"/>
              </a:rPr>
              <a:t>생명</a:t>
            </a:r>
            <a:r>
              <a:rPr lang="en-US" altLang="ko-KR" sz="1100" b="1" dirty="0">
                <a:ln w="9525" cap="flat" cmpd="sng" algn="ctr">
                  <a:solidFill>
                    <a:srgbClr val="00338D">
                      <a:alpha val="0"/>
                    </a:srgbClr>
                  </a:solidFill>
                  <a:prstDash val="solid"/>
                  <a:round/>
                </a:ln>
                <a:solidFill>
                  <a:schemeClr val="tx1">
                    <a:lumMod val="85000"/>
                    <a:lumOff val="15000"/>
                  </a:schemeClr>
                </a:solidFill>
                <a:latin typeface="+mn-ea"/>
              </a:rPr>
              <a:t>·</a:t>
            </a:r>
            <a:r>
              <a:rPr lang="ko-KR" altLang="en-US" sz="1100" b="1" dirty="0">
                <a:ln w="9525" cap="flat" cmpd="sng" algn="ctr">
                  <a:solidFill>
                    <a:srgbClr val="00338D">
                      <a:alpha val="0"/>
                    </a:srgbClr>
                  </a:solidFill>
                  <a:prstDash val="solid"/>
                  <a:round/>
                </a:ln>
                <a:solidFill>
                  <a:schemeClr val="tx1">
                    <a:lumMod val="85000"/>
                    <a:lumOff val="15000"/>
                  </a:schemeClr>
                </a:solidFill>
                <a:latin typeface="+mn-ea"/>
              </a:rPr>
              <a:t>손해보험 동향</a:t>
            </a:r>
            <a:endParaRPr lang="en-US" altLang="ko-KR" sz="1100" b="1" dirty="0">
              <a:ln w="9525" cap="flat" cmpd="sng" algn="ctr">
                <a:solidFill>
                  <a:srgbClr val="00338D">
                    <a:alpha val="0"/>
                  </a:srgbClr>
                </a:solidFill>
                <a:prstDash val="solid"/>
                <a:round/>
              </a:ln>
              <a:solidFill>
                <a:schemeClr val="tx1">
                  <a:lumMod val="85000"/>
                  <a:lumOff val="15000"/>
                </a:schemeClr>
              </a:solidFill>
              <a:latin typeface="+mn-ea"/>
            </a:endParaRPr>
          </a:p>
          <a:p>
            <a:pPr marL="108000" indent="-108000" fontAlgn="ctr">
              <a:lnSpc>
                <a:spcPct val="120000"/>
              </a:lnSpc>
              <a:spcBef>
                <a:spcPts val="500"/>
              </a:spcBef>
              <a:buFont typeface="Arial" panose="020B0604020202020204" pitchFamily="34" charset="0"/>
              <a:buChar char="•"/>
            </a:pPr>
            <a:r>
              <a:rPr lang="en-US" altLang="ko-KR" sz="900" dirty="0">
                <a:ln w="9525" cap="flat" cmpd="sng" algn="ctr">
                  <a:solidFill>
                    <a:srgbClr val="00338D">
                      <a:alpha val="0"/>
                    </a:srgbClr>
                  </a:solidFill>
                  <a:prstDash val="solid"/>
                  <a:round/>
                </a:ln>
                <a:solidFill>
                  <a:schemeClr val="tx1">
                    <a:lumMod val="85000"/>
                    <a:lumOff val="15000"/>
                  </a:schemeClr>
                </a:solidFill>
                <a:latin typeface="+mn-ea"/>
              </a:rPr>
              <a:t>2021</a:t>
            </a:r>
            <a:r>
              <a:rPr lang="ko-KR" altLang="en-US" sz="900" dirty="0">
                <a:ln w="9525" cap="flat" cmpd="sng" algn="ctr">
                  <a:solidFill>
                    <a:srgbClr val="00338D">
                      <a:alpha val="0"/>
                    </a:srgbClr>
                  </a:solidFill>
                  <a:prstDash val="solid"/>
                  <a:round/>
                </a:ln>
                <a:solidFill>
                  <a:schemeClr val="tx1">
                    <a:lumMod val="85000"/>
                    <a:lumOff val="15000"/>
                  </a:schemeClr>
                </a:solidFill>
                <a:latin typeface="+mn-ea"/>
              </a:rPr>
              <a:t>년 기준 말레이시아 생명보험료 규모는 </a:t>
            </a:r>
            <a:r>
              <a:rPr lang="en-US" altLang="ko-KR" sz="900" dirty="0">
                <a:ln w="9525" cap="flat" cmpd="sng" algn="ctr">
                  <a:solidFill>
                    <a:srgbClr val="00338D">
                      <a:alpha val="0"/>
                    </a:srgbClr>
                  </a:solidFill>
                  <a:prstDash val="solid"/>
                  <a:round/>
                </a:ln>
                <a:solidFill>
                  <a:schemeClr val="tx1">
                    <a:lumMod val="85000"/>
                    <a:lumOff val="15000"/>
                  </a:schemeClr>
                </a:solidFill>
                <a:latin typeface="+mn-ea"/>
              </a:rPr>
              <a:t>426.6</a:t>
            </a:r>
            <a:r>
              <a:rPr lang="ko-KR" altLang="en-US" sz="900" dirty="0">
                <a:ln w="9525" cap="flat" cmpd="sng" algn="ctr">
                  <a:solidFill>
                    <a:srgbClr val="00338D">
                      <a:alpha val="0"/>
                    </a:srgbClr>
                  </a:solidFill>
                  <a:prstDash val="solid"/>
                  <a:round/>
                </a:ln>
                <a:solidFill>
                  <a:schemeClr val="tx1">
                    <a:lumMod val="85000"/>
                    <a:lumOff val="15000"/>
                  </a:schemeClr>
                </a:solidFill>
                <a:latin typeface="+mn-ea"/>
              </a:rPr>
              <a:t>억 </a:t>
            </a:r>
            <a:r>
              <a:rPr lang="ko-KR" altLang="en-US" sz="900" dirty="0" err="1">
                <a:ln w="9525" cap="flat" cmpd="sng" algn="ctr">
                  <a:solidFill>
                    <a:srgbClr val="00338D">
                      <a:alpha val="0"/>
                    </a:srgbClr>
                  </a:solidFill>
                  <a:prstDash val="solid"/>
                  <a:round/>
                </a:ln>
                <a:solidFill>
                  <a:schemeClr val="tx1">
                    <a:lumMod val="85000"/>
                    <a:lumOff val="15000"/>
                  </a:schemeClr>
                </a:solidFill>
                <a:latin typeface="+mn-ea"/>
              </a:rPr>
              <a:t>링깃으로</a:t>
            </a:r>
            <a:r>
              <a:rPr lang="ko-KR" altLang="en-US" sz="900" dirty="0">
                <a:ln w="9525" cap="flat" cmpd="sng" algn="ctr">
                  <a:solidFill>
                    <a:srgbClr val="00338D">
                      <a:alpha val="0"/>
                    </a:srgbClr>
                  </a:solidFill>
                  <a:prstDash val="solid"/>
                  <a:round/>
                </a:ln>
                <a:solidFill>
                  <a:schemeClr val="tx1">
                    <a:lumMod val="85000"/>
                    <a:lumOff val="15000"/>
                  </a:schemeClr>
                </a:solidFill>
                <a:latin typeface="+mn-ea"/>
              </a:rPr>
              <a:t> 전년대비 </a:t>
            </a:r>
            <a:r>
              <a:rPr lang="en-US" altLang="ko-KR" sz="900" dirty="0">
                <a:ln w="9525" cap="flat" cmpd="sng" algn="ctr">
                  <a:solidFill>
                    <a:srgbClr val="00338D">
                      <a:alpha val="0"/>
                    </a:srgbClr>
                  </a:solidFill>
                  <a:prstDash val="solid"/>
                  <a:round/>
                </a:ln>
                <a:solidFill>
                  <a:schemeClr val="tx1">
                    <a:lumMod val="85000"/>
                    <a:lumOff val="15000"/>
                  </a:schemeClr>
                </a:solidFill>
                <a:latin typeface="+mn-ea"/>
              </a:rPr>
              <a:t>8.4% </a:t>
            </a:r>
            <a:r>
              <a:rPr lang="ko-KR" altLang="en-US" sz="900" dirty="0">
                <a:ln w="9525" cap="flat" cmpd="sng" algn="ctr">
                  <a:solidFill>
                    <a:srgbClr val="00338D">
                      <a:alpha val="0"/>
                    </a:srgbClr>
                  </a:solidFill>
                  <a:prstDash val="solid"/>
                  <a:round/>
                </a:ln>
                <a:solidFill>
                  <a:schemeClr val="tx1">
                    <a:lumMod val="85000"/>
                    <a:lumOff val="15000"/>
                  </a:schemeClr>
                </a:solidFill>
                <a:latin typeface="+mn-ea"/>
              </a:rPr>
              <a:t>증가</a:t>
            </a:r>
            <a:r>
              <a:rPr lang="en-US" altLang="ko-KR" sz="900" dirty="0">
                <a:ln w="9525" cap="flat" cmpd="sng" algn="ctr">
                  <a:solidFill>
                    <a:srgbClr val="00338D">
                      <a:alpha val="0"/>
                    </a:srgbClr>
                  </a:solidFill>
                  <a:prstDash val="solid"/>
                  <a:round/>
                </a:ln>
                <a:solidFill>
                  <a:schemeClr val="tx1">
                    <a:lumMod val="85000"/>
                    <a:lumOff val="15000"/>
                  </a:schemeClr>
                </a:solidFill>
                <a:latin typeface="+mn-ea"/>
              </a:rPr>
              <a:t>, </a:t>
            </a:r>
            <a:r>
              <a:rPr lang="ko-KR" altLang="en-US" sz="900" dirty="0">
                <a:ln w="9525" cap="flat" cmpd="sng" algn="ctr">
                  <a:solidFill>
                    <a:srgbClr val="00338D">
                      <a:alpha val="0"/>
                    </a:srgbClr>
                  </a:solidFill>
                  <a:prstDash val="solid"/>
                  <a:round/>
                </a:ln>
                <a:solidFill>
                  <a:schemeClr val="tx1">
                    <a:lumMod val="85000"/>
                    <a:lumOff val="15000"/>
                  </a:schemeClr>
                </a:solidFill>
                <a:latin typeface="+mn-ea"/>
              </a:rPr>
              <a:t>패밀리 </a:t>
            </a:r>
            <a:r>
              <a:rPr lang="ko-KR" altLang="en-US" sz="900" dirty="0" err="1">
                <a:ln w="9525" cap="flat" cmpd="sng" algn="ctr">
                  <a:solidFill>
                    <a:srgbClr val="00338D">
                      <a:alpha val="0"/>
                    </a:srgbClr>
                  </a:solidFill>
                  <a:prstDash val="solid"/>
                  <a:round/>
                </a:ln>
                <a:solidFill>
                  <a:schemeClr val="tx1">
                    <a:lumMod val="85000"/>
                    <a:lumOff val="15000"/>
                  </a:schemeClr>
                </a:solidFill>
                <a:latin typeface="+mn-ea"/>
              </a:rPr>
              <a:t>타카풀</a:t>
            </a:r>
            <a:r>
              <a:rPr lang="ko-KR" altLang="en-US" sz="900" dirty="0">
                <a:ln w="9525" cap="flat" cmpd="sng" algn="ctr">
                  <a:solidFill>
                    <a:srgbClr val="00338D">
                      <a:alpha val="0"/>
                    </a:srgbClr>
                  </a:solidFill>
                  <a:prstDash val="solid"/>
                  <a:round/>
                </a:ln>
                <a:solidFill>
                  <a:schemeClr val="tx1">
                    <a:lumMod val="85000"/>
                    <a:lumOff val="15000"/>
                  </a:schemeClr>
                </a:solidFill>
                <a:latin typeface="+mn-ea"/>
              </a:rPr>
              <a:t> 부문의 수입기여금 규모는 </a:t>
            </a:r>
            <a:r>
              <a:rPr lang="en-US" altLang="ko-KR" sz="900" dirty="0">
                <a:ln w="9525" cap="flat" cmpd="sng" algn="ctr">
                  <a:solidFill>
                    <a:srgbClr val="00338D">
                      <a:alpha val="0"/>
                    </a:srgbClr>
                  </a:solidFill>
                  <a:prstDash val="solid"/>
                  <a:round/>
                </a:ln>
                <a:solidFill>
                  <a:schemeClr val="tx1">
                    <a:lumMod val="85000"/>
                    <a:lumOff val="15000"/>
                  </a:schemeClr>
                </a:solidFill>
                <a:latin typeface="+mn-ea"/>
              </a:rPr>
              <a:t>74</a:t>
            </a:r>
            <a:r>
              <a:rPr lang="ko-KR" altLang="en-US" sz="900" dirty="0">
                <a:ln w="9525" cap="flat" cmpd="sng" algn="ctr">
                  <a:solidFill>
                    <a:srgbClr val="00338D">
                      <a:alpha val="0"/>
                    </a:srgbClr>
                  </a:solidFill>
                  <a:prstDash val="solid"/>
                  <a:round/>
                </a:ln>
                <a:solidFill>
                  <a:schemeClr val="tx1">
                    <a:lumMod val="85000"/>
                    <a:lumOff val="15000"/>
                  </a:schemeClr>
                </a:solidFill>
                <a:latin typeface="+mn-ea"/>
              </a:rPr>
              <a:t>억 </a:t>
            </a:r>
            <a:r>
              <a:rPr lang="ko-KR" altLang="en-US" sz="900" dirty="0" err="1">
                <a:ln w="9525" cap="flat" cmpd="sng" algn="ctr">
                  <a:solidFill>
                    <a:srgbClr val="00338D">
                      <a:alpha val="0"/>
                    </a:srgbClr>
                  </a:solidFill>
                  <a:prstDash val="solid"/>
                  <a:round/>
                </a:ln>
                <a:solidFill>
                  <a:schemeClr val="tx1">
                    <a:lumMod val="85000"/>
                    <a:lumOff val="15000"/>
                  </a:schemeClr>
                </a:solidFill>
                <a:latin typeface="+mn-ea"/>
              </a:rPr>
              <a:t>링깃으로</a:t>
            </a:r>
            <a:r>
              <a:rPr lang="en-US" altLang="ko-KR" sz="900" dirty="0">
                <a:ln w="9525" cap="flat" cmpd="sng" algn="ctr">
                  <a:solidFill>
                    <a:srgbClr val="00338D">
                      <a:alpha val="0"/>
                    </a:srgbClr>
                  </a:solidFill>
                  <a:prstDash val="solid"/>
                  <a:round/>
                </a:ln>
                <a:solidFill>
                  <a:schemeClr val="tx1">
                    <a:lumMod val="85000"/>
                    <a:lumOff val="15000"/>
                  </a:schemeClr>
                </a:solidFill>
                <a:latin typeface="+mn-ea"/>
              </a:rPr>
              <a:t>, </a:t>
            </a:r>
            <a:r>
              <a:rPr lang="ko-KR" altLang="en-US" sz="900" dirty="0">
                <a:ln w="9525" cap="flat" cmpd="sng" algn="ctr">
                  <a:solidFill>
                    <a:srgbClr val="00338D">
                      <a:alpha val="0"/>
                    </a:srgbClr>
                  </a:solidFill>
                  <a:prstDash val="solid"/>
                  <a:round/>
                </a:ln>
                <a:solidFill>
                  <a:schemeClr val="tx1">
                    <a:lumMod val="85000"/>
                    <a:lumOff val="15000"/>
                  </a:schemeClr>
                </a:solidFill>
                <a:latin typeface="+mn-ea"/>
              </a:rPr>
              <a:t>전년대비 </a:t>
            </a:r>
            <a:r>
              <a:rPr lang="en-US" altLang="ko-KR" sz="900" dirty="0">
                <a:ln w="9525" cap="flat" cmpd="sng" algn="ctr">
                  <a:solidFill>
                    <a:srgbClr val="00338D">
                      <a:alpha val="0"/>
                    </a:srgbClr>
                  </a:solidFill>
                  <a:prstDash val="solid"/>
                  <a:round/>
                </a:ln>
                <a:solidFill>
                  <a:schemeClr val="tx1">
                    <a:lumMod val="85000"/>
                    <a:lumOff val="15000"/>
                  </a:schemeClr>
                </a:solidFill>
                <a:latin typeface="+mn-ea"/>
              </a:rPr>
              <a:t>21.4% </a:t>
            </a:r>
            <a:r>
              <a:rPr lang="ko-KR" altLang="en-US" sz="900" dirty="0">
                <a:ln w="9525" cap="flat" cmpd="sng" algn="ctr">
                  <a:solidFill>
                    <a:srgbClr val="00338D">
                      <a:alpha val="0"/>
                    </a:srgbClr>
                  </a:solidFill>
                  <a:prstDash val="solid"/>
                  <a:round/>
                </a:ln>
                <a:solidFill>
                  <a:schemeClr val="tx1">
                    <a:lumMod val="85000"/>
                    <a:lumOff val="15000"/>
                  </a:schemeClr>
                </a:solidFill>
                <a:latin typeface="+mn-ea"/>
              </a:rPr>
              <a:t>성장</a:t>
            </a:r>
            <a:r>
              <a:rPr lang="en-US" altLang="ko-KR" sz="900" dirty="0">
                <a:ln w="9525" cap="flat" cmpd="sng" algn="ctr">
                  <a:solidFill>
                    <a:srgbClr val="00338D">
                      <a:alpha val="0"/>
                    </a:srgbClr>
                  </a:solidFill>
                  <a:prstDash val="solid"/>
                  <a:round/>
                </a:ln>
                <a:solidFill>
                  <a:schemeClr val="tx1">
                    <a:lumMod val="85000"/>
                    <a:lumOff val="15000"/>
                  </a:schemeClr>
                </a:solidFill>
                <a:latin typeface="+mn-ea"/>
              </a:rPr>
              <a:t>. </a:t>
            </a:r>
            <a:r>
              <a:rPr lang="ko-KR" altLang="en-US" sz="900" dirty="0">
                <a:ln w="9525" cap="flat" cmpd="sng" algn="ctr">
                  <a:solidFill>
                    <a:srgbClr val="00338D">
                      <a:alpha val="0"/>
                    </a:srgbClr>
                  </a:solidFill>
                  <a:prstDash val="solid"/>
                  <a:round/>
                </a:ln>
                <a:solidFill>
                  <a:schemeClr val="tx1">
                    <a:lumMod val="85000"/>
                    <a:lumOff val="15000"/>
                  </a:schemeClr>
                </a:solidFill>
                <a:latin typeface="+mn-ea"/>
              </a:rPr>
              <a:t>생명보험 및 패밀리 </a:t>
            </a:r>
            <a:r>
              <a:rPr lang="ko-KR" altLang="en-US" sz="900" dirty="0" err="1">
                <a:ln w="9525" cap="flat" cmpd="sng" algn="ctr">
                  <a:solidFill>
                    <a:srgbClr val="00338D">
                      <a:alpha val="0"/>
                    </a:srgbClr>
                  </a:solidFill>
                  <a:prstDash val="solid"/>
                  <a:round/>
                </a:ln>
                <a:solidFill>
                  <a:schemeClr val="tx1">
                    <a:lumMod val="85000"/>
                    <a:lumOff val="15000"/>
                  </a:schemeClr>
                </a:solidFill>
                <a:latin typeface="+mn-ea"/>
              </a:rPr>
              <a:t>타카풀</a:t>
            </a:r>
            <a:r>
              <a:rPr lang="ko-KR" altLang="en-US" sz="900" dirty="0">
                <a:ln w="9525" cap="flat" cmpd="sng" algn="ctr">
                  <a:solidFill>
                    <a:srgbClr val="00338D">
                      <a:alpha val="0"/>
                    </a:srgbClr>
                  </a:solidFill>
                  <a:prstDash val="solid"/>
                  <a:round/>
                </a:ln>
                <a:solidFill>
                  <a:schemeClr val="tx1">
                    <a:lumMod val="85000"/>
                    <a:lumOff val="15000"/>
                  </a:schemeClr>
                </a:solidFill>
                <a:latin typeface="+mn-ea"/>
              </a:rPr>
              <a:t> 부문은 말레이시아 보험산업의 성장을 주도</a:t>
            </a:r>
            <a:r>
              <a:rPr lang="en-US" altLang="ko-KR" sz="900" dirty="0">
                <a:ln w="9525" cap="flat" cmpd="sng" algn="ctr">
                  <a:solidFill>
                    <a:srgbClr val="00338D">
                      <a:alpha val="0"/>
                    </a:srgbClr>
                  </a:solidFill>
                  <a:prstDash val="solid"/>
                  <a:round/>
                </a:ln>
                <a:solidFill>
                  <a:schemeClr val="tx1">
                    <a:lumMod val="85000"/>
                    <a:lumOff val="15000"/>
                  </a:schemeClr>
                </a:solidFill>
                <a:latin typeface="+mn-ea"/>
              </a:rPr>
              <a:t> </a:t>
            </a:r>
          </a:p>
          <a:p>
            <a:pPr marL="108000" indent="-108000" fontAlgn="ctr">
              <a:lnSpc>
                <a:spcPct val="120000"/>
              </a:lnSpc>
              <a:spcBef>
                <a:spcPts val="500"/>
              </a:spcBef>
              <a:buFont typeface="Arial" panose="020B0604020202020204" pitchFamily="34" charset="0"/>
              <a:buChar char="•"/>
            </a:pPr>
            <a:r>
              <a:rPr lang="en-US" altLang="ko-KR" sz="900" dirty="0">
                <a:ln w="9525" cap="flat" cmpd="sng" algn="ctr">
                  <a:solidFill>
                    <a:srgbClr val="00338D">
                      <a:alpha val="0"/>
                    </a:srgbClr>
                  </a:solidFill>
                  <a:prstDash val="solid"/>
                  <a:round/>
                </a:ln>
                <a:solidFill>
                  <a:schemeClr val="tx1">
                    <a:lumMod val="85000"/>
                    <a:lumOff val="15000"/>
                  </a:schemeClr>
                </a:solidFill>
                <a:latin typeface="+mn-ea"/>
              </a:rPr>
              <a:t>2021</a:t>
            </a:r>
            <a:r>
              <a:rPr lang="ko-KR" altLang="en-US" sz="900" dirty="0">
                <a:ln w="9525" cap="flat" cmpd="sng" algn="ctr">
                  <a:solidFill>
                    <a:srgbClr val="00338D">
                      <a:alpha val="0"/>
                    </a:srgbClr>
                  </a:solidFill>
                  <a:prstDash val="solid"/>
                  <a:round/>
                </a:ln>
                <a:solidFill>
                  <a:schemeClr val="tx1">
                    <a:lumMod val="85000"/>
                    <a:lumOff val="15000"/>
                  </a:schemeClr>
                </a:solidFill>
                <a:latin typeface="+mn-ea"/>
              </a:rPr>
              <a:t>년 기준 말레이시아 손해보험료 규모는 </a:t>
            </a:r>
            <a:r>
              <a:rPr lang="en-US" altLang="ko-KR" sz="900" dirty="0">
                <a:ln w="9525" cap="flat" cmpd="sng" algn="ctr">
                  <a:solidFill>
                    <a:srgbClr val="00338D">
                      <a:alpha val="0"/>
                    </a:srgbClr>
                  </a:solidFill>
                  <a:prstDash val="solid"/>
                  <a:round/>
                </a:ln>
                <a:solidFill>
                  <a:schemeClr val="tx1">
                    <a:lumMod val="85000"/>
                    <a:lumOff val="15000"/>
                  </a:schemeClr>
                </a:solidFill>
                <a:latin typeface="+mn-ea"/>
              </a:rPr>
              <a:t>176.7</a:t>
            </a:r>
            <a:r>
              <a:rPr lang="ko-KR" altLang="en-US" sz="900" dirty="0">
                <a:ln w="9525" cap="flat" cmpd="sng" algn="ctr">
                  <a:solidFill>
                    <a:srgbClr val="00338D">
                      <a:alpha val="0"/>
                    </a:srgbClr>
                  </a:solidFill>
                  <a:prstDash val="solid"/>
                  <a:round/>
                </a:ln>
                <a:solidFill>
                  <a:schemeClr val="tx1">
                    <a:lumMod val="85000"/>
                    <a:lumOff val="15000"/>
                  </a:schemeClr>
                </a:solidFill>
                <a:latin typeface="+mn-ea"/>
              </a:rPr>
              <a:t>억 </a:t>
            </a:r>
            <a:r>
              <a:rPr lang="ko-KR" altLang="en-US" sz="900" dirty="0" err="1">
                <a:ln w="9525" cap="flat" cmpd="sng" algn="ctr">
                  <a:solidFill>
                    <a:srgbClr val="00338D">
                      <a:alpha val="0"/>
                    </a:srgbClr>
                  </a:solidFill>
                  <a:prstDash val="solid"/>
                  <a:round/>
                </a:ln>
                <a:solidFill>
                  <a:schemeClr val="tx1">
                    <a:lumMod val="85000"/>
                    <a:lumOff val="15000"/>
                  </a:schemeClr>
                </a:solidFill>
                <a:latin typeface="+mn-ea"/>
              </a:rPr>
              <a:t>링깃으로</a:t>
            </a:r>
            <a:r>
              <a:rPr lang="ko-KR" altLang="en-US" sz="900" dirty="0">
                <a:ln w="9525" cap="flat" cmpd="sng" algn="ctr">
                  <a:solidFill>
                    <a:srgbClr val="00338D">
                      <a:alpha val="0"/>
                    </a:srgbClr>
                  </a:solidFill>
                  <a:prstDash val="solid"/>
                  <a:round/>
                </a:ln>
                <a:solidFill>
                  <a:schemeClr val="tx1">
                    <a:lumMod val="85000"/>
                    <a:lumOff val="15000"/>
                  </a:schemeClr>
                </a:solidFill>
                <a:latin typeface="+mn-ea"/>
              </a:rPr>
              <a:t> 전년대비 </a:t>
            </a:r>
            <a:r>
              <a:rPr lang="en-US" altLang="ko-KR" sz="900" dirty="0">
                <a:ln w="9525" cap="flat" cmpd="sng" algn="ctr">
                  <a:solidFill>
                    <a:srgbClr val="00338D">
                      <a:alpha val="0"/>
                    </a:srgbClr>
                  </a:solidFill>
                  <a:prstDash val="solid"/>
                  <a:round/>
                </a:ln>
                <a:solidFill>
                  <a:schemeClr val="tx1">
                    <a:lumMod val="85000"/>
                    <a:lumOff val="15000"/>
                  </a:schemeClr>
                </a:solidFill>
                <a:latin typeface="+mn-ea"/>
              </a:rPr>
              <a:t>2.4% </a:t>
            </a:r>
            <a:r>
              <a:rPr lang="ko-KR" altLang="en-US" sz="900" dirty="0">
                <a:ln w="9525" cap="flat" cmpd="sng" algn="ctr">
                  <a:solidFill>
                    <a:srgbClr val="00338D">
                      <a:alpha val="0"/>
                    </a:srgbClr>
                  </a:solidFill>
                  <a:prstDash val="solid"/>
                  <a:round/>
                </a:ln>
                <a:solidFill>
                  <a:schemeClr val="tx1">
                    <a:lumMod val="85000"/>
                    <a:lumOff val="15000"/>
                  </a:schemeClr>
                </a:solidFill>
                <a:latin typeface="+mn-ea"/>
              </a:rPr>
              <a:t>증가</a:t>
            </a:r>
            <a:r>
              <a:rPr lang="en-US" altLang="ko-KR" sz="900" dirty="0">
                <a:ln w="9525" cap="flat" cmpd="sng" algn="ctr">
                  <a:solidFill>
                    <a:srgbClr val="00338D">
                      <a:alpha val="0"/>
                    </a:srgbClr>
                  </a:solidFill>
                  <a:prstDash val="solid"/>
                  <a:round/>
                </a:ln>
                <a:solidFill>
                  <a:schemeClr val="tx1">
                    <a:lumMod val="85000"/>
                    <a:lumOff val="15000"/>
                  </a:schemeClr>
                </a:solidFill>
                <a:latin typeface="+mn-ea"/>
              </a:rPr>
              <a:t>. </a:t>
            </a:r>
            <a:r>
              <a:rPr lang="ko-KR" altLang="en-US" sz="900" dirty="0" err="1">
                <a:ln w="9525" cap="flat" cmpd="sng" algn="ctr">
                  <a:solidFill>
                    <a:srgbClr val="00338D">
                      <a:alpha val="0"/>
                    </a:srgbClr>
                  </a:solidFill>
                  <a:prstDash val="solid"/>
                  <a:round/>
                </a:ln>
                <a:solidFill>
                  <a:schemeClr val="tx1">
                    <a:lumMod val="85000"/>
                    <a:lumOff val="15000"/>
                  </a:schemeClr>
                </a:solidFill>
                <a:latin typeface="+mn-ea"/>
              </a:rPr>
              <a:t>제너털</a:t>
            </a:r>
            <a:r>
              <a:rPr lang="ko-KR" altLang="en-US" sz="900" dirty="0">
                <a:ln w="9525" cap="flat" cmpd="sng" algn="ctr">
                  <a:solidFill>
                    <a:srgbClr val="00338D">
                      <a:alpha val="0"/>
                    </a:srgbClr>
                  </a:solidFill>
                  <a:prstDash val="solid"/>
                  <a:round/>
                </a:ln>
                <a:solidFill>
                  <a:schemeClr val="tx1">
                    <a:lumMod val="85000"/>
                    <a:lumOff val="15000"/>
                  </a:schemeClr>
                </a:solidFill>
                <a:latin typeface="+mn-ea"/>
              </a:rPr>
              <a:t> </a:t>
            </a:r>
            <a:r>
              <a:rPr lang="ko-KR" altLang="en-US" sz="900" dirty="0" err="1">
                <a:ln w="9525" cap="flat" cmpd="sng" algn="ctr">
                  <a:solidFill>
                    <a:srgbClr val="00338D">
                      <a:alpha val="0"/>
                    </a:srgbClr>
                  </a:solidFill>
                  <a:prstDash val="solid"/>
                  <a:round/>
                </a:ln>
                <a:solidFill>
                  <a:schemeClr val="tx1">
                    <a:lumMod val="85000"/>
                    <a:lumOff val="15000"/>
                  </a:schemeClr>
                </a:solidFill>
                <a:latin typeface="+mn-ea"/>
              </a:rPr>
              <a:t>타카풀은</a:t>
            </a:r>
            <a:r>
              <a:rPr lang="ko-KR" altLang="en-US" sz="900" dirty="0">
                <a:ln w="9525" cap="flat" cmpd="sng" algn="ctr">
                  <a:solidFill>
                    <a:srgbClr val="00338D">
                      <a:alpha val="0"/>
                    </a:srgbClr>
                  </a:solidFill>
                  <a:prstDash val="solid"/>
                  <a:round/>
                </a:ln>
                <a:solidFill>
                  <a:schemeClr val="tx1">
                    <a:lumMod val="85000"/>
                    <a:lumOff val="15000"/>
                  </a:schemeClr>
                </a:solidFill>
                <a:latin typeface="+mn-ea"/>
              </a:rPr>
              <a:t> 전년대비 </a:t>
            </a:r>
            <a:r>
              <a:rPr lang="en-US" altLang="ko-KR" sz="900" dirty="0">
                <a:ln w="9525" cap="flat" cmpd="sng" algn="ctr">
                  <a:solidFill>
                    <a:srgbClr val="00338D">
                      <a:alpha val="0"/>
                    </a:srgbClr>
                  </a:solidFill>
                  <a:prstDash val="solid"/>
                  <a:round/>
                </a:ln>
                <a:solidFill>
                  <a:schemeClr val="tx1">
                    <a:lumMod val="85000"/>
                    <a:lumOff val="15000"/>
                  </a:schemeClr>
                </a:solidFill>
                <a:latin typeface="+mn-ea"/>
              </a:rPr>
              <a:t>10.6% </a:t>
            </a:r>
            <a:r>
              <a:rPr lang="ko-KR" altLang="en-US" sz="900" dirty="0">
                <a:ln w="9525" cap="flat" cmpd="sng" algn="ctr">
                  <a:solidFill>
                    <a:srgbClr val="00338D">
                      <a:alpha val="0"/>
                    </a:srgbClr>
                  </a:solidFill>
                  <a:prstDash val="solid"/>
                  <a:round/>
                </a:ln>
                <a:solidFill>
                  <a:schemeClr val="tx1">
                    <a:lumMod val="85000"/>
                    <a:lumOff val="15000"/>
                  </a:schemeClr>
                </a:solidFill>
                <a:latin typeface="+mn-ea"/>
              </a:rPr>
              <a:t>증가한 </a:t>
            </a:r>
            <a:r>
              <a:rPr lang="en-US" altLang="ko-KR" sz="900" dirty="0">
                <a:ln w="9525" cap="flat" cmpd="sng" algn="ctr">
                  <a:solidFill>
                    <a:srgbClr val="00338D">
                      <a:alpha val="0"/>
                    </a:srgbClr>
                  </a:solidFill>
                  <a:prstDash val="solid"/>
                  <a:round/>
                </a:ln>
                <a:solidFill>
                  <a:schemeClr val="tx1">
                    <a:lumMod val="85000"/>
                    <a:lumOff val="15000"/>
                  </a:schemeClr>
                </a:solidFill>
                <a:latin typeface="+mn-ea"/>
              </a:rPr>
              <a:t>38</a:t>
            </a:r>
            <a:r>
              <a:rPr lang="ko-KR" altLang="en-US" sz="900" dirty="0">
                <a:ln w="9525" cap="flat" cmpd="sng" algn="ctr">
                  <a:solidFill>
                    <a:srgbClr val="00338D">
                      <a:alpha val="0"/>
                    </a:srgbClr>
                  </a:solidFill>
                  <a:prstDash val="solid"/>
                  <a:round/>
                </a:ln>
                <a:solidFill>
                  <a:schemeClr val="tx1">
                    <a:lumMod val="85000"/>
                    <a:lumOff val="15000"/>
                  </a:schemeClr>
                </a:solidFill>
                <a:latin typeface="+mn-ea"/>
              </a:rPr>
              <a:t>억 </a:t>
            </a:r>
            <a:r>
              <a:rPr lang="ko-KR" altLang="en-US" sz="900" dirty="0" err="1">
                <a:ln w="9525" cap="flat" cmpd="sng" algn="ctr">
                  <a:solidFill>
                    <a:srgbClr val="00338D">
                      <a:alpha val="0"/>
                    </a:srgbClr>
                  </a:solidFill>
                  <a:prstDash val="solid"/>
                  <a:round/>
                </a:ln>
                <a:solidFill>
                  <a:schemeClr val="tx1">
                    <a:lumMod val="85000"/>
                    <a:lumOff val="15000"/>
                  </a:schemeClr>
                </a:solidFill>
                <a:latin typeface="+mn-ea"/>
              </a:rPr>
              <a:t>링깃을</a:t>
            </a:r>
            <a:r>
              <a:rPr lang="ko-KR" altLang="en-US" sz="900" dirty="0">
                <a:ln w="9525" cap="flat" cmpd="sng" algn="ctr">
                  <a:solidFill>
                    <a:srgbClr val="00338D">
                      <a:alpha val="0"/>
                    </a:srgbClr>
                  </a:solidFill>
                  <a:prstDash val="solid"/>
                  <a:round/>
                </a:ln>
                <a:solidFill>
                  <a:schemeClr val="tx1">
                    <a:lumMod val="85000"/>
                    <a:lumOff val="15000"/>
                  </a:schemeClr>
                </a:solidFill>
                <a:latin typeface="+mn-ea"/>
              </a:rPr>
              <a:t> 기록</a:t>
            </a:r>
            <a:endParaRPr lang="en-US" altLang="ko-KR" sz="900" dirty="0">
              <a:ln w="9525" cap="flat" cmpd="sng" algn="ctr">
                <a:solidFill>
                  <a:srgbClr val="00338D">
                    <a:alpha val="0"/>
                  </a:srgbClr>
                </a:solidFill>
                <a:prstDash val="solid"/>
                <a:round/>
              </a:ln>
              <a:solidFill>
                <a:schemeClr val="tx1">
                  <a:lumMod val="85000"/>
                  <a:lumOff val="15000"/>
                </a:schemeClr>
              </a:solidFill>
              <a:latin typeface="+mn-ea"/>
            </a:endParaRPr>
          </a:p>
        </p:txBody>
      </p:sp>
      <p:sp>
        <p:nvSpPr>
          <p:cNvPr id="63" name="사각형: 둥근 모서리 62">
            <a:extLst>
              <a:ext uri="{FF2B5EF4-FFF2-40B4-BE49-F238E27FC236}">
                <a16:creationId xmlns:a16="http://schemas.microsoft.com/office/drawing/2014/main" id="{33733109-8BA8-93F7-BE9A-33E0F465EDCC}"/>
              </a:ext>
            </a:extLst>
          </p:cNvPr>
          <p:cNvSpPr/>
          <p:nvPr/>
        </p:nvSpPr>
        <p:spPr>
          <a:xfrm>
            <a:off x="658360" y="1393513"/>
            <a:ext cx="1270331" cy="255468"/>
          </a:xfrm>
          <a:prstGeom prst="roundRect">
            <a:avLst/>
          </a:prstGeom>
          <a:solidFill>
            <a:schemeClr val="bg1">
              <a:lumMod val="95000"/>
            </a:schemeClr>
          </a:solidFill>
          <a:ln>
            <a:solidFill>
              <a:schemeClr val="bg1">
                <a:lumMod val="85000"/>
              </a:schemeClr>
            </a:solidFill>
          </a:ln>
        </p:spPr>
        <p:style>
          <a:lnRef idx="0">
            <a:scrgbClr r="0" g="0" b="0"/>
          </a:lnRef>
          <a:fillRef idx="0">
            <a:scrgbClr r="0" g="0" b="0"/>
          </a:fillRef>
          <a:effectRef idx="0">
            <a:scrgbClr r="0" g="0" b="0"/>
          </a:effectRef>
          <a:fontRef idx="minor">
            <a:schemeClr val="lt1"/>
          </a:fontRef>
        </p:style>
        <p:txBody>
          <a:bodyPr rtlCol="0" anchor="ctr"/>
          <a:lstStyle/>
          <a:p>
            <a:pPr fontAlgn="ctr" latinLnBrk="1"/>
            <a:r>
              <a:rPr lang="ko-KR" altLang="en-US" sz="1100" b="1" dirty="0">
                <a:ln>
                  <a:solidFill>
                    <a:srgbClr val="1758E3">
                      <a:alpha val="0"/>
                    </a:srgbClr>
                  </a:solidFill>
                </a:ln>
                <a:solidFill>
                  <a:srgbClr val="00B0F0"/>
                </a:solidFill>
                <a:latin typeface="+mj-ea"/>
                <a:ea typeface="+mj-ea"/>
              </a:rPr>
              <a:t>실질 </a:t>
            </a:r>
            <a:r>
              <a:rPr lang="en-US" altLang="ko-KR" sz="1100" b="1" dirty="0">
                <a:ln>
                  <a:solidFill>
                    <a:srgbClr val="1758E3">
                      <a:alpha val="0"/>
                    </a:srgbClr>
                  </a:solidFill>
                </a:ln>
                <a:solidFill>
                  <a:srgbClr val="00B0F0"/>
                </a:solidFill>
                <a:latin typeface="+mj-ea"/>
                <a:ea typeface="+mj-ea"/>
              </a:rPr>
              <a:t>GDP </a:t>
            </a:r>
            <a:r>
              <a:rPr lang="ko-KR" altLang="en-US" sz="1100" b="1" dirty="0">
                <a:ln>
                  <a:solidFill>
                    <a:srgbClr val="1758E3">
                      <a:alpha val="0"/>
                    </a:srgbClr>
                  </a:solidFill>
                </a:ln>
                <a:solidFill>
                  <a:srgbClr val="00B0F0"/>
                </a:solidFill>
                <a:latin typeface="+mj-ea"/>
                <a:ea typeface="+mj-ea"/>
              </a:rPr>
              <a:t>성장률</a:t>
            </a:r>
            <a:endParaRPr lang="ko-KR" altLang="ko-KR" sz="1100" b="1" dirty="0">
              <a:ln>
                <a:solidFill>
                  <a:srgbClr val="1758E3">
                    <a:alpha val="0"/>
                  </a:srgbClr>
                </a:solidFill>
              </a:ln>
              <a:solidFill>
                <a:srgbClr val="00B0F0"/>
              </a:solidFill>
              <a:latin typeface="+mj-ea"/>
              <a:ea typeface="+mj-ea"/>
            </a:endParaRPr>
          </a:p>
        </p:txBody>
      </p:sp>
      <p:sp>
        <p:nvSpPr>
          <p:cNvPr id="192" name="사각형: 둥근 모서리 191">
            <a:extLst>
              <a:ext uri="{FF2B5EF4-FFF2-40B4-BE49-F238E27FC236}">
                <a16:creationId xmlns:a16="http://schemas.microsoft.com/office/drawing/2014/main" id="{0077856E-AB2F-4C84-28A2-A92E4815A0BC}"/>
              </a:ext>
            </a:extLst>
          </p:cNvPr>
          <p:cNvSpPr/>
          <p:nvPr/>
        </p:nvSpPr>
        <p:spPr>
          <a:xfrm>
            <a:off x="2008695" y="1393513"/>
            <a:ext cx="1270331" cy="255468"/>
          </a:xfrm>
          <a:prstGeom prst="roundRect">
            <a:avLst/>
          </a:prstGeom>
          <a:solidFill>
            <a:schemeClr val="bg1">
              <a:lumMod val="95000"/>
            </a:schemeClr>
          </a:solidFill>
          <a:ln>
            <a:solidFill>
              <a:schemeClr val="bg1">
                <a:lumMod val="85000"/>
              </a:schemeClr>
            </a:solidFill>
          </a:ln>
        </p:spPr>
        <p:style>
          <a:lnRef idx="0">
            <a:scrgbClr r="0" g="0" b="0"/>
          </a:lnRef>
          <a:fillRef idx="0">
            <a:scrgbClr r="0" g="0" b="0"/>
          </a:fillRef>
          <a:effectRef idx="0">
            <a:scrgbClr r="0" g="0" b="0"/>
          </a:effectRef>
          <a:fontRef idx="minor">
            <a:schemeClr val="lt1"/>
          </a:fontRef>
        </p:style>
        <p:txBody>
          <a:bodyPr rtlCol="0" anchor="ctr"/>
          <a:lstStyle/>
          <a:p>
            <a:pPr fontAlgn="ctr" latinLnBrk="1"/>
            <a:r>
              <a:rPr lang="en-US" altLang="ko-KR" sz="1100" b="1" dirty="0">
                <a:ln>
                  <a:solidFill>
                    <a:srgbClr val="1758E3">
                      <a:alpha val="0"/>
                    </a:srgbClr>
                  </a:solidFill>
                </a:ln>
                <a:solidFill>
                  <a:srgbClr val="00B0F0"/>
                </a:solidFill>
                <a:latin typeface="+mj-ea"/>
                <a:ea typeface="+mj-ea"/>
              </a:rPr>
              <a:t>1</a:t>
            </a:r>
            <a:r>
              <a:rPr lang="ko-KR" altLang="en-US" sz="1100" b="1" dirty="0">
                <a:ln>
                  <a:solidFill>
                    <a:srgbClr val="1758E3">
                      <a:alpha val="0"/>
                    </a:srgbClr>
                  </a:solidFill>
                </a:ln>
                <a:solidFill>
                  <a:srgbClr val="00B0F0"/>
                </a:solidFill>
                <a:latin typeface="+mj-ea"/>
                <a:ea typeface="+mj-ea"/>
              </a:rPr>
              <a:t>인당 </a:t>
            </a:r>
            <a:r>
              <a:rPr lang="en-US" altLang="ko-KR" sz="1100" b="1" dirty="0">
                <a:ln>
                  <a:solidFill>
                    <a:srgbClr val="1758E3">
                      <a:alpha val="0"/>
                    </a:srgbClr>
                  </a:solidFill>
                </a:ln>
                <a:solidFill>
                  <a:srgbClr val="00B0F0"/>
                </a:solidFill>
                <a:latin typeface="+mj-ea"/>
                <a:ea typeface="+mj-ea"/>
              </a:rPr>
              <a:t>GDP</a:t>
            </a:r>
          </a:p>
        </p:txBody>
      </p:sp>
      <p:sp>
        <p:nvSpPr>
          <p:cNvPr id="193" name="사각형: 둥근 모서리 192">
            <a:extLst>
              <a:ext uri="{FF2B5EF4-FFF2-40B4-BE49-F238E27FC236}">
                <a16:creationId xmlns:a16="http://schemas.microsoft.com/office/drawing/2014/main" id="{2E9AC82B-1025-7E01-56BF-C83B03873C68}"/>
              </a:ext>
            </a:extLst>
          </p:cNvPr>
          <p:cNvSpPr/>
          <p:nvPr/>
        </p:nvSpPr>
        <p:spPr>
          <a:xfrm>
            <a:off x="3359031" y="1393513"/>
            <a:ext cx="1390419" cy="255468"/>
          </a:xfrm>
          <a:prstGeom prst="roundRect">
            <a:avLst/>
          </a:prstGeom>
          <a:solidFill>
            <a:schemeClr val="bg1">
              <a:lumMod val="95000"/>
            </a:schemeClr>
          </a:solidFill>
          <a:ln>
            <a:solidFill>
              <a:schemeClr val="bg1">
                <a:lumMod val="85000"/>
              </a:schemeClr>
            </a:solidFill>
          </a:ln>
        </p:spPr>
        <p:style>
          <a:lnRef idx="0">
            <a:scrgbClr r="0" g="0" b="0"/>
          </a:lnRef>
          <a:fillRef idx="0">
            <a:scrgbClr r="0" g="0" b="0"/>
          </a:fillRef>
          <a:effectRef idx="0">
            <a:scrgbClr r="0" g="0" b="0"/>
          </a:effectRef>
          <a:fontRef idx="minor">
            <a:schemeClr val="lt1"/>
          </a:fontRef>
        </p:style>
        <p:txBody>
          <a:bodyPr rtlCol="0" anchor="ctr"/>
          <a:lstStyle/>
          <a:p>
            <a:pPr fontAlgn="ctr" latinLnBrk="1"/>
            <a:r>
              <a:rPr lang="ko-KR" altLang="en-US" sz="1100" b="1" dirty="0">
                <a:ln>
                  <a:solidFill>
                    <a:srgbClr val="1758E3">
                      <a:alpha val="0"/>
                    </a:srgbClr>
                  </a:solidFill>
                </a:ln>
                <a:solidFill>
                  <a:srgbClr val="00B0F0"/>
                </a:solidFill>
                <a:latin typeface="+mj-ea"/>
                <a:ea typeface="+mj-ea"/>
              </a:rPr>
              <a:t>인플레이션</a:t>
            </a:r>
            <a:r>
              <a:rPr lang="en-US" altLang="ko-KR" sz="900" b="1" dirty="0">
                <a:ln>
                  <a:solidFill>
                    <a:srgbClr val="1758E3">
                      <a:alpha val="0"/>
                    </a:srgbClr>
                  </a:solidFill>
                </a:ln>
                <a:solidFill>
                  <a:srgbClr val="00B0F0"/>
                </a:solidFill>
                <a:latin typeface="+mj-ea"/>
                <a:ea typeface="+mj-ea"/>
              </a:rPr>
              <a:t>(% change)</a:t>
            </a:r>
            <a:endParaRPr lang="en-US" altLang="ko-KR" sz="1100" b="1" dirty="0">
              <a:ln>
                <a:solidFill>
                  <a:srgbClr val="1758E3">
                    <a:alpha val="0"/>
                  </a:srgbClr>
                </a:solidFill>
              </a:ln>
              <a:solidFill>
                <a:srgbClr val="00B0F0"/>
              </a:solidFill>
              <a:latin typeface="+mj-ea"/>
              <a:ea typeface="+mj-ea"/>
            </a:endParaRPr>
          </a:p>
        </p:txBody>
      </p:sp>
      <p:sp>
        <p:nvSpPr>
          <p:cNvPr id="194" name="사각형: 둥근 모서리 193">
            <a:extLst>
              <a:ext uri="{FF2B5EF4-FFF2-40B4-BE49-F238E27FC236}">
                <a16:creationId xmlns:a16="http://schemas.microsoft.com/office/drawing/2014/main" id="{728872F3-60AA-6F44-9C6A-2CFBB1F737E7}"/>
              </a:ext>
            </a:extLst>
          </p:cNvPr>
          <p:cNvSpPr/>
          <p:nvPr/>
        </p:nvSpPr>
        <p:spPr>
          <a:xfrm>
            <a:off x="658360" y="2190956"/>
            <a:ext cx="1270331" cy="255468"/>
          </a:xfrm>
          <a:prstGeom prst="roundRect">
            <a:avLst/>
          </a:prstGeom>
          <a:solidFill>
            <a:schemeClr val="bg1">
              <a:lumMod val="95000"/>
            </a:schemeClr>
          </a:solidFill>
          <a:ln>
            <a:solidFill>
              <a:schemeClr val="bg1">
                <a:lumMod val="85000"/>
              </a:schemeClr>
            </a:solidFill>
          </a:ln>
        </p:spPr>
        <p:style>
          <a:lnRef idx="0">
            <a:scrgbClr r="0" g="0" b="0"/>
          </a:lnRef>
          <a:fillRef idx="0">
            <a:scrgbClr r="0" g="0" b="0"/>
          </a:fillRef>
          <a:effectRef idx="0">
            <a:scrgbClr r="0" g="0" b="0"/>
          </a:effectRef>
          <a:fontRef idx="minor">
            <a:schemeClr val="lt1"/>
          </a:fontRef>
        </p:style>
        <p:txBody>
          <a:bodyPr rtlCol="0" anchor="ctr"/>
          <a:lstStyle/>
          <a:p>
            <a:pPr fontAlgn="ctr" latinLnBrk="1"/>
            <a:r>
              <a:rPr lang="ko-KR" altLang="en-US" sz="1100" b="1" dirty="0">
                <a:ln>
                  <a:solidFill>
                    <a:srgbClr val="1758E3">
                      <a:alpha val="0"/>
                    </a:srgbClr>
                  </a:solidFill>
                </a:ln>
                <a:solidFill>
                  <a:srgbClr val="00B0F0"/>
                </a:solidFill>
                <a:latin typeface="+mj-ea"/>
                <a:ea typeface="+mj-ea"/>
              </a:rPr>
              <a:t>인구</a:t>
            </a:r>
            <a:endParaRPr lang="ko-KR" altLang="ko-KR" sz="1100" b="1" dirty="0">
              <a:ln>
                <a:solidFill>
                  <a:srgbClr val="1758E3">
                    <a:alpha val="0"/>
                  </a:srgbClr>
                </a:solidFill>
              </a:ln>
              <a:solidFill>
                <a:srgbClr val="00B0F0"/>
              </a:solidFill>
              <a:latin typeface="+mj-ea"/>
              <a:ea typeface="+mj-ea"/>
            </a:endParaRPr>
          </a:p>
        </p:txBody>
      </p:sp>
      <p:sp>
        <p:nvSpPr>
          <p:cNvPr id="195" name="사각형: 둥근 모서리 194">
            <a:extLst>
              <a:ext uri="{FF2B5EF4-FFF2-40B4-BE49-F238E27FC236}">
                <a16:creationId xmlns:a16="http://schemas.microsoft.com/office/drawing/2014/main" id="{E624E998-CD00-748B-FEF8-68B9B0803F67}"/>
              </a:ext>
            </a:extLst>
          </p:cNvPr>
          <p:cNvSpPr/>
          <p:nvPr/>
        </p:nvSpPr>
        <p:spPr>
          <a:xfrm>
            <a:off x="2008695" y="2190956"/>
            <a:ext cx="1270331" cy="255468"/>
          </a:xfrm>
          <a:prstGeom prst="roundRect">
            <a:avLst/>
          </a:prstGeom>
          <a:solidFill>
            <a:schemeClr val="bg1">
              <a:lumMod val="95000"/>
            </a:schemeClr>
          </a:solidFill>
          <a:ln>
            <a:solidFill>
              <a:schemeClr val="bg1">
                <a:lumMod val="85000"/>
              </a:schemeClr>
            </a:solidFill>
          </a:ln>
        </p:spPr>
        <p:style>
          <a:lnRef idx="0">
            <a:scrgbClr r="0" g="0" b="0"/>
          </a:lnRef>
          <a:fillRef idx="0">
            <a:scrgbClr r="0" g="0" b="0"/>
          </a:fillRef>
          <a:effectRef idx="0">
            <a:scrgbClr r="0" g="0" b="0"/>
          </a:effectRef>
          <a:fontRef idx="minor">
            <a:schemeClr val="lt1"/>
          </a:fontRef>
        </p:style>
        <p:txBody>
          <a:bodyPr rtlCol="0" anchor="ctr"/>
          <a:lstStyle/>
          <a:p>
            <a:pPr fontAlgn="ctr" latinLnBrk="1"/>
            <a:r>
              <a:rPr lang="ko-KR" altLang="en-US" sz="1100" b="1" dirty="0">
                <a:ln>
                  <a:solidFill>
                    <a:srgbClr val="1758E3">
                      <a:alpha val="0"/>
                    </a:srgbClr>
                  </a:solidFill>
                </a:ln>
                <a:solidFill>
                  <a:srgbClr val="00B0F0"/>
                </a:solidFill>
                <a:latin typeface="+mj-ea"/>
                <a:ea typeface="+mj-ea"/>
              </a:rPr>
              <a:t>출산율</a:t>
            </a:r>
            <a:endParaRPr lang="en-US" altLang="ko-KR" sz="1100" b="1" dirty="0">
              <a:ln>
                <a:solidFill>
                  <a:srgbClr val="1758E3">
                    <a:alpha val="0"/>
                  </a:srgbClr>
                </a:solidFill>
              </a:ln>
              <a:solidFill>
                <a:srgbClr val="00B0F0"/>
              </a:solidFill>
              <a:latin typeface="+mj-ea"/>
              <a:ea typeface="+mj-ea"/>
            </a:endParaRPr>
          </a:p>
        </p:txBody>
      </p:sp>
      <p:sp>
        <p:nvSpPr>
          <p:cNvPr id="196" name="사각형: 둥근 모서리 195">
            <a:extLst>
              <a:ext uri="{FF2B5EF4-FFF2-40B4-BE49-F238E27FC236}">
                <a16:creationId xmlns:a16="http://schemas.microsoft.com/office/drawing/2014/main" id="{477E2322-32C1-4E8F-47F0-5CD002C66F23}"/>
              </a:ext>
            </a:extLst>
          </p:cNvPr>
          <p:cNvSpPr/>
          <p:nvPr/>
        </p:nvSpPr>
        <p:spPr>
          <a:xfrm>
            <a:off x="3359031" y="2190956"/>
            <a:ext cx="1390419" cy="255468"/>
          </a:xfrm>
          <a:prstGeom prst="roundRect">
            <a:avLst/>
          </a:prstGeom>
          <a:solidFill>
            <a:schemeClr val="bg1">
              <a:lumMod val="95000"/>
            </a:schemeClr>
          </a:solidFill>
          <a:ln>
            <a:solidFill>
              <a:schemeClr val="bg1">
                <a:lumMod val="85000"/>
              </a:schemeClr>
            </a:solidFill>
          </a:ln>
        </p:spPr>
        <p:style>
          <a:lnRef idx="0">
            <a:scrgbClr r="0" g="0" b="0"/>
          </a:lnRef>
          <a:fillRef idx="0">
            <a:scrgbClr r="0" g="0" b="0"/>
          </a:fillRef>
          <a:effectRef idx="0">
            <a:scrgbClr r="0" g="0" b="0"/>
          </a:effectRef>
          <a:fontRef idx="minor">
            <a:schemeClr val="lt1"/>
          </a:fontRef>
        </p:style>
        <p:txBody>
          <a:bodyPr rtlCol="0" anchor="ctr"/>
          <a:lstStyle/>
          <a:p>
            <a:pPr fontAlgn="ctr" latinLnBrk="1"/>
            <a:r>
              <a:rPr lang="ko-KR" altLang="en-US" sz="1100" b="1" dirty="0">
                <a:ln>
                  <a:solidFill>
                    <a:srgbClr val="1758E3">
                      <a:alpha val="0"/>
                    </a:srgbClr>
                  </a:solidFill>
                </a:ln>
                <a:solidFill>
                  <a:srgbClr val="00B0F0"/>
                </a:solidFill>
                <a:latin typeface="+mj-ea"/>
                <a:ea typeface="+mj-ea"/>
              </a:rPr>
              <a:t>연령 중간값</a:t>
            </a:r>
            <a:endParaRPr lang="en-US" altLang="ko-KR" sz="1100" b="1" dirty="0">
              <a:ln>
                <a:solidFill>
                  <a:srgbClr val="1758E3">
                    <a:alpha val="0"/>
                  </a:srgbClr>
                </a:solidFill>
              </a:ln>
              <a:solidFill>
                <a:srgbClr val="00B0F0"/>
              </a:solidFill>
              <a:latin typeface="+mj-ea"/>
              <a:ea typeface="+mj-ea"/>
            </a:endParaRPr>
          </a:p>
        </p:txBody>
      </p:sp>
      <p:sp>
        <p:nvSpPr>
          <p:cNvPr id="197" name="사각형: 둥근 모서리 196">
            <a:extLst>
              <a:ext uri="{FF2B5EF4-FFF2-40B4-BE49-F238E27FC236}">
                <a16:creationId xmlns:a16="http://schemas.microsoft.com/office/drawing/2014/main" id="{C618A7FC-0CB7-BC19-C3AE-3A9438E4F76A}"/>
              </a:ext>
            </a:extLst>
          </p:cNvPr>
          <p:cNvSpPr/>
          <p:nvPr/>
        </p:nvSpPr>
        <p:spPr>
          <a:xfrm>
            <a:off x="658360" y="2995492"/>
            <a:ext cx="1605433" cy="255468"/>
          </a:xfrm>
          <a:prstGeom prst="roundRect">
            <a:avLst/>
          </a:prstGeom>
          <a:solidFill>
            <a:schemeClr val="bg1">
              <a:lumMod val="95000"/>
            </a:schemeClr>
          </a:solidFill>
          <a:ln>
            <a:solidFill>
              <a:schemeClr val="bg1">
                <a:lumMod val="85000"/>
              </a:schemeClr>
            </a:solidFill>
          </a:ln>
        </p:spPr>
        <p:style>
          <a:lnRef idx="0">
            <a:scrgbClr r="0" g="0" b="0"/>
          </a:lnRef>
          <a:fillRef idx="0">
            <a:scrgbClr r="0" g="0" b="0"/>
          </a:fillRef>
          <a:effectRef idx="0">
            <a:scrgbClr r="0" g="0" b="0"/>
          </a:effectRef>
          <a:fontRef idx="minor">
            <a:schemeClr val="lt1"/>
          </a:fontRef>
        </p:style>
        <p:txBody>
          <a:bodyPr rtlCol="0" anchor="ctr"/>
          <a:lstStyle/>
          <a:p>
            <a:pPr fontAlgn="ctr" latinLnBrk="1"/>
            <a:r>
              <a:rPr lang="ko-KR" altLang="en-US" sz="1100" b="1" dirty="0">
                <a:ln>
                  <a:solidFill>
                    <a:srgbClr val="1758E3">
                      <a:alpha val="0"/>
                    </a:srgbClr>
                  </a:solidFill>
                </a:ln>
                <a:solidFill>
                  <a:srgbClr val="00B0F0"/>
                </a:solidFill>
                <a:latin typeface="+mj-ea"/>
                <a:ea typeface="+mj-ea"/>
              </a:rPr>
              <a:t>기대수명</a:t>
            </a:r>
            <a:endParaRPr lang="ko-KR" altLang="ko-KR" sz="1100" b="1" dirty="0">
              <a:ln>
                <a:solidFill>
                  <a:srgbClr val="1758E3">
                    <a:alpha val="0"/>
                  </a:srgbClr>
                </a:solidFill>
              </a:ln>
              <a:solidFill>
                <a:srgbClr val="00B0F0"/>
              </a:solidFill>
              <a:latin typeface="+mj-ea"/>
              <a:ea typeface="+mj-ea"/>
            </a:endParaRPr>
          </a:p>
        </p:txBody>
      </p:sp>
      <p:sp>
        <p:nvSpPr>
          <p:cNvPr id="198" name="사각형: 둥근 모서리 197">
            <a:extLst>
              <a:ext uri="{FF2B5EF4-FFF2-40B4-BE49-F238E27FC236}">
                <a16:creationId xmlns:a16="http://schemas.microsoft.com/office/drawing/2014/main" id="{6B1A7A0F-956D-DD51-EF19-7F258A7E7AAA}"/>
              </a:ext>
            </a:extLst>
          </p:cNvPr>
          <p:cNvSpPr/>
          <p:nvPr/>
        </p:nvSpPr>
        <p:spPr>
          <a:xfrm>
            <a:off x="2343975" y="2995492"/>
            <a:ext cx="1605433" cy="255468"/>
          </a:xfrm>
          <a:prstGeom prst="roundRect">
            <a:avLst/>
          </a:prstGeom>
          <a:solidFill>
            <a:schemeClr val="bg1">
              <a:lumMod val="95000"/>
            </a:schemeClr>
          </a:solidFill>
          <a:ln>
            <a:solidFill>
              <a:schemeClr val="bg1">
                <a:lumMod val="85000"/>
              </a:schemeClr>
            </a:solidFill>
          </a:ln>
        </p:spPr>
        <p:style>
          <a:lnRef idx="0">
            <a:scrgbClr r="0" g="0" b="0"/>
          </a:lnRef>
          <a:fillRef idx="0">
            <a:scrgbClr r="0" g="0" b="0"/>
          </a:fillRef>
          <a:effectRef idx="0">
            <a:scrgbClr r="0" g="0" b="0"/>
          </a:effectRef>
          <a:fontRef idx="minor">
            <a:schemeClr val="lt1"/>
          </a:fontRef>
        </p:style>
        <p:txBody>
          <a:bodyPr rtlCol="0" anchor="ctr"/>
          <a:lstStyle/>
          <a:p>
            <a:pPr fontAlgn="ctr" latinLnBrk="1"/>
            <a:r>
              <a:rPr lang="ko-KR" altLang="en-US" sz="1100" b="1" dirty="0">
                <a:ln>
                  <a:solidFill>
                    <a:srgbClr val="1758E3">
                      <a:alpha val="0"/>
                    </a:srgbClr>
                  </a:solidFill>
                </a:ln>
                <a:solidFill>
                  <a:srgbClr val="00B0F0"/>
                </a:solidFill>
                <a:latin typeface="+mj-ea"/>
                <a:ea typeface="+mj-ea"/>
              </a:rPr>
              <a:t>도시화 인구</a:t>
            </a:r>
            <a:endParaRPr lang="ko-KR" altLang="ko-KR" sz="1100" b="1" dirty="0">
              <a:ln>
                <a:solidFill>
                  <a:srgbClr val="1758E3">
                    <a:alpha val="0"/>
                  </a:srgbClr>
                </a:solidFill>
              </a:ln>
              <a:solidFill>
                <a:srgbClr val="00B0F0"/>
              </a:solidFill>
              <a:latin typeface="+mj-ea"/>
              <a:ea typeface="+mj-ea"/>
            </a:endParaRPr>
          </a:p>
        </p:txBody>
      </p:sp>
      <p:sp>
        <p:nvSpPr>
          <p:cNvPr id="199" name="사각형: 둥근 모서리 198">
            <a:extLst>
              <a:ext uri="{FF2B5EF4-FFF2-40B4-BE49-F238E27FC236}">
                <a16:creationId xmlns:a16="http://schemas.microsoft.com/office/drawing/2014/main" id="{F9E4139B-1C71-D72A-1BB2-0314C37BDE97}"/>
              </a:ext>
            </a:extLst>
          </p:cNvPr>
          <p:cNvSpPr/>
          <p:nvPr/>
        </p:nvSpPr>
        <p:spPr>
          <a:xfrm>
            <a:off x="658360" y="3973687"/>
            <a:ext cx="1605433" cy="255468"/>
          </a:xfrm>
          <a:prstGeom prst="roundRect">
            <a:avLst/>
          </a:prstGeom>
          <a:solidFill>
            <a:schemeClr val="bg1">
              <a:lumMod val="95000"/>
            </a:schemeClr>
          </a:solidFill>
          <a:ln>
            <a:solidFill>
              <a:schemeClr val="bg1">
                <a:lumMod val="85000"/>
              </a:schemeClr>
            </a:solidFill>
          </a:ln>
        </p:spPr>
        <p:style>
          <a:lnRef idx="0">
            <a:scrgbClr r="0" g="0" b="0"/>
          </a:lnRef>
          <a:fillRef idx="0">
            <a:scrgbClr r="0" g="0" b="0"/>
          </a:fillRef>
          <a:effectRef idx="0">
            <a:scrgbClr r="0" g="0" b="0"/>
          </a:effectRef>
          <a:fontRef idx="minor">
            <a:schemeClr val="lt1"/>
          </a:fontRef>
        </p:style>
        <p:txBody>
          <a:bodyPr rtlCol="0" anchor="ctr"/>
          <a:lstStyle/>
          <a:p>
            <a:pPr fontAlgn="ctr" latinLnBrk="1"/>
            <a:r>
              <a:rPr lang="ko-KR" altLang="en-US" sz="1100" b="1" dirty="0">
                <a:ln>
                  <a:solidFill>
                    <a:srgbClr val="1758E3">
                      <a:alpha val="0"/>
                    </a:srgbClr>
                  </a:solidFill>
                </a:ln>
                <a:solidFill>
                  <a:srgbClr val="00B0F0"/>
                </a:solidFill>
                <a:latin typeface="+mj-ea"/>
                <a:ea typeface="+mj-ea"/>
              </a:rPr>
              <a:t>수입보험료</a:t>
            </a:r>
          </a:p>
        </p:txBody>
      </p:sp>
      <p:sp>
        <p:nvSpPr>
          <p:cNvPr id="200" name="사각형: 둥근 모서리 199">
            <a:extLst>
              <a:ext uri="{FF2B5EF4-FFF2-40B4-BE49-F238E27FC236}">
                <a16:creationId xmlns:a16="http://schemas.microsoft.com/office/drawing/2014/main" id="{2F33ADD8-3700-608E-FAB8-55751F9E70A2}"/>
              </a:ext>
            </a:extLst>
          </p:cNvPr>
          <p:cNvSpPr/>
          <p:nvPr/>
        </p:nvSpPr>
        <p:spPr>
          <a:xfrm>
            <a:off x="2343975" y="3973687"/>
            <a:ext cx="1605433" cy="255468"/>
          </a:xfrm>
          <a:prstGeom prst="roundRect">
            <a:avLst/>
          </a:prstGeom>
          <a:solidFill>
            <a:schemeClr val="bg1">
              <a:lumMod val="95000"/>
            </a:schemeClr>
          </a:solidFill>
          <a:ln>
            <a:solidFill>
              <a:schemeClr val="bg1">
                <a:lumMod val="85000"/>
              </a:schemeClr>
            </a:solidFill>
          </a:ln>
        </p:spPr>
        <p:style>
          <a:lnRef idx="0">
            <a:scrgbClr r="0" g="0" b="0"/>
          </a:lnRef>
          <a:fillRef idx="0">
            <a:scrgbClr r="0" g="0" b="0"/>
          </a:fillRef>
          <a:effectRef idx="0">
            <a:scrgbClr r="0" g="0" b="0"/>
          </a:effectRef>
          <a:fontRef idx="minor">
            <a:schemeClr val="lt1"/>
          </a:fontRef>
        </p:style>
        <p:txBody>
          <a:bodyPr rtlCol="0" anchor="ctr"/>
          <a:lstStyle/>
          <a:p>
            <a:pPr fontAlgn="ctr" latinLnBrk="1"/>
            <a:r>
              <a:rPr lang="ko-KR" altLang="en-US" sz="1100" b="1" dirty="0">
                <a:ln>
                  <a:solidFill>
                    <a:srgbClr val="1758E3">
                      <a:alpha val="0"/>
                    </a:srgbClr>
                  </a:solidFill>
                </a:ln>
                <a:solidFill>
                  <a:srgbClr val="00B0F0"/>
                </a:solidFill>
                <a:latin typeface="+mj-ea"/>
                <a:ea typeface="+mj-ea"/>
              </a:rPr>
              <a:t>글로벌 시장점유율</a:t>
            </a:r>
          </a:p>
        </p:txBody>
      </p:sp>
      <p:sp>
        <p:nvSpPr>
          <p:cNvPr id="201" name="사각형: 둥근 모서리 200">
            <a:extLst>
              <a:ext uri="{FF2B5EF4-FFF2-40B4-BE49-F238E27FC236}">
                <a16:creationId xmlns:a16="http://schemas.microsoft.com/office/drawing/2014/main" id="{031D7E21-3828-FCC1-462F-DA5265CF2D2D}"/>
              </a:ext>
            </a:extLst>
          </p:cNvPr>
          <p:cNvSpPr/>
          <p:nvPr/>
        </p:nvSpPr>
        <p:spPr>
          <a:xfrm>
            <a:off x="658360" y="4973146"/>
            <a:ext cx="1605433" cy="255468"/>
          </a:xfrm>
          <a:prstGeom prst="roundRect">
            <a:avLst/>
          </a:prstGeom>
          <a:solidFill>
            <a:schemeClr val="bg1">
              <a:lumMod val="95000"/>
            </a:schemeClr>
          </a:solidFill>
          <a:ln>
            <a:solidFill>
              <a:schemeClr val="bg1">
                <a:lumMod val="85000"/>
              </a:schemeClr>
            </a:solidFill>
          </a:ln>
        </p:spPr>
        <p:style>
          <a:lnRef idx="0">
            <a:scrgbClr r="0" g="0" b="0"/>
          </a:lnRef>
          <a:fillRef idx="0">
            <a:scrgbClr r="0" g="0" b="0"/>
          </a:fillRef>
          <a:effectRef idx="0">
            <a:scrgbClr r="0" g="0" b="0"/>
          </a:effectRef>
          <a:fontRef idx="minor">
            <a:schemeClr val="lt1"/>
          </a:fontRef>
        </p:style>
        <p:txBody>
          <a:bodyPr rtlCol="0" anchor="ctr"/>
          <a:lstStyle/>
          <a:p>
            <a:pPr fontAlgn="ctr" latinLnBrk="1"/>
            <a:r>
              <a:rPr lang="ko-KR" altLang="en-US" sz="1100" b="1" dirty="0">
                <a:ln>
                  <a:solidFill>
                    <a:srgbClr val="1758E3">
                      <a:alpha val="0"/>
                    </a:srgbClr>
                  </a:solidFill>
                </a:ln>
                <a:solidFill>
                  <a:srgbClr val="00B0F0"/>
                </a:solidFill>
                <a:latin typeface="+mj-ea"/>
                <a:ea typeface="+mj-ea"/>
              </a:rPr>
              <a:t>보험밀도</a:t>
            </a:r>
          </a:p>
        </p:txBody>
      </p:sp>
      <p:sp>
        <p:nvSpPr>
          <p:cNvPr id="202" name="사각형: 둥근 모서리 201">
            <a:extLst>
              <a:ext uri="{FF2B5EF4-FFF2-40B4-BE49-F238E27FC236}">
                <a16:creationId xmlns:a16="http://schemas.microsoft.com/office/drawing/2014/main" id="{AF190730-AF4F-97B3-A53E-2A9EB5E8E344}"/>
              </a:ext>
            </a:extLst>
          </p:cNvPr>
          <p:cNvSpPr/>
          <p:nvPr/>
        </p:nvSpPr>
        <p:spPr>
          <a:xfrm>
            <a:off x="2343975" y="4973146"/>
            <a:ext cx="1605433" cy="255468"/>
          </a:xfrm>
          <a:prstGeom prst="roundRect">
            <a:avLst/>
          </a:prstGeom>
          <a:solidFill>
            <a:schemeClr val="bg1">
              <a:lumMod val="95000"/>
            </a:schemeClr>
          </a:solidFill>
          <a:ln>
            <a:solidFill>
              <a:schemeClr val="bg1">
                <a:lumMod val="85000"/>
              </a:schemeClr>
            </a:solidFill>
          </a:ln>
        </p:spPr>
        <p:style>
          <a:lnRef idx="0">
            <a:scrgbClr r="0" g="0" b="0"/>
          </a:lnRef>
          <a:fillRef idx="0">
            <a:scrgbClr r="0" g="0" b="0"/>
          </a:fillRef>
          <a:effectRef idx="0">
            <a:scrgbClr r="0" g="0" b="0"/>
          </a:effectRef>
          <a:fontRef idx="minor">
            <a:schemeClr val="lt1"/>
          </a:fontRef>
        </p:style>
        <p:txBody>
          <a:bodyPr rtlCol="0" anchor="ctr"/>
          <a:lstStyle/>
          <a:p>
            <a:pPr fontAlgn="ctr" latinLnBrk="1"/>
            <a:r>
              <a:rPr lang="ko-KR" altLang="en-US" sz="1100" b="1" dirty="0">
                <a:ln>
                  <a:solidFill>
                    <a:srgbClr val="1758E3">
                      <a:alpha val="0"/>
                    </a:srgbClr>
                  </a:solidFill>
                </a:ln>
                <a:solidFill>
                  <a:srgbClr val="00B0F0"/>
                </a:solidFill>
                <a:latin typeface="+mj-ea"/>
                <a:ea typeface="+mj-ea"/>
              </a:rPr>
              <a:t>보험침투도</a:t>
            </a:r>
          </a:p>
        </p:txBody>
      </p:sp>
      <p:grpSp>
        <p:nvGrpSpPr>
          <p:cNvPr id="241" name="그룹 240">
            <a:extLst>
              <a:ext uri="{FF2B5EF4-FFF2-40B4-BE49-F238E27FC236}">
                <a16:creationId xmlns:a16="http://schemas.microsoft.com/office/drawing/2014/main" id="{0FE08635-E82A-BA69-B391-03E5E9D2E9BC}"/>
              </a:ext>
            </a:extLst>
          </p:cNvPr>
          <p:cNvGrpSpPr/>
          <p:nvPr/>
        </p:nvGrpSpPr>
        <p:grpSpPr>
          <a:xfrm>
            <a:off x="745281" y="1708368"/>
            <a:ext cx="3634555" cy="3972057"/>
            <a:chOff x="745281" y="1708368"/>
            <a:chExt cx="3634555" cy="3972057"/>
          </a:xfrm>
        </p:grpSpPr>
        <p:sp>
          <p:nvSpPr>
            <p:cNvPr id="242" name="TextBox 241">
              <a:extLst>
                <a:ext uri="{FF2B5EF4-FFF2-40B4-BE49-F238E27FC236}">
                  <a16:creationId xmlns:a16="http://schemas.microsoft.com/office/drawing/2014/main" id="{75C7F6EF-6E77-7AC3-E60E-411259DFCA9D}"/>
                </a:ext>
              </a:extLst>
            </p:cNvPr>
            <p:cNvSpPr txBox="1"/>
            <p:nvPr/>
          </p:nvSpPr>
          <p:spPr>
            <a:xfrm>
              <a:off x="745281" y="1708368"/>
              <a:ext cx="936000" cy="169277"/>
            </a:xfrm>
            <a:prstGeom prst="rect">
              <a:avLst/>
            </a:prstGeom>
            <a:noFill/>
            <a:ln>
              <a:noFill/>
            </a:ln>
          </p:spPr>
          <p:txBody>
            <a:bodyPr wrap="square" lIns="0" tIns="0" rIns="0" bIns="0">
              <a:spAutoFit/>
            </a:bodyPr>
            <a:lstStyle/>
            <a:p>
              <a:pPr fontAlgn="ctr"/>
              <a:r>
                <a:rPr lang="en-US" altLang="ko-KR" sz="1100" b="1" dirty="0">
                  <a:ln>
                    <a:solidFill>
                      <a:srgbClr val="1758E3">
                        <a:alpha val="0"/>
                      </a:srgbClr>
                    </a:solidFill>
                  </a:ln>
                  <a:solidFill>
                    <a:schemeClr val="tx1">
                      <a:lumMod val="85000"/>
                      <a:lumOff val="15000"/>
                    </a:schemeClr>
                  </a:solidFill>
                  <a:latin typeface="+mn-ea"/>
                </a:rPr>
                <a:t>8.7% </a:t>
              </a:r>
              <a:r>
                <a:rPr lang="en-US" altLang="ko-KR" sz="800" b="1" dirty="0">
                  <a:ln>
                    <a:solidFill>
                      <a:srgbClr val="1758E3">
                        <a:alpha val="0"/>
                      </a:srgbClr>
                    </a:solidFill>
                  </a:ln>
                  <a:solidFill>
                    <a:schemeClr val="tx1">
                      <a:lumMod val="85000"/>
                      <a:lumOff val="15000"/>
                    </a:schemeClr>
                  </a:solidFill>
                  <a:latin typeface="+mn-ea"/>
                </a:rPr>
                <a:t>(2022)</a:t>
              </a:r>
              <a:endParaRPr lang="en-US" altLang="ko-KR" sz="1100" b="1" dirty="0">
                <a:ln>
                  <a:solidFill>
                    <a:srgbClr val="1758E3">
                      <a:alpha val="0"/>
                    </a:srgbClr>
                  </a:solidFill>
                </a:ln>
                <a:solidFill>
                  <a:schemeClr val="tx1">
                    <a:lumMod val="85000"/>
                    <a:lumOff val="15000"/>
                  </a:schemeClr>
                </a:solidFill>
                <a:latin typeface="+mn-ea"/>
              </a:endParaRPr>
            </a:p>
          </p:txBody>
        </p:sp>
        <p:sp>
          <p:nvSpPr>
            <p:cNvPr id="243" name="TextBox 242">
              <a:extLst>
                <a:ext uri="{FF2B5EF4-FFF2-40B4-BE49-F238E27FC236}">
                  <a16:creationId xmlns:a16="http://schemas.microsoft.com/office/drawing/2014/main" id="{9DFE2413-59C2-2611-7936-0EDF0369F403}"/>
                </a:ext>
              </a:extLst>
            </p:cNvPr>
            <p:cNvSpPr txBox="1"/>
            <p:nvPr/>
          </p:nvSpPr>
          <p:spPr>
            <a:xfrm>
              <a:off x="2124310" y="1708368"/>
              <a:ext cx="1224000" cy="169277"/>
            </a:xfrm>
            <a:prstGeom prst="rect">
              <a:avLst/>
            </a:prstGeom>
            <a:noFill/>
            <a:ln>
              <a:noFill/>
            </a:ln>
          </p:spPr>
          <p:txBody>
            <a:bodyPr wrap="square" lIns="0" tIns="0" rIns="0" bIns="0">
              <a:spAutoFit/>
            </a:bodyPr>
            <a:lstStyle/>
            <a:p>
              <a:pPr fontAlgn="ctr"/>
              <a:r>
                <a:rPr lang="en-US" altLang="ko-KR" sz="1100" b="1" dirty="0">
                  <a:ln>
                    <a:solidFill>
                      <a:srgbClr val="1758E3">
                        <a:alpha val="0"/>
                      </a:srgbClr>
                    </a:solidFill>
                  </a:ln>
                  <a:solidFill>
                    <a:schemeClr val="tx1">
                      <a:lumMod val="85000"/>
                      <a:lumOff val="15000"/>
                    </a:schemeClr>
                  </a:solidFill>
                  <a:latin typeface="+mn-ea"/>
                </a:rPr>
                <a:t>12,364 </a:t>
              </a:r>
              <a:r>
                <a:rPr lang="ko-KR" altLang="en-US" sz="1100" b="1" dirty="0">
                  <a:ln>
                    <a:solidFill>
                      <a:srgbClr val="1758E3">
                        <a:alpha val="0"/>
                      </a:srgbClr>
                    </a:solidFill>
                  </a:ln>
                  <a:solidFill>
                    <a:schemeClr val="tx1">
                      <a:lumMod val="85000"/>
                      <a:lumOff val="15000"/>
                    </a:schemeClr>
                  </a:solidFill>
                  <a:latin typeface="+mn-ea"/>
                </a:rPr>
                <a:t>달러 </a:t>
              </a:r>
              <a:r>
                <a:rPr kumimoji="0" lang="en-US" altLang="ko-KR" sz="800" b="1" i="0" u="none" strike="noStrike" kern="1200" normalizeH="0" baseline="0" dirty="0">
                  <a:ln>
                    <a:solidFill>
                      <a:srgbClr val="1758E3">
                        <a:alpha val="0"/>
                      </a:srgbClr>
                    </a:solidFill>
                  </a:ln>
                  <a:solidFill>
                    <a:schemeClr val="tx1">
                      <a:lumMod val="85000"/>
                      <a:lumOff val="15000"/>
                    </a:schemeClr>
                  </a:solidFill>
                  <a:uLnTx/>
                  <a:uFillTx/>
                  <a:latin typeface="+mn-ea"/>
                  <a:cs typeface="+mn-cs"/>
                </a:rPr>
                <a:t>(2022)</a:t>
              </a:r>
            </a:p>
          </p:txBody>
        </p:sp>
        <p:sp>
          <p:nvSpPr>
            <p:cNvPr id="244" name="TextBox 243">
              <a:extLst>
                <a:ext uri="{FF2B5EF4-FFF2-40B4-BE49-F238E27FC236}">
                  <a16:creationId xmlns:a16="http://schemas.microsoft.com/office/drawing/2014/main" id="{133FDA18-3633-8EA7-6FD8-CC55CB365ABB}"/>
                </a:ext>
              </a:extLst>
            </p:cNvPr>
            <p:cNvSpPr txBox="1"/>
            <p:nvPr/>
          </p:nvSpPr>
          <p:spPr>
            <a:xfrm>
              <a:off x="3469575" y="1708368"/>
              <a:ext cx="722665" cy="169277"/>
            </a:xfrm>
            <a:prstGeom prst="rect">
              <a:avLst/>
            </a:prstGeom>
            <a:noFill/>
            <a:ln>
              <a:noFill/>
            </a:ln>
          </p:spPr>
          <p:txBody>
            <a:bodyPr wrap="square" lIns="0" tIns="0" rIns="0" bIns="0">
              <a:spAutoFit/>
            </a:bodyPr>
            <a:lstStyle/>
            <a:p>
              <a:pPr fontAlgn="ctr"/>
              <a:r>
                <a:rPr lang="en-US" altLang="ko-KR" sz="1100" b="1" dirty="0">
                  <a:ln>
                    <a:solidFill>
                      <a:srgbClr val="1758E3">
                        <a:alpha val="0"/>
                      </a:srgbClr>
                    </a:solidFill>
                  </a:ln>
                  <a:solidFill>
                    <a:schemeClr val="tx1">
                      <a:lumMod val="85000"/>
                      <a:lumOff val="15000"/>
                    </a:schemeClr>
                  </a:solidFill>
                  <a:latin typeface="+mn-ea"/>
                </a:rPr>
                <a:t>3.4% </a:t>
              </a:r>
              <a:r>
                <a:rPr lang="en-US" altLang="ko-KR" sz="800" b="1" dirty="0">
                  <a:ln>
                    <a:solidFill>
                      <a:srgbClr val="1758E3">
                        <a:alpha val="0"/>
                      </a:srgbClr>
                    </a:solidFill>
                  </a:ln>
                  <a:solidFill>
                    <a:schemeClr val="tx1">
                      <a:lumMod val="85000"/>
                      <a:lumOff val="15000"/>
                    </a:schemeClr>
                  </a:solidFill>
                  <a:latin typeface="+mn-ea"/>
                </a:rPr>
                <a:t>(2022)</a:t>
              </a:r>
              <a:endParaRPr lang="en-US" altLang="ko-KR" sz="1100" b="1" dirty="0">
                <a:ln>
                  <a:solidFill>
                    <a:srgbClr val="1758E3">
                      <a:alpha val="0"/>
                    </a:srgbClr>
                  </a:solidFill>
                </a:ln>
                <a:solidFill>
                  <a:schemeClr val="tx1">
                    <a:lumMod val="85000"/>
                    <a:lumOff val="15000"/>
                  </a:schemeClr>
                </a:solidFill>
                <a:latin typeface="+mn-ea"/>
              </a:endParaRPr>
            </a:p>
          </p:txBody>
        </p:sp>
        <p:sp>
          <p:nvSpPr>
            <p:cNvPr id="245" name="TextBox 244">
              <a:extLst>
                <a:ext uri="{FF2B5EF4-FFF2-40B4-BE49-F238E27FC236}">
                  <a16:creationId xmlns:a16="http://schemas.microsoft.com/office/drawing/2014/main" id="{945255C4-DF5A-E930-9E5C-50ABEEBCB754}"/>
                </a:ext>
              </a:extLst>
            </p:cNvPr>
            <p:cNvSpPr txBox="1"/>
            <p:nvPr/>
          </p:nvSpPr>
          <p:spPr>
            <a:xfrm>
              <a:off x="745281" y="2514070"/>
              <a:ext cx="1296000" cy="169277"/>
            </a:xfrm>
            <a:prstGeom prst="rect">
              <a:avLst/>
            </a:prstGeom>
            <a:noFill/>
            <a:ln>
              <a:noFill/>
            </a:ln>
          </p:spPr>
          <p:txBody>
            <a:bodyPr wrap="square" lIns="0" tIns="0" rIns="0" bIns="0">
              <a:spAutoFit/>
            </a:bodyPr>
            <a:lstStyle>
              <a:defPPr>
                <a:defRPr lang="en-US"/>
              </a:defPPr>
              <a:lvl1pPr fontAlgn="ctr">
                <a:defRPr kumimoji="0" sz="1300" b="1" i="0" u="none" strike="noStrike" normalizeH="0" baseline="0">
                  <a:ln>
                    <a:solidFill>
                      <a:srgbClr val="1758E3">
                        <a:alpha val="0"/>
                      </a:srgbClr>
                    </a:solidFill>
                  </a:ln>
                  <a:solidFill>
                    <a:schemeClr val="tx1">
                      <a:lumMod val="85000"/>
                      <a:lumOff val="15000"/>
                    </a:schemeClr>
                  </a:solidFill>
                  <a:uLnTx/>
                  <a:uFillTx/>
                  <a:latin typeface="+mn-ea"/>
                </a:defRPr>
              </a:lvl1pPr>
            </a:lstStyle>
            <a:p>
              <a:pPr fontAlgn="ctr"/>
              <a:r>
                <a:rPr lang="en-US" altLang="ko-KR" sz="1100" b="1" dirty="0">
                  <a:ln>
                    <a:solidFill>
                      <a:srgbClr val="1758E3">
                        <a:alpha val="0"/>
                      </a:srgbClr>
                    </a:solidFill>
                  </a:ln>
                  <a:solidFill>
                    <a:schemeClr val="tx1">
                      <a:lumMod val="85000"/>
                      <a:lumOff val="15000"/>
                    </a:schemeClr>
                  </a:solidFill>
                  <a:latin typeface="+mn-ea"/>
                </a:rPr>
                <a:t>3.23</a:t>
              </a:r>
              <a:r>
                <a:rPr lang="ko-KR" altLang="en-US" sz="1100" b="1" dirty="0">
                  <a:ln>
                    <a:solidFill>
                      <a:srgbClr val="1758E3">
                        <a:alpha val="0"/>
                      </a:srgbClr>
                    </a:solidFill>
                  </a:ln>
                  <a:solidFill>
                    <a:schemeClr val="tx1">
                      <a:lumMod val="85000"/>
                      <a:lumOff val="15000"/>
                    </a:schemeClr>
                  </a:solidFill>
                  <a:latin typeface="+mn-ea"/>
                </a:rPr>
                <a:t>천만 명 </a:t>
              </a:r>
              <a:r>
                <a:rPr lang="en-US" altLang="ko-KR" sz="800" b="1" dirty="0">
                  <a:ln>
                    <a:solidFill>
                      <a:srgbClr val="1758E3">
                        <a:alpha val="0"/>
                      </a:srgbClr>
                    </a:solidFill>
                  </a:ln>
                  <a:solidFill>
                    <a:schemeClr val="tx1">
                      <a:lumMod val="85000"/>
                      <a:lumOff val="15000"/>
                    </a:schemeClr>
                  </a:solidFill>
                  <a:latin typeface="+mn-ea"/>
                </a:rPr>
                <a:t>(2020)</a:t>
              </a:r>
              <a:endParaRPr lang="en-US" altLang="ko-KR" sz="1100" b="1" dirty="0">
                <a:ln>
                  <a:solidFill>
                    <a:srgbClr val="1758E3">
                      <a:alpha val="0"/>
                    </a:srgbClr>
                  </a:solidFill>
                </a:ln>
                <a:solidFill>
                  <a:schemeClr val="tx1">
                    <a:lumMod val="85000"/>
                    <a:lumOff val="15000"/>
                  </a:schemeClr>
                </a:solidFill>
                <a:latin typeface="+mn-ea"/>
              </a:endParaRPr>
            </a:p>
          </p:txBody>
        </p:sp>
        <p:sp>
          <p:nvSpPr>
            <p:cNvPr id="246" name="TextBox 245">
              <a:extLst>
                <a:ext uri="{FF2B5EF4-FFF2-40B4-BE49-F238E27FC236}">
                  <a16:creationId xmlns:a16="http://schemas.microsoft.com/office/drawing/2014/main" id="{B7E14DB5-CA25-5F03-EF80-1D37F18CB18D}"/>
                </a:ext>
              </a:extLst>
            </p:cNvPr>
            <p:cNvSpPr txBox="1"/>
            <p:nvPr/>
          </p:nvSpPr>
          <p:spPr>
            <a:xfrm>
              <a:off x="2124310" y="2514070"/>
              <a:ext cx="910261" cy="169277"/>
            </a:xfrm>
            <a:prstGeom prst="rect">
              <a:avLst/>
            </a:prstGeom>
            <a:noFill/>
            <a:ln>
              <a:noFill/>
            </a:ln>
          </p:spPr>
          <p:txBody>
            <a:bodyPr wrap="square" lIns="0" tIns="0" rIns="0" bIns="0">
              <a:spAutoFit/>
            </a:bodyPr>
            <a:lstStyle/>
            <a:p>
              <a:pPr fontAlgn="ctr"/>
              <a:r>
                <a:rPr lang="en-US" altLang="ko-KR" sz="1100" b="1" dirty="0">
                  <a:ln>
                    <a:solidFill>
                      <a:srgbClr val="1758E3">
                        <a:alpha val="0"/>
                      </a:srgbClr>
                    </a:solidFill>
                  </a:ln>
                  <a:solidFill>
                    <a:schemeClr val="tx1">
                      <a:lumMod val="85000"/>
                      <a:lumOff val="15000"/>
                    </a:schemeClr>
                  </a:solidFill>
                  <a:latin typeface="+mn-ea"/>
                </a:rPr>
                <a:t>2.01</a:t>
              </a:r>
              <a:r>
                <a:rPr lang="ko-KR" altLang="en-US" sz="1100" b="1" dirty="0">
                  <a:ln>
                    <a:solidFill>
                      <a:srgbClr val="1758E3">
                        <a:alpha val="0"/>
                      </a:srgbClr>
                    </a:solidFill>
                  </a:ln>
                  <a:solidFill>
                    <a:schemeClr val="tx1">
                      <a:lumMod val="85000"/>
                      <a:lumOff val="15000"/>
                    </a:schemeClr>
                  </a:solidFill>
                  <a:latin typeface="+mn-ea"/>
                </a:rPr>
                <a:t>명</a:t>
              </a:r>
              <a:r>
                <a:rPr lang="en-US" altLang="ko-KR" sz="1100" b="1" dirty="0">
                  <a:ln>
                    <a:solidFill>
                      <a:srgbClr val="1758E3">
                        <a:alpha val="0"/>
                      </a:srgbClr>
                    </a:solidFill>
                  </a:ln>
                  <a:solidFill>
                    <a:schemeClr val="tx1">
                      <a:lumMod val="85000"/>
                      <a:lumOff val="15000"/>
                    </a:schemeClr>
                  </a:solidFill>
                  <a:latin typeface="+mn-ea"/>
                </a:rPr>
                <a:t> </a:t>
              </a:r>
              <a:r>
                <a:rPr lang="en-US" altLang="ko-KR" sz="800" b="1" dirty="0">
                  <a:ln>
                    <a:solidFill>
                      <a:srgbClr val="1758E3">
                        <a:alpha val="0"/>
                      </a:srgbClr>
                    </a:solidFill>
                  </a:ln>
                  <a:solidFill>
                    <a:schemeClr val="tx1">
                      <a:lumMod val="85000"/>
                      <a:lumOff val="15000"/>
                    </a:schemeClr>
                  </a:solidFill>
                  <a:latin typeface="+mn-ea"/>
                </a:rPr>
                <a:t>(2020)</a:t>
              </a:r>
              <a:endParaRPr lang="en-US" altLang="ko-KR" sz="1100" b="1" dirty="0">
                <a:ln>
                  <a:solidFill>
                    <a:srgbClr val="1758E3">
                      <a:alpha val="0"/>
                    </a:srgbClr>
                  </a:solidFill>
                </a:ln>
                <a:solidFill>
                  <a:schemeClr val="tx1">
                    <a:lumMod val="85000"/>
                    <a:lumOff val="15000"/>
                  </a:schemeClr>
                </a:solidFill>
                <a:latin typeface="+mn-ea"/>
              </a:endParaRPr>
            </a:p>
          </p:txBody>
        </p:sp>
        <p:sp>
          <p:nvSpPr>
            <p:cNvPr id="247" name="TextBox 246">
              <a:extLst>
                <a:ext uri="{FF2B5EF4-FFF2-40B4-BE49-F238E27FC236}">
                  <a16:creationId xmlns:a16="http://schemas.microsoft.com/office/drawing/2014/main" id="{8C9D8246-F309-5CFF-9764-5EAF34340F57}"/>
                </a:ext>
              </a:extLst>
            </p:cNvPr>
            <p:cNvSpPr txBox="1"/>
            <p:nvPr/>
          </p:nvSpPr>
          <p:spPr>
            <a:xfrm>
              <a:off x="3469575" y="2514070"/>
              <a:ext cx="910261" cy="169277"/>
            </a:xfrm>
            <a:prstGeom prst="rect">
              <a:avLst/>
            </a:prstGeom>
            <a:noFill/>
            <a:ln>
              <a:noFill/>
            </a:ln>
          </p:spPr>
          <p:txBody>
            <a:bodyPr wrap="square" lIns="0" tIns="0" rIns="0" bIns="0">
              <a:spAutoFit/>
            </a:bodyPr>
            <a:lstStyle/>
            <a:p>
              <a:pPr fontAlgn="ctr"/>
              <a:r>
                <a:rPr lang="en-US" altLang="ko-KR" sz="1100" b="1" dirty="0">
                  <a:ln>
                    <a:solidFill>
                      <a:srgbClr val="1758E3">
                        <a:alpha val="0"/>
                      </a:srgbClr>
                    </a:solidFill>
                  </a:ln>
                  <a:solidFill>
                    <a:schemeClr val="tx1">
                      <a:lumMod val="85000"/>
                      <a:lumOff val="15000"/>
                    </a:schemeClr>
                  </a:solidFill>
                  <a:latin typeface="+mn-ea"/>
                </a:rPr>
                <a:t>30.3</a:t>
              </a:r>
              <a:r>
                <a:rPr lang="ko-KR" altLang="en-US" sz="1100" b="1" dirty="0">
                  <a:ln>
                    <a:solidFill>
                      <a:srgbClr val="1758E3">
                        <a:alpha val="0"/>
                      </a:srgbClr>
                    </a:solidFill>
                  </a:ln>
                  <a:solidFill>
                    <a:schemeClr val="tx1">
                      <a:lumMod val="85000"/>
                      <a:lumOff val="15000"/>
                    </a:schemeClr>
                  </a:solidFill>
                  <a:latin typeface="+mn-ea"/>
                </a:rPr>
                <a:t>세 </a:t>
              </a:r>
              <a:r>
                <a:rPr lang="en-US" altLang="ko-KR" sz="800" b="1" dirty="0">
                  <a:ln>
                    <a:solidFill>
                      <a:srgbClr val="1758E3">
                        <a:alpha val="0"/>
                      </a:srgbClr>
                    </a:solidFill>
                  </a:ln>
                  <a:solidFill>
                    <a:schemeClr val="tx1">
                      <a:lumMod val="85000"/>
                      <a:lumOff val="15000"/>
                    </a:schemeClr>
                  </a:solidFill>
                  <a:latin typeface="+mn-ea"/>
                </a:rPr>
                <a:t>(2020)</a:t>
              </a:r>
              <a:endParaRPr lang="en-US" altLang="ko-KR" sz="1100" b="1" dirty="0">
                <a:ln>
                  <a:solidFill>
                    <a:srgbClr val="1758E3">
                      <a:alpha val="0"/>
                    </a:srgbClr>
                  </a:solidFill>
                </a:ln>
                <a:solidFill>
                  <a:schemeClr val="tx1">
                    <a:lumMod val="85000"/>
                    <a:lumOff val="15000"/>
                  </a:schemeClr>
                </a:solidFill>
                <a:latin typeface="+mn-ea"/>
              </a:endParaRPr>
            </a:p>
          </p:txBody>
        </p:sp>
        <p:sp>
          <p:nvSpPr>
            <p:cNvPr id="248" name="TextBox 247">
              <a:extLst>
                <a:ext uri="{FF2B5EF4-FFF2-40B4-BE49-F238E27FC236}">
                  <a16:creationId xmlns:a16="http://schemas.microsoft.com/office/drawing/2014/main" id="{BC9F4845-4E82-B647-1248-666EDCF8632C}"/>
                </a:ext>
              </a:extLst>
            </p:cNvPr>
            <p:cNvSpPr txBox="1"/>
            <p:nvPr/>
          </p:nvSpPr>
          <p:spPr>
            <a:xfrm>
              <a:off x="745281" y="3327649"/>
              <a:ext cx="1692000" cy="338554"/>
            </a:xfrm>
            <a:prstGeom prst="rect">
              <a:avLst/>
            </a:prstGeom>
            <a:noFill/>
            <a:ln>
              <a:noFill/>
            </a:ln>
          </p:spPr>
          <p:txBody>
            <a:bodyPr wrap="square" lIns="0" tIns="0" rIns="0" bIns="0">
              <a:spAutoFit/>
            </a:bodyPr>
            <a:lstStyle/>
            <a:p>
              <a:pPr fontAlgn="ctr"/>
              <a:r>
                <a:rPr lang="ko-KR" altLang="en-US" sz="1100" b="1" dirty="0">
                  <a:ln>
                    <a:solidFill>
                      <a:srgbClr val="1758E3">
                        <a:alpha val="0"/>
                      </a:srgbClr>
                    </a:solidFill>
                  </a:ln>
                  <a:solidFill>
                    <a:schemeClr val="tx1">
                      <a:lumMod val="85000"/>
                      <a:lumOff val="15000"/>
                    </a:schemeClr>
                  </a:solidFill>
                  <a:latin typeface="+mn-ea"/>
                </a:rPr>
                <a:t>남성</a:t>
              </a:r>
              <a:r>
                <a:rPr lang="en-US" altLang="ko-KR" sz="1100" b="1" dirty="0">
                  <a:ln>
                    <a:solidFill>
                      <a:srgbClr val="1758E3">
                        <a:alpha val="0"/>
                      </a:srgbClr>
                    </a:solidFill>
                  </a:ln>
                  <a:solidFill>
                    <a:schemeClr val="tx1">
                      <a:lumMod val="85000"/>
                      <a:lumOff val="15000"/>
                    </a:schemeClr>
                  </a:solidFill>
                  <a:latin typeface="+mn-ea"/>
                </a:rPr>
                <a:t>: 74.7</a:t>
              </a:r>
              <a:r>
                <a:rPr lang="ko-KR" altLang="en-US" sz="1100" b="1" dirty="0">
                  <a:ln>
                    <a:solidFill>
                      <a:srgbClr val="1758E3">
                        <a:alpha val="0"/>
                      </a:srgbClr>
                    </a:solidFill>
                  </a:ln>
                  <a:solidFill>
                    <a:schemeClr val="tx1">
                      <a:lumMod val="85000"/>
                      <a:lumOff val="15000"/>
                    </a:schemeClr>
                  </a:solidFill>
                  <a:latin typeface="+mn-ea"/>
                </a:rPr>
                <a:t>세 </a:t>
              </a:r>
              <a:r>
                <a:rPr lang="en-US" altLang="ko-KR" sz="800" b="1" dirty="0">
                  <a:ln>
                    <a:solidFill>
                      <a:srgbClr val="1758E3">
                        <a:alpha val="0"/>
                      </a:srgbClr>
                    </a:solidFill>
                  </a:ln>
                  <a:solidFill>
                    <a:schemeClr val="tx1">
                      <a:lumMod val="85000"/>
                      <a:lumOff val="15000"/>
                    </a:schemeClr>
                  </a:solidFill>
                  <a:latin typeface="+mn-ea"/>
                </a:rPr>
                <a:t>(2020)</a:t>
              </a:r>
            </a:p>
            <a:p>
              <a:pPr fontAlgn="ctr"/>
              <a:r>
                <a:rPr lang="ko-KR" altLang="en-US" sz="1100" b="1" dirty="0">
                  <a:ln>
                    <a:solidFill>
                      <a:srgbClr val="1758E3">
                        <a:alpha val="0"/>
                      </a:srgbClr>
                    </a:solidFill>
                  </a:ln>
                  <a:solidFill>
                    <a:schemeClr val="tx1">
                      <a:lumMod val="85000"/>
                      <a:lumOff val="15000"/>
                    </a:schemeClr>
                  </a:solidFill>
                  <a:latin typeface="+mn-ea"/>
                </a:rPr>
                <a:t>여성</a:t>
              </a:r>
              <a:r>
                <a:rPr lang="en-US" altLang="ko-KR" sz="1100" b="1" dirty="0">
                  <a:ln>
                    <a:solidFill>
                      <a:srgbClr val="1758E3">
                        <a:alpha val="0"/>
                      </a:srgbClr>
                    </a:solidFill>
                  </a:ln>
                  <a:solidFill>
                    <a:schemeClr val="tx1">
                      <a:lumMod val="85000"/>
                      <a:lumOff val="15000"/>
                    </a:schemeClr>
                  </a:solidFill>
                  <a:latin typeface="+mn-ea"/>
                </a:rPr>
                <a:t>: 78.8</a:t>
              </a:r>
              <a:r>
                <a:rPr lang="ko-KR" altLang="en-US" sz="1100" b="1" dirty="0">
                  <a:ln>
                    <a:solidFill>
                      <a:srgbClr val="1758E3">
                        <a:alpha val="0"/>
                      </a:srgbClr>
                    </a:solidFill>
                  </a:ln>
                  <a:solidFill>
                    <a:schemeClr val="tx1">
                      <a:lumMod val="85000"/>
                      <a:lumOff val="15000"/>
                    </a:schemeClr>
                  </a:solidFill>
                  <a:latin typeface="+mn-ea"/>
                </a:rPr>
                <a:t>세 </a:t>
              </a:r>
              <a:r>
                <a:rPr lang="en-US" altLang="ko-KR" sz="800" b="1" dirty="0">
                  <a:ln>
                    <a:solidFill>
                      <a:srgbClr val="1758E3">
                        <a:alpha val="0"/>
                      </a:srgbClr>
                    </a:solidFill>
                  </a:ln>
                  <a:solidFill>
                    <a:schemeClr val="tx1">
                      <a:lumMod val="85000"/>
                      <a:lumOff val="15000"/>
                    </a:schemeClr>
                  </a:solidFill>
                  <a:latin typeface="+mn-ea"/>
                </a:rPr>
                <a:t>(2020)</a:t>
              </a:r>
              <a:endParaRPr lang="en-US" altLang="ko-KR" sz="1100" b="1" dirty="0">
                <a:ln>
                  <a:solidFill>
                    <a:srgbClr val="1758E3">
                      <a:alpha val="0"/>
                    </a:srgbClr>
                  </a:solidFill>
                </a:ln>
                <a:solidFill>
                  <a:schemeClr val="tx1">
                    <a:lumMod val="85000"/>
                    <a:lumOff val="15000"/>
                  </a:schemeClr>
                </a:solidFill>
                <a:latin typeface="+mn-ea"/>
              </a:endParaRPr>
            </a:p>
          </p:txBody>
        </p:sp>
        <p:sp>
          <p:nvSpPr>
            <p:cNvPr id="249" name="TextBox 248">
              <a:extLst>
                <a:ext uri="{FF2B5EF4-FFF2-40B4-BE49-F238E27FC236}">
                  <a16:creationId xmlns:a16="http://schemas.microsoft.com/office/drawing/2014/main" id="{B2B80804-3277-027D-7391-2ABD420852A0}"/>
                </a:ext>
              </a:extLst>
            </p:cNvPr>
            <p:cNvSpPr txBox="1"/>
            <p:nvPr/>
          </p:nvSpPr>
          <p:spPr>
            <a:xfrm>
              <a:off x="2463751" y="3327649"/>
              <a:ext cx="1296000" cy="169277"/>
            </a:xfrm>
            <a:prstGeom prst="rect">
              <a:avLst/>
            </a:prstGeom>
            <a:noFill/>
            <a:ln>
              <a:noFill/>
            </a:ln>
          </p:spPr>
          <p:txBody>
            <a:bodyPr wrap="square" lIns="0" tIns="0" rIns="0" bIns="0">
              <a:spAutoFit/>
            </a:bodyPr>
            <a:lstStyle/>
            <a:p>
              <a:pPr fontAlgn="ctr"/>
              <a:r>
                <a:rPr lang="en-US" altLang="ko-KR" sz="1100" b="1" dirty="0">
                  <a:ln>
                    <a:solidFill>
                      <a:srgbClr val="1758E3">
                        <a:alpha val="0"/>
                      </a:srgbClr>
                    </a:solidFill>
                  </a:ln>
                  <a:solidFill>
                    <a:schemeClr val="tx1">
                      <a:lumMod val="85000"/>
                      <a:lumOff val="15000"/>
                    </a:schemeClr>
                  </a:solidFill>
                  <a:latin typeface="+mn-ea"/>
                </a:rPr>
                <a:t>2.53</a:t>
              </a:r>
              <a:r>
                <a:rPr lang="ko-KR" altLang="en-US" sz="1100" b="1" dirty="0">
                  <a:ln>
                    <a:solidFill>
                      <a:srgbClr val="1758E3">
                        <a:alpha val="0"/>
                      </a:srgbClr>
                    </a:solidFill>
                  </a:ln>
                  <a:solidFill>
                    <a:schemeClr val="tx1">
                      <a:lumMod val="85000"/>
                      <a:lumOff val="15000"/>
                    </a:schemeClr>
                  </a:solidFill>
                  <a:latin typeface="+mn-ea"/>
                </a:rPr>
                <a:t>천만 명 </a:t>
              </a:r>
              <a:r>
                <a:rPr lang="en-US" altLang="ko-KR" sz="800" b="1" dirty="0">
                  <a:ln>
                    <a:solidFill>
                      <a:srgbClr val="1758E3">
                        <a:alpha val="0"/>
                      </a:srgbClr>
                    </a:solidFill>
                  </a:ln>
                  <a:solidFill>
                    <a:schemeClr val="tx1">
                      <a:lumMod val="85000"/>
                      <a:lumOff val="15000"/>
                    </a:schemeClr>
                  </a:solidFill>
                  <a:latin typeface="+mn-ea"/>
                </a:rPr>
                <a:t>(78.4%)</a:t>
              </a:r>
              <a:endParaRPr lang="en-US" altLang="ko-KR" sz="1100" b="1" dirty="0">
                <a:ln>
                  <a:solidFill>
                    <a:srgbClr val="1758E3">
                      <a:alpha val="0"/>
                    </a:srgbClr>
                  </a:solidFill>
                </a:ln>
                <a:solidFill>
                  <a:schemeClr val="tx1">
                    <a:lumMod val="85000"/>
                    <a:lumOff val="15000"/>
                  </a:schemeClr>
                </a:solidFill>
                <a:latin typeface="+mn-ea"/>
              </a:endParaRPr>
            </a:p>
          </p:txBody>
        </p:sp>
        <p:sp>
          <p:nvSpPr>
            <p:cNvPr id="250" name="TextBox 249">
              <a:extLst>
                <a:ext uri="{FF2B5EF4-FFF2-40B4-BE49-F238E27FC236}">
                  <a16:creationId xmlns:a16="http://schemas.microsoft.com/office/drawing/2014/main" id="{E43BF932-922C-29FA-70BE-548EAC96D453}"/>
                </a:ext>
              </a:extLst>
            </p:cNvPr>
            <p:cNvSpPr txBox="1"/>
            <p:nvPr/>
          </p:nvSpPr>
          <p:spPr>
            <a:xfrm>
              <a:off x="745281" y="4317178"/>
              <a:ext cx="1764000" cy="351378"/>
            </a:xfrm>
            <a:prstGeom prst="rect">
              <a:avLst/>
            </a:prstGeom>
            <a:noFill/>
            <a:ln>
              <a:noFill/>
            </a:ln>
          </p:spPr>
          <p:txBody>
            <a:bodyPr wrap="square" lIns="0" tIns="0" rIns="0" bIns="0">
              <a:spAutoFit/>
            </a:bodyPr>
            <a:lstStyle>
              <a:defPPr>
                <a:defRPr lang="en-US"/>
              </a:defPPr>
              <a:lvl1pPr fontAlgn="ctr">
                <a:spcAft>
                  <a:spcPts val="100"/>
                </a:spcAft>
                <a:defRPr kumimoji="0" sz="1200" b="1" i="0" u="none" strike="noStrike" normalizeH="0" baseline="0">
                  <a:ln>
                    <a:solidFill>
                      <a:srgbClr val="1758E3">
                        <a:alpha val="0"/>
                      </a:srgbClr>
                    </a:solidFill>
                  </a:ln>
                  <a:solidFill>
                    <a:schemeClr val="tx1">
                      <a:lumMod val="85000"/>
                      <a:lumOff val="15000"/>
                    </a:schemeClr>
                  </a:solidFill>
                  <a:uLnTx/>
                  <a:uFillTx/>
                  <a:latin typeface="+mn-ea"/>
                </a:defRPr>
              </a:lvl1pPr>
            </a:lstStyle>
            <a:p>
              <a:pPr fontAlgn="ctr"/>
              <a:r>
                <a:rPr lang="ko-KR" altLang="en-US" sz="1100" b="1" dirty="0">
                  <a:ln>
                    <a:solidFill>
                      <a:srgbClr val="1758E3">
                        <a:alpha val="0"/>
                      </a:srgbClr>
                    </a:solidFill>
                  </a:ln>
                  <a:solidFill>
                    <a:schemeClr val="tx1">
                      <a:lumMod val="85000"/>
                      <a:lumOff val="15000"/>
                    </a:schemeClr>
                  </a:solidFill>
                  <a:latin typeface="+mn-ea"/>
                </a:rPr>
                <a:t>생명</a:t>
              </a:r>
              <a:r>
                <a:rPr lang="en-US" altLang="ko-KR" sz="1100" b="1" dirty="0">
                  <a:ln>
                    <a:solidFill>
                      <a:srgbClr val="1758E3">
                        <a:alpha val="0"/>
                      </a:srgbClr>
                    </a:solidFill>
                  </a:ln>
                  <a:solidFill>
                    <a:schemeClr val="tx1">
                      <a:lumMod val="85000"/>
                      <a:lumOff val="15000"/>
                    </a:schemeClr>
                  </a:solidFill>
                  <a:latin typeface="+mn-ea"/>
                </a:rPr>
                <a:t>: 426.6</a:t>
              </a:r>
              <a:r>
                <a:rPr lang="ko-KR" altLang="en-US" sz="1100" b="1" dirty="0">
                  <a:ln>
                    <a:solidFill>
                      <a:srgbClr val="1758E3">
                        <a:alpha val="0"/>
                      </a:srgbClr>
                    </a:solidFill>
                  </a:ln>
                  <a:solidFill>
                    <a:schemeClr val="tx1">
                      <a:lumMod val="85000"/>
                      <a:lumOff val="15000"/>
                    </a:schemeClr>
                  </a:solidFill>
                  <a:latin typeface="+mn-ea"/>
                </a:rPr>
                <a:t>억 </a:t>
              </a:r>
              <a:r>
                <a:rPr lang="ko-KR" altLang="en-US" sz="1100" b="1" dirty="0" err="1">
                  <a:ln>
                    <a:solidFill>
                      <a:srgbClr val="1758E3">
                        <a:alpha val="0"/>
                      </a:srgbClr>
                    </a:solidFill>
                  </a:ln>
                  <a:solidFill>
                    <a:schemeClr val="tx1">
                      <a:lumMod val="85000"/>
                      <a:lumOff val="15000"/>
                    </a:schemeClr>
                  </a:solidFill>
                  <a:latin typeface="+mn-ea"/>
                </a:rPr>
                <a:t>링깃</a:t>
              </a:r>
              <a:r>
                <a:rPr lang="ko-KR" altLang="en-US" sz="1100" b="1" dirty="0">
                  <a:ln>
                    <a:solidFill>
                      <a:srgbClr val="1758E3">
                        <a:alpha val="0"/>
                      </a:srgbClr>
                    </a:solidFill>
                  </a:ln>
                  <a:solidFill>
                    <a:schemeClr val="tx1">
                      <a:lumMod val="85000"/>
                      <a:lumOff val="15000"/>
                    </a:schemeClr>
                  </a:solidFill>
                  <a:latin typeface="+mn-ea"/>
                </a:rPr>
                <a:t> </a:t>
              </a:r>
              <a:r>
                <a:rPr lang="en-US" altLang="ko-KR" sz="800" b="1" dirty="0">
                  <a:ln>
                    <a:solidFill>
                      <a:srgbClr val="1758E3">
                        <a:alpha val="0"/>
                      </a:srgbClr>
                    </a:solidFill>
                  </a:ln>
                  <a:solidFill>
                    <a:schemeClr val="tx1">
                      <a:lumMod val="85000"/>
                      <a:lumOff val="15000"/>
                    </a:schemeClr>
                  </a:solidFill>
                  <a:latin typeface="+mn-ea"/>
                </a:rPr>
                <a:t>(2021)</a:t>
              </a:r>
            </a:p>
            <a:p>
              <a:pPr fontAlgn="ctr"/>
              <a:r>
                <a:rPr lang="ko-KR" altLang="en-US" sz="1100" b="1" dirty="0">
                  <a:ln>
                    <a:solidFill>
                      <a:srgbClr val="1758E3">
                        <a:alpha val="0"/>
                      </a:srgbClr>
                    </a:solidFill>
                  </a:ln>
                  <a:solidFill>
                    <a:schemeClr val="tx1">
                      <a:lumMod val="85000"/>
                      <a:lumOff val="15000"/>
                    </a:schemeClr>
                  </a:solidFill>
                  <a:latin typeface="+mn-ea"/>
                </a:rPr>
                <a:t>손해</a:t>
              </a:r>
              <a:r>
                <a:rPr lang="en-US" altLang="ko-KR" sz="1100" b="1" dirty="0">
                  <a:ln>
                    <a:solidFill>
                      <a:srgbClr val="1758E3">
                        <a:alpha val="0"/>
                      </a:srgbClr>
                    </a:solidFill>
                  </a:ln>
                  <a:solidFill>
                    <a:schemeClr val="tx1">
                      <a:lumMod val="85000"/>
                      <a:lumOff val="15000"/>
                    </a:schemeClr>
                  </a:solidFill>
                  <a:latin typeface="+mn-ea"/>
                </a:rPr>
                <a:t>: 176.7</a:t>
              </a:r>
              <a:r>
                <a:rPr lang="ko-KR" altLang="en-US" sz="1100" b="1" dirty="0">
                  <a:ln>
                    <a:solidFill>
                      <a:srgbClr val="1758E3">
                        <a:alpha val="0"/>
                      </a:srgbClr>
                    </a:solidFill>
                  </a:ln>
                  <a:solidFill>
                    <a:schemeClr val="tx1">
                      <a:lumMod val="85000"/>
                      <a:lumOff val="15000"/>
                    </a:schemeClr>
                  </a:solidFill>
                  <a:latin typeface="+mn-ea"/>
                </a:rPr>
                <a:t>억 </a:t>
              </a:r>
              <a:r>
                <a:rPr lang="ko-KR" altLang="en-US" sz="1100" b="1" dirty="0" err="1">
                  <a:ln>
                    <a:solidFill>
                      <a:srgbClr val="1758E3">
                        <a:alpha val="0"/>
                      </a:srgbClr>
                    </a:solidFill>
                  </a:ln>
                  <a:solidFill>
                    <a:schemeClr val="tx1">
                      <a:lumMod val="85000"/>
                      <a:lumOff val="15000"/>
                    </a:schemeClr>
                  </a:solidFill>
                  <a:latin typeface="+mn-ea"/>
                </a:rPr>
                <a:t>링깃</a:t>
              </a:r>
              <a:r>
                <a:rPr lang="ko-KR" altLang="en-US" sz="1100" b="1" dirty="0">
                  <a:ln>
                    <a:solidFill>
                      <a:srgbClr val="1758E3">
                        <a:alpha val="0"/>
                      </a:srgbClr>
                    </a:solidFill>
                  </a:ln>
                  <a:solidFill>
                    <a:schemeClr val="tx1">
                      <a:lumMod val="85000"/>
                      <a:lumOff val="15000"/>
                    </a:schemeClr>
                  </a:solidFill>
                  <a:latin typeface="+mn-ea"/>
                </a:rPr>
                <a:t> </a:t>
              </a:r>
              <a:r>
                <a:rPr lang="en-US" altLang="ko-KR" sz="800" b="1" dirty="0">
                  <a:ln>
                    <a:solidFill>
                      <a:srgbClr val="1758E3">
                        <a:alpha val="0"/>
                      </a:srgbClr>
                    </a:solidFill>
                  </a:ln>
                  <a:solidFill>
                    <a:schemeClr val="tx1">
                      <a:lumMod val="85000"/>
                      <a:lumOff val="15000"/>
                    </a:schemeClr>
                  </a:solidFill>
                  <a:latin typeface="+mn-ea"/>
                </a:rPr>
                <a:t>(2021)</a:t>
              </a:r>
              <a:endParaRPr lang="en-US" altLang="ko-KR" sz="1100" b="1" dirty="0">
                <a:ln>
                  <a:solidFill>
                    <a:srgbClr val="1758E3">
                      <a:alpha val="0"/>
                    </a:srgbClr>
                  </a:solidFill>
                </a:ln>
                <a:solidFill>
                  <a:schemeClr val="tx1">
                    <a:lumMod val="85000"/>
                    <a:lumOff val="15000"/>
                  </a:schemeClr>
                </a:solidFill>
                <a:latin typeface="+mn-ea"/>
              </a:endParaRPr>
            </a:p>
          </p:txBody>
        </p:sp>
        <p:sp>
          <p:nvSpPr>
            <p:cNvPr id="251" name="TextBox 250">
              <a:extLst>
                <a:ext uri="{FF2B5EF4-FFF2-40B4-BE49-F238E27FC236}">
                  <a16:creationId xmlns:a16="http://schemas.microsoft.com/office/drawing/2014/main" id="{9EB04D2D-E44F-1C64-9F0B-06488984C255}"/>
                </a:ext>
              </a:extLst>
            </p:cNvPr>
            <p:cNvSpPr txBox="1"/>
            <p:nvPr/>
          </p:nvSpPr>
          <p:spPr>
            <a:xfrm>
              <a:off x="2463751" y="4317178"/>
              <a:ext cx="1440000" cy="351378"/>
            </a:xfrm>
            <a:prstGeom prst="rect">
              <a:avLst/>
            </a:prstGeom>
            <a:noFill/>
            <a:ln>
              <a:noFill/>
            </a:ln>
          </p:spPr>
          <p:txBody>
            <a:bodyPr wrap="square" lIns="0" tIns="0" rIns="0" bIns="0">
              <a:spAutoFit/>
            </a:bodyPr>
            <a:lstStyle>
              <a:defPPr>
                <a:defRPr lang="en-US"/>
              </a:defPPr>
              <a:lvl1pPr fontAlgn="ctr">
                <a:spcAft>
                  <a:spcPts val="100"/>
                </a:spcAft>
                <a:defRPr kumimoji="0" sz="1200" b="1" i="0" u="none" strike="noStrike" normalizeH="0" baseline="0">
                  <a:ln>
                    <a:solidFill>
                      <a:srgbClr val="1758E3">
                        <a:alpha val="0"/>
                      </a:srgbClr>
                    </a:solidFill>
                  </a:ln>
                  <a:solidFill>
                    <a:schemeClr val="tx1">
                      <a:lumMod val="85000"/>
                      <a:lumOff val="15000"/>
                    </a:schemeClr>
                  </a:solidFill>
                  <a:uLnTx/>
                  <a:uFillTx/>
                  <a:latin typeface="+mn-ea"/>
                </a:defRPr>
              </a:lvl1pPr>
            </a:lstStyle>
            <a:p>
              <a:pPr fontAlgn="ctr"/>
              <a:r>
                <a:rPr lang="ko-KR" altLang="en-US" sz="1100" b="1" dirty="0">
                  <a:ln>
                    <a:solidFill>
                      <a:srgbClr val="1758E3">
                        <a:alpha val="0"/>
                      </a:srgbClr>
                    </a:solidFill>
                  </a:ln>
                  <a:solidFill>
                    <a:schemeClr val="tx1">
                      <a:lumMod val="85000"/>
                      <a:lumOff val="15000"/>
                    </a:schemeClr>
                  </a:solidFill>
                  <a:latin typeface="+mn-ea"/>
                </a:rPr>
                <a:t>생명</a:t>
              </a:r>
              <a:r>
                <a:rPr lang="en-US" altLang="ko-KR" sz="1100" b="1" dirty="0">
                  <a:ln>
                    <a:solidFill>
                      <a:srgbClr val="1758E3">
                        <a:alpha val="0"/>
                      </a:srgbClr>
                    </a:solidFill>
                  </a:ln>
                  <a:solidFill>
                    <a:schemeClr val="tx1">
                      <a:lumMod val="85000"/>
                      <a:lumOff val="15000"/>
                    </a:schemeClr>
                  </a:solidFill>
                  <a:latin typeface="+mn-ea"/>
                </a:rPr>
                <a:t>: 0.5% </a:t>
              </a:r>
              <a:r>
                <a:rPr lang="en-US" altLang="ko-KR" sz="800" b="1" dirty="0">
                  <a:ln>
                    <a:solidFill>
                      <a:srgbClr val="1758E3">
                        <a:alpha val="0"/>
                      </a:srgbClr>
                    </a:solidFill>
                  </a:ln>
                  <a:solidFill>
                    <a:schemeClr val="tx1">
                      <a:lumMod val="85000"/>
                      <a:lumOff val="15000"/>
                    </a:schemeClr>
                  </a:solidFill>
                  <a:latin typeface="+mn-ea"/>
                </a:rPr>
                <a:t>(2021)</a:t>
              </a:r>
            </a:p>
            <a:p>
              <a:pPr fontAlgn="ctr"/>
              <a:r>
                <a:rPr lang="ko-KR" altLang="en-US" sz="1100" b="1" dirty="0">
                  <a:ln>
                    <a:solidFill>
                      <a:srgbClr val="1758E3">
                        <a:alpha val="0"/>
                      </a:srgbClr>
                    </a:solidFill>
                  </a:ln>
                  <a:solidFill>
                    <a:schemeClr val="tx1">
                      <a:lumMod val="85000"/>
                      <a:lumOff val="15000"/>
                    </a:schemeClr>
                  </a:solidFill>
                  <a:latin typeface="+mn-ea"/>
                </a:rPr>
                <a:t>손해</a:t>
              </a:r>
              <a:r>
                <a:rPr lang="en-US" altLang="ko-KR" sz="1100" b="1" dirty="0">
                  <a:ln>
                    <a:solidFill>
                      <a:srgbClr val="1758E3">
                        <a:alpha val="0"/>
                      </a:srgbClr>
                    </a:solidFill>
                  </a:ln>
                  <a:solidFill>
                    <a:schemeClr val="tx1">
                      <a:lumMod val="85000"/>
                      <a:lumOff val="15000"/>
                    </a:schemeClr>
                  </a:solidFill>
                  <a:latin typeface="+mn-ea"/>
                </a:rPr>
                <a:t>: 0.1% </a:t>
              </a:r>
              <a:r>
                <a:rPr lang="en-US" altLang="ko-KR" sz="800" b="1" dirty="0">
                  <a:ln>
                    <a:solidFill>
                      <a:srgbClr val="1758E3">
                        <a:alpha val="0"/>
                      </a:srgbClr>
                    </a:solidFill>
                  </a:ln>
                  <a:solidFill>
                    <a:schemeClr val="tx1">
                      <a:lumMod val="85000"/>
                      <a:lumOff val="15000"/>
                    </a:schemeClr>
                  </a:solidFill>
                  <a:latin typeface="+mn-ea"/>
                </a:rPr>
                <a:t>(2021) </a:t>
              </a:r>
              <a:endParaRPr lang="en-US" altLang="ko-KR" sz="1100" b="1" dirty="0">
                <a:ln>
                  <a:solidFill>
                    <a:srgbClr val="1758E3">
                      <a:alpha val="0"/>
                    </a:srgbClr>
                  </a:solidFill>
                </a:ln>
                <a:solidFill>
                  <a:schemeClr val="tx1">
                    <a:lumMod val="85000"/>
                    <a:lumOff val="15000"/>
                  </a:schemeClr>
                </a:solidFill>
                <a:latin typeface="+mn-ea"/>
              </a:endParaRPr>
            </a:p>
          </p:txBody>
        </p:sp>
        <p:sp>
          <p:nvSpPr>
            <p:cNvPr id="252" name="TextBox 251">
              <a:extLst>
                <a:ext uri="{FF2B5EF4-FFF2-40B4-BE49-F238E27FC236}">
                  <a16:creationId xmlns:a16="http://schemas.microsoft.com/office/drawing/2014/main" id="{1487BECA-0D40-B171-3741-9D64ED4F2398}"/>
                </a:ext>
              </a:extLst>
            </p:cNvPr>
            <p:cNvSpPr txBox="1"/>
            <p:nvPr/>
          </p:nvSpPr>
          <p:spPr>
            <a:xfrm>
              <a:off x="745281" y="5329047"/>
              <a:ext cx="1404000" cy="351378"/>
            </a:xfrm>
            <a:prstGeom prst="rect">
              <a:avLst/>
            </a:prstGeom>
            <a:noFill/>
            <a:ln>
              <a:noFill/>
            </a:ln>
          </p:spPr>
          <p:txBody>
            <a:bodyPr wrap="square" lIns="0" tIns="0" rIns="0" bIns="0">
              <a:spAutoFit/>
            </a:bodyPr>
            <a:lstStyle>
              <a:defPPr>
                <a:defRPr lang="en-US"/>
              </a:defPPr>
              <a:lvl1pPr fontAlgn="ctr">
                <a:spcAft>
                  <a:spcPts val="100"/>
                </a:spcAft>
                <a:defRPr kumimoji="0" sz="1200" b="1" i="0" u="none" strike="noStrike" normalizeH="0" baseline="0">
                  <a:ln>
                    <a:solidFill>
                      <a:srgbClr val="1758E3">
                        <a:alpha val="0"/>
                      </a:srgbClr>
                    </a:solidFill>
                  </a:ln>
                  <a:solidFill>
                    <a:schemeClr val="tx1">
                      <a:lumMod val="85000"/>
                      <a:lumOff val="15000"/>
                    </a:schemeClr>
                  </a:solidFill>
                  <a:uLnTx/>
                  <a:uFillTx/>
                  <a:latin typeface="+mn-ea"/>
                </a:defRPr>
              </a:lvl1pPr>
            </a:lstStyle>
            <a:p>
              <a:pPr fontAlgn="ctr"/>
              <a:r>
                <a:rPr lang="ko-KR" altLang="en-US" sz="1100" b="1" dirty="0">
                  <a:ln>
                    <a:solidFill>
                      <a:srgbClr val="1758E3">
                        <a:alpha val="0"/>
                      </a:srgbClr>
                    </a:solidFill>
                  </a:ln>
                  <a:solidFill>
                    <a:schemeClr val="tx1">
                      <a:lumMod val="85000"/>
                      <a:lumOff val="15000"/>
                    </a:schemeClr>
                  </a:solidFill>
                  <a:latin typeface="+mn-ea"/>
                </a:rPr>
                <a:t>생명</a:t>
              </a:r>
              <a:r>
                <a:rPr lang="en-US" altLang="ko-KR" sz="1100" b="1" dirty="0">
                  <a:ln>
                    <a:solidFill>
                      <a:srgbClr val="1758E3">
                        <a:alpha val="0"/>
                      </a:srgbClr>
                    </a:solidFill>
                  </a:ln>
                  <a:solidFill>
                    <a:schemeClr val="tx1">
                      <a:lumMod val="85000"/>
                      <a:lumOff val="15000"/>
                    </a:schemeClr>
                  </a:solidFill>
                  <a:latin typeface="+mn-ea"/>
                </a:rPr>
                <a:t>: 444</a:t>
              </a:r>
              <a:r>
                <a:rPr lang="ko-KR" altLang="en-US" sz="1100" b="1" dirty="0">
                  <a:ln>
                    <a:solidFill>
                      <a:srgbClr val="1758E3">
                        <a:alpha val="0"/>
                      </a:srgbClr>
                    </a:solidFill>
                  </a:ln>
                  <a:solidFill>
                    <a:schemeClr val="tx1">
                      <a:lumMod val="85000"/>
                      <a:lumOff val="15000"/>
                    </a:schemeClr>
                  </a:solidFill>
                  <a:latin typeface="+mn-ea"/>
                </a:rPr>
                <a:t>달러 </a:t>
              </a:r>
              <a:r>
                <a:rPr lang="en-US" altLang="ko-KR" sz="800" b="1" dirty="0">
                  <a:ln>
                    <a:solidFill>
                      <a:srgbClr val="1758E3">
                        <a:alpha val="0"/>
                      </a:srgbClr>
                    </a:solidFill>
                  </a:ln>
                  <a:solidFill>
                    <a:schemeClr val="tx1">
                      <a:lumMod val="85000"/>
                      <a:lumOff val="15000"/>
                    </a:schemeClr>
                  </a:solidFill>
                  <a:latin typeface="+mn-ea"/>
                </a:rPr>
                <a:t>(2021)</a:t>
              </a:r>
            </a:p>
            <a:p>
              <a:pPr fontAlgn="ctr"/>
              <a:r>
                <a:rPr lang="ko-KR" altLang="en-US" sz="1100" b="1" dirty="0">
                  <a:ln>
                    <a:solidFill>
                      <a:srgbClr val="1758E3">
                        <a:alpha val="0"/>
                      </a:srgbClr>
                    </a:solidFill>
                  </a:ln>
                  <a:solidFill>
                    <a:schemeClr val="tx1">
                      <a:lumMod val="85000"/>
                      <a:lumOff val="15000"/>
                    </a:schemeClr>
                  </a:solidFill>
                  <a:latin typeface="+mn-ea"/>
                </a:rPr>
                <a:t>손해</a:t>
              </a:r>
              <a:r>
                <a:rPr lang="en-US" altLang="ko-KR" sz="1100" b="1" dirty="0">
                  <a:ln>
                    <a:solidFill>
                      <a:srgbClr val="1758E3">
                        <a:alpha val="0"/>
                      </a:srgbClr>
                    </a:solidFill>
                  </a:ln>
                  <a:solidFill>
                    <a:schemeClr val="tx1">
                      <a:lumMod val="85000"/>
                      <a:lumOff val="15000"/>
                    </a:schemeClr>
                  </a:solidFill>
                  <a:latin typeface="+mn-ea"/>
                </a:rPr>
                <a:t>: 157</a:t>
              </a:r>
              <a:r>
                <a:rPr lang="ko-KR" altLang="en-US" sz="1100" b="1" dirty="0">
                  <a:ln>
                    <a:solidFill>
                      <a:srgbClr val="1758E3">
                        <a:alpha val="0"/>
                      </a:srgbClr>
                    </a:solidFill>
                  </a:ln>
                  <a:solidFill>
                    <a:schemeClr val="tx1">
                      <a:lumMod val="85000"/>
                      <a:lumOff val="15000"/>
                    </a:schemeClr>
                  </a:solidFill>
                  <a:latin typeface="+mn-ea"/>
                </a:rPr>
                <a:t>달러 </a:t>
              </a:r>
              <a:r>
                <a:rPr lang="en-US" altLang="ko-KR" sz="800" b="1" dirty="0">
                  <a:ln>
                    <a:solidFill>
                      <a:srgbClr val="1758E3">
                        <a:alpha val="0"/>
                      </a:srgbClr>
                    </a:solidFill>
                  </a:ln>
                  <a:solidFill>
                    <a:schemeClr val="tx1">
                      <a:lumMod val="85000"/>
                      <a:lumOff val="15000"/>
                    </a:schemeClr>
                  </a:solidFill>
                  <a:latin typeface="+mn-ea"/>
                </a:rPr>
                <a:t>(2021)</a:t>
              </a:r>
              <a:endParaRPr lang="en-US" altLang="ko-KR" sz="1100" b="1" dirty="0">
                <a:ln>
                  <a:solidFill>
                    <a:srgbClr val="1758E3">
                      <a:alpha val="0"/>
                    </a:srgbClr>
                  </a:solidFill>
                </a:ln>
                <a:solidFill>
                  <a:schemeClr val="tx1">
                    <a:lumMod val="85000"/>
                    <a:lumOff val="15000"/>
                  </a:schemeClr>
                </a:solidFill>
                <a:latin typeface="+mn-ea"/>
              </a:endParaRPr>
            </a:p>
          </p:txBody>
        </p:sp>
        <p:sp>
          <p:nvSpPr>
            <p:cNvPr id="253" name="TextBox 252">
              <a:extLst>
                <a:ext uri="{FF2B5EF4-FFF2-40B4-BE49-F238E27FC236}">
                  <a16:creationId xmlns:a16="http://schemas.microsoft.com/office/drawing/2014/main" id="{B2C1DC63-D58F-7F5F-8D62-6F5FC368ECC3}"/>
                </a:ext>
              </a:extLst>
            </p:cNvPr>
            <p:cNvSpPr txBox="1"/>
            <p:nvPr/>
          </p:nvSpPr>
          <p:spPr>
            <a:xfrm>
              <a:off x="2463751" y="5329047"/>
              <a:ext cx="1224000" cy="351378"/>
            </a:xfrm>
            <a:prstGeom prst="rect">
              <a:avLst/>
            </a:prstGeom>
            <a:noFill/>
            <a:ln>
              <a:noFill/>
            </a:ln>
          </p:spPr>
          <p:txBody>
            <a:bodyPr wrap="square" lIns="0" tIns="0" rIns="0" bIns="0">
              <a:spAutoFit/>
            </a:bodyPr>
            <a:lstStyle>
              <a:defPPr>
                <a:defRPr lang="en-US"/>
              </a:defPPr>
              <a:lvl1pPr fontAlgn="ctr">
                <a:spcAft>
                  <a:spcPts val="100"/>
                </a:spcAft>
                <a:defRPr kumimoji="0" sz="1200" b="1" i="0" u="none" strike="noStrike" normalizeH="0" baseline="0">
                  <a:ln>
                    <a:solidFill>
                      <a:srgbClr val="1758E3">
                        <a:alpha val="0"/>
                      </a:srgbClr>
                    </a:solidFill>
                  </a:ln>
                  <a:solidFill>
                    <a:schemeClr val="tx1">
                      <a:lumMod val="85000"/>
                      <a:lumOff val="15000"/>
                    </a:schemeClr>
                  </a:solidFill>
                  <a:uLnTx/>
                  <a:uFillTx/>
                  <a:latin typeface="+mn-ea"/>
                </a:defRPr>
              </a:lvl1pPr>
            </a:lstStyle>
            <a:p>
              <a:pPr fontAlgn="ctr"/>
              <a:r>
                <a:rPr lang="ko-KR" altLang="en-US" sz="1100" b="1" dirty="0">
                  <a:ln>
                    <a:solidFill>
                      <a:srgbClr val="1758E3">
                        <a:alpha val="0"/>
                      </a:srgbClr>
                    </a:solidFill>
                  </a:ln>
                  <a:solidFill>
                    <a:schemeClr val="tx1">
                      <a:lumMod val="85000"/>
                      <a:lumOff val="15000"/>
                    </a:schemeClr>
                  </a:solidFill>
                  <a:latin typeface="+mn-ea"/>
                </a:rPr>
                <a:t>생명</a:t>
              </a:r>
              <a:r>
                <a:rPr lang="en-US" altLang="ko-KR" sz="1100" b="1" dirty="0">
                  <a:ln>
                    <a:solidFill>
                      <a:srgbClr val="1758E3">
                        <a:alpha val="0"/>
                      </a:srgbClr>
                    </a:solidFill>
                  </a:ln>
                  <a:solidFill>
                    <a:schemeClr val="tx1">
                      <a:lumMod val="85000"/>
                      <a:lumOff val="15000"/>
                    </a:schemeClr>
                  </a:solidFill>
                  <a:latin typeface="+mn-ea"/>
                </a:rPr>
                <a:t>: 3.4% </a:t>
              </a:r>
              <a:r>
                <a:rPr lang="en-US" altLang="ko-KR" sz="800" b="1" dirty="0">
                  <a:ln>
                    <a:solidFill>
                      <a:srgbClr val="1758E3">
                        <a:alpha val="0"/>
                      </a:srgbClr>
                    </a:solidFill>
                  </a:ln>
                  <a:solidFill>
                    <a:schemeClr val="tx1">
                      <a:lumMod val="85000"/>
                      <a:lumOff val="15000"/>
                    </a:schemeClr>
                  </a:solidFill>
                  <a:latin typeface="+mn-ea"/>
                </a:rPr>
                <a:t>(2021)</a:t>
              </a:r>
            </a:p>
            <a:p>
              <a:pPr fontAlgn="ctr"/>
              <a:r>
                <a:rPr lang="ko-KR" altLang="en-US" sz="1100" b="1" dirty="0">
                  <a:ln>
                    <a:solidFill>
                      <a:srgbClr val="1758E3">
                        <a:alpha val="0"/>
                      </a:srgbClr>
                    </a:solidFill>
                  </a:ln>
                  <a:solidFill>
                    <a:schemeClr val="tx1">
                      <a:lumMod val="85000"/>
                      <a:lumOff val="15000"/>
                    </a:schemeClr>
                  </a:solidFill>
                  <a:latin typeface="+mn-ea"/>
                </a:rPr>
                <a:t>손해</a:t>
              </a:r>
              <a:r>
                <a:rPr lang="en-US" altLang="ko-KR" sz="1100" b="1" dirty="0">
                  <a:ln>
                    <a:solidFill>
                      <a:srgbClr val="1758E3">
                        <a:alpha val="0"/>
                      </a:srgbClr>
                    </a:solidFill>
                  </a:ln>
                  <a:solidFill>
                    <a:schemeClr val="tx1">
                      <a:lumMod val="85000"/>
                      <a:lumOff val="15000"/>
                    </a:schemeClr>
                  </a:solidFill>
                  <a:latin typeface="+mn-ea"/>
                </a:rPr>
                <a:t>: 1.4% </a:t>
              </a:r>
              <a:r>
                <a:rPr lang="en-US" altLang="ko-KR" sz="800" b="1" dirty="0">
                  <a:ln>
                    <a:solidFill>
                      <a:srgbClr val="1758E3">
                        <a:alpha val="0"/>
                      </a:srgbClr>
                    </a:solidFill>
                  </a:ln>
                  <a:solidFill>
                    <a:schemeClr val="tx1">
                      <a:lumMod val="85000"/>
                      <a:lumOff val="15000"/>
                    </a:schemeClr>
                  </a:solidFill>
                  <a:latin typeface="+mn-ea"/>
                </a:rPr>
                <a:t>(2021)</a:t>
              </a:r>
              <a:endParaRPr lang="en-US" altLang="ko-KR" sz="1100" b="1" dirty="0">
                <a:ln>
                  <a:solidFill>
                    <a:srgbClr val="1758E3">
                      <a:alpha val="0"/>
                    </a:srgbClr>
                  </a:solidFill>
                </a:ln>
                <a:solidFill>
                  <a:schemeClr val="tx1">
                    <a:lumMod val="85000"/>
                    <a:lumOff val="15000"/>
                  </a:schemeClr>
                </a:solidFill>
                <a:latin typeface="+mn-ea"/>
              </a:endParaRPr>
            </a:p>
          </p:txBody>
        </p:sp>
      </p:grpSp>
    </p:spTree>
    <p:extLst>
      <p:ext uri="{BB962C8B-B14F-4D97-AF65-F5344CB8AC3E}">
        <p14:creationId xmlns:p14="http://schemas.microsoft.com/office/powerpoint/2010/main" val="14947087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859AF789-79B7-40EF-8423-1ABFC633B0AD}"/>
              </a:ext>
            </a:extLst>
          </p:cNvPr>
          <p:cNvSpPr txBox="1">
            <a:spLocks/>
          </p:cNvSpPr>
          <p:nvPr/>
        </p:nvSpPr>
        <p:spPr>
          <a:xfrm>
            <a:off x="1050977" y="1439972"/>
            <a:ext cx="2658874" cy="722312"/>
          </a:xfrm>
          <a:prstGeom prst="rect">
            <a:avLst/>
          </a:prstGeom>
        </p:spPr>
        <p:txBody>
          <a:bodyPr vert="horz" lIns="0" tIns="0" rIns="0" bIns="0" rtlCol="0" anchor="t" anchorCtr="0">
            <a:noAutofit/>
          </a:bodyPr>
          <a:lstStyle>
            <a:lvl1pPr marL="0" indent="0" algn="l" defTabSz="914400" rtl="0" eaLnBrk="1" latinLnBrk="1" hangingPunct="1">
              <a:lnSpc>
                <a:spcPct val="80000"/>
              </a:lnSpc>
              <a:spcBef>
                <a:spcPts val="0"/>
              </a:spcBef>
              <a:spcAft>
                <a:spcPts val="600"/>
              </a:spcAft>
              <a:buFontTx/>
              <a:buNone/>
              <a:defRPr sz="6000" b="1" kern="1200">
                <a:solidFill>
                  <a:schemeClr val="tx2"/>
                </a:solidFill>
                <a:latin typeface="+mj-lt"/>
                <a:ea typeface="+mn-ea"/>
                <a:cs typeface="+mn-cs"/>
              </a:defRPr>
            </a:lvl1pPr>
            <a:lvl2pPr marL="0" indent="0" algn="l" defTabSz="914400" rtl="0" eaLnBrk="1" latinLnBrk="1" hangingPunct="1">
              <a:lnSpc>
                <a:spcPct val="100000"/>
              </a:lnSpc>
              <a:spcBef>
                <a:spcPts val="0"/>
              </a:spcBef>
              <a:spcAft>
                <a:spcPts val="600"/>
              </a:spcAft>
              <a:buFontTx/>
              <a:buNone/>
              <a:defRPr sz="900" kern="1200">
                <a:solidFill>
                  <a:schemeClr val="tx2"/>
                </a:solidFill>
                <a:latin typeface="+mj-lt"/>
                <a:ea typeface="+mn-ea"/>
                <a:cs typeface="+mn-cs"/>
              </a:defRPr>
            </a:lvl2pPr>
            <a:lvl3pPr marL="180000" indent="-180000" algn="l" defTabSz="914400" rtl="0" eaLnBrk="1" latinLnBrk="1" hangingPunct="1">
              <a:lnSpc>
                <a:spcPct val="100000"/>
              </a:lnSpc>
              <a:spcBef>
                <a:spcPts val="0"/>
              </a:spcBef>
              <a:spcAft>
                <a:spcPts val="600"/>
              </a:spcAft>
              <a:buClrTx/>
              <a:buFont typeface="Arial" panose="020B0604020202020204" pitchFamily="34" charset="0"/>
              <a:buChar char="•"/>
              <a:defRPr sz="900" kern="1200">
                <a:solidFill>
                  <a:schemeClr val="tx2"/>
                </a:solidFill>
                <a:latin typeface="+mj-lt"/>
                <a:ea typeface="+mn-ea"/>
                <a:cs typeface="+mn-cs"/>
              </a:defRPr>
            </a:lvl3pPr>
            <a:lvl4pPr marL="360000" indent="-180000" algn="l" defTabSz="914400" rtl="0" eaLnBrk="1" latinLnBrk="1" hangingPunct="1">
              <a:lnSpc>
                <a:spcPct val="100000"/>
              </a:lnSpc>
              <a:spcBef>
                <a:spcPts val="0"/>
              </a:spcBef>
              <a:spcAft>
                <a:spcPts val="600"/>
              </a:spcAft>
              <a:buClrTx/>
              <a:buFont typeface="Arial" panose="020B0604020202020204" pitchFamily="34" charset="0"/>
              <a:buChar char="-"/>
              <a:defRPr sz="900" kern="1200">
                <a:solidFill>
                  <a:schemeClr val="tx2"/>
                </a:solidFill>
                <a:latin typeface="+mj-lt"/>
                <a:ea typeface="+mn-ea"/>
                <a:cs typeface="+mn-cs"/>
              </a:defRPr>
            </a:lvl4pPr>
            <a:lvl5pPr marL="540000" indent="-180000" algn="l" defTabSz="914400" rtl="0" eaLnBrk="1" latinLnBrk="1" hangingPunct="1">
              <a:lnSpc>
                <a:spcPct val="100000"/>
              </a:lnSpc>
              <a:spcBef>
                <a:spcPts val="0"/>
              </a:spcBef>
              <a:spcAft>
                <a:spcPts val="600"/>
              </a:spcAft>
              <a:buClrTx/>
              <a:buFont typeface="Arial" panose="020B0604020202020204" pitchFamily="34" charset="0"/>
              <a:buChar char="•"/>
              <a:defRPr sz="900" kern="1200" baseline="0">
                <a:solidFill>
                  <a:schemeClr val="tx2"/>
                </a:solidFill>
                <a:latin typeface="+mj-lt"/>
                <a:ea typeface="+mn-ea"/>
                <a:cs typeface="+mn-cs"/>
              </a:defRPr>
            </a:lvl5pPr>
            <a:lvl6pPr marL="1098000" indent="-2304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6pPr>
            <a:lvl7pPr marL="1371600" indent="-2844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7pPr>
            <a:lvl8pPr marL="1645200" indent="-2286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1" hangingPunct="1">
              <a:lnSpc>
                <a:spcPct val="80000"/>
              </a:lnSpc>
              <a:spcBef>
                <a:spcPts val="0"/>
              </a:spcBef>
              <a:spcAft>
                <a:spcPts val="600"/>
              </a:spcAft>
              <a:buClrTx/>
              <a:buSzTx/>
              <a:buFontTx/>
              <a:buNone/>
              <a:tabLst/>
              <a:defRPr/>
            </a:pPr>
            <a:r>
              <a:rPr kumimoji="0" lang="en-US" sz="5400" b="1" i="0" u="none" strike="noStrike" kern="1200" cap="none" spc="0" normalizeH="0" baseline="0" noProof="0" dirty="0">
                <a:ln>
                  <a:solidFill>
                    <a:schemeClr val="accent1">
                      <a:alpha val="0"/>
                    </a:schemeClr>
                  </a:solidFill>
                </a:ln>
                <a:solidFill>
                  <a:srgbClr val="00338D"/>
                </a:solidFill>
                <a:effectLst/>
                <a:uLnTx/>
                <a:uFillTx/>
                <a:latin typeface="KPMG Bold"/>
                <a:ea typeface="+mn-ea"/>
                <a:cs typeface="+mn-cs"/>
              </a:rPr>
              <a:t>Contents</a:t>
            </a:r>
          </a:p>
        </p:txBody>
      </p:sp>
      <p:graphicFrame>
        <p:nvGraphicFramePr>
          <p:cNvPr id="9" name="Table 24">
            <a:extLst>
              <a:ext uri="{FF2B5EF4-FFF2-40B4-BE49-F238E27FC236}">
                <a16:creationId xmlns:a16="http://schemas.microsoft.com/office/drawing/2014/main" id="{CC7076F7-0D4D-4B9E-BB41-B7E0BA780CC5}"/>
              </a:ext>
            </a:extLst>
          </p:cNvPr>
          <p:cNvGraphicFramePr>
            <a:graphicFrameLocks/>
          </p:cNvGraphicFramePr>
          <p:nvPr>
            <p:extLst>
              <p:ext uri="{D42A27DB-BD31-4B8C-83A1-F6EECF244321}">
                <p14:modId xmlns:p14="http://schemas.microsoft.com/office/powerpoint/2010/main" val="777802466"/>
              </p:ext>
            </p:extLst>
          </p:nvPr>
        </p:nvGraphicFramePr>
        <p:xfrm>
          <a:off x="1050977" y="2332158"/>
          <a:ext cx="5849657" cy="1792605"/>
        </p:xfrm>
        <a:graphic>
          <a:graphicData uri="http://schemas.openxmlformats.org/drawingml/2006/table">
            <a:tbl>
              <a:tblPr firstRow="1" bandRow="1"/>
              <a:tblGrid>
                <a:gridCol w="558067">
                  <a:extLst>
                    <a:ext uri="{9D8B030D-6E8A-4147-A177-3AD203B41FA5}">
                      <a16:colId xmlns:a16="http://schemas.microsoft.com/office/drawing/2014/main" val="3168549752"/>
                    </a:ext>
                  </a:extLst>
                </a:gridCol>
                <a:gridCol w="4690223">
                  <a:extLst>
                    <a:ext uri="{9D8B030D-6E8A-4147-A177-3AD203B41FA5}">
                      <a16:colId xmlns:a16="http://schemas.microsoft.com/office/drawing/2014/main" val="620299569"/>
                    </a:ext>
                  </a:extLst>
                </a:gridCol>
                <a:gridCol w="601367">
                  <a:extLst>
                    <a:ext uri="{9D8B030D-6E8A-4147-A177-3AD203B41FA5}">
                      <a16:colId xmlns:a16="http://schemas.microsoft.com/office/drawing/2014/main" val="1172101712"/>
                    </a:ext>
                  </a:extLst>
                </a:gridCol>
              </a:tblGrid>
              <a:tr h="597535">
                <a:tc>
                  <a:txBody>
                    <a:bodyPr/>
                    <a:lstStyle/>
                    <a:p>
                      <a:r>
                        <a:rPr kumimoji="0" lang="en-GB" sz="1500" b="1" i="0" u="none" strike="noStrike" kern="1200" cap="none" spc="0" normalizeH="0" baseline="0" dirty="0">
                          <a:ln>
                            <a:solidFill>
                              <a:schemeClr val="accent1">
                                <a:alpha val="0"/>
                              </a:schemeClr>
                            </a:solidFill>
                          </a:ln>
                          <a:solidFill>
                            <a:schemeClr val="bg1"/>
                          </a:solidFill>
                          <a:effectLst/>
                          <a:uLnTx/>
                          <a:uFillTx/>
                          <a:latin typeface="+mj-ea"/>
                          <a:ea typeface="+mj-ea"/>
                          <a:cs typeface="+mn-cs"/>
                        </a:rPr>
                        <a:t>I.</a:t>
                      </a:r>
                    </a:p>
                  </a:txBody>
                  <a:tcPr marL="108000" marR="0" marT="0" marB="0" anchor="ctr">
                    <a:lnL w="12700" cmpd="sng">
                      <a:noFill/>
                    </a:lnL>
                    <a:lnR w="12700" cmpd="sng">
                      <a:noFill/>
                    </a:lnR>
                    <a:lnT w="6350" cap="flat" cmpd="sng" algn="ctr">
                      <a:no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00338D"/>
                    </a:solidFill>
                  </a:tcPr>
                </a:tc>
                <a:tc>
                  <a:txBody>
                    <a:bodyPr/>
                    <a:lstStyle>
                      <a:lvl1pPr marL="0" algn="l" defTabSz="914400" rtl="0" eaLnBrk="1" latinLnBrk="1" hangingPunct="1">
                        <a:defRPr sz="1800" b="1" kern="1200">
                          <a:solidFill>
                            <a:schemeClr val="lt1"/>
                          </a:solidFill>
                          <a:latin typeface="Arial"/>
                        </a:defRPr>
                      </a:lvl1pPr>
                      <a:lvl2pPr marL="457200" algn="l" defTabSz="914400" rtl="0" eaLnBrk="1" latinLnBrk="1" hangingPunct="1">
                        <a:defRPr sz="1800" b="1" kern="1200">
                          <a:solidFill>
                            <a:schemeClr val="lt1"/>
                          </a:solidFill>
                          <a:latin typeface="Arial"/>
                        </a:defRPr>
                      </a:lvl2pPr>
                      <a:lvl3pPr marL="914400" algn="l" defTabSz="914400" rtl="0" eaLnBrk="1" latinLnBrk="1" hangingPunct="1">
                        <a:defRPr sz="1800" b="1" kern="1200">
                          <a:solidFill>
                            <a:schemeClr val="lt1"/>
                          </a:solidFill>
                          <a:latin typeface="Arial"/>
                        </a:defRPr>
                      </a:lvl3pPr>
                      <a:lvl4pPr marL="1371600" algn="l" defTabSz="914400" rtl="0" eaLnBrk="1" latinLnBrk="1" hangingPunct="1">
                        <a:defRPr sz="1800" b="1" kern="1200">
                          <a:solidFill>
                            <a:schemeClr val="lt1"/>
                          </a:solidFill>
                          <a:latin typeface="Arial"/>
                        </a:defRPr>
                      </a:lvl4pPr>
                      <a:lvl5pPr marL="1828800" algn="l" defTabSz="914400" rtl="0" eaLnBrk="1" latinLnBrk="1" hangingPunct="1">
                        <a:defRPr sz="1800" b="1" kern="1200">
                          <a:solidFill>
                            <a:schemeClr val="lt1"/>
                          </a:solidFill>
                          <a:latin typeface="Arial"/>
                        </a:defRPr>
                      </a:lvl5pPr>
                      <a:lvl6pPr marL="2286000" algn="l" defTabSz="914400" rtl="0" eaLnBrk="1" latinLnBrk="1" hangingPunct="1">
                        <a:defRPr sz="1800" b="1" kern="1200">
                          <a:solidFill>
                            <a:schemeClr val="lt1"/>
                          </a:solidFill>
                          <a:latin typeface="Arial"/>
                        </a:defRPr>
                      </a:lvl6pPr>
                      <a:lvl7pPr marL="2743200" algn="l" defTabSz="914400" rtl="0" eaLnBrk="1" latinLnBrk="1" hangingPunct="1">
                        <a:defRPr sz="1800" b="1" kern="1200">
                          <a:solidFill>
                            <a:schemeClr val="lt1"/>
                          </a:solidFill>
                          <a:latin typeface="Arial"/>
                        </a:defRPr>
                      </a:lvl7pPr>
                      <a:lvl8pPr marL="3200400" algn="l" defTabSz="914400" rtl="0" eaLnBrk="1" latinLnBrk="1" hangingPunct="1">
                        <a:defRPr sz="1800" b="1" kern="1200">
                          <a:solidFill>
                            <a:schemeClr val="lt1"/>
                          </a:solidFill>
                          <a:latin typeface="Arial"/>
                        </a:defRPr>
                      </a:lvl8pPr>
                      <a:lvl9pPr marL="3657600" algn="l" defTabSz="914400" rtl="0" eaLnBrk="1" latinLnBrk="1" hangingPunct="1">
                        <a:defRPr sz="1800" b="1" kern="1200">
                          <a:solidFill>
                            <a:schemeClr val="lt1"/>
                          </a:solidFill>
                          <a:latin typeface="Arial"/>
                        </a:defRPr>
                      </a:lvl9pPr>
                    </a:lstStyle>
                    <a:p>
                      <a:r>
                        <a:rPr kumimoji="0" lang="en-US" altLang="ko-KR" sz="1500" b="1" i="0" u="none" strike="noStrike" kern="1200" cap="none" spc="0" normalizeH="0" baseline="0" dirty="0">
                          <a:ln>
                            <a:solidFill>
                              <a:schemeClr val="accent1">
                                <a:alpha val="0"/>
                              </a:schemeClr>
                            </a:solidFill>
                          </a:ln>
                          <a:solidFill>
                            <a:schemeClr val="bg1"/>
                          </a:solidFill>
                          <a:effectLst/>
                          <a:uLnTx/>
                          <a:uFillTx/>
                          <a:latin typeface="+mj-ea"/>
                          <a:ea typeface="+mj-ea"/>
                          <a:cs typeface="+mn-cs"/>
                        </a:rPr>
                        <a:t>I. </a:t>
                      </a:r>
                      <a:r>
                        <a:rPr kumimoji="0" lang="ko-KR" altLang="en-US" sz="1500" b="1" i="0" u="none" strike="noStrike" kern="1200" cap="none" spc="0" normalizeH="0" baseline="0" dirty="0">
                          <a:ln>
                            <a:solidFill>
                              <a:schemeClr val="accent1">
                                <a:alpha val="0"/>
                              </a:schemeClr>
                            </a:solidFill>
                          </a:ln>
                          <a:solidFill>
                            <a:schemeClr val="bg1"/>
                          </a:solidFill>
                          <a:effectLst/>
                          <a:uLnTx/>
                          <a:uFillTx/>
                          <a:latin typeface="+mj-ea"/>
                          <a:ea typeface="+mj-ea"/>
                          <a:cs typeface="+mn-cs"/>
                        </a:rPr>
                        <a:t>국내 보험산업의 돌파구</a:t>
                      </a:r>
                      <a:r>
                        <a:rPr kumimoji="0" lang="en-US" altLang="ko-KR" sz="1500" b="1" i="0" u="none" strike="noStrike" kern="1200" cap="none" spc="0" normalizeH="0" baseline="0" dirty="0">
                          <a:ln>
                            <a:solidFill>
                              <a:schemeClr val="accent1">
                                <a:alpha val="0"/>
                              </a:schemeClr>
                            </a:solidFill>
                          </a:ln>
                          <a:solidFill>
                            <a:schemeClr val="bg1"/>
                          </a:solidFill>
                          <a:effectLst/>
                          <a:uLnTx/>
                          <a:uFillTx/>
                          <a:latin typeface="+mj-ea"/>
                          <a:ea typeface="+mj-ea"/>
                          <a:cs typeface="+mn-cs"/>
                        </a:rPr>
                        <a:t>, </a:t>
                      </a:r>
                      <a:r>
                        <a:rPr kumimoji="0" lang="ko-KR" altLang="en-US" sz="1500" b="1" i="0" u="none" strike="noStrike" kern="1200" cap="none" spc="0" normalizeH="0" baseline="0" dirty="0">
                          <a:ln>
                            <a:solidFill>
                              <a:schemeClr val="accent1">
                                <a:alpha val="0"/>
                              </a:schemeClr>
                            </a:solidFill>
                          </a:ln>
                          <a:solidFill>
                            <a:schemeClr val="bg1"/>
                          </a:solidFill>
                          <a:effectLst/>
                          <a:uLnTx/>
                          <a:uFillTx/>
                          <a:latin typeface="+mj-ea"/>
                          <a:ea typeface="+mj-ea"/>
                          <a:cs typeface="+mn-cs"/>
                        </a:rPr>
                        <a:t>왜 신흥 아시아 태평양 시장인가</a:t>
                      </a:r>
                      <a:r>
                        <a:rPr kumimoji="0" lang="en-US" altLang="ko-KR" sz="1500" b="1" i="0" u="none" strike="noStrike" kern="1200" cap="none" spc="0" normalizeH="0" baseline="0" dirty="0">
                          <a:ln>
                            <a:solidFill>
                              <a:schemeClr val="accent1">
                                <a:alpha val="0"/>
                              </a:schemeClr>
                            </a:solidFill>
                          </a:ln>
                          <a:solidFill>
                            <a:schemeClr val="bg1"/>
                          </a:solidFill>
                          <a:effectLst/>
                          <a:uLnTx/>
                          <a:uFillTx/>
                          <a:latin typeface="+mj-ea"/>
                          <a:ea typeface="+mj-ea"/>
                          <a:cs typeface="+mn-cs"/>
                        </a:rPr>
                        <a:t>?</a:t>
                      </a:r>
                    </a:p>
                  </a:txBody>
                  <a:tcPr marL="0" marR="0" marT="0" marB="0" anchor="ctr">
                    <a:lnL w="12700" cmpd="sng">
                      <a:noFill/>
                    </a:lnL>
                    <a:lnR w="12700" cmpd="sng">
                      <a:noFill/>
                    </a:lnR>
                    <a:lnT w="6350" cap="flat" cmpd="sng" algn="ctr">
                      <a:no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00338D"/>
                    </a:solidFill>
                  </a:tcPr>
                </a:tc>
                <a:tc>
                  <a:txBody>
                    <a:bodyPr/>
                    <a:lstStyle>
                      <a:lvl1pPr marL="0" algn="l" defTabSz="914400" rtl="0" eaLnBrk="1" latinLnBrk="1" hangingPunct="1">
                        <a:defRPr sz="1800" b="1" kern="1200">
                          <a:solidFill>
                            <a:schemeClr val="lt1"/>
                          </a:solidFill>
                          <a:latin typeface="Arial"/>
                        </a:defRPr>
                      </a:lvl1pPr>
                      <a:lvl2pPr marL="457200" algn="l" defTabSz="914400" rtl="0" eaLnBrk="1" latinLnBrk="1" hangingPunct="1">
                        <a:defRPr sz="1800" b="1" kern="1200">
                          <a:solidFill>
                            <a:schemeClr val="lt1"/>
                          </a:solidFill>
                          <a:latin typeface="Arial"/>
                        </a:defRPr>
                      </a:lvl2pPr>
                      <a:lvl3pPr marL="914400" algn="l" defTabSz="914400" rtl="0" eaLnBrk="1" latinLnBrk="1" hangingPunct="1">
                        <a:defRPr sz="1800" b="1" kern="1200">
                          <a:solidFill>
                            <a:schemeClr val="lt1"/>
                          </a:solidFill>
                          <a:latin typeface="Arial"/>
                        </a:defRPr>
                      </a:lvl3pPr>
                      <a:lvl4pPr marL="1371600" algn="l" defTabSz="914400" rtl="0" eaLnBrk="1" latinLnBrk="1" hangingPunct="1">
                        <a:defRPr sz="1800" b="1" kern="1200">
                          <a:solidFill>
                            <a:schemeClr val="lt1"/>
                          </a:solidFill>
                          <a:latin typeface="Arial"/>
                        </a:defRPr>
                      </a:lvl4pPr>
                      <a:lvl5pPr marL="1828800" algn="l" defTabSz="914400" rtl="0" eaLnBrk="1" latinLnBrk="1" hangingPunct="1">
                        <a:defRPr sz="1800" b="1" kern="1200">
                          <a:solidFill>
                            <a:schemeClr val="lt1"/>
                          </a:solidFill>
                          <a:latin typeface="Arial"/>
                        </a:defRPr>
                      </a:lvl5pPr>
                      <a:lvl6pPr marL="2286000" algn="l" defTabSz="914400" rtl="0" eaLnBrk="1" latinLnBrk="1" hangingPunct="1">
                        <a:defRPr sz="1800" b="1" kern="1200">
                          <a:solidFill>
                            <a:schemeClr val="lt1"/>
                          </a:solidFill>
                          <a:latin typeface="Arial"/>
                        </a:defRPr>
                      </a:lvl6pPr>
                      <a:lvl7pPr marL="2743200" algn="l" defTabSz="914400" rtl="0" eaLnBrk="1" latinLnBrk="1" hangingPunct="1">
                        <a:defRPr sz="1800" b="1" kern="1200">
                          <a:solidFill>
                            <a:schemeClr val="lt1"/>
                          </a:solidFill>
                          <a:latin typeface="Arial"/>
                        </a:defRPr>
                      </a:lvl7pPr>
                      <a:lvl8pPr marL="3200400" algn="l" defTabSz="914400" rtl="0" eaLnBrk="1" latinLnBrk="1" hangingPunct="1">
                        <a:defRPr sz="1800" b="1" kern="1200">
                          <a:solidFill>
                            <a:schemeClr val="lt1"/>
                          </a:solidFill>
                          <a:latin typeface="Arial"/>
                        </a:defRPr>
                      </a:lvl8pPr>
                      <a:lvl9pPr marL="3657600" algn="l" defTabSz="914400" rtl="0" eaLnBrk="1" latinLnBrk="1" hangingPunct="1">
                        <a:defRPr sz="1800" b="1" kern="1200">
                          <a:solidFill>
                            <a:schemeClr val="lt1"/>
                          </a:solidFill>
                          <a:latin typeface="Arial"/>
                        </a:defRPr>
                      </a:lvl9pPr>
                    </a:lstStyle>
                    <a:p>
                      <a:pPr algn="r"/>
                      <a:r>
                        <a:rPr kumimoji="0" lang="en-GB" sz="1500" b="1" i="0" u="none" strike="noStrike" kern="1200" cap="none" spc="0" normalizeH="0" baseline="0" dirty="0">
                          <a:ln>
                            <a:solidFill>
                              <a:schemeClr val="accent1">
                                <a:alpha val="0"/>
                              </a:schemeClr>
                            </a:solidFill>
                          </a:ln>
                          <a:solidFill>
                            <a:schemeClr val="bg1"/>
                          </a:solidFill>
                          <a:effectLst/>
                          <a:uLnTx/>
                          <a:uFillTx/>
                          <a:latin typeface="+mj-ea"/>
                          <a:ea typeface="+mj-ea"/>
                          <a:cs typeface="+mn-cs"/>
                        </a:rPr>
                        <a:t>2</a:t>
                      </a:r>
                    </a:p>
                  </a:txBody>
                  <a:tcPr marL="80189" marR="108000" marT="0" marB="0" anchor="ctr">
                    <a:lnL w="12700" cmpd="sng">
                      <a:noFill/>
                    </a:lnL>
                    <a:lnR w="12700" cmpd="sng">
                      <a:noFill/>
                    </a:lnR>
                    <a:lnT w="6350" cap="flat" cmpd="sng" algn="ctr">
                      <a:no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00338D"/>
                    </a:solidFill>
                  </a:tcPr>
                </a:tc>
                <a:extLst>
                  <a:ext uri="{0D108BD9-81ED-4DB2-BD59-A6C34878D82A}">
                    <a16:rowId xmlns:a16="http://schemas.microsoft.com/office/drawing/2014/main" val="2449216587"/>
                  </a:ext>
                </a:extLst>
              </a:tr>
              <a:tr h="59753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solidFill>
                              <a:schemeClr val="accent1">
                                <a:alpha val="0"/>
                              </a:schemeClr>
                            </a:solidFill>
                          </a:ln>
                          <a:solidFill>
                            <a:srgbClr val="00338D"/>
                          </a:solidFill>
                          <a:effectLst/>
                          <a:uLnTx/>
                          <a:uFillTx/>
                          <a:latin typeface="+mn-lt"/>
                          <a:ea typeface="+mn-ea"/>
                          <a:cs typeface="+mn-cs"/>
                        </a:rPr>
                        <a:t>II.</a:t>
                      </a:r>
                    </a:p>
                  </a:txBody>
                  <a:tcPr marL="108000" marR="0" marT="0" marB="0" anchor="ctr">
                    <a:lnL w="12700" cmpd="sng">
                      <a:noFill/>
                    </a:lnL>
                    <a:lnR w="12700" cmpd="sng">
                      <a:noFill/>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1" hangingPunct="1">
                        <a:defRPr sz="1800" kern="1200">
                          <a:solidFill>
                            <a:schemeClr val="dk1"/>
                          </a:solidFill>
                          <a:latin typeface="Arial"/>
                        </a:defRPr>
                      </a:lvl1pPr>
                      <a:lvl2pPr marL="457200" algn="l" defTabSz="914400" rtl="0" eaLnBrk="1" latinLnBrk="1" hangingPunct="1">
                        <a:defRPr sz="1800" kern="1200">
                          <a:solidFill>
                            <a:schemeClr val="dk1"/>
                          </a:solidFill>
                          <a:latin typeface="Arial"/>
                        </a:defRPr>
                      </a:lvl2pPr>
                      <a:lvl3pPr marL="914400" algn="l" defTabSz="914400" rtl="0" eaLnBrk="1" latinLnBrk="1" hangingPunct="1">
                        <a:defRPr sz="1800" kern="1200">
                          <a:solidFill>
                            <a:schemeClr val="dk1"/>
                          </a:solidFill>
                          <a:latin typeface="Arial"/>
                        </a:defRPr>
                      </a:lvl3pPr>
                      <a:lvl4pPr marL="1371600" algn="l" defTabSz="914400" rtl="0" eaLnBrk="1" latinLnBrk="1" hangingPunct="1">
                        <a:defRPr sz="1800" kern="1200">
                          <a:solidFill>
                            <a:schemeClr val="dk1"/>
                          </a:solidFill>
                          <a:latin typeface="Arial"/>
                        </a:defRPr>
                      </a:lvl4pPr>
                      <a:lvl5pPr marL="1828800" algn="l" defTabSz="914400" rtl="0" eaLnBrk="1" latinLnBrk="1" hangingPunct="1">
                        <a:defRPr sz="1800" kern="1200">
                          <a:solidFill>
                            <a:schemeClr val="dk1"/>
                          </a:solidFill>
                          <a:latin typeface="Arial"/>
                        </a:defRPr>
                      </a:lvl5pPr>
                      <a:lvl6pPr marL="2286000" algn="l" defTabSz="914400" rtl="0" eaLnBrk="1" latinLnBrk="1" hangingPunct="1">
                        <a:defRPr sz="1800" kern="1200">
                          <a:solidFill>
                            <a:schemeClr val="dk1"/>
                          </a:solidFill>
                          <a:latin typeface="Arial"/>
                        </a:defRPr>
                      </a:lvl6pPr>
                      <a:lvl7pPr marL="2743200" algn="l" defTabSz="914400" rtl="0" eaLnBrk="1" latinLnBrk="1" hangingPunct="1">
                        <a:defRPr sz="1800" kern="1200">
                          <a:solidFill>
                            <a:schemeClr val="dk1"/>
                          </a:solidFill>
                          <a:latin typeface="Arial"/>
                        </a:defRPr>
                      </a:lvl7pPr>
                      <a:lvl8pPr marL="3200400" algn="l" defTabSz="914400" rtl="0" eaLnBrk="1" latinLnBrk="1" hangingPunct="1">
                        <a:defRPr sz="1800" kern="1200">
                          <a:solidFill>
                            <a:schemeClr val="dk1"/>
                          </a:solidFill>
                          <a:latin typeface="Arial"/>
                        </a:defRPr>
                      </a:lvl8pPr>
                      <a:lvl9pPr marL="3657600" algn="l" defTabSz="914400" rtl="0" eaLnBrk="1" latinLnBrk="1" hangingPunct="1">
                        <a:defRPr sz="1800" kern="1200">
                          <a:solidFill>
                            <a:schemeClr val="dk1"/>
                          </a:solidFill>
                          <a:latin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1500" b="0" i="0" u="none" strike="noStrike" kern="1200" cap="none" spc="0" normalizeH="0" baseline="0" noProof="0" dirty="0">
                          <a:ln>
                            <a:solidFill>
                              <a:schemeClr val="accent1">
                                <a:alpha val="0"/>
                              </a:schemeClr>
                            </a:solidFill>
                          </a:ln>
                          <a:solidFill>
                            <a:srgbClr val="00338D"/>
                          </a:solidFill>
                          <a:effectLst/>
                          <a:uLnTx/>
                          <a:uFillTx/>
                          <a:latin typeface="Arial"/>
                          <a:ea typeface="+mn-ea"/>
                          <a:cs typeface="+mn-cs"/>
                        </a:rPr>
                        <a:t>신흥 아시아 태평양 국가별 보험시장 및 규제 현황 </a:t>
                      </a:r>
                    </a:p>
                  </a:txBody>
                  <a:tcPr marL="0" marR="0" marT="0" marB="0" anchor="ctr">
                    <a:lnL w="12700" cmpd="sng">
                      <a:noFill/>
                    </a:lnL>
                    <a:lnR w="12700" cmpd="sng">
                      <a:noFill/>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1" hangingPunct="1">
                        <a:defRPr sz="1800" kern="1200">
                          <a:solidFill>
                            <a:schemeClr val="dk1"/>
                          </a:solidFill>
                          <a:latin typeface="Arial"/>
                        </a:defRPr>
                      </a:lvl1pPr>
                      <a:lvl2pPr marL="457200" algn="l" defTabSz="914400" rtl="0" eaLnBrk="1" latinLnBrk="1" hangingPunct="1">
                        <a:defRPr sz="1800" kern="1200">
                          <a:solidFill>
                            <a:schemeClr val="dk1"/>
                          </a:solidFill>
                          <a:latin typeface="Arial"/>
                        </a:defRPr>
                      </a:lvl2pPr>
                      <a:lvl3pPr marL="914400" algn="l" defTabSz="914400" rtl="0" eaLnBrk="1" latinLnBrk="1" hangingPunct="1">
                        <a:defRPr sz="1800" kern="1200">
                          <a:solidFill>
                            <a:schemeClr val="dk1"/>
                          </a:solidFill>
                          <a:latin typeface="Arial"/>
                        </a:defRPr>
                      </a:lvl3pPr>
                      <a:lvl4pPr marL="1371600" algn="l" defTabSz="914400" rtl="0" eaLnBrk="1" latinLnBrk="1" hangingPunct="1">
                        <a:defRPr sz="1800" kern="1200">
                          <a:solidFill>
                            <a:schemeClr val="dk1"/>
                          </a:solidFill>
                          <a:latin typeface="Arial"/>
                        </a:defRPr>
                      </a:lvl4pPr>
                      <a:lvl5pPr marL="1828800" algn="l" defTabSz="914400" rtl="0" eaLnBrk="1" latinLnBrk="1" hangingPunct="1">
                        <a:defRPr sz="1800" kern="1200">
                          <a:solidFill>
                            <a:schemeClr val="dk1"/>
                          </a:solidFill>
                          <a:latin typeface="Arial"/>
                        </a:defRPr>
                      </a:lvl5pPr>
                      <a:lvl6pPr marL="2286000" algn="l" defTabSz="914400" rtl="0" eaLnBrk="1" latinLnBrk="1" hangingPunct="1">
                        <a:defRPr sz="1800" kern="1200">
                          <a:solidFill>
                            <a:schemeClr val="dk1"/>
                          </a:solidFill>
                          <a:latin typeface="Arial"/>
                        </a:defRPr>
                      </a:lvl6pPr>
                      <a:lvl7pPr marL="2743200" algn="l" defTabSz="914400" rtl="0" eaLnBrk="1" latinLnBrk="1" hangingPunct="1">
                        <a:defRPr sz="1800" kern="1200">
                          <a:solidFill>
                            <a:schemeClr val="dk1"/>
                          </a:solidFill>
                          <a:latin typeface="Arial"/>
                        </a:defRPr>
                      </a:lvl7pPr>
                      <a:lvl8pPr marL="3200400" algn="l" defTabSz="914400" rtl="0" eaLnBrk="1" latinLnBrk="1" hangingPunct="1">
                        <a:defRPr sz="1800" kern="1200">
                          <a:solidFill>
                            <a:schemeClr val="dk1"/>
                          </a:solidFill>
                          <a:latin typeface="Arial"/>
                        </a:defRPr>
                      </a:lvl8pPr>
                      <a:lvl9pPr marL="3657600" algn="l" defTabSz="914400" rtl="0" eaLnBrk="1" latinLnBrk="1" hangingPunct="1">
                        <a:defRPr sz="1800" kern="1200">
                          <a:solidFill>
                            <a:schemeClr val="dk1"/>
                          </a:solidFill>
                          <a:latin typeface="Arial"/>
                        </a:defRPr>
                      </a:lvl9pPr>
                    </a:lstStyle>
                    <a:p>
                      <a:pPr algn="r"/>
                      <a:r>
                        <a:rPr lang="en-US" altLang="ko-KR" sz="1500" b="0" dirty="0">
                          <a:ln>
                            <a:solidFill>
                              <a:schemeClr val="accent1">
                                <a:alpha val="0"/>
                              </a:schemeClr>
                            </a:solidFill>
                          </a:ln>
                          <a:solidFill>
                            <a:srgbClr val="00338D"/>
                          </a:solidFill>
                          <a:latin typeface="+mn-lt"/>
                        </a:rPr>
                        <a:t>10</a:t>
                      </a:r>
                      <a:endParaRPr lang="en-GB" sz="1500" b="0" dirty="0">
                        <a:ln>
                          <a:solidFill>
                            <a:schemeClr val="accent1">
                              <a:alpha val="0"/>
                            </a:schemeClr>
                          </a:solidFill>
                        </a:ln>
                        <a:solidFill>
                          <a:srgbClr val="00338D"/>
                        </a:solidFill>
                        <a:latin typeface="+mn-lt"/>
                      </a:endParaRPr>
                    </a:p>
                  </a:txBody>
                  <a:tcPr marL="80189" marR="108000" marT="0" marB="0" anchor="ctr">
                    <a:lnL w="12700" cmpd="sng">
                      <a:noFill/>
                    </a:lnL>
                    <a:lnR w="12700" cmpd="sng">
                      <a:noFill/>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60955894"/>
                  </a:ext>
                </a:extLst>
              </a:tr>
              <a:tr h="59753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500" b="0" i="0" u="none" strike="noStrike" kern="1200" cap="none" spc="0" normalizeH="0" baseline="0" noProof="0" dirty="0">
                          <a:ln>
                            <a:solidFill>
                              <a:schemeClr val="accent1">
                                <a:alpha val="0"/>
                              </a:schemeClr>
                            </a:solidFill>
                          </a:ln>
                          <a:solidFill>
                            <a:srgbClr val="00338D"/>
                          </a:solidFill>
                          <a:effectLst/>
                          <a:uLnTx/>
                          <a:uFillTx/>
                          <a:latin typeface="+mn-lt"/>
                          <a:ea typeface="+mn-ea"/>
                          <a:cs typeface="+mn-cs"/>
                        </a:rPr>
                        <a:t>III.</a:t>
                      </a:r>
                      <a:endParaRPr kumimoji="0" lang="en-GB" sz="1500" b="0" i="0" u="none" strike="noStrike" kern="1200" cap="none" spc="0" normalizeH="0" baseline="0" noProof="0" dirty="0">
                        <a:ln>
                          <a:solidFill>
                            <a:schemeClr val="accent1">
                              <a:alpha val="0"/>
                            </a:schemeClr>
                          </a:solidFill>
                        </a:ln>
                        <a:solidFill>
                          <a:srgbClr val="00338D"/>
                        </a:solidFill>
                        <a:effectLst/>
                        <a:uLnTx/>
                        <a:uFillTx/>
                        <a:latin typeface="+mn-lt"/>
                        <a:ea typeface="+mn-ea"/>
                        <a:cs typeface="+mn-cs"/>
                      </a:endParaRPr>
                    </a:p>
                  </a:txBody>
                  <a:tcPr marL="108000" marR="0" marT="0" marB="0" anchor="ctr">
                    <a:lnL w="12700" cmpd="sng">
                      <a:noFill/>
                    </a:lnL>
                    <a:lnR w="12700" cmpd="sng">
                      <a:noFill/>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1500" b="0" i="0" u="none" strike="noStrike" kern="1200" cap="none" spc="0" normalizeH="0" baseline="0" noProof="0" dirty="0">
                          <a:ln>
                            <a:solidFill>
                              <a:schemeClr val="accent1">
                                <a:alpha val="0"/>
                              </a:schemeClr>
                            </a:solidFill>
                          </a:ln>
                          <a:solidFill>
                            <a:srgbClr val="00338D"/>
                          </a:solidFill>
                          <a:effectLst/>
                          <a:uLnTx/>
                          <a:uFillTx/>
                          <a:latin typeface="+mn-lt"/>
                          <a:ea typeface="+mn-ea"/>
                          <a:cs typeface="+mn-cs"/>
                        </a:rPr>
                        <a:t>결론 및 시사점</a:t>
                      </a:r>
                    </a:p>
                  </a:txBody>
                  <a:tcPr marL="0" marR="0" marT="0" marB="0" anchor="ctr">
                    <a:lnL w="12700" cmpd="sng">
                      <a:noFill/>
                    </a:lnL>
                    <a:lnR w="12700" cmpd="sng">
                      <a:noFill/>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1500" b="0" dirty="0">
                          <a:ln>
                            <a:solidFill>
                              <a:schemeClr val="accent1">
                                <a:alpha val="0"/>
                              </a:schemeClr>
                            </a:solidFill>
                          </a:ln>
                          <a:solidFill>
                            <a:srgbClr val="00338D"/>
                          </a:solidFill>
                          <a:latin typeface="+mn-lt"/>
                        </a:rPr>
                        <a:t>81</a:t>
                      </a:r>
                      <a:endParaRPr lang="en-GB" sz="1500" b="0" dirty="0">
                        <a:ln>
                          <a:solidFill>
                            <a:schemeClr val="accent1">
                              <a:alpha val="0"/>
                            </a:schemeClr>
                          </a:solidFill>
                        </a:ln>
                        <a:solidFill>
                          <a:srgbClr val="00338D"/>
                        </a:solidFill>
                        <a:latin typeface="+mn-lt"/>
                      </a:endParaRPr>
                    </a:p>
                  </a:txBody>
                  <a:tcPr marL="80189" marR="108000" marT="0" marB="0" anchor="ctr">
                    <a:lnL w="12700" cmpd="sng">
                      <a:noFill/>
                    </a:lnL>
                    <a:lnR w="12700" cmpd="sng">
                      <a:noFill/>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24690467"/>
                  </a:ext>
                </a:extLst>
              </a:tr>
            </a:tbl>
          </a:graphicData>
        </a:graphic>
      </p:graphicFrame>
      <p:sp>
        <p:nvSpPr>
          <p:cNvPr id="19" name="Shape 8">
            <a:extLst>
              <a:ext uri="{FF2B5EF4-FFF2-40B4-BE49-F238E27FC236}">
                <a16:creationId xmlns:a16="http://schemas.microsoft.com/office/drawing/2014/main" id="{F2ADC7BC-303F-43A7-995C-B785DE2605A8}"/>
              </a:ext>
            </a:extLst>
          </p:cNvPr>
          <p:cNvSpPr txBox="1">
            <a:spLocks/>
          </p:cNvSpPr>
          <p:nvPr/>
        </p:nvSpPr>
        <p:spPr>
          <a:xfrm>
            <a:off x="9174564" y="643683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mtClean="0">
                <a:ln>
                  <a:solidFill>
                    <a:schemeClr val="accent1">
                      <a:alpha val="0"/>
                    </a:schemeClr>
                  </a:solidFill>
                </a:ln>
                <a:solidFill>
                  <a:schemeClr val="tx2"/>
                </a:solidFill>
                <a:cs typeface="Arial" panose="020B0604020202020204" pitchFamily="34" charset="0"/>
              </a:rPr>
              <a:pPr algn="r"/>
              <a:t>2</a:t>
            </a:fld>
            <a:endParaRPr lang="en-GB" dirty="0">
              <a:ln>
                <a:solidFill>
                  <a:schemeClr val="accent1">
                    <a:alpha val="0"/>
                  </a:schemeClr>
                </a:solidFill>
              </a:ln>
              <a:solidFill>
                <a:schemeClr val="tx2"/>
              </a:solidFill>
              <a:cs typeface="Arial" panose="020B0604020202020204" pitchFamily="34" charset="0"/>
            </a:endParaRPr>
          </a:p>
        </p:txBody>
      </p:sp>
    </p:spTree>
    <p:extLst>
      <p:ext uri="{BB962C8B-B14F-4D97-AF65-F5344CB8AC3E}">
        <p14:creationId xmlns:p14="http://schemas.microsoft.com/office/powerpoint/2010/main" val="275778082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8" name="그룹 57">
            <a:extLst>
              <a:ext uri="{FF2B5EF4-FFF2-40B4-BE49-F238E27FC236}">
                <a16:creationId xmlns:a16="http://schemas.microsoft.com/office/drawing/2014/main" id="{4C6D0E5C-2935-FCC3-012C-F80A2503CDD7}"/>
              </a:ext>
            </a:extLst>
          </p:cNvPr>
          <p:cNvGrpSpPr/>
          <p:nvPr/>
        </p:nvGrpSpPr>
        <p:grpSpPr>
          <a:xfrm>
            <a:off x="5132387" y="1196975"/>
            <a:ext cx="4294836" cy="5000486"/>
            <a:chOff x="478777" y="1196975"/>
            <a:chExt cx="4294836" cy="5000486"/>
          </a:xfrm>
        </p:grpSpPr>
        <p:grpSp>
          <p:nvGrpSpPr>
            <p:cNvPr id="59" name="그룹 58">
              <a:extLst>
                <a:ext uri="{FF2B5EF4-FFF2-40B4-BE49-F238E27FC236}">
                  <a16:creationId xmlns:a16="http://schemas.microsoft.com/office/drawing/2014/main" id="{08795B1C-C4E0-8496-9742-4F54F910CB59}"/>
                </a:ext>
              </a:extLst>
            </p:cNvPr>
            <p:cNvGrpSpPr/>
            <p:nvPr/>
          </p:nvGrpSpPr>
          <p:grpSpPr>
            <a:xfrm>
              <a:off x="478777" y="1196975"/>
              <a:ext cx="4294836" cy="3559501"/>
              <a:chOff x="5132387" y="1196975"/>
              <a:chExt cx="4294836" cy="3559501"/>
            </a:xfrm>
          </p:grpSpPr>
          <p:grpSp>
            <p:nvGrpSpPr>
              <p:cNvPr id="62" name="그룹 61">
                <a:extLst>
                  <a:ext uri="{FF2B5EF4-FFF2-40B4-BE49-F238E27FC236}">
                    <a16:creationId xmlns:a16="http://schemas.microsoft.com/office/drawing/2014/main" id="{582084C9-78BD-84FA-310A-148682EEA0F0}"/>
                  </a:ext>
                </a:extLst>
              </p:cNvPr>
              <p:cNvGrpSpPr/>
              <p:nvPr/>
            </p:nvGrpSpPr>
            <p:grpSpPr>
              <a:xfrm>
                <a:off x="5132387" y="1196975"/>
                <a:ext cx="4284613" cy="530906"/>
                <a:chOff x="5132387" y="1196975"/>
                <a:chExt cx="4284613" cy="530906"/>
              </a:xfrm>
            </p:grpSpPr>
            <p:grpSp>
              <p:nvGrpSpPr>
                <p:cNvPr id="64" name="그룹 63">
                  <a:extLst>
                    <a:ext uri="{FF2B5EF4-FFF2-40B4-BE49-F238E27FC236}">
                      <a16:creationId xmlns:a16="http://schemas.microsoft.com/office/drawing/2014/main" id="{41938706-7AB6-6C1D-EAF9-A9600C393F51}"/>
                    </a:ext>
                  </a:extLst>
                </p:cNvPr>
                <p:cNvGrpSpPr/>
                <p:nvPr/>
              </p:nvGrpSpPr>
              <p:grpSpPr>
                <a:xfrm>
                  <a:off x="5132387" y="1196975"/>
                  <a:ext cx="4284613" cy="276837"/>
                  <a:chOff x="5132387" y="2176483"/>
                  <a:chExt cx="4284613" cy="276837"/>
                </a:xfrm>
              </p:grpSpPr>
              <p:sp>
                <p:nvSpPr>
                  <p:cNvPr id="67" name="TextBox 66">
                    <a:extLst>
                      <a:ext uri="{FF2B5EF4-FFF2-40B4-BE49-F238E27FC236}">
                        <a16:creationId xmlns:a16="http://schemas.microsoft.com/office/drawing/2014/main" id="{592EEA28-F444-E133-5679-A420832A10CC}"/>
                      </a:ext>
                    </a:extLst>
                  </p:cNvPr>
                  <p:cNvSpPr txBox="1"/>
                  <p:nvPr/>
                </p:nvSpPr>
                <p:spPr>
                  <a:xfrm>
                    <a:off x="5132387" y="2210039"/>
                    <a:ext cx="2186496" cy="200055"/>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ko-KR" altLang="en-US" sz="1300" dirty="0">
                        <a:ln>
                          <a:solidFill>
                            <a:prstClr val="white">
                              <a:lumMod val="75000"/>
                              <a:alpha val="0"/>
                            </a:prstClr>
                          </a:solidFill>
                        </a:ln>
                        <a:solidFill>
                          <a:srgbClr val="00338D"/>
                        </a:solidFill>
                        <a:latin typeface="KoPub돋움체 Bold" panose="00000800000000000000" pitchFamily="2" charset="-127"/>
                        <a:ea typeface="KoPub돋움체 Bold" panose="00000800000000000000" pitchFamily="2" charset="-127"/>
                        <a:cs typeface="Univers for KPMG"/>
                      </a:rPr>
                      <a:t>말레이시아 등록 보험대리인 현황</a:t>
                    </a:r>
                    <a:endParaRPr kumimoji="0" lang="ko-KR" altLang="en-US" sz="1300" b="0" i="0" u="none" strike="noStrike" kern="1200" cap="none" spc="0" normalizeH="0" baseline="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endParaRPr>
                  </a:p>
                </p:txBody>
              </p:sp>
              <p:cxnSp>
                <p:nvCxnSpPr>
                  <p:cNvPr id="68" name="직선 연결선 67">
                    <a:extLst>
                      <a:ext uri="{FF2B5EF4-FFF2-40B4-BE49-F238E27FC236}">
                        <a16:creationId xmlns:a16="http://schemas.microsoft.com/office/drawing/2014/main" id="{D9A510EB-3195-6AD2-3515-9FC52A484CE5}"/>
                      </a:ext>
                    </a:extLst>
                  </p:cNvPr>
                  <p:cNvCxnSpPr/>
                  <p:nvPr/>
                </p:nvCxnSpPr>
                <p:spPr>
                  <a:xfrm>
                    <a:off x="5132387" y="2176483"/>
                    <a:ext cx="4284613"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69" name="직선 연결선 68">
                    <a:extLst>
                      <a:ext uri="{FF2B5EF4-FFF2-40B4-BE49-F238E27FC236}">
                        <a16:creationId xmlns:a16="http://schemas.microsoft.com/office/drawing/2014/main" id="{A8389159-2BB3-D383-58E9-698FA041450C}"/>
                      </a:ext>
                    </a:extLst>
                  </p:cNvPr>
                  <p:cNvCxnSpPr/>
                  <p:nvPr/>
                </p:nvCxnSpPr>
                <p:spPr>
                  <a:xfrm>
                    <a:off x="5132387" y="2453320"/>
                    <a:ext cx="4284613"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65" name="object 38">
                  <a:extLst>
                    <a:ext uri="{FF2B5EF4-FFF2-40B4-BE49-F238E27FC236}">
                      <a16:creationId xmlns:a16="http://schemas.microsoft.com/office/drawing/2014/main" id="{46A8A5B3-AD05-DC28-C687-682C19969B2F}"/>
                    </a:ext>
                  </a:extLst>
                </p:cNvPr>
                <p:cNvSpPr txBox="1"/>
                <p:nvPr/>
              </p:nvSpPr>
              <p:spPr>
                <a:xfrm>
                  <a:off x="5132387" y="1604642"/>
                  <a:ext cx="648000" cy="123239"/>
                </a:xfrm>
                <a:prstGeom prst="rect">
                  <a:avLst/>
                </a:prstGeom>
              </p:spPr>
              <p:txBody>
                <a:bodyPr vert="horz" wrap="square" lIns="0" tIns="12065" rIns="0" bIns="0" rtlCol="0">
                  <a:spAutoFit/>
                </a:bodyPr>
                <a:lstStyle>
                  <a:defPPr>
                    <a:defRPr lang="en-US"/>
                  </a:defPPr>
                  <a:lvl1pPr marL="12700" marR="5080" lvl="0" indent="0" algn="r" defTabSz="914400" fontAlgn="auto">
                    <a:lnSpc>
                      <a:spcPct val="90000"/>
                    </a:lnSpc>
                    <a:spcBef>
                      <a:spcPts val="95"/>
                    </a:spcBef>
                    <a:spcAft>
                      <a:spcPts val="0"/>
                    </a:spcAft>
                    <a:buClrTx/>
                    <a:buSzTx/>
                    <a:buFontTx/>
                    <a:buNone/>
                    <a:tabLst/>
                    <a:defRPr kumimoji="0" sz="1050" b="0" i="0" u="none" strike="noStrike" cap="none" spc="0" normalizeH="0" baseline="0">
                      <a:ln>
                        <a:noFill/>
                      </a:ln>
                      <a:gradFill>
                        <a:gsLst>
                          <a:gs pos="0">
                            <a:schemeClr val="bg1">
                              <a:lumMod val="65000"/>
                            </a:schemeClr>
                          </a:gs>
                          <a:gs pos="100000">
                            <a:schemeClr val="bg1">
                              <a:lumMod val="65000"/>
                            </a:schemeClr>
                          </a:gs>
                        </a:gsLst>
                        <a:lin ang="5400000" scaled="1"/>
                      </a:gradFill>
                      <a:effectLst/>
                      <a:uLnTx/>
                      <a:uFillTx/>
                      <a:latin typeface="KoPub돋움체 Bold" panose="00000800000000000000" pitchFamily="2" charset="-127"/>
                      <a:ea typeface="KoPub돋움체 Bold" panose="00000800000000000000" pitchFamily="2" charset="-127"/>
                      <a:cs typeface="Calibri"/>
                    </a:defRPr>
                  </a:lvl1pPr>
                </a:lstStyle>
                <a:p>
                  <a:pPr algn="l"/>
                  <a:r>
                    <a:rPr lang="en-US" altLang="ko-KR" sz="800" spc="-50" dirty="0">
                      <a:ln>
                        <a:solidFill>
                          <a:srgbClr val="FD349C">
                            <a:alpha val="0"/>
                          </a:srgbClr>
                        </a:solidFill>
                      </a:ln>
                      <a:solidFill>
                        <a:schemeClr val="tx1">
                          <a:lumMod val="50000"/>
                          <a:lumOff val="50000"/>
                        </a:schemeClr>
                      </a:solidFill>
                      <a:latin typeface="KoPub돋움체 Medium" panose="02020603020101020101" pitchFamily="18" charset="-127"/>
                      <a:ea typeface="KoPub돋움체 Medium" panose="02020603020101020101" pitchFamily="18" charset="-127"/>
                      <a:cs typeface="+mn-cs"/>
                    </a:rPr>
                    <a:t>(</a:t>
                  </a:r>
                  <a:r>
                    <a:rPr lang="ko-KR" altLang="en-US" sz="800" spc="-50" dirty="0">
                      <a:ln>
                        <a:solidFill>
                          <a:srgbClr val="FD349C">
                            <a:alpha val="0"/>
                          </a:srgbClr>
                        </a:solidFill>
                      </a:ln>
                      <a:solidFill>
                        <a:schemeClr val="tx1">
                          <a:lumMod val="50000"/>
                          <a:lumOff val="50000"/>
                        </a:schemeClr>
                      </a:solidFill>
                      <a:latin typeface="KoPub돋움체 Medium" panose="02020603020101020101" pitchFamily="18" charset="-127"/>
                      <a:ea typeface="KoPub돋움체 Medium" panose="02020603020101020101" pitchFamily="18" charset="-127"/>
                      <a:cs typeface="+mn-cs"/>
                    </a:rPr>
                    <a:t>개</a:t>
                  </a:r>
                  <a:r>
                    <a:rPr lang="en-US" altLang="ko-KR" sz="800" spc="-50" dirty="0">
                      <a:ln>
                        <a:solidFill>
                          <a:srgbClr val="FD349C">
                            <a:alpha val="0"/>
                          </a:srgbClr>
                        </a:solidFill>
                      </a:ln>
                      <a:solidFill>
                        <a:schemeClr val="tx1">
                          <a:lumMod val="50000"/>
                          <a:lumOff val="50000"/>
                        </a:schemeClr>
                      </a:solidFill>
                      <a:latin typeface="KoPub돋움체 Medium" panose="02020603020101020101" pitchFamily="18" charset="-127"/>
                      <a:ea typeface="KoPub돋움체 Medium" panose="02020603020101020101" pitchFamily="18" charset="-127"/>
                      <a:cs typeface="+mn-cs"/>
                    </a:rPr>
                    <a:t>)</a:t>
                  </a:r>
                  <a:endParaRPr lang="ko-KR" altLang="en-US" sz="800" spc="-50" dirty="0">
                    <a:ln>
                      <a:solidFill>
                        <a:srgbClr val="FD349C">
                          <a:alpha val="0"/>
                        </a:srgbClr>
                      </a:solidFill>
                    </a:ln>
                    <a:solidFill>
                      <a:schemeClr val="tx1">
                        <a:lumMod val="50000"/>
                        <a:lumOff val="50000"/>
                      </a:schemeClr>
                    </a:solidFill>
                    <a:latin typeface="KoPub돋움체 Medium" panose="02020603020101020101" pitchFamily="18" charset="-127"/>
                    <a:ea typeface="KoPub돋움체 Medium" panose="02020603020101020101" pitchFamily="18" charset="-127"/>
                    <a:cs typeface="+mn-cs"/>
                  </a:endParaRPr>
                </a:p>
              </p:txBody>
            </p:sp>
          </p:grpSp>
          <p:graphicFrame>
            <p:nvGraphicFramePr>
              <p:cNvPr id="63" name="차트 62">
                <a:extLst>
                  <a:ext uri="{FF2B5EF4-FFF2-40B4-BE49-F238E27FC236}">
                    <a16:creationId xmlns:a16="http://schemas.microsoft.com/office/drawing/2014/main" id="{559036CE-8BAB-DDD0-4488-D1FF79896334}"/>
                  </a:ext>
                </a:extLst>
              </p:cNvPr>
              <p:cNvGraphicFramePr/>
              <p:nvPr>
                <p:extLst>
                  <p:ext uri="{D42A27DB-BD31-4B8C-83A1-F6EECF244321}">
                    <p14:modId xmlns:p14="http://schemas.microsoft.com/office/powerpoint/2010/main" val="4078009683"/>
                  </p:ext>
                </p:extLst>
              </p:nvPr>
            </p:nvGraphicFramePr>
            <p:xfrm>
              <a:off x="5132387" y="1697545"/>
              <a:ext cx="4294836" cy="3058931"/>
            </p:xfrm>
            <a:graphic>
              <a:graphicData uri="http://schemas.openxmlformats.org/drawingml/2006/chart">
                <c:chart xmlns:c="http://schemas.openxmlformats.org/drawingml/2006/chart" xmlns:r="http://schemas.openxmlformats.org/officeDocument/2006/relationships" r:id="rId3"/>
              </a:graphicData>
            </a:graphic>
          </p:graphicFrame>
        </p:grpSp>
        <p:sp>
          <p:nvSpPr>
            <p:cNvPr id="60" name="TextBox 59">
              <a:extLst>
                <a:ext uri="{FF2B5EF4-FFF2-40B4-BE49-F238E27FC236}">
                  <a16:creationId xmlns:a16="http://schemas.microsoft.com/office/drawing/2014/main" id="{2EF14F6B-8E53-19EA-40C1-ABCE2C00E01F}"/>
                </a:ext>
              </a:extLst>
            </p:cNvPr>
            <p:cNvSpPr txBox="1"/>
            <p:nvPr/>
          </p:nvSpPr>
          <p:spPr>
            <a:xfrm>
              <a:off x="478777" y="5175061"/>
              <a:ext cx="4294800" cy="1022400"/>
            </a:xfrm>
            <a:prstGeom prst="rect">
              <a:avLst/>
            </a:prstGeom>
            <a:solidFill>
              <a:srgbClr val="DEF7FF"/>
            </a:solidFill>
            <a:ln w="3175">
              <a:solidFill>
                <a:srgbClr val="99E3FB"/>
              </a:solidFill>
            </a:ln>
          </p:spPr>
          <p:txBody>
            <a:bodyPr wrap="square" lIns="108000" tIns="72000" rIns="108000" bIns="72000" anchor="t">
              <a:noAutofit/>
            </a:bodyPr>
            <a:lstStyle>
              <a:defPPr>
                <a:defRPr lang="en-US"/>
              </a:defPPr>
              <a:lvl1pPr marL="108000" indent="-108000" defTabSz="457200">
                <a:lnSpc>
                  <a:spcPct val="110000"/>
                </a:lnSpc>
                <a:spcAft>
                  <a:spcPts val="300"/>
                </a:spcAft>
                <a:buClr>
                  <a:schemeClr val="tx1">
                    <a:lumMod val="85000"/>
                    <a:lumOff val="15000"/>
                  </a:schemeClr>
                </a:buClr>
                <a:buFont typeface="Arial" panose="020B0604020202020204" pitchFamily="34" charset="0"/>
                <a:buChar char="•"/>
                <a:defRPr sz="1000" b="1">
                  <a:ln>
                    <a:solidFill>
                      <a:schemeClr val="accent5">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ko-KR" altLang="en-US" dirty="0"/>
                <a:t>말레이시아 생명보험 보험대리인은 </a:t>
              </a:r>
              <a:r>
                <a:rPr lang="en-US" altLang="ko-KR" dirty="0"/>
                <a:t>2018</a:t>
              </a:r>
              <a:r>
                <a:rPr lang="ko-KR" altLang="en-US" dirty="0"/>
                <a:t>년 이후 지속 증가세를 기록하며</a:t>
              </a:r>
              <a:r>
                <a:rPr lang="en-US" altLang="ko-KR" dirty="0"/>
                <a:t> 2021</a:t>
              </a:r>
              <a:r>
                <a:rPr lang="ko-KR" altLang="en-US" dirty="0"/>
                <a:t>년 기준 전년대비 </a:t>
              </a:r>
              <a:r>
                <a:rPr lang="en-US" altLang="ko-KR" dirty="0"/>
                <a:t>6,026</a:t>
              </a:r>
              <a:r>
                <a:rPr lang="ko-KR" altLang="en-US" dirty="0"/>
                <a:t>개가 증가한 </a:t>
              </a:r>
              <a:r>
                <a:rPr lang="en-US" altLang="ko-KR" dirty="0"/>
                <a:t>88,068</a:t>
              </a:r>
              <a:r>
                <a:rPr lang="ko-KR" altLang="en-US" dirty="0"/>
                <a:t>개를 기록</a:t>
              </a:r>
              <a:endParaRPr lang="en-US" altLang="ko-KR" dirty="0"/>
            </a:p>
            <a:p>
              <a:r>
                <a:rPr lang="ko-KR" altLang="en-US" dirty="0"/>
                <a:t>손해보험 보험대리인의 경우</a:t>
              </a:r>
              <a:r>
                <a:rPr lang="en-US" altLang="ko-KR" dirty="0"/>
                <a:t>, 2020</a:t>
              </a:r>
              <a:r>
                <a:rPr lang="ko-KR" altLang="en-US" dirty="0"/>
                <a:t>년까지 감소하는 추이를 보였으나</a:t>
              </a:r>
              <a:r>
                <a:rPr lang="en-US" altLang="ko-KR" dirty="0"/>
                <a:t>, 2021</a:t>
              </a:r>
              <a:r>
                <a:rPr lang="ko-KR" altLang="en-US" dirty="0"/>
                <a:t>년에는 전년대비 </a:t>
              </a:r>
              <a:r>
                <a:rPr lang="en-US" altLang="ko-KR" dirty="0"/>
                <a:t>1,780</a:t>
              </a:r>
              <a:r>
                <a:rPr lang="ko-KR" altLang="en-US" dirty="0"/>
                <a:t>개가 증가한 </a:t>
              </a:r>
              <a:r>
                <a:rPr lang="en-US" altLang="ko-KR" dirty="0"/>
                <a:t>39,877</a:t>
              </a:r>
              <a:r>
                <a:rPr lang="ko-KR" altLang="en-US" dirty="0"/>
                <a:t>개를 기록하며 증가세로 전환</a:t>
              </a:r>
              <a:endParaRPr lang="en-US" altLang="ko-KR" dirty="0"/>
            </a:p>
          </p:txBody>
        </p:sp>
        <p:sp>
          <p:nvSpPr>
            <p:cNvPr id="61" name="TextBox 60">
              <a:extLst>
                <a:ext uri="{FF2B5EF4-FFF2-40B4-BE49-F238E27FC236}">
                  <a16:creationId xmlns:a16="http://schemas.microsoft.com/office/drawing/2014/main" id="{17A3057F-D9F5-56B3-68FF-DB7B24EAC318}"/>
                </a:ext>
              </a:extLst>
            </p:cNvPr>
            <p:cNvSpPr txBox="1"/>
            <p:nvPr/>
          </p:nvSpPr>
          <p:spPr>
            <a:xfrm>
              <a:off x="478777" y="4747995"/>
              <a:ext cx="4294800" cy="195814"/>
            </a:xfrm>
            <a:prstGeom prst="rect">
              <a:avLst/>
            </a:prstGeom>
            <a:noFill/>
            <a:ln>
              <a:noFill/>
            </a:ln>
          </p:spPr>
          <p:txBody>
            <a:bodyPr wrap="square" lIns="0" tIns="72000" rIns="0" bIns="0" rtlCol="0" anchor="t">
              <a:spAutoFit/>
            </a:bodyPr>
            <a:lstStyle>
              <a:defPPr>
                <a:defRPr lang="en-US"/>
              </a:defPPr>
              <a:lvl1pPr lvl="0">
                <a:defRPr sz="800">
                  <a:ln>
                    <a:solidFill>
                      <a:prstClr val="white">
                        <a:lumMod val="75000"/>
                        <a:alpha val="0"/>
                      </a:prstClr>
                    </a:solidFill>
                  </a:ln>
                  <a:solidFill>
                    <a:prstClr val="white">
                      <a:lumMod val="50000"/>
                    </a:prstClr>
                  </a:solidFill>
                  <a:latin typeface="KoPub돋움체 Medium" panose="00000600000000000000" pitchFamily="2" charset="-127"/>
                  <a:ea typeface="KoPub돋움체 Medium" panose="00000600000000000000" pitchFamily="2" charset="-127"/>
                </a:defRPr>
              </a:lvl1pPr>
            </a:lstStyle>
            <a:p>
              <a:r>
                <a:rPr lang="en-US" altLang="ko-KR" dirty="0">
                  <a:solidFill>
                    <a:schemeClr val="bg1">
                      <a:lumMod val="50000"/>
                    </a:schemeClr>
                  </a:solidFill>
                </a:rPr>
                <a:t>Source: Bank Negara Malaysia, </a:t>
              </a:r>
              <a:r>
                <a:rPr lang="ko-KR" altLang="en-US" dirty="0" err="1">
                  <a:solidFill>
                    <a:schemeClr val="bg1">
                      <a:lumMod val="50000"/>
                    </a:schemeClr>
                  </a:solidFill>
                </a:rPr>
                <a:t>삼정</a:t>
              </a:r>
              <a:r>
                <a:rPr lang="en-US" altLang="ko-KR" dirty="0">
                  <a:solidFill>
                    <a:schemeClr val="bg1">
                      <a:lumMod val="50000"/>
                    </a:schemeClr>
                  </a:solidFill>
                </a:rPr>
                <a:t>KPMG </a:t>
              </a:r>
              <a:r>
                <a:rPr lang="ko-KR" altLang="en-US" dirty="0">
                  <a:solidFill>
                    <a:schemeClr val="bg1">
                      <a:lumMod val="50000"/>
                    </a:schemeClr>
                  </a:solidFill>
                </a:rPr>
                <a:t>경제연구원 재구성</a:t>
              </a:r>
              <a:endParaRPr lang="en-US" altLang="ko-KR" dirty="0">
                <a:solidFill>
                  <a:schemeClr val="bg1">
                    <a:lumMod val="50000"/>
                  </a:schemeClr>
                </a:solidFill>
              </a:endParaRPr>
            </a:p>
          </p:txBody>
        </p:sp>
      </p:grpSp>
      <p:sp>
        <p:nvSpPr>
          <p:cNvPr id="2" name="텍스트 개체 틀 1">
            <a:extLst>
              <a:ext uri="{FF2B5EF4-FFF2-40B4-BE49-F238E27FC236}">
                <a16:creationId xmlns:a16="http://schemas.microsoft.com/office/drawing/2014/main" id="{11D01EDC-383F-7EC9-5195-CCBAAD0A81F2}"/>
              </a:ext>
            </a:extLst>
          </p:cNvPr>
          <p:cNvSpPr>
            <a:spLocks noGrp="1"/>
          </p:cNvSpPr>
          <p:nvPr>
            <p:ph type="body" sz="quarter" idx="10"/>
          </p:nvPr>
        </p:nvSpPr>
        <p:spPr/>
        <p:txBody>
          <a:bodyPr/>
          <a:lstStyle/>
          <a:p>
            <a:r>
              <a:rPr lang="en-US" altLang="ko-KR" dirty="0"/>
              <a:t>II. </a:t>
            </a:r>
            <a:r>
              <a:rPr lang="ko-KR" altLang="en-US" dirty="0"/>
              <a:t>신흥 아시아 태평양 국가별 보험시장 및 규제 현황 </a:t>
            </a:r>
          </a:p>
        </p:txBody>
      </p:sp>
      <p:sp>
        <p:nvSpPr>
          <p:cNvPr id="3" name="텍스트 개체 틀 2">
            <a:extLst>
              <a:ext uri="{FF2B5EF4-FFF2-40B4-BE49-F238E27FC236}">
                <a16:creationId xmlns:a16="http://schemas.microsoft.com/office/drawing/2014/main" id="{F8A23C6E-913D-E903-F49E-D387E0794A26}"/>
              </a:ext>
            </a:extLst>
          </p:cNvPr>
          <p:cNvSpPr>
            <a:spLocks noGrp="1"/>
          </p:cNvSpPr>
          <p:nvPr>
            <p:ph type="body" sz="quarter" idx="11"/>
          </p:nvPr>
        </p:nvSpPr>
        <p:spPr/>
        <p:txBody>
          <a:bodyPr/>
          <a:lstStyle/>
          <a:p>
            <a:r>
              <a:rPr lang="ko-KR" altLang="en-US" dirty="0"/>
              <a:t>말레이시아 보험시장 현황</a:t>
            </a:r>
          </a:p>
        </p:txBody>
      </p:sp>
      <p:grpSp>
        <p:nvGrpSpPr>
          <p:cNvPr id="8" name="그룹 7">
            <a:extLst>
              <a:ext uri="{FF2B5EF4-FFF2-40B4-BE49-F238E27FC236}">
                <a16:creationId xmlns:a16="http://schemas.microsoft.com/office/drawing/2014/main" id="{CF339EF8-CDD2-8167-E858-5E11F975362A}"/>
              </a:ext>
            </a:extLst>
          </p:cNvPr>
          <p:cNvGrpSpPr/>
          <p:nvPr/>
        </p:nvGrpSpPr>
        <p:grpSpPr>
          <a:xfrm>
            <a:off x="7601665" y="457150"/>
            <a:ext cx="2158277" cy="565347"/>
            <a:chOff x="7601665" y="457150"/>
            <a:chExt cx="2158277" cy="565347"/>
          </a:xfrm>
        </p:grpSpPr>
        <p:pic>
          <p:nvPicPr>
            <p:cNvPr id="9" name="그림 8" descr="지도이(가) 표시된 사진&#10;&#10;자동 생성된 설명">
              <a:extLst>
                <a:ext uri="{FF2B5EF4-FFF2-40B4-BE49-F238E27FC236}">
                  <a16:creationId xmlns:a16="http://schemas.microsoft.com/office/drawing/2014/main" id="{D28A6777-9643-5EA9-E5E7-08ACDA084807}"/>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contrast="-40000"/>
                      </a14:imgEffect>
                    </a14:imgLayer>
                  </a14:imgProps>
                </a:ext>
              </a:extLst>
            </a:blip>
            <a:stretch>
              <a:fillRect/>
            </a:stretch>
          </p:blipFill>
          <p:spPr>
            <a:xfrm>
              <a:off x="8071806" y="457150"/>
              <a:ext cx="1688136" cy="565347"/>
            </a:xfrm>
            <a:prstGeom prst="rect">
              <a:avLst/>
            </a:prstGeom>
          </p:spPr>
        </p:pic>
        <p:pic>
          <p:nvPicPr>
            <p:cNvPr id="10" name="그림 9">
              <a:extLst>
                <a:ext uri="{FF2B5EF4-FFF2-40B4-BE49-F238E27FC236}">
                  <a16:creationId xmlns:a16="http://schemas.microsoft.com/office/drawing/2014/main" id="{F49676A1-EB93-4EC2-F3D3-69C78E325649}"/>
                </a:ext>
              </a:extLst>
            </p:cNvPr>
            <p:cNvPicPr>
              <a:picLocks noChangeAspect="1"/>
            </p:cNvPicPr>
            <p:nvPr/>
          </p:nvPicPr>
          <p:blipFill>
            <a:blip r:embed="rId6"/>
            <a:srcRect/>
            <a:stretch/>
          </p:blipFill>
          <p:spPr>
            <a:xfrm>
              <a:off x="7601665" y="579882"/>
              <a:ext cx="414358" cy="414358"/>
            </a:xfrm>
            <a:prstGeom prst="rect">
              <a:avLst/>
            </a:prstGeom>
          </p:spPr>
        </p:pic>
        <p:sp>
          <p:nvSpPr>
            <p:cNvPr id="11" name="제목 3">
              <a:extLst>
                <a:ext uri="{FF2B5EF4-FFF2-40B4-BE49-F238E27FC236}">
                  <a16:creationId xmlns:a16="http://schemas.microsoft.com/office/drawing/2014/main" id="{7241DA01-FC63-19AF-1DFD-34251C0880CF}"/>
                </a:ext>
              </a:extLst>
            </p:cNvPr>
            <p:cNvSpPr txBox="1">
              <a:spLocks/>
            </p:cNvSpPr>
            <p:nvPr/>
          </p:nvSpPr>
          <p:spPr>
            <a:xfrm>
              <a:off x="8071805" y="606616"/>
              <a:ext cx="1477782" cy="334294"/>
            </a:xfrm>
            <a:prstGeom prst="rect">
              <a:avLst/>
            </a:prstGeom>
          </p:spPr>
          <p:txBody>
            <a:bodyPr wrap="none" lIns="0" tIns="0" rIns="0" bIns="0" anchor="b" anchorCtr="0">
              <a:noAutofit/>
            </a:bodyPr>
            <a:lstStyle>
              <a:defPPr>
                <a:defRPr lang="en-US"/>
              </a:defPPr>
              <a:lvl1pPr marR="0" lvl="0" indent="539750" fontAlgn="auto">
                <a:lnSpc>
                  <a:spcPct val="100000"/>
                </a:lnSpc>
                <a:spcBef>
                  <a:spcPts val="0"/>
                </a:spcBef>
                <a:spcAft>
                  <a:spcPts val="0"/>
                </a:spcAft>
                <a:buClrTx/>
                <a:buSzTx/>
                <a:buFontTx/>
                <a:buNone/>
                <a:tabLst/>
                <a:defRPr sz="2400" b="0" i="0">
                  <a:ln>
                    <a:solidFill>
                      <a:prstClr val="white">
                        <a:lumMod val="75000"/>
                        <a:alpha val="0"/>
                      </a:prstClr>
                    </a:solidFill>
                  </a:ln>
                  <a:solidFill>
                    <a:schemeClr val="bg1"/>
                  </a:solidFill>
                  <a:latin typeface="KoPub돋움체 Bold" panose="00000800000000000000" pitchFamily="2" charset="-127"/>
                  <a:ea typeface="KoPub돋움체 Bold" panose="00000800000000000000" pitchFamily="2" charset="-127"/>
                  <a:cs typeface="KoPub돋움체 Medium" panose="02020603020101020101" pitchFamily="18" charset="-127"/>
                </a:defRPr>
              </a:lvl1pPr>
            </a:lstStyle>
            <a:p>
              <a:pPr marR="0" lvl="0" indent="0" defTabSz="914400" rtl="0" eaLnBrk="1" fontAlgn="auto" latinLnBrk="0" hangingPunct="1">
                <a:lnSpc>
                  <a:spcPct val="100000"/>
                </a:lnSpc>
                <a:spcBef>
                  <a:spcPts val="0"/>
                </a:spcBef>
                <a:spcAft>
                  <a:spcPts val="0"/>
                </a:spcAft>
                <a:buClrTx/>
                <a:buSzTx/>
                <a:buFontTx/>
                <a:buNone/>
                <a:tabLst/>
                <a:defRPr/>
              </a:pPr>
              <a:r>
                <a:rPr lang="ko-KR" altLang="en-US" sz="2000" dirty="0">
                  <a:ln>
                    <a:solidFill>
                      <a:prstClr val="white">
                        <a:lumMod val="75000"/>
                        <a:alpha val="0"/>
                      </a:prstClr>
                    </a:solidFill>
                  </a:ln>
                  <a:solidFill>
                    <a:schemeClr val="tx1">
                      <a:lumMod val="75000"/>
                      <a:lumOff val="25000"/>
                    </a:schemeClr>
                  </a:solidFill>
                </a:rPr>
                <a:t>말레이시아</a:t>
              </a:r>
              <a:endParaRPr lang="en-US" altLang="ko-KR" sz="2000" dirty="0">
                <a:ln>
                  <a:solidFill>
                    <a:prstClr val="white">
                      <a:lumMod val="75000"/>
                      <a:alpha val="0"/>
                    </a:prstClr>
                  </a:solidFill>
                </a:ln>
                <a:solidFill>
                  <a:schemeClr val="tx1">
                    <a:lumMod val="75000"/>
                    <a:lumOff val="25000"/>
                  </a:schemeClr>
                </a:solidFill>
              </a:endParaRPr>
            </a:p>
          </p:txBody>
        </p:sp>
      </p:grpSp>
      <p:sp>
        <p:nvSpPr>
          <p:cNvPr id="15" name="TextBox 14">
            <a:extLst>
              <a:ext uri="{FF2B5EF4-FFF2-40B4-BE49-F238E27FC236}">
                <a16:creationId xmlns:a16="http://schemas.microsoft.com/office/drawing/2014/main" id="{BEF7F399-55EA-E6E0-F0CF-88DEC79F6A81}"/>
              </a:ext>
            </a:extLst>
          </p:cNvPr>
          <p:cNvSpPr txBox="1"/>
          <p:nvPr/>
        </p:nvSpPr>
        <p:spPr>
          <a:xfrm>
            <a:off x="478777" y="4747995"/>
            <a:ext cx="4294800" cy="195814"/>
          </a:xfrm>
          <a:prstGeom prst="rect">
            <a:avLst/>
          </a:prstGeom>
          <a:noFill/>
          <a:ln>
            <a:noFill/>
          </a:ln>
        </p:spPr>
        <p:txBody>
          <a:bodyPr wrap="square" lIns="0" tIns="72000" rIns="0" bIns="0" rtlCol="0" anchor="t">
            <a:spAutoFit/>
          </a:bodyPr>
          <a:lstStyle>
            <a:defPPr>
              <a:defRPr lang="en-US"/>
            </a:defPPr>
            <a:lvl1pPr lvl="0">
              <a:defRPr sz="800">
                <a:ln>
                  <a:solidFill>
                    <a:prstClr val="white">
                      <a:lumMod val="75000"/>
                      <a:alpha val="0"/>
                    </a:prstClr>
                  </a:solidFill>
                </a:ln>
                <a:solidFill>
                  <a:prstClr val="white">
                    <a:lumMod val="50000"/>
                  </a:prstClr>
                </a:solidFill>
                <a:latin typeface="KoPub돋움체 Medium" panose="00000600000000000000" pitchFamily="2" charset="-127"/>
                <a:ea typeface="KoPub돋움체 Medium" panose="00000600000000000000" pitchFamily="2" charset="-127"/>
              </a:defRPr>
            </a:lvl1pPr>
          </a:lstStyle>
          <a:p>
            <a:r>
              <a:rPr lang="en-US" altLang="ko-KR" dirty="0">
                <a:solidFill>
                  <a:schemeClr val="bg1">
                    <a:lumMod val="50000"/>
                  </a:schemeClr>
                </a:solidFill>
              </a:rPr>
              <a:t>Source: Bank Negara Malaysia, </a:t>
            </a:r>
            <a:r>
              <a:rPr lang="ko-KR" altLang="en-US" dirty="0" err="1">
                <a:solidFill>
                  <a:schemeClr val="bg1">
                    <a:lumMod val="50000"/>
                  </a:schemeClr>
                </a:solidFill>
              </a:rPr>
              <a:t>삼정</a:t>
            </a:r>
            <a:r>
              <a:rPr lang="en-US" altLang="ko-KR" dirty="0">
                <a:solidFill>
                  <a:schemeClr val="bg1">
                    <a:lumMod val="50000"/>
                  </a:schemeClr>
                </a:solidFill>
              </a:rPr>
              <a:t>KPMG </a:t>
            </a:r>
            <a:r>
              <a:rPr lang="ko-KR" altLang="en-US" dirty="0">
                <a:solidFill>
                  <a:schemeClr val="bg1">
                    <a:lumMod val="50000"/>
                  </a:schemeClr>
                </a:solidFill>
              </a:rPr>
              <a:t>경제연구원 재구성</a:t>
            </a:r>
            <a:endParaRPr lang="en-US" altLang="ko-KR" dirty="0">
              <a:solidFill>
                <a:schemeClr val="bg1">
                  <a:lumMod val="50000"/>
                </a:schemeClr>
              </a:solidFill>
            </a:endParaRPr>
          </a:p>
        </p:txBody>
      </p:sp>
      <p:grpSp>
        <p:nvGrpSpPr>
          <p:cNvPr id="19" name="그룹 18">
            <a:extLst>
              <a:ext uri="{FF2B5EF4-FFF2-40B4-BE49-F238E27FC236}">
                <a16:creationId xmlns:a16="http://schemas.microsoft.com/office/drawing/2014/main" id="{6C5C245D-B17C-9955-6A70-A53EFD2C9082}"/>
              </a:ext>
            </a:extLst>
          </p:cNvPr>
          <p:cNvGrpSpPr/>
          <p:nvPr/>
        </p:nvGrpSpPr>
        <p:grpSpPr>
          <a:xfrm>
            <a:off x="478777" y="1196975"/>
            <a:ext cx="4294836" cy="3559501"/>
            <a:chOff x="5132387" y="1196975"/>
            <a:chExt cx="4294836" cy="3559501"/>
          </a:xfrm>
        </p:grpSpPr>
        <p:grpSp>
          <p:nvGrpSpPr>
            <p:cNvPr id="20" name="그룹 19">
              <a:extLst>
                <a:ext uri="{FF2B5EF4-FFF2-40B4-BE49-F238E27FC236}">
                  <a16:creationId xmlns:a16="http://schemas.microsoft.com/office/drawing/2014/main" id="{4262CB0A-A320-A8F9-A751-7BCD72FBC63E}"/>
                </a:ext>
              </a:extLst>
            </p:cNvPr>
            <p:cNvGrpSpPr/>
            <p:nvPr/>
          </p:nvGrpSpPr>
          <p:grpSpPr>
            <a:xfrm>
              <a:off x="5132387" y="1196975"/>
              <a:ext cx="4294836" cy="530906"/>
              <a:chOff x="5132387" y="1196975"/>
              <a:chExt cx="4294836" cy="530906"/>
            </a:xfrm>
          </p:grpSpPr>
          <p:grpSp>
            <p:nvGrpSpPr>
              <p:cNvPr id="31" name="그룹 30">
                <a:extLst>
                  <a:ext uri="{FF2B5EF4-FFF2-40B4-BE49-F238E27FC236}">
                    <a16:creationId xmlns:a16="http://schemas.microsoft.com/office/drawing/2014/main" id="{1306CA8B-578F-4F75-8E74-80E457DC1F3E}"/>
                  </a:ext>
                </a:extLst>
              </p:cNvPr>
              <p:cNvGrpSpPr/>
              <p:nvPr/>
            </p:nvGrpSpPr>
            <p:grpSpPr>
              <a:xfrm>
                <a:off x="5132387" y="1196975"/>
                <a:ext cx="4284613" cy="276837"/>
                <a:chOff x="5132387" y="2176483"/>
                <a:chExt cx="4284613" cy="276837"/>
              </a:xfrm>
            </p:grpSpPr>
            <p:sp>
              <p:nvSpPr>
                <p:cNvPr id="37" name="TextBox 36">
                  <a:extLst>
                    <a:ext uri="{FF2B5EF4-FFF2-40B4-BE49-F238E27FC236}">
                      <a16:creationId xmlns:a16="http://schemas.microsoft.com/office/drawing/2014/main" id="{D6426CC7-FFC1-EF07-F5F7-2AE39F69C681}"/>
                    </a:ext>
                  </a:extLst>
                </p:cNvPr>
                <p:cNvSpPr txBox="1"/>
                <p:nvPr/>
              </p:nvSpPr>
              <p:spPr>
                <a:xfrm>
                  <a:off x="5132387" y="2210039"/>
                  <a:ext cx="1846659" cy="200055"/>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ko-KR" altLang="en-US" sz="1300" dirty="0">
                      <a:ln>
                        <a:solidFill>
                          <a:prstClr val="white">
                            <a:lumMod val="75000"/>
                            <a:alpha val="0"/>
                          </a:prstClr>
                        </a:solidFill>
                      </a:ln>
                      <a:solidFill>
                        <a:srgbClr val="00338D"/>
                      </a:solidFill>
                      <a:latin typeface="KoPub돋움체 Bold" panose="00000800000000000000" pitchFamily="2" charset="-127"/>
                      <a:ea typeface="KoPub돋움체 Bold" panose="00000800000000000000" pitchFamily="2" charset="-127"/>
                      <a:cs typeface="Univers for KPMG"/>
                    </a:rPr>
                    <a:t>말레이시아 보험사 일반현황</a:t>
                  </a:r>
                  <a:endParaRPr kumimoji="0" lang="ko-KR" altLang="en-US" sz="1300" b="0" i="0" u="none" strike="noStrike" kern="1200" cap="none" spc="0" normalizeH="0" baseline="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endParaRPr>
                </a:p>
              </p:txBody>
            </p:sp>
            <p:cxnSp>
              <p:nvCxnSpPr>
                <p:cNvPr id="38" name="직선 연결선 37">
                  <a:extLst>
                    <a:ext uri="{FF2B5EF4-FFF2-40B4-BE49-F238E27FC236}">
                      <a16:creationId xmlns:a16="http://schemas.microsoft.com/office/drawing/2014/main" id="{ECEAD0B3-1636-5B9B-B3AA-9979AA9EFDCC}"/>
                    </a:ext>
                  </a:extLst>
                </p:cNvPr>
                <p:cNvCxnSpPr/>
                <p:nvPr/>
              </p:nvCxnSpPr>
              <p:spPr>
                <a:xfrm>
                  <a:off x="5132387" y="2176483"/>
                  <a:ext cx="4284613"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9" name="직선 연결선 38">
                  <a:extLst>
                    <a:ext uri="{FF2B5EF4-FFF2-40B4-BE49-F238E27FC236}">
                      <a16:creationId xmlns:a16="http://schemas.microsoft.com/office/drawing/2014/main" id="{69CCA88C-2B68-D5DD-8031-1FD1863DA8E4}"/>
                    </a:ext>
                  </a:extLst>
                </p:cNvPr>
                <p:cNvCxnSpPr/>
                <p:nvPr/>
              </p:nvCxnSpPr>
              <p:spPr>
                <a:xfrm>
                  <a:off x="5132387" y="2453320"/>
                  <a:ext cx="4284613"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32" name="object 38">
                <a:extLst>
                  <a:ext uri="{FF2B5EF4-FFF2-40B4-BE49-F238E27FC236}">
                    <a16:creationId xmlns:a16="http://schemas.microsoft.com/office/drawing/2014/main" id="{9115F565-EA21-FADE-D013-6E9FEFC63515}"/>
                  </a:ext>
                </a:extLst>
              </p:cNvPr>
              <p:cNvSpPr txBox="1"/>
              <p:nvPr/>
            </p:nvSpPr>
            <p:spPr>
              <a:xfrm>
                <a:off x="5132387" y="1604642"/>
                <a:ext cx="648000" cy="123239"/>
              </a:xfrm>
              <a:prstGeom prst="rect">
                <a:avLst/>
              </a:prstGeom>
            </p:spPr>
            <p:txBody>
              <a:bodyPr vert="horz" wrap="square" lIns="0" tIns="12065" rIns="0" bIns="0" rtlCol="0">
                <a:spAutoFit/>
              </a:bodyPr>
              <a:lstStyle>
                <a:defPPr>
                  <a:defRPr lang="en-US"/>
                </a:defPPr>
                <a:lvl1pPr marL="12700" marR="5080" lvl="0" indent="0" algn="r" defTabSz="914400" fontAlgn="auto">
                  <a:lnSpc>
                    <a:spcPct val="90000"/>
                  </a:lnSpc>
                  <a:spcBef>
                    <a:spcPts val="95"/>
                  </a:spcBef>
                  <a:spcAft>
                    <a:spcPts val="0"/>
                  </a:spcAft>
                  <a:buClrTx/>
                  <a:buSzTx/>
                  <a:buFontTx/>
                  <a:buNone/>
                  <a:tabLst/>
                  <a:defRPr kumimoji="0" sz="1050" b="0" i="0" u="none" strike="noStrike" cap="none" spc="0" normalizeH="0" baseline="0">
                    <a:ln>
                      <a:noFill/>
                    </a:ln>
                    <a:gradFill>
                      <a:gsLst>
                        <a:gs pos="0">
                          <a:schemeClr val="bg1">
                            <a:lumMod val="65000"/>
                          </a:schemeClr>
                        </a:gs>
                        <a:gs pos="100000">
                          <a:schemeClr val="bg1">
                            <a:lumMod val="65000"/>
                          </a:schemeClr>
                        </a:gs>
                      </a:gsLst>
                      <a:lin ang="5400000" scaled="1"/>
                    </a:gradFill>
                    <a:effectLst/>
                    <a:uLnTx/>
                    <a:uFillTx/>
                    <a:latin typeface="KoPub돋움체 Bold" panose="00000800000000000000" pitchFamily="2" charset="-127"/>
                    <a:ea typeface="KoPub돋움체 Bold" panose="00000800000000000000" pitchFamily="2" charset="-127"/>
                    <a:cs typeface="Calibri"/>
                  </a:defRPr>
                </a:lvl1pPr>
              </a:lstStyle>
              <a:p>
                <a:pPr algn="l"/>
                <a:r>
                  <a:rPr lang="en-US" altLang="ko-KR" sz="800" spc="-50" dirty="0">
                    <a:ln>
                      <a:solidFill>
                        <a:srgbClr val="FD349C">
                          <a:alpha val="0"/>
                        </a:srgbClr>
                      </a:solidFill>
                    </a:ln>
                    <a:solidFill>
                      <a:schemeClr val="tx1">
                        <a:lumMod val="50000"/>
                        <a:lumOff val="50000"/>
                      </a:schemeClr>
                    </a:solidFill>
                    <a:latin typeface="KoPub돋움체 Medium" panose="02020603020101020101" pitchFamily="18" charset="-127"/>
                    <a:ea typeface="KoPub돋움체 Medium" panose="02020603020101020101" pitchFamily="18" charset="-127"/>
                    <a:cs typeface="+mn-cs"/>
                  </a:rPr>
                  <a:t>(</a:t>
                </a:r>
                <a:r>
                  <a:rPr lang="ko-KR" altLang="en-US" sz="800" spc="-50" dirty="0">
                    <a:ln>
                      <a:solidFill>
                        <a:srgbClr val="FD349C">
                          <a:alpha val="0"/>
                        </a:srgbClr>
                      </a:solidFill>
                    </a:ln>
                    <a:solidFill>
                      <a:schemeClr val="tx1">
                        <a:lumMod val="50000"/>
                        <a:lumOff val="50000"/>
                      </a:schemeClr>
                    </a:solidFill>
                    <a:latin typeface="KoPub돋움체 Medium" panose="02020603020101020101" pitchFamily="18" charset="-127"/>
                    <a:ea typeface="KoPub돋움체 Medium" panose="02020603020101020101" pitchFamily="18" charset="-127"/>
                    <a:cs typeface="+mn-cs"/>
                  </a:rPr>
                  <a:t>개</a:t>
                </a:r>
                <a:r>
                  <a:rPr lang="en-US" altLang="ko-KR" sz="800" spc="-50" dirty="0">
                    <a:ln>
                      <a:solidFill>
                        <a:srgbClr val="FD349C">
                          <a:alpha val="0"/>
                        </a:srgbClr>
                      </a:solidFill>
                    </a:ln>
                    <a:solidFill>
                      <a:schemeClr val="tx1">
                        <a:lumMod val="50000"/>
                        <a:lumOff val="50000"/>
                      </a:schemeClr>
                    </a:solidFill>
                    <a:latin typeface="KoPub돋움체 Medium" panose="02020603020101020101" pitchFamily="18" charset="-127"/>
                    <a:ea typeface="KoPub돋움체 Medium" panose="02020603020101020101" pitchFamily="18" charset="-127"/>
                    <a:cs typeface="+mn-cs"/>
                  </a:rPr>
                  <a:t>)</a:t>
                </a:r>
                <a:endParaRPr sz="800" spc="-50" dirty="0">
                  <a:ln>
                    <a:solidFill>
                      <a:srgbClr val="FD349C">
                        <a:alpha val="0"/>
                      </a:srgbClr>
                    </a:solidFill>
                  </a:ln>
                  <a:solidFill>
                    <a:schemeClr val="tx1">
                      <a:lumMod val="50000"/>
                      <a:lumOff val="50000"/>
                    </a:schemeClr>
                  </a:solidFill>
                  <a:latin typeface="KoPub돋움체 Medium" panose="02020603020101020101" pitchFamily="18" charset="-127"/>
                  <a:ea typeface="KoPub돋움체 Medium" panose="02020603020101020101" pitchFamily="18" charset="-127"/>
                  <a:cs typeface="+mn-cs"/>
                </a:endParaRPr>
              </a:p>
            </p:txBody>
          </p:sp>
          <p:sp>
            <p:nvSpPr>
              <p:cNvPr id="36" name="object 38">
                <a:extLst>
                  <a:ext uri="{FF2B5EF4-FFF2-40B4-BE49-F238E27FC236}">
                    <a16:creationId xmlns:a16="http://schemas.microsoft.com/office/drawing/2014/main" id="{869E6658-CF46-6627-525E-E59F4DE5B5D2}"/>
                  </a:ext>
                </a:extLst>
              </p:cNvPr>
              <p:cNvSpPr txBox="1"/>
              <p:nvPr/>
            </p:nvSpPr>
            <p:spPr>
              <a:xfrm>
                <a:off x="8491223" y="1604642"/>
                <a:ext cx="936000" cy="123239"/>
              </a:xfrm>
              <a:prstGeom prst="rect">
                <a:avLst/>
              </a:prstGeom>
            </p:spPr>
            <p:txBody>
              <a:bodyPr vert="horz" wrap="square" lIns="0" tIns="12065" rIns="0" bIns="0" rtlCol="0">
                <a:spAutoFit/>
              </a:bodyPr>
              <a:lstStyle>
                <a:defPPr>
                  <a:defRPr lang="en-US"/>
                </a:defPPr>
                <a:lvl1pPr marL="12700" marR="5080" lvl="0" indent="0" algn="r" defTabSz="914400" fontAlgn="auto">
                  <a:lnSpc>
                    <a:spcPct val="90000"/>
                  </a:lnSpc>
                  <a:spcBef>
                    <a:spcPts val="95"/>
                  </a:spcBef>
                  <a:spcAft>
                    <a:spcPts val="0"/>
                  </a:spcAft>
                  <a:buClrTx/>
                  <a:buSzTx/>
                  <a:buFontTx/>
                  <a:buNone/>
                  <a:tabLst/>
                  <a:defRPr kumimoji="0" sz="1050" b="0" i="0" u="none" strike="noStrike" cap="none" spc="0" normalizeH="0" baseline="0">
                    <a:ln>
                      <a:noFill/>
                    </a:ln>
                    <a:gradFill>
                      <a:gsLst>
                        <a:gs pos="0">
                          <a:schemeClr val="bg1">
                            <a:lumMod val="65000"/>
                          </a:schemeClr>
                        </a:gs>
                        <a:gs pos="100000">
                          <a:schemeClr val="bg1">
                            <a:lumMod val="65000"/>
                          </a:schemeClr>
                        </a:gs>
                      </a:gsLst>
                      <a:lin ang="5400000" scaled="1"/>
                    </a:gradFill>
                    <a:effectLst/>
                    <a:uLnTx/>
                    <a:uFillTx/>
                    <a:latin typeface="KoPub돋움체 Bold" panose="00000800000000000000" pitchFamily="2" charset="-127"/>
                    <a:ea typeface="KoPub돋움체 Bold" panose="00000800000000000000" pitchFamily="2" charset="-127"/>
                    <a:cs typeface="Calibri"/>
                  </a:defRPr>
                </a:lvl1pPr>
              </a:lstStyle>
              <a:p>
                <a:r>
                  <a:rPr lang="en-US" altLang="ko-KR" sz="800" spc="-50" dirty="0">
                    <a:ln>
                      <a:solidFill>
                        <a:srgbClr val="FD349C">
                          <a:alpha val="0"/>
                        </a:srgbClr>
                      </a:solidFill>
                    </a:ln>
                    <a:solidFill>
                      <a:schemeClr val="tx1">
                        <a:lumMod val="50000"/>
                        <a:lumOff val="50000"/>
                      </a:schemeClr>
                    </a:solidFill>
                    <a:latin typeface="KoPub돋움체 Medium" panose="02020603020101020101" pitchFamily="18" charset="-127"/>
                    <a:ea typeface="KoPub돋움체 Medium" panose="02020603020101020101" pitchFamily="18" charset="-127"/>
                    <a:cs typeface="+mn-cs"/>
                  </a:rPr>
                  <a:t>(%)</a:t>
                </a:r>
                <a:endParaRPr sz="800" spc="-50" dirty="0">
                  <a:ln>
                    <a:solidFill>
                      <a:srgbClr val="FD349C">
                        <a:alpha val="0"/>
                      </a:srgbClr>
                    </a:solidFill>
                  </a:ln>
                  <a:solidFill>
                    <a:schemeClr val="tx1">
                      <a:lumMod val="50000"/>
                      <a:lumOff val="50000"/>
                    </a:schemeClr>
                  </a:solidFill>
                  <a:latin typeface="KoPub돋움체 Medium" panose="02020603020101020101" pitchFamily="18" charset="-127"/>
                  <a:ea typeface="KoPub돋움체 Medium" panose="02020603020101020101" pitchFamily="18" charset="-127"/>
                  <a:cs typeface="+mn-cs"/>
                </a:endParaRPr>
              </a:p>
            </p:txBody>
          </p:sp>
        </p:grpSp>
        <p:graphicFrame>
          <p:nvGraphicFramePr>
            <p:cNvPr id="30" name="차트 29">
              <a:extLst>
                <a:ext uri="{FF2B5EF4-FFF2-40B4-BE49-F238E27FC236}">
                  <a16:creationId xmlns:a16="http://schemas.microsoft.com/office/drawing/2014/main" id="{9081346B-8D5F-32DF-8F74-25EC3444BF2B}"/>
                </a:ext>
              </a:extLst>
            </p:cNvPr>
            <p:cNvGraphicFramePr/>
            <p:nvPr>
              <p:extLst>
                <p:ext uri="{D42A27DB-BD31-4B8C-83A1-F6EECF244321}">
                  <p14:modId xmlns:p14="http://schemas.microsoft.com/office/powerpoint/2010/main" val="613154295"/>
                </p:ext>
              </p:extLst>
            </p:nvPr>
          </p:nvGraphicFramePr>
          <p:xfrm>
            <a:off x="5132387" y="1697545"/>
            <a:ext cx="4294836" cy="3058931"/>
          </p:xfrm>
          <a:graphic>
            <a:graphicData uri="http://schemas.openxmlformats.org/drawingml/2006/chart">
              <c:chart xmlns:c="http://schemas.openxmlformats.org/drawingml/2006/chart" xmlns:r="http://schemas.openxmlformats.org/officeDocument/2006/relationships" r:id="rId7"/>
            </a:graphicData>
          </a:graphic>
        </p:graphicFrame>
      </p:grpSp>
      <p:sp>
        <p:nvSpPr>
          <p:cNvPr id="50" name="TextBox 49">
            <a:extLst>
              <a:ext uri="{FF2B5EF4-FFF2-40B4-BE49-F238E27FC236}">
                <a16:creationId xmlns:a16="http://schemas.microsoft.com/office/drawing/2014/main" id="{F57A1528-72AF-4069-1F46-1D63E5EBEE3D}"/>
              </a:ext>
            </a:extLst>
          </p:cNvPr>
          <p:cNvSpPr txBox="1"/>
          <p:nvPr/>
        </p:nvSpPr>
        <p:spPr>
          <a:xfrm>
            <a:off x="478777" y="5175061"/>
            <a:ext cx="4294800" cy="1022400"/>
          </a:xfrm>
          <a:prstGeom prst="rect">
            <a:avLst/>
          </a:prstGeom>
          <a:solidFill>
            <a:srgbClr val="DEF7FF"/>
          </a:solidFill>
          <a:ln w="3175">
            <a:solidFill>
              <a:srgbClr val="99E3FB"/>
            </a:solidFill>
          </a:ln>
        </p:spPr>
        <p:txBody>
          <a:bodyPr wrap="square" lIns="108000" tIns="72000" rIns="108000" bIns="72000" anchor="t">
            <a:spAutoFit/>
          </a:bodyPr>
          <a:lstStyle>
            <a:defPPr>
              <a:defRPr lang="en-US"/>
            </a:defPPr>
            <a:lvl1pPr marL="108000" indent="-108000" defTabSz="457200">
              <a:lnSpc>
                <a:spcPct val="110000"/>
              </a:lnSpc>
              <a:spcAft>
                <a:spcPts val="300"/>
              </a:spcAft>
              <a:buClr>
                <a:schemeClr val="tx1">
                  <a:lumMod val="85000"/>
                  <a:lumOff val="15000"/>
                </a:schemeClr>
              </a:buClr>
              <a:buFont typeface="Arial" panose="020B0604020202020204" pitchFamily="34" charset="0"/>
              <a:buChar char="•"/>
              <a:defRPr sz="1000" b="1">
                <a:ln>
                  <a:solidFill>
                    <a:schemeClr val="accent5">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altLang="ko-KR" dirty="0"/>
              <a:t>2021</a:t>
            </a:r>
            <a:r>
              <a:rPr lang="ko-KR" altLang="en-US" dirty="0"/>
              <a:t>년 기준 총 </a:t>
            </a:r>
            <a:r>
              <a:rPr lang="en-US" altLang="ko-KR" dirty="0"/>
              <a:t>157</a:t>
            </a:r>
            <a:r>
              <a:rPr lang="ko-KR" altLang="en-US" dirty="0"/>
              <a:t>개의 보험서비스 기업</a:t>
            </a:r>
            <a:r>
              <a:rPr lang="en-US" altLang="ko-KR" dirty="0"/>
              <a:t>(</a:t>
            </a:r>
            <a:r>
              <a:rPr lang="ko-KR" altLang="en-US" dirty="0"/>
              <a:t>생명보험사 </a:t>
            </a:r>
            <a:r>
              <a:rPr lang="en-US" altLang="ko-KR" dirty="0"/>
              <a:t>14</a:t>
            </a:r>
            <a:r>
              <a:rPr lang="ko-KR" altLang="en-US" dirty="0"/>
              <a:t>개</a:t>
            </a:r>
            <a:r>
              <a:rPr lang="en-US" altLang="ko-KR" dirty="0"/>
              <a:t>, </a:t>
            </a:r>
            <a:r>
              <a:rPr lang="ko-KR" altLang="en-US" dirty="0"/>
              <a:t>손해보험사 </a:t>
            </a:r>
            <a:r>
              <a:rPr lang="en-US" altLang="ko-KR" dirty="0"/>
              <a:t>22</a:t>
            </a:r>
            <a:r>
              <a:rPr lang="ko-KR" altLang="en-US" dirty="0"/>
              <a:t>개</a:t>
            </a:r>
            <a:r>
              <a:rPr lang="en-US" altLang="ko-KR" dirty="0"/>
              <a:t>, </a:t>
            </a:r>
            <a:r>
              <a:rPr lang="ko-KR" altLang="en-US" dirty="0"/>
              <a:t>재보험사 </a:t>
            </a:r>
            <a:r>
              <a:rPr lang="en-US" altLang="ko-KR" dirty="0"/>
              <a:t>7</a:t>
            </a:r>
            <a:r>
              <a:rPr lang="ko-KR" altLang="en-US" dirty="0"/>
              <a:t>개</a:t>
            </a:r>
            <a:r>
              <a:rPr lang="en-US" altLang="ko-KR" dirty="0"/>
              <a:t>, </a:t>
            </a:r>
            <a:r>
              <a:rPr lang="ko-KR" altLang="en-US" dirty="0"/>
              <a:t>보험중개사 </a:t>
            </a:r>
            <a:r>
              <a:rPr lang="en-US" altLang="ko-KR" dirty="0"/>
              <a:t>26</a:t>
            </a:r>
            <a:r>
              <a:rPr lang="ko-KR" altLang="en-US" dirty="0"/>
              <a:t>개</a:t>
            </a:r>
            <a:r>
              <a:rPr lang="en-US" altLang="ko-KR" dirty="0"/>
              <a:t>, </a:t>
            </a:r>
            <a:r>
              <a:rPr lang="ko-KR" altLang="en-US" dirty="0"/>
              <a:t>손해사정사 </a:t>
            </a:r>
            <a:r>
              <a:rPr lang="en-US" altLang="ko-KR" dirty="0"/>
              <a:t>51</a:t>
            </a:r>
            <a:r>
              <a:rPr lang="ko-KR" altLang="en-US" dirty="0"/>
              <a:t>개</a:t>
            </a:r>
            <a:r>
              <a:rPr lang="en-US" altLang="ko-KR" dirty="0"/>
              <a:t>, </a:t>
            </a:r>
            <a:r>
              <a:rPr lang="ko-KR" altLang="en-US" dirty="0"/>
              <a:t>재무설계사 </a:t>
            </a:r>
            <a:r>
              <a:rPr lang="en-US" altLang="ko-KR" dirty="0"/>
              <a:t>37</a:t>
            </a:r>
            <a:r>
              <a:rPr lang="ko-KR" altLang="en-US" dirty="0"/>
              <a:t>개</a:t>
            </a:r>
            <a:r>
              <a:rPr lang="en-US" altLang="ko-KR" dirty="0"/>
              <a:t>)</a:t>
            </a:r>
            <a:r>
              <a:rPr lang="ko-KR" altLang="en-US" dirty="0"/>
              <a:t>이 말레이시아에서 영업 중</a:t>
            </a:r>
            <a:endParaRPr lang="en-US" altLang="ko-KR" dirty="0"/>
          </a:p>
          <a:p>
            <a:pPr marL="266700" indent="-174625">
              <a:buClr>
                <a:schemeClr val="tx1">
                  <a:lumMod val="75000"/>
                  <a:lumOff val="25000"/>
                </a:schemeClr>
              </a:buClr>
              <a:buFontTx/>
              <a:buChar char="-"/>
            </a:pPr>
            <a:r>
              <a:rPr lang="ko-KR" altLang="en-US" b="0" dirty="0">
                <a:solidFill>
                  <a:schemeClr val="tx1">
                    <a:lumMod val="75000"/>
                    <a:lumOff val="25000"/>
                  </a:schemeClr>
                </a:solidFill>
              </a:rPr>
              <a:t>전년대비 보험중개사가 </a:t>
            </a:r>
            <a:r>
              <a:rPr lang="en-US" altLang="ko-KR" b="0" dirty="0">
                <a:solidFill>
                  <a:schemeClr val="tx1">
                    <a:lumMod val="75000"/>
                    <a:lumOff val="25000"/>
                  </a:schemeClr>
                </a:solidFill>
              </a:rPr>
              <a:t>1</a:t>
            </a:r>
            <a:r>
              <a:rPr lang="ko-KR" altLang="en-US" b="0" dirty="0">
                <a:solidFill>
                  <a:schemeClr val="tx1">
                    <a:lumMod val="75000"/>
                    <a:lumOff val="25000"/>
                  </a:schemeClr>
                </a:solidFill>
              </a:rPr>
              <a:t>곳이 감소하고</a:t>
            </a:r>
            <a:r>
              <a:rPr lang="en-US" altLang="ko-KR" b="0" dirty="0">
                <a:solidFill>
                  <a:schemeClr val="tx1">
                    <a:lumMod val="75000"/>
                    <a:lumOff val="25000"/>
                  </a:schemeClr>
                </a:solidFill>
              </a:rPr>
              <a:t>, </a:t>
            </a:r>
            <a:r>
              <a:rPr lang="ko-KR" altLang="en-US" b="0" dirty="0">
                <a:solidFill>
                  <a:schemeClr val="tx1">
                    <a:lumMod val="75000"/>
                    <a:lumOff val="25000"/>
                  </a:schemeClr>
                </a:solidFill>
              </a:rPr>
              <a:t>재무설계사는 </a:t>
            </a:r>
            <a:r>
              <a:rPr lang="en-US" altLang="ko-KR" b="0" dirty="0">
                <a:solidFill>
                  <a:schemeClr val="tx1">
                    <a:lumMod val="75000"/>
                    <a:lumOff val="25000"/>
                  </a:schemeClr>
                </a:solidFill>
              </a:rPr>
              <a:t>4</a:t>
            </a:r>
            <a:r>
              <a:rPr lang="ko-KR" altLang="en-US" b="0" dirty="0">
                <a:solidFill>
                  <a:schemeClr val="tx1">
                    <a:lumMod val="75000"/>
                    <a:lumOff val="25000"/>
                  </a:schemeClr>
                </a:solidFill>
              </a:rPr>
              <a:t>곳이 증가</a:t>
            </a:r>
            <a:endParaRPr lang="en-US" altLang="ko-KR" b="0" dirty="0">
              <a:solidFill>
                <a:schemeClr val="tx1">
                  <a:lumMod val="75000"/>
                  <a:lumOff val="25000"/>
                </a:schemeClr>
              </a:solidFill>
            </a:endParaRPr>
          </a:p>
        </p:txBody>
      </p:sp>
    </p:spTree>
    <p:extLst>
      <p:ext uri="{BB962C8B-B14F-4D97-AF65-F5344CB8AC3E}">
        <p14:creationId xmlns:p14="http://schemas.microsoft.com/office/powerpoint/2010/main" val="17055255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11D01EDC-383F-7EC9-5195-CCBAAD0A81F2}"/>
              </a:ext>
            </a:extLst>
          </p:cNvPr>
          <p:cNvSpPr>
            <a:spLocks noGrp="1"/>
          </p:cNvSpPr>
          <p:nvPr>
            <p:ph type="body" sz="quarter" idx="10"/>
          </p:nvPr>
        </p:nvSpPr>
        <p:spPr/>
        <p:txBody>
          <a:bodyPr/>
          <a:lstStyle/>
          <a:p>
            <a:r>
              <a:rPr lang="en-US" altLang="ko-KR" dirty="0"/>
              <a:t>II. </a:t>
            </a:r>
            <a:r>
              <a:rPr lang="ko-KR" altLang="en-US" dirty="0"/>
              <a:t>신흥 아시아 태평양 국가별 보험시장 및 규제 현황 </a:t>
            </a:r>
          </a:p>
        </p:txBody>
      </p:sp>
      <p:sp>
        <p:nvSpPr>
          <p:cNvPr id="3" name="텍스트 개체 틀 2">
            <a:extLst>
              <a:ext uri="{FF2B5EF4-FFF2-40B4-BE49-F238E27FC236}">
                <a16:creationId xmlns:a16="http://schemas.microsoft.com/office/drawing/2014/main" id="{F8A23C6E-913D-E903-F49E-D387E0794A26}"/>
              </a:ext>
            </a:extLst>
          </p:cNvPr>
          <p:cNvSpPr>
            <a:spLocks noGrp="1"/>
          </p:cNvSpPr>
          <p:nvPr>
            <p:ph type="body" sz="quarter" idx="11"/>
          </p:nvPr>
        </p:nvSpPr>
        <p:spPr/>
        <p:txBody>
          <a:bodyPr/>
          <a:lstStyle/>
          <a:p>
            <a:r>
              <a:rPr lang="ko-KR" altLang="en-US" dirty="0"/>
              <a:t>말레이시아 보험시장 현황 </a:t>
            </a:r>
            <a:r>
              <a:rPr lang="en-US" altLang="ko-KR" dirty="0"/>
              <a:t>(</a:t>
            </a:r>
            <a:r>
              <a:rPr lang="ko-KR" altLang="en-US" dirty="0"/>
              <a:t>계속</a:t>
            </a:r>
            <a:r>
              <a:rPr lang="en-US" altLang="ko-KR" dirty="0"/>
              <a:t>)</a:t>
            </a:r>
            <a:endParaRPr lang="ko-KR" altLang="en-US" dirty="0"/>
          </a:p>
        </p:txBody>
      </p:sp>
      <p:grpSp>
        <p:nvGrpSpPr>
          <p:cNvPr id="8" name="그룹 7">
            <a:extLst>
              <a:ext uri="{FF2B5EF4-FFF2-40B4-BE49-F238E27FC236}">
                <a16:creationId xmlns:a16="http://schemas.microsoft.com/office/drawing/2014/main" id="{CF339EF8-CDD2-8167-E858-5E11F975362A}"/>
              </a:ext>
            </a:extLst>
          </p:cNvPr>
          <p:cNvGrpSpPr/>
          <p:nvPr/>
        </p:nvGrpSpPr>
        <p:grpSpPr>
          <a:xfrm>
            <a:off x="7601665" y="457150"/>
            <a:ext cx="2158277" cy="565347"/>
            <a:chOff x="7601665" y="457150"/>
            <a:chExt cx="2158277" cy="565347"/>
          </a:xfrm>
        </p:grpSpPr>
        <p:pic>
          <p:nvPicPr>
            <p:cNvPr id="9" name="그림 8" descr="지도이(가) 표시된 사진&#10;&#10;자동 생성된 설명">
              <a:extLst>
                <a:ext uri="{FF2B5EF4-FFF2-40B4-BE49-F238E27FC236}">
                  <a16:creationId xmlns:a16="http://schemas.microsoft.com/office/drawing/2014/main" id="{D28A6777-9643-5EA9-E5E7-08ACDA084807}"/>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contrast="-40000"/>
                      </a14:imgEffect>
                    </a14:imgLayer>
                  </a14:imgProps>
                </a:ext>
              </a:extLst>
            </a:blip>
            <a:stretch>
              <a:fillRect/>
            </a:stretch>
          </p:blipFill>
          <p:spPr>
            <a:xfrm>
              <a:off x="8071806" y="457150"/>
              <a:ext cx="1688136" cy="565347"/>
            </a:xfrm>
            <a:prstGeom prst="rect">
              <a:avLst/>
            </a:prstGeom>
          </p:spPr>
        </p:pic>
        <p:pic>
          <p:nvPicPr>
            <p:cNvPr id="10" name="그림 9">
              <a:extLst>
                <a:ext uri="{FF2B5EF4-FFF2-40B4-BE49-F238E27FC236}">
                  <a16:creationId xmlns:a16="http://schemas.microsoft.com/office/drawing/2014/main" id="{F49676A1-EB93-4EC2-F3D3-69C78E325649}"/>
                </a:ext>
              </a:extLst>
            </p:cNvPr>
            <p:cNvPicPr>
              <a:picLocks noChangeAspect="1"/>
            </p:cNvPicPr>
            <p:nvPr/>
          </p:nvPicPr>
          <p:blipFill>
            <a:blip r:embed="rId5"/>
            <a:srcRect/>
            <a:stretch/>
          </p:blipFill>
          <p:spPr>
            <a:xfrm>
              <a:off x="7601665" y="579882"/>
              <a:ext cx="414358" cy="414358"/>
            </a:xfrm>
            <a:prstGeom prst="rect">
              <a:avLst/>
            </a:prstGeom>
          </p:spPr>
        </p:pic>
        <p:sp>
          <p:nvSpPr>
            <p:cNvPr id="11" name="제목 3">
              <a:extLst>
                <a:ext uri="{FF2B5EF4-FFF2-40B4-BE49-F238E27FC236}">
                  <a16:creationId xmlns:a16="http://schemas.microsoft.com/office/drawing/2014/main" id="{7241DA01-FC63-19AF-1DFD-34251C0880CF}"/>
                </a:ext>
              </a:extLst>
            </p:cNvPr>
            <p:cNvSpPr txBox="1">
              <a:spLocks/>
            </p:cNvSpPr>
            <p:nvPr/>
          </p:nvSpPr>
          <p:spPr>
            <a:xfrm>
              <a:off x="8071805" y="606616"/>
              <a:ext cx="1477782" cy="334294"/>
            </a:xfrm>
            <a:prstGeom prst="rect">
              <a:avLst/>
            </a:prstGeom>
          </p:spPr>
          <p:txBody>
            <a:bodyPr wrap="none" lIns="0" tIns="0" rIns="0" bIns="0" anchor="b" anchorCtr="0">
              <a:noAutofit/>
            </a:bodyPr>
            <a:lstStyle>
              <a:defPPr>
                <a:defRPr lang="en-US"/>
              </a:defPPr>
              <a:lvl1pPr marR="0" lvl="0" indent="539750" fontAlgn="auto">
                <a:lnSpc>
                  <a:spcPct val="100000"/>
                </a:lnSpc>
                <a:spcBef>
                  <a:spcPts val="0"/>
                </a:spcBef>
                <a:spcAft>
                  <a:spcPts val="0"/>
                </a:spcAft>
                <a:buClrTx/>
                <a:buSzTx/>
                <a:buFontTx/>
                <a:buNone/>
                <a:tabLst/>
                <a:defRPr sz="2400" b="0" i="0">
                  <a:ln>
                    <a:solidFill>
                      <a:prstClr val="white">
                        <a:lumMod val="75000"/>
                        <a:alpha val="0"/>
                      </a:prstClr>
                    </a:solidFill>
                  </a:ln>
                  <a:solidFill>
                    <a:schemeClr val="bg1"/>
                  </a:solidFill>
                  <a:latin typeface="KoPub돋움체 Bold" panose="00000800000000000000" pitchFamily="2" charset="-127"/>
                  <a:ea typeface="KoPub돋움체 Bold" panose="00000800000000000000" pitchFamily="2" charset="-127"/>
                  <a:cs typeface="KoPub돋움체 Medium" panose="02020603020101020101" pitchFamily="18" charset="-127"/>
                </a:defRPr>
              </a:lvl1pPr>
            </a:lstStyle>
            <a:p>
              <a:pPr marR="0" lvl="0" indent="0" defTabSz="914400" rtl="0" eaLnBrk="1" fontAlgn="auto" latinLnBrk="0" hangingPunct="1">
                <a:lnSpc>
                  <a:spcPct val="100000"/>
                </a:lnSpc>
                <a:spcBef>
                  <a:spcPts val="0"/>
                </a:spcBef>
                <a:spcAft>
                  <a:spcPts val="0"/>
                </a:spcAft>
                <a:buClrTx/>
                <a:buSzTx/>
                <a:buFontTx/>
                <a:buNone/>
                <a:tabLst/>
                <a:defRPr/>
              </a:pPr>
              <a:r>
                <a:rPr lang="ko-KR" altLang="en-US" sz="2000" dirty="0">
                  <a:ln>
                    <a:solidFill>
                      <a:prstClr val="white">
                        <a:lumMod val="75000"/>
                        <a:alpha val="0"/>
                      </a:prstClr>
                    </a:solidFill>
                  </a:ln>
                  <a:solidFill>
                    <a:schemeClr val="tx1">
                      <a:lumMod val="75000"/>
                      <a:lumOff val="25000"/>
                    </a:schemeClr>
                  </a:solidFill>
                </a:rPr>
                <a:t>말레이시아</a:t>
              </a:r>
              <a:endParaRPr lang="en-US" altLang="ko-KR" sz="2000" dirty="0">
                <a:ln>
                  <a:solidFill>
                    <a:prstClr val="white">
                      <a:lumMod val="75000"/>
                      <a:alpha val="0"/>
                    </a:prstClr>
                  </a:solidFill>
                </a:ln>
                <a:solidFill>
                  <a:schemeClr val="tx1">
                    <a:lumMod val="75000"/>
                    <a:lumOff val="25000"/>
                  </a:schemeClr>
                </a:solidFill>
              </a:endParaRPr>
            </a:p>
          </p:txBody>
        </p:sp>
      </p:grpSp>
      <p:grpSp>
        <p:nvGrpSpPr>
          <p:cNvPr id="12" name="그룹 11">
            <a:extLst>
              <a:ext uri="{FF2B5EF4-FFF2-40B4-BE49-F238E27FC236}">
                <a16:creationId xmlns:a16="http://schemas.microsoft.com/office/drawing/2014/main" id="{48FC7A22-043B-1D8C-2A55-FBDB2A239DA9}"/>
              </a:ext>
            </a:extLst>
          </p:cNvPr>
          <p:cNvGrpSpPr/>
          <p:nvPr/>
        </p:nvGrpSpPr>
        <p:grpSpPr>
          <a:xfrm>
            <a:off x="5123243" y="1196975"/>
            <a:ext cx="4303980" cy="5000979"/>
            <a:chOff x="5123243" y="1196975"/>
            <a:chExt cx="4303980" cy="5000979"/>
          </a:xfrm>
        </p:grpSpPr>
        <p:sp>
          <p:nvSpPr>
            <p:cNvPr id="7" name="TextBox 6">
              <a:extLst>
                <a:ext uri="{FF2B5EF4-FFF2-40B4-BE49-F238E27FC236}">
                  <a16:creationId xmlns:a16="http://schemas.microsoft.com/office/drawing/2014/main" id="{EF4A5101-BDFD-E4A1-767F-CEC62E37CE04}"/>
                </a:ext>
              </a:extLst>
            </p:cNvPr>
            <p:cNvSpPr txBox="1"/>
            <p:nvPr/>
          </p:nvSpPr>
          <p:spPr>
            <a:xfrm>
              <a:off x="5132387" y="4747995"/>
              <a:ext cx="4294800" cy="195814"/>
            </a:xfrm>
            <a:prstGeom prst="rect">
              <a:avLst/>
            </a:prstGeom>
            <a:noFill/>
            <a:ln>
              <a:noFill/>
            </a:ln>
          </p:spPr>
          <p:txBody>
            <a:bodyPr wrap="square" lIns="0" tIns="72000" rIns="0" bIns="0" rtlCol="0" anchor="t">
              <a:spAutoFit/>
            </a:bodyPr>
            <a:lstStyle>
              <a:defPPr>
                <a:defRPr lang="en-US"/>
              </a:defPPr>
              <a:lvl1pPr lvl="0">
                <a:defRPr sz="800">
                  <a:ln>
                    <a:solidFill>
                      <a:prstClr val="white">
                        <a:lumMod val="75000"/>
                        <a:alpha val="0"/>
                      </a:prstClr>
                    </a:solidFill>
                  </a:ln>
                  <a:solidFill>
                    <a:prstClr val="white">
                      <a:lumMod val="50000"/>
                    </a:prstClr>
                  </a:solidFill>
                  <a:latin typeface="KoPub돋움체 Medium" panose="00000600000000000000" pitchFamily="2" charset="-127"/>
                  <a:ea typeface="KoPub돋움체 Medium" panose="00000600000000000000" pitchFamily="2" charset="-127"/>
                </a:defRPr>
              </a:lvl1pPr>
            </a:lstStyle>
            <a:p>
              <a:r>
                <a:rPr lang="en-US" altLang="ko-KR" dirty="0">
                  <a:solidFill>
                    <a:schemeClr val="bg1">
                      <a:lumMod val="50000"/>
                    </a:schemeClr>
                  </a:solidFill>
                </a:rPr>
                <a:t>Source: Bank Negara Malaysia, </a:t>
              </a:r>
              <a:r>
                <a:rPr lang="ko-KR" altLang="en-US" dirty="0" err="1">
                  <a:solidFill>
                    <a:schemeClr val="bg1">
                      <a:lumMod val="50000"/>
                    </a:schemeClr>
                  </a:solidFill>
                </a:rPr>
                <a:t>삼정</a:t>
              </a:r>
              <a:r>
                <a:rPr lang="en-US" altLang="ko-KR" dirty="0">
                  <a:solidFill>
                    <a:schemeClr val="bg1">
                      <a:lumMod val="50000"/>
                    </a:schemeClr>
                  </a:solidFill>
                </a:rPr>
                <a:t>KPMG </a:t>
              </a:r>
              <a:r>
                <a:rPr lang="ko-KR" altLang="en-US" dirty="0">
                  <a:solidFill>
                    <a:schemeClr val="bg1">
                      <a:lumMod val="50000"/>
                    </a:schemeClr>
                  </a:solidFill>
                </a:rPr>
                <a:t>경제연구원 재구성</a:t>
              </a:r>
              <a:endParaRPr lang="en-US" altLang="ko-KR" dirty="0">
                <a:solidFill>
                  <a:schemeClr val="bg1">
                    <a:lumMod val="50000"/>
                  </a:schemeClr>
                </a:solidFill>
              </a:endParaRPr>
            </a:p>
          </p:txBody>
        </p:sp>
        <p:grpSp>
          <p:nvGrpSpPr>
            <p:cNvPr id="41" name="그룹 40">
              <a:extLst>
                <a:ext uri="{FF2B5EF4-FFF2-40B4-BE49-F238E27FC236}">
                  <a16:creationId xmlns:a16="http://schemas.microsoft.com/office/drawing/2014/main" id="{0839832E-13A4-BBEA-A7C0-FB6AB6EE3DCE}"/>
                </a:ext>
              </a:extLst>
            </p:cNvPr>
            <p:cNvGrpSpPr/>
            <p:nvPr/>
          </p:nvGrpSpPr>
          <p:grpSpPr>
            <a:xfrm>
              <a:off x="5132387" y="1196975"/>
              <a:ext cx="4294836" cy="3559501"/>
              <a:chOff x="487921" y="1196975"/>
              <a:chExt cx="4294836" cy="3559501"/>
            </a:xfrm>
          </p:grpSpPr>
          <p:grpSp>
            <p:nvGrpSpPr>
              <p:cNvPr id="42" name="그룹 41">
                <a:extLst>
                  <a:ext uri="{FF2B5EF4-FFF2-40B4-BE49-F238E27FC236}">
                    <a16:creationId xmlns:a16="http://schemas.microsoft.com/office/drawing/2014/main" id="{C2047937-253E-BABA-4837-434A6556FBBE}"/>
                  </a:ext>
                </a:extLst>
              </p:cNvPr>
              <p:cNvGrpSpPr/>
              <p:nvPr/>
            </p:nvGrpSpPr>
            <p:grpSpPr>
              <a:xfrm>
                <a:off x="487921" y="1196975"/>
                <a:ext cx="4284613" cy="530906"/>
                <a:chOff x="5132387" y="1196975"/>
                <a:chExt cx="4284613" cy="530906"/>
              </a:xfrm>
            </p:grpSpPr>
            <p:grpSp>
              <p:nvGrpSpPr>
                <p:cNvPr id="45" name="그룹 44">
                  <a:extLst>
                    <a:ext uri="{FF2B5EF4-FFF2-40B4-BE49-F238E27FC236}">
                      <a16:creationId xmlns:a16="http://schemas.microsoft.com/office/drawing/2014/main" id="{78AB6ACF-382F-2B6E-DE5B-DEEB1DC2B814}"/>
                    </a:ext>
                  </a:extLst>
                </p:cNvPr>
                <p:cNvGrpSpPr/>
                <p:nvPr/>
              </p:nvGrpSpPr>
              <p:grpSpPr>
                <a:xfrm>
                  <a:off x="5132387" y="1196975"/>
                  <a:ext cx="4284613" cy="276837"/>
                  <a:chOff x="5132387" y="2176483"/>
                  <a:chExt cx="4284613" cy="276837"/>
                </a:xfrm>
              </p:grpSpPr>
              <p:sp>
                <p:nvSpPr>
                  <p:cNvPr id="47" name="TextBox 46">
                    <a:extLst>
                      <a:ext uri="{FF2B5EF4-FFF2-40B4-BE49-F238E27FC236}">
                        <a16:creationId xmlns:a16="http://schemas.microsoft.com/office/drawing/2014/main" id="{880BA7BB-801E-2985-52F0-F8F5C8C1A5A1}"/>
                      </a:ext>
                    </a:extLst>
                  </p:cNvPr>
                  <p:cNvSpPr txBox="1"/>
                  <p:nvPr/>
                </p:nvSpPr>
                <p:spPr>
                  <a:xfrm>
                    <a:off x="5132387" y="2210039"/>
                    <a:ext cx="2186496" cy="200055"/>
                  </a:xfrm>
                  <a:prstGeom prst="rect">
                    <a:avLst/>
                  </a:prstGeom>
                  <a:noFill/>
                </p:spPr>
                <p:txBody>
                  <a:bodyPr wrap="none" lIns="0" tIns="0" rIns="0" bIns="0" rtlCol="0">
                    <a:spAutoFit/>
                  </a:bodyPr>
                  <a:lstStyle/>
                  <a:p>
                    <a:pPr>
                      <a:defRPr/>
                    </a:pPr>
                    <a:r>
                      <a:rPr lang="ko-KR" altLang="en-US" sz="1300" dirty="0">
                        <a:ln>
                          <a:solidFill>
                            <a:prstClr val="white">
                              <a:lumMod val="75000"/>
                              <a:alpha val="0"/>
                            </a:prstClr>
                          </a:solidFill>
                        </a:ln>
                        <a:solidFill>
                          <a:srgbClr val="00338D"/>
                        </a:solidFill>
                        <a:latin typeface="KoPub돋움체 Bold" panose="00000800000000000000" pitchFamily="2" charset="-127"/>
                        <a:ea typeface="KoPub돋움체 Bold" panose="00000800000000000000" pitchFamily="2" charset="-127"/>
                        <a:cs typeface="Univers for KPMG"/>
                      </a:rPr>
                      <a:t>말레이시아 보험산업 총자산 추이</a:t>
                    </a:r>
                    <a:endParaRPr kumimoji="0" lang="ko-KR" altLang="en-US" sz="1300" b="0" i="0" u="none" strike="noStrike" kern="1200" cap="none" spc="0" normalizeH="0" baseline="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endParaRPr>
                  </a:p>
                </p:txBody>
              </p:sp>
              <p:cxnSp>
                <p:nvCxnSpPr>
                  <p:cNvPr id="48" name="직선 연결선 47">
                    <a:extLst>
                      <a:ext uri="{FF2B5EF4-FFF2-40B4-BE49-F238E27FC236}">
                        <a16:creationId xmlns:a16="http://schemas.microsoft.com/office/drawing/2014/main" id="{976CD73D-9DE0-DA2E-F088-6E75ECAAB285}"/>
                      </a:ext>
                    </a:extLst>
                  </p:cNvPr>
                  <p:cNvCxnSpPr/>
                  <p:nvPr/>
                </p:nvCxnSpPr>
                <p:spPr>
                  <a:xfrm>
                    <a:off x="5132387" y="2176483"/>
                    <a:ext cx="4284613"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9" name="직선 연결선 48">
                    <a:extLst>
                      <a:ext uri="{FF2B5EF4-FFF2-40B4-BE49-F238E27FC236}">
                        <a16:creationId xmlns:a16="http://schemas.microsoft.com/office/drawing/2014/main" id="{7D381DDF-A2A6-31DD-0744-297BF61D7D33}"/>
                      </a:ext>
                    </a:extLst>
                  </p:cNvPr>
                  <p:cNvCxnSpPr/>
                  <p:nvPr/>
                </p:nvCxnSpPr>
                <p:spPr>
                  <a:xfrm>
                    <a:off x="5132387" y="2453320"/>
                    <a:ext cx="4284613"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46" name="object 38">
                  <a:extLst>
                    <a:ext uri="{FF2B5EF4-FFF2-40B4-BE49-F238E27FC236}">
                      <a16:creationId xmlns:a16="http://schemas.microsoft.com/office/drawing/2014/main" id="{D594B733-A526-562C-3577-7A52CC93D2A0}"/>
                    </a:ext>
                  </a:extLst>
                </p:cNvPr>
                <p:cNvSpPr txBox="1"/>
                <p:nvPr/>
              </p:nvSpPr>
              <p:spPr>
                <a:xfrm>
                  <a:off x="5132387" y="1604642"/>
                  <a:ext cx="648000" cy="123239"/>
                </a:xfrm>
                <a:prstGeom prst="rect">
                  <a:avLst/>
                </a:prstGeom>
              </p:spPr>
              <p:txBody>
                <a:bodyPr vert="horz" wrap="square" lIns="0" tIns="12065" rIns="0" bIns="0" rtlCol="0">
                  <a:spAutoFit/>
                </a:bodyPr>
                <a:lstStyle>
                  <a:defPPr>
                    <a:defRPr lang="en-US"/>
                  </a:defPPr>
                  <a:lvl1pPr marL="12700" marR="5080" lvl="0" indent="0" algn="r" defTabSz="914400" fontAlgn="auto">
                    <a:lnSpc>
                      <a:spcPct val="90000"/>
                    </a:lnSpc>
                    <a:spcBef>
                      <a:spcPts val="95"/>
                    </a:spcBef>
                    <a:spcAft>
                      <a:spcPts val="0"/>
                    </a:spcAft>
                    <a:buClrTx/>
                    <a:buSzTx/>
                    <a:buFontTx/>
                    <a:buNone/>
                    <a:tabLst/>
                    <a:defRPr kumimoji="0" sz="1050" b="0" i="0" u="none" strike="noStrike" cap="none" spc="0" normalizeH="0" baseline="0">
                      <a:ln>
                        <a:noFill/>
                      </a:ln>
                      <a:gradFill>
                        <a:gsLst>
                          <a:gs pos="0">
                            <a:schemeClr val="bg1">
                              <a:lumMod val="65000"/>
                            </a:schemeClr>
                          </a:gs>
                          <a:gs pos="100000">
                            <a:schemeClr val="bg1">
                              <a:lumMod val="65000"/>
                            </a:schemeClr>
                          </a:gs>
                        </a:gsLst>
                        <a:lin ang="5400000" scaled="1"/>
                      </a:gradFill>
                      <a:effectLst/>
                      <a:uLnTx/>
                      <a:uFillTx/>
                      <a:latin typeface="KoPub돋움체 Bold" panose="00000800000000000000" pitchFamily="2" charset="-127"/>
                      <a:ea typeface="KoPub돋움체 Bold" panose="00000800000000000000" pitchFamily="2" charset="-127"/>
                      <a:cs typeface="Calibri"/>
                    </a:defRPr>
                  </a:lvl1pPr>
                </a:lstStyle>
                <a:p>
                  <a:pPr algn="l"/>
                  <a:r>
                    <a:rPr lang="en-US" sz="800" spc="-50" dirty="0">
                      <a:ln>
                        <a:solidFill>
                          <a:srgbClr val="FD349C">
                            <a:alpha val="0"/>
                          </a:srgbClr>
                        </a:solidFill>
                      </a:ln>
                      <a:solidFill>
                        <a:schemeClr val="tx1">
                          <a:lumMod val="50000"/>
                          <a:lumOff val="50000"/>
                        </a:schemeClr>
                      </a:solidFill>
                      <a:latin typeface="KoPub돋움체 Medium" panose="02020603020101020101" pitchFamily="18" charset="-127"/>
                      <a:ea typeface="KoPub돋움체 Medium" panose="02020603020101020101" pitchFamily="18" charset="-127"/>
                      <a:cs typeface="+mn-cs"/>
                    </a:rPr>
                    <a:t>(</a:t>
                  </a:r>
                  <a:r>
                    <a:rPr lang="ko-KR" altLang="en-US" sz="800" spc="-50" dirty="0">
                      <a:ln>
                        <a:solidFill>
                          <a:srgbClr val="FD349C">
                            <a:alpha val="0"/>
                          </a:srgbClr>
                        </a:solidFill>
                      </a:ln>
                      <a:solidFill>
                        <a:schemeClr val="tx1">
                          <a:lumMod val="50000"/>
                          <a:lumOff val="50000"/>
                        </a:schemeClr>
                      </a:solidFill>
                      <a:latin typeface="KoPub돋움체 Medium" panose="02020603020101020101" pitchFamily="18" charset="-127"/>
                      <a:ea typeface="KoPub돋움체 Medium" panose="02020603020101020101" pitchFamily="18" charset="-127"/>
                      <a:cs typeface="+mn-cs"/>
                    </a:rPr>
                    <a:t>십억 </a:t>
                  </a:r>
                  <a:r>
                    <a:rPr lang="ko-KR" altLang="en-US" sz="800" spc="-50" dirty="0" err="1">
                      <a:ln>
                        <a:solidFill>
                          <a:srgbClr val="FD349C">
                            <a:alpha val="0"/>
                          </a:srgbClr>
                        </a:solidFill>
                      </a:ln>
                      <a:solidFill>
                        <a:schemeClr val="tx1">
                          <a:lumMod val="50000"/>
                          <a:lumOff val="50000"/>
                        </a:schemeClr>
                      </a:solidFill>
                      <a:latin typeface="KoPub돋움체 Medium" panose="02020603020101020101" pitchFamily="18" charset="-127"/>
                      <a:ea typeface="KoPub돋움체 Medium" panose="02020603020101020101" pitchFamily="18" charset="-127"/>
                      <a:cs typeface="+mn-cs"/>
                    </a:rPr>
                    <a:t>링깃</a:t>
                  </a:r>
                  <a:r>
                    <a:rPr lang="en-US" altLang="ko-KR" sz="800" spc="-50" dirty="0">
                      <a:ln>
                        <a:solidFill>
                          <a:srgbClr val="FD349C">
                            <a:alpha val="0"/>
                          </a:srgbClr>
                        </a:solidFill>
                      </a:ln>
                      <a:solidFill>
                        <a:schemeClr val="tx1">
                          <a:lumMod val="50000"/>
                          <a:lumOff val="50000"/>
                        </a:schemeClr>
                      </a:solidFill>
                      <a:latin typeface="KoPub돋움체 Medium" panose="02020603020101020101" pitchFamily="18" charset="-127"/>
                      <a:ea typeface="KoPub돋움체 Medium" panose="02020603020101020101" pitchFamily="18" charset="-127"/>
                      <a:cs typeface="+mn-cs"/>
                    </a:rPr>
                    <a:t>)</a:t>
                  </a:r>
                  <a:endParaRPr sz="800" spc="-50" dirty="0">
                    <a:ln>
                      <a:solidFill>
                        <a:srgbClr val="FD349C">
                          <a:alpha val="0"/>
                        </a:srgbClr>
                      </a:solidFill>
                    </a:ln>
                    <a:solidFill>
                      <a:schemeClr val="tx1">
                        <a:lumMod val="50000"/>
                        <a:lumOff val="50000"/>
                      </a:schemeClr>
                    </a:solidFill>
                    <a:latin typeface="KoPub돋움체 Medium" panose="02020603020101020101" pitchFamily="18" charset="-127"/>
                    <a:ea typeface="KoPub돋움체 Medium" panose="02020603020101020101" pitchFamily="18" charset="-127"/>
                    <a:cs typeface="+mn-cs"/>
                  </a:endParaRPr>
                </a:p>
              </p:txBody>
            </p:sp>
          </p:grpSp>
          <p:graphicFrame>
            <p:nvGraphicFramePr>
              <p:cNvPr id="44" name="차트 43">
                <a:extLst>
                  <a:ext uri="{FF2B5EF4-FFF2-40B4-BE49-F238E27FC236}">
                    <a16:creationId xmlns:a16="http://schemas.microsoft.com/office/drawing/2014/main" id="{8BCE22FF-F7F7-F440-EDF9-08FBA66120B5}"/>
                  </a:ext>
                </a:extLst>
              </p:cNvPr>
              <p:cNvGraphicFramePr/>
              <p:nvPr>
                <p:extLst>
                  <p:ext uri="{D42A27DB-BD31-4B8C-83A1-F6EECF244321}">
                    <p14:modId xmlns:p14="http://schemas.microsoft.com/office/powerpoint/2010/main" val="1318739639"/>
                  </p:ext>
                </p:extLst>
              </p:nvPr>
            </p:nvGraphicFramePr>
            <p:xfrm>
              <a:off x="487921" y="1697545"/>
              <a:ext cx="4294836" cy="3058931"/>
            </p:xfrm>
            <a:graphic>
              <a:graphicData uri="http://schemas.openxmlformats.org/drawingml/2006/chart">
                <c:chart xmlns:c="http://schemas.openxmlformats.org/drawingml/2006/chart" xmlns:r="http://schemas.openxmlformats.org/officeDocument/2006/relationships" r:id="rId6"/>
              </a:graphicData>
            </a:graphic>
          </p:graphicFrame>
        </p:grpSp>
        <p:sp>
          <p:nvSpPr>
            <p:cNvPr id="51" name="TextBox 50">
              <a:extLst>
                <a:ext uri="{FF2B5EF4-FFF2-40B4-BE49-F238E27FC236}">
                  <a16:creationId xmlns:a16="http://schemas.microsoft.com/office/drawing/2014/main" id="{5C34EB58-EF82-7975-0D98-D90F5B505900}"/>
                </a:ext>
              </a:extLst>
            </p:cNvPr>
            <p:cNvSpPr txBox="1"/>
            <p:nvPr/>
          </p:nvSpPr>
          <p:spPr>
            <a:xfrm>
              <a:off x="5123243" y="5175063"/>
              <a:ext cx="4294800" cy="1022891"/>
            </a:xfrm>
            <a:prstGeom prst="rect">
              <a:avLst/>
            </a:prstGeom>
            <a:solidFill>
              <a:srgbClr val="DEF7FF"/>
            </a:solidFill>
            <a:ln w="3175">
              <a:solidFill>
                <a:srgbClr val="99E3FB"/>
              </a:solidFill>
            </a:ln>
          </p:spPr>
          <p:txBody>
            <a:bodyPr wrap="square" lIns="108000" tIns="72000" rIns="36000" bIns="72000" anchor="t">
              <a:spAutoFit/>
            </a:bodyPr>
            <a:lstStyle>
              <a:defPPr>
                <a:defRPr lang="en-US"/>
              </a:defPPr>
              <a:lvl1pPr marL="108000" indent="-108000" defTabSz="457200">
                <a:lnSpc>
                  <a:spcPct val="110000"/>
                </a:lnSpc>
                <a:spcAft>
                  <a:spcPts val="300"/>
                </a:spcAft>
                <a:buClr>
                  <a:schemeClr val="tx1">
                    <a:lumMod val="85000"/>
                    <a:lumOff val="15000"/>
                  </a:schemeClr>
                </a:buClr>
                <a:buFont typeface="Arial" panose="020B0604020202020204" pitchFamily="34" charset="0"/>
                <a:buChar char="•"/>
                <a:defRPr sz="1000" b="1">
                  <a:ln>
                    <a:solidFill>
                      <a:schemeClr val="accent5">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altLang="ko-KR" dirty="0"/>
                <a:t>2021</a:t>
              </a:r>
              <a:r>
                <a:rPr lang="ko-KR" altLang="en-US" dirty="0"/>
                <a:t>년 말레이시아 보험산업의 총자산은 </a:t>
              </a:r>
              <a:r>
                <a:rPr lang="en-US" altLang="ko-KR" dirty="0"/>
                <a:t>2020</a:t>
              </a:r>
              <a:r>
                <a:rPr lang="ko-KR" altLang="en-US" dirty="0"/>
                <a:t>년 </a:t>
              </a:r>
              <a:r>
                <a:rPr lang="en-US" altLang="ko-KR" dirty="0"/>
                <a:t>3,250.5</a:t>
              </a:r>
              <a:r>
                <a:rPr lang="ko-KR" altLang="en-US" dirty="0"/>
                <a:t>억 </a:t>
              </a:r>
              <a:r>
                <a:rPr lang="ko-KR" altLang="en-US" dirty="0" err="1"/>
                <a:t>링깃</a:t>
              </a:r>
              <a:r>
                <a:rPr lang="ko-KR" altLang="en-US" dirty="0"/>
                <a:t> 대비 </a:t>
              </a:r>
              <a:r>
                <a:rPr lang="en-US" altLang="ko-KR" dirty="0"/>
                <a:t>2.4% </a:t>
              </a:r>
              <a:r>
                <a:rPr lang="ko-KR" altLang="en-US" dirty="0"/>
                <a:t>증가한 </a:t>
              </a:r>
              <a:r>
                <a:rPr lang="en-US" altLang="ko-KR" dirty="0"/>
                <a:t>3,329.8</a:t>
              </a:r>
              <a:r>
                <a:rPr lang="ko-KR" altLang="en-US" dirty="0"/>
                <a:t>억 </a:t>
              </a:r>
              <a:r>
                <a:rPr lang="ko-KR" altLang="en-US" dirty="0" err="1"/>
                <a:t>링깃을</a:t>
              </a:r>
              <a:r>
                <a:rPr lang="ko-KR" altLang="en-US" dirty="0"/>
                <a:t> 기록</a:t>
              </a:r>
              <a:r>
                <a:rPr lang="en-US" altLang="ko-KR" dirty="0"/>
                <a:t> </a:t>
              </a:r>
            </a:p>
            <a:p>
              <a:pPr marL="266700" indent="-174625">
                <a:buClr>
                  <a:schemeClr val="tx1">
                    <a:lumMod val="75000"/>
                    <a:lumOff val="25000"/>
                  </a:schemeClr>
                </a:buClr>
                <a:buFontTx/>
                <a:buChar char="-"/>
              </a:pPr>
              <a:r>
                <a:rPr lang="en-US" altLang="ko-KR" b="0" dirty="0">
                  <a:solidFill>
                    <a:schemeClr val="tx1">
                      <a:lumMod val="75000"/>
                      <a:lumOff val="25000"/>
                    </a:schemeClr>
                  </a:solidFill>
                </a:rPr>
                <a:t>2021</a:t>
              </a:r>
              <a:r>
                <a:rPr lang="ko-KR" altLang="en-US" b="0" dirty="0">
                  <a:solidFill>
                    <a:schemeClr val="tx1">
                      <a:lumMod val="75000"/>
                      <a:lumOff val="25000"/>
                    </a:schemeClr>
                  </a:solidFill>
                </a:rPr>
                <a:t>년 생명보험 총자산은 </a:t>
              </a:r>
              <a:r>
                <a:rPr lang="en-US" altLang="ko-KR" b="0" dirty="0">
                  <a:solidFill>
                    <a:schemeClr val="tx1">
                      <a:lumMod val="75000"/>
                      <a:lumOff val="25000"/>
                    </a:schemeClr>
                  </a:solidFill>
                </a:rPr>
                <a:t>2,896.6</a:t>
              </a:r>
              <a:r>
                <a:rPr lang="ko-KR" altLang="en-US" b="0" dirty="0">
                  <a:solidFill>
                    <a:schemeClr val="tx1">
                      <a:lumMod val="75000"/>
                      <a:lumOff val="25000"/>
                    </a:schemeClr>
                  </a:solidFill>
                </a:rPr>
                <a:t>억 </a:t>
              </a:r>
              <a:r>
                <a:rPr lang="ko-KR" altLang="en-US" b="0" dirty="0" err="1">
                  <a:solidFill>
                    <a:schemeClr val="tx1">
                      <a:lumMod val="75000"/>
                      <a:lumOff val="25000"/>
                    </a:schemeClr>
                  </a:solidFill>
                </a:rPr>
                <a:t>링깃</a:t>
              </a:r>
              <a:r>
                <a:rPr lang="en-US" altLang="ko-KR" b="0" dirty="0">
                  <a:solidFill>
                    <a:schemeClr val="tx1">
                      <a:lumMod val="75000"/>
                      <a:lumOff val="25000"/>
                    </a:schemeClr>
                  </a:solidFill>
                </a:rPr>
                <a:t>(</a:t>
              </a:r>
              <a:r>
                <a:rPr lang="ko-KR" altLang="en-US" b="0" dirty="0">
                  <a:solidFill>
                    <a:schemeClr val="tx1">
                      <a:lumMod val="75000"/>
                      <a:lumOff val="25000"/>
                    </a:schemeClr>
                  </a:solidFill>
                </a:rPr>
                <a:t>보험산업 총자산의 </a:t>
              </a:r>
              <a:r>
                <a:rPr lang="en-US" altLang="ko-KR" b="0" dirty="0">
                  <a:solidFill>
                    <a:schemeClr val="tx1">
                      <a:lumMod val="75000"/>
                      <a:lumOff val="25000"/>
                    </a:schemeClr>
                  </a:solidFill>
                </a:rPr>
                <a:t>87%</a:t>
              </a:r>
              <a:r>
                <a:rPr lang="ko-KR" altLang="en-US" b="0" dirty="0">
                  <a:solidFill>
                    <a:schemeClr val="tx1">
                      <a:lumMod val="75000"/>
                      <a:lumOff val="25000"/>
                    </a:schemeClr>
                  </a:solidFill>
                </a:rPr>
                <a:t>의 비중 차지</a:t>
              </a:r>
              <a:r>
                <a:rPr lang="en-US" altLang="ko-KR" b="0" dirty="0">
                  <a:solidFill>
                    <a:schemeClr val="tx1">
                      <a:lumMod val="75000"/>
                      <a:lumOff val="25000"/>
                    </a:schemeClr>
                  </a:solidFill>
                </a:rPr>
                <a:t>)</a:t>
              </a:r>
              <a:r>
                <a:rPr lang="ko-KR" altLang="en-US" b="0" dirty="0">
                  <a:solidFill>
                    <a:schemeClr val="tx1">
                      <a:lumMod val="75000"/>
                      <a:lumOff val="25000"/>
                    </a:schemeClr>
                  </a:solidFill>
                </a:rPr>
                <a:t>을 기록하며 전년동기대비 </a:t>
              </a:r>
              <a:r>
                <a:rPr lang="en-US" altLang="ko-KR" b="0" dirty="0">
                  <a:solidFill>
                    <a:schemeClr val="tx1">
                      <a:lumMod val="75000"/>
                      <a:lumOff val="25000"/>
                    </a:schemeClr>
                  </a:solidFill>
                </a:rPr>
                <a:t>2.4% </a:t>
              </a:r>
              <a:r>
                <a:rPr lang="ko-KR" altLang="en-US" b="0" dirty="0">
                  <a:solidFill>
                    <a:schemeClr val="tx1">
                      <a:lumMod val="75000"/>
                      <a:lumOff val="25000"/>
                    </a:schemeClr>
                  </a:solidFill>
                </a:rPr>
                <a:t>증가</a:t>
              </a:r>
              <a:r>
                <a:rPr lang="en-US" altLang="ko-KR" b="0" dirty="0">
                  <a:solidFill>
                    <a:schemeClr val="tx1">
                      <a:lumMod val="75000"/>
                      <a:lumOff val="25000"/>
                    </a:schemeClr>
                  </a:solidFill>
                </a:rPr>
                <a:t>, </a:t>
              </a:r>
              <a:r>
                <a:rPr lang="ko-KR" altLang="en-US" b="0" dirty="0">
                  <a:solidFill>
                    <a:schemeClr val="tx1">
                      <a:lumMod val="75000"/>
                      <a:lumOff val="25000"/>
                    </a:schemeClr>
                  </a:solidFill>
                </a:rPr>
                <a:t>손해보험 총자산은 동기간 </a:t>
              </a:r>
              <a:r>
                <a:rPr lang="en-US" altLang="ko-KR" b="0" dirty="0">
                  <a:solidFill>
                    <a:schemeClr val="tx1">
                      <a:lumMod val="75000"/>
                      <a:lumOff val="25000"/>
                    </a:schemeClr>
                  </a:solidFill>
                </a:rPr>
                <a:t>2.9% </a:t>
              </a:r>
              <a:r>
                <a:rPr lang="ko-KR" altLang="en-US" b="0" dirty="0">
                  <a:solidFill>
                    <a:schemeClr val="tx1">
                      <a:lumMod val="75000"/>
                      <a:lumOff val="25000"/>
                    </a:schemeClr>
                  </a:solidFill>
                </a:rPr>
                <a:t>증가한 </a:t>
              </a:r>
              <a:r>
                <a:rPr lang="en-US" altLang="ko-KR" b="0" dirty="0">
                  <a:solidFill>
                    <a:schemeClr val="tx1">
                      <a:lumMod val="75000"/>
                      <a:lumOff val="25000"/>
                    </a:schemeClr>
                  </a:solidFill>
                </a:rPr>
                <a:t>433.2</a:t>
              </a:r>
              <a:r>
                <a:rPr lang="ko-KR" altLang="en-US" b="0" dirty="0">
                  <a:solidFill>
                    <a:schemeClr val="tx1">
                      <a:lumMod val="75000"/>
                      <a:lumOff val="25000"/>
                    </a:schemeClr>
                  </a:solidFill>
                </a:rPr>
                <a:t>억 </a:t>
              </a:r>
              <a:r>
                <a:rPr lang="ko-KR" altLang="en-US" b="0" dirty="0" err="1">
                  <a:solidFill>
                    <a:schemeClr val="tx1">
                      <a:lumMod val="75000"/>
                      <a:lumOff val="25000"/>
                    </a:schemeClr>
                  </a:solidFill>
                </a:rPr>
                <a:t>링깃을</a:t>
              </a:r>
              <a:r>
                <a:rPr lang="ko-KR" altLang="en-US" b="0" dirty="0">
                  <a:solidFill>
                    <a:schemeClr val="tx1">
                      <a:lumMod val="75000"/>
                      <a:lumOff val="25000"/>
                    </a:schemeClr>
                  </a:solidFill>
                </a:rPr>
                <a:t> 기록</a:t>
              </a:r>
              <a:r>
                <a:rPr lang="en-US" altLang="ko-KR" b="0" dirty="0">
                  <a:solidFill>
                    <a:schemeClr val="tx1">
                      <a:lumMod val="75000"/>
                      <a:lumOff val="25000"/>
                    </a:schemeClr>
                  </a:solidFill>
                </a:rPr>
                <a:t> </a:t>
              </a:r>
              <a:endParaRPr lang="en-US" altLang="ko-KR" dirty="0"/>
            </a:p>
          </p:txBody>
        </p:sp>
      </p:grpSp>
      <p:grpSp>
        <p:nvGrpSpPr>
          <p:cNvPr id="28" name="그룹 27">
            <a:extLst>
              <a:ext uri="{FF2B5EF4-FFF2-40B4-BE49-F238E27FC236}">
                <a16:creationId xmlns:a16="http://schemas.microsoft.com/office/drawing/2014/main" id="{096414FB-6E89-59C8-7C27-3A64F12DC7F5}"/>
              </a:ext>
            </a:extLst>
          </p:cNvPr>
          <p:cNvGrpSpPr/>
          <p:nvPr/>
        </p:nvGrpSpPr>
        <p:grpSpPr>
          <a:xfrm>
            <a:off x="478777" y="1196975"/>
            <a:ext cx="4294800" cy="4831700"/>
            <a:chOff x="478777" y="1196975"/>
            <a:chExt cx="4294800" cy="4831700"/>
          </a:xfrm>
        </p:grpSpPr>
        <p:grpSp>
          <p:nvGrpSpPr>
            <p:cNvPr id="43" name="그룹 42">
              <a:extLst>
                <a:ext uri="{FF2B5EF4-FFF2-40B4-BE49-F238E27FC236}">
                  <a16:creationId xmlns:a16="http://schemas.microsoft.com/office/drawing/2014/main" id="{FEAF36CD-AEA9-6EE0-AC9C-E1E4EEB9C127}"/>
                </a:ext>
              </a:extLst>
            </p:cNvPr>
            <p:cNvGrpSpPr/>
            <p:nvPr/>
          </p:nvGrpSpPr>
          <p:grpSpPr>
            <a:xfrm>
              <a:off x="478777" y="1196975"/>
              <a:ext cx="4284613" cy="276837"/>
              <a:chOff x="5132387" y="2176483"/>
              <a:chExt cx="4284613" cy="276837"/>
            </a:xfrm>
          </p:grpSpPr>
          <p:sp>
            <p:nvSpPr>
              <p:cNvPr id="54" name="TextBox 53">
                <a:extLst>
                  <a:ext uri="{FF2B5EF4-FFF2-40B4-BE49-F238E27FC236}">
                    <a16:creationId xmlns:a16="http://schemas.microsoft.com/office/drawing/2014/main" id="{E77DFA55-E0C5-FB6D-0BC5-D00A727CBB57}"/>
                  </a:ext>
                </a:extLst>
              </p:cNvPr>
              <p:cNvSpPr txBox="1"/>
              <p:nvPr/>
            </p:nvSpPr>
            <p:spPr>
              <a:xfrm>
                <a:off x="5132387" y="2210039"/>
                <a:ext cx="2040623" cy="200055"/>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ko-KR" altLang="en-US" sz="1300" dirty="0">
                    <a:ln>
                      <a:solidFill>
                        <a:prstClr val="white">
                          <a:lumMod val="75000"/>
                          <a:alpha val="0"/>
                        </a:prstClr>
                      </a:solidFill>
                    </a:ln>
                    <a:solidFill>
                      <a:srgbClr val="00338D"/>
                    </a:solidFill>
                    <a:latin typeface="KoPub돋움체 Bold" panose="00000800000000000000" pitchFamily="2" charset="-127"/>
                    <a:ea typeface="KoPub돋움체 Bold" panose="00000800000000000000" pitchFamily="2" charset="-127"/>
                    <a:cs typeface="Univers for KPMG"/>
                  </a:rPr>
                  <a:t>말레이시아 보험밀도 및 침투도</a:t>
                </a:r>
                <a:endParaRPr kumimoji="0" lang="ko-KR" altLang="en-US" sz="1300" b="0" i="0" u="none" strike="noStrike" kern="1200" cap="none" spc="0" normalizeH="0" baseline="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endParaRPr>
              </a:p>
            </p:txBody>
          </p:sp>
          <p:cxnSp>
            <p:nvCxnSpPr>
              <p:cNvPr id="55" name="직선 연결선 54">
                <a:extLst>
                  <a:ext uri="{FF2B5EF4-FFF2-40B4-BE49-F238E27FC236}">
                    <a16:creationId xmlns:a16="http://schemas.microsoft.com/office/drawing/2014/main" id="{936997FE-648F-0DDF-7B9E-B015609F4562}"/>
                  </a:ext>
                </a:extLst>
              </p:cNvPr>
              <p:cNvCxnSpPr/>
              <p:nvPr/>
            </p:nvCxnSpPr>
            <p:spPr>
              <a:xfrm>
                <a:off x="5132387" y="2176483"/>
                <a:ext cx="4284613"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6" name="직선 연결선 55">
                <a:extLst>
                  <a:ext uri="{FF2B5EF4-FFF2-40B4-BE49-F238E27FC236}">
                    <a16:creationId xmlns:a16="http://schemas.microsoft.com/office/drawing/2014/main" id="{3E5CE0EB-D28F-2370-2568-EA59525D7000}"/>
                  </a:ext>
                </a:extLst>
              </p:cNvPr>
              <p:cNvCxnSpPr/>
              <p:nvPr/>
            </p:nvCxnSpPr>
            <p:spPr>
              <a:xfrm>
                <a:off x="5132387" y="2453320"/>
                <a:ext cx="4284613"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33" name="TextBox 32">
              <a:extLst>
                <a:ext uri="{FF2B5EF4-FFF2-40B4-BE49-F238E27FC236}">
                  <a16:creationId xmlns:a16="http://schemas.microsoft.com/office/drawing/2014/main" id="{7F962571-886C-ED56-5CAC-46958FD24539}"/>
                </a:ext>
              </a:extLst>
            </p:cNvPr>
            <p:cNvSpPr txBox="1"/>
            <p:nvPr/>
          </p:nvSpPr>
          <p:spPr>
            <a:xfrm>
              <a:off x="478777" y="5175062"/>
              <a:ext cx="4294800" cy="853613"/>
            </a:xfrm>
            <a:prstGeom prst="rect">
              <a:avLst/>
            </a:prstGeom>
            <a:solidFill>
              <a:srgbClr val="DEF7FF"/>
            </a:solidFill>
            <a:ln w="3175">
              <a:solidFill>
                <a:srgbClr val="99E3FB"/>
              </a:solidFill>
            </a:ln>
          </p:spPr>
          <p:txBody>
            <a:bodyPr wrap="square" lIns="108000" tIns="72000" rIns="108000" bIns="72000" anchor="t">
              <a:spAutoFit/>
            </a:bodyPr>
            <a:lstStyle>
              <a:defPPr>
                <a:defRPr lang="en-US"/>
              </a:defPPr>
              <a:lvl1pPr marL="108000" indent="-108000" defTabSz="457200">
                <a:lnSpc>
                  <a:spcPct val="110000"/>
                </a:lnSpc>
                <a:spcAft>
                  <a:spcPts val="300"/>
                </a:spcAft>
                <a:buClr>
                  <a:schemeClr val="tx1">
                    <a:lumMod val="85000"/>
                    <a:lumOff val="15000"/>
                  </a:schemeClr>
                </a:buClr>
                <a:buFont typeface="Arial" panose="020B0604020202020204" pitchFamily="34" charset="0"/>
                <a:buChar char="•"/>
                <a:defRPr sz="1000" b="1">
                  <a:ln>
                    <a:solidFill>
                      <a:schemeClr val="accent5">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altLang="ko-KR" dirty="0"/>
                <a:t>2021</a:t>
              </a:r>
              <a:r>
                <a:rPr lang="ko-KR" altLang="en-US" dirty="0"/>
                <a:t>년 말레이시아 보험밀도의 경우</a:t>
              </a:r>
              <a:r>
                <a:rPr lang="en-US" altLang="ko-KR" dirty="0"/>
                <a:t>,</a:t>
              </a:r>
              <a:r>
                <a:rPr lang="ko-KR" altLang="en-US" dirty="0"/>
                <a:t> 생명보험은</a:t>
              </a:r>
              <a:r>
                <a:rPr lang="en-US" altLang="ko-KR" dirty="0"/>
                <a:t> </a:t>
              </a:r>
              <a:r>
                <a:rPr lang="ko-KR" altLang="en-US" dirty="0"/>
                <a:t>전년대비 </a:t>
              </a:r>
              <a:r>
                <a:rPr lang="en-US" altLang="ko-KR" dirty="0"/>
                <a:t>8.6% </a:t>
              </a:r>
              <a:r>
                <a:rPr lang="ko-KR" altLang="en-US" dirty="0"/>
                <a:t>증가한 </a:t>
              </a:r>
              <a:r>
                <a:rPr lang="en-US" altLang="ko-KR" dirty="0"/>
                <a:t>1,638.6 </a:t>
              </a:r>
              <a:r>
                <a:rPr lang="ko-KR" altLang="en-US" dirty="0" err="1"/>
                <a:t>링깃</a:t>
              </a:r>
              <a:r>
                <a:rPr lang="en-US" altLang="ko-KR" dirty="0"/>
                <a:t>, </a:t>
              </a:r>
              <a:r>
                <a:rPr lang="ko-KR" altLang="en-US" dirty="0"/>
                <a:t>손해보험은</a:t>
              </a:r>
              <a:r>
                <a:rPr lang="en-US" altLang="ko-KR" dirty="0"/>
                <a:t> </a:t>
              </a:r>
              <a:r>
                <a:rPr lang="ko-KR" altLang="en-US" dirty="0"/>
                <a:t>동기간 </a:t>
              </a:r>
              <a:r>
                <a:rPr lang="en-US" altLang="ko-KR" dirty="0"/>
                <a:t>4.6% </a:t>
              </a:r>
              <a:r>
                <a:rPr lang="ko-KR" altLang="en-US" dirty="0"/>
                <a:t>증가한 </a:t>
              </a:r>
              <a:r>
                <a:rPr lang="en-US" altLang="ko-KR" dirty="0"/>
                <a:t>664.6 </a:t>
              </a:r>
              <a:r>
                <a:rPr lang="ko-KR" altLang="en-US" dirty="0" err="1"/>
                <a:t>링깃을</a:t>
              </a:r>
              <a:r>
                <a:rPr lang="ko-KR" altLang="en-US" dirty="0"/>
                <a:t> 기록</a:t>
              </a:r>
              <a:endParaRPr lang="en-US" altLang="ko-KR" dirty="0"/>
            </a:p>
            <a:p>
              <a:r>
                <a:rPr lang="en-US" altLang="ko-KR" dirty="0"/>
                <a:t>2021</a:t>
              </a:r>
              <a:r>
                <a:rPr lang="ko-KR" altLang="en-US" dirty="0"/>
                <a:t>년 생명보험 침투도는 전년대비 </a:t>
              </a:r>
              <a:r>
                <a:rPr lang="en-US" altLang="ko-KR" dirty="0"/>
                <a:t>0.1p% </a:t>
              </a:r>
              <a:r>
                <a:rPr lang="ko-KR" altLang="en-US" dirty="0"/>
                <a:t>감소한 </a:t>
              </a:r>
              <a:r>
                <a:rPr lang="en-US" altLang="ko-KR" dirty="0"/>
                <a:t>3.4%, </a:t>
              </a:r>
              <a:r>
                <a:rPr lang="ko-KR" altLang="en-US" dirty="0"/>
                <a:t>동기간 손해보험 또한 </a:t>
              </a:r>
              <a:r>
                <a:rPr lang="en-US" altLang="ko-KR" dirty="0"/>
                <a:t>0.1%p </a:t>
              </a:r>
              <a:r>
                <a:rPr lang="ko-KR" altLang="en-US" dirty="0"/>
                <a:t>감소하며 </a:t>
              </a:r>
              <a:r>
                <a:rPr lang="en-US" altLang="ko-KR" dirty="0"/>
                <a:t>1.4%</a:t>
              </a:r>
              <a:r>
                <a:rPr lang="ko-KR" altLang="en-US" dirty="0"/>
                <a:t>를 기록</a:t>
              </a:r>
              <a:r>
                <a:rPr lang="en-US" altLang="ko-KR" dirty="0"/>
                <a:t> </a:t>
              </a:r>
              <a:endParaRPr lang="ko-KR" altLang="en-US" b="0" dirty="0">
                <a:solidFill>
                  <a:schemeClr val="tx1">
                    <a:lumMod val="75000"/>
                    <a:lumOff val="25000"/>
                  </a:schemeClr>
                </a:solidFill>
              </a:endParaRPr>
            </a:p>
          </p:txBody>
        </p:sp>
        <p:sp>
          <p:nvSpPr>
            <p:cNvPr id="34" name="TextBox 33">
              <a:extLst>
                <a:ext uri="{FF2B5EF4-FFF2-40B4-BE49-F238E27FC236}">
                  <a16:creationId xmlns:a16="http://schemas.microsoft.com/office/drawing/2014/main" id="{1B172DC3-DE1F-F575-D098-0B5132CE0743}"/>
                </a:ext>
              </a:extLst>
            </p:cNvPr>
            <p:cNvSpPr txBox="1"/>
            <p:nvPr/>
          </p:nvSpPr>
          <p:spPr>
            <a:xfrm>
              <a:off x="478777" y="4747995"/>
              <a:ext cx="4294800" cy="318924"/>
            </a:xfrm>
            <a:prstGeom prst="rect">
              <a:avLst/>
            </a:prstGeom>
            <a:noFill/>
            <a:ln>
              <a:noFill/>
            </a:ln>
          </p:spPr>
          <p:txBody>
            <a:bodyPr wrap="square" lIns="0" tIns="72000" rIns="0" bIns="0" rtlCol="0" anchor="t">
              <a:spAutoFit/>
            </a:bodyPr>
            <a:lstStyle>
              <a:defPPr>
                <a:defRPr lang="en-US"/>
              </a:defPPr>
              <a:lvl1pPr lvl="0">
                <a:defRPr sz="800">
                  <a:ln>
                    <a:solidFill>
                      <a:prstClr val="white">
                        <a:lumMod val="75000"/>
                        <a:alpha val="0"/>
                      </a:prstClr>
                    </a:solidFill>
                  </a:ln>
                  <a:solidFill>
                    <a:prstClr val="white">
                      <a:lumMod val="50000"/>
                    </a:prstClr>
                  </a:solidFill>
                  <a:latin typeface="KoPub돋움체 Medium" panose="00000600000000000000" pitchFamily="2" charset="-127"/>
                  <a:ea typeface="KoPub돋움체 Medium" panose="00000600000000000000" pitchFamily="2" charset="-127"/>
                </a:defRPr>
              </a:lvl1pPr>
            </a:lstStyle>
            <a:p>
              <a:r>
                <a:rPr lang="en-US" altLang="ko-KR" dirty="0">
                  <a:solidFill>
                    <a:schemeClr val="bg1">
                      <a:lumMod val="50000"/>
                    </a:schemeClr>
                  </a:solidFill>
                </a:rPr>
                <a:t>Source: Bank Negara Malaysia, Statista, </a:t>
              </a:r>
              <a:r>
                <a:rPr lang="ko-KR" altLang="en-US" dirty="0" err="1">
                  <a:solidFill>
                    <a:schemeClr val="bg1">
                      <a:lumMod val="50000"/>
                    </a:schemeClr>
                  </a:solidFill>
                </a:rPr>
                <a:t>삼정</a:t>
              </a:r>
              <a:r>
                <a:rPr lang="en-US" altLang="ko-KR" dirty="0">
                  <a:solidFill>
                    <a:schemeClr val="bg1">
                      <a:lumMod val="50000"/>
                    </a:schemeClr>
                  </a:solidFill>
                </a:rPr>
                <a:t>KPMG </a:t>
              </a:r>
              <a:r>
                <a:rPr lang="ko-KR" altLang="en-US" dirty="0">
                  <a:solidFill>
                    <a:schemeClr val="bg1">
                      <a:lumMod val="50000"/>
                    </a:schemeClr>
                  </a:solidFill>
                </a:rPr>
                <a:t>경제연구원 재구성</a:t>
              </a:r>
              <a:endParaRPr lang="en-US" altLang="ko-KR" dirty="0">
                <a:solidFill>
                  <a:schemeClr val="bg1">
                    <a:lumMod val="50000"/>
                  </a:schemeClr>
                </a:solidFill>
              </a:endParaRPr>
            </a:p>
            <a:p>
              <a:r>
                <a:rPr lang="en-US" altLang="ko-KR" dirty="0">
                  <a:solidFill>
                    <a:schemeClr val="bg1">
                      <a:lumMod val="50000"/>
                    </a:schemeClr>
                  </a:solidFill>
                </a:rPr>
                <a:t>Note: 2021</a:t>
              </a:r>
              <a:r>
                <a:rPr lang="ko-KR" altLang="en-US" dirty="0">
                  <a:solidFill>
                    <a:schemeClr val="bg1">
                      <a:lumMod val="50000"/>
                    </a:schemeClr>
                  </a:solidFill>
                </a:rPr>
                <a:t>년 </a:t>
              </a:r>
              <a:r>
                <a:rPr lang="en-US" altLang="ko-KR" dirty="0">
                  <a:solidFill>
                    <a:schemeClr val="bg1">
                      <a:lumMod val="50000"/>
                    </a:schemeClr>
                  </a:solidFill>
                </a:rPr>
                <a:t>Insurance premiums</a:t>
              </a:r>
              <a:r>
                <a:rPr lang="ko-KR" altLang="en-US" dirty="0">
                  <a:solidFill>
                    <a:schemeClr val="bg1">
                      <a:lumMod val="50000"/>
                    </a:schemeClr>
                  </a:solidFill>
                </a:rPr>
                <a:t> 기준 </a:t>
              </a:r>
            </a:p>
          </p:txBody>
        </p:sp>
      </p:grpSp>
      <p:grpSp>
        <p:nvGrpSpPr>
          <p:cNvPr id="60" name="그룹 59">
            <a:extLst>
              <a:ext uri="{FF2B5EF4-FFF2-40B4-BE49-F238E27FC236}">
                <a16:creationId xmlns:a16="http://schemas.microsoft.com/office/drawing/2014/main" id="{456D42BA-68AA-1CE6-37B3-0E7CE24988CF}"/>
              </a:ext>
            </a:extLst>
          </p:cNvPr>
          <p:cNvGrpSpPr/>
          <p:nvPr/>
        </p:nvGrpSpPr>
        <p:grpSpPr>
          <a:xfrm>
            <a:off x="478777" y="1604642"/>
            <a:ext cx="4294836" cy="3151834"/>
            <a:chOff x="478777" y="1604642"/>
            <a:chExt cx="4294836" cy="3151834"/>
          </a:xfrm>
        </p:grpSpPr>
        <p:sp>
          <p:nvSpPr>
            <p:cNvPr id="57" name="object 38">
              <a:extLst>
                <a:ext uri="{FF2B5EF4-FFF2-40B4-BE49-F238E27FC236}">
                  <a16:creationId xmlns:a16="http://schemas.microsoft.com/office/drawing/2014/main" id="{A44BCA1F-707D-8164-0DC6-5E2EDA685134}"/>
                </a:ext>
              </a:extLst>
            </p:cNvPr>
            <p:cNvSpPr txBox="1"/>
            <p:nvPr/>
          </p:nvSpPr>
          <p:spPr>
            <a:xfrm>
              <a:off x="478777" y="1604642"/>
              <a:ext cx="648000" cy="123239"/>
            </a:xfrm>
            <a:prstGeom prst="rect">
              <a:avLst/>
            </a:prstGeom>
          </p:spPr>
          <p:txBody>
            <a:bodyPr vert="horz" wrap="square" lIns="0" tIns="12065" rIns="0" bIns="0" rtlCol="0">
              <a:spAutoFit/>
            </a:bodyPr>
            <a:lstStyle>
              <a:defPPr>
                <a:defRPr lang="en-US"/>
              </a:defPPr>
              <a:lvl1pPr marL="12700" marR="5080" lvl="0" indent="0" algn="r" defTabSz="914400" fontAlgn="auto">
                <a:lnSpc>
                  <a:spcPct val="90000"/>
                </a:lnSpc>
                <a:spcBef>
                  <a:spcPts val="95"/>
                </a:spcBef>
                <a:spcAft>
                  <a:spcPts val="0"/>
                </a:spcAft>
                <a:buClrTx/>
                <a:buSzTx/>
                <a:buFontTx/>
                <a:buNone/>
                <a:tabLst/>
                <a:defRPr kumimoji="0" sz="1050" b="0" i="0" u="none" strike="noStrike" cap="none" spc="0" normalizeH="0" baseline="0">
                  <a:ln>
                    <a:noFill/>
                  </a:ln>
                  <a:gradFill>
                    <a:gsLst>
                      <a:gs pos="0">
                        <a:schemeClr val="bg1">
                          <a:lumMod val="65000"/>
                        </a:schemeClr>
                      </a:gs>
                      <a:gs pos="100000">
                        <a:schemeClr val="bg1">
                          <a:lumMod val="65000"/>
                        </a:schemeClr>
                      </a:gs>
                    </a:gsLst>
                    <a:lin ang="5400000" scaled="1"/>
                  </a:gradFill>
                  <a:effectLst/>
                  <a:uLnTx/>
                  <a:uFillTx/>
                  <a:latin typeface="KoPub돋움체 Bold" panose="00000800000000000000" pitchFamily="2" charset="-127"/>
                  <a:ea typeface="KoPub돋움체 Bold" panose="00000800000000000000" pitchFamily="2" charset="-127"/>
                  <a:cs typeface="Calibri"/>
                </a:defRPr>
              </a:lvl1pPr>
            </a:lstStyle>
            <a:p>
              <a:pPr algn="l"/>
              <a:r>
                <a:rPr lang="en-US" altLang="ko-KR" sz="800" spc="-50" dirty="0">
                  <a:ln>
                    <a:solidFill>
                      <a:srgbClr val="FD349C">
                        <a:alpha val="0"/>
                      </a:srgbClr>
                    </a:solidFill>
                  </a:ln>
                  <a:solidFill>
                    <a:schemeClr val="tx1">
                      <a:lumMod val="50000"/>
                      <a:lumOff val="50000"/>
                    </a:schemeClr>
                  </a:solidFill>
                  <a:latin typeface="KoPub돋움체 Medium" panose="02020603020101020101" pitchFamily="18" charset="-127"/>
                  <a:ea typeface="KoPub돋움체 Medium" panose="02020603020101020101" pitchFamily="18" charset="-127"/>
                  <a:cs typeface="+mn-cs"/>
                </a:rPr>
                <a:t>(</a:t>
              </a:r>
              <a:r>
                <a:rPr lang="ko-KR" altLang="en-US" sz="800" spc="-50" dirty="0" err="1">
                  <a:ln>
                    <a:solidFill>
                      <a:srgbClr val="FD349C">
                        <a:alpha val="0"/>
                      </a:srgbClr>
                    </a:solidFill>
                  </a:ln>
                  <a:solidFill>
                    <a:schemeClr val="tx1">
                      <a:lumMod val="50000"/>
                      <a:lumOff val="50000"/>
                    </a:schemeClr>
                  </a:solidFill>
                  <a:latin typeface="KoPub돋움체 Medium" panose="02020603020101020101" pitchFamily="18" charset="-127"/>
                  <a:ea typeface="KoPub돋움체 Medium" panose="02020603020101020101" pitchFamily="18" charset="-127"/>
                  <a:cs typeface="+mn-cs"/>
                </a:rPr>
                <a:t>링깃</a:t>
              </a:r>
              <a:r>
                <a:rPr lang="en-US" altLang="ko-KR" sz="800" spc="-50" dirty="0">
                  <a:ln>
                    <a:solidFill>
                      <a:srgbClr val="FD349C">
                        <a:alpha val="0"/>
                      </a:srgbClr>
                    </a:solidFill>
                  </a:ln>
                  <a:solidFill>
                    <a:schemeClr val="tx1">
                      <a:lumMod val="50000"/>
                      <a:lumOff val="50000"/>
                    </a:schemeClr>
                  </a:solidFill>
                  <a:latin typeface="KoPub돋움체 Medium" panose="02020603020101020101" pitchFamily="18" charset="-127"/>
                  <a:ea typeface="KoPub돋움체 Medium" panose="02020603020101020101" pitchFamily="18" charset="-127"/>
                  <a:cs typeface="+mn-cs"/>
                </a:rPr>
                <a:t>)</a:t>
              </a:r>
              <a:endParaRPr sz="800" spc="-50" dirty="0">
                <a:ln>
                  <a:solidFill>
                    <a:srgbClr val="FD349C">
                      <a:alpha val="0"/>
                    </a:srgbClr>
                  </a:solidFill>
                </a:ln>
                <a:solidFill>
                  <a:schemeClr val="tx1">
                    <a:lumMod val="50000"/>
                    <a:lumOff val="50000"/>
                  </a:schemeClr>
                </a:solidFill>
                <a:latin typeface="KoPub돋움체 Medium" panose="02020603020101020101" pitchFamily="18" charset="-127"/>
                <a:ea typeface="KoPub돋움체 Medium" panose="02020603020101020101" pitchFamily="18" charset="-127"/>
                <a:cs typeface="+mn-cs"/>
              </a:endParaRPr>
            </a:p>
          </p:txBody>
        </p:sp>
        <p:sp>
          <p:nvSpPr>
            <p:cNvPr id="58" name="object 38">
              <a:extLst>
                <a:ext uri="{FF2B5EF4-FFF2-40B4-BE49-F238E27FC236}">
                  <a16:creationId xmlns:a16="http://schemas.microsoft.com/office/drawing/2014/main" id="{82C6D686-B976-9012-9668-F9BAF19B0381}"/>
                </a:ext>
              </a:extLst>
            </p:cNvPr>
            <p:cNvSpPr txBox="1"/>
            <p:nvPr/>
          </p:nvSpPr>
          <p:spPr>
            <a:xfrm>
              <a:off x="3837613" y="1604642"/>
              <a:ext cx="936000" cy="123239"/>
            </a:xfrm>
            <a:prstGeom prst="rect">
              <a:avLst/>
            </a:prstGeom>
          </p:spPr>
          <p:txBody>
            <a:bodyPr vert="horz" wrap="square" lIns="0" tIns="12065" rIns="0" bIns="0" rtlCol="0">
              <a:spAutoFit/>
            </a:bodyPr>
            <a:lstStyle>
              <a:defPPr>
                <a:defRPr lang="en-US"/>
              </a:defPPr>
              <a:lvl1pPr marL="12700" marR="5080" lvl="0" indent="0" algn="r" defTabSz="914400" fontAlgn="auto">
                <a:lnSpc>
                  <a:spcPct val="90000"/>
                </a:lnSpc>
                <a:spcBef>
                  <a:spcPts val="95"/>
                </a:spcBef>
                <a:spcAft>
                  <a:spcPts val="0"/>
                </a:spcAft>
                <a:buClrTx/>
                <a:buSzTx/>
                <a:buFontTx/>
                <a:buNone/>
                <a:tabLst/>
                <a:defRPr kumimoji="0" sz="1050" b="0" i="0" u="none" strike="noStrike" cap="none" spc="0" normalizeH="0" baseline="0">
                  <a:ln>
                    <a:noFill/>
                  </a:ln>
                  <a:gradFill>
                    <a:gsLst>
                      <a:gs pos="0">
                        <a:schemeClr val="bg1">
                          <a:lumMod val="65000"/>
                        </a:schemeClr>
                      </a:gs>
                      <a:gs pos="100000">
                        <a:schemeClr val="bg1">
                          <a:lumMod val="65000"/>
                        </a:schemeClr>
                      </a:gs>
                    </a:gsLst>
                    <a:lin ang="5400000" scaled="1"/>
                  </a:gradFill>
                  <a:effectLst/>
                  <a:uLnTx/>
                  <a:uFillTx/>
                  <a:latin typeface="KoPub돋움체 Bold" panose="00000800000000000000" pitchFamily="2" charset="-127"/>
                  <a:ea typeface="KoPub돋움체 Bold" panose="00000800000000000000" pitchFamily="2" charset="-127"/>
                  <a:cs typeface="Calibri"/>
                </a:defRPr>
              </a:lvl1pPr>
            </a:lstStyle>
            <a:p>
              <a:r>
                <a:rPr lang="en-US" altLang="ko-KR" sz="800" spc="-50" dirty="0">
                  <a:ln>
                    <a:solidFill>
                      <a:srgbClr val="FD349C">
                        <a:alpha val="0"/>
                      </a:srgbClr>
                    </a:solidFill>
                  </a:ln>
                  <a:solidFill>
                    <a:schemeClr val="tx1">
                      <a:lumMod val="50000"/>
                      <a:lumOff val="50000"/>
                    </a:schemeClr>
                  </a:solidFill>
                  <a:latin typeface="KoPub돋움체 Medium" panose="02020603020101020101" pitchFamily="18" charset="-127"/>
                  <a:ea typeface="KoPub돋움체 Medium" panose="02020603020101020101" pitchFamily="18" charset="-127"/>
                  <a:cs typeface="+mn-cs"/>
                </a:rPr>
                <a:t>(%)</a:t>
              </a:r>
              <a:endParaRPr sz="800" spc="-50" dirty="0">
                <a:ln>
                  <a:solidFill>
                    <a:srgbClr val="FD349C">
                      <a:alpha val="0"/>
                    </a:srgbClr>
                  </a:solidFill>
                </a:ln>
                <a:solidFill>
                  <a:schemeClr val="tx1">
                    <a:lumMod val="50000"/>
                    <a:lumOff val="50000"/>
                  </a:schemeClr>
                </a:solidFill>
                <a:latin typeface="KoPub돋움체 Medium" panose="02020603020101020101" pitchFamily="18" charset="-127"/>
                <a:ea typeface="KoPub돋움체 Medium" panose="02020603020101020101" pitchFamily="18" charset="-127"/>
                <a:cs typeface="+mn-cs"/>
              </a:endParaRPr>
            </a:p>
          </p:txBody>
        </p:sp>
        <p:graphicFrame>
          <p:nvGraphicFramePr>
            <p:cNvPr id="59" name="차트 58">
              <a:extLst>
                <a:ext uri="{FF2B5EF4-FFF2-40B4-BE49-F238E27FC236}">
                  <a16:creationId xmlns:a16="http://schemas.microsoft.com/office/drawing/2014/main" id="{64EBBA93-814F-7280-062D-30523E01C61D}"/>
                </a:ext>
              </a:extLst>
            </p:cNvPr>
            <p:cNvGraphicFramePr/>
            <p:nvPr>
              <p:extLst>
                <p:ext uri="{D42A27DB-BD31-4B8C-83A1-F6EECF244321}">
                  <p14:modId xmlns:p14="http://schemas.microsoft.com/office/powerpoint/2010/main" val="1605956854"/>
                </p:ext>
              </p:extLst>
            </p:nvPr>
          </p:nvGraphicFramePr>
          <p:xfrm>
            <a:off x="478777" y="1697545"/>
            <a:ext cx="4294836" cy="3058931"/>
          </p:xfrm>
          <a:graphic>
            <a:graphicData uri="http://schemas.openxmlformats.org/drawingml/2006/chart">
              <c:chart xmlns:c="http://schemas.openxmlformats.org/drawingml/2006/chart" xmlns:r="http://schemas.openxmlformats.org/officeDocument/2006/relationships" r:id="rId7"/>
            </a:graphicData>
          </a:graphic>
        </p:graphicFrame>
      </p:grpSp>
    </p:spTree>
    <p:extLst>
      <p:ext uri="{BB962C8B-B14F-4D97-AF65-F5344CB8AC3E}">
        <p14:creationId xmlns:p14="http://schemas.microsoft.com/office/powerpoint/2010/main" val="247507565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11D01EDC-383F-7EC9-5195-CCBAAD0A81F2}"/>
              </a:ext>
            </a:extLst>
          </p:cNvPr>
          <p:cNvSpPr>
            <a:spLocks noGrp="1"/>
          </p:cNvSpPr>
          <p:nvPr>
            <p:ph type="body" sz="quarter" idx="10"/>
          </p:nvPr>
        </p:nvSpPr>
        <p:spPr/>
        <p:txBody>
          <a:bodyPr/>
          <a:lstStyle/>
          <a:p>
            <a:r>
              <a:rPr lang="en-US" altLang="ko-KR" dirty="0"/>
              <a:t>II. </a:t>
            </a:r>
            <a:r>
              <a:rPr lang="ko-KR" altLang="en-US" dirty="0"/>
              <a:t>신흥 아시아 태평양 국가별 보험시장 및 규제 현황 </a:t>
            </a:r>
          </a:p>
        </p:txBody>
      </p:sp>
      <p:sp>
        <p:nvSpPr>
          <p:cNvPr id="3" name="텍스트 개체 틀 2">
            <a:extLst>
              <a:ext uri="{FF2B5EF4-FFF2-40B4-BE49-F238E27FC236}">
                <a16:creationId xmlns:a16="http://schemas.microsoft.com/office/drawing/2014/main" id="{F8A23C6E-913D-E903-F49E-D387E0794A26}"/>
              </a:ext>
            </a:extLst>
          </p:cNvPr>
          <p:cNvSpPr>
            <a:spLocks noGrp="1"/>
          </p:cNvSpPr>
          <p:nvPr>
            <p:ph type="body" sz="quarter" idx="11"/>
          </p:nvPr>
        </p:nvSpPr>
        <p:spPr/>
        <p:txBody>
          <a:bodyPr/>
          <a:lstStyle/>
          <a:p>
            <a:r>
              <a:rPr lang="ko-KR" altLang="en-US" dirty="0"/>
              <a:t>말레이시아 보험시장 현황 </a:t>
            </a:r>
            <a:r>
              <a:rPr lang="en-US" altLang="ko-KR" dirty="0"/>
              <a:t>(</a:t>
            </a:r>
            <a:r>
              <a:rPr lang="ko-KR" altLang="en-US" dirty="0"/>
              <a:t>계속</a:t>
            </a:r>
            <a:r>
              <a:rPr lang="en-US" altLang="ko-KR" dirty="0"/>
              <a:t>)</a:t>
            </a:r>
            <a:endParaRPr lang="ko-KR" altLang="en-US" dirty="0"/>
          </a:p>
        </p:txBody>
      </p:sp>
      <p:grpSp>
        <p:nvGrpSpPr>
          <p:cNvPr id="13" name="그룹 12">
            <a:extLst>
              <a:ext uri="{FF2B5EF4-FFF2-40B4-BE49-F238E27FC236}">
                <a16:creationId xmlns:a16="http://schemas.microsoft.com/office/drawing/2014/main" id="{41935095-3812-BA4F-D6BB-5B9C4707C035}"/>
              </a:ext>
            </a:extLst>
          </p:cNvPr>
          <p:cNvGrpSpPr/>
          <p:nvPr/>
        </p:nvGrpSpPr>
        <p:grpSpPr>
          <a:xfrm>
            <a:off x="5132387" y="1196975"/>
            <a:ext cx="4284613" cy="530906"/>
            <a:chOff x="5132387" y="1196975"/>
            <a:chExt cx="4284613" cy="530906"/>
          </a:xfrm>
        </p:grpSpPr>
        <p:grpSp>
          <p:nvGrpSpPr>
            <p:cNvPr id="14" name="그룹 13">
              <a:extLst>
                <a:ext uri="{FF2B5EF4-FFF2-40B4-BE49-F238E27FC236}">
                  <a16:creationId xmlns:a16="http://schemas.microsoft.com/office/drawing/2014/main" id="{B84E1695-02DF-6EF5-8069-312BF617B7D9}"/>
                </a:ext>
              </a:extLst>
            </p:cNvPr>
            <p:cNvGrpSpPr/>
            <p:nvPr/>
          </p:nvGrpSpPr>
          <p:grpSpPr>
            <a:xfrm>
              <a:off x="5132387" y="1196975"/>
              <a:ext cx="4284613" cy="276837"/>
              <a:chOff x="5132387" y="2176483"/>
              <a:chExt cx="4284613" cy="276837"/>
            </a:xfrm>
          </p:grpSpPr>
          <p:sp>
            <p:nvSpPr>
              <p:cNvPr id="23" name="TextBox 22">
                <a:extLst>
                  <a:ext uri="{FF2B5EF4-FFF2-40B4-BE49-F238E27FC236}">
                    <a16:creationId xmlns:a16="http://schemas.microsoft.com/office/drawing/2014/main" id="{6CC4DBED-2F18-D7A3-177F-21AF2540E268}"/>
                  </a:ext>
                </a:extLst>
              </p:cNvPr>
              <p:cNvSpPr txBox="1"/>
              <p:nvPr/>
            </p:nvSpPr>
            <p:spPr>
              <a:xfrm>
                <a:off x="5132387" y="2210039"/>
                <a:ext cx="2963953" cy="200055"/>
              </a:xfrm>
              <a:prstGeom prst="rect">
                <a:avLst/>
              </a:prstGeom>
              <a:noFill/>
            </p:spPr>
            <p:txBody>
              <a:bodyPr wrap="none" lIns="0" tIns="0" rIns="0" bIns="0" rtlCol="0">
                <a:spAutoFit/>
              </a:bodyPr>
              <a:lstStyle/>
              <a:p>
                <a:pPr>
                  <a:defRPr/>
                </a:pPr>
                <a:r>
                  <a:rPr lang="ko-KR" altLang="en-US" sz="1300" dirty="0">
                    <a:ln>
                      <a:solidFill>
                        <a:prstClr val="white">
                          <a:lumMod val="75000"/>
                          <a:alpha val="0"/>
                        </a:prstClr>
                      </a:solidFill>
                    </a:ln>
                    <a:solidFill>
                      <a:srgbClr val="00338D"/>
                    </a:solidFill>
                    <a:latin typeface="KoPub돋움체 Bold" panose="00000800000000000000" pitchFamily="2" charset="-127"/>
                    <a:ea typeface="KoPub돋움체 Bold" panose="00000800000000000000" pitchFamily="2" charset="-127"/>
                    <a:cs typeface="Univers for KPMG"/>
                  </a:rPr>
                  <a:t>말레이시아 손해보험 유형별 수입보험료 추이</a:t>
                </a:r>
                <a:endParaRPr kumimoji="0" lang="ko-KR" altLang="en-US" sz="1300" b="0" i="0" u="none" strike="noStrike" kern="1200" cap="none" spc="0" normalizeH="0" baseline="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endParaRPr>
              </a:p>
            </p:txBody>
          </p:sp>
          <p:cxnSp>
            <p:nvCxnSpPr>
              <p:cNvPr id="24" name="직선 연결선 23">
                <a:extLst>
                  <a:ext uri="{FF2B5EF4-FFF2-40B4-BE49-F238E27FC236}">
                    <a16:creationId xmlns:a16="http://schemas.microsoft.com/office/drawing/2014/main" id="{A6313B76-D8D2-1D64-4740-EEE0BF688703}"/>
                  </a:ext>
                </a:extLst>
              </p:cNvPr>
              <p:cNvCxnSpPr/>
              <p:nvPr/>
            </p:nvCxnSpPr>
            <p:spPr>
              <a:xfrm>
                <a:off x="5132387" y="2176483"/>
                <a:ext cx="4284613"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5" name="직선 연결선 24">
                <a:extLst>
                  <a:ext uri="{FF2B5EF4-FFF2-40B4-BE49-F238E27FC236}">
                    <a16:creationId xmlns:a16="http://schemas.microsoft.com/office/drawing/2014/main" id="{B5E0F302-54EE-7369-BD98-6063DD4C0C0E}"/>
                  </a:ext>
                </a:extLst>
              </p:cNvPr>
              <p:cNvCxnSpPr/>
              <p:nvPr/>
            </p:nvCxnSpPr>
            <p:spPr>
              <a:xfrm>
                <a:off x="5132387" y="2453320"/>
                <a:ext cx="4284613"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18" name="object 38">
              <a:extLst>
                <a:ext uri="{FF2B5EF4-FFF2-40B4-BE49-F238E27FC236}">
                  <a16:creationId xmlns:a16="http://schemas.microsoft.com/office/drawing/2014/main" id="{613D92B3-95AA-3FF4-9006-8BD2DF1C6C03}"/>
                </a:ext>
              </a:extLst>
            </p:cNvPr>
            <p:cNvSpPr txBox="1"/>
            <p:nvPr/>
          </p:nvSpPr>
          <p:spPr>
            <a:xfrm>
              <a:off x="5132387" y="1604642"/>
              <a:ext cx="648000" cy="123239"/>
            </a:xfrm>
            <a:prstGeom prst="rect">
              <a:avLst/>
            </a:prstGeom>
          </p:spPr>
          <p:txBody>
            <a:bodyPr vert="horz" wrap="square" lIns="0" tIns="12065" rIns="0" bIns="0" rtlCol="0">
              <a:spAutoFit/>
            </a:bodyPr>
            <a:lstStyle>
              <a:defPPr>
                <a:defRPr lang="en-US"/>
              </a:defPPr>
              <a:lvl1pPr marL="12700" marR="5080" lvl="0" indent="0" algn="r" defTabSz="914400" fontAlgn="auto">
                <a:lnSpc>
                  <a:spcPct val="90000"/>
                </a:lnSpc>
                <a:spcBef>
                  <a:spcPts val="95"/>
                </a:spcBef>
                <a:spcAft>
                  <a:spcPts val="0"/>
                </a:spcAft>
                <a:buClrTx/>
                <a:buSzTx/>
                <a:buFontTx/>
                <a:buNone/>
                <a:tabLst/>
                <a:defRPr kumimoji="0" sz="1050" b="0" i="0" u="none" strike="noStrike" cap="none" spc="0" normalizeH="0" baseline="0">
                  <a:ln>
                    <a:noFill/>
                  </a:ln>
                  <a:gradFill>
                    <a:gsLst>
                      <a:gs pos="0">
                        <a:schemeClr val="bg1">
                          <a:lumMod val="65000"/>
                        </a:schemeClr>
                      </a:gs>
                      <a:gs pos="100000">
                        <a:schemeClr val="bg1">
                          <a:lumMod val="65000"/>
                        </a:schemeClr>
                      </a:gs>
                    </a:gsLst>
                    <a:lin ang="5400000" scaled="1"/>
                  </a:gradFill>
                  <a:effectLst/>
                  <a:uLnTx/>
                  <a:uFillTx/>
                  <a:latin typeface="KoPub돋움체 Bold" panose="00000800000000000000" pitchFamily="2" charset="-127"/>
                  <a:ea typeface="KoPub돋움체 Bold" panose="00000800000000000000" pitchFamily="2" charset="-127"/>
                  <a:cs typeface="Calibri"/>
                </a:defRPr>
              </a:lvl1pPr>
            </a:lstStyle>
            <a:p>
              <a:pPr algn="l"/>
              <a:r>
                <a:rPr lang="en-US" altLang="ko-KR" sz="800" spc="-50" dirty="0">
                  <a:ln>
                    <a:solidFill>
                      <a:srgbClr val="FD349C">
                        <a:alpha val="0"/>
                      </a:srgbClr>
                    </a:solidFill>
                  </a:ln>
                  <a:solidFill>
                    <a:schemeClr val="tx1">
                      <a:lumMod val="50000"/>
                      <a:lumOff val="50000"/>
                    </a:schemeClr>
                  </a:solidFill>
                  <a:latin typeface="KoPub돋움체 Medium" panose="02020603020101020101" pitchFamily="18" charset="-127"/>
                  <a:ea typeface="KoPub돋움체 Medium" panose="02020603020101020101" pitchFamily="18" charset="-127"/>
                  <a:cs typeface="+mn-cs"/>
                </a:rPr>
                <a:t>(</a:t>
              </a:r>
              <a:r>
                <a:rPr lang="ko-KR" altLang="en-US" sz="800" spc="-50" dirty="0">
                  <a:ln>
                    <a:solidFill>
                      <a:srgbClr val="FD349C">
                        <a:alpha val="0"/>
                      </a:srgbClr>
                    </a:solidFill>
                  </a:ln>
                  <a:solidFill>
                    <a:schemeClr val="tx1">
                      <a:lumMod val="50000"/>
                      <a:lumOff val="50000"/>
                    </a:schemeClr>
                  </a:solidFill>
                  <a:latin typeface="KoPub돋움체 Medium" panose="02020603020101020101" pitchFamily="18" charset="-127"/>
                  <a:ea typeface="KoPub돋움체 Medium" panose="02020603020101020101" pitchFamily="18" charset="-127"/>
                  <a:cs typeface="+mn-cs"/>
                </a:rPr>
                <a:t>십억 </a:t>
              </a:r>
              <a:r>
                <a:rPr lang="ko-KR" altLang="en-US" sz="800" spc="-50" dirty="0" err="1">
                  <a:ln>
                    <a:solidFill>
                      <a:srgbClr val="FD349C">
                        <a:alpha val="0"/>
                      </a:srgbClr>
                    </a:solidFill>
                  </a:ln>
                  <a:solidFill>
                    <a:schemeClr val="tx1">
                      <a:lumMod val="50000"/>
                      <a:lumOff val="50000"/>
                    </a:schemeClr>
                  </a:solidFill>
                  <a:latin typeface="KoPub돋움체 Medium" panose="02020603020101020101" pitchFamily="18" charset="-127"/>
                  <a:ea typeface="KoPub돋움체 Medium" panose="02020603020101020101" pitchFamily="18" charset="-127"/>
                  <a:cs typeface="+mn-cs"/>
                </a:rPr>
                <a:t>링깃</a:t>
              </a:r>
              <a:r>
                <a:rPr lang="en-US" altLang="ko-KR" sz="800" spc="-50" dirty="0">
                  <a:ln>
                    <a:solidFill>
                      <a:srgbClr val="FD349C">
                        <a:alpha val="0"/>
                      </a:srgbClr>
                    </a:solidFill>
                  </a:ln>
                  <a:solidFill>
                    <a:schemeClr val="tx1">
                      <a:lumMod val="50000"/>
                      <a:lumOff val="50000"/>
                    </a:schemeClr>
                  </a:solidFill>
                  <a:latin typeface="KoPub돋움체 Medium" panose="02020603020101020101" pitchFamily="18" charset="-127"/>
                  <a:ea typeface="KoPub돋움체 Medium" panose="02020603020101020101" pitchFamily="18" charset="-127"/>
                  <a:cs typeface="+mn-cs"/>
                </a:rPr>
                <a:t>)</a:t>
              </a:r>
              <a:endParaRPr lang="ko-KR" altLang="en-US" sz="800" spc="-50" dirty="0">
                <a:ln>
                  <a:solidFill>
                    <a:srgbClr val="FD349C">
                      <a:alpha val="0"/>
                    </a:srgbClr>
                  </a:solidFill>
                </a:ln>
                <a:solidFill>
                  <a:schemeClr val="tx1">
                    <a:lumMod val="50000"/>
                    <a:lumOff val="50000"/>
                  </a:schemeClr>
                </a:solidFill>
                <a:latin typeface="KoPub돋움체 Medium" panose="02020603020101020101" pitchFamily="18" charset="-127"/>
                <a:ea typeface="KoPub돋움체 Medium" panose="02020603020101020101" pitchFamily="18" charset="-127"/>
                <a:cs typeface="+mn-cs"/>
              </a:endParaRPr>
            </a:p>
          </p:txBody>
        </p:sp>
      </p:grpSp>
      <p:grpSp>
        <p:nvGrpSpPr>
          <p:cNvPr id="27" name="그룹 26">
            <a:extLst>
              <a:ext uri="{FF2B5EF4-FFF2-40B4-BE49-F238E27FC236}">
                <a16:creationId xmlns:a16="http://schemas.microsoft.com/office/drawing/2014/main" id="{5EC4FFBF-CA93-8E42-5AE5-951753E9B6C8}"/>
              </a:ext>
            </a:extLst>
          </p:cNvPr>
          <p:cNvGrpSpPr/>
          <p:nvPr/>
        </p:nvGrpSpPr>
        <p:grpSpPr>
          <a:xfrm>
            <a:off x="487921" y="1196975"/>
            <a:ext cx="4284613" cy="530906"/>
            <a:chOff x="5132387" y="1196975"/>
            <a:chExt cx="4284613" cy="530906"/>
          </a:xfrm>
        </p:grpSpPr>
        <p:grpSp>
          <p:nvGrpSpPr>
            <p:cNvPr id="28" name="그룹 27">
              <a:extLst>
                <a:ext uri="{FF2B5EF4-FFF2-40B4-BE49-F238E27FC236}">
                  <a16:creationId xmlns:a16="http://schemas.microsoft.com/office/drawing/2014/main" id="{920DC009-0B52-CCC5-4920-E64F01BA78CE}"/>
                </a:ext>
              </a:extLst>
            </p:cNvPr>
            <p:cNvGrpSpPr/>
            <p:nvPr/>
          </p:nvGrpSpPr>
          <p:grpSpPr>
            <a:xfrm>
              <a:off x="5132387" y="1196975"/>
              <a:ext cx="4284613" cy="276837"/>
              <a:chOff x="5132387" y="2176483"/>
              <a:chExt cx="4284613" cy="276837"/>
            </a:xfrm>
          </p:grpSpPr>
          <p:sp>
            <p:nvSpPr>
              <p:cNvPr id="33" name="TextBox 32">
                <a:extLst>
                  <a:ext uri="{FF2B5EF4-FFF2-40B4-BE49-F238E27FC236}">
                    <a16:creationId xmlns:a16="http://schemas.microsoft.com/office/drawing/2014/main" id="{0E23845E-1E7E-1B1E-AE68-CD02B7B3D208}"/>
                  </a:ext>
                </a:extLst>
              </p:cNvPr>
              <p:cNvSpPr txBox="1"/>
              <p:nvPr/>
            </p:nvSpPr>
            <p:spPr>
              <a:xfrm>
                <a:off x="5132387" y="2210039"/>
                <a:ext cx="2963953" cy="200055"/>
              </a:xfrm>
              <a:prstGeom prst="rect">
                <a:avLst/>
              </a:prstGeom>
              <a:noFill/>
            </p:spPr>
            <p:txBody>
              <a:bodyPr wrap="none" lIns="0" tIns="0" rIns="0" bIns="0" rtlCol="0">
                <a:spAutoFit/>
              </a:bodyPr>
              <a:lstStyle/>
              <a:p>
                <a:pPr>
                  <a:defRPr/>
                </a:pPr>
                <a:r>
                  <a:rPr lang="ko-KR" altLang="en-US" sz="1300" dirty="0">
                    <a:ln>
                      <a:solidFill>
                        <a:prstClr val="white">
                          <a:lumMod val="75000"/>
                          <a:alpha val="0"/>
                        </a:prstClr>
                      </a:solidFill>
                    </a:ln>
                    <a:solidFill>
                      <a:srgbClr val="00338D"/>
                    </a:solidFill>
                    <a:latin typeface="KoPub돋움체 Bold" panose="00000800000000000000" pitchFamily="2" charset="-127"/>
                    <a:ea typeface="KoPub돋움체 Bold" panose="00000800000000000000" pitchFamily="2" charset="-127"/>
                    <a:cs typeface="Univers for KPMG"/>
                  </a:rPr>
                  <a:t>말레이시아 생명보험 유형별 수입보험료 추이</a:t>
                </a:r>
                <a:endParaRPr kumimoji="0" lang="ko-KR" altLang="en-US" sz="1300" b="0" i="0" u="none" strike="noStrike" kern="1200" cap="none" spc="0" normalizeH="0" baseline="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endParaRPr>
              </a:p>
            </p:txBody>
          </p:sp>
          <p:cxnSp>
            <p:nvCxnSpPr>
              <p:cNvPr id="34" name="직선 연결선 33">
                <a:extLst>
                  <a:ext uri="{FF2B5EF4-FFF2-40B4-BE49-F238E27FC236}">
                    <a16:creationId xmlns:a16="http://schemas.microsoft.com/office/drawing/2014/main" id="{6DF3D00D-DCCD-BBB4-E0AF-9568A2CEFFAA}"/>
                  </a:ext>
                </a:extLst>
              </p:cNvPr>
              <p:cNvCxnSpPr/>
              <p:nvPr/>
            </p:nvCxnSpPr>
            <p:spPr>
              <a:xfrm>
                <a:off x="5132387" y="2176483"/>
                <a:ext cx="4284613"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5" name="직선 연결선 34">
                <a:extLst>
                  <a:ext uri="{FF2B5EF4-FFF2-40B4-BE49-F238E27FC236}">
                    <a16:creationId xmlns:a16="http://schemas.microsoft.com/office/drawing/2014/main" id="{CB4359D7-576E-3F51-C950-873DB0E3CD1B}"/>
                  </a:ext>
                </a:extLst>
              </p:cNvPr>
              <p:cNvCxnSpPr/>
              <p:nvPr/>
            </p:nvCxnSpPr>
            <p:spPr>
              <a:xfrm>
                <a:off x="5132387" y="2453320"/>
                <a:ext cx="4284613"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29" name="object 38">
              <a:extLst>
                <a:ext uri="{FF2B5EF4-FFF2-40B4-BE49-F238E27FC236}">
                  <a16:creationId xmlns:a16="http://schemas.microsoft.com/office/drawing/2014/main" id="{9F05B45F-F0A5-4AFE-EF68-607F58A8EC51}"/>
                </a:ext>
              </a:extLst>
            </p:cNvPr>
            <p:cNvSpPr txBox="1"/>
            <p:nvPr/>
          </p:nvSpPr>
          <p:spPr>
            <a:xfrm>
              <a:off x="5132387" y="1604642"/>
              <a:ext cx="648000" cy="123239"/>
            </a:xfrm>
            <a:prstGeom prst="rect">
              <a:avLst/>
            </a:prstGeom>
          </p:spPr>
          <p:txBody>
            <a:bodyPr vert="horz" wrap="square" lIns="0" tIns="12065" rIns="0" bIns="0" rtlCol="0">
              <a:spAutoFit/>
            </a:bodyPr>
            <a:lstStyle>
              <a:defPPr>
                <a:defRPr lang="en-US"/>
              </a:defPPr>
              <a:lvl1pPr marL="12700" marR="5080" lvl="0" indent="0" algn="r" defTabSz="914400" fontAlgn="auto">
                <a:lnSpc>
                  <a:spcPct val="90000"/>
                </a:lnSpc>
                <a:spcBef>
                  <a:spcPts val="95"/>
                </a:spcBef>
                <a:spcAft>
                  <a:spcPts val="0"/>
                </a:spcAft>
                <a:buClrTx/>
                <a:buSzTx/>
                <a:buFontTx/>
                <a:buNone/>
                <a:tabLst/>
                <a:defRPr kumimoji="0" sz="1050" b="0" i="0" u="none" strike="noStrike" cap="none" spc="0" normalizeH="0" baseline="0">
                  <a:ln>
                    <a:noFill/>
                  </a:ln>
                  <a:gradFill>
                    <a:gsLst>
                      <a:gs pos="0">
                        <a:schemeClr val="bg1">
                          <a:lumMod val="65000"/>
                        </a:schemeClr>
                      </a:gs>
                      <a:gs pos="100000">
                        <a:schemeClr val="bg1">
                          <a:lumMod val="65000"/>
                        </a:schemeClr>
                      </a:gs>
                    </a:gsLst>
                    <a:lin ang="5400000" scaled="1"/>
                  </a:gradFill>
                  <a:effectLst/>
                  <a:uLnTx/>
                  <a:uFillTx/>
                  <a:latin typeface="KoPub돋움체 Bold" panose="00000800000000000000" pitchFamily="2" charset="-127"/>
                  <a:ea typeface="KoPub돋움체 Bold" panose="00000800000000000000" pitchFamily="2" charset="-127"/>
                  <a:cs typeface="Calibri"/>
                </a:defRPr>
              </a:lvl1pPr>
            </a:lstStyle>
            <a:p>
              <a:pPr algn="l"/>
              <a:r>
                <a:rPr lang="en-US" sz="800" spc="-50" dirty="0">
                  <a:ln>
                    <a:solidFill>
                      <a:srgbClr val="FD349C">
                        <a:alpha val="0"/>
                      </a:srgbClr>
                    </a:solidFill>
                  </a:ln>
                  <a:solidFill>
                    <a:schemeClr val="tx1">
                      <a:lumMod val="50000"/>
                      <a:lumOff val="50000"/>
                    </a:schemeClr>
                  </a:solidFill>
                  <a:latin typeface="KoPub돋움체 Medium" panose="02020603020101020101" pitchFamily="18" charset="-127"/>
                  <a:ea typeface="KoPub돋움체 Medium" panose="02020603020101020101" pitchFamily="18" charset="-127"/>
                  <a:cs typeface="+mn-cs"/>
                </a:rPr>
                <a:t>(</a:t>
              </a:r>
              <a:r>
                <a:rPr lang="ko-KR" altLang="en-US" sz="800" spc="-50" dirty="0">
                  <a:ln>
                    <a:solidFill>
                      <a:srgbClr val="FD349C">
                        <a:alpha val="0"/>
                      </a:srgbClr>
                    </a:solidFill>
                  </a:ln>
                  <a:solidFill>
                    <a:schemeClr val="tx1">
                      <a:lumMod val="50000"/>
                      <a:lumOff val="50000"/>
                    </a:schemeClr>
                  </a:solidFill>
                  <a:latin typeface="KoPub돋움체 Medium" panose="02020603020101020101" pitchFamily="18" charset="-127"/>
                  <a:ea typeface="KoPub돋움체 Medium" panose="02020603020101020101" pitchFamily="18" charset="-127"/>
                  <a:cs typeface="+mn-cs"/>
                </a:rPr>
                <a:t>십억 </a:t>
              </a:r>
              <a:r>
                <a:rPr lang="ko-KR" altLang="en-US" sz="800" spc="-50" dirty="0" err="1">
                  <a:ln>
                    <a:solidFill>
                      <a:srgbClr val="FD349C">
                        <a:alpha val="0"/>
                      </a:srgbClr>
                    </a:solidFill>
                  </a:ln>
                  <a:solidFill>
                    <a:schemeClr val="tx1">
                      <a:lumMod val="50000"/>
                      <a:lumOff val="50000"/>
                    </a:schemeClr>
                  </a:solidFill>
                  <a:latin typeface="KoPub돋움체 Medium" panose="02020603020101020101" pitchFamily="18" charset="-127"/>
                  <a:ea typeface="KoPub돋움체 Medium" panose="02020603020101020101" pitchFamily="18" charset="-127"/>
                  <a:cs typeface="+mn-cs"/>
                </a:rPr>
                <a:t>링깃</a:t>
              </a:r>
              <a:r>
                <a:rPr lang="en-US" altLang="ko-KR" sz="800" spc="-50" dirty="0">
                  <a:ln>
                    <a:solidFill>
                      <a:srgbClr val="FD349C">
                        <a:alpha val="0"/>
                      </a:srgbClr>
                    </a:solidFill>
                  </a:ln>
                  <a:solidFill>
                    <a:schemeClr val="tx1">
                      <a:lumMod val="50000"/>
                      <a:lumOff val="50000"/>
                    </a:schemeClr>
                  </a:solidFill>
                  <a:latin typeface="KoPub돋움체 Medium" panose="02020603020101020101" pitchFamily="18" charset="-127"/>
                  <a:ea typeface="KoPub돋움체 Medium" panose="02020603020101020101" pitchFamily="18" charset="-127"/>
                  <a:cs typeface="+mn-cs"/>
                </a:rPr>
                <a:t>)</a:t>
              </a:r>
              <a:endParaRPr sz="800" spc="-50" dirty="0">
                <a:ln>
                  <a:solidFill>
                    <a:srgbClr val="FD349C">
                      <a:alpha val="0"/>
                    </a:srgbClr>
                  </a:solidFill>
                </a:ln>
                <a:solidFill>
                  <a:schemeClr val="tx1">
                    <a:lumMod val="50000"/>
                    <a:lumOff val="50000"/>
                  </a:schemeClr>
                </a:solidFill>
                <a:latin typeface="KoPub돋움체 Medium" panose="02020603020101020101" pitchFamily="18" charset="-127"/>
                <a:ea typeface="KoPub돋움체 Medium" panose="02020603020101020101" pitchFamily="18" charset="-127"/>
                <a:cs typeface="+mn-cs"/>
              </a:endParaRPr>
            </a:p>
          </p:txBody>
        </p:sp>
      </p:grpSp>
      <p:grpSp>
        <p:nvGrpSpPr>
          <p:cNvPr id="8" name="그룹 7">
            <a:extLst>
              <a:ext uri="{FF2B5EF4-FFF2-40B4-BE49-F238E27FC236}">
                <a16:creationId xmlns:a16="http://schemas.microsoft.com/office/drawing/2014/main" id="{CF339EF8-CDD2-8167-E858-5E11F975362A}"/>
              </a:ext>
            </a:extLst>
          </p:cNvPr>
          <p:cNvGrpSpPr/>
          <p:nvPr/>
        </p:nvGrpSpPr>
        <p:grpSpPr>
          <a:xfrm>
            <a:off x="7601665" y="457150"/>
            <a:ext cx="2158277" cy="565347"/>
            <a:chOff x="7601665" y="457150"/>
            <a:chExt cx="2158277" cy="565347"/>
          </a:xfrm>
        </p:grpSpPr>
        <p:pic>
          <p:nvPicPr>
            <p:cNvPr id="9" name="그림 8" descr="지도이(가) 표시된 사진&#10;&#10;자동 생성된 설명">
              <a:extLst>
                <a:ext uri="{FF2B5EF4-FFF2-40B4-BE49-F238E27FC236}">
                  <a16:creationId xmlns:a16="http://schemas.microsoft.com/office/drawing/2014/main" id="{D28A6777-9643-5EA9-E5E7-08ACDA084807}"/>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contrast="-40000"/>
                      </a14:imgEffect>
                    </a14:imgLayer>
                  </a14:imgProps>
                </a:ext>
              </a:extLst>
            </a:blip>
            <a:stretch>
              <a:fillRect/>
            </a:stretch>
          </p:blipFill>
          <p:spPr>
            <a:xfrm>
              <a:off x="8071806" y="457150"/>
              <a:ext cx="1688136" cy="565347"/>
            </a:xfrm>
            <a:prstGeom prst="rect">
              <a:avLst/>
            </a:prstGeom>
          </p:spPr>
        </p:pic>
        <p:pic>
          <p:nvPicPr>
            <p:cNvPr id="10" name="그림 9">
              <a:extLst>
                <a:ext uri="{FF2B5EF4-FFF2-40B4-BE49-F238E27FC236}">
                  <a16:creationId xmlns:a16="http://schemas.microsoft.com/office/drawing/2014/main" id="{F49676A1-EB93-4EC2-F3D3-69C78E325649}"/>
                </a:ext>
              </a:extLst>
            </p:cNvPr>
            <p:cNvPicPr>
              <a:picLocks noChangeAspect="1"/>
            </p:cNvPicPr>
            <p:nvPr/>
          </p:nvPicPr>
          <p:blipFill>
            <a:blip r:embed="rId5"/>
            <a:srcRect/>
            <a:stretch/>
          </p:blipFill>
          <p:spPr>
            <a:xfrm>
              <a:off x="7601665" y="579882"/>
              <a:ext cx="414358" cy="414358"/>
            </a:xfrm>
            <a:prstGeom prst="rect">
              <a:avLst/>
            </a:prstGeom>
          </p:spPr>
        </p:pic>
        <p:sp>
          <p:nvSpPr>
            <p:cNvPr id="11" name="제목 3">
              <a:extLst>
                <a:ext uri="{FF2B5EF4-FFF2-40B4-BE49-F238E27FC236}">
                  <a16:creationId xmlns:a16="http://schemas.microsoft.com/office/drawing/2014/main" id="{7241DA01-FC63-19AF-1DFD-34251C0880CF}"/>
                </a:ext>
              </a:extLst>
            </p:cNvPr>
            <p:cNvSpPr txBox="1">
              <a:spLocks/>
            </p:cNvSpPr>
            <p:nvPr/>
          </p:nvSpPr>
          <p:spPr>
            <a:xfrm>
              <a:off x="8071805" y="606616"/>
              <a:ext cx="1477782" cy="334294"/>
            </a:xfrm>
            <a:prstGeom prst="rect">
              <a:avLst/>
            </a:prstGeom>
          </p:spPr>
          <p:txBody>
            <a:bodyPr wrap="none" lIns="0" tIns="0" rIns="0" bIns="0" anchor="b" anchorCtr="0">
              <a:noAutofit/>
            </a:bodyPr>
            <a:lstStyle>
              <a:defPPr>
                <a:defRPr lang="en-US"/>
              </a:defPPr>
              <a:lvl1pPr marR="0" lvl="0" indent="539750" fontAlgn="auto">
                <a:lnSpc>
                  <a:spcPct val="100000"/>
                </a:lnSpc>
                <a:spcBef>
                  <a:spcPts val="0"/>
                </a:spcBef>
                <a:spcAft>
                  <a:spcPts val="0"/>
                </a:spcAft>
                <a:buClrTx/>
                <a:buSzTx/>
                <a:buFontTx/>
                <a:buNone/>
                <a:tabLst/>
                <a:defRPr sz="2400" b="0" i="0">
                  <a:ln>
                    <a:solidFill>
                      <a:prstClr val="white">
                        <a:lumMod val="75000"/>
                        <a:alpha val="0"/>
                      </a:prstClr>
                    </a:solidFill>
                  </a:ln>
                  <a:solidFill>
                    <a:schemeClr val="bg1"/>
                  </a:solidFill>
                  <a:latin typeface="KoPub돋움체 Bold" panose="00000800000000000000" pitchFamily="2" charset="-127"/>
                  <a:ea typeface="KoPub돋움체 Bold" panose="00000800000000000000" pitchFamily="2" charset="-127"/>
                  <a:cs typeface="KoPub돋움체 Medium" panose="02020603020101020101" pitchFamily="18" charset="-127"/>
                </a:defRPr>
              </a:lvl1pPr>
            </a:lstStyle>
            <a:p>
              <a:pPr marR="0" lvl="0" indent="0" defTabSz="914400" rtl="0" eaLnBrk="1" fontAlgn="auto" latinLnBrk="0" hangingPunct="1">
                <a:lnSpc>
                  <a:spcPct val="100000"/>
                </a:lnSpc>
                <a:spcBef>
                  <a:spcPts val="0"/>
                </a:spcBef>
                <a:spcAft>
                  <a:spcPts val="0"/>
                </a:spcAft>
                <a:buClrTx/>
                <a:buSzTx/>
                <a:buFontTx/>
                <a:buNone/>
                <a:tabLst/>
                <a:defRPr/>
              </a:pPr>
              <a:r>
                <a:rPr lang="ko-KR" altLang="en-US" sz="2000" dirty="0">
                  <a:ln>
                    <a:solidFill>
                      <a:prstClr val="white">
                        <a:lumMod val="75000"/>
                        <a:alpha val="0"/>
                      </a:prstClr>
                    </a:solidFill>
                  </a:ln>
                  <a:solidFill>
                    <a:schemeClr val="tx1">
                      <a:lumMod val="75000"/>
                      <a:lumOff val="25000"/>
                    </a:schemeClr>
                  </a:solidFill>
                </a:rPr>
                <a:t>말레이시아</a:t>
              </a:r>
              <a:endParaRPr lang="en-US" altLang="ko-KR" sz="2000" dirty="0">
                <a:ln>
                  <a:solidFill>
                    <a:prstClr val="white">
                      <a:lumMod val="75000"/>
                      <a:alpha val="0"/>
                    </a:prstClr>
                  </a:solidFill>
                </a:ln>
                <a:solidFill>
                  <a:schemeClr val="tx1">
                    <a:lumMod val="75000"/>
                    <a:lumOff val="25000"/>
                  </a:schemeClr>
                </a:solidFill>
              </a:endParaRPr>
            </a:p>
          </p:txBody>
        </p:sp>
      </p:grpSp>
      <p:grpSp>
        <p:nvGrpSpPr>
          <p:cNvPr id="6" name="그룹 5">
            <a:extLst>
              <a:ext uri="{FF2B5EF4-FFF2-40B4-BE49-F238E27FC236}">
                <a16:creationId xmlns:a16="http://schemas.microsoft.com/office/drawing/2014/main" id="{11B10FA6-C8B4-9662-327D-4EEF375F95AD}"/>
              </a:ext>
            </a:extLst>
          </p:cNvPr>
          <p:cNvGrpSpPr/>
          <p:nvPr/>
        </p:nvGrpSpPr>
        <p:grpSpPr>
          <a:xfrm>
            <a:off x="478777" y="4747995"/>
            <a:ext cx="8948410" cy="318924"/>
            <a:chOff x="478777" y="5881851"/>
            <a:chExt cx="8948410" cy="318924"/>
          </a:xfrm>
        </p:grpSpPr>
        <p:sp>
          <p:nvSpPr>
            <p:cNvPr id="7" name="TextBox 6">
              <a:extLst>
                <a:ext uri="{FF2B5EF4-FFF2-40B4-BE49-F238E27FC236}">
                  <a16:creationId xmlns:a16="http://schemas.microsoft.com/office/drawing/2014/main" id="{EF4A5101-BDFD-E4A1-767F-CEC62E37CE04}"/>
                </a:ext>
              </a:extLst>
            </p:cNvPr>
            <p:cNvSpPr txBox="1"/>
            <p:nvPr/>
          </p:nvSpPr>
          <p:spPr>
            <a:xfrm>
              <a:off x="5132387" y="5881851"/>
              <a:ext cx="4294800" cy="318924"/>
            </a:xfrm>
            <a:prstGeom prst="rect">
              <a:avLst/>
            </a:prstGeom>
            <a:noFill/>
            <a:ln>
              <a:noFill/>
            </a:ln>
          </p:spPr>
          <p:txBody>
            <a:bodyPr wrap="square" lIns="0" tIns="72000" rIns="0" bIns="0" rtlCol="0" anchor="t">
              <a:spAutoFit/>
            </a:bodyPr>
            <a:lstStyle>
              <a:defPPr>
                <a:defRPr lang="en-US"/>
              </a:defPPr>
              <a:lvl1pPr lvl="0">
                <a:defRPr sz="800">
                  <a:ln>
                    <a:solidFill>
                      <a:prstClr val="white">
                        <a:lumMod val="75000"/>
                        <a:alpha val="0"/>
                      </a:prstClr>
                    </a:solidFill>
                  </a:ln>
                  <a:solidFill>
                    <a:prstClr val="white">
                      <a:lumMod val="50000"/>
                    </a:prstClr>
                  </a:solidFill>
                  <a:latin typeface="KoPub돋움체 Medium" panose="00000600000000000000" pitchFamily="2" charset="-127"/>
                  <a:ea typeface="KoPub돋움체 Medium" panose="00000600000000000000" pitchFamily="2" charset="-127"/>
                </a:defRPr>
              </a:lvl1pPr>
            </a:lstStyle>
            <a:p>
              <a:r>
                <a:rPr lang="en-US" altLang="ko-KR" dirty="0">
                  <a:solidFill>
                    <a:schemeClr val="bg1">
                      <a:lumMod val="50000"/>
                    </a:schemeClr>
                  </a:solidFill>
                </a:rPr>
                <a:t>Source: Bank Negara Malaysia, </a:t>
              </a:r>
              <a:r>
                <a:rPr lang="ko-KR" altLang="en-US" dirty="0" err="1">
                  <a:solidFill>
                    <a:schemeClr val="bg1">
                      <a:lumMod val="50000"/>
                    </a:schemeClr>
                  </a:solidFill>
                </a:rPr>
                <a:t>삼정</a:t>
              </a:r>
              <a:r>
                <a:rPr lang="en-US" altLang="ko-KR" dirty="0">
                  <a:solidFill>
                    <a:schemeClr val="bg1">
                      <a:lumMod val="50000"/>
                    </a:schemeClr>
                  </a:solidFill>
                </a:rPr>
                <a:t>KPMG </a:t>
              </a:r>
              <a:r>
                <a:rPr lang="ko-KR" altLang="en-US" dirty="0">
                  <a:solidFill>
                    <a:schemeClr val="bg1">
                      <a:lumMod val="50000"/>
                    </a:schemeClr>
                  </a:solidFill>
                </a:rPr>
                <a:t>경제연구원 재구성</a:t>
              </a:r>
              <a:endParaRPr lang="en-US" altLang="ko-KR" dirty="0">
                <a:solidFill>
                  <a:schemeClr val="bg1">
                    <a:lumMod val="50000"/>
                  </a:schemeClr>
                </a:solidFill>
              </a:endParaRPr>
            </a:p>
            <a:p>
              <a:r>
                <a:rPr lang="en-US" altLang="ko-KR" dirty="0">
                  <a:solidFill>
                    <a:schemeClr val="bg1">
                      <a:lumMod val="50000"/>
                    </a:schemeClr>
                  </a:solidFill>
                </a:rPr>
                <a:t>Note: Gross Direct Premium </a:t>
              </a:r>
              <a:r>
                <a:rPr lang="ko-KR" altLang="en-US" dirty="0">
                  <a:solidFill>
                    <a:schemeClr val="bg1">
                      <a:lumMod val="50000"/>
                    </a:schemeClr>
                  </a:solidFill>
                </a:rPr>
                <a:t>기준</a:t>
              </a:r>
            </a:p>
          </p:txBody>
        </p:sp>
        <p:sp>
          <p:nvSpPr>
            <p:cNvPr id="15" name="TextBox 14">
              <a:extLst>
                <a:ext uri="{FF2B5EF4-FFF2-40B4-BE49-F238E27FC236}">
                  <a16:creationId xmlns:a16="http://schemas.microsoft.com/office/drawing/2014/main" id="{BEF7F399-55EA-E6E0-F0CF-88DEC79F6A81}"/>
                </a:ext>
              </a:extLst>
            </p:cNvPr>
            <p:cNvSpPr txBox="1"/>
            <p:nvPr/>
          </p:nvSpPr>
          <p:spPr>
            <a:xfrm>
              <a:off x="478777" y="5881851"/>
              <a:ext cx="4294800" cy="318924"/>
            </a:xfrm>
            <a:prstGeom prst="rect">
              <a:avLst/>
            </a:prstGeom>
            <a:noFill/>
            <a:ln>
              <a:noFill/>
            </a:ln>
          </p:spPr>
          <p:txBody>
            <a:bodyPr wrap="square" lIns="0" tIns="72000" rIns="0" bIns="0" rtlCol="0" anchor="t">
              <a:spAutoFit/>
            </a:bodyPr>
            <a:lstStyle>
              <a:defPPr>
                <a:defRPr lang="en-US"/>
              </a:defPPr>
              <a:lvl1pPr lvl="0">
                <a:defRPr sz="800">
                  <a:ln>
                    <a:solidFill>
                      <a:prstClr val="white">
                        <a:lumMod val="75000"/>
                        <a:alpha val="0"/>
                      </a:prstClr>
                    </a:solidFill>
                  </a:ln>
                  <a:solidFill>
                    <a:prstClr val="white">
                      <a:lumMod val="50000"/>
                    </a:prstClr>
                  </a:solidFill>
                  <a:latin typeface="KoPub돋움체 Medium" panose="00000600000000000000" pitchFamily="2" charset="-127"/>
                  <a:ea typeface="KoPub돋움체 Medium" panose="00000600000000000000" pitchFamily="2" charset="-127"/>
                </a:defRPr>
              </a:lvl1pPr>
            </a:lstStyle>
            <a:p>
              <a:r>
                <a:rPr lang="en-US" altLang="ko-KR" dirty="0">
                  <a:solidFill>
                    <a:schemeClr val="bg1">
                      <a:lumMod val="50000"/>
                    </a:schemeClr>
                  </a:solidFill>
                </a:rPr>
                <a:t>Source: Bank Negara Malaysia, </a:t>
              </a:r>
              <a:r>
                <a:rPr lang="ko-KR" altLang="en-US" dirty="0" err="1">
                  <a:solidFill>
                    <a:schemeClr val="bg1">
                      <a:lumMod val="50000"/>
                    </a:schemeClr>
                  </a:solidFill>
                </a:rPr>
                <a:t>삼정</a:t>
              </a:r>
              <a:r>
                <a:rPr lang="en-US" altLang="ko-KR" dirty="0">
                  <a:solidFill>
                    <a:schemeClr val="bg1">
                      <a:lumMod val="50000"/>
                    </a:schemeClr>
                  </a:solidFill>
                </a:rPr>
                <a:t>KPMG </a:t>
              </a:r>
              <a:r>
                <a:rPr lang="ko-KR" altLang="en-US" dirty="0">
                  <a:solidFill>
                    <a:schemeClr val="bg1">
                      <a:lumMod val="50000"/>
                    </a:schemeClr>
                  </a:solidFill>
                </a:rPr>
                <a:t>경제연구원 재구성</a:t>
              </a:r>
              <a:endParaRPr lang="en-US" altLang="ko-KR" dirty="0">
                <a:solidFill>
                  <a:schemeClr val="bg1">
                    <a:lumMod val="50000"/>
                  </a:schemeClr>
                </a:solidFill>
              </a:endParaRPr>
            </a:p>
            <a:p>
              <a:r>
                <a:rPr lang="en-US" altLang="ko-KR" dirty="0">
                  <a:solidFill>
                    <a:schemeClr val="bg1">
                      <a:lumMod val="50000"/>
                    </a:schemeClr>
                  </a:solidFill>
                </a:rPr>
                <a:t>Note: Premium Income </a:t>
              </a:r>
              <a:r>
                <a:rPr lang="ko-KR" altLang="en-US" dirty="0">
                  <a:solidFill>
                    <a:schemeClr val="bg1">
                      <a:lumMod val="50000"/>
                    </a:schemeClr>
                  </a:solidFill>
                </a:rPr>
                <a:t>기준 </a:t>
              </a:r>
            </a:p>
          </p:txBody>
        </p:sp>
      </p:grpSp>
      <p:graphicFrame>
        <p:nvGraphicFramePr>
          <p:cNvPr id="19" name="차트 18">
            <a:extLst>
              <a:ext uri="{FF2B5EF4-FFF2-40B4-BE49-F238E27FC236}">
                <a16:creationId xmlns:a16="http://schemas.microsoft.com/office/drawing/2014/main" id="{59153425-369B-8909-7FA3-FC67A69A1390}"/>
              </a:ext>
            </a:extLst>
          </p:cNvPr>
          <p:cNvGraphicFramePr/>
          <p:nvPr>
            <p:extLst>
              <p:ext uri="{D42A27DB-BD31-4B8C-83A1-F6EECF244321}">
                <p14:modId xmlns:p14="http://schemas.microsoft.com/office/powerpoint/2010/main" val="2322023412"/>
              </p:ext>
            </p:extLst>
          </p:nvPr>
        </p:nvGraphicFramePr>
        <p:xfrm>
          <a:off x="478777" y="1697545"/>
          <a:ext cx="4294836" cy="3058931"/>
        </p:xfrm>
        <a:graphic>
          <a:graphicData uri="http://schemas.openxmlformats.org/drawingml/2006/chart">
            <c:chart xmlns:c="http://schemas.openxmlformats.org/drawingml/2006/chart" xmlns:r="http://schemas.openxmlformats.org/officeDocument/2006/relationships" r:id="rId6"/>
          </a:graphicData>
        </a:graphic>
      </p:graphicFrame>
      <p:sp>
        <p:nvSpPr>
          <p:cNvPr id="20" name="TextBox 19">
            <a:extLst>
              <a:ext uri="{FF2B5EF4-FFF2-40B4-BE49-F238E27FC236}">
                <a16:creationId xmlns:a16="http://schemas.microsoft.com/office/drawing/2014/main" id="{EE473341-5676-43C4-CDAE-066DE7181B2F}"/>
              </a:ext>
            </a:extLst>
          </p:cNvPr>
          <p:cNvSpPr txBox="1"/>
          <p:nvPr/>
        </p:nvSpPr>
        <p:spPr>
          <a:xfrm>
            <a:off x="478777" y="5175062"/>
            <a:ext cx="4294800" cy="1022891"/>
          </a:xfrm>
          <a:prstGeom prst="rect">
            <a:avLst/>
          </a:prstGeom>
          <a:solidFill>
            <a:srgbClr val="DEF7FF"/>
          </a:solidFill>
          <a:ln w="3175">
            <a:solidFill>
              <a:srgbClr val="99E3FB"/>
            </a:solidFill>
          </a:ln>
        </p:spPr>
        <p:txBody>
          <a:bodyPr wrap="square" lIns="108000" tIns="72000" rIns="108000" bIns="72000" anchor="t">
            <a:spAutoFit/>
          </a:bodyPr>
          <a:lstStyle>
            <a:defPPr>
              <a:defRPr lang="en-US"/>
            </a:defPPr>
            <a:lvl1pPr marL="108000" indent="-108000" defTabSz="457200">
              <a:lnSpc>
                <a:spcPct val="110000"/>
              </a:lnSpc>
              <a:spcAft>
                <a:spcPts val="300"/>
              </a:spcAft>
              <a:buClr>
                <a:schemeClr val="tx1">
                  <a:lumMod val="85000"/>
                  <a:lumOff val="15000"/>
                </a:schemeClr>
              </a:buClr>
              <a:buFont typeface="Arial" panose="020B0604020202020204" pitchFamily="34" charset="0"/>
              <a:buChar char="•"/>
              <a:defRPr sz="1000" b="1">
                <a:ln>
                  <a:solidFill>
                    <a:schemeClr val="accent5">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altLang="ko-KR" dirty="0"/>
              <a:t>2017~2021</a:t>
            </a:r>
            <a:r>
              <a:rPr lang="ko-KR" altLang="en-US" dirty="0"/>
              <a:t>년 말레이시아 생명보험 수입보험료는 연평균 </a:t>
            </a:r>
            <a:r>
              <a:rPr lang="en-US" altLang="ko-KR" dirty="0"/>
              <a:t>7.1% </a:t>
            </a:r>
            <a:r>
              <a:rPr lang="ko-KR" altLang="en-US" dirty="0"/>
              <a:t>성장하였으며</a:t>
            </a:r>
            <a:r>
              <a:rPr lang="en-US" altLang="ko-KR" dirty="0"/>
              <a:t>,</a:t>
            </a:r>
            <a:r>
              <a:rPr lang="ko-KR" altLang="en-US" dirty="0"/>
              <a:t> </a:t>
            </a:r>
            <a:r>
              <a:rPr lang="en-US" altLang="ko-KR" dirty="0"/>
              <a:t>2021</a:t>
            </a:r>
            <a:r>
              <a:rPr lang="ko-KR" altLang="en-US" dirty="0"/>
              <a:t>년 생명보험 수입보험료는 전년대비 </a:t>
            </a:r>
            <a:r>
              <a:rPr lang="en-US" altLang="ko-KR" dirty="0"/>
              <a:t>8.4% </a:t>
            </a:r>
            <a:r>
              <a:rPr lang="ko-KR" altLang="en-US" dirty="0"/>
              <a:t>증가한 </a:t>
            </a:r>
            <a:r>
              <a:rPr lang="en-US" altLang="ko-KR" dirty="0"/>
              <a:t>426.6</a:t>
            </a:r>
            <a:r>
              <a:rPr lang="ko-KR" altLang="en-US" dirty="0"/>
              <a:t>억 </a:t>
            </a:r>
            <a:r>
              <a:rPr lang="ko-KR" altLang="en-US" dirty="0" err="1"/>
              <a:t>링깃을</a:t>
            </a:r>
            <a:r>
              <a:rPr lang="ko-KR" altLang="en-US" dirty="0"/>
              <a:t> 기록</a:t>
            </a:r>
            <a:endParaRPr lang="en-US" altLang="ko-KR" dirty="0"/>
          </a:p>
          <a:p>
            <a:pPr marL="266700" indent="-174625">
              <a:buClr>
                <a:schemeClr val="tx1">
                  <a:lumMod val="75000"/>
                  <a:lumOff val="25000"/>
                </a:schemeClr>
              </a:buClr>
              <a:buFontTx/>
              <a:buChar char="-"/>
            </a:pPr>
            <a:r>
              <a:rPr lang="en-US" altLang="ko-KR" b="0" dirty="0">
                <a:solidFill>
                  <a:schemeClr val="tx1">
                    <a:lumMod val="75000"/>
                    <a:lumOff val="25000"/>
                  </a:schemeClr>
                </a:solidFill>
              </a:rPr>
              <a:t>2021</a:t>
            </a:r>
            <a:r>
              <a:rPr lang="ko-KR" altLang="en-US" b="0" dirty="0">
                <a:solidFill>
                  <a:schemeClr val="tx1">
                    <a:lumMod val="75000"/>
                    <a:lumOff val="25000"/>
                  </a:schemeClr>
                </a:solidFill>
              </a:rPr>
              <a:t>년 기준 생명보험 전체 수입보험료의 </a:t>
            </a:r>
            <a:r>
              <a:rPr lang="en-US" altLang="ko-KR" b="0" dirty="0">
                <a:solidFill>
                  <a:schemeClr val="tx1">
                    <a:lumMod val="75000"/>
                    <a:lumOff val="25000"/>
                  </a:schemeClr>
                </a:solidFill>
              </a:rPr>
              <a:t>61.2%</a:t>
            </a:r>
            <a:r>
              <a:rPr lang="ko-KR" altLang="en-US" b="0" dirty="0">
                <a:solidFill>
                  <a:schemeClr val="tx1">
                    <a:lumMod val="75000"/>
                    <a:lumOff val="25000"/>
                  </a:schemeClr>
                </a:solidFill>
              </a:rPr>
              <a:t>를 차지하는 </a:t>
            </a:r>
            <a:r>
              <a:rPr lang="ko-KR" altLang="en-US" b="0" dirty="0" err="1">
                <a:solidFill>
                  <a:schemeClr val="tx1">
                    <a:lumMod val="75000"/>
                    <a:lumOff val="25000"/>
                  </a:schemeClr>
                </a:solidFill>
              </a:rPr>
              <a:t>투자연계형보험이</a:t>
            </a:r>
            <a:r>
              <a:rPr lang="ko-KR" altLang="en-US" b="0" dirty="0">
                <a:solidFill>
                  <a:schemeClr val="tx1">
                    <a:lumMod val="75000"/>
                    <a:lumOff val="25000"/>
                  </a:schemeClr>
                </a:solidFill>
              </a:rPr>
              <a:t> </a:t>
            </a:r>
            <a:r>
              <a:rPr lang="en-US" altLang="ko-KR" b="0" dirty="0">
                <a:solidFill>
                  <a:schemeClr val="tx1">
                    <a:lumMod val="75000"/>
                    <a:lumOff val="25000"/>
                  </a:schemeClr>
                </a:solidFill>
              </a:rPr>
              <a:t>261.2</a:t>
            </a:r>
            <a:r>
              <a:rPr lang="ko-KR" altLang="en-US" b="0" dirty="0">
                <a:solidFill>
                  <a:schemeClr val="tx1">
                    <a:lumMod val="75000"/>
                    <a:lumOff val="25000"/>
                  </a:schemeClr>
                </a:solidFill>
              </a:rPr>
              <a:t>억</a:t>
            </a:r>
            <a:r>
              <a:rPr lang="en-US" altLang="ko-KR" b="0" dirty="0">
                <a:solidFill>
                  <a:schemeClr val="tx1">
                    <a:lumMod val="75000"/>
                    <a:lumOff val="25000"/>
                  </a:schemeClr>
                </a:solidFill>
              </a:rPr>
              <a:t> </a:t>
            </a:r>
            <a:r>
              <a:rPr lang="ko-KR" altLang="en-US" b="0" dirty="0" err="1">
                <a:solidFill>
                  <a:schemeClr val="tx1">
                    <a:lumMod val="75000"/>
                    <a:lumOff val="25000"/>
                  </a:schemeClr>
                </a:solidFill>
              </a:rPr>
              <a:t>링깃을</a:t>
            </a:r>
            <a:r>
              <a:rPr lang="ko-KR" altLang="en-US" b="0" dirty="0">
                <a:solidFill>
                  <a:schemeClr val="tx1">
                    <a:lumMod val="75000"/>
                    <a:lumOff val="25000"/>
                  </a:schemeClr>
                </a:solidFill>
              </a:rPr>
              <a:t> 기록</a:t>
            </a:r>
            <a:r>
              <a:rPr lang="en-US" altLang="ko-KR" b="0" dirty="0">
                <a:solidFill>
                  <a:schemeClr val="tx1">
                    <a:lumMod val="75000"/>
                    <a:lumOff val="25000"/>
                  </a:schemeClr>
                </a:solidFill>
              </a:rPr>
              <a:t>. </a:t>
            </a:r>
            <a:r>
              <a:rPr lang="ko-KR" altLang="en-US" b="0" dirty="0">
                <a:solidFill>
                  <a:schemeClr val="tx1">
                    <a:lumMod val="75000"/>
                    <a:lumOff val="25000"/>
                  </a:schemeClr>
                </a:solidFill>
              </a:rPr>
              <a:t>그 뒤를 이어 일반보험인 양로보험</a:t>
            </a:r>
            <a:r>
              <a:rPr lang="en-US" altLang="ko-KR" b="0" dirty="0">
                <a:solidFill>
                  <a:schemeClr val="tx1">
                    <a:lumMod val="75000"/>
                    <a:lumOff val="25000"/>
                  </a:schemeClr>
                </a:solidFill>
              </a:rPr>
              <a:t>, </a:t>
            </a:r>
            <a:r>
              <a:rPr lang="ko-KR" altLang="en-US" b="0" dirty="0">
                <a:solidFill>
                  <a:schemeClr val="tx1">
                    <a:lumMod val="75000"/>
                    <a:lumOff val="25000"/>
                  </a:schemeClr>
                </a:solidFill>
              </a:rPr>
              <a:t>종신보험이 각각 </a:t>
            </a:r>
            <a:r>
              <a:rPr lang="en-US" altLang="ko-KR" b="0" dirty="0">
                <a:solidFill>
                  <a:schemeClr val="tx1">
                    <a:lumMod val="75000"/>
                    <a:lumOff val="25000"/>
                  </a:schemeClr>
                </a:solidFill>
              </a:rPr>
              <a:t>85.6</a:t>
            </a:r>
            <a:r>
              <a:rPr lang="ko-KR" altLang="en-US" b="0" dirty="0">
                <a:solidFill>
                  <a:schemeClr val="tx1">
                    <a:lumMod val="75000"/>
                    <a:lumOff val="25000"/>
                  </a:schemeClr>
                </a:solidFill>
              </a:rPr>
              <a:t>억 </a:t>
            </a:r>
            <a:r>
              <a:rPr lang="ko-KR" altLang="en-US" b="0" dirty="0" err="1">
                <a:solidFill>
                  <a:schemeClr val="tx1">
                    <a:lumMod val="75000"/>
                    <a:lumOff val="25000"/>
                  </a:schemeClr>
                </a:solidFill>
              </a:rPr>
              <a:t>링깃</a:t>
            </a:r>
            <a:r>
              <a:rPr lang="en-US" altLang="ko-KR" b="0" dirty="0">
                <a:solidFill>
                  <a:schemeClr val="tx1">
                    <a:lumMod val="75000"/>
                    <a:lumOff val="25000"/>
                  </a:schemeClr>
                </a:solidFill>
              </a:rPr>
              <a:t>(20.1% </a:t>
            </a:r>
            <a:r>
              <a:rPr lang="ko-KR" altLang="en-US" b="0" dirty="0">
                <a:solidFill>
                  <a:schemeClr val="tx1">
                    <a:lumMod val="75000"/>
                    <a:lumOff val="25000"/>
                  </a:schemeClr>
                </a:solidFill>
              </a:rPr>
              <a:t>차지</a:t>
            </a:r>
            <a:r>
              <a:rPr lang="en-US" altLang="ko-KR" b="0" dirty="0">
                <a:solidFill>
                  <a:schemeClr val="tx1">
                    <a:lumMod val="75000"/>
                    <a:lumOff val="25000"/>
                  </a:schemeClr>
                </a:solidFill>
              </a:rPr>
              <a:t>), 44.0</a:t>
            </a:r>
            <a:r>
              <a:rPr lang="ko-KR" altLang="en-US" b="0" dirty="0">
                <a:solidFill>
                  <a:schemeClr val="tx1">
                    <a:lumMod val="75000"/>
                    <a:lumOff val="25000"/>
                  </a:schemeClr>
                </a:solidFill>
              </a:rPr>
              <a:t>억 </a:t>
            </a:r>
            <a:r>
              <a:rPr lang="ko-KR" altLang="en-US" b="0" dirty="0" err="1">
                <a:solidFill>
                  <a:schemeClr val="tx1">
                    <a:lumMod val="75000"/>
                    <a:lumOff val="25000"/>
                  </a:schemeClr>
                </a:solidFill>
              </a:rPr>
              <a:t>링깃</a:t>
            </a:r>
            <a:r>
              <a:rPr lang="en-US" altLang="ko-KR" b="0" dirty="0">
                <a:solidFill>
                  <a:schemeClr val="tx1">
                    <a:lumMod val="75000"/>
                    <a:lumOff val="25000"/>
                  </a:schemeClr>
                </a:solidFill>
              </a:rPr>
              <a:t>(10.3%)</a:t>
            </a:r>
            <a:r>
              <a:rPr lang="ko-KR" altLang="en-US" b="0" dirty="0">
                <a:solidFill>
                  <a:schemeClr val="tx1">
                    <a:lumMod val="75000"/>
                    <a:lumOff val="25000"/>
                  </a:schemeClr>
                </a:solidFill>
              </a:rPr>
              <a:t>을 기록</a:t>
            </a:r>
            <a:endParaRPr lang="en-US" altLang="ko-KR" b="0" dirty="0">
              <a:solidFill>
                <a:schemeClr val="tx1">
                  <a:lumMod val="75000"/>
                  <a:lumOff val="25000"/>
                </a:schemeClr>
              </a:solidFill>
            </a:endParaRPr>
          </a:p>
        </p:txBody>
      </p:sp>
      <p:sp>
        <p:nvSpPr>
          <p:cNvPr id="21" name="TextBox 20">
            <a:extLst>
              <a:ext uri="{FF2B5EF4-FFF2-40B4-BE49-F238E27FC236}">
                <a16:creationId xmlns:a16="http://schemas.microsoft.com/office/drawing/2014/main" id="{3E75D750-BAEB-BF9E-3359-5E4E8404D8B9}"/>
              </a:ext>
            </a:extLst>
          </p:cNvPr>
          <p:cNvSpPr txBox="1"/>
          <p:nvPr/>
        </p:nvSpPr>
        <p:spPr>
          <a:xfrm>
            <a:off x="5123243" y="5175063"/>
            <a:ext cx="4294800" cy="1022891"/>
          </a:xfrm>
          <a:prstGeom prst="rect">
            <a:avLst/>
          </a:prstGeom>
          <a:solidFill>
            <a:srgbClr val="DEF7FF"/>
          </a:solidFill>
          <a:ln w="3175">
            <a:solidFill>
              <a:srgbClr val="99E3FB"/>
            </a:solidFill>
          </a:ln>
        </p:spPr>
        <p:txBody>
          <a:bodyPr wrap="square" lIns="108000" tIns="72000" rIns="36000" bIns="72000" anchor="t">
            <a:spAutoFit/>
          </a:bodyPr>
          <a:lstStyle>
            <a:defPPr>
              <a:defRPr lang="en-US"/>
            </a:defPPr>
            <a:lvl1pPr marL="108000" indent="-108000" defTabSz="457200">
              <a:lnSpc>
                <a:spcPct val="110000"/>
              </a:lnSpc>
              <a:spcAft>
                <a:spcPts val="300"/>
              </a:spcAft>
              <a:buClr>
                <a:schemeClr val="tx1">
                  <a:lumMod val="85000"/>
                  <a:lumOff val="15000"/>
                </a:schemeClr>
              </a:buClr>
              <a:buFont typeface="Arial" panose="020B0604020202020204" pitchFamily="34" charset="0"/>
              <a:buChar char="•"/>
              <a:defRPr sz="1000" b="1">
                <a:ln>
                  <a:solidFill>
                    <a:schemeClr val="accent5">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altLang="ko-KR" dirty="0"/>
              <a:t>2017~2021</a:t>
            </a:r>
            <a:r>
              <a:rPr lang="ko-KR" altLang="en-US" dirty="0"/>
              <a:t>년 말레이시아 손해보험 수입보험료는 연평균 </a:t>
            </a:r>
            <a:r>
              <a:rPr lang="en-US" altLang="ko-KR" dirty="0"/>
              <a:t>0.6%</a:t>
            </a:r>
            <a:r>
              <a:rPr lang="ko-KR" altLang="en-US" dirty="0"/>
              <a:t> 성장하며 </a:t>
            </a:r>
            <a:r>
              <a:rPr lang="ko-KR" altLang="en-US" dirty="0" err="1"/>
              <a:t>정체세</a:t>
            </a:r>
            <a:r>
              <a:rPr lang="en-US" altLang="ko-KR" dirty="0"/>
              <a:t>. 2021</a:t>
            </a:r>
            <a:r>
              <a:rPr lang="ko-KR" altLang="en-US" dirty="0"/>
              <a:t>년 손해보험 수입보험료는 전년대비 </a:t>
            </a:r>
            <a:r>
              <a:rPr lang="en-US" altLang="ko-KR" dirty="0"/>
              <a:t>2.4% </a:t>
            </a:r>
            <a:r>
              <a:rPr lang="ko-KR" altLang="en-US" dirty="0"/>
              <a:t>증가한 </a:t>
            </a:r>
            <a:r>
              <a:rPr lang="en-US" altLang="ko-KR" dirty="0"/>
              <a:t>176.7</a:t>
            </a:r>
            <a:r>
              <a:rPr lang="ko-KR" altLang="en-US" dirty="0"/>
              <a:t>억 </a:t>
            </a:r>
            <a:r>
              <a:rPr lang="ko-KR" altLang="en-US" dirty="0" err="1"/>
              <a:t>링깃을</a:t>
            </a:r>
            <a:r>
              <a:rPr lang="ko-KR" altLang="en-US" dirty="0"/>
              <a:t> 기록</a:t>
            </a:r>
            <a:endParaRPr lang="en-US" altLang="ko-KR" dirty="0"/>
          </a:p>
          <a:p>
            <a:pPr marL="266700" indent="-174625">
              <a:buClr>
                <a:schemeClr val="tx1">
                  <a:lumMod val="75000"/>
                  <a:lumOff val="25000"/>
                </a:schemeClr>
              </a:buClr>
              <a:buFontTx/>
              <a:buChar char="-"/>
            </a:pPr>
            <a:r>
              <a:rPr lang="en-US" altLang="ko-KR" b="0" dirty="0">
                <a:solidFill>
                  <a:schemeClr val="tx1">
                    <a:lumMod val="75000"/>
                    <a:lumOff val="25000"/>
                  </a:schemeClr>
                </a:solidFill>
              </a:rPr>
              <a:t>2021</a:t>
            </a:r>
            <a:r>
              <a:rPr lang="ko-KR" altLang="en-US" b="0" dirty="0">
                <a:solidFill>
                  <a:schemeClr val="tx1">
                    <a:lumMod val="75000"/>
                    <a:lumOff val="25000"/>
                  </a:schemeClr>
                </a:solidFill>
              </a:rPr>
              <a:t>년 해양</a:t>
            </a:r>
            <a:r>
              <a:rPr lang="en-US" altLang="ko-KR" b="0" dirty="0">
                <a:solidFill>
                  <a:schemeClr val="tx1">
                    <a:lumMod val="75000"/>
                    <a:lumOff val="25000"/>
                  </a:schemeClr>
                </a:solidFill>
              </a:rPr>
              <a:t>, </a:t>
            </a:r>
            <a:r>
              <a:rPr lang="ko-KR" altLang="en-US" b="0" dirty="0">
                <a:solidFill>
                  <a:schemeClr val="tx1">
                    <a:lumMod val="75000"/>
                    <a:lumOff val="25000"/>
                  </a:schemeClr>
                </a:solidFill>
              </a:rPr>
              <a:t>항공 및 운송 수입보험료는 전체 수입보험료의 </a:t>
            </a:r>
            <a:r>
              <a:rPr lang="en-US" altLang="ko-KR" b="0" dirty="0">
                <a:solidFill>
                  <a:schemeClr val="tx1">
                    <a:lumMod val="75000"/>
                    <a:lumOff val="25000"/>
                  </a:schemeClr>
                </a:solidFill>
              </a:rPr>
              <a:t>46.6%(82.3</a:t>
            </a:r>
            <a:r>
              <a:rPr lang="ko-KR" altLang="en-US" b="0" dirty="0">
                <a:solidFill>
                  <a:schemeClr val="tx1">
                    <a:lumMod val="75000"/>
                    <a:lumOff val="25000"/>
                  </a:schemeClr>
                </a:solidFill>
              </a:rPr>
              <a:t>억 </a:t>
            </a:r>
            <a:r>
              <a:rPr lang="ko-KR" altLang="en-US" b="0" dirty="0" err="1">
                <a:solidFill>
                  <a:schemeClr val="tx1">
                    <a:lumMod val="75000"/>
                    <a:lumOff val="25000"/>
                  </a:schemeClr>
                </a:solidFill>
              </a:rPr>
              <a:t>링깃</a:t>
            </a:r>
            <a:r>
              <a:rPr lang="en-US" altLang="ko-KR" b="0" dirty="0">
                <a:solidFill>
                  <a:schemeClr val="tx1">
                    <a:lumMod val="75000"/>
                    <a:lumOff val="25000"/>
                  </a:schemeClr>
                </a:solidFill>
              </a:rPr>
              <a:t>) </a:t>
            </a:r>
            <a:r>
              <a:rPr lang="ko-KR" altLang="en-US" b="0" dirty="0">
                <a:solidFill>
                  <a:schemeClr val="tx1">
                    <a:lumMod val="75000"/>
                    <a:lumOff val="25000"/>
                  </a:schemeClr>
                </a:solidFill>
              </a:rPr>
              <a:t>비중을 차지</a:t>
            </a:r>
            <a:r>
              <a:rPr lang="en-US" altLang="ko-KR" b="0" dirty="0">
                <a:solidFill>
                  <a:schemeClr val="tx1">
                    <a:lumMod val="75000"/>
                    <a:lumOff val="25000"/>
                  </a:schemeClr>
                </a:solidFill>
              </a:rPr>
              <a:t>. </a:t>
            </a:r>
            <a:r>
              <a:rPr lang="ko-KR" altLang="en-US" b="0" dirty="0">
                <a:solidFill>
                  <a:schemeClr val="tx1">
                    <a:lumMod val="75000"/>
                    <a:lumOff val="25000"/>
                  </a:schemeClr>
                </a:solidFill>
              </a:rPr>
              <a:t>그 다음으로 의료비용 보상</a:t>
            </a:r>
            <a:r>
              <a:rPr lang="en-US" altLang="ko-KR" b="0" dirty="0">
                <a:solidFill>
                  <a:schemeClr val="tx1">
                    <a:lumMod val="75000"/>
                    <a:lumOff val="25000"/>
                  </a:schemeClr>
                </a:solidFill>
              </a:rPr>
              <a:t>·</a:t>
            </a:r>
            <a:r>
              <a:rPr lang="ko-KR" altLang="en-US" b="0" dirty="0">
                <a:solidFill>
                  <a:schemeClr val="tx1">
                    <a:lumMod val="75000"/>
                    <a:lumOff val="25000"/>
                  </a:schemeClr>
                </a:solidFill>
              </a:rPr>
              <a:t>상해보험 및 자동차보험이 각각 </a:t>
            </a:r>
            <a:r>
              <a:rPr lang="en-US" altLang="ko-KR" b="0" dirty="0">
                <a:solidFill>
                  <a:schemeClr val="tx1">
                    <a:lumMod val="75000"/>
                    <a:lumOff val="25000"/>
                  </a:schemeClr>
                </a:solidFill>
              </a:rPr>
              <a:t>20.4%(36.0</a:t>
            </a:r>
            <a:r>
              <a:rPr lang="ko-KR" altLang="en-US" b="0" dirty="0">
                <a:solidFill>
                  <a:schemeClr val="tx1">
                    <a:lumMod val="75000"/>
                    <a:lumOff val="25000"/>
                  </a:schemeClr>
                </a:solidFill>
              </a:rPr>
              <a:t>억 </a:t>
            </a:r>
            <a:r>
              <a:rPr lang="ko-KR" altLang="en-US" b="0" dirty="0" err="1">
                <a:solidFill>
                  <a:schemeClr val="tx1">
                    <a:lumMod val="75000"/>
                    <a:lumOff val="25000"/>
                  </a:schemeClr>
                </a:solidFill>
              </a:rPr>
              <a:t>링깃</a:t>
            </a:r>
            <a:r>
              <a:rPr lang="en-US" altLang="ko-KR" b="0" dirty="0">
                <a:solidFill>
                  <a:schemeClr val="tx1">
                    <a:lumMod val="75000"/>
                    <a:lumOff val="25000"/>
                  </a:schemeClr>
                </a:solidFill>
              </a:rPr>
              <a:t>), 11.1%(19.7</a:t>
            </a:r>
            <a:r>
              <a:rPr lang="ko-KR" altLang="en-US" b="0" dirty="0">
                <a:solidFill>
                  <a:schemeClr val="tx1">
                    <a:lumMod val="75000"/>
                    <a:lumOff val="25000"/>
                  </a:schemeClr>
                </a:solidFill>
              </a:rPr>
              <a:t>억 </a:t>
            </a:r>
            <a:r>
              <a:rPr lang="ko-KR" altLang="en-US" b="0" dirty="0" err="1">
                <a:solidFill>
                  <a:schemeClr val="tx1">
                    <a:lumMod val="75000"/>
                    <a:lumOff val="25000"/>
                  </a:schemeClr>
                </a:solidFill>
              </a:rPr>
              <a:t>링깃</a:t>
            </a:r>
            <a:r>
              <a:rPr lang="en-US" altLang="ko-KR" b="0" dirty="0">
                <a:solidFill>
                  <a:schemeClr val="tx1">
                    <a:lumMod val="75000"/>
                    <a:lumOff val="25000"/>
                  </a:schemeClr>
                </a:solidFill>
              </a:rPr>
              <a:t>)</a:t>
            </a:r>
            <a:r>
              <a:rPr lang="ko-KR" altLang="en-US" b="0" dirty="0">
                <a:solidFill>
                  <a:schemeClr val="tx1">
                    <a:lumMod val="75000"/>
                    <a:lumOff val="25000"/>
                  </a:schemeClr>
                </a:solidFill>
              </a:rPr>
              <a:t> 비중을 차지 </a:t>
            </a:r>
            <a:endParaRPr lang="en-US" altLang="ko-KR" b="0" dirty="0">
              <a:solidFill>
                <a:schemeClr val="tx1">
                  <a:lumMod val="75000"/>
                  <a:lumOff val="25000"/>
                </a:schemeClr>
              </a:solidFill>
            </a:endParaRPr>
          </a:p>
        </p:txBody>
      </p:sp>
      <p:graphicFrame>
        <p:nvGraphicFramePr>
          <p:cNvPr id="30" name="차트 29">
            <a:extLst>
              <a:ext uri="{FF2B5EF4-FFF2-40B4-BE49-F238E27FC236}">
                <a16:creationId xmlns:a16="http://schemas.microsoft.com/office/drawing/2014/main" id="{45178B90-8FD8-DA32-9BDF-DD4F1C9A66C9}"/>
              </a:ext>
            </a:extLst>
          </p:cNvPr>
          <p:cNvGraphicFramePr/>
          <p:nvPr>
            <p:extLst>
              <p:ext uri="{D42A27DB-BD31-4B8C-83A1-F6EECF244321}">
                <p14:modId xmlns:p14="http://schemas.microsoft.com/office/powerpoint/2010/main" val="3395797551"/>
              </p:ext>
            </p:extLst>
          </p:nvPr>
        </p:nvGraphicFramePr>
        <p:xfrm>
          <a:off x="5122164" y="1697545"/>
          <a:ext cx="4294836" cy="3058931"/>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31917622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11D01EDC-383F-7EC9-5195-CCBAAD0A81F2}"/>
              </a:ext>
            </a:extLst>
          </p:cNvPr>
          <p:cNvSpPr>
            <a:spLocks noGrp="1"/>
          </p:cNvSpPr>
          <p:nvPr>
            <p:ph type="body" sz="quarter" idx="10"/>
          </p:nvPr>
        </p:nvSpPr>
        <p:spPr/>
        <p:txBody>
          <a:bodyPr/>
          <a:lstStyle/>
          <a:p>
            <a:r>
              <a:rPr lang="en-US" altLang="ko-KR" dirty="0"/>
              <a:t>II. </a:t>
            </a:r>
            <a:r>
              <a:rPr lang="ko-KR" altLang="en-US" dirty="0"/>
              <a:t>신흥 아시아 태평양 국가별 보험시장 및 규제 현황 </a:t>
            </a:r>
          </a:p>
        </p:txBody>
      </p:sp>
      <p:sp>
        <p:nvSpPr>
          <p:cNvPr id="3" name="텍스트 개체 틀 2">
            <a:extLst>
              <a:ext uri="{FF2B5EF4-FFF2-40B4-BE49-F238E27FC236}">
                <a16:creationId xmlns:a16="http://schemas.microsoft.com/office/drawing/2014/main" id="{F8A23C6E-913D-E903-F49E-D387E0794A26}"/>
              </a:ext>
            </a:extLst>
          </p:cNvPr>
          <p:cNvSpPr>
            <a:spLocks noGrp="1"/>
          </p:cNvSpPr>
          <p:nvPr>
            <p:ph type="body" sz="quarter" idx="11"/>
          </p:nvPr>
        </p:nvSpPr>
        <p:spPr/>
        <p:txBody>
          <a:bodyPr/>
          <a:lstStyle/>
          <a:p>
            <a:r>
              <a:rPr lang="ko-KR" altLang="en-US" dirty="0"/>
              <a:t>말레이시아 보험시장 현황 </a:t>
            </a:r>
            <a:r>
              <a:rPr lang="en-US" altLang="ko-KR" dirty="0"/>
              <a:t>(</a:t>
            </a:r>
            <a:r>
              <a:rPr lang="ko-KR" altLang="en-US" dirty="0"/>
              <a:t>계속</a:t>
            </a:r>
            <a:r>
              <a:rPr lang="en-US" altLang="ko-KR" dirty="0"/>
              <a:t>)</a:t>
            </a:r>
            <a:endParaRPr lang="ko-KR" altLang="en-US" dirty="0"/>
          </a:p>
        </p:txBody>
      </p:sp>
      <p:grpSp>
        <p:nvGrpSpPr>
          <p:cNvPr id="13" name="그룹 12">
            <a:extLst>
              <a:ext uri="{FF2B5EF4-FFF2-40B4-BE49-F238E27FC236}">
                <a16:creationId xmlns:a16="http://schemas.microsoft.com/office/drawing/2014/main" id="{41935095-3812-BA4F-D6BB-5B9C4707C035}"/>
              </a:ext>
            </a:extLst>
          </p:cNvPr>
          <p:cNvGrpSpPr/>
          <p:nvPr/>
        </p:nvGrpSpPr>
        <p:grpSpPr>
          <a:xfrm>
            <a:off x="5132387" y="1196975"/>
            <a:ext cx="4284613" cy="530906"/>
            <a:chOff x="5132387" y="1196975"/>
            <a:chExt cx="4284613" cy="530906"/>
          </a:xfrm>
        </p:grpSpPr>
        <p:grpSp>
          <p:nvGrpSpPr>
            <p:cNvPr id="14" name="그룹 13">
              <a:extLst>
                <a:ext uri="{FF2B5EF4-FFF2-40B4-BE49-F238E27FC236}">
                  <a16:creationId xmlns:a16="http://schemas.microsoft.com/office/drawing/2014/main" id="{B84E1695-02DF-6EF5-8069-312BF617B7D9}"/>
                </a:ext>
              </a:extLst>
            </p:cNvPr>
            <p:cNvGrpSpPr/>
            <p:nvPr/>
          </p:nvGrpSpPr>
          <p:grpSpPr>
            <a:xfrm>
              <a:off x="5132387" y="1196975"/>
              <a:ext cx="4284613" cy="276837"/>
              <a:chOff x="5132387" y="2176483"/>
              <a:chExt cx="4284613" cy="276837"/>
            </a:xfrm>
          </p:grpSpPr>
          <p:sp>
            <p:nvSpPr>
              <p:cNvPr id="23" name="TextBox 22">
                <a:extLst>
                  <a:ext uri="{FF2B5EF4-FFF2-40B4-BE49-F238E27FC236}">
                    <a16:creationId xmlns:a16="http://schemas.microsoft.com/office/drawing/2014/main" id="{6CC4DBED-2F18-D7A3-177F-21AF2540E268}"/>
                  </a:ext>
                </a:extLst>
              </p:cNvPr>
              <p:cNvSpPr txBox="1"/>
              <p:nvPr/>
            </p:nvSpPr>
            <p:spPr>
              <a:xfrm>
                <a:off x="5132387" y="2210039"/>
                <a:ext cx="2040623" cy="200055"/>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ko-KR" altLang="en-US" sz="1300" dirty="0">
                    <a:ln>
                      <a:solidFill>
                        <a:prstClr val="white">
                          <a:lumMod val="75000"/>
                          <a:alpha val="0"/>
                        </a:prstClr>
                      </a:solidFill>
                    </a:ln>
                    <a:solidFill>
                      <a:srgbClr val="00338D"/>
                    </a:solidFill>
                    <a:latin typeface="KoPub돋움체 Bold" panose="00000800000000000000" pitchFamily="2" charset="-127"/>
                    <a:ea typeface="KoPub돋움체 Bold" panose="00000800000000000000" pitchFamily="2" charset="-127"/>
                    <a:cs typeface="Univers for KPMG"/>
                  </a:rPr>
                  <a:t>말레이시아 손해보험</a:t>
                </a:r>
                <a:r>
                  <a:rPr lang="en-US" altLang="ko-KR" sz="1300" dirty="0">
                    <a:ln>
                      <a:solidFill>
                        <a:prstClr val="white">
                          <a:lumMod val="75000"/>
                          <a:alpha val="0"/>
                        </a:prstClr>
                      </a:solidFill>
                    </a:ln>
                    <a:solidFill>
                      <a:srgbClr val="00338D"/>
                    </a:solidFill>
                    <a:latin typeface="KoPub돋움체 Bold" panose="00000800000000000000" pitchFamily="2" charset="-127"/>
                    <a:ea typeface="KoPub돋움체 Bold" panose="00000800000000000000" pitchFamily="2" charset="-127"/>
                    <a:cs typeface="Univers for KPMG"/>
                  </a:rPr>
                  <a:t> </a:t>
                </a:r>
                <a:r>
                  <a:rPr lang="ko-KR" altLang="en-US" sz="1300" dirty="0">
                    <a:ln>
                      <a:solidFill>
                        <a:prstClr val="white">
                          <a:lumMod val="75000"/>
                          <a:alpha val="0"/>
                        </a:prstClr>
                      </a:solidFill>
                    </a:ln>
                    <a:solidFill>
                      <a:srgbClr val="00338D"/>
                    </a:solidFill>
                    <a:latin typeface="KoPub돋움체 Bold" panose="00000800000000000000" pitchFamily="2" charset="-127"/>
                    <a:ea typeface="KoPub돋움체 Bold" panose="00000800000000000000" pitchFamily="2" charset="-127"/>
                    <a:cs typeface="Univers for KPMG"/>
                  </a:rPr>
                  <a:t>실적 추이</a:t>
                </a:r>
                <a:endParaRPr kumimoji="0" lang="ko-KR" altLang="en-US" sz="1300" b="0" i="0" u="none" strike="noStrike" kern="1200" cap="none" spc="0" normalizeH="0" baseline="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endParaRPr>
              </a:p>
            </p:txBody>
          </p:sp>
          <p:cxnSp>
            <p:nvCxnSpPr>
              <p:cNvPr id="24" name="직선 연결선 23">
                <a:extLst>
                  <a:ext uri="{FF2B5EF4-FFF2-40B4-BE49-F238E27FC236}">
                    <a16:creationId xmlns:a16="http://schemas.microsoft.com/office/drawing/2014/main" id="{A6313B76-D8D2-1D64-4740-EEE0BF688703}"/>
                  </a:ext>
                </a:extLst>
              </p:cNvPr>
              <p:cNvCxnSpPr/>
              <p:nvPr/>
            </p:nvCxnSpPr>
            <p:spPr>
              <a:xfrm>
                <a:off x="5132387" y="2176483"/>
                <a:ext cx="4284613"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5" name="직선 연결선 24">
                <a:extLst>
                  <a:ext uri="{FF2B5EF4-FFF2-40B4-BE49-F238E27FC236}">
                    <a16:creationId xmlns:a16="http://schemas.microsoft.com/office/drawing/2014/main" id="{B5E0F302-54EE-7369-BD98-6063DD4C0C0E}"/>
                  </a:ext>
                </a:extLst>
              </p:cNvPr>
              <p:cNvCxnSpPr/>
              <p:nvPr/>
            </p:nvCxnSpPr>
            <p:spPr>
              <a:xfrm>
                <a:off x="5132387" y="2453320"/>
                <a:ext cx="4284613"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18" name="object 38">
              <a:extLst>
                <a:ext uri="{FF2B5EF4-FFF2-40B4-BE49-F238E27FC236}">
                  <a16:creationId xmlns:a16="http://schemas.microsoft.com/office/drawing/2014/main" id="{613D92B3-95AA-3FF4-9006-8BD2DF1C6C03}"/>
                </a:ext>
              </a:extLst>
            </p:cNvPr>
            <p:cNvSpPr txBox="1"/>
            <p:nvPr/>
          </p:nvSpPr>
          <p:spPr>
            <a:xfrm>
              <a:off x="5132387" y="1604642"/>
              <a:ext cx="648000" cy="123239"/>
            </a:xfrm>
            <a:prstGeom prst="rect">
              <a:avLst/>
            </a:prstGeom>
          </p:spPr>
          <p:txBody>
            <a:bodyPr vert="horz" wrap="square" lIns="0" tIns="12065" rIns="0" bIns="0" rtlCol="0">
              <a:spAutoFit/>
            </a:bodyPr>
            <a:lstStyle>
              <a:defPPr>
                <a:defRPr lang="en-US"/>
              </a:defPPr>
              <a:lvl1pPr marL="12700" marR="5080" lvl="0" indent="0" algn="r" defTabSz="914400" fontAlgn="auto">
                <a:lnSpc>
                  <a:spcPct val="90000"/>
                </a:lnSpc>
                <a:spcBef>
                  <a:spcPts val="95"/>
                </a:spcBef>
                <a:spcAft>
                  <a:spcPts val="0"/>
                </a:spcAft>
                <a:buClrTx/>
                <a:buSzTx/>
                <a:buFontTx/>
                <a:buNone/>
                <a:tabLst/>
                <a:defRPr kumimoji="0" sz="1050" b="0" i="0" u="none" strike="noStrike" cap="none" spc="0" normalizeH="0" baseline="0">
                  <a:ln>
                    <a:noFill/>
                  </a:ln>
                  <a:gradFill>
                    <a:gsLst>
                      <a:gs pos="0">
                        <a:schemeClr val="bg1">
                          <a:lumMod val="65000"/>
                        </a:schemeClr>
                      </a:gs>
                      <a:gs pos="100000">
                        <a:schemeClr val="bg1">
                          <a:lumMod val="65000"/>
                        </a:schemeClr>
                      </a:gs>
                    </a:gsLst>
                    <a:lin ang="5400000" scaled="1"/>
                  </a:gradFill>
                  <a:effectLst/>
                  <a:uLnTx/>
                  <a:uFillTx/>
                  <a:latin typeface="KoPub돋움체 Bold" panose="00000800000000000000" pitchFamily="2" charset="-127"/>
                  <a:ea typeface="KoPub돋움체 Bold" panose="00000800000000000000" pitchFamily="2" charset="-127"/>
                  <a:cs typeface="Calibri"/>
                </a:defRPr>
              </a:lvl1pPr>
            </a:lstStyle>
            <a:p>
              <a:pPr algn="l"/>
              <a:r>
                <a:rPr lang="en-US" altLang="ko-KR" sz="800" spc="-50" dirty="0">
                  <a:ln>
                    <a:solidFill>
                      <a:srgbClr val="FD349C">
                        <a:alpha val="0"/>
                      </a:srgbClr>
                    </a:solidFill>
                  </a:ln>
                  <a:solidFill>
                    <a:schemeClr val="tx1">
                      <a:lumMod val="50000"/>
                      <a:lumOff val="50000"/>
                    </a:schemeClr>
                  </a:solidFill>
                  <a:latin typeface="KoPub돋움체 Medium" panose="02020603020101020101" pitchFamily="18" charset="-127"/>
                  <a:ea typeface="KoPub돋움체 Medium" panose="02020603020101020101" pitchFamily="18" charset="-127"/>
                  <a:cs typeface="+mn-cs"/>
                </a:rPr>
                <a:t>(</a:t>
              </a:r>
              <a:r>
                <a:rPr lang="ko-KR" altLang="en-US" sz="800" spc="-50" dirty="0">
                  <a:ln>
                    <a:solidFill>
                      <a:srgbClr val="FD349C">
                        <a:alpha val="0"/>
                      </a:srgbClr>
                    </a:solidFill>
                  </a:ln>
                  <a:solidFill>
                    <a:schemeClr val="tx1">
                      <a:lumMod val="50000"/>
                      <a:lumOff val="50000"/>
                    </a:schemeClr>
                  </a:solidFill>
                  <a:latin typeface="KoPub돋움체 Medium" panose="02020603020101020101" pitchFamily="18" charset="-127"/>
                  <a:ea typeface="KoPub돋움체 Medium" panose="02020603020101020101" pitchFamily="18" charset="-127"/>
                  <a:cs typeface="+mn-cs"/>
                </a:rPr>
                <a:t>십억 </a:t>
              </a:r>
              <a:r>
                <a:rPr lang="ko-KR" altLang="en-US" sz="800" spc="-50" dirty="0" err="1">
                  <a:ln>
                    <a:solidFill>
                      <a:srgbClr val="FD349C">
                        <a:alpha val="0"/>
                      </a:srgbClr>
                    </a:solidFill>
                  </a:ln>
                  <a:solidFill>
                    <a:schemeClr val="tx1">
                      <a:lumMod val="50000"/>
                      <a:lumOff val="50000"/>
                    </a:schemeClr>
                  </a:solidFill>
                  <a:latin typeface="KoPub돋움체 Medium" panose="02020603020101020101" pitchFamily="18" charset="-127"/>
                  <a:ea typeface="KoPub돋움체 Medium" panose="02020603020101020101" pitchFamily="18" charset="-127"/>
                  <a:cs typeface="+mn-cs"/>
                </a:rPr>
                <a:t>링깃</a:t>
              </a:r>
              <a:r>
                <a:rPr lang="en-US" altLang="ko-KR" sz="800" spc="-50" dirty="0">
                  <a:ln>
                    <a:solidFill>
                      <a:srgbClr val="FD349C">
                        <a:alpha val="0"/>
                      </a:srgbClr>
                    </a:solidFill>
                  </a:ln>
                  <a:solidFill>
                    <a:schemeClr val="tx1">
                      <a:lumMod val="50000"/>
                      <a:lumOff val="50000"/>
                    </a:schemeClr>
                  </a:solidFill>
                  <a:latin typeface="KoPub돋움체 Medium" panose="02020603020101020101" pitchFamily="18" charset="-127"/>
                  <a:ea typeface="KoPub돋움체 Medium" panose="02020603020101020101" pitchFamily="18" charset="-127"/>
                  <a:cs typeface="+mn-cs"/>
                </a:rPr>
                <a:t>)</a:t>
              </a:r>
              <a:endParaRPr lang="ko-KR" altLang="en-US" sz="800" spc="-50" dirty="0">
                <a:ln>
                  <a:solidFill>
                    <a:srgbClr val="FD349C">
                      <a:alpha val="0"/>
                    </a:srgbClr>
                  </a:solidFill>
                </a:ln>
                <a:solidFill>
                  <a:schemeClr val="tx1">
                    <a:lumMod val="50000"/>
                    <a:lumOff val="50000"/>
                  </a:schemeClr>
                </a:solidFill>
                <a:latin typeface="KoPub돋움체 Medium" panose="02020603020101020101" pitchFamily="18" charset="-127"/>
                <a:ea typeface="KoPub돋움체 Medium" panose="02020603020101020101" pitchFamily="18" charset="-127"/>
                <a:cs typeface="+mn-cs"/>
              </a:endParaRPr>
            </a:p>
          </p:txBody>
        </p:sp>
      </p:grpSp>
      <p:grpSp>
        <p:nvGrpSpPr>
          <p:cNvPr id="27" name="그룹 26">
            <a:extLst>
              <a:ext uri="{FF2B5EF4-FFF2-40B4-BE49-F238E27FC236}">
                <a16:creationId xmlns:a16="http://schemas.microsoft.com/office/drawing/2014/main" id="{5EC4FFBF-CA93-8E42-5AE5-951753E9B6C8}"/>
              </a:ext>
            </a:extLst>
          </p:cNvPr>
          <p:cNvGrpSpPr/>
          <p:nvPr/>
        </p:nvGrpSpPr>
        <p:grpSpPr>
          <a:xfrm>
            <a:off x="487921" y="1196975"/>
            <a:ext cx="4284613" cy="530906"/>
            <a:chOff x="5132387" y="1196975"/>
            <a:chExt cx="4284613" cy="530906"/>
          </a:xfrm>
        </p:grpSpPr>
        <p:grpSp>
          <p:nvGrpSpPr>
            <p:cNvPr id="28" name="그룹 27">
              <a:extLst>
                <a:ext uri="{FF2B5EF4-FFF2-40B4-BE49-F238E27FC236}">
                  <a16:creationId xmlns:a16="http://schemas.microsoft.com/office/drawing/2014/main" id="{920DC009-0B52-CCC5-4920-E64F01BA78CE}"/>
                </a:ext>
              </a:extLst>
            </p:cNvPr>
            <p:cNvGrpSpPr/>
            <p:nvPr/>
          </p:nvGrpSpPr>
          <p:grpSpPr>
            <a:xfrm>
              <a:off x="5132387" y="1196975"/>
              <a:ext cx="4284613" cy="276837"/>
              <a:chOff x="5132387" y="2176483"/>
              <a:chExt cx="4284613" cy="276837"/>
            </a:xfrm>
          </p:grpSpPr>
          <p:sp>
            <p:nvSpPr>
              <p:cNvPr id="33" name="TextBox 32">
                <a:extLst>
                  <a:ext uri="{FF2B5EF4-FFF2-40B4-BE49-F238E27FC236}">
                    <a16:creationId xmlns:a16="http://schemas.microsoft.com/office/drawing/2014/main" id="{0E23845E-1E7E-1B1E-AE68-CD02B7B3D208}"/>
                  </a:ext>
                </a:extLst>
              </p:cNvPr>
              <p:cNvSpPr txBox="1"/>
              <p:nvPr/>
            </p:nvSpPr>
            <p:spPr>
              <a:xfrm>
                <a:off x="5132387" y="2210039"/>
                <a:ext cx="2040623" cy="200055"/>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ko-KR" altLang="en-US" sz="1300" dirty="0">
                    <a:ln>
                      <a:solidFill>
                        <a:prstClr val="white">
                          <a:lumMod val="75000"/>
                          <a:alpha val="0"/>
                        </a:prstClr>
                      </a:solidFill>
                    </a:ln>
                    <a:solidFill>
                      <a:srgbClr val="00338D"/>
                    </a:solidFill>
                    <a:latin typeface="KoPub돋움체 Bold" panose="00000800000000000000" pitchFamily="2" charset="-127"/>
                    <a:ea typeface="KoPub돋움체 Bold" panose="00000800000000000000" pitchFamily="2" charset="-127"/>
                    <a:cs typeface="Univers for KPMG"/>
                  </a:rPr>
                  <a:t>말레이시아 생명보험</a:t>
                </a:r>
                <a:r>
                  <a:rPr lang="en-US" altLang="ko-KR" sz="1300" dirty="0">
                    <a:ln>
                      <a:solidFill>
                        <a:prstClr val="white">
                          <a:lumMod val="75000"/>
                          <a:alpha val="0"/>
                        </a:prstClr>
                      </a:solidFill>
                    </a:ln>
                    <a:solidFill>
                      <a:srgbClr val="00338D"/>
                    </a:solidFill>
                    <a:latin typeface="KoPub돋움체 Bold" panose="00000800000000000000" pitchFamily="2" charset="-127"/>
                    <a:ea typeface="KoPub돋움체 Bold" panose="00000800000000000000" pitchFamily="2" charset="-127"/>
                    <a:cs typeface="Univers for KPMG"/>
                  </a:rPr>
                  <a:t> </a:t>
                </a:r>
                <a:r>
                  <a:rPr lang="ko-KR" altLang="en-US" sz="1300" dirty="0">
                    <a:ln>
                      <a:solidFill>
                        <a:prstClr val="white">
                          <a:lumMod val="75000"/>
                          <a:alpha val="0"/>
                        </a:prstClr>
                      </a:solidFill>
                    </a:ln>
                    <a:solidFill>
                      <a:srgbClr val="00338D"/>
                    </a:solidFill>
                    <a:latin typeface="KoPub돋움체 Bold" panose="00000800000000000000" pitchFamily="2" charset="-127"/>
                    <a:ea typeface="KoPub돋움체 Bold" panose="00000800000000000000" pitchFamily="2" charset="-127"/>
                    <a:cs typeface="Univers for KPMG"/>
                  </a:rPr>
                  <a:t>실적 추이</a:t>
                </a:r>
                <a:endParaRPr kumimoji="0" lang="ko-KR" altLang="en-US" sz="1300" b="0" i="0" u="none" strike="noStrike" kern="1200" cap="none" spc="0" normalizeH="0" baseline="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endParaRPr>
              </a:p>
            </p:txBody>
          </p:sp>
          <p:cxnSp>
            <p:nvCxnSpPr>
              <p:cNvPr id="34" name="직선 연결선 33">
                <a:extLst>
                  <a:ext uri="{FF2B5EF4-FFF2-40B4-BE49-F238E27FC236}">
                    <a16:creationId xmlns:a16="http://schemas.microsoft.com/office/drawing/2014/main" id="{6DF3D00D-DCCD-BBB4-E0AF-9568A2CEFFAA}"/>
                  </a:ext>
                </a:extLst>
              </p:cNvPr>
              <p:cNvCxnSpPr/>
              <p:nvPr/>
            </p:nvCxnSpPr>
            <p:spPr>
              <a:xfrm>
                <a:off x="5132387" y="2176483"/>
                <a:ext cx="4284613"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5" name="직선 연결선 34">
                <a:extLst>
                  <a:ext uri="{FF2B5EF4-FFF2-40B4-BE49-F238E27FC236}">
                    <a16:creationId xmlns:a16="http://schemas.microsoft.com/office/drawing/2014/main" id="{CB4359D7-576E-3F51-C950-873DB0E3CD1B}"/>
                  </a:ext>
                </a:extLst>
              </p:cNvPr>
              <p:cNvCxnSpPr/>
              <p:nvPr/>
            </p:nvCxnSpPr>
            <p:spPr>
              <a:xfrm>
                <a:off x="5132387" y="2453320"/>
                <a:ext cx="4284613"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29" name="object 38">
              <a:extLst>
                <a:ext uri="{FF2B5EF4-FFF2-40B4-BE49-F238E27FC236}">
                  <a16:creationId xmlns:a16="http://schemas.microsoft.com/office/drawing/2014/main" id="{9F05B45F-F0A5-4AFE-EF68-607F58A8EC51}"/>
                </a:ext>
              </a:extLst>
            </p:cNvPr>
            <p:cNvSpPr txBox="1"/>
            <p:nvPr/>
          </p:nvSpPr>
          <p:spPr>
            <a:xfrm>
              <a:off x="5132387" y="1604642"/>
              <a:ext cx="648000" cy="123239"/>
            </a:xfrm>
            <a:prstGeom prst="rect">
              <a:avLst/>
            </a:prstGeom>
          </p:spPr>
          <p:txBody>
            <a:bodyPr vert="horz" wrap="square" lIns="0" tIns="12065" rIns="0" bIns="0" rtlCol="0">
              <a:spAutoFit/>
            </a:bodyPr>
            <a:lstStyle>
              <a:defPPr>
                <a:defRPr lang="en-US"/>
              </a:defPPr>
              <a:lvl1pPr marL="12700" marR="5080" lvl="0" indent="0" algn="r" defTabSz="914400" fontAlgn="auto">
                <a:lnSpc>
                  <a:spcPct val="90000"/>
                </a:lnSpc>
                <a:spcBef>
                  <a:spcPts val="95"/>
                </a:spcBef>
                <a:spcAft>
                  <a:spcPts val="0"/>
                </a:spcAft>
                <a:buClrTx/>
                <a:buSzTx/>
                <a:buFontTx/>
                <a:buNone/>
                <a:tabLst/>
                <a:defRPr kumimoji="0" sz="1050" b="0" i="0" u="none" strike="noStrike" cap="none" spc="0" normalizeH="0" baseline="0">
                  <a:ln>
                    <a:noFill/>
                  </a:ln>
                  <a:gradFill>
                    <a:gsLst>
                      <a:gs pos="0">
                        <a:schemeClr val="bg1">
                          <a:lumMod val="65000"/>
                        </a:schemeClr>
                      </a:gs>
                      <a:gs pos="100000">
                        <a:schemeClr val="bg1">
                          <a:lumMod val="65000"/>
                        </a:schemeClr>
                      </a:gs>
                    </a:gsLst>
                    <a:lin ang="5400000" scaled="1"/>
                  </a:gradFill>
                  <a:effectLst/>
                  <a:uLnTx/>
                  <a:uFillTx/>
                  <a:latin typeface="KoPub돋움체 Bold" panose="00000800000000000000" pitchFamily="2" charset="-127"/>
                  <a:ea typeface="KoPub돋움체 Bold" panose="00000800000000000000" pitchFamily="2" charset="-127"/>
                  <a:cs typeface="Calibri"/>
                </a:defRPr>
              </a:lvl1pPr>
            </a:lstStyle>
            <a:p>
              <a:pPr algn="l"/>
              <a:r>
                <a:rPr lang="en-US" sz="800" spc="-50" dirty="0">
                  <a:ln>
                    <a:solidFill>
                      <a:srgbClr val="FD349C">
                        <a:alpha val="0"/>
                      </a:srgbClr>
                    </a:solidFill>
                  </a:ln>
                  <a:solidFill>
                    <a:schemeClr val="tx1">
                      <a:lumMod val="50000"/>
                      <a:lumOff val="50000"/>
                    </a:schemeClr>
                  </a:solidFill>
                  <a:latin typeface="KoPub돋움체 Medium" panose="02020603020101020101" pitchFamily="18" charset="-127"/>
                  <a:ea typeface="KoPub돋움체 Medium" panose="02020603020101020101" pitchFamily="18" charset="-127"/>
                  <a:cs typeface="+mn-cs"/>
                </a:rPr>
                <a:t>(</a:t>
              </a:r>
              <a:r>
                <a:rPr lang="ko-KR" altLang="en-US" sz="800" spc="-50" dirty="0">
                  <a:ln>
                    <a:solidFill>
                      <a:srgbClr val="FD349C">
                        <a:alpha val="0"/>
                      </a:srgbClr>
                    </a:solidFill>
                  </a:ln>
                  <a:solidFill>
                    <a:schemeClr val="tx1">
                      <a:lumMod val="50000"/>
                      <a:lumOff val="50000"/>
                    </a:schemeClr>
                  </a:solidFill>
                  <a:latin typeface="KoPub돋움체 Medium" panose="02020603020101020101" pitchFamily="18" charset="-127"/>
                  <a:ea typeface="KoPub돋움체 Medium" panose="02020603020101020101" pitchFamily="18" charset="-127"/>
                  <a:cs typeface="+mn-cs"/>
                </a:rPr>
                <a:t>십억 </a:t>
              </a:r>
              <a:r>
                <a:rPr lang="ko-KR" altLang="en-US" sz="800" spc="-50" dirty="0" err="1">
                  <a:ln>
                    <a:solidFill>
                      <a:srgbClr val="FD349C">
                        <a:alpha val="0"/>
                      </a:srgbClr>
                    </a:solidFill>
                  </a:ln>
                  <a:solidFill>
                    <a:schemeClr val="tx1">
                      <a:lumMod val="50000"/>
                      <a:lumOff val="50000"/>
                    </a:schemeClr>
                  </a:solidFill>
                  <a:latin typeface="KoPub돋움체 Medium" panose="02020603020101020101" pitchFamily="18" charset="-127"/>
                  <a:ea typeface="KoPub돋움체 Medium" panose="02020603020101020101" pitchFamily="18" charset="-127"/>
                  <a:cs typeface="+mn-cs"/>
                </a:rPr>
                <a:t>링깃</a:t>
              </a:r>
              <a:r>
                <a:rPr lang="en-US" altLang="ko-KR" sz="800" spc="-50" dirty="0">
                  <a:ln>
                    <a:solidFill>
                      <a:srgbClr val="FD349C">
                        <a:alpha val="0"/>
                      </a:srgbClr>
                    </a:solidFill>
                  </a:ln>
                  <a:solidFill>
                    <a:schemeClr val="tx1">
                      <a:lumMod val="50000"/>
                      <a:lumOff val="50000"/>
                    </a:schemeClr>
                  </a:solidFill>
                  <a:latin typeface="KoPub돋움체 Medium" panose="02020603020101020101" pitchFamily="18" charset="-127"/>
                  <a:ea typeface="KoPub돋움체 Medium" panose="02020603020101020101" pitchFamily="18" charset="-127"/>
                  <a:cs typeface="+mn-cs"/>
                </a:rPr>
                <a:t>)</a:t>
              </a:r>
              <a:endParaRPr sz="800" spc="-50" dirty="0">
                <a:ln>
                  <a:solidFill>
                    <a:srgbClr val="FD349C">
                      <a:alpha val="0"/>
                    </a:srgbClr>
                  </a:solidFill>
                </a:ln>
                <a:solidFill>
                  <a:schemeClr val="tx1">
                    <a:lumMod val="50000"/>
                    <a:lumOff val="50000"/>
                  </a:schemeClr>
                </a:solidFill>
                <a:latin typeface="KoPub돋움체 Medium" panose="02020603020101020101" pitchFamily="18" charset="-127"/>
                <a:ea typeface="KoPub돋움체 Medium" panose="02020603020101020101" pitchFamily="18" charset="-127"/>
                <a:cs typeface="+mn-cs"/>
              </a:endParaRPr>
            </a:p>
          </p:txBody>
        </p:sp>
      </p:grpSp>
      <p:sp>
        <p:nvSpPr>
          <p:cNvPr id="4" name="TextBox 3">
            <a:extLst>
              <a:ext uri="{FF2B5EF4-FFF2-40B4-BE49-F238E27FC236}">
                <a16:creationId xmlns:a16="http://schemas.microsoft.com/office/drawing/2014/main" id="{A7F59E8F-AEDA-69EC-BA6B-3452CF32ABAE}"/>
              </a:ext>
            </a:extLst>
          </p:cNvPr>
          <p:cNvSpPr txBox="1"/>
          <p:nvPr/>
        </p:nvSpPr>
        <p:spPr>
          <a:xfrm>
            <a:off x="478777" y="5303079"/>
            <a:ext cx="4294800" cy="900000"/>
          </a:xfrm>
          <a:prstGeom prst="rect">
            <a:avLst/>
          </a:prstGeom>
          <a:solidFill>
            <a:srgbClr val="DEF7FF"/>
          </a:solidFill>
          <a:ln w="3175">
            <a:solidFill>
              <a:srgbClr val="99E3FB"/>
            </a:solidFill>
          </a:ln>
        </p:spPr>
        <p:txBody>
          <a:bodyPr wrap="square" lIns="108000" tIns="72000" rIns="108000" bIns="72000" anchor="t">
            <a:noAutofit/>
          </a:bodyPr>
          <a:lstStyle>
            <a:defPPr>
              <a:defRPr lang="en-US"/>
            </a:defPPr>
            <a:lvl1pPr marL="108000" indent="-108000" defTabSz="457200">
              <a:lnSpc>
                <a:spcPct val="110000"/>
              </a:lnSpc>
              <a:spcAft>
                <a:spcPts val="300"/>
              </a:spcAft>
              <a:buClr>
                <a:schemeClr val="tx1">
                  <a:lumMod val="85000"/>
                  <a:lumOff val="15000"/>
                </a:schemeClr>
              </a:buClr>
              <a:buFont typeface="Arial" panose="020B0604020202020204" pitchFamily="34" charset="0"/>
              <a:buChar char="•"/>
              <a:defRPr sz="1000" b="1">
                <a:ln>
                  <a:solidFill>
                    <a:schemeClr val="accent5">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altLang="ko-KR" dirty="0"/>
              <a:t>2021</a:t>
            </a:r>
            <a:r>
              <a:rPr lang="ko-KR" altLang="en-US" dirty="0"/>
              <a:t>년 기준 생명보험 초과이익</a:t>
            </a:r>
            <a:r>
              <a:rPr lang="en-US" altLang="ko-KR" dirty="0"/>
              <a:t>(Excess of Income over Outgo)</a:t>
            </a:r>
            <a:r>
              <a:rPr lang="ko-KR" altLang="en-US" dirty="0"/>
              <a:t>은 전년도의 </a:t>
            </a:r>
            <a:r>
              <a:rPr lang="en-US" altLang="ko-KR" dirty="0"/>
              <a:t>214.0</a:t>
            </a:r>
            <a:r>
              <a:rPr lang="ko-KR" altLang="en-US" dirty="0"/>
              <a:t>억 </a:t>
            </a:r>
            <a:r>
              <a:rPr lang="ko-KR" altLang="en-US" dirty="0" err="1"/>
              <a:t>링깃</a:t>
            </a:r>
            <a:r>
              <a:rPr lang="ko-KR" altLang="en-US" dirty="0"/>
              <a:t> 대비 </a:t>
            </a:r>
            <a:r>
              <a:rPr lang="en-US" altLang="ko-KR" dirty="0"/>
              <a:t>44.1% </a:t>
            </a:r>
            <a:r>
              <a:rPr lang="ko-KR" altLang="en-US" dirty="0"/>
              <a:t>감소한 </a:t>
            </a:r>
            <a:r>
              <a:rPr lang="en-US" altLang="ko-KR" dirty="0"/>
              <a:t>119.6</a:t>
            </a:r>
            <a:r>
              <a:rPr lang="ko-KR" altLang="en-US" dirty="0"/>
              <a:t>억 </a:t>
            </a:r>
            <a:r>
              <a:rPr lang="ko-KR" altLang="en-US" dirty="0" err="1"/>
              <a:t>링깃을</a:t>
            </a:r>
            <a:r>
              <a:rPr lang="ko-KR" altLang="en-US" dirty="0"/>
              <a:t> 기록</a:t>
            </a:r>
            <a:endParaRPr lang="en-US" altLang="ko-KR" dirty="0"/>
          </a:p>
          <a:p>
            <a:pPr marL="266700" indent="-174625">
              <a:buClr>
                <a:schemeClr val="tx1">
                  <a:lumMod val="75000"/>
                  <a:lumOff val="25000"/>
                </a:schemeClr>
              </a:buClr>
              <a:buFontTx/>
              <a:buChar char="-"/>
            </a:pPr>
            <a:r>
              <a:rPr lang="ko-KR" altLang="en-US" b="0" dirty="0">
                <a:solidFill>
                  <a:schemeClr val="tx1">
                    <a:lumMod val="75000"/>
                    <a:lumOff val="25000"/>
                  </a:schemeClr>
                </a:solidFill>
              </a:rPr>
              <a:t>이는 </a:t>
            </a:r>
            <a:r>
              <a:rPr lang="en-US" altLang="ko-KR" b="0" dirty="0">
                <a:solidFill>
                  <a:schemeClr val="tx1">
                    <a:lumMod val="75000"/>
                    <a:lumOff val="25000"/>
                  </a:schemeClr>
                </a:solidFill>
              </a:rPr>
              <a:t>2021</a:t>
            </a:r>
            <a:r>
              <a:rPr lang="ko-KR" altLang="en-US" b="0" dirty="0">
                <a:solidFill>
                  <a:schemeClr val="tx1">
                    <a:lumMod val="75000"/>
                    <a:lumOff val="25000"/>
                  </a:schemeClr>
                </a:solidFill>
              </a:rPr>
              <a:t>년 자산처분이익</a:t>
            </a:r>
            <a:r>
              <a:rPr lang="en-US" altLang="ko-KR" b="0" dirty="0">
                <a:solidFill>
                  <a:schemeClr val="tx1">
                    <a:lumMod val="75000"/>
                    <a:lumOff val="25000"/>
                  </a:schemeClr>
                </a:solidFill>
              </a:rPr>
              <a:t>·</a:t>
            </a:r>
            <a:r>
              <a:rPr lang="ko-KR" altLang="en-US" b="0" dirty="0">
                <a:solidFill>
                  <a:schemeClr val="tx1">
                    <a:lumMod val="75000"/>
                    <a:lumOff val="25000"/>
                  </a:schemeClr>
                </a:solidFill>
              </a:rPr>
              <a:t>기타수익이 </a:t>
            </a:r>
            <a:r>
              <a:rPr lang="en-US" altLang="ko-KR" b="0" dirty="0">
                <a:solidFill>
                  <a:schemeClr val="tx1">
                    <a:lumMod val="75000"/>
                    <a:lumOff val="25000"/>
                  </a:schemeClr>
                </a:solidFill>
              </a:rPr>
              <a:t>87.8</a:t>
            </a:r>
            <a:r>
              <a:rPr lang="ko-KR" altLang="en-US" b="0" dirty="0">
                <a:solidFill>
                  <a:schemeClr val="tx1">
                    <a:lumMod val="75000"/>
                    <a:lumOff val="25000"/>
                  </a:schemeClr>
                </a:solidFill>
              </a:rPr>
              <a:t>억 달러를 기록하며 전년대비 </a:t>
            </a:r>
            <a:r>
              <a:rPr lang="en-US" altLang="ko-KR" b="0" dirty="0">
                <a:solidFill>
                  <a:schemeClr val="tx1">
                    <a:lumMod val="75000"/>
                    <a:lumOff val="25000"/>
                  </a:schemeClr>
                </a:solidFill>
              </a:rPr>
              <a:t>42.7% </a:t>
            </a:r>
            <a:r>
              <a:rPr lang="ko-KR" altLang="en-US" b="0" dirty="0">
                <a:solidFill>
                  <a:schemeClr val="tx1">
                    <a:lumMod val="75000"/>
                    <a:lumOff val="25000"/>
                  </a:schemeClr>
                </a:solidFill>
              </a:rPr>
              <a:t>급감한 데 주로 기인</a:t>
            </a:r>
            <a:endParaRPr lang="en-US" altLang="ko-KR" b="0" dirty="0">
              <a:solidFill>
                <a:schemeClr val="tx1">
                  <a:lumMod val="75000"/>
                  <a:lumOff val="25000"/>
                </a:schemeClr>
              </a:solidFill>
            </a:endParaRPr>
          </a:p>
        </p:txBody>
      </p:sp>
      <p:sp>
        <p:nvSpPr>
          <p:cNvPr id="5" name="TextBox 4">
            <a:extLst>
              <a:ext uri="{FF2B5EF4-FFF2-40B4-BE49-F238E27FC236}">
                <a16:creationId xmlns:a16="http://schemas.microsoft.com/office/drawing/2014/main" id="{DE88D635-4639-BEEA-D479-503745B1C230}"/>
              </a:ext>
            </a:extLst>
          </p:cNvPr>
          <p:cNvSpPr txBox="1"/>
          <p:nvPr/>
        </p:nvSpPr>
        <p:spPr>
          <a:xfrm>
            <a:off x="5132387" y="5303079"/>
            <a:ext cx="4294800" cy="900000"/>
          </a:xfrm>
          <a:prstGeom prst="rect">
            <a:avLst/>
          </a:prstGeom>
          <a:solidFill>
            <a:srgbClr val="DEF7FF"/>
          </a:solidFill>
          <a:ln w="3175">
            <a:solidFill>
              <a:srgbClr val="99E3FB"/>
            </a:solidFill>
          </a:ln>
        </p:spPr>
        <p:txBody>
          <a:bodyPr wrap="square" lIns="108000" tIns="72000" rIns="108000" bIns="72000" anchor="t">
            <a:noAutofit/>
          </a:bodyPr>
          <a:lstStyle>
            <a:defPPr>
              <a:defRPr lang="en-US"/>
            </a:defPPr>
            <a:lvl1pPr marL="108000" indent="-108000" defTabSz="457200">
              <a:lnSpc>
                <a:spcPct val="110000"/>
              </a:lnSpc>
              <a:spcAft>
                <a:spcPts val="300"/>
              </a:spcAft>
              <a:buClr>
                <a:schemeClr val="tx1">
                  <a:lumMod val="85000"/>
                  <a:lumOff val="15000"/>
                </a:schemeClr>
              </a:buClr>
              <a:buFont typeface="Arial" panose="020B0604020202020204" pitchFamily="34" charset="0"/>
              <a:buChar char="•"/>
              <a:defRPr sz="1000" b="1">
                <a:ln>
                  <a:solidFill>
                    <a:schemeClr val="accent5">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altLang="ko-KR" dirty="0"/>
              <a:t>2021</a:t>
            </a:r>
            <a:r>
              <a:rPr lang="ko-KR" altLang="en-US" dirty="0"/>
              <a:t>년 기준 손해보험 영업이익</a:t>
            </a:r>
            <a:r>
              <a:rPr lang="en-US" altLang="ko-KR" dirty="0"/>
              <a:t>(Operating Profit)</a:t>
            </a:r>
            <a:r>
              <a:rPr lang="ko-KR" altLang="en-US" dirty="0"/>
              <a:t>은 전년도의 </a:t>
            </a:r>
            <a:r>
              <a:rPr lang="en-US" altLang="ko-KR" dirty="0"/>
              <a:t>43.0</a:t>
            </a:r>
            <a:r>
              <a:rPr lang="ko-KR" altLang="en-US" dirty="0"/>
              <a:t>억 </a:t>
            </a:r>
            <a:r>
              <a:rPr lang="ko-KR" altLang="en-US" dirty="0" err="1"/>
              <a:t>링깃</a:t>
            </a:r>
            <a:r>
              <a:rPr lang="en-US" altLang="ko-KR" dirty="0"/>
              <a:t> </a:t>
            </a:r>
            <a:r>
              <a:rPr lang="ko-KR" altLang="en-US" dirty="0"/>
              <a:t>대비 </a:t>
            </a:r>
            <a:r>
              <a:rPr lang="en-US" altLang="ko-KR" dirty="0"/>
              <a:t>6.2% </a:t>
            </a:r>
            <a:r>
              <a:rPr lang="ko-KR" altLang="en-US" dirty="0"/>
              <a:t>증가한 </a:t>
            </a:r>
            <a:r>
              <a:rPr lang="en-US" altLang="ko-KR" dirty="0"/>
              <a:t>44.8</a:t>
            </a:r>
            <a:r>
              <a:rPr lang="ko-KR" altLang="en-US" dirty="0"/>
              <a:t>억 </a:t>
            </a:r>
            <a:r>
              <a:rPr lang="ko-KR" altLang="en-US" dirty="0" err="1"/>
              <a:t>링깃을</a:t>
            </a:r>
            <a:r>
              <a:rPr lang="ko-KR" altLang="en-US" dirty="0"/>
              <a:t> 기록</a:t>
            </a:r>
            <a:endParaRPr lang="en-US" altLang="ko-KR" dirty="0"/>
          </a:p>
          <a:p>
            <a:pPr marL="266700" indent="-174625">
              <a:buClr>
                <a:schemeClr val="tx1">
                  <a:lumMod val="75000"/>
                  <a:lumOff val="25000"/>
                </a:schemeClr>
              </a:buClr>
              <a:buFontTx/>
              <a:buChar char="-"/>
            </a:pPr>
            <a:r>
              <a:rPr lang="ko-KR" altLang="en-US" b="0" dirty="0">
                <a:solidFill>
                  <a:schemeClr val="tx1">
                    <a:lumMod val="75000"/>
                    <a:lumOff val="25000"/>
                  </a:schemeClr>
                </a:solidFill>
              </a:rPr>
              <a:t>투자영업손익은 </a:t>
            </a:r>
            <a:r>
              <a:rPr lang="en-US" altLang="ko-KR" b="0" dirty="0">
                <a:solidFill>
                  <a:schemeClr val="tx1">
                    <a:lumMod val="75000"/>
                    <a:lumOff val="25000"/>
                  </a:schemeClr>
                </a:solidFill>
              </a:rPr>
              <a:t>16.6</a:t>
            </a:r>
            <a:r>
              <a:rPr lang="ko-KR" altLang="en-US" b="0" dirty="0">
                <a:solidFill>
                  <a:schemeClr val="tx1">
                    <a:lumMod val="75000"/>
                    <a:lumOff val="25000"/>
                  </a:schemeClr>
                </a:solidFill>
              </a:rPr>
              <a:t>억 </a:t>
            </a:r>
            <a:r>
              <a:rPr lang="ko-KR" altLang="en-US" b="0" dirty="0" err="1">
                <a:solidFill>
                  <a:schemeClr val="tx1">
                    <a:lumMod val="75000"/>
                    <a:lumOff val="25000"/>
                  </a:schemeClr>
                </a:solidFill>
              </a:rPr>
              <a:t>링깃을</a:t>
            </a:r>
            <a:r>
              <a:rPr lang="ko-KR" altLang="en-US" b="0" dirty="0">
                <a:solidFill>
                  <a:schemeClr val="tx1">
                    <a:lumMod val="75000"/>
                    <a:lumOff val="25000"/>
                  </a:schemeClr>
                </a:solidFill>
              </a:rPr>
              <a:t> 기록하며 동기간 </a:t>
            </a:r>
            <a:r>
              <a:rPr lang="en-US" altLang="ko-KR" b="0" dirty="0">
                <a:solidFill>
                  <a:schemeClr val="tx1">
                    <a:lumMod val="75000"/>
                    <a:lumOff val="25000"/>
                  </a:schemeClr>
                </a:solidFill>
              </a:rPr>
              <a:t>13.6% </a:t>
            </a:r>
            <a:r>
              <a:rPr lang="ko-KR" altLang="en-US" b="0" dirty="0">
                <a:solidFill>
                  <a:schemeClr val="tx1">
                    <a:lumMod val="75000"/>
                    <a:lumOff val="25000"/>
                  </a:schemeClr>
                </a:solidFill>
              </a:rPr>
              <a:t>감소하였으나</a:t>
            </a:r>
            <a:r>
              <a:rPr lang="en-US" altLang="ko-KR" b="0" dirty="0">
                <a:solidFill>
                  <a:schemeClr val="tx1">
                    <a:lumMod val="75000"/>
                    <a:lumOff val="25000"/>
                  </a:schemeClr>
                </a:solidFill>
              </a:rPr>
              <a:t>, </a:t>
            </a:r>
            <a:r>
              <a:rPr lang="ko-KR" altLang="en-US" b="0" dirty="0">
                <a:solidFill>
                  <a:schemeClr val="tx1">
                    <a:lumMod val="75000"/>
                    <a:lumOff val="25000"/>
                  </a:schemeClr>
                </a:solidFill>
              </a:rPr>
              <a:t>보험영업손익이 전년대비 </a:t>
            </a:r>
            <a:r>
              <a:rPr lang="en-US" altLang="ko-KR" b="0" dirty="0">
                <a:solidFill>
                  <a:schemeClr val="tx1">
                    <a:lumMod val="75000"/>
                    <a:lumOff val="25000"/>
                  </a:schemeClr>
                </a:solidFill>
              </a:rPr>
              <a:t>40% </a:t>
            </a:r>
            <a:r>
              <a:rPr lang="ko-KR" altLang="en-US" b="0" dirty="0">
                <a:solidFill>
                  <a:schemeClr val="tx1">
                    <a:lumMod val="75000"/>
                    <a:lumOff val="25000"/>
                  </a:schemeClr>
                </a:solidFill>
              </a:rPr>
              <a:t>증가한 </a:t>
            </a:r>
            <a:r>
              <a:rPr lang="en-US" altLang="ko-KR" b="0" dirty="0">
                <a:solidFill>
                  <a:schemeClr val="tx1">
                    <a:lumMod val="75000"/>
                    <a:lumOff val="25000"/>
                  </a:schemeClr>
                </a:solidFill>
              </a:rPr>
              <a:t>31.0</a:t>
            </a:r>
            <a:r>
              <a:rPr lang="ko-KR" altLang="en-US" b="0" dirty="0">
                <a:solidFill>
                  <a:schemeClr val="tx1">
                    <a:lumMod val="75000"/>
                    <a:lumOff val="25000"/>
                  </a:schemeClr>
                </a:solidFill>
              </a:rPr>
              <a:t>억 </a:t>
            </a:r>
            <a:r>
              <a:rPr lang="ko-KR" altLang="en-US" b="0" dirty="0" err="1">
                <a:solidFill>
                  <a:schemeClr val="tx1">
                    <a:lumMod val="75000"/>
                    <a:lumOff val="25000"/>
                  </a:schemeClr>
                </a:solidFill>
              </a:rPr>
              <a:t>링깃을</a:t>
            </a:r>
            <a:r>
              <a:rPr lang="en-US" altLang="ko-KR" b="0" dirty="0">
                <a:solidFill>
                  <a:schemeClr val="tx1">
                    <a:lumMod val="75000"/>
                    <a:lumOff val="25000"/>
                  </a:schemeClr>
                </a:solidFill>
              </a:rPr>
              <a:t> </a:t>
            </a:r>
            <a:r>
              <a:rPr lang="ko-KR" altLang="en-US" b="0" dirty="0">
                <a:solidFill>
                  <a:schemeClr val="tx1">
                    <a:lumMod val="75000"/>
                    <a:lumOff val="25000"/>
                  </a:schemeClr>
                </a:solidFill>
              </a:rPr>
              <a:t>기록</a:t>
            </a:r>
            <a:endParaRPr lang="en-US" altLang="ko-KR" b="0" dirty="0">
              <a:solidFill>
                <a:schemeClr val="tx1">
                  <a:lumMod val="75000"/>
                  <a:lumOff val="25000"/>
                </a:schemeClr>
              </a:solidFill>
            </a:endParaRPr>
          </a:p>
        </p:txBody>
      </p:sp>
      <p:grpSp>
        <p:nvGrpSpPr>
          <p:cNvPr id="16" name="그룹 15">
            <a:extLst>
              <a:ext uri="{FF2B5EF4-FFF2-40B4-BE49-F238E27FC236}">
                <a16:creationId xmlns:a16="http://schemas.microsoft.com/office/drawing/2014/main" id="{6FC11CAB-349B-B2AF-43CD-A5DE31C118F6}"/>
              </a:ext>
            </a:extLst>
          </p:cNvPr>
          <p:cNvGrpSpPr/>
          <p:nvPr/>
        </p:nvGrpSpPr>
        <p:grpSpPr>
          <a:xfrm>
            <a:off x="7601665" y="457150"/>
            <a:ext cx="2158277" cy="565347"/>
            <a:chOff x="7601665" y="457150"/>
            <a:chExt cx="2158277" cy="565347"/>
          </a:xfrm>
        </p:grpSpPr>
        <p:pic>
          <p:nvPicPr>
            <p:cNvPr id="17" name="그림 16" descr="지도이(가) 표시된 사진&#10;&#10;자동 생성된 설명">
              <a:extLst>
                <a:ext uri="{FF2B5EF4-FFF2-40B4-BE49-F238E27FC236}">
                  <a16:creationId xmlns:a16="http://schemas.microsoft.com/office/drawing/2014/main" id="{77814A71-4CA5-F153-71F0-C1FB77C618CA}"/>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contrast="-40000"/>
                      </a14:imgEffect>
                    </a14:imgLayer>
                  </a14:imgProps>
                </a:ext>
              </a:extLst>
            </a:blip>
            <a:stretch>
              <a:fillRect/>
            </a:stretch>
          </p:blipFill>
          <p:spPr>
            <a:xfrm>
              <a:off x="8071806" y="457150"/>
              <a:ext cx="1688136" cy="565347"/>
            </a:xfrm>
            <a:prstGeom prst="rect">
              <a:avLst/>
            </a:prstGeom>
          </p:spPr>
        </p:pic>
        <p:pic>
          <p:nvPicPr>
            <p:cNvPr id="19" name="그림 18">
              <a:extLst>
                <a:ext uri="{FF2B5EF4-FFF2-40B4-BE49-F238E27FC236}">
                  <a16:creationId xmlns:a16="http://schemas.microsoft.com/office/drawing/2014/main" id="{6B2F3A93-5929-09DE-B4AA-0E463A915618}"/>
                </a:ext>
              </a:extLst>
            </p:cNvPr>
            <p:cNvPicPr>
              <a:picLocks noChangeAspect="1"/>
            </p:cNvPicPr>
            <p:nvPr/>
          </p:nvPicPr>
          <p:blipFill>
            <a:blip r:embed="rId5"/>
            <a:srcRect/>
            <a:stretch/>
          </p:blipFill>
          <p:spPr>
            <a:xfrm>
              <a:off x="7601665" y="579882"/>
              <a:ext cx="414358" cy="414358"/>
            </a:xfrm>
            <a:prstGeom prst="rect">
              <a:avLst/>
            </a:prstGeom>
          </p:spPr>
        </p:pic>
        <p:sp>
          <p:nvSpPr>
            <p:cNvPr id="20" name="제목 3">
              <a:extLst>
                <a:ext uri="{FF2B5EF4-FFF2-40B4-BE49-F238E27FC236}">
                  <a16:creationId xmlns:a16="http://schemas.microsoft.com/office/drawing/2014/main" id="{153EC572-BD44-2186-B6E1-D77D913EB276}"/>
                </a:ext>
              </a:extLst>
            </p:cNvPr>
            <p:cNvSpPr txBox="1">
              <a:spLocks/>
            </p:cNvSpPr>
            <p:nvPr/>
          </p:nvSpPr>
          <p:spPr>
            <a:xfrm>
              <a:off x="8071805" y="606616"/>
              <a:ext cx="1477782" cy="334294"/>
            </a:xfrm>
            <a:prstGeom prst="rect">
              <a:avLst/>
            </a:prstGeom>
          </p:spPr>
          <p:txBody>
            <a:bodyPr wrap="none" lIns="0" tIns="0" rIns="0" bIns="0" anchor="b" anchorCtr="0">
              <a:noAutofit/>
            </a:bodyPr>
            <a:lstStyle>
              <a:defPPr>
                <a:defRPr lang="en-US"/>
              </a:defPPr>
              <a:lvl1pPr marR="0" lvl="0" indent="539750" fontAlgn="auto">
                <a:lnSpc>
                  <a:spcPct val="100000"/>
                </a:lnSpc>
                <a:spcBef>
                  <a:spcPts val="0"/>
                </a:spcBef>
                <a:spcAft>
                  <a:spcPts val="0"/>
                </a:spcAft>
                <a:buClrTx/>
                <a:buSzTx/>
                <a:buFontTx/>
                <a:buNone/>
                <a:tabLst/>
                <a:defRPr sz="2400" b="0" i="0">
                  <a:ln>
                    <a:solidFill>
                      <a:prstClr val="white">
                        <a:lumMod val="75000"/>
                        <a:alpha val="0"/>
                      </a:prstClr>
                    </a:solidFill>
                  </a:ln>
                  <a:solidFill>
                    <a:schemeClr val="bg1"/>
                  </a:solidFill>
                  <a:latin typeface="KoPub돋움체 Bold" panose="00000800000000000000" pitchFamily="2" charset="-127"/>
                  <a:ea typeface="KoPub돋움체 Bold" panose="00000800000000000000" pitchFamily="2" charset="-127"/>
                  <a:cs typeface="KoPub돋움체 Medium" panose="02020603020101020101" pitchFamily="18" charset="-127"/>
                </a:defRPr>
              </a:lvl1pPr>
            </a:lstStyle>
            <a:p>
              <a:pPr marR="0" lvl="0" indent="0" defTabSz="914400" rtl="0" eaLnBrk="1" fontAlgn="auto" latinLnBrk="0" hangingPunct="1">
                <a:lnSpc>
                  <a:spcPct val="100000"/>
                </a:lnSpc>
                <a:spcBef>
                  <a:spcPts val="0"/>
                </a:spcBef>
                <a:spcAft>
                  <a:spcPts val="0"/>
                </a:spcAft>
                <a:buClrTx/>
                <a:buSzTx/>
                <a:buFontTx/>
                <a:buNone/>
                <a:tabLst/>
                <a:defRPr/>
              </a:pPr>
              <a:r>
                <a:rPr lang="ko-KR" altLang="en-US" sz="2000" dirty="0">
                  <a:ln>
                    <a:solidFill>
                      <a:prstClr val="white">
                        <a:lumMod val="75000"/>
                        <a:alpha val="0"/>
                      </a:prstClr>
                    </a:solidFill>
                  </a:ln>
                  <a:solidFill>
                    <a:schemeClr val="tx1">
                      <a:lumMod val="75000"/>
                      <a:lumOff val="25000"/>
                    </a:schemeClr>
                  </a:solidFill>
                </a:rPr>
                <a:t>말레이시아</a:t>
              </a:r>
              <a:endParaRPr lang="en-US" altLang="ko-KR" sz="2000" dirty="0">
                <a:ln>
                  <a:solidFill>
                    <a:prstClr val="white">
                      <a:lumMod val="75000"/>
                      <a:alpha val="0"/>
                    </a:prstClr>
                  </a:solidFill>
                </a:ln>
                <a:solidFill>
                  <a:schemeClr val="tx1">
                    <a:lumMod val="75000"/>
                    <a:lumOff val="25000"/>
                  </a:schemeClr>
                </a:solidFill>
              </a:endParaRPr>
            </a:p>
          </p:txBody>
        </p:sp>
      </p:grpSp>
      <p:grpSp>
        <p:nvGrpSpPr>
          <p:cNvPr id="6" name="그룹 5">
            <a:extLst>
              <a:ext uri="{FF2B5EF4-FFF2-40B4-BE49-F238E27FC236}">
                <a16:creationId xmlns:a16="http://schemas.microsoft.com/office/drawing/2014/main" id="{BE2967CB-46C4-7A59-7BC0-D8A2182D3634}"/>
              </a:ext>
            </a:extLst>
          </p:cNvPr>
          <p:cNvGrpSpPr/>
          <p:nvPr/>
        </p:nvGrpSpPr>
        <p:grpSpPr>
          <a:xfrm>
            <a:off x="478777" y="4747995"/>
            <a:ext cx="8948410" cy="195814"/>
            <a:chOff x="478777" y="5881851"/>
            <a:chExt cx="8948410" cy="195814"/>
          </a:xfrm>
        </p:grpSpPr>
        <p:sp>
          <p:nvSpPr>
            <p:cNvPr id="7" name="TextBox 6">
              <a:extLst>
                <a:ext uri="{FF2B5EF4-FFF2-40B4-BE49-F238E27FC236}">
                  <a16:creationId xmlns:a16="http://schemas.microsoft.com/office/drawing/2014/main" id="{198E8ADE-0751-14D5-0608-D6F520162E61}"/>
                </a:ext>
              </a:extLst>
            </p:cNvPr>
            <p:cNvSpPr txBox="1"/>
            <p:nvPr/>
          </p:nvSpPr>
          <p:spPr>
            <a:xfrm>
              <a:off x="5132387" y="5881851"/>
              <a:ext cx="4294800" cy="195814"/>
            </a:xfrm>
            <a:prstGeom prst="rect">
              <a:avLst/>
            </a:prstGeom>
            <a:noFill/>
            <a:ln>
              <a:noFill/>
            </a:ln>
          </p:spPr>
          <p:txBody>
            <a:bodyPr wrap="square" lIns="0" tIns="72000" rIns="0" bIns="0" rtlCol="0" anchor="t">
              <a:spAutoFit/>
            </a:bodyPr>
            <a:lstStyle>
              <a:defPPr>
                <a:defRPr lang="en-US"/>
              </a:defPPr>
              <a:lvl1pPr lvl="0">
                <a:defRPr sz="800">
                  <a:ln>
                    <a:solidFill>
                      <a:prstClr val="white">
                        <a:lumMod val="75000"/>
                        <a:alpha val="0"/>
                      </a:prstClr>
                    </a:solidFill>
                  </a:ln>
                  <a:solidFill>
                    <a:prstClr val="white">
                      <a:lumMod val="50000"/>
                    </a:prstClr>
                  </a:solidFill>
                  <a:latin typeface="KoPub돋움체 Medium" panose="00000600000000000000" pitchFamily="2" charset="-127"/>
                  <a:ea typeface="KoPub돋움체 Medium" panose="00000600000000000000" pitchFamily="2" charset="-127"/>
                </a:defRPr>
              </a:lvl1pPr>
            </a:lstStyle>
            <a:p>
              <a:r>
                <a:rPr lang="en-US" altLang="ko-KR" dirty="0">
                  <a:solidFill>
                    <a:schemeClr val="bg1">
                      <a:lumMod val="50000"/>
                    </a:schemeClr>
                  </a:solidFill>
                </a:rPr>
                <a:t>Source: Bank Negara Malaysia, </a:t>
              </a:r>
              <a:r>
                <a:rPr lang="ko-KR" altLang="en-US" dirty="0" err="1">
                  <a:solidFill>
                    <a:schemeClr val="bg1">
                      <a:lumMod val="50000"/>
                    </a:schemeClr>
                  </a:solidFill>
                </a:rPr>
                <a:t>삼정</a:t>
              </a:r>
              <a:r>
                <a:rPr lang="en-US" altLang="ko-KR" dirty="0">
                  <a:solidFill>
                    <a:schemeClr val="bg1">
                      <a:lumMod val="50000"/>
                    </a:schemeClr>
                  </a:solidFill>
                </a:rPr>
                <a:t>KPMG </a:t>
              </a:r>
              <a:r>
                <a:rPr lang="ko-KR" altLang="en-US" dirty="0">
                  <a:solidFill>
                    <a:schemeClr val="bg1">
                      <a:lumMod val="50000"/>
                    </a:schemeClr>
                  </a:solidFill>
                </a:rPr>
                <a:t>경제연구원 재구성</a:t>
              </a:r>
            </a:p>
          </p:txBody>
        </p:sp>
        <p:sp>
          <p:nvSpPr>
            <p:cNvPr id="9" name="TextBox 8">
              <a:extLst>
                <a:ext uri="{FF2B5EF4-FFF2-40B4-BE49-F238E27FC236}">
                  <a16:creationId xmlns:a16="http://schemas.microsoft.com/office/drawing/2014/main" id="{18EE1CEE-BEBD-974C-C0A3-A5D880E281D6}"/>
                </a:ext>
              </a:extLst>
            </p:cNvPr>
            <p:cNvSpPr txBox="1"/>
            <p:nvPr/>
          </p:nvSpPr>
          <p:spPr>
            <a:xfrm>
              <a:off x="478777" y="5881851"/>
              <a:ext cx="4294800" cy="195814"/>
            </a:xfrm>
            <a:prstGeom prst="rect">
              <a:avLst/>
            </a:prstGeom>
            <a:noFill/>
            <a:ln>
              <a:noFill/>
            </a:ln>
          </p:spPr>
          <p:txBody>
            <a:bodyPr wrap="square" lIns="0" tIns="72000" rIns="0" bIns="0" rtlCol="0" anchor="t">
              <a:spAutoFit/>
            </a:bodyPr>
            <a:lstStyle>
              <a:defPPr>
                <a:defRPr lang="en-US"/>
              </a:defPPr>
              <a:lvl1pPr lvl="0">
                <a:defRPr sz="800">
                  <a:ln>
                    <a:solidFill>
                      <a:prstClr val="white">
                        <a:lumMod val="75000"/>
                        <a:alpha val="0"/>
                      </a:prstClr>
                    </a:solidFill>
                  </a:ln>
                  <a:solidFill>
                    <a:prstClr val="white">
                      <a:lumMod val="50000"/>
                    </a:prstClr>
                  </a:solidFill>
                  <a:latin typeface="KoPub돋움체 Medium" panose="00000600000000000000" pitchFamily="2" charset="-127"/>
                  <a:ea typeface="KoPub돋움체 Medium" panose="00000600000000000000" pitchFamily="2" charset="-127"/>
                </a:defRPr>
              </a:lvl1pPr>
            </a:lstStyle>
            <a:p>
              <a:r>
                <a:rPr lang="en-US" altLang="ko-KR" dirty="0">
                  <a:solidFill>
                    <a:schemeClr val="bg1">
                      <a:lumMod val="50000"/>
                    </a:schemeClr>
                  </a:solidFill>
                </a:rPr>
                <a:t>Source: Bank Negara Malaysia, </a:t>
              </a:r>
              <a:r>
                <a:rPr lang="ko-KR" altLang="en-US" dirty="0" err="1">
                  <a:solidFill>
                    <a:schemeClr val="bg1">
                      <a:lumMod val="50000"/>
                    </a:schemeClr>
                  </a:solidFill>
                </a:rPr>
                <a:t>삼정</a:t>
              </a:r>
              <a:r>
                <a:rPr lang="en-US" altLang="ko-KR" dirty="0">
                  <a:solidFill>
                    <a:schemeClr val="bg1">
                      <a:lumMod val="50000"/>
                    </a:schemeClr>
                  </a:solidFill>
                </a:rPr>
                <a:t>KPMG </a:t>
              </a:r>
              <a:r>
                <a:rPr lang="ko-KR" altLang="en-US" dirty="0">
                  <a:solidFill>
                    <a:schemeClr val="bg1">
                      <a:lumMod val="50000"/>
                    </a:schemeClr>
                  </a:solidFill>
                </a:rPr>
                <a:t>경제연구원 재구성</a:t>
              </a:r>
            </a:p>
          </p:txBody>
        </p:sp>
      </p:grpSp>
      <p:graphicFrame>
        <p:nvGraphicFramePr>
          <p:cNvPr id="10" name="차트 9">
            <a:extLst>
              <a:ext uri="{FF2B5EF4-FFF2-40B4-BE49-F238E27FC236}">
                <a16:creationId xmlns:a16="http://schemas.microsoft.com/office/drawing/2014/main" id="{3EA3572E-9633-3CCC-4A29-EB6BDCB28A41}"/>
              </a:ext>
            </a:extLst>
          </p:cNvPr>
          <p:cNvGraphicFramePr/>
          <p:nvPr>
            <p:extLst>
              <p:ext uri="{D42A27DB-BD31-4B8C-83A1-F6EECF244321}">
                <p14:modId xmlns:p14="http://schemas.microsoft.com/office/powerpoint/2010/main" val="3519378690"/>
              </p:ext>
            </p:extLst>
          </p:nvPr>
        </p:nvGraphicFramePr>
        <p:xfrm>
          <a:off x="478777" y="1697545"/>
          <a:ext cx="4294800" cy="3060000"/>
        </p:xfrm>
        <a:graphic>
          <a:graphicData uri="http://schemas.openxmlformats.org/drawingml/2006/chart">
            <c:chart xmlns:c="http://schemas.openxmlformats.org/drawingml/2006/chart" xmlns:r="http://schemas.openxmlformats.org/officeDocument/2006/relationships" r:id="rId6"/>
          </a:graphicData>
        </a:graphic>
      </p:graphicFrame>
      <p:grpSp>
        <p:nvGrpSpPr>
          <p:cNvPr id="41" name="그룹 40">
            <a:extLst>
              <a:ext uri="{FF2B5EF4-FFF2-40B4-BE49-F238E27FC236}">
                <a16:creationId xmlns:a16="http://schemas.microsoft.com/office/drawing/2014/main" id="{690E45EB-E91B-D923-0103-464B593B8C1E}"/>
              </a:ext>
            </a:extLst>
          </p:cNvPr>
          <p:cNvGrpSpPr/>
          <p:nvPr/>
        </p:nvGrpSpPr>
        <p:grpSpPr>
          <a:xfrm>
            <a:off x="1215069" y="4525773"/>
            <a:ext cx="3456000" cy="174407"/>
            <a:chOff x="963609" y="4525773"/>
            <a:chExt cx="3540762" cy="174407"/>
          </a:xfrm>
        </p:grpSpPr>
        <p:sp>
          <p:nvSpPr>
            <p:cNvPr id="42" name="object 123">
              <a:extLst>
                <a:ext uri="{FF2B5EF4-FFF2-40B4-BE49-F238E27FC236}">
                  <a16:creationId xmlns:a16="http://schemas.microsoft.com/office/drawing/2014/main" id="{83DE848F-A418-4BD8-F85A-6C7308C5FD35}"/>
                </a:ext>
              </a:extLst>
            </p:cNvPr>
            <p:cNvSpPr txBox="1"/>
            <p:nvPr/>
          </p:nvSpPr>
          <p:spPr>
            <a:xfrm>
              <a:off x="2491695" y="4525773"/>
              <a:ext cx="484592" cy="174407"/>
            </a:xfrm>
            <a:prstGeom prst="rect">
              <a:avLst/>
            </a:prstGeom>
          </p:spPr>
          <p:txBody>
            <a:bodyPr vert="horz" wrap="square" lIns="0" tIns="12700" rIns="0" bIns="0" rtlCol="0">
              <a:spAutoFit/>
            </a:bodyPr>
            <a:lstStyle>
              <a:defPPr>
                <a:defRPr lang="en-US"/>
              </a:defPPr>
              <a:lvl1pPr marL="12700">
                <a:lnSpc>
                  <a:spcPct val="100000"/>
                </a:lnSpc>
                <a:spcBef>
                  <a:spcPts val="100"/>
                </a:spcBef>
                <a:defRPr sz="900" b="0" i="0" u="none" strike="noStrike" baseline="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defRPr>
              </a:lvl1pPr>
            </a:lstStyle>
            <a:p>
              <a:pPr algn="ctr"/>
              <a:r>
                <a:rPr lang="en-US" altLang="ko-KR" sz="1050" dirty="0">
                  <a:solidFill>
                    <a:schemeClr val="bg1">
                      <a:lumMod val="50000"/>
                    </a:schemeClr>
                  </a:solidFill>
                  <a:latin typeface="KPMG Bold" panose="020B0803030202040204" pitchFamily="34" charset="0"/>
                </a:rPr>
                <a:t>’19.2H</a:t>
              </a:r>
            </a:p>
          </p:txBody>
        </p:sp>
        <p:sp>
          <p:nvSpPr>
            <p:cNvPr id="43" name="object 124">
              <a:extLst>
                <a:ext uri="{FF2B5EF4-FFF2-40B4-BE49-F238E27FC236}">
                  <a16:creationId xmlns:a16="http://schemas.microsoft.com/office/drawing/2014/main" id="{D5DD4E97-D127-4738-5A4B-537CA3B7CC21}"/>
                </a:ext>
              </a:extLst>
            </p:cNvPr>
            <p:cNvSpPr txBox="1"/>
            <p:nvPr/>
          </p:nvSpPr>
          <p:spPr>
            <a:xfrm>
              <a:off x="3255738" y="4525773"/>
              <a:ext cx="484592" cy="174407"/>
            </a:xfrm>
            <a:prstGeom prst="rect">
              <a:avLst/>
            </a:prstGeom>
          </p:spPr>
          <p:txBody>
            <a:bodyPr vert="horz" wrap="square" lIns="0" tIns="12700" rIns="0" bIns="0" rtlCol="0">
              <a:spAutoFit/>
            </a:bodyPr>
            <a:lstStyle>
              <a:defPPr>
                <a:defRPr lang="en-US"/>
              </a:defPPr>
              <a:lvl1pPr marL="12700">
                <a:lnSpc>
                  <a:spcPct val="100000"/>
                </a:lnSpc>
                <a:spcBef>
                  <a:spcPts val="100"/>
                </a:spcBef>
                <a:defRPr sz="900" b="0" i="0" u="none" strike="noStrike" baseline="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defRPr>
              </a:lvl1pPr>
            </a:lstStyle>
            <a:p>
              <a:pPr algn="ctr"/>
              <a:r>
                <a:rPr lang="en-US" altLang="ko-KR" sz="1050" dirty="0">
                  <a:solidFill>
                    <a:schemeClr val="bg1">
                      <a:lumMod val="50000"/>
                    </a:schemeClr>
                  </a:solidFill>
                  <a:latin typeface="KPMG Bold" panose="020B0803030202040204" pitchFamily="34" charset="0"/>
                </a:rPr>
                <a:t>’20.2H</a:t>
              </a:r>
            </a:p>
          </p:txBody>
        </p:sp>
        <p:sp>
          <p:nvSpPr>
            <p:cNvPr id="44" name="object 125">
              <a:extLst>
                <a:ext uri="{FF2B5EF4-FFF2-40B4-BE49-F238E27FC236}">
                  <a16:creationId xmlns:a16="http://schemas.microsoft.com/office/drawing/2014/main" id="{98AD5B9D-9A42-75B3-9349-869E654E93D9}"/>
                </a:ext>
              </a:extLst>
            </p:cNvPr>
            <p:cNvSpPr txBox="1"/>
            <p:nvPr/>
          </p:nvSpPr>
          <p:spPr>
            <a:xfrm>
              <a:off x="4019779" y="4525773"/>
              <a:ext cx="484592" cy="174407"/>
            </a:xfrm>
            <a:prstGeom prst="rect">
              <a:avLst/>
            </a:prstGeom>
          </p:spPr>
          <p:txBody>
            <a:bodyPr vert="horz" wrap="square" lIns="0" tIns="12700" rIns="0" bIns="0" rtlCol="0">
              <a:spAutoFit/>
            </a:bodyPr>
            <a:lstStyle>
              <a:defPPr>
                <a:defRPr lang="en-US"/>
              </a:defPPr>
              <a:lvl1pPr marL="12700">
                <a:lnSpc>
                  <a:spcPct val="100000"/>
                </a:lnSpc>
                <a:spcBef>
                  <a:spcPts val="100"/>
                </a:spcBef>
                <a:defRPr sz="900" b="0" i="0" u="none" strike="noStrike" baseline="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defRPr>
              </a:lvl1pPr>
            </a:lstStyle>
            <a:p>
              <a:pPr algn="ctr"/>
              <a:r>
                <a:rPr lang="en-US" altLang="ko-KR" sz="1050" dirty="0">
                  <a:solidFill>
                    <a:schemeClr val="bg1">
                      <a:lumMod val="50000"/>
                    </a:schemeClr>
                  </a:solidFill>
                  <a:latin typeface="KPMG Bold" panose="020B0803030202040204" pitchFamily="34" charset="0"/>
                </a:rPr>
                <a:t>’21.2H</a:t>
              </a:r>
            </a:p>
          </p:txBody>
        </p:sp>
        <p:sp>
          <p:nvSpPr>
            <p:cNvPr id="45" name="object 123">
              <a:extLst>
                <a:ext uri="{FF2B5EF4-FFF2-40B4-BE49-F238E27FC236}">
                  <a16:creationId xmlns:a16="http://schemas.microsoft.com/office/drawing/2014/main" id="{52025F67-D6CC-4B6D-B70B-F5986C31F869}"/>
                </a:ext>
              </a:extLst>
            </p:cNvPr>
            <p:cNvSpPr txBox="1"/>
            <p:nvPr/>
          </p:nvSpPr>
          <p:spPr>
            <a:xfrm>
              <a:off x="963609" y="4525773"/>
              <a:ext cx="484592" cy="174407"/>
            </a:xfrm>
            <a:prstGeom prst="rect">
              <a:avLst/>
            </a:prstGeom>
          </p:spPr>
          <p:txBody>
            <a:bodyPr vert="horz" wrap="square" lIns="0" tIns="12700" rIns="0" bIns="0" rtlCol="0">
              <a:spAutoFit/>
            </a:bodyPr>
            <a:lstStyle>
              <a:defPPr>
                <a:defRPr lang="en-US"/>
              </a:defPPr>
              <a:lvl1pPr marL="12700">
                <a:lnSpc>
                  <a:spcPct val="100000"/>
                </a:lnSpc>
                <a:spcBef>
                  <a:spcPts val="100"/>
                </a:spcBef>
                <a:defRPr sz="900" b="0" i="0" u="none" strike="noStrike" baseline="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defRPr>
              </a:lvl1pPr>
            </a:lstStyle>
            <a:p>
              <a:pPr algn="ctr"/>
              <a:r>
                <a:rPr lang="en-US" altLang="ko-KR" sz="1050" dirty="0">
                  <a:solidFill>
                    <a:schemeClr val="bg1">
                      <a:lumMod val="50000"/>
                    </a:schemeClr>
                  </a:solidFill>
                  <a:latin typeface="KPMG Bold" panose="020B0803030202040204" pitchFamily="34" charset="0"/>
                </a:rPr>
                <a:t>’17.2H</a:t>
              </a:r>
              <a:endParaRPr sz="1050" dirty="0">
                <a:solidFill>
                  <a:schemeClr val="bg1">
                    <a:lumMod val="50000"/>
                  </a:schemeClr>
                </a:solidFill>
                <a:latin typeface="KPMG Bold" panose="020B0803030202040204" pitchFamily="34" charset="0"/>
              </a:endParaRPr>
            </a:p>
          </p:txBody>
        </p:sp>
        <p:sp>
          <p:nvSpPr>
            <p:cNvPr id="46" name="object 123">
              <a:extLst>
                <a:ext uri="{FF2B5EF4-FFF2-40B4-BE49-F238E27FC236}">
                  <a16:creationId xmlns:a16="http://schemas.microsoft.com/office/drawing/2014/main" id="{BA4C69BE-94B7-D1E8-DA16-044583ECED3A}"/>
                </a:ext>
              </a:extLst>
            </p:cNvPr>
            <p:cNvSpPr txBox="1"/>
            <p:nvPr/>
          </p:nvSpPr>
          <p:spPr>
            <a:xfrm>
              <a:off x="1727652" y="4525773"/>
              <a:ext cx="484592" cy="174407"/>
            </a:xfrm>
            <a:prstGeom prst="rect">
              <a:avLst/>
            </a:prstGeom>
          </p:spPr>
          <p:txBody>
            <a:bodyPr vert="horz" wrap="square" lIns="0" tIns="12700" rIns="0" bIns="0" rtlCol="0">
              <a:spAutoFit/>
            </a:bodyPr>
            <a:lstStyle>
              <a:defPPr>
                <a:defRPr lang="en-US"/>
              </a:defPPr>
              <a:lvl1pPr marL="12700">
                <a:lnSpc>
                  <a:spcPct val="100000"/>
                </a:lnSpc>
                <a:spcBef>
                  <a:spcPts val="100"/>
                </a:spcBef>
                <a:defRPr sz="900" b="0" i="0" u="none" strike="noStrike" baseline="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defRPr>
              </a:lvl1pPr>
            </a:lstStyle>
            <a:p>
              <a:pPr algn="ctr"/>
              <a:r>
                <a:rPr lang="en-US" altLang="ko-KR" sz="1050" dirty="0">
                  <a:solidFill>
                    <a:schemeClr val="bg1">
                      <a:lumMod val="50000"/>
                    </a:schemeClr>
                  </a:solidFill>
                  <a:latin typeface="KPMG Bold" panose="020B0803030202040204" pitchFamily="34" charset="0"/>
                </a:rPr>
                <a:t>’18.2H</a:t>
              </a:r>
            </a:p>
          </p:txBody>
        </p:sp>
      </p:grpSp>
      <p:cxnSp>
        <p:nvCxnSpPr>
          <p:cNvPr id="50" name="직선 연결선 49">
            <a:extLst>
              <a:ext uri="{FF2B5EF4-FFF2-40B4-BE49-F238E27FC236}">
                <a16:creationId xmlns:a16="http://schemas.microsoft.com/office/drawing/2014/main" id="{AD7D3FAD-9476-6905-0375-48EB9B6142C5}"/>
              </a:ext>
            </a:extLst>
          </p:cNvPr>
          <p:cNvCxnSpPr>
            <a:cxnSpLocks/>
          </p:cNvCxnSpPr>
          <p:nvPr/>
        </p:nvCxnSpPr>
        <p:spPr>
          <a:xfrm>
            <a:off x="884131" y="3630220"/>
            <a:ext cx="3672000" cy="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aphicFrame>
        <p:nvGraphicFramePr>
          <p:cNvPr id="52" name="차트 51">
            <a:extLst>
              <a:ext uri="{FF2B5EF4-FFF2-40B4-BE49-F238E27FC236}">
                <a16:creationId xmlns:a16="http://schemas.microsoft.com/office/drawing/2014/main" id="{27F4EC3E-FA9D-BEF8-C54D-70D43F80B893}"/>
              </a:ext>
            </a:extLst>
          </p:cNvPr>
          <p:cNvGraphicFramePr/>
          <p:nvPr>
            <p:extLst>
              <p:ext uri="{D42A27DB-BD31-4B8C-83A1-F6EECF244321}">
                <p14:modId xmlns:p14="http://schemas.microsoft.com/office/powerpoint/2010/main" val="2108417183"/>
              </p:ext>
            </p:extLst>
          </p:nvPr>
        </p:nvGraphicFramePr>
        <p:xfrm>
          <a:off x="5132387" y="1697545"/>
          <a:ext cx="4294800" cy="3060000"/>
        </p:xfrm>
        <a:graphic>
          <a:graphicData uri="http://schemas.openxmlformats.org/drawingml/2006/chart">
            <c:chart xmlns:c="http://schemas.openxmlformats.org/drawingml/2006/chart" xmlns:r="http://schemas.openxmlformats.org/officeDocument/2006/relationships" r:id="rId7"/>
          </a:graphicData>
        </a:graphic>
      </p:graphicFrame>
      <p:grpSp>
        <p:nvGrpSpPr>
          <p:cNvPr id="8" name="그룹 7">
            <a:extLst>
              <a:ext uri="{FF2B5EF4-FFF2-40B4-BE49-F238E27FC236}">
                <a16:creationId xmlns:a16="http://schemas.microsoft.com/office/drawing/2014/main" id="{5D4FA87F-44DB-119D-023A-B567F6FEE538}"/>
              </a:ext>
            </a:extLst>
          </p:cNvPr>
          <p:cNvGrpSpPr/>
          <p:nvPr/>
        </p:nvGrpSpPr>
        <p:grpSpPr>
          <a:xfrm>
            <a:off x="5864207" y="4525773"/>
            <a:ext cx="3456000" cy="174407"/>
            <a:chOff x="963609" y="4525773"/>
            <a:chExt cx="3540762" cy="174407"/>
          </a:xfrm>
        </p:grpSpPr>
        <p:sp>
          <p:nvSpPr>
            <p:cNvPr id="11" name="object 123">
              <a:extLst>
                <a:ext uri="{FF2B5EF4-FFF2-40B4-BE49-F238E27FC236}">
                  <a16:creationId xmlns:a16="http://schemas.microsoft.com/office/drawing/2014/main" id="{F9D864F2-F29B-D2D7-273A-D07ED155F07A}"/>
                </a:ext>
              </a:extLst>
            </p:cNvPr>
            <p:cNvSpPr txBox="1"/>
            <p:nvPr/>
          </p:nvSpPr>
          <p:spPr>
            <a:xfrm>
              <a:off x="2491695" y="4525773"/>
              <a:ext cx="484592" cy="174407"/>
            </a:xfrm>
            <a:prstGeom prst="rect">
              <a:avLst/>
            </a:prstGeom>
          </p:spPr>
          <p:txBody>
            <a:bodyPr vert="horz" wrap="square" lIns="0" tIns="12700" rIns="0" bIns="0" rtlCol="0">
              <a:spAutoFit/>
            </a:bodyPr>
            <a:lstStyle>
              <a:defPPr>
                <a:defRPr lang="en-US"/>
              </a:defPPr>
              <a:lvl1pPr marL="12700">
                <a:lnSpc>
                  <a:spcPct val="100000"/>
                </a:lnSpc>
                <a:spcBef>
                  <a:spcPts val="100"/>
                </a:spcBef>
                <a:defRPr sz="900" b="0" i="0" u="none" strike="noStrike" baseline="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defRPr>
              </a:lvl1pPr>
            </a:lstStyle>
            <a:p>
              <a:pPr algn="ctr"/>
              <a:r>
                <a:rPr lang="en-US" altLang="ko-KR" sz="1050" dirty="0">
                  <a:solidFill>
                    <a:schemeClr val="bg1">
                      <a:lumMod val="50000"/>
                    </a:schemeClr>
                  </a:solidFill>
                  <a:latin typeface="KPMG Bold" panose="020B0803030202040204" pitchFamily="34" charset="0"/>
                </a:rPr>
                <a:t>’19.2H</a:t>
              </a:r>
            </a:p>
          </p:txBody>
        </p:sp>
        <p:sp>
          <p:nvSpPr>
            <p:cNvPr id="12" name="object 124">
              <a:extLst>
                <a:ext uri="{FF2B5EF4-FFF2-40B4-BE49-F238E27FC236}">
                  <a16:creationId xmlns:a16="http://schemas.microsoft.com/office/drawing/2014/main" id="{EB3D0773-826A-610E-F790-16056E803B27}"/>
                </a:ext>
              </a:extLst>
            </p:cNvPr>
            <p:cNvSpPr txBox="1"/>
            <p:nvPr/>
          </p:nvSpPr>
          <p:spPr>
            <a:xfrm>
              <a:off x="3255738" y="4525773"/>
              <a:ext cx="484592" cy="174407"/>
            </a:xfrm>
            <a:prstGeom prst="rect">
              <a:avLst/>
            </a:prstGeom>
          </p:spPr>
          <p:txBody>
            <a:bodyPr vert="horz" wrap="square" lIns="0" tIns="12700" rIns="0" bIns="0" rtlCol="0">
              <a:spAutoFit/>
            </a:bodyPr>
            <a:lstStyle>
              <a:defPPr>
                <a:defRPr lang="en-US"/>
              </a:defPPr>
              <a:lvl1pPr marL="12700">
                <a:lnSpc>
                  <a:spcPct val="100000"/>
                </a:lnSpc>
                <a:spcBef>
                  <a:spcPts val="100"/>
                </a:spcBef>
                <a:defRPr sz="900" b="0" i="0" u="none" strike="noStrike" baseline="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defRPr>
              </a:lvl1pPr>
            </a:lstStyle>
            <a:p>
              <a:pPr algn="ctr"/>
              <a:r>
                <a:rPr lang="en-US" altLang="ko-KR" sz="1050" dirty="0">
                  <a:solidFill>
                    <a:schemeClr val="bg1">
                      <a:lumMod val="50000"/>
                    </a:schemeClr>
                  </a:solidFill>
                  <a:latin typeface="KPMG Bold" panose="020B0803030202040204" pitchFamily="34" charset="0"/>
                </a:rPr>
                <a:t>’20.2H</a:t>
              </a:r>
            </a:p>
          </p:txBody>
        </p:sp>
        <p:sp>
          <p:nvSpPr>
            <p:cNvPr id="15" name="object 125">
              <a:extLst>
                <a:ext uri="{FF2B5EF4-FFF2-40B4-BE49-F238E27FC236}">
                  <a16:creationId xmlns:a16="http://schemas.microsoft.com/office/drawing/2014/main" id="{A205575E-0C6D-F3B4-0E22-7287F16B5F2C}"/>
                </a:ext>
              </a:extLst>
            </p:cNvPr>
            <p:cNvSpPr txBox="1"/>
            <p:nvPr/>
          </p:nvSpPr>
          <p:spPr>
            <a:xfrm>
              <a:off x="4019779" y="4525773"/>
              <a:ext cx="484592" cy="174407"/>
            </a:xfrm>
            <a:prstGeom prst="rect">
              <a:avLst/>
            </a:prstGeom>
          </p:spPr>
          <p:txBody>
            <a:bodyPr vert="horz" wrap="square" lIns="0" tIns="12700" rIns="0" bIns="0" rtlCol="0">
              <a:spAutoFit/>
            </a:bodyPr>
            <a:lstStyle>
              <a:defPPr>
                <a:defRPr lang="en-US"/>
              </a:defPPr>
              <a:lvl1pPr marL="12700">
                <a:lnSpc>
                  <a:spcPct val="100000"/>
                </a:lnSpc>
                <a:spcBef>
                  <a:spcPts val="100"/>
                </a:spcBef>
                <a:defRPr sz="900" b="0" i="0" u="none" strike="noStrike" baseline="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defRPr>
              </a:lvl1pPr>
            </a:lstStyle>
            <a:p>
              <a:pPr algn="ctr"/>
              <a:r>
                <a:rPr lang="en-US" altLang="ko-KR" sz="1050" dirty="0">
                  <a:solidFill>
                    <a:schemeClr val="bg1">
                      <a:lumMod val="50000"/>
                    </a:schemeClr>
                  </a:solidFill>
                  <a:latin typeface="KPMG Bold" panose="020B0803030202040204" pitchFamily="34" charset="0"/>
                </a:rPr>
                <a:t>’21.2H</a:t>
              </a:r>
            </a:p>
          </p:txBody>
        </p:sp>
        <p:sp>
          <p:nvSpPr>
            <p:cNvPr id="21" name="object 123">
              <a:extLst>
                <a:ext uri="{FF2B5EF4-FFF2-40B4-BE49-F238E27FC236}">
                  <a16:creationId xmlns:a16="http://schemas.microsoft.com/office/drawing/2014/main" id="{49535F51-2B47-75B8-4DB0-35E5B16332C6}"/>
                </a:ext>
              </a:extLst>
            </p:cNvPr>
            <p:cNvSpPr txBox="1"/>
            <p:nvPr/>
          </p:nvSpPr>
          <p:spPr>
            <a:xfrm>
              <a:off x="963609" y="4525773"/>
              <a:ext cx="484592" cy="174407"/>
            </a:xfrm>
            <a:prstGeom prst="rect">
              <a:avLst/>
            </a:prstGeom>
          </p:spPr>
          <p:txBody>
            <a:bodyPr vert="horz" wrap="square" lIns="0" tIns="12700" rIns="0" bIns="0" rtlCol="0">
              <a:spAutoFit/>
            </a:bodyPr>
            <a:lstStyle>
              <a:defPPr>
                <a:defRPr lang="en-US"/>
              </a:defPPr>
              <a:lvl1pPr marL="12700">
                <a:lnSpc>
                  <a:spcPct val="100000"/>
                </a:lnSpc>
                <a:spcBef>
                  <a:spcPts val="100"/>
                </a:spcBef>
                <a:defRPr sz="900" b="0" i="0" u="none" strike="noStrike" baseline="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defRPr>
              </a:lvl1pPr>
            </a:lstStyle>
            <a:p>
              <a:pPr algn="ctr"/>
              <a:r>
                <a:rPr lang="en-US" altLang="ko-KR" sz="1050" dirty="0">
                  <a:solidFill>
                    <a:schemeClr val="bg1">
                      <a:lumMod val="50000"/>
                    </a:schemeClr>
                  </a:solidFill>
                  <a:latin typeface="KPMG Bold" panose="020B0803030202040204" pitchFamily="34" charset="0"/>
                </a:rPr>
                <a:t>’17.2H</a:t>
              </a:r>
              <a:endParaRPr sz="1050" dirty="0">
                <a:solidFill>
                  <a:schemeClr val="bg1">
                    <a:lumMod val="50000"/>
                  </a:schemeClr>
                </a:solidFill>
                <a:latin typeface="KPMG Bold" panose="020B0803030202040204" pitchFamily="34" charset="0"/>
              </a:endParaRPr>
            </a:p>
          </p:txBody>
        </p:sp>
        <p:sp>
          <p:nvSpPr>
            <p:cNvPr id="22" name="object 123">
              <a:extLst>
                <a:ext uri="{FF2B5EF4-FFF2-40B4-BE49-F238E27FC236}">
                  <a16:creationId xmlns:a16="http://schemas.microsoft.com/office/drawing/2014/main" id="{4B65434E-138D-D4D8-5B93-2551F6BA8ED2}"/>
                </a:ext>
              </a:extLst>
            </p:cNvPr>
            <p:cNvSpPr txBox="1"/>
            <p:nvPr/>
          </p:nvSpPr>
          <p:spPr>
            <a:xfrm>
              <a:off x="1727652" y="4525773"/>
              <a:ext cx="484592" cy="174407"/>
            </a:xfrm>
            <a:prstGeom prst="rect">
              <a:avLst/>
            </a:prstGeom>
          </p:spPr>
          <p:txBody>
            <a:bodyPr vert="horz" wrap="square" lIns="0" tIns="12700" rIns="0" bIns="0" rtlCol="0">
              <a:spAutoFit/>
            </a:bodyPr>
            <a:lstStyle>
              <a:defPPr>
                <a:defRPr lang="en-US"/>
              </a:defPPr>
              <a:lvl1pPr marL="12700">
                <a:lnSpc>
                  <a:spcPct val="100000"/>
                </a:lnSpc>
                <a:spcBef>
                  <a:spcPts val="100"/>
                </a:spcBef>
                <a:defRPr sz="900" b="0" i="0" u="none" strike="noStrike" baseline="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defRPr>
              </a:lvl1pPr>
            </a:lstStyle>
            <a:p>
              <a:pPr algn="ctr"/>
              <a:r>
                <a:rPr lang="en-US" altLang="ko-KR" sz="1050" dirty="0">
                  <a:solidFill>
                    <a:schemeClr val="bg1">
                      <a:lumMod val="50000"/>
                    </a:schemeClr>
                  </a:solidFill>
                  <a:latin typeface="KPMG Bold" panose="020B0803030202040204" pitchFamily="34" charset="0"/>
                </a:rPr>
                <a:t>’18.2H</a:t>
              </a:r>
            </a:p>
          </p:txBody>
        </p:sp>
      </p:grpSp>
    </p:spTree>
    <p:extLst>
      <p:ext uri="{BB962C8B-B14F-4D97-AF65-F5344CB8AC3E}">
        <p14:creationId xmlns:p14="http://schemas.microsoft.com/office/powerpoint/2010/main" val="348566361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11D01EDC-383F-7EC9-5195-CCBAAD0A81F2}"/>
              </a:ext>
            </a:extLst>
          </p:cNvPr>
          <p:cNvSpPr>
            <a:spLocks noGrp="1"/>
          </p:cNvSpPr>
          <p:nvPr>
            <p:ph type="body" sz="quarter" idx="10"/>
          </p:nvPr>
        </p:nvSpPr>
        <p:spPr/>
        <p:txBody>
          <a:bodyPr/>
          <a:lstStyle/>
          <a:p>
            <a:r>
              <a:rPr lang="en-US" altLang="ko-KR" dirty="0"/>
              <a:t>II. </a:t>
            </a:r>
            <a:r>
              <a:rPr lang="ko-KR" altLang="en-US" dirty="0"/>
              <a:t>신흥 아시아 태평양 국가별 보험시장 및 규제 현황 </a:t>
            </a:r>
          </a:p>
        </p:txBody>
      </p:sp>
      <p:sp>
        <p:nvSpPr>
          <p:cNvPr id="3" name="텍스트 개체 틀 2">
            <a:extLst>
              <a:ext uri="{FF2B5EF4-FFF2-40B4-BE49-F238E27FC236}">
                <a16:creationId xmlns:a16="http://schemas.microsoft.com/office/drawing/2014/main" id="{F8A23C6E-913D-E903-F49E-D387E0794A26}"/>
              </a:ext>
            </a:extLst>
          </p:cNvPr>
          <p:cNvSpPr>
            <a:spLocks noGrp="1"/>
          </p:cNvSpPr>
          <p:nvPr>
            <p:ph type="body" sz="quarter" idx="11"/>
          </p:nvPr>
        </p:nvSpPr>
        <p:spPr/>
        <p:txBody>
          <a:bodyPr/>
          <a:lstStyle/>
          <a:p>
            <a:r>
              <a:rPr lang="ko-KR" altLang="en-US" dirty="0"/>
              <a:t>말레이시아 보험시장 현황</a:t>
            </a:r>
          </a:p>
        </p:txBody>
      </p:sp>
      <p:grpSp>
        <p:nvGrpSpPr>
          <p:cNvPr id="8" name="그룹 7">
            <a:extLst>
              <a:ext uri="{FF2B5EF4-FFF2-40B4-BE49-F238E27FC236}">
                <a16:creationId xmlns:a16="http://schemas.microsoft.com/office/drawing/2014/main" id="{CF339EF8-CDD2-8167-E858-5E11F975362A}"/>
              </a:ext>
            </a:extLst>
          </p:cNvPr>
          <p:cNvGrpSpPr/>
          <p:nvPr/>
        </p:nvGrpSpPr>
        <p:grpSpPr>
          <a:xfrm>
            <a:off x="7601665" y="457150"/>
            <a:ext cx="2158277" cy="565347"/>
            <a:chOff x="7601665" y="457150"/>
            <a:chExt cx="2158277" cy="565347"/>
          </a:xfrm>
        </p:grpSpPr>
        <p:pic>
          <p:nvPicPr>
            <p:cNvPr id="9" name="그림 8" descr="지도이(가) 표시된 사진&#10;&#10;자동 생성된 설명">
              <a:extLst>
                <a:ext uri="{FF2B5EF4-FFF2-40B4-BE49-F238E27FC236}">
                  <a16:creationId xmlns:a16="http://schemas.microsoft.com/office/drawing/2014/main" id="{D28A6777-9643-5EA9-E5E7-08ACDA084807}"/>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contrast="-40000"/>
                      </a14:imgEffect>
                    </a14:imgLayer>
                  </a14:imgProps>
                </a:ext>
              </a:extLst>
            </a:blip>
            <a:stretch>
              <a:fillRect/>
            </a:stretch>
          </p:blipFill>
          <p:spPr>
            <a:xfrm>
              <a:off x="8071806" y="457150"/>
              <a:ext cx="1688136" cy="565347"/>
            </a:xfrm>
            <a:prstGeom prst="rect">
              <a:avLst/>
            </a:prstGeom>
          </p:spPr>
        </p:pic>
        <p:pic>
          <p:nvPicPr>
            <p:cNvPr id="10" name="그림 9">
              <a:extLst>
                <a:ext uri="{FF2B5EF4-FFF2-40B4-BE49-F238E27FC236}">
                  <a16:creationId xmlns:a16="http://schemas.microsoft.com/office/drawing/2014/main" id="{F49676A1-EB93-4EC2-F3D3-69C78E325649}"/>
                </a:ext>
              </a:extLst>
            </p:cNvPr>
            <p:cNvPicPr>
              <a:picLocks noChangeAspect="1"/>
            </p:cNvPicPr>
            <p:nvPr/>
          </p:nvPicPr>
          <p:blipFill>
            <a:blip r:embed="rId5"/>
            <a:srcRect/>
            <a:stretch/>
          </p:blipFill>
          <p:spPr>
            <a:xfrm>
              <a:off x="7601665" y="579882"/>
              <a:ext cx="414358" cy="414358"/>
            </a:xfrm>
            <a:prstGeom prst="rect">
              <a:avLst/>
            </a:prstGeom>
          </p:spPr>
        </p:pic>
        <p:sp>
          <p:nvSpPr>
            <p:cNvPr id="11" name="제목 3">
              <a:extLst>
                <a:ext uri="{FF2B5EF4-FFF2-40B4-BE49-F238E27FC236}">
                  <a16:creationId xmlns:a16="http://schemas.microsoft.com/office/drawing/2014/main" id="{7241DA01-FC63-19AF-1DFD-34251C0880CF}"/>
                </a:ext>
              </a:extLst>
            </p:cNvPr>
            <p:cNvSpPr txBox="1">
              <a:spLocks/>
            </p:cNvSpPr>
            <p:nvPr/>
          </p:nvSpPr>
          <p:spPr>
            <a:xfrm>
              <a:off x="8071805" y="606616"/>
              <a:ext cx="1477782" cy="334294"/>
            </a:xfrm>
            <a:prstGeom prst="rect">
              <a:avLst/>
            </a:prstGeom>
          </p:spPr>
          <p:txBody>
            <a:bodyPr wrap="none" lIns="0" tIns="0" rIns="0" bIns="0" anchor="b" anchorCtr="0">
              <a:noAutofit/>
            </a:bodyPr>
            <a:lstStyle>
              <a:defPPr>
                <a:defRPr lang="en-US"/>
              </a:defPPr>
              <a:lvl1pPr marR="0" lvl="0" indent="539750" fontAlgn="auto">
                <a:lnSpc>
                  <a:spcPct val="100000"/>
                </a:lnSpc>
                <a:spcBef>
                  <a:spcPts val="0"/>
                </a:spcBef>
                <a:spcAft>
                  <a:spcPts val="0"/>
                </a:spcAft>
                <a:buClrTx/>
                <a:buSzTx/>
                <a:buFontTx/>
                <a:buNone/>
                <a:tabLst/>
                <a:defRPr sz="2400" b="0" i="0">
                  <a:ln>
                    <a:solidFill>
                      <a:prstClr val="white">
                        <a:lumMod val="75000"/>
                        <a:alpha val="0"/>
                      </a:prstClr>
                    </a:solidFill>
                  </a:ln>
                  <a:solidFill>
                    <a:schemeClr val="bg1"/>
                  </a:solidFill>
                  <a:latin typeface="KoPub돋움체 Bold" panose="00000800000000000000" pitchFamily="2" charset="-127"/>
                  <a:ea typeface="KoPub돋움체 Bold" panose="00000800000000000000" pitchFamily="2" charset="-127"/>
                  <a:cs typeface="KoPub돋움체 Medium" panose="02020603020101020101" pitchFamily="18" charset="-127"/>
                </a:defRPr>
              </a:lvl1pPr>
            </a:lstStyle>
            <a:p>
              <a:pPr marR="0" lvl="0" indent="0" defTabSz="914400" rtl="0" eaLnBrk="1" fontAlgn="auto" latinLnBrk="0" hangingPunct="1">
                <a:lnSpc>
                  <a:spcPct val="100000"/>
                </a:lnSpc>
                <a:spcBef>
                  <a:spcPts val="0"/>
                </a:spcBef>
                <a:spcAft>
                  <a:spcPts val="0"/>
                </a:spcAft>
                <a:buClrTx/>
                <a:buSzTx/>
                <a:buFontTx/>
                <a:buNone/>
                <a:tabLst/>
                <a:defRPr/>
              </a:pPr>
              <a:r>
                <a:rPr lang="ko-KR" altLang="en-US" sz="2000" dirty="0">
                  <a:ln>
                    <a:solidFill>
                      <a:prstClr val="white">
                        <a:lumMod val="75000"/>
                        <a:alpha val="0"/>
                      </a:prstClr>
                    </a:solidFill>
                  </a:ln>
                  <a:solidFill>
                    <a:schemeClr val="tx1">
                      <a:lumMod val="75000"/>
                      <a:lumOff val="25000"/>
                    </a:schemeClr>
                  </a:solidFill>
                </a:rPr>
                <a:t>말레이시아</a:t>
              </a:r>
              <a:endParaRPr lang="en-US" altLang="ko-KR" sz="2000" dirty="0">
                <a:ln>
                  <a:solidFill>
                    <a:prstClr val="white">
                      <a:lumMod val="75000"/>
                      <a:alpha val="0"/>
                    </a:prstClr>
                  </a:solidFill>
                </a:ln>
                <a:solidFill>
                  <a:schemeClr val="tx1">
                    <a:lumMod val="75000"/>
                    <a:lumOff val="25000"/>
                  </a:schemeClr>
                </a:solidFill>
              </a:endParaRPr>
            </a:p>
          </p:txBody>
        </p:sp>
      </p:grpSp>
      <p:sp>
        <p:nvSpPr>
          <p:cNvPr id="15" name="TextBox 14">
            <a:extLst>
              <a:ext uri="{FF2B5EF4-FFF2-40B4-BE49-F238E27FC236}">
                <a16:creationId xmlns:a16="http://schemas.microsoft.com/office/drawing/2014/main" id="{BEF7F399-55EA-E6E0-F0CF-88DEC79F6A81}"/>
              </a:ext>
            </a:extLst>
          </p:cNvPr>
          <p:cNvSpPr txBox="1"/>
          <p:nvPr/>
        </p:nvSpPr>
        <p:spPr>
          <a:xfrm>
            <a:off x="478777" y="4747995"/>
            <a:ext cx="4294800" cy="195814"/>
          </a:xfrm>
          <a:prstGeom prst="rect">
            <a:avLst/>
          </a:prstGeom>
          <a:noFill/>
          <a:ln>
            <a:noFill/>
          </a:ln>
        </p:spPr>
        <p:txBody>
          <a:bodyPr wrap="square" lIns="0" tIns="72000" rIns="0" bIns="0" rtlCol="0" anchor="t">
            <a:spAutoFit/>
          </a:bodyPr>
          <a:lstStyle>
            <a:defPPr>
              <a:defRPr lang="en-US"/>
            </a:defPPr>
            <a:lvl1pPr lvl="0">
              <a:defRPr sz="800">
                <a:ln>
                  <a:solidFill>
                    <a:prstClr val="white">
                      <a:lumMod val="75000"/>
                      <a:alpha val="0"/>
                    </a:prstClr>
                  </a:solidFill>
                </a:ln>
                <a:solidFill>
                  <a:prstClr val="white">
                    <a:lumMod val="50000"/>
                  </a:prstClr>
                </a:solidFill>
                <a:latin typeface="KoPub돋움체 Medium" panose="00000600000000000000" pitchFamily="2" charset="-127"/>
                <a:ea typeface="KoPub돋움체 Medium" panose="00000600000000000000" pitchFamily="2" charset="-127"/>
              </a:defRPr>
            </a:lvl1pPr>
          </a:lstStyle>
          <a:p>
            <a:r>
              <a:rPr lang="en-US" altLang="ko-KR" dirty="0">
                <a:solidFill>
                  <a:schemeClr val="bg1">
                    <a:lumMod val="50000"/>
                  </a:schemeClr>
                </a:solidFill>
              </a:rPr>
              <a:t>Source: Bank Negara Malaysia, </a:t>
            </a:r>
            <a:r>
              <a:rPr lang="ko-KR" altLang="en-US" dirty="0" err="1">
                <a:solidFill>
                  <a:schemeClr val="bg1">
                    <a:lumMod val="50000"/>
                  </a:schemeClr>
                </a:solidFill>
              </a:rPr>
              <a:t>삼정</a:t>
            </a:r>
            <a:r>
              <a:rPr lang="en-US" altLang="ko-KR" dirty="0">
                <a:solidFill>
                  <a:schemeClr val="bg1">
                    <a:lumMod val="50000"/>
                  </a:schemeClr>
                </a:solidFill>
              </a:rPr>
              <a:t>KPMG </a:t>
            </a:r>
            <a:r>
              <a:rPr lang="ko-KR" altLang="en-US" dirty="0">
                <a:solidFill>
                  <a:schemeClr val="bg1">
                    <a:lumMod val="50000"/>
                  </a:schemeClr>
                </a:solidFill>
              </a:rPr>
              <a:t>경제연구원 재구성</a:t>
            </a:r>
            <a:endParaRPr lang="en-US" altLang="ko-KR" dirty="0">
              <a:solidFill>
                <a:schemeClr val="bg1">
                  <a:lumMod val="50000"/>
                </a:schemeClr>
              </a:solidFill>
            </a:endParaRPr>
          </a:p>
        </p:txBody>
      </p:sp>
      <p:grpSp>
        <p:nvGrpSpPr>
          <p:cNvPr id="31" name="그룹 30">
            <a:extLst>
              <a:ext uri="{FF2B5EF4-FFF2-40B4-BE49-F238E27FC236}">
                <a16:creationId xmlns:a16="http://schemas.microsoft.com/office/drawing/2014/main" id="{1306CA8B-578F-4F75-8E74-80E457DC1F3E}"/>
              </a:ext>
            </a:extLst>
          </p:cNvPr>
          <p:cNvGrpSpPr/>
          <p:nvPr/>
        </p:nvGrpSpPr>
        <p:grpSpPr>
          <a:xfrm>
            <a:off x="478777" y="1196975"/>
            <a:ext cx="4284613" cy="276837"/>
            <a:chOff x="5132387" y="2176483"/>
            <a:chExt cx="4284613" cy="276837"/>
          </a:xfrm>
        </p:grpSpPr>
        <p:sp>
          <p:nvSpPr>
            <p:cNvPr id="37" name="TextBox 36">
              <a:extLst>
                <a:ext uri="{FF2B5EF4-FFF2-40B4-BE49-F238E27FC236}">
                  <a16:creationId xmlns:a16="http://schemas.microsoft.com/office/drawing/2014/main" id="{D6426CC7-FFC1-EF07-F5F7-2AE39F69C681}"/>
                </a:ext>
              </a:extLst>
            </p:cNvPr>
            <p:cNvSpPr txBox="1"/>
            <p:nvPr/>
          </p:nvSpPr>
          <p:spPr>
            <a:xfrm>
              <a:off x="5132387" y="2210039"/>
              <a:ext cx="2332370" cy="200055"/>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ko-KR" altLang="en-US" sz="1300" dirty="0">
                  <a:ln>
                    <a:solidFill>
                      <a:prstClr val="white">
                        <a:lumMod val="75000"/>
                        <a:alpha val="0"/>
                      </a:prstClr>
                    </a:solidFill>
                  </a:ln>
                  <a:solidFill>
                    <a:srgbClr val="00338D"/>
                  </a:solidFill>
                  <a:latin typeface="KoPub돋움체 Bold" panose="00000800000000000000" pitchFamily="2" charset="-127"/>
                  <a:ea typeface="KoPub돋움체 Bold" panose="00000800000000000000" pitchFamily="2" charset="-127"/>
                  <a:cs typeface="Univers for KPMG"/>
                </a:rPr>
                <a:t>말레이시아 </a:t>
              </a:r>
              <a:r>
                <a:rPr lang="ko-KR" altLang="en-US" sz="1300" dirty="0" err="1">
                  <a:ln>
                    <a:solidFill>
                      <a:prstClr val="white">
                        <a:lumMod val="75000"/>
                        <a:alpha val="0"/>
                      </a:prstClr>
                    </a:solidFill>
                  </a:ln>
                  <a:solidFill>
                    <a:srgbClr val="00338D"/>
                  </a:solidFill>
                  <a:latin typeface="KoPub돋움체 Bold" panose="00000800000000000000" pitchFamily="2" charset="-127"/>
                  <a:ea typeface="KoPub돋움체 Bold" panose="00000800000000000000" pitchFamily="2" charset="-127"/>
                  <a:cs typeface="Univers for KPMG"/>
                </a:rPr>
                <a:t>타카풀</a:t>
              </a:r>
              <a:r>
                <a:rPr lang="ko-KR" altLang="en-US" sz="1300" dirty="0">
                  <a:ln>
                    <a:solidFill>
                      <a:prstClr val="white">
                        <a:lumMod val="75000"/>
                        <a:alpha val="0"/>
                      </a:prstClr>
                    </a:solidFill>
                  </a:ln>
                  <a:solidFill>
                    <a:srgbClr val="00338D"/>
                  </a:solidFill>
                  <a:latin typeface="KoPub돋움체 Bold" panose="00000800000000000000" pitchFamily="2" charset="-127"/>
                  <a:ea typeface="KoPub돋움체 Bold" panose="00000800000000000000" pitchFamily="2" charset="-127"/>
                  <a:cs typeface="Univers for KPMG"/>
                </a:rPr>
                <a:t> </a:t>
              </a:r>
              <a:r>
                <a:rPr lang="ko-KR" altLang="en-US" sz="1300" dirty="0" err="1">
                  <a:ln>
                    <a:solidFill>
                      <a:prstClr val="white">
                        <a:lumMod val="75000"/>
                        <a:alpha val="0"/>
                      </a:prstClr>
                    </a:solidFill>
                  </a:ln>
                  <a:solidFill>
                    <a:srgbClr val="00338D"/>
                  </a:solidFill>
                  <a:latin typeface="KoPub돋움체 Bold" panose="00000800000000000000" pitchFamily="2" charset="-127"/>
                  <a:ea typeface="KoPub돋움체 Bold" panose="00000800000000000000" pitchFamily="2" charset="-127"/>
                  <a:cs typeface="Univers for KPMG"/>
                </a:rPr>
                <a:t>운영사</a:t>
              </a:r>
              <a:r>
                <a:rPr lang="ko-KR" altLang="en-US" sz="1300" dirty="0">
                  <a:ln>
                    <a:solidFill>
                      <a:prstClr val="white">
                        <a:lumMod val="75000"/>
                        <a:alpha val="0"/>
                      </a:prstClr>
                    </a:solidFill>
                  </a:ln>
                  <a:solidFill>
                    <a:srgbClr val="00338D"/>
                  </a:solidFill>
                  <a:latin typeface="KoPub돋움체 Bold" panose="00000800000000000000" pitchFamily="2" charset="-127"/>
                  <a:ea typeface="KoPub돋움체 Bold" panose="00000800000000000000" pitchFamily="2" charset="-127"/>
                  <a:cs typeface="Univers for KPMG"/>
                </a:rPr>
                <a:t> 일반현황</a:t>
              </a:r>
              <a:endParaRPr kumimoji="0" lang="ko-KR" altLang="en-US" sz="1300" b="0" i="0" u="none" strike="noStrike" kern="1200" cap="none" spc="0" normalizeH="0" baseline="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endParaRPr>
            </a:p>
          </p:txBody>
        </p:sp>
        <p:cxnSp>
          <p:nvCxnSpPr>
            <p:cNvPr id="38" name="직선 연결선 37">
              <a:extLst>
                <a:ext uri="{FF2B5EF4-FFF2-40B4-BE49-F238E27FC236}">
                  <a16:creationId xmlns:a16="http://schemas.microsoft.com/office/drawing/2014/main" id="{ECEAD0B3-1636-5B9B-B3AA-9979AA9EFDCC}"/>
                </a:ext>
              </a:extLst>
            </p:cNvPr>
            <p:cNvCxnSpPr/>
            <p:nvPr/>
          </p:nvCxnSpPr>
          <p:spPr>
            <a:xfrm>
              <a:off x="5132387" y="2176483"/>
              <a:ext cx="4284613"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9" name="직선 연결선 38">
              <a:extLst>
                <a:ext uri="{FF2B5EF4-FFF2-40B4-BE49-F238E27FC236}">
                  <a16:creationId xmlns:a16="http://schemas.microsoft.com/office/drawing/2014/main" id="{69CCA88C-2B68-D5DD-8031-1FD1863DA8E4}"/>
                </a:ext>
              </a:extLst>
            </p:cNvPr>
            <p:cNvCxnSpPr/>
            <p:nvPr/>
          </p:nvCxnSpPr>
          <p:spPr>
            <a:xfrm>
              <a:off x="5132387" y="2453320"/>
              <a:ext cx="4284613"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50" name="TextBox 49">
            <a:extLst>
              <a:ext uri="{FF2B5EF4-FFF2-40B4-BE49-F238E27FC236}">
                <a16:creationId xmlns:a16="http://schemas.microsoft.com/office/drawing/2014/main" id="{F57A1528-72AF-4069-1F46-1D63E5EBEE3D}"/>
              </a:ext>
            </a:extLst>
          </p:cNvPr>
          <p:cNvSpPr txBox="1"/>
          <p:nvPr/>
        </p:nvSpPr>
        <p:spPr>
          <a:xfrm>
            <a:off x="478777" y="5175061"/>
            <a:ext cx="4294800" cy="1022400"/>
          </a:xfrm>
          <a:prstGeom prst="rect">
            <a:avLst/>
          </a:prstGeom>
          <a:solidFill>
            <a:srgbClr val="DEF7FF"/>
          </a:solidFill>
          <a:ln w="3175">
            <a:solidFill>
              <a:srgbClr val="99E3FB"/>
            </a:solidFill>
          </a:ln>
        </p:spPr>
        <p:txBody>
          <a:bodyPr wrap="square" lIns="108000" tIns="72000" rIns="108000" bIns="72000" anchor="t">
            <a:noAutofit/>
          </a:bodyPr>
          <a:lstStyle>
            <a:defPPr>
              <a:defRPr lang="en-US"/>
            </a:defPPr>
            <a:lvl1pPr marL="108000" indent="-108000" defTabSz="457200">
              <a:lnSpc>
                <a:spcPct val="110000"/>
              </a:lnSpc>
              <a:spcAft>
                <a:spcPts val="300"/>
              </a:spcAft>
              <a:buClr>
                <a:schemeClr val="tx1">
                  <a:lumMod val="85000"/>
                  <a:lumOff val="15000"/>
                </a:schemeClr>
              </a:buClr>
              <a:buFont typeface="Arial" panose="020B0604020202020204" pitchFamily="34" charset="0"/>
              <a:buChar char="•"/>
              <a:defRPr sz="1000" b="1">
                <a:ln>
                  <a:solidFill>
                    <a:schemeClr val="accent5">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altLang="ko-KR" dirty="0"/>
              <a:t>2021</a:t>
            </a:r>
            <a:r>
              <a:rPr lang="ko-KR" altLang="en-US" dirty="0"/>
              <a:t>년 기준 말레이시아의 패밀리 및 제너럴 </a:t>
            </a:r>
            <a:r>
              <a:rPr lang="ko-KR" altLang="en-US" dirty="0" err="1"/>
              <a:t>타카풀을</a:t>
            </a:r>
            <a:r>
              <a:rPr lang="ko-KR" altLang="en-US" dirty="0"/>
              <a:t> 통틀어 총 </a:t>
            </a:r>
            <a:r>
              <a:rPr lang="en-US" altLang="ko-KR" dirty="0"/>
              <a:t>15</a:t>
            </a:r>
            <a:r>
              <a:rPr lang="ko-KR" altLang="en-US" dirty="0"/>
              <a:t>개사의 운영사가 존재</a:t>
            </a:r>
            <a:endParaRPr lang="en-US" altLang="ko-KR" dirty="0"/>
          </a:p>
          <a:p>
            <a:pPr marL="266700" indent="-174625">
              <a:buClr>
                <a:schemeClr val="tx1">
                  <a:lumMod val="75000"/>
                  <a:lumOff val="25000"/>
                </a:schemeClr>
              </a:buClr>
              <a:buFontTx/>
              <a:buChar char="-"/>
            </a:pPr>
            <a:r>
              <a:rPr lang="ko-KR" altLang="en-US" b="0" dirty="0">
                <a:solidFill>
                  <a:schemeClr val="tx1">
                    <a:lumMod val="75000"/>
                    <a:lumOff val="25000"/>
                  </a:schemeClr>
                </a:solidFill>
              </a:rPr>
              <a:t>패밀리 </a:t>
            </a:r>
            <a:r>
              <a:rPr lang="ko-KR" altLang="en-US" b="0" dirty="0" err="1">
                <a:solidFill>
                  <a:schemeClr val="tx1">
                    <a:lumMod val="75000"/>
                    <a:lumOff val="25000"/>
                  </a:schemeClr>
                </a:solidFill>
              </a:rPr>
              <a:t>타카풀은</a:t>
            </a:r>
            <a:r>
              <a:rPr lang="ko-KR" altLang="en-US" b="0" dirty="0">
                <a:solidFill>
                  <a:schemeClr val="tx1">
                    <a:lumMod val="75000"/>
                    <a:lumOff val="25000"/>
                  </a:schemeClr>
                </a:solidFill>
              </a:rPr>
              <a:t> 생명보험</a:t>
            </a:r>
            <a:r>
              <a:rPr lang="en-US" altLang="ko-KR" b="0" dirty="0">
                <a:solidFill>
                  <a:schemeClr val="tx1">
                    <a:lumMod val="75000"/>
                    <a:lumOff val="25000"/>
                  </a:schemeClr>
                </a:solidFill>
              </a:rPr>
              <a:t>, </a:t>
            </a:r>
            <a:r>
              <a:rPr lang="ko-KR" altLang="en-US" b="0" dirty="0">
                <a:solidFill>
                  <a:schemeClr val="tx1">
                    <a:lumMod val="75000"/>
                    <a:lumOff val="25000"/>
                  </a:schemeClr>
                </a:solidFill>
              </a:rPr>
              <a:t>제너럴 </a:t>
            </a:r>
            <a:r>
              <a:rPr lang="ko-KR" altLang="en-US" b="0" dirty="0" err="1">
                <a:solidFill>
                  <a:schemeClr val="tx1">
                    <a:lumMod val="75000"/>
                    <a:lumOff val="25000"/>
                  </a:schemeClr>
                </a:solidFill>
              </a:rPr>
              <a:t>타카풀은</a:t>
            </a:r>
            <a:r>
              <a:rPr lang="ko-KR" altLang="en-US" b="0" dirty="0">
                <a:solidFill>
                  <a:schemeClr val="tx1">
                    <a:lumMod val="75000"/>
                    <a:lumOff val="25000"/>
                  </a:schemeClr>
                </a:solidFill>
              </a:rPr>
              <a:t> 손해보험의 성격을 가지며</a:t>
            </a:r>
            <a:r>
              <a:rPr lang="en-US" altLang="ko-KR" b="0" dirty="0">
                <a:solidFill>
                  <a:schemeClr val="tx1">
                    <a:lumMod val="75000"/>
                    <a:lumOff val="25000"/>
                  </a:schemeClr>
                </a:solidFill>
              </a:rPr>
              <a:t>, 2018</a:t>
            </a:r>
            <a:r>
              <a:rPr lang="ko-KR" altLang="en-US" b="0" dirty="0">
                <a:solidFill>
                  <a:schemeClr val="tx1">
                    <a:lumMod val="75000"/>
                    <a:lumOff val="25000"/>
                  </a:schemeClr>
                </a:solidFill>
              </a:rPr>
              <a:t>년 이후 </a:t>
            </a:r>
            <a:r>
              <a:rPr lang="ko-KR" altLang="en-US" b="0" dirty="0" err="1">
                <a:solidFill>
                  <a:schemeClr val="tx1">
                    <a:lumMod val="75000"/>
                    <a:lumOff val="25000"/>
                  </a:schemeClr>
                </a:solidFill>
              </a:rPr>
              <a:t>타카풀</a:t>
            </a:r>
            <a:r>
              <a:rPr lang="ko-KR" altLang="en-US" b="0" dirty="0">
                <a:solidFill>
                  <a:schemeClr val="tx1">
                    <a:lumMod val="75000"/>
                    <a:lumOff val="25000"/>
                  </a:schemeClr>
                </a:solidFill>
              </a:rPr>
              <a:t> 운영사수는 </a:t>
            </a:r>
            <a:r>
              <a:rPr lang="en-US" altLang="ko-KR" b="0" dirty="0">
                <a:solidFill>
                  <a:schemeClr val="tx1">
                    <a:lumMod val="75000"/>
                    <a:lumOff val="25000"/>
                  </a:schemeClr>
                </a:solidFill>
              </a:rPr>
              <a:t>15</a:t>
            </a:r>
            <a:r>
              <a:rPr lang="ko-KR" altLang="en-US" b="0" dirty="0">
                <a:solidFill>
                  <a:schemeClr val="tx1">
                    <a:lumMod val="75000"/>
                    <a:lumOff val="25000"/>
                  </a:schemeClr>
                </a:solidFill>
              </a:rPr>
              <a:t>개로 큰 변동을 보이지 않음</a:t>
            </a:r>
            <a:endParaRPr lang="en-US" altLang="ko-KR" b="0" dirty="0">
              <a:solidFill>
                <a:schemeClr val="tx1">
                  <a:lumMod val="75000"/>
                  <a:lumOff val="25000"/>
                </a:schemeClr>
              </a:solidFill>
            </a:endParaRPr>
          </a:p>
        </p:txBody>
      </p:sp>
      <p:grpSp>
        <p:nvGrpSpPr>
          <p:cNvPr id="58" name="그룹 57">
            <a:extLst>
              <a:ext uri="{FF2B5EF4-FFF2-40B4-BE49-F238E27FC236}">
                <a16:creationId xmlns:a16="http://schemas.microsoft.com/office/drawing/2014/main" id="{4C6D0E5C-2935-FCC3-012C-F80A2503CDD7}"/>
              </a:ext>
            </a:extLst>
          </p:cNvPr>
          <p:cNvGrpSpPr/>
          <p:nvPr/>
        </p:nvGrpSpPr>
        <p:grpSpPr>
          <a:xfrm>
            <a:off x="5132387" y="1196975"/>
            <a:ext cx="4294800" cy="5000486"/>
            <a:chOff x="478777" y="1196975"/>
            <a:chExt cx="4294800" cy="5000486"/>
          </a:xfrm>
        </p:grpSpPr>
        <p:grpSp>
          <p:nvGrpSpPr>
            <p:cNvPr id="64" name="그룹 63">
              <a:extLst>
                <a:ext uri="{FF2B5EF4-FFF2-40B4-BE49-F238E27FC236}">
                  <a16:creationId xmlns:a16="http://schemas.microsoft.com/office/drawing/2014/main" id="{41938706-7AB6-6C1D-EAF9-A9600C393F51}"/>
                </a:ext>
              </a:extLst>
            </p:cNvPr>
            <p:cNvGrpSpPr/>
            <p:nvPr/>
          </p:nvGrpSpPr>
          <p:grpSpPr>
            <a:xfrm>
              <a:off x="478777" y="1196975"/>
              <a:ext cx="4284613" cy="276837"/>
              <a:chOff x="5132387" y="2176483"/>
              <a:chExt cx="4284613" cy="276837"/>
            </a:xfrm>
          </p:grpSpPr>
          <p:sp>
            <p:nvSpPr>
              <p:cNvPr id="67" name="TextBox 66">
                <a:extLst>
                  <a:ext uri="{FF2B5EF4-FFF2-40B4-BE49-F238E27FC236}">
                    <a16:creationId xmlns:a16="http://schemas.microsoft.com/office/drawing/2014/main" id="{592EEA28-F444-E133-5679-A420832A10CC}"/>
                  </a:ext>
                </a:extLst>
              </p:cNvPr>
              <p:cNvSpPr txBox="1"/>
              <p:nvPr/>
            </p:nvSpPr>
            <p:spPr>
              <a:xfrm>
                <a:off x="5132387" y="2210039"/>
                <a:ext cx="2332370" cy="200055"/>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ko-KR" altLang="en-US" sz="1300" dirty="0">
                    <a:ln>
                      <a:solidFill>
                        <a:prstClr val="white">
                          <a:lumMod val="75000"/>
                          <a:alpha val="0"/>
                        </a:prstClr>
                      </a:solidFill>
                    </a:ln>
                    <a:solidFill>
                      <a:srgbClr val="00338D"/>
                    </a:solidFill>
                    <a:latin typeface="KoPub돋움체 Bold" panose="00000800000000000000" pitchFamily="2" charset="-127"/>
                    <a:ea typeface="KoPub돋움체 Bold" panose="00000800000000000000" pitchFamily="2" charset="-127"/>
                    <a:cs typeface="Univers for KPMG"/>
                  </a:rPr>
                  <a:t>말레이시아 </a:t>
                </a:r>
                <a:r>
                  <a:rPr lang="ko-KR" altLang="en-US" sz="1300" dirty="0" err="1">
                    <a:ln>
                      <a:solidFill>
                        <a:prstClr val="white">
                          <a:lumMod val="75000"/>
                          <a:alpha val="0"/>
                        </a:prstClr>
                      </a:solidFill>
                    </a:ln>
                    <a:solidFill>
                      <a:srgbClr val="00338D"/>
                    </a:solidFill>
                    <a:latin typeface="KoPub돋움체 Bold" panose="00000800000000000000" pitchFamily="2" charset="-127"/>
                    <a:ea typeface="KoPub돋움체 Bold" panose="00000800000000000000" pitchFamily="2" charset="-127"/>
                    <a:cs typeface="Univers for KPMG"/>
                  </a:rPr>
                  <a:t>타카풀</a:t>
                </a:r>
                <a:r>
                  <a:rPr lang="ko-KR" altLang="en-US" sz="1300" dirty="0">
                    <a:ln>
                      <a:solidFill>
                        <a:prstClr val="white">
                          <a:lumMod val="75000"/>
                          <a:alpha val="0"/>
                        </a:prstClr>
                      </a:solidFill>
                    </a:ln>
                    <a:solidFill>
                      <a:srgbClr val="00338D"/>
                    </a:solidFill>
                    <a:latin typeface="KoPub돋움체 Bold" panose="00000800000000000000" pitchFamily="2" charset="-127"/>
                    <a:ea typeface="KoPub돋움체 Bold" panose="00000800000000000000" pitchFamily="2" charset="-127"/>
                    <a:cs typeface="Univers for KPMG"/>
                  </a:rPr>
                  <a:t> 대리인 일반현황</a:t>
                </a:r>
                <a:endParaRPr kumimoji="0" lang="ko-KR" altLang="en-US" sz="1300" b="0" i="0" u="none" strike="noStrike" kern="1200" cap="none" spc="0" normalizeH="0" baseline="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endParaRPr>
              </a:p>
            </p:txBody>
          </p:sp>
          <p:cxnSp>
            <p:nvCxnSpPr>
              <p:cNvPr id="68" name="직선 연결선 67">
                <a:extLst>
                  <a:ext uri="{FF2B5EF4-FFF2-40B4-BE49-F238E27FC236}">
                    <a16:creationId xmlns:a16="http://schemas.microsoft.com/office/drawing/2014/main" id="{D9A510EB-3195-6AD2-3515-9FC52A484CE5}"/>
                  </a:ext>
                </a:extLst>
              </p:cNvPr>
              <p:cNvCxnSpPr/>
              <p:nvPr/>
            </p:nvCxnSpPr>
            <p:spPr>
              <a:xfrm>
                <a:off x="5132387" y="2176483"/>
                <a:ext cx="4284613"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69" name="직선 연결선 68">
                <a:extLst>
                  <a:ext uri="{FF2B5EF4-FFF2-40B4-BE49-F238E27FC236}">
                    <a16:creationId xmlns:a16="http://schemas.microsoft.com/office/drawing/2014/main" id="{A8389159-2BB3-D383-58E9-698FA041450C}"/>
                  </a:ext>
                </a:extLst>
              </p:cNvPr>
              <p:cNvCxnSpPr/>
              <p:nvPr/>
            </p:nvCxnSpPr>
            <p:spPr>
              <a:xfrm>
                <a:off x="5132387" y="2453320"/>
                <a:ext cx="4284613"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60" name="TextBox 59">
              <a:extLst>
                <a:ext uri="{FF2B5EF4-FFF2-40B4-BE49-F238E27FC236}">
                  <a16:creationId xmlns:a16="http://schemas.microsoft.com/office/drawing/2014/main" id="{2EF14F6B-8E53-19EA-40C1-ABCE2C00E01F}"/>
                </a:ext>
              </a:extLst>
            </p:cNvPr>
            <p:cNvSpPr txBox="1"/>
            <p:nvPr/>
          </p:nvSpPr>
          <p:spPr>
            <a:xfrm>
              <a:off x="478777" y="5175061"/>
              <a:ext cx="4294800" cy="1022400"/>
            </a:xfrm>
            <a:prstGeom prst="rect">
              <a:avLst/>
            </a:prstGeom>
            <a:solidFill>
              <a:srgbClr val="DEF7FF"/>
            </a:solidFill>
            <a:ln w="3175">
              <a:solidFill>
                <a:srgbClr val="99E3FB"/>
              </a:solidFill>
            </a:ln>
          </p:spPr>
          <p:txBody>
            <a:bodyPr wrap="square" lIns="108000" tIns="72000" rIns="108000" bIns="72000" anchor="t">
              <a:noAutofit/>
            </a:bodyPr>
            <a:lstStyle>
              <a:defPPr>
                <a:defRPr lang="en-US"/>
              </a:defPPr>
              <a:lvl1pPr marL="108000" indent="-108000" defTabSz="457200">
                <a:lnSpc>
                  <a:spcPct val="110000"/>
                </a:lnSpc>
                <a:spcAft>
                  <a:spcPts val="300"/>
                </a:spcAft>
                <a:buClr>
                  <a:schemeClr val="tx1">
                    <a:lumMod val="85000"/>
                    <a:lumOff val="15000"/>
                  </a:schemeClr>
                </a:buClr>
                <a:buFont typeface="Arial" panose="020B0604020202020204" pitchFamily="34" charset="0"/>
                <a:buChar char="•"/>
                <a:defRPr sz="1000" b="1">
                  <a:ln>
                    <a:solidFill>
                      <a:schemeClr val="accent5">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altLang="ko-KR" dirty="0"/>
                <a:t>2021</a:t>
              </a:r>
              <a:r>
                <a:rPr lang="ko-KR" altLang="en-US" dirty="0"/>
                <a:t>년 기준 말레이시아의 </a:t>
              </a:r>
              <a:r>
                <a:rPr lang="ko-KR" altLang="en-US" dirty="0" err="1"/>
                <a:t>타카풀</a:t>
              </a:r>
              <a:r>
                <a:rPr lang="ko-KR" altLang="en-US" dirty="0"/>
                <a:t> 대리인</a:t>
              </a:r>
              <a:r>
                <a:rPr lang="en-US" altLang="ko-KR" dirty="0"/>
                <a:t>(Agent)</a:t>
              </a:r>
              <a:r>
                <a:rPr lang="ko-KR" altLang="en-US" dirty="0"/>
                <a:t>은 전년도 </a:t>
              </a:r>
              <a:r>
                <a:rPr lang="en-US" altLang="ko-KR" dirty="0"/>
                <a:t>71,867</a:t>
              </a:r>
              <a:r>
                <a:rPr lang="ko-KR" altLang="en-US" dirty="0"/>
                <a:t>개 대비 </a:t>
              </a:r>
              <a:r>
                <a:rPr lang="en-US" altLang="ko-KR" dirty="0"/>
                <a:t>19.2%(13,820</a:t>
              </a:r>
              <a:r>
                <a:rPr lang="ko-KR" altLang="en-US" dirty="0"/>
                <a:t>개</a:t>
              </a:r>
              <a:r>
                <a:rPr lang="en-US" altLang="ko-KR" dirty="0"/>
                <a:t>) </a:t>
              </a:r>
              <a:r>
                <a:rPr lang="ko-KR" altLang="en-US" dirty="0"/>
                <a:t>증가한 총 </a:t>
              </a:r>
              <a:r>
                <a:rPr lang="en-US" altLang="ko-KR" dirty="0"/>
                <a:t>85,687</a:t>
              </a:r>
              <a:r>
                <a:rPr lang="ko-KR" altLang="en-US" dirty="0"/>
                <a:t>개로 파악됨</a:t>
              </a:r>
              <a:endParaRPr lang="en-US" altLang="ko-KR" dirty="0"/>
            </a:p>
            <a:p>
              <a:pPr marL="266700" indent="-174625">
                <a:buClr>
                  <a:schemeClr val="tx1">
                    <a:lumMod val="75000"/>
                    <a:lumOff val="25000"/>
                  </a:schemeClr>
                </a:buClr>
                <a:buFontTx/>
                <a:buChar char="-"/>
              </a:pPr>
              <a:r>
                <a:rPr lang="en-US" altLang="ko-KR" b="0" dirty="0">
                  <a:solidFill>
                    <a:schemeClr val="tx1">
                      <a:lumMod val="75000"/>
                      <a:lumOff val="25000"/>
                    </a:schemeClr>
                  </a:solidFill>
                </a:rPr>
                <a:t>2021</a:t>
              </a:r>
              <a:r>
                <a:rPr lang="ko-KR" altLang="en-US" b="0" dirty="0">
                  <a:solidFill>
                    <a:schemeClr val="tx1">
                      <a:lumMod val="75000"/>
                      <a:lumOff val="25000"/>
                    </a:schemeClr>
                  </a:solidFill>
                </a:rPr>
                <a:t>년 기준 패밀리 </a:t>
              </a:r>
              <a:r>
                <a:rPr lang="ko-KR" altLang="en-US" b="0" dirty="0" err="1">
                  <a:solidFill>
                    <a:schemeClr val="tx1">
                      <a:lumMod val="75000"/>
                      <a:lumOff val="25000"/>
                    </a:schemeClr>
                  </a:solidFill>
                </a:rPr>
                <a:t>타카풀</a:t>
              </a:r>
              <a:r>
                <a:rPr lang="ko-KR" altLang="en-US" b="0" dirty="0">
                  <a:solidFill>
                    <a:schemeClr val="tx1">
                      <a:lumMod val="75000"/>
                      <a:lumOff val="25000"/>
                    </a:schemeClr>
                  </a:solidFill>
                </a:rPr>
                <a:t> 대리인은 </a:t>
              </a:r>
              <a:r>
                <a:rPr lang="en-US" altLang="ko-KR" b="0" dirty="0">
                  <a:solidFill>
                    <a:schemeClr val="tx1">
                      <a:lumMod val="75000"/>
                      <a:lumOff val="25000"/>
                    </a:schemeClr>
                  </a:solidFill>
                </a:rPr>
                <a:t>71,655</a:t>
              </a:r>
              <a:r>
                <a:rPr lang="ko-KR" altLang="en-US" b="0" dirty="0">
                  <a:solidFill>
                    <a:schemeClr val="tx1">
                      <a:lumMod val="75000"/>
                      <a:lumOff val="25000"/>
                    </a:schemeClr>
                  </a:solidFill>
                </a:rPr>
                <a:t>개로 전년도 대비 </a:t>
              </a:r>
              <a:r>
                <a:rPr lang="en-US" altLang="ko-KR" b="0" dirty="0">
                  <a:solidFill>
                    <a:schemeClr val="tx1">
                      <a:lumMod val="75000"/>
                      <a:lumOff val="25000"/>
                    </a:schemeClr>
                  </a:solidFill>
                </a:rPr>
                <a:t>19.3% </a:t>
              </a:r>
              <a:r>
                <a:rPr lang="ko-KR" altLang="en-US" b="0" dirty="0">
                  <a:solidFill>
                    <a:schemeClr val="tx1">
                      <a:lumMod val="75000"/>
                      <a:lumOff val="25000"/>
                    </a:schemeClr>
                  </a:solidFill>
                </a:rPr>
                <a:t>증가하였으며</a:t>
              </a:r>
              <a:r>
                <a:rPr lang="en-US" altLang="ko-KR" b="0" dirty="0">
                  <a:solidFill>
                    <a:schemeClr val="tx1">
                      <a:lumMod val="75000"/>
                      <a:lumOff val="25000"/>
                    </a:schemeClr>
                  </a:solidFill>
                </a:rPr>
                <a:t>, </a:t>
              </a:r>
              <a:r>
                <a:rPr lang="ko-KR" altLang="en-US" b="0" dirty="0">
                  <a:solidFill>
                    <a:schemeClr val="tx1">
                      <a:lumMod val="75000"/>
                      <a:lumOff val="25000"/>
                    </a:schemeClr>
                  </a:solidFill>
                </a:rPr>
                <a:t>제너럴 </a:t>
              </a:r>
              <a:r>
                <a:rPr lang="ko-KR" altLang="en-US" b="0" dirty="0" err="1">
                  <a:solidFill>
                    <a:schemeClr val="tx1">
                      <a:lumMod val="75000"/>
                      <a:lumOff val="25000"/>
                    </a:schemeClr>
                  </a:solidFill>
                </a:rPr>
                <a:t>타카풀</a:t>
              </a:r>
              <a:r>
                <a:rPr lang="ko-KR" altLang="en-US" b="0" dirty="0">
                  <a:solidFill>
                    <a:schemeClr val="tx1">
                      <a:lumMod val="75000"/>
                      <a:lumOff val="25000"/>
                    </a:schemeClr>
                  </a:solidFill>
                </a:rPr>
                <a:t> 대리인은 전년도 대비 </a:t>
              </a:r>
              <a:r>
                <a:rPr lang="en-US" altLang="ko-KR" b="0" dirty="0">
                  <a:solidFill>
                    <a:schemeClr val="tx1">
                      <a:lumMod val="75000"/>
                      <a:lumOff val="25000"/>
                    </a:schemeClr>
                  </a:solidFill>
                </a:rPr>
                <a:t>18.7% </a:t>
              </a:r>
              <a:r>
                <a:rPr lang="ko-KR" altLang="en-US" b="0" dirty="0">
                  <a:solidFill>
                    <a:schemeClr val="tx1">
                      <a:lumMod val="75000"/>
                      <a:lumOff val="25000"/>
                    </a:schemeClr>
                  </a:solidFill>
                </a:rPr>
                <a:t>증가한 </a:t>
              </a:r>
              <a:r>
                <a:rPr lang="en-US" altLang="ko-KR" b="0" dirty="0">
                  <a:solidFill>
                    <a:schemeClr val="tx1">
                      <a:lumMod val="75000"/>
                      <a:lumOff val="25000"/>
                    </a:schemeClr>
                  </a:solidFill>
                </a:rPr>
                <a:t>14,032</a:t>
              </a:r>
              <a:r>
                <a:rPr lang="ko-KR" altLang="en-US" b="0" dirty="0">
                  <a:solidFill>
                    <a:schemeClr val="tx1">
                      <a:lumMod val="75000"/>
                      <a:lumOff val="25000"/>
                    </a:schemeClr>
                  </a:solidFill>
                </a:rPr>
                <a:t>개가 사업을 영위 중</a:t>
              </a:r>
              <a:endParaRPr lang="en-US" altLang="ko-KR" b="0" dirty="0">
                <a:solidFill>
                  <a:schemeClr val="tx1">
                    <a:lumMod val="75000"/>
                    <a:lumOff val="25000"/>
                  </a:schemeClr>
                </a:solidFill>
              </a:endParaRPr>
            </a:p>
          </p:txBody>
        </p:sp>
        <p:sp>
          <p:nvSpPr>
            <p:cNvPr id="61" name="TextBox 60">
              <a:extLst>
                <a:ext uri="{FF2B5EF4-FFF2-40B4-BE49-F238E27FC236}">
                  <a16:creationId xmlns:a16="http://schemas.microsoft.com/office/drawing/2014/main" id="{17A3057F-D9F5-56B3-68FF-DB7B24EAC318}"/>
                </a:ext>
              </a:extLst>
            </p:cNvPr>
            <p:cNvSpPr txBox="1"/>
            <p:nvPr/>
          </p:nvSpPr>
          <p:spPr>
            <a:xfrm>
              <a:off x="478777" y="4747995"/>
              <a:ext cx="4294800" cy="195814"/>
            </a:xfrm>
            <a:prstGeom prst="rect">
              <a:avLst/>
            </a:prstGeom>
            <a:noFill/>
            <a:ln>
              <a:noFill/>
            </a:ln>
          </p:spPr>
          <p:txBody>
            <a:bodyPr wrap="square" lIns="0" tIns="72000" rIns="0" bIns="0" rtlCol="0" anchor="t">
              <a:spAutoFit/>
            </a:bodyPr>
            <a:lstStyle>
              <a:defPPr>
                <a:defRPr lang="en-US"/>
              </a:defPPr>
              <a:lvl1pPr lvl="0">
                <a:defRPr sz="800">
                  <a:ln>
                    <a:solidFill>
                      <a:prstClr val="white">
                        <a:lumMod val="75000"/>
                        <a:alpha val="0"/>
                      </a:prstClr>
                    </a:solidFill>
                  </a:ln>
                  <a:solidFill>
                    <a:prstClr val="white">
                      <a:lumMod val="50000"/>
                    </a:prstClr>
                  </a:solidFill>
                  <a:latin typeface="KoPub돋움체 Medium" panose="00000600000000000000" pitchFamily="2" charset="-127"/>
                  <a:ea typeface="KoPub돋움체 Medium" panose="00000600000000000000" pitchFamily="2" charset="-127"/>
                </a:defRPr>
              </a:lvl1pPr>
            </a:lstStyle>
            <a:p>
              <a:r>
                <a:rPr lang="en-US" altLang="ko-KR" dirty="0">
                  <a:solidFill>
                    <a:schemeClr val="bg1">
                      <a:lumMod val="50000"/>
                    </a:schemeClr>
                  </a:solidFill>
                </a:rPr>
                <a:t>Source: Bank Negara Malaysia, </a:t>
              </a:r>
              <a:r>
                <a:rPr lang="ko-KR" altLang="en-US" dirty="0" err="1">
                  <a:solidFill>
                    <a:schemeClr val="bg1">
                      <a:lumMod val="50000"/>
                    </a:schemeClr>
                  </a:solidFill>
                </a:rPr>
                <a:t>삼정</a:t>
              </a:r>
              <a:r>
                <a:rPr lang="en-US" altLang="ko-KR" dirty="0">
                  <a:solidFill>
                    <a:schemeClr val="bg1">
                      <a:lumMod val="50000"/>
                    </a:schemeClr>
                  </a:solidFill>
                </a:rPr>
                <a:t>KPMG </a:t>
              </a:r>
              <a:r>
                <a:rPr lang="ko-KR" altLang="en-US" dirty="0">
                  <a:solidFill>
                    <a:schemeClr val="bg1">
                      <a:lumMod val="50000"/>
                    </a:schemeClr>
                  </a:solidFill>
                </a:rPr>
                <a:t>경제연구원 재구성</a:t>
              </a:r>
              <a:endParaRPr lang="en-US" altLang="ko-KR" dirty="0">
                <a:solidFill>
                  <a:schemeClr val="bg1">
                    <a:lumMod val="50000"/>
                  </a:schemeClr>
                </a:solidFill>
              </a:endParaRPr>
            </a:p>
          </p:txBody>
        </p:sp>
      </p:grpSp>
      <p:graphicFrame>
        <p:nvGraphicFramePr>
          <p:cNvPr id="14" name="차트 13">
            <a:extLst>
              <a:ext uri="{FF2B5EF4-FFF2-40B4-BE49-F238E27FC236}">
                <a16:creationId xmlns:a16="http://schemas.microsoft.com/office/drawing/2014/main" id="{5D28EFA7-FE55-CFF4-8884-78238BA0C814}"/>
              </a:ext>
            </a:extLst>
          </p:cNvPr>
          <p:cNvGraphicFramePr/>
          <p:nvPr>
            <p:extLst>
              <p:ext uri="{D42A27DB-BD31-4B8C-83A1-F6EECF244321}">
                <p14:modId xmlns:p14="http://schemas.microsoft.com/office/powerpoint/2010/main" val="3618757668"/>
              </p:ext>
            </p:extLst>
          </p:nvPr>
        </p:nvGraphicFramePr>
        <p:xfrm>
          <a:off x="478777" y="1697545"/>
          <a:ext cx="4294836" cy="3058931"/>
        </p:xfrm>
        <a:graphic>
          <a:graphicData uri="http://schemas.openxmlformats.org/drawingml/2006/chart">
            <c:chart xmlns:c="http://schemas.openxmlformats.org/drawingml/2006/chart" xmlns:r="http://schemas.openxmlformats.org/officeDocument/2006/relationships" r:id="rId6"/>
          </a:graphicData>
        </a:graphic>
      </p:graphicFrame>
      <p:sp>
        <p:nvSpPr>
          <p:cNvPr id="16" name="object 38">
            <a:extLst>
              <a:ext uri="{FF2B5EF4-FFF2-40B4-BE49-F238E27FC236}">
                <a16:creationId xmlns:a16="http://schemas.microsoft.com/office/drawing/2014/main" id="{03D8C418-AC73-7849-0F87-554CEC964361}"/>
              </a:ext>
            </a:extLst>
          </p:cNvPr>
          <p:cNvSpPr txBox="1"/>
          <p:nvPr/>
        </p:nvSpPr>
        <p:spPr>
          <a:xfrm>
            <a:off x="5132387" y="1604642"/>
            <a:ext cx="648000" cy="123239"/>
          </a:xfrm>
          <a:prstGeom prst="rect">
            <a:avLst/>
          </a:prstGeom>
        </p:spPr>
        <p:txBody>
          <a:bodyPr vert="horz" wrap="square" lIns="0" tIns="12065" rIns="0" bIns="0" rtlCol="0">
            <a:spAutoFit/>
          </a:bodyPr>
          <a:lstStyle>
            <a:defPPr>
              <a:defRPr lang="en-US"/>
            </a:defPPr>
            <a:lvl1pPr marL="12700" marR="5080" lvl="0" indent="0" algn="r" defTabSz="914400" fontAlgn="auto">
              <a:lnSpc>
                <a:spcPct val="90000"/>
              </a:lnSpc>
              <a:spcBef>
                <a:spcPts val="95"/>
              </a:spcBef>
              <a:spcAft>
                <a:spcPts val="0"/>
              </a:spcAft>
              <a:buClrTx/>
              <a:buSzTx/>
              <a:buFontTx/>
              <a:buNone/>
              <a:tabLst/>
              <a:defRPr kumimoji="0" sz="1050" b="0" i="0" u="none" strike="noStrike" cap="none" spc="0" normalizeH="0" baseline="0">
                <a:ln>
                  <a:noFill/>
                </a:ln>
                <a:gradFill>
                  <a:gsLst>
                    <a:gs pos="0">
                      <a:schemeClr val="bg1">
                        <a:lumMod val="65000"/>
                      </a:schemeClr>
                    </a:gs>
                    <a:gs pos="100000">
                      <a:schemeClr val="bg1">
                        <a:lumMod val="65000"/>
                      </a:schemeClr>
                    </a:gs>
                  </a:gsLst>
                  <a:lin ang="5400000" scaled="1"/>
                </a:gradFill>
                <a:effectLst/>
                <a:uLnTx/>
                <a:uFillTx/>
                <a:latin typeface="KoPub돋움체 Bold" panose="00000800000000000000" pitchFamily="2" charset="-127"/>
                <a:ea typeface="KoPub돋움체 Bold" panose="00000800000000000000" pitchFamily="2" charset="-127"/>
                <a:cs typeface="Calibri"/>
              </a:defRPr>
            </a:lvl1pPr>
          </a:lstStyle>
          <a:p>
            <a:pPr algn="l"/>
            <a:r>
              <a:rPr lang="en-US" altLang="ko-KR" sz="800" spc="-50" dirty="0">
                <a:ln>
                  <a:solidFill>
                    <a:srgbClr val="FD349C">
                      <a:alpha val="0"/>
                    </a:srgbClr>
                  </a:solidFill>
                </a:ln>
                <a:solidFill>
                  <a:schemeClr val="tx1">
                    <a:lumMod val="50000"/>
                    <a:lumOff val="50000"/>
                  </a:schemeClr>
                </a:solidFill>
                <a:latin typeface="KoPub돋움체 Medium" panose="02020603020101020101" pitchFamily="18" charset="-127"/>
                <a:ea typeface="KoPub돋움체 Medium" panose="02020603020101020101" pitchFamily="18" charset="-127"/>
                <a:cs typeface="+mn-cs"/>
              </a:rPr>
              <a:t>(</a:t>
            </a:r>
            <a:r>
              <a:rPr lang="ko-KR" altLang="en-US" sz="800" spc="-50" dirty="0">
                <a:ln>
                  <a:solidFill>
                    <a:srgbClr val="FD349C">
                      <a:alpha val="0"/>
                    </a:srgbClr>
                  </a:solidFill>
                </a:ln>
                <a:solidFill>
                  <a:schemeClr val="tx1">
                    <a:lumMod val="50000"/>
                    <a:lumOff val="50000"/>
                  </a:schemeClr>
                </a:solidFill>
                <a:latin typeface="KoPub돋움체 Medium" panose="02020603020101020101" pitchFamily="18" charset="-127"/>
                <a:ea typeface="KoPub돋움체 Medium" panose="02020603020101020101" pitchFamily="18" charset="-127"/>
                <a:cs typeface="+mn-cs"/>
              </a:rPr>
              <a:t>개</a:t>
            </a:r>
            <a:r>
              <a:rPr lang="en-US" altLang="ko-KR" sz="800" spc="-50" dirty="0">
                <a:ln>
                  <a:solidFill>
                    <a:srgbClr val="FD349C">
                      <a:alpha val="0"/>
                    </a:srgbClr>
                  </a:solidFill>
                </a:ln>
                <a:solidFill>
                  <a:schemeClr val="tx1">
                    <a:lumMod val="50000"/>
                    <a:lumOff val="50000"/>
                  </a:schemeClr>
                </a:solidFill>
                <a:latin typeface="KoPub돋움체 Medium" panose="02020603020101020101" pitchFamily="18" charset="-127"/>
                <a:ea typeface="KoPub돋움체 Medium" panose="02020603020101020101" pitchFamily="18" charset="-127"/>
                <a:cs typeface="+mn-cs"/>
              </a:rPr>
              <a:t>)</a:t>
            </a:r>
            <a:endParaRPr sz="800" spc="-50" dirty="0">
              <a:ln>
                <a:solidFill>
                  <a:srgbClr val="FD349C">
                    <a:alpha val="0"/>
                  </a:srgbClr>
                </a:solidFill>
              </a:ln>
              <a:solidFill>
                <a:schemeClr val="tx1">
                  <a:lumMod val="50000"/>
                  <a:lumOff val="50000"/>
                </a:schemeClr>
              </a:solidFill>
              <a:latin typeface="KoPub돋움체 Medium" panose="02020603020101020101" pitchFamily="18" charset="-127"/>
              <a:ea typeface="KoPub돋움체 Medium" panose="02020603020101020101" pitchFamily="18" charset="-127"/>
              <a:cs typeface="+mn-cs"/>
            </a:endParaRPr>
          </a:p>
        </p:txBody>
      </p:sp>
      <p:sp>
        <p:nvSpPr>
          <p:cNvPr id="17" name="object 38">
            <a:extLst>
              <a:ext uri="{FF2B5EF4-FFF2-40B4-BE49-F238E27FC236}">
                <a16:creationId xmlns:a16="http://schemas.microsoft.com/office/drawing/2014/main" id="{FB4423D1-6372-E5EA-D459-7E64CF654417}"/>
              </a:ext>
            </a:extLst>
          </p:cNvPr>
          <p:cNvSpPr txBox="1"/>
          <p:nvPr/>
        </p:nvSpPr>
        <p:spPr>
          <a:xfrm>
            <a:off x="478777" y="1604642"/>
            <a:ext cx="648000" cy="123239"/>
          </a:xfrm>
          <a:prstGeom prst="rect">
            <a:avLst/>
          </a:prstGeom>
        </p:spPr>
        <p:txBody>
          <a:bodyPr vert="horz" wrap="square" lIns="0" tIns="12065" rIns="0" bIns="0" rtlCol="0">
            <a:spAutoFit/>
          </a:bodyPr>
          <a:lstStyle>
            <a:defPPr>
              <a:defRPr lang="en-US"/>
            </a:defPPr>
            <a:lvl1pPr marL="12700" marR="5080" lvl="0" indent="0" algn="r" defTabSz="914400" fontAlgn="auto">
              <a:lnSpc>
                <a:spcPct val="90000"/>
              </a:lnSpc>
              <a:spcBef>
                <a:spcPts val="95"/>
              </a:spcBef>
              <a:spcAft>
                <a:spcPts val="0"/>
              </a:spcAft>
              <a:buClrTx/>
              <a:buSzTx/>
              <a:buFontTx/>
              <a:buNone/>
              <a:tabLst/>
              <a:defRPr kumimoji="0" sz="1050" b="0" i="0" u="none" strike="noStrike" cap="none" spc="0" normalizeH="0" baseline="0">
                <a:ln>
                  <a:noFill/>
                </a:ln>
                <a:gradFill>
                  <a:gsLst>
                    <a:gs pos="0">
                      <a:schemeClr val="bg1">
                        <a:lumMod val="65000"/>
                      </a:schemeClr>
                    </a:gs>
                    <a:gs pos="100000">
                      <a:schemeClr val="bg1">
                        <a:lumMod val="65000"/>
                      </a:schemeClr>
                    </a:gs>
                  </a:gsLst>
                  <a:lin ang="5400000" scaled="1"/>
                </a:gradFill>
                <a:effectLst/>
                <a:uLnTx/>
                <a:uFillTx/>
                <a:latin typeface="KoPub돋움체 Bold" panose="00000800000000000000" pitchFamily="2" charset="-127"/>
                <a:ea typeface="KoPub돋움체 Bold" panose="00000800000000000000" pitchFamily="2" charset="-127"/>
                <a:cs typeface="Calibri"/>
              </a:defRPr>
            </a:lvl1pPr>
          </a:lstStyle>
          <a:p>
            <a:pPr algn="l"/>
            <a:r>
              <a:rPr lang="en-US" altLang="ko-KR" sz="800" spc="-50" dirty="0">
                <a:ln>
                  <a:solidFill>
                    <a:srgbClr val="FD349C">
                      <a:alpha val="0"/>
                    </a:srgbClr>
                  </a:solidFill>
                </a:ln>
                <a:solidFill>
                  <a:schemeClr val="tx1">
                    <a:lumMod val="50000"/>
                    <a:lumOff val="50000"/>
                  </a:schemeClr>
                </a:solidFill>
                <a:latin typeface="KoPub돋움체 Medium" panose="02020603020101020101" pitchFamily="18" charset="-127"/>
                <a:ea typeface="KoPub돋움체 Medium" panose="02020603020101020101" pitchFamily="18" charset="-127"/>
                <a:cs typeface="+mn-cs"/>
              </a:rPr>
              <a:t>(</a:t>
            </a:r>
            <a:r>
              <a:rPr lang="ko-KR" altLang="en-US" sz="800" spc="-50" dirty="0">
                <a:ln>
                  <a:solidFill>
                    <a:srgbClr val="FD349C">
                      <a:alpha val="0"/>
                    </a:srgbClr>
                  </a:solidFill>
                </a:ln>
                <a:solidFill>
                  <a:schemeClr val="tx1">
                    <a:lumMod val="50000"/>
                    <a:lumOff val="50000"/>
                  </a:schemeClr>
                </a:solidFill>
                <a:latin typeface="KoPub돋움체 Medium" panose="02020603020101020101" pitchFamily="18" charset="-127"/>
                <a:ea typeface="KoPub돋움체 Medium" panose="02020603020101020101" pitchFamily="18" charset="-127"/>
                <a:cs typeface="+mn-cs"/>
              </a:rPr>
              <a:t>개</a:t>
            </a:r>
            <a:r>
              <a:rPr lang="en-US" altLang="ko-KR" sz="800" spc="-50" dirty="0">
                <a:ln>
                  <a:solidFill>
                    <a:srgbClr val="FD349C">
                      <a:alpha val="0"/>
                    </a:srgbClr>
                  </a:solidFill>
                </a:ln>
                <a:solidFill>
                  <a:schemeClr val="tx1">
                    <a:lumMod val="50000"/>
                    <a:lumOff val="50000"/>
                  </a:schemeClr>
                </a:solidFill>
                <a:latin typeface="KoPub돋움체 Medium" panose="02020603020101020101" pitchFamily="18" charset="-127"/>
                <a:ea typeface="KoPub돋움체 Medium" panose="02020603020101020101" pitchFamily="18" charset="-127"/>
                <a:cs typeface="+mn-cs"/>
              </a:rPr>
              <a:t>)</a:t>
            </a:r>
            <a:endParaRPr sz="800" spc="-50" dirty="0">
              <a:ln>
                <a:solidFill>
                  <a:srgbClr val="FD349C">
                    <a:alpha val="0"/>
                  </a:srgbClr>
                </a:solidFill>
              </a:ln>
              <a:solidFill>
                <a:schemeClr val="tx1">
                  <a:lumMod val="50000"/>
                  <a:lumOff val="50000"/>
                </a:schemeClr>
              </a:solidFill>
              <a:latin typeface="KoPub돋움체 Medium" panose="02020603020101020101" pitchFamily="18" charset="-127"/>
              <a:ea typeface="KoPub돋움체 Medium" panose="02020603020101020101" pitchFamily="18" charset="-127"/>
              <a:cs typeface="+mn-cs"/>
            </a:endParaRPr>
          </a:p>
        </p:txBody>
      </p:sp>
      <p:graphicFrame>
        <p:nvGraphicFramePr>
          <p:cNvPr id="22" name="차트 21">
            <a:extLst>
              <a:ext uri="{FF2B5EF4-FFF2-40B4-BE49-F238E27FC236}">
                <a16:creationId xmlns:a16="http://schemas.microsoft.com/office/drawing/2014/main" id="{D11EB1B5-9A1D-0E27-F050-4B0CBDBAE925}"/>
              </a:ext>
            </a:extLst>
          </p:cNvPr>
          <p:cNvGraphicFramePr/>
          <p:nvPr>
            <p:extLst>
              <p:ext uri="{D42A27DB-BD31-4B8C-83A1-F6EECF244321}">
                <p14:modId xmlns:p14="http://schemas.microsoft.com/office/powerpoint/2010/main" val="2582314881"/>
              </p:ext>
            </p:extLst>
          </p:nvPr>
        </p:nvGraphicFramePr>
        <p:xfrm>
          <a:off x="5132387" y="1697545"/>
          <a:ext cx="4294836" cy="3058931"/>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219076197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11D01EDC-383F-7EC9-5195-CCBAAD0A81F2}"/>
              </a:ext>
            </a:extLst>
          </p:cNvPr>
          <p:cNvSpPr>
            <a:spLocks noGrp="1"/>
          </p:cNvSpPr>
          <p:nvPr>
            <p:ph type="body" sz="quarter" idx="10"/>
          </p:nvPr>
        </p:nvSpPr>
        <p:spPr/>
        <p:txBody>
          <a:bodyPr/>
          <a:lstStyle/>
          <a:p>
            <a:r>
              <a:rPr lang="en-US" altLang="ko-KR" dirty="0"/>
              <a:t>II. </a:t>
            </a:r>
            <a:r>
              <a:rPr lang="ko-KR" altLang="en-US" dirty="0"/>
              <a:t>신흥 아시아 태평양 국가별 보험시장 및 규제 현황 </a:t>
            </a:r>
          </a:p>
        </p:txBody>
      </p:sp>
      <p:sp>
        <p:nvSpPr>
          <p:cNvPr id="3" name="텍스트 개체 틀 2">
            <a:extLst>
              <a:ext uri="{FF2B5EF4-FFF2-40B4-BE49-F238E27FC236}">
                <a16:creationId xmlns:a16="http://schemas.microsoft.com/office/drawing/2014/main" id="{F8A23C6E-913D-E903-F49E-D387E0794A26}"/>
              </a:ext>
            </a:extLst>
          </p:cNvPr>
          <p:cNvSpPr>
            <a:spLocks noGrp="1"/>
          </p:cNvSpPr>
          <p:nvPr>
            <p:ph type="body" sz="quarter" idx="11"/>
          </p:nvPr>
        </p:nvSpPr>
        <p:spPr>
          <a:xfrm>
            <a:off x="488950" y="617249"/>
            <a:ext cx="8928100" cy="322262"/>
          </a:xfrm>
        </p:spPr>
        <p:txBody>
          <a:bodyPr/>
          <a:lstStyle/>
          <a:p>
            <a:r>
              <a:rPr lang="ko-KR" altLang="en-US" dirty="0"/>
              <a:t>말레이시아 보험시장 현황 </a:t>
            </a:r>
            <a:r>
              <a:rPr lang="en-US" altLang="ko-KR" dirty="0"/>
              <a:t>(</a:t>
            </a:r>
            <a:r>
              <a:rPr lang="ko-KR" altLang="en-US" dirty="0"/>
              <a:t>계속</a:t>
            </a:r>
            <a:r>
              <a:rPr lang="en-US" altLang="ko-KR" dirty="0"/>
              <a:t>)</a:t>
            </a:r>
            <a:endParaRPr lang="ko-KR" altLang="en-US" dirty="0"/>
          </a:p>
        </p:txBody>
      </p:sp>
      <p:grpSp>
        <p:nvGrpSpPr>
          <p:cNvPr id="8" name="그룹 7">
            <a:extLst>
              <a:ext uri="{FF2B5EF4-FFF2-40B4-BE49-F238E27FC236}">
                <a16:creationId xmlns:a16="http://schemas.microsoft.com/office/drawing/2014/main" id="{CF339EF8-CDD2-8167-E858-5E11F975362A}"/>
              </a:ext>
            </a:extLst>
          </p:cNvPr>
          <p:cNvGrpSpPr/>
          <p:nvPr/>
        </p:nvGrpSpPr>
        <p:grpSpPr>
          <a:xfrm>
            <a:off x="7601665" y="457150"/>
            <a:ext cx="2158277" cy="565347"/>
            <a:chOff x="7601665" y="457150"/>
            <a:chExt cx="2158277" cy="565347"/>
          </a:xfrm>
        </p:grpSpPr>
        <p:pic>
          <p:nvPicPr>
            <p:cNvPr id="9" name="그림 8" descr="지도이(가) 표시된 사진&#10;&#10;자동 생성된 설명">
              <a:extLst>
                <a:ext uri="{FF2B5EF4-FFF2-40B4-BE49-F238E27FC236}">
                  <a16:creationId xmlns:a16="http://schemas.microsoft.com/office/drawing/2014/main" id="{D28A6777-9643-5EA9-E5E7-08ACDA084807}"/>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contrast="-40000"/>
                      </a14:imgEffect>
                    </a14:imgLayer>
                  </a14:imgProps>
                </a:ext>
              </a:extLst>
            </a:blip>
            <a:stretch>
              <a:fillRect/>
            </a:stretch>
          </p:blipFill>
          <p:spPr>
            <a:xfrm>
              <a:off x="8071806" y="457150"/>
              <a:ext cx="1688136" cy="565347"/>
            </a:xfrm>
            <a:prstGeom prst="rect">
              <a:avLst/>
            </a:prstGeom>
          </p:spPr>
        </p:pic>
        <p:pic>
          <p:nvPicPr>
            <p:cNvPr id="10" name="그림 9">
              <a:extLst>
                <a:ext uri="{FF2B5EF4-FFF2-40B4-BE49-F238E27FC236}">
                  <a16:creationId xmlns:a16="http://schemas.microsoft.com/office/drawing/2014/main" id="{F49676A1-EB93-4EC2-F3D3-69C78E325649}"/>
                </a:ext>
              </a:extLst>
            </p:cNvPr>
            <p:cNvPicPr>
              <a:picLocks noChangeAspect="1"/>
            </p:cNvPicPr>
            <p:nvPr/>
          </p:nvPicPr>
          <p:blipFill>
            <a:blip r:embed="rId5"/>
            <a:srcRect/>
            <a:stretch/>
          </p:blipFill>
          <p:spPr>
            <a:xfrm>
              <a:off x="7601665" y="579882"/>
              <a:ext cx="414358" cy="414358"/>
            </a:xfrm>
            <a:prstGeom prst="rect">
              <a:avLst/>
            </a:prstGeom>
          </p:spPr>
        </p:pic>
        <p:sp>
          <p:nvSpPr>
            <p:cNvPr id="11" name="제목 3">
              <a:extLst>
                <a:ext uri="{FF2B5EF4-FFF2-40B4-BE49-F238E27FC236}">
                  <a16:creationId xmlns:a16="http://schemas.microsoft.com/office/drawing/2014/main" id="{7241DA01-FC63-19AF-1DFD-34251C0880CF}"/>
                </a:ext>
              </a:extLst>
            </p:cNvPr>
            <p:cNvSpPr txBox="1">
              <a:spLocks/>
            </p:cNvSpPr>
            <p:nvPr/>
          </p:nvSpPr>
          <p:spPr>
            <a:xfrm>
              <a:off x="8071805" y="606616"/>
              <a:ext cx="1477782" cy="334294"/>
            </a:xfrm>
            <a:prstGeom prst="rect">
              <a:avLst/>
            </a:prstGeom>
          </p:spPr>
          <p:txBody>
            <a:bodyPr wrap="none" lIns="0" tIns="0" rIns="0" bIns="0" anchor="b" anchorCtr="0">
              <a:noAutofit/>
            </a:bodyPr>
            <a:lstStyle>
              <a:defPPr>
                <a:defRPr lang="en-US"/>
              </a:defPPr>
              <a:lvl1pPr marR="0" lvl="0" indent="539750" fontAlgn="auto">
                <a:lnSpc>
                  <a:spcPct val="100000"/>
                </a:lnSpc>
                <a:spcBef>
                  <a:spcPts val="0"/>
                </a:spcBef>
                <a:spcAft>
                  <a:spcPts val="0"/>
                </a:spcAft>
                <a:buClrTx/>
                <a:buSzTx/>
                <a:buFontTx/>
                <a:buNone/>
                <a:tabLst/>
                <a:defRPr sz="2400" b="0" i="0">
                  <a:ln>
                    <a:solidFill>
                      <a:prstClr val="white">
                        <a:lumMod val="75000"/>
                        <a:alpha val="0"/>
                      </a:prstClr>
                    </a:solidFill>
                  </a:ln>
                  <a:solidFill>
                    <a:schemeClr val="bg1"/>
                  </a:solidFill>
                  <a:latin typeface="KoPub돋움체 Bold" panose="00000800000000000000" pitchFamily="2" charset="-127"/>
                  <a:ea typeface="KoPub돋움체 Bold" panose="00000800000000000000" pitchFamily="2" charset="-127"/>
                  <a:cs typeface="KoPub돋움체 Medium" panose="02020603020101020101" pitchFamily="18" charset="-127"/>
                </a:defRPr>
              </a:lvl1pPr>
            </a:lstStyle>
            <a:p>
              <a:pPr marR="0" lvl="0" indent="0" defTabSz="914400" rtl="0" eaLnBrk="1" fontAlgn="auto" latinLnBrk="0" hangingPunct="1">
                <a:lnSpc>
                  <a:spcPct val="100000"/>
                </a:lnSpc>
                <a:spcBef>
                  <a:spcPts val="0"/>
                </a:spcBef>
                <a:spcAft>
                  <a:spcPts val="0"/>
                </a:spcAft>
                <a:buClrTx/>
                <a:buSzTx/>
                <a:buFontTx/>
                <a:buNone/>
                <a:tabLst/>
                <a:defRPr/>
              </a:pPr>
              <a:r>
                <a:rPr lang="ko-KR" altLang="en-US" sz="2000" dirty="0">
                  <a:ln>
                    <a:solidFill>
                      <a:prstClr val="white">
                        <a:lumMod val="75000"/>
                        <a:alpha val="0"/>
                      </a:prstClr>
                    </a:solidFill>
                  </a:ln>
                  <a:solidFill>
                    <a:schemeClr val="tx1">
                      <a:lumMod val="75000"/>
                      <a:lumOff val="25000"/>
                    </a:schemeClr>
                  </a:solidFill>
                </a:rPr>
                <a:t>말레이시아</a:t>
              </a:r>
              <a:endParaRPr lang="en-US" altLang="ko-KR" sz="2000" dirty="0">
                <a:ln>
                  <a:solidFill>
                    <a:prstClr val="white">
                      <a:lumMod val="75000"/>
                      <a:alpha val="0"/>
                    </a:prstClr>
                  </a:solidFill>
                </a:ln>
                <a:solidFill>
                  <a:schemeClr val="tx1">
                    <a:lumMod val="75000"/>
                    <a:lumOff val="25000"/>
                  </a:schemeClr>
                </a:solidFill>
              </a:endParaRPr>
            </a:p>
          </p:txBody>
        </p:sp>
      </p:grpSp>
      <p:grpSp>
        <p:nvGrpSpPr>
          <p:cNvPr id="28" name="그룹 27">
            <a:extLst>
              <a:ext uri="{FF2B5EF4-FFF2-40B4-BE49-F238E27FC236}">
                <a16:creationId xmlns:a16="http://schemas.microsoft.com/office/drawing/2014/main" id="{096414FB-6E89-59C8-7C27-3A64F12DC7F5}"/>
              </a:ext>
            </a:extLst>
          </p:cNvPr>
          <p:cNvGrpSpPr/>
          <p:nvPr/>
        </p:nvGrpSpPr>
        <p:grpSpPr>
          <a:xfrm>
            <a:off x="5132387" y="1196975"/>
            <a:ext cx="4294836" cy="5000487"/>
            <a:chOff x="478777" y="1196975"/>
            <a:chExt cx="4294836" cy="5000487"/>
          </a:xfrm>
        </p:grpSpPr>
        <p:grpSp>
          <p:nvGrpSpPr>
            <p:cNvPr id="29" name="그룹 28">
              <a:extLst>
                <a:ext uri="{FF2B5EF4-FFF2-40B4-BE49-F238E27FC236}">
                  <a16:creationId xmlns:a16="http://schemas.microsoft.com/office/drawing/2014/main" id="{2B70A3CB-FE33-BA1D-0DBE-4E0CDC9F3B3B}"/>
                </a:ext>
              </a:extLst>
            </p:cNvPr>
            <p:cNvGrpSpPr/>
            <p:nvPr/>
          </p:nvGrpSpPr>
          <p:grpSpPr>
            <a:xfrm>
              <a:off x="478777" y="1196975"/>
              <a:ext cx="4294836" cy="3559501"/>
              <a:chOff x="5132387" y="1196975"/>
              <a:chExt cx="4294836" cy="3559501"/>
            </a:xfrm>
          </p:grpSpPr>
          <p:grpSp>
            <p:nvGrpSpPr>
              <p:cNvPr id="35" name="그룹 34">
                <a:extLst>
                  <a:ext uri="{FF2B5EF4-FFF2-40B4-BE49-F238E27FC236}">
                    <a16:creationId xmlns:a16="http://schemas.microsoft.com/office/drawing/2014/main" id="{C1B24286-D62D-71AE-6530-F8A3A5248C64}"/>
                  </a:ext>
                </a:extLst>
              </p:cNvPr>
              <p:cNvGrpSpPr/>
              <p:nvPr/>
            </p:nvGrpSpPr>
            <p:grpSpPr>
              <a:xfrm>
                <a:off x="5132387" y="1196975"/>
                <a:ext cx="4294836" cy="530906"/>
                <a:chOff x="5132387" y="1196975"/>
                <a:chExt cx="4294836" cy="530906"/>
              </a:xfrm>
            </p:grpSpPr>
            <p:grpSp>
              <p:nvGrpSpPr>
                <p:cNvPr id="43" name="그룹 42">
                  <a:extLst>
                    <a:ext uri="{FF2B5EF4-FFF2-40B4-BE49-F238E27FC236}">
                      <a16:creationId xmlns:a16="http://schemas.microsoft.com/office/drawing/2014/main" id="{FEAF36CD-AEA9-6EE0-AC9C-E1E4EEB9C127}"/>
                    </a:ext>
                  </a:extLst>
                </p:cNvPr>
                <p:cNvGrpSpPr/>
                <p:nvPr/>
              </p:nvGrpSpPr>
              <p:grpSpPr>
                <a:xfrm>
                  <a:off x="5132387" y="1196975"/>
                  <a:ext cx="4284613" cy="276837"/>
                  <a:chOff x="5132387" y="2176483"/>
                  <a:chExt cx="4284613" cy="276837"/>
                </a:xfrm>
              </p:grpSpPr>
              <p:sp>
                <p:nvSpPr>
                  <p:cNvPr id="54" name="TextBox 53">
                    <a:extLst>
                      <a:ext uri="{FF2B5EF4-FFF2-40B4-BE49-F238E27FC236}">
                        <a16:creationId xmlns:a16="http://schemas.microsoft.com/office/drawing/2014/main" id="{E77DFA55-E0C5-FB6D-0BC5-D00A727CBB57}"/>
                      </a:ext>
                    </a:extLst>
                  </p:cNvPr>
                  <p:cNvSpPr txBox="1"/>
                  <p:nvPr/>
                </p:nvSpPr>
                <p:spPr>
                  <a:xfrm>
                    <a:off x="5132387" y="2210039"/>
                    <a:ext cx="2040623" cy="200055"/>
                  </a:xfrm>
                  <a:prstGeom prst="rect">
                    <a:avLst/>
                  </a:prstGeom>
                  <a:noFill/>
                </p:spPr>
                <p:txBody>
                  <a:bodyPr wrap="none" lIns="0" tIns="0" rIns="0" bIns="0" rtlCol="0">
                    <a:spAutoFit/>
                  </a:bodyPr>
                  <a:lstStyle/>
                  <a:p>
                    <a:pPr>
                      <a:defRPr/>
                    </a:pPr>
                    <a:r>
                      <a:rPr lang="ko-KR" altLang="en-US" sz="1300" dirty="0">
                        <a:ln>
                          <a:solidFill>
                            <a:prstClr val="white">
                              <a:lumMod val="75000"/>
                              <a:alpha val="0"/>
                            </a:prstClr>
                          </a:solidFill>
                        </a:ln>
                        <a:solidFill>
                          <a:srgbClr val="00338D"/>
                        </a:solidFill>
                        <a:latin typeface="KoPub돋움체 Bold" panose="00000800000000000000" pitchFamily="2" charset="-127"/>
                        <a:ea typeface="KoPub돋움체 Bold" panose="00000800000000000000" pitchFamily="2" charset="-127"/>
                        <a:cs typeface="Univers for KPMG"/>
                      </a:rPr>
                      <a:t>말레이시아 </a:t>
                    </a:r>
                    <a:r>
                      <a:rPr lang="ko-KR" altLang="en-US" sz="1300" dirty="0" err="1">
                        <a:ln>
                          <a:solidFill>
                            <a:prstClr val="white">
                              <a:lumMod val="75000"/>
                              <a:alpha val="0"/>
                            </a:prstClr>
                          </a:solidFill>
                        </a:ln>
                        <a:solidFill>
                          <a:srgbClr val="00338D"/>
                        </a:solidFill>
                        <a:latin typeface="KoPub돋움체 Bold" panose="00000800000000000000" pitchFamily="2" charset="-127"/>
                        <a:ea typeface="KoPub돋움체 Bold" panose="00000800000000000000" pitchFamily="2" charset="-127"/>
                        <a:cs typeface="Univers for KPMG"/>
                      </a:rPr>
                      <a:t>타카풀</a:t>
                    </a:r>
                    <a:r>
                      <a:rPr lang="ko-KR" altLang="en-US" sz="1300" dirty="0">
                        <a:ln>
                          <a:solidFill>
                            <a:prstClr val="white">
                              <a:lumMod val="75000"/>
                              <a:alpha val="0"/>
                            </a:prstClr>
                          </a:solidFill>
                        </a:ln>
                        <a:solidFill>
                          <a:srgbClr val="00338D"/>
                        </a:solidFill>
                        <a:latin typeface="KoPub돋움체 Bold" panose="00000800000000000000" pitchFamily="2" charset="-127"/>
                        <a:ea typeface="KoPub돋움체 Bold" panose="00000800000000000000" pitchFamily="2" charset="-127"/>
                        <a:cs typeface="Univers for KPMG"/>
                      </a:rPr>
                      <a:t> 총자산 추이</a:t>
                    </a:r>
                    <a:endParaRPr kumimoji="0" lang="ko-KR" altLang="en-US" sz="1300" b="0" i="0" u="none" strike="noStrike" kern="1200" cap="none" spc="0" normalizeH="0" baseline="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endParaRPr>
                  </a:p>
                </p:txBody>
              </p:sp>
              <p:cxnSp>
                <p:nvCxnSpPr>
                  <p:cNvPr id="55" name="직선 연결선 54">
                    <a:extLst>
                      <a:ext uri="{FF2B5EF4-FFF2-40B4-BE49-F238E27FC236}">
                        <a16:creationId xmlns:a16="http://schemas.microsoft.com/office/drawing/2014/main" id="{936997FE-648F-0DDF-7B9E-B015609F4562}"/>
                      </a:ext>
                    </a:extLst>
                  </p:cNvPr>
                  <p:cNvCxnSpPr/>
                  <p:nvPr/>
                </p:nvCxnSpPr>
                <p:spPr>
                  <a:xfrm>
                    <a:off x="5132387" y="2176483"/>
                    <a:ext cx="4284613"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6" name="직선 연결선 55">
                    <a:extLst>
                      <a:ext uri="{FF2B5EF4-FFF2-40B4-BE49-F238E27FC236}">
                        <a16:creationId xmlns:a16="http://schemas.microsoft.com/office/drawing/2014/main" id="{3E5CE0EB-D28F-2370-2568-EA59525D7000}"/>
                      </a:ext>
                    </a:extLst>
                  </p:cNvPr>
                  <p:cNvCxnSpPr/>
                  <p:nvPr/>
                </p:nvCxnSpPr>
                <p:spPr>
                  <a:xfrm>
                    <a:off x="5132387" y="2453320"/>
                    <a:ext cx="4284613"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52" name="object 38">
                  <a:extLst>
                    <a:ext uri="{FF2B5EF4-FFF2-40B4-BE49-F238E27FC236}">
                      <a16:creationId xmlns:a16="http://schemas.microsoft.com/office/drawing/2014/main" id="{1B2F4B0F-87A3-36D3-C33B-334049C503CF}"/>
                    </a:ext>
                  </a:extLst>
                </p:cNvPr>
                <p:cNvSpPr txBox="1"/>
                <p:nvPr/>
              </p:nvSpPr>
              <p:spPr>
                <a:xfrm>
                  <a:off x="5132387" y="1604642"/>
                  <a:ext cx="648000" cy="123239"/>
                </a:xfrm>
                <a:prstGeom prst="rect">
                  <a:avLst/>
                </a:prstGeom>
              </p:spPr>
              <p:txBody>
                <a:bodyPr vert="horz" wrap="square" lIns="0" tIns="12065" rIns="0" bIns="0" rtlCol="0">
                  <a:spAutoFit/>
                </a:bodyPr>
                <a:lstStyle>
                  <a:defPPr>
                    <a:defRPr lang="en-US"/>
                  </a:defPPr>
                  <a:lvl1pPr marL="12700" marR="5080" lvl="0" indent="0" algn="r" defTabSz="914400" fontAlgn="auto">
                    <a:lnSpc>
                      <a:spcPct val="90000"/>
                    </a:lnSpc>
                    <a:spcBef>
                      <a:spcPts val="95"/>
                    </a:spcBef>
                    <a:spcAft>
                      <a:spcPts val="0"/>
                    </a:spcAft>
                    <a:buClrTx/>
                    <a:buSzTx/>
                    <a:buFontTx/>
                    <a:buNone/>
                    <a:tabLst/>
                    <a:defRPr kumimoji="0" sz="1050" b="0" i="0" u="none" strike="noStrike" cap="none" spc="0" normalizeH="0" baseline="0">
                      <a:ln>
                        <a:noFill/>
                      </a:ln>
                      <a:gradFill>
                        <a:gsLst>
                          <a:gs pos="0">
                            <a:schemeClr val="bg1">
                              <a:lumMod val="65000"/>
                            </a:schemeClr>
                          </a:gs>
                          <a:gs pos="100000">
                            <a:schemeClr val="bg1">
                              <a:lumMod val="65000"/>
                            </a:schemeClr>
                          </a:gs>
                        </a:gsLst>
                        <a:lin ang="5400000" scaled="1"/>
                      </a:gradFill>
                      <a:effectLst/>
                      <a:uLnTx/>
                      <a:uFillTx/>
                      <a:latin typeface="KoPub돋움체 Bold" panose="00000800000000000000" pitchFamily="2" charset="-127"/>
                      <a:ea typeface="KoPub돋움체 Bold" panose="00000800000000000000" pitchFamily="2" charset="-127"/>
                      <a:cs typeface="Calibri"/>
                    </a:defRPr>
                  </a:lvl1pPr>
                </a:lstStyle>
                <a:p>
                  <a:pPr algn="l"/>
                  <a:r>
                    <a:rPr lang="en-US" altLang="ko-KR" sz="800" spc="-50" dirty="0">
                      <a:ln>
                        <a:solidFill>
                          <a:srgbClr val="FD349C">
                            <a:alpha val="0"/>
                          </a:srgbClr>
                        </a:solidFill>
                      </a:ln>
                      <a:solidFill>
                        <a:schemeClr val="tx1">
                          <a:lumMod val="50000"/>
                          <a:lumOff val="50000"/>
                        </a:schemeClr>
                      </a:solidFill>
                      <a:latin typeface="KoPub돋움체 Medium" panose="02020603020101020101" pitchFamily="18" charset="-127"/>
                      <a:ea typeface="KoPub돋움체 Medium" panose="02020603020101020101" pitchFamily="18" charset="-127"/>
                      <a:cs typeface="+mn-cs"/>
                    </a:rPr>
                    <a:t>(</a:t>
                  </a:r>
                  <a:r>
                    <a:rPr lang="ko-KR" altLang="en-US" sz="800" spc="-50" dirty="0">
                      <a:ln>
                        <a:solidFill>
                          <a:srgbClr val="FD349C">
                            <a:alpha val="0"/>
                          </a:srgbClr>
                        </a:solidFill>
                      </a:ln>
                      <a:solidFill>
                        <a:schemeClr val="tx1">
                          <a:lumMod val="50000"/>
                          <a:lumOff val="50000"/>
                        </a:schemeClr>
                      </a:solidFill>
                      <a:latin typeface="KoPub돋움체 Medium" panose="02020603020101020101" pitchFamily="18" charset="-127"/>
                      <a:ea typeface="KoPub돋움체 Medium" panose="02020603020101020101" pitchFamily="18" charset="-127"/>
                      <a:cs typeface="+mn-cs"/>
                    </a:rPr>
                    <a:t>십억 </a:t>
                  </a:r>
                  <a:r>
                    <a:rPr lang="ko-KR" altLang="en-US" sz="800" spc="-50" dirty="0" err="1">
                      <a:ln>
                        <a:solidFill>
                          <a:srgbClr val="FD349C">
                            <a:alpha val="0"/>
                          </a:srgbClr>
                        </a:solidFill>
                      </a:ln>
                      <a:solidFill>
                        <a:schemeClr val="tx1">
                          <a:lumMod val="50000"/>
                          <a:lumOff val="50000"/>
                        </a:schemeClr>
                      </a:solidFill>
                      <a:latin typeface="KoPub돋움체 Medium" panose="02020603020101020101" pitchFamily="18" charset="-127"/>
                      <a:ea typeface="KoPub돋움체 Medium" panose="02020603020101020101" pitchFamily="18" charset="-127"/>
                      <a:cs typeface="+mn-cs"/>
                    </a:rPr>
                    <a:t>링깃</a:t>
                  </a:r>
                  <a:r>
                    <a:rPr lang="en-US" altLang="ko-KR" sz="800" spc="-50" dirty="0">
                      <a:ln>
                        <a:solidFill>
                          <a:srgbClr val="FD349C">
                            <a:alpha val="0"/>
                          </a:srgbClr>
                        </a:solidFill>
                      </a:ln>
                      <a:solidFill>
                        <a:schemeClr val="tx1">
                          <a:lumMod val="50000"/>
                          <a:lumOff val="50000"/>
                        </a:schemeClr>
                      </a:solidFill>
                      <a:latin typeface="KoPub돋움체 Medium" panose="02020603020101020101" pitchFamily="18" charset="-127"/>
                      <a:ea typeface="KoPub돋움체 Medium" panose="02020603020101020101" pitchFamily="18" charset="-127"/>
                      <a:cs typeface="+mn-cs"/>
                    </a:rPr>
                    <a:t>)</a:t>
                  </a:r>
                  <a:endParaRPr lang="ko-KR" altLang="en-US" sz="800" spc="-50" dirty="0">
                    <a:ln>
                      <a:solidFill>
                        <a:srgbClr val="FD349C">
                          <a:alpha val="0"/>
                        </a:srgbClr>
                      </a:solidFill>
                    </a:ln>
                    <a:solidFill>
                      <a:schemeClr val="tx1">
                        <a:lumMod val="50000"/>
                        <a:lumOff val="50000"/>
                      </a:schemeClr>
                    </a:solidFill>
                    <a:latin typeface="KoPub돋움체 Medium" panose="02020603020101020101" pitchFamily="18" charset="-127"/>
                    <a:ea typeface="KoPub돋움체 Medium" panose="02020603020101020101" pitchFamily="18" charset="-127"/>
                    <a:cs typeface="+mn-cs"/>
                  </a:endParaRPr>
                </a:p>
              </p:txBody>
            </p:sp>
            <p:sp>
              <p:nvSpPr>
                <p:cNvPr id="53" name="object 38">
                  <a:extLst>
                    <a:ext uri="{FF2B5EF4-FFF2-40B4-BE49-F238E27FC236}">
                      <a16:creationId xmlns:a16="http://schemas.microsoft.com/office/drawing/2014/main" id="{FCF540C9-B290-5CAA-280C-2EE105D77653}"/>
                    </a:ext>
                  </a:extLst>
                </p:cNvPr>
                <p:cNvSpPr txBox="1"/>
                <p:nvPr/>
              </p:nvSpPr>
              <p:spPr>
                <a:xfrm>
                  <a:off x="8491223" y="1604642"/>
                  <a:ext cx="936000" cy="123239"/>
                </a:xfrm>
                <a:prstGeom prst="rect">
                  <a:avLst/>
                </a:prstGeom>
              </p:spPr>
              <p:txBody>
                <a:bodyPr vert="horz" wrap="square" lIns="0" tIns="12065" rIns="0" bIns="0" rtlCol="0">
                  <a:spAutoFit/>
                </a:bodyPr>
                <a:lstStyle>
                  <a:defPPr>
                    <a:defRPr lang="en-US"/>
                  </a:defPPr>
                  <a:lvl1pPr marL="12700" marR="5080" lvl="0" indent="0" algn="r" defTabSz="914400" fontAlgn="auto">
                    <a:lnSpc>
                      <a:spcPct val="90000"/>
                    </a:lnSpc>
                    <a:spcBef>
                      <a:spcPts val="95"/>
                    </a:spcBef>
                    <a:spcAft>
                      <a:spcPts val="0"/>
                    </a:spcAft>
                    <a:buClrTx/>
                    <a:buSzTx/>
                    <a:buFontTx/>
                    <a:buNone/>
                    <a:tabLst/>
                    <a:defRPr kumimoji="0" sz="1050" b="0" i="0" u="none" strike="noStrike" cap="none" spc="0" normalizeH="0" baseline="0">
                      <a:ln>
                        <a:noFill/>
                      </a:ln>
                      <a:gradFill>
                        <a:gsLst>
                          <a:gs pos="0">
                            <a:schemeClr val="bg1">
                              <a:lumMod val="65000"/>
                            </a:schemeClr>
                          </a:gs>
                          <a:gs pos="100000">
                            <a:schemeClr val="bg1">
                              <a:lumMod val="65000"/>
                            </a:schemeClr>
                          </a:gs>
                        </a:gsLst>
                        <a:lin ang="5400000" scaled="1"/>
                      </a:gradFill>
                      <a:effectLst/>
                      <a:uLnTx/>
                      <a:uFillTx/>
                      <a:latin typeface="KoPub돋움체 Bold" panose="00000800000000000000" pitchFamily="2" charset="-127"/>
                      <a:ea typeface="KoPub돋움체 Bold" panose="00000800000000000000" pitchFamily="2" charset="-127"/>
                      <a:cs typeface="Calibri"/>
                    </a:defRPr>
                  </a:lvl1pPr>
                </a:lstStyle>
                <a:p>
                  <a:r>
                    <a:rPr lang="en-US" altLang="ko-KR" sz="800" spc="-50" dirty="0">
                      <a:ln>
                        <a:solidFill>
                          <a:srgbClr val="FD349C">
                            <a:alpha val="0"/>
                          </a:srgbClr>
                        </a:solidFill>
                      </a:ln>
                      <a:solidFill>
                        <a:schemeClr val="tx1">
                          <a:lumMod val="50000"/>
                          <a:lumOff val="50000"/>
                        </a:schemeClr>
                      </a:solidFill>
                      <a:latin typeface="KoPub돋움체 Medium" panose="02020603020101020101" pitchFamily="18" charset="-127"/>
                      <a:ea typeface="KoPub돋움체 Medium" panose="02020603020101020101" pitchFamily="18" charset="-127"/>
                      <a:cs typeface="+mn-cs"/>
                    </a:rPr>
                    <a:t>(%)</a:t>
                  </a:r>
                  <a:endParaRPr sz="800" spc="-50" dirty="0">
                    <a:ln>
                      <a:solidFill>
                        <a:srgbClr val="FD349C">
                          <a:alpha val="0"/>
                        </a:srgbClr>
                      </a:solidFill>
                    </a:ln>
                    <a:solidFill>
                      <a:schemeClr val="tx1">
                        <a:lumMod val="50000"/>
                        <a:lumOff val="50000"/>
                      </a:schemeClr>
                    </a:solidFill>
                    <a:latin typeface="KoPub돋움체 Medium" panose="02020603020101020101" pitchFamily="18" charset="-127"/>
                    <a:ea typeface="KoPub돋움체 Medium" panose="02020603020101020101" pitchFamily="18" charset="-127"/>
                    <a:cs typeface="+mn-cs"/>
                  </a:endParaRPr>
                </a:p>
              </p:txBody>
            </p:sp>
          </p:grpSp>
          <p:graphicFrame>
            <p:nvGraphicFramePr>
              <p:cNvPr id="40" name="차트 39">
                <a:extLst>
                  <a:ext uri="{FF2B5EF4-FFF2-40B4-BE49-F238E27FC236}">
                    <a16:creationId xmlns:a16="http://schemas.microsoft.com/office/drawing/2014/main" id="{8E39EBFD-B2C1-675C-EB69-4BA646F4456A}"/>
                  </a:ext>
                </a:extLst>
              </p:cNvPr>
              <p:cNvGraphicFramePr/>
              <p:nvPr>
                <p:extLst>
                  <p:ext uri="{D42A27DB-BD31-4B8C-83A1-F6EECF244321}">
                    <p14:modId xmlns:p14="http://schemas.microsoft.com/office/powerpoint/2010/main" val="2936130342"/>
                  </p:ext>
                </p:extLst>
              </p:nvPr>
            </p:nvGraphicFramePr>
            <p:xfrm>
              <a:off x="5132387" y="1697545"/>
              <a:ext cx="4294836" cy="3058931"/>
            </p:xfrm>
            <a:graphic>
              <a:graphicData uri="http://schemas.openxmlformats.org/drawingml/2006/chart">
                <c:chart xmlns:c="http://schemas.openxmlformats.org/drawingml/2006/chart" xmlns:r="http://schemas.openxmlformats.org/officeDocument/2006/relationships" r:id="rId6"/>
              </a:graphicData>
            </a:graphic>
          </p:graphicFrame>
        </p:grpSp>
        <p:sp>
          <p:nvSpPr>
            <p:cNvPr id="33" name="TextBox 32">
              <a:extLst>
                <a:ext uri="{FF2B5EF4-FFF2-40B4-BE49-F238E27FC236}">
                  <a16:creationId xmlns:a16="http://schemas.microsoft.com/office/drawing/2014/main" id="{7F962571-886C-ED56-5CAC-46958FD24539}"/>
                </a:ext>
              </a:extLst>
            </p:cNvPr>
            <p:cNvSpPr txBox="1"/>
            <p:nvPr/>
          </p:nvSpPr>
          <p:spPr>
            <a:xfrm>
              <a:off x="478777" y="5175062"/>
              <a:ext cx="4294800" cy="1022400"/>
            </a:xfrm>
            <a:prstGeom prst="rect">
              <a:avLst/>
            </a:prstGeom>
            <a:solidFill>
              <a:srgbClr val="DEF7FF"/>
            </a:solidFill>
            <a:ln w="3175">
              <a:solidFill>
                <a:srgbClr val="99E3FB"/>
              </a:solidFill>
            </a:ln>
          </p:spPr>
          <p:txBody>
            <a:bodyPr wrap="square" lIns="108000" tIns="72000" rIns="108000" bIns="72000" anchor="t">
              <a:noAutofit/>
            </a:bodyPr>
            <a:lstStyle>
              <a:defPPr>
                <a:defRPr lang="en-US"/>
              </a:defPPr>
              <a:lvl1pPr marL="108000" indent="-108000" defTabSz="457200">
                <a:lnSpc>
                  <a:spcPct val="110000"/>
                </a:lnSpc>
                <a:spcAft>
                  <a:spcPts val="300"/>
                </a:spcAft>
                <a:buClr>
                  <a:schemeClr val="tx1">
                    <a:lumMod val="85000"/>
                    <a:lumOff val="15000"/>
                  </a:schemeClr>
                </a:buClr>
                <a:buFont typeface="Arial" panose="020B0604020202020204" pitchFamily="34" charset="0"/>
                <a:buChar char="•"/>
                <a:defRPr sz="1000" b="1">
                  <a:ln>
                    <a:solidFill>
                      <a:schemeClr val="accent5">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altLang="ko-KR" dirty="0"/>
                <a:t>2021</a:t>
              </a:r>
              <a:r>
                <a:rPr lang="ko-KR" altLang="en-US" dirty="0"/>
                <a:t>년 기준 </a:t>
              </a:r>
              <a:r>
                <a:rPr lang="ko-KR" altLang="en-US" dirty="0" err="1"/>
                <a:t>타카풀</a:t>
              </a:r>
              <a:r>
                <a:rPr lang="ko-KR" altLang="en-US" dirty="0"/>
                <a:t> 총자산은 </a:t>
              </a:r>
              <a:r>
                <a:rPr lang="en-US" altLang="ko-KR" dirty="0"/>
                <a:t>458.0</a:t>
              </a:r>
              <a:r>
                <a:rPr lang="ko-KR" altLang="en-US" dirty="0"/>
                <a:t>억 </a:t>
              </a:r>
              <a:r>
                <a:rPr lang="ko-KR" altLang="en-US" dirty="0" err="1"/>
                <a:t>링깃을</a:t>
              </a:r>
              <a:r>
                <a:rPr lang="ko-KR" altLang="en-US" dirty="0"/>
                <a:t> 기록 중</a:t>
              </a:r>
              <a:endParaRPr lang="en-US" altLang="ko-KR" dirty="0"/>
            </a:p>
            <a:p>
              <a:pPr marL="266700" indent="-174625">
                <a:buClr>
                  <a:schemeClr val="tx1">
                    <a:lumMod val="75000"/>
                    <a:lumOff val="25000"/>
                  </a:schemeClr>
                </a:buClr>
                <a:buFontTx/>
                <a:buChar char="-"/>
              </a:pPr>
              <a:r>
                <a:rPr lang="en-US" altLang="ko-KR" b="0" dirty="0">
                  <a:solidFill>
                    <a:schemeClr val="tx1">
                      <a:lumMod val="75000"/>
                      <a:lumOff val="25000"/>
                    </a:schemeClr>
                  </a:solidFill>
                </a:rPr>
                <a:t>2021</a:t>
              </a:r>
              <a:r>
                <a:rPr lang="ko-KR" altLang="en-US" b="0" dirty="0">
                  <a:solidFill>
                    <a:schemeClr val="tx1">
                      <a:lumMod val="75000"/>
                      <a:lumOff val="25000"/>
                    </a:schemeClr>
                  </a:solidFill>
                </a:rPr>
                <a:t>년 기준 패밀리 </a:t>
              </a:r>
              <a:r>
                <a:rPr lang="ko-KR" altLang="en-US" b="0" dirty="0" err="1">
                  <a:solidFill>
                    <a:schemeClr val="tx1">
                      <a:lumMod val="75000"/>
                      <a:lumOff val="25000"/>
                    </a:schemeClr>
                  </a:solidFill>
                </a:rPr>
                <a:t>타카풀의</a:t>
              </a:r>
              <a:r>
                <a:rPr lang="ko-KR" altLang="en-US" b="0" dirty="0">
                  <a:solidFill>
                    <a:schemeClr val="tx1">
                      <a:lumMod val="75000"/>
                      <a:lumOff val="25000"/>
                    </a:schemeClr>
                  </a:solidFill>
                </a:rPr>
                <a:t> 총자산은 </a:t>
              </a:r>
              <a:r>
                <a:rPr lang="en-US" altLang="ko-KR" b="0" dirty="0">
                  <a:solidFill>
                    <a:schemeClr val="tx1">
                      <a:lumMod val="75000"/>
                      <a:lumOff val="25000"/>
                    </a:schemeClr>
                  </a:solidFill>
                </a:rPr>
                <a:t>402.6</a:t>
              </a:r>
              <a:r>
                <a:rPr lang="ko-KR" altLang="en-US" b="0" dirty="0">
                  <a:solidFill>
                    <a:schemeClr val="tx1">
                      <a:lumMod val="75000"/>
                      <a:lumOff val="25000"/>
                    </a:schemeClr>
                  </a:solidFill>
                </a:rPr>
                <a:t>억 </a:t>
              </a:r>
              <a:r>
                <a:rPr lang="ko-KR" altLang="en-US" b="0" dirty="0" err="1">
                  <a:solidFill>
                    <a:schemeClr val="tx1">
                      <a:lumMod val="75000"/>
                      <a:lumOff val="25000"/>
                    </a:schemeClr>
                  </a:solidFill>
                </a:rPr>
                <a:t>링깃</a:t>
              </a:r>
              <a:r>
                <a:rPr lang="en-US" altLang="ko-KR" b="0" dirty="0">
                  <a:solidFill>
                    <a:schemeClr val="tx1">
                      <a:lumMod val="75000"/>
                      <a:lumOff val="25000"/>
                    </a:schemeClr>
                  </a:solidFill>
                </a:rPr>
                <a:t>, </a:t>
              </a:r>
              <a:r>
                <a:rPr lang="ko-KR" altLang="en-US" b="0" dirty="0">
                  <a:solidFill>
                    <a:schemeClr val="tx1">
                      <a:lumMod val="75000"/>
                      <a:lumOff val="25000"/>
                    </a:schemeClr>
                  </a:solidFill>
                </a:rPr>
                <a:t>제너럴 </a:t>
              </a:r>
              <a:r>
                <a:rPr lang="ko-KR" altLang="en-US" b="0" dirty="0" err="1">
                  <a:solidFill>
                    <a:schemeClr val="tx1">
                      <a:lumMod val="75000"/>
                      <a:lumOff val="25000"/>
                    </a:schemeClr>
                  </a:solidFill>
                </a:rPr>
                <a:t>타카풀의</a:t>
              </a:r>
              <a:r>
                <a:rPr lang="ko-KR" altLang="en-US" b="0" dirty="0">
                  <a:solidFill>
                    <a:schemeClr val="tx1">
                      <a:lumMod val="75000"/>
                      <a:lumOff val="25000"/>
                    </a:schemeClr>
                  </a:solidFill>
                </a:rPr>
                <a:t> 총자산은 </a:t>
              </a:r>
              <a:r>
                <a:rPr lang="en-US" altLang="ko-KR" b="0" dirty="0">
                  <a:solidFill>
                    <a:schemeClr val="tx1">
                      <a:lumMod val="75000"/>
                      <a:lumOff val="25000"/>
                    </a:schemeClr>
                  </a:solidFill>
                </a:rPr>
                <a:t>55.4</a:t>
              </a:r>
              <a:r>
                <a:rPr lang="ko-KR" altLang="en-US" b="0" dirty="0">
                  <a:solidFill>
                    <a:schemeClr val="tx1">
                      <a:lumMod val="75000"/>
                      <a:lumOff val="25000"/>
                    </a:schemeClr>
                  </a:solidFill>
                </a:rPr>
                <a:t>억 </a:t>
              </a:r>
              <a:r>
                <a:rPr lang="ko-KR" altLang="en-US" b="0" dirty="0" err="1">
                  <a:solidFill>
                    <a:schemeClr val="tx1">
                      <a:lumMod val="75000"/>
                      <a:lumOff val="25000"/>
                    </a:schemeClr>
                  </a:solidFill>
                </a:rPr>
                <a:t>링깃을</a:t>
              </a:r>
              <a:r>
                <a:rPr lang="ko-KR" altLang="en-US" b="0" dirty="0">
                  <a:solidFill>
                    <a:schemeClr val="tx1">
                      <a:lumMod val="75000"/>
                      <a:lumOff val="25000"/>
                    </a:schemeClr>
                  </a:solidFill>
                </a:rPr>
                <a:t> 기록</a:t>
              </a:r>
              <a:endParaRPr lang="en-US" altLang="ko-KR" b="0" dirty="0">
                <a:solidFill>
                  <a:schemeClr val="tx1">
                    <a:lumMod val="75000"/>
                    <a:lumOff val="25000"/>
                  </a:schemeClr>
                </a:solidFill>
              </a:endParaRPr>
            </a:p>
            <a:p>
              <a:pPr marL="266700" indent="-174625">
                <a:buClr>
                  <a:schemeClr val="tx1">
                    <a:lumMod val="75000"/>
                    <a:lumOff val="25000"/>
                  </a:schemeClr>
                </a:buClr>
                <a:buFontTx/>
                <a:buChar char="-"/>
              </a:pPr>
              <a:r>
                <a:rPr lang="ko-KR" altLang="en-US" b="0" dirty="0" err="1">
                  <a:solidFill>
                    <a:schemeClr val="tx1">
                      <a:lumMod val="75000"/>
                      <a:lumOff val="25000"/>
                    </a:schemeClr>
                  </a:solidFill>
                </a:rPr>
                <a:t>타카풀</a:t>
              </a:r>
              <a:r>
                <a:rPr lang="ko-KR" altLang="en-US" b="0" dirty="0">
                  <a:solidFill>
                    <a:schemeClr val="tx1">
                      <a:lumMod val="75000"/>
                      <a:lumOff val="25000"/>
                    </a:schemeClr>
                  </a:solidFill>
                </a:rPr>
                <a:t> 총자산은 말레이시아 보험산업</a:t>
              </a:r>
              <a:r>
                <a:rPr lang="en-US" altLang="ko-KR" b="0" dirty="0">
                  <a:solidFill>
                    <a:schemeClr val="tx1">
                      <a:lumMod val="75000"/>
                      <a:lumOff val="25000"/>
                    </a:schemeClr>
                  </a:solidFill>
                </a:rPr>
                <a:t>(</a:t>
              </a:r>
              <a:r>
                <a:rPr lang="ko-KR" altLang="en-US" b="0" dirty="0" err="1">
                  <a:solidFill>
                    <a:schemeClr val="tx1">
                      <a:lumMod val="75000"/>
                      <a:lumOff val="25000"/>
                    </a:schemeClr>
                  </a:solidFill>
                </a:rPr>
                <a:t>타카풀</a:t>
              </a:r>
              <a:r>
                <a:rPr lang="ko-KR" altLang="en-US" b="0" dirty="0">
                  <a:solidFill>
                    <a:schemeClr val="tx1">
                      <a:lumMod val="75000"/>
                      <a:lumOff val="25000"/>
                    </a:schemeClr>
                  </a:solidFill>
                </a:rPr>
                <a:t> 시장 포함</a:t>
              </a:r>
              <a:r>
                <a:rPr lang="en-US" altLang="ko-KR" b="0" dirty="0">
                  <a:solidFill>
                    <a:schemeClr val="tx1">
                      <a:lumMod val="75000"/>
                      <a:lumOff val="25000"/>
                    </a:schemeClr>
                  </a:solidFill>
                </a:rPr>
                <a:t>)</a:t>
              </a:r>
              <a:r>
                <a:rPr lang="ko-KR" altLang="en-US" b="0" dirty="0">
                  <a:solidFill>
                    <a:schemeClr val="tx1">
                      <a:lumMod val="75000"/>
                      <a:lumOff val="25000"/>
                    </a:schemeClr>
                  </a:solidFill>
                </a:rPr>
                <a:t>의 총자산 중 </a:t>
              </a:r>
              <a:r>
                <a:rPr lang="en-US" altLang="ko-KR" b="0" dirty="0">
                  <a:solidFill>
                    <a:schemeClr val="tx1">
                      <a:lumMod val="75000"/>
                      <a:lumOff val="25000"/>
                    </a:schemeClr>
                  </a:solidFill>
                </a:rPr>
                <a:t>14.1%</a:t>
              </a:r>
              <a:r>
                <a:rPr lang="ko-KR" altLang="en-US" b="0" dirty="0">
                  <a:solidFill>
                    <a:schemeClr val="tx1">
                      <a:lumMod val="75000"/>
                      <a:lumOff val="25000"/>
                    </a:schemeClr>
                  </a:solidFill>
                </a:rPr>
                <a:t>의 비중을 차지</a:t>
              </a:r>
              <a:endParaRPr lang="en-US" altLang="ko-KR" b="0" dirty="0">
                <a:solidFill>
                  <a:schemeClr val="tx1">
                    <a:lumMod val="75000"/>
                    <a:lumOff val="25000"/>
                  </a:schemeClr>
                </a:solidFill>
              </a:endParaRPr>
            </a:p>
            <a:p>
              <a:endParaRPr lang="ko-KR" altLang="en-US" b="0" dirty="0">
                <a:solidFill>
                  <a:schemeClr val="tx1">
                    <a:lumMod val="75000"/>
                    <a:lumOff val="25000"/>
                  </a:schemeClr>
                </a:solidFill>
              </a:endParaRPr>
            </a:p>
          </p:txBody>
        </p:sp>
        <p:sp>
          <p:nvSpPr>
            <p:cNvPr id="34" name="TextBox 33">
              <a:extLst>
                <a:ext uri="{FF2B5EF4-FFF2-40B4-BE49-F238E27FC236}">
                  <a16:creationId xmlns:a16="http://schemas.microsoft.com/office/drawing/2014/main" id="{1B172DC3-DE1F-F575-D098-0B5132CE0743}"/>
                </a:ext>
              </a:extLst>
            </p:cNvPr>
            <p:cNvSpPr txBox="1"/>
            <p:nvPr/>
          </p:nvSpPr>
          <p:spPr>
            <a:xfrm>
              <a:off x="478777" y="4747995"/>
              <a:ext cx="4294800" cy="318924"/>
            </a:xfrm>
            <a:prstGeom prst="rect">
              <a:avLst/>
            </a:prstGeom>
            <a:noFill/>
            <a:ln>
              <a:noFill/>
            </a:ln>
          </p:spPr>
          <p:txBody>
            <a:bodyPr wrap="square" lIns="0" tIns="72000" rIns="0" bIns="0" rtlCol="0" anchor="t">
              <a:spAutoFit/>
            </a:bodyPr>
            <a:lstStyle>
              <a:defPPr>
                <a:defRPr lang="en-US"/>
              </a:defPPr>
              <a:lvl1pPr lvl="0">
                <a:defRPr sz="800">
                  <a:ln>
                    <a:solidFill>
                      <a:prstClr val="white">
                        <a:lumMod val="75000"/>
                        <a:alpha val="0"/>
                      </a:prstClr>
                    </a:solidFill>
                  </a:ln>
                  <a:solidFill>
                    <a:prstClr val="white">
                      <a:lumMod val="50000"/>
                    </a:prstClr>
                  </a:solidFill>
                  <a:latin typeface="KoPub돋움체 Medium" panose="00000600000000000000" pitchFamily="2" charset="-127"/>
                  <a:ea typeface="KoPub돋움체 Medium" panose="00000600000000000000" pitchFamily="2" charset="-127"/>
                </a:defRPr>
              </a:lvl1pPr>
            </a:lstStyle>
            <a:p>
              <a:r>
                <a:rPr lang="en-US" altLang="ko-KR" dirty="0">
                  <a:solidFill>
                    <a:schemeClr val="bg1">
                      <a:lumMod val="50000"/>
                    </a:schemeClr>
                  </a:solidFill>
                </a:rPr>
                <a:t>Source: Bank Negara Malaysia, Statista, </a:t>
              </a:r>
              <a:r>
                <a:rPr lang="ko-KR" altLang="en-US" dirty="0" err="1">
                  <a:solidFill>
                    <a:schemeClr val="bg1">
                      <a:lumMod val="50000"/>
                    </a:schemeClr>
                  </a:solidFill>
                </a:rPr>
                <a:t>삼정</a:t>
              </a:r>
              <a:r>
                <a:rPr lang="en-US" altLang="ko-KR" dirty="0">
                  <a:solidFill>
                    <a:schemeClr val="bg1">
                      <a:lumMod val="50000"/>
                    </a:schemeClr>
                  </a:solidFill>
                </a:rPr>
                <a:t>KPMG </a:t>
              </a:r>
              <a:r>
                <a:rPr lang="ko-KR" altLang="en-US" dirty="0">
                  <a:solidFill>
                    <a:schemeClr val="bg1">
                      <a:lumMod val="50000"/>
                    </a:schemeClr>
                  </a:solidFill>
                </a:rPr>
                <a:t>경제연구원 재구성</a:t>
              </a:r>
              <a:endParaRPr lang="en-US" altLang="ko-KR" dirty="0">
                <a:solidFill>
                  <a:schemeClr val="bg1">
                    <a:lumMod val="50000"/>
                  </a:schemeClr>
                </a:solidFill>
              </a:endParaRPr>
            </a:p>
            <a:p>
              <a:r>
                <a:rPr lang="en-US" altLang="ko-KR" dirty="0">
                  <a:solidFill>
                    <a:schemeClr val="bg1">
                      <a:lumMod val="50000"/>
                    </a:schemeClr>
                  </a:solidFill>
                </a:rPr>
                <a:t>Note: </a:t>
              </a:r>
              <a:r>
                <a:rPr lang="ko-KR" altLang="en-US" dirty="0">
                  <a:solidFill>
                    <a:schemeClr val="bg1">
                      <a:lumMod val="50000"/>
                    </a:schemeClr>
                  </a:solidFill>
                </a:rPr>
                <a:t>*</a:t>
              </a:r>
              <a:r>
                <a:rPr lang="ko-KR" altLang="en-US" dirty="0" err="1">
                  <a:solidFill>
                    <a:schemeClr val="bg1">
                      <a:lumMod val="50000"/>
                    </a:schemeClr>
                  </a:solidFill>
                </a:rPr>
                <a:t>타카풀</a:t>
              </a:r>
              <a:r>
                <a:rPr lang="ko-KR" altLang="en-US" dirty="0">
                  <a:solidFill>
                    <a:schemeClr val="bg1">
                      <a:lumMod val="50000"/>
                    </a:schemeClr>
                  </a:solidFill>
                </a:rPr>
                <a:t> 총자산</a:t>
              </a:r>
              <a:r>
                <a:rPr lang="en-US" altLang="ko-KR" dirty="0">
                  <a:solidFill>
                    <a:schemeClr val="bg1">
                      <a:lumMod val="50000"/>
                    </a:schemeClr>
                  </a:solidFill>
                </a:rPr>
                <a:t>/(</a:t>
              </a:r>
              <a:r>
                <a:rPr lang="ko-KR" altLang="en-US" dirty="0">
                  <a:solidFill>
                    <a:schemeClr val="bg1">
                      <a:lumMod val="50000"/>
                    </a:schemeClr>
                  </a:solidFill>
                </a:rPr>
                <a:t>보험산업 총자산 </a:t>
              </a:r>
              <a:r>
                <a:rPr lang="en-US" altLang="ko-KR" dirty="0">
                  <a:solidFill>
                    <a:schemeClr val="bg1">
                      <a:lumMod val="50000"/>
                    </a:schemeClr>
                  </a:solidFill>
                </a:rPr>
                <a:t>+</a:t>
              </a:r>
              <a:r>
                <a:rPr lang="ko-KR" altLang="en-US" dirty="0">
                  <a:solidFill>
                    <a:schemeClr val="bg1">
                      <a:lumMod val="50000"/>
                    </a:schemeClr>
                  </a:solidFill>
                </a:rPr>
                <a:t> </a:t>
              </a:r>
              <a:r>
                <a:rPr lang="ko-KR" altLang="en-US" dirty="0" err="1">
                  <a:solidFill>
                    <a:schemeClr val="bg1">
                      <a:lumMod val="50000"/>
                    </a:schemeClr>
                  </a:solidFill>
                </a:rPr>
                <a:t>타카풀</a:t>
              </a:r>
              <a:r>
                <a:rPr lang="ko-KR" altLang="en-US" dirty="0">
                  <a:solidFill>
                    <a:schemeClr val="bg1">
                      <a:lumMod val="50000"/>
                    </a:schemeClr>
                  </a:solidFill>
                </a:rPr>
                <a:t> 총자산</a:t>
              </a:r>
              <a:r>
                <a:rPr lang="en-US" altLang="ko-KR" dirty="0">
                  <a:solidFill>
                    <a:schemeClr val="bg1">
                      <a:lumMod val="50000"/>
                    </a:schemeClr>
                  </a:solidFill>
                </a:rPr>
                <a:t>)</a:t>
              </a:r>
              <a:endParaRPr lang="ko-KR" altLang="en-US" dirty="0">
                <a:solidFill>
                  <a:schemeClr val="bg1">
                    <a:lumMod val="50000"/>
                  </a:schemeClr>
                </a:solidFill>
              </a:endParaRPr>
            </a:p>
          </p:txBody>
        </p:sp>
      </p:grpSp>
      <p:grpSp>
        <p:nvGrpSpPr>
          <p:cNvPr id="4" name="그룹 3">
            <a:extLst>
              <a:ext uri="{FF2B5EF4-FFF2-40B4-BE49-F238E27FC236}">
                <a16:creationId xmlns:a16="http://schemas.microsoft.com/office/drawing/2014/main" id="{3503C93F-5529-CAE1-2B47-B8B1F85981E2}"/>
              </a:ext>
            </a:extLst>
          </p:cNvPr>
          <p:cNvGrpSpPr/>
          <p:nvPr/>
        </p:nvGrpSpPr>
        <p:grpSpPr>
          <a:xfrm>
            <a:off x="479806" y="1196975"/>
            <a:ext cx="4294836" cy="5000486"/>
            <a:chOff x="5132351" y="1196975"/>
            <a:chExt cx="4294836" cy="5000486"/>
          </a:xfrm>
        </p:grpSpPr>
        <p:grpSp>
          <p:nvGrpSpPr>
            <p:cNvPr id="5" name="그룹 4">
              <a:extLst>
                <a:ext uri="{FF2B5EF4-FFF2-40B4-BE49-F238E27FC236}">
                  <a16:creationId xmlns:a16="http://schemas.microsoft.com/office/drawing/2014/main" id="{E9AD5757-ECD7-22C0-1DA2-DBF8EA444387}"/>
                </a:ext>
              </a:extLst>
            </p:cNvPr>
            <p:cNvGrpSpPr/>
            <p:nvPr/>
          </p:nvGrpSpPr>
          <p:grpSpPr>
            <a:xfrm>
              <a:off x="5132387" y="1196975"/>
              <a:ext cx="4294800" cy="5000486"/>
              <a:chOff x="478777" y="1196975"/>
              <a:chExt cx="4294800" cy="5000486"/>
            </a:xfrm>
          </p:grpSpPr>
          <p:grpSp>
            <p:nvGrpSpPr>
              <p:cNvPr id="15" name="그룹 14">
                <a:extLst>
                  <a:ext uri="{FF2B5EF4-FFF2-40B4-BE49-F238E27FC236}">
                    <a16:creationId xmlns:a16="http://schemas.microsoft.com/office/drawing/2014/main" id="{9E9657CC-725D-C593-939D-DAFCEA3A06B4}"/>
                  </a:ext>
                </a:extLst>
              </p:cNvPr>
              <p:cNvGrpSpPr/>
              <p:nvPr/>
            </p:nvGrpSpPr>
            <p:grpSpPr>
              <a:xfrm>
                <a:off x="478777" y="1196975"/>
                <a:ext cx="4284613" cy="530906"/>
                <a:chOff x="5132387" y="1196975"/>
                <a:chExt cx="4284613" cy="530906"/>
              </a:xfrm>
            </p:grpSpPr>
            <p:grpSp>
              <p:nvGrpSpPr>
                <p:cNvPr id="18" name="그룹 17">
                  <a:extLst>
                    <a:ext uri="{FF2B5EF4-FFF2-40B4-BE49-F238E27FC236}">
                      <a16:creationId xmlns:a16="http://schemas.microsoft.com/office/drawing/2014/main" id="{BD57B959-5EBB-9571-4014-94D18C8E147D}"/>
                    </a:ext>
                  </a:extLst>
                </p:cNvPr>
                <p:cNvGrpSpPr/>
                <p:nvPr/>
              </p:nvGrpSpPr>
              <p:grpSpPr>
                <a:xfrm>
                  <a:off x="5132387" y="1196975"/>
                  <a:ext cx="4284613" cy="276837"/>
                  <a:chOff x="5132387" y="2176483"/>
                  <a:chExt cx="4284613" cy="276837"/>
                </a:xfrm>
              </p:grpSpPr>
              <p:sp>
                <p:nvSpPr>
                  <p:cNvPr id="20" name="TextBox 19">
                    <a:extLst>
                      <a:ext uri="{FF2B5EF4-FFF2-40B4-BE49-F238E27FC236}">
                        <a16:creationId xmlns:a16="http://schemas.microsoft.com/office/drawing/2014/main" id="{C19CB230-6C30-1568-5EC4-7C7741F4FA55}"/>
                      </a:ext>
                    </a:extLst>
                  </p:cNvPr>
                  <p:cNvSpPr txBox="1"/>
                  <p:nvPr/>
                </p:nvSpPr>
                <p:spPr>
                  <a:xfrm>
                    <a:off x="5132387" y="2210039"/>
                    <a:ext cx="2234586" cy="200055"/>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ko-KR" altLang="en-US" sz="1300" dirty="0">
                        <a:ln>
                          <a:solidFill>
                            <a:prstClr val="white">
                              <a:lumMod val="75000"/>
                              <a:alpha val="0"/>
                            </a:prstClr>
                          </a:solidFill>
                        </a:ln>
                        <a:solidFill>
                          <a:srgbClr val="00338D"/>
                        </a:solidFill>
                        <a:latin typeface="KoPub돋움체 Bold" panose="00000800000000000000" pitchFamily="2" charset="-127"/>
                        <a:ea typeface="KoPub돋움체 Bold" panose="00000800000000000000" pitchFamily="2" charset="-127"/>
                        <a:cs typeface="Univers for KPMG"/>
                      </a:rPr>
                      <a:t>말레이시아 </a:t>
                    </a:r>
                    <a:r>
                      <a:rPr lang="ko-KR" altLang="en-US" sz="1300" dirty="0" err="1">
                        <a:ln>
                          <a:solidFill>
                            <a:prstClr val="white">
                              <a:lumMod val="75000"/>
                              <a:alpha val="0"/>
                            </a:prstClr>
                          </a:solidFill>
                        </a:ln>
                        <a:solidFill>
                          <a:srgbClr val="00338D"/>
                        </a:solidFill>
                        <a:latin typeface="KoPub돋움체 Bold" panose="00000800000000000000" pitchFamily="2" charset="-127"/>
                        <a:ea typeface="KoPub돋움체 Bold" panose="00000800000000000000" pitchFamily="2" charset="-127"/>
                        <a:cs typeface="Univers for KPMG"/>
                      </a:rPr>
                      <a:t>타카풀밀도</a:t>
                    </a:r>
                    <a:r>
                      <a:rPr lang="ko-KR" altLang="en-US" sz="1300" dirty="0">
                        <a:ln>
                          <a:solidFill>
                            <a:prstClr val="white">
                              <a:lumMod val="75000"/>
                              <a:alpha val="0"/>
                            </a:prstClr>
                          </a:solidFill>
                        </a:ln>
                        <a:solidFill>
                          <a:srgbClr val="00338D"/>
                        </a:solidFill>
                        <a:latin typeface="KoPub돋움체 Bold" panose="00000800000000000000" pitchFamily="2" charset="-127"/>
                        <a:ea typeface="KoPub돋움체 Bold" panose="00000800000000000000" pitchFamily="2" charset="-127"/>
                        <a:cs typeface="Univers for KPMG"/>
                      </a:rPr>
                      <a:t> 및 침투도</a:t>
                    </a:r>
                    <a:endParaRPr kumimoji="0" lang="ko-KR" altLang="en-US" sz="1300" b="0" i="0" u="none" strike="noStrike" kern="1200" cap="none" spc="0" normalizeH="0" baseline="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endParaRPr>
                  </a:p>
                </p:txBody>
              </p:sp>
              <p:cxnSp>
                <p:nvCxnSpPr>
                  <p:cNvPr id="21" name="직선 연결선 20">
                    <a:extLst>
                      <a:ext uri="{FF2B5EF4-FFF2-40B4-BE49-F238E27FC236}">
                        <a16:creationId xmlns:a16="http://schemas.microsoft.com/office/drawing/2014/main" id="{85AB395E-76B7-0750-9E1C-17EE8EC7C424}"/>
                      </a:ext>
                    </a:extLst>
                  </p:cNvPr>
                  <p:cNvCxnSpPr/>
                  <p:nvPr/>
                </p:nvCxnSpPr>
                <p:spPr>
                  <a:xfrm>
                    <a:off x="5132387" y="2176483"/>
                    <a:ext cx="4284613"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2" name="직선 연결선 21">
                    <a:extLst>
                      <a:ext uri="{FF2B5EF4-FFF2-40B4-BE49-F238E27FC236}">
                        <a16:creationId xmlns:a16="http://schemas.microsoft.com/office/drawing/2014/main" id="{921BA7C9-FF66-AC91-D4FD-24A54C2C7A6C}"/>
                      </a:ext>
                    </a:extLst>
                  </p:cNvPr>
                  <p:cNvCxnSpPr/>
                  <p:nvPr/>
                </p:nvCxnSpPr>
                <p:spPr>
                  <a:xfrm>
                    <a:off x="5132387" y="2453320"/>
                    <a:ext cx="4284613"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19" name="object 38">
                  <a:extLst>
                    <a:ext uri="{FF2B5EF4-FFF2-40B4-BE49-F238E27FC236}">
                      <a16:creationId xmlns:a16="http://schemas.microsoft.com/office/drawing/2014/main" id="{83C9282F-33A0-EC8D-4A77-D69AD203D96C}"/>
                    </a:ext>
                  </a:extLst>
                </p:cNvPr>
                <p:cNvSpPr txBox="1"/>
                <p:nvPr/>
              </p:nvSpPr>
              <p:spPr>
                <a:xfrm>
                  <a:off x="5132387" y="1604642"/>
                  <a:ext cx="648000" cy="123239"/>
                </a:xfrm>
                <a:prstGeom prst="rect">
                  <a:avLst/>
                </a:prstGeom>
              </p:spPr>
              <p:txBody>
                <a:bodyPr vert="horz" wrap="square" lIns="0" tIns="12065" rIns="0" bIns="0" rtlCol="0">
                  <a:spAutoFit/>
                </a:bodyPr>
                <a:lstStyle>
                  <a:defPPr>
                    <a:defRPr lang="en-US"/>
                  </a:defPPr>
                  <a:lvl1pPr marL="12700" marR="5080" lvl="0" indent="0" algn="r" defTabSz="914400" fontAlgn="auto">
                    <a:lnSpc>
                      <a:spcPct val="90000"/>
                    </a:lnSpc>
                    <a:spcBef>
                      <a:spcPts val="95"/>
                    </a:spcBef>
                    <a:spcAft>
                      <a:spcPts val="0"/>
                    </a:spcAft>
                    <a:buClrTx/>
                    <a:buSzTx/>
                    <a:buFontTx/>
                    <a:buNone/>
                    <a:tabLst/>
                    <a:defRPr kumimoji="0" sz="1050" b="0" i="0" u="none" strike="noStrike" cap="none" spc="0" normalizeH="0" baseline="0">
                      <a:ln>
                        <a:noFill/>
                      </a:ln>
                      <a:gradFill>
                        <a:gsLst>
                          <a:gs pos="0">
                            <a:schemeClr val="bg1">
                              <a:lumMod val="65000"/>
                            </a:schemeClr>
                          </a:gs>
                          <a:gs pos="100000">
                            <a:schemeClr val="bg1">
                              <a:lumMod val="65000"/>
                            </a:schemeClr>
                          </a:gs>
                        </a:gsLst>
                        <a:lin ang="5400000" scaled="1"/>
                      </a:gradFill>
                      <a:effectLst/>
                      <a:uLnTx/>
                      <a:uFillTx/>
                      <a:latin typeface="KoPub돋움체 Bold" panose="00000800000000000000" pitchFamily="2" charset="-127"/>
                      <a:ea typeface="KoPub돋움체 Bold" panose="00000800000000000000" pitchFamily="2" charset="-127"/>
                      <a:cs typeface="Calibri"/>
                    </a:defRPr>
                  </a:lvl1pPr>
                </a:lstStyle>
                <a:p>
                  <a:pPr algn="l"/>
                  <a:r>
                    <a:rPr lang="en-US" altLang="ko-KR" sz="800" spc="-50" dirty="0">
                      <a:ln>
                        <a:solidFill>
                          <a:srgbClr val="FD349C">
                            <a:alpha val="0"/>
                          </a:srgbClr>
                        </a:solidFill>
                      </a:ln>
                      <a:solidFill>
                        <a:schemeClr val="tx1">
                          <a:lumMod val="50000"/>
                          <a:lumOff val="50000"/>
                        </a:schemeClr>
                      </a:solidFill>
                      <a:latin typeface="KoPub돋움체 Medium" panose="02020603020101020101" pitchFamily="18" charset="-127"/>
                      <a:ea typeface="KoPub돋움체 Medium" panose="02020603020101020101" pitchFamily="18" charset="-127"/>
                      <a:cs typeface="+mn-cs"/>
                    </a:rPr>
                    <a:t>(</a:t>
                  </a:r>
                  <a:r>
                    <a:rPr lang="ko-KR" altLang="en-US" sz="800" spc="-50" dirty="0" err="1">
                      <a:ln>
                        <a:solidFill>
                          <a:srgbClr val="FD349C">
                            <a:alpha val="0"/>
                          </a:srgbClr>
                        </a:solidFill>
                      </a:ln>
                      <a:solidFill>
                        <a:schemeClr val="tx1">
                          <a:lumMod val="50000"/>
                          <a:lumOff val="50000"/>
                        </a:schemeClr>
                      </a:solidFill>
                      <a:latin typeface="KoPub돋움체 Medium" panose="02020603020101020101" pitchFamily="18" charset="-127"/>
                      <a:ea typeface="KoPub돋움체 Medium" panose="02020603020101020101" pitchFamily="18" charset="-127"/>
                      <a:cs typeface="+mn-cs"/>
                    </a:rPr>
                    <a:t>링깃</a:t>
                  </a:r>
                  <a:r>
                    <a:rPr lang="en-US" altLang="ko-KR" sz="800" spc="-50" dirty="0">
                      <a:ln>
                        <a:solidFill>
                          <a:srgbClr val="FD349C">
                            <a:alpha val="0"/>
                          </a:srgbClr>
                        </a:solidFill>
                      </a:ln>
                      <a:solidFill>
                        <a:schemeClr val="tx1">
                          <a:lumMod val="50000"/>
                          <a:lumOff val="50000"/>
                        </a:schemeClr>
                      </a:solidFill>
                      <a:latin typeface="KoPub돋움체 Medium" panose="02020603020101020101" pitchFamily="18" charset="-127"/>
                      <a:ea typeface="KoPub돋움체 Medium" panose="02020603020101020101" pitchFamily="18" charset="-127"/>
                      <a:cs typeface="+mn-cs"/>
                    </a:rPr>
                    <a:t>)</a:t>
                  </a:r>
                  <a:endParaRPr lang="ko-KR" altLang="en-US" sz="800" spc="-50" dirty="0">
                    <a:ln>
                      <a:solidFill>
                        <a:srgbClr val="FD349C">
                          <a:alpha val="0"/>
                        </a:srgbClr>
                      </a:solidFill>
                    </a:ln>
                    <a:solidFill>
                      <a:schemeClr val="tx1">
                        <a:lumMod val="50000"/>
                        <a:lumOff val="50000"/>
                      </a:schemeClr>
                    </a:solidFill>
                    <a:latin typeface="KoPub돋움체 Medium" panose="02020603020101020101" pitchFamily="18" charset="-127"/>
                    <a:ea typeface="KoPub돋움체 Medium" panose="02020603020101020101" pitchFamily="18" charset="-127"/>
                    <a:cs typeface="+mn-cs"/>
                  </a:endParaRPr>
                </a:p>
              </p:txBody>
            </p:sp>
          </p:grpSp>
          <p:sp>
            <p:nvSpPr>
              <p:cNvPr id="16" name="TextBox 15">
                <a:extLst>
                  <a:ext uri="{FF2B5EF4-FFF2-40B4-BE49-F238E27FC236}">
                    <a16:creationId xmlns:a16="http://schemas.microsoft.com/office/drawing/2014/main" id="{6F847358-14CF-6459-7DDE-5EB65831A68D}"/>
                  </a:ext>
                </a:extLst>
              </p:cNvPr>
              <p:cNvSpPr txBox="1"/>
              <p:nvPr/>
            </p:nvSpPr>
            <p:spPr>
              <a:xfrm>
                <a:off x="478777" y="5175061"/>
                <a:ext cx="4294800" cy="1022400"/>
              </a:xfrm>
              <a:prstGeom prst="rect">
                <a:avLst/>
              </a:prstGeom>
              <a:solidFill>
                <a:srgbClr val="DEF7FF"/>
              </a:solidFill>
              <a:ln w="3175">
                <a:solidFill>
                  <a:srgbClr val="99E3FB"/>
                </a:solidFill>
              </a:ln>
            </p:spPr>
            <p:txBody>
              <a:bodyPr wrap="square" lIns="108000" tIns="72000" rIns="108000" bIns="72000" anchor="t">
                <a:noAutofit/>
              </a:bodyPr>
              <a:lstStyle>
                <a:defPPr>
                  <a:defRPr lang="en-US"/>
                </a:defPPr>
                <a:lvl1pPr marL="108000" indent="-108000" defTabSz="457200">
                  <a:lnSpc>
                    <a:spcPct val="110000"/>
                  </a:lnSpc>
                  <a:spcAft>
                    <a:spcPts val="300"/>
                  </a:spcAft>
                  <a:buClr>
                    <a:schemeClr val="tx1">
                      <a:lumMod val="85000"/>
                      <a:lumOff val="15000"/>
                    </a:schemeClr>
                  </a:buClr>
                  <a:buFont typeface="Arial" panose="020B0604020202020204" pitchFamily="34" charset="0"/>
                  <a:buChar char="•"/>
                  <a:defRPr sz="1000" b="1">
                    <a:ln>
                      <a:solidFill>
                        <a:schemeClr val="accent5">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altLang="ko-KR" dirty="0"/>
                  <a:t>2021</a:t>
                </a:r>
                <a:r>
                  <a:rPr lang="ko-KR" altLang="en-US" dirty="0"/>
                  <a:t>년 기준 말레이시아 패밀리 </a:t>
                </a:r>
                <a:r>
                  <a:rPr lang="ko-KR" altLang="en-US" dirty="0" err="1"/>
                  <a:t>타카풀밀도는</a:t>
                </a:r>
                <a:r>
                  <a:rPr lang="ko-KR" altLang="en-US" dirty="0"/>
                  <a:t> </a:t>
                </a:r>
                <a:r>
                  <a:rPr lang="en-US" altLang="ko-KR" dirty="0"/>
                  <a:t>333.4</a:t>
                </a:r>
                <a:r>
                  <a:rPr lang="ko-KR" altLang="en-US" dirty="0" err="1"/>
                  <a:t>링깃</a:t>
                </a:r>
                <a:r>
                  <a:rPr lang="en-US" altLang="ko-KR" dirty="0"/>
                  <a:t>, </a:t>
                </a:r>
                <a:r>
                  <a:rPr lang="ko-KR" altLang="en-US" dirty="0"/>
                  <a:t>제너럴 </a:t>
                </a:r>
                <a:r>
                  <a:rPr lang="ko-KR" altLang="en-US" dirty="0" err="1"/>
                  <a:t>타카풀밀도는</a:t>
                </a:r>
                <a:r>
                  <a:rPr lang="ko-KR" altLang="en-US" dirty="0"/>
                  <a:t> </a:t>
                </a:r>
                <a:r>
                  <a:rPr lang="en-US" altLang="ko-KR" dirty="0"/>
                  <a:t>90.0</a:t>
                </a:r>
                <a:r>
                  <a:rPr lang="ko-KR" altLang="en-US" dirty="0" err="1"/>
                  <a:t>링깃을</a:t>
                </a:r>
                <a:r>
                  <a:rPr lang="ko-KR" altLang="en-US" dirty="0"/>
                  <a:t> 기록</a:t>
                </a:r>
                <a:endParaRPr lang="en-US" altLang="ko-KR" dirty="0"/>
              </a:p>
              <a:p>
                <a:pPr marL="266700" indent="-174625">
                  <a:buClr>
                    <a:schemeClr val="tx1">
                      <a:lumMod val="75000"/>
                      <a:lumOff val="25000"/>
                    </a:schemeClr>
                  </a:buClr>
                  <a:buFontTx/>
                  <a:buChar char="-"/>
                </a:pPr>
                <a:r>
                  <a:rPr lang="en-US" altLang="ko-KR" b="0" dirty="0">
                    <a:solidFill>
                      <a:schemeClr val="tx1">
                        <a:lumMod val="75000"/>
                        <a:lumOff val="25000"/>
                      </a:schemeClr>
                    </a:solidFill>
                  </a:rPr>
                  <a:t>2021</a:t>
                </a:r>
                <a:r>
                  <a:rPr lang="ko-KR" altLang="en-US" b="0" dirty="0">
                    <a:solidFill>
                      <a:schemeClr val="tx1">
                        <a:lumMod val="75000"/>
                        <a:lumOff val="25000"/>
                      </a:schemeClr>
                    </a:solidFill>
                  </a:rPr>
                  <a:t>년 기준 패밀리 </a:t>
                </a:r>
                <a:r>
                  <a:rPr lang="ko-KR" altLang="en-US" b="0" dirty="0" err="1">
                    <a:solidFill>
                      <a:schemeClr val="tx1">
                        <a:lumMod val="75000"/>
                        <a:lumOff val="25000"/>
                      </a:schemeClr>
                    </a:solidFill>
                  </a:rPr>
                  <a:t>타카풀침투도는</a:t>
                </a:r>
                <a:r>
                  <a:rPr lang="ko-KR" altLang="en-US" b="0" dirty="0">
                    <a:solidFill>
                      <a:schemeClr val="tx1">
                        <a:lumMod val="75000"/>
                        <a:lumOff val="25000"/>
                      </a:schemeClr>
                    </a:solidFill>
                  </a:rPr>
                  <a:t> </a:t>
                </a:r>
                <a:r>
                  <a:rPr lang="en-US" altLang="ko-KR" b="0" dirty="0">
                    <a:solidFill>
                      <a:schemeClr val="tx1">
                        <a:lumMod val="75000"/>
                        <a:lumOff val="25000"/>
                      </a:schemeClr>
                    </a:solidFill>
                  </a:rPr>
                  <a:t>0.7%, </a:t>
                </a:r>
                <a:r>
                  <a:rPr lang="ko-KR" altLang="en-US" b="0" dirty="0">
                    <a:solidFill>
                      <a:schemeClr val="tx1">
                        <a:lumMod val="75000"/>
                        <a:lumOff val="25000"/>
                      </a:schemeClr>
                    </a:solidFill>
                  </a:rPr>
                  <a:t>제너럴 </a:t>
                </a:r>
                <a:r>
                  <a:rPr lang="ko-KR" altLang="en-US" b="0" dirty="0" err="1">
                    <a:solidFill>
                      <a:schemeClr val="tx1">
                        <a:lumMod val="75000"/>
                        <a:lumOff val="25000"/>
                      </a:schemeClr>
                    </a:solidFill>
                  </a:rPr>
                  <a:t>타카풀</a:t>
                </a:r>
                <a:r>
                  <a:rPr lang="ko-KR" altLang="en-US" b="0" dirty="0">
                    <a:solidFill>
                      <a:schemeClr val="tx1">
                        <a:lumMod val="75000"/>
                        <a:lumOff val="25000"/>
                      </a:schemeClr>
                    </a:solidFill>
                  </a:rPr>
                  <a:t> 침투도는 </a:t>
                </a:r>
                <a:r>
                  <a:rPr lang="en-US" altLang="ko-KR" b="0" dirty="0">
                    <a:solidFill>
                      <a:schemeClr val="tx1">
                        <a:lumMod val="75000"/>
                        <a:lumOff val="25000"/>
                      </a:schemeClr>
                    </a:solidFill>
                  </a:rPr>
                  <a:t>0.2%</a:t>
                </a:r>
                <a:r>
                  <a:rPr lang="ko-KR" altLang="en-US" b="0" dirty="0">
                    <a:solidFill>
                      <a:schemeClr val="tx1">
                        <a:lumMod val="75000"/>
                        <a:lumOff val="25000"/>
                      </a:schemeClr>
                    </a:solidFill>
                  </a:rPr>
                  <a:t>로 조사됨</a:t>
                </a:r>
                <a:endParaRPr lang="en-US" altLang="ko-KR" b="0" dirty="0">
                  <a:solidFill>
                    <a:schemeClr val="tx1">
                      <a:lumMod val="75000"/>
                      <a:lumOff val="25000"/>
                    </a:schemeClr>
                  </a:solidFill>
                </a:endParaRPr>
              </a:p>
            </p:txBody>
          </p:sp>
          <p:sp>
            <p:nvSpPr>
              <p:cNvPr id="17" name="TextBox 16">
                <a:extLst>
                  <a:ext uri="{FF2B5EF4-FFF2-40B4-BE49-F238E27FC236}">
                    <a16:creationId xmlns:a16="http://schemas.microsoft.com/office/drawing/2014/main" id="{9B4B0BF1-15E9-001B-8C72-11F9FC35FFAD}"/>
                  </a:ext>
                </a:extLst>
              </p:cNvPr>
              <p:cNvSpPr txBox="1"/>
              <p:nvPr/>
            </p:nvSpPr>
            <p:spPr>
              <a:xfrm>
                <a:off x="478777" y="4747995"/>
                <a:ext cx="4294800" cy="318924"/>
              </a:xfrm>
              <a:prstGeom prst="rect">
                <a:avLst/>
              </a:prstGeom>
              <a:noFill/>
              <a:ln>
                <a:noFill/>
              </a:ln>
            </p:spPr>
            <p:txBody>
              <a:bodyPr wrap="square" lIns="0" tIns="72000" rIns="0" bIns="0" rtlCol="0" anchor="t">
                <a:spAutoFit/>
              </a:bodyPr>
              <a:lstStyle>
                <a:defPPr>
                  <a:defRPr lang="en-US"/>
                </a:defPPr>
                <a:lvl1pPr lvl="0">
                  <a:defRPr sz="800">
                    <a:ln>
                      <a:solidFill>
                        <a:prstClr val="white">
                          <a:lumMod val="75000"/>
                          <a:alpha val="0"/>
                        </a:prstClr>
                      </a:solidFill>
                    </a:ln>
                    <a:solidFill>
                      <a:prstClr val="white">
                        <a:lumMod val="50000"/>
                      </a:prstClr>
                    </a:solidFill>
                    <a:latin typeface="KoPub돋움체 Medium" panose="00000600000000000000" pitchFamily="2" charset="-127"/>
                    <a:ea typeface="KoPub돋움체 Medium" panose="00000600000000000000" pitchFamily="2" charset="-127"/>
                  </a:defRPr>
                </a:lvl1pPr>
              </a:lstStyle>
              <a:p>
                <a:r>
                  <a:rPr lang="en-US" altLang="ko-KR" dirty="0">
                    <a:solidFill>
                      <a:schemeClr val="bg1">
                        <a:lumMod val="50000"/>
                      </a:schemeClr>
                    </a:solidFill>
                  </a:rPr>
                  <a:t>Source: Bank Negara Malaysia, </a:t>
                </a:r>
                <a:r>
                  <a:rPr lang="ko-KR" altLang="en-US" dirty="0" err="1">
                    <a:solidFill>
                      <a:schemeClr val="bg1">
                        <a:lumMod val="50000"/>
                      </a:schemeClr>
                    </a:solidFill>
                  </a:rPr>
                  <a:t>삼정</a:t>
                </a:r>
                <a:r>
                  <a:rPr lang="en-US" altLang="ko-KR" dirty="0">
                    <a:solidFill>
                      <a:schemeClr val="bg1">
                        <a:lumMod val="50000"/>
                      </a:schemeClr>
                    </a:solidFill>
                  </a:rPr>
                  <a:t>KPMG </a:t>
                </a:r>
                <a:r>
                  <a:rPr lang="ko-KR" altLang="en-US" dirty="0">
                    <a:solidFill>
                      <a:schemeClr val="bg1">
                        <a:lumMod val="50000"/>
                      </a:schemeClr>
                    </a:solidFill>
                  </a:rPr>
                  <a:t>경제연구원 재구성</a:t>
                </a:r>
                <a:endParaRPr lang="en-US" altLang="ko-KR" dirty="0">
                  <a:solidFill>
                    <a:schemeClr val="bg1">
                      <a:lumMod val="50000"/>
                    </a:schemeClr>
                  </a:solidFill>
                </a:endParaRPr>
              </a:p>
              <a:p>
                <a:r>
                  <a:rPr lang="en-US" altLang="ko-KR" dirty="0">
                    <a:solidFill>
                      <a:schemeClr val="bg1">
                        <a:lumMod val="50000"/>
                      </a:schemeClr>
                    </a:solidFill>
                  </a:rPr>
                  <a:t>Note: </a:t>
                </a:r>
                <a:r>
                  <a:rPr lang="ko-KR" altLang="en-US" dirty="0" err="1">
                    <a:solidFill>
                      <a:schemeClr val="bg1">
                        <a:lumMod val="50000"/>
                      </a:schemeClr>
                    </a:solidFill>
                  </a:rPr>
                  <a:t>타카풀칱투율은</a:t>
                </a:r>
                <a:r>
                  <a:rPr lang="ko-KR" altLang="en-US" dirty="0">
                    <a:solidFill>
                      <a:schemeClr val="bg1">
                        <a:lumMod val="50000"/>
                      </a:schemeClr>
                    </a:solidFill>
                  </a:rPr>
                  <a:t> </a:t>
                </a:r>
                <a:r>
                  <a:rPr lang="en-US" altLang="ko-KR" dirty="0">
                    <a:solidFill>
                      <a:schemeClr val="bg1">
                        <a:lumMod val="50000"/>
                      </a:schemeClr>
                    </a:solidFill>
                  </a:rPr>
                  <a:t>% of GNI, </a:t>
                </a:r>
                <a:r>
                  <a:rPr lang="ko-KR" altLang="en-US" dirty="0" err="1">
                    <a:solidFill>
                      <a:schemeClr val="bg1">
                        <a:lumMod val="50000"/>
                      </a:schemeClr>
                    </a:solidFill>
                  </a:rPr>
                  <a:t>타카풀밀도는</a:t>
                </a:r>
                <a:r>
                  <a:rPr lang="ko-KR" altLang="en-US" dirty="0">
                    <a:solidFill>
                      <a:schemeClr val="bg1">
                        <a:lumMod val="50000"/>
                      </a:schemeClr>
                    </a:solidFill>
                  </a:rPr>
                  <a:t> </a:t>
                </a:r>
                <a:r>
                  <a:rPr lang="en-US" altLang="ko-KR" dirty="0">
                    <a:solidFill>
                      <a:schemeClr val="bg1">
                        <a:lumMod val="50000"/>
                      </a:schemeClr>
                    </a:solidFill>
                  </a:rPr>
                  <a:t>Per capita contributions </a:t>
                </a:r>
                <a:r>
                  <a:rPr lang="ko-KR" altLang="en-US" dirty="0">
                    <a:solidFill>
                      <a:schemeClr val="bg1">
                        <a:lumMod val="50000"/>
                      </a:schemeClr>
                    </a:solidFill>
                  </a:rPr>
                  <a:t>기준</a:t>
                </a:r>
                <a:endParaRPr lang="en-US" altLang="ko-KR" dirty="0">
                  <a:solidFill>
                    <a:schemeClr val="bg1">
                      <a:lumMod val="50000"/>
                    </a:schemeClr>
                  </a:solidFill>
                </a:endParaRPr>
              </a:p>
            </p:txBody>
          </p:sp>
        </p:grpSp>
        <p:grpSp>
          <p:nvGrpSpPr>
            <p:cNvPr id="6" name="그룹 5">
              <a:extLst>
                <a:ext uri="{FF2B5EF4-FFF2-40B4-BE49-F238E27FC236}">
                  <a16:creationId xmlns:a16="http://schemas.microsoft.com/office/drawing/2014/main" id="{6DCCFB9E-16E5-C60F-23A8-B6CFAC184314}"/>
                </a:ext>
              </a:extLst>
            </p:cNvPr>
            <p:cNvGrpSpPr/>
            <p:nvPr/>
          </p:nvGrpSpPr>
          <p:grpSpPr>
            <a:xfrm>
              <a:off x="5132351" y="1604642"/>
              <a:ext cx="4294836" cy="3151834"/>
              <a:chOff x="478777" y="1604642"/>
              <a:chExt cx="4294836" cy="3151834"/>
            </a:xfrm>
          </p:grpSpPr>
          <p:sp>
            <p:nvSpPr>
              <p:cNvPr id="13" name="object 38">
                <a:extLst>
                  <a:ext uri="{FF2B5EF4-FFF2-40B4-BE49-F238E27FC236}">
                    <a16:creationId xmlns:a16="http://schemas.microsoft.com/office/drawing/2014/main" id="{CC234A9D-A166-A8F6-5E41-7B76C7668232}"/>
                  </a:ext>
                </a:extLst>
              </p:cNvPr>
              <p:cNvSpPr txBox="1"/>
              <p:nvPr/>
            </p:nvSpPr>
            <p:spPr>
              <a:xfrm>
                <a:off x="3837613" y="1604642"/>
                <a:ext cx="936000" cy="123239"/>
              </a:xfrm>
              <a:prstGeom prst="rect">
                <a:avLst/>
              </a:prstGeom>
            </p:spPr>
            <p:txBody>
              <a:bodyPr vert="horz" wrap="square" lIns="0" tIns="12065" rIns="0" bIns="0" rtlCol="0">
                <a:spAutoFit/>
              </a:bodyPr>
              <a:lstStyle>
                <a:defPPr>
                  <a:defRPr lang="en-US"/>
                </a:defPPr>
                <a:lvl1pPr marL="12700" marR="5080" lvl="0" indent="0" algn="r" defTabSz="914400" fontAlgn="auto">
                  <a:lnSpc>
                    <a:spcPct val="90000"/>
                  </a:lnSpc>
                  <a:spcBef>
                    <a:spcPts val="95"/>
                  </a:spcBef>
                  <a:spcAft>
                    <a:spcPts val="0"/>
                  </a:spcAft>
                  <a:buClrTx/>
                  <a:buSzTx/>
                  <a:buFontTx/>
                  <a:buNone/>
                  <a:tabLst/>
                  <a:defRPr kumimoji="0" sz="1050" b="0" i="0" u="none" strike="noStrike" cap="none" spc="0" normalizeH="0" baseline="0">
                    <a:ln>
                      <a:noFill/>
                    </a:ln>
                    <a:gradFill>
                      <a:gsLst>
                        <a:gs pos="0">
                          <a:schemeClr val="bg1">
                            <a:lumMod val="65000"/>
                          </a:schemeClr>
                        </a:gs>
                        <a:gs pos="100000">
                          <a:schemeClr val="bg1">
                            <a:lumMod val="65000"/>
                          </a:schemeClr>
                        </a:gs>
                      </a:gsLst>
                      <a:lin ang="5400000" scaled="1"/>
                    </a:gradFill>
                    <a:effectLst/>
                    <a:uLnTx/>
                    <a:uFillTx/>
                    <a:latin typeface="KoPub돋움체 Bold" panose="00000800000000000000" pitchFamily="2" charset="-127"/>
                    <a:ea typeface="KoPub돋움체 Bold" panose="00000800000000000000" pitchFamily="2" charset="-127"/>
                    <a:cs typeface="Calibri"/>
                  </a:defRPr>
                </a:lvl1pPr>
              </a:lstStyle>
              <a:p>
                <a:r>
                  <a:rPr lang="en-US" altLang="ko-KR" sz="800" spc="-50" dirty="0">
                    <a:ln>
                      <a:solidFill>
                        <a:srgbClr val="FD349C">
                          <a:alpha val="0"/>
                        </a:srgbClr>
                      </a:solidFill>
                    </a:ln>
                    <a:solidFill>
                      <a:schemeClr val="tx1">
                        <a:lumMod val="50000"/>
                        <a:lumOff val="50000"/>
                      </a:schemeClr>
                    </a:solidFill>
                    <a:latin typeface="KoPub돋움체 Medium" panose="02020603020101020101" pitchFamily="18" charset="-127"/>
                    <a:ea typeface="KoPub돋움체 Medium" panose="02020603020101020101" pitchFamily="18" charset="-127"/>
                    <a:cs typeface="+mn-cs"/>
                  </a:rPr>
                  <a:t>(%)</a:t>
                </a:r>
                <a:endParaRPr sz="800" spc="-50" dirty="0">
                  <a:ln>
                    <a:solidFill>
                      <a:srgbClr val="FD349C">
                        <a:alpha val="0"/>
                      </a:srgbClr>
                    </a:solidFill>
                  </a:ln>
                  <a:solidFill>
                    <a:schemeClr val="tx1">
                      <a:lumMod val="50000"/>
                      <a:lumOff val="50000"/>
                    </a:schemeClr>
                  </a:solidFill>
                  <a:latin typeface="KoPub돋움체 Medium" panose="02020603020101020101" pitchFamily="18" charset="-127"/>
                  <a:ea typeface="KoPub돋움체 Medium" panose="02020603020101020101" pitchFamily="18" charset="-127"/>
                  <a:cs typeface="+mn-cs"/>
                </a:endParaRPr>
              </a:p>
            </p:txBody>
          </p:sp>
          <p:graphicFrame>
            <p:nvGraphicFramePr>
              <p:cNvPr id="14" name="차트 13">
                <a:extLst>
                  <a:ext uri="{FF2B5EF4-FFF2-40B4-BE49-F238E27FC236}">
                    <a16:creationId xmlns:a16="http://schemas.microsoft.com/office/drawing/2014/main" id="{CB35D703-B88A-1C23-45CB-2EBE9D404894}"/>
                  </a:ext>
                </a:extLst>
              </p:cNvPr>
              <p:cNvGraphicFramePr/>
              <p:nvPr>
                <p:extLst>
                  <p:ext uri="{D42A27DB-BD31-4B8C-83A1-F6EECF244321}">
                    <p14:modId xmlns:p14="http://schemas.microsoft.com/office/powerpoint/2010/main" val="1483116534"/>
                  </p:ext>
                </p:extLst>
              </p:nvPr>
            </p:nvGraphicFramePr>
            <p:xfrm>
              <a:off x="478777" y="1697545"/>
              <a:ext cx="4294836" cy="3058931"/>
            </p:xfrm>
            <a:graphic>
              <a:graphicData uri="http://schemas.openxmlformats.org/drawingml/2006/chart">
                <c:chart xmlns:c="http://schemas.openxmlformats.org/drawingml/2006/chart" xmlns:r="http://schemas.openxmlformats.org/officeDocument/2006/relationships" r:id="rId7"/>
              </a:graphicData>
            </a:graphic>
          </p:graphicFrame>
        </p:grpSp>
      </p:grpSp>
    </p:spTree>
    <p:extLst>
      <p:ext uri="{BB962C8B-B14F-4D97-AF65-F5344CB8AC3E}">
        <p14:creationId xmlns:p14="http://schemas.microsoft.com/office/powerpoint/2010/main" val="7469690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11D01EDC-383F-7EC9-5195-CCBAAD0A81F2}"/>
              </a:ext>
            </a:extLst>
          </p:cNvPr>
          <p:cNvSpPr>
            <a:spLocks noGrp="1"/>
          </p:cNvSpPr>
          <p:nvPr>
            <p:ph type="body" sz="quarter" idx="10"/>
          </p:nvPr>
        </p:nvSpPr>
        <p:spPr/>
        <p:txBody>
          <a:bodyPr/>
          <a:lstStyle/>
          <a:p>
            <a:r>
              <a:rPr lang="en-US" altLang="ko-KR" dirty="0"/>
              <a:t>II. </a:t>
            </a:r>
            <a:r>
              <a:rPr lang="ko-KR" altLang="en-US" dirty="0"/>
              <a:t>신흥 아시아 태평양 국가별 보험시장 및 규제 현황 </a:t>
            </a:r>
          </a:p>
        </p:txBody>
      </p:sp>
      <p:sp>
        <p:nvSpPr>
          <p:cNvPr id="3" name="텍스트 개체 틀 2">
            <a:extLst>
              <a:ext uri="{FF2B5EF4-FFF2-40B4-BE49-F238E27FC236}">
                <a16:creationId xmlns:a16="http://schemas.microsoft.com/office/drawing/2014/main" id="{F8A23C6E-913D-E903-F49E-D387E0794A26}"/>
              </a:ext>
            </a:extLst>
          </p:cNvPr>
          <p:cNvSpPr>
            <a:spLocks noGrp="1"/>
          </p:cNvSpPr>
          <p:nvPr>
            <p:ph type="body" sz="quarter" idx="11"/>
          </p:nvPr>
        </p:nvSpPr>
        <p:spPr/>
        <p:txBody>
          <a:bodyPr/>
          <a:lstStyle/>
          <a:p>
            <a:r>
              <a:rPr lang="ko-KR" altLang="en-US" dirty="0"/>
              <a:t>말레이시아 보험시장 현황 </a:t>
            </a:r>
            <a:r>
              <a:rPr lang="en-US" altLang="ko-KR" dirty="0"/>
              <a:t>(</a:t>
            </a:r>
            <a:r>
              <a:rPr lang="ko-KR" altLang="en-US" dirty="0"/>
              <a:t>계속</a:t>
            </a:r>
            <a:r>
              <a:rPr lang="en-US" altLang="ko-KR" dirty="0"/>
              <a:t>)</a:t>
            </a:r>
            <a:endParaRPr lang="ko-KR" altLang="en-US" dirty="0"/>
          </a:p>
        </p:txBody>
      </p:sp>
      <p:grpSp>
        <p:nvGrpSpPr>
          <p:cNvPr id="13" name="그룹 12">
            <a:extLst>
              <a:ext uri="{FF2B5EF4-FFF2-40B4-BE49-F238E27FC236}">
                <a16:creationId xmlns:a16="http://schemas.microsoft.com/office/drawing/2014/main" id="{41935095-3812-BA4F-D6BB-5B9C4707C035}"/>
              </a:ext>
            </a:extLst>
          </p:cNvPr>
          <p:cNvGrpSpPr/>
          <p:nvPr/>
        </p:nvGrpSpPr>
        <p:grpSpPr>
          <a:xfrm>
            <a:off x="5132387" y="1196975"/>
            <a:ext cx="4284613" cy="530906"/>
            <a:chOff x="5132387" y="1196975"/>
            <a:chExt cx="4284613" cy="530906"/>
          </a:xfrm>
        </p:grpSpPr>
        <p:grpSp>
          <p:nvGrpSpPr>
            <p:cNvPr id="14" name="그룹 13">
              <a:extLst>
                <a:ext uri="{FF2B5EF4-FFF2-40B4-BE49-F238E27FC236}">
                  <a16:creationId xmlns:a16="http://schemas.microsoft.com/office/drawing/2014/main" id="{B84E1695-02DF-6EF5-8069-312BF617B7D9}"/>
                </a:ext>
              </a:extLst>
            </p:cNvPr>
            <p:cNvGrpSpPr/>
            <p:nvPr/>
          </p:nvGrpSpPr>
          <p:grpSpPr>
            <a:xfrm>
              <a:off x="5132387" y="1196975"/>
              <a:ext cx="4284613" cy="276837"/>
              <a:chOff x="5132387" y="2176483"/>
              <a:chExt cx="4284613" cy="276837"/>
            </a:xfrm>
          </p:grpSpPr>
          <p:sp>
            <p:nvSpPr>
              <p:cNvPr id="23" name="TextBox 22">
                <a:extLst>
                  <a:ext uri="{FF2B5EF4-FFF2-40B4-BE49-F238E27FC236}">
                    <a16:creationId xmlns:a16="http://schemas.microsoft.com/office/drawing/2014/main" id="{6CC4DBED-2F18-D7A3-177F-21AF2540E268}"/>
                  </a:ext>
                </a:extLst>
              </p:cNvPr>
              <p:cNvSpPr txBox="1"/>
              <p:nvPr/>
            </p:nvSpPr>
            <p:spPr>
              <a:xfrm>
                <a:off x="5132387" y="2210039"/>
                <a:ext cx="2818079" cy="200055"/>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ko-KR" altLang="en-US" sz="1300" dirty="0">
                    <a:ln>
                      <a:solidFill>
                        <a:prstClr val="white">
                          <a:lumMod val="75000"/>
                          <a:alpha val="0"/>
                        </a:prstClr>
                      </a:solidFill>
                    </a:ln>
                    <a:solidFill>
                      <a:srgbClr val="00338D"/>
                    </a:solidFill>
                    <a:latin typeface="KoPub돋움체 Bold" panose="00000800000000000000" pitchFamily="2" charset="-127"/>
                    <a:ea typeface="KoPub돋움체 Bold" panose="00000800000000000000" pitchFamily="2" charset="-127"/>
                    <a:cs typeface="Univers for KPMG"/>
                  </a:rPr>
                  <a:t>말레이시아 제너럴 </a:t>
                </a:r>
                <a:r>
                  <a:rPr lang="ko-KR" altLang="en-US" sz="1300" dirty="0" err="1">
                    <a:ln>
                      <a:solidFill>
                        <a:prstClr val="white">
                          <a:lumMod val="75000"/>
                          <a:alpha val="0"/>
                        </a:prstClr>
                      </a:solidFill>
                    </a:ln>
                    <a:solidFill>
                      <a:srgbClr val="00338D"/>
                    </a:solidFill>
                    <a:latin typeface="KoPub돋움체 Bold" panose="00000800000000000000" pitchFamily="2" charset="-127"/>
                    <a:ea typeface="KoPub돋움체 Bold" panose="00000800000000000000" pitchFamily="2" charset="-127"/>
                    <a:cs typeface="Univers for KPMG"/>
                  </a:rPr>
                  <a:t>타카풀</a:t>
                </a:r>
                <a:r>
                  <a:rPr lang="ko-KR" altLang="en-US" sz="1300" dirty="0">
                    <a:ln>
                      <a:solidFill>
                        <a:prstClr val="white">
                          <a:lumMod val="75000"/>
                          <a:alpha val="0"/>
                        </a:prstClr>
                      </a:solidFill>
                    </a:ln>
                    <a:solidFill>
                      <a:srgbClr val="00338D"/>
                    </a:solidFill>
                    <a:latin typeface="KoPub돋움체 Bold" panose="00000800000000000000" pitchFamily="2" charset="-127"/>
                    <a:ea typeface="KoPub돋움체 Bold" panose="00000800000000000000" pitchFamily="2" charset="-127"/>
                    <a:cs typeface="Univers for KPMG"/>
                  </a:rPr>
                  <a:t> 수입기여금 추이</a:t>
                </a:r>
                <a:endParaRPr kumimoji="0" lang="ko-KR" altLang="en-US" sz="1300" b="0" i="0" u="none" strike="noStrike" kern="1200" cap="none" spc="0" normalizeH="0" baseline="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endParaRPr>
              </a:p>
            </p:txBody>
          </p:sp>
          <p:cxnSp>
            <p:nvCxnSpPr>
              <p:cNvPr id="24" name="직선 연결선 23">
                <a:extLst>
                  <a:ext uri="{FF2B5EF4-FFF2-40B4-BE49-F238E27FC236}">
                    <a16:creationId xmlns:a16="http://schemas.microsoft.com/office/drawing/2014/main" id="{A6313B76-D8D2-1D64-4740-EEE0BF688703}"/>
                  </a:ext>
                </a:extLst>
              </p:cNvPr>
              <p:cNvCxnSpPr/>
              <p:nvPr/>
            </p:nvCxnSpPr>
            <p:spPr>
              <a:xfrm>
                <a:off x="5132387" y="2176483"/>
                <a:ext cx="4284613"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5" name="직선 연결선 24">
                <a:extLst>
                  <a:ext uri="{FF2B5EF4-FFF2-40B4-BE49-F238E27FC236}">
                    <a16:creationId xmlns:a16="http://schemas.microsoft.com/office/drawing/2014/main" id="{B5E0F302-54EE-7369-BD98-6063DD4C0C0E}"/>
                  </a:ext>
                </a:extLst>
              </p:cNvPr>
              <p:cNvCxnSpPr/>
              <p:nvPr/>
            </p:nvCxnSpPr>
            <p:spPr>
              <a:xfrm>
                <a:off x="5132387" y="2453320"/>
                <a:ext cx="4284613"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18" name="object 38">
              <a:extLst>
                <a:ext uri="{FF2B5EF4-FFF2-40B4-BE49-F238E27FC236}">
                  <a16:creationId xmlns:a16="http://schemas.microsoft.com/office/drawing/2014/main" id="{613D92B3-95AA-3FF4-9006-8BD2DF1C6C03}"/>
                </a:ext>
              </a:extLst>
            </p:cNvPr>
            <p:cNvSpPr txBox="1"/>
            <p:nvPr/>
          </p:nvSpPr>
          <p:spPr>
            <a:xfrm>
              <a:off x="5132387" y="1604642"/>
              <a:ext cx="648000" cy="123239"/>
            </a:xfrm>
            <a:prstGeom prst="rect">
              <a:avLst/>
            </a:prstGeom>
          </p:spPr>
          <p:txBody>
            <a:bodyPr vert="horz" wrap="square" lIns="0" tIns="12065" rIns="0" bIns="0" rtlCol="0">
              <a:spAutoFit/>
            </a:bodyPr>
            <a:lstStyle>
              <a:defPPr>
                <a:defRPr lang="en-US"/>
              </a:defPPr>
              <a:lvl1pPr marL="12700" marR="5080" lvl="0" indent="0" algn="r" defTabSz="914400" fontAlgn="auto">
                <a:lnSpc>
                  <a:spcPct val="90000"/>
                </a:lnSpc>
                <a:spcBef>
                  <a:spcPts val="95"/>
                </a:spcBef>
                <a:spcAft>
                  <a:spcPts val="0"/>
                </a:spcAft>
                <a:buClrTx/>
                <a:buSzTx/>
                <a:buFontTx/>
                <a:buNone/>
                <a:tabLst/>
                <a:defRPr kumimoji="0" sz="1050" b="0" i="0" u="none" strike="noStrike" cap="none" spc="0" normalizeH="0" baseline="0">
                  <a:ln>
                    <a:noFill/>
                  </a:ln>
                  <a:gradFill>
                    <a:gsLst>
                      <a:gs pos="0">
                        <a:schemeClr val="bg1">
                          <a:lumMod val="65000"/>
                        </a:schemeClr>
                      </a:gs>
                      <a:gs pos="100000">
                        <a:schemeClr val="bg1">
                          <a:lumMod val="65000"/>
                        </a:schemeClr>
                      </a:gs>
                    </a:gsLst>
                    <a:lin ang="5400000" scaled="1"/>
                  </a:gradFill>
                  <a:effectLst/>
                  <a:uLnTx/>
                  <a:uFillTx/>
                  <a:latin typeface="KoPub돋움체 Bold" panose="00000800000000000000" pitchFamily="2" charset="-127"/>
                  <a:ea typeface="KoPub돋움체 Bold" panose="00000800000000000000" pitchFamily="2" charset="-127"/>
                  <a:cs typeface="Calibri"/>
                </a:defRPr>
              </a:lvl1pPr>
            </a:lstStyle>
            <a:p>
              <a:pPr algn="l"/>
              <a:r>
                <a:rPr lang="en-US" altLang="ko-KR" sz="800" spc="-50" dirty="0">
                  <a:ln>
                    <a:solidFill>
                      <a:srgbClr val="FD349C">
                        <a:alpha val="0"/>
                      </a:srgbClr>
                    </a:solidFill>
                  </a:ln>
                  <a:solidFill>
                    <a:schemeClr val="tx1">
                      <a:lumMod val="50000"/>
                      <a:lumOff val="50000"/>
                    </a:schemeClr>
                  </a:solidFill>
                  <a:latin typeface="KoPub돋움체 Medium" panose="02020603020101020101" pitchFamily="18" charset="-127"/>
                  <a:ea typeface="KoPub돋움체 Medium" panose="02020603020101020101" pitchFamily="18" charset="-127"/>
                  <a:cs typeface="+mn-cs"/>
                </a:rPr>
                <a:t>(</a:t>
              </a:r>
              <a:r>
                <a:rPr lang="ko-KR" altLang="en-US" sz="800" spc="-50" dirty="0">
                  <a:ln>
                    <a:solidFill>
                      <a:srgbClr val="FD349C">
                        <a:alpha val="0"/>
                      </a:srgbClr>
                    </a:solidFill>
                  </a:ln>
                  <a:solidFill>
                    <a:schemeClr val="tx1">
                      <a:lumMod val="50000"/>
                      <a:lumOff val="50000"/>
                    </a:schemeClr>
                  </a:solidFill>
                  <a:latin typeface="KoPub돋움체 Medium" panose="02020603020101020101" pitchFamily="18" charset="-127"/>
                  <a:ea typeface="KoPub돋움체 Medium" panose="02020603020101020101" pitchFamily="18" charset="-127"/>
                  <a:cs typeface="+mn-cs"/>
                </a:rPr>
                <a:t>십억 </a:t>
              </a:r>
              <a:r>
                <a:rPr lang="ko-KR" altLang="en-US" sz="800" spc="-50" dirty="0" err="1">
                  <a:ln>
                    <a:solidFill>
                      <a:srgbClr val="FD349C">
                        <a:alpha val="0"/>
                      </a:srgbClr>
                    </a:solidFill>
                  </a:ln>
                  <a:solidFill>
                    <a:schemeClr val="tx1">
                      <a:lumMod val="50000"/>
                      <a:lumOff val="50000"/>
                    </a:schemeClr>
                  </a:solidFill>
                  <a:latin typeface="KoPub돋움체 Medium" panose="02020603020101020101" pitchFamily="18" charset="-127"/>
                  <a:ea typeface="KoPub돋움체 Medium" panose="02020603020101020101" pitchFamily="18" charset="-127"/>
                  <a:cs typeface="+mn-cs"/>
                </a:rPr>
                <a:t>링깃</a:t>
              </a:r>
              <a:r>
                <a:rPr lang="en-US" altLang="ko-KR" sz="800" spc="-50" dirty="0">
                  <a:ln>
                    <a:solidFill>
                      <a:srgbClr val="FD349C">
                        <a:alpha val="0"/>
                      </a:srgbClr>
                    </a:solidFill>
                  </a:ln>
                  <a:solidFill>
                    <a:schemeClr val="tx1">
                      <a:lumMod val="50000"/>
                      <a:lumOff val="50000"/>
                    </a:schemeClr>
                  </a:solidFill>
                  <a:latin typeface="KoPub돋움체 Medium" panose="02020603020101020101" pitchFamily="18" charset="-127"/>
                  <a:ea typeface="KoPub돋움체 Medium" panose="02020603020101020101" pitchFamily="18" charset="-127"/>
                  <a:cs typeface="+mn-cs"/>
                </a:rPr>
                <a:t>)</a:t>
              </a:r>
              <a:endParaRPr lang="ko-KR" altLang="en-US" sz="800" spc="-50" dirty="0">
                <a:ln>
                  <a:solidFill>
                    <a:srgbClr val="FD349C">
                      <a:alpha val="0"/>
                    </a:srgbClr>
                  </a:solidFill>
                </a:ln>
                <a:solidFill>
                  <a:schemeClr val="tx1">
                    <a:lumMod val="50000"/>
                    <a:lumOff val="50000"/>
                  </a:schemeClr>
                </a:solidFill>
                <a:latin typeface="KoPub돋움체 Medium" panose="02020603020101020101" pitchFamily="18" charset="-127"/>
                <a:ea typeface="KoPub돋움체 Medium" panose="02020603020101020101" pitchFamily="18" charset="-127"/>
                <a:cs typeface="+mn-cs"/>
              </a:endParaRPr>
            </a:p>
          </p:txBody>
        </p:sp>
      </p:grpSp>
      <p:grpSp>
        <p:nvGrpSpPr>
          <p:cNvPr id="27" name="그룹 26">
            <a:extLst>
              <a:ext uri="{FF2B5EF4-FFF2-40B4-BE49-F238E27FC236}">
                <a16:creationId xmlns:a16="http://schemas.microsoft.com/office/drawing/2014/main" id="{5EC4FFBF-CA93-8E42-5AE5-951753E9B6C8}"/>
              </a:ext>
            </a:extLst>
          </p:cNvPr>
          <p:cNvGrpSpPr/>
          <p:nvPr/>
        </p:nvGrpSpPr>
        <p:grpSpPr>
          <a:xfrm>
            <a:off x="487921" y="1196975"/>
            <a:ext cx="4284613" cy="530906"/>
            <a:chOff x="5132387" y="1196975"/>
            <a:chExt cx="4284613" cy="530906"/>
          </a:xfrm>
        </p:grpSpPr>
        <p:grpSp>
          <p:nvGrpSpPr>
            <p:cNvPr id="28" name="그룹 27">
              <a:extLst>
                <a:ext uri="{FF2B5EF4-FFF2-40B4-BE49-F238E27FC236}">
                  <a16:creationId xmlns:a16="http://schemas.microsoft.com/office/drawing/2014/main" id="{920DC009-0B52-CCC5-4920-E64F01BA78CE}"/>
                </a:ext>
              </a:extLst>
            </p:cNvPr>
            <p:cNvGrpSpPr/>
            <p:nvPr/>
          </p:nvGrpSpPr>
          <p:grpSpPr>
            <a:xfrm>
              <a:off x="5132387" y="1196975"/>
              <a:ext cx="4284613" cy="276837"/>
              <a:chOff x="5132387" y="2176483"/>
              <a:chExt cx="4284613" cy="276837"/>
            </a:xfrm>
          </p:grpSpPr>
          <p:sp>
            <p:nvSpPr>
              <p:cNvPr id="33" name="TextBox 32">
                <a:extLst>
                  <a:ext uri="{FF2B5EF4-FFF2-40B4-BE49-F238E27FC236}">
                    <a16:creationId xmlns:a16="http://schemas.microsoft.com/office/drawing/2014/main" id="{0E23845E-1E7E-1B1E-AE68-CD02B7B3D208}"/>
                  </a:ext>
                </a:extLst>
              </p:cNvPr>
              <p:cNvSpPr txBox="1"/>
              <p:nvPr/>
            </p:nvSpPr>
            <p:spPr>
              <a:xfrm>
                <a:off x="5132387" y="2210039"/>
                <a:ext cx="2866169" cy="200055"/>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ko-KR" altLang="en-US" sz="1300" dirty="0">
                    <a:ln>
                      <a:solidFill>
                        <a:prstClr val="white">
                          <a:lumMod val="75000"/>
                          <a:alpha val="0"/>
                        </a:prstClr>
                      </a:solidFill>
                    </a:ln>
                    <a:solidFill>
                      <a:srgbClr val="00338D"/>
                    </a:solidFill>
                    <a:latin typeface="KoPub돋움체 Bold" panose="00000800000000000000" pitchFamily="2" charset="-127"/>
                    <a:ea typeface="KoPub돋움체 Bold" panose="00000800000000000000" pitchFamily="2" charset="-127"/>
                    <a:cs typeface="Univers for KPMG"/>
                  </a:rPr>
                  <a:t>말레이시아 패밀리 </a:t>
                </a:r>
                <a:r>
                  <a:rPr lang="ko-KR" altLang="en-US" sz="1300" dirty="0" err="1">
                    <a:ln>
                      <a:solidFill>
                        <a:prstClr val="white">
                          <a:lumMod val="75000"/>
                          <a:alpha val="0"/>
                        </a:prstClr>
                      </a:solidFill>
                    </a:ln>
                    <a:solidFill>
                      <a:srgbClr val="00338D"/>
                    </a:solidFill>
                    <a:latin typeface="KoPub돋움체 Bold" panose="00000800000000000000" pitchFamily="2" charset="-127"/>
                    <a:ea typeface="KoPub돋움체 Bold" panose="00000800000000000000" pitchFamily="2" charset="-127"/>
                    <a:cs typeface="Univers for KPMG"/>
                  </a:rPr>
                  <a:t>타카풀</a:t>
                </a:r>
                <a:r>
                  <a:rPr lang="ko-KR" altLang="en-US" sz="1300" dirty="0">
                    <a:ln>
                      <a:solidFill>
                        <a:prstClr val="white">
                          <a:lumMod val="75000"/>
                          <a:alpha val="0"/>
                        </a:prstClr>
                      </a:solidFill>
                    </a:ln>
                    <a:solidFill>
                      <a:srgbClr val="00338D"/>
                    </a:solidFill>
                    <a:latin typeface="KoPub돋움체 Bold" panose="00000800000000000000" pitchFamily="2" charset="-127"/>
                    <a:ea typeface="KoPub돋움체 Bold" panose="00000800000000000000" pitchFamily="2" charset="-127"/>
                    <a:cs typeface="Univers for KPMG"/>
                  </a:rPr>
                  <a:t> 수입기여금 추이</a:t>
                </a:r>
                <a:endParaRPr kumimoji="0" lang="ko-KR" altLang="en-US" sz="1300" b="0" i="0" u="none" strike="noStrike" kern="1200" cap="none" spc="0" normalizeH="0" baseline="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endParaRPr>
              </a:p>
            </p:txBody>
          </p:sp>
          <p:cxnSp>
            <p:nvCxnSpPr>
              <p:cNvPr id="34" name="직선 연결선 33">
                <a:extLst>
                  <a:ext uri="{FF2B5EF4-FFF2-40B4-BE49-F238E27FC236}">
                    <a16:creationId xmlns:a16="http://schemas.microsoft.com/office/drawing/2014/main" id="{6DF3D00D-DCCD-BBB4-E0AF-9568A2CEFFAA}"/>
                  </a:ext>
                </a:extLst>
              </p:cNvPr>
              <p:cNvCxnSpPr/>
              <p:nvPr/>
            </p:nvCxnSpPr>
            <p:spPr>
              <a:xfrm>
                <a:off x="5132387" y="2176483"/>
                <a:ext cx="4284613"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5" name="직선 연결선 34">
                <a:extLst>
                  <a:ext uri="{FF2B5EF4-FFF2-40B4-BE49-F238E27FC236}">
                    <a16:creationId xmlns:a16="http://schemas.microsoft.com/office/drawing/2014/main" id="{CB4359D7-576E-3F51-C950-873DB0E3CD1B}"/>
                  </a:ext>
                </a:extLst>
              </p:cNvPr>
              <p:cNvCxnSpPr/>
              <p:nvPr/>
            </p:nvCxnSpPr>
            <p:spPr>
              <a:xfrm>
                <a:off x="5132387" y="2453320"/>
                <a:ext cx="4284613"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29" name="object 38">
              <a:extLst>
                <a:ext uri="{FF2B5EF4-FFF2-40B4-BE49-F238E27FC236}">
                  <a16:creationId xmlns:a16="http://schemas.microsoft.com/office/drawing/2014/main" id="{9F05B45F-F0A5-4AFE-EF68-607F58A8EC51}"/>
                </a:ext>
              </a:extLst>
            </p:cNvPr>
            <p:cNvSpPr txBox="1"/>
            <p:nvPr/>
          </p:nvSpPr>
          <p:spPr>
            <a:xfrm>
              <a:off x="5132387" y="1604642"/>
              <a:ext cx="648000" cy="123239"/>
            </a:xfrm>
            <a:prstGeom prst="rect">
              <a:avLst/>
            </a:prstGeom>
          </p:spPr>
          <p:txBody>
            <a:bodyPr vert="horz" wrap="square" lIns="0" tIns="12065" rIns="0" bIns="0" rtlCol="0">
              <a:spAutoFit/>
            </a:bodyPr>
            <a:lstStyle>
              <a:defPPr>
                <a:defRPr lang="en-US"/>
              </a:defPPr>
              <a:lvl1pPr marL="12700" marR="5080" lvl="0" indent="0" algn="r" defTabSz="914400" fontAlgn="auto">
                <a:lnSpc>
                  <a:spcPct val="90000"/>
                </a:lnSpc>
                <a:spcBef>
                  <a:spcPts val="95"/>
                </a:spcBef>
                <a:spcAft>
                  <a:spcPts val="0"/>
                </a:spcAft>
                <a:buClrTx/>
                <a:buSzTx/>
                <a:buFontTx/>
                <a:buNone/>
                <a:tabLst/>
                <a:defRPr kumimoji="0" sz="1050" b="0" i="0" u="none" strike="noStrike" cap="none" spc="0" normalizeH="0" baseline="0">
                  <a:ln>
                    <a:noFill/>
                  </a:ln>
                  <a:gradFill>
                    <a:gsLst>
                      <a:gs pos="0">
                        <a:schemeClr val="bg1">
                          <a:lumMod val="65000"/>
                        </a:schemeClr>
                      </a:gs>
                      <a:gs pos="100000">
                        <a:schemeClr val="bg1">
                          <a:lumMod val="65000"/>
                        </a:schemeClr>
                      </a:gs>
                    </a:gsLst>
                    <a:lin ang="5400000" scaled="1"/>
                  </a:gradFill>
                  <a:effectLst/>
                  <a:uLnTx/>
                  <a:uFillTx/>
                  <a:latin typeface="KoPub돋움체 Bold" panose="00000800000000000000" pitchFamily="2" charset="-127"/>
                  <a:ea typeface="KoPub돋움체 Bold" panose="00000800000000000000" pitchFamily="2" charset="-127"/>
                  <a:cs typeface="Calibri"/>
                </a:defRPr>
              </a:lvl1pPr>
            </a:lstStyle>
            <a:p>
              <a:pPr algn="l"/>
              <a:r>
                <a:rPr lang="en-US" sz="800" spc="-50" dirty="0">
                  <a:ln>
                    <a:solidFill>
                      <a:srgbClr val="FD349C">
                        <a:alpha val="0"/>
                      </a:srgbClr>
                    </a:solidFill>
                  </a:ln>
                  <a:solidFill>
                    <a:schemeClr val="tx1">
                      <a:lumMod val="50000"/>
                      <a:lumOff val="50000"/>
                    </a:schemeClr>
                  </a:solidFill>
                  <a:latin typeface="KoPub돋움체 Medium" panose="02020603020101020101" pitchFamily="18" charset="-127"/>
                  <a:ea typeface="KoPub돋움체 Medium" panose="02020603020101020101" pitchFamily="18" charset="-127"/>
                  <a:cs typeface="+mn-cs"/>
                </a:rPr>
                <a:t>(</a:t>
              </a:r>
              <a:r>
                <a:rPr lang="ko-KR" altLang="en-US" sz="800" spc="-50" dirty="0">
                  <a:ln>
                    <a:solidFill>
                      <a:srgbClr val="FD349C">
                        <a:alpha val="0"/>
                      </a:srgbClr>
                    </a:solidFill>
                  </a:ln>
                  <a:solidFill>
                    <a:schemeClr val="tx1">
                      <a:lumMod val="50000"/>
                      <a:lumOff val="50000"/>
                    </a:schemeClr>
                  </a:solidFill>
                  <a:latin typeface="KoPub돋움체 Medium" panose="02020603020101020101" pitchFamily="18" charset="-127"/>
                  <a:ea typeface="KoPub돋움체 Medium" panose="02020603020101020101" pitchFamily="18" charset="-127"/>
                  <a:cs typeface="+mn-cs"/>
                </a:rPr>
                <a:t>십억 </a:t>
              </a:r>
              <a:r>
                <a:rPr lang="ko-KR" altLang="en-US" sz="800" spc="-50" dirty="0" err="1">
                  <a:ln>
                    <a:solidFill>
                      <a:srgbClr val="FD349C">
                        <a:alpha val="0"/>
                      </a:srgbClr>
                    </a:solidFill>
                  </a:ln>
                  <a:solidFill>
                    <a:schemeClr val="tx1">
                      <a:lumMod val="50000"/>
                      <a:lumOff val="50000"/>
                    </a:schemeClr>
                  </a:solidFill>
                  <a:latin typeface="KoPub돋움체 Medium" panose="02020603020101020101" pitchFamily="18" charset="-127"/>
                  <a:ea typeface="KoPub돋움체 Medium" panose="02020603020101020101" pitchFamily="18" charset="-127"/>
                  <a:cs typeface="+mn-cs"/>
                </a:rPr>
                <a:t>링깃</a:t>
              </a:r>
              <a:r>
                <a:rPr lang="en-US" altLang="ko-KR" sz="800" spc="-50" dirty="0">
                  <a:ln>
                    <a:solidFill>
                      <a:srgbClr val="FD349C">
                        <a:alpha val="0"/>
                      </a:srgbClr>
                    </a:solidFill>
                  </a:ln>
                  <a:solidFill>
                    <a:schemeClr val="tx1">
                      <a:lumMod val="50000"/>
                      <a:lumOff val="50000"/>
                    </a:schemeClr>
                  </a:solidFill>
                  <a:latin typeface="KoPub돋움체 Medium" panose="02020603020101020101" pitchFamily="18" charset="-127"/>
                  <a:ea typeface="KoPub돋움체 Medium" panose="02020603020101020101" pitchFamily="18" charset="-127"/>
                  <a:cs typeface="+mn-cs"/>
                </a:rPr>
                <a:t>)</a:t>
              </a:r>
              <a:endParaRPr sz="800" spc="-50" dirty="0">
                <a:ln>
                  <a:solidFill>
                    <a:srgbClr val="FD349C">
                      <a:alpha val="0"/>
                    </a:srgbClr>
                  </a:solidFill>
                </a:ln>
                <a:solidFill>
                  <a:schemeClr val="tx1">
                    <a:lumMod val="50000"/>
                    <a:lumOff val="50000"/>
                  </a:schemeClr>
                </a:solidFill>
                <a:latin typeface="KoPub돋움체 Medium" panose="02020603020101020101" pitchFamily="18" charset="-127"/>
                <a:ea typeface="KoPub돋움체 Medium" panose="02020603020101020101" pitchFamily="18" charset="-127"/>
                <a:cs typeface="+mn-cs"/>
              </a:endParaRPr>
            </a:p>
          </p:txBody>
        </p:sp>
      </p:grpSp>
      <p:grpSp>
        <p:nvGrpSpPr>
          <p:cNvPr id="8" name="그룹 7">
            <a:extLst>
              <a:ext uri="{FF2B5EF4-FFF2-40B4-BE49-F238E27FC236}">
                <a16:creationId xmlns:a16="http://schemas.microsoft.com/office/drawing/2014/main" id="{CF339EF8-CDD2-8167-E858-5E11F975362A}"/>
              </a:ext>
            </a:extLst>
          </p:cNvPr>
          <p:cNvGrpSpPr/>
          <p:nvPr/>
        </p:nvGrpSpPr>
        <p:grpSpPr>
          <a:xfrm>
            <a:off x="7601665" y="457150"/>
            <a:ext cx="2158277" cy="565347"/>
            <a:chOff x="7601665" y="457150"/>
            <a:chExt cx="2158277" cy="565347"/>
          </a:xfrm>
        </p:grpSpPr>
        <p:pic>
          <p:nvPicPr>
            <p:cNvPr id="9" name="그림 8" descr="지도이(가) 표시된 사진&#10;&#10;자동 생성된 설명">
              <a:extLst>
                <a:ext uri="{FF2B5EF4-FFF2-40B4-BE49-F238E27FC236}">
                  <a16:creationId xmlns:a16="http://schemas.microsoft.com/office/drawing/2014/main" id="{D28A6777-9643-5EA9-E5E7-08ACDA084807}"/>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contrast="-40000"/>
                      </a14:imgEffect>
                    </a14:imgLayer>
                  </a14:imgProps>
                </a:ext>
              </a:extLst>
            </a:blip>
            <a:stretch>
              <a:fillRect/>
            </a:stretch>
          </p:blipFill>
          <p:spPr>
            <a:xfrm>
              <a:off x="8071806" y="457150"/>
              <a:ext cx="1688136" cy="565347"/>
            </a:xfrm>
            <a:prstGeom prst="rect">
              <a:avLst/>
            </a:prstGeom>
          </p:spPr>
        </p:pic>
        <p:pic>
          <p:nvPicPr>
            <p:cNvPr id="10" name="그림 9">
              <a:extLst>
                <a:ext uri="{FF2B5EF4-FFF2-40B4-BE49-F238E27FC236}">
                  <a16:creationId xmlns:a16="http://schemas.microsoft.com/office/drawing/2014/main" id="{F49676A1-EB93-4EC2-F3D3-69C78E325649}"/>
                </a:ext>
              </a:extLst>
            </p:cNvPr>
            <p:cNvPicPr>
              <a:picLocks noChangeAspect="1"/>
            </p:cNvPicPr>
            <p:nvPr/>
          </p:nvPicPr>
          <p:blipFill>
            <a:blip r:embed="rId5"/>
            <a:srcRect/>
            <a:stretch/>
          </p:blipFill>
          <p:spPr>
            <a:xfrm>
              <a:off x="7601665" y="579882"/>
              <a:ext cx="414358" cy="414358"/>
            </a:xfrm>
            <a:prstGeom prst="rect">
              <a:avLst/>
            </a:prstGeom>
          </p:spPr>
        </p:pic>
        <p:sp>
          <p:nvSpPr>
            <p:cNvPr id="11" name="제목 3">
              <a:extLst>
                <a:ext uri="{FF2B5EF4-FFF2-40B4-BE49-F238E27FC236}">
                  <a16:creationId xmlns:a16="http://schemas.microsoft.com/office/drawing/2014/main" id="{7241DA01-FC63-19AF-1DFD-34251C0880CF}"/>
                </a:ext>
              </a:extLst>
            </p:cNvPr>
            <p:cNvSpPr txBox="1">
              <a:spLocks/>
            </p:cNvSpPr>
            <p:nvPr/>
          </p:nvSpPr>
          <p:spPr>
            <a:xfrm>
              <a:off x="8071805" y="606616"/>
              <a:ext cx="1477782" cy="334294"/>
            </a:xfrm>
            <a:prstGeom prst="rect">
              <a:avLst/>
            </a:prstGeom>
          </p:spPr>
          <p:txBody>
            <a:bodyPr wrap="none" lIns="0" tIns="0" rIns="0" bIns="0" anchor="b" anchorCtr="0">
              <a:noAutofit/>
            </a:bodyPr>
            <a:lstStyle>
              <a:defPPr>
                <a:defRPr lang="en-US"/>
              </a:defPPr>
              <a:lvl1pPr marR="0" lvl="0" indent="539750" fontAlgn="auto">
                <a:lnSpc>
                  <a:spcPct val="100000"/>
                </a:lnSpc>
                <a:spcBef>
                  <a:spcPts val="0"/>
                </a:spcBef>
                <a:spcAft>
                  <a:spcPts val="0"/>
                </a:spcAft>
                <a:buClrTx/>
                <a:buSzTx/>
                <a:buFontTx/>
                <a:buNone/>
                <a:tabLst/>
                <a:defRPr sz="2400" b="0" i="0">
                  <a:ln>
                    <a:solidFill>
                      <a:prstClr val="white">
                        <a:lumMod val="75000"/>
                        <a:alpha val="0"/>
                      </a:prstClr>
                    </a:solidFill>
                  </a:ln>
                  <a:solidFill>
                    <a:schemeClr val="bg1"/>
                  </a:solidFill>
                  <a:latin typeface="KoPub돋움체 Bold" panose="00000800000000000000" pitchFamily="2" charset="-127"/>
                  <a:ea typeface="KoPub돋움체 Bold" panose="00000800000000000000" pitchFamily="2" charset="-127"/>
                  <a:cs typeface="KoPub돋움체 Medium" panose="02020603020101020101" pitchFamily="18" charset="-127"/>
                </a:defRPr>
              </a:lvl1pPr>
            </a:lstStyle>
            <a:p>
              <a:pPr marR="0" lvl="0" indent="0" defTabSz="914400" rtl="0" eaLnBrk="1" fontAlgn="auto" latinLnBrk="0" hangingPunct="1">
                <a:lnSpc>
                  <a:spcPct val="100000"/>
                </a:lnSpc>
                <a:spcBef>
                  <a:spcPts val="0"/>
                </a:spcBef>
                <a:spcAft>
                  <a:spcPts val="0"/>
                </a:spcAft>
                <a:buClrTx/>
                <a:buSzTx/>
                <a:buFontTx/>
                <a:buNone/>
                <a:tabLst/>
                <a:defRPr/>
              </a:pPr>
              <a:r>
                <a:rPr lang="ko-KR" altLang="en-US" sz="2000" dirty="0">
                  <a:ln>
                    <a:solidFill>
                      <a:prstClr val="white">
                        <a:lumMod val="75000"/>
                        <a:alpha val="0"/>
                      </a:prstClr>
                    </a:solidFill>
                  </a:ln>
                  <a:solidFill>
                    <a:schemeClr val="tx1">
                      <a:lumMod val="75000"/>
                      <a:lumOff val="25000"/>
                    </a:schemeClr>
                  </a:solidFill>
                </a:rPr>
                <a:t>말레이시아</a:t>
              </a:r>
              <a:endParaRPr lang="en-US" altLang="ko-KR" sz="2000" dirty="0">
                <a:ln>
                  <a:solidFill>
                    <a:prstClr val="white">
                      <a:lumMod val="75000"/>
                      <a:alpha val="0"/>
                    </a:prstClr>
                  </a:solidFill>
                </a:ln>
                <a:solidFill>
                  <a:schemeClr val="tx1">
                    <a:lumMod val="75000"/>
                    <a:lumOff val="25000"/>
                  </a:schemeClr>
                </a:solidFill>
              </a:endParaRPr>
            </a:p>
          </p:txBody>
        </p:sp>
      </p:grpSp>
      <p:grpSp>
        <p:nvGrpSpPr>
          <p:cNvPr id="6" name="그룹 5">
            <a:extLst>
              <a:ext uri="{FF2B5EF4-FFF2-40B4-BE49-F238E27FC236}">
                <a16:creationId xmlns:a16="http://schemas.microsoft.com/office/drawing/2014/main" id="{11B10FA6-C8B4-9662-327D-4EEF375F95AD}"/>
              </a:ext>
            </a:extLst>
          </p:cNvPr>
          <p:cNvGrpSpPr/>
          <p:nvPr/>
        </p:nvGrpSpPr>
        <p:grpSpPr>
          <a:xfrm>
            <a:off x="478777" y="4747995"/>
            <a:ext cx="8948410" cy="318924"/>
            <a:chOff x="478777" y="5881851"/>
            <a:chExt cx="8948410" cy="318924"/>
          </a:xfrm>
        </p:grpSpPr>
        <p:sp>
          <p:nvSpPr>
            <p:cNvPr id="7" name="TextBox 6">
              <a:extLst>
                <a:ext uri="{FF2B5EF4-FFF2-40B4-BE49-F238E27FC236}">
                  <a16:creationId xmlns:a16="http://schemas.microsoft.com/office/drawing/2014/main" id="{EF4A5101-BDFD-E4A1-767F-CEC62E37CE04}"/>
                </a:ext>
              </a:extLst>
            </p:cNvPr>
            <p:cNvSpPr txBox="1"/>
            <p:nvPr/>
          </p:nvSpPr>
          <p:spPr>
            <a:xfrm>
              <a:off x="5132387" y="5881851"/>
              <a:ext cx="4294800" cy="318924"/>
            </a:xfrm>
            <a:prstGeom prst="rect">
              <a:avLst/>
            </a:prstGeom>
            <a:noFill/>
            <a:ln>
              <a:noFill/>
            </a:ln>
          </p:spPr>
          <p:txBody>
            <a:bodyPr wrap="square" lIns="0" tIns="72000" rIns="0" bIns="0" rtlCol="0" anchor="t">
              <a:spAutoFit/>
            </a:bodyPr>
            <a:lstStyle>
              <a:defPPr>
                <a:defRPr lang="en-US"/>
              </a:defPPr>
              <a:lvl1pPr lvl="0">
                <a:defRPr sz="800">
                  <a:ln>
                    <a:solidFill>
                      <a:prstClr val="white">
                        <a:lumMod val="75000"/>
                        <a:alpha val="0"/>
                      </a:prstClr>
                    </a:solidFill>
                  </a:ln>
                  <a:solidFill>
                    <a:prstClr val="white">
                      <a:lumMod val="50000"/>
                    </a:prstClr>
                  </a:solidFill>
                  <a:latin typeface="KoPub돋움체 Medium" panose="00000600000000000000" pitchFamily="2" charset="-127"/>
                  <a:ea typeface="KoPub돋움체 Medium" panose="00000600000000000000" pitchFamily="2" charset="-127"/>
                </a:defRPr>
              </a:lvl1pPr>
            </a:lstStyle>
            <a:p>
              <a:r>
                <a:rPr lang="en-US" altLang="ko-KR" dirty="0">
                  <a:solidFill>
                    <a:schemeClr val="bg1">
                      <a:lumMod val="50000"/>
                    </a:schemeClr>
                  </a:solidFill>
                </a:rPr>
                <a:t>Source: Bank Negara Malaysia, </a:t>
              </a:r>
              <a:r>
                <a:rPr lang="ko-KR" altLang="en-US" dirty="0" err="1">
                  <a:solidFill>
                    <a:schemeClr val="bg1">
                      <a:lumMod val="50000"/>
                    </a:schemeClr>
                  </a:solidFill>
                </a:rPr>
                <a:t>삼정</a:t>
              </a:r>
              <a:r>
                <a:rPr lang="en-US" altLang="ko-KR" dirty="0">
                  <a:solidFill>
                    <a:schemeClr val="bg1">
                      <a:lumMod val="50000"/>
                    </a:schemeClr>
                  </a:solidFill>
                </a:rPr>
                <a:t>KPMG </a:t>
              </a:r>
              <a:r>
                <a:rPr lang="ko-KR" altLang="en-US" dirty="0">
                  <a:solidFill>
                    <a:schemeClr val="bg1">
                      <a:lumMod val="50000"/>
                    </a:schemeClr>
                  </a:solidFill>
                </a:rPr>
                <a:t>경제연구원 재구성</a:t>
              </a:r>
              <a:endParaRPr lang="en-US" altLang="ko-KR" dirty="0">
                <a:solidFill>
                  <a:schemeClr val="bg1">
                    <a:lumMod val="50000"/>
                  </a:schemeClr>
                </a:solidFill>
              </a:endParaRPr>
            </a:p>
            <a:p>
              <a:r>
                <a:rPr lang="en-US" altLang="ko-KR" dirty="0">
                  <a:solidFill>
                    <a:schemeClr val="bg1">
                      <a:lumMod val="50000"/>
                    </a:schemeClr>
                  </a:solidFill>
                </a:rPr>
                <a:t>Note: Gross Direct Premium </a:t>
              </a:r>
              <a:r>
                <a:rPr lang="ko-KR" altLang="en-US" dirty="0">
                  <a:solidFill>
                    <a:schemeClr val="bg1">
                      <a:lumMod val="50000"/>
                    </a:schemeClr>
                  </a:solidFill>
                </a:rPr>
                <a:t>기준</a:t>
              </a:r>
            </a:p>
          </p:txBody>
        </p:sp>
        <p:sp>
          <p:nvSpPr>
            <p:cNvPr id="15" name="TextBox 14">
              <a:extLst>
                <a:ext uri="{FF2B5EF4-FFF2-40B4-BE49-F238E27FC236}">
                  <a16:creationId xmlns:a16="http://schemas.microsoft.com/office/drawing/2014/main" id="{BEF7F399-55EA-E6E0-F0CF-88DEC79F6A81}"/>
                </a:ext>
              </a:extLst>
            </p:cNvPr>
            <p:cNvSpPr txBox="1"/>
            <p:nvPr/>
          </p:nvSpPr>
          <p:spPr>
            <a:xfrm>
              <a:off x="478777" y="5881851"/>
              <a:ext cx="4294800" cy="318924"/>
            </a:xfrm>
            <a:prstGeom prst="rect">
              <a:avLst/>
            </a:prstGeom>
            <a:noFill/>
            <a:ln>
              <a:noFill/>
            </a:ln>
          </p:spPr>
          <p:txBody>
            <a:bodyPr wrap="square" lIns="0" tIns="72000" rIns="0" bIns="0" rtlCol="0" anchor="t">
              <a:spAutoFit/>
            </a:bodyPr>
            <a:lstStyle>
              <a:defPPr>
                <a:defRPr lang="en-US"/>
              </a:defPPr>
              <a:lvl1pPr lvl="0">
                <a:defRPr sz="800">
                  <a:ln>
                    <a:solidFill>
                      <a:prstClr val="white">
                        <a:lumMod val="75000"/>
                        <a:alpha val="0"/>
                      </a:prstClr>
                    </a:solidFill>
                  </a:ln>
                  <a:solidFill>
                    <a:prstClr val="white">
                      <a:lumMod val="50000"/>
                    </a:prstClr>
                  </a:solidFill>
                  <a:latin typeface="KoPub돋움체 Medium" panose="00000600000000000000" pitchFamily="2" charset="-127"/>
                  <a:ea typeface="KoPub돋움체 Medium" panose="00000600000000000000" pitchFamily="2" charset="-127"/>
                </a:defRPr>
              </a:lvl1pPr>
            </a:lstStyle>
            <a:p>
              <a:r>
                <a:rPr lang="en-US" altLang="ko-KR" dirty="0">
                  <a:solidFill>
                    <a:schemeClr val="bg1">
                      <a:lumMod val="50000"/>
                    </a:schemeClr>
                  </a:solidFill>
                </a:rPr>
                <a:t>Source: Bank Negara Malaysia, </a:t>
              </a:r>
              <a:r>
                <a:rPr lang="ko-KR" altLang="en-US" dirty="0" err="1">
                  <a:solidFill>
                    <a:schemeClr val="bg1">
                      <a:lumMod val="50000"/>
                    </a:schemeClr>
                  </a:solidFill>
                </a:rPr>
                <a:t>삼정</a:t>
              </a:r>
              <a:r>
                <a:rPr lang="en-US" altLang="ko-KR" dirty="0">
                  <a:solidFill>
                    <a:schemeClr val="bg1">
                      <a:lumMod val="50000"/>
                    </a:schemeClr>
                  </a:solidFill>
                </a:rPr>
                <a:t>KPMG </a:t>
              </a:r>
              <a:r>
                <a:rPr lang="ko-KR" altLang="en-US" dirty="0">
                  <a:solidFill>
                    <a:schemeClr val="bg1">
                      <a:lumMod val="50000"/>
                    </a:schemeClr>
                  </a:solidFill>
                </a:rPr>
                <a:t>경제연구원 재구성</a:t>
              </a:r>
              <a:endParaRPr lang="en-US" altLang="ko-KR" dirty="0">
                <a:solidFill>
                  <a:schemeClr val="bg1">
                    <a:lumMod val="50000"/>
                  </a:schemeClr>
                </a:solidFill>
              </a:endParaRPr>
            </a:p>
            <a:p>
              <a:r>
                <a:rPr lang="en-US" altLang="ko-KR" dirty="0">
                  <a:solidFill>
                    <a:schemeClr val="bg1">
                      <a:lumMod val="50000"/>
                    </a:schemeClr>
                  </a:solidFill>
                </a:rPr>
                <a:t>Note: Insurance premiums</a:t>
              </a:r>
              <a:r>
                <a:rPr lang="ko-KR" altLang="en-US" dirty="0">
                  <a:solidFill>
                    <a:schemeClr val="bg1">
                      <a:lumMod val="50000"/>
                    </a:schemeClr>
                  </a:solidFill>
                </a:rPr>
                <a:t> 기준 </a:t>
              </a:r>
            </a:p>
          </p:txBody>
        </p:sp>
      </p:grpSp>
      <p:graphicFrame>
        <p:nvGraphicFramePr>
          <p:cNvPr id="19" name="차트 18">
            <a:extLst>
              <a:ext uri="{FF2B5EF4-FFF2-40B4-BE49-F238E27FC236}">
                <a16:creationId xmlns:a16="http://schemas.microsoft.com/office/drawing/2014/main" id="{59153425-369B-8909-7FA3-FC67A69A1390}"/>
              </a:ext>
            </a:extLst>
          </p:cNvPr>
          <p:cNvGraphicFramePr/>
          <p:nvPr>
            <p:extLst>
              <p:ext uri="{D42A27DB-BD31-4B8C-83A1-F6EECF244321}">
                <p14:modId xmlns:p14="http://schemas.microsoft.com/office/powerpoint/2010/main" val="3993216795"/>
              </p:ext>
            </p:extLst>
          </p:nvPr>
        </p:nvGraphicFramePr>
        <p:xfrm>
          <a:off x="478777" y="1697545"/>
          <a:ext cx="4294836" cy="3058931"/>
        </p:xfrm>
        <a:graphic>
          <a:graphicData uri="http://schemas.openxmlformats.org/drawingml/2006/chart">
            <c:chart xmlns:c="http://schemas.openxmlformats.org/drawingml/2006/chart" xmlns:r="http://schemas.openxmlformats.org/officeDocument/2006/relationships" r:id="rId6"/>
          </a:graphicData>
        </a:graphic>
      </p:graphicFrame>
      <p:sp>
        <p:nvSpPr>
          <p:cNvPr id="20" name="TextBox 19">
            <a:extLst>
              <a:ext uri="{FF2B5EF4-FFF2-40B4-BE49-F238E27FC236}">
                <a16:creationId xmlns:a16="http://schemas.microsoft.com/office/drawing/2014/main" id="{EE473341-5676-43C4-CDAE-066DE7181B2F}"/>
              </a:ext>
            </a:extLst>
          </p:cNvPr>
          <p:cNvSpPr txBox="1"/>
          <p:nvPr/>
        </p:nvSpPr>
        <p:spPr>
          <a:xfrm>
            <a:off x="478777" y="5175062"/>
            <a:ext cx="4294800" cy="1022891"/>
          </a:xfrm>
          <a:prstGeom prst="rect">
            <a:avLst/>
          </a:prstGeom>
          <a:solidFill>
            <a:srgbClr val="DEF7FF"/>
          </a:solidFill>
          <a:ln w="3175">
            <a:solidFill>
              <a:srgbClr val="99E3FB"/>
            </a:solidFill>
          </a:ln>
        </p:spPr>
        <p:txBody>
          <a:bodyPr wrap="square" lIns="108000" tIns="72000" rIns="108000" bIns="72000" anchor="t">
            <a:noAutofit/>
          </a:bodyPr>
          <a:lstStyle>
            <a:defPPr>
              <a:defRPr lang="en-US"/>
            </a:defPPr>
            <a:lvl1pPr marL="108000" indent="-108000" defTabSz="457200">
              <a:lnSpc>
                <a:spcPct val="110000"/>
              </a:lnSpc>
              <a:spcAft>
                <a:spcPts val="300"/>
              </a:spcAft>
              <a:buClr>
                <a:schemeClr val="tx1">
                  <a:lumMod val="85000"/>
                  <a:lumOff val="15000"/>
                </a:schemeClr>
              </a:buClr>
              <a:buFont typeface="Arial" panose="020B0604020202020204" pitchFamily="34" charset="0"/>
              <a:buChar char="•"/>
              <a:defRPr sz="1000" b="1">
                <a:ln>
                  <a:solidFill>
                    <a:schemeClr val="accent5">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altLang="ko-KR" dirty="0"/>
              <a:t>2021</a:t>
            </a:r>
            <a:r>
              <a:rPr lang="ko-KR" altLang="en-US" dirty="0"/>
              <a:t>년 기준 말레이시아 패밀리 </a:t>
            </a:r>
            <a:r>
              <a:rPr lang="ko-KR" altLang="en-US" dirty="0" err="1"/>
              <a:t>타카풀</a:t>
            </a:r>
            <a:r>
              <a:rPr lang="ko-KR" altLang="en-US" dirty="0"/>
              <a:t> 수입기여금은 전년대비 </a:t>
            </a:r>
            <a:r>
              <a:rPr lang="en-US" altLang="ko-KR" dirty="0"/>
              <a:t>21.4% </a:t>
            </a:r>
            <a:r>
              <a:rPr lang="ko-KR" altLang="en-US" dirty="0"/>
              <a:t>증가한 </a:t>
            </a:r>
            <a:r>
              <a:rPr lang="en-US" altLang="ko-KR" dirty="0"/>
              <a:t>74</a:t>
            </a:r>
            <a:r>
              <a:rPr lang="ko-KR" altLang="en-US" dirty="0"/>
              <a:t>억 </a:t>
            </a:r>
            <a:r>
              <a:rPr lang="ko-KR" altLang="en-US" dirty="0" err="1"/>
              <a:t>링깃을</a:t>
            </a:r>
            <a:r>
              <a:rPr lang="ko-KR" altLang="en-US" dirty="0"/>
              <a:t> 기록</a:t>
            </a:r>
            <a:endParaRPr lang="en-US" altLang="ko-KR" dirty="0"/>
          </a:p>
          <a:p>
            <a:pPr marL="266700" indent="-174625">
              <a:buClr>
                <a:schemeClr val="tx1">
                  <a:lumMod val="75000"/>
                  <a:lumOff val="25000"/>
                </a:schemeClr>
              </a:buClr>
              <a:buFontTx/>
              <a:buChar char="-"/>
            </a:pPr>
            <a:r>
              <a:rPr lang="en-US" altLang="ko-KR" b="0" dirty="0">
                <a:solidFill>
                  <a:schemeClr val="tx1">
                    <a:lumMod val="75000"/>
                    <a:lumOff val="25000"/>
                  </a:schemeClr>
                </a:solidFill>
              </a:rPr>
              <a:t>2021</a:t>
            </a:r>
            <a:r>
              <a:rPr lang="ko-KR" altLang="en-US" b="0" dirty="0">
                <a:solidFill>
                  <a:schemeClr val="tx1">
                    <a:lumMod val="75000"/>
                    <a:lumOff val="25000"/>
                  </a:schemeClr>
                </a:solidFill>
              </a:rPr>
              <a:t>년 기준 패밀리 </a:t>
            </a:r>
            <a:r>
              <a:rPr lang="ko-KR" altLang="en-US" b="0" dirty="0" err="1">
                <a:solidFill>
                  <a:schemeClr val="tx1">
                    <a:lumMod val="75000"/>
                    <a:lumOff val="25000"/>
                  </a:schemeClr>
                </a:solidFill>
              </a:rPr>
              <a:t>타카풀</a:t>
            </a:r>
            <a:r>
              <a:rPr lang="ko-KR" altLang="en-US" b="0" dirty="0">
                <a:solidFill>
                  <a:schemeClr val="tx1">
                    <a:lumMod val="75000"/>
                    <a:lumOff val="25000"/>
                  </a:schemeClr>
                </a:solidFill>
              </a:rPr>
              <a:t> 전체 수입기여금의 </a:t>
            </a:r>
            <a:r>
              <a:rPr lang="en-US" altLang="ko-KR" b="0" dirty="0">
                <a:solidFill>
                  <a:schemeClr val="tx1">
                    <a:lumMod val="75000"/>
                    <a:lumOff val="25000"/>
                  </a:schemeClr>
                </a:solidFill>
              </a:rPr>
              <a:t>55.8%</a:t>
            </a:r>
            <a:r>
              <a:rPr lang="ko-KR" altLang="en-US" b="0" dirty="0">
                <a:solidFill>
                  <a:schemeClr val="tx1">
                    <a:lumMod val="75000"/>
                    <a:lumOff val="25000"/>
                  </a:schemeClr>
                </a:solidFill>
              </a:rPr>
              <a:t>를 차지하는 </a:t>
            </a:r>
            <a:r>
              <a:rPr lang="ko-KR" altLang="en-US" b="0" dirty="0" err="1">
                <a:solidFill>
                  <a:schemeClr val="tx1">
                    <a:lumMod val="75000"/>
                    <a:lumOff val="25000"/>
                  </a:schemeClr>
                </a:solidFill>
              </a:rPr>
              <a:t>투자연계타카풀이</a:t>
            </a:r>
            <a:r>
              <a:rPr lang="ko-KR" altLang="en-US" b="0" dirty="0">
                <a:solidFill>
                  <a:schemeClr val="tx1">
                    <a:lumMod val="75000"/>
                    <a:lumOff val="25000"/>
                  </a:schemeClr>
                </a:solidFill>
              </a:rPr>
              <a:t> </a:t>
            </a:r>
            <a:r>
              <a:rPr lang="en-US" altLang="ko-KR" b="0" dirty="0">
                <a:solidFill>
                  <a:schemeClr val="tx1">
                    <a:lumMod val="75000"/>
                    <a:lumOff val="25000"/>
                  </a:schemeClr>
                </a:solidFill>
              </a:rPr>
              <a:t>41</a:t>
            </a:r>
            <a:r>
              <a:rPr lang="ko-KR" altLang="en-US" b="0" dirty="0">
                <a:solidFill>
                  <a:schemeClr val="tx1">
                    <a:lumMod val="75000"/>
                    <a:lumOff val="25000"/>
                  </a:schemeClr>
                </a:solidFill>
              </a:rPr>
              <a:t>억</a:t>
            </a:r>
            <a:r>
              <a:rPr lang="en-US" altLang="ko-KR" b="0" dirty="0">
                <a:solidFill>
                  <a:schemeClr val="tx1">
                    <a:lumMod val="75000"/>
                    <a:lumOff val="25000"/>
                  </a:schemeClr>
                </a:solidFill>
              </a:rPr>
              <a:t> </a:t>
            </a:r>
            <a:r>
              <a:rPr lang="ko-KR" altLang="en-US" b="0" dirty="0" err="1">
                <a:solidFill>
                  <a:schemeClr val="tx1">
                    <a:lumMod val="75000"/>
                    <a:lumOff val="25000"/>
                  </a:schemeClr>
                </a:solidFill>
              </a:rPr>
              <a:t>링깃을</a:t>
            </a:r>
            <a:r>
              <a:rPr lang="ko-KR" altLang="en-US" b="0" dirty="0">
                <a:solidFill>
                  <a:schemeClr val="tx1">
                    <a:lumMod val="75000"/>
                    <a:lumOff val="25000"/>
                  </a:schemeClr>
                </a:solidFill>
              </a:rPr>
              <a:t> 기록</a:t>
            </a:r>
            <a:r>
              <a:rPr lang="en-US" altLang="ko-KR" b="0" dirty="0">
                <a:solidFill>
                  <a:schemeClr val="tx1">
                    <a:lumMod val="75000"/>
                    <a:lumOff val="25000"/>
                  </a:schemeClr>
                </a:solidFill>
              </a:rPr>
              <a:t>. </a:t>
            </a:r>
            <a:r>
              <a:rPr lang="ko-KR" altLang="en-US" b="0" dirty="0">
                <a:solidFill>
                  <a:schemeClr val="tx1">
                    <a:lumMod val="75000"/>
                    <a:lumOff val="25000"/>
                  </a:schemeClr>
                </a:solidFill>
              </a:rPr>
              <a:t>그 뒤를 이어 </a:t>
            </a:r>
            <a:r>
              <a:rPr lang="ko-KR" altLang="en-US" b="0" dirty="0" err="1">
                <a:solidFill>
                  <a:schemeClr val="tx1">
                    <a:lumMod val="75000"/>
                    <a:lumOff val="25000"/>
                  </a:schemeClr>
                </a:solidFill>
              </a:rPr>
              <a:t>양로타카풀</a:t>
            </a:r>
            <a:r>
              <a:rPr lang="en-US" altLang="ko-KR" b="0" dirty="0">
                <a:solidFill>
                  <a:schemeClr val="tx1">
                    <a:lumMod val="75000"/>
                    <a:lumOff val="25000"/>
                  </a:schemeClr>
                </a:solidFill>
              </a:rPr>
              <a:t>, </a:t>
            </a:r>
            <a:r>
              <a:rPr lang="ko-KR" altLang="en-US" b="0" dirty="0">
                <a:solidFill>
                  <a:schemeClr val="tx1">
                    <a:lumMod val="75000"/>
                    <a:lumOff val="25000"/>
                  </a:schemeClr>
                </a:solidFill>
              </a:rPr>
              <a:t>기타가 각각 </a:t>
            </a:r>
            <a:r>
              <a:rPr lang="en-US" altLang="ko-KR" b="0" dirty="0">
                <a:solidFill>
                  <a:schemeClr val="tx1">
                    <a:lumMod val="75000"/>
                    <a:lumOff val="25000"/>
                  </a:schemeClr>
                </a:solidFill>
              </a:rPr>
              <a:t>17</a:t>
            </a:r>
            <a:r>
              <a:rPr lang="ko-KR" altLang="en-US" b="0" dirty="0">
                <a:solidFill>
                  <a:schemeClr val="tx1">
                    <a:lumMod val="75000"/>
                    <a:lumOff val="25000"/>
                  </a:schemeClr>
                </a:solidFill>
              </a:rPr>
              <a:t>억 </a:t>
            </a:r>
            <a:r>
              <a:rPr lang="ko-KR" altLang="en-US" b="0" dirty="0" err="1">
                <a:solidFill>
                  <a:schemeClr val="tx1">
                    <a:lumMod val="75000"/>
                    <a:lumOff val="25000"/>
                  </a:schemeClr>
                </a:solidFill>
              </a:rPr>
              <a:t>링깃</a:t>
            </a:r>
            <a:r>
              <a:rPr lang="en-US" altLang="ko-KR" b="0" dirty="0">
                <a:solidFill>
                  <a:schemeClr val="tx1">
                    <a:lumMod val="75000"/>
                    <a:lumOff val="25000"/>
                  </a:schemeClr>
                </a:solidFill>
              </a:rPr>
              <a:t>(22.6% </a:t>
            </a:r>
            <a:r>
              <a:rPr lang="ko-KR" altLang="en-US" b="0" dirty="0">
                <a:solidFill>
                  <a:schemeClr val="tx1">
                    <a:lumMod val="75000"/>
                    <a:lumOff val="25000"/>
                  </a:schemeClr>
                </a:solidFill>
              </a:rPr>
              <a:t>차지</a:t>
            </a:r>
            <a:r>
              <a:rPr lang="en-US" altLang="ko-KR" b="0" dirty="0">
                <a:solidFill>
                  <a:schemeClr val="tx1">
                    <a:lumMod val="75000"/>
                    <a:lumOff val="25000"/>
                  </a:schemeClr>
                </a:solidFill>
              </a:rPr>
              <a:t>), 13</a:t>
            </a:r>
            <a:r>
              <a:rPr lang="ko-KR" altLang="en-US" b="0" dirty="0">
                <a:solidFill>
                  <a:schemeClr val="tx1">
                    <a:lumMod val="75000"/>
                    <a:lumOff val="25000"/>
                  </a:schemeClr>
                </a:solidFill>
              </a:rPr>
              <a:t>억 </a:t>
            </a:r>
            <a:r>
              <a:rPr lang="ko-KR" altLang="en-US" b="0" dirty="0" err="1">
                <a:solidFill>
                  <a:schemeClr val="tx1">
                    <a:lumMod val="75000"/>
                    <a:lumOff val="25000"/>
                  </a:schemeClr>
                </a:solidFill>
              </a:rPr>
              <a:t>링깃</a:t>
            </a:r>
            <a:r>
              <a:rPr lang="en-US" altLang="ko-KR" b="0" dirty="0">
                <a:solidFill>
                  <a:schemeClr val="tx1">
                    <a:lumMod val="75000"/>
                    <a:lumOff val="25000"/>
                  </a:schemeClr>
                </a:solidFill>
              </a:rPr>
              <a:t>(17.3% </a:t>
            </a:r>
            <a:r>
              <a:rPr lang="ko-KR" altLang="en-US" b="0" dirty="0">
                <a:solidFill>
                  <a:schemeClr val="tx1">
                    <a:lumMod val="75000"/>
                    <a:lumOff val="25000"/>
                  </a:schemeClr>
                </a:solidFill>
              </a:rPr>
              <a:t>차지</a:t>
            </a:r>
            <a:r>
              <a:rPr lang="en-US" altLang="ko-KR" b="0" dirty="0">
                <a:solidFill>
                  <a:schemeClr val="tx1">
                    <a:lumMod val="75000"/>
                    <a:lumOff val="25000"/>
                  </a:schemeClr>
                </a:solidFill>
              </a:rPr>
              <a:t>)</a:t>
            </a:r>
            <a:r>
              <a:rPr lang="ko-KR" altLang="en-US" b="0" dirty="0">
                <a:solidFill>
                  <a:schemeClr val="tx1">
                    <a:lumMod val="75000"/>
                    <a:lumOff val="25000"/>
                  </a:schemeClr>
                </a:solidFill>
              </a:rPr>
              <a:t>을 기록</a:t>
            </a:r>
            <a:endParaRPr lang="en-US" altLang="ko-KR" b="0" dirty="0">
              <a:solidFill>
                <a:schemeClr val="tx1">
                  <a:lumMod val="75000"/>
                  <a:lumOff val="25000"/>
                </a:schemeClr>
              </a:solidFill>
            </a:endParaRPr>
          </a:p>
        </p:txBody>
      </p:sp>
      <p:sp>
        <p:nvSpPr>
          <p:cNvPr id="21" name="TextBox 20">
            <a:extLst>
              <a:ext uri="{FF2B5EF4-FFF2-40B4-BE49-F238E27FC236}">
                <a16:creationId xmlns:a16="http://schemas.microsoft.com/office/drawing/2014/main" id="{3E75D750-BAEB-BF9E-3359-5E4E8404D8B9}"/>
              </a:ext>
            </a:extLst>
          </p:cNvPr>
          <p:cNvSpPr txBox="1"/>
          <p:nvPr/>
        </p:nvSpPr>
        <p:spPr>
          <a:xfrm>
            <a:off x="5123243" y="5175063"/>
            <a:ext cx="4294800" cy="1022891"/>
          </a:xfrm>
          <a:prstGeom prst="rect">
            <a:avLst/>
          </a:prstGeom>
          <a:solidFill>
            <a:srgbClr val="DEF7FF"/>
          </a:solidFill>
          <a:ln w="3175">
            <a:solidFill>
              <a:srgbClr val="99E3FB"/>
            </a:solidFill>
          </a:ln>
        </p:spPr>
        <p:txBody>
          <a:bodyPr wrap="square" lIns="108000" tIns="72000" rIns="36000" bIns="72000" anchor="t">
            <a:noAutofit/>
          </a:bodyPr>
          <a:lstStyle>
            <a:defPPr>
              <a:defRPr lang="en-US"/>
            </a:defPPr>
            <a:lvl1pPr marL="108000" indent="-108000" defTabSz="457200">
              <a:lnSpc>
                <a:spcPct val="110000"/>
              </a:lnSpc>
              <a:spcAft>
                <a:spcPts val="300"/>
              </a:spcAft>
              <a:buClr>
                <a:schemeClr val="tx1">
                  <a:lumMod val="85000"/>
                  <a:lumOff val="15000"/>
                </a:schemeClr>
              </a:buClr>
              <a:buFont typeface="Arial" panose="020B0604020202020204" pitchFamily="34" charset="0"/>
              <a:buChar char="•"/>
              <a:defRPr sz="1000" b="1">
                <a:ln>
                  <a:solidFill>
                    <a:schemeClr val="accent5">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altLang="ko-KR" dirty="0"/>
              <a:t>2021</a:t>
            </a:r>
            <a:r>
              <a:rPr lang="ko-KR" altLang="en-US" dirty="0"/>
              <a:t>년 기준 말레이시아 제너럴 </a:t>
            </a:r>
            <a:r>
              <a:rPr lang="ko-KR" altLang="en-US" dirty="0" err="1"/>
              <a:t>타카풀</a:t>
            </a:r>
            <a:r>
              <a:rPr lang="ko-KR" altLang="en-US" dirty="0"/>
              <a:t> 수입기여금은 전년대비 </a:t>
            </a:r>
            <a:r>
              <a:rPr lang="en-US" altLang="ko-KR" dirty="0"/>
              <a:t>10.6% </a:t>
            </a:r>
            <a:r>
              <a:rPr lang="ko-KR" altLang="en-US" dirty="0"/>
              <a:t>증가한 </a:t>
            </a:r>
            <a:r>
              <a:rPr lang="en-US" altLang="ko-KR" dirty="0"/>
              <a:t>38</a:t>
            </a:r>
            <a:r>
              <a:rPr lang="ko-KR" altLang="en-US" dirty="0"/>
              <a:t>억 </a:t>
            </a:r>
            <a:r>
              <a:rPr lang="ko-KR" altLang="en-US" dirty="0" err="1"/>
              <a:t>링깃을</a:t>
            </a:r>
            <a:r>
              <a:rPr lang="ko-KR" altLang="en-US" dirty="0"/>
              <a:t> 기록</a:t>
            </a:r>
            <a:endParaRPr lang="en-US" altLang="ko-KR" dirty="0"/>
          </a:p>
          <a:p>
            <a:pPr marL="266700" indent="-174625">
              <a:buClr>
                <a:schemeClr val="tx1">
                  <a:lumMod val="75000"/>
                  <a:lumOff val="25000"/>
                </a:schemeClr>
              </a:buClr>
              <a:buFontTx/>
              <a:buChar char="-"/>
            </a:pPr>
            <a:r>
              <a:rPr lang="en-US" altLang="ko-KR" b="0" dirty="0">
                <a:solidFill>
                  <a:schemeClr val="tx1">
                    <a:lumMod val="75000"/>
                    <a:lumOff val="25000"/>
                  </a:schemeClr>
                </a:solidFill>
              </a:rPr>
              <a:t>2021</a:t>
            </a:r>
            <a:r>
              <a:rPr lang="ko-KR" altLang="en-US" b="0" dirty="0">
                <a:solidFill>
                  <a:schemeClr val="tx1">
                    <a:lumMod val="75000"/>
                    <a:lumOff val="25000"/>
                  </a:schemeClr>
                </a:solidFill>
              </a:rPr>
              <a:t>년 기준 </a:t>
            </a:r>
            <a:r>
              <a:rPr lang="ko-KR" altLang="en-US" b="0" dirty="0" err="1">
                <a:solidFill>
                  <a:schemeClr val="tx1">
                    <a:lumMod val="75000"/>
                    <a:lumOff val="25000"/>
                  </a:schemeClr>
                </a:solidFill>
              </a:rPr>
              <a:t>자동차타카풀이</a:t>
            </a:r>
            <a:r>
              <a:rPr lang="ko-KR" altLang="en-US" b="0" dirty="0">
                <a:solidFill>
                  <a:schemeClr val="tx1">
                    <a:lumMod val="75000"/>
                    <a:lumOff val="25000"/>
                  </a:schemeClr>
                </a:solidFill>
              </a:rPr>
              <a:t> </a:t>
            </a:r>
            <a:r>
              <a:rPr lang="en-US" altLang="ko-KR" b="0" dirty="0">
                <a:solidFill>
                  <a:schemeClr val="tx1">
                    <a:lumMod val="75000"/>
                    <a:lumOff val="25000"/>
                  </a:schemeClr>
                </a:solidFill>
              </a:rPr>
              <a:t>25</a:t>
            </a:r>
            <a:r>
              <a:rPr lang="ko-KR" altLang="en-US" b="0" dirty="0">
                <a:solidFill>
                  <a:schemeClr val="tx1">
                    <a:lumMod val="75000"/>
                    <a:lumOff val="25000"/>
                  </a:schemeClr>
                </a:solidFill>
              </a:rPr>
              <a:t>억 </a:t>
            </a:r>
            <a:r>
              <a:rPr lang="ko-KR" altLang="en-US" b="0" dirty="0" err="1">
                <a:solidFill>
                  <a:schemeClr val="tx1">
                    <a:lumMod val="75000"/>
                    <a:lumOff val="25000"/>
                  </a:schemeClr>
                </a:solidFill>
              </a:rPr>
              <a:t>링깃을</a:t>
            </a:r>
            <a:r>
              <a:rPr lang="ko-KR" altLang="en-US" b="0" dirty="0">
                <a:solidFill>
                  <a:schemeClr val="tx1">
                    <a:lumMod val="75000"/>
                    <a:lumOff val="25000"/>
                  </a:schemeClr>
                </a:solidFill>
              </a:rPr>
              <a:t> 기록하며 전체 수입기여금의 </a:t>
            </a:r>
            <a:r>
              <a:rPr lang="en-US" altLang="ko-KR" b="0" dirty="0">
                <a:solidFill>
                  <a:schemeClr val="tx1">
                    <a:lumMod val="75000"/>
                    <a:lumOff val="25000"/>
                  </a:schemeClr>
                </a:solidFill>
              </a:rPr>
              <a:t>66.3%</a:t>
            </a:r>
            <a:r>
              <a:rPr lang="ko-KR" altLang="en-US" b="0" dirty="0">
                <a:solidFill>
                  <a:schemeClr val="tx1">
                    <a:lumMod val="75000"/>
                    <a:lumOff val="25000"/>
                  </a:schemeClr>
                </a:solidFill>
              </a:rPr>
              <a:t>를 차지</a:t>
            </a:r>
            <a:r>
              <a:rPr lang="en-US" altLang="ko-KR" b="0" dirty="0">
                <a:solidFill>
                  <a:schemeClr val="tx1">
                    <a:lumMod val="75000"/>
                    <a:lumOff val="25000"/>
                  </a:schemeClr>
                </a:solidFill>
              </a:rPr>
              <a:t>. </a:t>
            </a:r>
            <a:r>
              <a:rPr lang="ko-KR" altLang="en-US" b="0" dirty="0">
                <a:solidFill>
                  <a:schemeClr val="tx1">
                    <a:lumMod val="75000"/>
                    <a:lumOff val="25000"/>
                  </a:schemeClr>
                </a:solidFill>
              </a:rPr>
              <a:t>그 뒤를 화재</a:t>
            </a:r>
            <a:r>
              <a:rPr lang="en-US" altLang="ko-KR" b="0" dirty="0">
                <a:solidFill>
                  <a:schemeClr val="tx1">
                    <a:lumMod val="75000"/>
                    <a:lumOff val="25000"/>
                  </a:schemeClr>
                </a:solidFill>
              </a:rPr>
              <a:t> </a:t>
            </a:r>
            <a:r>
              <a:rPr lang="ko-KR" altLang="en-US" b="0" dirty="0">
                <a:solidFill>
                  <a:schemeClr val="tx1">
                    <a:lumMod val="75000"/>
                    <a:lumOff val="25000"/>
                  </a:schemeClr>
                </a:solidFill>
              </a:rPr>
              <a:t>및</a:t>
            </a:r>
            <a:r>
              <a:rPr lang="en-US" altLang="ko-KR" b="0" dirty="0">
                <a:solidFill>
                  <a:schemeClr val="tx1">
                    <a:lumMod val="75000"/>
                    <a:lumOff val="25000"/>
                  </a:schemeClr>
                </a:solidFill>
              </a:rPr>
              <a:t> </a:t>
            </a:r>
            <a:r>
              <a:rPr lang="ko-KR" altLang="en-US" b="0" dirty="0">
                <a:solidFill>
                  <a:schemeClr val="tx1">
                    <a:lumMod val="75000"/>
                    <a:lumOff val="25000"/>
                  </a:schemeClr>
                </a:solidFill>
              </a:rPr>
              <a:t>의료비용 보상</a:t>
            </a:r>
            <a:r>
              <a:rPr lang="en-US" altLang="ko-KR" b="0" dirty="0">
                <a:solidFill>
                  <a:schemeClr val="tx1">
                    <a:lumMod val="75000"/>
                    <a:lumOff val="25000"/>
                  </a:schemeClr>
                </a:solidFill>
              </a:rPr>
              <a:t>·</a:t>
            </a:r>
            <a:r>
              <a:rPr lang="ko-KR" altLang="en-US" b="0" dirty="0" err="1">
                <a:solidFill>
                  <a:schemeClr val="tx1">
                    <a:lumMod val="75000"/>
                    <a:lumOff val="25000"/>
                  </a:schemeClr>
                </a:solidFill>
              </a:rPr>
              <a:t>상해타카풀이</a:t>
            </a:r>
            <a:r>
              <a:rPr lang="ko-KR" altLang="en-US" b="0" dirty="0">
                <a:solidFill>
                  <a:schemeClr val="tx1">
                    <a:lumMod val="75000"/>
                    <a:lumOff val="25000"/>
                  </a:schemeClr>
                </a:solidFill>
              </a:rPr>
              <a:t> 각각 </a:t>
            </a:r>
            <a:r>
              <a:rPr lang="en-US" altLang="ko-KR" b="0" dirty="0">
                <a:solidFill>
                  <a:schemeClr val="tx1">
                    <a:lumMod val="75000"/>
                    <a:lumOff val="25000"/>
                  </a:schemeClr>
                </a:solidFill>
              </a:rPr>
              <a:t>7</a:t>
            </a:r>
            <a:r>
              <a:rPr lang="ko-KR" altLang="en-US" b="0" dirty="0">
                <a:solidFill>
                  <a:schemeClr val="tx1">
                    <a:lumMod val="75000"/>
                    <a:lumOff val="25000"/>
                  </a:schemeClr>
                </a:solidFill>
              </a:rPr>
              <a:t>억 </a:t>
            </a:r>
            <a:r>
              <a:rPr lang="ko-KR" altLang="en-US" b="0" dirty="0" err="1">
                <a:solidFill>
                  <a:schemeClr val="tx1">
                    <a:lumMod val="75000"/>
                    <a:lumOff val="25000"/>
                  </a:schemeClr>
                </a:solidFill>
              </a:rPr>
              <a:t>링깃</a:t>
            </a:r>
            <a:r>
              <a:rPr lang="en-US" altLang="ko-KR" b="0" dirty="0">
                <a:solidFill>
                  <a:schemeClr val="tx1">
                    <a:lumMod val="75000"/>
                    <a:lumOff val="25000"/>
                  </a:schemeClr>
                </a:solidFill>
              </a:rPr>
              <a:t>(17.9% </a:t>
            </a:r>
            <a:r>
              <a:rPr lang="ko-KR" altLang="en-US" b="0" dirty="0">
                <a:solidFill>
                  <a:schemeClr val="tx1">
                    <a:lumMod val="75000"/>
                    <a:lumOff val="25000"/>
                  </a:schemeClr>
                </a:solidFill>
              </a:rPr>
              <a:t>차지</a:t>
            </a:r>
            <a:r>
              <a:rPr lang="en-US" altLang="ko-KR" b="0" dirty="0">
                <a:solidFill>
                  <a:schemeClr val="tx1">
                    <a:lumMod val="75000"/>
                    <a:lumOff val="25000"/>
                  </a:schemeClr>
                </a:solidFill>
              </a:rPr>
              <a:t>), 3</a:t>
            </a:r>
            <a:r>
              <a:rPr lang="ko-KR" altLang="en-US" b="0" dirty="0">
                <a:solidFill>
                  <a:schemeClr val="tx1">
                    <a:lumMod val="75000"/>
                    <a:lumOff val="25000"/>
                  </a:schemeClr>
                </a:solidFill>
              </a:rPr>
              <a:t>억 </a:t>
            </a:r>
            <a:r>
              <a:rPr lang="ko-KR" altLang="en-US" b="0" dirty="0" err="1">
                <a:solidFill>
                  <a:schemeClr val="tx1">
                    <a:lumMod val="75000"/>
                    <a:lumOff val="25000"/>
                  </a:schemeClr>
                </a:solidFill>
              </a:rPr>
              <a:t>링깃</a:t>
            </a:r>
            <a:r>
              <a:rPr lang="en-US" altLang="ko-KR" b="0" dirty="0">
                <a:solidFill>
                  <a:schemeClr val="tx1">
                    <a:lumMod val="75000"/>
                    <a:lumOff val="25000"/>
                  </a:schemeClr>
                </a:solidFill>
              </a:rPr>
              <a:t>(8.7% </a:t>
            </a:r>
            <a:r>
              <a:rPr lang="ko-KR" altLang="en-US" b="0" dirty="0">
                <a:solidFill>
                  <a:schemeClr val="tx1">
                    <a:lumMod val="75000"/>
                    <a:lumOff val="25000"/>
                  </a:schemeClr>
                </a:solidFill>
              </a:rPr>
              <a:t>차지</a:t>
            </a:r>
            <a:r>
              <a:rPr lang="en-US" altLang="ko-KR" b="0" dirty="0">
                <a:solidFill>
                  <a:schemeClr val="tx1">
                    <a:lumMod val="75000"/>
                    <a:lumOff val="25000"/>
                  </a:schemeClr>
                </a:solidFill>
              </a:rPr>
              <a:t>)</a:t>
            </a:r>
            <a:r>
              <a:rPr lang="ko-KR" altLang="en-US" b="0" dirty="0">
                <a:solidFill>
                  <a:schemeClr val="tx1">
                    <a:lumMod val="75000"/>
                    <a:lumOff val="25000"/>
                  </a:schemeClr>
                </a:solidFill>
              </a:rPr>
              <a:t>을 기록</a:t>
            </a:r>
            <a:endParaRPr lang="en-US" altLang="ko-KR" b="0" dirty="0">
              <a:solidFill>
                <a:schemeClr val="tx1">
                  <a:lumMod val="75000"/>
                  <a:lumOff val="25000"/>
                </a:schemeClr>
              </a:solidFill>
            </a:endParaRPr>
          </a:p>
        </p:txBody>
      </p:sp>
      <p:graphicFrame>
        <p:nvGraphicFramePr>
          <p:cNvPr id="4" name="차트 3">
            <a:extLst>
              <a:ext uri="{FF2B5EF4-FFF2-40B4-BE49-F238E27FC236}">
                <a16:creationId xmlns:a16="http://schemas.microsoft.com/office/drawing/2014/main" id="{531EE96E-3865-EDBC-368B-E7755AACC96E}"/>
              </a:ext>
            </a:extLst>
          </p:cNvPr>
          <p:cNvGraphicFramePr/>
          <p:nvPr>
            <p:extLst>
              <p:ext uri="{D42A27DB-BD31-4B8C-83A1-F6EECF244321}">
                <p14:modId xmlns:p14="http://schemas.microsoft.com/office/powerpoint/2010/main" val="1689726550"/>
              </p:ext>
            </p:extLst>
          </p:nvPr>
        </p:nvGraphicFramePr>
        <p:xfrm>
          <a:off x="5132387" y="1697545"/>
          <a:ext cx="4294836" cy="3058931"/>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16968204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11D01EDC-383F-7EC9-5195-CCBAAD0A81F2}"/>
              </a:ext>
            </a:extLst>
          </p:cNvPr>
          <p:cNvSpPr>
            <a:spLocks noGrp="1"/>
          </p:cNvSpPr>
          <p:nvPr>
            <p:ph type="body" sz="quarter" idx="10"/>
          </p:nvPr>
        </p:nvSpPr>
        <p:spPr/>
        <p:txBody>
          <a:bodyPr/>
          <a:lstStyle/>
          <a:p>
            <a:r>
              <a:rPr lang="en-US" altLang="ko-KR" dirty="0"/>
              <a:t>II. </a:t>
            </a:r>
            <a:r>
              <a:rPr lang="ko-KR" altLang="en-US" dirty="0"/>
              <a:t>신흥 아시아 태평양 국가별 보험시장 및 규제 현황 </a:t>
            </a:r>
          </a:p>
        </p:txBody>
      </p:sp>
      <p:sp>
        <p:nvSpPr>
          <p:cNvPr id="3" name="텍스트 개체 틀 2">
            <a:extLst>
              <a:ext uri="{FF2B5EF4-FFF2-40B4-BE49-F238E27FC236}">
                <a16:creationId xmlns:a16="http://schemas.microsoft.com/office/drawing/2014/main" id="{F8A23C6E-913D-E903-F49E-D387E0794A26}"/>
              </a:ext>
            </a:extLst>
          </p:cNvPr>
          <p:cNvSpPr>
            <a:spLocks noGrp="1"/>
          </p:cNvSpPr>
          <p:nvPr>
            <p:ph type="body" sz="quarter" idx="11"/>
          </p:nvPr>
        </p:nvSpPr>
        <p:spPr/>
        <p:txBody>
          <a:bodyPr/>
          <a:lstStyle/>
          <a:p>
            <a:r>
              <a:rPr lang="ko-KR" altLang="en-US" dirty="0"/>
              <a:t>말레이시아 보험시장 현황 </a:t>
            </a:r>
            <a:r>
              <a:rPr lang="en-US" altLang="ko-KR" dirty="0"/>
              <a:t>(</a:t>
            </a:r>
            <a:r>
              <a:rPr lang="ko-KR" altLang="en-US" dirty="0"/>
              <a:t>계속</a:t>
            </a:r>
            <a:r>
              <a:rPr lang="en-US" altLang="ko-KR" dirty="0"/>
              <a:t>)</a:t>
            </a:r>
            <a:endParaRPr lang="ko-KR" altLang="en-US" dirty="0"/>
          </a:p>
        </p:txBody>
      </p:sp>
      <p:grpSp>
        <p:nvGrpSpPr>
          <p:cNvPr id="13" name="그룹 12">
            <a:extLst>
              <a:ext uri="{FF2B5EF4-FFF2-40B4-BE49-F238E27FC236}">
                <a16:creationId xmlns:a16="http://schemas.microsoft.com/office/drawing/2014/main" id="{41935095-3812-BA4F-D6BB-5B9C4707C035}"/>
              </a:ext>
            </a:extLst>
          </p:cNvPr>
          <p:cNvGrpSpPr/>
          <p:nvPr/>
        </p:nvGrpSpPr>
        <p:grpSpPr>
          <a:xfrm>
            <a:off x="5132387" y="1196975"/>
            <a:ext cx="4284613" cy="530906"/>
            <a:chOff x="5132387" y="1196975"/>
            <a:chExt cx="4284613" cy="530906"/>
          </a:xfrm>
        </p:grpSpPr>
        <p:grpSp>
          <p:nvGrpSpPr>
            <p:cNvPr id="14" name="그룹 13">
              <a:extLst>
                <a:ext uri="{FF2B5EF4-FFF2-40B4-BE49-F238E27FC236}">
                  <a16:creationId xmlns:a16="http://schemas.microsoft.com/office/drawing/2014/main" id="{B84E1695-02DF-6EF5-8069-312BF617B7D9}"/>
                </a:ext>
              </a:extLst>
            </p:cNvPr>
            <p:cNvGrpSpPr/>
            <p:nvPr/>
          </p:nvGrpSpPr>
          <p:grpSpPr>
            <a:xfrm>
              <a:off x="5132387" y="1196975"/>
              <a:ext cx="4284613" cy="276837"/>
              <a:chOff x="5132387" y="2176483"/>
              <a:chExt cx="4284613" cy="276837"/>
            </a:xfrm>
          </p:grpSpPr>
          <p:sp>
            <p:nvSpPr>
              <p:cNvPr id="23" name="TextBox 22">
                <a:extLst>
                  <a:ext uri="{FF2B5EF4-FFF2-40B4-BE49-F238E27FC236}">
                    <a16:creationId xmlns:a16="http://schemas.microsoft.com/office/drawing/2014/main" id="{6CC4DBED-2F18-D7A3-177F-21AF2540E268}"/>
                  </a:ext>
                </a:extLst>
              </p:cNvPr>
              <p:cNvSpPr txBox="1"/>
              <p:nvPr/>
            </p:nvSpPr>
            <p:spPr>
              <a:xfrm>
                <a:off x="5132387" y="2210039"/>
                <a:ext cx="2380460" cy="200055"/>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ko-KR" altLang="en-US" sz="1300" dirty="0">
                    <a:ln>
                      <a:solidFill>
                        <a:prstClr val="white">
                          <a:lumMod val="75000"/>
                          <a:alpha val="0"/>
                        </a:prstClr>
                      </a:solidFill>
                    </a:ln>
                    <a:solidFill>
                      <a:srgbClr val="00338D"/>
                    </a:solidFill>
                    <a:latin typeface="KoPub돋움체 Bold" panose="00000800000000000000" pitchFamily="2" charset="-127"/>
                    <a:ea typeface="KoPub돋움체 Bold" panose="00000800000000000000" pitchFamily="2" charset="-127"/>
                    <a:cs typeface="Univers for KPMG"/>
                  </a:rPr>
                  <a:t>말레이시아 제너럴 </a:t>
                </a:r>
                <a:r>
                  <a:rPr lang="ko-KR" altLang="en-US" sz="1300" dirty="0" err="1">
                    <a:ln>
                      <a:solidFill>
                        <a:prstClr val="white">
                          <a:lumMod val="75000"/>
                          <a:alpha val="0"/>
                        </a:prstClr>
                      </a:solidFill>
                    </a:ln>
                    <a:solidFill>
                      <a:srgbClr val="00338D"/>
                    </a:solidFill>
                    <a:latin typeface="KoPub돋움체 Bold" panose="00000800000000000000" pitchFamily="2" charset="-127"/>
                    <a:ea typeface="KoPub돋움체 Bold" panose="00000800000000000000" pitchFamily="2" charset="-127"/>
                    <a:cs typeface="Univers for KPMG"/>
                  </a:rPr>
                  <a:t>타카풀</a:t>
                </a:r>
                <a:r>
                  <a:rPr lang="en-US" altLang="ko-KR" sz="1300" dirty="0">
                    <a:ln>
                      <a:solidFill>
                        <a:prstClr val="white">
                          <a:lumMod val="75000"/>
                          <a:alpha val="0"/>
                        </a:prstClr>
                      </a:solidFill>
                    </a:ln>
                    <a:solidFill>
                      <a:srgbClr val="00338D"/>
                    </a:solidFill>
                    <a:latin typeface="KoPub돋움체 Bold" panose="00000800000000000000" pitchFamily="2" charset="-127"/>
                    <a:ea typeface="KoPub돋움체 Bold" panose="00000800000000000000" pitchFamily="2" charset="-127"/>
                    <a:cs typeface="Univers for KPMG"/>
                  </a:rPr>
                  <a:t> </a:t>
                </a:r>
                <a:r>
                  <a:rPr lang="ko-KR" altLang="en-US" sz="1300" dirty="0">
                    <a:ln>
                      <a:solidFill>
                        <a:prstClr val="white">
                          <a:lumMod val="75000"/>
                          <a:alpha val="0"/>
                        </a:prstClr>
                      </a:solidFill>
                    </a:ln>
                    <a:solidFill>
                      <a:srgbClr val="00338D"/>
                    </a:solidFill>
                    <a:latin typeface="KoPub돋움체 Bold" panose="00000800000000000000" pitchFamily="2" charset="-127"/>
                    <a:ea typeface="KoPub돋움체 Bold" panose="00000800000000000000" pitchFamily="2" charset="-127"/>
                    <a:cs typeface="Univers for KPMG"/>
                  </a:rPr>
                  <a:t>실적 추이</a:t>
                </a:r>
                <a:endParaRPr kumimoji="0" lang="ko-KR" altLang="en-US" sz="1300" b="0" i="0" u="none" strike="noStrike" kern="1200" cap="none" spc="0" normalizeH="0" baseline="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endParaRPr>
              </a:p>
            </p:txBody>
          </p:sp>
          <p:cxnSp>
            <p:nvCxnSpPr>
              <p:cNvPr id="24" name="직선 연결선 23">
                <a:extLst>
                  <a:ext uri="{FF2B5EF4-FFF2-40B4-BE49-F238E27FC236}">
                    <a16:creationId xmlns:a16="http://schemas.microsoft.com/office/drawing/2014/main" id="{A6313B76-D8D2-1D64-4740-EEE0BF688703}"/>
                  </a:ext>
                </a:extLst>
              </p:cNvPr>
              <p:cNvCxnSpPr/>
              <p:nvPr/>
            </p:nvCxnSpPr>
            <p:spPr>
              <a:xfrm>
                <a:off x="5132387" y="2176483"/>
                <a:ext cx="4284613"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5" name="직선 연결선 24">
                <a:extLst>
                  <a:ext uri="{FF2B5EF4-FFF2-40B4-BE49-F238E27FC236}">
                    <a16:creationId xmlns:a16="http://schemas.microsoft.com/office/drawing/2014/main" id="{B5E0F302-54EE-7369-BD98-6063DD4C0C0E}"/>
                  </a:ext>
                </a:extLst>
              </p:cNvPr>
              <p:cNvCxnSpPr/>
              <p:nvPr/>
            </p:nvCxnSpPr>
            <p:spPr>
              <a:xfrm>
                <a:off x="5132387" y="2453320"/>
                <a:ext cx="4284613"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18" name="object 38">
              <a:extLst>
                <a:ext uri="{FF2B5EF4-FFF2-40B4-BE49-F238E27FC236}">
                  <a16:creationId xmlns:a16="http://schemas.microsoft.com/office/drawing/2014/main" id="{613D92B3-95AA-3FF4-9006-8BD2DF1C6C03}"/>
                </a:ext>
              </a:extLst>
            </p:cNvPr>
            <p:cNvSpPr txBox="1"/>
            <p:nvPr/>
          </p:nvSpPr>
          <p:spPr>
            <a:xfrm>
              <a:off x="5132387" y="1604642"/>
              <a:ext cx="648000" cy="123239"/>
            </a:xfrm>
            <a:prstGeom prst="rect">
              <a:avLst/>
            </a:prstGeom>
          </p:spPr>
          <p:txBody>
            <a:bodyPr vert="horz" wrap="square" lIns="0" tIns="12065" rIns="0" bIns="0" rtlCol="0">
              <a:spAutoFit/>
            </a:bodyPr>
            <a:lstStyle>
              <a:defPPr>
                <a:defRPr lang="en-US"/>
              </a:defPPr>
              <a:lvl1pPr marL="12700" marR="5080" lvl="0" indent="0" algn="r" defTabSz="914400" fontAlgn="auto">
                <a:lnSpc>
                  <a:spcPct val="90000"/>
                </a:lnSpc>
                <a:spcBef>
                  <a:spcPts val="95"/>
                </a:spcBef>
                <a:spcAft>
                  <a:spcPts val="0"/>
                </a:spcAft>
                <a:buClrTx/>
                <a:buSzTx/>
                <a:buFontTx/>
                <a:buNone/>
                <a:tabLst/>
                <a:defRPr kumimoji="0" sz="1050" b="0" i="0" u="none" strike="noStrike" cap="none" spc="0" normalizeH="0" baseline="0">
                  <a:ln>
                    <a:noFill/>
                  </a:ln>
                  <a:gradFill>
                    <a:gsLst>
                      <a:gs pos="0">
                        <a:schemeClr val="bg1">
                          <a:lumMod val="65000"/>
                        </a:schemeClr>
                      </a:gs>
                      <a:gs pos="100000">
                        <a:schemeClr val="bg1">
                          <a:lumMod val="65000"/>
                        </a:schemeClr>
                      </a:gs>
                    </a:gsLst>
                    <a:lin ang="5400000" scaled="1"/>
                  </a:gradFill>
                  <a:effectLst/>
                  <a:uLnTx/>
                  <a:uFillTx/>
                  <a:latin typeface="KoPub돋움체 Bold" panose="00000800000000000000" pitchFamily="2" charset="-127"/>
                  <a:ea typeface="KoPub돋움체 Bold" panose="00000800000000000000" pitchFamily="2" charset="-127"/>
                  <a:cs typeface="Calibri"/>
                </a:defRPr>
              </a:lvl1pPr>
            </a:lstStyle>
            <a:p>
              <a:pPr algn="l"/>
              <a:r>
                <a:rPr lang="en-US" altLang="ko-KR" sz="800" spc="-50" dirty="0">
                  <a:ln>
                    <a:solidFill>
                      <a:srgbClr val="FD349C">
                        <a:alpha val="0"/>
                      </a:srgbClr>
                    </a:solidFill>
                  </a:ln>
                  <a:solidFill>
                    <a:schemeClr val="tx1">
                      <a:lumMod val="50000"/>
                      <a:lumOff val="50000"/>
                    </a:schemeClr>
                  </a:solidFill>
                  <a:latin typeface="KoPub돋움체 Medium" panose="02020603020101020101" pitchFamily="18" charset="-127"/>
                  <a:ea typeface="KoPub돋움체 Medium" panose="02020603020101020101" pitchFamily="18" charset="-127"/>
                  <a:cs typeface="+mn-cs"/>
                </a:rPr>
                <a:t>(</a:t>
              </a:r>
              <a:r>
                <a:rPr lang="ko-KR" altLang="en-US" sz="800" spc="-50" dirty="0">
                  <a:ln>
                    <a:solidFill>
                      <a:srgbClr val="FD349C">
                        <a:alpha val="0"/>
                      </a:srgbClr>
                    </a:solidFill>
                  </a:ln>
                  <a:solidFill>
                    <a:schemeClr val="tx1">
                      <a:lumMod val="50000"/>
                      <a:lumOff val="50000"/>
                    </a:schemeClr>
                  </a:solidFill>
                  <a:latin typeface="KoPub돋움체 Medium" panose="02020603020101020101" pitchFamily="18" charset="-127"/>
                  <a:ea typeface="KoPub돋움체 Medium" panose="02020603020101020101" pitchFamily="18" charset="-127"/>
                  <a:cs typeface="+mn-cs"/>
                </a:rPr>
                <a:t>억 </a:t>
              </a:r>
              <a:r>
                <a:rPr lang="ko-KR" altLang="en-US" sz="800" spc="-50" dirty="0" err="1">
                  <a:ln>
                    <a:solidFill>
                      <a:srgbClr val="FD349C">
                        <a:alpha val="0"/>
                      </a:srgbClr>
                    </a:solidFill>
                  </a:ln>
                  <a:solidFill>
                    <a:schemeClr val="tx1">
                      <a:lumMod val="50000"/>
                      <a:lumOff val="50000"/>
                    </a:schemeClr>
                  </a:solidFill>
                  <a:latin typeface="KoPub돋움체 Medium" panose="02020603020101020101" pitchFamily="18" charset="-127"/>
                  <a:ea typeface="KoPub돋움체 Medium" panose="02020603020101020101" pitchFamily="18" charset="-127"/>
                  <a:cs typeface="+mn-cs"/>
                </a:rPr>
                <a:t>링깃</a:t>
              </a:r>
              <a:r>
                <a:rPr lang="en-US" altLang="ko-KR" sz="800" spc="-50" dirty="0">
                  <a:ln>
                    <a:solidFill>
                      <a:srgbClr val="FD349C">
                        <a:alpha val="0"/>
                      </a:srgbClr>
                    </a:solidFill>
                  </a:ln>
                  <a:solidFill>
                    <a:schemeClr val="tx1">
                      <a:lumMod val="50000"/>
                      <a:lumOff val="50000"/>
                    </a:schemeClr>
                  </a:solidFill>
                  <a:latin typeface="KoPub돋움체 Medium" panose="02020603020101020101" pitchFamily="18" charset="-127"/>
                  <a:ea typeface="KoPub돋움체 Medium" panose="02020603020101020101" pitchFamily="18" charset="-127"/>
                  <a:cs typeface="+mn-cs"/>
                </a:rPr>
                <a:t>)</a:t>
              </a:r>
              <a:endParaRPr lang="ko-KR" altLang="en-US" sz="800" spc="-50" dirty="0">
                <a:ln>
                  <a:solidFill>
                    <a:srgbClr val="FD349C">
                      <a:alpha val="0"/>
                    </a:srgbClr>
                  </a:solidFill>
                </a:ln>
                <a:solidFill>
                  <a:schemeClr val="tx1">
                    <a:lumMod val="50000"/>
                    <a:lumOff val="50000"/>
                  </a:schemeClr>
                </a:solidFill>
                <a:latin typeface="KoPub돋움체 Medium" panose="02020603020101020101" pitchFamily="18" charset="-127"/>
                <a:ea typeface="KoPub돋움체 Medium" panose="02020603020101020101" pitchFamily="18" charset="-127"/>
                <a:cs typeface="+mn-cs"/>
              </a:endParaRPr>
            </a:p>
          </p:txBody>
        </p:sp>
      </p:grpSp>
      <p:grpSp>
        <p:nvGrpSpPr>
          <p:cNvPr id="27" name="그룹 26">
            <a:extLst>
              <a:ext uri="{FF2B5EF4-FFF2-40B4-BE49-F238E27FC236}">
                <a16:creationId xmlns:a16="http://schemas.microsoft.com/office/drawing/2014/main" id="{5EC4FFBF-CA93-8E42-5AE5-951753E9B6C8}"/>
              </a:ext>
            </a:extLst>
          </p:cNvPr>
          <p:cNvGrpSpPr/>
          <p:nvPr/>
        </p:nvGrpSpPr>
        <p:grpSpPr>
          <a:xfrm>
            <a:off x="487921" y="1196975"/>
            <a:ext cx="4284613" cy="530906"/>
            <a:chOff x="5132387" y="1196975"/>
            <a:chExt cx="4284613" cy="530906"/>
          </a:xfrm>
        </p:grpSpPr>
        <p:grpSp>
          <p:nvGrpSpPr>
            <p:cNvPr id="28" name="그룹 27">
              <a:extLst>
                <a:ext uri="{FF2B5EF4-FFF2-40B4-BE49-F238E27FC236}">
                  <a16:creationId xmlns:a16="http://schemas.microsoft.com/office/drawing/2014/main" id="{920DC009-0B52-CCC5-4920-E64F01BA78CE}"/>
                </a:ext>
              </a:extLst>
            </p:cNvPr>
            <p:cNvGrpSpPr/>
            <p:nvPr/>
          </p:nvGrpSpPr>
          <p:grpSpPr>
            <a:xfrm>
              <a:off x="5132387" y="1196975"/>
              <a:ext cx="4284613" cy="276837"/>
              <a:chOff x="5132387" y="2176483"/>
              <a:chExt cx="4284613" cy="276837"/>
            </a:xfrm>
          </p:grpSpPr>
          <p:sp>
            <p:nvSpPr>
              <p:cNvPr id="33" name="TextBox 32">
                <a:extLst>
                  <a:ext uri="{FF2B5EF4-FFF2-40B4-BE49-F238E27FC236}">
                    <a16:creationId xmlns:a16="http://schemas.microsoft.com/office/drawing/2014/main" id="{0E23845E-1E7E-1B1E-AE68-CD02B7B3D208}"/>
                  </a:ext>
                </a:extLst>
              </p:cNvPr>
              <p:cNvSpPr txBox="1"/>
              <p:nvPr/>
            </p:nvSpPr>
            <p:spPr>
              <a:xfrm>
                <a:off x="5132387" y="2210039"/>
                <a:ext cx="2380460" cy="200055"/>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ko-KR" altLang="en-US" sz="1300" dirty="0">
                    <a:ln>
                      <a:solidFill>
                        <a:prstClr val="white">
                          <a:lumMod val="75000"/>
                          <a:alpha val="0"/>
                        </a:prstClr>
                      </a:solidFill>
                    </a:ln>
                    <a:solidFill>
                      <a:srgbClr val="00338D"/>
                    </a:solidFill>
                    <a:latin typeface="KoPub돋움체 Bold" panose="00000800000000000000" pitchFamily="2" charset="-127"/>
                    <a:ea typeface="KoPub돋움체 Bold" panose="00000800000000000000" pitchFamily="2" charset="-127"/>
                    <a:cs typeface="Univers for KPMG"/>
                  </a:rPr>
                  <a:t>말레이시아 패밀리 </a:t>
                </a:r>
                <a:r>
                  <a:rPr lang="ko-KR" altLang="en-US" sz="1300" dirty="0" err="1">
                    <a:ln>
                      <a:solidFill>
                        <a:prstClr val="white">
                          <a:lumMod val="75000"/>
                          <a:alpha val="0"/>
                        </a:prstClr>
                      </a:solidFill>
                    </a:ln>
                    <a:solidFill>
                      <a:srgbClr val="00338D"/>
                    </a:solidFill>
                    <a:latin typeface="KoPub돋움체 Bold" panose="00000800000000000000" pitchFamily="2" charset="-127"/>
                    <a:ea typeface="KoPub돋움체 Bold" panose="00000800000000000000" pitchFamily="2" charset="-127"/>
                    <a:cs typeface="Univers for KPMG"/>
                  </a:rPr>
                  <a:t>타카풀</a:t>
                </a:r>
                <a:r>
                  <a:rPr lang="en-US" altLang="ko-KR" sz="1300" dirty="0">
                    <a:ln>
                      <a:solidFill>
                        <a:prstClr val="white">
                          <a:lumMod val="75000"/>
                          <a:alpha val="0"/>
                        </a:prstClr>
                      </a:solidFill>
                    </a:ln>
                    <a:solidFill>
                      <a:srgbClr val="00338D"/>
                    </a:solidFill>
                    <a:latin typeface="KoPub돋움체 Bold" panose="00000800000000000000" pitchFamily="2" charset="-127"/>
                    <a:ea typeface="KoPub돋움체 Bold" panose="00000800000000000000" pitchFamily="2" charset="-127"/>
                    <a:cs typeface="Univers for KPMG"/>
                  </a:rPr>
                  <a:t> </a:t>
                </a:r>
                <a:r>
                  <a:rPr lang="ko-KR" altLang="en-US" sz="1300" dirty="0">
                    <a:ln>
                      <a:solidFill>
                        <a:prstClr val="white">
                          <a:lumMod val="75000"/>
                          <a:alpha val="0"/>
                        </a:prstClr>
                      </a:solidFill>
                    </a:ln>
                    <a:solidFill>
                      <a:srgbClr val="00338D"/>
                    </a:solidFill>
                    <a:latin typeface="KoPub돋움체 Bold" panose="00000800000000000000" pitchFamily="2" charset="-127"/>
                    <a:ea typeface="KoPub돋움체 Bold" panose="00000800000000000000" pitchFamily="2" charset="-127"/>
                    <a:cs typeface="Univers for KPMG"/>
                  </a:rPr>
                  <a:t>실적 추이</a:t>
                </a:r>
                <a:endParaRPr kumimoji="0" lang="ko-KR" altLang="en-US" sz="1300" b="0" i="0" u="none" strike="noStrike" kern="1200" cap="none" spc="0" normalizeH="0" baseline="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endParaRPr>
              </a:p>
            </p:txBody>
          </p:sp>
          <p:cxnSp>
            <p:nvCxnSpPr>
              <p:cNvPr id="34" name="직선 연결선 33">
                <a:extLst>
                  <a:ext uri="{FF2B5EF4-FFF2-40B4-BE49-F238E27FC236}">
                    <a16:creationId xmlns:a16="http://schemas.microsoft.com/office/drawing/2014/main" id="{6DF3D00D-DCCD-BBB4-E0AF-9568A2CEFFAA}"/>
                  </a:ext>
                </a:extLst>
              </p:cNvPr>
              <p:cNvCxnSpPr/>
              <p:nvPr/>
            </p:nvCxnSpPr>
            <p:spPr>
              <a:xfrm>
                <a:off x="5132387" y="2176483"/>
                <a:ext cx="4284613"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5" name="직선 연결선 34">
                <a:extLst>
                  <a:ext uri="{FF2B5EF4-FFF2-40B4-BE49-F238E27FC236}">
                    <a16:creationId xmlns:a16="http://schemas.microsoft.com/office/drawing/2014/main" id="{CB4359D7-576E-3F51-C950-873DB0E3CD1B}"/>
                  </a:ext>
                </a:extLst>
              </p:cNvPr>
              <p:cNvCxnSpPr/>
              <p:nvPr/>
            </p:nvCxnSpPr>
            <p:spPr>
              <a:xfrm>
                <a:off x="5132387" y="2453320"/>
                <a:ext cx="4284613"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29" name="object 38">
              <a:extLst>
                <a:ext uri="{FF2B5EF4-FFF2-40B4-BE49-F238E27FC236}">
                  <a16:creationId xmlns:a16="http://schemas.microsoft.com/office/drawing/2014/main" id="{9F05B45F-F0A5-4AFE-EF68-607F58A8EC51}"/>
                </a:ext>
              </a:extLst>
            </p:cNvPr>
            <p:cNvSpPr txBox="1"/>
            <p:nvPr/>
          </p:nvSpPr>
          <p:spPr>
            <a:xfrm>
              <a:off x="5132387" y="1604642"/>
              <a:ext cx="648000" cy="123239"/>
            </a:xfrm>
            <a:prstGeom prst="rect">
              <a:avLst/>
            </a:prstGeom>
          </p:spPr>
          <p:txBody>
            <a:bodyPr vert="horz" wrap="square" lIns="0" tIns="12065" rIns="0" bIns="0" rtlCol="0">
              <a:spAutoFit/>
            </a:bodyPr>
            <a:lstStyle>
              <a:defPPr>
                <a:defRPr lang="en-US"/>
              </a:defPPr>
              <a:lvl1pPr marL="12700" marR="5080" lvl="0" indent="0" algn="r" defTabSz="914400" fontAlgn="auto">
                <a:lnSpc>
                  <a:spcPct val="90000"/>
                </a:lnSpc>
                <a:spcBef>
                  <a:spcPts val="95"/>
                </a:spcBef>
                <a:spcAft>
                  <a:spcPts val="0"/>
                </a:spcAft>
                <a:buClrTx/>
                <a:buSzTx/>
                <a:buFontTx/>
                <a:buNone/>
                <a:tabLst/>
                <a:defRPr kumimoji="0" sz="1050" b="0" i="0" u="none" strike="noStrike" cap="none" spc="0" normalizeH="0" baseline="0">
                  <a:ln>
                    <a:noFill/>
                  </a:ln>
                  <a:gradFill>
                    <a:gsLst>
                      <a:gs pos="0">
                        <a:schemeClr val="bg1">
                          <a:lumMod val="65000"/>
                        </a:schemeClr>
                      </a:gs>
                      <a:gs pos="100000">
                        <a:schemeClr val="bg1">
                          <a:lumMod val="65000"/>
                        </a:schemeClr>
                      </a:gs>
                    </a:gsLst>
                    <a:lin ang="5400000" scaled="1"/>
                  </a:gradFill>
                  <a:effectLst/>
                  <a:uLnTx/>
                  <a:uFillTx/>
                  <a:latin typeface="KoPub돋움체 Bold" panose="00000800000000000000" pitchFamily="2" charset="-127"/>
                  <a:ea typeface="KoPub돋움체 Bold" panose="00000800000000000000" pitchFamily="2" charset="-127"/>
                  <a:cs typeface="Calibri"/>
                </a:defRPr>
              </a:lvl1pPr>
            </a:lstStyle>
            <a:p>
              <a:pPr algn="l"/>
              <a:r>
                <a:rPr lang="en-US" sz="800" spc="-50" dirty="0">
                  <a:ln>
                    <a:solidFill>
                      <a:srgbClr val="FD349C">
                        <a:alpha val="0"/>
                      </a:srgbClr>
                    </a:solidFill>
                  </a:ln>
                  <a:solidFill>
                    <a:schemeClr val="tx1">
                      <a:lumMod val="50000"/>
                      <a:lumOff val="50000"/>
                    </a:schemeClr>
                  </a:solidFill>
                  <a:latin typeface="KoPub돋움체 Medium" panose="02020603020101020101" pitchFamily="18" charset="-127"/>
                  <a:ea typeface="KoPub돋움체 Medium" panose="02020603020101020101" pitchFamily="18" charset="-127"/>
                  <a:cs typeface="+mn-cs"/>
                </a:rPr>
                <a:t>(</a:t>
              </a:r>
              <a:r>
                <a:rPr lang="ko-KR" altLang="en-US" sz="800" spc="-50" dirty="0">
                  <a:ln>
                    <a:solidFill>
                      <a:srgbClr val="FD349C">
                        <a:alpha val="0"/>
                      </a:srgbClr>
                    </a:solidFill>
                  </a:ln>
                  <a:solidFill>
                    <a:schemeClr val="tx1">
                      <a:lumMod val="50000"/>
                      <a:lumOff val="50000"/>
                    </a:schemeClr>
                  </a:solidFill>
                  <a:latin typeface="KoPub돋움체 Medium" panose="02020603020101020101" pitchFamily="18" charset="-127"/>
                  <a:ea typeface="KoPub돋움체 Medium" panose="02020603020101020101" pitchFamily="18" charset="-127"/>
                  <a:cs typeface="+mn-cs"/>
                </a:rPr>
                <a:t>억 </a:t>
              </a:r>
              <a:r>
                <a:rPr lang="ko-KR" altLang="en-US" sz="800" spc="-50" dirty="0" err="1">
                  <a:ln>
                    <a:solidFill>
                      <a:srgbClr val="FD349C">
                        <a:alpha val="0"/>
                      </a:srgbClr>
                    </a:solidFill>
                  </a:ln>
                  <a:solidFill>
                    <a:schemeClr val="tx1">
                      <a:lumMod val="50000"/>
                      <a:lumOff val="50000"/>
                    </a:schemeClr>
                  </a:solidFill>
                  <a:latin typeface="KoPub돋움체 Medium" panose="02020603020101020101" pitchFamily="18" charset="-127"/>
                  <a:ea typeface="KoPub돋움체 Medium" panose="02020603020101020101" pitchFamily="18" charset="-127"/>
                  <a:cs typeface="+mn-cs"/>
                </a:rPr>
                <a:t>링깃</a:t>
              </a:r>
              <a:r>
                <a:rPr lang="en-US" altLang="ko-KR" sz="800" spc="-50" dirty="0">
                  <a:ln>
                    <a:solidFill>
                      <a:srgbClr val="FD349C">
                        <a:alpha val="0"/>
                      </a:srgbClr>
                    </a:solidFill>
                  </a:ln>
                  <a:solidFill>
                    <a:schemeClr val="tx1">
                      <a:lumMod val="50000"/>
                      <a:lumOff val="50000"/>
                    </a:schemeClr>
                  </a:solidFill>
                  <a:latin typeface="KoPub돋움체 Medium" panose="02020603020101020101" pitchFamily="18" charset="-127"/>
                  <a:ea typeface="KoPub돋움체 Medium" panose="02020603020101020101" pitchFamily="18" charset="-127"/>
                  <a:cs typeface="+mn-cs"/>
                </a:rPr>
                <a:t>)</a:t>
              </a:r>
              <a:endParaRPr sz="800" spc="-50" dirty="0">
                <a:ln>
                  <a:solidFill>
                    <a:srgbClr val="FD349C">
                      <a:alpha val="0"/>
                    </a:srgbClr>
                  </a:solidFill>
                </a:ln>
                <a:solidFill>
                  <a:schemeClr val="tx1">
                    <a:lumMod val="50000"/>
                    <a:lumOff val="50000"/>
                  </a:schemeClr>
                </a:solidFill>
                <a:latin typeface="KoPub돋움체 Medium" panose="02020603020101020101" pitchFamily="18" charset="-127"/>
                <a:ea typeface="KoPub돋움체 Medium" panose="02020603020101020101" pitchFamily="18" charset="-127"/>
                <a:cs typeface="+mn-cs"/>
              </a:endParaRPr>
            </a:p>
          </p:txBody>
        </p:sp>
      </p:grpSp>
      <p:grpSp>
        <p:nvGrpSpPr>
          <p:cNvPr id="16" name="그룹 15">
            <a:extLst>
              <a:ext uri="{FF2B5EF4-FFF2-40B4-BE49-F238E27FC236}">
                <a16:creationId xmlns:a16="http://schemas.microsoft.com/office/drawing/2014/main" id="{6FC11CAB-349B-B2AF-43CD-A5DE31C118F6}"/>
              </a:ext>
            </a:extLst>
          </p:cNvPr>
          <p:cNvGrpSpPr/>
          <p:nvPr/>
        </p:nvGrpSpPr>
        <p:grpSpPr>
          <a:xfrm>
            <a:off x="7601665" y="457150"/>
            <a:ext cx="2158277" cy="565347"/>
            <a:chOff x="7601665" y="457150"/>
            <a:chExt cx="2158277" cy="565347"/>
          </a:xfrm>
        </p:grpSpPr>
        <p:pic>
          <p:nvPicPr>
            <p:cNvPr id="17" name="그림 16" descr="지도이(가) 표시된 사진&#10;&#10;자동 생성된 설명">
              <a:extLst>
                <a:ext uri="{FF2B5EF4-FFF2-40B4-BE49-F238E27FC236}">
                  <a16:creationId xmlns:a16="http://schemas.microsoft.com/office/drawing/2014/main" id="{77814A71-4CA5-F153-71F0-C1FB77C618CA}"/>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contrast="-40000"/>
                      </a14:imgEffect>
                    </a14:imgLayer>
                  </a14:imgProps>
                </a:ext>
              </a:extLst>
            </a:blip>
            <a:stretch>
              <a:fillRect/>
            </a:stretch>
          </p:blipFill>
          <p:spPr>
            <a:xfrm>
              <a:off x="8071806" y="457150"/>
              <a:ext cx="1688136" cy="565347"/>
            </a:xfrm>
            <a:prstGeom prst="rect">
              <a:avLst/>
            </a:prstGeom>
          </p:spPr>
        </p:pic>
        <p:pic>
          <p:nvPicPr>
            <p:cNvPr id="19" name="그림 18">
              <a:extLst>
                <a:ext uri="{FF2B5EF4-FFF2-40B4-BE49-F238E27FC236}">
                  <a16:creationId xmlns:a16="http://schemas.microsoft.com/office/drawing/2014/main" id="{6B2F3A93-5929-09DE-B4AA-0E463A915618}"/>
                </a:ext>
              </a:extLst>
            </p:cNvPr>
            <p:cNvPicPr>
              <a:picLocks noChangeAspect="1"/>
            </p:cNvPicPr>
            <p:nvPr/>
          </p:nvPicPr>
          <p:blipFill>
            <a:blip r:embed="rId5"/>
            <a:srcRect/>
            <a:stretch/>
          </p:blipFill>
          <p:spPr>
            <a:xfrm>
              <a:off x="7601665" y="579882"/>
              <a:ext cx="414358" cy="414358"/>
            </a:xfrm>
            <a:prstGeom prst="rect">
              <a:avLst/>
            </a:prstGeom>
          </p:spPr>
        </p:pic>
        <p:sp>
          <p:nvSpPr>
            <p:cNvPr id="20" name="제목 3">
              <a:extLst>
                <a:ext uri="{FF2B5EF4-FFF2-40B4-BE49-F238E27FC236}">
                  <a16:creationId xmlns:a16="http://schemas.microsoft.com/office/drawing/2014/main" id="{153EC572-BD44-2186-B6E1-D77D913EB276}"/>
                </a:ext>
              </a:extLst>
            </p:cNvPr>
            <p:cNvSpPr txBox="1">
              <a:spLocks/>
            </p:cNvSpPr>
            <p:nvPr/>
          </p:nvSpPr>
          <p:spPr>
            <a:xfrm>
              <a:off x="8071805" y="606616"/>
              <a:ext cx="1477782" cy="334294"/>
            </a:xfrm>
            <a:prstGeom prst="rect">
              <a:avLst/>
            </a:prstGeom>
          </p:spPr>
          <p:txBody>
            <a:bodyPr wrap="none" lIns="0" tIns="0" rIns="0" bIns="0" anchor="b" anchorCtr="0">
              <a:noAutofit/>
            </a:bodyPr>
            <a:lstStyle>
              <a:defPPr>
                <a:defRPr lang="en-US"/>
              </a:defPPr>
              <a:lvl1pPr marR="0" lvl="0" indent="539750" fontAlgn="auto">
                <a:lnSpc>
                  <a:spcPct val="100000"/>
                </a:lnSpc>
                <a:spcBef>
                  <a:spcPts val="0"/>
                </a:spcBef>
                <a:spcAft>
                  <a:spcPts val="0"/>
                </a:spcAft>
                <a:buClrTx/>
                <a:buSzTx/>
                <a:buFontTx/>
                <a:buNone/>
                <a:tabLst/>
                <a:defRPr sz="2400" b="0" i="0">
                  <a:ln>
                    <a:solidFill>
                      <a:prstClr val="white">
                        <a:lumMod val="75000"/>
                        <a:alpha val="0"/>
                      </a:prstClr>
                    </a:solidFill>
                  </a:ln>
                  <a:solidFill>
                    <a:schemeClr val="bg1"/>
                  </a:solidFill>
                  <a:latin typeface="KoPub돋움체 Bold" panose="00000800000000000000" pitchFamily="2" charset="-127"/>
                  <a:ea typeface="KoPub돋움체 Bold" panose="00000800000000000000" pitchFamily="2" charset="-127"/>
                  <a:cs typeface="KoPub돋움체 Medium" panose="02020603020101020101" pitchFamily="18" charset="-127"/>
                </a:defRPr>
              </a:lvl1pPr>
            </a:lstStyle>
            <a:p>
              <a:pPr marR="0" lvl="0" indent="0" defTabSz="914400" rtl="0" eaLnBrk="1" fontAlgn="auto" latinLnBrk="0" hangingPunct="1">
                <a:lnSpc>
                  <a:spcPct val="100000"/>
                </a:lnSpc>
                <a:spcBef>
                  <a:spcPts val="0"/>
                </a:spcBef>
                <a:spcAft>
                  <a:spcPts val="0"/>
                </a:spcAft>
                <a:buClrTx/>
                <a:buSzTx/>
                <a:buFontTx/>
                <a:buNone/>
                <a:tabLst/>
                <a:defRPr/>
              </a:pPr>
              <a:r>
                <a:rPr lang="ko-KR" altLang="en-US" sz="2000" dirty="0">
                  <a:ln>
                    <a:solidFill>
                      <a:prstClr val="white">
                        <a:lumMod val="75000"/>
                        <a:alpha val="0"/>
                      </a:prstClr>
                    </a:solidFill>
                  </a:ln>
                  <a:solidFill>
                    <a:schemeClr val="tx1">
                      <a:lumMod val="75000"/>
                      <a:lumOff val="25000"/>
                    </a:schemeClr>
                  </a:solidFill>
                </a:rPr>
                <a:t>말레이시아</a:t>
              </a:r>
              <a:endParaRPr lang="en-US" altLang="ko-KR" sz="2000" dirty="0">
                <a:ln>
                  <a:solidFill>
                    <a:prstClr val="white">
                      <a:lumMod val="75000"/>
                      <a:alpha val="0"/>
                    </a:prstClr>
                  </a:solidFill>
                </a:ln>
                <a:solidFill>
                  <a:schemeClr val="tx1">
                    <a:lumMod val="75000"/>
                    <a:lumOff val="25000"/>
                  </a:schemeClr>
                </a:solidFill>
              </a:endParaRPr>
            </a:p>
          </p:txBody>
        </p:sp>
      </p:grpSp>
      <p:grpSp>
        <p:nvGrpSpPr>
          <p:cNvPr id="6" name="그룹 5">
            <a:extLst>
              <a:ext uri="{FF2B5EF4-FFF2-40B4-BE49-F238E27FC236}">
                <a16:creationId xmlns:a16="http://schemas.microsoft.com/office/drawing/2014/main" id="{BE2967CB-46C4-7A59-7BC0-D8A2182D3634}"/>
              </a:ext>
            </a:extLst>
          </p:cNvPr>
          <p:cNvGrpSpPr/>
          <p:nvPr/>
        </p:nvGrpSpPr>
        <p:grpSpPr>
          <a:xfrm>
            <a:off x="478777" y="4747995"/>
            <a:ext cx="8948410" cy="195814"/>
            <a:chOff x="478777" y="5881851"/>
            <a:chExt cx="8948410" cy="195814"/>
          </a:xfrm>
        </p:grpSpPr>
        <p:sp>
          <p:nvSpPr>
            <p:cNvPr id="7" name="TextBox 6">
              <a:extLst>
                <a:ext uri="{FF2B5EF4-FFF2-40B4-BE49-F238E27FC236}">
                  <a16:creationId xmlns:a16="http://schemas.microsoft.com/office/drawing/2014/main" id="{198E8ADE-0751-14D5-0608-D6F520162E61}"/>
                </a:ext>
              </a:extLst>
            </p:cNvPr>
            <p:cNvSpPr txBox="1"/>
            <p:nvPr/>
          </p:nvSpPr>
          <p:spPr>
            <a:xfrm>
              <a:off x="5132387" y="5881851"/>
              <a:ext cx="4294800" cy="195814"/>
            </a:xfrm>
            <a:prstGeom prst="rect">
              <a:avLst/>
            </a:prstGeom>
            <a:noFill/>
            <a:ln>
              <a:noFill/>
            </a:ln>
          </p:spPr>
          <p:txBody>
            <a:bodyPr wrap="square" lIns="0" tIns="72000" rIns="0" bIns="0" rtlCol="0" anchor="t">
              <a:spAutoFit/>
            </a:bodyPr>
            <a:lstStyle>
              <a:defPPr>
                <a:defRPr lang="en-US"/>
              </a:defPPr>
              <a:lvl1pPr lvl="0">
                <a:defRPr sz="800">
                  <a:ln>
                    <a:solidFill>
                      <a:prstClr val="white">
                        <a:lumMod val="75000"/>
                        <a:alpha val="0"/>
                      </a:prstClr>
                    </a:solidFill>
                  </a:ln>
                  <a:solidFill>
                    <a:prstClr val="white">
                      <a:lumMod val="50000"/>
                    </a:prstClr>
                  </a:solidFill>
                  <a:latin typeface="KoPub돋움체 Medium" panose="00000600000000000000" pitchFamily="2" charset="-127"/>
                  <a:ea typeface="KoPub돋움체 Medium" panose="00000600000000000000" pitchFamily="2" charset="-127"/>
                </a:defRPr>
              </a:lvl1pPr>
            </a:lstStyle>
            <a:p>
              <a:r>
                <a:rPr lang="en-US" altLang="ko-KR" dirty="0">
                  <a:solidFill>
                    <a:schemeClr val="bg1">
                      <a:lumMod val="50000"/>
                    </a:schemeClr>
                  </a:solidFill>
                </a:rPr>
                <a:t>Source: Bank Negara Malaysia, </a:t>
              </a:r>
              <a:r>
                <a:rPr lang="ko-KR" altLang="en-US" dirty="0" err="1">
                  <a:solidFill>
                    <a:schemeClr val="bg1">
                      <a:lumMod val="50000"/>
                    </a:schemeClr>
                  </a:solidFill>
                </a:rPr>
                <a:t>삼정</a:t>
              </a:r>
              <a:r>
                <a:rPr lang="en-US" altLang="ko-KR" dirty="0">
                  <a:solidFill>
                    <a:schemeClr val="bg1">
                      <a:lumMod val="50000"/>
                    </a:schemeClr>
                  </a:solidFill>
                </a:rPr>
                <a:t>KPMG </a:t>
              </a:r>
              <a:r>
                <a:rPr lang="ko-KR" altLang="en-US" dirty="0">
                  <a:solidFill>
                    <a:schemeClr val="bg1">
                      <a:lumMod val="50000"/>
                    </a:schemeClr>
                  </a:solidFill>
                </a:rPr>
                <a:t>경제연구원 재구성</a:t>
              </a:r>
            </a:p>
          </p:txBody>
        </p:sp>
        <p:sp>
          <p:nvSpPr>
            <p:cNvPr id="9" name="TextBox 8">
              <a:extLst>
                <a:ext uri="{FF2B5EF4-FFF2-40B4-BE49-F238E27FC236}">
                  <a16:creationId xmlns:a16="http://schemas.microsoft.com/office/drawing/2014/main" id="{18EE1CEE-BEBD-974C-C0A3-A5D880E281D6}"/>
                </a:ext>
              </a:extLst>
            </p:cNvPr>
            <p:cNvSpPr txBox="1"/>
            <p:nvPr/>
          </p:nvSpPr>
          <p:spPr>
            <a:xfrm>
              <a:off x="478777" y="5881851"/>
              <a:ext cx="4294800" cy="195814"/>
            </a:xfrm>
            <a:prstGeom prst="rect">
              <a:avLst/>
            </a:prstGeom>
            <a:noFill/>
            <a:ln>
              <a:noFill/>
            </a:ln>
          </p:spPr>
          <p:txBody>
            <a:bodyPr wrap="square" lIns="0" tIns="72000" rIns="0" bIns="0" rtlCol="0" anchor="t">
              <a:spAutoFit/>
            </a:bodyPr>
            <a:lstStyle>
              <a:defPPr>
                <a:defRPr lang="en-US"/>
              </a:defPPr>
              <a:lvl1pPr lvl="0">
                <a:defRPr sz="800">
                  <a:ln>
                    <a:solidFill>
                      <a:prstClr val="white">
                        <a:lumMod val="75000"/>
                        <a:alpha val="0"/>
                      </a:prstClr>
                    </a:solidFill>
                  </a:ln>
                  <a:solidFill>
                    <a:prstClr val="white">
                      <a:lumMod val="50000"/>
                    </a:prstClr>
                  </a:solidFill>
                  <a:latin typeface="KoPub돋움체 Medium" panose="00000600000000000000" pitchFamily="2" charset="-127"/>
                  <a:ea typeface="KoPub돋움체 Medium" panose="00000600000000000000" pitchFamily="2" charset="-127"/>
                </a:defRPr>
              </a:lvl1pPr>
            </a:lstStyle>
            <a:p>
              <a:r>
                <a:rPr lang="en-US" altLang="ko-KR" dirty="0">
                  <a:solidFill>
                    <a:schemeClr val="bg1">
                      <a:lumMod val="50000"/>
                    </a:schemeClr>
                  </a:solidFill>
                </a:rPr>
                <a:t>Source: Bank Negara Malaysia, </a:t>
              </a:r>
              <a:r>
                <a:rPr lang="ko-KR" altLang="en-US" dirty="0" err="1">
                  <a:solidFill>
                    <a:schemeClr val="bg1">
                      <a:lumMod val="50000"/>
                    </a:schemeClr>
                  </a:solidFill>
                </a:rPr>
                <a:t>삼정</a:t>
              </a:r>
              <a:r>
                <a:rPr lang="en-US" altLang="ko-KR" dirty="0">
                  <a:solidFill>
                    <a:schemeClr val="bg1">
                      <a:lumMod val="50000"/>
                    </a:schemeClr>
                  </a:solidFill>
                </a:rPr>
                <a:t>KPMG </a:t>
              </a:r>
              <a:r>
                <a:rPr lang="ko-KR" altLang="en-US" dirty="0">
                  <a:solidFill>
                    <a:schemeClr val="bg1">
                      <a:lumMod val="50000"/>
                    </a:schemeClr>
                  </a:solidFill>
                </a:rPr>
                <a:t>경제연구원 재구성</a:t>
              </a:r>
            </a:p>
          </p:txBody>
        </p:sp>
      </p:grpSp>
      <p:graphicFrame>
        <p:nvGraphicFramePr>
          <p:cNvPr id="10" name="차트 9">
            <a:extLst>
              <a:ext uri="{FF2B5EF4-FFF2-40B4-BE49-F238E27FC236}">
                <a16:creationId xmlns:a16="http://schemas.microsoft.com/office/drawing/2014/main" id="{3EA3572E-9633-3CCC-4A29-EB6BDCB28A41}"/>
              </a:ext>
            </a:extLst>
          </p:cNvPr>
          <p:cNvGraphicFramePr/>
          <p:nvPr>
            <p:extLst>
              <p:ext uri="{D42A27DB-BD31-4B8C-83A1-F6EECF244321}">
                <p14:modId xmlns:p14="http://schemas.microsoft.com/office/powerpoint/2010/main" val="3163704596"/>
              </p:ext>
            </p:extLst>
          </p:nvPr>
        </p:nvGraphicFramePr>
        <p:xfrm>
          <a:off x="478777" y="1697545"/>
          <a:ext cx="4294800" cy="3060000"/>
        </p:xfrm>
        <a:graphic>
          <a:graphicData uri="http://schemas.openxmlformats.org/drawingml/2006/chart">
            <c:chart xmlns:c="http://schemas.openxmlformats.org/drawingml/2006/chart" xmlns:r="http://schemas.openxmlformats.org/officeDocument/2006/relationships" r:id="rId6"/>
          </a:graphicData>
        </a:graphic>
      </p:graphicFrame>
      <p:grpSp>
        <p:nvGrpSpPr>
          <p:cNvPr id="41" name="그룹 40">
            <a:extLst>
              <a:ext uri="{FF2B5EF4-FFF2-40B4-BE49-F238E27FC236}">
                <a16:creationId xmlns:a16="http://schemas.microsoft.com/office/drawing/2014/main" id="{690E45EB-E91B-D923-0103-464B593B8C1E}"/>
              </a:ext>
            </a:extLst>
          </p:cNvPr>
          <p:cNvGrpSpPr/>
          <p:nvPr/>
        </p:nvGrpSpPr>
        <p:grpSpPr>
          <a:xfrm>
            <a:off x="1215069" y="4525773"/>
            <a:ext cx="3456000" cy="174407"/>
            <a:chOff x="963609" y="4525773"/>
            <a:chExt cx="3540762" cy="174407"/>
          </a:xfrm>
        </p:grpSpPr>
        <p:sp>
          <p:nvSpPr>
            <p:cNvPr id="42" name="object 123">
              <a:extLst>
                <a:ext uri="{FF2B5EF4-FFF2-40B4-BE49-F238E27FC236}">
                  <a16:creationId xmlns:a16="http://schemas.microsoft.com/office/drawing/2014/main" id="{83DE848F-A418-4BD8-F85A-6C7308C5FD35}"/>
                </a:ext>
              </a:extLst>
            </p:cNvPr>
            <p:cNvSpPr txBox="1"/>
            <p:nvPr/>
          </p:nvSpPr>
          <p:spPr>
            <a:xfrm>
              <a:off x="2491695" y="4525773"/>
              <a:ext cx="484592" cy="174407"/>
            </a:xfrm>
            <a:prstGeom prst="rect">
              <a:avLst/>
            </a:prstGeom>
          </p:spPr>
          <p:txBody>
            <a:bodyPr vert="horz" wrap="square" lIns="0" tIns="12700" rIns="0" bIns="0" rtlCol="0">
              <a:spAutoFit/>
            </a:bodyPr>
            <a:lstStyle>
              <a:defPPr>
                <a:defRPr lang="en-US"/>
              </a:defPPr>
              <a:lvl1pPr marL="12700">
                <a:lnSpc>
                  <a:spcPct val="100000"/>
                </a:lnSpc>
                <a:spcBef>
                  <a:spcPts val="100"/>
                </a:spcBef>
                <a:defRPr sz="900" b="0" i="0" u="none" strike="noStrike" baseline="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defRPr>
              </a:lvl1pPr>
            </a:lstStyle>
            <a:p>
              <a:pPr algn="ctr"/>
              <a:r>
                <a:rPr lang="en-US" altLang="ko-KR" sz="1050" dirty="0">
                  <a:solidFill>
                    <a:schemeClr val="bg1">
                      <a:lumMod val="50000"/>
                    </a:schemeClr>
                  </a:solidFill>
                  <a:latin typeface="KPMG Bold" panose="020B0803030202040204" pitchFamily="34" charset="0"/>
                </a:rPr>
                <a:t>’19.2H</a:t>
              </a:r>
            </a:p>
          </p:txBody>
        </p:sp>
        <p:sp>
          <p:nvSpPr>
            <p:cNvPr id="43" name="object 124">
              <a:extLst>
                <a:ext uri="{FF2B5EF4-FFF2-40B4-BE49-F238E27FC236}">
                  <a16:creationId xmlns:a16="http://schemas.microsoft.com/office/drawing/2014/main" id="{D5DD4E97-D127-4738-5A4B-537CA3B7CC21}"/>
                </a:ext>
              </a:extLst>
            </p:cNvPr>
            <p:cNvSpPr txBox="1"/>
            <p:nvPr/>
          </p:nvSpPr>
          <p:spPr>
            <a:xfrm>
              <a:off x="3255738" y="4525773"/>
              <a:ext cx="484592" cy="174407"/>
            </a:xfrm>
            <a:prstGeom prst="rect">
              <a:avLst/>
            </a:prstGeom>
          </p:spPr>
          <p:txBody>
            <a:bodyPr vert="horz" wrap="square" lIns="0" tIns="12700" rIns="0" bIns="0" rtlCol="0">
              <a:spAutoFit/>
            </a:bodyPr>
            <a:lstStyle>
              <a:defPPr>
                <a:defRPr lang="en-US"/>
              </a:defPPr>
              <a:lvl1pPr marL="12700">
                <a:lnSpc>
                  <a:spcPct val="100000"/>
                </a:lnSpc>
                <a:spcBef>
                  <a:spcPts val="100"/>
                </a:spcBef>
                <a:defRPr sz="900" b="0" i="0" u="none" strike="noStrike" baseline="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defRPr>
              </a:lvl1pPr>
            </a:lstStyle>
            <a:p>
              <a:pPr algn="ctr"/>
              <a:r>
                <a:rPr lang="en-US" altLang="ko-KR" sz="1050" dirty="0">
                  <a:solidFill>
                    <a:schemeClr val="bg1">
                      <a:lumMod val="50000"/>
                    </a:schemeClr>
                  </a:solidFill>
                  <a:latin typeface="KPMG Bold" panose="020B0803030202040204" pitchFamily="34" charset="0"/>
                </a:rPr>
                <a:t>’20.2H</a:t>
              </a:r>
            </a:p>
          </p:txBody>
        </p:sp>
        <p:sp>
          <p:nvSpPr>
            <p:cNvPr id="44" name="object 125">
              <a:extLst>
                <a:ext uri="{FF2B5EF4-FFF2-40B4-BE49-F238E27FC236}">
                  <a16:creationId xmlns:a16="http://schemas.microsoft.com/office/drawing/2014/main" id="{98AD5B9D-9A42-75B3-9349-869E654E93D9}"/>
                </a:ext>
              </a:extLst>
            </p:cNvPr>
            <p:cNvSpPr txBox="1"/>
            <p:nvPr/>
          </p:nvSpPr>
          <p:spPr>
            <a:xfrm>
              <a:off x="4019779" y="4525773"/>
              <a:ext cx="484592" cy="174407"/>
            </a:xfrm>
            <a:prstGeom prst="rect">
              <a:avLst/>
            </a:prstGeom>
          </p:spPr>
          <p:txBody>
            <a:bodyPr vert="horz" wrap="square" lIns="0" tIns="12700" rIns="0" bIns="0" rtlCol="0">
              <a:spAutoFit/>
            </a:bodyPr>
            <a:lstStyle>
              <a:defPPr>
                <a:defRPr lang="en-US"/>
              </a:defPPr>
              <a:lvl1pPr marL="12700">
                <a:lnSpc>
                  <a:spcPct val="100000"/>
                </a:lnSpc>
                <a:spcBef>
                  <a:spcPts val="100"/>
                </a:spcBef>
                <a:defRPr sz="900" b="0" i="0" u="none" strike="noStrike" baseline="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defRPr>
              </a:lvl1pPr>
            </a:lstStyle>
            <a:p>
              <a:pPr algn="ctr"/>
              <a:r>
                <a:rPr lang="en-US" altLang="ko-KR" sz="1050" dirty="0">
                  <a:solidFill>
                    <a:schemeClr val="bg1">
                      <a:lumMod val="50000"/>
                    </a:schemeClr>
                  </a:solidFill>
                  <a:latin typeface="KPMG Bold" panose="020B0803030202040204" pitchFamily="34" charset="0"/>
                </a:rPr>
                <a:t>’21.2H</a:t>
              </a:r>
            </a:p>
          </p:txBody>
        </p:sp>
        <p:sp>
          <p:nvSpPr>
            <p:cNvPr id="45" name="object 123">
              <a:extLst>
                <a:ext uri="{FF2B5EF4-FFF2-40B4-BE49-F238E27FC236}">
                  <a16:creationId xmlns:a16="http://schemas.microsoft.com/office/drawing/2014/main" id="{52025F67-D6CC-4B6D-B70B-F5986C31F869}"/>
                </a:ext>
              </a:extLst>
            </p:cNvPr>
            <p:cNvSpPr txBox="1"/>
            <p:nvPr/>
          </p:nvSpPr>
          <p:spPr>
            <a:xfrm>
              <a:off x="963609" y="4525773"/>
              <a:ext cx="484592" cy="174407"/>
            </a:xfrm>
            <a:prstGeom prst="rect">
              <a:avLst/>
            </a:prstGeom>
          </p:spPr>
          <p:txBody>
            <a:bodyPr vert="horz" wrap="square" lIns="0" tIns="12700" rIns="0" bIns="0" rtlCol="0">
              <a:spAutoFit/>
            </a:bodyPr>
            <a:lstStyle>
              <a:defPPr>
                <a:defRPr lang="en-US"/>
              </a:defPPr>
              <a:lvl1pPr marL="12700">
                <a:lnSpc>
                  <a:spcPct val="100000"/>
                </a:lnSpc>
                <a:spcBef>
                  <a:spcPts val="100"/>
                </a:spcBef>
                <a:defRPr sz="900" b="0" i="0" u="none" strike="noStrike" baseline="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defRPr>
              </a:lvl1pPr>
            </a:lstStyle>
            <a:p>
              <a:pPr algn="ctr"/>
              <a:r>
                <a:rPr lang="en-US" altLang="ko-KR" sz="1050" dirty="0">
                  <a:solidFill>
                    <a:schemeClr val="bg1">
                      <a:lumMod val="50000"/>
                    </a:schemeClr>
                  </a:solidFill>
                  <a:latin typeface="KPMG Bold" panose="020B0803030202040204" pitchFamily="34" charset="0"/>
                </a:rPr>
                <a:t>’17.2H</a:t>
              </a:r>
              <a:endParaRPr sz="1050" dirty="0">
                <a:solidFill>
                  <a:schemeClr val="bg1">
                    <a:lumMod val="50000"/>
                  </a:schemeClr>
                </a:solidFill>
                <a:latin typeface="KPMG Bold" panose="020B0803030202040204" pitchFamily="34" charset="0"/>
              </a:endParaRPr>
            </a:p>
          </p:txBody>
        </p:sp>
        <p:sp>
          <p:nvSpPr>
            <p:cNvPr id="46" name="object 123">
              <a:extLst>
                <a:ext uri="{FF2B5EF4-FFF2-40B4-BE49-F238E27FC236}">
                  <a16:creationId xmlns:a16="http://schemas.microsoft.com/office/drawing/2014/main" id="{BA4C69BE-94B7-D1E8-DA16-044583ECED3A}"/>
                </a:ext>
              </a:extLst>
            </p:cNvPr>
            <p:cNvSpPr txBox="1"/>
            <p:nvPr/>
          </p:nvSpPr>
          <p:spPr>
            <a:xfrm>
              <a:off x="1727652" y="4525773"/>
              <a:ext cx="484592" cy="174407"/>
            </a:xfrm>
            <a:prstGeom prst="rect">
              <a:avLst/>
            </a:prstGeom>
          </p:spPr>
          <p:txBody>
            <a:bodyPr vert="horz" wrap="square" lIns="0" tIns="12700" rIns="0" bIns="0" rtlCol="0">
              <a:spAutoFit/>
            </a:bodyPr>
            <a:lstStyle>
              <a:defPPr>
                <a:defRPr lang="en-US"/>
              </a:defPPr>
              <a:lvl1pPr marL="12700">
                <a:lnSpc>
                  <a:spcPct val="100000"/>
                </a:lnSpc>
                <a:spcBef>
                  <a:spcPts val="100"/>
                </a:spcBef>
                <a:defRPr sz="900" b="0" i="0" u="none" strike="noStrike" baseline="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defRPr>
              </a:lvl1pPr>
            </a:lstStyle>
            <a:p>
              <a:pPr algn="ctr"/>
              <a:r>
                <a:rPr lang="en-US" altLang="ko-KR" sz="1050" dirty="0">
                  <a:solidFill>
                    <a:schemeClr val="bg1">
                      <a:lumMod val="50000"/>
                    </a:schemeClr>
                  </a:solidFill>
                  <a:latin typeface="KPMG Bold" panose="020B0803030202040204" pitchFamily="34" charset="0"/>
                </a:rPr>
                <a:t>’18.2H</a:t>
              </a:r>
            </a:p>
          </p:txBody>
        </p:sp>
      </p:grpSp>
      <p:cxnSp>
        <p:nvCxnSpPr>
          <p:cNvPr id="50" name="직선 연결선 49">
            <a:extLst>
              <a:ext uri="{FF2B5EF4-FFF2-40B4-BE49-F238E27FC236}">
                <a16:creationId xmlns:a16="http://schemas.microsoft.com/office/drawing/2014/main" id="{AD7D3FAD-9476-6905-0375-48EB9B6142C5}"/>
              </a:ext>
            </a:extLst>
          </p:cNvPr>
          <p:cNvCxnSpPr>
            <a:cxnSpLocks/>
          </p:cNvCxnSpPr>
          <p:nvPr/>
        </p:nvCxnSpPr>
        <p:spPr>
          <a:xfrm>
            <a:off x="884131" y="3462580"/>
            <a:ext cx="3672000" cy="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aphicFrame>
        <p:nvGraphicFramePr>
          <p:cNvPr id="52" name="차트 51">
            <a:extLst>
              <a:ext uri="{FF2B5EF4-FFF2-40B4-BE49-F238E27FC236}">
                <a16:creationId xmlns:a16="http://schemas.microsoft.com/office/drawing/2014/main" id="{27F4EC3E-FA9D-BEF8-C54D-70D43F80B893}"/>
              </a:ext>
            </a:extLst>
          </p:cNvPr>
          <p:cNvGraphicFramePr/>
          <p:nvPr>
            <p:extLst>
              <p:ext uri="{D42A27DB-BD31-4B8C-83A1-F6EECF244321}">
                <p14:modId xmlns:p14="http://schemas.microsoft.com/office/powerpoint/2010/main" val="3501365971"/>
              </p:ext>
            </p:extLst>
          </p:nvPr>
        </p:nvGraphicFramePr>
        <p:xfrm>
          <a:off x="5132387" y="1697545"/>
          <a:ext cx="4294800" cy="3060000"/>
        </p:xfrm>
        <a:graphic>
          <a:graphicData uri="http://schemas.openxmlformats.org/drawingml/2006/chart">
            <c:chart xmlns:c="http://schemas.openxmlformats.org/drawingml/2006/chart" xmlns:r="http://schemas.openxmlformats.org/officeDocument/2006/relationships" r:id="rId7"/>
          </a:graphicData>
        </a:graphic>
      </p:graphicFrame>
      <p:grpSp>
        <p:nvGrpSpPr>
          <p:cNvPr id="8" name="그룹 7">
            <a:extLst>
              <a:ext uri="{FF2B5EF4-FFF2-40B4-BE49-F238E27FC236}">
                <a16:creationId xmlns:a16="http://schemas.microsoft.com/office/drawing/2014/main" id="{5D4FA87F-44DB-119D-023A-B567F6FEE538}"/>
              </a:ext>
            </a:extLst>
          </p:cNvPr>
          <p:cNvGrpSpPr/>
          <p:nvPr/>
        </p:nvGrpSpPr>
        <p:grpSpPr>
          <a:xfrm>
            <a:off x="5864207" y="4525773"/>
            <a:ext cx="3456000" cy="174407"/>
            <a:chOff x="963609" y="4525773"/>
            <a:chExt cx="3540762" cy="174407"/>
          </a:xfrm>
        </p:grpSpPr>
        <p:sp>
          <p:nvSpPr>
            <p:cNvPr id="11" name="object 123">
              <a:extLst>
                <a:ext uri="{FF2B5EF4-FFF2-40B4-BE49-F238E27FC236}">
                  <a16:creationId xmlns:a16="http://schemas.microsoft.com/office/drawing/2014/main" id="{F9D864F2-F29B-D2D7-273A-D07ED155F07A}"/>
                </a:ext>
              </a:extLst>
            </p:cNvPr>
            <p:cNvSpPr txBox="1"/>
            <p:nvPr/>
          </p:nvSpPr>
          <p:spPr>
            <a:xfrm>
              <a:off x="2491695" y="4525773"/>
              <a:ext cx="484592" cy="174407"/>
            </a:xfrm>
            <a:prstGeom prst="rect">
              <a:avLst/>
            </a:prstGeom>
          </p:spPr>
          <p:txBody>
            <a:bodyPr vert="horz" wrap="square" lIns="0" tIns="12700" rIns="0" bIns="0" rtlCol="0">
              <a:spAutoFit/>
            </a:bodyPr>
            <a:lstStyle>
              <a:defPPr>
                <a:defRPr lang="en-US"/>
              </a:defPPr>
              <a:lvl1pPr marL="12700">
                <a:lnSpc>
                  <a:spcPct val="100000"/>
                </a:lnSpc>
                <a:spcBef>
                  <a:spcPts val="100"/>
                </a:spcBef>
                <a:defRPr sz="900" b="0" i="0" u="none" strike="noStrike" baseline="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defRPr>
              </a:lvl1pPr>
            </a:lstStyle>
            <a:p>
              <a:pPr algn="ctr"/>
              <a:r>
                <a:rPr lang="en-US" altLang="ko-KR" sz="1050" dirty="0">
                  <a:solidFill>
                    <a:schemeClr val="bg1">
                      <a:lumMod val="50000"/>
                    </a:schemeClr>
                  </a:solidFill>
                  <a:latin typeface="KPMG Bold" panose="020B0803030202040204" pitchFamily="34" charset="0"/>
                </a:rPr>
                <a:t>’19.2H</a:t>
              </a:r>
            </a:p>
          </p:txBody>
        </p:sp>
        <p:sp>
          <p:nvSpPr>
            <p:cNvPr id="12" name="object 124">
              <a:extLst>
                <a:ext uri="{FF2B5EF4-FFF2-40B4-BE49-F238E27FC236}">
                  <a16:creationId xmlns:a16="http://schemas.microsoft.com/office/drawing/2014/main" id="{EB3D0773-826A-610E-F790-16056E803B27}"/>
                </a:ext>
              </a:extLst>
            </p:cNvPr>
            <p:cNvSpPr txBox="1"/>
            <p:nvPr/>
          </p:nvSpPr>
          <p:spPr>
            <a:xfrm>
              <a:off x="3255738" y="4525773"/>
              <a:ext cx="484592" cy="174407"/>
            </a:xfrm>
            <a:prstGeom prst="rect">
              <a:avLst/>
            </a:prstGeom>
          </p:spPr>
          <p:txBody>
            <a:bodyPr vert="horz" wrap="square" lIns="0" tIns="12700" rIns="0" bIns="0" rtlCol="0">
              <a:spAutoFit/>
            </a:bodyPr>
            <a:lstStyle>
              <a:defPPr>
                <a:defRPr lang="en-US"/>
              </a:defPPr>
              <a:lvl1pPr marL="12700">
                <a:lnSpc>
                  <a:spcPct val="100000"/>
                </a:lnSpc>
                <a:spcBef>
                  <a:spcPts val="100"/>
                </a:spcBef>
                <a:defRPr sz="900" b="0" i="0" u="none" strike="noStrike" baseline="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defRPr>
              </a:lvl1pPr>
            </a:lstStyle>
            <a:p>
              <a:pPr algn="ctr"/>
              <a:r>
                <a:rPr lang="en-US" altLang="ko-KR" sz="1050" dirty="0">
                  <a:solidFill>
                    <a:schemeClr val="bg1">
                      <a:lumMod val="50000"/>
                    </a:schemeClr>
                  </a:solidFill>
                  <a:latin typeface="KPMG Bold" panose="020B0803030202040204" pitchFamily="34" charset="0"/>
                </a:rPr>
                <a:t>’20.2H</a:t>
              </a:r>
            </a:p>
          </p:txBody>
        </p:sp>
        <p:sp>
          <p:nvSpPr>
            <p:cNvPr id="15" name="object 125">
              <a:extLst>
                <a:ext uri="{FF2B5EF4-FFF2-40B4-BE49-F238E27FC236}">
                  <a16:creationId xmlns:a16="http://schemas.microsoft.com/office/drawing/2014/main" id="{A205575E-0C6D-F3B4-0E22-7287F16B5F2C}"/>
                </a:ext>
              </a:extLst>
            </p:cNvPr>
            <p:cNvSpPr txBox="1"/>
            <p:nvPr/>
          </p:nvSpPr>
          <p:spPr>
            <a:xfrm>
              <a:off x="4019779" y="4525773"/>
              <a:ext cx="484592" cy="174407"/>
            </a:xfrm>
            <a:prstGeom prst="rect">
              <a:avLst/>
            </a:prstGeom>
          </p:spPr>
          <p:txBody>
            <a:bodyPr vert="horz" wrap="square" lIns="0" tIns="12700" rIns="0" bIns="0" rtlCol="0">
              <a:spAutoFit/>
            </a:bodyPr>
            <a:lstStyle>
              <a:defPPr>
                <a:defRPr lang="en-US"/>
              </a:defPPr>
              <a:lvl1pPr marL="12700">
                <a:lnSpc>
                  <a:spcPct val="100000"/>
                </a:lnSpc>
                <a:spcBef>
                  <a:spcPts val="100"/>
                </a:spcBef>
                <a:defRPr sz="900" b="0" i="0" u="none" strike="noStrike" baseline="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defRPr>
              </a:lvl1pPr>
            </a:lstStyle>
            <a:p>
              <a:pPr algn="ctr"/>
              <a:r>
                <a:rPr lang="en-US" altLang="ko-KR" sz="1050" dirty="0">
                  <a:solidFill>
                    <a:schemeClr val="bg1">
                      <a:lumMod val="50000"/>
                    </a:schemeClr>
                  </a:solidFill>
                  <a:latin typeface="KPMG Bold" panose="020B0803030202040204" pitchFamily="34" charset="0"/>
                </a:rPr>
                <a:t>’21.2H</a:t>
              </a:r>
            </a:p>
          </p:txBody>
        </p:sp>
        <p:sp>
          <p:nvSpPr>
            <p:cNvPr id="21" name="object 123">
              <a:extLst>
                <a:ext uri="{FF2B5EF4-FFF2-40B4-BE49-F238E27FC236}">
                  <a16:creationId xmlns:a16="http://schemas.microsoft.com/office/drawing/2014/main" id="{49535F51-2B47-75B8-4DB0-35E5B16332C6}"/>
                </a:ext>
              </a:extLst>
            </p:cNvPr>
            <p:cNvSpPr txBox="1"/>
            <p:nvPr/>
          </p:nvSpPr>
          <p:spPr>
            <a:xfrm>
              <a:off x="963609" y="4525773"/>
              <a:ext cx="484592" cy="174407"/>
            </a:xfrm>
            <a:prstGeom prst="rect">
              <a:avLst/>
            </a:prstGeom>
          </p:spPr>
          <p:txBody>
            <a:bodyPr vert="horz" wrap="square" lIns="0" tIns="12700" rIns="0" bIns="0" rtlCol="0">
              <a:spAutoFit/>
            </a:bodyPr>
            <a:lstStyle>
              <a:defPPr>
                <a:defRPr lang="en-US"/>
              </a:defPPr>
              <a:lvl1pPr marL="12700">
                <a:lnSpc>
                  <a:spcPct val="100000"/>
                </a:lnSpc>
                <a:spcBef>
                  <a:spcPts val="100"/>
                </a:spcBef>
                <a:defRPr sz="900" b="0" i="0" u="none" strike="noStrike" baseline="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defRPr>
              </a:lvl1pPr>
            </a:lstStyle>
            <a:p>
              <a:pPr algn="ctr"/>
              <a:r>
                <a:rPr lang="en-US" altLang="ko-KR" sz="1050" dirty="0">
                  <a:solidFill>
                    <a:schemeClr val="bg1">
                      <a:lumMod val="50000"/>
                    </a:schemeClr>
                  </a:solidFill>
                  <a:latin typeface="KPMG Bold" panose="020B0803030202040204" pitchFamily="34" charset="0"/>
                </a:rPr>
                <a:t>’17.2H</a:t>
              </a:r>
              <a:endParaRPr sz="1050" dirty="0">
                <a:solidFill>
                  <a:schemeClr val="bg1">
                    <a:lumMod val="50000"/>
                  </a:schemeClr>
                </a:solidFill>
                <a:latin typeface="KPMG Bold" panose="020B0803030202040204" pitchFamily="34" charset="0"/>
              </a:endParaRPr>
            </a:p>
          </p:txBody>
        </p:sp>
        <p:sp>
          <p:nvSpPr>
            <p:cNvPr id="22" name="object 123">
              <a:extLst>
                <a:ext uri="{FF2B5EF4-FFF2-40B4-BE49-F238E27FC236}">
                  <a16:creationId xmlns:a16="http://schemas.microsoft.com/office/drawing/2014/main" id="{4B65434E-138D-D4D8-5B93-2551F6BA8ED2}"/>
                </a:ext>
              </a:extLst>
            </p:cNvPr>
            <p:cNvSpPr txBox="1"/>
            <p:nvPr/>
          </p:nvSpPr>
          <p:spPr>
            <a:xfrm>
              <a:off x="1727652" y="4525773"/>
              <a:ext cx="484592" cy="174407"/>
            </a:xfrm>
            <a:prstGeom prst="rect">
              <a:avLst/>
            </a:prstGeom>
          </p:spPr>
          <p:txBody>
            <a:bodyPr vert="horz" wrap="square" lIns="0" tIns="12700" rIns="0" bIns="0" rtlCol="0">
              <a:spAutoFit/>
            </a:bodyPr>
            <a:lstStyle>
              <a:defPPr>
                <a:defRPr lang="en-US"/>
              </a:defPPr>
              <a:lvl1pPr marL="12700">
                <a:lnSpc>
                  <a:spcPct val="100000"/>
                </a:lnSpc>
                <a:spcBef>
                  <a:spcPts val="100"/>
                </a:spcBef>
                <a:defRPr sz="900" b="0" i="0" u="none" strike="noStrike" baseline="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defRPr>
              </a:lvl1pPr>
            </a:lstStyle>
            <a:p>
              <a:pPr algn="ctr"/>
              <a:r>
                <a:rPr lang="en-US" altLang="ko-KR" sz="1050" dirty="0">
                  <a:solidFill>
                    <a:schemeClr val="bg1">
                      <a:lumMod val="50000"/>
                    </a:schemeClr>
                  </a:solidFill>
                  <a:latin typeface="KPMG Bold" panose="020B0803030202040204" pitchFamily="34" charset="0"/>
                </a:rPr>
                <a:t>’18.2H</a:t>
              </a:r>
            </a:p>
          </p:txBody>
        </p:sp>
      </p:grpSp>
      <p:sp>
        <p:nvSpPr>
          <p:cNvPr id="26" name="TextBox 25">
            <a:extLst>
              <a:ext uri="{FF2B5EF4-FFF2-40B4-BE49-F238E27FC236}">
                <a16:creationId xmlns:a16="http://schemas.microsoft.com/office/drawing/2014/main" id="{6108DBC7-AAB4-081D-7F60-B039D3CC738B}"/>
              </a:ext>
            </a:extLst>
          </p:cNvPr>
          <p:cNvSpPr txBox="1"/>
          <p:nvPr/>
        </p:nvSpPr>
        <p:spPr>
          <a:xfrm>
            <a:off x="478777" y="5175062"/>
            <a:ext cx="4294800" cy="1022891"/>
          </a:xfrm>
          <a:prstGeom prst="rect">
            <a:avLst/>
          </a:prstGeom>
          <a:solidFill>
            <a:srgbClr val="DEF7FF"/>
          </a:solidFill>
          <a:ln w="3175">
            <a:solidFill>
              <a:srgbClr val="99E3FB"/>
            </a:solidFill>
          </a:ln>
        </p:spPr>
        <p:txBody>
          <a:bodyPr wrap="square" lIns="108000" tIns="72000" rIns="108000" bIns="72000" anchor="t">
            <a:noAutofit/>
          </a:bodyPr>
          <a:lstStyle>
            <a:defPPr>
              <a:defRPr lang="en-US"/>
            </a:defPPr>
            <a:lvl1pPr marL="108000" indent="-108000" defTabSz="457200">
              <a:lnSpc>
                <a:spcPct val="110000"/>
              </a:lnSpc>
              <a:spcAft>
                <a:spcPts val="300"/>
              </a:spcAft>
              <a:buClr>
                <a:schemeClr val="tx1">
                  <a:lumMod val="85000"/>
                  <a:lumOff val="15000"/>
                </a:schemeClr>
              </a:buClr>
              <a:buFont typeface="Arial" panose="020B0604020202020204" pitchFamily="34" charset="0"/>
              <a:buChar char="•"/>
              <a:defRPr sz="1000" b="1">
                <a:ln>
                  <a:solidFill>
                    <a:schemeClr val="accent5">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altLang="ko-KR" dirty="0"/>
              <a:t>2021</a:t>
            </a:r>
            <a:r>
              <a:rPr lang="ko-KR" altLang="en-US" dirty="0"/>
              <a:t>년 패밀리 </a:t>
            </a:r>
            <a:r>
              <a:rPr lang="ko-KR" altLang="en-US" dirty="0" err="1"/>
              <a:t>타카풀의</a:t>
            </a:r>
            <a:r>
              <a:rPr lang="ko-KR" altLang="en-US" dirty="0"/>
              <a:t> 초과이익은 </a:t>
            </a:r>
            <a:r>
              <a:rPr lang="en-US" altLang="ko-KR" dirty="0"/>
              <a:t>2020</a:t>
            </a:r>
            <a:r>
              <a:rPr lang="ko-KR" altLang="en-US" dirty="0"/>
              <a:t>년의 </a:t>
            </a:r>
            <a:r>
              <a:rPr lang="en-US" altLang="ko-KR" dirty="0"/>
              <a:t>56.8</a:t>
            </a:r>
            <a:r>
              <a:rPr lang="ko-KR" altLang="en-US" dirty="0"/>
              <a:t>억 </a:t>
            </a:r>
            <a:r>
              <a:rPr lang="ko-KR" altLang="en-US" dirty="0" err="1"/>
              <a:t>링깃에서</a:t>
            </a:r>
            <a:r>
              <a:rPr lang="ko-KR" altLang="en-US" dirty="0"/>
              <a:t> </a:t>
            </a:r>
            <a:r>
              <a:rPr lang="en-US" altLang="ko-KR" dirty="0"/>
              <a:t>15.6% </a:t>
            </a:r>
            <a:r>
              <a:rPr lang="ko-KR" altLang="en-US" dirty="0"/>
              <a:t>감소한 </a:t>
            </a:r>
            <a:r>
              <a:rPr lang="en-US" altLang="ko-KR" dirty="0"/>
              <a:t>48.0</a:t>
            </a:r>
            <a:r>
              <a:rPr lang="ko-KR" altLang="en-US" dirty="0"/>
              <a:t>억 </a:t>
            </a:r>
            <a:r>
              <a:rPr lang="ko-KR" altLang="en-US" dirty="0" err="1"/>
              <a:t>링깃을</a:t>
            </a:r>
            <a:r>
              <a:rPr lang="ko-KR" altLang="en-US" dirty="0"/>
              <a:t> 기록 </a:t>
            </a:r>
            <a:endParaRPr lang="en-US" altLang="ko-KR" dirty="0"/>
          </a:p>
          <a:p>
            <a:pPr marL="266700" indent="-174625">
              <a:buClr>
                <a:schemeClr val="tx1">
                  <a:lumMod val="75000"/>
                  <a:lumOff val="25000"/>
                </a:schemeClr>
              </a:buClr>
              <a:buFontTx/>
              <a:buChar char="-"/>
            </a:pPr>
            <a:r>
              <a:rPr lang="en-US" altLang="ko-KR" b="0" dirty="0">
                <a:solidFill>
                  <a:schemeClr val="tx1">
                    <a:lumMod val="75000"/>
                    <a:lumOff val="25000"/>
                  </a:schemeClr>
                </a:solidFill>
              </a:rPr>
              <a:t>2021</a:t>
            </a:r>
            <a:r>
              <a:rPr lang="ko-KR" altLang="en-US" b="0" dirty="0">
                <a:solidFill>
                  <a:schemeClr val="tx1">
                    <a:lumMod val="75000"/>
                    <a:lumOff val="25000"/>
                  </a:schemeClr>
                </a:solidFill>
              </a:rPr>
              <a:t>년 수입기여금은 전년대비 </a:t>
            </a:r>
            <a:r>
              <a:rPr lang="en-US" altLang="ko-KR" b="0" dirty="0">
                <a:solidFill>
                  <a:schemeClr val="tx1">
                    <a:lumMod val="75000"/>
                    <a:lumOff val="25000"/>
                  </a:schemeClr>
                </a:solidFill>
              </a:rPr>
              <a:t>26.1% </a:t>
            </a:r>
            <a:r>
              <a:rPr lang="ko-KR" altLang="en-US" b="0" dirty="0">
                <a:solidFill>
                  <a:schemeClr val="tx1">
                    <a:lumMod val="75000"/>
                    <a:lumOff val="25000"/>
                  </a:schemeClr>
                </a:solidFill>
              </a:rPr>
              <a:t>증가한 </a:t>
            </a:r>
            <a:r>
              <a:rPr lang="en-US" altLang="ko-KR" b="0" dirty="0">
                <a:solidFill>
                  <a:schemeClr val="tx1">
                    <a:lumMod val="75000"/>
                    <a:lumOff val="25000"/>
                  </a:schemeClr>
                </a:solidFill>
              </a:rPr>
              <a:t>34.5</a:t>
            </a:r>
            <a:r>
              <a:rPr lang="ko-KR" altLang="en-US" b="0" dirty="0">
                <a:solidFill>
                  <a:schemeClr val="tx1">
                    <a:lumMod val="75000"/>
                    <a:lumOff val="25000"/>
                  </a:schemeClr>
                </a:solidFill>
              </a:rPr>
              <a:t>억 </a:t>
            </a:r>
            <a:r>
              <a:rPr lang="ko-KR" altLang="en-US" b="0" dirty="0" err="1">
                <a:solidFill>
                  <a:schemeClr val="tx1">
                    <a:lumMod val="75000"/>
                    <a:lumOff val="25000"/>
                  </a:schemeClr>
                </a:solidFill>
              </a:rPr>
              <a:t>링깃을</a:t>
            </a:r>
            <a:r>
              <a:rPr lang="ko-KR" altLang="en-US" b="0" dirty="0">
                <a:solidFill>
                  <a:schemeClr val="tx1">
                    <a:lumMod val="75000"/>
                    <a:lumOff val="25000"/>
                  </a:schemeClr>
                </a:solidFill>
              </a:rPr>
              <a:t> 기록</a:t>
            </a:r>
            <a:r>
              <a:rPr lang="en-US" altLang="ko-KR" b="0" dirty="0">
                <a:solidFill>
                  <a:schemeClr val="tx1">
                    <a:lumMod val="75000"/>
                    <a:lumOff val="25000"/>
                  </a:schemeClr>
                </a:solidFill>
              </a:rPr>
              <a:t>. </a:t>
            </a:r>
            <a:r>
              <a:rPr lang="ko-KR" altLang="en-US" b="0" dirty="0">
                <a:solidFill>
                  <a:schemeClr val="tx1">
                    <a:lumMod val="75000"/>
                    <a:lumOff val="25000"/>
                  </a:schemeClr>
                </a:solidFill>
              </a:rPr>
              <a:t>그러나</a:t>
            </a:r>
            <a:r>
              <a:rPr lang="en-US" altLang="ko-KR" b="0" dirty="0">
                <a:solidFill>
                  <a:schemeClr val="tx1">
                    <a:lumMod val="75000"/>
                    <a:lumOff val="25000"/>
                  </a:schemeClr>
                </a:solidFill>
              </a:rPr>
              <a:t>, </a:t>
            </a:r>
            <a:r>
              <a:rPr lang="ko-KR" altLang="en-US" b="0" dirty="0">
                <a:solidFill>
                  <a:schemeClr val="tx1">
                    <a:lumMod val="75000"/>
                    <a:lumOff val="25000"/>
                  </a:schemeClr>
                </a:solidFill>
              </a:rPr>
              <a:t>자산처분이익</a:t>
            </a:r>
            <a:r>
              <a:rPr lang="en-US" altLang="ko-KR" b="0" dirty="0">
                <a:solidFill>
                  <a:schemeClr val="tx1">
                    <a:lumMod val="75000"/>
                    <a:lumOff val="25000"/>
                  </a:schemeClr>
                </a:solidFill>
              </a:rPr>
              <a:t>·</a:t>
            </a:r>
            <a:r>
              <a:rPr lang="ko-KR" altLang="en-US" b="0" dirty="0">
                <a:solidFill>
                  <a:schemeClr val="tx1">
                    <a:lumMod val="75000"/>
                    <a:lumOff val="25000"/>
                  </a:schemeClr>
                </a:solidFill>
              </a:rPr>
              <a:t>기타수익이 전년 대비 </a:t>
            </a:r>
            <a:r>
              <a:rPr lang="en-US" altLang="ko-KR" b="0" dirty="0">
                <a:solidFill>
                  <a:schemeClr val="tx1">
                    <a:lumMod val="75000"/>
                    <a:lumOff val="25000"/>
                  </a:schemeClr>
                </a:solidFill>
              </a:rPr>
              <a:t>62.5% </a:t>
            </a:r>
            <a:r>
              <a:rPr lang="ko-KR" altLang="en-US" b="0" dirty="0">
                <a:solidFill>
                  <a:schemeClr val="tx1">
                    <a:lumMod val="75000"/>
                    <a:lumOff val="25000"/>
                  </a:schemeClr>
                </a:solidFill>
              </a:rPr>
              <a:t>감소하고</a:t>
            </a:r>
            <a:r>
              <a:rPr lang="en-US" altLang="ko-KR" b="0" dirty="0">
                <a:solidFill>
                  <a:schemeClr val="tx1">
                    <a:lumMod val="75000"/>
                    <a:lumOff val="25000"/>
                  </a:schemeClr>
                </a:solidFill>
              </a:rPr>
              <a:t>, </a:t>
            </a:r>
            <a:r>
              <a:rPr lang="ko-KR" altLang="en-US" b="0" dirty="0">
                <a:solidFill>
                  <a:schemeClr val="tx1">
                    <a:lumMod val="75000"/>
                    <a:lumOff val="25000"/>
                  </a:schemeClr>
                </a:solidFill>
              </a:rPr>
              <a:t>자산처분손실</a:t>
            </a:r>
            <a:r>
              <a:rPr lang="en-US" altLang="ko-KR" b="0" dirty="0">
                <a:solidFill>
                  <a:schemeClr val="tx1">
                    <a:lumMod val="75000"/>
                    <a:lumOff val="25000"/>
                  </a:schemeClr>
                </a:solidFill>
              </a:rPr>
              <a:t>·</a:t>
            </a:r>
            <a:r>
              <a:rPr lang="ko-KR" altLang="en-US" b="0" dirty="0">
                <a:solidFill>
                  <a:schemeClr val="tx1">
                    <a:lumMod val="75000"/>
                    <a:lumOff val="25000"/>
                  </a:schemeClr>
                </a:solidFill>
              </a:rPr>
              <a:t>기타손실은 </a:t>
            </a:r>
            <a:r>
              <a:rPr lang="en-US" altLang="ko-KR" b="0" dirty="0">
                <a:solidFill>
                  <a:schemeClr val="tx1">
                    <a:lumMod val="75000"/>
                    <a:lumOff val="25000"/>
                  </a:schemeClr>
                </a:solidFill>
              </a:rPr>
              <a:t>114.0% </a:t>
            </a:r>
            <a:r>
              <a:rPr lang="ko-KR" altLang="en-US" b="0" dirty="0">
                <a:solidFill>
                  <a:schemeClr val="tx1">
                    <a:lumMod val="75000"/>
                    <a:lumOff val="25000"/>
                  </a:schemeClr>
                </a:solidFill>
              </a:rPr>
              <a:t>크게 증가한 데 주로 기인</a:t>
            </a:r>
            <a:endParaRPr lang="en-US" altLang="ko-KR" b="0" dirty="0">
              <a:solidFill>
                <a:schemeClr val="tx1">
                  <a:lumMod val="75000"/>
                  <a:lumOff val="25000"/>
                </a:schemeClr>
              </a:solidFill>
            </a:endParaRPr>
          </a:p>
        </p:txBody>
      </p:sp>
      <p:sp>
        <p:nvSpPr>
          <p:cNvPr id="30" name="TextBox 29">
            <a:extLst>
              <a:ext uri="{FF2B5EF4-FFF2-40B4-BE49-F238E27FC236}">
                <a16:creationId xmlns:a16="http://schemas.microsoft.com/office/drawing/2014/main" id="{A0056BD9-AD8D-E4AE-E555-BD3BC3242E97}"/>
              </a:ext>
            </a:extLst>
          </p:cNvPr>
          <p:cNvSpPr txBox="1"/>
          <p:nvPr/>
        </p:nvSpPr>
        <p:spPr>
          <a:xfrm>
            <a:off x="5123243" y="5175063"/>
            <a:ext cx="4294800" cy="1022891"/>
          </a:xfrm>
          <a:prstGeom prst="rect">
            <a:avLst/>
          </a:prstGeom>
          <a:solidFill>
            <a:srgbClr val="DEF7FF"/>
          </a:solidFill>
          <a:ln w="3175">
            <a:solidFill>
              <a:srgbClr val="99E3FB"/>
            </a:solidFill>
          </a:ln>
        </p:spPr>
        <p:txBody>
          <a:bodyPr wrap="square" lIns="108000" tIns="72000" rIns="108000" bIns="72000" anchor="t">
            <a:noAutofit/>
          </a:bodyPr>
          <a:lstStyle>
            <a:defPPr>
              <a:defRPr lang="en-US"/>
            </a:defPPr>
            <a:lvl1pPr marL="108000" indent="-108000" defTabSz="457200">
              <a:lnSpc>
                <a:spcPct val="110000"/>
              </a:lnSpc>
              <a:spcAft>
                <a:spcPts val="300"/>
              </a:spcAft>
              <a:buClr>
                <a:schemeClr val="tx1">
                  <a:lumMod val="85000"/>
                  <a:lumOff val="15000"/>
                </a:schemeClr>
              </a:buClr>
              <a:buFont typeface="Arial" panose="020B0604020202020204" pitchFamily="34" charset="0"/>
              <a:buChar char="•"/>
              <a:defRPr sz="1000" b="1">
                <a:ln>
                  <a:solidFill>
                    <a:schemeClr val="accent5">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altLang="ko-KR" dirty="0"/>
              <a:t>2021</a:t>
            </a:r>
            <a:r>
              <a:rPr lang="ko-KR" altLang="en-US" dirty="0"/>
              <a:t>년 제너럴 </a:t>
            </a:r>
            <a:r>
              <a:rPr lang="ko-KR" altLang="en-US" dirty="0" err="1"/>
              <a:t>타카풀의</a:t>
            </a:r>
            <a:r>
              <a:rPr lang="ko-KR" altLang="en-US" dirty="0"/>
              <a:t> 초과이익은 </a:t>
            </a:r>
            <a:r>
              <a:rPr lang="en-US" altLang="ko-KR" dirty="0"/>
              <a:t>2020</a:t>
            </a:r>
            <a:r>
              <a:rPr lang="ko-KR" altLang="en-US" dirty="0"/>
              <a:t>년의 </a:t>
            </a:r>
            <a:r>
              <a:rPr lang="en-US" altLang="ko-KR" dirty="0"/>
              <a:t>5.2</a:t>
            </a:r>
            <a:r>
              <a:rPr lang="ko-KR" altLang="en-US" dirty="0"/>
              <a:t>억 </a:t>
            </a:r>
            <a:r>
              <a:rPr lang="ko-KR" altLang="en-US" dirty="0" err="1"/>
              <a:t>링깃에서</a:t>
            </a:r>
            <a:r>
              <a:rPr lang="ko-KR" altLang="en-US" dirty="0"/>
              <a:t> </a:t>
            </a:r>
            <a:r>
              <a:rPr lang="en-US" altLang="ko-KR" dirty="0"/>
              <a:t>5.5</a:t>
            </a:r>
            <a:r>
              <a:rPr lang="ko-KR" altLang="en-US" dirty="0"/>
              <a:t>억 </a:t>
            </a:r>
            <a:r>
              <a:rPr lang="ko-KR" altLang="en-US" dirty="0" err="1"/>
              <a:t>링깃으로</a:t>
            </a:r>
            <a:r>
              <a:rPr lang="ko-KR" altLang="en-US" dirty="0"/>
              <a:t> </a:t>
            </a:r>
            <a:r>
              <a:rPr lang="en-US" altLang="ko-KR" dirty="0"/>
              <a:t>5.5% </a:t>
            </a:r>
            <a:r>
              <a:rPr lang="ko-KR" altLang="en-US" dirty="0"/>
              <a:t>감소 </a:t>
            </a:r>
            <a:endParaRPr lang="en-US" altLang="ko-KR" dirty="0"/>
          </a:p>
          <a:p>
            <a:pPr marL="266700" indent="-174625">
              <a:buClr>
                <a:schemeClr val="tx1">
                  <a:lumMod val="75000"/>
                  <a:lumOff val="25000"/>
                </a:schemeClr>
              </a:buClr>
              <a:buFontTx/>
              <a:buChar char="-"/>
            </a:pPr>
            <a:r>
              <a:rPr lang="en-US" altLang="ko-KR" b="0" dirty="0">
                <a:solidFill>
                  <a:schemeClr val="tx1">
                    <a:lumMod val="75000"/>
                    <a:lumOff val="25000"/>
                  </a:schemeClr>
                </a:solidFill>
              </a:rPr>
              <a:t>2021</a:t>
            </a:r>
            <a:r>
              <a:rPr lang="ko-KR" altLang="en-US" b="0" dirty="0">
                <a:solidFill>
                  <a:schemeClr val="tx1">
                    <a:lumMod val="75000"/>
                    <a:lumOff val="25000"/>
                  </a:schemeClr>
                </a:solidFill>
              </a:rPr>
              <a:t>년 경과기여금이 전년대비 </a:t>
            </a:r>
            <a:r>
              <a:rPr lang="en-US" altLang="ko-KR" b="0" dirty="0">
                <a:solidFill>
                  <a:schemeClr val="tx1">
                    <a:lumMod val="75000"/>
                    <a:lumOff val="25000"/>
                  </a:schemeClr>
                </a:solidFill>
              </a:rPr>
              <a:t>4.8%(1.9</a:t>
            </a:r>
            <a:r>
              <a:rPr lang="ko-KR" altLang="en-US" b="0" dirty="0">
                <a:solidFill>
                  <a:schemeClr val="tx1">
                    <a:lumMod val="75000"/>
                    <a:lumOff val="25000"/>
                  </a:schemeClr>
                </a:solidFill>
              </a:rPr>
              <a:t>억 </a:t>
            </a:r>
            <a:r>
              <a:rPr lang="ko-KR" altLang="en-US" b="0" dirty="0" err="1">
                <a:solidFill>
                  <a:schemeClr val="tx1">
                    <a:lumMod val="75000"/>
                    <a:lumOff val="25000"/>
                  </a:schemeClr>
                </a:solidFill>
              </a:rPr>
              <a:t>링깃</a:t>
            </a:r>
            <a:r>
              <a:rPr lang="en-US" altLang="ko-KR" b="0" dirty="0">
                <a:solidFill>
                  <a:schemeClr val="tx1">
                    <a:lumMod val="75000"/>
                    <a:lumOff val="25000"/>
                  </a:schemeClr>
                </a:solidFill>
              </a:rPr>
              <a:t>) </a:t>
            </a:r>
            <a:r>
              <a:rPr lang="ko-KR" altLang="en-US" b="0" dirty="0">
                <a:solidFill>
                  <a:schemeClr val="tx1">
                    <a:lumMod val="75000"/>
                    <a:lumOff val="25000"/>
                  </a:schemeClr>
                </a:solidFill>
              </a:rPr>
              <a:t>증가하였으나</a:t>
            </a:r>
            <a:r>
              <a:rPr lang="en-US" altLang="ko-KR" b="0" dirty="0">
                <a:solidFill>
                  <a:schemeClr val="tx1">
                    <a:lumMod val="75000"/>
                    <a:lumOff val="25000"/>
                  </a:schemeClr>
                </a:solidFill>
              </a:rPr>
              <a:t>, </a:t>
            </a:r>
            <a:r>
              <a:rPr lang="ko-KR" altLang="en-US" b="0" dirty="0">
                <a:solidFill>
                  <a:schemeClr val="tx1">
                    <a:lumMod val="75000"/>
                    <a:lumOff val="25000"/>
                  </a:schemeClr>
                </a:solidFill>
              </a:rPr>
              <a:t>운영</a:t>
            </a:r>
            <a:r>
              <a:rPr lang="en-US" altLang="ko-KR" b="0" dirty="0">
                <a:solidFill>
                  <a:schemeClr val="tx1">
                    <a:lumMod val="75000"/>
                    <a:lumOff val="25000"/>
                  </a:schemeClr>
                </a:solidFill>
              </a:rPr>
              <a:t>·</a:t>
            </a:r>
            <a:r>
              <a:rPr lang="ko-KR" altLang="en-US" b="0" dirty="0">
                <a:solidFill>
                  <a:schemeClr val="tx1">
                    <a:lumMod val="75000"/>
                    <a:lumOff val="25000"/>
                  </a:schemeClr>
                </a:solidFill>
              </a:rPr>
              <a:t>관리비</a:t>
            </a:r>
            <a:r>
              <a:rPr lang="en-US" altLang="ko-KR" b="0" dirty="0">
                <a:solidFill>
                  <a:schemeClr val="tx1">
                    <a:lumMod val="75000"/>
                    <a:lumOff val="25000"/>
                  </a:schemeClr>
                </a:solidFill>
              </a:rPr>
              <a:t>(0.8</a:t>
            </a:r>
            <a:r>
              <a:rPr lang="ko-KR" altLang="en-US" b="0" dirty="0">
                <a:solidFill>
                  <a:schemeClr val="tx1">
                    <a:lumMod val="75000"/>
                    <a:lumOff val="25000"/>
                  </a:schemeClr>
                </a:solidFill>
              </a:rPr>
              <a:t>억 </a:t>
            </a:r>
            <a:r>
              <a:rPr lang="ko-KR" altLang="en-US" b="0" dirty="0" err="1">
                <a:solidFill>
                  <a:schemeClr val="tx1">
                    <a:lumMod val="75000"/>
                    <a:lumOff val="25000"/>
                  </a:schemeClr>
                </a:solidFill>
              </a:rPr>
              <a:t>링깃</a:t>
            </a:r>
            <a:r>
              <a:rPr lang="en-US" altLang="ko-KR" b="0" dirty="0">
                <a:solidFill>
                  <a:schemeClr val="tx1">
                    <a:lumMod val="75000"/>
                    <a:lumOff val="25000"/>
                  </a:schemeClr>
                </a:solidFill>
              </a:rPr>
              <a:t>, 6.8%) </a:t>
            </a:r>
            <a:r>
              <a:rPr lang="ko-KR" altLang="en-US" b="0" dirty="0">
                <a:solidFill>
                  <a:schemeClr val="tx1">
                    <a:lumMod val="75000"/>
                    <a:lumOff val="25000"/>
                  </a:schemeClr>
                </a:solidFill>
              </a:rPr>
              <a:t>증가</a:t>
            </a:r>
            <a:r>
              <a:rPr lang="en-US" altLang="ko-KR" b="0" dirty="0">
                <a:solidFill>
                  <a:schemeClr val="tx1">
                    <a:lumMod val="75000"/>
                    <a:lumOff val="25000"/>
                  </a:schemeClr>
                </a:solidFill>
              </a:rPr>
              <a:t>, </a:t>
            </a:r>
            <a:r>
              <a:rPr lang="ko-KR" altLang="en-US" b="0" dirty="0">
                <a:solidFill>
                  <a:schemeClr val="tx1">
                    <a:lumMod val="75000"/>
                    <a:lumOff val="25000"/>
                  </a:schemeClr>
                </a:solidFill>
              </a:rPr>
              <a:t>자본이익 감소</a:t>
            </a:r>
            <a:r>
              <a:rPr lang="en-US" altLang="ko-KR" b="0" dirty="0">
                <a:solidFill>
                  <a:schemeClr val="tx1">
                    <a:lumMod val="75000"/>
                    <a:lumOff val="25000"/>
                  </a:schemeClr>
                </a:solidFill>
              </a:rPr>
              <a:t>(△0.8</a:t>
            </a:r>
            <a:r>
              <a:rPr lang="ko-KR" altLang="en-US" b="0" dirty="0">
                <a:solidFill>
                  <a:schemeClr val="tx1">
                    <a:lumMod val="75000"/>
                    <a:lumOff val="25000"/>
                  </a:schemeClr>
                </a:solidFill>
              </a:rPr>
              <a:t>억 </a:t>
            </a:r>
            <a:r>
              <a:rPr lang="ko-KR" altLang="en-US" b="0" dirty="0" err="1">
                <a:solidFill>
                  <a:schemeClr val="tx1">
                    <a:lumMod val="75000"/>
                    <a:lumOff val="25000"/>
                  </a:schemeClr>
                </a:solidFill>
              </a:rPr>
              <a:t>링깃</a:t>
            </a:r>
            <a:r>
              <a:rPr lang="en-US" altLang="ko-KR" b="0" dirty="0">
                <a:solidFill>
                  <a:schemeClr val="tx1">
                    <a:lumMod val="75000"/>
                    <a:lumOff val="25000"/>
                  </a:schemeClr>
                </a:solidFill>
              </a:rPr>
              <a:t>, △88.1%) </a:t>
            </a:r>
            <a:r>
              <a:rPr lang="ko-KR" altLang="en-US" b="0" dirty="0">
                <a:solidFill>
                  <a:schemeClr val="tx1">
                    <a:lumMod val="75000"/>
                    <a:lumOff val="25000"/>
                  </a:schemeClr>
                </a:solidFill>
              </a:rPr>
              <a:t>등으로 기여금 증가분을 상당 부분 상쇄</a:t>
            </a:r>
            <a:endParaRPr lang="en-US" altLang="ko-KR" b="0" dirty="0">
              <a:solidFill>
                <a:schemeClr val="tx1">
                  <a:lumMod val="75000"/>
                  <a:lumOff val="25000"/>
                </a:schemeClr>
              </a:solidFill>
            </a:endParaRPr>
          </a:p>
        </p:txBody>
      </p:sp>
      <p:cxnSp>
        <p:nvCxnSpPr>
          <p:cNvPr id="5" name="직선 연결선 4">
            <a:extLst>
              <a:ext uri="{FF2B5EF4-FFF2-40B4-BE49-F238E27FC236}">
                <a16:creationId xmlns:a16="http://schemas.microsoft.com/office/drawing/2014/main" id="{218F50A9-CABF-8E2B-68FF-AA5259B2DEAB}"/>
              </a:ext>
            </a:extLst>
          </p:cNvPr>
          <p:cNvCxnSpPr>
            <a:cxnSpLocks/>
          </p:cNvCxnSpPr>
          <p:nvPr/>
        </p:nvCxnSpPr>
        <p:spPr>
          <a:xfrm>
            <a:off x="5519712" y="3462580"/>
            <a:ext cx="3672000" cy="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357891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11D01EDC-383F-7EC9-5195-CCBAAD0A81F2}"/>
              </a:ext>
            </a:extLst>
          </p:cNvPr>
          <p:cNvSpPr>
            <a:spLocks noGrp="1"/>
          </p:cNvSpPr>
          <p:nvPr>
            <p:ph type="body" sz="quarter" idx="10"/>
          </p:nvPr>
        </p:nvSpPr>
        <p:spPr/>
        <p:txBody>
          <a:bodyPr/>
          <a:lstStyle/>
          <a:p>
            <a:r>
              <a:rPr lang="en-US" altLang="ko-KR" dirty="0"/>
              <a:t>II. </a:t>
            </a:r>
            <a:r>
              <a:rPr lang="ko-KR" altLang="en-US" dirty="0"/>
              <a:t>신흥 아시아 태평양 국가별 보험시장 및 규제 현황 </a:t>
            </a:r>
          </a:p>
        </p:txBody>
      </p:sp>
      <p:sp>
        <p:nvSpPr>
          <p:cNvPr id="3" name="텍스트 개체 틀 2">
            <a:extLst>
              <a:ext uri="{FF2B5EF4-FFF2-40B4-BE49-F238E27FC236}">
                <a16:creationId xmlns:a16="http://schemas.microsoft.com/office/drawing/2014/main" id="{F8A23C6E-913D-E903-F49E-D387E0794A26}"/>
              </a:ext>
            </a:extLst>
          </p:cNvPr>
          <p:cNvSpPr>
            <a:spLocks noGrp="1"/>
          </p:cNvSpPr>
          <p:nvPr>
            <p:ph type="body" sz="quarter" idx="11"/>
          </p:nvPr>
        </p:nvSpPr>
        <p:spPr/>
        <p:txBody>
          <a:bodyPr/>
          <a:lstStyle/>
          <a:p>
            <a:r>
              <a:rPr lang="ko-KR" altLang="en-US" dirty="0"/>
              <a:t>말레이시아 보험시장 현황 </a:t>
            </a:r>
            <a:r>
              <a:rPr lang="en-US" altLang="ko-KR" dirty="0"/>
              <a:t>(</a:t>
            </a:r>
            <a:r>
              <a:rPr lang="ko-KR" altLang="en-US" dirty="0"/>
              <a:t>계속</a:t>
            </a:r>
            <a:r>
              <a:rPr lang="en-US" altLang="ko-KR" dirty="0"/>
              <a:t>)</a:t>
            </a:r>
            <a:endParaRPr lang="ko-KR" altLang="en-US" dirty="0"/>
          </a:p>
        </p:txBody>
      </p:sp>
      <p:grpSp>
        <p:nvGrpSpPr>
          <p:cNvPr id="14" name="그룹 13">
            <a:extLst>
              <a:ext uri="{FF2B5EF4-FFF2-40B4-BE49-F238E27FC236}">
                <a16:creationId xmlns:a16="http://schemas.microsoft.com/office/drawing/2014/main" id="{B84E1695-02DF-6EF5-8069-312BF617B7D9}"/>
              </a:ext>
            </a:extLst>
          </p:cNvPr>
          <p:cNvGrpSpPr/>
          <p:nvPr/>
        </p:nvGrpSpPr>
        <p:grpSpPr>
          <a:xfrm>
            <a:off x="5132387" y="1196975"/>
            <a:ext cx="4284613" cy="276837"/>
            <a:chOff x="5132387" y="2176483"/>
            <a:chExt cx="4284613" cy="276837"/>
          </a:xfrm>
        </p:grpSpPr>
        <p:sp>
          <p:nvSpPr>
            <p:cNvPr id="23" name="TextBox 22">
              <a:extLst>
                <a:ext uri="{FF2B5EF4-FFF2-40B4-BE49-F238E27FC236}">
                  <a16:creationId xmlns:a16="http://schemas.microsoft.com/office/drawing/2014/main" id="{6CC4DBED-2F18-D7A3-177F-21AF2540E268}"/>
                </a:ext>
              </a:extLst>
            </p:cNvPr>
            <p:cNvSpPr txBox="1"/>
            <p:nvPr/>
          </p:nvSpPr>
          <p:spPr>
            <a:xfrm>
              <a:off x="5132387" y="2210039"/>
              <a:ext cx="3648435" cy="200055"/>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ko-KR" altLang="en-US" sz="1300" dirty="0">
                  <a:ln>
                    <a:solidFill>
                      <a:prstClr val="white">
                        <a:lumMod val="75000"/>
                        <a:alpha val="0"/>
                      </a:prstClr>
                    </a:solidFill>
                  </a:ln>
                  <a:solidFill>
                    <a:srgbClr val="00338D"/>
                  </a:solidFill>
                  <a:latin typeface="KoPub돋움체 Bold" panose="00000800000000000000" pitchFamily="2" charset="-127"/>
                  <a:ea typeface="KoPub돋움체 Bold" panose="00000800000000000000" pitchFamily="2" charset="-127"/>
                  <a:cs typeface="Univers for KPMG"/>
                </a:rPr>
                <a:t>주택보험</a:t>
              </a:r>
              <a:r>
                <a:rPr lang="en-US" altLang="ko-KR" sz="1300" dirty="0">
                  <a:ln>
                    <a:solidFill>
                      <a:prstClr val="white">
                        <a:lumMod val="75000"/>
                        <a:alpha val="0"/>
                      </a:prstClr>
                    </a:solidFill>
                  </a:ln>
                  <a:solidFill>
                    <a:srgbClr val="00338D"/>
                  </a:solidFill>
                  <a:latin typeface="KoPub돋움체 Bold" panose="00000800000000000000" pitchFamily="2" charset="-127"/>
                  <a:ea typeface="KoPub돋움체 Bold" panose="00000800000000000000" pitchFamily="2" charset="-127"/>
                  <a:cs typeface="Univers for KPMG"/>
                </a:rPr>
                <a:t>(</a:t>
              </a:r>
              <a:r>
                <a:rPr lang="ko-KR" altLang="en-US" sz="1300" dirty="0" err="1">
                  <a:ln>
                    <a:solidFill>
                      <a:prstClr val="white">
                        <a:lumMod val="75000"/>
                        <a:alpha val="0"/>
                      </a:prstClr>
                    </a:solidFill>
                  </a:ln>
                  <a:solidFill>
                    <a:srgbClr val="00338D"/>
                  </a:solidFill>
                  <a:latin typeface="KoPub돋움체 Bold" panose="00000800000000000000" pitchFamily="2" charset="-127"/>
                  <a:ea typeface="KoPub돋움체 Bold" panose="00000800000000000000" pitchFamily="2" charset="-127"/>
                  <a:cs typeface="Univers for KPMG"/>
                </a:rPr>
                <a:t>타카풀</a:t>
              </a:r>
              <a:r>
                <a:rPr lang="en-US" altLang="ko-KR" sz="1300" dirty="0">
                  <a:ln>
                    <a:solidFill>
                      <a:prstClr val="white">
                        <a:lumMod val="75000"/>
                        <a:alpha val="0"/>
                      </a:prstClr>
                    </a:solidFill>
                  </a:ln>
                  <a:solidFill>
                    <a:srgbClr val="00338D"/>
                  </a:solidFill>
                  <a:latin typeface="KoPub돋움체 Bold" panose="00000800000000000000" pitchFamily="2" charset="-127"/>
                  <a:ea typeface="KoPub돋움체 Bold" panose="00000800000000000000" pitchFamily="2" charset="-127"/>
                  <a:cs typeface="Univers for KPMG"/>
                </a:rPr>
                <a:t>) </a:t>
              </a:r>
              <a:r>
                <a:rPr lang="ko-KR" altLang="en-US" sz="1300" dirty="0">
                  <a:ln>
                    <a:solidFill>
                      <a:prstClr val="white">
                        <a:lumMod val="75000"/>
                        <a:alpha val="0"/>
                      </a:prstClr>
                    </a:solidFill>
                  </a:ln>
                  <a:solidFill>
                    <a:srgbClr val="00338D"/>
                  </a:solidFill>
                  <a:latin typeface="KoPub돋움체 Bold" panose="00000800000000000000" pitchFamily="2" charset="-127"/>
                  <a:ea typeface="KoPub돋움체 Bold" panose="00000800000000000000" pitchFamily="2" charset="-127"/>
                  <a:cs typeface="Univers for KPMG"/>
                </a:rPr>
                <a:t>가입 및 홍수 위험 보장</a:t>
              </a:r>
              <a:r>
                <a:rPr lang="en-US" altLang="ko-KR" sz="1300" dirty="0">
                  <a:ln>
                    <a:solidFill>
                      <a:prstClr val="white">
                        <a:lumMod val="75000"/>
                        <a:alpha val="0"/>
                      </a:prstClr>
                    </a:solidFill>
                  </a:ln>
                  <a:solidFill>
                    <a:srgbClr val="00338D"/>
                  </a:solidFill>
                  <a:latin typeface="KoPub돋움체 Bold" panose="00000800000000000000" pitchFamily="2" charset="-127"/>
                  <a:ea typeface="KoPub돋움체 Bold" panose="00000800000000000000" pitchFamily="2" charset="-127"/>
                  <a:cs typeface="Univers for KPMG"/>
                </a:rPr>
                <a:t> </a:t>
              </a:r>
              <a:r>
                <a:rPr lang="ko-KR" altLang="en-US" sz="1300" dirty="0">
                  <a:ln>
                    <a:solidFill>
                      <a:prstClr val="white">
                        <a:lumMod val="75000"/>
                        <a:alpha val="0"/>
                      </a:prstClr>
                    </a:solidFill>
                  </a:ln>
                  <a:solidFill>
                    <a:srgbClr val="00338D"/>
                  </a:solidFill>
                  <a:latin typeface="KoPub돋움체 Bold" panose="00000800000000000000" pitchFamily="2" charset="-127"/>
                  <a:ea typeface="KoPub돋움체 Bold" panose="00000800000000000000" pitchFamily="2" charset="-127"/>
                  <a:cs typeface="Univers for KPMG"/>
                </a:rPr>
                <a:t>설문조사 결과</a:t>
              </a:r>
              <a:endParaRPr kumimoji="0" lang="ko-KR" altLang="en-US" sz="1300" b="0" i="0" u="none" strike="noStrike" kern="1200" cap="none" spc="0" normalizeH="0" baseline="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endParaRPr>
            </a:p>
          </p:txBody>
        </p:sp>
        <p:cxnSp>
          <p:nvCxnSpPr>
            <p:cNvPr id="24" name="직선 연결선 23">
              <a:extLst>
                <a:ext uri="{FF2B5EF4-FFF2-40B4-BE49-F238E27FC236}">
                  <a16:creationId xmlns:a16="http://schemas.microsoft.com/office/drawing/2014/main" id="{A6313B76-D8D2-1D64-4740-EEE0BF688703}"/>
                </a:ext>
              </a:extLst>
            </p:cNvPr>
            <p:cNvCxnSpPr/>
            <p:nvPr/>
          </p:nvCxnSpPr>
          <p:spPr>
            <a:xfrm>
              <a:off x="5132387" y="2176483"/>
              <a:ext cx="4284613"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5" name="직선 연결선 24">
              <a:extLst>
                <a:ext uri="{FF2B5EF4-FFF2-40B4-BE49-F238E27FC236}">
                  <a16:creationId xmlns:a16="http://schemas.microsoft.com/office/drawing/2014/main" id="{B5E0F302-54EE-7369-BD98-6063DD4C0C0E}"/>
                </a:ext>
              </a:extLst>
            </p:cNvPr>
            <p:cNvCxnSpPr/>
            <p:nvPr/>
          </p:nvCxnSpPr>
          <p:spPr>
            <a:xfrm>
              <a:off x="5132387" y="2453320"/>
              <a:ext cx="4284613"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28" name="그룹 27">
            <a:extLst>
              <a:ext uri="{FF2B5EF4-FFF2-40B4-BE49-F238E27FC236}">
                <a16:creationId xmlns:a16="http://schemas.microsoft.com/office/drawing/2014/main" id="{920DC009-0B52-CCC5-4920-E64F01BA78CE}"/>
              </a:ext>
            </a:extLst>
          </p:cNvPr>
          <p:cNvGrpSpPr/>
          <p:nvPr/>
        </p:nvGrpSpPr>
        <p:grpSpPr>
          <a:xfrm>
            <a:off x="487921" y="1196975"/>
            <a:ext cx="4284613" cy="276837"/>
            <a:chOff x="5132387" y="2176483"/>
            <a:chExt cx="4284613" cy="276837"/>
          </a:xfrm>
        </p:grpSpPr>
        <p:sp>
          <p:nvSpPr>
            <p:cNvPr id="33" name="TextBox 32">
              <a:extLst>
                <a:ext uri="{FF2B5EF4-FFF2-40B4-BE49-F238E27FC236}">
                  <a16:creationId xmlns:a16="http://schemas.microsoft.com/office/drawing/2014/main" id="{0E23845E-1E7E-1B1E-AE68-CD02B7B3D208}"/>
                </a:ext>
              </a:extLst>
            </p:cNvPr>
            <p:cNvSpPr txBox="1"/>
            <p:nvPr/>
          </p:nvSpPr>
          <p:spPr>
            <a:xfrm>
              <a:off x="5132387" y="2210039"/>
              <a:ext cx="3940181" cy="200055"/>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ko-KR" altLang="en-US" sz="1300" dirty="0">
                  <a:ln>
                    <a:solidFill>
                      <a:prstClr val="white">
                        <a:lumMod val="75000"/>
                        <a:alpha val="0"/>
                      </a:prstClr>
                    </a:solidFill>
                  </a:ln>
                  <a:solidFill>
                    <a:srgbClr val="00338D"/>
                  </a:solidFill>
                  <a:latin typeface="KoPub돋움체 Bold" panose="00000800000000000000" pitchFamily="2" charset="-127"/>
                  <a:ea typeface="KoPub돋움체 Bold" panose="00000800000000000000" pitchFamily="2" charset="-127"/>
                  <a:cs typeface="Univers for KPMG"/>
                </a:rPr>
                <a:t>자동차보험</a:t>
              </a:r>
              <a:r>
                <a:rPr lang="en-US" altLang="ko-KR" sz="1300" dirty="0">
                  <a:ln>
                    <a:solidFill>
                      <a:prstClr val="white">
                        <a:lumMod val="75000"/>
                        <a:alpha val="0"/>
                      </a:prstClr>
                    </a:solidFill>
                  </a:ln>
                  <a:solidFill>
                    <a:srgbClr val="00338D"/>
                  </a:solidFill>
                  <a:latin typeface="KoPub돋움체 Bold" panose="00000800000000000000" pitchFamily="2" charset="-127"/>
                  <a:ea typeface="KoPub돋움체 Bold" panose="00000800000000000000" pitchFamily="2" charset="-127"/>
                  <a:cs typeface="Univers for KPMG"/>
                </a:rPr>
                <a:t>(</a:t>
              </a:r>
              <a:r>
                <a:rPr lang="ko-KR" altLang="en-US" sz="1300" dirty="0" err="1">
                  <a:ln>
                    <a:solidFill>
                      <a:prstClr val="white">
                        <a:lumMod val="75000"/>
                        <a:alpha val="0"/>
                      </a:prstClr>
                    </a:solidFill>
                  </a:ln>
                  <a:solidFill>
                    <a:srgbClr val="00338D"/>
                  </a:solidFill>
                  <a:latin typeface="KoPub돋움체 Bold" panose="00000800000000000000" pitchFamily="2" charset="-127"/>
                  <a:ea typeface="KoPub돋움체 Bold" panose="00000800000000000000" pitchFamily="2" charset="-127"/>
                  <a:cs typeface="Univers for KPMG"/>
                </a:rPr>
                <a:t>타카풀</a:t>
              </a:r>
              <a:r>
                <a:rPr lang="en-US" altLang="ko-KR" sz="1300" dirty="0">
                  <a:ln>
                    <a:solidFill>
                      <a:prstClr val="white">
                        <a:lumMod val="75000"/>
                        <a:alpha val="0"/>
                      </a:prstClr>
                    </a:solidFill>
                  </a:ln>
                  <a:solidFill>
                    <a:srgbClr val="00338D"/>
                  </a:solidFill>
                  <a:latin typeface="KoPub돋움체 Bold" panose="00000800000000000000" pitchFamily="2" charset="-127"/>
                  <a:ea typeface="KoPub돋움체 Bold" panose="00000800000000000000" pitchFamily="2" charset="-127"/>
                  <a:cs typeface="Univers for KPMG"/>
                </a:rPr>
                <a:t>) </a:t>
              </a:r>
              <a:r>
                <a:rPr lang="ko-KR" altLang="en-US" sz="1300" dirty="0">
                  <a:ln>
                    <a:solidFill>
                      <a:prstClr val="white">
                        <a:lumMod val="75000"/>
                        <a:alpha val="0"/>
                      </a:prstClr>
                    </a:solidFill>
                  </a:ln>
                  <a:solidFill>
                    <a:srgbClr val="00338D"/>
                  </a:solidFill>
                  <a:latin typeface="KoPub돋움체 Bold" panose="00000800000000000000" pitchFamily="2" charset="-127"/>
                  <a:ea typeface="KoPub돋움체 Bold" panose="00000800000000000000" pitchFamily="2" charset="-127"/>
                  <a:cs typeface="Univers for KPMG"/>
                </a:rPr>
                <a:t>관련 홍수 위험 보장</a:t>
              </a:r>
              <a:r>
                <a:rPr lang="en-US" altLang="ko-KR" sz="1300" dirty="0">
                  <a:ln>
                    <a:solidFill>
                      <a:prstClr val="white">
                        <a:lumMod val="75000"/>
                        <a:alpha val="0"/>
                      </a:prstClr>
                    </a:solidFill>
                  </a:ln>
                  <a:solidFill>
                    <a:srgbClr val="00338D"/>
                  </a:solidFill>
                  <a:latin typeface="KoPub돋움체 Bold" panose="00000800000000000000" pitchFamily="2" charset="-127"/>
                  <a:ea typeface="KoPub돋움체 Bold" panose="00000800000000000000" pitchFamily="2" charset="-127"/>
                  <a:cs typeface="Univers for KPMG"/>
                </a:rPr>
                <a:t> </a:t>
              </a:r>
              <a:r>
                <a:rPr lang="ko-KR" altLang="en-US" sz="1300" dirty="0">
                  <a:ln>
                    <a:solidFill>
                      <a:prstClr val="white">
                        <a:lumMod val="75000"/>
                        <a:alpha val="0"/>
                      </a:prstClr>
                    </a:solidFill>
                  </a:ln>
                  <a:solidFill>
                    <a:srgbClr val="00338D"/>
                  </a:solidFill>
                  <a:latin typeface="KoPub돋움체 Bold" panose="00000800000000000000" pitchFamily="2" charset="-127"/>
                  <a:ea typeface="KoPub돋움체 Bold" panose="00000800000000000000" pitchFamily="2" charset="-127"/>
                  <a:cs typeface="Univers for KPMG"/>
                </a:rPr>
                <a:t>현황 설문조사 결과</a:t>
              </a:r>
              <a:endParaRPr kumimoji="0" lang="ko-KR" altLang="en-US" sz="1300" b="0" i="0" u="none" strike="noStrike" kern="1200" cap="none" spc="0" normalizeH="0" baseline="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endParaRPr>
            </a:p>
          </p:txBody>
        </p:sp>
        <p:cxnSp>
          <p:nvCxnSpPr>
            <p:cNvPr id="34" name="직선 연결선 33">
              <a:extLst>
                <a:ext uri="{FF2B5EF4-FFF2-40B4-BE49-F238E27FC236}">
                  <a16:creationId xmlns:a16="http://schemas.microsoft.com/office/drawing/2014/main" id="{6DF3D00D-DCCD-BBB4-E0AF-9568A2CEFFAA}"/>
                </a:ext>
              </a:extLst>
            </p:cNvPr>
            <p:cNvCxnSpPr/>
            <p:nvPr/>
          </p:nvCxnSpPr>
          <p:spPr>
            <a:xfrm>
              <a:off x="5132387" y="2176483"/>
              <a:ext cx="4284613"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5" name="직선 연결선 34">
              <a:extLst>
                <a:ext uri="{FF2B5EF4-FFF2-40B4-BE49-F238E27FC236}">
                  <a16:creationId xmlns:a16="http://schemas.microsoft.com/office/drawing/2014/main" id="{CB4359D7-576E-3F51-C950-873DB0E3CD1B}"/>
                </a:ext>
              </a:extLst>
            </p:cNvPr>
            <p:cNvCxnSpPr/>
            <p:nvPr/>
          </p:nvCxnSpPr>
          <p:spPr>
            <a:xfrm>
              <a:off x="5132387" y="2453320"/>
              <a:ext cx="4284613"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4" name="TextBox 3">
            <a:extLst>
              <a:ext uri="{FF2B5EF4-FFF2-40B4-BE49-F238E27FC236}">
                <a16:creationId xmlns:a16="http://schemas.microsoft.com/office/drawing/2014/main" id="{A7F59E8F-AEDA-69EC-BA6B-3452CF32ABAE}"/>
              </a:ext>
            </a:extLst>
          </p:cNvPr>
          <p:cNvSpPr txBox="1"/>
          <p:nvPr/>
        </p:nvSpPr>
        <p:spPr>
          <a:xfrm>
            <a:off x="478777" y="5303079"/>
            <a:ext cx="4294800" cy="900000"/>
          </a:xfrm>
          <a:prstGeom prst="rect">
            <a:avLst/>
          </a:prstGeom>
          <a:solidFill>
            <a:srgbClr val="DEF7FF"/>
          </a:solidFill>
          <a:ln w="3175">
            <a:solidFill>
              <a:srgbClr val="99E3FB"/>
            </a:solidFill>
          </a:ln>
        </p:spPr>
        <p:txBody>
          <a:bodyPr wrap="square" lIns="108000" tIns="72000" rIns="108000" bIns="72000" anchor="t">
            <a:noAutofit/>
          </a:bodyPr>
          <a:lstStyle>
            <a:defPPr>
              <a:defRPr lang="en-US"/>
            </a:defPPr>
            <a:lvl1pPr marL="108000" indent="-108000" defTabSz="457200">
              <a:lnSpc>
                <a:spcPct val="110000"/>
              </a:lnSpc>
              <a:spcAft>
                <a:spcPts val="300"/>
              </a:spcAft>
              <a:buClr>
                <a:schemeClr val="tx1">
                  <a:lumMod val="85000"/>
                  <a:lumOff val="15000"/>
                </a:schemeClr>
              </a:buClr>
              <a:buFont typeface="Arial" panose="020B0604020202020204" pitchFamily="34" charset="0"/>
              <a:buChar char="•"/>
              <a:defRPr sz="1000" b="1">
                <a:ln>
                  <a:solidFill>
                    <a:schemeClr val="accent5">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ko-KR" altLang="en-US" dirty="0"/>
              <a:t>자동차보험</a:t>
            </a:r>
            <a:r>
              <a:rPr lang="en-US" altLang="ko-KR" dirty="0"/>
              <a:t>(</a:t>
            </a:r>
            <a:r>
              <a:rPr lang="ko-KR" altLang="en-US" dirty="0" err="1"/>
              <a:t>타카풀</a:t>
            </a:r>
            <a:r>
              <a:rPr lang="en-US" altLang="ko-KR" dirty="0"/>
              <a:t>)</a:t>
            </a:r>
            <a:r>
              <a:rPr lang="ko-KR" altLang="en-US" dirty="0"/>
              <a:t>의 경우</a:t>
            </a:r>
            <a:r>
              <a:rPr lang="en-US" altLang="ko-KR" dirty="0"/>
              <a:t>, </a:t>
            </a:r>
            <a:r>
              <a:rPr lang="ko-KR" altLang="en-US" dirty="0"/>
              <a:t>전국적으로 </a:t>
            </a:r>
            <a:r>
              <a:rPr lang="en-US" altLang="ko-KR" dirty="0"/>
              <a:t>11%, </a:t>
            </a:r>
            <a:r>
              <a:rPr lang="ko-KR" altLang="en-US" dirty="0"/>
              <a:t>홍수 취약지역의 </a:t>
            </a:r>
            <a:r>
              <a:rPr lang="en-US" altLang="ko-KR" dirty="0"/>
              <a:t>16%</a:t>
            </a:r>
            <a:r>
              <a:rPr lang="ko-KR" altLang="en-US" dirty="0"/>
              <a:t>만이 홍수 리스크 보장보험에 가입되어 있음</a:t>
            </a:r>
            <a:endParaRPr lang="en-US" altLang="ko-KR" dirty="0"/>
          </a:p>
          <a:p>
            <a:pPr marL="266700" indent="-174625">
              <a:buClr>
                <a:schemeClr val="tx1">
                  <a:lumMod val="75000"/>
                  <a:lumOff val="25000"/>
                </a:schemeClr>
              </a:buClr>
              <a:buFontTx/>
              <a:buChar char="-"/>
            </a:pPr>
            <a:r>
              <a:rPr lang="ko-KR" altLang="en-US" b="0" dirty="0">
                <a:solidFill>
                  <a:schemeClr val="tx1">
                    <a:lumMod val="75000"/>
                    <a:lumOff val="25000"/>
                  </a:schemeClr>
                </a:solidFill>
              </a:rPr>
              <a:t>최근 말레이시아는 홍수로 인해 큰 손실이 지속되며</a:t>
            </a:r>
            <a:r>
              <a:rPr lang="en-US" altLang="ko-KR" b="0" dirty="0">
                <a:solidFill>
                  <a:schemeClr val="tx1">
                    <a:lumMod val="75000"/>
                    <a:lumOff val="25000"/>
                  </a:schemeClr>
                </a:solidFill>
              </a:rPr>
              <a:t>, </a:t>
            </a:r>
            <a:r>
              <a:rPr lang="ko-KR" altLang="en-US" b="0" dirty="0">
                <a:solidFill>
                  <a:schemeClr val="tx1">
                    <a:lumMod val="75000"/>
                    <a:lumOff val="25000"/>
                  </a:schemeClr>
                </a:solidFill>
              </a:rPr>
              <a:t>단기적으로 홍수 관련 보장에 대한 재보험 </a:t>
            </a:r>
            <a:r>
              <a:rPr lang="ko-KR" altLang="en-US" b="0" dirty="0" err="1">
                <a:solidFill>
                  <a:schemeClr val="tx1">
                    <a:lumMod val="75000"/>
                    <a:lumOff val="25000"/>
                  </a:schemeClr>
                </a:solidFill>
              </a:rPr>
              <a:t>요율</a:t>
            </a:r>
            <a:r>
              <a:rPr lang="ko-KR" altLang="en-US" b="0" dirty="0">
                <a:solidFill>
                  <a:schemeClr val="tx1">
                    <a:lumMod val="75000"/>
                    <a:lumOff val="25000"/>
                  </a:schemeClr>
                </a:solidFill>
              </a:rPr>
              <a:t> 및 분담금이 상향 조정될 것으로 전망 </a:t>
            </a:r>
            <a:endParaRPr lang="en-US" altLang="ko-KR" b="0" dirty="0">
              <a:solidFill>
                <a:schemeClr val="tx1">
                  <a:lumMod val="75000"/>
                  <a:lumOff val="25000"/>
                </a:schemeClr>
              </a:solidFill>
            </a:endParaRPr>
          </a:p>
        </p:txBody>
      </p:sp>
      <p:sp>
        <p:nvSpPr>
          <p:cNvPr id="5" name="TextBox 4">
            <a:extLst>
              <a:ext uri="{FF2B5EF4-FFF2-40B4-BE49-F238E27FC236}">
                <a16:creationId xmlns:a16="http://schemas.microsoft.com/office/drawing/2014/main" id="{DE88D635-4639-BEEA-D479-503745B1C230}"/>
              </a:ext>
            </a:extLst>
          </p:cNvPr>
          <p:cNvSpPr txBox="1"/>
          <p:nvPr/>
        </p:nvSpPr>
        <p:spPr>
          <a:xfrm>
            <a:off x="5132387" y="5303079"/>
            <a:ext cx="4294800" cy="900000"/>
          </a:xfrm>
          <a:prstGeom prst="rect">
            <a:avLst/>
          </a:prstGeom>
          <a:solidFill>
            <a:srgbClr val="DEF7FF"/>
          </a:solidFill>
          <a:ln w="3175">
            <a:solidFill>
              <a:srgbClr val="99E3FB"/>
            </a:solidFill>
          </a:ln>
        </p:spPr>
        <p:txBody>
          <a:bodyPr wrap="square" lIns="108000" tIns="72000" rIns="108000" bIns="72000" anchor="t">
            <a:noAutofit/>
          </a:bodyPr>
          <a:lstStyle>
            <a:defPPr>
              <a:defRPr lang="en-US"/>
            </a:defPPr>
            <a:lvl1pPr marL="108000" indent="-108000" defTabSz="457200">
              <a:lnSpc>
                <a:spcPct val="110000"/>
              </a:lnSpc>
              <a:spcAft>
                <a:spcPts val="300"/>
              </a:spcAft>
              <a:buClr>
                <a:schemeClr val="tx1">
                  <a:lumMod val="85000"/>
                  <a:lumOff val="15000"/>
                </a:schemeClr>
              </a:buClr>
              <a:buFont typeface="Arial" panose="020B0604020202020204" pitchFamily="34" charset="0"/>
              <a:buChar char="•"/>
              <a:defRPr sz="1000" b="1">
                <a:ln>
                  <a:solidFill>
                    <a:schemeClr val="accent5">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ko-KR" altLang="en-US" dirty="0"/>
              <a:t>보험침투도가 과거 대비 보다 개선되었음에도 불구</a:t>
            </a:r>
            <a:r>
              <a:rPr lang="en-US" altLang="ko-KR" dirty="0"/>
              <a:t>, </a:t>
            </a:r>
            <a:r>
              <a:rPr lang="ko-KR" altLang="en-US" dirty="0"/>
              <a:t>주택보험 및 홍수 리스크 보험에 대한 상당한 보장 격차 존재</a:t>
            </a:r>
            <a:endParaRPr lang="en-US" altLang="ko-KR" dirty="0"/>
          </a:p>
          <a:p>
            <a:pPr marL="266700" indent="-174625">
              <a:buClr>
                <a:schemeClr val="tx1">
                  <a:lumMod val="75000"/>
                  <a:lumOff val="25000"/>
                </a:schemeClr>
              </a:buClr>
              <a:buFontTx/>
              <a:buChar char="-"/>
            </a:pPr>
            <a:r>
              <a:rPr lang="ko-KR" altLang="en-US" b="0" dirty="0">
                <a:solidFill>
                  <a:schemeClr val="tx1">
                    <a:lumMod val="75000"/>
                    <a:lumOff val="25000"/>
                  </a:schemeClr>
                </a:solidFill>
              </a:rPr>
              <a:t>설문조사 결과</a:t>
            </a:r>
            <a:r>
              <a:rPr lang="en-US" altLang="ko-KR" b="0" dirty="0">
                <a:solidFill>
                  <a:schemeClr val="tx1">
                    <a:lumMod val="75000"/>
                    <a:lumOff val="25000"/>
                  </a:schemeClr>
                </a:solidFill>
              </a:rPr>
              <a:t>, </a:t>
            </a:r>
            <a:r>
              <a:rPr lang="ko-KR" altLang="en-US" b="0" dirty="0">
                <a:solidFill>
                  <a:schemeClr val="tx1">
                    <a:lumMod val="75000"/>
                    <a:lumOff val="25000"/>
                  </a:schemeClr>
                </a:solidFill>
              </a:rPr>
              <a:t>주택보험 가입 비율은 </a:t>
            </a:r>
            <a:r>
              <a:rPr lang="en-US" altLang="ko-KR" b="0" dirty="0">
                <a:solidFill>
                  <a:schemeClr val="tx1">
                    <a:lumMod val="75000"/>
                    <a:lumOff val="25000"/>
                  </a:schemeClr>
                </a:solidFill>
              </a:rPr>
              <a:t>50%</a:t>
            </a:r>
            <a:r>
              <a:rPr lang="ko-KR" altLang="en-US" b="0" dirty="0">
                <a:solidFill>
                  <a:schemeClr val="tx1">
                    <a:lumMod val="75000"/>
                    <a:lumOff val="25000"/>
                  </a:schemeClr>
                </a:solidFill>
              </a:rPr>
              <a:t>에 불과하며</a:t>
            </a:r>
            <a:r>
              <a:rPr lang="en-US" altLang="ko-KR" b="0" dirty="0">
                <a:solidFill>
                  <a:schemeClr val="tx1">
                    <a:lumMod val="75000"/>
                    <a:lumOff val="25000"/>
                  </a:schemeClr>
                </a:solidFill>
              </a:rPr>
              <a:t>, </a:t>
            </a:r>
            <a:r>
              <a:rPr lang="ko-KR" altLang="en-US" b="0" dirty="0">
                <a:solidFill>
                  <a:schemeClr val="tx1">
                    <a:lumMod val="75000"/>
                    <a:lumOff val="25000"/>
                  </a:schemeClr>
                </a:solidFill>
              </a:rPr>
              <a:t>홍수 관련 손실에 대한 보장 범위도 매우 제한적임을 시사</a:t>
            </a:r>
            <a:endParaRPr lang="en-US" altLang="ko-KR" b="0" dirty="0">
              <a:solidFill>
                <a:schemeClr val="tx1">
                  <a:lumMod val="75000"/>
                  <a:lumOff val="25000"/>
                </a:schemeClr>
              </a:solidFill>
            </a:endParaRPr>
          </a:p>
        </p:txBody>
      </p:sp>
      <p:grpSp>
        <p:nvGrpSpPr>
          <p:cNvPr id="45" name="그룹 44">
            <a:extLst>
              <a:ext uri="{FF2B5EF4-FFF2-40B4-BE49-F238E27FC236}">
                <a16:creationId xmlns:a16="http://schemas.microsoft.com/office/drawing/2014/main" id="{934D4CA1-E32F-75B6-13A1-E09071FAA493}"/>
              </a:ext>
            </a:extLst>
          </p:cNvPr>
          <p:cNvGrpSpPr/>
          <p:nvPr/>
        </p:nvGrpSpPr>
        <p:grpSpPr>
          <a:xfrm>
            <a:off x="174600" y="1589897"/>
            <a:ext cx="4680000" cy="3280103"/>
            <a:chOff x="174600" y="1599422"/>
            <a:chExt cx="4680000" cy="3280103"/>
          </a:xfrm>
        </p:grpSpPr>
        <p:graphicFrame>
          <p:nvGraphicFramePr>
            <p:cNvPr id="6" name="ChartObject">
              <a:extLst>
                <a:ext uri="{FF2B5EF4-FFF2-40B4-BE49-F238E27FC236}">
                  <a16:creationId xmlns:a16="http://schemas.microsoft.com/office/drawing/2014/main" id="{312ABE31-340C-A48C-49DD-988E72BE15E6}"/>
                </a:ext>
              </a:extLst>
            </p:cNvPr>
            <p:cNvGraphicFramePr/>
            <p:nvPr>
              <p:extLst>
                <p:ext uri="{D42A27DB-BD31-4B8C-83A1-F6EECF244321}">
                  <p14:modId xmlns:p14="http://schemas.microsoft.com/office/powerpoint/2010/main" val="1305977168"/>
                </p:ext>
              </p:extLst>
            </p:nvPr>
          </p:nvGraphicFramePr>
          <p:xfrm>
            <a:off x="174600" y="1747525"/>
            <a:ext cx="2340000" cy="3132000"/>
          </p:xfrm>
          <a:graphic>
            <a:graphicData uri="http://schemas.openxmlformats.org/drawingml/2006/chart">
              <c:chart xmlns:c="http://schemas.openxmlformats.org/drawingml/2006/chart" xmlns:r="http://schemas.openxmlformats.org/officeDocument/2006/relationships" r:id="rId3"/>
            </a:graphicData>
          </a:graphic>
        </p:graphicFrame>
        <p:grpSp>
          <p:nvGrpSpPr>
            <p:cNvPr id="11" name="그룹 10">
              <a:extLst>
                <a:ext uri="{FF2B5EF4-FFF2-40B4-BE49-F238E27FC236}">
                  <a16:creationId xmlns:a16="http://schemas.microsoft.com/office/drawing/2014/main" id="{A453CF9B-5B83-BA75-AC87-F224ADC5A99C}"/>
                </a:ext>
              </a:extLst>
            </p:cNvPr>
            <p:cNvGrpSpPr/>
            <p:nvPr/>
          </p:nvGrpSpPr>
          <p:grpSpPr>
            <a:xfrm>
              <a:off x="499187" y="1599422"/>
              <a:ext cx="4284001" cy="215993"/>
              <a:chOff x="499187" y="1599422"/>
              <a:chExt cx="4633201" cy="215993"/>
            </a:xfrm>
          </p:grpSpPr>
          <p:sp>
            <p:nvSpPr>
              <p:cNvPr id="9" name="직사각형 8">
                <a:extLst>
                  <a:ext uri="{FF2B5EF4-FFF2-40B4-BE49-F238E27FC236}">
                    <a16:creationId xmlns:a16="http://schemas.microsoft.com/office/drawing/2014/main" id="{D1CCB95D-B70C-4D71-BB8F-20E41BB7D029}"/>
                  </a:ext>
                </a:extLst>
              </p:cNvPr>
              <p:cNvSpPr/>
              <p:nvPr/>
            </p:nvSpPr>
            <p:spPr>
              <a:xfrm>
                <a:off x="499187" y="1599422"/>
                <a:ext cx="2149294" cy="215993"/>
              </a:xfrm>
              <a:prstGeom prst="rect">
                <a:avLst/>
              </a:prstGeom>
              <a:solidFill>
                <a:schemeClr val="bg1">
                  <a:lumMod val="95000"/>
                </a:schemeClr>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050" b="1"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전국</a:t>
                </a:r>
                <a:endParaRPr lang="en-US" altLang="ko-KR" sz="1050" b="1"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endParaRPr>
              </a:p>
            </p:txBody>
          </p:sp>
          <p:sp>
            <p:nvSpPr>
              <p:cNvPr id="10" name="직사각형 9">
                <a:extLst>
                  <a:ext uri="{FF2B5EF4-FFF2-40B4-BE49-F238E27FC236}">
                    <a16:creationId xmlns:a16="http://schemas.microsoft.com/office/drawing/2014/main" id="{EF61E8FB-0C4D-A4AD-8D6C-6684AD1B14C2}"/>
                  </a:ext>
                </a:extLst>
              </p:cNvPr>
              <p:cNvSpPr/>
              <p:nvPr/>
            </p:nvSpPr>
            <p:spPr>
              <a:xfrm>
                <a:off x="2983094" y="1599422"/>
                <a:ext cx="2149294" cy="215991"/>
              </a:xfrm>
              <a:prstGeom prst="rect">
                <a:avLst/>
              </a:prstGeom>
              <a:solidFill>
                <a:schemeClr val="bg1">
                  <a:lumMod val="95000"/>
                </a:schemeClr>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050" b="1"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홍수 취약지역</a:t>
                </a:r>
                <a:endParaRPr lang="en-US" altLang="ko-KR" sz="1050" b="1"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endParaRPr>
              </a:p>
            </p:txBody>
          </p:sp>
        </p:grpSp>
        <p:graphicFrame>
          <p:nvGraphicFramePr>
            <p:cNvPr id="19" name="ChartObject">
              <a:extLst>
                <a:ext uri="{FF2B5EF4-FFF2-40B4-BE49-F238E27FC236}">
                  <a16:creationId xmlns:a16="http://schemas.microsoft.com/office/drawing/2014/main" id="{19532BC4-38AA-E989-C557-1414C9D0B0AD}"/>
                </a:ext>
              </a:extLst>
            </p:cNvPr>
            <p:cNvGraphicFramePr/>
            <p:nvPr>
              <p:extLst>
                <p:ext uri="{D42A27DB-BD31-4B8C-83A1-F6EECF244321}">
                  <p14:modId xmlns:p14="http://schemas.microsoft.com/office/powerpoint/2010/main" val="2399870623"/>
                </p:ext>
              </p:extLst>
            </p:nvPr>
          </p:nvGraphicFramePr>
          <p:xfrm>
            <a:off x="2514600" y="1747525"/>
            <a:ext cx="2340000" cy="3132000"/>
          </p:xfrm>
          <a:graphic>
            <a:graphicData uri="http://schemas.openxmlformats.org/drawingml/2006/chart">
              <c:chart xmlns:c="http://schemas.openxmlformats.org/drawingml/2006/chart" xmlns:r="http://schemas.openxmlformats.org/officeDocument/2006/relationships" r:id="rId4"/>
            </a:graphicData>
          </a:graphic>
        </p:graphicFrame>
      </p:grpSp>
      <p:grpSp>
        <p:nvGrpSpPr>
          <p:cNvPr id="51" name="그룹 50">
            <a:extLst>
              <a:ext uri="{FF2B5EF4-FFF2-40B4-BE49-F238E27FC236}">
                <a16:creationId xmlns:a16="http://schemas.microsoft.com/office/drawing/2014/main" id="{A0CDCB8E-3B96-953D-FD83-44108CE23DF8}"/>
              </a:ext>
            </a:extLst>
          </p:cNvPr>
          <p:cNvGrpSpPr/>
          <p:nvPr/>
        </p:nvGrpSpPr>
        <p:grpSpPr>
          <a:xfrm>
            <a:off x="4811296" y="1589897"/>
            <a:ext cx="4680000" cy="3280103"/>
            <a:chOff x="174600" y="1599422"/>
            <a:chExt cx="4680000" cy="3280103"/>
          </a:xfrm>
        </p:grpSpPr>
        <p:graphicFrame>
          <p:nvGraphicFramePr>
            <p:cNvPr id="53" name="ChartObject">
              <a:extLst>
                <a:ext uri="{FF2B5EF4-FFF2-40B4-BE49-F238E27FC236}">
                  <a16:creationId xmlns:a16="http://schemas.microsoft.com/office/drawing/2014/main" id="{E260B5E5-7352-D479-5888-FA31B1A75EB6}"/>
                </a:ext>
              </a:extLst>
            </p:cNvPr>
            <p:cNvGraphicFramePr/>
            <p:nvPr>
              <p:extLst>
                <p:ext uri="{D42A27DB-BD31-4B8C-83A1-F6EECF244321}">
                  <p14:modId xmlns:p14="http://schemas.microsoft.com/office/powerpoint/2010/main" val="625107076"/>
                </p:ext>
              </p:extLst>
            </p:nvPr>
          </p:nvGraphicFramePr>
          <p:xfrm>
            <a:off x="174600" y="1747525"/>
            <a:ext cx="2340000" cy="3132000"/>
          </p:xfrm>
          <a:graphic>
            <a:graphicData uri="http://schemas.openxmlformats.org/drawingml/2006/chart">
              <c:chart xmlns:c="http://schemas.openxmlformats.org/drawingml/2006/chart" xmlns:r="http://schemas.openxmlformats.org/officeDocument/2006/relationships" r:id="rId5"/>
            </a:graphicData>
          </a:graphic>
        </p:graphicFrame>
        <p:grpSp>
          <p:nvGrpSpPr>
            <p:cNvPr id="55" name="그룹 54">
              <a:extLst>
                <a:ext uri="{FF2B5EF4-FFF2-40B4-BE49-F238E27FC236}">
                  <a16:creationId xmlns:a16="http://schemas.microsoft.com/office/drawing/2014/main" id="{A3DBACC0-D336-2BBF-D232-4CF7F928B5EA}"/>
                </a:ext>
              </a:extLst>
            </p:cNvPr>
            <p:cNvGrpSpPr/>
            <p:nvPr/>
          </p:nvGrpSpPr>
          <p:grpSpPr>
            <a:xfrm>
              <a:off x="499187" y="1599422"/>
              <a:ext cx="4284001" cy="215984"/>
              <a:chOff x="499187" y="1599422"/>
              <a:chExt cx="4633201" cy="215984"/>
            </a:xfrm>
          </p:grpSpPr>
          <p:sp>
            <p:nvSpPr>
              <p:cNvPr id="57" name="직사각형 56">
                <a:extLst>
                  <a:ext uri="{FF2B5EF4-FFF2-40B4-BE49-F238E27FC236}">
                    <a16:creationId xmlns:a16="http://schemas.microsoft.com/office/drawing/2014/main" id="{E39AF627-4F2E-7F6B-1400-105E6D7483E5}"/>
                  </a:ext>
                </a:extLst>
              </p:cNvPr>
              <p:cNvSpPr/>
              <p:nvPr/>
            </p:nvSpPr>
            <p:spPr>
              <a:xfrm>
                <a:off x="499187" y="1599422"/>
                <a:ext cx="2210094" cy="215984"/>
              </a:xfrm>
              <a:prstGeom prst="rect">
                <a:avLst/>
              </a:prstGeom>
              <a:solidFill>
                <a:schemeClr val="bg1">
                  <a:lumMod val="95000"/>
                </a:schemeClr>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050" b="1"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주택보험 가입 비율</a:t>
                </a:r>
                <a:endParaRPr lang="en-US" altLang="ko-KR" sz="1050" b="1"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endParaRPr>
              </a:p>
            </p:txBody>
          </p:sp>
          <p:sp>
            <p:nvSpPr>
              <p:cNvPr id="58" name="직사각형 57">
                <a:extLst>
                  <a:ext uri="{FF2B5EF4-FFF2-40B4-BE49-F238E27FC236}">
                    <a16:creationId xmlns:a16="http://schemas.microsoft.com/office/drawing/2014/main" id="{CB6AE6F1-E4F3-801E-069C-01817EE561E8}"/>
                  </a:ext>
                </a:extLst>
              </p:cNvPr>
              <p:cNvSpPr/>
              <p:nvPr/>
            </p:nvSpPr>
            <p:spPr>
              <a:xfrm>
                <a:off x="3013493" y="1599422"/>
                <a:ext cx="2118895" cy="215978"/>
              </a:xfrm>
              <a:prstGeom prst="rect">
                <a:avLst/>
              </a:prstGeom>
              <a:solidFill>
                <a:schemeClr val="bg1">
                  <a:lumMod val="95000"/>
                </a:schemeClr>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ko-KR" altLang="en-US" sz="1050" b="1"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홍수 위험 </a:t>
                </a:r>
                <a:r>
                  <a:rPr lang="ko-KR" altLang="en-US" sz="1050" b="1">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보장 주택보험 가입 </a:t>
                </a:r>
                <a:r>
                  <a:rPr lang="ko-KR" altLang="en-US" sz="1050" b="1"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비율</a:t>
                </a:r>
                <a:endParaRPr lang="en-US" altLang="ko-KR" sz="1050" b="1"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endParaRPr>
              </a:p>
            </p:txBody>
          </p:sp>
        </p:grpSp>
        <p:graphicFrame>
          <p:nvGraphicFramePr>
            <p:cNvPr id="56" name="ChartObject">
              <a:extLst>
                <a:ext uri="{FF2B5EF4-FFF2-40B4-BE49-F238E27FC236}">
                  <a16:creationId xmlns:a16="http://schemas.microsoft.com/office/drawing/2014/main" id="{EEC10F45-435F-C477-4C4C-E580E059A789}"/>
                </a:ext>
              </a:extLst>
            </p:cNvPr>
            <p:cNvGraphicFramePr/>
            <p:nvPr>
              <p:extLst>
                <p:ext uri="{D42A27DB-BD31-4B8C-83A1-F6EECF244321}">
                  <p14:modId xmlns:p14="http://schemas.microsoft.com/office/powerpoint/2010/main" val="3927303789"/>
                </p:ext>
              </p:extLst>
            </p:nvPr>
          </p:nvGraphicFramePr>
          <p:xfrm>
            <a:off x="2514600" y="1747525"/>
            <a:ext cx="2340000" cy="3132000"/>
          </p:xfrm>
          <a:graphic>
            <a:graphicData uri="http://schemas.openxmlformats.org/drawingml/2006/chart">
              <c:chart xmlns:c="http://schemas.openxmlformats.org/drawingml/2006/chart" xmlns:r="http://schemas.openxmlformats.org/officeDocument/2006/relationships" r:id="rId6"/>
            </a:graphicData>
          </a:graphic>
        </p:graphicFrame>
      </p:grpSp>
      <p:grpSp>
        <p:nvGrpSpPr>
          <p:cNvPr id="12" name="그룹 11">
            <a:extLst>
              <a:ext uri="{FF2B5EF4-FFF2-40B4-BE49-F238E27FC236}">
                <a16:creationId xmlns:a16="http://schemas.microsoft.com/office/drawing/2014/main" id="{B151A112-DBC1-3AD7-6C31-C8D597E2688E}"/>
              </a:ext>
            </a:extLst>
          </p:cNvPr>
          <p:cNvGrpSpPr/>
          <p:nvPr/>
        </p:nvGrpSpPr>
        <p:grpSpPr>
          <a:xfrm>
            <a:off x="7601665" y="457150"/>
            <a:ext cx="2158277" cy="565347"/>
            <a:chOff x="7601665" y="457150"/>
            <a:chExt cx="2158277" cy="565347"/>
          </a:xfrm>
        </p:grpSpPr>
        <p:pic>
          <p:nvPicPr>
            <p:cNvPr id="13" name="그림 12" descr="지도이(가) 표시된 사진&#10;&#10;자동 생성된 설명">
              <a:extLst>
                <a:ext uri="{FF2B5EF4-FFF2-40B4-BE49-F238E27FC236}">
                  <a16:creationId xmlns:a16="http://schemas.microsoft.com/office/drawing/2014/main" id="{37E3ABE4-27D8-A79F-CCE6-621BB29A582A}"/>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contrast="-40000"/>
                      </a14:imgEffect>
                    </a14:imgLayer>
                  </a14:imgProps>
                </a:ext>
              </a:extLst>
            </a:blip>
            <a:stretch>
              <a:fillRect/>
            </a:stretch>
          </p:blipFill>
          <p:spPr>
            <a:xfrm>
              <a:off x="8071806" y="457150"/>
              <a:ext cx="1688136" cy="565347"/>
            </a:xfrm>
            <a:prstGeom prst="rect">
              <a:avLst/>
            </a:prstGeom>
          </p:spPr>
        </p:pic>
        <p:pic>
          <p:nvPicPr>
            <p:cNvPr id="15" name="그림 14">
              <a:extLst>
                <a:ext uri="{FF2B5EF4-FFF2-40B4-BE49-F238E27FC236}">
                  <a16:creationId xmlns:a16="http://schemas.microsoft.com/office/drawing/2014/main" id="{25A53D48-EE4B-2C39-B734-DD36078FF8FA}"/>
                </a:ext>
              </a:extLst>
            </p:cNvPr>
            <p:cNvPicPr>
              <a:picLocks noChangeAspect="1"/>
            </p:cNvPicPr>
            <p:nvPr/>
          </p:nvPicPr>
          <p:blipFill>
            <a:blip r:embed="rId9"/>
            <a:srcRect/>
            <a:stretch/>
          </p:blipFill>
          <p:spPr>
            <a:xfrm>
              <a:off x="7601665" y="579882"/>
              <a:ext cx="414358" cy="414358"/>
            </a:xfrm>
            <a:prstGeom prst="rect">
              <a:avLst/>
            </a:prstGeom>
          </p:spPr>
        </p:pic>
        <p:sp>
          <p:nvSpPr>
            <p:cNvPr id="16" name="제목 3">
              <a:extLst>
                <a:ext uri="{FF2B5EF4-FFF2-40B4-BE49-F238E27FC236}">
                  <a16:creationId xmlns:a16="http://schemas.microsoft.com/office/drawing/2014/main" id="{9BA5C935-64C9-13FE-1A83-63D1577F38B9}"/>
                </a:ext>
              </a:extLst>
            </p:cNvPr>
            <p:cNvSpPr txBox="1">
              <a:spLocks/>
            </p:cNvSpPr>
            <p:nvPr/>
          </p:nvSpPr>
          <p:spPr>
            <a:xfrm>
              <a:off x="8071805" y="606616"/>
              <a:ext cx="1477782" cy="334294"/>
            </a:xfrm>
            <a:prstGeom prst="rect">
              <a:avLst/>
            </a:prstGeom>
          </p:spPr>
          <p:txBody>
            <a:bodyPr wrap="none" lIns="0" tIns="0" rIns="0" bIns="0" anchor="b" anchorCtr="0">
              <a:noAutofit/>
            </a:bodyPr>
            <a:lstStyle>
              <a:defPPr>
                <a:defRPr lang="en-US"/>
              </a:defPPr>
              <a:lvl1pPr marR="0" lvl="0" indent="539750" fontAlgn="auto">
                <a:lnSpc>
                  <a:spcPct val="100000"/>
                </a:lnSpc>
                <a:spcBef>
                  <a:spcPts val="0"/>
                </a:spcBef>
                <a:spcAft>
                  <a:spcPts val="0"/>
                </a:spcAft>
                <a:buClrTx/>
                <a:buSzTx/>
                <a:buFontTx/>
                <a:buNone/>
                <a:tabLst/>
                <a:defRPr sz="2400" b="0" i="0">
                  <a:ln>
                    <a:solidFill>
                      <a:prstClr val="white">
                        <a:lumMod val="75000"/>
                        <a:alpha val="0"/>
                      </a:prstClr>
                    </a:solidFill>
                  </a:ln>
                  <a:solidFill>
                    <a:schemeClr val="bg1"/>
                  </a:solidFill>
                  <a:latin typeface="KoPub돋움체 Bold" panose="00000800000000000000" pitchFamily="2" charset="-127"/>
                  <a:ea typeface="KoPub돋움체 Bold" panose="00000800000000000000" pitchFamily="2" charset="-127"/>
                  <a:cs typeface="KoPub돋움체 Medium" panose="02020603020101020101" pitchFamily="18" charset="-127"/>
                </a:defRPr>
              </a:lvl1pPr>
            </a:lstStyle>
            <a:p>
              <a:pPr marR="0" lvl="0" indent="0" defTabSz="914400" rtl="0" eaLnBrk="1" fontAlgn="auto" latinLnBrk="0" hangingPunct="1">
                <a:lnSpc>
                  <a:spcPct val="100000"/>
                </a:lnSpc>
                <a:spcBef>
                  <a:spcPts val="0"/>
                </a:spcBef>
                <a:spcAft>
                  <a:spcPts val="0"/>
                </a:spcAft>
                <a:buClrTx/>
                <a:buSzTx/>
                <a:buFontTx/>
                <a:buNone/>
                <a:tabLst/>
                <a:defRPr/>
              </a:pPr>
              <a:r>
                <a:rPr lang="ko-KR" altLang="en-US" sz="2000" dirty="0">
                  <a:ln>
                    <a:solidFill>
                      <a:prstClr val="white">
                        <a:lumMod val="75000"/>
                        <a:alpha val="0"/>
                      </a:prstClr>
                    </a:solidFill>
                  </a:ln>
                  <a:solidFill>
                    <a:schemeClr val="tx1">
                      <a:lumMod val="75000"/>
                      <a:lumOff val="25000"/>
                    </a:schemeClr>
                  </a:solidFill>
                </a:rPr>
                <a:t>말레이시아</a:t>
              </a:r>
              <a:endParaRPr lang="en-US" altLang="ko-KR" sz="2000" dirty="0">
                <a:ln>
                  <a:solidFill>
                    <a:prstClr val="white">
                      <a:lumMod val="75000"/>
                      <a:alpha val="0"/>
                    </a:prstClr>
                  </a:solidFill>
                </a:ln>
                <a:solidFill>
                  <a:schemeClr val="tx1">
                    <a:lumMod val="75000"/>
                    <a:lumOff val="25000"/>
                  </a:schemeClr>
                </a:solidFill>
              </a:endParaRPr>
            </a:p>
          </p:txBody>
        </p:sp>
      </p:grpSp>
      <p:grpSp>
        <p:nvGrpSpPr>
          <p:cNvPr id="7" name="그룹 6">
            <a:extLst>
              <a:ext uri="{FF2B5EF4-FFF2-40B4-BE49-F238E27FC236}">
                <a16:creationId xmlns:a16="http://schemas.microsoft.com/office/drawing/2014/main" id="{8E7C735F-9BF9-D9C5-3DC6-9187890FB5B4}"/>
              </a:ext>
            </a:extLst>
          </p:cNvPr>
          <p:cNvGrpSpPr/>
          <p:nvPr/>
        </p:nvGrpSpPr>
        <p:grpSpPr>
          <a:xfrm>
            <a:off x="478777" y="4747995"/>
            <a:ext cx="8948410" cy="318924"/>
            <a:chOff x="478777" y="5881851"/>
            <a:chExt cx="8948410" cy="318924"/>
          </a:xfrm>
        </p:grpSpPr>
        <p:sp>
          <p:nvSpPr>
            <p:cNvPr id="8" name="TextBox 7">
              <a:extLst>
                <a:ext uri="{FF2B5EF4-FFF2-40B4-BE49-F238E27FC236}">
                  <a16:creationId xmlns:a16="http://schemas.microsoft.com/office/drawing/2014/main" id="{244E2036-6010-4656-0D64-A27177E6BE41}"/>
                </a:ext>
              </a:extLst>
            </p:cNvPr>
            <p:cNvSpPr txBox="1"/>
            <p:nvPr/>
          </p:nvSpPr>
          <p:spPr>
            <a:xfrm>
              <a:off x="5132387" y="5881851"/>
              <a:ext cx="4294800" cy="318924"/>
            </a:xfrm>
            <a:prstGeom prst="rect">
              <a:avLst/>
            </a:prstGeom>
            <a:noFill/>
            <a:ln>
              <a:noFill/>
            </a:ln>
          </p:spPr>
          <p:txBody>
            <a:bodyPr wrap="square" lIns="0" tIns="72000" rIns="0" bIns="0" rtlCol="0" anchor="t">
              <a:spAutoFit/>
            </a:bodyPr>
            <a:lstStyle>
              <a:defPPr>
                <a:defRPr lang="en-US"/>
              </a:defPPr>
              <a:lvl1pPr lvl="0">
                <a:defRPr sz="800">
                  <a:ln>
                    <a:solidFill>
                      <a:prstClr val="white">
                        <a:lumMod val="75000"/>
                        <a:alpha val="0"/>
                      </a:prstClr>
                    </a:solidFill>
                  </a:ln>
                  <a:solidFill>
                    <a:prstClr val="white">
                      <a:lumMod val="50000"/>
                    </a:prstClr>
                  </a:solidFill>
                  <a:latin typeface="KoPub돋움체 Medium" panose="00000600000000000000" pitchFamily="2" charset="-127"/>
                  <a:ea typeface="KoPub돋움체 Medium" panose="00000600000000000000" pitchFamily="2" charset="-127"/>
                </a:defRPr>
              </a:lvl1pPr>
            </a:lstStyle>
            <a:p>
              <a:r>
                <a:rPr lang="en-US" altLang="ko-KR" dirty="0">
                  <a:solidFill>
                    <a:schemeClr val="bg1">
                      <a:lumMod val="50000"/>
                    </a:schemeClr>
                  </a:solidFill>
                </a:rPr>
                <a:t>Source: Bank Negara Malaysia, </a:t>
              </a:r>
              <a:r>
                <a:rPr lang="ko-KR" altLang="en-US" dirty="0" err="1">
                  <a:solidFill>
                    <a:schemeClr val="bg1">
                      <a:lumMod val="50000"/>
                    </a:schemeClr>
                  </a:solidFill>
                </a:rPr>
                <a:t>삼정</a:t>
              </a:r>
              <a:r>
                <a:rPr lang="en-US" altLang="ko-KR" dirty="0">
                  <a:solidFill>
                    <a:schemeClr val="bg1">
                      <a:lumMod val="50000"/>
                    </a:schemeClr>
                  </a:solidFill>
                </a:rPr>
                <a:t>KPMG </a:t>
              </a:r>
              <a:r>
                <a:rPr lang="ko-KR" altLang="en-US" dirty="0">
                  <a:solidFill>
                    <a:schemeClr val="bg1">
                      <a:lumMod val="50000"/>
                    </a:schemeClr>
                  </a:solidFill>
                </a:rPr>
                <a:t>경제연구원 재구성</a:t>
              </a:r>
              <a:endParaRPr lang="en-US" altLang="ko-KR" dirty="0">
                <a:solidFill>
                  <a:schemeClr val="bg1">
                    <a:lumMod val="50000"/>
                  </a:schemeClr>
                </a:solidFill>
              </a:endParaRPr>
            </a:p>
            <a:p>
              <a:r>
                <a:rPr lang="en-US" altLang="ko-KR" dirty="0">
                  <a:solidFill>
                    <a:schemeClr val="bg1">
                      <a:lumMod val="50000"/>
                    </a:schemeClr>
                  </a:solidFill>
                </a:rPr>
                <a:t>Note: </a:t>
              </a:r>
              <a:r>
                <a:rPr lang="ko-KR" altLang="en-US" dirty="0">
                  <a:solidFill>
                    <a:schemeClr val="bg1">
                      <a:lumMod val="50000"/>
                    </a:schemeClr>
                  </a:solidFill>
                </a:rPr>
                <a:t>해당 수치는 </a:t>
              </a:r>
              <a:r>
                <a:rPr lang="en-US" altLang="ko-KR" dirty="0">
                  <a:solidFill>
                    <a:schemeClr val="bg1">
                      <a:lumMod val="50000"/>
                    </a:schemeClr>
                  </a:solidFill>
                </a:rPr>
                <a:t>2021</a:t>
              </a:r>
              <a:r>
                <a:rPr lang="ko-KR" altLang="en-US" dirty="0">
                  <a:solidFill>
                    <a:schemeClr val="bg1">
                      <a:lumMod val="50000"/>
                    </a:schemeClr>
                  </a:solidFill>
                </a:rPr>
                <a:t>년 </a:t>
              </a:r>
              <a:r>
                <a:rPr lang="en-US" altLang="ko-KR" dirty="0">
                  <a:solidFill>
                    <a:schemeClr val="bg1">
                      <a:lumMod val="50000"/>
                    </a:schemeClr>
                  </a:solidFill>
                </a:rPr>
                <a:t>9</a:t>
              </a:r>
              <a:r>
                <a:rPr lang="ko-KR" altLang="en-US" dirty="0">
                  <a:solidFill>
                    <a:schemeClr val="bg1">
                      <a:lumMod val="50000"/>
                    </a:schemeClr>
                  </a:solidFill>
                </a:rPr>
                <a:t>월 말레이시아인 </a:t>
              </a:r>
              <a:r>
                <a:rPr lang="en-US" altLang="ko-KR" dirty="0">
                  <a:solidFill>
                    <a:schemeClr val="bg1">
                      <a:lumMod val="50000"/>
                    </a:schemeClr>
                  </a:solidFill>
                </a:rPr>
                <a:t>1,201</a:t>
              </a:r>
              <a:r>
                <a:rPr lang="ko-KR" altLang="en-US" dirty="0">
                  <a:solidFill>
                    <a:schemeClr val="bg1">
                      <a:lumMod val="50000"/>
                    </a:schemeClr>
                  </a:solidFill>
                </a:rPr>
                <a:t>명을 대상으로 실시한 설문조사를 기반으로 함</a:t>
              </a:r>
            </a:p>
          </p:txBody>
        </p:sp>
        <p:sp>
          <p:nvSpPr>
            <p:cNvPr id="17" name="TextBox 16">
              <a:extLst>
                <a:ext uri="{FF2B5EF4-FFF2-40B4-BE49-F238E27FC236}">
                  <a16:creationId xmlns:a16="http://schemas.microsoft.com/office/drawing/2014/main" id="{5D1DA7AE-CFF1-0812-5F28-853C0F93E3C5}"/>
                </a:ext>
              </a:extLst>
            </p:cNvPr>
            <p:cNvSpPr txBox="1"/>
            <p:nvPr/>
          </p:nvSpPr>
          <p:spPr>
            <a:xfrm>
              <a:off x="478777" y="5881851"/>
              <a:ext cx="4294800" cy="318924"/>
            </a:xfrm>
            <a:prstGeom prst="rect">
              <a:avLst/>
            </a:prstGeom>
            <a:noFill/>
            <a:ln>
              <a:noFill/>
            </a:ln>
          </p:spPr>
          <p:txBody>
            <a:bodyPr wrap="square" lIns="0" tIns="72000" rIns="0" bIns="0" rtlCol="0" anchor="t">
              <a:spAutoFit/>
            </a:bodyPr>
            <a:lstStyle>
              <a:defPPr>
                <a:defRPr lang="en-US"/>
              </a:defPPr>
              <a:lvl1pPr lvl="0">
                <a:defRPr sz="800">
                  <a:ln>
                    <a:solidFill>
                      <a:prstClr val="white">
                        <a:lumMod val="75000"/>
                        <a:alpha val="0"/>
                      </a:prstClr>
                    </a:solidFill>
                  </a:ln>
                  <a:solidFill>
                    <a:prstClr val="white">
                      <a:lumMod val="50000"/>
                    </a:prstClr>
                  </a:solidFill>
                  <a:latin typeface="KoPub돋움체 Medium" panose="00000600000000000000" pitchFamily="2" charset="-127"/>
                  <a:ea typeface="KoPub돋움체 Medium" panose="00000600000000000000" pitchFamily="2" charset="-127"/>
                </a:defRPr>
              </a:lvl1pPr>
            </a:lstStyle>
            <a:p>
              <a:r>
                <a:rPr lang="en-US" altLang="ko-KR" dirty="0">
                  <a:solidFill>
                    <a:schemeClr val="bg1">
                      <a:lumMod val="50000"/>
                    </a:schemeClr>
                  </a:solidFill>
                </a:rPr>
                <a:t>Source: Bank Negara Malaysia, </a:t>
              </a:r>
              <a:r>
                <a:rPr lang="ko-KR" altLang="en-US" dirty="0" err="1">
                  <a:solidFill>
                    <a:schemeClr val="bg1">
                      <a:lumMod val="50000"/>
                    </a:schemeClr>
                  </a:solidFill>
                </a:rPr>
                <a:t>삼정</a:t>
              </a:r>
              <a:r>
                <a:rPr lang="en-US" altLang="ko-KR" dirty="0">
                  <a:solidFill>
                    <a:schemeClr val="bg1">
                      <a:lumMod val="50000"/>
                    </a:schemeClr>
                  </a:solidFill>
                </a:rPr>
                <a:t>KPMG </a:t>
              </a:r>
              <a:r>
                <a:rPr lang="ko-KR" altLang="en-US" dirty="0">
                  <a:solidFill>
                    <a:schemeClr val="bg1">
                      <a:lumMod val="50000"/>
                    </a:schemeClr>
                  </a:solidFill>
                </a:rPr>
                <a:t>경제연구원 재구성</a:t>
              </a:r>
              <a:endParaRPr lang="en-US" altLang="ko-KR" dirty="0">
                <a:solidFill>
                  <a:schemeClr val="bg1">
                    <a:lumMod val="50000"/>
                  </a:schemeClr>
                </a:solidFill>
              </a:endParaRPr>
            </a:p>
            <a:p>
              <a:r>
                <a:rPr lang="en-US" altLang="ko-KR" dirty="0">
                  <a:solidFill>
                    <a:schemeClr val="bg1">
                      <a:lumMod val="50000"/>
                    </a:schemeClr>
                  </a:solidFill>
                </a:rPr>
                <a:t>Note: </a:t>
              </a:r>
              <a:r>
                <a:rPr lang="ko-KR" altLang="en-US" dirty="0">
                  <a:solidFill>
                    <a:schemeClr val="bg1">
                      <a:lumMod val="50000"/>
                    </a:schemeClr>
                  </a:solidFill>
                </a:rPr>
                <a:t>해당 수치는 </a:t>
              </a:r>
              <a:r>
                <a:rPr lang="en-US" altLang="ko-KR" dirty="0">
                  <a:solidFill>
                    <a:schemeClr val="bg1">
                      <a:lumMod val="50000"/>
                    </a:schemeClr>
                  </a:solidFill>
                </a:rPr>
                <a:t>2021</a:t>
              </a:r>
              <a:r>
                <a:rPr lang="ko-KR" altLang="en-US" dirty="0">
                  <a:solidFill>
                    <a:schemeClr val="bg1">
                      <a:lumMod val="50000"/>
                    </a:schemeClr>
                  </a:solidFill>
                </a:rPr>
                <a:t>년 </a:t>
              </a:r>
              <a:r>
                <a:rPr lang="en-US" altLang="ko-KR" dirty="0">
                  <a:solidFill>
                    <a:schemeClr val="bg1">
                      <a:lumMod val="50000"/>
                    </a:schemeClr>
                  </a:solidFill>
                </a:rPr>
                <a:t>9</a:t>
              </a:r>
              <a:r>
                <a:rPr lang="ko-KR" altLang="en-US" dirty="0">
                  <a:solidFill>
                    <a:schemeClr val="bg1">
                      <a:lumMod val="50000"/>
                    </a:schemeClr>
                  </a:solidFill>
                </a:rPr>
                <a:t>월 말레이시아인 </a:t>
              </a:r>
              <a:r>
                <a:rPr lang="en-US" altLang="ko-KR" dirty="0">
                  <a:solidFill>
                    <a:schemeClr val="bg1">
                      <a:lumMod val="50000"/>
                    </a:schemeClr>
                  </a:solidFill>
                </a:rPr>
                <a:t>1,201</a:t>
              </a:r>
              <a:r>
                <a:rPr lang="ko-KR" altLang="en-US" dirty="0">
                  <a:solidFill>
                    <a:schemeClr val="bg1">
                      <a:lumMod val="50000"/>
                    </a:schemeClr>
                  </a:solidFill>
                </a:rPr>
                <a:t>명을 대상으로 실시한 설문조사를 기반으로 함</a:t>
              </a:r>
            </a:p>
          </p:txBody>
        </p:sp>
      </p:grpSp>
    </p:spTree>
    <p:extLst>
      <p:ext uri="{BB962C8B-B14F-4D97-AF65-F5344CB8AC3E}">
        <p14:creationId xmlns:p14="http://schemas.microsoft.com/office/powerpoint/2010/main" val="394741887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54">
            <a:extLst>
              <a:ext uri="{FF2B5EF4-FFF2-40B4-BE49-F238E27FC236}">
                <a16:creationId xmlns:a16="http://schemas.microsoft.com/office/drawing/2014/main" id="{0668D460-B547-4427-BA2B-BE17C9B2DEB6}"/>
              </a:ext>
            </a:extLst>
          </p:cNvPr>
          <p:cNvSpPr>
            <a:spLocks noChangeArrowheads="1"/>
          </p:cNvSpPr>
          <p:nvPr/>
        </p:nvSpPr>
        <p:spPr bwMode="auto">
          <a:xfrm>
            <a:off x="5237549" y="1916295"/>
            <a:ext cx="3816000" cy="1499372"/>
          </a:xfrm>
          <a:prstGeom prst="rect">
            <a:avLst/>
          </a:prstGeom>
          <a:noFill/>
          <a:ln w="3175" algn="ctr">
            <a:noFill/>
            <a:miter lim="800000"/>
            <a:headEnd/>
            <a:tailEnd/>
          </a:ln>
          <a:effectLst/>
        </p:spPr>
        <p:txBody>
          <a:bodyPr wrap="square" lIns="36000" tIns="72000" rIns="36000" bIns="3600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08000" indent="-108000" algn="just" fontAlgn="base">
              <a:lnSpc>
                <a:spcPct val="120000"/>
              </a:lnSpc>
              <a:spcBef>
                <a:spcPts val="600"/>
              </a:spcBef>
              <a:buSzPct val="100000"/>
              <a:buFont typeface="Arial" panose="020B0604020202020204" pitchFamily="34" charset="0"/>
              <a:buChar char="•"/>
              <a:defRPr/>
            </a:pPr>
            <a:r>
              <a:rPr lang="ko-KR" altLang="en-US"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말레이시아 보험사 관련 최소 자본금은 다음과 같음</a:t>
            </a:r>
            <a:endParaRPr lang="en-US" altLang="ko-KR"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endParaRPr>
          </a:p>
          <a:p>
            <a:pPr marL="265113" indent="-173038" algn="just" fontAlgn="base">
              <a:lnSpc>
                <a:spcPct val="120000"/>
              </a:lnSpc>
              <a:spcBef>
                <a:spcPts val="600"/>
              </a:spcBef>
              <a:buSzPct val="100000"/>
              <a:buFontTx/>
              <a:buChar char="-"/>
              <a:defRPr/>
            </a:pPr>
            <a:r>
              <a:rPr lang="ko-KR" altLang="en-US"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보험사</a:t>
            </a:r>
            <a:r>
              <a:rPr lang="en-US" altLang="ko-KR"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 1</a:t>
            </a:r>
            <a:r>
              <a:rPr lang="ko-KR" altLang="en-US"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억 </a:t>
            </a:r>
            <a:r>
              <a:rPr lang="ko-KR" altLang="en-US" sz="900" dirty="0" err="1">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링깃</a:t>
            </a:r>
            <a:r>
              <a:rPr lang="en-US" altLang="ko-KR"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(RM)</a:t>
            </a:r>
          </a:p>
          <a:p>
            <a:pPr marL="265113" indent="-173038" algn="just" fontAlgn="base">
              <a:lnSpc>
                <a:spcPct val="120000"/>
              </a:lnSpc>
              <a:spcBef>
                <a:spcPts val="600"/>
              </a:spcBef>
              <a:buSzPct val="100000"/>
              <a:buFontTx/>
              <a:buChar char="-"/>
              <a:defRPr/>
            </a:pPr>
            <a:r>
              <a:rPr lang="ko-KR" altLang="en-US"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현지 생명 재보험사</a:t>
            </a:r>
            <a:r>
              <a:rPr lang="en-US" altLang="ko-KR"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:5,000</a:t>
            </a:r>
            <a:r>
              <a:rPr lang="ko-KR" altLang="en-US"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만 </a:t>
            </a:r>
            <a:r>
              <a:rPr lang="ko-KR" altLang="en-US" sz="900" dirty="0" err="1">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링깃</a:t>
            </a:r>
            <a:r>
              <a:rPr lang="en-US" altLang="ko-KR"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(RM)</a:t>
            </a:r>
          </a:p>
          <a:p>
            <a:pPr marL="265113" indent="-173038" algn="just" fontAlgn="base">
              <a:lnSpc>
                <a:spcPct val="120000"/>
              </a:lnSpc>
              <a:spcBef>
                <a:spcPts val="600"/>
              </a:spcBef>
              <a:buSzPct val="100000"/>
              <a:buFontTx/>
              <a:buChar char="-"/>
              <a:defRPr/>
            </a:pPr>
            <a:r>
              <a:rPr lang="ko-KR" altLang="en-US"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현지 손해 재보험사</a:t>
            </a:r>
            <a:r>
              <a:rPr lang="en-US" altLang="ko-KR"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 1</a:t>
            </a:r>
            <a:r>
              <a:rPr lang="ko-KR" altLang="en-US"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억 </a:t>
            </a:r>
            <a:r>
              <a:rPr lang="ko-KR" altLang="en-US" sz="900" dirty="0" err="1">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링깃</a:t>
            </a:r>
            <a:r>
              <a:rPr lang="en-US" altLang="ko-KR"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(RM)</a:t>
            </a:r>
          </a:p>
          <a:p>
            <a:pPr marL="108000" indent="-108000" algn="just" fontAlgn="base">
              <a:lnSpc>
                <a:spcPct val="120000"/>
              </a:lnSpc>
              <a:spcBef>
                <a:spcPts val="600"/>
              </a:spcBef>
              <a:buSzPct val="100000"/>
              <a:buFont typeface="Arial" panose="020B0604020202020204" pitchFamily="34" charset="0"/>
              <a:buChar char="•"/>
              <a:defRPr/>
            </a:pPr>
            <a:r>
              <a:rPr lang="ko-KR" altLang="en-US"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부채 대비 최소 잉여금</a:t>
            </a:r>
            <a:r>
              <a:rPr lang="en-US" altLang="ko-KR"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(Minimum surplus assets over liabilities): </a:t>
            </a:r>
          </a:p>
          <a:p>
            <a:pPr marL="265113" indent="-173038" algn="just" fontAlgn="base">
              <a:lnSpc>
                <a:spcPct val="120000"/>
              </a:lnSpc>
              <a:spcBef>
                <a:spcPts val="600"/>
              </a:spcBef>
              <a:buSzPct val="100000"/>
              <a:buFontTx/>
              <a:buChar char="-"/>
              <a:defRPr/>
            </a:pPr>
            <a:r>
              <a:rPr lang="ko-KR" altLang="en-US"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해외 재보험사</a:t>
            </a:r>
            <a:r>
              <a:rPr lang="en-US" altLang="ko-KR"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 2,000</a:t>
            </a:r>
            <a:r>
              <a:rPr lang="ko-KR" altLang="en-US"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만 </a:t>
            </a:r>
            <a:r>
              <a:rPr lang="ko-KR" altLang="en-US" sz="900" dirty="0" err="1">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링깃</a:t>
            </a:r>
            <a:r>
              <a:rPr lang="en-US" altLang="ko-KR"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(RM)</a:t>
            </a:r>
          </a:p>
        </p:txBody>
      </p:sp>
      <p:sp>
        <p:nvSpPr>
          <p:cNvPr id="2" name="텍스트 개체 틀 1">
            <a:extLst>
              <a:ext uri="{FF2B5EF4-FFF2-40B4-BE49-F238E27FC236}">
                <a16:creationId xmlns:a16="http://schemas.microsoft.com/office/drawing/2014/main" id="{11D01EDC-383F-7EC9-5195-CCBAAD0A81F2}"/>
              </a:ext>
            </a:extLst>
          </p:cNvPr>
          <p:cNvSpPr>
            <a:spLocks noGrp="1"/>
          </p:cNvSpPr>
          <p:nvPr>
            <p:ph type="body" sz="quarter" idx="10"/>
          </p:nvPr>
        </p:nvSpPr>
        <p:spPr/>
        <p:txBody>
          <a:bodyPr/>
          <a:lstStyle/>
          <a:p>
            <a:r>
              <a:rPr lang="en-US" altLang="ko-KR" dirty="0"/>
              <a:t>II. </a:t>
            </a:r>
            <a:r>
              <a:rPr lang="ko-KR" altLang="en-US" dirty="0"/>
              <a:t>신흥 아시아 태평양 국가별 보험시장 및 규제 현황 </a:t>
            </a:r>
          </a:p>
        </p:txBody>
      </p:sp>
      <p:sp>
        <p:nvSpPr>
          <p:cNvPr id="3" name="텍스트 개체 틀 2">
            <a:extLst>
              <a:ext uri="{FF2B5EF4-FFF2-40B4-BE49-F238E27FC236}">
                <a16:creationId xmlns:a16="http://schemas.microsoft.com/office/drawing/2014/main" id="{F8A23C6E-913D-E903-F49E-D387E0794A26}"/>
              </a:ext>
            </a:extLst>
          </p:cNvPr>
          <p:cNvSpPr>
            <a:spLocks noGrp="1"/>
          </p:cNvSpPr>
          <p:nvPr>
            <p:ph type="body" sz="quarter" idx="11"/>
          </p:nvPr>
        </p:nvSpPr>
        <p:spPr/>
        <p:txBody>
          <a:bodyPr/>
          <a:lstStyle/>
          <a:p>
            <a:r>
              <a:rPr lang="ko-KR" altLang="en-US" dirty="0"/>
              <a:t>말레이시아 보험규제 현황</a:t>
            </a:r>
          </a:p>
        </p:txBody>
      </p:sp>
      <p:sp>
        <p:nvSpPr>
          <p:cNvPr id="11" name="Rectangle 54">
            <a:extLst>
              <a:ext uri="{FF2B5EF4-FFF2-40B4-BE49-F238E27FC236}">
                <a16:creationId xmlns:a16="http://schemas.microsoft.com/office/drawing/2014/main" id="{102B89A9-4D32-B4FC-90C9-D3C07AA30A6B}"/>
              </a:ext>
            </a:extLst>
          </p:cNvPr>
          <p:cNvSpPr>
            <a:spLocks noChangeArrowheads="1"/>
          </p:cNvSpPr>
          <p:nvPr/>
        </p:nvSpPr>
        <p:spPr bwMode="auto">
          <a:xfrm>
            <a:off x="594534" y="1916295"/>
            <a:ext cx="4150800" cy="1286428"/>
          </a:xfrm>
          <a:prstGeom prst="rect">
            <a:avLst/>
          </a:prstGeom>
          <a:noFill/>
          <a:ln w="3175" algn="ctr">
            <a:noFill/>
            <a:miter lim="800000"/>
            <a:headEnd/>
            <a:tailEnd/>
          </a:ln>
          <a:effectLst/>
        </p:spPr>
        <p:txBody>
          <a:bodyPr wrap="square" lIns="36000" tIns="72000" rIns="36000" bIns="3600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08000" marR="0" lvl="0" indent="-108000" algn="just" fontAlgn="base">
              <a:lnSpc>
                <a:spcPct val="120000"/>
              </a:lnSpc>
              <a:spcBef>
                <a:spcPts val="600"/>
              </a:spcBef>
              <a:buClrTx/>
              <a:buSzPct val="100000"/>
              <a:buFont typeface="Arial" panose="020B0604020202020204" pitchFamily="34" charset="0"/>
              <a:buChar char="•"/>
              <a:tabLst/>
              <a:defRPr/>
            </a:pPr>
            <a:r>
              <a:rPr lang="ko-KR" altLang="en-US"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말레이시아 재무부 장관은 보험사업 관련 비즈니스를 수행하는 라이선스 승인을 담당</a:t>
            </a:r>
            <a:endParaRPr lang="en-US" altLang="ko-KR"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endParaRPr>
          </a:p>
          <a:p>
            <a:pPr marL="265113" marR="0" lvl="0" indent="-173038" algn="just" fontAlgn="base">
              <a:lnSpc>
                <a:spcPct val="120000"/>
              </a:lnSpc>
              <a:spcBef>
                <a:spcPts val="600"/>
              </a:spcBef>
              <a:buClrTx/>
              <a:buSzPct val="100000"/>
              <a:buFontTx/>
              <a:buChar char="-"/>
              <a:tabLst/>
              <a:defRPr/>
            </a:pPr>
            <a:r>
              <a:rPr lang="ko-KR" altLang="en-US"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말레이시아 국립은행</a:t>
            </a:r>
            <a:r>
              <a:rPr lang="en-US" altLang="ko-KR"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(Bank Negara Malaysia, BNM)</a:t>
            </a:r>
            <a:r>
              <a:rPr lang="ko-KR" altLang="en-US"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은 보험 사업 수행을 위한 허가 신청을 받은 후 장관에게 라이선스 승인여부 및 승인에 부과되는 조건 등을 권고</a:t>
            </a:r>
          </a:p>
          <a:p>
            <a:pPr marL="108000" marR="0" lvl="0" indent="-108000" algn="just" fontAlgn="base">
              <a:lnSpc>
                <a:spcPct val="120000"/>
              </a:lnSpc>
              <a:spcBef>
                <a:spcPts val="600"/>
              </a:spcBef>
              <a:buClrTx/>
              <a:buSzPct val="100000"/>
              <a:buFont typeface="Arial" panose="020B0604020202020204" pitchFamily="34" charset="0"/>
              <a:buChar char="•"/>
              <a:tabLst/>
              <a:defRPr/>
            </a:pPr>
            <a:r>
              <a:rPr lang="en-US" altLang="ko-KR"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BNM</a:t>
            </a:r>
            <a:r>
              <a:rPr lang="ko-KR" altLang="en-US"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은 보험중개</a:t>
            </a:r>
            <a:r>
              <a:rPr lang="en-US" altLang="ko-KR"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 </a:t>
            </a:r>
            <a:r>
              <a:rPr lang="ko-KR" altLang="en-US"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손해사정</a:t>
            </a:r>
            <a:r>
              <a:rPr lang="en-US" altLang="ko-KR"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 </a:t>
            </a:r>
            <a:r>
              <a:rPr lang="ko-KR" altLang="en-US"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업무 또는 금융자문 업무를 수행하는 라이선스 승인을 담당</a:t>
            </a:r>
          </a:p>
        </p:txBody>
      </p:sp>
      <p:sp>
        <p:nvSpPr>
          <p:cNvPr id="36" name="Rectangle 54">
            <a:extLst>
              <a:ext uri="{FF2B5EF4-FFF2-40B4-BE49-F238E27FC236}">
                <a16:creationId xmlns:a16="http://schemas.microsoft.com/office/drawing/2014/main" id="{0F91BF65-429F-AE57-0A5B-3C6096CE732F}"/>
              </a:ext>
            </a:extLst>
          </p:cNvPr>
          <p:cNvSpPr>
            <a:spLocks noChangeArrowheads="1"/>
          </p:cNvSpPr>
          <p:nvPr/>
        </p:nvSpPr>
        <p:spPr bwMode="auto">
          <a:xfrm>
            <a:off x="5237549" y="4368910"/>
            <a:ext cx="4150800" cy="1129462"/>
          </a:xfrm>
          <a:prstGeom prst="rect">
            <a:avLst/>
          </a:prstGeom>
          <a:noFill/>
          <a:ln w="3175" algn="ctr">
            <a:noFill/>
            <a:miter lim="800000"/>
            <a:headEnd/>
            <a:tailEnd/>
          </a:ln>
          <a:effectLst/>
        </p:spPr>
        <p:txBody>
          <a:bodyPr wrap="square" lIns="36000" tIns="72000" rIns="36000" bIns="3600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08000" indent="-108000" algn="just" fontAlgn="base">
              <a:lnSpc>
                <a:spcPct val="120000"/>
              </a:lnSpc>
              <a:spcBef>
                <a:spcPts val="600"/>
              </a:spcBef>
              <a:buSzPct val="100000"/>
              <a:buFont typeface="Arial" panose="020B0604020202020204" pitchFamily="34" charset="0"/>
              <a:buChar char="•"/>
              <a:defRPr/>
            </a:pPr>
            <a:r>
              <a:rPr lang="ko-KR" altLang="en-US"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말레이시아 보험산업을 규제하는 법규는 </a:t>
            </a:r>
            <a:r>
              <a:rPr lang="en-US" altLang="ko-KR"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1996</a:t>
            </a:r>
            <a:r>
              <a:rPr lang="ko-KR" altLang="en-US"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년 제정된 </a:t>
            </a:r>
            <a:r>
              <a:rPr lang="en-US" altLang="ko-KR"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a:t>
            </a:r>
            <a:r>
              <a:rPr lang="ko-KR" altLang="en-US"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보험업법</a:t>
            </a:r>
            <a:r>
              <a:rPr lang="en-US" altLang="ko-KR"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(Act 553)’</a:t>
            </a:r>
            <a:r>
              <a:rPr lang="ko-KR" altLang="en-US"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과 </a:t>
            </a:r>
            <a:r>
              <a:rPr lang="en-US" altLang="ko-KR"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1984</a:t>
            </a:r>
            <a:r>
              <a:rPr lang="ko-KR" altLang="en-US"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년에 제정된 </a:t>
            </a:r>
            <a:r>
              <a:rPr lang="en-US" altLang="ko-KR"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a:t>
            </a:r>
            <a:r>
              <a:rPr lang="ko-KR" altLang="en-US" sz="950" dirty="0" err="1">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타카풀법</a:t>
            </a:r>
            <a:r>
              <a:rPr lang="en-US" altLang="ko-KR"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(Act 312)’</a:t>
            </a:r>
            <a:r>
              <a:rPr lang="ko-KR" altLang="en-US"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으로</a:t>
            </a:r>
            <a:r>
              <a:rPr lang="en-US" altLang="ko-KR"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a:t>
            </a:r>
            <a:r>
              <a:rPr lang="ko-KR" altLang="en-US"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 규제 체계가 이원화된 구조</a:t>
            </a:r>
            <a:endParaRPr lang="en-US" altLang="ko-KR"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endParaRPr>
          </a:p>
          <a:p>
            <a:pPr marL="265113" indent="-173038" algn="just" fontAlgn="base">
              <a:lnSpc>
                <a:spcPct val="120000"/>
              </a:lnSpc>
              <a:spcBef>
                <a:spcPts val="600"/>
              </a:spcBef>
              <a:buSzPct val="100000"/>
              <a:buFontTx/>
              <a:buChar char="-"/>
              <a:defRPr/>
            </a:pPr>
            <a:r>
              <a:rPr lang="ko-KR" altLang="en-US"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보험업법</a:t>
            </a:r>
            <a:r>
              <a:rPr lang="en-US" altLang="ko-KR"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(Act 553)</a:t>
            </a:r>
            <a:r>
              <a:rPr lang="ko-KR" altLang="en-US"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은 </a:t>
            </a:r>
            <a:r>
              <a:rPr lang="en-US" altLang="ko-KR"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1997</a:t>
            </a:r>
            <a:r>
              <a:rPr lang="ko-KR" altLang="en-US"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년 </a:t>
            </a:r>
            <a:r>
              <a:rPr lang="en-US" altLang="ko-KR"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1</a:t>
            </a:r>
            <a:r>
              <a:rPr lang="ko-KR" altLang="en-US"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월 </a:t>
            </a:r>
            <a:r>
              <a:rPr lang="en-US" altLang="ko-KR"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1</a:t>
            </a:r>
            <a:r>
              <a:rPr lang="ko-KR" altLang="en-US"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일 보험규제</a:t>
            </a:r>
            <a:r>
              <a:rPr lang="en-US" altLang="ko-KR"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(Insurance Regulations 1996)</a:t>
            </a:r>
            <a:r>
              <a:rPr lang="ko-KR" altLang="en-US"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와 함께 발효되어 전통적인 보험산업에 적용</a:t>
            </a:r>
            <a:endParaRPr lang="en-US" altLang="ko-KR"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endParaRPr>
          </a:p>
          <a:p>
            <a:pPr marL="265113" indent="-173038" algn="just" fontAlgn="base">
              <a:lnSpc>
                <a:spcPct val="120000"/>
              </a:lnSpc>
              <a:spcBef>
                <a:spcPts val="600"/>
              </a:spcBef>
              <a:buSzPct val="100000"/>
              <a:buFontTx/>
              <a:buChar char="-"/>
              <a:defRPr/>
            </a:pPr>
            <a:r>
              <a:rPr lang="ko-KR" altLang="en-US" sz="900" dirty="0" err="1">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타카풀법</a:t>
            </a:r>
            <a:r>
              <a:rPr lang="en-US" altLang="ko-KR"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(Act 312)</a:t>
            </a:r>
            <a:r>
              <a:rPr lang="ko-KR" altLang="en-US"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은 이슬람 율법에 따라 행해지는 이슬람 보험인 </a:t>
            </a:r>
            <a:r>
              <a:rPr lang="ko-KR" altLang="en-US" sz="900" dirty="0" err="1">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타카풀을</a:t>
            </a:r>
            <a:r>
              <a:rPr lang="ko-KR" altLang="en-US"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 규제 </a:t>
            </a:r>
            <a:endParaRPr lang="en-US" altLang="ko-KR"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endParaRPr>
          </a:p>
        </p:txBody>
      </p:sp>
      <p:sp>
        <p:nvSpPr>
          <p:cNvPr id="17" name="Rectangle 54">
            <a:extLst>
              <a:ext uri="{FF2B5EF4-FFF2-40B4-BE49-F238E27FC236}">
                <a16:creationId xmlns:a16="http://schemas.microsoft.com/office/drawing/2014/main" id="{ABE42B55-7D05-D344-E675-9DC8513936F8}"/>
              </a:ext>
            </a:extLst>
          </p:cNvPr>
          <p:cNvSpPr>
            <a:spLocks noChangeArrowheads="1"/>
          </p:cNvSpPr>
          <p:nvPr/>
        </p:nvSpPr>
        <p:spPr bwMode="auto">
          <a:xfrm>
            <a:off x="594534" y="4368910"/>
            <a:ext cx="4150800" cy="926907"/>
          </a:xfrm>
          <a:prstGeom prst="rect">
            <a:avLst/>
          </a:prstGeom>
          <a:noFill/>
          <a:ln w="3175" algn="ctr">
            <a:noFill/>
            <a:miter lim="800000"/>
            <a:headEnd/>
            <a:tailEnd/>
          </a:ln>
          <a:effectLst/>
        </p:spPr>
        <p:txBody>
          <a:bodyPr wrap="square" lIns="36000" tIns="72000" rIns="36000" bIns="3600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08000" marR="0" lvl="0" indent="-108000" algn="just" fontAlgn="base">
              <a:lnSpc>
                <a:spcPct val="120000"/>
              </a:lnSpc>
              <a:spcBef>
                <a:spcPts val="600"/>
              </a:spcBef>
              <a:buClrTx/>
              <a:buSzPct val="100000"/>
              <a:buFont typeface="Arial" panose="020B0604020202020204" pitchFamily="34" charset="0"/>
              <a:buChar char="•"/>
              <a:tabLst/>
              <a:defRPr/>
            </a:pPr>
            <a:r>
              <a:rPr lang="ko-KR" altLang="en-US"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외국인 지분 한도</a:t>
            </a:r>
            <a:r>
              <a:rPr lang="en-US" altLang="ko-KR"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 </a:t>
            </a:r>
            <a:r>
              <a:rPr lang="ko-KR" altLang="en-US"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최대 </a:t>
            </a:r>
            <a:r>
              <a:rPr lang="en-US" altLang="ko-KR"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70% </a:t>
            </a:r>
            <a:r>
              <a:rPr lang="ko-KR" altLang="en-US"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제한요건</a:t>
            </a:r>
            <a:r>
              <a:rPr lang="en-US" altLang="ko-KR"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 </a:t>
            </a:r>
            <a:r>
              <a:rPr lang="ko-KR" altLang="en-US"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존재</a:t>
            </a:r>
            <a:endParaRPr lang="en-US" altLang="ko-KR"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endParaRPr>
          </a:p>
          <a:p>
            <a:pPr marL="265113" marR="0" lvl="0" indent="-173038" algn="just" fontAlgn="base">
              <a:lnSpc>
                <a:spcPct val="120000"/>
              </a:lnSpc>
              <a:spcBef>
                <a:spcPts val="600"/>
              </a:spcBef>
              <a:buClrTx/>
              <a:buSzPct val="100000"/>
              <a:buFontTx/>
              <a:buChar char="-"/>
              <a:tabLst/>
              <a:defRPr/>
            </a:pPr>
            <a:r>
              <a:rPr lang="en-US" altLang="ko-KR"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70%</a:t>
            </a:r>
            <a:r>
              <a:rPr lang="ko-KR" altLang="en-US"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의 경우도</a:t>
            </a:r>
            <a:r>
              <a:rPr lang="en-US" altLang="ko-KR"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 </a:t>
            </a:r>
            <a:r>
              <a:rPr lang="ko-KR" altLang="en-US"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업계 혁신 및 시장 합리화를 촉진을 고려하여 개별적으로 선정</a:t>
            </a:r>
            <a:endParaRPr lang="en-US" altLang="ko-KR"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endParaRPr>
          </a:p>
          <a:p>
            <a:pPr marL="265113" marR="0" lvl="0" indent="-173038" algn="just" fontAlgn="base">
              <a:lnSpc>
                <a:spcPct val="120000"/>
              </a:lnSpc>
              <a:spcBef>
                <a:spcPts val="600"/>
              </a:spcBef>
              <a:buClrTx/>
              <a:buSzPct val="100000"/>
              <a:buFontTx/>
              <a:buChar char="-"/>
              <a:tabLst/>
              <a:defRPr/>
            </a:pPr>
            <a:r>
              <a:rPr lang="ko-KR" altLang="en-US"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보험사업 인수의 경우</a:t>
            </a:r>
            <a:r>
              <a:rPr lang="en-US" altLang="ko-KR"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a:t>
            </a:r>
            <a:r>
              <a:rPr lang="ko-KR" altLang="en-US"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 </a:t>
            </a:r>
            <a:r>
              <a:rPr lang="en-US" altLang="ko-KR"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BNM</a:t>
            </a:r>
            <a:r>
              <a:rPr lang="ko-KR" altLang="en-US"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의 승인을 받아야 하며</a:t>
            </a:r>
            <a:r>
              <a:rPr lang="en-US" altLang="ko-KR"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a:t>
            </a:r>
            <a:r>
              <a:rPr lang="ko-KR" altLang="en-US"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 관련 인수 계획은 고등법원의 확인</a:t>
            </a:r>
            <a:r>
              <a:rPr lang="en-US" altLang="ko-KR"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(Confirmation)</a:t>
            </a:r>
            <a:r>
              <a:rPr lang="ko-KR" altLang="en-US"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을 받아야 함</a:t>
            </a:r>
          </a:p>
        </p:txBody>
      </p:sp>
      <p:sp>
        <p:nvSpPr>
          <p:cNvPr id="19" name="TextBox 18">
            <a:extLst>
              <a:ext uri="{FF2B5EF4-FFF2-40B4-BE49-F238E27FC236}">
                <a16:creationId xmlns:a16="http://schemas.microsoft.com/office/drawing/2014/main" id="{94E015F6-3865-91E6-BD0C-AB85328D6EAC}"/>
              </a:ext>
            </a:extLst>
          </p:cNvPr>
          <p:cNvSpPr txBox="1"/>
          <p:nvPr/>
        </p:nvSpPr>
        <p:spPr>
          <a:xfrm>
            <a:off x="488948" y="1230531"/>
            <a:ext cx="2866169" cy="400110"/>
          </a:xfrm>
          <a:prstGeom prst="rect">
            <a:avLst/>
          </a:prstGeom>
          <a:noFill/>
        </p:spPr>
        <p:txBody>
          <a:bodyPr wrap="none" lIns="0" tIns="0" rIns="0" bIns="0" rtlCol="0">
            <a:spAutoFit/>
          </a:bodyPr>
          <a:lstStyle/>
          <a:p>
            <a:pPr>
              <a:defRPr/>
            </a:pPr>
            <a:r>
              <a:rPr kumimoji="0" lang="ko-KR" altLang="en-US" sz="1300" b="0" i="0" u="none" strike="noStrike" kern="1200" cap="none" spc="0" normalizeH="0" baseline="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rPr>
              <a:t>말레이시아 감독기관 및 시장진입 관련 규제</a:t>
            </a:r>
          </a:p>
          <a:p>
            <a:pPr>
              <a:defRPr/>
            </a:pPr>
            <a:endParaRPr kumimoji="0" lang="ko-KR" altLang="en-US" sz="1300" b="0" i="0" u="none" strike="noStrike" kern="1200" cap="none" spc="0" normalizeH="0" baseline="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endParaRPr>
          </a:p>
        </p:txBody>
      </p:sp>
      <p:cxnSp>
        <p:nvCxnSpPr>
          <p:cNvPr id="20" name="직선 연결선 19">
            <a:extLst>
              <a:ext uri="{FF2B5EF4-FFF2-40B4-BE49-F238E27FC236}">
                <a16:creationId xmlns:a16="http://schemas.microsoft.com/office/drawing/2014/main" id="{0BD6BB45-6225-3328-9CBF-A5559AE02D2E}"/>
              </a:ext>
            </a:extLst>
          </p:cNvPr>
          <p:cNvCxnSpPr/>
          <p:nvPr/>
        </p:nvCxnSpPr>
        <p:spPr>
          <a:xfrm>
            <a:off x="488948" y="1196975"/>
            <a:ext cx="89388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1" name="직선 연결선 20">
            <a:extLst>
              <a:ext uri="{FF2B5EF4-FFF2-40B4-BE49-F238E27FC236}">
                <a16:creationId xmlns:a16="http://schemas.microsoft.com/office/drawing/2014/main" id="{E2F5B4A4-5FC4-A56F-2375-DF16BF0C6A49}"/>
              </a:ext>
            </a:extLst>
          </p:cNvPr>
          <p:cNvCxnSpPr/>
          <p:nvPr/>
        </p:nvCxnSpPr>
        <p:spPr>
          <a:xfrm>
            <a:off x="488948" y="1473812"/>
            <a:ext cx="89388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A02CBB15-AD86-F75A-0C22-1B435A5E69D7}"/>
              </a:ext>
            </a:extLst>
          </p:cNvPr>
          <p:cNvSpPr txBox="1"/>
          <p:nvPr/>
        </p:nvSpPr>
        <p:spPr>
          <a:xfrm>
            <a:off x="489000" y="5881851"/>
            <a:ext cx="8928000" cy="195814"/>
          </a:xfrm>
          <a:prstGeom prst="rect">
            <a:avLst/>
          </a:prstGeom>
          <a:noFill/>
          <a:ln>
            <a:noFill/>
          </a:ln>
        </p:spPr>
        <p:txBody>
          <a:bodyPr wrap="square" lIns="0" tIns="72000" rIns="0" bIns="0" rtlCol="0" anchor="t">
            <a:spAutoFit/>
          </a:bodyPr>
          <a:lstStyle>
            <a:defPPr>
              <a:defRPr lang="en-US"/>
            </a:defPPr>
            <a:lvl1pPr lvl="0">
              <a:defRPr sz="800">
                <a:ln>
                  <a:solidFill>
                    <a:prstClr val="white">
                      <a:lumMod val="75000"/>
                      <a:alpha val="0"/>
                    </a:prstClr>
                  </a:solidFill>
                </a:ln>
                <a:solidFill>
                  <a:prstClr val="white">
                    <a:lumMod val="50000"/>
                  </a:prstClr>
                </a:solidFill>
                <a:latin typeface="KoPub돋움체 Medium" panose="00000600000000000000" pitchFamily="2" charset="-127"/>
                <a:ea typeface="KoPub돋움체 Medium" panose="00000600000000000000" pitchFamily="2" charset="-127"/>
              </a:defRPr>
            </a:lvl1pPr>
          </a:lstStyle>
          <a:p>
            <a:r>
              <a:rPr lang="en-US" altLang="ko-KR" dirty="0">
                <a:solidFill>
                  <a:schemeClr val="bg1">
                    <a:lumMod val="50000"/>
                  </a:schemeClr>
                </a:solidFill>
              </a:rPr>
              <a:t>Source: Norton Rose Fulbright(2022), ‘2022: Insurance regulation in Asia Pacific’, </a:t>
            </a:r>
            <a:r>
              <a:rPr lang="ko-KR" altLang="en-US" dirty="0" err="1">
                <a:solidFill>
                  <a:schemeClr val="bg1">
                    <a:lumMod val="50000"/>
                  </a:schemeClr>
                </a:solidFill>
              </a:rPr>
              <a:t>삼정</a:t>
            </a:r>
            <a:r>
              <a:rPr lang="en-US" altLang="ko-KR" dirty="0">
                <a:solidFill>
                  <a:schemeClr val="bg1">
                    <a:lumMod val="50000"/>
                  </a:schemeClr>
                </a:solidFill>
              </a:rPr>
              <a:t>KPMG </a:t>
            </a:r>
            <a:r>
              <a:rPr lang="ko-KR" altLang="en-US" dirty="0">
                <a:solidFill>
                  <a:schemeClr val="bg1">
                    <a:lumMod val="50000"/>
                  </a:schemeClr>
                </a:solidFill>
              </a:rPr>
              <a:t>경제연구원 재구성</a:t>
            </a:r>
            <a:endParaRPr lang="en-US" altLang="ko-KR" dirty="0">
              <a:solidFill>
                <a:schemeClr val="bg1">
                  <a:lumMod val="50000"/>
                </a:schemeClr>
              </a:solidFill>
            </a:endParaRPr>
          </a:p>
        </p:txBody>
      </p:sp>
      <p:grpSp>
        <p:nvGrpSpPr>
          <p:cNvPr id="5" name="그룹 4">
            <a:extLst>
              <a:ext uri="{FF2B5EF4-FFF2-40B4-BE49-F238E27FC236}">
                <a16:creationId xmlns:a16="http://schemas.microsoft.com/office/drawing/2014/main" id="{2339F0AE-98CF-ECAB-E26C-1FC353A2466D}"/>
              </a:ext>
            </a:extLst>
          </p:cNvPr>
          <p:cNvGrpSpPr/>
          <p:nvPr/>
        </p:nvGrpSpPr>
        <p:grpSpPr>
          <a:xfrm>
            <a:off x="7601665" y="457150"/>
            <a:ext cx="2158277" cy="565347"/>
            <a:chOff x="7601665" y="457150"/>
            <a:chExt cx="2158277" cy="565347"/>
          </a:xfrm>
        </p:grpSpPr>
        <p:pic>
          <p:nvPicPr>
            <p:cNvPr id="6" name="그림 5" descr="지도이(가) 표시된 사진&#10;&#10;자동 생성된 설명">
              <a:extLst>
                <a:ext uri="{FF2B5EF4-FFF2-40B4-BE49-F238E27FC236}">
                  <a16:creationId xmlns:a16="http://schemas.microsoft.com/office/drawing/2014/main" id="{4C9596AA-371D-760D-D8CC-77D6EE7848C1}"/>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contrast="-40000"/>
                      </a14:imgEffect>
                    </a14:imgLayer>
                  </a14:imgProps>
                </a:ext>
              </a:extLst>
            </a:blip>
            <a:stretch>
              <a:fillRect/>
            </a:stretch>
          </p:blipFill>
          <p:spPr>
            <a:xfrm>
              <a:off x="8071806" y="457150"/>
              <a:ext cx="1688136" cy="565347"/>
            </a:xfrm>
            <a:prstGeom prst="rect">
              <a:avLst/>
            </a:prstGeom>
          </p:spPr>
        </p:pic>
        <p:pic>
          <p:nvPicPr>
            <p:cNvPr id="12" name="그림 11">
              <a:extLst>
                <a:ext uri="{FF2B5EF4-FFF2-40B4-BE49-F238E27FC236}">
                  <a16:creationId xmlns:a16="http://schemas.microsoft.com/office/drawing/2014/main" id="{FD1F3081-9259-2C0E-B773-AD6ABA946009}"/>
                </a:ext>
              </a:extLst>
            </p:cNvPr>
            <p:cNvPicPr>
              <a:picLocks noChangeAspect="1"/>
            </p:cNvPicPr>
            <p:nvPr/>
          </p:nvPicPr>
          <p:blipFill>
            <a:blip r:embed="rId5"/>
            <a:srcRect/>
            <a:stretch/>
          </p:blipFill>
          <p:spPr>
            <a:xfrm>
              <a:off x="7601665" y="579882"/>
              <a:ext cx="414358" cy="414358"/>
            </a:xfrm>
            <a:prstGeom prst="rect">
              <a:avLst/>
            </a:prstGeom>
          </p:spPr>
        </p:pic>
        <p:sp>
          <p:nvSpPr>
            <p:cNvPr id="13" name="제목 3">
              <a:extLst>
                <a:ext uri="{FF2B5EF4-FFF2-40B4-BE49-F238E27FC236}">
                  <a16:creationId xmlns:a16="http://schemas.microsoft.com/office/drawing/2014/main" id="{FC9DBAD9-284D-3D8F-60CC-B269DF2561C4}"/>
                </a:ext>
              </a:extLst>
            </p:cNvPr>
            <p:cNvSpPr txBox="1">
              <a:spLocks/>
            </p:cNvSpPr>
            <p:nvPr/>
          </p:nvSpPr>
          <p:spPr>
            <a:xfrm>
              <a:off x="8071805" y="606616"/>
              <a:ext cx="1477782" cy="334294"/>
            </a:xfrm>
            <a:prstGeom prst="rect">
              <a:avLst/>
            </a:prstGeom>
          </p:spPr>
          <p:txBody>
            <a:bodyPr wrap="none" lIns="0" tIns="0" rIns="0" bIns="0" anchor="b" anchorCtr="0">
              <a:noAutofit/>
            </a:bodyPr>
            <a:lstStyle>
              <a:defPPr>
                <a:defRPr lang="en-US"/>
              </a:defPPr>
              <a:lvl1pPr marR="0" lvl="0" indent="539750" fontAlgn="auto">
                <a:lnSpc>
                  <a:spcPct val="100000"/>
                </a:lnSpc>
                <a:spcBef>
                  <a:spcPts val="0"/>
                </a:spcBef>
                <a:spcAft>
                  <a:spcPts val="0"/>
                </a:spcAft>
                <a:buClrTx/>
                <a:buSzTx/>
                <a:buFontTx/>
                <a:buNone/>
                <a:tabLst/>
                <a:defRPr sz="2400" b="0" i="0">
                  <a:ln>
                    <a:solidFill>
                      <a:prstClr val="white">
                        <a:lumMod val="75000"/>
                        <a:alpha val="0"/>
                      </a:prstClr>
                    </a:solidFill>
                  </a:ln>
                  <a:solidFill>
                    <a:schemeClr val="bg1"/>
                  </a:solidFill>
                  <a:latin typeface="KoPub돋움체 Bold" panose="00000800000000000000" pitchFamily="2" charset="-127"/>
                  <a:ea typeface="KoPub돋움체 Bold" panose="00000800000000000000" pitchFamily="2" charset="-127"/>
                  <a:cs typeface="KoPub돋움체 Medium" panose="02020603020101020101" pitchFamily="18" charset="-127"/>
                </a:defRPr>
              </a:lvl1pPr>
            </a:lstStyle>
            <a:p>
              <a:pPr marR="0" lvl="0" indent="0" defTabSz="914400" rtl="0" eaLnBrk="1" fontAlgn="auto" latinLnBrk="0" hangingPunct="1">
                <a:lnSpc>
                  <a:spcPct val="100000"/>
                </a:lnSpc>
                <a:spcBef>
                  <a:spcPts val="0"/>
                </a:spcBef>
                <a:spcAft>
                  <a:spcPts val="0"/>
                </a:spcAft>
                <a:buClrTx/>
                <a:buSzTx/>
                <a:buFontTx/>
                <a:buNone/>
                <a:tabLst/>
                <a:defRPr/>
              </a:pPr>
              <a:r>
                <a:rPr lang="ko-KR" altLang="en-US" sz="2000" dirty="0">
                  <a:ln>
                    <a:solidFill>
                      <a:prstClr val="white">
                        <a:lumMod val="75000"/>
                        <a:alpha val="0"/>
                      </a:prstClr>
                    </a:solidFill>
                  </a:ln>
                  <a:solidFill>
                    <a:schemeClr val="tx1">
                      <a:lumMod val="75000"/>
                      <a:lumOff val="25000"/>
                    </a:schemeClr>
                  </a:solidFill>
                </a:rPr>
                <a:t>말레이시아</a:t>
              </a:r>
              <a:endParaRPr lang="en-US" altLang="ko-KR" sz="2000" dirty="0">
                <a:ln>
                  <a:solidFill>
                    <a:prstClr val="white">
                      <a:lumMod val="75000"/>
                      <a:alpha val="0"/>
                    </a:prstClr>
                  </a:solidFill>
                </a:ln>
                <a:solidFill>
                  <a:schemeClr val="tx1">
                    <a:lumMod val="75000"/>
                    <a:lumOff val="25000"/>
                  </a:schemeClr>
                </a:solidFill>
              </a:endParaRPr>
            </a:p>
          </p:txBody>
        </p:sp>
      </p:grpSp>
      <p:sp>
        <p:nvSpPr>
          <p:cNvPr id="14" name="사각형: 둥근 모서리 13">
            <a:extLst>
              <a:ext uri="{FF2B5EF4-FFF2-40B4-BE49-F238E27FC236}">
                <a16:creationId xmlns:a16="http://schemas.microsoft.com/office/drawing/2014/main" id="{74722825-7C5B-AFA3-0168-38330B12C2B1}"/>
              </a:ext>
            </a:extLst>
          </p:cNvPr>
          <p:cNvSpPr/>
          <p:nvPr/>
        </p:nvSpPr>
        <p:spPr>
          <a:xfrm>
            <a:off x="500982" y="1628311"/>
            <a:ext cx="1021885" cy="255468"/>
          </a:xfrm>
          <a:prstGeom prst="roundRect">
            <a:avLst>
              <a:gd name="adj" fmla="val 0"/>
            </a:avLst>
          </a:prstGeom>
          <a:noFill/>
          <a:ln>
            <a:noFill/>
          </a:ln>
        </p:spPr>
        <p:style>
          <a:lnRef idx="0">
            <a:scrgbClr r="0" g="0" b="0"/>
          </a:lnRef>
          <a:fillRef idx="0">
            <a:scrgbClr r="0" g="0" b="0"/>
          </a:fillRef>
          <a:effectRef idx="0">
            <a:scrgbClr r="0" g="0" b="0"/>
          </a:effectRef>
          <a:fontRef idx="minor">
            <a:schemeClr val="lt1"/>
          </a:fontRef>
        </p:style>
        <p:txBody>
          <a:bodyPr rtlCol="0" anchor="ctr"/>
          <a:lstStyle/>
          <a:p>
            <a:pPr fontAlgn="ctr" latinLnBrk="1"/>
            <a:r>
              <a:rPr lang="ko-KR" altLang="en-US" sz="1100" b="1" dirty="0">
                <a:ln>
                  <a:solidFill>
                    <a:srgbClr val="1758E3">
                      <a:alpha val="0"/>
                    </a:srgbClr>
                  </a:solidFill>
                </a:ln>
                <a:solidFill>
                  <a:srgbClr val="00A4F6"/>
                </a:solidFill>
                <a:latin typeface="+mj-ea"/>
                <a:ea typeface="+mj-ea"/>
              </a:rPr>
              <a:t>감독기관</a:t>
            </a:r>
            <a:endParaRPr lang="ko-KR" altLang="ko-KR" sz="1100" b="1" dirty="0">
              <a:ln>
                <a:solidFill>
                  <a:srgbClr val="1758E3">
                    <a:alpha val="0"/>
                  </a:srgbClr>
                </a:solidFill>
              </a:ln>
              <a:solidFill>
                <a:srgbClr val="00A4F6"/>
              </a:solidFill>
              <a:latin typeface="+mj-ea"/>
              <a:ea typeface="+mj-ea"/>
            </a:endParaRPr>
          </a:p>
        </p:txBody>
      </p:sp>
      <p:grpSp>
        <p:nvGrpSpPr>
          <p:cNvPr id="18" name="그룹 17">
            <a:extLst>
              <a:ext uri="{FF2B5EF4-FFF2-40B4-BE49-F238E27FC236}">
                <a16:creationId xmlns:a16="http://schemas.microsoft.com/office/drawing/2014/main" id="{9C1278AE-4DA7-2213-1BC6-8872DEBCD517}"/>
              </a:ext>
            </a:extLst>
          </p:cNvPr>
          <p:cNvGrpSpPr/>
          <p:nvPr/>
        </p:nvGrpSpPr>
        <p:grpSpPr>
          <a:xfrm>
            <a:off x="488948" y="1883779"/>
            <a:ext cx="4285071" cy="0"/>
            <a:chOff x="488948" y="1883779"/>
            <a:chExt cx="4285071" cy="0"/>
          </a:xfrm>
        </p:grpSpPr>
        <p:cxnSp>
          <p:nvCxnSpPr>
            <p:cNvPr id="22" name="직선 연결선 21">
              <a:extLst>
                <a:ext uri="{FF2B5EF4-FFF2-40B4-BE49-F238E27FC236}">
                  <a16:creationId xmlns:a16="http://schemas.microsoft.com/office/drawing/2014/main" id="{A77C7E6A-0B94-FD5E-1AF3-16F56CEA1A0B}"/>
                </a:ext>
              </a:extLst>
            </p:cNvPr>
            <p:cNvCxnSpPr>
              <a:cxnSpLocks/>
            </p:cNvCxnSpPr>
            <p:nvPr/>
          </p:nvCxnSpPr>
          <p:spPr>
            <a:xfrm>
              <a:off x="488948" y="1883779"/>
              <a:ext cx="4285071" cy="0"/>
            </a:xfrm>
            <a:prstGeom prst="line">
              <a:avLst/>
            </a:prstGeom>
            <a:ln w="28575">
              <a:solidFill>
                <a:srgbClr val="99E3FB"/>
              </a:solidFill>
            </a:ln>
          </p:spPr>
          <p:style>
            <a:lnRef idx="1">
              <a:schemeClr val="accent1"/>
            </a:lnRef>
            <a:fillRef idx="0">
              <a:schemeClr val="accent1"/>
            </a:fillRef>
            <a:effectRef idx="0">
              <a:schemeClr val="accent1"/>
            </a:effectRef>
            <a:fontRef idx="minor">
              <a:schemeClr val="tx1"/>
            </a:fontRef>
          </p:style>
        </p:cxnSp>
        <p:cxnSp>
          <p:nvCxnSpPr>
            <p:cNvPr id="23" name="직선 연결선 22">
              <a:extLst>
                <a:ext uri="{FF2B5EF4-FFF2-40B4-BE49-F238E27FC236}">
                  <a16:creationId xmlns:a16="http://schemas.microsoft.com/office/drawing/2014/main" id="{532C87A8-9330-1F49-5A03-0BD57A8A4240}"/>
                </a:ext>
              </a:extLst>
            </p:cNvPr>
            <p:cNvCxnSpPr>
              <a:cxnSpLocks/>
            </p:cNvCxnSpPr>
            <p:nvPr/>
          </p:nvCxnSpPr>
          <p:spPr>
            <a:xfrm>
              <a:off x="488948" y="1883779"/>
              <a:ext cx="1053722" cy="0"/>
            </a:xfrm>
            <a:prstGeom prst="line">
              <a:avLst/>
            </a:prstGeom>
            <a:ln w="28575">
              <a:solidFill>
                <a:srgbClr val="00A4F6"/>
              </a:solidFill>
            </a:ln>
          </p:spPr>
          <p:style>
            <a:lnRef idx="1">
              <a:schemeClr val="accent1"/>
            </a:lnRef>
            <a:fillRef idx="0">
              <a:schemeClr val="accent1"/>
            </a:fillRef>
            <a:effectRef idx="0">
              <a:schemeClr val="accent1"/>
            </a:effectRef>
            <a:fontRef idx="minor">
              <a:schemeClr val="tx1"/>
            </a:fontRef>
          </p:style>
        </p:cxnSp>
      </p:grpSp>
      <p:sp>
        <p:nvSpPr>
          <p:cNvPr id="24" name="사각형: 둥근 모서리 23">
            <a:extLst>
              <a:ext uri="{FF2B5EF4-FFF2-40B4-BE49-F238E27FC236}">
                <a16:creationId xmlns:a16="http://schemas.microsoft.com/office/drawing/2014/main" id="{94CA2762-A6FC-72BA-8E3C-E8D7CF00AEC2}"/>
              </a:ext>
            </a:extLst>
          </p:cNvPr>
          <p:cNvSpPr/>
          <p:nvPr/>
        </p:nvSpPr>
        <p:spPr>
          <a:xfrm>
            <a:off x="5132388" y="1628311"/>
            <a:ext cx="1270331" cy="255468"/>
          </a:xfrm>
          <a:prstGeom prst="roundRect">
            <a:avLst/>
          </a:prstGeom>
          <a:noFill/>
          <a:ln>
            <a:noFill/>
          </a:ln>
        </p:spPr>
        <p:style>
          <a:lnRef idx="0">
            <a:scrgbClr r="0" g="0" b="0"/>
          </a:lnRef>
          <a:fillRef idx="0">
            <a:scrgbClr r="0" g="0" b="0"/>
          </a:fillRef>
          <a:effectRef idx="0">
            <a:scrgbClr r="0" g="0" b="0"/>
          </a:effectRef>
          <a:fontRef idx="minor">
            <a:schemeClr val="lt1"/>
          </a:fontRef>
        </p:style>
        <p:txBody>
          <a:bodyPr rtlCol="0" anchor="ctr"/>
          <a:lstStyle/>
          <a:p>
            <a:pPr fontAlgn="ctr" latinLnBrk="1"/>
            <a:r>
              <a:rPr lang="ko-KR" altLang="en-US" sz="1100" b="1" dirty="0">
                <a:ln>
                  <a:solidFill>
                    <a:srgbClr val="1758E3">
                      <a:alpha val="0"/>
                    </a:srgbClr>
                  </a:solidFill>
                </a:ln>
                <a:solidFill>
                  <a:srgbClr val="00A4F6"/>
                </a:solidFill>
                <a:latin typeface="+mj-ea"/>
                <a:ea typeface="+mj-ea"/>
              </a:rPr>
              <a:t>최소 자본금</a:t>
            </a:r>
            <a:endParaRPr lang="ko-KR" altLang="ko-KR" sz="1100" b="1" dirty="0">
              <a:ln>
                <a:solidFill>
                  <a:srgbClr val="1758E3">
                    <a:alpha val="0"/>
                  </a:srgbClr>
                </a:solidFill>
              </a:ln>
              <a:solidFill>
                <a:srgbClr val="00A4F6"/>
              </a:solidFill>
              <a:latin typeface="+mj-ea"/>
              <a:ea typeface="+mj-ea"/>
            </a:endParaRPr>
          </a:p>
        </p:txBody>
      </p:sp>
      <p:sp>
        <p:nvSpPr>
          <p:cNvPr id="25" name="사각형: 둥근 모서리 24">
            <a:extLst>
              <a:ext uri="{FF2B5EF4-FFF2-40B4-BE49-F238E27FC236}">
                <a16:creationId xmlns:a16="http://schemas.microsoft.com/office/drawing/2014/main" id="{30E22CDB-4E3B-88C0-A729-2DD5D308BF91}"/>
              </a:ext>
            </a:extLst>
          </p:cNvPr>
          <p:cNvSpPr/>
          <p:nvPr/>
        </p:nvSpPr>
        <p:spPr>
          <a:xfrm>
            <a:off x="491596" y="4082011"/>
            <a:ext cx="1270331" cy="255468"/>
          </a:xfrm>
          <a:prstGeom prst="roundRect">
            <a:avLst/>
          </a:prstGeom>
          <a:noFill/>
          <a:ln>
            <a:noFill/>
          </a:ln>
        </p:spPr>
        <p:style>
          <a:lnRef idx="0">
            <a:scrgbClr r="0" g="0" b="0"/>
          </a:lnRef>
          <a:fillRef idx="0">
            <a:scrgbClr r="0" g="0" b="0"/>
          </a:fillRef>
          <a:effectRef idx="0">
            <a:scrgbClr r="0" g="0" b="0"/>
          </a:effectRef>
          <a:fontRef idx="minor">
            <a:schemeClr val="lt1"/>
          </a:fontRef>
        </p:style>
        <p:txBody>
          <a:bodyPr rtlCol="0" anchor="ctr"/>
          <a:lstStyle/>
          <a:p>
            <a:pPr fontAlgn="ctr" latinLnBrk="1"/>
            <a:r>
              <a:rPr lang="ko-KR" altLang="en-US" sz="1100" b="1" dirty="0">
                <a:ln>
                  <a:solidFill>
                    <a:srgbClr val="1758E3">
                      <a:alpha val="0"/>
                    </a:srgbClr>
                  </a:solidFill>
                </a:ln>
                <a:solidFill>
                  <a:srgbClr val="00A4F6"/>
                </a:solidFill>
                <a:latin typeface="+mj-ea"/>
                <a:ea typeface="+mj-ea"/>
              </a:rPr>
              <a:t>외국인직접투자</a:t>
            </a:r>
            <a:endParaRPr lang="ko-KR" altLang="ko-KR" sz="1100" b="1" dirty="0">
              <a:ln>
                <a:solidFill>
                  <a:srgbClr val="1758E3">
                    <a:alpha val="0"/>
                  </a:srgbClr>
                </a:solidFill>
              </a:ln>
              <a:solidFill>
                <a:srgbClr val="00A4F6"/>
              </a:solidFill>
              <a:latin typeface="+mj-ea"/>
              <a:ea typeface="+mj-ea"/>
            </a:endParaRPr>
          </a:p>
        </p:txBody>
      </p:sp>
      <p:grpSp>
        <p:nvGrpSpPr>
          <p:cNvPr id="26" name="그룹 25">
            <a:extLst>
              <a:ext uri="{FF2B5EF4-FFF2-40B4-BE49-F238E27FC236}">
                <a16:creationId xmlns:a16="http://schemas.microsoft.com/office/drawing/2014/main" id="{D1F92451-311F-70ED-1CD1-CC0A6252C552}"/>
              </a:ext>
            </a:extLst>
          </p:cNvPr>
          <p:cNvGrpSpPr/>
          <p:nvPr/>
        </p:nvGrpSpPr>
        <p:grpSpPr>
          <a:xfrm>
            <a:off x="488948" y="4336360"/>
            <a:ext cx="4274438" cy="0"/>
            <a:chOff x="488948" y="1883779"/>
            <a:chExt cx="4274438" cy="0"/>
          </a:xfrm>
        </p:grpSpPr>
        <p:cxnSp>
          <p:nvCxnSpPr>
            <p:cNvPr id="27" name="직선 연결선 26">
              <a:extLst>
                <a:ext uri="{FF2B5EF4-FFF2-40B4-BE49-F238E27FC236}">
                  <a16:creationId xmlns:a16="http://schemas.microsoft.com/office/drawing/2014/main" id="{AB2E72B4-F811-7C42-C247-B36B1B4258B1}"/>
                </a:ext>
              </a:extLst>
            </p:cNvPr>
            <p:cNvCxnSpPr>
              <a:cxnSpLocks/>
            </p:cNvCxnSpPr>
            <p:nvPr/>
          </p:nvCxnSpPr>
          <p:spPr>
            <a:xfrm>
              <a:off x="488948" y="1883779"/>
              <a:ext cx="4274438" cy="0"/>
            </a:xfrm>
            <a:prstGeom prst="line">
              <a:avLst/>
            </a:prstGeom>
            <a:ln w="28575">
              <a:solidFill>
                <a:srgbClr val="99E3FB"/>
              </a:solidFill>
            </a:ln>
          </p:spPr>
          <p:style>
            <a:lnRef idx="1">
              <a:schemeClr val="accent1"/>
            </a:lnRef>
            <a:fillRef idx="0">
              <a:schemeClr val="accent1"/>
            </a:fillRef>
            <a:effectRef idx="0">
              <a:schemeClr val="accent1"/>
            </a:effectRef>
            <a:fontRef idx="minor">
              <a:schemeClr val="tx1"/>
            </a:fontRef>
          </p:style>
        </p:cxnSp>
        <p:cxnSp>
          <p:nvCxnSpPr>
            <p:cNvPr id="28" name="직선 연결선 27">
              <a:extLst>
                <a:ext uri="{FF2B5EF4-FFF2-40B4-BE49-F238E27FC236}">
                  <a16:creationId xmlns:a16="http://schemas.microsoft.com/office/drawing/2014/main" id="{E1308663-9756-44B9-2759-F62253C790E2}"/>
                </a:ext>
              </a:extLst>
            </p:cNvPr>
            <p:cNvCxnSpPr>
              <a:cxnSpLocks/>
            </p:cNvCxnSpPr>
            <p:nvPr/>
          </p:nvCxnSpPr>
          <p:spPr>
            <a:xfrm>
              <a:off x="488948" y="1883779"/>
              <a:ext cx="1053722" cy="0"/>
            </a:xfrm>
            <a:prstGeom prst="line">
              <a:avLst/>
            </a:prstGeom>
            <a:ln w="28575">
              <a:solidFill>
                <a:srgbClr val="00A4F6"/>
              </a:solidFill>
            </a:ln>
          </p:spPr>
          <p:style>
            <a:lnRef idx="1">
              <a:schemeClr val="accent1"/>
            </a:lnRef>
            <a:fillRef idx="0">
              <a:schemeClr val="accent1"/>
            </a:fillRef>
            <a:effectRef idx="0">
              <a:schemeClr val="accent1"/>
            </a:effectRef>
            <a:fontRef idx="minor">
              <a:schemeClr val="tx1"/>
            </a:fontRef>
          </p:style>
        </p:cxnSp>
      </p:grpSp>
      <p:grpSp>
        <p:nvGrpSpPr>
          <p:cNvPr id="29" name="그룹 28">
            <a:extLst>
              <a:ext uri="{FF2B5EF4-FFF2-40B4-BE49-F238E27FC236}">
                <a16:creationId xmlns:a16="http://schemas.microsoft.com/office/drawing/2014/main" id="{E96A7135-D6F7-9682-8807-3227EC79F3C9}"/>
              </a:ext>
            </a:extLst>
          </p:cNvPr>
          <p:cNvGrpSpPr/>
          <p:nvPr/>
        </p:nvGrpSpPr>
        <p:grpSpPr>
          <a:xfrm>
            <a:off x="5132388" y="1883779"/>
            <a:ext cx="4277426" cy="0"/>
            <a:chOff x="488948" y="1883779"/>
            <a:chExt cx="4277426" cy="0"/>
          </a:xfrm>
        </p:grpSpPr>
        <p:cxnSp>
          <p:nvCxnSpPr>
            <p:cNvPr id="30" name="직선 연결선 29">
              <a:extLst>
                <a:ext uri="{FF2B5EF4-FFF2-40B4-BE49-F238E27FC236}">
                  <a16:creationId xmlns:a16="http://schemas.microsoft.com/office/drawing/2014/main" id="{6A56FCB1-CD00-606F-95EA-DB9C83DE5F44}"/>
                </a:ext>
              </a:extLst>
            </p:cNvPr>
            <p:cNvCxnSpPr>
              <a:cxnSpLocks/>
            </p:cNvCxnSpPr>
            <p:nvPr/>
          </p:nvCxnSpPr>
          <p:spPr>
            <a:xfrm>
              <a:off x="488948" y="1883779"/>
              <a:ext cx="4277426" cy="0"/>
            </a:xfrm>
            <a:prstGeom prst="line">
              <a:avLst/>
            </a:prstGeom>
            <a:ln w="28575">
              <a:solidFill>
                <a:srgbClr val="99E3FB"/>
              </a:solidFill>
            </a:ln>
          </p:spPr>
          <p:style>
            <a:lnRef idx="1">
              <a:schemeClr val="accent1"/>
            </a:lnRef>
            <a:fillRef idx="0">
              <a:schemeClr val="accent1"/>
            </a:fillRef>
            <a:effectRef idx="0">
              <a:schemeClr val="accent1"/>
            </a:effectRef>
            <a:fontRef idx="minor">
              <a:schemeClr val="tx1"/>
            </a:fontRef>
          </p:style>
        </p:cxnSp>
        <p:cxnSp>
          <p:nvCxnSpPr>
            <p:cNvPr id="31" name="직선 연결선 30">
              <a:extLst>
                <a:ext uri="{FF2B5EF4-FFF2-40B4-BE49-F238E27FC236}">
                  <a16:creationId xmlns:a16="http://schemas.microsoft.com/office/drawing/2014/main" id="{28D1D319-5D97-277E-2BFB-6A9DCDB962E8}"/>
                </a:ext>
              </a:extLst>
            </p:cNvPr>
            <p:cNvCxnSpPr>
              <a:cxnSpLocks/>
            </p:cNvCxnSpPr>
            <p:nvPr/>
          </p:nvCxnSpPr>
          <p:spPr>
            <a:xfrm>
              <a:off x="488948" y="1883779"/>
              <a:ext cx="1053722" cy="0"/>
            </a:xfrm>
            <a:prstGeom prst="line">
              <a:avLst/>
            </a:prstGeom>
            <a:ln w="28575">
              <a:solidFill>
                <a:srgbClr val="00A4F6"/>
              </a:solidFill>
            </a:ln>
          </p:spPr>
          <p:style>
            <a:lnRef idx="1">
              <a:schemeClr val="accent1"/>
            </a:lnRef>
            <a:fillRef idx="0">
              <a:schemeClr val="accent1"/>
            </a:fillRef>
            <a:effectRef idx="0">
              <a:schemeClr val="accent1"/>
            </a:effectRef>
            <a:fontRef idx="minor">
              <a:schemeClr val="tx1"/>
            </a:fontRef>
          </p:style>
        </p:cxnSp>
      </p:grpSp>
      <p:sp>
        <p:nvSpPr>
          <p:cNvPr id="38" name="사각형: 둥근 모서리 37">
            <a:extLst>
              <a:ext uri="{FF2B5EF4-FFF2-40B4-BE49-F238E27FC236}">
                <a16:creationId xmlns:a16="http://schemas.microsoft.com/office/drawing/2014/main" id="{88ADE65E-114D-146C-1475-3FB6472C9008}"/>
              </a:ext>
            </a:extLst>
          </p:cNvPr>
          <p:cNvSpPr/>
          <p:nvPr/>
        </p:nvSpPr>
        <p:spPr>
          <a:xfrm>
            <a:off x="5132388" y="4084431"/>
            <a:ext cx="1270331" cy="255468"/>
          </a:xfrm>
          <a:prstGeom prst="roundRect">
            <a:avLst/>
          </a:prstGeom>
          <a:noFill/>
          <a:ln>
            <a:noFill/>
          </a:ln>
        </p:spPr>
        <p:style>
          <a:lnRef idx="0">
            <a:scrgbClr r="0" g="0" b="0"/>
          </a:lnRef>
          <a:fillRef idx="0">
            <a:scrgbClr r="0" g="0" b="0"/>
          </a:fillRef>
          <a:effectRef idx="0">
            <a:scrgbClr r="0" g="0" b="0"/>
          </a:effectRef>
          <a:fontRef idx="minor">
            <a:schemeClr val="lt1"/>
          </a:fontRef>
        </p:style>
        <p:txBody>
          <a:bodyPr rtlCol="0" anchor="ctr"/>
          <a:lstStyle/>
          <a:p>
            <a:pPr fontAlgn="ctr" latinLnBrk="1"/>
            <a:r>
              <a:rPr lang="ko-KR" altLang="en-US" sz="1100" b="1" dirty="0">
                <a:ln>
                  <a:solidFill>
                    <a:srgbClr val="1758E3">
                      <a:alpha val="0"/>
                    </a:srgbClr>
                  </a:solidFill>
                </a:ln>
                <a:solidFill>
                  <a:srgbClr val="00A4F6"/>
                </a:solidFill>
                <a:latin typeface="+mj-ea"/>
                <a:ea typeface="+mj-ea"/>
              </a:rPr>
              <a:t>규제 체계</a:t>
            </a:r>
            <a:endParaRPr lang="ko-KR" altLang="ko-KR" sz="1100" b="1" dirty="0">
              <a:ln>
                <a:solidFill>
                  <a:srgbClr val="1758E3">
                    <a:alpha val="0"/>
                  </a:srgbClr>
                </a:solidFill>
              </a:ln>
              <a:solidFill>
                <a:srgbClr val="00A4F6"/>
              </a:solidFill>
              <a:latin typeface="+mj-ea"/>
              <a:ea typeface="+mj-ea"/>
            </a:endParaRPr>
          </a:p>
        </p:txBody>
      </p:sp>
      <p:grpSp>
        <p:nvGrpSpPr>
          <p:cNvPr id="39" name="그룹 38">
            <a:extLst>
              <a:ext uri="{FF2B5EF4-FFF2-40B4-BE49-F238E27FC236}">
                <a16:creationId xmlns:a16="http://schemas.microsoft.com/office/drawing/2014/main" id="{623C36BA-1929-CF9D-F296-D2321F79EFC8}"/>
              </a:ext>
            </a:extLst>
          </p:cNvPr>
          <p:cNvGrpSpPr/>
          <p:nvPr/>
        </p:nvGrpSpPr>
        <p:grpSpPr>
          <a:xfrm>
            <a:off x="5132388" y="4339899"/>
            <a:ext cx="4277426" cy="0"/>
            <a:chOff x="488948" y="1883779"/>
            <a:chExt cx="4277426" cy="0"/>
          </a:xfrm>
        </p:grpSpPr>
        <p:cxnSp>
          <p:nvCxnSpPr>
            <p:cNvPr id="40" name="직선 연결선 39">
              <a:extLst>
                <a:ext uri="{FF2B5EF4-FFF2-40B4-BE49-F238E27FC236}">
                  <a16:creationId xmlns:a16="http://schemas.microsoft.com/office/drawing/2014/main" id="{41814E70-CE5F-8E6C-1658-03C1EB9018D7}"/>
                </a:ext>
              </a:extLst>
            </p:cNvPr>
            <p:cNvCxnSpPr>
              <a:cxnSpLocks/>
            </p:cNvCxnSpPr>
            <p:nvPr/>
          </p:nvCxnSpPr>
          <p:spPr>
            <a:xfrm>
              <a:off x="488948" y="1883779"/>
              <a:ext cx="4277426" cy="0"/>
            </a:xfrm>
            <a:prstGeom prst="line">
              <a:avLst/>
            </a:prstGeom>
            <a:ln w="28575">
              <a:solidFill>
                <a:srgbClr val="99E3FB"/>
              </a:solidFill>
            </a:ln>
          </p:spPr>
          <p:style>
            <a:lnRef idx="1">
              <a:schemeClr val="accent1"/>
            </a:lnRef>
            <a:fillRef idx="0">
              <a:schemeClr val="accent1"/>
            </a:fillRef>
            <a:effectRef idx="0">
              <a:schemeClr val="accent1"/>
            </a:effectRef>
            <a:fontRef idx="minor">
              <a:schemeClr val="tx1"/>
            </a:fontRef>
          </p:style>
        </p:cxnSp>
        <p:cxnSp>
          <p:nvCxnSpPr>
            <p:cNvPr id="41" name="직선 연결선 40">
              <a:extLst>
                <a:ext uri="{FF2B5EF4-FFF2-40B4-BE49-F238E27FC236}">
                  <a16:creationId xmlns:a16="http://schemas.microsoft.com/office/drawing/2014/main" id="{F7FD90BE-A145-2AA3-35B0-48F250CA3A2F}"/>
                </a:ext>
              </a:extLst>
            </p:cNvPr>
            <p:cNvCxnSpPr>
              <a:cxnSpLocks/>
            </p:cNvCxnSpPr>
            <p:nvPr/>
          </p:nvCxnSpPr>
          <p:spPr>
            <a:xfrm>
              <a:off x="488948" y="1883779"/>
              <a:ext cx="1053722" cy="0"/>
            </a:xfrm>
            <a:prstGeom prst="line">
              <a:avLst/>
            </a:prstGeom>
            <a:ln w="28575">
              <a:solidFill>
                <a:srgbClr val="00A4F6"/>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8990010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텍스트 개체 틀 5">
            <a:extLst>
              <a:ext uri="{FF2B5EF4-FFF2-40B4-BE49-F238E27FC236}">
                <a16:creationId xmlns:a16="http://schemas.microsoft.com/office/drawing/2014/main" id="{63A848A3-896E-4E84-AD4F-8E412418E876}"/>
              </a:ext>
            </a:extLst>
          </p:cNvPr>
          <p:cNvSpPr>
            <a:spLocks noGrp="1"/>
          </p:cNvSpPr>
          <p:nvPr>
            <p:ph type="body" sz="quarter" idx="10"/>
          </p:nvPr>
        </p:nvSpPr>
        <p:spPr>
          <a:xfrm>
            <a:off x="488949" y="333149"/>
            <a:ext cx="8928101" cy="184666"/>
          </a:xfrm>
        </p:spPr>
        <p:txBody>
          <a:bodyPr/>
          <a:lstStyle/>
          <a:p>
            <a:r>
              <a:rPr lang="en-US" altLang="ko-KR" dirty="0"/>
              <a:t>I. </a:t>
            </a:r>
            <a:r>
              <a:rPr lang="ko-KR" altLang="en-US" dirty="0"/>
              <a:t>국내 보험산업의 돌파구</a:t>
            </a:r>
            <a:r>
              <a:rPr lang="en-US" altLang="ko-KR" dirty="0"/>
              <a:t>, </a:t>
            </a:r>
            <a:r>
              <a:rPr lang="ko-KR" altLang="en-US" dirty="0"/>
              <a:t>왜 신흥 아시아 태평양 시장인가</a:t>
            </a:r>
            <a:r>
              <a:rPr lang="en-US" altLang="ko-KR" dirty="0"/>
              <a:t>?</a:t>
            </a:r>
            <a:endParaRPr lang="ko-KR" altLang="en-US" dirty="0"/>
          </a:p>
        </p:txBody>
      </p:sp>
      <p:sp>
        <p:nvSpPr>
          <p:cNvPr id="7" name="텍스트 개체 틀 6">
            <a:extLst>
              <a:ext uri="{FF2B5EF4-FFF2-40B4-BE49-F238E27FC236}">
                <a16:creationId xmlns:a16="http://schemas.microsoft.com/office/drawing/2014/main" id="{969D59B1-E438-4661-823C-6AD45B5171F4}"/>
              </a:ext>
            </a:extLst>
          </p:cNvPr>
          <p:cNvSpPr>
            <a:spLocks noGrp="1"/>
          </p:cNvSpPr>
          <p:nvPr>
            <p:ph type="body" sz="quarter" idx="11"/>
          </p:nvPr>
        </p:nvSpPr>
        <p:spPr>
          <a:xfrm>
            <a:off x="488950" y="617249"/>
            <a:ext cx="8928100" cy="322262"/>
          </a:xfrm>
        </p:spPr>
        <p:txBody>
          <a:bodyPr/>
          <a:lstStyle/>
          <a:p>
            <a:r>
              <a:rPr lang="ko-KR" altLang="en-US" dirty="0"/>
              <a:t>국내 보험산업</a:t>
            </a:r>
            <a:r>
              <a:rPr lang="en-US" altLang="ko-KR" dirty="0"/>
              <a:t>, </a:t>
            </a:r>
            <a:r>
              <a:rPr lang="ko-KR" altLang="en-US" dirty="0"/>
              <a:t>전 세계 </a:t>
            </a:r>
            <a:r>
              <a:rPr lang="en-US" altLang="ko-KR" dirty="0"/>
              <a:t>7</a:t>
            </a:r>
            <a:r>
              <a:rPr lang="ko-KR" altLang="en-US" dirty="0"/>
              <a:t>위 시장으로 발돋움하며 괄목할 만한 성장을 이룸</a:t>
            </a:r>
          </a:p>
        </p:txBody>
      </p:sp>
      <p:sp>
        <p:nvSpPr>
          <p:cNvPr id="16" name="TextBox 15">
            <a:extLst>
              <a:ext uri="{FF2B5EF4-FFF2-40B4-BE49-F238E27FC236}">
                <a16:creationId xmlns:a16="http://schemas.microsoft.com/office/drawing/2014/main" id="{CABDB04C-347A-284E-1B08-059C3E1B3192}"/>
              </a:ext>
            </a:extLst>
          </p:cNvPr>
          <p:cNvSpPr txBox="1"/>
          <p:nvPr/>
        </p:nvSpPr>
        <p:spPr>
          <a:xfrm>
            <a:off x="488948" y="5258112"/>
            <a:ext cx="8928000" cy="942544"/>
          </a:xfrm>
          <a:prstGeom prst="rect">
            <a:avLst/>
          </a:prstGeom>
          <a:solidFill>
            <a:srgbClr val="DEF7FF"/>
          </a:solidFill>
          <a:ln w="3175">
            <a:solidFill>
              <a:srgbClr val="99E3FB"/>
            </a:solidFill>
          </a:ln>
        </p:spPr>
        <p:txBody>
          <a:bodyPr wrap="square" lIns="180000" tIns="72000" rIns="432000" bIns="72000" anchor="ctr">
            <a:noAutofit/>
          </a:bodyPr>
          <a:lstStyle>
            <a:defPPr>
              <a:defRPr lang="en-US"/>
            </a:defPPr>
            <a:lvl1pPr marL="108000" indent="-108000" defTabSz="457200">
              <a:spcAft>
                <a:spcPts val="600"/>
              </a:spcAft>
              <a:buClr>
                <a:schemeClr val="tx1">
                  <a:lumMod val="85000"/>
                  <a:lumOff val="15000"/>
                </a:schemeClr>
              </a:buClr>
              <a:buFont typeface="Wingdings" panose="05000000000000000000" pitchFamily="2" charset="2"/>
              <a:buChar char="§"/>
              <a:defRPr sz="1000">
                <a:ln>
                  <a:solidFill>
                    <a:schemeClr val="tx2">
                      <a:alpha val="0"/>
                    </a:schemeClr>
                  </a:solidFill>
                </a:ln>
                <a:solidFill>
                  <a:schemeClr val="tx1"/>
                </a:solidFill>
                <a:latin typeface="KoPub돋움체 Medium" panose="00000600000000000000" pitchFamily="2" charset="-127"/>
                <a:ea typeface="KoPub돋움체 Medium" panose="00000600000000000000" pitchFamily="2" charset="-127"/>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a:lnSpc>
                <a:spcPct val="120000"/>
              </a:lnSpc>
              <a:buFont typeface="Arial" panose="020B0604020202020204" pitchFamily="34" charset="0"/>
              <a:buChar char="•"/>
            </a:pPr>
            <a:r>
              <a:rPr lang="ko-KR" altLang="en-US" b="1" dirty="0">
                <a:ln>
                  <a:solidFill>
                    <a:schemeClr val="accent5">
                      <a:alpha val="0"/>
                    </a:schemeClr>
                  </a:solidFill>
                </a:ln>
                <a:solidFill>
                  <a:schemeClr val="tx1">
                    <a:lumMod val="85000"/>
                    <a:lumOff val="15000"/>
                  </a:schemeClr>
                </a:solidFill>
              </a:rPr>
              <a:t>국내 보험산업은 사회 안전망의 한 축으로서 </a:t>
            </a:r>
            <a:r>
              <a:rPr lang="ko-KR" altLang="en-US" b="1" dirty="0" err="1">
                <a:ln>
                  <a:solidFill>
                    <a:schemeClr val="accent5">
                      <a:alpha val="0"/>
                    </a:schemeClr>
                  </a:solidFill>
                </a:ln>
                <a:solidFill>
                  <a:schemeClr val="tx1">
                    <a:lumMod val="85000"/>
                    <a:lumOff val="15000"/>
                  </a:schemeClr>
                </a:solidFill>
              </a:rPr>
              <a:t>역할하며</a:t>
            </a:r>
            <a:r>
              <a:rPr lang="ko-KR" altLang="en-US" b="1" dirty="0">
                <a:ln>
                  <a:solidFill>
                    <a:schemeClr val="accent5">
                      <a:alpha val="0"/>
                    </a:schemeClr>
                  </a:solidFill>
                </a:ln>
                <a:solidFill>
                  <a:schemeClr val="tx1">
                    <a:lumMod val="85000"/>
                    <a:lumOff val="15000"/>
                  </a:schemeClr>
                </a:solidFill>
              </a:rPr>
              <a:t> 지속적으로 성장한 결과</a:t>
            </a:r>
            <a:r>
              <a:rPr lang="en-US" altLang="ko-KR" b="1" dirty="0">
                <a:ln>
                  <a:solidFill>
                    <a:schemeClr val="accent5">
                      <a:alpha val="0"/>
                    </a:schemeClr>
                  </a:solidFill>
                </a:ln>
                <a:solidFill>
                  <a:schemeClr val="tx1">
                    <a:lumMod val="85000"/>
                    <a:lumOff val="15000"/>
                  </a:schemeClr>
                </a:solidFill>
              </a:rPr>
              <a:t>,</a:t>
            </a:r>
            <a:r>
              <a:rPr lang="ko-KR" altLang="en-US" b="1" dirty="0">
                <a:ln>
                  <a:solidFill>
                    <a:schemeClr val="accent5">
                      <a:alpha val="0"/>
                    </a:schemeClr>
                  </a:solidFill>
                </a:ln>
                <a:solidFill>
                  <a:schemeClr val="tx1">
                    <a:lumMod val="85000"/>
                    <a:lumOff val="15000"/>
                  </a:schemeClr>
                </a:solidFill>
              </a:rPr>
              <a:t> </a:t>
            </a:r>
            <a:r>
              <a:rPr lang="en-US" altLang="ko-KR" b="1" dirty="0">
                <a:ln>
                  <a:solidFill>
                    <a:schemeClr val="accent5">
                      <a:alpha val="0"/>
                    </a:schemeClr>
                  </a:solidFill>
                </a:ln>
                <a:solidFill>
                  <a:schemeClr val="tx1">
                    <a:lumMod val="85000"/>
                    <a:lumOff val="15000"/>
                  </a:schemeClr>
                </a:solidFill>
              </a:rPr>
              <a:t>2021</a:t>
            </a:r>
            <a:r>
              <a:rPr lang="ko-KR" altLang="en-US" b="1" dirty="0">
                <a:ln>
                  <a:solidFill>
                    <a:schemeClr val="accent5">
                      <a:alpha val="0"/>
                    </a:schemeClr>
                  </a:solidFill>
                </a:ln>
                <a:solidFill>
                  <a:schemeClr val="tx1">
                    <a:lumMod val="85000"/>
                    <a:lumOff val="15000"/>
                  </a:schemeClr>
                </a:solidFill>
              </a:rPr>
              <a:t>년 기준 국내 생명보험의 총자산은 전년대비 </a:t>
            </a:r>
            <a:r>
              <a:rPr lang="en-US" altLang="ko-KR" b="1" dirty="0">
                <a:ln>
                  <a:solidFill>
                    <a:schemeClr val="accent5">
                      <a:alpha val="0"/>
                    </a:schemeClr>
                  </a:solidFill>
                </a:ln>
                <a:solidFill>
                  <a:schemeClr val="tx1">
                    <a:lumMod val="85000"/>
                    <a:lumOff val="15000"/>
                  </a:schemeClr>
                </a:solidFill>
              </a:rPr>
              <a:t>2.8% </a:t>
            </a:r>
            <a:r>
              <a:rPr lang="ko-KR" altLang="en-US" b="1" dirty="0">
                <a:ln>
                  <a:solidFill>
                    <a:schemeClr val="accent5">
                      <a:alpha val="0"/>
                    </a:schemeClr>
                  </a:solidFill>
                </a:ln>
                <a:solidFill>
                  <a:schemeClr val="tx1">
                    <a:lumMod val="85000"/>
                    <a:lumOff val="15000"/>
                  </a:schemeClr>
                </a:solidFill>
              </a:rPr>
              <a:t>증가한 </a:t>
            </a:r>
            <a:r>
              <a:rPr lang="en-US" altLang="ko-KR" b="1" dirty="0">
                <a:ln>
                  <a:solidFill>
                    <a:schemeClr val="accent5">
                      <a:alpha val="0"/>
                    </a:schemeClr>
                  </a:solidFill>
                </a:ln>
                <a:solidFill>
                  <a:schemeClr val="tx1">
                    <a:lumMod val="85000"/>
                    <a:lumOff val="15000"/>
                  </a:schemeClr>
                </a:solidFill>
              </a:rPr>
              <a:t>1,358.7</a:t>
            </a:r>
            <a:r>
              <a:rPr lang="ko-KR" altLang="en-US" b="1" dirty="0">
                <a:ln>
                  <a:solidFill>
                    <a:schemeClr val="accent5">
                      <a:alpha val="0"/>
                    </a:schemeClr>
                  </a:solidFill>
                </a:ln>
                <a:solidFill>
                  <a:schemeClr val="tx1">
                    <a:lumMod val="85000"/>
                    <a:lumOff val="15000"/>
                  </a:schemeClr>
                </a:solidFill>
              </a:rPr>
              <a:t>조 원</a:t>
            </a:r>
            <a:r>
              <a:rPr lang="en-US" altLang="ko-KR" b="1" dirty="0">
                <a:ln>
                  <a:solidFill>
                    <a:schemeClr val="accent5">
                      <a:alpha val="0"/>
                    </a:schemeClr>
                  </a:solidFill>
                </a:ln>
                <a:solidFill>
                  <a:schemeClr val="tx1">
                    <a:lumMod val="85000"/>
                    <a:lumOff val="15000"/>
                  </a:schemeClr>
                </a:solidFill>
              </a:rPr>
              <a:t>(</a:t>
            </a:r>
            <a:r>
              <a:rPr lang="ko-KR" altLang="en-US" b="1" dirty="0">
                <a:ln>
                  <a:solidFill>
                    <a:schemeClr val="accent5">
                      <a:alpha val="0"/>
                    </a:schemeClr>
                  </a:solidFill>
                </a:ln>
                <a:solidFill>
                  <a:schemeClr val="tx1">
                    <a:lumMod val="85000"/>
                    <a:lumOff val="15000"/>
                  </a:schemeClr>
                </a:solidFill>
              </a:rPr>
              <a:t>생명보험 </a:t>
            </a:r>
            <a:r>
              <a:rPr lang="en-US" altLang="ko-KR" b="1" dirty="0">
                <a:ln>
                  <a:solidFill>
                    <a:schemeClr val="accent5">
                      <a:alpha val="0"/>
                    </a:schemeClr>
                  </a:solidFill>
                </a:ln>
                <a:solidFill>
                  <a:schemeClr val="tx1">
                    <a:lumMod val="85000"/>
                    <a:lumOff val="15000"/>
                  </a:schemeClr>
                </a:solidFill>
              </a:rPr>
              <a:t>992.4</a:t>
            </a:r>
            <a:r>
              <a:rPr lang="ko-KR" altLang="en-US" b="1" dirty="0">
                <a:ln>
                  <a:solidFill>
                    <a:schemeClr val="accent5">
                      <a:alpha val="0"/>
                    </a:schemeClr>
                  </a:solidFill>
                </a:ln>
                <a:solidFill>
                  <a:schemeClr val="tx1">
                    <a:lumMod val="85000"/>
                    <a:lumOff val="15000"/>
                  </a:schemeClr>
                </a:solidFill>
              </a:rPr>
              <a:t>조 원</a:t>
            </a:r>
            <a:r>
              <a:rPr lang="en-US" altLang="ko-KR" b="1" dirty="0">
                <a:ln>
                  <a:solidFill>
                    <a:schemeClr val="accent5">
                      <a:alpha val="0"/>
                    </a:schemeClr>
                  </a:solidFill>
                </a:ln>
                <a:solidFill>
                  <a:schemeClr val="tx1">
                    <a:lumMod val="85000"/>
                    <a:lumOff val="15000"/>
                  </a:schemeClr>
                </a:solidFill>
              </a:rPr>
              <a:t>, </a:t>
            </a:r>
            <a:r>
              <a:rPr lang="ko-KR" altLang="en-US" b="1" dirty="0">
                <a:ln>
                  <a:solidFill>
                    <a:schemeClr val="accent5">
                      <a:alpha val="0"/>
                    </a:schemeClr>
                  </a:solidFill>
                </a:ln>
                <a:solidFill>
                  <a:schemeClr val="tx1">
                    <a:lumMod val="85000"/>
                    <a:lumOff val="15000"/>
                  </a:schemeClr>
                </a:solidFill>
              </a:rPr>
              <a:t>손해보험 </a:t>
            </a:r>
            <a:r>
              <a:rPr lang="en-US" altLang="ko-KR" b="1" dirty="0">
                <a:ln>
                  <a:solidFill>
                    <a:schemeClr val="accent5">
                      <a:alpha val="0"/>
                    </a:schemeClr>
                  </a:solidFill>
                </a:ln>
                <a:solidFill>
                  <a:schemeClr val="tx1">
                    <a:lumMod val="85000"/>
                    <a:lumOff val="15000"/>
                  </a:schemeClr>
                </a:solidFill>
              </a:rPr>
              <a:t>366.3</a:t>
            </a:r>
            <a:r>
              <a:rPr lang="ko-KR" altLang="en-US" b="1" dirty="0">
                <a:ln>
                  <a:solidFill>
                    <a:schemeClr val="accent5">
                      <a:alpha val="0"/>
                    </a:schemeClr>
                  </a:solidFill>
                </a:ln>
                <a:solidFill>
                  <a:schemeClr val="tx1">
                    <a:lumMod val="85000"/>
                    <a:lumOff val="15000"/>
                  </a:schemeClr>
                </a:solidFill>
              </a:rPr>
              <a:t>조 원</a:t>
            </a:r>
            <a:r>
              <a:rPr lang="en-US" altLang="ko-KR" b="1" dirty="0">
                <a:ln>
                  <a:solidFill>
                    <a:schemeClr val="accent5">
                      <a:alpha val="0"/>
                    </a:schemeClr>
                  </a:solidFill>
                </a:ln>
                <a:solidFill>
                  <a:schemeClr val="tx1">
                    <a:lumMod val="85000"/>
                    <a:lumOff val="15000"/>
                  </a:schemeClr>
                </a:solidFill>
              </a:rPr>
              <a:t>)</a:t>
            </a:r>
            <a:r>
              <a:rPr lang="ko-KR" altLang="en-US" b="1" dirty="0">
                <a:ln>
                  <a:solidFill>
                    <a:schemeClr val="accent5">
                      <a:alpha val="0"/>
                    </a:schemeClr>
                  </a:solidFill>
                </a:ln>
                <a:solidFill>
                  <a:schemeClr val="tx1">
                    <a:lumMod val="85000"/>
                    <a:lumOff val="15000"/>
                  </a:schemeClr>
                </a:solidFill>
              </a:rPr>
              <a:t>을 기록</a:t>
            </a:r>
            <a:r>
              <a:rPr lang="en-US" altLang="ko-KR" b="1" dirty="0">
                <a:ln>
                  <a:solidFill>
                    <a:schemeClr val="accent5">
                      <a:alpha val="0"/>
                    </a:schemeClr>
                  </a:solidFill>
                </a:ln>
                <a:solidFill>
                  <a:schemeClr val="tx1">
                    <a:lumMod val="85000"/>
                    <a:lumOff val="15000"/>
                  </a:schemeClr>
                </a:solidFill>
              </a:rPr>
              <a:t> </a:t>
            </a:r>
          </a:p>
          <a:p>
            <a:pPr>
              <a:lnSpc>
                <a:spcPct val="120000"/>
              </a:lnSpc>
              <a:buFont typeface="Arial" panose="020B0604020202020204" pitchFamily="34" charset="0"/>
              <a:buChar char="•"/>
            </a:pPr>
            <a:r>
              <a:rPr lang="en-US" altLang="ko-KR" b="1" dirty="0">
                <a:ln>
                  <a:solidFill>
                    <a:schemeClr val="accent5">
                      <a:alpha val="0"/>
                    </a:schemeClr>
                  </a:solidFill>
                </a:ln>
                <a:solidFill>
                  <a:schemeClr val="tx1">
                    <a:lumMod val="85000"/>
                    <a:lumOff val="15000"/>
                  </a:schemeClr>
                </a:solidFill>
              </a:rPr>
              <a:t>2021</a:t>
            </a:r>
            <a:r>
              <a:rPr lang="ko-KR" altLang="en-US" b="1" dirty="0">
                <a:ln>
                  <a:solidFill>
                    <a:schemeClr val="accent5">
                      <a:alpha val="0"/>
                    </a:schemeClr>
                  </a:solidFill>
                </a:ln>
                <a:solidFill>
                  <a:schemeClr val="tx1">
                    <a:lumMod val="85000"/>
                    <a:lumOff val="15000"/>
                  </a:schemeClr>
                </a:solidFill>
              </a:rPr>
              <a:t>년 기준 국내 보험산업의 총수입보험료는 </a:t>
            </a:r>
            <a:r>
              <a:rPr lang="en-US" altLang="ko-KR" b="1" dirty="0">
                <a:ln>
                  <a:solidFill>
                    <a:schemeClr val="accent5">
                      <a:alpha val="0"/>
                    </a:schemeClr>
                  </a:solidFill>
                </a:ln>
                <a:solidFill>
                  <a:schemeClr val="tx1">
                    <a:lumMod val="85000"/>
                    <a:lumOff val="15000"/>
                  </a:schemeClr>
                </a:solidFill>
              </a:rPr>
              <a:t>1,930</a:t>
            </a:r>
            <a:r>
              <a:rPr lang="ko-KR" altLang="en-US" b="1" dirty="0">
                <a:ln>
                  <a:solidFill>
                    <a:schemeClr val="accent5">
                      <a:alpha val="0"/>
                    </a:schemeClr>
                  </a:solidFill>
                </a:ln>
                <a:solidFill>
                  <a:schemeClr val="tx1">
                    <a:lumMod val="85000"/>
                    <a:lumOff val="15000"/>
                  </a:schemeClr>
                </a:solidFill>
              </a:rPr>
              <a:t>억 달러</a:t>
            </a:r>
            <a:r>
              <a:rPr lang="en-US" altLang="ko-KR" b="1" dirty="0">
                <a:ln>
                  <a:solidFill>
                    <a:schemeClr val="accent5">
                      <a:alpha val="0"/>
                    </a:schemeClr>
                  </a:solidFill>
                </a:ln>
                <a:solidFill>
                  <a:schemeClr val="tx1">
                    <a:lumMod val="85000"/>
                    <a:lumOff val="15000"/>
                  </a:schemeClr>
                </a:solidFill>
              </a:rPr>
              <a:t>(</a:t>
            </a:r>
            <a:r>
              <a:rPr lang="ko-KR" altLang="en-US" b="1" dirty="0">
                <a:ln>
                  <a:solidFill>
                    <a:schemeClr val="accent5">
                      <a:alpha val="0"/>
                    </a:schemeClr>
                  </a:solidFill>
                </a:ln>
                <a:solidFill>
                  <a:schemeClr val="tx1">
                    <a:lumMod val="85000"/>
                    <a:lumOff val="15000"/>
                  </a:schemeClr>
                </a:solidFill>
              </a:rPr>
              <a:t>생명보험 </a:t>
            </a:r>
            <a:r>
              <a:rPr lang="en-US" altLang="ko-KR" b="1" dirty="0">
                <a:ln>
                  <a:solidFill>
                    <a:schemeClr val="accent5">
                      <a:alpha val="0"/>
                    </a:schemeClr>
                  </a:solidFill>
                </a:ln>
                <a:solidFill>
                  <a:schemeClr val="tx1">
                    <a:lumMod val="85000"/>
                    <a:lumOff val="15000"/>
                  </a:schemeClr>
                </a:solidFill>
              </a:rPr>
              <a:t>1,019</a:t>
            </a:r>
            <a:r>
              <a:rPr lang="ko-KR" altLang="en-US" b="1" dirty="0">
                <a:ln>
                  <a:solidFill>
                    <a:schemeClr val="accent5">
                      <a:alpha val="0"/>
                    </a:schemeClr>
                  </a:solidFill>
                </a:ln>
                <a:solidFill>
                  <a:schemeClr val="tx1">
                    <a:lumMod val="85000"/>
                    <a:lumOff val="15000"/>
                  </a:schemeClr>
                </a:solidFill>
              </a:rPr>
              <a:t>억 달러</a:t>
            </a:r>
            <a:r>
              <a:rPr lang="en-US" altLang="ko-KR" b="1" dirty="0">
                <a:ln>
                  <a:solidFill>
                    <a:schemeClr val="accent5">
                      <a:alpha val="0"/>
                    </a:schemeClr>
                  </a:solidFill>
                </a:ln>
                <a:solidFill>
                  <a:schemeClr val="tx1">
                    <a:lumMod val="85000"/>
                    <a:lumOff val="15000"/>
                  </a:schemeClr>
                </a:solidFill>
              </a:rPr>
              <a:t>, </a:t>
            </a:r>
            <a:r>
              <a:rPr lang="ko-KR" altLang="en-US" b="1" dirty="0">
                <a:ln>
                  <a:solidFill>
                    <a:schemeClr val="accent5">
                      <a:alpha val="0"/>
                    </a:schemeClr>
                  </a:solidFill>
                </a:ln>
                <a:solidFill>
                  <a:schemeClr val="tx1">
                    <a:lumMod val="85000"/>
                    <a:lumOff val="15000"/>
                  </a:schemeClr>
                </a:solidFill>
              </a:rPr>
              <a:t>손해보험 </a:t>
            </a:r>
            <a:r>
              <a:rPr lang="en-US" altLang="ko-KR" b="1" dirty="0">
                <a:ln>
                  <a:solidFill>
                    <a:schemeClr val="accent5">
                      <a:alpha val="0"/>
                    </a:schemeClr>
                  </a:solidFill>
                </a:ln>
                <a:solidFill>
                  <a:schemeClr val="tx1">
                    <a:lumMod val="85000"/>
                    <a:lumOff val="15000"/>
                  </a:schemeClr>
                </a:solidFill>
              </a:rPr>
              <a:t>911</a:t>
            </a:r>
            <a:r>
              <a:rPr lang="ko-KR" altLang="en-US" b="1" dirty="0">
                <a:ln>
                  <a:solidFill>
                    <a:schemeClr val="accent5">
                      <a:alpha val="0"/>
                    </a:schemeClr>
                  </a:solidFill>
                </a:ln>
                <a:solidFill>
                  <a:schemeClr val="tx1">
                    <a:lumMod val="85000"/>
                    <a:lumOff val="15000"/>
                  </a:schemeClr>
                </a:solidFill>
              </a:rPr>
              <a:t>억 달러</a:t>
            </a:r>
            <a:r>
              <a:rPr lang="en-US" altLang="ko-KR" b="1" dirty="0">
                <a:ln>
                  <a:solidFill>
                    <a:schemeClr val="accent5">
                      <a:alpha val="0"/>
                    </a:schemeClr>
                  </a:solidFill>
                </a:ln>
                <a:solidFill>
                  <a:schemeClr val="tx1">
                    <a:lumMod val="85000"/>
                    <a:lumOff val="15000"/>
                  </a:schemeClr>
                </a:solidFill>
              </a:rPr>
              <a:t>)</a:t>
            </a:r>
            <a:r>
              <a:rPr lang="ko-KR" altLang="en-US" b="1" dirty="0">
                <a:ln>
                  <a:solidFill>
                    <a:schemeClr val="accent5">
                      <a:alpha val="0"/>
                    </a:schemeClr>
                  </a:solidFill>
                </a:ln>
                <a:solidFill>
                  <a:schemeClr val="tx1">
                    <a:lumMod val="85000"/>
                    <a:lumOff val="15000"/>
                  </a:schemeClr>
                </a:solidFill>
              </a:rPr>
              <a:t>를 기록하며</a:t>
            </a:r>
            <a:r>
              <a:rPr lang="en-US" altLang="ko-KR" b="1" dirty="0">
                <a:ln>
                  <a:solidFill>
                    <a:schemeClr val="accent5">
                      <a:alpha val="0"/>
                    </a:schemeClr>
                  </a:solidFill>
                </a:ln>
                <a:solidFill>
                  <a:schemeClr val="tx1">
                    <a:lumMod val="85000"/>
                    <a:lumOff val="15000"/>
                  </a:schemeClr>
                </a:solidFill>
              </a:rPr>
              <a:t>, </a:t>
            </a:r>
            <a:r>
              <a:rPr lang="ko-KR" altLang="en-US" b="1" dirty="0">
                <a:ln>
                  <a:solidFill>
                    <a:schemeClr val="accent5">
                      <a:alpha val="0"/>
                    </a:schemeClr>
                  </a:solidFill>
                </a:ln>
                <a:solidFill>
                  <a:schemeClr val="tx1">
                    <a:lumMod val="85000"/>
                    <a:lumOff val="15000"/>
                  </a:schemeClr>
                </a:solidFill>
              </a:rPr>
              <a:t>미국</a:t>
            </a:r>
            <a:r>
              <a:rPr lang="en-US" altLang="ko-KR" b="1" dirty="0">
                <a:ln>
                  <a:solidFill>
                    <a:schemeClr val="accent5">
                      <a:alpha val="0"/>
                    </a:schemeClr>
                  </a:solidFill>
                </a:ln>
                <a:solidFill>
                  <a:schemeClr val="tx1">
                    <a:lumMod val="85000"/>
                    <a:lumOff val="15000"/>
                  </a:schemeClr>
                </a:solidFill>
              </a:rPr>
              <a:t>, </a:t>
            </a:r>
            <a:r>
              <a:rPr lang="ko-KR" altLang="en-US" b="1" dirty="0">
                <a:ln>
                  <a:solidFill>
                    <a:schemeClr val="accent5">
                      <a:alpha val="0"/>
                    </a:schemeClr>
                  </a:solidFill>
                </a:ln>
                <a:solidFill>
                  <a:schemeClr val="tx1">
                    <a:lumMod val="85000"/>
                    <a:lumOff val="15000"/>
                  </a:schemeClr>
                </a:solidFill>
              </a:rPr>
              <a:t>중국</a:t>
            </a:r>
            <a:r>
              <a:rPr lang="en-US" altLang="ko-KR" b="1" dirty="0">
                <a:ln>
                  <a:solidFill>
                    <a:schemeClr val="accent5">
                      <a:alpha val="0"/>
                    </a:schemeClr>
                  </a:solidFill>
                </a:ln>
                <a:solidFill>
                  <a:schemeClr val="tx1">
                    <a:lumMod val="85000"/>
                    <a:lumOff val="15000"/>
                  </a:schemeClr>
                </a:solidFill>
              </a:rPr>
              <a:t>, </a:t>
            </a:r>
            <a:r>
              <a:rPr lang="ko-KR" altLang="en-US" b="1" dirty="0">
                <a:ln>
                  <a:solidFill>
                    <a:schemeClr val="accent5">
                      <a:alpha val="0"/>
                    </a:schemeClr>
                  </a:solidFill>
                </a:ln>
                <a:solidFill>
                  <a:schemeClr val="tx1">
                    <a:lumMod val="85000"/>
                    <a:lumOff val="15000"/>
                  </a:schemeClr>
                </a:solidFill>
              </a:rPr>
              <a:t>일본</a:t>
            </a:r>
            <a:r>
              <a:rPr lang="en-US" altLang="ko-KR" b="1" dirty="0">
                <a:ln>
                  <a:solidFill>
                    <a:schemeClr val="accent5">
                      <a:alpha val="0"/>
                    </a:schemeClr>
                  </a:solidFill>
                </a:ln>
                <a:solidFill>
                  <a:schemeClr val="tx1">
                    <a:lumMod val="85000"/>
                    <a:lumOff val="15000"/>
                  </a:schemeClr>
                </a:solidFill>
              </a:rPr>
              <a:t>, </a:t>
            </a:r>
            <a:r>
              <a:rPr lang="ko-KR" altLang="en-US" b="1" dirty="0">
                <a:ln>
                  <a:solidFill>
                    <a:schemeClr val="accent5">
                      <a:alpha val="0"/>
                    </a:schemeClr>
                  </a:solidFill>
                </a:ln>
                <a:solidFill>
                  <a:schemeClr val="tx1">
                    <a:lumMod val="85000"/>
                    <a:lumOff val="15000"/>
                  </a:schemeClr>
                </a:solidFill>
              </a:rPr>
              <a:t>영국</a:t>
            </a:r>
            <a:r>
              <a:rPr lang="en-US" altLang="ko-KR" b="1" dirty="0">
                <a:ln>
                  <a:solidFill>
                    <a:schemeClr val="accent5">
                      <a:alpha val="0"/>
                    </a:schemeClr>
                  </a:solidFill>
                </a:ln>
                <a:solidFill>
                  <a:schemeClr val="tx1">
                    <a:lumMod val="85000"/>
                    <a:lumOff val="15000"/>
                  </a:schemeClr>
                </a:solidFill>
              </a:rPr>
              <a:t>, </a:t>
            </a:r>
            <a:r>
              <a:rPr lang="ko-KR" altLang="en-US" b="1" dirty="0">
                <a:ln>
                  <a:solidFill>
                    <a:schemeClr val="accent5">
                      <a:alpha val="0"/>
                    </a:schemeClr>
                  </a:solidFill>
                </a:ln>
                <a:solidFill>
                  <a:schemeClr val="tx1">
                    <a:lumMod val="85000"/>
                    <a:lumOff val="15000"/>
                  </a:schemeClr>
                </a:solidFill>
              </a:rPr>
              <a:t>프랑스</a:t>
            </a:r>
            <a:r>
              <a:rPr lang="en-US" altLang="ko-KR" b="1" dirty="0">
                <a:ln>
                  <a:solidFill>
                    <a:schemeClr val="accent5">
                      <a:alpha val="0"/>
                    </a:schemeClr>
                  </a:solidFill>
                </a:ln>
                <a:solidFill>
                  <a:schemeClr val="tx1">
                    <a:lumMod val="85000"/>
                    <a:lumOff val="15000"/>
                  </a:schemeClr>
                </a:solidFill>
              </a:rPr>
              <a:t>, </a:t>
            </a:r>
            <a:r>
              <a:rPr lang="ko-KR" altLang="en-US" b="1" dirty="0">
                <a:ln>
                  <a:solidFill>
                    <a:schemeClr val="accent5">
                      <a:alpha val="0"/>
                    </a:schemeClr>
                  </a:solidFill>
                </a:ln>
                <a:solidFill>
                  <a:schemeClr val="tx1">
                    <a:lumMod val="85000"/>
                    <a:lumOff val="15000"/>
                  </a:schemeClr>
                </a:solidFill>
              </a:rPr>
              <a:t>독일에 이어 전 세계 </a:t>
            </a:r>
            <a:r>
              <a:rPr lang="en-US" altLang="ko-KR" b="1" dirty="0">
                <a:ln>
                  <a:solidFill>
                    <a:schemeClr val="accent5">
                      <a:alpha val="0"/>
                    </a:schemeClr>
                  </a:solidFill>
                </a:ln>
                <a:solidFill>
                  <a:schemeClr val="tx1">
                    <a:lumMod val="85000"/>
                    <a:lumOff val="15000"/>
                  </a:schemeClr>
                </a:solidFill>
              </a:rPr>
              <a:t>7</a:t>
            </a:r>
            <a:r>
              <a:rPr lang="ko-KR" altLang="en-US" b="1" dirty="0">
                <a:ln>
                  <a:solidFill>
                    <a:schemeClr val="accent5">
                      <a:alpha val="0"/>
                    </a:schemeClr>
                  </a:solidFill>
                </a:ln>
                <a:solidFill>
                  <a:schemeClr val="tx1">
                    <a:lumMod val="85000"/>
                    <a:lumOff val="15000"/>
                  </a:schemeClr>
                </a:solidFill>
              </a:rPr>
              <a:t>위 보험시장으로 성장</a:t>
            </a:r>
            <a:endParaRPr lang="en-US" altLang="ko-KR" b="1" dirty="0">
              <a:ln>
                <a:solidFill>
                  <a:schemeClr val="accent5">
                    <a:alpha val="0"/>
                  </a:schemeClr>
                </a:solidFill>
              </a:ln>
              <a:solidFill>
                <a:schemeClr val="tx1">
                  <a:lumMod val="85000"/>
                  <a:lumOff val="15000"/>
                </a:schemeClr>
              </a:solidFill>
            </a:endParaRPr>
          </a:p>
        </p:txBody>
      </p:sp>
      <p:graphicFrame>
        <p:nvGraphicFramePr>
          <p:cNvPr id="5" name="ChartObject">
            <a:extLst>
              <a:ext uri="{FF2B5EF4-FFF2-40B4-BE49-F238E27FC236}">
                <a16:creationId xmlns:a16="http://schemas.microsoft.com/office/drawing/2014/main" id="{DD4203FF-781C-43C3-8CFD-576FED103CC7}"/>
              </a:ext>
            </a:extLst>
          </p:cNvPr>
          <p:cNvGraphicFramePr/>
          <p:nvPr>
            <p:extLst>
              <p:ext uri="{D42A27DB-BD31-4B8C-83A1-F6EECF244321}">
                <p14:modId xmlns:p14="http://schemas.microsoft.com/office/powerpoint/2010/main" val="2936663535"/>
              </p:ext>
            </p:extLst>
          </p:nvPr>
        </p:nvGraphicFramePr>
        <p:xfrm>
          <a:off x="478777" y="1697544"/>
          <a:ext cx="4294800" cy="3060000"/>
        </p:xfrm>
        <a:graphic>
          <a:graphicData uri="http://schemas.openxmlformats.org/drawingml/2006/chart">
            <c:chart xmlns:c="http://schemas.openxmlformats.org/drawingml/2006/chart" xmlns:r="http://schemas.openxmlformats.org/officeDocument/2006/relationships" r:id="rId3"/>
          </a:graphicData>
        </a:graphic>
      </p:graphicFrame>
      <p:grpSp>
        <p:nvGrpSpPr>
          <p:cNvPr id="10" name="그룹 9">
            <a:extLst>
              <a:ext uri="{FF2B5EF4-FFF2-40B4-BE49-F238E27FC236}">
                <a16:creationId xmlns:a16="http://schemas.microsoft.com/office/drawing/2014/main" id="{59B99450-B1F4-6E32-B5CD-D4CA712EF194}"/>
              </a:ext>
            </a:extLst>
          </p:cNvPr>
          <p:cNvGrpSpPr/>
          <p:nvPr/>
        </p:nvGrpSpPr>
        <p:grpSpPr>
          <a:xfrm>
            <a:off x="489000" y="1196975"/>
            <a:ext cx="4284613" cy="276837"/>
            <a:chOff x="489000" y="2176483"/>
            <a:chExt cx="4284613" cy="276837"/>
          </a:xfrm>
        </p:grpSpPr>
        <p:sp>
          <p:nvSpPr>
            <p:cNvPr id="11" name="TextBox 10">
              <a:extLst>
                <a:ext uri="{FF2B5EF4-FFF2-40B4-BE49-F238E27FC236}">
                  <a16:creationId xmlns:a16="http://schemas.microsoft.com/office/drawing/2014/main" id="{80AD42A7-6FA8-5C2E-E58D-6A2B97D9FC21}"/>
                </a:ext>
              </a:extLst>
            </p:cNvPr>
            <p:cNvSpPr txBox="1"/>
            <p:nvPr/>
          </p:nvSpPr>
          <p:spPr>
            <a:xfrm>
              <a:off x="489000" y="2210039"/>
              <a:ext cx="1748877" cy="200055"/>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ko-KR" altLang="en-US" sz="1300" dirty="0">
                  <a:ln>
                    <a:solidFill>
                      <a:prstClr val="white">
                        <a:lumMod val="75000"/>
                        <a:alpha val="0"/>
                      </a:prstClr>
                    </a:solidFill>
                  </a:ln>
                  <a:solidFill>
                    <a:srgbClr val="00338D"/>
                  </a:solidFill>
                  <a:latin typeface="KoPub돋움체 Bold" panose="00000800000000000000" pitchFamily="2" charset="-127"/>
                  <a:ea typeface="KoPub돋움체 Bold" panose="00000800000000000000" pitchFamily="2" charset="-127"/>
                  <a:cs typeface="Univers for KPMG"/>
                </a:rPr>
                <a:t>국내 보험산업 총자산 추이</a:t>
              </a:r>
              <a:endParaRPr kumimoji="0" lang="ko-KR" altLang="en-US" sz="1300" b="0" i="0" u="none" strike="noStrike" kern="1200" cap="none" spc="0" normalizeH="0" baseline="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endParaRPr>
            </a:p>
          </p:txBody>
        </p:sp>
        <p:cxnSp>
          <p:nvCxnSpPr>
            <p:cNvPr id="13" name="직선 연결선 12">
              <a:extLst>
                <a:ext uri="{FF2B5EF4-FFF2-40B4-BE49-F238E27FC236}">
                  <a16:creationId xmlns:a16="http://schemas.microsoft.com/office/drawing/2014/main" id="{200CED4F-C4AF-1791-FDAE-B2B04D66D886}"/>
                </a:ext>
              </a:extLst>
            </p:cNvPr>
            <p:cNvCxnSpPr/>
            <p:nvPr/>
          </p:nvCxnSpPr>
          <p:spPr>
            <a:xfrm>
              <a:off x="489000" y="2176483"/>
              <a:ext cx="4284613"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직선 연결선 14">
              <a:extLst>
                <a:ext uri="{FF2B5EF4-FFF2-40B4-BE49-F238E27FC236}">
                  <a16:creationId xmlns:a16="http://schemas.microsoft.com/office/drawing/2014/main" id="{8F95C84A-1A0D-3D87-6356-A74B042B2B8A}"/>
                </a:ext>
              </a:extLst>
            </p:cNvPr>
            <p:cNvCxnSpPr/>
            <p:nvPr/>
          </p:nvCxnSpPr>
          <p:spPr>
            <a:xfrm>
              <a:off x="489000" y="2453320"/>
              <a:ext cx="4284613"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17" name="그룹 16">
            <a:extLst>
              <a:ext uri="{FF2B5EF4-FFF2-40B4-BE49-F238E27FC236}">
                <a16:creationId xmlns:a16="http://schemas.microsoft.com/office/drawing/2014/main" id="{3634F1B3-5BB2-4A31-E289-9BDE987A4EDE}"/>
              </a:ext>
            </a:extLst>
          </p:cNvPr>
          <p:cNvGrpSpPr/>
          <p:nvPr/>
        </p:nvGrpSpPr>
        <p:grpSpPr>
          <a:xfrm>
            <a:off x="5137490" y="1196975"/>
            <a:ext cx="4284613" cy="276837"/>
            <a:chOff x="489000" y="2176483"/>
            <a:chExt cx="4284613" cy="276837"/>
          </a:xfrm>
        </p:grpSpPr>
        <p:sp>
          <p:nvSpPr>
            <p:cNvPr id="18" name="TextBox 17">
              <a:extLst>
                <a:ext uri="{FF2B5EF4-FFF2-40B4-BE49-F238E27FC236}">
                  <a16:creationId xmlns:a16="http://schemas.microsoft.com/office/drawing/2014/main" id="{ED9A53C6-F3D1-E29F-766A-F2608B25B29D}"/>
                </a:ext>
              </a:extLst>
            </p:cNvPr>
            <p:cNvSpPr txBox="1"/>
            <p:nvPr/>
          </p:nvSpPr>
          <p:spPr>
            <a:xfrm>
              <a:off x="489000" y="2210039"/>
              <a:ext cx="3098605" cy="200055"/>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ko-KR" sz="1300" dirty="0">
                  <a:ln>
                    <a:solidFill>
                      <a:prstClr val="white">
                        <a:lumMod val="75000"/>
                        <a:alpha val="0"/>
                      </a:prstClr>
                    </a:solidFill>
                  </a:ln>
                  <a:solidFill>
                    <a:srgbClr val="00338D"/>
                  </a:solidFill>
                  <a:latin typeface="KoPub돋움체 Bold" panose="00000800000000000000" pitchFamily="2" charset="-127"/>
                  <a:ea typeface="KoPub돋움체 Bold" panose="00000800000000000000" pitchFamily="2" charset="-127"/>
                  <a:cs typeface="Univers for KPMG"/>
                </a:rPr>
                <a:t>2021</a:t>
              </a:r>
              <a:r>
                <a:rPr lang="ko-KR" altLang="en-US" sz="1300" dirty="0">
                  <a:ln>
                    <a:solidFill>
                      <a:prstClr val="white">
                        <a:lumMod val="75000"/>
                        <a:alpha val="0"/>
                      </a:prstClr>
                    </a:solidFill>
                  </a:ln>
                  <a:solidFill>
                    <a:srgbClr val="00338D"/>
                  </a:solidFill>
                  <a:latin typeface="KoPub돋움체 Bold" panose="00000800000000000000" pitchFamily="2" charset="-127"/>
                  <a:ea typeface="KoPub돋움체 Bold" panose="00000800000000000000" pitchFamily="2" charset="-127"/>
                  <a:cs typeface="Univers for KPMG"/>
                </a:rPr>
                <a:t>년 수입보험료 기준 글로벌 보험시장 현황</a:t>
              </a:r>
              <a:endParaRPr kumimoji="0" lang="ko-KR" altLang="en-US" sz="1300" b="0" i="0" u="none" strike="noStrike" kern="1200" cap="none" spc="0" normalizeH="0" baseline="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endParaRPr>
            </a:p>
          </p:txBody>
        </p:sp>
        <p:cxnSp>
          <p:nvCxnSpPr>
            <p:cNvPr id="19" name="직선 연결선 18">
              <a:extLst>
                <a:ext uri="{FF2B5EF4-FFF2-40B4-BE49-F238E27FC236}">
                  <a16:creationId xmlns:a16="http://schemas.microsoft.com/office/drawing/2014/main" id="{A6E90D4F-0044-6E4C-80E7-50BA48DD0F1A}"/>
                </a:ext>
              </a:extLst>
            </p:cNvPr>
            <p:cNvCxnSpPr/>
            <p:nvPr/>
          </p:nvCxnSpPr>
          <p:spPr>
            <a:xfrm>
              <a:off x="489000" y="2176483"/>
              <a:ext cx="4284613"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0" name="직선 연결선 19">
              <a:extLst>
                <a:ext uri="{FF2B5EF4-FFF2-40B4-BE49-F238E27FC236}">
                  <a16:creationId xmlns:a16="http://schemas.microsoft.com/office/drawing/2014/main" id="{D437E212-EFDC-B099-B083-D5EBB7306B9E}"/>
                </a:ext>
              </a:extLst>
            </p:cNvPr>
            <p:cNvCxnSpPr/>
            <p:nvPr/>
          </p:nvCxnSpPr>
          <p:spPr>
            <a:xfrm>
              <a:off x="489000" y="2453320"/>
              <a:ext cx="4284613"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21" name="object 38">
            <a:extLst>
              <a:ext uri="{FF2B5EF4-FFF2-40B4-BE49-F238E27FC236}">
                <a16:creationId xmlns:a16="http://schemas.microsoft.com/office/drawing/2014/main" id="{FE7FF4F3-F0E8-B3D6-49FE-7A27BA42AAF7}"/>
              </a:ext>
            </a:extLst>
          </p:cNvPr>
          <p:cNvSpPr txBox="1"/>
          <p:nvPr/>
        </p:nvSpPr>
        <p:spPr>
          <a:xfrm>
            <a:off x="489000" y="1604642"/>
            <a:ext cx="936000" cy="123239"/>
          </a:xfrm>
          <a:prstGeom prst="rect">
            <a:avLst/>
          </a:prstGeom>
        </p:spPr>
        <p:txBody>
          <a:bodyPr vert="horz" wrap="square" lIns="0" tIns="12065" rIns="0" bIns="0" rtlCol="0">
            <a:spAutoFit/>
          </a:bodyPr>
          <a:lstStyle>
            <a:defPPr>
              <a:defRPr lang="en-US"/>
            </a:defPPr>
            <a:lvl1pPr marL="12700" marR="5080" lvl="0" indent="0" algn="r" defTabSz="914400" fontAlgn="auto">
              <a:lnSpc>
                <a:spcPct val="90000"/>
              </a:lnSpc>
              <a:spcBef>
                <a:spcPts val="95"/>
              </a:spcBef>
              <a:spcAft>
                <a:spcPts val="0"/>
              </a:spcAft>
              <a:buClrTx/>
              <a:buSzTx/>
              <a:buFontTx/>
              <a:buNone/>
              <a:tabLst/>
              <a:defRPr kumimoji="0" sz="1050" b="0" i="0" u="none" strike="noStrike" cap="none" spc="0" normalizeH="0" baseline="0">
                <a:ln>
                  <a:noFill/>
                </a:ln>
                <a:gradFill>
                  <a:gsLst>
                    <a:gs pos="0">
                      <a:schemeClr val="bg1">
                        <a:lumMod val="65000"/>
                      </a:schemeClr>
                    </a:gs>
                    <a:gs pos="100000">
                      <a:schemeClr val="bg1">
                        <a:lumMod val="65000"/>
                      </a:schemeClr>
                    </a:gs>
                  </a:gsLst>
                  <a:lin ang="5400000" scaled="1"/>
                </a:gradFill>
                <a:effectLst/>
                <a:uLnTx/>
                <a:uFillTx/>
                <a:latin typeface="KoPub돋움체 Bold" panose="00000800000000000000" pitchFamily="2" charset="-127"/>
                <a:ea typeface="KoPub돋움체 Bold" panose="00000800000000000000" pitchFamily="2" charset="-127"/>
                <a:cs typeface="Calibri"/>
              </a:defRPr>
            </a:lvl1pPr>
          </a:lstStyle>
          <a:p>
            <a:pPr algn="l"/>
            <a:r>
              <a:rPr lang="en-US" altLang="ko-KR" sz="800" spc="-50" dirty="0">
                <a:ln>
                  <a:solidFill>
                    <a:srgbClr val="FD349C">
                      <a:alpha val="0"/>
                    </a:srgbClr>
                  </a:solidFill>
                </a:ln>
                <a:solidFill>
                  <a:schemeClr val="tx1">
                    <a:lumMod val="50000"/>
                    <a:lumOff val="50000"/>
                  </a:schemeClr>
                </a:solidFill>
                <a:latin typeface="KoPub돋움체 Medium" panose="02020603020101020101" pitchFamily="18" charset="-127"/>
                <a:ea typeface="KoPub돋움체 Medium" panose="02020603020101020101" pitchFamily="18" charset="-127"/>
                <a:cs typeface="+mn-cs"/>
              </a:rPr>
              <a:t>(</a:t>
            </a:r>
            <a:r>
              <a:rPr lang="ko-KR" altLang="en-US" sz="800" spc="-50" dirty="0">
                <a:ln>
                  <a:solidFill>
                    <a:srgbClr val="FD349C">
                      <a:alpha val="0"/>
                    </a:srgbClr>
                  </a:solidFill>
                </a:ln>
                <a:solidFill>
                  <a:schemeClr val="tx1">
                    <a:lumMod val="50000"/>
                    <a:lumOff val="50000"/>
                  </a:schemeClr>
                </a:solidFill>
                <a:latin typeface="KoPub돋움체 Medium" panose="02020603020101020101" pitchFamily="18" charset="-127"/>
                <a:ea typeface="KoPub돋움체 Medium" panose="02020603020101020101" pitchFamily="18" charset="-127"/>
                <a:cs typeface="+mn-cs"/>
              </a:rPr>
              <a:t>조 원</a:t>
            </a:r>
            <a:r>
              <a:rPr lang="en-US" altLang="ko-KR" sz="800" spc="-50" dirty="0">
                <a:ln>
                  <a:solidFill>
                    <a:srgbClr val="FD349C">
                      <a:alpha val="0"/>
                    </a:srgbClr>
                  </a:solidFill>
                </a:ln>
                <a:solidFill>
                  <a:schemeClr val="tx1">
                    <a:lumMod val="50000"/>
                    <a:lumOff val="50000"/>
                  </a:schemeClr>
                </a:solidFill>
                <a:latin typeface="KoPub돋움체 Medium" panose="02020603020101020101" pitchFamily="18" charset="-127"/>
                <a:ea typeface="KoPub돋움체 Medium" panose="02020603020101020101" pitchFamily="18" charset="-127"/>
                <a:cs typeface="+mn-cs"/>
              </a:rPr>
              <a:t>)</a:t>
            </a:r>
          </a:p>
        </p:txBody>
      </p:sp>
      <p:sp>
        <p:nvSpPr>
          <p:cNvPr id="22" name="object 38">
            <a:extLst>
              <a:ext uri="{FF2B5EF4-FFF2-40B4-BE49-F238E27FC236}">
                <a16:creationId xmlns:a16="http://schemas.microsoft.com/office/drawing/2014/main" id="{D30B125D-FDE2-95C4-D456-6B8E63494632}"/>
              </a:ext>
            </a:extLst>
          </p:cNvPr>
          <p:cNvSpPr txBox="1"/>
          <p:nvPr/>
        </p:nvSpPr>
        <p:spPr>
          <a:xfrm>
            <a:off x="3837613" y="1604642"/>
            <a:ext cx="936000" cy="123239"/>
          </a:xfrm>
          <a:prstGeom prst="rect">
            <a:avLst/>
          </a:prstGeom>
        </p:spPr>
        <p:txBody>
          <a:bodyPr vert="horz" wrap="square" lIns="0" tIns="12065" rIns="0" bIns="0" rtlCol="0">
            <a:spAutoFit/>
          </a:bodyPr>
          <a:lstStyle>
            <a:defPPr>
              <a:defRPr lang="en-US"/>
            </a:defPPr>
            <a:lvl1pPr marL="12700" marR="5080" lvl="0" indent="0" algn="r" defTabSz="914400" fontAlgn="auto">
              <a:lnSpc>
                <a:spcPct val="90000"/>
              </a:lnSpc>
              <a:spcBef>
                <a:spcPts val="95"/>
              </a:spcBef>
              <a:spcAft>
                <a:spcPts val="0"/>
              </a:spcAft>
              <a:buClrTx/>
              <a:buSzTx/>
              <a:buFontTx/>
              <a:buNone/>
              <a:tabLst/>
              <a:defRPr kumimoji="0" sz="1050" b="0" i="0" u="none" strike="noStrike" cap="none" spc="0" normalizeH="0" baseline="0">
                <a:ln>
                  <a:noFill/>
                </a:ln>
                <a:gradFill>
                  <a:gsLst>
                    <a:gs pos="0">
                      <a:schemeClr val="bg1">
                        <a:lumMod val="65000"/>
                      </a:schemeClr>
                    </a:gs>
                    <a:gs pos="100000">
                      <a:schemeClr val="bg1">
                        <a:lumMod val="65000"/>
                      </a:schemeClr>
                    </a:gs>
                  </a:gsLst>
                  <a:lin ang="5400000" scaled="1"/>
                </a:gradFill>
                <a:effectLst/>
                <a:uLnTx/>
                <a:uFillTx/>
                <a:latin typeface="KoPub돋움체 Bold" panose="00000800000000000000" pitchFamily="2" charset="-127"/>
                <a:ea typeface="KoPub돋움체 Bold" panose="00000800000000000000" pitchFamily="2" charset="-127"/>
                <a:cs typeface="Calibri"/>
              </a:defRPr>
            </a:lvl1pPr>
          </a:lstStyle>
          <a:p>
            <a:r>
              <a:rPr lang="en-US" altLang="ko-KR" sz="800" spc="-50" dirty="0">
                <a:ln>
                  <a:solidFill>
                    <a:srgbClr val="FD349C">
                      <a:alpha val="0"/>
                    </a:srgbClr>
                  </a:solidFill>
                </a:ln>
                <a:solidFill>
                  <a:schemeClr val="tx1">
                    <a:lumMod val="50000"/>
                    <a:lumOff val="50000"/>
                  </a:schemeClr>
                </a:solidFill>
                <a:latin typeface="KoPub돋움체 Medium" panose="02020603020101020101" pitchFamily="18" charset="-127"/>
                <a:ea typeface="KoPub돋움체 Medium" panose="02020603020101020101" pitchFamily="18" charset="-127"/>
                <a:cs typeface="+mn-cs"/>
              </a:rPr>
              <a:t>(</a:t>
            </a:r>
            <a:r>
              <a:rPr lang="ko-KR" altLang="en-US" sz="800" spc="-50" dirty="0">
                <a:ln>
                  <a:solidFill>
                    <a:srgbClr val="FD349C">
                      <a:alpha val="0"/>
                    </a:srgbClr>
                  </a:solidFill>
                </a:ln>
                <a:solidFill>
                  <a:schemeClr val="tx1">
                    <a:lumMod val="50000"/>
                    <a:lumOff val="50000"/>
                  </a:schemeClr>
                </a:solidFill>
                <a:latin typeface="KoPub돋움체 Medium" panose="02020603020101020101" pitchFamily="18" charset="-127"/>
                <a:ea typeface="KoPub돋움체 Medium" panose="02020603020101020101" pitchFamily="18" charset="-127"/>
                <a:cs typeface="+mn-cs"/>
              </a:rPr>
              <a:t>조 원</a:t>
            </a:r>
            <a:r>
              <a:rPr lang="en-US" altLang="ko-KR" sz="800" spc="-50" dirty="0">
                <a:ln>
                  <a:solidFill>
                    <a:srgbClr val="FD349C">
                      <a:alpha val="0"/>
                    </a:srgbClr>
                  </a:solidFill>
                </a:ln>
                <a:solidFill>
                  <a:schemeClr val="tx1">
                    <a:lumMod val="50000"/>
                    <a:lumOff val="50000"/>
                  </a:schemeClr>
                </a:solidFill>
                <a:latin typeface="KoPub돋움체 Medium" panose="02020603020101020101" pitchFamily="18" charset="-127"/>
                <a:ea typeface="KoPub돋움체 Medium" panose="02020603020101020101" pitchFamily="18" charset="-127"/>
                <a:cs typeface="+mn-cs"/>
              </a:rPr>
              <a:t>)</a:t>
            </a:r>
          </a:p>
        </p:txBody>
      </p:sp>
      <p:graphicFrame>
        <p:nvGraphicFramePr>
          <p:cNvPr id="23" name="ChartObject">
            <a:extLst>
              <a:ext uri="{FF2B5EF4-FFF2-40B4-BE49-F238E27FC236}">
                <a16:creationId xmlns:a16="http://schemas.microsoft.com/office/drawing/2014/main" id="{1B5B4CF4-1769-1D37-08AA-C315A6DFB2A0}"/>
              </a:ext>
            </a:extLst>
          </p:cNvPr>
          <p:cNvGraphicFramePr/>
          <p:nvPr>
            <p:extLst>
              <p:ext uri="{D42A27DB-BD31-4B8C-83A1-F6EECF244321}">
                <p14:modId xmlns:p14="http://schemas.microsoft.com/office/powerpoint/2010/main" val="1542548956"/>
              </p:ext>
            </p:extLst>
          </p:nvPr>
        </p:nvGraphicFramePr>
        <p:xfrm>
          <a:off x="4948190" y="1750649"/>
          <a:ext cx="4591736" cy="3336836"/>
        </p:xfrm>
        <a:graphic>
          <a:graphicData uri="http://schemas.openxmlformats.org/drawingml/2006/chart">
            <c:chart xmlns:c="http://schemas.openxmlformats.org/drawingml/2006/chart" xmlns:r="http://schemas.openxmlformats.org/officeDocument/2006/relationships" r:id="rId4"/>
          </a:graphicData>
        </a:graphic>
      </p:graphicFrame>
      <p:sp>
        <p:nvSpPr>
          <p:cNvPr id="4" name="object 38">
            <a:extLst>
              <a:ext uri="{FF2B5EF4-FFF2-40B4-BE49-F238E27FC236}">
                <a16:creationId xmlns:a16="http://schemas.microsoft.com/office/drawing/2014/main" id="{45A8C62E-841A-B3A1-13BA-7C82D0FD35C8}"/>
              </a:ext>
            </a:extLst>
          </p:cNvPr>
          <p:cNvSpPr txBox="1"/>
          <p:nvPr/>
        </p:nvSpPr>
        <p:spPr>
          <a:xfrm>
            <a:off x="5137490" y="1604642"/>
            <a:ext cx="936000" cy="123239"/>
          </a:xfrm>
          <a:prstGeom prst="rect">
            <a:avLst/>
          </a:prstGeom>
        </p:spPr>
        <p:txBody>
          <a:bodyPr vert="horz" wrap="square" lIns="0" tIns="12065" rIns="0" bIns="0" rtlCol="0">
            <a:spAutoFit/>
          </a:bodyPr>
          <a:lstStyle>
            <a:defPPr>
              <a:defRPr lang="en-US"/>
            </a:defPPr>
            <a:lvl1pPr marL="12700" marR="5080" lvl="0" indent="0" algn="r" defTabSz="914400" fontAlgn="auto">
              <a:lnSpc>
                <a:spcPct val="90000"/>
              </a:lnSpc>
              <a:spcBef>
                <a:spcPts val="95"/>
              </a:spcBef>
              <a:spcAft>
                <a:spcPts val="0"/>
              </a:spcAft>
              <a:buClrTx/>
              <a:buSzTx/>
              <a:buFontTx/>
              <a:buNone/>
              <a:tabLst/>
              <a:defRPr kumimoji="0" sz="1050" b="0" i="0" u="none" strike="noStrike" cap="none" spc="0" normalizeH="0" baseline="0">
                <a:ln>
                  <a:noFill/>
                </a:ln>
                <a:gradFill>
                  <a:gsLst>
                    <a:gs pos="0">
                      <a:schemeClr val="bg1">
                        <a:lumMod val="65000"/>
                      </a:schemeClr>
                    </a:gs>
                    <a:gs pos="100000">
                      <a:schemeClr val="bg1">
                        <a:lumMod val="65000"/>
                      </a:schemeClr>
                    </a:gs>
                  </a:gsLst>
                  <a:lin ang="5400000" scaled="1"/>
                </a:gradFill>
                <a:effectLst/>
                <a:uLnTx/>
                <a:uFillTx/>
                <a:latin typeface="KoPub돋움체 Bold" panose="00000800000000000000" pitchFamily="2" charset="-127"/>
                <a:ea typeface="KoPub돋움체 Bold" panose="00000800000000000000" pitchFamily="2" charset="-127"/>
                <a:cs typeface="Calibri"/>
              </a:defRPr>
            </a:lvl1pPr>
          </a:lstStyle>
          <a:p>
            <a:pPr algn="l"/>
            <a:r>
              <a:rPr lang="en-US" altLang="ko-KR" sz="800" spc="-50" dirty="0">
                <a:ln>
                  <a:solidFill>
                    <a:srgbClr val="FD349C">
                      <a:alpha val="0"/>
                    </a:srgbClr>
                  </a:solidFill>
                </a:ln>
                <a:solidFill>
                  <a:schemeClr val="tx1">
                    <a:lumMod val="50000"/>
                    <a:lumOff val="50000"/>
                  </a:schemeClr>
                </a:solidFill>
                <a:latin typeface="KoPub돋움체 Medium" panose="02020603020101020101" pitchFamily="18" charset="-127"/>
                <a:ea typeface="KoPub돋움체 Medium" panose="02020603020101020101" pitchFamily="18" charset="-127"/>
                <a:cs typeface="+mn-cs"/>
              </a:rPr>
              <a:t>(</a:t>
            </a:r>
            <a:r>
              <a:rPr lang="ko-KR" altLang="en-US" sz="800" spc="-50" dirty="0">
                <a:ln>
                  <a:solidFill>
                    <a:srgbClr val="FD349C">
                      <a:alpha val="0"/>
                    </a:srgbClr>
                  </a:solidFill>
                </a:ln>
                <a:solidFill>
                  <a:schemeClr val="tx1">
                    <a:lumMod val="50000"/>
                    <a:lumOff val="50000"/>
                  </a:schemeClr>
                </a:solidFill>
                <a:latin typeface="KoPub돋움체 Medium" panose="02020603020101020101" pitchFamily="18" charset="-127"/>
                <a:ea typeface="KoPub돋움체 Medium" panose="02020603020101020101" pitchFamily="18" charset="-127"/>
                <a:cs typeface="+mn-cs"/>
              </a:rPr>
              <a:t>십억 달러</a:t>
            </a:r>
            <a:r>
              <a:rPr lang="en-US" altLang="ko-KR" sz="800" spc="-50" dirty="0">
                <a:ln>
                  <a:solidFill>
                    <a:srgbClr val="FD349C">
                      <a:alpha val="0"/>
                    </a:srgbClr>
                  </a:solidFill>
                </a:ln>
                <a:solidFill>
                  <a:schemeClr val="tx1">
                    <a:lumMod val="50000"/>
                    <a:lumOff val="50000"/>
                  </a:schemeClr>
                </a:solidFill>
                <a:latin typeface="KoPub돋움체 Medium" panose="02020603020101020101" pitchFamily="18" charset="-127"/>
                <a:ea typeface="KoPub돋움체 Medium" panose="02020603020101020101" pitchFamily="18" charset="-127"/>
                <a:cs typeface="+mn-cs"/>
              </a:rPr>
              <a:t>)</a:t>
            </a:r>
          </a:p>
        </p:txBody>
      </p:sp>
      <p:sp>
        <p:nvSpPr>
          <p:cNvPr id="14" name="이등변 삼각형 13">
            <a:extLst>
              <a:ext uri="{FF2B5EF4-FFF2-40B4-BE49-F238E27FC236}">
                <a16:creationId xmlns:a16="http://schemas.microsoft.com/office/drawing/2014/main" id="{09A60D15-900A-AAB4-708C-B7F4E12006B5}"/>
              </a:ext>
            </a:extLst>
          </p:cNvPr>
          <p:cNvSpPr/>
          <p:nvPr/>
        </p:nvSpPr>
        <p:spPr>
          <a:xfrm flipV="1">
            <a:off x="7918704" y="3917658"/>
            <a:ext cx="155448" cy="108000"/>
          </a:xfrm>
          <a:prstGeom prst="triangle">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ko-KR" altLang="en-US" sz="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endParaRPr>
          </a:p>
        </p:txBody>
      </p:sp>
      <p:grpSp>
        <p:nvGrpSpPr>
          <p:cNvPr id="32" name="그룹 31">
            <a:extLst>
              <a:ext uri="{FF2B5EF4-FFF2-40B4-BE49-F238E27FC236}">
                <a16:creationId xmlns:a16="http://schemas.microsoft.com/office/drawing/2014/main" id="{4067C1D0-D5E0-9F60-D465-170723CD84A1}"/>
              </a:ext>
            </a:extLst>
          </p:cNvPr>
          <p:cNvGrpSpPr/>
          <p:nvPr/>
        </p:nvGrpSpPr>
        <p:grpSpPr>
          <a:xfrm>
            <a:off x="478777" y="4940019"/>
            <a:ext cx="8948410" cy="195814"/>
            <a:chOff x="478777" y="5881851"/>
            <a:chExt cx="8948410" cy="195814"/>
          </a:xfrm>
        </p:grpSpPr>
        <p:sp>
          <p:nvSpPr>
            <p:cNvPr id="33" name="TextBox 32">
              <a:extLst>
                <a:ext uri="{FF2B5EF4-FFF2-40B4-BE49-F238E27FC236}">
                  <a16:creationId xmlns:a16="http://schemas.microsoft.com/office/drawing/2014/main" id="{E48D43C8-235E-47E3-97E5-A69B26CE9206}"/>
                </a:ext>
              </a:extLst>
            </p:cNvPr>
            <p:cNvSpPr txBox="1"/>
            <p:nvPr/>
          </p:nvSpPr>
          <p:spPr>
            <a:xfrm>
              <a:off x="5132387" y="5881851"/>
              <a:ext cx="4294800" cy="195814"/>
            </a:xfrm>
            <a:prstGeom prst="rect">
              <a:avLst/>
            </a:prstGeom>
            <a:noFill/>
            <a:ln>
              <a:noFill/>
            </a:ln>
          </p:spPr>
          <p:txBody>
            <a:bodyPr wrap="square" lIns="0" tIns="72000" rIns="0" bIns="0" rtlCol="0" anchor="t">
              <a:spAutoFit/>
            </a:bodyPr>
            <a:lstStyle>
              <a:defPPr>
                <a:defRPr lang="en-US"/>
              </a:defPPr>
              <a:lvl1pPr lvl="0">
                <a:defRPr sz="800">
                  <a:ln>
                    <a:solidFill>
                      <a:prstClr val="white">
                        <a:lumMod val="75000"/>
                        <a:alpha val="0"/>
                      </a:prstClr>
                    </a:solidFill>
                  </a:ln>
                  <a:solidFill>
                    <a:prstClr val="white">
                      <a:lumMod val="50000"/>
                    </a:prstClr>
                  </a:solidFill>
                  <a:latin typeface="KoPub돋움체 Medium" panose="00000600000000000000" pitchFamily="2" charset="-127"/>
                  <a:ea typeface="KoPub돋움체 Medium" panose="00000600000000000000" pitchFamily="2" charset="-127"/>
                </a:defRPr>
              </a:lvl1pPr>
            </a:lstStyle>
            <a:p>
              <a:r>
                <a:rPr lang="en-US" altLang="ko-KR" dirty="0"/>
                <a:t>Source: </a:t>
              </a:r>
              <a:r>
                <a:rPr lang="ko-KR" altLang="en-US" dirty="0"/>
                <a:t>보험개발원</a:t>
              </a:r>
              <a:r>
                <a:rPr lang="en-US" altLang="ko-KR" dirty="0"/>
                <a:t>(2021),</a:t>
              </a:r>
              <a:r>
                <a:rPr lang="ko-KR" altLang="en-US" dirty="0"/>
                <a:t> </a:t>
              </a:r>
              <a:r>
                <a:rPr lang="en-US" altLang="ko-KR" dirty="0"/>
                <a:t>‘</a:t>
              </a:r>
              <a:r>
                <a:rPr lang="ko-KR" altLang="en-US" dirty="0" err="1"/>
                <a:t>보험통계연감</a:t>
              </a:r>
              <a:r>
                <a:rPr lang="en-US" altLang="ko-KR" dirty="0"/>
                <a:t>’, </a:t>
              </a:r>
              <a:r>
                <a:rPr lang="ko-KR" altLang="en-US" dirty="0" err="1"/>
                <a:t>삼정</a:t>
              </a:r>
              <a:r>
                <a:rPr lang="en-US" altLang="ko-KR" dirty="0"/>
                <a:t>KPMG </a:t>
              </a:r>
              <a:r>
                <a:rPr lang="ko-KR" altLang="en-US" dirty="0"/>
                <a:t>경제연구원 재구성</a:t>
              </a:r>
              <a:endParaRPr lang="ko-KR" altLang="en-US" dirty="0">
                <a:solidFill>
                  <a:schemeClr val="bg1">
                    <a:lumMod val="50000"/>
                  </a:schemeClr>
                </a:solidFill>
              </a:endParaRPr>
            </a:p>
          </p:txBody>
        </p:sp>
        <p:sp>
          <p:nvSpPr>
            <p:cNvPr id="34" name="TextBox 33">
              <a:extLst>
                <a:ext uri="{FF2B5EF4-FFF2-40B4-BE49-F238E27FC236}">
                  <a16:creationId xmlns:a16="http://schemas.microsoft.com/office/drawing/2014/main" id="{B47C362B-3FC8-8293-DFF3-0E0E93E9AAD2}"/>
                </a:ext>
              </a:extLst>
            </p:cNvPr>
            <p:cNvSpPr txBox="1"/>
            <p:nvPr/>
          </p:nvSpPr>
          <p:spPr>
            <a:xfrm>
              <a:off x="478777" y="5881851"/>
              <a:ext cx="4294800" cy="195814"/>
            </a:xfrm>
            <a:prstGeom prst="rect">
              <a:avLst/>
            </a:prstGeom>
            <a:noFill/>
            <a:ln>
              <a:noFill/>
            </a:ln>
          </p:spPr>
          <p:txBody>
            <a:bodyPr wrap="square" lIns="0" tIns="72000" rIns="0" bIns="0" rtlCol="0" anchor="t">
              <a:spAutoFit/>
            </a:bodyPr>
            <a:lstStyle>
              <a:defPPr>
                <a:defRPr lang="en-US"/>
              </a:defPPr>
              <a:lvl1pPr lvl="0">
                <a:defRPr sz="800">
                  <a:ln>
                    <a:solidFill>
                      <a:prstClr val="white">
                        <a:lumMod val="75000"/>
                        <a:alpha val="0"/>
                      </a:prstClr>
                    </a:solidFill>
                  </a:ln>
                  <a:solidFill>
                    <a:prstClr val="white">
                      <a:lumMod val="50000"/>
                    </a:prstClr>
                  </a:solidFill>
                  <a:latin typeface="KoPub돋움체 Medium" panose="00000600000000000000" pitchFamily="2" charset="-127"/>
                  <a:ea typeface="KoPub돋움체 Medium" panose="00000600000000000000" pitchFamily="2" charset="-127"/>
                </a:defRPr>
              </a:lvl1pPr>
            </a:lstStyle>
            <a:p>
              <a:r>
                <a:rPr lang="en-US" altLang="ko-KR" dirty="0"/>
                <a:t>Source: </a:t>
              </a:r>
              <a:r>
                <a:rPr lang="ko-KR" altLang="en-US" dirty="0"/>
                <a:t>보험개발원</a:t>
              </a:r>
              <a:r>
                <a:rPr lang="en-US" altLang="ko-KR" dirty="0"/>
                <a:t>(2021),</a:t>
              </a:r>
              <a:r>
                <a:rPr lang="ko-KR" altLang="en-US" dirty="0"/>
                <a:t> </a:t>
              </a:r>
              <a:r>
                <a:rPr lang="en-US" altLang="ko-KR" dirty="0"/>
                <a:t>‘</a:t>
              </a:r>
              <a:r>
                <a:rPr lang="ko-KR" altLang="en-US" dirty="0" err="1"/>
                <a:t>보험통계연감</a:t>
              </a:r>
              <a:r>
                <a:rPr lang="en-US" altLang="ko-KR" dirty="0"/>
                <a:t>’, </a:t>
              </a:r>
              <a:r>
                <a:rPr lang="ko-KR" altLang="en-US" dirty="0" err="1"/>
                <a:t>삼정</a:t>
              </a:r>
              <a:r>
                <a:rPr lang="en-US" altLang="ko-KR" dirty="0"/>
                <a:t>KPMG </a:t>
              </a:r>
              <a:r>
                <a:rPr lang="ko-KR" altLang="en-US" dirty="0"/>
                <a:t>경제연구원 재구성</a:t>
              </a:r>
              <a:endParaRPr lang="ko-KR" altLang="en-US" dirty="0">
                <a:solidFill>
                  <a:schemeClr val="bg1">
                    <a:lumMod val="50000"/>
                  </a:schemeClr>
                </a:solidFill>
              </a:endParaRPr>
            </a:p>
          </p:txBody>
        </p:sp>
      </p:grpSp>
      <p:sp>
        <p:nvSpPr>
          <p:cNvPr id="2" name="직사각형 1">
            <a:extLst>
              <a:ext uri="{FF2B5EF4-FFF2-40B4-BE49-F238E27FC236}">
                <a16:creationId xmlns:a16="http://schemas.microsoft.com/office/drawing/2014/main" id="{34E40F5F-EC2E-E486-7A74-356C53CE49EA}"/>
              </a:ext>
            </a:extLst>
          </p:cNvPr>
          <p:cNvSpPr/>
          <p:nvPr/>
        </p:nvSpPr>
        <p:spPr>
          <a:xfrm>
            <a:off x="7797183" y="4053051"/>
            <a:ext cx="386697" cy="810797"/>
          </a:xfrm>
          <a:prstGeom prst="rect">
            <a:avLst/>
          </a:prstGeom>
          <a:noFill/>
          <a:ln>
            <a:solidFill>
              <a:schemeClr val="accent6"/>
            </a:solidFill>
            <a:prstDash val="sysDash"/>
          </a:ln>
        </p:spPr>
        <p:style>
          <a:lnRef idx="0">
            <a:scrgbClr r="0" g="0" b="0"/>
          </a:lnRef>
          <a:fillRef idx="0">
            <a:scrgbClr r="0" g="0" b="0"/>
          </a:fillRef>
          <a:effectRef idx="0">
            <a:scrgbClr r="0" g="0" b="0"/>
          </a:effectRef>
          <a:fontRef idx="minor">
            <a:schemeClr val="lt1"/>
          </a:fontRef>
        </p:style>
        <p:txBody>
          <a:bodyPr rtlCol="0" anchor="ctr"/>
          <a:lstStyle/>
          <a:p>
            <a:pPr algn="ctr"/>
            <a:endParaRPr lang="ko-KR" altLang="en-US" sz="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endParaRPr>
          </a:p>
        </p:txBody>
      </p:sp>
    </p:spTree>
    <p:extLst>
      <p:ext uri="{BB962C8B-B14F-4D97-AF65-F5344CB8AC3E}">
        <p14:creationId xmlns:p14="http://schemas.microsoft.com/office/powerpoint/2010/main" val="327175777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11D01EDC-383F-7EC9-5195-CCBAAD0A81F2}"/>
              </a:ext>
            </a:extLst>
          </p:cNvPr>
          <p:cNvSpPr>
            <a:spLocks noGrp="1"/>
          </p:cNvSpPr>
          <p:nvPr>
            <p:ph type="body" sz="quarter" idx="10"/>
          </p:nvPr>
        </p:nvSpPr>
        <p:spPr/>
        <p:txBody>
          <a:bodyPr/>
          <a:lstStyle/>
          <a:p>
            <a:r>
              <a:rPr lang="en-US" altLang="ko-KR" dirty="0"/>
              <a:t>II. </a:t>
            </a:r>
            <a:r>
              <a:rPr lang="ko-KR" altLang="en-US" dirty="0"/>
              <a:t>신흥 아시아 태평양 국가별 보험시장 및 규제 현황 </a:t>
            </a:r>
          </a:p>
        </p:txBody>
      </p:sp>
      <p:sp>
        <p:nvSpPr>
          <p:cNvPr id="3" name="텍스트 개체 틀 2">
            <a:extLst>
              <a:ext uri="{FF2B5EF4-FFF2-40B4-BE49-F238E27FC236}">
                <a16:creationId xmlns:a16="http://schemas.microsoft.com/office/drawing/2014/main" id="{F8A23C6E-913D-E903-F49E-D387E0794A26}"/>
              </a:ext>
            </a:extLst>
          </p:cNvPr>
          <p:cNvSpPr>
            <a:spLocks noGrp="1"/>
          </p:cNvSpPr>
          <p:nvPr>
            <p:ph type="body" sz="quarter" idx="11"/>
          </p:nvPr>
        </p:nvSpPr>
        <p:spPr/>
        <p:txBody>
          <a:bodyPr/>
          <a:lstStyle/>
          <a:p>
            <a:pPr algn="l" rtl="0" latinLnBrk="0">
              <a:spcAft>
                <a:spcPts val="0"/>
              </a:spcAft>
              <a:defRPr/>
            </a:pPr>
            <a:r>
              <a:rPr lang="ko-KR" altLang="en-US" dirty="0"/>
              <a:t>말레이시아 보험규제 현황 </a:t>
            </a:r>
            <a:r>
              <a:rPr lang="en-US" altLang="ko-KR" dirty="0"/>
              <a:t>(</a:t>
            </a:r>
            <a:r>
              <a:rPr lang="ko-KR" altLang="en-US" dirty="0"/>
              <a:t>계속</a:t>
            </a:r>
            <a:r>
              <a:rPr lang="en-US" altLang="ko-KR" dirty="0"/>
              <a:t>)</a:t>
            </a:r>
            <a:endParaRPr kumimoji="0" lang="ko-KR" altLang="en-US" sz="2400" b="0" i="0" u="none" strike="noStrike" kern="1200" cap="none" spc="0" normalizeH="0" baseline="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endParaRPr>
          </a:p>
        </p:txBody>
      </p:sp>
      <p:sp>
        <p:nvSpPr>
          <p:cNvPr id="6" name="Rectangle 54">
            <a:extLst>
              <a:ext uri="{FF2B5EF4-FFF2-40B4-BE49-F238E27FC236}">
                <a16:creationId xmlns:a16="http://schemas.microsoft.com/office/drawing/2014/main" id="{09C91462-F950-79E0-8668-9D3A0A6BE54F}"/>
              </a:ext>
            </a:extLst>
          </p:cNvPr>
          <p:cNvSpPr>
            <a:spLocks noChangeArrowheads="1"/>
          </p:cNvSpPr>
          <p:nvPr/>
        </p:nvSpPr>
        <p:spPr bwMode="auto">
          <a:xfrm>
            <a:off x="594585" y="4621198"/>
            <a:ext cx="4186800" cy="868430"/>
          </a:xfrm>
          <a:prstGeom prst="rect">
            <a:avLst/>
          </a:prstGeom>
          <a:noFill/>
          <a:ln w="3175" algn="ctr">
            <a:noFill/>
            <a:miter lim="800000"/>
            <a:headEnd/>
            <a:tailEnd/>
          </a:ln>
          <a:effectLst/>
        </p:spPr>
        <p:txBody>
          <a:bodyPr wrap="square" lIns="36000" tIns="72000" rIns="36000" bIns="3600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08000" indent="-108000" algn="just" fontAlgn="base">
              <a:lnSpc>
                <a:spcPct val="120000"/>
              </a:lnSpc>
              <a:spcBef>
                <a:spcPts val="600"/>
              </a:spcBef>
              <a:buSzPct val="100000"/>
              <a:buFont typeface="Arial" panose="020B0604020202020204" pitchFamily="34" charset="0"/>
              <a:buChar char="•"/>
              <a:defRPr/>
            </a:pPr>
            <a:r>
              <a:rPr lang="ko-KR" altLang="en-US"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예금보험공사</a:t>
            </a:r>
            <a:r>
              <a:rPr lang="en-US" altLang="ko-KR"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(Malaysia Deposit Insurance Corporation, MDIC)</a:t>
            </a:r>
            <a:r>
              <a:rPr lang="ko-KR" altLang="en-US"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는 예금보험시스템</a:t>
            </a:r>
            <a:r>
              <a:rPr lang="en-US" altLang="ko-KR"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(Deposit Insurance System, DIS),</a:t>
            </a:r>
            <a:r>
              <a:rPr lang="ko-KR" altLang="en-US"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 </a:t>
            </a:r>
            <a:r>
              <a:rPr lang="ko-KR" altLang="en-US" sz="950" dirty="0" err="1">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타카풀</a:t>
            </a:r>
            <a:r>
              <a:rPr lang="ko-KR" altLang="en-US"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 및 보험 보호시스템 </a:t>
            </a:r>
            <a:r>
              <a:rPr lang="en-US" altLang="ko-KR"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(Takaful and Insurance Benefits Protection System, TIPS)</a:t>
            </a:r>
            <a:r>
              <a:rPr lang="ko-KR" altLang="en-US"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을 관리</a:t>
            </a:r>
            <a:endParaRPr lang="en-US" altLang="ko-KR"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endParaRPr>
          </a:p>
          <a:p>
            <a:pPr marL="265113" marR="0" lvl="0" indent="-173038" algn="just" fontAlgn="base">
              <a:lnSpc>
                <a:spcPct val="120000"/>
              </a:lnSpc>
              <a:spcBef>
                <a:spcPts val="600"/>
              </a:spcBef>
              <a:buClrTx/>
              <a:buSzPct val="100000"/>
              <a:buFontTx/>
              <a:buChar char="-"/>
              <a:tabLst/>
              <a:defRPr/>
            </a:pPr>
            <a:r>
              <a:rPr lang="ko-KR" altLang="en-US"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생명보험 및 손해보험의 보험 등급에 따라 특정 혜택</a:t>
            </a:r>
            <a:r>
              <a:rPr lang="en-US" altLang="ko-KR"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a:t>
            </a:r>
            <a:r>
              <a:rPr lang="ko-KR" altLang="en-US"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한도 보호</a:t>
            </a:r>
            <a:endParaRPr lang="en-US" altLang="ko-KR"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endParaRPr>
          </a:p>
        </p:txBody>
      </p:sp>
      <p:sp>
        <p:nvSpPr>
          <p:cNvPr id="16" name="Rectangle 54">
            <a:extLst>
              <a:ext uri="{FF2B5EF4-FFF2-40B4-BE49-F238E27FC236}">
                <a16:creationId xmlns:a16="http://schemas.microsoft.com/office/drawing/2014/main" id="{943845BB-FD6C-347C-FEF7-1E37B7A0EA44}"/>
              </a:ext>
            </a:extLst>
          </p:cNvPr>
          <p:cNvSpPr>
            <a:spLocks noChangeArrowheads="1"/>
          </p:cNvSpPr>
          <p:nvPr/>
        </p:nvSpPr>
        <p:spPr bwMode="auto">
          <a:xfrm>
            <a:off x="5232200" y="3532129"/>
            <a:ext cx="4032000" cy="1853315"/>
          </a:xfrm>
          <a:prstGeom prst="rect">
            <a:avLst/>
          </a:prstGeom>
          <a:noFill/>
          <a:ln w="3175" algn="ctr">
            <a:noFill/>
            <a:miter lim="800000"/>
            <a:headEnd/>
            <a:tailEnd/>
          </a:ln>
          <a:effectLst/>
        </p:spPr>
        <p:txBody>
          <a:bodyPr wrap="square" lIns="36000" tIns="72000" rIns="36000" bIns="3600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08000" indent="-108000" algn="just" fontAlgn="base">
              <a:lnSpc>
                <a:spcPct val="120000"/>
              </a:lnSpc>
              <a:spcBef>
                <a:spcPts val="600"/>
              </a:spcBef>
              <a:buSzPct val="100000"/>
              <a:buFont typeface="Arial" panose="020B0604020202020204" pitchFamily="34" charset="0"/>
              <a:buChar char="•"/>
              <a:defRPr/>
            </a:pPr>
            <a:r>
              <a:rPr lang="en-US" altLang="ko-KR"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2019</a:t>
            </a:r>
            <a:r>
              <a:rPr lang="ko-KR" altLang="en-US"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년 </a:t>
            </a:r>
            <a:r>
              <a:rPr lang="en-US" altLang="ko-KR"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10</a:t>
            </a:r>
            <a:r>
              <a:rPr lang="ko-KR" altLang="en-US"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월 </a:t>
            </a:r>
            <a:r>
              <a:rPr lang="en-US" altLang="ko-KR"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23</a:t>
            </a:r>
            <a:r>
              <a:rPr lang="ko-KR" altLang="en-US"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일에 </a:t>
            </a:r>
            <a:r>
              <a:rPr lang="en-US" altLang="ko-KR"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BNM</a:t>
            </a:r>
            <a:r>
              <a:rPr lang="ko-KR" altLang="en-US"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에서 발표한 아웃소싱 가이드라인</a:t>
            </a:r>
            <a:r>
              <a:rPr lang="en-US" altLang="ko-KR"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(Outsourcing Guidelines, 2019.10.23)</a:t>
            </a:r>
            <a:r>
              <a:rPr lang="ko-KR" altLang="en-US"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은 말레이시아 금융기관의 아웃소싱 계약에 대한 요건을 명시</a:t>
            </a:r>
            <a:endParaRPr lang="en-US" altLang="ko-KR"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endParaRPr>
          </a:p>
          <a:p>
            <a:pPr marL="265113" indent="-173038" algn="just" fontAlgn="base">
              <a:lnSpc>
                <a:spcPct val="120000"/>
              </a:lnSpc>
              <a:spcBef>
                <a:spcPts val="600"/>
              </a:spcBef>
              <a:buSzPct val="100000"/>
              <a:buFontTx/>
              <a:buChar char="-"/>
              <a:defRPr/>
            </a:pPr>
            <a:r>
              <a:rPr lang="ko-KR" altLang="en-US"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금융기관의 아웃소싱 계약은 강력한 감독 및 통제 체계를 필요로 함</a:t>
            </a:r>
            <a:r>
              <a:rPr lang="en-US" altLang="ko-KR"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 </a:t>
            </a:r>
          </a:p>
          <a:p>
            <a:pPr marL="265113" indent="-173038" algn="just" fontAlgn="base">
              <a:lnSpc>
                <a:spcPct val="120000"/>
              </a:lnSpc>
              <a:spcBef>
                <a:spcPts val="600"/>
              </a:spcBef>
              <a:buSzPct val="100000"/>
              <a:buFontTx/>
              <a:buChar char="-"/>
              <a:defRPr/>
            </a:pPr>
            <a:r>
              <a:rPr lang="ko-KR" altLang="en-US"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이사회 및 고위 경영진은 아웃소싱 리스크 관리를 위한 </a:t>
            </a:r>
            <a:r>
              <a:rPr lang="ko-KR" altLang="en-US" sz="900" dirty="0" err="1">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리스크관리</a:t>
            </a:r>
            <a:r>
              <a:rPr lang="ko-KR" altLang="en-US"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 프레임워크</a:t>
            </a:r>
            <a:r>
              <a:rPr lang="en-US" altLang="ko-KR"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 </a:t>
            </a:r>
            <a:r>
              <a:rPr lang="ko-KR" altLang="en-US"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및 거버넌스를 구축하고</a:t>
            </a:r>
            <a:r>
              <a:rPr lang="en-US" altLang="ko-KR"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a:t>
            </a:r>
            <a:r>
              <a:rPr lang="ko-KR" altLang="en-US"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 아웃소싱 관련 법률</a:t>
            </a:r>
            <a:r>
              <a:rPr lang="en-US" altLang="ko-KR"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a:t>
            </a:r>
            <a:r>
              <a:rPr lang="ko-KR" altLang="en-US"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규정 및 건전성 </a:t>
            </a:r>
            <a:r>
              <a:rPr lang="ko-KR" altLang="en-US" sz="900" dirty="0" err="1">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컴플라언스를</a:t>
            </a:r>
            <a:r>
              <a:rPr lang="ko-KR" altLang="en-US"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 감독</a:t>
            </a:r>
            <a:r>
              <a:rPr lang="en-US" altLang="ko-KR"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a:t>
            </a:r>
            <a:r>
              <a:rPr lang="ko-KR" altLang="en-US"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준수할 책임이 있음</a:t>
            </a:r>
            <a:endParaRPr lang="en-US" altLang="ko-KR"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endParaRPr>
          </a:p>
          <a:p>
            <a:pPr marL="265113" indent="-173038" algn="just" fontAlgn="base">
              <a:lnSpc>
                <a:spcPct val="120000"/>
              </a:lnSpc>
              <a:spcBef>
                <a:spcPts val="600"/>
              </a:spcBef>
              <a:buSzPct val="100000"/>
              <a:buFontTx/>
              <a:buChar char="-"/>
              <a:defRPr/>
            </a:pPr>
            <a:r>
              <a:rPr lang="ko-KR" altLang="en-US"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금융기관은 새 아웃소싱 계약</a:t>
            </a:r>
            <a:r>
              <a:rPr lang="en-US" altLang="ko-KR"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a:t>
            </a:r>
            <a:r>
              <a:rPr lang="ko-KR" altLang="en-US"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가이드라인에 의해 정의</a:t>
            </a:r>
            <a:r>
              <a:rPr lang="en-US" altLang="ko-KR"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a:t>
            </a:r>
            <a:r>
              <a:rPr lang="ko-KR" altLang="en-US"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을 시작하거나 기존 아웃소싱 계약을 크게 수정할 경우 사전에 </a:t>
            </a:r>
            <a:r>
              <a:rPr lang="en-US" altLang="ko-KR"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BNM</a:t>
            </a:r>
            <a:r>
              <a:rPr lang="ko-KR" altLang="en-US"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의 서면 승인을 받아야 함</a:t>
            </a:r>
            <a:endParaRPr lang="en-US" altLang="ko-KR"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endParaRPr>
          </a:p>
        </p:txBody>
      </p:sp>
      <p:sp>
        <p:nvSpPr>
          <p:cNvPr id="27" name="Rectangle 54">
            <a:extLst>
              <a:ext uri="{FF2B5EF4-FFF2-40B4-BE49-F238E27FC236}">
                <a16:creationId xmlns:a16="http://schemas.microsoft.com/office/drawing/2014/main" id="{8DF5E5E4-0C5D-E6DE-3508-7B70E53E56B8}"/>
              </a:ext>
            </a:extLst>
          </p:cNvPr>
          <p:cNvSpPr>
            <a:spLocks noChangeArrowheads="1"/>
          </p:cNvSpPr>
          <p:nvPr/>
        </p:nvSpPr>
        <p:spPr bwMode="auto">
          <a:xfrm>
            <a:off x="5232200" y="1916295"/>
            <a:ext cx="4032000" cy="1093107"/>
          </a:xfrm>
          <a:prstGeom prst="rect">
            <a:avLst/>
          </a:prstGeom>
          <a:noFill/>
          <a:ln w="3175" algn="ctr">
            <a:noFill/>
            <a:miter lim="800000"/>
            <a:headEnd/>
            <a:tailEnd/>
          </a:ln>
          <a:effectLst/>
        </p:spPr>
        <p:txBody>
          <a:bodyPr wrap="square" lIns="36000" tIns="72000" rIns="36000" bIns="3600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08000" indent="-108000" algn="just" fontAlgn="base">
              <a:lnSpc>
                <a:spcPct val="120000"/>
              </a:lnSpc>
              <a:spcBef>
                <a:spcPts val="600"/>
              </a:spcBef>
              <a:buSzPct val="100000"/>
              <a:buFont typeface="Arial" panose="020B0604020202020204" pitchFamily="34" charset="0"/>
              <a:buChar char="•"/>
              <a:defRPr/>
            </a:pPr>
            <a:r>
              <a:rPr lang="en-US" altLang="ko-KR"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BNM</a:t>
            </a:r>
            <a:r>
              <a:rPr lang="ko-KR" altLang="en-US"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에서 승인하고 법원에서 확정한 계획에 따라 포트폴리오 이전 가능</a:t>
            </a:r>
            <a:r>
              <a:rPr lang="en-US" altLang="ko-KR"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 </a:t>
            </a:r>
          </a:p>
          <a:p>
            <a:pPr marL="265113" indent="-173038" algn="just" fontAlgn="base">
              <a:lnSpc>
                <a:spcPct val="120000"/>
              </a:lnSpc>
              <a:spcBef>
                <a:spcPts val="600"/>
              </a:spcBef>
              <a:buSzPct val="100000"/>
              <a:buFontTx/>
              <a:buChar char="-"/>
              <a:defRPr/>
            </a:pPr>
            <a:r>
              <a:rPr lang="ko-KR" altLang="en-US"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법원에 의해 승인된 계획에 의해 양도된 자산의 모든 권리와 소유권은 양수인</a:t>
            </a:r>
            <a:r>
              <a:rPr lang="en-US" altLang="ko-KR"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(Transferee)</a:t>
            </a:r>
            <a:r>
              <a:rPr lang="ko-KR" altLang="en-US"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에게 이전</a:t>
            </a:r>
            <a:endParaRPr lang="en-US" altLang="ko-KR"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endParaRPr>
          </a:p>
          <a:p>
            <a:pPr marL="265113" indent="-173038" algn="just" fontAlgn="base">
              <a:lnSpc>
                <a:spcPct val="120000"/>
              </a:lnSpc>
              <a:spcBef>
                <a:spcPts val="600"/>
              </a:spcBef>
              <a:buSzPct val="100000"/>
              <a:buFontTx/>
              <a:buChar char="-"/>
              <a:defRPr/>
            </a:pPr>
            <a:r>
              <a:rPr lang="ko-KR" altLang="en-US"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추가 조치나 동의 없이도 계획에 의해 양도된 부채에 대해 양수인에게 전적인 책임을 부과</a:t>
            </a:r>
            <a:endParaRPr lang="en-US" altLang="ko-KR"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endParaRPr>
          </a:p>
        </p:txBody>
      </p:sp>
      <p:sp>
        <p:nvSpPr>
          <p:cNvPr id="52" name="Rectangle 54">
            <a:extLst>
              <a:ext uri="{FF2B5EF4-FFF2-40B4-BE49-F238E27FC236}">
                <a16:creationId xmlns:a16="http://schemas.microsoft.com/office/drawing/2014/main" id="{F38F9646-3EBA-76CD-CEB7-1D5B2BE1A18B}"/>
              </a:ext>
            </a:extLst>
          </p:cNvPr>
          <p:cNvSpPr>
            <a:spLocks noChangeArrowheads="1"/>
          </p:cNvSpPr>
          <p:nvPr/>
        </p:nvSpPr>
        <p:spPr bwMode="auto">
          <a:xfrm>
            <a:off x="575732" y="1916295"/>
            <a:ext cx="4187654" cy="2277469"/>
          </a:xfrm>
          <a:prstGeom prst="rect">
            <a:avLst/>
          </a:prstGeom>
          <a:noFill/>
          <a:ln w="6350" algn="ctr">
            <a:noFill/>
            <a:miter lim="800000"/>
            <a:headEnd/>
            <a:tailEnd/>
          </a:ln>
          <a:effectLst/>
        </p:spPr>
        <p:txBody>
          <a:bodyPr wrap="square" lIns="36000" tIns="72000" rIns="36000" bIns="3600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08000" indent="-108000" algn="just" fontAlgn="base">
              <a:lnSpc>
                <a:spcPct val="120000"/>
              </a:lnSpc>
              <a:spcBef>
                <a:spcPts val="600"/>
              </a:spcBef>
              <a:buSzPct val="100000"/>
              <a:buFont typeface="Arial" panose="020B0604020202020204" pitchFamily="34" charset="0"/>
              <a:buChar char="•"/>
              <a:defRPr/>
            </a:pPr>
            <a:r>
              <a:rPr lang="ko-KR" altLang="en-US"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다음의 경우</a:t>
            </a:r>
            <a:r>
              <a:rPr lang="en-US" altLang="ko-KR"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 BNM </a:t>
            </a:r>
            <a:r>
              <a:rPr lang="ko-KR" altLang="en-US"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또는 재무부 장관</a:t>
            </a:r>
            <a:r>
              <a:rPr lang="en-US" altLang="ko-KR"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a:t>
            </a:r>
            <a:r>
              <a:rPr lang="ko-KR" altLang="en-US"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경우에 따라</a:t>
            </a:r>
            <a:r>
              <a:rPr lang="en-US" altLang="ko-KR"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a:t>
            </a:r>
            <a:r>
              <a:rPr lang="ko-KR" altLang="en-US"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의 사전 서면 승인이 필요</a:t>
            </a:r>
            <a:endParaRPr lang="en-US" altLang="ko-KR"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endParaRPr>
          </a:p>
          <a:p>
            <a:pPr marL="265113" indent="-173038" algn="just" fontAlgn="base">
              <a:lnSpc>
                <a:spcPct val="120000"/>
              </a:lnSpc>
              <a:spcBef>
                <a:spcPts val="600"/>
              </a:spcBef>
              <a:buSzPct val="100000"/>
              <a:buFontTx/>
              <a:buChar char="-"/>
              <a:defRPr/>
            </a:pPr>
            <a:r>
              <a:rPr lang="ko-KR" altLang="en-US"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보험사 </a:t>
            </a:r>
            <a:r>
              <a:rPr lang="en-US" altLang="ko-KR"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5%</a:t>
            </a:r>
            <a:r>
              <a:rPr lang="ko-KR" altLang="en-US"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 이상 지분의 최초 취득 또는 의무공개매수 요건에 해당하는 거래의 경우</a:t>
            </a:r>
            <a:endParaRPr lang="en-US" altLang="ko-KR"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endParaRPr>
          </a:p>
          <a:p>
            <a:pPr marL="265113" indent="-173038" algn="just" fontAlgn="base">
              <a:lnSpc>
                <a:spcPct val="120000"/>
              </a:lnSpc>
              <a:spcBef>
                <a:spcPts val="600"/>
              </a:spcBef>
              <a:buSzPct val="100000"/>
              <a:buFontTx/>
              <a:buChar char="-"/>
              <a:defRPr/>
            </a:pPr>
            <a:r>
              <a:rPr lang="ko-KR" altLang="en-US"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인가된 보험사의 지분 </a:t>
            </a:r>
            <a:r>
              <a:rPr lang="en-US" altLang="ko-KR"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50% </a:t>
            </a:r>
            <a:r>
              <a:rPr lang="ko-KR" altLang="en-US"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이상 보유</a:t>
            </a:r>
            <a:endParaRPr lang="en-US" altLang="ko-KR"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endParaRPr>
          </a:p>
          <a:p>
            <a:pPr marL="265113" indent="-173038" algn="just" fontAlgn="base">
              <a:lnSpc>
                <a:spcPct val="120000"/>
              </a:lnSpc>
              <a:spcBef>
                <a:spcPts val="600"/>
              </a:spcBef>
              <a:buSzPct val="100000"/>
              <a:buFontTx/>
              <a:buChar char="-"/>
              <a:defRPr/>
            </a:pPr>
            <a:r>
              <a:rPr lang="ko-KR" altLang="en-US"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지분 수준에 관계없이 인가된 보험사에 대한 지배력을 소유할 경우</a:t>
            </a:r>
            <a:endParaRPr lang="en-US" altLang="ko-KR"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endParaRPr>
          </a:p>
          <a:p>
            <a:pPr marL="265113" indent="-173038" algn="just" fontAlgn="base">
              <a:lnSpc>
                <a:spcPct val="120000"/>
              </a:lnSpc>
              <a:spcBef>
                <a:spcPts val="600"/>
              </a:spcBef>
              <a:buSzPct val="100000"/>
              <a:buFontTx/>
              <a:buChar char="-"/>
              <a:defRPr/>
            </a:pPr>
            <a:r>
              <a:rPr lang="ko-KR" altLang="en-US"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지분율이 </a:t>
            </a:r>
            <a:r>
              <a:rPr lang="en-US" altLang="ko-KR"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50% </a:t>
            </a:r>
            <a:r>
              <a:rPr lang="ko-KR" altLang="en-US"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미만으로 떨어지거나 지배력이 변경되는 주식 처분</a:t>
            </a:r>
            <a:endParaRPr lang="en-US" altLang="ko-KR"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endParaRPr>
          </a:p>
          <a:p>
            <a:pPr marL="108000" indent="-108000" algn="just" fontAlgn="base">
              <a:lnSpc>
                <a:spcPct val="120000"/>
              </a:lnSpc>
              <a:spcBef>
                <a:spcPts val="600"/>
              </a:spcBef>
              <a:buSzPct val="100000"/>
              <a:buFont typeface="Arial" panose="020B0604020202020204" pitchFamily="34" charset="0"/>
              <a:buChar char="•"/>
              <a:defRPr/>
            </a:pPr>
            <a:r>
              <a:rPr lang="ko-KR" altLang="en-US"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보험사의 지분을 </a:t>
            </a:r>
            <a:r>
              <a:rPr lang="en-US" altLang="ko-KR"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50%</a:t>
            </a:r>
            <a:r>
              <a:rPr lang="ko-KR" altLang="en-US"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 초과하여 보유하는 기업은 금융지주사</a:t>
            </a:r>
            <a:r>
              <a:rPr lang="en-US" altLang="ko-KR"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(Financial Holding Company)</a:t>
            </a:r>
            <a:r>
              <a:rPr lang="ko-KR" altLang="en-US"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로 승인 받기 위해 </a:t>
            </a:r>
            <a:r>
              <a:rPr lang="en-US" altLang="ko-KR"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BNM</a:t>
            </a:r>
            <a:r>
              <a:rPr lang="ko-KR" altLang="en-US"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에 신청서를 제출하고</a:t>
            </a:r>
            <a:r>
              <a:rPr lang="en-US" altLang="ko-KR"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 </a:t>
            </a:r>
            <a:r>
              <a:rPr lang="ko-KR" altLang="en-US"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승인</a:t>
            </a:r>
            <a:r>
              <a:rPr lang="en-US" altLang="ko-KR"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(To be approved as a financial holding company)</a:t>
            </a:r>
            <a:r>
              <a:rPr lang="ko-KR" altLang="en-US"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을 받아야 함</a:t>
            </a:r>
            <a:endParaRPr lang="en-US" altLang="ko-KR"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endParaRPr>
          </a:p>
          <a:p>
            <a:pPr marL="108000" indent="-108000" algn="just" fontAlgn="base">
              <a:lnSpc>
                <a:spcPct val="120000"/>
              </a:lnSpc>
              <a:spcBef>
                <a:spcPts val="600"/>
              </a:spcBef>
              <a:buSzPct val="100000"/>
              <a:buFont typeface="Arial" panose="020B0604020202020204" pitchFamily="34" charset="0"/>
              <a:buChar char="•"/>
              <a:defRPr/>
            </a:pPr>
            <a:r>
              <a:rPr lang="ko-KR" altLang="en-US"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보험중개인의 경우</a:t>
            </a:r>
            <a:r>
              <a:rPr lang="en-US" altLang="ko-KR"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 </a:t>
            </a:r>
            <a:r>
              <a:rPr lang="ko-KR" altLang="en-US"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타 기업 지분을 </a:t>
            </a:r>
            <a:r>
              <a:rPr lang="en-US" altLang="ko-KR"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5% </a:t>
            </a:r>
            <a:r>
              <a:rPr lang="ko-KR" altLang="en-US"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이상 보유하는 경우 </a:t>
            </a:r>
            <a:r>
              <a:rPr lang="en-US" altLang="ko-KR"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BNM</a:t>
            </a:r>
            <a:r>
              <a:rPr lang="ko-KR" altLang="en-US"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에 알려야 하며 지배권 변경 시 </a:t>
            </a:r>
            <a:r>
              <a:rPr lang="en-US" altLang="ko-KR"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BNM</a:t>
            </a:r>
            <a:r>
              <a:rPr lang="ko-KR" altLang="en-US"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의 사전 서면 승인</a:t>
            </a:r>
            <a:r>
              <a:rPr lang="en-US" altLang="ko-KR"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(Prior Written Approval)</a:t>
            </a:r>
            <a:r>
              <a:rPr lang="ko-KR" altLang="en-US"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이 필요</a:t>
            </a:r>
          </a:p>
        </p:txBody>
      </p:sp>
      <p:sp>
        <p:nvSpPr>
          <p:cNvPr id="19" name="TextBox 18">
            <a:extLst>
              <a:ext uri="{FF2B5EF4-FFF2-40B4-BE49-F238E27FC236}">
                <a16:creationId xmlns:a16="http://schemas.microsoft.com/office/drawing/2014/main" id="{FE624C3B-8CE2-4246-A946-79F305CE1A34}"/>
              </a:ext>
            </a:extLst>
          </p:cNvPr>
          <p:cNvSpPr txBox="1"/>
          <p:nvPr/>
        </p:nvSpPr>
        <p:spPr>
          <a:xfrm>
            <a:off x="488948" y="1230531"/>
            <a:ext cx="2136803" cy="200055"/>
          </a:xfrm>
          <a:prstGeom prst="rect">
            <a:avLst/>
          </a:prstGeom>
          <a:noFill/>
        </p:spPr>
        <p:txBody>
          <a:bodyPr wrap="none" lIns="0" tIns="0" rIns="0" bIns="0" rtlCol="0">
            <a:spAutoFit/>
          </a:bodyPr>
          <a:lstStyle/>
          <a:p>
            <a:pPr>
              <a:defRPr/>
            </a:pPr>
            <a:r>
              <a:rPr kumimoji="0" lang="ko-KR" altLang="en-US" sz="1300" b="0" i="0" u="none" strike="noStrike" kern="1200" cap="none" spc="0" normalizeH="0" baseline="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rPr>
              <a:t>지배구조 및 건전성 등 관련 규제</a:t>
            </a:r>
          </a:p>
        </p:txBody>
      </p:sp>
      <p:cxnSp>
        <p:nvCxnSpPr>
          <p:cNvPr id="20" name="직선 연결선 19">
            <a:extLst>
              <a:ext uri="{FF2B5EF4-FFF2-40B4-BE49-F238E27FC236}">
                <a16:creationId xmlns:a16="http://schemas.microsoft.com/office/drawing/2014/main" id="{BEF90BE2-3A41-F1D9-42C0-283BF0EDB218}"/>
              </a:ext>
            </a:extLst>
          </p:cNvPr>
          <p:cNvCxnSpPr/>
          <p:nvPr/>
        </p:nvCxnSpPr>
        <p:spPr>
          <a:xfrm>
            <a:off x="488948" y="1196975"/>
            <a:ext cx="89388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1" name="직선 연결선 20">
            <a:extLst>
              <a:ext uri="{FF2B5EF4-FFF2-40B4-BE49-F238E27FC236}">
                <a16:creationId xmlns:a16="http://schemas.microsoft.com/office/drawing/2014/main" id="{EC3FFABF-4654-E02A-49C7-733ADB6641CE}"/>
              </a:ext>
            </a:extLst>
          </p:cNvPr>
          <p:cNvCxnSpPr/>
          <p:nvPr/>
        </p:nvCxnSpPr>
        <p:spPr>
          <a:xfrm>
            <a:off x="488948" y="1473812"/>
            <a:ext cx="89388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62C5D8E3-36B6-37C6-B8E8-705BA6F2BC40}"/>
              </a:ext>
            </a:extLst>
          </p:cNvPr>
          <p:cNvSpPr txBox="1"/>
          <p:nvPr/>
        </p:nvSpPr>
        <p:spPr>
          <a:xfrm>
            <a:off x="489000" y="5881851"/>
            <a:ext cx="8928000" cy="195814"/>
          </a:xfrm>
          <a:prstGeom prst="rect">
            <a:avLst/>
          </a:prstGeom>
          <a:noFill/>
          <a:ln>
            <a:noFill/>
          </a:ln>
        </p:spPr>
        <p:txBody>
          <a:bodyPr wrap="square" lIns="0" tIns="72000" rIns="0" bIns="0" rtlCol="0" anchor="t">
            <a:spAutoFit/>
          </a:bodyPr>
          <a:lstStyle>
            <a:defPPr>
              <a:defRPr lang="en-US"/>
            </a:defPPr>
            <a:lvl1pPr lvl="0">
              <a:defRPr sz="800">
                <a:ln>
                  <a:solidFill>
                    <a:prstClr val="white">
                      <a:lumMod val="75000"/>
                      <a:alpha val="0"/>
                    </a:prstClr>
                  </a:solidFill>
                </a:ln>
                <a:solidFill>
                  <a:prstClr val="white">
                    <a:lumMod val="50000"/>
                  </a:prstClr>
                </a:solidFill>
                <a:latin typeface="KoPub돋움체 Medium" panose="00000600000000000000" pitchFamily="2" charset="-127"/>
                <a:ea typeface="KoPub돋움체 Medium" panose="00000600000000000000" pitchFamily="2" charset="-127"/>
              </a:defRPr>
            </a:lvl1pPr>
          </a:lstStyle>
          <a:p>
            <a:r>
              <a:rPr lang="en-US" altLang="ko-KR" dirty="0">
                <a:solidFill>
                  <a:schemeClr val="bg1">
                    <a:lumMod val="50000"/>
                  </a:schemeClr>
                </a:solidFill>
              </a:rPr>
              <a:t>Source: Norton Rose Fulbright(2022), ‘2022: Insurance regulation in Asia Pacific’, </a:t>
            </a:r>
            <a:r>
              <a:rPr lang="ko-KR" altLang="en-US" dirty="0" err="1">
                <a:solidFill>
                  <a:schemeClr val="bg1">
                    <a:lumMod val="50000"/>
                  </a:schemeClr>
                </a:solidFill>
              </a:rPr>
              <a:t>삼정</a:t>
            </a:r>
            <a:r>
              <a:rPr lang="en-US" altLang="ko-KR" dirty="0">
                <a:solidFill>
                  <a:schemeClr val="bg1">
                    <a:lumMod val="50000"/>
                  </a:schemeClr>
                </a:solidFill>
              </a:rPr>
              <a:t>KPMG </a:t>
            </a:r>
            <a:r>
              <a:rPr lang="ko-KR" altLang="en-US" dirty="0">
                <a:solidFill>
                  <a:schemeClr val="bg1">
                    <a:lumMod val="50000"/>
                  </a:schemeClr>
                </a:solidFill>
              </a:rPr>
              <a:t>경제연구원 재구성</a:t>
            </a:r>
            <a:endParaRPr lang="en-US" altLang="ko-KR" dirty="0">
              <a:solidFill>
                <a:schemeClr val="bg1">
                  <a:lumMod val="50000"/>
                </a:schemeClr>
              </a:solidFill>
            </a:endParaRPr>
          </a:p>
        </p:txBody>
      </p:sp>
      <p:grpSp>
        <p:nvGrpSpPr>
          <p:cNvPr id="7" name="그룹 6">
            <a:extLst>
              <a:ext uri="{FF2B5EF4-FFF2-40B4-BE49-F238E27FC236}">
                <a16:creationId xmlns:a16="http://schemas.microsoft.com/office/drawing/2014/main" id="{F394C9A6-2EFD-1C41-25DF-C3E5B8ABB0C5}"/>
              </a:ext>
            </a:extLst>
          </p:cNvPr>
          <p:cNvGrpSpPr/>
          <p:nvPr/>
        </p:nvGrpSpPr>
        <p:grpSpPr>
          <a:xfrm>
            <a:off x="7601665" y="457150"/>
            <a:ext cx="2158277" cy="565347"/>
            <a:chOff x="7601665" y="457150"/>
            <a:chExt cx="2158277" cy="565347"/>
          </a:xfrm>
        </p:grpSpPr>
        <p:pic>
          <p:nvPicPr>
            <p:cNvPr id="10" name="그림 9" descr="지도이(가) 표시된 사진&#10;&#10;자동 생성된 설명">
              <a:extLst>
                <a:ext uri="{FF2B5EF4-FFF2-40B4-BE49-F238E27FC236}">
                  <a16:creationId xmlns:a16="http://schemas.microsoft.com/office/drawing/2014/main" id="{6A6647CC-160A-93AB-BF65-B985E730470E}"/>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contrast="-40000"/>
                      </a14:imgEffect>
                    </a14:imgLayer>
                  </a14:imgProps>
                </a:ext>
              </a:extLst>
            </a:blip>
            <a:stretch>
              <a:fillRect/>
            </a:stretch>
          </p:blipFill>
          <p:spPr>
            <a:xfrm>
              <a:off x="8071806" y="457150"/>
              <a:ext cx="1688136" cy="565347"/>
            </a:xfrm>
            <a:prstGeom prst="rect">
              <a:avLst/>
            </a:prstGeom>
          </p:spPr>
        </p:pic>
        <p:pic>
          <p:nvPicPr>
            <p:cNvPr id="12" name="그림 11">
              <a:extLst>
                <a:ext uri="{FF2B5EF4-FFF2-40B4-BE49-F238E27FC236}">
                  <a16:creationId xmlns:a16="http://schemas.microsoft.com/office/drawing/2014/main" id="{A9A6979B-E31A-4128-CE38-B23ADFD6BF73}"/>
                </a:ext>
              </a:extLst>
            </p:cNvPr>
            <p:cNvPicPr>
              <a:picLocks noChangeAspect="1"/>
            </p:cNvPicPr>
            <p:nvPr/>
          </p:nvPicPr>
          <p:blipFill>
            <a:blip r:embed="rId5"/>
            <a:srcRect/>
            <a:stretch/>
          </p:blipFill>
          <p:spPr>
            <a:xfrm>
              <a:off x="7601665" y="579882"/>
              <a:ext cx="414358" cy="414358"/>
            </a:xfrm>
            <a:prstGeom prst="rect">
              <a:avLst/>
            </a:prstGeom>
          </p:spPr>
        </p:pic>
        <p:sp>
          <p:nvSpPr>
            <p:cNvPr id="14" name="제목 3">
              <a:extLst>
                <a:ext uri="{FF2B5EF4-FFF2-40B4-BE49-F238E27FC236}">
                  <a16:creationId xmlns:a16="http://schemas.microsoft.com/office/drawing/2014/main" id="{316E2264-2EC7-B6D2-32F1-0BB2C91902FF}"/>
                </a:ext>
              </a:extLst>
            </p:cNvPr>
            <p:cNvSpPr txBox="1">
              <a:spLocks/>
            </p:cNvSpPr>
            <p:nvPr/>
          </p:nvSpPr>
          <p:spPr>
            <a:xfrm>
              <a:off x="8071805" y="606616"/>
              <a:ext cx="1477782" cy="334294"/>
            </a:xfrm>
            <a:prstGeom prst="rect">
              <a:avLst/>
            </a:prstGeom>
          </p:spPr>
          <p:txBody>
            <a:bodyPr wrap="none" lIns="0" tIns="0" rIns="0" bIns="0" anchor="b" anchorCtr="0">
              <a:noAutofit/>
            </a:bodyPr>
            <a:lstStyle>
              <a:defPPr>
                <a:defRPr lang="en-US"/>
              </a:defPPr>
              <a:lvl1pPr marR="0" lvl="0" indent="539750" fontAlgn="auto">
                <a:lnSpc>
                  <a:spcPct val="100000"/>
                </a:lnSpc>
                <a:spcBef>
                  <a:spcPts val="0"/>
                </a:spcBef>
                <a:spcAft>
                  <a:spcPts val="0"/>
                </a:spcAft>
                <a:buClrTx/>
                <a:buSzTx/>
                <a:buFontTx/>
                <a:buNone/>
                <a:tabLst/>
                <a:defRPr sz="2400" b="0" i="0">
                  <a:ln>
                    <a:solidFill>
                      <a:prstClr val="white">
                        <a:lumMod val="75000"/>
                        <a:alpha val="0"/>
                      </a:prstClr>
                    </a:solidFill>
                  </a:ln>
                  <a:solidFill>
                    <a:schemeClr val="bg1"/>
                  </a:solidFill>
                  <a:latin typeface="KoPub돋움체 Bold" panose="00000800000000000000" pitchFamily="2" charset="-127"/>
                  <a:ea typeface="KoPub돋움체 Bold" panose="00000800000000000000" pitchFamily="2" charset="-127"/>
                  <a:cs typeface="KoPub돋움체 Medium" panose="02020603020101020101" pitchFamily="18" charset="-127"/>
                </a:defRPr>
              </a:lvl1pPr>
            </a:lstStyle>
            <a:p>
              <a:pPr marR="0" lvl="0" indent="0" defTabSz="914400" rtl="0" eaLnBrk="1" fontAlgn="auto" latinLnBrk="0" hangingPunct="1">
                <a:lnSpc>
                  <a:spcPct val="100000"/>
                </a:lnSpc>
                <a:spcBef>
                  <a:spcPts val="0"/>
                </a:spcBef>
                <a:spcAft>
                  <a:spcPts val="0"/>
                </a:spcAft>
                <a:buClrTx/>
                <a:buSzTx/>
                <a:buFontTx/>
                <a:buNone/>
                <a:tabLst/>
                <a:defRPr/>
              </a:pPr>
              <a:r>
                <a:rPr lang="ko-KR" altLang="en-US" sz="2000" dirty="0">
                  <a:ln>
                    <a:solidFill>
                      <a:prstClr val="white">
                        <a:lumMod val="75000"/>
                        <a:alpha val="0"/>
                      </a:prstClr>
                    </a:solidFill>
                  </a:ln>
                  <a:solidFill>
                    <a:schemeClr val="tx1">
                      <a:lumMod val="75000"/>
                      <a:lumOff val="25000"/>
                    </a:schemeClr>
                  </a:solidFill>
                </a:rPr>
                <a:t>말레이시아</a:t>
              </a:r>
              <a:endParaRPr lang="en-US" altLang="ko-KR" sz="2000" dirty="0">
                <a:ln>
                  <a:solidFill>
                    <a:prstClr val="white">
                      <a:lumMod val="75000"/>
                      <a:alpha val="0"/>
                    </a:prstClr>
                  </a:solidFill>
                </a:ln>
                <a:solidFill>
                  <a:schemeClr val="tx1">
                    <a:lumMod val="75000"/>
                    <a:lumOff val="25000"/>
                  </a:schemeClr>
                </a:solidFill>
              </a:endParaRPr>
            </a:p>
          </p:txBody>
        </p:sp>
      </p:grpSp>
      <p:sp>
        <p:nvSpPr>
          <p:cNvPr id="17" name="사각형: 둥근 모서리 16">
            <a:extLst>
              <a:ext uri="{FF2B5EF4-FFF2-40B4-BE49-F238E27FC236}">
                <a16:creationId xmlns:a16="http://schemas.microsoft.com/office/drawing/2014/main" id="{EF484654-8CCF-2756-1769-F811A0981696}"/>
              </a:ext>
            </a:extLst>
          </p:cNvPr>
          <p:cNvSpPr/>
          <p:nvPr/>
        </p:nvSpPr>
        <p:spPr>
          <a:xfrm>
            <a:off x="500982" y="1628311"/>
            <a:ext cx="1021885" cy="255468"/>
          </a:xfrm>
          <a:prstGeom prst="roundRect">
            <a:avLst>
              <a:gd name="adj" fmla="val 0"/>
            </a:avLst>
          </a:prstGeom>
          <a:noFill/>
          <a:ln>
            <a:noFill/>
          </a:ln>
        </p:spPr>
        <p:style>
          <a:lnRef idx="0">
            <a:scrgbClr r="0" g="0" b="0"/>
          </a:lnRef>
          <a:fillRef idx="0">
            <a:scrgbClr r="0" g="0" b="0"/>
          </a:fillRef>
          <a:effectRef idx="0">
            <a:scrgbClr r="0" g="0" b="0"/>
          </a:effectRef>
          <a:fontRef idx="minor">
            <a:schemeClr val="lt1"/>
          </a:fontRef>
        </p:style>
        <p:txBody>
          <a:bodyPr rtlCol="0" anchor="ctr"/>
          <a:lstStyle/>
          <a:p>
            <a:pPr fontAlgn="ctr" latinLnBrk="1"/>
            <a:r>
              <a:rPr lang="ko-KR" altLang="en-US" sz="1100" b="1" dirty="0">
                <a:ln>
                  <a:solidFill>
                    <a:srgbClr val="1758E3">
                      <a:alpha val="0"/>
                    </a:srgbClr>
                  </a:solidFill>
                </a:ln>
                <a:solidFill>
                  <a:srgbClr val="00A4F6"/>
                </a:solidFill>
                <a:latin typeface="+mj-ea"/>
                <a:ea typeface="+mj-ea"/>
              </a:rPr>
              <a:t>기업 지배구조</a:t>
            </a:r>
            <a:endParaRPr lang="ko-KR" altLang="ko-KR" sz="1100" b="1" dirty="0">
              <a:ln>
                <a:solidFill>
                  <a:srgbClr val="1758E3">
                    <a:alpha val="0"/>
                  </a:srgbClr>
                </a:solidFill>
              </a:ln>
              <a:solidFill>
                <a:srgbClr val="00A4F6"/>
              </a:solidFill>
              <a:latin typeface="+mj-ea"/>
              <a:ea typeface="+mj-ea"/>
            </a:endParaRPr>
          </a:p>
        </p:txBody>
      </p:sp>
      <p:grpSp>
        <p:nvGrpSpPr>
          <p:cNvPr id="18" name="그룹 17">
            <a:extLst>
              <a:ext uri="{FF2B5EF4-FFF2-40B4-BE49-F238E27FC236}">
                <a16:creationId xmlns:a16="http://schemas.microsoft.com/office/drawing/2014/main" id="{BE23ED9B-EE18-F3B5-29CF-01D5DA8F08E8}"/>
              </a:ext>
            </a:extLst>
          </p:cNvPr>
          <p:cNvGrpSpPr/>
          <p:nvPr/>
        </p:nvGrpSpPr>
        <p:grpSpPr>
          <a:xfrm>
            <a:off x="488948" y="1883779"/>
            <a:ext cx="4285071" cy="0"/>
            <a:chOff x="488948" y="1883779"/>
            <a:chExt cx="4285071" cy="0"/>
          </a:xfrm>
        </p:grpSpPr>
        <p:cxnSp>
          <p:nvCxnSpPr>
            <p:cNvPr id="22" name="직선 연결선 21">
              <a:extLst>
                <a:ext uri="{FF2B5EF4-FFF2-40B4-BE49-F238E27FC236}">
                  <a16:creationId xmlns:a16="http://schemas.microsoft.com/office/drawing/2014/main" id="{64C8A22C-DE12-468B-FECF-A2704386416E}"/>
                </a:ext>
              </a:extLst>
            </p:cNvPr>
            <p:cNvCxnSpPr>
              <a:cxnSpLocks/>
            </p:cNvCxnSpPr>
            <p:nvPr/>
          </p:nvCxnSpPr>
          <p:spPr>
            <a:xfrm>
              <a:off x="488948" y="1883779"/>
              <a:ext cx="4285071" cy="0"/>
            </a:xfrm>
            <a:prstGeom prst="line">
              <a:avLst/>
            </a:prstGeom>
            <a:ln w="28575">
              <a:solidFill>
                <a:srgbClr val="99E3FB"/>
              </a:solidFill>
            </a:ln>
          </p:spPr>
          <p:style>
            <a:lnRef idx="1">
              <a:schemeClr val="accent1"/>
            </a:lnRef>
            <a:fillRef idx="0">
              <a:schemeClr val="accent1"/>
            </a:fillRef>
            <a:effectRef idx="0">
              <a:schemeClr val="accent1"/>
            </a:effectRef>
            <a:fontRef idx="minor">
              <a:schemeClr val="tx1"/>
            </a:fontRef>
          </p:style>
        </p:cxnSp>
        <p:cxnSp>
          <p:nvCxnSpPr>
            <p:cNvPr id="23" name="직선 연결선 22">
              <a:extLst>
                <a:ext uri="{FF2B5EF4-FFF2-40B4-BE49-F238E27FC236}">
                  <a16:creationId xmlns:a16="http://schemas.microsoft.com/office/drawing/2014/main" id="{23E0A5C6-84E6-6FFC-A03F-A1940D6503A1}"/>
                </a:ext>
              </a:extLst>
            </p:cNvPr>
            <p:cNvCxnSpPr>
              <a:cxnSpLocks/>
            </p:cNvCxnSpPr>
            <p:nvPr/>
          </p:nvCxnSpPr>
          <p:spPr>
            <a:xfrm>
              <a:off x="488948" y="1883779"/>
              <a:ext cx="1053722" cy="0"/>
            </a:xfrm>
            <a:prstGeom prst="line">
              <a:avLst/>
            </a:prstGeom>
            <a:ln w="28575">
              <a:solidFill>
                <a:srgbClr val="00A4F6"/>
              </a:solidFill>
            </a:ln>
          </p:spPr>
          <p:style>
            <a:lnRef idx="1">
              <a:schemeClr val="accent1"/>
            </a:lnRef>
            <a:fillRef idx="0">
              <a:schemeClr val="accent1"/>
            </a:fillRef>
            <a:effectRef idx="0">
              <a:schemeClr val="accent1"/>
            </a:effectRef>
            <a:fontRef idx="minor">
              <a:schemeClr val="tx1"/>
            </a:fontRef>
          </p:style>
        </p:cxnSp>
      </p:grpSp>
      <p:sp>
        <p:nvSpPr>
          <p:cNvPr id="24" name="사각형: 둥근 모서리 23">
            <a:extLst>
              <a:ext uri="{FF2B5EF4-FFF2-40B4-BE49-F238E27FC236}">
                <a16:creationId xmlns:a16="http://schemas.microsoft.com/office/drawing/2014/main" id="{2873D00B-55E0-9E5C-98D6-D5CB75D8B695}"/>
              </a:ext>
            </a:extLst>
          </p:cNvPr>
          <p:cNvSpPr/>
          <p:nvPr/>
        </p:nvSpPr>
        <p:spPr>
          <a:xfrm>
            <a:off x="5132388" y="1628311"/>
            <a:ext cx="1270331" cy="255468"/>
          </a:xfrm>
          <a:prstGeom prst="roundRect">
            <a:avLst/>
          </a:prstGeom>
          <a:noFill/>
          <a:ln>
            <a:noFill/>
          </a:ln>
        </p:spPr>
        <p:style>
          <a:lnRef idx="0">
            <a:scrgbClr r="0" g="0" b="0"/>
          </a:lnRef>
          <a:fillRef idx="0">
            <a:scrgbClr r="0" g="0" b="0"/>
          </a:fillRef>
          <a:effectRef idx="0">
            <a:scrgbClr r="0" g="0" b="0"/>
          </a:effectRef>
          <a:fontRef idx="minor">
            <a:schemeClr val="lt1"/>
          </a:fontRef>
        </p:style>
        <p:txBody>
          <a:bodyPr rtlCol="0" anchor="ctr"/>
          <a:lstStyle/>
          <a:p>
            <a:pPr fontAlgn="ctr" latinLnBrk="1"/>
            <a:r>
              <a:rPr lang="ko-KR" altLang="en-US" sz="1100" b="1" dirty="0">
                <a:ln>
                  <a:solidFill>
                    <a:srgbClr val="1758E3">
                      <a:alpha val="0"/>
                    </a:srgbClr>
                  </a:solidFill>
                </a:ln>
                <a:solidFill>
                  <a:srgbClr val="00A4F6"/>
                </a:solidFill>
                <a:latin typeface="+mj-ea"/>
                <a:ea typeface="+mj-ea"/>
              </a:rPr>
              <a:t>포트폴리오 이전</a:t>
            </a:r>
            <a:endParaRPr lang="ko-KR" altLang="ko-KR" sz="1100" b="1" dirty="0">
              <a:ln>
                <a:solidFill>
                  <a:srgbClr val="1758E3">
                    <a:alpha val="0"/>
                  </a:srgbClr>
                </a:solidFill>
              </a:ln>
              <a:solidFill>
                <a:srgbClr val="00A4F6"/>
              </a:solidFill>
              <a:latin typeface="+mj-ea"/>
              <a:ea typeface="+mj-ea"/>
            </a:endParaRPr>
          </a:p>
        </p:txBody>
      </p:sp>
      <p:sp>
        <p:nvSpPr>
          <p:cNvPr id="25" name="사각형: 둥근 모서리 24">
            <a:extLst>
              <a:ext uri="{FF2B5EF4-FFF2-40B4-BE49-F238E27FC236}">
                <a16:creationId xmlns:a16="http://schemas.microsoft.com/office/drawing/2014/main" id="{8C530BB3-3E43-84F6-5EEA-479AF2C6F84F}"/>
              </a:ext>
            </a:extLst>
          </p:cNvPr>
          <p:cNvSpPr/>
          <p:nvPr/>
        </p:nvSpPr>
        <p:spPr>
          <a:xfrm>
            <a:off x="491596" y="4337203"/>
            <a:ext cx="1270331" cy="255468"/>
          </a:xfrm>
          <a:prstGeom prst="roundRect">
            <a:avLst/>
          </a:prstGeom>
          <a:noFill/>
          <a:ln>
            <a:noFill/>
          </a:ln>
        </p:spPr>
        <p:style>
          <a:lnRef idx="0">
            <a:scrgbClr r="0" g="0" b="0"/>
          </a:lnRef>
          <a:fillRef idx="0">
            <a:scrgbClr r="0" g="0" b="0"/>
          </a:fillRef>
          <a:effectRef idx="0">
            <a:scrgbClr r="0" g="0" b="0"/>
          </a:effectRef>
          <a:fontRef idx="minor">
            <a:schemeClr val="lt1"/>
          </a:fontRef>
        </p:style>
        <p:txBody>
          <a:bodyPr rtlCol="0" anchor="ctr"/>
          <a:lstStyle/>
          <a:p>
            <a:pPr fontAlgn="ctr" latinLnBrk="1"/>
            <a:r>
              <a:rPr lang="ko-KR" altLang="en-US" sz="1100" b="1" dirty="0">
                <a:ln>
                  <a:solidFill>
                    <a:srgbClr val="1758E3">
                      <a:alpha val="0"/>
                    </a:srgbClr>
                  </a:solidFill>
                </a:ln>
                <a:solidFill>
                  <a:srgbClr val="00A4F6"/>
                </a:solidFill>
                <a:latin typeface="+mj-ea"/>
                <a:ea typeface="+mj-ea"/>
              </a:rPr>
              <a:t>계약자 보호</a:t>
            </a:r>
            <a:endParaRPr lang="ko-KR" altLang="ko-KR" sz="1100" b="1" dirty="0">
              <a:ln>
                <a:solidFill>
                  <a:srgbClr val="1758E3">
                    <a:alpha val="0"/>
                  </a:srgbClr>
                </a:solidFill>
              </a:ln>
              <a:solidFill>
                <a:srgbClr val="00A4F6"/>
              </a:solidFill>
              <a:latin typeface="+mj-ea"/>
              <a:ea typeface="+mj-ea"/>
            </a:endParaRPr>
          </a:p>
        </p:txBody>
      </p:sp>
      <p:grpSp>
        <p:nvGrpSpPr>
          <p:cNvPr id="26" name="그룹 25">
            <a:extLst>
              <a:ext uri="{FF2B5EF4-FFF2-40B4-BE49-F238E27FC236}">
                <a16:creationId xmlns:a16="http://schemas.microsoft.com/office/drawing/2014/main" id="{287AF3F8-B3D7-D3A9-F8D6-61128879936D}"/>
              </a:ext>
            </a:extLst>
          </p:cNvPr>
          <p:cNvGrpSpPr/>
          <p:nvPr/>
        </p:nvGrpSpPr>
        <p:grpSpPr>
          <a:xfrm>
            <a:off x="488948" y="4591552"/>
            <a:ext cx="4274438" cy="0"/>
            <a:chOff x="488948" y="1883779"/>
            <a:chExt cx="4274438" cy="0"/>
          </a:xfrm>
        </p:grpSpPr>
        <p:cxnSp>
          <p:nvCxnSpPr>
            <p:cNvPr id="30" name="직선 연결선 29">
              <a:extLst>
                <a:ext uri="{FF2B5EF4-FFF2-40B4-BE49-F238E27FC236}">
                  <a16:creationId xmlns:a16="http://schemas.microsoft.com/office/drawing/2014/main" id="{0AD3DB94-1EE5-AB57-2926-BCFC3DE8FD7D}"/>
                </a:ext>
              </a:extLst>
            </p:cNvPr>
            <p:cNvCxnSpPr>
              <a:cxnSpLocks/>
            </p:cNvCxnSpPr>
            <p:nvPr/>
          </p:nvCxnSpPr>
          <p:spPr>
            <a:xfrm>
              <a:off x="488948" y="1883779"/>
              <a:ext cx="4274438" cy="0"/>
            </a:xfrm>
            <a:prstGeom prst="line">
              <a:avLst/>
            </a:prstGeom>
            <a:ln w="28575">
              <a:solidFill>
                <a:srgbClr val="99E3FB"/>
              </a:solidFill>
            </a:ln>
          </p:spPr>
          <p:style>
            <a:lnRef idx="1">
              <a:schemeClr val="accent1"/>
            </a:lnRef>
            <a:fillRef idx="0">
              <a:schemeClr val="accent1"/>
            </a:fillRef>
            <a:effectRef idx="0">
              <a:schemeClr val="accent1"/>
            </a:effectRef>
            <a:fontRef idx="minor">
              <a:schemeClr val="tx1"/>
            </a:fontRef>
          </p:style>
        </p:cxnSp>
        <p:cxnSp>
          <p:nvCxnSpPr>
            <p:cNvPr id="31" name="직선 연결선 30">
              <a:extLst>
                <a:ext uri="{FF2B5EF4-FFF2-40B4-BE49-F238E27FC236}">
                  <a16:creationId xmlns:a16="http://schemas.microsoft.com/office/drawing/2014/main" id="{718545F7-7639-E4F0-B83C-9513A822D60A}"/>
                </a:ext>
              </a:extLst>
            </p:cNvPr>
            <p:cNvCxnSpPr>
              <a:cxnSpLocks/>
            </p:cNvCxnSpPr>
            <p:nvPr/>
          </p:nvCxnSpPr>
          <p:spPr>
            <a:xfrm>
              <a:off x="488948" y="1883779"/>
              <a:ext cx="1053722" cy="0"/>
            </a:xfrm>
            <a:prstGeom prst="line">
              <a:avLst/>
            </a:prstGeom>
            <a:ln w="28575">
              <a:solidFill>
                <a:srgbClr val="00A4F6"/>
              </a:solidFill>
            </a:ln>
          </p:spPr>
          <p:style>
            <a:lnRef idx="1">
              <a:schemeClr val="accent1"/>
            </a:lnRef>
            <a:fillRef idx="0">
              <a:schemeClr val="accent1"/>
            </a:fillRef>
            <a:effectRef idx="0">
              <a:schemeClr val="accent1"/>
            </a:effectRef>
            <a:fontRef idx="minor">
              <a:schemeClr val="tx1"/>
            </a:fontRef>
          </p:style>
        </p:cxnSp>
      </p:grpSp>
      <p:grpSp>
        <p:nvGrpSpPr>
          <p:cNvPr id="32" name="그룹 31">
            <a:extLst>
              <a:ext uri="{FF2B5EF4-FFF2-40B4-BE49-F238E27FC236}">
                <a16:creationId xmlns:a16="http://schemas.microsoft.com/office/drawing/2014/main" id="{96911D10-8714-2041-1702-0BC58335D091}"/>
              </a:ext>
            </a:extLst>
          </p:cNvPr>
          <p:cNvGrpSpPr/>
          <p:nvPr/>
        </p:nvGrpSpPr>
        <p:grpSpPr>
          <a:xfrm>
            <a:off x="5132388" y="1883779"/>
            <a:ext cx="4277426" cy="0"/>
            <a:chOff x="488948" y="1883779"/>
            <a:chExt cx="4277426" cy="0"/>
          </a:xfrm>
        </p:grpSpPr>
        <p:cxnSp>
          <p:nvCxnSpPr>
            <p:cNvPr id="33" name="직선 연결선 32">
              <a:extLst>
                <a:ext uri="{FF2B5EF4-FFF2-40B4-BE49-F238E27FC236}">
                  <a16:creationId xmlns:a16="http://schemas.microsoft.com/office/drawing/2014/main" id="{0F7A358B-E0D5-93C3-A407-78A457C4A8CA}"/>
                </a:ext>
              </a:extLst>
            </p:cNvPr>
            <p:cNvCxnSpPr>
              <a:cxnSpLocks/>
            </p:cNvCxnSpPr>
            <p:nvPr/>
          </p:nvCxnSpPr>
          <p:spPr>
            <a:xfrm>
              <a:off x="488948" y="1883779"/>
              <a:ext cx="4277426" cy="0"/>
            </a:xfrm>
            <a:prstGeom prst="line">
              <a:avLst/>
            </a:prstGeom>
            <a:ln w="28575">
              <a:solidFill>
                <a:srgbClr val="99E3FB"/>
              </a:solidFill>
            </a:ln>
          </p:spPr>
          <p:style>
            <a:lnRef idx="1">
              <a:schemeClr val="accent1"/>
            </a:lnRef>
            <a:fillRef idx="0">
              <a:schemeClr val="accent1"/>
            </a:fillRef>
            <a:effectRef idx="0">
              <a:schemeClr val="accent1"/>
            </a:effectRef>
            <a:fontRef idx="minor">
              <a:schemeClr val="tx1"/>
            </a:fontRef>
          </p:style>
        </p:cxnSp>
        <p:cxnSp>
          <p:nvCxnSpPr>
            <p:cNvPr id="34" name="직선 연결선 33">
              <a:extLst>
                <a:ext uri="{FF2B5EF4-FFF2-40B4-BE49-F238E27FC236}">
                  <a16:creationId xmlns:a16="http://schemas.microsoft.com/office/drawing/2014/main" id="{D5563D32-10C2-3342-39DF-3AB018535C75}"/>
                </a:ext>
              </a:extLst>
            </p:cNvPr>
            <p:cNvCxnSpPr>
              <a:cxnSpLocks/>
            </p:cNvCxnSpPr>
            <p:nvPr/>
          </p:nvCxnSpPr>
          <p:spPr>
            <a:xfrm>
              <a:off x="488948" y="1883779"/>
              <a:ext cx="1053722" cy="0"/>
            </a:xfrm>
            <a:prstGeom prst="line">
              <a:avLst/>
            </a:prstGeom>
            <a:ln w="28575">
              <a:solidFill>
                <a:srgbClr val="00A4F6"/>
              </a:solidFill>
            </a:ln>
          </p:spPr>
          <p:style>
            <a:lnRef idx="1">
              <a:schemeClr val="accent1"/>
            </a:lnRef>
            <a:fillRef idx="0">
              <a:schemeClr val="accent1"/>
            </a:fillRef>
            <a:effectRef idx="0">
              <a:schemeClr val="accent1"/>
            </a:effectRef>
            <a:fontRef idx="minor">
              <a:schemeClr val="tx1"/>
            </a:fontRef>
          </p:style>
        </p:cxnSp>
      </p:grpSp>
      <p:sp>
        <p:nvSpPr>
          <p:cNvPr id="35" name="사각형: 둥근 모서리 34">
            <a:extLst>
              <a:ext uri="{FF2B5EF4-FFF2-40B4-BE49-F238E27FC236}">
                <a16:creationId xmlns:a16="http://schemas.microsoft.com/office/drawing/2014/main" id="{663BFE60-3E02-96EF-649C-1E88B80B68FF}"/>
              </a:ext>
            </a:extLst>
          </p:cNvPr>
          <p:cNvSpPr/>
          <p:nvPr/>
        </p:nvSpPr>
        <p:spPr>
          <a:xfrm>
            <a:off x="5132388" y="3245824"/>
            <a:ext cx="1270331" cy="255468"/>
          </a:xfrm>
          <a:prstGeom prst="roundRect">
            <a:avLst/>
          </a:prstGeom>
          <a:noFill/>
          <a:ln>
            <a:noFill/>
          </a:ln>
        </p:spPr>
        <p:style>
          <a:lnRef idx="0">
            <a:scrgbClr r="0" g="0" b="0"/>
          </a:lnRef>
          <a:fillRef idx="0">
            <a:scrgbClr r="0" g="0" b="0"/>
          </a:fillRef>
          <a:effectRef idx="0">
            <a:scrgbClr r="0" g="0" b="0"/>
          </a:effectRef>
          <a:fontRef idx="minor">
            <a:schemeClr val="lt1"/>
          </a:fontRef>
        </p:style>
        <p:txBody>
          <a:bodyPr rtlCol="0" anchor="ctr"/>
          <a:lstStyle/>
          <a:p>
            <a:pPr fontAlgn="ctr" latinLnBrk="1"/>
            <a:r>
              <a:rPr lang="ko-KR" altLang="en-US" sz="1100" b="1" dirty="0">
                <a:ln>
                  <a:solidFill>
                    <a:srgbClr val="1758E3">
                      <a:alpha val="0"/>
                    </a:srgbClr>
                  </a:solidFill>
                </a:ln>
                <a:solidFill>
                  <a:srgbClr val="00A4F6"/>
                </a:solidFill>
                <a:latin typeface="+mj-ea"/>
                <a:ea typeface="+mj-ea"/>
              </a:rPr>
              <a:t>아웃소싱</a:t>
            </a:r>
            <a:endParaRPr lang="ko-KR" altLang="ko-KR" sz="1100" b="1" dirty="0">
              <a:ln>
                <a:solidFill>
                  <a:srgbClr val="1758E3">
                    <a:alpha val="0"/>
                  </a:srgbClr>
                </a:solidFill>
              </a:ln>
              <a:solidFill>
                <a:srgbClr val="00A4F6"/>
              </a:solidFill>
              <a:latin typeface="+mj-ea"/>
              <a:ea typeface="+mj-ea"/>
            </a:endParaRPr>
          </a:p>
        </p:txBody>
      </p:sp>
      <p:grpSp>
        <p:nvGrpSpPr>
          <p:cNvPr id="36" name="그룹 35">
            <a:extLst>
              <a:ext uri="{FF2B5EF4-FFF2-40B4-BE49-F238E27FC236}">
                <a16:creationId xmlns:a16="http://schemas.microsoft.com/office/drawing/2014/main" id="{A14F4019-6EAF-9148-CE25-8EE51391F681}"/>
              </a:ext>
            </a:extLst>
          </p:cNvPr>
          <p:cNvGrpSpPr/>
          <p:nvPr/>
        </p:nvGrpSpPr>
        <p:grpSpPr>
          <a:xfrm>
            <a:off x="5132388" y="3501292"/>
            <a:ext cx="4277426" cy="0"/>
            <a:chOff x="488948" y="1883779"/>
            <a:chExt cx="4277426" cy="0"/>
          </a:xfrm>
        </p:grpSpPr>
        <p:cxnSp>
          <p:nvCxnSpPr>
            <p:cNvPr id="37" name="직선 연결선 36">
              <a:extLst>
                <a:ext uri="{FF2B5EF4-FFF2-40B4-BE49-F238E27FC236}">
                  <a16:creationId xmlns:a16="http://schemas.microsoft.com/office/drawing/2014/main" id="{31795AE7-E7E2-4DC9-CD76-4ADA05F330A2}"/>
                </a:ext>
              </a:extLst>
            </p:cNvPr>
            <p:cNvCxnSpPr>
              <a:cxnSpLocks/>
            </p:cNvCxnSpPr>
            <p:nvPr/>
          </p:nvCxnSpPr>
          <p:spPr>
            <a:xfrm>
              <a:off x="488948" y="1883779"/>
              <a:ext cx="4277426" cy="0"/>
            </a:xfrm>
            <a:prstGeom prst="line">
              <a:avLst/>
            </a:prstGeom>
            <a:ln w="28575">
              <a:solidFill>
                <a:srgbClr val="99E3FB"/>
              </a:solidFill>
            </a:ln>
          </p:spPr>
          <p:style>
            <a:lnRef idx="1">
              <a:schemeClr val="accent1"/>
            </a:lnRef>
            <a:fillRef idx="0">
              <a:schemeClr val="accent1"/>
            </a:fillRef>
            <a:effectRef idx="0">
              <a:schemeClr val="accent1"/>
            </a:effectRef>
            <a:fontRef idx="minor">
              <a:schemeClr val="tx1"/>
            </a:fontRef>
          </p:style>
        </p:cxnSp>
        <p:cxnSp>
          <p:nvCxnSpPr>
            <p:cNvPr id="38" name="직선 연결선 37">
              <a:extLst>
                <a:ext uri="{FF2B5EF4-FFF2-40B4-BE49-F238E27FC236}">
                  <a16:creationId xmlns:a16="http://schemas.microsoft.com/office/drawing/2014/main" id="{0EB7A7E9-7B44-4B2D-E466-1F728071E809}"/>
                </a:ext>
              </a:extLst>
            </p:cNvPr>
            <p:cNvCxnSpPr>
              <a:cxnSpLocks/>
            </p:cNvCxnSpPr>
            <p:nvPr/>
          </p:nvCxnSpPr>
          <p:spPr>
            <a:xfrm>
              <a:off x="488948" y="1883779"/>
              <a:ext cx="1053722" cy="0"/>
            </a:xfrm>
            <a:prstGeom prst="line">
              <a:avLst/>
            </a:prstGeom>
            <a:ln w="28575">
              <a:solidFill>
                <a:srgbClr val="00A4F6"/>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1736191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859AF789-79B7-40EF-8423-1ABFC633B0AD}"/>
              </a:ext>
            </a:extLst>
          </p:cNvPr>
          <p:cNvSpPr txBox="1">
            <a:spLocks/>
          </p:cNvSpPr>
          <p:nvPr/>
        </p:nvSpPr>
        <p:spPr>
          <a:xfrm>
            <a:off x="1050977" y="1439972"/>
            <a:ext cx="2658874" cy="722312"/>
          </a:xfrm>
          <a:prstGeom prst="rect">
            <a:avLst/>
          </a:prstGeom>
        </p:spPr>
        <p:txBody>
          <a:bodyPr vert="horz" lIns="0" tIns="0" rIns="0" bIns="0" rtlCol="0" anchor="t" anchorCtr="0">
            <a:noAutofit/>
          </a:bodyPr>
          <a:lstStyle>
            <a:lvl1pPr marL="0" indent="0" algn="l" defTabSz="914400" rtl="0" eaLnBrk="1" latinLnBrk="1" hangingPunct="1">
              <a:lnSpc>
                <a:spcPct val="80000"/>
              </a:lnSpc>
              <a:spcBef>
                <a:spcPts val="0"/>
              </a:spcBef>
              <a:spcAft>
                <a:spcPts val="600"/>
              </a:spcAft>
              <a:buFontTx/>
              <a:buNone/>
              <a:defRPr sz="6000" b="1" kern="1200">
                <a:solidFill>
                  <a:schemeClr val="tx2"/>
                </a:solidFill>
                <a:latin typeface="+mj-lt"/>
                <a:ea typeface="+mn-ea"/>
                <a:cs typeface="+mn-cs"/>
              </a:defRPr>
            </a:lvl1pPr>
            <a:lvl2pPr marL="0" indent="0" algn="l" defTabSz="914400" rtl="0" eaLnBrk="1" latinLnBrk="1" hangingPunct="1">
              <a:lnSpc>
                <a:spcPct val="100000"/>
              </a:lnSpc>
              <a:spcBef>
                <a:spcPts val="0"/>
              </a:spcBef>
              <a:spcAft>
                <a:spcPts val="600"/>
              </a:spcAft>
              <a:buFontTx/>
              <a:buNone/>
              <a:defRPr sz="900" kern="1200">
                <a:solidFill>
                  <a:schemeClr val="tx2"/>
                </a:solidFill>
                <a:latin typeface="+mj-lt"/>
                <a:ea typeface="+mn-ea"/>
                <a:cs typeface="+mn-cs"/>
              </a:defRPr>
            </a:lvl2pPr>
            <a:lvl3pPr marL="180000" indent="-180000" algn="l" defTabSz="914400" rtl="0" eaLnBrk="1" latinLnBrk="1" hangingPunct="1">
              <a:lnSpc>
                <a:spcPct val="100000"/>
              </a:lnSpc>
              <a:spcBef>
                <a:spcPts val="0"/>
              </a:spcBef>
              <a:spcAft>
                <a:spcPts val="600"/>
              </a:spcAft>
              <a:buClrTx/>
              <a:buFont typeface="Arial" panose="020B0604020202020204" pitchFamily="34" charset="0"/>
              <a:buChar char="•"/>
              <a:defRPr sz="900" kern="1200">
                <a:solidFill>
                  <a:schemeClr val="tx2"/>
                </a:solidFill>
                <a:latin typeface="+mj-lt"/>
                <a:ea typeface="+mn-ea"/>
                <a:cs typeface="+mn-cs"/>
              </a:defRPr>
            </a:lvl3pPr>
            <a:lvl4pPr marL="360000" indent="-180000" algn="l" defTabSz="914400" rtl="0" eaLnBrk="1" latinLnBrk="1" hangingPunct="1">
              <a:lnSpc>
                <a:spcPct val="100000"/>
              </a:lnSpc>
              <a:spcBef>
                <a:spcPts val="0"/>
              </a:spcBef>
              <a:spcAft>
                <a:spcPts val="600"/>
              </a:spcAft>
              <a:buClrTx/>
              <a:buFont typeface="Arial" panose="020B0604020202020204" pitchFamily="34" charset="0"/>
              <a:buChar char="-"/>
              <a:defRPr sz="900" kern="1200">
                <a:solidFill>
                  <a:schemeClr val="tx2"/>
                </a:solidFill>
                <a:latin typeface="+mj-lt"/>
                <a:ea typeface="+mn-ea"/>
                <a:cs typeface="+mn-cs"/>
              </a:defRPr>
            </a:lvl4pPr>
            <a:lvl5pPr marL="540000" indent="-180000" algn="l" defTabSz="914400" rtl="0" eaLnBrk="1" latinLnBrk="1" hangingPunct="1">
              <a:lnSpc>
                <a:spcPct val="100000"/>
              </a:lnSpc>
              <a:spcBef>
                <a:spcPts val="0"/>
              </a:spcBef>
              <a:spcAft>
                <a:spcPts val="600"/>
              </a:spcAft>
              <a:buClrTx/>
              <a:buFont typeface="Arial" panose="020B0604020202020204" pitchFamily="34" charset="0"/>
              <a:buChar char="•"/>
              <a:defRPr sz="900" kern="1200" baseline="0">
                <a:solidFill>
                  <a:schemeClr val="tx2"/>
                </a:solidFill>
                <a:latin typeface="+mj-lt"/>
                <a:ea typeface="+mn-ea"/>
                <a:cs typeface="+mn-cs"/>
              </a:defRPr>
            </a:lvl5pPr>
            <a:lvl6pPr marL="1098000" indent="-2304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6pPr>
            <a:lvl7pPr marL="1371600" indent="-2844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7pPr>
            <a:lvl8pPr marL="1645200" indent="-2286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1" hangingPunct="1">
              <a:lnSpc>
                <a:spcPct val="80000"/>
              </a:lnSpc>
              <a:spcBef>
                <a:spcPts val="0"/>
              </a:spcBef>
              <a:spcAft>
                <a:spcPts val="600"/>
              </a:spcAft>
              <a:buClrTx/>
              <a:buSzTx/>
              <a:buFontTx/>
              <a:buNone/>
              <a:tabLst/>
              <a:defRPr/>
            </a:pPr>
            <a:r>
              <a:rPr kumimoji="0" lang="en-US" sz="5400" b="1" i="0" u="none" strike="noStrike" kern="1200" cap="none" spc="0" normalizeH="0" baseline="0" noProof="0" dirty="0">
                <a:ln>
                  <a:solidFill>
                    <a:schemeClr val="accent1">
                      <a:alpha val="0"/>
                    </a:schemeClr>
                  </a:solidFill>
                </a:ln>
                <a:solidFill>
                  <a:srgbClr val="00338D"/>
                </a:solidFill>
                <a:effectLst/>
                <a:uLnTx/>
                <a:uFillTx/>
                <a:latin typeface="KPMG Bold"/>
                <a:ea typeface="+mn-ea"/>
                <a:cs typeface="+mn-cs"/>
              </a:rPr>
              <a:t>Contents</a:t>
            </a:r>
          </a:p>
        </p:txBody>
      </p:sp>
      <p:sp>
        <p:nvSpPr>
          <p:cNvPr id="19" name="Shape 8">
            <a:extLst>
              <a:ext uri="{FF2B5EF4-FFF2-40B4-BE49-F238E27FC236}">
                <a16:creationId xmlns:a16="http://schemas.microsoft.com/office/drawing/2014/main" id="{F2ADC7BC-303F-43A7-995C-B785DE2605A8}"/>
              </a:ext>
            </a:extLst>
          </p:cNvPr>
          <p:cNvSpPr txBox="1">
            <a:spLocks/>
          </p:cNvSpPr>
          <p:nvPr/>
        </p:nvSpPr>
        <p:spPr>
          <a:xfrm>
            <a:off x="9174564" y="643683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mtClean="0">
                <a:ln>
                  <a:solidFill>
                    <a:schemeClr val="accent1">
                      <a:alpha val="0"/>
                    </a:schemeClr>
                  </a:solidFill>
                </a:ln>
                <a:solidFill>
                  <a:schemeClr val="tx2"/>
                </a:solidFill>
                <a:cs typeface="Arial" panose="020B0604020202020204" pitchFamily="34" charset="0"/>
              </a:rPr>
              <a:pPr algn="r"/>
              <a:t>40</a:t>
            </a:fld>
            <a:endParaRPr lang="en-GB" dirty="0">
              <a:ln>
                <a:solidFill>
                  <a:schemeClr val="accent1">
                    <a:alpha val="0"/>
                  </a:schemeClr>
                </a:solidFill>
              </a:ln>
              <a:solidFill>
                <a:schemeClr val="tx2"/>
              </a:solidFill>
              <a:cs typeface="Arial" panose="020B0604020202020204" pitchFamily="34" charset="0"/>
            </a:endParaRPr>
          </a:p>
        </p:txBody>
      </p:sp>
      <p:graphicFrame>
        <p:nvGraphicFramePr>
          <p:cNvPr id="2" name="Table 24">
            <a:extLst>
              <a:ext uri="{FF2B5EF4-FFF2-40B4-BE49-F238E27FC236}">
                <a16:creationId xmlns:a16="http://schemas.microsoft.com/office/drawing/2014/main" id="{900767A6-FE4A-963A-E538-2295F3AD06AC}"/>
              </a:ext>
            </a:extLst>
          </p:cNvPr>
          <p:cNvGraphicFramePr>
            <a:graphicFrameLocks/>
          </p:cNvGraphicFramePr>
          <p:nvPr>
            <p:extLst>
              <p:ext uri="{D42A27DB-BD31-4B8C-83A1-F6EECF244321}">
                <p14:modId xmlns:p14="http://schemas.microsoft.com/office/powerpoint/2010/main" val="3329339239"/>
              </p:ext>
            </p:extLst>
          </p:nvPr>
        </p:nvGraphicFramePr>
        <p:xfrm>
          <a:off x="1050977" y="2332158"/>
          <a:ext cx="5849657" cy="2912730"/>
        </p:xfrm>
        <a:graphic>
          <a:graphicData uri="http://schemas.openxmlformats.org/drawingml/2006/table">
            <a:tbl>
              <a:tblPr firstRow="1" bandRow="1"/>
              <a:tblGrid>
                <a:gridCol w="558067">
                  <a:extLst>
                    <a:ext uri="{9D8B030D-6E8A-4147-A177-3AD203B41FA5}">
                      <a16:colId xmlns:a16="http://schemas.microsoft.com/office/drawing/2014/main" val="3168549752"/>
                    </a:ext>
                  </a:extLst>
                </a:gridCol>
                <a:gridCol w="4690223">
                  <a:extLst>
                    <a:ext uri="{9D8B030D-6E8A-4147-A177-3AD203B41FA5}">
                      <a16:colId xmlns:a16="http://schemas.microsoft.com/office/drawing/2014/main" val="620299569"/>
                    </a:ext>
                  </a:extLst>
                </a:gridCol>
                <a:gridCol w="601367">
                  <a:extLst>
                    <a:ext uri="{9D8B030D-6E8A-4147-A177-3AD203B41FA5}">
                      <a16:colId xmlns:a16="http://schemas.microsoft.com/office/drawing/2014/main" val="1172101712"/>
                    </a:ext>
                  </a:extLst>
                </a:gridCol>
              </a:tblGrid>
              <a:tr h="29127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dirty="0">
                          <a:ln>
                            <a:solidFill>
                              <a:schemeClr val="accent1">
                                <a:alpha val="0"/>
                              </a:schemeClr>
                            </a:solidFill>
                          </a:ln>
                          <a:solidFill>
                            <a:srgbClr val="00338D"/>
                          </a:solidFill>
                          <a:effectLst/>
                          <a:uLnTx/>
                          <a:uFillTx/>
                          <a:latin typeface="+mn-lt"/>
                          <a:ea typeface="+mn-ea"/>
                          <a:cs typeface="+mn-cs"/>
                        </a:rPr>
                        <a:t>I.</a:t>
                      </a:r>
                    </a:p>
                  </a:txBody>
                  <a:tcPr marL="108000" marR="0" marT="0" marB="0" anchor="ctr">
                    <a:lnL w="12700" cmpd="sng">
                      <a:noFill/>
                    </a:lnL>
                    <a:lnR w="12700" cmpd="sng">
                      <a:noFill/>
                    </a:lnR>
                    <a:lnT w="6350" cap="flat" cmpd="sng" algn="ctr">
                      <a:no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1" hangingPunct="1">
                        <a:defRPr sz="1800" b="1" kern="1200">
                          <a:solidFill>
                            <a:schemeClr val="lt1"/>
                          </a:solidFill>
                          <a:latin typeface="Arial"/>
                        </a:defRPr>
                      </a:lvl1pPr>
                      <a:lvl2pPr marL="457200" algn="l" defTabSz="914400" rtl="0" eaLnBrk="1" latinLnBrk="1" hangingPunct="1">
                        <a:defRPr sz="1800" b="1" kern="1200">
                          <a:solidFill>
                            <a:schemeClr val="lt1"/>
                          </a:solidFill>
                          <a:latin typeface="Arial"/>
                        </a:defRPr>
                      </a:lvl2pPr>
                      <a:lvl3pPr marL="914400" algn="l" defTabSz="914400" rtl="0" eaLnBrk="1" latinLnBrk="1" hangingPunct="1">
                        <a:defRPr sz="1800" b="1" kern="1200">
                          <a:solidFill>
                            <a:schemeClr val="lt1"/>
                          </a:solidFill>
                          <a:latin typeface="Arial"/>
                        </a:defRPr>
                      </a:lvl3pPr>
                      <a:lvl4pPr marL="1371600" algn="l" defTabSz="914400" rtl="0" eaLnBrk="1" latinLnBrk="1" hangingPunct="1">
                        <a:defRPr sz="1800" b="1" kern="1200">
                          <a:solidFill>
                            <a:schemeClr val="lt1"/>
                          </a:solidFill>
                          <a:latin typeface="Arial"/>
                        </a:defRPr>
                      </a:lvl4pPr>
                      <a:lvl5pPr marL="1828800" algn="l" defTabSz="914400" rtl="0" eaLnBrk="1" latinLnBrk="1" hangingPunct="1">
                        <a:defRPr sz="1800" b="1" kern="1200">
                          <a:solidFill>
                            <a:schemeClr val="lt1"/>
                          </a:solidFill>
                          <a:latin typeface="Arial"/>
                        </a:defRPr>
                      </a:lvl5pPr>
                      <a:lvl6pPr marL="2286000" algn="l" defTabSz="914400" rtl="0" eaLnBrk="1" latinLnBrk="1" hangingPunct="1">
                        <a:defRPr sz="1800" b="1" kern="1200">
                          <a:solidFill>
                            <a:schemeClr val="lt1"/>
                          </a:solidFill>
                          <a:latin typeface="Arial"/>
                        </a:defRPr>
                      </a:lvl6pPr>
                      <a:lvl7pPr marL="2743200" algn="l" defTabSz="914400" rtl="0" eaLnBrk="1" latinLnBrk="1" hangingPunct="1">
                        <a:defRPr sz="1800" b="1" kern="1200">
                          <a:solidFill>
                            <a:schemeClr val="lt1"/>
                          </a:solidFill>
                          <a:latin typeface="Arial"/>
                        </a:defRPr>
                      </a:lvl7pPr>
                      <a:lvl8pPr marL="3200400" algn="l" defTabSz="914400" rtl="0" eaLnBrk="1" latinLnBrk="1" hangingPunct="1">
                        <a:defRPr sz="1800" b="1" kern="1200">
                          <a:solidFill>
                            <a:schemeClr val="lt1"/>
                          </a:solidFill>
                          <a:latin typeface="Arial"/>
                        </a:defRPr>
                      </a:lvl8pPr>
                      <a:lvl9pPr marL="3657600" algn="l" defTabSz="914400" rtl="0" eaLnBrk="1" latinLnBrk="1" hangingPunct="1">
                        <a:defRPr sz="1800" b="1" kern="1200">
                          <a:solidFill>
                            <a:schemeClr val="lt1"/>
                          </a:solidFill>
                          <a:latin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1500" b="0" i="0" u="none" strike="noStrike" kern="1200" cap="none" spc="0" normalizeH="0" baseline="0" dirty="0">
                          <a:ln>
                            <a:solidFill>
                              <a:schemeClr val="accent1">
                                <a:alpha val="0"/>
                              </a:schemeClr>
                            </a:solidFill>
                          </a:ln>
                          <a:solidFill>
                            <a:srgbClr val="00338D"/>
                          </a:solidFill>
                          <a:effectLst/>
                          <a:uLnTx/>
                          <a:uFillTx/>
                          <a:latin typeface="+mn-lt"/>
                          <a:ea typeface="+mn-ea"/>
                          <a:cs typeface="+mn-cs"/>
                        </a:rPr>
                        <a:t>신흥 아시아 태평양 시장</a:t>
                      </a:r>
                      <a:r>
                        <a:rPr kumimoji="0" lang="en-US" altLang="ko-KR" sz="1500" b="0" i="0" u="none" strike="noStrike" kern="1200" cap="none" spc="0" normalizeH="0" baseline="0" dirty="0">
                          <a:ln>
                            <a:solidFill>
                              <a:schemeClr val="accent1">
                                <a:alpha val="0"/>
                              </a:schemeClr>
                            </a:solidFill>
                          </a:ln>
                          <a:solidFill>
                            <a:srgbClr val="00338D"/>
                          </a:solidFill>
                          <a:effectLst/>
                          <a:uLnTx/>
                          <a:uFillTx/>
                          <a:latin typeface="+mn-lt"/>
                          <a:ea typeface="+mn-ea"/>
                          <a:cs typeface="+mn-cs"/>
                        </a:rPr>
                        <a:t>, </a:t>
                      </a:r>
                      <a:r>
                        <a:rPr kumimoji="0" lang="ko-KR" altLang="en-US" sz="1500" b="0" i="0" u="none" strike="noStrike" kern="1200" cap="none" spc="0" normalizeH="0" baseline="0" dirty="0">
                          <a:ln>
                            <a:solidFill>
                              <a:schemeClr val="accent1">
                                <a:alpha val="0"/>
                              </a:schemeClr>
                            </a:solidFill>
                          </a:ln>
                          <a:solidFill>
                            <a:srgbClr val="00338D"/>
                          </a:solidFill>
                          <a:effectLst/>
                          <a:uLnTx/>
                          <a:uFillTx/>
                          <a:latin typeface="+mn-lt"/>
                          <a:ea typeface="+mn-ea"/>
                          <a:cs typeface="+mn-cs"/>
                        </a:rPr>
                        <a:t>보험산업의 기회로 떠오르다</a:t>
                      </a:r>
                    </a:p>
                  </a:txBody>
                  <a:tcPr marL="0" marR="0" marT="0" marB="0" anchor="ctr">
                    <a:lnL w="12700" cmpd="sng">
                      <a:noFill/>
                    </a:lnL>
                    <a:lnR w="12700" cmpd="sng">
                      <a:noFill/>
                    </a:lnR>
                    <a:lnT w="6350" cap="flat" cmpd="sng" algn="ctr">
                      <a:no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1" hangingPunct="1">
                        <a:defRPr sz="1800" b="1" kern="1200">
                          <a:solidFill>
                            <a:schemeClr val="lt1"/>
                          </a:solidFill>
                          <a:latin typeface="Arial"/>
                        </a:defRPr>
                      </a:lvl1pPr>
                      <a:lvl2pPr marL="457200" algn="l" defTabSz="914400" rtl="0" eaLnBrk="1" latinLnBrk="1" hangingPunct="1">
                        <a:defRPr sz="1800" b="1" kern="1200">
                          <a:solidFill>
                            <a:schemeClr val="lt1"/>
                          </a:solidFill>
                          <a:latin typeface="Arial"/>
                        </a:defRPr>
                      </a:lvl2pPr>
                      <a:lvl3pPr marL="914400" algn="l" defTabSz="914400" rtl="0" eaLnBrk="1" latinLnBrk="1" hangingPunct="1">
                        <a:defRPr sz="1800" b="1" kern="1200">
                          <a:solidFill>
                            <a:schemeClr val="lt1"/>
                          </a:solidFill>
                          <a:latin typeface="Arial"/>
                        </a:defRPr>
                      </a:lvl3pPr>
                      <a:lvl4pPr marL="1371600" algn="l" defTabSz="914400" rtl="0" eaLnBrk="1" latinLnBrk="1" hangingPunct="1">
                        <a:defRPr sz="1800" b="1" kern="1200">
                          <a:solidFill>
                            <a:schemeClr val="lt1"/>
                          </a:solidFill>
                          <a:latin typeface="Arial"/>
                        </a:defRPr>
                      </a:lvl4pPr>
                      <a:lvl5pPr marL="1828800" algn="l" defTabSz="914400" rtl="0" eaLnBrk="1" latinLnBrk="1" hangingPunct="1">
                        <a:defRPr sz="1800" b="1" kern="1200">
                          <a:solidFill>
                            <a:schemeClr val="lt1"/>
                          </a:solidFill>
                          <a:latin typeface="Arial"/>
                        </a:defRPr>
                      </a:lvl5pPr>
                      <a:lvl6pPr marL="2286000" algn="l" defTabSz="914400" rtl="0" eaLnBrk="1" latinLnBrk="1" hangingPunct="1">
                        <a:defRPr sz="1800" b="1" kern="1200">
                          <a:solidFill>
                            <a:schemeClr val="lt1"/>
                          </a:solidFill>
                          <a:latin typeface="Arial"/>
                        </a:defRPr>
                      </a:lvl6pPr>
                      <a:lvl7pPr marL="2743200" algn="l" defTabSz="914400" rtl="0" eaLnBrk="1" latinLnBrk="1" hangingPunct="1">
                        <a:defRPr sz="1800" b="1" kern="1200">
                          <a:solidFill>
                            <a:schemeClr val="lt1"/>
                          </a:solidFill>
                          <a:latin typeface="Arial"/>
                        </a:defRPr>
                      </a:lvl7pPr>
                      <a:lvl8pPr marL="3200400" algn="l" defTabSz="914400" rtl="0" eaLnBrk="1" latinLnBrk="1" hangingPunct="1">
                        <a:defRPr sz="1800" b="1" kern="1200">
                          <a:solidFill>
                            <a:schemeClr val="lt1"/>
                          </a:solidFill>
                          <a:latin typeface="Arial"/>
                        </a:defRPr>
                      </a:lvl8pPr>
                      <a:lvl9pPr marL="3657600" algn="l" defTabSz="914400" rtl="0" eaLnBrk="1" latinLnBrk="1" hangingPunct="1">
                        <a:defRPr sz="1800" b="1" kern="1200">
                          <a:solidFill>
                            <a:schemeClr val="lt1"/>
                          </a:solidFill>
                          <a:latin typeface="Arial"/>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dirty="0">
                          <a:ln>
                            <a:solidFill>
                              <a:schemeClr val="accent1">
                                <a:alpha val="0"/>
                              </a:schemeClr>
                            </a:solidFill>
                          </a:ln>
                          <a:solidFill>
                            <a:srgbClr val="00338D"/>
                          </a:solidFill>
                          <a:effectLst/>
                          <a:uLnTx/>
                          <a:uFillTx/>
                          <a:latin typeface="+mn-lt"/>
                          <a:ea typeface="+mn-ea"/>
                          <a:cs typeface="+mn-cs"/>
                        </a:rPr>
                        <a:t>2</a:t>
                      </a:r>
                    </a:p>
                  </a:txBody>
                  <a:tcPr marL="80189" marR="108000" marT="0" marB="0" anchor="ctr">
                    <a:lnL w="12700" cmpd="sng">
                      <a:noFill/>
                    </a:lnL>
                    <a:lnR w="12700" cmpd="sng">
                      <a:noFill/>
                    </a:lnR>
                    <a:lnT w="6350" cap="flat" cmpd="sng" algn="ctr">
                      <a:no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49216587"/>
                  </a:ext>
                </a:extLst>
              </a:tr>
              <a:tr h="29127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solidFill>
                              <a:schemeClr val="accent1">
                                <a:alpha val="0"/>
                              </a:schemeClr>
                            </a:solidFill>
                          </a:ln>
                          <a:solidFill>
                            <a:schemeClr val="bg1"/>
                          </a:solidFill>
                          <a:effectLst/>
                          <a:uLnTx/>
                          <a:uFillTx/>
                          <a:latin typeface="+mj-ea"/>
                          <a:ea typeface="+mj-ea"/>
                          <a:cs typeface="+mn-cs"/>
                        </a:rPr>
                        <a:t>II.</a:t>
                      </a:r>
                    </a:p>
                  </a:txBody>
                  <a:tcPr marL="108000" marR="0" marT="0" marB="0" anchor="ctr">
                    <a:lnL w="12700" cmpd="sng">
                      <a:noFill/>
                    </a:lnL>
                    <a:lnR w="12700" cmpd="sng">
                      <a:noFill/>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lvl1pPr marL="0" algn="l" defTabSz="914400" rtl="0" eaLnBrk="1" latinLnBrk="1" hangingPunct="1">
                        <a:defRPr sz="1800" kern="1200">
                          <a:solidFill>
                            <a:schemeClr val="dk1"/>
                          </a:solidFill>
                          <a:latin typeface="Arial"/>
                        </a:defRPr>
                      </a:lvl1pPr>
                      <a:lvl2pPr marL="457200" algn="l" defTabSz="914400" rtl="0" eaLnBrk="1" latinLnBrk="1" hangingPunct="1">
                        <a:defRPr sz="1800" kern="1200">
                          <a:solidFill>
                            <a:schemeClr val="dk1"/>
                          </a:solidFill>
                          <a:latin typeface="Arial"/>
                        </a:defRPr>
                      </a:lvl2pPr>
                      <a:lvl3pPr marL="914400" algn="l" defTabSz="914400" rtl="0" eaLnBrk="1" latinLnBrk="1" hangingPunct="1">
                        <a:defRPr sz="1800" kern="1200">
                          <a:solidFill>
                            <a:schemeClr val="dk1"/>
                          </a:solidFill>
                          <a:latin typeface="Arial"/>
                        </a:defRPr>
                      </a:lvl3pPr>
                      <a:lvl4pPr marL="1371600" algn="l" defTabSz="914400" rtl="0" eaLnBrk="1" latinLnBrk="1" hangingPunct="1">
                        <a:defRPr sz="1800" kern="1200">
                          <a:solidFill>
                            <a:schemeClr val="dk1"/>
                          </a:solidFill>
                          <a:latin typeface="Arial"/>
                        </a:defRPr>
                      </a:lvl4pPr>
                      <a:lvl5pPr marL="1828800" algn="l" defTabSz="914400" rtl="0" eaLnBrk="1" latinLnBrk="1" hangingPunct="1">
                        <a:defRPr sz="1800" kern="1200">
                          <a:solidFill>
                            <a:schemeClr val="dk1"/>
                          </a:solidFill>
                          <a:latin typeface="Arial"/>
                        </a:defRPr>
                      </a:lvl5pPr>
                      <a:lvl6pPr marL="2286000" algn="l" defTabSz="914400" rtl="0" eaLnBrk="1" latinLnBrk="1" hangingPunct="1">
                        <a:defRPr sz="1800" kern="1200">
                          <a:solidFill>
                            <a:schemeClr val="dk1"/>
                          </a:solidFill>
                          <a:latin typeface="Arial"/>
                        </a:defRPr>
                      </a:lvl6pPr>
                      <a:lvl7pPr marL="2743200" algn="l" defTabSz="914400" rtl="0" eaLnBrk="1" latinLnBrk="1" hangingPunct="1">
                        <a:defRPr sz="1800" kern="1200">
                          <a:solidFill>
                            <a:schemeClr val="dk1"/>
                          </a:solidFill>
                          <a:latin typeface="Arial"/>
                        </a:defRPr>
                      </a:lvl7pPr>
                      <a:lvl8pPr marL="3200400" algn="l" defTabSz="914400" rtl="0" eaLnBrk="1" latinLnBrk="1" hangingPunct="1">
                        <a:defRPr sz="1800" kern="1200">
                          <a:solidFill>
                            <a:schemeClr val="dk1"/>
                          </a:solidFill>
                          <a:latin typeface="Arial"/>
                        </a:defRPr>
                      </a:lvl8pPr>
                      <a:lvl9pPr marL="3657600" algn="l" defTabSz="914400" rtl="0" eaLnBrk="1" latinLnBrk="1" hangingPunct="1">
                        <a:defRPr sz="1800" kern="1200">
                          <a:solidFill>
                            <a:schemeClr val="dk1"/>
                          </a:solidFill>
                          <a:latin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1500" b="0" i="0" u="none" strike="noStrike" kern="1200" cap="none" spc="0" normalizeH="0" baseline="0" noProof="0" dirty="0">
                          <a:ln>
                            <a:solidFill>
                              <a:schemeClr val="accent1">
                                <a:alpha val="0"/>
                              </a:schemeClr>
                            </a:solidFill>
                          </a:ln>
                          <a:solidFill>
                            <a:schemeClr val="bg1"/>
                          </a:solidFill>
                          <a:effectLst/>
                          <a:uLnTx/>
                          <a:uFillTx/>
                          <a:latin typeface="+mj-ea"/>
                          <a:ea typeface="+mj-ea"/>
                          <a:cs typeface="+mn-cs"/>
                        </a:rPr>
                        <a:t>신흥 아시아 태평양 국가별 보험시장 및 규제 현황 </a:t>
                      </a:r>
                    </a:p>
                  </a:txBody>
                  <a:tcPr marL="0" marR="0" marT="0" marB="0" anchor="ctr">
                    <a:lnL w="12700" cmpd="sng">
                      <a:noFill/>
                    </a:lnL>
                    <a:lnR w="12700" cmpd="sng">
                      <a:noFill/>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lvl1pPr marL="0" algn="l" defTabSz="914400" rtl="0" eaLnBrk="1" latinLnBrk="1" hangingPunct="1">
                        <a:defRPr sz="1800" kern="1200">
                          <a:solidFill>
                            <a:schemeClr val="dk1"/>
                          </a:solidFill>
                          <a:latin typeface="Arial"/>
                        </a:defRPr>
                      </a:lvl1pPr>
                      <a:lvl2pPr marL="457200" algn="l" defTabSz="914400" rtl="0" eaLnBrk="1" latinLnBrk="1" hangingPunct="1">
                        <a:defRPr sz="1800" kern="1200">
                          <a:solidFill>
                            <a:schemeClr val="dk1"/>
                          </a:solidFill>
                          <a:latin typeface="Arial"/>
                        </a:defRPr>
                      </a:lvl2pPr>
                      <a:lvl3pPr marL="914400" algn="l" defTabSz="914400" rtl="0" eaLnBrk="1" latinLnBrk="1" hangingPunct="1">
                        <a:defRPr sz="1800" kern="1200">
                          <a:solidFill>
                            <a:schemeClr val="dk1"/>
                          </a:solidFill>
                          <a:latin typeface="Arial"/>
                        </a:defRPr>
                      </a:lvl3pPr>
                      <a:lvl4pPr marL="1371600" algn="l" defTabSz="914400" rtl="0" eaLnBrk="1" latinLnBrk="1" hangingPunct="1">
                        <a:defRPr sz="1800" kern="1200">
                          <a:solidFill>
                            <a:schemeClr val="dk1"/>
                          </a:solidFill>
                          <a:latin typeface="Arial"/>
                        </a:defRPr>
                      </a:lvl4pPr>
                      <a:lvl5pPr marL="1828800" algn="l" defTabSz="914400" rtl="0" eaLnBrk="1" latinLnBrk="1" hangingPunct="1">
                        <a:defRPr sz="1800" kern="1200">
                          <a:solidFill>
                            <a:schemeClr val="dk1"/>
                          </a:solidFill>
                          <a:latin typeface="Arial"/>
                        </a:defRPr>
                      </a:lvl5pPr>
                      <a:lvl6pPr marL="2286000" algn="l" defTabSz="914400" rtl="0" eaLnBrk="1" latinLnBrk="1" hangingPunct="1">
                        <a:defRPr sz="1800" kern="1200">
                          <a:solidFill>
                            <a:schemeClr val="dk1"/>
                          </a:solidFill>
                          <a:latin typeface="Arial"/>
                        </a:defRPr>
                      </a:lvl6pPr>
                      <a:lvl7pPr marL="2743200" algn="l" defTabSz="914400" rtl="0" eaLnBrk="1" latinLnBrk="1" hangingPunct="1">
                        <a:defRPr sz="1800" kern="1200">
                          <a:solidFill>
                            <a:schemeClr val="dk1"/>
                          </a:solidFill>
                          <a:latin typeface="Arial"/>
                        </a:defRPr>
                      </a:lvl7pPr>
                      <a:lvl8pPr marL="3200400" algn="l" defTabSz="914400" rtl="0" eaLnBrk="1" latinLnBrk="1" hangingPunct="1">
                        <a:defRPr sz="1800" kern="1200">
                          <a:solidFill>
                            <a:schemeClr val="dk1"/>
                          </a:solidFill>
                          <a:latin typeface="Arial"/>
                        </a:defRPr>
                      </a:lvl8pPr>
                      <a:lvl9pPr marL="3657600" algn="l" defTabSz="914400" rtl="0" eaLnBrk="1" latinLnBrk="1" hangingPunct="1">
                        <a:defRPr sz="1800" kern="1200">
                          <a:solidFill>
                            <a:schemeClr val="dk1"/>
                          </a:solidFill>
                          <a:latin typeface="Arial"/>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ko-KR" sz="1500" b="0" i="0" u="none" strike="noStrike" kern="1200" cap="none" spc="0" normalizeH="0" baseline="0" dirty="0">
                          <a:ln>
                            <a:solidFill>
                              <a:schemeClr val="accent1">
                                <a:alpha val="0"/>
                              </a:schemeClr>
                            </a:solidFill>
                          </a:ln>
                          <a:solidFill>
                            <a:schemeClr val="bg1"/>
                          </a:solidFill>
                          <a:effectLst/>
                          <a:uLnTx/>
                          <a:uFillTx/>
                          <a:latin typeface="+mj-ea"/>
                          <a:ea typeface="+mj-ea"/>
                          <a:cs typeface="+mn-cs"/>
                        </a:rPr>
                        <a:t>10</a:t>
                      </a:r>
                      <a:endParaRPr kumimoji="0" lang="en-GB" sz="1500" b="0" i="0" u="none" strike="noStrike" kern="1200" cap="none" spc="0" normalizeH="0" baseline="0" dirty="0">
                        <a:ln>
                          <a:solidFill>
                            <a:schemeClr val="accent1">
                              <a:alpha val="0"/>
                            </a:schemeClr>
                          </a:solidFill>
                        </a:ln>
                        <a:solidFill>
                          <a:schemeClr val="bg1"/>
                        </a:solidFill>
                        <a:effectLst/>
                        <a:uLnTx/>
                        <a:uFillTx/>
                        <a:latin typeface="+mj-ea"/>
                        <a:ea typeface="+mj-ea"/>
                        <a:cs typeface="+mn-cs"/>
                      </a:endParaRPr>
                    </a:p>
                  </a:txBody>
                  <a:tcPr marL="80189" marR="108000" marT="0" marB="0" anchor="ctr">
                    <a:lnL w="12700" cmpd="sng">
                      <a:noFill/>
                    </a:lnL>
                    <a:lnR w="12700" cmpd="sng">
                      <a:noFill/>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460955894"/>
                  </a:ext>
                </a:extLst>
              </a:tr>
              <a:tr h="29127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500" b="0" i="0" u="none" strike="noStrike" kern="1200" cap="none" spc="0" normalizeH="0" baseline="0" noProof="0" dirty="0">
                        <a:ln>
                          <a:solidFill>
                            <a:schemeClr val="accent1">
                              <a:alpha val="0"/>
                            </a:schemeClr>
                          </a:solidFill>
                        </a:ln>
                        <a:solidFill>
                          <a:schemeClr val="tx2"/>
                        </a:solidFill>
                        <a:effectLst/>
                        <a:uLnTx/>
                        <a:uFillTx/>
                        <a:latin typeface="+mn-lt"/>
                        <a:ea typeface="+mn-ea"/>
                        <a:cs typeface="+mn-cs"/>
                      </a:endParaRPr>
                    </a:p>
                  </a:txBody>
                  <a:tcPr marL="108000" marR="0" marT="0" marB="0" anchor="ctr">
                    <a:lnL w="12700" cmpd="sng">
                      <a:noFill/>
                    </a:lnL>
                    <a:lnR w="6350" cap="flat" cmpd="sng" algn="ctr">
                      <a:solidFill>
                        <a:schemeClr val="bg1"/>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1200" b="0" i="0" u="none" strike="noStrike" kern="1200" cap="none" spc="0" normalizeH="0" baseline="0" noProof="0" dirty="0">
                          <a:ln>
                            <a:solidFill>
                              <a:schemeClr val="accent1">
                                <a:alpha val="0"/>
                              </a:schemeClr>
                            </a:solidFill>
                          </a:ln>
                          <a:solidFill>
                            <a:schemeClr val="tx2"/>
                          </a:solidFill>
                          <a:effectLst/>
                          <a:uLnTx/>
                          <a:uFillTx/>
                          <a:latin typeface="+mn-ea"/>
                          <a:ea typeface="+mn-ea"/>
                          <a:cs typeface="+mn-cs"/>
                        </a:rPr>
                        <a:t>필리핀</a:t>
                      </a:r>
                    </a:p>
                  </a:txBody>
                  <a:tcPr marL="18000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altLang="ko-KR" sz="1200" b="0" dirty="0">
                          <a:ln>
                            <a:solidFill>
                              <a:schemeClr val="accent1">
                                <a:alpha val="0"/>
                              </a:schemeClr>
                            </a:solidFill>
                          </a:ln>
                          <a:solidFill>
                            <a:schemeClr val="tx2"/>
                          </a:solidFill>
                          <a:latin typeface="+mn-ea"/>
                          <a:ea typeface="+mn-ea"/>
                          <a:cs typeface="+mn-cs"/>
                        </a:rPr>
                        <a:t>10</a:t>
                      </a:r>
                      <a:endParaRPr lang="en-GB" sz="1200" b="0" dirty="0">
                        <a:ln>
                          <a:solidFill>
                            <a:schemeClr val="accent1">
                              <a:alpha val="0"/>
                            </a:schemeClr>
                          </a:solidFill>
                        </a:ln>
                        <a:solidFill>
                          <a:schemeClr val="tx2"/>
                        </a:solidFill>
                        <a:latin typeface="+mn-ea"/>
                        <a:ea typeface="+mn-ea"/>
                        <a:cs typeface="+mn-cs"/>
                      </a:endParaRPr>
                    </a:p>
                  </a:txBody>
                  <a:tcPr marL="80189" marR="108000" marT="0" marB="0" anchor="ctr">
                    <a:lnL w="6350" cap="flat" cmpd="sng" algn="ctr">
                      <a:solidFill>
                        <a:schemeClr val="bg1"/>
                      </a:solidFill>
                      <a:prstDash val="solid"/>
                      <a:round/>
                      <a:headEnd type="none" w="med" len="med"/>
                      <a:tailEnd type="none" w="med" len="med"/>
                    </a:lnL>
                    <a:lnR w="12700" cmpd="sng">
                      <a:noFill/>
                    </a:lnR>
                    <a:lnT w="6350" cap="flat" cmpd="sng" algn="ctr">
                      <a:solidFill>
                        <a:srgbClr val="FFFFFF">
                          <a:lumMod val="75000"/>
                        </a:srgbClr>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65140774"/>
                  </a:ext>
                </a:extLst>
              </a:tr>
              <a:tr h="29127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500" b="0" i="0" u="none" strike="noStrike" kern="1200" cap="none" spc="0" normalizeH="0" baseline="0" noProof="0" dirty="0">
                        <a:ln>
                          <a:solidFill>
                            <a:schemeClr val="accent1">
                              <a:alpha val="0"/>
                            </a:schemeClr>
                          </a:solidFill>
                        </a:ln>
                        <a:solidFill>
                          <a:schemeClr val="tx2"/>
                        </a:solidFill>
                        <a:effectLst/>
                        <a:uLnTx/>
                        <a:uFillTx/>
                        <a:latin typeface="+mn-lt"/>
                        <a:ea typeface="+mn-ea"/>
                        <a:cs typeface="+mn-cs"/>
                      </a:endParaRPr>
                    </a:p>
                  </a:txBody>
                  <a:tcPr marL="108000" marR="0" marT="0" marB="0" anchor="ctr">
                    <a:lnL w="12700" cmpd="sng">
                      <a:noFill/>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1200" b="0" i="0" u="none" strike="noStrike" kern="1200" cap="none" spc="0" normalizeH="0" baseline="0" noProof="0" dirty="0">
                          <a:ln>
                            <a:solidFill>
                              <a:schemeClr val="accent1">
                                <a:alpha val="0"/>
                              </a:schemeClr>
                            </a:solidFill>
                          </a:ln>
                          <a:solidFill>
                            <a:schemeClr val="tx2"/>
                          </a:solidFill>
                          <a:effectLst/>
                          <a:uLnTx/>
                          <a:uFillTx/>
                          <a:latin typeface="+mn-ea"/>
                          <a:ea typeface="+mn-ea"/>
                          <a:cs typeface="+mn-cs"/>
                        </a:rPr>
                        <a:t>베트남</a:t>
                      </a:r>
                      <a:endParaRPr kumimoji="0" lang="en-US" altLang="ko-KR" sz="1200" b="0" i="0" u="none" strike="noStrike" kern="1200" cap="none" spc="0" normalizeH="0" baseline="0" noProof="0" dirty="0">
                        <a:ln>
                          <a:solidFill>
                            <a:schemeClr val="accent1">
                              <a:alpha val="0"/>
                            </a:schemeClr>
                          </a:solidFill>
                        </a:ln>
                        <a:solidFill>
                          <a:schemeClr val="tx2"/>
                        </a:solidFill>
                        <a:effectLst/>
                        <a:uLnTx/>
                        <a:uFillTx/>
                        <a:latin typeface="+mn-ea"/>
                        <a:ea typeface="+mn-ea"/>
                        <a:cs typeface="+mn-cs"/>
                      </a:endParaRPr>
                    </a:p>
                  </a:txBody>
                  <a:tcPr marL="18000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en-US" altLang="ko-KR" sz="1200" b="0" dirty="0">
                          <a:ln>
                            <a:solidFill>
                              <a:schemeClr val="accent1">
                                <a:alpha val="0"/>
                              </a:schemeClr>
                            </a:solidFill>
                          </a:ln>
                          <a:solidFill>
                            <a:schemeClr val="tx2"/>
                          </a:solidFill>
                          <a:latin typeface="+mn-ea"/>
                          <a:ea typeface="+mn-ea"/>
                          <a:cs typeface="+mn-cs"/>
                        </a:rPr>
                        <a:t>18</a:t>
                      </a:r>
                    </a:p>
                  </a:txBody>
                  <a:tcPr marL="9525" marR="108000" marT="9525" marB="0" anchor="ctr">
                    <a:lnL w="6350" cap="flat" cmpd="sng" algn="ctr">
                      <a:solidFill>
                        <a:schemeClr val="bg1"/>
                      </a:solidFill>
                      <a:prstDash val="solid"/>
                      <a:round/>
                      <a:headEnd type="none" w="med" len="med"/>
                      <a:tailEnd type="none" w="med" len="med"/>
                    </a:lnL>
                    <a:lnR w="12700" cmpd="sng">
                      <a:noFill/>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19116452"/>
                  </a:ext>
                </a:extLst>
              </a:tr>
              <a:tr h="29127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500" b="0" i="0" u="none" strike="noStrike" kern="1200" cap="none" spc="0" normalizeH="0" baseline="0" noProof="0" dirty="0">
                        <a:ln>
                          <a:solidFill>
                            <a:schemeClr val="accent1">
                              <a:alpha val="0"/>
                            </a:schemeClr>
                          </a:solidFill>
                        </a:ln>
                        <a:solidFill>
                          <a:schemeClr val="tx2"/>
                        </a:solidFill>
                        <a:effectLst/>
                        <a:uLnTx/>
                        <a:uFillTx/>
                        <a:latin typeface="+mn-lt"/>
                        <a:ea typeface="+mn-ea"/>
                        <a:cs typeface="+mn-cs"/>
                      </a:endParaRPr>
                    </a:p>
                  </a:txBody>
                  <a:tcPr marL="108000" marR="0" marT="0" marB="0" anchor="ctr">
                    <a:lnL w="12700" cmpd="sng">
                      <a:noFill/>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1200" b="0" i="0" u="none" strike="noStrike" kern="1200" cap="none" spc="0" normalizeH="0" baseline="0" noProof="0" dirty="0">
                          <a:ln>
                            <a:solidFill>
                              <a:schemeClr val="accent1">
                                <a:alpha val="0"/>
                              </a:schemeClr>
                            </a:solidFill>
                          </a:ln>
                          <a:solidFill>
                            <a:schemeClr val="tx2"/>
                          </a:solidFill>
                          <a:effectLst/>
                          <a:uLnTx/>
                          <a:uFillTx/>
                          <a:latin typeface="+mn-ea"/>
                          <a:ea typeface="+mn-ea"/>
                          <a:cs typeface="+mn-cs"/>
                        </a:rPr>
                        <a:t>말레이시아</a:t>
                      </a:r>
                    </a:p>
                  </a:txBody>
                  <a:tcPr marL="18000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en-US" altLang="ko-KR" sz="1200" b="0" dirty="0">
                          <a:ln>
                            <a:solidFill>
                              <a:schemeClr val="accent1">
                                <a:alpha val="0"/>
                              </a:schemeClr>
                            </a:solidFill>
                          </a:ln>
                          <a:solidFill>
                            <a:schemeClr val="tx2"/>
                          </a:solidFill>
                          <a:latin typeface="+mn-ea"/>
                          <a:ea typeface="+mn-ea"/>
                          <a:cs typeface="+mn-cs"/>
                        </a:rPr>
                        <a:t>27</a:t>
                      </a:r>
                    </a:p>
                  </a:txBody>
                  <a:tcPr marL="9525" marR="108000" marT="9525" marB="0" anchor="ctr">
                    <a:lnL w="6350" cap="flat" cmpd="sng" algn="ctr">
                      <a:solidFill>
                        <a:schemeClr val="bg1"/>
                      </a:solidFill>
                      <a:prstDash val="solid"/>
                      <a:round/>
                      <a:headEnd type="none" w="med" len="med"/>
                      <a:tailEnd type="none" w="med" len="med"/>
                    </a:lnL>
                    <a:lnR w="12700" cmpd="sng">
                      <a:noFill/>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96542259"/>
                  </a:ext>
                </a:extLst>
              </a:tr>
              <a:tr h="29127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500" b="1" i="0" u="none" strike="noStrike" kern="1200" cap="none" spc="0" normalizeH="0" baseline="0" noProof="0" dirty="0">
                        <a:ln>
                          <a:solidFill>
                            <a:schemeClr val="accent1">
                              <a:alpha val="0"/>
                            </a:schemeClr>
                          </a:solidFill>
                        </a:ln>
                        <a:solidFill>
                          <a:schemeClr val="bg1"/>
                        </a:solidFill>
                        <a:effectLst/>
                        <a:uLnTx/>
                        <a:uFillTx/>
                        <a:latin typeface="+mj-ea"/>
                        <a:ea typeface="+mj-ea"/>
                        <a:cs typeface="+mn-cs"/>
                      </a:endParaRPr>
                    </a:p>
                  </a:txBody>
                  <a:tcPr marL="108000" marR="0" marT="0" marB="0" anchor="ctr">
                    <a:lnL w="12700" cmpd="sng">
                      <a:noFill/>
                    </a:lnL>
                    <a:lnR w="6350" cap="flat" cmpd="sng" algn="ctr">
                      <a:solidFill>
                        <a:schemeClr val="tx2"/>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1200" b="1" i="0" u="none" strike="noStrike" kern="1200" cap="none" spc="0" normalizeH="0" baseline="0" noProof="0" dirty="0">
                          <a:ln>
                            <a:solidFill>
                              <a:schemeClr val="accent1">
                                <a:alpha val="0"/>
                              </a:schemeClr>
                            </a:solidFill>
                          </a:ln>
                          <a:solidFill>
                            <a:schemeClr val="bg1"/>
                          </a:solidFill>
                          <a:effectLst/>
                          <a:uLnTx/>
                          <a:uFillTx/>
                          <a:latin typeface="+mj-ea"/>
                          <a:ea typeface="+mj-ea"/>
                          <a:cs typeface="+mn-cs"/>
                        </a:rPr>
                        <a:t>인도네시아</a:t>
                      </a:r>
                    </a:p>
                  </a:txBody>
                  <a:tcPr marL="180000" marR="0" marT="0" marB="0" anchor="ct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ko-KR" sz="1200" b="1" i="0" u="none" strike="noStrike" kern="1200" cap="none" spc="0" normalizeH="0" baseline="0" dirty="0">
                          <a:ln>
                            <a:solidFill>
                              <a:schemeClr val="accent1">
                                <a:alpha val="0"/>
                              </a:schemeClr>
                            </a:solidFill>
                          </a:ln>
                          <a:solidFill>
                            <a:schemeClr val="bg1"/>
                          </a:solidFill>
                          <a:effectLst/>
                          <a:uLnTx/>
                          <a:uFillTx/>
                          <a:latin typeface="+mj-ea"/>
                          <a:ea typeface="+mj-ea"/>
                          <a:cs typeface="+mn-cs"/>
                        </a:rPr>
                        <a:t>40</a:t>
                      </a:r>
                    </a:p>
                  </a:txBody>
                  <a:tcPr marL="9525" marR="108000" marT="9525" marB="0" anchor="ctr">
                    <a:lnL w="6350" cap="flat" cmpd="sng" algn="ctr">
                      <a:solidFill>
                        <a:schemeClr val="tx2"/>
                      </a:solidFill>
                      <a:prstDash val="solid"/>
                      <a:round/>
                      <a:headEnd type="none" w="med" len="med"/>
                      <a:tailEnd type="none" w="med" len="med"/>
                    </a:lnL>
                    <a:lnR w="12700" cmpd="sng">
                      <a:noFill/>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112893721"/>
                  </a:ext>
                </a:extLst>
              </a:tr>
              <a:tr h="29127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500" b="0" i="0" u="none" strike="noStrike" kern="1200" cap="none" spc="0" normalizeH="0" baseline="0" noProof="0" dirty="0">
                        <a:ln>
                          <a:solidFill>
                            <a:schemeClr val="accent1">
                              <a:alpha val="0"/>
                            </a:schemeClr>
                          </a:solidFill>
                        </a:ln>
                        <a:solidFill>
                          <a:srgbClr val="00338D"/>
                        </a:solidFill>
                        <a:effectLst/>
                        <a:uLnTx/>
                        <a:uFillTx/>
                        <a:latin typeface="+mn-lt"/>
                        <a:ea typeface="+mn-ea"/>
                        <a:cs typeface="+mn-cs"/>
                      </a:endParaRPr>
                    </a:p>
                  </a:txBody>
                  <a:tcPr marL="108000" marR="0" marT="0" marB="0" anchor="ctr">
                    <a:lnL w="12700" cmpd="sng">
                      <a:noFill/>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1200" b="0" i="0" u="none" strike="noStrike" kern="1200" cap="none" spc="0" normalizeH="0" baseline="0" noProof="0" dirty="0">
                          <a:ln>
                            <a:solidFill>
                              <a:schemeClr val="accent1">
                                <a:alpha val="0"/>
                              </a:schemeClr>
                            </a:solidFill>
                          </a:ln>
                          <a:solidFill>
                            <a:srgbClr val="00338D"/>
                          </a:solidFill>
                          <a:effectLst/>
                          <a:uLnTx/>
                          <a:uFillTx/>
                          <a:latin typeface="+mn-ea"/>
                          <a:ea typeface="+mn-ea"/>
                          <a:cs typeface="+mn-cs"/>
                        </a:rPr>
                        <a:t>태국</a:t>
                      </a:r>
                    </a:p>
                  </a:txBody>
                  <a:tcPr marL="18000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en-US" altLang="ko-KR" sz="1200" b="0" dirty="0">
                          <a:ln>
                            <a:solidFill>
                              <a:schemeClr val="accent1">
                                <a:alpha val="0"/>
                              </a:schemeClr>
                            </a:solidFill>
                          </a:ln>
                          <a:solidFill>
                            <a:schemeClr val="tx2"/>
                          </a:solidFill>
                          <a:latin typeface="+mn-ea"/>
                          <a:ea typeface="+mn-ea"/>
                          <a:cs typeface="+mn-cs"/>
                        </a:rPr>
                        <a:t>50</a:t>
                      </a:r>
                    </a:p>
                  </a:txBody>
                  <a:tcPr marL="9525" marR="108000" marT="9525" marB="0" anchor="ctr">
                    <a:lnL w="6350" cap="flat" cmpd="sng" algn="ctr">
                      <a:solidFill>
                        <a:schemeClr val="bg1"/>
                      </a:solidFill>
                      <a:prstDash val="solid"/>
                      <a:round/>
                      <a:headEnd type="none" w="med" len="med"/>
                      <a:tailEnd type="none" w="med" len="med"/>
                    </a:lnL>
                    <a:lnR w="12700" cmpd="sng">
                      <a:noFill/>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39592295"/>
                  </a:ext>
                </a:extLst>
              </a:tr>
              <a:tr h="29127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500" b="0" i="0" u="none" strike="noStrike" kern="1200" cap="none" spc="0" normalizeH="0" baseline="0" noProof="0" dirty="0">
                        <a:ln>
                          <a:solidFill>
                            <a:schemeClr val="accent1">
                              <a:alpha val="0"/>
                            </a:schemeClr>
                          </a:solidFill>
                        </a:ln>
                        <a:solidFill>
                          <a:srgbClr val="00338D"/>
                        </a:solidFill>
                        <a:effectLst/>
                        <a:uLnTx/>
                        <a:uFillTx/>
                        <a:latin typeface="+mn-lt"/>
                        <a:ea typeface="+mn-ea"/>
                        <a:cs typeface="+mn-cs"/>
                      </a:endParaRPr>
                    </a:p>
                  </a:txBody>
                  <a:tcPr marL="108000" marR="0" marT="0" marB="0" anchor="ctr">
                    <a:lnL w="12700" cmpd="sng">
                      <a:noFill/>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1200" b="0" i="0" u="none" strike="noStrike" kern="1200" cap="none" spc="0" normalizeH="0" baseline="0" noProof="0" dirty="0">
                          <a:ln>
                            <a:solidFill>
                              <a:schemeClr val="accent1">
                                <a:alpha val="0"/>
                              </a:schemeClr>
                            </a:solidFill>
                          </a:ln>
                          <a:solidFill>
                            <a:srgbClr val="00338D"/>
                          </a:solidFill>
                          <a:effectLst/>
                          <a:uLnTx/>
                          <a:uFillTx/>
                          <a:latin typeface="+mn-ea"/>
                          <a:ea typeface="+mn-ea"/>
                          <a:cs typeface="+mn-cs"/>
                        </a:rPr>
                        <a:t>인도</a:t>
                      </a:r>
                    </a:p>
                  </a:txBody>
                  <a:tcPr marL="18000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en-US" altLang="ko-KR" sz="1200" b="0" dirty="0">
                          <a:ln>
                            <a:solidFill>
                              <a:schemeClr val="accent1">
                                <a:alpha val="0"/>
                              </a:schemeClr>
                            </a:solidFill>
                          </a:ln>
                          <a:solidFill>
                            <a:schemeClr val="tx2"/>
                          </a:solidFill>
                          <a:latin typeface="+mn-ea"/>
                          <a:ea typeface="+mn-ea"/>
                          <a:cs typeface="+mn-cs"/>
                        </a:rPr>
                        <a:t>60</a:t>
                      </a:r>
                    </a:p>
                  </a:txBody>
                  <a:tcPr marL="9525" marR="108000" marT="9525" marB="0" anchor="ctr">
                    <a:lnL w="6350" cap="flat" cmpd="sng" algn="ctr">
                      <a:solidFill>
                        <a:schemeClr val="bg1"/>
                      </a:solidFill>
                      <a:prstDash val="solid"/>
                      <a:round/>
                      <a:headEnd type="none" w="med" len="med"/>
                      <a:tailEnd type="none" w="med" len="med"/>
                    </a:lnL>
                    <a:lnR w="12700" cmpd="sng">
                      <a:noFill/>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22585425"/>
                  </a:ext>
                </a:extLst>
              </a:tr>
              <a:tr h="29127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500" b="0" i="0" u="none" strike="noStrike" kern="1200" cap="none" spc="0" normalizeH="0" baseline="0" noProof="0" dirty="0">
                        <a:ln>
                          <a:solidFill>
                            <a:schemeClr val="accent1">
                              <a:alpha val="0"/>
                            </a:schemeClr>
                          </a:solidFill>
                        </a:ln>
                        <a:solidFill>
                          <a:srgbClr val="00338D"/>
                        </a:solidFill>
                        <a:effectLst/>
                        <a:uLnTx/>
                        <a:uFillTx/>
                        <a:latin typeface="+mn-lt"/>
                        <a:ea typeface="+mn-ea"/>
                        <a:cs typeface="+mn-cs"/>
                      </a:endParaRPr>
                    </a:p>
                  </a:txBody>
                  <a:tcPr marL="108000" marR="0" marT="0" marB="0" anchor="ctr">
                    <a:lnL w="12700" cmpd="sng">
                      <a:noFill/>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1200" b="0" i="0" u="none" strike="noStrike" kern="1200" cap="none" spc="0" normalizeH="0" baseline="0" noProof="0" dirty="0">
                          <a:ln>
                            <a:solidFill>
                              <a:schemeClr val="accent1">
                                <a:alpha val="0"/>
                              </a:schemeClr>
                            </a:solidFill>
                          </a:ln>
                          <a:solidFill>
                            <a:srgbClr val="00338D"/>
                          </a:solidFill>
                          <a:effectLst/>
                          <a:uLnTx/>
                          <a:uFillTx/>
                          <a:latin typeface="+mn-ea"/>
                          <a:ea typeface="+mn-ea"/>
                          <a:cs typeface="+mn-cs"/>
                        </a:rPr>
                        <a:t>중국</a:t>
                      </a:r>
                    </a:p>
                  </a:txBody>
                  <a:tcPr marL="18000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en-US" altLang="ko-KR" sz="1200" b="0" dirty="0">
                          <a:ln>
                            <a:solidFill>
                              <a:schemeClr val="accent1">
                                <a:alpha val="0"/>
                              </a:schemeClr>
                            </a:solidFill>
                          </a:ln>
                          <a:solidFill>
                            <a:schemeClr val="tx2"/>
                          </a:solidFill>
                          <a:latin typeface="+mn-ea"/>
                          <a:ea typeface="+mn-ea"/>
                          <a:cs typeface="+mn-cs"/>
                        </a:rPr>
                        <a:t>71</a:t>
                      </a:r>
                    </a:p>
                  </a:txBody>
                  <a:tcPr marL="9525" marR="108000" marT="9525" marB="0" anchor="ctr">
                    <a:lnL w="6350" cap="flat" cmpd="sng" algn="ctr">
                      <a:solidFill>
                        <a:schemeClr val="bg1"/>
                      </a:solidFill>
                      <a:prstDash val="solid"/>
                      <a:round/>
                      <a:headEnd type="none" w="med" len="med"/>
                      <a:tailEnd type="none" w="med" len="med"/>
                    </a:lnL>
                    <a:lnR w="12700" cmpd="sng">
                      <a:noFill/>
                    </a:lnR>
                    <a:lnT w="6350" cap="flat" cmpd="sng" algn="ctr">
                      <a:solidFill>
                        <a:schemeClr val="bg1"/>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84710722"/>
                  </a:ext>
                </a:extLst>
              </a:tr>
              <a:tr h="29127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500" b="0" i="0" u="none" strike="noStrike" kern="1200" cap="none" spc="0" normalizeH="0" baseline="0" noProof="0" dirty="0">
                          <a:ln>
                            <a:solidFill>
                              <a:schemeClr val="accent1">
                                <a:alpha val="0"/>
                              </a:schemeClr>
                            </a:solidFill>
                          </a:ln>
                          <a:solidFill>
                            <a:srgbClr val="00338D"/>
                          </a:solidFill>
                          <a:effectLst/>
                          <a:uLnTx/>
                          <a:uFillTx/>
                          <a:latin typeface="+mn-lt"/>
                          <a:ea typeface="+mn-ea"/>
                          <a:cs typeface="+mn-cs"/>
                        </a:rPr>
                        <a:t>III.</a:t>
                      </a:r>
                      <a:endParaRPr kumimoji="0" lang="en-GB" sz="1500" b="0" i="0" u="none" strike="noStrike" kern="1200" cap="none" spc="0" normalizeH="0" baseline="0" noProof="0" dirty="0">
                        <a:ln>
                          <a:solidFill>
                            <a:schemeClr val="accent1">
                              <a:alpha val="0"/>
                            </a:schemeClr>
                          </a:solidFill>
                        </a:ln>
                        <a:solidFill>
                          <a:srgbClr val="00338D"/>
                        </a:solidFill>
                        <a:effectLst/>
                        <a:uLnTx/>
                        <a:uFillTx/>
                        <a:latin typeface="+mn-lt"/>
                        <a:ea typeface="+mn-ea"/>
                        <a:cs typeface="+mn-cs"/>
                      </a:endParaRPr>
                    </a:p>
                  </a:txBody>
                  <a:tcPr marL="108000" marR="0" marT="0" marB="0" anchor="ctr">
                    <a:lnL w="12700" cmpd="sng">
                      <a:noFill/>
                    </a:lnL>
                    <a:lnR w="12700" cmpd="sng">
                      <a:noFill/>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1500" b="0" i="0" u="none" strike="noStrike" kern="1200" cap="none" spc="0" normalizeH="0" baseline="0" noProof="0" dirty="0">
                          <a:ln>
                            <a:solidFill>
                              <a:schemeClr val="accent1">
                                <a:alpha val="0"/>
                              </a:schemeClr>
                            </a:solidFill>
                          </a:ln>
                          <a:solidFill>
                            <a:srgbClr val="00338D"/>
                          </a:solidFill>
                          <a:effectLst/>
                          <a:uLnTx/>
                          <a:uFillTx/>
                          <a:latin typeface="+mn-lt"/>
                          <a:ea typeface="+mn-ea"/>
                          <a:cs typeface="+mn-cs"/>
                        </a:rPr>
                        <a:t>결론 및 시사점</a:t>
                      </a:r>
                    </a:p>
                  </a:txBody>
                  <a:tcPr marL="0" marR="0" marT="0" marB="0" anchor="ctr">
                    <a:lnL w="12700" cmpd="sng">
                      <a:noFill/>
                    </a:lnL>
                    <a:lnR w="12700" cmpd="sng">
                      <a:noFill/>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ko-KR" sz="1500" b="0" i="0" u="none" strike="noStrike" kern="1200" cap="none" spc="0" normalizeH="0" baseline="0" dirty="0">
                          <a:ln>
                            <a:solidFill>
                              <a:schemeClr val="accent1">
                                <a:alpha val="0"/>
                              </a:schemeClr>
                            </a:solidFill>
                          </a:ln>
                          <a:solidFill>
                            <a:srgbClr val="00338D"/>
                          </a:solidFill>
                          <a:effectLst/>
                          <a:uLnTx/>
                          <a:uFillTx/>
                          <a:latin typeface="+mn-lt"/>
                          <a:ea typeface="+mn-ea"/>
                          <a:cs typeface="+mn-cs"/>
                        </a:rPr>
                        <a:t>81</a:t>
                      </a:r>
                    </a:p>
                  </a:txBody>
                  <a:tcPr marL="9525" marR="108000" marT="9525" marB="0" anchor="ctr">
                    <a:lnL w="12700" cmpd="sng">
                      <a:noFill/>
                    </a:lnL>
                    <a:lnR w="12700" cmpd="sng">
                      <a:noFill/>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24690467"/>
                  </a:ext>
                </a:extLst>
              </a:tr>
            </a:tbl>
          </a:graphicData>
        </a:graphic>
      </p:graphicFrame>
    </p:spTree>
    <p:extLst>
      <p:ext uri="{BB962C8B-B14F-4D97-AF65-F5344CB8AC3E}">
        <p14:creationId xmlns:p14="http://schemas.microsoft.com/office/powerpoint/2010/main" val="1056352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11D01EDC-383F-7EC9-5195-CCBAAD0A81F2}"/>
              </a:ext>
            </a:extLst>
          </p:cNvPr>
          <p:cNvSpPr>
            <a:spLocks noGrp="1"/>
          </p:cNvSpPr>
          <p:nvPr>
            <p:ph type="body" sz="quarter" idx="10"/>
          </p:nvPr>
        </p:nvSpPr>
        <p:spPr>
          <a:xfrm>
            <a:off x="488949" y="333149"/>
            <a:ext cx="8928101" cy="184666"/>
          </a:xfrm>
        </p:spPr>
        <p:txBody>
          <a:bodyPr/>
          <a:lstStyle/>
          <a:p>
            <a:r>
              <a:rPr lang="en-US" altLang="ko-KR" dirty="0"/>
              <a:t>II. </a:t>
            </a:r>
            <a:r>
              <a:rPr lang="ko-KR" altLang="en-US" dirty="0"/>
              <a:t>신흥 아시아 태평양 국가별 보험시장 및 규제 현황 </a:t>
            </a:r>
          </a:p>
        </p:txBody>
      </p:sp>
      <p:sp>
        <p:nvSpPr>
          <p:cNvPr id="3" name="텍스트 개체 틀 2">
            <a:extLst>
              <a:ext uri="{FF2B5EF4-FFF2-40B4-BE49-F238E27FC236}">
                <a16:creationId xmlns:a16="http://schemas.microsoft.com/office/drawing/2014/main" id="{F8A23C6E-913D-E903-F49E-D387E0794A26}"/>
              </a:ext>
            </a:extLst>
          </p:cNvPr>
          <p:cNvSpPr>
            <a:spLocks noGrp="1"/>
          </p:cNvSpPr>
          <p:nvPr>
            <p:ph type="body" sz="quarter" idx="11"/>
          </p:nvPr>
        </p:nvSpPr>
        <p:spPr/>
        <p:txBody>
          <a:bodyPr/>
          <a:lstStyle/>
          <a:p>
            <a:r>
              <a:rPr lang="ko-KR" altLang="en-US" dirty="0"/>
              <a:t>인도네시아 경제</a:t>
            </a:r>
            <a:r>
              <a:rPr lang="en-US" altLang="ko-KR" dirty="0"/>
              <a:t>·</a:t>
            </a:r>
            <a:r>
              <a:rPr lang="ko-KR" altLang="en-US" dirty="0"/>
              <a:t>보험시장 </a:t>
            </a:r>
            <a:r>
              <a:rPr lang="en-US" altLang="ko-KR" dirty="0"/>
              <a:t>Overview</a:t>
            </a:r>
            <a:endParaRPr lang="ko-KR" altLang="en-US" dirty="0"/>
          </a:p>
        </p:txBody>
      </p:sp>
      <p:sp>
        <p:nvSpPr>
          <p:cNvPr id="21" name="직사각형 20">
            <a:extLst>
              <a:ext uri="{FF2B5EF4-FFF2-40B4-BE49-F238E27FC236}">
                <a16:creationId xmlns:a16="http://schemas.microsoft.com/office/drawing/2014/main" id="{955E0E93-C9B0-5E1B-A0AC-2C5F6511D505}"/>
              </a:ext>
            </a:extLst>
          </p:cNvPr>
          <p:cNvSpPr/>
          <p:nvPr/>
        </p:nvSpPr>
        <p:spPr>
          <a:xfrm>
            <a:off x="488948" y="1190900"/>
            <a:ext cx="8938800" cy="4680000"/>
          </a:xfrm>
          <a:prstGeom prst="rect">
            <a:avLst/>
          </a:prstGeom>
          <a:noFill/>
          <a:ln w="12700">
            <a:solidFill>
              <a:srgbClr val="00B8F5"/>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ko-KR" altLang="en-US" sz="1000" b="1" dirty="0">
              <a:ln>
                <a:solidFill>
                  <a:schemeClr val="bg1">
                    <a:lumMod val="75000"/>
                    <a:alpha val="0"/>
                  </a:schemeClr>
                </a:solidFill>
              </a:ln>
              <a:solidFill>
                <a:srgbClr val="1E49E2"/>
              </a:solidFill>
              <a:latin typeface="+mn-ea"/>
            </a:endParaRPr>
          </a:p>
        </p:txBody>
      </p:sp>
      <p:sp>
        <p:nvSpPr>
          <p:cNvPr id="9" name="TextBox 8">
            <a:extLst>
              <a:ext uri="{FF2B5EF4-FFF2-40B4-BE49-F238E27FC236}">
                <a16:creationId xmlns:a16="http://schemas.microsoft.com/office/drawing/2014/main" id="{BF79880B-F971-71AC-0768-BE228DDD7565}"/>
              </a:ext>
            </a:extLst>
          </p:cNvPr>
          <p:cNvSpPr txBox="1"/>
          <p:nvPr/>
        </p:nvSpPr>
        <p:spPr>
          <a:xfrm>
            <a:off x="489000" y="5881851"/>
            <a:ext cx="8928000" cy="318924"/>
          </a:xfrm>
          <a:prstGeom prst="rect">
            <a:avLst/>
          </a:prstGeom>
          <a:noFill/>
          <a:ln>
            <a:noFill/>
          </a:ln>
        </p:spPr>
        <p:txBody>
          <a:bodyPr wrap="square" lIns="0" tIns="72000" rIns="0" bIns="0" rtlCol="0" anchor="t">
            <a:spAutoFit/>
          </a:bodyPr>
          <a:lstStyle>
            <a:defPPr>
              <a:defRPr lang="en-US"/>
            </a:defPPr>
            <a:lvl1pPr lvl="0">
              <a:defRPr sz="800">
                <a:ln>
                  <a:solidFill>
                    <a:prstClr val="white">
                      <a:lumMod val="75000"/>
                      <a:alpha val="0"/>
                    </a:prstClr>
                  </a:solidFill>
                </a:ln>
                <a:solidFill>
                  <a:prstClr val="white">
                    <a:lumMod val="50000"/>
                  </a:prstClr>
                </a:solidFill>
                <a:latin typeface="KoPub돋움체 Medium" panose="00000600000000000000" pitchFamily="2" charset="-127"/>
                <a:ea typeface="KoPub돋움체 Medium" panose="00000600000000000000" pitchFamily="2" charset="-127"/>
              </a:defRPr>
            </a:lvl1pPr>
          </a:lstStyle>
          <a:p>
            <a:r>
              <a:rPr lang="en-US" altLang="ko-KR" dirty="0">
                <a:solidFill>
                  <a:schemeClr val="bg1">
                    <a:lumMod val="50000"/>
                  </a:schemeClr>
                </a:solidFill>
              </a:rPr>
              <a:t>Source: Indonesia Financial Services Authority, Swiss Re(2022), ‘sigma, World insurance: inflation risks front and </a:t>
            </a:r>
            <a:r>
              <a:rPr lang="en-US" altLang="ko-KR" dirty="0" err="1">
                <a:solidFill>
                  <a:schemeClr val="bg1">
                    <a:lumMod val="50000"/>
                  </a:schemeClr>
                </a:solidFill>
              </a:rPr>
              <a:t>centre</a:t>
            </a:r>
            <a:r>
              <a:rPr lang="en-US" altLang="ko-KR" dirty="0">
                <a:solidFill>
                  <a:schemeClr val="bg1">
                    <a:lumMod val="50000"/>
                  </a:schemeClr>
                </a:solidFill>
              </a:rPr>
              <a:t>’, </a:t>
            </a:r>
            <a:r>
              <a:rPr lang="en-US" altLang="ko-KR" dirty="0" err="1">
                <a:solidFill>
                  <a:schemeClr val="bg1">
                    <a:lumMod val="50000"/>
                  </a:schemeClr>
                </a:solidFill>
              </a:rPr>
              <a:t>IMF,World</a:t>
            </a:r>
            <a:r>
              <a:rPr lang="en-US" altLang="ko-KR" dirty="0">
                <a:solidFill>
                  <a:schemeClr val="bg1">
                    <a:lumMod val="50000"/>
                  </a:schemeClr>
                </a:solidFill>
              </a:rPr>
              <a:t> Bank, UN, </a:t>
            </a:r>
            <a:r>
              <a:rPr lang="ko-KR" altLang="en-US" sz="800" dirty="0" err="1">
                <a:solidFill>
                  <a:schemeClr val="bg1">
                    <a:lumMod val="50000"/>
                  </a:schemeClr>
                </a:solidFill>
                <a:latin typeface="KoPub돋움체 Medium" panose="00000600000000000000" pitchFamily="2" charset="-127"/>
                <a:ea typeface="KoPub돋움체 Medium" panose="00000600000000000000" pitchFamily="2" charset="-127"/>
              </a:rPr>
              <a:t>삼정</a:t>
            </a:r>
            <a:r>
              <a:rPr lang="en-US" altLang="ko-KR" sz="800" dirty="0">
                <a:solidFill>
                  <a:schemeClr val="bg1">
                    <a:lumMod val="50000"/>
                  </a:schemeClr>
                </a:solidFill>
                <a:latin typeface="KoPub돋움체 Medium" panose="00000600000000000000" pitchFamily="2" charset="-127"/>
                <a:ea typeface="KoPub돋움체 Medium" panose="00000600000000000000" pitchFamily="2" charset="-127"/>
              </a:rPr>
              <a:t>KPMG </a:t>
            </a:r>
            <a:r>
              <a:rPr lang="ko-KR" altLang="en-US" sz="800" dirty="0">
                <a:solidFill>
                  <a:schemeClr val="bg1">
                    <a:lumMod val="50000"/>
                  </a:schemeClr>
                </a:solidFill>
                <a:latin typeface="KoPub돋움체 Medium" panose="00000600000000000000" pitchFamily="2" charset="-127"/>
                <a:ea typeface="KoPub돋움체 Medium" panose="00000600000000000000" pitchFamily="2" charset="-127"/>
              </a:rPr>
              <a:t>경제연구원 재구성</a:t>
            </a:r>
            <a:endParaRPr lang="en-US" altLang="ko-KR" sz="800" dirty="0">
              <a:solidFill>
                <a:schemeClr val="bg1">
                  <a:lumMod val="50000"/>
                </a:schemeClr>
              </a:solidFill>
              <a:latin typeface="KoPub돋움체 Medium" panose="00000600000000000000" pitchFamily="2" charset="-127"/>
              <a:ea typeface="KoPub돋움체 Medium" panose="00000600000000000000" pitchFamily="2" charset="-127"/>
            </a:endParaRPr>
          </a:p>
          <a:p>
            <a:r>
              <a:rPr lang="en-US" altLang="ko-KR" dirty="0">
                <a:solidFill>
                  <a:schemeClr val="bg1">
                    <a:lumMod val="50000"/>
                  </a:schemeClr>
                </a:solidFill>
              </a:rPr>
              <a:t>Note: *</a:t>
            </a:r>
            <a:r>
              <a:rPr lang="ko-KR" altLang="en-US" dirty="0">
                <a:solidFill>
                  <a:schemeClr val="bg1">
                    <a:lumMod val="50000"/>
                  </a:schemeClr>
                </a:solidFill>
              </a:rPr>
              <a:t>보험침투도는 </a:t>
            </a:r>
            <a:r>
              <a:rPr lang="en-US" altLang="ko-KR" dirty="0">
                <a:solidFill>
                  <a:schemeClr val="bg1">
                    <a:lumMod val="50000"/>
                  </a:schemeClr>
                </a:solidFill>
              </a:rPr>
              <a:t>OECD </a:t>
            </a:r>
            <a:r>
              <a:rPr lang="ko-KR" altLang="en-US" dirty="0">
                <a:solidFill>
                  <a:schemeClr val="bg1">
                    <a:lumMod val="50000"/>
                  </a:schemeClr>
                </a:solidFill>
              </a:rPr>
              <a:t>수치 기준</a:t>
            </a:r>
            <a:r>
              <a:rPr lang="en-US" altLang="ko-KR" dirty="0">
                <a:solidFill>
                  <a:schemeClr val="bg1">
                    <a:lumMod val="50000"/>
                  </a:schemeClr>
                </a:solidFill>
              </a:rPr>
              <a:t>, **</a:t>
            </a:r>
            <a:r>
              <a:rPr lang="ko-KR" altLang="en-US" dirty="0">
                <a:solidFill>
                  <a:schemeClr val="bg1">
                    <a:lumMod val="50000"/>
                  </a:schemeClr>
                </a:solidFill>
              </a:rPr>
              <a:t>계리 컨설턴트 및 보험 대리인을 제외한 수치</a:t>
            </a:r>
          </a:p>
        </p:txBody>
      </p:sp>
      <p:sp>
        <p:nvSpPr>
          <p:cNvPr id="5" name="사각형: 둥근 모서리 4">
            <a:extLst>
              <a:ext uri="{FF2B5EF4-FFF2-40B4-BE49-F238E27FC236}">
                <a16:creationId xmlns:a16="http://schemas.microsoft.com/office/drawing/2014/main" id="{52BE06C5-24A1-2F90-3A7E-B19D1E2FD4F5}"/>
              </a:ext>
            </a:extLst>
          </p:cNvPr>
          <p:cNvSpPr/>
          <p:nvPr/>
        </p:nvSpPr>
        <p:spPr>
          <a:xfrm>
            <a:off x="658360" y="1393513"/>
            <a:ext cx="1270331" cy="255468"/>
          </a:xfrm>
          <a:prstGeom prst="roundRect">
            <a:avLst/>
          </a:prstGeom>
          <a:solidFill>
            <a:schemeClr val="bg1">
              <a:lumMod val="95000"/>
            </a:schemeClr>
          </a:solidFill>
          <a:ln>
            <a:solidFill>
              <a:schemeClr val="bg1">
                <a:lumMod val="85000"/>
              </a:schemeClr>
            </a:solidFill>
          </a:ln>
        </p:spPr>
        <p:style>
          <a:lnRef idx="0">
            <a:scrgbClr r="0" g="0" b="0"/>
          </a:lnRef>
          <a:fillRef idx="0">
            <a:scrgbClr r="0" g="0" b="0"/>
          </a:fillRef>
          <a:effectRef idx="0">
            <a:scrgbClr r="0" g="0" b="0"/>
          </a:effectRef>
          <a:fontRef idx="minor">
            <a:schemeClr val="lt1"/>
          </a:fontRef>
        </p:style>
        <p:txBody>
          <a:bodyPr rtlCol="0" anchor="ctr"/>
          <a:lstStyle/>
          <a:p>
            <a:pPr fontAlgn="ctr" latinLnBrk="1"/>
            <a:r>
              <a:rPr lang="ko-KR" altLang="en-US" sz="1100" b="1" dirty="0">
                <a:ln>
                  <a:solidFill>
                    <a:srgbClr val="1758E3">
                      <a:alpha val="0"/>
                    </a:srgbClr>
                  </a:solidFill>
                </a:ln>
                <a:solidFill>
                  <a:srgbClr val="00B0F0"/>
                </a:solidFill>
                <a:latin typeface="+mj-ea"/>
                <a:ea typeface="+mj-ea"/>
              </a:rPr>
              <a:t>실질 </a:t>
            </a:r>
            <a:r>
              <a:rPr lang="en-US" altLang="ko-KR" sz="1100" b="1" dirty="0">
                <a:ln>
                  <a:solidFill>
                    <a:srgbClr val="1758E3">
                      <a:alpha val="0"/>
                    </a:srgbClr>
                  </a:solidFill>
                </a:ln>
                <a:solidFill>
                  <a:srgbClr val="00B0F0"/>
                </a:solidFill>
                <a:latin typeface="+mj-ea"/>
                <a:ea typeface="+mj-ea"/>
              </a:rPr>
              <a:t>GDP </a:t>
            </a:r>
            <a:r>
              <a:rPr lang="ko-KR" altLang="en-US" sz="1100" b="1" dirty="0">
                <a:ln>
                  <a:solidFill>
                    <a:srgbClr val="1758E3">
                      <a:alpha val="0"/>
                    </a:srgbClr>
                  </a:solidFill>
                </a:ln>
                <a:solidFill>
                  <a:srgbClr val="00B0F0"/>
                </a:solidFill>
                <a:latin typeface="+mj-ea"/>
                <a:ea typeface="+mj-ea"/>
              </a:rPr>
              <a:t>성장률</a:t>
            </a:r>
            <a:endParaRPr lang="ko-KR" altLang="ko-KR" sz="1100" b="1" dirty="0">
              <a:ln>
                <a:solidFill>
                  <a:srgbClr val="1758E3">
                    <a:alpha val="0"/>
                  </a:srgbClr>
                </a:solidFill>
              </a:ln>
              <a:solidFill>
                <a:srgbClr val="00B0F0"/>
              </a:solidFill>
              <a:latin typeface="+mj-ea"/>
              <a:ea typeface="+mj-ea"/>
            </a:endParaRPr>
          </a:p>
        </p:txBody>
      </p:sp>
      <p:sp>
        <p:nvSpPr>
          <p:cNvPr id="11" name="사각형: 둥근 모서리 10">
            <a:extLst>
              <a:ext uri="{FF2B5EF4-FFF2-40B4-BE49-F238E27FC236}">
                <a16:creationId xmlns:a16="http://schemas.microsoft.com/office/drawing/2014/main" id="{C6C53F68-8CD8-86C8-DC08-06EBA348DB61}"/>
              </a:ext>
            </a:extLst>
          </p:cNvPr>
          <p:cNvSpPr/>
          <p:nvPr/>
        </p:nvSpPr>
        <p:spPr>
          <a:xfrm>
            <a:off x="2008695" y="1393513"/>
            <a:ext cx="1270331" cy="255468"/>
          </a:xfrm>
          <a:prstGeom prst="roundRect">
            <a:avLst/>
          </a:prstGeom>
          <a:solidFill>
            <a:schemeClr val="bg1">
              <a:lumMod val="95000"/>
            </a:schemeClr>
          </a:solidFill>
          <a:ln>
            <a:solidFill>
              <a:schemeClr val="bg1">
                <a:lumMod val="85000"/>
              </a:schemeClr>
            </a:solidFill>
          </a:ln>
        </p:spPr>
        <p:style>
          <a:lnRef idx="0">
            <a:scrgbClr r="0" g="0" b="0"/>
          </a:lnRef>
          <a:fillRef idx="0">
            <a:scrgbClr r="0" g="0" b="0"/>
          </a:fillRef>
          <a:effectRef idx="0">
            <a:scrgbClr r="0" g="0" b="0"/>
          </a:effectRef>
          <a:fontRef idx="minor">
            <a:schemeClr val="lt1"/>
          </a:fontRef>
        </p:style>
        <p:txBody>
          <a:bodyPr rtlCol="0" anchor="ctr"/>
          <a:lstStyle/>
          <a:p>
            <a:pPr fontAlgn="ctr" latinLnBrk="1"/>
            <a:r>
              <a:rPr lang="en-US" altLang="ko-KR" sz="1100" b="1" dirty="0">
                <a:ln>
                  <a:solidFill>
                    <a:srgbClr val="1758E3">
                      <a:alpha val="0"/>
                    </a:srgbClr>
                  </a:solidFill>
                </a:ln>
                <a:solidFill>
                  <a:srgbClr val="00B0F0"/>
                </a:solidFill>
                <a:latin typeface="+mj-ea"/>
                <a:ea typeface="+mj-ea"/>
              </a:rPr>
              <a:t>1</a:t>
            </a:r>
            <a:r>
              <a:rPr lang="ko-KR" altLang="en-US" sz="1100" b="1" dirty="0">
                <a:ln>
                  <a:solidFill>
                    <a:srgbClr val="1758E3">
                      <a:alpha val="0"/>
                    </a:srgbClr>
                  </a:solidFill>
                </a:ln>
                <a:solidFill>
                  <a:srgbClr val="00B0F0"/>
                </a:solidFill>
                <a:latin typeface="+mj-ea"/>
                <a:ea typeface="+mj-ea"/>
              </a:rPr>
              <a:t>인당 </a:t>
            </a:r>
            <a:r>
              <a:rPr lang="en-US" altLang="ko-KR" sz="1100" b="1" dirty="0">
                <a:ln>
                  <a:solidFill>
                    <a:srgbClr val="1758E3">
                      <a:alpha val="0"/>
                    </a:srgbClr>
                  </a:solidFill>
                </a:ln>
                <a:solidFill>
                  <a:srgbClr val="00B0F0"/>
                </a:solidFill>
                <a:latin typeface="+mj-ea"/>
                <a:ea typeface="+mj-ea"/>
              </a:rPr>
              <a:t>GDP</a:t>
            </a:r>
          </a:p>
        </p:txBody>
      </p:sp>
      <p:sp>
        <p:nvSpPr>
          <p:cNvPr id="14" name="사각형: 둥근 모서리 13">
            <a:extLst>
              <a:ext uri="{FF2B5EF4-FFF2-40B4-BE49-F238E27FC236}">
                <a16:creationId xmlns:a16="http://schemas.microsoft.com/office/drawing/2014/main" id="{FE50F0E5-F734-6510-A11F-96BD34A33AD2}"/>
              </a:ext>
            </a:extLst>
          </p:cNvPr>
          <p:cNvSpPr/>
          <p:nvPr/>
        </p:nvSpPr>
        <p:spPr>
          <a:xfrm>
            <a:off x="3359031" y="1393513"/>
            <a:ext cx="1390419" cy="255468"/>
          </a:xfrm>
          <a:prstGeom prst="roundRect">
            <a:avLst/>
          </a:prstGeom>
          <a:solidFill>
            <a:schemeClr val="bg1">
              <a:lumMod val="95000"/>
            </a:schemeClr>
          </a:solidFill>
          <a:ln>
            <a:solidFill>
              <a:schemeClr val="bg1">
                <a:lumMod val="85000"/>
              </a:schemeClr>
            </a:solidFill>
          </a:ln>
        </p:spPr>
        <p:style>
          <a:lnRef idx="0">
            <a:scrgbClr r="0" g="0" b="0"/>
          </a:lnRef>
          <a:fillRef idx="0">
            <a:scrgbClr r="0" g="0" b="0"/>
          </a:fillRef>
          <a:effectRef idx="0">
            <a:scrgbClr r="0" g="0" b="0"/>
          </a:effectRef>
          <a:fontRef idx="minor">
            <a:schemeClr val="lt1"/>
          </a:fontRef>
        </p:style>
        <p:txBody>
          <a:bodyPr rtlCol="0" anchor="ctr"/>
          <a:lstStyle/>
          <a:p>
            <a:pPr fontAlgn="ctr" latinLnBrk="1"/>
            <a:r>
              <a:rPr lang="ko-KR" altLang="en-US" sz="1100" b="1" dirty="0">
                <a:ln>
                  <a:solidFill>
                    <a:srgbClr val="1758E3">
                      <a:alpha val="0"/>
                    </a:srgbClr>
                  </a:solidFill>
                </a:ln>
                <a:solidFill>
                  <a:srgbClr val="00B0F0"/>
                </a:solidFill>
                <a:latin typeface="+mj-ea"/>
                <a:ea typeface="+mj-ea"/>
              </a:rPr>
              <a:t>인플레이션</a:t>
            </a:r>
            <a:r>
              <a:rPr lang="en-US" altLang="ko-KR" sz="900" b="1" dirty="0">
                <a:ln>
                  <a:solidFill>
                    <a:srgbClr val="1758E3">
                      <a:alpha val="0"/>
                    </a:srgbClr>
                  </a:solidFill>
                </a:ln>
                <a:solidFill>
                  <a:srgbClr val="00B0F0"/>
                </a:solidFill>
                <a:latin typeface="+mj-ea"/>
                <a:ea typeface="+mj-ea"/>
              </a:rPr>
              <a:t>(% change)</a:t>
            </a:r>
            <a:endParaRPr lang="en-US" altLang="ko-KR" sz="1100" b="1" dirty="0">
              <a:ln>
                <a:solidFill>
                  <a:srgbClr val="1758E3">
                    <a:alpha val="0"/>
                  </a:srgbClr>
                </a:solidFill>
              </a:ln>
              <a:solidFill>
                <a:srgbClr val="00B0F0"/>
              </a:solidFill>
              <a:latin typeface="+mj-ea"/>
              <a:ea typeface="+mj-ea"/>
            </a:endParaRPr>
          </a:p>
        </p:txBody>
      </p:sp>
      <p:sp>
        <p:nvSpPr>
          <p:cNvPr id="17" name="사각형: 둥근 모서리 16">
            <a:extLst>
              <a:ext uri="{FF2B5EF4-FFF2-40B4-BE49-F238E27FC236}">
                <a16:creationId xmlns:a16="http://schemas.microsoft.com/office/drawing/2014/main" id="{048DAEEF-A71C-228B-33B3-E16BAD886D46}"/>
              </a:ext>
            </a:extLst>
          </p:cNvPr>
          <p:cNvSpPr/>
          <p:nvPr/>
        </p:nvSpPr>
        <p:spPr>
          <a:xfrm>
            <a:off x="658360" y="2190956"/>
            <a:ext cx="1270331" cy="255468"/>
          </a:xfrm>
          <a:prstGeom prst="roundRect">
            <a:avLst/>
          </a:prstGeom>
          <a:solidFill>
            <a:schemeClr val="bg1">
              <a:lumMod val="95000"/>
            </a:schemeClr>
          </a:solidFill>
          <a:ln>
            <a:solidFill>
              <a:schemeClr val="bg1">
                <a:lumMod val="85000"/>
              </a:schemeClr>
            </a:solidFill>
          </a:ln>
        </p:spPr>
        <p:style>
          <a:lnRef idx="0">
            <a:scrgbClr r="0" g="0" b="0"/>
          </a:lnRef>
          <a:fillRef idx="0">
            <a:scrgbClr r="0" g="0" b="0"/>
          </a:fillRef>
          <a:effectRef idx="0">
            <a:scrgbClr r="0" g="0" b="0"/>
          </a:effectRef>
          <a:fontRef idx="minor">
            <a:schemeClr val="lt1"/>
          </a:fontRef>
        </p:style>
        <p:txBody>
          <a:bodyPr rtlCol="0" anchor="ctr"/>
          <a:lstStyle/>
          <a:p>
            <a:pPr fontAlgn="ctr" latinLnBrk="1"/>
            <a:r>
              <a:rPr lang="ko-KR" altLang="en-US" sz="1100" b="1" dirty="0">
                <a:ln>
                  <a:solidFill>
                    <a:srgbClr val="1758E3">
                      <a:alpha val="0"/>
                    </a:srgbClr>
                  </a:solidFill>
                </a:ln>
                <a:solidFill>
                  <a:srgbClr val="00B0F0"/>
                </a:solidFill>
                <a:latin typeface="+mj-ea"/>
                <a:ea typeface="+mj-ea"/>
              </a:rPr>
              <a:t>인구</a:t>
            </a:r>
            <a:endParaRPr lang="ko-KR" altLang="ko-KR" sz="1100" b="1" dirty="0">
              <a:ln>
                <a:solidFill>
                  <a:srgbClr val="1758E3">
                    <a:alpha val="0"/>
                  </a:srgbClr>
                </a:solidFill>
              </a:ln>
              <a:solidFill>
                <a:srgbClr val="00B0F0"/>
              </a:solidFill>
              <a:latin typeface="+mj-ea"/>
              <a:ea typeface="+mj-ea"/>
            </a:endParaRPr>
          </a:p>
        </p:txBody>
      </p:sp>
      <p:sp>
        <p:nvSpPr>
          <p:cNvPr id="20" name="사각형: 둥근 모서리 19">
            <a:extLst>
              <a:ext uri="{FF2B5EF4-FFF2-40B4-BE49-F238E27FC236}">
                <a16:creationId xmlns:a16="http://schemas.microsoft.com/office/drawing/2014/main" id="{834160ED-B5B5-A712-F294-0421F09641BD}"/>
              </a:ext>
            </a:extLst>
          </p:cNvPr>
          <p:cNvSpPr/>
          <p:nvPr/>
        </p:nvSpPr>
        <p:spPr>
          <a:xfrm>
            <a:off x="2008695" y="2190956"/>
            <a:ext cx="1270331" cy="255468"/>
          </a:xfrm>
          <a:prstGeom prst="roundRect">
            <a:avLst/>
          </a:prstGeom>
          <a:solidFill>
            <a:schemeClr val="bg1">
              <a:lumMod val="95000"/>
            </a:schemeClr>
          </a:solidFill>
          <a:ln>
            <a:solidFill>
              <a:schemeClr val="bg1">
                <a:lumMod val="85000"/>
              </a:schemeClr>
            </a:solidFill>
          </a:ln>
        </p:spPr>
        <p:style>
          <a:lnRef idx="0">
            <a:scrgbClr r="0" g="0" b="0"/>
          </a:lnRef>
          <a:fillRef idx="0">
            <a:scrgbClr r="0" g="0" b="0"/>
          </a:fillRef>
          <a:effectRef idx="0">
            <a:scrgbClr r="0" g="0" b="0"/>
          </a:effectRef>
          <a:fontRef idx="minor">
            <a:schemeClr val="lt1"/>
          </a:fontRef>
        </p:style>
        <p:txBody>
          <a:bodyPr rtlCol="0" anchor="ctr"/>
          <a:lstStyle/>
          <a:p>
            <a:pPr fontAlgn="ctr" latinLnBrk="1"/>
            <a:r>
              <a:rPr lang="ko-KR" altLang="en-US" sz="1100" b="1" dirty="0">
                <a:ln>
                  <a:solidFill>
                    <a:srgbClr val="1758E3">
                      <a:alpha val="0"/>
                    </a:srgbClr>
                  </a:solidFill>
                </a:ln>
                <a:solidFill>
                  <a:srgbClr val="00B0F0"/>
                </a:solidFill>
                <a:latin typeface="+mj-ea"/>
                <a:ea typeface="+mj-ea"/>
              </a:rPr>
              <a:t>출산율</a:t>
            </a:r>
            <a:endParaRPr lang="en-US" altLang="ko-KR" sz="1100" b="1" dirty="0">
              <a:ln>
                <a:solidFill>
                  <a:srgbClr val="1758E3">
                    <a:alpha val="0"/>
                  </a:srgbClr>
                </a:solidFill>
              </a:ln>
              <a:solidFill>
                <a:srgbClr val="00B0F0"/>
              </a:solidFill>
              <a:latin typeface="+mj-ea"/>
              <a:ea typeface="+mj-ea"/>
            </a:endParaRPr>
          </a:p>
        </p:txBody>
      </p:sp>
      <p:sp>
        <p:nvSpPr>
          <p:cNvPr id="24" name="사각형: 둥근 모서리 23">
            <a:extLst>
              <a:ext uri="{FF2B5EF4-FFF2-40B4-BE49-F238E27FC236}">
                <a16:creationId xmlns:a16="http://schemas.microsoft.com/office/drawing/2014/main" id="{26143A33-186F-1B07-A1E3-F6E34CF73F22}"/>
              </a:ext>
            </a:extLst>
          </p:cNvPr>
          <p:cNvSpPr/>
          <p:nvPr/>
        </p:nvSpPr>
        <p:spPr>
          <a:xfrm>
            <a:off x="3359031" y="2190956"/>
            <a:ext cx="1390419" cy="255468"/>
          </a:xfrm>
          <a:prstGeom prst="roundRect">
            <a:avLst/>
          </a:prstGeom>
          <a:solidFill>
            <a:schemeClr val="bg1">
              <a:lumMod val="95000"/>
            </a:schemeClr>
          </a:solidFill>
          <a:ln>
            <a:solidFill>
              <a:schemeClr val="bg1">
                <a:lumMod val="85000"/>
              </a:schemeClr>
            </a:solidFill>
          </a:ln>
        </p:spPr>
        <p:style>
          <a:lnRef idx="0">
            <a:scrgbClr r="0" g="0" b="0"/>
          </a:lnRef>
          <a:fillRef idx="0">
            <a:scrgbClr r="0" g="0" b="0"/>
          </a:fillRef>
          <a:effectRef idx="0">
            <a:scrgbClr r="0" g="0" b="0"/>
          </a:effectRef>
          <a:fontRef idx="minor">
            <a:schemeClr val="lt1"/>
          </a:fontRef>
        </p:style>
        <p:txBody>
          <a:bodyPr rtlCol="0" anchor="ctr"/>
          <a:lstStyle/>
          <a:p>
            <a:pPr fontAlgn="ctr" latinLnBrk="1"/>
            <a:r>
              <a:rPr lang="ko-KR" altLang="en-US" sz="1100" b="1" dirty="0">
                <a:ln>
                  <a:solidFill>
                    <a:srgbClr val="1758E3">
                      <a:alpha val="0"/>
                    </a:srgbClr>
                  </a:solidFill>
                </a:ln>
                <a:solidFill>
                  <a:srgbClr val="00B0F0"/>
                </a:solidFill>
                <a:latin typeface="+mj-ea"/>
                <a:ea typeface="+mj-ea"/>
              </a:rPr>
              <a:t>연령 중간값</a:t>
            </a:r>
            <a:endParaRPr lang="en-US" altLang="ko-KR" sz="1100" b="1" dirty="0">
              <a:ln>
                <a:solidFill>
                  <a:srgbClr val="1758E3">
                    <a:alpha val="0"/>
                  </a:srgbClr>
                </a:solidFill>
              </a:ln>
              <a:solidFill>
                <a:srgbClr val="00B0F0"/>
              </a:solidFill>
              <a:latin typeface="+mj-ea"/>
              <a:ea typeface="+mj-ea"/>
            </a:endParaRPr>
          </a:p>
        </p:txBody>
      </p:sp>
      <p:sp>
        <p:nvSpPr>
          <p:cNvPr id="28" name="사각형: 둥근 모서리 27">
            <a:extLst>
              <a:ext uri="{FF2B5EF4-FFF2-40B4-BE49-F238E27FC236}">
                <a16:creationId xmlns:a16="http://schemas.microsoft.com/office/drawing/2014/main" id="{8A3EDDB0-4E69-3934-FB83-76ECBD71561F}"/>
              </a:ext>
            </a:extLst>
          </p:cNvPr>
          <p:cNvSpPr/>
          <p:nvPr/>
        </p:nvSpPr>
        <p:spPr>
          <a:xfrm>
            <a:off x="658360" y="2995492"/>
            <a:ext cx="1605433" cy="255468"/>
          </a:xfrm>
          <a:prstGeom prst="roundRect">
            <a:avLst/>
          </a:prstGeom>
          <a:solidFill>
            <a:schemeClr val="bg1">
              <a:lumMod val="95000"/>
            </a:schemeClr>
          </a:solidFill>
          <a:ln>
            <a:solidFill>
              <a:schemeClr val="bg1">
                <a:lumMod val="85000"/>
              </a:schemeClr>
            </a:solidFill>
          </a:ln>
        </p:spPr>
        <p:style>
          <a:lnRef idx="0">
            <a:scrgbClr r="0" g="0" b="0"/>
          </a:lnRef>
          <a:fillRef idx="0">
            <a:scrgbClr r="0" g="0" b="0"/>
          </a:fillRef>
          <a:effectRef idx="0">
            <a:scrgbClr r="0" g="0" b="0"/>
          </a:effectRef>
          <a:fontRef idx="minor">
            <a:schemeClr val="lt1"/>
          </a:fontRef>
        </p:style>
        <p:txBody>
          <a:bodyPr rtlCol="0" anchor="ctr"/>
          <a:lstStyle/>
          <a:p>
            <a:pPr fontAlgn="ctr" latinLnBrk="1"/>
            <a:r>
              <a:rPr lang="ko-KR" altLang="en-US" sz="1100" b="1" dirty="0">
                <a:ln>
                  <a:solidFill>
                    <a:srgbClr val="1758E3">
                      <a:alpha val="0"/>
                    </a:srgbClr>
                  </a:solidFill>
                </a:ln>
                <a:solidFill>
                  <a:srgbClr val="00B0F0"/>
                </a:solidFill>
                <a:latin typeface="+mj-ea"/>
                <a:ea typeface="+mj-ea"/>
              </a:rPr>
              <a:t>기대수명</a:t>
            </a:r>
            <a:endParaRPr lang="ko-KR" altLang="ko-KR" sz="1100" b="1" dirty="0">
              <a:ln>
                <a:solidFill>
                  <a:srgbClr val="1758E3">
                    <a:alpha val="0"/>
                  </a:srgbClr>
                </a:solidFill>
              </a:ln>
              <a:solidFill>
                <a:srgbClr val="00B0F0"/>
              </a:solidFill>
              <a:latin typeface="+mj-ea"/>
              <a:ea typeface="+mj-ea"/>
            </a:endParaRPr>
          </a:p>
        </p:txBody>
      </p:sp>
      <p:sp>
        <p:nvSpPr>
          <p:cNvPr id="31" name="사각형: 둥근 모서리 30">
            <a:extLst>
              <a:ext uri="{FF2B5EF4-FFF2-40B4-BE49-F238E27FC236}">
                <a16:creationId xmlns:a16="http://schemas.microsoft.com/office/drawing/2014/main" id="{ED937B42-82AF-0992-96DB-6EA64680210D}"/>
              </a:ext>
            </a:extLst>
          </p:cNvPr>
          <p:cNvSpPr/>
          <p:nvPr/>
        </p:nvSpPr>
        <p:spPr>
          <a:xfrm>
            <a:off x="2343975" y="2995492"/>
            <a:ext cx="1605433" cy="255468"/>
          </a:xfrm>
          <a:prstGeom prst="roundRect">
            <a:avLst/>
          </a:prstGeom>
          <a:solidFill>
            <a:schemeClr val="bg1">
              <a:lumMod val="95000"/>
            </a:schemeClr>
          </a:solidFill>
          <a:ln>
            <a:solidFill>
              <a:schemeClr val="bg1">
                <a:lumMod val="85000"/>
              </a:schemeClr>
            </a:solidFill>
          </a:ln>
        </p:spPr>
        <p:style>
          <a:lnRef idx="0">
            <a:scrgbClr r="0" g="0" b="0"/>
          </a:lnRef>
          <a:fillRef idx="0">
            <a:scrgbClr r="0" g="0" b="0"/>
          </a:fillRef>
          <a:effectRef idx="0">
            <a:scrgbClr r="0" g="0" b="0"/>
          </a:effectRef>
          <a:fontRef idx="minor">
            <a:schemeClr val="lt1"/>
          </a:fontRef>
        </p:style>
        <p:txBody>
          <a:bodyPr rtlCol="0" anchor="ctr"/>
          <a:lstStyle/>
          <a:p>
            <a:pPr fontAlgn="ctr" latinLnBrk="1"/>
            <a:r>
              <a:rPr lang="ko-KR" altLang="en-US" sz="1100" b="1" dirty="0">
                <a:ln>
                  <a:solidFill>
                    <a:srgbClr val="1758E3">
                      <a:alpha val="0"/>
                    </a:srgbClr>
                  </a:solidFill>
                </a:ln>
                <a:solidFill>
                  <a:srgbClr val="00B0F0"/>
                </a:solidFill>
                <a:latin typeface="+mj-ea"/>
                <a:ea typeface="+mj-ea"/>
              </a:rPr>
              <a:t>도시화 인구</a:t>
            </a:r>
            <a:endParaRPr lang="ko-KR" altLang="ko-KR" sz="1100" b="1" dirty="0">
              <a:ln>
                <a:solidFill>
                  <a:srgbClr val="1758E3">
                    <a:alpha val="0"/>
                  </a:srgbClr>
                </a:solidFill>
              </a:ln>
              <a:solidFill>
                <a:srgbClr val="00B0F0"/>
              </a:solidFill>
              <a:latin typeface="+mj-ea"/>
              <a:ea typeface="+mj-ea"/>
            </a:endParaRPr>
          </a:p>
        </p:txBody>
      </p:sp>
      <p:sp>
        <p:nvSpPr>
          <p:cNvPr id="34" name="사각형: 둥근 모서리 33">
            <a:extLst>
              <a:ext uri="{FF2B5EF4-FFF2-40B4-BE49-F238E27FC236}">
                <a16:creationId xmlns:a16="http://schemas.microsoft.com/office/drawing/2014/main" id="{E62B9B72-ACAE-5424-5FE3-530DEAD02849}"/>
              </a:ext>
            </a:extLst>
          </p:cNvPr>
          <p:cNvSpPr/>
          <p:nvPr/>
        </p:nvSpPr>
        <p:spPr>
          <a:xfrm>
            <a:off x="658360" y="3973687"/>
            <a:ext cx="1605433" cy="255468"/>
          </a:xfrm>
          <a:prstGeom prst="roundRect">
            <a:avLst/>
          </a:prstGeom>
          <a:solidFill>
            <a:schemeClr val="bg1">
              <a:lumMod val="95000"/>
            </a:schemeClr>
          </a:solidFill>
          <a:ln>
            <a:solidFill>
              <a:schemeClr val="bg1">
                <a:lumMod val="85000"/>
              </a:schemeClr>
            </a:solidFill>
          </a:ln>
        </p:spPr>
        <p:style>
          <a:lnRef idx="0">
            <a:scrgbClr r="0" g="0" b="0"/>
          </a:lnRef>
          <a:fillRef idx="0">
            <a:scrgbClr r="0" g="0" b="0"/>
          </a:fillRef>
          <a:effectRef idx="0">
            <a:scrgbClr r="0" g="0" b="0"/>
          </a:effectRef>
          <a:fontRef idx="minor">
            <a:schemeClr val="lt1"/>
          </a:fontRef>
        </p:style>
        <p:txBody>
          <a:bodyPr rtlCol="0" anchor="ctr"/>
          <a:lstStyle/>
          <a:p>
            <a:pPr fontAlgn="ctr" latinLnBrk="1"/>
            <a:r>
              <a:rPr lang="ko-KR" altLang="en-US" sz="1100" b="1" dirty="0">
                <a:ln>
                  <a:solidFill>
                    <a:srgbClr val="1758E3">
                      <a:alpha val="0"/>
                    </a:srgbClr>
                  </a:solidFill>
                </a:ln>
                <a:solidFill>
                  <a:srgbClr val="00B0F0"/>
                </a:solidFill>
                <a:latin typeface="+mj-ea"/>
                <a:ea typeface="+mj-ea"/>
              </a:rPr>
              <a:t>수입보험료</a:t>
            </a:r>
          </a:p>
        </p:txBody>
      </p:sp>
      <p:sp>
        <p:nvSpPr>
          <p:cNvPr id="37" name="사각형: 둥근 모서리 36">
            <a:extLst>
              <a:ext uri="{FF2B5EF4-FFF2-40B4-BE49-F238E27FC236}">
                <a16:creationId xmlns:a16="http://schemas.microsoft.com/office/drawing/2014/main" id="{68078C12-9101-5392-71D1-9886CCC724AB}"/>
              </a:ext>
            </a:extLst>
          </p:cNvPr>
          <p:cNvSpPr/>
          <p:nvPr/>
        </p:nvSpPr>
        <p:spPr>
          <a:xfrm>
            <a:off x="2343975" y="3973687"/>
            <a:ext cx="1605433" cy="255468"/>
          </a:xfrm>
          <a:prstGeom prst="roundRect">
            <a:avLst/>
          </a:prstGeom>
          <a:solidFill>
            <a:schemeClr val="bg1">
              <a:lumMod val="95000"/>
            </a:schemeClr>
          </a:solidFill>
          <a:ln>
            <a:solidFill>
              <a:schemeClr val="bg1">
                <a:lumMod val="85000"/>
              </a:schemeClr>
            </a:solidFill>
          </a:ln>
        </p:spPr>
        <p:style>
          <a:lnRef idx="0">
            <a:scrgbClr r="0" g="0" b="0"/>
          </a:lnRef>
          <a:fillRef idx="0">
            <a:scrgbClr r="0" g="0" b="0"/>
          </a:fillRef>
          <a:effectRef idx="0">
            <a:scrgbClr r="0" g="0" b="0"/>
          </a:effectRef>
          <a:fontRef idx="minor">
            <a:schemeClr val="lt1"/>
          </a:fontRef>
        </p:style>
        <p:txBody>
          <a:bodyPr rtlCol="0" anchor="ctr"/>
          <a:lstStyle/>
          <a:p>
            <a:pPr fontAlgn="ctr" latinLnBrk="1"/>
            <a:r>
              <a:rPr lang="ko-KR" altLang="en-US" sz="1100" b="1" dirty="0">
                <a:ln>
                  <a:solidFill>
                    <a:srgbClr val="1758E3">
                      <a:alpha val="0"/>
                    </a:srgbClr>
                  </a:solidFill>
                </a:ln>
                <a:solidFill>
                  <a:srgbClr val="00B0F0"/>
                </a:solidFill>
                <a:latin typeface="+mj-ea"/>
                <a:ea typeface="+mj-ea"/>
              </a:rPr>
              <a:t>글로벌 시장점유율</a:t>
            </a:r>
          </a:p>
        </p:txBody>
      </p:sp>
      <p:sp>
        <p:nvSpPr>
          <p:cNvPr id="40" name="사각형: 둥근 모서리 39">
            <a:extLst>
              <a:ext uri="{FF2B5EF4-FFF2-40B4-BE49-F238E27FC236}">
                <a16:creationId xmlns:a16="http://schemas.microsoft.com/office/drawing/2014/main" id="{B4558F64-21CC-50B9-E47D-7C54EFB0031A}"/>
              </a:ext>
            </a:extLst>
          </p:cNvPr>
          <p:cNvSpPr/>
          <p:nvPr/>
        </p:nvSpPr>
        <p:spPr>
          <a:xfrm>
            <a:off x="658360" y="4973146"/>
            <a:ext cx="1605433" cy="255468"/>
          </a:xfrm>
          <a:prstGeom prst="roundRect">
            <a:avLst/>
          </a:prstGeom>
          <a:solidFill>
            <a:schemeClr val="bg1">
              <a:lumMod val="95000"/>
            </a:schemeClr>
          </a:solidFill>
          <a:ln>
            <a:solidFill>
              <a:schemeClr val="bg1">
                <a:lumMod val="85000"/>
              </a:schemeClr>
            </a:solidFill>
          </a:ln>
        </p:spPr>
        <p:style>
          <a:lnRef idx="0">
            <a:scrgbClr r="0" g="0" b="0"/>
          </a:lnRef>
          <a:fillRef idx="0">
            <a:scrgbClr r="0" g="0" b="0"/>
          </a:fillRef>
          <a:effectRef idx="0">
            <a:scrgbClr r="0" g="0" b="0"/>
          </a:effectRef>
          <a:fontRef idx="minor">
            <a:schemeClr val="lt1"/>
          </a:fontRef>
        </p:style>
        <p:txBody>
          <a:bodyPr rtlCol="0" anchor="ctr"/>
          <a:lstStyle/>
          <a:p>
            <a:pPr fontAlgn="ctr" latinLnBrk="1"/>
            <a:r>
              <a:rPr lang="ko-KR" altLang="en-US" sz="1100" b="1" dirty="0">
                <a:ln>
                  <a:solidFill>
                    <a:srgbClr val="1758E3">
                      <a:alpha val="0"/>
                    </a:srgbClr>
                  </a:solidFill>
                </a:ln>
                <a:solidFill>
                  <a:srgbClr val="00B0F0"/>
                </a:solidFill>
                <a:latin typeface="+mj-ea"/>
                <a:ea typeface="+mj-ea"/>
              </a:rPr>
              <a:t>보험밀도</a:t>
            </a:r>
          </a:p>
        </p:txBody>
      </p:sp>
      <p:sp>
        <p:nvSpPr>
          <p:cNvPr id="43" name="사각형: 둥근 모서리 42">
            <a:extLst>
              <a:ext uri="{FF2B5EF4-FFF2-40B4-BE49-F238E27FC236}">
                <a16:creationId xmlns:a16="http://schemas.microsoft.com/office/drawing/2014/main" id="{61BC28C3-3450-FECD-B0FA-6847BFB74255}"/>
              </a:ext>
            </a:extLst>
          </p:cNvPr>
          <p:cNvSpPr/>
          <p:nvPr/>
        </p:nvSpPr>
        <p:spPr>
          <a:xfrm>
            <a:off x="2343975" y="4973146"/>
            <a:ext cx="1605433" cy="255468"/>
          </a:xfrm>
          <a:prstGeom prst="roundRect">
            <a:avLst/>
          </a:prstGeom>
          <a:solidFill>
            <a:schemeClr val="bg1">
              <a:lumMod val="95000"/>
            </a:schemeClr>
          </a:solidFill>
          <a:ln>
            <a:solidFill>
              <a:schemeClr val="bg1">
                <a:lumMod val="85000"/>
              </a:schemeClr>
            </a:solidFill>
          </a:ln>
        </p:spPr>
        <p:style>
          <a:lnRef idx="0">
            <a:scrgbClr r="0" g="0" b="0"/>
          </a:lnRef>
          <a:fillRef idx="0">
            <a:scrgbClr r="0" g="0" b="0"/>
          </a:fillRef>
          <a:effectRef idx="0">
            <a:scrgbClr r="0" g="0" b="0"/>
          </a:effectRef>
          <a:fontRef idx="minor">
            <a:schemeClr val="lt1"/>
          </a:fontRef>
        </p:style>
        <p:txBody>
          <a:bodyPr rtlCol="0" anchor="ctr"/>
          <a:lstStyle/>
          <a:p>
            <a:pPr fontAlgn="ctr" latinLnBrk="1"/>
            <a:r>
              <a:rPr lang="ko-KR" altLang="en-US" sz="1100" b="1" dirty="0">
                <a:ln>
                  <a:solidFill>
                    <a:srgbClr val="1758E3">
                      <a:alpha val="0"/>
                    </a:srgbClr>
                  </a:solidFill>
                </a:ln>
                <a:solidFill>
                  <a:srgbClr val="00B0F0"/>
                </a:solidFill>
                <a:latin typeface="+mj-ea"/>
                <a:ea typeface="+mj-ea"/>
              </a:rPr>
              <a:t>보험침투도</a:t>
            </a:r>
            <a:r>
              <a:rPr lang="en-US" altLang="ko-KR" sz="1100" b="1" dirty="0">
                <a:ln>
                  <a:solidFill>
                    <a:srgbClr val="1758E3">
                      <a:alpha val="0"/>
                    </a:srgbClr>
                  </a:solidFill>
                </a:ln>
                <a:solidFill>
                  <a:srgbClr val="00B0F0"/>
                </a:solidFill>
                <a:latin typeface="+mj-ea"/>
                <a:ea typeface="+mj-ea"/>
              </a:rPr>
              <a:t>*</a:t>
            </a:r>
            <a:endParaRPr lang="ko-KR" altLang="en-US" sz="1100" b="1" dirty="0">
              <a:ln>
                <a:solidFill>
                  <a:srgbClr val="1758E3">
                    <a:alpha val="0"/>
                  </a:srgbClr>
                </a:solidFill>
              </a:ln>
              <a:solidFill>
                <a:srgbClr val="00B0F0"/>
              </a:solidFill>
              <a:latin typeface="+mj-ea"/>
              <a:ea typeface="+mj-ea"/>
            </a:endParaRPr>
          </a:p>
        </p:txBody>
      </p:sp>
      <p:pic>
        <p:nvPicPr>
          <p:cNvPr id="45" name="그림 44" descr="블랙, 스케치, 흑백, 예술이(가) 표시된 사진&#10;&#10;자동 생성된 설명">
            <a:extLst>
              <a:ext uri="{FF2B5EF4-FFF2-40B4-BE49-F238E27FC236}">
                <a16:creationId xmlns:a16="http://schemas.microsoft.com/office/drawing/2014/main" id="{CA203FA6-7A66-FD36-7B40-A63E0227ED92}"/>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contrast="-40000"/>
                    </a14:imgEffect>
                  </a14:imgLayer>
                </a14:imgProps>
              </a:ext>
            </a:extLst>
          </a:blip>
          <a:stretch>
            <a:fillRect/>
          </a:stretch>
        </p:blipFill>
        <p:spPr>
          <a:xfrm>
            <a:off x="8078625" y="372139"/>
            <a:ext cx="1827376" cy="699529"/>
          </a:xfrm>
          <a:prstGeom prst="rect">
            <a:avLst/>
          </a:prstGeom>
        </p:spPr>
      </p:pic>
      <p:pic>
        <p:nvPicPr>
          <p:cNvPr id="46" name="그림 45">
            <a:extLst>
              <a:ext uri="{FF2B5EF4-FFF2-40B4-BE49-F238E27FC236}">
                <a16:creationId xmlns:a16="http://schemas.microsoft.com/office/drawing/2014/main" id="{0E505431-52CF-A1A6-CB5B-8E1ADAFCB49F}"/>
              </a:ext>
            </a:extLst>
          </p:cNvPr>
          <p:cNvPicPr>
            <a:picLocks noChangeAspect="1"/>
          </p:cNvPicPr>
          <p:nvPr/>
        </p:nvPicPr>
        <p:blipFill>
          <a:blip r:embed="rId5"/>
          <a:srcRect/>
          <a:stretch/>
        </p:blipFill>
        <p:spPr>
          <a:xfrm>
            <a:off x="7601665" y="572742"/>
            <a:ext cx="414358" cy="414358"/>
          </a:xfrm>
          <a:prstGeom prst="rect">
            <a:avLst/>
          </a:prstGeom>
        </p:spPr>
      </p:pic>
      <p:sp>
        <p:nvSpPr>
          <p:cNvPr id="47" name="제목 3">
            <a:extLst>
              <a:ext uri="{FF2B5EF4-FFF2-40B4-BE49-F238E27FC236}">
                <a16:creationId xmlns:a16="http://schemas.microsoft.com/office/drawing/2014/main" id="{B4DAACDA-F14B-AF9D-0C64-1887ABD021E7}"/>
              </a:ext>
            </a:extLst>
          </p:cNvPr>
          <p:cNvSpPr txBox="1">
            <a:spLocks/>
          </p:cNvSpPr>
          <p:nvPr/>
        </p:nvSpPr>
        <p:spPr>
          <a:xfrm>
            <a:off x="8071805" y="606616"/>
            <a:ext cx="1477782" cy="334294"/>
          </a:xfrm>
          <a:prstGeom prst="rect">
            <a:avLst/>
          </a:prstGeom>
        </p:spPr>
        <p:txBody>
          <a:bodyPr wrap="none" lIns="0" tIns="0" rIns="0" bIns="0" anchor="b" anchorCtr="0">
            <a:noAutofit/>
          </a:bodyPr>
          <a:lstStyle>
            <a:defPPr>
              <a:defRPr lang="en-US"/>
            </a:defPPr>
            <a:lvl1pPr marR="0" lvl="0" indent="539750" fontAlgn="auto">
              <a:lnSpc>
                <a:spcPct val="100000"/>
              </a:lnSpc>
              <a:spcBef>
                <a:spcPts val="0"/>
              </a:spcBef>
              <a:spcAft>
                <a:spcPts val="0"/>
              </a:spcAft>
              <a:buClrTx/>
              <a:buSzTx/>
              <a:buFontTx/>
              <a:buNone/>
              <a:tabLst/>
              <a:defRPr sz="2400" b="0" i="0">
                <a:ln>
                  <a:solidFill>
                    <a:prstClr val="white">
                      <a:lumMod val="75000"/>
                      <a:alpha val="0"/>
                    </a:prstClr>
                  </a:solidFill>
                </a:ln>
                <a:solidFill>
                  <a:schemeClr val="bg1"/>
                </a:solidFill>
                <a:latin typeface="KoPub돋움체 Bold" panose="00000800000000000000" pitchFamily="2" charset="-127"/>
                <a:ea typeface="KoPub돋움체 Bold" panose="00000800000000000000" pitchFamily="2" charset="-127"/>
                <a:cs typeface="KoPub돋움체 Medium" panose="02020603020101020101" pitchFamily="18" charset="-127"/>
              </a:defRPr>
            </a:lvl1pPr>
          </a:lstStyle>
          <a:p>
            <a:pPr marR="0" lvl="0" indent="0" defTabSz="914400" rtl="0" eaLnBrk="1" fontAlgn="auto" latinLnBrk="0" hangingPunct="1">
              <a:lnSpc>
                <a:spcPct val="100000"/>
              </a:lnSpc>
              <a:spcBef>
                <a:spcPts val="0"/>
              </a:spcBef>
              <a:spcAft>
                <a:spcPts val="0"/>
              </a:spcAft>
              <a:buClrTx/>
              <a:buSzTx/>
              <a:buFontTx/>
              <a:buNone/>
              <a:tabLst/>
              <a:defRPr/>
            </a:pPr>
            <a:r>
              <a:rPr lang="ko-KR" altLang="en-US" sz="2000" dirty="0">
                <a:ln>
                  <a:solidFill>
                    <a:prstClr val="white">
                      <a:lumMod val="75000"/>
                      <a:alpha val="0"/>
                    </a:prstClr>
                  </a:solidFill>
                </a:ln>
                <a:solidFill>
                  <a:schemeClr val="tx1">
                    <a:lumMod val="75000"/>
                    <a:lumOff val="25000"/>
                  </a:schemeClr>
                </a:solidFill>
              </a:rPr>
              <a:t>인도네시아</a:t>
            </a:r>
            <a:endParaRPr lang="en-US" altLang="ko-KR" sz="2000" dirty="0">
              <a:ln>
                <a:solidFill>
                  <a:prstClr val="white">
                    <a:lumMod val="75000"/>
                    <a:alpha val="0"/>
                  </a:prstClr>
                </a:solidFill>
              </a:ln>
              <a:solidFill>
                <a:schemeClr val="tx1">
                  <a:lumMod val="75000"/>
                  <a:lumOff val="25000"/>
                </a:schemeClr>
              </a:solidFill>
            </a:endParaRPr>
          </a:p>
        </p:txBody>
      </p:sp>
      <p:sp>
        <p:nvSpPr>
          <p:cNvPr id="137" name="직사각형 136">
            <a:extLst>
              <a:ext uri="{FF2B5EF4-FFF2-40B4-BE49-F238E27FC236}">
                <a16:creationId xmlns:a16="http://schemas.microsoft.com/office/drawing/2014/main" id="{CFF71370-99C9-B6CB-69F9-2F19102A5007}"/>
              </a:ext>
            </a:extLst>
          </p:cNvPr>
          <p:cNvSpPr/>
          <p:nvPr/>
        </p:nvSpPr>
        <p:spPr>
          <a:xfrm>
            <a:off x="4952999" y="1393513"/>
            <a:ext cx="4322788" cy="4313924"/>
          </a:xfrm>
          <a:prstGeom prst="rect">
            <a:avLst/>
          </a:prstGeom>
          <a:solidFill>
            <a:srgbClr val="DEF7FF"/>
          </a:solidFill>
          <a:ln w="6350">
            <a:noFill/>
            <a:miter lim="800000"/>
          </a:ln>
        </p:spPr>
        <p:txBody>
          <a:bodyPr wrap="square" lIns="180000" tIns="108000" rIns="180000" bIns="0">
            <a:noAutofit/>
          </a:bodyPr>
          <a:lstStyle/>
          <a:p>
            <a:pPr fontAlgn="ctr">
              <a:lnSpc>
                <a:spcPct val="120000"/>
              </a:lnSpc>
              <a:spcBef>
                <a:spcPts val="500"/>
              </a:spcBef>
            </a:pPr>
            <a:r>
              <a:rPr lang="ko-KR" altLang="en-US" sz="1100" b="1" dirty="0">
                <a:ln w="9525" cap="flat" cmpd="sng" algn="ctr">
                  <a:solidFill>
                    <a:srgbClr val="00338D">
                      <a:alpha val="0"/>
                    </a:srgbClr>
                  </a:solidFill>
                  <a:prstDash val="solid"/>
                  <a:round/>
                </a:ln>
                <a:solidFill>
                  <a:schemeClr val="tx1">
                    <a:lumMod val="85000"/>
                    <a:lumOff val="15000"/>
                  </a:schemeClr>
                </a:solidFill>
                <a:latin typeface="+mn-ea"/>
              </a:rPr>
              <a:t>경제 전망</a:t>
            </a:r>
            <a:endParaRPr lang="en-US" altLang="ko-KR" sz="1100" b="1" dirty="0">
              <a:ln w="9525" cap="flat" cmpd="sng" algn="ctr">
                <a:solidFill>
                  <a:srgbClr val="00338D">
                    <a:alpha val="0"/>
                  </a:srgbClr>
                </a:solidFill>
                <a:prstDash val="solid"/>
                <a:round/>
              </a:ln>
              <a:solidFill>
                <a:schemeClr val="tx1">
                  <a:lumMod val="85000"/>
                  <a:lumOff val="15000"/>
                </a:schemeClr>
              </a:solidFill>
              <a:latin typeface="+mn-ea"/>
            </a:endParaRPr>
          </a:p>
          <a:p>
            <a:pPr marL="108000" indent="-108000" fontAlgn="ctr">
              <a:lnSpc>
                <a:spcPct val="120000"/>
              </a:lnSpc>
              <a:spcBef>
                <a:spcPts val="500"/>
              </a:spcBef>
              <a:buFont typeface="Arial" panose="020B0604020202020204" pitchFamily="34" charset="0"/>
              <a:buChar char="•"/>
            </a:pPr>
            <a:r>
              <a:rPr lang="ko-KR" altLang="en-US" sz="900" dirty="0">
                <a:ln w="9525" cap="flat" cmpd="sng" algn="ctr">
                  <a:solidFill>
                    <a:srgbClr val="00338D">
                      <a:alpha val="0"/>
                    </a:srgbClr>
                  </a:solidFill>
                  <a:prstDash val="solid"/>
                  <a:round/>
                </a:ln>
                <a:solidFill>
                  <a:schemeClr val="tx1">
                    <a:lumMod val="85000"/>
                    <a:lumOff val="15000"/>
                  </a:schemeClr>
                </a:solidFill>
                <a:latin typeface="+mn-ea"/>
              </a:rPr>
              <a:t>인도네시아는 </a:t>
            </a:r>
            <a:r>
              <a:rPr lang="en-US" altLang="ko-KR" sz="900" dirty="0">
                <a:ln w="9525" cap="flat" cmpd="sng" algn="ctr">
                  <a:solidFill>
                    <a:srgbClr val="00338D">
                      <a:alpha val="0"/>
                    </a:srgbClr>
                  </a:solidFill>
                  <a:prstDash val="solid"/>
                  <a:round/>
                </a:ln>
                <a:solidFill>
                  <a:schemeClr val="tx1">
                    <a:lumMod val="85000"/>
                    <a:lumOff val="15000"/>
                  </a:schemeClr>
                </a:solidFill>
                <a:latin typeface="+mn-ea"/>
              </a:rPr>
              <a:t>2015 </a:t>
            </a:r>
            <a:r>
              <a:rPr lang="ko-KR" altLang="en-US" sz="900" dirty="0">
                <a:ln w="9525" cap="flat" cmpd="sng" algn="ctr">
                  <a:solidFill>
                    <a:srgbClr val="00338D">
                      <a:alpha val="0"/>
                    </a:srgbClr>
                  </a:solidFill>
                  <a:prstDash val="solid"/>
                  <a:round/>
                </a:ln>
                <a:solidFill>
                  <a:schemeClr val="tx1">
                    <a:lumMod val="85000"/>
                    <a:lumOff val="15000"/>
                  </a:schemeClr>
                </a:solidFill>
                <a:latin typeface="+mn-ea"/>
              </a:rPr>
              <a:t>이후 </a:t>
            </a:r>
            <a:r>
              <a:rPr lang="ko-KR" altLang="en-US" sz="900" dirty="0" err="1">
                <a:ln w="9525" cap="flat" cmpd="sng" algn="ctr">
                  <a:solidFill>
                    <a:srgbClr val="00338D">
                      <a:alpha val="0"/>
                    </a:srgbClr>
                  </a:solidFill>
                  <a:prstDash val="solid"/>
                  <a:round/>
                </a:ln>
                <a:solidFill>
                  <a:schemeClr val="tx1">
                    <a:lumMod val="85000"/>
                    <a:lumOff val="15000"/>
                  </a:schemeClr>
                </a:solidFill>
                <a:latin typeface="+mn-ea"/>
              </a:rPr>
              <a:t>팬데믹</a:t>
            </a:r>
            <a:r>
              <a:rPr lang="ko-KR" altLang="en-US" sz="900" dirty="0">
                <a:ln w="9525" cap="flat" cmpd="sng" algn="ctr">
                  <a:solidFill>
                    <a:srgbClr val="00338D">
                      <a:alpha val="0"/>
                    </a:srgbClr>
                  </a:solidFill>
                  <a:prstDash val="solid"/>
                  <a:round/>
                </a:ln>
                <a:solidFill>
                  <a:schemeClr val="tx1">
                    <a:lumMod val="85000"/>
                    <a:lumOff val="15000"/>
                  </a:schemeClr>
                </a:solidFill>
                <a:latin typeface="+mn-ea"/>
              </a:rPr>
              <a:t> 이전까지 평균적으로 약 </a:t>
            </a:r>
            <a:r>
              <a:rPr lang="en-US" altLang="ko-KR" sz="900" dirty="0">
                <a:ln w="9525" cap="flat" cmpd="sng" algn="ctr">
                  <a:solidFill>
                    <a:srgbClr val="00338D">
                      <a:alpha val="0"/>
                    </a:srgbClr>
                  </a:solidFill>
                  <a:prstDash val="solid"/>
                  <a:round/>
                </a:ln>
                <a:solidFill>
                  <a:schemeClr val="tx1">
                    <a:lumMod val="85000"/>
                    <a:lumOff val="15000"/>
                  </a:schemeClr>
                </a:solidFill>
                <a:latin typeface="+mn-ea"/>
              </a:rPr>
              <a:t>5.1%</a:t>
            </a:r>
            <a:r>
              <a:rPr lang="ko-KR" altLang="en-US" sz="900" dirty="0">
                <a:ln w="9525" cap="flat" cmpd="sng" algn="ctr">
                  <a:solidFill>
                    <a:srgbClr val="00338D">
                      <a:alpha val="0"/>
                    </a:srgbClr>
                  </a:solidFill>
                  <a:prstDash val="solid"/>
                  <a:round/>
                </a:ln>
                <a:solidFill>
                  <a:schemeClr val="tx1">
                    <a:lumMod val="85000"/>
                    <a:lumOff val="15000"/>
                  </a:schemeClr>
                </a:solidFill>
                <a:latin typeface="+mn-ea"/>
              </a:rPr>
              <a:t>의 </a:t>
            </a:r>
            <a:r>
              <a:rPr lang="en-US" altLang="ko-KR" sz="900" dirty="0">
                <a:ln w="9525" cap="flat" cmpd="sng" algn="ctr">
                  <a:solidFill>
                    <a:srgbClr val="00338D">
                      <a:alpha val="0"/>
                    </a:srgbClr>
                  </a:solidFill>
                  <a:prstDash val="solid"/>
                  <a:round/>
                </a:ln>
                <a:solidFill>
                  <a:schemeClr val="tx1">
                    <a:lumMod val="85000"/>
                    <a:lumOff val="15000"/>
                  </a:schemeClr>
                </a:solidFill>
                <a:latin typeface="+mn-ea"/>
              </a:rPr>
              <a:t>GDP </a:t>
            </a:r>
            <a:r>
              <a:rPr lang="ko-KR" altLang="en-US" sz="900" dirty="0">
                <a:ln w="9525" cap="flat" cmpd="sng" algn="ctr">
                  <a:solidFill>
                    <a:srgbClr val="00338D">
                      <a:alpha val="0"/>
                    </a:srgbClr>
                  </a:solidFill>
                  <a:prstDash val="solid"/>
                  <a:round/>
                </a:ln>
                <a:solidFill>
                  <a:schemeClr val="tx1">
                    <a:lumMod val="85000"/>
                    <a:lumOff val="15000"/>
                  </a:schemeClr>
                </a:solidFill>
                <a:latin typeface="+mn-ea"/>
              </a:rPr>
              <a:t>경제성장률 을 달성</a:t>
            </a:r>
            <a:r>
              <a:rPr lang="en-US" altLang="ko-KR" sz="900" dirty="0">
                <a:ln w="9525" cap="flat" cmpd="sng" algn="ctr">
                  <a:solidFill>
                    <a:srgbClr val="00338D">
                      <a:alpha val="0"/>
                    </a:srgbClr>
                  </a:solidFill>
                  <a:prstDash val="solid"/>
                  <a:round/>
                </a:ln>
                <a:solidFill>
                  <a:schemeClr val="tx1">
                    <a:lumMod val="85000"/>
                    <a:lumOff val="15000"/>
                  </a:schemeClr>
                </a:solidFill>
                <a:latin typeface="+mn-ea"/>
              </a:rPr>
              <a:t>. 2020</a:t>
            </a:r>
            <a:r>
              <a:rPr lang="ko-KR" altLang="en-US" sz="900" dirty="0">
                <a:ln w="9525" cap="flat" cmpd="sng" algn="ctr">
                  <a:solidFill>
                    <a:srgbClr val="00338D">
                      <a:alpha val="0"/>
                    </a:srgbClr>
                  </a:solidFill>
                  <a:prstDash val="solid"/>
                  <a:round/>
                </a:ln>
                <a:solidFill>
                  <a:schemeClr val="tx1">
                    <a:lumMod val="85000"/>
                    <a:lumOff val="15000"/>
                  </a:schemeClr>
                </a:solidFill>
                <a:latin typeface="+mn-ea"/>
              </a:rPr>
              <a:t>년에는 </a:t>
            </a:r>
            <a:r>
              <a:rPr lang="ko-KR" altLang="en-US" sz="900" dirty="0" err="1">
                <a:ln w="9525" cap="flat" cmpd="sng" algn="ctr">
                  <a:solidFill>
                    <a:srgbClr val="00338D">
                      <a:alpha val="0"/>
                    </a:srgbClr>
                  </a:solidFill>
                  <a:prstDash val="solid"/>
                  <a:round/>
                </a:ln>
                <a:solidFill>
                  <a:schemeClr val="tx1">
                    <a:lumMod val="85000"/>
                    <a:lumOff val="15000"/>
                  </a:schemeClr>
                </a:solidFill>
                <a:latin typeface="+mn-ea"/>
              </a:rPr>
              <a:t>팬데믹으로</a:t>
            </a:r>
            <a:r>
              <a:rPr lang="ko-KR" altLang="en-US" sz="900" dirty="0">
                <a:ln w="9525" cap="flat" cmpd="sng" algn="ctr">
                  <a:solidFill>
                    <a:srgbClr val="00338D">
                      <a:alpha val="0"/>
                    </a:srgbClr>
                  </a:solidFill>
                  <a:prstDash val="solid"/>
                  <a:round/>
                </a:ln>
                <a:solidFill>
                  <a:schemeClr val="tx1">
                    <a:lumMod val="85000"/>
                    <a:lumOff val="15000"/>
                  </a:schemeClr>
                </a:solidFill>
                <a:latin typeface="+mn-ea"/>
              </a:rPr>
              <a:t> </a:t>
            </a:r>
            <a:r>
              <a:rPr lang="en-US" altLang="ko-KR" sz="900" dirty="0">
                <a:ln w="9525" cap="flat" cmpd="sng" algn="ctr">
                  <a:solidFill>
                    <a:srgbClr val="00338D">
                      <a:alpha val="0"/>
                    </a:srgbClr>
                  </a:solidFill>
                  <a:prstDash val="solid"/>
                  <a:round/>
                </a:ln>
                <a:solidFill>
                  <a:schemeClr val="tx1">
                    <a:lumMod val="85000"/>
                    <a:lumOff val="15000"/>
                  </a:schemeClr>
                </a:solidFill>
                <a:latin typeface="+mn-ea"/>
              </a:rPr>
              <a:t>△2.1%, 2021</a:t>
            </a:r>
            <a:r>
              <a:rPr lang="ko-KR" altLang="en-US" sz="900" dirty="0">
                <a:ln w="9525" cap="flat" cmpd="sng" algn="ctr">
                  <a:solidFill>
                    <a:srgbClr val="00338D">
                      <a:alpha val="0"/>
                    </a:srgbClr>
                  </a:solidFill>
                  <a:prstDash val="solid"/>
                  <a:round/>
                </a:ln>
                <a:solidFill>
                  <a:schemeClr val="tx1">
                    <a:lumMod val="85000"/>
                    <a:lumOff val="15000"/>
                  </a:schemeClr>
                </a:solidFill>
                <a:latin typeface="+mn-ea"/>
              </a:rPr>
              <a:t>년에는 </a:t>
            </a:r>
            <a:r>
              <a:rPr lang="en-US" altLang="ko-KR" sz="900" dirty="0">
                <a:ln w="9525" cap="flat" cmpd="sng" algn="ctr">
                  <a:solidFill>
                    <a:srgbClr val="00338D">
                      <a:alpha val="0"/>
                    </a:srgbClr>
                  </a:solidFill>
                  <a:prstDash val="solid"/>
                  <a:round/>
                </a:ln>
                <a:solidFill>
                  <a:schemeClr val="tx1">
                    <a:lumMod val="85000"/>
                    <a:lumOff val="15000"/>
                  </a:schemeClr>
                </a:solidFill>
                <a:latin typeface="+mn-ea"/>
              </a:rPr>
              <a:t>3.7%, 2022</a:t>
            </a:r>
            <a:r>
              <a:rPr lang="ko-KR" altLang="en-US" sz="900" dirty="0">
                <a:ln w="9525" cap="flat" cmpd="sng" algn="ctr">
                  <a:solidFill>
                    <a:srgbClr val="00338D">
                      <a:alpha val="0"/>
                    </a:srgbClr>
                  </a:solidFill>
                  <a:prstDash val="solid"/>
                  <a:round/>
                </a:ln>
                <a:solidFill>
                  <a:schemeClr val="tx1">
                    <a:lumMod val="85000"/>
                    <a:lumOff val="15000"/>
                  </a:schemeClr>
                </a:solidFill>
                <a:latin typeface="+mn-ea"/>
              </a:rPr>
              <a:t>년에는 </a:t>
            </a:r>
            <a:r>
              <a:rPr lang="en-US" altLang="ko-KR" sz="900" dirty="0">
                <a:ln w="9525" cap="flat" cmpd="sng" algn="ctr">
                  <a:solidFill>
                    <a:srgbClr val="00338D">
                      <a:alpha val="0"/>
                    </a:srgbClr>
                  </a:solidFill>
                  <a:prstDash val="solid"/>
                  <a:round/>
                </a:ln>
                <a:solidFill>
                  <a:schemeClr val="tx1">
                    <a:lumMod val="85000"/>
                    <a:lumOff val="15000"/>
                  </a:schemeClr>
                </a:solidFill>
                <a:latin typeface="+mn-ea"/>
              </a:rPr>
              <a:t>5.3%</a:t>
            </a:r>
            <a:r>
              <a:rPr lang="ko-KR" altLang="en-US" sz="900" dirty="0">
                <a:ln w="9525" cap="flat" cmpd="sng" algn="ctr">
                  <a:solidFill>
                    <a:srgbClr val="00338D">
                      <a:alpha val="0"/>
                    </a:srgbClr>
                  </a:solidFill>
                  <a:prstDash val="solid"/>
                  <a:round/>
                </a:ln>
                <a:solidFill>
                  <a:schemeClr val="tx1">
                    <a:lumMod val="85000"/>
                    <a:lumOff val="15000"/>
                  </a:schemeClr>
                </a:solidFill>
                <a:latin typeface="+mn-ea"/>
              </a:rPr>
              <a:t>을 기록하였으며</a:t>
            </a:r>
            <a:r>
              <a:rPr lang="en-US" altLang="ko-KR" sz="900" dirty="0">
                <a:ln w="9525" cap="flat" cmpd="sng" algn="ctr">
                  <a:solidFill>
                    <a:srgbClr val="00338D">
                      <a:alpha val="0"/>
                    </a:srgbClr>
                  </a:solidFill>
                  <a:prstDash val="solid"/>
                  <a:round/>
                </a:ln>
                <a:solidFill>
                  <a:schemeClr val="tx1">
                    <a:lumMod val="85000"/>
                    <a:lumOff val="15000"/>
                  </a:schemeClr>
                </a:solidFill>
                <a:latin typeface="+mn-ea"/>
              </a:rPr>
              <a:t>, 2023</a:t>
            </a:r>
            <a:r>
              <a:rPr lang="ko-KR" altLang="en-US" sz="900" dirty="0">
                <a:ln w="9525" cap="flat" cmpd="sng" algn="ctr">
                  <a:solidFill>
                    <a:srgbClr val="00338D">
                      <a:alpha val="0"/>
                    </a:srgbClr>
                  </a:solidFill>
                  <a:prstDash val="solid"/>
                  <a:round/>
                </a:ln>
                <a:solidFill>
                  <a:schemeClr val="tx1">
                    <a:lumMod val="85000"/>
                    <a:lumOff val="15000"/>
                  </a:schemeClr>
                </a:solidFill>
                <a:latin typeface="+mn-ea"/>
              </a:rPr>
              <a:t>년 경제성장률은 </a:t>
            </a:r>
            <a:r>
              <a:rPr lang="en-US" altLang="ko-KR" sz="900" dirty="0">
                <a:ln w="9525" cap="flat" cmpd="sng" algn="ctr">
                  <a:solidFill>
                    <a:srgbClr val="00338D">
                      <a:alpha val="0"/>
                    </a:srgbClr>
                  </a:solidFill>
                  <a:prstDash val="solid"/>
                  <a:round/>
                </a:ln>
                <a:solidFill>
                  <a:schemeClr val="tx1">
                    <a:lumMod val="85000"/>
                    <a:lumOff val="15000"/>
                  </a:schemeClr>
                </a:solidFill>
                <a:latin typeface="+mn-ea"/>
              </a:rPr>
              <a:t>5.0%</a:t>
            </a:r>
            <a:r>
              <a:rPr lang="ko-KR" altLang="en-US" sz="900" dirty="0">
                <a:ln w="9525" cap="flat" cmpd="sng" algn="ctr">
                  <a:solidFill>
                    <a:srgbClr val="00338D">
                      <a:alpha val="0"/>
                    </a:srgbClr>
                  </a:solidFill>
                  <a:prstDash val="solid"/>
                  <a:round/>
                </a:ln>
                <a:solidFill>
                  <a:schemeClr val="tx1">
                    <a:lumMod val="85000"/>
                    <a:lumOff val="15000"/>
                  </a:schemeClr>
                </a:solidFill>
                <a:latin typeface="+mn-ea"/>
              </a:rPr>
              <a:t>로 전망</a:t>
            </a:r>
            <a:endParaRPr lang="en-US" altLang="ko-KR" sz="900" dirty="0">
              <a:ln w="9525" cap="flat" cmpd="sng" algn="ctr">
                <a:solidFill>
                  <a:srgbClr val="00338D">
                    <a:alpha val="0"/>
                  </a:srgbClr>
                </a:solidFill>
                <a:prstDash val="solid"/>
                <a:round/>
              </a:ln>
              <a:solidFill>
                <a:schemeClr val="tx1">
                  <a:lumMod val="85000"/>
                  <a:lumOff val="15000"/>
                </a:schemeClr>
              </a:solidFill>
              <a:latin typeface="+mn-ea"/>
            </a:endParaRPr>
          </a:p>
          <a:p>
            <a:pPr marL="108000" indent="-108000" fontAlgn="ctr">
              <a:lnSpc>
                <a:spcPct val="120000"/>
              </a:lnSpc>
              <a:spcBef>
                <a:spcPts val="500"/>
              </a:spcBef>
              <a:buFont typeface="Arial" panose="020B0604020202020204" pitchFamily="34" charset="0"/>
              <a:buChar char="•"/>
            </a:pPr>
            <a:r>
              <a:rPr lang="ko-KR" altLang="en-US" sz="900" dirty="0">
                <a:ln w="9525" cap="flat" cmpd="sng" algn="ctr">
                  <a:solidFill>
                    <a:srgbClr val="00338D">
                      <a:alpha val="0"/>
                    </a:srgbClr>
                  </a:solidFill>
                  <a:prstDash val="solid"/>
                  <a:round/>
                </a:ln>
                <a:solidFill>
                  <a:schemeClr val="tx1">
                    <a:lumMod val="85000"/>
                    <a:lumOff val="15000"/>
                  </a:schemeClr>
                </a:solidFill>
                <a:latin typeface="+mn-ea"/>
              </a:rPr>
              <a:t>인도네시아의 인구는 세계 </a:t>
            </a:r>
            <a:r>
              <a:rPr lang="en-US" altLang="ko-KR" sz="900" dirty="0">
                <a:ln w="9525" cap="flat" cmpd="sng" algn="ctr">
                  <a:solidFill>
                    <a:srgbClr val="00338D">
                      <a:alpha val="0"/>
                    </a:srgbClr>
                  </a:solidFill>
                  <a:prstDash val="solid"/>
                  <a:round/>
                </a:ln>
                <a:solidFill>
                  <a:schemeClr val="tx1">
                    <a:lumMod val="85000"/>
                    <a:lumOff val="15000"/>
                  </a:schemeClr>
                </a:solidFill>
                <a:latin typeface="+mn-ea"/>
              </a:rPr>
              <a:t>4</a:t>
            </a:r>
            <a:r>
              <a:rPr lang="ko-KR" altLang="en-US" sz="900" dirty="0">
                <a:ln w="9525" cap="flat" cmpd="sng" algn="ctr">
                  <a:solidFill>
                    <a:srgbClr val="00338D">
                      <a:alpha val="0"/>
                    </a:srgbClr>
                  </a:solidFill>
                  <a:prstDash val="solid"/>
                  <a:round/>
                </a:ln>
                <a:solidFill>
                  <a:schemeClr val="tx1">
                    <a:lumMod val="85000"/>
                    <a:lumOff val="15000"/>
                  </a:schemeClr>
                </a:solidFill>
                <a:latin typeface="+mn-ea"/>
              </a:rPr>
              <a:t>위에 해당하는 </a:t>
            </a:r>
            <a:r>
              <a:rPr lang="en-US" altLang="ko-KR" sz="900" dirty="0">
                <a:ln w="9525" cap="flat" cmpd="sng" algn="ctr">
                  <a:solidFill>
                    <a:srgbClr val="00338D">
                      <a:alpha val="0"/>
                    </a:srgbClr>
                  </a:solidFill>
                  <a:prstDash val="solid"/>
                  <a:round/>
                </a:ln>
                <a:solidFill>
                  <a:schemeClr val="tx1">
                    <a:lumMod val="85000"/>
                    <a:lumOff val="15000"/>
                  </a:schemeClr>
                </a:solidFill>
                <a:latin typeface="+mn-ea"/>
              </a:rPr>
              <a:t>2</a:t>
            </a:r>
            <a:r>
              <a:rPr lang="ko-KR" altLang="en-US" sz="900" dirty="0">
                <a:ln w="9525" cap="flat" cmpd="sng" algn="ctr">
                  <a:solidFill>
                    <a:srgbClr val="00338D">
                      <a:alpha val="0"/>
                    </a:srgbClr>
                  </a:solidFill>
                  <a:prstDash val="solid"/>
                  <a:round/>
                </a:ln>
                <a:solidFill>
                  <a:schemeClr val="tx1">
                    <a:lumMod val="85000"/>
                    <a:lumOff val="15000"/>
                  </a:schemeClr>
                </a:solidFill>
                <a:latin typeface="+mn-ea"/>
              </a:rPr>
              <a:t>억 </a:t>
            </a:r>
            <a:r>
              <a:rPr lang="en-US" altLang="ko-KR" sz="900" dirty="0">
                <a:ln w="9525" cap="flat" cmpd="sng" algn="ctr">
                  <a:solidFill>
                    <a:srgbClr val="00338D">
                      <a:alpha val="0"/>
                    </a:srgbClr>
                  </a:solidFill>
                  <a:prstDash val="solid"/>
                  <a:round/>
                </a:ln>
                <a:solidFill>
                  <a:schemeClr val="tx1">
                    <a:lumMod val="85000"/>
                    <a:lumOff val="15000"/>
                  </a:schemeClr>
                </a:solidFill>
                <a:latin typeface="+mn-ea"/>
              </a:rPr>
              <a:t>7</a:t>
            </a:r>
            <a:r>
              <a:rPr lang="ko-KR" altLang="en-US" sz="900" dirty="0">
                <a:ln w="9525" cap="flat" cmpd="sng" algn="ctr">
                  <a:solidFill>
                    <a:srgbClr val="00338D">
                      <a:alpha val="0"/>
                    </a:srgbClr>
                  </a:solidFill>
                  <a:prstDash val="solid"/>
                  <a:round/>
                </a:ln>
                <a:solidFill>
                  <a:schemeClr val="tx1">
                    <a:lumMod val="85000"/>
                    <a:lumOff val="15000"/>
                  </a:schemeClr>
                </a:solidFill>
                <a:latin typeface="+mn-ea"/>
              </a:rPr>
              <a:t>천만 명이며</a:t>
            </a:r>
            <a:r>
              <a:rPr lang="en-US" altLang="ko-KR" sz="900" dirty="0">
                <a:ln w="9525" cap="flat" cmpd="sng" algn="ctr">
                  <a:solidFill>
                    <a:srgbClr val="00338D">
                      <a:alpha val="0"/>
                    </a:srgbClr>
                  </a:solidFill>
                  <a:prstDash val="solid"/>
                  <a:round/>
                </a:ln>
                <a:solidFill>
                  <a:schemeClr val="tx1">
                    <a:lumMod val="85000"/>
                    <a:lumOff val="15000"/>
                  </a:schemeClr>
                </a:solidFill>
                <a:latin typeface="+mn-ea"/>
              </a:rPr>
              <a:t>,</a:t>
            </a:r>
            <a:r>
              <a:rPr lang="ko-KR" altLang="en-US" sz="900" dirty="0">
                <a:ln w="9525" cap="flat" cmpd="sng" algn="ctr">
                  <a:solidFill>
                    <a:srgbClr val="00338D">
                      <a:alpha val="0"/>
                    </a:srgbClr>
                  </a:solidFill>
                  <a:prstDash val="solid"/>
                  <a:round/>
                </a:ln>
                <a:solidFill>
                  <a:schemeClr val="tx1">
                    <a:lumMod val="85000"/>
                    <a:lumOff val="15000"/>
                  </a:schemeClr>
                </a:solidFill>
                <a:latin typeface="+mn-ea"/>
              </a:rPr>
              <a:t> 말레이시아보다 인구가 약 </a:t>
            </a:r>
            <a:r>
              <a:rPr lang="en-US" altLang="ko-KR" sz="900" dirty="0">
                <a:ln w="9525" cap="flat" cmpd="sng" algn="ctr">
                  <a:solidFill>
                    <a:srgbClr val="00338D">
                      <a:alpha val="0"/>
                    </a:srgbClr>
                  </a:solidFill>
                  <a:prstDash val="solid"/>
                  <a:round/>
                </a:ln>
                <a:solidFill>
                  <a:schemeClr val="tx1">
                    <a:lumMod val="85000"/>
                    <a:lumOff val="15000"/>
                  </a:schemeClr>
                </a:solidFill>
                <a:latin typeface="+mn-ea"/>
              </a:rPr>
              <a:t>9</a:t>
            </a:r>
            <a:r>
              <a:rPr lang="ko-KR" altLang="en-US" sz="900" dirty="0">
                <a:ln w="9525" cap="flat" cmpd="sng" algn="ctr">
                  <a:solidFill>
                    <a:srgbClr val="00338D">
                      <a:alpha val="0"/>
                    </a:srgbClr>
                  </a:solidFill>
                  <a:prstDash val="solid"/>
                  <a:round/>
                </a:ln>
                <a:solidFill>
                  <a:schemeClr val="tx1">
                    <a:lumMod val="85000"/>
                    <a:lumOff val="15000"/>
                  </a:schemeClr>
                </a:solidFill>
                <a:latin typeface="+mn-ea"/>
              </a:rPr>
              <a:t>배에 달하고 일정수준 이상 소비가 가능한 중산층 및 젊은 인구 비중이 증가세</a:t>
            </a:r>
            <a:endParaRPr lang="en-US" altLang="ko-KR" sz="500" b="1" dirty="0">
              <a:ln w="9525" cap="flat" cmpd="sng" algn="ctr">
                <a:solidFill>
                  <a:srgbClr val="00338D">
                    <a:alpha val="0"/>
                  </a:srgbClr>
                </a:solidFill>
                <a:prstDash val="solid"/>
                <a:round/>
              </a:ln>
              <a:solidFill>
                <a:schemeClr val="tx1">
                  <a:lumMod val="85000"/>
                  <a:lumOff val="15000"/>
                </a:schemeClr>
              </a:solidFill>
              <a:latin typeface="+mn-ea"/>
            </a:endParaRPr>
          </a:p>
          <a:p>
            <a:pPr fontAlgn="ctr">
              <a:lnSpc>
                <a:spcPct val="120000"/>
              </a:lnSpc>
              <a:spcBef>
                <a:spcPts val="500"/>
              </a:spcBef>
            </a:pPr>
            <a:r>
              <a:rPr lang="ko-KR" altLang="en-US" sz="1100" b="1" dirty="0">
                <a:ln w="9525" cap="flat" cmpd="sng" algn="ctr">
                  <a:solidFill>
                    <a:srgbClr val="00338D">
                      <a:alpha val="0"/>
                    </a:srgbClr>
                  </a:solidFill>
                  <a:prstDash val="solid"/>
                  <a:round/>
                </a:ln>
                <a:solidFill>
                  <a:schemeClr val="tx1">
                    <a:lumMod val="85000"/>
                    <a:lumOff val="15000"/>
                  </a:schemeClr>
                </a:solidFill>
                <a:latin typeface="+mn-ea"/>
              </a:rPr>
              <a:t>보험시장 전망</a:t>
            </a:r>
            <a:endParaRPr lang="en-US" altLang="ko-KR" sz="1100" b="1" dirty="0">
              <a:ln w="9525" cap="flat" cmpd="sng" algn="ctr">
                <a:solidFill>
                  <a:srgbClr val="00338D">
                    <a:alpha val="0"/>
                  </a:srgbClr>
                </a:solidFill>
                <a:prstDash val="solid"/>
                <a:round/>
              </a:ln>
              <a:solidFill>
                <a:schemeClr val="tx1">
                  <a:lumMod val="85000"/>
                  <a:lumOff val="15000"/>
                </a:schemeClr>
              </a:solidFill>
              <a:latin typeface="+mn-ea"/>
            </a:endParaRPr>
          </a:p>
          <a:p>
            <a:pPr marL="108000" indent="-108000" fontAlgn="ctr">
              <a:lnSpc>
                <a:spcPct val="120000"/>
              </a:lnSpc>
              <a:spcBef>
                <a:spcPts val="500"/>
              </a:spcBef>
              <a:buFont typeface="Arial" panose="020B0604020202020204" pitchFamily="34" charset="0"/>
              <a:buChar char="•"/>
            </a:pPr>
            <a:r>
              <a:rPr lang="ko-KR" altLang="en-US" sz="900" dirty="0">
                <a:ln w="9525" cap="flat" cmpd="sng" algn="ctr">
                  <a:solidFill>
                    <a:srgbClr val="00338D">
                      <a:alpha val="0"/>
                    </a:srgbClr>
                  </a:solidFill>
                  <a:prstDash val="solid"/>
                  <a:round/>
                </a:ln>
                <a:solidFill>
                  <a:schemeClr val="tx1">
                    <a:lumMod val="85000"/>
                    <a:lumOff val="15000"/>
                  </a:schemeClr>
                </a:solidFill>
                <a:latin typeface="+mn-ea"/>
              </a:rPr>
              <a:t>인도네시아 보험시장은 </a:t>
            </a:r>
            <a:r>
              <a:rPr lang="en-US" altLang="ko-KR" sz="900" dirty="0">
                <a:ln w="9525" cap="flat" cmpd="sng" algn="ctr">
                  <a:solidFill>
                    <a:srgbClr val="00338D">
                      <a:alpha val="0"/>
                    </a:srgbClr>
                  </a:solidFill>
                  <a:prstDash val="solid"/>
                  <a:round/>
                </a:ln>
                <a:solidFill>
                  <a:schemeClr val="tx1">
                    <a:lumMod val="85000"/>
                    <a:lumOff val="15000"/>
                  </a:schemeClr>
                </a:solidFill>
                <a:latin typeface="+mn-ea"/>
              </a:rPr>
              <a:t>2021</a:t>
            </a:r>
            <a:r>
              <a:rPr lang="ko-KR" altLang="en-US" sz="900" dirty="0">
                <a:ln w="9525" cap="flat" cmpd="sng" algn="ctr">
                  <a:solidFill>
                    <a:srgbClr val="00338D">
                      <a:alpha val="0"/>
                    </a:srgbClr>
                  </a:solidFill>
                  <a:prstDash val="solid"/>
                  <a:round/>
                </a:ln>
                <a:solidFill>
                  <a:schemeClr val="tx1">
                    <a:lumMod val="85000"/>
                    <a:lumOff val="15000"/>
                  </a:schemeClr>
                </a:solidFill>
                <a:latin typeface="+mn-ea"/>
              </a:rPr>
              <a:t>년 기준 </a:t>
            </a:r>
            <a:r>
              <a:rPr lang="en-US" altLang="ko-KR" sz="900" dirty="0">
                <a:ln w="9525" cap="flat" cmpd="sng" algn="ctr">
                  <a:solidFill>
                    <a:srgbClr val="00338D">
                      <a:alpha val="0"/>
                    </a:srgbClr>
                  </a:solidFill>
                  <a:prstDash val="solid"/>
                  <a:round/>
                </a:ln>
                <a:solidFill>
                  <a:schemeClr val="tx1">
                    <a:lumMod val="85000"/>
                    <a:lumOff val="15000"/>
                  </a:schemeClr>
                </a:solidFill>
                <a:latin typeface="+mn-ea"/>
              </a:rPr>
              <a:t>1.7%</a:t>
            </a:r>
            <a:r>
              <a:rPr lang="ko-KR" altLang="en-US" sz="900" dirty="0">
                <a:ln w="9525" cap="flat" cmpd="sng" algn="ctr">
                  <a:solidFill>
                    <a:srgbClr val="00338D">
                      <a:alpha val="0"/>
                    </a:srgbClr>
                  </a:solidFill>
                  <a:prstDash val="solid"/>
                  <a:round/>
                </a:ln>
                <a:solidFill>
                  <a:schemeClr val="tx1">
                    <a:lumMod val="85000"/>
                    <a:lumOff val="15000"/>
                  </a:schemeClr>
                </a:solidFill>
                <a:latin typeface="+mn-ea"/>
              </a:rPr>
              <a:t>의 보험침투도를 기록하고 있어 이슬람 국가 중 가장 큰 잠재 성장력을 가지고 있으며</a:t>
            </a:r>
            <a:r>
              <a:rPr lang="en-US" altLang="ko-KR" sz="900" dirty="0">
                <a:ln w="9525" cap="flat" cmpd="sng" algn="ctr">
                  <a:solidFill>
                    <a:srgbClr val="00338D">
                      <a:alpha val="0"/>
                    </a:srgbClr>
                  </a:solidFill>
                  <a:prstDash val="solid"/>
                  <a:round/>
                </a:ln>
                <a:solidFill>
                  <a:schemeClr val="tx1">
                    <a:lumMod val="85000"/>
                    <a:lumOff val="15000"/>
                  </a:schemeClr>
                </a:solidFill>
                <a:latin typeface="+mn-ea"/>
              </a:rPr>
              <a:t>, </a:t>
            </a:r>
            <a:r>
              <a:rPr lang="ko-KR" altLang="en-US" sz="900" dirty="0">
                <a:ln w="9525" cap="flat" cmpd="sng" algn="ctr">
                  <a:solidFill>
                    <a:srgbClr val="00338D">
                      <a:alpha val="0"/>
                    </a:srgbClr>
                  </a:solidFill>
                  <a:prstDash val="solid"/>
                  <a:round/>
                </a:ln>
                <a:solidFill>
                  <a:schemeClr val="tx1">
                    <a:lumMod val="85000"/>
                    <a:lumOff val="15000"/>
                  </a:schemeClr>
                </a:solidFill>
                <a:latin typeface="+mn-ea"/>
              </a:rPr>
              <a:t>인도네시아의 무슬림 인구 비중이 전체 인구의 </a:t>
            </a:r>
            <a:r>
              <a:rPr lang="en-US" altLang="ko-KR" sz="900" dirty="0">
                <a:ln w="9525" cap="flat" cmpd="sng" algn="ctr">
                  <a:solidFill>
                    <a:srgbClr val="00338D">
                      <a:alpha val="0"/>
                    </a:srgbClr>
                  </a:solidFill>
                  <a:prstDash val="solid"/>
                  <a:round/>
                </a:ln>
                <a:solidFill>
                  <a:schemeClr val="tx1">
                    <a:lumMod val="85000"/>
                    <a:lumOff val="15000"/>
                  </a:schemeClr>
                </a:solidFill>
                <a:latin typeface="+mn-ea"/>
              </a:rPr>
              <a:t>87%</a:t>
            </a:r>
            <a:r>
              <a:rPr lang="ko-KR" altLang="en-US" sz="900" dirty="0">
                <a:ln w="9525" cap="flat" cmpd="sng" algn="ctr">
                  <a:solidFill>
                    <a:srgbClr val="00338D">
                      <a:alpha val="0"/>
                    </a:srgbClr>
                  </a:solidFill>
                  <a:prstDash val="solid"/>
                  <a:round/>
                </a:ln>
                <a:solidFill>
                  <a:schemeClr val="tx1">
                    <a:lumMod val="85000"/>
                    <a:lumOff val="15000"/>
                  </a:schemeClr>
                </a:solidFill>
                <a:latin typeface="+mn-ea"/>
              </a:rPr>
              <a:t>에 달해 말레이시아와 마찬가지로 </a:t>
            </a:r>
            <a:r>
              <a:rPr lang="ko-KR" altLang="en-US" sz="900" dirty="0" err="1">
                <a:ln w="9525" cap="flat" cmpd="sng" algn="ctr">
                  <a:solidFill>
                    <a:srgbClr val="00338D">
                      <a:alpha val="0"/>
                    </a:srgbClr>
                  </a:solidFill>
                  <a:prstDash val="solid"/>
                  <a:round/>
                </a:ln>
                <a:solidFill>
                  <a:schemeClr val="tx1">
                    <a:lumMod val="85000"/>
                    <a:lumOff val="15000"/>
                  </a:schemeClr>
                </a:solidFill>
                <a:latin typeface="+mn-ea"/>
              </a:rPr>
              <a:t>타카풀</a:t>
            </a:r>
            <a:r>
              <a:rPr lang="ko-KR" altLang="en-US" sz="900" dirty="0">
                <a:ln w="9525" cap="flat" cmpd="sng" algn="ctr">
                  <a:solidFill>
                    <a:srgbClr val="00338D">
                      <a:alpha val="0"/>
                    </a:srgbClr>
                  </a:solidFill>
                  <a:prstDash val="solid"/>
                  <a:round/>
                </a:ln>
                <a:solidFill>
                  <a:schemeClr val="tx1">
                    <a:lumMod val="85000"/>
                    <a:lumOff val="15000"/>
                  </a:schemeClr>
                </a:solidFill>
                <a:latin typeface="+mn-ea"/>
              </a:rPr>
              <a:t> 시장을 형성</a:t>
            </a:r>
            <a:endParaRPr lang="en-US" altLang="ko-KR" sz="900" dirty="0">
              <a:ln w="9525" cap="flat" cmpd="sng" algn="ctr">
                <a:solidFill>
                  <a:srgbClr val="00338D">
                    <a:alpha val="0"/>
                  </a:srgbClr>
                </a:solidFill>
                <a:prstDash val="solid"/>
                <a:round/>
              </a:ln>
              <a:solidFill>
                <a:schemeClr val="tx1">
                  <a:lumMod val="85000"/>
                  <a:lumOff val="15000"/>
                </a:schemeClr>
              </a:solidFill>
              <a:latin typeface="+mn-ea"/>
            </a:endParaRPr>
          </a:p>
          <a:p>
            <a:pPr marL="108000" indent="-108000" fontAlgn="ctr">
              <a:lnSpc>
                <a:spcPct val="120000"/>
              </a:lnSpc>
              <a:spcBef>
                <a:spcPts val="500"/>
              </a:spcBef>
              <a:buFont typeface="Arial" panose="020B0604020202020204" pitchFamily="34" charset="0"/>
              <a:buChar char="•"/>
            </a:pPr>
            <a:r>
              <a:rPr lang="ko-KR" altLang="en-US" sz="900" dirty="0">
                <a:ln w="9525" cap="flat" cmpd="sng" algn="ctr">
                  <a:solidFill>
                    <a:srgbClr val="00338D">
                      <a:alpha val="0"/>
                    </a:srgbClr>
                  </a:solidFill>
                  <a:prstDash val="solid"/>
                  <a:round/>
                </a:ln>
                <a:solidFill>
                  <a:schemeClr val="tx1">
                    <a:lumMod val="85000"/>
                    <a:lumOff val="15000"/>
                  </a:schemeClr>
                </a:solidFill>
                <a:latin typeface="+mn-ea"/>
              </a:rPr>
              <a:t>인도네시아 보험협회에 따르면</a:t>
            </a:r>
            <a:r>
              <a:rPr lang="en-US" altLang="ko-KR" sz="900" dirty="0">
                <a:ln w="9525" cap="flat" cmpd="sng" algn="ctr">
                  <a:solidFill>
                    <a:srgbClr val="00338D">
                      <a:alpha val="0"/>
                    </a:srgbClr>
                  </a:solidFill>
                  <a:prstDash val="solid"/>
                  <a:round/>
                </a:ln>
                <a:solidFill>
                  <a:schemeClr val="tx1">
                    <a:lumMod val="85000"/>
                    <a:lumOff val="15000"/>
                  </a:schemeClr>
                </a:solidFill>
                <a:latin typeface="+mn-ea"/>
              </a:rPr>
              <a:t>, </a:t>
            </a:r>
            <a:r>
              <a:rPr lang="ko-KR" altLang="en-US" sz="900" dirty="0">
                <a:ln w="9525" cap="flat" cmpd="sng" algn="ctr">
                  <a:solidFill>
                    <a:srgbClr val="00338D">
                      <a:alpha val="0"/>
                    </a:srgbClr>
                  </a:solidFill>
                  <a:prstDash val="solid"/>
                  <a:round/>
                </a:ln>
                <a:solidFill>
                  <a:schemeClr val="tx1">
                    <a:lumMod val="85000"/>
                    <a:lumOff val="15000"/>
                  </a:schemeClr>
                </a:solidFill>
                <a:latin typeface="+mn-ea"/>
              </a:rPr>
              <a:t>인도네시아 수입보험료는 향후 </a:t>
            </a:r>
            <a:r>
              <a:rPr lang="en-US" altLang="ko-KR" sz="900" dirty="0">
                <a:ln w="9525" cap="flat" cmpd="sng" algn="ctr">
                  <a:solidFill>
                    <a:srgbClr val="00338D">
                      <a:alpha val="0"/>
                    </a:srgbClr>
                  </a:solidFill>
                  <a:prstDash val="solid"/>
                  <a:round/>
                </a:ln>
                <a:solidFill>
                  <a:schemeClr val="tx1">
                    <a:lumMod val="85000"/>
                    <a:lumOff val="15000"/>
                  </a:schemeClr>
                </a:solidFill>
                <a:latin typeface="+mn-ea"/>
              </a:rPr>
              <a:t>2025</a:t>
            </a:r>
            <a:r>
              <a:rPr lang="ko-KR" altLang="en-US" sz="900" dirty="0">
                <a:ln w="9525" cap="flat" cmpd="sng" algn="ctr">
                  <a:solidFill>
                    <a:srgbClr val="00338D">
                      <a:alpha val="0"/>
                    </a:srgbClr>
                  </a:solidFill>
                  <a:prstDash val="solid"/>
                  <a:round/>
                </a:ln>
                <a:solidFill>
                  <a:schemeClr val="tx1">
                    <a:lumMod val="85000"/>
                    <a:lumOff val="15000"/>
                  </a:schemeClr>
                </a:solidFill>
                <a:latin typeface="+mn-ea"/>
              </a:rPr>
              <a:t>년까지 연간 </a:t>
            </a:r>
            <a:r>
              <a:rPr lang="en-US" altLang="ko-KR" sz="900" dirty="0">
                <a:ln w="9525" cap="flat" cmpd="sng" algn="ctr">
                  <a:solidFill>
                    <a:srgbClr val="00338D">
                      <a:alpha val="0"/>
                    </a:srgbClr>
                  </a:solidFill>
                  <a:prstDash val="solid"/>
                  <a:round/>
                </a:ln>
                <a:solidFill>
                  <a:schemeClr val="tx1">
                    <a:lumMod val="85000"/>
                    <a:lumOff val="15000"/>
                  </a:schemeClr>
                </a:solidFill>
                <a:latin typeface="+mn-ea"/>
              </a:rPr>
              <a:t>10.4%</a:t>
            </a:r>
            <a:r>
              <a:rPr lang="ko-KR" altLang="en-US" sz="900" dirty="0">
                <a:ln w="9525" cap="flat" cmpd="sng" algn="ctr">
                  <a:solidFill>
                    <a:srgbClr val="00338D">
                      <a:alpha val="0"/>
                    </a:srgbClr>
                  </a:solidFill>
                  <a:prstDash val="solid"/>
                  <a:round/>
                </a:ln>
                <a:solidFill>
                  <a:schemeClr val="tx1">
                    <a:lumMod val="85000"/>
                    <a:lumOff val="15000"/>
                  </a:schemeClr>
                </a:solidFill>
                <a:latin typeface="+mn-ea"/>
              </a:rPr>
              <a:t>의 성장률을 보이며 약 </a:t>
            </a:r>
            <a:r>
              <a:rPr lang="en-US" altLang="ko-KR" sz="900" dirty="0">
                <a:ln w="9525" cap="flat" cmpd="sng" algn="ctr">
                  <a:solidFill>
                    <a:srgbClr val="00338D">
                      <a:alpha val="0"/>
                    </a:srgbClr>
                  </a:solidFill>
                  <a:prstDash val="solid"/>
                  <a:round/>
                </a:ln>
                <a:solidFill>
                  <a:schemeClr val="tx1">
                    <a:lumMod val="85000"/>
                    <a:lumOff val="15000"/>
                  </a:schemeClr>
                </a:solidFill>
                <a:latin typeface="+mn-ea"/>
              </a:rPr>
              <a:t>360</a:t>
            </a:r>
            <a:r>
              <a:rPr lang="ko-KR" altLang="en-US" sz="900" dirty="0">
                <a:ln w="9525" cap="flat" cmpd="sng" algn="ctr">
                  <a:solidFill>
                    <a:srgbClr val="00338D">
                      <a:alpha val="0"/>
                    </a:srgbClr>
                  </a:solidFill>
                  <a:prstDash val="solid"/>
                  <a:round/>
                </a:ln>
                <a:solidFill>
                  <a:schemeClr val="tx1">
                    <a:lumMod val="85000"/>
                    <a:lumOff val="15000"/>
                  </a:schemeClr>
                </a:solidFill>
                <a:latin typeface="+mn-ea"/>
              </a:rPr>
              <a:t>억 달러 규모로 성장할 것으로 전망</a:t>
            </a:r>
            <a:endParaRPr lang="en-US" altLang="ko-KR" sz="900" dirty="0">
              <a:ln w="9525" cap="flat" cmpd="sng" algn="ctr">
                <a:solidFill>
                  <a:srgbClr val="00338D">
                    <a:alpha val="0"/>
                  </a:srgbClr>
                </a:solidFill>
                <a:prstDash val="solid"/>
                <a:round/>
              </a:ln>
              <a:solidFill>
                <a:schemeClr val="tx1">
                  <a:lumMod val="85000"/>
                  <a:lumOff val="15000"/>
                </a:schemeClr>
              </a:solidFill>
              <a:latin typeface="+mn-ea"/>
            </a:endParaRPr>
          </a:p>
          <a:p>
            <a:pPr fontAlgn="ctr">
              <a:lnSpc>
                <a:spcPct val="120000"/>
              </a:lnSpc>
              <a:spcBef>
                <a:spcPts val="500"/>
              </a:spcBef>
            </a:pPr>
            <a:r>
              <a:rPr lang="ko-KR" altLang="en-US" sz="1100" b="1" dirty="0">
                <a:ln w="9525" cap="flat" cmpd="sng" algn="ctr">
                  <a:solidFill>
                    <a:srgbClr val="00338D">
                      <a:alpha val="0"/>
                    </a:srgbClr>
                  </a:solidFill>
                  <a:prstDash val="solid"/>
                  <a:round/>
                </a:ln>
                <a:solidFill>
                  <a:schemeClr val="tx1">
                    <a:lumMod val="85000"/>
                    <a:lumOff val="15000"/>
                  </a:schemeClr>
                </a:solidFill>
                <a:latin typeface="+mn-ea"/>
              </a:rPr>
              <a:t>생명</a:t>
            </a:r>
            <a:r>
              <a:rPr lang="en-US" altLang="ko-KR" sz="1100" b="1" dirty="0">
                <a:ln w="9525" cap="flat" cmpd="sng" algn="ctr">
                  <a:solidFill>
                    <a:srgbClr val="00338D">
                      <a:alpha val="0"/>
                    </a:srgbClr>
                  </a:solidFill>
                  <a:prstDash val="solid"/>
                  <a:round/>
                </a:ln>
                <a:solidFill>
                  <a:schemeClr val="tx1">
                    <a:lumMod val="85000"/>
                    <a:lumOff val="15000"/>
                  </a:schemeClr>
                </a:solidFill>
                <a:latin typeface="+mn-ea"/>
              </a:rPr>
              <a:t>·</a:t>
            </a:r>
            <a:r>
              <a:rPr lang="ko-KR" altLang="en-US" sz="1100" b="1" dirty="0">
                <a:ln w="9525" cap="flat" cmpd="sng" algn="ctr">
                  <a:solidFill>
                    <a:srgbClr val="00338D">
                      <a:alpha val="0"/>
                    </a:srgbClr>
                  </a:solidFill>
                  <a:prstDash val="solid"/>
                  <a:round/>
                </a:ln>
                <a:solidFill>
                  <a:schemeClr val="tx1">
                    <a:lumMod val="85000"/>
                    <a:lumOff val="15000"/>
                  </a:schemeClr>
                </a:solidFill>
                <a:latin typeface="+mn-ea"/>
              </a:rPr>
              <a:t>손해보험 동향</a:t>
            </a:r>
            <a:endParaRPr lang="en-US" altLang="ko-KR" sz="1100" b="1" dirty="0">
              <a:ln w="9525" cap="flat" cmpd="sng" algn="ctr">
                <a:solidFill>
                  <a:srgbClr val="00338D">
                    <a:alpha val="0"/>
                  </a:srgbClr>
                </a:solidFill>
                <a:prstDash val="solid"/>
                <a:round/>
              </a:ln>
              <a:solidFill>
                <a:schemeClr val="tx1">
                  <a:lumMod val="85000"/>
                  <a:lumOff val="15000"/>
                </a:schemeClr>
              </a:solidFill>
              <a:latin typeface="+mn-ea"/>
            </a:endParaRPr>
          </a:p>
          <a:p>
            <a:pPr marL="108000" indent="-108000" fontAlgn="ctr">
              <a:lnSpc>
                <a:spcPct val="120000"/>
              </a:lnSpc>
              <a:spcBef>
                <a:spcPts val="500"/>
              </a:spcBef>
              <a:buFont typeface="Arial" panose="020B0604020202020204" pitchFamily="34" charset="0"/>
              <a:buChar char="•"/>
            </a:pPr>
            <a:r>
              <a:rPr lang="en-US" altLang="ko-KR" sz="900" dirty="0">
                <a:ln w="9525" cap="flat" cmpd="sng" algn="ctr">
                  <a:solidFill>
                    <a:srgbClr val="00338D">
                      <a:alpha val="0"/>
                    </a:srgbClr>
                  </a:solidFill>
                  <a:prstDash val="solid"/>
                  <a:round/>
                </a:ln>
                <a:solidFill>
                  <a:schemeClr val="tx1">
                    <a:lumMod val="85000"/>
                    <a:lumOff val="15000"/>
                  </a:schemeClr>
                </a:solidFill>
                <a:latin typeface="+mn-ea"/>
              </a:rPr>
              <a:t>2021</a:t>
            </a:r>
            <a:r>
              <a:rPr lang="ko-KR" altLang="en-US" sz="900" dirty="0">
                <a:ln w="9525" cap="flat" cmpd="sng" algn="ctr">
                  <a:solidFill>
                    <a:srgbClr val="00338D">
                      <a:alpha val="0"/>
                    </a:srgbClr>
                  </a:solidFill>
                  <a:prstDash val="solid"/>
                  <a:round/>
                </a:ln>
                <a:solidFill>
                  <a:schemeClr val="tx1">
                    <a:lumMod val="85000"/>
                    <a:lumOff val="15000"/>
                  </a:schemeClr>
                </a:solidFill>
                <a:latin typeface="+mn-ea"/>
              </a:rPr>
              <a:t>년 말 기준 총 </a:t>
            </a:r>
            <a:r>
              <a:rPr lang="en-US" altLang="ko-KR" sz="900" dirty="0">
                <a:ln w="9525" cap="flat" cmpd="sng" algn="ctr">
                  <a:solidFill>
                    <a:srgbClr val="00338D">
                      <a:alpha val="0"/>
                    </a:srgbClr>
                  </a:solidFill>
                  <a:prstDash val="solid"/>
                  <a:round/>
                </a:ln>
                <a:solidFill>
                  <a:schemeClr val="tx1">
                    <a:lumMod val="85000"/>
                    <a:lumOff val="15000"/>
                  </a:schemeClr>
                </a:solidFill>
                <a:latin typeface="+mn-ea"/>
              </a:rPr>
              <a:t>372</a:t>
            </a:r>
            <a:r>
              <a:rPr lang="ko-KR" altLang="en-US" sz="900" dirty="0">
                <a:ln w="9525" cap="flat" cmpd="sng" algn="ctr">
                  <a:solidFill>
                    <a:srgbClr val="00338D">
                      <a:alpha val="0"/>
                    </a:srgbClr>
                  </a:solidFill>
                  <a:prstDash val="solid"/>
                  <a:round/>
                </a:ln>
                <a:solidFill>
                  <a:schemeClr val="tx1">
                    <a:lumMod val="85000"/>
                    <a:lumOff val="15000"/>
                  </a:schemeClr>
                </a:solidFill>
                <a:latin typeface="+mn-ea"/>
              </a:rPr>
              <a:t>개</a:t>
            </a:r>
            <a:r>
              <a:rPr lang="en-US" altLang="ko-KR" sz="900" dirty="0">
                <a:ln w="9525" cap="flat" cmpd="sng" algn="ctr">
                  <a:solidFill>
                    <a:srgbClr val="00338D">
                      <a:alpha val="0"/>
                    </a:srgbClr>
                  </a:solidFill>
                  <a:prstDash val="solid"/>
                  <a:round/>
                </a:ln>
                <a:solidFill>
                  <a:schemeClr val="tx1">
                    <a:lumMod val="85000"/>
                    <a:lumOff val="15000"/>
                  </a:schemeClr>
                </a:solidFill>
                <a:latin typeface="+mn-ea"/>
              </a:rPr>
              <a:t>(</a:t>
            </a:r>
            <a:r>
              <a:rPr lang="ko-KR" altLang="en-US" sz="900" dirty="0">
                <a:ln w="9525" cap="flat" cmpd="sng" algn="ctr">
                  <a:solidFill>
                    <a:srgbClr val="00338D">
                      <a:alpha val="0"/>
                    </a:srgbClr>
                  </a:solidFill>
                  <a:prstDash val="solid"/>
                  <a:round/>
                </a:ln>
                <a:solidFill>
                  <a:schemeClr val="tx1">
                    <a:lumMod val="85000"/>
                    <a:lumOff val="15000"/>
                  </a:schemeClr>
                </a:solidFill>
                <a:latin typeface="+mn-ea"/>
              </a:rPr>
              <a:t>보험 및 재보험사 </a:t>
            </a:r>
            <a:r>
              <a:rPr lang="en-US" altLang="ko-KR" sz="900" dirty="0">
                <a:ln w="9525" cap="flat" cmpd="sng" algn="ctr">
                  <a:solidFill>
                    <a:srgbClr val="00338D">
                      <a:alpha val="0"/>
                    </a:srgbClr>
                  </a:solidFill>
                  <a:prstDash val="solid"/>
                  <a:round/>
                </a:ln>
                <a:solidFill>
                  <a:schemeClr val="tx1">
                    <a:lumMod val="85000"/>
                    <a:lumOff val="15000"/>
                  </a:schemeClr>
                </a:solidFill>
                <a:latin typeface="+mn-ea"/>
              </a:rPr>
              <a:t>149</a:t>
            </a:r>
            <a:r>
              <a:rPr lang="ko-KR" altLang="en-US" sz="900" dirty="0">
                <a:ln w="9525" cap="flat" cmpd="sng" algn="ctr">
                  <a:solidFill>
                    <a:srgbClr val="00338D">
                      <a:alpha val="0"/>
                    </a:srgbClr>
                  </a:solidFill>
                  <a:prstDash val="solid"/>
                  <a:round/>
                </a:ln>
                <a:solidFill>
                  <a:schemeClr val="tx1">
                    <a:lumMod val="85000"/>
                    <a:lumOff val="15000"/>
                  </a:schemeClr>
                </a:solidFill>
                <a:latin typeface="+mn-ea"/>
              </a:rPr>
              <a:t>개</a:t>
            </a:r>
            <a:r>
              <a:rPr lang="en-US" altLang="ko-KR" sz="900" dirty="0">
                <a:ln w="9525" cap="flat" cmpd="sng" algn="ctr">
                  <a:solidFill>
                    <a:srgbClr val="00338D">
                      <a:alpha val="0"/>
                    </a:srgbClr>
                  </a:solidFill>
                  <a:prstDash val="solid"/>
                  <a:round/>
                </a:ln>
                <a:solidFill>
                  <a:schemeClr val="tx1">
                    <a:lumMod val="85000"/>
                    <a:lumOff val="15000"/>
                  </a:schemeClr>
                </a:solidFill>
                <a:latin typeface="+mn-ea"/>
              </a:rPr>
              <a:t>, </a:t>
            </a:r>
            <a:r>
              <a:rPr lang="ko-KR" altLang="en-US" sz="900" dirty="0">
                <a:ln w="9525" cap="flat" cmpd="sng" algn="ctr">
                  <a:solidFill>
                    <a:srgbClr val="00338D">
                      <a:alpha val="0"/>
                    </a:srgbClr>
                  </a:solidFill>
                  <a:prstDash val="solid"/>
                  <a:round/>
                </a:ln>
                <a:solidFill>
                  <a:schemeClr val="tx1">
                    <a:lumMod val="85000"/>
                    <a:lumOff val="15000"/>
                  </a:schemeClr>
                </a:solidFill>
                <a:latin typeface="+mn-ea"/>
              </a:rPr>
              <a:t>보험 중개사 </a:t>
            </a:r>
            <a:r>
              <a:rPr lang="en-US" altLang="ko-KR" sz="900" dirty="0">
                <a:ln w="9525" cap="flat" cmpd="sng" algn="ctr">
                  <a:solidFill>
                    <a:srgbClr val="00338D">
                      <a:alpha val="0"/>
                    </a:srgbClr>
                  </a:solidFill>
                  <a:prstDash val="solid"/>
                  <a:round/>
                </a:ln>
                <a:solidFill>
                  <a:schemeClr val="tx1">
                    <a:lumMod val="85000"/>
                    <a:lumOff val="15000"/>
                  </a:schemeClr>
                </a:solidFill>
                <a:latin typeface="+mn-ea"/>
              </a:rPr>
              <a:t>223</a:t>
            </a:r>
            <a:r>
              <a:rPr lang="ko-KR" altLang="en-US" sz="900" dirty="0">
                <a:ln w="9525" cap="flat" cmpd="sng" algn="ctr">
                  <a:solidFill>
                    <a:srgbClr val="00338D">
                      <a:alpha val="0"/>
                    </a:srgbClr>
                  </a:solidFill>
                  <a:prstDash val="solid"/>
                  <a:round/>
                </a:ln>
                <a:solidFill>
                  <a:schemeClr val="tx1">
                    <a:lumMod val="85000"/>
                    <a:lumOff val="15000"/>
                  </a:schemeClr>
                </a:solidFill>
                <a:latin typeface="+mn-ea"/>
              </a:rPr>
              <a:t>개</a:t>
            </a:r>
            <a:r>
              <a:rPr lang="en-US" altLang="ko-KR" sz="900" dirty="0">
                <a:ln w="9525" cap="flat" cmpd="sng" algn="ctr">
                  <a:solidFill>
                    <a:srgbClr val="00338D">
                      <a:alpha val="0"/>
                    </a:srgbClr>
                  </a:solidFill>
                  <a:prstDash val="solid"/>
                  <a:round/>
                </a:ln>
                <a:solidFill>
                  <a:schemeClr val="tx1">
                    <a:lumMod val="85000"/>
                    <a:lumOff val="15000"/>
                  </a:schemeClr>
                </a:solidFill>
                <a:latin typeface="+mn-ea"/>
              </a:rPr>
              <a:t>**)</a:t>
            </a:r>
            <a:r>
              <a:rPr lang="ko-KR" altLang="en-US" sz="900" dirty="0">
                <a:ln w="9525" cap="flat" cmpd="sng" algn="ctr">
                  <a:solidFill>
                    <a:srgbClr val="00338D">
                      <a:alpha val="0"/>
                    </a:srgbClr>
                  </a:solidFill>
                  <a:prstDash val="solid"/>
                  <a:round/>
                </a:ln>
                <a:solidFill>
                  <a:schemeClr val="tx1">
                    <a:lumMod val="85000"/>
                    <a:lumOff val="15000"/>
                  </a:schemeClr>
                </a:solidFill>
                <a:latin typeface="+mn-ea"/>
              </a:rPr>
              <a:t> 기업이 인도네시아 내 보험사업을 영위 중이며</a:t>
            </a:r>
            <a:r>
              <a:rPr lang="en-US" altLang="ko-KR" sz="900" dirty="0">
                <a:ln w="9525" cap="flat" cmpd="sng" algn="ctr">
                  <a:solidFill>
                    <a:srgbClr val="00338D">
                      <a:alpha val="0"/>
                    </a:srgbClr>
                  </a:solidFill>
                  <a:prstDash val="solid"/>
                  <a:round/>
                </a:ln>
                <a:solidFill>
                  <a:schemeClr val="tx1">
                    <a:lumMod val="85000"/>
                    <a:lumOff val="15000"/>
                  </a:schemeClr>
                </a:solidFill>
                <a:latin typeface="+mn-ea"/>
              </a:rPr>
              <a:t>, </a:t>
            </a:r>
            <a:r>
              <a:rPr lang="ko-KR" altLang="en-US" sz="900" dirty="0">
                <a:ln w="9525" cap="flat" cmpd="sng" algn="ctr">
                  <a:solidFill>
                    <a:srgbClr val="00338D">
                      <a:alpha val="0"/>
                    </a:srgbClr>
                  </a:solidFill>
                  <a:prstDash val="solid"/>
                  <a:round/>
                </a:ln>
                <a:solidFill>
                  <a:schemeClr val="tx1">
                    <a:lumMod val="85000"/>
                    <a:lumOff val="15000"/>
                  </a:schemeClr>
                </a:solidFill>
                <a:latin typeface="+mn-ea"/>
              </a:rPr>
              <a:t>인도네시아 보험시장은 디지털 기반 보험상품 등에 힘입어 생명보험을 중심으로 큰 성장세를 보이고 있음</a:t>
            </a:r>
            <a:endParaRPr lang="en-US" altLang="ko-KR" sz="900" dirty="0">
              <a:ln w="9525" cap="flat" cmpd="sng" algn="ctr">
                <a:solidFill>
                  <a:srgbClr val="00338D">
                    <a:alpha val="0"/>
                  </a:srgbClr>
                </a:solidFill>
                <a:prstDash val="solid"/>
                <a:round/>
              </a:ln>
              <a:solidFill>
                <a:schemeClr val="tx1">
                  <a:lumMod val="85000"/>
                  <a:lumOff val="15000"/>
                </a:schemeClr>
              </a:solidFill>
              <a:latin typeface="+mn-ea"/>
            </a:endParaRPr>
          </a:p>
          <a:p>
            <a:pPr marL="108000" indent="-108000" fontAlgn="ctr">
              <a:lnSpc>
                <a:spcPct val="120000"/>
              </a:lnSpc>
              <a:spcBef>
                <a:spcPts val="500"/>
              </a:spcBef>
              <a:buFont typeface="Arial" panose="020B0604020202020204" pitchFamily="34" charset="0"/>
              <a:buChar char="•"/>
            </a:pPr>
            <a:r>
              <a:rPr lang="en-US" altLang="ko-KR" sz="900" dirty="0">
                <a:ln w="9525" cap="flat" cmpd="sng" algn="ctr">
                  <a:solidFill>
                    <a:srgbClr val="00338D">
                      <a:alpha val="0"/>
                    </a:srgbClr>
                  </a:solidFill>
                  <a:prstDash val="solid"/>
                  <a:round/>
                </a:ln>
                <a:solidFill>
                  <a:schemeClr val="tx1">
                    <a:lumMod val="85000"/>
                    <a:lumOff val="15000"/>
                  </a:schemeClr>
                </a:solidFill>
                <a:latin typeface="+mn-ea"/>
              </a:rPr>
              <a:t>2021</a:t>
            </a:r>
            <a:r>
              <a:rPr lang="ko-KR" altLang="en-US" sz="900" dirty="0">
                <a:ln w="9525" cap="flat" cmpd="sng" algn="ctr">
                  <a:solidFill>
                    <a:srgbClr val="00338D">
                      <a:alpha val="0"/>
                    </a:srgbClr>
                  </a:solidFill>
                  <a:prstDash val="solid"/>
                  <a:round/>
                </a:ln>
                <a:solidFill>
                  <a:schemeClr val="tx1">
                    <a:lumMod val="85000"/>
                    <a:lumOff val="15000"/>
                  </a:schemeClr>
                </a:solidFill>
                <a:latin typeface="+mn-ea"/>
              </a:rPr>
              <a:t>년 생명보험 수입보험료는 </a:t>
            </a:r>
            <a:r>
              <a:rPr lang="en-US" altLang="ko-KR" sz="900" dirty="0">
                <a:ln w="9525" cap="flat" cmpd="sng" algn="ctr">
                  <a:solidFill>
                    <a:srgbClr val="00338D">
                      <a:alpha val="0"/>
                    </a:srgbClr>
                  </a:solidFill>
                  <a:prstDash val="solid"/>
                  <a:round/>
                </a:ln>
                <a:solidFill>
                  <a:schemeClr val="tx1">
                    <a:lumMod val="85000"/>
                    <a:lumOff val="15000"/>
                  </a:schemeClr>
                </a:solidFill>
                <a:latin typeface="+mn-ea"/>
              </a:rPr>
              <a:t>204.8</a:t>
            </a:r>
            <a:r>
              <a:rPr lang="ko-KR" altLang="en-US" sz="900" dirty="0">
                <a:ln w="9525" cap="flat" cmpd="sng" algn="ctr">
                  <a:solidFill>
                    <a:srgbClr val="00338D">
                      <a:alpha val="0"/>
                    </a:srgbClr>
                  </a:solidFill>
                  <a:prstDash val="solid"/>
                  <a:round/>
                </a:ln>
                <a:solidFill>
                  <a:schemeClr val="tx1">
                    <a:lumMod val="85000"/>
                    <a:lumOff val="15000"/>
                  </a:schemeClr>
                </a:solidFill>
                <a:latin typeface="+mn-ea"/>
              </a:rPr>
              <a:t>조 </a:t>
            </a:r>
            <a:r>
              <a:rPr lang="ko-KR" altLang="en-US" sz="900" dirty="0" err="1">
                <a:ln w="9525" cap="flat" cmpd="sng" algn="ctr">
                  <a:solidFill>
                    <a:srgbClr val="00338D">
                      <a:alpha val="0"/>
                    </a:srgbClr>
                  </a:solidFill>
                  <a:prstDash val="solid"/>
                  <a:round/>
                </a:ln>
                <a:solidFill>
                  <a:schemeClr val="tx1">
                    <a:lumMod val="85000"/>
                    <a:lumOff val="15000"/>
                  </a:schemeClr>
                </a:solidFill>
                <a:latin typeface="+mn-ea"/>
              </a:rPr>
              <a:t>루피아로</a:t>
            </a:r>
            <a:r>
              <a:rPr lang="ko-KR" altLang="en-US" sz="900" dirty="0">
                <a:ln w="9525" cap="flat" cmpd="sng" algn="ctr">
                  <a:solidFill>
                    <a:srgbClr val="00338D">
                      <a:alpha val="0"/>
                    </a:srgbClr>
                  </a:solidFill>
                  <a:prstDash val="solid"/>
                  <a:round/>
                </a:ln>
                <a:solidFill>
                  <a:schemeClr val="tx1">
                    <a:lumMod val="85000"/>
                    <a:lumOff val="15000"/>
                  </a:schemeClr>
                </a:solidFill>
                <a:latin typeface="+mn-ea"/>
              </a:rPr>
              <a:t> 전년도의 </a:t>
            </a:r>
            <a:r>
              <a:rPr lang="en-US" altLang="ko-KR" sz="900" dirty="0">
                <a:ln w="9525" cap="flat" cmpd="sng" algn="ctr">
                  <a:solidFill>
                    <a:srgbClr val="00338D">
                      <a:alpha val="0"/>
                    </a:srgbClr>
                  </a:solidFill>
                  <a:prstDash val="solid"/>
                  <a:round/>
                </a:ln>
                <a:solidFill>
                  <a:schemeClr val="tx1">
                    <a:lumMod val="85000"/>
                    <a:lumOff val="15000"/>
                  </a:schemeClr>
                </a:solidFill>
                <a:latin typeface="+mn-ea"/>
              </a:rPr>
              <a:t>185.8</a:t>
            </a:r>
            <a:r>
              <a:rPr lang="ko-KR" altLang="en-US" sz="900" dirty="0">
                <a:ln w="9525" cap="flat" cmpd="sng" algn="ctr">
                  <a:solidFill>
                    <a:srgbClr val="00338D">
                      <a:alpha val="0"/>
                    </a:srgbClr>
                  </a:solidFill>
                  <a:prstDash val="solid"/>
                  <a:round/>
                </a:ln>
                <a:solidFill>
                  <a:schemeClr val="tx1">
                    <a:lumMod val="85000"/>
                    <a:lumOff val="15000"/>
                  </a:schemeClr>
                </a:solidFill>
                <a:latin typeface="+mn-ea"/>
              </a:rPr>
              <a:t>억 달러 대비 </a:t>
            </a:r>
            <a:r>
              <a:rPr lang="en-US" altLang="ko-KR" sz="900" dirty="0">
                <a:ln w="9525" cap="flat" cmpd="sng" algn="ctr">
                  <a:solidFill>
                    <a:srgbClr val="00338D">
                      <a:alpha val="0"/>
                    </a:srgbClr>
                  </a:solidFill>
                  <a:prstDash val="solid"/>
                  <a:round/>
                </a:ln>
                <a:solidFill>
                  <a:schemeClr val="tx1">
                    <a:lumMod val="85000"/>
                    <a:lumOff val="15000"/>
                  </a:schemeClr>
                </a:solidFill>
                <a:latin typeface="+mn-ea"/>
              </a:rPr>
              <a:t>10.2% </a:t>
            </a:r>
            <a:r>
              <a:rPr lang="ko-KR" altLang="en-US" sz="900" dirty="0">
                <a:ln w="9525" cap="flat" cmpd="sng" algn="ctr">
                  <a:solidFill>
                    <a:srgbClr val="00338D">
                      <a:alpha val="0"/>
                    </a:srgbClr>
                  </a:solidFill>
                  <a:prstDash val="solid"/>
                  <a:round/>
                </a:ln>
                <a:solidFill>
                  <a:schemeClr val="tx1">
                    <a:lumMod val="85000"/>
                    <a:lumOff val="15000"/>
                  </a:schemeClr>
                </a:solidFill>
                <a:latin typeface="+mn-ea"/>
              </a:rPr>
              <a:t>증가</a:t>
            </a:r>
            <a:endParaRPr lang="en-US" altLang="ko-KR" sz="900" dirty="0">
              <a:ln w="9525" cap="flat" cmpd="sng" algn="ctr">
                <a:solidFill>
                  <a:srgbClr val="00338D">
                    <a:alpha val="0"/>
                  </a:srgbClr>
                </a:solidFill>
                <a:prstDash val="solid"/>
                <a:round/>
              </a:ln>
              <a:solidFill>
                <a:schemeClr val="tx1">
                  <a:lumMod val="85000"/>
                  <a:lumOff val="15000"/>
                </a:schemeClr>
              </a:solidFill>
              <a:latin typeface="+mn-ea"/>
            </a:endParaRPr>
          </a:p>
          <a:p>
            <a:pPr marL="108000" indent="-108000" fontAlgn="ctr">
              <a:lnSpc>
                <a:spcPct val="120000"/>
              </a:lnSpc>
              <a:spcBef>
                <a:spcPts val="500"/>
              </a:spcBef>
              <a:buFont typeface="Arial" panose="020B0604020202020204" pitchFamily="34" charset="0"/>
              <a:buChar char="•"/>
            </a:pPr>
            <a:r>
              <a:rPr lang="ko-KR" altLang="en-US" sz="900" dirty="0">
                <a:ln w="9525" cap="flat" cmpd="sng" algn="ctr">
                  <a:solidFill>
                    <a:srgbClr val="00338D">
                      <a:alpha val="0"/>
                    </a:srgbClr>
                  </a:solidFill>
                  <a:prstDash val="solid"/>
                  <a:round/>
                </a:ln>
                <a:solidFill>
                  <a:schemeClr val="tx1">
                    <a:lumMod val="85000"/>
                    <a:lumOff val="15000"/>
                  </a:schemeClr>
                </a:solidFill>
                <a:latin typeface="+mn-ea"/>
              </a:rPr>
              <a:t>그에 반해 </a:t>
            </a:r>
            <a:r>
              <a:rPr lang="en-US" altLang="ko-KR" sz="900" dirty="0">
                <a:ln w="9525" cap="flat" cmpd="sng" algn="ctr">
                  <a:solidFill>
                    <a:srgbClr val="00338D">
                      <a:alpha val="0"/>
                    </a:srgbClr>
                  </a:solidFill>
                  <a:prstDash val="solid"/>
                  <a:round/>
                </a:ln>
                <a:solidFill>
                  <a:schemeClr val="tx1">
                    <a:lumMod val="85000"/>
                    <a:lumOff val="15000"/>
                  </a:schemeClr>
                </a:solidFill>
                <a:latin typeface="+mn-ea"/>
              </a:rPr>
              <a:t>2021</a:t>
            </a:r>
            <a:r>
              <a:rPr lang="ko-KR" altLang="en-US" sz="900" dirty="0">
                <a:ln w="9525" cap="flat" cmpd="sng" algn="ctr">
                  <a:solidFill>
                    <a:srgbClr val="00338D">
                      <a:alpha val="0"/>
                    </a:srgbClr>
                  </a:solidFill>
                  <a:prstDash val="solid"/>
                  <a:round/>
                </a:ln>
                <a:solidFill>
                  <a:schemeClr val="tx1">
                    <a:lumMod val="85000"/>
                    <a:lumOff val="15000"/>
                  </a:schemeClr>
                </a:solidFill>
                <a:latin typeface="+mn-ea"/>
              </a:rPr>
              <a:t>년 손해</a:t>
            </a:r>
            <a:r>
              <a:rPr lang="en-US" altLang="ko-KR" sz="900" dirty="0">
                <a:ln w="9525" cap="flat" cmpd="sng" algn="ctr">
                  <a:solidFill>
                    <a:srgbClr val="00338D">
                      <a:alpha val="0"/>
                    </a:srgbClr>
                  </a:solidFill>
                  <a:prstDash val="solid"/>
                  <a:round/>
                </a:ln>
                <a:solidFill>
                  <a:schemeClr val="tx1">
                    <a:lumMod val="85000"/>
                    <a:lumOff val="15000"/>
                  </a:schemeClr>
                </a:solidFill>
                <a:latin typeface="+mn-ea"/>
              </a:rPr>
              <a:t>·</a:t>
            </a:r>
            <a:r>
              <a:rPr lang="ko-KR" altLang="en-US" sz="900" dirty="0">
                <a:ln w="9525" cap="flat" cmpd="sng" algn="ctr">
                  <a:solidFill>
                    <a:srgbClr val="00338D">
                      <a:alpha val="0"/>
                    </a:srgbClr>
                  </a:solidFill>
                  <a:prstDash val="solid"/>
                  <a:round/>
                </a:ln>
                <a:solidFill>
                  <a:schemeClr val="tx1">
                    <a:lumMod val="85000"/>
                    <a:lumOff val="15000"/>
                  </a:schemeClr>
                </a:solidFill>
                <a:latin typeface="+mn-ea"/>
              </a:rPr>
              <a:t>재보험 수입보험료는 전년도의 </a:t>
            </a:r>
            <a:r>
              <a:rPr lang="en-US" altLang="ko-KR" sz="900" dirty="0">
                <a:ln w="9525" cap="flat" cmpd="sng" algn="ctr">
                  <a:solidFill>
                    <a:srgbClr val="00338D">
                      <a:alpha val="0"/>
                    </a:srgbClr>
                  </a:solidFill>
                  <a:prstDash val="solid"/>
                  <a:round/>
                </a:ln>
                <a:solidFill>
                  <a:schemeClr val="tx1">
                    <a:lumMod val="85000"/>
                    <a:lumOff val="15000"/>
                  </a:schemeClr>
                </a:solidFill>
                <a:latin typeface="+mn-ea"/>
              </a:rPr>
              <a:t>92.9</a:t>
            </a:r>
            <a:r>
              <a:rPr lang="ko-KR" altLang="en-US" sz="900" dirty="0">
                <a:ln w="9525" cap="flat" cmpd="sng" algn="ctr">
                  <a:solidFill>
                    <a:srgbClr val="00338D">
                      <a:alpha val="0"/>
                    </a:srgbClr>
                  </a:solidFill>
                  <a:prstDash val="solid"/>
                  <a:round/>
                </a:ln>
                <a:solidFill>
                  <a:schemeClr val="tx1">
                    <a:lumMod val="85000"/>
                    <a:lumOff val="15000"/>
                  </a:schemeClr>
                </a:solidFill>
                <a:latin typeface="+mn-ea"/>
              </a:rPr>
              <a:t>억 달러 대비 </a:t>
            </a:r>
            <a:r>
              <a:rPr lang="en-US" altLang="ko-KR" sz="900" dirty="0">
                <a:ln w="9525" cap="flat" cmpd="sng" algn="ctr">
                  <a:solidFill>
                    <a:srgbClr val="00338D">
                      <a:alpha val="0"/>
                    </a:srgbClr>
                  </a:solidFill>
                  <a:prstDash val="solid"/>
                  <a:round/>
                </a:ln>
                <a:solidFill>
                  <a:schemeClr val="tx1">
                    <a:lumMod val="85000"/>
                    <a:lumOff val="15000"/>
                  </a:schemeClr>
                </a:solidFill>
                <a:latin typeface="+mn-ea"/>
              </a:rPr>
              <a:t>2% </a:t>
            </a:r>
            <a:r>
              <a:rPr lang="ko-KR" altLang="en-US" sz="900" dirty="0">
                <a:ln w="9525" cap="flat" cmpd="sng" algn="ctr">
                  <a:solidFill>
                    <a:srgbClr val="00338D">
                      <a:alpha val="0"/>
                    </a:srgbClr>
                  </a:solidFill>
                  <a:prstDash val="solid"/>
                  <a:round/>
                </a:ln>
                <a:solidFill>
                  <a:schemeClr val="tx1">
                    <a:lumMod val="85000"/>
                    <a:lumOff val="15000"/>
                  </a:schemeClr>
                </a:solidFill>
                <a:latin typeface="+mn-ea"/>
              </a:rPr>
              <a:t>감소한 </a:t>
            </a:r>
            <a:r>
              <a:rPr lang="en-US" altLang="ko-KR" sz="900" dirty="0">
                <a:ln w="9525" cap="flat" cmpd="sng" algn="ctr">
                  <a:solidFill>
                    <a:srgbClr val="00338D">
                      <a:alpha val="0"/>
                    </a:srgbClr>
                  </a:solidFill>
                  <a:prstDash val="solid"/>
                  <a:round/>
                </a:ln>
                <a:solidFill>
                  <a:schemeClr val="tx1">
                    <a:lumMod val="85000"/>
                    <a:lumOff val="15000"/>
                  </a:schemeClr>
                </a:solidFill>
                <a:latin typeface="+mn-ea"/>
              </a:rPr>
              <a:t>91.1</a:t>
            </a:r>
            <a:r>
              <a:rPr lang="ko-KR" altLang="en-US" sz="900" dirty="0">
                <a:ln w="9525" cap="flat" cmpd="sng" algn="ctr">
                  <a:solidFill>
                    <a:srgbClr val="00338D">
                      <a:alpha val="0"/>
                    </a:srgbClr>
                  </a:solidFill>
                  <a:prstDash val="solid"/>
                  <a:round/>
                </a:ln>
                <a:solidFill>
                  <a:schemeClr val="tx1">
                    <a:lumMod val="85000"/>
                    <a:lumOff val="15000"/>
                  </a:schemeClr>
                </a:solidFill>
                <a:latin typeface="+mn-ea"/>
              </a:rPr>
              <a:t>억 </a:t>
            </a:r>
            <a:r>
              <a:rPr lang="ko-KR" altLang="en-US" sz="900" dirty="0" err="1">
                <a:ln w="9525" cap="flat" cmpd="sng" algn="ctr">
                  <a:solidFill>
                    <a:srgbClr val="00338D">
                      <a:alpha val="0"/>
                    </a:srgbClr>
                  </a:solidFill>
                  <a:prstDash val="solid"/>
                  <a:round/>
                </a:ln>
                <a:solidFill>
                  <a:schemeClr val="tx1">
                    <a:lumMod val="85000"/>
                    <a:lumOff val="15000"/>
                  </a:schemeClr>
                </a:solidFill>
                <a:latin typeface="+mn-ea"/>
              </a:rPr>
              <a:t>루피아를</a:t>
            </a:r>
            <a:r>
              <a:rPr lang="ko-KR" altLang="en-US" sz="900" dirty="0">
                <a:ln w="9525" cap="flat" cmpd="sng" algn="ctr">
                  <a:solidFill>
                    <a:srgbClr val="00338D">
                      <a:alpha val="0"/>
                    </a:srgbClr>
                  </a:solidFill>
                  <a:prstDash val="solid"/>
                  <a:round/>
                </a:ln>
                <a:solidFill>
                  <a:schemeClr val="tx1">
                    <a:lumMod val="85000"/>
                    <a:lumOff val="15000"/>
                  </a:schemeClr>
                </a:solidFill>
                <a:latin typeface="+mn-ea"/>
              </a:rPr>
              <a:t> 기록</a:t>
            </a:r>
            <a:endParaRPr lang="en-US" altLang="ko-KR" sz="900" dirty="0">
              <a:ln w="9525" cap="flat" cmpd="sng" algn="ctr">
                <a:solidFill>
                  <a:srgbClr val="00338D">
                    <a:alpha val="0"/>
                  </a:srgbClr>
                </a:solidFill>
                <a:prstDash val="solid"/>
                <a:round/>
              </a:ln>
              <a:solidFill>
                <a:schemeClr val="tx1">
                  <a:lumMod val="85000"/>
                  <a:lumOff val="15000"/>
                </a:schemeClr>
              </a:solidFill>
              <a:latin typeface="+mn-ea"/>
            </a:endParaRPr>
          </a:p>
        </p:txBody>
      </p:sp>
      <p:grpSp>
        <p:nvGrpSpPr>
          <p:cNvPr id="4" name="그룹 3">
            <a:extLst>
              <a:ext uri="{FF2B5EF4-FFF2-40B4-BE49-F238E27FC236}">
                <a16:creationId xmlns:a16="http://schemas.microsoft.com/office/drawing/2014/main" id="{7F131314-A944-967D-D3A5-3276DBA21A9D}"/>
              </a:ext>
            </a:extLst>
          </p:cNvPr>
          <p:cNvGrpSpPr/>
          <p:nvPr/>
        </p:nvGrpSpPr>
        <p:grpSpPr>
          <a:xfrm>
            <a:off x="745281" y="1708368"/>
            <a:ext cx="3634555" cy="3972057"/>
            <a:chOff x="745281" y="1708368"/>
            <a:chExt cx="3634555" cy="3972057"/>
          </a:xfrm>
        </p:grpSpPr>
        <p:sp>
          <p:nvSpPr>
            <p:cNvPr id="7" name="TextBox 6">
              <a:extLst>
                <a:ext uri="{FF2B5EF4-FFF2-40B4-BE49-F238E27FC236}">
                  <a16:creationId xmlns:a16="http://schemas.microsoft.com/office/drawing/2014/main" id="{2F9BAD3F-8DC3-D08E-C832-E354C899D256}"/>
                </a:ext>
              </a:extLst>
            </p:cNvPr>
            <p:cNvSpPr txBox="1"/>
            <p:nvPr/>
          </p:nvSpPr>
          <p:spPr>
            <a:xfrm>
              <a:off x="745281" y="1708368"/>
              <a:ext cx="936000" cy="169277"/>
            </a:xfrm>
            <a:prstGeom prst="rect">
              <a:avLst/>
            </a:prstGeom>
            <a:noFill/>
            <a:ln>
              <a:noFill/>
            </a:ln>
          </p:spPr>
          <p:txBody>
            <a:bodyPr wrap="square" lIns="0" tIns="0" rIns="0" bIns="0">
              <a:spAutoFit/>
            </a:bodyPr>
            <a:lstStyle/>
            <a:p>
              <a:pPr fontAlgn="ctr"/>
              <a:r>
                <a:rPr lang="en-US" altLang="ko-KR" sz="1100" b="1" dirty="0">
                  <a:ln>
                    <a:solidFill>
                      <a:srgbClr val="1758E3">
                        <a:alpha val="0"/>
                      </a:srgbClr>
                    </a:solidFill>
                  </a:ln>
                  <a:solidFill>
                    <a:schemeClr val="tx1">
                      <a:lumMod val="85000"/>
                      <a:lumOff val="15000"/>
                    </a:schemeClr>
                  </a:solidFill>
                  <a:latin typeface="+mn-ea"/>
                </a:rPr>
                <a:t>5.3% </a:t>
              </a:r>
              <a:r>
                <a:rPr lang="en-US" altLang="ko-KR" sz="800" b="1" dirty="0">
                  <a:ln>
                    <a:solidFill>
                      <a:srgbClr val="1758E3">
                        <a:alpha val="0"/>
                      </a:srgbClr>
                    </a:solidFill>
                  </a:ln>
                  <a:solidFill>
                    <a:schemeClr val="tx1">
                      <a:lumMod val="85000"/>
                      <a:lumOff val="15000"/>
                    </a:schemeClr>
                  </a:solidFill>
                  <a:latin typeface="+mn-ea"/>
                </a:rPr>
                <a:t>(2022)</a:t>
              </a:r>
              <a:endParaRPr lang="en-US" altLang="ko-KR" sz="1100" b="1" dirty="0">
                <a:ln>
                  <a:solidFill>
                    <a:srgbClr val="1758E3">
                      <a:alpha val="0"/>
                    </a:srgbClr>
                  </a:solidFill>
                </a:ln>
                <a:solidFill>
                  <a:schemeClr val="tx1">
                    <a:lumMod val="85000"/>
                    <a:lumOff val="15000"/>
                  </a:schemeClr>
                </a:solidFill>
                <a:latin typeface="+mn-ea"/>
              </a:endParaRPr>
            </a:p>
          </p:txBody>
        </p:sp>
        <p:sp>
          <p:nvSpPr>
            <p:cNvPr id="8" name="TextBox 7">
              <a:extLst>
                <a:ext uri="{FF2B5EF4-FFF2-40B4-BE49-F238E27FC236}">
                  <a16:creationId xmlns:a16="http://schemas.microsoft.com/office/drawing/2014/main" id="{B48D8A9B-41DC-A4D4-37BE-DB6BC1166777}"/>
                </a:ext>
              </a:extLst>
            </p:cNvPr>
            <p:cNvSpPr txBox="1"/>
            <p:nvPr/>
          </p:nvSpPr>
          <p:spPr>
            <a:xfrm>
              <a:off x="2124310" y="1708368"/>
              <a:ext cx="1224000" cy="169277"/>
            </a:xfrm>
            <a:prstGeom prst="rect">
              <a:avLst/>
            </a:prstGeom>
            <a:noFill/>
            <a:ln>
              <a:noFill/>
            </a:ln>
          </p:spPr>
          <p:txBody>
            <a:bodyPr wrap="square" lIns="0" tIns="0" rIns="0" bIns="0">
              <a:spAutoFit/>
            </a:bodyPr>
            <a:lstStyle/>
            <a:p>
              <a:pPr fontAlgn="ctr"/>
              <a:r>
                <a:rPr lang="en-US" altLang="ko-KR" sz="1100" b="1" dirty="0">
                  <a:ln>
                    <a:solidFill>
                      <a:srgbClr val="1758E3">
                        <a:alpha val="0"/>
                      </a:srgbClr>
                    </a:solidFill>
                  </a:ln>
                  <a:solidFill>
                    <a:schemeClr val="tx1">
                      <a:lumMod val="85000"/>
                      <a:lumOff val="15000"/>
                    </a:schemeClr>
                  </a:solidFill>
                  <a:latin typeface="+mn-ea"/>
                </a:rPr>
                <a:t>4,798</a:t>
              </a:r>
              <a:r>
                <a:rPr lang="ko-KR" altLang="en-US" sz="1100" b="1" dirty="0">
                  <a:ln>
                    <a:solidFill>
                      <a:srgbClr val="1758E3">
                        <a:alpha val="0"/>
                      </a:srgbClr>
                    </a:solidFill>
                  </a:ln>
                  <a:solidFill>
                    <a:schemeClr val="tx1">
                      <a:lumMod val="85000"/>
                      <a:lumOff val="15000"/>
                    </a:schemeClr>
                  </a:solidFill>
                  <a:latin typeface="+mn-ea"/>
                </a:rPr>
                <a:t>달러 </a:t>
              </a:r>
              <a:r>
                <a:rPr lang="en-US" altLang="ko-KR" sz="800" b="1" dirty="0">
                  <a:ln>
                    <a:solidFill>
                      <a:srgbClr val="1758E3">
                        <a:alpha val="0"/>
                      </a:srgbClr>
                    </a:solidFill>
                  </a:ln>
                  <a:solidFill>
                    <a:schemeClr val="tx1">
                      <a:lumMod val="85000"/>
                      <a:lumOff val="15000"/>
                    </a:schemeClr>
                  </a:solidFill>
                  <a:latin typeface="+mn-ea"/>
                </a:rPr>
                <a:t>(2022)</a:t>
              </a:r>
              <a:endParaRPr lang="en-US" altLang="ko-KR" sz="1100" b="1" dirty="0">
                <a:ln>
                  <a:solidFill>
                    <a:srgbClr val="1758E3">
                      <a:alpha val="0"/>
                    </a:srgbClr>
                  </a:solidFill>
                </a:ln>
                <a:solidFill>
                  <a:schemeClr val="tx1">
                    <a:lumMod val="85000"/>
                    <a:lumOff val="15000"/>
                  </a:schemeClr>
                </a:solidFill>
                <a:latin typeface="+mn-ea"/>
              </a:endParaRPr>
            </a:p>
          </p:txBody>
        </p:sp>
        <p:sp>
          <p:nvSpPr>
            <p:cNvPr id="10" name="TextBox 9">
              <a:extLst>
                <a:ext uri="{FF2B5EF4-FFF2-40B4-BE49-F238E27FC236}">
                  <a16:creationId xmlns:a16="http://schemas.microsoft.com/office/drawing/2014/main" id="{1F43CAA0-D949-E88D-E70F-8F5A0A8BD4B3}"/>
                </a:ext>
              </a:extLst>
            </p:cNvPr>
            <p:cNvSpPr txBox="1"/>
            <p:nvPr/>
          </p:nvSpPr>
          <p:spPr>
            <a:xfrm>
              <a:off x="3469575" y="1708368"/>
              <a:ext cx="722665" cy="169277"/>
            </a:xfrm>
            <a:prstGeom prst="rect">
              <a:avLst/>
            </a:prstGeom>
            <a:noFill/>
            <a:ln>
              <a:noFill/>
            </a:ln>
          </p:spPr>
          <p:txBody>
            <a:bodyPr wrap="square" lIns="0" tIns="0" rIns="0" bIns="0">
              <a:spAutoFit/>
            </a:bodyPr>
            <a:lstStyle/>
            <a:p>
              <a:pPr fontAlgn="ctr"/>
              <a:r>
                <a:rPr lang="en-US" altLang="ko-KR" sz="1100" b="1" dirty="0">
                  <a:ln>
                    <a:solidFill>
                      <a:srgbClr val="1758E3">
                        <a:alpha val="0"/>
                      </a:srgbClr>
                    </a:solidFill>
                  </a:ln>
                  <a:solidFill>
                    <a:schemeClr val="tx1">
                      <a:lumMod val="85000"/>
                      <a:lumOff val="15000"/>
                    </a:schemeClr>
                  </a:solidFill>
                  <a:latin typeface="+mn-ea"/>
                </a:rPr>
                <a:t>4.2% </a:t>
              </a:r>
              <a:r>
                <a:rPr lang="en-US" altLang="ko-KR" sz="800" b="1" dirty="0">
                  <a:ln>
                    <a:solidFill>
                      <a:srgbClr val="1758E3">
                        <a:alpha val="0"/>
                      </a:srgbClr>
                    </a:solidFill>
                  </a:ln>
                  <a:solidFill>
                    <a:schemeClr val="tx1">
                      <a:lumMod val="85000"/>
                      <a:lumOff val="15000"/>
                    </a:schemeClr>
                  </a:solidFill>
                  <a:latin typeface="+mn-ea"/>
                </a:rPr>
                <a:t>(2022)</a:t>
              </a:r>
              <a:endParaRPr lang="en-US" altLang="ko-KR" sz="1100" b="1" dirty="0">
                <a:ln>
                  <a:solidFill>
                    <a:srgbClr val="1758E3">
                      <a:alpha val="0"/>
                    </a:srgbClr>
                  </a:solidFill>
                </a:ln>
                <a:solidFill>
                  <a:schemeClr val="tx1">
                    <a:lumMod val="85000"/>
                    <a:lumOff val="15000"/>
                  </a:schemeClr>
                </a:solidFill>
                <a:latin typeface="+mn-ea"/>
              </a:endParaRPr>
            </a:p>
          </p:txBody>
        </p:sp>
        <p:sp>
          <p:nvSpPr>
            <p:cNvPr id="13" name="TextBox 12">
              <a:extLst>
                <a:ext uri="{FF2B5EF4-FFF2-40B4-BE49-F238E27FC236}">
                  <a16:creationId xmlns:a16="http://schemas.microsoft.com/office/drawing/2014/main" id="{DAF13FC0-E2A4-1926-A846-88C745591E4C}"/>
                </a:ext>
              </a:extLst>
            </p:cNvPr>
            <p:cNvSpPr txBox="1"/>
            <p:nvPr/>
          </p:nvSpPr>
          <p:spPr>
            <a:xfrm>
              <a:off x="745281" y="2514070"/>
              <a:ext cx="1296000" cy="169277"/>
            </a:xfrm>
            <a:prstGeom prst="rect">
              <a:avLst/>
            </a:prstGeom>
            <a:noFill/>
            <a:ln>
              <a:noFill/>
            </a:ln>
          </p:spPr>
          <p:txBody>
            <a:bodyPr wrap="square" lIns="0" tIns="0" rIns="0" bIns="0">
              <a:spAutoFit/>
            </a:bodyPr>
            <a:lstStyle>
              <a:defPPr>
                <a:defRPr lang="en-US"/>
              </a:defPPr>
              <a:lvl1pPr fontAlgn="ctr">
                <a:defRPr kumimoji="0" sz="1300" b="1" i="0" u="none" strike="noStrike" normalizeH="0" baseline="0">
                  <a:ln>
                    <a:solidFill>
                      <a:srgbClr val="1758E3">
                        <a:alpha val="0"/>
                      </a:srgbClr>
                    </a:solidFill>
                  </a:ln>
                  <a:solidFill>
                    <a:schemeClr val="tx1">
                      <a:lumMod val="85000"/>
                      <a:lumOff val="15000"/>
                    </a:schemeClr>
                  </a:solidFill>
                  <a:uLnTx/>
                  <a:uFillTx/>
                  <a:latin typeface="+mn-ea"/>
                </a:defRPr>
              </a:lvl1pPr>
            </a:lstStyle>
            <a:p>
              <a:pPr fontAlgn="ctr"/>
              <a:r>
                <a:rPr lang="en-US" altLang="ko-KR" sz="1100" b="1" dirty="0">
                  <a:ln>
                    <a:solidFill>
                      <a:srgbClr val="1758E3">
                        <a:alpha val="0"/>
                      </a:srgbClr>
                    </a:solidFill>
                  </a:ln>
                  <a:solidFill>
                    <a:schemeClr val="tx1">
                      <a:lumMod val="85000"/>
                      <a:lumOff val="15000"/>
                    </a:schemeClr>
                  </a:solidFill>
                  <a:latin typeface="+mn-ea"/>
                </a:rPr>
                <a:t>27.3</a:t>
              </a:r>
              <a:r>
                <a:rPr lang="ko-KR" altLang="en-US" sz="1100" b="1" dirty="0">
                  <a:ln>
                    <a:solidFill>
                      <a:srgbClr val="1758E3">
                        <a:alpha val="0"/>
                      </a:srgbClr>
                    </a:solidFill>
                  </a:ln>
                  <a:solidFill>
                    <a:schemeClr val="tx1">
                      <a:lumMod val="85000"/>
                      <a:lumOff val="15000"/>
                    </a:schemeClr>
                  </a:solidFill>
                  <a:latin typeface="+mn-ea"/>
                </a:rPr>
                <a:t>천만 명 </a:t>
              </a:r>
              <a:r>
                <a:rPr lang="en-US" altLang="ko-KR" sz="800" b="1" dirty="0">
                  <a:ln>
                    <a:solidFill>
                      <a:srgbClr val="1758E3">
                        <a:alpha val="0"/>
                      </a:srgbClr>
                    </a:solidFill>
                  </a:ln>
                  <a:solidFill>
                    <a:schemeClr val="tx1">
                      <a:lumMod val="85000"/>
                      <a:lumOff val="15000"/>
                    </a:schemeClr>
                  </a:solidFill>
                  <a:latin typeface="+mn-ea"/>
                </a:rPr>
                <a:t>(2020)</a:t>
              </a:r>
              <a:endParaRPr lang="en-US" altLang="ko-KR" sz="1100" b="1" dirty="0">
                <a:ln>
                  <a:solidFill>
                    <a:srgbClr val="1758E3">
                      <a:alpha val="0"/>
                    </a:srgbClr>
                  </a:solidFill>
                </a:ln>
                <a:solidFill>
                  <a:schemeClr val="tx1">
                    <a:lumMod val="85000"/>
                    <a:lumOff val="15000"/>
                  </a:schemeClr>
                </a:solidFill>
                <a:latin typeface="+mn-ea"/>
              </a:endParaRPr>
            </a:p>
          </p:txBody>
        </p:sp>
        <p:sp>
          <p:nvSpPr>
            <p:cNvPr id="16" name="TextBox 15">
              <a:extLst>
                <a:ext uri="{FF2B5EF4-FFF2-40B4-BE49-F238E27FC236}">
                  <a16:creationId xmlns:a16="http://schemas.microsoft.com/office/drawing/2014/main" id="{4CF56172-7E89-34AF-0E1B-4342B83B1049}"/>
                </a:ext>
              </a:extLst>
            </p:cNvPr>
            <p:cNvSpPr txBox="1"/>
            <p:nvPr/>
          </p:nvSpPr>
          <p:spPr>
            <a:xfrm>
              <a:off x="2124310" y="2514070"/>
              <a:ext cx="910261" cy="169277"/>
            </a:xfrm>
            <a:prstGeom prst="rect">
              <a:avLst/>
            </a:prstGeom>
            <a:noFill/>
            <a:ln>
              <a:noFill/>
            </a:ln>
          </p:spPr>
          <p:txBody>
            <a:bodyPr wrap="square" lIns="0" tIns="0" rIns="0" bIns="0">
              <a:spAutoFit/>
            </a:bodyPr>
            <a:lstStyle/>
            <a:p>
              <a:pPr fontAlgn="ctr"/>
              <a:r>
                <a:rPr lang="en-US" altLang="ko-KR" sz="1100" b="1" dirty="0">
                  <a:ln>
                    <a:solidFill>
                      <a:srgbClr val="1758E3">
                        <a:alpha val="0"/>
                      </a:srgbClr>
                    </a:solidFill>
                  </a:ln>
                  <a:solidFill>
                    <a:schemeClr val="tx1">
                      <a:lumMod val="85000"/>
                      <a:lumOff val="15000"/>
                    </a:schemeClr>
                  </a:solidFill>
                  <a:latin typeface="+mn-ea"/>
                </a:rPr>
                <a:t>2.32</a:t>
              </a:r>
              <a:r>
                <a:rPr lang="ko-KR" altLang="en-US" sz="1100" b="1" dirty="0">
                  <a:ln>
                    <a:solidFill>
                      <a:srgbClr val="1758E3">
                        <a:alpha val="0"/>
                      </a:srgbClr>
                    </a:solidFill>
                  </a:ln>
                  <a:solidFill>
                    <a:schemeClr val="tx1">
                      <a:lumMod val="85000"/>
                      <a:lumOff val="15000"/>
                    </a:schemeClr>
                  </a:solidFill>
                  <a:latin typeface="+mn-ea"/>
                </a:rPr>
                <a:t>명</a:t>
              </a:r>
              <a:r>
                <a:rPr lang="en-US" altLang="ko-KR" sz="1100" b="1" dirty="0">
                  <a:ln>
                    <a:solidFill>
                      <a:srgbClr val="1758E3">
                        <a:alpha val="0"/>
                      </a:srgbClr>
                    </a:solidFill>
                  </a:ln>
                  <a:solidFill>
                    <a:schemeClr val="tx1">
                      <a:lumMod val="85000"/>
                      <a:lumOff val="15000"/>
                    </a:schemeClr>
                  </a:solidFill>
                  <a:latin typeface="+mn-ea"/>
                </a:rPr>
                <a:t> </a:t>
              </a:r>
              <a:r>
                <a:rPr lang="en-US" altLang="ko-KR" sz="800" b="1" dirty="0">
                  <a:ln>
                    <a:solidFill>
                      <a:srgbClr val="1758E3">
                        <a:alpha val="0"/>
                      </a:srgbClr>
                    </a:solidFill>
                  </a:ln>
                  <a:solidFill>
                    <a:schemeClr val="tx1">
                      <a:lumMod val="85000"/>
                      <a:lumOff val="15000"/>
                    </a:schemeClr>
                  </a:solidFill>
                  <a:latin typeface="+mn-ea"/>
                </a:rPr>
                <a:t>(2020)</a:t>
              </a:r>
              <a:endParaRPr lang="en-US" altLang="ko-KR" sz="1100" b="1" dirty="0">
                <a:ln>
                  <a:solidFill>
                    <a:srgbClr val="1758E3">
                      <a:alpha val="0"/>
                    </a:srgbClr>
                  </a:solidFill>
                </a:ln>
                <a:solidFill>
                  <a:schemeClr val="tx1">
                    <a:lumMod val="85000"/>
                    <a:lumOff val="15000"/>
                  </a:schemeClr>
                </a:solidFill>
                <a:latin typeface="+mn-ea"/>
              </a:endParaRPr>
            </a:p>
          </p:txBody>
        </p:sp>
        <p:sp>
          <p:nvSpPr>
            <p:cNvPr id="19" name="TextBox 18">
              <a:extLst>
                <a:ext uri="{FF2B5EF4-FFF2-40B4-BE49-F238E27FC236}">
                  <a16:creationId xmlns:a16="http://schemas.microsoft.com/office/drawing/2014/main" id="{B0B596D9-B3B4-1990-FA97-B7A527B4EC40}"/>
                </a:ext>
              </a:extLst>
            </p:cNvPr>
            <p:cNvSpPr txBox="1"/>
            <p:nvPr/>
          </p:nvSpPr>
          <p:spPr>
            <a:xfrm>
              <a:off x="3469575" y="2514070"/>
              <a:ext cx="910261" cy="169277"/>
            </a:xfrm>
            <a:prstGeom prst="rect">
              <a:avLst/>
            </a:prstGeom>
            <a:noFill/>
            <a:ln>
              <a:noFill/>
            </a:ln>
          </p:spPr>
          <p:txBody>
            <a:bodyPr wrap="square" lIns="0" tIns="0" rIns="0" bIns="0">
              <a:spAutoFit/>
            </a:bodyPr>
            <a:lstStyle/>
            <a:p>
              <a:pPr fontAlgn="ctr"/>
              <a:r>
                <a:rPr lang="en-US" altLang="ko-KR" sz="1100" b="1" dirty="0">
                  <a:ln>
                    <a:solidFill>
                      <a:srgbClr val="1758E3">
                        <a:alpha val="0"/>
                      </a:srgbClr>
                    </a:solidFill>
                  </a:ln>
                  <a:solidFill>
                    <a:schemeClr val="tx1">
                      <a:lumMod val="85000"/>
                      <a:lumOff val="15000"/>
                    </a:schemeClr>
                  </a:solidFill>
                  <a:latin typeface="+mn-ea"/>
                </a:rPr>
                <a:t>29.7</a:t>
              </a:r>
              <a:r>
                <a:rPr lang="ko-KR" altLang="en-US" sz="1100" b="1" dirty="0">
                  <a:ln>
                    <a:solidFill>
                      <a:srgbClr val="1758E3">
                        <a:alpha val="0"/>
                      </a:srgbClr>
                    </a:solidFill>
                  </a:ln>
                  <a:solidFill>
                    <a:schemeClr val="tx1">
                      <a:lumMod val="85000"/>
                      <a:lumOff val="15000"/>
                    </a:schemeClr>
                  </a:solidFill>
                  <a:latin typeface="+mn-ea"/>
                </a:rPr>
                <a:t>세 </a:t>
              </a:r>
              <a:r>
                <a:rPr lang="en-US" altLang="ko-KR" sz="800" b="1" dirty="0">
                  <a:ln>
                    <a:solidFill>
                      <a:srgbClr val="1758E3">
                        <a:alpha val="0"/>
                      </a:srgbClr>
                    </a:solidFill>
                  </a:ln>
                  <a:solidFill>
                    <a:schemeClr val="tx1">
                      <a:lumMod val="85000"/>
                      <a:lumOff val="15000"/>
                    </a:schemeClr>
                  </a:solidFill>
                  <a:latin typeface="+mn-ea"/>
                </a:rPr>
                <a:t>(2020)</a:t>
              </a:r>
              <a:endParaRPr lang="en-US" altLang="ko-KR" sz="1100" b="1" dirty="0">
                <a:ln>
                  <a:solidFill>
                    <a:srgbClr val="1758E3">
                      <a:alpha val="0"/>
                    </a:srgbClr>
                  </a:solidFill>
                </a:ln>
                <a:solidFill>
                  <a:schemeClr val="tx1">
                    <a:lumMod val="85000"/>
                    <a:lumOff val="15000"/>
                  </a:schemeClr>
                </a:solidFill>
                <a:latin typeface="+mn-ea"/>
              </a:endParaRPr>
            </a:p>
          </p:txBody>
        </p:sp>
        <p:sp>
          <p:nvSpPr>
            <p:cNvPr id="23" name="TextBox 22">
              <a:extLst>
                <a:ext uri="{FF2B5EF4-FFF2-40B4-BE49-F238E27FC236}">
                  <a16:creationId xmlns:a16="http://schemas.microsoft.com/office/drawing/2014/main" id="{51346911-AAB3-9BD4-9087-B859CF9F312C}"/>
                </a:ext>
              </a:extLst>
            </p:cNvPr>
            <p:cNvSpPr txBox="1"/>
            <p:nvPr/>
          </p:nvSpPr>
          <p:spPr>
            <a:xfrm>
              <a:off x="745281" y="3327649"/>
              <a:ext cx="1692000" cy="338554"/>
            </a:xfrm>
            <a:prstGeom prst="rect">
              <a:avLst/>
            </a:prstGeom>
            <a:noFill/>
            <a:ln>
              <a:noFill/>
            </a:ln>
          </p:spPr>
          <p:txBody>
            <a:bodyPr wrap="square" lIns="0" tIns="0" rIns="0" bIns="0">
              <a:spAutoFit/>
            </a:bodyPr>
            <a:lstStyle/>
            <a:p>
              <a:pPr fontAlgn="ctr"/>
              <a:r>
                <a:rPr lang="ko-KR" altLang="en-US" sz="1100" b="1" dirty="0">
                  <a:ln>
                    <a:solidFill>
                      <a:srgbClr val="1758E3">
                        <a:alpha val="0"/>
                      </a:srgbClr>
                    </a:solidFill>
                  </a:ln>
                  <a:solidFill>
                    <a:schemeClr val="tx1">
                      <a:lumMod val="85000"/>
                      <a:lumOff val="15000"/>
                    </a:schemeClr>
                  </a:solidFill>
                  <a:latin typeface="+mn-ea"/>
                </a:rPr>
                <a:t>남성</a:t>
              </a:r>
              <a:r>
                <a:rPr lang="en-US" altLang="ko-KR" sz="1100" b="1" dirty="0">
                  <a:ln>
                    <a:solidFill>
                      <a:srgbClr val="1758E3">
                        <a:alpha val="0"/>
                      </a:srgbClr>
                    </a:solidFill>
                  </a:ln>
                  <a:solidFill>
                    <a:schemeClr val="tx1">
                      <a:lumMod val="85000"/>
                      <a:lumOff val="15000"/>
                    </a:schemeClr>
                  </a:solidFill>
                  <a:latin typeface="+mn-ea"/>
                </a:rPr>
                <a:t>: 70.1</a:t>
              </a:r>
              <a:r>
                <a:rPr lang="ko-KR" altLang="en-US" sz="1100" b="1" dirty="0">
                  <a:ln>
                    <a:solidFill>
                      <a:srgbClr val="1758E3">
                        <a:alpha val="0"/>
                      </a:srgbClr>
                    </a:solidFill>
                  </a:ln>
                  <a:solidFill>
                    <a:schemeClr val="tx1">
                      <a:lumMod val="85000"/>
                      <a:lumOff val="15000"/>
                    </a:schemeClr>
                  </a:solidFill>
                  <a:latin typeface="+mn-ea"/>
                </a:rPr>
                <a:t>세 </a:t>
              </a:r>
              <a:r>
                <a:rPr lang="en-US" altLang="ko-KR" sz="800" b="1" dirty="0">
                  <a:ln>
                    <a:solidFill>
                      <a:srgbClr val="1758E3">
                        <a:alpha val="0"/>
                      </a:srgbClr>
                    </a:solidFill>
                  </a:ln>
                  <a:solidFill>
                    <a:schemeClr val="tx1">
                      <a:lumMod val="85000"/>
                      <a:lumOff val="15000"/>
                    </a:schemeClr>
                  </a:solidFill>
                  <a:latin typeface="+mn-ea"/>
                </a:rPr>
                <a:t>(2020)</a:t>
              </a:r>
            </a:p>
            <a:p>
              <a:pPr fontAlgn="ctr"/>
              <a:r>
                <a:rPr lang="ko-KR" altLang="en-US" sz="1100" b="1" dirty="0">
                  <a:ln>
                    <a:solidFill>
                      <a:srgbClr val="1758E3">
                        <a:alpha val="0"/>
                      </a:srgbClr>
                    </a:solidFill>
                  </a:ln>
                  <a:solidFill>
                    <a:schemeClr val="tx1">
                      <a:lumMod val="85000"/>
                      <a:lumOff val="15000"/>
                    </a:schemeClr>
                  </a:solidFill>
                  <a:latin typeface="+mn-ea"/>
                </a:rPr>
                <a:t>여성</a:t>
              </a:r>
              <a:r>
                <a:rPr lang="en-US" altLang="ko-KR" sz="1100" b="1" dirty="0">
                  <a:ln>
                    <a:solidFill>
                      <a:srgbClr val="1758E3">
                        <a:alpha val="0"/>
                      </a:srgbClr>
                    </a:solidFill>
                  </a:ln>
                  <a:solidFill>
                    <a:schemeClr val="tx1">
                      <a:lumMod val="85000"/>
                      <a:lumOff val="15000"/>
                    </a:schemeClr>
                  </a:solidFill>
                  <a:latin typeface="+mn-ea"/>
                </a:rPr>
                <a:t>: 74.6</a:t>
              </a:r>
              <a:r>
                <a:rPr lang="ko-KR" altLang="en-US" sz="1100" b="1" dirty="0">
                  <a:ln>
                    <a:solidFill>
                      <a:srgbClr val="1758E3">
                        <a:alpha val="0"/>
                      </a:srgbClr>
                    </a:solidFill>
                  </a:ln>
                  <a:solidFill>
                    <a:schemeClr val="tx1">
                      <a:lumMod val="85000"/>
                      <a:lumOff val="15000"/>
                    </a:schemeClr>
                  </a:solidFill>
                  <a:latin typeface="+mn-ea"/>
                </a:rPr>
                <a:t>세 </a:t>
              </a:r>
              <a:r>
                <a:rPr lang="en-US" altLang="ko-KR" sz="800" b="1" dirty="0">
                  <a:ln>
                    <a:solidFill>
                      <a:srgbClr val="1758E3">
                        <a:alpha val="0"/>
                      </a:srgbClr>
                    </a:solidFill>
                  </a:ln>
                  <a:solidFill>
                    <a:schemeClr val="tx1">
                      <a:lumMod val="85000"/>
                      <a:lumOff val="15000"/>
                    </a:schemeClr>
                  </a:solidFill>
                  <a:latin typeface="+mn-ea"/>
                </a:rPr>
                <a:t>(2020)</a:t>
              </a:r>
              <a:endParaRPr lang="en-US" altLang="ko-KR" sz="1100" b="1" dirty="0">
                <a:ln>
                  <a:solidFill>
                    <a:srgbClr val="1758E3">
                      <a:alpha val="0"/>
                    </a:srgbClr>
                  </a:solidFill>
                </a:ln>
                <a:solidFill>
                  <a:schemeClr val="tx1">
                    <a:lumMod val="85000"/>
                    <a:lumOff val="15000"/>
                  </a:schemeClr>
                </a:solidFill>
                <a:latin typeface="+mn-ea"/>
              </a:endParaRPr>
            </a:p>
          </p:txBody>
        </p:sp>
        <p:sp>
          <p:nvSpPr>
            <p:cNvPr id="26" name="TextBox 25">
              <a:extLst>
                <a:ext uri="{FF2B5EF4-FFF2-40B4-BE49-F238E27FC236}">
                  <a16:creationId xmlns:a16="http://schemas.microsoft.com/office/drawing/2014/main" id="{CA5C2305-45E9-8058-9B9B-BEE548671F95}"/>
                </a:ext>
              </a:extLst>
            </p:cNvPr>
            <p:cNvSpPr txBox="1"/>
            <p:nvPr/>
          </p:nvSpPr>
          <p:spPr>
            <a:xfrm>
              <a:off x="2463751" y="3327649"/>
              <a:ext cx="1296000" cy="169277"/>
            </a:xfrm>
            <a:prstGeom prst="rect">
              <a:avLst/>
            </a:prstGeom>
            <a:noFill/>
            <a:ln>
              <a:noFill/>
            </a:ln>
          </p:spPr>
          <p:txBody>
            <a:bodyPr wrap="square" lIns="0" tIns="0" rIns="0" bIns="0">
              <a:spAutoFit/>
            </a:bodyPr>
            <a:lstStyle/>
            <a:p>
              <a:pPr fontAlgn="ctr"/>
              <a:r>
                <a:rPr lang="en-US" altLang="ko-KR" sz="1100" b="1" dirty="0">
                  <a:ln>
                    <a:solidFill>
                      <a:srgbClr val="1758E3">
                        <a:alpha val="0"/>
                      </a:srgbClr>
                    </a:solidFill>
                  </a:ln>
                  <a:solidFill>
                    <a:schemeClr val="tx1">
                      <a:lumMod val="85000"/>
                      <a:lumOff val="15000"/>
                    </a:schemeClr>
                  </a:solidFill>
                  <a:latin typeface="+mn-ea"/>
                </a:rPr>
                <a:t>15.4</a:t>
              </a:r>
              <a:r>
                <a:rPr lang="ko-KR" altLang="en-US" sz="1100" b="1" dirty="0">
                  <a:ln>
                    <a:solidFill>
                      <a:srgbClr val="1758E3">
                        <a:alpha val="0"/>
                      </a:srgbClr>
                    </a:solidFill>
                  </a:ln>
                  <a:solidFill>
                    <a:schemeClr val="tx1">
                      <a:lumMod val="85000"/>
                      <a:lumOff val="15000"/>
                    </a:schemeClr>
                  </a:solidFill>
                  <a:latin typeface="+mn-ea"/>
                </a:rPr>
                <a:t>천만 명 </a:t>
              </a:r>
              <a:r>
                <a:rPr lang="en-US" altLang="ko-KR" sz="800" b="1" dirty="0">
                  <a:ln>
                    <a:solidFill>
                      <a:srgbClr val="1758E3">
                        <a:alpha val="0"/>
                      </a:srgbClr>
                    </a:solidFill>
                  </a:ln>
                  <a:solidFill>
                    <a:schemeClr val="tx1">
                      <a:lumMod val="85000"/>
                      <a:lumOff val="15000"/>
                    </a:schemeClr>
                  </a:solidFill>
                  <a:latin typeface="+mn-ea"/>
                </a:rPr>
                <a:t>(56.4%)</a:t>
              </a:r>
              <a:endParaRPr lang="en-US" altLang="ko-KR" sz="1100" b="1" dirty="0">
                <a:ln>
                  <a:solidFill>
                    <a:srgbClr val="1758E3">
                      <a:alpha val="0"/>
                    </a:srgbClr>
                  </a:solidFill>
                </a:ln>
                <a:solidFill>
                  <a:schemeClr val="tx1">
                    <a:lumMod val="85000"/>
                    <a:lumOff val="15000"/>
                  </a:schemeClr>
                </a:solidFill>
                <a:latin typeface="+mn-ea"/>
              </a:endParaRPr>
            </a:p>
          </p:txBody>
        </p:sp>
        <p:sp>
          <p:nvSpPr>
            <p:cNvPr id="29" name="TextBox 28">
              <a:extLst>
                <a:ext uri="{FF2B5EF4-FFF2-40B4-BE49-F238E27FC236}">
                  <a16:creationId xmlns:a16="http://schemas.microsoft.com/office/drawing/2014/main" id="{7DED33FD-62D3-5D42-62D5-9D315E334DBF}"/>
                </a:ext>
              </a:extLst>
            </p:cNvPr>
            <p:cNvSpPr txBox="1"/>
            <p:nvPr/>
          </p:nvSpPr>
          <p:spPr>
            <a:xfrm>
              <a:off x="745281" y="4317178"/>
              <a:ext cx="1764000" cy="474489"/>
            </a:xfrm>
            <a:prstGeom prst="rect">
              <a:avLst/>
            </a:prstGeom>
            <a:noFill/>
            <a:ln>
              <a:noFill/>
            </a:ln>
          </p:spPr>
          <p:txBody>
            <a:bodyPr wrap="square" lIns="0" tIns="0" rIns="0" bIns="0">
              <a:spAutoFit/>
            </a:bodyPr>
            <a:lstStyle>
              <a:defPPr>
                <a:defRPr lang="en-US"/>
              </a:defPPr>
              <a:lvl1pPr fontAlgn="ctr">
                <a:spcAft>
                  <a:spcPts val="100"/>
                </a:spcAft>
                <a:defRPr kumimoji="0" sz="1200" b="1" i="0" u="none" strike="noStrike" normalizeH="0" baseline="0">
                  <a:ln>
                    <a:solidFill>
                      <a:srgbClr val="1758E3">
                        <a:alpha val="0"/>
                      </a:srgbClr>
                    </a:solidFill>
                  </a:ln>
                  <a:solidFill>
                    <a:schemeClr val="tx1">
                      <a:lumMod val="85000"/>
                      <a:lumOff val="15000"/>
                    </a:schemeClr>
                  </a:solidFill>
                  <a:uLnTx/>
                  <a:uFillTx/>
                  <a:latin typeface="+mn-ea"/>
                </a:defRPr>
              </a:lvl1pPr>
            </a:lstStyle>
            <a:p>
              <a:pPr fontAlgn="ctr"/>
              <a:r>
                <a:rPr lang="ko-KR" altLang="en-US" sz="1100" b="1" dirty="0">
                  <a:ln>
                    <a:solidFill>
                      <a:srgbClr val="1758E3">
                        <a:alpha val="0"/>
                      </a:srgbClr>
                    </a:solidFill>
                  </a:ln>
                  <a:solidFill>
                    <a:schemeClr val="tx1">
                      <a:lumMod val="85000"/>
                      <a:lumOff val="15000"/>
                    </a:schemeClr>
                  </a:solidFill>
                  <a:latin typeface="+mn-ea"/>
                </a:rPr>
                <a:t>생명</a:t>
              </a:r>
              <a:r>
                <a:rPr lang="en-US" altLang="ko-KR" sz="1100" b="1" dirty="0">
                  <a:ln>
                    <a:solidFill>
                      <a:srgbClr val="1758E3">
                        <a:alpha val="0"/>
                      </a:srgbClr>
                    </a:solidFill>
                  </a:ln>
                  <a:solidFill>
                    <a:schemeClr val="tx1">
                      <a:lumMod val="85000"/>
                      <a:lumOff val="15000"/>
                    </a:schemeClr>
                  </a:solidFill>
                  <a:latin typeface="+mn-ea"/>
                </a:rPr>
                <a:t>: 204.8</a:t>
              </a:r>
              <a:r>
                <a:rPr lang="ko-KR" altLang="en-US" sz="1100" b="1" dirty="0">
                  <a:ln>
                    <a:solidFill>
                      <a:srgbClr val="1758E3">
                        <a:alpha val="0"/>
                      </a:srgbClr>
                    </a:solidFill>
                  </a:ln>
                  <a:solidFill>
                    <a:schemeClr val="tx1">
                      <a:lumMod val="85000"/>
                      <a:lumOff val="15000"/>
                    </a:schemeClr>
                  </a:solidFill>
                  <a:latin typeface="+mn-ea"/>
                </a:rPr>
                <a:t>조 </a:t>
              </a:r>
              <a:r>
                <a:rPr lang="ko-KR" altLang="en-US" sz="1100" b="1" dirty="0" err="1">
                  <a:ln>
                    <a:solidFill>
                      <a:srgbClr val="1758E3">
                        <a:alpha val="0"/>
                      </a:srgbClr>
                    </a:solidFill>
                  </a:ln>
                  <a:solidFill>
                    <a:schemeClr val="tx1">
                      <a:lumMod val="85000"/>
                      <a:lumOff val="15000"/>
                    </a:schemeClr>
                  </a:solidFill>
                  <a:latin typeface="+mn-ea"/>
                </a:rPr>
                <a:t>루피아</a:t>
              </a:r>
              <a:r>
                <a:rPr lang="ko-KR" altLang="en-US" sz="1100" b="1" dirty="0">
                  <a:ln>
                    <a:solidFill>
                      <a:srgbClr val="1758E3">
                        <a:alpha val="0"/>
                      </a:srgbClr>
                    </a:solidFill>
                  </a:ln>
                  <a:solidFill>
                    <a:schemeClr val="tx1">
                      <a:lumMod val="85000"/>
                      <a:lumOff val="15000"/>
                    </a:schemeClr>
                  </a:solidFill>
                  <a:latin typeface="+mn-ea"/>
                </a:rPr>
                <a:t> </a:t>
              </a:r>
              <a:r>
                <a:rPr lang="en-US" altLang="ko-KR" sz="800" b="1" dirty="0">
                  <a:ln>
                    <a:solidFill>
                      <a:srgbClr val="1758E3">
                        <a:alpha val="0"/>
                      </a:srgbClr>
                    </a:solidFill>
                  </a:ln>
                  <a:solidFill>
                    <a:schemeClr val="tx1">
                      <a:lumMod val="85000"/>
                      <a:lumOff val="15000"/>
                    </a:schemeClr>
                  </a:solidFill>
                  <a:latin typeface="+mn-ea"/>
                </a:rPr>
                <a:t>(2021)</a:t>
              </a:r>
            </a:p>
            <a:p>
              <a:pPr fontAlgn="ctr"/>
              <a:r>
                <a:rPr lang="ko-KR" altLang="en-US" sz="1100" b="1" dirty="0">
                  <a:ln>
                    <a:solidFill>
                      <a:srgbClr val="1758E3">
                        <a:alpha val="0"/>
                      </a:srgbClr>
                    </a:solidFill>
                  </a:ln>
                  <a:solidFill>
                    <a:schemeClr val="tx1">
                      <a:lumMod val="85000"/>
                      <a:lumOff val="15000"/>
                    </a:schemeClr>
                  </a:solidFill>
                  <a:latin typeface="+mn-ea"/>
                </a:rPr>
                <a:t>손해</a:t>
              </a:r>
              <a:r>
                <a:rPr lang="en-US" altLang="ko-KR" sz="1100" b="1" dirty="0">
                  <a:ln>
                    <a:solidFill>
                      <a:srgbClr val="1758E3">
                        <a:alpha val="0"/>
                      </a:srgbClr>
                    </a:solidFill>
                  </a:ln>
                  <a:solidFill>
                    <a:schemeClr val="tx1">
                      <a:lumMod val="85000"/>
                      <a:lumOff val="15000"/>
                    </a:schemeClr>
                  </a:solidFill>
                  <a:latin typeface="+mn-ea"/>
                </a:rPr>
                <a:t>·</a:t>
              </a:r>
              <a:r>
                <a:rPr lang="ko-KR" altLang="en-US" sz="1100" b="1" dirty="0">
                  <a:ln>
                    <a:solidFill>
                      <a:srgbClr val="1758E3">
                        <a:alpha val="0"/>
                      </a:srgbClr>
                    </a:solidFill>
                  </a:ln>
                  <a:solidFill>
                    <a:schemeClr val="tx1">
                      <a:lumMod val="85000"/>
                      <a:lumOff val="15000"/>
                    </a:schemeClr>
                  </a:solidFill>
                  <a:latin typeface="+mn-ea"/>
                </a:rPr>
                <a:t>재보험</a:t>
              </a:r>
              <a:r>
                <a:rPr lang="en-US" altLang="ko-KR" sz="1100" b="1" dirty="0">
                  <a:ln>
                    <a:solidFill>
                      <a:srgbClr val="1758E3">
                        <a:alpha val="0"/>
                      </a:srgbClr>
                    </a:solidFill>
                  </a:ln>
                  <a:solidFill>
                    <a:schemeClr val="tx1">
                      <a:lumMod val="85000"/>
                      <a:lumOff val="15000"/>
                    </a:schemeClr>
                  </a:solidFill>
                  <a:latin typeface="+mn-ea"/>
                </a:rPr>
                <a:t>: 91.1</a:t>
              </a:r>
              <a:r>
                <a:rPr lang="ko-KR" altLang="en-US" sz="1100" b="1" dirty="0">
                  <a:ln>
                    <a:solidFill>
                      <a:srgbClr val="1758E3">
                        <a:alpha val="0"/>
                      </a:srgbClr>
                    </a:solidFill>
                  </a:ln>
                  <a:solidFill>
                    <a:schemeClr val="tx1">
                      <a:lumMod val="85000"/>
                      <a:lumOff val="15000"/>
                    </a:schemeClr>
                  </a:solidFill>
                  <a:latin typeface="+mn-ea"/>
                </a:rPr>
                <a:t>억 </a:t>
              </a:r>
              <a:r>
                <a:rPr lang="ko-KR" altLang="en-US" sz="1100" b="1" dirty="0" err="1">
                  <a:ln>
                    <a:solidFill>
                      <a:srgbClr val="1758E3">
                        <a:alpha val="0"/>
                      </a:srgbClr>
                    </a:solidFill>
                  </a:ln>
                  <a:solidFill>
                    <a:schemeClr val="tx1">
                      <a:lumMod val="85000"/>
                      <a:lumOff val="15000"/>
                    </a:schemeClr>
                  </a:solidFill>
                  <a:latin typeface="+mn-ea"/>
                </a:rPr>
                <a:t>루피아</a:t>
              </a:r>
              <a:r>
                <a:rPr lang="ko-KR" altLang="en-US" sz="1100" b="1" dirty="0">
                  <a:ln>
                    <a:solidFill>
                      <a:srgbClr val="1758E3">
                        <a:alpha val="0"/>
                      </a:srgbClr>
                    </a:solidFill>
                  </a:ln>
                  <a:solidFill>
                    <a:schemeClr val="tx1">
                      <a:lumMod val="85000"/>
                      <a:lumOff val="15000"/>
                    </a:schemeClr>
                  </a:solidFill>
                  <a:latin typeface="+mn-ea"/>
                </a:rPr>
                <a:t> </a:t>
              </a:r>
              <a:r>
                <a:rPr lang="en-US" altLang="ko-KR" sz="800" b="1" dirty="0">
                  <a:ln>
                    <a:solidFill>
                      <a:srgbClr val="1758E3">
                        <a:alpha val="0"/>
                      </a:srgbClr>
                    </a:solidFill>
                  </a:ln>
                  <a:solidFill>
                    <a:schemeClr val="tx1">
                      <a:lumMod val="85000"/>
                      <a:lumOff val="15000"/>
                    </a:schemeClr>
                  </a:solidFill>
                  <a:latin typeface="+mn-ea"/>
                </a:rPr>
                <a:t>(2021)</a:t>
              </a:r>
              <a:endParaRPr lang="en-US" altLang="ko-KR" sz="1100" b="1" dirty="0">
                <a:ln>
                  <a:solidFill>
                    <a:srgbClr val="1758E3">
                      <a:alpha val="0"/>
                    </a:srgbClr>
                  </a:solidFill>
                </a:ln>
                <a:solidFill>
                  <a:schemeClr val="tx1">
                    <a:lumMod val="85000"/>
                    <a:lumOff val="15000"/>
                  </a:schemeClr>
                </a:solidFill>
                <a:latin typeface="+mn-ea"/>
              </a:endParaRPr>
            </a:p>
          </p:txBody>
        </p:sp>
        <p:sp>
          <p:nvSpPr>
            <p:cNvPr id="32" name="TextBox 31">
              <a:extLst>
                <a:ext uri="{FF2B5EF4-FFF2-40B4-BE49-F238E27FC236}">
                  <a16:creationId xmlns:a16="http://schemas.microsoft.com/office/drawing/2014/main" id="{C9DD466C-3AD9-97D2-4DB1-7917EDCADF2A}"/>
                </a:ext>
              </a:extLst>
            </p:cNvPr>
            <p:cNvSpPr txBox="1"/>
            <p:nvPr/>
          </p:nvSpPr>
          <p:spPr>
            <a:xfrm>
              <a:off x="2463751" y="4317178"/>
              <a:ext cx="1440000" cy="351378"/>
            </a:xfrm>
            <a:prstGeom prst="rect">
              <a:avLst/>
            </a:prstGeom>
            <a:noFill/>
            <a:ln>
              <a:noFill/>
            </a:ln>
          </p:spPr>
          <p:txBody>
            <a:bodyPr wrap="square" lIns="0" tIns="0" rIns="0" bIns="0">
              <a:spAutoFit/>
            </a:bodyPr>
            <a:lstStyle>
              <a:defPPr>
                <a:defRPr lang="en-US"/>
              </a:defPPr>
              <a:lvl1pPr fontAlgn="ctr">
                <a:spcAft>
                  <a:spcPts val="100"/>
                </a:spcAft>
                <a:defRPr kumimoji="0" sz="1200" b="1" i="0" u="none" strike="noStrike" normalizeH="0" baseline="0">
                  <a:ln>
                    <a:solidFill>
                      <a:srgbClr val="1758E3">
                        <a:alpha val="0"/>
                      </a:srgbClr>
                    </a:solidFill>
                  </a:ln>
                  <a:solidFill>
                    <a:schemeClr val="tx1">
                      <a:lumMod val="85000"/>
                      <a:lumOff val="15000"/>
                    </a:schemeClr>
                  </a:solidFill>
                  <a:uLnTx/>
                  <a:uFillTx/>
                  <a:latin typeface="+mn-ea"/>
                </a:defRPr>
              </a:lvl1pPr>
            </a:lstStyle>
            <a:p>
              <a:pPr fontAlgn="ctr"/>
              <a:r>
                <a:rPr lang="ko-KR" altLang="en-US" sz="1100" b="1" dirty="0">
                  <a:ln>
                    <a:solidFill>
                      <a:srgbClr val="1758E3">
                        <a:alpha val="0"/>
                      </a:srgbClr>
                    </a:solidFill>
                  </a:ln>
                  <a:solidFill>
                    <a:schemeClr val="tx1">
                      <a:lumMod val="85000"/>
                      <a:lumOff val="15000"/>
                    </a:schemeClr>
                  </a:solidFill>
                  <a:latin typeface="+mn-ea"/>
                </a:rPr>
                <a:t>생명</a:t>
              </a:r>
              <a:r>
                <a:rPr lang="en-US" altLang="ko-KR" sz="1100" b="1" dirty="0">
                  <a:ln>
                    <a:solidFill>
                      <a:srgbClr val="1758E3">
                        <a:alpha val="0"/>
                      </a:srgbClr>
                    </a:solidFill>
                  </a:ln>
                  <a:solidFill>
                    <a:schemeClr val="tx1">
                      <a:lumMod val="85000"/>
                      <a:lumOff val="15000"/>
                    </a:schemeClr>
                  </a:solidFill>
                  <a:latin typeface="+mn-ea"/>
                </a:rPr>
                <a:t>: 0.4% </a:t>
              </a:r>
              <a:r>
                <a:rPr lang="en-US" altLang="ko-KR" sz="800" b="1" dirty="0">
                  <a:ln>
                    <a:solidFill>
                      <a:srgbClr val="1758E3">
                        <a:alpha val="0"/>
                      </a:srgbClr>
                    </a:solidFill>
                  </a:ln>
                  <a:solidFill>
                    <a:schemeClr val="tx1">
                      <a:lumMod val="85000"/>
                      <a:lumOff val="15000"/>
                    </a:schemeClr>
                  </a:solidFill>
                  <a:latin typeface="+mn-ea"/>
                </a:rPr>
                <a:t>(2021)</a:t>
              </a:r>
            </a:p>
            <a:p>
              <a:pPr fontAlgn="ctr"/>
              <a:r>
                <a:rPr lang="ko-KR" altLang="en-US" sz="1100" b="1" dirty="0">
                  <a:ln>
                    <a:solidFill>
                      <a:srgbClr val="1758E3">
                        <a:alpha val="0"/>
                      </a:srgbClr>
                    </a:solidFill>
                  </a:ln>
                  <a:solidFill>
                    <a:schemeClr val="tx1">
                      <a:lumMod val="85000"/>
                      <a:lumOff val="15000"/>
                    </a:schemeClr>
                  </a:solidFill>
                  <a:latin typeface="+mn-ea"/>
                </a:rPr>
                <a:t>손해</a:t>
              </a:r>
              <a:r>
                <a:rPr lang="en-US" altLang="ko-KR" sz="1100" b="1" dirty="0">
                  <a:ln>
                    <a:solidFill>
                      <a:srgbClr val="1758E3">
                        <a:alpha val="0"/>
                      </a:srgbClr>
                    </a:solidFill>
                  </a:ln>
                  <a:solidFill>
                    <a:schemeClr val="tx1">
                      <a:lumMod val="85000"/>
                      <a:lumOff val="15000"/>
                    </a:schemeClr>
                  </a:solidFill>
                  <a:latin typeface="+mn-ea"/>
                </a:rPr>
                <a:t>: 0.2% </a:t>
              </a:r>
              <a:r>
                <a:rPr lang="en-US" altLang="ko-KR" sz="800" b="1" dirty="0">
                  <a:ln>
                    <a:solidFill>
                      <a:srgbClr val="1758E3">
                        <a:alpha val="0"/>
                      </a:srgbClr>
                    </a:solidFill>
                  </a:ln>
                  <a:solidFill>
                    <a:schemeClr val="tx1">
                      <a:lumMod val="85000"/>
                      <a:lumOff val="15000"/>
                    </a:schemeClr>
                  </a:solidFill>
                  <a:latin typeface="+mn-ea"/>
                </a:rPr>
                <a:t>(2021) </a:t>
              </a:r>
              <a:endParaRPr lang="en-US" altLang="ko-KR" sz="1100" b="1" dirty="0">
                <a:ln>
                  <a:solidFill>
                    <a:srgbClr val="1758E3">
                      <a:alpha val="0"/>
                    </a:srgbClr>
                  </a:solidFill>
                </a:ln>
                <a:solidFill>
                  <a:schemeClr val="tx1">
                    <a:lumMod val="85000"/>
                    <a:lumOff val="15000"/>
                  </a:schemeClr>
                </a:solidFill>
                <a:latin typeface="+mn-ea"/>
              </a:endParaRPr>
            </a:p>
          </p:txBody>
        </p:sp>
        <p:sp>
          <p:nvSpPr>
            <p:cNvPr id="35" name="TextBox 34">
              <a:extLst>
                <a:ext uri="{FF2B5EF4-FFF2-40B4-BE49-F238E27FC236}">
                  <a16:creationId xmlns:a16="http://schemas.microsoft.com/office/drawing/2014/main" id="{0B4072BD-2416-4A9C-C393-1F41F433574B}"/>
                </a:ext>
              </a:extLst>
            </p:cNvPr>
            <p:cNvSpPr txBox="1"/>
            <p:nvPr/>
          </p:nvSpPr>
          <p:spPr>
            <a:xfrm>
              <a:off x="745281" y="5329047"/>
              <a:ext cx="1404000" cy="351378"/>
            </a:xfrm>
            <a:prstGeom prst="rect">
              <a:avLst/>
            </a:prstGeom>
            <a:noFill/>
            <a:ln>
              <a:noFill/>
            </a:ln>
          </p:spPr>
          <p:txBody>
            <a:bodyPr wrap="square" lIns="0" tIns="0" rIns="0" bIns="0">
              <a:spAutoFit/>
            </a:bodyPr>
            <a:lstStyle>
              <a:defPPr>
                <a:defRPr lang="en-US"/>
              </a:defPPr>
              <a:lvl1pPr fontAlgn="ctr">
                <a:spcAft>
                  <a:spcPts val="100"/>
                </a:spcAft>
                <a:defRPr kumimoji="0" sz="1200" b="1" i="0" u="none" strike="noStrike" normalizeH="0" baseline="0">
                  <a:ln>
                    <a:solidFill>
                      <a:srgbClr val="1758E3">
                        <a:alpha val="0"/>
                      </a:srgbClr>
                    </a:solidFill>
                  </a:ln>
                  <a:solidFill>
                    <a:schemeClr val="tx1">
                      <a:lumMod val="85000"/>
                      <a:lumOff val="15000"/>
                    </a:schemeClr>
                  </a:solidFill>
                  <a:uLnTx/>
                  <a:uFillTx/>
                  <a:latin typeface="+mn-ea"/>
                </a:defRPr>
              </a:lvl1pPr>
            </a:lstStyle>
            <a:p>
              <a:pPr fontAlgn="ctr"/>
              <a:r>
                <a:rPr lang="ko-KR" altLang="en-US" sz="1100" b="1" dirty="0">
                  <a:ln>
                    <a:solidFill>
                      <a:srgbClr val="1758E3">
                        <a:alpha val="0"/>
                      </a:srgbClr>
                    </a:solidFill>
                  </a:ln>
                  <a:solidFill>
                    <a:schemeClr val="tx1">
                      <a:lumMod val="85000"/>
                      <a:lumOff val="15000"/>
                    </a:schemeClr>
                  </a:solidFill>
                  <a:latin typeface="+mn-ea"/>
                </a:rPr>
                <a:t>생명</a:t>
              </a:r>
              <a:r>
                <a:rPr lang="en-US" altLang="ko-KR" sz="1100" b="1" dirty="0">
                  <a:ln>
                    <a:solidFill>
                      <a:srgbClr val="1758E3">
                        <a:alpha val="0"/>
                      </a:srgbClr>
                    </a:solidFill>
                  </a:ln>
                  <a:solidFill>
                    <a:schemeClr val="tx1">
                      <a:lumMod val="85000"/>
                      <a:lumOff val="15000"/>
                    </a:schemeClr>
                  </a:solidFill>
                  <a:latin typeface="+mn-ea"/>
                </a:rPr>
                <a:t>: 48</a:t>
              </a:r>
              <a:r>
                <a:rPr lang="ko-KR" altLang="en-US" sz="1100" b="1" dirty="0">
                  <a:ln>
                    <a:solidFill>
                      <a:srgbClr val="1758E3">
                        <a:alpha val="0"/>
                      </a:srgbClr>
                    </a:solidFill>
                  </a:ln>
                  <a:solidFill>
                    <a:schemeClr val="tx1">
                      <a:lumMod val="85000"/>
                      <a:lumOff val="15000"/>
                    </a:schemeClr>
                  </a:solidFill>
                  <a:latin typeface="+mn-ea"/>
                </a:rPr>
                <a:t>달러 </a:t>
              </a:r>
              <a:r>
                <a:rPr lang="en-US" altLang="ko-KR" sz="800" b="1" dirty="0">
                  <a:ln>
                    <a:solidFill>
                      <a:srgbClr val="1758E3">
                        <a:alpha val="0"/>
                      </a:srgbClr>
                    </a:solidFill>
                  </a:ln>
                  <a:solidFill>
                    <a:schemeClr val="tx1">
                      <a:lumMod val="85000"/>
                      <a:lumOff val="15000"/>
                    </a:schemeClr>
                  </a:solidFill>
                  <a:latin typeface="+mn-ea"/>
                </a:rPr>
                <a:t>(2021)</a:t>
              </a:r>
            </a:p>
            <a:p>
              <a:pPr fontAlgn="ctr"/>
              <a:r>
                <a:rPr lang="ko-KR" altLang="en-US" sz="1100" b="1" dirty="0">
                  <a:ln>
                    <a:solidFill>
                      <a:srgbClr val="1758E3">
                        <a:alpha val="0"/>
                      </a:srgbClr>
                    </a:solidFill>
                  </a:ln>
                  <a:solidFill>
                    <a:schemeClr val="tx1">
                      <a:lumMod val="85000"/>
                      <a:lumOff val="15000"/>
                    </a:schemeClr>
                  </a:solidFill>
                  <a:latin typeface="+mn-ea"/>
                </a:rPr>
                <a:t>손해</a:t>
              </a:r>
              <a:r>
                <a:rPr lang="en-US" altLang="ko-KR" sz="1100" b="1" dirty="0">
                  <a:ln>
                    <a:solidFill>
                      <a:srgbClr val="1758E3">
                        <a:alpha val="0"/>
                      </a:srgbClr>
                    </a:solidFill>
                  </a:ln>
                  <a:solidFill>
                    <a:schemeClr val="tx1">
                      <a:lumMod val="85000"/>
                      <a:lumOff val="15000"/>
                    </a:schemeClr>
                  </a:solidFill>
                  <a:latin typeface="+mn-ea"/>
                </a:rPr>
                <a:t>: 22</a:t>
              </a:r>
              <a:r>
                <a:rPr lang="ko-KR" altLang="en-US" sz="1100" b="1" dirty="0">
                  <a:ln>
                    <a:solidFill>
                      <a:srgbClr val="1758E3">
                        <a:alpha val="0"/>
                      </a:srgbClr>
                    </a:solidFill>
                  </a:ln>
                  <a:solidFill>
                    <a:schemeClr val="tx1">
                      <a:lumMod val="85000"/>
                      <a:lumOff val="15000"/>
                    </a:schemeClr>
                  </a:solidFill>
                  <a:latin typeface="+mn-ea"/>
                </a:rPr>
                <a:t>달러 </a:t>
              </a:r>
              <a:r>
                <a:rPr lang="en-US" altLang="ko-KR" sz="800" b="1" dirty="0">
                  <a:ln>
                    <a:solidFill>
                      <a:srgbClr val="1758E3">
                        <a:alpha val="0"/>
                      </a:srgbClr>
                    </a:solidFill>
                  </a:ln>
                  <a:solidFill>
                    <a:schemeClr val="tx1">
                      <a:lumMod val="85000"/>
                      <a:lumOff val="15000"/>
                    </a:schemeClr>
                  </a:solidFill>
                  <a:latin typeface="+mn-ea"/>
                </a:rPr>
                <a:t>(2021)</a:t>
              </a:r>
              <a:endParaRPr lang="en-US" altLang="ko-KR" sz="1100" b="1" dirty="0">
                <a:ln>
                  <a:solidFill>
                    <a:srgbClr val="1758E3">
                      <a:alpha val="0"/>
                    </a:srgbClr>
                  </a:solidFill>
                </a:ln>
                <a:solidFill>
                  <a:schemeClr val="tx1">
                    <a:lumMod val="85000"/>
                    <a:lumOff val="15000"/>
                  </a:schemeClr>
                </a:solidFill>
                <a:latin typeface="+mn-ea"/>
              </a:endParaRPr>
            </a:p>
          </p:txBody>
        </p:sp>
        <p:sp>
          <p:nvSpPr>
            <p:cNvPr id="38" name="TextBox 37">
              <a:extLst>
                <a:ext uri="{FF2B5EF4-FFF2-40B4-BE49-F238E27FC236}">
                  <a16:creationId xmlns:a16="http://schemas.microsoft.com/office/drawing/2014/main" id="{FC676CBE-58E6-984E-3AC9-DD84EBFBD2ED}"/>
                </a:ext>
              </a:extLst>
            </p:cNvPr>
            <p:cNvSpPr txBox="1"/>
            <p:nvPr/>
          </p:nvSpPr>
          <p:spPr>
            <a:xfrm>
              <a:off x="2463751" y="5329047"/>
              <a:ext cx="1224000" cy="351378"/>
            </a:xfrm>
            <a:prstGeom prst="rect">
              <a:avLst/>
            </a:prstGeom>
            <a:noFill/>
            <a:ln>
              <a:noFill/>
            </a:ln>
          </p:spPr>
          <p:txBody>
            <a:bodyPr wrap="square" lIns="0" tIns="0" rIns="0" bIns="0">
              <a:spAutoFit/>
            </a:bodyPr>
            <a:lstStyle>
              <a:defPPr>
                <a:defRPr lang="en-US"/>
              </a:defPPr>
              <a:lvl1pPr fontAlgn="ctr">
                <a:spcAft>
                  <a:spcPts val="100"/>
                </a:spcAft>
                <a:defRPr kumimoji="0" sz="1200" b="1" i="0" u="none" strike="noStrike" normalizeH="0" baseline="0">
                  <a:ln>
                    <a:solidFill>
                      <a:srgbClr val="1758E3">
                        <a:alpha val="0"/>
                      </a:srgbClr>
                    </a:solidFill>
                  </a:ln>
                  <a:solidFill>
                    <a:schemeClr val="tx1">
                      <a:lumMod val="85000"/>
                      <a:lumOff val="15000"/>
                    </a:schemeClr>
                  </a:solidFill>
                  <a:uLnTx/>
                  <a:uFillTx/>
                  <a:latin typeface="+mn-ea"/>
                </a:defRPr>
              </a:lvl1pPr>
            </a:lstStyle>
            <a:p>
              <a:pPr fontAlgn="ctr"/>
              <a:r>
                <a:rPr lang="ko-KR" altLang="en-US" sz="1100" b="1" dirty="0">
                  <a:ln>
                    <a:solidFill>
                      <a:srgbClr val="1758E3">
                        <a:alpha val="0"/>
                      </a:srgbClr>
                    </a:solidFill>
                  </a:ln>
                  <a:solidFill>
                    <a:schemeClr val="tx1">
                      <a:lumMod val="85000"/>
                      <a:lumOff val="15000"/>
                    </a:schemeClr>
                  </a:solidFill>
                  <a:latin typeface="+mn-ea"/>
                </a:rPr>
                <a:t>생명</a:t>
              </a:r>
              <a:r>
                <a:rPr lang="en-US" altLang="ko-KR" sz="1100" b="1" dirty="0">
                  <a:ln>
                    <a:solidFill>
                      <a:srgbClr val="1758E3">
                        <a:alpha val="0"/>
                      </a:srgbClr>
                    </a:solidFill>
                  </a:ln>
                  <a:solidFill>
                    <a:schemeClr val="tx1">
                      <a:lumMod val="85000"/>
                      <a:lumOff val="15000"/>
                    </a:schemeClr>
                  </a:solidFill>
                  <a:latin typeface="+mn-ea"/>
                </a:rPr>
                <a:t>: 1.2% </a:t>
              </a:r>
              <a:r>
                <a:rPr lang="en-US" altLang="ko-KR" sz="800" b="1" dirty="0">
                  <a:ln>
                    <a:solidFill>
                      <a:srgbClr val="1758E3">
                        <a:alpha val="0"/>
                      </a:srgbClr>
                    </a:solidFill>
                  </a:ln>
                  <a:solidFill>
                    <a:schemeClr val="tx1">
                      <a:lumMod val="85000"/>
                      <a:lumOff val="15000"/>
                    </a:schemeClr>
                  </a:solidFill>
                  <a:latin typeface="+mn-ea"/>
                </a:rPr>
                <a:t>(2021)</a:t>
              </a:r>
            </a:p>
            <a:p>
              <a:pPr fontAlgn="ctr"/>
              <a:r>
                <a:rPr lang="ko-KR" altLang="en-US" sz="1100" b="1" dirty="0">
                  <a:ln>
                    <a:solidFill>
                      <a:srgbClr val="1758E3">
                        <a:alpha val="0"/>
                      </a:srgbClr>
                    </a:solidFill>
                  </a:ln>
                  <a:solidFill>
                    <a:schemeClr val="tx1">
                      <a:lumMod val="85000"/>
                      <a:lumOff val="15000"/>
                    </a:schemeClr>
                  </a:solidFill>
                  <a:latin typeface="+mn-ea"/>
                </a:rPr>
                <a:t>손해</a:t>
              </a:r>
              <a:r>
                <a:rPr lang="en-US" altLang="ko-KR" sz="1100" b="1" dirty="0">
                  <a:ln>
                    <a:solidFill>
                      <a:srgbClr val="1758E3">
                        <a:alpha val="0"/>
                      </a:srgbClr>
                    </a:solidFill>
                  </a:ln>
                  <a:solidFill>
                    <a:schemeClr val="tx1">
                      <a:lumMod val="85000"/>
                      <a:lumOff val="15000"/>
                    </a:schemeClr>
                  </a:solidFill>
                  <a:latin typeface="+mn-ea"/>
                </a:rPr>
                <a:t>: 0.5% </a:t>
              </a:r>
              <a:r>
                <a:rPr lang="en-US" altLang="ko-KR" sz="800" b="1" dirty="0">
                  <a:ln>
                    <a:solidFill>
                      <a:srgbClr val="1758E3">
                        <a:alpha val="0"/>
                      </a:srgbClr>
                    </a:solidFill>
                  </a:ln>
                  <a:solidFill>
                    <a:schemeClr val="tx1">
                      <a:lumMod val="85000"/>
                      <a:lumOff val="15000"/>
                    </a:schemeClr>
                  </a:solidFill>
                  <a:latin typeface="+mn-ea"/>
                </a:rPr>
                <a:t>(2021)</a:t>
              </a:r>
              <a:endParaRPr lang="en-US" altLang="ko-KR" sz="1100" b="1" dirty="0">
                <a:ln>
                  <a:solidFill>
                    <a:srgbClr val="1758E3">
                      <a:alpha val="0"/>
                    </a:srgbClr>
                  </a:solidFill>
                </a:ln>
                <a:solidFill>
                  <a:schemeClr val="tx1">
                    <a:lumMod val="85000"/>
                    <a:lumOff val="15000"/>
                  </a:schemeClr>
                </a:solidFill>
                <a:latin typeface="+mn-ea"/>
              </a:endParaRPr>
            </a:p>
          </p:txBody>
        </p:sp>
      </p:grpSp>
    </p:spTree>
    <p:extLst>
      <p:ext uri="{BB962C8B-B14F-4D97-AF65-F5344CB8AC3E}">
        <p14:creationId xmlns:p14="http://schemas.microsoft.com/office/powerpoint/2010/main" val="83766475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11D01EDC-383F-7EC9-5195-CCBAAD0A81F2}"/>
              </a:ext>
            </a:extLst>
          </p:cNvPr>
          <p:cNvSpPr>
            <a:spLocks noGrp="1"/>
          </p:cNvSpPr>
          <p:nvPr>
            <p:ph type="body" sz="quarter" idx="10"/>
          </p:nvPr>
        </p:nvSpPr>
        <p:spPr/>
        <p:txBody>
          <a:bodyPr/>
          <a:lstStyle/>
          <a:p>
            <a:r>
              <a:rPr lang="en-US" altLang="ko-KR" dirty="0"/>
              <a:t>II. </a:t>
            </a:r>
            <a:r>
              <a:rPr lang="ko-KR" altLang="en-US" dirty="0"/>
              <a:t>신흥 아시아 태평양 국가별 보험시장 및 규제 현황 </a:t>
            </a:r>
          </a:p>
        </p:txBody>
      </p:sp>
      <p:sp>
        <p:nvSpPr>
          <p:cNvPr id="3" name="텍스트 개체 틀 2">
            <a:extLst>
              <a:ext uri="{FF2B5EF4-FFF2-40B4-BE49-F238E27FC236}">
                <a16:creationId xmlns:a16="http://schemas.microsoft.com/office/drawing/2014/main" id="{F8A23C6E-913D-E903-F49E-D387E0794A26}"/>
              </a:ext>
            </a:extLst>
          </p:cNvPr>
          <p:cNvSpPr>
            <a:spLocks noGrp="1"/>
          </p:cNvSpPr>
          <p:nvPr>
            <p:ph type="body" sz="quarter" idx="11"/>
          </p:nvPr>
        </p:nvSpPr>
        <p:spPr>
          <a:xfrm>
            <a:off x="488950" y="617249"/>
            <a:ext cx="8928100" cy="322262"/>
          </a:xfrm>
        </p:spPr>
        <p:txBody>
          <a:bodyPr/>
          <a:lstStyle/>
          <a:p>
            <a:r>
              <a:rPr lang="ko-KR" altLang="en-US" dirty="0"/>
              <a:t>인도네시아 보험시장 현황</a:t>
            </a:r>
          </a:p>
        </p:txBody>
      </p:sp>
      <p:grpSp>
        <p:nvGrpSpPr>
          <p:cNvPr id="221" name="그룹 220">
            <a:extLst>
              <a:ext uri="{FF2B5EF4-FFF2-40B4-BE49-F238E27FC236}">
                <a16:creationId xmlns:a16="http://schemas.microsoft.com/office/drawing/2014/main" id="{197FB517-B6DE-94EF-F132-B6EFE36F4998}"/>
              </a:ext>
            </a:extLst>
          </p:cNvPr>
          <p:cNvGrpSpPr/>
          <p:nvPr/>
        </p:nvGrpSpPr>
        <p:grpSpPr>
          <a:xfrm>
            <a:off x="478777" y="1196975"/>
            <a:ext cx="4294836" cy="3560569"/>
            <a:chOff x="478777" y="1196975"/>
            <a:chExt cx="4294836" cy="3560569"/>
          </a:xfrm>
        </p:grpSpPr>
        <p:graphicFrame>
          <p:nvGraphicFramePr>
            <p:cNvPr id="222" name="ChartObject">
              <a:extLst>
                <a:ext uri="{FF2B5EF4-FFF2-40B4-BE49-F238E27FC236}">
                  <a16:creationId xmlns:a16="http://schemas.microsoft.com/office/drawing/2014/main" id="{ECECC1F1-A6AC-FBA1-3FA4-01C7DC01FA8D}"/>
                </a:ext>
              </a:extLst>
            </p:cNvPr>
            <p:cNvGraphicFramePr/>
            <p:nvPr>
              <p:extLst>
                <p:ext uri="{D42A27DB-BD31-4B8C-83A1-F6EECF244321}">
                  <p14:modId xmlns:p14="http://schemas.microsoft.com/office/powerpoint/2010/main" val="2063082716"/>
                </p:ext>
              </p:extLst>
            </p:nvPr>
          </p:nvGraphicFramePr>
          <p:xfrm>
            <a:off x="478777" y="1697544"/>
            <a:ext cx="4294800" cy="3060000"/>
          </p:xfrm>
          <a:graphic>
            <a:graphicData uri="http://schemas.openxmlformats.org/drawingml/2006/chart">
              <c:chart xmlns:c="http://schemas.openxmlformats.org/drawingml/2006/chart" xmlns:r="http://schemas.openxmlformats.org/officeDocument/2006/relationships" r:id="rId3"/>
            </a:graphicData>
          </a:graphic>
        </p:graphicFrame>
        <p:grpSp>
          <p:nvGrpSpPr>
            <p:cNvPr id="224" name="그룹 223">
              <a:extLst>
                <a:ext uri="{FF2B5EF4-FFF2-40B4-BE49-F238E27FC236}">
                  <a16:creationId xmlns:a16="http://schemas.microsoft.com/office/drawing/2014/main" id="{75EC361B-5B6A-AF7A-3BFE-99A43F0053D3}"/>
                </a:ext>
              </a:extLst>
            </p:cNvPr>
            <p:cNvGrpSpPr/>
            <p:nvPr/>
          </p:nvGrpSpPr>
          <p:grpSpPr>
            <a:xfrm>
              <a:off x="489000" y="1196975"/>
              <a:ext cx="4284613" cy="276837"/>
              <a:chOff x="489000" y="2176483"/>
              <a:chExt cx="4284613" cy="276837"/>
            </a:xfrm>
          </p:grpSpPr>
          <p:sp>
            <p:nvSpPr>
              <p:cNvPr id="228" name="TextBox 227">
                <a:extLst>
                  <a:ext uri="{FF2B5EF4-FFF2-40B4-BE49-F238E27FC236}">
                    <a16:creationId xmlns:a16="http://schemas.microsoft.com/office/drawing/2014/main" id="{4825F7D9-F987-5F71-9B03-3A0E1A837FA9}"/>
                  </a:ext>
                </a:extLst>
              </p:cNvPr>
              <p:cNvSpPr txBox="1"/>
              <p:nvPr/>
            </p:nvSpPr>
            <p:spPr>
              <a:xfrm>
                <a:off x="489000" y="2210039"/>
                <a:ext cx="1846659" cy="200055"/>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ko-KR" altLang="en-US" sz="1300" dirty="0">
                    <a:ln>
                      <a:solidFill>
                        <a:prstClr val="white">
                          <a:lumMod val="75000"/>
                          <a:alpha val="0"/>
                        </a:prstClr>
                      </a:solidFill>
                    </a:ln>
                    <a:solidFill>
                      <a:srgbClr val="00338D"/>
                    </a:solidFill>
                    <a:latin typeface="KoPub돋움체 Bold" panose="00000800000000000000" pitchFamily="2" charset="-127"/>
                    <a:ea typeface="KoPub돋움체 Bold" panose="00000800000000000000" pitchFamily="2" charset="-127"/>
                    <a:cs typeface="Univers for KPMG"/>
                  </a:rPr>
                  <a:t>인도네시아 보험사 일반현황</a:t>
                </a:r>
                <a:endParaRPr kumimoji="0" lang="ko-KR" altLang="en-US" sz="1300" b="0" i="0" u="none" strike="noStrike" kern="1200" cap="none" spc="0" normalizeH="0" baseline="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endParaRPr>
              </a:p>
            </p:txBody>
          </p:sp>
          <p:cxnSp>
            <p:nvCxnSpPr>
              <p:cNvPr id="229" name="직선 연결선 228">
                <a:extLst>
                  <a:ext uri="{FF2B5EF4-FFF2-40B4-BE49-F238E27FC236}">
                    <a16:creationId xmlns:a16="http://schemas.microsoft.com/office/drawing/2014/main" id="{6D028073-DF3F-638B-894A-69598A9F3BF3}"/>
                  </a:ext>
                </a:extLst>
              </p:cNvPr>
              <p:cNvCxnSpPr/>
              <p:nvPr/>
            </p:nvCxnSpPr>
            <p:spPr>
              <a:xfrm>
                <a:off x="489000" y="2176483"/>
                <a:ext cx="4284613"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30" name="직선 연결선 229">
                <a:extLst>
                  <a:ext uri="{FF2B5EF4-FFF2-40B4-BE49-F238E27FC236}">
                    <a16:creationId xmlns:a16="http://schemas.microsoft.com/office/drawing/2014/main" id="{B476FCDB-60A1-2121-3C5F-90A29BA57EDD}"/>
                  </a:ext>
                </a:extLst>
              </p:cNvPr>
              <p:cNvCxnSpPr/>
              <p:nvPr/>
            </p:nvCxnSpPr>
            <p:spPr>
              <a:xfrm>
                <a:off x="489000" y="2453320"/>
                <a:ext cx="4284613"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225" name="object 38">
              <a:extLst>
                <a:ext uri="{FF2B5EF4-FFF2-40B4-BE49-F238E27FC236}">
                  <a16:creationId xmlns:a16="http://schemas.microsoft.com/office/drawing/2014/main" id="{DA0D86E0-982A-98C0-0ABE-79F0E467F364}"/>
                </a:ext>
              </a:extLst>
            </p:cNvPr>
            <p:cNvSpPr txBox="1"/>
            <p:nvPr/>
          </p:nvSpPr>
          <p:spPr>
            <a:xfrm>
              <a:off x="489000" y="1604642"/>
              <a:ext cx="936000" cy="123239"/>
            </a:xfrm>
            <a:prstGeom prst="rect">
              <a:avLst/>
            </a:prstGeom>
          </p:spPr>
          <p:txBody>
            <a:bodyPr vert="horz" wrap="square" lIns="0" tIns="12065" rIns="0" bIns="0" rtlCol="0">
              <a:spAutoFit/>
            </a:bodyPr>
            <a:lstStyle>
              <a:defPPr>
                <a:defRPr lang="en-US"/>
              </a:defPPr>
              <a:lvl1pPr marL="12700" marR="5080" lvl="0" indent="0" algn="r" defTabSz="914400" fontAlgn="auto">
                <a:lnSpc>
                  <a:spcPct val="90000"/>
                </a:lnSpc>
                <a:spcBef>
                  <a:spcPts val="95"/>
                </a:spcBef>
                <a:spcAft>
                  <a:spcPts val="0"/>
                </a:spcAft>
                <a:buClrTx/>
                <a:buSzTx/>
                <a:buFontTx/>
                <a:buNone/>
                <a:tabLst/>
                <a:defRPr kumimoji="0" sz="1050" b="0" i="0" u="none" strike="noStrike" cap="none" spc="0" normalizeH="0" baseline="0">
                  <a:ln>
                    <a:noFill/>
                  </a:ln>
                  <a:gradFill>
                    <a:gsLst>
                      <a:gs pos="0">
                        <a:schemeClr val="bg1">
                          <a:lumMod val="65000"/>
                        </a:schemeClr>
                      </a:gs>
                      <a:gs pos="100000">
                        <a:schemeClr val="bg1">
                          <a:lumMod val="65000"/>
                        </a:schemeClr>
                      </a:gs>
                    </a:gsLst>
                    <a:lin ang="5400000" scaled="1"/>
                  </a:gradFill>
                  <a:effectLst/>
                  <a:uLnTx/>
                  <a:uFillTx/>
                  <a:latin typeface="KoPub돋움체 Bold" panose="00000800000000000000" pitchFamily="2" charset="-127"/>
                  <a:ea typeface="KoPub돋움체 Bold" panose="00000800000000000000" pitchFamily="2" charset="-127"/>
                  <a:cs typeface="Calibri"/>
                </a:defRPr>
              </a:lvl1pPr>
            </a:lstStyle>
            <a:p>
              <a:pPr algn="l"/>
              <a:r>
                <a:rPr lang="en-US" altLang="ko-KR" sz="800" spc="-50" dirty="0">
                  <a:ln>
                    <a:solidFill>
                      <a:srgbClr val="FD349C">
                        <a:alpha val="0"/>
                      </a:srgbClr>
                    </a:solidFill>
                  </a:ln>
                  <a:solidFill>
                    <a:schemeClr val="tx1">
                      <a:lumMod val="50000"/>
                      <a:lumOff val="50000"/>
                    </a:schemeClr>
                  </a:solidFill>
                  <a:latin typeface="KoPub돋움체 Medium" panose="02020603020101020101" pitchFamily="18" charset="-127"/>
                  <a:ea typeface="KoPub돋움체 Medium" panose="02020603020101020101" pitchFamily="18" charset="-127"/>
                  <a:cs typeface="+mn-cs"/>
                </a:rPr>
                <a:t>(</a:t>
              </a:r>
              <a:r>
                <a:rPr lang="ko-KR" altLang="en-US" sz="800" spc="-50" dirty="0">
                  <a:ln>
                    <a:solidFill>
                      <a:srgbClr val="FD349C">
                        <a:alpha val="0"/>
                      </a:srgbClr>
                    </a:solidFill>
                  </a:ln>
                  <a:solidFill>
                    <a:schemeClr val="tx1">
                      <a:lumMod val="50000"/>
                      <a:lumOff val="50000"/>
                    </a:schemeClr>
                  </a:solidFill>
                  <a:latin typeface="KoPub돋움체 Medium" panose="02020603020101020101" pitchFamily="18" charset="-127"/>
                  <a:ea typeface="KoPub돋움체 Medium" panose="02020603020101020101" pitchFamily="18" charset="-127"/>
                  <a:cs typeface="+mn-cs"/>
                </a:rPr>
                <a:t>개</a:t>
              </a:r>
              <a:r>
                <a:rPr lang="en-US" altLang="ko-KR" sz="800" spc="-50" dirty="0">
                  <a:ln>
                    <a:solidFill>
                      <a:srgbClr val="FD349C">
                        <a:alpha val="0"/>
                      </a:srgbClr>
                    </a:solidFill>
                  </a:ln>
                  <a:solidFill>
                    <a:schemeClr val="tx1">
                      <a:lumMod val="50000"/>
                      <a:lumOff val="50000"/>
                    </a:schemeClr>
                  </a:solidFill>
                  <a:latin typeface="KoPub돋움체 Medium" panose="02020603020101020101" pitchFamily="18" charset="-127"/>
                  <a:ea typeface="KoPub돋움체 Medium" panose="02020603020101020101" pitchFamily="18" charset="-127"/>
                  <a:cs typeface="+mn-cs"/>
                </a:rPr>
                <a:t>)</a:t>
              </a:r>
            </a:p>
          </p:txBody>
        </p:sp>
      </p:grpSp>
      <p:sp>
        <p:nvSpPr>
          <p:cNvPr id="5" name="TextBox 4">
            <a:extLst>
              <a:ext uri="{FF2B5EF4-FFF2-40B4-BE49-F238E27FC236}">
                <a16:creationId xmlns:a16="http://schemas.microsoft.com/office/drawing/2014/main" id="{875167DB-BEE3-000B-5FC9-819884F45EAF}"/>
              </a:ext>
            </a:extLst>
          </p:cNvPr>
          <p:cNvSpPr txBox="1"/>
          <p:nvPr/>
        </p:nvSpPr>
        <p:spPr>
          <a:xfrm>
            <a:off x="488948" y="5303079"/>
            <a:ext cx="4294800" cy="900000"/>
          </a:xfrm>
          <a:prstGeom prst="rect">
            <a:avLst/>
          </a:prstGeom>
          <a:solidFill>
            <a:srgbClr val="DEF7FF"/>
          </a:solidFill>
          <a:ln w="3175">
            <a:solidFill>
              <a:srgbClr val="99E3FB"/>
            </a:solidFill>
          </a:ln>
        </p:spPr>
        <p:txBody>
          <a:bodyPr wrap="square" lIns="108000" tIns="72000" rIns="108000" bIns="72000" anchor="t">
            <a:noAutofit/>
          </a:bodyPr>
          <a:lstStyle>
            <a:defPPr>
              <a:defRPr lang="en-US"/>
            </a:defPPr>
            <a:lvl1pPr marL="108000" indent="-108000" defTabSz="457200">
              <a:lnSpc>
                <a:spcPct val="110000"/>
              </a:lnSpc>
              <a:spcAft>
                <a:spcPts val="300"/>
              </a:spcAft>
              <a:buClr>
                <a:schemeClr val="tx1">
                  <a:lumMod val="85000"/>
                  <a:lumOff val="15000"/>
                </a:schemeClr>
              </a:buClr>
              <a:buFont typeface="Arial" panose="020B0604020202020204" pitchFamily="34" charset="0"/>
              <a:buChar char="•"/>
              <a:defRPr sz="1000" b="1">
                <a:ln>
                  <a:solidFill>
                    <a:schemeClr val="accent5">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altLang="ko-KR" dirty="0"/>
              <a:t>2021</a:t>
            </a:r>
            <a:r>
              <a:rPr lang="ko-KR" altLang="en-US" dirty="0"/>
              <a:t>년 기준 </a:t>
            </a:r>
            <a:r>
              <a:rPr lang="en-US" altLang="ko-KR" dirty="0"/>
              <a:t>149</a:t>
            </a:r>
            <a:r>
              <a:rPr lang="ko-KR" altLang="en-US" dirty="0"/>
              <a:t>개의 보험</a:t>
            </a:r>
            <a:r>
              <a:rPr lang="en-US" altLang="ko-KR" dirty="0"/>
              <a:t>·</a:t>
            </a:r>
            <a:r>
              <a:rPr lang="ko-KR" altLang="en-US" dirty="0"/>
              <a:t>재보험사 및 </a:t>
            </a:r>
            <a:r>
              <a:rPr lang="en-US" altLang="ko-KR" dirty="0"/>
              <a:t>223</a:t>
            </a:r>
            <a:r>
              <a:rPr lang="ko-KR" altLang="en-US" dirty="0"/>
              <a:t>개의 보험 중개업자가 영업 중</a:t>
            </a:r>
            <a:endParaRPr lang="en-US" altLang="ko-KR" dirty="0"/>
          </a:p>
          <a:p>
            <a:pPr marL="266700" indent="-174625">
              <a:buClr>
                <a:schemeClr val="tx1">
                  <a:lumMod val="75000"/>
                  <a:lumOff val="25000"/>
                </a:schemeClr>
              </a:buClr>
              <a:buFontTx/>
              <a:buChar char="-"/>
            </a:pPr>
            <a:r>
              <a:rPr lang="ko-KR" altLang="en-US" b="0" dirty="0">
                <a:solidFill>
                  <a:schemeClr val="tx1">
                    <a:lumMod val="75000"/>
                    <a:lumOff val="25000"/>
                  </a:schemeClr>
                </a:solidFill>
              </a:rPr>
              <a:t>생명보험사 </a:t>
            </a:r>
            <a:r>
              <a:rPr lang="en-US" altLang="ko-KR" b="0" dirty="0">
                <a:solidFill>
                  <a:schemeClr val="tx1">
                    <a:lumMod val="75000"/>
                    <a:lumOff val="25000"/>
                  </a:schemeClr>
                </a:solidFill>
              </a:rPr>
              <a:t>60</a:t>
            </a:r>
            <a:r>
              <a:rPr lang="ko-KR" altLang="en-US" b="0" dirty="0">
                <a:solidFill>
                  <a:schemeClr val="tx1">
                    <a:lumMod val="75000"/>
                    <a:lumOff val="25000"/>
                  </a:schemeClr>
                </a:solidFill>
              </a:rPr>
              <a:t>개</a:t>
            </a:r>
            <a:r>
              <a:rPr lang="en-US" altLang="ko-KR" b="0" dirty="0">
                <a:solidFill>
                  <a:schemeClr val="tx1">
                    <a:lumMod val="75000"/>
                    <a:lumOff val="25000"/>
                  </a:schemeClr>
                </a:solidFill>
              </a:rPr>
              <a:t>, </a:t>
            </a:r>
            <a:r>
              <a:rPr lang="ko-KR" altLang="en-US" b="0" dirty="0">
                <a:solidFill>
                  <a:schemeClr val="tx1">
                    <a:lumMod val="75000"/>
                    <a:lumOff val="25000"/>
                  </a:schemeClr>
                </a:solidFill>
              </a:rPr>
              <a:t>손해보험사 </a:t>
            </a:r>
            <a:r>
              <a:rPr lang="en-US" altLang="ko-KR" b="0" dirty="0">
                <a:solidFill>
                  <a:schemeClr val="tx1">
                    <a:lumMod val="75000"/>
                    <a:lumOff val="25000"/>
                  </a:schemeClr>
                </a:solidFill>
              </a:rPr>
              <a:t>77</a:t>
            </a:r>
            <a:r>
              <a:rPr lang="ko-KR" altLang="en-US" b="0" dirty="0">
                <a:solidFill>
                  <a:schemeClr val="tx1">
                    <a:lumMod val="75000"/>
                    <a:lumOff val="25000"/>
                  </a:schemeClr>
                </a:solidFill>
              </a:rPr>
              <a:t>개</a:t>
            </a:r>
            <a:r>
              <a:rPr lang="en-US" altLang="ko-KR" b="0" dirty="0">
                <a:solidFill>
                  <a:schemeClr val="tx1">
                    <a:lumMod val="75000"/>
                    <a:lumOff val="25000"/>
                  </a:schemeClr>
                </a:solidFill>
              </a:rPr>
              <a:t>, </a:t>
            </a:r>
            <a:r>
              <a:rPr lang="ko-KR" altLang="en-US" b="0" dirty="0">
                <a:solidFill>
                  <a:schemeClr val="tx1">
                    <a:lumMod val="75000"/>
                    <a:lumOff val="25000"/>
                  </a:schemeClr>
                </a:solidFill>
              </a:rPr>
              <a:t>재보험사 </a:t>
            </a:r>
            <a:r>
              <a:rPr lang="en-US" altLang="ko-KR" b="0" dirty="0">
                <a:solidFill>
                  <a:schemeClr val="tx1">
                    <a:lumMod val="75000"/>
                    <a:lumOff val="25000"/>
                  </a:schemeClr>
                </a:solidFill>
              </a:rPr>
              <a:t>7</a:t>
            </a:r>
            <a:r>
              <a:rPr lang="ko-KR" altLang="en-US" b="0" dirty="0">
                <a:solidFill>
                  <a:schemeClr val="tx1">
                    <a:lumMod val="75000"/>
                    <a:lumOff val="25000"/>
                  </a:schemeClr>
                </a:solidFill>
              </a:rPr>
              <a:t>개</a:t>
            </a:r>
            <a:r>
              <a:rPr lang="en-US" altLang="ko-KR" b="0" dirty="0">
                <a:solidFill>
                  <a:schemeClr val="tx1">
                    <a:lumMod val="75000"/>
                    <a:lumOff val="25000"/>
                  </a:schemeClr>
                </a:solidFill>
              </a:rPr>
              <a:t>, </a:t>
            </a:r>
            <a:r>
              <a:rPr lang="ko-KR" altLang="en-US" b="0" dirty="0">
                <a:solidFill>
                  <a:schemeClr val="tx1">
                    <a:lumMod val="75000"/>
                    <a:lumOff val="25000"/>
                  </a:schemeClr>
                </a:solidFill>
              </a:rPr>
              <a:t>사회보험 운영기관 </a:t>
            </a:r>
            <a:r>
              <a:rPr lang="en-US" altLang="ko-KR" b="0" dirty="0">
                <a:solidFill>
                  <a:schemeClr val="tx1">
                    <a:lumMod val="75000"/>
                    <a:lumOff val="25000"/>
                  </a:schemeClr>
                </a:solidFill>
              </a:rPr>
              <a:t>2</a:t>
            </a:r>
            <a:r>
              <a:rPr lang="ko-KR" altLang="en-US" b="0" dirty="0">
                <a:solidFill>
                  <a:schemeClr val="tx1">
                    <a:lumMod val="75000"/>
                    <a:lumOff val="25000"/>
                  </a:schemeClr>
                </a:solidFill>
              </a:rPr>
              <a:t>개</a:t>
            </a:r>
            <a:r>
              <a:rPr lang="en-US" altLang="ko-KR" b="0" dirty="0">
                <a:solidFill>
                  <a:schemeClr val="tx1">
                    <a:lumMod val="75000"/>
                    <a:lumOff val="25000"/>
                  </a:schemeClr>
                </a:solidFill>
              </a:rPr>
              <a:t>, </a:t>
            </a:r>
            <a:r>
              <a:rPr lang="ko-KR" altLang="en-US" b="0" dirty="0">
                <a:solidFill>
                  <a:schemeClr val="tx1">
                    <a:lumMod val="75000"/>
                    <a:lumOff val="25000"/>
                  </a:schemeClr>
                </a:solidFill>
              </a:rPr>
              <a:t>공무원</a:t>
            </a:r>
            <a:r>
              <a:rPr lang="en-US" altLang="ko-KR" b="0" dirty="0">
                <a:solidFill>
                  <a:schemeClr val="tx1">
                    <a:lumMod val="75000"/>
                    <a:lumOff val="25000"/>
                  </a:schemeClr>
                </a:solidFill>
              </a:rPr>
              <a:t>·</a:t>
            </a:r>
            <a:r>
              <a:rPr lang="ko-KR" altLang="en-US" b="0" dirty="0">
                <a:solidFill>
                  <a:schemeClr val="tx1">
                    <a:lumMod val="75000"/>
                    <a:lumOff val="25000"/>
                  </a:schemeClr>
                </a:solidFill>
              </a:rPr>
              <a:t>군인</a:t>
            </a:r>
            <a:r>
              <a:rPr lang="en-US" altLang="ko-KR" b="0" dirty="0">
                <a:solidFill>
                  <a:schemeClr val="tx1">
                    <a:lumMod val="75000"/>
                    <a:lumOff val="25000"/>
                  </a:schemeClr>
                </a:solidFill>
              </a:rPr>
              <a:t>·</a:t>
            </a:r>
            <a:r>
              <a:rPr lang="ko-KR" altLang="en-US" b="0" dirty="0">
                <a:solidFill>
                  <a:schemeClr val="tx1">
                    <a:lumMod val="75000"/>
                    <a:lumOff val="25000"/>
                  </a:schemeClr>
                </a:solidFill>
              </a:rPr>
              <a:t>경찰 등 공제보험 운영기관 </a:t>
            </a:r>
            <a:r>
              <a:rPr lang="en-US" altLang="ko-KR" b="0" dirty="0">
                <a:solidFill>
                  <a:schemeClr val="tx1">
                    <a:lumMod val="75000"/>
                    <a:lumOff val="25000"/>
                  </a:schemeClr>
                </a:solidFill>
              </a:rPr>
              <a:t>3</a:t>
            </a:r>
            <a:r>
              <a:rPr lang="ko-KR" altLang="en-US" b="0" dirty="0">
                <a:solidFill>
                  <a:schemeClr val="tx1">
                    <a:lumMod val="75000"/>
                    <a:lumOff val="25000"/>
                  </a:schemeClr>
                </a:solidFill>
              </a:rPr>
              <a:t>개</a:t>
            </a:r>
            <a:r>
              <a:rPr lang="en-US" altLang="ko-KR" b="0" dirty="0">
                <a:solidFill>
                  <a:schemeClr val="tx1">
                    <a:lumMod val="75000"/>
                    <a:lumOff val="25000"/>
                  </a:schemeClr>
                </a:solidFill>
              </a:rPr>
              <a:t>, </a:t>
            </a:r>
            <a:r>
              <a:rPr lang="ko-KR" altLang="en-US" b="0" dirty="0">
                <a:solidFill>
                  <a:schemeClr val="tx1">
                    <a:lumMod val="75000"/>
                    <a:lumOff val="25000"/>
                  </a:schemeClr>
                </a:solidFill>
              </a:rPr>
              <a:t>보험중개사 </a:t>
            </a:r>
            <a:r>
              <a:rPr lang="en-US" altLang="ko-KR" b="0" dirty="0">
                <a:solidFill>
                  <a:schemeClr val="tx1">
                    <a:lumMod val="75000"/>
                    <a:lumOff val="25000"/>
                  </a:schemeClr>
                </a:solidFill>
              </a:rPr>
              <a:t>155</a:t>
            </a:r>
            <a:r>
              <a:rPr lang="ko-KR" altLang="en-US" b="0" dirty="0">
                <a:solidFill>
                  <a:schemeClr val="tx1">
                    <a:lumMod val="75000"/>
                    <a:lumOff val="25000"/>
                  </a:schemeClr>
                </a:solidFill>
              </a:rPr>
              <a:t>개</a:t>
            </a:r>
            <a:r>
              <a:rPr lang="en-US" altLang="ko-KR" b="0" dirty="0">
                <a:solidFill>
                  <a:schemeClr val="tx1">
                    <a:lumMod val="75000"/>
                    <a:lumOff val="25000"/>
                  </a:schemeClr>
                </a:solidFill>
              </a:rPr>
              <a:t>, </a:t>
            </a:r>
            <a:r>
              <a:rPr lang="ko-KR" altLang="en-US" b="0" dirty="0">
                <a:solidFill>
                  <a:schemeClr val="tx1">
                    <a:lumMod val="75000"/>
                    <a:lumOff val="25000"/>
                  </a:schemeClr>
                </a:solidFill>
              </a:rPr>
              <a:t>재보험중개사 </a:t>
            </a:r>
            <a:r>
              <a:rPr lang="en-US" altLang="ko-KR" b="0" dirty="0">
                <a:solidFill>
                  <a:schemeClr val="tx1">
                    <a:lumMod val="75000"/>
                    <a:lumOff val="25000"/>
                  </a:schemeClr>
                </a:solidFill>
              </a:rPr>
              <a:t>41</a:t>
            </a:r>
            <a:r>
              <a:rPr lang="ko-KR" altLang="en-US" b="0" dirty="0">
                <a:solidFill>
                  <a:schemeClr val="tx1">
                    <a:lumMod val="75000"/>
                    <a:lumOff val="25000"/>
                  </a:schemeClr>
                </a:solidFill>
              </a:rPr>
              <a:t>개</a:t>
            </a:r>
            <a:r>
              <a:rPr lang="en-US" altLang="ko-KR" b="0" dirty="0">
                <a:solidFill>
                  <a:schemeClr val="tx1">
                    <a:lumMod val="75000"/>
                    <a:lumOff val="25000"/>
                  </a:schemeClr>
                </a:solidFill>
              </a:rPr>
              <a:t>, </a:t>
            </a:r>
            <a:r>
              <a:rPr lang="ko-KR" altLang="en-US" b="0" dirty="0">
                <a:solidFill>
                  <a:schemeClr val="tx1">
                    <a:lumMod val="75000"/>
                    <a:lumOff val="25000"/>
                  </a:schemeClr>
                </a:solidFill>
              </a:rPr>
              <a:t>손해사정사 </a:t>
            </a:r>
            <a:r>
              <a:rPr lang="en-US" altLang="ko-KR" b="0" dirty="0">
                <a:solidFill>
                  <a:schemeClr val="tx1">
                    <a:lumMod val="75000"/>
                    <a:lumOff val="25000"/>
                  </a:schemeClr>
                </a:solidFill>
              </a:rPr>
              <a:t>27</a:t>
            </a:r>
            <a:r>
              <a:rPr lang="ko-KR" altLang="en-US" b="0" dirty="0">
                <a:solidFill>
                  <a:schemeClr val="tx1">
                    <a:lumMod val="75000"/>
                    <a:lumOff val="25000"/>
                  </a:schemeClr>
                </a:solidFill>
              </a:rPr>
              <a:t>개로 구성</a:t>
            </a:r>
            <a:endParaRPr lang="en-US" altLang="ko-KR" b="0" dirty="0">
              <a:solidFill>
                <a:schemeClr val="tx1">
                  <a:lumMod val="75000"/>
                  <a:lumOff val="25000"/>
                </a:schemeClr>
              </a:solidFill>
            </a:endParaRPr>
          </a:p>
        </p:txBody>
      </p:sp>
      <p:grpSp>
        <p:nvGrpSpPr>
          <p:cNvPr id="4" name="그룹 3">
            <a:extLst>
              <a:ext uri="{FF2B5EF4-FFF2-40B4-BE49-F238E27FC236}">
                <a16:creationId xmlns:a16="http://schemas.microsoft.com/office/drawing/2014/main" id="{3CA41304-CEA5-1C85-373A-AEC2516DDBAD}"/>
              </a:ext>
            </a:extLst>
          </p:cNvPr>
          <p:cNvGrpSpPr/>
          <p:nvPr/>
        </p:nvGrpSpPr>
        <p:grpSpPr>
          <a:xfrm>
            <a:off x="7601665" y="372139"/>
            <a:ext cx="2304336" cy="699529"/>
            <a:chOff x="7601665" y="372139"/>
            <a:chExt cx="2304336" cy="699529"/>
          </a:xfrm>
        </p:grpSpPr>
        <p:pic>
          <p:nvPicPr>
            <p:cNvPr id="7" name="그림 6" descr="블랙, 스케치, 흑백, 예술이(가) 표시된 사진&#10;&#10;자동 생성된 설명">
              <a:extLst>
                <a:ext uri="{FF2B5EF4-FFF2-40B4-BE49-F238E27FC236}">
                  <a16:creationId xmlns:a16="http://schemas.microsoft.com/office/drawing/2014/main" id="{720A9427-19C9-B4BE-DDDE-699E3FCD9E37}"/>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contrast="-40000"/>
                      </a14:imgEffect>
                    </a14:imgLayer>
                  </a14:imgProps>
                </a:ext>
              </a:extLst>
            </a:blip>
            <a:stretch>
              <a:fillRect/>
            </a:stretch>
          </p:blipFill>
          <p:spPr>
            <a:xfrm>
              <a:off x="8078625" y="372139"/>
              <a:ext cx="1827376" cy="699529"/>
            </a:xfrm>
            <a:prstGeom prst="rect">
              <a:avLst/>
            </a:prstGeom>
          </p:spPr>
        </p:pic>
        <p:pic>
          <p:nvPicPr>
            <p:cNvPr id="8" name="그림 7">
              <a:extLst>
                <a:ext uri="{FF2B5EF4-FFF2-40B4-BE49-F238E27FC236}">
                  <a16:creationId xmlns:a16="http://schemas.microsoft.com/office/drawing/2014/main" id="{9544E665-044E-2253-A693-DA11F4651B64}"/>
                </a:ext>
              </a:extLst>
            </p:cNvPr>
            <p:cNvPicPr>
              <a:picLocks noChangeAspect="1"/>
            </p:cNvPicPr>
            <p:nvPr/>
          </p:nvPicPr>
          <p:blipFill>
            <a:blip r:embed="rId6"/>
            <a:srcRect/>
            <a:stretch/>
          </p:blipFill>
          <p:spPr>
            <a:xfrm>
              <a:off x="7601665" y="572742"/>
              <a:ext cx="414358" cy="414358"/>
            </a:xfrm>
            <a:prstGeom prst="rect">
              <a:avLst/>
            </a:prstGeom>
          </p:spPr>
        </p:pic>
        <p:sp>
          <p:nvSpPr>
            <p:cNvPr id="9" name="제목 3">
              <a:extLst>
                <a:ext uri="{FF2B5EF4-FFF2-40B4-BE49-F238E27FC236}">
                  <a16:creationId xmlns:a16="http://schemas.microsoft.com/office/drawing/2014/main" id="{C7F6162A-1FCB-BF9A-2538-99FF7926CD4C}"/>
                </a:ext>
              </a:extLst>
            </p:cNvPr>
            <p:cNvSpPr txBox="1">
              <a:spLocks/>
            </p:cNvSpPr>
            <p:nvPr/>
          </p:nvSpPr>
          <p:spPr>
            <a:xfrm>
              <a:off x="8071805" y="606616"/>
              <a:ext cx="1477782" cy="334294"/>
            </a:xfrm>
            <a:prstGeom prst="rect">
              <a:avLst/>
            </a:prstGeom>
          </p:spPr>
          <p:txBody>
            <a:bodyPr wrap="none" lIns="0" tIns="0" rIns="0" bIns="0" anchor="b" anchorCtr="0">
              <a:noAutofit/>
            </a:bodyPr>
            <a:lstStyle>
              <a:defPPr>
                <a:defRPr lang="en-US"/>
              </a:defPPr>
              <a:lvl1pPr marR="0" lvl="0" indent="539750" fontAlgn="auto">
                <a:lnSpc>
                  <a:spcPct val="100000"/>
                </a:lnSpc>
                <a:spcBef>
                  <a:spcPts val="0"/>
                </a:spcBef>
                <a:spcAft>
                  <a:spcPts val="0"/>
                </a:spcAft>
                <a:buClrTx/>
                <a:buSzTx/>
                <a:buFontTx/>
                <a:buNone/>
                <a:tabLst/>
                <a:defRPr sz="2400" b="0" i="0">
                  <a:ln>
                    <a:solidFill>
                      <a:prstClr val="white">
                        <a:lumMod val="75000"/>
                        <a:alpha val="0"/>
                      </a:prstClr>
                    </a:solidFill>
                  </a:ln>
                  <a:solidFill>
                    <a:schemeClr val="bg1"/>
                  </a:solidFill>
                  <a:latin typeface="KoPub돋움체 Bold" panose="00000800000000000000" pitchFamily="2" charset="-127"/>
                  <a:ea typeface="KoPub돋움체 Bold" panose="00000800000000000000" pitchFamily="2" charset="-127"/>
                  <a:cs typeface="KoPub돋움체 Medium" panose="02020603020101020101" pitchFamily="18" charset="-127"/>
                </a:defRPr>
              </a:lvl1pPr>
            </a:lstStyle>
            <a:p>
              <a:pPr marR="0" lvl="0" indent="0" defTabSz="914400" rtl="0" eaLnBrk="1" fontAlgn="auto" latinLnBrk="0" hangingPunct="1">
                <a:lnSpc>
                  <a:spcPct val="100000"/>
                </a:lnSpc>
                <a:spcBef>
                  <a:spcPts val="0"/>
                </a:spcBef>
                <a:spcAft>
                  <a:spcPts val="0"/>
                </a:spcAft>
                <a:buClrTx/>
                <a:buSzTx/>
                <a:buFontTx/>
                <a:buNone/>
                <a:tabLst/>
                <a:defRPr/>
              </a:pPr>
              <a:r>
                <a:rPr lang="ko-KR" altLang="en-US" sz="2000" dirty="0">
                  <a:ln>
                    <a:solidFill>
                      <a:prstClr val="white">
                        <a:lumMod val="75000"/>
                        <a:alpha val="0"/>
                      </a:prstClr>
                    </a:solidFill>
                  </a:ln>
                  <a:solidFill>
                    <a:schemeClr val="tx1">
                      <a:lumMod val="75000"/>
                      <a:lumOff val="25000"/>
                    </a:schemeClr>
                  </a:solidFill>
                </a:rPr>
                <a:t>인도네시아</a:t>
              </a:r>
              <a:endParaRPr lang="en-US" altLang="ko-KR" sz="2000" dirty="0">
                <a:ln>
                  <a:solidFill>
                    <a:prstClr val="white">
                      <a:lumMod val="75000"/>
                      <a:alpha val="0"/>
                    </a:prstClr>
                  </a:solidFill>
                </a:ln>
                <a:solidFill>
                  <a:schemeClr val="tx1">
                    <a:lumMod val="75000"/>
                    <a:lumOff val="25000"/>
                  </a:schemeClr>
                </a:solidFill>
              </a:endParaRPr>
            </a:p>
          </p:txBody>
        </p:sp>
      </p:grpSp>
      <p:sp>
        <p:nvSpPr>
          <p:cNvPr id="12" name="TextBox 11">
            <a:extLst>
              <a:ext uri="{FF2B5EF4-FFF2-40B4-BE49-F238E27FC236}">
                <a16:creationId xmlns:a16="http://schemas.microsoft.com/office/drawing/2014/main" id="{9571DE5F-A1CB-E882-E7B5-AD60FCD30B54}"/>
              </a:ext>
            </a:extLst>
          </p:cNvPr>
          <p:cNvSpPr txBox="1"/>
          <p:nvPr/>
        </p:nvSpPr>
        <p:spPr>
          <a:xfrm>
            <a:off x="478777" y="4747995"/>
            <a:ext cx="4294800" cy="318924"/>
          </a:xfrm>
          <a:prstGeom prst="rect">
            <a:avLst/>
          </a:prstGeom>
          <a:noFill/>
          <a:ln>
            <a:noFill/>
          </a:ln>
        </p:spPr>
        <p:txBody>
          <a:bodyPr wrap="square" lIns="0" tIns="72000" rIns="0" bIns="0" rtlCol="0" anchor="t">
            <a:spAutoFit/>
          </a:bodyPr>
          <a:lstStyle>
            <a:defPPr>
              <a:defRPr lang="en-US"/>
            </a:defPPr>
            <a:lvl1pPr lvl="0">
              <a:defRPr sz="800">
                <a:ln>
                  <a:solidFill>
                    <a:prstClr val="white">
                      <a:lumMod val="75000"/>
                      <a:alpha val="0"/>
                    </a:prstClr>
                  </a:solidFill>
                </a:ln>
                <a:solidFill>
                  <a:prstClr val="white">
                    <a:lumMod val="50000"/>
                  </a:prstClr>
                </a:solidFill>
                <a:latin typeface="KoPub돋움체 Medium" panose="00000600000000000000" pitchFamily="2" charset="-127"/>
                <a:ea typeface="KoPub돋움체 Medium" panose="00000600000000000000" pitchFamily="2" charset="-127"/>
              </a:defRPr>
            </a:lvl1pPr>
          </a:lstStyle>
          <a:p>
            <a:r>
              <a:rPr lang="en-US" altLang="ko-KR" dirty="0">
                <a:solidFill>
                  <a:schemeClr val="bg1">
                    <a:lumMod val="50000"/>
                  </a:schemeClr>
                </a:solidFill>
              </a:rPr>
              <a:t>Source: Indonesia Financial Services Authority, </a:t>
            </a:r>
            <a:r>
              <a:rPr lang="ko-KR" altLang="en-US" dirty="0" err="1">
                <a:solidFill>
                  <a:schemeClr val="bg1">
                    <a:lumMod val="50000"/>
                  </a:schemeClr>
                </a:solidFill>
              </a:rPr>
              <a:t>삼정</a:t>
            </a:r>
            <a:r>
              <a:rPr lang="en-US" altLang="ko-KR" dirty="0">
                <a:solidFill>
                  <a:schemeClr val="bg1">
                    <a:lumMod val="50000"/>
                  </a:schemeClr>
                </a:solidFill>
              </a:rPr>
              <a:t>KPMG </a:t>
            </a:r>
            <a:r>
              <a:rPr lang="ko-KR" altLang="en-US" dirty="0">
                <a:solidFill>
                  <a:schemeClr val="bg1">
                    <a:lumMod val="50000"/>
                  </a:schemeClr>
                </a:solidFill>
              </a:rPr>
              <a:t>경제연구원 재구성</a:t>
            </a:r>
            <a:endParaRPr lang="en-US" altLang="ko-KR" dirty="0">
              <a:solidFill>
                <a:schemeClr val="bg1">
                  <a:lumMod val="50000"/>
                </a:schemeClr>
              </a:solidFill>
            </a:endParaRPr>
          </a:p>
          <a:p>
            <a:r>
              <a:rPr lang="en-US" altLang="ko-KR" dirty="0">
                <a:solidFill>
                  <a:schemeClr val="bg1">
                    <a:lumMod val="50000"/>
                  </a:schemeClr>
                </a:solidFill>
              </a:rPr>
              <a:t>Note: </a:t>
            </a:r>
            <a:r>
              <a:rPr lang="ko-KR" altLang="en-US" dirty="0">
                <a:solidFill>
                  <a:schemeClr val="bg1">
                    <a:lumMod val="50000"/>
                  </a:schemeClr>
                </a:solidFill>
              </a:rPr>
              <a:t>사회보험</a:t>
            </a:r>
            <a:r>
              <a:rPr lang="en-US" altLang="ko-KR" dirty="0">
                <a:solidFill>
                  <a:schemeClr val="bg1">
                    <a:lumMod val="50000"/>
                  </a:schemeClr>
                </a:solidFill>
              </a:rPr>
              <a:t>, </a:t>
            </a:r>
            <a:r>
              <a:rPr lang="ko-KR" altLang="en-US" dirty="0">
                <a:solidFill>
                  <a:schemeClr val="bg1">
                    <a:lumMod val="50000"/>
                  </a:schemeClr>
                </a:solidFill>
              </a:rPr>
              <a:t>근로자 관련 사회보장 프로그램 및</a:t>
            </a:r>
            <a:r>
              <a:rPr lang="en-US" altLang="ko-KR" dirty="0">
                <a:solidFill>
                  <a:schemeClr val="bg1">
                    <a:lumMod val="50000"/>
                  </a:schemeClr>
                </a:solidFill>
              </a:rPr>
              <a:t> </a:t>
            </a:r>
            <a:r>
              <a:rPr lang="ko-KR" altLang="en-US" dirty="0">
                <a:solidFill>
                  <a:schemeClr val="bg1">
                    <a:lumMod val="50000"/>
                  </a:schemeClr>
                </a:solidFill>
              </a:rPr>
              <a:t>공무원 보험 등을 관리하는 기업 제외</a:t>
            </a:r>
          </a:p>
        </p:txBody>
      </p:sp>
      <p:grpSp>
        <p:nvGrpSpPr>
          <p:cNvPr id="15" name="그룹 14">
            <a:extLst>
              <a:ext uri="{FF2B5EF4-FFF2-40B4-BE49-F238E27FC236}">
                <a16:creationId xmlns:a16="http://schemas.microsoft.com/office/drawing/2014/main" id="{6FAD8137-519A-F655-F208-8BF1DDDBCE82}"/>
              </a:ext>
            </a:extLst>
          </p:cNvPr>
          <p:cNvGrpSpPr/>
          <p:nvPr/>
        </p:nvGrpSpPr>
        <p:grpSpPr>
          <a:xfrm>
            <a:off x="5132387" y="1196975"/>
            <a:ext cx="4294836" cy="5006104"/>
            <a:chOff x="5132387" y="1196975"/>
            <a:chExt cx="4294836" cy="5006104"/>
          </a:xfrm>
        </p:grpSpPr>
        <p:grpSp>
          <p:nvGrpSpPr>
            <p:cNvPr id="16" name="그룹 15">
              <a:extLst>
                <a:ext uri="{FF2B5EF4-FFF2-40B4-BE49-F238E27FC236}">
                  <a16:creationId xmlns:a16="http://schemas.microsoft.com/office/drawing/2014/main" id="{FA515C9E-D56A-C274-AFE4-19086B0F26BC}"/>
                </a:ext>
              </a:extLst>
            </p:cNvPr>
            <p:cNvGrpSpPr/>
            <p:nvPr/>
          </p:nvGrpSpPr>
          <p:grpSpPr>
            <a:xfrm>
              <a:off x="5132387" y="1196975"/>
              <a:ext cx="4294836" cy="530906"/>
              <a:chOff x="5132387" y="1196975"/>
              <a:chExt cx="4294836" cy="530906"/>
            </a:xfrm>
          </p:grpSpPr>
          <p:grpSp>
            <p:nvGrpSpPr>
              <p:cNvPr id="20" name="그룹 19">
                <a:extLst>
                  <a:ext uri="{FF2B5EF4-FFF2-40B4-BE49-F238E27FC236}">
                    <a16:creationId xmlns:a16="http://schemas.microsoft.com/office/drawing/2014/main" id="{C977FD29-52FB-74C6-AA2A-57151151C4EE}"/>
                  </a:ext>
                </a:extLst>
              </p:cNvPr>
              <p:cNvGrpSpPr/>
              <p:nvPr/>
            </p:nvGrpSpPr>
            <p:grpSpPr>
              <a:xfrm>
                <a:off x="5132387" y="1196975"/>
                <a:ext cx="4284613" cy="276837"/>
                <a:chOff x="5132387" y="2176483"/>
                <a:chExt cx="4284613" cy="276837"/>
              </a:xfrm>
            </p:grpSpPr>
            <p:sp>
              <p:nvSpPr>
                <p:cNvPr id="23" name="TextBox 22">
                  <a:extLst>
                    <a:ext uri="{FF2B5EF4-FFF2-40B4-BE49-F238E27FC236}">
                      <a16:creationId xmlns:a16="http://schemas.microsoft.com/office/drawing/2014/main" id="{EF8C2A47-6001-D9F7-FE73-0D8A21AB3AE3}"/>
                    </a:ext>
                  </a:extLst>
                </p:cNvPr>
                <p:cNvSpPr txBox="1"/>
                <p:nvPr/>
              </p:nvSpPr>
              <p:spPr>
                <a:xfrm>
                  <a:off x="5132387" y="2210039"/>
                  <a:ext cx="2040623" cy="200055"/>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ko-KR" altLang="en-US" sz="1300" dirty="0">
                      <a:ln>
                        <a:solidFill>
                          <a:prstClr val="white">
                            <a:lumMod val="75000"/>
                            <a:alpha val="0"/>
                          </a:prstClr>
                        </a:solidFill>
                      </a:ln>
                      <a:solidFill>
                        <a:srgbClr val="00338D"/>
                      </a:solidFill>
                      <a:latin typeface="KoPub돋움체 Bold" panose="00000800000000000000" pitchFamily="2" charset="-127"/>
                      <a:ea typeface="KoPub돋움체 Bold" panose="00000800000000000000" pitchFamily="2" charset="-127"/>
                      <a:cs typeface="Univers for KPMG"/>
                    </a:rPr>
                    <a:t>인도네시아 보험밀도 및 침투도</a:t>
                  </a:r>
                  <a:endParaRPr kumimoji="0" lang="ko-KR" altLang="en-US" sz="1300" b="0" i="0" u="none" strike="noStrike" kern="1200" cap="none" spc="0" normalizeH="0" baseline="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endParaRPr>
                </a:p>
              </p:txBody>
            </p:sp>
            <p:cxnSp>
              <p:nvCxnSpPr>
                <p:cNvPr id="24" name="직선 연결선 23">
                  <a:extLst>
                    <a:ext uri="{FF2B5EF4-FFF2-40B4-BE49-F238E27FC236}">
                      <a16:creationId xmlns:a16="http://schemas.microsoft.com/office/drawing/2014/main" id="{1BBC278B-50C0-34A1-19A8-15D6F42C9793}"/>
                    </a:ext>
                  </a:extLst>
                </p:cNvPr>
                <p:cNvCxnSpPr/>
                <p:nvPr/>
              </p:nvCxnSpPr>
              <p:spPr>
                <a:xfrm>
                  <a:off x="5132387" y="2176483"/>
                  <a:ext cx="4284613"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5" name="직선 연결선 24">
                  <a:extLst>
                    <a:ext uri="{FF2B5EF4-FFF2-40B4-BE49-F238E27FC236}">
                      <a16:creationId xmlns:a16="http://schemas.microsoft.com/office/drawing/2014/main" id="{22BFCE40-587F-60E7-7C32-4998D6234471}"/>
                    </a:ext>
                  </a:extLst>
                </p:cNvPr>
                <p:cNvCxnSpPr/>
                <p:nvPr/>
              </p:nvCxnSpPr>
              <p:spPr>
                <a:xfrm>
                  <a:off x="5132387" y="2453320"/>
                  <a:ext cx="4284613"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21" name="object 38">
                <a:extLst>
                  <a:ext uri="{FF2B5EF4-FFF2-40B4-BE49-F238E27FC236}">
                    <a16:creationId xmlns:a16="http://schemas.microsoft.com/office/drawing/2014/main" id="{F63DEBE2-6243-05A8-B476-230C2F04BF16}"/>
                  </a:ext>
                </a:extLst>
              </p:cNvPr>
              <p:cNvSpPr txBox="1"/>
              <p:nvPr/>
            </p:nvSpPr>
            <p:spPr>
              <a:xfrm>
                <a:off x="5132387" y="1604642"/>
                <a:ext cx="648000" cy="123239"/>
              </a:xfrm>
              <a:prstGeom prst="rect">
                <a:avLst/>
              </a:prstGeom>
            </p:spPr>
            <p:txBody>
              <a:bodyPr vert="horz" wrap="square" lIns="0" tIns="12065" rIns="0" bIns="0" rtlCol="0">
                <a:spAutoFit/>
              </a:bodyPr>
              <a:lstStyle>
                <a:defPPr>
                  <a:defRPr lang="en-US"/>
                </a:defPPr>
                <a:lvl1pPr marL="12700" marR="5080" lvl="0" indent="0" algn="r" defTabSz="914400" fontAlgn="auto">
                  <a:lnSpc>
                    <a:spcPct val="90000"/>
                  </a:lnSpc>
                  <a:spcBef>
                    <a:spcPts val="95"/>
                  </a:spcBef>
                  <a:spcAft>
                    <a:spcPts val="0"/>
                  </a:spcAft>
                  <a:buClrTx/>
                  <a:buSzTx/>
                  <a:buFontTx/>
                  <a:buNone/>
                  <a:tabLst/>
                  <a:defRPr kumimoji="0" sz="1050" b="0" i="0" u="none" strike="noStrike" cap="none" spc="0" normalizeH="0" baseline="0">
                    <a:ln>
                      <a:noFill/>
                    </a:ln>
                    <a:gradFill>
                      <a:gsLst>
                        <a:gs pos="0">
                          <a:schemeClr val="bg1">
                            <a:lumMod val="65000"/>
                          </a:schemeClr>
                        </a:gs>
                        <a:gs pos="100000">
                          <a:schemeClr val="bg1">
                            <a:lumMod val="65000"/>
                          </a:schemeClr>
                        </a:gs>
                      </a:gsLst>
                      <a:lin ang="5400000" scaled="1"/>
                    </a:gradFill>
                    <a:effectLst/>
                    <a:uLnTx/>
                    <a:uFillTx/>
                    <a:latin typeface="KoPub돋움체 Bold" panose="00000800000000000000" pitchFamily="2" charset="-127"/>
                    <a:ea typeface="KoPub돋움체 Bold" panose="00000800000000000000" pitchFamily="2" charset="-127"/>
                    <a:cs typeface="Calibri"/>
                  </a:defRPr>
                </a:lvl1pPr>
              </a:lstStyle>
              <a:p>
                <a:pPr algn="l"/>
                <a:r>
                  <a:rPr lang="en-US" altLang="ko-KR" sz="800" spc="-50" dirty="0">
                    <a:ln>
                      <a:solidFill>
                        <a:srgbClr val="FD349C">
                          <a:alpha val="0"/>
                        </a:srgbClr>
                      </a:solidFill>
                    </a:ln>
                    <a:solidFill>
                      <a:schemeClr val="tx1">
                        <a:lumMod val="50000"/>
                        <a:lumOff val="50000"/>
                      </a:schemeClr>
                    </a:solidFill>
                    <a:latin typeface="KoPub돋움체 Medium" panose="02020603020101020101" pitchFamily="18" charset="-127"/>
                    <a:ea typeface="KoPub돋움체 Medium" panose="02020603020101020101" pitchFamily="18" charset="-127"/>
                    <a:cs typeface="+mn-cs"/>
                  </a:rPr>
                  <a:t>(</a:t>
                </a:r>
                <a:r>
                  <a:rPr lang="ko-KR" altLang="en-US" sz="800" spc="-50" dirty="0">
                    <a:ln>
                      <a:solidFill>
                        <a:srgbClr val="FD349C">
                          <a:alpha val="0"/>
                        </a:srgbClr>
                      </a:solidFill>
                    </a:ln>
                    <a:solidFill>
                      <a:schemeClr val="tx1">
                        <a:lumMod val="50000"/>
                        <a:lumOff val="50000"/>
                      </a:schemeClr>
                    </a:solidFill>
                    <a:latin typeface="KoPub돋움체 Medium" panose="02020603020101020101" pitchFamily="18" charset="-127"/>
                    <a:ea typeface="KoPub돋움체 Medium" panose="02020603020101020101" pitchFamily="18" charset="-127"/>
                    <a:cs typeface="+mn-cs"/>
                  </a:rPr>
                  <a:t>천 </a:t>
                </a:r>
                <a:r>
                  <a:rPr lang="ko-KR" altLang="en-US" sz="800" spc="-50" dirty="0" err="1">
                    <a:ln>
                      <a:solidFill>
                        <a:srgbClr val="FD349C">
                          <a:alpha val="0"/>
                        </a:srgbClr>
                      </a:solidFill>
                    </a:ln>
                    <a:solidFill>
                      <a:schemeClr val="tx1">
                        <a:lumMod val="50000"/>
                        <a:lumOff val="50000"/>
                      </a:schemeClr>
                    </a:solidFill>
                    <a:latin typeface="KoPub돋움체 Medium" panose="02020603020101020101" pitchFamily="18" charset="-127"/>
                    <a:ea typeface="KoPub돋움체 Medium" panose="02020603020101020101" pitchFamily="18" charset="-127"/>
                    <a:cs typeface="+mn-cs"/>
                  </a:rPr>
                  <a:t>루피아</a:t>
                </a:r>
                <a:r>
                  <a:rPr lang="en-US" altLang="ko-KR" sz="800" spc="-50" dirty="0">
                    <a:ln>
                      <a:solidFill>
                        <a:srgbClr val="FD349C">
                          <a:alpha val="0"/>
                        </a:srgbClr>
                      </a:solidFill>
                    </a:ln>
                    <a:solidFill>
                      <a:schemeClr val="tx1">
                        <a:lumMod val="50000"/>
                        <a:lumOff val="50000"/>
                      </a:schemeClr>
                    </a:solidFill>
                    <a:latin typeface="KoPub돋움체 Medium" panose="02020603020101020101" pitchFamily="18" charset="-127"/>
                    <a:ea typeface="KoPub돋움체 Medium" panose="02020603020101020101" pitchFamily="18" charset="-127"/>
                    <a:cs typeface="+mn-cs"/>
                  </a:rPr>
                  <a:t>)</a:t>
                </a:r>
                <a:endParaRPr sz="800" spc="-50" dirty="0">
                  <a:ln>
                    <a:solidFill>
                      <a:srgbClr val="FD349C">
                        <a:alpha val="0"/>
                      </a:srgbClr>
                    </a:solidFill>
                  </a:ln>
                  <a:solidFill>
                    <a:schemeClr val="tx1">
                      <a:lumMod val="50000"/>
                      <a:lumOff val="50000"/>
                    </a:schemeClr>
                  </a:solidFill>
                  <a:latin typeface="KoPub돋움체 Medium" panose="02020603020101020101" pitchFamily="18" charset="-127"/>
                  <a:ea typeface="KoPub돋움체 Medium" panose="02020603020101020101" pitchFamily="18" charset="-127"/>
                  <a:cs typeface="+mn-cs"/>
                </a:endParaRPr>
              </a:p>
            </p:txBody>
          </p:sp>
          <p:sp>
            <p:nvSpPr>
              <p:cNvPr id="22" name="object 38">
                <a:extLst>
                  <a:ext uri="{FF2B5EF4-FFF2-40B4-BE49-F238E27FC236}">
                    <a16:creationId xmlns:a16="http://schemas.microsoft.com/office/drawing/2014/main" id="{3F38AC52-8E35-DAD3-C66E-D063B8234C46}"/>
                  </a:ext>
                </a:extLst>
              </p:cNvPr>
              <p:cNvSpPr txBox="1"/>
              <p:nvPr/>
            </p:nvSpPr>
            <p:spPr>
              <a:xfrm>
                <a:off x="8491223" y="1604642"/>
                <a:ext cx="936000" cy="123239"/>
              </a:xfrm>
              <a:prstGeom prst="rect">
                <a:avLst/>
              </a:prstGeom>
            </p:spPr>
            <p:txBody>
              <a:bodyPr vert="horz" wrap="square" lIns="0" tIns="12065" rIns="0" bIns="0" rtlCol="0">
                <a:spAutoFit/>
              </a:bodyPr>
              <a:lstStyle>
                <a:defPPr>
                  <a:defRPr lang="en-US"/>
                </a:defPPr>
                <a:lvl1pPr marL="12700" marR="5080" lvl="0" indent="0" algn="r" defTabSz="914400" fontAlgn="auto">
                  <a:lnSpc>
                    <a:spcPct val="90000"/>
                  </a:lnSpc>
                  <a:spcBef>
                    <a:spcPts val="95"/>
                  </a:spcBef>
                  <a:spcAft>
                    <a:spcPts val="0"/>
                  </a:spcAft>
                  <a:buClrTx/>
                  <a:buSzTx/>
                  <a:buFontTx/>
                  <a:buNone/>
                  <a:tabLst/>
                  <a:defRPr kumimoji="0" sz="1050" b="0" i="0" u="none" strike="noStrike" cap="none" spc="0" normalizeH="0" baseline="0">
                    <a:ln>
                      <a:noFill/>
                    </a:ln>
                    <a:gradFill>
                      <a:gsLst>
                        <a:gs pos="0">
                          <a:schemeClr val="bg1">
                            <a:lumMod val="65000"/>
                          </a:schemeClr>
                        </a:gs>
                        <a:gs pos="100000">
                          <a:schemeClr val="bg1">
                            <a:lumMod val="65000"/>
                          </a:schemeClr>
                        </a:gs>
                      </a:gsLst>
                      <a:lin ang="5400000" scaled="1"/>
                    </a:gradFill>
                    <a:effectLst/>
                    <a:uLnTx/>
                    <a:uFillTx/>
                    <a:latin typeface="KoPub돋움체 Bold" panose="00000800000000000000" pitchFamily="2" charset="-127"/>
                    <a:ea typeface="KoPub돋움체 Bold" panose="00000800000000000000" pitchFamily="2" charset="-127"/>
                    <a:cs typeface="Calibri"/>
                  </a:defRPr>
                </a:lvl1pPr>
              </a:lstStyle>
              <a:p>
                <a:r>
                  <a:rPr lang="en-US" altLang="ko-KR" sz="800" spc="-50" dirty="0">
                    <a:ln>
                      <a:solidFill>
                        <a:srgbClr val="FD349C">
                          <a:alpha val="0"/>
                        </a:srgbClr>
                      </a:solidFill>
                    </a:ln>
                    <a:solidFill>
                      <a:schemeClr val="tx1">
                        <a:lumMod val="50000"/>
                        <a:lumOff val="50000"/>
                      </a:schemeClr>
                    </a:solidFill>
                    <a:latin typeface="KoPub돋움체 Medium" panose="02020603020101020101" pitchFamily="18" charset="-127"/>
                    <a:ea typeface="KoPub돋움체 Medium" panose="02020603020101020101" pitchFamily="18" charset="-127"/>
                    <a:cs typeface="+mn-cs"/>
                  </a:rPr>
                  <a:t>(%)</a:t>
                </a:r>
                <a:endParaRPr sz="800" spc="-50" dirty="0">
                  <a:ln>
                    <a:solidFill>
                      <a:srgbClr val="FD349C">
                        <a:alpha val="0"/>
                      </a:srgbClr>
                    </a:solidFill>
                  </a:ln>
                  <a:solidFill>
                    <a:schemeClr val="tx1">
                      <a:lumMod val="50000"/>
                      <a:lumOff val="50000"/>
                    </a:schemeClr>
                  </a:solidFill>
                  <a:latin typeface="KoPub돋움체 Medium" panose="02020603020101020101" pitchFamily="18" charset="-127"/>
                  <a:ea typeface="KoPub돋움체 Medium" panose="02020603020101020101" pitchFamily="18" charset="-127"/>
                  <a:cs typeface="+mn-cs"/>
                </a:endParaRPr>
              </a:p>
            </p:txBody>
          </p:sp>
        </p:grpSp>
        <p:sp>
          <p:nvSpPr>
            <p:cNvPr id="17" name="TextBox 16">
              <a:extLst>
                <a:ext uri="{FF2B5EF4-FFF2-40B4-BE49-F238E27FC236}">
                  <a16:creationId xmlns:a16="http://schemas.microsoft.com/office/drawing/2014/main" id="{31FC2614-001B-75E6-0DA5-8EDB5F2859CD}"/>
                </a:ext>
              </a:extLst>
            </p:cNvPr>
            <p:cNvSpPr txBox="1"/>
            <p:nvPr/>
          </p:nvSpPr>
          <p:spPr>
            <a:xfrm>
              <a:off x="5132387" y="5303079"/>
              <a:ext cx="4294800" cy="900000"/>
            </a:xfrm>
            <a:prstGeom prst="rect">
              <a:avLst/>
            </a:prstGeom>
            <a:solidFill>
              <a:srgbClr val="DEF7FF"/>
            </a:solidFill>
            <a:ln w="3175">
              <a:solidFill>
                <a:srgbClr val="99E3FB"/>
              </a:solidFill>
            </a:ln>
          </p:spPr>
          <p:txBody>
            <a:bodyPr wrap="square" lIns="108000" tIns="72000" rIns="108000" bIns="72000" anchor="t">
              <a:noAutofit/>
            </a:bodyPr>
            <a:lstStyle>
              <a:defPPr>
                <a:defRPr lang="en-US"/>
              </a:defPPr>
              <a:lvl1pPr marL="108000" indent="-108000" defTabSz="457200">
                <a:lnSpc>
                  <a:spcPct val="110000"/>
                </a:lnSpc>
                <a:spcAft>
                  <a:spcPts val="300"/>
                </a:spcAft>
                <a:buClr>
                  <a:schemeClr val="tx1">
                    <a:lumMod val="85000"/>
                    <a:lumOff val="15000"/>
                  </a:schemeClr>
                </a:buClr>
                <a:buFont typeface="Arial" panose="020B0604020202020204" pitchFamily="34" charset="0"/>
                <a:buChar char="•"/>
                <a:defRPr sz="1000" b="1">
                  <a:ln>
                    <a:solidFill>
                      <a:schemeClr val="accent5">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altLang="ko-KR" dirty="0"/>
                <a:t>2021</a:t>
              </a:r>
              <a:r>
                <a:rPr lang="ko-KR" altLang="en-US" dirty="0"/>
                <a:t>년 인도네시아 보험밀도의 경우</a:t>
              </a:r>
              <a:r>
                <a:rPr lang="en-US" altLang="ko-KR" dirty="0"/>
                <a:t>,</a:t>
              </a:r>
              <a:r>
                <a:rPr lang="ko-KR" altLang="en-US" dirty="0"/>
                <a:t> 생명보험은</a:t>
              </a:r>
              <a:r>
                <a:rPr lang="en-US" altLang="ko-KR" dirty="0"/>
                <a:t> </a:t>
              </a:r>
              <a:r>
                <a:rPr lang="ko-KR" altLang="en-US" dirty="0"/>
                <a:t>전년대비 </a:t>
              </a:r>
              <a:r>
                <a:rPr lang="en-US" altLang="ko-KR" dirty="0"/>
                <a:t>12.8% </a:t>
              </a:r>
              <a:r>
                <a:rPr lang="ko-KR" altLang="en-US" dirty="0"/>
                <a:t>증가한 </a:t>
              </a:r>
              <a:r>
                <a:rPr lang="en-US" altLang="ko-KR" dirty="0"/>
                <a:t>75</a:t>
              </a:r>
              <a:r>
                <a:rPr lang="ko-KR" altLang="en-US" dirty="0"/>
                <a:t>만 </a:t>
              </a:r>
              <a:r>
                <a:rPr lang="en-US" altLang="ko-KR" dirty="0"/>
                <a:t>4,826 </a:t>
              </a:r>
              <a:r>
                <a:rPr lang="ko-KR" altLang="en-US" dirty="0" err="1"/>
                <a:t>루피아</a:t>
              </a:r>
              <a:r>
                <a:rPr lang="en-US" altLang="ko-KR" dirty="0"/>
                <a:t>, </a:t>
              </a:r>
              <a:r>
                <a:rPr lang="ko-KR" altLang="en-US" dirty="0"/>
                <a:t>손해보험은</a:t>
              </a:r>
              <a:r>
                <a:rPr lang="en-US" altLang="ko-KR" dirty="0"/>
                <a:t> </a:t>
              </a:r>
              <a:r>
                <a:rPr lang="ko-KR" altLang="en-US" dirty="0"/>
                <a:t>동기간 </a:t>
              </a:r>
              <a:r>
                <a:rPr lang="en-US" altLang="ko-KR" dirty="0"/>
                <a:t>11.8% </a:t>
              </a:r>
              <a:r>
                <a:rPr lang="ko-KR" altLang="en-US" dirty="0"/>
                <a:t>증가한 </a:t>
              </a:r>
              <a:r>
                <a:rPr lang="en-US" altLang="ko-KR" dirty="0"/>
                <a:t>27</a:t>
              </a:r>
              <a:r>
                <a:rPr lang="ko-KR" altLang="en-US" dirty="0"/>
                <a:t>만 </a:t>
              </a:r>
              <a:r>
                <a:rPr lang="en-US" altLang="ko-KR" dirty="0"/>
                <a:t>598</a:t>
              </a:r>
              <a:r>
                <a:rPr lang="ko-KR" altLang="en-US" dirty="0"/>
                <a:t> </a:t>
              </a:r>
              <a:r>
                <a:rPr lang="ko-KR" altLang="en-US" dirty="0" err="1"/>
                <a:t>루피아를</a:t>
              </a:r>
              <a:r>
                <a:rPr lang="ko-KR" altLang="en-US" dirty="0"/>
                <a:t> 기록</a:t>
              </a:r>
              <a:endParaRPr lang="en-US" altLang="ko-KR" dirty="0"/>
            </a:p>
            <a:p>
              <a:r>
                <a:rPr lang="en-US" altLang="ko-KR" dirty="0"/>
                <a:t>2021</a:t>
              </a:r>
              <a:r>
                <a:rPr lang="ko-KR" altLang="en-US" dirty="0"/>
                <a:t>년 생명보험 침투도는 전년과 같은 </a:t>
              </a:r>
              <a:r>
                <a:rPr lang="en-US" altLang="ko-KR" dirty="0"/>
                <a:t>1.2%, </a:t>
              </a:r>
              <a:r>
                <a:rPr lang="ko-KR" altLang="en-US" dirty="0"/>
                <a:t>동기간 손해보험은 </a:t>
              </a:r>
              <a:r>
                <a:rPr lang="en-US" altLang="ko-KR" dirty="0"/>
                <a:t>0.05%p </a:t>
              </a:r>
              <a:r>
                <a:rPr lang="ko-KR" altLang="en-US" dirty="0"/>
                <a:t>감소한 </a:t>
              </a:r>
              <a:r>
                <a:rPr lang="en-US" altLang="ko-KR" dirty="0"/>
                <a:t>0.45%</a:t>
              </a:r>
              <a:r>
                <a:rPr lang="ko-KR" altLang="en-US" dirty="0"/>
                <a:t>를 기록</a:t>
              </a:r>
              <a:r>
                <a:rPr lang="en-US" altLang="ko-KR" dirty="0"/>
                <a:t> </a:t>
              </a:r>
              <a:endParaRPr lang="ko-KR" altLang="en-US" b="0" dirty="0">
                <a:solidFill>
                  <a:schemeClr val="tx1">
                    <a:lumMod val="75000"/>
                    <a:lumOff val="25000"/>
                  </a:schemeClr>
                </a:solidFill>
              </a:endParaRPr>
            </a:p>
          </p:txBody>
        </p:sp>
        <p:graphicFrame>
          <p:nvGraphicFramePr>
            <p:cNvPr id="18" name="차트 17">
              <a:extLst>
                <a:ext uri="{FF2B5EF4-FFF2-40B4-BE49-F238E27FC236}">
                  <a16:creationId xmlns:a16="http://schemas.microsoft.com/office/drawing/2014/main" id="{150A9E68-E300-47A1-D12A-4ADBCC446144}"/>
                </a:ext>
              </a:extLst>
            </p:cNvPr>
            <p:cNvGraphicFramePr/>
            <p:nvPr>
              <p:extLst>
                <p:ext uri="{D42A27DB-BD31-4B8C-83A1-F6EECF244321}">
                  <p14:modId xmlns:p14="http://schemas.microsoft.com/office/powerpoint/2010/main" val="3319149572"/>
                </p:ext>
              </p:extLst>
            </p:nvPr>
          </p:nvGraphicFramePr>
          <p:xfrm>
            <a:off x="5132387" y="1697545"/>
            <a:ext cx="4294836" cy="3058931"/>
          </p:xfrm>
          <a:graphic>
            <a:graphicData uri="http://schemas.openxmlformats.org/drawingml/2006/chart">
              <c:chart xmlns:c="http://schemas.openxmlformats.org/drawingml/2006/chart" xmlns:r="http://schemas.openxmlformats.org/officeDocument/2006/relationships" r:id="rId7"/>
            </a:graphicData>
          </a:graphic>
        </p:graphicFrame>
        <p:sp>
          <p:nvSpPr>
            <p:cNvPr id="19" name="TextBox 18">
              <a:extLst>
                <a:ext uri="{FF2B5EF4-FFF2-40B4-BE49-F238E27FC236}">
                  <a16:creationId xmlns:a16="http://schemas.microsoft.com/office/drawing/2014/main" id="{7CC2034D-CDEC-EE9F-70DB-B6FDBF3821BB}"/>
                </a:ext>
              </a:extLst>
            </p:cNvPr>
            <p:cNvSpPr txBox="1"/>
            <p:nvPr/>
          </p:nvSpPr>
          <p:spPr>
            <a:xfrm>
              <a:off x="5132387" y="4747995"/>
              <a:ext cx="4294800" cy="318924"/>
            </a:xfrm>
            <a:prstGeom prst="rect">
              <a:avLst/>
            </a:prstGeom>
            <a:noFill/>
            <a:ln>
              <a:noFill/>
            </a:ln>
          </p:spPr>
          <p:txBody>
            <a:bodyPr wrap="square" lIns="0" tIns="72000" rIns="0" bIns="0" rtlCol="0" anchor="t">
              <a:spAutoFit/>
            </a:bodyPr>
            <a:lstStyle>
              <a:defPPr>
                <a:defRPr lang="en-US"/>
              </a:defPPr>
              <a:lvl1pPr lvl="0">
                <a:defRPr sz="800">
                  <a:ln>
                    <a:solidFill>
                      <a:prstClr val="white">
                        <a:lumMod val="75000"/>
                        <a:alpha val="0"/>
                      </a:prstClr>
                    </a:solidFill>
                  </a:ln>
                  <a:solidFill>
                    <a:prstClr val="white">
                      <a:lumMod val="50000"/>
                    </a:prstClr>
                  </a:solidFill>
                  <a:latin typeface="KoPub돋움체 Medium" panose="00000600000000000000" pitchFamily="2" charset="-127"/>
                  <a:ea typeface="KoPub돋움체 Medium" panose="00000600000000000000" pitchFamily="2" charset="-127"/>
                </a:defRPr>
              </a:lvl1pPr>
            </a:lstStyle>
            <a:p>
              <a:r>
                <a:rPr lang="en-US" altLang="ko-KR" dirty="0">
                  <a:solidFill>
                    <a:schemeClr val="bg1">
                      <a:lumMod val="50000"/>
                    </a:schemeClr>
                  </a:solidFill>
                </a:rPr>
                <a:t>Source: OECD, </a:t>
              </a:r>
              <a:r>
                <a:rPr lang="ko-KR" altLang="en-US" dirty="0" err="1">
                  <a:solidFill>
                    <a:schemeClr val="bg1">
                      <a:lumMod val="50000"/>
                    </a:schemeClr>
                  </a:solidFill>
                </a:rPr>
                <a:t>삼정</a:t>
              </a:r>
              <a:r>
                <a:rPr lang="en-US" altLang="ko-KR" dirty="0">
                  <a:solidFill>
                    <a:schemeClr val="bg1">
                      <a:lumMod val="50000"/>
                    </a:schemeClr>
                  </a:solidFill>
                </a:rPr>
                <a:t>KPMG </a:t>
              </a:r>
              <a:r>
                <a:rPr lang="ko-KR" altLang="en-US" dirty="0">
                  <a:solidFill>
                    <a:schemeClr val="bg1">
                      <a:lumMod val="50000"/>
                    </a:schemeClr>
                  </a:solidFill>
                </a:rPr>
                <a:t>경제연구원</a:t>
              </a:r>
              <a:endParaRPr lang="en-US" altLang="ko-KR" dirty="0">
                <a:solidFill>
                  <a:schemeClr val="bg1">
                    <a:lumMod val="50000"/>
                  </a:schemeClr>
                </a:solidFill>
              </a:endParaRPr>
            </a:p>
            <a:p>
              <a:r>
                <a:rPr lang="en-US" altLang="ko-KR" dirty="0">
                  <a:solidFill>
                    <a:schemeClr val="bg1">
                      <a:lumMod val="50000"/>
                    </a:schemeClr>
                  </a:solidFill>
                </a:rPr>
                <a:t>Note: </a:t>
              </a:r>
              <a:r>
                <a:rPr lang="ko-KR" altLang="en-US" dirty="0">
                  <a:solidFill>
                    <a:schemeClr val="bg1">
                      <a:lumMod val="50000"/>
                    </a:schemeClr>
                  </a:solidFill>
                </a:rPr>
                <a:t>환율은 </a:t>
              </a:r>
              <a:r>
                <a:rPr lang="en-US" altLang="ko-KR" dirty="0">
                  <a:solidFill>
                    <a:schemeClr val="bg1">
                      <a:lumMod val="50000"/>
                    </a:schemeClr>
                  </a:solidFill>
                </a:rPr>
                <a:t>2021</a:t>
              </a:r>
              <a:r>
                <a:rPr lang="ko-KR" altLang="en-US" dirty="0">
                  <a:solidFill>
                    <a:schemeClr val="bg1">
                      <a:lumMod val="50000"/>
                    </a:schemeClr>
                  </a:solidFill>
                </a:rPr>
                <a:t>년 </a:t>
              </a:r>
              <a:r>
                <a:rPr lang="en-US" altLang="ko-KR" dirty="0">
                  <a:solidFill>
                    <a:schemeClr val="bg1">
                      <a:lumMod val="50000"/>
                    </a:schemeClr>
                  </a:solidFill>
                </a:rPr>
                <a:t>12</a:t>
              </a:r>
              <a:r>
                <a:rPr lang="ko-KR" altLang="en-US" dirty="0">
                  <a:solidFill>
                    <a:schemeClr val="bg1">
                      <a:lumMod val="50000"/>
                    </a:schemeClr>
                  </a:solidFill>
                </a:rPr>
                <a:t>월 </a:t>
              </a:r>
              <a:r>
                <a:rPr lang="en-US" altLang="ko-KR" dirty="0">
                  <a:solidFill>
                    <a:schemeClr val="bg1">
                      <a:lumMod val="50000"/>
                    </a:schemeClr>
                  </a:solidFill>
                </a:rPr>
                <a:t>30</a:t>
              </a:r>
              <a:r>
                <a:rPr lang="ko-KR" altLang="en-US" dirty="0">
                  <a:solidFill>
                    <a:schemeClr val="bg1">
                      <a:lumMod val="50000"/>
                    </a:schemeClr>
                  </a:solidFill>
                </a:rPr>
                <a:t>일 기준 환율</a:t>
              </a:r>
              <a:r>
                <a:rPr lang="en-US" altLang="ko-KR" dirty="0">
                  <a:solidFill>
                    <a:schemeClr val="bg1">
                      <a:lumMod val="50000"/>
                    </a:schemeClr>
                  </a:solidFill>
                </a:rPr>
                <a:t>(1</a:t>
              </a:r>
              <a:r>
                <a:rPr lang="ko-KR" altLang="en-US" dirty="0">
                  <a:solidFill>
                    <a:schemeClr val="bg1">
                      <a:lumMod val="50000"/>
                    </a:schemeClr>
                  </a:solidFill>
                </a:rPr>
                <a:t>달러 </a:t>
              </a:r>
              <a:r>
                <a:rPr lang="en-US" altLang="ko-KR" dirty="0">
                  <a:solidFill>
                    <a:schemeClr val="bg1">
                      <a:lumMod val="50000"/>
                    </a:schemeClr>
                  </a:solidFill>
                </a:rPr>
                <a:t>= 14,242 </a:t>
              </a:r>
              <a:r>
                <a:rPr lang="ko-KR" altLang="en-US" dirty="0" err="1">
                  <a:solidFill>
                    <a:schemeClr val="bg1">
                      <a:lumMod val="50000"/>
                    </a:schemeClr>
                  </a:solidFill>
                </a:rPr>
                <a:t>루피아</a:t>
              </a:r>
              <a:r>
                <a:rPr lang="en-US" altLang="ko-KR" dirty="0">
                  <a:solidFill>
                    <a:schemeClr val="bg1">
                      <a:lumMod val="50000"/>
                    </a:schemeClr>
                  </a:solidFill>
                </a:rPr>
                <a:t>) </a:t>
              </a:r>
              <a:r>
                <a:rPr lang="ko-KR" altLang="en-US" dirty="0">
                  <a:solidFill>
                    <a:schemeClr val="bg1">
                      <a:lumMod val="50000"/>
                    </a:schemeClr>
                  </a:solidFill>
                </a:rPr>
                <a:t>적용</a:t>
              </a:r>
            </a:p>
          </p:txBody>
        </p:sp>
      </p:grpSp>
    </p:spTree>
    <p:extLst>
      <p:ext uri="{BB962C8B-B14F-4D97-AF65-F5344CB8AC3E}">
        <p14:creationId xmlns:p14="http://schemas.microsoft.com/office/powerpoint/2010/main" val="402837790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2" name="그룹 51">
            <a:extLst>
              <a:ext uri="{FF2B5EF4-FFF2-40B4-BE49-F238E27FC236}">
                <a16:creationId xmlns:a16="http://schemas.microsoft.com/office/drawing/2014/main" id="{119BE80E-0D32-D91D-427E-E64A7C74BC79}"/>
              </a:ext>
            </a:extLst>
          </p:cNvPr>
          <p:cNvGrpSpPr/>
          <p:nvPr/>
        </p:nvGrpSpPr>
        <p:grpSpPr>
          <a:xfrm>
            <a:off x="5128258" y="1196975"/>
            <a:ext cx="4303980" cy="5006104"/>
            <a:chOff x="478777" y="1196975"/>
            <a:chExt cx="4303980" cy="5006104"/>
          </a:xfrm>
        </p:grpSpPr>
        <p:grpSp>
          <p:nvGrpSpPr>
            <p:cNvPr id="53" name="그룹 52">
              <a:extLst>
                <a:ext uri="{FF2B5EF4-FFF2-40B4-BE49-F238E27FC236}">
                  <a16:creationId xmlns:a16="http://schemas.microsoft.com/office/drawing/2014/main" id="{37E5A17A-FEF9-80DD-F1C9-98600AACA7AA}"/>
                </a:ext>
              </a:extLst>
            </p:cNvPr>
            <p:cNvGrpSpPr/>
            <p:nvPr/>
          </p:nvGrpSpPr>
          <p:grpSpPr>
            <a:xfrm>
              <a:off x="487921" y="1196975"/>
              <a:ext cx="4284613" cy="530906"/>
              <a:chOff x="5132387" y="1196975"/>
              <a:chExt cx="4284613" cy="530906"/>
            </a:xfrm>
          </p:grpSpPr>
          <p:grpSp>
            <p:nvGrpSpPr>
              <p:cNvPr id="57" name="그룹 56">
                <a:extLst>
                  <a:ext uri="{FF2B5EF4-FFF2-40B4-BE49-F238E27FC236}">
                    <a16:creationId xmlns:a16="http://schemas.microsoft.com/office/drawing/2014/main" id="{2DF8D986-33A2-D7AE-E4D4-2A2F436075E5}"/>
                  </a:ext>
                </a:extLst>
              </p:cNvPr>
              <p:cNvGrpSpPr/>
              <p:nvPr/>
            </p:nvGrpSpPr>
            <p:grpSpPr>
              <a:xfrm>
                <a:off x="5132387" y="1196975"/>
                <a:ext cx="4284613" cy="276837"/>
                <a:chOff x="5132387" y="2176483"/>
                <a:chExt cx="4284613" cy="276837"/>
              </a:xfrm>
            </p:grpSpPr>
            <p:sp>
              <p:nvSpPr>
                <p:cNvPr id="59" name="TextBox 58">
                  <a:extLst>
                    <a:ext uri="{FF2B5EF4-FFF2-40B4-BE49-F238E27FC236}">
                      <a16:creationId xmlns:a16="http://schemas.microsoft.com/office/drawing/2014/main" id="{80B0499B-1707-50F2-6904-D3C941FFD7A5}"/>
                    </a:ext>
                  </a:extLst>
                </p:cNvPr>
                <p:cNvSpPr txBox="1"/>
                <p:nvPr/>
              </p:nvSpPr>
              <p:spPr>
                <a:xfrm>
                  <a:off x="5132387" y="2210039"/>
                  <a:ext cx="2478243" cy="200055"/>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ko-KR" altLang="en-US" sz="1300" dirty="0">
                      <a:ln>
                        <a:solidFill>
                          <a:prstClr val="white">
                            <a:lumMod val="75000"/>
                            <a:alpha val="0"/>
                          </a:prstClr>
                        </a:solidFill>
                      </a:ln>
                      <a:solidFill>
                        <a:srgbClr val="00338D"/>
                      </a:solidFill>
                      <a:latin typeface="KoPub돋움체 Bold" panose="00000800000000000000" pitchFamily="2" charset="-127"/>
                      <a:ea typeface="KoPub돋움체 Bold" panose="00000800000000000000" pitchFamily="2" charset="-127"/>
                      <a:cs typeface="Univers for KPMG"/>
                    </a:rPr>
                    <a:t>인도네시아 보험산업 수입보험료 추이</a:t>
                  </a:r>
                  <a:endParaRPr kumimoji="0" lang="ko-KR" altLang="en-US" sz="1300" b="0" i="0" u="none" strike="noStrike" kern="1200" cap="none" spc="0" normalizeH="0" baseline="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endParaRPr>
                </a:p>
              </p:txBody>
            </p:sp>
            <p:cxnSp>
              <p:nvCxnSpPr>
                <p:cNvPr id="60" name="직선 연결선 59">
                  <a:extLst>
                    <a:ext uri="{FF2B5EF4-FFF2-40B4-BE49-F238E27FC236}">
                      <a16:creationId xmlns:a16="http://schemas.microsoft.com/office/drawing/2014/main" id="{485989DA-196F-EF34-46E5-52C34EA9DD89}"/>
                    </a:ext>
                  </a:extLst>
                </p:cNvPr>
                <p:cNvCxnSpPr/>
                <p:nvPr/>
              </p:nvCxnSpPr>
              <p:spPr>
                <a:xfrm>
                  <a:off x="5132387" y="2176483"/>
                  <a:ext cx="4284613"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61" name="직선 연결선 60">
                  <a:extLst>
                    <a:ext uri="{FF2B5EF4-FFF2-40B4-BE49-F238E27FC236}">
                      <a16:creationId xmlns:a16="http://schemas.microsoft.com/office/drawing/2014/main" id="{175AFB04-650D-21F9-45D8-ADC0E353AC80}"/>
                    </a:ext>
                  </a:extLst>
                </p:cNvPr>
                <p:cNvCxnSpPr/>
                <p:nvPr/>
              </p:nvCxnSpPr>
              <p:spPr>
                <a:xfrm>
                  <a:off x="5132387" y="2453320"/>
                  <a:ext cx="4284613"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58" name="object 38">
                <a:extLst>
                  <a:ext uri="{FF2B5EF4-FFF2-40B4-BE49-F238E27FC236}">
                    <a16:creationId xmlns:a16="http://schemas.microsoft.com/office/drawing/2014/main" id="{7FEA069A-E352-9C76-22F7-EFE82D8EC8AC}"/>
                  </a:ext>
                </a:extLst>
              </p:cNvPr>
              <p:cNvSpPr txBox="1"/>
              <p:nvPr/>
            </p:nvSpPr>
            <p:spPr>
              <a:xfrm>
                <a:off x="5132387" y="1604642"/>
                <a:ext cx="648000" cy="123239"/>
              </a:xfrm>
              <a:prstGeom prst="rect">
                <a:avLst/>
              </a:prstGeom>
            </p:spPr>
            <p:txBody>
              <a:bodyPr vert="horz" wrap="square" lIns="0" tIns="12065" rIns="0" bIns="0" rtlCol="0">
                <a:spAutoFit/>
              </a:bodyPr>
              <a:lstStyle>
                <a:defPPr>
                  <a:defRPr lang="en-US"/>
                </a:defPPr>
                <a:lvl1pPr marL="12700" marR="5080" lvl="0" indent="0" algn="r" defTabSz="914400" fontAlgn="auto">
                  <a:lnSpc>
                    <a:spcPct val="90000"/>
                  </a:lnSpc>
                  <a:spcBef>
                    <a:spcPts val="95"/>
                  </a:spcBef>
                  <a:spcAft>
                    <a:spcPts val="0"/>
                  </a:spcAft>
                  <a:buClrTx/>
                  <a:buSzTx/>
                  <a:buFontTx/>
                  <a:buNone/>
                  <a:tabLst/>
                  <a:defRPr kumimoji="0" sz="1050" b="0" i="0" u="none" strike="noStrike" cap="none" spc="0" normalizeH="0" baseline="0">
                    <a:ln>
                      <a:noFill/>
                    </a:ln>
                    <a:gradFill>
                      <a:gsLst>
                        <a:gs pos="0">
                          <a:schemeClr val="bg1">
                            <a:lumMod val="65000"/>
                          </a:schemeClr>
                        </a:gs>
                        <a:gs pos="100000">
                          <a:schemeClr val="bg1">
                            <a:lumMod val="65000"/>
                          </a:schemeClr>
                        </a:gs>
                      </a:gsLst>
                      <a:lin ang="5400000" scaled="1"/>
                    </a:gradFill>
                    <a:effectLst/>
                    <a:uLnTx/>
                    <a:uFillTx/>
                    <a:latin typeface="KoPub돋움체 Bold" panose="00000800000000000000" pitchFamily="2" charset="-127"/>
                    <a:ea typeface="KoPub돋움체 Bold" panose="00000800000000000000" pitchFamily="2" charset="-127"/>
                    <a:cs typeface="Calibri"/>
                  </a:defRPr>
                </a:lvl1pPr>
              </a:lstStyle>
              <a:p>
                <a:pPr algn="l"/>
                <a:r>
                  <a:rPr lang="en-US" altLang="ko-KR" sz="800" spc="-50" dirty="0">
                    <a:ln>
                      <a:solidFill>
                        <a:srgbClr val="FD349C">
                          <a:alpha val="0"/>
                        </a:srgbClr>
                      </a:solidFill>
                    </a:ln>
                    <a:solidFill>
                      <a:schemeClr val="tx1">
                        <a:lumMod val="50000"/>
                        <a:lumOff val="50000"/>
                      </a:schemeClr>
                    </a:solidFill>
                    <a:latin typeface="KoPub돋움체 Medium" panose="02020603020101020101" pitchFamily="18" charset="-127"/>
                    <a:ea typeface="KoPub돋움체 Medium" panose="02020603020101020101" pitchFamily="18" charset="-127"/>
                    <a:cs typeface="+mn-cs"/>
                  </a:rPr>
                  <a:t>(</a:t>
                </a:r>
                <a:r>
                  <a:rPr lang="ko-KR" altLang="en-US" sz="800" spc="-50" dirty="0">
                    <a:ln>
                      <a:solidFill>
                        <a:srgbClr val="FD349C">
                          <a:alpha val="0"/>
                        </a:srgbClr>
                      </a:solidFill>
                    </a:ln>
                    <a:solidFill>
                      <a:schemeClr val="tx1">
                        <a:lumMod val="50000"/>
                        <a:lumOff val="50000"/>
                      </a:schemeClr>
                    </a:solidFill>
                    <a:latin typeface="KoPub돋움체 Medium" panose="02020603020101020101" pitchFamily="18" charset="-127"/>
                    <a:ea typeface="KoPub돋움체 Medium" panose="02020603020101020101" pitchFamily="18" charset="-127"/>
                    <a:cs typeface="+mn-cs"/>
                  </a:rPr>
                  <a:t>조 </a:t>
                </a:r>
                <a:r>
                  <a:rPr lang="ko-KR" altLang="en-US" sz="800" spc="-50" dirty="0" err="1">
                    <a:ln>
                      <a:solidFill>
                        <a:srgbClr val="FD349C">
                          <a:alpha val="0"/>
                        </a:srgbClr>
                      </a:solidFill>
                    </a:ln>
                    <a:solidFill>
                      <a:schemeClr val="tx1">
                        <a:lumMod val="50000"/>
                        <a:lumOff val="50000"/>
                      </a:schemeClr>
                    </a:solidFill>
                    <a:latin typeface="KoPub돋움체 Medium" panose="02020603020101020101" pitchFamily="18" charset="-127"/>
                    <a:ea typeface="KoPub돋움체 Medium" panose="02020603020101020101" pitchFamily="18" charset="-127"/>
                    <a:cs typeface="+mn-cs"/>
                  </a:rPr>
                  <a:t>루피아</a:t>
                </a:r>
                <a:r>
                  <a:rPr lang="en-US" altLang="ko-KR" sz="800" spc="-50" dirty="0">
                    <a:ln>
                      <a:solidFill>
                        <a:srgbClr val="FD349C">
                          <a:alpha val="0"/>
                        </a:srgbClr>
                      </a:solidFill>
                    </a:ln>
                    <a:solidFill>
                      <a:schemeClr val="tx1">
                        <a:lumMod val="50000"/>
                        <a:lumOff val="50000"/>
                      </a:schemeClr>
                    </a:solidFill>
                    <a:latin typeface="KoPub돋움체 Medium" panose="02020603020101020101" pitchFamily="18" charset="-127"/>
                    <a:ea typeface="KoPub돋움체 Medium" panose="02020603020101020101" pitchFamily="18" charset="-127"/>
                    <a:cs typeface="+mn-cs"/>
                  </a:rPr>
                  <a:t>)</a:t>
                </a:r>
                <a:endParaRPr sz="800" spc="-50" dirty="0">
                  <a:ln>
                    <a:solidFill>
                      <a:srgbClr val="FD349C">
                        <a:alpha val="0"/>
                      </a:srgbClr>
                    </a:solidFill>
                  </a:ln>
                  <a:solidFill>
                    <a:schemeClr val="tx1">
                      <a:lumMod val="50000"/>
                      <a:lumOff val="50000"/>
                    </a:schemeClr>
                  </a:solidFill>
                  <a:latin typeface="KoPub돋움체 Medium" panose="02020603020101020101" pitchFamily="18" charset="-127"/>
                  <a:ea typeface="KoPub돋움체 Medium" panose="02020603020101020101" pitchFamily="18" charset="-127"/>
                  <a:cs typeface="+mn-cs"/>
                </a:endParaRPr>
              </a:p>
            </p:txBody>
          </p:sp>
        </p:grpSp>
        <p:sp>
          <p:nvSpPr>
            <p:cNvPr id="54" name="TextBox 53">
              <a:extLst>
                <a:ext uri="{FF2B5EF4-FFF2-40B4-BE49-F238E27FC236}">
                  <a16:creationId xmlns:a16="http://schemas.microsoft.com/office/drawing/2014/main" id="{BF50D3DA-381F-C65C-1B80-80135E9640F5}"/>
                </a:ext>
              </a:extLst>
            </p:cNvPr>
            <p:cNvSpPr txBox="1"/>
            <p:nvPr/>
          </p:nvSpPr>
          <p:spPr>
            <a:xfrm>
              <a:off x="478777" y="5303079"/>
              <a:ext cx="4294800" cy="900000"/>
            </a:xfrm>
            <a:prstGeom prst="rect">
              <a:avLst/>
            </a:prstGeom>
            <a:solidFill>
              <a:srgbClr val="DEF7FF"/>
            </a:solidFill>
            <a:ln w="3175">
              <a:solidFill>
                <a:srgbClr val="99E3FB"/>
              </a:solidFill>
            </a:ln>
          </p:spPr>
          <p:txBody>
            <a:bodyPr wrap="square" lIns="108000" tIns="72000" rIns="0" bIns="72000" anchor="t">
              <a:noAutofit/>
            </a:bodyPr>
            <a:lstStyle>
              <a:defPPr>
                <a:defRPr lang="en-US"/>
              </a:defPPr>
              <a:lvl1pPr marL="108000" indent="-108000" defTabSz="457200">
                <a:lnSpc>
                  <a:spcPct val="110000"/>
                </a:lnSpc>
                <a:spcAft>
                  <a:spcPts val="300"/>
                </a:spcAft>
                <a:buClr>
                  <a:schemeClr val="tx1">
                    <a:lumMod val="85000"/>
                    <a:lumOff val="15000"/>
                  </a:schemeClr>
                </a:buClr>
                <a:buFont typeface="Arial" panose="020B0604020202020204" pitchFamily="34" charset="0"/>
                <a:buChar char="•"/>
                <a:defRPr sz="1000" b="1">
                  <a:ln>
                    <a:solidFill>
                      <a:schemeClr val="accent5">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altLang="ko-KR" dirty="0"/>
                <a:t>2021</a:t>
              </a:r>
              <a:r>
                <a:rPr lang="ko-KR" altLang="en-US" dirty="0"/>
                <a:t>년 인도네시아 생명보험의 총보험료는 전년대비 </a:t>
              </a:r>
              <a:r>
                <a:rPr lang="en-US" altLang="ko-KR" dirty="0"/>
                <a:t>10.2% </a:t>
              </a:r>
              <a:r>
                <a:rPr lang="ko-KR" altLang="en-US" dirty="0"/>
                <a:t>증가한 </a:t>
              </a:r>
              <a:r>
                <a:rPr lang="en-US" altLang="ko-KR" dirty="0"/>
                <a:t>204.8</a:t>
              </a:r>
              <a:r>
                <a:rPr lang="ko-KR" altLang="en-US" dirty="0"/>
                <a:t>조 </a:t>
              </a:r>
              <a:r>
                <a:rPr lang="ko-KR" altLang="en-US" dirty="0" err="1"/>
                <a:t>루피아</a:t>
              </a:r>
              <a:r>
                <a:rPr lang="en-US" altLang="ko-KR" dirty="0"/>
                <a:t>, </a:t>
              </a:r>
              <a:r>
                <a:rPr lang="ko-KR" altLang="en-US" dirty="0"/>
                <a:t>손해보험</a:t>
              </a:r>
              <a:r>
                <a:rPr lang="en-US" altLang="ko-KR" dirty="0"/>
                <a:t>·</a:t>
              </a:r>
              <a:r>
                <a:rPr lang="ko-KR" altLang="en-US" dirty="0"/>
                <a:t>재보험 총보험료는 </a:t>
              </a:r>
              <a:r>
                <a:rPr lang="en-US" altLang="ko-KR" dirty="0"/>
                <a:t>91.1</a:t>
              </a:r>
              <a:r>
                <a:rPr lang="ko-KR" altLang="en-US" dirty="0"/>
                <a:t>조 </a:t>
              </a:r>
              <a:r>
                <a:rPr lang="ko-KR" altLang="en-US" dirty="0" err="1"/>
                <a:t>루피아를</a:t>
              </a:r>
              <a:r>
                <a:rPr lang="ko-KR" altLang="en-US" dirty="0"/>
                <a:t> 기록하며 동기간 </a:t>
              </a:r>
              <a:r>
                <a:rPr lang="en-US" altLang="ko-KR" dirty="0"/>
                <a:t>2.0% </a:t>
              </a:r>
              <a:r>
                <a:rPr lang="ko-KR" altLang="en-US" dirty="0"/>
                <a:t>감소</a:t>
              </a:r>
              <a:endParaRPr lang="en-US" altLang="ko-KR" dirty="0"/>
            </a:p>
            <a:p>
              <a:pPr marL="266700" indent="-174625">
                <a:buClr>
                  <a:schemeClr val="tx1">
                    <a:lumMod val="75000"/>
                    <a:lumOff val="25000"/>
                  </a:schemeClr>
                </a:buClr>
                <a:buFontTx/>
                <a:buChar char="-"/>
              </a:pPr>
              <a:r>
                <a:rPr lang="en-US" altLang="ko-KR" b="0" dirty="0">
                  <a:solidFill>
                    <a:schemeClr val="tx1">
                      <a:lumMod val="75000"/>
                      <a:lumOff val="25000"/>
                    </a:schemeClr>
                  </a:solidFill>
                </a:rPr>
                <a:t>2021</a:t>
              </a:r>
              <a:r>
                <a:rPr lang="ko-KR" altLang="en-US" b="0" dirty="0">
                  <a:solidFill>
                    <a:schemeClr val="tx1">
                      <a:lumMod val="75000"/>
                      <a:lumOff val="25000"/>
                    </a:schemeClr>
                  </a:solidFill>
                </a:rPr>
                <a:t>년 총보험료 중 사회보험이 </a:t>
              </a:r>
              <a:r>
                <a:rPr lang="en-US" altLang="ko-KR" b="0" dirty="0">
                  <a:solidFill>
                    <a:schemeClr val="tx1">
                      <a:lumMod val="75000"/>
                      <a:lumOff val="25000"/>
                    </a:schemeClr>
                  </a:solidFill>
                </a:rPr>
                <a:t>42.1%</a:t>
              </a:r>
              <a:r>
                <a:rPr lang="ko-KR" altLang="en-US" b="0" dirty="0">
                  <a:solidFill>
                    <a:schemeClr val="tx1">
                      <a:lumMod val="75000"/>
                      <a:lumOff val="25000"/>
                    </a:schemeClr>
                  </a:solidFill>
                </a:rPr>
                <a:t>로 가장 비중을 차지</a:t>
              </a:r>
              <a:r>
                <a:rPr lang="en-US" altLang="ko-KR" b="0" dirty="0">
                  <a:solidFill>
                    <a:schemeClr val="tx1">
                      <a:lumMod val="75000"/>
                      <a:lumOff val="25000"/>
                    </a:schemeClr>
                  </a:solidFill>
                </a:rPr>
                <a:t>. </a:t>
              </a:r>
              <a:r>
                <a:rPr lang="ko-KR" altLang="en-US" b="0" dirty="0">
                  <a:solidFill>
                    <a:schemeClr val="tx1">
                      <a:lumMod val="75000"/>
                      <a:lumOff val="25000"/>
                    </a:schemeClr>
                  </a:solidFill>
                </a:rPr>
                <a:t>그 뒤를 이어</a:t>
              </a:r>
              <a:r>
                <a:rPr lang="en-US" altLang="ko-KR" b="0" dirty="0">
                  <a:solidFill>
                    <a:schemeClr val="tx1">
                      <a:lumMod val="75000"/>
                      <a:lumOff val="25000"/>
                    </a:schemeClr>
                  </a:solidFill>
                </a:rPr>
                <a:t> </a:t>
              </a:r>
              <a:r>
                <a:rPr lang="ko-KR" altLang="en-US" b="0" dirty="0">
                  <a:solidFill>
                    <a:schemeClr val="tx1">
                      <a:lumMod val="75000"/>
                      <a:lumOff val="25000"/>
                    </a:schemeClr>
                  </a:solidFill>
                </a:rPr>
                <a:t>생명보험사가 </a:t>
              </a:r>
              <a:r>
                <a:rPr lang="en-US" altLang="ko-KR" b="0" dirty="0">
                  <a:solidFill>
                    <a:schemeClr val="tx1">
                      <a:lumMod val="75000"/>
                      <a:lumOff val="25000"/>
                    </a:schemeClr>
                  </a:solidFill>
                </a:rPr>
                <a:t>38.6%, </a:t>
              </a:r>
              <a:r>
                <a:rPr lang="ko-KR" altLang="en-US" b="0" dirty="0">
                  <a:solidFill>
                    <a:schemeClr val="tx1">
                      <a:lumMod val="75000"/>
                      <a:lumOff val="25000"/>
                    </a:schemeClr>
                  </a:solidFill>
                </a:rPr>
                <a:t>손해</a:t>
              </a:r>
              <a:r>
                <a:rPr lang="en-US" altLang="ko-KR" b="0" dirty="0">
                  <a:solidFill>
                    <a:schemeClr val="tx1">
                      <a:lumMod val="75000"/>
                      <a:lumOff val="25000"/>
                    </a:schemeClr>
                  </a:solidFill>
                </a:rPr>
                <a:t>·</a:t>
              </a:r>
              <a:r>
                <a:rPr lang="ko-KR" altLang="en-US" b="0" dirty="0">
                  <a:solidFill>
                    <a:schemeClr val="tx1">
                      <a:lumMod val="75000"/>
                      <a:lumOff val="25000"/>
                    </a:schemeClr>
                  </a:solidFill>
                </a:rPr>
                <a:t>재보험사가 </a:t>
              </a:r>
              <a:r>
                <a:rPr lang="en-US" altLang="ko-KR" b="0" dirty="0">
                  <a:solidFill>
                    <a:schemeClr val="tx1">
                      <a:lumMod val="75000"/>
                      <a:lumOff val="25000"/>
                    </a:schemeClr>
                  </a:solidFill>
                </a:rPr>
                <a:t>17.2%</a:t>
              </a:r>
              <a:r>
                <a:rPr lang="ko-KR" altLang="en-US" b="0" dirty="0">
                  <a:solidFill>
                    <a:schemeClr val="tx1">
                      <a:lumMod val="75000"/>
                      <a:lumOff val="25000"/>
                    </a:schemeClr>
                  </a:solidFill>
                </a:rPr>
                <a:t>를 기록 </a:t>
              </a:r>
              <a:endParaRPr lang="en-US" altLang="ko-KR" b="0" dirty="0">
                <a:solidFill>
                  <a:schemeClr val="tx1">
                    <a:lumMod val="75000"/>
                    <a:lumOff val="25000"/>
                  </a:schemeClr>
                </a:solidFill>
              </a:endParaRPr>
            </a:p>
          </p:txBody>
        </p:sp>
        <p:graphicFrame>
          <p:nvGraphicFramePr>
            <p:cNvPr id="55" name="차트 54">
              <a:extLst>
                <a:ext uri="{FF2B5EF4-FFF2-40B4-BE49-F238E27FC236}">
                  <a16:creationId xmlns:a16="http://schemas.microsoft.com/office/drawing/2014/main" id="{B3C8C9F5-A859-7503-929F-F41F67E20349}"/>
                </a:ext>
              </a:extLst>
            </p:cNvPr>
            <p:cNvGraphicFramePr/>
            <p:nvPr>
              <p:extLst>
                <p:ext uri="{D42A27DB-BD31-4B8C-83A1-F6EECF244321}">
                  <p14:modId xmlns:p14="http://schemas.microsoft.com/office/powerpoint/2010/main" val="815795961"/>
                </p:ext>
              </p:extLst>
            </p:nvPr>
          </p:nvGraphicFramePr>
          <p:xfrm>
            <a:off x="487921" y="1697545"/>
            <a:ext cx="4294836" cy="3058931"/>
          </p:xfrm>
          <a:graphic>
            <a:graphicData uri="http://schemas.openxmlformats.org/drawingml/2006/chart">
              <c:chart xmlns:c="http://schemas.openxmlformats.org/drawingml/2006/chart" xmlns:r="http://schemas.openxmlformats.org/officeDocument/2006/relationships" r:id="rId3"/>
            </a:graphicData>
          </a:graphic>
        </p:graphicFrame>
        <p:sp>
          <p:nvSpPr>
            <p:cNvPr id="56" name="TextBox 55">
              <a:extLst>
                <a:ext uri="{FF2B5EF4-FFF2-40B4-BE49-F238E27FC236}">
                  <a16:creationId xmlns:a16="http://schemas.microsoft.com/office/drawing/2014/main" id="{7E7F00F9-497F-D6B2-9624-8A7D57B3D0D9}"/>
                </a:ext>
              </a:extLst>
            </p:cNvPr>
            <p:cNvSpPr txBox="1"/>
            <p:nvPr/>
          </p:nvSpPr>
          <p:spPr>
            <a:xfrm>
              <a:off x="478777" y="4747995"/>
              <a:ext cx="4294800" cy="318924"/>
            </a:xfrm>
            <a:prstGeom prst="rect">
              <a:avLst/>
            </a:prstGeom>
            <a:noFill/>
            <a:ln>
              <a:noFill/>
            </a:ln>
          </p:spPr>
          <p:txBody>
            <a:bodyPr wrap="square" lIns="0" tIns="72000" rIns="0" bIns="0" rtlCol="0" anchor="t">
              <a:spAutoFit/>
            </a:bodyPr>
            <a:lstStyle>
              <a:defPPr>
                <a:defRPr lang="en-US"/>
              </a:defPPr>
              <a:lvl1pPr lvl="0">
                <a:defRPr sz="800">
                  <a:ln>
                    <a:solidFill>
                      <a:prstClr val="white">
                        <a:lumMod val="75000"/>
                        <a:alpha val="0"/>
                      </a:prstClr>
                    </a:solidFill>
                  </a:ln>
                  <a:solidFill>
                    <a:prstClr val="white">
                      <a:lumMod val="50000"/>
                    </a:prstClr>
                  </a:solidFill>
                  <a:latin typeface="KoPub돋움체 Medium" panose="00000600000000000000" pitchFamily="2" charset="-127"/>
                  <a:ea typeface="KoPub돋움체 Medium" panose="00000600000000000000" pitchFamily="2" charset="-127"/>
                </a:defRPr>
              </a:lvl1pPr>
            </a:lstStyle>
            <a:p>
              <a:r>
                <a:rPr lang="en-US" altLang="ko-KR" dirty="0">
                  <a:solidFill>
                    <a:schemeClr val="bg1">
                      <a:lumMod val="50000"/>
                    </a:schemeClr>
                  </a:solidFill>
                </a:rPr>
                <a:t>Source: General Insurance Association of Indonesia </a:t>
              </a:r>
              <a:r>
                <a:rPr lang="ko-KR" altLang="en-US" dirty="0" err="1">
                  <a:solidFill>
                    <a:schemeClr val="bg1">
                      <a:lumMod val="50000"/>
                    </a:schemeClr>
                  </a:solidFill>
                </a:rPr>
                <a:t>삼정</a:t>
              </a:r>
              <a:r>
                <a:rPr lang="en-US" altLang="ko-KR" dirty="0">
                  <a:solidFill>
                    <a:schemeClr val="bg1">
                      <a:lumMod val="50000"/>
                    </a:schemeClr>
                  </a:solidFill>
                </a:rPr>
                <a:t>KPMG </a:t>
              </a:r>
              <a:r>
                <a:rPr lang="ko-KR" altLang="en-US" dirty="0">
                  <a:solidFill>
                    <a:schemeClr val="bg1">
                      <a:lumMod val="50000"/>
                    </a:schemeClr>
                  </a:solidFill>
                </a:rPr>
                <a:t>경제연구원</a:t>
              </a:r>
              <a:endParaRPr lang="en-US" altLang="ko-KR" dirty="0">
                <a:solidFill>
                  <a:schemeClr val="bg1">
                    <a:lumMod val="50000"/>
                  </a:schemeClr>
                </a:solidFill>
              </a:endParaRPr>
            </a:p>
            <a:p>
              <a:r>
                <a:rPr lang="en-US" altLang="ko-KR" dirty="0">
                  <a:solidFill>
                    <a:schemeClr val="bg1">
                      <a:lumMod val="50000"/>
                    </a:schemeClr>
                  </a:solidFill>
                </a:rPr>
                <a:t>Note: Gross Premium </a:t>
              </a:r>
              <a:r>
                <a:rPr lang="ko-KR" altLang="en-US" dirty="0">
                  <a:solidFill>
                    <a:schemeClr val="bg1">
                      <a:lumMod val="50000"/>
                    </a:schemeClr>
                  </a:solidFill>
                </a:rPr>
                <a:t>기준</a:t>
              </a:r>
              <a:r>
                <a:rPr lang="en-US" altLang="ko-KR" dirty="0">
                  <a:solidFill>
                    <a:schemeClr val="bg1">
                      <a:lumMod val="50000"/>
                    </a:schemeClr>
                  </a:solidFill>
                </a:rPr>
                <a:t>, </a:t>
              </a:r>
              <a:r>
                <a:rPr lang="ko-KR" altLang="en-US" dirty="0">
                  <a:solidFill>
                    <a:schemeClr val="bg1">
                      <a:lumMod val="50000"/>
                    </a:schemeClr>
                  </a:solidFill>
                </a:rPr>
                <a:t>사회보험은 </a:t>
              </a:r>
              <a:r>
                <a:rPr lang="en-US" altLang="ko-KR" dirty="0">
                  <a:solidFill>
                    <a:schemeClr val="bg1">
                      <a:lumMod val="50000"/>
                    </a:schemeClr>
                  </a:solidFill>
                </a:rPr>
                <a:t>Contribution Income </a:t>
              </a:r>
              <a:r>
                <a:rPr lang="ko-KR" altLang="en-US" dirty="0">
                  <a:solidFill>
                    <a:schemeClr val="bg1">
                      <a:lumMod val="50000"/>
                    </a:schemeClr>
                  </a:solidFill>
                </a:rPr>
                <a:t>기준</a:t>
              </a:r>
            </a:p>
          </p:txBody>
        </p:sp>
      </p:grpSp>
      <p:sp>
        <p:nvSpPr>
          <p:cNvPr id="2" name="텍스트 개체 틀 1">
            <a:extLst>
              <a:ext uri="{FF2B5EF4-FFF2-40B4-BE49-F238E27FC236}">
                <a16:creationId xmlns:a16="http://schemas.microsoft.com/office/drawing/2014/main" id="{11D01EDC-383F-7EC9-5195-CCBAAD0A81F2}"/>
              </a:ext>
            </a:extLst>
          </p:cNvPr>
          <p:cNvSpPr>
            <a:spLocks noGrp="1"/>
          </p:cNvSpPr>
          <p:nvPr>
            <p:ph type="body" sz="quarter" idx="10"/>
          </p:nvPr>
        </p:nvSpPr>
        <p:spPr/>
        <p:txBody>
          <a:bodyPr/>
          <a:lstStyle/>
          <a:p>
            <a:r>
              <a:rPr lang="en-US" altLang="ko-KR" dirty="0"/>
              <a:t>II. </a:t>
            </a:r>
            <a:r>
              <a:rPr lang="ko-KR" altLang="en-US" dirty="0"/>
              <a:t>신흥 아시아 태평양 국가별 보험시장 및 규제 현황 </a:t>
            </a:r>
          </a:p>
        </p:txBody>
      </p:sp>
      <p:sp>
        <p:nvSpPr>
          <p:cNvPr id="3" name="텍스트 개체 틀 2">
            <a:extLst>
              <a:ext uri="{FF2B5EF4-FFF2-40B4-BE49-F238E27FC236}">
                <a16:creationId xmlns:a16="http://schemas.microsoft.com/office/drawing/2014/main" id="{F8A23C6E-913D-E903-F49E-D387E0794A26}"/>
              </a:ext>
            </a:extLst>
          </p:cNvPr>
          <p:cNvSpPr>
            <a:spLocks noGrp="1"/>
          </p:cNvSpPr>
          <p:nvPr>
            <p:ph type="body" sz="quarter" idx="11"/>
          </p:nvPr>
        </p:nvSpPr>
        <p:spPr/>
        <p:txBody>
          <a:bodyPr/>
          <a:lstStyle/>
          <a:p>
            <a:r>
              <a:rPr lang="ko-KR" altLang="en-US" dirty="0"/>
              <a:t>인도네시아 보험시장 현황 </a:t>
            </a:r>
            <a:r>
              <a:rPr lang="en-US" altLang="ko-KR" dirty="0"/>
              <a:t>(</a:t>
            </a:r>
            <a:r>
              <a:rPr lang="ko-KR" altLang="en-US" dirty="0"/>
              <a:t>계속</a:t>
            </a:r>
            <a:r>
              <a:rPr lang="en-US" altLang="ko-KR" dirty="0"/>
              <a:t>)</a:t>
            </a:r>
            <a:endParaRPr lang="ko-KR" altLang="en-US" dirty="0"/>
          </a:p>
        </p:txBody>
      </p:sp>
      <p:grpSp>
        <p:nvGrpSpPr>
          <p:cNvPr id="6" name="그룹 5">
            <a:extLst>
              <a:ext uri="{FF2B5EF4-FFF2-40B4-BE49-F238E27FC236}">
                <a16:creationId xmlns:a16="http://schemas.microsoft.com/office/drawing/2014/main" id="{8C010E12-BE18-FEB1-3CE9-59874EFCC319}"/>
              </a:ext>
            </a:extLst>
          </p:cNvPr>
          <p:cNvGrpSpPr/>
          <p:nvPr/>
        </p:nvGrpSpPr>
        <p:grpSpPr>
          <a:xfrm>
            <a:off x="7601665" y="372139"/>
            <a:ext cx="2304336" cy="699529"/>
            <a:chOff x="7601665" y="372139"/>
            <a:chExt cx="2304336" cy="699529"/>
          </a:xfrm>
        </p:grpSpPr>
        <p:pic>
          <p:nvPicPr>
            <p:cNvPr id="7" name="그림 6" descr="블랙, 스케치, 흑백, 예술이(가) 표시된 사진&#10;&#10;자동 생성된 설명">
              <a:extLst>
                <a:ext uri="{FF2B5EF4-FFF2-40B4-BE49-F238E27FC236}">
                  <a16:creationId xmlns:a16="http://schemas.microsoft.com/office/drawing/2014/main" id="{F292B5A2-92E6-030D-43FE-90BBD996263B}"/>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contrast="-40000"/>
                      </a14:imgEffect>
                    </a14:imgLayer>
                  </a14:imgProps>
                </a:ext>
              </a:extLst>
            </a:blip>
            <a:stretch>
              <a:fillRect/>
            </a:stretch>
          </p:blipFill>
          <p:spPr>
            <a:xfrm>
              <a:off x="8078625" y="372139"/>
              <a:ext cx="1827376" cy="699529"/>
            </a:xfrm>
            <a:prstGeom prst="rect">
              <a:avLst/>
            </a:prstGeom>
          </p:spPr>
        </p:pic>
        <p:pic>
          <p:nvPicPr>
            <p:cNvPr id="15" name="그림 14">
              <a:extLst>
                <a:ext uri="{FF2B5EF4-FFF2-40B4-BE49-F238E27FC236}">
                  <a16:creationId xmlns:a16="http://schemas.microsoft.com/office/drawing/2014/main" id="{622C5298-FE32-E4BE-5CE3-FE69EA3DC166}"/>
                </a:ext>
              </a:extLst>
            </p:cNvPr>
            <p:cNvPicPr>
              <a:picLocks noChangeAspect="1"/>
            </p:cNvPicPr>
            <p:nvPr/>
          </p:nvPicPr>
          <p:blipFill>
            <a:blip r:embed="rId6"/>
            <a:srcRect/>
            <a:stretch/>
          </p:blipFill>
          <p:spPr>
            <a:xfrm>
              <a:off x="7601665" y="572742"/>
              <a:ext cx="414358" cy="414358"/>
            </a:xfrm>
            <a:prstGeom prst="rect">
              <a:avLst/>
            </a:prstGeom>
          </p:spPr>
        </p:pic>
        <p:sp>
          <p:nvSpPr>
            <p:cNvPr id="16" name="제목 3">
              <a:extLst>
                <a:ext uri="{FF2B5EF4-FFF2-40B4-BE49-F238E27FC236}">
                  <a16:creationId xmlns:a16="http://schemas.microsoft.com/office/drawing/2014/main" id="{E45C4B50-07C5-28B9-85B8-E42954DC5BEB}"/>
                </a:ext>
              </a:extLst>
            </p:cNvPr>
            <p:cNvSpPr txBox="1">
              <a:spLocks/>
            </p:cNvSpPr>
            <p:nvPr/>
          </p:nvSpPr>
          <p:spPr>
            <a:xfrm>
              <a:off x="8071805" y="606616"/>
              <a:ext cx="1477782" cy="334294"/>
            </a:xfrm>
            <a:prstGeom prst="rect">
              <a:avLst/>
            </a:prstGeom>
          </p:spPr>
          <p:txBody>
            <a:bodyPr wrap="none" lIns="0" tIns="0" rIns="0" bIns="0" anchor="b" anchorCtr="0">
              <a:noAutofit/>
            </a:bodyPr>
            <a:lstStyle>
              <a:defPPr>
                <a:defRPr lang="en-US"/>
              </a:defPPr>
              <a:lvl1pPr marR="0" lvl="0" indent="539750" fontAlgn="auto">
                <a:lnSpc>
                  <a:spcPct val="100000"/>
                </a:lnSpc>
                <a:spcBef>
                  <a:spcPts val="0"/>
                </a:spcBef>
                <a:spcAft>
                  <a:spcPts val="0"/>
                </a:spcAft>
                <a:buClrTx/>
                <a:buSzTx/>
                <a:buFontTx/>
                <a:buNone/>
                <a:tabLst/>
                <a:defRPr sz="2400" b="0" i="0">
                  <a:ln>
                    <a:solidFill>
                      <a:prstClr val="white">
                        <a:lumMod val="75000"/>
                        <a:alpha val="0"/>
                      </a:prstClr>
                    </a:solidFill>
                  </a:ln>
                  <a:solidFill>
                    <a:schemeClr val="bg1"/>
                  </a:solidFill>
                  <a:latin typeface="KoPub돋움체 Bold" panose="00000800000000000000" pitchFamily="2" charset="-127"/>
                  <a:ea typeface="KoPub돋움체 Bold" panose="00000800000000000000" pitchFamily="2" charset="-127"/>
                  <a:cs typeface="KoPub돋움체 Medium" panose="02020603020101020101" pitchFamily="18" charset="-127"/>
                </a:defRPr>
              </a:lvl1pPr>
            </a:lstStyle>
            <a:p>
              <a:pPr marR="0" lvl="0" indent="0" defTabSz="914400" rtl="0" eaLnBrk="1" fontAlgn="auto" latinLnBrk="0" hangingPunct="1">
                <a:lnSpc>
                  <a:spcPct val="100000"/>
                </a:lnSpc>
                <a:spcBef>
                  <a:spcPts val="0"/>
                </a:spcBef>
                <a:spcAft>
                  <a:spcPts val="0"/>
                </a:spcAft>
                <a:buClrTx/>
                <a:buSzTx/>
                <a:buFontTx/>
                <a:buNone/>
                <a:tabLst/>
                <a:defRPr/>
              </a:pPr>
              <a:r>
                <a:rPr lang="ko-KR" altLang="en-US" sz="2000" dirty="0">
                  <a:ln>
                    <a:solidFill>
                      <a:prstClr val="white">
                        <a:lumMod val="75000"/>
                        <a:alpha val="0"/>
                      </a:prstClr>
                    </a:solidFill>
                  </a:ln>
                  <a:solidFill>
                    <a:schemeClr val="tx1">
                      <a:lumMod val="75000"/>
                      <a:lumOff val="25000"/>
                    </a:schemeClr>
                  </a:solidFill>
                </a:rPr>
                <a:t>인도네시아</a:t>
              </a:r>
              <a:endParaRPr lang="en-US" altLang="ko-KR" sz="2000" dirty="0">
                <a:ln>
                  <a:solidFill>
                    <a:prstClr val="white">
                      <a:lumMod val="75000"/>
                      <a:alpha val="0"/>
                    </a:prstClr>
                  </a:solidFill>
                </a:ln>
                <a:solidFill>
                  <a:schemeClr val="tx1">
                    <a:lumMod val="75000"/>
                    <a:lumOff val="25000"/>
                  </a:schemeClr>
                </a:solidFill>
              </a:endParaRPr>
            </a:p>
          </p:txBody>
        </p:sp>
      </p:grpSp>
      <p:grpSp>
        <p:nvGrpSpPr>
          <p:cNvPr id="41" name="그룹 40">
            <a:extLst>
              <a:ext uri="{FF2B5EF4-FFF2-40B4-BE49-F238E27FC236}">
                <a16:creationId xmlns:a16="http://schemas.microsoft.com/office/drawing/2014/main" id="{EBB42469-190E-4A80-7C4F-4F52052CA513}"/>
              </a:ext>
            </a:extLst>
          </p:cNvPr>
          <p:cNvGrpSpPr/>
          <p:nvPr/>
        </p:nvGrpSpPr>
        <p:grpSpPr>
          <a:xfrm>
            <a:off x="478777" y="1196975"/>
            <a:ext cx="4304971" cy="5006104"/>
            <a:chOff x="5127267" y="1196975"/>
            <a:chExt cx="4304971" cy="5006104"/>
          </a:xfrm>
        </p:grpSpPr>
        <p:grpSp>
          <p:nvGrpSpPr>
            <p:cNvPr id="42" name="그룹 41">
              <a:extLst>
                <a:ext uri="{FF2B5EF4-FFF2-40B4-BE49-F238E27FC236}">
                  <a16:creationId xmlns:a16="http://schemas.microsoft.com/office/drawing/2014/main" id="{32BCF184-9998-5479-44FC-9F26430EC4DA}"/>
                </a:ext>
              </a:extLst>
            </p:cNvPr>
            <p:cNvGrpSpPr/>
            <p:nvPr/>
          </p:nvGrpSpPr>
          <p:grpSpPr>
            <a:xfrm>
              <a:off x="5127267" y="1196975"/>
              <a:ext cx="4294836" cy="3560569"/>
              <a:chOff x="478777" y="1196975"/>
              <a:chExt cx="4294836" cy="3560569"/>
            </a:xfrm>
          </p:grpSpPr>
          <p:graphicFrame>
            <p:nvGraphicFramePr>
              <p:cNvPr id="45" name="ChartObject">
                <a:extLst>
                  <a:ext uri="{FF2B5EF4-FFF2-40B4-BE49-F238E27FC236}">
                    <a16:creationId xmlns:a16="http://schemas.microsoft.com/office/drawing/2014/main" id="{C4398E53-3FA6-D41F-55DD-B6E3E4244FA9}"/>
                  </a:ext>
                </a:extLst>
              </p:cNvPr>
              <p:cNvGraphicFramePr/>
              <p:nvPr>
                <p:extLst>
                  <p:ext uri="{D42A27DB-BD31-4B8C-83A1-F6EECF244321}">
                    <p14:modId xmlns:p14="http://schemas.microsoft.com/office/powerpoint/2010/main" val="3987167662"/>
                  </p:ext>
                </p:extLst>
              </p:nvPr>
            </p:nvGraphicFramePr>
            <p:xfrm>
              <a:off x="478777" y="1697544"/>
              <a:ext cx="4294800" cy="3060000"/>
            </p:xfrm>
            <a:graphic>
              <a:graphicData uri="http://schemas.openxmlformats.org/drawingml/2006/chart">
                <c:chart xmlns:c="http://schemas.openxmlformats.org/drawingml/2006/chart" xmlns:r="http://schemas.openxmlformats.org/officeDocument/2006/relationships" r:id="rId7"/>
              </a:graphicData>
            </a:graphic>
          </p:graphicFrame>
          <p:grpSp>
            <p:nvGrpSpPr>
              <p:cNvPr id="46" name="그룹 45">
                <a:extLst>
                  <a:ext uri="{FF2B5EF4-FFF2-40B4-BE49-F238E27FC236}">
                    <a16:creationId xmlns:a16="http://schemas.microsoft.com/office/drawing/2014/main" id="{9AA7A045-8D9C-26DF-84FF-B00C0FA90900}"/>
                  </a:ext>
                </a:extLst>
              </p:cNvPr>
              <p:cNvGrpSpPr/>
              <p:nvPr/>
            </p:nvGrpSpPr>
            <p:grpSpPr>
              <a:xfrm>
                <a:off x="489000" y="1196975"/>
                <a:ext cx="4284613" cy="276837"/>
                <a:chOff x="489000" y="2176483"/>
                <a:chExt cx="4284613" cy="276837"/>
              </a:xfrm>
            </p:grpSpPr>
            <p:sp>
              <p:nvSpPr>
                <p:cNvPr id="48" name="TextBox 47">
                  <a:extLst>
                    <a:ext uri="{FF2B5EF4-FFF2-40B4-BE49-F238E27FC236}">
                      <a16:creationId xmlns:a16="http://schemas.microsoft.com/office/drawing/2014/main" id="{954E8C26-5F14-CF6E-1192-7C7C311D90A4}"/>
                    </a:ext>
                  </a:extLst>
                </p:cNvPr>
                <p:cNvSpPr txBox="1"/>
                <p:nvPr/>
              </p:nvSpPr>
              <p:spPr>
                <a:xfrm>
                  <a:off x="489000" y="2210039"/>
                  <a:ext cx="2186496" cy="200055"/>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ko-KR" altLang="en-US" sz="1300" dirty="0">
                      <a:ln>
                        <a:solidFill>
                          <a:prstClr val="white">
                            <a:lumMod val="75000"/>
                            <a:alpha val="0"/>
                          </a:prstClr>
                        </a:solidFill>
                      </a:ln>
                      <a:solidFill>
                        <a:srgbClr val="00338D"/>
                      </a:solidFill>
                      <a:latin typeface="KoPub돋움체 Bold" panose="00000800000000000000" pitchFamily="2" charset="-127"/>
                      <a:ea typeface="KoPub돋움체 Bold" panose="00000800000000000000" pitchFamily="2" charset="-127"/>
                      <a:cs typeface="Univers for KPMG"/>
                    </a:rPr>
                    <a:t>인도네시아 보험산업 총자산 추이</a:t>
                  </a:r>
                  <a:endParaRPr kumimoji="0" lang="ko-KR" altLang="en-US" sz="1300" b="0" i="0" u="none" strike="noStrike" kern="1200" cap="none" spc="0" normalizeH="0" baseline="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endParaRPr>
                </a:p>
              </p:txBody>
            </p:sp>
            <p:cxnSp>
              <p:nvCxnSpPr>
                <p:cNvPr id="49" name="직선 연결선 48">
                  <a:extLst>
                    <a:ext uri="{FF2B5EF4-FFF2-40B4-BE49-F238E27FC236}">
                      <a16:creationId xmlns:a16="http://schemas.microsoft.com/office/drawing/2014/main" id="{1A512783-CAFF-CADC-649D-B604645397CA}"/>
                    </a:ext>
                  </a:extLst>
                </p:cNvPr>
                <p:cNvCxnSpPr/>
                <p:nvPr/>
              </p:nvCxnSpPr>
              <p:spPr>
                <a:xfrm>
                  <a:off x="489000" y="2176483"/>
                  <a:ext cx="4284613"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0" name="직선 연결선 49">
                  <a:extLst>
                    <a:ext uri="{FF2B5EF4-FFF2-40B4-BE49-F238E27FC236}">
                      <a16:creationId xmlns:a16="http://schemas.microsoft.com/office/drawing/2014/main" id="{77C29DA4-6939-26B7-6B72-C817564070C0}"/>
                    </a:ext>
                  </a:extLst>
                </p:cNvPr>
                <p:cNvCxnSpPr/>
                <p:nvPr/>
              </p:nvCxnSpPr>
              <p:spPr>
                <a:xfrm>
                  <a:off x="489000" y="2453320"/>
                  <a:ext cx="4284613"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47" name="object 38">
                <a:extLst>
                  <a:ext uri="{FF2B5EF4-FFF2-40B4-BE49-F238E27FC236}">
                    <a16:creationId xmlns:a16="http://schemas.microsoft.com/office/drawing/2014/main" id="{FFD37691-1F79-5760-CA80-03BB12F83452}"/>
                  </a:ext>
                </a:extLst>
              </p:cNvPr>
              <p:cNvSpPr txBox="1"/>
              <p:nvPr/>
            </p:nvSpPr>
            <p:spPr>
              <a:xfrm>
                <a:off x="489000" y="1604642"/>
                <a:ext cx="936000" cy="123239"/>
              </a:xfrm>
              <a:prstGeom prst="rect">
                <a:avLst/>
              </a:prstGeom>
            </p:spPr>
            <p:txBody>
              <a:bodyPr vert="horz" wrap="square" lIns="0" tIns="12065" rIns="0" bIns="0" rtlCol="0">
                <a:spAutoFit/>
              </a:bodyPr>
              <a:lstStyle>
                <a:defPPr>
                  <a:defRPr lang="en-US"/>
                </a:defPPr>
                <a:lvl1pPr marL="12700" marR="5080" lvl="0" indent="0" algn="r" defTabSz="914400" fontAlgn="auto">
                  <a:lnSpc>
                    <a:spcPct val="90000"/>
                  </a:lnSpc>
                  <a:spcBef>
                    <a:spcPts val="95"/>
                  </a:spcBef>
                  <a:spcAft>
                    <a:spcPts val="0"/>
                  </a:spcAft>
                  <a:buClrTx/>
                  <a:buSzTx/>
                  <a:buFontTx/>
                  <a:buNone/>
                  <a:tabLst/>
                  <a:defRPr kumimoji="0" sz="1050" b="0" i="0" u="none" strike="noStrike" cap="none" spc="0" normalizeH="0" baseline="0">
                    <a:ln>
                      <a:noFill/>
                    </a:ln>
                    <a:gradFill>
                      <a:gsLst>
                        <a:gs pos="0">
                          <a:schemeClr val="bg1">
                            <a:lumMod val="65000"/>
                          </a:schemeClr>
                        </a:gs>
                        <a:gs pos="100000">
                          <a:schemeClr val="bg1">
                            <a:lumMod val="65000"/>
                          </a:schemeClr>
                        </a:gs>
                      </a:gsLst>
                      <a:lin ang="5400000" scaled="1"/>
                    </a:gradFill>
                    <a:effectLst/>
                    <a:uLnTx/>
                    <a:uFillTx/>
                    <a:latin typeface="KoPub돋움체 Bold" panose="00000800000000000000" pitchFamily="2" charset="-127"/>
                    <a:ea typeface="KoPub돋움체 Bold" panose="00000800000000000000" pitchFamily="2" charset="-127"/>
                    <a:cs typeface="Calibri"/>
                  </a:defRPr>
                </a:lvl1pPr>
              </a:lstStyle>
              <a:p>
                <a:pPr algn="l"/>
                <a:r>
                  <a:rPr lang="en-US" altLang="ko-KR" sz="800" spc="-50" dirty="0">
                    <a:ln>
                      <a:solidFill>
                        <a:srgbClr val="FD349C">
                          <a:alpha val="0"/>
                        </a:srgbClr>
                      </a:solidFill>
                    </a:ln>
                    <a:solidFill>
                      <a:schemeClr val="tx1">
                        <a:lumMod val="50000"/>
                        <a:lumOff val="50000"/>
                      </a:schemeClr>
                    </a:solidFill>
                    <a:latin typeface="KoPub돋움체 Medium" panose="02020603020101020101" pitchFamily="18" charset="-127"/>
                    <a:ea typeface="KoPub돋움체 Medium" panose="02020603020101020101" pitchFamily="18" charset="-127"/>
                    <a:cs typeface="+mn-cs"/>
                  </a:rPr>
                  <a:t>(</a:t>
                </a:r>
                <a:r>
                  <a:rPr lang="ko-KR" altLang="en-US" sz="800" spc="-50" dirty="0">
                    <a:ln>
                      <a:solidFill>
                        <a:srgbClr val="FD349C">
                          <a:alpha val="0"/>
                        </a:srgbClr>
                      </a:solidFill>
                    </a:ln>
                    <a:solidFill>
                      <a:schemeClr val="tx1">
                        <a:lumMod val="50000"/>
                        <a:lumOff val="50000"/>
                      </a:schemeClr>
                    </a:solidFill>
                    <a:latin typeface="KoPub돋움체 Medium" panose="02020603020101020101" pitchFamily="18" charset="-127"/>
                    <a:ea typeface="KoPub돋움체 Medium" panose="02020603020101020101" pitchFamily="18" charset="-127"/>
                    <a:cs typeface="+mn-cs"/>
                  </a:rPr>
                  <a:t>조 </a:t>
                </a:r>
                <a:r>
                  <a:rPr lang="ko-KR" altLang="en-US" sz="800" spc="-50" dirty="0" err="1">
                    <a:ln>
                      <a:solidFill>
                        <a:srgbClr val="FD349C">
                          <a:alpha val="0"/>
                        </a:srgbClr>
                      </a:solidFill>
                    </a:ln>
                    <a:solidFill>
                      <a:schemeClr val="tx1">
                        <a:lumMod val="50000"/>
                        <a:lumOff val="50000"/>
                      </a:schemeClr>
                    </a:solidFill>
                    <a:latin typeface="KoPub돋움체 Medium" panose="02020603020101020101" pitchFamily="18" charset="-127"/>
                    <a:ea typeface="KoPub돋움체 Medium" panose="02020603020101020101" pitchFamily="18" charset="-127"/>
                    <a:cs typeface="+mn-cs"/>
                  </a:rPr>
                  <a:t>루피아</a:t>
                </a:r>
                <a:r>
                  <a:rPr lang="en-US" altLang="ko-KR" sz="800" spc="-50" dirty="0">
                    <a:ln>
                      <a:solidFill>
                        <a:srgbClr val="FD349C">
                          <a:alpha val="0"/>
                        </a:srgbClr>
                      </a:solidFill>
                    </a:ln>
                    <a:solidFill>
                      <a:schemeClr val="tx1">
                        <a:lumMod val="50000"/>
                        <a:lumOff val="50000"/>
                      </a:schemeClr>
                    </a:solidFill>
                    <a:latin typeface="KoPub돋움체 Medium" panose="02020603020101020101" pitchFamily="18" charset="-127"/>
                    <a:ea typeface="KoPub돋움체 Medium" panose="02020603020101020101" pitchFamily="18" charset="-127"/>
                    <a:cs typeface="+mn-cs"/>
                  </a:rPr>
                  <a:t>)</a:t>
                </a:r>
              </a:p>
            </p:txBody>
          </p:sp>
        </p:grpSp>
        <p:sp>
          <p:nvSpPr>
            <p:cNvPr id="43" name="TextBox 42">
              <a:extLst>
                <a:ext uri="{FF2B5EF4-FFF2-40B4-BE49-F238E27FC236}">
                  <a16:creationId xmlns:a16="http://schemas.microsoft.com/office/drawing/2014/main" id="{C687FA6D-D2AE-1566-238B-02844DE1FD6C}"/>
                </a:ext>
              </a:extLst>
            </p:cNvPr>
            <p:cNvSpPr txBox="1"/>
            <p:nvPr/>
          </p:nvSpPr>
          <p:spPr>
            <a:xfrm>
              <a:off x="5137438" y="5303079"/>
              <a:ext cx="4294800" cy="900000"/>
            </a:xfrm>
            <a:prstGeom prst="rect">
              <a:avLst/>
            </a:prstGeom>
            <a:solidFill>
              <a:srgbClr val="DEF7FF"/>
            </a:solidFill>
            <a:ln w="3175">
              <a:solidFill>
                <a:srgbClr val="99E3FB"/>
              </a:solidFill>
            </a:ln>
          </p:spPr>
          <p:txBody>
            <a:bodyPr wrap="square" lIns="72000" tIns="72000" rIns="0" bIns="72000" anchor="t">
              <a:noAutofit/>
            </a:bodyPr>
            <a:lstStyle>
              <a:defPPr>
                <a:defRPr lang="en-US"/>
              </a:defPPr>
              <a:lvl1pPr marL="108000" indent="-108000" defTabSz="457200">
                <a:lnSpc>
                  <a:spcPct val="110000"/>
                </a:lnSpc>
                <a:spcAft>
                  <a:spcPts val="300"/>
                </a:spcAft>
                <a:buClr>
                  <a:schemeClr val="tx1">
                    <a:lumMod val="85000"/>
                    <a:lumOff val="15000"/>
                  </a:schemeClr>
                </a:buClr>
                <a:buFont typeface="Arial" panose="020B0604020202020204" pitchFamily="34" charset="0"/>
                <a:buChar char="•"/>
                <a:defRPr sz="1000" b="1">
                  <a:ln>
                    <a:solidFill>
                      <a:schemeClr val="accent5">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altLang="ko-KR" dirty="0"/>
                <a:t>2021</a:t>
              </a:r>
              <a:r>
                <a:rPr lang="ko-KR" altLang="en-US" dirty="0"/>
                <a:t>년 인도네시아 보험산업의 총자산은 전년대비 </a:t>
              </a:r>
              <a:r>
                <a:rPr lang="en-US" altLang="ko-KR" dirty="0"/>
                <a:t>13.4% </a:t>
              </a:r>
              <a:r>
                <a:rPr lang="ko-KR" altLang="en-US" dirty="0"/>
                <a:t>증가한 </a:t>
              </a:r>
              <a:r>
                <a:rPr lang="en-US" altLang="ko-KR" dirty="0"/>
                <a:t>1,643</a:t>
              </a:r>
              <a:r>
                <a:rPr lang="ko-KR" altLang="en-US" dirty="0"/>
                <a:t>조 </a:t>
              </a:r>
              <a:r>
                <a:rPr lang="en-US" altLang="ko-KR" dirty="0"/>
                <a:t>9,000</a:t>
              </a:r>
              <a:r>
                <a:rPr lang="ko-KR" altLang="en-US" dirty="0"/>
                <a:t>억 </a:t>
              </a:r>
              <a:r>
                <a:rPr lang="ko-KR" altLang="en-US" dirty="0" err="1"/>
                <a:t>루피아에</a:t>
              </a:r>
              <a:r>
                <a:rPr lang="ko-KR" altLang="en-US" dirty="0"/>
                <a:t> 달하며</a:t>
              </a:r>
              <a:r>
                <a:rPr lang="en-US" altLang="ko-KR" dirty="0"/>
                <a:t>, 2017~2021</a:t>
              </a:r>
              <a:r>
                <a:rPr lang="ko-KR" altLang="en-US" dirty="0"/>
                <a:t>년 총자산 연평균성장률은 </a:t>
              </a:r>
              <a:r>
                <a:rPr lang="en-US" altLang="ko-KR" dirty="0"/>
                <a:t>6.91%</a:t>
              </a:r>
              <a:r>
                <a:rPr lang="ko-KR" altLang="en-US" dirty="0"/>
                <a:t>를 기록</a:t>
              </a:r>
              <a:endParaRPr lang="en-US" altLang="ko-KR" dirty="0"/>
            </a:p>
            <a:p>
              <a:pPr marL="266700" indent="-174625">
                <a:buClr>
                  <a:schemeClr val="tx1">
                    <a:lumMod val="75000"/>
                    <a:lumOff val="25000"/>
                  </a:schemeClr>
                </a:buClr>
                <a:buFontTx/>
                <a:buChar char="-"/>
              </a:pPr>
              <a:r>
                <a:rPr lang="ko-KR" altLang="en-US" b="0" dirty="0">
                  <a:solidFill>
                    <a:schemeClr val="tx1">
                      <a:lumMod val="75000"/>
                      <a:lumOff val="25000"/>
                    </a:schemeClr>
                  </a:solidFill>
                </a:rPr>
                <a:t>생명보험사 총자산은 </a:t>
              </a:r>
              <a:r>
                <a:rPr lang="en-US" altLang="ko-KR" b="0" dirty="0">
                  <a:solidFill>
                    <a:schemeClr val="tx1">
                      <a:lumMod val="75000"/>
                      <a:lumOff val="25000"/>
                    </a:schemeClr>
                  </a:solidFill>
                </a:rPr>
                <a:t>2021</a:t>
              </a:r>
              <a:r>
                <a:rPr lang="ko-KR" altLang="en-US" b="0" dirty="0">
                  <a:solidFill>
                    <a:schemeClr val="tx1">
                      <a:lumMod val="75000"/>
                      <a:lumOff val="25000"/>
                    </a:schemeClr>
                  </a:solidFill>
                </a:rPr>
                <a:t>년 </a:t>
              </a:r>
              <a:r>
                <a:rPr lang="en-US" altLang="ko-KR" b="0" dirty="0">
                  <a:solidFill>
                    <a:schemeClr val="tx1">
                      <a:lumMod val="75000"/>
                      <a:lumOff val="25000"/>
                    </a:schemeClr>
                  </a:solidFill>
                </a:rPr>
                <a:t>631</a:t>
              </a:r>
              <a:r>
                <a:rPr lang="ko-KR" altLang="en-US" b="0" dirty="0">
                  <a:solidFill>
                    <a:schemeClr val="tx1">
                      <a:lumMod val="75000"/>
                      <a:lumOff val="25000"/>
                    </a:schemeClr>
                  </a:solidFill>
                </a:rPr>
                <a:t>조 </a:t>
              </a:r>
              <a:r>
                <a:rPr lang="en-US" altLang="ko-KR" b="0" dirty="0">
                  <a:solidFill>
                    <a:schemeClr val="tx1">
                      <a:lumMod val="75000"/>
                      <a:lumOff val="25000"/>
                    </a:schemeClr>
                  </a:solidFill>
                </a:rPr>
                <a:t>6,900</a:t>
              </a:r>
              <a:r>
                <a:rPr lang="ko-KR" altLang="en-US" b="0" dirty="0">
                  <a:solidFill>
                    <a:schemeClr val="tx1">
                      <a:lumMod val="75000"/>
                      <a:lumOff val="25000"/>
                    </a:schemeClr>
                  </a:solidFill>
                </a:rPr>
                <a:t>억</a:t>
              </a:r>
              <a:r>
                <a:rPr lang="en-US" altLang="ko-KR" b="0" dirty="0">
                  <a:solidFill>
                    <a:schemeClr val="tx1">
                      <a:lumMod val="75000"/>
                      <a:lumOff val="25000"/>
                    </a:schemeClr>
                  </a:solidFill>
                </a:rPr>
                <a:t>(</a:t>
              </a:r>
              <a:r>
                <a:rPr lang="ko-KR" altLang="en-US" b="0" dirty="0">
                  <a:solidFill>
                    <a:schemeClr val="tx1">
                      <a:lumMod val="75000"/>
                      <a:lumOff val="25000"/>
                    </a:schemeClr>
                  </a:solidFill>
                </a:rPr>
                <a:t>전년대비 </a:t>
              </a:r>
              <a:r>
                <a:rPr lang="en-US" altLang="ko-KR" b="0" dirty="0">
                  <a:solidFill>
                    <a:schemeClr val="tx1">
                      <a:lumMod val="75000"/>
                      <a:lumOff val="25000"/>
                    </a:schemeClr>
                  </a:solidFill>
                </a:rPr>
                <a:t>9.8% </a:t>
              </a:r>
              <a:r>
                <a:rPr lang="ko-KR" altLang="en-US" b="0" dirty="0">
                  <a:solidFill>
                    <a:schemeClr val="tx1">
                      <a:lumMod val="75000"/>
                      <a:lumOff val="25000"/>
                    </a:schemeClr>
                  </a:solidFill>
                </a:rPr>
                <a:t>증가</a:t>
              </a:r>
              <a:r>
                <a:rPr lang="en-US" altLang="ko-KR" b="0" dirty="0">
                  <a:solidFill>
                    <a:schemeClr val="tx1">
                      <a:lumMod val="75000"/>
                      <a:lumOff val="25000"/>
                    </a:schemeClr>
                  </a:solidFill>
                </a:rPr>
                <a:t>), </a:t>
              </a:r>
              <a:r>
                <a:rPr lang="ko-KR" altLang="en-US" b="0" dirty="0">
                  <a:solidFill>
                    <a:schemeClr val="tx1">
                      <a:lumMod val="75000"/>
                      <a:lumOff val="25000"/>
                    </a:schemeClr>
                  </a:solidFill>
                </a:rPr>
                <a:t>손해</a:t>
              </a:r>
              <a:r>
                <a:rPr lang="en-US" altLang="ko-KR" b="0" dirty="0">
                  <a:solidFill>
                    <a:schemeClr val="tx1">
                      <a:lumMod val="75000"/>
                      <a:lumOff val="25000"/>
                    </a:schemeClr>
                  </a:solidFill>
                </a:rPr>
                <a:t>· </a:t>
              </a:r>
              <a:r>
                <a:rPr lang="ko-KR" altLang="en-US" b="0" dirty="0">
                  <a:solidFill>
                    <a:schemeClr val="tx1">
                      <a:lumMod val="75000"/>
                      <a:lumOff val="25000"/>
                    </a:schemeClr>
                  </a:solidFill>
                </a:rPr>
                <a:t>재보험사는 각각 </a:t>
              </a:r>
              <a:r>
                <a:rPr lang="en-US" altLang="ko-KR" b="0" dirty="0">
                  <a:solidFill>
                    <a:schemeClr val="tx1">
                      <a:lumMod val="75000"/>
                      <a:lumOff val="25000"/>
                    </a:schemeClr>
                  </a:solidFill>
                </a:rPr>
                <a:t>190</a:t>
              </a:r>
              <a:r>
                <a:rPr lang="ko-KR" altLang="en-US" b="0" dirty="0">
                  <a:solidFill>
                    <a:schemeClr val="tx1">
                      <a:lumMod val="75000"/>
                      <a:lumOff val="25000"/>
                    </a:schemeClr>
                  </a:solidFill>
                </a:rPr>
                <a:t>조 </a:t>
              </a:r>
              <a:r>
                <a:rPr lang="en-US" altLang="ko-KR" b="0" dirty="0">
                  <a:solidFill>
                    <a:schemeClr val="tx1">
                      <a:lumMod val="75000"/>
                      <a:lumOff val="25000"/>
                    </a:schemeClr>
                  </a:solidFill>
                </a:rPr>
                <a:t>9,200</a:t>
              </a:r>
              <a:r>
                <a:rPr lang="ko-KR" altLang="en-US" b="0" dirty="0">
                  <a:solidFill>
                    <a:schemeClr val="tx1">
                      <a:lumMod val="75000"/>
                      <a:lumOff val="25000"/>
                    </a:schemeClr>
                  </a:solidFill>
                </a:rPr>
                <a:t>억</a:t>
              </a:r>
              <a:r>
                <a:rPr lang="en-US" altLang="ko-KR" b="0" dirty="0">
                  <a:solidFill>
                    <a:schemeClr val="tx1">
                      <a:lumMod val="75000"/>
                      <a:lumOff val="25000"/>
                    </a:schemeClr>
                  </a:solidFill>
                </a:rPr>
                <a:t>(9.9%), 31</a:t>
              </a:r>
              <a:r>
                <a:rPr lang="ko-KR" altLang="en-US" b="0" dirty="0">
                  <a:solidFill>
                    <a:schemeClr val="tx1">
                      <a:lumMod val="75000"/>
                      <a:lumOff val="25000"/>
                    </a:schemeClr>
                  </a:solidFill>
                </a:rPr>
                <a:t>조 </a:t>
              </a:r>
              <a:r>
                <a:rPr lang="en-US" altLang="ko-KR" b="0" dirty="0">
                  <a:solidFill>
                    <a:schemeClr val="tx1">
                      <a:lumMod val="75000"/>
                      <a:lumOff val="25000"/>
                    </a:schemeClr>
                  </a:solidFill>
                </a:rPr>
                <a:t>9,000</a:t>
              </a:r>
              <a:r>
                <a:rPr lang="ko-KR" altLang="en-US" b="0" dirty="0">
                  <a:solidFill>
                    <a:schemeClr val="tx1">
                      <a:lumMod val="75000"/>
                      <a:lumOff val="25000"/>
                    </a:schemeClr>
                  </a:solidFill>
                </a:rPr>
                <a:t>억</a:t>
              </a:r>
              <a:r>
                <a:rPr lang="en-US" altLang="ko-KR" b="0" dirty="0">
                  <a:solidFill>
                    <a:schemeClr val="tx1">
                      <a:lumMod val="75000"/>
                      <a:lumOff val="25000"/>
                    </a:schemeClr>
                  </a:solidFill>
                </a:rPr>
                <a:t>(8.9%)</a:t>
              </a:r>
              <a:r>
                <a:rPr lang="ko-KR" altLang="en-US" b="0" dirty="0">
                  <a:solidFill>
                    <a:schemeClr val="tx1">
                      <a:lumMod val="75000"/>
                      <a:lumOff val="25000"/>
                    </a:schemeClr>
                  </a:solidFill>
                </a:rPr>
                <a:t> </a:t>
              </a:r>
              <a:r>
                <a:rPr lang="ko-KR" altLang="en-US" b="0" dirty="0" err="1">
                  <a:solidFill>
                    <a:schemeClr val="tx1">
                      <a:lumMod val="75000"/>
                      <a:lumOff val="25000"/>
                    </a:schemeClr>
                  </a:solidFill>
                </a:rPr>
                <a:t>루피아를</a:t>
              </a:r>
              <a:r>
                <a:rPr lang="ko-KR" altLang="en-US" b="0" dirty="0">
                  <a:solidFill>
                    <a:schemeClr val="tx1">
                      <a:lumMod val="75000"/>
                      <a:lumOff val="25000"/>
                    </a:schemeClr>
                  </a:solidFill>
                </a:rPr>
                <a:t> 기록</a:t>
              </a:r>
              <a:endParaRPr lang="en-US" altLang="ko-KR" b="0" dirty="0">
                <a:solidFill>
                  <a:schemeClr val="tx1">
                    <a:lumMod val="75000"/>
                    <a:lumOff val="25000"/>
                  </a:schemeClr>
                </a:solidFill>
              </a:endParaRPr>
            </a:p>
          </p:txBody>
        </p:sp>
        <p:sp>
          <p:nvSpPr>
            <p:cNvPr id="44" name="TextBox 43">
              <a:extLst>
                <a:ext uri="{FF2B5EF4-FFF2-40B4-BE49-F238E27FC236}">
                  <a16:creationId xmlns:a16="http://schemas.microsoft.com/office/drawing/2014/main" id="{E2A56883-DCBD-41CF-DEA7-DF3EC7178F7D}"/>
                </a:ext>
              </a:extLst>
            </p:cNvPr>
            <p:cNvSpPr txBox="1"/>
            <p:nvPr/>
          </p:nvSpPr>
          <p:spPr>
            <a:xfrm>
              <a:off x="5132387" y="4747995"/>
              <a:ext cx="4294800" cy="318924"/>
            </a:xfrm>
            <a:prstGeom prst="rect">
              <a:avLst/>
            </a:prstGeom>
            <a:noFill/>
            <a:ln>
              <a:noFill/>
            </a:ln>
          </p:spPr>
          <p:txBody>
            <a:bodyPr wrap="square" lIns="0" tIns="72000" rIns="0" bIns="0" rtlCol="0" anchor="t">
              <a:spAutoFit/>
            </a:bodyPr>
            <a:lstStyle>
              <a:defPPr>
                <a:defRPr lang="en-US"/>
              </a:defPPr>
              <a:lvl1pPr lvl="0">
                <a:defRPr sz="800">
                  <a:ln>
                    <a:solidFill>
                      <a:prstClr val="white">
                        <a:lumMod val="75000"/>
                        <a:alpha val="0"/>
                      </a:prstClr>
                    </a:solidFill>
                  </a:ln>
                  <a:solidFill>
                    <a:prstClr val="white">
                      <a:lumMod val="50000"/>
                    </a:prstClr>
                  </a:solidFill>
                  <a:latin typeface="KoPub돋움체 Medium" panose="00000600000000000000" pitchFamily="2" charset="-127"/>
                  <a:ea typeface="KoPub돋움체 Medium" panose="00000600000000000000" pitchFamily="2" charset="-127"/>
                </a:defRPr>
              </a:lvl1pPr>
            </a:lstStyle>
            <a:p>
              <a:r>
                <a:rPr lang="en-US" altLang="ko-KR" dirty="0">
                  <a:solidFill>
                    <a:schemeClr val="bg1">
                      <a:lumMod val="50000"/>
                    </a:schemeClr>
                  </a:solidFill>
                </a:rPr>
                <a:t>Source: Indonesia Financial Services Authority, </a:t>
              </a:r>
              <a:r>
                <a:rPr lang="ko-KR" altLang="en-US" dirty="0" err="1">
                  <a:solidFill>
                    <a:schemeClr val="bg1">
                      <a:lumMod val="50000"/>
                    </a:schemeClr>
                  </a:solidFill>
                </a:rPr>
                <a:t>삼정</a:t>
              </a:r>
              <a:r>
                <a:rPr lang="en-US" altLang="ko-KR" dirty="0">
                  <a:solidFill>
                    <a:schemeClr val="bg1">
                      <a:lumMod val="50000"/>
                    </a:schemeClr>
                  </a:solidFill>
                </a:rPr>
                <a:t>KPMG </a:t>
              </a:r>
              <a:r>
                <a:rPr lang="ko-KR" altLang="en-US" dirty="0">
                  <a:solidFill>
                    <a:schemeClr val="bg1">
                      <a:lumMod val="50000"/>
                    </a:schemeClr>
                  </a:solidFill>
                </a:rPr>
                <a:t>경제연구원 재구성</a:t>
              </a:r>
              <a:endParaRPr lang="en-US" altLang="ko-KR" dirty="0">
                <a:solidFill>
                  <a:schemeClr val="bg1">
                    <a:lumMod val="50000"/>
                  </a:schemeClr>
                </a:solidFill>
              </a:endParaRPr>
            </a:p>
            <a:p>
              <a:r>
                <a:rPr lang="en-US" altLang="ko-KR" dirty="0">
                  <a:solidFill>
                    <a:schemeClr val="bg1">
                      <a:lumMod val="50000"/>
                    </a:schemeClr>
                  </a:solidFill>
                </a:rPr>
                <a:t>Note: </a:t>
              </a:r>
              <a:r>
                <a:rPr lang="ko-KR" altLang="en-US" dirty="0">
                  <a:solidFill>
                    <a:schemeClr val="bg1">
                      <a:lumMod val="50000"/>
                    </a:schemeClr>
                  </a:solidFill>
                </a:rPr>
                <a:t>상호공제</a:t>
              </a:r>
              <a:r>
                <a:rPr lang="en-US" altLang="ko-KR" dirty="0">
                  <a:solidFill>
                    <a:schemeClr val="bg1">
                      <a:lumMod val="50000"/>
                    </a:schemeClr>
                  </a:solidFill>
                </a:rPr>
                <a:t>(Mutual Benefit Association) </a:t>
              </a:r>
              <a:r>
                <a:rPr lang="ko-KR" altLang="en-US" dirty="0">
                  <a:solidFill>
                    <a:schemeClr val="bg1">
                      <a:lumMod val="50000"/>
                    </a:schemeClr>
                  </a:solidFill>
                </a:rPr>
                <a:t>수치 포함</a:t>
              </a:r>
            </a:p>
          </p:txBody>
        </p:sp>
      </p:grpSp>
    </p:spTree>
    <p:extLst>
      <p:ext uri="{BB962C8B-B14F-4D97-AF65-F5344CB8AC3E}">
        <p14:creationId xmlns:p14="http://schemas.microsoft.com/office/powerpoint/2010/main" val="194644933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2" name="그룹 51">
            <a:extLst>
              <a:ext uri="{FF2B5EF4-FFF2-40B4-BE49-F238E27FC236}">
                <a16:creationId xmlns:a16="http://schemas.microsoft.com/office/drawing/2014/main" id="{119BE80E-0D32-D91D-427E-E64A7C74BC79}"/>
              </a:ext>
            </a:extLst>
          </p:cNvPr>
          <p:cNvGrpSpPr/>
          <p:nvPr/>
        </p:nvGrpSpPr>
        <p:grpSpPr>
          <a:xfrm>
            <a:off x="5128258" y="1196975"/>
            <a:ext cx="4303980" cy="3869944"/>
            <a:chOff x="478777" y="1196975"/>
            <a:chExt cx="4303980" cy="3869944"/>
          </a:xfrm>
        </p:grpSpPr>
        <p:grpSp>
          <p:nvGrpSpPr>
            <p:cNvPr id="53" name="그룹 52">
              <a:extLst>
                <a:ext uri="{FF2B5EF4-FFF2-40B4-BE49-F238E27FC236}">
                  <a16:creationId xmlns:a16="http://schemas.microsoft.com/office/drawing/2014/main" id="{37E5A17A-FEF9-80DD-F1C9-98600AACA7AA}"/>
                </a:ext>
              </a:extLst>
            </p:cNvPr>
            <p:cNvGrpSpPr/>
            <p:nvPr/>
          </p:nvGrpSpPr>
          <p:grpSpPr>
            <a:xfrm>
              <a:off x="487921" y="1196975"/>
              <a:ext cx="4284613" cy="530906"/>
              <a:chOff x="5132387" y="1196975"/>
              <a:chExt cx="4284613" cy="530906"/>
            </a:xfrm>
          </p:grpSpPr>
          <p:grpSp>
            <p:nvGrpSpPr>
              <p:cNvPr id="57" name="그룹 56">
                <a:extLst>
                  <a:ext uri="{FF2B5EF4-FFF2-40B4-BE49-F238E27FC236}">
                    <a16:creationId xmlns:a16="http://schemas.microsoft.com/office/drawing/2014/main" id="{2DF8D986-33A2-D7AE-E4D4-2A2F436075E5}"/>
                  </a:ext>
                </a:extLst>
              </p:cNvPr>
              <p:cNvGrpSpPr/>
              <p:nvPr/>
            </p:nvGrpSpPr>
            <p:grpSpPr>
              <a:xfrm>
                <a:off x="5132387" y="1196975"/>
                <a:ext cx="4284613" cy="276837"/>
                <a:chOff x="5132387" y="2176483"/>
                <a:chExt cx="4284613" cy="276837"/>
              </a:xfrm>
            </p:grpSpPr>
            <p:sp>
              <p:nvSpPr>
                <p:cNvPr id="59" name="TextBox 58">
                  <a:extLst>
                    <a:ext uri="{FF2B5EF4-FFF2-40B4-BE49-F238E27FC236}">
                      <a16:creationId xmlns:a16="http://schemas.microsoft.com/office/drawing/2014/main" id="{80B0499B-1707-50F2-6904-D3C941FFD7A5}"/>
                    </a:ext>
                  </a:extLst>
                </p:cNvPr>
                <p:cNvSpPr txBox="1"/>
                <p:nvPr/>
              </p:nvSpPr>
              <p:spPr>
                <a:xfrm>
                  <a:off x="5132387" y="2210039"/>
                  <a:ext cx="2963953" cy="200055"/>
                </a:xfrm>
                <a:prstGeom prst="rect">
                  <a:avLst/>
                </a:prstGeom>
                <a:noFill/>
              </p:spPr>
              <p:txBody>
                <a:bodyPr wrap="none" lIns="0" tIns="0" rIns="0" bIns="0" rtlCol="0">
                  <a:spAutoFit/>
                </a:bodyPr>
                <a:lstStyle/>
                <a:p>
                  <a:pPr>
                    <a:defRPr/>
                  </a:pPr>
                  <a:r>
                    <a:rPr lang="ko-KR" altLang="en-US" sz="1300" dirty="0">
                      <a:ln>
                        <a:solidFill>
                          <a:prstClr val="white">
                            <a:lumMod val="75000"/>
                            <a:alpha val="0"/>
                          </a:prstClr>
                        </a:solidFill>
                      </a:ln>
                      <a:solidFill>
                        <a:srgbClr val="00338D"/>
                      </a:solidFill>
                      <a:latin typeface="KoPub돋움체 Bold" panose="00000800000000000000" pitchFamily="2" charset="-127"/>
                      <a:ea typeface="KoPub돋움체 Bold" panose="00000800000000000000" pitchFamily="2" charset="-127"/>
                      <a:cs typeface="Univers for KPMG"/>
                    </a:rPr>
                    <a:t>인도네시아 손해산업 유형별 수입보험료 추이</a:t>
                  </a:r>
                  <a:endParaRPr kumimoji="0" lang="ko-KR" altLang="en-US" sz="1300" b="0" i="0" u="none" strike="noStrike" kern="1200" cap="none" spc="0" normalizeH="0" baseline="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endParaRPr>
                </a:p>
              </p:txBody>
            </p:sp>
            <p:cxnSp>
              <p:nvCxnSpPr>
                <p:cNvPr id="60" name="직선 연결선 59">
                  <a:extLst>
                    <a:ext uri="{FF2B5EF4-FFF2-40B4-BE49-F238E27FC236}">
                      <a16:creationId xmlns:a16="http://schemas.microsoft.com/office/drawing/2014/main" id="{485989DA-196F-EF34-46E5-52C34EA9DD89}"/>
                    </a:ext>
                  </a:extLst>
                </p:cNvPr>
                <p:cNvCxnSpPr/>
                <p:nvPr/>
              </p:nvCxnSpPr>
              <p:spPr>
                <a:xfrm>
                  <a:off x="5132387" y="2176483"/>
                  <a:ext cx="4284613"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61" name="직선 연결선 60">
                  <a:extLst>
                    <a:ext uri="{FF2B5EF4-FFF2-40B4-BE49-F238E27FC236}">
                      <a16:creationId xmlns:a16="http://schemas.microsoft.com/office/drawing/2014/main" id="{175AFB04-650D-21F9-45D8-ADC0E353AC80}"/>
                    </a:ext>
                  </a:extLst>
                </p:cNvPr>
                <p:cNvCxnSpPr/>
                <p:nvPr/>
              </p:nvCxnSpPr>
              <p:spPr>
                <a:xfrm>
                  <a:off x="5132387" y="2453320"/>
                  <a:ext cx="4284613"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58" name="object 38">
                <a:extLst>
                  <a:ext uri="{FF2B5EF4-FFF2-40B4-BE49-F238E27FC236}">
                    <a16:creationId xmlns:a16="http://schemas.microsoft.com/office/drawing/2014/main" id="{7FEA069A-E352-9C76-22F7-EFE82D8EC8AC}"/>
                  </a:ext>
                </a:extLst>
              </p:cNvPr>
              <p:cNvSpPr txBox="1"/>
              <p:nvPr/>
            </p:nvSpPr>
            <p:spPr>
              <a:xfrm>
                <a:off x="5132387" y="1604642"/>
                <a:ext cx="648000" cy="123239"/>
              </a:xfrm>
              <a:prstGeom prst="rect">
                <a:avLst/>
              </a:prstGeom>
            </p:spPr>
            <p:txBody>
              <a:bodyPr vert="horz" wrap="square" lIns="0" tIns="12065" rIns="0" bIns="0" rtlCol="0">
                <a:spAutoFit/>
              </a:bodyPr>
              <a:lstStyle>
                <a:defPPr>
                  <a:defRPr lang="en-US"/>
                </a:defPPr>
                <a:lvl1pPr marL="12700" marR="5080" lvl="0" indent="0" algn="r" defTabSz="914400" fontAlgn="auto">
                  <a:lnSpc>
                    <a:spcPct val="90000"/>
                  </a:lnSpc>
                  <a:spcBef>
                    <a:spcPts val="95"/>
                  </a:spcBef>
                  <a:spcAft>
                    <a:spcPts val="0"/>
                  </a:spcAft>
                  <a:buClrTx/>
                  <a:buSzTx/>
                  <a:buFontTx/>
                  <a:buNone/>
                  <a:tabLst/>
                  <a:defRPr kumimoji="0" sz="1050" b="0" i="0" u="none" strike="noStrike" cap="none" spc="0" normalizeH="0" baseline="0">
                    <a:ln>
                      <a:noFill/>
                    </a:ln>
                    <a:gradFill>
                      <a:gsLst>
                        <a:gs pos="0">
                          <a:schemeClr val="bg1">
                            <a:lumMod val="65000"/>
                          </a:schemeClr>
                        </a:gs>
                        <a:gs pos="100000">
                          <a:schemeClr val="bg1">
                            <a:lumMod val="65000"/>
                          </a:schemeClr>
                        </a:gs>
                      </a:gsLst>
                      <a:lin ang="5400000" scaled="1"/>
                    </a:gradFill>
                    <a:effectLst/>
                    <a:uLnTx/>
                    <a:uFillTx/>
                    <a:latin typeface="KoPub돋움체 Bold" panose="00000800000000000000" pitchFamily="2" charset="-127"/>
                    <a:ea typeface="KoPub돋움체 Bold" panose="00000800000000000000" pitchFamily="2" charset="-127"/>
                    <a:cs typeface="Calibri"/>
                  </a:defRPr>
                </a:lvl1pPr>
              </a:lstStyle>
              <a:p>
                <a:pPr algn="l"/>
                <a:r>
                  <a:rPr lang="en-US" altLang="ko-KR" sz="800" spc="-50" dirty="0">
                    <a:ln>
                      <a:solidFill>
                        <a:srgbClr val="FD349C">
                          <a:alpha val="0"/>
                        </a:srgbClr>
                      </a:solidFill>
                    </a:ln>
                    <a:solidFill>
                      <a:schemeClr val="tx1">
                        <a:lumMod val="50000"/>
                        <a:lumOff val="50000"/>
                      </a:schemeClr>
                    </a:solidFill>
                    <a:latin typeface="KoPub돋움체 Medium" panose="02020603020101020101" pitchFamily="18" charset="-127"/>
                    <a:ea typeface="KoPub돋움체 Medium" panose="02020603020101020101" pitchFamily="18" charset="-127"/>
                    <a:cs typeface="+mn-cs"/>
                  </a:rPr>
                  <a:t>(</a:t>
                </a:r>
                <a:r>
                  <a:rPr lang="ko-KR" altLang="en-US" sz="800" spc="-50" dirty="0">
                    <a:ln>
                      <a:solidFill>
                        <a:srgbClr val="FD349C">
                          <a:alpha val="0"/>
                        </a:srgbClr>
                      </a:solidFill>
                    </a:ln>
                    <a:solidFill>
                      <a:schemeClr val="tx1">
                        <a:lumMod val="50000"/>
                        <a:lumOff val="50000"/>
                      </a:schemeClr>
                    </a:solidFill>
                    <a:latin typeface="KoPub돋움체 Medium" panose="02020603020101020101" pitchFamily="18" charset="-127"/>
                    <a:ea typeface="KoPub돋움체 Medium" panose="02020603020101020101" pitchFamily="18" charset="-127"/>
                    <a:cs typeface="+mn-cs"/>
                  </a:rPr>
                  <a:t>조 </a:t>
                </a:r>
                <a:r>
                  <a:rPr lang="ko-KR" altLang="en-US" sz="800" spc="-50" dirty="0" err="1">
                    <a:ln>
                      <a:solidFill>
                        <a:srgbClr val="FD349C">
                          <a:alpha val="0"/>
                        </a:srgbClr>
                      </a:solidFill>
                    </a:ln>
                    <a:solidFill>
                      <a:schemeClr val="tx1">
                        <a:lumMod val="50000"/>
                        <a:lumOff val="50000"/>
                      </a:schemeClr>
                    </a:solidFill>
                    <a:latin typeface="KoPub돋움체 Medium" panose="02020603020101020101" pitchFamily="18" charset="-127"/>
                    <a:ea typeface="KoPub돋움체 Medium" panose="02020603020101020101" pitchFamily="18" charset="-127"/>
                    <a:cs typeface="+mn-cs"/>
                  </a:rPr>
                  <a:t>루피아</a:t>
                </a:r>
                <a:r>
                  <a:rPr lang="en-US" altLang="ko-KR" sz="800" spc="-50" dirty="0">
                    <a:ln>
                      <a:solidFill>
                        <a:srgbClr val="FD349C">
                          <a:alpha val="0"/>
                        </a:srgbClr>
                      </a:solidFill>
                    </a:ln>
                    <a:solidFill>
                      <a:schemeClr val="tx1">
                        <a:lumMod val="50000"/>
                        <a:lumOff val="50000"/>
                      </a:schemeClr>
                    </a:solidFill>
                    <a:latin typeface="KoPub돋움체 Medium" panose="02020603020101020101" pitchFamily="18" charset="-127"/>
                    <a:ea typeface="KoPub돋움체 Medium" panose="02020603020101020101" pitchFamily="18" charset="-127"/>
                    <a:cs typeface="+mn-cs"/>
                  </a:rPr>
                  <a:t>)</a:t>
                </a:r>
                <a:endParaRPr sz="800" spc="-50" dirty="0">
                  <a:ln>
                    <a:solidFill>
                      <a:srgbClr val="FD349C">
                        <a:alpha val="0"/>
                      </a:srgbClr>
                    </a:solidFill>
                  </a:ln>
                  <a:solidFill>
                    <a:schemeClr val="tx1">
                      <a:lumMod val="50000"/>
                      <a:lumOff val="50000"/>
                    </a:schemeClr>
                  </a:solidFill>
                  <a:latin typeface="KoPub돋움체 Medium" panose="02020603020101020101" pitchFamily="18" charset="-127"/>
                  <a:ea typeface="KoPub돋움체 Medium" panose="02020603020101020101" pitchFamily="18" charset="-127"/>
                  <a:cs typeface="+mn-cs"/>
                </a:endParaRPr>
              </a:p>
            </p:txBody>
          </p:sp>
        </p:grpSp>
        <p:graphicFrame>
          <p:nvGraphicFramePr>
            <p:cNvPr id="55" name="차트 54">
              <a:extLst>
                <a:ext uri="{FF2B5EF4-FFF2-40B4-BE49-F238E27FC236}">
                  <a16:creationId xmlns:a16="http://schemas.microsoft.com/office/drawing/2014/main" id="{B3C8C9F5-A859-7503-929F-F41F67E20349}"/>
                </a:ext>
              </a:extLst>
            </p:cNvPr>
            <p:cNvGraphicFramePr/>
            <p:nvPr>
              <p:extLst>
                <p:ext uri="{D42A27DB-BD31-4B8C-83A1-F6EECF244321}">
                  <p14:modId xmlns:p14="http://schemas.microsoft.com/office/powerpoint/2010/main" val="2514971929"/>
                </p:ext>
              </p:extLst>
            </p:nvPr>
          </p:nvGraphicFramePr>
          <p:xfrm>
            <a:off x="487921" y="1697545"/>
            <a:ext cx="4294836" cy="3058931"/>
          </p:xfrm>
          <a:graphic>
            <a:graphicData uri="http://schemas.openxmlformats.org/drawingml/2006/chart">
              <c:chart xmlns:c="http://schemas.openxmlformats.org/drawingml/2006/chart" xmlns:r="http://schemas.openxmlformats.org/officeDocument/2006/relationships" r:id="rId3"/>
            </a:graphicData>
          </a:graphic>
        </p:graphicFrame>
        <p:sp>
          <p:nvSpPr>
            <p:cNvPr id="56" name="TextBox 55">
              <a:extLst>
                <a:ext uri="{FF2B5EF4-FFF2-40B4-BE49-F238E27FC236}">
                  <a16:creationId xmlns:a16="http://schemas.microsoft.com/office/drawing/2014/main" id="{7E7F00F9-497F-D6B2-9624-8A7D57B3D0D9}"/>
                </a:ext>
              </a:extLst>
            </p:cNvPr>
            <p:cNvSpPr txBox="1"/>
            <p:nvPr/>
          </p:nvSpPr>
          <p:spPr>
            <a:xfrm>
              <a:off x="478777" y="4747995"/>
              <a:ext cx="4294800" cy="318924"/>
            </a:xfrm>
            <a:prstGeom prst="rect">
              <a:avLst/>
            </a:prstGeom>
            <a:noFill/>
            <a:ln>
              <a:noFill/>
            </a:ln>
          </p:spPr>
          <p:txBody>
            <a:bodyPr wrap="square" lIns="0" tIns="72000" rIns="0" bIns="0" rtlCol="0" anchor="t">
              <a:spAutoFit/>
            </a:bodyPr>
            <a:lstStyle>
              <a:defPPr>
                <a:defRPr lang="en-US"/>
              </a:defPPr>
              <a:lvl1pPr lvl="0">
                <a:defRPr sz="800">
                  <a:ln>
                    <a:solidFill>
                      <a:prstClr val="white">
                        <a:lumMod val="75000"/>
                        <a:alpha val="0"/>
                      </a:prstClr>
                    </a:solidFill>
                  </a:ln>
                  <a:solidFill>
                    <a:prstClr val="white">
                      <a:lumMod val="50000"/>
                    </a:prstClr>
                  </a:solidFill>
                  <a:latin typeface="KoPub돋움체 Medium" panose="00000600000000000000" pitchFamily="2" charset="-127"/>
                  <a:ea typeface="KoPub돋움체 Medium" panose="00000600000000000000" pitchFamily="2" charset="-127"/>
                </a:defRPr>
              </a:lvl1pPr>
            </a:lstStyle>
            <a:p>
              <a:r>
                <a:rPr lang="en-US" altLang="ko-KR" dirty="0">
                  <a:solidFill>
                    <a:schemeClr val="bg1">
                      <a:lumMod val="50000"/>
                    </a:schemeClr>
                  </a:solidFill>
                </a:rPr>
                <a:t>Source: General Insurance Association of Indonesia </a:t>
              </a:r>
              <a:r>
                <a:rPr lang="ko-KR" altLang="en-US" dirty="0" err="1">
                  <a:solidFill>
                    <a:schemeClr val="bg1">
                      <a:lumMod val="50000"/>
                    </a:schemeClr>
                  </a:solidFill>
                </a:rPr>
                <a:t>삼정</a:t>
              </a:r>
              <a:r>
                <a:rPr lang="en-US" altLang="ko-KR" dirty="0">
                  <a:solidFill>
                    <a:schemeClr val="bg1">
                      <a:lumMod val="50000"/>
                    </a:schemeClr>
                  </a:solidFill>
                </a:rPr>
                <a:t>KPMG </a:t>
              </a:r>
              <a:r>
                <a:rPr lang="ko-KR" altLang="en-US" dirty="0">
                  <a:solidFill>
                    <a:schemeClr val="bg1">
                      <a:lumMod val="50000"/>
                    </a:schemeClr>
                  </a:solidFill>
                </a:rPr>
                <a:t>경제연구원</a:t>
              </a:r>
              <a:endParaRPr lang="en-US" altLang="ko-KR" dirty="0">
                <a:solidFill>
                  <a:schemeClr val="bg1">
                    <a:lumMod val="50000"/>
                  </a:schemeClr>
                </a:solidFill>
              </a:endParaRPr>
            </a:p>
            <a:p>
              <a:r>
                <a:rPr lang="en-US" altLang="ko-KR" dirty="0">
                  <a:solidFill>
                    <a:schemeClr val="bg1">
                      <a:lumMod val="50000"/>
                    </a:schemeClr>
                  </a:solidFill>
                </a:rPr>
                <a:t>Note: Net Premium </a:t>
              </a:r>
              <a:r>
                <a:rPr lang="ko-KR" altLang="en-US" dirty="0">
                  <a:solidFill>
                    <a:schemeClr val="bg1">
                      <a:lumMod val="50000"/>
                    </a:schemeClr>
                  </a:solidFill>
                </a:rPr>
                <a:t>기준</a:t>
              </a:r>
            </a:p>
          </p:txBody>
        </p:sp>
      </p:grpSp>
      <p:sp>
        <p:nvSpPr>
          <p:cNvPr id="2" name="텍스트 개체 틀 1">
            <a:extLst>
              <a:ext uri="{FF2B5EF4-FFF2-40B4-BE49-F238E27FC236}">
                <a16:creationId xmlns:a16="http://schemas.microsoft.com/office/drawing/2014/main" id="{11D01EDC-383F-7EC9-5195-CCBAAD0A81F2}"/>
              </a:ext>
            </a:extLst>
          </p:cNvPr>
          <p:cNvSpPr>
            <a:spLocks noGrp="1"/>
          </p:cNvSpPr>
          <p:nvPr>
            <p:ph type="body" sz="quarter" idx="10"/>
          </p:nvPr>
        </p:nvSpPr>
        <p:spPr/>
        <p:txBody>
          <a:bodyPr/>
          <a:lstStyle/>
          <a:p>
            <a:r>
              <a:rPr lang="en-US" altLang="ko-KR" dirty="0"/>
              <a:t>II. </a:t>
            </a:r>
            <a:r>
              <a:rPr lang="ko-KR" altLang="en-US" dirty="0"/>
              <a:t>신흥 아시아 태평양 국가별 보험시장 및 규제 현황 </a:t>
            </a:r>
          </a:p>
        </p:txBody>
      </p:sp>
      <p:sp>
        <p:nvSpPr>
          <p:cNvPr id="3" name="텍스트 개체 틀 2">
            <a:extLst>
              <a:ext uri="{FF2B5EF4-FFF2-40B4-BE49-F238E27FC236}">
                <a16:creationId xmlns:a16="http://schemas.microsoft.com/office/drawing/2014/main" id="{F8A23C6E-913D-E903-F49E-D387E0794A26}"/>
              </a:ext>
            </a:extLst>
          </p:cNvPr>
          <p:cNvSpPr>
            <a:spLocks noGrp="1"/>
          </p:cNvSpPr>
          <p:nvPr>
            <p:ph type="body" sz="quarter" idx="11"/>
          </p:nvPr>
        </p:nvSpPr>
        <p:spPr/>
        <p:txBody>
          <a:bodyPr/>
          <a:lstStyle/>
          <a:p>
            <a:r>
              <a:rPr lang="ko-KR" altLang="en-US" dirty="0"/>
              <a:t>인도네시아 보험시장 현황 </a:t>
            </a:r>
            <a:r>
              <a:rPr lang="en-US" altLang="ko-KR" dirty="0"/>
              <a:t>(</a:t>
            </a:r>
            <a:r>
              <a:rPr lang="ko-KR" altLang="en-US" dirty="0"/>
              <a:t>계속</a:t>
            </a:r>
            <a:r>
              <a:rPr lang="en-US" altLang="ko-KR" dirty="0"/>
              <a:t>)</a:t>
            </a:r>
            <a:endParaRPr lang="ko-KR" altLang="en-US" dirty="0"/>
          </a:p>
        </p:txBody>
      </p:sp>
      <p:grpSp>
        <p:nvGrpSpPr>
          <p:cNvPr id="6" name="그룹 5">
            <a:extLst>
              <a:ext uri="{FF2B5EF4-FFF2-40B4-BE49-F238E27FC236}">
                <a16:creationId xmlns:a16="http://schemas.microsoft.com/office/drawing/2014/main" id="{8C010E12-BE18-FEB1-3CE9-59874EFCC319}"/>
              </a:ext>
            </a:extLst>
          </p:cNvPr>
          <p:cNvGrpSpPr/>
          <p:nvPr/>
        </p:nvGrpSpPr>
        <p:grpSpPr>
          <a:xfrm>
            <a:off x="7601665" y="372139"/>
            <a:ext cx="2304336" cy="699529"/>
            <a:chOff x="7601665" y="372139"/>
            <a:chExt cx="2304336" cy="699529"/>
          </a:xfrm>
        </p:grpSpPr>
        <p:pic>
          <p:nvPicPr>
            <p:cNvPr id="7" name="그림 6" descr="블랙, 스케치, 흑백, 예술이(가) 표시된 사진&#10;&#10;자동 생성된 설명">
              <a:extLst>
                <a:ext uri="{FF2B5EF4-FFF2-40B4-BE49-F238E27FC236}">
                  <a16:creationId xmlns:a16="http://schemas.microsoft.com/office/drawing/2014/main" id="{F292B5A2-92E6-030D-43FE-90BBD996263B}"/>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contrast="-40000"/>
                      </a14:imgEffect>
                    </a14:imgLayer>
                  </a14:imgProps>
                </a:ext>
              </a:extLst>
            </a:blip>
            <a:stretch>
              <a:fillRect/>
            </a:stretch>
          </p:blipFill>
          <p:spPr>
            <a:xfrm>
              <a:off x="8078625" y="372139"/>
              <a:ext cx="1827376" cy="699529"/>
            </a:xfrm>
            <a:prstGeom prst="rect">
              <a:avLst/>
            </a:prstGeom>
          </p:spPr>
        </p:pic>
        <p:pic>
          <p:nvPicPr>
            <p:cNvPr id="15" name="그림 14">
              <a:extLst>
                <a:ext uri="{FF2B5EF4-FFF2-40B4-BE49-F238E27FC236}">
                  <a16:creationId xmlns:a16="http://schemas.microsoft.com/office/drawing/2014/main" id="{622C5298-FE32-E4BE-5CE3-FE69EA3DC166}"/>
                </a:ext>
              </a:extLst>
            </p:cNvPr>
            <p:cNvPicPr>
              <a:picLocks noChangeAspect="1"/>
            </p:cNvPicPr>
            <p:nvPr/>
          </p:nvPicPr>
          <p:blipFill>
            <a:blip r:embed="rId6"/>
            <a:srcRect/>
            <a:stretch/>
          </p:blipFill>
          <p:spPr>
            <a:xfrm>
              <a:off x="7601665" y="572742"/>
              <a:ext cx="414358" cy="414358"/>
            </a:xfrm>
            <a:prstGeom prst="rect">
              <a:avLst/>
            </a:prstGeom>
          </p:spPr>
        </p:pic>
        <p:sp>
          <p:nvSpPr>
            <p:cNvPr id="16" name="제목 3">
              <a:extLst>
                <a:ext uri="{FF2B5EF4-FFF2-40B4-BE49-F238E27FC236}">
                  <a16:creationId xmlns:a16="http://schemas.microsoft.com/office/drawing/2014/main" id="{E45C4B50-07C5-28B9-85B8-E42954DC5BEB}"/>
                </a:ext>
              </a:extLst>
            </p:cNvPr>
            <p:cNvSpPr txBox="1">
              <a:spLocks/>
            </p:cNvSpPr>
            <p:nvPr/>
          </p:nvSpPr>
          <p:spPr>
            <a:xfrm>
              <a:off x="8071805" y="606616"/>
              <a:ext cx="1477782" cy="334294"/>
            </a:xfrm>
            <a:prstGeom prst="rect">
              <a:avLst/>
            </a:prstGeom>
          </p:spPr>
          <p:txBody>
            <a:bodyPr wrap="none" lIns="0" tIns="0" rIns="0" bIns="0" anchor="b" anchorCtr="0">
              <a:noAutofit/>
            </a:bodyPr>
            <a:lstStyle>
              <a:defPPr>
                <a:defRPr lang="en-US"/>
              </a:defPPr>
              <a:lvl1pPr marR="0" lvl="0" indent="539750" fontAlgn="auto">
                <a:lnSpc>
                  <a:spcPct val="100000"/>
                </a:lnSpc>
                <a:spcBef>
                  <a:spcPts val="0"/>
                </a:spcBef>
                <a:spcAft>
                  <a:spcPts val="0"/>
                </a:spcAft>
                <a:buClrTx/>
                <a:buSzTx/>
                <a:buFontTx/>
                <a:buNone/>
                <a:tabLst/>
                <a:defRPr sz="2400" b="0" i="0">
                  <a:ln>
                    <a:solidFill>
                      <a:prstClr val="white">
                        <a:lumMod val="75000"/>
                        <a:alpha val="0"/>
                      </a:prstClr>
                    </a:solidFill>
                  </a:ln>
                  <a:solidFill>
                    <a:schemeClr val="bg1"/>
                  </a:solidFill>
                  <a:latin typeface="KoPub돋움체 Bold" panose="00000800000000000000" pitchFamily="2" charset="-127"/>
                  <a:ea typeface="KoPub돋움체 Bold" panose="00000800000000000000" pitchFamily="2" charset="-127"/>
                  <a:cs typeface="KoPub돋움체 Medium" panose="02020603020101020101" pitchFamily="18" charset="-127"/>
                </a:defRPr>
              </a:lvl1pPr>
            </a:lstStyle>
            <a:p>
              <a:pPr marR="0" lvl="0" indent="0" defTabSz="914400" rtl="0" eaLnBrk="1" fontAlgn="auto" latinLnBrk="0" hangingPunct="1">
                <a:lnSpc>
                  <a:spcPct val="100000"/>
                </a:lnSpc>
                <a:spcBef>
                  <a:spcPts val="0"/>
                </a:spcBef>
                <a:spcAft>
                  <a:spcPts val="0"/>
                </a:spcAft>
                <a:buClrTx/>
                <a:buSzTx/>
                <a:buFontTx/>
                <a:buNone/>
                <a:tabLst/>
                <a:defRPr/>
              </a:pPr>
              <a:r>
                <a:rPr lang="ko-KR" altLang="en-US" sz="2000" dirty="0">
                  <a:ln>
                    <a:solidFill>
                      <a:prstClr val="white">
                        <a:lumMod val="75000"/>
                        <a:alpha val="0"/>
                      </a:prstClr>
                    </a:solidFill>
                  </a:ln>
                  <a:solidFill>
                    <a:schemeClr val="tx1">
                      <a:lumMod val="75000"/>
                      <a:lumOff val="25000"/>
                    </a:schemeClr>
                  </a:solidFill>
                </a:rPr>
                <a:t>인도네시아</a:t>
              </a:r>
              <a:endParaRPr lang="en-US" altLang="ko-KR" sz="2000" dirty="0">
                <a:ln>
                  <a:solidFill>
                    <a:prstClr val="white">
                      <a:lumMod val="75000"/>
                      <a:alpha val="0"/>
                    </a:prstClr>
                  </a:solidFill>
                </a:ln>
                <a:solidFill>
                  <a:schemeClr val="tx1">
                    <a:lumMod val="75000"/>
                    <a:lumOff val="25000"/>
                  </a:schemeClr>
                </a:solidFill>
              </a:endParaRPr>
            </a:p>
          </p:txBody>
        </p:sp>
      </p:grpSp>
      <p:grpSp>
        <p:nvGrpSpPr>
          <p:cNvPr id="41" name="그룹 40">
            <a:extLst>
              <a:ext uri="{FF2B5EF4-FFF2-40B4-BE49-F238E27FC236}">
                <a16:creationId xmlns:a16="http://schemas.microsoft.com/office/drawing/2014/main" id="{EBB42469-190E-4A80-7C4F-4F52052CA513}"/>
              </a:ext>
            </a:extLst>
          </p:cNvPr>
          <p:cNvGrpSpPr/>
          <p:nvPr/>
        </p:nvGrpSpPr>
        <p:grpSpPr>
          <a:xfrm>
            <a:off x="478777" y="1196975"/>
            <a:ext cx="4299920" cy="3869944"/>
            <a:chOff x="5127267" y="1196975"/>
            <a:chExt cx="4299920" cy="3869944"/>
          </a:xfrm>
        </p:grpSpPr>
        <p:grpSp>
          <p:nvGrpSpPr>
            <p:cNvPr id="42" name="그룹 41">
              <a:extLst>
                <a:ext uri="{FF2B5EF4-FFF2-40B4-BE49-F238E27FC236}">
                  <a16:creationId xmlns:a16="http://schemas.microsoft.com/office/drawing/2014/main" id="{32BCF184-9998-5479-44FC-9F26430EC4DA}"/>
                </a:ext>
              </a:extLst>
            </p:cNvPr>
            <p:cNvGrpSpPr/>
            <p:nvPr/>
          </p:nvGrpSpPr>
          <p:grpSpPr>
            <a:xfrm>
              <a:off x="5127267" y="1196975"/>
              <a:ext cx="4294836" cy="3560569"/>
              <a:chOff x="478777" y="1196975"/>
              <a:chExt cx="4294836" cy="3560569"/>
            </a:xfrm>
          </p:grpSpPr>
          <p:graphicFrame>
            <p:nvGraphicFramePr>
              <p:cNvPr id="45" name="ChartObject">
                <a:extLst>
                  <a:ext uri="{FF2B5EF4-FFF2-40B4-BE49-F238E27FC236}">
                    <a16:creationId xmlns:a16="http://schemas.microsoft.com/office/drawing/2014/main" id="{C4398E53-3FA6-D41F-55DD-B6E3E4244FA9}"/>
                  </a:ext>
                </a:extLst>
              </p:cNvPr>
              <p:cNvGraphicFramePr/>
              <p:nvPr>
                <p:extLst>
                  <p:ext uri="{D42A27DB-BD31-4B8C-83A1-F6EECF244321}">
                    <p14:modId xmlns:p14="http://schemas.microsoft.com/office/powerpoint/2010/main" val="2067211306"/>
                  </p:ext>
                </p:extLst>
              </p:nvPr>
            </p:nvGraphicFramePr>
            <p:xfrm>
              <a:off x="478777" y="1697544"/>
              <a:ext cx="4294800" cy="3060000"/>
            </p:xfrm>
            <a:graphic>
              <a:graphicData uri="http://schemas.openxmlformats.org/drawingml/2006/chart">
                <c:chart xmlns:c="http://schemas.openxmlformats.org/drawingml/2006/chart" xmlns:r="http://schemas.openxmlformats.org/officeDocument/2006/relationships" r:id="rId7"/>
              </a:graphicData>
            </a:graphic>
          </p:graphicFrame>
          <p:grpSp>
            <p:nvGrpSpPr>
              <p:cNvPr id="46" name="그룹 45">
                <a:extLst>
                  <a:ext uri="{FF2B5EF4-FFF2-40B4-BE49-F238E27FC236}">
                    <a16:creationId xmlns:a16="http://schemas.microsoft.com/office/drawing/2014/main" id="{9AA7A045-8D9C-26DF-84FF-B00C0FA90900}"/>
                  </a:ext>
                </a:extLst>
              </p:cNvPr>
              <p:cNvGrpSpPr/>
              <p:nvPr/>
            </p:nvGrpSpPr>
            <p:grpSpPr>
              <a:xfrm>
                <a:off x="489000" y="1196975"/>
                <a:ext cx="4284613" cy="276837"/>
                <a:chOff x="489000" y="2176483"/>
                <a:chExt cx="4284613" cy="276837"/>
              </a:xfrm>
            </p:grpSpPr>
            <p:sp>
              <p:nvSpPr>
                <p:cNvPr id="48" name="TextBox 47">
                  <a:extLst>
                    <a:ext uri="{FF2B5EF4-FFF2-40B4-BE49-F238E27FC236}">
                      <a16:creationId xmlns:a16="http://schemas.microsoft.com/office/drawing/2014/main" id="{954E8C26-5F14-CF6E-1192-7C7C311D90A4}"/>
                    </a:ext>
                  </a:extLst>
                </p:cNvPr>
                <p:cNvSpPr txBox="1"/>
                <p:nvPr/>
              </p:nvSpPr>
              <p:spPr>
                <a:xfrm>
                  <a:off x="489000" y="2210039"/>
                  <a:ext cx="3600345" cy="200055"/>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ko-KR" altLang="en-US" sz="1300" dirty="0">
                      <a:ln>
                        <a:solidFill>
                          <a:prstClr val="white">
                            <a:lumMod val="75000"/>
                            <a:alpha val="0"/>
                          </a:prstClr>
                        </a:solidFill>
                      </a:ln>
                      <a:solidFill>
                        <a:srgbClr val="00338D"/>
                      </a:solidFill>
                      <a:latin typeface="KoPub돋움체 Bold" panose="00000800000000000000" pitchFamily="2" charset="-127"/>
                      <a:ea typeface="KoPub돋움체 Bold" panose="00000800000000000000" pitchFamily="2" charset="-127"/>
                      <a:cs typeface="Univers for KPMG"/>
                    </a:rPr>
                    <a:t>인도네시아 생명보험 신계약</a:t>
                  </a:r>
                  <a:r>
                    <a:rPr lang="en-US" altLang="ko-KR" sz="1300" dirty="0">
                      <a:ln>
                        <a:solidFill>
                          <a:prstClr val="white">
                            <a:lumMod val="75000"/>
                            <a:alpha val="0"/>
                          </a:prstClr>
                        </a:solidFill>
                      </a:ln>
                      <a:solidFill>
                        <a:srgbClr val="00338D"/>
                      </a:solidFill>
                      <a:latin typeface="KoPub돋움체 Bold" panose="00000800000000000000" pitchFamily="2" charset="-127"/>
                      <a:ea typeface="KoPub돋움체 Bold" panose="00000800000000000000" pitchFamily="2" charset="-127"/>
                      <a:cs typeface="Univers for KPMG"/>
                    </a:rPr>
                    <a:t>·</a:t>
                  </a:r>
                  <a:r>
                    <a:rPr lang="ko-KR" altLang="en-US" sz="1300" dirty="0">
                      <a:ln>
                        <a:solidFill>
                          <a:prstClr val="white">
                            <a:lumMod val="75000"/>
                            <a:alpha val="0"/>
                          </a:prstClr>
                        </a:solidFill>
                      </a:ln>
                      <a:solidFill>
                        <a:srgbClr val="00338D"/>
                      </a:solidFill>
                      <a:latin typeface="KoPub돋움체 Bold" panose="00000800000000000000" pitchFamily="2" charset="-127"/>
                      <a:ea typeface="KoPub돋움체 Bold" panose="00000800000000000000" pitchFamily="2" charset="-127"/>
                      <a:cs typeface="Univers for KPMG"/>
                    </a:rPr>
                    <a:t>유효계약 수입보험료 추이</a:t>
                  </a:r>
                  <a:endParaRPr kumimoji="0" lang="ko-KR" altLang="en-US" sz="1300" b="0" i="0" u="none" strike="noStrike" kern="1200" cap="none" spc="0" normalizeH="0" baseline="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endParaRPr>
                </a:p>
              </p:txBody>
            </p:sp>
            <p:cxnSp>
              <p:nvCxnSpPr>
                <p:cNvPr id="49" name="직선 연결선 48">
                  <a:extLst>
                    <a:ext uri="{FF2B5EF4-FFF2-40B4-BE49-F238E27FC236}">
                      <a16:creationId xmlns:a16="http://schemas.microsoft.com/office/drawing/2014/main" id="{1A512783-CAFF-CADC-649D-B604645397CA}"/>
                    </a:ext>
                  </a:extLst>
                </p:cNvPr>
                <p:cNvCxnSpPr/>
                <p:nvPr/>
              </p:nvCxnSpPr>
              <p:spPr>
                <a:xfrm>
                  <a:off x="489000" y="2176483"/>
                  <a:ext cx="4284613"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0" name="직선 연결선 49">
                  <a:extLst>
                    <a:ext uri="{FF2B5EF4-FFF2-40B4-BE49-F238E27FC236}">
                      <a16:creationId xmlns:a16="http://schemas.microsoft.com/office/drawing/2014/main" id="{77C29DA4-6939-26B7-6B72-C817564070C0}"/>
                    </a:ext>
                  </a:extLst>
                </p:cNvPr>
                <p:cNvCxnSpPr/>
                <p:nvPr/>
              </p:nvCxnSpPr>
              <p:spPr>
                <a:xfrm>
                  <a:off x="489000" y="2453320"/>
                  <a:ext cx="4284613"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grpSp>
        <p:sp>
          <p:nvSpPr>
            <p:cNvPr id="44" name="TextBox 43">
              <a:extLst>
                <a:ext uri="{FF2B5EF4-FFF2-40B4-BE49-F238E27FC236}">
                  <a16:creationId xmlns:a16="http://schemas.microsoft.com/office/drawing/2014/main" id="{E2A56883-DCBD-41CF-DEA7-DF3EC7178F7D}"/>
                </a:ext>
              </a:extLst>
            </p:cNvPr>
            <p:cNvSpPr txBox="1"/>
            <p:nvPr/>
          </p:nvSpPr>
          <p:spPr>
            <a:xfrm>
              <a:off x="5132387" y="4747995"/>
              <a:ext cx="4294800" cy="318924"/>
            </a:xfrm>
            <a:prstGeom prst="rect">
              <a:avLst/>
            </a:prstGeom>
            <a:noFill/>
            <a:ln>
              <a:noFill/>
            </a:ln>
          </p:spPr>
          <p:txBody>
            <a:bodyPr wrap="square" lIns="0" tIns="72000" rIns="0" bIns="0" rtlCol="0" anchor="t">
              <a:spAutoFit/>
            </a:bodyPr>
            <a:lstStyle>
              <a:defPPr>
                <a:defRPr lang="en-US"/>
              </a:defPPr>
              <a:lvl1pPr lvl="0">
                <a:defRPr sz="800">
                  <a:ln>
                    <a:solidFill>
                      <a:prstClr val="white">
                        <a:lumMod val="75000"/>
                        <a:alpha val="0"/>
                      </a:prstClr>
                    </a:solidFill>
                  </a:ln>
                  <a:solidFill>
                    <a:prstClr val="white">
                      <a:lumMod val="50000"/>
                    </a:prstClr>
                  </a:solidFill>
                  <a:latin typeface="KoPub돋움체 Medium" panose="00000600000000000000" pitchFamily="2" charset="-127"/>
                  <a:ea typeface="KoPub돋움체 Medium" panose="00000600000000000000" pitchFamily="2" charset="-127"/>
                </a:defRPr>
              </a:lvl1pPr>
            </a:lstStyle>
            <a:p>
              <a:r>
                <a:rPr lang="en-US" altLang="ko-KR" dirty="0">
                  <a:solidFill>
                    <a:schemeClr val="bg1">
                      <a:lumMod val="50000"/>
                    </a:schemeClr>
                  </a:solidFill>
                </a:rPr>
                <a:t>Source: Indonesia Financial Services Authority, </a:t>
              </a:r>
              <a:r>
                <a:rPr lang="ko-KR" altLang="en-US" dirty="0" err="1">
                  <a:solidFill>
                    <a:schemeClr val="bg1">
                      <a:lumMod val="50000"/>
                    </a:schemeClr>
                  </a:solidFill>
                </a:rPr>
                <a:t>삼정</a:t>
              </a:r>
              <a:r>
                <a:rPr lang="en-US" altLang="ko-KR" dirty="0">
                  <a:solidFill>
                    <a:schemeClr val="bg1">
                      <a:lumMod val="50000"/>
                    </a:schemeClr>
                  </a:solidFill>
                </a:rPr>
                <a:t>KPMG </a:t>
              </a:r>
              <a:r>
                <a:rPr lang="ko-KR" altLang="en-US" dirty="0">
                  <a:solidFill>
                    <a:schemeClr val="bg1">
                      <a:lumMod val="50000"/>
                    </a:schemeClr>
                  </a:solidFill>
                </a:rPr>
                <a:t>경제연구원 재구성</a:t>
              </a:r>
              <a:endParaRPr lang="en-US" altLang="ko-KR" dirty="0">
                <a:solidFill>
                  <a:schemeClr val="bg1">
                    <a:lumMod val="50000"/>
                  </a:schemeClr>
                </a:solidFill>
              </a:endParaRPr>
            </a:p>
            <a:p>
              <a:r>
                <a:rPr lang="en-US" altLang="ko-KR" dirty="0">
                  <a:solidFill>
                    <a:schemeClr val="bg1">
                      <a:lumMod val="50000"/>
                    </a:schemeClr>
                  </a:solidFill>
                </a:rPr>
                <a:t>Note: Total New Business </a:t>
              </a:r>
              <a:r>
                <a:rPr lang="ko-KR" altLang="en-US" dirty="0">
                  <a:solidFill>
                    <a:schemeClr val="bg1">
                      <a:lumMod val="50000"/>
                    </a:schemeClr>
                  </a:solidFill>
                </a:rPr>
                <a:t>및 </a:t>
              </a:r>
              <a:r>
                <a:rPr lang="en-US" altLang="ko-KR" dirty="0">
                  <a:solidFill>
                    <a:schemeClr val="bg1">
                      <a:lumMod val="50000"/>
                    </a:schemeClr>
                  </a:solidFill>
                </a:rPr>
                <a:t>Total Business In Force Annual Premium </a:t>
              </a:r>
              <a:r>
                <a:rPr lang="ko-KR" altLang="en-US" dirty="0">
                  <a:solidFill>
                    <a:schemeClr val="bg1">
                      <a:lumMod val="50000"/>
                    </a:schemeClr>
                  </a:solidFill>
                </a:rPr>
                <a:t>기준</a:t>
              </a:r>
            </a:p>
          </p:txBody>
        </p:sp>
      </p:grpSp>
      <p:sp>
        <p:nvSpPr>
          <p:cNvPr id="4" name="object 38">
            <a:extLst>
              <a:ext uri="{FF2B5EF4-FFF2-40B4-BE49-F238E27FC236}">
                <a16:creationId xmlns:a16="http://schemas.microsoft.com/office/drawing/2014/main" id="{F5AA75EF-8C68-67F3-ECC4-53732A5FE318}"/>
              </a:ext>
            </a:extLst>
          </p:cNvPr>
          <p:cNvSpPr txBox="1"/>
          <p:nvPr/>
        </p:nvSpPr>
        <p:spPr>
          <a:xfrm>
            <a:off x="3847748" y="1604642"/>
            <a:ext cx="936000" cy="123239"/>
          </a:xfrm>
          <a:prstGeom prst="rect">
            <a:avLst/>
          </a:prstGeom>
        </p:spPr>
        <p:txBody>
          <a:bodyPr vert="horz" wrap="square" lIns="0" tIns="12065" rIns="0" bIns="0" rtlCol="0">
            <a:spAutoFit/>
          </a:bodyPr>
          <a:lstStyle>
            <a:defPPr>
              <a:defRPr lang="en-US"/>
            </a:defPPr>
            <a:lvl1pPr marL="12700" marR="5080" lvl="0" indent="0" algn="r" defTabSz="914400" fontAlgn="auto">
              <a:lnSpc>
                <a:spcPct val="90000"/>
              </a:lnSpc>
              <a:spcBef>
                <a:spcPts val="95"/>
              </a:spcBef>
              <a:spcAft>
                <a:spcPts val="0"/>
              </a:spcAft>
              <a:buClrTx/>
              <a:buSzTx/>
              <a:buFontTx/>
              <a:buNone/>
              <a:tabLst/>
              <a:defRPr kumimoji="0" sz="1050" b="0" i="0" u="none" strike="noStrike" cap="none" spc="0" normalizeH="0" baseline="0">
                <a:ln>
                  <a:noFill/>
                </a:ln>
                <a:gradFill>
                  <a:gsLst>
                    <a:gs pos="0">
                      <a:schemeClr val="bg1">
                        <a:lumMod val="65000"/>
                      </a:schemeClr>
                    </a:gs>
                    <a:gs pos="100000">
                      <a:schemeClr val="bg1">
                        <a:lumMod val="65000"/>
                      </a:schemeClr>
                    </a:gs>
                  </a:gsLst>
                  <a:lin ang="5400000" scaled="1"/>
                </a:gradFill>
                <a:effectLst/>
                <a:uLnTx/>
                <a:uFillTx/>
                <a:latin typeface="KoPub돋움체 Bold" panose="00000800000000000000" pitchFamily="2" charset="-127"/>
                <a:ea typeface="KoPub돋움체 Bold" panose="00000800000000000000" pitchFamily="2" charset="-127"/>
                <a:cs typeface="Calibri"/>
              </a:defRPr>
            </a:lvl1pPr>
          </a:lstStyle>
          <a:p>
            <a:r>
              <a:rPr lang="en-US" altLang="ko-KR" sz="800" spc="-50" dirty="0">
                <a:ln>
                  <a:solidFill>
                    <a:srgbClr val="FD349C">
                      <a:alpha val="0"/>
                    </a:srgbClr>
                  </a:solidFill>
                </a:ln>
                <a:solidFill>
                  <a:schemeClr val="tx1">
                    <a:lumMod val="50000"/>
                    <a:lumOff val="50000"/>
                  </a:schemeClr>
                </a:solidFill>
                <a:latin typeface="KoPub돋움체 Medium" panose="02020603020101020101" pitchFamily="18" charset="-127"/>
                <a:ea typeface="KoPub돋움체 Medium" panose="02020603020101020101" pitchFamily="18" charset="-127"/>
                <a:cs typeface="+mn-cs"/>
              </a:rPr>
              <a:t>(%)</a:t>
            </a:r>
          </a:p>
        </p:txBody>
      </p:sp>
      <p:sp>
        <p:nvSpPr>
          <p:cNvPr id="5" name="object 38">
            <a:extLst>
              <a:ext uri="{FF2B5EF4-FFF2-40B4-BE49-F238E27FC236}">
                <a16:creationId xmlns:a16="http://schemas.microsoft.com/office/drawing/2014/main" id="{5E1D22A2-8314-1760-671D-FE21B2015FE4}"/>
              </a:ext>
            </a:extLst>
          </p:cNvPr>
          <p:cNvSpPr txBox="1"/>
          <p:nvPr/>
        </p:nvSpPr>
        <p:spPr>
          <a:xfrm>
            <a:off x="489000" y="1604642"/>
            <a:ext cx="936000" cy="123239"/>
          </a:xfrm>
          <a:prstGeom prst="rect">
            <a:avLst/>
          </a:prstGeom>
        </p:spPr>
        <p:txBody>
          <a:bodyPr vert="horz" wrap="square" lIns="0" tIns="12065" rIns="0" bIns="0" rtlCol="0">
            <a:spAutoFit/>
          </a:bodyPr>
          <a:lstStyle>
            <a:defPPr>
              <a:defRPr lang="en-US"/>
            </a:defPPr>
            <a:lvl1pPr marL="12700" marR="5080" lvl="0" indent="0" algn="r" defTabSz="914400" fontAlgn="auto">
              <a:lnSpc>
                <a:spcPct val="90000"/>
              </a:lnSpc>
              <a:spcBef>
                <a:spcPts val="95"/>
              </a:spcBef>
              <a:spcAft>
                <a:spcPts val="0"/>
              </a:spcAft>
              <a:buClrTx/>
              <a:buSzTx/>
              <a:buFontTx/>
              <a:buNone/>
              <a:tabLst/>
              <a:defRPr kumimoji="0" sz="1050" b="0" i="0" u="none" strike="noStrike" cap="none" spc="0" normalizeH="0" baseline="0">
                <a:ln>
                  <a:noFill/>
                </a:ln>
                <a:gradFill>
                  <a:gsLst>
                    <a:gs pos="0">
                      <a:schemeClr val="bg1">
                        <a:lumMod val="65000"/>
                      </a:schemeClr>
                    </a:gs>
                    <a:gs pos="100000">
                      <a:schemeClr val="bg1">
                        <a:lumMod val="65000"/>
                      </a:schemeClr>
                    </a:gs>
                  </a:gsLst>
                  <a:lin ang="5400000" scaled="1"/>
                </a:gradFill>
                <a:effectLst/>
                <a:uLnTx/>
                <a:uFillTx/>
                <a:latin typeface="KoPub돋움체 Bold" panose="00000800000000000000" pitchFamily="2" charset="-127"/>
                <a:ea typeface="KoPub돋움체 Bold" panose="00000800000000000000" pitchFamily="2" charset="-127"/>
                <a:cs typeface="Calibri"/>
              </a:defRPr>
            </a:lvl1pPr>
          </a:lstStyle>
          <a:p>
            <a:pPr algn="l"/>
            <a:r>
              <a:rPr lang="en-US" altLang="ko-KR" sz="800" spc="-50" dirty="0">
                <a:ln>
                  <a:solidFill>
                    <a:srgbClr val="FD349C">
                      <a:alpha val="0"/>
                    </a:srgbClr>
                  </a:solidFill>
                </a:ln>
                <a:solidFill>
                  <a:schemeClr val="tx1">
                    <a:lumMod val="50000"/>
                    <a:lumOff val="50000"/>
                  </a:schemeClr>
                </a:solidFill>
                <a:latin typeface="KoPub돋움체 Medium" panose="02020603020101020101" pitchFamily="18" charset="-127"/>
                <a:ea typeface="KoPub돋움체 Medium" panose="02020603020101020101" pitchFamily="18" charset="-127"/>
                <a:cs typeface="+mn-cs"/>
              </a:rPr>
              <a:t>(</a:t>
            </a:r>
            <a:r>
              <a:rPr lang="ko-KR" altLang="en-US" sz="800" spc="-50" dirty="0">
                <a:ln>
                  <a:solidFill>
                    <a:srgbClr val="FD349C">
                      <a:alpha val="0"/>
                    </a:srgbClr>
                  </a:solidFill>
                </a:ln>
                <a:solidFill>
                  <a:schemeClr val="tx1">
                    <a:lumMod val="50000"/>
                    <a:lumOff val="50000"/>
                  </a:schemeClr>
                </a:solidFill>
                <a:latin typeface="KoPub돋움체 Medium" panose="02020603020101020101" pitchFamily="18" charset="-127"/>
                <a:ea typeface="KoPub돋움체 Medium" panose="02020603020101020101" pitchFamily="18" charset="-127"/>
                <a:cs typeface="+mn-cs"/>
              </a:rPr>
              <a:t>조 </a:t>
            </a:r>
            <a:r>
              <a:rPr lang="ko-KR" altLang="en-US" sz="800" spc="-50" dirty="0" err="1">
                <a:ln>
                  <a:solidFill>
                    <a:srgbClr val="FD349C">
                      <a:alpha val="0"/>
                    </a:srgbClr>
                  </a:solidFill>
                </a:ln>
                <a:solidFill>
                  <a:schemeClr val="tx1">
                    <a:lumMod val="50000"/>
                    <a:lumOff val="50000"/>
                  </a:schemeClr>
                </a:solidFill>
                <a:latin typeface="KoPub돋움체 Medium" panose="02020603020101020101" pitchFamily="18" charset="-127"/>
                <a:ea typeface="KoPub돋움체 Medium" panose="02020603020101020101" pitchFamily="18" charset="-127"/>
                <a:cs typeface="+mn-cs"/>
              </a:rPr>
              <a:t>루피아</a:t>
            </a:r>
            <a:r>
              <a:rPr lang="en-US" altLang="ko-KR" sz="800" spc="-50" dirty="0">
                <a:ln>
                  <a:solidFill>
                    <a:srgbClr val="FD349C">
                      <a:alpha val="0"/>
                    </a:srgbClr>
                  </a:solidFill>
                </a:ln>
                <a:solidFill>
                  <a:schemeClr val="tx1">
                    <a:lumMod val="50000"/>
                    <a:lumOff val="50000"/>
                  </a:schemeClr>
                </a:solidFill>
                <a:latin typeface="KoPub돋움체 Medium" panose="02020603020101020101" pitchFamily="18" charset="-127"/>
                <a:ea typeface="KoPub돋움체 Medium" panose="02020603020101020101" pitchFamily="18" charset="-127"/>
                <a:cs typeface="+mn-cs"/>
              </a:rPr>
              <a:t>)</a:t>
            </a:r>
          </a:p>
        </p:txBody>
      </p:sp>
      <p:sp>
        <p:nvSpPr>
          <p:cNvPr id="8" name="TextBox 7">
            <a:extLst>
              <a:ext uri="{FF2B5EF4-FFF2-40B4-BE49-F238E27FC236}">
                <a16:creationId xmlns:a16="http://schemas.microsoft.com/office/drawing/2014/main" id="{29ECFCF8-C319-C398-6FDD-30415231393C}"/>
              </a:ext>
            </a:extLst>
          </p:cNvPr>
          <p:cNvSpPr txBox="1"/>
          <p:nvPr/>
        </p:nvSpPr>
        <p:spPr>
          <a:xfrm>
            <a:off x="488948" y="5303079"/>
            <a:ext cx="4294800" cy="900000"/>
          </a:xfrm>
          <a:prstGeom prst="rect">
            <a:avLst/>
          </a:prstGeom>
          <a:solidFill>
            <a:srgbClr val="DEF7FF"/>
          </a:solidFill>
          <a:ln w="3175">
            <a:solidFill>
              <a:srgbClr val="99E3FB"/>
            </a:solidFill>
          </a:ln>
        </p:spPr>
        <p:txBody>
          <a:bodyPr wrap="square" lIns="72000" tIns="72000" rIns="0" bIns="72000" anchor="t">
            <a:noAutofit/>
          </a:bodyPr>
          <a:lstStyle>
            <a:defPPr>
              <a:defRPr lang="en-US"/>
            </a:defPPr>
            <a:lvl1pPr marL="108000" indent="-108000" defTabSz="457200">
              <a:lnSpc>
                <a:spcPct val="110000"/>
              </a:lnSpc>
              <a:spcAft>
                <a:spcPts val="300"/>
              </a:spcAft>
              <a:buClr>
                <a:schemeClr val="tx1">
                  <a:lumMod val="85000"/>
                  <a:lumOff val="15000"/>
                </a:schemeClr>
              </a:buClr>
              <a:buFont typeface="Arial" panose="020B0604020202020204" pitchFamily="34" charset="0"/>
              <a:buChar char="•"/>
              <a:defRPr sz="1000" b="1">
                <a:ln>
                  <a:solidFill>
                    <a:schemeClr val="accent5">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altLang="ko-KR" dirty="0"/>
              <a:t>2021</a:t>
            </a:r>
            <a:r>
              <a:rPr lang="ko-KR" altLang="en-US" dirty="0"/>
              <a:t>년 인도네시아 생명보험의 신계약 연간보험료는 전년대비 </a:t>
            </a:r>
            <a:r>
              <a:rPr lang="en-US" altLang="ko-KR" dirty="0"/>
              <a:t>10.6% </a:t>
            </a:r>
            <a:r>
              <a:rPr lang="ko-KR" altLang="en-US" dirty="0"/>
              <a:t>감소한 </a:t>
            </a:r>
            <a:r>
              <a:rPr lang="en-US" altLang="ko-KR" dirty="0"/>
              <a:t>88.6</a:t>
            </a:r>
            <a:r>
              <a:rPr lang="ko-KR" altLang="en-US" dirty="0"/>
              <a:t>조 </a:t>
            </a:r>
            <a:r>
              <a:rPr lang="ko-KR" altLang="en-US" dirty="0" err="1"/>
              <a:t>루피아를</a:t>
            </a:r>
            <a:r>
              <a:rPr lang="ko-KR" altLang="en-US" dirty="0"/>
              <a:t> 기록</a:t>
            </a:r>
            <a:endParaRPr lang="en-US" altLang="ko-KR" dirty="0"/>
          </a:p>
          <a:p>
            <a:r>
              <a:rPr lang="ko-KR" altLang="en-US" dirty="0"/>
              <a:t>유효계약 연간보험료는 동기간 </a:t>
            </a:r>
            <a:r>
              <a:rPr lang="en-US" altLang="ko-KR" dirty="0"/>
              <a:t>10.2% </a:t>
            </a:r>
            <a:r>
              <a:rPr lang="ko-KR" altLang="en-US" dirty="0"/>
              <a:t>증가하며 </a:t>
            </a:r>
            <a:r>
              <a:rPr lang="en-US" altLang="ko-KR" dirty="0"/>
              <a:t>204.8</a:t>
            </a:r>
            <a:r>
              <a:rPr lang="ko-KR" altLang="en-US" dirty="0"/>
              <a:t>조 </a:t>
            </a:r>
            <a:r>
              <a:rPr lang="ko-KR" altLang="en-US" dirty="0" err="1"/>
              <a:t>루피아를</a:t>
            </a:r>
            <a:r>
              <a:rPr lang="ko-KR" altLang="en-US" dirty="0"/>
              <a:t> 기록</a:t>
            </a:r>
            <a:endParaRPr lang="en-US" altLang="ko-KR" dirty="0"/>
          </a:p>
          <a:p>
            <a:r>
              <a:rPr lang="ko-KR" altLang="en-US" dirty="0"/>
              <a:t>인구수 대비 생명보험 가입비율은 전년대비 </a:t>
            </a:r>
            <a:r>
              <a:rPr lang="en-US" altLang="ko-KR" dirty="0"/>
              <a:t>2.2p </a:t>
            </a:r>
            <a:r>
              <a:rPr lang="ko-KR" altLang="en-US" dirty="0"/>
              <a:t>감소한 </a:t>
            </a:r>
            <a:r>
              <a:rPr lang="en-US" altLang="ko-KR" dirty="0"/>
              <a:t>14.0%</a:t>
            </a:r>
            <a:r>
              <a:rPr lang="ko-KR" altLang="en-US" dirty="0"/>
              <a:t>를 기록</a:t>
            </a:r>
            <a:endParaRPr lang="en-US" altLang="ko-KR" dirty="0"/>
          </a:p>
        </p:txBody>
      </p:sp>
      <p:sp>
        <p:nvSpPr>
          <p:cNvPr id="9" name="TextBox 8">
            <a:extLst>
              <a:ext uri="{FF2B5EF4-FFF2-40B4-BE49-F238E27FC236}">
                <a16:creationId xmlns:a16="http://schemas.microsoft.com/office/drawing/2014/main" id="{027203B2-6A25-51A0-85C2-378CF7748306}"/>
              </a:ext>
            </a:extLst>
          </p:cNvPr>
          <p:cNvSpPr txBox="1"/>
          <p:nvPr/>
        </p:nvSpPr>
        <p:spPr>
          <a:xfrm>
            <a:off x="5128258" y="5303079"/>
            <a:ext cx="4294800" cy="900000"/>
          </a:xfrm>
          <a:prstGeom prst="rect">
            <a:avLst/>
          </a:prstGeom>
          <a:solidFill>
            <a:srgbClr val="DEF7FF"/>
          </a:solidFill>
          <a:ln w="3175">
            <a:solidFill>
              <a:srgbClr val="99E3FB"/>
            </a:solidFill>
          </a:ln>
        </p:spPr>
        <p:txBody>
          <a:bodyPr wrap="square" lIns="108000" tIns="72000" rIns="0" bIns="72000" anchor="t">
            <a:noAutofit/>
          </a:bodyPr>
          <a:lstStyle>
            <a:defPPr>
              <a:defRPr lang="en-US"/>
            </a:defPPr>
            <a:lvl1pPr marL="108000" indent="-108000" defTabSz="457200">
              <a:lnSpc>
                <a:spcPct val="110000"/>
              </a:lnSpc>
              <a:spcAft>
                <a:spcPts val="300"/>
              </a:spcAft>
              <a:buClr>
                <a:schemeClr val="tx1">
                  <a:lumMod val="85000"/>
                  <a:lumOff val="15000"/>
                </a:schemeClr>
              </a:buClr>
              <a:buFont typeface="Arial" panose="020B0604020202020204" pitchFamily="34" charset="0"/>
              <a:buChar char="•"/>
              <a:defRPr sz="1000" b="1">
                <a:ln>
                  <a:solidFill>
                    <a:schemeClr val="accent5">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altLang="ko-KR" dirty="0"/>
              <a:t>2021</a:t>
            </a:r>
            <a:r>
              <a:rPr lang="ko-KR" altLang="en-US" dirty="0"/>
              <a:t>년 인도네시아 손해보험의 순보험료는 전년대비 </a:t>
            </a:r>
            <a:r>
              <a:rPr lang="en-US" altLang="ko-KR" dirty="0"/>
              <a:t>3.8% </a:t>
            </a:r>
            <a:r>
              <a:rPr lang="ko-KR" altLang="en-US" dirty="0"/>
              <a:t>증가한 </a:t>
            </a:r>
            <a:r>
              <a:rPr lang="en-US" altLang="ko-KR" dirty="0"/>
              <a:t>51.6</a:t>
            </a:r>
            <a:r>
              <a:rPr lang="ko-KR" altLang="en-US" dirty="0"/>
              <a:t>조 </a:t>
            </a:r>
            <a:r>
              <a:rPr lang="ko-KR" altLang="en-US" dirty="0" err="1"/>
              <a:t>루피아를</a:t>
            </a:r>
            <a:r>
              <a:rPr lang="ko-KR" altLang="en-US" dirty="0"/>
              <a:t> 기록</a:t>
            </a:r>
            <a:endParaRPr lang="en-US" altLang="ko-KR" dirty="0"/>
          </a:p>
          <a:p>
            <a:pPr marL="266700" indent="-174625">
              <a:buClr>
                <a:schemeClr val="tx1">
                  <a:lumMod val="75000"/>
                  <a:lumOff val="25000"/>
                </a:schemeClr>
              </a:buClr>
              <a:buFontTx/>
              <a:buChar char="-"/>
            </a:pPr>
            <a:r>
              <a:rPr lang="ko-KR" altLang="en-US" b="0" dirty="0">
                <a:solidFill>
                  <a:schemeClr val="tx1">
                    <a:lumMod val="75000"/>
                    <a:lumOff val="25000"/>
                  </a:schemeClr>
                </a:solidFill>
              </a:rPr>
              <a:t>신용</a:t>
            </a:r>
            <a:r>
              <a:rPr lang="en-US" altLang="ko-KR" b="0" dirty="0">
                <a:solidFill>
                  <a:schemeClr val="tx1">
                    <a:lumMod val="75000"/>
                    <a:lumOff val="25000"/>
                  </a:schemeClr>
                </a:solidFill>
              </a:rPr>
              <a:t>·</a:t>
            </a:r>
            <a:r>
              <a:rPr lang="ko-KR" altLang="en-US" b="0" dirty="0">
                <a:solidFill>
                  <a:schemeClr val="tx1">
                    <a:lumMod val="75000"/>
                    <a:lumOff val="25000"/>
                  </a:schemeClr>
                </a:solidFill>
              </a:rPr>
              <a:t>보증보험이 전체 순보험료의 </a:t>
            </a:r>
            <a:r>
              <a:rPr lang="en-US" altLang="ko-KR" b="0" dirty="0">
                <a:solidFill>
                  <a:schemeClr val="tx1">
                    <a:lumMod val="75000"/>
                    <a:lumOff val="25000"/>
                  </a:schemeClr>
                </a:solidFill>
              </a:rPr>
              <a:t>27.6%(14.2</a:t>
            </a:r>
            <a:r>
              <a:rPr lang="ko-KR" altLang="en-US" b="0" dirty="0">
                <a:solidFill>
                  <a:schemeClr val="tx1">
                    <a:lumMod val="75000"/>
                    <a:lumOff val="25000"/>
                  </a:schemeClr>
                </a:solidFill>
              </a:rPr>
              <a:t>조 </a:t>
            </a:r>
            <a:r>
              <a:rPr lang="ko-KR" altLang="en-US" b="0" dirty="0" err="1">
                <a:solidFill>
                  <a:schemeClr val="tx1">
                    <a:lumMod val="75000"/>
                    <a:lumOff val="25000"/>
                  </a:schemeClr>
                </a:solidFill>
              </a:rPr>
              <a:t>루피아</a:t>
            </a:r>
            <a:r>
              <a:rPr lang="en-US" altLang="ko-KR" b="0" dirty="0">
                <a:solidFill>
                  <a:schemeClr val="tx1">
                    <a:lumMod val="75000"/>
                    <a:lumOff val="25000"/>
                  </a:schemeClr>
                </a:solidFill>
              </a:rPr>
              <a:t>)</a:t>
            </a:r>
            <a:r>
              <a:rPr lang="ko-KR" altLang="en-US" b="0" dirty="0">
                <a:solidFill>
                  <a:schemeClr val="tx1">
                    <a:lumMod val="75000"/>
                    <a:lumOff val="25000"/>
                  </a:schemeClr>
                </a:solidFill>
              </a:rPr>
              <a:t>를 차지</a:t>
            </a:r>
            <a:r>
              <a:rPr lang="en-US" altLang="ko-KR" b="0" dirty="0">
                <a:solidFill>
                  <a:schemeClr val="tx1">
                    <a:lumMod val="75000"/>
                    <a:lumOff val="25000"/>
                  </a:schemeClr>
                </a:solidFill>
              </a:rPr>
              <a:t>. </a:t>
            </a:r>
            <a:r>
              <a:rPr lang="ko-KR" altLang="en-US" b="0" dirty="0">
                <a:solidFill>
                  <a:schemeClr val="tx1">
                    <a:lumMod val="75000"/>
                    <a:lumOff val="25000"/>
                  </a:schemeClr>
                </a:solidFill>
              </a:rPr>
              <a:t>자동차 보험은 </a:t>
            </a:r>
            <a:r>
              <a:rPr lang="en-US" altLang="ko-KR" b="0" dirty="0">
                <a:solidFill>
                  <a:schemeClr val="tx1">
                    <a:lumMod val="75000"/>
                    <a:lumOff val="25000"/>
                  </a:schemeClr>
                </a:solidFill>
              </a:rPr>
              <a:t>23.7%(12.2</a:t>
            </a:r>
            <a:r>
              <a:rPr lang="ko-KR" altLang="en-US" b="0" dirty="0">
                <a:solidFill>
                  <a:schemeClr val="tx1">
                    <a:lumMod val="75000"/>
                    <a:lumOff val="25000"/>
                  </a:schemeClr>
                </a:solidFill>
              </a:rPr>
              <a:t>조 </a:t>
            </a:r>
            <a:r>
              <a:rPr lang="ko-KR" altLang="en-US" b="0" dirty="0" err="1">
                <a:solidFill>
                  <a:schemeClr val="tx1">
                    <a:lumMod val="75000"/>
                    <a:lumOff val="25000"/>
                  </a:schemeClr>
                </a:solidFill>
              </a:rPr>
              <a:t>루피아</a:t>
            </a:r>
            <a:r>
              <a:rPr lang="en-US" altLang="ko-KR" b="0" dirty="0">
                <a:solidFill>
                  <a:schemeClr val="tx1">
                    <a:lumMod val="75000"/>
                    <a:lumOff val="25000"/>
                  </a:schemeClr>
                </a:solidFill>
              </a:rPr>
              <a:t>), </a:t>
            </a:r>
            <a:r>
              <a:rPr lang="ko-KR" altLang="en-US" b="0" dirty="0">
                <a:solidFill>
                  <a:schemeClr val="tx1">
                    <a:lumMod val="75000"/>
                    <a:lumOff val="25000"/>
                  </a:schemeClr>
                </a:solidFill>
              </a:rPr>
              <a:t>재산보험 </a:t>
            </a:r>
            <a:r>
              <a:rPr lang="en-US" altLang="ko-KR" b="0" dirty="0">
                <a:solidFill>
                  <a:schemeClr val="tx1">
                    <a:lumMod val="75000"/>
                    <a:lumOff val="25000"/>
                  </a:schemeClr>
                </a:solidFill>
              </a:rPr>
              <a:t>17.5%(9</a:t>
            </a:r>
            <a:r>
              <a:rPr lang="ko-KR" altLang="en-US" b="0" dirty="0">
                <a:solidFill>
                  <a:schemeClr val="tx1">
                    <a:lumMod val="75000"/>
                    <a:lumOff val="25000"/>
                  </a:schemeClr>
                </a:solidFill>
              </a:rPr>
              <a:t>조 </a:t>
            </a:r>
            <a:r>
              <a:rPr lang="ko-KR" altLang="en-US" b="0" dirty="0" err="1">
                <a:solidFill>
                  <a:schemeClr val="tx1">
                    <a:lumMod val="75000"/>
                    <a:lumOff val="25000"/>
                  </a:schemeClr>
                </a:solidFill>
              </a:rPr>
              <a:t>루피아</a:t>
            </a:r>
            <a:r>
              <a:rPr lang="en-US" altLang="ko-KR" b="0" dirty="0">
                <a:solidFill>
                  <a:schemeClr val="tx1">
                    <a:lumMod val="75000"/>
                    <a:lumOff val="25000"/>
                  </a:schemeClr>
                </a:solidFill>
              </a:rPr>
              <a:t>)</a:t>
            </a:r>
            <a:r>
              <a:rPr lang="ko-KR" altLang="en-US" b="0" dirty="0">
                <a:solidFill>
                  <a:schemeClr val="tx1">
                    <a:lumMod val="75000"/>
                    <a:lumOff val="25000"/>
                  </a:schemeClr>
                </a:solidFill>
              </a:rPr>
              <a:t>로 그 뒤를 이음</a:t>
            </a:r>
            <a:endParaRPr lang="en-US" altLang="ko-KR" b="0" dirty="0">
              <a:solidFill>
                <a:schemeClr val="tx1">
                  <a:lumMod val="75000"/>
                  <a:lumOff val="25000"/>
                </a:schemeClr>
              </a:solidFill>
            </a:endParaRPr>
          </a:p>
        </p:txBody>
      </p:sp>
    </p:spTree>
    <p:extLst>
      <p:ext uri="{BB962C8B-B14F-4D97-AF65-F5344CB8AC3E}">
        <p14:creationId xmlns:p14="http://schemas.microsoft.com/office/powerpoint/2010/main" val="333680097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11D01EDC-383F-7EC9-5195-CCBAAD0A81F2}"/>
              </a:ext>
            </a:extLst>
          </p:cNvPr>
          <p:cNvSpPr>
            <a:spLocks noGrp="1"/>
          </p:cNvSpPr>
          <p:nvPr>
            <p:ph type="body" sz="quarter" idx="10"/>
          </p:nvPr>
        </p:nvSpPr>
        <p:spPr/>
        <p:txBody>
          <a:bodyPr/>
          <a:lstStyle/>
          <a:p>
            <a:r>
              <a:rPr lang="en-US" altLang="ko-KR" dirty="0"/>
              <a:t>II. </a:t>
            </a:r>
            <a:r>
              <a:rPr lang="ko-KR" altLang="en-US" dirty="0"/>
              <a:t>신흥 아시아 태평양 국가별 보험시장 및 규제 현황 </a:t>
            </a:r>
          </a:p>
        </p:txBody>
      </p:sp>
      <p:sp>
        <p:nvSpPr>
          <p:cNvPr id="3" name="텍스트 개체 틀 2">
            <a:extLst>
              <a:ext uri="{FF2B5EF4-FFF2-40B4-BE49-F238E27FC236}">
                <a16:creationId xmlns:a16="http://schemas.microsoft.com/office/drawing/2014/main" id="{F8A23C6E-913D-E903-F49E-D387E0794A26}"/>
              </a:ext>
            </a:extLst>
          </p:cNvPr>
          <p:cNvSpPr>
            <a:spLocks noGrp="1"/>
          </p:cNvSpPr>
          <p:nvPr>
            <p:ph type="body" sz="quarter" idx="11"/>
          </p:nvPr>
        </p:nvSpPr>
        <p:spPr/>
        <p:txBody>
          <a:bodyPr/>
          <a:lstStyle/>
          <a:p>
            <a:r>
              <a:rPr lang="ko-KR" altLang="en-US" dirty="0"/>
              <a:t>인도네시아 보험시장 현황 </a:t>
            </a:r>
            <a:r>
              <a:rPr lang="en-US" altLang="ko-KR" dirty="0"/>
              <a:t>(</a:t>
            </a:r>
            <a:r>
              <a:rPr lang="ko-KR" altLang="en-US" dirty="0"/>
              <a:t>계속</a:t>
            </a:r>
            <a:r>
              <a:rPr lang="en-US" altLang="ko-KR" dirty="0"/>
              <a:t>)</a:t>
            </a:r>
            <a:endParaRPr lang="ko-KR" altLang="en-US" dirty="0"/>
          </a:p>
        </p:txBody>
      </p:sp>
      <p:grpSp>
        <p:nvGrpSpPr>
          <p:cNvPr id="13" name="그룹 12">
            <a:extLst>
              <a:ext uri="{FF2B5EF4-FFF2-40B4-BE49-F238E27FC236}">
                <a16:creationId xmlns:a16="http://schemas.microsoft.com/office/drawing/2014/main" id="{41935095-3812-BA4F-D6BB-5B9C4707C035}"/>
              </a:ext>
            </a:extLst>
          </p:cNvPr>
          <p:cNvGrpSpPr/>
          <p:nvPr/>
        </p:nvGrpSpPr>
        <p:grpSpPr>
          <a:xfrm>
            <a:off x="5132387" y="1196975"/>
            <a:ext cx="4284613" cy="530906"/>
            <a:chOff x="5132387" y="1196975"/>
            <a:chExt cx="4284613" cy="530906"/>
          </a:xfrm>
        </p:grpSpPr>
        <p:grpSp>
          <p:nvGrpSpPr>
            <p:cNvPr id="14" name="그룹 13">
              <a:extLst>
                <a:ext uri="{FF2B5EF4-FFF2-40B4-BE49-F238E27FC236}">
                  <a16:creationId xmlns:a16="http://schemas.microsoft.com/office/drawing/2014/main" id="{B84E1695-02DF-6EF5-8069-312BF617B7D9}"/>
                </a:ext>
              </a:extLst>
            </p:cNvPr>
            <p:cNvGrpSpPr/>
            <p:nvPr/>
          </p:nvGrpSpPr>
          <p:grpSpPr>
            <a:xfrm>
              <a:off x="5132387" y="1196975"/>
              <a:ext cx="4284613" cy="276837"/>
              <a:chOff x="5132387" y="2176483"/>
              <a:chExt cx="4284613" cy="276837"/>
            </a:xfrm>
          </p:grpSpPr>
          <p:sp>
            <p:nvSpPr>
              <p:cNvPr id="23" name="TextBox 22">
                <a:extLst>
                  <a:ext uri="{FF2B5EF4-FFF2-40B4-BE49-F238E27FC236}">
                    <a16:creationId xmlns:a16="http://schemas.microsoft.com/office/drawing/2014/main" id="{6CC4DBED-2F18-D7A3-177F-21AF2540E268}"/>
                  </a:ext>
                </a:extLst>
              </p:cNvPr>
              <p:cNvSpPr txBox="1"/>
              <p:nvPr/>
            </p:nvSpPr>
            <p:spPr>
              <a:xfrm>
                <a:off x="5132387" y="2210039"/>
                <a:ext cx="2526333" cy="200055"/>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ko-KR" altLang="en-US" sz="1300" dirty="0">
                    <a:ln>
                      <a:solidFill>
                        <a:prstClr val="white">
                          <a:lumMod val="75000"/>
                          <a:alpha val="0"/>
                        </a:prstClr>
                      </a:solidFill>
                    </a:ln>
                    <a:solidFill>
                      <a:srgbClr val="00338D"/>
                    </a:solidFill>
                    <a:latin typeface="KoPub돋움체 Bold" panose="00000800000000000000" pitchFamily="2" charset="-127"/>
                    <a:ea typeface="KoPub돋움체 Bold" panose="00000800000000000000" pitchFamily="2" charset="-127"/>
                    <a:cs typeface="Univers for KPMG"/>
                  </a:rPr>
                  <a:t>인도네시아 </a:t>
                </a:r>
                <a:r>
                  <a:rPr lang="ko-KR" altLang="en-US" sz="1300" dirty="0" err="1">
                    <a:ln>
                      <a:solidFill>
                        <a:prstClr val="white">
                          <a:lumMod val="75000"/>
                          <a:alpha val="0"/>
                        </a:prstClr>
                      </a:solidFill>
                    </a:ln>
                    <a:solidFill>
                      <a:srgbClr val="00338D"/>
                    </a:solidFill>
                    <a:latin typeface="KoPub돋움체 Bold" panose="00000800000000000000" pitchFamily="2" charset="-127"/>
                    <a:ea typeface="KoPub돋움체 Bold" panose="00000800000000000000" pitchFamily="2" charset="-127"/>
                    <a:cs typeface="Univers for KPMG"/>
                  </a:rPr>
                  <a:t>샤리아</a:t>
                </a:r>
                <a:r>
                  <a:rPr lang="ko-KR" altLang="en-US" sz="1300" dirty="0">
                    <a:ln>
                      <a:solidFill>
                        <a:prstClr val="white">
                          <a:lumMod val="75000"/>
                          <a:alpha val="0"/>
                        </a:prstClr>
                      </a:solidFill>
                    </a:ln>
                    <a:solidFill>
                      <a:srgbClr val="00338D"/>
                    </a:solidFill>
                    <a:latin typeface="KoPub돋움체 Bold" panose="00000800000000000000" pitchFamily="2" charset="-127"/>
                    <a:ea typeface="KoPub돋움체 Bold" panose="00000800000000000000" pitchFamily="2" charset="-127"/>
                    <a:cs typeface="Univers for KPMG"/>
                  </a:rPr>
                  <a:t> 보험산업 성장 추이</a:t>
                </a:r>
                <a:endParaRPr kumimoji="0" lang="ko-KR" altLang="en-US" sz="1300" b="0" i="0" u="none" strike="noStrike" kern="1200" cap="none" spc="0" normalizeH="0" baseline="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endParaRPr>
              </a:p>
            </p:txBody>
          </p:sp>
          <p:cxnSp>
            <p:nvCxnSpPr>
              <p:cNvPr id="24" name="직선 연결선 23">
                <a:extLst>
                  <a:ext uri="{FF2B5EF4-FFF2-40B4-BE49-F238E27FC236}">
                    <a16:creationId xmlns:a16="http://schemas.microsoft.com/office/drawing/2014/main" id="{A6313B76-D8D2-1D64-4740-EEE0BF688703}"/>
                  </a:ext>
                </a:extLst>
              </p:cNvPr>
              <p:cNvCxnSpPr/>
              <p:nvPr/>
            </p:nvCxnSpPr>
            <p:spPr>
              <a:xfrm>
                <a:off x="5132387" y="2176483"/>
                <a:ext cx="4284613"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5" name="직선 연결선 24">
                <a:extLst>
                  <a:ext uri="{FF2B5EF4-FFF2-40B4-BE49-F238E27FC236}">
                    <a16:creationId xmlns:a16="http://schemas.microsoft.com/office/drawing/2014/main" id="{B5E0F302-54EE-7369-BD98-6063DD4C0C0E}"/>
                  </a:ext>
                </a:extLst>
              </p:cNvPr>
              <p:cNvCxnSpPr/>
              <p:nvPr/>
            </p:nvCxnSpPr>
            <p:spPr>
              <a:xfrm>
                <a:off x="5132387" y="2453320"/>
                <a:ext cx="4284613"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18" name="object 38">
              <a:extLst>
                <a:ext uri="{FF2B5EF4-FFF2-40B4-BE49-F238E27FC236}">
                  <a16:creationId xmlns:a16="http://schemas.microsoft.com/office/drawing/2014/main" id="{613D92B3-95AA-3FF4-9006-8BD2DF1C6C03}"/>
                </a:ext>
              </a:extLst>
            </p:cNvPr>
            <p:cNvSpPr txBox="1"/>
            <p:nvPr/>
          </p:nvSpPr>
          <p:spPr>
            <a:xfrm>
              <a:off x="5132387" y="1604642"/>
              <a:ext cx="648000" cy="123239"/>
            </a:xfrm>
            <a:prstGeom prst="rect">
              <a:avLst/>
            </a:prstGeom>
          </p:spPr>
          <p:txBody>
            <a:bodyPr vert="horz" wrap="square" lIns="0" tIns="12065" rIns="0" bIns="0" rtlCol="0">
              <a:spAutoFit/>
            </a:bodyPr>
            <a:lstStyle>
              <a:defPPr>
                <a:defRPr lang="en-US"/>
              </a:defPPr>
              <a:lvl1pPr marL="12700" marR="5080" lvl="0" indent="0" algn="r" defTabSz="914400" fontAlgn="auto">
                <a:lnSpc>
                  <a:spcPct val="90000"/>
                </a:lnSpc>
                <a:spcBef>
                  <a:spcPts val="95"/>
                </a:spcBef>
                <a:spcAft>
                  <a:spcPts val="0"/>
                </a:spcAft>
                <a:buClrTx/>
                <a:buSzTx/>
                <a:buFontTx/>
                <a:buNone/>
                <a:tabLst/>
                <a:defRPr kumimoji="0" sz="1050" b="0" i="0" u="none" strike="noStrike" cap="none" spc="0" normalizeH="0" baseline="0">
                  <a:ln>
                    <a:noFill/>
                  </a:ln>
                  <a:gradFill>
                    <a:gsLst>
                      <a:gs pos="0">
                        <a:schemeClr val="bg1">
                          <a:lumMod val="65000"/>
                        </a:schemeClr>
                      </a:gs>
                      <a:gs pos="100000">
                        <a:schemeClr val="bg1">
                          <a:lumMod val="65000"/>
                        </a:schemeClr>
                      </a:gs>
                    </a:gsLst>
                    <a:lin ang="5400000" scaled="1"/>
                  </a:gradFill>
                  <a:effectLst/>
                  <a:uLnTx/>
                  <a:uFillTx/>
                  <a:latin typeface="KoPub돋움체 Bold" panose="00000800000000000000" pitchFamily="2" charset="-127"/>
                  <a:ea typeface="KoPub돋움체 Bold" panose="00000800000000000000" pitchFamily="2" charset="-127"/>
                  <a:cs typeface="Calibri"/>
                </a:defRPr>
              </a:lvl1pPr>
            </a:lstStyle>
            <a:p>
              <a:pPr algn="l"/>
              <a:r>
                <a:rPr lang="en-US" altLang="ko-KR" sz="800" spc="-50" dirty="0">
                  <a:ln>
                    <a:solidFill>
                      <a:srgbClr val="FD349C">
                        <a:alpha val="0"/>
                      </a:srgbClr>
                    </a:solidFill>
                  </a:ln>
                  <a:solidFill>
                    <a:schemeClr val="tx1">
                      <a:lumMod val="50000"/>
                      <a:lumOff val="50000"/>
                    </a:schemeClr>
                  </a:solidFill>
                  <a:latin typeface="KoPub돋움체 Medium" panose="02020603020101020101" pitchFamily="18" charset="-127"/>
                  <a:ea typeface="KoPub돋움체 Medium" panose="02020603020101020101" pitchFamily="18" charset="-127"/>
                  <a:cs typeface="+mn-cs"/>
                </a:rPr>
                <a:t>(</a:t>
              </a:r>
              <a:r>
                <a:rPr lang="ko-KR" altLang="en-US" sz="800" spc="-50" dirty="0">
                  <a:ln>
                    <a:solidFill>
                      <a:srgbClr val="FD349C">
                        <a:alpha val="0"/>
                      </a:srgbClr>
                    </a:solidFill>
                  </a:ln>
                  <a:solidFill>
                    <a:schemeClr val="tx1">
                      <a:lumMod val="50000"/>
                      <a:lumOff val="50000"/>
                    </a:schemeClr>
                  </a:solidFill>
                  <a:latin typeface="KoPub돋움체 Medium" panose="02020603020101020101" pitchFamily="18" charset="-127"/>
                  <a:ea typeface="KoPub돋움체 Medium" panose="02020603020101020101" pitchFamily="18" charset="-127"/>
                  <a:cs typeface="+mn-cs"/>
                </a:rPr>
                <a:t>조 </a:t>
              </a:r>
              <a:r>
                <a:rPr lang="ko-KR" altLang="en-US" sz="800" spc="-50" dirty="0" err="1">
                  <a:ln>
                    <a:solidFill>
                      <a:srgbClr val="FD349C">
                        <a:alpha val="0"/>
                      </a:srgbClr>
                    </a:solidFill>
                  </a:ln>
                  <a:solidFill>
                    <a:schemeClr val="tx1">
                      <a:lumMod val="50000"/>
                      <a:lumOff val="50000"/>
                    </a:schemeClr>
                  </a:solidFill>
                  <a:latin typeface="KoPub돋움체 Medium" panose="02020603020101020101" pitchFamily="18" charset="-127"/>
                  <a:ea typeface="KoPub돋움체 Medium" panose="02020603020101020101" pitchFamily="18" charset="-127"/>
                  <a:cs typeface="+mn-cs"/>
                </a:rPr>
                <a:t>루피아</a:t>
              </a:r>
              <a:r>
                <a:rPr lang="en-US" altLang="ko-KR" sz="800" spc="-50" dirty="0">
                  <a:ln>
                    <a:solidFill>
                      <a:srgbClr val="FD349C">
                        <a:alpha val="0"/>
                      </a:srgbClr>
                    </a:solidFill>
                  </a:ln>
                  <a:solidFill>
                    <a:schemeClr val="tx1">
                      <a:lumMod val="50000"/>
                      <a:lumOff val="50000"/>
                    </a:schemeClr>
                  </a:solidFill>
                  <a:latin typeface="KoPub돋움체 Medium" panose="02020603020101020101" pitchFamily="18" charset="-127"/>
                  <a:ea typeface="KoPub돋움체 Medium" panose="02020603020101020101" pitchFamily="18" charset="-127"/>
                  <a:cs typeface="+mn-cs"/>
                </a:rPr>
                <a:t>)</a:t>
              </a:r>
              <a:endParaRPr lang="ko-KR" altLang="en-US" sz="800" spc="-50" dirty="0">
                <a:ln>
                  <a:solidFill>
                    <a:srgbClr val="FD349C">
                      <a:alpha val="0"/>
                    </a:srgbClr>
                  </a:solidFill>
                </a:ln>
                <a:solidFill>
                  <a:schemeClr val="tx1">
                    <a:lumMod val="50000"/>
                    <a:lumOff val="50000"/>
                  </a:schemeClr>
                </a:solidFill>
                <a:latin typeface="KoPub돋움체 Medium" panose="02020603020101020101" pitchFamily="18" charset="-127"/>
                <a:ea typeface="KoPub돋움체 Medium" panose="02020603020101020101" pitchFamily="18" charset="-127"/>
                <a:cs typeface="+mn-cs"/>
              </a:endParaRPr>
            </a:p>
          </p:txBody>
        </p:sp>
      </p:grpSp>
      <p:grpSp>
        <p:nvGrpSpPr>
          <p:cNvPr id="27" name="그룹 26">
            <a:extLst>
              <a:ext uri="{FF2B5EF4-FFF2-40B4-BE49-F238E27FC236}">
                <a16:creationId xmlns:a16="http://schemas.microsoft.com/office/drawing/2014/main" id="{5EC4FFBF-CA93-8E42-5AE5-951753E9B6C8}"/>
              </a:ext>
            </a:extLst>
          </p:cNvPr>
          <p:cNvGrpSpPr/>
          <p:nvPr/>
        </p:nvGrpSpPr>
        <p:grpSpPr>
          <a:xfrm>
            <a:off x="487921" y="1196975"/>
            <a:ext cx="4284613" cy="530906"/>
            <a:chOff x="5132387" y="1196975"/>
            <a:chExt cx="4284613" cy="530906"/>
          </a:xfrm>
        </p:grpSpPr>
        <p:grpSp>
          <p:nvGrpSpPr>
            <p:cNvPr id="28" name="그룹 27">
              <a:extLst>
                <a:ext uri="{FF2B5EF4-FFF2-40B4-BE49-F238E27FC236}">
                  <a16:creationId xmlns:a16="http://schemas.microsoft.com/office/drawing/2014/main" id="{920DC009-0B52-CCC5-4920-E64F01BA78CE}"/>
                </a:ext>
              </a:extLst>
            </p:cNvPr>
            <p:cNvGrpSpPr/>
            <p:nvPr/>
          </p:nvGrpSpPr>
          <p:grpSpPr>
            <a:xfrm>
              <a:off x="5132387" y="1196975"/>
              <a:ext cx="4284613" cy="276837"/>
              <a:chOff x="5132387" y="2176483"/>
              <a:chExt cx="4284613" cy="276837"/>
            </a:xfrm>
          </p:grpSpPr>
          <p:sp>
            <p:nvSpPr>
              <p:cNvPr id="33" name="TextBox 32">
                <a:extLst>
                  <a:ext uri="{FF2B5EF4-FFF2-40B4-BE49-F238E27FC236}">
                    <a16:creationId xmlns:a16="http://schemas.microsoft.com/office/drawing/2014/main" id="{0E23845E-1E7E-1B1E-AE68-CD02B7B3D208}"/>
                  </a:ext>
                </a:extLst>
              </p:cNvPr>
              <p:cNvSpPr txBox="1"/>
              <p:nvPr/>
            </p:nvSpPr>
            <p:spPr>
              <a:xfrm>
                <a:off x="5132387" y="2210039"/>
                <a:ext cx="2040623" cy="200055"/>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ko-KR" altLang="en-US" sz="1300" dirty="0">
                    <a:ln>
                      <a:solidFill>
                        <a:prstClr val="white">
                          <a:lumMod val="75000"/>
                          <a:alpha val="0"/>
                        </a:prstClr>
                      </a:solidFill>
                    </a:ln>
                    <a:solidFill>
                      <a:srgbClr val="00338D"/>
                    </a:solidFill>
                    <a:latin typeface="KoPub돋움체 Bold" panose="00000800000000000000" pitchFamily="2" charset="-127"/>
                    <a:ea typeface="KoPub돋움체 Bold" panose="00000800000000000000" pitchFamily="2" charset="-127"/>
                    <a:cs typeface="Univers for KPMG"/>
                  </a:rPr>
                  <a:t>인도네시아 </a:t>
                </a:r>
                <a:r>
                  <a:rPr lang="ko-KR" altLang="en-US" sz="1300" dirty="0" err="1">
                    <a:ln>
                      <a:solidFill>
                        <a:prstClr val="white">
                          <a:lumMod val="75000"/>
                          <a:alpha val="0"/>
                        </a:prstClr>
                      </a:solidFill>
                    </a:ln>
                    <a:solidFill>
                      <a:srgbClr val="00338D"/>
                    </a:solidFill>
                    <a:latin typeface="KoPub돋움체 Bold" panose="00000800000000000000" pitchFamily="2" charset="-127"/>
                    <a:ea typeface="KoPub돋움체 Bold" panose="00000800000000000000" pitchFamily="2" charset="-127"/>
                    <a:cs typeface="Univers for KPMG"/>
                  </a:rPr>
                  <a:t>샤리아</a:t>
                </a:r>
                <a:r>
                  <a:rPr lang="ko-KR" altLang="en-US" sz="1300" dirty="0">
                    <a:ln>
                      <a:solidFill>
                        <a:prstClr val="white">
                          <a:lumMod val="75000"/>
                          <a:alpha val="0"/>
                        </a:prstClr>
                      </a:solidFill>
                    </a:ln>
                    <a:solidFill>
                      <a:srgbClr val="00338D"/>
                    </a:solidFill>
                    <a:latin typeface="KoPub돋움체 Bold" panose="00000800000000000000" pitchFamily="2" charset="-127"/>
                    <a:ea typeface="KoPub돋움체 Bold" panose="00000800000000000000" pitchFamily="2" charset="-127"/>
                    <a:cs typeface="Univers for KPMG"/>
                  </a:rPr>
                  <a:t> 보험사 현황</a:t>
                </a:r>
                <a:endParaRPr kumimoji="0" lang="ko-KR" altLang="en-US" sz="1300" b="0" i="0" u="none" strike="noStrike" kern="1200" cap="none" spc="0" normalizeH="0" baseline="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endParaRPr>
              </a:p>
            </p:txBody>
          </p:sp>
          <p:cxnSp>
            <p:nvCxnSpPr>
              <p:cNvPr id="34" name="직선 연결선 33">
                <a:extLst>
                  <a:ext uri="{FF2B5EF4-FFF2-40B4-BE49-F238E27FC236}">
                    <a16:creationId xmlns:a16="http://schemas.microsoft.com/office/drawing/2014/main" id="{6DF3D00D-DCCD-BBB4-E0AF-9568A2CEFFAA}"/>
                  </a:ext>
                </a:extLst>
              </p:cNvPr>
              <p:cNvCxnSpPr/>
              <p:nvPr/>
            </p:nvCxnSpPr>
            <p:spPr>
              <a:xfrm>
                <a:off x="5132387" y="2176483"/>
                <a:ext cx="4284613"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5" name="직선 연결선 34">
                <a:extLst>
                  <a:ext uri="{FF2B5EF4-FFF2-40B4-BE49-F238E27FC236}">
                    <a16:creationId xmlns:a16="http://schemas.microsoft.com/office/drawing/2014/main" id="{CB4359D7-576E-3F51-C950-873DB0E3CD1B}"/>
                  </a:ext>
                </a:extLst>
              </p:cNvPr>
              <p:cNvCxnSpPr/>
              <p:nvPr/>
            </p:nvCxnSpPr>
            <p:spPr>
              <a:xfrm>
                <a:off x="5132387" y="2453320"/>
                <a:ext cx="4284613"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29" name="object 38">
              <a:extLst>
                <a:ext uri="{FF2B5EF4-FFF2-40B4-BE49-F238E27FC236}">
                  <a16:creationId xmlns:a16="http://schemas.microsoft.com/office/drawing/2014/main" id="{9F05B45F-F0A5-4AFE-EF68-607F58A8EC51}"/>
                </a:ext>
              </a:extLst>
            </p:cNvPr>
            <p:cNvSpPr txBox="1"/>
            <p:nvPr/>
          </p:nvSpPr>
          <p:spPr>
            <a:xfrm>
              <a:off x="5132387" y="1604642"/>
              <a:ext cx="648000" cy="123239"/>
            </a:xfrm>
            <a:prstGeom prst="rect">
              <a:avLst/>
            </a:prstGeom>
          </p:spPr>
          <p:txBody>
            <a:bodyPr vert="horz" wrap="square" lIns="0" tIns="12065" rIns="0" bIns="0" rtlCol="0">
              <a:spAutoFit/>
            </a:bodyPr>
            <a:lstStyle>
              <a:defPPr>
                <a:defRPr lang="en-US"/>
              </a:defPPr>
              <a:lvl1pPr marL="12700" marR="5080" lvl="0" indent="0" algn="r" defTabSz="914400" fontAlgn="auto">
                <a:lnSpc>
                  <a:spcPct val="90000"/>
                </a:lnSpc>
                <a:spcBef>
                  <a:spcPts val="95"/>
                </a:spcBef>
                <a:spcAft>
                  <a:spcPts val="0"/>
                </a:spcAft>
                <a:buClrTx/>
                <a:buSzTx/>
                <a:buFontTx/>
                <a:buNone/>
                <a:tabLst/>
                <a:defRPr kumimoji="0" sz="1050" b="0" i="0" u="none" strike="noStrike" cap="none" spc="0" normalizeH="0" baseline="0">
                  <a:ln>
                    <a:noFill/>
                  </a:ln>
                  <a:gradFill>
                    <a:gsLst>
                      <a:gs pos="0">
                        <a:schemeClr val="bg1">
                          <a:lumMod val="65000"/>
                        </a:schemeClr>
                      </a:gs>
                      <a:gs pos="100000">
                        <a:schemeClr val="bg1">
                          <a:lumMod val="65000"/>
                        </a:schemeClr>
                      </a:gs>
                    </a:gsLst>
                    <a:lin ang="5400000" scaled="1"/>
                  </a:gradFill>
                  <a:effectLst/>
                  <a:uLnTx/>
                  <a:uFillTx/>
                  <a:latin typeface="KoPub돋움체 Bold" panose="00000800000000000000" pitchFamily="2" charset="-127"/>
                  <a:ea typeface="KoPub돋움체 Bold" panose="00000800000000000000" pitchFamily="2" charset="-127"/>
                  <a:cs typeface="Calibri"/>
                </a:defRPr>
              </a:lvl1pPr>
            </a:lstStyle>
            <a:p>
              <a:pPr algn="l"/>
              <a:r>
                <a:rPr lang="en-US" sz="800" spc="-50" dirty="0">
                  <a:ln>
                    <a:solidFill>
                      <a:srgbClr val="FD349C">
                        <a:alpha val="0"/>
                      </a:srgbClr>
                    </a:solidFill>
                  </a:ln>
                  <a:solidFill>
                    <a:schemeClr val="tx1">
                      <a:lumMod val="50000"/>
                      <a:lumOff val="50000"/>
                    </a:schemeClr>
                  </a:solidFill>
                  <a:latin typeface="KoPub돋움체 Medium" panose="02020603020101020101" pitchFamily="18" charset="-127"/>
                  <a:ea typeface="KoPub돋움체 Medium" panose="02020603020101020101" pitchFamily="18" charset="-127"/>
                  <a:cs typeface="+mn-cs"/>
                </a:rPr>
                <a:t>(</a:t>
              </a:r>
              <a:r>
                <a:rPr lang="ko-KR" altLang="en-US" sz="800" spc="-50" dirty="0">
                  <a:ln>
                    <a:solidFill>
                      <a:srgbClr val="FD349C">
                        <a:alpha val="0"/>
                      </a:srgbClr>
                    </a:solidFill>
                  </a:ln>
                  <a:solidFill>
                    <a:schemeClr val="tx1">
                      <a:lumMod val="50000"/>
                      <a:lumOff val="50000"/>
                    </a:schemeClr>
                  </a:solidFill>
                  <a:latin typeface="KoPub돋움체 Medium" panose="02020603020101020101" pitchFamily="18" charset="-127"/>
                  <a:ea typeface="KoPub돋움체 Medium" panose="02020603020101020101" pitchFamily="18" charset="-127"/>
                  <a:cs typeface="+mn-cs"/>
                </a:rPr>
                <a:t>개</a:t>
              </a:r>
              <a:r>
                <a:rPr lang="en-US" altLang="ko-KR" sz="800" spc="-50" dirty="0">
                  <a:ln>
                    <a:solidFill>
                      <a:srgbClr val="FD349C">
                        <a:alpha val="0"/>
                      </a:srgbClr>
                    </a:solidFill>
                  </a:ln>
                  <a:solidFill>
                    <a:schemeClr val="tx1">
                      <a:lumMod val="50000"/>
                      <a:lumOff val="50000"/>
                    </a:schemeClr>
                  </a:solidFill>
                  <a:latin typeface="KoPub돋움체 Medium" panose="02020603020101020101" pitchFamily="18" charset="-127"/>
                  <a:ea typeface="KoPub돋움체 Medium" panose="02020603020101020101" pitchFamily="18" charset="-127"/>
                  <a:cs typeface="+mn-cs"/>
                </a:rPr>
                <a:t>)</a:t>
              </a:r>
              <a:endParaRPr sz="800" spc="-50" dirty="0">
                <a:ln>
                  <a:solidFill>
                    <a:srgbClr val="FD349C">
                      <a:alpha val="0"/>
                    </a:srgbClr>
                  </a:solidFill>
                </a:ln>
                <a:solidFill>
                  <a:schemeClr val="tx1">
                    <a:lumMod val="50000"/>
                    <a:lumOff val="50000"/>
                  </a:schemeClr>
                </a:solidFill>
                <a:latin typeface="KoPub돋움체 Medium" panose="02020603020101020101" pitchFamily="18" charset="-127"/>
                <a:ea typeface="KoPub돋움체 Medium" panose="02020603020101020101" pitchFamily="18" charset="-127"/>
                <a:cs typeface="+mn-cs"/>
              </a:endParaRPr>
            </a:p>
          </p:txBody>
        </p:sp>
      </p:grpSp>
      <p:sp>
        <p:nvSpPr>
          <p:cNvPr id="4" name="TextBox 3">
            <a:extLst>
              <a:ext uri="{FF2B5EF4-FFF2-40B4-BE49-F238E27FC236}">
                <a16:creationId xmlns:a16="http://schemas.microsoft.com/office/drawing/2014/main" id="{A7F59E8F-AEDA-69EC-BA6B-3452CF32ABAE}"/>
              </a:ext>
            </a:extLst>
          </p:cNvPr>
          <p:cNvSpPr txBox="1"/>
          <p:nvPr/>
        </p:nvSpPr>
        <p:spPr>
          <a:xfrm>
            <a:off x="478777" y="5303079"/>
            <a:ext cx="4294800" cy="900000"/>
          </a:xfrm>
          <a:prstGeom prst="rect">
            <a:avLst/>
          </a:prstGeom>
          <a:solidFill>
            <a:srgbClr val="DEF7FF"/>
          </a:solidFill>
          <a:ln w="3175">
            <a:solidFill>
              <a:srgbClr val="99E3FB"/>
            </a:solidFill>
          </a:ln>
        </p:spPr>
        <p:txBody>
          <a:bodyPr wrap="square" lIns="108000" tIns="72000" rIns="108000" bIns="72000" anchor="t">
            <a:noAutofit/>
          </a:bodyPr>
          <a:lstStyle>
            <a:defPPr>
              <a:defRPr lang="en-US"/>
            </a:defPPr>
            <a:lvl1pPr marL="108000" indent="-108000" defTabSz="457200">
              <a:lnSpc>
                <a:spcPct val="110000"/>
              </a:lnSpc>
              <a:spcAft>
                <a:spcPts val="300"/>
              </a:spcAft>
              <a:buClr>
                <a:schemeClr val="tx1">
                  <a:lumMod val="85000"/>
                  <a:lumOff val="15000"/>
                </a:schemeClr>
              </a:buClr>
              <a:buFont typeface="Arial" panose="020B0604020202020204" pitchFamily="34" charset="0"/>
              <a:buChar char="•"/>
              <a:defRPr sz="1000" b="1">
                <a:ln>
                  <a:solidFill>
                    <a:schemeClr val="accent5">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altLang="ko-KR" dirty="0"/>
              <a:t>2021</a:t>
            </a:r>
            <a:r>
              <a:rPr lang="ko-KR" altLang="en-US" dirty="0"/>
              <a:t>년 말 기준 인도네시아 </a:t>
            </a:r>
            <a:r>
              <a:rPr lang="ko-KR" altLang="en-US" dirty="0" err="1"/>
              <a:t>샤리아</a:t>
            </a:r>
            <a:r>
              <a:rPr lang="ko-KR" altLang="en-US" dirty="0"/>
              <a:t> 보험 및 재보험 관련 </a:t>
            </a:r>
            <a:r>
              <a:rPr lang="en-US" altLang="ko-KR" dirty="0"/>
              <a:t>60</a:t>
            </a:r>
            <a:r>
              <a:rPr lang="ko-KR" altLang="en-US" dirty="0"/>
              <a:t>개 회사가 존재</a:t>
            </a:r>
            <a:endParaRPr lang="en-US" altLang="ko-KR" dirty="0"/>
          </a:p>
          <a:p>
            <a:pPr marL="266700" indent="-174625">
              <a:buClr>
                <a:schemeClr val="tx1">
                  <a:lumMod val="75000"/>
                  <a:lumOff val="25000"/>
                </a:schemeClr>
              </a:buClr>
              <a:buFontTx/>
              <a:buChar char="-"/>
            </a:pPr>
            <a:r>
              <a:rPr lang="ko-KR" altLang="en-US" b="0" dirty="0" err="1">
                <a:solidFill>
                  <a:schemeClr val="tx1">
                    <a:lumMod val="75000"/>
                    <a:lumOff val="25000"/>
                  </a:schemeClr>
                </a:solidFill>
              </a:rPr>
              <a:t>샤리아</a:t>
            </a:r>
            <a:r>
              <a:rPr lang="ko-KR" altLang="en-US" b="0" dirty="0">
                <a:solidFill>
                  <a:schemeClr val="tx1">
                    <a:lumMod val="75000"/>
                    <a:lumOff val="25000"/>
                  </a:schemeClr>
                </a:solidFill>
              </a:rPr>
              <a:t> 보험사</a:t>
            </a:r>
            <a:r>
              <a:rPr lang="en-US" altLang="ko-KR" b="0" dirty="0">
                <a:solidFill>
                  <a:schemeClr val="tx1">
                    <a:lumMod val="75000"/>
                    <a:lumOff val="25000"/>
                  </a:schemeClr>
                </a:solidFill>
              </a:rPr>
              <a:t> 13</a:t>
            </a:r>
            <a:r>
              <a:rPr lang="ko-KR" altLang="en-US" b="0" dirty="0">
                <a:solidFill>
                  <a:schemeClr val="tx1">
                    <a:lumMod val="75000"/>
                    <a:lumOff val="25000"/>
                  </a:schemeClr>
                </a:solidFill>
              </a:rPr>
              <a:t>개</a:t>
            </a:r>
            <a:r>
              <a:rPr lang="en-US" altLang="ko-KR" b="0" dirty="0">
                <a:solidFill>
                  <a:schemeClr val="tx1">
                    <a:lumMod val="75000"/>
                    <a:lumOff val="25000"/>
                  </a:schemeClr>
                </a:solidFill>
              </a:rPr>
              <a:t>, </a:t>
            </a:r>
            <a:r>
              <a:rPr lang="ko-KR" altLang="en-US" b="0" dirty="0" err="1">
                <a:solidFill>
                  <a:schemeClr val="tx1">
                    <a:lumMod val="75000"/>
                    <a:lumOff val="25000"/>
                  </a:schemeClr>
                </a:solidFill>
              </a:rPr>
              <a:t>샤리아</a:t>
            </a:r>
            <a:r>
              <a:rPr lang="ko-KR" altLang="en-US" b="0" dirty="0">
                <a:solidFill>
                  <a:schemeClr val="tx1">
                    <a:lumMod val="75000"/>
                    <a:lumOff val="25000"/>
                  </a:schemeClr>
                </a:solidFill>
              </a:rPr>
              <a:t> 재보험사</a:t>
            </a:r>
            <a:r>
              <a:rPr lang="en-US" altLang="ko-KR" b="0" dirty="0">
                <a:solidFill>
                  <a:schemeClr val="tx1">
                    <a:lumMod val="75000"/>
                    <a:lumOff val="25000"/>
                  </a:schemeClr>
                </a:solidFill>
              </a:rPr>
              <a:t> 1</a:t>
            </a:r>
            <a:r>
              <a:rPr lang="ko-KR" altLang="en-US" b="0" dirty="0">
                <a:solidFill>
                  <a:schemeClr val="tx1">
                    <a:lumMod val="75000"/>
                    <a:lumOff val="25000"/>
                  </a:schemeClr>
                </a:solidFill>
              </a:rPr>
              <a:t>개</a:t>
            </a:r>
            <a:r>
              <a:rPr lang="en-US" altLang="ko-KR" b="0" dirty="0">
                <a:solidFill>
                  <a:schemeClr val="tx1">
                    <a:lumMod val="75000"/>
                    <a:lumOff val="25000"/>
                  </a:schemeClr>
                </a:solidFill>
              </a:rPr>
              <a:t>, </a:t>
            </a:r>
            <a:r>
              <a:rPr lang="ko-KR" altLang="en-US" b="0" dirty="0" err="1">
                <a:solidFill>
                  <a:schemeClr val="tx1">
                    <a:lumMod val="75000"/>
                    <a:lumOff val="25000"/>
                  </a:schemeClr>
                </a:solidFill>
              </a:rPr>
              <a:t>샤리아</a:t>
            </a:r>
            <a:r>
              <a:rPr lang="ko-KR" altLang="en-US" b="0" dirty="0">
                <a:solidFill>
                  <a:schemeClr val="tx1">
                    <a:lumMod val="75000"/>
                    <a:lumOff val="25000"/>
                  </a:schemeClr>
                </a:solidFill>
              </a:rPr>
              <a:t> 유닛* </a:t>
            </a:r>
            <a:r>
              <a:rPr lang="en-US" altLang="ko-KR" b="0" dirty="0">
                <a:solidFill>
                  <a:schemeClr val="tx1">
                    <a:lumMod val="75000"/>
                    <a:lumOff val="25000"/>
                  </a:schemeClr>
                </a:solidFill>
              </a:rPr>
              <a:t>46</a:t>
            </a:r>
            <a:r>
              <a:rPr lang="ko-KR" altLang="en-US" b="0" dirty="0">
                <a:solidFill>
                  <a:schemeClr val="tx1">
                    <a:lumMod val="75000"/>
                    <a:lumOff val="25000"/>
                  </a:schemeClr>
                </a:solidFill>
              </a:rPr>
              <a:t>개</a:t>
            </a:r>
            <a:r>
              <a:rPr lang="en-US" altLang="ko-KR" b="0" dirty="0">
                <a:solidFill>
                  <a:schemeClr val="tx1">
                    <a:lumMod val="75000"/>
                    <a:lumOff val="25000"/>
                  </a:schemeClr>
                </a:solidFill>
              </a:rPr>
              <a:t>(</a:t>
            </a:r>
            <a:r>
              <a:rPr lang="ko-KR" altLang="en-US" b="0" dirty="0">
                <a:solidFill>
                  <a:schemeClr val="tx1">
                    <a:lumMod val="75000"/>
                    <a:lumOff val="25000"/>
                  </a:schemeClr>
                </a:solidFill>
              </a:rPr>
              <a:t>생명 </a:t>
            </a:r>
            <a:r>
              <a:rPr lang="en-US" altLang="ko-KR" b="0" dirty="0">
                <a:solidFill>
                  <a:schemeClr val="tx1">
                    <a:lumMod val="75000"/>
                    <a:lumOff val="25000"/>
                  </a:schemeClr>
                </a:solidFill>
              </a:rPr>
              <a:t>23</a:t>
            </a:r>
            <a:r>
              <a:rPr lang="ko-KR" altLang="en-US" b="0" dirty="0">
                <a:solidFill>
                  <a:schemeClr val="tx1">
                    <a:lumMod val="75000"/>
                    <a:lumOff val="25000"/>
                  </a:schemeClr>
                </a:solidFill>
              </a:rPr>
              <a:t>개</a:t>
            </a:r>
            <a:r>
              <a:rPr lang="en-US" altLang="ko-KR" b="0" dirty="0">
                <a:solidFill>
                  <a:schemeClr val="tx1">
                    <a:lumMod val="75000"/>
                    <a:lumOff val="25000"/>
                  </a:schemeClr>
                </a:solidFill>
              </a:rPr>
              <a:t>, </a:t>
            </a:r>
            <a:r>
              <a:rPr lang="ko-KR" altLang="en-US" b="0" dirty="0">
                <a:solidFill>
                  <a:schemeClr val="tx1">
                    <a:lumMod val="75000"/>
                    <a:lumOff val="25000"/>
                  </a:schemeClr>
                </a:solidFill>
              </a:rPr>
              <a:t>손해 </a:t>
            </a:r>
            <a:r>
              <a:rPr lang="en-US" altLang="ko-KR" b="0" dirty="0">
                <a:solidFill>
                  <a:schemeClr val="tx1">
                    <a:lumMod val="75000"/>
                    <a:lumOff val="25000"/>
                  </a:schemeClr>
                </a:solidFill>
              </a:rPr>
              <a:t>20</a:t>
            </a:r>
            <a:r>
              <a:rPr lang="ko-KR" altLang="en-US" b="0" dirty="0">
                <a:solidFill>
                  <a:schemeClr val="tx1">
                    <a:lumMod val="75000"/>
                    <a:lumOff val="25000"/>
                  </a:schemeClr>
                </a:solidFill>
              </a:rPr>
              <a:t>개</a:t>
            </a:r>
            <a:r>
              <a:rPr lang="en-US" altLang="ko-KR" b="0" dirty="0">
                <a:solidFill>
                  <a:schemeClr val="tx1">
                    <a:lumMod val="75000"/>
                    <a:lumOff val="25000"/>
                  </a:schemeClr>
                </a:solidFill>
              </a:rPr>
              <a:t>, </a:t>
            </a:r>
            <a:r>
              <a:rPr lang="ko-KR" altLang="en-US" b="0" dirty="0">
                <a:solidFill>
                  <a:schemeClr val="tx1">
                    <a:lumMod val="75000"/>
                    <a:lumOff val="25000"/>
                  </a:schemeClr>
                </a:solidFill>
              </a:rPr>
              <a:t>재보험 </a:t>
            </a:r>
            <a:r>
              <a:rPr lang="en-US" altLang="ko-KR" b="0" dirty="0">
                <a:solidFill>
                  <a:schemeClr val="tx1">
                    <a:lumMod val="75000"/>
                    <a:lumOff val="25000"/>
                  </a:schemeClr>
                </a:solidFill>
              </a:rPr>
              <a:t>3</a:t>
            </a:r>
            <a:r>
              <a:rPr lang="ko-KR" altLang="en-US" b="0" dirty="0">
                <a:solidFill>
                  <a:schemeClr val="tx1">
                    <a:lumMod val="75000"/>
                    <a:lumOff val="25000"/>
                  </a:schemeClr>
                </a:solidFill>
              </a:rPr>
              <a:t>개</a:t>
            </a:r>
            <a:r>
              <a:rPr lang="en-US" altLang="ko-KR" b="0" dirty="0">
                <a:solidFill>
                  <a:schemeClr val="tx1">
                    <a:lumMod val="75000"/>
                    <a:lumOff val="25000"/>
                  </a:schemeClr>
                </a:solidFill>
              </a:rPr>
              <a:t>)</a:t>
            </a:r>
            <a:r>
              <a:rPr lang="ko-KR" altLang="en-US" b="0" dirty="0">
                <a:solidFill>
                  <a:schemeClr val="tx1">
                    <a:lumMod val="75000"/>
                    <a:lumOff val="25000"/>
                  </a:schemeClr>
                </a:solidFill>
              </a:rPr>
              <a:t>로 구성</a:t>
            </a:r>
            <a:endParaRPr lang="en-US" altLang="ko-KR" b="0" dirty="0">
              <a:solidFill>
                <a:schemeClr val="tx1">
                  <a:lumMod val="75000"/>
                  <a:lumOff val="25000"/>
                </a:schemeClr>
              </a:solidFill>
            </a:endParaRPr>
          </a:p>
        </p:txBody>
      </p:sp>
      <p:sp>
        <p:nvSpPr>
          <p:cNvPr id="5" name="TextBox 4">
            <a:extLst>
              <a:ext uri="{FF2B5EF4-FFF2-40B4-BE49-F238E27FC236}">
                <a16:creationId xmlns:a16="http://schemas.microsoft.com/office/drawing/2014/main" id="{DE88D635-4639-BEEA-D479-503745B1C230}"/>
              </a:ext>
            </a:extLst>
          </p:cNvPr>
          <p:cNvSpPr txBox="1"/>
          <p:nvPr/>
        </p:nvSpPr>
        <p:spPr>
          <a:xfrm>
            <a:off x="5132387" y="5303079"/>
            <a:ext cx="4294800" cy="900000"/>
          </a:xfrm>
          <a:prstGeom prst="rect">
            <a:avLst/>
          </a:prstGeom>
          <a:solidFill>
            <a:srgbClr val="DEF7FF"/>
          </a:solidFill>
          <a:ln w="3175">
            <a:solidFill>
              <a:srgbClr val="99E3FB"/>
            </a:solidFill>
          </a:ln>
        </p:spPr>
        <p:txBody>
          <a:bodyPr wrap="square" lIns="108000" tIns="72000" rIns="108000" bIns="72000" anchor="t">
            <a:noAutofit/>
          </a:bodyPr>
          <a:lstStyle>
            <a:defPPr>
              <a:defRPr lang="en-US"/>
            </a:defPPr>
            <a:lvl1pPr marL="108000" indent="-108000" defTabSz="457200">
              <a:lnSpc>
                <a:spcPct val="110000"/>
              </a:lnSpc>
              <a:spcAft>
                <a:spcPts val="300"/>
              </a:spcAft>
              <a:buClr>
                <a:schemeClr val="tx1">
                  <a:lumMod val="85000"/>
                  <a:lumOff val="15000"/>
                </a:schemeClr>
              </a:buClr>
              <a:buFont typeface="Arial" panose="020B0604020202020204" pitchFamily="34" charset="0"/>
              <a:buChar char="•"/>
              <a:defRPr sz="1000" b="1">
                <a:ln>
                  <a:solidFill>
                    <a:schemeClr val="accent5">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altLang="ko-KR" dirty="0"/>
              <a:t>2021</a:t>
            </a:r>
            <a:r>
              <a:rPr lang="ko-KR" altLang="en-US" dirty="0"/>
              <a:t>년 </a:t>
            </a:r>
            <a:r>
              <a:rPr lang="ko-KR" altLang="en-US" dirty="0" err="1"/>
              <a:t>샤리아</a:t>
            </a:r>
            <a:r>
              <a:rPr lang="ko-KR" altLang="en-US" dirty="0"/>
              <a:t> 보험 총기여금은 </a:t>
            </a:r>
            <a:r>
              <a:rPr lang="en-US" altLang="ko-KR" dirty="0"/>
              <a:t>23.9</a:t>
            </a:r>
            <a:r>
              <a:rPr lang="ko-KR" altLang="en-US" dirty="0"/>
              <a:t>조 </a:t>
            </a:r>
            <a:r>
              <a:rPr lang="ko-KR" altLang="en-US" dirty="0" err="1"/>
              <a:t>루피아로</a:t>
            </a:r>
            <a:r>
              <a:rPr lang="ko-KR" altLang="en-US" dirty="0"/>
              <a:t> 전년도의</a:t>
            </a:r>
            <a:r>
              <a:rPr lang="en-US" altLang="ko-KR" dirty="0"/>
              <a:t> 17.5</a:t>
            </a:r>
            <a:r>
              <a:rPr lang="ko-KR" altLang="en-US" dirty="0"/>
              <a:t>조 </a:t>
            </a:r>
            <a:r>
              <a:rPr lang="ko-KR" altLang="en-US" dirty="0" err="1"/>
              <a:t>루피아보다</a:t>
            </a:r>
            <a:r>
              <a:rPr lang="ko-KR" altLang="en-US" dirty="0"/>
              <a:t> </a:t>
            </a:r>
            <a:r>
              <a:rPr lang="en-US" altLang="ko-KR" dirty="0"/>
              <a:t>36.2% </a:t>
            </a:r>
            <a:r>
              <a:rPr lang="ko-KR" altLang="en-US" dirty="0"/>
              <a:t>증가</a:t>
            </a:r>
            <a:endParaRPr lang="en-US" altLang="ko-KR" dirty="0"/>
          </a:p>
          <a:p>
            <a:r>
              <a:rPr lang="ko-KR" altLang="en-US" dirty="0"/>
              <a:t>그러나</a:t>
            </a:r>
            <a:r>
              <a:rPr lang="en-US" altLang="ko-KR" dirty="0"/>
              <a:t>, 2021</a:t>
            </a:r>
            <a:r>
              <a:rPr lang="ko-KR" altLang="en-US" dirty="0"/>
              <a:t>년 </a:t>
            </a:r>
            <a:r>
              <a:rPr lang="ko-KR" altLang="en-US" dirty="0" err="1"/>
              <a:t>샤리아</a:t>
            </a:r>
            <a:r>
              <a:rPr lang="ko-KR" altLang="en-US" dirty="0"/>
              <a:t> 보험의 자산규모는 전년도의 </a:t>
            </a:r>
            <a:r>
              <a:rPr lang="en-US" altLang="ko-KR" dirty="0"/>
              <a:t>44.3</a:t>
            </a:r>
            <a:r>
              <a:rPr lang="ko-KR" altLang="en-US" dirty="0"/>
              <a:t>조 </a:t>
            </a:r>
            <a:r>
              <a:rPr lang="ko-KR" altLang="en-US" dirty="0" err="1"/>
              <a:t>루피아</a:t>
            </a:r>
            <a:r>
              <a:rPr lang="ko-KR" altLang="en-US" dirty="0"/>
              <a:t> 대비 </a:t>
            </a:r>
            <a:r>
              <a:rPr lang="en-US" altLang="ko-KR" dirty="0"/>
              <a:t>2.6% </a:t>
            </a:r>
            <a:r>
              <a:rPr lang="ko-KR" altLang="en-US" dirty="0"/>
              <a:t>감소한 </a:t>
            </a:r>
            <a:r>
              <a:rPr lang="en-US" altLang="ko-KR" dirty="0"/>
              <a:t>43.1</a:t>
            </a:r>
            <a:r>
              <a:rPr lang="ko-KR" altLang="en-US" dirty="0"/>
              <a:t>조 </a:t>
            </a:r>
            <a:r>
              <a:rPr lang="ko-KR" altLang="en-US" dirty="0" err="1"/>
              <a:t>루피아를</a:t>
            </a:r>
            <a:r>
              <a:rPr lang="ko-KR" altLang="en-US" dirty="0"/>
              <a:t> 기록</a:t>
            </a:r>
          </a:p>
        </p:txBody>
      </p:sp>
      <p:graphicFrame>
        <p:nvGraphicFramePr>
          <p:cNvPr id="6" name="ChartObject">
            <a:extLst>
              <a:ext uri="{FF2B5EF4-FFF2-40B4-BE49-F238E27FC236}">
                <a16:creationId xmlns:a16="http://schemas.microsoft.com/office/drawing/2014/main" id="{8F935CB8-F4FC-71BF-3F62-D5E58DDC4E3F}"/>
              </a:ext>
            </a:extLst>
          </p:cNvPr>
          <p:cNvGraphicFramePr/>
          <p:nvPr>
            <p:extLst>
              <p:ext uri="{D42A27DB-BD31-4B8C-83A1-F6EECF244321}">
                <p14:modId xmlns:p14="http://schemas.microsoft.com/office/powerpoint/2010/main" val="2565141811"/>
              </p:ext>
            </p:extLst>
          </p:nvPr>
        </p:nvGraphicFramePr>
        <p:xfrm>
          <a:off x="478777" y="1697544"/>
          <a:ext cx="4294800" cy="3060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7" name="ChartObject">
            <a:extLst>
              <a:ext uri="{FF2B5EF4-FFF2-40B4-BE49-F238E27FC236}">
                <a16:creationId xmlns:a16="http://schemas.microsoft.com/office/drawing/2014/main" id="{75651CDB-2EF9-8066-43F0-7F0B20C91BF3}"/>
              </a:ext>
            </a:extLst>
          </p:cNvPr>
          <p:cNvGraphicFramePr/>
          <p:nvPr>
            <p:extLst>
              <p:ext uri="{D42A27DB-BD31-4B8C-83A1-F6EECF244321}">
                <p14:modId xmlns:p14="http://schemas.microsoft.com/office/powerpoint/2010/main" val="1159777288"/>
              </p:ext>
            </p:extLst>
          </p:nvPr>
        </p:nvGraphicFramePr>
        <p:xfrm>
          <a:off x="5132423" y="1697544"/>
          <a:ext cx="4294800" cy="3060000"/>
        </p:xfrm>
        <a:graphic>
          <a:graphicData uri="http://schemas.openxmlformats.org/drawingml/2006/chart">
            <c:chart xmlns:c="http://schemas.openxmlformats.org/drawingml/2006/chart" xmlns:r="http://schemas.openxmlformats.org/officeDocument/2006/relationships" r:id="rId4"/>
          </a:graphicData>
        </a:graphic>
      </p:graphicFrame>
      <p:grpSp>
        <p:nvGrpSpPr>
          <p:cNvPr id="8" name="그룹 7">
            <a:extLst>
              <a:ext uri="{FF2B5EF4-FFF2-40B4-BE49-F238E27FC236}">
                <a16:creationId xmlns:a16="http://schemas.microsoft.com/office/drawing/2014/main" id="{2CE28F89-E8F0-AF88-4ED3-6E8DCEFDBE88}"/>
              </a:ext>
            </a:extLst>
          </p:cNvPr>
          <p:cNvGrpSpPr/>
          <p:nvPr/>
        </p:nvGrpSpPr>
        <p:grpSpPr>
          <a:xfrm>
            <a:off x="7601665" y="372139"/>
            <a:ext cx="2304336" cy="699529"/>
            <a:chOff x="7601665" y="372139"/>
            <a:chExt cx="2304336" cy="699529"/>
          </a:xfrm>
        </p:grpSpPr>
        <p:pic>
          <p:nvPicPr>
            <p:cNvPr id="9" name="그림 8" descr="블랙, 스케치, 흑백, 예술이(가) 표시된 사진&#10;&#10;자동 생성된 설명">
              <a:extLst>
                <a:ext uri="{FF2B5EF4-FFF2-40B4-BE49-F238E27FC236}">
                  <a16:creationId xmlns:a16="http://schemas.microsoft.com/office/drawing/2014/main" id="{9EA798B2-EA44-BD37-9EF7-884BE23080C8}"/>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contrast="-40000"/>
                      </a14:imgEffect>
                    </a14:imgLayer>
                  </a14:imgProps>
                </a:ext>
              </a:extLst>
            </a:blip>
            <a:stretch>
              <a:fillRect/>
            </a:stretch>
          </p:blipFill>
          <p:spPr>
            <a:xfrm>
              <a:off x="8078625" y="372139"/>
              <a:ext cx="1827376" cy="699529"/>
            </a:xfrm>
            <a:prstGeom prst="rect">
              <a:avLst/>
            </a:prstGeom>
          </p:spPr>
        </p:pic>
        <p:pic>
          <p:nvPicPr>
            <p:cNvPr id="16" name="그림 15">
              <a:extLst>
                <a:ext uri="{FF2B5EF4-FFF2-40B4-BE49-F238E27FC236}">
                  <a16:creationId xmlns:a16="http://schemas.microsoft.com/office/drawing/2014/main" id="{661CC776-BD72-1378-92B9-20CEFD52D55D}"/>
                </a:ext>
              </a:extLst>
            </p:cNvPr>
            <p:cNvPicPr>
              <a:picLocks noChangeAspect="1"/>
            </p:cNvPicPr>
            <p:nvPr/>
          </p:nvPicPr>
          <p:blipFill>
            <a:blip r:embed="rId7"/>
            <a:srcRect/>
            <a:stretch/>
          </p:blipFill>
          <p:spPr>
            <a:xfrm>
              <a:off x="7601665" y="572742"/>
              <a:ext cx="414358" cy="414358"/>
            </a:xfrm>
            <a:prstGeom prst="rect">
              <a:avLst/>
            </a:prstGeom>
          </p:spPr>
        </p:pic>
        <p:sp>
          <p:nvSpPr>
            <p:cNvPr id="17" name="제목 3">
              <a:extLst>
                <a:ext uri="{FF2B5EF4-FFF2-40B4-BE49-F238E27FC236}">
                  <a16:creationId xmlns:a16="http://schemas.microsoft.com/office/drawing/2014/main" id="{FA8CF1EC-B084-922C-62DC-9BE7537033BA}"/>
                </a:ext>
              </a:extLst>
            </p:cNvPr>
            <p:cNvSpPr txBox="1">
              <a:spLocks/>
            </p:cNvSpPr>
            <p:nvPr/>
          </p:nvSpPr>
          <p:spPr>
            <a:xfrm>
              <a:off x="8071805" y="606616"/>
              <a:ext cx="1477782" cy="334294"/>
            </a:xfrm>
            <a:prstGeom prst="rect">
              <a:avLst/>
            </a:prstGeom>
          </p:spPr>
          <p:txBody>
            <a:bodyPr wrap="none" lIns="0" tIns="0" rIns="0" bIns="0" anchor="b" anchorCtr="0">
              <a:noAutofit/>
            </a:bodyPr>
            <a:lstStyle>
              <a:defPPr>
                <a:defRPr lang="en-US"/>
              </a:defPPr>
              <a:lvl1pPr marR="0" lvl="0" indent="539750" fontAlgn="auto">
                <a:lnSpc>
                  <a:spcPct val="100000"/>
                </a:lnSpc>
                <a:spcBef>
                  <a:spcPts val="0"/>
                </a:spcBef>
                <a:spcAft>
                  <a:spcPts val="0"/>
                </a:spcAft>
                <a:buClrTx/>
                <a:buSzTx/>
                <a:buFontTx/>
                <a:buNone/>
                <a:tabLst/>
                <a:defRPr sz="2400" b="0" i="0">
                  <a:ln>
                    <a:solidFill>
                      <a:prstClr val="white">
                        <a:lumMod val="75000"/>
                        <a:alpha val="0"/>
                      </a:prstClr>
                    </a:solidFill>
                  </a:ln>
                  <a:solidFill>
                    <a:schemeClr val="bg1"/>
                  </a:solidFill>
                  <a:latin typeface="KoPub돋움체 Bold" panose="00000800000000000000" pitchFamily="2" charset="-127"/>
                  <a:ea typeface="KoPub돋움체 Bold" panose="00000800000000000000" pitchFamily="2" charset="-127"/>
                  <a:cs typeface="KoPub돋움체 Medium" panose="02020603020101020101" pitchFamily="18" charset="-127"/>
                </a:defRPr>
              </a:lvl1pPr>
            </a:lstStyle>
            <a:p>
              <a:pPr marR="0" lvl="0" indent="0" defTabSz="914400" rtl="0" eaLnBrk="1" fontAlgn="auto" latinLnBrk="0" hangingPunct="1">
                <a:lnSpc>
                  <a:spcPct val="100000"/>
                </a:lnSpc>
                <a:spcBef>
                  <a:spcPts val="0"/>
                </a:spcBef>
                <a:spcAft>
                  <a:spcPts val="0"/>
                </a:spcAft>
                <a:buClrTx/>
                <a:buSzTx/>
                <a:buFontTx/>
                <a:buNone/>
                <a:tabLst/>
                <a:defRPr/>
              </a:pPr>
              <a:r>
                <a:rPr lang="ko-KR" altLang="en-US" sz="2000" dirty="0">
                  <a:ln>
                    <a:solidFill>
                      <a:prstClr val="white">
                        <a:lumMod val="75000"/>
                        <a:alpha val="0"/>
                      </a:prstClr>
                    </a:solidFill>
                  </a:ln>
                  <a:solidFill>
                    <a:schemeClr val="tx1">
                      <a:lumMod val="75000"/>
                      <a:lumOff val="25000"/>
                    </a:schemeClr>
                  </a:solidFill>
                </a:rPr>
                <a:t>인도네시아</a:t>
              </a:r>
              <a:endParaRPr lang="en-US" altLang="ko-KR" sz="2000" dirty="0">
                <a:ln>
                  <a:solidFill>
                    <a:prstClr val="white">
                      <a:lumMod val="75000"/>
                      <a:alpha val="0"/>
                    </a:prstClr>
                  </a:solidFill>
                </a:ln>
                <a:solidFill>
                  <a:schemeClr val="tx1">
                    <a:lumMod val="75000"/>
                    <a:lumOff val="25000"/>
                  </a:schemeClr>
                </a:solidFill>
              </a:endParaRPr>
            </a:p>
          </p:txBody>
        </p:sp>
      </p:grpSp>
      <p:grpSp>
        <p:nvGrpSpPr>
          <p:cNvPr id="10" name="그룹 9">
            <a:extLst>
              <a:ext uri="{FF2B5EF4-FFF2-40B4-BE49-F238E27FC236}">
                <a16:creationId xmlns:a16="http://schemas.microsoft.com/office/drawing/2014/main" id="{0B25A875-286B-2966-DE60-F494F8939D46}"/>
              </a:ext>
            </a:extLst>
          </p:cNvPr>
          <p:cNvGrpSpPr/>
          <p:nvPr/>
        </p:nvGrpSpPr>
        <p:grpSpPr>
          <a:xfrm>
            <a:off x="478777" y="4747995"/>
            <a:ext cx="8948410" cy="442035"/>
            <a:chOff x="478777" y="5881851"/>
            <a:chExt cx="8948410" cy="442035"/>
          </a:xfrm>
        </p:grpSpPr>
        <p:sp>
          <p:nvSpPr>
            <p:cNvPr id="11" name="TextBox 10">
              <a:extLst>
                <a:ext uri="{FF2B5EF4-FFF2-40B4-BE49-F238E27FC236}">
                  <a16:creationId xmlns:a16="http://schemas.microsoft.com/office/drawing/2014/main" id="{C3696A7E-5451-A73E-8112-911065F536D9}"/>
                </a:ext>
              </a:extLst>
            </p:cNvPr>
            <p:cNvSpPr txBox="1"/>
            <p:nvPr/>
          </p:nvSpPr>
          <p:spPr>
            <a:xfrm>
              <a:off x="5132387" y="5881851"/>
              <a:ext cx="4294800" cy="195814"/>
            </a:xfrm>
            <a:prstGeom prst="rect">
              <a:avLst/>
            </a:prstGeom>
            <a:noFill/>
            <a:ln>
              <a:noFill/>
            </a:ln>
          </p:spPr>
          <p:txBody>
            <a:bodyPr wrap="square" lIns="0" tIns="72000" rIns="0" bIns="0" rtlCol="0" anchor="t">
              <a:spAutoFit/>
            </a:bodyPr>
            <a:lstStyle>
              <a:defPPr>
                <a:defRPr lang="en-US"/>
              </a:defPPr>
              <a:lvl1pPr lvl="0">
                <a:defRPr sz="800">
                  <a:ln>
                    <a:solidFill>
                      <a:prstClr val="white">
                        <a:lumMod val="75000"/>
                        <a:alpha val="0"/>
                      </a:prstClr>
                    </a:solidFill>
                  </a:ln>
                  <a:solidFill>
                    <a:prstClr val="white">
                      <a:lumMod val="50000"/>
                    </a:prstClr>
                  </a:solidFill>
                  <a:latin typeface="KoPub돋움체 Medium" panose="00000600000000000000" pitchFamily="2" charset="-127"/>
                  <a:ea typeface="KoPub돋움체 Medium" panose="00000600000000000000" pitchFamily="2" charset="-127"/>
                </a:defRPr>
              </a:lvl1pPr>
            </a:lstStyle>
            <a:p>
              <a:r>
                <a:rPr lang="en-US" altLang="ko-KR" dirty="0">
                  <a:solidFill>
                    <a:schemeClr val="bg1">
                      <a:lumMod val="50000"/>
                    </a:schemeClr>
                  </a:solidFill>
                </a:rPr>
                <a:t>Source: Indonesia Financial Services Authority,, </a:t>
              </a:r>
              <a:r>
                <a:rPr lang="ko-KR" altLang="en-US" dirty="0" err="1">
                  <a:solidFill>
                    <a:schemeClr val="bg1">
                      <a:lumMod val="50000"/>
                    </a:schemeClr>
                  </a:solidFill>
                </a:rPr>
                <a:t>삼정</a:t>
              </a:r>
              <a:r>
                <a:rPr lang="en-US" altLang="ko-KR" dirty="0">
                  <a:solidFill>
                    <a:schemeClr val="bg1">
                      <a:lumMod val="50000"/>
                    </a:schemeClr>
                  </a:solidFill>
                </a:rPr>
                <a:t>KPMG </a:t>
              </a:r>
              <a:r>
                <a:rPr lang="ko-KR" altLang="en-US" dirty="0">
                  <a:solidFill>
                    <a:schemeClr val="bg1">
                      <a:lumMod val="50000"/>
                    </a:schemeClr>
                  </a:solidFill>
                </a:rPr>
                <a:t>경제연구원 재구성</a:t>
              </a:r>
              <a:endParaRPr lang="en-US" altLang="ko-KR" dirty="0">
                <a:solidFill>
                  <a:schemeClr val="bg1">
                    <a:lumMod val="50000"/>
                  </a:schemeClr>
                </a:solidFill>
              </a:endParaRPr>
            </a:p>
          </p:txBody>
        </p:sp>
        <p:sp>
          <p:nvSpPr>
            <p:cNvPr id="12" name="TextBox 11">
              <a:extLst>
                <a:ext uri="{FF2B5EF4-FFF2-40B4-BE49-F238E27FC236}">
                  <a16:creationId xmlns:a16="http://schemas.microsoft.com/office/drawing/2014/main" id="{1910CDC3-2F94-757D-89C6-4FE7BCA8B85A}"/>
                </a:ext>
              </a:extLst>
            </p:cNvPr>
            <p:cNvSpPr txBox="1"/>
            <p:nvPr/>
          </p:nvSpPr>
          <p:spPr>
            <a:xfrm>
              <a:off x="478777" y="5881851"/>
              <a:ext cx="4294800" cy="442035"/>
            </a:xfrm>
            <a:prstGeom prst="rect">
              <a:avLst/>
            </a:prstGeom>
            <a:noFill/>
            <a:ln>
              <a:noFill/>
            </a:ln>
          </p:spPr>
          <p:txBody>
            <a:bodyPr wrap="square" lIns="0" tIns="72000" rIns="0" bIns="0" rtlCol="0" anchor="t">
              <a:spAutoFit/>
            </a:bodyPr>
            <a:lstStyle>
              <a:defPPr>
                <a:defRPr lang="en-US"/>
              </a:defPPr>
              <a:lvl1pPr lvl="0">
                <a:defRPr sz="800">
                  <a:ln>
                    <a:solidFill>
                      <a:prstClr val="white">
                        <a:lumMod val="75000"/>
                        <a:alpha val="0"/>
                      </a:prstClr>
                    </a:solidFill>
                  </a:ln>
                  <a:solidFill>
                    <a:prstClr val="white">
                      <a:lumMod val="50000"/>
                    </a:prstClr>
                  </a:solidFill>
                  <a:latin typeface="KoPub돋움체 Medium" panose="00000600000000000000" pitchFamily="2" charset="-127"/>
                  <a:ea typeface="KoPub돋움체 Medium" panose="00000600000000000000" pitchFamily="2" charset="-127"/>
                </a:defRPr>
              </a:lvl1pPr>
            </a:lstStyle>
            <a:p>
              <a:r>
                <a:rPr lang="en-US" altLang="ko-KR" dirty="0">
                  <a:solidFill>
                    <a:schemeClr val="bg1">
                      <a:lumMod val="50000"/>
                    </a:schemeClr>
                  </a:solidFill>
                </a:rPr>
                <a:t>Source: Indonesia Financial Services Authority, </a:t>
              </a:r>
              <a:r>
                <a:rPr lang="ko-KR" altLang="en-US" dirty="0" err="1">
                  <a:solidFill>
                    <a:schemeClr val="bg1">
                      <a:lumMod val="50000"/>
                    </a:schemeClr>
                  </a:solidFill>
                </a:rPr>
                <a:t>삼정</a:t>
              </a:r>
              <a:r>
                <a:rPr lang="en-US" altLang="ko-KR" dirty="0">
                  <a:solidFill>
                    <a:schemeClr val="bg1">
                      <a:lumMod val="50000"/>
                    </a:schemeClr>
                  </a:solidFill>
                </a:rPr>
                <a:t>KPMG </a:t>
              </a:r>
              <a:r>
                <a:rPr lang="ko-KR" altLang="en-US" dirty="0">
                  <a:solidFill>
                    <a:schemeClr val="bg1">
                      <a:lumMod val="50000"/>
                    </a:schemeClr>
                  </a:solidFill>
                </a:rPr>
                <a:t>경제연구원 재구성</a:t>
              </a:r>
              <a:endParaRPr lang="en-US" altLang="ko-KR" dirty="0">
                <a:solidFill>
                  <a:schemeClr val="bg1">
                    <a:lumMod val="50000"/>
                  </a:schemeClr>
                </a:solidFill>
              </a:endParaRPr>
            </a:p>
            <a:p>
              <a:r>
                <a:rPr lang="en-US" altLang="ko-KR" dirty="0">
                  <a:solidFill>
                    <a:schemeClr val="bg1">
                      <a:lumMod val="50000"/>
                    </a:schemeClr>
                  </a:solidFill>
                </a:rPr>
                <a:t>Note: </a:t>
              </a:r>
              <a:r>
                <a:rPr lang="ko-KR" altLang="en-US" dirty="0">
                  <a:solidFill>
                    <a:schemeClr val="bg1">
                      <a:lumMod val="50000"/>
                    </a:schemeClr>
                  </a:solidFill>
                </a:rPr>
                <a:t>*</a:t>
              </a:r>
              <a:r>
                <a:rPr lang="ko-KR" altLang="en-US" dirty="0" err="1">
                  <a:solidFill>
                    <a:schemeClr val="bg1">
                      <a:lumMod val="50000"/>
                    </a:schemeClr>
                  </a:solidFill>
                </a:rPr>
                <a:t>샤리아</a:t>
              </a:r>
              <a:r>
                <a:rPr lang="ko-KR" altLang="en-US" dirty="0">
                  <a:solidFill>
                    <a:schemeClr val="bg1">
                      <a:lumMod val="50000"/>
                    </a:schemeClr>
                  </a:solidFill>
                </a:rPr>
                <a:t> 유닛</a:t>
              </a:r>
              <a:r>
                <a:rPr lang="en-US" altLang="ko-KR" dirty="0">
                  <a:solidFill>
                    <a:schemeClr val="bg1">
                      <a:lumMod val="50000"/>
                    </a:schemeClr>
                  </a:solidFill>
                </a:rPr>
                <a:t>(Sharia Insurance Unit)</a:t>
              </a:r>
              <a:r>
                <a:rPr lang="ko-KR" altLang="en-US" dirty="0">
                  <a:solidFill>
                    <a:schemeClr val="bg1">
                      <a:lumMod val="50000"/>
                    </a:schemeClr>
                  </a:solidFill>
                </a:rPr>
                <a:t>은 </a:t>
              </a:r>
              <a:r>
                <a:rPr lang="ko-KR" altLang="en-US" dirty="0" err="1">
                  <a:solidFill>
                    <a:schemeClr val="bg1">
                      <a:lumMod val="50000"/>
                    </a:schemeClr>
                  </a:solidFill>
                </a:rPr>
                <a:t>타카풀</a:t>
              </a:r>
              <a:r>
                <a:rPr lang="en-US" altLang="ko-KR" dirty="0">
                  <a:solidFill>
                    <a:schemeClr val="bg1">
                      <a:lumMod val="50000"/>
                    </a:schemeClr>
                  </a:solidFill>
                </a:rPr>
                <a:t> </a:t>
              </a:r>
              <a:r>
                <a:rPr lang="ko-KR" altLang="en-US" dirty="0">
                  <a:solidFill>
                    <a:schemeClr val="bg1">
                      <a:lumMod val="50000"/>
                    </a:schemeClr>
                  </a:solidFill>
                </a:rPr>
                <a:t>상품을 제공하는 보험사 내의 전담조직</a:t>
              </a:r>
              <a:r>
                <a:rPr lang="en-US" altLang="ko-KR" dirty="0">
                  <a:solidFill>
                    <a:schemeClr val="bg1">
                      <a:lumMod val="50000"/>
                    </a:schemeClr>
                  </a:solidFill>
                </a:rPr>
                <a:t>(</a:t>
              </a:r>
              <a:r>
                <a:rPr lang="ko-KR" altLang="en-US" dirty="0">
                  <a:solidFill>
                    <a:schemeClr val="bg1">
                      <a:lumMod val="50000"/>
                    </a:schemeClr>
                  </a:solidFill>
                </a:rPr>
                <a:t>부서</a:t>
              </a:r>
              <a:r>
                <a:rPr lang="en-US" altLang="ko-KR" dirty="0">
                  <a:solidFill>
                    <a:schemeClr val="bg1">
                      <a:lumMod val="50000"/>
                    </a:schemeClr>
                  </a:solidFill>
                </a:rPr>
                <a:t>)</a:t>
              </a:r>
              <a:r>
                <a:rPr lang="ko-KR" altLang="en-US" dirty="0">
                  <a:solidFill>
                    <a:schemeClr val="bg1">
                      <a:lumMod val="50000"/>
                    </a:schemeClr>
                  </a:solidFill>
                </a:rPr>
                <a:t>을 의미</a:t>
              </a:r>
            </a:p>
          </p:txBody>
        </p:sp>
      </p:grpSp>
    </p:spTree>
    <p:extLst>
      <p:ext uri="{BB962C8B-B14F-4D97-AF65-F5344CB8AC3E}">
        <p14:creationId xmlns:p14="http://schemas.microsoft.com/office/powerpoint/2010/main" val="168397068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11D01EDC-383F-7EC9-5195-CCBAAD0A81F2}"/>
              </a:ext>
            </a:extLst>
          </p:cNvPr>
          <p:cNvSpPr>
            <a:spLocks noGrp="1"/>
          </p:cNvSpPr>
          <p:nvPr>
            <p:ph type="body" sz="quarter" idx="10"/>
          </p:nvPr>
        </p:nvSpPr>
        <p:spPr/>
        <p:txBody>
          <a:bodyPr/>
          <a:lstStyle/>
          <a:p>
            <a:r>
              <a:rPr lang="en-US" altLang="ko-KR" dirty="0"/>
              <a:t>II. </a:t>
            </a:r>
            <a:r>
              <a:rPr lang="ko-KR" altLang="en-US" dirty="0"/>
              <a:t>신흥 아시아 태평양 국가별 보험시장 및 규제 현황 </a:t>
            </a:r>
          </a:p>
        </p:txBody>
      </p:sp>
      <p:sp>
        <p:nvSpPr>
          <p:cNvPr id="3" name="텍스트 개체 틀 2">
            <a:extLst>
              <a:ext uri="{FF2B5EF4-FFF2-40B4-BE49-F238E27FC236}">
                <a16:creationId xmlns:a16="http://schemas.microsoft.com/office/drawing/2014/main" id="{F8A23C6E-913D-E903-F49E-D387E0794A26}"/>
              </a:ext>
            </a:extLst>
          </p:cNvPr>
          <p:cNvSpPr>
            <a:spLocks noGrp="1"/>
          </p:cNvSpPr>
          <p:nvPr>
            <p:ph type="body" sz="quarter" idx="11"/>
          </p:nvPr>
        </p:nvSpPr>
        <p:spPr/>
        <p:txBody>
          <a:bodyPr/>
          <a:lstStyle/>
          <a:p>
            <a:r>
              <a:rPr lang="ko-KR" altLang="en-US" dirty="0"/>
              <a:t>인도네시아 보험시장 현황 </a:t>
            </a:r>
            <a:r>
              <a:rPr lang="en-US" altLang="ko-KR" dirty="0"/>
              <a:t>(</a:t>
            </a:r>
            <a:r>
              <a:rPr lang="ko-KR" altLang="en-US" dirty="0"/>
              <a:t>계속</a:t>
            </a:r>
            <a:r>
              <a:rPr lang="en-US" altLang="ko-KR" dirty="0"/>
              <a:t>)</a:t>
            </a:r>
            <a:endParaRPr lang="ko-KR" altLang="en-US" dirty="0"/>
          </a:p>
        </p:txBody>
      </p:sp>
      <p:grpSp>
        <p:nvGrpSpPr>
          <p:cNvPr id="6" name="그룹 5">
            <a:extLst>
              <a:ext uri="{FF2B5EF4-FFF2-40B4-BE49-F238E27FC236}">
                <a16:creationId xmlns:a16="http://schemas.microsoft.com/office/drawing/2014/main" id="{E790C3F7-591B-9EF2-EE8A-DD30D059FB97}"/>
              </a:ext>
            </a:extLst>
          </p:cNvPr>
          <p:cNvGrpSpPr/>
          <p:nvPr/>
        </p:nvGrpSpPr>
        <p:grpSpPr>
          <a:xfrm>
            <a:off x="487921" y="1196975"/>
            <a:ext cx="8929079" cy="530906"/>
            <a:chOff x="487921" y="1196975"/>
            <a:chExt cx="8929079" cy="530906"/>
          </a:xfrm>
        </p:grpSpPr>
        <p:grpSp>
          <p:nvGrpSpPr>
            <p:cNvPr id="13" name="그룹 12">
              <a:extLst>
                <a:ext uri="{FF2B5EF4-FFF2-40B4-BE49-F238E27FC236}">
                  <a16:creationId xmlns:a16="http://schemas.microsoft.com/office/drawing/2014/main" id="{41935095-3812-BA4F-D6BB-5B9C4707C035}"/>
                </a:ext>
              </a:extLst>
            </p:cNvPr>
            <p:cNvGrpSpPr/>
            <p:nvPr/>
          </p:nvGrpSpPr>
          <p:grpSpPr>
            <a:xfrm>
              <a:off x="5132387" y="1196975"/>
              <a:ext cx="4284613" cy="530906"/>
              <a:chOff x="5132387" y="1196975"/>
              <a:chExt cx="4284613" cy="530906"/>
            </a:xfrm>
          </p:grpSpPr>
          <p:grpSp>
            <p:nvGrpSpPr>
              <p:cNvPr id="14" name="그룹 13">
                <a:extLst>
                  <a:ext uri="{FF2B5EF4-FFF2-40B4-BE49-F238E27FC236}">
                    <a16:creationId xmlns:a16="http://schemas.microsoft.com/office/drawing/2014/main" id="{B84E1695-02DF-6EF5-8069-312BF617B7D9}"/>
                  </a:ext>
                </a:extLst>
              </p:cNvPr>
              <p:cNvGrpSpPr/>
              <p:nvPr/>
            </p:nvGrpSpPr>
            <p:grpSpPr>
              <a:xfrm>
                <a:off x="5132387" y="1196975"/>
                <a:ext cx="4284613" cy="276837"/>
                <a:chOff x="5132387" y="2176483"/>
                <a:chExt cx="4284613" cy="276837"/>
              </a:xfrm>
            </p:grpSpPr>
            <p:sp>
              <p:nvSpPr>
                <p:cNvPr id="23" name="TextBox 22">
                  <a:extLst>
                    <a:ext uri="{FF2B5EF4-FFF2-40B4-BE49-F238E27FC236}">
                      <a16:creationId xmlns:a16="http://schemas.microsoft.com/office/drawing/2014/main" id="{6CC4DBED-2F18-D7A3-177F-21AF2540E268}"/>
                    </a:ext>
                  </a:extLst>
                </p:cNvPr>
                <p:cNvSpPr txBox="1"/>
                <p:nvPr/>
              </p:nvSpPr>
              <p:spPr>
                <a:xfrm>
                  <a:off x="5132387" y="2210039"/>
                  <a:ext cx="2672206" cy="200055"/>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ko-KR" altLang="en-US" sz="1300" dirty="0">
                      <a:ln>
                        <a:solidFill>
                          <a:prstClr val="white">
                            <a:lumMod val="75000"/>
                            <a:alpha val="0"/>
                          </a:prstClr>
                        </a:solidFill>
                      </a:ln>
                      <a:solidFill>
                        <a:srgbClr val="00338D"/>
                      </a:solidFill>
                      <a:latin typeface="KoPub돋움체 Bold" panose="00000800000000000000" pitchFamily="2" charset="-127"/>
                      <a:ea typeface="KoPub돋움체 Bold" panose="00000800000000000000" pitchFamily="2" charset="-127"/>
                      <a:cs typeface="Univers for KPMG"/>
                    </a:rPr>
                    <a:t>인도네시아 </a:t>
                  </a:r>
                  <a:r>
                    <a:rPr lang="ko-KR" altLang="en-US" sz="1300" dirty="0" err="1">
                      <a:ln>
                        <a:solidFill>
                          <a:prstClr val="white">
                            <a:lumMod val="75000"/>
                            <a:alpha val="0"/>
                          </a:prstClr>
                        </a:solidFill>
                      </a:ln>
                      <a:solidFill>
                        <a:srgbClr val="00338D"/>
                      </a:solidFill>
                      <a:latin typeface="KoPub돋움체 Bold" panose="00000800000000000000" pitchFamily="2" charset="-127"/>
                      <a:ea typeface="KoPub돋움체 Bold" panose="00000800000000000000" pitchFamily="2" charset="-127"/>
                      <a:cs typeface="Univers for KPMG"/>
                    </a:rPr>
                    <a:t>샤리아</a:t>
                  </a:r>
                  <a:r>
                    <a:rPr lang="ko-KR" altLang="en-US" sz="1300" dirty="0">
                      <a:ln>
                        <a:solidFill>
                          <a:prstClr val="white">
                            <a:lumMod val="75000"/>
                            <a:alpha val="0"/>
                          </a:prstClr>
                        </a:solidFill>
                      </a:ln>
                      <a:solidFill>
                        <a:srgbClr val="00338D"/>
                      </a:solidFill>
                      <a:latin typeface="KoPub돋움체 Bold" panose="00000800000000000000" pitchFamily="2" charset="-127"/>
                      <a:ea typeface="KoPub돋움체 Bold" panose="00000800000000000000" pitchFamily="2" charset="-127"/>
                      <a:cs typeface="Univers for KPMG"/>
                    </a:rPr>
                    <a:t> 생명보험 시장점유율</a:t>
                  </a:r>
                  <a:endParaRPr kumimoji="0" lang="ko-KR" altLang="en-US" sz="1300" b="0" i="0" u="none" strike="noStrike" kern="1200" cap="none" spc="0" normalizeH="0" baseline="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endParaRPr>
                </a:p>
              </p:txBody>
            </p:sp>
            <p:cxnSp>
              <p:nvCxnSpPr>
                <p:cNvPr id="24" name="직선 연결선 23">
                  <a:extLst>
                    <a:ext uri="{FF2B5EF4-FFF2-40B4-BE49-F238E27FC236}">
                      <a16:creationId xmlns:a16="http://schemas.microsoft.com/office/drawing/2014/main" id="{A6313B76-D8D2-1D64-4740-EEE0BF688703}"/>
                    </a:ext>
                  </a:extLst>
                </p:cNvPr>
                <p:cNvCxnSpPr/>
                <p:nvPr/>
              </p:nvCxnSpPr>
              <p:spPr>
                <a:xfrm>
                  <a:off x="5132387" y="2176483"/>
                  <a:ext cx="4284613"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5" name="직선 연결선 24">
                  <a:extLst>
                    <a:ext uri="{FF2B5EF4-FFF2-40B4-BE49-F238E27FC236}">
                      <a16:creationId xmlns:a16="http://schemas.microsoft.com/office/drawing/2014/main" id="{B5E0F302-54EE-7369-BD98-6063DD4C0C0E}"/>
                    </a:ext>
                  </a:extLst>
                </p:cNvPr>
                <p:cNvCxnSpPr/>
                <p:nvPr/>
              </p:nvCxnSpPr>
              <p:spPr>
                <a:xfrm>
                  <a:off x="5132387" y="2453320"/>
                  <a:ext cx="4284613"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18" name="object 38">
                <a:extLst>
                  <a:ext uri="{FF2B5EF4-FFF2-40B4-BE49-F238E27FC236}">
                    <a16:creationId xmlns:a16="http://schemas.microsoft.com/office/drawing/2014/main" id="{613D92B3-95AA-3FF4-9006-8BD2DF1C6C03}"/>
                  </a:ext>
                </a:extLst>
              </p:cNvPr>
              <p:cNvSpPr txBox="1"/>
              <p:nvPr/>
            </p:nvSpPr>
            <p:spPr>
              <a:xfrm>
                <a:off x="5132387" y="1604642"/>
                <a:ext cx="648000" cy="123239"/>
              </a:xfrm>
              <a:prstGeom prst="rect">
                <a:avLst/>
              </a:prstGeom>
            </p:spPr>
            <p:txBody>
              <a:bodyPr vert="horz" wrap="square" lIns="0" tIns="12065" rIns="0" bIns="0" rtlCol="0">
                <a:spAutoFit/>
              </a:bodyPr>
              <a:lstStyle>
                <a:defPPr>
                  <a:defRPr lang="en-US"/>
                </a:defPPr>
                <a:lvl1pPr marL="12700" marR="5080" lvl="0" indent="0" algn="r" defTabSz="914400" fontAlgn="auto">
                  <a:lnSpc>
                    <a:spcPct val="90000"/>
                  </a:lnSpc>
                  <a:spcBef>
                    <a:spcPts val="95"/>
                  </a:spcBef>
                  <a:spcAft>
                    <a:spcPts val="0"/>
                  </a:spcAft>
                  <a:buClrTx/>
                  <a:buSzTx/>
                  <a:buFontTx/>
                  <a:buNone/>
                  <a:tabLst/>
                  <a:defRPr kumimoji="0" sz="1050" b="0" i="0" u="none" strike="noStrike" cap="none" spc="0" normalizeH="0" baseline="0">
                    <a:ln>
                      <a:noFill/>
                    </a:ln>
                    <a:gradFill>
                      <a:gsLst>
                        <a:gs pos="0">
                          <a:schemeClr val="bg1">
                            <a:lumMod val="65000"/>
                          </a:schemeClr>
                        </a:gs>
                        <a:gs pos="100000">
                          <a:schemeClr val="bg1">
                            <a:lumMod val="65000"/>
                          </a:schemeClr>
                        </a:gs>
                      </a:gsLst>
                      <a:lin ang="5400000" scaled="1"/>
                    </a:gradFill>
                    <a:effectLst/>
                    <a:uLnTx/>
                    <a:uFillTx/>
                    <a:latin typeface="KoPub돋움체 Bold" panose="00000800000000000000" pitchFamily="2" charset="-127"/>
                    <a:ea typeface="KoPub돋움체 Bold" panose="00000800000000000000" pitchFamily="2" charset="-127"/>
                    <a:cs typeface="Calibri"/>
                  </a:defRPr>
                </a:lvl1pPr>
              </a:lstStyle>
              <a:p>
                <a:pPr algn="l"/>
                <a:r>
                  <a:rPr lang="en-US" altLang="ko-KR" sz="800" spc="-50" dirty="0">
                    <a:ln>
                      <a:solidFill>
                        <a:srgbClr val="FD349C">
                          <a:alpha val="0"/>
                        </a:srgbClr>
                      </a:solidFill>
                    </a:ln>
                    <a:solidFill>
                      <a:schemeClr val="tx1">
                        <a:lumMod val="50000"/>
                        <a:lumOff val="50000"/>
                      </a:schemeClr>
                    </a:solidFill>
                    <a:latin typeface="KoPub돋움체 Medium" panose="02020603020101020101" pitchFamily="18" charset="-127"/>
                    <a:ea typeface="KoPub돋움체 Medium" panose="02020603020101020101" pitchFamily="18" charset="-127"/>
                    <a:cs typeface="+mn-cs"/>
                  </a:rPr>
                  <a:t>(</a:t>
                </a:r>
                <a:r>
                  <a:rPr lang="ko-KR" altLang="en-US" sz="800" spc="-50" dirty="0">
                    <a:ln>
                      <a:solidFill>
                        <a:srgbClr val="FD349C">
                          <a:alpha val="0"/>
                        </a:srgbClr>
                      </a:solidFill>
                    </a:ln>
                    <a:solidFill>
                      <a:schemeClr val="tx1">
                        <a:lumMod val="50000"/>
                        <a:lumOff val="50000"/>
                      </a:schemeClr>
                    </a:solidFill>
                    <a:latin typeface="KoPub돋움체 Medium" panose="02020603020101020101" pitchFamily="18" charset="-127"/>
                    <a:ea typeface="KoPub돋움체 Medium" panose="02020603020101020101" pitchFamily="18" charset="-127"/>
                    <a:cs typeface="+mn-cs"/>
                  </a:rPr>
                  <a:t>조 </a:t>
                </a:r>
                <a:r>
                  <a:rPr lang="ko-KR" altLang="en-US" sz="800" spc="-50" dirty="0" err="1">
                    <a:ln>
                      <a:solidFill>
                        <a:srgbClr val="FD349C">
                          <a:alpha val="0"/>
                        </a:srgbClr>
                      </a:solidFill>
                    </a:ln>
                    <a:solidFill>
                      <a:schemeClr val="tx1">
                        <a:lumMod val="50000"/>
                        <a:lumOff val="50000"/>
                      </a:schemeClr>
                    </a:solidFill>
                    <a:latin typeface="KoPub돋움체 Medium" panose="02020603020101020101" pitchFamily="18" charset="-127"/>
                    <a:ea typeface="KoPub돋움체 Medium" panose="02020603020101020101" pitchFamily="18" charset="-127"/>
                    <a:cs typeface="+mn-cs"/>
                  </a:rPr>
                  <a:t>루피아</a:t>
                </a:r>
                <a:r>
                  <a:rPr lang="en-US" altLang="ko-KR" sz="800" spc="-50" dirty="0">
                    <a:ln>
                      <a:solidFill>
                        <a:srgbClr val="FD349C">
                          <a:alpha val="0"/>
                        </a:srgbClr>
                      </a:solidFill>
                    </a:ln>
                    <a:solidFill>
                      <a:schemeClr val="tx1">
                        <a:lumMod val="50000"/>
                        <a:lumOff val="50000"/>
                      </a:schemeClr>
                    </a:solidFill>
                    <a:latin typeface="KoPub돋움체 Medium" panose="02020603020101020101" pitchFamily="18" charset="-127"/>
                    <a:ea typeface="KoPub돋움체 Medium" panose="02020603020101020101" pitchFamily="18" charset="-127"/>
                    <a:cs typeface="+mn-cs"/>
                  </a:rPr>
                  <a:t>)</a:t>
                </a:r>
                <a:endParaRPr lang="ko-KR" altLang="en-US" sz="800" spc="-50" dirty="0">
                  <a:ln>
                    <a:solidFill>
                      <a:srgbClr val="FD349C">
                        <a:alpha val="0"/>
                      </a:srgbClr>
                    </a:solidFill>
                  </a:ln>
                  <a:solidFill>
                    <a:schemeClr val="tx1">
                      <a:lumMod val="50000"/>
                      <a:lumOff val="50000"/>
                    </a:schemeClr>
                  </a:solidFill>
                  <a:latin typeface="KoPub돋움체 Medium" panose="02020603020101020101" pitchFamily="18" charset="-127"/>
                  <a:ea typeface="KoPub돋움체 Medium" panose="02020603020101020101" pitchFamily="18" charset="-127"/>
                  <a:cs typeface="+mn-cs"/>
                </a:endParaRPr>
              </a:p>
            </p:txBody>
          </p:sp>
        </p:grpSp>
        <p:grpSp>
          <p:nvGrpSpPr>
            <p:cNvPr id="27" name="그룹 26">
              <a:extLst>
                <a:ext uri="{FF2B5EF4-FFF2-40B4-BE49-F238E27FC236}">
                  <a16:creationId xmlns:a16="http://schemas.microsoft.com/office/drawing/2014/main" id="{5EC4FFBF-CA93-8E42-5AE5-951753E9B6C8}"/>
                </a:ext>
              </a:extLst>
            </p:cNvPr>
            <p:cNvGrpSpPr/>
            <p:nvPr/>
          </p:nvGrpSpPr>
          <p:grpSpPr>
            <a:xfrm>
              <a:off x="487921" y="1196975"/>
              <a:ext cx="4284613" cy="530906"/>
              <a:chOff x="5132387" y="1196975"/>
              <a:chExt cx="4284613" cy="530906"/>
            </a:xfrm>
          </p:grpSpPr>
          <p:grpSp>
            <p:nvGrpSpPr>
              <p:cNvPr id="28" name="그룹 27">
                <a:extLst>
                  <a:ext uri="{FF2B5EF4-FFF2-40B4-BE49-F238E27FC236}">
                    <a16:creationId xmlns:a16="http://schemas.microsoft.com/office/drawing/2014/main" id="{920DC009-0B52-CCC5-4920-E64F01BA78CE}"/>
                  </a:ext>
                </a:extLst>
              </p:cNvPr>
              <p:cNvGrpSpPr/>
              <p:nvPr/>
            </p:nvGrpSpPr>
            <p:grpSpPr>
              <a:xfrm>
                <a:off x="5132387" y="1196975"/>
                <a:ext cx="4284613" cy="276837"/>
                <a:chOff x="5132387" y="2176483"/>
                <a:chExt cx="4284613" cy="276837"/>
              </a:xfrm>
            </p:grpSpPr>
            <p:sp>
              <p:nvSpPr>
                <p:cNvPr id="33" name="TextBox 32">
                  <a:extLst>
                    <a:ext uri="{FF2B5EF4-FFF2-40B4-BE49-F238E27FC236}">
                      <a16:creationId xmlns:a16="http://schemas.microsoft.com/office/drawing/2014/main" id="{0E23845E-1E7E-1B1E-AE68-CD02B7B3D208}"/>
                    </a:ext>
                  </a:extLst>
                </p:cNvPr>
                <p:cNvSpPr txBox="1"/>
                <p:nvPr/>
              </p:nvSpPr>
              <p:spPr>
                <a:xfrm>
                  <a:off x="5132387" y="2210039"/>
                  <a:ext cx="2526333" cy="200055"/>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ko-KR" altLang="en-US" sz="1300" dirty="0">
                      <a:ln>
                        <a:solidFill>
                          <a:prstClr val="white">
                            <a:lumMod val="75000"/>
                            <a:alpha val="0"/>
                          </a:prstClr>
                        </a:solidFill>
                      </a:ln>
                      <a:solidFill>
                        <a:srgbClr val="00338D"/>
                      </a:solidFill>
                      <a:latin typeface="KoPub돋움체 Bold" panose="00000800000000000000" pitchFamily="2" charset="-127"/>
                      <a:ea typeface="KoPub돋움체 Bold" panose="00000800000000000000" pitchFamily="2" charset="-127"/>
                      <a:cs typeface="Univers for KPMG"/>
                    </a:rPr>
                    <a:t>인도네시아 </a:t>
                  </a:r>
                  <a:r>
                    <a:rPr lang="ko-KR" altLang="en-US" sz="1300" dirty="0" err="1">
                      <a:ln>
                        <a:solidFill>
                          <a:prstClr val="white">
                            <a:lumMod val="75000"/>
                            <a:alpha val="0"/>
                          </a:prstClr>
                        </a:solidFill>
                      </a:ln>
                      <a:solidFill>
                        <a:srgbClr val="00338D"/>
                      </a:solidFill>
                      <a:latin typeface="KoPub돋움체 Bold" panose="00000800000000000000" pitchFamily="2" charset="-127"/>
                      <a:ea typeface="KoPub돋움체 Bold" panose="00000800000000000000" pitchFamily="2" charset="-127"/>
                      <a:cs typeface="Univers for KPMG"/>
                    </a:rPr>
                    <a:t>샤리아</a:t>
                  </a:r>
                  <a:r>
                    <a:rPr lang="ko-KR" altLang="en-US" sz="1300" dirty="0">
                      <a:ln>
                        <a:solidFill>
                          <a:prstClr val="white">
                            <a:lumMod val="75000"/>
                            <a:alpha val="0"/>
                          </a:prstClr>
                        </a:solidFill>
                      </a:ln>
                      <a:solidFill>
                        <a:srgbClr val="00338D"/>
                      </a:solidFill>
                      <a:latin typeface="KoPub돋움체 Bold" panose="00000800000000000000" pitchFamily="2" charset="-127"/>
                      <a:ea typeface="KoPub돋움체 Bold" panose="00000800000000000000" pitchFamily="2" charset="-127"/>
                      <a:cs typeface="Univers for KPMG"/>
                    </a:rPr>
                    <a:t> 생명보험 성장 추이</a:t>
                  </a:r>
                  <a:endParaRPr kumimoji="0" lang="ko-KR" altLang="en-US" sz="1300" b="0" i="0" u="none" strike="noStrike" kern="1200" cap="none" spc="0" normalizeH="0" baseline="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endParaRPr>
                </a:p>
              </p:txBody>
            </p:sp>
            <p:cxnSp>
              <p:nvCxnSpPr>
                <p:cNvPr id="34" name="직선 연결선 33">
                  <a:extLst>
                    <a:ext uri="{FF2B5EF4-FFF2-40B4-BE49-F238E27FC236}">
                      <a16:creationId xmlns:a16="http://schemas.microsoft.com/office/drawing/2014/main" id="{6DF3D00D-DCCD-BBB4-E0AF-9568A2CEFFAA}"/>
                    </a:ext>
                  </a:extLst>
                </p:cNvPr>
                <p:cNvCxnSpPr/>
                <p:nvPr/>
              </p:nvCxnSpPr>
              <p:spPr>
                <a:xfrm>
                  <a:off x="5132387" y="2176483"/>
                  <a:ext cx="4284613"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5" name="직선 연결선 34">
                  <a:extLst>
                    <a:ext uri="{FF2B5EF4-FFF2-40B4-BE49-F238E27FC236}">
                      <a16:creationId xmlns:a16="http://schemas.microsoft.com/office/drawing/2014/main" id="{CB4359D7-576E-3F51-C950-873DB0E3CD1B}"/>
                    </a:ext>
                  </a:extLst>
                </p:cNvPr>
                <p:cNvCxnSpPr/>
                <p:nvPr/>
              </p:nvCxnSpPr>
              <p:spPr>
                <a:xfrm>
                  <a:off x="5132387" y="2453320"/>
                  <a:ext cx="4284613"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29" name="object 38">
                <a:extLst>
                  <a:ext uri="{FF2B5EF4-FFF2-40B4-BE49-F238E27FC236}">
                    <a16:creationId xmlns:a16="http://schemas.microsoft.com/office/drawing/2014/main" id="{9F05B45F-F0A5-4AFE-EF68-607F58A8EC51}"/>
                  </a:ext>
                </a:extLst>
              </p:cNvPr>
              <p:cNvSpPr txBox="1"/>
              <p:nvPr/>
            </p:nvSpPr>
            <p:spPr>
              <a:xfrm>
                <a:off x="5132387" y="1604642"/>
                <a:ext cx="648000" cy="123239"/>
              </a:xfrm>
              <a:prstGeom prst="rect">
                <a:avLst/>
              </a:prstGeom>
            </p:spPr>
            <p:txBody>
              <a:bodyPr vert="horz" wrap="square" lIns="0" tIns="12065" rIns="0" bIns="0" rtlCol="0">
                <a:spAutoFit/>
              </a:bodyPr>
              <a:lstStyle>
                <a:defPPr>
                  <a:defRPr lang="en-US"/>
                </a:defPPr>
                <a:lvl1pPr marL="12700" marR="5080" lvl="0" indent="0" algn="r" defTabSz="914400" fontAlgn="auto">
                  <a:lnSpc>
                    <a:spcPct val="90000"/>
                  </a:lnSpc>
                  <a:spcBef>
                    <a:spcPts val="95"/>
                  </a:spcBef>
                  <a:spcAft>
                    <a:spcPts val="0"/>
                  </a:spcAft>
                  <a:buClrTx/>
                  <a:buSzTx/>
                  <a:buFontTx/>
                  <a:buNone/>
                  <a:tabLst/>
                  <a:defRPr kumimoji="0" sz="1050" b="0" i="0" u="none" strike="noStrike" cap="none" spc="0" normalizeH="0" baseline="0">
                    <a:ln>
                      <a:noFill/>
                    </a:ln>
                    <a:gradFill>
                      <a:gsLst>
                        <a:gs pos="0">
                          <a:schemeClr val="bg1">
                            <a:lumMod val="65000"/>
                          </a:schemeClr>
                        </a:gs>
                        <a:gs pos="100000">
                          <a:schemeClr val="bg1">
                            <a:lumMod val="65000"/>
                          </a:schemeClr>
                        </a:gs>
                      </a:gsLst>
                      <a:lin ang="5400000" scaled="1"/>
                    </a:gradFill>
                    <a:effectLst/>
                    <a:uLnTx/>
                    <a:uFillTx/>
                    <a:latin typeface="KoPub돋움체 Bold" panose="00000800000000000000" pitchFamily="2" charset="-127"/>
                    <a:ea typeface="KoPub돋움체 Bold" panose="00000800000000000000" pitchFamily="2" charset="-127"/>
                    <a:cs typeface="Calibri"/>
                  </a:defRPr>
                </a:lvl1pPr>
              </a:lstStyle>
              <a:p>
                <a:pPr algn="l"/>
                <a:r>
                  <a:rPr lang="en-US" altLang="ko-KR" sz="800" spc="-50" dirty="0">
                    <a:ln>
                      <a:solidFill>
                        <a:srgbClr val="FD349C">
                          <a:alpha val="0"/>
                        </a:srgbClr>
                      </a:solidFill>
                    </a:ln>
                    <a:solidFill>
                      <a:schemeClr val="tx1">
                        <a:lumMod val="50000"/>
                        <a:lumOff val="50000"/>
                      </a:schemeClr>
                    </a:solidFill>
                    <a:latin typeface="KoPub돋움체 Medium" panose="02020603020101020101" pitchFamily="18" charset="-127"/>
                    <a:ea typeface="KoPub돋움체 Medium" panose="02020603020101020101" pitchFamily="18" charset="-127"/>
                    <a:cs typeface="+mn-cs"/>
                  </a:rPr>
                  <a:t>(</a:t>
                </a:r>
                <a:r>
                  <a:rPr lang="ko-KR" altLang="en-US" sz="800" spc="-50" dirty="0">
                    <a:ln>
                      <a:solidFill>
                        <a:srgbClr val="FD349C">
                          <a:alpha val="0"/>
                        </a:srgbClr>
                      </a:solidFill>
                    </a:ln>
                    <a:solidFill>
                      <a:schemeClr val="tx1">
                        <a:lumMod val="50000"/>
                        <a:lumOff val="50000"/>
                      </a:schemeClr>
                    </a:solidFill>
                    <a:latin typeface="KoPub돋움체 Medium" panose="02020603020101020101" pitchFamily="18" charset="-127"/>
                    <a:ea typeface="KoPub돋움체 Medium" panose="02020603020101020101" pitchFamily="18" charset="-127"/>
                    <a:cs typeface="+mn-cs"/>
                  </a:rPr>
                  <a:t>조 </a:t>
                </a:r>
                <a:r>
                  <a:rPr lang="ko-KR" altLang="en-US" sz="800" spc="-50" dirty="0" err="1">
                    <a:ln>
                      <a:solidFill>
                        <a:srgbClr val="FD349C">
                          <a:alpha val="0"/>
                        </a:srgbClr>
                      </a:solidFill>
                    </a:ln>
                    <a:solidFill>
                      <a:schemeClr val="tx1">
                        <a:lumMod val="50000"/>
                        <a:lumOff val="50000"/>
                      </a:schemeClr>
                    </a:solidFill>
                    <a:latin typeface="KoPub돋움체 Medium" panose="02020603020101020101" pitchFamily="18" charset="-127"/>
                    <a:ea typeface="KoPub돋움체 Medium" panose="02020603020101020101" pitchFamily="18" charset="-127"/>
                    <a:cs typeface="+mn-cs"/>
                  </a:rPr>
                  <a:t>루피아</a:t>
                </a:r>
                <a:r>
                  <a:rPr lang="en-US" altLang="ko-KR" sz="800" spc="-50" dirty="0">
                    <a:ln>
                      <a:solidFill>
                        <a:srgbClr val="FD349C">
                          <a:alpha val="0"/>
                        </a:srgbClr>
                      </a:solidFill>
                    </a:ln>
                    <a:solidFill>
                      <a:schemeClr val="tx1">
                        <a:lumMod val="50000"/>
                        <a:lumOff val="50000"/>
                      </a:schemeClr>
                    </a:solidFill>
                    <a:latin typeface="KoPub돋움체 Medium" panose="02020603020101020101" pitchFamily="18" charset="-127"/>
                    <a:ea typeface="KoPub돋움체 Medium" panose="02020603020101020101" pitchFamily="18" charset="-127"/>
                    <a:cs typeface="+mn-cs"/>
                  </a:rPr>
                  <a:t>)</a:t>
                </a:r>
                <a:endParaRPr lang="ko-KR" altLang="en-US" sz="800" spc="-50" dirty="0">
                  <a:ln>
                    <a:solidFill>
                      <a:srgbClr val="FD349C">
                        <a:alpha val="0"/>
                      </a:srgbClr>
                    </a:solidFill>
                  </a:ln>
                  <a:solidFill>
                    <a:schemeClr val="tx1">
                      <a:lumMod val="50000"/>
                      <a:lumOff val="50000"/>
                    </a:schemeClr>
                  </a:solidFill>
                  <a:latin typeface="KoPub돋움체 Medium" panose="02020603020101020101" pitchFamily="18" charset="-127"/>
                  <a:ea typeface="KoPub돋움체 Medium" panose="02020603020101020101" pitchFamily="18" charset="-127"/>
                  <a:cs typeface="+mn-cs"/>
                </a:endParaRPr>
              </a:p>
            </p:txBody>
          </p:sp>
        </p:grpSp>
      </p:grpSp>
      <p:graphicFrame>
        <p:nvGraphicFramePr>
          <p:cNvPr id="8" name="ChartObject">
            <a:extLst>
              <a:ext uri="{FF2B5EF4-FFF2-40B4-BE49-F238E27FC236}">
                <a16:creationId xmlns:a16="http://schemas.microsoft.com/office/drawing/2014/main" id="{DABE20D4-22FB-70A5-6E74-C81D2C6C5D78}"/>
              </a:ext>
            </a:extLst>
          </p:cNvPr>
          <p:cNvGraphicFramePr/>
          <p:nvPr>
            <p:extLst>
              <p:ext uri="{D42A27DB-BD31-4B8C-83A1-F6EECF244321}">
                <p14:modId xmlns:p14="http://schemas.microsoft.com/office/powerpoint/2010/main" val="3852277683"/>
              </p:ext>
            </p:extLst>
          </p:nvPr>
        </p:nvGraphicFramePr>
        <p:xfrm>
          <a:off x="487921" y="1697544"/>
          <a:ext cx="4294800" cy="3060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2" name="표 11">
            <a:extLst>
              <a:ext uri="{FF2B5EF4-FFF2-40B4-BE49-F238E27FC236}">
                <a16:creationId xmlns:a16="http://schemas.microsoft.com/office/drawing/2014/main" id="{B7385B4A-2ED2-56B0-BC04-275FD5EB3469}"/>
              </a:ext>
            </a:extLst>
          </p:cNvPr>
          <p:cNvGraphicFramePr>
            <a:graphicFrameLocks noGrp="1"/>
          </p:cNvGraphicFramePr>
          <p:nvPr>
            <p:extLst>
              <p:ext uri="{D42A27DB-BD31-4B8C-83A1-F6EECF244321}">
                <p14:modId xmlns:p14="http://schemas.microsoft.com/office/powerpoint/2010/main" val="2517098775"/>
              </p:ext>
            </p:extLst>
          </p:nvPr>
        </p:nvGraphicFramePr>
        <p:xfrm>
          <a:off x="5132388" y="1826666"/>
          <a:ext cx="4284663" cy="2849930"/>
        </p:xfrm>
        <a:graphic>
          <a:graphicData uri="http://schemas.openxmlformats.org/drawingml/2006/table">
            <a:tbl>
              <a:tblPr>
                <a:tableStyleId>{5C22544A-7EE6-4342-B048-85BDC9FD1C3A}</a:tableStyleId>
              </a:tblPr>
              <a:tblGrid>
                <a:gridCol w="1428221">
                  <a:extLst>
                    <a:ext uri="{9D8B030D-6E8A-4147-A177-3AD203B41FA5}">
                      <a16:colId xmlns:a16="http://schemas.microsoft.com/office/drawing/2014/main" val="3955126403"/>
                    </a:ext>
                  </a:extLst>
                </a:gridCol>
                <a:gridCol w="1428221">
                  <a:extLst>
                    <a:ext uri="{9D8B030D-6E8A-4147-A177-3AD203B41FA5}">
                      <a16:colId xmlns:a16="http://schemas.microsoft.com/office/drawing/2014/main" val="27108433"/>
                    </a:ext>
                  </a:extLst>
                </a:gridCol>
                <a:gridCol w="1428221">
                  <a:extLst>
                    <a:ext uri="{9D8B030D-6E8A-4147-A177-3AD203B41FA5}">
                      <a16:colId xmlns:a16="http://schemas.microsoft.com/office/drawing/2014/main" val="3037981579"/>
                    </a:ext>
                  </a:extLst>
                </a:gridCol>
              </a:tblGrid>
              <a:tr h="284993">
                <a:tc>
                  <a:txBody>
                    <a:bodyPr/>
                    <a:lstStyle/>
                    <a:p>
                      <a:pPr algn="ctr" fontAlgn="ctr">
                        <a:defRPr lang="en-US" altLang="ko-KR" sz="900" b="0" i="0" u="none" strike="noStrike" kern="1200" baseline="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cs typeface="+mn-cs"/>
                        </a:defRPr>
                      </a:pPr>
                      <a:r>
                        <a:rPr lang="ko-KR" altLang="en-US" sz="900" b="0" i="0" u="none" strike="noStrike" kern="1200" baseline="0" dirty="0">
                          <a:ln>
                            <a:solidFill>
                              <a:srgbClr val="000000">
                                <a:lumMod val="50000"/>
                                <a:lumOff val="50000"/>
                                <a:alpha val="0"/>
                              </a:srgbClr>
                            </a:solidFill>
                          </a:ln>
                          <a:solidFill>
                            <a:schemeClr val="bg1"/>
                          </a:solidFill>
                          <a:latin typeface="KPMG Bold" panose="020B0803030202040204" pitchFamily="34" charset="0"/>
                          <a:ea typeface="+mj-ea"/>
                          <a:cs typeface="+mn-cs"/>
                        </a:rPr>
                        <a:t>구분</a:t>
                      </a:r>
                      <a:endParaRPr lang="en-US" altLang="ko-KR" sz="900" b="0" i="0" u="none" strike="noStrike" kern="1200" baseline="0" dirty="0">
                        <a:ln>
                          <a:solidFill>
                            <a:srgbClr val="000000">
                              <a:lumMod val="50000"/>
                              <a:lumOff val="50000"/>
                              <a:alpha val="0"/>
                            </a:srgbClr>
                          </a:solidFill>
                        </a:ln>
                        <a:solidFill>
                          <a:schemeClr val="bg1"/>
                        </a:solidFill>
                        <a:latin typeface="KPMG Bold" panose="020B0803030202040204" pitchFamily="34" charset="0"/>
                        <a:ea typeface="+mj-ea"/>
                        <a:cs typeface="+mn-cs"/>
                      </a:endParaRPr>
                    </a:p>
                  </a:txBody>
                  <a:tcPr marL="9525" marR="9525" marT="9525" marB="0" anchor="ctr">
                    <a:lnL w="1270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335CA4"/>
                    </a:solidFill>
                  </a:tcPr>
                </a:tc>
                <a:tc>
                  <a:txBody>
                    <a:bodyPr/>
                    <a:lstStyle/>
                    <a:p>
                      <a:pPr algn="ctr" fontAlgn="ctr">
                        <a:defRPr lang="en-US" altLang="ko-KR" sz="900" b="0" i="0" u="none" strike="noStrike" kern="1200" baseline="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cs typeface="+mn-cs"/>
                        </a:defRPr>
                      </a:pPr>
                      <a:r>
                        <a:rPr lang="en-US" altLang="ko-KR" sz="1200" b="0" i="0" u="none" strike="noStrike" kern="1200" baseline="0" dirty="0">
                          <a:ln>
                            <a:solidFill>
                              <a:srgbClr val="000000">
                                <a:lumMod val="50000"/>
                                <a:lumOff val="50000"/>
                                <a:alpha val="0"/>
                              </a:srgbClr>
                            </a:solidFill>
                          </a:ln>
                          <a:solidFill>
                            <a:schemeClr val="bg1"/>
                          </a:solidFill>
                          <a:latin typeface="KPMG Bold" panose="020B0803030202040204" pitchFamily="34" charset="0"/>
                          <a:ea typeface="+mj-ea"/>
                          <a:cs typeface="+mn-cs"/>
                        </a:rPr>
                        <a:t>2020</a:t>
                      </a:r>
                    </a:p>
                  </a:txBody>
                  <a:tcPr marL="9525" marR="9525" marT="9525"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335CA4"/>
                    </a:solidFill>
                  </a:tcPr>
                </a:tc>
                <a:tc>
                  <a:txBody>
                    <a:bodyPr/>
                    <a:lstStyle/>
                    <a:p>
                      <a:pPr algn="ctr" fontAlgn="ctr">
                        <a:defRPr lang="en-US" altLang="ko-KR" sz="900" b="0" i="0" u="none" strike="noStrike" kern="1200" baseline="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cs typeface="+mn-cs"/>
                        </a:defRPr>
                      </a:pPr>
                      <a:r>
                        <a:rPr lang="en-US" altLang="ko-KR" sz="1200" b="0" i="0" u="none" strike="noStrike" kern="1200" baseline="0" dirty="0">
                          <a:ln>
                            <a:solidFill>
                              <a:srgbClr val="000000">
                                <a:lumMod val="50000"/>
                                <a:lumOff val="50000"/>
                                <a:alpha val="0"/>
                              </a:srgbClr>
                            </a:solidFill>
                          </a:ln>
                          <a:solidFill>
                            <a:schemeClr val="bg1"/>
                          </a:solidFill>
                          <a:latin typeface="KPMG Bold" panose="020B0803030202040204" pitchFamily="34" charset="0"/>
                          <a:ea typeface="+mj-ea"/>
                          <a:cs typeface="+mn-cs"/>
                        </a:rPr>
                        <a:t>2021</a:t>
                      </a:r>
                    </a:p>
                  </a:txBody>
                  <a:tcPr marL="9525" marR="9525" marT="9525" marB="0" anchor="ctr">
                    <a:lnL w="635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335CA4"/>
                    </a:solidFill>
                  </a:tcPr>
                </a:tc>
                <a:extLst>
                  <a:ext uri="{0D108BD9-81ED-4DB2-BD59-A6C34878D82A}">
                    <a16:rowId xmlns:a16="http://schemas.microsoft.com/office/drawing/2014/main" val="3821544205"/>
                  </a:ext>
                </a:extLst>
              </a:tr>
              <a:tr h="284993">
                <a:tc>
                  <a:txBody>
                    <a:bodyPr/>
                    <a:lstStyle/>
                    <a:p>
                      <a:pPr algn="ctr" fontAlgn="ctr">
                        <a:defRPr lang="en-US" altLang="ko-KR" sz="900" b="0" i="0" u="none" strike="noStrike" kern="1200" baseline="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cs typeface="+mn-cs"/>
                        </a:defRPr>
                      </a:pPr>
                      <a:r>
                        <a:rPr lang="ko-KR" altLang="en-US" sz="900" b="0" i="0" u="none" strike="noStrike" kern="1200" baseline="0" dirty="0">
                          <a:ln>
                            <a:solidFill>
                              <a:srgbClr val="000000">
                                <a:lumMod val="50000"/>
                                <a:lumOff val="50000"/>
                                <a:alpha val="0"/>
                              </a:srgbClr>
                            </a:solidFill>
                          </a:ln>
                          <a:solidFill>
                            <a:schemeClr val="tx1">
                              <a:lumMod val="75000"/>
                              <a:lumOff val="25000"/>
                            </a:schemeClr>
                          </a:solidFill>
                          <a:latin typeface="KPMG Bold" panose="020B0803030202040204" pitchFamily="34" charset="0"/>
                          <a:ea typeface="KoPub돋움체 Medium" panose="00000600000000000000" pitchFamily="2" charset="-127"/>
                          <a:cs typeface="+mn-cs"/>
                        </a:rPr>
                        <a:t>총기여금</a:t>
                      </a:r>
                      <a:r>
                        <a:rPr lang="en-US" altLang="ko-KR" sz="900" b="0" i="0" u="none" strike="noStrike" kern="1200" baseline="0" dirty="0">
                          <a:ln>
                            <a:solidFill>
                              <a:srgbClr val="000000">
                                <a:lumMod val="50000"/>
                                <a:lumOff val="50000"/>
                                <a:alpha val="0"/>
                              </a:srgbClr>
                            </a:solidFill>
                          </a:ln>
                          <a:solidFill>
                            <a:schemeClr val="tx1">
                              <a:lumMod val="75000"/>
                              <a:lumOff val="25000"/>
                            </a:schemeClr>
                          </a:solidFill>
                          <a:latin typeface="KPMG Bold" panose="020B0803030202040204" pitchFamily="34" charset="0"/>
                          <a:ea typeface="KoPub돋움체 Medium" panose="00000600000000000000" pitchFamily="2" charset="-127"/>
                          <a:cs typeface="+mn-cs"/>
                        </a:rPr>
                        <a:t>(</a:t>
                      </a:r>
                      <a:r>
                        <a:rPr lang="ko-KR" altLang="en-US" sz="900" b="0" i="0" u="none" strike="noStrike" kern="1200" baseline="0" dirty="0">
                          <a:ln>
                            <a:solidFill>
                              <a:srgbClr val="000000">
                                <a:lumMod val="50000"/>
                                <a:lumOff val="50000"/>
                                <a:alpha val="0"/>
                              </a:srgbClr>
                            </a:solidFill>
                          </a:ln>
                          <a:solidFill>
                            <a:schemeClr val="tx1">
                              <a:lumMod val="75000"/>
                              <a:lumOff val="25000"/>
                            </a:schemeClr>
                          </a:solidFill>
                          <a:latin typeface="KPMG Bold" panose="020B0803030202040204" pitchFamily="34" charset="0"/>
                          <a:ea typeface="KoPub돋움체 Medium" panose="00000600000000000000" pitchFamily="2" charset="-127"/>
                          <a:cs typeface="+mn-cs"/>
                        </a:rPr>
                        <a:t>보험산업</a:t>
                      </a:r>
                      <a:r>
                        <a:rPr lang="en-US" altLang="ko-KR" sz="900" b="0" i="0" u="none" strike="noStrike" kern="1200" baseline="0" dirty="0">
                          <a:ln>
                            <a:solidFill>
                              <a:srgbClr val="000000">
                                <a:lumMod val="50000"/>
                                <a:lumOff val="50000"/>
                                <a:alpha val="0"/>
                              </a:srgbClr>
                            </a:solidFill>
                          </a:ln>
                          <a:solidFill>
                            <a:schemeClr val="tx1">
                              <a:lumMod val="75000"/>
                              <a:lumOff val="25000"/>
                            </a:schemeClr>
                          </a:solidFill>
                          <a:latin typeface="KPMG Bold" panose="020B0803030202040204" pitchFamily="34" charset="0"/>
                          <a:ea typeface="KoPub돋움체 Medium" panose="00000600000000000000" pitchFamily="2" charset="-127"/>
                          <a:cs typeface="+mn-cs"/>
                        </a:rPr>
                        <a:t> </a:t>
                      </a:r>
                      <a:r>
                        <a:rPr lang="ko-KR" altLang="en-US" sz="900" b="0" i="0" u="none" strike="noStrike" kern="1200" baseline="0" dirty="0">
                          <a:ln>
                            <a:solidFill>
                              <a:srgbClr val="000000">
                                <a:lumMod val="50000"/>
                                <a:lumOff val="50000"/>
                                <a:alpha val="0"/>
                              </a:srgbClr>
                            </a:solidFill>
                          </a:ln>
                          <a:solidFill>
                            <a:schemeClr val="tx1">
                              <a:lumMod val="75000"/>
                              <a:lumOff val="25000"/>
                            </a:schemeClr>
                          </a:solidFill>
                          <a:latin typeface="KPMG Bold" panose="020B0803030202040204" pitchFamily="34" charset="0"/>
                          <a:ea typeface="KoPub돋움체 Medium" panose="00000600000000000000" pitchFamily="2" charset="-127"/>
                          <a:cs typeface="+mn-cs"/>
                        </a:rPr>
                        <a:t>전체</a:t>
                      </a:r>
                      <a:r>
                        <a:rPr lang="en-US" altLang="ko-KR" sz="900" b="0" i="0" u="none" strike="noStrike" kern="1200" baseline="0" dirty="0">
                          <a:ln>
                            <a:solidFill>
                              <a:srgbClr val="000000">
                                <a:lumMod val="50000"/>
                                <a:lumOff val="50000"/>
                                <a:alpha val="0"/>
                              </a:srgbClr>
                            </a:solidFill>
                          </a:ln>
                          <a:solidFill>
                            <a:schemeClr val="tx1">
                              <a:lumMod val="75000"/>
                              <a:lumOff val="25000"/>
                            </a:schemeClr>
                          </a:solidFill>
                          <a:latin typeface="KPMG Bold" panose="020B0803030202040204" pitchFamily="34" charset="0"/>
                          <a:ea typeface="KoPub돋움체 Medium" panose="00000600000000000000" pitchFamily="2" charset="-127"/>
                          <a:cs typeface="+mn-cs"/>
                        </a:rPr>
                        <a:t>)</a:t>
                      </a:r>
                      <a:endParaRPr lang="ko-KR" altLang="en-US" sz="900" b="0" i="0" u="none" strike="noStrike" kern="1200" baseline="0" dirty="0">
                        <a:ln>
                          <a:solidFill>
                            <a:srgbClr val="000000">
                              <a:lumMod val="50000"/>
                              <a:lumOff val="50000"/>
                              <a:alpha val="0"/>
                            </a:srgbClr>
                          </a:solidFill>
                        </a:ln>
                        <a:solidFill>
                          <a:schemeClr val="tx1">
                            <a:lumMod val="75000"/>
                            <a:lumOff val="25000"/>
                          </a:schemeClr>
                        </a:solidFill>
                        <a:latin typeface="KPMG Bold" panose="020B0803030202040204" pitchFamily="34" charset="0"/>
                        <a:ea typeface="KoPub돋움체 Medium" panose="00000600000000000000" pitchFamily="2" charset="-127"/>
                        <a:cs typeface="+mn-cs"/>
                      </a:endParaRPr>
                    </a:p>
                  </a:txBody>
                  <a:tcPr marL="9525" marR="9525" marT="9525" marB="0" anchor="ctr">
                    <a:lnL w="12700" cap="flat" cmpd="sng" algn="ctr">
                      <a:solidFill>
                        <a:schemeClr val="bg1"/>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chemeClr val="bg1"/>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r" fontAlgn="ctr"/>
                      <a:r>
                        <a:rPr lang="en-US" altLang="ko-KR" sz="1200" b="0" i="0" u="none" strike="noStrike" kern="1200" baseline="0" dirty="0">
                          <a:ln>
                            <a:solidFill>
                              <a:srgbClr val="000000">
                                <a:lumMod val="50000"/>
                                <a:lumOff val="50000"/>
                                <a:alpha val="0"/>
                              </a:srgbClr>
                            </a:solidFill>
                          </a:ln>
                          <a:solidFill>
                            <a:schemeClr val="tx1">
                              <a:lumMod val="75000"/>
                              <a:lumOff val="25000"/>
                            </a:schemeClr>
                          </a:solidFill>
                          <a:latin typeface="KPMG Bold" panose="020B0803030202040204" pitchFamily="34" charset="0"/>
                          <a:ea typeface="KoPub돋움체 Medium" panose="00000600000000000000" pitchFamily="2" charset="-127"/>
                          <a:cs typeface="+mn-cs"/>
                        </a:rPr>
                        <a:t>185.8</a:t>
                      </a:r>
                    </a:p>
                  </a:txBody>
                  <a:tcPr marL="9525" marR="108000" marT="9525"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chemeClr val="bg1"/>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r" fontAlgn="ctr"/>
                      <a:r>
                        <a:rPr lang="en-US" altLang="ko-KR" sz="1200" b="0" i="0" u="none" strike="noStrike" kern="1200" baseline="0">
                          <a:ln>
                            <a:solidFill>
                              <a:srgbClr val="000000">
                                <a:lumMod val="50000"/>
                                <a:lumOff val="50000"/>
                                <a:alpha val="0"/>
                              </a:srgbClr>
                            </a:solidFill>
                          </a:ln>
                          <a:solidFill>
                            <a:schemeClr val="tx1">
                              <a:lumMod val="75000"/>
                              <a:lumOff val="25000"/>
                            </a:schemeClr>
                          </a:solidFill>
                          <a:latin typeface="KPMG Bold" panose="020B0803030202040204" pitchFamily="34" charset="0"/>
                          <a:ea typeface="KoPub돋움체 Medium" panose="00000600000000000000" pitchFamily="2" charset="-127"/>
                          <a:cs typeface="+mn-cs"/>
                        </a:rPr>
                        <a:t>204.8</a:t>
                      </a:r>
                    </a:p>
                  </a:txBody>
                  <a:tcPr marL="9525" marR="108000" marT="9525" marB="0" anchor="ctr">
                    <a:lnL w="6350" cap="flat" cmpd="sng" algn="ctr">
                      <a:solidFill>
                        <a:schemeClr val="bg1">
                          <a:lumMod val="7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760129623"/>
                  </a:ext>
                </a:extLst>
              </a:tr>
              <a:tr h="284993">
                <a:tc>
                  <a:txBody>
                    <a:bodyPr/>
                    <a:lstStyle/>
                    <a:p>
                      <a:pPr algn="ctr" fontAlgn="ctr">
                        <a:defRPr lang="en-US" altLang="ko-KR" sz="900" b="0" i="0" u="none" strike="noStrike" kern="1200" baseline="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cs typeface="+mn-cs"/>
                        </a:defRPr>
                      </a:pPr>
                      <a:r>
                        <a:rPr lang="ko-KR" altLang="en-US" sz="900" b="0" i="0" u="none" strike="noStrike" kern="1200" baseline="0" dirty="0">
                          <a:ln>
                            <a:solidFill>
                              <a:srgbClr val="000000">
                                <a:lumMod val="50000"/>
                                <a:lumOff val="50000"/>
                                <a:alpha val="0"/>
                              </a:srgbClr>
                            </a:solidFill>
                          </a:ln>
                          <a:solidFill>
                            <a:schemeClr val="tx1">
                              <a:lumMod val="75000"/>
                              <a:lumOff val="25000"/>
                            </a:schemeClr>
                          </a:solidFill>
                          <a:latin typeface="KPMG Bold" panose="020B0803030202040204" pitchFamily="34" charset="0"/>
                          <a:ea typeface="KoPub돋움체 Medium" panose="00000600000000000000" pitchFamily="2" charset="-127"/>
                          <a:cs typeface="+mn-cs"/>
                        </a:rPr>
                        <a:t>총기여금</a:t>
                      </a:r>
                      <a:r>
                        <a:rPr lang="en-US" altLang="ko-KR" sz="900" b="0" i="0" u="none" strike="noStrike" kern="1200" baseline="0" dirty="0">
                          <a:ln>
                            <a:solidFill>
                              <a:srgbClr val="000000">
                                <a:lumMod val="50000"/>
                                <a:lumOff val="50000"/>
                                <a:alpha val="0"/>
                              </a:srgbClr>
                            </a:solidFill>
                          </a:ln>
                          <a:solidFill>
                            <a:schemeClr val="tx1">
                              <a:lumMod val="75000"/>
                              <a:lumOff val="25000"/>
                            </a:schemeClr>
                          </a:solidFill>
                          <a:latin typeface="KPMG Bold" panose="020B0803030202040204" pitchFamily="34" charset="0"/>
                          <a:ea typeface="KoPub돋움체 Medium" panose="00000600000000000000" pitchFamily="2" charset="-127"/>
                          <a:cs typeface="+mn-cs"/>
                        </a:rPr>
                        <a:t>(</a:t>
                      </a:r>
                      <a:r>
                        <a:rPr lang="ko-KR" altLang="en-US" sz="900" b="0" i="0" u="none" strike="noStrike" kern="1200" baseline="0" dirty="0" err="1">
                          <a:ln>
                            <a:solidFill>
                              <a:srgbClr val="000000">
                                <a:lumMod val="50000"/>
                                <a:lumOff val="50000"/>
                                <a:alpha val="0"/>
                              </a:srgbClr>
                            </a:solidFill>
                          </a:ln>
                          <a:solidFill>
                            <a:schemeClr val="tx1">
                              <a:lumMod val="75000"/>
                              <a:lumOff val="25000"/>
                            </a:schemeClr>
                          </a:solidFill>
                          <a:latin typeface="KPMG Bold" panose="020B0803030202040204" pitchFamily="34" charset="0"/>
                          <a:ea typeface="KoPub돋움체 Medium" panose="00000600000000000000" pitchFamily="2" charset="-127"/>
                          <a:cs typeface="+mn-cs"/>
                        </a:rPr>
                        <a:t>샤리아</a:t>
                      </a:r>
                      <a:r>
                        <a:rPr lang="en-US" altLang="ko-KR" sz="900" b="0" i="0" u="none" strike="noStrike" kern="1200" baseline="0" dirty="0">
                          <a:ln>
                            <a:solidFill>
                              <a:srgbClr val="000000">
                                <a:lumMod val="50000"/>
                                <a:lumOff val="50000"/>
                                <a:alpha val="0"/>
                              </a:srgbClr>
                            </a:solidFill>
                          </a:ln>
                          <a:solidFill>
                            <a:schemeClr val="tx1">
                              <a:lumMod val="75000"/>
                              <a:lumOff val="25000"/>
                            </a:schemeClr>
                          </a:solidFill>
                          <a:latin typeface="KPMG Bold" panose="020B0803030202040204" pitchFamily="34" charset="0"/>
                          <a:ea typeface="KoPub돋움체 Medium" panose="00000600000000000000" pitchFamily="2" charset="-127"/>
                          <a:cs typeface="+mn-cs"/>
                        </a:rPr>
                        <a:t>)</a:t>
                      </a:r>
                      <a:endParaRPr lang="ko-KR" altLang="en-US" sz="900" b="0" i="0" u="none" strike="noStrike" kern="1200" baseline="0" dirty="0">
                        <a:ln>
                          <a:solidFill>
                            <a:srgbClr val="000000">
                              <a:lumMod val="50000"/>
                              <a:lumOff val="50000"/>
                              <a:alpha val="0"/>
                            </a:srgbClr>
                          </a:solidFill>
                        </a:ln>
                        <a:solidFill>
                          <a:schemeClr val="tx1">
                            <a:lumMod val="75000"/>
                            <a:lumOff val="25000"/>
                          </a:schemeClr>
                        </a:solidFill>
                        <a:latin typeface="KPMG Bold" panose="020B0803030202040204" pitchFamily="34" charset="0"/>
                        <a:ea typeface="KoPub돋움체 Medium" panose="00000600000000000000" pitchFamily="2" charset="-127"/>
                        <a:cs typeface="+mn-cs"/>
                      </a:endParaRPr>
                    </a:p>
                  </a:txBody>
                  <a:tcPr marL="9525" marR="9525" marT="9525" marB="0" anchor="ctr">
                    <a:lnL w="12700" cap="flat" cmpd="sng" algn="ctr">
                      <a:solidFill>
                        <a:schemeClr val="bg1"/>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r" fontAlgn="ctr"/>
                      <a:r>
                        <a:rPr lang="en-US" altLang="ko-KR" sz="1200" b="0" i="0" u="none" strike="noStrike" kern="1200" baseline="0" dirty="0">
                          <a:ln>
                            <a:solidFill>
                              <a:srgbClr val="000000">
                                <a:lumMod val="50000"/>
                                <a:lumOff val="50000"/>
                                <a:alpha val="0"/>
                              </a:srgbClr>
                            </a:solidFill>
                          </a:ln>
                          <a:solidFill>
                            <a:schemeClr val="tx1">
                              <a:lumMod val="75000"/>
                              <a:lumOff val="25000"/>
                            </a:schemeClr>
                          </a:solidFill>
                          <a:latin typeface="KPMG Bold" panose="020B0803030202040204" pitchFamily="34" charset="0"/>
                          <a:ea typeface="KoPub돋움체 Medium" panose="00000600000000000000" pitchFamily="2" charset="-127"/>
                          <a:cs typeface="+mn-cs"/>
                        </a:rPr>
                        <a:t>15.0</a:t>
                      </a:r>
                    </a:p>
                  </a:txBody>
                  <a:tcPr marL="9525" marR="108000" marT="9525"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r" fontAlgn="ctr"/>
                      <a:r>
                        <a:rPr lang="en-US" altLang="ko-KR" sz="1200" b="0" i="0" u="none" strike="noStrike" kern="1200" baseline="0" dirty="0">
                          <a:ln>
                            <a:solidFill>
                              <a:srgbClr val="000000">
                                <a:lumMod val="50000"/>
                                <a:lumOff val="50000"/>
                                <a:alpha val="0"/>
                              </a:srgbClr>
                            </a:solidFill>
                          </a:ln>
                          <a:solidFill>
                            <a:schemeClr val="tx1">
                              <a:lumMod val="75000"/>
                              <a:lumOff val="25000"/>
                            </a:schemeClr>
                          </a:solidFill>
                          <a:latin typeface="KPMG Bold" panose="020B0803030202040204" pitchFamily="34" charset="0"/>
                          <a:ea typeface="KoPub돋움체 Medium" panose="00000600000000000000" pitchFamily="2" charset="-127"/>
                          <a:cs typeface="+mn-cs"/>
                        </a:rPr>
                        <a:t>20.7</a:t>
                      </a:r>
                    </a:p>
                  </a:txBody>
                  <a:tcPr marL="9525" marR="108000" marT="9525" marB="0" anchor="ctr">
                    <a:lnL w="6350" cap="flat" cmpd="sng" algn="ctr">
                      <a:solidFill>
                        <a:schemeClr val="bg1">
                          <a:lumMod val="7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306464504"/>
                  </a:ext>
                </a:extLst>
              </a:tr>
              <a:tr h="284993">
                <a:tc>
                  <a:txBody>
                    <a:bodyPr/>
                    <a:lstStyle/>
                    <a:p>
                      <a:pPr algn="ctr" fontAlgn="ctr">
                        <a:defRPr lang="en-US" altLang="ko-KR" sz="900" b="0" i="0" u="none" strike="noStrike" kern="1200" baseline="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cs typeface="+mn-cs"/>
                        </a:defRPr>
                      </a:pPr>
                      <a:r>
                        <a:rPr lang="ko-KR" altLang="en-US" sz="900" b="1" i="0" u="none" strike="noStrike" kern="1200" baseline="0" dirty="0">
                          <a:ln>
                            <a:solidFill>
                              <a:srgbClr val="000000">
                                <a:lumMod val="50000"/>
                                <a:lumOff val="50000"/>
                                <a:alpha val="0"/>
                              </a:srgbClr>
                            </a:solidFill>
                          </a:ln>
                          <a:solidFill>
                            <a:schemeClr val="tx2"/>
                          </a:solidFill>
                          <a:latin typeface="KPMG Bold" panose="020B0803030202040204" pitchFamily="34" charset="0"/>
                          <a:ea typeface="KoPub돋움체 Medium" panose="00000600000000000000" pitchFamily="2" charset="-127"/>
                          <a:cs typeface="+mn-cs"/>
                        </a:rPr>
                        <a:t>총기여금 </a:t>
                      </a:r>
                      <a:r>
                        <a:rPr lang="ko-KR" altLang="en-US" sz="900" b="1" i="0" u="none" strike="noStrike" kern="1200" baseline="0" dirty="0" err="1">
                          <a:ln>
                            <a:solidFill>
                              <a:srgbClr val="000000">
                                <a:lumMod val="50000"/>
                                <a:lumOff val="50000"/>
                                <a:alpha val="0"/>
                              </a:srgbClr>
                            </a:solidFill>
                          </a:ln>
                          <a:solidFill>
                            <a:schemeClr val="tx2"/>
                          </a:solidFill>
                          <a:latin typeface="KPMG Bold" panose="020B0803030202040204" pitchFamily="34" charset="0"/>
                          <a:ea typeface="KoPub돋움체 Medium" panose="00000600000000000000" pitchFamily="2" charset="-127"/>
                          <a:cs typeface="+mn-cs"/>
                        </a:rPr>
                        <a:t>샤리아</a:t>
                      </a:r>
                      <a:r>
                        <a:rPr lang="ko-KR" altLang="en-US" sz="900" b="1" i="0" u="none" strike="noStrike" kern="1200" baseline="0" dirty="0">
                          <a:ln>
                            <a:solidFill>
                              <a:srgbClr val="000000">
                                <a:lumMod val="50000"/>
                                <a:lumOff val="50000"/>
                                <a:alpha val="0"/>
                              </a:srgbClr>
                            </a:solidFill>
                          </a:ln>
                          <a:solidFill>
                            <a:schemeClr val="tx2"/>
                          </a:solidFill>
                          <a:latin typeface="KPMG Bold" panose="020B0803030202040204" pitchFamily="34" charset="0"/>
                          <a:ea typeface="KoPub돋움체 Medium" panose="00000600000000000000" pitchFamily="2" charset="-127"/>
                          <a:cs typeface="+mn-cs"/>
                        </a:rPr>
                        <a:t> 점유율</a:t>
                      </a:r>
                    </a:p>
                  </a:txBody>
                  <a:tcPr marL="9525" marR="9525" marT="9525" marB="0" anchor="ctr">
                    <a:lnL w="12700" cap="flat" cmpd="sng" algn="ctr">
                      <a:solidFill>
                        <a:schemeClr val="bg1"/>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CCD6E8"/>
                    </a:solidFill>
                  </a:tcPr>
                </a:tc>
                <a:tc>
                  <a:txBody>
                    <a:bodyPr/>
                    <a:lstStyle/>
                    <a:p>
                      <a:pPr algn="r" fontAlgn="ctr"/>
                      <a:r>
                        <a:rPr lang="en-US" altLang="ko-KR" sz="1200" b="1" i="0" u="none" strike="noStrike" kern="1200" baseline="0" dirty="0">
                          <a:ln>
                            <a:solidFill>
                              <a:srgbClr val="000000">
                                <a:lumMod val="50000"/>
                                <a:lumOff val="50000"/>
                                <a:alpha val="0"/>
                              </a:srgbClr>
                            </a:solidFill>
                          </a:ln>
                          <a:solidFill>
                            <a:schemeClr val="tx2"/>
                          </a:solidFill>
                          <a:latin typeface="KPMG Bold" panose="020B0803030202040204" pitchFamily="34" charset="0"/>
                          <a:ea typeface="KoPub돋움체 Medium" panose="00000600000000000000" pitchFamily="2" charset="-127"/>
                          <a:cs typeface="+mn-cs"/>
                        </a:rPr>
                        <a:t>8.1%</a:t>
                      </a:r>
                    </a:p>
                  </a:txBody>
                  <a:tcPr marL="9525" marR="108000" marT="9525"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CCD6E8"/>
                    </a:solidFill>
                  </a:tcPr>
                </a:tc>
                <a:tc>
                  <a:txBody>
                    <a:bodyPr/>
                    <a:lstStyle/>
                    <a:p>
                      <a:pPr algn="r" fontAlgn="ctr"/>
                      <a:r>
                        <a:rPr lang="en-US" altLang="ko-KR" sz="1200" b="1" i="0" u="none" strike="noStrike" kern="1200" baseline="0" dirty="0">
                          <a:ln>
                            <a:solidFill>
                              <a:srgbClr val="000000">
                                <a:lumMod val="50000"/>
                                <a:lumOff val="50000"/>
                                <a:alpha val="0"/>
                              </a:srgbClr>
                            </a:solidFill>
                          </a:ln>
                          <a:solidFill>
                            <a:schemeClr val="tx2"/>
                          </a:solidFill>
                          <a:latin typeface="KPMG Bold" panose="020B0803030202040204" pitchFamily="34" charset="0"/>
                          <a:ea typeface="KoPub돋움체 Medium" panose="00000600000000000000" pitchFamily="2" charset="-127"/>
                          <a:cs typeface="+mn-cs"/>
                        </a:rPr>
                        <a:t>10.1%</a:t>
                      </a:r>
                    </a:p>
                  </a:txBody>
                  <a:tcPr marL="9525" marR="108000" marT="9525" marB="0" anchor="ctr">
                    <a:lnL w="6350" cap="flat" cmpd="sng" algn="ctr">
                      <a:solidFill>
                        <a:schemeClr val="bg1">
                          <a:lumMod val="7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CCD6E8"/>
                    </a:solidFill>
                  </a:tcPr>
                </a:tc>
                <a:extLst>
                  <a:ext uri="{0D108BD9-81ED-4DB2-BD59-A6C34878D82A}">
                    <a16:rowId xmlns:a16="http://schemas.microsoft.com/office/drawing/2014/main" val="2733613448"/>
                  </a:ext>
                </a:extLst>
              </a:tr>
              <a:tr h="284993">
                <a:tc>
                  <a:txBody>
                    <a:bodyPr/>
                    <a:lstStyle/>
                    <a:p>
                      <a:pPr algn="ctr" fontAlgn="ctr">
                        <a:defRPr lang="en-US" altLang="ko-KR" sz="900" b="0" i="0" u="none" strike="noStrike" kern="1200" baseline="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cs typeface="+mn-cs"/>
                        </a:defRPr>
                      </a:pPr>
                      <a:r>
                        <a:rPr lang="ko-KR" altLang="en-US" sz="900" b="0" i="0" u="none" strike="noStrike" kern="1200" baseline="0" dirty="0">
                          <a:ln>
                            <a:solidFill>
                              <a:srgbClr val="000000">
                                <a:lumMod val="50000"/>
                                <a:lumOff val="50000"/>
                                <a:alpha val="0"/>
                              </a:srgbClr>
                            </a:solidFill>
                          </a:ln>
                          <a:solidFill>
                            <a:schemeClr val="tx1">
                              <a:lumMod val="75000"/>
                              <a:lumOff val="25000"/>
                            </a:schemeClr>
                          </a:solidFill>
                          <a:latin typeface="KPMG Bold" panose="020B0803030202040204" pitchFamily="34" charset="0"/>
                          <a:ea typeface="KoPub돋움체 Medium" panose="00000600000000000000" pitchFamily="2" charset="-127"/>
                          <a:cs typeface="+mn-cs"/>
                        </a:rPr>
                        <a:t>총청구금</a:t>
                      </a:r>
                      <a:r>
                        <a:rPr lang="en-US" altLang="ko-KR" sz="900" b="0" i="0" u="none" strike="noStrike" kern="1200" baseline="0" dirty="0">
                          <a:ln>
                            <a:solidFill>
                              <a:srgbClr val="000000">
                                <a:lumMod val="50000"/>
                                <a:lumOff val="50000"/>
                                <a:alpha val="0"/>
                              </a:srgbClr>
                            </a:solidFill>
                          </a:ln>
                          <a:solidFill>
                            <a:schemeClr val="tx1">
                              <a:lumMod val="75000"/>
                              <a:lumOff val="25000"/>
                            </a:schemeClr>
                          </a:solidFill>
                          <a:latin typeface="KPMG Bold" panose="020B0803030202040204" pitchFamily="34" charset="0"/>
                          <a:ea typeface="KoPub돋움체 Medium" panose="00000600000000000000" pitchFamily="2" charset="-127"/>
                          <a:cs typeface="+mn-cs"/>
                        </a:rPr>
                        <a:t>(</a:t>
                      </a:r>
                      <a:r>
                        <a:rPr lang="ko-KR" altLang="en-US" sz="900" b="0" i="0" u="none" strike="noStrike" kern="1200" baseline="0" dirty="0">
                          <a:ln>
                            <a:solidFill>
                              <a:srgbClr val="000000">
                                <a:lumMod val="50000"/>
                                <a:lumOff val="50000"/>
                                <a:alpha val="0"/>
                              </a:srgbClr>
                            </a:solidFill>
                          </a:ln>
                          <a:solidFill>
                            <a:schemeClr val="tx1">
                              <a:lumMod val="75000"/>
                              <a:lumOff val="25000"/>
                            </a:schemeClr>
                          </a:solidFill>
                          <a:latin typeface="KPMG Bold" panose="020B0803030202040204" pitchFamily="34" charset="0"/>
                          <a:ea typeface="KoPub돋움체 Medium" panose="00000600000000000000" pitchFamily="2" charset="-127"/>
                          <a:cs typeface="+mn-cs"/>
                        </a:rPr>
                        <a:t>보험산업 전체</a:t>
                      </a:r>
                      <a:r>
                        <a:rPr lang="en-US" altLang="ko-KR" sz="900" b="0" i="0" u="none" strike="noStrike" kern="1200" baseline="0" dirty="0">
                          <a:ln>
                            <a:solidFill>
                              <a:srgbClr val="000000">
                                <a:lumMod val="50000"/>
                                <a:lumOff val="50000"/>
                                <a:alpha val="0"/>
                              </a:srgbClr>
                            </a:solidFill>
                          </a:ln>
                          <a:solidFill>
                            <a:schemeClr val="tx1">
                              <a:lumMod val="75000"/>
                              <a:lumOff val="25000"/>
                            </a:schemeClr>
                          </a:solidFill>
                          <a:latin typeface="KPMG Bold" panose="020B0803030202040204" pitchFamily="34" charset="0"/>
                          <a:ea typeface="KoPub돋움체 Medium" panose="00000600000000000000" pitchFamily="2" charset="-127"/>
                          <a:cs typeface="+mn-cs"/>
                        </a:rPr>
                        <a:t>)</a:t>
                      </a:r>
                      <a:endParaRPr lang="ko-KR" altLang="en-US" sz="900" b="0" i="0" u="none" strike="noStrike" kern="1200" baseline="0" dirty="0">
                        <a:ln>
                          <a:solidFill>
                            <a:srgbClr val="000000">
                              <a:lumMod val="50000"/>
                              <a:lumOff val="50000"/>
                              <a:alpha val="0"/>
                            </a:srgbClr>
                          </a:solidFill>
                        </a:ln>
                        <a:solidFill>
                          <a:schemeClr val="tx1">
                            <a:lumMod val="75000"/>
                            <a:lumOff val="25000"/>
                          </a:schemeClr>
                        </a:solidFill>
                        <a:latin typeface="KPMG Bold" panose="020B0803030202040204" pitchFamily="34" charset="0"/>
                        <a:ea typeface="KoPub돋움체 Medium" panose="00000600000000000000" pitchFamily="2" charset="-127"/>
                        <a:cs typeface="+mn-cs"/>
                      </a:endParaRPr>
                    </a:p>
                  </a:txBody>
                  <a:tcPr marL="9525" marR="9525" marT="9525" marB="0" anchor="ctr">
                    <a:lnL w="12700" cap="flat" cmpd="sng" algn="ctr">
                      <a:solidFill>
                        <a:schemeClr val="bg1"/>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r" fontAlgn="ctr"/>
                      <a:r>
                        <a:rPr lang="en-US" altLang="ko-KR" sz="1200" b="0" i="0" u="none" strike="noStrike" kern="1200" baseline="0" dirty="0">
                          <a:ln>
                            <a:solidFill>
                              <a:srgbClr val="000000">
                                <a:lumMod val="50000"/>
                                <a:lumOff val="50000"/>
                                <a:alpha val="0"/>
                              </a:srgbClr>
                            </a:solidFill>
                          </a:ln>
                          <a:solidFill>
                            <a:schemeClr val="tx1">
                              <a:lumMod val="75000"/>
                              <a:lumOff val="25000"/>
                            </a:schemeClr>
                          </a:solidFill>
                          <a:latin typeface="KPMG Bold" panose="020B0803030202040204" pitchFamily="34" charset="0"/>
                          <a:ea typeface="KoPub돋움체 Medium" panose="00000600000000000000" pitchFamily="2" charset="-127"/>
                          <a:cs typeface="+mn-cs"/>
                        </a:rPr>
                        <a:t>152.9</a:t>
                      </a:r>
                    </a:p>
                  </a:txBody>
                  <a:tcPr marL="9525" marR="108000" marT="9525"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r" fontAlgn="ctr"/>
                      <a:r>
                        <a:rPr lang="en-US" altLang="ko-KR" sz="1200" b="0" i="0" u="none" strike="noStrike" kern="1200" baseline="0" dirty="0">
                          <a:ln>
                            <a:solidFill>
                              <a:srgbClr val="000000">
                                <a:lumMod val="50000"/>
                                <a:lumOff val="50000"/>
                                <a:alpha val="0"/>
                              </a:srgbClr>
                            </a:solidFill>
                          </a:ln>
                          <a:solidFill>
                            <a:schemeClr val="tx1">
                              <a:lumMod val="75000"/>
                              <a:lumOff val="25000"/>
                            </a:schemeClr>
                          </a:solidFill>
                          <a:latin typeface="KPMG Bold" panose="020B0803030202040204" pitchFamily="34" charset="0"/>
                          <a:ea typeface="KoPub돋움체 Medium" panose="00000600000000000000" pitchFamily="2" charset="-127"/>
                          <a:cs typeface="+mn-cs"/>
                        </a:rPr>
                        <a:t>178.9</a:t>
                      </a:r>
                    </a:p>
                  </a:txBody>
                  <a:tcPr marL="9525" marR="108000" marT="9525" marB="0" anchor="ctr">
                    <a:lnL w="6350" cap="flat" cmpd="sng" algn="ctr">
                      <a:solidFill>
                        <a:schemeClr val="bg1">
                          <a:lumMod val="7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223267067"/>
                  </a:ext>
                </a:extLst>
              </a:tr>
              <a:tr h="284993">
                <a:tc>
                  <a:txBody>
                    <a:bodyPr/>
                    <a:lstStyle/>
                    <a:p>
                      <a:pPr algn="ctr" fontAlgn="ctr">
                        <a:defRPr lang="en-US" altLang="ko-KR" sz="900" b="0" i="0" u="none" strike="noStrike" kern="1200" baseline="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cs typeface="+mn-cs"/>
                        </a:defRPr>
                      </a:pPr>
                      <a:r>
                        <a:rPr lang="ko-KR" altLang="en-US" sz="900" b="0" i="0" u="none" strike="noStrike" kern="1200" baseline="0" dirty="0">
                          <a:ln>
                            <a:solidFill>
                              <a:srgbClr val="000000">
                                <a:lumMod val="50000"/>
                                <a:lumOff val="50000"/>
                                <a:alpha val="0"/>
                              </a:srgbClr>
                            </a:solidFill>
                          </a:ln>
                          <a:solidFill>
                            <a:schemeClr val="tx1">
                              <a:lumMod val="75000"/>
                              <a:lumOff val="25000"/>
                            </a:schemeClr>
                          </a:solidFill>
                          <a:latin typeface="KPMG Bold" panose="020B0803030202040204" pitchFamily="34" charset="0"/>
                          <a:ea typeface="KoPub돋움체 Medium" panose="00000600000000000000" pitchFamily="2" charset="-127"/>
                          <a:cs typeface="+mn-cs"/>
                        </a:rPr>
                        <a:t>총청구금</a:t>
                      </a:r>
                      <a:r>
                        <a:rPr lang="en-US" altLang="ko-KR" sz="900" b="0" i="0" u="none" strike="noStrike" kern="1200" baseline="0" dirty="0">
                          <a:ln>
                            <a:solidFill>
                              <a:srgbClr val="000000">
                                <a:lumMod val="50000"/>
                                <a:lumOff val="50000"/>
                                <a:alpha val="0"/>
                              </a:srgbClr>
                            </a:solidFill>
                          </a:ln>
                          <a:solidFill>
                            <a:schemeClr val="tx1">
                              <a:lumMod val="75000"/>
                              <a:lumOff val="25000"/>
                            </a:schemeClr>
                          </a:solidFill>
                          <a:latin typeface="KPMG Bold" panose="020B0803030202040204" pitchFamily="34" charset="0"/>
                          <a:ea typeface="KoPub돋움체 Medium" panose="00000600000000000000" pitchFamily="2" charset="-127"/>
                          <a:cs typeface="+mn-cs"/>
                        </a:rPr>
                        <a:t>(</a:t>
                      </a:r>
                      <a:r>
                        <a:rPr lang="ko-KR" altLang="en-US" sz="900" b="0" i="0" u="none" strike="noStrike" kern="1200" baseline="0" dirty="0">
                          <a:ln>
                            <a:solidFill>
                              <a:srgbClr val="000000">
                                <a:lumMod val="50000"/>
                                <a:lumOff val="50000"/>
                                <a:alpha val="0"/>
                              </a:srgbClr>
                            </a:solidFill>
                          </a:ln>
                          <a:solidFill>
                            <a:schemeClr val="tx1">
                              <a:lumMod val="75000"/>
                              <a:lumOff val="25000"/>
                            </a:schemeClr>
                          </a:solidFill>
                          <a:latin typeface="KPMG Bold" panose="020B0803030202040204" pitchFamily="34" charset="0"/>
                          <a:ea typeface="KoPub돋움체 Medium" panose="00000600000000000000" pitchFamily="2" charset="-127"/>
                          <a:cs typeface="+mn-cs"/>
                        </a:rPr>
                        <a:t>시리야</a:t>
                      </a:r>
                      <a:r>
                        <a:rPr lang="en-US" altLang="ko-KR" sz="900" b="0" i="0" u="none" strike="noStrike" kern="1200" baseline="0" dirty="0">
                          <a:ln>
                            <a:solidFill>
                              <a:srgbClr val="000000">
                                <a:lumMod val="50000"/>
                                <a:lumOff val="50000"/>
                                <a:alpha val="0"/>
                              </a:srgbClr>
                            </a:solidFill>
                          </a:ln>
                          <a:solidFill>
                            <a:schemeClr val="tx1">
                              <a:lumMod val="75000"/>
                              <a:lumOff val="25000"/>
                            </a:schemeClr>
                          </a:solidFill>
                          <a:latin typeface="KPMG Bold" panose="020B0803030202040204" pitchFamily="34" charset="0"/>
                          <a:ea typeface="KoPub돋움체 Medium" panose="00000600000000000000" pitchFamily="2" charset="-127"/>
                          <a:cs typeface="+mn-cs"/>
                        </a:rPr>
                        <a:t>)</a:t>
                      </a:r>
                      <a:endParaRPr lang="ko-KR" altLang="en-US" sz="900" b="0" i="0" u="none" strike="noStrike" kern="1200" baseline="0" dirty="0">
                        <a:ln>
                          <a:solidFill>
                            <a:srgbClr val="000000">
                              <a:lumMod val="50000"/>
                              <a:lumOff val="50000"/>
                              <a:alpha val="0"/>
                            </a:srgbClr>
                          </a:solidFill>
                        </a:ln>
                        <a:solidFill>
                          <a:schemeClr val="tx1">
                            <a:lumMod val="75000"/>
                            <a:lumOff val="25000"/>
                          </a:schemeClr>
                        </a:solidFill>
                        <a:latin typeface="KPMG Bold" panose="020B0803030202040204" pitchFamily="34" charset="0"/>
                        <a:ea typeface="KoPub돋움체 Medium" panose="00000600000000000000" pitchFamily="2" charset="-127"/>
                        <a:cs typeface="+mn-cs"/>
                      </a:endParaRPr>
                    </a:p>
                  </a:txBody>
                  <a:tcPr marL="9525" marR="9525" marT="9525" marB="0" anchor="ctr">
                    <a:lnL w="12700" cap="flat" cmpd="sng" algn="ctr">
                      <a:solidFill>
                        <a:schemeClr val="bg1"/>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r" fontAlgn="ctr"/>
                      <a:r>
                        <a:rPr lang="en-US" altLang="ko-KR" sz="1200" b="0" i="0" u="none" strike="noStrike" kern="1200" baseline="0" dirty="0">
                          <a:ln>
                            <a:solidFill>
                              <a:srgbClr val="000000">
                                <a:lumMod val="50000"/>
                                <a:lumOff val="50000"/>
                                <a:alpha val="0"/>
                              </a:srgbClr>
                            </a:solidFill>
                          </a:ln>
                          <a:solidFill>
                            <a:schemeClr val="tx1">
                              <a:lumMod val="75000"/>
                              <a:lumOff val="25000"/>
                            </a:schemeClr>
                          </a:solidFill>
                          <a:latin typeface="KPMG Bold" panose="020B0803030202040204" pitchFamily="34" charset="0"/>
                          <a:ea typeface="KoPub돋움체 Medium" panose="00000600000000000000" pitchFamily="2" charset="-127"/>
                          <a:cs typeface="+mn-cs"/>
                        </a:rPr>
                        <a:t>11.6</a:t>
                      </a:r>
                    </a:p>
                  </a:txBody>
                  <a:tcPr marL="9525" marR="108000" marT="9525"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r" fontAlgn="ctr"/>
                      <a:r>
                        <a:rPr lang="en-US" altLang="ko-KR" sz="1200" b="0" i="0" u="none" strike="noStrike" kern="1200" baseline="0" dirty="0">
                          <a:ln>
                            <a:solidFill>
                              <a:srgbClr val="000000">
                                <a:lumMod val="50000"/>
                                <a:lumOff val="50000"/>
                                <a:alpha val="0"/>
                              </a:srgbClr>
                            </a:solidFill>
                          </a:ln>
                          <a:solidFill>
                            <a:schemeClr val="tx1">
                              <a:lumMod val="75000"/>
                              <a:lumOff val="25000"/>
                            </a:schemeClr>
                          </a:solidFill>
                          <a:latin typeface="KPMG Bold" panose="020B0803030202040204" pitchFamily="34" charset="0"/>
                          <a:ea typeface="KoPub돋움체 Medium" panose="00000600000000000000" pitchFamily="2" charset="-127"/>
                          <a:cs typeface="+mn-cs"/>
                        </a:rPr>
                        <a:t>18.5</a:t>
                      </a:r>
                    </a:p>
                  </a:txBody>
                  <a:tcPr marL="9525" marR="108000" marT="9525" marB="0" anchor="ctr">
                    <a:lnL w="6350" cap="flat" cmpd="sng" algn="ctr">
                      <a:solidFill>
                        <a:schemeClr val="bg1">
                          <a:lumMod val="7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4058710048"/>
                  </a:ext>
                </a:extLst>
              </a:tr>
              <a:tr h="284993">
                <a:tc>
                  <a:txBody>
                    <a:bodyPr/>
                    <a:lstStyle/>
                    <a:p>
                      <a:pPr algn="ctr" fontAlgn="ctr">
                        <a:defRPr lang="en-US" altLang="ko-KR" sz="900" b="0" i="0" u="none" strike="noStrike" kern="1200" baseline="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cs typeface="+mn-cs"/>
                        </a:defRPr>
                      </a:pPr>
                      <a:r>
                        <a:rPr lang="ko-KR" altLang="en-US" sz="900" b="1" i="0" u="none" strike="noStrike" kern="1200" baseline="0" dirty="0">
                          <a:ln>
                            <a:solidFill>
                              <a:srgbClr val="000000">
                                <a:lumMod val="50000"/>
                                <a:lumOff val="50000"/>
                                <a:alpha val="0"/>
                              </a:srgbClr>
                            </a:solidFill>
                          </a:ln>
                          <a:solidFill>
                            <a:schemeClr val="tx2"/>
                          </a:solidFill>
                          <a:latin typeface="KPMG Bold" panose="020B0803030202040204" pitchFamily="34" charset="0"/>
                          <a:ea typeface="KoPub돋움체 Medium" panose="00000600000000000000" pitchFamily="2" charset="-127"/>
                          <a:cs typeface="+mn-cs"/>
                        </a:rPr>
                        <a:t>총청구금 </a:t>
                      </a:r>
                      <a:r>
                        <a:rPr lang="ko-KR" altLang="en-US" sz="900" b="1" i="0" u="none" strike="noStrike" kern="1200" baseline="0" dirty="0" err="1">
                          <a:ln>
                            <a:solidFill>
                              <a:srgbClr val="000000">
                                <a:lumMod val="50000"/>
                                <a:lumOff val="50000"/>
                                <a:alpha val="0"/>
                              </a:srgbClr>
                            </a:solidFill>
                          </a:ln>
                          <a:solidFill>
                            <a:schemeClr val="tx2"/>
                          </a:solidFill>
                          <a:latin typeface="KPMG Bold" panose="020B0803030202040204" pitchFamily="34" charset="0"/>
                          <a:ea typeface="KoPub돋움체 Medium" panose="00000600000000000000" pitchFamily="2" charset="-127"/>
                          <a:cs typeface="+mn-cs"/>
                        </a:rPr>
                        <a:t>샤리아</a:t>
                      </a:r>
                      <a:r>
                        <a:rPr lang="ko-KR" altLang="en-US" sz="900" b="1" i="0" u="none" strike="noStrike" kern="1200" baseline="0" dirty="0">
                          <a:ln>
                            <a:solidFill>
                              <a:srgbClr val="000000">
                                <a:lumMod val="50000"/>
                                <a:lumOff val="50000"/>
                                <a:alpha val="0"/>
                              </a:srgbClr>
                            </a:solidFill>
                          </a:ln>
                          <a:solidFill>
                            <a:schemeClr val="tx2"/>
                          </a:solidFill>
                          <a:latin typeface="KPMG Bold" panose="020B0803030202040204" pitchFamily="34" charset="0"/>
                          <a:ea typeface="KoPub돋움체 Medium" panose="00000600000000000000" pitchFamily="2" charset="-127"/>
                          <a:cs typeface="+mn-cs"/>
                        </a:rPr>
                        <a:t> 점유율</a:t>
                      </a:r>
                    </a:p>
                  </a:txBody>
                  <a:tcPr marL="9525" marR="9525" marT="9525" marB="0" anchor="ctr">
                    <a:lnL w="12700" cap="flat" cmpd="sng" algn="ctr">
                      <a:solidFill>
                        <a:schemeClr val="bg1"/>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CCD6E8"/>
                    </a:solidFill>
                  </a:tcPr>
                </a:tc>
                <a:tc>
                  <a:txBody>
                    <a:bodyPr/>
                    <a:lstStyle/>
                    <a:p>
                      <a:pPr algn="r" fontAlgn="ctr"/>
                      <a:r>
                        <a:rPr lang="en-US" altLang="ko-KR" sz="1200" b="1" i="0" u="none" strike="noStrike" kern="1200" baseline="0" dirty="0">
                          <a:ln>
                            <a:solidFill>
                              <a:srgbClr val="000000">
                                <a:lumMod val="50000"/>
                                <a:lumOff val="50000"/>
                                <a:alpha val="0"/>
                              </a:srgbClr>
                            </a:solidFill>
                          </a:ln>
                          <a:solidFill>
                            <a:schemeClr val="tx2"/>
                          </a:solidFill>
                          <a:latin typeface="KPMG Bold" panose="020B0803030202040204" pitchFamily="34" charset="0"/>
                          <a:ea typeface="KoPub돋움체 Medium" panose="00000600000000000000" pitchFamily="2" charset="-127"/>
                          <a:cs typeface="+mn-cs"/>
                        </a:rPr>
                        <a:t>7.6%</a:t>
                      </a:r>
                    </a:p>
                  </a:txBody>
                  <a:tcPr marL="9525" marR="108000" marT="9525"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CCD6E8"/>
                    </a:solidFill>
                  </a:tcPr>
                </a:tc>
                <a:tc>
                  <a:txBody>
                    <a:bodyPr/>
                    <a:lstStyle/>
                    <a:p>
                      <a:pPr algn="r" fontAlgn="ctr"/>
                      <a:r>
                        <a:rPr lang="en-US" altLang="ko-KR" sz="1200" b="1" i="0" u="none" strike="noStrike" kern="1200" baseline="0" dirty="0">
                          <a:ln>
                            <a:solidFill>
                              <a:srgbClr val="000000">
                                <a:lumMod val="50000"/>
                                <a:lumOff val="50000"/>
                                <a:alpha val="0"/>
                              </a:srgbClr>
                            </a:solidFill>
                          </a:ln>
                          <a:solidFill>
                            <a:schemeClr val="tx2"/>
                          </a:solidFill>
                          <a:latin typeface="KPMG Bold" panose="020B0803030202040204" pitchFamily="34" charset="0"/>
                          <a:ea typeface="KoPub돋움체 Medium" panose="00000600000000000000" pitchFamily="2" charset="-127"/>
                          <a:cs typeface="+mn-cs"/>
                        </a:rPr>
                        <a:t>10.3%</a:t>
                      </a:r>
                    </a:p>
                  </a:txBody>
                  <a:tcPr marL="9525" marR="108000" marT="9525" marB="0" anchor="ctr">
                    <a:lnL w="6350" cap="flat" cmpd="sng" algn="ctr">
                      <a:solidFill>
                        <a:schemeClr val="bg1">
                          <a:lumMod val="7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CCD6E8"/>
                    </a:solidFill>
                  </a:tcPr>
                </a:tc>
                <a:extLst>
                  <a:ext uri="{0D108BD9-81ED-4DB2-BD59-A6C34878D82A}">
                    <a16:rowId xmlns:a16="http://schemas.microsoft.com/office/drawing/2014/main" val="1294429827"/>
                  </a:ext>
                </a:extLst>
              </a:tr>
              <a:tr h="284993">
                <a:tc>
                  <a:txBody>
                    <a:bodyPr/>
                    <a:lstStyle/>
                    <a:p>
                      <a:pPr algn="ctr" fontAlgn="ctr">
                        <a:defRPr lang="en-US" altLang="ko-KR" sz="900" b="0" i="0" u="none" strike="noStrike" kern="1200" baseline="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cs typeface="+mn-cs"/>
                        </a:defRPr>
                      </a:pPr>
                      <a:r>
                        <a:rPr lang="ko-KR" altLang="en-US" sz="900" b="0" i="0" u="none" strike="noStrike" kern="1200" baseline="0" dirty="0">
                          <a:ln>
                            <a:solidFill>
                              <a:srgbClr val="000000">
                                <a:lumMod val="50000"/>
                                <a:lumOff val="50000"/>
                                <a:alpha val="0"/>
                              </a:srgbClr>
                            </a:solidFill>
                          </a:ln>
                          <a:solidFill>
                            <a:schemeClr val="tx1">
                              <a:lumMod val="75000"/>
                              <a:lumOff val="25000"/>
                            </a:schemeClr>
                          </a:solidFill>
                          <a:latin typeface="KPMG Bold" panose="020B0803030202040204" pitchFamily="34" charset="0"/>
                          <a:ea typeface="KoPub돋움체 Medium" panose="00000600000000000000" pitchFamily="2" charset="-127"/>
                          <a:cs typeface="+mn-cs"/>
                        </a:rPr>
                        <a:t>자산규모</a:t>
                      </a:r>
                      <a:r>
                        <a:rPr lang="en-US" altLang="ko-KR" sz="900" b="0" i="0" u="none" strike="noStrike" kern="1200" baseline="0" dirty="0">
                          <a:ln>
                            <a:solidFill>
                              <a:srgbClr val="000000">
                                <a:lumMod val="50000"/>
                                <a:lumOff val="50000"/>
                                <a:alpha val="0"/>
                              </a:srgbClr>
                            </a:solidFill>
                          </a:ln>
                          <a:solidFill>
                            <a:schemeClr val="tx1">
                              <a:lumMod val="75000"/>
                              <a:lumOff val="25000"/>
                            </a:schemeClr>
                          </a:solidFill>
                          <a:latin typeface="KPMG Bold" panose="020B0803030202040204" pitchFamily="34" charset="0"/>
                          <a:ea typeface="KoPub돋움체 Medium" panose="00000600000000000000" pitchFamily="2" charset="-127"/>
                          <a:cs typeface="+mn-cs"/>
                        </a:rPr>
                        <a:t>(</a:t>
                      </a:r>
                      <a:r>
                        <a:rPr lang="ko-KR" altLang="en-US" sz="900" b="0" i="0" u="none" strike="noStrike" kern="1200" baseline="0" dirty="0">
                          <a:ln>
                            <a:solidFill>
                              <a:srgbClr val="000000">
                                <a:lumMod val="50000"/>
                                <a:lumOff val="50000"/>
                                <a:alpha val="0"/>
                              </a:srgbClr>
                            </a:solidFill>
                          </a:ln>
                          <a:solidFill>
                            <a:schemeClr val="tx1">
                              <a:lumMod val="75000"/>
                              <a:lumOff val="25000"/>
                            </a:schemeClr>
                          </a:solidFill>
                          <a:latin typeface="KPMG Bold" panose="020B0803030202040204" pitchFamily="34" charset="0"/>
                          <a:ea typeface="KoPub돋움체 Medium" panose="00000600000000000000" pitchFamily="2" charset="-127"/>
                          <a:cs typeface="+mn-cs"/>
                        </a:rPr>
                        <a:t>보험산업 전체</a:t>
                      </a:r>
                      <a:r>
                        <a:rPr lang="en-US" altLang="ko-KR" sz="900" b="0" i="0" u="none" strike="noStrike" kern="1200" baseline="0" dirty="0">
                          <a:ln>
                            <a:solidFill>
                              <a:srgbClr val="000000">
                                <a:lumMod val="50000"/>
                                <a:lumOff val="50000"/>
                                <a:alpha val="0"/>
                              </a:srgbClr>
                            </a:solidFill>
                          </a:ln>
                          <a:solidFill>
                            <a:schemeClr val="tx1">
                              <a:lumMod val="75000"/>
                              <a:lumOff val="25000"/>
                            </a:schemeClr>
                          </a:solidFill>
                          <a:latin typeface="KPMG Bold" panose="020B0803030202040204" pitchFamily="34" charset="0"/>
                          <a:ea typeface="KoPub돋움체 Medium" panose="00000600000000000000" pitchFamily="2" charset="-127"/>
                          <a:cs typeface="+mn-cs"/>
                        </a:rPr>
                        <a:t>)</a:t>
                      </a:r>
                      <a:endParaRPr lang="ko-KR" altLang="en-US" sz="900" b="0" i="0" u="none" strike="noStrike" kern="1200" baseline="0" dirty="0">
                        <a:ln>
                          <a:solidFill>
                            <a:srgbClr val="000000">
                              <a:lumMod val="50000"/>
                              <a:lumOff val="50000"/>
                              <a:alpha val="0"/>
                            </a:srgbClr>
                          </a:solidFill>
                        </a:ln>
                        <a:solidFill>
                          <a:schemeClr val="tx1">
                            <a:lumMod val="75000"/>
                            <a:lumOff val="25000"/>
                          </a:schemeClr>
                        </a:solidFill>
                        <a:latin typeface="KPMG Bold" panose="020B0803030202040204" pitchFamily="34" charset="0"/>
                        <a:ea typeface="KoPub돋움체 Medium" panose="00000600000000000000" pitchFamily="2" charset="-127"/>
                        <a:cs typeface="+mn-cs"/>
                      </a:endParaRPr>
                    </a:p>
                  </a:txBody>
                  <a:tcPr marL="9525" marR="9525" marT="9525" marB="0" anchor="ctr">
                    <a:lnL w="12700" cap="flat" cmpd="sng" algn="ctr">
                      <a:solidFill>
                        <a:schemeClr val="bg1"/>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r" fontAlgn="ctr"/>
                      <a:r>
                        <a:rPr lang="en-US" altLang="ko-KR" sz="1200" b="0" i="0" u="none" strike="noStrike" kern="1200" baseline="0" dirty="0">
                          <a:ln>
                            <a:solidFill>
                              <a:srgbClr val="000000">
                                <a:lumMod val="50000"/>
                                <a:lumOff val="50000"/>
                                <a:alpha val="0"/>
                              </a:srgbClr>
                            </a:solidFill>
                          </a:ln>
                          <a:solidFill>
                            <a:schemeClr val="tx1">
                              <a:lumMod val="75000"/>
                              <a:lumOff val="25000"/>
                            </a:schemeClr>
                          </a:solidFill>
                          <a:latin typeface="KPMG Bold" panose="020B0803030202040204" pitchFamily="34" charset="0"/>
                          <a:ea typeface="KoPub돋움체 Medium" panose="00000600000000000000" pitchFamily="2" charset="-127"/>
                          <a:cs typeface="+mn-cs"/>
                        </a:rPr>
                        <a:t>575.1</a:t>
                      </a:r>
                    </a:p>
                  </a:txBody>
                  <a:tcPr marL="9525" marR="108000" marT="9525"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r" fontAlgn="ctr"/>
                      <a:r>
                        <a:rPr lang="en-US" altLang="ko-KR" sz="1200" b="0" i="0" u="none" strike="noStrike" kern="1200" baseline="0" dirty="0">
                          <a:ln>
                            <a:solidFill>
                              <a:srgbClr val="000000">
                                <a:lumMod val="50000"/>
                                <a:lumOff val="50000"/>
                                <a:alpha val="0"/>
                              </a:srgbClr>
                            </a:solidFill>
                          </a:ln>
                          <a:solidFill>
                            <a:schemeClr val="tx1">
                              <a:lumMod val="75000"/>
                              <a:lumOff val="25000"/>
                            </a:schemeClr>
                          </a:solidFill>
                          <a:latin typeface="KPMG Bold" panose="020B0803030202040204" pitchFamily="34" charset="0"/>
                          <a:ea typeface="KoPub돋움체 Medium" panose="00000600000000000000" pitchFamily="2" charset="-127"/>
                          <a:cs typeface="+mn-cs"/>
                        </a:rPr>
                        <a:t>631.7</a:t>
                      </a:r>
                    </a:p>
                  </a:txBody>
                  <a:tcPr marL="9525" marR="108000" marT="9525" marB="0" anchor="ctr">
                    <a:lnL w="6350" cap="flat" cmpd="sng" algn="ctr">
                      <a:solidFill>
                        <a:schemeClr val="bg1">
                          <a:lumMod val="7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23031141"/>
                  </a:ext>
                </a:extLst>
              </a:tr>
              <a:tr h="284993">
                <a:tc>
                  <a:txBody>
                    <a:bodyPr/>
                    <a:lstStyle/>
                    <a:p>
                      <a:pPr algn="ctr" fontAlgn="ctr">
                        <a:defRPr lang="en-US" altLang="ko-KR" sz="900" b="0" i="0" u="none" strike="noStrike" kern="1200" baseline="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cs typeface="+mn-cs"/>
                        </a:defRPr>
                      </a:pPr>
                      <a:r>
                        <a:rPr lang="ko-KR" altLang="en-US" sz="900" b="0" i="0" u="none" strike="noStrike" kern="1200" baseline="0" dirty="0">
                          <a:ln>
                            <a:solidFill>
                              <a:srgbClr val="000000">
                                <a:lumMod val="50000"/>
                                <a:lumOff val="50000"/>
                                <a:alpha val="0"/>
                              </a:srgbClr>
                            </a:solidFill>
                          </a:ln>
                          <a:solidFill>
                            <a:schemeClr val="tx1">
                              <a:lumMod val="75000"/>
                              <a:lumOff val="25000"/>
                            </a:schemeClr>
                          </a:solidFill>
                          <a:latin typeface="KPMG Bold" panose="020B0803030202040204" pitchFamily="34" charset="0"/>
                          <a:ea typeface="KoPub돋움체 Medium" panose="00000600000000000000" pitchFamily="2" charset="-127"/>
                          <a:cs typeface="+mn-cs"/>
                        </a:rPr>
                        <a:t>자산규모</a:t>
                      </a:r>
                      <a:r>
                        <a:rPr lang="en-US" altLang="ko-KR" sz="900" b="0" i="0" u="none" strike="noStrike" kern="1200" baseline="0" dirty="0">
                          <a:ln>
                            <a:solidFill>
                              <a:srgbClr val="000000">
                                <a:lumMod val="50000"/>
                                <a:lumOff val="50000"/>
                                <a:alpha val="0"/>
                              </a:srgbClr>
                            </a:solidFill>
                          </a:ln>
                          <a:solidFill>
                            <a:schemeClr val="tx1">
                              <a:lumMod val="75000"/>
                              <a:lumOff val="25000"/>
                            </a:schemeClr>
                          </a:solidFill>
                          <a:latin typeface="KPMG Bold" panose="020B0803030202040204" pitchFamily="34" charset="0"/>
                          <a:ea typeface="KoPub돋움체 Medium" panose="00000600000000000000" pitchFamily="2" charset="-127"/>
                          <a:cs typeface="+mn-cs"/>
                        </a:rPr>
                        <a:t>(</a:t>
                      </a:r>
                      <a:r>
                        <a:rPr lang="ko-KR" altLang="en-US" sz="900" b="0" i="0" u="none" strike="noStrike" kern="1200" baseline="0" dirty="0" err="1">
                          <a:ln>
                            <a:solidFill>
                              <a:srgbClr val="000000">
                                <a:lumMod val="50000"/>
                                <a:lumOff val="50000"/>
                                <a:alpha val="0"/>
                              </a:srgbClr>
                            </a:solidFill>
                          </a:ln>
                          <a:solidFill>
                            <a:schemeClr val="tx1">
                              <a:lumMod val="75000"/>
                              <a:lumOff val="25000"/>
                            </a:schemeClr>
                          </a:solidFill>
                          <a:latin typeface="KPMG Bold" panose="020B0803030202040204" pitchFamily="34" charset="0"/>
                          <a:ea typeface="KoPub돋움체 Medium" panose="00000600000000000000" pitchFamily="2" charset="-127"/>
                          <a:cs typeface="+mn-cs"/>
                        </a:rPr>
                        <a:t>샤리아</a:t>
                      </a:r>
                      <a:r>
                        <a:rPr lang="en-US" altLang="ko-KR" sz="900" b="0" i="0" u="none" strike="noStrike" kern="1200" baseline="0" dirty="0">
                          <a:ln>
                            <a:solidFill>
                              <a:srgbClr val="000000">
                                <a:lumMod val="50000"/>
                                <a:lumOff val="50000"/>
                                <a:alpha val="0"/>
                              </a:srgbClr>
                            </a:solidFill>
                          </a:ln>
                          <a:solidFill>
                            <a:schemeClr val="tx1">
                              <a:lumMod val="75000"/>
                              <a:lumOff val="25000"/>
                            </a:schemeClr>
                          </a:solidFill>
                          <a:latin typeface="KPMG Bold" panose="020B0803030202040204" pitchFamily="34" charset="0"/>
                          <a:ea typeface="KoPub돋움체 Medium" panose="00000600000000000000" pitchFamily="2" charset="-127"/>
                          <a:cs typeface="+mn-cs"/>
                        </a:rPr>
                        <a:t>)</a:t>
                      </a:r>
                      <a:endParaRPr lang="ko-KR" altLang="en-US" sz="900" b="0" i="0" u="none" strike="noStrike" kern="1200" baseline="0" dirty="0">
                        <a:ln>
                          <a:solidFill>
                            <a:srgbClr val="000000">
                              <a:lumMod val="50000"/>
                              <a:lumOff val="50000"/>
                              <a:alpha val="0"/>
                            </a:srgbClr>
                          </a:solidFill>
                        </a:ln>
                        <a:solidFill>
                          <a:schemeClr val="tx1">
                            <a:lumMod val="75000"/>
                            <a:lumOff val="25000"/>
                          </a:schemeClr>
                        </a:solidFill>
                        <a:latin typeface="KPMG Bold" panose="020B0803030202040204" pitchFamily="34" charset="0"/>
                        <a:ea typeface="KoPub돋움체 Medium" panose="00000600000000000000" pitchFamily="2" charset="-127"/>
                        <a:cs typeface="+mn-cs"/>
                      </a:endParaRPr>
                    </a:p>
                  </a:txBody>
                  <a:tcPr marL="9525" marR="9525" marT="9525" marB="0" anchor="ctr">
                    <a:lnL w="12700" cap="flat" cmpd="sng" algn="ctr">
                      <a:solidFill>
                        <a:schemeClr val="bg1"/>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r" fontAlgn="ctr"/>
                      <a:r>
                        <a:rPr lang="en-US" altLang="ko-KR" sz="1200" b="0" i="0" u="none" strike="noStrike" kern="1200" baseline="0" dirty="0">
                          <a:ln>
                            <a:solidFill>
                              <a:srgbClr val="000000">
                                <a:lumMod val="50000"/>
                                <a:lumOff val="50000"/>
                                <a:alpha val="0"/>
                              </a:srgbClr>
                            </a:solidFill>
                          </a:ln>
                          <a:solidFill>
                            <a:schemeClr val="tx1">
                              <a:lumMod val="75000"/>
                              <a:lumOff val="25000"/>
                            </a:schemeClr>
                          </a:solidFill>
                          <a:latin typeface="KPMG Bold" panose="020B0803030202040204" pitchFamily="34" charset="0"/>
                          <a:ea typeface="KoPub돋움체 Medium" panose="00000600000000000000" pitchFamily="2" charset="-127"/>
                          <a:cs typeface="+mn-cs"/>
                        </a:rPr>
                        <a:t>36.2</a:t>
                      </a:r>
                    </a:p>
                  </a:txBody>
                  <a:tcPr marL="9525" marR="108000" marT="9525"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r" fontAlgn="ctr"/>
                      <a:r>
                        <a:rPr lang="en-US" altLang="ko-KR" sz="1200" b="0" i="0" u="none" strike="noStrike" kern="1200" baseline="0" dirty="0">
                          <a:ln>
                            <a:solidFill>
                              <a:srgbClr val="000000">
                                <a:lumMod val="50000"/>
                                <a:lumOff val="50000"/>
                                <a:alpha val="0"/>
                              </a:srgbClr>
                            </a:solidFill>
                          </a:ln>
                          <a:solidFill>
                            <a:schemeClr val="tx1">
                              <a:lumMod val="75000"/>
                              <a:lumOff val="25000"/>
                            </a:schemeClr>
                          </a:solidFill>
                          <a:latin typeface="KPMG Bold" panose="020B0803030202040204" pitchFamily="34" charset="0"/>
                          <a:ea typeface="KoPub돋움체 Medium" panose="00000600000000000000" pitchFamily="2" charset="-127"/>
                          <a:cs typeface="+mn-cs"/>
                        </a:rPr>
                        <a:t>34.6</a:t>
                      </a:r>
                    </a:p>
                  </a:txBody>
                  <a:tcPr marL="9525" marR="108000" marT="9525" marB="0" anchor="ctr">
                    <a:lnL w="6350" cap="flat" cmpd="sng" algn="ctr">
                      <a:solidFill>
                        <a:schemeClr val="bg1">
                          <a:lumMod val="7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690181979"/>
                  </a:ext>
                </a:extLst>
              </a:tr>
              <a:tr h="284993">
                <a:tc>
                  <a:txBody>
                    <a:bodyPr/>
                    <a:lstStyle/>
                    <a:p>
                      <a:pPr algn="ctr" fontAlgn="ctr">
                        <a:defRPr lang="en-US" altLang="ko-KR" sz="900" b="0" i="0" u="none" strike="noStrike" kern="1200" baseline="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cs typeface="+mn-cs"/>
                        </a:defRPr>
                      </a:pPr>
                      <a:r>
                        <a:rPr lang="ko-KR" altLang="en-US" sz="900" b="1" i="0" u="none" strike="noStrike" kern="1200" baseline="0" dirty="0">
                          <a:ln>
                            <a:solidFill>
                              <a:srgbClr val="000000">
                                <a:lumMod val="50000"/>
                                <a:lumOff val="50000"/>
                                <a:alpha val="0"/>
                              </a:srgbClr>
                            </a:solidFill>
                          </a:ln>
                          <a:solidFill>
                            <a:schemeClr val="tx2"/>
                          </a:solidFill>
                          <a:latin typeface="KPMG Bold" panose="020B0803030202040204" pitchFamily="34" charset="0"/>
                          <a:ea typeface="KoPub돋움체 Medium" panose="00000600000000000000" pitchFamily="2" charset="-127"/>
                          <a:cs typeface="+mn-cs"/>
                        </a:rPr>
                        <a:t>자산규모 </a:t>
                      </a:r>
                      <a:r>
                        <a:rPr lang="ko-KR" altLang="en-US" sz="900" b="1" i="0" u="none" strike="noStrike" kern="1200" baseline="0" dirty="0" err="1">
                          <a:ln>
                            <a:solidFill>
                              <a:srgbClr val="000000">
                                <a:lumMod val="50000"/>
                                <a:lumOff val="50000"/>
                                <a:alpha val="0"/>
                              </a:srgbClr>
                            </a:solidFill>
                          </a:ln>
                          <a:solidFill>
                            <a:schemeClr val="tx2"/>
                          </a:solidFill>
                          <a:latin typeface="KPMG Bold" panose="020B0803030202040204" pitchFamily="34" charset="0"/>
                          <a:ea typeface="KoPub돋움체 Medium" panose="00000600000000000000" pitchFamily="2" charset="-127"/>
                          <a:cs typeface="+mn-cs"/>
                        </a:rPr>
                        <a:t>샤리아</a:t>
                      </a:r>
                      <a:r>
                        <a:rPr lang="ko-KR" altLang="en-US" sz="900" b="1" i="0" u="none" strike="noStrike" kern="1200" baseline="0" dirty="0">
                          <a:ln>
                            <a:solidFill>
                              <a:srgbClr val="000000">
                                <a:lumMod val="50000"/>
                                <a:lumOff val="50000"/>
                                <a:alpha val="0"/>
                              </a:srgbClr>
                            </a:solidFill>
                          </a:ln>
                          <a:solidFill>
                            <a:schemeClr val="tx2"/>
                          </a:solidFill>
                          <a:latin typeface="KPMG Bold" panose="020B0803030202040204" pitchFamily="34" charset="0"/>
                          <a:ea typeface="KoPub돋움체 Medium" panose="00000600000000000000" pitchFamily="2" charset="-127"/>
                          <a:cs typeface="+mn-cs"/>
                        </a:rPr>
                        <a:t> 점유율</a:t>
                      </a:r>
                    </a:p>
                  </a:txBody>
                  <a:tcPr marL="9525" marR="9525" marT="9525" marB="0" anchor="ctr">
                    <a:lnL w="12700" cap="flat" cmpd="sng" algn="ctr">
                      <a:solidFill>
                        <a:schemeClr val="bg1"/>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CCD6E8"/>
                    </a:solidFill>
                  </a:tcPr>
                </a:tc>
                <a:tc>
                  <a:txBody>
                    <a:bodyPr/>
                    <a:lstStyle/>
                    <a:p>
                      <a:pPr algn="r" fontAlgn="ctr"/>
                      <a:r>
                        <a:rPr lang="en-US" altLang="ko-KR" sz="1200" b="1" i="0" u="none" strike="noStrike" kern="1200" baseline="0" dirty="0">
                          <a:ln>
                            <a:solidFill>
                              <a:srgbClr val="000000">
                                <a:lumMod val="50000"/>
                                <a:lumOff val="50000"/>
                                <a:alpha val="0"/>
                              </a:srgbClr>
                            </a:solidFill>
                          </a:ln>
                          <a:solidFill>
                            <a:schemeClr val="tx2"/>
                          </a:solidFill>
                          <a:latin typeface="KPMG Bold" panose="020B0803030202040204" pitchFamily="34" charset="0"/>
                          <a:ea typeface="KoPub돋움체 Medium" panose="00000600000000000000" pitchFamily="2" charset="-127"/>
                          <a:cs typeface="+mn-cs"/>
                        </a:rPr>
                        <a:t>6.3%</a:t>
                      </a:r>
                    </a:p>
                  </a:txBody>
                  <a:tcPr marL="9525" marR="108000" marT="9525"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CCD6E8"/>
                    </a:solidFill>
                  </a:tcPr>
                </a:tc>
                <a:tc>
                  <a:txBody>
                    <a:bodyPr/>
                    <a:lstStyle/>
                    <a:p>
                      <a:pPr algn="r" fontAlgn="ctr"/>
                      <a:r>
                        <a:rPr lang="en-US" altLang="ko-KR" sz="1200" b="1" i="0" u="none" strike="noStrike" kern="1200" baseline="0" dirty="0">
                          <a:ln>
                            <a:solidFill>
                              <a:srgbClr val="000000">
                                <a:lumMod val="50000"/>
                                <a:lumOff val="50000"/>
                                <a:alpha val="0"/>
                              </a:srgbClr>
                            </a:solidFill>
                          </a:ln>
                          <a:solidFill>
                            <a:schemeClr val="tx2"/>
                          </a:solidFill>
                          <a:latin typeface="KPMG Bold" panose="020B0803030202040204" pitchFamily="34" charset="0"/>
                          <a:ea typeface="KoPub돋움체 Medium" panose="00000600000000000000" pitchFamily="2" charset="-127"/>
                          <a:cs typeface="+mn-cs"/>
                        </a:rPr>
                        <a:t>5.5%</a:t>
                      </a:r>
                    </a:p>
                  </a:txBody>
                  <a:tcPr marL="9525" marR="108000" marT="9525" marB="0" anchor="ctr">
                    <a:lnL w="6350" cap="flat" cmpd="sng" algn="ctr">
                      <a:solidFill>
                        <a:schemeClr val="bg1">
                          <a:lumMod val="7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CCD6E8"/>
                    </a:solidFill>
                  </a:tcPr>
                </a:tc>
                <a:extLst>
                  <a:ext uri="{0D108BD9-81ED-4DB2-BD59-A6C34878D82A}">
                    <a16:rowId xmlns:a16="http://schemas.microsoft.com/office/drawing/2014/main" val="1650210344"/>
                  </a:ext>
                </a:extLst>
              </a:tr>
            </a:tbl>
          </a:graphicData>
        </a:graphic>
      </p:graphicFrame>
      <p:sp>
        <p:nvSpPr>
          <p:cNvPr id="7" name="TextBox 6">
            <a:extLst>
              <a:ext uri="{FF2B5EF4-FFF2-40B4-BE49-F238E27FC236}">
                <a16:creationId xmlns:a16="http://schemas.microsoft.com/office/drawing/2014/main" id="{73F6EC48-5D74-C6D2-E6BA-6FDCB3711BA3}"/>
              </a:ext>
            </a:extLst>
          </p:cNvPr>
          <p:cNvSpPr txBox="1"/>
          <p:nvPr/>
        </p:nvSpPr>
        <p:spPr>
          <a:xfrm>
            <a:off x="478777" y="5141154"/>
            <a:ext cx="8938800" cy="1061363"/>
          </a:xfrm>
          <a:prstGeom prst="rect">
            <a:avLst/>
          </a:prstGeom>
          <a:solidFill>
            <a:srgbClr val="DEF7FF"/>
          </a:solidFill>
          <a:ln w="3175">
            <a:solidFill>
              <a:srgbClr val="99E3FB"/>
            </a:solidFill>
          </a:ln>
        </p:spPr>
        <p:txBody>
          <a:bodyPr wrap="square" lIns="108000" tIns="72000" rIns="108000" bIns="72000" anchor="t">
            <a:spAutoFit/>
          </a:bodyPr>
          <a:lstStyle>
            <a:defPPr>
              <a:defRPr lang="en-US"/>
            </a:defPPr>
            <a:lvl1pPr marL="108000" indent="-108000" defTabSz="457200">
              <a:lnSpc>
                <a:spcPct val="110000"/>
              </a:lnSpc>
              <a:spcAft>
                <a:spcPts val="300"/>
              </a:spcAft>
              <a:buClr>
                <a:schemeClr val="tx1">
                  <a:lumMod val="85000"/>
                  <a:lumOff val="15000"/>
                </a:schemeClr>
              </a:buClr>
              <a:buFont typeface="Arial" panose="020B0604020202020204" pitchFamily="34" charset="0"/>
              <a:buChar char="•"/>
              <a:defRPr sz="1000" b="1">
                <a:ln>
                  <a:solidFill>
                    <a:schemeClr val="accent5">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altLang="ko-KR" dirty="0"/>
              <a:t>2021</a:t>
            </a:r>
            <a:r>
              <a:rPr lang="ko-KR" altLang="en-US" dirty="0"/>
              <a:t>년 인도네시아 </a:t>
            </a:r>
            <a:r>
              <a:rPr lang="ko-KR" altLang="en-US" dirty="0" err="1"/>
              <a:t>샤리아</a:t>
            </a:r>
            <a:r>
              <a:rPr lang="ko-KR" altLang="en-US" dirty="0"/>
              <a:t> 생명보험 사업의 총기여금은 </a:t>
            </a:r>
            <a:r>
              <a:rPr lang="en-US" altLang="ko-KR" dirty="0"/>
              <a:t>20</a:t>
            </a:r>
            <a:r>
              <a:rPr lang="ko-KR" altLang="en-US" dirty="0"/>
              <a:t>조 </a:t>
            </a:r>
            <a:r>
              <a:rPr lang="en-US" altLang="ko-KR" dirty="0"/>
              <a:t>6,500</a:t>
            </a:r>
            <a:r>
              <a:rPr lang="ko-KR" altLang="en-US" dirty="0"/>
              <a:t>억 </a:t>
            </a:r>
            <a:r>
              <a:rPr lang="ko-KR" altLang="en-US" dirty="0" err="1"/>
              <a:t>루피아로</a:t>
            </a:r>
            <a:r>
              <a:rPr lang="ko-KR" altLang="en-US" dirty="0"/>
              <a:t> </a:t>
            </a:r>
            <a:r>
              <a:rPr lang="en-US" altLang="ko-KR" dirty="0"/>
              <a:t>2020</a:t>
            </a:r>
            <a:r>
              <a:rPr lang="ko-KR" altLang="en-US" dirty="0"/>
              <a:t>년 </a:t>
            </a:r>
            <a:r>
              <a:rPr lang="en-US" altLang="ko-KR" dirty="0"/>
              <a:t>15</a:t>
            </a:r>
            <a:r>
              <a:rPr lang="ko-KR" altLang="en-US" dirty="0"/>
              <a:t>조 </a:t>
            </a:r>
            <a:r>
              <a:rPr lang="en-US" altLang="ko-KR" dirty="0"/>
              <a:t>100</a:t>
            </a:r>
            <a:r>
              <a:rPr lang="ko-KR" altLang="en-US" dirty="0"/>
              <a:t>억 </a:t>
            </a:r>
            <a:r>
              <a:rPr lang="ko-KR" altLang="en-US" dirty="0" err="1"/>
              <a:t>루피아</a:t>
            </a:r>
            <a:r>
              <a:rPr lang="ko-KR" altLang="en-US" dirty="0"/>
              <a:t> 대비 </a:t>
            </a:r>
            <a:r>
              <a:rPr lang="en-US" altLang="ko-KR" dirty="0"/>
              <a:t>37.6% </a:t>
            </a:r>
            <a:r>
              <a:rPr lang="ko-KR" altLang="en-US" dirty="0"/>
              <a:t>증가하였으며</a:t>
            </a:r>
            <a:r>
              <a:rPr lang="en-US" altLang="ko-KR" dirty="0"/>
              <a:t>, </a:t>
            </a:r>
            <a:r>
              <a:rPr lang="ko-KR" altLang="en-US" dirty="0"/>
              <a:t>총청구금은 </a:t>
            </a:r>
            <a:r>
              <a:rPr lang="en-US" altLang="ko-KR" dirty="0"/>
              <a:t>2020</a:t>
            </a:r>
            <a:r>
              <a:rPr lang="ko-KR" altLang="en-US" dirty="0"/>
              <a:t>년 </a:t>
            </a:r>
            <a:r>
              <a:rPr lang="en-US" altLang="ko-KR" dirty="0"/>
              <a:t>11</a:t>
            </a:r>
            <a:r>
              <a:rPr lang="ko-KR" altLang="en-US" dirty="0"/>
              <a:t>조 </a:t>
            </a:r>
            <a:r>
              <a:rPr lang="en-US" altLang="ko-KR" dirty="0"/>
              <a:t>5,700</a:t>
            </a:r>
            <a:r>
              <a:rPr lang="ko-KR" altLang="en-US" dirty="0"/>
              <a:t>억 </a:t>
            </a:r>
            <a:r>
              <a:rPr lang="ko-KR" altLang="en-US" dirty="0" err="1"/>
              <a:t>루피아</a:t>
            </a:r>
            <a:r>
              <a:rPr lang="ko-KR" altLang="en-US" dirty="0"/>
              <a:t> 대비 </a:t>
            </a:r>
            <a:r>
              <a:rPr lang="en-US" altLang="ko-KR" dirty="0"/>
              <a:t>59.5%</a:t>
            </a:r>
            <a:r>
              <a:rPr lang="ko-KR" altLang="en-US" dirty="0"/>
              <a:t> 증가한 </a:t>
            </a:r>
            <a:r>
              <a:rPr lang="en-US" altLang="ko-KR" dirty="0"/>
              <a:t>18</a:t>
            </a:r>
            <a:r>
              <a:rPr lang="ko-KR" altLang="en-US" dirty="0"/>
              <a:t>조 </a:t>
            </a:r>
            <a:r>
              <a:rPr lang="en-US" altLang="ko-KR" dirty="0"/>
              <a:t>4,600</a:t>
            </a:r>
            <a:r>
              <a:rPr lang="ko-KR" altLang="en-US" dirty="0"/>
              <a:t>억을 기록</a:t>
            </a:r>
            <a:endParaRPr lang="en-US" altLang="ko-KR" dirty="0"/>
          </a:p>
          <a:p>
            <a:pPr marL="266700" indent="-174625">
              <a:buClr>
                <a:schemeClr val="tx1">
                  <a:lumMod val="75000"/>
                  <a:lumOff val="25000"/>
                </a:schemeClr>
              </a:buClr>
              <a:buFontTx/>
              <a:buChar char="-"/>
            </a:pPr>
            <a:r>
              <a:rPr lang="en-US" altLang="ko-KR" b="0" dirty="0">
                <a:solidFill>
                  <a:schemeClr val="tx1">
                    <a:lumMod val="75000"/>
                    <a:lumOff val="25000"/>
                  </a:schemeClr>
                </a:solidFill>
              </a:rPr>
              <a:t>2021</a:t>
            </a:r>
            <a:r>
              <a:rPr lang="ko-KR" altLang="en-US" b="0" dirty="0">
                <a:solidFill>
                  <a:schemeClr val="tx1">
                    <a:lumMod val="75000"/>
                    <a:lumOff val="25000"/>
                  </a:schemeClr>
                </a:solidFill>
              </a:rPr>
              <a:t>년 </a:t>
            </a:r>
            <a:r>
              <a:rPr lang="ko-KR" altLang="en-US" b="0" dirty="0" err="1">
                <a:solidFill>
                  <a:schemeClr val="tx1">
                    <a:lumMod val="75000"/>
                    <a:lumOff val="25000"/>
                  </a:schemeClr>
                </a:solidFill>
              </a:rPr>
              <a:t>샤리아</a:t>
            </a:r>
            <a:r>
              <a:rPr lang="ko-KR" altLang="en-US" b="0" dirty="0">
                <a:solidFill>
                  <a:schemeClr val="tx1">
                    <a:lumMod val="75000"/>
                    <a:lumOff val="25000"/>
                  </a:schemeClr>
                </a:solidFill>
              </a:rPr>
              <a:t> 생명보험 총기여금은 전체 생명보험산업 총기여금의 </a:t>
            </a:r>
            <a:r>
              <a:rPr lang="en-US" altLang="ko-KR" b="0" dirty="0">
                <a:solidFill>
                  <a:schemeClr val="tx1">
                    <a:lumMod val="75000"/>
                    <a:lumOff val="25000"/>
                  </a:schemeClr>
                </a:solidFill>
              </a:rPr>
              <a:t>10.1%</a:t>
            </a:r>
            <a:r>
              <a:rPr lang="ko-KR" altLang="en-US" b="0" dirty="0">
                <a:solidFill>
                  <a:schemeClr val="tx1">
                    <a:lumMod val="75000"/>
                    <a:lumOff val="25000"/>
                  </a:schemeClr>
                </a:solidFill>
              </a:rPr>
              <a:t>의 비중을 차지했으며</a:t>
            </a:r>
            <a:r>
              <a:rPr lang="en-US" altLang="ko-KR" b="0" dirty="0">
                <a:solidFill>
                  <a:schemeClr val="tx1">
                    <a:lumMod val="75000"/>
                    <a:lumOff val="25000"/>
                  </a:schemeClr>
                </a:solidFill>
              </a:rPr>
              <a:t>, </a:t>
            </a:r>
            <a:r>
              <a:rPr lang="ko-KR" altLang="en-US" b="0" dirty="0">
                <a:solidFill>
                  <a:schemeClr val="tx1">
                    <a:lumMod val="75000"/>
                    <a:lumOff val="25000"/>
                  </a:schemeClr>
                </a:solidFill>
              </a:rPr>
              <a:t>총청구금은 생명보험산업 전체 총청구액의 약 </a:t>
            </a:r>
            <a:r>
              <a:rPr lang="en-US" altLang="ko-KR" b="0" dirty="0">
                <a:solidFill>
                  <a:schemeClr val="tx1">
                    <a:lumMod val="75000"/>
                    <a:lumOff val="25000"/>
                  </a:schemeClr>
                </a:solidFill>
              </a:rPr>
              <a:t>10.3%</a:t>
            </a:r>
            <a:r>
              <a:rPr lang="ko-KR" altLang="en-US" b="0" dirty="0">
                <a:solidFill>
                  <a:schemeClr val="tx1">
                    <a:lumMod val="75000"/>
                    <a:lumOff val="25000"/>
                  </a:schemeClr>
                </a:solidFill>
              </a:rPr>
              <a:t>를 차지</a:t>
            </a:r>
            <a:endParaRPr lang="en-US" altLang="ko-KR" b="0" dirty="0">
              <a:solidFill>
                <a:schemeClr val="tx1">
                  <a:lumMod val="75000"/>
                  <a:lumOff val="25000"/>
                </a:schemeClr>
              </a:solidFill>
            </a:endParaRPr>
          </a:p>
          <a:p>
            <a:r>
              <a:rPr lang="en-US" altLang="ko-KR" dirty="0"/>
              <a:t>2021</a:t>
            </a:r>
            <a:r>
              <a:rPr lang="ko-KR" altLang="en-US" dirty="0"/>
              <a:t>년 인도네시아 </a:t>
            </a:r>
            <a:r>
              <a:rPr lang="ko-KR" altLang="en-US" dirty="0" err="1"/>
              <a:t>샤리아</a:t>
            </a:r>
            <a:r>
              <a:rPr lang="ko-KR" altLang="en-US" dirty="0"/>
              <a:t> 생명보험의 자산규모는 전년도의 </a:t>
            </a:r>
            <a:r>
              <a:rPr lang="en-US" altLang="ko-KR" dirty="0"/>
              <a:t>36</a:t>
            </a:r>
            <a:r>
              <a:rPr lang="ko-KR" altLang="en-US" dirty="0"/>
              <a:t>조 </a:t>
            </a:r>
            <a:r>
              <a:rPr lang="en-US" altLang="ko-KR" dirty="0"/>
              <a:t>1,700</a:t>
            </a:r>
            <a:r>
              <a:rPr lang="ko-KR" altLang="en-US" dirty="0"/>
              <a:t>억 </a:t>
            </a:r>
            <a:r>
              <a:rPr lang="ko-KR" altLang="en-US" dirty="0" err="1"/>
              <a:t>루피아</a:t>
            </a:r>
            <a:r>
              <a:rPr lang="ko-KR" altLang="en-US" dirty="0"/>
              <a:t> 대비 </a:t>
            </a:r>
            <a:r>
              <a:rPr lang="en-US" altLang="ko-KR" dirty="0"/>
              <a:t>4.3% </a:t>
            </a:r>
            <a:r>
              <a:rPr lang="ko-KR" altLang="en-US" dirty="0"/>
              <a:t>감소한 </a:t>
            </a:r>
            <a:r>
              <a:rPr lang="en-US" altLang="ko-KR" dirty="0"/>
              <a:t>34</a:t>
            </a:r>
            <a:r>
              <a:rPr lang="ko-KR" altLang="en-US" dirty="0"/>
              <a:t>조 </a:t>
            </a:r>
            <a:r>
              <a:rPr lang="en-US" altLang="ko-KR" dirty="0"/>
              <a:t>6,100</a:t>
            </a:r>
            <a:r>
              <a:rPr lang="ko-KR" altLang="en-US" dirty="0"/>
              <a:t>억 </a:t>
            </a:r>
            <a:r>
              <a:rPr lang="ko-KR" altLang="en-US" dirty="0" err="1"/>
              <a:t>루피아를</a:t>
            </a:r>
            <a:r>
              <a:rPr lang="ko-KR" altLang="en-US" dirty="0"/>
              <a:t> 기록하며</a:t>
            </a:r>
            <a:r>
              <a:rPr lang="en-US" altLang="ko-KR" dirty="0"/>
              <a:t>, </a:t>
            </a:r>
            <a:r>
              <a:rPr lang="ko-KR" altLang="en-US" dirty="0"/>
              <a:t>생명보험 전체 자산규모의 </a:t>
            </a:r>
            <a:r>
              <a:rPr lang="en-US" altLang="ko-KR" dirty="0"/>
              <a:t>5.5%</a:t>
            </a:r>
            <a:r>
              <a:rPr lang="ko-KR" altLang="en-US" dirty="0"/>
              <a:t>를 차지</a:t>
            </a:r>
            <a:endParaRPr lang="en-US" altLang="ko-KR" b="0" dirty="0">
              <a:solidFill>
                <a:schemeClr val="tx1">
                  <a:lumMod val="75000"/>
                  <a:lumOff val="25000"/>
                </a:schemeClr>
              </a:solidFill>
            </a:endParaRPr>
          </a:p>
        </p:txBody>
      </p:sp>
      <p:grpSp>
        <p:nvGrpSpPr>
          <p:cNvPr id="4" name="그룹 3">
            <a:extLst>
              <a:ext uri="{FF2B5EF4-FFF2-40B4-BE49-F238E27FC236}">
                <a16:creationId xmlns:a16="http://schemas.microsoft.com/office/drawing/2014/main" id="{2D59BFE9-7330-BFB8-6C1E-2B4A1E6C3C3A}"/>
              </a:ext>
            </a:extLst>
          </p:cNvPr>
          <p:cNvGrpSpPr/>
          <p:nvPr/>
        </p:nvGrpSpPr>
        <p:grpSpPr>
          <a:xfrm>
            <a:off x="7601665" y="372139"/>
            <a:ext cx="2304336" cy="699529"/>
            <a:chOff x="7601665" y="372139"/>
            <a:chExt cx="2304336" cy="699529"/>
          </a:xfrm>
        </p:grpSpPr>
        <p:pic>
          <p:nvPicPr>
            <p:cNvPr id="5" name="그림 4" descr="블랙, 스케치, 흑백, 예술이(가) 표시된 사진&#10;&#10;자동 생성된 설명">
              <a:extLst>
                <a:ext uri="{FF2B5EF4-FFF2-40B4-BE49-F238E27FC236}">
                  <a16:creationId xmlns:a16="http://schemas.microsoft.com/office/drawing/2014/main" id="{FA984A43-C295-C098-D890-F85023A8C13C}"/>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contrast="-40000"/>
                      </a14:imgEffect>
                    </a14:imgLayer>
                  </a14:imgProps>
                </a:ext>
              </a:extLst>
            </a:blip>
            <a:stretch>
              <a:fillRect/>
            </a:stretch>
          </p:blipFill>
          <p:spPr>
            <a:xfrm>
              <a:off x="8078625" y="372139"/>
              <a:ext cx="1827376" cy="699529"/>
            </a:xfrm>
            <a:prstGeom prst="rect">
              <a:avLst/>
            </a:prstGeom>
          </p:spPr>
        </p:pic>
        <p:pic>
          <p:nvPicPr>
            <p:cNvPr id="16" name="그림 15">
              <a:extLst>
                <a:ext uri="{FF2B5EF4-FFF2-40B4-BE49-F238E27FC236}">
                  <a16:creationId xmlns:a16="http://schemas.microsoft.com/office/drawing/2014/main" id="{469C3C8B-99B2-262C-D2CE-F2B180B2D44D}"/>
                </a:ext>
              </a:extLst>
            </p:cNvPr>
            <p:cNvPicPr>
              <a:picLocks noChangeAspect="1"/>
            </p:cNvPicPr>
            <p:nvPr/>
          </p:nvPicPr>
          <p:blipFill>
            <a:blip r:embed="rId6"/>
            <a:srcRect/>
            <a:stretch/>
          </p:blipFill>
          <p:spPr>
            <a:xfrm>
              <a:off x="7601665" y="572742"/>
              <a:ext cx="414358" cy="414358"/>
            </a:xfrm>
            <a:prstGeom prst="rect">
              <a:avLst/>
            </a:prstGeom>
          </p:spPr>
        </p:pic>
        <p:sp>
          <p:nvSpPr>
            <p:cNvPr id="17" name="제목 3">
              <a:extLst>
                <a:ext uri="{FF2B5EF4-FFF2-40B4-BE49-F238E27FC236}">
                  <a16:creationId xmlns:a16="http://schemas.microsoft.com/office/drawing/2014/main" id="{D494792E-A1EA-8D01-06EB-DB9CA7CDC07B}"/>
                </a:ext>
              </a:extLst>
            </p:cNvPr>
            <p:cNvSpPr txBox="1">
              <a:spLocks/>
            </p:cNvSpPr>
            <p:nvPr/>
          </p:nvSpPr>
          <p:spPr>
            <a:xfrm>
              <a:off x="8071805" y="606616"/>
              <a:ext cx="1477782" cy="334294"/>
            </a:xfrm>
            <a:prstGeom prst="rect">
              <a:avLst/>
            </a:prstGeom>
          </p:spPr>
          <p:txBody>
            <a:bodyPr wrap="none" lIns="0" tIns="0" rIns="0" bIns="0" anchor="b" anchorCtr="0">
              <a:noAutofit/>
            </a:bodyPr>
            <a:lstStyle>
              <a:defPPr>
                <a:defRPr lang="en-US"/>
              </a:defPPr>
              <a:lvl1pPr marR="0" lvl="0" indent="539750" fontAlgn="auto">
                <a:lnSpc>
                  <a:spcPct val="100000"/>
                </a:lnSpc>
                <a:spcBef>
                  <a:spcPts val="0"/>
                </a:spcBef>
                <a:spcAft>
                  <a:spcPts val="0"/>
                </a:spcAft>
                <a:buClrTx/>
                <a:buSzTx/>
                <a:buFontTx/>
                <a:buNone/>
                <a:tabLst/>
                <a:defRPr sz="2400" b="0" i="0">
                  <a:ln>
                    <a:solidFill>
                      <a:prstClr val="white">
                        <a:lumMod val="75000"/>
                        <a:alpha val="0"/>
                      </a:prstClr>
                    </a:solidFill>
                  </a:ln>
                  <a:solidFill>
                    <a:schemeClr val="bg1"/>
                  </a:solidFill>
                  <a:latin typeface="KoPub돋움체 Bold" panose="00000800000000000000" pitchFamily="2" charset="-127"/>
                  <a:ea typeface="KoPub돋움체 Bold" panose="00000800000000000000" pitchFamily="2" charset="-127"/>
                  <a:cs typeface="KoPub돋움체 Medium" panose="02020603020101020101" pitchFamily="18" charset="-127"/>
                </a:defRPr>
              </a:lvl1pPr>
            </a:lstStyle>
            <a:p>
              <a:pPr marR="0" lvl="0" indent="0" defTabSz="914400" rtl="0" eaLnBrk="1" fontAlgn="auto" latinLnBrk="0" hangingPunct="1">
                <a:lnSpc>
                  <a:spcPct val="100000"/>
                </a:lnSpc>
                <a:spcBef>
                  <a:spcPts val="0"/>
                </a:spcBef>
                <a:spcAft>
                  <a:spcPts val="0"/>
                </a:spcAft>
                <a:buClrTx/>
                <a:buSzTx/>
                <a:buFontTx/>
                <a:buNone/>
                <a:tabLst/>
                <a:defRPr/>
              </a:pPr>
              <a:r>
                <a:rPr lang="ko-KR" altLang="en-US" sz="2000" dirty="0">
                  <a:ln>
                    <a:solidFill>
                      <a:prstClr val="white">
                        <a:lumMod val="75000"/>
                        <a:alpha val="0"/>
                      </a:prstClr>
                    </a:solidFill>
                  </a:ln>
                  <a:solidFill>
                    <a:schemeClr val="tx1">
                      <a:lumMod val="75000"/>
                      <a:lumOff val="25000"/>
                    </a:schemeClr>
                  </a:solidFill>
                </a:rPr>
                <a:t>인도네시아</a:t>
              </a:r>
              <a:endParaRPr lang="en-US" altLang="ko-KR" sz="2000" dirty="0">
                <a:ln>
                  <a:solidFill>
                    <a:prstClr val="white">
                      <a:lumMod val="75000"/>
                      <a:alpha val="0"/>
                    </a:prstClr>
                  </a:solidFill>
                </a:ln>
                <a:solidFill>
                  <a:schemeClr val="tx1">
                    <a:lumMod val="75000"/>
                    <a:lumOff val="25000"/>
                  </a:schemeClr>
                </a:solidFill>
              </a:endParaRPr>
            </a:p>
          </p:txBody>
        </p:sp>
      </p:grpSp>
      <p:grpSp>
        <p:nvGrpSpPr>
          <p:cNvPr id="9" name="그룹 8">
            <a:extLst>
              <a:ext uri="{FF2B5EF4-FFF2-40B4-BE49-F238E27FC236}">
                <a16:creationId xmlns:a16="http://schemas.microsoft.com/office/drawing/2014/main" id="{1CCBD960-8E9F-C92F-2D7E-B342C27C35F1}"/>
              </a:ext>
            </a:extLst>
          </p:cNvPr>
          <p:cNvGrpSpPr/>
          <p:nvPr/>
        </p:nvGrpSpPr>
        <p:grpSpPr>
          <a:xfrm>
            <a:off x="478777" y="4747995"/>
            <a:ext cx="8948410" cy="195814"/>
            <a:chOff x="478777" y="5881851"/>
            <a:chExt cx="8948410" cy="195814"/>
          </a:xfrm>
        </p:grpSpPr>
        <p:sp>
          <p:nvSpPr>
            <p:cNvPr id="10" name="TextBox 9">
              <a:extLst>
                <a:ext uri="{FF2B5EF4-FFF2-40B4-BE49-F238E27FC236}">
                  <a16:creationId xmlns:a16="http://schemas.microsoft.com/office/drawing/2014/main" id="{B798D781-2FF0-4CEB-61BE-869CD688A69E}"/>
                </a:ext>
              </a:extLst>
            </p:cNvPr>
            <p:cNvSpPr txBox="1"/>
            <p:nvPr/>
          </p:nvSpPr>
          <p:spPr>
            <a:xfrm>
              <a:off x="5132387" y="5881851"/>
              <a:ext cx="4294800" cy="195814"/>
            </a:xfrm>
            <a:prstGeom prst="rect">
              <a:avLst/>
            </a:prstGeom>
            <a:noFill/>
            <a:ln>
              <a:noFill/>
            </a:ln>
          </p:spPr>
          <p:txBody>
            <a:bodyPr wrap="square" lIns="0" tIns="72000" rIns="0" bIns="0" rtlCol="0" anchor="t">
              <a:spAutoFit/>
            </a:bodyPr>
            <a:lstStyle>
              <a:defPPr>
                <a:defRPr lang="en-US"/>
              </a:defPPr>
              <a:lvl1pPr lvl="0">
                <a:defRPr sz="800">
                  <a:ln>
                    <a:solidFill>
                      <a:prstClr val="white">
                        <a:lumMod val="75000"/>
                        <a:alpha val="0"/>
                      </a:prstClr>
                    </a:solidFill>
                  </a:ln>
                  <a:solidFill>
                    <a:prstClr val="white">
                      <a:lumMod val="50000"/>
                    </a:prstClr>
                  </a:solidFill>
                  <a:latin typeface="KoPub돋움체 Medium" panose="00000600000000000000" pitchFamily="2" charset="-127"/>
                  <a:ea typeface="KoPub돋움체 Medium" panose="00000600000000000000" pitchFamily="2" charset="-127"/>
                </a:defRPr>
              </a:lvl1pPr>
            </a:lstStyle>
            <a:p>
              <a:r>
                <a:rPr lang="en-US" altLang="ko-KR" dirty="0">
                  <a:solidFill>
                    <a:schemeClr val="bg1">
                      <a:lumMod val="50000"/>
                    </a:schemeClr>
                  </a:solidFill>
                </a:rPr>
                <a:t>Source: Indonesia Financial Services Authority, </a:t>
              </a:r>
              <a:r>
                <a:rPr lang="ko-KR" altLang="en-US" dirty="0" err="1">
                  <a:solidFill>
                    <a:schemeClr val="bg1">
                      <a:lumMod val="50000"/>
                    </a:schemeClr>
                  </a:solidFill>
                </a:rPr>
                <a:t>삼정</a:t>
              </a:r>
              <a:r>
                <a:rPr lang="en-US" altLang="ko-KR" dirty="0">
                  <a:solidFill>
                    <a:schemeClr val="bg1">
                      <a:lumMod val="50000"/>
                    </a:schemeClr>
                  </a:solidFill>
                </a:rPr>
                <a:t>KPMG </a:t>
              </a:r>
              <a:r>
                <a:rPr lang="ko-KR" altLang="en-US" dirty="0">
                  <a:solidFill>
                    <a:schemeClr val="bg1">
                      <a:lumMod val="50000"/>
                    </a:schemeClr>
                  </a:solidFill>
                </a:rPr>
                <a:t>경제연구원 재구성</a:t>
              </a:r>
              <a:endParaRPr lang="en-US" altLang="ko-KR" dirty="0">
                <a:solidFill>
                  <a:schemeClr val="bg1">
                    <a:lumMod val="50000"/>
                  </a:schemeClr>
                </a:solidFill>
              </a:endParaRPr>
            </a:p>
          </p:txBody>
        </p:sp>
        <p:sp>
          <p:nvSpPr>
            <p:cNvPr id="11" name="TextBox 10">
              <a:extLst>
                <a:ext uri="{FF2B5EF4-FFF2-40B4-BE49-F238E27FC236}">
                  <a16:creationId xmlns:a16="http://schemas.microsoft.com/office/drawing/2014/main" id="{AA87EBE3-0249-2E73-A071-6863A634C1E4}"/>
                </a:ext>
              </a:extLst>
            </p:cNvPr>
            <p:cNvSpPr txBox="1"/>
            <p:nvPr/>
          </p:nvSpPr>
          <p:spPr>
            <a:xfrm>
              <a:off x="478777" y="5881851"/>
              <a:ext cx="4294800" cy="195814"/>
            </a:xfrm>
            <a:prstGeom prst="rect">
              <a:avLst/>
            </a:prstGeom>
            <a:noFill/>
            <a:ln>
              <a:noFill/>
            </a:ln>
          </p:spPr>
          <p:txBody>
            <a:bodyPr wrap="square" lIns="0" tIns="72000" rIns="0" bIns="0" rtlCol="0" anchor="t">
              <a:spAutoFit/>
            </a:bodyPr>
            <a:lstStyle>
              <a:defPPr>
                <a:defRPr lang="en-US"/>
              </a:defPPr>
              <a:lvl1pPr lvl="0">
                <a:defRPr sz="800">
                  <a:ln>
                    <a:solidFill>
                      <a:prstClr val="white">
                        <a:lumMod val="75000"/>
                        <a:alpha val="0"/>
                      </a:prstClr>
                    </a:solidFill>
                  </a:ln>
                  <a:solidFill>
                    <a:prstClr val="white">
                      <a:lumMod val="50000"/>
                    </a:prstClr>
                  </a:solidFill>
                  <a:latin typeface="KoPub돋움체 Medium" panose="00000600000000000000" pitchFamily="2" charset="-127"/>
                  <a:ea typeface="KoPub돋움체 Medium" panose="00000600000000000000" pitchFamily="2" charset="-127"/>
                </a:defRPr>
              </a:lvl1pPr>
            </a:lstStyle>
            <a:p>
              <a:r>
                <a:rPr lang="en-US" altLang="ko-KR" dirty="0">
                  <a:solidFill>
                    <a:schemeClr val="bg1">
                      <a:lumMod val="50000"/>
                    </a:schemeClr>
                  </a:solidFill>
                </a:rPr>
                <a:t>Source: Indonesia Financial Services Authority, </a:t>
              </a:r>
              <a:r>
                <a:rPr lang="ko-KR" altLang="en-US" dirty="0" err="1">
                  <a:solidFill>
                    <a:schemeClr val="bg1">
                      <a:lumMod val="50000"/>
                    </a:schemeClr>
                  </a:solidFill>
                </a:rPr>
                <a:t>삼정</a:t>
              </a:r>
              <a:r>
                <a:rPr lang="en-US" altLang="ko-KR" dirty="0">
                  <a:solidFill>
                    <a:schemeClr val="bg1">
                      <a:lumMod val="50000"/>
                    </a:schemeClr>
                  </a:solidFill>
                </a:rPr>
                <a:t>KPMG </a:t>
              </a:r>
              <a:r>
                <a:rPr lang="ko-KR" altLang="en-US" dirty="0">
                  <a:solidFill>
                    <a:schemeClr val="bg1">
                      <a:lumMod val="50000"/>
                    </a:schemeClr>
                  </a:solidFill>
                </a:rPr>
                <a:t>경제연구원 재구성</a:t>
              </a:r>
              <a:endParaRPr lang="en-US" altLang="ko-KR" dirty="0">
                <a:solidFill>
                  <a:schemeClr val="bg1">
                    <a:lumMod val="50000"/>
                  </a:schemeClr>
                </a:solidFill>
              </a:endParaRPr>
            </a:p>
          </p:txBody>
        </p:sp>
      </p:grpSp>
    </p:spTree>
    <p:extLst>
      <p:ext uri="{BB962C8B-B14F-4D97-AF65-F5344CB8AC3E}">
        <p14:creationId xmlns:p14="http://schemas.microsoft.com/office/powerpoint/2010/main" val="189287584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11D01EDC-383F-7EC9-5195-CCBAAD0A81F2}"/>
              </a:ext>
            </a:extLst>
          </p:cNvPr>
          <p:cNvSpPr>
            <a:spLocks noGrp="1"/>
          </p:cNvSpPr>
          <p:nvPr>
            <p:ph type="body" sz="quarter" idx="10"/>
          </p:nvPr>
        </p:nvSpPr>
        <p:spPr/>
        <p:txBody>
          <a:bodyPr/>
          <a:lstStyle/>
          <a:p>
            <a:r>
              <a:rPr lang="en-US" altLang="ko-KR" dirty="0"/>
              <a:t>II. </a:t>
            </a:r>
            <a:r>
              <a:rPr lang="ko-KR" altLang="en-US" dirty="0"/>
              <a:t>신흥 아시아 태평양 국가별 보험시장 및 규제 현황 </a:t>
            </a:r>
          </a:p>
        </p:txBody>
      </p:sp>
      <p:sp>
        <p:nvSpPr>
          <p:cNvPr id="3" name="텍스트 개체 틀 2">
            <a:extLst>
              <a:ext uri="{FF2B5EF4-FFF2-40B4-BE49-F238E27FC236}">
                <a16:creationId xmlns:a16="http://schemas.microsoft.com/office/drawing/2014/main" id="{F8A23C6E-913D-E903-F49E-D387E0794A26}"/>
              </a:ext>
            </a:extLst>
          </p:cNvPr>
          <p:cNvSpPr>
            <a:spLocks noGrp="1"/>
          </p:cNvSpPr>
          <p:nvPr>
            <p:ph type="body" sz="quarter" idx="11"/>
          </p:nvPr>
        </p:nvSpPr>
        <p:spPr/>
        <p:txBody>
          <a:bodyPr/>
          <a:lstStyle/>
          <a:p>
            <a:r>
              <a:rPr lang="ko-KR" altLang="en-US" dirty="0"/>
              <a:t>인도네시아 보험시장 현황 </a:t>
            </a:r>
            <a:r>
              <a:rPr lang="en-US" altLang="ko-KR" dirty="0"/>
              <a:t>(</a:t>
            </a:r>
            <a:r>
              <a:rPr lang="ko-KR" altLang="en-US" dirty="0"/>
              <a:t>계속</a:t>
            </a:r>
            <a:r>
              <a:rPr lang="en-US" altLang="ko-KR" dirty="0"/>
              <a:t>)</a:t>
            </a:r>
            <a:endParaRPr lang="ko-KR" altLang="en-US" dirty="0"/>
          </a:p>
        </p:txBody>
      </p:sp>
      <p:grpSp>
        <p:nvGrpSpPr>
          <p:cNvPr id="13" name="그룹 12">
            <a:extLst>
              <a:ext uri="{FF2B5EF4-FFF2-40B4-BE49-F238E27FC236}">
                <a16:creationId xmlns:a16="http://schemas.microsoft.com/office/drawing/2014/main" id="{41935095-3812-BA4F-D6BB-5B9C4707C035}"/>
              </a:ext>
            </a:extLst>
          </p:cNvPr>
          <p:cNvGrpSpPr/>
          <p:nvPr/>
        </p:nvGrpSpPr>
        <p:grpSpPr>
          <a:xfrm>
            <a:off x="5132387" y="1196975"/>
            <a:ext cx="4284613" cy="530906"/>
            <a:chOff x="5132387" y="1196975"/>
            <a:chExt cx="4284613" cy="530906"/>
          </a:xfrm>
        </p:grpSpPr>
        <p:grpSp>
          <p:nvGrpSpPr>
            <p:cNvPr id="14" name="그룹 13">
              <a:extLst>
                <a:ext uri="{FF2B5EF4-FFF2-40B4-BE49-F238E27FC236}">
                  <a16:creationId xmlns:a16="http://schemas.microsoft.com/office/drawing/2014/main" id="{B84E1695-02DF-6EF5-8069-312BF617B7D9}"/>
                </a:ext>
              </a:extLst>
            </p:cNvPr>
            <p:cNvGrpSpPr/>
            <p:nvPr/>
          </p:nvGrpSpPr>
          <p:grpSpPr>
            <a:xfrm>
              <a:off x="5132387" y="1196975"/>
              <a:ext cx="4284613" cy="276837"/>
              <a:chOff x="5132387" y="2176483"/>
              <a:chExt cx="4284613" cy="276837"/>
            </a:xfrm>
          </p:grpSpPr>
          <p:sp>
            <p:nvSpPr>
              <p:cNvPr id="23" name="TextBox 22">
                <a:extLst>
                  <a:ext uri="{FF2B5EF4-FFF2-40B4-BE49-F238E27FC236}">
                    <a16:creationId xmlns:a16="http://schemas.microsoft.com/office/drawing/2014/main" id="{6CC4DBED-2F18-D7A3-177F-21AF2540E268}"/>
                  </a:ext>
                </a:extLst>
              </p:cNvPr>
              <p:cNvSpPr txBox="1"/>
              <p:nvPr/>
            </p:nvSpPr>
            <p:spPr>
              <a:xfrm>
                <a:off x="5132387" y="2210039"/>
                <a:ext cx="2822889" cy="200055"/>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ko-KR" altLang="en-US" sz="1300" dirty="0">
                    <a:ln>
                      <a:solidFill>
                        <a:prstClr val="white">
                          <a:lumMod val="75000"/>
                          <a:alpha val="0"/>
                        </a:prstClr>
                      </a:solidFill>
                    </a:ln>
                    <a:solidFill>
                      <a:srgbClr val="00338D"/>
                    </a:solidFill>
                    <a:latin typeface="KoPub돋움체 Bold" panose="00000800000000000000" pitchFamily="2" charset="-127"/>
                    <a:ea typeface="KoPub돋움체 Bold" panose="00000800000000000000" pitchFamily="2" charset="-127"/>
                    <a:cs typeface="Univers for KPMG"/>
                  </a:rPr>
                  <a:t>인도네시아 </a:t>
                </a:r>
                <a:r>
                  <a:rPr lang="ko-KR" altLang="en-US" sz="1300" dirty="0" err="1">
                    <a:ln>
                      <a:solidFill>
                        <a:prstClr val="white">
                          <a:lumMod val="75000"/>
                          <a:alpha val="0"/>
                        </a:prstClr>
                      </a:solidFill>
                    </a:ln>
                    <a:solidFill>
                      <a:srgbClr val="00338D"/>
                    </a:solidFill>
                    <a:latin typeface="KoPub돋움체 Bold" panose="00000800000000000000" pitchFamily="2" charset="-127"/>
                    <a:ea typeface="KoPub돋움체 Bold" panose="00000800000000000000" pitchFamily="2" charset="-127"/>
                    <a:cs typeface="Univers for KPMG"/>
                  </a:rPr>
                  <a:t>샤리아</a:t>
                </a:r>
                <a:r>
                  <a:rPr lang="ko-KR" altLang="en-US" sz="1300" dirty="0">
                    <a:ln>
                      <a:solidFill>
                        <a:prstClr val="white">
                          <a:lumMod val="75000"/>
                          <a:alpha val="0"/>
                        </a:prstClr>
                      </a:solidFill>
                    </a:ln>
                    <a:solidFill>
                      <a:srgbClr val="00338D"/>
                    </a:solidFill>
                    <a:latin typeface="KoPub돋움체 Bold" panose="00000800000000000000" pitchFamily="2" charset="-127"/>
                    <a:ea typeface="KoPub돋움체 Bold" panose="00000800000000000000" pitchFamily="2" charset="-127"/>
                    <a:cs typeface="Univers for KPMG"/>
                  </a:rPr>
                  <a:t> 손해</a:t>
                </a:r>
                <a:r>
                  <a:rPr lang="en-US" altLang="ko-KR" sz="1300" dirty="0">
                    <a:ln>
                      <a:solidFill>
                        <a:prstClr val="white">
                          <a:lumMod val="75000"/>
                          <a:alpha val="0"/>
                        </a:prstClr>
                      </a:solidFill>
                    </a:ln>
                    <a:solidFill>
                      <a:srgbClr val="00338D"/>
                    </a:solidFill>
                    <a:latin typeface="KoPub돋움체 Bold" panose="00000800000000000000" pitchFamily="2" charset="-127"/>
                    <a:ea typeface="KoPub돋움체 Bold" panose="00000800000000000000" pitchFamily="2" charset="-127"/>
                    <a:cs typeface="Univers for KPMG"/>
                  </a:rPr>
                  <a:t>·</a:t>
                </a:r>
                <a:r>
                  <a:rPr lang="ko-KR" altLang="en-US" sz="1300" dirty="0">
                    <a:ln>
                      <a:solidFill>
                        <a:prstClr val="white">
                          <a:lumMod val="75000"/>
                          <a:alpha val="0"/>
                        </a:prstClr>
                      </a:solidFill>
                    </a:ln>
                    <a:solidFill>
                      <a:srgbClr val="00338D"/>
                    </a:solidFill>
                    <a:latin typeface="KoPub돋움체 Bold" panose="00000800000000000000" pitchFamily="2" charset="-127"/>
                    <a:ea typeface="KoPub돋움체 Bold" panose="00000800000000000000" pitchFamily="2" charset="-127"/>
                    <a:cs typeface="Univers for KPMG"/>
                  </a:rPr>
                  <a:t>재보험 시장점유율</a:t>
                </a:r>
                <a:endParaRPr kumimoji="0" lang="ko-KR" altLang="en-US" sz="1300" b="0" i="0" u="none" strike="noStrike" kern="1200" cap="none" spc="0" normalizeH="0" baseline="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endParaRPr>
              </a:p>
            </p:txBody>
          </p:sp>
          <p:cxnSp>
            <p:nvCxnSpPr>
              <p:cNvPr id="24" name="직선 연결선 23">
                <a:extLst>
                  <a:ext uri="{FF2B5EF4-FFF2-40B4-BE49-F238E27FC236}">
                    <a16:creationId xmlns:a16="http://schemas.microsoft.com/office/drawing/2014/main" id="{A6313B76-D8D2-1D64-4740-EEE0BF688703}"/>
                  </a:ext>
                </a:extLst>
              </p:cNvPr>
              <p:cNvCxnSpPr/>
              <p:nvPr/>
            </p:nvCxnSpPr>
            <p:spPr>
              <a:xfrm>
                <a:off x="5132387" y="2176483"/>
                <a:ext cx="4284613"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5" name="직선 연결선 24">
                <a:extLst>
                  <a:ext uri="{FF2B5EF4-FFF2-40B4-BE49-F238E27FC236}">
                    <a16:creationId xmlns:a16="http://schemas.microsoft.com/office/drawing/2014/main" id="{B5E0F302-54EE-7369-BD98-6063DD4C0C0E}"/>
                  </a:ext>
                </a:extLst>
              </p:cNvPr>
              <p:cNvCxnSpPr/>
              <p:nvPr/>
            </p:nvCxnSpPr>
            <p:spPr>
              <a:xfrm>
                <a:off x="5132387" y="2453320"/>
                <a:ext cx="4284613"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18" name="object 38">
              <a:extLst>
                <a:ext uri="{FF2B5EF4-FFF2-40B4-BE49-F238E27FC236}">
                  <a16:creationId xmlns:a16="http://schemas.microsoft.com/office/drawing/2014/main" id="{613D92B3-95AA-3FF4-9006-8BD2DF1C6C03}"/>
                </a:ext>
              </a:extLst>
            </p:cNvPr>
            <p:cNvSpPr txBox="1"/>
            <p:nvPr/>
          </p:nvSpPr>
          <p:spPr>
            <a:xfrm>
              <a:off x="5132387" y="1604642"/>
              <a:ext cx="648000" cy="123239"/>
            </a:xfrm>
            <a:prstGeom prst="rect">
              <a:avLst/>
            </a:prstGeom>
          </p:spPr>
          <p:txBody>
            <a:bodyPr vert="horz" wrap="square" lIns="0" tIns="12065" rIns="0" bIns="0" rtlCol="0">
              <a:spAutoFit/>
            </a:bodyPr>
            <a:lstStyle>
              <a:defPPr>
                <a:defRPr lang="en-US"/>
              </a:defPPr>
              <a:lvl1pPr marL="12700" marR="5080" lvl="0" indent="0" algn="r" defTabSz="914400" fontAlgn="auto">
                <a:lnSpc>
                  <a:spcPct val="90000"/>
                </a:lnSpc>
                <a:spcBef>
                  <a:spcPts val="95"/>
                </a:spcBef>
                <a:spcAft>
                  <a:spcPts val="0"/>
                </a:spcAft>
                <a:buClrTx/>
                <a:buSzTx/>
                <a:buFontTx/>
                <a:buNone/>
                <a:tabLst/>
                <a:defRPr kumimoji="0" sz="1050" b="0" i="0" u="none" strike="noStrike" cap="none" spc="0" normalizeH="0" baseline="0">
                  <a:ln>
                    <a:noFill/>
                  </a:ln>
                  <a:gradFill>
                    <a:gsLst>
                      <a:gs pos="0">
                        <a:schemeClr val="bg1">
                          <a:lumMod val="65000"/>
                        </a:schemeClr>
                      </a:gs>
                      <a:gs pos="100000">
                        <a:schemeClr val="bg1">
                          <a:lumMod val="65000"/>
                        </a:schemeClr>
                      </a:gs>
                    </a:gsLst>
                    <a:lin ang="5400000" scaled="1"/>
                  </a:gradFill>
                  <a:effectLst/>
                  <a:uLnTx/>
                  <a:uFillTx/>
                  <a:latin typeface="KoPub돋움체 Bold" panose="00000800000000000000" pitchFamily="2" charset="-127"/>
                  <a:ea typeface="KoPub돋움체 Bold" panose="00000800000000000000" pitchFamily="2" charset="-127"/>
                  <a:cs typeface="Calibri"/>
                </a:defRPr>
              </a:lvl1pPr>
            </a:lstStyle>
            <a:p>
              <a:pPr algn="l"/>
              <a:r>
                <a:rPr lang="en-US" altLang="ko-KR" sz="800" spc="-50" dirty="0">
                  <a:ln>
                    <a:solidFill>
                      <a:srgbClr val="FD349C">
                        <a:alpha val="0"/>
                      </a:srgbClr>
                    </a:solidFill>
                  </a:ln>
                  <a:solidFill>
                    <a:schemeClr val="tx1">
                      <a:lumMod val="50000"/>
                      <a:lumOff val="50000"/>
                    </a:schemeClr>
                  </a:solidFill>
                  <a:latin typeface="KoPub돋움체 Medium" panose="02020603020101020101" pitchFamily="18" charset="-127"/>
                  <a:ea typeface="KoPub돋움체 Medium" panose="02020603020101020101" pitchFamily="18" charset="-127"/>
                  <a:cs typeface="+mn-cs"/>
                </a:rPr>
                <a:t>(</a:t>
              </a:r>
              <a:r>
                <a:rPr lang="ko-KR" altLang="en-US" sz="800" spc="-50" dirty="0">
                  <a:ln>
                    <a:solidFill>
                      <a:srgbClr val="FD349C">
                        <a:alpha val="0"/>
                      </a:srgbClr>
                    </a:solidFill>
                  </a:ln>
                  <a:solidFill>
                    <a:schemeClr val="tx1">
                      <a:lumMod val="50000"/>
                      <a:lumOff val="50000"/>
                    </a:schemeClr>
                  </a:solidFill>
                  <a:latin typeface="KoPub돋움체 Medium" panose="02020603020101020101" pitchFamily="18" charset="-127"/>
                  <a:ea typeface="KoPub돋움체 Medium" panose="02020603020101020101" pitchFamily="18" charset="-127"/>
                  <a:cs typeface="+mn-cs"/>
                </a:rPr>
                <a:t>조 </a:t>
              </a:r>
              <a:r>
                <a:rPr lang="ko-KR" altLang="en-US" sz="800" spc="-50" dirty="0" err="1">
                  <a:ln>
                    <a:solidFill>
                      <a:srgbClr val="FD349C">
                        <a:alpha val="0"/>
                      </a:srgbClr>
                    </a:solidFill>
                  </a:ln>
                  <a:solidFill>
                    <a:schemeClr val="tx1">
                      <a:lumMod val="50000"/>
                      <a:lumOff val="50000"/>
                    </a:schemeClr>
                  </a:solidFill>
                  <a:latin typeface="KoPub돋움체 Medium" panose="02020603020101020101" pitchFamily="18" charset="-127"/>
                  <a:ea typeface="KoPub돋움체 Medium" panose="02020603020101020101" pitchFamily="18" charset="-127"/>
                  <a:cs typeface="+mn-cs"/>
                </a:rPr>
                <a:t>루피아</a:t>
              </a:r>
              <a:r>
                <a:rPr lang="en-US" altLang="ko-KR" sz="800" spc="-50" dirty="0">
                  <a:ln>
                    <a:solidFill>
                      <a:srgbClr val="FD349C">
                        <a:alpha val="0"/>
                      </a:srgbClr>
                    </a:solidFill>
                  </a:ln>
                  <a:solidFill>
                    <a:schemeClr val="tx1">
                      <a:lumMod val="50000"/>
                      <a:lumOff val="50000"/>
                    </a:schemeClr>
                  </a:solidFill>
                  <a:latin typeface="KoPub돋움체 Medium" panose="02020603020101020101" pitchFamily="18" charset="-127"/>
                  <a:ea typeface="KoPub돋움체 Medium" panose="02020603020101020101" pitchFamily="18" charset="-127"/>
                  <a:cs typeface="+mn-cs"/>
                </a:rPr>
                <a:t>)</a:t>
              </a:r>
              <a:endParaRPr lang="ko-KR" altLang="en-US" sz="800" spc="-50" dirty="0">
                <a:ln>
                  <a:solidFill>
                    <a:srgbClr val="FD349C">
                      <a:alpha val="0"/>
                    </a:srgbClr>
                  </a:solidFill>
                </a:ln>
                <a:solidFill>
                  <a:schemeClr val="tx1">
                    <a:lumMod val="50000"/>
                    <a:lumOff val="50000"/>
                  </a:schemeClr>
                </a:solidFill>
                <a:latin typeface="KoPub돋움체 Medium" panose="02020603020101020101" pitchFamily="18" charset="-127"/>
                <a:ea typeface="KoPub돋움체 Medium" panose="02020603020101020101" pitchFamily="18" charset="-127"/>
                <a:cs typeface="+mn-cs"/>
              </a:endParaRPr>
            </a:p>
          </p:txBody>
        </p:sp>
      </p:grpSp>
      <p:grpSp>
        <p:nvGrpSpPr>
          <p:cNvPr id="27" name="그룹 26">
            <a:extLst>
              <a:ext uri="{FF2B5EF4-FFF2-40B4-BE49-F238E27FC236}">
                <a16:creationId xmlns:a16="http://schemas.microsoft.com/office/drawing/2014/main" id="{5EC4FFBF-CA93-8E42-5AE5-951753E9B6C8}"/>
              </a:ext>
            </a:extLst>
          </p:cNvPr>
          <p:cNvGrpSpPr/>
          <p:nvPr/>
        </p:nvGrpSpPr>
        <p:grpSpPr>
          <a:xfrm>
            <a:off x="487921" y="1196975"/>
            <a:ext cx="4284613" cy="530906"/>
            <a:chOff x="5132387" y="1196975"/>
            <a:chExt cx="4284613" cy="530906"/>
          </a:xfrm>
        </p:grpSpPr>
        <p:grpSp>
          <p:nvGrpSpPr>
            <p:cNvPr id="28" name="그룹 27">
              <a:extLst>
                <a:ext uri="{FF2B5EF4-FFF2-40B4-BE49-F238E27FC236}">
                  <a16:creationId xmlns:a16="http://schemas.microsoft.com/office/drawing/2014/main" id="{920DC009-0B52-CCC5-4920-E64F01BA78CE}"/>
                </a:ext>
              </a:extLst>
            </p:cNvPr>
            <p:cNvGrpSpPr/>
            <p:nvPr/>
          </p:nvGrpSpPr>
          <p:grpSpPr>
            <a:xfrm>
              <a:off x="5132387" y="1196975"/>
              <a:ext cx="4284613" cy="276837"/>
              <a:chOff x="5132387" y="2176483"/>
              <a:chExt cx="4284613" cy="276837"/>
            </a:xfrm>
          </p:grpSpPr>
          <p:sp>
            <p:nvSpPr>
              <p:cNvPr id="33" name="TextBox 32">
                <a:extLst>
                  <a:ext uri="{FF2B5EF4-FFF2-40B4-BE49-F238E27FC236}">
                    <a16:creationId xmlns:a16="http://schemas.microsoft.com/office/drawing/2014/main" id="{0E23845E-1E7E-1B1E-AE68-CD02B7B3D208}"/>
                  </a:ext>
                </a:extLst>
              </p:cNvPr>
              <p:cNvSpPr txBox="1"/>
              <p:nvPr/>
            </p:nvSpPr>
            <p:spPr>
              <a:xfrm>
                <a:off x="5132387" y="2210039"/>
                <a:ext cx="2725105" cy="200055"/>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ko-KR" altLang="en-US" sz="1300" dirty="0">
                    <a:ln>
                      <a:solidFill>
                        <a:prstClr val="white">
                          <a:lumMod val="75000"/>
                          <a:alpha val="0"/>
                        </a:prstClr>
                      </a:solidFill>
                    </a:ln>
                    <a:solidFill>
                      <a:srgbClr val="00338D"/>
                    </a:solidFill>
                    <a:latin typeface="KoPub돋움체 Bold" panose="00000800000000000000" pitchFamily="2" charset="-127"/>
                    <a:ea typeface="KoPub돋움체 Bold" panose="00000800000000000000" pitchFamily="2" charset="-127"/>
                    <a:cs typeface="Univers for KPMG"/>
                  </a:rPr>
                  <a:t>인도네시아 </a:t>
                </a:r>
                <a:r>
                  <a:rPr lang="ko-KR" altLang="en-US" sz="1300" dirty="0" err="1">
                    <a:ln>
                      <a:solidFill>
                        <a:prstClr val="white">
                          <a:lumMod val="75000"/>
                          <a:alpha val="0"/>
                        </a:prstClr>
                      </a:solidFill>
                    </a:ln>
                    <a:solidFill>
                      <a:srgbClr val="00338D"/>
                    </a:solidFill>
                    <a:latin typeface="KoPub돋움체 Bold" panose="00000800000000000000" pitchFamily="2" charset="-127"/>
                    <a:ea typeface="KoPub돋움체 Bold" panose="00000800000000000000" pitchFamily="2" charset="-127"/>
                    <a:cs typeface="Univers for KPMG"/>
                  </a:rPr>
                  <a:t>샤리아</a:t>
                </a:r>
                <a:r>
                  <a:rPr lang="ko-KR" altLang="en-US" sz="1300" dirty="0">
                    <a:ln>
                      <a:solidFill>
                        <a:prstClr val="white">
                          <a:lumMod val="75000"/>
                          <a:alpha val="0"/>
                        </a:prstClr>
                      </a:solidFill>
                    </a:ln>
                    <a:solidFill>
                      <a:srgbClr val="00338D"/>
                    </a:solidFill>
                    <a:latin typeface="KoPub돋움체 Bold" panose="00000800000000000000" pitchFamily="2" charset="-127"/>
                    <a:ea typeface="KoPub돋움체 Bold" panose="00000800000000000000" pitchFamily="2" charset="-127"/>
                    <a:cs typeface="Univers for KPMG"/>
                  </a:rPr>
                  <a:t> 손해</a:t>
                </a:r>
                <a:r>
                  <a:rPr lang="en-US" altLang="ko-KR" sz="1300" dirty="0">
                    <a:ln>
                      <a:solidFill>
                        <a:prstClr val="white">
                          <a:lumMod val="75000"/>
                          <a:alpha val="0"/>
                        </a:prstClr>
                      </a:solidFill>
                    </a:ln>
                    <a:solidFill>
                      <a:srgbClr val="00338D"/>
                    </a:solidFill>
                    <a:latin typeface="KoPub돋움체 Bold" panose="00000800000000000000" pitchFamily="2" charset="-127"/>
                    <a:ea typeface="KoPub돋움체 Bold" panose="00000800000000000000" pitchFamily="2" charset="-127"/>
                    <a:cs typeface="Univers for KPMG"/>
                  </a:rPr>
                  <a:t>·</a:t>
                </a:r>
                <a:r>
                  <a:rPr lang="ko-KR" altLang="en-US" sz="1300" dirty="0">
                    <a:ln>
                      <a:solidFill>
                        <a:prstClr val="white">
                          <a:lumMod val="75000"/>
                          <a:alpha val="0"/>
                        </a:prstClr>
                      </a:solidFill>
                    </a:ln>
                    <a:solidFill>
                      <a:srgbClr val="00338D"/>
                    </a:solidFill>
                    <a:latin typeface="KoPub돋움체 Bold" panose="00000800000000000000" pitchFamily="2" charset="-127"/>
                    <a:ea typeface="KoPub돋움체 Bold" panose="00000800000000000000" pitchFamily="2" charset="-127"/>
                    <a:cs typeface="Univers for KPMG"/>
                  </a:rPr>
                  <a:t>재보험 성장 추이</a:t>
                </a:r>
                <a:endParaRPr kumimoji="0" lang="ko-KR" altLang="en-US" sz="1300" b="0" i="0" u="none" strike="noStrike" kern="1200" cap="none" spc="0" normalizeH="0" baseline="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endParaRPr>
              </a:p>
            </p:txBody>
          </p:sp>
          <p:cxnSp>
            <p:nvCxnSpPr>
              <p:cNvPr id="34" name="직선 연결선 33">
                <a:extLst>
                  <a:ext uri="{FF2B5EF4-FFF2-40B4-BE49-F238E27FC236}">
                    <a16:creationId xmlns:a16="http://schemas.microsoft.com/office/drawing/2014/main" id="{6DF3D00D-DCCD-BBB4-E0AF-9568A2CEFFAA}"/>
                  </a:ext>
                </a:extLst>
              </p:cNvPr>
              <p:cNvCxnSpPr/>
              <p:nvPr/>
            </p:nvCxnSpPr>
            <p:spPr>
              <a:xfrm>
                <a:off x="5132387" y="2176483"/>
                <a:ext cx="4284613"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5" name="직선 연결선 34">
                <a:extLst>
                  <a:ext uri="{FF2B5EF4-FFF2-40B4-BE49-F238E27FC236}">
                    <a16:creationId xmlns:a16="http://schemas.microsoft.com/office/drawing/2014/main" id="{CB4359D7-576E-3F51-C950-873DB0E3CD1B}"/>
                  </a:ext>
                </a:extLst>
              </p:cNvPr>
              <p:cNvCxnSpPr/>
              <p:nvPr/>
            </p:nvCxnSpPr>
            <p:spPr>
              <a:xfrm>
                <a:off x="5132387" y="2453320"/>
                <a:ext cx="4284613"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29" name="object 38">
              <a:extLst>
                <a:ext uri="{FF2B5EF4-FFF2-40B4-BE49-F238E27FC236}">
                  <a16:creationId xmlns:a16="http://schemas.microsoft.com/office/drawing/2014/main" id="{9F05B45F-F0A5-4AFE-EF68-607F58A8EC51}"/>
                </a:ext>
              </a:extLst>
            </p:cNvPr>
            <p:cNvSpPr txBox="1"/>
            <p:nvPr/>
          </p:nvSpPr>
          <p:spPr>
            <a:xfrm>
              <a:off x="5132387" y="1604642"/>
              <a:ext cx="648000" cy="123239"/>
            </a:xfrm>
            <a:prstGeom prst="rect">
              <a:avLst/>
            </a:prstGeom>
          </p:spPr>
          <p:txBody>
            <a:bodyPr vert="horz" wrap="square" lIns="0" tIns="12065" rIns="0" bIns="0" rtlCol="0">
              <a:spAutoFit/>
            </a:bodyPr>
            <a:lstStyle>
              <a:defPPr>
                <a:defRPr lang="en-US"/>
              </a:defPPr>
              <a:lvl1pPr marL="12700" marR="5080" lvl="0" indent="0" algn="r" defTabSz="914400" fontAlgn="auto">
                <a:lnSpc>
                  <a:spcPct val="90000"/>
                </a:lnSpc>
                <a:spcBef>
                  <a:spcPts val="95"/>
                </a:spcBef>
                <a:spcAft>
                  <a:spcPts val="0"/>
                </a:spcAft>
                <a:buClrTx/>
                <a:buSzTx/>
                <a:buFontTx/>
                <a:buNone/>
                <a:tabLst/>
                <a:defRPr kumimoji="0" sz="1050" b="0" i="0" u="none" strike="noStrike" cap="none" spc="0" normalizeH="0" baseline="0">
                  <a:ln>
                    <a:noFill/>
                  </a:ln>
                  <a:gradFill>
                    <a:gsLst>
                      <a:gs pos="0">
                        <a:schemeClr val="bg1">
                          <a:lumMod val="65000"/>
                        </a:schemeClr>
                      </a:gs>
                      <a:gs pos="100000">
                        <a:schemeClr val="bg1">
                          <a:lumMod val="65000"/>
                        </a:schemeClr>
                      </a:gs>
                    </a:gsLst>
                    <a:lin ang="5400000" scaled="1"/>
                  </a:gradFill>
                  <a:effectLst/>
                  <a:uLnTx/>
                  <a:uFillTx/>
                  <a:latin typeface="KoPub돋움체 Bold" panose="00000800000000000000" pitchFamily="2" charset="-127"/>
                  <a:ea typeface="KoPub돋움체 Bold" panose="00000800000000000000" pitchFamily="2" charset="-127"/>
                  <a:cs typeface="Calibri"/>
                </a:defRPr>
              </a:lvl1pPr>
            </a:lstStyle>
            <a:p>
              <a:pPr algn="l"/>
              <a:r>
                <a:rPr lang="en-US" altLang="ko-KR" sz="800" spc="-50" dirty="0">
                  <a:ln>
                    <a:solidFill>
                      <a:srgbClr val="FD349C">
                        <a:alpha val="0"/>
                      </a:srgbClr>
                    </a:solidFill>
                  </a:ln>
                  <a:solidFill>
                    <a:schemeClr val="tx1">
                      <a:lumMod val="50000"/>
                      <a:lumOff val="50000"/>
                    </a:schemeClr>
                  </a:solidFill>
                  <a:latin typeface="KoPub돋움체 Medium" panose="02020603020101020101" pitchFamily="18" charset="-127"/>
                  <a:ea typeface="KoPub돋움체 Medium" panose="02020603020101020101" pitchFamily="18" charset="-127"/>
                  <a:cs typeface="+mn-cs"/>
                </a:rPr>
                <a:t>(</a:t>
              </a:r>
              <a:r>
                <a:rPr lang="ko-KR" altLang="en-US" sz="800" spc="-50" dirty="0">
                  <a:ln>
                    <a:solidFill>
                      <a:srgbClr val="FD349C">
                        <a:alpha val="0"/>
                      </a:srgbClr>
                    </a:solidFill>
                  </a:ln>
                  <a:solidFill>
                    <a:schemeClr val="tx1">
                      <a:lumMod val="50000"/>
                      <a:lumOff val="50000"/>
                    </a:schemeClr>
                  </a:solidFill>
                  <a:latin typeface="KoPub돋움체 Medium" panose="02020603020101020101" pitchFamily="18" charset="-127"/>
                  <a:ea typeface="KoPub돋움체 Medium" panose="02020603020101020101" pitchFamily="18" charset="-127"/>
                  <a:cs typeface="+mn-cs"/>
                </a:rPr>
                <a:t>조 </a:t>
              </a:r>
              <a:r>
                <a:rPr lang="ko-KR" altLang="en-US" sz="800" spc="-50" dirty="0" err="1">
                  <a:ln>
                    <a:solidFill>
                      <a:srgbClr val="FD349C">
                        <a:alpha val="0"/>
                      </a:srgbClr>
                    </a:solidFill>
                  </a:ln>
                  <a:solidFill>
                    <a:schemeClr val="tx1">
                      <a:lumMod val="50000"/>
                      <a:lumOff val="50000"/>
                    </a:schemeClr>
                  </a:solidFill>
                  <a:latin typeface="KoPub돋움체 Medium" panose="02020603020101020101" pitchFamily="18" charset="-127"/>
                  <a:ea typeface="KoPub돋움체 Medium" panose="02020603020101020101" pitchFamily="18" charset="-127"/>
                  <a:cs typeface="+mn-cs"/>
                </a:rPr>
                <a:t>루피아</a:t>
              </a:r>
              <a:r>
                <a:rPr lang="en-US" altLang="ko-KR" sz="800" spc="-50" dirty="0">
                  <a:ln>
                    <a:solidFill>
                      <a:srgbClr val="FD349C">
                        <a:alpha val="0"/>
                      </a:srgbClr>
                    </a:solidFill>
                  </a:ln>
                  <a:solidFill>
                    <a:schemeClr val="tx1">
                      <a:lumMod val="50000"/>
                      <a:lumOff val="50000"/>
                    </a:schemeClr>
                  </a:solidFill>
                  <a:latin typeface="KoPub돋움체 Medium" panose="02020603020101020101" pitchFamily="18" charset="-127"/>
                  <a:ea typeface="KoPub돋움체 Medium" panose="02020603020101020101" pitchFamily="18" charset="-127"/>
                  <a:cs typeface="+mn-cs"/>
                </a:rPr>
                <a:t>)</a:t>
              </a:r>
              <a:endParaRPr lang="ko-KR" altLang="en-US" sz="800" spc="-50" dirty="0">
                <a:ln>
                  <a:solidFill>
                    <a:srgbClr val="FD349C">
                      <a:alpha val="0"/>
                    </a:srgbClr>
                  </a:solidFill>
                </a:ln>
                <a:solidFill>
                  <a:schemeClr val="tx1">
                    <a:lumMod val="50000"/>
                    <a:lumOff val="50000"/>
                  </a:schemeClr>
                </a:solidFill>
                <a:latin typeface="KoPub돋움체 Medium" panose="02020603020101020101" pitchFamily="18" charset="-127"/>
                <a:ea typeface="KoPub돋움체 Medium" panose="02020603020101020101" pitchFamily="18" charset="-127"/>
                <a:cs typeface="+mn-cs"/>
              </a:endParaRPr>
            </a:p>
          </p:txBody>
        </p:sp>
      </p:grpSp>
      <p:sp>
        <p:nvSpPr>
          <p:cNvPr id="4" name="TextBox 3">
            <a:extLst>
              <a:ext uri="{FF2B5EF4-FFF2-40B4-BE49-F238E27FC236}">
                <a16:creationId xmlns:a16="http://schemas.microsoft.com/office/drawing/2014/main" id="{A7F59E8F-AEDA-69EC-BA6B-3452CF32ABAE}"/>
              </a:ext>
            </a:extLst>
          </p:cNvPr>
          <p:cNvSpPr txBox="1"/>
          <p:nvPr/>
        </p:nvSpPr>
        <p:spPr>
          <a:xfrm>
            <a:off x="478777" y="5141154"/>
            <a:ext cx="8938800" cy="1061363"/>
          </a:xfrm>
          <a:prstGeom prst="rect">
            <a:avLst/>
          </a:prstGeom>
          <a:solidFill>
            <a:srgbClr val="DEF7FF"/>
          </a:solidFill>
          <a:ln w="3175">
            <a:solidFill>
              <a:srgbClr val="99E3FB"/>
            </a:solidFill>
          </a:ln>
        </p:spPr>
        <p:txBody>
          <a:bodyPr wrap="square" lIns="108000" tIns="72000" rIns="72000" bIns="72000" anchor="t">
            <a:spAutoFit/>
          </a:bodyPr>
          <a:lstStyle>
            <a:defPPr>
              <a:defRPr lang="en-US"/>
            </a:defPPr>
            <a:lvl1pPr marL="108000" indent="-108000" defTabSz="457200">
              <a:lnSpc>
                <a:spcPct val="110000"/>
              </a:lnSpc>
              <a:spcAft>
                <a:spcPts val="300"/>
              </a:spcAft>
              <a:buClr>
                <a:schemeClr val="tx1">
                  <a:lumMod val="85000"/>
                  <a:lumOff val="15000"/>
                </a:schemeClr>
              </a:buClr>
              <a:buFont typeface="Arial" panose="020B0604020202020204" pitchFamily="34" charset="0"/>
              <a:buChar char="•"/>
              <a:defRPr sz="1000" b="1">
                <a:ln>
                  <a:solidFill>
                    <a:schemeClr val="accent5">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altLang="ko-KR" dirty="0"/>
              <a:t>2021</a:t>
            </a:r>
            <a:r>
              <a:rPr lang="ko-KR" altLang="en-US" dirty="0"/>
              <a:t>년 인도네시아 </a:t>
            </a:r>
            <a:r>
              <a:rPr lang="ko-KR" altLang="en-US" dirty="0" err="1"/>
              <a:t>샤리아</a:t>
            </a:r>
            <a:r>
              <a:rPr lang="ko-KR" altLang="en-US" dirty="0"/>
              <a:t> 손해 및 재보험 사업의 총기여금은 </a:t>
            </a:r>
            <a:r>
              <a:rPr lang="en-US" altLang="ko-KR" dirty="0"/>
              <a:t>2020</a:t>
            </a:r>
            <a:r>
              <a:rPr lang="ko-KR" altLang="en-US" dirty="0"/>
              <a:t>년 </a:t>
            </a:r>
            <a:r>
              <a:rPr lang="en-US" altLang="ko-KR" dirty="0"/>
              <a:t>2</a:t>
            </a:r>
            <a:r>
              <a:rPr lang="ko-KR" altLang="en-US" dirty="0"/>
              <a:t>조 </a:t>
            </a:r>
            <a:r>
              <a:rPr lang="en-US" altLang="ko-KR" dirty="0"/>
              <a:t>5,100</a:t>
            </a:r>
            <a:r>
              <a:rPr lang="ko-KR" altLang="en-US" dirty="0"/>
              <a:t>억 </a:t>
            </a:r>
            <a:r>
              <a:rPr lang="ko-KR" altLang="en-US" dirty="0" err="1"/>
              <a:t>루피아에서</a:t>
            </a:r>
            <a:r>
              <a:rPr lang="ko-KR" altLang="en-US" dirty="0"/>
              <a:t> </a:t>
            </a:r>
            <a:r>
              <a:rPr lang="en-US" altLang="ko-KR" dirty="0"/>
              <a:t>2021</a:t>
            </a:r>
            <a:r>
              <a:rPr lang="ko-KR" altLang="en-US" dirty="0"/>
              <a:t>년 </a:t>
            </a:r>
            <a:r>
              <a:rPr lang="en-US" altLang="ko-KR" dirty="0"/>
              <a:t>3</a:t>
            </a:r>
            <a:r>
              <a:rPr lang="ko-KR" altLang="en-US" dirty="0"/>
              <a:t>조 </a:t>
            </a:r>
            <a:r>
              <a:rPr lang="en-US" altLang="ko-KR" dirty="0"/>
              <a:t>2,200</a:t>
            </a:r>
            <a:r>
              <a:rPr lang="ko-KR" altLang="en-US" dirty="0"/>
              <a:t>억 </a:t>
            </a:r>
            <a:r>
              <a:rPr lang="ko-KR" altLang="en-US" dirty="0" err="1"/>
              <a:t>루피아로</a:t>
            </a:r>
            <a:r>
              <a:rPr lang="ko-KR" altLang="en-US" dirty="0"/>
              <a:t> 전년 대비 </a:t>
            </a:r>
            <a:r>
              <a:rPr lang="en-US" altLang="ko-KR" dirty="0"/>
              <a:t>28.2% </a:t>
            </a:r>
            <a:r>
              <a:rPr lang="ko-KR" altLang="en-US" dirty="0"/>
              <a:t>증가하였으며</a:t>
            </a:r>
            <a:r>
              <a:rPr lang="en-US" altLang="ko-KR" dirty="0"/>
              <a:t>, </a:t>
            </a:r>
            <a:r>
              <a:rPr lang="ko-KR" altLang="en-US" dirty="0"/>
              <a:t>총청구액은 </a:t>
            </a:r>
            <a:r>
              <a:rPr lang="en-US" altLang="ko-KR" dirty="0"/>
              <a:t>2020</a:t>
            </a:r>
            <a:r>
              <a:rPr lang="ko-KR" altLang="en-US" dirty="0"/>
              <a:t>년 </a:t>
            </a:r>
            <a:r>
              <a:rPr lang="en-US" altLang="ko-KR" dirty="0"/>
              <a:t>1</a:t>
            </a:r>
            <a:r>
              <a:rPr lang="ko-KR" altLang="en-US" dirty="0"/>
              <a:t>조 </a:t>
            </a:r>
            <a:r>
              <a:rPr lang="en-US" altLang="ko-KR" dirty="0"/>
              <a:t>5,100</a:t>
            </a:r>
            <a:r>
              <a:rPr lang="ko-KR" altLang="en-US" dirty="0"/>
              <a:t>억 </a:t>
            </a:r>
            <a:r>
              <a:rPr lang="ko-KR" altLang="en-US" dirty="0" err="1"/>
              <a:t>루피아</a:t>
            </a:r>
            <a:r>
              <a:rPr lang="ko-KR" altLang="en-US" dirty="0"/>
              <a:t> 대비 </a:t>
            </a:r>
            <a:r>
              <a:rPr lang="en-US" altLang="ko-KR" dirty="0"/>
              <a:t>20.3% </a:t>
            </a:r>
            <a:r>
              <a:rPr lang="ko-KR" altLang="en-US" dirty="0"/>
              <a:t>증가한 </a:t>
            </a:r>
            <a:r>
              <a:rPr lang="en-US" altLang="ko-KR" dirty="0"/>
              <a:t>1</a:t>
            </a:r>
            <a:r>
              <a:rPr lang="ko-KR" altLang="en-US" dirty="0"/>
              <a:t>조 </a:t>
            </a:r>
            <a:r>
              <a:rPr lang="en-US" altLang="ko-KR" dirty="0"/>
              <a:t>8,200</a:t>
            </a:r>
            <a:r>
              <a:rPr lang="ko-KR" altLang="en-US" dirty="0"/>
              <a:t>억 </a:t>
            </a:r>
            <a:r>
              <a:rPr lang="ko-KR" altLang="en-US" dirty="0" err="1"/>
              <a:t>루피아를</a:t>
            </a:r>
            <a:r>
              <a:rPr lang="ko-KR" altLang="en-US" dirty="0"/>
              <a:t> 기록</a:t>
            </a:r>
            <a:endParaRPr lang="en-US" altLang="ko-KR" dirty="0"/>
          </a:p>
          <a:p>
            <a:pPr marL="266700" indent="-174625">
              <a:buClr>
                <a:schemeClr val="tx1">
                  <a:lumMod val="75000"/>
                  <a:lumOff val="25000"/>
                </a:schemeClr>
              </a:buClr>
              <a:buFontTx/>
              <a:buChar char="-"/>
            </a:pPr>
            <a:r>
              <a:rPr lang="en-US" altLang="ko-KR" b="0" dirty="0">
                <a:solidFill>
                  <a:schemeClr val="tx1">
                    <a:lumMod val="75000"/>
                    <a:lumOff val="25000"/>
                  </a:schemeClr>
                </a:solidFill>
              </a:rPr>
              <a:t>2021</a:t>
            </a:r>
            <a:r>
              <a:rPr lang="ko-KR" altLang="en-US" b="0" dirty="0">
                <a:solidFill>
                  <a:schemeClr val="tx1">
                    <a:lumMod val="75000"/>
                    <a:lumOff val="25000"/>
                  </a:schemeClr>
                </a:solidFill>
              </a:rPr>
              <a:t>년 </a:t>
            </a:r>
            <a:r>
              <a:rPr lang="ko-KR" altLang="en-US" b="0" dirty="0" err="1">
                <a:solidFill>
                  <a:schemeClr val="tx1">
                    <a:lumMod val="75000"/>
                    <a:lumOff val="25000"/>
                  </a:schemeClr>
                </a:solidFill>
              </a:rPr>
              <a:t>샤리아</a:t>
            </a:r>
            <a:r>
              <a:rPr lang="ko-KR" altLang="en-US" b="0" dirty="0">
                <a:solidFill>
                  <a:schemeClr val="tx1">
                    <a:lumMod val="75000"/>
                    <a:lumOff val="25000"/>
                  </a:schemeClr>
                </a:solidFill>
              </a:rPr>
              <a:t> 손해</a:t>
            </a:r>
            <a:r>
              <a:rPr lang="en-US" altLang="ko-KR" b="0" dirty="0">
                <a:solidFill>
                  <a:schemeClr val="tx1">
                    <a:lumMod val="75000"/>
                    <a:lumOff val="25000"/>
                  </a:schemeClr>
                </a:solidFill>
              </a:rPr>
              <a:t>·</a:t>
            </a:r>
            <a:r>
              <a:rPr lang="ko-KR" altLang="en-US" b="0" dirty="0">
                <a:solidFill>
                  <a:schemeClr val="tx1">
                    <a:lumMod val="75000"/>
                    <a:lumOff val="25000"/>
                  </a:schemeClr>
                </a:solidFill>
              </a:rPr>
              <a:t>재보험의 총기여금은 전체 손해보험산업 총기여금의 </a:t>
            </a:r>
            <a:r>
              <a:rPr lang="en-US" altLang="ko-KR" b="0" dirty="0">
                <a:solidFill>
                  <a:schemeClr val="tx1">
                    <a:lumMod val="75000"/>
                    <a:lumOff val="25000"/>
                  </a:schemeClr>
                </a:solidFill>
              </a:rPr>
              <a:t>3.5%</a:t>
            </a:r>
            <a:r>
              <a:rPr lang="ko-KR" altLang="en-US" b="0" dirty="0">
                <a:solidFill>
                  <a:schemeClr val="tx1">
                    <a:lumMod val="75000"/>
                    <a:lumOff val="25000"/>
                  </a:schemeClr>
                </a:solidFill>
              </a:rPr>
              <a:t>의 비중을 차지했으며</a:t>
            </a:r>
            <a:r>
              <a:rPr lang="en-US" altLang="ko-KR" b="0" dirty="0">
                <a:solidFill>
                  <a:schemeClr val="tx1">
                    <a:lumMod val="75000"/>
                    <a:lumOff val="25000"/>
                  </a:schemeClr>
                </a:solidFill>
              </a:rPr>
              <a:t>, </a:t>
            </a:r>
            <a:r>
              <a:rPr lang="ko-KR" altLang="en-US" b="0" dirty="0">
                <a:solidFill>
                  <a:schemeClr val="tx1">
                    <a:lumMod val="75000"/>
                    <a:lumOff val="25000"/>
                  </a:schemeClr>
                </a:solidFill>
              </a:rPr>
              <a:t>총청구금은 생명보험산업 전체 총청구액의 약 </a:t>
            </a:r>
            <a:r>
              <a:rPr lang="en-US" altLang="ko-KR" b="0" dirty="0">
                <a:solidFill>
                  <a:schemeClr val="tx1">
                    <a:lumMod val="75000"/>
                    <a:lumOff val="25000"/>
                  </a:schemeClr>
                </a:solidFill>
              </a:rPr>
              <a:t>3.9%</a:t>
            </a:r>
            <a:r>
              <a:rPr lang="ko-KR" altLang="en-US" b="0" dirty="0">
                <a:solidFill>
                  <a:schemeClr val="tx1">
                    <a:lumMod val="75000"/>
                    <a:lumOff val="25000"/>
                  </a:schemeClr>
                </a:solidFill>
              </a:rPr>
              <a:t>의 비중을 차지</a:t>
            </a:r>
            <a:endParaRPr lang="en-US" altLang="ko-KR" b="0" dirty="0">
              <a:solidFill>
                <a:schemeClr val="tx1">
                  <a:lumMod val="75000"/>
                  <a:lumOff val="25000"/>
                </a:schemeClr>
              </a:solidFill>
            </a:endParaRPr>
          </a:p>
          <a:p>
            <a:r>
              <a:rPr lang="en-US" altLang="ko-KR" dirty="0"/>
              <a:t>2021</a:t>
            </a:r>
            <a:r>
              <a:rPr lang="ko-KR" altLang="en-US" dirty="0"/>
              <a:t>년 인도네시아 </a:t>
            </a:r>
            <a:r>
              <a:rPr lang="ko-KR" altLang="en-US" dirty="0" err="1"/>
              <a:t>샤리아</a:t>
            </a:r>
            <a:r>
              <a:rPr lang="ko-KR" altLang="en-US" dirty="0"/>
              <a:t> 손해</a:t>
            </a:r>
            <a:r>
              <a:rPr lang="en-US" altLang="ko-KR" dirty="0"/>
              <a:t>·</a:t>
            </a:r>
            <a:r>
              <a:rPr lang="ko-KR" altLang="en-US" dirty="0"/>
              <a:t>재보험의 자산규모는 전년도의 </a:t>
            </a:r>
            <a:r>
              <a:rPr lang="en-US" altLang="ko-KR" dirty="0"/>
              <a:t>8</a:t>
            </a:r>
            <a:r>
              <a:rPr lang="ko-KR" altLang="en-US" dirty="0"/>
              <a:t>조 </a:t>
            </a:r>
            <a:r>
              <a:rPr lang="en-US" altLang="ko-KR" dirty="0"/>
              <a:t>1,200</a:t>
            </a:r>
            <a:r>
              <a:rPr lang="ko-KR" altLang="en-US" dirty="0"/>
              <a:t>억 </a:t>
            </a:r>
            <a:r>
              <a:rPr lang="ko-KR" altLang="en-US" dirty="0" err="1"/>
              <a:t>루피아</a:t>
            </a:r>
            <a:r>
              <a:rPr lang="ko-KR" altLang="en-US" dirty="0"/>
              <a:t> 대비 </a:t>
            </a:r>
            <a:r>
              <a:rPr lang="en-US" altLang="ko-KR" dirty="0"/>
              <a:t>3.8% </a:t>
            </a:r>
            <a:r>
              <a:rPr lang="ko-KR" altLang="en-US" dirty="0"/>
              <a:t>증가한 </a:t>
            </a:r>
            <a:r>
              <a:rPr lang="en-US" altLang="ko-KR" dirty="0"/>
              <a:t>8</a:t>
            </a:r>
            <a:r>
              <a:rPr lang="ko-KR" altLang="en-US" dirty="0"/>
              <a:t>조 </a:t>
            </a:r>
            <a:r>
              <a:rPr lang="en-US" altLang="ko-KR" dirty="0"/>
              <a:t>5,300</a:t>
            </a:r>
            <a:r>
              <a:rPr lang="ko-KR" altLang="en-US" dirty="0"/>
              <a:t>억 </a:t>
            </a:r>
            <a:r>
              <a:rPr lang="ko-KR" altLang="en-US" dirty="0" err="1"/>
              <a:t>루피아를</a:t>
            </a:r>
            <a:r>
              <a:rPr lang="ko-KR" altLang="en-US" dirty="0"/>
              <a:t> 기록하며</a:t>
            </a:r>
            <a:r>
              <a:rPr lang="en-US" altLang="ko-KR" dirty="0"/>
              <a:t>, </a:t>
            </a:r>
            <a:r>
              <a:rPr lang="ko-KR" altLang="en-US" dirty="0"/>
              <a:t>손해보험 전체 자산규모의 </a:t>
            </a:r>
            <a:r>
              <a:rPr lang="en-US" altLang="ko-KR" dirty="0"/>
              <a:t>3.8%</a:t>
            </a:r>
            <a:r>
              <a:rPr lang="ko-KR" altLang="en-US" dirty="0"/>
              <a:t>를 차지</a:t>
            </a:r>
            <a:endParaRPr lang="en-US" altLang="ko-KR" dirty="0"/>
          </a:p>
        </p:txBody>
      </p:sp>
      <p:graphicFrame>
        <p:nvGraphicFramePr>
          <p:cNvPr id="8" name="ChartObject">
            <a:extLst>
              <a:ext uri="{FF2B5EF4-FFF2-40B4-BE49-F238E27FC236}">
                <a16:creationId xmlns:a16="http://schemas.microsoft.com/office/drawing/2014/main" id="{DABE20D4-22FB-70A5-6E74-C81D2C6C5D78}"/>
              </a:ext>
            </a:extLst>
          </p:cNvPr>
          <p:cNvGraphicFramePr/>
          <p:nvPr>
            <p:extLst>
              <p:ext uri="{D42A27DB-BD31-4B8C-83A1-F6EECF244321}">
                <p14:modId xmlns:p14="http://schemas.microsoft.com/office/powerpoint/2010/main" val="35614068"/>
              </p:ext>
            </p:extLst>
          </p:nvPr>
        </p:nvGraphicFramePr>
        <p:xfrm>
          <a:off x="487921" y="1697544"/>
          <a:ext cx="4294800" cy="3060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1" name="표 10">
            <a:extLst>
              <a:ext uri="{FF2B5EF4-FFF2-40B4-BE49-F238E27FC236}">
                <a16:creationId xmlns:a16="http://schemas.microsoft.com/office/drawing/2014/main" id="{DCA3BCE2-33B4-2965-6F43-E9D49A71541C}"/>
              </a:ext>
            </a:extLst>
          </p:cNvPr>
          <p:cNvGraphicFramePr>
            <a:graphicFrameLocks noGrp="1"/>
          </p:cNvGraphicFramePr>
          <p:nvPr>
            <p:extLst>
              <p:ext uri="{D42A27DB-BD31-4B8C-83A1-F6EECF244321}">
                <p14:modId xmlns:p14="http://schemas.microsoft.com/office/powerpoint/2010/main" val="1610283695"/>
              </p:ext>
            </p:extLst>
          </p:nvPr>
        </p:nvGraphicFramePr>
        <p:xfrm>
          <a:off x="5132388" y="1826666"/>
          <a:ext cx="4284663" cy="2849930"/>
        </p:xfrm>
        <a:graphic>
          <a:graphicData uri="http://schemas.openxmlformats.org/drawingml/2006/table">
            <a:tbl>
              <a:tblPr>
                <a:tableStyleId>{5C22544A-7EE6-4342-B048-85BDC9FD1C3A}</a:tableStyleId>
              </a:tblPr>
              <a:tblGrid>
                <a:gridCol w="1428221">
                  <a:extLst>
                    <a:ext uri="{9D8B030D-6E8A-4147-A177-3AD203B41FA5}">
                      <a16:colId xmlns:a16="http://schemas.microsoft.com/office/drawing/2014/main" val="3955126403"/>
                    </a:ext>
                  </a:extLst>
                </a:gridCol>
                <a:gridCol w="1428221">
                  <a:extLst>
                    <a:ext uri="{9D8B030D-6E8A-4147-A177-3AD203B41FA5}">
                      <a16:colId xmlns:a16="http://schemas.microsoft.com/office/drawing/2014/main" val="27108433"/>
                    </a:ext>
                  </a:extLst>
                </a:gridCol>
                <a:gridCol w="1428221">
                  <a:extLst>
                    <a:ext uri="{9D8B030D-6E8A-4147-A177-3AD203B41FA5}">
                      <a16:colId xmlns:a16="http://schemas.microsoft.com/office/drawing/2014/main" val="3037981579"/>
                    </a:ext>
                  </a:extLst>
                </a:gridCol>
              </a:tblGrid>
              <a:tr h="284993">
                <a:tc>
                  <a:txBody>
                    <a:bodyPr/>
                    <a:lstStyle/>
                    <a:p>
                      <a:pPr algn="ctr" fontAlgn="ctr">
                        <a:defRPr lang="en-US" altLang="ko-KR" sz="900" b="0" i="0" u="none" strike="noStrike" kern="1200" baseline="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cs typeface="+mn-cs"/>
                        </a:defRPr>
                      </a:pPr>
                      <a:r>
                        <a:rPr lang="ko-KR" altLang="en-US" sz="900" b="0" i="0" u="none" strike="noStrike" kern="1200" baseline="0" dirty="0">
                          <a:ln>
                            <a:solidFill>
                              <a:srgbClr val="000000">
                                <a:lumMod val="50000"/>
                                <a:lumOff val="50000"/>
                                <a:alpha val="0"/>
                              </a:srgbClr>
                            </a:solidFill>
                          </a:ln>
                          <a:solidFill>
                            <a:schemeClr val="bg1"/>
                          </a:solidFill>
                          <a:latin typeface="+mj-ea"/>
                          <a:ea typeface="+mj-ea"/>
                          <a:cs typeface="+mn-cs"/>
                        </a:rPr>
                        <a:t>구분</a:t>
                      </a:r>
                      <a:endParaRPr lang="en-US" altLang="ko-KR" sz="900" b="0" i="0" u="none" strike="noStrike" kern="1200" baseline="0" dirty="0">
                        <a:ln>
                          <a:solidFill>
                            <a:srgbClr val="000000">
                              <a:lumMod val="50000"/>
                              <a:lumOff val="50000"/>
                              <a:alpha val="0"/>
                            </a:srgbClr>
                          </a:solidFill>
                        </a:ln>
                        <a:solidFill>
                          <a:schemeClr val="bg1"/>
                        </a:solidFill>
                        <a:latin typeface="+mj-ea"/>
                        <a:ea typeface="+mj-ea"/>
                        <a:cs typeface="+mn-cs"/>
                      </a:endParaRPr>
                    </a:p>
                  </a:txBody>
                  <a:tcPr marL="9525" marR="9525" marT="9525" marB="0" anchor="ctr">
                    <a:lnL w="1270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8E42EE"/>
                    </a:solidFill>
                  </a:tcPr>
                </a:tc>
                <a:tc>
                  <a:txBody>
                    <a:bodyPr/>
                    <a:lstStyle/>
                    <a:p>
                      <a:pPr algn="ctr" fontAlgn="ctr">
                        <a:defRPr lang="en-US" altLang="ko-KR" sz="900" b="0" i="0" u="none" strike="noStrike" kern="1200" baseline="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cs typeface="+mn-cs"/>
                        </a:defRPr>
                      </a:pPr>
                      <a:r>
                        <a:rPr lang="en-US" altLang="ko-KR" sz="1200" b="0" i="0" u="none" strike="noStrike" kern="1200" baseline="0" dirty="0">
                          <a:ln>
                            <a:solidFill>
                              <a:srgbClr val="000000">
                                <a:lumMod val="50000"/>
                                <a:lumOff val="50000"/>
                                <a:alpha val="0"/>
                              </a:srgbClr>
                            </a:solidFill>
                          </a:ln>
                          <a:solidFill>
                            <a:schemeClr val="bg1"/>
                          </a:solidFill>
                          <a:latin typeface="KPMG Bold" panose="020B0803030202040204" pitchFamily="34" charset="0"/>
                          <a:ea typeface="+mj-ea"/>
                          <a:cs typeface="+mn-cs"/>
                        </a:rPr>
                        <a:t>2020</a:t>
                      </a:r>
                    </a:p>
                  </a:txBody>
                  <a:tcPr marL="9525" marR="9525" marT="9525"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8E42EE"/>
                    </a:solidFill>
                  </a:tcPr>
                </a:tc>
                <a:tc>
                  <a:txBody>
                    <a:bodyPr/>
                    <a:lstStyle/>
                    <a:p>
                      <a:pPr algn="ctr" fontAlgn="ctr">
                        <a:defRPr lang="en-US" altLang="ko-KR" sz="900" b="0" i="0" u="none" strike="noStrike" kern="1200" baseline="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cs typeface="+mn-cs"/>
                        </a:defRPr>
                      </a:pPr>
                      <a:r>
                        <a:rPr lang="en-US" altLang="ko-KR" sz="1200" b="0" i="0" u="none" strike="noStrike" kern="1200" baseline="0" dirty="0">
                          <a:ln>
                            <a:solidFill>
                              <a:srgbClr val="000000">
                                <a:lumMod val="50000"/>
                                <a:lumOff val="50000"/>
                                <a:alpha val="0"/>
                              </a:srgbClr>
                            </a:solidFill>
                          </a:ln>
                          <a:solidFill>
                            <a:schemeClr val="bg1"/>
                          </a:solidFill>
                          <a:latin typeface="KPMG Bold" panose="020B0803030202040204" pitchFamily="34" charset="0"/>
                          <a:ea typeface="+mj-ea"/>
                          <a:cs typeface="+mn-cs"/>
                        </a:rPr>
                        <a:t>2021</a:t>
                      </a:r>
                    </a:p>
                  </a:txBody>
                  <a:tcPr marL="9525" marR="9525" marT="9525" marB="0" anchor="ctr">
                    <a:lnL w="635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8E42EE"/>
                    </a:solidFill>
                  </a:tcPr>
                </a:tc>
                <a:extLst>
                  <a:ext uri="{0D108BD9-81ED-4DB2-BD59-A6C34878D82A}">
                    <a16:rowId xmlns:a16="http://schemas.microsoft.com/office/drawing/2014/main" val="3821544205"/>
                  </a:ext>
                </a:extLst>
              </a:tr>
              <a:tr h="284993">
                <a:tc>
                  <a:txBody>
                    <a:bodyPr/>
                    <a:lstStyle/>
                    <a:p>
                      <a:pPr algn="ctr" fontAlgn="ctr">
                        <a:defRPr lang="en-US" altLang="ko-KR" sz="900" b="0" i="0" u="none" strike="noStrike" kern="1200" baseline="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cs typeface="+mn-cs"/>
                        </a:defRPr>
                      </a:pPr>
                      <a:r>
                        <a:rPr lang="ko-KR" altLang="en-US" sz="900" b="0" i="0" u="none" strike="noStrike" kern="1200" baseline="0" dirty="0">
                          <a:ln>
                            <a:solidFill>
                              <a:srgbClr val="000000">
                                <a:lumMod val="50000"/>
                                <a:lumOff val="50000"/>
                                <a:alpha val="0"/>
                              </a:srgbClr>
                            </a:solidFill>
                          </a:ln>
                          <a:solidFill>
                            <a:schemeClr val="tx1"/>
                          </a:solidFill>
                          <a:latin typeface="KoPub돋움체 Medium" panose="00000600000000000000" pitchFamily="2" charset="-127"/>
                          <a:ea typeface="KoPub돋움체 Medium" panose="00000600000000000000" pitchFamily="2" charset="-127"/>
                          <a:cs typeface="+mn-cs"/>
                        </a:rPr>
                        <a:t>총기여금</a:t>
                      </a:r>
                      <a:r>
                        <a:rPr lang="en-US" altLang="ko-KR" sz="900" b="0" i="0" u="none" strike="noStrike" kern="1200" baseline="0" dirty="0">
                          <a:ln>
                            <a:solidFill>
                              <a:srgbClr val="000000">
                                <a:lumMod val="50000"/>
                                <a:lumOff val="50000"/>
                                <a:alpha val="0"/>
                              </a:srgbClr>
                            </a:solidFill>
                          </a:ln>
                          <a:solidFill>
                            <a:schemeClr val="tx1"/>
                          </a:solidFill>
                          <a:latin typeface="KoPub돋움체 Medium" panose="00000600000000000000" pitchFamily="2" charset="-127"/>
                          <a:ea typeface="KoPub돋움체 Medium" panose="00000600000000000000" pitchFamily="2" charset="-127"/>
                          <a:cs typeface="+mn-cs"/>
                        </a:rPr>
                        <a:t>(</a:t>
                      </a:r>
                      <a:r>
                        <a:rPr lang="ko-KR" altLang="en-US" sz="900" b="0" i="0" u="none" strike="noStrike" kern="1200" baseline="0" dirty="0">
                          <a:ln>
                            <a:solidFill>
                              <a:srgbClr val="000000">
                                <a:lumMod val="50000"/>
                                <a:lumOff val="50000"/>
                                <a:alpha val="0"/>
                              </a:srgbClr>
                            </a:solidFill>
                          </a:ln>
                          <a:solidFill>
                            <a:schemeClr val="tx1"/>
                          </a:solidFill>
                          <a:latin typeface="KoPub돋움체 Medium" panose="00000600000000000000" pitchFamily="2" charset="-127"/>
                          <a:ea typeface="KoPub돋움체 Medium" panose="00000600000000000000" pitchFamily="2" charset="-127"/>
                          <a:cs typeface="+mn-cs"/>
                        </a:rPr>
                        <a:t>보험산업</a:t>
                      </a:r>
                      <a:r>
                        <a:rPr lang="en-US" altLang="ko-KR" sz="900" b="0" i="0" u="none" strike="noStrike" kern="1200" baseline="0" dirty="0">
                          <a:ln>
                            <a:solidFill>
                              <a:srgbClr val="000000">
                                <a:lumMod val="50000"/>
                                <a:lumOff val="50000"/>
                                <a:alpha val="0"/>
                              </a:srgbClr>
                            </a:solidFill>
                          </a:ln>
                          <a:solidFill>
                            <a:schemeClr val="tx1"/>
                          </a:solidFill>
                          <a:latin typeface="KoPub돋움체 Medium" panose="00000600000000000000" pitchFamily="2" charset="-127"/>
                          <a:ea typeface="KoPub돋움체 Medium" panose="00000600000000000000" pitchFamily="2" charset="-127"/>
                          <a:cs typeface="+mn-cs"/>
                        </a:rPr>
                        <a:t> </a:t>
                      </a:r>
                      <a:r>
                        <a:rPr lang="ko-KR" altLang="en-US" sz="900" b="0" i="0" u="none" strike="noStrike" kern="1200" baseline="0" dirty="0">
                          <a:ln>
                            <a:solidFill>
                              <a:srgbClr val="000000">
                                <a:lumMod val="50000"/>
                                <a:lumOff val="50000"/>
                                <a:alpha val="0"/>
                              </a:srgbClr>
                            </a:solidFill>
                          </a:ln>
                          <a:solidFill>
                            <a:schemeClr val="tx1"/>
                          </a:solidFill>
                          <a:latin typeface="KoPub돋움체 Medium" panose="00000600000000000000" pitchFamily="2" charset="-127"/>
                          <a:ea typeface="KoPub돋움체 Medium" panose="00000600000000000000" pitchFamily="2" charset="-127"/>
                          <a:cs typeface="+mn-cs"/>
                        </a:rPr>
                        <a:t>전체</a:t>
                      </a:r>
                      <a:r>
                        <a:rPr lang="en-US" altLang="ko-KR" sz="900" b="0" i="0" u="none" strike="noStrike" kern="1200" baseline="0" dirty="0">
                          <a:ln>
                            <a:solidFill>
                              <a:srgbClr val="000000">
                                <a:lumMod val="50000"/>
                                <a:lumOff val="50000"/>
                                <a:alpha val="0"/>
                              </a:srgbClr>
                            </a:solidFill>
                          </a:ln>
                          <a:solidFill>
                            <a:schemeClr val="tx1"/>
                          </a:solidFill>
                          <a:latin typeface="KoPub돋움체 Medium" panose="00000600000000000000" pitchFamily="2" charset="-127"/>
                          <a:ea typeface="KoPub돋움체 Medium" panose="00000600000000000000" pitchFamily="2" charset="-127"/>
                          <a:cs typeface="+mn-cs"/>
                        </a:rPr>
                        <a:t>)</a:t>
                      </a:r>
                      <a:endParaRPr lang="ko-KR" altLang="en-US" sz="900" b="0" i="0" u="none" strike="noStrike" kern="1200" baseline="0" dirty="0">
                        <a:ln>
                          <a:solidFill>
                            <a:srgbClr val="000000">
                              <a:lumMod val="50000"/>
                              <a:lumOff val="50000"/>
                              <a:alpha val="0"/>
                            </a:srgbClr>
                          </a:solidFill>
                        </a:ln>
                        <a:solidFill>
                          <a:schemeClr val="tx1"/>
                        </a:solidFill>
                        <a:latin typeface="KoPub돋움체 Medium" panose="00000600000000000000" pitchFamily="2" charset="-127"/>
                        <a:ea typeface="KoPub돋움체 Medium" panose="00000600000000000000" pitchFamily="2" charset="-127"/>
                        <a:cs typeface="+mn-cs"/>
                      </a:endParaRPr>
                    </a:p>
                  </a:txBody>
                  <a:tcPr marL="9525" marR="9525" marT="9525" marB="0" anchor="ctr">
                    <a:lnL w="12700" cap="flat" cmpd="sng" algn="ctr">
                      <a:solidFill>
                        <a:schemeClr val="bg1"/>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r" fontAlgn="ctr"/>
                      <a:r>
                        <a:rPr lang="en-US" altLang="ko-KR" sz="1200" b="0" i="0" u="none" strike="noStrike" kern="1200" baseline="0" dirty="0">
                          <a:ln>
                            <a:solidFill>
                              <a:srgbClr val="000000">
                                <a:lumMod val="50000"/>
                                <a:lumOff val="50000"/>
                                <a:alpha val="0"/>
                              </a:srgbClr>
                            </a:solidFill>
                          </a:ln>
                          <a:solidFill>
                            <a:schemeClr val="tx1">
                              <a:lumMod val="75000"/>
                              <a:lumOff val="25000"/>
                            </a:schemeClr>
                          </a:solidFill>
                          <a:latin typeface="KPMG Bold" panose="020B0803030202040204" pitchFamily="34" charset="0"/>
                          <a:ea typeface="KoPub돋움체 Medium" panose="00000600000000000000" pitchFamily="2" charset="-127"/>
                          <a:cs typeface="+mn-cs"/>
                        </a:rPr>
                        <a:t>92.9</a:t>
                      </a:r>
                    </a:p>
                  </a:txBody>
                  <a:tcPr marL="9525" marR="108000" marT="9525"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r" fontAlgn="ctr"/>
                      <a:r>
                        <a:rPr lang="en-US" altLang="ko-KR" sz="1200" b="0" i="0" u="none" strike="noStrike" kern="1200" baseline="0">
                          <a:ln>
                            <a:solidFill>
                              <a:srgbClr val="000000">
                                <a:lumMod val="50000"/>
                                <a:lumOff val="50000"/>
                                <a:alpha val="0"/>
                              </a:srgbClr>
                            </a:solidFill>
                          </a:ln>
                          <a:solidFill>
                            <a:schemeClr val="tx1">
                              <a:lumMod val="75000"/>
                              <a:lumOff val="25000"/>
                            </a:schemeClr>
                          </a:solidFill>
                          <a:latin typeface="KPMG Bold" panose="020B0803030202040204" pitchFamily="34" charset="0"/>
                          <a:ea typeface="KoPub돋움체 Medium" panose="00000600000000000000" pitchFamily="2" charset="-127"/>
                          <a:cs typeface="+mn-cs"/>
                        </a:rPr>
                        <a:t>91.1</a:t>
                      </a:r>
                    </a:p>
                  </a:txBody>
                  <a:tcPr marL="9525" marR="108000" marT="9525" marB="0" anchor="ctr">
                    <a:lnL w="6350" cap="flat" cmpd="sng" algn="ctr">
                      <a:solidFill>
                        <a:schemeClr val="bg1">
                          <a:lumMod val="7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760129623"/>
                  </a:ext>
                </a:extLst>
              </a:tr>
              <a:tr h="284993">
                <a:tc>
                  <a:txBody>
                    <a:bodyPr/>
                    <a:lstStyle/>
                    <a:p>
                      <a:pPr algn="ctr" fontAlgn="ctr">
                        <a:defRPr lang="en-US" altLang="ko-KR" sz="900" b="0" i="0" u="none" strike="noStrike" kern="1200" baseline="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cs typeface="+mn-cs"/>
                        </a:defRPr>
                      </a:pPr>
                      <a:r>
                        <a:rPr lang="ko-KR" altLang="en-US" sz="900" b="0" i="0" u="none" strike="noStrike" kern="1200" baseline="0" dirty="0">
                          <a:ln>
                            <a:solidFill>
                              <a:srgbClr val="000000">
                                <a:lumMod val="50000"/>
                                <a:lumOff val="50000"/>
                                <a:alpha val="0"/>
                              </a:srgbClr>
                            </a:solidFill>
                          </a:ln>
                          <a:solidFill>
                            <a:schemeClr val="tx1"/>
                          </a:solidFill>
                          <a:latin typeface="KoPub돋움체 Medium" panose="00000600000000000000" pitchFamily="2" charset="-127"/>
                          <a:ea typeface="KoPub돋움체 Medium" panose="00000600000000000000" pitchFamily="2" charset="-127"/>
                          <a:cs typeface="+mn-cs"/>
                        </a:rPr>
                        <a:t>총기여금</a:t>
                      </a:r>
                      <a:r>
                        <a:rPr lang="en-US" altLang="ko-KR" sz="900" b="0" i="0" u="none" strike="noStrike" kern="1200" baseline="0" dirty="0">
                          <a:ln>
                            <a:solidFill>
                              <a:srgbClr val="000000">
                                <a:lumMod val="50000"/>
                                <a:lumOff val="50000"/>
                                <a:alpha val="0"/>
                              </a:srgbClr>
                            </a:solidFill>
                          </a:ln>
                          <a:solidFill>
                            <a:schemeClr val="tx1"/>
                          </a:solidFill>
                          <a:latin typeface="KoPub돋움체 Medium" panose="00000600000000000000" pitchFamily="2" charset="-127"/>
                          <a:ea typeface="KoPub돋움체 Medium" panose="00000600000000000000" pitchFamily="2" charset="-127"/>
                          <a:cs typeface="+mn-cs"/>
                        </a:rPr>
                        <a:t>(</a:t>
                      </a:r>
                      <a:r>
                        <a:rPr lang="ko-KR" altLang="en-US" sz="900" b="0" i="0" u="none" strike="noStrike" kern="1200" baseline="0" dirty="0" err="1">
                          <a:ln>
                            <a:solidFill>
                              <a:srgbClr val="000000">
                                <a:lumMod val="50000"/>
                                <a:lumOff val="50000"/>
                                <a:alpha val="0"/>
                              </a:srgbClr>
                            </a:solidFill>
                          </a:ln>
                          <a:solidFill>
                            <a:schemeClr val="tx1"/>
                          </a:solidFill>
                          <a:latin typeface="KoPub돋움체 Medium" panose="00000600000000000000" pitchFamily="2" charset="-127"/>
                          <a:ea typeface="KoPub돋움체 Medium" panose="00000600000000000000" pitchFamily="2" charset="-127"/>
                          <a:cs typeface="+mn-cs"/>
                        </a:rPr>
                        <a:t>샤리아</a:t>
                      </a:r>
                      <a:r>
                        <a:rPr lang="en-US" altLang="ko-KR" sz="900" b="0" i="0" u="none" strike="noStrike" kern="1200" baseline="0" dirty="0">
                          <a:ln>
                            <a:solidFill>
                              <a:srgbClr val="000000">
                                <a:lumMod val="50000"/>
                                <a:lumOff val="50000"/>
                                <a:alpha val="0"/>
                              </a:srgbClr>
                            </a:solidFill>
                          </a:ln>
                          <a:solidFill>
                            <a:schemeClr val="tx1"/>
                          </a:solidFill>
                          <a:latin typeface="KoPub돋움체 Medium" panose="00000600000000000000" pitchFamily="2" charset="-127"/>
                          <a:ea typeface="KoPub돋움체 Medium" panose="00000600000000000000" pitchFamily="2" charset="-127"/>
                          <a:cs typeface="+mn-cs"/>
                        </a:rPr>
                        <a:t>)</a:t>
                      </a:r>
                      <a:endParaRPr lang="ko-KR" altLang="en-US" sz="900" b="0" i="0" u="none" strike="noStrike" kern="1200" baseline="0" dirty="0">
                        <a:ln>
                          <a:solidFill>
                            <a:srgbClr val="000000">
                              <a:lumMod val="50000"/>
                              <a:lumOff val="50000"/>
                              <a:alpha val="0"/>
                            </a:srgbClr>
                          </a:solidFill>
                        </a:ln>
                        <a:solidFill>
                          <a:schemeClr val="tx1"/>
                        </a:solidFill>
                        <a:latin typeface="KoPub돋움체 Medium" panose="00000600000000000000" pitchFamily="2" charset="-127"/>
                        <a:ea typeface="KoPub돋움체 Medium" panose="00000600000000000000" pitchFamily="2" charset="-127"/>
                        <a:cs typeface="+mn-cs"/>
                      </a:endParaRPr>
                    </a:p>
                  </a:txBody>
                  <a:tcPr marL="9525" marR="9525" marT="9525" marB="0" anchor="ctr">
                    <a:lnL w="12700" cap="flat" cmpd="sng" algn="ctr">
                      <a:solidFill>
                        <a:schemeClr val="bg1"/>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r" fontAlgn="ctr"/>
                      <a:r>
                        <a:rPr lang="en-US" altLang="ko-KR" sz="1200" b="0" i="0" u="none" strike="noStrike" kern="1200" baseline="0" dirty="0">
                          <a:ln>
                            <a:solidFill>
                              <a:srgbClr val="000000">
                                <a:lumMod val="50000"/>
                                <a:lumOff val="50000"/>
                                <a:alpha val="0"/>
                              </a:srgbClr>
                            </a:solidFill>
                          </a:ln>
                          <a:solidFill>
                            <a:schemeClr val="tx1">
                              <a:lumMod val="75000"/>
                              <a:lumOff val="25000"/>
                            </a:schemeClr>
                          </a:solidFill>
                          <a:latin typeface="KPMG Bold" panose="020B0803030202040204" pitchFamily="34" charset="0"/>
                          <a:ea typeface="KoPub돋움체 Medium" panose="00000600000000000000" pitchFamily="2" charset="-127"/>
                          <a:cs typeface="+mn-cs"/>
                        </a:rPr>
                        <a:t>2.5</a:t>
                      </a:r>
                    </a:p>
                  </a:txBody>
                  <a:tcPr marL="9525" marR="108000" marT="9525"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r" fontAlgn="ctr"/>
                      <a:r>
                        <a:rPr lang="en-US" altLang="ko-KR" sz="1200" b="0" i="0" u="none" strike="noStrike" kern="1200" baseline="0" dirty="0">
                          <a:ln>
                            <a:solidFill>
                              <a:srgbClr val="000000">
                                <a:lumMod val="50000"/>
                                <a:lumOff val="50000"/>
                                <a:alpha val="0"/>
                              </a:srgbClr>
                            </a:solidFill>
                          </a:ln>
                          <a:solidFill>
                            <a:schemeClr val="tx1">
                              <a:lumMod val="75000"/>
                              <a:lumOff val="25000"/>
                            </a:schemeClr>
                          </a:solidFill>
                          <a:latin typeface="KPMG Bold" panose="020B0803030202040204" pitchFamily="34" charset="0"/>
                          <a:ea typeface="KoPub돋움체 Medium" panose="00000600000000000000" pitchFamily="2" charset="-127"/>
                          <a:cs typeface="+mn-cs"/>
                        </a:rPr>
                        <a:t>3.2</a:t>
                      </a:r>
                    </a:p>
                  </a:txBody>
                  <a:tcPr marL="9525" marR="108000" marT="9525" marB="0" anchor="ctr">
                    <a:lnL w="6350" cap="flat" cmpd="sng" algn="ctr">
                      <a:solidFill>
                        <a:schemeClr val="bg1">
                          <a:lumMod val="7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306464504"/>
                  </a:ext>
                </a:extLst>
              </a:tr>
              <a:tr h="284993">
                <a:tc>
                  <a:txBody>
                    <a:bodyPr/>
                    <a:lstStyle/>
                    <a:p>
                      <a:pPr algn="ctr" fontAlgn="ctr">
                        <a:defRPr lang="en-US" altLang="ko-KR" sz="900" b="0" i="0" u="none" strike="noStrike" kern="1200" baseline="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cs typeface="+mn-cs"/>
                        </a:defRPr>
                      </a:pPr>
                      <a:r>
                        <a:rPr lang="ko-KR" altLang="en-US" sz="900" b="1" i="0" u="none" strike="noStrike" kern="1200" baseline="0" dirty="0">
                          <a:ln>
                            <a:solidFill>
                              <a:srgbClr val="000000">
                                <a:lumMod val="50000"/>
                                <a:lumOff val="50000"/>
                                <a:alpha val="0"/>
                              </a:srgbClr>
                            </a:solidFill>
                          </a:ln>
                          <a:solidFill>
                            <a:schemeClr val="accent5"/>
                          </a:solidFill>
                          <a:latin typeface="KoPub돋움체 Medium" panose="00000600000000000000" pitchFamily="2" charset="-127"/>
                          <a:ea typeface="KoPub돋움체 Medium" panose="00000600000000000000" pitchFamily="2" charset="-127"/>
                          <a:cs typeface="+mn-cs"/>
                        </a:rPr>
                        <a:t>총기여금 </a:t>
                      </a:r>
                      <a:r>
                        <a:rPr lang="ko-KR" altLang="en-US" sz="900" b="1" i="0" u="none" strike="noStrike" kern="1200" baseline="0" dirty="0" err="1">
                          <a:ln>
                            <a:solidFill>
                              <a:srgbClr val="000000">
                                <a:lumMod val="50000"/>
                                <a:lumOff val="50000"/>
                                <a:alpha val="0"/>
                              </a:srgbClr>
                            </a:solidFill>
                          </a:ln>
                          <a:solidFill>
                            <a:schemeClr val="accent5"/>
                          </a:solidFill>
                          <a:latin typeface="KoPub돋움체 Medium" panose="00000600000000000000" pitchFamily="2" charset="-127"/>
                          <a:ea typeface="KoPub돋움체 Medium" panose="00000600000000000000" pitchFamily="2" charset="-127"/>
                          <a:cs typeface="+mn-cs"/>
                        </a:rPr>
                        <a:t>샤리아</a:t>
                      </a:r>
                      <a:r>
                        <a:rPr lang="ko-KR" altLang="en-US" sz="900" b="1" i="0" u="none" strike="noStrike" kern="1200" baseline="0" dirty="0">
                          <a:ln>
                            <a:solidFill>
                              <a:srgbClr val="000000">
                                <a:lumMod val="50000"/>
                                <a:lumOff val="50000"/>
                                <a:alpha val="0"/>
                              </a:srgbClr>
                            </a:solidFill>
                          </a:ln>
                          <a:solidFill>
                            <a:schemeClr val="accent5"/>
                          </a:solidFill>
                          <a:latin typeface="KoPub돋움체 Medium" panose="00000600000000000000" pitchFamily="2" charset="-127"/>
                          <a:ea typeface="KoPub돋움체 Medium" panose="00000600000000000000" pitchFamily="2" charset="-127"/>
                          <a:cs typeface="+mn-cs"/>
                        </a:rPr>
                        <a:t> 점유율</a:t>
                      </a:r>
                    </a:p>
                  </a:txBody>
                  <a:tcPr marL="9525" marR="9525" marT="9525" marB="0" anchor="ctr">
                    <a:lnL w="12700" cap="flat" cmpd="sng" algn="ctr">
                      <a:solidFill>
                        <a:schemeClr val="bg1"/>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0EAFF"/>
                    </a:solidFill>
                  </a:tcPr>
                </a:tc>
                <a:tc>
                  <a:txBody>
                    <a:bodyPr/>
                    <a:lstStyle/>
                    <a:p>
                      <a:pPr algn="r" fontAlgn="ctr"/>
                      <a:r>
                        <a:rPr lang="en-US" altLang="ko-KR" sz="1200" b="1" i="0" u="none" strike="noStrike" kern="1200" baseline="0" dirty="0">
                          <a:ln>
                            <a:solidFill>
                              <a:srgbClr val="000000">
                                <a:lumMod val="50000"/>
                                <a:lumOff val="50000"/>
                                <a:alpha val="0"/>
                              </a:srgbClr>
                            </a:solidFill>
                          </a:ln>
                          <a:solidFill>
                            <a:schemeClr val="accent5"/>
                          </a:solidFill>
                          <a:latin typeface="KPMG Bold" panose="020B0803030202040204" pitchFamily="34" charset="0"/>
                          <a:ea typeface="KoPub돋움체 Medium" panose="00000600000000000000" pitchFamily="2" charset="-127"/>
                          <a:cs typeface="+mn-cs"/>
                        </a:rPr>
                        <a:t>2.7%</a:t>
                      </a:r>
                    </a:p>
                  </a:txBody>
                  <a:tcPr marL="9525" marR="108000" marT="9525"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0EAFF"/>
                    </a:solidFill>
                  </a:tcPr>
                </a:tc>
                <a:tc>
                  <a:txBody>
                    <a:bodyPr/>
                    <a:lstStyle/>
                    <a:p>
                      <a:pPr algn="r" fontAlgn="ctr"/>
                      <a:r>
                        <a:rPr lang="en-US" altLang="ko-KR" sz="1200" b="1" i="0" u="none" strike="noStrike" kern="1200" baseline="0" dirty="0">
                          <a:ln>
                            <a:solidFill>
                              <a:srgbClr val="000000">
                                <a:lumMod val="50000"/>
                                <a:lumOff val="50000"/>
                                <a:alpha val="0"/>
                              </a:srgbClr>
                            </a:solidFill>
                          </a:ln>
                          <a:solidFill>
                            <a:schemeClr val="accent5"/>
                          </a:solidFill>
                          <a:latin typeface="KPMG Bold" panose="020B0803030202040204" pitchFamily="34" charset="0"/>
                          <a:ea typeface="KoPub돋움체 Medium" panose="00000600000000000000" pitchFamily="2" charset="-127"/>
                          <a:cs typeface="+mn-cs"/>
                        </a:rPr>
                        <a:t>3.5%</a:t>
                      </a:r>
                    </a:p>
                  </a:txBody>
                  <a:tcPr marL="9525" marR="108000" marT="9525" marB="0" anchor="ctr">
                    <a:lnL w="6350" cap="flat" cmpd="sng" algn="ctr">
                      <a:solidFill>
                        <a:schemeClr val="bg1">
                          <a:lumMod val="7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0EAFF"/>
                    </a:solidFill>
                  </a:tcPr>
                </a:tc>
                <a:extLst>
                  <a:ext uri="{0D108BD9-81ED-4DB2-BD59-A6C34878D82A}">
                    <a16:rowId xmlns:a16="http://schemas.microsoft.com/office/drawing/2014/main" val="2733613448"/>
                  </a:ext>
                </a:extLst>
              </a:tr>
              <a:tr h="284993">
                <a:tc>
                  <a:txBody>
                    <a:bodyPr/>
                    <a:lstStyle/>
                    <a:p>
                      <a:pPr algn="ctr" fontAlgn="ctr">
                        <a:defRPr lang="en-US" altLang="ko-KR" sz="900" b="0" i="0" u="none" strike="noStrike" kern="1200" baseline="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cs typeface="+mn-cs"/>
                        </a:defRPr>
                      </a:pPr>
                      <a:r>
                        <a:rPr lang="ko-KR" altLang="en-US" sz="900" b="0" i="0" u="none" strike="noStrike" kern="1200" baseline="0" dirty="0">
                          <a:ln>
                            <a:solidFill>
                              <a:srgbClr val="000000">
                                <a:lumMod val="50000"/>
                                <a:lumOff val="50000"/>
                                <a:alpha val="0"/>
                              </a:srgbClr>
                            </a:solidFill>
                          </a:ln>
                          <a:solidFill>
                            <a:schemeClr val="tx1"/>
                          </a:solidFill>
                          <a:latin typeface="KoPub돋움체 Medium" panose="00000600000000000000" pitchFamily="2" charset="-127"/>
                          <a:ea typeface="KoPub돋움체 Medium" panose="00000600000000000000" pitchFamily="2" charset="-127"/>
                          <a:cs typeface="+mn-cs"/>
                        </a:rPr>
                        <a:t>총청구금</a:t>
                      </a:r>
                      <a:r>
                        <a:rPr lang="en-US" altLang="ko-KR" sz="900" b="0" i="0" u="none" strike="noStrike" kern="1200" baseline="0" dirty="0">
                          <a:ln>
                            <a:solidFill>
                              <a:srgbClr val="000000">
                                <a:lumMod val="50000"/>
                                <a:lumOff val="50000"/>
                                <a:alpha val="0"/>
                              </a:srgbClr>
                            </a:solidFill>
                          </a:ln>
                          <a:solidFill>
                            <a:schemeClr val="tx1"/>
                          </a:solidFill>
                          <a:latin typeface="KoPub돋움체 Medium" panose="00000600000000000000" pitchFamily="2" charset="-127"/>
                          <a:ea typeface="KoPub돋움체 Medium" panose="00000600000000000000" pitchFamily="2" charset="-127"/>
                          <a:cs typeface="+mn-cs"/>
                        </a:rPr>
                        <a:t>(</a:t>
                      </a:r>
                      <a:r>
                        <a:rPr lang="ko-KR" altLang="en-US" sz="900" b="0" i="0" u="none" strike="noStrike" kern="1200" baseline="0" dirty="0">
                          <a:ln>
                            <a:solidFill>
                              <a:srgbClr val="000000">
                                <a:lumMod val="50000"/>
                                <a:lumOff val="50000"/>
                                <a:alpha val="0"/>
                              </a:srgbClr>
                            </a:solidFill>
                          </a:ln>
                          <a:solidFill>
                            <a:schemeClr val="tx1"/>
                          </a:solidFill>
                          <a:latin typeface="KoPub돋움체 Medium" panose="00000600000000000000" pitchFamily="2" charset="-127"/>
                          <a:ea typeface="KoPub돋움체 Medium" panose="00000600000000000000" pitchFamily="2" charset="-127"/>
                          <a:cs typeface="+mn-cs"/>
                        </a:rPr>
                        <a:t>보험산업 전체</a:t>
                      </a:r>
                      <a:r>
                        <a:rPr lang="en-US" altLang="ko-KR" sz="900" b="0" i="0" u="none" strike="noStrike" kern="1200" baseline="0" dirty="0">
                          <a:ln>
                            <a:solidFill>
                              <a:srgbClr val="000000">
                                <a:lumMod val="50000"/>
                                <a:lumOff val="50000"/>
                                <a:alpha val="0"/>
                              </a:srgbClr>
                            </a:solidFill>
                          </a:ln>
                          <a:solidFill>
                            <a:schemeClr val="tx1"/>
                          </a:solidFill>
                          <a:latin typeface="KoPub돋움체 Medium" panose="00000600000000000000" pitchFamily="2" charset="-127"/>
                          <a:ea typeface="KoPub돋움체 Medium" panose="00000600000000000000" pitchFamily="2" charset="-127"/>
                          <a:cs typeface="+mn-cs"/>
                        </a:rPr>
                        <a:t>)</a:t>
                      </a:r>
                      <a:endParaRPr lang="ko-KR" altLang="en-US" sz="900" b="0" i="0" u="none" strike="noStrike" kern="1200" baseline="0" dirty="0">
                        <a:ln>
                          <a:solidFill>
                            <a:srgbClr val="000000">
                              <a:lumMod val="50000"/>
                              <a:lumOff val="50000"/>
                              <a:alpha val="0"/>
                            </a:srgbClr>
                          </a:solidFill>
                        </a:ln>
                        <a:solidFill>
                          <a:schemeClr val="tx1"/>
                        </a:solidFill>
                        <a:latin typeface="KoPub돋움체 Medium" panose="00000600000000000000" pitchFamily="2" charset="-127"/>
                        <a:ea typeface="KoPub돋움체 Medium" panose="00000600000000000000" pitchFamily="2" charset="-127"/>
                        <a:cs typeface="+mn-cs"/>
                      </a:endParaRPr>
                    </a:p>
                  </a:txBody>
                  <a:tcPr marL="9525" marR="9525" marT="9525" marB="0" anchor="ctr">
                    <a:lnL w="12700" cap="flat" cmpd="sng" algn="ctr">
                      <a:solidFill>
                        <a:schemeClr val="bg1"/>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r" fontAlgn="ctr"/>
                      <a:r>
                        <a:rPr lang="en-US" altLang="ko-KR" sz="1200" b="0" i="0" u="none" strike="noStrike" kern="1200" baseline="0" dirty="0">
                          <a:ln>
                            <a:solidFill>
                              <a:srgbClr val="000000">
                                <a:lumMod val="50000"/>
                                <a:lumOff val="50000"/>
                                <a:alpha val="0"/>
                              </a:srgbClr>
                            </a:solidFill>
                          </a:ln>
                          <a:solidFill>
                            <a:schemeClr val="tx1">
                              <a:lumMod val="75000"/>
                              <a:lumOff val="25000"/>
                            </a:schemeClr>
                          </a:solidFill>
                          <a:latin typeface="KPMG Bold" panose="020B0803030202040204" pitchFamily="34" charset="0"/>
                          <a:ea typeface="KoPub돋움체 Medium" panose="00000600000000000000" pitchFamily="2" charset="-127"/>
                          <a:cs typeface="+mn-cs"/>
                        </a:rPr>
                        <a:t>55.7</a:t>
                      </a:r>
                    </a:p>
                  </a:txBody>
                  <a:tcPr marL="9525" marR="108000" marT="9525"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r" fontAlgn="ctr"/>
                      <a:r>
                        <a:rPr lang="en-US" altLang="ko-KR" sz="1200" b="0" i="0" u="none" strike="noStrike" kern="1200" baseline="0">
                          <a:ln>
                            <a:solidFill>
                              <a:srgbClr val="000000">
                                <a:lumMod val="50000"/>
                                <a:lumOff val="50000"/>
                                <a:alpha val="0"/>
                              </a:srgbClr>
                            </a:solidFill>
                          </a:ln>
                          <a:solidFill>
                            <a:schemeClr val="tx1">
                              <a:lumMod val="75000"/>
                              <a:lumOff val="25000"/>
                            </a:schemeClr>
                          </a:solidFill>
                          <a:latin typeface="KPMG Bold" panose="020B0803030202040204" pitchFamily="34" charset="0"/>
                          <a:ea typeface="KoPub돋움체 Medium" panose="00000600000000000000" pitchFamily="2" charset="-127"/>
                          <a:cs typeface="+mn-cs"/>
                        </a:rPr>
                        <a:t>46.8</a:t>
                      </a:r>
                    </a:p>
                  </a:txBody>
                  <a:tcPr marL="9525" marR="108000" marT="9525" marB="0" anchor="ctr">
                    <a:lnL w="6350" cap="flat" cmpd="sng" algn="ctr">
                      <a:solidFill>
                        <a:schemeClr val="bg1">
                          <a:lumMod val="7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223267067"/>
                  </a:ext>
                </a:extLst>
              </a:tr>
              <a:tr h="284993">
                <a:tc>
                  <a:txBody>
                    <a:bodyPr/>
                    <a:lstStyle/>
                    <a:p>
                      <a:pPr algn="ctr" fontAlgn="ctr">
                        <a:defRPr lang="en-US" altLang="ko-KR" sz="900" b="0" i="0" u="none" strike="noStrike" kern="1200" baseline="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cs typeface="+mn-cs"/>
                        </a:defRPr>
                      </a:pPr>
                      <a:r>
                        <a:rPr lang="ko-KR" altLang="en-US" sz="900" b="0" i="0" u="none" strike="noStrike" kern="1200" baseline="0" dirty="0">
                          <a:ln>
                            <a:solidFill>
                              <a:srgbClr val="000000">
                                <a:lumMod val="50000"/>
                                <a:lumOff val="50000"/>
                                <a:alpha val="0"/>
                              </a:srgbClr>
                            </a:solidFill>
                          </a:ln>
                          <a:solidFill>
                            <a:schemeClr val="tx1"/>
                          </a:solidFill>
                          <a:latin typeface="KoPub돋움체 Medium" panose="00000600000000000000" pitchFamily="2" charset="-127"/>
                          <a:ea typeface="KoPub돋움체 Medium" panose="00000600000000000000" pitchFamily="2" charset="-127"/>
                          <a:cs typeface="+mn-cs"/>
                        </a:rPr>
                        <a:t>총청구금</a:t>
                      </a:r>
                      <a:r>
                        <a:rPr lang="en-US" altLang="ko-KR" sz="900" b="0" i="0" u="none" strike="noStrike" kern="1200" baseline="0" dirty="0">
                          <a:ln>
                            <a:solidFill>
                              <a:srgbClr val="000000">
                                <a:lumMod val="50000"/>
                                <a:lumOff val="50000"/>
                                <a:alpha val="0"/>
                              </a:srgbClr>
                            </a:solidFill>
                          </a:ln>
                          <a:solidFill>
                            <a:schemeClr val="tx1"/>
                          </a:solidFill>
                          <a:latin typeface="KoPub돋움체 Medium" panose="00000600000000000000" pitchFamily="2" charset="-127"/>
                          <a:ea typeface="KoPub돋움체 Medium" panose="00000600000000000000" pitchFamily="2" charset="-127"/>
                          <a:cs typeface="+mn-cs"/>
                        </a:rPr>
                        <a:t>(</a:t>
                      </a:r>
                      <a:r>
                        <a:rPr lang="ko-KR" altLang="en-US" sz="900" b="0" i="0" u="none" strike="noStrike" kern="1200" baseline="0" dirty="0">
                          <a:ln>
                            <a:solidFill>
                              <a:srgbClr val="000000">
                                <a:lumMod val="50000"/>
                                <a:lumOff val="50000"/>
                                <a:alpha val="0"/>
                              </a:srgbClr>
                            </a:solidFill>
                          </a:ln>
                          <a:solidFill>
                            <a:schemeClr val="tx1"/>
                          </a:solidFill>
                          <a:latin typeface="KoPub돋움체 Medium" panose="00000600000000000000" pitchFamily="2" charset="-127"/>
                          <a:ea typeface="KoPub돋움체 Medium" panose="00000600000000000000" pitchFamily="2" charset="-127"/>
                          <a:cs typeface="+mn-cs"/>
                        </a:rPr>
                        <a:t>시리야</a:t>
                      </a:r>
                      <a:r>
                        <a:rPr lang="en-US" altLang="ko-KR" sz="900" b="0" i="0" u="none" strike="noStrike" kern="1200" baseline="0" dirty="0">
                          <a:ln>
                            <a:solidFill>
                              <a:srgbClr val="000000">
                                <a:lumMod val="50000"/>
                                <a:lumOff val="50000"/>
                                <a:alpha val="0"/>
                              </a:srgbClr>
                            </a:solidFill>
                          </a:ln>
                          <a:solidFill>
                            <a:schemeClr val="tx1"/>
                          </a:solidFill>
                          <a:latin typeface="KoPub돋움체 Medium" panose="00000600000000000000" pitchFamily="2" charset="-127"/>
                          <a:ea typeface="KoPub돋움체 Medium" panose="00000600000000000000" pitchFamily="2" charset="-127"/>
                          <a:cs typeface="+mn-cs"/>
                        </a:rPr>
                        <a:t>)</a:t>
                      </a:r>
                      <a:endParaRPr lang="ko-KR" altLang="en-US" sz="900" b="0" i="0" u="none" strike="noStrike" kern="1200" baseline="0" dirty="0">
                        <a:ln>
                          <a:solidFill>
                            <a:srgbClr val="000000">
                              <a:lumMod val="50000"/>
                              <a:lumOff val="50000"/>
                              <a:alpha val="0"/>
                            </a:srgbClr>
                          </a:solidFill>
                        </a:ln>
                        <a:solidFill>
                          <a:schemeClr val="tx1"/>
                        </a:solidFill>
                        <a:latin typeface="KoPub돋움체 Medium" panose="00000600000000000000" pitchFamily="2" charset="-127"/>
                        <a:ea typeface="KoPub돋움체 Medium" panose="00000600000000000000" pitchFamily="2" charset="-127"/>
                        <a:cs typeface="+mn-cs"/>
                      </a:endParaRPr>
                    </a:p>
                  </a:txBody>
                  <a:tcPr marL="9525" marR="9525" marT="9525" marB="0" anchor="ctr">
                    <a:lnL w="12700" cap="flat" cmpd="sng" algn="ctr">
                      <a:solidFill>
                        <a:schemeClr val="bg1"/>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r" fontAlgn="ctr"/>
                      <a:r>
                        <a:rPr lang="en-US" altLang="ko-KR" sz="1200" b="0" i="0" u="none" strike="noStrike" kern="1200" baseline="0" dirty="0">
                          <a:ln>
                            <a:solidFill>
                              <a:srgbClr val="000000">
                                <a:lumMod val="50000"/>
                                <a:lumOff val="50000"/>
                                <a:alpha val="0"/>
                              </a:srgbClr>
                            </a:solidFill>
                          </a:ln>
                          <a:solidFill>
                            <a:schemeClr val="tx1">
                              <a:lumMod val="75000"/>
                              <a:lumOff val="25000"/>
                            </a:schemeClr>
                          </a:solidFill>
                          <a:latin typeface="KPMG Bold" panose="020B0803030202040204" pitchFamily="34" charset="0"/>
                          <a:ea typeface="KoPub돋움체 Medium" panose="00000600000000000000" pitchFamily="2" charset="-127"/>
                          <a:cs typeface="+mn-cs"/>
                        </a:rPr>
                        <a:t>1.5</a:t>
                      </a:r>
                    </a:p>
                  </a:txBody>
                  <a:tcPr marL="9525" marR="108000" marT="9525"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r" fontAlgn="ctr"/>
                      <a:r>
                        <a:rPr lang="en-US" altLang="ko-KR" sz="1200" b="0" i="0" u="none" strike="noStrike" kern="1200" baseline="0" dirty="0">
                          <a:ln>
                            <a:solidFill>
                              <a:srgbClr val="000000">
                                <a:lumMod val="50000"/>
                                <a:lumOff val="50000"/>
                                <a:alpha val="0"/>
                              </a:srgbClr>
                            </a:solidFill>
                          </a:ln>
                          <a:solidFill>
                            <a:schemeClr val="tx1">
                              <a:lumMod val="75000"/>
                              <a:lumOff val="25000"/>
                            </a:schemeClr>
                          </a:solidFill>
                          <a:latin typeface="KPMG Bold" panose="020B0803030202040204" pitchFamily="34" charset="0"/>
                          <a:ea typeface="KoPub돋움체 Medium" panose="00000600000000000000" pitchFamily="2" charset="-127"/>
                          <a:cs typeface="+mn-cs"/>
                        </a:rPr>
                        <a:t>1.8</a:t>
                      </a:r>
                    </a:p>
                  </a:txBody>
                  <a:tcPr marL="9525" marR="108000" marT="9525" marB="0" anchor="ctr">
                    <a:lnL w="6350" cap="flat" cmpd="sng" algn="ctr">
                      <a:solidFill>
                        <a:schemeClr val="bg1">
                          <a:lumMod val="7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4058710048"/>
                  </a:ext>
                </a:extLst>
              </a:tr>
              <a:tr h="284993">
                <a:tc>
                  <a:txBody>
                    <a:bodyPr/>
                    <a:lstStyle/>
                    <a:p>
                      <a:pPr algn="ctr" fontAlgn="ctr">
                        <a:defRPr lang="en-US" altLang="ko-KR" sz="900" b="0" i="0" u="none" strike="noStrike" kern="1200" baseline="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cs typeface="+mn-cs"/>
                        </a:defRPr>
                      </a:pPr>
                      <a:r>
                        <a:rPr lang="ko-KR" altLang="en-US" sz="900" b="1" i="0" u="none" strike="noStrike" kern="1200" baseline="0" dirty="0">
                          <a:ln>
                            <a:solidFill>
                              <a:srgbClr val="000000">
                                <a:lumMod val="50000"/>
                                <a:lumOff val="50000"/>
                                <a:alpha val="0"/>
                              </a:srgbClr>
                            </a:solidFill>
                          </a:ln>
                          <a:solidFill>
                            <a:schemeClr val="accent5"/>
                          </a:solidFill>
                          <a:latin typeface="KoPub돋움체 Medium" panose="00000600000000000000" pitchFamily="2" charset="-127"/>
                          <a:ea typeface="KoPub돋움체 Medium" panose="00000600000000000000" pitchFamily="2" charset="-127"/>
                          <a:cs typeface="+mn-cs"/>
                        </a:rPr>
                        <a:t>총청구금 </a:t>
                      </a:r>
                      <a:r>
                        <a:rPr lang="ko-KR" altLang="en-US" sz="900" b="1" i="0" u="none" strike="noStrike" kern="1200" baseline="0" dirty="0" err="1">
                          <a:ln>
                            <a:solidFill>
                              <a:srgbClr val="000000">
                                <a:lumMod val="50000"/>
                                <a:lumOff val="50000"/>
                                <a:alpha val="0"/>
                              </a:srgbClr>
                            </a:solidFill>
                          </a:ln>
                          <a:solidFill>
                            <a:schemeClr val="accent5"/>
                          </a:solidFill>
                          <a:latin typeface="KoPub돋움체 Medium" panose="00000600000000000000" pitchFamily="2" charset="-127"/>
                          <a:ea typeface="KoPub돋움체 Medium" panose="00000600000000000000" pitchFamily="2" charset="-127"/>
                          <a:cs typeface="+mn-cs"/>
                        </a:rPr>
                        <a:t>샤리아</a:t>
                      </a:r>
                      <a:r>
                        <a:rPr lang="ko-KR" altLang="en-US" sz="900" b="1" i="0" u="none" strike="noStrike" kern="1200" baseline="0" dirty="0">
                          <a:ln>
                            <a:solidFill>
                              <a:srgbClr val="000000">
                                <a:lumMod val="50000"/>
                                <a:lumOff val="50000"/>
                                <a:alpha val="0"/>
                              </a:srgbClr>
                            </a:solidFill>
                          </a:ln>
                          <a:solidFill>
                            <a:schemeClr val="accent5"/>
                          </a:solidFill>
                          <a:latin typeface="KoPub돋움체 Medium" panose="00000600000000000000" pitchFamily="2" charset="-127"/>
                          <a:ea typeface="KoPub돋움체 Medium" panose="00000600000000000000" pitchFamily="2" charset="-127"/>
                          <a:cs typeface="+mn-cs"/>
                        </a:rPr>
                        <a:t> 점유율</a:t>
                      </a:r>
                    </a:p>
                  </a:txBody>
                  <a:tcPr marL="9525" marR="9525" marT="9525" marB="0" anchor="ctr">
                    <a:lnL w="12700" cap="flat" cmpd="sng" algn="ctr">
                      <a:solidFill>
                        <a:schemeClr val="bg1"/>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0EAFF"/>
                    </a:solidFill>
                  </a:tcPr>
                </a:tc>
                <a:tc>
                  <a:txBody>
                    <a:bodyPr/>
                    <a:lstStyle/>
                    <a:p>
                      <a:pPr algn="r" fontAlgn="ctr"/>
                      <a:r>
                        <a:rPr lang="en-US" altLang="ko-KR" sz="1200" b="1" i="0" u="none" strike="noStrike" kern="1200" baseline="0" dirty="0">
                          <a:ln>
                            <a:solidFill>
                              <a:srgbClr val="000000">
                                <a:lumMod val="50000"/>
                                <a:lumOff val="50000"/>
                                <a:alpha val="0"/>
                              </a:srgbClr>
                            </a:solidFill>
                          </a:ln>
                          <a:solidFill>
                            <a:schemeClr val="accent5"/>
                          </a:solidFill>
                          <a:latin typeface="KPMG Bold" panose="020B0803030202040204" pitchFamily="34" charset="0"/>
                          <a:ea typeface="KoPub돋움체 Medium" panose="00000600000000000000" pitchFamily="2" charset="-127"/>
                          <a:cs typeface="+mn-cs"/>
                        </a:rPr>
                        <a:t>2.7%</a:t>
                      </a:r>
                    </a:p>
                  </a:txBody>
                  <a:tcPr marL="9525" marR="108000" marT="9525"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0EAFF"/>
                    </a:solidFill>
                  </a:tcPr>
                </a:tc>
                <a:tc>
                  <a:txBody>
                    <a:bodyPr/>
                    <a:lstStyle/>
                    <a:p>
                      <a:pPr algn="r" fontAlgn="ctr"/>
                      <a:r>
                        <a:rPr lang="en-US" altLang="ko-KR" sz="1200" b="1" i="0" u="none" strike="noStrike" kern="1200" baseline="0" dirty="0">
                          <a:ln>
                            <a:solidFill>
                              <a:srgbClr val="000000">
                                <a:lumMod val="50000"/>
                                <a:lumOff val="50000"/>
                                <a:alpha val="0"/>
                              </a:srgbClr>
                            </a:solidFill>
                          </a:ln>
                          <a:solidFill>
                            <a:schemeClr val="accent5"/>
                          </a:solidFill>
                          <a:latin typeface="KPMG Bold" panose="020B0803030202040204" pitchFamily="34" charset="0"/>
                          <a:ea typeface="KoPub돋움체 Medium" panose="00000600000000000000" pitchFamily="2" charset="-127"/>
                          <a:cs typeface="+mn-cs"/>
                        </a:rPr>
                        <a:t>3.9%</a:t>
                      </a:r>
                    </a:p>
                  </a:txBody>
                  <a:tcPr marL="9525" marR="108000" marT="9525" marB="0" anchor="ctr">
                    <a:lnL w="6350" cap="flat" cmpd="sng" algn="ctr">
                      <a:solidFill>
                        <a:schemeClr val="bg1">
                          <a:lumMod val="7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0EAFF"/>
                    </a:solidFill>
                  </a:tcPr>
                </a:tc>
                <a:extLst>
                  <a:ext uri="{0D108BD9-81ED-4DB2-BD59-A6C34878D82A}">
                    <a16:rowId xmlns:a16="http://schemas.microsoft.com/office/drawing/2014/main" val="1294429827"/>
                  </a:ext>
                </a:extLst>
              </a:tr>
              <a:tr h="284993">
                <a:tc>
                  <a:txBody>
                    <a:bodyPr/>
                    <a:lstStyle/>
                    <a:p>
                      <a:pPr algn="ctr" fontAlgn="ctr">
                        <a:defRPr lang="en-US" altLang="ko-KR" sz="900" b="0" i="0" u="none" strike="noStrike" kern="1200" baseline="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cs typeface="+mn-cs"/>
                        </a:defRPr>
                      </a:pPr>
                      <a:r>
                        <a:rPr lang="ko-KR" altLang="en-US" sz="900" b="0" i="0" u="none" strike="noStrike" kern="1200" baseline="0" dirty="0">
                          <a:ln>
                            <a:solidFill>
                              <a:srgbClr val="000000">
                                <a:lumMod val="50000"/>
                                <a:lumOff val="50000"/>
                                <a:alpha val="0"/>
                              </a:srgbClr>
                            </a:solidFill>
                          </a:ln>
                          <a:solidFill>
                            <a:schemeClr val="tx1"/>
                          </a:solidFill>
                          <a:latin typeface="KoPub돋움체 Medium" panose="00000600000000000000" pitchFamily="2" charset="-127"/>
                          <a:ea typeface="KoPub돋움체 Medium" panose="00000600000000000000" pitchFamily="2" charset="-127"/>
                          <a:cs typeface="+mn-cs"/>
                        </a:rPr>
                        <a:t>자산규모</a:t>
                      </a:r>
                      <a:r>
                        <a:rPr lang="en-US" altLang="ko-KR" sz="900" b="0" i="0" u="none" strike="noStrike" kern="1200" baseline="0" dirty="0">
                          <a:ln>
                            <a:solidFill>
                              <a:srgbClr val="000000">
                                <a:lumMod val="50000"/>
                                <a:lumOff val="50000"/>
                                <a:alpha val="0"/>
                              </a:srgbClr>
                            </a:solidFill>
                          </a:ln>
                          <a:solidFill>
                            <a:schemeClr val="tx1"/>
                          </a:solidFill>
                          <a:latin typeface="KoPub돋움체 Medium" panose="00000600000000000000" pitchFamily="2" charset="-127"/>
                          <a:ea typeface="KoPub돋움체 Medium" panose="00000600000000000000" pitchFamily="2" charset="-127"/>
                          <a:cs typeface="+mn-cs"/>
                        </a:rPr>
                        <a:t>(</a:t>
                      </a:r>
                      <a:r>
                        <a:rPr lang="ko-KR" altLang="en-US" sz="900" b="0" i="0" u="none" strike="noStrike" kern="1200" baseline="0" dirty="0">
                          <a:ln>
                            <a:solidFill>
                              <a:srgbClr val="000000">
                                <a:lumMod val="50000"/>
                                <a:lumOff val="50000"/>
                                <a:alpha val="0"/>
                              </a:srgbClr>
                            </a:solidFill>
                          </a:ln>
                          <a:solidFill>
                            <a:schemeClr val="tx1"/>
                          </a:solidFill>
                          <a:latin typeface="KoPub돋움체 Medium" panose="00000600000000000000" pitchFamily="2" charset="-127"/>
                          <a:ea typeface="KoPub돋움체 Medium" panose="00000600000000000000" pitchFamily="2" charset="-127"/>
                          <a:cs typeface="+mn-cs"/>
                        </a:rPr>
                        <a:t>보험산업 전체</a:t>
                      </a:r>
                      <a:r>
                        <a:rPr lang="en-US" altLang="ko-KR" sz="900" b="0" i="0" u="none" strike="noStrike" kern="1200" baseline="0" dirty="0">
                          <a:ln>
                            <a:solidFill>
                              <a:srgbClr val="000000">
                                <a:lumMod val="50000"/>
                                <a:lumOff val="50000"/>
                                <a:alpha val="0"/>
                              </a:srgbClr>
                            </a:solidFill>
                          </a:ln>
                          <a:solidFill>
                            <a:schemeClr val="tx1"/>
                          </a:solidFill>
                          <a:latin typeface="KoPub돋움체 Medium" panose="00000600000000000000" pitchFamily="2" charset="-127"/>
                          <a:ea typeface="KoPub돋움체 Medium" panose="00000600000000000000" pitchFamily="2" charset="-127"/>
                          <a:cs typeface="+mn-cs"/>
                        </a:rPr>
                        <a:t>)</a:t>
                      </a:r>
                      <a:endParaRPr lang="ko-KR" altLang="en-US" sz="900" b="0" i="0" u="none" strike="noStrike" kern="1200" baseline="0" dirty="0">
                        <a:ln>
                          <a:solidFill>
                            <a:srgbClr val="000000">
                              <a:lumMod val="50000"/>
                              <a:lumOff val="50000"/>
                              <a:alpha val="0"/>
                            </a:srgbClr>
                          </a:solidFill>
                        </a:ln>
                        <a:solidFill>
                          <a:schemeClr val="tx1"/>
                        </a:solidFill>
                        <a:latin typeface="KoPub돋움체 Medium" panose="00000600000000000000" pitchFamily="2" charset="-127"/>
                        <a:ea typeface="KoPub돋움체 Medium" panose="00000600000000000000" pitchFamily="2" charset="-127"/>
                        <a:cs typeface="+mn-cs"/>
                      </a:endParaRPr>
                    </a:p>
                  </a:txBody>
                  <a:tcPr marL="9525" marR="9525" marT="9525" marB="0" anchor="ctr">
                    <a:lnL w="12700" cap="flat" cmpd="sng" algn="ctr">
                      <a:solidFill>
                        <a:schemeClr val="bg1"/>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r" fontAlgn="ctr"/>
                      <a:r>
                        <a:rPr lang="en-US" altLang="ko-KR" sz="1200" b="0" i="0" u="none" strike="noStrike" kern="1200" baseline="0" dirty="0">
                          <a:ln>
                            <a:solidFill>
                              <a:srgbClr val="000000">
                                <a:lumMod val="50000"/>
                                <a:lumOff val="50000"/>
                                <a:alpha val="0"/>
                              </a:srgbClr>
                            </a:solidFill>
                          </a:ln>
                          <a:solidFill>
                            <a:schemeClr val="tx1">
                              <a:lumMod val="75000"/>
                              <a:lumOff val="25000"/>
                            </a:schemeClr>
                          </a:solidFill>
                          <a:latin typeface="KPMG Bold" panose="020B0803030202040204" pitchFamily="34" charset="0"/>
                          <a:ea typeface="KoPub돋움체 Medium" panose="00000600000000000000" pitchFamily="2" charset="-127"/>
                          <a:cs typeface="+mn-cs"/>
                        </a:rPr>
                        <a:t>173.7</a:t>
                      </a:r>
                    </a:p>
                  </a:txBody>
                  <a:tcPr marL="9525" marR="108000" marT="9525"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r" fontAlgn="ctr"/>
                      <a:r>
                        <a:rPr lang="en-US" altLang="ko-KR" sz="1200" b="0" i="0" u="none" strike="noStrike" kern="1200" baseline="0" dirty="0">
                          <a:ln>
                            <a:solidFill>
                              <a:srgbClr val="000000">
                                <a:lumMod val="50000"/>
                                <a:lumOff val="50000"/>
                                <a:alpha val="0"/>
                              </a:srgbClr>
                            </a:solidFill>
                          </a:ln>
                          <a:solidFill>
                            <a:schemeClr val="tx1">
                              <a:lumMod val="75000"/>
                              <a:lumOff val="25000"/>
                            </a:schemeClr>
                          </a:solidFill>
                          <a:latin typeface="KPMG Bold" panose="020B0803030202040204" pitchFamily="34" charset="0"/>
                          <a:ea typeface="KoPub돋움체 Medium" panose="00000600000000000000" pitchFamily="2" charset="-127"/>
                          <a:cs typeface="+mn-cs"/>
                        </a:rPr>
                        <a:t>222.8</a:t>
                      </a:r>
                    </a:p>
                  </a:txBody>
                  <a:tcPr marL="9525" marR="108000" marT="9525" marB="0" anchor="ctr">
                    <a:lnL w="6350" cap="flat" cmpd="sng" algn="ctr">
                      <a:solidFill>
                        <a:schemeClr val="bg1">
                          <a:lumMod val="7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23031141"/>
                  </a:ext>
                </a:extLst>
              </a:tr>
              <a:tr h="284993">
                <a:tc>
                  <a:txBody>
                    <a:bodyPr/>
                    <a:lstStyle/>
                    <a:p>
                      <a:pPr algn="ctr" fontAlgn="ctr">
                        <a:defRPr lang="en-US" altLang="ko-KR" sz="900" b="0" i="0" u="none" strike="noStrike" kern="1200" baseline="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cs typeface="+mn-cs"/>
                        </a:defRPr>
                      </a:pPr>
                      <a:r>
                        <a:rPr lang="ko-KR" altLang="en-US" sz="900" b="0" i="0" u="none" strike="noStrike" kern="1200" baseline="0" dirty="0">
                          <a:ln>
                            <a:solidFill>
                              <a:srgbClr val="000000">
                                <a:lumMod val="50000"/>
                                <a:lumOff val="50000"/>
                                <a:alpha val="0"/>
                              </a:srgbClr>
                            </a:solidFill>
                          </a:ln>
                          <a:solidFill>
                            <a:schemeClr val="tx1"/>
                          </a:solidFill>
                          <a:latin typeface="KoPub돋움체 Medium" panose="00000600000000000000" pitchFamily="2" charset="-127"/>
                          <a:ea typeface="KoPub돋움체 Medium" panose="00000600000000000000" pitchFamily="2" charset="-127"/>
                          <a:cs typeface="+mn-cs"/>
                        </a:rPr>
                        <a:t>자산규모</a:t>
                      </a:r>
                      <a:r>
                        <a:rPr lang="en-US" altLang="ko-KR" sz="900" b="0" i="0" u="none" strike="noStrike" kern="1200" baseline="0" dirty="0">
                          <a:ln>
                            <a:solidFill>
                              <a:srgbClr val="000000">
                                <a:lumMod val="50000"/>
                                <a:lumOff val="50000"/>
                                <a:alpha val="0"/>
                              </a:srgbClr>
                            </a:solidFill>
                          </a:ln>
                          <a:solidFill>
                            <a:schemeClr val="tx1"/>
                          </a:solidFill>
                          <a:latin typeface="KoPub돋움체 Medium" panose="00000600000000000000" pitchFamily="2" charset="-127"/>
                          <a:ea typeface="KoPub돋움체 Medium" panose="00000600000000000000" pitchFamily="2" charset="-127"/>
                          <a:cs typeface="+mn-cs"/>
                        </a:rPr>
                        <a:t>(</a:t>
                      </a:r>
                      <a:r>
                        <a:rPr lang="ko-KR" altLang="en-US" sz="900" b="0" i="0" u="none" strike="noStrike" kern="1200" baseline="0" dirty="0" err="1">
                          <a:ln>
                            <a:solidFill>
                              <a:srgbClr val="000000">
                                <a:lumMod val="50000"/>
                                <a:lumOff val="50000"/>
                                <a:alpha val="0"/>
                              </a:srgbClr>
                            </a:solidFill>
                          </a:ln>
                          <a:solidFill>
                            <a:schemeClr val="tx1"/>
                          </a:solidFill>
                          <a:latin typeface="KoPub돋움체 Medium" panose="00000600000000000000" pitchFamily="2" charset="-127"/>
                          <a:ea typeface="KoPub돋움체 Medium" panose="00000600000000000000" pitchFamily="2" charset="-127"/>
                          <a:cs typeface="+mn-cs"/>
                        </a:rPr>
                        <a:t>샤리아</a:t>
                      </a:r>
                      <a:r>
                        <a:rPr lang="en-US" altLang="ko-KR" sz="900" b="0" i="0" u="none" strike="noStrike" kern="1200" baseline="0" dirty="0">
                          <a:ln>
                            <a:solidFill>
                              <a:srgbClr val="000000">
                                <a:lumMod val="50000"/>
                                <a:lumOff val="50000"/>
                                <a:alpha val="0"/>
                              </a:srgbClr>
                            </a:solidFill>
                          </a:ln>
                          <a:solidFill>
                            <a:schemeClr val="tx1"/>
                          </a:solidFill>
                          <a:latin typeface="KoPub돋움체 Medium" panose="00000600000000000000" pitchFamily="2" charset="-127"/>
                          <a:ea typeface="KoPub돋움체 Medium" panose="00000600000000000000" pitchFamily="2" charset="-127"/>
                          <a:cs typeface="+mn-cs"/>
                        </a:rPr>
                        <a:t>)</a:t>
                      </a:r>
                      <a:endParaRPr lang="ko-KR" altLang="en-US" sz="900" b="0" i="0" u="none" strike="noStrike" kern="1200" baseline="0" dirty="0">
                        <a:ln>
                          <a:solidFill>
                            <a:srgbClr val="000000">
                              <a:lumMod val="50000"/>
                              <a:lumOff val="50000"/>
                              <a:alpha val="0"/>
                            </a:srgbClr>
                          </a:solidFill>
                        </a:ln>
                        <a:solidFill>
                          <a:schemeClr val="tx1"/>
                        </a:solidFill>
                        <a:latin typeface="KoPub돋움체 Medium" panose="00000600000000000000" pitchFamily="2" charset="-127"/>
                        <a:ea typeface="KoPub돋움체 Medium" panose="00000600000000000000" pitchFamily="2" charset="-127"/>
                        <a:cs typeface="+mn-cs"/>
                      </a:endParaRPr>
                    </a:p>
                  </a:txBody>
                  <a:tcPr marL="9525" marR="9525" marT="9525" marB="0" anchor="ctr">
                    <a:lnL w="12700" cap="flat" cmpd="sng" algn="ctr">
                      <a:solidFill>
                        <a:schemeClr val="bg1"/>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r" fontAlgn="ctr"/>
                      <a:r>
                        <a:rPr lang="en-US" altLang="ko-KR" sz="1200" b="0" i="0" u="none" strike="noStrike" kern="1200" baseline="0">
                          <a:ln>
                            <a:solidFill>
                              <a:srgbClr val="000000">
                                <a:lumMod val="50000"/>
                                <a:lumOff val="50000"/>
                                <a:alpha val="0"/>
                              </a:srgbClr>
                            </a:solidFill>
                          </a:ln>
                          <a:solidFill>
                            <a:schemeClr val="tx1">
                              <a:lumMod val="75000"/>
                              <a:lumOff val="25000"/>
                            </a:schemeClr>
                          </a:solidFill>
                          <a:latin typeface="KPMG Bold" panose="020B0803030202040204" pitchFamily="34" charset="0"/>
                          <a:ea typeface="KoPub돋움체 Medium" panose="00000600000000000000" pitchFamily="2" charset="-127"/>
                          <a:cs typeface="+mn-cs"/>
                        </a:rPr>
                        <a:t>8.1</a:t>
                      </a:r>
                    </a:p>
                  </a:txBody>
                  <a:tcPr marL="9525" marR="108000" marT="9525"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r" fontAlgn="ctr"/>
                      <a:r>
                        <a:rPr lang="en-US" altLang="ko-KR" sz="1200" b="0" i="0" u="none" strike="noStrike" kern="1200" baseline="0" dirty="0">
                          <a:ln>
                            <a:solidFill>
                              <a:srgbClr val="000000">
                                <a:lumMod val="50000"/>
                                <a:lumOff val="50000"/>
                                <a:alpha val="0"/>
                              </a:srgbClr>
                            </a:solidFill>
                          </a:ln>
                          <a:solidFill>
                            <a:schemeClr val="tx1">
                              <a:lumMod val="75000"/>
                              <a:lumOff val="25000"/>
                            </a:schemeClr>
                          </a:solidFill>
                          <a:latin typeface="KPMG Bold" panose="020B0803030202040204" pitchFamily="34" charset="0"/>
                          <a:ea typeface="KoPub돋움체 Medium" panose="00000600000000000000" pitchFamily="2" charset="-127"/>
                          <a:cs typeface="+mn-cs"/>
                        </a:rPr>
                        <a:t>8.5</a:t>
                      </a:r>
                    </a:p>
                  </a:txBody>
                  <a:tcPr marL="9525" marR="108000" marT="9525" marB="0" anchor="ctr">
                    <a:lnL w="6350" cap="flat" cmpd="sng" algn="ctr">
                      <a:solidFill>
                        <a:schemeClr val="bg1">
                          <a:lumMod val="7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690181979"/>
                  </a:ext>
                </a:extLst>
              </a:tr>
              <a:tr h="284993">
                <a:tc>
                  <a:txBody>
                    <a:bodyPr/>
                    <a:lstStyle/>
                    <a:p>
                      <a:pPr algn="ctr" fontAlgn="ctr">
                        <a:defRPr lang="en-US" altLang="ko-KR" sz="900" b="0" i="0" u="none" strike="noStrike" kern="1200" baseline="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cs typeface="+mn-cs"/>
                        </a:defRPr>
                      </a:pPr>
                      <a:r>
                        <a:rPr lang="ko-KR" altLang="en-US" sz="900" b="1" i="0" u="none" strike="noStrike" kern="1200" baseline="0" dirty="0">
                          <a:ln>
                            <a:solidFill>
                              <a:srgbClr val="000000">
                                <a:lumMod val="50000"/>
                                <a:lumOff val="50000"/>
                                <a:alpha val="0"/>
                              </a:srgbClr>
                            </a:solidFill>
                          </a:ln>
                          <a:solidFill>
                            <a:schemeClr val="accent5"/>
                          </a:solidFill>
                          <a:latin typeface="KoPub돋움체 Medium" panose="00000600000000000000" pitchFamily="2" charset="-127"/>
                          <a:ea typeface="KoPub돋움체 Medium" panose="00000600000000000000" pitchFamily="2" charset="-127"/>
                          <a:cs typeface="+mn-cs"/>
                        </a:rPr>
                        <a:t>자산규모 </a:t>
                      </a:r>
                      <a:r>
                        <a:rPr lang="ko-KR" altLang="en-US" sz="900" b="1" i="0" u="none" strike="noStrike" kern="1200" baseline="0" dirty="0" err="1">
                          <a:ln>
                            <a:solidFill>
                              <a:srgbClr val="000000">
                                <a:lumMod val="50000"/>
                                <a:lumOff val="50000"/>
                                <a:alpha val="0"/>
                              </a:srgbClr>
                            </a:solidFill>
                          </a:ln>
                          <a:solidFill>
                            <a:schemeClr val="accent5"/>
                          </a:solidFill>
                          <a:latin typeface="KoPub돋움체 Medium" panose="00000600000000000000" pitchFamily="2" charset="-127"/>
                          <a:ea typeface="KoPub돋움체 Medium" panose="00000600000000000000" pitchFamily="2" charset="-127"/>
                          <a:cs typeface="+mn-cs"/>
                        </a:rPr>
                        <a:t>샤리아</a:t>
                      </a:r>
                      <a:r>
                        <a:rPr lang="ko-KR" altLang="en-US" sz="900" b="1" i="0" u="none" strike="noStrike" kern="1200" baseline="0" dirty="0">
                          <a:ln>
                            <a:solidFill>
                              <a:srgbClr val="000000">
                                <a:lumMod val="50000"/>
                                <a:lumOff val="50000"/>
                                <a:alpha val="0"/>
                              </a:srgbClr>
                            </a:solidFill>
                          </a:ln>
                          <a:solidFill>
                            <a:schemeClr val="accent5"/>
                          </a:solidFill>
                          <a:latin typeface="KoPub돋움체 Medium" panose="00000600000000000000" pitchFamily="2" charset="-127"/>
                          <a:ea typeface="KoPub돋움체 Medium" panose="00000600000000000000" pitchFamily="2" charset="-127"/>
                          <a:cs typeface="+mn-cs"/>
                        </a:rPr>
                        <a:t> 점유율</a:t>
                      </a:r>
                    </a:p>
                  </a:txBody>
                  <a:tcPr marL="9525" marR="9525" marT="9525" marB="0" anchor="ctr">
                    <a:lnL w="12700" cap="flat" cmpd="sng" algn="ctr">
                      <a:solidFill>
                        <a:schemeClr val="bg1"/>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F0EAFF"/>
                    </a:solidFill>
                  </a:tcPr>
                </a:tc>
                <a:tc>
                  <a:txBody>
                    <a:bodyPr/>
                    <a:lstStyle/>
                    <a:p>
                      <a:pPr algn="r" fontAlgn="ctr"/>
                      <a:r>
                        <a:rPr lang="en-US" altLang="ko-KR" sz="1200" b="1" i="0" u="none" strike="noStrike" kern="1200" baseline="0" dirty="0">
                          <a:ln>
                            <a:solidFill>
                              <a:srgbClr val="000000">
                                <a:lumMod val="50000"/>
                                <a:lumOff val="50000"/>
                                <a:alpha val="0"/>
                              </a:srgbClr>
                            </a:solidFill>
                          </a:ln>
                          <a:solidFill>
                            <a:schemeClr val="accent5"/>
                          </a:solidFill>
                          <a:latin typeface="KPMG Bold" panose="020B0803030202040204" pitchFamily="34" charset="0"/>
                          <a:ea typeface="KoPub돋움체 Medium" panose="00000600000000000000" pitchFamily="2" charset="-127"/>
                          <a:cs typeface="+mn-cs"/>
                        </a:rPr>
                        <a:t>4.7%</a:t>
                      </a:r>
                    </a:p>
                  </a:txBody>
                  <a:tcPr marL="9525" marR="108000" marT="9525"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F0EAFF"/>
                    </a:solidFill>
                  </a:tcPr>
                </a:tc>
                <a:tc>
                  <a:txBody>
                    <a:bodyPr/>
                    <a:lstStyle/>
                    <a:p>
                      <a:pPr algn="r" fontAlgn="ctr"/>
                      <a:r>
                        <a:rPr lang="en-US" altLang="ko-KR" sz="1200" b="1" i="0" u="none" strike="noStrike" kern="1200" baseline="0" dirty="0">
                          <a:ln>
                            <a:solidFill>
                              <a:srgbClr val="000000">
                                <a:lumMod val="50000"/>
                                <a:lumOff val="50000"/>
                                <a:alpha val="0"/>
                              </a:srgbClr>
                            </a:solidFill>
                          </a:ln>
                          <a:solidFill>
                            <a:schemeClr val="accent5"/>
                          </a:solidFill>
                          <a:latin typeface="KPMG Bold" panose="020B0803030202040204" pitchFamily="34" charset="0"/>
                          <a:ea typeface="KoPub돋움체 Medium" panose="00000600000000000000" pitchFamily="2" charset="-127"/>
                          <a:cs typeface="+mn-cs"/>
                        </a:rPr>
                        <a:t>3.8%</a:t>
                      </a:r>
                    </a:p>
                  </a:txBody>
                  <a:tcPr marL="9525" marR="108000" marT="9525" marB="0" anchor="ctr">
                    <a:lnL w="6350" cap="flat" cmpd="sng" algn="ctr">
                      <a:solidFill>
                        <a:schemeClr val="bg1">
                          <a:lumMod val="7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F0EAFF"/>
                    </a:solidFill>
                  </a:tcPr>
                </a:tc>
                <a:extLst>
                  <a:ext uri="{0D108BD9-81ED-4DB2-BD59-A6C34878D82A}">
                    <a16:rowId xmlns:a16="http://schemas.microsoft.com/office/drawing/2014/main" val="1650210344"/>
                  </a:ext>
                </a:extLst>
              </a:tr>
            </a:tbl>
          </a:graphicData>
        </a:graphic>
      </p:graphicFrame>
      <p:grpSp>
        <p:nvGrpSpPr>
          <p:cNvPr id="5" name="그룹 4">
            <a:extLst>
              <a:ext uri="{FF2B5EF4-FFF2-40B4-BE49-F238E27FC236}">
                <a16:creationId xmlns:a16="http://schemas.microsoft.com/office/drawing/2014/main" id="{DB94B9AA-2EA8-CA3E-279A-2C11A612B11D}"/>
              </a:ext>
            </a:extLst>
          </p:cNvPr>
          <p:cNvGrpSpPr/>
          <p:nvPr/>
        </p:nvGrpSpPr>
        <p:grpSpPr>
          <a:xfrm>
            <a:off x="7601665" y="372139"/>
            <a:ext cx="2304336" cy="699529"/>
            <a:chOff x="7601665" y="372139"/>
            <a:chExt cx="2304336" cy="699529"/>
          </a:xfrm>
        </p:grpSpPr>
        <p:pic>
          <p:nvPicPr>
            <p:cNvPr id="6" name="그림 5" descr="블랙, 스케치, 흑백, 예술이(가) 표시된 사진&#10;&#10;자동 생성된 설명">
              <a:extLst>
                <a:ext uri="{FF2B5EF4-FFF2-40B4-BE49-F238E27FC236}">
                  <a16:creationId xmlns:a16="http://schemas.microsoft.com/office/drawing/2014/main" id="{7A4EF7CC-A653-DA0A-9EE9-E009D408D01E}"/>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contrast="-40000"/>
                      </a14:imgEffect>
                    </a14:imgLayer>
                  </a14:imgProps>
                </a:ext>
              </a:extLst>
            </a:blip>
            <a:stretch>
              <a:fillRect/>
            </a:stretch>
          </p:blipFill>
          <p:spPr>
            <a:xfrm>
              <a:off x="8078625" y="372139"/>
              <a:ext cx="1827376" cy="699529"/>
            </a:xfrm>
            <a:prstGeom prst="rect">
              <a:avLst/>
            </a:prstGeom>
          </p:spPr>
        </p:pic>
        <p:pic>
          <p:nvPicPr>
            <p:cNvPr id="15" name="그림 14">
              <a:extLst>
                <a:ext uri="{FF2B5EF4-FFF2-40B4-BE49-F238E27FC236}">
                  <a16:creationId xmlns:a16="http://schemas.microsoft.com/office/drawing/2014/main" id="{69497D46-FFB2-D5C6-5105-95DEDDCE947D}"/>
                </a:ext>
              </a:extLst>
            </p:cNvPr>
            <p:cNvPicPr>
              <a:picLocks noChangeAspect="1"/>
            </p:cNvPicPr>
            <p:nvPr/>
          </p:nvPicPr>
          <p:blipFill>
            <a:blip r:embed="rId6"/>
            <a:srcRect/>
            <a:stretch/>
          </p:blipFill>
          <p:spPr>
            <a:xfrm>
              <a:off x="7601665" y="572742"/>
              <a:ext cx="414358" cy="414358"/>
            </a:xfrm>
            <a:prstGeom prst="rect">
              <a:avLst/>
            </a:prstGeom>
          </p:spPr>
        </p:pic>
        <p:sp>
          <p:nvSpPr>
            <p:cNvPr id="16" name="제목 3">
              <a:extLst>
                <a:ext uri="{FF2B5EF4-FFF2-40B4-BE49-F238E27FC236}">
                  <a16:creationId xmlns:a16="http://schemas.microsoft.com/office/drawing/2014/main" id="{FCEC9045-03CD-201A-F136-48BEA317CF2F}"/>
                </a:ext>
              </a:extLst>
            </p:cNvPr>
            <p:cNvSpPr txBox="1">
              <a:spLocks/>
            </p:cNvSpPr>
            <p:nvPr/>
          </p:nvSpPr>
          <p:spPr>
            <a:xfrm>
              <a:off x="8071805" y="606616"/>
              <a:ext cx="1477782" cy="334294"/>
            </a:xfrm>
            <a:prstGeom prst="rect">
              <a:avLst/>
            </a:prstGeom>
          </p:spPr>
          <p:txBody>
            <a:bodyPr wrap="none" lIns="0" tIns="0" rIns="0" bIns="0" anchor="b" anchorCtr="0">
              <a:noAutofit/>
            </a:bodyPr>
            <a:lstStyle>
              <a:defPPr>
                <a:defRPr lang="en-US"/>
              </a:defPPr>
              <a:lvl1pPr marR="0" lvl="0" indent="539750" fontAlgn="auto">
                <a:lnSpc>
                  <a:spcPct val="100000"/>
                </a:lnSpc>
                <a:spcBef>
                  <a:spcPts val="0"/>
                </a:spcBef>
                <a:spcAft>
                  <a:spcPts val="0"/>
                </a:spcAft>
                <a:buClrTx/>
                <a:buSzTx/>
                <a:buFontTx/>
                <a:buNone/>
                <a:tabLst/>
                <a:defRPr sz="2400" b="0" i="0">
                  <a:ln>
                    <a:solidFill>
                      <a:prstClr val="white">
                        <a:lumMod val="75000"/>
                        <a:alpha val="0"/>
                      </a:prstClr>
                    </a:solidFill>
                  </a:ln>
                  <a:solidFill>
                    <a:schemeClr val="bg1"/>
                  </a:solidFill>
                  <a:latin typeface="KoPub돋움체 Bold" panose="00000800000000000000" pitchFamily="2" charset="-127"/>
                  <a:ea typeface="KoPub돋움체 Bold" panose="00000800000000000000" pitchFamily="2" charset="-127"/>
                  <a:cs typeface="KoPub돋움체 Medium" panose="02020603020101020101" pitchFamily="18" charset="-127"/>
                </a:defRPr>
              </a:lvl1pPr>
            </a:lstStyle>
            <a:p>
              <a:pPr marR="0" lvl="0" indent="0" defTabSz="914400" rtl="0" eaLnBrk="1" fontAlgn="auto" latinLnBrk="0" hangingPunct="1">
                <a:lnSpc>
                  <a:spcPct val="100000"/>
                </a:lnSpc>
                <a:spcBef>
                  <a:spcPts val="0"/>
                </a:spcBef>
                <a:spcAft>
                  <a:spcPts val="0"/>
                </a:spcAft>
                <a:buClrTx/>
                <a:buSzTx/>
                <a:buFontTx/>
                <a:buNone/>
                <a:tabLst/>
                <a:defRPr/>
              </a:pPr>
              <a:r>
                <a:rPr lang="ko-KR" altLang="en-US" sz="2000" dirty="0">
                  <a:ln>
                    <a:solidFill>
                      <a:prstClr val="white">
                        <a:lumMod val="75000"/>
                        <a:alpha val="0"/>
                      </a:prstClr>
                    </a:solidFill>
                  </a:ln>
                  <a:solidFill>
                    <a:schemeClr val="tx1">
                      <a:lumMod val="75000"/>
                      <a:lumOff val="25000"/>
                    </a:schemeClr>
                  </a:solidFill>
                </a:rPr>
                <a:t>인도네시아</a:t>
              </a:r>
              <a:endParaRPr lang="en-US" altLang="ko-KR" sz="2000" dirty="0">
                <a:ln>
                  <a:solidFill>
                    <a:prstClr val="white">
                      <a:lumMod val="75000"/>
                      <a:alpha val="0"/>
                    </a:prstClr>
                  </a:solidFill>
                </a:ln>
                <a:solidFill>
                  <a:schemeClr val="tx1">
                    <a:lumMod val="75000"/>
                    <a:lumOff val="25000"/>
                  </a:schemeClr>
                </a:solidFill>
              </a:endParaRPr>
            </a:p>
          </p:txBody>
        </p:sp>
      </p:grpSp>
      <p:grpSp>
        <p:nvGrpSpPr>
          <p:cNvPr id="7" name="그룹 6">
            <a:extLst>
              <a:ext uri="{FF2B5EF4-FFF2-40B4-BE49-F238E27FC236}">
                <a16:creationId xmlns:a16="http://schemas.microsoft.com/office/drawing/2014/main" id="{C0BAE6A1-4DD9-9F10-45BE-E9B0F925C062}"/>
              </a:ext>
            </a:extLst>
          </p:cNvPr>
          <p:cNvGrpSpPr/>
          <p:nvPr/>
        </p:nvGrpSpPr>
        <p:grpSpPr>
          <a:xfrm>
            <a:off x="478777" y="4747995"/>
            <a:ext cx="8948410" cy="195814"/>
            <a:chOff x="478777" y="5881851"/>
            <a:chExt cx="8948410" cy="195814"/>
          </a:xfrm>
        </p:grpSpPr>
        <p:sp>
          <p:nvSpPr>
            <p:cNvPr id="9" name="TextBox 8">
              <a:extLst>
                <a:ext uri="{FF2B5EF4-FFF2-40B4-BE49-F238E27FC236}">
                  <a16:creationId xmlns:a16="http://schemas.microsoft.com/office/drawing/2014/main" id="{D13CACE6-2A23-28F3-D233-91940D085280}"/>
                </a:ext>
              </a:extLst>
            </p:cNvPr>
            <p:cNvSpPr txBox="1"/>
            <p:nvPr/>
          </p:nvSpPr>
          <p:spPr>
            <a:xfrm>
              <a:off x="5132387" y="5881851"/>
              <a:ext cx="4294800" cy="195814"/>
            </a:xfrm>
            <a:prstGeom prst="rect">
              <a:avLst/>
            </a:prstGeom>
            <a:noFill/>
            <a:ln>
              <a:noFill/>
            </a:ln>
          </p:spPr>
          <p:txBody>
            <a:bodyPr wrap="square" lIns="0" tIns="72000" rIns="0" bIns="0" rtlCol="0" anchor="t">
              <a:spAutoFit/>
            </a:bodyPr>
            <a:lstStyle>
              <a:defPPr>
                <a:defRPr lang="en-US"/>
              </a:defPPr>
              <a:lvl1pPr lvl="0">
                <a:defRPr sz="800">
                  <a:ln>
                    <a:solidFill>
                      <a:prstClr val="white">
                        <a:lumMod val="75000"/>
                        <a:alpha val="0"/>
                      </a:prstClr>
                    </a:solidFill>
                  </a:ln>
                  <a:solidFill>
                    <a:prstClr val="white">
                      <a:lumMod val="50000"/>
                    </a:prstClr>
                  </a:solidFill>
                  <a:latin typeface="KoPub돋움체 Medium" panose="00000600000000000000" pitchFamily="2" charset="-127"/>
                  <a:ea typeface="KoPub돋움체 Medium" panose="00000600000000000000" pitchFamily="2" charset="-127"/>
                </a:defRPr>
              </a:lvl1pPr>
            </a:lstStyle>
            <a:p>
              <a:r>
                <a:rPr lang="en-US" altLang="ko-KR" dirty="0">
                  <a:solidFill>
                    <a:schemeClr val="bg1">
                      <a:lumMod val="50000"/>
                    </a:schemeClr>
                  </a:solidFill>
                </a:rPr>
                <a:t>Source: Indonesia Financial Services Authority, </a:t>
              </a:r>
              <a:r>
                <a:rPr lang="ko-KR" altLang="en-US" dirty="0" err="1">
                  <a:solidFill>
                    <a:schemeClr val="bg1">
                      <a:lumMod val="50000"/>
                    </a:schemeClr>
                  </a:solidFill>
                </a:rPr>
                <a:t>삼정</a:t>
              </a:r>
              <a:r>
                <a:rPr lang="en-US" altLang="ko-KR" dirty="0">
                  <a:solidFill>
                    <a:schemeClr val="bg1">
                      <a:lumMod val="50000"/>
                    </a:schemeClr>
                  </a:solidFill>
                </a:rPr>
                <a:t>KPMG </a:t>
              </a:r>
              <a:r>
                <a:rPr lang="ko-KR" altLang="en-US" dirty="0">
                  <a:solidFill>
                    <a:schemeClr val="bg1">
                      <a:lumMod val="50000"/>
                    </a:schemeClr>
                  </a:solidFill>
                </a:rPr>
                <a:t>경제연구원 재구성</a:t>
              </a:r>
              <a:endParaRPr lang="en-US" altLang="ko-KR" dirty="0">
                <a:solidFill>
                  <a:schemeClr val="bg1">
                    <a:lumMod val="50000"/>
                  </a:schemeClr>
                </a:solidFill>
              </a:endParaRPr>
            </a:p>
          </p:txBody>
        </p:sp>
        <p:sp>
          <p:nvSpPr>
            <p:cNvPr id="10" name="TextBox 9">
              <a:extLst>
                <a:ext uri="{FF2B5EF4-FFF2-40B4-BE49-F238E27FC236}">
                  <a16:creationId xmlns:a16="http://schemas.microsoft.com/office/drawing/2014/main" id="{3E6C9691-5506-9D4E-3553-B9B5A5372025}"/>
                </a:ext>
              </a:extLst>
            </p:cNvPr>
            <p:cNvSpPr txBox="1"/>
            <p:nvPr/>
          </p:nvSpPr>
          <p:spPr>
            <a:xfrm>
              <a:off x="478777" y="5881851"/>
              <a:ext cx="4294800" cy="195814"/>
            </a:xfrm>
            <a:prstGeom prst="rect">
              <a:avLst/>
            </a:prstGeom>
            <a:noFill/>
            <a:ln>
              <a:noFill/>
            </a:ln>
          </p:spPr>
          <p:txBody>
            <a:bodyPr wrap="square" lIns="0" tIns="72000" rIns="0" bIns="0" rtlCol="0" anchor="t">
              <a:spAutoFit/>
            </a:bodyPr>
            <a:lstStyle>
              <a:defPPr>
                <a:defRPr lang="en-US"/>
              </a:defPPr>
              <a:lvl1pPr lvl="0">
                <a:defRPr sz="800">
                  <a:ln>
                    <a:solidFill>
                      <a:prstClr val="white">
                        <a:lumMod val="75000"/>
                        <a:alpha val="0"/>
                      </a:prstClr>
                    </a:solidFill>
                  </a:ln>
                  <a:solidFill>
                    <a:prstClr val="white">
                      <a:lumMod val="50000"/>
                    </a:prstClr>
                  </a:solidFill>
                  <a:latin typeface="KoPub돋움체 Medium" panose="00000600000000000000" pitchFamily="2" charset="-127"/>
                  <a:ea typeface="KoPub돋움체 Medium" panose="00000600000000000000" pitchFamily="2" charset="-127"/>
                </a:defRPr>
              </a:lvl1pPr>
            </a:lstStyle>
            <a:p>
              <a:r>
                <a:rPr lang="en-US" altLang="ko-KR" dirty="0">
                  <a:solidFill>
                    <a:schemeClr val="bg1">
                      <a:lumMod val="50000"/>
                    </a:schemeClr>
                  </a:solidFill>
                </a:rPr>
                <a:t>Source: Indonesia Financial Services Authority, </a:t>
              </a:r>
              <a:r>
                <a:rPr lang="ko-KR" altLang="en-US" dirty="0" err="1">
                  <a:solidFill>
                    <a:schemeClr val="bg1">
                      <a:lumMod val="50000"/>
                    </a:schemeClr>
                  </a:solidFill>
                </a:rPr>
                <a:t>삼정</a:t>
              </a:r>
              <a:r>
                <a:rPr lang="en-US" altLang="ko-KR" dirty="0">
                  <a:solidFill>
                    <a:schemeClr val="bg1">
                      <a:lumMod val="50000"/>
                    </a:schemeClr>
                  </a:solidFill>
                </a:rPr>
                <a:t>KPMG </a:t>
              </a:r>
              <a:r>
                <a:rPr lang="ko-KR" altLang="en-US" dirty="0">
                  <a:solidFill>
                    <a:schemeClr val="bg1">
                      <a:lumMod val="50000"/>
                    </a:schemeClr>
                  </a:solidFill>
                </a:rPr>
                <a:t>경제연구원 재구성</a:t>
              </a:r>
              <a:endParaRPr lang="en-US" altLang="ko-KR" dirty="0">
                <a:solidFill>
                  <a:schemeClr val="bg1">
                    <a:lumMod val="50000"/>
                  </a:schemeClr>
                </a:solidFill>
              </a:endParaRPr>
            </a:p>
          </p:txBody>
        </p:sp>
      </p:grpSp>
    </p:spTree>
    <p:extLst>
      <p:ext uri="{BB962C8B-B14F-4D97-AF65-F5344CB8AC3E}">
        <p14:creationId xmlns:p14="http://schemas.microsoft.com/office/powerpoint/2010/main" val="341496808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54">
            <a:extLst>
              <a:ext uri="{FF2B5EF4-FFF2-40B4-BE49-F238E27FC236}">
                <a16:creationId xmlns:a16="http://schemas.microsoft.com/office/drawing/2014/main" id="{515782FB-39AA-D6B1-4795-07F2414138BB}"/>
              </a:ext>
            </a:extLst>
          </p:cNvPr>
          <p:cNvSpPr>
            <a:spLocks noChangeArrowheads="1"/>
          </p:cNvSpPr>
          <p:nvPr/>
        </p:nvSpPr>
        <p:spPr bwMode="auto">
          <a:xfrm>
            <a:off x="594534" y="4621730"/>
            <a:ext cx="4150800" cy="1111573"/>
          </a:xfrm>
          <a:prstGeom prst="rect">
            <a:avLst/>
          </a:prstGeom>
          <a:noFill/>
          <a:ln w="3175" algn="ctr">
            <a:noFill/>
            <a:miter lim="800000"/>
            <a:headEnd/>
            <a:tailEnd/>
          </a:ln>
          <a:effectLst/>
        </p:spPr>
        <p:txBody>
          <a:bodyPr wrap="square" lIns="36000" tIns="72000" rIns="36000" bIns="3600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08000" indent="-108000" algn="just" fontAlgn="base">
              <a:lnSpc>
                <a:spcPct val="120000"/>
              </a:lnSpc>
              <a:spcBef>
                <a:spcPts val="600"/>
              </a:spcBef>
              <a:buSzPct val="100000"/>
              <a:buFont typeface="Arial" panose="020B0604020202020204" pitchFamily="34" charset="0"/>
              <a:buChar char="•"/>
              <a:defRPr/>
            </a:pPr>
            <a:r>
              <a:rPr lang="ko-KR" altLang="en-US"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인도네이사 보험사 관련 최소 자본금은 </a:t>
            </a:r>
            <a:r>
              <a:rPr lang="en-US" altLang="ko-KR"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2016</a:t>
            </a:r>
            <a:r>
              <a:rPr lang="ko-KR" altLang="en-US"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년 </a:t>
            </a:r>
            <a:r>
              <a:rPr lang="en-US" altLang="ko-KR"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12</a:t>
            </a:r>
            <a:r>
              <a:rPr lang="ko-KR" altLang="en-US"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월 말 제정된 보험사</a:t>
            </a:r>
            <a:r>
              <a:rPr lang="en-US" altLang="ko-KR"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a:t>
            </a:r>
            <a:r>
              <a:rPr lang="ko-KR" altLang="en-US"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재보험사 및 </a:t>
            </a:r>
            <a:r>
              <a:rPr lang="ko-KR" altLang="en-US" sz="950" dirty="0" err="1">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샤리아</a:t>
            </a:r>
            <a:r>
              <a:rPr lang="ko-KR" altLang="en-US"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 보험사</a:t>
            </a:r>
            <a:r>
              <a:rPr lang="en-US" altLang="ko-KR"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a:t>
            </a:r>
            <a:r>
              <a:rPr lang="ko-KR" altLang="en-US"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재보험사의 사업인가 및 조직에 관한 </a:t>
            </a:r>
            <a:r>
              <a:rPr lang="en-US" altLang="ko-KR"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OJK </a:t>
            </a:r>
            <a:r>
              <a:rPr lang="ko-KR" altLang="en-US"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규정</a:t>
            </a:r>
            <a:r>
              <a:rPr lang="en-US" altLang="ko-KR"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(OJK Regulation No. 67/ POJK.05/2016)</a:t>
            </a:r>
            <a:r>
              <a:rPr lang="ko-KR" altLang="en-US"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에 근거</a:t>
            </a:r>
            <a:endParaRPr lang="en-US" altLang="ko-KR"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endParaRPr>
          </a:p>
          <a:p>
            <a:pPr marL="265113" indent="-173038" algn="just" fontAlgn="base">
              <a:lnSpc>
                <a:spcPct val="120000"/>
              </a:lnSpc>
              <a:spcBef>
                <a:spcPts val="600"/>
              </a:spcBef>
              <a:buSzPct val="100000"/>
              <a:buFontTx/>
              <a:buChar char="-"/>
              <a:defRPr/>
            </a:pPr>
            <a:r>
              <a:rPr lang="ko-KR" altLang="en-US"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보험사</a:t>
            </a:r>
            <a:r>
              <a:rPr lang="en-US" altLang="ko-KR"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 1,500</a:t>
            </a:r>
            <a:r>
              <a:rPr lang="ko-KR" altLang="en-US"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억 </a:t>
            </a:r>
            <a:r>
              <a:rPr lang="ko-KR" altLang="en-US" sz="900" dirty="0" err="1">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루피아</a:t>
            </a:r>
            <a:r>
              <a:rPr lang="ko-KR" altLang="en-US"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 </a:t>
            </a:r>
            <a:r>
              <a:rPr lang="en-US" altLang="ko-KR"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a:t>
            </a:r>
            <a:r>
              <a:rPr lang="ko-KR" altLang="en-US" sz="900" dirty="0" err="1">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샤리아</a:t>
            </a:r>
            <a:r>
              <a:rPr lang="ko-KR" altLang="en-US"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 보험사</a:t>
            </a:r>
            <a:r>
              <a:rPr lang="en-US" altLang="ko-KR"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 1,000</a:t>
            </a:r>
            <a:r>
              <a:rPr lang="ko-KR" altLang="en-US"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억 </a:t>
            </a:r>
            <a:r>
              <a:rPr lang="ko-KR" altLang="en-US" sz="900" dirty="0" err="1">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루피아</a:t>
            </a:r>
            <a:r>
              <a:rPr lang="en-US" altLang="ko-KR"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a:t>
            </a:r>
          </a:p>
          <a:p>
            <a:pPr marL="265113" indent="-173038" algn="just" fontAlgn="base">
              <a:lnSpc>
                <a:spcPct val="120000"/>
              </a:lnSpc>
              <a:spcBef>
                <a:spcPts val="600"/>
              </a:spcBef>
              <a:buSzPct val="100000"/>
              <a:buFontTx/>
              <a:buChar char="-"/>
              <a:defRPr/>
            </a:pPr>
            <a:r>
              <a:rPr lang="ko-KR" altLang="en-US"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재보험사</a:t>
            </a:r>
            <a:r>
              <a:rPr lang="en-US" altLang="ko-KR"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 3000</a:t>
            </a:r>
            <a:r>
              <a:rPr lang="ko-KR" altLang="en-US"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억 </a:t>
            </a:r>
            <a:r>
              <a:rPr lang="ko-KR" altLang="en-US" sz="900" dirty="0" err="1">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루피아</a:t>
            </a:r>
            <a:r>
              <a:rPr lang="ko-KR" altLang="en-US"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 </a:t>
            </a:r>
            <a:r>
              <a:rPr lang="en-US" altLang="ko-KR"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a:t>
            </a:r>
            <a:r>
              <a:rPr lang="ko-KR" altLang="en-US" sz="900" dirty="0" err="1">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샤리아</a:t>
            </a:r>
            <a:r>
              <a:rPr lang="ko-KR" altLang="en-US"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 재보험사</a:t>
            </a:r>
            <a:r>
              <a:rPr lang="en-US" altLang="ko-KR"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 1,750</a:t>
            </a:r>
            <a:r>
              <a:rPr lang="ko-KR" altLang="en-US"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억 </a:t>
            </a:r>
            <a:r>
              <a:rPr lang="ko-KR" altLang="en-US" sz="900" dirty="0" err="1">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루피아</a:t>
            </a:r>
            <a:r>
              <a:rPr lang="en-US" altLang="ko-KR"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a:t>
            </a:r>
          </a:p>
        </p:txBody>
      </p:sp>
      <p:sp>
        <p:nvSpPr>
          <p:cNvPr id="2" name="텍스트 개체 틀 1">
            <a:extLst>
              <a:ext uri="{FF2B5EF4-FFF2-40B4-BE49-F238E27FC236}">
                <a16:creationId xmlns:a16="http://schemas.microsoft.com/office/drawing/2014/main" id="{11D01EDC-383F-7EC9-5195-CCBAAD0A81F2}"/>
              </a:ext>
            </a:extLst>
          </p:cNvPr>
          <p:cNvSpPr>
            <a:spLocks noGrp="1"/>
          </p:cNvSpPr>
          <p:nvPr>
            <p:ph type="body" sz="quarter" idx="10"/>
          </p:nvPr>
        </p:nvSpPr>
        <p:spPr/>
        <p:txBody>
          <a:bodyPr/>
          <a:lstStyle/>
          <a:p>
            <a:r>
              <a:rPr lang="en-US" altLang="ko-KR" dirty="0"/>
              <a:t>II. </a:t>
            </a:r>
            <a:r>
              <a:rPr lang="ko-KR" altLang="en-US" dirty="0"/>
              <a:t>신흥 아시아 태평양 국가별 보험시장 및 규제 현황 </a:t>
            </a:r>
          </a:p>
        </p:txBody>
      </p:sp>
      <p:sp>
        <p:nvSpPr>
          <p:cNvPr id="3" name="텍스트 개체 틀 2">
            <a:extLst>
              <a:ext uri="{FF2B5EF4-FFF2-40B4-BE49-F238E27FC236}">
                <a16:creationId xmlns:a16="http://schemas.microsoft.com/office/drawing/2014/main" id="{F8A23C6E-913D-E903-F49E-D387E0794A26}"/>
              </a:ext>
            </a:extLst>
          </p:cNvPr>
          <p:cNvSpPr>
            <a:spLocks noGrp="1"/>
          </p:cNvSpPr>
          <p:nvPr>
            <p:ph type="body" sz="quarter" idx="11"/>
          </p:nvPr>
        </p:nvSpPr>
        <p:spPr/>
        <p:txBody>
          <a:bodyPr/>
          <a:lstStyle/>
          <a:p>
            <a:r>
              <a:rPr lang="ko-KR" altLang="en-US" dirty="0"/>
              <a:t>인도네시아 보험규제 현황</a:t>
            </a:r>
          </a:p>
        </p:txBody>
      </p:sp>
      <p:sp>
        <p:nvSpPr>
          <p:cNvPr id="11" name="Rectangle 54">
            <a:extLst>
              <a:ext uri="{FF2B5EF4-FFF2-40B4-BE49-F238E27FC236}">
                <a16:creationId xmlns:a16="http://schemas.microsoft.com/office/drawing/2014/main" id="{102B89A9-4D32-B4FC-90C9-D3C07AA30A6B}"/>
              </a:ext>
            </a:extLst>
          </p:cNvPr>
          <p:cNvSpPr>
            <a:spLocks noChangeArrowheads="1"/>
          </p:cNvSpPr>
          <p:nvPr/>
        </p:nvSpPr>
        <p:spPr bwMode="auto">
          <a:xfrm>
            <a:off x="594533" y="1910036"/>
            <a:ext cx="4150800" cy="953453"/>
          </a:xfrm>
          <a:prstGeom prst="rect">
            <a:avLst/>
          </a:prstGeom>
          <a:noFill/>
          <a:ln w="3175" algn="ctr">
            <a:noFill/>
            <a:miter lim="800000"/>
            <a:headEnd/>
            <a:tailEnd/>
          </a:ln>
          <a:effectLst/>
        </p:spPr>
        <p:txBody>
          <a:bodyPr wrap="square" lIns="36000" tIns="72000" rIns="36000" bIns="3600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08000" indent="-108000" algn="just" fontAlgn="base">
              <a:lnSpc>
                <a:spcPct val="120000"/>
              </a:lnSpc>
              <a:spcBef>
                <a:spcPts val="600"/>
              </a:spcBef>
              <a:buSzPct val="100000"/>
              <a:buFont typeface="Arial" panose="020B0604020202020204" pitchFamily="34" charset="0"/>
              <a:buChar char="•"/>
              <a:defRPr/>
            </a:pPr>
            <a:r>
              <a:rPr lang="ko-KR" altLang="en-US"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인도네시아 금융감독청</a:t>
            </a:r>
            <a:r>
              <a:rPr lang="en-US" altLang="ko-KR"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a:t>
            </a:r>
            <a:r>
              <a:rPr lang="en-US" altLang="ko-KR" sz="950" dirty="0" err="1">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Otoritas</a:t>
            </a:r>
            <a:r>
              <a:rPr lang="en-US" altLang="ko-KR"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 Jasa </a:t>
            </a:r>
            <a:r>
              <a:rPr lang="en-US" altLang="ko-KR" sz="950" dirty="0" err="1">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Keuangan</a:t>
            </a:r>
            <a:r>
              <a:rPr lang="en-US" altLang="ko-KR"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 OJK)</a:t>
            </a:r>
            <a:r>
              <a:rPr lang="ko-KR" altLang="en-US"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이 모든 금융사를 감독</a:t>
            </a:r>
            <a:r>
              <a:rPr lang="en-US" altLang="ko-KR"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a:t>
            </a:r>
            <a:r>
              <a:rPr lang="ko-KR" altLang="en-US"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관리</a:t>
            </a:r>
            <a:r>
              <a:rPr lang="en-US" altLang="ko-KR"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 </a:t>
            </a:r>
          </a:p>
          <a:p>
            <a:pPr marL="265113" marR="0" lvl="0" indent="-173038" algn="just" fontAlgn="base">
              <a:lnSpc>
                <a:spcPct val="120000"/>
              </a:lnSpc>
              <a:spcBef>
                <a:spcPts val="600"/>
              </a:spcBef>
              <a:buClrTx/>
              <a:buSzPct val="100000"/>
              <a:buFontTx/>
              <a:buChar char="-"/>
              <a:tabLst/>
              <a:defRPr/>
            </a:pPr>
            <a:r>
              <a:rPr lang="en-US" altLang="ko-KR"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2014</a:t>
            </a:r>
            <a:r>
              <a:rPr lang="ko-KR" altLang="en-US"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년 </a:t>
            </a:r>
            <a:r>
              <a:rPr lang="en-US" altLang="ko-KR"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10</a:t>
            </a:r>
            <a:r>
              <a:rPr lang="ko-KR" altLang="en-US"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월 </a:t>
            </a:r>
            <a:r>
              <a:rPr lang="en-US" altLang="ko-KR"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17</a:t>
            </a:r>
            <a:r>
              <a:rPr lang="ko-KR" altLang="en-US"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일 제정된 보험법 제</a:t>
            </a:r>
            <a:r>
              <a:rPr lang="en-US" altLang="ko-KR"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40</a:t>
            </a:r>
            <a:r>
              <a:rPr lang="ko-KR" altLang="en-US"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호 법률에 근거하여 보험산업을 감독</a:t>
            </a:r>
            <a:endParaRPr lang="en-US" altLang="ko-KR"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endParaRPr>
          </a:p>
          <a:p>
            <a:pPr marL="171450" marR="0" lvl="0" indent="-171450" algn="just" defTabSz="914400" rtl="0" eaLnBrk="1" fontAlgn="base" latinLnBrk="0" hangingPunct="1">
              <a:lnSpc>
                <a:spcPct val="120000"/>
              </a:lnSpc>
              <a:spcBef>
                <a:spcPts val="600"/>
              </a:spcBef>
              <a:buClrTx/>
              <a:buSzPct val="100000"/>
              <a:buFontTx/>
              <a:buChar char="-"/>
              <a:tabLst/>
              <a:defRPr/>
            </a:pPr>
            <a:endParaRPr lang="ko-KR" altLang="en-US" sz="10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endParaRPr>
          </a:p>
        </p:txBody>
      </p:sp>
      <p:sp>
        <p:nvSpPr>
          <p:cNvPr id="28" name="TextBox 27">
            <a:extLst>
              <a:ext uri="{FF2B5EF4-FFF2-40B4-BE49-F238E27FC236}">
                <a16:creationId xmlns:a16="http://schemas.microsoft.com/office/drawing/2014/main" id="{A2993CDA-8418-6BFC-ADD2-29F032C8DB77}"/>
              </a:ext>
            </a:extLst>
          </p:cNvPr>
          <p:cNvSpPr txBox="1"/>
          <p:nvPr/>
        </p:nvSpPr>
        <p:spPr>
          <a:xfrm>
            <a:off x="488948" y="1230531"/>
            <a:ext cx="2088713" cy="200055"/>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1300" b="0" i="0" u="none" strike="noStrike" kern="1200" cap="none" spc="0" normalizeH="0" baseline="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rPr>
              <a:t>감독기관 및 시장진입 관련 규제</a:t>
            </a:r>
          </a:p>
        </p:txBody>
      </p:sp>
      <p:cxnSp>
        <p:nvCxnSpPr>
          <p:cNvPr id="36" name="직선 연결선 35">
            <a:extLst>
              <a:ext uri="{FF2B5EF4-FFF2-40B4-BE49-F238E27FC236}">
                <a16:creationId xmlns:a16="http://schemas.microsoft.com/office/drawing/2014/main" id="{EF6A2205-F616-67BC-394A-48658610B9F3}"/>
              </a:ext>
            </a:extLst>
          </p:cNvPr>
          <p:cNvCxnSpPr>
            <a:cxnSpLocks/>
          </p:cNvCxnSpPr>
          <p:nvPr/>
        </p:nvCxnSpPr>
        <p:spPr>
          <a:xfrm>
            <a:off x="488948" y="1196975"/>
            <a:ext cx="89388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7" name="직선 연결선 36">
            <a:extLst>
              <a:ext uri="{FF2B5EF4-FFF2-40B4-BE49-F238E27FC236}">
                <a16:creationId xmlns:a16="http://schemas.microsoft.com/office/drawing/2014/main" id="{7696DFD4-9E06-B1BA-E9C3-6E5BBC9EFC35}"/>
              </a:ext>
            </a:extLst>
          </p:cNvPr>
          <p:cNvCxnSpPr/>
          <p:nvPr/>
        </p:nvCxnSpPr>
        <p:spPr>
          <a:xfrm>
            <a:off x="488948" y="1473812"/>
            <a:ext cx="89388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
        <p:nvSpPr>
          <p:cNvPr id="47" name="Rectangle 54">
            <a:extLst>
              <a:ext uri="{FF2B5EF4-FFF2-40B4-BE49-F238E27FC236}">
                <a16:creationId xmlns:a16="http://schemas.microsoft.com/office/drawing/2014/main" id="{A54F6235-DE86-7F77-738E-DDE9EC2076FF}"/>
              </a:ext>
            </a:extLst>
          </p:cNvPr>
          <p:cNvSpPr>
            <a:spLocks noChangeArrowheads="1"/>
          </p:cNvSpPr>
          <p:nvPr/>
        </p:nvSpPr>
        <p:spPr bwMode="auto">
          <a:xfrm>
            <a:off x="594533" y="3012551"/>
            <a:ext cx="4150800" cy="1345483"/>
          </a:xfrm>
          <a:prstGeom prst="rect">
            <a:avLst/>
          </a:prstGeom>
          <a:noFill/>
          <a:ln w="3175" algn="ctr">
            <a:noFill/>
            <a:miter lim="800000"/>
            <a:headEnd/>
            <a:tailEnd/>
          </a:ln>
          <a:effectLst/>
        </p:spPr>
        <p:txBody>
          <a:bodyPr wrap="square" lIns="36000" tIns="72000" rIns="36000" bIns="3600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08000" indent="-108000" algn="just" fontAlgn="base">
              <a:lnSpc>
                <a:spcPct val="120000"/>
              </a:lnSpc>
              <a:spcBef>
                <a:spcPts val="600"/>
              </a:spcBef>
              <a:buSzPct val="100000"/>
              <a:buFont typeface="Arial" panose="020B0604020202020204" pitchFamily="34" charset="0"/>
              <a:buChar char="•"/>
              <a:defRPr/>
            </a:pPr>
            <a:r>
              <a:rPr lang="ko-KR" altLang="en-US"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외국인 지분 한도</a:t>
            </a:r>
            <a:r>
              <a:rPr lang="en-US" altLang="ko-KR"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 </a:t>
            </a:r>
            <a:r>
              <a:rPr lang="ko-KR" altLang="en-US"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최대 </a:t>
            </a:r>
            <a:r>
              <a:rPr lang="en-US" altLang="ko-KR"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80% </a:t>
            </a:r>
            <a:r>
              <a:rPr lang="ko-KR" altLang="en-US"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제한요건</a:t>
            </a:r>
            <a:r>
              <a:rPr lang="en-US" altLang="ko-KR"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 </a:t>
            </a:r>
            <a:r>
              <a:rPr lang="ko-KR" altLang="en-US"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존재</a:t>
            </a:r>
            <a:endParaRPr lang="en-US" altLang="ko-KR"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endParaRPr>
          </a:p>
          <a:p>
            <a:pPr marL="265113" indent="-173038" algn="just" fontAlgn="base">
              <a:lnSpc>
                <a:spcPct val="120000"/>
              </a:lnSpc>
              <a:spcBef>
                <a:spcPts val="600"/>
              </a:spcBef>
              <a:buSzPct val="100000"/>
              <a:buFontTx/>
              <a:buChar char="-"/>
              <a:defRPr/>
            </a:pPr>
            <a:r>
              <a:rPr lang="ko-KR" altLang="en-US"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단</a:t>
            </a:r>
            <a:r>
              <a:rPr lang="en-US" altLang="ko-KR"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 2020</a:t>
            </a:r>
            <a:r>
              <a:rPr lang="ko-KR" altLang="en-US"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년 정부규제 제</a:t>
            </a:r>
            <a:r>
              <a:rPr lang="en-US" altLang="ko-KR"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3</a:t>
            </a:r>
            <a:r>
              <a:rPr lang="ko-KR" altLang="en-US"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호</a:t>
            </a:r>
            <a:r>
              <a:rPr lang="en-US" altLang="ko-KR"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(Government Regulation no. 3 of 2020)</a:t>
            </a:r>
            <a:r>
              <a:rPr lang="ko-KR" altLang="en-US"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는 보험사에 대한 외국계 지분한도에 대한 예외 조항</a:t>
            </a:r>
            <a:r>
              <a:rPr lang="en-US" altLang="ko-KR"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(80% </a:t>
            </a:r>
            <a:r>
              <a:rPr lang="ko-KR" altLang="en-US"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초과 보유 허용</a:t>
            </a:r>
            <a:r>
              <a:rPr lang="en-US" altLang="ko-KR"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a:t>
            </a:r>
            <a:r>
              <a:rPr lang="ko-KR" altLang="en-US"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을 규정</a:t>
            </a:r>
            <a:endParaRPr lang="en-US" altLang="ko-KR"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endParaRPr>
          </a:p>
          <a:p>
            <a:pPr marL="108000" indent="-108000" algn="just" fontAlgn="base">
              <a:lnSpc>
                <a:spcPct val="120000"/>
              </a:lnSpc>
              <a:spcBef>
                <a:spcPts val="600"/>
              </a:spcBef>
              <a:buSzPct val="100000"/>
              <a:buFont typeface="Arial" panose="020B0604020202020204" pitchFamily="34" charset="0"/>
              <a:buChar char="•"/>
              <a:defRPr/>
            </a:pPr>
            <a:r>
              <a:rPr lang="ko-KR" altLang="en-US"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인도네시아 내 외국 보험사의 지점</a:t>
            </a:r>
            <a:r>
              <a:rPr lang="en-US" altLang="ko-KR"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(Branch) </a:t>
            </a:r>
            <a:r>
              <a:rPr lang="ko-KR" altLang="en-US"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운영은 허용되지 않음</a:t>
            </a:r>
            <a:endParaRPr lang="en-US" altLang="ko-KR"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endParaRPr>
          </a:p>
          <a:p>
            <a:pPr marL="265113" indent="-173038" algn="just" fontAlgn="base">
              <a:lnSpc>
                <a:spcPct val="120000"/>
              </a:lnSpc>
              <a:spcBef>
                <a:spcPts val="600"/>
              </a:spcBef>
              <a:buSzPct val="100000"/>
              <a:buFontTx/>
              <a:buChar char="-"/>
              <a:defRPr/>
            </a:pPr>
            <a:r>
              <a:rPr lang="ko-KR" altLang="en-US"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보험사업을 영위하기 위해 인도네시아 법인 형태</a:t>
            </a:r>
            <a:r>
              <a:rPr lang="en-US" altLang="ko-KR"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(Indonesian Incorporated Legal Entity)</a:t>
            </a:r>
            <a:r>
              <a:rPr lang="ko-KR" altLang="en-US"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로만 라이선스 신청 가능</a:t>
            </a:r>
            <a:endParaRPr lang="en-US" altLang="ko-KR"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endParaRPr>
          </a:p>
        </p:txBody>
      </p:sp>
      <p:sp>
        <p:nvSpPr>
          <p:cNvPr id="4" name="TextBox 3">
            <a:extLst>
              <a:ext uri="{FF2B5EF4-FFF2-40B4-BE49-F238E27FC236}">
                <a16:creationId xmlns:a16="http://schemas.microsoft.com/office/drawing/2014/main" id="{5E7932CE-AD37-299C-38B8-4D4DC8D48CB4}"/>
              </a:ext>
            </a:extLst>
          </p:cNvPr>
          <p:cNvSpPr txBox="1"/>
          <p:nvPr/>
        </p:nvSpPr>
        <p:spPr>
          <a:xfrm>
            <a:off x="489000" y="5881851"/>
            <a:ext cx="8928000" cy="195814"/>
          </a:xfrm>
          <a:prstGeom prst="rect">
            <a:avLst/>
          </a:prstGeom>
          <a:noFill/>
          <a:ln>
            <a:noFill/>
          </a:ln>
        </p:spPr>
        <p:txBody>
          <a:bodyPr wrap="square" lIns="0" tIns="72000" rIns="0" bIns="0" rtlCol="0" anchor="t">
            <a:spAutoFit/>
          </a:bodyPr>
          <a:lstStyle>
            <a:defPPr>
              <a:defRPr lang="en-US"/>
            </a:defPPr>
            <a:lvl1pPr lvl="0">
              <a:defRPr sz="800">
                <a:ln>
                  <a:solidFill>
                    <a:prstClr val="white">
                      <a:lumMod val="75000"/>
                      <a:alpha val="0"/>
                    </a:prstClr>
                  </a:solidFill>
                </a:ln>
                <a:solidFill>
                  <a:prstClr val="white">
                    <a:lumMod val="50000"/>
                  </a:prstClr>
                </a:solidFill>
                <a:latin typeface="KoPub돋움체 Medium" panose="00000600000000000000" pitchFamily="2" charset="-127"/>
                <a:ea typeface="KoPub돋움체 Medium" panose="00000600000000000000" pitchFamily="2" charset="-127"/>
              </a:defRPr>
            </a:lvl1pPr>
          </a:lstStyle>
          <a:p>
            <a:r>
              <a:rPr lang="en-US" altLang="ko-KR" dirty="0">
                <a:solidFill>
                  <a:schemeClr val="bg1">
                    <a:lumMod val="50000"/>
                  </a:schemeClr>
                </a:solidFill>
              </a:rPr>
              <a:t>Source: Norton Rose Fulbright(2022), ‘2022: Insurance regulation in Asia Pacific’, </a:t>
            </a:r>
            <a:r>
              <a:rPr lang="ko-KR" altLang="en-US" dirty="0" err="1">
                <a:solidFill>
                  <a:schemeClr val="bg1">
                    <a:lumMod val="50000"/>
                  </a:schemeClr>
                </a:solidFill>
              </a:rPr>
              <a:t>삼정</a:t>
            </a:r>
            <a:r>
              <a:rPr lang="en-US" altLang="ko-KR" dirty="0">
                <a:solidFill>
                  <a:schemeClr val="bg1">
                    <a:lumMod val="50000"/>
                  </a:schemeClr>
                </a:solidFill>
              </a:rPr>
              <a:t>KPMG </a:t>
            </a:r>
            <a:r>
              <a:rPr lang="ko-KR" altLang="en-US" dirty="0">
                <a:solidFill>
                  <a:schemeClr val="bg1">
                    <a:lumMod val="50000"/>
                  </a:schemeClr>
                </a:solidFill>
              </a:rPr>
              <a:t>경제연구원 재구성</a:t>
            </a:r>
            <a:endParaRPr lang="en-US" altLang="ko-KR" dirty="0">
              <a:solidFill>
                <a:schemeClr val="bg1">
                  <a:lumMod val="50000"/>
                </a:schemeClr>
              </a:solidFill>
            </a:endParaRPr>
          </a:p>
        </p:txBody>
      </p:sp>
      <p:sp>
        <p:nvSpPr>
          <p:cNvPr id="12" name="사각형: 둥근 모서리 11">
            <a:extLst>
              <a:ext uri="{FF2B5EF4-FFF2-40B4-BE49-F238E27FC236}">
                <a16:creationId xmlns:a16="http://schemas.microsoft.com/office/drawing/2014/main" id="{F72E2388-818C-35FB-45C6-F4732DDB99E9}"/>
              </a:ext>
            </a:extLst>
          </p:cNvPr>
          <p:cNvSpPr/>
          <p:nvPr/>
        </p:nvSpPr>
        <p:spPr>
          <a:xfrm>
            <a:off x="500982" y="1628311"/>
            <a:ext cx="1021885" cy="255468"/>
          </a:xfrm>
          <a:prstGeom prst="roundRect">
            <a:avLst>
              <a:gd name="adj" fmla="val 0"/>
            </a:avLst>
          </a:prstGeom>
          <a:noFill/>
          <a:ln>
            <a:noFill/>
          </a:ln>
        </p:spPr>
        <p:style>
          <a:lnRef idx="0">
            <a:scrgbClr r="0" g="0" b="0"/>
          </a:lnRef>
          <a:fillRef idx="0">
            <a:scrgbClr r="0" g="0" b="0"/>
          </a:fillRef>
          <a:effectRef idx="0">
            <a:scrgbClr r="0" g="0" b="0"/>
          </a:effectRef>
          <a:fontRef idx="minor">
            <a:schemeClr val="lt1"/>
          </a:fontRef>
        </p:style>
        <p:txBody>
          <a:bodyPr rtlCol="0" anchor="ctr"/>
          <a:lstStyle/>
          <a:p>
            <a:pPr fontAlgn="ctr" latinLnBrk="1"/>
            <a:r>
              <a:rPr lang="ko-KR" altLang="en-US" sz="1100" b="1" dirty="0">
                <a:ln>
                  <a:solidFill>
                    <a:srgbClr val="1758E3">
                      <a:alpha val="0"/>
                    </a:srgbClr>
                  </a:solidFill>
                </a:ln>
                <a:solidFill>
                  <a:srgbClr val="00A4F6"/>
                </a:solidFill>
                <a:latin typeface="+mj-ea"/>
                <a:ea typeface="+mj-ea"/>
              </a:rPr>
              <a:t>감독기관</a:t>
            </a:r>
            <a:endParaRPr lang="ko-KR" altLang="ko-KR" sz="1100" b="1" dirty="0">
              <a:ln>
                <a:solidFill>
                  <a:srgbClr val="1758E3">
                    <a:alpha val="0"/>
                  </a:srgbClr>
                </a:solidFill>
              </a:ln>
              <a:solidFill>
                <a:srgbClr val="00A4F6"/>
              </a:solidFill>
              <a:latin typeface="+mj-ea"/>
              <a:ea typeface="+mj-ea"/>
            </a:endParaRPr>
          </a:p>
        </p:txBody>
      </p:sp>
      <p:grpSp>
        <p:nvGrpSpPr>
          <p:cNvPr id="13" name="그룹 12">
            <a:extLst>
              <a:ext uri="{FF2B5EF4-FFF2-40B4-BE49-F238E27FC236}">
                <a16:creationId xmlns:a16="http://schemas.microsoft.com/office/drawing/2014/main" id="{D945FE01-E95E-6D5B-0CA5-B41EDE1BDD91}"/>
              </a:ext>
            </a:extLst>
          </p:cNvPr>
          <p:cNvGrpSpPr/>
          <p:nvPr/>
        </p:nvGrpSpPr>
        <p:grpSpPr>
          <a:xfrm>
            <a:off x="488948" y="1883779"/>
            <a:ext cx="4285071" cy="0"/>
            <a:chOff x="488948" y="1883779"/>
            <a:chExt cx="4285071" cy="0"/>
          </a:xfrm>
        </p:grpSpPr>
        <p:cxnSp>
          <p:nvCxnSpPr>
            <p:cNvPr id="14" name="직선 연결선 13">
              <a:extLst>
                <a:ext uri="{FF2B5EF4-FFF2-40B4-BE49-F238E27FC236}">
                  <a16:creationId xmlns:a16="http://schemas.microsoft.com/office/drawing/2014/main" id="{44B86DAA-C0BE-D4F3-8EE1-787BD77BB7A8}"/>
                </a:ext>
              </a:extLst>
            </p:cNvPr>
            <p:cNvCxnSpPr>
              <a:cxnSpLocks/>
            </p:cNvCxnSpPr>
            <p:nvPr/>
          </p:nvCxnSpPr>
          <p:spPr>
            <a:xfrm>
              <a:off x="488948" y="1883779"/>
              <a:ext cx="4285071" cy="0"/>
            </a:xfrm>
            <a:prstGeom prst="line">
              <a:avLst/>
            </a:prstGeom>
            <a:ln w="28575">
              <a:solidFill>
                <a:srgbClr val="99E3FB"/>
              </a:solidFill>
            </a:ln>
          </p:spPr>
          <p:style>
            <a:lnRef idx="1">
              <a:schemeClr val="accent1"/>
            </a:lnRef>
            <a:fillRef idx="0">
              <a:schemeClr val="accent1"/>
            </a:fillRef>
            <a:effectRef idx="0">
              <a:schemeClr val="accent1"/>
            </a:effectRef>
            <a:fontRef idx="minor">
              <a:schemeClr val="tx1"/>
            </a:fontRef>
          </p:style>
        </p:cxnSp>
        <p:cxnSp>
          <p:nvCxnSpPr>
            <p:cNvPr id="15" name="직선 연결선 14">
              <a:extLst>
                <a:ext uri="{FF2B5EF4-FFF2-40B4-BE49-F238E27FC236}">
                  <a16:creationId xmlns:a16="http://schemas.microsoft.com/office/drawing/2014/main" id="{06E764F6-1BCC-9147-6394-6AC69A5CD944}"/>
                </a:ext>
              </a:extLst>
            </p:cNvPr>
            <p:cNvCxnSpPr>
              <a:cxnSpLocks/>
            </p:cNvCxnSpPr>
            <p:nvPr/>
          </p:nvCxnSpPr>
          <p:spPr>
            <a:xfrm>
              <a:off x="488948" y="1883779"/>
              <a:ext cx="1053722" cy="0"/>
            </a:xfrm>
            <a:prstGeom prst="line">
              <a:avLst/>
            </a:prstGeom>
            <a:ln w="28575">
              <a:solidFill>
                <a:srgbClr val="00A4F6"/>
              </a:solidFill>
            </a:ln>
          </p:spPr>
          <p:style>
            <a:lnRef idx="1">
              <a:schemeClr val="accent1"/>
            </a:lnRef>
            <a:fillRef idx="0">
              <a:schemeClr val="accent1"/>
            </a:fillRef>
            <a:effectRef idx="0">
              <a:schemeClr val="accent1"/>
            </a:effectRef>
            <a:fontRef idx="minor">
              <a:schemeClr val="tx1"/>
            </a:fontRef>
          </p:style>
        </p:cxnSp>
      </p:grpSp>
      <p:sp>
        <p:nvSpPr>
          <p:cNvPr id="17" name="사각형: 둥근 모서리 16">
            <a:extLst>
              <a:ext uri="{FF2B5EF4-FFF2-40B4-BE49-F238E27FC236}">
                <a16:creationId xmlns:a16="http://schemas.microsoft.com/office/drawing/2014/main" id="{5EB1C820-2CBB-383F-F4D3-64323E1C1C8C}"/>
              </a:ext>
            </a:extLst>
          </p:cNvPr>
          <p:cNvSpPr/>
          <p:nvPr/>
        </p:nvSpPr>
        <p:spPr>
          <a:xfrm>
            <a:off x="491596" y="4339353"/>
            <a:ext cx="1270331" cy="255468"/>
          </a:xfrm>
          <a:prstGeom prst="roundRect">
            <a:avLst/>
          </a:prstGeom>
          <a:noFill/>
          <a:ln>
            <a:noFill/>
          </a:ln>
        </p:spPr>
        <p:style>
          <a:lnRef idx="0">
            <a:scrgbClr r="0" g="0" b="0"/>
          </a:lnRef>
          <a:fillRef idx="0">
            <a:scrgbClr r="0" g="0" b="0"/>
          </a:fillRef>
          <a:effectRef idx="0">
            <a:scrgbClr r="0" g="0" b="0"/>
          </a:effectRef>
          <a:fontRef idx="minor">
            <a:schemeClr val="lt1"/>
          </a:fontRef>
        </p:style>
        <p:txBody>
          <a:bodyPr rtlCol="0" anchor="ctr"/>
          <a:lstStyle/>
          <a:p>
            <a:pPr fontAlgn="ctr" latinLnBrk="1"/>
            <a:r>
              <a:rPr lang="ko-KR" altLang="en-US" sz="1100" b="1" dirty="0">
                <a:ln>
                  <a:solidFill>
                    <a:srgbClr val="1758E3">
                      <a:alpha val="0"/>
                    </a:srgbClr>
                  </a:solidFill>
                </a:ln>
                <a:solidFill>
                  <a:srgbClr val="00A4F6"/>
                </a:solidFill>
                <a:latin typeface="+mj-ea"/>
                <a:ea typeface="+mj-ea"/>
              </a:rPr>
              <a:t>최소 자본금</a:t>
            </a:r>
            <a:endParaRPr lang="ko-KR" altLang="ko-KR" sz="1100" b="1" dirty="0">
              <a:ln>
                <a:solidFill>
                  <a:srgbClr val="1758E3">
                    <a:alpha val="0"/>
                  </a:srgbClr>
                </a:solidFill>
              </a:ln>
              <a:solidFill>
                <a:srgbClr val="00A4F6"/>
              </a:solidFill>
              <a:latin typeface="+mj-ea"/>
              <a:ea typeface="+mj-ea"/>
            </a:endParaRPr>
          </a:p>
        </p:txBody>
      </p:sp>
      <p:grpSp>
        <p:nvGrpSpPr>
          <p:cNvPr id="18" name="그룹 17">
            <a:extLst>
              <a:ext uri="{FF2B5EF4-FFF2-40B4-BE49-F238E27FC236}">
                <a16:creationId xmlns:a16="http://schemas.microsoft.com/office/drawing/2014/main" id="{29B30A36-45D3-B24C-7D02-75758E3B467B}"/>
              </a:ext>
            </a:extLst>
          </p:cNvPr>
          <p:cNvGrpSpPr/>
          <p:nvPr/>
        </p:nvGrpSpPr>
        <p:grpSpPr>
          <a:xfrm>
            <a:off x="488948" y="4593702"/>
            <a:ext cx="4274438" cy="0"/>
            <a:chOff x="488948" y="1883779"/>
            <a:chExt cx="4274438" cy="0"/>
          </a:xfrm>
        </p:grpSpPr>
        <p:cxnSp>
          <p:nvCxnSpPr>
            <p:cNvPr id="27" name="직선 연결선 26">
              <a:extLst>
                <a:ext uri="{FF2B5EF4-FFF2-40B4-BE49-F238E27FC236}">
                  <a16:creationId xmlns:a16="http://schemas.microsoft.com/office/drawing/2014/main" id="{2A3C583C-8957-1DFD-E3C6-08822BA89D3C}"/>
                </a:ext>
              </a:extLst>
            </p:cNvPr>
            <p:cNvCxnSpPr>
              <a:cxnSpLocks/>
            </p:cNvCxnSpPr>
            <p:nvPr/>
          </p:nvCxnSpPr>
          <p:spPr>
            <a:xfrm>
              <a:off x="488948" y="1883779"/>
              <a:ext cx="4274438" cy="0"/>
            </a:xfrm>
            <a:prstGeom prst="line">
              <a:avLst/>
            </a:prstGeom>
            <a:ln w="28575">
              <a:solidFill>
                <a:srgbClr val="99E3FB"/>
              </a:solidFill>
            </a:ln>
          </p:spPr>
          <p:style>
            <a:lnRef idx="1">
              <a:schemeClr val="accent1"/>
            </a:lnRef>
            <a:fillRef idx="0">
              <a:schemeClr val="accent1"/>
            </a:fillRef>
            <a:effectRef idx="0">
              <a:schemeClr val="accent1"/>
            </a:effectRef>
            <a:fontRef idx="minor">
              <a:schemeClr val="tx1"/>
            </a:fontRef>
          </p:style>
        </p:cxnSp>
        <p:cxnSp>
          <p:nvCxnSpPr>
            <p:cNvPr id="29" name="직선 연결선 28">
              <a:extLst>
                <a:ext uri="{FF2B5EF4-FFF2-40B4-BE49-F238E27FC236}">
                  <a16:creationId xmlns:a16="http://schemas.microsoft.com/office/drawing/2014/main" id="{631B918D-0979-085A-C069-C59D8E18C6C3}"/>
                </a:ext>
              </a:extLst>
            </p:cNvPr>
            <p:cNvCxnSpPr>
              <a:cxnSpLocks/>
            </p:cNvCxnSpPr>
            <p:nvPr/>
          </p:nvCxnSpPr>
          <p:spPr>
            <a:xfrm>
              <a:off x="488948" y="1883779"/>
              <a:ext cx="1053722" cy="0"/>
            </a:xfrm>
            <a:prstGeom prst="line">
              <a:avLst/>
            </a:prstGeom>
            <a:ln w="28575">
              <a:solidFill>
                <a:srgbClr val="00A4F6"/>
              </a:solidFill>
            </a:ln>
          </p:spPr>
          <p:style>
            <a:lnRef idx="1">
              <a:schemeClr val="accent1"/>
            </a:lnRef>
            <a:fillRef idx="0">
              <a:schemeClr val="accent1"/>
            </a:fillRef>
            <a:effectRef idx="0">
              <a:schemeClr val="accent1"/>
            </a:effectRef>
            <a:fontRef idx="minor">
              <a:schemeClr val="tx1"/>
            </a:fontRef>
          </p:style>
        </p:cxnSp>
      </p:grpSp>
      <p:sp>
        <p:nvSpPr>
          <p:cNvPr id="41" name="사각형: 둥근 모서리 40">
            <a:extLst>
              <a:ext uri="{FF2B5EF4-FFF2-40B4-BE49-F238E27FC236}">
                <a16:creationId xmlns:a16="http://schemas.microsoft.com/office/drawing/2014/main" id="{88E0BFCD-AE4C-5DCB-8366-B42886EDF81B}"/>
              </a:ext>
            </a:extLst>
          </p:cNvPr>
          <p:cNvSpPr/>
          <p:nvPr/>
        </p:nvSpPr>
        <p:spPr>
          <a:xfrm>
            <a:off x="500982" y="2723686"/>
            <a:ext cx="1260945" cy="255468"/>
          </a:xfrm>
          <a:prstGeom prst="roundRect">
            <a:avLst>
              <a:gd name="adj" fmla="val 0"/>
            </a:avLst>
          </a:prstGeom>
          <a:noFill/>
          <a:ln>
            <a:noFill/>
          </a:ln>
        </p:spPr>
        <p:style>
          <a:lnRef idx="0">
            <a:scrgbClr r="0" g="0" b="0"/>
          </a:lnRef>
          <a:fillRef idx="0">
            <a:scrgbClr r="0" g="0" b="0"/>
          </a:fillRef>
          <a:effectRef idx="0">
            <a:scrgbClr r="0" g="0" b="0"/>
          </a:effectRef>
          <a:fontRef idx="minor">
            <a:schemeClr val="lt1"/>
          </a:fontRef>
        </p:style>
        <p:txBody>
          <a:bodyPr rtlCol="0" anchor="ctr"/>
          <a:lstStyle/>
          <a:p>
            <a:pPr fontAlgn="ctr" latinLnBrk="1"/>
            <a:r>
              <a:rPr lang="ko-KR" altLang="en-US" sz="1100" b="1" dirty="0">
                <a:ln>
                  <a:solidFill>
                    <a:srgbClr val="1758E3">
                      <a:alpha val="0"/>
                    </a:srgbClr>
                  </a:solidFill>
                </a:ln>
                <a:solidFill>
                  <a:srgbClr val="00A4F6"/>
                </a:solidFill>
                <a:latin typeface="+mj-ea"/>
                <a:ea typeface="+mj-ea"/>
              </a:rPr>
              <a:t>외국인직접투자</a:t>
            </a:r>
            <a:endParaRPr lang="ko-KR" altLang="ko-KR" sz="1100" b="1" dirty="0">
              <a:ln>
                <a:solidFill>
                  <a:srgbClr val="1758E3">
                    <a:alpha val="0"/>
                  </a:srgbClr>
                </a:solidFill>
              </a:ln>
              <a:solidFill>
                <a:srgbClr val="00A4F6"/>
              </a:solidFill>
              <a:latin typeface="+mj-ea"/>
              <a:ea typeface="+mj-ea"/>
            </a:endParaRPr>
          </a:p>
        </p:txBody>
      </p:sp>
      <p:grpSp>
        <p:nvGrpSpPr>
          <p:cNvPr id="42" name="그룹 41">
            <a:extLst>
              <a:ext uri="{FF2B5EF4-FFF2-40B4-BE49-F238E27FC236}">
                <a16:creationId xmlns:a16="http://schemas.microsoft.com/office/drawing/2014/main" id="{E9BC0DDE-3BBC-CD67-990D-DD3D73BD21EA}"/>
              </a:ext>
            </a:extLst>
          </p:cNvPr>
          <p:cNvGrpSpPr/>
          <p:nvPr/>
        </p:nvGrpSpPr>
        <p:grpSpPr>
          <a:xfrm>
            <a:off x="488948" y="2979154"/>
            <a:ext cx="4285071" cy="0"/>
            <a:chOff x="488948" y="1883779"/>
            <a:chExt cx="4285071" cy="0"/>
          </a:xfrm>
        </p:grpSpPr>
        <p:cxnSp>
          <p:nvCxnSpPr>
            <p:cNvPr id="46" name="직선 연결선 45">
              <a:extLst>
                <a:ext uri="{FF2B5EF4-FFF2-40B4-BE49-F238E27FC236}">
                  <a16:creationId xmlns:a16="http://schemas.microsoft.com/office/drawing/2014/main" id="{7865A6DE-AA8A-E86E-B471-5504090D3E26}"/>
                </a:ext>
              </a:extLst>
            </p:cNvPr>
            <p:cNvCxnSpPr>
              <a:cxnSpLocks/>
            </p:cNvCxnSpPr>
            <p:nvPr/>
          </p:nvCxnSpPr>
          <p:spPr>
            <a:xfrm>
              <a:off x="488948" y="1883779"/>
              <a:ext cx="4285071" cy="0"/>
            </a:xfrm>
            <a:prstGeom prst="line">
              <a:avLst/>
            </a:prstGeom>
            <a:ln w="28575">
              <a:solidFill>
                <a:srgbClr val="99E3FB"/>
              </a:solidFill>
            </a:ln>
          </p:spPr>
          <p:style>
            <a:lnRef idx="1">
              <a:schemeClr val="accent1"/>
            </a:lnRef>
            <a:fillRef idx="0">
              <a:schemeClr val="accent1"/>
            </a:fillRef>
            <a:effectRef idx="0">
              <a:schemeClr val="accent1"/>
            </a:effectRef>
            <a:fontRef idx="minor">
              <a:schemeClr val="tx1"/>
            </a:fontRef>
          </p:style>
        </p:cxnSp>
        <p:cxnSp>
          <p:nvCxnSpPr>
            <p:cNvPr id="48" name="직선 연결선 47">
              <a:extLst>
                <a:ext uri="{FF2B5EF4-FFF2-40B4-BE49-F238E27FC236}">
                  <a16:creationId xmlns:a16="http://schemas.microsoft.com/office/drawing/2014/main" id="{8F21AA08-07E1-81CE-1C5D-E485087DAA2C}"/>
                </a:ext>
              </a:extLst>
            </p:cNvPr>
            <p:cNvCxnSpPr>
              <a:cxnSpLocks/>
            </p:cNvCxnSpPr>
            <p:nvPr/>
          </p:nvCxnSpPr>
          <p:spPr>
            <a:xfrm>
              <a:off x="488948" y="1883779"/>
              <a:ext cx="1053722" cy="0"/>
            </a:xfrm>
            <a:prstGeom prst="line">
              <a:avLst/>
            </a:prstGeom>
            <a:ln w="28575">
              <a:solidFill>
                <a:srgbClr val="00A4F6"/>
              </a:solidFill>
            </a:ln>
          </p:spPr>
          <p:style>
            <a:lnRef idx="1">
              <a:schemeClr val="accent1"/>
            </a:lnRef>
            <a:fillRef idx="0">
              <a:schemeClr val="accent1"/>
            </a:fillRef>
            <a:effectRef idx="0">
              <a:schemeClr val="accent1"/>
            </a:effectRef>
            <a:fontRef idx="minor">
              <a:schemeClr val="tx1"/>
            </a:fontRef>
          </p:style>
        </p:cxnSp>
      </p:grpSp>
      <p:grpSp>
        <p:nvGrpSpPr>
          <p:cNvPr id="8" name="그룹 7">
            <a:extLst>
              <a:ext uri="{FF2B5EF4-FFF2-40B4-BE49-F238E27FC236}">
                <a16:creationId xmlns:a16="http://schemas.microsoft.com/office/drawing/2014/main" id="{F339920C-0E62-37C8-BF5B-678531AD502E}"/>
              </a:ext>
            </a:extLst>
          </p:cNvPr>
          <p:cNvGrpSpPr/>
          <p:nvPr/>
        </p:nvGrpSpPr>
        <p:grpSpPr>
          <a:xfrm>
            <a:off x="7601665" y="372139"/>
            <a:ext cx="2304336" cy="699529"/>
            <a:chOff x="7601665" y="372139"/>
            <a:chExt cx="2304336" cy="699529"/>
          </a:xfrm>
        </p:grpSpPr>
        <p:pic>
          <p:nvPicPr>
            <p:cNvPr id="9" name="그림 8" descr="블랙, 스케치, 흑백, 예술이(가) 표시된 사진&#10;&#10;자동 생성된 설명">
              <a:extLst>
                <a:ext uri="{FF2B5EF4-FFF2-40B4-BE49-F238E27FC236}">
                  <a16:creationId xmlns:a16="http://schemas.microsoft.com/office/drawing/2014/main" id="{B69CA182-01DF-764F-1DBB-FEE7E418DE19}"/>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contrast="-40000"/>
                      </a14:imgEffect>
                    </a14:imgLayer>
                  </a14:imgProps>
                </a:ext>
              </a:extLst>
            </a:blip>
            <a:stretch>
              <a:fillRect/>
            </a:stretch>
          </p:blipFill>
          <p:spPr>
            <a:xfrm>
              <a:off x="8078625" y="372139"/>
              <a:ext cx="1827376" cy="699529"/>
            </a:xfrm>
            <a:prstGeom prst="rect">
              <a:avLst/>
            </a:prstGeom>
          </p:spPr>
        </p:pic>
        <p:pic>
          <p:nvPicPr>
            <p:cNvPr id="19" name="그림 18">
              <a:extLst>
                <a:ext uri="{FF2B5EF4-FFF2-40B4-BE49-F238E27FC236}">
                  <a16:creationId xmlns:a16="http://schemas.microsoft.com/office/drawing/2014/main" id="{B7AF2B2B-77E3-8654-143A-79F3A03FE720}"/>
                </a:ext>
              </a:extLst>
            </p:cNvPr>
            <p:cNvPicPr>
              <a:picLocks noChangeAspect="1"/>
            </p:cNvPicPr>
            <p:nvPr/>
          </p:nvPicPr>
          <p:blipFill>
            <a:blip r:embed="rId5"/>
            <a:srcRect/>
            <a:stretch/>
          </p:blipFill>
          <p:spPr>
            <a:xfrm>
              <a:off x="7601665" y="572742"/>
              <a:ext cx="414358" cy="414358"/>
            </a:xfrm>
            <a:prstGeom prst="rect">
              <a:avLst/>
            </a:prstGeom>
          </p:spPr>
        </p:pic>
        <p:sp>
          <p:nvSpPr>
            <p:cNvPr id="20" name="제목 3">
              <a:extLst>
                <a:ext uri="{FF2B5EF4-FFF2-40B4-BE49-F238E27FC236}">
                  <a16:creationId xmlns:a16="http://schemas.microsoft.com/office/drawing/2014/main" id="{4EC99F01-ECBE-2232-1868-B4C94568963A}"/>
                </a:ext>
              </a:extLst>
            </p:cNvPr>
            <p:cNvSpPr txBox="1">
              <a:spLocks/>
            </p:cNvSpPr>
            <p:nvPr/>
          </p:nvSpPr>
          <p:spPr>
            <a:xfrm>
              <a:off x="8071805" y="606616"/>
              <a:ext cx="1477782" cy="334294"/>
            </a:xfrm>
            <a:prstGeom prst="rect">
              <a:avLst/>
            </a:prstGeom>
          </p:spPr>
          <p:txBody>
            <a:bodyPr wrap="none" lIns="0" tIns="0" rIns="0" bIns="0" anchor="b" anchorCtr="0">
              <a:noAutofit/>
            </a:bodyPr>
            <a:lstStyle>
              <a:defPPr>
                <a:defRPr lang="en-US"/>
              </a:defPPr>
              <a:lvl1pPr marR="0" lvl="0" indent="539750" fontAlgn="auto">
                <a:lnSpc>
                  <a:spcPct val="100000"/>
                </a:lnSpc>
                <a:spcBef>
                  <a:spcPts val="0"/>
                </a:spcBef>
                <a:spcAft>
                  <a:spcPts val="0"/>
                </a:spcAft>
                <a:buClrTx/>
                <a:buSzTx/>
                <a:buFontTx/>
                <a:buNone/>
                <a:tabLst/>
                <a:defRPr sz="2400" b="0" i="0">
                  <a:ln>
                    <a:solidFill>
                      <a:prstClr val="white">
                        <a:lumMod val="75000"/>
                        <a:alpha val="0"/>
                      </a:prstClr>
                    </a:solidFill>
                  </a:ln>
                  <a:solidFill>
                    <a:schemeClr val="bg1"/>
                  </a:solidFill>
                  <a:latin typeface="KoPub돋움체 Bold" panose="00000800000000000000" pitchFamily="2" charset="-127"/>
                  <a:ea typeface="KoPub돋움체 Bold" panose="00000800000000000000" pitchFamily="2" charset="-127"/>
                  <a:cs typeface="KoPub돋움체 Medium" panose="02020603020101020101" pitchFamily="18" charset="-127"/>
                </a:defRPr>
              </a:lvl1pPr>
            </a:lstStyle>
            <a:p>
              <a:pPr marR="0" lvl="0" indent="0" defTabSz="914400" rtl="0" eaLnBrk="1" fontAlgn="auto" latinLnBrk="0" hangingPunct="1">
                <a:lnSpc>
                  <a:spcPct val="100000"/>
                </a:lnSpc>
                <a:spcBef>
                  <a:spcPts val="0"/>
                </a:spcBef>
                <a:spcAft>
                  <a:spcPts val="0"/>
                </a:spcAft>
                <a:buClrTx/>
                <a:buSzTx/>
                <a:buFontTx/>
                <a:buNone/>
                <a:tabLst/>
                <a:defRPr/>
              </a:pPr>
              <a:r>
                <a:rPr lang="ko-KR" altLang="en-US" sz="2000" dirty="0">
                  <a:ln>
                    <a:solidFill>
                      <a:prstClr val="white">
                        <a:lumMod val="75000"/>
                        <a:alpha val="0"/>
                      </a:prstClr>
                    </a:solidFill>
                  </a:ln>
                  <a:solidFill>
                    <a:schemeClr val="tx1">
                      <a:lumMod val="75000"/>
                      <a:lumOff val="25000"/>
                    </a:schemeClr>
                  </a:solidFill>
                </a:rPr>
                <a:t>인도네시아</a:t>
              </a:r>
              <a:endParaRPr lang="en-US" altLang="ko-KR" sz="2000" dirty="0">
                <a:ln>
                  <a:solidFill>
                    <a:prstClr val="white">
                      <a:lumMod val="75000"/>
                      <a:alpha val="0"/>
                    </a:prstClr>
                  </a:solidFill>
                </a:ln>
                <a:solidFill>
                  <a:schemeClr val="tx1">
                    <a:lumMod val="75000"/>
                    <a:lumOff val="25000"/>
                  </a:schemeClr>
                </a:solidFill>
              </a:endParaRPr>
            </a:p>
          </p:txBody>
        </p:sp>
      </p:grpSp>
      <p:grpSp>
        <p:nvGrpSpPr>
          <p:cNvPr id="5" name="그룹 4">
            <a:extLst>
              <a:ext uri="{FF2B5EF4-FFF2-40B4-BE49-F238E27FC236}">
                <a16:creationId xmlns:a16="http://schemas.microsoft.com/office/drawing/2014/main" id="{198CA671-E4CD-58EB-8AF1-EA603DFBBBEC}"/>
              </a:ext>
            </a:extLst>
          </p:cNvPr>
          <p:cNvGrpSpPr/>
          <p:nvPr/>
        </p:nvGrpSpPr>
        <p:grpSpPr>
          <a:xfrm>
            <a:off x="5142677" y="1628311"/>
            <a:ext cx="4285071" cy="3135500"/>
            <a:chOff x="488948" y="1628311"/>
            <a:chExt cx="4285071" cy="3135500"/>
          </a:xfrm>
        </p:grpSpPr>
        <p:sp>
          <p:nvSpPr>
            <p:cNvPr id="6" name="Rectangle 54">
              <a:extLst>
                <a:ext uri="{FF2B5EF4-FFF2-40B4-BE49-F238E27FC236}">
                  <a16:creationId xmlns:a16="http://schemas.microsoft.com/office/drawing/2014/main" id="{3AA6DAA3-A367-5151-6089-F784B6BCBC0C}"/>
                </a:ext>
              </a:extLst>
            </p:cNvPr>
            <p:cNvSpPr>
              <a:spLocks noChangeArrowheads="1"/>
            </p:cNvSpPr>
            <p:nvPr/>
          </p:nvSpPr>
          <p:spPr bwMode="auto">
            <a:xfrm>
              <a:off x="594535" y="1916956"/>
              <a:ext cx="4150800" cy="2846855"/>
            </a:xfrm>
            <a:prstGeom prst="rect">
              <a:avLst/>
            </a:prstGeom>
            <a:noFill/>
            <a:ln w="3175" algn="ctr">
              <a:noFill/>
              <a:miter lim="800000"/>
              <a:headEnd/>
              <a:tailEnd/>
            </a:ln>
            <a:effectLst/>
          </p:spPr>
          <p:txBody>
            <a:bodyPr wrap="square" lIns="36000" tIns="72000" rIns="36000" bIns="3600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08000" marR="0" lvl="0" indent="-108000" algn="just" fontAlgn="base">
                <a:lnSpc>
                  <a:spcPct val="120000"/>
                </a:lnSpc>
                <a:spcBef>
                  <a:spcPts val="600"/>
                </a:spcBef>
                <a:buClrTx/>
                <a:buSzPct val="100000"/>
                <a:buFont typeface="Arial" panose="020B0604020202020204" pitchFamily="34" charset="0"/>
                <a:buChar char="•"/>
                <a:tabLst/>
                <a:defRPr/>
              </a:pPr>
              <a:r>
                <a:rPr lang="ko-KR" altLang="en-US"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보험사는 소비자 이익 보호를 위한 수단으로 자체보호기금</a:t>
              </a:r>
              <a:r>
                <a:rPr lang="en-US" altLang="ko-KR"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(Protection Fund)</a:t>
              </a:r>
              <a:r>
                <a:rPr lang="ko-KR" altLang="en-US"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을 조성해야 함</a:t>
              </a:r>
              <a:endParaRPr lang="en-US" altLang="ko-KR"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endParaRPr>
            </a:p>
            <a:p>
              <a:pPr marL="265113" indent="-173038" algn="just" fontAlgn="base">
                <a:lnSpc>
                  <a:spcPct val="120000"/>
                </a:lnSpc>
                <a:spcBef>
                  <a:spcPts val="600"/>
                </a:spcBef>
                <a:buSzPct val="100000"/>
                <a:buFontTx/>
                <a:buChar char="-"/>
                <a:defRPr/>
              </a:pPr>
              <a:r>
                <a:rPr lang="ko-KR" altLang="en-US"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보호기금은 보험사 자기자본의 </a:t>
              </a:r>
              <a:r>
                <a:rPr lang="en-US" altLang="ko-KR"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20% </a:t>
              </a:r>
              <a:r>
                <a:rPr lang="ko-KR" altLang="en-US"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이상</a:t>
              </a:r>
              <a:r>
                <a:rPr lang="en-US" altLang="ko-KR"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a:t>
              </a:r>
              <a:r>
                <a:rPr lang="ko-KR" altLang="en-US"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보험사의 사업규모 및 성장률 등에 따라 조정 가능</a:t>
              </a:r>
              <a:r>
                <a:rPr lang="en-US" altLang="ko-KR"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a:t>
              </a:r>
              <a:r>
                <a:rPr lang="ko-KR" altLang="en-US"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을 조성해야 하며</a:t>
              </a:r>
              <a:r>
                <a:rPr lang="en-US" altLang="ko-KR"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 </a:t>
              </a:r>
              <a:r>
                <a:rPr lang="ko-KR" altLang="en-US"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보호기금은 은행에 예치되어야 함</a:t>
              </a:r>
              <a:r>
                <a:rPr lang="en-US" altLang="ko-KR"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 </a:t>
              </a:r>
            </a:p>
            <a:p>
              <a:pPr marL="265113" indent="-173038" algn="just" fontAlgn="base">
                <a:lnSpc>
                  <a:spcPct val="120000"/>
                </a:lnSpc>
                <a:spcBef>
                  <a:spcPts val="600"/>
                </a:spcBef>
                <a:buSzPct val="100000"/>
                <a:buFontTx/>
                <a:buChar char="-"/>
                <a:defRPr/>
              </a:pPr>
              <a:r>
                <a:rPr lang="ko-KR" altLang="en-US"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보험법에 따르면 </a:t>
              </a:r>
              <a:r>
                <a:rPr lang="en-US" altLang="ko-KR"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2017</a:t>
              </a:r>
              <a:r>
                <a:rPr lang="ko-KR" altLang="en-US"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년 </a:t>
              </a:r>
              <a:r>
                <a:rPr lang="en-US" altLang="ko-KR"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10</a:t>
              </a:r>
              <a:r>
                <a:rPr lang="ko-KR" altLang="en-US"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월까지 보호기금을 보험 보증 프로그램</a:t>
              </a:r>
              <a:r>
                <a:rPr lang="en-US" altLang="ko-KR"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(Policy Assurance Program)</a:t>
              </a:r>
              <a:r>
                <a:rPr lang="ko-KR" altLang="en-US"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으로 대체할 것으로 명시하였으나</a:t>
              </a:r>
              <a:r>
                <a:rPr lang="en-US" altLang="ko-KR"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 </a:t>
              </a:r>
              <a:r>
                <a:rPr lang="ko-KR" altLang="en-US"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현 시점에서 해당 프로그램은 시행되지 않고 있음</a:t>
              </a:r>
              <a:endParaRPr lang="en-US" altLang="ko-KR"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endParaRPr>
            </a:p>
            <a:p>
              <a:pPr marL="265113" indent="-173038" algn="just" fontAlgn="base">
                <a:lnSpc>
                  <a:spcPct val="120000"/>
                </a:lnSpc>
                <a:spcBef>
                  <a:spcPts val="600"/>
                </a:spcBef>
                <a:buSzPct val="100000"/>
                <a:buFontTx/>
                <a:buChar char="-"/>
                <a:defRPr/>
              </a:pPr>
              <a:r>
                <a:rPr lang="ko-KR" altLang="en-US"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해당 프로그램이 시행되면 보호기금은 적용되지 않으며</a:t>
              </a:r>
              <a:r>
                <a:rPr lang="en-US" altLang="ko-KR"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a:t>
              </a:r>
              <a:r>
                <a:rPr lang="ko-KR" altLang="en-US"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 모든 보험사는 보험 보증 프로그램에 대한 참여가 의무화됨</a:t>
              </a:r>
              <a:endParaRPr lang="en-US" altLang="ko-KR"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endParaRPr>
            </a:p>
            <a:p>
              <a:pPr marL="108000" indent="-108000" algn="just" fontAlgn="base">
                <a:lnSpc>
                  <a:spcPct val="120000"/>
                </a:lnSpc>
                <a:spcBef>
                  <a:spcPts val="600"/>
                </a:spcBef>
                <a:buSzPct val="100000"/>
                <a:buFont typeface="Arial" panose="020B0604020202020204" pitchFamily="34" charset="0"/>
                <a:buChar char="•"/>
                <a:defRPr/>
              </a:pPr>
              <a:r>
                <a:rPr lang="en-US" altLang="ko-KR"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2013</a:t>
              </a:r>
              <a:r>
                <a:rPr lang="ko-KR" altLang="en-US"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년 </a:t>
              </a:r>
              <a:r>
                <a:rPr lang="en-US" altLang="ko-KR"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OJK </a:t>
              </a:r>
              <a:r>
                <a:rPr lang="ko-KR" altLang="en-US"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규정 제</a:t>
              </a:r>
              <a:r>
                <a:rPr lang="en-US" altLang="ko-KR"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1</a:t>
              </a:r>
              <a:r>
                <a:rPr lang="ko-KR" altLang="en-US"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호</a:t>
              </a:r>
              <a:r>
                <a:rPr lang="en-US" altLang="ko-KR"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(OJK Regulation No. 1 of 2013)</a:t>
              </a:r>
              <a:r>
                <a:rPr lang="ko-KR" altLang="en-US"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에 따르면</a:t>
              </a:r>
              <a:r>
                <a:rPr lang="en-US" altLang="ko-KR"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a:t>
              </a:r>
              <a:r>
                <a:rPr lang="ko-KR" altLang="en-US"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 보험가입자</a:t>
              </a:r>
              <a:r>
                <a:rPr lang="en-US" altLang="ko-KR"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a:t>
              </a:r>
              <a:r>
                <a:rPr lang="ko-KR" altLang="en-US"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소비자</a:t>
              </a:r>
              <a:r>
                <a:rPr lang="en-US" altLang="ko-KR"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a:t>
              </a:r>
              <a:r>
                <a:rPr lang="ko-KR" altLang="en-US"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는 보험사와의 분쟁 및 보험사 규정 위반 등에 대해 </a:t>
              </a:r>
              <a:r>
                <a:rPr lang="en-US" altLang="ko-KR"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OJK</a:t>
              </a:r>
              <a:r>
                <a:rPr lang="ko-KR" altLang="en-US"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에 </a:t>
              </a:r>
              <a:r>
                <a:rPr lang="ko-KR" altLang="en-US" sz="950" dirty="0" err="1">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리포팅할</a:t>
              </a:r>
              <a:r>
                <a:rPr lang="ko-KR" altLang="en-US"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 수 있음</a:t>
              </a:r>
              <a:endParaRPr lang="en-US" altLang="ko-KR"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endParaRPr>
            </a:p>
            <a:p>
              <a:pPr marL="108000" indent="-108000" algn="just" fontAlgn="base">
                <a:lnSpc>
                  <a:spcPct val="120000"/>
                </a:lnSpc>
                <a:spcBef>
                  <a:spcPts val="600"/>
                </a:spcBef>
                <a:buSzPct val="100000"/>
                <a:buFont typeface="Arial" panose="020B0604020202020204" pitchFamily="34" charset="0"/>
                <a:buChar char="•"/>
                <a:defRPr/>
              </a:pPr>
              <a:r>
                <a:rPr lang="ko-KR" altLang="en-US"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보험사는 금융</a:t>
              </a:r>
              <a:r>
                <a:rPr lang="en-US" altLang="ko-KR"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a:t>
              </a:r>
              <a:r>
                <a:rPr lang="ko-KR" altLang="en-US"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보험</a:t>
              </a:r>
              <a:r>
                <a:rPr lang="en-US" altLang="ko-KR"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 </a:t>
              </a:r>
              <a:r>
                <a:rPr lang="ko-KR" altLang="en-US" sz="950" dirty="0" err="1">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리터러시</a:t>
              </a:r>
              <a:r>
                <a:rPr lang="ko-KR" altLang="en-US"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 개선을 위해 매년 고객 또는 대중을 대상으로 교육 프로그램을 시행해야 함</a:t>
              </a:r>
              <a:endParaRPr lang="en-US" altLang="ko-KR"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endParaRPr>
            </a:p>
          </p:txBody>
        </p:sp>
        <p:sp>
          <p:nvSpPr>
            <p:cNvPr id="7" name="사각형: 둥근 모서리 6">
              <a:extLst>
                <a:ext uri="{FF2B5EF4-FFF2-40B4-BE49-F238E27FC236}">
                  <a16:creationId xmlns:a16="http://schemas.microsoft.com/office/drawing/2014/main" id="{9D93F77C-FA5E-C529-E335-FFC442DE2D5C}"/>
                </a:ext>
              </a:extLst>
            </p:cNvPr>
            <p:cNvSpPr/>
            <p:nvPr/>
          </p:nvSpPr>
          <p:spPr>
            <a:xfrm>
              <a:off x="500982" y="1628311"/>
              <a:ext cx="1021885" cy="255468"/>
            </a:xfrm>
            <a:prstGeom prst="roundRect">
              <a:avLst>
                <a:gd name="adj" fmla="val 0"/>
              </a:avLst>
            </a:prstGeom>
            <a:noFill/>
            <a:ln>
              <a:noFill/>
            </a:ln>
          </p:spPr>
          <p:style>
            <a:lnRef idx="0">
              <a:scrgbClr r="0" g="0" b="0"/>
            </a:lnRef>
            <a:fillRef idx="0">
              <a:scrgbClr r="0" g="0" b="0"/>
            </a:fillRef>
            <a:effectRef idx="0">
              <a:scrgbClr r="0" g="0" b="0"/>
            </a:effectRef>
            <a:fontRef idx="minor">
              <a:schemeClr val="lt1"/>
            </a:fontRef>
          </p:style>
          <p:txBody>
            <a:bodyPr rtlCol="0" anchor="ctr"/>
            <a:lstStyle/>
            <a:p>
              <a:pPr fontAlgn="ctr" latinLnBrk="1"/>
              <a:r>
                <a:rPr lang="ko-KR" altLang="en-US" sz="1100" b="1" dirty="0">
                  <a:ln>
                    <a:solidFill>
                      <a:srgbClr val="1758E3">
                        <a:alpha val="0"/>
                      </a:srgbClr>
                    </a:solidFill>
                  </a:ln>
                  <a:solidFill>
                    <a:srgbClr val="00A4F6"/>
                  </a:solidFill>
                  <a:latin typeface="+mj-ea"/>
                  <a:ea typeface="+mj-ea"/>
                </a:rPr>
                <a:t>계약자 보호</a:t>
              </a:r>
              <a:endParaRPr lang="ko-KR" altLang="ko-KR" sz="1100" b="1" dirty="0">
                <a:ln>
                  <a:solidFill>
                    <a:srgbClr val="1758E3">
                      <a:alpha val="0"/>
                    </a:srgbClr>
                  </a:solidFill>
                </a:ln>
                <a:solidFill>
                  <a:srgbClr val="00A4F6"/>
                </a:solidFill>
                <a:latin typeface="+mj-ea"/>
                <a:ea typeface="+mj-ea"/>
              </a:endParaRPr>
            </a:p>
          </p:txBody>
        </p:sp>
        <p:grpSp>
          <p:nvGrpSpPr>
            <p:cNvPr id="10" name="그룹 9">
              <a:extLst>
                <a:ext uri="{FF2B5EF4-FFF2-40B4-BE49-F238E27FC236}">
                  <a16:creationId xmlns:a16="http://schemas.microsoft.com/office/drawing/2014/main" id="{A62D2653-FA15-B725-375F-423662D44B8B}"/>
                </a:ext>
              </a:extLst>
            </p:cNvPr>
            <p:cNvGrpSpPr/>
            <p:nvPr/>
          </p:nvGrpSpPr>
          <p:grpSpPr>
            <a:xfrm>
              <a:off x="488948" y="1883779"/>
              <a:ext cx="4285071" cy="0"/>
              <a:chOff x="488948" y="1883779"/>
              <a:chExt cx="4285071" cy="0"/>
            </a:xfrm>
          </p:grpSpPr>
          <p:cxnSp>
            <p:nvCxnSpPr>
              <p:cNvPr id="21" name="직선 연결선 20">
                <a:extLst>
                  <a:ext uri="{FF2B5EF4-FFF2-40B4-BE49-F238E27FC236}">
                    <a16:creationId xmlns:a16="http://schemas.microsoft.com/office/drawing/2014/main" id="{A8C21271-2D40-81A3-ECA9-44A573783CA1}"/>
                  </a:ext>
                </a:extLst>
              </p:cNvPr>
              <p:cNvCxnSpPr>
                <a:cxnSpLocks/>
              </p:cNvCxnSpPr>
              <p:nvPr/>
            </p:nvCxnSpPr>
            <p:spPr>
              <a:xfrm>
                <a:off x="488948" y="1883779"/>
                <a:ext cx="4285071" cy="0"/>
              </a:xfrm>
              <a:prstGeom prst="line">
                <a:avLst/>
              </a:prstGeom>
              <a:ln w="28575">
                <a:solidFill>
                  <a:srgbClr val="99E3FB"/>
                </a:solidFill>
              </a:ln>
            </p:spPr>
            <p:style>
              <a:lnRef idx="1">
                <a:schemeClr val="accent1"/>
              </a:lnRef>
              <a:fillRef idx="0">
                <a:schemeClr val="accent1"/>
              </a:fillRef>
              <a:effectRef idx="0">
                <a:schemeClr val="accent1"/>
              </a:effectRef>
              <a:fontRef idx="minor">
                <a:schemeClr val="tx1"/>
              </a:fontRef>
            </p:style>
          </p:cxnSp>
          <p:cxnSp>
            <p:nvCxnSpPr>
              <p:cNvPr id="22" name="직선 연결선 21">
                <a:extLst>
                  <a:ext uri="{FF2B5EF4-FFF2-40B4-BE49-F238E27FC236}">
                    <a16:creationId xmlns:a16="http://schemas.microsoft.com/office/drawing/2014/main" id="{1ED8D07F-FA11-AE7D-386F-A8DE303B4540}"/>
                  </a:ext>
                </a:extLst>
              </p:cNvPr>
              <p:cNvCxnSpPr>
                <a:cxnSpLocks/>
              </p:cNvCxnSpPr>
              <p:nvPr/>
            </p:nvCxnSpPr>
            <p:spPr>
              <a:xfrm>
                <a:off x="488948" y="1883779"/>
                <a:ext cx="1053722" cy="0"/>
              </a:xfrm>
              <a:prstGeom prst="line">
                <a:avLst/>
              </a:prstGeom>
              <a:ln w="28575">
                <a:solidFill>
                  <a:srgbClr val="00A4F6"/>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7120140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hartObject">
            <a:extLst>
              <a:ext uri="{FF2B5EF4-FFF2-40B4-BE49-F238E27FC236}">
                <a16:creationId xmlns:a16="http://schemas.microsoft.com/office/drawing/2014/main" id="{DD4203FF-781C-43C3-8CFD-576FED103CC7}"/>
              </a:ext>
            </a:extLst>
          </p:cNvPr>
          <p:cNvGraphicFramePr/>
          <p:nvPr>
            <p:extLst>
              <p:ext uri="{D42A27DB-BD31-4B8C-83A1-F6EECF244321}">
                <p14:modId xmlns:p14="http://schemas.microsoft.com/office/powerpoint/2010/main" val="3854848258"/>
              </p:ext>
            </p:extLst>
          </p:nvPr>
        </p:nvGraphicFramePr>
        <p:xfrm>
          <a:off x="5127303" y="1697544"/>
          <a:ext cx="4294800" cy="30600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 name="ChartObject">
            <a:extLst>
              <a:ext uri="{FF2B5EF4-FFF2-40B4-BE49-F238E27FC236}">
                <a16:creationId xmlns:a16="http://schemas.microsoft.com/office/drawing/2014/main" id="{0F2D6BED-8CB3-FD5F-EC62-BA0A77F3CEE7}"/>
              </a:ext>
            </a:extLst>
          </p:cNvPr>
          <p:cNvGraphicFramePr/>
          <p:nvPr>
            <p:extLst>
              <p:ext uri="{D42A27DB-BD31-4B8C-83A1-F6EECF244321}">
                <p14:modId xmlns:p14="http://schemas.microsoft.com/office/powerpoint/2010/main" val="3620880608"/>
              </p:ext>
            </p:extLst>
          </p:nvPr>
        </p:nvGraphicFramePr>
        <p:xfrm>
          <a:off x="489000" y="1697544"/>
          <a:ext cx="4294800" cy="3060000"/>
        </p:xfrm>
        <a:graphic>
          <a:graphicData uri="http://schemas.openxmlformats.org/drawingml/2006/chart">
            <c:chart xmlns:c="http://schemas.openxmlformats.org/drawingml/2006/chart" xmlns:r="http://schemas.openxmlformats.org/officeDocument/2006/relationships" r:id="rId3"/>
          </a:graphicData>
        </a:graphic>
      </p:graphicFrame>
      <p:sp>
        <p:nvSpPr>
          <p:cNvPr id="6" name="텍스트 개체 틀 5">
            <a:extLst>
              <a:ext uri="{FF2B5EF4-FFF2-40B4-BE49-F238E27FC236}">
                <a16:creationId xmlns:a16="http://schemas.microsoft.com/office/drawing/2014/main" id="{63A848A3-896E-4E84-AD4F-8E412418E876}"/>
              </a:ext>
            </a:extLst>
          </p:cNvPr>
          <p:cNvSpPr>
            <a:spLocks noGrp="1"/>
          </p:cNvSpPr>
          <p:nvPr>
            <p:ph type="body" sz="quarter" idx="10"/>
          </p:nvPr>
        </p:nvSpPr>
        <p:spPr>
          <a:xfrm>
            <a:off x="488949" y="333149"/>
            <a:ext cx="8928101" cy="184666"/>
          </a:xfrm>
        </p:spPr>
        <p:txBody>
          <a:bodyPr/>
          <a:lstStyle/>
          <a:p>
            <a:r>
              <a:rPr lang="en-US" altLang="ko-KR" dirty="0"/>
              <a:t>I. </a:t>
            </a:r>
            <a:r>
              <a:rPr lang="ko-KR" altLang="en-US" dirty="0"/>
              <a:t>국내 보험산업의 돌파구</a:t>
            </a:r>
            <a:r>
              <a:rPr lang="en-US" altLang="ko-KR" dirty="0"/>
              <a:t>, </a:t>
            </a:r>
            <a:r>
              <a:rPr lang="ko-KR" altLang="en-US" dirty="0"/>
              <a:t>왜 신흥 아시아 태평양 시장인가</a:t>
            </a:r>
            <a:r>
              <a:rPr lang="en-US" altLang="ko-KR" dirty="0"/>
              <a:t>?</a:t>
            </a:r>
            <a:endParaRPr lang="ko-KR" altLang="en-US" dirty="0"/>
          </a:p>
        </p:txBody>
      </p:sp>
      <p:sp>
        <p:nvSpPr>
          <p:cNvPr id="7" name="텍스트 개체 틀 6">
            <a:extLst>
              <a:ext uri="{FF2B5EF4-FFF2-40B4-BE49-F238E27FC236}">
                <a16:creationId xmlns:a16="http://schemas.microsoft.com/office/drawing/2014/main" id="{969D59B1-E438-4661-823C-6AD45B5171F4}"/>
              </a:ext>
            </a:extLst>
          </p:cNvPr>
          <p:cNvSpPr>
            <a:spLocks noGrp="1"/>
          </p:cNvSpPr>
          <p:nvPr>
            <p:ph type="body" sz="quarter" idx="11"/>
          </p:nvPr>
        </p:nvSpPr>
        <p:spPr>
          <a:xfrm>
            <a:off x="488950" y="617249"/>
            <a:ext cx="8928100" cy="322262"/>
          </a:xfrm>
        </p:spPr>
        <p:txBody>
          <a:bodyPr/>
          <a:lstStyle/>
          <a:p>
            <a:r>
              <a:rPr lang="ko-KR" altLang="en-US" dirty="0"/>
              <a:t>그러나 국내 보험시장은 포화에 이르러 새로운 성장동력 확보가 절실한 상황</a:t>
            </a:r>
          </a:p>
        </p:txBody>
      </p:sp>
      <p:sp>
        <p:nvSpPr>
          <p:cNvPr id="16" name="TextBox 15">
            <a:extLst>
              <a:ext uri="{FF2B5EF4-FFF2-40B4-BE49-F238E27FC236}">
                <a16:creationId xmlns:a16="http://schemas.microsoft.com/office/drawing/2014/main" id="{CABDB04C-347A-284E-1B08-059C3E1B3192}"/>
              </a:ext>
            </a:extLst>
          </p:cNvPr>
          <p:cNvSpPr txBox="1"/>
          <p:nvPr/>
        </p:nvSpPr>
        <p:spPr>
          <a:xfrm>
            <a:off x="488948" y="5058494"/>
            <a:ext cx="8928000" cy="1138307"/>
          </a:xfrm>
          <a:prstGeom prst="rect">
            <a:avLst/>
          </a:prstGeom>
          <a:solidFill>
            <a:srgbClr val="DEF7FF"/>
          </a:solidFill>
          <a:ln w="3175">
            <a:solidFill>
              <a:srgbClr val="99E3FB"/>
            </a:solidFill>
          </a:ln>
        </p:spPr>
        <p:txBody>
          <a:bodyPr wrap="square" lIns="180000" tIns="72000" rIns="180000" bIns="72000" anchor="t">
            <a:noAutofit/>
          </a:bodyPr>
          <a:lstStyle>
            <a:defPPr>
              <a:defRPr lang="en-US"/>
            </a:defPPr>
            <a:lvl1pPr marL="108000" indent="-108000" defTabSz="457200">
              <a:spcAft>
                <a:spcPts val="600"/>
              </a:spcAft>
              <a:buClr>
                <a:schemeClr val="tx1">
                  <a:lumMod val="85000"/>
                  <a:lumOff val="15000"/>
                </a:schemeClr>
              </a:buClr>
              <a:buFont typeface="Wingdings" panose="05000000000000000000" pitchFamily="2" charset="2"/>
              <a:buChar char="§"/>
              <a:defRPr sz="1000">
                <a:ln>
                  <a:solidFill>
                    <a:schemeClr val="tx2">
                      <a:alpha val="0"/>
                    </a:schemeClr>
                  </a:solidFill>
                </a:ln>
                <a:solidFill>
                  <a:schemeClr val="tx1"/>
                </a:solidFill>
                <a:latin typeface="KoPub돋움체 Medium" panose="00000600000000000000" pitchFamily="2" charset="-127"/>
                <a:ea typeface="KoPub돋움체 Medium" panose="00000600000000000000" pitchFamily="2" charset="-127"/>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a:lnSpc>
                <a:spcPct val="110000"/>
              </a:lnSpc>
              <a:spcBef>
                <a:spcPts val="300"/>
              </a:spcBef>
              <a:spcAft>
                <a:spcPts val="300"/>
              </a:spcAft>
              <a:buFont typeface="Arial" panose="020B0604020202020204" pitchFamily="34" charset="0"/>
              <a:buChar char="•"/>
            </a:pPr>
            <a:r>
              <a:rPr lang="en-US" altLang="ko-KR" b="1" dirty="0">
                <a:ln>
                  <a:solidFill>
                    <a:schemeClr val="accent5">
                      <a:alpha val="0"/>
                    </a:schemeClr>
                  </a:solidFill>
                </a:ln>
                <a:solidFill>
                  <a:schemeClr val="tx1">
                    <a:lumMod val="85000"/>
                    <a:lumOff val="15000"/>
                  </a:schemeClr>
                </a:solidFill>
              </a:rPr>
              <a:t>2017~2018</a:t>
            </a:r>
            <a:r>
              <a:rPr lang="ko-KR" altLang="en-US" b="1" dirty="0">
                <a:ln>
                  <a:solidFill>
                    <a:schemeClr val="accent5">
                      <a:alpha val="0"/>
                    </a:schemeClr>
                  </a:solidFill>
                </a:ln>
                <a:solidFill>
                  <a:schemeClr val="tx1">
                    <a:lumMod val="85000"/>
                    <a:lumOff val="15000"/>
                  </a:schemeClr>
                </a:solidFill>
              </a:rPr>
              <a:t>년 역성장을 기록한 국내 보험산업의 총 수입보험료는 </a:t>
            </a:r>
            <a:r>
              <a:rPr lang="en-US" altLang="ko-KR" b="1" dirty="0">
                <a:ln>
                  <a:solidFill>
                    <a:schemeClr val="accent5">
                      <a:alpha val="0"/>
                    </a:schemeClr>
                  </a:solidFill>
                </a:ln>
                <a:solidFill>
                  <a:schemeClr val="tx1">
                    <a:lumMod val="85000"/>
                    <a:lumOff val="15000"/>
                  </a:schemeClr>
                </a:solidFill>
              </a:rPr>
              <a:t>2019</a:t>
            </a:r>
            <a:r>
              <a:rPr lang="ko-KR" altLang="en-US" b="1" dirty="0">
                <a:ln>
                  <a:solidFill>
                    <a:schemeClr val="accent5">
                      <a:alpha val="0"/>
                    </a:schemeClr>
                  </a:solidFill>
                </a:ln>
                <a:solidFill>
                  <a:schemeClr val="tx1">
                    <a:lumMod val="85000"/>
                    <a:lumOff val="15000"/>
                  </a:schemeClr>
                </a:solidFill>
              </a:rPr>
              <a:t>년 코로나 특수로 전년대비 </a:t>
            </a:r>
            <a:r>
              <a:rPr lang="en-US" altLang="ko-KR" b="1" dirty="0">
                <a:ln>
                  <a:solidFill>
                    <a:schemeClr val="accent5">
                      <a:alpha val="0"/>
                    </a:schemeClr>
                  </a:solidFill>
                </a:ln>
                <a:solidFill>
                  <a:schemeClr val="tx1">
                    <a:lumMod val="85000"/>
                    <a:lumOff val="15000"/>
                  </a:schemeClr>
                </a:solidFill>
              </a:rPr>
              <a:t>5.4%</a:t>
            </a:r>
            <a:r>
              <a:rPr lang="ko-KR" altLang="en-US" b="1" dirty="0">
                <a:ln>
                  <a:solidFill>
                    <a:schemeClr val="accent5">
                      <a:alpha val="0"/>
                    </a:schemeClr>
                  </a:solidFill>
                </a:ln>
                <a:solidFill>
                  <a:schemeClr val="tx1">
                    <a:lumMod val="85000"/>
                    <a:lumOff val="15000"/>
                  </a:schemeClr>
                </a:solidFill>
              </a:rPr>
              <a:t>의 높은 성장률을 보였으나</a:t>
            </a:r>
            <a:r>
              <a:rPr lang="en-US" altLang="ko-KR" b="1" dirty="0">
                <a:ln>
                  <a:solidFill>
                    <a:schemeClr val="accent5">
                      <a:alpha val="0"/>
                    </a:schemeClr>
                  </a:solidFill>
                </a:ln>
                <a:solidFill>
                  <a:schemeClr val="tx1">
                    <a:lumMod val="85000"/>
                    <a:lumOff val="15000"/>
                  </a:schemeClr>
                </a:solidFill>
              </a:rPr>
              <a:t>, </a:t>
            </a:r>
            <a:r>
              <a:rPr lang="ko-KR" altLang="en-US" b="1" dirty="0">
                <a:ln>
                  <a:solidFill>
                    <a:schemeClr val="accent5">
                      <a:alpha val="0"/>
                    </a:schemeClr>
                  </a:solidFill>
                </a:ln>
                <a:solidFill>
                  <a:schemeClr val="tx1">
                    <a:lumMod val="85000"/>
                    <a:lumOff val="15000"/>
                  </a:schemeClr>
                </a:solidFill>
              </a:rPr>
              <a:t>이후 성장세 둔화</a:t>
            </a:r>
            <a:endParaRPr lang="en-US" altLang="ko-KR" b="1" dirty="0">
              <a:ln>
                <a:solidFill>
                  <a:schemeClr val="accent5">
                    <a:alpha val="0"/>
                  </a:schemeClr>
                </a:solidFill>
              </a:ln>
              <a:solidFill>
                <a:schemeClr val="tx1">
                  <a:lumMod val="85000"/>
                  <a:lumOff val="15000"/>
                </a:schemeClr>
              </a:solidFill>
            </a:endParaRPr>
          </a:p>
          <a:p>
            <a:pPr marL="266700" indent="-174625">
              <a:lnSpc>
                <a:spcPct val="110000"/>
              </a:lnSpc>
              <a:spcAft>
                <a:spcPts val="300"/>
              </a:spcAft>
              <a:buClr>
                <a:schemeClr val="tx1">
                  <a:lumMod val="75000"/>
                  <a:lumOff val="25000"/>
                </a:schemeClr>
              </a:buClr>
              <a:buFontTx/>
              <a:buChar char="-"/>
            </a:pPr>
            <a:r>
              <a:rPr lang="ko-KR" altLang="en-US" dirty="0">
                <a:ln>
                  <a:solidFill>
                    <a:schemeClr val="accent5">
                      <a:alpha val="0"/>
                    </a:schemeClr>
                  </a:solidFill>
                </a:ln>
                <a:solidFill>
                  <a:schemeClr val="tx1">
                    <a:lumMod val="75000"/>
                    <a:lumOff val="25000"/>
                  </a:schemeClr>
                </a:solidFill>
              </a:rPr>
              <a:t>국내 손해보험과 생명보험의 전년 대비 수입보험료 성장률은 각각 </a:t>
            </a:r>
            <a:r>
              <a:rPr lang="en-US" altLang="ko-KR" dirty="0">
                <a:ln>
                  <a:solidFill>
                    <a:schemeClr val="accent5">
                      <a:alpha val="0"/>
                    </a:schemeClr>
                  </a:solidFill>
                </a:ln>
                <a:solidFill>
                  <a:schemeClr val="tx1">
                    <a:lumMod val="75000"/>
                    <a:lumOff val="25000"/>
                  </a:schemeClr>
                </a:solidFill>
              </a:rPr>
              <a:t>5.3%(5.4</a:t>
            </a:r>
            <a:r>
              <a:rPr lang="ko-KR" altLang="en-US" dirty="0">
                <a:ln>
                  <a:solidFill>
                    <a:schemeClr val="accent5">
                      <a:alpha val="0"/>
                    </a:schemeClr>
                  </a:solidFill>
                </a:ln>
                <a:solidFill>
                  <a:schemeClr val="tx1">
                    <a:lumMod val="75000"/>
                    <a:lumOff val="25000"/>
                  </a:schemeClr>
                </a:solidFill>
              </a:rPr>
              <a:t>조 원</a:t>
            </a:r>
            <a:r>
              <a:rPr lang="en-US" altLang="ko-KR" dirty="0">
                <a:ln>
                  <a:solidFill>
                    <a:schemeClr val="accent5">
                      <a:alpha val="0"/>
                    </a:schemeClr>
                  </a:solidFill>
                </a:ln>
                <a:solidFill>
                  <a:schemeClr val="tx1">
                    <a:lumMod val="75000"/>
                    <a:lumOff val="25000"/>
                  </a:schemeClr>
                </a:solidFill>
              </a:rPr>
              <a:t>), △0.6%(△7,380</a:t>
            </a:r>
            <a:r>
              <a:rPr lang="ko-KR" altLang="en-US" dirty="0">
                <a:ln>
                  <a:solidFill>
                    <a:schemeClr val="accent5">
                      <a:alpha val="0"/>
                    </a:schemeClr>
                  </a:solidFill>
                </a:ln>
                <a:solidFill>
                  <a:schemeClr val="tx1">
                    <a:lumMod val="75000"/>
                    <a:lumOff val="25000"/>
                  </a:schemeClr>
                </a:solidFill>
              </a:rPr>
              <a:t>억 원</a:t>
            </a:r>
            <a:r>
              <a:rPr lang="en-US" altLang="ko-KR" dirty="0">
                <a:ln>
                  <a:solidFill>
                    <a:schemeClr val="accent5">
                      <a:alpha val="0"/>
                    </a:schemeClr>
                  </a:solidFill>
                </a:ln>
                <a:solidFill>
                  <a:schemeClr val="tx1">
                    <a:lumMod val="75000"/>
                    <a:lumOff val="25000"/>
                  </a:schemeClr>
                </a:solidFill>
              </a:rPr>
              <a:t>)</a:t>
            </a:r>
            <a:r>
              <a:rPr lang="ko-KR" altLang="en-US" dirty="0">
                <a:ln>
                  <a:solidFill>
                    <a:schemeClr val="accent5">
                      <a:alpha val="0"/>
                    </a:schemeClr>
                  </a:solidFill>
                </a:ln>
                <a:solidFill>
                  <a:schemeClr val="tx1">
                    <a:lumMod val="75000"/>
                    <a:lumOff val="25000"/>
                  </a:schemeClr>
                </a:solidFill>
              </a:rPr>
              <a:t>를 기록하며 </a:t>
            </a:r>
            <a:r>
              <a:rPr lang="en-US" altLang="ko-KR" dirty="0">
                <a:ln>
                  <a:solidFill>
                    <a:schemeClr val="accent5">
                      <a:alpha val="0"/>
                    </a:schemeClr>
                  </a:solidFill>
                </a:ln>
                <a:solidFill>
                  <a:schemeClr val="tx1">
                    <a:lumMod val="75000"/>
                    <a:lumOff val="25000"/>
                  </a:schemeClr>
                </a:solidFill>
              </a:rPr>
              <a:t>2021</a:t>
            </a:r>
            <a:r>
              <a:rPr lang="ko-KR" altLang="en-US" dirty="0">
                <a:ln>
                  <a:solidFill>
                    <a:schemeClr val="accent5">
                      <a:alpha val="0"/>
                    </a:schemeClr>
                  </a:solidFill>
                </a:ln>
                <a:solidFill>
                  <a:schemeClr val="tx1">
                    <a:lumMod val="75000"/>
                    <a:lumOff val="25000"/>
                  </a:schemeClr>
                </a:solidFill>
              </a:rPr>
              <a:t>년 업권별 성장률이 </a:t>
            </a:r>
            <a:r>
              <a:rPr lang="ko-KR" altLang="en-US" dirty="0" err="1">
                <a:ln>
                  <a:solidFill>
                    <a:schemeClr val="accent5">
                      <a:alpha val="0"/>
                    </a:schemeClr>
                  </a:solidFill>
                </a:ln>
                <a:solidFill>
                  <a:schemeClr val="tx1">
                    <a:lumMod val="75000"/>
                    <a:lumOff val="25000"/>
                  </a:schemeClr>
                </a:solidFill>
              </a:rPr>
              <a:t>디커플링되는</a:t>
            </a:r>
            <a:r>
              <a:rPr lang="ko-KR" altLang="en-US" dirty="0">
                <a:ln>
                  <a:solidFill>
                    <a:schemeClr val="accent5">
                      <a:alpha val="0"/>
                    </a:schemeClr>
                  </a:solidFill>
                </a:ln>
                <a:solidFill>
                  <a:schemeClr val="tx1">
                    <a:lumMod val="75000"/>
                    <a:lumOff val="25000"/>
                  </a:schemeClr>
                </a:solidFill>
              </a:rPr>
              <a:t> 양상</a:t>
            </a:r>
            <a:endParaRPr lang="en-US" altLang="ko-KR" dirty="0">
              <a:ln>
                <a:solidFill>
                  <a:schemeClr val="accent5">
                    <a:alpha val="0"/>
                  </a:schemeClr>
                </a:solidFill>
              </a:ln>
              <a:solidFill>
                <a:schemeClr val="tx1">
                  <a:lumMod val="75000"/>
                  <a:lumOff val="25000"/>
                </a:schemeClr>
              </a:solidFill>
            </a:endParaRPr>
          </a:p>
          <a:p>
            <a:pPr>
              <a:lnSpc>
                <a:spcPct val="110000"/>
              </a:lnSpc>
              <a:spcBef>
                <a:spcPts val="300"/>
              </a:spcBef>
              <a:spcAft>
                <a:spcPts val="300"/>
              </a:spcAft>
              <a:buFont typeface="Arial" panose="020B0604020202020204" pitchFamily="34" charset="0"/>
              <a:buChar char="•"/>
            </a:pPr>
            <a:r>
              <a:rPr lang="ko-KR" altLang="en-US" b="1" dirty="0">
                <a:ln>
                  <a:solidFill>
                    <a:schemeClr val="accent5">
                      <a:alpha val="0"/>
                    </a:schemeClr>
                  </a:solidFill>
                </a:ln>
                <a:solidFill>
                  <a:schemeClr val="tx1">
                    <a:lumMod val="85000"/>
                    <a:lumOff val="15000"/>
                  </a:schemeClr>
                </a:solidFill>
              </a:rPr>
              <a:t>국내 보험시장은 </a:t>
            </a:r>
            <a:r>
              <a:rPr lang="ko-KR" altLang="en-US" sz="1000" dirty="0">
                <a:ln>
                  <a:solidFill>
                    <a:srgbClr val="005EB8">
                      <a:alpha val="0"/>
                    </a:srgbClr>
                  </a:solidFill>
                </a:ln>
                <a:solidFill>
                  <a:srgbClr val="000000"/>
                </a:solidFill>
                <a:latin typeface="KoPub돋움체 Medium" panose="02020603020101020101" pitchFamily="18" charset="-127"/>
                <a:ea typeface="KoPub돋움체 Medium" panose="02020603020101020101" pitchFamily="18" charset="-127"/>
              </a:rPr>
              <a:t>포화상태에 이르러 성장 정체기에 접어들었으며</a:t>
            </a:r>
            <a:r>
              <a:rPr lang="en-US" altLang="ko-KR" sz="1000" dirty="0">
                <a:ln>
                  <a:solidFill>
                    <a:srgbClr val="005EB8">
                      <a:alpha val="0"/>
                    </a:srgbClr>
                  </a:solidFill>
                </a:ln>
                <a:solidFill>
                  <a:srgbClr val="000000"/>
                </a:solidFill>
                <a:latin typeface="KoPub돋움체 Medium" panose="02020603020101020101" pitchFamily="18" charset="-127"/>
                <a:ea typeface="KoPub돋움체 Medium" panose="02020603020101020101" pitchFamily="18" charset="-127"/>
              </a:rPr>
              <a:t>,</a:t>
            </a:r>
            <a:r>
              <a:rPr lang="ko-KR" altLang="en-US" sz="1000" dirty="0">
                <a:ln>
                  <a:solidFill>
                    <a:srgbClr val="005EB8">
                      <a:alpha val="0"/>
                    </a:srgbClr>
                  </a:solidFill>
                </a:ln>
                <a:solidFill>
                  <a:srgbClr val="000000"/>
                </a:solidFill>
                <a:latin typeface="KoPub돋움체 Medium" panose="02020603020101020101" pitchFamily="18" charset="-127"/>
                <a:ea typeface="KoPub돋움체 Medium" panose="02020603020101020101" pitchFamily="18" charset="-127"/>
              </a:rPr>
              <a:t> 성장 잠재성 또한</a:t>
            </a:r>
            <a:r>
              <a:rPr lang="en-US" altLang="ko-KR" sz="1000" dirty="0">
                <a:ln>
                  <a:solidFill>
                    <a:srgbClr val="005EB8">
                      <a:alpha val="0"/>
                    </a:srgbClr>
                  </a:solidFill>
                </a:ln>
                <a:solidFill>
                  <a:srgbClr val="000000"/>
                </a:solidFill>
                <a:latin typeface="KoPub돋움체 Medium" panose="02020603020101020101" pitchFamily="18" charset="-127"/>
                <a:ea typeface="KoPub돋움체 Medium" panose="02020603020101020101" pitchFamily="18" charset="-127"/>
              </a:rPr>
              <a:t> </a:t>
            </a:r>
            <a:r>
              <a:rPr lang="ko-KR" altLang="en-US" sz="1000" dirty="0">
                <a:ln>
                  <a:solidFill>
                    <a:srgbClr val="005EB8">
                      <a:alpha val="0"/>
                    </a:srgbClr>
                  </a:solidFill>
                </a:ln>
                <a:solidFill>
                  <a:srgbClr val="000000"/>
                </a:solidFill>
                <a:latin typeface="KoPub돋움체 Medium" panose="02020603020101020101" pitchFamily="18" charset="-127"/>
                <a:ea typeface="KoPub돋움체 Medium" panose="02020603020101020101" pitchFamily="18" charset="-127"/>
              </a:rPr>
              <a:t>높지 않아 향후 안정적인 성장동력 확보를 고민해야 </a:t>
            </a:r>
            <a:r>
              <a:rPr lang="ko-KR" altLang="en-US" dirty="0">
                <a:ln>
                  <a:solidFill>
                    <a:srgbClr val="005EB8">
                      <a:alpha val="0"/>
                    </a:srgbClr>
                  </a:solidFill>
                </a:ln>
                <a:solidFill>
                  <a:srgbClr val="000000"/>
                </a:solidFill>
                <a:latin typeface="KoPub돋움체 Medium" panose="02020603020101020101" pitchFamily="18" charset="-127"/>
                <a:ea typeface="KoPub돋움체 Medium" panose="02020603020101020101" pitchFamily="18" charset="-127"/>
              </a:rPr>
              <a:t>하는 상황</a:t>
            </a:r>
            <a:endParaRPr lang="en-US" altLang="ko-KR" b="1" dirty="0">
              <a:ln>
                <a:solidFill>
                  <a:schemeClr val="accent5">
                    <a:alpha val="0"/>
                  </a:schemeClr>
                </a:solidFill>
              </a:ln>
              <a:solidFill>
                <a:schemeClr val="tx1">
                  <a:lumMod val="85000"/>
                  <a:lumOff val="15000"/>
                </a:schemeClr>
              </a:solidFill>
            </a:endParaRPr>
          </a:p>
          <a:p>
            <a:pPr marL="266700" indent="-174625">
              <a:lnSpc>
                <a:spcPct val="110000"/>
              </a:lnSpc>
              <a:spcAft>
                <a:spcPts val="300"/>
              </a:spcAft>
              <a:buClr>
                <a:schemeClr val="tx1">
                  <a:lumMod val="75000"/>
                  <a:lumOff val="25000"/>
                </a:schemeClr>
              </a:buClr>
              <a:buFontTx/>
              <a:buChar char="-"/>
            </a:pPr>
            <a:r>
              <a:rPr lang="en-US" altLang="ko-KR" dirty="0">
                <a:ln>
                  <a:solidFill>
                    <a:schemeClr val="accent5">
                      <a:alpha val="0"/>
                    </a:schemeClr>
                  </a:solidFill>
                </a:ln>
                <a:solidFill>
                  <a:schemeClr val="tx1">
                    <a:lumMod val="75000"/>
                    <a:lumOff val="25000"/>
                  </a:schemeClr>
                </a:solidFill>
              </a:rPr>
              <a:t>2021</a:t>
            </a:r>
            <a:r>
              <a:rPr lang="ko-KR" altLang="en-US" dirty="0">
                <a:ln>
                  <a:solidFill>
                    <a:schemeClr val="accent5">
                      <a:alpha val="0"/>
                    </a:schemeClr>
                  </a:solidFill>
                </a:ln>
                <a:solidFill>
                  <a:schemeClr val="tx1">
                    <a:lumMod val="75000"/>
                    <a:lumOff val="25000"/>
                  </a:schemeClr>
                </a:solidFill>
              </a:rPr>
              <a:t>년 기준 국내 보험산업 보험침투도는 </a:t>
            </a:r>
            <a:r>
              <a:rPr lang="en-US" altLang="ko-KR" dirty="0">
                <a:ln>
                  <a:solidFill>
                    <a:schemeClr val="accent5">
                      <a:alpha val="0"/>
                    </a:schemeClr>
                  </a:solidFill>
                </a:ln>
                <a:solidFill>
                  <a:schemeClr val="tx1">
                    <a:lumMod val="75000"/>
                    <a:lumOff val="25000"/>
                  </a:schemeClr>
                </a:solidFill>
              </a:rPr>
              <a:t>11.0%</a:t>
            </a:r>
            <a:r>
              <a:rPr lang="ko-KR" altLang="en-US" dirty="0">
                <a:ln>
                  <a:solidFill>
                    <a:schemeClr val="accent5">
                      <a:alpha val="0"/>
                    </a:schemeClr>
                  </a:solidFill>
                </a:ln>
                <a:solidFill>
                  <a:schemeClr val="tx1">
                    <a:lumMod val="75000"/>
                    <a:lumOff val="25000"/>
                  </a:schemeClr>
                </a:solidFill>
              </a:rPr>
              <a:t>로 전 세계 평균</a:t>
            </a:r>
            <a:r>
              <a:rPr lang="en-US" altLang="ko-KR" dirty="0">
                <a:ln>
                  <a:solidFill>
                    <a:schemeClr val="accent5">
                      <a:alpha val="0"/>
                    </a:schemeClr>
                  </a:solidFill>
                </a:ln>
                <a:solidFill>
                  <a:schemeClr val="tx1">
                    <a:lumMod val="75000"/>
                    <a:lumOff val="25000"/>
                  </a:schemeClr>
                </a:solidFill>
              </a:rPr>
              <a:t>(7.0%)</a:t>
            </a:r>
            <a:r>
              <a:rPr lang="ko-KR" altLang="en-US" dirty="0">
                <a:ln>
                  <a:solidFill>
                    <a:schemeClr val="accent5">
                      <a:alpha val="0"/>
                    </a:schemeClr>
                  </a:solidFill>
                </a:ln>
                <a:solidFill>
                  <a:schemeClr val="tx1">
                    <a:lumMod val="75000"/>
                    <a:lumOff val="25000"/>
                  </a:schemeClr>
                </a:solidFill>
              </a:rPr>
              <a:t>을 크게 상회하고 있으며</a:t>
            </a:r>
            <a:r>
              <a:rPr lang="en-US" altLang="ko-KR" dirty="0">
                <a:ln>
                  <a:solidFill>
                    <a:schemeClr val="accent5">
                      <a:alpha val="0"/>
                    </a:schemeClr>
                  </a:solidFill>
                </a:ln>
                <a:solidFill>
                  <a:schemeClr val="tx1">
                    <a:lumMod val="75000"/>
                    <a:lumOff val="25000"/>
                  </a:schemeClr>
                </a:solidFill>
              </a:rPr>
              <a:t>,</a:t>
            </a:r>
            <a:r>
              <a:rPr lang="ko-KR" altLang="en-US" dirty="0">
                <a:ln>
                  <a:solidFill>
                    <a:schemeClr val="accent5">
                      <a:alpha val="0"/>
                    </a:schemeClr>
                  </a:solidFill>
                </a:ln>
                <a:solidFill>
                  <a:schemeClr val="tx1">
                    <a:lumMod val="75000"/>
                    <a:lumOff val="25000"/>
                  </a:schemeClr>
                </a:solidFill>
              </a:rPr>
              <a:t> </a:t>
            </a:r>
            <a:r>
              <a:rPr lang="en-US" altLang="ko-KR" dirty="0">
                <a:ln>
                  <a:solidFill>
                    <a:schemeClr val="accent5">
                      <a:alpha val="0"/>
                    </a:schemeClr>
                  </a:solidFill>
                </a:ln>
                <a:solidFill>
                  <a:schemeClr val="tx1">
                    <a:lumMod val="75000"/>
                    <a:lumOff val="25000"/>
                  </a:schemeClr>
                </a:solidFill>
              </a:rPr>
              <a:t>1</a:t>
            </a:r>
            <a:r>
              <a:rPr lang="ko-KR" altLang="en-US" dirty="0">
                <a:ln>
                  <a:solidFill>
                    <a:schemeClr val="accent5">
                      <a:alpha val="0"/>
                    </a:schemeClr>
                  </a:solidFill>
                </a:ln>
                <a:solidFill>
                  <a:schemeClr val="tx1">
                    <a:lumMod val="75000"/>
                    <a:lumOff val="25000"/>
                  </a:schemeClr>
                </a:solidFill>
              </a:rPr>
              <a:t>위 보험시장인 미국</a:t>
            </a:r>
            <a:r>
              <a:rPr lang="en-US" altLang="ko-KR" dirty="0">
                <a:ln>
                  <a:solidFill>
                    <a:schemeClr val="accent5">
                      <a:alpha val="0"/>
                    </a:schemeClr>
                  </a:solidFill>
                </a:ln>
                <a:solidFill>
                  <a:schemeClr val="tx1">
                    <a:lumMod val="75000"/>
                    <a:lumOff val="25000"/>
                  </a:schemeClr>
                </a:solidFill>
              </a:rPr>
              <a:t>(11.7%)</a:t>
            </a:r>
            <a:r>
              <a:rPr lang="ko-KR" altLang="en-US" dirty="0">
                <a:ln>
                  <a:solidFill>
                    <a:schemeClr val="accent5">
                      <a:alpha val="0"/>
                    </a:schemeClr>
                  </a:solidFill>
                </a:ln>
                <a:solidFill>
                  <a:schemeClr val="tx1">
                    <a:lumMod val="75000"/>
                    <a:lumOff val="25000"/>
                  </a:schemeClr>
                </a:solidFill>
              </a:rPr>
              <a:t>과 유사한 수준</a:t>
            </a:r>
            <a:endParaRPr lang="en-US" altLang="ko-KR" dirty="0">
              <a:ln>
                <a:solidFill>
                  <a:schemeClr val="accent5">
                    <a:alpha val="0"/>
                  </a:schemeClr>
                </a:solidFill>
              </a:ln>
              <a:solidFill>
                <a:schemeClr val="tx1">
                  <a:lumMod val="75000"/>
                  <a:lumOff val="25000"/>
                </a:schemeClr>
              </a:solidFill>
            </a:endParaRPr>
          </a:p>
          <a:p>
            <a:pPr marL="266700" indent="-174625">
              <a:lnSpc>
                <a:spcPct val="110000"/>
              </a:lnSpc>
              <a:spcAft>
                <a:spcPts val="300"/>
              </a:spcAft>
              <a:buClr>
                <a:schemeClr val="tx1">
                  <a:lumMod val="75000"/>
                  <a:lumOff val="25000"/>
                </a:schemeClr>
              </a:buClr>
              <a:buFontTx/>
              <a:buChar char="-"/>
            </a:pPr>
            <a:r>
              <a:rPr lang="ko-KR" altLang="en-US" dirty="0">
                <a:ln>
                  <a:solidFill>
                    <a:schemeClr val="accent5">
                      <a:alpha val="0"/>
                    </a:schemeClr>
                  </a:solidFill>
                </a:ln>
                <a:solidFill>
                  <a:schemeClr val="tx1">
                    <a:lumMod val="75000"/>
                    <a:lumOff val="25000"/>
                  </a:schemeClr>
                </a:solidFill>
              </a:rPr>
              <a:t>국내 보험밀도</a:t>
            </a:r>
            <a:r>
              <a:rPr lang="en-US" altLang="ko-KR" dirty="0">
                <a:ln>
                  <a:solidFill>
                    <a:schemeClr val="accent5">
                      <a:alpha val="0"/>
                    </a:schemeClr>
                  </a:solidFill>
                </a:ln>
                <a:solidFill>
                  <a:schemeClr val="tx1">
                    <a:lumMod val="75000"/>
                    <a:lumOff val="25000"/>
                  </a:schemeClr>
                </a:solidFill>
              </a:rPr>
              <a:t>(1</a:t>
            </a:r>
            <a:r>
              <a:rPr lang="ko-KR" altLang="en-US" dirty="0">
                <a:ln>
                  <a:solidFill>
                    <a:schemeClr val="accent5">
                      <a:alpha val="0"/>
                    </a:schemeClr>
                  </a:solidFill>
                </a:ln>
                <a:solidFill>
                  <a:schemeClr val="tx1">
                    <a:lumMod val="75000"/>
                    <a:lumOff val="25000"/>
                  </a:schemeClr>
                </a:solidFill>
              </a:rPr>
              <a:t>인당 보험료</a:t>
            </a:r>
            <a:r>
              <a:rPr lang="en-US" altLang="ko-KR" dirty="0">
                <a:ln>
                  <a:solidFill>
                    <a:schemeClr val="accent5">
                      <a:alpha val="0"/>
                    </a:schemeClr>
                  </a:solidFill>
                </a:ln>
                <a:solidFill>
                  <a:schemeClr val="tx1">
                    <a:lumMod val="75000"/>
                    <a:lumOff val="25000"/>
                  </a:schemeClr>
                </a:solidFill>
              </a:rPr>
              <a:t>)</a:t>
            </a:r>
            <a:r>
              <a:rPr lang="ko-KR" altLang="en-US" dirty="0">
                <a:ln>
                  <a:solidFill>
                    <a:schemeClr val="accent5">
                      <a:alpha val="0"/>
                    </a:schemeClr>
                  </a:solidFill>
                </a:ln>
                <a:solidFill>
                  <a:schemeClr val="tx1">
                    <a:lumMod val="75000"/>
                    <a:lumOff val="25000"/>
                  </a:schemeClr>
                </a:solidFill>
              </a:rPr>
              <a:t>는 전년대비 </a:t>
            </a:r>
            <a:r>
              <a:rPr lang="en-US" altLang="ko-KR" dirty="0">
                <a:ln>
                  <a:solidFill>
                    <a:schemeClr val="accent5">
                      <a:alpha val="0"/>
                    </a:schemeClr>
                  </a:solidFill>
                </a:ln>
                <a:solidFill>
                  <a:schemeClr val="tx1">
                    <a:lumMod val="75000"/>
                    <a:lumOff val="25000"/>
                  </a:schemeClr>
                </a:solidFill>
              </a:rPr>
              <a:t>2.3% </a:t>
            </a:r>
            <a:r>
              <a:rPr lang="ko-KR" altLang="en-US" dirty="0">
                <a:ln>
                  <a:solidFill>
                    <a:schemeClr val="accent5">
                      <a:alpha val="0"/>
                    </a:schemeClr>
                  </a:solidFill>
                </a:ln>
                <a:solidFill>
                  <a:schemeClr val="tx1">
                    <a:lumMod val="75000"/>
                    <a:lumOff val="25000"/>
                  </a:schemeClr>
                </a:solidFill>
              </a:rPr>
              <a:t>증가한 </a:t>
            </a:r>
            <a:r>
              <a:rPr lang="en-US" altLang="ko-KR" dirty="0">
                <a:ln>
                  <a:solidFill>
                    <a:schemeClr val="accent5">
                      <a:alpha val="0"/>
                    </a:schemeClr>
                  </a:solidFill>
                </a:ln>
                <a:solidFill>
                  <a:schemeClr val="tx1">
                    <a:lumMod val="75000"/>
                    <a:lumOff val="25000"/>
                  </a:schemeClr>
                </a:solidFill>
              </a:rPr>
              <a:t>437</a:t>
            </a:r>
            <a:r>
              <a:rPr lang="ko-KR" altLang="en-US" dirty="0">
                <a:ln>
                  <a:solidFill>
                    <a:schemeClr val="accent5">
                      <a:alpha val="0"/>
                    </a:schemeClr>
                  </a:solidFill>
                </a:ln>
                <a:solidFill>
                  <a:schemeClr val="tx1">
                    <a:lumMod val="75000"/>
                    <a:lumOff val="25000"/>
                  </a:schemeClr>
                </a:solidFill>
              </a:rPr>
              <a:t>만 </a:t>
            </a:r>
            <a:r>
              <a:rPr lang="en-US" altLang="ko-KR" dirty="0">
                <a:ln>
                  <a:solidFill>
                    <a:schemeClr val="accent5">
                      <a:alpha val="0"/>
                    </a:schemeClr>
                  </a:solidFill>
                </a:ln>
                <a:solidFill>
                  <a:schemeClr val="tx1">
                    <a:lumMod val="75000"/>
                    <a:lumOff val="25000"/>
                  </a:schemeClr>
                </a:solidFill>
              </a:rPr>
              <a:t>7,973</a:t>
            </a:r>
            <a:r>
              <a:rPr lang="ko-KR" altLang="en-US" dirty="0">
                <a:ln>
                  <a:solidFill>
                    <a:schemeClr val="accent5">
                      <a:alpha val="0"/>
                    </a:schemeClr>
                  </a:solidFill>
                </a:ln>
                <a:solidFill>
                  <a:schemeClr val="tx1">
                    <a:lumMod val="75000"/>
                    <a:lumOff val="25000"/>
                  </a:schemeClr>
                </a:solidFill>
              </a:rPr>
              <a:t>원으로</a:t>
            </a:r>
            <a:r>
              <a:rPr lang="en-US" altLang="ko-KR" dirty="0">
                <a:ln>
                  <a:solidFill>
                    <a:schemeClr val="accent5">
                      <a:alpha val="0"/>
                    </a:schemeClr>
                  </a:solidFill>
                </a:ln>
                <a:solidFill>
                  <a:schemeClr val="tx1">
                    <a:lumMod val="75000"/>
                    <a:lumOff val="25000"/>
                  </a:schemeClr>
                </a:solidFill>
              </a:rPr>
              <a:t>, </a:t>
            </a:r>
            <a:r>
              <a:rPr lang="ko-KR" altLang="en-US" dirty="0">
                <a:ln>
                  <a:solidFill>
                    <a:schemeClr val="accent5">
                      <a:alpha val="0"/>
                    </a:schemeClr>
                  </a:solidFill>
                </a:ln>
                <a:solidFill>
                  <a:schemeClr val="tx1">
                    <a:lumMod val="75000"/>
                    <a:lumOff val="25000"/>
                  </a:schemeClr>
                </a:solidFill>
              </a:rPr>
              <a:t>전 세계 </a:t>
            </a:r>
            <a:r>
              <a:rPr lang="en-US" altLang="ko-KR" dirty="0">
                <a:ln>
                  <a:solidFill>
                    <a:schemeClr val="accent5">
                      <a:alpha val="0"/>
                    </a:schemeClr>
                  </a:solidFill>
                </a:ln>
                <a:solidFill>
                  <a:schemeClr val="tx1">
                    <a:lumMod val="75000"/>
                    <a:lumOff val="25000"/>
                  </a:schemeClr>
                </a:solidFill>
              </a:rPr>
              <a:t>17</a:t>
            </a:r>
            <a:r>
              <a:rPr lang="ko-KR" altLang="en-US" dirty="0">
                <a:ln>
                  <a:solidFill>
                    <a:schemeClr val="accent5">
                      <a:alpha val="0"/>
                    </a:schemeClr>
                  </a:solidFill>
                </a:ln>
                <a:solidFill>
                  <a:schemeClr val="tx1">
                    <a:lumMod val="75000"/>
                    <a:lumOff val="25000"/>
                  </a:schemeClr>
                </a:solidFill>
              </a:rPr>
              <a:t>위를 기록</a:t>
            </a:r>
            <a:endParaRPr lang="en-US" altLang="ko-KR" dirty="0">
              <a:ln>
                <a:solidFill>
                  <a:schemeClr val="accent5">
                    <a:alpha val="0"/>
                  </a:schemeClr>
                </a:solidFill>
              </a:ln>
              <a:solidFill>
                <a:schemeClr val="tx1">
                  <a:lumMod val="75000"/>
                  <a:lumOff val="25000"/>
                </a:schemeClr>
              </a:solidFill>
            </a:endParaRPr>
          </a:p>
        </p:txBody>
      </p:sp>
      <p:grpSp>
        <p:nvGrpSpPr>
          <p:cNvPr id="10" name="그룹 9">
            <a:extLst>
              <a:ext uri="{FF2B5EF4-FFF2-40B4-BE49-F238E27FC236}">
                <a16:creationId xmlns:a16="http://schemas.microsoft.com/office/drawing/2014/main" id="{59B99450-B1F4-6E32-B5CD-D4CA712EF194}"/>
              </a:ext>
            </a:extLst>
          </p:cNvPr>
          <p:cNvGrpSpPr/>
          <p:nvPr/>
        </p:nvGrpSpPr>
        <p:grpSpPr>
          <a:xfrm>
            <a:off x="489000" y="1196975"/>
            <a:ext cx="4284613" cy="276837"/>
            <a:chOff x="489000" y="2176483"/>
            <a:chExt cx="4284613" cy="276837"/>
          </a:xfrm>
        </p:grpSpPr>
        <p:sp>
          <p:nvSpPr>
            <p:cNvPr id="11" name="TextBox 10">
              <a:extLst>
                <a:ext uri="{FF2B5EF4-FFF2-40B4-BE49-F238E27FC236}">
                  <a16:creationId xmlns:a16="http://schemas.microsoft.com/office/drawing/2014/main" id="{80AD42A7-6FA8-5C2E-E58D-6A2B97D9FC21}"/>
                </a:ext>
              </a:extLst>
            </p:cNvPr>
            <p:cNvSpPr txBox="1"/>
            <p:nvPr/>
          </p:nvSpPr>
          <p:spPr>
            <a:xfrm>
              <a:off x="489000" y="2210039"/>
              <a:ext cx="2040623" cy="200055"/>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ko-KR" altLang="en-US" sz="1300" dirty="0">
                  <a:ln>
                    <a:solidFill>
                      <a:prstClr val="white">
                        <a:lumMod val="75000"/>
                        <a:alpha val="0"/>
                      </a:prstClr>
                    </a:solidFill>
                  </a:ln>
                  <a:solidFill>
                    <a:srgbClr val="00338D"/>
                  </a:solidFill>
                  <a:latin typeface="KoPub돋움체 Bold" panose="00000800000000000000" pitchFamily="2" charset="-127"/>
                  <a:ea typeface="KoPub돋움체 Bold" panose="00000800000000000000" pitchFamily="2" charset="-127"/>
                  <a:cs typeface="Univers for KPMG"/>
                </a:rPr>
                <a:t>국내 보험산업 수입보험료 추이</a:t>
              </a:r>
              <a:endParaRPr kumimoji="0" lang="ko-KR" altLang="en-US" sz="1300" b="0" i="0" u="none" strike="noStrike" kern="1200" cap="none" spc="0" normalizeH="0" baseline="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endParaRPr>
            </a:p>
          </p:txBody>
        </p:sp>
        <p:cxnSp>
          <p:nvCxnSpPr>
            <p:cNvPr id="13" name="직선 연결선 12">
              <a:extLst>
                <a:ext uri="{FF2B5EF4-FFF2-40B4-BE49-F238E27FC236}">
                  <a16:creationId xmlns:a16="http://schemas.microsoft.com/office/drawing/2014/main" id="{200CED4F-C4AF-1791-FDAE-B2B04D66D886}"/>
                </a:ext>
              </a:extLst>
            </p:cNvPr>
            <p:cNvCxnSpPr/>
            <p:nvPr/>
          </p:nvCxnSpPr>
          <p:spPr>
            <a:xfrm>
              <a:off x="489000" y="2176483"/>
              <a:ext cx="4284613"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직선 연결선 14">
              <a:extLst>
                <a:ext uri="{FF2B5EF4-FFF2-40B4-BE49-F238E27FC236}">
                  <a16:creationId xmlns:a16="http://schemas.microsoft.com/office/drawing/2014/main" id="{8F95C84A-1A0D-3D87-6356-A74B042B2B8A}"/>
                </a:ext>
              </a:extLst>
            </p:cNvPr>
            <p:cNvCxnSpPr/>
            <p:nvPr/>
          </p:nvCxnSpPr>
          <p:spPr>
            <a:xfrm>
              <a:off x="489000" y="2453320"/>
              <a:ext cx="4284613"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17" name="그룹 16">
            <a:extLst>
              <a:ext uri="{FF2B5EF4-FFF2-40B4-BE49-F238E27FC236}">
                <a16:creationId xmlns:a16="http://schemas.microsoft.com/office/drawing/2014/main" id="{3634F1B3-5BB2-4A31-E289-9BDE987A4EDE}"/>
              </a:ext>
            </a:extLst>
          </p:cNvPr>
          <p:cNvGrpSpPr/>
          <p:nvPr/>
        </p:nvGrpSpPr>
        <p:grpSpPr>
          <a:xfrm>
            <a:off x="5137490" y="1196975"/>
            <a:ext cx="4284613" cy="276837"/>
            <a:chOff x="489000" y="2176483"/>
            <a:chExt cx="4284613" cy="276837"/>
          </a:xfrm>
        </p:grpSpPr>
        <p:sp>
          <p:nvSpPr>
            <p:cNvPr id="18" name="TextBox 17">
              <a:extLst>
                <a:ext uri="{FF2B5EF4-FFF2-40B4-BE49-F238E27FC236}">
                  <a16:creationId xmlns:a16="http://schemas.microsoft.com/office/drawing/2014/main" id="{ED9A53C6-F3D1-E29F-766A-F2608B25B29D}"/>
                </a:ext>
              </a:extLst>
            </p:cNvPr>
            <p:cNvSpPr txBox="1"/>
            <p:nvPr/>
          </p:nvSpPr>
          <p:spPr>
            <a:xfrm>
              <a:off x="489000" y="2210039"/>
              <a:ext cx="2952731" cy="200055"/>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ko-KR" sz="1300" dirty="0">
                  <a:ln>
                    <a:solidFill>
                      <a:prstClr val="white">
                        <a:lumMod val="75000"/>
                        <a:alpha val="0"/>
                      </a:prstClr>
                    </a:solidFill>
                  </a:ln>
                  <a:solidFill>
                    <a:srgbClr val="00338D"/>
                  </a:solidFill>
                  <a:latin typeface="KoPub돋움체 Bold" panose="00000800000000000000" pitchFamily="2" charset="-127"/>
                  <a:ea typeface="KoPub돋움체 Bold" panose="00000800000000000000" pitchFamily="2" charset="-127"/>
                  <a:cs typeface="Univers for KPMG"/>
                </a:rPr>
                <a:t>2021</a:t>
              </a:r>
              <a:r>
                <a:rPr lang="ko-KR" altLang="en-US" sz="1300" dirty="0">
                  <a:ln>
                    <a:solidFill>
                      <a:prstClr val="white">
                        <a:lumMod val="75000"/>
                        <a:alpha val="0"/>
                      </a:prstClr>
                    </a:solidFill>
                  </a:ln>
                  <a:solidFill>
                    <a:srgbClr val="00338D"/>
                  </a:solidFill>
                  <a:latin typeface="KoPub돋움체 Bold" panose="00000800000000000000" pitchFamily="2" charset="-127"/>
                  <a:ea typeface="KoPub돋움체 Bold" panose="00000800000000000000" pitchFamily="2" charset="-127"/>
                  <a:cs typeface="Univers for KPMG"/>
                </a:rPr>
                <a:t>년 수입보험료 기준 국내 보험시장 현황</a:t>
              </a:r>
              <a:endParaRPr kumimoji="0" lang="ko-KR" altLang="en-US" sz="1300" b="0" i="0" u="none" strike="noStrike" kern="1200" cap="none" spc="0" normalizeH="0" baseline="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endParaRPr>
            </a:p>
          </p:txBody>
        </p:sp>
        <p:cxnSp>
          <p:nvCxnSpPr>
            <p:cNvPr id="19" name="직선 연결선 18">
              <a:extLst>
                <a:ext uri="{FF2B5EF4-FFF2-40B4-BE49-F238E27FC236}">
                  <a16:creationId xmlns:a16="http://schemas.microsoft.com/office/drawing/2014/main" id="{A6E90D4F-0044-6E4C-80E7-50BA48DD0F1A}"/>
                </a:ext>
              </a:extLst>
            </p:cNvPr>
            <p:cNvCxnSpPr/>
            <p:nvPr/>
          </p:nvCxnSpPr>
          <p:spPr>
            <a:xfrm>
              <a:off x="489000" y="2176483"/>
              <a:ext cx="4284613"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0" name="직선 연결선 19">
              <a:extLst>
                <a:ext uri="{FF2B5EF4-FFF2-40B4-BE49-F238E27FC236}">
                  <a16:creationId xmlns:a16="http://schemas.microsoft.com/office/drawing/2014/main" id="{D437E212-EFDC-B099-B083-D5EBB7306B9E}"/>
                </a:ext>
              </a:extLst>
            </p:cNvPr>
            <p:cNvCxnSpPr/>
            <p:nvPr/>
          </p:nvCxnSpPr>
          <p:spPr>
            <a:xfrm>
              <a:off x="489000" y="2453320"/>
              <a:ext cx="4284613"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21" name="object 38">
            <a:extLst>
              <a:ext uri="{FF2B5EF4-FFF2-40B4-BE49-F238E27FC236}">
                <a16:creationId xmlns:a16="http://schemas.microsoft.com/office/drawing/2014/main" id="{FE7FF4F3-F0E8-B3D6-49FE-7A27BA42AAF7}"/>
              </a:ext>
            </a:extLst>
          </p:cNvPr>
          <p:cNvSpPr txBox="1"/>
          <p:nvPr/>
        </p:nvSpPr>
        <p:spPr>
          <a:xfrm>
            <a:off x="489000" y="1604642"/>
            <a:ext cx="936000" cy="123239"/>
          </a:xfrm>
          <a:prstGeom prst="rect">
            <a:avLst/>
          </a:prstGeom>
        </p:spPr>
        <p:txBody>
          <a:bodyPr vert="horz" wrap="square" lIns="0" tIns="12065" rIns="0" bIns="0" rtlCol="0">
            <a:spAutoFit/>
          </a:bodyPr>
          <a:lstStyle>
            <a:defPPr>
              <a:defRPr lang="en-US"/>
            </a:defPPr>
            <a:lvl1pPr marL="12700" marR="5080" lvl="0" indent="0" algn="r" defTabSz="914400" fontAlgn="auto">
              <a:lnSpc>
                <a:spcPct val="90000"/>
              </a:lnSpc>
              <a:spcBef>
                <a:spcPts val="95"/>
              </a:spcBef>
              <a:spcAft>
                <a:spcPts val="0"/>
              </a:spcAft>
              <a:buClrTx/>
              <a:buSzTx/>
              <a:buFontTx/>
              <a:buNone/>
              <a:tabLst/>
              <a:defRPr kumimoji="0" sz="1050" b="0" i="0" u="none" strike="noStrike" cap="none" spc="0" normalizeH="0" baseline="0">
                <a:ln>
                  <a:noFill/>
                </a:ln>
                <a:gradFill>
                  <a:gsLst>
                    <a:gs pos="0">
                      <a:schemeClr val="bg1">
                        <a:lumMod val="65000"/>
                      </a:schemeClr>
                    </a:gs>
                    <a:gs pos="100000">
                      <a:schemeClr val="bg1">
                        <a:lumMod val="65000"/>
                      </a:schemeClr>
                    </a:gs>
                  </a:gsLst>
                  <a:lin ang="5400000" scaled="1"/>
                </a:gradFill>
                <a:effectLst/>
                <a:uLnTx/>
                <a:uFillTx/>
                <a:latin typeface="KoPub돋움체 Bold" panose="00000800000000000000" pitchFamily="2" charset="-127"/>
                <a:ea typeface="KoPub돋움체 Bold" panose="00000800000000000000" pitchFamily="2" charset="-127"/>
                <a:cs typeface="Calibri"/>
              </a:defRPr>
            </a:lvl1pPr>
          </a:lstStyle>
          <a:p>
            <a:pPr algn="l"/>
            <a:r>
              <a:rPr lang="en-US" altLang="ko-KR" sz="800" spc="-50" dirty="0">
                <a:ln>
                  <a:solidFill>
                    <a:srgbClr val="FD349C">
                      <a:alpha val="0"/>
                    </a:srgbClr>
                  </a:solidFill>
                </a:ln>
                <a:solidFill>
                  <a:schemeClr val="tx1">
                    <a:lumMod val="50000"/>
                    <a:lumOff val="50000"/>
                  </a:schemeClr>
                </a:solidFill>
                <a:latin typeface="KoPub돋움체 Medium" panose="02020603020101020101" pitchFamily="18" charset="-127"/>
                <a:ea typeface="KoPub돋움체 Medium" panose="02020603020101020101" pitchFamily="18" charset="-127"/>
                <a:cs typeface="+mn-cs"/>
              </a:rPr>
              <a:t>(</a:t>
            </a:r>
            <a:r>
              <a:rPr lang="ko-KR" altLang="en-US" sz="800" spc="-50" dirty="0">
                <a:ln>
                  <a:solidFill>
                    <a:srgbClr val="FD349C">
                      <a:alpha val="0"/>
                    </a:srgbClr>
                  </a:solidFill>
                </a:ln>
                <a:solidFill>
                  <a:schemeClr val="tx1">
                    <a:lumMod val="50000"/>
                    <a:lumOff val="50000"/>
                  </a:schemeClr>
                </a:solidFill>
                <a:latin typeface="KoPub돋움체 Medium" panose="02020603020101020101" pitchFamily="18" charset="-127"/>
                <a:ea typeface="KoPub돋움체 Medium" panose="02020603020101020101" pitchFamily="18" charset="-127"/>
                <a:cs typeface="+mn-cs"/>
              </a:rPr>
              <a:t>조</a:t>
            </a:r>
            <a:r>
              <a:rPr lang="en-US" altLang="ko-KR" sz="800" spc="-50" dirty="0">
                <a:ln>
                  <a:solidFill>
                    <a:srgbClr val="FD349C">
                      <a:alpha val="0"/>
                    </a:srgbClr>
                  </a:solidFill>
                </a:ln>
                <a:solidFill>
                  <a:schemeClr val="tx1">
                    <a:lumMod val="50000"/>
                    <a:lumOff val="50000"/>
                  </a:schemeClr>
                </a:solidFill>
                <a:latin typeface="KoPub돋움체 Medium" panose="02020603020101020101" pitchFamily="18" charset="-127"/>
                <a:ea typeface="KoPub돋움체 Medium" panose="02020603020101020101" pitchFamily="18" charset="-127"/>
                <a:cs typeface="+mn-cs"/>
              </a:rPr>
              <a:t>)</a:t>
            </a:r>
          </a:p>
        </p:txBody>
      </p:sp>
      <p:sp>
        <p:nvSpPr>
          <p:cNvPr id="22" name="object 38">
            <a:extLst>
              <a:ext uri="{FF2B5EF4-FFF2-40B4-BE49-F238E27FC236}">
                <a16:creationId xmlns:a16="http://schemas.microsoft.com/office/drawing/2014/main" id="{D30B125D-FDE2-95C4-D456-6B8E63494632}"/>
              </a:ext>
            </a:extLst>
          </p:cNvPr>
          <p:cNvSpPr txBox="1"/>
          <p:nvPr/>
        </p:nvSpPr>
        <p:spPr>
          <a:xfrm>
            <a:off x="3837613" y="1604642"/>
            <a:ext cx="936000" cy="123239"/>
          </a:xfrm>
          <a:prstGeom prst="rect">
            <a:avLst/>
          </a:prstGeom>
        </p:spPr>
        <p:txBody>
          <a:bodyPr vert="horz" wrap="square" lIns="0" tIns="12065" rIns="0" bIns="0" rtlCol="0">
            <a:spAutoFit/>
          </a:bodyPr>
          <a:lstStyle>
            <a:defPPr>
              <a:defRPr lang="en-US"/>
            </a:defPPr>
            <a:lvl1pPr marL="12700" marR="5080" lvl="0" indent="0" algn="r" defTabSz="914400" fontAlgn="auto">
              <a:lnSpc>
                <a:spcPct val="90000"/>
              </a:lnSpc>
              <a:spcBef>
                <a:spcPts val="95"/>
              </a:spcBef>
              <a:spcAft>
                <a:spcPts val="0"/>
              </a:spcAft>
              <a:buClrTx/>
              <a:buSzTx/>
              <a:buFontTx/>
              <a:buNone/>
              <a:tabLst/>
              <a:defRPr kumimoji="0" sz="1050" b="0" i="0" u="none" strike="noStrike" cap="none" spc="0" normalizeH="0" baseline="0">
                <a:ln>
                  <a:noFill/>
                </a:ln>
                <a:gradFill>
                  <a:gsLst>
                    <a:gs pos="0">
                      <a:schemeClr val="bg1">
                        <a:lumMod val="65000"/>
                      </a:schemeClr>
                    </a:gs>
                    <a:gs pos="100000">
                      <a:schemeClr val="bg1">
                        <a:lumMod val="65000"/>
                      </a:schemeClr>
                    </a:gs>
                  </a:gsLst>
                  <a:lin ang="5400000" scaled="1"/>
                </a:gradFill>
                <a:effectLst/>
                <a:uLnTx/>
                <a:uFillTx/>
                <a:latin typeface="KoPub돋움체 Bold" panose="00000800000000000000" pitchFamily="2" charset="-127"/>
                <a:ea typeface="KoPub돋움체 Bold" panose="00000800000000000000" pitchFamily="2" charset="-127"/>
                <a:cs typeface="Calibri"/>
              </a:defRPr>
            </a:lvl1pPr>
          </a:lstStyle>
          <a:p>
            <a:r>
              <a:rPr lang="en-US" altLang="ko-KR" sz="800" spc="-50" dirty="0">
                <a:ln>
                  <a:solidFill>
                    <a:srgbClr val="FD349C">
                      <a:alpha val="0"/>
                    </a:srgbClr>
                  </a:solidFill>
                </a:ln>
                <a:solidFill>
                  <a:schemeClr val="tx1">
                    <a:lumMod val="50000"/>
                    <a:lumOff val="50000"/>
                  </a:schemeClr>
                </a:solidFill>
                <a:latin typeface="KoPub돋움체 Medium" panose="02020603020101020101" pitchFamily="18" charset="-127"/>
                <a:ea typeface="KoPub돋움체 Medium" panose="02020603020101020101" pitchFamily="18" charset="-127"/>
                <a:cs typeface="+mn-cs"/>
              </a:rPr>
              <a:t>(%)</a:t>
            </a:r>
          </a:p>
        </p:txBody>
      </p:sp>
      <p:sp>
        <p:nvSpPr>
          <p:cNvPr id="4" name="object 38">
            <a:extLst>
              <a:ext uri="{FF2B5EF4-FFF2-40B4-BE49-F238E27FC236}">
                <a16:creationId xmlns:a16="http://schemas.microsoft.com/office/drawing/2014/main" id="{45A8C62E-841A-B3A1-13BA-7C82D0FD35C8}"/>
              </a:ext>
            </a:extLst>
          </p:cNvPr>
          <p:cNvSpPr txBox="1"/>
          <p:nvPr/>
        </p:nvSpPr>
        <p:spPr>
          <a:xfrm>
            <a:off x="5137490" y="1604642"/>
            <a:ext cx="936000" cy="123239"/>
          </a:xfrm>
          <a:prstGeom prst="rect">
            <a:avLst/>
          </a:prstGeom>
        </p:spPr>
        <p:txBody>
          <a:bodyPr vert="horz" wrap="square" lIns="0" tIns="12065" rIns="0" bIns="0" rtlCol="0">
            <a:spAutoFit/>
          </a:bodyPr>
          <a:lstStyle>
            <a:defPPr>
              <a:defRPr lang="en-US"/>
            </a:defPPr>
            <a:lvl1pPr marL="12700" marR="5080" lvl="0" indent="0" algn="r" defTabSz="914400" fontAlgn="auto">
              <a:lnSpc>
                <a:spcPct val="90000"/>
              </a:lnSpc>
              <a:spcBef>
                <a:spcPts val="95"/>
              </a:spcBef>
              <a:spcAft>
                <a:spcPts val="0"/>
              </a:spcAft>
              <a:buClrTx/>
              <a:buSzTx/>
              <a:buFontTx/>
              <a:buNone/>
              <a:tabLst/>
              <a:defRPr kumimoji="0" sz="1050" b="0" i="0" u="none" strike="noStrike" cap="none" spc="0" normalizeH="0" baseline="0">
                <a:ln>
                  <a:noFill/>
                </a:ln>
                <a:gradFill>
                  <a:gsLst>
                    <a:gs pos="0">
                      <a:schemeClr val="bg1">
                        <a:lumMod val="65000"/>
                      </a:schemeClr>
                    </a:gs>
                    <a:gs pos="100000">
                      <a:schemeClr val="bg1">
                        <a:lumMod val="65000"/>
                      </a:schemeClr>
                    </a:gs>
                  </a:gsLst>
                  <a:lin ang="5400000" scaled="1"/>
                </a:gradFill>
                <a:effectLst/>
                <a:uLnTx/>
                <a:uFillTx/>
                <a:latin typeface="KoPub돋움체 Bold" panose="00000800000000000000" pitchFamily="2" charset="-127"/>
                <a:ea typeface="KoPub돋움체 Bold" panose="00000800000000000000" pitchFamily="2" charset="-127"/>
                <a:cs typeface="Calibri"/>
              </a:defRPr>
            </a:lvl1pPr>
          </a:lstStyle>
          <a:p>
            <a:pPr algn="l"/>
            <a:r>
              <a:rPr lang="en-US" altLang="ko-KR" sz="800" spc="-50" dirty="0">
                <a:ln>
                  <a:solidFill>
                    <a:srgbClr val="FD349C">
                      <a:alpha val="0"/>
                    </a:srgbClr>
                  </a:solidFill>
                </a:ln>
                <a:solidFill>
                  <a:schemeClr val="tx1">
                    <a:lumMod val="50000"/>
                    <a:lumOff val="50000"/>
                  </a:schemeClr>
                </a:solidFill>
                <a:latin typeface="KoPub돋움체 Medium" panose="02020603020101020101" pitchFamily="18" charset="-127"/>
                <a:ea typeface="KoPub돋움체 Medium" panose="02020603020101020101" pitchFamily="18" charset="-127"/>
                <a:cs typeface="+mn-cs"/>
              </a:rPr>
              <a:t>(</a:t>
            </a:r>
            <a:r>
              <a:rPr lang="ko-KR" altLang="en-US" sz="800" spc="-50" dirty="0">
                <a:ln>
                  <a:solidFill>
                    <a:srgbClr val="FD349C">
                      <a:alpha val="0"/>
                    </a:srgbClr>
                  </a:solidFill>
                </a:ln>
                <a:solidFill>
                  <a:schemeClr val="tx1">
                    <a:lumMod val="50000"/>
                    <a:lumOff val="50000"/>
                  </a:schemeClr>
                </a:solidFill>
                <a:latin typeface="KoPub돋움체 Medium" panose="02020603020101020101" pitchFamily="18" charset="-127"/>
                <a:ea typeface="KoPub돋움체 Medium" panose="02020603020101020101" pitchFamily="18" charset="-127"/>
                <a:cs typeface="+mn-cs"/>
              </a:rPr>
              <a:t>천 원</a:t>
            </a:r>
            <a:r>
              <a:rPr lang="en-US" altLang="ko-KR" sz="800" spc="-50" dirty="0">
                <a:ln>
                  <a:solidFill>
                    <a:srgbClr val="FD349C">
                      <a:alpha val="0"/>
                    </a:srgbClr>
                  </a:solidFill>
                </a:ln>
                <a:solidFill>
                  <a:schemeClr val="tx1">
                    <a:lumMod val="50000"/>
                    <a:lumOff val="50000"/>
                  </a:schemeClr>
                </a:solidFill>
                <a:latin typeface="KoPub돋움체 Medium" panose="02020603020101020101" pitchFamily="18" charset="-127"/>
                <a:ea typeface="KoPub돋움체 Medium" panose="02020603020101020101" pitchFamily="18" charset="-127"/>
                <a:cs typeface="+mn-cs"/>
              </a:rPr>
              <a:t>)</a:t>
            </a:r>
          </a:p>
        </p:txBody>
      </p:sp>
      <p:sp>
        <p:nvSpPr>
          <p:cNvPr id="3" name="object 38">
            <a:extLst>
              <a:ext uri="{FF2B5EF4-FFF2-40B4-BE49-F238E27FC236}">
                <a16:creationId xmlns:a16="http://schemas.microsoft.com/office/drawing/2014/main" id="{E5687E0D-5958-9FC5-2B87-FF9591D59511}"/>
              </a:ext>
            </a:extLst>
          </p:cNvPr>
          <p:cNvSpPr txBox="1"/>
          <p:nvPr/>
        </p:nvSpPr>
        <p:spPr>
          <a:xfrm>
            <a:off x="8486103" y="1604642"/>
            <a:ext cx="936000" cy="123239"/>
          </a:xfrm>
          <a:prstGeom prst="rect">
            <a:avLst/>
          </a:prstGeom>
        </p:spPr>
        <p:txBody>
          <a:bodyPr vert="horz" wrap="square" lIns="0" tIns="12065" rIns="0" bIns="0" rtlCol="0">
            <a:spAutoFit/>
          </a:bodyPr>
          <a:lstStyle>
            <a:defPPr>
              <a:defRPr lang="en-US"/>
            </a:defPPr>
            <a:lvl1pPr marL="12700" marR="5080" lvl="0" indent="0" algn="r" defTabSz="914400" fontAlgn="auto">
              <a:lnSpc>
                <a:spcPct val="90000"/>
              </a:lnSpc>
              <a:spcBef>
                <a:spcPts val="95"/>
              </a:spcBef>
              <a:spcAft>
                <a:spcPts val="0"/>
              </a:spcAft>
              <a:buClrTx/>
              <a:buSzTx/>
              <a:buFontTx/>
              <a:buNone/>
              <a:tabLst/>
              <a:defRPr kumimoji="0" sz="1050" b="0" i="0" u="none" strike="noStrike" cap="none" spc="0" normalizeH="0" baseline="0">
                <a:ln>
                  <a:noFill/>
                </a:ln>
                <a:gradFill>
                  <a:gsLst>
                    <a:gs pos="0">
                      <a:schemeClr val="bg1">
                        <a:lumMod val="65000"/>
                      </a:schemeClr>
                    </a:gs>
                    <a:gs pos="100000">
                      <a:schemeClr val="bg1">
                        <a:lumMod val="65000"/>
                      </a:schemeClr>
                    </a:gs>
                  </a:gsLst>
                  <a:lin ang="5400000" scaled="1"/>
                </a:gradFill>
                <a:effectLst/>
                <a:uLnTx/>
                <a:uFillTx/>
                <a:latin typeface="KoPub돋움체 Bold" panose="00000800000000000000" pitchFamily="2" charset="-127"/>
                <a:ea typeface="KoPub돋움체 Bold" panose="00000800000000000000" pitchFamily="2" charset="-127"/>
                <a:cs typeface="Calibri"/>
              </a:defRPr>
            </a:lvl1pPr>
          </a:lstStyle>
          <a:p>
            <a:r>
              <a:rPr lang="en-US" altLang="ko-KR" sz="800" spc="-50" dirty="0">
                <a:ln>
                  <a:solidFill>
                    <a:srgbClr val="FD349C">
                      <a:alpha val="0"/>
                    </a:srgbClr>
                  </a:solidFill>
                </a:ln>
                <a:solidFill>
                  <a:schemeClr val="tx1">
                    <a:lumMod val="50000"/>
                    <a:lumOff val="50000"/>
                  </a:schemeClr>
                </a:solidFill>
                <a:latin typeface="KoPub돋움체 Medium" panose="02020603020101020101" pitchFamily="18" charset="-127"/>
                <a:ea typeface="KoPub돋움체 Medium" panose="02020603020101020101" pitchFamily="18" charset="-127"/>
                <a:cs typeface="+mn-cs"/>
              </a:rPr>
              <a:t>(%)</a:t>
            </a:r>
          </a:p>
        </p:txBody>
      </p:sp>
      <p:sp>
        <p:nvSpPr>
          <p:cNvPr id="23" name="TextBox 22">
            <a:extLst>
              <a:ext uri="{FF2B5EF4-FFF2-40B4-BE49-F238E27FC236}">
                <a16:creationId xmlns:a16="http://schemas.microsoft.com/office/drawing/2014/main" id="{703EB8E4-B4A5-0DB3-1035-7A86F119B8B3}"/>
              </a:ext>
            </a:extLst>
          </p:cNvPr>
          <p:cNvSpPr txBox="1"/>
          <p:nvPr/>
        </p:nvSpPr>
        <p:spPr>
          <a:xfrm>
            <a:off x="5137490" y="4805152"/>
            <a:ext cx="4294800" cy="195814"/>
          </a:xfrm>
          <a:prstGeom prst="rect">
            <a:avLst/>
          </a:prstGeom>
          <a:noFill/>
          <a:ln>
            <a:noFill/>
          </a:ln>
        </p:spPr>
        <p:txBody>
          <a:bodyPr wrap="square" lIns="0" tIns="72000" rIns="0" bIns="0" rtlCol="0" anchor="t">
            <a:spAutoFit/>
          </a:bodyPr>
          <a:lstStyle>
            <a:defPPr>
              <a:defRPr lang="en-US"/>
            </a:defPPr>
            <a:lvl1pPr lvl="0">
              <a:defRPr sz="800">
                <a:ln>
                  <a:solidFill>
                    <a:prstClr val="white">
                      <a:lumMod val="75000"/>
                      <a:alpha val="0"/>
                    </a:prstClr>
                  </a:solidFill>
                </a:ln>
                <a:solidFill>
                  <a:prstClr val="white">
                    <a:lumMod val="50000"/>
                  </a:prstClr>
                </a:solidFill>
                <a:latin typeface="KoPub돋움체 Medium" panose="00000600000000000000" pitchFamily="2" charset="-127"/>
                <a:ea typeface="KoPub돋움체 Medium" panose="00000600000000000000" pitchFamily="2" charset="-127"/>
              </a:defRPr>
            </a:lvl1pPr>
          </a:lstStyle>
          <a:p>
            <a:r>
              <a:rPr lang="en-US" altLang="ko-KR" dirty="0"/>
              <a:t>Source: </a:t>
            </a:r>
            <a:r>
              <a:rPr lang="ko-KR" altLang="en-US" dirty="0"/>
              <a:t>보험개발원</a:t>
            </a:r>
            <a:r>
              <a:rPr lang="en-US" altLang="ko-KR" dirty="0"/>
              <a:t>(2021),</a:t>
            </a:r>
            <a:r>
              <a:rPr lang="ko-KR" altLang="en-US" dirty="0"/>
              <a:t> </a:t>
            </a:r>
            <a:r>
              <a:rPr lang="en-US" altLang="ko-KR" dirty="0"/>
              <a:t>‘</a:t>
            </a:r>
            <a:r>
              <a:rPr lang="ko-KR" altLang="en-US" dirty="0" err="1"/>
              <a:t>보험통계연감</a:t>
            </a:r>
            <a:r>
              <a:rPr lang="en-US" altLang="ko-KR" dirty="0"/>
              <a:t>’, </a:t>
            </a:r>
            <a:r>
              <a:rPr lang="ko-KR" altLang="en-US" dirty="0" err="1"/>
              <a:t>삼정</a:t>
            </a:r>
            <a:r>
              <a:rPr lang="en-US" altLang="ko-KR" dirty="0"/>
              <a:t>KPMG </a:t>
            </a:r>
            <a:r>
              <a:rPr lang="ko-KR" altLang="en-US" dirty="0"/>
              <a:t>경제연구원 재구성</a:t>
            </a:r>
            <a:endParaRPr lang="ko-KR" altLang="en-US" dirty="0">
              <a:solidFill>
                <a:schemeClr val="bg1">
                  <a:lumMod val="50000"/>
                </a:schemeClr>
              </a:solidFill>
            </a:endParaRPr>
          </a:p>
        </p:txBody>
      </p:sp>
      <p:sp>
        <p:nvSpPr>
          <p:cNvPr id="24" name="TextBox 23">
            <a:extLst>
              <a:ext uri="{FF2B5EF4-FFF2-40B4-BE49-F238E27FC236}">
                <a16:creationId xmlns:a16="http://schemas.microsoft.com/office/drawing/2014/main" id="{A93100CE-AC94-E008-9A0E-D2C3E78916D2}"/>
              </a:ext>
            </a:extLst>
          </p:cNvPr>
          <p:cNvSpPr txBox="1"/>
          <p:nvPr/>
        </p:nvSpPr>
        <p:spPr>
          <a:xfrm>
            <a:off x="489000" y="4805152"/>
            <a:ext cx="4294800" cy="195814"/>
          </a:xfrm>
          <a:prstGeom prst="rect">
            <a:avLst/>
          </a:prstGeom>
          <a:noFill/>
          <a:ln>
            <a:noFill/>
          </a:ln>
        </p:spPr>
        <p:txBody>
          <a:bodyPr wrap="square" lIns="0" tIns="72000" rIns="0" bIns="0" rtlCol="0" anchor="t">
            <a:spAutoFit/>
          </a:bodyPr>
          <a:lstStyle>
            <a:defPPr>
              <a:defRPr lang="en-US"/>
            </a:defPPr>
            <a:lvl1pPr lvl="0">
              <a:defRPr sz="800">
                <a:ln>
                  <a:solidFill>
                    <a:prstClr val="white">
                      <a:lumMod val="75000"/>
                      <a:alpha val="0"/>
                    </a:prstClr>
                  </a:solidFill>
                </a:ln>
                <a:solidFill>
                  <a:prstClr val="white">
                    <a:lumMod val="50000"/>
                  </a:prstClr>
                </a:solidFill>
                <a:latin typeface="KoPub돋움체 Medium" panose="00000600000000000000" pitchFamily="2" charset="-127"/>
                <a:ea typeface="KoPub돋움체 Medium" panose="00000600000000000000" pitchFamily="2" charset="-127"/>
              </a:defRPr>
            </a:lvl1pPr>
          </a:lstStyle>
          <a:p>
            <a:r>
              <a:rPr lang="en-US" altLang="ko-KR" dirty="0"/>
              <a:t>Source: </a:t>
            </a:r>
            <a:r>
              <a:rPr lang="ko-KR" altLang="en-US" dirty="0"/>
              <a:t>보험개발원</a:t>
            </a:r>
            <a:r>
              <a:rPr lang="en-US" altLang="ko-KR" dirty="0"/>
              <a:t>(2021),</a:t>
            </a:r>
            <a:r>
              <a:rPr lang="ko-KR" altLang="en-US" dirty="0"/>
              <a:t> </a:t>
            </a:r>
            <a:r>
              <a:rPr lang="en-US" altLang="ko-KR" dirty="0"/>
              <a:t>‘</a:t>
            </a:r>
            <a:r>
              <a:rPr lang="ko-KR" altLang="en-US" dirty="0" err="1"/>
              <a:t>보험통계연감</a:t>
            </a:r>
            <a:r>
              <a:rPr lang="en-US" altLang="ko-KR" dirty="0"/>
              <a:t>’, </a:t>
            </a:r>
            <a:r>
              <a:rPr lang="ko-KR" altLang="en-US" dirty="0" err="1"/>
              <a:t>삼정</a:t>
            </a:r>
            <a:r>
              <a:rPr lang="en-US" altLang="ko-KR" dirty="0"/>
              <a:t>KPMG </a:t>
            </a:r>
            <a:r>
              <a:rPr lang="ko-KR" altLang="en-US" dirty="0"/>
              <a:t>경제연구원 재구성</a:t>
            </a:r>
            <a:endParaRPr lang="ko-KR" altLang="en-US" dirty="0">
              <a:solidFill>
                <a:schemeClr val="bg1">
                  <a:lumMod val="50000"/>
                </a:schemeClr>
              </a:solidFill>
            </a:endParaRPr>
          </a:p>
        </p:txBody>
      </p:sp>
    </p:spTree>
    <p:extLst>
      <p:ext uri="{BB962C8B-B14F-4D97-AF65-F5344CB8AC3E}">
        <p14:creationId xmlns:p14="http://schemas.microsoft.com/office/powerpoint/2010/main" val="334847263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11D01EDC-383F-7EC9-5195-CCBAAD0A81F2}"/>
              </a:ext>
            </a:extLst>
          </p:cNvPr>
          <p:cNvSpPr>
            <a:spLocks noGrp="1"/>
          </p:cNvSpPr>
          <p:nvPr>
            <p:ph type="body" sz="quarter" idx="10"/>
          </p:nvPr>
        </p:nvSpPr>
        <p:spPr/>
        <p:txBody>
          <a:bodyPr/>
          <a:lstStyle/>
          <a:p>
            <a:r>
              <a:rPr lang="en-US" altLang="ko-KR" dirty="0"/>
              <a:t>II. </a:t>
            </a:r>
            <a:r>
              <a:rPr lang="ko-KR" altLang="en-US" dirty="0"/>
              <a:t>신흥 아시아 태평양 국가별 보험시장 및 규제 현황 </a:t>
            </a:r>
          </a:p>
        </p:txBody>
      </p:sp>
      <p:sp>
        <p:nvSpPr>
          <p:cNvPr id="3" name="텍스트 개체 틀 2">
            <a:extLst>
              <a:ext uri="{FF2B5EF4-FFF2-40B4-BE49-F238E27FC236}">
                <a16:creationId xmlns:a16="http://schemas.microsoft.com/office/drawing/2014/main" id="{F8A23C6E-913D-E903-F49E-D387E0794A26}"/>
              </a:ext>
            </a:extLst>
          </p:cNvPr>
          <p:cNvSpPr>
            <a:spLocks noGrp="1"/>
          </p:cNvSpPr>
          <p:nvPr>
            <p:ph type="body" sz="quarter" idx="11"/>
          </p:nvPr>
        </p:nvSpPr>
        <p:spPr/>
        <p:txBody>
          <a:bodyPr/>
          <a:lstStyle/>
          <a:p>
            <a:r>
              <a:rPr lang="ko-KR" altLang="en-US" dirty="0"/>
              <a:t>인도네시아 보험규제 현황 </a:t>
            </a:r>
            <a:r>
              <a:rPr lang="en-US" altLang="ko-KR" dirty="0"/>
              <a:t>(</a:t>
            </a:r>
            <a:r>
              <a:rPr lang="ko-KR" altLang="en-US" dirty="0"/>
              <a:t>계속</a:t>
            </a:r>
            <a:r>
              <a:rPr lang="en-US" altLang="ko-KR" dirty="0"/>
              <a:t>)</a:t>
            </a:r>
            <a:endParaRPr lang="ko-KR" altLang="en-US" dirty="0"/>
          </a:p>
        </p:txBody>
      </p:sp>
      <p:grpSp>
        <p:nvGrpSpPr>
          <p:cNvPr id="18" name="그룹 17">
            <a:extLst>
              <a:ext uri="{FF2B5EF4-FFF2-40B4-BE49-F238E27FC236}">
                <a16:creationId xmlns:a16="http://schemas.microsoft.com/office/drawing/2014/main" id="{45969482-F20A-273E-51CF-B78F9F24010F}"/>
              </a:ext>
            </a:extLst>
          </p:cNvPr>
          <p:cNvGrpSpPr/>
          <p:nvPr/>
        </p:nvGrpSpPr>
        <p:grpSpPr>
          <a:xfrm>
            <a:off x="488948" y="1196975"/>
            <a:ext cx="8938800" cy="276837"/>
            <a:chOff x="704850" y="2013298"/>
            <a:chExt cx="4140200" cy="276837"/>
          </a:xfrm>
        </p:grpSpPr>
        <p:sp>
          <p:nvSpPr>
            <p:cNvPr id="19" name="TextBox 18">
              <a:extLst>
                <a:ext uri="{FF2B5EF4-FFF2-40B4-BE49-F238E27FC236}">
                  <a16:creationId xmlns:a16="http://schemas.microsoft.com/office/drawing/2014/main" id="{EF1E4AF2-ECA6-E959-072C-DADA1415317C}"/>
                </a:ext>
              </a:extLst>
            </p:cNvPr>
            <p:cNvSpPr txBox="1"/>
            <p:nvPr/>
          </p:nvSpPr>
          <p:spPr>
            <a:xfrm>
              <a:off x="704850" y="2046854"/>
              <a:ext cx="989707" cy="200055"/>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1300" b="0" i="0" u="none" strike="noStrike" kern="1200" cap="none" spc="0" normalizeH="0" baseline="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rPr>
                <a:t>지배구조 및 건전성 등 관련 규제</a:t>
              </a:r>
            </a:p>
          </p:txBody>
        </p:sp>
        <p:cxnSp>
          <p:nvCxnSpPr>
            <p:cNvPr id="20" name="직선 연결선 19">
              <a:extLst>
                <a:ext uri="{FF2B5EF4-FFF2-40B4-BE49-F238E27FC236}">
                  <a16:creationId xmlns:a16="http://schemas.microsoft.com/office/drawing/2014/main" id="{7206C1DA-77F8-0271-BCCB-C1D85A72D136}"/>
                </a:ext>
              </a:extLst>
            </p:cNvPr>
            <p:cNvCxnSpPr/>
            <p:nvPr/>
          </p:nvCxnSpPr>
          <p:spPr>
            <a:xfrm>
              <a:off x="704850" y="2013298"/>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2" name="직선 연결선 21">
              <a:extLst>
                <a:ext uri="{FF2B5EF4-FFF2-40B4-BE49-F238E27FC236}">
                  <a16:creationId xmlns:a16="http://schemas.microsoft.com/office/drawing/2014/main" id="{79555392-DE60-0D07-F1B9-FF65B630D407}"/>
                </a:ext>
              </a:extLst>
            </p:cNvPr>
            <p:cNvCxnSpPr/>
            <p:nvPr/>
          </p:nvCxnSpPr>
          <p:spPr>
            <a:xfrm>
              <a:off x="704850" y="2290135"/>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28" name="Rectangle 54">
            <a:extLst>
              <a:ext uri="{FF2B5EF4-FFF2-40B4-BE49-F238E27FC236}">
                <a16:creationId xmlns:a16="http://schemas.microsoft.com/office/drawing/2014/main" id="{0EB67526-9D8D-E847-2448-5D5A01C6F8B3}"/>
              </a:ext>
            </a:extLst>
          </p:cNvPr>
          <p:cNvSpPr>
            <a:spLocks noChangeArrowheads="1"/>
          </p:cNvSpPr>
          <p:nvPr/>
        </p:nvSpPr>
        <p:spPr bwMode="auto">
          <a:xfrm>
            <a:off x="5232614" y="1916956"/>
            <a:ext cx="4150800" cy="1555605"/>
          </a:xfrm>
          <a:prstGeom prst="rect">
            <a:avLst/>
          </a:prstGeom>
          <a:noFill/>
          <a:ln w="3175" algn="ctr">
            <a:noFill/>
            <a:miter lim="800000"/>
            <a:headEnd/>
            <a:tailEnd/>
          </a:ln>
          <a:effectLst/>
        </p:spPr>
        <p:txBody>
          <a:bodyPr wrap="square" lIns="36000" tIns="72000" rIns="36000" bIns="3600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08000" indent="-108000" algn="just" fontAlgn="base">
              <a:lnSpc>
                <a:spcPct val="120000"/>
              </a:lnSpc>
              <a:spcBef>
                <a:spcPts val="600"/>
              </a:spcBef>
              <a:buSzPct val="100000"/>
              <a:buFont typeface="Arial" panose="020B0604020202020204" pitchFamily="34" charset="0"/>
              <a:buChar char="•"/>
              <a:defRPr/>
            </a:pPr>
            <a:r>
              <a:rPr lang="ko-KR" altLang="en-US"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포트폴리오 이전을 위해서는 </a:t>
            </a:r>
            <a:r>
              <a:rPr lang="en-US" altLang="ko-KR"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OJK</a:t>
            </a:r>
            <a:r>
              <a:rPr lang="ko-KR" altLang="en-US"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 동의 필요</a:t>
            </a:r>
            <a:endParaRPr lang="en-US" altLang="ko-KR"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endParaRPr>
          </a:p>
          <a:p>
            <a:pPr marL="265113" indent="-173038" algn="just" fontAlgn="base">
              <a:lnSpc>
                <a:spcPct val="120000"/>
              </a:lnSpc>
              <a:spcBef>
                <a:spcPts val="600"/>
              </a:spcBef>
              <a:buSzPct val="100000"/>
              <a:buFontTx/>
              <a:buChar char="-"/>
              <a:defRPr/>
            </a:pPr>
            <a:r>
              <a:rPr lang="ko-KR" altLang="en-US"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모든 포트폴리오를 양도할 경우</a:t>
            </a:r>
            <a:r>
              <a:rPr lang="en-US" altLang="ko-KR"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 </a:t>
            </a:r>
            <a:r>
              <a:rPr lang="ko-KR" altLang="en-US"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양도가 완료된 후 양도인의 주주는 </a:t>
            </a:r>
            <a:r>
              <a:rPr lang="en-US" altLang="ko-KR"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OJK</a:t>
            </a:r>
            <a:r>
              <a:rPr lang="ko-KR" altLang="en-US"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에 보험 영업 라이선스 반환 신청서를 제출하고</a:t>
            </a:r>
            <a:r>
              <a:rPr lang="en-US" altLang="ko-KR"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a:t>
            </a:r>
            <a:r>
              <a:rPr lang="ko-KR" altLang="en-US"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 보험가입자에게 서면으로 해당 사실을 알려야 함</a:t>
            </a:r>
            <a:endParaRPr lang="en-US" altLang="ko-KR"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endParaRPr>
          </a:p>
          <a:p>
            <a:pPr marL="265113" indent="-173038" algn="just" fontAlgn="base">
              <a:lnSpc>
                <a:spcPct val="120000"/>
              </a:lnSpc>
              <a:spcBef>
                <a:spcPts val="600"/>
              </a:spcBef>
              <a:buSzPct val="100000"/>
              <a:buFontTx/>
              <a:buChar char="-"/>
              <a:defRPr/>
            </a:pPr>
            <a:r>
              <a:rPr lang="ko-KR" altLang="en-US"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양도인은 전국적으로 언론에 해당 사실을 발표해야 하며</a:t>
            </a:r>
            <a:r>
              <a:rPr lang="en-US" altLang="ko-KR"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 </a:t>
            </a:r>
            <a:r>
              <a:rPr lang="ko-KR" altLang="en-US"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보험가입자는 공고일로부터 </a:t>
            </a:r>
            <a:r>
              <a:rPr lang="en-US" altLang="ko-KR"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1</a:t>
            </a:r>
            <a:r>
              <a:rPr lang="ko-KR" altLang="en-US"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개월 이내에 양도에 대한 이의신청서를 제출할 수 있음</a:t>
            </a:r>
            <a:r>
              <a:rPr lang="en-US" altLang="ko-KR"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 </a:t>
            </a:r>
          </a:p>
          <a:p>
            <a:pPr marL="108000" indent="-108000" algn="just" fontAlgn="base">
              <a:lnSpc>
                <a:spcPct val="120000"/>
              </a:lnSpc>
              <a:spcBef>
                <a:spcPts val="600"/>
              </a:spcBef>
              <a:buSzPct val="100000"/>
              <a:buFont typeface="Arial" panose="020B0604020202020204" pitchFamily="34" charset="0"/>
              <a:buChar char="•"/>
              <a:defRPr/>
            </a:pPr>
            <a:r>
              <a:rPr lang="ko-KR" altLang="en-US"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양도인은 양도 완료 시</a:t>
            </a:r>
            <a:r>
              <a:rPr lang="en-US" altLang="ko-KR"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a:t>
            </a:r>
            <a:r>
              <a:rPr lang="ko-KR" altLang="en-US"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 양도 결과에 대한 보고서를 </a:t>
            </a:r>
            <a:r>
              <a:rPr lang="en-US" altLang="ko-KR"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OJK</a:t>
            </a:r>
            <a:r>
              <a:rPr lang="ko-KR" altLang="en-US"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에 제출해야 함</a:t>
            </a:r>
            <a:endParaRPr lang="en-US" altLang="ko-KR"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endParaRPr>
          </a:p>
        </p:txBody>
      </p:sp>
      <p:sp>
        <p:nvSpPr>
          <p:cNvPr id="29" name="Rectangle 54">
            <a:extLst>
              <a:ext uri="{FF2B5EF4-FFF2-40B4-BE49-F238E27FC236}">
                <a16:creationId xmlns:a16="http://schemas.microsoft.com/office/drawing/2014/main" id="{457E7183-078B-E66C-5719-D060233BF350}"/>
              </a:ext>
            </a:extLst>
          </p:cNvPr>
          <p:cNvSpPr>
            <a:spLocks noChangeArrowheads="1"/>
          </p:cNvSpPr>
          <p:nvPr/>
        </p:nvSpPr>
        <p:spPr bwMode="auto">
          <a:xfrm>
            <a:off x="5232613" y="3914253"/>
            <a:ext cx="4150800" cy="1462439"/>
          </a:xfrm>
          <a:prstGeom prst="rect">
            <a:avLst/>
          </a:prstGeom>
          <a:noFill/>
          <a:ln w="3175" algn="ctr">
            <a:noFill/>
            <a:miter lim="800000"/>
            <a:headEnd/>
            <a:tailEnd/>
          </a:ln>
          <a:effectLst/>
        </p:spPr>
        <p:txBody>
          <a:bodyPr wrap="square" lIns="36000" tIns="72000" rIns="36000" bIns="3600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08000" indent="-108000" algn="just" fontAlgn="base">
              <a:lnSpc>
                <a:spcPct val="120000"/>
              </a:lnSpc>
              <a:spcBef>
                <a:spcPts val="600"/>
              </a:spcBef>
              <a:buSzPct val="100000"/>
              <a:buFont typeface="Arial" panose="020B0604020202020204" pitchFamily="34" charset="0"/>
              <a:buChar char="•"/>
              <a:defRPr/>
            </a:pPr>
            <a:r>
              <a:rPr lang="ko-KR" altLang="en-US"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인수</a:t>
            </a:r>
            <a:r>
              <a:rPr lang="en-US" altLang="ko-KR"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 </a:t>
            </a:r>
            <a:r>
              <a:rPr lang="ko-KR" altLang="en-US"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계리 및 청구 등의 업무를 제외하고 보험사는 특정 요건을 충족하는 제</a:t>
            </a:r>
            <a:r>
              <a:rPr lang="en-US" altLang="ko-KR"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3</a:t>
            </a:r>
            <a:r>
              <a:rPr lang="ko-KR" altLang="en-US"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자 서비스 제공자</a:t>
            </a:r>
            <a:r>
              <a:rPr lang="en-US" altLang="ko-KR"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a:t>
            </a:r>
            <a:r>
              <a:rPr lang="ko-KR" altLang="en-US"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예</a:t>
            </a:r>
            <a:r>
              <a:rPr lang="en-US" altLang="ko-KR"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 </a:t>
            </a:r>
            <a:r>
              <a:rPr lang="ko-KR" altLang="en-US"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보험사와 이해상충이 없는 유효한 비즈니스 라이선스를 보유한 인도네시아 아웃소싱 법인</a:t>
            </a:r>
            <a:r>
              <a:rPr lang="en-US" altLang="ko-KR"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a:t>
            </a:r>
            <a:r>
              <a:rPr lang="ko-KR" altLang="en-US"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에게 특정 업무를 아웃소싱 가능</a:t>
            </a:r>
            <a:endParaRPr lang="en-US" altLang="ko-KR"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endParaRPr>
          </a:p>
          <a:p>
            <a:pPr marL="108000" indent="-108000" algn="just" fontAlgn="base">
              <a:lnSpc>
                <a:spcPct val="120000"/>
              </a:lnSpc>
              <a:spcBef>
                <a:spcPts val="600"/>
              </a:spcBef>
              <a:buSzPct val="100000"/>
              <a:buFont typeface="Arial" panose="020B0604020202020204" pitchFamily="34" charset="0"/>
              <a:buChar char="•"/>
              <a:defRPr/>
            </a:pPr>
            <a:r>
              <a:rPr lang="ko-KR" altLang="en-US"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해외 서비스 제공자에 대한 아웃소싱은 인도네시아 서비스 제공자가 제공할 수 없는 상품 연구</a:t>
            </a:r>
            <a:r>
              <a:rPr lang="en-US" altLang="ko-KR"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 </a:t>
            </a:r>
            <a:r>
              <a:rPr lang="ko-KR" altLang="en-US"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정보시스템 및 기타 서비스 등 제한된 영역에 대해서만 허용</a:t>
            </a:r>
            <a:endParaRPr lang="en-US" altLang="ko-KR"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endParaRPr>
          </a:p>
          <a:p>
            <a:pPr marL="265113" indent="-173038" algn="just" fontAlgn="base">
              <a:lnSpc>
                <a:spcPct val="120000"/>
              </a:lnSpc>
              <a:spcBef>
                <a:spcPts val="600"/>
              </a:spcBef>
              <a:buSzPct val="100000"/>
              <a:buFontTx/>
              <a:buChar char="-"/>
              <a:defRPr/>
            </a:pPr>
            <a:r>
              <a:rPr lang="ko-KR" altLang="en-US"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외국 서비스 제공업체에 대한 아웃소싱의 경우</a:t>
            </a:r>
            <a:r>
              <a:rPr lang="en-US" altLang="ko-KR"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a:t>
            </a:r>
            <a:r>
              <a:rPr lang="ko-KR" altLang="en-US"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 제공업체와 계약이 체결되기 </a:t>
            </a:r>
            <a:r>
              <a:rPr lang="en-US" altLang="ko-KR"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14</a:t>
            </a:r>
            <a:r>
              <a:rPr lang="ko-KR" altLang="en-US"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일 이전 </a:t>
            </a:r>
            <a:r>
              <a:rPr lang="en-US" altLang="ko-KR"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OJK</a:t>
            </a:r>
            <a:r>
              <a:rPr lang="ko-KR" altLang="en-US"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에 보고 필요</a:t>
            </a:r>
            <a:endParaRPr lang="en-US" altLang="ko-KR"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endParaRPr>
          </a:p>
        </p:txBody>
      </p:sp>
      <p:sp>
        <p:nvSpPr>
          <p:cNvPr id="4" name="TextBox 3">
            <a:extLst>
              <a:ext uri="{FF2B5EF4-FFF2-40B4-BE49-F238E27FC236}">
                <a16:creationId xmlns:a16="http://schemas.microsoft.com/office/drawing/2014/main" id="{81D5806D-1771-E1D9-1832-B81223B98512}"/>
              </a:ext>
            </a:extLst>
          </p:cNvPr>
          <p:cNvSpPr txBox="1"/>
          <p:nvPr/>
        </p:nvSpPr>
        <p:spPr>
          <a:xfrm>
            <a:off x="489000" y="5881851"/>
            <a:ext cx="8928000" cy="195814"/>
          </a:xfrm>
          <a:prstGeom prst="rect">
            <a:avLst/>
          </a:prstGeom>
          <a:noFill/>
          <a:ln>
            <a:noFill/>
          </a:ln>
        </p:spPr>
        <p:txBody>
          <a:bodyPr wrap="square" lIns="0" tIns="72000" rIns="0" bIns="0" rtlCol="0" anchor="t">
            <a:spAutoFit/>
          </a:bodyPr>
          <a:lstStyle>
            <a:defPPr>
              <a:defRPr lang="en-US"/>
            </a:defPPr>
            <a:lvl1pPr lvl="0">
              <a:defRPr sz="800">
                <a:ln>
                  <a:solidFill>
                    <a:prstClr val="white">
                      <a:lumMod val="75000"/>
                      <a:alpha val="0"/>
                    </a:prstClr>
                  </a:solidFill>
                </a:ln>
                <a:solidFill>
                  <a:prstClr val="white">
                    <a:lumMod val="50000"/>
                  </a:prstClr>
                </a:solidFill>
                <a:latin typeface="KoPub돋움체 Medium" panose="00000600000000000000" pitchFamily="2" charset="-127"/>
                <a:ea typeface="KoPub돋움체 Medium" panose="00000600000000000000" pitchFamily="2" charset="-127"/>
              </a:defRPr>
            </a:lvl1pPr>
          </a:lstStyle>
          <a:p>
            <a:r>
              <a:rPr lang="en-US" altLang="ko-KR" dirty="0">
                <a:solidFill>
                  <a:schemeClr val="bg1">
                    <a:lumMod val="50000"/>
                  </a:schemeClr>
                </a:solidFill>
              </a:rPr>
              <a:t>Source: Norton Rose Fulbright(2022), ‘2022: Insurance regulation in Asia Pacific’, </a:t>
            </a:r>
            <a:r>
              <a:rPr lang="ko-KR" altLang="en-US" dirty="0" err="1">
                <a:solidFill>
                  <a:schemeClr val="bg1">
                    <a:lumMod val="50000"/>
                  </a:schemeClr>
                </a:solidFill>
              </a:rPr>
              <a:t>삼정</a:t>
            </a:r>
            <a:r>
              <a:rPr lang="en-US" altLang="ko-KR" dirty="0">
                <a:solidFill>
                  <a:schemeClr val="bg1">
                    <a:lumMod val="50000"/>
                  </a:schemeClr>
                </a:solidFill>
              </a:rPr>
              <a:t>KPMG </a:t>
            </a:r>
            <a:r>
              <a:rPr lang="ko-KR" altLang="en-US" dirty="0">
                <a:solidFill>
                  <a:schemeClr val="bg1">
                    <a:lumMod val="50000"/>
                  </a:schemeClr>
                </a:solidFill>
              </a:rPr>
              <a:t>경제연구원 재구성</a:t>
            </a:r>
            <a:endParaRPr lang="en-US" altLang="ko-KR" dirty="0">
              <a:solidFill>
                <a:schemeClr val="bg1">
                  <a:lumMod val="50000"/>
                </a:schemeClr>
              </a:solidFill>
            </a:endParaRPr>
          </a:p>
        </p:txBody>
      </p:sp>
      <p:grpSp>
        <p:nvGrpSpPr>
          <p:cNvPr id="6" name="그룹 5">
            <a:extLst>
              <a:ext uri="{FF2B5EF4-FFF2-40B4-BE49-F238E27FC236}">
                <a16:creationId xmlns:a16="http://schemas.microsoft.com/office/drawing/2014/main" id="{CE037FF7-A70D-DCA1-1B31-D82D8B4164E1}"/>
              </a:ext>
            </a:extLst>
          </p:cNvPr>
          <p:cNvGrpSpPr/>
          <p:nvPr/>
        </p:nvGrpSpPr>
        <p:grpSpPr>
          <a:xfrm>
            <a:off x="7601665" y="372139"/>
            <a:ext cx="2304336" cy="699529"/>
            <a:chOff x="7601665" y="372139"/>
            <a:chExt cx="2304336" cy="699529"/>
          </a:xfrm>
        </p:grpSpPr>
        <p:pic>
          <p:nvPicPr>
            <p:cNvPr id="7" name="그림 6" descr="블랙, 스케치, 흑백, 예술이(가) 표시된 사진&#10;&#10;자동 생성된 설명">
              <a:extLst>
                <a:ext uri="{FF2B5EF4-FFF2-40B4-BE49-F238E27FC236}">
                  <a16:creationId xmlns:a16="http://schemas.microsoft.com/office/drawing/2014/main" id="{BC401202-C319-CC97-C244-F6AA4ACB0F90}"/>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contrast="-40000"/>
                      </a14:imgEffect>
                    </a14:imgLayer>
                  </a14:imgProps>
                </a:ext>
              </a:extLst>
            </a:blip>
            <a:stretch>
              <a:fillRect/>
            </a:stretch>
          </p:blipFill>
          <p:spPr>
            <a:xfrm>
              <a:off x="8078625" y="372139"/>
              <a:ext cx="1827376" cy="699529"/>
            </a:xfrm>
            <a:prstGeom prst="rect">
              <a:avLst/>
            </a:prstGeom>
          </p:spPr>
        </p:pic>
        <p:pic>
          <p:nvPicPr>
            <p:cNvPr id="10" name="그림 9">
              <a:extLst>
                <a:ext uri="{FF2B5EF4-FFF2-40B4-BE49-F238E27FC236}">
                  <a16:creationId xmlns:a16="http://schemas.microsoft.com/office/drawing/2014/main" id="{449497BA-896C-DD5A-67DC-5F270129CF97}"/>
                </a:ext>
              </a:extLst>
            </p:cNvPr>
            <p:cNvPicPr>
              <a:picLocks noChangeAspect="1"/>
            </p:cNvPicPr>
            <p:nvPr/>
          </p:nvPicPr>
          <p:blipFill>
            <a:blip r:embed="rId5"/>
            <a:srcRect/>
            <a:stretch/>
          </p:blipFill>
          <p:spPr>
            <a:xfrm>
              <a:off x="7601665" y="572742"/>
              <a:ext cx="414358" cy="414358"/>
            </a:xfrm>
            <a:prstGeom prst="rect">
              <a:avLst/>
            </a:prstGeom>
          </p:spPr>
        </p:pic>
        <p:sp>
          <p:nvSpPr>
            <p:cNvPr id="16" name="제목 3">
              <a:extLst>
                <a:ext uri="{FF2B5EF4-FFF2-40B4-BE49-F238E27FC236}">
                  <a16:creationId xmlns:a16="http://schemas.microsoft.com/office/drawing/2014/main" id="{DDF49C54-03A1-68D7-B3D0-438129796F78}"/>
                </a:ext>
              </a:extLst>
            </p:cNvPr>
            <p:cNvSpPr txBox="1">
              <a:spLocks/>
            </p:cNvSpPr>
            <p:nvPr/>
          </p:nvSpPr>
          <p:spPr>
            <a:xfrm>
              <a:off x="8071805" y="606616"/>
              <a:ext cx="1477782" cy="334294"/>
            </a:xfrm>
            <a:prstGeom prst="rect">
              <a:avLst/>
            </a:prstGeom>
          </p:spPr>
          <p:txBody>
            <a:bodyPr wrap="none" lIns="0" tIns="0" rIns="0" bIns="0" anchor="b" anchorCtr="0">
              <a:noAutofit/>
            </a:bodyPr>
            <a:lstStyle>
              <a:defPPr>
                <a:defRPr lang="en-US"/>
              </a:defPPr>
              <a:lvl1pPr marR="0" lvl="0" indent="539750" fontAlgn="auto">
                <a:lnSpc>
                  <a:spcPct val="100000"/>
                </a:lnSpc>
                <a:spcBef>
                  <a:spcPts val="0"/>
                </a:spcBef>
                <a:spcAft>
                  <a:spcPts val="0"/>
                </a:spcAft>
                <a:buClrTx/>
                <a:buSzTx/>
                <a:buFontTx/>
                <a:buNone/>
                <a:tabLst/>
                <a:defRPr sz="2400" b="0" i="0">
                  <a:ln>
                    <a:solidFill>
                      <a:prstClr val="white">
                        <a:lumMod val="75000"/>
                        <a:alpha val="0"/>
                      </a:prstClr>
                    </a:solidFill>
                  </a:ln>
                  <a:solidFill>
                    <a:schemeClr val="bg1"/>
                  </a:solidFill>
                  <a:latin typeface="KoPub돋움체 Bold" panose="00000800000000000000" pitchFamily="2" charset="-127"/>
                  <a:ea typeface="KoPub돋움체 Bold" panose="00000800000000000000" pitchFamily="2" charset="-127"/>
                  <a:cs typeface="KoPub돋움체 Medium" panose="02020603020101020101" pitchFamily="18" charset="-127"/>
                </a:defRPr>
              </a:lvl1pPr>
            </a:lstStyle>
            <a:p>
              <a:pPr marR="0" lvl="0" indent="0" defTabSz="914400" rtl="0" eaLnBrk="1" fontAlgn="auto" latinLnBrk="0" hangingPunct="1">
                <a:lnSpc>
                  <a:spcPct val="100000"/>
                </a:lnSpc>
                <a:spcBef>
                  <a:spcPts val="0"/>
                </a:spcBef>
                <a:spcAft>
                  <a:spcPts val="0"/>
                </a:spcAft>
                <a:buClrTx/>
                <a:buSzTx/>
                <a:buFontTx/>
                <a:buNone/>
                <a:tabLst/>
                <a:defRPr/>
              </a:pPr>
              <a:r>
                <a:rPr lang="ko-KR" altLang="en-US" sz="2000" dirty="0">
                  <a:ln>
                    <a:solidFill>
                      <a:prstClr val="white">
                        <a:lumMod val="75000"/>
                        <a:alpha val="0"/>
                      </a:prstClr>
                    </a:solidFill>
                  </a:ln>
                  <a:solidFill>
                    <a:schemeClr val="tx1">
                      <a:lumMod val="75000"/>
                      <a:lumOff val="25000"/>
                    </a:schemeClr>
                  </a:solidFill>
                </a:rPr>
                <a:t>인도네시아</a:t>
              </a:r>
              <a:endParaRPr lang="en-US" altLang="ko-KR" sz="2000" dirty="0">
                <a:ln>
                  <a:solidFill>
                    <a:prstClr val="white">
                      <a:lumMod val="75000"/>
                      <a:alpha val="0"/>
                    </a:prstClr>
                  </a:solidFill>
                </a:ln>
                <a:solidFill>
                  <a:schemeClr val="tx1">
                    <a:lumMod val="75000"/>
                    <a:lumOff val="25000"/>
                  </a:schemeClr>
                </a:solidFill>
              </a:endParaRPr>
            </a:p>
          </p:txBody>
        </p:sp>
      </p:grpSp>
      <p:sp>
        <p:nvSpPr>
          <p:cNvPr id="25" name="사각형: 둥근 모서리 24">
            <a:extLst>
              <a:ext uri="{FF2B5EF4-FFF2-40B4-BE49-F238E27FC236}">
                <a16:creationId xmlns:a16="http://schemas.microsoft.com/office/drawing/2014/main" id="{90A9DCBE-8ADA-090A-3020-0A4B9130298F}"/>
              </a:ext>
            </a:extLst>
          </p:cNvPr>
          <p:cNvSpPr/>
          <p:nvPr/>
        </p:nvSpPr>
        <p:spPr>
          <a:xfrm>
            <a:off x="5132388" y="1628311"/>
            <a:ext cx="1270331" cy="255468"/>
          </a:xfrm>
          <a:prstGeom prst="roundRect">
            <a:avLst/>
          </a:prstGeom>
          <a:noFill/>
          <a:ln>
            <a:noFill/>
          </a:ln>
        </p:spPr>
        <p:style>
          <a:lnRef idx="0">
            <a:scrgbClr r="0" g="0" b="0"/>
          </a:lnRef>
          <a:fillRef idx="0">
            <a:scrgbClr r="0" g="0" b="0"/>
          </a:fillRef>
          <a:effectRef idx="0">
            <a:scrgbClr r="0" g="0" b="0"/>
          </a:effectRef>
          <a:fontRef idx="minor">
            <a:schemeClr val="lt1"/>
          </a:fontRef>
        </p:style>
        <p:txBody>
          <a:bodyPr rtlCol="0" anchor="ctr"/>
          <a:lstStyle/>
          <a:p>
            <a:pPr fontAlgn="ctr" latinLnBrk="1"/>
            <a:r>
              <a:rPr lang="ko-KR" altLang="en-US" sz="1100" b="1" dirty="0">
                <a:ln>
                  <a:solidFill>
                    <a:srgbClr val="1758E3">
                      <a:alpha val="0"/>
                    </a:srgbClr>
                  </a:solidFill>
                </a:ln>
                <a:solidFill>
                  <a:srgbClr val="00A4F6"/>
                </a:solidFill>
                <a:latin typeface="+mj-ea"/>
                <a:ea typeface="+mj-ea"/>
              </a:rPr>
              <a:t>포트폴리오 이전</a:t>
            </a:r>
            <a:endParaRPr lang="ko-KR" altLang="ko-KR" sz="1100" b="1" dirty="0">
              <a:ln>
                <a:solidFill>
                  <a:srgbClr val="1758E3">
                    <a:alpha val="0"/>
                  </a:srgbClr>
                </a:solidFill>
              </a:ln>
              <a:solidFill>
                <a:srgbClr val="00A4F6"/>
              </a:solidFill>
              <a:latin typeface="+mj-ea"/>
              <a:ea typeface="+mj-ea"/>
            </a:endParaRPr>
          </a:p>
        </p:txBody>
      </p:sp>
      <p:grpSp>
        <p:nvGrpSpPr>
          <p:cNvPr id="26" name="그룹 25">
            <a:extLst>
              <a:ext uri="{FF2B5EF4-FFF2-40B4-BE49-F238E27FC236}">
                <a16:creationId xmlns:a16="http://schemas.microsoft.com/office/drawing/2014/main" id="{0CD46321-26FE-8F11-CA11-BB29E5408757}"/>
              </a:ext>
            </a:extLst>
          </p:cNvPr>
          <p:cNvGrpSpPr/>
          <p:nvPr/>
        </p:nvGrpSpPr>
        <p:grpSpPr>
          <a:xfrm>
            <a:off x="5132388" y="1883779"/>
            <a:ext cx="4277426" cy="0"/>
            <a:chOff x="488948" y="1883779"/>
            <a:chExt cx="4277426" cy="0"/>
          </a:xfrm>
        </p:grpSpPr>
        <p:cxnSp>
          <p:nvCxnSpPr>
            <p:cNvPr id="30" name="직선 연결선 29">
              <a:extLst>
                <a:ext uri="{FF2B5EF4-FFF2-40B4-BE49-F238E27FC236}">
                  <a16:creationId xmlns:a16="http://schemas.microsoft.com/office/drawing/2014/main" id="{50ED7650-2C6A-06DD-317A-8EBEC4AA33BF}"/>
                </a:ext>
              </a:extLst>
            </p:cNvPr>
            <p:cNvCxnSpPr>
              <a:cxnSpLocks/>
            </p:cNvCxnSpPr>
            <p:nvPr/>
          </p:nvCxnSpPr>
          <p:spPr>
            <a:xfrm>
              <a:off x="488948" y="1883779"/>
              <a:ext cx="4277426" cy="0"/>
            </a:xfrm>
            <a:prstGeom prst="line">
              <a:avLst/>
            </a:prstGeom>
            <a:ln w="28575">
              <a:solidFill>
                <a:srgbClr val="99E3FB"/>
              </a:solidFill>
            </a:ln>
          </p:spPr>
          <p:style>
            <a:lnRef idx="1">
              <a:schemeClr val="accent1"/>
            </a:lnRef>
            <a:fillRef idx="0">
              <a:schemeClr val="accent1"/>
            </a:fillRef>
            <a:effectRef idx="0">
              <a:schemeClr val="accent1"/>
            </a:effectRef>
            <a:fontRef idx="minor">
              <a:schemeClr val="tx1"/>
            </a:fontRef>
          </p:style>
        </p:cxnSp>
        <p:cxnSp>
          <p:nvCxnSpPr>
            <p:cNvPr id="32" name="직선 연결선 31">
              <a:extLst>
                <a:ext uri="{FF2B5EF4-FFF2-40B4-BE49-F238E27FC236}">
                  <a16:creationId xmlns:a16="http://schemas.microsoft.com/office/drawing/2014/main" id="{06385B6A-DD69-54A1-AFA5-FF634273E16E}"/>
                </a:ext>
              </a:extLst>
            </p:cNvPr>
            <p:cNvCxnSpPr>
              <a:cxnSpLocks/>
            </p:cNvCxnSpPr>
            <p:nvPr/>
          </p:nvCxnSpPr>
          <p:spPr>
            <a:xfrm>
              <a:off x="488948" y="1883779"/>
              <a:ext cx="1053722" cy="0"/>
            </a:xfrm>
            <a:prstGeom prst="line">
              <a:avLst/>
            </a:prstGeom>
            <a:ln w="28575">
              <a:solidFill>
                <a:srgbClr val="00A4F6"/>
              </a:solidFill>
            </a:ln>
          </p:spPr>
          <p:style>
            <a:lnRef idx="1">
              <a:schemeClr val="accent1"/>
            </a:lnRef>
            <a:fillRef idx="0">
              <a:schemeClr val="accent1"/>
            </a:fillRef>
            <a:effectRef idx="0">
              <a:schemeClr val="accent1"/>
            </a:effectRef>
            <a:fontRef idx="minor">
              <a:schemeClr val="tx1"/>
            </a:fontRef>
          </p:style>
        </p:cxnSp>
      </p:grpSp>
      <p:sp>
        <p:nvSpPr>
          <p:cNvPr id="35" name="사각형: 둥근 모서리 34">
            <a:extLst>
              <a:ext uri="{FF2B5EF4-FFF2-40B4-BE49-F238E27FC236}">
                <a16:creationId xmlns:a16="http://schemas.microsoft.com/office/drawing/2014/main" id="{30BBC58E-42E9-F0E9-DCAA-74EC7BA5EE9E}"/>
              </a:ext>
            </a:extLst>
          </p:cNvPr>
          <p:cNvSpPr/>
          <p:nvPr/>
        </p:nvSpPr>
        <p:spPr>
          <a:xfrm>
            <a:off x="5132388" y="3627722"/>
            <a:ext cx="1270331" cy="255468"/>
          </a:xfrm>
          <a:prstGeom prst="roundRect">
            <a:avLst/>
          </a:prstGeom>
          <a:noFill/>
          <a:ln>
            <a:noFill/>
          </a:ln>
        </p:spPr>
        <p:style>
          <a:lnRef idx="0">
            <a:scrgbClr r="0" g="0" b="0"/>
          </a:lnRef>
          <a:fillRef idx="0">
            <a:scrgbClr r="0" g="0" b="0"/>
          </a:fillRef>
          <a:effectRef idx="0">
            <a:scrgbClr r="0" g="0" b="0"/>
          </a:effectRef>
          <a:fontRef idx="minor">
            <a:schemeClr val="lt1"/>
          </a:fontRef>
        </p:style>
        <p:txBody>
          <a:bodyPr rtlCol="0" anchor="ctr"/>
          <a:lstStyle/>
          <a:p>
            <a:pPr fontAlgn="ctr" latinLnBrk="1"/>
            <a:r>
              <a:rPr lang="ko-KR" altLang="en-US" sz="1100" b="1" dirty="0">
                <a:ln>
                  <a:solidFill>
                    <a:srgbClr val="1758E3">
                      <a:alpha val="0"/>
                    </a:srgbClr>
                  </a:solidFill>
                </a:ln>
                <a:solidFill>
                  <a:srgbClr val="00A4F6"/>
                </a:solidFill>
                <a:latin typeface="+mj-ea"/>
                <a:ea typeface="+mj-ea"/>
              </a:rPr>
              <a:t>아웃소싱</a:t>
            </a:r>
            <a:endParaRPr lang="ko-KR" altLang="ko-KR" sz="1100" b="1" dirty="0">
              <a:ln>
                <a:solidFill>
                  <a:srgbClr val="1758E3">
                    <a:alpha val="0"/>
                  </a:srgbClr>
                </a:solidFill>
              </a:ln>
              <a:solidFill>
                <a:srgbClr val="00A4F6"/>
              </a:solidFill>
              <a:latin typeface="+mj-ea"/>
              <a:ea typeface="+mj-ea"/>
            </a:endParaRPr>
          </a:p>
        </p:txBody>
      </p:sp>
      <p:grpSp>
        <p:nvGrpSpPr>
          <p:cNvPr id="36" name="그룹 35">
            <a:extLst>
              <a:ext uri="{FF2B5EF4-FFF2-40B4-BE49-F238E27FC236}">
                <a16:creationId xmlns:a16="http://schemas.microsoft.com/office/drawing/2014/main" id="{9A6F869E-952C-2621-2EB4-FACB05D00CB5}"/>
              </a:ext>
            </a:extLst>
          </p:cNvPr>
          <p:cNvGrpSpPr/>
          <p:nvPr/>
        </p:nvGrpSpPr>
        <p:grpSpPr>
          <a:xfrm>
            <a:off x="5132388" y="3883190"/>
            <a:ext cx="4277426" cy="0"/>
            <a:chOff x="488948" y="1883779"/>
            <a:chExt cx="4277426" cy="0"/>
          </a:xfrm>
        </p:grpSpPr>
        <p:cxnSp>
          <p:nvCxnSpPr>
            <p:cNvPr id="37" name="직선 연결선 36">
              <a:extLst>
                <a:ext uri="{FF2B5EF4-FFF2-40B4-BE49-F238E27FC236}">
                  <a16:creationId xmlns:a16="http://schemas.microsoft.com/office/drawing/2014/main" id="{5C8AEEC3-558E-E199-1BD6-A0276902E5CC}"/>
                </a:ext>
              </a:extLst>
            </p:cNvPr>
            <p:cNvCxnSpPr>
              <a:cxnSpLocks/>
            </p:cNvCxnSpPr>
            <p:nvPr/>
          </p:nvCxnSpPr>
          <p:spPr>
            <a:xfrm>
              <a:off x="488948" y="1883779"/>
              <a:ext cx="4277426" cy="0"/>
            </a:xfrm>
            <a:prstGeom prst="line">
              <a:avLst/>
            </a:prstGeom>
            <a:ln w="28575">
              <a:solidFill>
                <a:srgbClr val="99E3FB"/>
              </a:solidFill>
            </a:ln>
          </p:spPr>
          <p:style>
            <a:lnRef idx="1">
              <a:schemeClr val="accent1"/>
            </a:lnRef>
            <a:fillRef idx="0">
              <a:schemeClr val="accent1"/>
            </a:fillRef>
            <a:effectRef idx="0">
              <a:schemeClr val="accent1"/>
            </a:effectRef>
            <a:fontRef idx="minor">
              <a:schemeClr val="tx1"/>
            </a:fontRef>
          </p:style>
        </p:cxnSp>
        <p:cxnSp>
          <p:nvCxnSpPr>
            <p:cNvPr id="38" name="직선 연결선 37">
              <a:extLst>
                <a:ext uri="{FF2B5EF4-FFF2-40B4-BE49-F238E27FC236}">
                  <a16:creationId xmlns:a16="http://schemas.microsoft.com/office/drawing/2014/main" id="{2B066A02-0178-DD4F-4225-02B89C4EBAA4}"/>
                </a:ext>
              </a:extLst>
            </p:cNvPr>
            <p:cNvCxnSpPr>
              <a:cxnSpLocks/>
            </p:cNvCxnSpPr>
            <p:nvPr/>
          </p:nvCxnSpPr>
          <p:spPr>
            <a:xfrm>
              <a:off x="488948" y="1883779"/>
              <a:ext cx="1053722" cy="0"/>
            </a:xfrm>
            <a:prstGeom prst="line">
              <a:avLst/>
            </a:prstGeom>
            <a:ln w="28575">
              <a:solidFill>
                <a:srgbClr val="00A4F6"/>
              </a:solidFill>
            </a:ln>
          </p:spPr>
          <p:style>
            <a:lnRef idx="1">
              <a:schemeClr val="accent1"/>
            </a:lnRef>
            <a:fillRef idx="0">
              <a:schemeClr val="accent1"/>
            </a:fillRef>
            <a:effectRef idx="0">
              <a:schemeClr val="accent1"/>
            </a:effectRef>
            <a:fontRef idx="minor">
              <a:schemeClr val="tx1"/>
            </a:fontRef>
          </p:style>
        </p:cxnSp>
      </p:grpSp>
      <p:grpSp>
        <p:nvGrpSpPr>
          <p:cNvPr id="8" name="그룹 7">
            <a:extLst>
              <a:ext uri="{FF2B5EF4-FFF2-40B4-BE49-F238E27FC236}">
                <a16:creationId xmlns:a16="http://schemas.microsoft.com/office/drawing/2014/main" id="{D092B808-D4E3-2A3C-3BE6-BA39D0E71D69}"/>
              </a:ext>
            </a:extLst>
          </p:cNvPr>
          <p:cNvGrpSpPr/>
          <p:nvPr/>
        </p:nvGrpSpPr>
        <p:grpSpPr>
          <a:xfrm>
            <a:off x="488948" y="1628311"/>
            <a:ext cx="4277426" cy="2579002"/>
            <a:chOff x="5132388" y="1628311"/>
            <a:chExt cx="4277426" cy="2579002"/>
          </a:xfrm>
        </p:grpSpPr>
        <p:sp>
          <p:nvSpPr>
            <p:cNvPr id="9" name="Rectangle 54">
              <a:extLst>
                <a:ext uri="{FF2B5EF4-FFF2-40B4-BE49-F238E27FC236}">
                  <a16:creationId xmlns:a16="http://schemas.microsoft.com/office/drawing/2014/main" id="{1BF91F89-4B87-728A-7341-AF1DCDCF4E6F}"/>
                </a:ext>
              </a:extLst>
            </p:cNvPr>
            <p:cNvSpPr>
              <a:spLocks noChangeArrowheads="1"/>
            </p:cNvSpPr>
            <p:nvPr/>
          </p:nvSpPr>
          <p:spPr bwMode="auto">
            <a:xfrm>
              <a:off x="5219120" y="1916956"/>
              <a:ext cx="4150800" cy="2290357"/>
            </a:xfrm>
            <a:prstGeom prst="rect">
              <a:avLst/>
            </a:prstGeom>
            <a:noFill/>
            <a:ln w="6350" algn="ctr">
              <a:noFill/>
              <a:miter lim="800000"/>
              <a:headEnd/>
              <a:tailEnd/>
            </a:ln>
            <a:effectLst/>
          </p:spPr>
          <p:txBody>
            <a:bodyPr wrap="square" lIns="36000" tIns="72000" rIns="36000" bIns="3600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08000" indent="-108000" algn="just" fontAlgn="base">
                <a:lnSpc>
                  <a:spcPct val="120000"/>
                </a:lnSpc>
                <a:spcBef>
                  <a:spcPts val="600"/>
                </a:spcBef>
                <a:buSzPct val="100000"/>
                <a:buFont typeface="Arial" panose="020B0604020202020204" pitchFamily="34" charset="0"/>
                <a:buChar char="•"/>
                <a:defRPr/>
              </a:pPr>
              <a:r>
                <a:rPr lang="ko-KR" altLang="en-US"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 보험사의 다음 내용과 관련된 사항은 </a:t>
              </a:r>
              <a:r>
                <a:rPr lang="en-US" altLang="ko-KR"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OJK</a:t>
              </a:r>
              <a:r>
                <a:rPr lang="ko-KR" altLang="en-US"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의 승인을 필요로 함</a:t>
              </a:r>
              <a:endParaRPr lang="en-US" altLang="ko-KR"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endParaRPr>
            </a:p>
            <a:p>
              <a:pPr marL="179388" indent="-179388" algn="just" fontAlgn="base">
                <a:lnSpc>
                  <a:spcPct val="120000"/>
                </a:lnSpc>
                <a:spcBef>
                  <a:spcPts val="600"/>
                </a:spcBef>
                <a:buSzPct val="100000"/>
                <a:buFont typeface="+mj-ea"/>
                <a:buAutoNum type="circleNumDbPlain"/>
                <a:defRPr/>
              </a:pPr>
              <a:r>
                <a:rPr lang="ko-KR" altLang="en-US"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보험사의 주식 양도</a:t>
              </a:r>
              <a:endParaRPr lang="en-US" altLang="ko-KR"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endParaRPr>
            </a:p>
            <a:p>
              <a:pPr marL="179388" indent="-179388" algn="just" fontAlgn="base">
                <a:lnSpc>
                  <a:spcPct val="120000"/>
                </a:lnSpc>
                <a:spcBef>
                  <a:spcPts val="600"/>
                </a:spcBef>
                <a:buSzPct val="100000"/>
                <a:buFont typeface="+mj-ea"/>
                <a:buAutoNum type="circleNumDbPlain"/>
                <a:defRPr/>
              </a:pPr>
              <a:r>
                <a:rPr lang="ko-KR" altLang="en-US"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지배주주</a:t>
              </a:r>
              <a:r>
                <a:rPr lang="en-US" altLang="ko-KR"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(Controlling Shareholders), </a:t>
              </a:r>
              <a:r>
                <a:rPr lang="ko-KR" altLang="en-US"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주요 의사결정자</a:t>
              </a:r>
              <a:r>
                <a:rPr lang="en-US" altLang="ko-KR"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(Controller), </a:t>
              </a:r>
              <a:r>
                <a:rPr lang="ko-KR" altLang="en-US"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이사회</a:t>
              </a:r>
              <a:r>
                <a:rPr lang="en-US" altLang="ko-KR"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(Board of Directors), </a:t>
              </a:r>
              <a:r>
                <a:rPr lang="ko-KR" altLang="en-US"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감사위원회</a:t>
              </a:r>
              <a:r>
                <a:rPr lang="en-US" altLang="ko-KR"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(Board of Commissioners), </a:t>
              </a:r>
              <a:r>
                <a:rPr lang="ko-KR" altLang="en-US" sz="950" dirty="0" err="1">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샤리아</a:t>
              </a:r>
              <a:r>
                <a:rPr lang="ko-KR" altLang="en-US"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 감독 이사회</a:t>
              </a:r>
              <a:r>
                <a:rPr lang="en-US" altLang="ko-KR"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(Sharia Supervisory Board), </a:t>
              </a:r>
              <a:r>
                <a:rPr lang="ko-KR" altLang="en-US"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내부 감사인</a:t>
              </a:r>
              <a:r>
                <a:rPr lang="en-US" altLang="ko-KR"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(Internal Auditor)</a:t>
              </a:r>
              <a:r>
                <a:rPr lang="ko-KR" altLang="en-US"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 및 </a:t>
              </a:r>
              <a:r>
                <a:rPr lang="ko-KR" altLang="en-US" sz="950" dirty="0" err="1">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보험계리사</a:t>
              </a:r>
              <a:r>
                <a:rPr lang="en-US" altLang="ko-KR"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(Actuaries)</a:t>
              </a:r>
              <a:r>
                <a:rPr lang="ko-KR" altLang="en-US"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 임명</a:t>
              </a:r>
              <a:r>
                <a:rPr lang="en-US" altLang="ko-KR"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a:t>
              </a:r>
              <a:r>
                <a:rPr lang="ko-KR" altLang="en-US"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선임과 관련된 사항</a:t>
              </a:r>
              <a:endParaRPr lang="en-US" altLang="ko-KR"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endParaRPr>
            </a:p>
            <a:p>
              <a:pPr marL="265113" indent="-173038" algn="just" fontAlgn="base">
                <a:lnSpc>
                  <a:spcPct val="120000"/>
                </a:lnSpc>
                <a:spcBef>
                  <a:spcPts val="600"/>
                </a:spcBef>
                <a:buSzPct val="100000"/>
                <a:buFontTx/>
                <a:buChar char="-"/>
                <a:defRPr/>
              </a:pPr>
              <a:r>
                <a:rPr lang="ko-KR" altLang="en-US"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지배주주</a:t>
              </a:r>
              <a:r>
                <a:rPr lang="en-US" altLang="ko-KR"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a:t>
              </a:r>
              <a:r>
                <a:rPr lang="ko-KR" altLang="en-US"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 회사에 대한 지분 </a:t>
              </a:r>
              <a:r>
                <a:rPr lang="en-US" altLang="ko-KR"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25% </a:t>
              </a:r>
              <a:r>
                <a:rPr lang="ko-KR" altLang="en-US"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이상을 보유하고 있거나</a:t>
              </a:r>
              <a:r>
                <a:rPr lang="en-US" altLang="ko-KR"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a:t>
              </a:r>
              <a:r>
                <a:rPr lang="ko-KR" altLang="en-US"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 </a:t>
              </a:r>
              <a:r>
                <a:rPr lang="en-US" altLang="ko-KR"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25% </a:t>
              </a:r>
              <a:r>
                <a:rPr lang="ko-KR" altLang="en-US"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미만을 보유하고 있지만 회사에 직접적 또는 간접적인 지배력이 입증될 수 있는 주주</a:t>
              </a:r>
              <a:r>
                <a:rPr lang="en-US" altLang="ko-KR"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a:t>
              </a:r>
              <a:r>
                <a:rPr lang="ko-KR" altLang="en-US"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법인</a:t>
              </a:r>
              <a:r>
                <a:rPr lang="en-US" altLang="ko-KR"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 </a:t>
              </a:r>
              <a:r>
                <a:rPr lang="ko-KR" altLang="en-US"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개인 또는 사업체</a:t>
              </a:r>
              <a:r>
                <a:rPr lang="en-US" altLang="ko-KR"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a:t>
              </a:r>
            </a:p>
            <a:p>
              <a:pPr marL="265113" indent="-173038" algn="just" fontAlgn="base">
                <a:lnSpc>
                  <a:spcPct val="120000"/>
                </a:lnSpc>
                <a:spcBef>
                  <a:spcPts val="600"/>
                </a:spcBef>
                <a:buSzPct val="100000"/>
                <a:buFontTx/>
                <a:buChar char="-"/>
                <a:defRPr/>
              </a:pPr>
              <a:r>
                <a:rPr lang="ko-KR" altLang="en-US"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주요 의사결정자</a:t>
              </a:r>
              <a:r>
                <a:rPr lang="en-US" altLang="ko-KR"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 </a:t>
              </a:r>
              <a:r>
                <a:rPr lang="ko-KR" altLang="en-US"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직접 또는 간접적으로 이사회 구성원을 지명할 수 있는 권한을 가지거나 이사회 의사결정에 영향을 미칠 수 있는 당사자</a:t>
              </a:r>
              <a:endParaRPr lang="en-US" altLang="ko-KR"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endParaRPr>
            </a:p>
          </p:txBody>
        </p:sp>
        <p:sp>
          <p:nvSpPr>
            <p:cNvPr id="11" name="사각형: 둥근 모서리 10">
              <a:extLst>
                <a:ext uri="{FF2B5EF4-FFF2-40B4-BE49-F238E27FC236}">
                  <a16:creationId xmlns:a16="http://schemas.microsoft.com/office/drawing/2014/main" id="{E0A926FB-59EF-E2C7-DB64-A0CF8521EB77}"/>
                </a:ext>
              </a:extLst>
            </p:cNvPr>
            <p:cNvSpPr/>
            <p:nvPr/>
          </p:nvSpPr>
          <p:spPr>
            <a:xfrm>
              <a:off x="5132388" y="1628311"/>
              <a:ext cx="1270331" cy="255468"/>
            </a:xfrm>
            <a:prstGeom prst="roundRect">
              <a:avLst/>
            </a:prstGeom>
            <a:noFill/>
            <a:ln>
              <a:noFill/>
            </a:ln>
          </p:spPr>
          <p:style>
            <a:lnRef idx="0">
              <a:scrgbClr r="0" g="0" b="0"/>
            </a:lnRef>
            <a:fillRef idx="0">
              <a:scrgbClr r="0" g="0" b="0"/>
            </a:fillRef>
            <a:effectRef idx="0">
              <a:scrgbClr r="0" g="0" b="0"/>
            </a:effectRef>
            <a:fontRef idx="minor">
              <a:schemeClr val="lt1"/>
            </a:fontRef>
          </p:style>
          <p:txBody>
            <a:bodyPr rtlCol="0" anchor="ctr"/>
            <a:lstStyle/>
            <a:p>
              <a:pPr fontAlgn="ctr" latinLnBrk="1"/>
              <a:r>
                <a:rPr lang="ko-KR" altLang="en-US" sz="1100" b="1" dirty="0">
                  <a:ln>
                    <a:solidFill>
                      <a:srgbClr val="1758E3">
                        <a:alpha val="0"/>
                      </a:srgbClr>
                    </a:solidFill>
                  </a:ln>
                  <a:solidFill>
                    <a:srgbClr val="00A4F6"/>
                  </a:solidFill>
                  <a:latin typeface="+mj-ea"/>
                  <a:ea typeface="+mj-ea"/>
                </a:rPr>
                <a:t>기업 지배구조</a:t>
              </a:r>
              <a:endParaRPr lang="ko-KR" altLang="ko-KR" sz="1100" b="1" dirty="0">
                <a:ln>
                  <a:solidFill>
                    <a:srgbClr val="1758E3">
                      <a:alpha val="0"/>
                    </a:srgbClr>
                  </a:solidFill>
                </a:ln>
                <a:solidFill>
                  <a:srgbClr val="00A4F6"/>
                </a:solidFill>
                <a:latin typeface="+mj-ea"/>
                <a:ea typeface="+mj-ea"/>
              </a:endParaRPr>
            </a:p>
          </p:txBody>
        </p:sp>
        <p:grpSp>
          <p:nvGrpSpPr>
            <p:cNvPr id="12" name="그룹 11">
              <a:extLst>
                <a:ext uri="{FF2B5EF4-FFF2-40B4-BE49-F238E27FC236}">
                  <a16:creationId xmlns:a16="http://schemas.microsoft.com/office/drawing/2014/main" id="{1AD66937-DD86-ABFD-86D5-9A0792A60CAA}"/>
                </a:ext>
              </a:extLst>
            </p:cNvPr>
            <p:cNvGrpSpPr/>
            <p:nvPr/>
          </p:nvGrpSpPr>
          <p:grpSpPr>
            <a:xfrm>
              <a:off x="5132388" y="1883779"/>
              <a:ext cx="4277426" cy="0"/>
              <a:chOff x="488948" y="1883779"/>
              <a:chExt cx="4277426" cy="0"/>
            </a:xfrm>
          </p:grpSpPr>
          <p:cxnSp>
            <p:nvCxnSpPr>
              <p:cNvPr id="13" name="직선 연결선 12">
                <a:extLst>
                  <a:ext uri="{FF2B5EF4-FFF2-40B4-BE49-F238E27FC236}">
                    <a16:creationId xmlns:a16="http://schemas.microsoft.com/office/drawing/2014/main" id="{FCFF6563-212A-D302-BB74-D3F5D361ACA7}"/>
                  </a:ext>
                </a:extLst>
              </p:cNvPr>
              <p:cNvCxnSpPr>
                <a:cxnSpLocks/>
              </p:cNvCxnSpPr>
              <p:nvPr/>
            </p:nvCxnSpPr>
            <p:spPr>
              <a:xfrm>
                <a:off x="488948" y="1883779"/>
                <a:ext cx="4277426" cy="0"/>
              </a:xfrm>
              <a:prstGeom prst="line">
                <a:avLst/>
              </a:prstGeom>
              <a:ln w="28575">
                <a:solidFill>
                  <a:srgbClr val="99E3FB"/>
                </a:solidFill>
              </a:ln>
            </p:spPr>
            <p:style>
              <a:lnRef idx="1">
                <a:schemeClr val="accent1"/>
              </a:lnRef>
              <a:fillRef idx="0">
                <a:schemeClr val="accent1"/>
              </a:fillRef>
              <a:effectRef idx="0">
                <a:schemeClr val="accent1"/>
              </a:effectRef>
              <a:fontRef idx="minor">
                <a:schemeClr val="tx1"/>
              </a:fontRef>
            </p:style>
          </p:cxnSp>
          <p:cxnSp>
            <p:nvCxnSpPr>
              <p:cNvPr id="14" name="직선 연결선 13">
                <a:extLst>
                  <a:ext uri="{FF2B5EF4-FFF2-40B4-BE49-F238E27FC236}">
                    <a16:creationId xmlns:a16="http://schemas.microsoft.com/office/drawing/2014/main" id="{18CEEACE-88B6-AD58-31BC-0B4FEB646BFB}"/>
                  </a:ext>
                </a:extLst>
              </p:cNvPr>
              <p:cNvCxnSpPr>
                <a:cxnSpLocks/>
              </p:cNvCxnSpPr>
              <p:nvPr/>
            </p:nvCxnSpPr>
            <p:spPr>
              <a:xfrm>
                <a:off x="488948" y="1883779"/>
                <a:ext cx="1053722" cy="0"/>
              </a:xfrm>
              <a:prstGeom prst="line">
                <a:avLst/>
              </a:prstGeom>
              <a:ln w="28575">
                <a:solidFill>
                  <a:srgbClr val="00A4F6"/>
                </a:solidFill>
              </a:ln>
            </p:spPr>
            <p:style>
              <a:lnRef idx="1">
                <a:schemeClr val="accent1"/>
              </a:lnRef>
              <a:fillRef idx="0">
                <a:schemeClr val="accent1"/>
              </a:fillRef>
              <a:effectRef idx="0">
                <a:schemeClr val="accent1"/>
              </a:effectRef>
              <a:fontRef idx="minor">
                <a:schemeClr val="tx1"/>
              </a:fontRef>
            </p:style>
          </p:cxnSp>
        </p:grpSp>
      </p:grpSp>
      <p:grpSp>
        <p:nvGrpSpPr>
          <p:cNvPr id="15" name="그룹 14">
            <a:extLst>
              <a:ext uri="{FF2B5EF4-FFF2-40B4-BE49-F238E27FC236}">
                <a16:creationId xmlns:a16="http://schemas.microsoft.com/office/drawing/2014/main" id="{4841B975-01D4-82E9-4FC1-EDC2C677915F}"/>
              </a:ext>
            </a:extLst>
          </p:cNvPr>
          <p:cNvGrpSpPr/>
          <p:nvPr/>
        </p:nvGrpSpPr>
        <p:grpSpPr>
          <a:xfrm>
            <a:off x="488948" y="4339353"/>
            <a:ext cx="4277426" cy="1391794"/>
            <a:chOff x="5132388" y="4338234"/>
            <a:chExt cx="4277426" cy="1391794"/>
          </a:xfrm>
        </p:grpSpPr>
        <p:sp>
          <p:nvSpPr>
            <p:cNvPr id="31" name="Rectangle 54">
              <a:extLst>
                <a:ext uri="{FF2B5EF4-FFF2-40B4-BE49-F238E27FC236}">
                  <a16:creationId xmlns:a16="http://schemas.microsoft.com/office/drawing/2014/main" id="{937D2D7F-DE71-80B3-4E01-CA739FCBEB56}"/>
                </a:ext>
              </a:extLst>
            </p:cNvPr>
            <p:cNvSpPr>
              <a:spLocks noChangeArrowheads="1"/>
            </p:cNvSpPr>
            <p:nvPr/>
          </p:nvSpPr>
          <p:spPr bwMode="auto">
            <a:xfrm>
              <a:off x="5237972" y="4627688"/>
              <a:ext cx="4150800" cy="1102340"/>
            </a:xfrm>
            <a:prstGeom prst="rect">
              <a:avLst/>
            </a:prstGeom>
            <a:noFill/>
            <a:ln w="3175" algn="ctr">
              <a:noFill/>
              <a:miter lim="800000"/>
              <a:headEnd/>
              <a:tailEnd/>
            </a:ln>
            <a:effectLst/>
          </p:spPr>
          <p:txBody>
            <a:bodyPr wrap="square" lIns="36000" tIns="72000" rIns="36000" bIns="3600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08000" indent="-108000" algn="just" fontAlgn="base">
                <a:lnSpc>
                  <a:spcPct val="120000"/>
                </a:lnSpc>
                <a:spcBef>
                  <a:spcPts val="600"/>
                </a:spcBef>
                <a:buSzPct val="100000"/>
                <a:buFont typeface="Arial" panose="020B0604020202020204" pitchFamily="34" charset="0"/>
                <a:buChar char="•"/>
                <a:defRPr/>
              </a:pPr>
              <a:r>
                <a:rPr lang="ko-KR" altLang="en-US"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고려해야 할 리스크 요인에는 신용 리스크</a:t>
              </a:r>
              <a:r>
                <a:rPr lang="en-US" altLang="ko-KR"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 </a:t>
              </a:r>
              <a:r>
                <a:rPr lang="ko-KR" altLang="en-US"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유동성 리스크</a:t>
              </a:r>
              <a:r>
                <a:rPr lang="en-US" altLang="ko-KR"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 </a:t>
              </a:r>
              <a:r>
                <a:rPr lang="ko-KR" altLang="en-US"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시장 리스크</a:t>
              </a:r>
              <a:r>
                <a:rPr lang="en-US" altLang="ko-KR"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 </a:t>
              </a:r>
              <a:r>
                <a:rPr lang="ko-KR" altLang="en-US"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보험 리스크 및 운영 리스크를 포함</a:t>
              </a:r>
              <a:endParaRPr lang="en-US" altLang="ko-KR"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endParaRPr>
            </a:p>
            <a:p>
              <a:pPr marL="265113" indent="-173038" algn="just" fontAlgn="base">
                <a:lnSpc>
                  <a:spcPct val="120000"/>
                </a:lnSpc>
                <a:spcBef>
                  <a:spcPts val="600"/>
                </a:spcBef>
                <a:buSzPct val="100000"/>
                <a:buFontTx/>
                <a:buChar char="-"/>
                <a:defRPr/>
              </a:pPr>
              <a:r>
                <a:rPr lang="en-US" altLang="ko-KR"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2016</a:t>
              </a:r>
              <a:r>
                <a:rPr lang="ko-KR" altLang="en-US"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년 </a:t>
              </a:r>
              <a:r>
                <a:rPr lang="en-US" altLang="ko-KR"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12</a:t>
              </a:r>
              <a:r>
                <a:rPr lang="ko-KR" altLang="en-US"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월 말 제정된 보험사 및 재보험사 재무 건전성에 관한 </a:t>
              </a:r>
              <a:r>
                <a:rPr lang="en-US" altLang="ko-KR"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OJK </a:t>
              </a:r>
              <a:r>
                <a:rPr lang="ko-KR" altLang="en-US"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규정 </a:t>
              </a:r>
              <a:r>
                <a:rPr lang="en-US" altLang="ko-KR"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No. 71/ POJK.05/2016</a:t>
              </a:r>
              <a:r>
                <a:rPr lang="ko-KR" altLang="en-US"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에 근거</a:t>
              </a:r>
            </a:p>
            <a:p>
              <a:pPr marL="265113" indent="-173038" algn="just" fontAlgn="base">
                <a:lnSpc>
                  <a:spcPct val="120000"/>
                </a:lnSpc>
                <a:spcBef>
                  <a:spcPts val="600"/>
                </a:spcBef>
                <a:buSzPct val="100000"/>
                <a:buFontTx/>
                <a:buChar char="-"/>
                <a:defRPr/>
              </a:pPr>
              <a:endParaRPr lang="en-US" altLang="ko-KR"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endParaRPr>
            </a:p>
          </p:txBody>
        </p:sp>
        <p:sp>
          <p:nvSpPr>
            <p:cNvPr id="33" name="사각형: 둥근 모서리 32">
              <a:extLst>
                <a:ext uri="{FF2B5EF4-FFF2-40B4-BE49-F238E27FC236}">
                  <a16:creationId xmlns:a16="http://schemas.microsoft.com/office/drawing/2014/main" id="{1861D343-AEE8-17E3-9E07-2A490D526B8D}"/>
                </a:ext>
              </a:extLst>
            </p:cNvPr>
            <p:cNvSpPr/>
            <p:nvPr/>
          </p:nvSpPr>
          <p:spPr>
            <a:xfrm>
              <a:off x="5132388" y="4338234"/>
              <a:ext cx="1270331" cy="255468"/>
            </a:xfrm>
            <a:prstGeom prst="roundRect">
              <a:avLst/>
            </a:prstGeom>
            <a:noFill/>
            <a:ln>
              <a:noFill/>
            </a:ln>
          </p:spPr>
          <p:style>
            <a:lnRef idx="0">
              <a:scrgbClr r="0" g="0" b="0"/>
            </a:lnRef>
            <a:fillRef idx="0">
              <a:scrgbClr r="0" g="0" b="0"/>
            </a:fillRef>
            <a:effectRef idx="0">
              <a:scrgbClr r="0" g="0" b="0"/>
            </a:effectRef>
            <a:fontRef idx="minor">
              <a:schemeClr val="lt1"/>
            </a:fontRef>
          </p:style>
          <p:txBody>
            <a:bodyPr rtlCol="0" anchor="ctr"/>
            <a:lstStyle/>
            <a:p>
              <a:pPr fontAlgn="ctr" latinLnBrk="1"/>
              <a:r>
                <a:rPr lang="ko-KR" altLang="en-US" sz="1100" b="1" dirty="0">
                  <a:ln>
                    <a:solidFill>
                      <a:srgbClr val="1758E3">
                        <a:alpha val="0"/>
                      </a:srgbClr>
                    </a:solidFill>
                  </a:ln>
                  <a:solidFill>
                    <a:srgbClr val="00A4F6"/>
                  </a:solidFill>
                  <a:latin typeface="+mj-ea"/>
                  <a:ea typeface="+mj-ea"/>
                </a:rPr>
                <a:t>지금 여력 관리</a:t>
              </a:r>
              <a:endParaRPr lang="ko-KR" altLang="ko-KR" sz="1100" b="1" dirty="0">
                <a:ln>
                  <a:solidFill>
                    <a:srgbClr val="1758E3">
                      <a:alpha val="0"/>
                    </a:srgbClr>
                  </a:solidFill>
                </a:ln>
                <a:solidFill>
                  <a:srgbClr val="00A4F6"/>
                </a:solidFill>
                <a:latin typeface="+mj-ea"/>
                <a:ea typeface="+mj-ea"/>
              </a:endParaRPr>
            </a:p>
          </p:txBody>
        </p:sp>
        <p:grpSp>
          <p:nvGrpSpPr>
            <p:cNvPr id="34" name="그룹 33">
              <a:extLst>
                <a:ext uri="{FF2B5EF4-FFF2-40B4-BE49-F238E27FC236}">
                  <a16:creationId xmlns:a16="http://schemas.microsoft.com/office/drawing/2014/main" id="{DB161D0A-6BB9-356F-DC33-F20D73A9A711}"/>
                </a:ext>
              </a:extLst>
            </p:cNvPr>
            <p:cNvGrpSpPr/>
            <p:nvPr/>
          </p:nvGrpSpPr>
          <p:grpSpPr>
            <a:xfrm>
              <a:off x="5132388" y="4593702"/>
              <a:ext cx="4277426" cy="0"/>
              <a:chOff x="488948" y="1883779"/>
              <a:chExt cx="4277426" cy="0"/>
            </a:xfrm>
          </p:grpSpPr>
          <p:cxnSp>
            <p:nvCxnSpPr>
              <p:cNvPr id="39" name="직선 연결선 38">
                <a:extLst>
                  <a:ext uri="{FF2B5EF4-FFF2-40B4-BE49-F238E27FC236}">
                    <a16:creationId xmlns:a16="http://schemas.microsoft.com/office/drawing/2014/main" id="{44D70560-457A-B447-7026-4F9668C59379}"/>
                  </a:ext>
                </a:extLst>
              </p:cNvPr>
              <p:cNvCxnSpPr>
                <a:cxnSpLocks/>
              </p:cNvCxnSpPr>
              <p:nvPr/>
            </p:nvCxnSpPr>
            <p:spPr>
              <a:xfrm>
                <a:off x="488948" y="1883779"/>
                <a:ext cx="4277426" cy="0"/>
              </a:xfrm>
              <a:prstGeom prst="line">
                <a:avLst/>
              </a:prstGeom>
              <a:ln w="28575">
                <a:solidFill>
                  <a:srgbClr val="99E3FB"/>
                </a:solidFill>
              </a:ln>
            </p:spPr>
            <p:style>
              <a:lnRef idx="1">
                <a:schemeClr val="accent1"/>
              </a:lnRef>
              <a:fillRef idx="0">
                <a:schemeClr val="accent1"/>
              </a:fillRef>
              <a:effectRef idx="0">
                <a:schemeClr val="accent1"/>
              </a:effectRef>
              <a:fontRef idx="minor">
                <a:schemeClr val="tx1"/>
              </a:fontRef>
            </p:style>
          </p:cxnSp>
          <p:cxnSp>
            <p:nvCxnSpPr>
              <p:cNvPr id="40" name="직선 연결선 39">
                <a:extLst>
                  <a:ext uri="{FF2B5EF4-FFF2-40B4-BE49-F238E27FC236}">
                    <a16:creationId xmlns:a16="http://schemas.microsoft.com/office/drawing/2014/main" id="{91FF4D53-BF5C-653F-38D3-D04F4AD5E42C}"/>
                  </a:ext>
                </a:extLst>
              </p:cNvPr>
              <p:cNvCxnSpPr>
                <a:cxnSpLocks/>
              </p:cNvCxnSpPr>
              <p:nvPr/>
            </p:nvCxnSpPr>
            <p:spPr>
              <a:xfrm>
                <a:off x="488948" y="1883779"/>
                <a:ext cx="1053722" cy="0"/>
              </a:xfrm>
              <a:prstGeom prst="line">
                <a:avLst/>
              </a:prstGeom>
              <a:ln w="28575">
                <a:solidFill>
                  <a:srgbClr val="00A4F6"/>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24869883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859AF789-79B7-40EF-8423-1ABFC633B0AD}"/>
              </a:ext>
            </a:extLst>
          </p:cNvPr>
          <p:cNvSpPr txBox="1">
            <a:spLocks/>
          </p:cNvSpPr>
          <p:nvPr/>
        </p:nvSpPr>
        <p:spPr>
          <a:xfrm>
            <a:off x="1050977" y="1439972"/>
            <a:ext cx="2658874" cy="722312"/>
          </a:xfrm>
          <a:prstGeom prst="rect">
            <a:avLst/>
          </a:prstGeom>
        </p:spPr>
        <p:txBody>
          <a:bodyPr vert="horz" lIns="0" tIns="0" rIns="0" bIns="0" rtlCol="0" anchor="t" anchorCtr="0">
            <a:noAutofit/>
          </a:bodyPr>
          <a:lstStyle>
            <a:lvl1pPr marL="0" indent="0" algn="l" defTabSz="914400" rtl="0" eaLnBrk="1" latinLnBrk="1" hangingPunct="1">
              <a:lnSpc>
                <a:spcPct val="80000"/>
              </a:lnSpc>
              <a:spcBef>
                <a:spcPts val="0"/>
              </a:spcBef>
              <a:spcAft>
                <a:spcPts val="600"/>
              </a:spcAft>
              <a:buFontTx/>
              <a:buNone/>
              <a:defRPr sz="6000" b="1" kern="1200">
                <a:solidFill>
                  <a:schemeClr val="tx2"/>
                </a:solidFill>
                <a:latin typeface="+mj-lt"/>
                <a:ea typeface="+mn-ea"/>
                <a:cs typeface="+mn-cs"/>
              </a:defRPr>
            </a:lvl1pPr>
            <a:lvl2pPr marL="0" indent="0" algn="l" defTabSz="914400" rtl="0" eaLnBrk="1" latinLnBrk="1" hangingPunct="1">
              <a:lnSpc>
                <a:spcPct val="100000"/>
              </a:lnSpc>
              <a:spcBef>
                <a:spcPts val="0"/>
              </a:spcBef>
              <a:spcAft>
                <a:spcPts val="600"/>
              </a:spcAft>
              <a:buFontTx/>
              <a:buNone/>
              <a:defRPr sz="900" kern="1200">
                <a:solidFill>
                  <a:schemeClr val="tx2"/>
                </a:solidFill>
                <a:latin typeface="+mj-lt"/>
                <a:ea typeface="+mn-ea"/>
                <a:cs typeface="+mn-cs"/>
              </a:defRPr>
            </a:lvl2pPr>
            <a:lvl3pPr marL="180000" indent="-180000" algn="l" defTabSz="914400" rtl="0" eaLnBrk="1" latinLnBrk="1" hangingPunct="1">
              <a:lnSpc>
                <a:spcPct val="100000"/>
              </a:lnSpc>
              <a:spcBef>
                <a:spcPts val="0"/>
              </a:spcBef>
              <a:spcAft>
                <a:spcPts val="600"/>
              </a:spcAft>
              <a:buClrTx/>
              <a:buFont typeface="Arial" panose="020B0604020202020204" pitchFamily="34" charset="0"/>
              <a:buChar char="•"/>
              <a:defRPr sz="900" kern="1200">
                <a:solidFill>
                  <a:schemeClr val="tx2"/>
                </a:solidFill>
                <a:latin typeface="+mj-lt"/>
                <a:ea typeface="+mn-ea"/>
                <a:cs typeface="+mn-cs"/>
              </a:defRPr>
            </a:lvl3pPr>
            <a:lvl4pPr marL="360000" indent="-180000" algn="l" defTabSz="914400" rtl="0" eaLnBrk="1" latinLnBrk="1" hangingPunct="1">
              <a:lnSpc>
                <a:spcPct val="100000"/>
              </a:lnSpc>
              <a:spcBef>
                <a:spcPts val="0"/>
              </a:spcBef>
              <a:spcAft>
                <a:spcPts val="600"/>
              </a:spcAft>
              <a:buClrTx/>
              <a:buFont typeface="Arial" panose="020B0604020202020204" pitchFamily="34" charset="0"/>
              <a:buChar char="-"/>
              <a:defRPr sz="900" kern="1200">
                <a:solidFill>
                  <a:schemeClr val="tx2"/>
                </a:solidFill>
                <a:latin typeface="+mj-lt"/>
                <a:ea typeface="+mn-ea"/>
                <a:cs typeface="+mn-cs"/>
              </a:defRPr>
            </a:lvl4pPr>
            <a:lvl5pPr marL="540000" indent="-180000" algn="l" defTabSz="914400" rtl="0" eaLnBrk="1" latinLnBrk="1" hangingPunct="1">
              <a:lnSpc>
                <a:spcPct val="100000"/>
              </a:lnSpc>
              <a:spcBef>
                <a:spcPts val="0"/>
              </a:spcBef>
              <a:spcAft>
                <a:spcPts val="600"/>
              </a:spcAft>
              <a:buClrTx/>
              <a:buFont typeface="Arial" panose="020B0604020202020204" pitchFamily="34" charset="0"/>
              <a:buChar char="•"/>
              <a:defRPr sz="900" kern="1200" baseline="0">
                <a:solidFill>
                  <a:schemeClr val="tx2"/>
                </a:solidFill>
                <a:latin typeface="+mj-lt"/>
                <a:ea typeface="+mn-ea"/>
                <a:cs typeface="+mn-cs"/>
              </a:defRPr>
            </a:lvl5pPr>
            <a:lvl6pPr marL="1098000" indent="-2304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6pPr>
            <a:lvl7pPr marL="1371600" indent="-2844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7pPr>
            <a:lvl8pPr marL="1645200" indent="-2286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1" hangingPunct="1">
              <a:lnSpc>
                <a:spcPct val="80000"/>
              </a:lnSpc>
              <a:spcBef>
                <a:spcPts val="0"/>
              </a:spcBef>
              <a:spcAft>
                <a:spcPts val="600"/>
              </a:spcAft>
              <a:buClrTx/>
              <a:buSzTx/>
              <a:buFontTx/>
              <a:buNone/>
              <a:tabLst/>
              <a:defRPr/>
            </a:pPr>
            <a:r>
              <a:rPr kumimoji="0" lang="en-US" sz="5400" b="1" i="0" u="none" strike="noStrike" kern="1200" cap="none" spc="0" normalizeH="0" baseline="0" noProof="0" dirty="0">
                <a:ln>
                  <a:solidFill>
                    <a:schemeClr val="accent1">
                      <a:alpha val="0"/>
                    </a:schemeClr>
                  </a:solidFill>
                </a:ln>
                <a:solidFill>
                  <a:srgbClr val="00338D"/>
                </a:solidFill>
                <a:effectLst/>
                <a:uLnTx/>
                <a:uFillTx/>
                <a:latin typeface="KPMG Bold"/>
                <a:ea typeface="+mn-ea"/>
                <a:cs typeface="+mn-cs"/>
              </a:rPr>
              <a:t>Contents</a:t>
            </a:r>
          </a:p>
        </p:txBody>
      </p:sp>
      <p:sp>
        <p:nvSpPr>
          <p:cNvPr id="19" name="Shape 8">
            <a:extLst>
              <a:ext uri="{FF2B5EF4-FFF2-40B4-BE49-F238E27FC236}">
                <a16:creationId xmlns:a16="http://schemas.microsoft.com/office/drawing/2014/main" id="{F2ADC7BC-303F-43A7-995C-B785DE2605A8}"/>
              </a:ext>
            </a:extLst>
          </p:cNvPr>
          <p:cNvSpPr txBox="1">
            <a:spLocks/>
          </p:cNvSpPr>
          <p:nvPr/>
        </p:nvSpPr>
        <p:spPr>
          <a:xfrm>
            <a:off x="9174564" y="643683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mtClean="0">
                <a:ln>
                  <a:solidFill>
                    <a:schemeClr val="accent1">
                      <a:alpha val="0"/>
                    </a:schemeClr>
                  </a:solidFill>
                </a:ln>
                <a:solidFill>
                  <a:schemeClr val="tx2"/>
                </a:solidFill>
                <a:cs typeface="Arial" panose="020B0604020202020204" pitchFamily="34" charset="0"/>
              </a:rPr>
              <a:pPr algn="r"/>
              <a:t>50</a:t>
            </a:fld>
            <a:endParaRPr lang="en-GB" dirty="0">
              <a:ln>
                <a:solidFill>
                  <a:schemeClr val="accent1">
                    <a:alpha val="0"/>
                  </a:schemeClr>
                </a:solidFill>
              </a:ln>
              <a:solidFill>
                <a:schemeClr val="tx2"/>
              </a:solidFill>
              <a:cs typeface="Arial" panose="020B0604020202020204" pitchFamily="34" charset="0"/>
            </a:endParaRPr>
          </a:p>
        </p:txBody>
      </p:sp>
      <p:graphicFrame>
        <p:nvGraphicFramePr>
          <p:cNvPr id="2" name="Table 24">
            <a:extLst>
              <a:ext uri="{FF2B5EF4-FFF2-40B4-BE49-F238E27FC236}">
                <a16:creationId xmlns:a16="http://schemas.microsoft.com/office/drawing/2014/main" id="{900767A6-FE4A-963A-E538-2295F3AD06AC}"/>
              </a:ext>
            </a:extLst>
          </p:cNvPr>
          <p:cNvGraphicFramePr>
            <a:graphicFrameLocks/>
          </p:cNvGraphicFramePr>
          <p:nvPr>
            <p:extLst>
              <p:ext uri="{D42A27DB-BD31-4B8C-83A1-F6EECF244321}">
                <p14:modId xmlns:p14="http://schemas.microsoft.com/office/powerpoint/2010/main" val="448540670"/>
              </p:ext>
            </p:extLst>
          </p:nvPr>
        </p:nvGraphicFramePr>
        <p:xfrm>
          <a:off x="1050977" y="2332158"/>
          <a:ext cx="5849657" cy="2912730"/>
        </p:xfrm>
        <a:graphic>
          <a:graphicData uri="http://schemas.openxmlformats.org/drawingml/2006/table">
            <a:tbl>
              <a:tblPr firstRow="1" bandRow="1"/>
              <a:tblGrid>
                <a:gridCol w="558067">
                  <a:extLst>
                    <a:ext uri="{9D8B030D-6E8A-4147-A177-3AD203B41FA5}">
                      <a16:colId xmlns:a16="http://schemas.microsoft.com/office/drawing/2014/main" val="3168549752"/>
                    </a:ext>
                  </a:extLst>
                </a:gridCol>
                <a:gridCol w="4690223">
                  <a:extLst>
                    <a:ext uri="{9D8B030D-6E8A-4147-A177-3AD203B41FA5}">
                      <a16:colId xmlns:a16="http://schemas.microsoft.com/office/drawing/2014/main" val="620299569"/>
                    </a:ext>
                  </a:extLst>
                </a:gridCol>
                <a:gridCol w="601367">
                  <a:extLst>
                    <a:ext uri="{9D8B030D-6E8A-4147-A177-3AD203B41FA5}">
                      <a16:colId xmlns:a16="http://schemas.microsoft.com/office/drawing/2014/main" val="1172101712"/>
                    </a:ext>
                  </a:extLst>
                </a:gridCol>
              </a:tblGrid>
              <a:tr h="29127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dirty="0">
                          <a:ln>
                            <a:solidFill>
                              <a:schemeClr val="accent1">
                                <a:alpha val="0"/>
                              </a:schemeClr>
                            </a:solidFill>
                          </a:ln>
                          <a:solidFill>
                            <a:srgbClr val="00338D"/>
                          </a:solidFill>
                          <a:effectLst/>
                          <a:uLnTx/>
                          <a:uFillTx/>
                          <a:latin typeface="+mn-lt"/>
                          <a:ea typeface="+mn-ea"/>
                          <a:cs typeface="+mn-cs"/>
                        </a:rPr>
                        <a:t>I.</a:t>
                      </a:r>
                    </a:p>
                  </a:txBody>
                  <a:tcPr marL="108000" marR="0" marT="0" marB="0" anchor="ctr">
                    <a:lnL w="12700" cmpd="sng">
                      <a:noFill/>
                    </a:lnL>
                    <a:lnR w="12700" cmpd="sng">
                      <a:noFill/>
                    </a:lnR>
                    <a:lnT w="6350" cap="flat" cmpd="sng" algn="ctr">
                      <a:no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1" hangingPunct="1">
                        <a:defRPr sz="1800" b="1" kern="1200">
                          <a:solidFill>
                            <a:schemeClr val="lt1"/>
                          </a:solidFill>
                          <a:latin typeface="Arial"/>
                        </a:defRPr>
                      </a:lvl1pPr>
                      <a:lvl2pPr marL="457200" algn="l" defTabSz="914400" rtl="0" eaLnBrk="1" latinLnBrk="1" hangingPunct="1">
                        <a:defRPr sz="1800" b="1" kern="1200">
                          <a:solidFill>
                            <a:schemeClr val="lt1"/>
                          </a:solidFill>
                          <a:latin typeface="Arial"/>
                        </a:defRPr>
                      </a:lvl2pPr>
                      <a:lvl3pPr marL="914400" algn="l" defTabSz="914400" rtl="0" eaLnBrk="1" latinLnBrk="1" hangingPunct="1">
                        <a:defRPr sz="1800" b="1" kern="1200">
                          <a:solidFill>
                            <a:schemeClr val="lt1"/>
                          </a:solidFill>
                          <a:latin typeface="Arial"/>
                        </a:defRPr>
                      </a:lvl3pPr>
                      <a:lvl4pPr marL="1371600" algn="l" defTabSz="914400" rtl="0" eaLnBrk="1" latinLnBrk="1" hangingPunct="1">
                        <a:defRPr sz="1800" b="1" kern="1200">
                          <a:solidFill>
                            <a:schemeClr val="lt1"/>
                          </a:solidFill>
                          <a:latin typeface="Arial"/>
                        </a:defRPr>
                      </a:lvl4pPr>
                      <a:lvl5pPr marL="1828800" algn="l" defTabSz="914400" rtl="0" eaLnBrk="1" latinLnBrk="1" hangingPunct="1">
                        <a:defRPr sz="1800" b="1" kern="1200">
                          <a:solidFill>
                            <a:schemeClr val="lt1"/>
                          </a:solidFill>
                          <a:latin typeface="Arial"/>
                        </a:defRPr>
                      </a:lvl5pPr>
                      <a:lvl6pPr marL="2286000" algn="l" defTabSz="914400" rtl="0" eaLnBrk="1" latinLnBrk="1" hangingPunct="1">
                        <a:defRPr sz="1800" b="1" kern="1200">
                          <a:solidFill>
                            <a:schemeClr val="lt1"/>
                          </a:solidFill>
                          <a:latin typeface="Arial"/>
                        </a:defRPr>
                      </a:lvl6pPr>
                      <a:lvl7pPr marL="2743200" algn="l" defTabSz="914400" rtl="0" eaLnBrk="1" latinLnBrk="1" hangingPunct="1">
                        <a:defRPr sz="1800" b="1" kern="1200">
                          <a:solidFill>
                            <a:schemeClr val="lt1"/>
                          </a:solidFill>
                          <a:latin typeface="Arial"/>
                        </a:defRPr>
                      </a:lvl7pPr>
                      <a:lvl8pPr marL="3200400" algn="l" defTabSz="914400" rtl="0" eaLnBrk="1" latinLnBrk="1" hangingPunct="1">
                        <a:defRPr sz="1800" b="1" kern="1200">
                          <a:solidFill>
                            <a:schemeClr val="lt1"/>
                          </a:solidFill>
                          <a:latin typeface="Arial"/>
                        </a:defRPr>
                      </a:lvl8pPr>
                      <a:lvl9pPr marL="3657600" algn="l" defTabSz="914400" rtl="0" eaLnBrk="1" latinLnBrk="1" hangingPunct="1">
                        <a:defRPr sz="1800" b="1" kern="1200">
                          <a:solidFill>
                            <a:schemeClr val="lt1"/>
                          </a:solidFill>
                          <a:latin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1500" b="0" i="0" u="none" strike="noStrike" kern="1200" cap="none" spc="0" normalizeH="0" baseline="0" dirty="0">
                          <a:ln>
                            <a:solidFill>
                              <a:schemeClr val="accent1">
                                <a:alpha val="0"/>
                              </a:schemeClr>
                            </a:solidFill>
                          </a:ln>
                          <a:solidFill>
                            <a:srgbClr val="00338D"/>
                          </a:solidFill>
                          <a:effectLst/>
                          <a:uLnTx/>
                          <a:uFillTx/>
                          <a:latin typeface="+mn-lt"/>
                          <a:ea typeface="+mn-ea"/>
                          <a:cs typeface="+mn-cs"/>
                        </a:rPr>
                        <a:t>신흥 아시아 태평양 시장</a:t>
                      </a:r>
                      <a:r>
                        <a:rPr kumimoji="0" lang="en-US" altLang="ko-KR" sz="1500" b="0" i="0" u="none" strike="noStrike" kern="1200" cap="none" spc="0" normalizeH="0" baseline="0" dirty="0">
                          <a:ln>
                            <a:solidFill>
                              <a:schemeClr val="accent1">
                                <a:alpha val="0"/>
                              </a:schemeClr>
                            </a:solidFill>
                          </a:ln>
                          <a:solidFill>
                            <a:srgbClr val="00338D"/>
                          </a:solidFill>
                          <a:effectLst/>
                          <a:uLnTx/>
                          <a:uFillTx/>
                          <a:latin typeface="+mn-lt"/>
                          <a:ea typeface="+mn-ea"/>
                          <a:cs typeface="+mn-cs"/>
                        </a:rPr>
                        <a:t>, </a:t>
                      </a:r>
                      <a:r>
                        <a:rPr kumimoji="0" lang="ko-KR" altLang="en-US" sz="1500" b="0" i="0" u="none" strike="noStrike" kern="1200" cap="none" spc="0" normalizeH="0" baseline="0" dirty="0">
                          <a:ln>
                            <a:solidFill>
                              <a:schemeClr val="accent1">
                                <a:alpha val="0"/>
                              </a:schemeClr>
                            </a:solidFill>
                          </a:ln>
                          <a:solidFill>
                            <a:srgbClr val="00338D"/>
                          </a:solidFill>
                          <a:effectLst/>
                          <a:uLnTx/>
                          <a:uFillTx/>
                          <a:latin typeface="+mn-lt"/>
                          <a:ea typeface="+mn-ea"/>
                          <a:cs typeface="+mn-cs"/>
                        </a:rPr>
                        <a:t>보험산업의 기회로 떠오르다</a:t>
                      </a:r>
                    </a:p>
                  </a:txBody>
                  <a:tcPr marL="0" marR="0" marT="0" marB="0" anchor="ctr">
                    <a:lnL w="12700" cmpd="sng">
                      <a:noFill/>
                    </a:lnL>
                    <a:lnR w="12700" cmpd="sng">
                      <a:noFill/>
                    </a:lnR>
                    <a:lnT w="6350" cap="flat" cmpd="sng" algn="ctr">
                      <a:no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1" hangingPunct="1">
                        <a:defRPr sz="1800" b="1" kern="1200">
                          <a:solidFill>
                            <a:schemeClr val="lt1"/>
                          </a:solidFill>
                          <a:latin typeface="Arial"/>
                        </a:defRPr>
                      </a:lvl1pPr>
                      <a:lvl2pPr marL="457200" algn="l" defTabSz="914400" rtl="0" eaLnBrk="1" latinLnBrk="1" hangingPunct="1">
                        <a:defRPr sz="1800" b="1" kern="1200">
                          <a:solidFill>
                            <a:schemeClr val="lt1"/>
                          </a:solidFill>
                          <a:latin typeface="Arial"/>
                        </a:defRPr>
                      </a:lvl2pPr>
                      <a:lvl3pPr marL="914400" algn="l" defTabSz="914400" rtl="0" eaLnBrk="1" latinLnBrk="1" hangingPunct="1">
                        <a:defRPr sz="1800" b="1" kern="1200">
                          <a:solidFill>
                            <a:schemeClr val="lt1"/>
                          </a:solidFill>
                          <a:latin typeface="Arial"/>
                        </a:defRPr>
                      </a:lvl3pPr>
                      <a:lvl4pPr marL="1371600" algn="l" defTabSz="914400" rtl="0" eaLnBrk="1" latinLnBrk="1" hangingPunct="1">
                        <a:defRPr sz="1800" b="1" kern="1200">
                          <a:solidFill>
                            <a:schemeClr val="lt1"/>
                          </a:solidFill>
                          <a:latin typeface="Arial"/>
                        </a:defRPr>
                      </a:lvl4pPr>
                      <a:lvl5pPr marL="1828800" algn="l" defTabSz="914400" rtl="0" eaLnBrk="1" latinLnBrk="1" hangingPunct="1">
                        <a:defRPr sz="1800" b="1" kern="1200">
                          <a:solidFill>
                            <a:schemeClr val="lt1"/>
                          </a:solidFill>
                          <a:latin typeface="Arial"/>
                        </a:defRPr>
                      </a:lvl5pPr>
                      <a:lvl6pPr marL="2286000" algn="l" defTabSz="914400" rtl="0" eaLnBrk="1" latinLnBrk="1" hangingPunct="1">
                        <a:defRPr sz="1800" b="1" kern="1200">
                          <a:solidFill>
                            <a:schemeClr val="lt1"/>
                          </a:solidFill>
                          <a:latin typeface="Arial"/>
                        </a:defRPr>
                      </a:lvl6pPr>
                      <a:lvl7pPr marL="2743200" algn="l" defTabSz="914400" rtl="0" eaLnBrk="1" latinLnBrk="1" hangingPunct="1">
                        <a:defRPr sz="1800" b="1" kern="1200">
                          <a:solidFill>
                            <a:schemeClr val="lt1"/>
                          </a:solidFill>
                          <a:latin typeface="Arial"/>
                        </a:defRPr>
                      </a:lvl7pPr>
                      <a:lvl8pPr marL="3200400" algn="l" defTabSz="914400" rtl="0" eaLnBrk="1" latinLnBrk="1" hangingPunct="1">
                        <a:defRPr sz="1800" b="1" kern="1200">
                          <a:solidFill>
                            <a:schemeClr val="lt1"/>
                          </a:solidFill>
                          <a:latin typeface="Arial"/>
                        </a:defRPr>
                      </a:lvl8pPr>
                      <a:lvl9pPr marL="3657600" algn="l" defTabSz="914400" rtl="0" eaLnBrk="1" latinLnBrk="1" hangingPunct="1">
                        <a:defRPr sz="1800" b="1" kern="1200">
                          <a:solidFill>
                            <a:schemeClr val="lt1"/>
                          </a:solidFill>
                          <a:latin typeface="Arial"/>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dirty="0">
                          <a:ln>
                            <a:solidFill>
                              <a:schemeClr val="accent1">
                                <a:alpha val="0"/>
                              </a:schemeClr>
                            </a:solidFill>
                          </a:ln>
                          <a:solidFill>
                            <a:srgbClr val="00338D"/>
                          </a:solidFill>
                          <a:effectLst/>
                          <a:uLnTx/>
                          <a:uFillTx/>
                          <a:latin typeface="+mn-lt"/>
                          <a:ea typeface="+mn-ea"/>
                          <a:cs typeface="+mn-cs"/>
                        </a:rPr>
                        <a:t>2</a:t>
                      </a:r>
                    </a:p>
                  </a:txBody>
                  <a:tcPr marL="80189" marR="108000" marT="0" marB="0" anchor="ctr">
                    <a:lnL w="12700" cmpd="sng">
                      <a:noFill/>
                    </a:lnL>
                    <a:lnR w="12700" cmpd="sng">
                      <a:noFill/>
                    </a:lnR>
                    <a:lnT w="6350" cap="flat" cmpd="sng" algn="ctr">
                      <a:no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49216587"/>
                  </a:ext>
                </a:extLst>
              </a:tr>
              <a:tr h="29127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solidFill>
                              <a:schemeClr val="accent1">
                                <a:alpha val="0"/>
                              </a:schemeClr>
                            </a:solidFill>
                          </a:ln>
                          <a:solidFill>
                            <a:schemeClr val="bg1"/>
                          </a:solidFill>
                          <a:effectLst/>
                          <a:uLnTx/>
                          <a:uFillTx/>
                          <a:latin typeface="+mj-ea"/>
                          <a:ea typeface="+mj-ea"/>
                          <a:cs typeface="+mn-cs"/>
                        </a:rPr>
                        <a:t>II.</a:t>
                      </a:r>
                    </a:p>
                  </a:txBody>
                  <a:tcPr marL="108000" marR="0" marT="0" marB="0" anchor="ctr">
                    <a:lnL w="12700" cmpd="sng">
                      <a:noFill/>
                    </a:lnL>
                    <a:lnR w="12700" cmpd="sng">
                      <a:noFill/>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lvl1pPr marL="0" algn="l" defTabSz="914400" rtl="0" eaLnBrk="1" latinLnBrk="1" hangingPunct="1">
                        <a:defRPr sz="1800" kern="1200">
                          <a:solidFill>
                            <a:schemeClr val="dk1"/>
                          </a:solidFill>
                          <a:latin typeface="Arial"/>
                        </a:defRPr>
                      </a:lvl1pPr>
                      <a:lvl2pPr marL="457200" algn="l" defTabSz="914400" rtl="0" eaLnBrk="1" latinLnBrk="1" hangingPunct="1">
                        <a:defRPr sz="1800" kern="1200">
                          <a:solidFill>
                            <a:schemeClr val="dk1"/>
                          </a:solidFill>
                          <a:latin typeface="Arial"/>
                        </a:defRPr>
                      </a:lvl2pPr>
                      <a:lvl3pPr marL="914400" algn="l" defTabSz="914400" rtl="0" eaLnBrk="1" latinLnBrk="1" hangingPunct="1">
                        <a:defRPr sz="1800" kern="1200">
                          <a:solidFill>
                            <a:schemeClr val="dk1"/>
                          </a:solidFill>
                          <a:latin typeface="Arial"/>
                        </a:defRPr>
                      </a:lvl3pPr>
                      <a:lvl4pPr marL="1371600" algn="l" defTabSz="914400" rtl="0" eaLnBrk="1" latinLnBrk="1" hangingPunct="1">
                        <a:defRPr sz="1800" kern="1200">
                          <a:solidFill>
                            <a:schemeClr val="dk1"/>
                          </a:solidFill>
                          <a:latin typeface="Arial"/>
                        </a:defRPr>
                      </a:lvl4pPr>
                      <a:lvl5pPr marL="1828800" algn="l" defTabSz="914400" rtl="0" eaLnBrk="1" latinLnBrk="1" hangingPunct="1">
                        <a:defRPr sz="1800" kern="1200">
                          <a:solidFill>
                            <a:schemeClr val="dk1"/>
                          </a:solidFill>
                          <a:latin typeface="Arial"/>
                        </a:defRPr>
                      </a:lvl5pPr>
                      <a:lvl6pPr marL="2286000" algn="l" defTabSz="914400" rtl="0" eaLnBrk="1" latinLnBrk="1" hangingPunct="1">
                        <a:defRPr sz="1800" kern="1200">
                          <a:solidFill>
                            <a:schemeClr val="dk1"/>
                          </a:solidFill>
                          <a:latin typeface="Arial"/>
                        </a:defRPr>
                      </a:lvl6pPr>
                      <a:lvl7pPr marL="2743200" algn="l" defTabSz="914400" rtl="0" eaLnBrk="1" latinLnBrk="1" hangingPunct="1">
                        <a:defRPr sz="1800" kern="1200">
                          <a:solidFill>
                            <a:schemeClr val="dk1"/>
                          </a:solidFill>
                          <a:latin typeface="Arial"/>
                        </a:defRPr>
                      </a:lvl7pPr>
                      <a:lvl8pPr marL="3200400" algn="l" defTabSz="914400" rtl="0" eaLnBrk="1" latinLnBrk="1" hangingPunct="1">
                        <a:defRPr sz="1800" kern="1200">
                          <a:solidFill>
                            <a:schemeClr val="dk1"/>
                          </a:solidFill>
                          <a:latin typeface="Arial"/>
                        </a:defRPr>
                      </a:lvl8pPr>
                      <a:lvl9pPr marL="3657600" algn="l" defTabSz="914400" rtl="0" eaLnBrk="1" latinLnBrk="1" hangingPunct="1">
                        <a:defRPr sz="1800" kern="1200">
                          <a:solidFill>
                            <a:schemeClr val="dk1"/>
                          </a:solidFill>
                          <a:latin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1500" b="0" i="0" u="none" strike="noStrike" kern="1200" cap="none" spc="0" normalizeH="0" baseline="0" noProof="0" dirty="0">
                          <a:ln>
                            <a:solidFill>
                              <a:schemeClr val="accent1">
                                <a:alpha val="0"/>
                              </a:schemeClr>
                            </a:solidFill>
                          </a:ln>
                          <a:solidFill>
                            <a:schemeClr val="bg1"/>
                          </a:solidFill>
                          <a:effectLst/>
                          <a:uLnTx/>
                          <a:uFillTx/>
                          <a:latin typeface="+mj-ea"/>
                          <a:ea typeface="+mj-ea"/>
                          <a:cs typeface="+mn-cs"/>
                        </a:rPr>
                        <a:t>신흥 아시아 태평양 국가별 보험시장 및 규제 현황 </a:t>
                      </a:r>
                    </a:p>
                  </a:txBody>
                  <a:tcPr marL="0" marR="0" marT="0" marB="0" anchor="ctr">
                    <a:lnL w="12700" cmpd="sng">
                      <a:noFill/>
                    </a:lnL>
                    <a:lnR w="12700" cmpd="sng">
                      <a:noFill/>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lvl1pPr marL="0" algn="l" defTabSz="914400" rtl="0" eaLnBrk="1" latinLnBrk="1" hangingPunct="1">
                        <a:defRPr sz="1800" kern="1200">
                          <a:solidFill>
                            <a:schemeClr val="dk1"/>
                          </a:solidFill>
                          <a:latin typeface="Arial"/>
                        </a:defRPr>
                      </a:lvl1pPr>
                      <a:lvl2pPr marL="457200" algn="l" defTabSz="914400" rtl="0" eaLnBrk="1" latinLnBrk="1" hangingPunct="1">
                        <a:defRPr sz="1800" kern="1200">
                          <a:solidFill>
                            <a:schemeClr val="dk1"/>
                          </a:solidFill>
                          <a:latin typeface="Arial"/>
                        </a:defRPr>
                      </a:lvl2pPr>
                      <a:lvl3pPr marL="914400" algn="l" defTabSz="914400" rtl="0" eaLnBrk="1" latinLnBrk="1" hangingPunct="1">
                        <a:defRPr sz="1800" kern="1200">
                          <a:solidFill>
                            <a:schemeClr val="dk1"/>
                          </a:solidFill>
                          <a:latin typeface="Arial"/>
                        </a:defRPr>
                      </a:lvl3pPr>
                      <a:lvl4pPr marL="1371600" algn="l" defTabSz="914400" rtl="0" eaLnBrk="1" latinLnBrk="1" hangingPunct="1">
                        <a:defRPr sz="1800" kern="1200">
                          <a:solidFill>
                            <a:schemeClr val="dk1"/>
                          </a:solidFill>
                          <a:latin typeface="Arial"/>
                        </a:defRPr>
                      </a:lvl4pPr>
                      <a:lvl5pPr marL="1828800" algn="l" defTabSz="914400" rtl="0" eaLnBrk="1" latinLnBrk="1" hangingPunct="1">
                        <a:defRPr sz="1800" kern="1200">
                          <a:solidFill>
                            <a:schemeClr val="dk1"/>
                          </a:solidFill>
                          <a:latin typeface="Arial"/>
                        </a:defRPr>
                      </a:lvl5pPr>
                      <a:lvl6pPr marL="2286000" algn="l" defTabSz="914400" rtl="0" eaLnBrk="1" latinLnBrk="1" hangingPunct="1">
                        <a:defRPr sz="1800" kern="1200">
                          <a:solidFill>
                            <a:schemeClr val="dk1"/>
                          </a:solidFill>
                          <a:latin typeface="Arial"/>
                        </a:defRPr>
                      </a:lvl6pPr>
                      <a:lvl7pPr marL="2743200" algn="l" defTabSz="914400" rtl="0" eaLnBrk="1" latinLnBrk="1" hangingPunct="1">
                        <a:defRPr sz="1800" kern="1200">
                          <a:solidFill>
                            <a:schemeClr val="dk1"/>
                          </a:solidFill>
                          <a:latin typeface="Arial"/>
                        </a:defRPr>
                      </a:lvl7pPr>
                      <a:lvl8pPr marL="3200400" algn="l" defTabSz="914400" rtl="0" eaLnBrk="1" latinLnBrk="1" hangingPunct="1">
                        <a:defRPr sz="1800" kern="1200">
                          <a:solidFill>
                            <a:schemeClr val="dk1"/>
                          </a:solidFill>
                          <a:latin typeface="Arial"/>
                        </a:defRPr>
                      </a:lvl8pPr>
                      <a:lvl9pPr marL="3657600" algn="l" defTabSz="914400" rtl="0" eaLnBrk="1" latinLnBrk="1" hangingPunct="1">
                        <a:defRPr sz="1800" kern="1200">
                          <a:solidFill>
                            <a:schemeClr val="dk1"/>
                          </a:solidFill>
                          <a:latin typeface="Arial"/>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ko-KR" sz="1500" b="0" i="0" u="none" strike="noStrike" kern="1200" cap="none" spc="0" normalizeH="0" baseline="0" dirty="0">
                          <a:ln>
                            <a:solidFill>
                              <a:schemeClr val="accent1">
                                <a:alpha val="0"/>
                              </a:schemeClr>
                            </a:solidFill>
                          </a:ln>
                          <a:solidFill>
                            <a:schemeClr val="bg1"/>
                          </a:solidFill>
                          <a:effectLst/>
                          <a:uLnTx/>
                          <a:uFillTx/>
                          <a:latin typeface="+mj-ea"/>
                          <a:ea typeface="+mj-ea"/>
                          <a:cs typeface="+mn-cs"/>
                        </a:rPr>
                        <a:t>10</a:t>
                      </a:r>
                      <a:endParaRPr kumimoji="0" lang="en-GB" sz="1500" b="0" i="0" u="none" strike="noStrike" kern="1200" cap="none" spc="0" normalizeH="0" baseline="0" dirty="0">
                        <a:ln>
                          <a:solidFill>
                            <a:schemeClr val="accent1">
                              <a:alpha val="0"/>
                            </a:schemeClr>
                          </a:solidFill>
                        </a:ln>
                        <a:solidFill>
                          <a:schemeClr val="bg1"/>
                        </a:solidFill>
                        <a:effectLst/>
                        <a:uLnTx/>
                        <a:uFillTx/>
                        <a:latin typeface="+mj-ea"/>
                        <a:ea typeface="+mj-ea"/>
                        <a:cs typeface="+mn-cs"/>
                      </a:endParaRPr>
                    </a:p>
                  </a:txBody>
                  <a:tcPr marL="80189" marR="108000" marT="0" marB="0" anchor="ctr">
                    <a:lnL w="12700" cmpd="sng">
                      <a:noFill/>
                    </a:lnL>
                    <a:lnR w="12700" cmpd="sng">
                      <a:noFill/>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460955894"/>
                  </a:ext>
                </a:extLst>
              </a:tr>
              <a:tr h="29127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500" b="0" i="0" u="none" strike="noStrike" kern="1200" cap="none" spc="0" normalizeH="0" baseline="0" noProof="0" dirty="0">
                        <a:ln>
                          <a:solidFill>
                            <a:schemeClr val="accent1">
                              <a:alpha val="0"/>
                            </a:schemeClr>
                          </a:solidFill>
                        </a:ln>
                        <a:solidFill>
                          <a:srgbClr val="00338D"/>
                        </a:solidFill>
                        <a:effectLst/>
                        <a:uLnTx/>
                        <a:uFillTx/>
                        <a:latin typeface="+mn-lt"/>
                        <a:ea typeface="+mn-ea"/>
                        <a:cs typeface="+mn-cs"/>
                      </a:endParaRPr>
                    </a:p>
                  </a:txBody>
                  <a:tcPr marL="108000" marR="0" marT="0" marB="0" anchor="ctr">
                    <a:lnL w="12700" cmpd="sng">
                      <a:noFill/>
                    </a:lnL>
                    <a:lnR w="6350" cap="flat" cmpd="sng" algn="ctr">
                      <a:solidFill>
                        <a:schemeClr val="bg1"/>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1200" b="0" i="0" u="none" strike="noStrike" kern="1200" cap="none" spc="0" normalizeH="0" baseline="0" noProof="0" dirty="0">
                          <a:ln>
                            <a:solidFill>
                              <a:schemeClr val="accent1">
                                <a:alpha val="0"/>
                              </a:schemeClr>
                            </a:solidFill>
                          </a:ln>
                          <a:solidFill>
                            <a:srgbClr val="00338D"/>
                          </a:solidFill>
                          <a:effectLst/>
                          <a:uLnTx/>
                          <a:uFillTx/>
                          <a:latin typeface="+mn-ea"/>
                          <a:ea typeface="+mn-ea"/>
                          <a:cs typeface="+mn-cs"/>
                        </a:rPr>
                        <a:t>필리핀</a:t>
                      </a:r>
                    </a:p>
                  </a:txBody>
                  <a:tcPr marL="18000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altLang="ko-KR" sz="1200" b="0" dirty="0">
                          <a:ln>
                            <a:solidFill>
                              <a:schemeClr val="accent1">
                                <a:alpha val="0"/>
                              </a:schemeClr>
                            </a:solidFill>
                          </a:ln>
                          <a:solidFill>
                            <a:schemeClr val="tx2"/>
                          </a:solidFill>
                          <a:latin typeface="+mn-ea"/>
                          <a:ea typeface="+mn-ea"/>
                          <a:cs typeface="+mn-cs"/>
                        </a:rPr>
                        <a:t>10</a:t>
                      </a:r>
                      <a:endParaRPr lang="en-GB" sz="1200" b="0" dirty="0">
                        <a:ln>
                          <a:solidFill>
                            <a:schemeClr val="accent1">
                              <a:alpha val="0"/>
                            </a:schemeClr>
                          </a:solidFill>
                        </a:ln>
                        <a:solidFill>
                          <a:schemeClr val="tx2"/>
                        </a:solidFill>
                        <a:latin typeface="+mn-ea"/>
                        <a:ea typeface="+mn-ea"/>
                        <a:cs typeface="+mn-cs"/>
                      </a:endParaRPr>
                    </a:p>
                  </a:txBody>
                  <a:tcPr marL="80189" marR="108000" marT="0" marB="0" anchor="ctr">
                    <a:lnL w="6350" cap="flat" cmpd="sng" algn="ctr">
                      <a:solidFill>
                        <a:schemeClr val="bg1"/>
                      </a:solidFill>
                      <a:prstDash val="solid"/>
                      <a:round/>
                      <a:headEnd type="none" w="med" len="med"/>
                      <a:tailEnd type="none" w="med" len="med"/>
                    </a:lnL>
                    <a:lnR w="12700" cmpd="sng">
                      <a:noFill/>
                    </a:lnR>
                    <a:lnT w="6350" cap="flat" cmpd="sng" algn="ctr">
                      <a:solidFill>
                        <a:srgbClr val="FFFFFF">
                          <a:lumMod val="75000"/>
                        </a:srgbClr>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65140774"/>
                  </a:ext>
                </a:extLst>
              </a:tr>
              <a:tr h="29127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500" b="0" i="0" u="none" strike="noStrike" kern="1200" cap="none" spc="0" normalizeH="0" baseline="0" noProof="0" dirty="0">
                        <a:ln>
                          <a:solidFill>
                            <a:schemeClr val="accent1">
                              <a:alpha val="0"/>
                            </a:schemeClr>
                          </a:solidFill>
                        </a:ln>
                        <a:solidFill>
                          <a:srgbClr val="00338D"/>
                        </a:solidFill>
                        <a:effectLst/>
                        <a:uLnTx/>
                        <a:uFillTx/>
                        <a:latin typeface="+mn-lt"/>
                        <a:ea typeface="+mn-ea"/>
                        <a:cs typeface="+mn-cs"/>
                      </a:endParaRPr>
                    </a:p>
                  </a:txBody>
                  <a:tcPr marL="108000" marR="0" marT="0" marB="0" anchor="ctr">
                    <a:lnL w="12700" cmpd="sng">
                      <a:noFill/>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1200" b="0" i="0" u="none" strike="noStrike" kern="1200" cap="none" spc="0" normalizeH="0" baseline="0" noProof="0" dirty="0">
                          <a:ln>
                            <a:solidFill>
                              <a:schemeClr val="accent1">
                                <a:alpha val="0"/>
                              </a:schemeClr>
                            </a:solidFill>
                          </a:ln>
                          <a:solidFill>
                            <a:schemeClr val="tx2"/>
                          </a:solidFill>
                          <a:effectLst/>
                          <a:uLnTx/>
                          <a:uFillTx/>
                          <a:latin typeface="+mn-ea"/>
                          <a:ea typeface="+mn-ea"/>
                          <a:cs typeface="+mn-cs"/>
                        </a:rPr>
                        <a:t>베트남</a:t>
                      </a:r>
                      <a:endParaRPr kumimoji="0" lang="en-US" altLang="ko-KR" sz="1200" b="0" i="0" u="none" strike="noStrike" kern="1200" cap="none" spc="0" normalizeH="0" baseline="0" noProof="0" dirty="0">
                        <a:ln>
                          <a:solidFill>
                            <a:schemeClr val="accent1">
                              <a:alpha val="0"/>
                            </a:schemeClr>
                          </a:solidFill>
                        </a:ln>
                        <a:solidFill>
                          <a:schemeClr val="tx2"/>
                        </a:solidFill>
                        <a:effectLst/>
                        <a:uLnTx/>
                        <a:uFillTx/>
                        <a:latin typeface="+mn-ea"/>
                        <a:ea typeface="+mn-ea"/>
                        <a:cs typeface="+mn-cs"/>
                      </a:endParaRPr>
                    </a:p>
                  </a:txBody>
                  <a:tcPr marL="18000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en-US" altLang="ko-KR" sz="1200" b="0" dirty="0">
                          <a:ln>
                            <a:solidFill>
                              <a:schemeClr val="accent1">
                                <a:alpha val="0"/>
                              </a:schemeClr>
                            </a:solidFill>
                          </a:ln>
                          <a:solidFill>
                            <a:schemeClr val="tx2"/>
                          </a:solidFill>
                          <a:latin typeface="+mn-ea"/>
                          <a:ea typeface="+mn-ea"/>
                          <a:cs typeface="+mn-cs"/>
                        </a:rPr>
                        <a:t>18</a:t>
                      </a:r>
                    </a:p>
                  </a:txBody>
                  <a:tcPr marL="9525" marR="108000" marT="9525" marB="0" anchor="ctr">
                    <a:lnL w="6350" cap="flat" cmpd="sng" algn="ctr">
                      <a:solidFill>
                        <a:schemeClr val="bg1"/>
                      </a:solidFill>
                      <a:prstDash val="solid"/>
                      <a:round/>
                      <a:headEnd type="none" w="med" len="med"/>
                      <a:tailEnd type="none" w="med" len="med"/>
                    </a:lnL>
                    <a:lnR w="12700" cmpd="sng">
                      <a:noFill/>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19116452"/>
                  </a:ext>
                </a:extLst>
              </a:tr>
              <a:tr h="29127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500" b="0" i="0" u="none" strike="noStrike" kern="1200" cap="none" spc="0" normalizeH="0" baseline="0" noProof="0" dirty="0">
                        <a:ln>
                          <a:solidFill>
                            <a:schemeClr val="accent1">
                              <a:alpha val="0"/>
                            </a:schemeClr>
                          </a:solidFill>
                        </a:ln>
                        <a:solidFill>
                          <a:srgbClr val="00338D"/>
                        </a:solidFill>
                        <a:effectLst/>
                        <a:uLnTx/>
                        <a:uFillTx/>
                        <a:latin typeface="+mn-lt"/>
                        <a:ea typeface="+mn-ea"/>
                        <a:cs typeface="+mn-cs"/>
                      </a:endParaRPr>
                    </a:p>
                  </a:txBody>
                  <a:tcPr marL="108000" marR="0" marT="0" marB="0" anchor="ctr">
                    <a:lnL w="12700" cmpd="sng">
                      <a:noFill/>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1200" b="0" i="0" u="none" strike="noStrike" kern="1200" cap="none" spc="0" normalizeH="0" baseline="0" noProof="0" dirty="0">
                          <a:ln>
                            <a:solidFill>
                              <a:schemeClr val="accent1">
                                <a:alpha val="0"/>
                              </a:schemeClr>
                            </a:solidFill>
                          </a:ln>
                          <a:solidFill>
                            <a:schemeClr val="tx2"/>
                          </a:solidFill>
                          <a:effectLst/>
                          <a:uLnTx/>
                          <a:uFillTx/>
                          <a:latin typeface="+mn-ea"/>
                          <a:ea typeface="+mn-ea"/>
                          <a:cs typeface="+mn-cs"/>
                        </a:rPr>
                        <a:t>말레이시아</a:t>
                      </a:r>
                    </a:p>
                  </a:txBody>
                  <a:tcPr marL="18000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en-US" altLang="ko-KR" sz="1200" b="0" dirty="0">
                          <a:ln>
                            <a:solidFill>
                              <a:schemeClr val="accent1">
                                <a:alpha val="0"/>
                              </a:schemeClr>
                            </a:solidFill>
                          </a:ln>
                          <a:solidFill>
                            <a:schemeClr val="tx2"/>
                          </a:solidFill>
                          <a:latin typeface="+mn-ea"/>
                          <a:ea typeface="+mn-ea"/>
                          <a:cs typeface="+mn-cs"/>
                        </a:rPr>
                        <a:t>27</a:t>
                      </a:r>
                    </a:p>
                  </a:txBody>
                  <a:tcPr marL="9525" marR="108000" marT="9525" marB="0" anchor="ctr">
                    <a:lnL w="6350" cap="flat" cmpd="sng" algn="ctr">
                      <a:solidFill>
                        <a:schemeClr val="bg1"/>
                      </a:solidFill>
                      <a:prstDash val="solid"/>
                      <a:round/>
                      <a:headEnd type="none" w="med" len="med"/>
                      <a:tailEnd type="none" w="med" len="med"/>
                    </a:lnL>
                    <a:lnR w="12700" cmpd="sng">
                      <a:noFill/>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96542259"/>
                  </a:ext>
                </a:extLst>
              </a:tr>
              <a:tr h="29127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500" b="0" i="0" u="none" strike="noStrike" kern="1200" cap="none" spc="0" normalizeH="0" baseline="0" noProof="0" dirty="0">
                        <a:ln>
                          <a:solidFill>
                            <a:schemeClr val="accent1">
                              <a:alpha val="0"/>
                            </a:schemeClr>
                          </a:solidFill>
                        </a:ln>
                        <a:solidFill>
                          <a:srgbClr val="00338D"/>
                        </a:solidFill>
                        <a:effectLst/>
                        <a:uLnTx/>
                        <a:uFillTx/>
                        <a:latin typeface="+mn-lt"/>
                        <a:ea typeface="+mn-ea"/>
                        <a:cs typeface="+mn-cs"/>
                      </a:endParaRPr>
                    </a:p>
                  </a:txBody>
                  <a:tcPr marL="108000" marR="0" marT="0" marB="0" anchor="ctr">
                    <a:lnL w="12700" cmpd="sng">
                      <a:noFill/>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1200" b="0" i="0" u="none" strike="noStrike" kern="1200" cap="none" spc="0" normalizeH="0" baseline="0" noProof="0" dirty="0">
                          <a:ln>
                            <a:solidFill>
                              <a:schemeClr val="accent1">
                                <a:alpha val="0"/>
                              </a:schemeClr>
                            </a:solidFill>
                          </a:ln>
                          <a:solidFill>
                            <a:srgbClr val="00338D"/>
                          </a:solidFill>
                          <a:effectLst/>
                          <a:uLnTx/>
                          <a:uFillTx/>
                          <a:latin typeface="+mn-ea"/>
                          <a:ea typeface="+mn-ea"/>
                          <a:cs typeface="+mn-cs"/>
                        </a:rPr>
                        <a:t>인도네시아</a:t>
                      </a:r>
                    </a:p>
                  </a:txBody>
                  <a:tcPr marL="18000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en-US" altLang="ko-KR" sz="1200" b="0" dirty="0">
                          <a:ln>
                            <a:solidFill>
                              <a:schemeClr val="accent1">
                                <a:alpha val="0"/>
                              </a:schemeClr>
                            </a:solidFill>
                          </a:ln>
                          <a:solidFill>
                            <a:schemeClr val="tx2"/>
                          </a:solidFill>
                          <a:latin typeface="+mn-ea"/>
                          <a:ea typeface="+mn-ea"/>
                          <a:cs typeface="+mn-cs"/>
                        </a:rPr>
                        <a:t>40</a:t>
                      </a:r>
                    </a:p>
                  </a:txBody>
                  <a:tcPr marL="9525" marR="108000" marT="9525" marB="0" anchor="ctr">
                    <a:lnL w="6350" cap="flat" cmpd="sng" algn="ctr">
                      <a:solidFill>
                        <a:schemeClr val="bg1"/>
                      </a:solidFill>
                      <a:prstDash val="solid"/>
                      <a:round/>
                      <a:headEnd type="none" w="med" len="med"/>
                      <a:tailEnd type="none" w="med" len="med"/>
                    </a:lnL>
                    <a:lnR w="12700" cmpd="sng">
                      <a:noFill/>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12893721"/>
                  </a:ext>
                </a:extLst>
              </a:tr>
              <a:tr h="29127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500" b="0" i="0" u="none" strike="noStrike" kern="1200" cap="none" spc="0" normalizeH="0" baseline="0" noProof="0" dirty="0">
                        <a:ln>
                          <a:solidFill>
                            <a:schemeClr val="accent1">
                              <a:alpha val="0"/>
                            </a:schemeClr>
                          </a:solidFill>
                        </a:ln>
                        <a:solidFill>
                          <a:schemeClr val="bg1"/>
                        </a:solidFill>
                        <a:effectLst/>
                        <a:uLnTx/>
                        <a:uFillTx/>
                        <a:latin typeface="+mj-ea"/>
                        <a:ea typeface="+mj-ea"/>
                        <a:cs typeface="+mn-cs"/>
                      </a:endParaRPr>
                    </a:p>
                  </a:txBody>
                  <a:tcPr marL="108000" marR="0" marT="0" marB="0" anchor="ctr">
                    <a:lnL w="12700" cmpd="sng">
                      <a:noFill/>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1200" b="0" i="0" u="none" strike="noStrike" kern="1200" cap="none" spc="0" normalizeH="0" baseline="0" noProof="0" dirty="0">
                          <a:ln>
                            <a:solidFill>
                              <a:schemeClr val="accent1">
                                <a:alpha val="0"/>
                              </a:schemeClr>
                            </a:solidFill>
                          </a:ln>
                          <a:solidFill>
                            <a:schemeClr val="bg1"/>
                          </a:solidFill>
                          <a:effectLst/>
                          <a:uLnTx/>
                          <a:uFillTx/>
                          <a:latin typeface="+mj-ea"/>
                          <a:ea typeface="+mj-ea"/>
                          <a:cs typeface="+mn-cs"/>
                        </a:rPr>
                        <a:t>태국</a:t>
                      </a:r>
                    </a:p>
                  </a:txBody>
                  <a:tcPr marL="180000" marR="0" marT="0" marB="0" anchor="ctr">
                    <a:lnL w="6350" cap="flat" cmpd="sng" algn="ctr">
                      <a:no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r" fontAlgn="ctr"/>
                      <a:r>
                        <a:rPr kumimoji="0" lang="en-US" altLang="ko-KR" sz="1200" b="0" i="0" u="none" strike="noStrike" kern="1200" cap="none" spc="0" normalizeH="0" baseline="0" dirty="0">
                          <a:ln>
                            <a:solidFill>
                              <a:schemeClr val="accent1">
                                <a:alpha val="0"/>
                              </a:schemeClr>
                            </a:solidFill>
                          </a:ln>
                          <a:solidFill>
                            <a:schemeClr val="bg1"/>
                          </a:solidFill>
                          <a:effectLst/>
                          <a:uLnTx/>
                          <a:uFillTx/>
                          <a:latin typeface="+mj-ea"/>
                          <a:ea typeface="+mj-ea"/>
                          <a:cs typeface="+mn-cs"/>
                        </a:rPr>
                        <a:t>50</a:t>
                      </a:r>
                    </a:p>
                  </a:txBody>
                  <a:tcPr marL="9525" marR="108000" marT="9525" marB="0" anchor="ctr">
                    <a:lnL w="6350" cap="flat" cmpd="sng" algn="ctr">
                      <a:solidFill>
                        <a:schemeClr val="bg1">
                          <a:lumMod val="65000"/>
                        </a:schemeClr>
                      </a:solidFill>
                      <a:prstDash val="solid"/>
                      <a:round/>
                      <a:headEnd type="none" w="med" len="med"/>
                      <a:tailEnd type="none" w="med" len="med"/>
                    </a:lnL>
                    <a:lnR w="12700" cmpd="sng">
                      <a:noFill/>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439592295"/>
                  </a:ext>
                </a:extLst>
              </a:tr>
              <a:tr h="29127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500" b="0" i="0" u="none" strike="noStrike" kern="1200" cap="none" spc="0" normalizeH="0" baseline="0" noProof="0" dirty="0">
                        <a:ln>
                          <a:solidFill>
                            <a:schemeClr val="accent1">
                              <a:alpha val="0"/>
                            </a:schemeClr>
                          </a:solidFill>
                        </a:ln>
                        <a:solidFill>
                          <a:srgbClr val="00338D"/>
                        </a:solidFill>
                        <a:effectLst/>
                        <a:uLnTx/>
                        <a:uFillTx/>
                        <a:latin typeface="+mn-lt"/>
                        <a:ea typeface="+mn-ea"/>
                        <a:cs typeface="+mn-cs"/>
                      </a:endParaRPr>
                    </a:p>
                  </a:txBody>
                  <a:tcPr marL="108000" marR="0" marT="0" marB="0" anchor="ctr">
                    <a:lnL w="12700" cmpd="sng">
                      <a:noFill/>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1200" b="0" i="0" u="none" strike="noStrike" kern="1200" cap="none" spc="0" normalizeH="0" baseline="0" noProof="0" dirty="0">
                          <a:ln>
                            <a:solidFill>
                              <a:schemeClr val="accent1">
                                <a:alpha val="0"/>
                              </a:schemeClr>
                            </a:solidFill>
                          </a:ln>
                          <a:solidFill>
                            <a:srgbClr val="00338D"/>
                          </a:solidFill>
                          <a:effectLst/>
                          <a:uLnTx/>
                          <a:uFillTx/>
                          <a:latin typeface="+mn-ea"/>
                          <a:ea typeface="+mn-ea"/>
                          <a:cs typeface="+mn-cs"/>
                        </a:rPr>
                        <a:t>인도</a:t>
                      </a:r>
                    </a:p>
                  </a:txBody>
                  <a:tcPr marL="18000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en-US" altLang="ko-KR" sz="1200" b="0" dirty="0">
                          <a:ln>
                            <a:solidFill>
                              <a:schemeClr val="accent1">
                                <a:alpha val="0"/>
                              </a:schemeClr>
                            </a:solidFill>
                          </a:ln>
                          <a:solidFill>
                            <a:schemeClr val="tx2"/>
                          </a:solidFill>
                          <a:latin typeface="+mn-ea"/>
                          <a:ea typeface="+mn-ea"/>
                          <a:cs typeface="+mn-cs"/>
                        </a:rPr>
                        <a:t>60</a:t>
                      </a:r>
                    </a:p>
                  </a:txBody>
                  <a:tcPr marL="9525" marR="108000" marT="9525" marB="0" anchor="ctr">
                    <a:lnL w="6350" cap="flat" cmpd="sng" algn="ctr">
                      <a:solidFill>
                        <a:schemeClr val="bg1"/>
                      </a:solidFill>
                      <a:prstDash val="solid"/>
                      <a:round/>
                      <a:headEnd type="none" w="med" len="med"/>
                      <a:tailEnd type="none" w="med" len="med"/>
                    </a:lnL>
                    <a:lnR w="12700" cmpd="sng">
                      <a:noFill/>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22585425"/>
                  </a:ext>
                </a:extLst>
              </a:tr>
              <a:tr h="29127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500" b="0" i="0" u="none" strike="noStrike" kern="1200" cap="none" spc="0" normalizeH="0" baseline="0" noProof="0" dirty="0">
                        <a:ln>
                          <a:solidFill>
                            <a:schemeClr val="accent1">
                              <a:alpha val="0"/>
                            </a:schemeClr>
                          </a:solidFill>
                        </a:ln>
                        <a:solidFill>
                          <a:srgbClr val="00338D"/>
                        </a:solidFill>
                        <a:effectLst/>
                        <a:uLnTx/>
                        <a:uFillTx/>
                        <a:latin typeface="+mn-lt"/>
                        <a:ea typeface="+mn-ea"/>
                        <a:cs typeface="+mn-cs"/>
                      </a:endParaRPr>
                    </a:p>
                  </a:txBody>
                  <a:tcPr marL="108000" marR="0" marT="0" marB="0" anchor="ctr">
                    <a:lnL w="12700" cmpd="sng">
                      <a:noFill/>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1200" b="0" i="0" u="none" strike="noStrike" kern="1200" cap="none" spc="0" normalizeH="0" baseline="0" noProof="0" dirty="0">
                          <a:ln>
                            <a:solidFill>
                              <a:schemeClr val="accent1">
                                <a:alpha val="0"/>
                              </a:schemeClr>
                            </a:solidFill>
                          </a:ln>
                          <a:solidFill>
                            <a:srgbClr val="00338D"/>
                          </a:solidFill>
                          <a:effectLst/>
                          <a:uLnTx/>
                          <a:uFillTx/>
                          <a:latin typeface="+mn-ea"/>
                          <a:ea typeface="+mn-ea"/>
                          <a:cs typeface="+mn-cs"/>
                        </a:rPr>
                        <a:t>중국</a:t>
                      </a:r>
                    </a:p>
                  </a:txBody>
                  <a:tcPr marL="18000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en-US" altLang="ko-KR" sz="1200" b="0" dirty="0">
                          <a:ln>
                            <a:solidFill>
                              <a:schemeClr val="accent1">
                                <a:alpha val="0"/>
                              </a:schemeClr>
                            </a:solidFill>
                          </a:ln>
                          <a:solidFill>
                            <a:schemeClr val="tx2"/>
                          </a:solidFill>
                          <a:latin typeface="+mn-ea"/>
                          <a:ea typeface="+mn-ea"/>
                          <a:cs typeface="+mn-cs"/>
                        </a:rPr>
                        <a:t>71</a:t>
                      </a:r>
                    </a:p>
                  </a:txBody>
                  <a:tcPr marL="9525" marR="108000" marT="9525" marB="0" anchor="ctr">
                    <a:lnL w="6350" cap="flat" cmpd="sng" algn="ctr">
                      <a:solidFill>
                        <a:schemeClr val="bg1"/>
                      </a:solidFill>
                      <a:prstDash val="solid"/>
                      <a:round/>
                      <a:headEnd type="none" w="med" len="med"/>
                      <a:tailEnd type="none" w="med" len="med"/>
                    </a:lnL>
                    <a:lnR w="12700" cmpd="sng">
                      <a:noFill/>
                    </a:lnR>
                    <a:lnT w="6350" cap="flat" cmpd="sng" algn="ctr">
                      <a:solidFill>
                        <a:schemeClr val="bg1"/>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84710722"/>
                  </a:ext>
                </a:extLst>
              </a:tr>
              <a:tr h="29127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500" b="0" i="0" u="none" strike="noStrike" kern="1200" cap="none" spc="0" normalizeH="0" baseline="0" noProof="0" dirty="0">
                          <a:ln>
                            <a:solidFill>
                              <a:schemeClr val="accent1">
                                <a:alpha val="0"/>
                              </a:schemeClr>
                            </a:solidFill>
                          </a:ln>
                          <a:solidFill>
                            <a:srgbClr val="00338D"/>
                          </a:solidFill>
                          <a:effectLst/>
                          <a:uLnTx/>
                          <a:uFillTx/>
                          <a:latin typeface="+mn-lt"/>
                          <a:ea typeface="+mn-ea"/>
                          <a:cs typeface="+mn-cs"/>
                        </a:rPr>
                        <a:t>III.</a:t>
                      </a:r>
                      <a:endParaRPr kumimoji="0" lang="en-GB" sz="1500" b="0" i="0" u="none" strike="noStrike" kern="1200" cap="none" spc="0" normalizeH="0" baseline="0" noProof="0" dirty="0">
                        <a:ln>
                          <a:solidFill>
                            <a:schemeClr val="accent1">
                              <a:alpha val="0"/>
                            </a:schemeClr>
                          </a:solidFill>
                        </a:ln>
                        <a:solidFill>
                          <a:srgbClr val="00338D"/>
                        </a:solidFill>
                        <a:effectLst/>
                        <a:uLnTx/>
                        <a:uFillTx/>
                        <a:latin typeface="+mn-lt"/>
                        <a:ea typeface="+mn-ea"/>
                        <a:cs typeface="+mn-cs"/>
                      </a:endParaRPr>
                    </a:p>
                  </a:txBody>
                  <a:tcPr marL="108000" marR="0" marT="0" marB="0" anchor="ctr">
                    <a:lnL w="12700" cmpd="sng">
                      <a:noFill/>
                    </a:lnL>
                    <a:lnR w="12700" cmpd="sng">
                      <a:noFill/>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1500" b="0" i="0" u="none" strike="noStrike" kern="1200" cap="none" spc="0" normalizeH="0" baseline="0" noProof="0" dirty="0">
                          <a:ln>
                            <a:solidFill>
                              <a:schemeClr val="accent1">
                                <a:alpha val="0"/>
                              </a:schemeClr>
                            </a:solidFill>
                          </a:ln>
                          <a:solidFill>
                            <a:srgbClr val="00338D"/>
                          </a:solidFill>
                          <a:effectLst/>
                          <a:uLnTx/>
                          <a:uFillTx/>
                          <a:latin typeface="+mn-lt"/>
                          <a:ea typeface="+mn-ea"/>
                          <a:cs typeface="+mn-cs"/>
                        </a:rPr>
                        <a:t>결론 및 시사점</a:t>
                      </a:r>
                    </a:p>
                  </a:txBody>
                  <a:tcPr marL="0" marR="0" marT="0" marB="0" anchor="ctr">
                    <a:lnL w="12700" cmpd="sng">
                      <a:noFill/>
                    </a:lnL>
                    <a:lnR w="12700" cmpd="sng">
                      <a:noFill/>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ko-KR" sz="1500" b="0" i="0" u="none" strike="noStrike" kern="1200" cap="none" spc="0" normalizeH="0" baseline="0" dirty="0">
                          <a:ln>
                            <a:solidFill>
                              <a:schemeClr val="accent1">
                                <a:alpha val="0"/>
                              </a:schemeClr>
                            </a:solidFill>
                          </a:ln>
                          <a:solidFill>
                            <a:srgbClr val="00338D"/>
                          </a:solidFill>
                          <a:effectLst/>
                          <a:uLnTx/>
                          <a:uFillTx/>
                          <a:latin typeface="+mn-lt"/>
                          <a:ea typeface="+mn-ea"/>
                          <a:cs typeface="+mn-cs"/>
                        </a:rPr>
                        <a:t>81</a:t>
                      </a:r>
                    </a:p>
                  </a:txBody>
                  <a:tcPr marL="9525" marR="108000" marT="9525" marB="0" anchor="ctr">
                    <a:lnL w="12700" cmpd="sng">
                      <a:noFill/>
                    </a:lnL>
                    <a:lnR w="12700" cmpd="sng">
                      <a:noFill/>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24690467"/>
                  </a:ext>
                </a:extLst>
              </a:tr>
            </a:tbl>
          </a:graphicData>
        </a:graphic>
      </p:graphicFrame>
    </p:spTree>
    <p:extLst>
      <p:ext uri="{BB962C8B-B14F-4D97-AF65-F5344CB8AC3E}">
        <p14:creationId xmlns:p14="http://schemas.microsoft.com/office/powerpoint/2010/main" val="363336307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그림 6">
            <a:extLst>
              <a:ext uri="{FF2B5EF4-FFF2-40B4-BE49-F238E27FC236}">
                <a16:creationId xmlns:a16="http://schemas.microsoft.com/office/drawing/2014/main" id="{532F2FE7-986B-E1A4-5867-C7B9DA760B43}"/>
              </a:ext>
            </a:extLst>
          </p:cNvPr>
          <p:cNvPicPr>
            <a:picLocks noChangeAspect="1"/>
          </p:cNvPicPr>
          <p:nvPr/>
        </p:nvPicPr>
        <p:blipFill>
          <a:blip r:embed="rId2"/>
          <a:srcRect/>
          <a:stretch/>
        </p:blipFill>
        <p:spPr>
          <a:xfrm>
            <a:off x="7673508" y="588408"/>
            <a:ext cx="414358" cy="414358"/>
          </a:xfrm>
          <a:prstGeom prst="rect">
            <a:avLst/>
          </a:prstGeom>
        </p:spPr>
      </p:pic>
      <p:sp>
        <p:nvSpPr>
          <p:cNvPr id="8" name="제목 3">
            <a:extLst>
              <a:ext uri="{FF2B5EF4-FFF2-40B4-BE49-F238E27FC236}">
                <a16:creationId xmlns:a16="http://schemas.microsoft.com/office/drawing/2014/main" id="{D62E6832-F295-F76C-FB9D-409799251896}"/>
              </a:ext>
            </a:extLst>
          </p:cNvPr>
          <p:cNvSpPr txBox="1">
            <a:spLocks/>
          </p:cNvSpPr>
          <p:nvPr/>
        </p:nvSpPr>
        <p:spPr>
          <a:xfrm>
            <a:off x="8143995" y="606616"/>
            <a:ext cx="1477782" cy="334294"/>
          </a:xfrm>
          <a:prstGeom prst="rect">
            <a:avLst/>
          </a:prstGeom>
        </p:spPr>
        <p:txBody>
          <a:bodyPr wrap="none" lIns="0" tIns="0" rIns="0" bIns="0" anchor="b" anchorCtr="0">
            <a:noAutofit/>
          </a:bodyPr>
          <a:lstStyle>
            <a:defPPr>
              <a:defRPr lang="en-US"/>
            </a:defPPr>
            <a:lvl1pPr marR="0" lvl="0" indent="539750" fontAlgn="auto">
              <a:lnSpc>
                <a:spcPct val="100000"/>
              </a:lnSpc>
              <a:spcBef>
                <a:spcPts val="0"/>
              </a:spcBef>
              <a:spcAft>
                <a:spcPts val="0"/>
              </a:spcAft>
              <a:buClrTx/>
              <a:buSzTx/>
              <a:buFontTx/>
              <a:buNone/>
              <a:tabLst/>
              <a:defRPr sz="2400" b="0" i="0">
                <a:ln>
                  <a:solidFill>
                    <a:prstClr val="white">
                      <a:lumMod val="75000"/>
                      <a:alpha val="0"/>
                    </a:prstClr>
                  </a:solidFill>
                </a:ln>
                <a:solidFill>
                  <a:schemeClr val="bg1"/>
                </a:solidFill>
                <a:latin typeface="KoPub돋움체 Bold" panose="00000800000000000000" pitchFamily="2" charset="-127"/>
                <a:ea typeface="KoPub돋움체 Bold" panose="00000800000000000000" pitchFamily="2" charset="-127"/>
                <a:cs typeface="KoPub돋움체 Medium" panose="02020603020101020101" pitchFamily="18" charset="-127"/>
              </a:defRPr>
            </a:lvl1pPr>
          </a:lstStyle>
          <a:p>
            <a:pPr marR="0" lvl="0" indent="0" defTabSz="914400" rtl="0" eaLnBrk="1" fontAlgn="auto" latinLnBrk="0" hangingPunct="1">
              <a:lnSpc>
                <a:spcPct val="100000"/>
              </a:lnSpc>
              <a:spcBef>
                <a:spcPts val="0"/>
              </a:spcBef>
              <a:spcAft>
                <a:spcPts val="0"/>
              </a:spcAft>
              <a:buClrTx/>
              <a:buSzTx/>
              <a:buFontTx/>
              <a:buNone/>
              <a:tabLst/>
              <a:defRPr/>
            </a:pPr>
            <a:r>
              <a:rPr lang="ko-KR" altLang="en-US" sz="2000" dirty="0">
                <a:ln>
                  <a:solidFill>
                    <a:prstClr val="white">
                      <a:lumMod val="75000"/>
                      <a:alpha val="0"/>
                    </a:prstClr>
                  </a:solidFill>
                </a:ln>
                <a:solidFill>
                  <a:schemeClr val="tx1">
                    <a:lumMod val="75000"/>
                    <a:lumOff val="25000"/>
                  </a:schemeClr>
                </a:solidFill>
              </a:rPr>
              <a:t>태국</a:t>
            </a:r>
            <a:endParaRPr lang="en-US" altLang="ko-KR" sz="2000" dirty="0">
              <a:ln>
                <a:solidFill>
                  <a:prstClr val="white">
                    <a:lumMod val="75000"/>
                    <a:alpha val="0"/>
                  </a:prstClr>
                </a:solidFill>
              </a:ln>
              <a:solidFill>
                <a:schemeClr val="tx1">
                  <a:lumMod val="75000"/>
                  <a:lumOff val="25000"/>
                </a:schemeClr>
              </a:solidFill>
            </a:endParaRPr>
          </a:p>
        </p:txBody>
      </p:sp>
      <p:pic>
        <p:nvPicPr>
          <p:cNvPr id="10" name="그림 9" descr="텍스트, 흑백, 지도, 실루엣이(가) 표시된 사진&#10;&#10;자동 생성된 설명">
            <a:extLst>
              <a:ext uri="{FF2B5EF4-FFF2-40B4-BE49-F238E27FC236}">
                <a16:creationId xmlns:a16="http://schemas.microsoft.com/office/drawing/2014/main" id="{35A79C60-F564-B6F1-11F3-06F02A55114E}"/>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contrast="-40000"/>
                    </a14:imgEffect>
                  </a14:imgLayer>
                </a14:imgProps>
              </a:ext>
            </a:extLst>
          </a:blip>
          <a:stretch>
            <a:fillRect/>
          </a:stretch>
        </p:blipFill>
        <p:spPr>
          <a:xfrm>
            <a:off x="8589684" y="136198"/>
            <a:ext cx="827366" cy="1442164"/>
          </a:xfrm>
          <a:prstGeom prst="rect">
            <a:avLst/>
          </a:prstGeom>
        </p:spPr>
      </p:pic>
      <p:sp>
        <p:nvSpPr>
          <p:cNvPr id="2" name="텍스트 개체 틀 1">
            <a:extLst>
              <a:ext uri="{FF2B5EF4-FFF2-40B4-BE49-F238E27FC236}">
                <a16:creationId xmlns:a16="http://schemas.microsoft.com/office/drawing/2014/main" id="{11D01EDC-383F-7EC9-5195-CCBAAD0A81F2}"/>
              </a:ext>
            </a:extLst>
          </p:cNvPr>
          <p:cNvSpPr>
            <a:spLocks noGrp="1"/>
          </p:cNvSpPr>
          <p:nvPr>
            <p:ph type="body" sz="quarter" idx="10"/>
          </p:nvPr>
        </p:nvSpPr>
        <p:spPr>
          <a:xfrm>
            <a:off x="488949" y="333149"/>
            <a:ext cx="8928101" cy="184666"/>
          </a:xfrm>
        </p:spPr>
        <p:txBody>
          <a:bodyPr/>
          <a:lstStyle/>
          <a:p>
            <a:r>
              <a:rPr lang="en-US" altLang="ko-KR" dirty="0"/>
              <a:t>II. </a:t>
            </a:r>
            <a:r>
              <a:rPr lang="ko-KR" altLang="en-US" dirty="0"/>
              <a:t>신흥 아시아 태평양 국가별 보험시장 및 규제 현황 </a:t>
            </a:r>
          </a:p>
        </p:txBody>
      </p:sp>
      <p:sp>
        <p:nvSpPr>
          <p:cNvPr id="3" name="텍스트 개체 틀 2">
            <a:extLst>
              <a:ext uri="{FF2B5EF4-FFF2-40B4-BE49-F238E27FC236}">
                <a16:creationId xmlns:a16="http://schemas.microsoft.com/office/drawing/2014/main" id="{F8A23C6E-913D-E903-F49E-D387E0794A26}"/>
              </a:ext>
            </a:extLst>
          </p:cNvPr>
          <p:cNvSpPr>
            <a:spLocks noGrp="1"/>
          </p:cNvSpPr>
          <p:nvPr>
            <p:ph type="body" sz="quarter" idx="11"/>
          </p:nvPr>
        </p:nvSpPr>
        <p:spPr/>
        <p:txBody>
          <a:bodyPr/>
          <a:lstStyle/>
          <a:p>
            <a:r>
              <a:rPr lang="ko-KR" altLang="en-US" dirty="0"/>
              <a:t>태국 경제</a:t>
            </a:r>
            <a:r>
              <a:rPr lang="en-US" altLang="ko-KR" dirty="0"/>
              <a:t>·</a:t>
            </a:r>
            <a:r>
              <a:rPr lang="ko-KR" altLang="en-US" dirty="0"/>
              <a:t>보험시장 </a:t>
            </a:r>
            <a:r>
              <a:rPr lang="en-US" altLang="ko-KR" dirty="0"/>
              <a:t>Overview</a:t>
            </a:r>
            <a:endParaRPr lang="ko-KR" altLang="en-US" dirty="0"/>
          </a:p>
        </p:txBody>
      </p:sp>
      <p:sp>
        <p:nvSpPr>
          <p:cNvPr id="21" name="직사각형 20">
            <a:extLst>
              <a:ext uri="{FF2B5EF4-FFF2-40B4-BE49-F238E27FC236}">
                <a16:creationId xmlns:a16="http://schemas.microsoft.com/office/drawing/2014/main" id="{C8F28D1B-BC3C-1AE8-3EC5-5AF0ED57E491}"/>
              </a:ext>
            </a:extLst>
          </p:cNvPr>
          <p:cNvSpPr/>
          <p:nvPr/>
        </p:nvSpPr>
        <p:spPr>
          <a:xfrm>
            <a:off x="488948" y="1190900"/>
            <a:ext cx="8938800" cy="4680000"/>
          </a:xfrm>
          <a:prstGeom prst="rect">
            <a:avLst/>
          </a:prstGeom>
          <a:noFill/>
          <a:ln w="12700">
            <a:solidFill>
              <a:srgbClr val="00B8F5"/>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ko-KR" altLang="en-US" sz="1000" b="1" dirty="0">
              <a:ln>
                <a:solidFill>
                  <a:schemeClr val="bg1">
                    <a:lumMod val="75000"/>
                    <a:alpha val="0"/>
                  </a:schemeClr>
                </a:solidFill>
              </a:ln>
              <a:solidFill>
                <a:srgbClr val="1E49E2"/>
              </a:solidFill>
              <a:latin typeface="+mn-ea"/>
            </a:endParaRPr>
          </a:p>
        </p:txBody>
      </p:sp>
      <p:sp>
        <p:nvSpPr>
          <p:cNvPr id="9" name="TextBox 8">
            <a:extLst>
              <a:ext uri="{FF2B5EF4-FFF2-40B4-BE49-F238E27FC236}">
                <a16:creationId xmlns:a16="http://schemas.microsoft.com/office/drawing/2014/main" id="{D458B3FF-9C41-3D7B-960E-B378C9C4C5D0}"/>
              </a:ext>
            </a:extLst>
          </p:cNvPr>
          <p:cNvSpPr txBox="1"/>
          <p:nvPr/>
        </p:nvSpPr>
        <p:spPr>
          <a:xfrm>
            <a:off x="489000" y="5881851"/>
            <a:ext cx="8928000" cy="195814"/>
          </a:xfrm>
          <a:prstGeom prst="rect">
            <a:avLst/>
          </a:prstGeom>
          <a:noFill/>
          <a:ln>
            <a:noFill/>
          </a:ln>
        </p:spPr>
        <p:txBody>
          <a:bodyPr wrap="square" lIns="0" tIns="72000" rIns="0" bIns="0" rtlCol="0" anchor="t">
            <a:spAutoFit/>
          </a:bodyPr>
          <a:lstStyle>
            <a:defPPr>
              <a:defRPr lang="en-US"/>
            </a:defPPr>
            <a:lvl1pPr lvl="0">
              <a:defRPr sz="800">
                <a:ln>
                  <a:solidFill>
                    <a:prstClr val="white">
                      <a:lumMod val="75000"/>
                      <a:alpha val="0"/>
                    </a:prstClr>
                  </a:solidFill>
                </a:ln>
                <a:solidFill>
                  <a:prstClr val="white">
                    <a:lumMod val="50000"/>
                  </a:prstClr>
                </a:solidFill>
                <a:latin typeface="KoPub돋움체 Medium" panose="00000600000000000000" pitchFamily="2" charset="-127"/>
                <a:ea typeface="KoPub돋움체 Medium" panose="00000600000000000000" pitchFamily="2" charset="-127"/>
              </a:defRPr>
            </a:lvl1pPr>
          </a:lstStyle>
          <a:p>
            <a:r>
              <a:rPr lang="en-US" altLang="ko-KR" dirty="0">
                <a:solidFill>
                  <a:schemeClr val="bg1">
                    <a:lumMod val="50000"/>
                  </a:schemeClr>
                </a:solidFill>
              </a:rPr>
              <a:t>Source: </a:t>
            </a:r>
            <a:r>
              <a:rPr lang="en-US" altLang="ko-KR" dirty="0"/>
              <a:t>Office of Insurance Commission(Thailand), </a:t>
            </a:r>
            <a:r>
              <a:rPr lang="en-US" altLang="ko-KR" dirty="0">
                <a:solidFill>
                  <a:schemeClr val="bg1">
                    <a:lumMod val="50000"/>
                  </a:schemeClr>
                </a:solidFill>
              </a:rPr>
              <a:t>Swiss Re(2022), ‘sigma, World insurance: inflation risks front and </a:t>
            </a:r>
            <a:r>
              <a:rPr lang="en-US" altLang="ko-KR" dirty="0" err="1">
                <a:solidFill>
                  <a:schemeClr val="bg1">
                    <a:lumMod val="50000"/>
                  </a:schemeClr>
                </a:solidFill>
              </a:rPr>
              <a:t>centre</a:t>
            </a:r>
            <a:r>
              <a:rPr lang="en-US" altLang="ko-KR" dirty="0">
                <a:solidFill>
                  <a:schemeClr val="bg1">
                    <a:lumMod val="50000"/>
                  </a:schemeClr>
                </a:solidFill>
              </a:rPr>
              <a:t>’, </a:t>
            </a:r>
            <a:r>
              <a:rPr lang="en-US" altLang="ko-KR" dirty="0" err="1">
                <a:solidFill>
                  <a:schemeClr val="bg1">
                    <a:lumMod val="50000"/>
                  </a:schemeClr>
                </a:solidFill>
              </a:rPr>
              <a:t>IMF,World</a:t>
            </a:r>
            <a:r>
              <a:rPr lang="en-US" altLang="ko-KR" dirty="0">
                <a:solidFill>
                  <a:schemeClr val="bg1">
                    <a:lumMod val="50000"/>
                  </a:schemeClr>
                </a:solidFill>
              </a:rPr>
              <a:t> Bank, UN, </a:t>
            </a:r>
            <a:r>
              <a:rPr lang="ko-KR" altLang="en-US" sz="800" dirty="0" err="1">
                <a:solidFill>
                  <a:schemeClr val="bg1">
                    <a:lumMod val="50000"/>
                  </a:schemeClr>
                </a:solidFill>
                <a:latin typeface="KoPub돋움체 Medium" panose="00000600000000000000" pitchFamily="2" charset="-127"/>
                <a:ea typeface="KoPub돋움체 Medium" panose="00000600000000000000" pitchFamily="2" charset="-127"/>
              </a:rPr>
              <a:t>삼정</a:t>
            </a:r>
            <a:r>
              <a:rPr lang="en-US" altLang="ko-KR" sz="800" dirty="0">
                <a:solidFill>
                  <a:schemeClr val="bg1">
                    <a:lumMod val="50000"/>
                  </a:schemeClr>
                </a:solidFill>
                <a:latin typeface="KoPub돋움체 Medium" panose="00000600000000000000" pitchFamily="2" charset="-127"/>
                <a:ea typeface="KoPub돋움체 Medium" panose="00000600000000000000" pitchFamily="2" charset="-127"/>
              </a:rPr>
              <a:t>KPMG </a:t>
            </a:r>
            <a:r>
              <a:rPr lang="ko-KR" altLang="en-US" sz="800" dirty="0">
                <a:solidFill>
                  <a:schemeClr val="bg1">
                    <a:lumMod val="50000"/>
                  </a:schemeClr>
                </a:solidFill>
                <a:latin typeface="KoPub돋움체 Medium" panose="00000600000000000000" pitchFamily="2" charset="-127"/>
                <a:ea typeface="KoPub돋움체 Medium" panose="00000600000000000000" pitchFamily="2" charset="-127"/>
              </a:rPr>
              <a:t>경제연구원 재구성</a:t>
            </a:r>
            <a:endParaRPr lang="en-US" altLang="ko-KR" sz="800" dirty="0">
              <a:solidFill>
                <a:schemeClr val="bg1">
                  <a:lumMod val="50000"/>
                </a:schemeClr>
              </a:solidFill>
              <a:latin typeface="KoPub돋움체 Medium" panose="00000600000000000000" pitchFamily="2" charset="-127"/>
              <a:ea typeface="KoPub돋움체 Medium" panose="00000600000000000000" pitchFamily="2" charset="-127"/>
            </a:endParaRPr>
          </a:p>
        </p:txBody>
      </p:sp>
      <p:sp>
        <p:nvSpPr>
          <p:cNvPr id="15" name="사각형: 둥근 모서리 14">
            <a:extLst>
              <a:ext uri="{FF2B5EF4-FFF2-40B4-BE49-F238E27FC236}">
                <a16:creationId xmlns:a16="http://schemas.microsoft.com/office/drawing/2014/main" id="{2FB91CF3-E0DB-719F-9421-DC09A7191452}"/>
              </a:ext>
            </a:extLst>
          </p:cNvPr>
          <p:cNvSpPr/>
          <p:nvPr/>
        </p:nvSpPr>
        <p:spPr>
          <a:xfrm>
            <a:off x="658360" y="1393513"/>
            <a:ext cx="1270331" cy="255468"/>
          </a:xfrm>
          <a:prstGeom prst="roundRect">
            <a:avLst/>
          </a:prstGeom>
          <a:solidFill>
            <a:schemeClr val="bg1">
              <a:lumMod val="95000"/>
            </a:schemeClr>
          </a:solidFill>
          <a:ln>
            <a:solidFill>
              <a:schemeClr val="bg1">
                <a:lumMod val="85000"/>
              </a:schemeClr>
            </a:solidFill>
          </a:ln>
        </p:spPr>
        <p:style>
          <a:lnRef idx="0">
            <a:scrgbClr r="0" g="0" b="0"/>
          </a:lnRef>
          <a:fillRef idx="0">
            <a:scrgbClr r="0" g="0" b="0"/>
          </a:fillRef>
          <a:effectRef idx="0">
            <a:scrgbClr r="0" g="0" b="0"/>
          </a:effectRef>
          <a:fontRef idx="minor">
            <a:schemeClr val="lt1"/>
          </a:fontRef>
        </p:style>
        <p:txBody>
          <a:bodyPr rtlCol="0" anchor="ctr"/>
          <a:lstStyle/>
          <a:p>
            <a:pPr fontAlgn="ctr" latinLnBrk="1"/>
            <a:r>
              <a:rPr lang="ko-KR" altLang="en-US" sz="1100" b="1" dirty="0">
                <a:ln>
                  <a:solidFill>
                    <a:srgbClr val="1758E3">
                      <a:alpha val="0"/>
                    </a:srgbClr>
                  </a:solidFill>
                </a:ln>
                <a:solidFill>
                  <a:srgbClr val="00B0F0"/>
                </a:solidFill>
                <a:latin typeface="+mj-ea"/>
                <a:ea typeface="+mj-ea"/>
              </a:rPr>
              <a:t>실질 </a:t>
            </a:r>
            <a:r>
              <a:rPr lang="en-US" altLang="ko-KR" sz="1100" b="1" dirty="0">
                <a:ln>
                  <a:solidFill>
                    <a:srgbClr val="1758E3">
                      <a:alpha val="0"/>
                    </a:srgbClr>
                  </a:solidFill>
                </a:ln>
                <a:solidFill>
                  <a:srgbClr val="00B0F0"/>
                </a:solidFill>
                <a:latin typeface="+mj-ea"/>
                <a:ea typeface="+mj-ea"/>
              </a:rPr>
              <a:t>GDP </a:t>
            </a:r>
            <a:r>
              <a:rPr lang="ko-KR" altLang="en-US" sz="1100" b="1" dirty="0">
                <a:ln>
                  <a:solidFill>
                    <a:srgbClr val="1758E3">
                      <a:alpha val="0"/>
                    </a:srgbClr>
                  </a:solidFill>
                </a:ln>
                <a:solidFill>
                  <a:srgbClr val="00B0F0"/>
                </a:solidFill>
                <a:latin typeface="+mj-ea"/>
                <a:ea typeface="+mj-ea"/>
              </a:rPr>
              <a:t>성장률</a:t>
            </a:r>
            <a:endParaRPr lang="ko-KR" altLang="ko-KR" sz="1100" b="1" dirty="0">
              <a:ln>
                <a:solidFill>
                  <a:srgbClr val="1758E3">
                    <a:alpha val="0"/>
                  </a:srgbClr>
                </a:solidFill>
              </a:ln>
              <a:solidFill>
                <a:srgbClr val="00B0F0"/>
              </a:solidFill>
              <a:latin typeface="+mj-ea"/>
              <a:ea typeface="+mj-ea"/>
            </a:endParaRPr>
          </a:p>
        </p:txBody>
      </p:sp>
      <p:sp>
        <p:nvSpPr>
          <p:cNvPr id="18" name="사각형: 둥근 모서리 17">
            <a:extLst>
              <a:ext uri="{FF2B5EF4-FFF2-40B4-BE49-F238E27FC236}">
                <a16:creationId xmlns:a16="http://schemas.microsoft.com/office/drawing/2014/main" id="{F0BF2D7C-ACBC-B59F-8BDA-2B04CFBC2B5D}"/>
              </a:ext>
            </a:extLst>
          </p:cNvPr>
          <p:cNvSpPr/>
          <p:nvPr/>
        </p:nvSpPr>
        <p:spPr>
          <a:xfrm>
            <a:off x="2008695" y="1393513"/>
            <a:ext cx="1270331" cy="255468"/>
          </a:xfrm>
          <a:prstGeom prst="roundRect">
            <a:avLst/>
          </a:prstGeom>
          <a:solidFill>
            <a:schemeClr val="bg1">
              <a:lumMod val="95000"/>
            </a:schemeClr>
          </a:solidFill>
          <a:ln>
            <a:solidFill>
              <a:schemeClr val="bg1">
                <a:lumMod val="85000"/>
              </a:schemeClr>
            </a:solidFill>
          </a:ln>
        </p:spPr>
        <p:style>
          <a:lnRef idx="0">
            <a:scrgbClr r="0" g="0" b="0"/>
          </a:lnRef>
          <a:fillRef idx="0">
            <a:scrgbClr r="0" g="0" b="0"/>
          </a:fillRef>
          <a:effectRef idx="0">
            <a:scrgbClr r="0" g="0" b="0"/>
          </a:effectRef>
          <a:fontRef idx="minor">
            <a:schemeClr val="lt1"/>
          </a:fontRef>
        </p:style>
        <p:txBody>
          <a:bodyPr rtlCol="0" anchor="ctr"/>
          <a:lstStyle/>
          <a:p>
            <a:pPr fontAlgn="ctr" latinLnBrk="1"/>
            <a:r>
              <a:rPr lang="en-US" altLang="ko-KR" sz="1100" b="1" dirty="0">
                <a:ln>
                  <a:solidFill>
                    <a:srgbClr val="1758E3">
                      <a:alpha val="0"/>
                    </a:srgbClr>
                  </a:solidFill>
                </a:ln>
                <a:solidFill>
                  <a:srgbClr val="00B0F0"/>
                </a:solidFill>
                <a:latin typeface="+mj-ea"/>
                <a:ea typeface="+mj-ea"/>
              </a:rPr>
              <a:t>1</a:t>
            </a:r>
            <a:r>
              <a:rPr lang="ko-KR" altLang="en-US" sz="1100" b="1" dirty="0">
                <a:ln>
                  <a:solidFill>
                    <a:srgbClr val="1758E3">
                      <a:alpha val="0"/>
                    </a:srgbClr>
                  </a:solidFill>
                </a:ln>
                <a:solidFill>
                  <a:srgbClr val="00B0F0"/>
                </a:solidFill>
                <a:latin typeface="+mj-ea"/>
                <a:ea typeface="+mj-ea"/>
              </a:rPr>
              <a:t>인당 </a:t>
            </a:r>
            <a:r>
              <a:rPr lang="en-US" altLang="ko-KR" sz="1100" b="1" dirty="0">
                <a:ln>
                  <a:solidFill>
                    <a:srgbClr val="1758E3">
                      <a:alpha val="0"/>
                    </a:srgbClr>
                  </a:solidFill>
                </a:ln>
                <a:solidFill>
                  <a:srgbClr val="00B0F0"/>
                </a:solidFill>
                <a:latin typeface="+mj-ea"/>
                <a:ea typeface="+mj-ea"/>
              </a:rPr>
              <a:t>GDP</a:t>
            </a:r>
          </a:p>
        </p:txBody>
      </p:sp>
      <p:sp>
        <p:nvSpPr>
          <p:cNvPr id="22" name="사각형: 둥근 모서리 21">
            <a:extLst>
              <a:ext uri="{FF2B5EF4-FFF2-40B4-BE49-F238E27FC236}">
                <a16:creationId xmlns:a16="http://schemas.microsoft.com/office/drawing/2014/main" id="{2FD9CFA6-8336-F47F-078F-4D1C54A01B64}"/>
              </a:ext>
            </a:extLst>
          </p:cNvPr>
          <p:cNvSpPr/>
          <p:nvPr/>
        </p:nvSpPr>
        <p:spPr>
          <a:xfrm>
            <a:off x="3359031" y="1393513"/>
            <a:ext cx="1390419" cy="255468"/>
          </a:xfrm>
          <a:prstGeom prst="roundRect">
            <a:avLst/>
          </a:prstGeom>
          <a:solidFill>
            <a:schemeClr val="bg1">
              <a:lumMod val="95000"/>
            </a:schemeClr>
          </a:solidFill>
          <a:ln>
            <a:solidFill>
              <a:schemeClr val="bg1">
                <a:lumMod val="85000"/>
              </a:schemeClr>
            </a:solidFill>
          </a:ln>
        </p:spPr>
        <p:style>
          <a:lnRef idx="0">
            <a:scrgbClr r="0" g="0" b="0"/>
          </a:lnRef>
          <a:fillRef idx="0">
            <a:scrgbClr r="0" g="0" b="0"/>
          </a:fillRef>
          <a:effectRef idx="0">
            <a:scrgbClr r="0" g="0" b="0"/>
          </a:effectRef>
          <a:fontRef idx="minor">
            <a:schemeClr val="lt1"/>
          </a:fontRef>
        </p:style>
        <p:txBody>
          <a:bodyPr rtlCol="0" anchor="ctr"/>
          <a:lstStyle/>
          <a:p>
            <a:pPr fontAlgn="ctr" latinLnBrk="1"/>
            <a:r>
              <a:rPr lang="ko-KR" altLang="en-US" sz="1100" b="1" dirty="0">
                <a:ln>
                  <a:solidFill>
                    <a:srgbClr val="1758E3">
                      <a:alpha val="0"/>
                    </a:srgbClr>
                  </a:solidFill>
                </a:ln>
                <a:solidFill>
                  <a:srgbClr val="00B0F0"/>
                </a:solidFill>
                <a:latin typeface="+mj-ea"/>
                <a:ea typeface="+mj-ea"/>
              </a:rPr>
              <a:t>인플레이션</a:t>
            </a:r>
            <a:r>
              <a:rPr lang="en-US" altLang="ko-KR" sz="900" b="1" dirty="0">
                <a:ln>
                  <a:solidFill>
                    <a:srgbClr val="1758E3">
                      <a:alpha val="0"/>
                    </a:srgbClr>
                  </a:solidFill>
                </a:ln>
                <a:solidFill>
                  <a:srgbClr val="00B0F0"/>
                </a:solidFill>
                <a:latin typeface="+mj-ea"/>
                <a:ea typeface="+mj-ea"/>
              </a:rPr>
              <a:t>(% change)</a:t>
            </a:r>
            <a:endParaRPr lang="en-US" altLang="ko-KR" sz="1100" b="1" dirty="0">
              <a:ln>
                <a:solidFill>
                  <a:srgbClr val="1758E3">
                    <a:alpha val="0"/>
                  </a:srgbClr>
                </a:solidFill>
              </a:ln>
              <a:solidFill>
                <a:srgbClr val="00B0F0"/>
              </a:solidFill>
              <a:latin typeface="+mj-ea"/>
              <a:ea typeface="+mj-ea"/>
            </a:endParaRPr>
          </a:p>
        </p:txBody>
      </p:sp>
      <p:sp>
        <p:nvSpPr>
          <p:cNvPr id="25" name="사각형: 둥근 모서리 24">
            <a:extLst>
              <a:ext uri="{FF2B5EF4-FFF2-40B4-BE49-F238E27FC236}">
                <a16:creationId xmlns:a16="http://schemas.microsoft.com/office/drawing/2014/main" id="{A8B84D49-FCF6-E7D7-F13D-F4A2CEBC6C4E}"/>
              </a:ext>
            </a:extLst>
          </p:cNvPr>
          <p:cNvSpPr/>
          <p:nvPr/>
        </p:nvSpPr>
        <p:spPr>
          <a:xfrm>
            <a:off x="658360" y="2190956"/>
            <a:ext cx="1270331" cy="255468"/>
          </a:xfrm>
          <a:prstGeom prst="roundRect">
            <a:avLst/>
          </a:prstGeom>
          <a:solidFill>
            <a:schemeClr val="bg1">
              <a:lumMod val="95000"/>
            </a:schemeClr>
          </a:solidFill>
          <a:ln>
            <a:solidFill>
              <a:schemeClr val="bg1">
                <a:lumMod val="85000"/>
              </a:schemeClr>
            </a:solidFill>
          </a:ln>
        </p:spPr>
        <p:style>
          <a:lnRef idx="0">
            <a:scrgbClr r="0" g="0" b="0"/>
          </a:lnRef>
          <a:fillRef idx="0">
            <a:scrgbClr r="0" g="0" b="0"/>
          </a:fillRef>
          <a:effectRef idx="0">
            <a:scrgbClr r="0" g="0" b="0"/>
          </a:effectRef>
          <a:fontRef idx="minor">
            <a:schemeClr val="lt1"/>
          </a:fontRef>
        </p:style>
        <p:txBody>
          <a:bodyPr rtlCol="0" anchor="ctr"/>
          <a:lstStyle/>
          <a:p>
            <a:pPr fontAlgn="ctr" latinLnBrk="1"/>
            <a:r>
              <a:rPr lang="ko-KR" altLang="en-US" sz="1100" b="1" dirty="0">
                <a:ln>
                  <a:solidFill>
                    <a:srgbClr val="1758E3">
                      <a:alpha val="0"/>
                    </a:srgbClr>
                  </a:solidFill>
                </a:ln>
                <a:solidFill>
                  <a:srgbClr val="00B0F0"/>
                </a:solidFill>
                <a:latin typeface="+mj-ea"/>
                <a:ea typeface="+mj-ea"/>
              </a:rPr>
              <a:t>인구</a:t>
            </a:r>
            <a:endParaRPr lang="ko-KR" altLang="ko-KR" sz="1100" b="1" dirty="0">
              <a:ln>
                <a:solidFill>
                  <a:srgbClr val="1758E3">
                    <a:alpha val="0"/>
                  </a:srgbClr>
                </a:solidFill>
              </a:ln>
              <a:solidFill>
                <a:srgbClr val="00B0F0"/>
              </a:solidFill>
              <a:latin typeface="+mj-ea"/>
              <a:ea typeface="+mj-ea"/>
            </a:endParaRPr>
          </a:p>
        </p:txBody>
      </p:sp>
      <p:sp>
        <p:nvSpPr>
          <p:cNvPr id="28" name="사각형: 둥근 모서리 27">
            <a:extLst>
              <a:ext uri="{FF2B5EF4-FFF2-40B4-BE49-F238E27FC236}">
                <a16:creationId xmlns:a16="http://schemas.microsoft.com/office/drawing/2014/main" id="{8AD00EEB-F0BA-DB31-E540-E7D9CBE240F5}"/>
              </a:ext>
            </a:extLst>
          </p:cNvPr>
          <p:cNvSpPr/>
          <p:nvPr/>
        </p:nvSpPr>
        <p:spPr>
          <a:xfrm>
            <a:off x="2008695" y="2190956"/>
            <a:ext cx="1270331" cy="255468"/>
          </a:xfrm>
          <a:prstGeom prst="roundRect">
            <a:avLst/>
          </a:prstGeom>
          <a:solidFill>
            <a:schemeClr val="bg1">
              <a:lumMod val="95000"/>
            </a:schemeClr>
          </a:solidFill>
          <a:ln>
            <a:solidFill>
              <a:schemeClr val="bg1">
                <a:lumMod val="85000"/>
              </a:schemeClr>
            </a:solidFill>
          </a:ln>
        </p:spPr>
        <p:style>
          <a:lnRef idx="0">
            <a:scrgbClr r="0" g="0" b="0"/>
          </a:lnRef>
          <a:fillRef idx="0">
            <a:scrgbClr r="0" g="0" b="0"/>
          </a:fillRef>
          <a:effectRef idx="0">
            <a:scrgbClr r="0" g="0" b="0"/>
          </a:effectRef>
          <a:fontRef idx="minor">
            <a:schemeClr val="lt1"/>
          </a:fontRef>
        </p:style>
        <p:txBody>
          <a:bodyPr rtlCol="0" anchor="ctr"/>
          <a:lstStyle/>
          <a:p>
            <a:pPr fontAlgn="ctr" latinLnBrk="1"/>
            <a:r>
              <a:rPr lang="ko-KR" altLang="en-US" sz="1100" b="1" dirty="0">
                <a:ln>
                  <a:solidFill>
                    <a:srgbClr val="1758E3">
                      <a:alpha val="0"/>
                    </a:srgbClr>
                  </a:solidFill>
                </a:ln>
                <a:solidFill>
                  <a:srgbClr val="00B0F0"/>
                </a:solidFill>
                <a:latin typeface="+mj-ea"/>
                <a:ea typeface="+mj-ea"/>
              </a:rPr>
              <a:t>출산율</a:t>
            </a:r>
            <a:endParaRPr lang="en-US" altLang="ko-KR" sz="1100" b="1" dirty="0">
              <a:ln>
                <a:solidFill>
                  <a:srgbClr val="1758E3">
                    <a:alpha val="0"/>
                  </a:srgbClr>
                </a:solidFill>
              </a:ln>
              <a:solidFill>
                <a:srgbClr val="00B0F0"/>
              </a:solidFill>
              <a:latin typeface="+mj-ea"/>
              <a:ea typeface="+mj-ea"/>
            </a:endParaRPr>
          </a:p>
        </p:txBody>
      </p:sp>
      <p:sp>
        <p:nvSpPr>
          <p:cNvPr id="31" name="사각형: 둥근 모서리 30">
            <a:extLst>
              <a:ext uri="{FF2B5EF4-FFF2-40B4-BE49-F238E27FC236}">
                <a16:creationId xmlns:a16="http://schemas.microsoft.com/office/drawing/2014/main" id="{27905CA7-7DFE-9CB9-4266-27F117B305F1}"/>
              </a:ext>
            </a:extLst>
          </p:cNvPr>
          <p:cNvSpPr/>
          <p:nvPr/>
        </p:nvSpPr>
        <p:spPr>
          <a:xfrm>
            <a:off x="3359031" y="2190956"/>
            <a:ext cx="1390419" cy="255468"/>
          </a:xfrm>
          <a:prstGeom prst="roundRect">
            <a:avLst/>
          </a:prstGeom>
          <a:solidFill>
            <a:schemeClr val="bg1">
              <a:lumMod val="95000"/>
            </a:schemeClr>
          </a:solidFill>
          <a:ln>
            <a:solidFill>
              <a:schemeClr val="bg1">
                <a:lumMod val="85000"/>
              </a:schemeClr>
            </a:solidFill>
          </a:ln>
        </p:spPr>
        <p:style>
          <a:lnRef idx="0">
            <a:scrgbClr r="0" g="0" b="0"/>
          </a:lnRef>
          <a:fillRef idx="0">
            <a:scrgbClr r="0" g="0" b="0"/>
          </a:fillRef>
          <a:effectRef idx="0">
            <a:scrgbClr r="0" g="0" b="0"/>
          </a:effectRef>
          <a:fontRef idx="minor">
            <a:schemeClr val="lt1"/>
          </a:fontRef>
        </p:style>
        <p:txBody>
          <a:bodyPr rtlCol="0" anchor="ctr"/>
          <a:lstStyle/>
          <a:p>
            <a:pPr fontAlgn="ctr" latinLnBrk="1"/>
            <a:r>
              <a:rPr lang="ko-KR" altLang="en-US" sz="1100" b="1" dirty="0">
                <a:ln>
                  <a:solidFill>
                    <a:srgbClr val="1758E3">
                      <a:alpha val="0"/>
                    </a:srgbClr>
                  </a:solidFill>
                </a:ln>
                <a:solidFill>
                  <a:srgbClr val="00B0F0"/>
                </a:solidFill>
                <a:latin typeface="+mj-ea"/>
                <a:ea typeface="+mj-ea"/>
              </a:rPr>
              <a:t>연령 중간값</a:t>
            </a:r>
            <a:endParaRPr lang="en-US" altLang="ko-KR" sz="1100" b="1" dirty="0">
              <a:ln>
                <a:solidFill>
                  <a:srgbClr val="1758E3">
                    <a:alpha val="0"/>
                  </a:srgbClr>
                </a:solidFill>
              </a:ln>
              <a:solidFill>
                <a:srgbClr val="00B0F0"/>
              </a:solidFill>
              <a:latin typeface="+mj-ea"/>
              <a:ea typeface="+mj-ea"/>
            </a:endParaRPr>
          </a:p>
        </p:txBody>
      </p:sp>
      <p:sp>
        <p:nvSpPr>
          <p:cNvPr id="35" name="사각형: 둥근 모서리 34">
            <a:extLst>
              <a:ext uri="{FF2B5EF4-FFF2-40B4-BE49-F238E27FC236}">
                <a16:creationId xmlns:a16="http://schemas.microsoft.com/office/drawing/2014/main" id="{B2883981-947D-AB79-5AEA-636A8E8ADA81}"/>
              </a:ext>
            </a:extLst>
          </p:cNvPr>
          <p:cNvSpPr/>
          <p:nvPr/>
        </p:nvSpPr>
        <p:spPr>
          <a:xfrm>
            <a:off x="658360" y="2995492"/>
            <a:ext cx="1605433" cy="255468"/>
          </a:xfrm>
          <a:prstGeom prst="roundRect">
            <a:avLst/>
          </a:prstGeom>
          <a:solidFill>
            <a:schemeClr val="bg1">
              <a:lumMod val="95000"/>
            </a:schemeClr>
          </a:solidFill>
          <a:ln>
            <a:solidFill>
              <a:schemeClr val="bg1">
                <a:lumMod val="85000"/>
              </a:schemeClr>
            </a:solidFill>
          </a:ln>
        </p:spPr>
        <p:style>
          <a:lnRef idx="0">
            <a:scrgbClr r="0" g="0" b="0"/>
          </a:lnRef>
          <a:fillRef idx="0">
            <a:scrgbClr r="0" g="0" b="0"/>
          </a:fillRef>
          <a:effectRef idx="0">
            <a:scrgbClr r="0" g="0" b="0"/>
          </a:effectRef>
          <a:fontRef idx="minor">
            <a:schemeClr val="lt1"/>
          </a:fontRef>
        </p:style>
        <p:txBody>
          <a:bodyPr rtlCol="0" anchor="ctr"/>
          <a:lstStyle/>
          <a:p>
            <a:pPr fontAlgn="ctr" latinLnBrk="1"/>
            <a:r>
              <a:rPr lang="ko-KR" altLang="en-US" sz="1100" b="1" dirty="0">
                <a:ln>
                  <a:solidFill>
                    <a:srgbClr val="1758E3">
                      <a:alpha val="0"/>
                    </a:srgbClr>
                  </a:solidFill>
                </a:ln>
                <a:solidFill>
                  <a:srgbClr val="00B0F0"/>
                </a:solidFill>
                <a:latin typeface="+mj-ea"/>
                <a:ea typeface="+mj-ea"/>
              </a:rPr>
              <a:t>기대수명</a:t>
            </a:r>
            <a:endParaRPr lang="ko-KR" altLang="ko-KR" sz="1100" b="1" dirty="0">
              <a:ln>
                <a:solidFill>
                  <a:srgbClr val="1758E3">
                    <a:alpha val="0"/>
                  </a:srgbClr>
                </a:solidFill>
              </a:ln>
              <a:solidFill>
                <a:srgbClr val="00B0F0"/>
              </a:solidFill>
              <a:latin typeface="+mj-ea"/>
              <a:ea typeface="+mj-ea"/>
            </a:endParaRPr>
          </a:p>
        </p:txBody>
      </p:sp>
      <p:sp>
        <p:nvSpPr>
          <p:cNvPr id="38" name="사각형: 둥근 모서리 37">
            <a:extLst>
              <a:ext uri="{FF2B5EF4-FFF2-40B4-BE49-F238E27FC236}">
                <a16:creationId xmlns:a16="http://schemas.microsoft.com/office/drawing/2014/main" id="{898BC5A5-27AE-9DD7-5F2F-A8E514007902}"/>
              </a:ext>
            </a:extLst>
          </p:cNvPr>
          <p:cNvSpPr/>
          <p:nvPr/>
        </p:nvSpPr>
        <p:spPr>
          <a:xfrm>
            <a:off x="2343975" y="2995492"/>
            <a:ext cx="1605433" cy="255468"/>
          </a:xfrm>
          <a:prstGeom prst="roundRect">
            <a:avLst/>
          </a:prstGeom>
          <a:solidFill>
            <a:schemeClr val="bg1">
              <a:lumMod val="95000"/>
            </a:schemeClr>
          </a:solidFill>
          <a:ln>
            <a:solidFill>
              <a:schemeClr val="bg1">
                <a:lumMod val="85000"/>
              </a:schemeClr>
            </a:solidFill>
          </a:ln>
        </p:spPr>
        <p:style>
          <a:lnRef idx="0">
            <a:scrgbClr r="0" g="0" b="0"/>
          </a:lnRef>
          <a:fillRef idx="0">
            <a:scrgbClr r="0" g="0" b="0"/>
          </a:fillRef>
          <a:effectRef idx="0">
            <a:scrgbClr r="0" g="0" b="0"/>
          </a:effectRef>
          <a:fontRef idx="minor">
            <a:schemeClr val="lt1"/>
          </a:fontRef>
        </p:style>
        <p:txBody>
          <a:bodyPr rtlCol="0" anchor="ctr"/>
          <a:lstStyle/>
          <a:p>
            <a:pPr fontAlgn="ctr" latinLnBrk="1"/>
            <a:r>
              <a:rPr lang="ko-KR" altLang="en-US" sz="1100" b="1" dirty="0">
                <a:ln>
                  <a:solidFill>
                    <a:srgbClr val="1758E3">
                      <a:alpha val="0"/>
                    </a:srgbClr>
                  </a:solidFill>
                </a:ln>
                <a:solidFill>
                  <a:srgbClr val="00B0F0"/>
                </a:solidFill>
                <a:latin typeface="+mj-ea"/>
                <a:ea typeface="+mj-ea"/>
              </a:rPr>
              <a:t>도시화 인구</a:t>
            </a:r>
            <a:endParaRPr lang="ko-KR" altLang="ko-KR" sz="1100" b="1" dirty="0">
              <a:ln>
                <a:solidFill>
                  <a:srgbClr val="1758E3">
                    <a:alpha val="0"/>
                  </a:srgbClr>
                </a:solidFill>
              </a:ln>
              <a:solidFill>
                <a:srgbClr val="00B0F0"/>
              </a:solidFill>
              <a:latin typeface="+mj-ea"/>
              <a:ea typeface="+mj-ea"/>
            </a:endParaRPr>
          </a:p>
        </p:txBody>
      </p:sp>
      <p:sp>
        <p:nvSpPr>
          <p:cNvPr id="41" name="사각형: 둥근 모서리 40">
            <a:extLst>
              <a:ext uri="{FF2B5EF4-FFF2-40B4-BE49-F238E27FC236}">
                <a16:creationId xmlns:a16="http://schemas.microsoft.com/office/drawing/2014/main" id="{51FC011C-F73B-F9F7-E754-D95D92D4C2DE}"/>
              </a:ext>
            </a:extLst>
          </p:cNvPr>
          <p:cNvSpPr/>
          <p:nvPr/>
        </p:nvSpPr>
        <p:spPr>
          <a:xfrm>
            <a:off x="658360" y="3973687"/>
            <a:ext cx="1605433" cy="255468"/>
          </a:xfrm>
          <a:prstGeom prst="roundRect">
            <a:avLst/>
          </a:prstGeom>
          <a:solidFill>
            <a:schemeClr val="bg1">
              <a:lumMod val="95000"/>
            </a:schemeClr>
          </a:solidFill>
          <a:ln>
            <a:solidFill>
              <a:schemeClr val="bg1">
                <a:lumMod val="85000"/>
              </a:schemeClr>
            </a:solidFill>
          </a:ln>
        </p:spPr>
        <p:style>
          <a:lnRef idx="0">
            <a:scrgbClr r="0" g="0" b="0"/>
          </a:lnRef>
          <a:fillRef idx="0">
            <a:scrgbClr r="0" g="0" b="0"/>
          </a:fillRef>
          <a:effectRef idx="0">
            <a:scrgbClr r="0" g="0" b="0"/>
          </a:effectRef>
          <a:fontRef idx="minor">
            <a:schemeClr val="lt1"/>
          </a:fontRef>
        </p:style>
        <p:txBody>
          <a:bodyPr rtlCol="0" anchor="ctr"/>
          <a:lstStyle/>
          <a:p>
            <a:pPr fontAlgn="ctr" latinLnBrk="1"/>
            <a:r>
              <a:rPr lang="ko-KR" altLang="en-US" sz="1100" b="1" dirty="0">
                <a:ln>
                  <a:solidFill>
                    <a:srgbClr val="1758E3">
                      <a:alpha val="0"/>
                    </a:srgbClr>
                  </a:solidFill>
                </a:ln>
                <a:solidFill>
                  <a:srgbClr val="00B0F0"/>
                </a:solidFill>
                <a:latin typeface="+mj-ea"/>
                <a:ea typeface="+mj-ea"/>
              </a:rPr>
              <a:t>수입보험료</a:t>
            </a:r>
          </a:p>
        </p:txBody>
      </p:sp>
      <p:sp>
        <p:nvSpPr>
          <p:cNvPr id="44" name="사각형: 둥근 모서리 43">
            <a:extLst>
              <a:ext uri="{FF2B5EF4-FFF2-40B4-BE49-F238E27FC236}">
                <a16:creationId xmlns:a16="http://schemas.microsoft.com/office/drawing/2014/main" id="{A0EA2C81-5662-02A1-B4F8-EA4A82829345}"/>
              </a:ext>
            </a:extLst>
          </p:cNvPr>
          <p:cNvSpPr/>
          <p:nvPr/>
        </p:nvSpPr>
        <p:spPr>
          <a:xfrm>
            <a:off x="2343975" y="3973687"/>
            <a:ext cx="1605433" cy="255468"/>
          </a:xfrm>
          <a:prstGeom prst="roundRect">
            <a:avLst/>
          </a:prstGeom>
          <a:solidFill>
            <a:schemeClr val="bg1">
              <a:lumMod val="95000"/>
            </a:schemeClr>
          </a:solidFill>
          <a:ln>
            <a:solidFill>
              <a:schemeClr val="bg1">
                <a:lumMod val="85000"/>
              </a:schemeClr>
            </a:solidFill>
          </a:ln>
        </p:spPr>
        <p:style>
          <a:lnRef idx="0">
            <a:scrgbClr r="0" g="0" b="0"/>
          </a:lnRef>
          <a:fillRef idx="0">
            <a:scrgbClr r="0" g="0" b="0"/>
          </a:fillRef>
          <a:effectRef idx="0">
            <a:scrgbClr r="0" g="0" b="0"/>
          </a:effectRef>
          <a:fontRef idx="minor">
            <a:schemeClr val="lt1"/>
          </a:fontRef>
        </p:style>
        <p:txBody>
          <a:bodyPr rtlCol="0" anchor="ctr"/>
          <a:lstStyle/>
          <a:p>
            <a:pPr fontAlgn="ctr" latinLnBrk="1"/>
            <a:r>
              <a:rPr lang="ko-KR" altLang="en-US" sz="1100" b="1" dirty="0">
                <a:ln>
                  <a:solidFill>
                    <a:srgbClr val="1758E3">
                      <a:alpha val="0"/>
                    </a:srgbClr>
                  </a:solidFill>
                </a:ln>
                <a:solidFill>
                  <a:srgbClr val="00B0F0"/>
                </a:solidFill>
                <a:latin typeface="+mj-ea"/>
                <a:ea typeface="+mj-ea"/>
              </a:rPr>
              <a:t>글로벌 시장점유율</a:t>
            </a:r>
          </a:p>
        </p:txBody>
      </p:sp>
      <p:sp>
        <p:nvSpPr>
          <p:cNvPr id="47" name="사각형: 둥근 모서리 46">
            <a:extLst>
              <a:ext uri="{FF2B5EF4-FFF2-40B4-BE49-F238E27FC236}">
                <a16:creationId xmlns:a16="http://schemas.microsoft.com/office/drawing/2014/main" id="{CF547845-E729-3555-2F01-D48E478122BB}"/>
              </a:ext>
            </a:extLst>
          </p:cNvPr>
          <p:cNvSpPr/>
          <p:nvPr/>
        </p:nvSpPr>
        <p:spPr>
          <a:xfrm>
            <a:off x="658360" y="4973146"/>
            <a:ext cx="1605433" cy="255468"/>
          </a:xfrm>
          <a:prstGeom prst="roundRect">
            <a:avLst/>
          </a:prstGeom>
          <a:solidFill>
            <a:schemeClr val="bg1">
              <a:lumMod val="95000"/>
            </a:schemeClr>
          </a:solidFill>
          <a:ln>
            <a:solidFill>
              <a:schemeClr val="bg1">
                <a:lumMod val="85000"/>
              </a:schemeClr>
            </a:solidFill>
          </a:ln>
        </p:spPr>
        <p:style>
          <a:lnRef idx="0">
            <a:scrgbClr r="0" g="0" b="0"/>
          </a:lnRef>
          <a:fillRef idx="0">
            <a:scrgbClr r="0" g="0" b="0"/>
          </a:fillRef>
          <a:effectRef idx="0">
            <a:scrgbClr r="0" g="0" b="0"/>
          </a:effectRef>
          <a:fontRef idx="minor">
            <a:schemeClr val="lt1"/>
          </a:fontRef>
        </p:style>
        <p:txBody>
          <a:bodyPr rtlCol="0" anchor="ctr"/>
          <a:lstStyle/>
          <a:p>
            <a:pPr fontAlgn="ctr" latinLnBrk="1"/>
            <a:r>
              <a:rPr lang="ko-KR" altLang="en-US" sz="1100" b="1" dirty="0">
                <a:ln>
                  <a:solidFill>
                    <a:srgbClr val="1758E3">
                      <a:alpha val="0"/>
                    </a:srgbClr>
                  </a:solidFill>
                </a:ln>
                <a:solidFill>
                  <a:srgbClr val="00B0F0"/>
                </a:solidFill>
                <a:latin typeface="+mj-ea"/>
                <a:ea typeface="+mj-ea"/>
              </a:rPr>
              <a:t>보험밀도</a:t>
            </a:r>
          </a:p>
        </p:txBody>
      </p:sp>
      <p:sp>
        <p:nvSpPr>
          <p:cNvPr id="50" name="사각형: 둥근 모서리 49">
            <a:extLst>
              <a:ext uri="{FF2B5EF4-FFF2-40B4-BE49-F238E27FC236}">
                <a16:creationId xmlns:a16="http://schemas.microsoft.com/office/drawing/2014/main" id="{D2698FA5-8D92-E831-B4B8-20A449BED537}"/>
              </a:ext>
            </a:extLst>
          </p:cNvPr>
          <p:cNvSpPr/>
          <p:nvPr/>
        </p:nvSpPr>
        <p:spPr>
          <a:xfrm>
            <a:off x="2343975" y="4973146"/>
            <a:ext cx="1605433" cy="255468"/>
          </a:xfrm>
          <a:prstGeom prst="roundRect">
            <a:avLst/>
          </a:prstGeom>
          <a:solidFill>
            <a:schemeClr val="bg1">
              <a:lumMod val="95000"/>
            </a:schemeClr>
          </a:solidFill>
          <a:ln>
            <a:solidFill>
              <a:schemeClr val="bg1">
                <a:lumMod val="85000"/>
              </a:schemeClr>
            </a:solidFill>
          </a:ln>
        </p:spPr>
        <p:style>
          <a:lnRef idx="0">
            <a:scrgbClr r="0" g="0" b="0"/>
          </a:lnRef>
          <a:fillRef idx="0">
            <a:scrgbClr r="0" g="0" b="0"/>
          </a:fillRef>
          <a:effectRef idx="0">
            <a:scrgbClr r="0" g="0" b="0"/>
          </a:effectRef>
          <a:fontRef idx="minor">
            <a:schemeClr val="lt1"/>
          </a:fontRef>
        </p:style>
        <p:txBody>
          <a:bodyPr rtlCol="0" anchor="ctr"/>
          <a:lstStyle/>
          <a:p>
            <a:pPr fontAlgn="ctr" latinLnBrk="1"/>
            <a:r>
              <a:rPr lang="ko-KR" altLang="en-US" sz="1100" b="1" dirty="0">
                <a:ln>
                  <a:solidFill>
                    <a:srgbClr val="1758E3">
                      <a:alpha val="0"/>
                    </a:srgbClr>
                  </a:solidFill>
                </a:ln>
                <a:solidFill>
                  <a:srgbClr val="00B0F0"/>
                </a:solidFill>
                <a:latin typeface="+mj-ea"/>
                <a:ea typeface="+mj-ea"/>
              </a:rPr>
              <a:t>보험침투도</a:t>
            </a:r>
          </a:p>
        </p:txBody>
      </p:sp>
      <p:sp>
        <p:nvSpPr>
          <p:cNvPr id="5" name="직사각형 4">
            <a:extLst>
              <a:ext uri="{FF2B5EF4-FFF2-40B4-BE49-F238E27FC236}">
                <a16:creationId xmlns:a16="http://schemas.microsoft.com/office/drawing/2014/main" id="{A1D509EF-1253-E1D8-B84B-349FC00E8C8A}"/>
              </a:ext>
            </a:extLst>
          </p:cNvPr>
          <p:cNvSpPr/>
          <p:nvPr/>
        </p:nvSpPr>
        <p:spPr>
          <a:xfrm>
            <a:off x="4952999" y="1393513"/>
            <a:ext cx="4322788" cy="4313924"/>
          </a:xfrm>
          <a:prstGeom prst="rect">
            <a:avLst/>
          </a:prstGeom>
          <a:solidFill>
            <a:srgbClr val="DEF7FF"/>
          </a:solidFill>
          <a:ln w="6350">
            <a:noFill/>
            <a:miter lim="800000"/>
          </a:ln>
        </p:spPr>
        <p:txBody>
          <a:bodyPr wrap="square" lIns="180000" tIns="108000" rIns="180000" bIns="0">
            <a:noAutofit/>
          </a:bodyPr>
          <a:lstStyle/>
          <a:p>
            <a:pPr fontAlgn="ctr">
              <a:lnSpc>
                <a:spcPct val="120000"/>
              </a:lnSpc>
              <a:spcBef>
                <a:spcPts val="500"/>
              </a:spcBef>
            </a:pPr>
            <a:r>
              <a:rPr lang="ko-KR" altLang="en-US" sz="1100" b="1" dirty="0">
                <a:ln w="9525" cap="flat" cmpd="sng" algn="ctr">
                  <a:solidFill>
                    <a:srgbClr val="00338D">
                      <a:alpha val="0"/>
                    </a:srgbClr>
                  </a:solidFill>
                  <a:prstDash val="solid"/>
                  <a:round/>
                </a:ln>
                <a:solidFill>
                  <a:schemeClr val="tx1">
                    <a:lumMod val="85000"/>
                    <a:lumOff val="15000"/>
                  </a:schemeClr>
                </a:solidFill>
                <a:latin typeface="+mn-ea"/>
              </a:rPr>
              <a:t>경제 전망</a:t>
            </a:r>
            <a:endParaRPr lang="en-US" altLang="ko-KR" sz="1100" b="1" dirty="0">
              <a:ln w="9525" cap="flat" cmpd="sng" algn="ctr">
                <a:solidFill>
                  <a:srgbClr val="00338D">
                    <a:alpha val="0"/>
                  </a:srgbClr>
                </a:solidFill>
                <a:prstDash val="solid"/>
                <a:round/>
              </a:ln>
              <a:solidFill>
                <a:schemeClr val="tx1">
                  <a:lumMod val="85000"/>
                  <a:lumOff val="15000"/>
                </a:schemeClr>
              </a:solidFill>
              <a:latin typeface="+mn-ea"/>
            </a:endParaRPr>
          </a:p>
          <a:p>
            <a:pPr marL="108000" indent="-108000" fontAlgn="ctr">
              <a:lnSpc>
                <a:spcPct val="120000"/>
              </a:lnSpc>
              <a:spcBef>
                <a:spcPts val="500"/>
              </a:spcBef>
              <a:buFont typeface="Arial" panose="020B0604020202020204" pitchFamily="34" charset="0"/>
              <a:buChar char="•"/>
            </a:pPr>
            <a:r>
              <a:rPr lang="ko-KR" altLang="en-US" sz="900" dirty="0">
                <a:ln w="9525" cap="flat" cmpd="sng" algn="ctr">
                  <a:solidFill>
                    <a:srgbClr val="00338D">
                      <a:alpha val="0"/>
                    </a:srgbClr>
                  </a:solidFill>
                  <a:prstDash val="solid"/>
                  <a:round/>
                </a:ln>
                <a:solidFill>
                  <a:schemeClr val="tx1">
                    <a:lumMod val="85000"/>
                    <a:lumOff val="15000"/>
                  </a:schemeClr>
                </a:solidFill>
                <a:latin typeface="+mn-ea"/>
              </a:rPr>
              <a:t>태국은 아시아 금융 위기 이후 </a:t>
            </a:r>
            <a:r>
              <a:rPr lang="en-US" altLang="ko-KR" sz="900" dirty="0">
                <a:ln w="9525" cap="flat" cmpd="sng" algn="ctr">
                  <a:solidFill>
                    <a:srgbClr val="00338D">
                      <a:alpha val="0"/>
                    </a:srgbClr>
                  </a:solidFill>
                  <a:prstDash val="solid"/>
                  <a:round/>
                </a:ln>
                <a:solidFill>
                  <a:schemeClr val="tx1">
                    <a:lumMod val="85000"/>
                    <a:lumOff val="15000"/>
                  </a:schemeClr>
                </a:solidFill>
                <a:latin typeface="+mn-ea"/>
              </a:rPr>
              <a:t>1999~2005</a:t>
            </a:r>
            <a:r>
              <a:rPr lang="ko-KR" altLang="en-US" sz="900" dirty="0">
                <a:ln w="9525" cap="flat" cmpd="sng" algn="ctr">
                  <a:solidFill>
                    <a:srgbClr val="00338D">
                      <a:alpha val="0"/>
                    </a:srgbClr>
                  </a:solidFill>
                  <a:prstDash val="solid"/>
                  <a:round/>
                </a:ln>
                <a:solidFill>
                  <a:schemeClr val="tx1">
                    <a:lumMod val="85000"/>
                    <a:lumOff val="15000"/>
                  </a:schemeClr>
                </a:solidFill>
                <a:latin typeface="+mn-ea"/>
              </a:rPr>
              <a:t>년까지 연평균 약 </a:t>
            </a:r>
            <a:r>
              <a:rPr lang="en-US" altLang="ko-KR" sz="900" dirty="0">
                <a:ln w="9525" cap="flat" cmpd="sng" algn="ctr">
                  <a:solidFill>
                    <a:srgbClr val="00338D">
                      <a:alpha val="0"/>
                    </a:srgbClr>
                  </a:solidFill>
                  <a:prstDash val="solid"/>
                  <a:round/>
                </a:ln>
                <a:solidFill>
                  <a:schemeClr val="tx1">
                    <a:lumMod val="85000"/>
                    <a:lumOff val="15000"/>
                  </a:schemeClr>
                </a:solidFill>
                <a:latin typeface="+mn-ea"/>
              </a:rPr>
              <a:t>5%, 2005~2014</a:t>
            </a:r>
            <a:r>
              <a:rPr lang="ko-KR" altLang="en-US" sz="900" dirty="0">
                <a:ln w="9525" cap="flat" cmpd="sng" algn="ctr">
                  <a:solidFill>
                    <a:srgbClr val="00338D">
                      <a:alpha val="0"/>
                    </a:srgbClr>
                  </a:solidFill>
                  <a:prstDash val="solid"/>
                  <a:round/>
                </a:ln>
                <a:solidFill>
                  <a:schemeClr val="tx1">
                    <a:lumMod val="85000"/>
                    <a:lumOff val="15000"/>
                  </a:schemeClr>
                </a:solidFill>
                <a:latin typeface="+mn-ea"/>
              </a:rPr>
              <a:t>년까지 연평균 약 </a:t>
            </a:r>
            <a:r>
              <a:rPr lang="en-US" altLang="ko-KR" sz="900" dirty="0">
                <a:ln w="9525" cap="flat" cmpd="sng" algn="ctr">
                  <a:solidFill>
                    <a:srgbClr val="00338D">
                      <a:alpha val="0"/>
                    </a:srgbClr>
                  </a:solidFill>
                  <a:prstDash val="solid"/>
                  <a:round/>
                </a:ln>
                <a:solidFill>
                  <a:schemeClr val="tx1">
                    <a:lumMod val="85000"/>
                    <a:lumOff val="15000"/>
                  </a:schemeClr>
                </a:solidFill>
                <a:latin typeface="+mn-ea"/>
              </a:rPr>
              <a:t>3.5%</a:t>
            </a:r>
            <a:r>
              <a:rPr lang="ko-KR" altLang="en-US" sz="900" dirty="0">
                <a:ln w="9525" cap="flat" cmpd="sng" algn="ctr">
                  <a:solidFill>
                    <a:srgbClr val="00338D">
                      <a:alpha val="0"/>
                    </a:srgbClr>
                  </a:solidFill>
                  <a:prstDash val="solid"/>
                  <a:round/>
                </a:ln>
                <a:solidFill>
                  <a:schemeClr val="tx1">
                    <a:lumMod val="85000"/>
                    <a:lumOff val="15000"/>
                  </a:schemeClr>
                </a:solidFill>
                <a:latin typeface="+mn-ea"/>
              </a:rPr>
              <a:t>의 성장률로 경제 발전을 이루며</a:t>
            </a:r>
            <a:r>
              <a:rPr lang="en-US" altLang="ko-KR" sz="900" dirty="0">
                <a:ln w="9525" cap="flat" cmpd="sng" algn="ctr">
                  <a:solidFill>
                    <a:srgbClr val="00338D">
                      <a:alpha val="0"/>
                    </a:srgbClr>
                  </a:solidFill>
                  <a:prstDash val="solid"/>
                  <a:round/>
                </a:ln>
                <a:solidFill>
                  <a:schemeClr val="tx1">
                    <a:lumMod val="85000"/>
                    <a:lumOff val="15000"/>
                  </a:schemeClr>
                </a:solidFill>
                <a:latin typeface="+mn-ea"/>
              </a:rPr>
              <a:t>, </a:t>
            </a:r>
            <a:r>
              <a:rPr lang="ko-KR" altLang="en-US" sz="900" dirty="0">
                <a:ln w="9525" cap="flat" cmpd="sng" algn="ctr">
                  <a:solidFill>
                    <a:srgbClr val="00338D">
                      <a:alpha val="0"/>
                    </a:srgbClr>
                  </a:solidFill>
                  <a:prstDash val="solid"/>
                  <a:round/>
                </a:ln>
                <a:solidFill>
                  <a:schemeClr val="tx1">
                    <a:lumMod val="85000"/>
                    <a:lumOff val="15000"/>
                  </a:schemeClr>
                </a:solidFill>
                <a:latin typeface="+mn-ea"/>
              </a:rPr>
              <a:t>저소득 국가에서 </a:t>
            </a:r>
            <a:r>
              <a:rPr lang="ko-KR" altLang="en-US" sz="900" dirty="0" err="1">
                <a:ln w="9525" cap="flat" cmpd="sng" algn="ctr">
                  <a:solidFill>
                    <a:srgbClr val="00338D">
                      <a:alpha val="0"/>
                    </a:srgbClr>
                  </a:solidFill>
                  <a:prstDash val="solid"/>
                  <a:round/>
                </a:ln>
                <a:solidFill>
                  <a:schemeClr val="tx1">
                    <a:lumMod val="85000"/>
                    <a:lumOff val="15000"/>
                  </a:schemeClr>
                </a:solidFill>
                <a:latin typeface="+mn-ea"/>
              </a:rPr>
              <a:t>중상위</a:t>
            </a:r>
            <a:r>
              <a:rPr lang="ko-KR" altLang="en-US" sz="900" dirty="0">
                <a:ln w="9525" cap="flat" cmpd="sng" algn="ctr">
                  <a:solidFill>
                    <a:srgbClr val="00338D">
                      <a:alpha val="0"/>
                    </a:srgbClr>
                  </a:solidFill>
                  <a:prstDash val="solid"/>
                  <a:round/>
                </a:ln>
                <a:solidFill>
                  <a:schemeClr val="tx1">
                    <a:lumMod val="85000"/>
                    <a:lumOff val="15000"/>
                  </a:schemeClr>
                </a:solidFill>
                <a:latin typeface="+mn-ea"/>
              </a:rPr>
              <a:t> 소득 국가로 도약</a:t>
            </a:r>
            <a:endParaRPr lang="en-US" altLang="ko-KR" sz="900" dirty="0">
              <a:ln w="9525" cap="flat" cmpd="sng" algn="ctr">
                <a:solidFill>
                  <a:srgbClr val="00338D">
                    <a:alpha val="0"/>
                  </a:srgbClr>
                </a:solidFill>
                <a:prstDash val="solid"/>
                <a:round/>
              </a:ln>
              <a:solidFill>
                <a:schemeClr val="tx1">
                  <a:lumMod val="85000"/>
                  <a:lumOff val="15000"/>
                </a:schemeClr>
              </a:solidFill>
              <a:latin typeface="+mn-ea"/>
            </a:endParaRPr>
          </a:p>
          <a:p>
            <a:pPr marL="108000" indent="-108000" fontAlgn="ctr">
              <a:lnSpc>
                <a:spcPct val="120000"/>
              </a:lnSpc>
              <a:spcBef>
                <a:spcPts val="500"/>
              </a:spcBef>
              <a:buFont typeface="Arial" panose="020B0604020202020204" pitchFamily="34" charset="0"/>
              <a:buChar char="•"/>
            </a:pPr>
            <a:r>
              <a:rPr lang="ko-KR" altLang="en-US" sz="900" dirty="0">
                <a:ln w="9525" cap="flat" cmpd="sng" algn="ctr">
                  <a:solidFill>
                    <a:srgbClr val="00338D">
                      <a:alpha val="0"/>
                    </a:srgbClr>
                  </a:solidFill>
                  <a:prstDash val="solid"/>
                  <a:round/>
                </a:ln>
                <a:solidFill>
                  <a:schemeClr val="tx1">
                    <a:lumMod val="85000"/>
                    <a:lumOff val="15000"/>
                  </a:schemeClr>
                </a:solidFill>
                <a:latin typeface="+mn-ea"/>
              </a:rPr>
              <a:t>그러나 태국 경제 성장의 큰 비중을 차지했던 수출 주도형 모델은 생산성 정체로 둔화되고 있는 것으로 평가받으며</a:t>
            </a:r>
            <a:r>
              <a:rPr lang="en-US" altLang="ko-KR" sz="900" dirty="0">
                <a:ln w="9525" cap="flat" cmpd="sng" algn="ctr">
                  <a:solidFill>
                    <a:srgbClr val="00338D">
                      <a:alpha val="0"/>
                    </a:srgbClr>
                  </a:solidFill>
                  <a:prstDash val="solid"/>
                  <a:round/>
                </a:ln>
                <a:solidFill>
                  <a:schemeClr val="tx1">
                    <a:lumMod val="85000"/>
                    <a:lumOff val="15000"/>
                  </a:schemeClr>
                </a:solidFill>
                <a:latin typeface="+mn-ea"/>
              </a:rPr>
              <a:t>, 2020</a:t>
            </a:r>
            <a:r>
              <a:rPr lang="ko-KR" altLang="en-US" sz="900" dirty="0">
                <a:ln w="9525" cap="flat" cmpd="sng" algn="ctr">
                  <a:solidFill>
                    <a:srgbClr val="00338D">
                      <a:alpha val="0"/>
                    </a:srgbClr>
                  </a:solidFill>
                  <a:prstDash val="solid"/>
                  <a:round/>
                </a:ln>
                <a:solidFill>
                  <a:schemeClr val="tx1">
                    <a:lumMod val="85000"/>
                    <a:lumOff val="15000"/>
                  </a:schemeClr>
                </a:solidFill>
                <a:latin typeface="+mn-ea"/>
              </a:rPr>
              <a:t>년에는 </a:t>
            </a:r>
            <a:r>
              <a:rPr lang="en-US" altLang="ko-KR" sz="900" dirty="0">
                <a:ln w="9525" cap="flat" cmpd="sng" algn="ctr">
                  <a:solidFill>
                    <a:srgbClr val="00338D">
                      <a:alpha val="0"/>
                    </a:srgbClr>
                  </a:solidFill>
                  <a:prstDash val="solid"/>
                  <a:round/>
                </a:ln>
                <a:solidFill>
                  <a:schemeClr val="tx1">
                    <a:lumMod val="85000"/>
                    <a:lumOff val="15000"/>
                  </a:schemeClr>
                </a:solidFill>
                <a:latin typeface="+mn-ea"/>
              </a:rPr>
              <a:t>△6.2%, 2021</a:t>
            </a:r>
            <a:r>
              <a:rPr lang="ko-KR" altLang="en-US" sz="900" dirty="0">
                <a:ln w="9525" cap="flat" cmpd="sng" algn="ctr">
                  <a:solidFill>
                    <a:srgbClr val="00338D">
                      <a:alpha val="0"/>
                    </a:srgbClr>
                  </a:solidFill>
                  <a:prstDash val="solid"/>
                  <a:round/>
                </a:ln>
                <a:solidFill>
                  <a:schemeClr val="tx1">
                    <a:lumMod val="85000"/>
                    <a:lumOff val="15000"/>
                  </a:schemeClr>
                </a:solidFill>
                <a:latin typeface="+mn-ea"/>
              </a:rPr>
              <a:t>년에는 </a:t>
            </a:r>
            <a:r>
              <a:rPr lang="en-US" altLang="ko-KR" sz="900" dirty="0">
                <a:ln w="9525" cap="flat" cmpd="sng" algn="ctr">
                  <a:solidFill>
                    <a:srgbClr val="00338D">
                      <a:alpha val="0"/>
                    </a:srgbClr>
                  </a:solidFill>
                  <a:prstDash val="solid"/>
                  <a:round/>
                </a:ln>
                <a:solidFill>
                  <a:schemeClr val="tx1">
                    <a:lumMod val="85000"/>
                    <a:lumOff val="15000"/>
                  </a:schemeClr>
                </a:solidFill>
                <a:latin typeface="+mn-ea"/>
              </a:rPr>
              <a:t>1.6%, 2022</a:t>
            </a:r>
            <a:r>
              <a:rPr lang="ko-KR" altLang="en-US" sz="900" dirty="0">
                <a:ln w="9525" cap="flat" cmpd="sng" algn="ctr">
                  <a:solidFill>
                    <a:srgbClr val="00338D">
                      <a:alpha val="0"/>
                    </a:srgbClr>
                  </a:solidFill>
                  <a:prstDash val="solid"/>
                  <a:round/>
                </a:ln>
                <a:solidFill>
                  <a:schemeClr val="tx1">
                    <a:lumMod val="85000"/>
                    <a:lumOff val="15000"/>
                  </a:schemeClr>
                </a:solidFill>
                <a:latin typeface="+mn-ea"/>
              </a:rPr>
              <a:t>년에는 </a:t>
            </a:r>
            <a:r>
              <a:rPr lang="en-US" altLang="ko-KR" sz="900" dirty="0">
                <a:ln w="9525" cap="flat" cmpd="sng" algn="ctr">
                  <a:solidFill>
                    <a:srgbClr val="00338D">
                      <a:alpha val="0"/>
                    </a:srgbClr>
                  </a:solidFill>
                  <a:prstDash val="solid"/>
                  <a:round/>
                </a:ln>
                <a:solidFill>
                  <a:schemeClr val="tx1">
                    <a:lumMod val="85000"/>
                    <a:lumOff val="15000"/>
                  </a:schemeClr>
                </a:solidFill>
                <a:latin typeface="+mn-ea"/>
              </a:rPr>
              <a:t>2.6%</a:t>
            </a:r>
            <a:r>
              <a:rPr lang="ko-KR" altLang="en-US" sz="900" dirty="0">
                <a:ln w="9525" cap="flat" cmpd="sng" algn="ctr">
                  <a:solidFill>
                    <a:srgbClr val="00338D">
                      <a:alpha val="0"/>
                    </a:srgbClr>
                  </a:solidFill>
                  <a:prstDash val="solid"/>
                  <a:round/>
                </a:ln>
                <a:solidFill>
                  <a:schemeClr val="tx1">
                    <a:lumMod val="85000"/>
                    <a:lumOff val="15000"/>
                  </a:schemeClr>
                </a:solidFill>
                <a:latin typeface="+mn-ea"/>
              </a:rPr>
              <a:t>의 경제성장률을 기록</a:t>
            </a:r>
            <a:r>
              <a:rPr lang="en-US" altLang="ko-KR" sz="900" dirty="0">
                <a:ln w="9525" cap="flat" cmpd="sng" algn="ctr">
                  <a:solidFill>
                    <a:srgbClr val="00338D">
                      <a:alpha val="0"/>
                    </a:srgbClr>
                  </a:solidFill>
                  <a:prstDash val="solid"/>
                  <a:round/>
                </a:ln>
                <a:solidFill>
                  <a:schemeClr val="tx1">
                    <a:lumMod val="85000"/>
                    <a:lumOff val="15000"/>
                  </a:schemeClr>
                </a:solidFill>
                <a:latin typeface="+mn-ea"/>
              </a:rPr>
              <a:t>. 2023</a:t>
            </a:r>
            <a:r>
              <a:rPr lang="ko-KR" altLang="en-US" sz="900" dirty="0">
                <a:ln w="9525" cap="flat" cmpd="sng" algn="ctr">
                  <a:solidFill>
                    <a:srgbClr val="00338D">
                      <a:alpha val="0"/>
                    </a:srgbClr>
                  </a:solidFill>
                  <a:prstDash val="solid"/>
                  <a:round/>
                </a:ln>
                <a:solidFill>
                  <a:schemeClr val="tx1">
                    <a:lumMod val="85000"/>
                    <a:lumOff val="15000"/>
                  </a:schemeClr>
                </a:solidFill>
                <a:latin typeface="+mn-ea"/>
              </a:rPr>
              <a:t>년 경제성장률은 </a:t>
            </a:r>
            <a:r>
              <a:rPr lang="en-US" altLang="ko-KR" sz="900" dirty="0">
                <a:ln w="9525" cap="flat" cmpd="sng" algn="ctr">
                  <a:solidFill>
                    <a:srgbClr val="00338D">
                      <a:alpha val="0"/>
                    </a:srgbClr>
                  </a:solidFill>
                  <a:prstDash val="solid"/>
                  <a:round/>
                </a:ln>
                <a:solidFill>
                  <a:schemeClr val="tx1">
                    <a:lumMod val="85000"/>
                    <a:lumOff val="15000"/>
                  </a:schemeClr>
                </a:solidFill>
                <a:latin typeface="+mn-ea"/>
              </a:rPr>
              <a:t>3.4%</a:t>
            </a:r>
            <a:r>
              <a:rPr lang="ko-KR" altLang="en-US" sz="900" dirty="0">
                <a:ln w="9525" cap="flat" cmpd="sng" algn="ctr">
                  <a:solidFill>
                    <a:srgbClr val="00338D">
                      <a:alpha val="0"/>
                    </a:srgbClr>
                  </a:solidFill>
                  <a:prstDash val="solid"/>
                  <a:round/>
                </a:ln>
                <a:solidFill>
                  <a:schemeClr val="tx1">
                    <a:lumMod val="85000"/>
                    <a:lumOff val="15000"/>
                  </a:schemeClr>
                </a:solidFill>
                <a:latin typeface="+mn-ea"/>
              </a:rPr>
              <a:t>로 전망</a:t>
            </a:r>
            <a:endParaRPr lang="en-US" altLang="ko-KR" sz="900" dirty="0">
              <a:ln w="9525" cap="flat" cmpd="sng" algn="ctr">
                <a:solidFill>
                  <a:srgbClr val="00338D">
                    <a:alpha val="0"/>
                  </a:srgbClr>
                </a:solidFill>
                <a:prstDash val="solid"/>
                <a:round/>
              </a:ln>
              <a:solidFill>
                <a:schemeClr val="tx1">
                  <a:lumMod val="85000"/>
                  <a:lumOff val="15000"/>
                </a:schemeClr>
              </a:solidFill>
              <a:latin typeface="+mn-ea"/>
            </a:endParaRPr>
          </a:p>
          <a:p>
            <a:pPr marL="108000" indent="-108000" fontAlgn="ctr">
              <a:lnSpc>
                <a:spcPct val="120000"/>
              </a:lnSpc>
              <a:spcBef>
                <a:spcPts val="500"/>
              </a:spcBef>
              <a:buFont typeface="Arial" panose="020B0604020202020204" pitchFamily="34" charset="0"/>
              <a:buChar char="•"/>
            </a:pPr>
            <a:r>
              <a:rPr lang="ko-KR" altLang="en-US" sz="900" dirty="0">
                <a:ln w="9525" cap="flat" cmpd="sng" algn="ctr">
                  <a:solidFill>
                    <a:srgbClr val="00338D">
                      <a:alpha val="0"/>
                    </a:srgbClr>
                  </a:solidFill>
                  <a:prstDash val="solid"/>
                  <a:round/>
                </a:ln>
                <a:solidFill>
                  <a:schemeClr val="tx1">
                    <a:lumMod val="85000"/>
                    <a:lumOff val="15000"/>
                  </a:schemeClr>
                </a:solidFill>
                <a:latin typeface="+mn-ea"/>
              </a:rPr>
              <a:t>태국은 세계에서 가장 빠르게 고령화되는 사회 중 하나로</a:t>
            </a:r>
            <a:r>
              <a:rPr lang="en-US" altLang="ko-KR" sz="900" dirty="0">
                <a:ln w="9525" cap="flat" cmpd="sng" algn="ctr">
                  <a:solidFill>
                    <a:srgbClr val="00338D">
                      <a:alpha val="0"/>
                    </a:srgbClr>
                  </a:solidFill>
                  <a:prstDash val="solid"/>
                  <a:round/>
                </a:ln>
                <a:solidFill>
                  <a:schemeClr val="tx1">
                    <a:lumMod val="85000"/>
                    <a:lumOff val="15000"/>
                  </a:schemeClr>
                </a:solidFill>
                <a:latin typeface="+mn-ea"/>
              </a:rPr>
              <a:t>, 2021</a:t>
            </a:r>
            <a:r>
              <a:rPr lang="ko-KR" altLang="en-US" sz="900" dirty="0">
                <a:ln w="9525" cap="flat" cmpd="sng" algn="ctr">
                  <a:solidFill>
                    <a:srgbClr val="00338D">
                      <a:alpha val="0"/>
                    </a:srgbClr>
                  </a:solidFill>
                  <a:prstDash val="solid"/>
                  <a:round/>
                </a:ln>
                <a:solidFill>
                  <a:schemeClr val="tx1">
                    <a:lumMod val="85000"/>
                    <a:lumOff val="15000"/>
                  </a:schemeClr>
                </a:solidFill>
                <a:latin typeface="+mn-ea"/>
              </a:rPr>
              <a:t>년 </a:t>
            </a:r>
            <a:r>
              <a:rPr lang="en-US" altLang="ko-KR" sz="900" dirty="0">
                <a:ln w="9525" cap="flat" cmpd="sng" algn="ctr">
                  <a:solidFill>
                    <a:srgbClr val="00338D">
                      <a:alpha val="0"/>
                    </a:srgbClr>
                  </a:solidFill>
                  <a:prstDash val="solid"/>
                  <a:round/>
                </a:ln>
                <a:solidFill>
                  <a:schemeClr val="tx1">
                    <a:lumMod val="85000"/>
                    <a:lumOff val="15000"/>
                  </a:schemeClr>
                </a:solidFill>
                <a:latin typeface="+mn-ea"/>
              </a:rPr>
              <a:t>60</a:t>
            </a:r>
            <a:r>
              <a:rPr lang="ko-KR" altLang="en-US" sz="900" dirty="0">
                <a:ln w="9525" cap="flat" cmpd="sng" algn="ctr">
                  <a:solidFill>
                    <a:srgbClr val="00338D">
                      <a:alpha val="0"/>
                    </a:srgbClr>
                  </a:solidFill>
                  <a:prstDash val="solid"/>
                  <a:round/>
                </a:ln>
                <a:solidFill>
                  <a:schemeClr val="tx1">
                    <a:lumMod val="85000"/>
                    <a:lumOff val="15000"/>
                  </a:schemeClr>
                </a:solidFill>
                <a:latin typeface="+mn-ea"/>
              </a:rPr>
              <a:t>세 인구가 전체 인구의 약 </a:t>
            </a:r>
            <a:r>
              <a:rPr lang="en-US" altLang="ko-KR" sz="900" dirty="0">
                <a:ln w="9525" cap="flat" cmpd="sng" algn="ctr">
                  <a:solidFill>
                    <a:srgbClr val="00338D">
                      <a:alpha val="0"/>
                    </a:srgbClr>
                  </a:solidFill>
                  <a:prstDash val="solid"/>
                  <a:round/>
                </a:ln>
                <a:solidFill>
                  <a:schemeClr val="tx1">
                    <a:lumMod val="85000"/>
                    <a:lumOff val="15000"/>
                  </a:schemeClr>
                </a:solidFill>
                <a:latin typeface="+mn-ea"/>
              </a:rPr>
              <a:t>20%</a:t>
            </a:r>
            <a:r>
              <a:rPr lang="ko-KR" altLang="en-US" sz="900" dirty="0">
                <a:ln w="9525" cap="flat" cmpd="sng" algn="ctr">
                  <a:solidFill>
                    <a:srgbClr val="00338D">
                      <a:alpha val="0"/>
                    </a:srgbClr>
                  </a:solidFill>
                  <a:prstDash val="solid"/>
                  <a:round/>
                </a:ln>
                <a:solidFill>
                  <a:schemeClr val="tx1">
                    <a:lumMod val="85000"/>
                    <a:lumOff val="15000"/>
                  </a:schemeClr>
                </a:solidFill>
                <a:latin typeface="+mn-ea"/>
              </a:rPr>
              <a:t>를 차지</a:t>
            </a:r>
            <a:r>
              <a:rPr lang="en-US" altLang="ko-KR" sz="900" dirty="0">
                <a:ln w="9525" cap="flat" cmpd="sng" algn="ctr">
                  <a:solidFill>
                    <a:srgbClr val="00338D">
                      <a:alpha val="0"/>
                    </a:srgbClr>
                  </a:solidFill>
                  <a:prstDash val="solid"/>
                  <a:round/>
                </a:ln>
                <a:solidFill>
                  <a:schemeClr val="tx1">
                    <a:lumMod val="85000"/>
                    <a:lumOff val="15000"/>
                  </a:schemeClr>
                </a:solidFill>
                <a:latin typeface="+mn-ea"/>
              </a:rPr>
              <a:t>(2030</a:t>
            </a:r>
            <a:r>
              <a:rPr lang="ko-KR" altLang="en-US" sz="900" dirty="0">
                <a:ln w="9525" cap="flat" cmpd="sng" algn="ctr">
                  <a:solidFill>
                    <a:srgbClr val="00338D">
                      <a:alpha val="0"/>
                    </a:srgbClr>
                  </a:solidFill>
                  <a:prstDash val="solid"/>
                  <a:round/>
                </a:ln>
                <a:solidFill>
                  <a:schemeClr val="tx1">
                    <a:lumMod val="85000"/>
                    <a:lumOff val="15000"/>
                  </a:schemeClr>
                </a:solidFill>
                <a:latin typeface="+mn-ea"/>
              </a:rPr>
              <a:t>년까지 해당 비율은 </a:t>
            </a:r>
            <a:r>
              <a:rPr lang="en-US" altLang="ko-KR" sz="900" dirty="0">
                <a:ln w="9525" cap="flat" cmpd="sng" algn="ctr">
                  <a:solidFill>
                    <a:srgbClr val="00338D">
                      <a:alpha val="0"/>
                    </a:srgbClr>
                  </a:solidFill>
                  <a:prstDash val="solid"/>
                  <a:round/>
                </a:ln>
                <a:solidFill>
                  <a:schemeClr val="tx1">
                    <a:lumMod val="85000"/>
                    <a:lumOff val="15000"/>
                  </a:schemeClr>
                </a:solidFill>
                <a:latin typeface="+mn-ea"/>
              </a:rPr>
              <a:t>26.6%</a:t>
            </a:r>
            <a:r>
              <a:rPr lang="ko-KR" altLang="en-US" sz="900" dirty="0">
                <a:ln w="9525" cap="flat" cmpd="sng" algn="ctr">
                  <a:solidFill>
                    <a:srgbClr val="00338D">
                      <a:alpha val="0"/>
                    </a:srgbClr>
                  </a:solidFill>
                  <a:prstDash val="solid"/>
                  <a:round/>
                </a:ln>
                <a:solidFill>
                  <a:schemeClr val="tx1">
                    <a:lumMod val="85000"/>
                    <a:lumOff val="15000"/>
                  </a:schemeClr>
                </a:solidFill>
                <a:latin typeface="+mn-ea"/>
              </a:rPr>
              <a:t>로 증가 전망</a:t>
            </a:r>
            <a:r>
              <a:rPr lang="en-US" altLang="ko-KR" sz="900" dirty="0">
                <a:ln w="9525" cap="flat" cmpd="sng" algn="ctr">
                  <a:solidFill>
                    <a:srgbClr val="00338D">
                      <a:alpha val="0"/>
                    </a:srgbClr>
                  </a:solidFill>
                  <a:prstDash val="solid"/>
                  <a:round/>
                </a:ln>
                <a:solidFill>
                  <a:schemeClr val="tx1">
                    <a:lumMod val="85000"/>
                    <a:lumOff val="15000"/>
                  </a:schemeClr>
                </a:solidFill>
                <a:latin typeface="+mn-ea"/>
              </a:rPr>
              <a:t>)</a:t>
            </a:r>
            <a:endParaRPr lang="en-US" altLang="ko-KR" sz="500" dirty="0">
              <a:ln w="9525" cap="flat" cmpd="sng" algn="ctr">
                <a:solidFill>
                  <a:srgbClr val="00338D">
                    <a:alpha val="0"/>
                  </a:srgbClr>
                </a:solidFill>
                <a:prstDash val="solid"/>
                <a:round/>
              </a:ln>
              <a:solidFill>
                <a:schemeClr val="tx1">
                  <a:lumMod val="85000"/>
                  <a:lumOff val="15000"/>
                </a:schemeClr>
              </a:solidFill>
              <a:latin typeface="+mn-ea"/>
            </a:endParaRPr>
          </a:p>
          <a:p>
            <a:pPr fontAlgn="ctr">
              <a:lnSpc>
                <a:spcPct val="120000"/>
              </a:lnSpc>
              <a:spcBef>
                <a:spcPts val="500"/>
              </a:spcBef>
            </a:pPr>
            <a:r>
              <a:rPr lang="ko-KR" altLang="en-US" sz="1100" b="1" dirty="0">
                <a:ln w="9525" cap="flat" cmpd="sng" algn="ctr">
                  <a:solidFill>
                    <a:srgbClr val="00338D">
                      <a:alpha val="0"/>
                    </a:srgbClr>
                  </a:solidFill>
                  <a:prstDash val="solid"/>
                  <a:round/>
                </a:ln>
                <a:solidFill>
                  <a:schemeClr val="tx1">
                    <a:lumMod val="85000"/>
                    <a:lumOff val="15000"/>
                  </a:schemeClr>
                </a:solidFill>
                <a:latin typeface="+mn-ea"/>
              </a:rPr>
              <a:t>보험시장 전망</a:t>
            </a:r>
            <a:endParaRPr lang="en-US" altLang="ko-KR" sz="1100" b="1" dirty="0">
              <a:ln w="9525" cap="flat" cmpd="sng" algn="ctr">
                <a:solidFill>
                  <a:srgbClr val="00338D">
                    <a:alpha val="0"/>
                  </a:srgbClr>
                </a:solidFill>
                <a:prstDash val="solid"/>
                <a:round/>
              </a:ln>
              <a:solidFill>
                <a:schemeClr val="tx1">
                  <a:lumMod val="85000"/>
                  <a:lumOff val="15000"/>
                </a:schemeClr>
              </a:solidFill>
              <a:latin typeface="+mn-ea"/>
            </a:endParaRPr>
          </a:p>
          <a:p>
            <a:pPr marL="108000" indent="-108000" fontAlgn="ctr">
              <a:lnSpc>
                <a:spcPct val="120000"/>
              </a:lnSpc>
              <a:spcBef>
                <a:spcPts val="500"/>
              </a:spcBef>
              <a:buFont typeface="Arial" panose="020B0604020202020204" pitchFamily="34" charset="0"/>
              <a:buChar char="•"/>
            </a:pPr>
            <a:r>
              <a:rPr lang="ko-KR" altLang="en-US" sz="900" dirty="0">
                <a:ln w="9525" cap="flat" cmpd="sng" algn="ctr">
                  <a:solidFill>
                    <a:srgbClr val="00338D">
                      <a:alpha val="0"/>
                    </a:srgbClr>
                  </a:solidFill>
                  <a:prstDash val="solid"/>
                  <a:round/>
                </a:ln>
                <a:solidFill>
                  <a:schemeClr val="tx1">
                    <a:lumMod val="85000"/>
                    <a:lumOff val="15000"/>
                  </a:schemeClr>
                </a:solidFill>
                <a:latin typeface="+mn-ea"/>
              </a:rPr>
              <a:t>영국의 데이터 분석 기업 </a:t>
            </a:r>
            <a:r>
              <a:rPr lang="en-US" altLang="ko-KR" sz="900" dirty="0" err="1">
                <a:ln w="9525" cap="flat" cmpd="sng" algn="ctr">
                  <a:solidFill>
                    <a:srgbClr val="00338D">
                      <a:alpha val="0"/>
                    </a:srgbClr>
                  </a:solidFill>
                  <a:prstDash val="solid"/>
                  <a:round/>
                </a:ln>
                <a:solidFill>
                  <a:schemeClr val="tx1">
                    <a:lumMod val="85000"/>
                    <a:lumOff val="15000"/>
                  </a:schemeClr>
                </a:solidFill>
                <a:latin typeface="+mn-ea"/>
              </a:rPr>
              <a:t>GlobalData</a:t>
            </a:r>
            <a:r>
              <a:rPr lang="ko-KR" altLang="en-US" sz="900" dirty="0">
                <a:ln w="9525" cap="flat" cmpd="sng" algn="ctr">
                  <a:solidFill>
                    <a:srgbClr val="00338D">
                      <a:alpha val="0"/>
                    </a:srgbClr>
                  </a:solidFill>
                  <a:prstDash val="solid"/>
                  <a:round/>
                </a:ln>
                <a:solidFill>
                  <a:schemeClr val="tx1">
                    <a:lumMod val="85000"/>
                    <a:lumOff val="15000"/>
                  </a:schemeClr>
                </a:solidFill>
                <a:latin typeface="+mn-ea"/>
              </a:rPr>
              <a:t>에 따르면</a:t>
            </a:r>
            <a:r>
              <a:rPr lang="en-US" altLang="ko-KR" sz="900" dirty="0">
                <a:ln w="9525" cap="flat" cmpd="sng" algn="ctr">
                  <a:solidFill>
                    <a:srgbClr val="00338D">
                      <a:alpha val="0"/>
                    </a:srgbClr>
                  </a:solidFill>
                  <a:prstDash val="solid"/>
                  <a:round/>
                </a:ln>
                <a:solidFill>
                  <a:schemeClr val="tx1">
                    <a:lumMod val="85000"/>
                    <a:lumOff val="15000"/>
                  </a:schemeClr>
                </a:solidFill>
                <a:latin typeface="+mn-ea"/>
              </a:rPr>
              <a:t>, </a:t>
            </a:r>
            <a:r>
              <a:rPr lang="ko-KR" altLang="en-US" sz="900" dirty="0">
                <a:ln w="9525" cap="flat" cmpd="sng" algn="ctr">
                  <a:solidFill>
                    <a:srgbClr val="00338D">
                      <a:alpha val="0"/>
                    </a:srgbClr>
                  </a:solidFill>
                  <a:prstDash val="solid"/>
                  <a:round/>
                </a:ln>
                <a:solidFill>
                  <a:schemeClr val="tx1">
                    <a:lumMod val="85000"/>
                    <a:lumOff val="15000"/>
                  </a:schemeClr>
                </a:solidFill>
                <a:latin typeface="+mn-ea"/>
              </a:rPr>
              <a:t>태국의 보험산업 수입보험료는 </a:t>
            </a:r>
            <a:r>
              <a:rPr lang="en-US" altLang="ko-KR" sz="900" dirty="0">
                <a:ln w="9525" cap="flat" cmpd="sng" algn="ctr">
                  <a:solidFill>
                    <a:srgbClr val="00338D">
                      <a:alpha val="0"/>
                    </a:srgbClr>
                  </a:solidFill>
                  <a:prstDash val="solid"/>
                  <a:round/>
                </a:ln>
                <a:solidFill>
                  <a:schemeClr val="tx1">
                    <a:lumMod val="85000"/>
                    <a:lumOff val="15000"/>
                  </a:schemeClr>
                </a:solidFill>
                <a:latin typeface="+mn-ea"/>
              </a:rPr>
              <a:t>2026</a:t>
            </a:r>
            <a:r>
              <a:rPr lang="ko-KR" altLang="en-US" sz="900" dirty="0">
                <a:ln w="9525" cap="flat" cmpd="sng" algn="ctr">
                  <a:solidFill>
                    <a:srgbClr val="00338D">
                      <a:alpha val="0"/>
                    </a:srgbClr>
                  </a:solidFill>
                  <a:prstDash val="solid"/>
                  <a:round/>
                </a:ln>
                <a:solidFill>
                  <a:schemeClr val="tx1">
                    <a:lumMod val="85000"/>
                    <a:lumOff val="15000"/>
                  </a:schemeClr>
                </a:solidFill>
                <a:latin typeface="+mn-ea"/>
              </a:rPr>
              <a:t>년까지 연평균 </a:t>
            </a:r>
            <a:r>
              <a:rPr lang="en-US" altLang="ko-KR" sz="900" dirty="0">
                <a:ln w="9525" cap="flat" cmpd="sng" algn="ctr">
                  <a:solidFill>
                    <a:srgbClr val="00338D">
                      <a:alpha val="0"/>
                    </a:srgbClr>
                  </a:solidFill>
                  <a:prstDash val="solid"/>
                  <a:round/>
                </a:ln>
                <a:solidFill>
                  <a:schemeClr val="tx1">
                    <a:lumMod val="85000"/>
                    <a:lumOff val="15000"/>
                  </a:schemeClr>
                </a:solidFill>
                <a:latin typeface="+mn-ea"/>
              </a:rPr>
              <a:t>4.7%</a:t>
            </a:r>
            <a:r>
              <a:rPr lang="ko-KR" altLang="en-US" sz="900" dirty="0">
                <a:ln w="9525" cap="flat" cmpd="sng" algn="ctr">
                  <a:solidFill>
                    <a:srgbClr val="00338D">
                      <a:alpha val="0"/>
                    </a:srgbClr>
                  </a:solidFill>
                  <a:prstDash val="solid"/>
                  <a:round/>
                </a:ln>
                <a:solidFill>
                  <a:schemeClr val="tx1">
                    <a:lumMod val="85000"/>
                    <a:lumOff val="15000"/>
                  </a:schemeClr>
                </a:solidFill>
                <a:latin typeface="+mn-ea"/>
              </a:rPr>
              <a:t>로 성장할 것으로 전망되며</a:t>
            </a:r>
            <a:r>
              <a:rPr lang="en-US" altLang="ko-KR" sz="900" dirty="0">
                <a:ln w="9525" cap="flat" cmpd="sng" algn="ctr">
                  <a:solidFill>
                    <a:srgbClr val="00338D">
                      <a:alpha val="0"/>
                    </a:srgbClr>
                  </a:solidFill>
                  <a:prstDash val="solid"/>
                  <a:round/>
                </a:ln>
                <a:solidFill>
                  <a:schemeClr val="tx1">
                    <a:lumMod val="85000"/>
                    <a:lumOff val="15000"/>
                  </a:schemeClr>
                </a:solidFill>
                <a:latin typeface="+mn-ea"/>
              </a:rPr>
              <a:t>, </a:t>
            </a:r>
            <a:r>
              <a:rPr lang="ko-KR" altLang="en-US" sz="900" dirty="0">
                <a:ln w="9525" cap="flat" cmpd="sng" algn="ctr">
                  <a:solidFill>
                    <a:srgbClr val="00338D">
                      <a:alpha val="0"/>
                    </a:srgbClr>
                  </a:solidFill>
                  <a:prstDash val="solid"/>
                  <a:round/>
                </a:ln>
                <a:solidFill>
                  <a:schemeClr val="tx1">
                    <a:lumMod val="85000"/>
                    <a:lumOff val="15000"/>
                  </a:schemeClr>
                </a:solidFill>
                <a:latin typeface="+mn-ea"/>
              </a:rPr>
              <a:t>빠른 고령화는 향후 생명</a:t>
            </a:r>
            <a:r>
              <a:rPr lang="en-US" altLang="ko-KR" sz="900" dirty="0">
                <a:ln w="9525" cap="flat" cmpd="sng" algn="ctr">
                  <a:solidFill>
                    <a:srgbClr val="00338D">
                      <a:alpha val="0"/>
                    </a:srgbClr>
                  </a:solidFill>
                  <a:prstDash val="solid"/>
                  <a:round/>
                </a:ln>
                <a:solidFill>
                  <a:schemeClr val="tx1">
                    <a:lumMod val="85000"/>
                    <a:lumOff val="15000"/>
                  </a:schemeClr>
                </a:solidFill>
                <a:latin typeface="+mn-ea"/>
              </a:rPr>
              <a:t>·</a:t>
            </a:r>
            <a:r>
              <a:rPr lang="ko-KR" altLang="en-US" sz="900" dirty="0">
                <a:ln w="9525" cap="flat" cmpd="sng" algn="ctr">
                  <a:solidFill>
                    <a:srgbClr val="00338D">
                      <a:alpha val="0"/>
                    </a:srgbClr>
                  </a:solidFill>
                  <a:prstDash val="solid"/>
                  <a:round/>
                </a:ln>
                <a:solidFill>
                  <a:schemeClr val="tx1">
                    <a:lumMod val="85000"/>
                    <a:lumOff val="15000"/>
                  </a:schemeClr>
                </a:solidFill>
                <a:latin typeface="+mn-ea"/>
              </a:rPr>
              <a:t>건강보험 부문 성장을 견인할 것으로 전망</a:t>
            </a:r>
            <a:endParaRPr lang="en-US" altLang="ko-KR" sz="500" dirty="0">
              <a:ln w="9525" cap="flat" cmpd="sng" algn="ctr">
                <a:solidFill>
                  <a:srgbClr val="00338D">
                    <a:alpha val="0"/>
                  </a:srgbClr>
                </a:solidFill>
                <a:prstDash val="solid"/>
                <a:round/>
              </a:ln>
              <a:solidFill>
                <a:schemeClr val="tx1">
                  <a:lumMod val="85000"/>
                  <a:lumOff val="15000"/>
                </a:schemeClr>
              </a:solidFill>
              <a:latin typeface="+mn-ea"/>
            </a:endParaRPr>
          </a:p>
          <a:p>
            <a:pPr fontAlgn="ctr">
              <a:lnSpc>
                <a:spcPct val="120000"/>
              </a:lnSpc>
              <a:spcBef>
                <a:spcPts val="500"/>
              </a:spcBef>
            </a:pPr>
            <a:r>
              <a:rPr lang="ko-KR" altLang="en-US" sz="1100" b="1" dirty="0">
                <a:ln w="9525" cap="flat" cmpd="sng" algn="ctr">
                  <a:solidFill>
                    <a:srgbClr val="00338D">
                      <a:alpha val="0"/>
                    </a:srgbClr>
                  </a:solidFill>
                  <a:prstDash val="solid"/>
                  <a:round/>
                </a:ln>
                <a:solidFill>
                  <a:schemeClr val="tx1">
                    <a:lumMod val="85000"/>
                    <a:lumOff val="15000"/>
                  </a:schemeClr>
                </a:solidFill>
                <a:latin typeface="+mn-ea"/>
              </a:rPr>
              <a:t>생명</a:t>
            </a:r>
            <a:r>
              <a:rPr lang="en-US" altLang="ko-KR" sz="1100" b="1" dirty="0">
                <a:ln w="9525" cap="flat" cmpd="sng" algn="ctr">
                  <a:solidFill>
                    <a:srgbClr val="00338D">
                      <a:alpha val="0"/>
                    </a:srgbClr>
                  </a:solidFill>
                  <a:prstDash val="solid"/>
                  <a:round/>
                </a:ln>
                <a:solidFill>
                  <a:schemeClr val="tx1">
                    <a:lumMod val="85000"/>
                    <a:lumOff val="15000"/>
                  </a:schemeClr>
                </a:solidFill>
                <a:latin typeface="+mn-ea"/>
              </a:rPr>
              <a:t>·</a:t>
            </a:r>
            <a:r>
              <a:rPr lang="ko-KR" altLang="en-US" sz="1100" b="1" dirty="0">
                <a:ln w="9525" cap="flat" cmpd="sng" algn="ctr">
                  <a:solidFill>
                    <a:srgbClr val="00338D">
                      <a:alpha val="0"/>
                    </a:srgbClr>
                  </a:solidFill>
                  <a:prstDash val="solid"/>
                  <a:round/>
                </a:ln>
                <a:solidFill>
                  <a:schemeClr val="tx1">
                    <a:lumMod val="85000"/>
                    <a:lumOff val="15000"/>
                  </a:schemeClr>
                </a:solidFill>
                <a:latin typeface="+mn-ea"/>
              </a:rPr>
              <a:t>손해보험 동향</a:t>
            </a:r>
            <a:endParaRPr lang="en-US" altLang="ko-KR" sz="1100" b="1" dirty="0">
              <a:ln w="9525" cap="flat" cmpd="sng" algn="ctr">
                <a:solidFill>
                  <a:srgbClr val="00338D">
                    <a:alpha val="0"/>
                  </a:srgbClr>
                </a:solidFill>
                <a:prstDash val="solid"/>
                <a:round/>
              </a:ln>
              <a:solidFill>
                <a:schemeClr val="tx1">
                  <a:lumMod val="85000"/>
                  <a:lumOff val="15000"/>
                </a:schemeClr>
              </a:solidFill>
              <a:latin typeface="+mn-ea"/>
            </a:endParaRPr>
          </a:p>
          <a:p>
            <a:pPr marL="108000" indent="-108000" fontAlgn="ctr">
              <a:lnSpc>
                <a:spcPct val="120000"/>
              </a:lnSpc>
              <a:spcBef>
                <a:spcPts val="500"/>
              </a:spcBef>
              <a:buFont typeface="Arial" panose="020B0604020202020204" pitchFamily="34" charset="0"/>
              <a:buChar char="•"/>
            </a:pPr>
            <a:r>
              <a:rPr lang="en-US" altLang="ko-KR" sz="900" dirty="0">
                <a:ln w="9525" cap="flat" cmpd="sng" algn="ctr">
                  <a:solidFill>
                    <a:srgbClr val="00338D">
                      <a:alpha val="0"/>
                    </a:srgbClr>
                  </a:solidFill>
                  <a:prstDash val="solid"/>
                  <a:round/>
                </a:ln>
                <a:solidFill>
                  <a:schemeClr val="tx1">
                    <a:lumMod val="85000"/>
                    <a:lumOff val="15000"/>
                  </a:schemeClr>
                </a:solidFill>
                <a:latin typeface="+mn-ea"/>
              </a:rPr>
              <a:t>2021</a:t>
            </a:r>
            <a:r>
              <a:rPr lang="ko-KR" altLang="en-US" sz="900" dirty="0">
                <a:ln w="9525" cap="flat" cmpd="sng" algn="ctr">
                  <a:solidFill>
                    <a:srgbClr val="00338D">
                      <a:alpha val="0"/>
                    </a:srgbClr>
                  </a:solidFill>
                  <a:prstDash val="solid"/>
                  <a:round/>
                </a:ln>
                <a:solidFill>
                  <a:schemeClr val="tx1">
                    <a:lumMod val="85000"/>
                    <a:lumOff val="15000"/>
                  </a:schemeClr>
                </a:solidFill>
                <a:latin typeface="+mn-ea"/>
              </a:rPr>
              <a:t>년 태국의 생명보험 수입보험료는 전년대비 </a:t>
            </a:r>
            <a:r>
              <a:rPr lang="en-US" altLang="ko-KR" sz="900" dirty="0">
                <a:ln w="9525" cap="flat" cmpd="sng" algn="ctr">
                  <a:solidFill>
                    <a:srgbClr val="00338D">
                      <a:alpha val="0"/>
                    </a:srgbClr>
                  </a:solidFill>
                  <a:prstDash val="solid"/>
                  <a:round/>
                </a:ln>
                <a:solidFill>
                  <a:schemeClr val="tx1">
                    <a:lumMod val="85000"/>
                    <a:lumOff val="15000"/>
                  </a:schemeClr>
                </a:solidFill>
                <a:latin typeface="+mn-ea"/>
              </a:rPr>
              <a:t>2.3% </a:t>
            </a:r>
            <a:r>
              <a:rPr lang="ko-KR" altLang="en-US" sz="900" dirty="0">
                <a:ln w="9525" cap="flat" cmpd="sng" algn="ctr">
                  <a:solidFill>
                    <a:srgbClr val="00338D">
                      <a:alpha val="0"/>
                    </a:srgbClr>
                  </a:solidFill>
                  <a:prstDash val="solid"/>
                  <a:round/>
                </a:ln>
                <a:solidFill>
                  <a:schemeClr val="tx1">
                    <a:lumMod val="85000"/>
                    <a:lumOff val="15000"/>
                  </a:schemeClr>
                </a:solidFill>
                <a:latin typeface="+mn-ea"/>
              </a:rPr>
              <a:t>성장한 </a:t>
            </a:r>
            <a:r>
              <a:rPr lang="en-US" altLang="ko-KR" sz="900" dirty="0">
                <a:ln w="9525" cap="flat" cmpd="sng" algn="ctr">
                  <a:solidFill>
                    <a:srgbClr val="00338D">
                      <a:alpha val="0"/>
                    </a:srgbClr>
                  </a:solidFill>
                  <a:prstDash val="solid"/>
                  <a:round/>
                </a:ln>
                <a:solidFill>
                  <a:schemeClr val="tx1">
                    <a:lumMod val="85000"/>
                    <a:lumOff val="15000"/>
                  </a:schemeClr>
                </a:solidFill>
                <a:latin typeface="+mn-ea"/>
              </a:rPr>
              <a:t>6,138.5</a:t>
            </a:r>
            <a:r>
              <a:rPr lang="ko-KR" altLang="en-US" sz="900" dirty="0">
                <a:ln w="9525" cap="flat" cmpd="sng" algn="ctr">
                  <a:solidFill>
                    <a:srgbClr val="00338D">
                      <a:alpha val="0"/>
                    </a:srgbClr>
                  </a:solidFill>
                  <a:prstDash val="solid"/>
                  <a:round/>
                </a:ln>
                <a:solidFill>
                  <a:schemeClr val="tx1">
                    <a:lumMod val="85000"/>
                    <a:lumOff val="15000"/>
                  </a:schemeClr>
                </a:solidFill>
                <a:latin typeface="+mn-ea"/>
              </a:rPr>
              <a:t>억 바트를 기록하였으며</a:t>
            </a:r>
            <a:r>
              <a:rPr lang="en-US" altLang="ko-KR" sz="900" dirty="0">
                <a:ln w="9525" cap="flat" cmpd="sng" algn="ctr">
                  <a:solidFill>
                    <a:srgbClr val="00338D">
                      <a:alpha val="0"/>
                    </a:srgbClr>
                  </a:solidFill>
                  <a:prstDash val="solid"/>
                  <a:round/>
                </a:ln>
                <a:solidFill>
                  <a:schemeClr val="tx1">
                    <a:lumMod val="85000"/>
                    <a:lumOff val="15000"/>
                  </a:schemeClr>
                </a:solidFill>
                <a:latin typeface="+mn-ea"/>
              </a:rPr>
              <a:t>, </a:t>
            </a:r>
            <a:r>
              <a:rPr lang="ko-KR" altLang="en-US" sz="900" dirty="0">
                <a:ln w="9525" cap="flat" cmpd="sng" algn="ctr">
                  <a:solidFill>
                    <a:srgbClr val="00338D">
                      <a:alpha val="0"/>
                    </a:srgbClr>
                  </a:solidFill>
                  <a:prstDash val="solid"/>
                  <a:round/>
                </a:ln>
                <a:solidFill>
                  <a:schemeClr val="tx1">
                    <a:lumMod val="85000"/>
                    <a:lumOff val="15000"/>
                  </a:schemeClr>
                </a:solidFill>
                <a:latin typeface="+mn-ea"/>
              </a:rPr>
              <a:t>주로 </a:t>
            </a:r>
            <a:r>
              <a:rPr lang="ko-KR" altLang="en-US" sz="900" dirty="0" err="1">
                <a:ln w="9525" cap="flat" cmpd="sng" algn="ctr">
                  <a:solidFill>
                    <a:srgbClr val="00338D">
                      <a:alpha val="0"/>
                    </a:srgbClr>
                  </a:solidFill>
                  <a:prstDash val="solid"/>
                  <a:round/>
                </a:ln>
                <a:solidFill>
                  <a:schemeClr val="tx1">
                    <a:lumMod val="85000"/>
                    <a:lumOff val="15000"/>
                  </a:schemeClr>
                </a:solidFill>
                <a:latin typeface="+mn-ea"/>
              </a:rPr>
              <a:t>변액보험이</a:t>
            </a:r>
            <a:r>
              <a:rPr lang="ko-KR" altLang="en-US" sz="900" dirty="0">
                <a:ln w="9525" cap="flat" cmpd="sng" algn="ctr">
                  <a:solidFill>
                    <a:srgbClr val="00338D">
                      <a:alpha val="0"/>
                    </a:srgbClr>
                  </a:solidFill>
                  <a:prstDash val="solid"/>
                  <a:round/>
                </a:ln>
                <a:solidFill>
                  <a:schemeClr val="tx1">
                    <a:lumMod val="85000"/>
                    <a:lumOff val="15000"/>
                  </a:schemeClr>
                </a:solidFill>
                <a:latin typeface="+mn-ea"/>
              </a:rPr>
              <a:t> 생명보험의 성장을 </a:t>
            </a:r>
            <a:r>
              <a:rPr lang="ko-KR" altLang="en-US" sz="900" dirty="0" err="1">
                <a:ln w="9525" cap="flat" cmpd="sng" algn="ctr">
                  <a:solidFill>
                    <a:srgbClr val="00338D">
                      <a:alpha val="0"/>
                    </a:srgbClr>
                  </a:solidFill>
                  <a:prstDash val="solid"/>
                  <a:round/>
                </a:ln>
                <a:solidFill>
                  <a:schemeClr val="tx1">
                    <a:lumMod val="85000"/>
                    <a:lumOff val="15000"/>
                  </a:schemeClr>
                </a:solidFill>
                <a:latin typeface="+mn-ea"/>
              </a:rPr>
              <a:t>이끔</a:t>
            </a:r>
            <a:r>
              <a:rPr lang="en-US" altLang="ko-KR" sz="900" dirty="0">
                <a:ln w="9525" cap="flat" cmpd="sng" algn="ctr">
                  <a:solidFill>
                    <a:srgbClr val="00338D">
                      <a:alpha val="0"/>
                    </a:srgbClr>
                  </a:solidFill>
                  <a:prstDash val="solid"/>
                  <a:round/>
                </a:ln>
                <a:solidFill>
                  <a:schemeClr val="tx1">
                    <a:lumMod val="85000"/>
                    <a:lumOff val="15000"/>
                  </a:schemeClr>
                </a:solidFill>
                <a:latin typeface="+mn-ea"/>
              </a:rPr>
              <a:t>. </a:t>
            </a:r>
            <a:r>
              <a:rPr lang="ko-KR" altLang="en-US" sz="900" dirty="0">
                <a:ln w="9525" cap="flat" cmpd="sng" algn="ctr">
                  <a:solidFill>
                    <a:srgbClr val="00338D">
                      <a:alpha val="0"/>
                    </a:srgbClr>
                  </a:solidFill>
                  <a:prstDash val="solid"/>
                  <a:round/>
                </a:ln>
                <a:solidFill>
                  <a:schemeClr val="tx1">
                    <a:lumMod val="85000"/>
                    <a:lumOff val="15000"/>
                  </a:schemeClr>
                </a:solidFill>
                <a:latin typeface="+mn-ea"/>
              </a:rPr>
              <a:t>주요 생명보험사들은 모바일 애플리케이션을 출시하거나 온라인 상품판매에 주력하는 추이</a:t>
            </a:r>
            <a:endParaRPr lang="en-US" altLang="ko-KR" sz="900" dirty="0">
              <a:ln w="9525" cap="flat" cmpd="sng" algn="ctr">
                <a:solidFill>
                  <a:srgbClr val="00338D">
                    <a:alpha val="0"/>
                  </a:srgbClr>
                </a:solidFill>
                <a:prstDash val="solid"/>
                <a:round/>
              </a:ln>
              <a:solidFill>
                <a:schemeClr val="tx1">
                  <a:lumMod val="85000"/>
                  <a:lumOff val="15000"/>
                </a:schemeClr>
              </a:solidFill>
              <a:latin typeface="+mn-ea"/>
            </a:endParaRPr>
          </a:p>
          <a:p>
            <a:pPr marL="108000" indent="-108000" fontAlgn="ctr">
              <a:lnSpc>
                <a:spcPct val="120000"/>
              </a:lnSpc>
              <a:spcBef>
                <a:spcPts val="500"/>
              </a:spcBef>
              <a:buFont typeface="Arial" panose="020B0604020202020204" pitchFamily="34" charset="0"/>
              <a:buChar char="•"/>
            </a:pPr>
            <a:r>
              <a:rPr lang="en-US" altLang="ko-KR" sz="900" dirty="0">
                <a:ln w="9525" cap="flat" cmpd="sng" algn="ctr">
                  <a:solidFill>
                    <a:srgbClr val="00338D">
                      <a:alpha val="0"/>
                    </a:srgbClr>
                  </a:solidFill>
                  <a:prstDash val="solid"/>
                  <a:round/>
                </a:ln>
                <a:solidFill>
                  <a:schemeClr val="tx1">
                    <a:lumMod val="85000"/>
                    <a:lumOff val="15000"/>
                  </a:schemeClr>
                </a:solidFill>
                <a:latin typeface="+mn-ea"/>
              </a:rPr>
              <a:t>2021</a:t>
            </a:r>
            <a:r>
              <a:rPr lang="ko-KR" altLang="en-US" sz="900" dirty="0">
                <a:ln w="9525" cap="flat" cmpd="sng" algn="ctr">
                  <a:solidFill>
                    <a:srgbClr val="00338D">
                      <a:alpha val="0"/>
                    </a:srgbClr>
                  </a:solidFill>
                  <a:prstDash val="solid"/>
                  <a:round/>
                </a:ln>
                <a:solidFill>
                  <a:schemeClr val="tx1">
                    <a:lumMod val="85000"/>
                    <a:lumOff val="15000"/>
                  </a:schemeClr>
                </a:solidFill>
                <a:latin typeface="+mn-ea"/>
              </a:rPr>
              <a:t>년 태국의 손해보험 수입보험료는 전년대비 </a:t>
            </a:r>
            <a:r>
              <a:rPr lang="en-US" altLang="ko-KR" sz="900" dirty="0">
                <a:ln w="9525" cap="flat" cmpd="sng" algn="ctr">
                  <a:solidFill>
                    <a:srgbClr val="00338D">
                      <a:alpha val="0"/>
                    </a:srgbClr>
                  </a:solidFill>
                  <a:prstDash val="solid"/>
                  <a:round/>
                </a:ln>
                <a:solidFill>
                  <a:schemeClr val="tx1">
                    <a:lumMod val="85000"/>
                    <a:lumOff val="15000"/>
                  </a:schemeClr>
                </a:solidFill>
                <a:latin typeface="+mn-ea"/>
              </a:rPr>
              <a:t>4.0% </a:t>
            </a:r>
            <a:r>
              <a:rPr lang="ko-KR" altLang="en-US" sz="900" dirty="0">
                <a:ln w="9525" cap="flat" cmpd="sng" algn="ctr">
                  <a:solidFill>
                    <a:srgbClr val="00338D">
                      <a:alpha val="0"/>
                    </a:srgbClr>
                  </a:solidFill>
                  <a:prstDash val="solid"/>
                  <a:round/>
                </a:ln>
                <a:solidFill>
                  <a:schemeClr val="tx1">
                    <a:lumMod val="85000"/>
                    <a:lumOff val="15000"/>
                  </a:schemeClr>
                </a:solidFill>
                <a:latin typeface="+mn-ea"/>
              </a:rPr>
              <a:t>성장한 </a:t>
            </a:r>
            <a:r>
              <a:rPr lang="en-US" altLang="ko-KR" sz="900" dirty="0">
                <a:ln w="9525" cap="flat" cmpd="sng" algn="ctr">
                  <a:solidFill>
                    <a:srgbClr val="00338D">
                      <a:alpha val="0"/>
                    </a:srgbClr>
                  </a:solidFill>
                  <a:prstDash val="solid"/>
                  <a:round/>
                </a:ln>
                <a:solidFill>
                  <a:schemeClr val="tx1">
                    <a:lumMod val="85000"/>
                    <a:lumOff val="15000"/>
                  </a:schemeClr>
                </a:solidFill>
                <a:latin typeface="+mn-ea"/>
              </a:rPr>
              <a:t>2,629.0</a:t>
            </a:r>
            <a:r>
              <a:rPr lang="ko-KR" altLang="en-US" sz="900" dirty="0">
                <a:ln w="9525" cap="flat" cmpd="sng" algn="ctr">
                  <a:solidFill>
                    <a:srgbClr val="00338D">
                      <a:alpha val="0"/>
                    </a:srgbClr>
                  </a:solidFill>
                  <a:prstDash val="solid"/>
                  <a:round/>
                </a:ln>
                <a:solidFill>
                  <a:schemeClr val="tx1">
                    <a:lumMod val="85000"/>
                    <a:lumOff val="15000"/>
                  </a:schemeClr>
                </a:solidFill>
                <a:latin typeface="+mn-ea"/>
              </a:rPr>
              <a:t>억 바트를 기록</a:t>
            </a:r>
            <a:r>
              <a:rPr lang="en-US" altLang="ko-KR" sz="900" dirty="0">
                <a:ln w="9525" cap="flat" cmpd="sng" algn="ctr">
                  <a:solidFill>
                    <a:srgbClr val="00338D">
                      <a:alpha val="0"/>
                    </a:srgbClr>
                  </a:solidFill>
                  <a:prstDash val="solid"/>
                  <a:round/>
                </a:ln>
                <a:solidFill>
                  <a:schemeClr val="tx1">
                    <a:lumMod val="85000"/>
                    <a:lumOff val="15000"/>
                  </a:schemeClr>
                </a:solidFill>
                <a:latin typeface="+mn-ea"/>
              </a:rPr>
              <a:t>. </a:t>
            </a:r>
            <a:r>
              <a:rPr lang="ko-KR" altLang="en-US" sz="900" dirty="0">
                <a:ln w="9525" cap="flat" cmpd="sng" algn="ctr">
                  <a:solidFill>
                    <a:srgbClr val="00338D">
                      <a:alpha val="0"/>
                    </a:srgbClr>
                  </a:solidFill>
                  <a:prstDash val="solid"/>
                  <a:round/>
                </a:ln>
                <a:solidFill>
                  <a:schemeClr val="tx1">
                    <a:lumMod val="85000"/>
                    <a:lumOff val="15000"/>
                  </a:schemeClr>
                </a:solidFill>
                <a:latin typeface="+mn-ea"/>
              </a:rPr>
              <a:t>그러나 최근 손해보험 시장의 치열한 경쟁 및 </a:t>
            </a:r>
            <a:r>
              <a:rPr lang="ko-KR" altLang="en-US" sz="900" dirty="0" err="1">
                <a:ln w="9525" cap="flat" cmpd="sng" algn="ctr">
                  <a:solidFill>
                    <a:srgbClr val="00338D">
                      <a:alpha val="0"/>
                    </a:srgbClr>
                  </a:solidFill>
                  <a:prstDash val="solid"/>
                  <a:round/>
                </a:ln>
                <a:solidFill>
                  <a:schemeClr val="tx1">
                    <a:lumMod val="85000"/>
                    <a:lumOff val="15000"/>
                  </a:schemeClr>
                </a:solidFill>
                <a:latin typeface="+mn-ea"/>
              </a:rPr>
              <a:t>팬데믹의</a:t>
            </a:r>
            <a:r>
              <a:rPr lang="ko-KR" altLang="en-US" sz="900" dirty="0">
                <a:ln w="9525" cap="flat" cmpd="sng" algn="ctr">
                  <a:solidFill>
                    <a:srgbClr val="00338D">
                      <a:alpha val="0"/>
                    </a:srgbClr>
                  </a:solidFill>
                  <a:prstDash val="solid"/>
                  <a:round/>
                </a:ln>
                <a:solidFill>
                  <a:schemeClr val="tx1">
                    <a:lumMod val="85000"/>
                    <a:lumOff val="15000"/>
                  </a:schemeClr>
                </a:solidFill>
                <a:latin typeface="+mn-ea"/>
              </a:rPr>
              <a:t> 영향으로 일부 손해보험사들이 재정적 어려움</a:t>
            </a:r>
            <a:r>
              <a:rPr lang="en-US" altLang="ko-KR" sz="900" dirty="0">
                <a:ln w="9525" cap="flat" cmpd="sng" algn="ctr">
                  <a:solidFill>
                    <a:srgbClr val="00338D">
                      <a:alpha val="0"/>
                    </a:srgbClr>
                  </a:solidFill>
                  <a:prstDash val="solid"/>
                  <a:round/>
                </a:ln>
                <a:solidFill>
                  <a:schemeClr val="tx1">
                    <a:lumMod val="85000"/>
                    <a:lumOff val="15000"/>
                  </a:schemeClr>
                </a:solidFill>
                <a:latin typeface="+mn-ea"/>
              </a:rPr>
              <a:t>·</a:t>
            </a:r>
            <a:r>
              <a:rPr lang="ko-KR" altLang="en-US" sz="900" dirty="0">
                <a:ln w="9525" cap="flat" cmpd="sng" algn="ctr">
                  <a:solidFill>
                    <a:srgbClr val="00338D">
                      <a:alpha val="0"/>
                    </a:srgbClr>
                  </a:solidFill>
                  <a:prstDash val="solid"/>
                  <a:round/>
                </a:ln>
                <a:solidFill>
                  <a:schemeClr val="tx1">
                    <a:lumMod val="85000"/>
                    <a:lumOff val="15000"/>
                  </a:schemeClr>
                </a:solidFill>
                <a:latin typeface="+mn-ea"/>
              </a:rPr>
              <a:t>영업 중단에 직면</a:t>
            </a:r>
            <a:r>
              <a:rPr lang="en-US" altLang="ko-KR" sz="900" dirty="0">
                <a:ln w="9525" cap="flat" cmpd="sng" algn="ctr">
                  <a:solidFill>
                    <a:srgbClr val="00338D">
                      <a:alpha val="0"/>
                    </a:srgbClr>
                  </a:solidFill>
                  <a:prstDash val="solid"/>
                  <a:round/>
                </a:ln>
                <a:solidFill>
                  <a:schemeClr val="tx1">
                    <a:lumMod val="85000"/>
                    <a:lumOff val="15000"/>
                  </a:schemeClr>
                </a:solidFill>
                <a:latin typeface="+mn-ea"/>
              </a:rPr>
              <a:t>. </a:t>
            </a:r>
            <a:r>
              <a:rPr lang="ko-KR" altLang="en-US" sz="900" dirty="0" err="1">
                <a:ln w="9525" cap="flat" cmpd="sng" algn="ctr">
                  <a:solidFill>
                    <a:srgbClr val="00338D">
                      <a:alpha val="0"/>
                    </a:srgbClr>
                  </a:solidFill>
                  <a:prstDash val="solid"/>
                  <a:round/>
                </a:ln>
                <a:solidFill>
                  <a:schemeClr val="tx1">
                    <a:lumMod val="85000"/>
                    <a:lumOff val="15000"/>
                  </a:schemeClr>
                </a:solidFill>
                <a:latin typeface="+mn-ea"/>
              </a:rPr>
              <a:t>팬데믹</a:t>
            </a:r>
            <a:r>
              <a:rPr lang="ko-KR" altLang="en-US" sz="900" dirty="0">
                <a:ln w="9525" cap="flat" cmpd="sng" algn="ctr">
                  <a:solidFill>
                    <a:srgbClr val="00338D">
                      <a:alpha val="0"/>
                    </a:srgbClr>
                  </a:solidFill>
                  <a:prstDash val="solid"/>
                  <a:round/>
                </a:ln>
                <a:solidFill>
                  <a:schemeClr val="tx1">
                    <a:lumMod val="85000"/>
                    <a:lumOff val="15000"/>
                  </a:schemeClr>
                </a:solidFill>
                <a:latin typeface="+mn-ea"/>
              </a:rPr>
              <a:t> 기간동안 온라인을 통한 손해보험 판매는 크게 급증한 반면</a:t>
            </a:r>
            <a:r>
              <a:rPr lang="en-US" altLang="ko-KR" sz="900" dirty="0">
                <a:ln w="9525" cap="flat" cmpd="sng" algn="ctr">
                  <a:solidFill>
                    <a:srgbClr val="00338D">
                      <a:alpha val="0"/>
                    </a:srgbClr>
                  </a:solidFill>
                  <a:prstDash val="solid"/>
                  <a:round/>
                </a:ln>
                <a:solidFill>
                  <a:schemeClr val="tx1">
                    <a:lumMod val="85000"/>
                    <a:lumOff val="15000"/>
                  </a:schemeClr>
                </a:solidFill>
                <a:latin typeface="+mn-ea"/>
              </a:rPr>
              <a:t>, </a:t>
            </a:r>
            <a:r>
              <a:rPr lang="ko-KR" altLang="en-US" sz="900" dirty="0" err="1">
                <a:ln w="9525" cap="flat" cmpd="sng" algn="ctr">
                  <a:solidFill>
                    <a:srgbClr val="00338D">
                      <a:alpha val="0"/>
                    </a:srgbClr>
                  </a:solidFill>
                  <a:prstDash val="solid"/>
                  <a:round/>
                </a:ln>
                <a:solidFill>
                  <a:schemeClr val="tx1">
                    <a:lumMod val="85000"/>
                    <a:lumOff val="15000"/>
                  </a:schemeClr>
                </a:solidFill>
                <a:latin typeface="+mn-ea"/>
              </a:rPr>
              <a:t>방카슈랑스</a:t>
            </a:r>
            <a:r>
              <a:rPr lang="ko-KR" altLang="en-US" sz="900" dirty="0">
                <a:ln w="9525" cap="flat" cmpd="sng" algn="ctr">
                  <a:solidFill>
                    <a:srgbClr val="00338D">
                      <a:alpha val="0"/>
                    </a:srgbClr>
                  </a:solidFill>
                  <a:prstDash val="solid"/>
                  <a:round/>
                </a:ln>
                <a:solidFill>
                  <a:schemeClr val="tx1">
                    <a:lumMod val="85000"/>
                    <a:lumOff val="15000"/>
                  </a:schemeClr>
                </a:solidFill>
                <a:latin typeface="+mn-ea"/>
              </a:rPr>
              <a:t> 등 전통적인 채널을 통한 판매는 감소</a:t>
            </a:r>
            <a:endParaRPr lang="en-US" altLang="ko-KR" sz="900" dirty="0">
              <a:ln w="9525" cap="flat" cmpd="sng" algn="ctr">
                <a:solidFill>
                  <a:srgbClr val="00338D">
                    <a:alpha val="0"/>
                  </a:srgbClr>
                </a:solidFill>
                <a:prstDash val="solid"/>
                <a:round/>
              </a:ln>
              <a:solidFill>
                <a:schemeClr val="tx1">
                  <a:lumMod val="85000"/>
                  <a:lumOff val="15000"/>
                </a:schemeClr>
              </a:solidFill>
              <a:latin typeface="+mn-ea"/>
            </a:endParaRPr>
          </a:p>
        </p:txBody>
      </p:sp>
      <p:grpSp>
        <p:nvGrpSpPr>
          <p:cNvPr id="4" name="그룹 3">
            <a:extLst>
              <a:ext uri="{FF2B5EF4-FFF2-40B4-BE49-F238E27FC236}">
                <a16:creationId xmlns:a16="http://schemas.microsoft.com/office/drawing/2014/main" id="{C7FA96D2-6C41-0B16-A523-EDE61F5AC2E6}"/>
              </a:ext>
            </a:extLst>
          </p:cNvPr>
          <p:cNvGrpSpPr/>
          <p:nvPr/>
        </p:nvGrpSpPr>
        <p:grpSpPr>
          <a:xfrm>
            <a:off x="745281" y="1708368"/>
            <a:ext cx="3634555" cy="3972057"/>
            <a:chOff x="745281" y="1708368"/>
            <a:chExt cx="3634555" cy="3972057"/>
          </a:xfrm>
        </p:grpSpPr>
        <p:sp>
          <p:nvSpPr>
            <p:cNvPr id="6" name="TextBox 5">
              <a:extLst>
                <a:ext uri="{FF2B5EF4-FFF2-40B4-BE49-F238E27FC236}">
                  <a16:creationId xmlns:a16="http://schemas.microsoft.com/office/drawing/2014/main" id="{ED1D668F-3835-CDBB-18D0-AFB0BB08ACE9}"/>
                </a:ext>
              </a:extLst>
            </p:cNvPr>
            <p:cNvSpPr txBox="1"/>
            <p:nvPr/>
          </p:nvSpPr>
          <p:spPr>
            <a:xfrm>
              <a:off x="745281" y="1708368"/>
              <a:ext cx="936000" cy="169277"/>
            </a:xfrm>
            <a:prstGeom prst="rect">
              <a:avLst/>
            </a:prstGeom>
            <a:noFill/>
            <a:ln>
              <a:noFill/>
            </a:ln>
          </p:spPr>
          <p:txBody>
            <a:bodyPr wrap="square" lIns="0" tIns="0" rIns="0" bIns="0">
              <a:spAutoFit/>
            </a:bodyPr>
            <a:lstStyle/>
            <a:p>
              <a:pPr fontAlgn="ctr"/>
              <a:r>
                <a:rPr lang="en-US" altLang="ko-KR" sz="1100" b="1" dirty="0">
                  <a:ln>
                    <a:solidFill>
                      <a:srgbClr val="1758E3">
                        <a:alpha val="0"/>
                      </a:srgbClr>
                    </a:solidFill>
                  </a:ln>
                  <a:solidFill>
                    <a:schemeClr val="tx1">
                      <a:lumMod val="85000"/>
                      <a:lumOff val="15000"/>
                    </a:schemeClr>
                  </a:solidFill>
                  <a:latin typeface="+mn-ea"/>
                </a:rPr>
                <a:t>2.6% </a:t>
              </a:r>
              <a:r>
                <a:rPr lang="en-US" altLang="ko-KR" sz="800" b="1" dirty="0">
                  <a:ln>
                    <a:solidFill>
                      <a:srgbClr val="1758E3">
                        <a:alpha val="0"/>
                      </a:srgbClr>
                    </a:solidFill>
                  </a:ln>
                  <a:solidFill>
                    <a:schemeClr val="tx1">
                      <a:lumMod val="85000"/>
                      <a:lumOff val="15000"/>
                    </a:schemeClr>
                  </a:solidFill>
                  <a:latin typeface="+mn-ea"/>
                </a:rPr>
                <a:t>(2022)</a:t>
              </a:r>
              <a:endParaRPr lang="en-US" altLang="ko-KR" sz="1100" b="1" dirty="0">
                <a:ln>
                  <a:solidFill>
                    <a:srgbClr val="1758E3">
                      <a:alpha val="0"/>
                    </a:srgbClr>
                  </a:solidFill>
                </a:ln>
                <a:solidFill>
                  <a:schemeClr val="tx1">
                    <a:lumMod val="85000"/>
                    <a:lumOff val="15000"/>
                  </a:schemeClr>
                </a:solidFill>
                <a:latin typeface="+mn-ea"/>
              </a:endParaRPr>
            </a:p>
          </p:txBody>
        </p:sp>
        <p:sp>
          <p:nvSpPr>
            <p:cNvPr id="11" name="TextBox 10">
              <a:extLst>
                <a:ext uri="{FF2B5EF4-FFF2-40B4-BE49-F238E27FC236}">
                  <a16:creationId xmlns:a16="http://schemas.microsoft.com/office/drawing/2014/main" id="{8AFD03E3-DEAB-26B4-EE7A-E08644E7E948}"/>
                </a:ext>
              </a:extLst>
            </p:cNvPr>
            <p:cNvSpPr txBox="1"/>
            <p:nvPr/>
          </p:nvSpPr>
          <p:spPr>
            <a:xfrm>
              <a:off x="2124310" y="1708368"/>
              <a:ext cx="1224000" cy="169277"/>
            </a:xfrm>
            <a:prstGeom prst="rect">
              <a:avLst/>
            </a:prstGeom>
            <a:noFill/>
            <a:ln>
              <a:noFill/>
            </a:ln>
          </p:spPr>
          <p:txBody>
            <a:bodyPr wrap="square" lIns="0" tIns="0" rIns="0" bIns="0">
              <a:spAutoFit/>
            </a:bodyPr>
            <a:lstStyle/>
            <a:p>
              <a:pPr fontAlgn="ctr"/>
              <a:r>
                <a:rPr lang="en-US" altLang="ko-KR" sz="1100" b="1" dirty="0">
                  <a:ln>
                    <a:solidFill>
                      <a:srgbClr val="1758E3">
                        <a:alpha val="0"/>
                      </a:srgbClr>
                    </a:solidFill>
                  </a:ln>
                  <a:solidFill>
                    <a:schemeClr val="tx1">
                      <a:lumMod val="85000"/>
                      <a:lumOff val="15000"/>
                    </a:schemeClr>
                  </a:solidFill>
                  <a:latin typeface="+mn-ea"/>
                </a:rPr>
                <a:t>7,651</a:t>
              </a:r>
              <a:r>
                <a:rPr lang="ko-KR" altLang="en-US" sz="1100" b="1" dirty="0">
                  <a:ln>
                    <a:solidFill>
                      <a:srgbClr val="1758E3">
                        <a:alpha val="0"/>
                      </a:srgbClr>
                    </a:solidFill>
                  </a:ln>
                  <a:solidFill>
                    <a:schemeClr val="tx1">
                      <a:lumMod val="85000"/>
                      <a:lumOff val="15000"/>
                    </a:schemeClr>
                  </a:solidFill>
                  <a:latin typeface="+mn-ea"/>
                </a:rPr>
                <a:t>달러 </a:t>
              </a:r>
              <a:r>
                <a:rPr lang="en-US" altLang="ko-KR" sz="800" b="1" dirty="0">
                  <a:ln>
                    <a:solidFill>
                      <a:srgbClr val="1758E3">
                        <a:alpha val="0"/>
                      </a:srgbClr>
                    </a:solidFill>
                  </a:ln>
                  <a:solidFill>
                    <a:schemeClr val="tx1">
                      <a:lumMod val="85000"/>
                      <a:lumOff val="15000"/>
                    </a:schemeClr>
                  </a:solidFill>
                  <a:latin typeface="+mn-ea"/>
                </a:rPr>
                <a:t>(2022)</a:t>
              </a:r>
              <a:endParaRPr lang="en-US" altLang="ko-KR" sz="1100" b="1" dirty="0">
                <a:ln>
                  <a:solidFill>
                    <a:srgbClr val="1758E3">
                      <a:alpha val="0"/>
                    </a:srgbClr>
                  </a:solidFill>
                </a:ln>
                <a:solidFill>
                  <a:schemeClr val="tx1">
                    <a:lumMod val="85000"/>
                    <a:lumOff val="15000"/>
                  </a:schemeClr>
                </a:solidFill>
                <a:latin typeface="+mn-ea"/>
              </a:endParaRPr>
            </a:p>
          </p:txBody>
        </p:sp>
        <p:sp>
          <p:nvSpPr>
            <p:cNvPr id="12" name="TextBox 11">
              <a:extLst>
                <a:ext uri="{FF2B5EF4-FFF2-40B4-BE49-F238E27FC236}">
                  <a16:creationId xmlns:a16="http://schemas.microsoft.com/office/drawing/2014/main" id="{13CBBFA0-ACE0-78F3-BE69-B5596AA6D8F6}"/>
                </a:ext>
              </a:extLst>
            </p:cNvPr>
            <p:cNvSpPr txBox="1"/>
            <p:nvPr/>
          </p:nvSpPr>
          <p:spPr>
            <a:xfrm>
              <a:off x="3469575" y="1708368"/>
              <a:ext cx="722665" cy="169277"/>
            </a:xfrm>
            <a:prstGeom prst="rect">
              <a:avLst/>
            </a:prstGeom>
            <a:noFill/>
            <a:ln>
              <a:noFill/>
            </a:ln>
          </p:spPr>
          <p:txBody>
            <a:bodyPr wrap="square" lIns="0" tIns="0" rIns="0" bIns="0">
              <a:spAutoFit/>
            </a:bodyPr>
            <a:lstStyle/>
            <a:p>
              <a:pPr fontAlgn="ctr"/>
              <a:r>
                <a:rPr lang="en-US" altLang="ko-KR" sz="1100" b="1" dirty="0">
                  <a:ln>
                    <a:solidFill>
                      <a:srgbClr val="1758E3">
                        <a:alpha val="0"/>
                      </a:srgbClr>
                    </a:solidFill>
                  </a:ln>
                  <a:solidFill>
                    <a:schemeClr val="tx1">
                      <a:lumMod val="85000"/>
                      <a:lumOff val="15000"/>
                    </a:schemeClr>
                  </a:solidFill>
                  <a:latin typeface="+mn-ea"/>
                </a:rPr>
                <a:t>6.1% </a:t>
              </a:r>
              <a:r>
                <a:rPr lang="en-US" altLang="ko-KR" sz="800" b="1" dirty="0">
                  <a:ln>
                    <a:solidFill>
                      <a:srgbClr val="1758E3">
                        <a:alpha val="0"/>
                      </a:srgbClr>
                    </a:solidFill>
                  </a:ln>
                  <a:solidFill>
                    <a:schemeClr val="tx1">
                      <a:lumMod val="85000"/>
                      <a:lumOff val="15000"/>
                    </a:schemeClr>
                  </a:solidFill>
                  <a:latin typeface="+mn-ea"/>
                </a:rPr>
                <a:t>(2022)</a:t>
              </a:r>
              <a:endParaRPr lang="en-US" altLang="ko-KR" sz="1100" b="1" dirty="0">
                <a:ln>
                  <a:solidFill>
                    <a:srgbClr val="1758E3">
                      <a:alpha val="0"/>
                    </a:srgbClr>
                  </a:solidFill>
                </a:ln>
                <a:solidFill>
                  <a:schemeClr val="tx1">
                    <a:lumMod val="85000"/>
                    <a:lumOff val="15000"/>
                  </a:schemeClr>
                </a:solidFill>
                <a:latin typeface="+mn-ea"/>
              </a:endParaRPr>
            </a:p>
          </p:txBody>
        </p:sp>
        <p:sp>
          <p:nvSpPr>
            <p:cNvPr id="13" name="TextBox 12">
              <a:extLst>
                <a:ext uri="{FF2B5EF4-FFF2-40B4-BE49-F238E27FC236}">
                  <a16:creationId xmlns:a16="http://schemas.microsoft.com/office/drawing/2014/main" id="{95540CF0-79CC-FED6-F65E-21BE6DADD9C0}"/>
                </a:ext>
              </a:extLst>
            </p:cNvPr>
            <p:cNvSpPr txBox="1"/>
            <p:nvPr/>
          </p:nvSpPr>
          <p:spPr>
            <a:xfrm>
              <a:off x="745281" y="2514070"/>
              <a:ext cx="1296000" cy="169277"/>
            </a:xfrm>
            <a:prstGeom prst="rect">
              <a:avLst/>
            </a:prstGeom>
            <a:noFill/>
            <a:ln>
              <a:noFill/>
            </a:ln>
          </p:spPr>
          <p:txBody>
            <a:bodyPr wrap="square" lIns="0" tIns="0" rIns="0" bIns="0">
              <a:spAutoFit/>
            </a:bodyPr>
            <a:lstStyle>
              <a:defPPr>
                <a:defRPr lang="en-US"/>
              </a:defPPr>
              <a:lvl1pPr fontAlgn="ctr">
                <a:defRPr kumimoji="0" sz="1300" b="1" i="0" u="none" strike="noStrike" normalizeH="0" baseline="0">
                  <a:ln>
                    <a:solidFill>
                      <a:srgbClr val="1758E3">
                        <a:alpha val="0"/>
                      </a:srgbClr>
                    </a:solidFill>
                  </a:ln>
                  <a:solidFill>
                    <a:schemeClr val="tx1">
                      <a:lumMod val="85000"/>
                      <a:lumOff val="15000"/>
                    </a:schemeClr>
                  </a:solidFill>
                  <a:uLnTx/>
                  <a:uFillTx/>
                  <a:latin typeface="+mn-ea"/>
                </a:defRPr>
              </a:lvl1pPr>
            </a:lstStyle>
            <a:p>
              <a:pPr fontAlgn="ctr"/>
              <a:r>
                <a:rPr lang="en-US" altLang="ko-KR" sz="1100" b="1" dirty="0">
                  <a:ln>
                    <a:solidFill>
                      <a:srgbClr val="1758E3">
                        <a:alpha val="0"/>
                      </a:srgbClr>
                    </a:solidFill>
                  </a:ln>
                  <a:solidFill>
                    <a:schemeClr val="tx1">
                      <a:lumMod val="85000"/>
                      <a:lumOff val="15000"/>
                    </a:schemeClr>
                  </a:solidFill>
                  <a:latin typeface="+mn-ea"/>
                </a:rPr>
                <a:t>6.98</a:t>
              </a:r>
              <a:r>
                <a:rPr lang="ko-KR" altLang="en-US" sz="1100" b="1" dirty="0">
                  <a:ln>
                    <a:solidFill>
                      <a:srgbClr val="1758E3">
                        <a:alpha val="0"/>
                      </a:srgbClr>
                    </a:solidFill>
                  </a:ln>
                  <a:solidFill>
                    <a:schemeClr val="tx1">
                      <a:lumMod val="85000"/>
                      <a:lumOff val="15000"/>
                    </a:schemeClr>
                  </a:solidFill>
                  <a:latin typeface="+mn-ea"/>
                </a:rPr>
                <a:t>천만 명 </a:t>
              </a:r>
              <a:r>
                <a:rPr lang="en-US" altLang="ko-KR" sz="800" b="1" dirty="0">
                  <a:ln>
                    <a:solidFill>
                      <a:srgbClr val="1758E3">
                        <a:alpha val="0"/>
                      </a:srgbClr>
                    </a:solidFill>
                  </a:ln>
                  <a:solidFill>
                    <a:schemeClr val="tx1">
                      <a:lumMod val="85000"/>
                      <a:lumOff val="15000"/>
                    </a:schemeClr>
                  </a:solidFill>
                  <a:latin typeface="+mn-ea"/>
                </a:rPr>
                <a:t>(2020)</a:t>
              </a:r>
              <a:endParaRPr lang="en-US" altLang="ko-KR" sz="1100" b="1" dirty="0">
                <a:ln>
                  <a:solidFill>
                    <a:srgbClr val="1758E3">
                      <a:alpha val="0"/>
                    </a:srgbClr>
                  </a:solidFill>
                </a:ln>
                <a:solidFill>
                  <a:schemeClr val="tx1">
                    <a:lumMod val="85000"/>
                    <a:lumOff val="15000"/>
                  </a:schemeClr>
                </a:solidFill>
                <a:latin typeface="+mn-ea"/>
              </a:endParaRPr>
            </a:p>
          </p:txBody>
        </p:sp>
        <p:sp>
          <p:nvSpPr>
            <p:cNvPr id="14" name="TextBox 13">
              <a:extLst>
                <a:ext uri="{FF2B5EF4-FFF2-40B4-BE49-F238E27FC236}">
                  <a16:creationId xmlns:a16="http://schemas.microsoft.com/office/drawing/2014/main" id="{888D93B9-E3B1-4F60-95B1-6AF8FA963596}"/>
                </a:ext>
              </a:extLst>
            </p:cNvPr>
            <p:cNvSpPr txBox="1"/>
            <p:nvPr/>
          </p:nvSpPr>
          <p:spPr>
            <a:xfrm>
              <a:off x="2124310" y="2514070"/>
              <a:ext cx="910261" cy="169277"/>
            </a:xfrm>
            <a:prstGeom prst="rect">
              <a:avLst/>
            </a:prstGeom>
            <a:noFill/>
            <a:ln>
              <a:noFill/>
            </a:ln>
          </p:spPr>
          <p:txBody>
            <a:bodyPr wrap="square" lIns="0" tIns="0" rIns="0" bIns="0">
              <a:spAutoFit/>
            </a:bodyPr>
            <a:lstStyle/>
            <a:p>
              <a:pPr fontAlgn="ctr"/>
              <a:r>
                <a:rPr lang="en-US" altLang="ko-KR" sz="1100" b="1" dirty="0">
                  <a:ln>
                    <a:solidFill>
                      <a:srgbClr val="1758E3">
                        <a:alpha val="0"/>
                      </a:srgbClr>
                    </a:solidFill>
                  </a:ln>
                  <a:solidFill>
                    <a:schemeClr val="tx1">
                      <a:lumMod val="85000"/>
                      <a:lumOff val="15000"/>
                    </a:schemeClr>
                  </a:solidFill>
                  <a:latin typeface="+mn-ea"/>
                </a:rPr>
                <a:t>1.53</a:t>
              </a:r>
              <a:r>
                <a:rPr lang="ko-KR" altLang="en-US" sz="1100" b="1" dirty="0">
                  <a:ln>
                    <a:solidFill>
                      <a:srgbClr val="1758E3">
                        <a:alpha val="0"/>
                      </a:srgbClr>
                    </a:solidFill>
                  </a:ln>
                  <a:solidFill>
                    <a:schemeClr val="tx1">
                      <a:lumMod val="85000"/>
                      <a:lumOff val="15000"/>
                    </a:schemeClr>
                  </a:solidFill>
                  <a:latin typeface="+mn-ea"/>
                </a:rPr>
                <a:t>명</a:t>
              </a:r>
              <a:r>
                <a:rPr lang="en-US" altLang="ko-KR" sz="1100" b="1" dirty="0">
                  <a:ln>
                    <a:solidFill>
                      <a:srgbClr val="1758E3">
                        <a:alpha val="0"/>
                      </a:srgbClr>
                    </a:solidFill>
                  </a:ln>
                  <a:solidFill>
                    <a:schemeClr val="tx1">
                      <a:lumMod val="85000"/>
                      <a:lumOff val="15000"/>
                    </a:schemeClr>
                  </a:solidFill>
                  <a:latin typeface="+mn-ea"/>
                </a:rPr>
                <a:t> </a:t>
              </a:r>
              <a:r>
                <a:rPr lang="en-US" altLang="ko-KR" sz="800" b="1" dirty="0">
                  <a:ln>
                    <a:solidFill>
                      <a:srgbClr val="1758E3">
                        <a:alpha val="0"/>
                      </a:srgbClr>
                    </a:solidFill>
                  </a:ln>
                  <a:solidFill>
                    <a:schemeClr val="tx1">
                      <a:lumMod val="85000"/>
                      <a:lumOff val="15000"/>
                    </a:schemeClr>
                  </a:solidFill>
                  <a:latin typeface="+mn-ea"/>
                </a:rPr>
                <a:t>(2020)</a:t>
              </a:r>
              <a:endParaRPr lang="en-US" altLang="ko-KR" sz="1100" b="1" dirty="0">
                <a:ln>
                  <a:solidFill>
                    <a:srgbClr val="1758E3">
                      <a:alpha val="0"/>
                    </a:srgbClr>
                  </a:solidFill>
                </a:ln>
                <a:solidFill>
                  <a:schemeClr val="tx1">
                    <a:lumMod val="85000"/>
                    <a:lumOff val="15000"/>
                  </a:schemeClr>
                </a:solidFill>
                <a:latin typeface="+mn-ea"/>
              </a:endParaRPr>
            </a:p>
          </p:txBody>
        </p:sp>
        <p:sp>
          <p:nvSpPr>
            <p:cNvPr id="17" name="TextBox 16">
              <a:extLst>
                <a:ext uri="{FF2B5EF4-FFF2-40B4-BE49-F238E27FC236}">
                  <a16:creationId xmlns:a16="http://schemas.microsoft.com/office/drawing/2014/main" id="{2901589F-173C-EDC0-DE3D-C5277449EE6C}"/>
                </a:ext>
              </a:extLst>
            </p:cNvPr>
            <p:cNvSpPr txBox="1"/>
            <p:nvPr/>
          </p:nvSpPr>
          <p:spPr>
            <a:xfrm>
              <a:off x="3469575" y="2514070"/>
              <a:ext cx="910261" cy="169277"/>
            </a:xfrm>
            <a:prstGeom prst="rect">
              <a:avLst/>
            </a:prstGeom>
            <a:noFill/>
            <a:ln>
              <a:noFill/>
            </a:ln>
          </p:spPr>
          <p:txBody>
            <a:bodyPr wrap="square" lIns="0" tIns="0" rIns="0" bIns="0">
              <a:spAutoFit/>
            </a:bodyPr>
            <a:lstStyle/>
            <a:p>
              <a:pPr fontAlgn="ctr"/>
              <a:r>
                <a:rPr lang="en-US" altLang="ko-KR" sz="1100" b="1" dirty="0">
                  <a:ln>
                    <a:solidFill>
                      <a:srgbClr val="1758E3">
                        <a:alpha val="0"/>
                      </a:srgbClr>
                    </a:solidFill>
                  </a:ln>
                  <a:solidFill>
                    <a:schemeClr val="tx1">
                      <a:lumMod val="85000"/>
                      <a:lumOff val="15000"/>
                    </a:schemeClr>
                  </a:solidFill>
                  <a:latin typeface="+mn-ea"/>
                </a:rPr>
                <a:t>40.1</a:t>
              </a:r>
              <a:r>
                <a:rPr lang="ko-KR" altLang="en-US" sz="1100" b="1" dirty="0">
                  <a:ln>
                    <a:solidFill>
                      <a:srgbClr val="1758E3">
                        <a:alpha val="0"/>
                      </a:srgbClr>
                    </a:solidFill>
                  </a:ln>
                  <a:solidFill>
                    <a:schemeClr val="tx1">
                      <a:lumMod val="85000"/>
                      <a:lumOff val="15000"/>
                    </a:schemeClr>
                  </a:solidFill>
                  <a:latin typeface="+mn-ea"/>
                </a:rPr>
                <a:t>세 </a:t>
              </a:r>
              <a:r>
                <a:rPr lang="en-US" altLang="ko-KR" sz="800" b="1" dirty="0">
                  <a:ln>
                    <a:solidFill>
                      <a:srgbClr val="1758E3">
                        <a:alpha val="0"/>
                      </a:srgbClr>
                    </a:solidFill>
                  </a:ln>
                  <a:solidFill>
                    <a:schemeClr val="tx1">
                      <a:lumMod val="85000"/>
                      <a:lumOff val="15000"/>
                    </a:schemeClr>
                  </a:solidFill>
                  <a:latin typeface="+mn-ea"/>
                </a:rPr>
                <a:t>(2020)</a:t>
              </a:r>
              <a:endParaRPr lang="en-US" altLang="ko-KR" sz="1100" b="1" dirty="0">
                <a:ln>
                  <a:solidFill>
                    <a:srgbClr val="1758E3">
                      <a:alpha val="0"/>
                    </a:srgbClr>
                  </a:solidFill>
                </a:ln>
                <a:solidFill>
                  <a:schemeClr val="tx1">
                    <a:lumMod val="85000"/>
                    <a:lumOff val="15000"/>
                  </a:schemeClr>
                </a:solidFill>
                <a:latin typeface="+mn-ea"/>
              </a:endParaRPr>
            </a:p>
          </p:txBody>
        </p:sp>
        <p:sp>
          <p:nvSpPr>
            <p:cNvPr id="20" name="TextBox 19">
              <a:extLst>
                <a:ext uri="{FF2B5EF4-FFF2-40B4-BE49-F238E27FC236}">
                  <a16:creationId xmlns:a16="http://schemas.microsoft.com/office/drawing/2014/main" id="{C81EA51B-EB4D-B80A-94AA-8795CDE22CC7}"/>
                </a:ext>
              </a:extLst>
            </p:cNvPr>
            <p:cNvSpPr txBox="1"/>
            <p:nvPr/>
          </p:nvSpPr>
          <p:spPr>
            <a:xfrm>
              <a:off x="745281" y="3327649"/>
              <a:ext cx="1692000" cy="338554"/>
            </a:xfrm>
            <a:prstGeom prst="rect">
              <a:avLst/>
            </a:prstGeom>
            <a:noFill/>
            <a:ln>
              <a:noFill/>
            </a:ln>
          </p:spPr>
          <p:txBody>
            <a:bodyPr wrap="square" lIns="0" tIns="0" rIns="0" bIns="0">
              <a:spAutoFit/>
            </a:bodyPr>
            <a:lstStyle/>
            <a:p>
              <a:pPr fontAlgn="ctr"/>
              <a:r>
                <a:rPr lang="ko-KR" altLang="en-US" sz="1100" b="1" dirty="0">
                  <a:ln>
                    <a:solidFill>
                      <a:srgbClr val="1758E3">
                        <a:alpha val="0"/>
                      </a:srgbClr>
                    </a:solidFill>
                  </a:ln>
                  <a:solidFill>
                    <a:schemeClr val="tx1">
                      <a:lumMod val="85000"/>
                      <a:lumOff val="15000"/>
                    </a:schemeClr>
                  </a:solidFill>
                  <a:latin typeface="+mn-ea"/>
                </a:rPr>
                <a:t>남성</a:t>
              </a:r>
              <a:r>
                <a:rPr lang="en-US" altLang="ko-KR" sz="1100" b="1" dirty="0">
                  <a:ln>
                    <a:solidFill>
                      <a:srgbClr val="1758E3">
                        <a:alpha val="0"/>
                      </a:srgbClr>
                    </a:solidFill>
                  </a:ln>
                  <a:solidFill>
                    <a:schemeClr val="tx1">
                      <a:lumMod val="85000"/>
                      <a:lumOff val="15000"/>
                    </a:schemeClr>
                  </a:solidFill>
                  <a:latin typeface="+mn-ea"/>
                </a:rPr>
                <a:t>: 74.2</a:t>
              </a:r>
              <a:r>
                <a:rPr lang="ko-KR" altLang="en-US" sz="1100" b="1" dirty="0">
                  <a:ln>
                    <a:solidFill>
                      <a:srgbClr val="1758E3">
                        <a:alpha val="0"/>
                      </a:srgbClr>
                    </a:solidFill>
                  </a:ln>
                  <a:solidFill>
                    <a:schemeClr val="tx1">
                      <a:lumMod val="85000"/>
                      <a:lumOff val="15000"/>
                    </a:schemeClr>
                  </a:solidFill>
                  <a:latin typeface="+mn-ea"/>
                </a:rPr>
                <a:t>세 </a:t>
              </a:r>
              <a:r>
                <a:rPr lang="en-US" altLang="ko-KR" sz="800" b="1" dirty="0">
                  <a:ln>
                    <a:solidFill>
                      <a:srgbClr val="1758E3">
                        <a:alpha val="0"/>
                      </a:srgbClr>
                    </a:solidFill>
                  </a:ln>
                  <a:solidFill>
                    <a:schemeClr val="tx1">
                      <a:lumMod val="85000"/>
                      <a:lumOff val="15000"/>
                    </a:schemeClr>
                  </a:solidFill>
                  <a:latin typeface="+mn-ea"/>
                </a:rPr>
                <a:t>(2020)</a:t>
              </a:r>
            </a:p>
            <a:p>
              <a:pPr fontAlgn="ctr"/>
              <a:r>
                <a:rPr lang="ko-KR" altLang="en-US" sz="1100" b="1" dirty="0">
                  <a:ln>
                    <a:solidFill>
                      <a:srgbClr val="1758E3">
                        <a:alpha val="0"/>
                      </a:srgbClr>
                    </a:solidFill>
                  </a:ln>
                  <a:solidFill>
                    <a:schemeClr val="tx1">
                      <a:lumMod val="85000"/>
                      <a:lumOff val="15000"/>
                    </a:schemeClr>
                  </a:solidFill>
                  <a:latin typeface="+mn-ea"/>
                </a:rPr>
                <a:t>여성</a:t>
              </a:r>
              <a:r>
                <a:rPr lang="en-US" altLang="ko-KR" sz="1100" b="1" dirty="0">
                  <a:ln>
                    <a:solidFill>
                      <a:srgbClr val="1758E3">
                        <a:alpha val="0"/>
                      </a:srgbClr>
                    </a:solidFill>
                  </a:ln>
                  <a:solidFill>
                    <a:schemeClr val="tx1">
                      <a:lumMod val="85000"/>
                      <a:lumOff val="15000"/>
                    </a:schemeClr>
                  </a:solidFill>
                  <a:latin typeface="+mn-ea"/>
                </a:rPr>
                <a:t>: 81.3</a:t>
              </a:r>
              <a:r>
                <a:rPr lang="ko-KR" altLang="en-US" sz="1100" b="1" dirty="0">
                  <a:ln>
                    <a:solidFill>
                      <a:srgbClr val="1758E3">
                        <a:alpha val="0"/>
                      </a:srgbClr>
                    </a:solidFill>
                  </a:ln>
                  <a:solidFill>
                    <a:schemeClr val="tx1">
                      <a:lumMod val="85000"/>
                      <a:lumOff val="15000"/>
                    </a:schemeClr>
                  </a:solidFill>
                  <a:latin typeface="+mn-ea"/>
                </a:rPr>
                <a:t>세 </a:t>
              </a:r>
              <a:r>
                <a:rPr lang="en-US" altLang="ko-KR" sz="800" b="1" dirty="0">
                  <a:ln>
                    <a:solidFill>
                      <a:srgbClr val="1758E3">
                        <a:alpha val="0"/>
                      </a:srgbClr>
                    </a:solidFill>
                  </a:ln>
                  <a:solidFill>
                    <a:schemeClr val="tx1">
                      <a:lumMod val="85000"/>
                      <a:lumOff val="15000"/>
                    </a:schemeClr>
                  </a:solidFill>
                  <a:latin typeface="+mn-ea"/>
                </a:rPr>
                <a:t>(2020)</a:t>
              </a:r>
              <a:endParaRPr lang="en-US" altLang="ko-KR" sz="1100" b="1" dirty="0">
                <a:ln>
                  <a:solidFill>
                    <a:srgbClr val="1758E3">
                      <a:alpha val="0"/>
                    </a:srgbClr>
                  </a:solidFill>
                </a:ln>
                <a:solidFill>
                  <a:schemeClr val="tx1">
                    <a:lumMod val="85000"/>
                    <a:lumOff val="15000"/>
                  </a:schemeClr>
                </a:solidFill>
                <a:latin typeface="+mn-ea"/>
              </a:endParaRPr>
            </a:p>
          </p:txBody>
        </p:sp>
        <p:sp>
          <p:nvSpPr>
            <p:cNvPr id="24" name="TextBox 23">
              <a:extLst>
                <a:ext uri="{FF2B5EF4-FFF2-40B4-BE49-F238E27FC236}">
                  <a16:creationId xmlns:a16="http://schemas.microsoft.com/office/drawing/2014/main" id="{E42A5024-8DFC-CFA4-25F2-A46603546CF1}"/>
                </a:ext>
              </a:extLst>
            </p:cNvPr>
            <p:cNvSpPr txBox="1"/>
            <p:nvPr/>
          </p:nvSpPr>
          <p:spPr>
            <a:xfrm>
              <a:off x="2463751" y="3327649"/>
              <a:ext cx="1296000" cy="169277"/>
            </a:xfrm>
            <a:prstGeom prst="rect">
              <a:avLst/>
            </a:prstGeom>
            <a:noFill/>
            <a:ln>
              <a:noFill/>
            </a:ln>
          </p:spPr>
          <p:txBody>
            <a:bodyPr wrap="square" lIns="0" tIns="0" rIns="0" bIns="0">
              <a:spAutoFit/>
            </a:bodyPr>
            <a:lstStyle/>
            <a:p>
              <a:pPr fontAlgn="ctr"/>
              <a:r>
                <a:rPr lang="en-US" altLang="ko-KR" sz="1100" b="1" dirty="0">
                  <a:ln>
                    <a:solidFill>
                      <a:srgbClr val="1758E3">
                        <a:alpha val="0"/>
                      </a:srgbClr>
                    </a:solidFill>
                  </a:ln>
                  <a:solidFill>
                    <a:schemeClr val="tx1">
                      <a:lumMod val="85000"/>
                      <a:lumOff val="15000"/>
                    </a:schemeClr>
                  </a:solidFill>
                  <a:latin typeface="+mn-ea"/>
                </a:rPr>
                <a:t>3.56</a:t>
              </a:r>
              <a:r>
                <a:rPr lang="ko-KR" altLang="en-US" sz="1100" b="1" dirty="0">
                  <a:ln>
                    <a:solidFill>
                      <a:srgbClr val="1758E3">
                        <a:alpha val="0"/>
                      </a:srgbClr>
                    </a:solidFill>
                  </a:ln>
                  <a:solidFill>
                    <a:schemeClr val="tx1">
                      <a:lumMod val="85000"/>
                      <a:lumOff val="15000"/>
                    </a:schemeClr>
                  </a:solidFill>
                  <a:latin typeface="+mn-ea"/>
                </a:rPr>
                <a:t>천만 명 </a:t>
              </a:r>
              <a:r>
                <a:rPr lang="en-US" altLang="ko-KR" sz="800" b="1" dirty="0">
                  <a:ln>
                    <a:solidFill>
                      <a:srgbClr val="1758E3">
                        <a:alpha val="0"/>
                      </a:srgbClr>
                    </a:solidFill>
                  </a:ln>
                  <a:solidFill>
                    <a:schemeClr val="tx1">
                      <a:lumMod val="85000"/>
                      <a:lumOff val="15000"/>
                    </a:schemeClr>
                  </a:solidFill>
                  <a:latin typeface="+mn-ea"/>
                </a:rPr>
                <a:t>(51.1%)</a:t>
              </a:r>
              <a:endParaRPr lang="en-US" altLang="ko-KR" sz="1100" b="1" dirty="0">
                <a:ln>
                  <a:solidFill>
                    <a:srgbClr val="1758E3">
                      <a:alpha val="0"/>
                    </a:srgbClr>
                  </a:solidFill>
                </a:ln>
                <a:solidFill>
                  <a:schemeClr val="tx1">
                    <a:lumMod val="85000"/>
                    <a:lumOff val="15000"/>
                  </a:schemeClr>
                </a:solidFill>
                <a:latin typeface="+mn-ea"/>
              </a:endParaRPr>
            </a:p>
          </p:txBody>
        </p:sp>
        <p:sp>
          <p:nvSpPr>
            <p:cNvPr id="27" name="TextBox 26">
              <a:extLst>
                <a:ext uri="{FF2B5EF4-FFF2-40B4-BE49-F238E27FC236}">
                  <a16:creationId xmlns:a16="http://schemas.microsoft.com/office/drawing/2014/main" id="{637066D3-7D4E-34E9-E2E5-FDD8B48155DD}"/>
                </a:ext>
              </a:extLst>
            </p:cNvPr>
            <p:cNvSpPr txBox="1"/>
            <p:nvPr/>
          </p:nvSpPr>
          <p:spPr>
            <a:xfrm>
              <a:off x="745281" y="4317178"/>
              <a:ext cx="1764000" cy="351378"/>
            </a:xfrm>
            <a:prstGeom prst="rect">
              <a:avLst/>
            </a:prstGeom>
            <a:noFill/>
            <a:ln>
              <a:noFill/>
            </a:ln>
          </p:spPr>
          <p:txBody>
            <a:bodyPr wrap="square" lIns="0" tIns="0" rIns="0" bIns="0">
              <a:spAutoFit/>
            </a:bodyPr>
            <a:lstStyle>
              <a:defPPr>
                <a:defRPr lang="en-US"/>
              </a:defPPr>
              <a:lvl1pPr fontAlgn="ctr">
                <a:spcAft>
                  <a:spcPts val="100"/>
                </a:spcAft>
                <a:defRPr kumimoji="0" sz="1200" b="1" i="0" u="none" strike="noStrike" normalizeH="0" baseline="0">
                  <a:ln>
                    <a:solidFill>
                      <a:srgbClr val="1758E3">
                        <a:alpha val="0"/>
                      </a:srgbClr>
                    </a:solidFill>
                  </a:ln>
                  <a:solidFill>
                    <a:schemeClr val="tx1">
                      <a:lumMod val="85000"/>
                      <a:lumOff val="15000"/>
                    </a:schemeClr>
                  </a:solidFill>
                  <a:uLnTx/>
                  <a:uFillTx/>
                  <a:latin typeface="+mn-ea"/>
                </a:defRPr>
              </a:lvl1pPr>
            </a:lstStyle>
            <a:p>
              <a:pPr fontAlgn="ctr"/>
              <a:r>
                <a:rPr lang="ko-KR" altLang="en-US" sz="1100" b="1" dirty="0">
                  <a:ln>
                    <a:solidFill>
                      <a:srgbClr val="1758E3">
                        <a:alpha val="0"/>
                      </a:srgbClr>
                    </a:solidFill>
                  </a:ln>
                  <a:solidFill>
                    <a:schemeClr val="tx1">
                      <a:lumMod val="85000"/>
                      <a:lumOff val="15000"/>
                    </a:schemeClr>
                  </a:solidFill>
                  <a:latin typeface="+mn-ea"/>
                </a:rPr>
                <a:t>생명</a:t>
              </a:r>
              <a:r>
                <a:rPr lang="en-US" altLang="ko-KR" sz="1100" b="1" dirty="0">
                  <a:ln>
                    <a:solidFill>
                      <a:srgbClr val="1758E3">
                        <a:alpha val="0"/>
                      </a:srgbClr>
                    </a:solidFill>
                  </a:ln>
                  <a:solidFill>
                    <a:schemeClr val="tx1">
                      <a:lumMod val="85000"/>
                      <a:lumOff val="15000"/>
                    </a:schemeClr>
                  </a:solidFill>
                  <a:latin typeface="+mn-ea"/>
                </a:rPr>
                <a:t>: 6,138.5</a:t>
              </a:r>
              <a:r>
                <a:rPr lang="ko-KR" altLang="en-US" sz="1100" b="1" dirty="0">
                  <a:ln>
                    <a:solidFill>
                      <a:srgbClr val="1758E3">
                        <a:alpha val="0"/>
                      </a:srgbClr>
                    </a:solidFill>
                  </a:ln>
                  <a:solidFill>
                    <a:schemeClr val="tx1">
                      <a:lumMod val="85000"/>
                      <a:lumOff val="15000"/>
                    </a:schemeClr>
                  </a:solidFill>
                  <a:latin typeface="+mn-ea"/>
                </a:rPr>
                <a:t>억 바트 </a:t>
              </a:r>
              <a:r>
                <a:rPr lang="en-US" altLang="ko-KR" sz="800" b="1" dirty="0">
                  <a:ln>
                    <a:solidFill>
                      <a:srgbClr val="1758E3">
                        <a:alpha val="0"/>
                      </a:srgbClr>
                    </a:solidFill>
                  </a:ln>
                  <a:solidFill>
                    <a:schemeClr val="tx1">
                      <a:lumMod val="85000"/>
                      <a:lumOff val="15000"/>
                    </a:schemeClr>
                  </a:solidFill>
                  <a:latin typeface="+mn-ea"/>
                </a:rPr>
                <a:t>(2021)</a:t>
              </a:r>
            </a:p>
            <a:p>
              <a:pPr fontAlgn="ctr"/>
              <a:r>
                <a:rPr lang="ko-KR" altLang="en-US" sz="1100" b="1" dirty="0">
                  <a:ln>
                    <a:solidFill>
                      <a:srgbClr val="1758E3">
                        <a:alpha val="0"/>
                      </a:srgbClr>
                    </a:solidFill>
                  </a:ln>
                  <a:solidFill>
                    <a:schemeClr val="tx1">
                      <a:lumMod val="85000"/>
                      <a:lumOff val="15000"/>
                    </a:schemeClr>
                  </a:solidFill>
                  <a:latin typeface="+mn-ea"/>
                </a:rPr>
                <a:t>손해</a:t>
              </a:r>
              <a:r>
                <a:rPr lang="en-US" altLang="ko-KR" sz="1100" b="1" dirty="0">
                  <a:ln>
                    <a:solidFill>
                      <a:srgbClr val="1758E3">
                        <a:alpha val="0"/>
                      </a:srgbClr>
                    </a:solidFill>
                  </a:ln>
                  <a:solidFill>
                    <a:schemeClr val="tx1">
                      <a:lumMod val="85000"/>
                      <a:lumOff val="15000"/>
                    </a:schemeClr>
                  </a:solidFill>
                  <a:latin typeface="+mn-ea"/>
                </a:rPr>
                <a:t>: 2,629.0</a:t>
              </a:r>
              <a:r>
                <a:rPr lang="ko-KR" altLang="en-US" sz="1100" b="1" dirty="0">
                  <a:ln>
                    <a:solidFill>
                      <a:srgbClr val="1758E3">
                        <a:alpha val="0"/>
                      </a:srgbClr>
                    </a:solidFill>
                  </a:ln>
                  <a:solidFill>
                    <a:schemeClr val="tx1">
                      <a:lumMod val="85000"/>
                      <a:lumOff val="15000"/>
                    </a:schemeClr>
                  </a:solidFill>
                  <a:latin typeface="+mn-ea"/>
                </a:rPr>
                <a:t>억 달러 </a:t>
              </a:r>
              <a:r>
                <a:rPr lang="en-US" altLang="ko-KR" sz="800" b="1" dirty="0">
                  <a:ln>
                    <a:solidFill>
                      <a:srgbClr val="1758E3">
                        <a:alpha val="0"/>
                      </a:srgbClr>
                    </a:solidFill>
                  </a:ln>
                  <a:solidFill>
                    <a:schemeClr val="tx1">
                      <a:lumMod val="85000"/>
                      <a:lumOff val="15000"/>
                    </a:schemeClr>
                  </a:solidFill>
                  <a:latin typeface="+mn-ea"/>
                </a:rPr>
                <a:t>(2021)</a:t>
              </a:r>
              <a:endParaRPr lang="en-US" altLang="ko-KR" sz="1100" b="1" dirty="0">
                <a:ln>
                  <a:solidFill>
                    <a:srgbClr val="1758E3">
                      <a:alpha val="0"/>
                    </a:srgbClr>
                  </a:solidFill>
                </a:ln>
                <a:solidFill>
                  <a:schemeClr val="tx1">
                    <a:lumMod val="85000"/>
                    <a:lumOff val="15000"/>
                  </a:schemeClr>
                </a:solidFill>
                <a:latin typeface="+mn-ea"/>
              </a:endParaRPr>
            </a:p>
          </p:txBody>
        </p:sp>
        <p:sp>
          <p:nvSpPr>
            <p:cNvPr id="30" name="TextBox 29">
              <a:extLst>
                <a:ext uri="{FF2B5EF4-FFF2-40B4-BE49-F238E27FC236}">
                  <a16:creationId xmlns:a16="http://schemas.microsoft.com/office/drawing/2014/main" id="{FF5FF3C0-4C0E-1B08-62E8-CFCBBC03C826}"/>
                </a:ext>
              </a:extLst>
            </p:cNvPr>
            <p:cNvSpPr txBox="1"/>
            <p:nvPr/>
          </p:nvSpPr>
          <p:spPr>
            <a:xfrm>
              <a:off x="2463751" y="4317178"/>
              <a:ext cx="1440000" cy="351378"/>
            </a:xfrm>
            <a:prstGeom prst="rect">
              <a:avLst/>
            </a:prstGeom>
            <a:noFill/>
            <a:ln>
              <a:noFill/>
            </a:ln>
          </p:spPr>
          <p:txBody>
            <a:bodyPr wrap="square" lIns="0" tIns="0" rIns="0" bIns="0">
              <a:spAutoFit/>
            </a:bodyPr>
            <a:lstStyle>
              <a:defPPr>
                <a:defRPr lang="en-US"/>
              </a:defPPr>
              <a:lvl1pPr fontAlgn="ctr">
                <a:spcAft>
                  <a:spcPts val="100"/>
                </a:spcAft>
                <a:defRPr kumimoji="0" sz="1200" b="1" i="0" u="none" strike="noStrike" normalizeH="0" baseline="0">
                  <a:ln>
                    <a:solidFill>
                      <a:srgbClr val="1758E3">
                        <a:alpha val="0"/>
                      </a:srgbClr>
                    </a:solidFill>
                  </a:ln>
                  <a:solidFill>
                    <a:schemeClr val="tx1">
                      <a:lumMod val="85000"/>
                      <a:lumOff val="15000"/>
                    </a:schemeClr>
                  </a:solidFill>
                  <a:uLnTx/>
                  <a:uFillTx/>
                  <a:latin typeface="+mn-ea"/>
                </a:defRPr>
              </a:lvl1pPr>
            </a:lstStyle>
            <a:p>
              <a:pPr fontAlgn="ctr"/>
              <a:r>
                <a:rPr lang="ko-KR" altLang="en-US" sz="1100" b="1" dirty="0">
                  <a:ln>
                    <a:solidFill>
                      <a:srgbClr val="1758E3">
                        <a:alpha val="0"/>
                      </a:srgbClr>
                    </a:solidFill>
                  </a:ln>
                  <a:solidFill>
                    <a:schemeClr val="tx1">
                      <a:lumMod val="85000"/>
                      <a:lumOff val="15000"/>
                    </a:schemeClr>
                  </a:solidFill>
                  <a:latin typeface="+mn-ea"/>
                </a:rPr>
                <a:t>생명</a:t>
              </a:r>
              <a:r>
                <a:rPr lang="en-US" altLang="ko-KR" sz="1100" b="1" dirty="0">
                  <a:ln>
                    <a:solidFill>
                      <a:srgbClr val="1758E3">
                        <a:alpha val="0"/>
                      </a:srgbClr>
                    </a:solidFill>
                  </a:ln>
                  <a:solidFill>
                    <a:schemeClr val="tx1">
                      <a:lumMod val="85000"/>
                      <a:lumOff val="15000"/>
                    </a:schemeClr>
                  </a:solidFill>
                  <a:latin typeface="+mn-ea"/>
                </a:rPr>
                <a:t>: 0.5% </a:t>
              </a:r>
              <a:r>
                <a:rPr lang="en-US" altLang="ko-KR" sz="800" b="1" dirty="0">
                  <a:ln>
                    <a:solidFill>
                      <a:srgbClr val="1758E3">
                        <a:alpha val="0"/>
                      </a:srgbClr>
                    </a:solidFill>
                  </a:ln>
                  <a:solidFill>
                    <a:schemeClr val="tx1">
                      <a:lumMod val="85000"/>
                      <a:lumOff val="15000"/>
                    </a:schemeClr>
                  </a:solidFill>
                  <a:latin typeface="+mn-ea"/>
                </a:rPr>
                <a:t>(2021)</a:t>
              </a:r>
            </a:p>
            <a:p>
              <a:pPr fontAlgn="ctr"/>
              <a:r>
                <a:rPr lang="ko-KR" altLang="en-US" sz="1100" b="1" dirty="0">
                  <a:ln>
                    <a:solidFill>
                      <a:srgbClr val="1758E3">
                        <a:alpha val="0"/>
                      </a:srgbClr>
                    </a:solidFill>
                  </a:ln>
                  <a:solidFill>
                    <a:schemeClr val="tx1">
                      <a:lumMod val="85000"/>
                      <a:lumOff val="15000"/>
                    </a:schemeClr>
                  </a:solidFill>
                  <a:latin typeface="+mn-ea"/>
                </a:rPr>
                <a:t>손해</a:t>
              </a:r>
              <a:r>
                <a:rPr lang="en-US" altLang="ko-KR" sz="1100" b="1" dirty="0">
                  <a:ln>
                    <a:solidFill>
                      <a:srgbClr val="1758E3">
                        <a:alpha val="0"/>
                      </a:srgbClr>
                    </a:solidFill>
                  </a:ln>
                  <a:solidFill>
                    <a:schemeClr val="tx1">
                      <a:lumMod val="85000"/>
                      <a:lumOff val="15000"/>
                    </a:schemeClr>
                  </a:solidFill>
                  <a:latin typeface="+mn-ea"/>
                </a:rPr>
                <a:t>: 0.3% </a:t>
              </a:r>
              <a:r>
                <a:rPr lang="en-US" altLang="ko-KR" sz="800" b="1" dirty="0">
                  <a:ln>
                    <a:solidFill>
                      <a:srgbClr val="1758E3">
                        <a:alpha val="0"/>
                      </a:srgbClr>
                    </a:solidFill>
                  </a:ln>
                  <a:solidFill>
                    <a:schemeClr val="tx1">
                      <a:lumMod val="85000"/>
                      <a:lumOff val="15000"/>
                    </a:schemeClr>
                  </a:solidFill>
                  <a:latin typeface="+mn-ea"/>
                </a:rPr>
                <a:t>(2021) </a:t>
              </a:r>
              <a:endParaRPr lang="en-US" altLang="ko-KR" sz="1100" b="1" dirty="0">
                <a:ln>
                  <a:solidFill>
                    <a:srgbClr val="1758E3">
                      <a:alpha val="0"/>
                    </a:srgbClr>
                  </a:solidFill>
                </a:ln>
                <a:solidFill>
                  <a:schemeClr val="tx1">
                    <a:lumMod val="85000"/>
                    <a:lumOff val="15000"/>
                  </a:schemeClr>
                </a:solidFill>
                <a:latin typeface="+mn-ea"/>
              </a:endParaRPr>
            </a:p>
          </p:txBody>
        </p:sp>
        <p:sp>
          <p:nvSpPr>
            <p:cNvPr id="33" name="TextBox 32">
              <a:extLst>
                <a:ext uri="{FF2B5EF4-FFF2-40B4-BE49-F238E27FC236}">
                  <a16:creationId xmlns:a16="http://schemas.microsoft.com/office/drawing/2014/main" id="{B7431570-5C08-70F1-42E4-4463C35419D0}"/>
                </a:ext>
              </a:extLst>
            </p:cNvPr>
            <p:cNvSpPr txBox="1"/>
            <p:nvPr/>
          </p:nvSpPr>
          <p:spPr>
            <a:xfrm>
              <a:off x="745281" y="5329047"/>
              <a:ext cx="1404000" cy="351378"/>
            </a:xfrm>
            <a:prstGeom prst="rect">
              <a:avLst/>
            </a:prstGeom>
            <a:noFill/>
            <a:ln>
              <a:noFill/>
            </a:ln>
          </p:spPr>
          <p:txBody>
            <a:bodyPr wrap="square" lIns="0" tIns="0" rIns="0" bIns="0">
              <a:spAutoFit/>
            </a:bodyPr>
            <a:lstStyle>
              <a:defPPr>
                <a:defRPr lang="en-US"/>
              </a:defPPr>
              <a:lvl1pPr fontAlgn="ctr">
                <a:spcAft>
                  <a:spcPts val="100"/>
                </a:spcAft>
                <a:defRPr kumimoji="0" sz="1200" b="1" i="0" u="none" strike="noStrike" normalizeH="0" baseline="0">
                  <a:ln>
                    <a:solidFill>
                      <a:srgbClr val="1758E3">
                        <a:alpha val="0"/>
                      </a:srgbClr>
                    </a:solidFill>
                  </a:ln>
                  <a:solidFill>
                    <a:schemeClr val="tx1">
                      <a:lumMod val="85000"/>
                      <a:lumOff val="15000"/>
                    </a:schemeClr>
                  </a:solidFill>
                  <a:uLnTx/>
                  <a:uFillTx/>
                  <a:latin typeface="+mn-ea"/>
                </a:defRPr>
              </a:lvl1pPr>
            </a:lstStyle>
            <a:p>
              <a:pPr fontAlgn="ctr"/>
              <a:r>
                <a:rPr lang="ko-KR" altLang="en-US" sz="1100" b="1" dirty="0">
                  <a:ln>
                    <a:solidFill>
                      <a:srgbClr val="1758E3">
                        <a:alpha val="0"/>
                      </a:srgbClr>
                    </a:solidFill>
                  </a:ln>
                  <a:solidFill>
                    <a:schemeClr val="tx1">
                      <a:lumMod val="85000"/>
                      <a:lumOff val="15000"/>
                    </a:schemeClr>
                  </a:solidFill>
                  <a:latin typeface="+mn-ea"/>
                </a:rPr>
                <a:t>생명</a:t>
              </a:r>
              <a:r>
                <a:rPr lang="en-US" altLang="ko-KR" sz="1100" b="1" dirty="0">
                  <a:ln>
                    <a:solidFill>
                      <a:srgbClr val="1758E3">
                        <a:alpha val="0"/>
                      </a:srgbClr>
                    </a:solidFill>
                  </a:ln>
                  <a:solidFill>
                    <a:schemeClr val="tx1">
                      <a:lumMod val="85000"/>
                      <a:lumOff val="15000"/>
                    </a:schemeClr>
                  </a:solidFill>
                  <a:latin typeface="+mn-ea"/>
                </a:rPr>
                <a:t>: 246</a:t>
              </a:r>
              <a:r>
                <a:rPr lang="ko-KR" altLang="en-US" sz="1100" b="1" dirty="0">
                  <a:ln>
                    <a:solidFill>
                      <a:srgbClr val="1758E3">
                        <a:alpha val="0"/>
                      </a:srgbClr>
                    </a:solidFill>
                  </a:ln>
                  <a:solidFill>
                    <a:schemeClr val="tx1">
                      <a:lumMod val="85000"/>
                      <a:lumOff val="15000"/>
                    </a:schemeClr>
                  </a:solidFill>
                  <a:latin typeface="+mn-ea"/>
                </a:rPr>
                <a:t>달러 </a:t>
              </a:r>
              <a:r>
                <a:rPr lang="en-US" altLang="ko-KR" sz="800" b="1" dirty="0">
                  <a:ln>
                    <a:solidFill>
                      <a:srgbClr val="1758E3">
                        <a:alpha val="0"/>
                      </a:srgbClr>
                    </a:solidFill>
                  </a:ln>
                  <a:solidFill>
                    <a:schemeClr val="tx1">
                      <a:lumMod val="85000"/>
                      <a:lumOff val="15000"/>
                    </a:schemeClr>
                  </a:solidFill>
                  <a:latin typeface="+mn-ea"/>
                </a:rPr>
                <a:t>(2021)</a:t>
              </a:r>
            </a:p>
            <a:p>
              <a:pPr fontAlgn="ctr"/>
              <a:r>
                <a:rPr lang="ko-KR" altLang="en-US" sz="1100" b="1" dirty="0">
                  <a:ln>
                    <a:solidFill>
                      <a:srgbClr val="1758E3">
                        <a:alpha val="0"/>
                      </a:srgbClr>
                    </a:solidFill>
                  </a:ln>
                  <a:solidFill>
                    <a:schemeClr val="tx1">
                      <a:lumMod val="85000"/>
                      <a:lumOff val="15000"/>
                    </a:schemeClr>
                  </a:solidFill>
                  <a:latin typeface="+mn-ea"/>
                </a:rPr>
                <a:t>손해</a:t>
              </a:r>
              <a:r>
                <a:rPr lang="en-US" altLang="ko-KR" sz="1100" b="1" dirty="0">
                  <a:ln>
                    <a:solidFill>
                      <a:srgbClr val="1758E3">
                        <a:alpha val="0"/>
                      </a:srgbClr>
                    </a:solidFill>
                  </a:ln>
                  <a:solidFill>
                    <a:schemeClr val="tx1">
                      <a:lumMod val="85000"/>
                      <a:lumOff val="15000"/>
                    </a:schemeClr>
                  </a:solidFill>
                  <a:latin typeface="+mn-ea"/>
                </a:rPr>
                <a:t>: 141</a:t>
              </a:r>
              <a:r>
                <a:rPr lang="ko-KR" altLang="en-US" sz="1100" b="1" dirty="0">
                  <a:ln>
                    <a:solidFill>
                      <a:srgbClr val="1758E3">
                        <a:alpha val="0"/>
                      </a:srgbClr>
                    </a:solidFill>
                  </a:ln>
                  <a:solidFill>
                    <a:schemeClr val="tx1">
                      <a:lumMod val="85000"/>
                      <a:lumOff val="15000"/>
                    </a:schemeClr>
                  </a:solidFill>
                  <a:latin typeface="+mn-ea"/>
                </a:rPr>
                <a:t>달러 </a:t>
              </a:r>
              <a:r>
                <a:rPr lang="en-US" altLang="ko-KR" sz="800" b="1" dirty="0">
                  <a:ln>
                    <a:solidFill>
                      <a:srgbClr val="1758E3">
                        <a:alpha val="0"/>
                      </a:srgbClr>
                    </a:solidFill>
                  </a:ln>
                  <a:solidFill>
                    <a:schemeClr val="tx1">
                      <a:lumMod val="85000"/>
                      <a:lumOff val="15000"/>
                    </a:schemeClr>
                  </a:solidFill>
                  <a:latin typeface="+mn-ea"/>
                </a:rPr>
                <a:t>(2021)</a:t>
              </a:r>
              <a:endParaRPr lang="en-US" altLang="ko-KR" sz="1100" b="1" dirty="0">
                <a:ln>
                  <a:solidFill>
                    <a:srgbClr val="1758E3">
                      <a:alpha val="0"/>
                    </a:srgbClr>
                  </a:solidFill>
                </a:ln>
                <a:solidFill>
                  <a:schemeClr val="tx1">
                    <a:lumMod val="85000"/>
                    <a:lumOff val="15000"/>
                  </a:schemeClr>
                </a:solidFill>
                <a:latin typeface="+mn-ea"/>
              </a:endParaRPr>
            </a:p>
          </p:txBody>
        </p:sp>
        <p:sp>
          <p:nvSpPr>
            <p:cNvPr id="36" name="TextBox 35">
              <a:extLst>
                <a:ext uri="{FF2B5EF4-FFF2-40B4-BE49-F238E27FC236}">
                  <a16:creationId xmlns:a16="http://schemas.microsoft.com/office/drawing/2014/main" id="{048B4694-8EE7-F897-9A1F-F28AE58ABF0F}"/>
                </a:ext>
              </a:extLst>
            </p:cNvPr>
            <p:cNvSpPr txBox="1"/>
            <p:nvPr/>
          </p:nvSpPr>
          <p:spPr>
            <a:xfrm>
              <a:off x="2463751" y="5329047"/>
              <a:ext cx="1224000" cy="351378"/>
            </a:xfrm>
            <a:prstGeom prst="rect">
              <a:avLst/>
            </a:prstGeom>
            <a:noFill/>
            <a:ln>
              <a:noFill/>
            </a:ln>
          </p:spPr>
          <p:txBody>
            <a:bodyPr wrap="square" lIns="0" tIns="0" rIns="0" bIns="0">
              <a:spAutoFit/>
            </a:bodyPr>
            <a:lstStyle>
              <a:defPPr>
                <a:defRPr lang="en-US"/>
              </a:defPPr>
              <a:lvl1pPr fontAlgn="ctr">
                <a:spcAft>
                  <a:spcPts val="100"/>
                </a:spcAft>
                <a:defRPr kumimoji="0" sz="1200" b="1" i="0" u="none" strike="noStrike" normalizeH="0" baseline="0">
                  <a:ln>
                    <a:solidFill>
                      <a:srgbClr val="1758E3">
                        <a:alpha val="0"/>
                      </a:srgbClr>
                    </a:solidFill>
                  </a:ln>
                  <a:solidFill>
                    <a:schemeClr val="tx1">
                      <a:lumMod val="85000"/>
                      <a:lumOff val="15000"/>
                    </a:schemeClr>
                  </a:solidFill>
                  <a:uLnTx/>
                  <a:uFillTx/>
                  <a:latin typeface="+mn-ea"/>
                </a:defRPr>
              </a:lvl1pPr>
            </a:lstStyle>
            <a:p>
              <a:pPr fontAlgn="ctr"/>
              <a:r>
                <a:rPr lang="ko-KR" altLang="en-US" sz="1100" b="1" dirty="0">
                  <a:ln>
                    <a:solidFill>
                      <a:srgbClr val="1758E3">
                        <a:alpha val="0"/>
                      </a:srgbClr>
                    </a:solidFill>
                  </a:ln>
                  <a:solidFill>
                    <a:schemeClr val="tx1">
                      <a:lumMod val="85000"/>
                      <a:lumOff val="15000"/>
                    </a:schemeClr>
                  </a:solidFill>
                  <a:latin typeface="+mn-ea"/>
                </a:rPr>
                <a:t>생명</a:t>
              </a:r>
              <a:r>
                <a:rPr lang="en-US" altLang="ko-KR" sz="1100" b="1" dirty="0">
                  <a:ln>
                    <a:solidFill>
                      <a:srgbClr val="1758E3">
                        <a:alpha val="0"/>
                      </a:srgbClr>
                    </a:solidFill>
                  </a:ln>
                  <a:solidFill>
                    <a:schemeClr val="tx1">
                      <a:lumMod val="85000"/>
                      <a:lumOff val="15000"/>
                    </a:schemeClr>
                  </a:solidFill>
                  <a:latin typeface="+mn-ea"/>
                </a:rPr>
                <a:t>: 3.8% </a:t>
              </a:r>
              <a:r>
                <a:rPr lang="en-US" altLang="ko-KR" sz="800" b="1" dirty="0">
                  <a:ln>
                    <a:solidFill>
                      <a:srgbClr val="1758E3">
                        <a:alpha val="0"/>
                      </a:srgbClr>
                    </a:solidFill>
                  </a:ln>
                  <a:solidFill>
                    <a:schemeClr val="tx1">
                      <a:lumMod val="85000"/>
                      <a:lumOff val="15000"/>
                    </a:schemeClr>
                  </a:solidFill>
                  <a:latin typeface="+mn-ea"/>
                </a:rPr>
                <a:t>(2021)</a:t>
              </a:r>
            </a:p>
            <a:p>
              <a:pPr fontAlgn="ctr"/>
              <a:r>
                <a:rPr lang="ko-KR" altLang="en-US" sz="1100" b="1" dirty="0">
                  <a:ln>
                    <a:solidFill>
                      <a:srgbClr val="1758E3">
                        <a:alpha val="0"/>
                      </a:srgbClr>
                    </a:solidFill>
                  </a:ln>
                  <a:solidFill>
                    <a:schemeClr val="tx1">
                      <a:lumMod val="85000"/>
                      <a:lumOff val="15000"/>
                    </a:schemeClr>
                  </a:solidFill>
                  <a:latin typeface="+mn-ea"/>
                </a:rPr>
                <a:t>손해</a:t>
              </a:r>
              <a:r>
                <a:rPr lang="en-US" altLang="ko-KR" sz="1100" b="1" dirty="0">
                  <a:ln>
                    <a:solidFill>
                      <a:srgbClr val="1758E3">
                        <a:alpha val="0"/>
                      </a:srgbClr>
                    </a:solidFill>
                  </a:ln>
                  <a:solidFill>
                    <a:schemeClr val="tx1">
                      <a:lumMod val="85000"/>
                      <a:lumOff val="15000"/>
                    </a:schemeClr>
                  </a:solidFill>
                  <a:latin typeface="+mn-ea"/>
                </a:rPr>
                <a:t>: 1.6% </a:t>
              </a:r>
              <a:r>
                <a:rPr lang="en-US" altLang="ko-KR" sz="800" b="1" dirty="0">
                  <a:ln>
                    <a:solidFill>
                      <a:srgbClr val="1758E3">
                        <a:alpha val="0"/>
                      </a:srgbClr>
                    </a:solidFill>
                  </a:ln>
                  <a:solidFill>
                    <a:schemeClr val="tx1">
                      <a:lumMod val="85000"/>
                      <a:lumOff val="15000"/>
                    </a:schemeClr>
                  </a:solidFill>
                  <a:latin typeface="+mn-ea"/>
                </a:rPr>
                <a:t>(2021)</a:t>
              </a:r>
              <a:endParaRPr lang="en-US" altLang="ko-KR" sz="1100" b="1" dirty="0">
                <a:ln>
                  <a:solidFill>
                    <a:srgbClr val="1758E3">
                      <a:alpha val="0"/>
                    </a:srgbClr>
                  </a:solidFill>
                </a:ln>
                <a:solidFill>
                  <a:schemeClr val="tx1">
                    <a:lumMod val="85000"/>
                    <a:lumOff val="15000"/>
                  </a:schemeClr>
                </a:solidFill>
                <a:latin typeface="+mn-ea"/>
              </a:endParaRPr>
            </a:p>
          </p:txBody>
        </p:sp>
      </p:grpSp>
    </p:spTree>
    <p:extLst>
      <p:ext uri="{BB962C8B-B14F-4D97-AF65-F5344CB8AC3E}">
        <p14:creationId xmlns:p14="http://schemas.microsoft.com/office/powerpoint/2010/main" val="398573482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그룹 3">
            <a:extLst>
              <a:ext uri="{FF2B5EF4-FFF2-40B4-BE49-F238E27FC236}">
                <a16:creationId xmlns:a16="http://schemas.microsoft.com/office/drawing/2014/main" id="{FD838768-F3DE-E437-76F9-95477B355746}"/>
              </a:ext>
            </a:extLst>
          </p:cNvPr>
          <p:cNvGrpSpPr/>
          <p:nvPr/>
        </p:nvGrpSpPr>
        <p:grpSpPr>
          <a:xfrm>
            <a:off x="7673508" y="136198"/>
            <a:ext cx="1948269" cy="1442164"/>
            <a:chOff x="7673508" y="136198"/>
            <a:chExt cx="1948269" cy="1442164"/>
          </a:xfrm>
        </p:grpSpPr>
        <p:pic>
          <p:nvPicPr>
            <p:cNvPr id="5" name="그림 4">
              <a:extLst>
                <a:ext uri="{FF2B5EF4-FFF2-40B4-BE49-F238E27FC236}">
                  <a16:creationId xmlns:a16="http://schemas.microsoft.com/office/drawing/2014/main" id="{DF9842BD-CCC6-EC10-56E0-6A04F2DAF5CA}"/>
                </a:ext>
              </a:extLst>
            </p:cNvPr>
            <p:cNvPicPr>
              <a:picLocks noChangeAspect="1"/>
            </p:cNvPicPr>
            <p:nvPr/>
          </p:nvPicPr>
          <p:blipFill>
            <a:blip r:embed="rId2"/>
            <a:srcRect/>
            <a:stretch/>
          </p:blipFill>
          <p:spPr>
            <a:xfrm>
              <a:off x="7673508" y="588408"/>
              <a:ext cx="414358" cy="414358"/>
            </a:xfrm>
            <a:prstGeom prst="rect">
              <a:avLst/>
            </a:prstGeom>
          </p:spPr>
        </p:pic>
        <p:sp>
          <p:nvSpPr>
            <p:cNvPr id="10" name="제목 3">
              <a:extLst>
                <a:ext uri="{FF2B5EF4-FFF2-40B4-BE49-F238E27FC236}">
                  <a16:creationId xmlns:a16="http://schemas.microsoft.com/office/drawing/2014/main" id="{61A52F86-9DC2-FF86-9FF7-98A3DE8BDF12}"/>
                </a:ext>
              </a:extLst>
            </p:cNvPr>
            <p:cNvSpPr txBox="1">
              <a:spLocks/>
            </p:cNvSpPr>
            <p:nvPr/>
          </p:nvSpPr>
          <p:spPr>
            <a:xfrm>
              <a:off x="8143995" y="606616"/>
              <a:ext cx="1477782" cy="334294"/>
            </a:xfrm>
            <a:prstGeom prst="rect">
              <a:avLst/>
            </a:prstGeom>
          </p:spPr>
          <p:txBody>
            <a:bodyPr wrap="none" lIns="0" tIns="0" rIns="0" bIns="0" anchor="b" anchorCtr="0">
              <a:noAutofit/>
            </a:bodyPr>
            <a:lstStyle>
              <a:defPPr>
                <a:defRPr lang="en-US"/>
              </a:defPPr>
              <a:lvl1pPr marR="0" lvl="0" indent="539750" fontAlgn="auto">
                <a:lnSpc>
                  <a:spcPct val="100000"/>
                </a:lnSpc>
                <a:spcBef>
                  <a:spcPts val="0"/>
                </a:spcBef>
                <a:spcAft>
                  <a:spcPts val="0"/>
                </a:spcAft>
                <a:buClrTx/>
                <a:buSzTx/>
                <a:buFontTx/>
                <a:buNone/>
                <a:tabLst/>
                <a:defRPr sz="2400" b="0" i="0">
                  <a:ln>
                    <a:solidFill>
                      <a:prstClr val="white">
                        <a:lumMod val="75000"/>
                        <a:alpha val="0"/>
                      </a:prstClr>
                    </a:solidFill>
                  </a:ln>
                  <a:solidFill>
                    <a:schemeClr val="bg1"/>
                  </a:solidFill>
                  <a:latin typeface="KoPub돋움체 Bold" panose="00000800000000000000" pitchFamily="2" charset="-127"/>
                  <a:ea typeface="KoPub돋움체 Bold" panose="00000800000000000000" pitchFamily="2" charset="-127"/>
                  <a:cs typeface="KoPub돋움체 Medium" panose="02020603020101020101" pitchFamily="18" charset="-127"/>
                </a:defRPr>
              </a:lvl1pPr>
            </a:lstStyle>
            <a:p>
              <a:pPr marR="0" lvl="0" indent="0" defTabSz="914400" rtl="0" eaLnBrk="1" fontAlgn="auto" latinLnBrk="0" hangingPunct="1">
                <a:lnSpc>
                  <a:spcPct val="100000"/>
                </a:lnSpc>
                <a:spcBef>
                  <a:spcPts val="0"/>
                </a:spcBef>
                <a:spcAft>
                  <a:spcPts val="0"/>
                </a:spcAft>
                <a:buClrTx/>
                <a:buSzTx/>
                <a:buFontTx/>
                <a:buNone/>
                <a:tabLst/>
                <a:defRPr/>
              </a:pPr>
              <a:r>
                <a:rPr lang="ko-KR" altLang="en-US" sz="2000" dirty="0">
                  <a:ln>
                    <a:solidFill>
                      <a:prstClr val="white">
                        <a:lumMod val="75000"/>
                        <a:alpha val="0"/>
                      </a:prstClr>
                    </a:solidFill>
                  </a:ln>
                  <a:solidFill>
                    <a:schemeClr val="tx1">
                      <a:lumMod val="75000"/>
                      <a:lumOff val="25000"/>
                    </a:schemeClr>
                  </a:solidFill>
                </a:rPr>
                <a:t>태국</a:t>
              </a:r>
              <a:endParaRPr lang="en-US" altLang="ko-KR" sz="2000" dirty="0">
                <a:ln>
                  <a:solidFill>
                    <a:prstClr val="white">
                      <a:lumMod val="75000"/>
                      <a:alpha val="0"/>
                    </a:prstClr>
                  </a:solidFill>
                </a:ln>
                <a:solidFill>
                  <a:schemeClr val="tx1">
                    <a:lumMod val="75000"/>
                    <a:lumOff val="25000"/>
                  </a:schemeClr>
                </a:solidFill>
              </a:endParaRPr>
            </a:p>
          </p:txBody>
        </p:sp>
        <p:pic>
          <p:nvPicPr>
            <p:cNvPr id="11" name="그림 10" descr="텍스트, 흑백, 지도, 실루엣이(가) 표시된 사진&#10;&#10;자동 생성된 설명">
              <a:extLst>
                <a:ext uri="{FF2B5EF4-FFF2-40B4-BE49-F238E27FC236}">
                  <a16:creationId xmlns:a16="http://schemas.microsoft.com/office/drawing/2014/main" id="{48C1C03E-58CC-E54C-D03B-47A7054991AC}"/>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contrast="-40000"/>
                      </a14:imgEffect>
                    </a14:imgLayer>
                  </a14:imgProps>
                </a:ext>
              </a:extLst>
            </a:blip>
            <a:stretch>
              <a:fillRect/>
            </a:stretch>
          </p:blipFill>
          <p:spPr>
            <a:xfrm>
              <a:off x="8589684" y="136198"/>
              <a:ext cx="827366" cy="1442164"/>
            </a:xfrm>
            <a:prstGeom prst="rect">
              <a:avLst/>
            </a:prstGeom>
          </p:spPr>
        </p:pic>
      </p:grpSp>
      <p:sp>
        <p:nvSpPr>
          <p:cNvPr id="2" name="텍스트 개체 틀 1">
            <a:extLst>
              <a:ext uri="{FF2B5EF4-FFF2-40B4-BE49-F238E27FC236}">
                <a16:creationId xmlns:a16="http://schemas.microsoft.com/office/drawing/2014/main" id="{11D01EDC-383F-7EC9-5195-CCBAAD0A81F2}"/>
              </a:ext>
            </a:extLst>
          </p:cNvPr>
          <p:cNvSpPr>
            <a:spLocks noGrp="1"/>
          </p:cNvSpPr>
          <p:nvPr>
            <p:ph type="body" sz="quarter" idx="10"/>
          </p:nvPr>
        </p:nvSpPr>
        <p:spPr/>
        <p:txBody>
          <a:bodyPr/>
          <a:lstStyle/>
          <a:p>
            <a:r>
              <a:rPr lang="en-US" altLang="ko-KR" dirty="0"/>
              <a:t>II. </a:t>
            </a:r>
            <a:r>
              <a:rPr lang="ko-KR" altLang="en-US" dirty="0"/>
              <a:t>신흥 아시아 태평양 국가별 보험시장 및 규제 현황 </a:t>
            </a:r>
          </a:p>
        </p:txBody>
      </p:sp>
      <p:sp>
        <p:nvSpPr>
          <p:cNvPr id="3" name="텍스트 개체 틀 2">
            <a:extLst>
              <a:ext uri="{FF2B5EF4-FFF2-40B4-BE49-F238E27FC236}">
                <a16:creationId xmlns:a16="http://schemas.microsoft.com/office/drawing/2014/main" id="{F8A23C6E-913D-E903-F49E-D387E0794A26}"/>
              </a:ext>
            </a:extLst>
          </p:cNvPr>
          <p:cNvSpPr>
            <a:spLocks noGrp="1"/>
          </p:cNvSpPr>
          <p:nvPr>
            <p:ph type="body" sz="quarter" idx="11"/>
          </p:nvPr>
        </p:nvSpPr>
        <p:spPr>
          <a:xfrm>
            <a:off x="488950" y="617249"/>
            <a:ext cx="8928100" cy="322262"/>
          </a:xfrm>
        </p:spPr>
        <p:txBody>
          <a:bodyPr/>
          <a:lstStyle/>
          <a:p>
            <a:r>
              <a:rPr lang="ko-KR" altLang="en-US" dirty="0"/>
              <a:t>태국 보험시장 현황</a:t>
            </a:r>
          </a:p>
        </p:txBody>
      </p:sp>
      <p:grpSp>
        <p:nvGrpSpPr>
          <p:cNvPr id="221" name="그룹 220">
            <a:extLst>
              <a:ext uri="{FF2B5EF4-FFF2-40B4-BE49-F238E27FC236}">
                <a16:creationId xmlns:a16="http://schemas.microsoft.com/office/drawing/2014/main" id="{197FB517-B6DE-94EF-F132-B6EFE36F4998}"/>
              </a:ext>
            </a:extLst>
          </p:cNvPr>
          <p:cNvGrpSpPr/>
          <p:nvPr/>
        </p:nvGrpSpPr>
        <p:grpSpPr>
          <a:xfrm>
            <a:off x="478777" y="1196975"/>
            <a:ext cx="4294836" cy="3560569"/>
            <a:chOff x="478777" y="1196975"/>
            <a:chExt cx="4294836" cy="3560569"/>
          </a:xfrm>
        </p:grpSpPr>
        <p:graphicFrame>
          <p:nvGraphicFramePr>
            <p:cNvPr id="222" name="ChartObject">
              <a:extLst>
                <a:ext uri="{FF2B5EF4-FFF2-40B4-BE49-F238E27FC236}">
                  <a16:creationId xmlns:a16="http://schemas.microsoft.com/office/drawing/2014/main" id="{ECECC1F1-A6AC-FBA1-3FA4-01C7DC01FA8D}"/>
                </a:ext>
              </a:extLst>
            </p:cNvPr>
            <p:cNvGraphicFramePr/>
            <p:nvPr>
              <p:extLst>
                <p:ext uri="{D42A27DB-BD31-4B8C-83A1-F6EECF244321}">
                  <p14:modId xmlns:p14="http://schemas.microsoft.com/office/powerpoint/2010/main" val="1986166871"/>
                </p:ext>
              </p:extLst>
            </p:nvPr>
          </p:nvGraphicFramePr>
          <p:xfrm>
            <a:off x="478777" y="1697544"/>
            <a:ext cx="4294800" cy="3060000"/>
          </p:xfrm>
          <a:graphic>
            <a:graphicData uri="http://schemas.openxmlformats.org/drawingml/2006/chart">
              <c:chart xmlns:c="http://schemas.openxmlformats.org/drawingml/2006/chart" xmlns:r="http://schemas.openxmlformats.org/officeDocument/2006/relationships" r:id="rId5"/>
            </a:graphicData>
          </a:graphic>
        </p:graphicFrame>
        <p:grpSp>
          <p:nvGrpSpPr>
            <p:cNvPr id="224" name="그룹 223">
              <a:extLst>
                <a:ext uri="{FF2B5EF4-FFF2-40B4-BE49-F238E27FC236}">
                  <a16:creationId xmlns:a16="http://schemas.microsoft.com/office/drawing/2014/main" id="{75EC361B-5B6A-AF7A-3BFE-99A43F0053D3}"/>
                </a:ext>
              </a:extLst>
            </p:cNvPr>
            <p:cNvGrpSpPr/>
            <p:nvPr/>
          </p:nvGrpSpPr>
          <p:grpSpPr>
            <a:xfrm>
              <a:off x="489000" y="1196975"/>
              <a:ext cx="4284613" cy="276837"/>
              <a:chOff x="489000" y="2176483"/>
              <a:chExt cx="4284613" cy="276837"/>
            </a:xfrm>
          </p:grpSpPr>
          <p:sp>
            <p:nvSpPr>
              <p:cNvPr id="228" name="TextBox 227">
                <a:extLst>
                  <a:ext uri="{FF2B5EF4-FFF2-40B4-BE49-F238E27FC236}">
                    <a16:creationId xmlns:a16="http://schemas.microsoft.com/office/drawing/2014/main" id="{4825F7D9-F987-5F71-9B03-3A0E1A837FA9}"/>
                  </a:ext>
                </a:extLst>
              </p:cNvPr>
              <p:cNvSpPr txBox="1"/>
              <p:nvPr/>
            </p:nvSpPr>
            <p:spPr>
              <a:xfrm>
                <a:off x="489000" y="2210039"/>
                <a:ext cx="1409040" cy="200055"/>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ko-KR" altLang="en-US" sz="1300" dirty="0">
                    <a:ln>
                      <a:solidFill>
                        <a:prstClr val="white">
                          <a:lumMod val="75000"/>
                          <a:alpha val="0"/>
                        </a:prstClr>
                      </a:solidFill>
                    </a:ln>
                    <a:solidFill>
                      <a:srgbClr val="00338D"/>
                    </a:solidFill>
                    <a:latin typeface="KoPub돋움체 Bold" panose="00000800000000000000" pitchFamily="2" charset="-127"/>
                    <a:ea typeface="KoPub돋움체 Bold" panose="00000800000000000000" pitchFamily="2" charset="-127"/>
                    <a:cs typeface="Univers for KPMG"/>
                  </a:rPr>
                  <a:t>태국 보험사 일반현황</a:t>
                </a:r>
                <a:endParaRPr kumimoji="0" lang="ko-KR" altLang="en-US" sz="1300" b="0" i="0" u="none" strike="noStrike" kern="1200" cap="none" spc="0" normalizeH="0" baseline="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endParaRPr>
              </a:p>
            </p:txBody>
          </p:sp>
          <p:cxnSp>
            <p:nvCxnSpPr>
              <p:cNvPr id="229" name="직선 연결선 228">
                <a:extLst>
                  <a:ext uri="{FF2B5EF4-FFF2-40B4-BE49-F238E27FC236}">
                    <a16:creationId xmlns:a16="http://schemas.microsoft.com/office/drawing/2014/main" id="{6D028073-DF3F-638B-894A-69598A9F3BF3}"/>
                  </a:ext>
                </a:extLst>
              </p:cNvPr>
              <p:cNvCxnSpPr/>
              <p:nvPr/>
            </p:nvCxnSpPr>
            <p:spPr>
              <a:xfrm>
                <a:off x="489000" y="2176483"/>
                <a:ext cx="4284613"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30" name="직선 연결선 229">
                <a:extLst>
                  <a:ext uri="{FF2B5EF4-FFF2-40B4-BE49-F238E27FC236}">
                    <a16:creationId xmlns:a16="http://schemas.microsoft.com/office/drawing/2014/main" id="{B476FCDB-60A1-2121-3C5F-90A29BA57EDD}"/>
                  </a:ext>
                </a:extLst>
              </p:cNvPr>
              <p:cNvCxnSpPr/>
              <p:nvPr/>
            </p:nvCxnSpPr>
            <p:spPr>
              <a:xfrm>
                <a:off x="489000" y="2453320"/>
                <a:ext cx="4284613"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225" name="object 38">
              <a:extLst>
                <a:ext uri="{FF2B5EF4-FFF2-40B4-BE49-F238E27FC236}">
                  <a16:creationId xmlns:a16="http://schemas.microsoft.com/office/drawing/2014/main" id="{DA0D86E0-982A-98C0-0ABE-79F0E467F364}"/>
                </a:ext>
              </a:extLst>
            </p:cNvPr>
            <p:cNvSpPr txBox="1"/>
            <p:nvPr/>
          </p:nvSpPr>
          <p:spPr>
            <a:xfrm>
              <a:off x="489000" y="1604642"/>
              <a:ext cx="936000" cy="123239"/>
            </a:xfrm>
            <a:prstGeom prst="rect">
              <a:avLst/>
            </a:prstGeom>
          </p:spPr>
          <p:txBody>
            <a:bodyPr vert="horz" wrap="square" lIns="0" tIns="12065" rIns="0" bIns="0" rtlCol="0">
              <a:spAutoFit/>
            </a:bodyPr>
            <a:lstStyle>
              <a:defPPr>
                <a:defRPr lang="en-US"/>
              </a:defPPr>
              <a:lvl1pPr marL="12700" marR="5080" lvl="0" indent="0" algn="r" defTabSz="914400" fontAlgn="auto">
                <a:lnSpc>
                  <a:spcPct val="90000"/>
                </a:lnSpc>
                <a:spcBef>
                  <a:spcPts val="95"/>
                </a:spcBef>
                <a:spcAft>
                  <a:spcPts val="0"/>
                </a:spcAft>
                <a:buClrTx/>
                <a:buSzTx/>
                <a:buFontTx/>
                <a:buNone/>
                <a:tabLst/>
                <a:defRPr kumimoji="0" sz="1050" b="0" i="0" u="none" strike="noStrike" cap="none" spc="0" normalizeH="0" baseline="0">
                  <a:ln>
                    <a:noFill/>
                  </a:ln>
                  <a:gradFill>
                    <a:gsLst>
                      <a:gs pos="0">
                        <a:schemeClr val="bg1">
                          <a:lumMod val="65000"/>
                        </a:schemeClr>
                      </a:gs>
                      <a:gs pos="100000">
                        <a:schemeClr val="bg1">
                          <a:lumMod val="65000"/>
                        </a:schemeClr>
                      </a:gs>
                    </a:gsLst>
                    <a:lin ang="5400000" scaled="1"/>
                  </a:gradFill>
                  <a:effectLst/>
                  <a:uLnTx/>
                  <a:uFillTx/>
                  <a:latin typeface="KoPub돋움체 Bold" panose="00000800000000000000" pitchFamily="2" charset="-127"/>
                  <a:ea typeface="KoPub돋움체 Bold" panose="00000800000000000000" pitchFamily="2" charset="-127"/>
                  <a:cs typeface="Calibri"/>
                </a:defRPr>
              </a:lvl1pPr>
            </a:lstStyle>
            <a:p>
              <a:pPr algn="l"/>
              <a:r>
                <a:rPr lang="en-US" altLang="ko-KR" sz="800" spc="-50" dirty="0">
                  <a:ln>
                    <a:solidFill>
                      <a:srgbClr val="FD349C">
                        <a:alpha val="0"/>
                      </a:srgbClr>
                    </a:solidFill>
                  </a:ln>
                  <a:solidFill>
                    <a:schemeClr val="tx1">
                      <a:lumMod val="50000"/>
                      <a:lumOff val="50000"/>
                    </a:schemeClr>
                  </a:solidFill>
                  <a:latin typeface="KoPub돋움체 Medium" panose="02020603020101020101" pitchFamily="18" charset="-127"/>
                  <a:ea typeface="KoPub돋움체 Medium" panose="02020603020101020101" pitchFamily="18" charset="-127"/>
                  <a:cs typeface="+mn-cs"/>
                </a:rPr>
                <a:t>(</a:t>
              </a:r>
              <a:r>
                <a:rPr lang="ko-KR" altLang="en-US" sz="800" spc="-50" dirty="0">
                  <a:ln>
                    <a:solidFill>
                      <a:srgbClr val="FD349C">
                        <a:alpha val="0"/>
                      </a:srgbClr>
                    </a:solidFill>
                  </a:ln>
                  <a:solidFill>
                    <a:schemeClr val="tx1">
                      <a:lumMod val="50000"/>
                      <a:lumOff val="50000"/>
                    </a:schemeClr>
                  </a:solidFill>
                  <a:latin typeface="KoPub돋움체 Medium" panose="02020603020101020101" pitchFamily="18" charset="-127"/>
                  <a:ea typeface="KoPub돋움체 Medium" panose="02020603020101020101" pitchFamily="18" charset="-127"/>
                  <a:cs typeface="+mn-cs"/>
                </a:rPr>
                <a:t>개</a:t>
              </a:r>
              <a:r>
                <a:rPr lang="en-US" altLang="ko-KR" sz="800" spc="-50" dirty="0">
                  <a:ln>
                    <a:solidFill>
                      <a:srgbClr val="FD349C">
                        <a:alpha val="0"/>
                      </a:srgbClr>
                    </a:solidFill>
                  </a:ln>
                  <a:solidFill>
                    <a:schemeClr val="tx1">
                      <a:lumMod val="50000"/>
                      <a:lumOff val="50000"/>
                    </a:schemeClr>
                  </a:solidFill>
                  <a:latin typeface="KoPub돋움체 Medium" panose="02020603020101020101" pitchFamily="18" charset="-127"/>
                  <a:ea typeface="KoPub돋움체 Medium" panose="02020603020101020101" pitchFamily="18" charset="-127"/>
                  <a:cs typeface="+mn-cs"/>
                </a:rPr>
                <a:t>)</a:t>
              </a:r>
            </a:p>
          </p:txBody>
        </p:sp>
      </p:grpSp>
      <p:sp>
        <p:nvSpPr>
          <p:cNvPr id="8" name="TextBox 7">
            <a:extLst>
              <a:ext uri="{FF2B5EF4-FFF2-40B4-BE49-F238E27FC236}">
                <a16:creationId xmlns:a16="http://schemas.microsoft.com/office/drawing/2014/main" id="{983C42C1-B44D-A6F9-8C84-C74DA3A5FBE7}"/>
              </a:ext>
            </a:extLst>
          </p:cNvPr>
          <p:cNvSpPr txBox="1"/>
          <p:nvPr/>
        </p:nvSpPr>
        <p:spPr>
          <a:xfrm>
            <a:off x="478777" y="4747995"/>
            <a:ext cx="4294800" cy="195814"/>
          </a:xfrm>
          <a:prstGeom prst="rect">
            <a:avLst/>
          </a:prstGeom>
          <a:noFill/>
          <a:ln>
            <a:noFill/>
          </a:ln>
        </p:spPr>
        <p:txBody>
          <a:bodyPr wrap="square" lIns="0" tIns="72000" rIns="0" bIns="0" rtlCol="0" anchor="t">
            <a:spAutoFit/>
          </a:bodyPr>
          <a:lstStyle>
            <a:defPPr>
              <a:defRPr lang="en-US"/>
            </a:defPPr>
            <a:lvl1pPr lvl="0">
              <a:defRPr sz="800">
                <a:ln>
                  <a:solidFill>
                    <a:prstClr val="white">
                      <a:lumMod val="75000"/>
                      <a:alpha val="0"/>
                    </a:prstClr>
                  </a:solidFill>
                </a:ln>
                <a:solidFill>
                  <a:prstClr val="white">
                    <a:lumMod val="50000"/>
                  </a:prstClr>
                </a:solidFill>
                <a:latin typeface="KoPub돋움체 Medium" panose="00000600000000000000" pitchFamily="2" charset="-127"/>
                <a:ea typeface="KoPub돋움체 Medium" panose="00000600000000000000" pitchFamily="2" charset="-127"/>
              </a:defRPr>
            </a:lvl1pPr>
          </a:lstStyle>
          <a:p>
            <a:r>
              <a:rPr lang="en-US" altLang="ko-KR" dirty="0">
                <a:solidFill>
                  <a:schemeClr val="bg1">
                    <a:lumMod val="50000"/>
                  </a:schemeClr>
                </a:solidFill>
              </a:rPr>
              <a:t>Source: Office of Insurance Commission(Thailand), </a:t>
            </a:r>
            <a:r>
              <a:rPr lang="ko-KR" altLang="en-US" dirty="0" err="1">
                <a:solidFill>
                  <a:schemeClr val="bg1">
                    <a:lumMod val="50000"/>
                  </a:schemeClr>
                </a:solidFill>
              </a:rPr>
              <a:t>삼정</a:t>
            </a:r>
            <a:r>
              <a:rPr lang="en-US" altLang="ko-KR" dirty="0">
                <a:solidFill>
                  <a:schemeClr val="bg1">
                    <a:lumMod val="50000"/>
                  </a:schemeClr>
                </a:solidFill>
              </a:rPr>
              <a:t>KPMG </a:t>
            </a:r>
            <a:r>
              <a:rPr lang="ko-KR" altLang="en-US" dirty="0">
                <a:solidFill>
                  <a:schemeClr val="bg1">
                    <a:lumMod val="50000"/>
                  </a:schemeClr>
                </a:solidFill>
              </a:rPr>
              <a:t>경제연구원 재구성</a:t>
            </a:r>
            <a:endParaRPr lang="en-US" altLang="ko-KR" dirty="0">
              <a:solidFill>
                <a:schemeClr val="bg1">
                  <a:lumMod val="50000"/>
                </a:schemeClr>
              </a:solidFill>
            </a:endParaRPr>
          </a:p>
        </p:txBody>
      </p:sp>
      <p:sp>
        <p:nvSpPr>
          <p:cNvPr id="12" name="TextBox 11">
            <a:extLst>
              <a:ext uri="{FF2B5EF4-FFF2-40B4-BE49-F238E27FC236}">
                <a16:creationId xmlns:a16="http://schemas.microsoft.com/office/drawing/2014/main" id="{D11E83FD-8E8F-4E1A-FD51-1217BEFE66AF}"/>
              </a:ext>
            </a:extLst>
          </p:cNvPr>
          <p:cNvSpPr txBox="1"/>
          <p:nvPr/>
        </p:nvSpPr>
        <p:spPr>
          <a:xfrm>
            <a:off x="488948" y="5303079"/>
            <a:ext cx="4294800" cy="900000"/>
          </a:xfrm>
          <a:prstGeom prst="rect">
            <a:avLst/>
          </a:prstGeom>
          <a:solidFill>
            <a:srgbClr val="DEF7FF"/>
          </a:solidFill>
          <a:ln w="3175">
            <a:solidFill>
              <a:srgbClr val="99E3FB"/>
            </a:solidFill>
          </a:ln>
        </p:spPr>
        <p:txBody>
          <a:bodyPr wrap="square" lIns="108000" tIns="72000" rIns="108000" bIns="72000" anchor="t">
            <a:noAutofit/>
          </a:bodyPr>
          <a:lstStyle>
            <a:defPPr>
              <a:defRPr lang="en-US"/>
            </a:defPPr>
            <a:lvl1pPr marL="108000" indent="-108000" defTabSz="457200">
              <a:lnSpc>
                <a:spcPct val="110000"/>
              </a:lnSpc>
              <a:spcAft>
                <a:spcPts val="300"/>
              </a:spcAft>
              <a:buClr>
                <a:schemeClr val="tx1">
                  <a:lumMod val="85000"/>
                  <a:lumOff val="15000"/>
                </a:schemeClr>
              </a:buClr>
              <a:buFont typeface="Arial" panose="020B0604020202020204" pitchFamily="34" charset="0"/>
              <a:buChar char="•"/>
              <a:defRPr sz="1000" b="1">
                <a:ln>
                  <a:solidFill>
                    <a:schemeClr val="accent5">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altLang="ko-KR" dirty="0"/>
              <a:t>2022</a:t>
            </a:r>
            <a:r>
              <a:rPr lang="ko-KR" altLang="en-US" dirty="0"/>
              <a:t>년 </a:t>
            </a:r>
            <a:r>
              <a:rPr lang="en-US" altLang="ko-KR" dirty="0"/>
              <a:t>3</a:t>
            </a:r>
            <a:r>
              <a:rPr lang="ko-KR" altLang="en-US" dirty="0"/>
              <a:t>분기 기준 태국의 전체 보험사 중 손해보험사는 </a:t>
            </a:r>
            <a:r>
              <a:rPr lang="en-US" altLang="ko-KR" dirty="0"/>
              <a:t>52</a:t>
            </a:r>
            <a:r>
              <a:rPr lang="ko-KR" altLang="en-US" dirty="0"/>
              <a:t>개사로 태국 내 사업을 영위하는 보험사 수 기준 절반 이상을 차지</a:t>
            </a:r>
            <a:endParaRPr lang="en-US" altLang="ko-KR" dirty="0"/>
          </a:p>
          <a:p>
            <a:r>
              <a:rPr lang="ko-KR" altLang="en-US" dirty="0"/>
              <a:t>태국의 생명보험사는 </a:t>
            </a:r>
            <a:r>
              <a:rPr lang="en-US" altLang="ko-KR" dirty="0"/>
              <a:t>22</a:t>
            </a:r>
            <a:r>
              <a:rPr lang="ko-KR" altLang="en-US" dirty="0"/>
              <a:t>개</a:t>
            </a:r>
            <a:r>
              <a:rPr lang="en-US" altLang="ko-KR" dirty="0"/>
              <a:t>, </a:t>
            </a:r>
            <a:r>
              <a:rPr lang="ko-KR" altLang="en-US" dirty="0"/>
              <a:t>재보험사는 </a:t>
            </a:r>
            <a:r>
              <a:rPr lang="en-US" altLang="ko-KR" dirty="0"/>
              <a:t>2</a:t>
            </a:r>
            <a:r>
              <a:rPr lang="ko-KR" altLang="en-US" dirty="0"/>
              <a:t>개사가 사업을 영위 중</a:t>
            </a:r>
            <a:endParaRPr lang="en-US" altLang="ko-KR" dirty="0"/>
          </a:p>
        </p:txBody>
      </p:sp>
      <p:grpSp>
        <p:nvGrpSpPr>
          <p:cNvPr id="6" name="그룹 5">
            <a:extLst>
              <a:ext uri="{FF2B5EF4-FFF2-40B4-BE49-F238E27FC236}">
                <a16:creationId xmlns:a16="http://schemas.microsoft.com/office/drawing/2014/main" id="{5A1F6B1B-997E-1230-3608-424B61F7332D}"/>
              </a:ext>
            </a:extLst>
          </p:cNvPr>
          <p:cNvGrpSpPr/>
          <p:nvPr/>
        </p:nvGrpSpPr>
        <p:grpSpPr>
          <a:xfrm>
            <a:off x="5132387" y="1196975"/>
            <a:ext cx="4294836" cy="5006104"/>
            <a:chOff x="478777" y="1196975"/>
            <a:chExt cx="4294836" cy="5006104"/>
          </a:xfrm>
        </p:grpSpPr>
        <p:grpSp>
          <p:nvGrpSpPr>
            <p:cNvPr id="7" name="그룹 6">
              <a:extLst>
                <a:ext uri="{FF2B5EF4-FFF2-40B4-BE49-F238E27FC236}">
                  <a16:creationId xmlns:a16="http://schemas.microsoft.com/office/drawing/2014/main" id="{4AC28D43-B823-F9A7-D806-28A4B23FF43E}"/>
                </a:ext>
              </a:extLst>
            </p:cNvPr>
            <p:cNvGrpSpPr/>
            <p:nvPr/>
          </p:nvGrpSpPr>
          <p:grpSpPr>
            <a:xfrm>
              <a:off x="478777" y="1196975"/>
              <a:ext cx="4294836" cy="3559501"/>
              <a:chOff x="5132387" y="1196975"/>
              <a:chExt cx="4294836" cy="3559501"/>
            </a:xfrm>
          </p:grpSpPr>
          <p:grpSp>
            <p:nvGrpSpPr>
              <p:cNvPr id="14" name="그룹 13">
                <a:extLst>
                  <a:ext uri="{FF2B5EF4-FFF2-40B4-BE49-F238E27FC236}">
                    <a16:creationId xmlns:a16="http://schemas.microsoft.com/office/drawing/2014/main" id="{6A555AF9-A3EC-517F-EF93-E6D958F5A02E}"/>
                  </a:ext>
                </a:extLst>
              </p:cNvPr>
              <p:cNvGrpSpPr/>
              <p:nvPr/>
            </p:nvGrpSpPr>
            <p:grpSpPr>
              <a:xfrm>
                <a:off x="5132387" y="1196975"/>
                <a:ext cx="4284613" cy="276837"/>
                <a:chOff x="5132387" y="2176483"/>
                <a:chExt cx="4284613" cy="276837"/>
              </a:xfrm>
            </p:grpSpPr>
            <p:sp>
              <p:nvSpPr>
                <p:cNvPr id="20" name="TextBox 19">
                  <a:extLst>
                    <a:ext uri="{FF2B5EF4-FFF2-40B4-BE49-F238E27FC236}">
                      <a16:creationId xmlns:a16="http://schemas.microsoft.com/office/drawing/2014/main" id="{157B5882-A725-E3E5-4890-CC4378E870CD}"/>
                    </a:ext>
                  </a:extLst>
                </p:cNvPr>
                <p:cNvSpPr txBox="1"/>
                <p:nvPr/>
              </p:nvSpPr>
              <p:spPr>
                <a:xfrm>
                  <a:off x="5132387" y="2210039"/>
                  <a:ext cx="1603003" cy="200055"/>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ko-KR" altLang="en-US" sz="1300" dirty="0">
                      <a:ln>
                        <a:solidFill>
                          <a:prstClr val="white">
                            <a:lumMod val="75000"/>
                            <a:alpha val="0"/>
                          </a:prstClr>
                        </a:solidFill>
                      </a:ln>
                      <a:solidFill>
                        <a:srgbClr val="00338D"/>
                      </a:solidFill>
                      <a:latin typeface="KoPub돋움체 Bold" panose="00000800000000000000" pitchFamily="2" charset="-127"/>
                      <a:ea typeface="KoPub돋움체 Bold" panose="00000800000000000000" pitchFamily="2" charset="-127"/>
                      <a:cs typeface="Univers for KPMG"/>
                    </a:rPr>
                    <a:t>태국 보험밀도 및 침투도</a:t>
                  </a:r>
                  <a:endParaRPr kumimoji="0" lang="ko-KR" altLang="en-US" sz="1300" b="0" i="0" u="none" strike="noStrike" kern="1200" cap="none" spc="0" normalizeH="0" baseline="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endParaRPr>
                </a:p>
              </p:txBody>
            </p:sp>
            <p:cxnSp>
              <p:nvCxnSpPr>
                <p:cNvPr id="21" name="직선 연결선 20">
                  <a:extLst>
                    <a:ext uri="{FF2B5EF4-FFF2-40B4-BE49-F238E27FC236}">
                      <a16:creationId xmlns:a16="http://schemas.microsoft.com/office/drawing/2014/main" id="{B53D8605-1F0F-09D6-B284-CE03A517CD6E}"/>
                    </a:ext>
                  </a:extLst>
                </p:cNvPr>
                <p:cNvCxnSpPr/>
                <p:nvPr/>
              </p:nvCxnSpPr>
              <p:spPr>
                <a:xfrm>
                  <a:off x="5132387" y="2176483"/>
                  <a:ext cx="4284613"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2" name="직선 연결선 21">
                  <a:extLst>
                    <a:ext uri="{FF2B5EF4-FFF2-40B4-BE49-F238E27FC236}">
                      <a16:creationId xmlns:a16="http://schemas.microsoft.com/office/drawing/2014/main" id="{D46CAF16-6BB7-4AEC-2370-7A758DE9097B}"/>
                    </a:ext>
                  </a:extLst>
                </p:cNvPr>
                <p:cNvCxnSpPr/>
                <p:nvPr/>
              </p:nvCxnSpPr>
              <p:spPr>
                <a:xfrm>
                  <a:off x="5132387" y="2453320"/>
                  <a:ext cx="4284613"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15" name="object 38">
                <a:extLst>
                  <a:ext uri="{FF2B5EF4-FFF2-40B4-BE49-F238E27FC236}">
                    <a16:creationId xmlns:a16="http://schemas.microsoft.com/office/drawing/2014/main" id="{8CAFA032-1D5D-2A01-37C2-9EBB7BD067D5}"/>
                  </a:ext>
                </a:extLst>
              </p:cNvPr>
              <p:cNvSpPr txBox="1"/>
              <p:nvPr/>
            </p:nvSpPr>
            <p:spPr>
              <a:xfrm>
                <a:off x="5132387" y="1604642"/>
                <a:ext cx="648000" cy="123239"/>
              </a:xfrm>
              <a:prstGeom prst="rect">
                <a:avLst/>
              </a:prstGeom>
            </p:spPr>
            <p:txBody>
              <a:bodyPr vert="horz" wrap="square" lIns="0" tIns="12065" rIns="0" bIns="0" rtlCol="0">
                <a:spAutoFit/>
              </a:bodyPr>
              <a:lstStyle>
                <a:defPPr>
                  <a:defRPr lang="en-US"/>
                </a:defPPr>
                <a:lvl1pPr marL="12700" marR="5080" lvl="0" indent="0" algn="r" defTabSz="914400" fontAlgn="auto">
                  <a:lnSpc>
                    <a:spcPct val="90000"/>
                  </a:lnSpc>
                  <a:spcBef>
                    <a:spcPts val="95"/>
                  </a:spcBef>
                  <a:spcAft>
                    <a:spcPts val="0"/>
                  </a:spcAft>
                  <a:buClrTx/>
                  <a:buSzTx/>
                  <a:buFontTx/>
                  <a:buNone/>
                  <a:tabLst/>
                  <a:defRPr kumimoji="0" sz="1050" b="0" i="0" u="none" strike="noStrike" cap="none" spc="0" normalizeH="0" baseline="0">
                    <a:ln>
                      <a:noFill/>
                    </a:ln>
                    <a:gradFill>
                      <a:gsLst>
                        <a:gs pos="0">
                          <a:schemeClr val="bg1">
                            <a:lumMod val="65000"/>
                          </a:schemeClr>
                        </a:gs>
                        <a:gs pos="100000">
                          <a:schemeClr val="bg1">
                            <a:lumMod val="65000"/>
                          </a:schemeClr>
                        </a:gs>
                      </a:gsLst>
                      <a:lin ang="5400000" scaled="1"/>
                    </a:gradFill>
                    <a:effectLst/>
                    <a:uLnTx/>
                    <a:uFillTx/>
                    <a:latin typeface="KoPub돋움체 Bold" panose="00000800000000000000" pitchFamily="2" charset="-127"/>
                    <a:ea typeface="KoPub돋움체 Bold" panose="00000800000000000000" pitchFamily="2" charset="-127"/>
                    <a:cs typeface="Calibri"/>
                  </a:defRPr>
                </a:lvl1pPr>
              </a:lstStyle>
              <a:p>
                <a:pPr algn="l"/>
                <a:r>
                  <a:rPr lang="en-US" sz="800" spc="-50" dirty="0">
                    <a:ln>
                      <a:solidFill>
                        <a:srgbClr val="FD349C">
                          <a:alpha val="0"/>
                        </a:srgbClr>
                      </a:solidFill>
                    </a:ln>
                    <a:solidFill>
                      <a:schemeClr val="tx1">
                        <a:lumMod val="50000"/>
                        <a:lumOff val="50000"/>
                      </a:schemeClr>
                    </a:solidFill>
                    <a:latin typeface="KoPub돋움체 Medium" panose="02020603020101020101" pitchFamily="18" charset="-127"/>
                    <a:ea typeface="KoPub돋움체 Medium" panose="02020603020101020101" pitchFamily="18" charset="-127"/>
                    <a:cs typeface="+mn-cs"/>
                  </a:rPr>
                  <a:t>(</a:t>
                </a:r>
                <a:r>
                  <a:rPr lang="ko-KR" altLang="en-US" sz="800" spc="-50" dirty="0">
                    <a:ln>
                      <a:solidFill>
                        <a:srgbClr val="FD349C">
                          <a:alpha val="0"/>
                        </a:srgbClr>
                      </a:solidFill>
                    </a:ln>
                    <a:solidFill>
                      <a:schemeClr val="tx1">
                        <a:lumMod val="50000"/>
                        <a:lumOff val="50000"/>
                      </a:schemeClr>
                    </a:solidFill>
                    <a:latin typeface="KoPub돋움체 Medium" panose="02020603020101020101" pitchFamily="18" charset="-127"/>
                    <a:ea typeface="KoPub돋움체 Medium" panose="02020603020101020101" pitchFamily="18" charset="-127"/>
                    <a:cs typeface="+mn-cs"/>
                  </a:rPr>
                  <a:t>바트</a:t>
                </a:r>
                <a:r>
                  <a:rPr lang="en-US" altLang="ko-KR" sz="800" spc="-50" dirty="0">
                    <a:ln>
                      <a:solidFill>
                        <a:srgbClr val="FD349C">
                          <a:alpha val="0"/>
                        </a:srgbClr>
                      </a:solidFill>
                    </a:ln>
                    <a:solidFill>
                      <a:schemeClr val="tx1">
                        <a:lumMod val="50000"/>
                        <a:lumOff val="50000"/>
                      </a:schemeClr>
                    </a:solidFill>
                    <a:latin typeface="KoPub돋움체 Medium" panose="02020603020101020101" pitchFamily="18" charset="-127"/>
                    <a:ea typeface="KoPub돋움체 Medium" panose="02020603020101020101" pitchFamily="18" charset="-127"/>
                    <a:cs typeface="+mn-cs"/>
                  </a:rPr>
                  <a:t>)</a:t>
                </a:r>
                <a:endParaRPr sz="800" spc="-50" dirty="0">
                  <a:ln>
                    <a:solidFill>
                      <a:srgbClr val="FD349C">
                        <a:alpha val="0"/>
                      </a:srgbClr>
                    </a:solidFill>
                  </a:ln>
                  <a:solidFill>
                    <a:schemeClr val="tx1">
                      <a:lumMod val="50000"/>
                      <a:lumOff val="50000"/>
                    </a:schemeClr>
                  </a:solidFill>
                  <a:latin typeface="KoPub돋움체 Medium" panose="02020603020101020101" pitchFamily="18" charset="-127"/>
                  <a:ea typeface="KoPub돋움체 Medium" panose="02020603020101020101" pitchFamily="18" charset="-127"/>
                  <a:cs typeface="+mn-cs"/>
                </a:endParaRPr>
              </a:p>
            </p:txBody>
          </p:sp>
          <p:graphicFrame>
            <p:nvGraphicFramePr>
              <p:cNvPr id="16" name="차트 15">
                <a:extLst>
                  <a:ext uri="{FF2B5EF4-FFF2-40B4-BE49-F238E27FC236}">
                    <a16:creationId xmlns:a16="http://schemas.microsoft.com/office/drawing/2014/main" id="{2649ECC1-9240-855A-67C4-B45F36B41F8D}"/>
                  </a:ext>
                </a:extLst>
              </p:cNvPr>
              <p:cNvGraphicFramePr/>
              <p:nvPr>
                <p:extLst>
                  <p:ext uri="{D42A27DB-BD31-4B8C-83A1-F6EECF244321}">
                    <p14:modId xmlns:p14="http://schemas.microsoft.com/office/powerpoint/2010/main" val="2457681435"/>
                  </p:ext>
                </p:extLst>
              </p:nvPr>
            </p:nvGraphicFramePr>
            <p:xfrm>
              <a:off x="5132387" y="1697545"/>
              <a:ext cx="4294836" cy="3058931"/>
            </p:xfrm>
            <a:graphic>
              <a:graphicData uri="http://schemas.openxmlformats.org/drawingml/2006/chart">
                <c:chart xmlns:c="http://schemas.openxmlformats.org/drawingml/2006/chart" xmlns:r="http://schemas.openxmlformats.org/officeDocument/2006/relationships" r:id="rId6"/>
              </a:graphicData>
            </a:graphic>
          </p:graphicFrame>
          <p:sp>
            <p:nvSpPr>
              <p:cNvPr id="17" name="object 38">
                <a:extLst>
                  <a:ext uri="{FF2B5EF4-FFF2-40B4-BE49-F238E27FC236}">
                    <a16:creationId xmlns:a16="http://schemas.microsoft.com/office/drawing/2014/main" id="{B35CA9E6-7147-3E06-7EC1-243F2371E552}"/>
                  </a:ext>
                </a:extLst>
              </p:cNvPr>
              <p:cNvSpPr txBox="1"/>
              <p:nvPr/>
            </p:nvSpPr>
            <p:spPr>
              <a:xfrm>
                <a:off x="8491223" y="1604642"/>
                <a:ext cx="936000" cy="123239"/>
              </a:xfrm>
              <a:prstGeom prst="rect">
                <a:avLst/>
              </a:prstGeom>
            </p:spPr>
            <p:txBody>
              <a:bodyPr vert="horz" wrap="square" lIns="0" tIns="12065" rIns="0" bIns="0" rtlCol="0">
                <a:spAutoFit/>
              </a:bodyPr>
              <a:lstStyle>
                <a:defPPr>
                  <a:defRPr lang="en-US"/>
                </a:defPPr>
                <a:lvl1pPr marL="12700" marR="5080" lvl="0" indent="0" algn="r" defTabSz="914400" fontAlgn="auto">
                  <a:lnSpc>
                    <a:spcPct val="90000"/>
                  </a:lnSpc>
                  <a:spcBef>
                    <a:spcPts val="95"/>
                  </a:spcBef>
                  <a:spcAft>
                    <a:spcPts val="0"/>
                  </a:spcAft>
                  <a:buClrTx/>
                  <a:buSzTx/>
                  <a:buFontTx/>
                  <a:buNone/>
                  <a:tabLst/>
                  <a:defRPr kumimoji="0" sz="1050" b="0" i="0" u="none" strike="noStrike" cap="none" spc="0" normalizeH="0" baseline="0">
                    <a:ln>
                      <a:noFill/>
                    </a:ln>
                    <a:gradFill>
                      <a:gsLst>
                        <a:gs pos="0">
                          <a:schemeClr val="bg1">
                            <a:lumMod val="65000"/>
                          </a:schemeClr>
                        </a:gs>
                        <a:gs pos="100000">
                          <a:schemeClr val="bg1">
                            <a:lumMod val="65000"/>
                          </a:schemeClr>
                        </a:gs>
                      </a:gsLst>
                      <a:lin ang="5400000" scaled="1"/>
                    </a:gradFill>
                    <a:effectLst/>
                    <a:uLnTx/>
                    <a:uFillTx/>
                    <a:latin typeface="KoPub돋움체 Bold" panose="00000800000000000000" pitchFamily="2" charset="-127"/>
                    <a:ea typeface="KoPub돋움체 Bold" panose="00000800000000000000" pitchFamily="2" charset="-127"/>
                    <a:cs typeface="Calibri"/>
                  </a:defRPr>
                </a:lvl1pPr>
              </a:lstStyle>
              <a:p>
                <a:r>
                  <a:rPr lang="en-US" altLang="ko-KR" sz="800" spc="-50" dirty="0">
                    <a:ln>
                      <a:solidFill>
                        <a:srgbClr val="FD349C">
                          <a:alpha val="0"/>
                        </a:srgbClr>
                      </a:solidFill>
                    </a:ln>
                    <a:solidFill>
                      <a:schemeClr val="tx1">
                        <a:lumMod val="50000"/>
                        <a:lumOff val="50000"/>
                      </a:schemeClr>
                    </a:solidFill>
                    <a:latin typeface="KoPub돋움체 Medium" panose="02020603020101020101" pitchFamily="18" charset="-127"/>
                    <a:ea typeface="KoPub돋움체 Medium" panose="02020603020101020101" pitchFamily="18" charset="-127"/>
                    <a:cs typeface="+mn-cs"/>
                  </a:rPr>
                  <a:t>(%)</a:t>
                </a:r>
                <a:endParaRPr sz="800" spc="-50" dirty="0">
                  <a:ln>
                    <a:solidFill>
                      <a:srgbClr val="FD349C">
                        <a:alpha val="0"/>
                      </a:srgbClr>
                    </a:solidFill>
                  </a:ln>
                  <a:solidFill>
                    <a:schemeClr val="tx1">
                      <a:lumMod val="50000"/>
                      <a:lumOff val="50000"/>
                    </a:schemeClr>
                  </a:solidFill>
                  <a:latin typeface="KoPub돋움체 Medium" panose="02020603020101020101" pitchFamily="18" charset="-127"/>
                  <a:ea typeface="KoPub돋움체 Medium" panose="02020603020101020101" pitchFamily="18" charset="-127"/>
                  <a:cs typeface="+mn-cs"/>
                </a:endParaRPr>
              </a:p>
            </p:txBody>
          </p:sp>
        </p:grpSp>
        <p:sp>
          <p:nvSpPr>
            <p:cNvPr id="9" name="TextBox 8">
              <a:extLst>
                <a:ext uri="{FF2B5EF4-FFF2-40B4-BE49-F238E27FC236}">
                  <a16:creationId xmlns:a16="http://schemas.microsoft.com/office/drawing/2014/main" id="{331A1FB5-25C2-4220-524F-74EB8E54F4ED}"/>
                </a:ext>
              </a:extLst>
            </p:cNvPr>
            <p:cNvSpPr txBox="1"/>
            <p:nvPr/>
          </p:nvSpPr>
          <p:spPr>
            <a:xfrm>
              <a:off x="478777" y="5303079"/>
              <a:ext cx="4294800" cy="900000"/>
            </a:xfrm>
            <a:prstGeom prst="rect">
              <a:avLst/>
            </a:prstGeom>
            <a:solidFill>
              <a:srgbClr val="DEF7FF"/>
            </a:solidFill>
            <a:ln w="3175">
              <a:solidFill>
                <a:srgbClr val="99E3FB"/>
              </a:solidFill>
            </a:ln>
          </p:spPr>
          <p:txBody>
            <a:bodyPr wrap="square" lIns="108000" tIns="72000" rIns="108000" bIns="72000" anchor="t">
              <a:noAutofit/>
            </a:bodyPr>
            <a:lstStyle>
              <a:defPPr>
                <a:defRPr lang="en-US"/>
              </a:defPPr>
              <a:lvl1pPr marL="108000" indent="-108000" defTabSz="457200">
                <a:lnSpc>
                  <a:spcPct val="110000"/>
                </a:lnSpc>
                <a:spcAft>
                  <a:spcPts val="300"/>
                </a:spcAft>
                <a:buClr>
                  <a:schemeClr val="tx1">
                    <a:lumMod val="85000"/>
                    <a:lumOff val="15000"/>
                  </a:schemeClr>
                </a:buClr>
                <a:buFont typeface="Arial" panose="020B0604020202020204" pitchFamily="34" charset="0"/>
                <a:buChar char="•"/>
                <a:defRPr sz="1000" b="1">
                  <a:ln>
                    <a:solidFill>
                      <a:schemeClr val="accent5">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altLang="ko-KR" dirty="0"/>
                <a:t>2021</a:t>
              </a:r>
              <a:r>
                <a:rPr lang="ko-KR" altLang="en-US" dirty="0"/>
                <a:t>년 기준 태국의 보험밀도는 생명보험의 경우</a:t>
              </a:r>
              <a:r>
                <a:rPr lang="en-US" altLang="ko-KR" dirty="0"/>
                <a:t>, </a:t>
              </a:r>
              <a:r>
                <a:rPr lang="ko-KR" altLang="en-US" dirty="0"/>
                <a:t>전년대비 </a:t>
              </a:r>
              <a:r>
                <a:rPr lang="en-US" altLang="ko-KR" dirty="0"/>
                <a:t>3.7%</a:t>
              </a:r>
              <a:r>
                <a:rPr lang="ko-KR" altLang="en-US" dirty="0"/>
                <a:t>감소한 </a:t>
              </a:r>
              <a:r>
                <a:rPr lang="en-US" altLang="ko-KR" dirty="0"/>
                <a:t>8,746.0</a:t>
              </a:r>
              <a:r>
                <a:rPr lang="ko-KR" altLang="en-US" dirty="0"/>
                <a:t>바트</a:t>
              </a:r>
              <a:r>
                <a:rPr lang="en-US" altLang="ko-KR" dirty="0"/>
                <a:t>, </a:t>
              </a:r>
              <a:r>
                <a:rPr lang="ko-KR" altLang="en-US" dirty="0"/>
                <a:t>손해보험은 동기간 </a:t>
              </a:r>
              <a:r>
                <a:rPr lang="en-US" altLang="ko-KR" dirty="0"/>
                <a:t>5.4% </a:t>
              </a:r>
              <a:r>
                <a:rPr lang="ko-KR" altLang="en-US" dirty="0"/>
                <a:t>감소한 </a:t>
              </a:r>
              <a:r>
                <a:rPr lang="en-US" altLang="ko-KR" dirty="0"/>
                <a:t>3,175.0</a:t>
              </a:r>
              <a:r>
                <a:rPr lang="ko-KR" altLang="en-US" dirty="0"/>
                <a:t>바트를 기록</a:t>
              </a:r>
              <a:endParaRPr lang="en-US" altLang="ko-KR" dirty="0"/>
            </a:p>
            <a:p>
              <a:r>
                <a:rPr lang="en-US" altLang="ko-KR" dirty="0"/>
                <a:t>2021</a:t>
              </a:r>
              <a:r>
                <a:rPr lang="ko-KR" altLang="en-US" dirty="0"/>
                <a:t>년 생명보험의 침투도는 전년대비 </a:t>
              </a:r>
              <a:r>
                <a:rPr lang="en-US" altLang="ko-KR" dirty="0"/>
                <a:t>0.05%p </a:t>
              </a:r>
              <a:r>
                <a:rPr lang="ko-KR" altLang="en-US" dirty="0"/>
                <a:t>감소한 </a:t>
              </a:r>
              <a:r>
                <a:rPr lang="en-US" altLang="ko-KR" dirty="0"/>
                <a:t>3.79%, </a:t>
              </a:r>
              <a:r>
                <a:rPr lang="ko-KR" altLang="en-US" dirty="0"/>
                <a:t>손해보험의 경우</a:t>
              </a:r>
              <a:r>
                <a:rPr lang="en-US" altLang="ko-KR" dirty="0"/>
                <a:t>, </a:t>
              </a:r>
              <a:r>
                <a:rPr lang="ko-KR" altLang="en-US" dirty="0"/>
                <a:t>전년과 동일한 </a:t>
              </a:r>
              <a:r>
                <a:rPr lang="en-US" altLang="ko-KR" dirty="0"/>
                <a:t>1.62%</a:t>
              </a:r>
              <a:r>
                <a:rPr lang="ko-KR" altLang="en-US" dirty="0"/>
                <a:t>를 기록</a:t>
              </a:r>
              <a:endParaRPr lang="en-US" altLang="ko-KR" dirty="0"/>
            </a:p>
          </p:txBody>
        </p:sp>
        <p:sp>
          <p:nvSpPr>
            <p:cNvPr id="13" name="TextBox 12">
              <a:extLst>
                <a:ext uri="{FF2B5EF4-FFF2-40B4-BE49-F238E27FC236}">
                  <a16:creationId xmlns:a16="http://schemas.microsoft.com/office/drawing/2014/main" id="{02B7535D-A39E-D769-2C73-8B1368E05B98}"/>
                </a:ext>
              </a:extLst>
            </p:cNvPr>
            <p:cNvSpPr txBox="1"/>
            <p:nvPr/>
          </p:nvSpPr>
          <p:spPr>
            <a:xfrm>
              <a:off x="478777" y="4747995"/>
              <a:ext cx="4294800" cy="318924"/>
            </a:xfrm>
            <a:prstGeom prst="rect">
              <a:avLst/>
            </a:prstGeom>
            <a:noFill/>
            <a:ln>
              <a:noFill/>
            </a:ln>
          </p:spPr>
          <p:txBody>
            <a:bodyPr wrap="square" lIns="0" tIns="72000" rIns="0" bIns="0" rtlCol="0" anchor="t">
              <a:spAutoFit/>
            </a:bodyPr>
            <a:lstStyle>
              <a:defPPr>
                <a:defRPr lang="en-US"/>
              </a:defPPr>
              <a:lvl1pPr lvl="0">
                <a:defRPr sz="800">
                  <a:ln>
                    <a:solidFill>
                      <a:prstClr val="white">
                        <a:lumMod val="75000"/>
                        <a:alpha val="0"/>
                      </a:prstClr>
                    </a:solidFill>
                  </a:ln>
                  <a:solidFill>
                    <a:prstClr val="white">
                      <a:lumMod val="50000"/>
                    </a:prstClr>
                  </a:solidFill>
                  <a:latin typeface="KoPub돋움체 Medium" panose="00000600000000000000" pitchFamily="2" charset="-127"/>
                  <a:ea typeface="KoPub돋움체 Medium" panose="00000600000000000000" pitchFamily="2" charset="-127"/>
                </a:defRPr>
              </a:lvl1pPr>
            </a:lstStyle>
            <a:p>
              <a:r>
                <a:rPr lang="en-US" altLang="ko-KR" dirty="0"/>
                <a:t>Source: Office of Insurance Commission(Thailand), National Economic and Social Development Board of Thailand, </a:t>
              </a:r>
              <a:r>
                <a:rPr lang="ko-KR" altLang="en-US" dirty="0" err="1"/>
                <a:t>삼정</a:t>
              </a:r>
              <a:r>
                <a:rPr lang="en-US" altLang="ko-KR" dirty="0"/>
                <a:t>KPMG </a:t>
              </a:r>
              <a:r>
                <a:rPr lang="ko-KR" altLang="en-US" dirty="0"/>
                <a:t>경제연구원</a:t>
              </a:r>
            </a:p>
          </p:txBody>
        </p:sp>
      </p:grpSp>
    </p:spTree>
    <p:extLst>
      <p:ext uri="{BB962C8B-B14F-4D97-AF65-F5344CB8AC3E}">
        <p14:creationId xmlns:p14="http://schemas.microsoft.com/office/powerpoint/2010/main" val="28376629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그룹 3">
            <a:extLst>
              <a:ext uri="{FF2B5EF4-FFF2-40B4-BE49-F238E27FC236}">
                <a16:creationId xmlns:a16="http://schemas.microsoft.com/office/drawing/2014/main" id="{43079F9D-860C-1FF8-0599-53203C72A2CA}"/>
              </a:ext>
            </a:extLst>
          </p:cNvPr>
          <p:cNvGrpSpPr/>
          <p:nvPr/>
        </p:nvGrpSpPr>
        <p:grpSpPr>
          <a:xfrm>
            <a:off x="7673508" y="136198"/>
            <a:ext cx="1948269" cy="1442164"/>
            <a:chOff x="7673508" y="136198"/>
            <a:chExt cx="1948269" cy="1442164"/>
          </a:xfrm>
        </p:grpSpPr>
        <p:pic>
          <p:nvPicPr>
            <p:cNvPr id="5" name="그림 4">
              <a:extLst>
                <a:ext uri="{FF2B5EF4-FFF2-40B4-BE49-F238E27FC236}">
                  <a16:creationId xmlns:a16="http://schemas.microsoft.com/office/drawing/2014/main" id="{5C700EF8-406C-B45B-02A1-6334F2E7B2EE}"/>
                </a:ext>
              </a:extLst>
            </p:cNvPr>
            <p:cNvPicPr>
              <a:picLocks noChangeAspect="1"/>
            </p:cNvPicPr>
            <p:nvPr/>
          </p:nvPicPr>
          <p:blipFill>
            <a:blip r:embed="rId3"/>
            <a:srcRect/>
            <a:stretch/>
          </p:blipFill>
          <p:spPr>
            <a:xfrm>
              <a:off x="7673508" y="588408"/>
              <a:ext cx="414358" cy="414358"/>
            </a:xfrm>
            <a:prstGeom prst="rect">
              <a:avLst/>
            </a:prstGeom>
          </p:spPr>
        </p:pic>
        <p:sp>
          <p:nvSpPr>
            <p:cNvPr id="10" name="제목 3">
              <a:extLst>
                <a:ext uri="{FF2B5EF4-FFF2-40B4-BE49-F238E27FC236}">
                  <a16:creationId xmlns:a16="http://schemas.microsoft.com/office/drawing/2014/main" id="{3BAD03EB-960F-976A-F6EA-5CF8670CCDA7}"/>
                </a:ext>
              </a:extLst>
            </p:cNvPr>
            <p:cNvSpPr txBox="1">
              <a:spLocks/>
            </p:cNvSpPr>
            <p:nvPr/>
          </p:nvSpPr>
          <p:spPr>
            <a:xfrm>
              <a:off x="8143995" y="606616"/>
              <a:ext cx="1477782" cy="334294"/>
            </a:xfrm>
            <a:prstGeom prst="rect">
              <a:avLst/>
            </a:prstGeom>
          </p:spPr>
          <p:txBody>
            <a:bodyPr wrap="none" lIns="0" tIns="0" rIns="0" bIns="0" anchor="b" anchorCtr="0">
              <a:noAutofit/>
            </a:bodyPr>
            <a:lstStyle>
              <a:defPPr>
                <a:defRPr lang="en-US"/>
              </a:defPPr>
              <a:lvl1pPr marR="0" lvl="0" indent="539750" fontAlgn="auto">
                <a:lnSpc>
                  <a:spcPct val="100000"/>
                </a:lnSpc>
                <a:spcBef>
                  <a:spcPts val="0"/>
                </a:spcBef>
                <a:spcAft>
                  <a:spcPts val="0"/>
                </a:spcAft>
                <a:buClrTx/>
                <a:buSzTx/>
                <a:buFontTx/>
                <a:buNone/>
                <a:tabLst/>
                <a:defRPr sz="2400" b="0" i="0">
                  <a:ln>
                    <a:solidFill>
                      <a:prstClr val="white">
                        <a:lumMod val="75000"/>
                        <a:alpha val="0"/>
                      </a:prstClr>
                    </a:solidFill>
                  </a:ln>
                  <a:solidFill>
                    <a:schemeClr val="bg1"/>
                  </a:solidFill>
                  <a:latin typeface="KoPub돋움체 Bold" panose="00000800000000000000" pitchFamily="2" charset="-127"/>
                  <a:ea typeface="KoPub돋움체 Bold" panose="00000800000000000000" pitchFamily="2" charset="-127"/>
                  <a:cs typeface="KoPub돋움체 Medium" panose="02020603020101020101" pitchFamily="18" charset="-127"/>
                </a:defRPr>
              </a:lvl1pPr>
            </a:lstStyle>
            <a:p>
              <a:pPr marR="0" lvl="0" indent="0" defTabSz="914400" rtl="0" eaLnBrk="1" fontAlgn="auto" latinLnBrk="0" hangingPunct="1">
                <a:lnSpc>
                  <a:spcPct val="100000"/>
                </a:lnSpc>
                <a:spcBef>
                  <a:spcPts val="0"/>
                </a:spcBef>
                <a:spcAft>
                  <a:spcPts val="0"/>
                </a:spcAft>
                <a:buClrTx/>
                <a:buSzTx/>
                <a:buFontTx/>
                <a:buNone/>
                <a:tabLst/>
                <a:defRPr/>
              </a:pPr>
              <a:r>
                <a:rPr lang="ko-KR" altLang="en-US" sz="2000" dirty="0">
                  <a:ln>
                    <a:solidFill>
                      <a:prstClr val="white">
                        <a:lumMod val="75000"/>
                        <a:alpha val="0"/>
                      </a:prstClr>
                    </a:solidFill>
                  </a:ln>
                  <a:solidFill>
                    <a:schemeClr val="tx1">
                      <a:lumMod val="75000"/>
                      <a:lumOff val="25000"/>
                    </a:schemeClr>
                  </a:solidFill>
                </a:rPr>
                <a:t>태국</a:t>
              </a:r>
              <a:endParaRPr lang="en-US" altLang="ko-KR" sz="2000" dirty="0">
                <a:ln>
                  <a:solidFill>
                    <a:prstClr val="white">
                      <a:lumMod val="75000"/>
                      <a:alpha val="0"/>
                    </a:prstClr>
                  </a:solidFill>
                </a:ln>
                <a:solidFill>
                  <a:schemeClr val="tx1">
                    <a:lumMod val="75000"/>
                    <a:lumOff val="25000"/>
                  </a:schemeClr>
                </a:solidFill>
              </a:endParaRPr>
            </a:p>
          </p:txBody>
        </p:sp>
        <p:pic>
          <p:nvPicPr>
            <p:cNvPr id="11" name="그림 10" descr="텍스트, 흑백, 지도, 실루엣이(가) 표시된 사진&#10;&#10;자동 생성된 설명">
              <a:extLst>
                <a:ext uri="{FF2B5EF4-FFF2-40B4-BE49-F238E27FC236}">
                  <a16:creationId xmlns:a16="http://schemas.microsoft.com/office/drawing/2014/main" id="{4AD818C5-A6F0-D2D2-779B-A7C6582D96B0}"/>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contrast="-40000"/>
                      </a14:imgEffect>
                    </a14:imgLayer>
                  </a14:imgProps>
                </a:ext>
              </a:extLst>
            </a:blip>
            <a:stretch>
              <a:fillRect/>
            </a:stretch>
          </p:blipFill>
          <p:spPr>
            <a:xfrm>
              <a:off x="8589684" y="136198"/>
              <a:ext cx="827366" cy="1442164"/>
            </a:xfrm>
            <a:prstGeom prst="rect">
              <a:avLst/>
            </a:prstGeom>
          </p:spPr>
        </p:pic>
      </p:grpSp>
      <p:sp>
        <p:nvSpPr>
          <p:cNvPr id="2" name="텍스트 개체 틀 1">
            <a:extLst>
              <a:ext uri="{FF2B5EF4-FFF2-40B4-BE49-F238E27FC236}">
                <a16:creationId xmlns:a16="http://schemas.microsoft.com/office/drawing/2014/main" id="{11D01EDC-383F-7EC9-5195-CCBAAD0A81F2}"/>
              </a:ext>
            </a:extLst>
          </p:cNvPr>
          <p:cNvSpPr>
            <a:spLocks noGrp="1"/>
          </p:cNvSpPr>
          <p:nvPr>
            <p:ph type="body" sz="quarter" idx="10"/>
          </p:nvPr>
        </p:nvSpPr>
        <p:spPr/>
        <p:txBody>
          <a:bodyPr/>
          <a:lstStyle/>
          <a:p>
            <a:r>
              <a:rPr lang="en-US" altLang="ko-KR" dirty="0"/>
              <a:t>II. </a:t>
            </a:r>
            <a:r>
              <a:rPr lang="ko-KR" altLang="en-US" dirty="0"/>
              <a:t>신흥 아시아 태평양 국가별 보험시장 및 규제 현황 </a:t>
            </a:r>
          </a:p>
        </p:txBody>
      </p:sp>
      <p:sp>
        <p:nvSpPr>
          <p:cNvPr id="3" name="텍스트 개체 틀 2">
            <a:extLst>
              <a:ext uri="{FF2B5EF4-FFF2-40B4-BE49-F238E27FC236}">
                <a16:creationId xmlns:a16="http://schemas.microsoft.com/office/drawing/2014/main" id="{F8A23C6E-913D-E903-F49E-D387E0794A26}"/>
              </a:ext>
            </a:extLst>
          </p:cNvPr>
          <p:cNvSpPr>
            <a:spLocks noGrp="1"/>
          </p:cNvSpPr>
          <p:nvPr>
            <p:ph type="body" sz="quarter" idx="11"/>
          </p:nvPr>
        </p:nvSpPr>
        <p:spPr/>
        <p:txBody>
          <a:bodyPr/>
          <a:lstStyle/>
          <a:p>
            <a:r>
              <a:rPr lang="ko-KR" altLang="en-US" dirty="0"/>
              <a:t>태국 보험시장 현황 </a:t>
            </a:r>
            <a:r>
              <a:rPr lang="en-US" altLang="ko-KR" dirty="0"/>
              <a:t>(</a:t>
            </a:r>
            <a:r>
              <a:rPr lang="ko-KR" altLang="en-US" dirty="0"/>
              <a:t>계속</a:t>
            </a:r>
            <a:r>
              <a:rPr lang="en-US" altLang="ko-KR" dirty="0"/>
              <a:t>)</a:t>
            </a:r>
            <a:endParaRPr lang="ko-KR" altLang="en-US" dirty="0"/>
          </a:p>
        </p:txBody>
      </p:sp>
      <p:grpSp>
        <p:nvGrpSpPr>
          <p:cNvPr id="35" name="그룹 34">
            <a:extLst>
              <a:ext uri="{FF2B5EF4-FFF2-40B4-BE49-F238E27FC236}">
                <a16:creationId xmlns:a16="http://schemas.microsoft.com/office/drawing/2014/main" id="{32A2F3ED-247D-F174-5703-1B427FBC544D}"/>
              </a:ext>
            </a:extLst>
          </p:cNvPr>
          <p:cNvGrpSpPr/>
          <p:nvPr/>
        </p:nvGrpSpPr>
        <p:grpSpPr>
          <a:xfrm>
            <a:off x="478777" y="1196975"/>
            <a:ext cx="4294836" cy="5006104"/>
            <a:chOff x="5132387" y="1196975"/>
            <a:chExt cx="4294836" cy="5006104"/>
          </a:xfrm>
        </p:grpSpPr>
        <p:grpSp>
          <p:nvGrpSpPr>
            <p:cNvPr id="43" name="그룹 42">
              <a:extLst>
                <a:ext uri="{FF2B5EF4-FFF2-40B4-BE49-F238E27FC236}">
                  <a16:creationId xmlns:a16="http://schemas.microsoft.com/office/drawing/2014/main" id="{33EAFFCB-C052-0BCF-2B1A-8257650D84A9}"/>
                </a:ext>
              </a:extLst>
            </p:cNvPr>
            <p:cNvGrpSpPr/>
            <p:nvPr/>
          </p:nvGrpSpPr>
          <p:grpSpPr>
            <a:xfrm>
              <a:off x="5132387" y="1196975"/>
              <a:ext cx="4294836" cy="3559501"/>
              <a:chOff x="5132387" y="1196975"/>
              <a:chExt cx="4294836" cy="3559501"/>
            </a:xfrm>
          </p:grpSpPr>
          <p:grpSp>
            <p:nvGrpSpPr>
              <p:cNvPr id="44" name="그룹 43">
                <a:extLst>
                  <a:ext uri="{FF2B5EF4-FFF2-40B4-BE49-F238E27FC236}">
                    <a16:creationId xmlns:a16="http://schemas.microsoft.com/office/drawing/2014/main" id="{B361CCB1-8B04-52CC-822E-FCD1867B90DA}"/>
                  </a:ext>
                </a:extLst>
              </p:cNvPr>
              <p:cNvGrpSpPr/>
              <p:nvPr/>
            </p:nvGrpSpPr>
            <p:grpSpPr>
              <a:xfrm>
                <a:off x="5132387" y="1196975"/>
                <a:ext cx="4284613" cy="276837"/>
                <a:chOff x="5132387" y="2176483"/>
                <a:chExt cx="4284613" cy="276837"/>
              </a:xfrm>
            </p:grpSpPr>
            <p:sp>
              <p:nvSpPr>
                <p:cNvPr id="50" name="TextBox 49">
                  <a:extLst>
                    <a:ext uri="{FF2B5EF4-FFF2-40B4-BE49-F238E27FC236}">
                      <a16:creationId xmlns:a16="http://schemas.microsoft.com/office/drawing/2014/main" id="{383D2636-63BA-C383-17E2-220BFE055B41}"/>
                    </a:ext>
                  </a:extLst>
                </p:cNvPr>
                <p:cNvSpPr txBox="1"/>
                <p:nvPr/>
              </p:nvSpPr>
              <p:spPr>
                <a:xfrm>
                  <a:off x="5132387" y="2210039"/>
                  <a:ext cx="2186496" cy="200055"/>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ko-KR" altLang="en-US" sz="1300" dirty="0">
                      <a:ln>
                        <a:solidFill>
                          <a:prstClr val="white">
                            <a:lumMod val="75000"/>
                            <a:alpha val="0"/>
                          </a:prstClr>
                        </a:solidFill>
                      </a:ln>
                      <a:solidFill>
                        <a:srgbClr val="00338D"/>
                      </a:solidFill>
                      <a:latin typeface="KoPub돋움체 Bold" panose="00000800000000000000" pitchFamily="2" charset="-127"/>
                      <a:ea typeface="KoPub돋움체 Bold" panose="00000800000000000000" pitchFamily="2" charset="-127"/>
                      <a:cs typeface="Univers for KPMG"/>
                    </a:rPr>
                    <a:t>태국 보험산업 자기자본비율 추이</a:t>
                  </a:r>
                  <a:endParaRPr kumimoji="0" lang="ko-KR" altLang="en-US" sz="1300" b="0" i="0" u="none" strike="noStrike" kern="1200" cap="none" spc="0" normalizeH="0" baseline="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endParaRPr>
                </a:p>
              </p:txBody>
            </p:sp>
            <p:cxnSp>
              <p:nvCxnSpPr>
                <p:cNvPr id="51" name="직선 연결선 50">
                  <a:extLst>
                    <a:ext uri="{FF2B5EF4-FFF2-40B4-BE49-F238E27FC236}">
                      <a16:creationId xmlns:a16="http://schemas.microsoft.com/office/drawing/2014/main" id="{A520267A-EE32-A967-9B86-3ECDA8AA9540}"/>
                    </a:ext>
                  </a:extLst>
                </p:cNvPr>
                <p:cNvCxnSpPr/>
                <p:nvPr/>
              </p:nvCxnSpPr>
              <p:spPr>
                <a:xfrm>
                  <a:off x="5132387" y="2176483"/>
                  <a:ext cx="4284613"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2" name="직선 연결선 51">
                  <a:extLst>
                    <a:ext uri="{FF2B5EF4-FFF2-40B4-BE49-F238E27FC236}">
                      <a16:creationId xmlns:a16="http://schemas.microsoft.com/office/drawing/2014/main" id="{AAF4F4BA-5D84-7DB8-F7A0-4C992FEF4B35}"/>
                    </a:ext>
                  </a:extLst>
                </p:cNvPr>
                <p:cNvCxnSpPr/>
                <p:nvPr/>
              </p:nvCxnSpPr>
              <p:spPr>
                <a:xfrm>
                  <a:off x="5132387" y="2453320"/>
                  <a:ext cx="4284613"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45" name="object 38">
                <a:extLst>
                  <a:ext uri="{FF2B5EF4-FFF2-40B4-BE49-F238E27FC236}">
                    <a16:creationId xmlns:a16="http://schemas.microsoft.com/office/drawing/2014/main" id="{415E97FF-05C7-305B-8662-78AA855311F6}"/>
                  </a:ext>
                </a:extLst>
              </p:cNvPr>
              <p:cNvSpPr txBox="1"/>
              <p:nvPr/>
            </p:nvSpPr>
            <p:spPr>
              <a:xfrm>
                <a:off x="5132387" y="1604642"/>
                <a:ext cx="648000" cy="123239"/>
              </a:xfrm>
              <a:prstGeom prst="rect">
                <a:avLst/>
              </a:prstGeom>
            </p:spPr>
            <p:txBody>
              <a:bodyPr vert="horz" wrap="square" lIns="0" tIns="12065" rIns="0" bIns="0" rtlCol="0">
                <a:spAutoFit/>
              </a:bodyPr>
              <a:lstStyle>
                <a:defPPr>
                  <a:defRPr lang="en-US"/>
                </a:defPPr>
                <a:lvl1pPr marL="12700" marR="5080" lvl="0" indent="0" algn="r" defTabSz="914400" fontAlgn="auto">
                  <a:lnSpc>
                    <a:spcPct val="90000"/>
                  </a:lnSpc>
                  <a:spcBef>
                    <a:spcPts val="95"/>
                  </a:spcBef>
                  <a:spcAft>
                    <a:spcPts val="0"/>
                  </a:spcAft>
                  <a:buClrTx/>
                  <a:buSzTx/>
                  <a:buFontTx/>
                  <a:buNone/>
                  <a:tabLst/>
                  <a:defRPr kumimoji="0" sz="1050" b="0" i="0" u="none" strike="noStrike" cap="none" spc="0" normalizeH="0" baseline="0">
                    <a:ln>
                      <a:noFill/>
                    </a:ln>
                    <a:gradFill>
                      <a:gsLst>
                        <a:gs pos="0">
                          <a:schemeClr val="bg1">
                            <a:lumMod val="65000"/>
                          </a:schemeClr>
                        </a:gs>
                        <a:gs pos="100000">
                          <a:schemeClr val="bg1">
                            <a:lumMod val="65000"/>
                          </a:schemeClr>
                        </a:gs>
                      </a:gsLst>
                      <a:lin ang="5400000" scaled="1"/>
                    </a:gradFill>
                    <a:effectLst/>
                    <a:uLnTx/>
                    <a:uFillTx/>
                    <a:latin typeface="KoPub돋움체 Bold" panose="00000800000000000000" pitchFamily="2" charset="-127"/>
                    <a:ea typeface="KoPub돋움체 Bold" panose="00000800000000000000" pitchFamily="2" charset="-127"/>
                    <a:cs typeface="Calibri"/>
                  </a:defRPr>
                </a:lvl1pPr>
              </a:lstStyle>
              <a:p>
                <a:pPr algn="l"/>
                <a:r>
                  <a:rPr lang="en-US" sz="800" spc="-50" dirty="0">
                    <a:ln>
                      <a:solidFill>
                        <a:srgbClr val="FD349C">
                          <a:alpha val="0"/>
                        </a:srgbClr>
                      </a:solidFill>
                    </a:ln>
                    <a:solidFill>
                      <a:schemeClr val="tx1">
                        <a:lumMod val="50000"/>
                        <a:lumOff val="50000"/>
                      </a:schemeClr>
                    </a:solidFill>
                    <a:latin typeface="KoPub돋움체 Medium" panose="02020603020101020101" pitchFamily="18" charset="-127"/>
                    <a:ea typeface="KoPub돋움체 Medium" panose="02020603020101020101" pitchFamily="18" charset="-127"/>
                    <a:cs typeface="+mn-cs"/>
                  </a:rPr>
                  <a:t>(</a:t>
                </a:r>
                <a:r>
                  <a:rPr lang="ko-KR" altLang="en-US" sz="800" spc="-50" dirty="0">
                    <a:ln>
                      <a:solidFill>
                        <a:srgbClr val="FD349C">
                          <a:alpha val="0"/>
                        </a:srgbClr>
                      </a:solidFill>
                    </a:ln>
                    <a:solidFill>
                      <a:schemeClr val="tx1">
                        <a:lumMod val="50000"/>
                        <a:lumOff val="50000"/>
                      </a:schemeClr>
                    </a:solidFill>
                    <a:latin typeface="KoPub돋움체 Medium" panose="02020603020101020101" pitchFamily="18" charset="-127"/>
                    <a:ea typeface="KoPub돋움체 Medium" panose="02020603020101020101" pitchFamily="18" charset="-127"/>
                    <a:cs typeface="+mn-cs"/>
                  </a:rPr>
                  <a:t>십억 바트</a:t>
                </a:r>
                <a:r>
                  <a:rPr lang="en-US" altLang="ko-KR" sz="800" spc="-50" dirty="0">
                    <a:ln>
                      <a:solidFill>
                        <a:srgbClr val="FD349C">
                          <a:alpha val="0"/>
                        </a:srgbClr>
                      </a:solidFill>
                    </a:ln>
                    <a:solidFill>
                      <a:schemeClr val="tx1">
                        <a:lumMod val="50000"/>
                        <a:lumOff val="50000"/>
                      </a:schemeClr>
                    </a:solidFill>
                    <a:latin typeface="KoPub돋움체 Medium" panose="02020603020101020101" pitchFamily="18" charset="-127"/>
                    <a:ea typeface="KoPub돋움체 Medium" panose="02020603020101020101" pitchFamily="18" charset="-127"/>
                    <a:cs typeface="+mn-cs"/>
                  </a:rPr>
                  <a:t>)</a:t>
                </a:r>
                <a:endParaRPr sz="800" spc="-50" dirty="0">
                  <a:ln>
                    <a:solidFill>
                      <a:srgbClr val="FD349C">
                        <a:alpha val="0"/>
                      </a:srgbClr>
                    </a:solidFill>
                  </a:ln>
                  <a:solidFill>
                    <a:schemeClr val="tx1">
                      <a:lumMod val="50000"/>
                      <a:lumOff val="50000"/>
                    </a:schemeClr>
                  </a:solidFill>
                  <a:latin typeface="KoPub돋움체 Medium" panose="02020603020101020101" pitchFamily="18" charset="-127"/>
                  <a:ea typeface="KoPub돋움체 Medium" panose="02020603020101020101" pitchFamily="18" charset="-127"/>
                  <a:cs typeface="+mn-cs"/>
                </a:endParaRPr>
              </a:p>
            </p:txBody>
          </p:sp>
          <p:graphicFrame>
            <p:nvGraphicFramePr>
              <p:cNvPr id="46" name="차트 45">
                <a:extLst>
                  <a:ext uri="{FF2B5EF4-FFF2-40B4-BE49-F238E27FC236}">
                    <a16:creationId xmlns:a16="http://schemas.microsoft.com/office/drawing/2014/main" id="{86841C80-2EEE-24FD-5446-67914FBDF3EF}"/>
                  </a:ext>
                </a:extLst>
              </p:cNvPr>
              <p:cNvGraphicFramePr/>
              <p:nvPr>
                <p:extLst>
                  <p:ext uri="{D42A27DB-BD31-4B8C-83A1-F6EECF244321}">
                    <p14:modId xmlns:p14="http://schemas.microsoft.com/office/powerpoint/2010/main" val="844180050"/>
                  </p:ext>
                </p:extLst>
              </p:nvPr>
            </p:nvGraphicFramePr>
            <p:xfrm>
              <a:off x="5132387" y="1697545"/>
              <a:ext cx="4294836" cy="3058931"/>
            </p:xfrm>
            <a:graphic>
              <a:graphicData uri="http://schemas.openxmlformats.org/drawingml/2006/chart">
                <c:chart xmlns:c="http://schemas.openxmlformats.org/drawingml/2006/chart" xmlns:r="http://schemas.openxmlformats.org/officeDocument/2006/relationships" r:id="rId6"/>
              </a:graphicData>
            </a:graphic>
          </p:graphicFrame>
          <p:sp>
            <p:nvSpPr>
              <p:cNvPr id="49" name="object 38">
                <a:extLst>
                  <a:ext uri="{FF2B5EF4-FFF2-40B4-BE49-F238E27FC236}">
                    <a16:creationId xmlns:a16="http://schemas.microsoft.com/office/drawing/2014/main" id="{6AF361A0-5775-E1BD-9563-23AB8913E6D7}"/>
                  </a:ext>
                </a:extLst>
              </p:cNvPr>
              <p:cNvSpPr txBox="1"/>
              <p:nvPr/>
            </p:nvSpPr>
            <p:spPr>
              <a:xfrm>
                <a:off x="8491223" y="1604642"/>
                <a:ext cx="936000" cy="123239"/>
              </a:xfrm>
              <a:prstGeom prst="rect">
                <a:avLst/>
              </a:prstGeom>
            </p:spPr>
            <p:txBody>
              <a:bodyPr vert="horz" wrap="square" lIns="0" tIns="12065" rIns="0" bIns="0" rtlCol="0">
                <a:spAutoFit/>
              </a:bodyPr>
              <a:lstStyle>
                <a:defPPr>
                  <a:defRPr lang="en-US"/>
                </a:defPPr>
                <a:lvl1pPr marL="12700" marR="5080" lvl="0" indent="0" algn="r" defTabSz="914400" fontAlgn="auto">
                  <a:lnSpc>
                    <a:spcPct val="90000"/>
                  </a:lnSpc>
                  <a:spcBef>
                    <a:spcPts val="95"/>
                  </a:spcBef>
                  <a:spcAft>
                    <a:spcPts val="0"/>
                  </a:spcAft>
                  <a:buClrTx/>
                  <a:buSzTx/>
                  <a:buFontTx/>
                  <a:buNone/>
                  <a:tabLst/>
                  <a:defRPr kumimoji="0" sz="1050" b="0" i="0" u="none" strike="noStrike" cap="none" spc="0" normalizeH="0" baseline="0">
                    <a:ln>
                      <a:noFill/>
                    </a:ln>
                    <a:gradFill>
                      <a:gsLst>
                        <a:gs pos="0">
                          <a:schemeClr val="bg1">
                            <a:lumMod val="65000"/>
                          </a:schemeClr>
                        </a:gs>
                        <a:gs pos="100000">
                          <a:schemeClr val="bg1">
                            <a:lumMod val="65000"/>
                          </a:schemeClr>
                        </a:gs>
                      </a:gsLst>
                      <a:lin ang="5400000" scaled="1"/>
                    </a:gradFill>
                    <a:effectLst/>
                    <a:uLnTx/>
                    <a:uFillTx/>
                    <a:latin typeface="KoPub돋움체 Bold" panose="00000800000000000000" pitchFamily="2" charset="-127"/>
                    <a:ea typeface="KoPub돋움체 Bold" panose="00000800000000000000" pitchFamily="2" charset="-127"/>
                    <a:cs typeface="Calibri"/>
                  </a:defRPr>
                </a:lvl1pPr>
              </a:lstStyle>
              <a:p>
                <a:r>
                  <a:rPr lang="en-US" altLang="ko-KR" sz="800" spc="-50" dirty="0">
                    <a:ln>
                      <a:solidFill>
                        <a:srgbClr val="FD349C">
                          <a:alpha val="0"/>
                        </a:srgbClr>
                      </a:solidFill>
                    </a:ln>
                    <a:solidFill>
                      <a:schemeClr val="tx1">
                        <a:lumMod val="50000"/>
                        <a:lumOff val="50000"/>
                      </a:schemeClr>
                    </a:solidFill>
                    <a:latin typeface="KoPub돋움체 Medium" panose="02020603020101020101" pitchFamily="18" charset="-127"/>
                    <a:ea typeface="KoPub돋움체 Medium" panose="02020603020101020101" pitchFamily="18" charset="-127"/>
                    <a:cs typeface="+mn-cs"/>
                  </a:rPr>
                  <a:t>(%)</a:t>
                </a:r>
                <a:endParaRPr sz="800" spc="-50" dirty="0">
                  <a:ln>
                    <a:solidFill>
                      <a:srgbClr val="FD349C">
                        <a:alpha val="0"/>
                      </a:srgbClr>
                    </a:solidFill>
                  </a:ln>
                  <a:solidFill>
                    <a:schemeClr val="tx1">
                      <a:lumMod val="50000"/>
                      <a:lumOff val="50000"/>
                    </a:schemeClr>
                  </a:solidFill>
                  <a:latin typeface="KoPub돋움체 Medium" panose="02020603020101020101" pitchFamily="18" charset="-127"/>
                  <a:ea typeface="KoPub돋움체 Medium" panose="02020603020101020101" pitchFamily="18" charset="-127"/>
                  <a:cs typeface="+mn-cs"/>
                </a:endParaRPr>
              </a:p>
            </p:txBody>
          </p:sp>
        </p:grpSp>
        <p:sp>
          <p:nvSpPr>
            <p:cNvPr id="7" name="TextBox 6">
              <a:extLst>
                <a:ext uri="{FF2B5EF4-FFF2-40B4-BE49-F238E27FC236}">
                  <a16:creationId xmlns:a16="http://schemas.microsoft.com/office/drawing/2014/main" id="{760EDB80-6A50-DA78-D384-A91E3191E60B}"/>
                </a:ext>
              </a:extLst>
            </p:cNvPr>
            <p:cNvSpPr txBox="1"/>
            <p:nvPr/>
          </p:nvSpPr>
          <p:spPr>
            <a:xfrm>
              <a:off x="5132387" y="4747995"/>
              <a:ext cx="4294800" cy="318924"/>
            </a:xfrm>
            <a:prstGeom prst="rect">
              <a:avLst/>
            </a:prstGeom>
            <a:noFill/>
            <a:ln>
              <a:noFill/>
            </a:ln>
          </p:spPr>
          <p:txBody>
            <a:bodyPr wrap="square" lIns="0" tIns="72000" rIns="0" bIns="0" rtlCol="0" anchor="t">
              <a:spAutoFit/>
            </a:bodyPr>
            <a:lstStyle>
              <a:defPPr>
                <a:defRPr lang="en-US"/>
              </a:defPPr>
              <a:lvl1pPr lvl="0">
                <a:defRPr sz="800">
                  <a:ln>
                    <a:solidFill>
                      <a:prstClr val="white">
                        <a:lumMod val="75000"/>
                        <a:alpha val="0"/>
                      </a:prstClr>
                    </a:solidFill>
                  </a:ln>
                  <a:solidFill>
                    <a:prstClr val="white">
                      <a:lumMod val="50000"/>
                    </a:prstClr>
                  </a:solidFill>
                  <a:latin typeface="KoPub돋움체 Medium" panose="00000600000000000000" pitchFamily="2" charset="-127"/>
                  <a:ea typeface="KoPub돋움체 Medium" panose="00000600000000000000" pitchFamily="2" charset="-127"/>
                </a:defRPr>
              </a:lvl1pPr>
            </a:lstStyle>
            <a:p>
              <a:r>
                <a:rPr lang="en-US" altLang="ko-KR" dirty="0"/>
                <a:t>Source: Office of Insurance Commission(Thailand), </a:t>
              </a:r>
              <a:r>
                <a:rPr lang="ko-KR" altLang="en-US" dirty="0" err="1"/>
                <a:t>삼정</a:t>
              </a:r>
              <a:r>
                <a:rPr lang="en-US" altLang="ko-KR" dirty="0"/>
                <a:t>KPMG </a:t>
              </a:r>
              <a:r>
                <a:rPr lang="ko-KR" altLang="en-US" dirty="0"/>
                <a:t>경제연구원</a:t>
              </a:r>
              <a:endParaRPr lang="en-US" altLang="ko-KR" dirty="0"/>
            </a:p>
            <a:p>
              <a:r>
                <a:rPr lang="en-US" altLang="ko-KR" dirty="0"/>
                <a:t>Note: </a:t>
              </a:r>
              <a:r>
                <a:rPr lang="ko-KR" altLang="en-US" dirty="0"/>
                <a:t>연도 말 기준 수치</a:t>
              </a:r>
              <a:endParaRPr lang="en-US" altLang="ko-KR" dirty="0"/>
            </a:p>
          </p:txBody>
        </p:sp>
        <p:sp>
          <p:nvSpPr>
            <p:cNvPr id="12" name="TextBox 11">
              <a:extLst>
                <a:ext uri="{FF2B5EF4-FFF2-40B4-BE49-F238E27FC236}">
                  <a16:creationId xmlns:a16="http://schemas.microsoft.com/office/drawing/2014/main" id="{22FA3A20-ECA9-7B93-BA34-A28EFE949256}"/>
                </a:ext>
              </a:extLst>
            </p:cNvPr>
            <p:cNvSpPr txBox="1"/>
            <p:nvPr/>
          </p:nvSpPr>
          <p:spPr>
            <a:xfrm>
              <a:off x="5132387" y="5303079"/>
              <a:ext cx="4294800" cy="900000"/>
            </a:xfrm>
            <a:prstGeom prst="rect">
              <a:avLst/>
            </a:prstGeom>
            <a:solidFill>
              <a:srgbClr val="DEF7FF"/>
            </a:solidFill>
            <a:ln w="3175">
              <a:solidFill>
                <a:srgbClr val="99E3FB"/>
              </a:solidFill>
            </a:ln>
          </p:spPr>
          <p:txBody>
            <a:bodyPr wrap="square" lIns="108000" tIns="72000" rIns="108000" bIns="72000" anchor="t">
              <a:noAutofit/>
            </a:bodyPr>
            <a:lstStyle>
              <a:defPPr>
                <a:defRPr lang="en-US"/>
              </a:defPPr>
              <a:lvl1pPr marL="108000" indent="-108000" defTabSz="457200">
                <a:lnSpc>
                  <a:spcPct val="110000"/>
                </a:lnSpc>
                <a:spcAft>
                  <a:spcPts val="300"/>
                </a:spcAft>
                <a:buClr>
                  <a:schemeClr val="tx1">
                    <a:lumMod val="85000"/>
                    <a:lumOff val="15000"/>
                  </a:schemeClr>
                </a:buClr>
                <a:buFont typeface="Arial" panose="020B0604020202020204" pitchFamily="34" charset="0"/>
                <a:buChar char="•"/>
                <a:defRPr sz="1000" b="1">
                  <a:ln>
                    <a:solidFill>
                      <a:schemeClr val="accent5">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ko-KR" altLang="en-US" dirty="0"/>
                <a:t>태국 생명보험의 </a:t>
              </a:r>
              <a:r>
                <a:rPr lang="en-US" altLang="ko-KR" dirty="0"/>
                <a:t>2021</a:t>
              </a:r>
              <a:r>
                <a:rPr lang="ko-KR" altLang="en-US" dirty="0"/>
                <a:t>년 기준 자기자본비율은 </a:t>
              </a:r>
              <a:r>
                <a:rPr lang="en-US" altLang="ko-KR" dirty="0"/>
                <a:t>348.1%</a:t>
              </a:r>
              <a:r>
                <a:rPr lang="ko-KR" altLang="en-US" dirty="0"/>
                <a:t>를 기록하며</a:t>
              </a:r>
              <a:r>
                <a:rPr lang="en-US" altLang="ko-KR" dirty="0"/>
                <a:t>, 2020</a:t>
              </a:r>
              <a:r>
                <a:rPr lang="ko-KR" altLang="en-US" dirty="0"/>
                <a:t>년 대비 </a:t>
              </a:r>
              <a:r>
                <a:rPr lang="en-US" altLang="ko-KR" dirty="0"/>
                <a:t>23.4%p </a:t>
              </a:r>
              <a:r>
                <a:rPr lang="ko-KR" altLang="en-US" dirty="0"/>
                <a:t>증가</a:t>
              </a:r>
              <a:endParaRPr lang="en-US" altLang="ko-KR" dirty="0"/>
            </a:p>
            <a:p>
              <a:r>
                <a:rPr lang="ko-KR" altLang="en-US" dirty="0"/>
                <a:t>반면 손해보험의 경우</a:t>
              </a:r>
              <a:r>
                <a:rPr lang="en-US" altLang="ko-KR" dirty="0"/>
                <a:t>, 2021</a:t>
              </a:r>
              <a:r>
                <a:rPr lang="ko-KR" altLang="en-US" dirty="0"/>
                <a:t>년 자기자본비율은 </a:t>
              </a:r>
              <a:r>
                <a:rPr lang="en-US" altLang="ko-KR" dirty="0"/>
                <a:t>257.8%</a:t>
              </a:r>
              <a:r>
                <a:rPr lang="ko-KR" altLang="en-US" dirty="0"/>
                <a:t>로 </a:t>
              </a:r>
              <a:r>
                <a:rPr lang="en-US" altLang="ko-KR" dirty="0"/>
                <a:t>2020</a:t>
              </a:r>
              <a:r>
                <a:rPr lang="ko-KR" altLang="en-US" dirty="0"/>
                <a:t>년 대비 </a:t>
              </a:r>
              <a:r>
                <a:rPr lang="en-US" altLang="ko-KR" dirty="0"/>
                <a:t>66.5%p </a:t>
              </a:r>
              <a:r>
                <a:rPr lang="ko-KR" altLang="en-US" dirty="0"/>
                <a:t>감소</a:t>
              </a:r>
              <a:endParaRPr lang="en-US" altLang="ko-KR" dirty="0"/>
            </a:p>
            <a:p>
              <a:endParaRPr lang="en-US" altLang="ko-KR" dirty="0"/>
            </a:p>
          </p:txBody>
        </p:sp>
      </p:grpSp>
      <p:grpSp>
        <p:nvGrpSpPr>
          <p:cNvPr id="6" name="그룹 5">
            <a:extLst>
              <a:ext uri="{FF2B5EF4-FFF2-40B4-BE49-F238E27FC236}">
                <a16:creationId xmlns:a16="http://schemas.microsoft.com/office/drawing/2014/main" id="{E474AF3C-2E01-097F-955D-61BEA7DE41CB}"/>
              </a:ext>
            </a:extLst>
          </p:cNvPr>
          <p:cNvGrpSpPr/>
          <p:nvPr/>
        </p:nvGrpSpPr>
        <p:grpSpPr>
          <a:xfrm>
            <a:off x="5132387" y="1196975"/>
            <a:ext cx="4294836" cy="5006104"/>
            <a:chOff x="5132387" y="1196975"/>
            <a:chExt cx="4294836" cy="5006104"/>
          </a:xfrm>
        </p:grpSpPr>
        <p:grpSp>
          <p:nvGrpSpPr>
            <p:cNvPr id="8" name="그룹 7">
              <a:extLst>
                <a:ext uri="{FF2B5EF4-FFF2-40B4-BE49-F238E27FC236}">
                  <a16:creationId xmlns:a16="http://schemas.microsoft.com/office/drawing/2014/main" id="{EFDDC432-AA51-39E9-B01C-BB6A13FC8A96}"/>
                </a:ext>
              </a:extLst>
            </p:cNvPr>
            <p:cNvGrpSpPr/>
            <p:nvPr/>
          </p:nvGrpSpPr>
          <p:grpSpPr>
            <a:xfrm>
              <a:off x="5143223" y="1196975"/>
              <a:ext cx="4284000" cy="3559501"/>
              <a:chOff x="478777" y="1196975"/>
              <a:chExt cx="4294836" cy="3559501"/>
            </a:xfrm>
          </p:grpSpPr>
          <p:grpSp>
            <p:nvGrpSpPr>
              <p:cNvPr id="24" name="그룹 23">
                <a:extLst>
                  <a:ext uri="{FF2B5EF4-FFF2-40B4-BE49-F238E27FC236}">
                    <a16:creationId xmlns:a16="http://schemas.microsoft.com/office/drawing/2014/main" id="{9E440654-EE37-5E16-8B66-3736B3584414}"/>
                  </a:ext>
                </a:extLst>
              </p:cNvPr>
              <p:cNvGrpSpPr/>
              <p:nvPr/>
            </p:nvGrpSpPr>
            <p:grpSpPr>
              <a:xfrm>
                <a:off x="478777" y="1196975"/>
                <a:ext cx="4284613" cy="276837"/>
                <a:chOff x="5132387" y="2176483"/>
                <a:chExt cx="4284613" cy="276837"/>
              </a:xfrm>
            </p:grpSpPr>
            <p:sp>
              <p:nvSpPr>
                <p:cNvPr id="27" name="TextBox 26">
                  <a:extLst>
                    <a:ext uri="{FF2B5EF4-FFF2-40B4-BE49-F238E27FC236}">
                      <a16:creationId xmlns:a16="http://schemas.microsoft.com/office/drawing/2014/main" id="{508FDF5A-1B4B-0434-BAD7-9286BF82A1D2}"/>
                    </a:ext>
                  </a:extLst>
                </p:cNvPr>
                <p:cNvSpPr txBox="1"/>
                <p:nvPr/>
              </p:nvSpPr>
              <p:spPr>
                <a:xfrm>
                  <a:off x="5132387" y="2210039"/>
                  <a:ext cx="1409040" cy="200055"/>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ko-KR" altLang="en-US" sz="1300" dirty="0">
                      <a:ln>
                        <a:solidFill>
                          <a:prstClr val="white">
                            <a:lumMod val="75000"/>
                            <a:alpha val="0"/>
                          </a:prstClr>
                        </a:solidFill>
                      </a:ln>
                      <a:solidFill>
                        <a:srgbClr val="00338D"/>
                      </a:solidFill>
                      <a:latin typeface="KoPub돋움체 Bold" panose="00000800000000000000" pitchFamily="2" charset="-127"/>
                      <a:ea typeface="KoPub돋움체 Bold" panose="00000800000000000000" pitchFamily="2" charset="-127"/>
                      <a:cs typeface="Univers for KPMG"/>
                    </a:rPr>
                    <a:t>태국 수입보험료 추이</a:t>
                  </a:r>
                  <a:endParaRPr kumimoji="0" lang="ko-KR" altLang="en-US" sz="1300" b="0" i="0" u="none" strike="noStrike" kern="1200" cap="none" spc="0" normalizeH="0" baseline="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endParaRPr>
                </a:p>
              </p:txBody>
            </p:sp>
            <p:cxnSp>
              <p:nvCxnSpPr>
                <p:cNvPr id="28" name="직선 연결선 27">
                  <a:extLst>
                    <a:ext uri="{FF2B5EF4-FFF2-40B4-BE49-F238E27FC236}">
                      <a16:creationId xmlns:a16="http://schemas.microsoft.com/office/drawing/2014/main" id="{DF3B903A-668C-6910-08F1-316564F43E96}"/>
                    </a:ext>
                  </a:extLst>
                </p:cNvPr>
                <p:cNvCxnSpPr/>
                <p:nvPr/>
              </p:nvCxnSpPr>
              <p:spPr>
                <a:xfrm>
                  <a:off x="5132387" y="2176483"/>
                  <a:ext cx="4284613"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9" name="직선 연결선 28">
                  <a:extLst>
                    <a:ext uri="{FF2B5EF4-FFF2-40B4-BE49-F238E27FC236}">
                      <a16:creationId xmlns:a16="http://schemas.microsoft.com/office/drawing/2014/main" id="{4B74E590-0608-4628-9B4C-4F02C522CAA2}"/>
                    </a:ext>
                  </a:extLst>
                </p:cNvPr>
                <p:cNvCxnSpPr/>
                <p:nvPr/>
              </p:nvCxnSpPr>
              <p:spPr>
                <a:xfrm>
                  <a:off x="5132387" y="2453320"/>
                  <a:ext cx="4284613"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graphicFrame>
            <p:nvGraphicFramePr>
              <p:cNvPr id="25" name="차트 24">
                <a:extLst>
                  <a:ext uri="{FF2B5EF4-FFF2-40B4-BE49-F238E27FC236}">
                    <a16:creationId xmlns:a16="http://schemas.microsoft.com/office/drawing/2014/main" id="{1B13FB8C-65E4-D264-64FD-44A654831023}"/>
                  </a:ext>
                </a:extLst>
              </p:cNvPr>
              <p:cNvGraphicFramePr/>
              <p:nvPr>
                <p:extLst>
                  <p:ext uri="{D42A27DB-BD31-4B8C-83A1-F6EECF244321}">
                    <p14:modId xmlns:p14="http://schemas.microsoft.com/office/powerpoint/2010/main" val="531782984"/>
                  </p:ext>
                </p:extLst>
              </p:nvPr>
            </p:nvGraphicFramePr>
            <p:xfrm>
              <a:off x="478777" y="1697545"/>
              <a:ext cx="4294836" cy="3058931"/>
            </p:xfrm>
            <a:graphic>
              <a:graphicData uri="http://schemas.openxmlformats.org/drawingml/2006/chart">
                <c:chart xmlns:c="http://schemas.openxmlformats.org/drawingml/2006/chart" xmlns:r="http://schemas.openxmlformats.org/officeDocument/2006/relationships" r:id="rId7"/>
              </a:graphicData>
            </a:graphic>
          </p:graphicFrame>
          <p:sp>
            <p:nvSpPr>
              <p:cNvPr id="26" name="object 38">
                <a:extLst>
                  <a:ext uri="{FF2B5EF4-FFF2-40B4-BE49-F238E27FC236}">
                    <a16:creationId xmlns:a16="http://schemas.microsoft.com/office/drawing/2014/main" id="{3570232B-20D3-C9A5-9E37-99564FEB0310}"/>
                  </a:ext>
                </a:extLst>
              </p:cNvPr>
              <p:cNvSpPr txBox="1"/>
              <p:nvPr/>
            </p:nvSpPr>
            <p:spPr>
              <a:xfrm>
                <a:off x="478777" y="1604642"/>
                <a:ext cx="648000" cy="123239"/>
              </a:xfrm>
              <a:prstGeom prst="rect">
                <a:avLst/>
              </a:prstGeom>
            </p:spPr>
            <p:txBody>
              <a:bodyPr vert="horz" wrap="square" lIns="0" tIns="12065" rIns="0" bIns="0" rtlCol="0">
                <a:spAutoFit/>
              </a:bodyPr>
              <a:lstStyle>
                <a:defPPr>
                  <a:defRPr lang="en-US"/>
                </a:defPPr>
                <a:lvl1pPr marL="12700" marR="5080" lvl="0" indent="0" algn="r" defTabSz="914400" fontAlgn="auto">
                  <a:lnSpc>
                    <a:spcPct val="90000"/>
                  </a:lnSpc>
                  <a:spcBef>
                    <a:spcPts val="95"/>
                  </a:spcBef>
                  <a:spcAft>
                    <a:spcPts val="0"/>
                  </a:spcAft>
                  <a:buClrTx/>
                  <a:buSzTx/>
                  <a:buFontTx/>
                  <a:buNone/>
                  <a:tabLst/>
                  <a:defRPr kumimoji="0" sz="1050" b="0" i="0" u="none" strike="noStrike" cap="none" spc="0" normalizeH="0" baseline="0">
                    <a:ln>
                      <a:noFill/>
                    </a:ln>
                    <a:gradFill>
                      <a:gsLst>
                        <a:gs pos="0">
                          <a:schemeClr val="bg1">
                            <a:lumMod val="65000"/>
                          </a:schemeClr>
                        </a:gs>
                        <a:gs pos="100000">
                          <a:schemeClr val="bg1">
                            <a:lumMod val="65000"/>
                          </a:schemeClr>
                        </a:gs>
                      </a:gsLst>
                      <a:lin ang="5400000" scaled="1"/>
                    </a:gradFill>
                    <a:effectLst/>
                    <a:uLnTx/>
                    <a:uFillTx/>
                    <a:latin typeface="KoPub돋움체 Bold" panose="00000800000000000000" pitchFamily="2" charset="-127"/>
                    <a:ea typeface="KoPub돋움체 Bold" panose="00000800000000000000" pitchFamily="2" charset="-127"/>
                    <a:cs typeface="Calibri"/>
                  </a:defRPr>
                </a:lvl1pPr>
              </a:lstStyle>
              <a:p>
                <a:pPr algn="l"/>
                <a:r>
                  <a:rPr lang="en-US" altLang="ko-KR" sz="800" spc="-50" dirty="0">
                    <a:ln>
                      <a:solidFill>
                        <a:srgbClr val="FD349C">
                          <a:alpha val="0"/>
                        </a:srgbClr>
                      </a:solidFill>
                    </a:ln>
                    <a:solidFill>
                      <a:schemeClr val="tx1">
                        <a:lumMod val="50000"/>
                        <a:lumOff val="50000"/>
                      </a:schemeClr>
                    </a:solidFill>
                    <a:latin typeface="KoPub돋움체 Medium" panose="02020603020101020101" pitchFamily="18" charset="-127"/>
                    <a:ea typeface="KoPub돋움체 Medium" panose="02020603020101020101" pitchFamily="18" charset="-127"/>
                    <a:cs typeface="+mn-cs"/>
                  </a:rPr>
                  <a:t>(</a:t>
                </a:r>
                <a:r>
                  <a:rPr lang="ko-KR" altLang="en-US" sz="800" spc="-50" dirty="0">
                    <a:ln>
                      <a:solidFill>
                        <a:srgbClr val="FD349C">
                          <a:alpha val="0"/>
                        </a:srgbClr>
                      </a:solidFill>
                    </a:ln>
                    <a:solidFill>
                      <a:schemeClr val="tx1">
                        <a:lumMod val="50000"/>
                        <a:lumOff val="50000"/>
                      </a:schemeClr>
                    </a:solidFill>
                    <a:latin typeface="KoPub돋움체 Medium" panose="02020603020101020101" pitchFamily="18" charset="-127"/>
                    <a:ea typeface="KoPub돋움체 Medium" panose="02020603020101020101" pitchFamily="18" charset="-127"/>
                    <a:cs typeface="+mn-cs"/>
                  </a:rPr>
                  <a:t>십억 바트</a:t>
                </a:r>
                <a:r>
                  <a:rPr lang="en-US" altLang="ko-KR" sz="800" spc="-50" dirty="0">
                    <a:ln>
                      <a:solidFill>
                        <a:srgbClr val="FD349C">
                          <a:alpha val="0"/>
                        </a:srgbClr>
                      </a:solidFill>
                    </a:ln>
                    <a:solidFill>
                      <a:schemeClr val="tx1">
                        <a:lumMod val="50000"/>
                        <a:lumOff val="50000"/>
                      </a:schemeClr>
                    </a:solidFill>
                    <a:latin typeface="KoPub돋움체 Medium" panose="02020603020101020101" pitchFamily="18" charset="-127"/>
                    <a:ea typeface="KoPub돋움체 Medium" panose="02020603020101020101" pitchFamily="18" charset="-127"/>
                    <a:cs typeface="+mn-cs"/>
                  </a:rPr>
                  <a:t>)</a:t>
                </a:r>
                <a:endParaRPr lang="ko-KR" altLang="en-US" sz="800" spc="-50" dirty="0">
                  <a:ln>
                    <a:solidFill>
                      <a:srgbClr val="FD349C">
                        <a:alpha val="0"/>
                      </a:srgbClr>
                    </a:solidFill>
                  </a:ln>
                  <a:solidFill>
                    <a:schemeClr val="tx1">
                      <a:lumMod val="50000"/>
                      <a:lumOff val="50000"/>
                    </a:schemeClr>
                  </a:solidFill>
                  <a:latin typeface="KoPub돋움체 Medium" panose="02020603020101020101" pitchFamily="18" charset="-127"/>
                  <a:ea typeface="KoPub돋움체 Medium" panose="02020603020101020101" pitchFamily="18" charset="-127"/>
                  <a:cs typeface="+mn-cs"/>
                </a:endParaRPr>
              </a:p>
            </p:txBody>
          </p:sp>
        </p:grpSp>
        <p:sp>
          <p:nvSpPr>
            <p:cNvPr id="9" name="TextBox 8">
              <a:extLst>
                <a:ext uri="{FF2B5EF4-FFF2-40B4-BE49-F238E27FC236}">
                  <a16:creationId xmlns:a16="http://schemas.microsoft.com/office/drawing/2014/main" id="{026E3DEC-2DC8-BF1B-7071-E44787823F1E}"/>
                </a:ext>
              </a:extLst>
            </p:cNvPr>
            <p:cNvSpPr txBox="1"/>
            <p:nvPr/>
          </p:nvSpPr>
          <p:spPr>
            <a:xfrm>
              <a:off x="5143223" y="5303079"/>
              <a:ext cx="4283964" cy="900000"/>
            </a:xfrm>
            <a:prstGeom prst="rect">
              <a:avLst/>
            </a:prstGeom>
            <a:solidFill>
              <a:srgbClr val="DEF7FF"/>
            </a:solidFill>
            <a:ln w="3175">
              <a:solidFill>
                <a:srgbClr val="99E3FB"/>
              </a:solidFill>
            </a:ln>
          </p:spPr>
          <p:txBody>
            <a:bodyPr wrap="square" lIns="108000" tIns="72000" rIns="72000" bIns="72000" anchor="t">
              <a:noAutofit/>
            </a:bodyPr>
            <a:lstStyle>
              <a:defPPr>
                <a:defRPr lang="en-US"/>
              </a:defPPr>
              <a:lvl1pPr marL="108000" indent="-108000" defTabSz="457200">
                <a:lnSpc>
                  <a:spcPct val="110000"/>
                </a:lnSpc>
                <a:spcAft>
                  <a:spcPts val="300"/>
                </a:spcAft>
                <a:buClr>
                  <a:schemeClr val="tx1">
                    <a:lumMod val="85000"/>
                    <a:lumOff val="15000"/>
                  </a:schemeClr>
                </a:buClr>
                <a:buFont typeface="Arial" panose="020B0604020202020204" pitchFamily="34" charset="0"/>
                <a:buChar char="•"/>
                <a:defRPr sz="1000" b="1">
                  <a:ln>
                    <a:solidFill>
                      <a:schemeClr val="accent5">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ko-KR" altLang="en-US" dirty="0"/>
                <a:t>태국 생명보험 수입보험료는 </a:t>
              </a:r>
              <a:r>
                <a:rPr lang="en-US" altLang="ko-KR" dirty="0"/>
                <a:t>2019</a:t>
              </a:r>
              <a:r>
                <a:rPr lang="ko-KR" altLang="en-US" dirty="0"/>
                <a:t>년과 </a:t>
              </a:r>
              <a:r>
                <a:rPr lang="en-US" altLang="ko-KR" dirty="0"/>
                <a:t>2020</a:t>
              </a:r>
              <a:r>
                <a:rPr lang="ko-KR" altLang="en-US" dirty="0"/>
                <a:t>년 각각 </a:t>
              </a:r>
              <a:r>
                <a:rPr lang="en-US" altLang="ko-KR" dirty="0"/>
                <a:t>1.1%, 1.8% </a:t>
              </a:r>
              <a:r>
                <a:rPr lang="ko-KR" altLang="en-US" dirty="0"/>
                <a:t>감소하며 </a:t>
              </a:r>
              <a:r>
                <a:rPr lang="en-US" altLang="ko-KR" dirty="0"/>
                <a:t>2</a:t>
              </a:r>
              <a:r>
                <a:rPr lang="ko-KR" altLang="en-US" dirty="0"/>
                <a:t>년간 </a:t>
              </a:r>
              <a:r>
                <a:rPr lang="ko-KR" altLang="en-US" dirty="0" err="1"/>
                <a:t>역성장하였으나</a:t>
              </a:r>
              <a:r>
                <a:rPr lang="en-US" altLang="ko-KR" dirty="0"/>
                <a:t>, 2021</a:t>
              </a:r>
              <a:r>
                <a:rPr lang="ko-KR" altLang="en-US" dirty="0"/>
                <a:t>년 </a:t>
              </a:r>
              <a:r>
                <a:rPr lang="en-US" altLang="ko-KR" dirty="0"/>
                <a:t>6,138.5</a:t>
              </a:r>
              <a:r>
                <a:rPr lang="ko-KR" altLang="en-US" dirty="0"/>
                <a:t>억 바트를 기록하며 전년대비 </a:t>
              </a:r>
              <a:r>
                <a:rPr lang="en-US" altLang="ko-KR" dirty="0"/>
                <a:t>2.3% </a:t>
              </a:r>
              <a:r>
                <a:rPr lang="ko-KR" altLang="en-US" dirty="0"/>
                <a:t>증가</a:t>
              </a:r>
              <a:r>
                <a:rPr lang="en-US" altLang="ko-KR" dirty="0"/>
                <a:t> </a:t>
              </a:r>
            </a:p>
            <a:p>
              <a:r>
                <a:rPr lang="en-US" altLang="ko-KR" dirty="0"/>
                <a:t>2021</a:t>
              </a:r>
              <a:r>
                <a:rPr lang="ko-KR" altLang="en-US" dirty="0"/>
                <a:t>년 기준 손해보험 수입보험료는 전년대비 </a:t>
              </a:r>
              <a:r>
                <a:rPr lang="en-US" altLang="ko-KR" dirty="0"/>
                <a:t>4.0% </a:t>
              </a:r>
              <a:r>
                <a:rPr lang="ko-KR" altLang="en-US" dirty="0"/>
                <a:t>증가한 </a:t>
              </a:r>
              <a:r>
                <a:rPr lang="en-US" altLang="ko-KR" dirty="0"/>
                <a:t>2,628.0</a:t>
              </a:r>
              <a:r>
                <a:rPr lang="ko-KR" altLang="en-US" dirty="0"/>
                <a:t>억 바트를 기록 </a:t>
              </a:r>
            </a:p>
          </p:txBody>
        </p:sp>
        <p:sp>
          <p:nvSpPr>
            <p:cNvPr id="23" name="TextBox 22">
              <a:extLst>
                <a:ext uri="{FF2B5EF4-FFF2-40B4-BE49-F238E27FC236}">
                  <a16:creationId xmlns:a16="http://schemas.microsoft.com/office/drawing/2014/main" id="{006AFF9E-0AF6-2FC7-2149-4019074D4469}"/>
                </a:ext>
              </a:extLst>
            </p:cNvPr>
            <p:cNvSpPr txBox="1"/>
            <p:nvPr/>
          </p:nvSpPr>
          <p:spPr>
            <a:xfrm>
              <a:off x="5132387" y="4747995"/>
              <a:ext cx="4294800" cy="442035"/>
            </a:xfrm>
            <a:prstGeom prst="rect">
              <a:avLst/>
            </a:prstGeom>
            <a:noFill/>
            <a:ln>
              <a:noFill/>
            </a:ln>
          </p:spPr>
          <p:txBody>
            <a:bodyPr wrap="square" lIns="0" tIns="72000" rIns="0" bIns="0" rtlCol="0" anchor="t">
              <a:spAutoFit/>
            </a:bodyPr>
            <a:lstStyle>
              <a:defPPr>
                <a:defRPr lang="en-US"/>
              </a:defPPr>
              <a:lvl1pPr lvl="0">
                <a:defRPr sz="800">
                  <a:ln>
                    <a:solidFill>
                      <a:prstClr val="white">
                        <a:lumMod val="75000"/>
                        <a:alpha val="0"/>
                      </a:prstClr>
                    </a:solidFill>
                  </a:ln>
                  <a:solidFill>
                    <a:prstClr val="white">
                      <a:lumMod val="50000"/>
                    </a:prstClr>
                  </a:solidFill>
                  <a:latin typeface="KoPub돋움체 Medium" panose="00000600000000000000" pitchFamily="2" charset="-127"/>
                  <a:ea typeface="KoPub돋움체 Medium" panose="00000600000000000000" pitchFamily="2" charset="-127"/>
                </a:defRPr>
              </a:lvl1pPr>
            </a:lstStyle>
            <a:p>
              <a:r>
                <a:rPr lang="en-US" altLang="ko-KR" dirty="0"/>
                <a:t>Source: Office of Insurance Commission(Thailand), Thai General Insurance Association, </a:t>
              </a:r>
              <a:r>
                <a:rPr lang="ko-KR" altLang="en-US" dirty="0" err="1"/>
                <a:t>삼정</a:t>
              </a:r>
              <a:r>
                <a:rPr lang="en-US" altLang="ko-KR" dirty="0"/>
                <a:t>KPMG </a:t>
              </a:r>
              <a:r>
                <a:rPr lang="ko-KR" altLang="en-US" dirty="0"/>
                <a:t>경제연구원</a:t>
              </a:r>
              <a:endParaRPr lang="en-US" altLang="ko-KR" dirty="0"/>
            </a:p>
            <a:p>
              <a:r>
                <a:rPr lang="en-US" altLang="ko-KR" dirty="0"/>
                <a:t>Note:</a:t>
              </a:r>
              <a:r>
                <a:rPr lang="ko-KR" altLang="en-US" dirty="0"/>
                <a:t> </a:t>
              </a:r>
              <a:r>
                <a:rPr lang="en-US" altLang="ko-KR" dirty="0"/>
                <a:t>Direct Premium </a:t>
              </a:r>
              <a:r>
                <a:rPr lang="ko-KR" altLang="en-US" dirty="0"/>
                <a:t>기준</a:t>
              </a:r>
            </a:p>
          </p:txBody>
        </p:sp>
      </p:grpSp>
    </p:spTree>
    <p:extLst>
      <p:ext uri="{BB962C8B-B14F-4D97-AF65-F5344CB8AC3E}">
        <p14:creationId xmlns:p14="http://schemas.microsoft.com/office/powerpoint/2010/main" val="404847687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그룹 3">
            <a:extLst>
              <a:ext uri="{FF2B5EF4-FFF2-40B4-BE49-F238E27FC236}">
                <a16:creationId xmlns:a16="http://schemas.microsoft.com/office/drawing/2014/main" id="{43079F9D-860C-1FF8-0599-53203C72A2CA}"/>
              </a:ext>
            </a:extLst>
          </p:cNvPr>
          <p:cNvGrpSpPr/>
          <p:nvPr/>
        </p:nvGrpSpPr>
        <p:grpSpPr>
          <a:xfrm>
            <a:off x="7673508" y="136198"/>
            <a:ext cx="1948269" cy="1442164"/>
            <a:chOff x="7673508" y="136198"/>
            <a:chExt cx="1948269" cy="1442164"/>
          </a:xfrm>
        </p:grpSpPr>
        <p:pic>
          <p:nvPicPr>
            <p:cNvPr id="5" name="그림 4">
              <a:extLst>
                <a:ext uri="{FF2B5EF4-FFF2-40B4-BE49-F238E27FC236}">
                  <a16:creationId xmlns:a16="http://schemas.microsoft.com/office/drawing/2014/main" id="{5C700EF8-406C-B45B-02A1-6334F2E7B2EE}"/>
                </a:ext>
              </a:extLst>
            </p:cNvPr>
            <p:cNvPicPr>
              <a:picLocks noChangeAspect="1"/>
            </p:cNvPicPr>
            <p:nvPr/>
          </p:nvPicPr>
          <p:blipFill>
            <a:blip r:embed="rId3"/>
            <a:srcRect/>
            <a:stretch/>
          </p:blipFill>
          <p:spPr>
            <a:xfrm>
              <a:off x="7673508" y="588408"/>
              <a:ext cx="414358" cy="414358"/>
            </a:xfrm>
            <a:prstGeom prst="rect">
              <a:avLst/>
            </a:prstGeom>
          </p:spPr>
        </p:pic>
        <p:sp>
          <p:nvSpPr>
            <p:cNvPr id="10" name="제목 3">
              <a:extLst>
                <a:ext uri="{FF2B5EF4-FFF2-40B4-BE49-F238E27FC236}">
                  <a16:creationId xmlns:a16="http://schemas.microsoft.com/office/drawing/2014/main" id="{3BAD03EB-960F-976A-F6EA-5CF8670CCDA7}"/>
                </a:ext>
              </a:extLst>
            </p:cNvPr>
            <p:cNvSpPr txBox="1">
              <a:spLocks/>
            </p:cNvSpPr>
            <p:nvPr/>
          </p:nvSpPr>
          <p:spPr>
            <a:xfrm>
              <a:off x="8143995" y="606616"/>
              <a:ext cx="1477782" cy="334294"/>
            </a:xfrm>
            <a:prstGeom prst="rect">
              <a:avLst/>
            </a:prstGeom>
          </p:spPr>
          <p:txBody>
            <a:bodyPr wrap="none" lIns="0" tIns="0" rIns="0" bIns="0" anchor="b" anchorCtr="0">
              <a:noAutofit/>
            </a:bodyPr>
            <a:lstStyle>
              <a:defPPr>
                <a:defRPr lang="en-US"/>
              </a:defPPr>
              <a:lvl1pPr marR="0" lvl="0" indent="539750" fontAlgn="auto">
                <a:lnSpc>
                  <a:spcPct val="100000"/>
                </a:lnSpc>
                <a:spcBef>
                  <a:spcPts val="0"/>
                </a:spcBef>
                <a:spcAft>
                  <a:spcPts val="0"/>
                </a:spcAft>
                <a:buClrTx/>
                <a:buSzTx/>
                <a:buFontTx/>
                <a:buNone/>
                <a:tabLst/>
                <a:defRPr sz="2400" b="0" i="0">
                  <a:ln>
                    <a:solidFill>
                      <a:prstClr val="white">
                        <a:lumMod val="75000"/>
                        <a:alpha val="0"/>
                      </a:prstClr>
                    </a:solidFill>
                  </a:ln>
                  <a:solidFill>
                    <a:schemeClr val="bg1"/>
                  </a:solidFill>
                  <a:latin typeface="KoPub돋움체 Bold" panose="00000800000000000000" pitchFamily="2" charset="-127"/>
                  <a:ea typeface="KoPub돋움체 Bold" panose="00000800000000000000" pitchFamily="2" charset="-127"/>
                  <a:cs typeface="KoPub돋움체 Medium" panose="02020603020101020101" pitchFamily="18" charset="-127"/>
                </a:defRPr>
              </a:lvl1pPr>
            </a:lstStyle>
            <a:p>
              <a:pPr marR="0" lvl="0" indent="0" defTabSz="914400" rtl="0" eaLnBrk="1" fontAlgn="auto" latinLnBrk="0" hangingPunct="1">
                <a:lnSpc>
                  <a:spcPct val="100000"/>
                </a:lnSpc>
                <a:spcBef>
                  <a:spcPts val="0"/>
                </a:spcBef>
                <a:spcAft>
                  <a:spcPts val="0"/>
                </a:spcAft>
                <a:buClrTx/>
                <a:buSzTx/>
                <a:buFontTx/>
                <a:buNone/>
                <a:tabLst/>
                <a:defRPr/>
              </a:pPr>
              <a:r>
                <a:rPr lang="ko-KR" altLang="en-US" sz="2000" dirty="0">
                  <a:ln>
                    <a:solidFill>
                      <a:prstClr val="white">
                        <a:lumMod val="75000"/>
                        <a:alpha val="0"/>
                      </a:prstClr>
                    </a:solidFill>
                  </a:ln>
                  <a:solidFill>
                    <a:schemeClr val="tx1">
                      <a:lumMod val="75000"/>
                      <a:lumOff val="25000"/>
                    </a:schemeClr>
                  </a:solidFill>
                </a:rPr>
                <a:t>태국</a:t>
              </a:r>
              <a:endParaRPr lang="en-US" altLang="ko-KR" sz="2000" dirty="0">
                <a:ln>
                  <a:solidFill>
                    <a:prstClr val="white">
                      <a:lumMod val="75000"/>
                      <a:alpha val="0"/>
                    </a:prstClr>
                  </a:solidFill>
                </a:ln>
                <a:solidFill>
                  <a:schemeClr val="tx1">
                    <a:lumMod val="75000"/>
                    <a:lumOff val="25000"/>
                  </a:schemeClr>
                </a:solidFill>
              </a:endParaRPr>
            </a:p>
          </p:txBody>
        </p:sp>
        <p:pic>
          <p:nvPicPr>
            <p:cNvPr id="11" name="그림 10" descr="텍스트, 흑백, 지도, 실루엣이(가) 표시된 사진&#10;&#10;자동 생성된 설명">
              <a:extLst>
                <a:ext uri="{FF2B5EF4-FFF2-40B4-BE49-F238E27FC236}">
                  <a16:creationId xmlns:a16="http://schemas.microsoft.com/office/drawing/2014/main" id="{4AD818C5-A6F0-D2D2-779B-A7C6582D96B0}"/>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contrast="-40000"/>
                      </a14:imgEffect>
                    </a14:imgLayer>
                  </a14:imgProps>
                </a:ext>
              </a:extLst>
            </a:blip>
            <a:stretch>
              <a:fillRect/>
            </a:stretch>
          </p:blipFill>
          <p:spPr>
            <a:xfrm>
              <a:off x="8589684" y="136198"/>
              <a:ext cx="827366" cy="1442164"/>
            </a:xfrm>
            <a:prstGeom prst="rect">
              <a:avLst/>
            </a:prstGeom>
          </p:spPr>
        </p:pic>
      </p:grpSp>
      <p:sp>
        <p:nvSpPr>
          <p:cNvPr id="2" name="텍스트 개체 틀 1">
            <a:extLst>
              <a:ext uri="{FF2B5EF4-FFF2-40B4-BE49-F238E27FC236}">
                <a16:creationId xmlns:a16="http://schemas.microsoft.com/office/drawing/2014/main" id="{11D01EDC-383F-7EC9-5195-CCBAAD0A81F2}"/>
              </a:ext>
            </a:extLst>
          </p:cNvPr>
          <p:cNvSpPr>
            <a:spLocks noGrp="1"/>
          </p:cNvSpPr>
          <p:nvPr>
            <p:ph type="body" sz="quarter" idx="10"/>
          </p:nvPr>
        </p:nvSpPr>
        <p:spPr/>
        <p:txBody>
          <a:bodyPr/>
          <a:lstStyle/>
          <a:p>
            <a:r>
              <a:rPr lang="en-US" altLang="ko-KR" dirty="0"/>
              <a:t>II. </a:t>
            </a:r>
            <a:r>
              <a:rPr lang="ko-KR" altLang="en-US" dirty="0"/>
              <a:t>신흥 아시아 태평양 국가별 보험시장 및 규제 현황 </a:t>
            </a:r>
          </a:p>
        </p:txBody>
      </p:sp>
      <p:sp>
        <p:nvSpPr>
          <p:cNvPr id="3" name="텍스트 개체 틀 2">
            <a:extLst>
              <a:ext uri="{FF2B5EF4-FFF2-40B4-BE49-F238E27FC236}">
                <a16:creationId xmlns:a16="http://schemas.microsoft.com/office/drawing/2014/main" id="{F8A23C6E-913D-E903-F49E-D387E0794A26}"/>
              </a:ext>
            </a:extLst>
          </p:cNvPr>
          <p:cNvSpPr>
            <a:spLocks noGrp="1"/>
          </p:cNvSpPr>
          <p:nvPr>
            <p:ph type="body" sz="quarter" idx="11"/>
          </p:nvPr>
        </p:nvSpPr>
        <p:spPr/>
        <p:txBody>
          <a:bodyPr/>
          <a:lstStyle/>
          <a:p>
            <a:r>
              <a:rPr lang="ko-KR" altLang="en-US" dirty="0"/>
              <a:t>태국 보험시장 현황 </a:t>
            </a:r>
            <a:r>
              <a:rPr lang="en-US" altLang="ko-KR" dirty="0"/>
              <a:t>(</a:t>
            </a:r>
            <a:r>
              <a:rPr lang="ko-KR" altLang="en-US" dirty="0"/>
              <a:t>계속</a:t>
            </a:r>
            <a:r>
              <a:rPr lang="en-US" altLang="ko-KR" dirty="0"/>
              <a:t>)</a:t>
            </a:r>
            <a:endParaRPr lang="ko-KR" altLang="en-US" dirty="0"/>
          </a:p>
        </p:txBody>
      </p:sp>
      <p:sp>
        <p:nvSpPr>
          <p:cNvPr id="7" name="TextBox 6">
            <a:extLst>
              <a:ext uri="{FF2B5EF4-FFF2-40B4-BE49-F238E27FC236}">
                <a16:creationId xmlns:a16="http://schemas.microsoft.com/office/drawing/2014/main" id="{760EDB80-6A50-DA78-D384-A91E3191E60B}"/>
              </a:ext>
            </a:extLst>
          </p:cNvPr>
          <p:cNvSpPr txBox="1"/>
          <p:nvPr/>
        </p:nvSpPr>
        <p:spPr>
          <a:xfrm>
            <a:off x="478777" y="4747995"/>
            <a:ext cx="4294800" cy="442035"/>
          </a:xfrm>
          <a:prstGeom prst="rect">
            <a:avLst/>
          </a:prstGeom>
          <a:noFill/>
          <a:ln>
            <a:noFill/>
          </a:ln>
        </p:spPr>
        <p:txBody>
          <a:bodyPr wrap="square" lIns="0" tIns="72000" rIns="0" bIns="0" rtlCol="0" anchor="t">
            <a:spAutoFit/>
          </a:bodyPr>
          <a:lstStyle>
            <a:defPPr>
              <a:defRPr lang="en-US"/>
            </a:defPPr>
            <a:lvl1pPr lvl="0">
              <a:defRPr sz="800">
                <a:ln>
                  <a:solidFill>
                    <a:prstClr val="white">
                      <a:lumMod val="75000"/>
                      <a:alpha val="0"/>
                    </a:prstClr>
                  </a:solidFill>
                </a:ln>
                <a:solidFill>
                  <a:prstClr val="white">
                    <a:lumMod val="50000"/>
                  </a:prstClr>
                </a:solidFill>
                <a:latin typeface="KoPub돋움체 Medium" panose="00000600000000000000" pitchFamily="2" charset="-127"/>
                <a:ea typeface="KoPub돋움체 Medium" panose="00000600000000000000" pitchFamily="2" charset="-127"/>
              </a:defRPr>
            </a:lvl1pPr>
          </a:lstStyle>
          <a:p>
            <a:r>
              <a:rPr lang="en-US" altLang="ko-KR" dirty="0"/>
              <a:t>Source: Office of Insurance Commission(Thailand), </a:t>
            </a:r>
            <a:r>
              <a:rPr lang="ko-KR" altLang="en-US" dirty="0" err="1"/>
              <a:t>삼정</a:t>
            </a:r>
            <a:r>
              <a:rPr lang="en-US" altLang="ko-KR" dirty="0"/>
              <a:t>KPMG </a:t>
            </a:r>
            <a:r>
              <a:rPr lang="ko-KR" altLang="en-US" dirty="0"/>
              <a:t>경제연구원</a:t>
            </a:r>
            <a:endParaRPr lang="en-US" altLang="ko-KR" dirty="0"/>
          </a:p>
          <a:p>
            <a:r>
              <a:rPr lang="en-US" altLang="ko-KR" dirty="0"/>
              <a:t>Note:</a:t>
            </a:r>
            <a:r>
              <a:rPr lang="ko-KR" altLang="en-US" dirty="0"/>
              <a:t> </a:t>
            </a:r>
            <a:r>
              <a:rPr lang="en-US" altLang="ko-KR" dirty="0"/>
              <a:t>Direct Premium </a:t>
            </a:r>
            <a:r>
              <a:rPr lang="ko-KR" altLang="en-US" dirty="0"/>
              <a:t>기준</a:t>
            </a:r>
            <a:r>
              <a:rPr lang="en-US" altLang="ko-KR" dirty="0"/>
              <a:t>, </a:t>
            </a:r>
            <a:r>
              <a:rPr lang="ko-KR" altLang="en-US" dirty="0"/>
              <a:t>생명보험 옵션조항</a:t>
            </a:r>
            <a:r>
              <a:rPr lang="en-US" altLang="ko-KR" dirty="0"/>
              <a:t>(Rider)</a:t>
            </a:r>
            <a:r>
              <a:rPr lang="ko-KR" altLang="en-US" dirty="0"/>
              <a:t>은 일종의 선택적 추가 혜택이며</a:t>
            </a:r>
            <a:r>
              <a:rPr lang="en-US" altLang="ko-KR" dirty="0"/>
              <a:t>, </a:t>
            </a:r>
            <a:r>
              <a:rPr lang="ko-KR" altLang="en-US" dirty="0"/>
              <a:t>대부분 추가비용으로 선택 가능</a:t>
            </a:r>
            <a:endParaRPr lang="en-US" altLang="ko-KR" dirty="0"/>
          </a:p>
        </p:txBody>
      </p:sp>
      <p:sp>
        <p:nvSpPr>
          <p:cNvPr id="12" name="TextBox 11">
            <a:extLst>
              <a:ext uri="{FF2B5EF4-FFF2-40B4-BE49-F238E27FC236}">
                <a16:creationId xmlns:a16="http://schemas.microsoft.com/office/drawing/2014/main" id="{22FA3A20-ECA9-7B93-BA34-A28EFE949256}"/>
              </a:ext>
            </a:extLst>
          </p:cNvPr>
          <p:cNvSpPr txBox="1"/>
          <p:nvPr/>
        </p:nvSpPr>
        <p:spPr>
          <a:xfrm>
            <a:off x="478777" y="5196071"/>
            <a:ext cx="8949600" cy="1003261"/>
          </a:xfrm>
          <a:prstGeom prst="rect">
            <a:avLst/>
          </a:prstGeom>
          <a:solidFill>
            <a:srgbClr val="DEF7FF"/>
          </a:solidFill>
          <a:ln w="3175">
            <a:solidFill>
              <a:srgbClr val="99E3FB"/>
            </a:solidFill>
          </a:ln>
        </p:spPr>
        <p:txBody>
          <a:bodyPr wrap="square" lIns="108000" tIns="108000" rIns="108000" bIns="108000" anchor="t">
            <a:spAutoFit/>
          </a:bodyPr>
          <a:lstStyle>
            <a:defPPr>
              <a:defRPr lang="en-US"/>
            </a:defPPr>
            <a:lvl1pPr marL="108000" indent="-108000" defTabSz="457200">
              <a:lnSpc>
                <a:spcPct val="110000"/>
              </a:lnSpc>
              <a:spcAft>
                <a:spcPts val="300"/>
              </a:spcAft>
              <a:buClr>
                <a:schemeClr val="tx1">
                  <a:lumMod val="85000"/>
                  <a:lumOff val="15000"/>
                </a:schemeClr>
              </a:buClr>
              <a:buFont typeface="Arial" panose="020B0604020202020204" pitchFamily="34" charset="0"/>
              <a:buChar char="•"/>
              <a:defRPr sz="1000" b="1">
                <a:ln>
                  <a:solidFill>
                    <a:schemeClr val="accent5">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altLang="ko-KR" dirty="0"/>
              <a:t>2021</a:t>
            </a:r>
            <a:r>
              <a:rPr lang="ko-KR" altLang="en-US" dirty="0"/>
              <a:t>년 기준 생명보험 상품 중 일반</a:t>
            </a:r>
            <a:r>
              <a:rPr lang="en-US" altLang="ko-KR" dirty="0"/>
              <a:t>(Ordinary)</a:t>
            </a:r>
            <a:r>
              <a:rPr lang="ko-KR" altLang="en-US" dirty="0"/>
              <a:t> 생명보험이 </a:t>
            </a:r>
            <a:r>
              <a:rPr lang="en-US" altLang="ko-KR" dirty="0"/>
              <a:t>61.7%</a:t>
            </a:r>
            <a:r>
              <a:rPr lang="ko-KR" altLang="en-US" dirty="0"/>
              <a:t>로 생명보험 상품의 대부분의 비중을 차지</a:t>
            </a:r>
            <a:endParaRPr lang="en-US" altLang="ko-KR" dirty="0"/>
          </a:p>
          <a:p>
            <a:pPr marL="266700" indent="-174625">
              <a:buClr>
                <a:schemeClr val="tx1">
                  <a:lumMod val="75000"/>
                  <a:lumOff val="25000"/>
                </a:schemeClr>
              </a:buClr>
              <a:buFontTx/>
              <a:buChar char="-"/>
            </a:pPr>
            <a:r>
              <a:rPr lang="ko-KR" altLang="en-US" b="0" dirty="0">
                <a:solidFill>
                  <a:schemeClr val="tx1">
                    <a:lumMod val="75000"/>
                    <a:lumOff val="25000"/>
                  </a:schemeClr>
                </a:solidFill>
              </a:rPr>
              <a:t>그 뒤를 이어 건강보험</a:t>
            </a:r>
            <a:r>
              <a:rPr lang="en-US" altLang="ko-KR" b="0" dirty="0">
                <a:solidFill>
                  <a:schemeClr val="tx1">
                    <a:lumMod val="75000"/>
                    <a:lumOff val="25000"/>
                  </a:schemeClr>
                </a:solidFill>
              </a:rPr>
              <a:t>(</a:t>
            </a:r>
            <a:r>
              <a:rPr lang="ko-KR" altLang="en-US" b="0" dirty="0">
                <a:solidFill>
                  <a:schemeClr val="tx1">
                    <a:lumMod val="75000"/>
                    <a:lumOff val="25000"/>
                  </a:schemeClr>
                </a:solidFill>
              </a:rPr>
              <a:t>옵션조항</a:t>
            </a:r>
            <a:r>
              <a:rPr lang="en-US" altLang="ko-KR" b="0" dirty="0">
                <a:solidFill>
                  <a:schemeClr val="tx1">
                    <a:lumMod val="75000"/>
                    <a:lumOff val="25000"/>
                  </a:schemeClr>
                </a:solidFill>
              </a:rPr>
              <a:t>)(15.2%), </a:t>
            </a:r>
            <a:r>
              <a:rPr lang="ko-KR" altLang="en-US" b="0" dirty="0" err="1">
                <a:solidFill>
                  <a:schemeClr val="tx1">
                    <a:lumMod val="75000"/>
                    <a:lumOff val="25000"/>
                  </a:schemeClr>
                </a:solidFill>
              </a:rPr>
              <a:t>변액보험</a:t>
            </a:r>
            <a:r>
              <a:rPr lang="en-US" altLang="ko-KR" b="0" dirty="0">
                <a:solidFill>
                  <a:schemeClr val="tx1">
                    <a:lumMod val="75000"/>
                    <a:lumOff val="25000"/>
                  </a:schemeClr>
                </a:solidFill>
              </a:rPr>
              <a:t>(7.5%), </a:t>
            </a:r>
            <a:r>
              <a:rPr lang="ko-KR" altLang="en-US" b="0" dirty="0">
                <a:solidFill>
                  <a:schemeClr val="tx1">
                    <a:lumMod val="75000"/>
                    <a:lumOff val="25000"/>
                  </a:schemeClr>
                </a:solidFill>
              </a:rPr>
              <a:t>단체보험</a:t>
            </a:r>
            <a:r>
              <a:rPr lang="en-US" altLang="ko-KR" b="0" dirty="0">
                <a:solidFill>
                  <a:schemeClr val="tx1">
                    <a:lumMod val="75000"/>
                    <a:lumOff val="25000"/>
                  </a:schemeClr>
                </a:solidFill>
              </a:rPr>
              <a:t>(6.5%), </a:t>
            </a:r>
            <a:r>
              <a:rPr lang="ko-KR" altLang="en-US" b="0" dirty="0">
                <a:solidFill>
                  <a:schemeClr val="tx1">
                    <a:lumMod val="75000"/>
                    <a:lumOff val="25000"/>
                  </a:schemeClr>
                </a:solidFill>
              </a:rPr>
              <a:t>상해보험</a:t>
            </a:r>
            <a:r>
              <a:rPr lang="en-US" altLang="ko-KR" b="0" dirty="0">
                <a:solidFill>
                  <a:schemeClr val="tx1">
                    <a:lumMod val="75000"/>
                    <a:lumOff val="25000"/>
                  </a:schemeClr>
                </a:solidFill>
              </a:rPr>
              <a:t>(</a:t>
            </a:r>
            <a:r>
              <a:rPr lang="ko-KR" altLang="en-US" b="0" dirty="0">
                <a:solidFill>
                  <a:schemeClr val="tx1">
                    <a:lumMod val="75000"/>
                    <a:lumOff val="25000"/>
                  </a:schemeClr>
                </a:solidFill>
              </a:rPr>
              <a:t>옵션조항</a:t>
            </a:r>
            <a:r>
              <a:rPr lang="en-US" altLang="ko-KR" b="0" dirty="0">
                <a:solidFill>
                  <a:schemeClr val="tx1">
                    <a:lumMod val="75000"/>
                    <a:lumOff val="25000"/>
                  </a:schemeClr>
                </a:solidFill>
              </a:rPr>
              <a:t>)(3.3%)</a:t>
            </a:r>
            <a:r>
              <a:rPr lang="ko-KR" altLang="en-US" b="0" dirty="0">
                <a:solidFill>
                  <a:schemeClr val="tx1">
                    <a:lumMod val="75000"/>
                    <a:lumOff val="25000"/>
                  </a:schemeClr>
                </a:solidFill>
              </a:rPr>
              <a:t> 등의 순으로 높은 비중을 차지</a:t>
            </a:r>
            <a:endParaRPr lang="en-US" altLang="ko-KR" b="0" dirty="0">
              <a:solidFill>
                <a:schemeClr val="tx1">
                  <a:lumMod val="75000"/>
                  <a:lumOff val="25000"/>
                </a:schemeClr>
              </a:solidFill>
            </a:endParaRPr>
          </a:p>
          <a:p>
            <a:pPr>
              <a:spcBef>
                <a:spcPts val="300"/>
              </a:spcBef>
            </a:pPr>
            <a:r>
              <a:rPr lang="en-US" altLang="ko-KR" dirty="0"/>
              <a:t>2021</a:t>
            </a:r>
            <a:r>
              <a:rPr lang="ko-KR" altLang="en-US" dirty="0"/>
              <a:t>년 기준 일반보험 수입보험료는 </a:t>
            </a:r>
            <a:r>
              <a:rPr lang="en-US" altLang="ko-KR" dirty="0"/>
              <a:t>3,789</a:t>
            </a:r>
            <a:r>
              <a:rPr lang="ko-KR" altLang="en-US" dirty="0"/>
              <a:t>억 바트를 기록하며 전년도 </a:t>
            </a:r>
            <a:r>
              <a:rPr lang="en-US" altLang="ko-KR" dirty="0"/>
              <a:t>3,940</a:t>
            </a:r>
            <a:r>
              <a:rPr lang="ko-KR" altLang="en-US" dirty="0"/>
              <a:t>억 바트 대비 </a:t>
            </a:r>
            <a:r>
              <a:rPr lang="en-US" altLang="ko-KR" dirty="0"/>
              <a:t>3.8% </a:t>
            </a:r>
            <a:r>
              <a:rPr lang="ko-KR" altLang="en-US" dirty="0"/>
              <a:t>감소하였으며</a:t>
            </a:r>
            <a:r>
              <a:rPr lang="en-US" altLang="ko-KR" dirty="0"/>
              <a:t>, </a:t>
            </a:r>
            <a:r>
              <a:rPr lang="ko-KR" altLang="en-US" dirty="0"/>
              <a:t>건강보험</a:t>
            </a:r>
            <a:r>
              <a:rPr lang="en-US" altLang="ko-KR" dirty="0"/>
              <a:t>(</a:t>
            </a:r>
            <a:r>
              <a:rPr lang="ko-KR" altLang="en-US" dirty="0"/>
              <a:t>옵션조항</a:t>
            </a:r>
            <a:r>
              <a:rPr lang="en-US" altLang="ko-KR" dirty="0"/>
              <a:t>)</a:t>
            </a:r>
            <a:r>
              <a:rPr lang="ko-KR" altLang="en-US" dirty="0"/>
              <a:t>은 </a:t>
            </a:r>
            <a:r>
              <a:rPr lang="en-US" altLang="ko-KR" dirty="0"/>
              <a:t>932</a:t>
            </a:r>
            <a:r>
              <a:rPr lang="ko-KR" altLang="en-US" dirty="0"/>
              <a:t>억 바트</a:t>
            </a:r>
            <a:r>
              <a:rPr lang="en-US" altLang="ko-KR" dirty="0"/>
              <a:t>(</a:t>
            </a:r>
            <a:r>
              <a:rPr lang="ko-KR" altLang="en-US" dirty="0"/>
              <a:t>전년대비 </a:t>
            </a:r>
            <a:r>
              <a:rPr lang="en-US" altLang="ko-KR" dirty="0"/>
              <a:t>8.9%</a:t>
            </a:r>
            <a:r>
              <a:rPr lang="ko-KR" altLang="en-US" dirty="0"/>
              <a:t> 증가</a:t>
            </a:r>
            <a:r>
              <a:rPr lang="en-US" altLang="ko-KR" dirty="0"/>
              <a:t>), </a:t>
            </a:r>
            <a:r>
              <a:rPr lang="ko-KR" altLang="en-US" dirty="0" err="1"/>
              <a:t>변액보험은</a:t>
            </a:r>
            <a:r>
              <a:rPr lang="ko-KR" altLang="en-US" dirty="0"/>
              <a:t> </a:t>
            </a:r>
            <a:r>
              <a:rPr lang="en-US" altLang="ko-KR" dirty="0"/>
              <a:t>461</a:t>
            </a:r>
            <a:r>
              <a:rPr lang="ko-KR" altLang="en-US" dirty="0"/>
              <a:t>억 바트</a:t>
            </a:r>
            <a:r>
              <a:rPr lang="en-US" altLang="ko-KR" dirty="0"/>
              <a:t>(82.5% </a:t>
            </a:r>
            <a:r>
              <a:rPr lang="ko-KR" altLang="en-US" dirty="0"/>
              <a:t>증가</a:t>
            </a:r>
            <a:r>
              <a:rPr lang="en-US" altLang="ko-KR" dirty="0"/>
              <a:t>), </a:t>
            </a:r>
            <a:r>
              <a:rPr lang="ko-KR" altLang="en-US" dirty="0"/>
              <a:t>단체보험은 </a:t>
            </a:r>
            <a:r>
              <a:rPr lang="en-US" altLang="ko-KR" dirty="0"/>
              <a:t>401</a:t>
            </a:r>
            <a:r>
              <a:rPr lang="ko-KR" altLang="en-US" dirty="0"/>
              <a:t>억 바트</a:t>
            </a:r>
            <a:r>
              <a:rPr lang="en-US" altLang="ko-KR" dirty="0"/>
              <a:t>(1.5% </a:t>
            </a:r>
            <a:r>
              <a:rPr lang="ko-KR" altLang="en-US" dirty="0"/>
              <a:t>감소</a:t>
            </a:r>
            <a:r>
              <a:rPr lang="en-US" altLang="ko-KR" dirty="0"/>
              <a:t>), </a:t>
            </a:r>
            <a:r>
              <a:rPr lang="ko-KR" altLang="en-US" dirty="0"/>
              <a:t>상해보험</a:t>
            </a:r>
            <a:r>
              <a:rPr lang="en-US" altLang="ko-KR" dirty="0"/>
              <a:t>(</a:t>
            </a:r>
            <a:r>
              <a:rPr lang="ko-KR" altLang="en-US" dirty="0"/>
              <a:t>옵션조항</a:t>
            </a:r>
            <a:r>
              <a:rPr lang="en-US" altLang="ko-KR" dirty="0"/>
              <a:t>)</a:t>
            </a:r>
            <a:r>
              <a:rPr lang="ko-KR" altLang="en-US" dirty="0"/>
              <a:t>은 </a:t>
            </a:r>
            <a:r>
              <a:rPr lang="en-US" altLang="ko-KR" dirty="0"/>
              <a:t>201</a:t>
            </a:r>
            <a:r>
              <a:rPr lang="ko-KR" altLang="en-US" dirty="0"/>
              <a:t>억 바트</a:t>
            </a:r>
            <a:r>
              <a:rPr lang="en-US" altLang="ko-KR" dirty="0"/>
              <a:t>(20.5% </a:t>
            </a:r>
            <a:r>
              <a:rPr lang="ko-KR" altLang="en-US" dirty="0"/>
              <a:t>증가</a:t>
            </a:r>
            <a:r>
              <a:rPr lang="en-US" altLang="ko-KR" dirty="0"/>
              <a:t>)</a:t>
            </a:r>
            <a:r>
              <a:rPr lang="ko-KR" altLang="en-US" dirty="0"/>
              <a:t>를 기록</a:t>
            </a:r>
            <a:endParaRPr lang="en-US" altLang="ko-KR" b="0" dirty="0">
              <a:solidFill>
                <a:schemeClr val="tx1">
                  <a:lumMod val="75000"/>
                  <a:lumOff val="25000"/>
                </a:schemeClr>
              </a:solidFill>
            </a:endParaRPr>
          </a:p>
        </p:txBody>
      </p:sp>
      <p:grpSp>
        <p:nvGrpSpPr>
          <p:cNvPr id="44" name="그룹 43">
            <a:extLst>
              <a:ext uri="{FF2B5EF4-FFF2-40B4-BE49-F238E27FC236}">
                <a16:creationId xmlns:a16="http://schemas.microsoft.com/office/drawing/2014/main" id="{B361CCB1-8B04-52CC-822E-FCD1867B90DA}"/>
              </a:ext>
            </a:extLst>
          </p:cNvPr>
          <p:cNvGrpSpPr/>
          <p:nvPr/>
        </p:nvGrpSpPr>
        <p:grpSpPr>
          <a:xfrm>
            <a:off x="478777" y="1196975"/>
            <a:ext cx="4284613" cy="276837"/>
            <a:chOff x="5132387" y="2176483"/>
            <a:chExt cx="4284613" cy="276837"/>
          </a:xfrm>
        </p:grpSpPr>
        <p:sp>
          <p:nvSpPr>
            <p:cNvPr id="50" name="TextBox 49">
              <a:extLst>
                <a:ext uri="{FF2B5EF4-FFF2-40B4-BE49-F238E27FC236}">
                  <a16:creationId xmlns:a16="http://schemas.microsoft.com/office/drawing/2014/main" id="{383D2636-63BA-C383-17E2-220BFE055B41}"/>
                </a:ext>
              </a:extLst>
            </p:cNvPr>
            <p:cNvSpPr txBox="1"/>
            <p:nvPr/>
          </p:nvSpPr>
          <p:spPr>
            <a:xfrm>
              <a:off x="5132387" y="2210039"/>
              <a:ext cx="2526333" cy="200055"/>
            </a:xfrm>
            <a:prstGeom prst="rect">
              <a:avLst/>
            </a:prstGeom>
            <a:noFill/>
          </p:spPr>
          <p:txBody>
            <a:bodyPr wrap="none" lIns="0" tIns="0" rIns="0" bIns="0" rtlCol="0">
              <a:spAutoFit/>
            </a:bodyPr>
            <a:lstStyle/>
            <a:p>
              <a:pPr>
                <a:defRPr/>
              </a:pPr>
              <a:r>
                <a:rPr lang="ko-KR" altLang="en-US" sz="1300" dirty="0">
                  <a:ln>
                    <a:solidFill>
                      <a:prstClr val="white">
                        <a:lumMod val="75000"/>
                        <a:alpha val="0"/>
                      </a:prstClr>
                    </a:solidFill>
                  </a:ln>
                  <a:solidFill>
                    <a:srgbClr val="00338D"/>
                  </a:solidFill>
                  <a:latin typeface="KoPub돋움체 Bold" panose="00000800000000000000" pitchFamily="2" charset="-127"/>
                  <a:ea typeface="KoPub돋움체 Bold" panose="00000800000000000000" pitchFamily="2" charset="-127"/>
                  <a:cs typeface="Univers for KPMG"/>
                </a:rPr>
                <a:t>태국 생명보험 유형별 수입보험료 추이</a:t>
              </a:r>
              <a:endParaRPr kumimoji="0" lang="ko-KR" altLang="en-US" sz="1300" b="0" i="0" u="none" strike="noStrike" kern="1200" cap="none" spc="0" normalizeH="0" baseline="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endParaRPr>
            </a:p>
          </p:txBody>
        </p:sp>
        <p:cxnSp>
          <p:nvCxnSpPr>
            <p:cNvPr id="51" name="직선 연결선 50">
              <a:extLst>
                <a:ext uri="{FF2B5EF4-FFF2-40B4-BE49-F238E27FC236}">
                  <a16:creationId xmlns:a16="http://schemas.microsoft.com/office/drawing/2014/main" id="{A520267A-EE32-A967-9B86-3ECDA8AA9540}"/>
                </a:ext>
              </a:extLst>
            </p:cNvPr>
            <p:cNvCxnSpPr/>
            <p:nvPr/>
          </p:nvCxnSpPr>
          <p:spPr>
            <a:xfrm>
              <a:off x="5132387" y="2176483"/>
              <a:ext cx="4284613"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2" name="직선 연결선 51">
              <a:extLst>
                <a:ext uri="{FF2B5EF4-FFF2-40B4-BE49-F238E27FC236}">
                  <a16:creationId xmlns:a16="http://schemas.microsoft.com/office/drawing/2014/main" id="{AAF4F4BA-5D84-7DB8-F7A0-4C992FEF4B35}"/>
                </a:ext>
              </a:extLst>
            </p:cNvPr>
            <p:cNvCxnSpPr/>
            <p:nvPr/>
          </p:nvCxnSpPr>
          <p:spPr>
            <a:xfrm>
              <a:off x="5132387" y="2453320"/>
              <a:ext cx="4284613"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23" name="그룹 22">
            <a:extLst>
              <a:ext uri="{FF2B5EF4-FFF2-40B4-BE49-F238E27FC236}">
                <a16:creationId xmlns:a16="http://schemas.microsoft.com/office/drawing/2014/main" id="{BF2F24B9-4555-188E-9522-96158FD2C443}"/>
              </a:ext>
            </a:extLst>
          </p:cNvPr>
          <p:cNvGrpSpPr/>
          <p:nvPr/>
        </p:nvGrpSpPr>
        <p:grpSpPr>
          <a:xfrm>
            <a:off x="5129872" y="1196975"/>
            <a:ext cx="4294800" cy="3869944"/>
            <a:chOff x="486397" y="1196975"/>
            <a:chExt cx="4294800" cy="3869944"/>
          </a:xfrm>
        </p:grpSpPr>
        <p:grpSp>
          <p:nvGrpSpPr>
            <p:cNvPr id="25" name="그룹 24">
              <a:extLst>
                <a:ext uri="{FF2B5EF4-FFF2-40B4-BE49-F238E27FC236}">
                  <a16:creationId xmlns:a16="http://schemas.microsoft.com/office/drawing/2014/main" id="{0B09D464-7416-4009-EA0F-884ED0C34780}"/>
                </a:ext>
              </a:extLst>
            </p:cNvPr>
            <p:cNvGrpSpPr/>
            <p:nvPr/>
          </p:nvGrpSpPr>
          <p:grpSpPr>
            <a:xfrm>
              <a:off x="488999" y="1196975"/>
              <a:ext cx="4284614" cy="276837"/>
              <a:chOff x="488999" y="2176483"/>
              <a:chExt cx="4284614" cy="276837"/>
            </a:xfrm>
          </p:grpSpPr>
          <p:sp>
            <p:nvSpPr>
              <p:cNvPr id="29" name="TextBox 28">
                <a:extLst>
                  <a:ext uri="{FF2B5EF4-FFF2-40B4-BE49-F238E27FC236}">
                    <a16:creationId xmlns:a16="http://schemas.microsoft.com/office/drawing/2014/main" id="{31A72D05-ED19-928E-4C65-9FA3B3702221}"/>
                  </a:ext>
                </a:extLst>
              </p:cNvPr>
              <p:cNvSpPr txBox="1"/>
              <p:nvPr/>
            </p:nvSpPr>
            <p:spPr>
              <a:xfrm>
                <a:off x="488999" y="2210039"/>
                <a:ext cx="2380460" cy="200055"/>
              </a:xfrm>
              <a:prstGeom prst="rect">
                <a:avLst/>
              </a:prstGeom>
              <a:noFill/>
            </p:spPr>
            <p:txBody>
              <a:bodyPr wrap="none" lIns="0" tIns="0" rIns="0" bIns="0" rtlCol="0">
                <a:spAutoFit/>
              </a:bodyPr>
              <a:lstStyle/>
              <a:p>
                <a:pPr>
                  <a:defRPr/>
                </a:pPr>
                <a:r>
                  <a:rPr lang="ko-KR" altLang="en-US" sz="1300" dirty="0">
                    <a:ln>
                      <a:solidFill>
                        <a:prstClr val="white">
                          <a:lumMod val="75000"/>
                          <a:alpha val="0"/>
                        </a:prstClr>
                      </a:solidFill>
                    </a:ln>
                    <a:solidFill>
                      <a:srgbClr val="00338D"/>
                    </a:solidFill>
                    <a:latin typeface="KoPub돋움체 Bold" panose="00000800000000000000" pitchFamily="2" charset="-127"/>
                    <a:ea typeface="KoPub돋움체 Bold" panose="00000800000000000000" pitchFamily="2" charset="-127"/>
                    <a:cs typeface="Univers for KPMG"/>
                  </a:rPr>
                  <a:t>태국 생명보험 상품 포트폴리오 비중</a:t>
                </a:r>
                <a:endParaRPr kumimoji="0" lang="ko-KR" altLang="en-US" sz="1300" b="0" i="0" u="none" strike="noStrike" kern="1200" cap="none" spc="0" normalizeH="0" baseline="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endParaRPr>
              </a:p>
            </p:txBody>
          </p:sp>
          <p:cxnSp>
            <p:nvCxnSpPr>
              <p:cNvPr id="30" name="직선 연결선 29">
                <a:extLst>
                  <a:ext uri="{FF2B5EF4-FFF2-40B4-BE49-F238E27FC236}">
                    <a16:creationId xmlns:a16="http://schemas.microsoft.com/office/drawing/2014/main" id="{5B95E42A-AD35-4C63-F99A-0D3A73341D4C}"/>
                  </a:ext>
                </a:extLst>
              </p:cNvPr>
              <p:cNvCxnSpPr/>
              <p:nvPr/>
            </p:nvCxnSpPr>
            <p:spPr>
              <a:xfrm>
                <a:off x="489000" y="2176483"/>
                <a:ext cx="4284613"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직선 연결선 30">
                <a:extLst>
                  <a:ext uri="{FF2B5EF4-FFF2-40B4-BE49-F238E27FC236}">
                    <a16:creationId xmlns:a16="http://schemas.microsoft.com/office/drawing/2014/main" id="{E0CB59E4-1684-ACC4-F434-2C3608BD4CAB}"/>
                  </a:ext>
                </a:extLst>
              </p:cNvPr>
              <p:cNvCxnSpPr/>
              <p:nvPr/>
            </p:nvCxnSpPr>
            <p:spPr>
              <a:xfrm>
                <a:off x="489000" y="2453320"/>
                <a:ext cx="4284613"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27" name="object 38">
              <a:extLst>
                <a:ext uri="{FF2B5EF4-FFF2-40B4-BE49-F238E27FC236}">
                  <a16:creationId xmlns:a16="http://schemas.microsoft.com/office/drawing/2014/main" id="{3DC7895A-922A-13AE-5DAF-E4C728A88BE4}"/>
                </a:ext>
              </a:extLst>
            </p:cNvPr>
            <p:cNvSpPr txBox="1"/>
            <p:nvPr/>
          </p:nvSpPr>
          <p:spPr>
            <a:xfrm>
              <a:off x="489000" y="1604642"/>
              <a:ext cx="936000" cy="123239"/>
            </a:xfrm>
            <a:prstGeom prst="rect">
              <a:avLst/>
            </a:prstGeom>
          </p:spPr>
          <p:txBody>
            <a:bodyPr vert="horz" wrap="square" lIns="0" tIns="12065" rIns="0" bIns="0" rtlCol="0">
              <a:spAutoFit/>
            </a:bodyPr>
            <a:lstStyle>
              <a:defPPr>
                <a:defRPr lang="en-US"/>
              </a:defPPr>
              <a:lvl1pPr marL="12700" marR="5080" lvl="0" indent="0" algn="r" defTabSz="914400" fontAlgn="auto">
                <a:lnSpc>
                  <a:spcPct val="90000"/>
                </a:lnSpc>
                <a:spcBef>
                  <a:spcPts val="95"/>
                </a:spcBef>
                <a:spcAft>
                  <a:spcPts val="0"/>
                </a:spcAft>
                <a:buClrTx/>
                <a:buSzTx/>
                <a:buFontTx/>
                <a:buNone/>
                <a:tabLst/>
                <a:defRPr kumimoji="0" sz="1050" b="0" i="0" u="none" strike="noStrike" cap="none" spc="0" normalizeH="0" baseline="0">
                  <a:ln>
                    <a:noFill/>
                  </a:ln>
                  <a:gradFill>
                    <a:gsLst>
                      <a:gs pos="0">
                        <a:schemeClr val="bg1">
                          <a:lumMod val="65000"/>
                        </a:schemeClr>
                      </a:gs>
                      <a:gs pos="100000">
                        <a:schemeClr val="bg1">
                          <a:lumMod val="65000"/>
                        </a:schemeClr>
                      </a:gs>
                    </a:gsLst>
                    <a:lin ang="5400000" scaled="1"/>
                  </a:gradFill>
                  <a:effectLst/>
                  <a:uLnTx/>
                  <a:uFillTx/>
                  <a:latin typeface="KoPub돋움체 Bold" panose="00000800000000000000" pitchFamily="2" charset="-127"/>
                  <a:ea typeface="KoPub돋움체 Bold" panose="00000800000000000000" pitchFamily="2" charset="-127"/>
                  <a:cs typeface="Calibri"/>
                </a:defRPr>
              </a:lvl1pPr>
            </a:lstStyle>
            <a:p>
              <a:pPr algn="l"/>
              <a:r>
                <a:rPr lang="en-US" altLang="ko-KR" sz="800" spc="-50" dirty="0">
                  <a:ln>
                    <a:solidFill>
                      <a:srgbClr val="FD349C">
                        <a:alpha val="0"/>
                      </a:srgbClr>
                    </a:solidFill>
                  </a:ln>
                  <a:solidFill>
                    <a:schemeClr val="tx1">
                      <a:lumMod val="50000"/>
                      <a:lumOff val="50000"/>
                    </a:schemeClr>
                  </a:solidFill>
                  <a:latin typeface="KoPub돋움체 Medium" panose="02020603020101020101" pitchFamily="18" charset="-127"/>
                  <a:ea typeface="KoPub돋움체 Medium" panose="02020603020101020101" pitchFamily="18" charset="-127"/>
                  <a:cs typeface="+mn-cs"/>
                </a:rPr>
                <a:t>(</a:t>
              </a:r>
              <a:r>
                <a:rPr lang="ko-KR" altLang="en-US" sz="800" spc="-50" dirty="0">
                  <a:ln>
                    <a:solidFill>
                      <a:srgbClr val="FD349C">
                        <a:alpha val="0"/>
                      </a:srgbClr>
                    </a:solidFill>
                  </a:ln>
                  <a:solidFill>
                    <a:schemeClr val="tx1">
                      <a:lumMod val="50000"/>
                      <a:lumOff val="50000"/>
                    </a:schemeClr>
                  </a:solidFill>
                  <a:latin typeface="KoPub돋움체 Medium" panose="02020603020101020101" pitchFamily="18" charset="-127"/>
                  <a:ea typeface="KoPub돋움체 Medium" panose="02020603020101020101" pitchFamily="18" charset="-127"/>
                  <a:cs typeface="+mn-cs"/>
                </a:rPr>
                <a:t>백만 바트</a:t>
              </a:r>
              <a:r>
                <a:rPr lang="en-US" altLang="ko-KR" sz="800" spc="-50" dirty="0">
                  <a:ln>
                    <a:solidFill>
                      <a:srgbClr val="FD349C">
                        <a:alpha val="0"/>
                      </a:srgbClr>
                    </a:solidFill>
                  </a:ln>
                  <a:solidFill>
                    <a:schemeClr val="tx1">
                      <a:lumMod val="50000"/>
                      <a:lumOff val="50000"/>
                    </a:schemeClr>
                  </a:solidFill>
                  <a:latin typeface="KoPub돋움체 Medium" panose="02020603020101020101" pitchFamily="18" charset="-127"/>
                  <a:ea typeface="KoPub돋움체 Medium" panose="02020603020101020101" pitchFamily="18" charset="-127"/>
                  <a:cs typeface="+mn-cs"/>
                </a:rPr>
                <a:t>, %)</a:t>
              </a:r>
              <a:endParaRPr sz="800" spc="-50" dirty="0">
                <a:ln>
                  <a:solidFill>
                    <a:srgbClr val="FD349C">
                      <a:alpha val="0"/>
                    </a:srgbClr>
                  </a:solidFill>
                </a:ln>
                <a:solidFill>
                  <a:schemeClr val="tx1">
                    <a:lumMod val="50000"/>
                    <a:lumOff val="50000"/>
                  </a:schemeClr>
                </a:solidFill>
                <a:latin typeface="KoPub돋움체 Medium" panose="02020603020101020101" pitchFamily="18" charset="-127"/>
                <a:ea typeface="KoPub돋움체 Medium" panose="02020603020101020101" pitchFamily="18" charset="-127"/>
                <a:cs typeface="+mn-cs"/>
              </a:endParaRPr>
            </a:p>
          </p:txBody>
        </p:sp>
        <p:sp>
          <p:nvSpPr>
            <p:cNvPr id="28" name="TextBox 27">
              <a:extLst>
                <a:ext uri="{FF2B5EF4-FFF2-40B4-BE49-F238E27FC236}">
                  <a16:creationId xmlns:a16="http://schemas.microsoft.com/office/drawing/2014/main" id="{1A5CA414-6A92-57CA-6768-5FA245F1F794}"/>
                </a:ext>
              </a:extLst>
            </p:cNvPr>
            <p:cNvSpPr txBox="1"/>
            <p:nvPr/>
          </p:nvSpPr>
          <p:spPr>
            <a:xfrm>
              <a:off x="486397" y="4747995"/>
              <a:ext cx="4294800" cy="318924"/>
            </a:xfrm>
            <a:prstGeom prst="rect">
              <a:avLst/>
            </a:prstGeom>
            <a:noFill/>
            <a:ln>
              <a:noFill/>
            </a:ln>
          </p:spPr>
          <p:txBody>
            <a:bodyPr wrap="square" lIns="0" tIns="72000" rIns="0" bIns="0" rtlCol="0" anchor="t">
              <a:spAutoFit/>
            </a:bodyPr>
            <a:lstStyle>
              <a:defPPr>
                <a:defRPr lang="en-US"/>
              </a:defPPr>
              <a:lvl1pPr lvl="0">
                <a:defRPr sz="800">
                  <a:ln>
                    <a:solidFill>
                      <a:prstClr val="white">
                        <a:lumMod val="75000"/>
                        <a:alpha val="0"/>
                      </a:prstClr>
                    </a:solidFill>
                  </a:ln>
                  <a:solidFill>
                    <a:prstClr val="white">
                      <a:lumMod val="50000"/>
                    </a:prstClr>
                  </a:solidFill>
                  <a:latin typeface="KoPub돋움체 Medium" panose="00000600000000000000" pitchFamily="2" charset="-127"/>
                  <a:ea typeface="KoPub돋움체 Medium" panose="00000600000000000000" pitchFamily="2" charset="-127"/>
                </a:defRPr>
              </a:lvl1pPr>
            </a:lstStyle>
            <a:p>
              <a:r>
                <a:rPr lang="en-US" altLang="ko-KR" dirty="0"/>
                <a:t>Source: Office of Insurance Commission(Thailand), </a:t>
              </a:r>
              <a:r>
                <a:rPr lang="ko-KR" altLang="en-US" dirty="0" err="1"/>
                <a:t>삼정</a:t>
              </a:r>
              <a:r>
                <a:rPr lang="en-US" altLang="ko-KR" dirty="0"/>
                <a:t>KPMG </a:t>
              </a:r>
              <a:r>
                <a:rPr lang="ko-KR" altLang="en-US" dirty="0"/>
                <a:t>경제연구원 재구성</a:t>
              </a:r>
              <a:endParaRPr lang="en-US" altLang="ko-KR" dirty="0"/>
            </a:p>
            <a:p>
              <a:r>
                <a:rPr lang="en-US" altLang="ko-KR" dirty="0"/>
                <a:t>Note: 2021</a:t>
              </a:r>
              <a:r>
                <a:rPr lang="ko-KR" altLang="en-US" dirty="0"/>
                <a:t>년 수입보험료 기준</a:t>
              </a:r>
              <a:endParaRPr lang="en-US" altLang="ko-KR" dirty="0"/>
            </a:p>
          </p:txBody>
        </p:sp>
      </p:grpSp>
      <p:graphicFrame>
        <p:nvGraphicFramePr>
          <p:cNvPr id="32" name="차트 31">
            <a:extLst>
              <a:ext uri="{FF2B5EF4-FFF2-40B4-BE49-F238E27FC236}">
                <a16:creationId xmlns:a16="http://schemas.microsoft.com/office/drawing/2014/main" id="{04C5C307-56DA-F900-12E0-DBF58E28D112}"/>
              </a:ext>
            </a:extLst>
          </p:cNvPr>
          <p:cNvGraphicFramePr/>
          <p:nvPr>
            <p:extLst>
              <p:ext uri="{D42A27DB-BD31-4B8C-83A1-F6EECF244321}">
                <p14:modId xmlns:p14="http://schemas.microsoft.com/office/powerpoint/2010/main" val="384053469"/>
              </p:ext>
            </p:extLst>
          </p:nvPr>
        </p:nvGraphicFramePr>
        <p:xfrm>
          <a:off x="478777" y="1697545"/>
          <a:ext cx="4572000" cy="305893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33" name="ChartObject">
            <a:extLst>
              <a:ext uri="{FF2B5EF4-FFF2-40B4-BE49-F238E27FC236}">
                <a16:creationId xmlns:a16="http://schemas.microsoft.com/office/drawing/2014/main" id="{25C5F34A-314A-B817-F5C6-BA91BDD8F879}"/>
              </a:ext>
            </a:extLst>
          </p:cNvPr>
          <p:cNvGraphicFramePr>
            <a:graphicFrameLocks/>
          </p:cNvGraphicFramePr>
          <p:nvPr>
            <p:extLst>
              <p:ext uri="{D42A27DB-BD31-4B8C-83A1-F6EECF244321}">
                <p14:modId xmlns:p14="http://schemas.microsoft.com/office/powerpoint/2010/main" val="2511477548"/>
              </p:ext>
            </p:extLst>
          </p:nvPr>
        </p:nvGraphicFramePr>
        <p:xfrm>
          <a:off x="5069564" y="1696476"/>
          <a:ext cx="4320000" cy="3060000"/>
        </p:xfrm>
        <a:graphic>
          <a:graphicData uri="http://schemas.openxmlformats.org/drawingml/2006/chart">
            <c:chart xmlns:c="http://schemas.openxmlformats.org/drawingml/2006/chart" xmlns:r="http://schemas.openxmlformats.org/officeDocument/2006/relationships" r:id="rId7"/>
          </a:graphicData>
        </a:graphic>
      </p:graphicFrame>
      <p:sp>
        <p:nvSpPr>
          <p:cNvPr id="34" name="object 38">
            <a:extLst>
              <a:ext uri="{FF2B5EF4-FFF2-40B4-BE49-F238E27FC236}">
                <a16:creationId xmlns:a16="http://schemas.microsoft.com/office/drawing/2014/main" id="{18E8EF1D-4BDA-5A29-B189-993EC9930A31}"/>
              </a:ext>
            </a:extLst>
          </p:cNvPr>
          <p:cNvSpPr txBox="1"/>
          <p:nvPr/>
        </p:nvSpPr>
        <p:spPr>
          <a:xfrm>
            <a:off x="478777" y="1604642"/>
            <a:ext cx="648000" cy="123239"/>
          </a:xfrm>
          <a:prstGeom prst="rect">
            <a:avLst/>
          </a:prstGeom>
        </p:spPr>
        <p:txBody>
          <a:bodyPr vert="horz" wrap="square" lIns="0" tIns="12065" rIns="0" bIns="0" rtlCol="0">
            <a:spAutoFit/>
          </a:bodyPr>
          <a:lstStyle>
            <a:defPPr>
              <a:defRPr lang="en-US"/>
            </a:defPPr>
            <a:lvl1pPr marL="12700" marR="5080" lvl="0" indent="0" algn="r" defTabSz="914400" fontAlgn="auto">
              <a:lnSpc>
                <a:spcPct val="90000"/>
              </a:lnSpc>
              <a:spcBef>
                <a:spcPts val="95"/>
              </a:spcBef>
              <a:spcAft>
                <a:spcPts val="0"/>
              </a:spcAft>
              <a:buClrTx/>
              <a:buSzTx/>
              <a:buFontTx/>
              <a:buNone/>
              <a:tabLst/>
              <a:defRPr kumimoji="0" sz="1050" b="0" i="0" u="none" strike="noStrike" cap="none" spc="0" normalizeH="0" baseline="0">
                <a:ln>
                  <a:noFill/>
                </a:ln>
                <a:gradFill>
                  <a:gsLst>
                    <a:gs pos="0">
                      <a:schemeClr val="bg1">
                        <a:lumMod val="65000"/>
                      </a:schemeClr>
                    </a:gs>
                    <a:gs pos="100000">
                      <a:schemeClr val="bg1">
                        <a:lumMod val="65000"/>
                      </a:schemeClr>
                    </a:gs>
                  </a:gsLst>
                  <a:lin ang="5400000" scaled="1"/>
                </a:gradFill>
                <a:effectLst/>
                <a:uLnTx/>
                <a:uFillTx/>
                <a:latin typeface="KoPub돋움체 Bold" panose="00000800000000000000" pitchFamily="2" charset="-127"/>
                <a:ea typeface="KoPub돋움체 Bold" panose="00000800000000000000" pitchFamily="2" charset="-127"/>
                <a:cs typeface="Calibri"/>
              </a:defRPr>
            </a:lvl1pPr>
          </a:lstStyle>
          <a:p>
            <a:pPr algn="l"/>
            <a:r>
              <a:rPr lang="en-US" sz="800" spc="-50" dirty="0">
                <a:ln>
                  <a:solidFill>
                    <a:srgbClr val="FD349C">
                      <a:alpha val="0"/>
                    </a:srgbClr>
                  </a:solidFill>
                </a:ln>
                <a:solidFill>
                  <a:schemeClr val="tx1">
                    <a:lumMod val="50000"/>
                    <a:lumOff val="50000"/>
                  </a:schemeClr>
                </a:solidFill>
                <a:latin typeface="KoPub돋움체 Medium" panose="02020603020101020101" pitchFamily="18" charset="-127"/>
                <a:ea typeface="KoPub돋움체 Medium" panose="02020603020101020101" pitchFamily="18" charset="-127"/>
                <a:cs typeface="+mn-cs"/>
              </a:rPr>
              <a:t>(</a:t>
            </a:r>
            <a:r>
              <a:rPr lang="ko-KR" altLang="en-US" sz="800" spc="-50" dirty="0">
                <a:ln>
                  <a:solidFill>
                    <a:srgbClr val="FD349C">
                      <a:alpha val="0"/>
                    </a:srgbClr>
                  </a:solidFill>
                </a:ln>
                <a:solidFill>
                  <a:schemeClr val="tx1">
                    <a:lumMod val="50000"/>
                    <a:lumOff val="50000"/>
                  </a:schemeClr>
                </a:solidFill>
                <a:latin typeface="KoPub돋움체 Medium" panose="02020603020101020101" pitchFamily="18" charset="-127"/>
                <a:ea typeface="KoPub돋움체 Medium" panose="02020603020101020101" pitchFamily="18" charset="-127"/>
                <a:cs typeface="+mn-cs"/>
              </a:rPr>
              <a:t>십억 바트</a:t>
            </a:r>
            <a:r>
              <a:rPr lang="en-US" altLang="ko-KR" sz="800" spc="-50" dirty="0">
                <a:ln>
                  <a:solidFill>
                    <a:srgbClr val="FD349C">
                      <a:alpha val="0"/>
                    </a:srgbClr>
                  </a:solidFill>
                </a:ln>
                <a:solidFill>
                  <a:schemeClr val="tx1">
                    <a:lumMod val="50000"/>
                    <a:lumOff val="50000"/>
                  </a:schemeClr>
                </a:solidFill>
                <a:latin typeface="KoPub돋움체 Medium" panose="02020603020101020101" pitchFamily="18" charset="-127"/>
                <a:ea typeface="KoPub돋움체 Medium" panose="02020603020101020101" pitchFamily="18" charset="-127"/>
                <a:cs typeface="+mn-cs"/>
              </a:rPr>
              <a:t>)</a:t>
            </a:r>
            <a:endParaRPr sz="800" spc="-50" dirty="0">
              <a:ln>
                <a:solidFill>
                  <a:srgbClr val="FD349C">
                    <a:alpha val="0"/>
                  </a:srgbClr>
                </a:solidFill>
              </a:ln>
              <a:solidFill>
                <a:schemeClr val="tx1">
                  <a:lumMod val="50000"/>
                  <a:lumOff val="50000"/>
                </a:schemeClr>
              </a:solidFill>
              <a:latin typeface="KoPub돋움체 Medium" panose="02020603020101020101" pitchFamily="18" charset="-127"/>
              <a:ea typeface="KoPub돋움체 Medium" panose="02020603020101020101" pitchFamily="18" charset="-127"/>
              <a:cs typeface="+mn-cs"/>
            </a:endParaRPr>
          </a:p>
        </p:txBody>
      </p:sp>
    </p:spTree>
    <p:extLst>
      <p:ext uri="{BB962C8B-B14F-4D97-AF65-F5344CB8AC3E}">
        <p14:creationId xmlns:p14="http://schemas.microsoft.com/office/powerpoint/2010/main" val="330172670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ChartObject">
            <a:extLst>
              <a:ext uri="{FF2B5EF4-FFF2-40B4-BE49-F238E27FC236}">
                <a16:creationId xmlns:a16="http://schemas.microsoft.com/office/drawing/2014/main" id="{331EE8A8-68B2-38F2-F555-C19818B6FCCF}"/>
              </a:ext>
            </a:extLst>
          </p:cNvPr>
          <p:cNvGraphicFramePr/>
          <p:nvPr>
            <p:extLst>
              <p:ext uri="{D42A27DB-BD31-4B8C-83A1-F6EECF244321}">
                <p14:modId xmlns:p14="http://schemas.microsoft.com/office/powerpoint/2010/main" val="157605026"/>
              </p:ext>
            </p:extLst>
          </p:nvPr>
        </p:nvGraphicFramePr>
        <p:xfrm>
          <a:off x="5256212" y="1591701"/>
          <a:ext cx="4320000" cy="3240000"/>
        </p:xfrm>
        <a:graphic>
          <a:graphicData uri="http://schemas.openxmlformats.org/drawingml/2006/chart">
            <c:chart xmlns:c="http://schemas.openxmlformats.org/drawingml/2006/chart" xmlns:r="http://schemas.openxmlformats.org/officeDocument/2006/relationships" r:id="rId3"/>
          </a:graphicData>
        </a:graphic>
      </p:graphicFrame>
      <p:grpSp>
        <p:nvGrpSpPr>
          <p:cNvPr id="14" name="그룹 13">
            <a:extLst>
              <a:ext uri="{FF2B5EF4-FFF2-40B4-BE49-F238E27FC236}">
                <a16:creationId xmlns:a16="http://schemas.microsoft.com/office/drawing/2014/main" id="{FC78972F-A1DE-D074-2FC0-098BFC812960}"/>
              </a:ext>
            </a:extLst>
          </p:cNvPr>
          <p:cNvGrpSpPr/>
          <p:nvPr/>
        </p:nvGrpSpPr>
        <p:grpSpPr>
          <a:xfrm>
            <a:off x="7673508" y="136198"/>
            <a:ext cx="1948269" cy="1442164"/>
            <a:chOff x="7673508" y="136198"/>
            <a:chExt cx="1948269" cy="1442164"/>
          </a:xfrm>
        </p:grpSpPr>
        <p:pic>
          <p:nvPicPr>
            <p:cNvPr id="18" name="그림 17">
              <a:extLst>
                <a:ext uri="{FF2B5EF4-FFF2-40B4-BE49-F238E27FC236}">
                  <a16:creationId xmlns:a16="http://schemas.microsoft.com/office/drawing/2014/main" id="{AA2B588B-B9AC-4AC9-305C-11DB2E6EEF85}"/>
                </a:ext>
              </a:extLst>
            </p:cNvPr>
            <p:cNvPicPr>
              <a:picLocks noChangeAspect="1"/>
            </p:cNvPicPr>
            <p:nvPr/>
          </p:nvPicPr>
          <p:blipFill>
            <a:blip r:embed="rId4"/>
            <a:srcRect/>
            <a:stretch/>
          </p:blipFill>
          <p:spPr>
            <a:xfrm>
              <a:off x="7673508" y="588408"/>
              <a:ext cx="414358" cy="414358"/>
            </a:xfrm>
            <a:prstGeom prst="rect">
              <a:avLst/>
            </a:prstGeom>
          </p:spPr>
        </p:pic>
        <p:sp>
          <p:nvSpPr>
            <p:cNvPr id="25" name="제목 3">
              <a:extLst>
                <a:ext uri="{FF2B5EF4-FFF2-40B4-BE49-F238E27FC236}">
                  <a16:creationId xmlns:a16="http://schemas.microsoft.com/office/drawing/2014/main" id="{7A4F2276-2BEE-C67E-2C34-631DAD6D1740}"/>
                </a:ext>
              </a:extLst>
            </p:cNvPr>
            <p:cNvSpPr txBox="1">
              <a:spLocks/>
            </p:cNvSpPr>
            <p:nvPr/>
          </p:nvSpPr>
          <p:spPr>
            <a:xfrm>
              <a:off x="8143995" y="606616"/>
              <a:ext cx="1477782" cy="334294"/>
            </a:xfrm>
            <a:prstGeom prst="rect">
              <a:avLst/>
            </a:prstGeom>
          </p:spPr>
          <p:txBody>
            <a:bodyPr wrap="none" lIns="0" tIns="0" rIns="0" bIns="0" anchor="b" anchorCtr="0">
              <a:noAutofit/>
            </a:bodyPr>
            <a:lstStyle>
              <a:defPPr>
                <a:defRPr lang="en-US"/>
              </a:defPPr>
              <a:lvl1pPr marR="0" lvl="0" indent="539750" fontAlgn="auto">
                <a:lnSpc>
                  <a:spcPct val="100000"/>
                </a:lnSpc>
                <a:spcBef>
                  <a:spcPts val="0"/>
                </a:spcBef>
                <a:spcAft>
                  <a:spcPts val="0"/>
                </a:spcAft>
                <a:buClrTx/>
                <a:buSzTx/>
                <a:buFontTx/>
                <a:buNone/>
                <a:tabLst/>
                <a:defRPr sz="2400" b="0" i="0">
                  <a:ln>
                    <a:solidFill>
                      <a:prstClr val="white">
                        <a:lumMod val="75000"/>
                        <a:alpha val="0"/>
                      </a:prstClr>
                    </a:solidFill>
                  </a:ln>
                  <a:solidFill>
                    <a:schemeClr val="bg1"/>
                  </a:solidFill>
                  <a:latin typeface="KoPub돋움체 Bold" panose="00000800000000000000" pitchFamily="2" charset="-127"/>
                  <a:ea typeface="KoPub돋움체 Bold" panose="00000800000000000000" pitchFamily="2" charset="-127"/>
                  <a:cs typeface="KoPub돋움체 Medium" panose="02020603020101020101" pitchFamily="18" charset="-127"/>
                </a:defRPr>
              </a:lvl1pPr>
            </a:lstStyle>
            <a:p>
              <a:pPr marR="0" lvl="0" indent="0" defTabSz="914400" rtl="0" eaLnBrk="1" fontAlgn="auto" latinLnBrk="0" hangingPunct="1">
                <a:lnSpc>
                  <a:spcPct val="100000"/>
                </a:lnSpc>
                <a:spcBef>
                  <a:spcPts val="0"/>
                </a:spcBef>
                <a:spcAft>
                  <a:spcPts val="0"/>
                </a:spcAft>
                <a:buClrTx/>
                <a:buSzTx/>
                <a:buFontTx/>
                <a:buNone/>
                <a:tabLst/>
                <a:defRPr/>
              </a:pPr>
              <a:r>
                <a:rPr lang="ko-KR" altLang="en-US" sz="2000" dirty="0">
                  <a:ln>
                    <a:solidFill>
                      <a:prstClr val="white">
                        <a:lumMod val="75000"/>
                        <a:alpha val="0"/>
                      </a:prstClr>
                    </a:solidFill>
                  </a:ln>
                  <a:solidFill>
                    <a:schemeClr val="tx1">
                      <a:lumMod val="75000"/>
                      <a:lumOff val="25000"/>
                    </a:schemeClr>
                  </a:solidFill>
                </a:rPr>
                <a:t>태국</a:t>
              </a:r>
              <a:endParaRPr lang="en-US" altLang="ko-KR" sz="2000" dirty="0">
                <a:ln>
                  <a:solidFill>
                    <a:prstClr val="white">
                      <a:lumMod val="75000"/>
                      <a:alpha val="0"/>
                    </a:prstClr>
                  </a:solidFill>
                </a:ln>
                <a:solidFill>
                  <a:schemeClr val="tx1">
                    <a:lumMod val="75000"/>
                    <a:lumOff val="25000"/>
                  </a:schemeClr>
                </a:solidFill>
              </a:endParaRPr>
            </a:p>
          </p:txBody>
        </p:sp>
        <p:pic>
          <p:nvPicPr>
            <p:cNvPr id="26" name="그림 25" descr="텍스트, 흑백, 지도, 실루엣이(가) 표시된 사진&#10;&#10;자동 생성된 설명">
              <a:extLst>
                <a:ext uri="{FF2B5EF4-FFF2-40B4-BE49-F238E27FC236}">
                  <a16:creationId xmlns:a16="http://schemas.microsoft.com/office/drawing/2014/main" id="{3C03D85D-4261-5ECD-3143-F1E25FA25A7B}"/>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contrast="-40000"/>
                      </a14:imgEffect>
                    </a14:imgLayer>
                  </a14:imgProps>
                </a:ext>
              </a:extLst>
            </a:blip>
            <a:stretch>
              <a:fillRect/>
            </a:stretch>
          </p:blipFill>
          <p:spPr>
            <a:xfrm>
              <a:off x="8589684" y="136198"/>
              <a:ext cx="827366" cy="1442164"/>
            </a:xfrm>
            <a:prstGeom prst="rect">
              <a:avLst/>
            </a:prstGeom>
          </p:spPr>
        </p:pic>
      </p:grpSp>
      <p:sp>
        <p:nvSpPr>
          <p:cNvPr id="2" name="텍스트 개체 틀 1">
            <a:extLst>
              <a:ext uri="{FF2B5EF4-FFF2-40B4-BE49-F238E27FC236}">
                <a16:creationId xmlns:a16="http://schemas.microsoft.com/office/drawing/2014/main" id="{11D01EDC-383F-7EC9-5195-CCBAAD0A81F2}"/>
              </a:ext>
            </a:extLst>
          </p:cNvPr>
          <p:cNvSpPr>
            <a:spLocks noGrp="1"/>
          </p:cNvSpPr>
          <p:nvPr>
            <p:ph type="body" sz="quarter" idx="10"/>
          </p:nvPr>
        </p:nvSpPr>
        <p:spPr/>
        <p:txBody>
          <a:bodyPr/>
          <a:lstStyle/>
          <a:p>
            <a:r>
              <a:rPr lang="en-US" altLang="ko-KR" dirty="0"/>
              <a:t>II. </a:t>
            </a:r>
            <a:r>
              <a:rPr lang="ko-KR" altLang="en-US" dirty="0"/>
              <a:t>신흥 아시아 태평양 국가별 보험시장 및 규제 현황 </a:t>
            </a:r>
          </a:p>
        </p:txBody>
      </p:sp>
      <p:sp>
        <p:nvSpPr>
          <p:cNvPr id="3" name="텍스트 개체 틀 2">
            <a:extLst>
              <a:ext uri="{FF2B5EF4-FFF2-40B4-BE49-F238E27FC236}">
                <a16:creationId xmlns:a16="http://schemas.microsoft.com/office/drawing/2014/main" id="{F8A23C6E-913D-E903-F49E-D387E0794A26}"/>
              </a:ext>
            </a:extLst>
          </p:cNvPr>
          <p:cNvSpPr>
            <a:spLocks noGrp="1"/>
          </p:cNvSpPr>
          <p:nvPr>
            <p:ph type="body" sz="quarter" idx="11"/>
          </p:nvPr>
        </p:nvSpPr>
        <p:spPr/>
        <p:txBody>
          <a:bodyPr/>
          <a:lstStyle/>
          <a:p>
            <a:r>
              <a:rPr lang="ko-KR" altLang="en-US" dirty="0"/>
              <a:t>태국 보험시장 현황 </a:t>
            </a:r>
            <a:r>
              <a:rPr lang="en-US" altLang="ko-KR" dirty="0"/>
              <a:t>(</a:t>
            </a:r>
            <a:r>
              <a:rPr lang="ko-KR" altLang="en-US" dirty="0"/>
              <a:t>계속</a:t>
            </a:r>
            <a:r>
              <a:rPr lang="en-US" altLang="ko-KR" dirty="0"/>
              <a:t>)</a:t>
            </a:r>
            <a:endParaRPr lang="ko-KR" altLang="en-US" dirty="0"/>
          </a:p>
        </p:txBody>
      </p:sp>
      <p:grpSp>
        <p:nvGrpSpPr>
          <p:cNvPr id="15" name="그룹 14">
            <a:extLst>
              <a:ext uri="{FF2B5EF4-FFF2-40B4-BE49-F238E27FC236}">
                <a16:creationId xmlns:a16="http://schemas.microsoft.com/office/drawing/2014/main" id="{B6BF0517-8836-34B2-36D7-2FA5F9B416B5}"/>
              </a:ext>
            </a:extLst>
          </p:cNvPr>
          <p:cNvGrpSpPr/>
          <p:nvPr/>
        </p:nvGrpSpPr>
        <p:grpSpPr>
          <a:xfrm>
            <a:off x="5132387" y="1196975"/>
            <a:ext cx="4284613" cy="276837"/>
            <a:chOff x="5132387" y="2176483"/>
            <a:chExt cx="4284613" cy="276837"/>
          </a:xfrm>
        </p:grpSpPr>
        <p:sp>
          <p:nvSpPr>
            <p:cNvPr id="10" name="TextBox 9">
              <a:extLst>
                <a:ext uri="{FF2B5EF4-FFF2-40B4-BE49-F238E27FC236}">
                  <a16:creationId xmlns:a16="http://schemas.microsoft.com/office/drawing/2014/main" id="{87483AEA-2519-6492-D9C7-F9EF0E3E482E}"/>
                </a:ext>
              </a:extLst>
            </p:cNvPr>
            <p:cNvSpPr txBox="1"/>
            <p:nvPr/>
          </p:nvSpPr>
          <p:spPr>
            <a:xfrm>
              <a:off x="5132387" y="2210039"/>
              <a:ext cx="2380460" cy="200055"/>
            </a:xfrm>
            <a:prstGeom prst="rect">
              <a:avLst/>
            </a:prstGeom>
            <a:noFill/>
          </p:spPr>
          <p:txBody>
            <a:bodyPr wrap="none" lIns="0" tIns="0" rIns="0" bIns="0" rtlCol="0">
              <a:spAutoFit/>
            </a:bodyPr>
            <a:lstStyle/>
            <a:p>
              <a:pPr>
                <a:defRPr/>
              </a:pPr>
              <a:r>
                <a:rPr lang="ko-KR" altLang="en-US" sz="1300" dirty="0">
                  <a:ln>
                    <a:solidFill>
                      <a:prstClr val="white">
                        <a:lumMod val="75000"/>
                        <a:alpha val="0"/>
                      </a:prstClr>
                    </a:solidFill>
                  </a:ln>
                  <a:solidFill>
                    <a:srgbClr val="00338D"/>
                  </a:solidFill>
                  <a:latin typeface="KoPub돋움체 Bold" panose="00000800000000000000" pitchFamily="2" charset="-127"/>
                  <a:ea typeface="KoPub돋움체 Bold" panose="00000800000000000000" pitchFamily="2" charset="-127"/>
                  <a:cs typeface="Univers for KPMG"/>
                </a:rPr>
                <a:t>태국 손해보험 상품 포트폴리오 비중</a:t>
              </a:r>
              <a:endParaRPr kumimoji="0" lang="ko-KR" altLang="en-US" sz="1300" b="0" i="0" u="none" strike="noStrike" kern="1200" cap="none" spc="0" normalizeH="0" baseline="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endParaRPr>
            </a:p>
          </p:txBody>
        </p:sp>
        <p:cxnSp>
          <p:nvCxnSpPr>
            <p:cNvPr id="11" name="직선 연결선 10">
              <a:extLst>
                <a:ext uri="{FF2B5EF4-FFF2-40B4-BE49-F238E27FC236}">
                  <a16:creationId xmlns:a16="http://schemas.microsoft.com/office/drawing/2014/main" id="{A66CB838-12FC-5767-4C0F-FE593B87A53B}"/>
                </a:ext>
              </a:extLst>
            </p:cNvPr>
            <p:cNvCxnSpPr/>
            <p:nvPr/>
          </p:nvCxnSpPr>
          <p:spPr>
            <a:xfrm>
              <a:off x="5132387" y="2176483"/>
              <a:ext cx="4284613"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직선 연결선 11">
              <a:extLst>
                <a:ext uri="{FF2B5EF4-FFF2-40B4-BE49-F238E27FC236}">
                  <a16:creationId xmlns:a16="http://schemas.microsoft.com/office/drawing/2014/main" id="{4EE3D5DF-6480-5437-5EAA-8D94300527A8}"/>
                </a:ext>
              </a:extLst>
            </p:cNvPr>
            <p:cNvCxnSpPr/>
            <p:nvPr/>
          </p:nvCxnSpPr>
          <p:spPr>
            <a:xfrm>
              <a:off x="5132387" y="2453320"/>
              <a:ext cx="4284613"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9" name="object 38">
            <a:extLst>
              <a:ext uri="{FF2B5EF4-FFF2-40B4-BE49-F238E27FC236}">
                <a16:creationId xmlns:a16="http://schemas.microsoft.com/office/drawing/2014/main" id="{D9F460CA-D67B-9886-B397-781AC0A8811B}"/>
              </a:ext>
            </a:extLst>
          </p:cNvPr>
          <p:cNvSpPr txBox="1"/>
          <p:nvPr/>
        </p:nvSpPr>
        <p:spPr>
          <a:xfrm>
            <a:off x="5132387" y="1604642"/>
            <a:ext cx="648000" cy="123239"/>
          </a:xfrm>
          <a:prstGeom prst="rect">
            <a:avLst/>
          </a:prstGeom>
        </p:spPr>
        <p:txBody>
          <a:bodyPr vert="horz" wrap="square" lIns="0" tIns="12065" rIns="0" bIns="0" rtlCol="0">
            <a:spAutoFit/>
          </a:bodyPr>
          <a:lstStyle>
            <a:defPPr>
              <a:defRPr lang="en-US"/>
            </a:defPPr>
            <a:lvl1pPr marL="12700" marR="5080" lvl="0" indent="0" algn="r" defTabSz="914400" fontAlgn="auto">
              <a:lnSpc>
                <a:spcPct val="90000"/>
              </a:lnSpc>
              <a:spcBef>
                <a:spcPts val="95"/>
              </a:spcBef>
              <a:spcAft>
                <a:spcPts val="0"/>
              </a:spcAft>
              <a:buClrTx/>
              <a:buSzTx/>
              <a:buFontTx/>
              <a:buNone/>
              <a:tabLst/>
              <a:defRPr kumimoji="0" sz="1050" b="0" i="0" u="none" strike="noStrike" cap="none" spc="0" normalizeH="0" baseline="0">
                <a:ln>
                  <a:noFill/>
                </a:ln>
                <a:gradFill>
                  <a:gsLst>
                    <a:gs pos="0">
                      <a:schemeClr val="bg1">
                        <a:lumMod val="65000"/>
                      </a:schemeClr>
                    </a:gs>
                    <a:gs pos="100000">
                      <a:schemeClr val="bg1">
                        <a:lumMod val="65000"/>
                      </a:schemeClr>
                    </a:gs>
                  </a:gsLst>
                  <a:lin ang="5400000" scaled="1"/>
                </a:gradFill>
                <a:effectLst/>
                <a:uLnTx/>
                <a:uFillTx/>
                <a:latin typeface="KoPub돋움체 Bold" panose="00000800000000000000" pitchFamily="2" charset="-127"/>
                <a:ea typeface="KoPub돋움체 Bold" panose="00000800000000000000" pitchFamily="2" charset="-127"/>
                <a:cs typeface="Calibri"/>
              </a:defRPr>
            </a:lvl1pPr>
          </a:lstStyle>
          <a:p>
            <a:pPr algn="l"/>
            <a:r>
              <a:rPr lang="en-US" altLang="ko-KR" sz="800" spc="-50" dirty="0">
                <a:ln>
                  <a:solidFill>
                    <a:srgbClr val="FD349C">
                      <a:alpha val="0"/>
                    </a:srgbClr>
                  </a:solidFill>
                </a:ln>
                <a:solidFill>
                  <a:schemeClr val="tx1">
                    <a:lumMod val="50000"/>
                    <a:lumOff val="50000"/>
                  </a:schemeClr>
                </a:solidFill>
                <a:latin typeface="KoPub돋움체 Medium" panose="02020603020101020101" pitchFamily="18" charset="-127"/>
                <a:ea typeface="KoPub돋움체 Medium" panose="02020603020101020101" pitchFamily="18" charset="-127"/>
                <a:cs typeface="+mn-cs"/>
              </a:rPr>
              <a:t>(</a:t>
            </a:r>
            <a:r>
              <a:rPr lang="ko-KR" altLang="en-US" sz="800" spc="-50" dirty="0">
                <a:ln>
                  <a:solidFill>
                    <a:srgbClr val="FD349C">
                      <a:alpha val="0"/>
                    </a:srgbClr>
                  </a:solidFill>
                </a:ln>
                <a:solidFill>
                  <a:schemeClr val="tx1">
                    <a:lumMod val="50000"/>
                    <a:lumOff val="50000"/>
                  </a:schemeClr>
                </a:solidFill>
                <a:latin typeface="KoPub돋움체 Medium" panose="02020603020101020101" pitchFamily="18" charset="-127"/>
                <a:ea typeface="KoPub돋움체 Medium" panose="02020603020101020101" pitchFamily="18" charset="-127"/>
                <a:cs typeface="+mn-cs"/>
              </a:rPr>
              <a:t>백만 바트</a:t>
            </a:r>
            <a:r>
              <a:rPr lang="en-US" altLang="ko-KR" sz="800" spc="-50" dirty="0">
                <a:ln>
                  <a:solidFill>
                    <a:srgbClr val="FD349C">
                      <a:alpha val="0"/>
                    </a:srgbClr>
                  </a:solidFill>
                </a:ln>
                <a:solidFill>
                  <a:schemeClr val="tx1">
                    <a:lumMod val="50000"/>
                    <a:lumOff val="50000"/>
                  </a:schemeClr>
                </a:solidFill>
                <a:latin typeface="KoPub돋움체 Medium" panose="02020603020101020101" pitchFamily="18" charset="-127"/>
                <a:ea typeface="KoPub돋움체 Medium" panose="02020603020101020101" pitchFamily="18" charset="-127"/>
                <a:cs typeface="+mn-cs"/>
              </a:rPr>
              <a:t>, %)</a:t>
            </a:r>
            <a:endParaRPr lang="ko-KR" altLang="en-US" sz="800" spc="-50" dirty="0">
              <a:ln>
                <a:solidFill>
                  <a:srgbClr val="FD349C">
                    <a:alpha val="0"/>
                  </a:srgbClr>
                </a:solidFill>
              </a:ln>
              <a:solidFill>
                <a:schemeClr val="tx1">
                  <a:lumMod val="50000"/>
                  <a:lumOff val="50000"/>
                </a:schemeClr>
              </a:solidFill>
              <a:latin typeface="KoPub돋움체 Medium" panose="02020603020101020101" pitchFamily="18" charset="-127"/>
              <a:ea typeface="KoPub돋움체 Medium" panose="02020603020101020101" pitchFamily="18" charset="-127"/>
              <a:cs typeface="+mn-cs"/>
            </a:endParaRPr>
          </a:p>
        </p:txBody>
      </p:sp>
      <p:sp>
        <p:nvSpPr>
          <p:cNvPr id="22" name="TextBox 21">
            <a:extLst>
              <a:ext uri="{FF2B5EF4-FFF2-40B4-BE49-F238E27FC236}">
                <a16:creationId xmlns:a16="http://schemas.microsoft.com/office/drawing/2014/main" id="{500308C5-EE3F-6E5C-AE82-2E3DE47329B5}"/>
              </a:ext>
            </a:extLst>
          </p:cNvPr>
          <p:cNvSpPr txBox="1"/>
          <p:nvPr/>
        </p:nvSpPr>
        <p:spPr>
          <a:xfrm>
            <a:off x="5132387" y="4747995"/>
            <a:ext cx="4294800" cy="318924"/>
          </a:xfrm>
          <a:prstGeom prst="rect">
            <a:avLst/>
          </a:prstGeom>
          <a:noFill/>
          <a:ln>
            <a:noFill/>
          </a:ln>
        </p:spPr>
        <p:txBody>
          <a:bodyPr wrap="square" lIns="0" tIns="72000" rIns="0" bIns="0" rtlCol="0" anchor="t">
            <a:spAutoFit/>
          </a:bodyPr>
          <a:lstStyle>
            <a:defPPr>
              <a:defRPr lang="en-US"/>
            </a:defPPr>
            <a:lvl1pPr lvl="0">
              <a:defRPr sz="800">
                <a:ln>
                  <a:solidFill>
                    <a:prstClr val="white">
                      <a:lumMod val="75000"/>
                      <a:alpha val="0"/>
                    </a:prstClr>
                  </a:solidFill>
                </a:ln>
                <a:solidFill>
                  <a:prstClr val="white">
                    <a:lumMod val="50000"/>
                  </a:prstClr>
                </a:solidFill>
                <a:latin typeface="KoPub돋움체 Medium" panose="00000600000000000000" pitchFamily="2" charset="-127"/>
                <a:ea typeface="KoPub돋움체 Medium" panose="00000600000000000000" pitchFamily="2" charset="-127"/>
              </a:defRPr>
            </a:lvl1pPr>
          </a:lstStyle>
          <a:p>
            <a:r>
              <a:rPr lang="en-US" altLang="ko-KR" dirty="0"/>
              <a:t>Source: Office of Insurance Commission(Thailand), </a:t>
            </a:r>
            <a:r>
              <a:rPr lang="ko-KR" altLang="en-US" dirty="0" err="1"/>
              <a:t>삼정</a:t>
            </a:r>
            <a:r>
              <a:rPr lang="en-US" altLang="ko-KR" dirty="0"/>
              <a:t>KPMG </a:t>
            </a:r>
            <a:r>
              <a:rPr lang="ko-KR" altLang="en-US" dirty="0"/>
              <a:t>경제연구원 재구성</a:t>
            </a:r>
            <a:endParaRPr lang="en-US" altLang="ko-KR" dirty="0"/>
          </a:p>
          <a:p>
            <a:r>
              <a:rPr lang="en-US" altLang="ko-KR" dirty="0"/>
              <a:t>Note: 2021</a:t>
            </a:r>
            <a:r>
              <a:rPr lang="ko-KR" altLang="en-US" dirty="0"/>
              <a:t>년 수입보험료 기준</a:t>
            </a:r>
            <a:endParaRPr lang="en-US" altLang="ko-KR" dirty="0"/>
          </a:p>
        </p:txBody>
      </p:sp>
      <p:sp>
        <p:nvSpPr>
          <p:cNvPr id="33" name="TextBox 32">
            <a:extLst>
              <a:ext uri="{FF2B5EF4-FFF2-40B4-BE49-F238E27FC236}">
                <a16:creationId xmlns:a16="http://schemas.microsoft.com/office/drawing/2014/main" id="{8CE760C8-7711-C38B-291E-86CFD50890D6}"/>
              </a:ext>
            </a:extLst>
          </p:cNvPr>
          <p:cNvSpPr txBox="1"/>
          <p:nvPr/>
        </p:nvSpPr>
        <p:spPr>
          <a:xfrm>
            <a:off x="478777" y="4747995"/>
            <a:ext cx="4294800" cy="442035"/>
          </a:xfrm>
          <a:prstGeom prst="rect">
            <a:avLst/>
          </a:prstGeom>
          <a:noFill/>
          <a:ln>
            <a:noFill/>
          </a:ln>
        </p:spPr>
        <p:txBody>
          <a:bodyPr wrap="square" lIns="0" tIns="72000" rIns="0" bIns="0" rtlCol="0" anchor="t">
            <a:spAutoFit/>
          </a:bodyPr>
          <a:lstStyle>
            <a:defPPr>
              <a:defRPr lang="en-US"/>
            </a:defPPr>
            <a:lvl1pPr lvl="0">
              <a:defRPr sz="800">
                <a:ln>
                  <a:solidFill>
                    <a:prstClr val="white">
                      <a:lumMod val="75000"/>
                      <a:alpha val="0"/>
                    </a:prstClr>
                  </a:solidFill>
                </a:ln>
                <a:solidFill>
                  <a:prstClr val="white">
                    <a:lumMod val="50000"/>
                  </a:prstClr>
                </a:solidFill>
                <a:latin typeface="KoPub돋움체 Medium" panose="00000600000000000000" pitchFamily="2" charset="-127"/>
                <a:ea typeface="KoPub돋움체 Medium" panose="00000600000000000000" pitchFamily="2" charset="-127"/>
              </a:defRPr>
            </a:lvl1pPr>
          </a:lstStyle>
          <a:p>
            <a:r>
              <a:rPr lang="en-US" altLang="ko-KR" dirty="0"/>
              <a:t>Source: Office of Insurance Commission(Thailand), Thai General Insurance Association, </a:t>
            </a:r>
            <a:r>
              <a:rPr lang="ko-KR" altLang="en-US" dirty="0" err="1"/>
              <a:t>삼정</a:t>
            </a:r>
            <a:r>
              <a:rPr lang="en-US" altLang="ko-KR" dirty="0"/>
              <a:t>KPMG </a:t>
            </a:r>
            <a:r>
              <a:rPr lang="ko-KR" altLang="en-US" dirty="0"/>
              <a:t>경제연구원 재구성</a:t>
            </a:r>
            <a:endParaRPr lang="en-US" altLang="ko-KR" dirty="0"/>
          </a:p>
          <a:p>
            <a:r>
              <a:rPr lang="en-US" altLang="ko-KR" dirty="0"/>
              <a:t>Note:</a:t>
            </a:r>
            <a:r>
              <a:rPr lang="ko-KR" altLang="en-US" dirty="0"/>
              <a:t> </a:t>
            </a:r>
            <a:r>
              <a:rPr lang="en-US" altLang="ko-KR" dirty="0"/>
              <a:t>Direct Premium </a:t>
            </a:r>
            <a:r>
              <a:rPr lang="ko-KR" altLang="en-US" dirty="0"/>
              <a:t>기준</a:t>
            </a:r>
          </a:p>
        </p:txBody>
      </p:sp>
      <p:grpSp>
        <p:nvGrpSpPr>
          <p:cNvPr id="72" name="그룹 71">
            <a:extLst>
              <a:ext uri="{FF2B5EF4-FFF2-40B4-BE49-F238E27FC236}">
                <a16:creationId xmlns:a16="http://schemas.microsoft.com/office/drawing/2014/main" id="{9ADA80F1-E83A-9AC3-C3C9-B9AD75A256E3}"/>
              </a:ext>
            </a:extLst>
          </p:cNvPr>
          <p:cNvGrpSpPr/>
          <p:nvPr/>
        </p:nvGrpSpPr>
        <p:grpSpPr>
          <a:xfrm>
            <a:off x="478777" y="1196975"/>
            <a:ext cx="4284613" cy="276837"/>
            <a:chOff x="5132387" y="2176483"/>
            <a:chExt cx="4284613" cy="276837"/>
          </a:xfrm>
        </p:grpSpPr>
        <p:sp>
          <p:nvSpPr>
            <p:cNvPr id="74" name="TextBox 73">
              <a:extLst>
                <a:ext uri="{FF2B5EF4-FFF2-40B4-BE49-F238E27FC236}">
                  <a16:creationId xmlns:a16="http://schemas.microsoft.com/office/drawing/2014/main" id="{CDD9D017-4730-A4E2-0DF8-300D93B00F49}"/>
                </a:ext>
              </a:extLst>
            </p:cNvPr>
            <p:cNvSpPr txBox="1"/>
            <p:nvPr/>
          </p:nvSpPr>
          <p:spPr>
            <a:xfrm>
              <a:off x="5132387" y="2210039"/>
              <a:ext cx="2526333" cy="200055"/>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ko-KR" altLang="en-US" sz="1300" dirty="0">
                  <a:ln>
                    <a:solidFill>
                      <a:prstClr val="white">
                        <a:lumMod val="75000"/>
                        <a:alpha val="0"/>
                      </a:prstClr>
                    </a:solidFill>
                  </a:ln>
                  <a:solidFill>
                    <a:srgbClr val="00338D"/>
                  </a:solidFill>
                  <a:latin typeface="KoPub돋움체 Bold" panose="00000800000000000000" pitchFamily="2" charset="-127"/>
                  <a:ea typeface="KoPub돋움체 Bold" panose="00000800000000000000" pitchFamily="2" charset="-127"/>
                  <a:cs typeface="Univers for KPMG"/>
                </a:rPr>
                <a:t>태국 손해보험 유형별 수입보험료 추이</a:t>
              </a:r>
              <a:endParaRPr kumimoji="0" lang="ko-KR" altLang="en-US" sz="1300" b="0" i="0" u="none" strike="noStrike" kern="1200" cap="none" spc="0" normalizeH="0" baseline="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endParaRPr>
            </a:p>
          </p:txBody>
        </p:sp>
        <p:cxnSp>
          <p:nvCxnSpPr>
            <p:cNvPr id="75" name="직선 연결선 74">
              <a:extLst>
                <a:ext uri="{FF2B5EF4-FFF2-40B4-BE49-F238E27FC236}">
                  <a16:creationId xmlns:a16="http://schemas.microsoft.com/office/drawing/2014/main" id="{5F13C0AE-131A-3104-4CBF-7A252047B6F4}"/>
                </a:ext>
              </a:extLst>
            </p:cNvPr>
            <p:cNvCxnSpPr/>
            <p:nvPr/>
          </p:nvCxnSpPr>
          <p:spPr>
            <a:xfrm>
              <a:off x="5132387" y="2176483"/>
              <a:ext cx="4284613"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76" name="직선 연결선 75">
              <a:extLst>
                <a:ext uri="{FF2B5EF4-FFF2-40B4-BE49-F238E27FC236}">
                  <a16:creationId xmlns:a16="http://schemas.microsoft.com/office/drawing/2014/main" id="{7179587B-B7B3-05D8-38C4-A8F900B8C8DD}"/>
                </a:ext>
              </a:extLst>
            </p:cNvPr>
            <p:cNvCxnSpPr/>
            <p:nvPr/>
          </p:nvCxnSpPr>
          <p:spPr>
            <a:xfrm>
              <a:off x="5132387" y="2453320"/>
              <a:ext cx="4284613"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77" name="object 38">
            <a:extLst>
              <a:ext uri="{FF2B5EF4-FFF2-40B4-BE49-F238E27FC236}">
                <a16:creationId xmlns:a16="http://schemas.microsoft.com/office/drawing/2014/main" id="{1493E113-BBAE-87FC-8E1A-AF4234B3FB4F}"/>
              </a:ext>
            </a:extLst>
          </p:cNvPr>
          <p:cNvSpPr txBox="1"/>
          <p:nvPr/>
        </p:nvSpPr>
        <p:spPr>
          <a:xfrm>
            <a:off x="478777" y="1604642"/>
            <a:ext cx="648000" cy="123239"/>
          </a:xfrm>
          <a:prstGeom prst="rect">
            <a:avLst/>
          </a:prstGeom>
        </p:spPr>
        <p:txBody>
          <a:bodyPr vert="horz" wrap="square" lIns="0" tIns="12065" rIns="0" bIns="0" rtlCol="0">
            <a:spAutoFit/>
          </a:bodyPr>
          <a:lstStyle>
            <a:defPPr>
              <a:defRPr lang="en-US"/>
            </a:defPPr>
            <a:lvl1pPr marL="12700" marR="5080" lvl="0" indent="0" algn="r" defTabSz="914400" fontAlgn="auto">
              <a:lnSpc>
                <a:spcPct val="90000"/>
              </a:lnSpc>
              <a:spcBef>
                <a:spcPts val="95"/>
              </a:spcBef>
              <a:spcAft>
                <a:spcPts val="0"/>
              </a:spcAft>
              <a:buClrTx/>
              <a:buSzTx/>
              <a:buFontTx/>
              <a:buNone/>
              <a:tabLst/>
              <a:defRPr kumimoji="0" sz="1050" b="0" i="0" u="none" strike="noStrike" cap="none" spc="0" normalizeH="0" baseline="0">
                <a:ln>
                  <a:noFill/>
                </a:ln>
                <a:gradFill>
                  <a:gsLst>
                    <a:gs pos="0">
                      <a:schemeClr val="bg1">
                        <a:lumMod val="65000"/>
                      </a:schemeClr>
                    </a:gs>
                    <a:gs pos="100000">
                      <a:schemeClr val="bg1">
                        <a:lumMod val="65000"/>
                      </a:schemeClr>
                    </a:gs>
                  </a:gsLst>
                  <a:lin ang="5400000" scaled="1"/>
                </a:gradFill>
                <a:effectLst/>
                <a:uLnTx/>
                <a:uFillTx/>
                <a:latin typeface="KoPub돋움체 Bold" panose="00000800000000000000" pitchFamily="2" charset="-127"/>
                <a:ea typeface="KoPub돋움체 Bold" panose="00000800000000000000" pitchFamily="2" charset="-127"/>
                <a:cs typeface="Calibri"/>
              </a:defRPr>
            </a:lvl1pPr>
          </a:lstStyle>
          <a:p>
            <a:pPr algn="l"/>
            <a:r>
              <a:rPr lang="en-US" sz="800" spc="-50" dirty="0">
                <a:ln>
                  <a:solidFill>
                    <a:srgbClr val="FD349C">
                      <a:alpha val="0"/>
                    </a:srgbClr>
                  </a:solidFill>
                </a:ln>
                <a:solidFill>
                  <a:schemeClr val="tx1">
                    <a:lumMod val="50000"/>
                    <a:lumOff val="50000"/>
                  </a:schemeClr>
                </a:solidFill>
                <a:latin typeface="KoPub돋움체 Medium" panose="02020603020101020101" pitchFamily="18" charset="-127"/>
                <a:ea typeface="KoPub돋움체 Medium" panose="02020603020101020101" pitchFamily="18" charset="-127"/>
                <a:cs typeface="+mn-cs"/>
              </a:rPr>
              <a:t>(</a:t>
            </a:r>
            <a:r>
              <a:rPr lang="ko-KR" altLang="en-US" sz="800" spc="-50" dirty="0">
                <a:ln>
                  <a:solidFill>
                    <a:srgbClr val="FD349C">
                      <a:alpha val="0"/>
                    </a:srgbClr>
                  </a:solidFill>
                </a:ln>
                <a:solidFill>
                  <a:schemeClr val="tx1">
                    <a:lumMod val="50000"/>
                    <a:lumOff val="50000"/>
                  </a:schemeClr>
                </a:solidFill>
                <a:latin typeface="KoPub돋움체 Medium" panose="02020603020101020101" pitchFamily="18" charset="-127"/>
                <a:ea typeface="KoPub돋움체 Medium" panose="02020603020101020101" pitchFamily="18" charset="-127"/>
                <a:cs typeface="+mn-cs"/>
              </a:rPr>
              <a:t>십억 바트</a:t>
            </a:r>
            <a:r>
              <a:rPr lang="en-US" altLang="ko-KR" sz="800" spc="-50" dirty="0">
                <a:ln>
                  <a:solidFill>
                    <a:srgbClr val="FD349C">
                      <a:alpha val="0"/>
                    </a:srgbClr>
                  </a:solidFill>
                </a:ln>
                <a:solidFill>
                  <a:schemeClr val="tx1">
                    <a:lumMod val="50000"/>
                    <a:lumOff val="50000"/>
                  </a:schemeClr>
                </a:solidFill>
                <a:latin typeface="KoPub돋움체 Medium" panose="02020603020101020101" pitchFamily="18" charset="-127"/>
                <a:ea typeface="KoPub돋움체 Medium" panose="02020603020101020101" pitchFamily="18" charset="-127"/>
                <a:cs typeface="+mn-cs"/>
              </a:rPr>
              <a:t>)</a:t>
            </a:r>
            <a:endParaRPr sz="800" spc="-50" dirty="0">
              <a:ln>
                <a:solidFill>
                  <a:srgbClr val="FD349C">
                    <a:alpha val="0"/>
                  </a:srgbClr>
                </a:solidFill>
              </a:ln>
              <a:solidFill>
                <a:schemeClr val="tx1">
                  <a:lumMod val="50000"/>
                  <a:lumOff val="50000"/>
                </a:schemeClr>
              </a:solidFill>
              <a:latin typeface="KoPub돋움체 Medium" panose="02020603020101020101" pitchFamily="18" charset="-127"/>
              <a:ea typeface="KoPub돋움체 Medium" panose="02020603020101020101" pitchFamily="18" charset="-127"/>
              <a:cs typeface="+mn-cs"/>
            </a:endParaRPr>
          </a:p>
        </p:txBody>
      </p:sp>
      <p:sp>
        <p:nvSpPr>
          <p:cNvPr id="80" name="TextBox 79">
            <a:extLst>
              <a:ext uri="{FF2B5EF4-FFF2-40B4-BE49-F238E27FC236}">
                <a16:creationId xmlns:a16="http://schemas.microsoft.com/office/drawing/2014/main" id="{CB3072C3-3C0C-B000-50EA-96CEA0C1EB33}"/>
              </a:ext>
            </a:extLst>
          </p:cNvPr>
          <p:cNvSpPr txBox="1"/>
          <p:nvPr/>
        </p:nvSpPr>
        <p:spPr>
          <a:xfrm>
            <a:off x="478777" y="5196071"/>
            <a:ext cx="8949600" cy="1003261"/>
          </a:xfrm>
          <a:prstGeom prst="rect">
            <a:avLst/>
          </a:prstGeom>
          <a:solidFill>
            <a:srgbClr val="DEF7FF"/>
          </a:solidFill>
          <a:ln w="3175">
            <a:solidFill>
              <a:srgbClr val="99E3FB"/>
            </a:solidFill>
          </a:ln>
        </p:spPr>
        <p:txBody>
          <a:bodyPr wrap="square" lIns="108000" tIns="108000" rIns="108000" bIns="108000" anchor="t">
            <a:noAutofit/>
          </a:bodyPr>
          <a:lstStyle>
            <a:defPPr>
              <a:defRPr lang="en-US"/>
            </a:defPPr>
            <a:lvl1pPr marL="108000" indent="-108000" defTabSz="457200">
              <a:lnSpc>
                <a:spcPct val="110000"/>
              </a:lnSpc>
              <a:spcAft>
                <a:spcPts val="300"/>
              </a:spcAft>
              <a:buClr>
                <a:schemeClr val="tx1">
                  <a:lumMod val="85000"/>
                  <a:lumOff val="15000"/>
                </a:schemeClr>
              </a:buClr>
              <a:buFont typeface="Arial" panose="020B0604020202020204" pitchFamily="34" charset="0"/>
              <a:buChar char="•"/>
              <a:defRPr sz="1000" b="1">
                <a:ln>
                  <a:solidFill>
                    <a:schemeClr val="accent5">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altLang="ko-KR" dirty="0"/>
              <a:t>2021</a:t>
            </a:r>
            <a:r>
              <a:rPr lang="ko-KR" altLang="en-US" dirty="0"/>
              <a:t>년 기준 손해보험 상품 중 임의</a:t>
            </a:r>
            <a:r>
              <a:rPr lang="en-US" altLang="ko-KR" dirty="0"/>
              <a:t>(Voluntary)</a:t>
            </a:r>
            <a:r>
              <a:rPr lang="ko-KR" altLang="en-US" dirty="0"/>
              <a:t> 자동차보험이 </a:t>
            </a:r>
            <a:r>
              <a:rPr lang="en-US" altLang="ko-KR" dirty="0"/>
              <a:t>49.0%</a:t>
            </a:r>
            <a:r>
              <a:rPr lang="ko-KR" altLang="en-US" dirty="0"/>
              <a:t>로 손해보험 상품의 절반 가까운 비중을 차지</a:t>
            </a:r>
            <a:endParaRPr lang="en-US" altLang="ko-KR" dirty="0"/>
          </a:p>
          <a:p>
            <a:pPr marL="266700" indent="-174625">
              <a:buClr>
                <a:schemeClr val="tx1">
                  <a:lumMod val="75000"/>
                  <a:lumOff val="25000"/>
                </a:schemeClr>
              </a:buClr>
              <a:buFontTx/>
              <a:buChar char="-"/>
            </a:pPr>
            <a:r>
              <a:rPr lang="ko-KR" altLang="en-US" b="0" dirty="0">
                <a:solidFill>
                  <a:schemeClr val="tx1">
                    <a:lumMod val="75000"/>
                    <a:lumOff val="25000"/>
                  </a:schemeClr>
                </a:solidFill>
              </a:rPr>
              <a:t>다음으로 상해보험</a:t>
            </a:r>
            <a:r>
              <a:rPr lang="en-US" altLang="ko-KR" b="0" dirty="0">
                <a:solidFill>
                  <a:schemeClr val="tx1">
                    <a:lumMod val="75000"/>
                    <a:lumOff val="25000"/>
                  </a:schemeClr>
                </a:solidFill>
              </a:rPr>
              <a:t>(11.9%), </a:t>
            </a:r>
            <a:r>
              <a:rPr lang="ko-KR" altLang="en-US" b="0" dirty="0" err="1">
                <a:solidFill>
                  <a:schemeClr val="tx1">
                    <a:lumMod val="75000"/>
                    <a:lumOff val="25000"/>
                  </a:schemeClr>
                </a:solidFill>
              </a:rPr>
              <a:t>종합재물보험</a:t>
            </a:r>
            <a:r>
              <a:rPr lang="en-US" altLang="ko-KR" b="0" dirty="0">
                <a:solidFill>
                  <a:schemeClr val="tx1">
                    <a:lumMod val="75000"/>
                    <a:lumOff val="25000"/>
                  </a:schemeClr>
                </a:solidFill>
              </a:rPr>
              <a:t>(11.1%), </a:t>
            </a:r>
            <a:r>
              <a:rPr lang="ko-KR" altLang="en-US" b="0" dirty="0">
                <a:solidFill>
                  <a:schemeClr val="tx1">
                    <a:lumMod val="75000"/>
                    <a:lumOff val="25000"/>
                  </a:schemeClr>
                </a:solidFill>
              </a:rPr>
              <a:t>건강보험</a:t>
            </a:r>
            <a:r>
              <a:rPr lang="en-US" altLang="ko-KR" b="0" dirty="0">
                <a:solidFill>
                  <a:schemeClr val="tx1">
                    <a:lumMod val="75000"/>
                    <a:lumOff val="25000"/>
                  </a:schemeClr>
                </a:solidFill>
              </a:rPr>
              <a:t>(7.1%), </a:t>
            </a:r>
            <a:r>
              <a:rPr lang="ko-KR" altLang="en-US" b="0" dirty="0">
                <a:solidFill>
                  <a:schemeClr val="tx1">
                    <a:lumMod val="75000"/>
                    <a:lumOff val="25000"/>
                  </a:schemeClr>
                </a:solidFill>
              </a:rPr>
              <a:t>강제</a:t>
            </a:r>
            <a:r>
              <a:rPr lang="en-US" altLang="ko-KR" b="0" dirty="0">
                <a:solidFill>
                  <a:schemeClr val="tx1">
                    <a:lumMod val="75000"/>
                    <a:lumOff val="25000"/>
                  </a:schemeClr>
                </a:solidFill>
              </a:rPr>
              <a:t>(Compulsory) </a:t>
            </a:r>
            <a:r>
              <a:rPr lang="ko-KR" altLang="en-US" b="0" dirty="0">
                <a:solidFill>
                  <a:schemeClr val="tx1">
                    <a:lumMod val="75000"/>
                    <a:lumOff val="25000"/>
                  </a:schemeClr>
                </a:solidFill>
              </a:rPr>
              <a:t>자동차보험</a:t>
            </a:r>
            <a:r>
              <a:rPr lang="en-US" altLang="ko-KR" b="0" dirty="0">
                <a:solidFill>
                  <a:schemeClr val="tx1">
                    <a:lumMod val="75000"/>
                    <a:lumOff val="25000"/>
                  </a:schemeClr>
                </a:solidFill>
              </a:rPr>
              <a:t>(7.1%)</a:t>
            </a:r>
            <a:r>
              <a:rPr lang="ko-KR" altLang="en-US" b="0" dirty="0">
                <a:solidFill>
                  <a:schemeClr val="tx1">
                    <a:lumMod val="75000"/>
                    <a:lumOff val="25000"/>
                  </a:schemeClr>
                </a:solidFill>
              </a:rPr>
              <a:t> 등이 뒤를 이음</a:t>
            </a:r>
            <a:endParaRPr lang="en-US" altLang="ko-KR" b="0" dirty="0">
              <a:solidFill>
                <a:schemeClr val="tx1">
                  <a:lumMod val="75000"/>
                  <a:lumOff val="25000"/>
                </a:schemeClr>
              </a:solidFill>
            </a:endParaRPr>
          </a:p>
          <a:p>
            <a:pPr>
              <a:spcBef>
                <a:spcPts val="300"/>
              </a:spcBef>
            </a:pPr>
            <a:r>
              <a:rPr lang="en-US" altLang="ko-KR" dirty="0"/>
              <a:t>2021</a:t>
            </a:r>
            <a:r>
              <a:rPr lang="ko-KR" altLang="en-US" dirty="0"/>
              <a:t>년 기준 임의 자동차보험 수입보험료는 </a:t>
            </a:r>
            <a:r>
              <a:rPr lang="en-US" altLang="ko-KR" dirty="0"/>
              <a:t>1,287.7</a:t>
            </a:r>
            <a:r>
              <a:rPr lang="ko-KR" altLang="en-US" dirty="0"/>
              <a:t>억</a:t>
            </a:r>
            <a:r>
              <a:rPr lang="en-US" altLang="ko-KR" dirty="0"/>
              <a:t> </a:t>
            </a:r>
            <a:r>
              <a:rPr lang="ko-KR" altLang="en-US" dirty="0"/>
              <a:t>바트를 기록하며 전년도 </a:t>
            </a:r>
            <a:r>
              <a:rPr lang="en-US" altLang="ko-KR" dirty="0"/>
              <a:t>1,273.6</a:t>
            </a:r>
            <a:r>
              <a:rPr lang="ko-KR" altLang="en-US" dirty="0"/>
              <a:t>억 바트 대비 </a:t>
            </a:r>
            <a:r>
              <a:rPr lang="en-US" altLang="ko-KR" dirty="0"/>
              <a:t>1.1% </a:t>
            </a:r>
            <a:r>
              <a:rPr lang="ko-KR" altLang="en-US" dirty="0"/>
              <a:t>증가</a:t>
            </a:r>
            <a:r>
              <a:rPr lang="en-US" altLang="ko-KR" dirty="0"/>
              <a:t>. </a:t>
            </a:r>
            <a:r>
              <a:rPr lang="ko-KR" altLang="en-US" dirty="0"/>
              <a:t>상해보험은 </a:t>
            </a:r>
            <a:r>
              <a:rPr lang="en-US" altLang="ko-KR" dirty="0"/>
              <a:t>312.3</a:t>
            </a:r>
            <a:r>
              <a:rPr lang="ko-KR" altLang="en-US" dirty="0"/>
              <a:t>억 바트</a:t>
            </a:r>
            <a:r>
              <a:rPr lang="en-US" altLang="ko-KR" dirty="0"/>
              <a:t>(</a:t>
            </a:r>
            <a:r>
              <a:rPr lang="ko-KR" altLang="en-US" dirty="0"/>
              <a:t>전년대비 </a:t>
            </a:r>
            <a:r>
              <a:rPr lang="en-US" altLang="ko-KR" dirty="0"/>
              <a:t>0.9%</a:t>
            </a:r>
            <a:r>
              <a:rPr lang="ko-KR" altLang="en-US" dirty="0"/>
              <a:t> 증가</a:t>
            </a:r>
            <a:r>
              <a:rPr lang="en-US" altLang="ko-KR" dirty="0"/>
              <a:t>), </a:t>
            </a:r>
            <a:r>
              <a:rPr lang="ko-KR" altLang="en-US" dirty="0" err="1"/>
              <a:t>종합재물보험은</a:t>
            </a:r>
            <a:r>
              <a:rPr lang="ko-KR" altLang="en-US" dirty="0"/>
              <a:t> </a:t>
            </a:r>
            <a:r>
              <a:rPr lang="en-US" altLang="ko-KR" dirty="0"/>
              <a:t>291.2</a:t>
            </a:r>
            <a:r>
              <a:rPr lang="ko-KR" altLang="en-US" dirty="0"/>
              <a:t>억 바트</a:t>
            </a:r>
            <a:r>
              <a:rPr lang="en-US" altLang="ko-KR" dirty="0"/>
              <a:t>(9.2% </a:t>
            </a:r>
            <a:r>
              <a:rPr lang="ko-KR" altLang="en-US" dirty="0"/>
              <a:t>증가</a:t>
            </a:r>
            <a:r>
              <a:rPr lang="en-US" altLang="ko-KR" dirty="0"/>
              <a:t>), </a:t>
            </a:r>
            <a:r>
              <a:rPr lang="ko-KR" altLang="en-US" dirty="0"/>
              <a:t>강제 자동차보험은 </a:t>
            </a:r>
            <a:r>
              <a:rPr lang="en-US" altLang="ko-KR" dirty="0"/>
              <a:t>186.3</a:t>
            </a:r>
            <a:r>
              <a:rPr lang="ko-KR" altLang="en-US" dirty="0"/>
              <a:t>억 바트</a:t>
            </a:r>
            <a:r>
              <a:rPr lang="en-US" altLang="ko-KR" dirty="0"/>
              <a:t>(0.1% </a:t>
            </a:r>
            <a:r>
              <a:rPr lang="ko-KR" altLang="en-US" dirty="0"/>
              <a:t>감소</a:t>
            </a:r>
            <a:r>
              <a:rPr lang="en-US" altLang="ko-KR" dirty="0"/>
              <a:t>)</a:t>
            </a:r>
            <a:r>
              <a:rPr lang="ko-KR" altLang="en-US" dirty="0"/>
              <a:t>를 기록</a:t>
            </a:r>
            <a:endParaRPr lang="en-US" altLang="ko-KR" dirty="0"/>
          </a:p>
        </p:txBody>
      </p:sp>
      <p:graphicFrame>
        <p:nvGraphicFramePr>
          <p:cNvPr id="19" name="차트 18">
            <a:extLst>
              <a:ext uri="{FF2B5EF4-FFF2-40B4-BE49-F238E27FC236}">
                <a16:creationId xmlns:a16="http://schemas.microsoft.com/office/drawing/2014/main" id="{63577406-9D82-1D24-8838-6C67B1440B94}"/>
              </a:ext>
            </a:extLst>
          </p:cNvPr>
          <p:cNvGraphicFramePr/>
          <p:nvPr>
            <p:extLst>
              <p:ext uri="{D42A27DB-BD31-4B8C-83A1-F6EECF244321}">
                <p14:modId xmlns:p14="http://schemas.microsoft.com/office/powerpoint/2010/main" val="256656978"/>
              </p:ext>
            </p:extLst>
          </p:nvPr>
        </p:nvGraphicFramePr>
        <p:xfrm>
          <a:off x="583552" y="1697107"/>
          <a:ext cx="4320000" cy="3060000"/>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280795350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그룹 13">
            <a:extLst>
              <a:ext uri="{FF2B5EF4-FFF2-40B4-BE49-F238E27FC236}">
                <a16:creationId xmlns:a16="http://schemas.microsoft.com/office/drawing/2014/main" id="{A6FF6EF1-4DDB-D244-4D83-C0985FC5421E}"/>
              </a:ext>
            </a:extLst>
          </p:cNvPr>
          <p:cNvGrpSpPr/>
          <p:nvPr/>
        </p:nvGrpSpPr>
        <p:grpSpPr>
          <a:xfrm>
            <a:off x="7673508" y="136198"/>
            <a:ext cx="1948269" cy="1442164"/>
            <a:chOff x="7673508" y="136198"/>
            <a:chExt cx="1948269" cy="1442164"/>
          </a:xfrm>
        </p:grpSpPr>
        <p:pic>
          <p:nvPicPr>
            <p:cNvPr id="18" name="그림 17">
              <a:extLst>
                <a:ext uri="{FF2B5EF4-FFF2-40B4-BE49-F238E27FC236}">
                  <a16:creationId xmlns:a16="http://schemas.microsoft.com/office/drawing/2014/main" id="{8DBC6D32-AE3A-9AAC-2DCC-757377ED1E05}"/>
                </a:ext>
              </a:extLst>
            </p:cNvPr>
            <p:cNvPicPr>
              <a:picLocks noChangeAspect="1"/>
            </p:cNvPicPr>
            <p:nvPr/>
          </p:nvPicPr>
          <p:blipFill>
            <a:blip r:embed="rId3"/>
            <a:srcRect/>
            <a:stretch/>
          </p:blipFill>
          <p:spPr>
            <a:xfrm>
              <a:off x="7673508" y="588408"/>
              <a:ext cx="414358" cy="414358"/>
            </a:xfrm>
            <a:prstGeom prst="rect">
              <a:avLst/>
            </a:prstGeom>
          </p:spPr>
        </p:pic>
        <p:sp>
          <p:nvSpPr>
            <p:cNvPr id="23" name="제목 3">
              <a:extLst>
                <a:ext uri="{FF2B5EF4-FFF2-40B4-BE49-F238E27FC236}">
                  <a16:creationId xmlns:a16="http://schemas.microsoft.com/office/drawing/2014/main" id="{2C77C9AB-067E-355A-8FC8-EF88FD80A516}"/>
                </a:ext>
              </a:extLst>
            </p:cNvPr>
            <p:cNvSpPr txBox="1">
              <a:spLocks/>
            </p:cNvSpPr>
            <p:nvPr/>
          </p:nvSpPr>
          <p:spPr>
            <a:xfrm>
              <a:off x="8143995" y="606616"/>
              <a:ext cx="1477782" cy="334294"/>
            </a:xfrm>
            <a:prstGeom prst="rect">
              <a:avLst/>
            </a:prstGeom>
          </p:spPr>
          <p:txBody>
            <a:bodyPr wrap="none" lIns="0" tIns="0" rIns="0" bIns="0" anchor="b" anchorCtr="0">
              <a:noAutofit/>
            </a:bodyPr>
            <a:lstStyle>
              <a:defPPr>
                <a:defRPr lang="en-US"/>
              </a:defPPr>
              <a:lvl1pPr marR="0" lvl="0" indent="539750" fontAlgn="auto">
                <a:lnSpc>
                  <a:spcPct val="100000"/>
                </a:lnSpc>
                <a:spcBef>
                  <a:spcPts val="0"/>
                </a:spcBef>
                <a:spcAft>
                  <a:spcPts val="0"/>
                </a:spcAft>
                <a:buClrTx/>
                <a:buSzTx/>
                <a:buFontTx/>
                <a:buNone/>
                <a:tabLst/>
                <a:defRPr sz="2400" b="0" i="0">
                  <a:ln>
                    <a:solidFill>
                      <a:prstClr val="white">
                        <a:lumMod val="75000"/>
                        <a:alpha val="0"/>
                      </a:prstClr>
                    </a:solidFill>
                  </a:ln>
                  <a:solidFill>
                    <a:schemeClr val="bg1"/>
                  </a:solidFill>
                  <a:latin typeface="KoPub돋움체 Bold" panose="00000800000000000000" pitchFamily="2" charset="-127"/>
                  <a:ea typeface="KoPub돋움체 Bold" panose="00000800000000000000" pitchFamily="2" charset="-127"/>
                  <a:cs typeface="KoPub돋움체 Medium" panose="02020603020101020101" pitchFamily="18" charset="-127"/>
                </a:defRPr>
              </a:lvl1pPr>
            </a:lstStyle>
            <a:p>
              <a:pPr marR="0" lvl="0" indent="0" defTabSz="914400" rtl="0" eaLnBrk="1" fontAlgn="auto" latinLnBrk="0" hangingPunct="1">
                <a:lnSpc>
                  <a:spcPct val="100000"/>
                </a:lnSpc>
                <a:spcBef>
                  <a:spcPts val="0"/>
                </a:spcBef>
                <a:spcAft>
                  <a:spcPts val="0"/>
                </a:spcAft>
                <a:buClrTx/>
                <a:buSzTx/>
                <a:buFontTx/>
                <a:buNone/>
                <a:tabLst/>
                <a:defRPr/>
              </a:pPr>
              <a:r>
                <a:rPr lang="ko-KR" altLang="en-US" sz="2000" dirty="0">
                  <a:ln>
                    <a:solidFill>
                      <a:prstClr val="white">
                        <a:lumMod val="75000"/>
                        <a:alpha val="0"/>
                      </a:prstClr>
                    </a:solidFill>
                  </a:ln>
                  <a:solidFill>
                    <a:schemeClr val="tx1">
                      <a:lumMod val="75000"/>
                      <a:lumOff val="25000"/>
                    </a:schemeClr>
                  </a:solidFill>
                </a:rPr>
                <a:t>태국</a:t>
              </a:r>
              <a:endParaRPr lang="en-US" altLang="ko-KR" sz="2000" dirty="0">
                <a:ln>
                  <a:solidFill>
                    <a:prstClr val="white">
                      <a:lumMod val="75000"/>
                      <a:alpha val="0"/>
                    </a:prstClr>
                  </a:solidFill>
                </a:ln>
                <a:solidFill>
                  <a:schemeClr val="tx1">
                    <a:lumMod val="75000"/>
                    <a:lumOff val="25000"/>
                  </a:schemeClr>
                </a:solidFill>
              </a:endParaRPr>
            </a:p>
          </p:txBody>
        </p:sp>
        <p:pic>
          <p:nvPicPr>
            <p:cNvPr id="24" name="그림 23" descr="텍스트, 흑백, 지도, 실루엣이(가) 표시된 사진&#10;&#10;자동 생성된 설명">
              <a:extLst>
                <a:ext uri="{FF2B5EF4-FFF2-40B4-BE49-F238E27FC236}">
                  <a16:creationId xmlns:a16="http://schemas.microsoft.com/office/drawing/2014/main" id="{3818B619-92D2-6EBC-46DB-2BD7C54350F4}"/>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contrast="-40000"/>
                      </a14:imgEffect>
                    </a14:imgLayer>
                  </a14:imgProps>
                </a:ext>
              </a:extLst>
            </a:blip>
            <a:stretch>
              <a:fillRect/>
            </a:stretch>
          </p:blipFill>
          <p:spPr>
            <a:xfrm>
              <a:off x="8589684" y="136198"/>
              <a:ext cx="827366" cy="1442164"/>
            </a:xfrm>
            <a:prstGeom prst="rect">
              <a:avLst/>
            </a:prstGeom>
          </p:spPr>
        </p:pic>
      </p:grpSp>
      <p:sp>
        <p:nvSpPr>
          <p:cNvPr id="17" name="TextBox 16">
            <a:extLst>
              <a:ext uri="{FF2B5EF4-FFF2-40B4-BE49-F238E27FC236}">
                <a16:creationId xmlns:a16="http://schemas.microsoft.com/office/drawing/2014/main" id="{081CFD89-DBBC-B91E-C62B-E73ACBAA0C4A}"/>
              </a:ext>
            </a:extLst>
          </p:cNvPr>
          <p:cNvSpPr txBox="1"/>
          <p:nvPr/>
        </p:nvSpPr>
        <p:spPr>
          <a:xfrm>
            <a:off x="488948" y="5303079"/>
            <a:ext cx="4294800" cy="900000"/>
          </a:xfrm>
          <a:prstGeom prst="rect">
            <a:avLst/>
          </a:prstGeom>
          <a:solidFill>
            <a:srgbClr val="DEF7FF"/>
          </a:solidFill>
          <a:ln w="3175">
            <a:solidFill>
              <a:srgbClr val="99E3FB"/>
            </a:solidFill>
          </a:ln>
        </p:spPr>
        <p:txBody>
          <a:bodyPr wrap="square" lIns="108000" tIns="72000" rIns="108000" bIns="72000" anchor="t">
            <a:noAutofit/>
          </a:bodyPr>
          <a:lstStyle>
            <a:defPPr>
              <a:defRPr lang="en-US"/>
            </a:defPPr>
            <a:lvl1pPr marL="108000" indent="-108000" defTabSz="457200">
              <a:lnSpc>
                <a:spcPct val="110000"/>
              </a:lnSpc>
              <a:spcAft>
                <a:spcPts val="300"/>
              </a:spcAft>
              <a:buClr>
                <a:schemeClr val="tx1">
                  <a:lumMod val="85000"/>
                  <a:lumOff val="15000"/>
                </a:schemeClr>
              </a:buClr>
              <a:buFont typeface="Arial" panose="020B0604020202020204" pitchFamily="34" charset="0"/>
              <a:buChar char="•"/>
              <a:defRPr sz="1000" b="1">
                <a:ln>
                  <a:solidFill>
                    <a:schemeClr val="accent5">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ko-KR" altLang="en-US" dirty="0"/>
              <a:t>태국 생명보험 시장에서 </a:t>
            </a:r>
            <a:r>
              <a:rPr lang="en-US" altLang="ko-KR" dirty="0"/>
              <a:t>AIA Thailand</a:t>
            </a:r>
            <a:r>
              <a:rPr lang="ko-KR" altLang="en-US" dirty="0"/>
              <a:t>가 </a:t>
            </a:r>
            <a:r>
              <a:rPr lang="en-US" altLang="ko-KR" dirty="0"/>
              <a:t>25.6%</a:t>
            </a:r>
            <a:r>
              <a:rPr lang="ko-KR" altLang="en-US" dirty="0"/>
              <a:t>의 시장점유율로 선두를 유지</a:t>
            </a:r>
            <a:r>
              <a:rPr lang="en-US" altLang="ko-KR" dirty="0"/>
              <a:t>.</a:t>
            </a:r>
            <a:r>
              <a:rPr lang="ko-KR" altLang="en-US" dirty="0"/>
              <a:t> 그 뒤를 이어 </a:t>
            </a:r>
            <a:r>
              <a:rPr lang="en-US" altLang="ko-KR" dirty="0"/>
              <a:t>TLI(14.7%), FWD Life(13.2%) </a:t>
            </a:r>
            <a:r>
              <a:rPr lang="ko-KR" altLang="en-US" dirty="0"/>
              <a:t>등이 그 뒤를 이음</a:t>
            </a:r>
            <a:endParaRPr lang="en-US" altLang="ko-KR" dirty="0"/>
          </a:p>
          <a:p>
            <a:r>
              <a:rPr lang="ko-KR" altLang="en-US" dirty="0"/>
              <a:t>상위 </a:t>
            </a:r>
            <a:r>
              <a:rPr lang="en-US" altLang="ko-KR" dirty="0"/>
              <a:t>5</a:t>
            </a:r>
            <a:r>
              <a:rPr lang="ko-KR" altLang="en-US" dirty="0"/>
              <a:t>개 보험사가 생명보험 시장의 </a:t>
            </a:r>
            <a:r>
              <a:rPr lang="en-US" altLang="ko-KR" dirty="0"/>
              <a:t>73.6%, </a:t>
            </a:r>
            <a:r>
              <a:rPr lang="ko-KR" altLang="en-US" dirty="0"/>
              <a:t>상위 </a:t>
            </a:r>
            <a:r>
              <a:rPr lang="en-US" altLang="ko-KR" dirty="0"/>
              <a:t>10</a:t>
            </a:r>
            <a:r>
              <a:rPr lang="ko-KR" altLang="en-US" dirty="0"/>
              <a:t>개</a:t>
            </a:r>
            <a:r>
              <a:rPr lang="en-US" altLang="ko-KR" dirty="0"/>
              <a:t> </a:t>
            </a:r>
            <a:r>
              <a:rPr lang="ko-KR" altLang="en-US" dirty="0"/>
              <a:t>보험사가 </a:t>
            </a:r>
            <a:r>
              <a:rPr lang="en-US" altLang="ko-KR" dirty="0"/>
              <a:t>93.2%</a:t>
            </a:r>
            <a:r>
              <a:rPr lang="ko-KR" altLang="en-US" dirty="0"/>
              <a:t>를 차지하여 시장이 상당히 </a:t>
            </a:r>
            <a:r>
              <a:rPr lang="ko-KR" altLang="en-US" dirty="0" err="1"/>
              <a:t>집중화된</a:t>
            </a:r>
            <a:r>
              <a:rPr lang="ko-KR" altLang="en-US" dirty="0"/>
              <a:t> 양상을 보임</a:t>
            </a:r>
            <a:endParaRPr lang="en-US" altLang="ko-KR" dirty="0"/>
          </a:p>
        </p:txBody>
      </p:sp>
      <p:sp>
        <p:nvSpPr>
          <p:cNvPr id="2" name="텍스트 개체 틀 1">
            <a:extLst>
              <a:ext uri="{FF2B5EF4-FFF2-40B4-BE49-F238E27FC236}">
                <a16:creationId xmlns:a16="http://schemas.microsoft.com/office/drawing/2014/main" id="{11D01EDC-383F-7EC9-5195-CCBAAD0A81F2}"/>
              </a:ext>
            </a:extLst>
          </p:cNvPr>
          <p:cNvSpPr>
            <a:spLocks noGrp="1"/>
          </p:cNvSpPr>
          <p:nvPr>
            <p:ph type="body" sz="quarter" idx="10"/>
          </p:nvPr>
        </p:nvSpPr>
        <p:spPr/>
        <p:txBody>
          <a:bodyPr/>
          <a:lstStyle/>
          <a:p>
            <a:r>
              <a:rPr lang="en-US" altLang="ko-KR" dirty="0"/>
              <a:t>II. </a:t>
            </a:r>
            <a:r>
              <a:rPr lang="ko-KR" altLang="en-US" dirty="0"/>
              <a:t>신흥 아시아 태평양 국가별 보험시장 및 규제 현황 </a:t>
            </a:r>
          </a:p>
        </p:txBody>
      </p:sp>
      <p:sp>
        <p:nvSpPr>
          <p:cNvPr id="3" name="텍스트 개체 틀 2">
            <a:extLst>
              <a:ext uri="{FF2B5EF4-FFF2-40B4-BE49-F238E27FC236}">
                <a16:creationId xmlns:a16="http://schemas.microsoft.com/office/drawing/2014/main" id="{F8A23C6E-913D-E903-F49E-D387E0794A26}"/>
              </a:ext>
            </a:extLst>
          </p:cNvPr>
          <p:cNvSpPr>
            <a:spLocks noGrp="1"/>
          </p:cNvSpPr>
          <p:nvPr>
            <p:ph type="body" sz="quarter" idx="11"/>
          </p:nvPr>
        </p:nvSpPr>
        <p:spPr/>
        <p:txBody>
          <a:bodyPr/>
          <a:lstStyle/>
          <a:p>
            <a:r>
              <a:rPr lang="ko-KR" altLang="en-US" dirty="0"/>
              <a:t>태국 보험시장 현황 </a:t>
            </a:r>
            <a:r>
              <a:rPr lang="en-US" altLang="ko-KR" dirty="0"/>
              <a:t>(</a:t>
            </a:r>
            <a:r>
              <a:rPr lang="ko-KR" altLang="en-US" dirty="0"/>
              <a:t>계속</a:t>
            </a:r>
            <a:r>
              <a:rPr lang="en-US" altLang="ko-KR" dirty="0"/>
              <a:t>)</a:t>
            </a:r>
            <a:endParaRPr lang="ko-KR" altLang="en-US" dirty="0"/>
          </a:p>
        </p:txBody>
      </p:sp>
      <p:grpSp>
        <p:nvGrpSpPr>
          <p:cNvPr id="16" name="그룹 15">
            <a:extLst>
              <a:ext uri="{FF2B5EF4-FFF2-40B4-BE49-F238E27FC236}">
                <a16:creationId xmlns:a16="http://schemas.microsoft.com/office/drawing/2014/main" id="{71C4775D-4E5C-84A5-094B-7BCDC1FC921F}"/>
              </a:ext>
            </a:extLst>
          </p:cNvPr>
          <p:cNvGrpSpPr/>
          <p:nvPr/>
        </p:nvGrpSpPr>
        <p:grpSpPr>
          <a:xfrm>
            <a:off x="488999" y="1196975"/>
            <a:ext cx="4284614" cy="276837"/>
            <a:chOff x="488999" y="2176483"/>
            <a:chExt cx="4284614" cy="276837"/>
          </a:xfrm>
        </p:grpSpPr>
        <p:sp>
          <p:nvSpPr>
            <p:cNvPr id="6" name="TextBox 5">
              <a:extLst>
                <a:ext uri="{FF2B5EF4-FFF2-40B4-BE49-F238E27FC236}">
                  <a16:creationId xmlns:a16="http://schemas.microsoft.com/office/drawing/2014/main" id="{36DF9BB0-1870-F69A-7E6C-D976C878D837}"/>
                </a:ext>
              </a:extLst>
            </p:cNvPr>
            <p:cNvSpPr txBox="1"/>
            <p:nvPr/>
          </p:nvSpPr>
          <p:spPr>
            <a:xfrm>
              <a:off x="488999" y="2210039"/>
              <a:ext cx="2526333" cy="200055"/>
            </a:xfrm>
            <a:prstGeom prst="rect">
              <a:avLst/>
            </a:prstGeom>
            <a:noFill/>
          </p:spPr>
          <p:txBody>
            <a:bodyPr wrap="none" lIns="0" tIns="0" rIns="0" bIns="0" rtlCol="0">
              <a:spAutoFit/>
            </a:bodyPr>
            <a:lstStyle/>
            <a:p>
              <a:pPr>
                <a:defRPr/>
              </a:pPr>
              <a:r>
                <a:rPr lang="ko-KR" altLang="en-US" sz="1300" dirty="0">
                  <a:ln>
                    <a:solidFill>
                      <a:prstClr val="white">
                        <a:lumMod val="75000"/>
                        <a:alpha val="0"/>
                      </a:prstClr>
                    </a:solidFill>
                  </a:ln>
                  <a:solidFill>
                    <a:srgbClr val="00338D"/>
                  </a:solidFill>
                  <a:latin typeface="KoPub돋움체 Bold" panose="00000800000000000000" pitchFamily="2" charset="-127"/>
                  <a:ea typeface="KoPub돋움체 Bold" panose="00000800000000000000" pitchFamily="2" charset="-127"/>
                  <a:cs typeface="Univers for KPMG"/>
                </a:rPr>
                <a:t>태국 주요 생명보험사 시장점유율 현황</a:t>
              </a:r>
              <a:endParaRPr kumimoji="0" lang="ko-KR" altLang="en-US" sz="1300" b="0" i="0" u="none" strike="noStrike" kern="1200" cap="none" spc="0" normalizeH="0" baseline="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endParaRPr>
            </a:p>
          </p:txBody>
        </p:sp>
        <p:cxnSp>
          <p:nvCxnSpPr>
            <p:cNvPr id="7" name="직선 연결선 6">
              <a:extLst>
                <a:ext uri="{FF2B5EF4-FFF2-40B4-BE49-F238E27FC236}">
                  <a16:creationId xmlns:a16="http://schemas.microsoft.com/office/drawing/2014/main" id="{E31F734D-4124-455B-C526-5986D621C90D}"/>
                </a:ext>
              </a:extLst>
            </p:cNvPr>
            <p:cNvCxnSpPr/>
            <p:nvPr/>
          </p:nvCxnSpPr>
          <p:spPr>
            <a:xfrm>
              <a:off x="489000" y="2176483"/>
              <a:ext cx="4284613"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8" name="직선 연결선 7">
              <a:extLst>
                <a:ext uri="{FF2B5EF4-FFF2-40B4-BE49-F238E27FC236}">
                  <a16:creationId xmlns:a16="http://schemas.microsoft.com/office/drawing/2014/main" id="{6DB80DB3-207C-65CA-8E7A-D00E01A8701C}"/>
                </a:ext>
              </a:extLst>
            </p:cNvPr>
            <p:cNvCxnSpPr/>
            <p:nvPr/>
          </p:nvCxnSpPr>
          <p:spPr>
            <a:xfrm>
              <a:off x="489000" y="2453320"/>
              <a:ext cx="4284613"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15" name="그룹 14">
            <a:extLst>
              <a:ext uri="{FF2B5EF4-FFF2-40B4-BE49-F238E27FC236}">
                <a16:creationId xmlns:a16="http://schemas.microsoft.com/office/drawing/2014/main" id="{B6BF0517-8836-34B2-36D7-2FA5F9B416B5}"/>
              </a:ext>
            </a:extLst>
          </p:cNvPr>
          <p:cNvGrpSpPr/>
          <p:nvPr/>
        </p:nvGrpSpPr>
        <p:grpSpPr>
          <a:xfrm>
            <a:off x="5132387" y="1196975"/>
            <a:ext cx="4284613" cy="276837"/>
            <a:chOff x="5132387" y="2176483"/>
            <a:chExt cx="4284613" cy="276837"/>
          </a:xfrm>
        </p:grpSpPr>
        <p:sp>
          <p:nvSpPr>
            <p:cNvPr id="10" name="TextBox 9">
              <a:extLst>
                <a:ext uri="{FF2B5EF4-FFF2-40B4-BE49-F238E27FC236}">
                  <a16:creationId xmlns:a16="http://schemas.microsoft.com/office/drawing/2014/main" id="{87483AEA-2519-6492-D9C7-F9EF0E3E482E}"/>
                </a:ext>
              </a:extLst>
            </p:cNvPr>
            <p:cNvSpPr txBox="1"/>
            <p:nvPr/>
          </p:nvSpPr>
          <p:spPr>
            <a:xfrm>
              <a:off x="5132387" y="2210039"/>
              <a:ext cx="2526333" cy="200055"/>
            </a:xfrm>
            <a:prstGeom prst="rect">
              <a:avLst/>
            </a:prstGeom>
            <a:noFill/>
          </p:spPr>
          <p:txBody>
            <a:bodyPr wrap="none" lIns="0" tIns="0" rIns="0" bIns="0" rtlCol="0">
              <a:spAutoFit/>
            </a:bodyPr>
            <a:lstStyle/>
            <a:p>
              <a:pPr>
                <a:defRPr/>
              </a:pPr>
              <a:r>
                <a:rPr lang="ko-KR" altLang="en-US" sz="1300" dirty="0">
                  <a:ln>
                    <a:solidFill>
                      <a:prstClr val="white">
                        <a:lumMod val="75000"/>
                        <a:alpha val="0"/>
                      </a:prstClr>
                    </a:solidFill>
                  </a:ln>
                  <a:solidFill>
                    <a:srgbClr val="00338D"/>
                  </a:solidFill>
                  <a:latin typeface="KoPub돋움체 Bold" panose="00000800000000000000" pitchFamily="2" charset="-127"/>
                  <a:ea typeface="KoPub돋움체 Bold" panose="00000800000000000000" pitchFamily="2" charset="-127"/>
                  <a:cs typeface="Univers for KPMG"/>
                </a:rPr>
                <a:t>태국 주요 손해보험사 시장점유율 현황</a:t>
              </a:r>
              <a:endParaRPr kumimoji="0" lang="ko-KR" altLang="en-US" sz="1300" b="0" i="0" u="none" strike="noStrike" kern="1200" cap="none" spc="0" normalizeH="0" baseline="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endParaRPr>
            </a:p>
          </p:txBody>
        </p:sp>
        <p:cxnSp>
          <p:nvCxnSpPr>
            <p:cNvPr id="11" name="직선 연결선 10">
              <a:extLst>
                <a:ext uri="{FF2B5EF4-FFF2-40B4-BE49-F238E27FC236}">
                  <a16:creationId xmlns:a16="http://schemas.microsoft.com/office/drawing/2014/main" id="{A66CB838-12FC-5767-4C0F-FE593B87A53B}"/>
                </a:ext>
              </a:extLst>
            </p:cNvPr>
            <p:cNvCxnSpPr/>
            <p:nvPr/>
          </p:nvCxnSpPr>
          <p:spPr>
            <a:xfrm>
              <a:off x="5132387" y="2176483"/>
              <a:ext cx="4284613"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직선 연결선 11">
              <a:extLst>
                <a:ext uri="{FF2B5EF4-FFF2-40B4-BE49-F238E27FC236}">
                  <a16:creationId xmlns:a16="http://schemas.microsoft.com/office/drawing/2014/main" id="{4EE3D5DF-6480-5437-5EAA-8D94300527A8}"/>
                </a:ext>
              </a:extLst>
            </p:cNvPr>
            <p:cNvCxnSpPr/>
            <p:nvPr/>
          </p:nvCxnSpPr>
          <p:spPr>
            <a:xfrm>
              <a:off x="5132387" y="2453320"/>
              <a:ext cx="4284613"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204" name="TextBox 203">
            <a:extLst>
              <a:ext uri="{FF2B5EF4-FFF2-40B4-BE49-F238E27FC236}">
                <a16:creationId xmlns:a16="http://schemas.microsoft.com/office/drawing/2014/main" id="{8EB661A5-D87A-70B1-D08C-C86445406543}"/>
              </a:ext>
            </a:extLst>
          </p:cNvPr>
          <p:cNvSpPr txBox="1"/>
          <p:nvPr/>
        </p:nvSpPr>
        <p:spPr>
          <a:xfrm>
            <a:off x="5124767" y="5303079"/>
            <a:ext cx="4294800" cy="900000"/>
          </a:xfrm>
          <a:prstGeom prst="rect">
            <a:avLst/>
          </a:prstGeom>
          <a:solidFill>
            <a:srgbClr val="DEF7FF"/>
          </a:solidFill>
          <a:ln w="3175">
            <a:solidFill>
              <a:srgbClr val="99E3FB"/>
            </a:solidFill>
          </a:ln>
        </p:spPr>
        <p:txBody>
          <a:bodyPr wrap="square" lIns="108000" tIns="72000" rIns="36000" bIns="72000" anchor="t">
            <a:noAutofit/>
          </a:bodyPr>
          <a:lstStyle>
            <a:defPPr>
              <a:defRPr lang="en-US"/>
            </a:defPPr>
            <a:lvl1pPr marL="108000" indent="-108000" defTabSz="457200">
              <a:lnSpc>
                <a:spcPct val="110000"/>
              </a:lnSpc>
              <a:spcAft>
                <a:spcPts val="300"/>
              </a:spcAft>
              <a:buClr>
                <a:schemeClr val="tx1">
                  <a:lumMod val="85000"/>
                  <a:lumOff val="15000"/>
                </a:schemeClr>
              </a:buClr>
              <a:buFont typeface="Arial" panose="020B0604020202020204" pitchFamily="34" charset="0"/>
              <a:buChar char="•"/>
              <a:defRPr sz="1000" b="1">
                <a:ln>
                  <a:solidFill>
                    <a:schemeClr val="accent5">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ko-KR" altLang="en-US" dirty="0"/>
              <a:t>태국 손해보험 시장의 경우</a:t>
            </a:r>
            <a:r>
              <a:rPr lang="en-US" altLang="ko-KR" dirty="0"/>
              <a:t>, </a:t>
            </a:r>
            <a:r>
              <a:rPr lang="en-US" altLang="ko-KR" dirty="0" err="1"/>
              <a:t>Viriyah</a:t>
            </a:r>
            <a:r>
              <a:rPr lang="en-US" altLang="ko-KR" dirty="0"/>
              <a:t> Insurance Public Company limited</a:t>
            </a:r>
            <a:r>
              <a:rPr lang="ko-KR" altLang="en-US" dirty="0"/>
              <a:t>가 </a:t>
            </a:r>
            <a:r>
              <a:rPr lang="en-US" altLang="ko-KR" dirty="0"/>
              <a:t>14.6%</a:t>
            </a:r>
            <a:r>
              <a:rPr lang="ko-KR" altLang="en-US" dirty="0"/>
              <a:t>의 시장점유율로 </a:t>
            </a:r>
            <a:r>
              <a:rPr lang="en-US" altLang="ko-KR" dirty="0"/>
              <a:t>1</a:t>
            </a:r>
            <a:r>
              <a:rPr lang="ko-KR" altLang="en-US" dirty="0"/>
              <a:t>위를 차지</a:t>
            </a:r>
            <a:r>
              <a:rPr lang="en-US" altLang="ko-KR" dirty="0"/>
              <a:t>. </a:t>
            </a:r>
            <a:r>
              <a:rPr lang="ko-KR" altLang="en-US" dirty="0"/>
              <a:t>그 뒤를 이어 </a:t>
            </a:r>
            <a:r>
              <a:rPr lang="en-US" altLang="ko-KR" dirty="0" err="1"/>
              <a:t>Dhipaya</a:t>
            </a:r>
            <a:r>
              <a:rPr lang="en-US" altLang="ko-KR" dirty="0"/>
              <a:t>(10.9%), Bangkok (8.6%)</a:t>
            </a:r>
            <a:r>
              <a:rPr lang="ko-KR" altLang="en-US" dirty="0"/>
              <a:t>가 각각 </a:t>
            </a:r>
            <a:r>
              <a:rPr lang="en-US" altLang="ko-KR" dirty="0"/>
              <a:t>2, 3</a:t>
            </a:r>
            <a:r>
              <a:rPr lang="ko-KR" altLang="en-US" dirty="0"/>
              <a:t>위를 차지</a:t>
            </a:r>
            <a:endParaRPr lang="en-US" altLang="ko-KR" dirty="0"/>
          </a:p>
          <a:p>
            <a:r>
              <a:rPr lang="ko-KR" altLang="en-US" dirty="0"/>
              <a:t>상위 </a:t>
            </a:r>
            <a:r>
              <a:rPr lang="en-US" altLang="ko-KR" dirty="0"/>
              <a:t>5</a:t>
            </a:r>
            <a:r>
              <a:rPr lang="ko-KR" altLang="en-US" dirty="0"/>
              <a:t>개 보험사가 손해보험 시장의 </a:t>
            </a:r>
            <a:r>
              <a:rPr lang="en-US" altLang="ko-KR" dirty="0"/>
              <a:t>46.8%, </a:t>
            </a:r>
            <a:r>
              <a:rPr lang="ko-KR" altLang="en-US" dirty="0"/>
              <a:t>상위 </a:t>
            </a:r>
            <a:r>
              <a:rPr lang="en-US" altLang="ko-KR" dirty="0"/>
              <a:t>10</a:t>
            </a:r>
            <a:r>
              <a:rPr lang="ko-KR" altLang="en-US" dirty="0"/>
              <a:t>개</a:t>
            </a:r>
            <a:r>
              <a:rPr lang="en-US" altLang="ko-KR" dirty="0"/>
              <a:t> </a:t>
            </a:r>
            <a:r>
              <a:rPr lang="ko-KR" altLang="en-US" dirty="0"/>
              <a:t>보험사가 </a:t>
            </a:r>
            <a:r>
              <a:rPr lang="en-US" altLang="ko-KR" dirty="0"/>
              <a:t>65.1%</a:t>
            </a:r>
            <a:r>
              <a:rPr lang="ko-KR" altLang="en-US" dirty="0"/>
              <a:t>를 차지</a:t>
            </a:r>
            <a:endParaRPr lang="en-US" altLang="ko-KR" dirty="0"/>
          </a:p>
        </p:txBody>
      </p:sp>
      <p:graphicFrame>
        <p:nvGraphicFramePr>
          <p:cNvPr id="4" name="ChartObject">
            <a:extLst>
              <a:ext uri="{FF2B5EF4-FFF2-40B4-BE49-F238E27FC236}">
                <a16:creationId xmlns:a16="http://schemas.microsoft.com/office/drawing/2014/main" id="{C9C6DE90-53EA-022C-3D7A-8BD050460487}"/>
              </a:ext>
            </a:extLst>
          </p:cNvPr>
          <p:cNvGraphicFramePr/>
          <p:nvPr>
            <p:extLst>
              <p:ext uri="{D42A27DB-BD31-4B8C-83A1-F6EECF244321}">
                <p14:modId xmlns:p14="http://schemas.microsoft.com/office/powerpoint/2010/main" val="3948545693"/>
              </p:ext>
            </p:extLst>
          </p:nvPr>
        </p:nvGraphicFramePr>
        <p:xfrm>
          <a:off x="558068" y="1305771"/>
          <a:ext cx="4352402" cy="3701945"/>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3" name="ChartObject">
            <a:extLst>
              <a:ext uri="{FF2B5EF4-FFF2-40B4-BE49-F238E27FC236}">
                <a16:creationId xmlns:a16="http://schemas.microsoft.com/office/drawing/2014/main" id="{331EE8A8-68B2-38F2-F555-C19818B6FCCF}"/>
              </a:ext>
            </a:extLst>
          </p:cNvPr>
          <p:cNvGraphicFramePr/>
          <p:nvPr>
            <p:extLst>
              <p:ext uri="{D42A27DB-BD31-4B8C-83A1-F6EECF244321}">
                <p14:modId xmlns:p14="http://schemas.microsoft.com/office/powerpoint/2010/main" val="2697196863"/>
              </p:ext>
            </p:extLst>
          </p:nvPr>
        </p:nvGraphicFramePr>
        <p:xfrm>
          <a:off x="5311553" y="1583714"/>
          <a:ext cx="3851275" cy="3195971"/>
        </p:xfrm>
        <a:graphic>
          <a:graphicData uri="http://schemas.openxmlformats.org/drawingml/2006/chart">
            <c:chart xmlns:c="http://schemas.openxmlformats.org/drawingml/2006/chart" xmlns:r="http://schemas.openxmlformats.org/officeDocument/2006/relationships" r:id="rId7"/>
          </a:graphicData>
        </a:graphic>
      </p:graphicFrame>
      <p:sp>
        <p:nvSpPr>
          <p:cNvPr id="5" name="object 38">
            <a:extLst>
              <a:ext uri="{FF2B5EF4-FFF2-40B4-BE49-F238E27FC236}">
                <a16:creationId xmlns:a16="http://schemas.microsoft.com/office/drawing/2014/main" id="{43255C1F-2E92-73BB-910E-E7A20875652A}"/>
              </a:ext>
            </a:extLst>
          </p:cNvPr>
          <p:cNvSpPr txBox="1"/>
          <p:nvPr/>
        </p:nvSpPr>
        <p:spPr>
          <a:xfrm>
            <a:off x="489000" y="1604642"/>
            <a:ext cx="936000" cy="123239"/>
          </a:xfrm>
          <a:prstGeom prst="rect">
            <a:avLst/>
          </a:prstGeom>
        </p:spPr>
        <p:txBody>
          <a:bodyPr vert="horz" wrap="square" lIns="0" tIns="12065" rIns="0" bIns="0" rtlCol="0">
            <a:spAutoFit/>
          </a:bodyPr>
          <a:lstStyle>
            <a:defPPr>
              <a:defRPr lang="en-US"/>
            </a:defPPr>
            <a:lvl1pPr marL="12700" marR="5080" lvl="0" indent="0" algn="r" defTabSz="914400" fontAlgn="auto">
              <a:lnSpc>
                <a:spcPct val="90000"/>
              </a:lnSpc>
              <a:spcBef>
                <a:spcPts val="95"/>
              </a:spcBef>
              <a:spcAft>
                <a:spcPts val="0"/>
              </a:spcAft>
              <a:buClrTx/>
              <a:buSzTx/>
              <a:buFontTx/>
              <a:buNone/>
              <a:tabLst/>
              <a:defRPr kumimoji="0" sz="1050" b="0" i="0" u="none" strike="noStrike" cap="none" spc="0" normalizeH="0" baseline="0">
                <a:ln>
                  <a:noFill/>
                </a:ln>
                <a:gradFill>
                  <a:gsLst>
                    <a:gs pos="0">
                      <a:schemeClr val="bg1">
                        <a:lumMod val="65000"/>
                      </a:schemeClr>
                    </a:gs>
                    <a:gs pos="100000">
                      <a:schemeClr val="bg1">
                        <a:lumMod val="65000"/>
                      </a:schemeClr>
                    </a:gs>
                  </a:gsLst>
                  <a:lin ang="5400000" scaled="1"/>
                </a:gradFill>
                <a:effectLst/>
                <a:uLnTx/>
                <a:uFillTx/>
                <a:latin typeface="KoPub돋움체 Bold" panose="00000800000000000000" pitchFamily="2" charset="-127"/>
                <a:ea typeface="KoPub돋움체 Bold" panose="00000800000000000000" pitchFamily="2" charset="-127"/>
                <a:cs typeface="Calibri"/>
              </a:defRPr>
            </a:lvl1pPr>
          </a:lstStyle>
          <a:p>
            <a:pPr algn="l"/>
            <a:r>
              <a:rPr lang="en-US" sz="800" spc="-50" dirty="0">
                <a:ln>
                  <a:solidFill>
                    <a:srgbClr val="FD349C">
                      <a:alpha val="0"/>
                    </a:srgbClr>
                  </a:solidFill>
                </a:ln>
                <a:solidFill>
                  <a:schemeClr val="tx1">
                    <a:lumMod val="50000"/>
                    <a:lumOff val="50000"/>
                  </a:schemeClr>
                </a:solidFill>
                <a:latin typeface="KoPub돋움체 Medium" panose="02020603020101020101" pitchFamily="18" charset="-127"/>
                <a:ea typeface="KoPub돋움체 Medium" panose="02020603020101020101" pitchFamily="18" charset="-127"/>
                <a:cs typeface="+mn-cs"/>
              </a:rPr>
              <a:t>(</a:t>
            </a:r>
            <a:r>
              <a:rPr lang="ko-KR" altLang="en-US" sz="800" spc="-50" dirty="0">
                <a:ln>
                  <a:solidFill>
                    <a:srgbClr val="FD349C">
                      <a:alpha val="0"/>
                    </a:srgbClr>
                  </a:solidFill>
                </a:ln>
                <a:solidFill>
                  <a:schemeClr val="tx1">
                    <a:lumMod val="50000"/>
                    <a:lumOff val="50000"/>
                  </a:schemeClr>
                </a:solidFill>
                <a:latin typeface="KoPub돋움체 Medium" panose="02020603020101020101" pitchFamily="18" charset="-127"/>
                <a:ea typeface="KoPub돋움체 Medium" panose="02020603020101020101" pitchFamily="18" charset="-127"/>
                <a:cs typeface="+mn-cs"/>
              </a:rPr>
              <a:t>백만 바트</a:t>
            </a:r>
            <a:r>
              <a:rPr lang="en-US" altLang="ko-KR" sz="800" spc="-50" dirty="0">
                <a:ln>
                  <a:solidFill>
                    <a:srgbClr val="FD349C">
                      <a:alpha val="0"/>
                    </a:srgbClr>
                  </a:solidFill>
                </a:ln>
                <a:solidFill>
                  <a:schemeClr val="tx1">
                    <a:lumMod val="50000"/>
                    <a:lumOff val="50000"/>
                  </a:schemeClr>
                </a:solidFill>
                <a:latin typeface="KoPub돋움체 Medium" panose="02020603020101020101" pitchFamily="18" charset="-127"/>
                <a:ea typeface="KoPub돋움체 Medium" panose="02020603020101020101" pitchFamily="18" charset="-127"/>
                <a:cs typeface="+mn-cs"/>
              </a:rPr>
              <a:t>)</a:t>
            </a:r>
            <a:endParaRPr sz="800" spc="-50" dirty="0">
              <a:ln>
                <a:solidFill>
                  <a:srgbClr val="FD349C">
                    <a:alpha val="0"/>
                  </a:srgbClr>
                </a:solidFill>
              </a:ln>
              <a:solidFill>
                <a:schemeClr val="tx1">
                  <a:lumMod val="50000"/>
                  <a:lumOff val="50000"/>
                </a:schemeClr>
              </a:solidFill>
              <a:latin typeface="KoPub돋움체 Medium" panose="02020603020101020101" pitchFamily="18" charset="-127"/>
              <a:ea typeface="KoPub돋움체 Medium" panose="02020603020101020101" pitchFamily="18" charset="-127"/>
              <a:cs typeface="+mn-cs"/>
            </a:endParaRPr>
          </a:p>
        </p:txBody>
      </p:sp>
      <p:sp>
        <p:nvSpPr>
          <p:cNvPr id="9" name="object 38">
            <a:extLst>
              <a:ext uri="{FF2B5EF4-FFF2-40B4-BE49-F238E27FC236}">
                <a16:creationId xmlns:a16="http://schemas.microsoft.com/office/drawing/2014/main" id="{24FA6C23-51F7-7ADE-BD51-7B7073C9FEBE}"/>
              </a:ext>
            </a:extLst>
          </p:cNvPr>
          <p:cNvSpPr txBox="1"/>
          <p:nvPr/>
        </p:nvSpPr>
        <p:spPr>
          <a:xfrm>
            <a:off x="5132387" y="1604642"/>
            <a:ext cx="648000" cy="123239"/>
          </a:xfrm>
          <a:prstGeom prst="rect">
            <a:avLst/>
          </a:prstGeom>
        </p:spPr>
        <p:txBody>
          <a:bodyPr vert="horz" wrap="square" lIns="0" tIns="12065" rIns="0" bIns="0" rtlCol="0">
            <a:spAutoFit/>
          </a:bodyPr>
          <a:lstStyle>
            <a:defPPr>
              <a:defRPr lang="en-US"/>
            </a:defPPr>
            <a:lvl1pPr marL="12700" marR="5080" lvl="0" indent="0" algn="r" defTabSz="914400" fontAlgn="auto">
              <a:lnSpc>
                <a:spcPct val="90000"/>
              </a:lnSpc>
              <a:spcBef>
                <a:spcPts val="95"/>
              </a:spcBef>
              <a:spcAft>
                <a:spcPts val="0"/>
              </a:spcAft>
              <a:buClrTx/>
              <a:buSzTx/>
              <a:buFontTx/>
              <a:buNone/>
              <a:tabLst/>
              <a:defRPr kumimoji="0" sz="1050" b="0" i="0" u="none" strike="noStrike" cap="none" spc="0" normalizeH="0" baseline="0">
                <a:ln>
                  <a:noFill/>
                </a:ln>
                <a:gradFill>
                  <a:gsLst>
                    <a:gs pos="0">
                      <a:schemeClr val="bg1">
                        <a:lumMod val="65000"/>
                      </a:schemeClr>
                    </a:gs>
                    <a:gs pos="100000">
                      <a:schemeClr val="bg1">
                        <a:lumMod val="65000"/>
                      </a:schemeClr>
                    </a:gs>
                  </a:gsLst>
                  <a:lin ang="5400000" scaled="1"/>
                </a:gradFill>
                <a:effectLst/>
                <a:uLnTx/>
                <a:uFillTx/>
                <a:latin typeface="KoPub돋움체 Bold" panose="00000800000000000000" pitchFamily="2" charset="-127"/>
                <a:ea typeface="KoPub돋움체 Bold" panose="00000800000000000000" pitchFamily="2" charset="-127"/>
                <a:cs typeface="Calibri"/>
              </a:defRPr>
            </a:lvl1pPr>
          </a:lstStyle>
          <a:p>
            <a:pPr algn="l"/>
            <a:r>
              <a:rPr lang="en-US" altLang="ko-KR" sz="800" spc="-50" dirty="0">
                <a:ln>
                  <a:solidFill>
                    <a:srgbClr val="FD349C">
                      <a:alpha val="0"/>
                    </a:srgbClr>
                  </a:solidFill>
                </a:ln>
                <a:solidFill>
                  <a:schemeClr val="tx1">
                    <a:lumMod val="50000"/>
                    <a:lumOff val="50000"/>
                  </a:schemeClr>
                </a:solidFill>
                <a:latin typeface="KoPub돋움체 Medium" panose="02020603020101020101" pitchFamily="18" charset="-127"/>
                <a:ea typeface="KoPub돋움체 Medium" panose="02020603020101020101" pitchFamily="18" charset="-127"/>
                <a:cs typeface="+mn-cs"/>
              </a:rPr>
              <a:t>(</a:t>
            </a:r>
            <a:r>
              <a:rPr lang="ko-KR" altLang="en-US" sz="800" spc="-50" dirty="0">
                <a:ln>
                  <a:solidFill>
                    <a:srgbClr val="FD349C">
                      <a:alpha val="0"/>
                    </a:srgbClr>
                  </a:solidFill>
                </a:ln>
                <a:solidFill>
                  <a:schemeClr val="tx1">
                    <a:lumMod val="50000"/>
                    <a:lumOff val="50000"/>
                  </a:schemeClr>
                </a:solidFill>
                <a:latin typeface="KoPub돋움체 Medium" panose="02020603020101020101" pitchFamily="18" charset="-127"/>
                <a:ea typeface="KoPub돋움체 Medium" panose="02020603020101020101" pitchFamily="18" charset="-127"/>
                <a:cs typeface="+mn-cs"/>
              </a:rPr>
              <a:t>백만 바트</a:t>
            </a:r>
            <a:r>
              <a:rPr lang="en-US" altLang="ko-KR" sz="800" spc="-50" dirty="0">
                <a:ln>
                  <a:solidFill>
                    <a:srgbClr val="FD349C">
                      <a:alpha val="0"/>
                    </a:srgbClr>
                  </a:solidFill>
                </a:ln>
                <a:solidFill>
                  <a:schemeClr val="tx1">
                    <a:lumMod val="50000"/>
                    <a:lumOff val="50000"/>
                  </a:schemeClr>
                </a:solidFill>
                <a:latin typeface="KoPub돋움체 Medium" panose="02020603020101020101" pitchFamily="18" charset="-127"/>
                <a:ea typeface="KoPub돋움체 Medium" panose="02020603020101020101" pitchFamily="18" charset="-127"/>
                <a:cs typeface="+mn-cs"/>
              </a:rPr>
              <a:t>)</a:t>
            </a:r>
            <a:endParaRPr lang="ko-KR" altLang="en-US" sz="800" spc="-50" dirty="0">
              <a:ln>
                <a:solidFill>
                  <a:srgbClr val="FD349C">
                    <a:alpha val="0"/>
                  </a:srgbClr>
                </a:solidFill>
              </a:ln>
              <a:solidFill>
                <a:schemeClr val="tx1">
                  <a:lumMod val="50000"/>
                  <a:lumOff val="50000"/>
                </a:schemeClr>
              </a:solidFill>
              <a:latin typeface="KoPub돋움체 Medium" panose="02020603020101020101" pitchFamily="18" charset="-127"/>
              <a:ea typeface="KoPub돋움체 Medium" panose="02020603020101020101" pitchFamily="18" charset="-127"/>
              <a:cs typeface="+mn-cs"/>
            </a:endParaRPr>
          </a:p>
        </p:txBody>
      </p:sp>
      <p:grpSp>
        <p:nvGrpSpPr>
          <p:cNvPr id="19" name="그룹 18">
            <a:extLst>
              <a:ext uri="{FF2B5EF4-FFF2-40B4-BE49-F238E27FC236}">
                <a16:creationId xmlns:a16="http://schemas.microsoft.com/office/drawing/2014/main" id="{09C51C79-049D-2644-ECD9-CB0A1561817C}"/>
              </a:ext>
            </a:extLst>
          </p:cNvPr>
          <p:cNvGrpSpPr/>
          <p:nvPr/>
        </p:nvGrpSpPr>
        <p:grpSpPr>
          <a:xfrm>
            <a:off x="478777" y="4747995"/>
            <a:ext cx="8948410" cy="318924"/>
            <a:chOff x="478777" y="5881851"/>
            <a:chExt cx="8948410" cy="318924"/>
          </a:xfrm>
        </p:grpSpPr>
        <p:sp>
          <p:nvSpPr>
            <p:cNvPr id="20" name="TextBox 19">
              <a:extLst>
                <a:ext uri="{FF2B5EF4-FFF2-40B4-BE49-F238E27FC236}">
                  <a16:creationId xmlns:a16="http://schemas.microsoft.com/office/drawing/2014/main" id="{EE2242A0-5E0F-9EC2-00E8-BB85D236B8C6}"/>
                </a:ext>
              </a:extLst>
            </p:cNvPr>
            <p:cNvSpPr txBox="1"/>
            <p:nvPr/>
          </p:nvSpPr>
          <p:spPr>
            <a:xfrm>
              <a:off x="5132387" y="5881851"/>
              <a:ext cx="4294800" cy="318924"/>
            </a:xfrm>
            <a:prstGeom prst="rect">
              <a:avLst/>
            </a:prstGeom>
            <a:noFill/>
            <a:ln>
              <a:noFill/>
            </a:ln>
          </p:spPr>
          <p:txBody>
            <a:bodyPr wrap="square" lIns="0" tIns="72000" rIns="0" bIns="0" rtlCol="0" anchor="t">
              <a:spAutoFit/>
            </a:bodyPr>
            <a:lstStyle>
              <a:defPPr>
                <a:defRPr lang="en-US"/>
              </a:defPPr>
              <a:lvl1pPr lvl="0">
                <a:defRPr sz="800">
                  <a:ln>
                    <a:solidFill>
                      <a:prstClr val="white">
                        <a:lumMod val="75000"/>
                        <a:alpha val="0"/>
                      </a:prstClr>
                    </a:solidFill>
                  </a:ln>
                  <a:solidFill>
                    <a:prstClr val="white">
                      <a:lumMod val="50000"/>
                    </a:prstClr>
                  </a:solidFill>
                  <a:latin typeface="KoPub돋움체 Medium" panose="00000600000000000000" pitchFamily="2" charset="-127"/>
                  <a:ea typeface="KoPub돋움체 Medium" panose="00000600000000000000" pitchFamily="2" charset="-127"/>
                </a:defRPr>
              </a:lvl1pPr>
            </a:lstStyle>
            <a:p>
              <a:r>
                <a:rPr lang="en-US" altLang="ko-KR" dirty="0">
                  <a:solidFill>
                    <a:schemeClr val="bg1">
                      <a:lumMod val="50000"/>
                    </a:schemeClr>
                  </a:solidFill>
                </a:rPr>
                <a:t>Source: Office of Insurance Commission(Thailand), Statista, </a:t>
              </a:r>
              <a:r>
                <a:rPr lang="ko-KR" altLang="en-US" dirty="0" err="1">
                  <a:solidFill>
                    <a:schemeClr val="bg1">
                      <a:lumMod val="50000"/>
                    </a:schemeClr>
                  </a:solidFill>
                </a:rPr>
                <a:t>삼정</a:t>
              </a:r>
              <a:r>
                <a:rPr lang="en-US" altLang="ko-KR" dirty="0">
                  <a:solidFill>
                    <a:schemeClr val="bg1">
                      <a:lumMod val="50000"/>
                    </a:schemeClr>
                  </a:solidFill>
                </a:rPr>
                <a:t>KPMG </a:t>
              </a:r>
              <a:r>
                <a:rPr lang="ko-KR" altLang="en-US" dirty="0">
                  <a:solidFill>
                    <a:schemeClr val="bg1">
                      <a:lumMod val="50000"/>
                    </a:schemeClr>
                  </a:solidFill>
                </a:rPr>
                <a:t>경제연구원 재구성</a:t>
              </a:r>
              <a:endParaRPr lang="en-US" altLang="ko-KR" dirty="0">
                <a:solidFill>
                  <a:schemeClr val="bg1">
                    <a:lumMod val="50000"/>
                  </a:schemeClr>
                </a:solidFill>
              </a:endParaRPr>
            </a:p>
            <a:p>
              <a:r>
                <a:rPr lang="en-US" altLang="ko-KR" dirty="0">
                  <a:solidFill>
                    <a:schemeClr val="bg1">
                      <a:lumMod val="50000"/>
                    </a:schemeClr>
                  </a:solidFill>
                </a:rPr>
                <a:t>Note: 2021</a:t>
              </a:r>
              <a:r>
                <a:rPr lang="ko-KR" altLang="en-US" dirty="0">
                  <a:solidFill>
                    <a:schemeClr val="bg1">
                      <a:lumMod val="50000"/>
                    </a:schemeClr>
                  </a:solidFill>
                </a:rPr>
                <a:t>년 </a:t>
              </a:r>
              <a:r>
                <a:rPr lang="en-US" altLang="ko-KR" dirty="0">
                  <a:solidFill>
                    <a:schemeClr val="bg1">
                      <a:lumMod val="50000"/>
                    </a:schemeClr>
                  </a:solidFill>
                </a:rPr>
                <a:t>Premium revenue </a:t>
              </a:r>
              <a:r>
                <a:rPr lang="ko-KR" altLang="en-US" dirty="0">
                  <a:solidFill>
                    <a:schemeClr val="bg1">
                      <a:lumMod val="50000"/>
                    </a:schemeClr>
                  </a:solidFill>
                </a:rPr>
                <a:t>기준</a:t>
              </a:r>
            </a:p>
          </p:txBody>
        </p:sp>
        <p:sp>
          <p:nvSpPr>
            <p:cNvPr id="21" name="TextBox 20">
              <a:extLst>
                <a:ext uri="{FF2B5EF4-FFF2-40B4-BE49-F238E27FC236}">
                  <a16:creationId xmlns:a16="http://schemas.microsoft.com/office/drawing/2014/main" id="{E40D1EEA-0FD1-3CF4-BC54-E16D648358F8}"/>
                </a:ext>
              </a:extLst>
            </p:cNvPr>
            <p:cNvSpPr txBox="1"/>
            <p:nvPr/>
          </p:nvSpPr>
          <p:spPr>
            <a:xfrm>
              <a:off x="478777" y="5881851"/>
              <a:ext cx="4294800" cy="318924"/>
            </a:xfrm>
            <a:prstGeom prst="rect">
              <a:avLst/>
            </a:prstGeom>
            <a:noFill/>
            <a:ln>
              <a:noFill/>
            </a:ln>
          </p:spPr>
          <p:txBody>
            <a:bodyPr wrap="square" lIns="0" tIns="72000" rIns="0" bIns="0" rtlCol="0" anchor="t">
              <a:spAutoFit/>
            </a:bodyPr>
            <a:lstStyle>
              <a:defPPr>
                <a:defRPr lang="en-US"/>
              </a:defPPr>
              <a:lvl1pPr lvl="0">
                <a:defRPr sz="800">
                  <a:ln>
                    <a:solidFill>
                      <a:prstClr val="white">
                        <a:lumMod val="75000"/>
                        <a:alpha val="0"/>
                      </a:prstClr>
                    </a:solidFill>
                  </a:ln>
                  <a:solidFill>
                    <a:prstClr val="white">
                      <a:lumMod val="50000"/>
                    </a:prstClr>
                  </a:solidFill>
                  <a:latin typeface="KoPub돋움체 Medium" panose="00000600000000000000" pitchFamily="2" charset="-127"/>
                  <a:ea typeface="KoPub돋움체 Medium" panose="00000600000000000000" pitchFamily="2" charset="-127"/>
                </a:defRPr>
              </a:lvl1pPr>
            </a:lstStyle>
            <a:p>
              <a:r>
                <a:rPr lang="en-US" altLang="ko-KR" dirty="0">
                  <a:solidFill>
                    <a:schemeClr val="bg1">
                      <a:lumMod val="50000"/>
                    </a:schemeClr>
                  </a:solidFill>
                </a:rPr>
                <a:t>Source: Office of Insurance Commission(Thailand), Statista, </a:t>
              </a:r>
              <a:r>
                <a:rPr lang="ko-KR" altLang="en-US" dirty="0" err="1">
                  <a:solidFill>
                    <a:schemeClr val="bg1">
                      <a:lumMod val="50000"/>
                    </a:schemeClr>
                  </a:solidFill>
                </a:rPr>
                <a:t>삼정</a:t>
              </a:r>
              <a:r>
                <a:rPr lang="en-US" altLang="ko-KR" dirty="0">
                  <a:solidFill>
                    <a:schemeClr val="bg1">
                      <a:lumMod val="50000"/>
                    </a:schemeClr>
                  </a:solidFill>
                </a:rPr>
                <a:t>KPMG </a:t>
              </a:r>
              <a:r>
                <a:rPr lang="ko-KR" altLang="en-US" dirty="0">
                  <a:solidFill>
                    <a:schemeClr val="bg1">
                      <a:lumMod val="50000"/>
                    </a:schemeClr>
                  </a:solidFill>
                </a:rPr>
                <a:t>경제연구원 재구성</a:t>
              </a:r>
              <a:endParaRPr lang="en-US" altLang="ko-KR" dirty="0">
                <a:solidFill>
                  <a:schemeClr val="bg1">
                    <a:lumMod val="50000"/>
                  </a:schemeClr>
                </a:solidFill>
              </a:endParaRPr>
            </a:p>
            <a:p>
              <a:r>
                <a:rPr lang="en-US" altLang="ko-KR" dirty="0">
                  <a:solidFill>
                    <a:schemeClr val="bg1">
                      <a:lumMod val="50000"/>
                    </a:schemeClr>
                  </a:solidFill>
                </a:rPr>
                <a:t>Note: 2021</a:t>
              </a:r>
              <a:r>
                <a:rPr lang="ko-KR" altLang="en-US" dirty="0">
                  <a:solidFill>
                    <a:schemeClr val="bg1">
                      <a:lumMod val="50000"/>
                    </a:schemeClr>
                  </a:solidFill>
                </a:rPr>
                <a:t>년 </a:t>
              </a:r>
              <a:r>
                <a:rPr lang="en-US" altLang="ko-KR" dirty="0">
                  <a:solidFill>
                    <a:schemeClr val="bg1">
                      <a:lumMod val="50000"/>
                    </a:schemeClr>
                  </a:solidFill>
                </a:rPr>
                <a:t>Premium revenue </a:t>
              </a:r>
              <a:r>
                <a:rPr lang="ko-KR" altLang="en-US" dirty="0">
                  <a:solidFill>
                    <a:schemeClr val="bg1">
                      <a:lumMod val="50000"/>
                    </a:schemeClr>
                  </a:solidFill>
                </a:rPr>
                <a:t>기준</a:t>
              </a:r>
            </a:p>
          </p:txBody>
        </p:sp>
      </p:grpSp>
    </p:spTree>
    <p:extLst>
      <p:ext uri="{BB962C8B-B14F-4D97-AF65-F5344CB8AC3E}">
        <p14:creationId xmlns:p14="http://schemas.microsoft.com/office/powerpoint/2010/main" val="99352292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그룹 13">
            <a:extLst>
              <a:ext uri="{FF2B5EF4-FFF2-40B4-BE49-F238E27FC236}">
                <a16:creationId xmlns:a16="http://schemas.microsoft.com/office/drawing/2014/main" id="{677C1983-CA7E-84CD-43FD-73E2F701CAE4}"/>
              </a:ext>
            </a:extLst>
          </p:cNvPr>
          <p:cNvGrpSpPr/>
          <p:nvPr/>
        </p:nvGrpSpPr>
        <p:grpSpPr>
          <a:xfrm>
            <a:off x="7673508" y="136198"/>
            <a:ext cx="1948269" cy="1442164"/>
            <a:chOff x="7673508" y="136198"/>
            <a:chExt cx="1948269" cy="1442164"/>
          </a:xfrm>
        </p:grpSpPr>
        <p:pic>
          <p:nvPicPr>
            <p:cNvPr id="18" name="그림 17">
              <a:extLst>
                <a:ext uri="{FF2B5EF4-FFF2-40B4-BE49-F238E27FC236}">
                  <a16:creationId xmlns:a16="http://schemas.microsoft.com/office/drawing/2014/main" id="{435D5779-34B3-401A-E110-1B3B4E630702}"/>
                </a:ext>
              </a:extLst>
            </p:cNvPr>
            <p:cNvPicPr>
              <a:picLocks noChangeAspect="1"/>
            </p:cNvPicPr>
            <p:nvPr/>
          </p:nvPicPr>
          <p:blipFill>
            <a:blip r:embed="rId3"/>
            <a:srcRect/>
            <a:stretch/>
          </p:blipFill>
          <p:spPr>
            <a:xfrm>
              <a:off x="7673508" y="588408"/>
              <a:ext cx="414358" cy="414358"/>
            </a:xfrm>
            <a:prstGeom prst="rect">
              <a:avLst/>
            </a:prstGeom>
          </p:spPr>
        </p:pic>
        <p:sp>
          <p:nvSpPr>
            <p:cNvPr id="23" name="제목 3">
              <a:extLst>
                <a:ext uri="{FF2B5EF4-FFF2-40B4-BE49-F238E27FC236}">
                  <a16:creationId xmlns:a16="http://schemas.microsoft.com/office/drawing/2014/main" id="{1243D0EA-5F94-10E9-EBC4-D58EF019C417}"/>
                </a:ext>
              </a:extLst>
            </p:cNvPr>
            <p:cNvSpPr txBox="1">
              <a:spLocks/>
            </p:cNvSpPr>
            <p:nvPr/>
          </p:nvSpPr>
          <p:spPr>
            <a:xfrm>
              <a:off x="8143995" y="606616"/>
              <a:ext cx="1477782" cy="334294"/>
            </a:xfrm>
            <a:prstGeom prst="rect">
              <a:avLst/>
            </a:prstGeom>
          </p:spPr>
          <p:txBody>
            <a:bodyPr wrap="none" lIns="0" tIns="0" rIns="0" bIns="0" anchor="b" anchorCtr="0">
              <a:noAutofit/>
            </a:bodyPr>
            <a:lstStyle>
              <a:defPPr>
                <a:defRPr lang="en-US"/>
              </a:defPPr>
              <a:lvl1pPr marR="0" lvl="0" indent="539750" fontAlgn="auto">
                <a:lnSpc>
                  <a:spcPct val="100000"/>
                </a:lnSpc>
                <a:spcBef>
                  <a:spcPts val="0"/>
                </a:spcBef>
                <a:spcAft>
                  <a:spcPts val="0"/>
                </a:spcAft>
                <a:buClrTx/>
                <a:buSzTx/>
                <a:buFontTx/>
                <a:buNone/>
                <a:tabLst/>
                <a:defRPr sz="2400" b="0" i="0">
                  <a:ln>
                    <a:solidFill>
                      <a:prstClr val="white">
                        <a:lumMod val="75000"/>
                        <a:alpha val="0"/>
                      </a:prstClr>
                    </a:solidFill>
                  </a:ln>
                  <a:solidFill>
                    <a:schemeClr val="bg1"/>
                  </a:solidFill>
                  <a:latin typeface="KoPub돋움체 Bold" panose="00000800000000000000" pitchFamily="2" charset="-127"/>
                  <a:ea typeface="KoPub돋움체 Bold" panose="00000800000000000000" pitchFamily="2" charset="-127"/>
                  <a:cs typeface="KoPub돋움체 Medium" panose="02020603020101020101" pitchFamily="18" charset="-127"/>
                </a:defRPr>
              </a:lvl1pPr>
            </a:lstStyle>
            <a:p>
              <a:pPr marR="0" lvl="0" indent="0" defTabSz="914400" rtl="0" eaLnBrk="1" fontAlgn="auto" latinLnBrk="0" hangingPunct="1">
                <a:lnSpc>
                  <a:spcPct val="100000"/>
                </a:lnSpc>
                <a:spcBef>
                  <a:spcPts val="0"/>
                </a:spcBef>
                <a:spcAft>
                  <a:spcPts val="0"/>
                </a:spcAft>
                <a:buClrTx/>
                <a:buSzTx/>
                <a:buFontTx/>
                <a:buNone/>
                <a:tabLst/>
                <a:defRPr/>
              </a:pPr>
              <a:r>
                <a:rPr lang="ko-KR" altLang="en-US" sz="2000" dirty="0">
                  <a:ln>
                    <a:solidFill>
                      <a:prstClr val="white">
                        <a:lumMod val="75000"/>
                        <a:alpha val="0"/>
                      </a:prstClr>
                    </a:solidFill>
                  </a:ln>
                  <a:solidFill>
                    <a:schemeClr val="tx1">
                      <a:lumMod val="75000"/>
                      <a:lumOff val="25000"/>
                    </a:schemeClr>
                  </a:solidFill>
                </a:rPr>
                <a:t>태국</a:t>
              </a:r>
              <a:endParaRPr lang="en-US" altLang="ko-KR" sz="2000" dirty="0">
                <a:ln>
                  <a:solidFill>
                    <a:prstClr val="white">
                      <a:lumMod val="75000"/>
                      <a:alpha val="0"/>
                    </a:prstClr>
                  </a:solidFill>
                </a:ln>
                <a:solidFill>
                  <a:schemeClr val="tx1">
                    <a:lumMod val="75000"/>
                    <a:lumOff val="25000"/>
                  </a:schemeClr>
                </a:solidFill>
              </a:endParaRPr>
            </a:p>
          </p:txBody>
        </p:sp>
        <p:pic>
          <p:nvPicPr>
            <p:cNvPr id="24" name="그림 23" descr="텍스트, 흑백, 지도, 실루엣이(가) 표시된 사진&#10;&#10;자동 생성된 설명">
              <a:extLst>
                <a:ext uri="{FF2B5EF4-FFF2-40B4-BE49-F238E27FC236}">
                  <a16:creationId xmlns:a16="http://schemas.microsoft.com/office/drawing/2014/main" id="{2F8284C3-F5E7-63EF-23F8-17D8C55599F8}"/>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contrast="-40000"/>
                      </a14:imgEffect>
                    </a14:imgLayer>
                  </a14:imgProps>
                </a:ext>
              </a:extLst>
            </a:blip>
            <a:stretch>
              <a:fillRect/>
            </a:stretch>
          </p:blipFill>
          <p:spPr>
            <a:xfrm>
              <a:off x="8589684" y="136198"/>
              <a:ext cx="827366" cy="1442164"/>
            </a:xfrm>
            <a:prstGeom prst="rect">
              <a:avLst/>
            </a:prstGeom>
          </p:spPr>
        </p:pic>
      </p:grpSp>
      <p:sp>
        <p:nvSpPr>
          <p:cNvPr id="17" name="TextBox 16">
            <a:extLst>
              <a:ext uri="{FF2B5EF4-FFF2-40B4-BE49-F238E27FC236}">
                <a16:creationId xmlns:a16="http://schemas.microsoft.com/office/drawing/2014/main" id="{081CFD89-DBBC-B91E-C62B-E73ACBAA0C4A}"/>
              </a:ext>
            </a:extLst>
          </p:cNvPr>
          <p:cNvSpPr txBox="1"/>
          <p:nvPr/>
        </p:nvSpPr>
        <p:spPr>
          <a:xfrm>
            <a:off x="488948" y="5303079"/>
            <a:ext cx="4294800" cy="900000"/>
          </a:xfrm>
          <a:prstGeom prst="rect">
            <a:avLst/>
          </a:prstGeom>
          <a:solidFill>
            <a:srgbClr val="DEF7FF"/>
          </a:solidFill>
          <a:ln w="3175">
            <a:solidFill>
              <a:srgbClr val="99E3FB"/>
            </a:solidFill>
          </a:ln>
        </p:spPr>
        <p:txBody>
          <a:bodyPr wrap="square" lIns="108000" tIns="72000" rIns="108000" bIns="72000" anchor="t">
            <a:noAutofit/>
          </a:bodyPr>
          <a:lstStyle>
            <a:defPPr>
              <a:defRPr lang="en-US"/>
            </a:defPPr>
            <a:lvl1pPr marL="108000" indent="-108000" defTabSz="457200">
              <a:lnSpc>
                <a:spcPct val="110000"/>
              </a:lnSpc>
              <a:spcAft>
                <a:spcPts val="300"/>
              </a:spcAft>
              <a:buClr>
                <a:schemeClr val="tx1">
                  <a:lumMod val="85000"/>
                  <a:lumOff val="15000"/>
                </a:schemeClr>
              </a:buClr>
              <a:buFont typeface="Arial" panose="020B0604020202020204" pitchFamily="34" charset="0"/>
              <a:buChar char="•"/>
              <a:defRPr sz="1000" b="1">
                <a:ln>
                  <a:solidFill>
                    <a:schemeClr val="accent5">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altLang="ko-KR" dirty="0"/>
              <a:t>2021</a:t>
            </a:r>
            <a:r>
              <a:rPr lang="ko-KR" altLang="en-US" dirty="0"/>
              <a:t>년 </a:t>
            </a:r>
            <a:r>
              <a:rPr lang="en-US" altLang="ko-KR" dirty="0"/>
              <a:t>2</a:t>
            </a:r>
            <a:r>
              <a:rPr lang="ko-KR" altLang="en-US" dirty="0"/>
              <a:t>분기 기준 생명보험 상품판매 채널 중 대리인</a:t>
            </a:r>
            <a:r>
              <a:rPr lang="en-US" altLang="ko-KR" dirty="0"/>
              <a:t>(Agent) </a:t>
            </a:r>
            <a:r>
              <a:rPr lang="ko-KR" altLang="en-US" dirty="0"/>
              <a:t>및 </a:t>
            </a:r>
            <a:r>
              <a:rPr lang="ko-KR" altLang="en-US" dirty="0" err="1"/>
              <a:t>방카슈랑스를</a:t>
            </a:r>
            <a:r>
              <a:rPr lang="ko-KR" altLang="en-US" dirty="0"/>
              <a:t> 통한 판매가 각각 </a:t>
            </a:r>
            <a:r>
              <a:rPr lang="en-US" altLang="ko-KR" dirty="0"/>
              <a:t>48.6%,</a:t>
            </a:r>
            <a:r>
              <a:rPr lang="ko-KR" altLang="en-US" dirty="0"/>
              <a:t> </a:t>
            </a:r>
            <a:r>
              <a:rPr lang="en-US" altLang="ko-KR" dirty="0"/>
              <a:t>42.4%</a:t>
            </a:r>
            <a:r>
              <a:rPr lang="ko-KR" altLang="en-US" dirty="0"/>
              <a:t>로 상품 판매의 절대적인 비중을 차지</a:t>
            </a:r>
            <a:endParaRPr lang="en-US" altLang="ko-KR" dirty="0"/>
          </a:p>
          <a:p>
            <a:pPr marL="266700" indent="-174625">
              <a:buClr>
                <a:schemeClr val="tx1">
                  <a:lumMod val="75000"/>
                  <a:lumOff val="25000"/>
                </a:schemeClr>
              </a:buClr>
              <a:buFontTx/>
              <a:buChar char="-"/>
            </a:pPr>
            <a:r>
              <a:rPr lang="ko-KR" altLang="en-US" b="0" dirty="0">
                <a:solidFill>
                  <a:schemeClr val="tx1">
                    <a:lumMod val="75000"/>
                    <a:lumOff val="25000"/>
                  </a:schemeClr>
                </a:solidFill>
              </a:rPr>
              <a:t>그 밖에 중개인</a:t>
            </a:r>
            <a:r>
              <a:rPr lang="en-US" altLang="ko-KR" b="0" dirty="0">
                <a:solidFill>
                  <a:schemeClr val="tx1">
                    <a:lumMod val="75000"/>
                    <a:lumOff val="25000"/>
                  </a:schemeClr>
                </a:solidFill>
              </a:rPr>
              <a:t>(Agent, 4.4%), </a:t>
            </a:r>
            <a:r>
              <a:rPr lang="ko-KR" altLang="en-US" b="0" dirty="0" err="1">
                <a:solidFill>
                  <a:schemeClr val="tx1">
                    <a:lumMod val="75000"/>
                    <a:lumOff val="25000"/>
                  </a:schemeClr>
                </a:solidFill>
              </a:rPr>
              <a:t>텔레마케팅</a:t>
            </a:r>
            <a:r>
              <a:rPr lang="en-US" altLang="ko-KR" b="0" dirty="0">
                <a:solidFill>
                  <a:schemeClr val="tx1">
                    <a:lumMod val="75000"/>
                    <a:lumOff val="25000"/>
                  </a:schemeClr>
                </a:solidFill>
              </a:rPr>
              <a:t>(2.5%) </a:t>
            </a:r>
            <a:r>
              <a:rPr lang="ko-KR" altLang="en-US" b="0" dirty="0">
                <a:solidFill>
                  <a:schemeClr val="tx1">
                    <a:lumMod val="75000"/>
                    <a:lumOff val="25000"/>
                  </a:schemeClr>
                </a:solidFill>
              </a:rPr>
              <a:t>등을 통해 상품 판매가 이루어짐</a:t>
            </a:r>
            <a:endParaRPr lang="en-US" altLang="ko-KR" b="0" dirty="0">
              <a:solidFill>
                <a:schemeClr val="tx1">
                  <a:lumMod val="75000"/>
                  <a:lumOff val="25000"/>
                </a:schemeClr>
              </a:solidFill>
            </a:endParaRPr>
          </a:p>
        </p:txBody>
      </p:sp>
      <p:sp>
        <p:nvSpPr>
          <p:cNvPr id="2" name="텍스트 개체 틀 1">
            <a:extLst>
              <a:ext uri="{FF2B5EF4-FFF2-40B4-BE49-F238E27FC236}">
                <a16:creationId xmlns:a16="http://schemas.microsoft.com/office/drawing/2014/main" id="{11D01EDC-383F-7EC9-5195-CCBAAD0A81F2}"/>
              </a:ext>
            </a:extLst>
          </p:cNvPr>
          <p:cNvSpPr>
            <a:spLocks noGrp="1"/>
          </p:cNvSpPr>
          <p:nvPr>
            <p:ph type="body" sz="quarter" idx="10"/>
          </p:nvPr>
        </p:nvSpPr>
        <p:spPr/>
        <p:txBody>
          <a:bodyPr/>
          <a:lstStyle/>
          <a:p>
            <a:r>
              <a:rPr lang="en-US" altLang="ko-KR" dirty="0"/>
              <a:t>II. </a:t>
            </a:r>
            <a:r>
              <a:rPr lang="ko-KR" altLang="en-US" dirty="0"/>
              <a:t>신흥 아시아 태평양 국가별 보험시장 및 규제 현황 </a:t>
            </a:r>
          </a:p>
        </p:txBody>
      </p:sp>
      <p:sp>
        <p:nvSpPr>
          <p:cNvPr id="3" name="텍스트 개체 틀 2">
            <a:extLst>
              <a:ext uri="{FF2B5EF4-FFF2-40B4-BE49-F238E27FC236}">
                <a16:creationId xmlns:a16="http://schemas.microsoft.com/office/drawing/2014/main" id="{F8A23C6E-913D-E903-F49E-D387E0794A26}"/>
              </a:ext>
            </a:extLst>
          </p:cNvPr>
          <p:cNvSpPr>
            <a:spLocks noGrp="1"/>
          </p:cNvSpPr>
          <p:nvPr>
            <p:ph type="body" sz="quarter" idx="11"/>
          </p:nvPr>
        </p:nvSpPr>
        <p:spPr/>
        <p:txBody>
          <a:bodyPr/>
          <a:lstStyle/>
          <a:p>
            <a:r>
              <a:rPr lang="ko-KR" altLang="en-US" dirty="0"/>
              <a:t>태국 보험시장 현황 </a:t>
            </a:r>
            <a:r>
              <a:rPr lang="en-US" altLang="ko-KR" dirty="0"/>
              <a:t>(</a:t>
            </a:r>
            <a:r>
              <a:rPr lang="ko-KR" altLang="en-US" dirty="0"/>
              <a:t>계속</a:t>
            </a:r>
            <a:r>
              <a:rPr lang="en-US" altLang="ko-KR" dirty="0"/>
              <a:t>)</a:t>
            </a:r>
            <a:endParaRPr lang="ko-KR" altLang="en-US" dirty="0"/>
          </a:p>
        </p:txBody>
      </p:sp>
      <p:grpSp>
        <p:nvGrpSpPr>
          <p:cNvPr id="16" name="그룹 15">
            <a:extLst>
              <a:ext uri="{FF2B5EF4-FFF2-40B4-BE49-F238E27FC236}">
                <a16:creationId xmlns:a16="http://schemas.microsoft.com/office/drawing/2014/main" id="{71C4775D-4E5C-84A5-094B-7BCDC1FC921F}"/>
              </a:ext>
            </a:extLst>
          </p:cNvPr>
          <p:cNvGrpSpPr/>
          <p:nvPr/>
        </p:nvGrpSpPr>
        <p:grpSpPr>
          <a:xfrm>
            <a:off x="488999" y="1196975"/>
            <a:ext cx="4284614" cy="276837"/>
            <a:chOff x="488999" y="2176483"/>
            <a:chExt cx="4284614" cy="276837"/>
          </a:xfrm>
        </p:grpSpPr>
        <p:sp>
          <p:nvSpPr>
            <p:cNvPr id="6" name="TextBox 5">
              <a:extLst>
                <a:ext uri="{FF2B5EF4-FFF2-40B4-BE49-F238E27FC236}">
                  <a16:creationId xmlns:a16="http://schemas.microsoft.com/office/drawing/2014/main" id="{36DF9BB0-1870-F69A-7E6C-D976C878D837}"/>
                </a:ext>
              </a:extLst>
            </p:cNvPr>
            <p:cNvSpPr txBox="1"/>
            <p:nvPr/>
          </p:nvSpPr>
          <p:spPr>
            <a:xfrm>
              <a:off x="488999" y="2210039"/>
              <a:ext cx="3489738" cy="200055"/>
            </a:xfrm>
            <a:prstGeom prst="rect">
              <a:avLst/>
            </a:prstGeom>
            <a:noFill/>
          </p:spPr>
          <p:txBody>
            <a:bodyPr wrap="none" lIns="0" tIns="0" rIns="0" bIns="0" rtlCol="0">
              <a:spAutoFit/>
            </a:bodyPr>
            <a:lstStyle/>
            <a:p>
              <a:pPr>
                <a:defRPr/>
              </a:pPr>
              <a:r>
                <a:rPr lang="ko-KR" altLang="en-US" sz="1300" dirty="0">
                  <a:ln>
                    <a:solidFill>
                      <a:prstClr val="white">
                        <a:lumMod val="75000"/>
                        <a:alpha val="0"/>
                      </a:prstClr>
                    </a:solidFill>
                  </a:ln>
                  <a:solidFill>
                    <a:srgbClr val="00338D"/>
                  </a:solidFill>
                  <a:latin typeface="KoPub돋움체 Bold" panose="00000800000000000000" pitchFamily="2" charset="-127"/>
                  <a:ea typeface="KoPub돋움체 Bold" panose="00000800000000000000" pitchFamily="2" charset="-127"/>
                  <a:cs typeface="Univers for KPMG"/>
                </a:rPr>
                <a:t>태국 생명보험 판매채널 별 비중</a:t>
              </a:r>
              <a:r>
                <a:rPr lang="en-US" altLang="ko-KR" sz="1300" dirty="0">
                  <a:ln>
                    <a:solidFill>
                      <a:prstClr val="white">
                        <a:lumMod val="75000"/>
                        <a:alpha val="0"/>
                      </a:prstClr>
                    </a:solidFill>
                  </a:ln>
                  <a:solidFill>
                    <a:srgbClr val="00338D"/>
                  </a:solidFill>
                  <a:latin typeface="KoPub돋움체 Bold" panose="00000800000000000000" pitchFamily="2" charset="-127"/>
                  <a:ea typeface="KoPub돋움체 Bold" panose="00000800000000000000" pitchFamily="2" charset="-127"/>
                  <a:cs typeface="Univers for KPMG"/>
                </a:rPr>
                <a:t>(2021</a:t>
              </a:r>
              <a:r>
                <a:rPr lang="ko-KR" altLang="en-US" sz="1300" dirty="0">
                  <a:ln>
                    <a:solidFill>
                      <a:prstClr val="white">
                        <a:lumMod val="75000"/>
                        <a:alpha val="0"/>
                      </a:prstClr>
                    </a:solidFill>
                  </a:ln>
                  <a:solidFill>
                    <a:srgbClr val="00338D"/>
                  </a:solidFill>
                  <a:latin typeface="KoPub돋움체 Bold" panose="00000800000000000000" pitchFamily="2" charset="-127"/>
                  <a:ea typeface="KoPub돋움체 Bold" panose="00000800000000000000" pitchFamily="2" charset="-127"/>
                  <a:cs typeface="Univers for KPMG"/>
                </a:rPr>
                <a:t>년 </a:t>
              </a:r>
              <a:r>
                <a:rPr lang="en-US" altLang="ko-KR" sz="1300" dirty="0">
                  <a:ln>
                    <a:solidFill>
                      <a:prstClr val="white">
                        <a:lumMod val="75000"/>
                        <a:alpha val="0"/>
                      </a:prstClr>
                    </a:solidFill>
                  </a:ln>
                  <a:solidFill>
                    <a:srgbClr val="00338D"/>
                  </a:solidFill>
                  <a:latin typeface="KoPub돋움체 Bold" panose="00000800000000000000" pitchFamily="2" charset="-127"/>
                  <a:ea typeface="KoPub돋움체 Bold" panose="00000800000000000000" pitchFamily="2" charset="-127"/>
                  <a:cs typeface="Univers for KPMG"/>
                </a:rPr>
                <a:t>2</a:t>
              </a:r>
              <a:r>
                <a:rPr lang="ko-KR" altLang="en-US" sz="1300" dirty="0">
                  <a:ln>
                    <a:solidFill>
                      <a:prstClr val="white">
                        <a:lumMod val="75000"/>
                        <a:alpha val="0"/>
                      </a:prstClr>
                    </a:solidFill>
                  </a:ln>
                  <a:solidFill>
                    <a:srgbClr val="00338D"/>
                  </a:solidFill>
                  <a:latin typeface="KoPub돋움체 Bold" panose="00000800000000000000" pitchFamily="2" charset="-127"/>
                  <a:ea typeface="KoPub돋움체 Bold" panose="00000800000000000000" pitchFamily="2" charset="-127"/>
                  <a:cs typeface="Univers for KPMG"/>
                </a:rPr>
                <a:t>분기 기준</a:t>
              </a:r>
              <a:r>
                <a:rPr lang="en-US" altLang="ko-KR" sz="1300" dirty="0">
                  <a:ln>
                    <a:solidFill>
                      <a:prstClr val="white">
                        <a:lumMod val="75000"/>
                        <a:alpha val="0"/>
                      </a:prstClr>
                    </a:solidFill>
                  </a:ln>
                  <a:solidFill>
                    <a:srgbClr val="00338D"/>
                  </a:solidFill>
                  <a:latin typeface="KoPub돋움체 Bold" panose="00000800000000000000" pitchFamily="2" charset="-127"/>
                  <a:ea typeface="KoPub돋움체 Bold" panose="00000800000000000000" pitchFamily="2" charset="-127"/>
                  <a:cs typeface="Univers for KPMG"/>
                </a:rPr>
                <a:t>)</a:t>
              </a:r>
              <a:endParaRPr kumimoji="0" lang="ko-KR" altLang="en-US" sz="1300" b="0" i="0" u="none" strike="noStrike" kern="1200" cap="none" spc="0" normalizeH="0" baseline="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endParaRPr>
            </a:p>
          </p:txBody>
        </p:sp>
        <p:cxnSp>
          <p:nvCxnSpPr>
            <p:cNvPr id="7" name="직선 연결선 6">
              <a:extLst>
                <a:ext uri="{FF2B5EF4-FFF2-40B4-BE49-F238E27FC236}">
                  <a16:creationId xmlns:a16="http://schemas.microsoft.com/office/drawing/2014/main" id="{E31F734D-4124-455B-C526-5986D621C90D}"/>
                </a:ext>
              </a:extLst>
            </p:cNvPr>
            <p:cNvCxnSpPr/>
            <p:nvPr/>
          </p:nvCxnSpPr>
          <p:spPr>
            <a:xfrm>
              <a:off x="489000" y="2176483"/>
              <a:ext cx="4284613"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8" name="직선 연결선 7">
              <a:extLst>
                <a:ext uri="{FF2B5EF4-FFF2-40B4-BE49-F238E27FC236}">
                  <a16:creationId xmlns:a16="http://schemas.microsoft.com/office/drawing/2014/main" id="{6DB80DB3-207C-65CA-8E7A-D00E01A8701C}"/>
                </a:ext>
              </a:extLst>
            </p:cNvPr>
            <p:cNvCxnSpPr/>
            <p:nvPr/>
          </p:nvCxnSpPr>
          <p:spPr>
            <a:xfrm>
              <a:off x="489000" y="2453320"/>
              <a:ext cx="4284613"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15" name="그룹 14">
            <a:extLst>
              <a:ext uri="{FF2B5EF4-FFF2-40B4-BE49-F238E27FC236}">
                <a16:creationId xmlns:a16="http://schemas.microsoft.com/office/drawing/2014/main" id="{B6BF0517-8836-34B2-36D7-2FA5F9B416B5}"/>
              </a:ext>
            </a:extLst>
          </p:cNvPr>
          <p:cNvGrpSpPr/>
          <p:nvPr/>
        </p:nvGrpSpPr>
        <p:grpSpPr>
          <a:xfrm>
            <a:off x="5132387" y="1196975"/>
            <a:ext cx="4284613" cy="276837"/>
            <a:chOff x="5132387" y="2176483"/>
            <a:chExt cx="4284613" cy="276837"/>
          </a:xfrm>
        </p:grpSpPr>
        <p:sp>
          <p:nvSpPr>
            <p:cNvPr id="10" name="TextBox 9">
              <a:extLst>
                <a:ext uri="{FF2B5EF4-FFF2-40B4-BE49-F238E27FC236}">
                  <a16:creationId xmlns:a16="http://schemas.microsoft.com/office/drawing/2014/main" id="{87483AEA-2519-6492-D9C7-F9EF0E3E482E}"/>
                </a:ext>
              </a:extLst>
            </p:cNvPr>
            <p:cNvSpPr txBox="1"/>
            <p:nvPr/>
          </p:nvSpPr>
          <p:spPr>
            <a:xfrm>
              <a:off x="5132387" y="2210039"/>
              <a:ext cx="3295774" cy="200055"/>
            </a:xfrm>
            <a:prstGeom prst="rect">
              <a:avLst/>
            </a:prstGeom>
            <a:noFill/>
          </p:spPr>
          <p:txBody>
            <a:bodyPr wrap="none" lIns="0" tIns="0" rIns="0" bIns="0" rtlCol="0">
              <a:spAutoFit/>
            </a:bodyPr>
            <a:lstStyle/>
            <a:p>
              <a:pPr>
                <a:defRPr/>
              </a:pPr>
              <a:r>
                <a:rPr lang="ko-KR" altLang="en-US" sz="1300" dirty="0">
                  <a:ln>
                    <a:solidFill>
                      <a:prstClr val="white">
                        <a:lumMod val="75000"/>
                        <a:alpha val="0"/>
                      </a:prstClr>
                    </a:solidFill>
                  </a:ln>
                  <a:solidFill>
                    <a:srgbClr val="00338D"/>
                  </a:solidFill>
                  <a:latin typeface="KoPub돋움체 Bold" panose="00000800000000000000" pitchFamily="2" charset="-127"/>
                  <a:ea typeface="KoPub돋움체 Bold" panose="00000800000000000000" pitchFamily="2" charset="-127"/>
                  <a:cs typeface="Univers for KPMG"/>
                </a:rPr>
                <a:t>태국 손해보험 판매채널 비중</a:t>
              </a:r>
              <a:r>
                <a:rPr lang="en-US" altLang="ko-KR" sz="1300" dirty="0">
                  <a:ln>
                    <a:solidFill>
                      <a:prstClr val="white">
                        <a:lumMod val="75000"/>
                        <a:alpha val="0"/>
                      </a:prstClr>
                    </a:solidFill>
                  </a:ln>
                  <a:solidFill>
                    <a:srgbClr val="00338D"/>
                  </a:solidFill>
                  <a:latin typeface="KoPub돋움체 Bold" panose="00000800000000000000" pitchFamily="2" charset="-127"/>
                  <a:ea typeface="KoPub돋움체 Bold" panose="00000800000000000000" pitchFamily="2" charset="-127"/>
                  <a:cs typeface="Univers for KPMG"/>
                </a:rPr>
                <a:t>(2021</a:t>
              </a:r>
              <a:r>
                <a:rPr lang="ko-KR" altLang="en-US" sz="1300" dirty="0">
                  <a:ln>
                    <a:solidFill>
                      <a:prstClr val="white">
                        <a:lumMod val="75000"/>
                        <a:alpha val="0"/>
                      </a:prstClr>
                    </a:solidFill>
                  </a:ln>
                  <a:solidFill>
                    <a:srgbClr val="00338D"/>
                  </a:solidFill>
                  <a:latin typeface="KoPub돋움체 Bold" panose="00000800000000000000" pitchFamily="2" charset="-127"/>
                  <a:ea typeface="KoPub돋움체 Bold" panose="00000800000000000000" pitchFamily="2" charset="-127"/>
                  <a:cs typeface="Univers for KPMG"/>
                </a:rPr>
                <a:t>년 </a:t>
              </a:r>
              <a:r>
                <a:rPr lang="en-US" altLang="ko-KR" sz="1300" dirty="0">
                  <a:ln>
                    <a:solidFill>
                      <a:prstClr val="white">
                        <a:lumMod val="75000"/>
                        <a:alpha val="0"/>
                      </a:prstClr>
                    </a:solidFill>
                  </a:ln>
                  <a:solidFill>
                    <a:srgbClr val="00338D"/>
                  </a:solidFill>
                  <a:latin typeface="KoPub돋움체 Bold" panose="00000800000000000000" pitchFamily="2" charset="-127"/>
                  <a:ea typeface="KoPub돋움체 Bold" panose="00000800000000000000" pitchFamily="2" charset="-127"/>
                  <a:cs typeface="Univers for KPMG"/>
                </a:rPr>
                <a:t>2</a:t>
              </a:r>
              <a:r>
                <a:rPr lang="ko-KR" altLang="en-US" sz="1300" dirty="0">
                  <a:ln>
                    <a:solidFill>
                      <a:prstClr val="white">
                        <a:lumMod val="75000"/>
                        <a:alpha val="0"/>
                      </a:prstClr>
                    </a:solidFill>
                  </a:ln>
                  <a:solidFill>
                    <a:srgbClr val="00338D"/>
                  </a:solidFill>
                  <a:latin typeface="KoPub돋움체 Bold" panose="00000800000000000000" pitchFamily="2" charset="-127"/>
                  <a:ea typeface="KoPub돋움체 Bold" panose="00000800000000000000" pitchFamily="2" charset="-127"/>
                  <a:cs typeface="Univers for KPMG"/>
                </a:rPr>
                <a:t>분기 기준</a:t>
              </a:r>
              <a:r>
                <a:rPr lang="en-US" altLang="ko-KR" sz="1300" dirty="0">
                  <a:ln>
                    <a:solidFill>
                      <a:prstClr val="white">
                        <a:lumMod val="75000"/>
                        <a:alpha val="0"/>
                      </a:prstClr>
                    </a:solidFill>
                  </a:ln>
                  <a:solidFill>
                    <a:srgbClr val="00338D"/>
                  </a:solidFill>
                  <a:latin typeface="KoPub돋움체 Bold" panose="00000800000000000000" pitchFamily="2" charset="-127"/>
                  <a:ea typeface="KoPub돋움체 Bold" panose="00000800000000000000" pitchFamily="2" charset="-127"/>
                  <a:cs typeface="Univers for KPMG"/>
                </a:rPr>
                <a:t>)</a:t>
              </a:r>
              <a:endParaRPr kumimoji="0" lang="ko-KR" altLang="en-US" sz="1300" b="0" i="0" u="none" strike="noStrike" kern="1200" cap="none" spc="0" normalizeH="0" baseline="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endParaRPr>
            </a:p>
          </p:txBody>
        </p:sp>
        <p:cxnSp>
          <p:nvCxnSpPr>
            <p:cNvPr id="11" name="직선 연결선 10">
              <a:extLst>
                <a:ext uri="{FF2B5EF4-FFF2-40B4-BE49-F238E27FC236}">
                  <a16:creationId xmlns:a16="http://schemas.microsoft.com/office/drawing/2014/main" id="{A66CB838-12FC-5767-4C0F-FE593B87A53B}"/>
                </a:ext>
              </a:extLst>
            </p:cNvPr>
            <p:cNvCxnSpPr/>
            <p:nvPr/>
          </p:nvCxnSpPr>
          <p:spPr>
            <a:xfrm>
              <a:off x="5132387" y="2176483"/>
              <a:ext cx="4284613"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직선 연결선 11">
              <a:extLst>
                <a:ext uri="{FF2B5EF4-FFF2-40B4-BE49-F238E27FC236}">
                  <a16:creationId xmlns:a16="http://schemas.microsoft.com/office/drawing/2014/main" id="{4EE3D5DF-6480-5437-5EAA-8D94300527A8}"/>
                </a:ext>
              </a:extLst>
            </p:cNvPr>
            <p:cNvCxnSpPr/>
            <p:nvPr/>
          </p:nvCxnSpPr>
          <p:spPr>
            <a:xfrm>
              <a:off x="5132387" y="2453320"/>
              <a:ext cx="4284613"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204" name="TextBox 203">
            <a:extLst>
              <a:ext uri="{FF2B5EF4-FFF2-40B4-BE49-F238E27FC236}">
                <a16:creationId xmlns:a16="http://schemas.microsoft.com/office/drawing/2014/main" id="{8EB661A5-D87A-70B1-D08C-C86445406543}"/>
              </a:ext>
            </a:extLst>
          </p:cNvPr>
          <p:cNvSpPr txBox="1"/>
          <p:nvPr/>
        </p:nvSpPr>
        <p:spPr>
          <a:xfrm>
            <a:off x="5124767" y="5303079"/>
            <a:ext cx="4294800" cy="900000"/>
          </a:xfrm>
          <a:prstGeom prst="rect">
            <a:avLst/>
          </a:prstGeom>
          <a:solidFill>
            <a:srgbClr val="DEF7FF"/>
          </a:solidFill>
          <a:ln w="3175">
            <a:solidFill>
              <a:srgbClr val="99E3FB"/>
            </a:solidFill>
          </a:ln>
        </p:spPr>
        <p:txBody>
          <a:bodyPr wrap="square" lIns="108000" tIns="72000" rIns="108000" bIns="72000" anchor="t">
            <a:noAutofit/>
          </a:bodyPr>
          <a:lstStyle>
            <a:defPPr>
              <a:defRPr lang="en-US"/>
            </a:defPPr>
            <a:lvl1pPr marL="108000" indent="-108000" defTabSz="457200">
              <a:lnSpc>
                <a:spcPct val="110000"/>
              </a:lnSpc>
              <a:spcAft>
                <a:spcPts val="300"/>
              </a:spcAft>
              <a:buClr>
                <a:schemeClr val="tx1">
                  <a:lumMod val="85000"/>
                  <a:lumOff val="15000"/>
                </a:schemeClr>
              </a:buClr>
              <a:buFont typeface="Arial" panose="020B0604020202020204" pitchFamily="34" charset="0"/>
              <a:buChar char="•"/>
              <a:defRPr sz="1000" b="1">
                <a:ln>
                  <a:solidFill>
                    <a:schemeClr val="accent5">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altLang="ko-KR" dirty="0"/>
              <a:t>2021</a:t>
            </a:r>
            <a:r>
              <a:rPr lang="ko-KR" altLang="en-US" dirty="0"/>
              <a:t>년 </a:t>
            </a:r>
            <a:r>
              <a:rPr lang="en-US" altLang="ko-KR" dirty="0"/>
              <a:t>2</a:t>
            </a:r>
            <a:r>
              <a:rPr lang="ko-KR" altLang="en-US" dirty="0"/>
              <a:t>분기 기준 손해보험 채널 중 중개인</a:t>
            </a:r>
            <a:r>
              <a:rPr lang="en-US" altLang="ko-KR" dirty="0"/>
              <a:t>(Broker)</a:t>
            </a:r>
            <a:r>
              <a:rPr lang="ko-KR" altLang="en-US" dirty="0"/>
              <a:t>을 통한 판매가 </a:t>
            </a:r>
            <a:r>
              <a:rPr lang="en-US" altLang="ko-KR" dirty="0"/>
              <a:t>53.0%, </a:t>
            </a:r>
            <a:r>
              <a:rPr lang="ko-KR" altLang="en-US" dirty="0"/>
              <a:t>대리인</a:t>
            </a:r>
            <a:r>
              <a:rPr lang="en-US" altLang="ko-KR" dirty="0"/>
              <a:t>(Agent)</a:t>
            </a:r>
            <a:r>
              <a:rPr lang="ko-KR" altLang="en-US" dirty="0"/>
              <a:t>을 통한 판매가 </a:t>
            </a:r>
            <a:r>
              <a:rPr lang="en-US" altLang="ko-KR" dirty="0"/>
              <a:t>21.8%</a:t>
            </a:r>
            <a:r>
              <a:rPr lang="ko-KR" altLang="en-US" dirty="0"/>
              <a:t>의 비중을 차지</a:t>
            </a:r>
            <a:endParaRPr lang="en-US" altLang="ko-KR" dirty="0"/>
          </a:p>
          <a:p>
            <a:pPr marL="266700" indent="-174625">
              <a:buClr>
                <a:schemeClr val="tx1">
                  <a:lumMod val="75000"/>
                  <a:lumOff val="25000"/>
                </a:schemeClr>
              </a:buClr>
              <a:buFontTx/>
              <a:buChar char="-"/>
            </a:pPr>
            <a:r>
              <a:rPr lang="ko-KR" altLang="en-US" b="0" dirty="0">
                <a:solidFill>
                  <a:schemeClr val="tx1">
                    <a:lumMod val="75000"/>
                    <a:lumOff val="25000"/>
                  </a:schemeClr>
                </a:solidFill>
              </a:rPr>
              <a:t>그 밖에 즉석 방문</a:t>
            </a:r>
            <a:r>
              <a:rPr lang="en-US" altLang="ko-KR" b="0" dirty="0">
                <a:solidFill>
                  <a:schemeClr val="tx1">
                    <a:lumMod val="75000"/>
                    <a:lumOff val="25000"/>
                  </a:schemeClr>
                </a:solidFill>
              </a:rPr>
              <a:t>(8.9%), </a:t>
            </a:r>
            <a:r>
              <a:rPr lang="ko-KR" altLang="en-US" b="0" dirty="0" err="1">
                <a:solidFill>
                  <a:schemeClr val="tx1">
                    <a:lumMod val="75000"/>
                    <a:lumOff val="25000"/>
                  </a:schemeClr>
                </a:solidFill>
              </a:rPr>
              <a:t>방카슈랑스</a:t>
            </a:r>
            <a:r>
              <a:rPr lang="en-US" altLang="ko-KR" b="0" dirty="0">
                <a:solidFill>
                  <a:schemeClr val="tx1">
                    <a:lumMod val="75000"/>
                    <a:lumOff val="25000"/>
                  </a:schemeClr>
                </a:solidFill>
              </a:rPr>
              <a:t>(7.9%), </a:t>
            </a:r>
            <a:r>
              <a:rPr lang="ko-KR" altLang="en-US" b="0" dirty="0">
                <a:solidFill>
                  <a:schemeClr val="tx1">
                    <a:lumMod val="75000"/>
                    <a:lumOff val="25000"/>
                  </a:schemeClr>
                </a:solidFill>
              </a:rPr>
              <a:t>사무실 방문</a:t>
            </a:r>
            <a:r>
              <a:rPr lang="en-US" altLang="ko-KR" b="0" dirty="0">
                <a:solidFill>
                  <a:schemeClr val="tx1">
                    <a:lumMod val="75000"/>
                    <a:lumOff val="25000"/>
                  </a:schemeClr>
                </a:solidFill>
              </a:rPr>
              <a:t>(2.8%), </a:t>
            </a:r>
            <a:r>
              <a:rPr lang="ko-KR" altLang="en-US" b="0" dirty="0" err="1">
                <a:solidFill>
                  <a:schemeClr val="tx1">
                    <a:lumMod val="75000"/>
                    <a:lumOff val="25000"/>
                  </a:schemeClr>
                </a:solidFill>
              </a:rPr>
              <a:t>텔레마케팅</a:t>
            </a:r>
            <a:r>
              <a:rPr lang="en-US" altLang="ko-KR" b="0" dirty="0">
                <a:solidFill>
                  <a:schemeClr val="tx1">
                    <a:lumMod val="75000"/>
                    <a:lumOff val="25000"/>
                  </a:schemeClr>
                </a:solidFill>
              </a:rPr>
              <a:t>(2.0%)</a:t>
            </a:r>
            <a:r>
              <a:rPr lang="ko-KR" altLang="en-US" b="0" dirty="0">
                <a:solidFill>
                  <a:schemeClr val="tx1">
                    <a:lumMod val="75000"/>
                    <a:lumOff val="25000"/>
                  </a:schemeClr>
                </a:solidFill>
              </a:rPr>
              <a:t> 등이 그 뒤를 이음</a:t>
            </a:r>
            <a:endParaRPr lang="en-US" altLang="ko-KR" b="0" dirty="0">
              <a:solidFill>
                <a:schemeClr val="tx1">
                  <a:lumMod val="75000"/>
                  <a:lumOff val="25000"/>
                </a:schemeClr>
              </a:solidFill>
            </a:endParaRPr>
          </a:p>
        </p:txBody>
      </p:sp>
      <p:graphicFrame>
        <p:nvGraphicFramePr>
          <p:cNvPr id="13" name="ChartObject">
            <a:extLst>
              <a:ext uri="{FF2B5EF4-FFF2-40B4-BE49-F238E27FC236}">
                <a16:creationId xmlns:a16="http://schemas.microsoft.com/office/drawing/2014/main" id="{331EE8A8-68B2-38F2-F555-C19818B6FCCF}"/>
              </a:ext>
            </a:extLst>
          </p:cNvPr>
          <p:cNvGraphicFramePr/>
          <p:nvPr>
            <p:extLst>
              <p:ext uri="{D42A27DB-BD31-4B8C-83A1-F6EECF244321}">
                <p14:modId xmlns:p14="http://schemas.microsoft.com/office/powerpoint/2010/main" val="311717882"/>
              </p:ext>
            </p:extLst>
          </p:nvPr>
        </p:nvGraphicFramePr>
        <p:xfrm>
          <a:off x="5132388" y="1727881"/>
          <a:ext cx="4392000" cy="330787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5" name="ChartObject">
            <a:extLst>
              <a:ext uri="{FF2B5EF4-FFF2-40B4-BE49-F238E27FC236}">
                <a16:creationId xmlns:a16="http://schemas.microsoft.com/office/drawing/2014/main" id="{952EBFC0-F06E-4754-2961-E2CEB6AED44A}"/>
              </a:ext>
            </a:extLst>
          </p:cNvPr>
          <p:cNvGraphicFramePr/>
          <p:nvPr>
            <p:extLst>
              <p:ext uri="{D42A27DB-BD31-4B8C-83A1-F6EECF244321}">
                <p14:modId xmlns:p14="http://schemas.microsoft.com/office/powerpoint/2010/main" val="227619143"/>
              </p:ext>
            </p:extLst>
          </p:nvPr>
        </p:nvGraphicFramePr>
        <p:xfrm>
          <a:off x="629173" y="1752007"/>
          <a:ext cx="3963465" cy="3248742"/>
        </p:xfrm>
        <a:graphic>
          <a:graphicData uri="http://schemas.openxmlformats.org/drawingml/2006/chart">
            <c:chart xmlns:c="http://schemas.openxmlformats.org/drawingml/2006/chart" xmlns:r="http://schemas.openxmlformats.org/officeDocument/2006/relationships" r:id="rId7"/>
          </a:graphicData>
        </a:graphic>
      </p:graphicFrame>
      <p:sp>
        <p:nvSpPr>
          <p:cNvPr id="4" name="object 38">
            <a:extLst>
              <a:ext uri="{FF2B5EF4-FFF2-40B4-BE49-F238E27FC236}">
                <a16:creationId xmlns:a16="http://schemas.microsoft.com/office/drawing/2014/main" id="{BBADD972-686B-C957-E9AF-847DBA7C721B}"/>
              </a:ext>
            </a:extLst>
          </p:cNvPr>
          <p:cNvSpPr txBox="1"/>
          <p:nvPr/>
        </p:nvSpPr>
        <p:spPr>
          <a:xfrm>
            <a:off x="489000" y="1604642"/>
            <a:ext cx="936000" cy="123239"/>
          </a:xfrm>
          <a:prstGeom prst="rect">
            <a:avLst/>
          </a:prstGeom>
        </p:spPr>
        <p:txBody>
          <a:bodyPr vert="horz" wrap="square" lIns="0" tIns="12065" rIns="0" bIns="0" rtlCol="0">
            <a:spAutoFit/>
          </a:bodyPr>
          <a:lstStyle>
            <a:defPPr>
              <a:defRPr lang="en-US"/>
            </a:defPPr>
            <a:lvl1pPr marL="12700" marR="5080" lvl="0" indent="0" algn="r" defTabSz="914400" fontAlgn="auto">
              <a:lnSpc>
                <a:spcPct val="90000"/>
              </a:lnSpc>
              <a:spcBef>
                <a:spcPts val="95"/>
              </a:spcBef>
              <a:spcAft>
                <a:spcPts val="0"/>
              </a:spcAft>
              <a:buClrTx/>
              <a:buSzTx/>
              <a:buFontTx/>
              <a:buNone/>
              <a:tabLst/>
              <a:defRPr kumimoji="0" sz="1050" b="0" i="0" u="none" strike="noStrike" cap="none" spc="0" normalizeH="0" baseline="0">
                <a:ln>
                  <a:noFill/>
                </a:ln>
                <a:gradFill>
                  <a:gsLst>
                    <a:gs pos="0">
                      <a:schemeClr val="bg1">
                        <a:lumMod val="65000"/>
                      </a:schemeClr>
                    </a:gs>
                    <a:gs pos="100000">
                      <a:schemeClr val="bg1">
                        <a:lumMod val="65000"/>
                      </a:schemeClr>
                    </a:gs>
                  </a:gsLst>
                  <a:lin ang="5400000" scaled="1"/>
                </a:gradFill>
                <a:effectLst/>
                <a:uLnTx/>
                <a:uFillTx/>
                <a:latin typeface="KoPub돋움체 Bold" panose="00000800000000000000" pitchFamily="2" charset="-127"/>
                <a:ea typeface="KoPub돋움체 Bold" panose="00000800000000000000" pitchFamily="2" charset="-127"/>
                <a:cs typeface="Calibri"/>
              </a:defRPr>
            </a:lvl1pPr>
          </a:lstStyle>
          <a:p>
            <a:pPr algn="l"/>
            <a:r>
              <a:rPr lang="en-US" sz="800" spc="-50" dirty="0">
                <a:ln>
                  <a:solidFill>
                    <a:srgbClr val="FD349C">
                      <a:alpha val="0"/>
                    </a:srgbClr>
                  </a:solidFill>
                </a:ln>
                <a:solidFill>
                  <a:schemeClr val="tx1">
                    <a:lumMod val="50000"/>
                    <a:lumOff val="50000"/>
                  </a:schemeClr>
                </a:solidFill>
                <a:latin typeface="KoPub돋움체 Medium" panose="02020603020101020101" pitchFamily="18" charset="-127"/>
                <a:ea typeface="KoPub돋움체 Medium" panose="02020603020101020101" pitchFamily="18" charset="-127"/>
                <a:cs typeface="+mn-cs"/>
              </a:rPr>
              <a:t>(%</a:t>
            </a:r>
            <a:r>
              <a:rPr lang="en-US" altLang="ko-KR" sz="800" spc="-50" dirty="0">
                <a:ln>
                  <a:solidFill>
                    <a:srgbClr val="FD349C">
                      <a:alpha val="0"/>
                    </a:srgbClr>
                  </a:solidFill>
                </a:ln>
                <a:solidFill>
                  <a:schemeClr val="tx1">
                    <a:lumMod val="50000"/>
                    <a:lumOff val="50000"/>
                  </a:schemeClr>
                </a:solidFill>
                <a:latin typeface="KoPub돋움체 Medium" panose="02020603020101020101" pitchFamily="18" charset="-127"/>
                <a:ea typeface="KoPub돋움체 Medium" panose="02020603020101020101" pitchFamily="18" charset="-127"/>
                <a:cs typeface="+mn-cs"/>
              </a:rPr>
              <a:t>)</a:t>
            </a:r>
            <a:endParaRPr sz="800" spc="-50" dirty="0">
              <a:ln>
                <a:solidFill>
                  <a:srgbClr val="FD349C">
                    <a:alpha val="0"/>
                  </a:srgbClr>
                </a:solidFill>
              </a:ln>
              <a:solidFill>
                <a:schemeClr val="tx1">
                  <a:lumMod val="50000"/>
                  <a:lumOff val="50000"/>
                </a:schemeClr>
              </a:solidFill>
              <a:latin typeface="KoPub돋움체 Medium" panose="02020603020101020101" pitchFamily="18" charset="-127"/>
              <a:ea typeface="KoPub돋움체 Medium" panose="02020603020101020101" pitchFamily="18" charset="-127"/>
              <a:cs typeface="+mn-cs"/>
            </a:endParaRPr>
          </a:p>
        </p:txBody>
      </p:sp>
      <p:sp>
        <p:nvSpPr>
          <p:cNvPr id="9" name="object 38">
            <a:extLst>
              <a:ext uri="{FF2B5EF4-FFF2-40B4-BE49-F238E27FC236}">
                <a16:creationId xmlns:a16="http://schemas.microsoft.com/office/drawing/2014/main" id="{09C6E30C-9A3E-78B6-D679-2BCC997F933C}"/>
              </a:ext>
            </a:extLst>
          </p:cNvPr>
          <p:cNvSpPr txBox="1"/>
          <p:nvPr/>
        </p:nvSpPr>
        <p:spPr>
          <a:xfrm>
            <a:off x="5132387" y="1604642"/>
            <a:ext cx="648000" cy="123239"/>
          </a:xfrm>
          <a:prstGeom prst="rect">
            <a:avLst/>
          </a:prstGeom>
        </p:spPr>
        <p:txBody>
          <a:bodyPr vert="horz" wrap="square" lIns="0" tIns="12065" rIns="0" bIns="0" rtlCol="0">
            <a:spAutoFit/>
          </a:bodyPr>
          <a:lstStyle>
            <a:defPPr>
              <a:defRPr lang="en-US"/>
            </a:defPPr>
            <a:lvl1pPr marL="12700" marR="5080" lvl="0" indent="0" algn="r" defTabSz="914400" fontAlgn="auto">
              <a:lnSpc>
                <a:spcPct val="90000"/>
              </a:lnSpc>
              <a:spcBef>
                <a:spcPts val="95"/>
              </a:spcBef>
              <a:spcAft>
                <a:spcPts val="0"/>
              </a:spcAft>
              <a:buClrTx/>
              <a:buSzTx/>
              <a:buFontTx/>
              <a:buNone/>
              <a:tabLst/>
              <a:defRPr kumimoji="0" sz="1050" b="0" i="0" u="none" strike="noStrike" cap="none" spc="0" normalizeH="0" baseline="0">
                <a:ln>
                  <a:noFill/>
                </a:ln>
                <a:gradFill>
                  <a:gsLst>
                    <a:gs pos="0">
                      <a:schemeClr val="bg1">
                        <a:lumMod val="65000"/>
                      </a:schemeClr>
                    </a:gs>
                    <a:gs pos="100000">
                      <a:schemeClr val="bg1">
                        <a:lumMod val="65000"/>
                      </a:schemeClr>
                    </a:gs>
                  </a:gsLst>
                  <a:lin ang="5400000" scaled="1"/>
                </a:gradFill>
                <a:effectLst/>
                <a:uLnTx/>
                <a:uFillTx/>
                <a:latin typeface="KoPub돋움체 Bold" panose="00000800000000000000" pitchFamily="2" charset="-127"/>
                <a:ea typeface="KoPub돋움체 Bold" panose="00000800000000000000" pitchFamily="2" charset="-127"/>
                <a:cs typeface="Calibri"/>
              </a:defRPr>
            </a:lvl1pPr>
          </a:lstStyle>
          <a:p>
            <a:pPr algn="l"/>
            <a:r>
              <a:rPr lang="en-US" altLang="ko-KR" sz="800" spc="-50" dirty="0">
                <a:ln>
                  <a:solidFill>
                    <a:srgbClr val="FD349C">
                      <a:alpha val="0"/>
                    </a:srgbClr>
                  </a:solidFill>
                </a:ln>
                <a:solidFill>
                  <a:schemeClr val="tx1">
                    <a:lumMod val="50000"/>
                    <a:lumOff val="50000"/>
                  </a:schemeClr>
                </a:solidFill>
                <a:latin typeface="KoPub돋움체 Medium" panose="02020603020101020101" pitchFamily="18" charset="-127"/>
                <a:ea typeface="KoPub돋움체 Medium" panose="02020603020101020101" pitchFamily="18" charset="-127"/>
                <a:cs typeface="+mn-cs"/>
              </a:rPr>
              <a:t>(%)</a:t>
            </a:r>
          </a:p>
        </p:txBody>
      </p:sp>
      <p:grpSp>
        <p:nvGrpSpPr>
          <p:cNvPr id="19" name="그룹 18">
            <a:extLst>
              <a:ext uri="{FF2B5EF4-FFF2-40B4-BE49-F238E27FC236}">
                <a16:creationId xmlns:a16="http://schemas.microsoft.com/office/drawing/2014/main" id="{6C5015D6-9278-B5D5-2FF4-EED1EE6C815D}"/>
              </a:ext>
            </a:extLst>
          </p:cNvPr>
          <p:cNvGrpSpPr/>
          <p:nvPr/>
        </p:nvGrpSpPr>
        <p:grpSpPr>
          <a:xfrm>
            <a:off x="478777" y="4747995"/>
            <a:ext cx="8948410" cy="195814"/>
            <a:chOff x="478777" y="5881851"/>
            <a:chExt cx="8948410" cy="195814"/>
          </a:xfrm>
        </p:grpSpPr>
        <p:sp>
          <p:nvSpPr>
            <p:cNvPr id="20" name="TextBox 19">
              <a:extLst>
                <a:ext uri="{FF2B5EF4-FFF2-40B4-BE49-F238E27FC236}">
                  <a16:creationId xmlns:a16="http://schemas.microsoft.com/office/drawing/2014/main" id="{6DA49BBD-8693-032B-E436-80FA539E848F}"/>
                </a:ext>
              </a:extLst>
            </p:cNvPr>
            <p:cNvSpPr txBox="1"/>
            <p:nvPr/>
          </p:nvSpPr>
          <p:spPr>
            <a:xfrm>
              <a:off x="5132387" y="5881851"/>
              <a:ext cx="4294800" cy="195814"/>
            </a:xfrm>
            <a:prstGeom prst="rect">
              <a:avLst/>
            </a:prstGeom>
            <a:noFill/>
            <a:ln>
              <a:noFill/>
            </a:ln>
          </p:spPr>
          <p:txBody>
            <a:bodyPr wrap="square" lIns="0" tIns="72000" rIns="0" bIns="0" rtlCol="0" anchor="t">
              <a:spAutoFit/>
            </a:bodyPr>
            <a:lstStyle>
              <a:defPPr>
                <a:defRPr lang="en-US"/>
              </a:defPPr>
              <a:lvl1pPr lvl="0">
                <a:defRPr sz="800">
                  <a:ln>
                    <a:solidFill>
                      <a:prstClr val="white">
                        <a:lumMod val="75000"/>
                        <a:alpha val="0"/>
                      </a:prstClr>
                    </a:solidFill>
                  </a:ln>
                  <a:solidFill>
                    <a:prstClr val="white">
                      <a:lumMod val="50000"/>
                    </a:prstClr>
                  </a:solidFill>
                  <a:latin typeface="KoPub돋움체 Medium" panose="00000600000000000000" pitchFamily="2" charset="-127"/>
                  <a:ea typeface="KoPub돋움체 Medium" panose="00000600000000000000" pitchFamily="2" charset="-127"/>
                </a:defRPr>
              </a:lvl1pPr>
            </a:lstStyle>
            <a:p>
              <a:r>
                <a:rPr lang="en-US" altLang="ko-KR" dirty="0">
                  <a:solidFill>
                    <a:schemeClr val="bg1">
                      <a:lumMod val="50000"/>
                    </a:schemeClr>
                  </a:solidFill>
                </a:rPr>
                <a:t>Source: Office of Insurance Commission(Thailand), </a:t>
              </a:r>
              <a:r>
                <a:rPr lang="ko-KR" altLang="en-US" dirty="0" err="1">
                  <a:solidFill>
                    <a:schemeClr val="bg1">
                      <a:lumMod val="50000"/>
                    </a:schemeClr>
                  </a:solidFill>
                </a:rPr>
                <a:t>삼정</a:t>
              </a:r>
              <a:r>
                <a:rPr lang="en-US" altLang="ko-KR" dirty="0">
                  <a:solidFill>
                    <a:schemeClr val="bg1">
                      <a:lumMod val="50000"/>
                    </a:schemeClr>
                  </a:solidFill>
                </a:rPr>
                <a:t>KPMG </a:t>
              </a:r>
              <a:r>
                <a:rPr lang="ko-KR" altLang="en-US" dirty="0">
                  <a:solidFill>
                    <a:schemeClr val="bg1">
                      <a:lumMod val="50000"/>
                    </a:schemeClr>
                  </a:solidFill>
                </a:rPr>
                <a:t>경제연구원 재구성</a:t>
              </a:r>
              <a:endParaRPr lang="en-US" altLang="ko-KR" dirty="0">
                <a:solidFill>
                  <a:schemeClr val="bg1">
                    <a:lumMod val="50000"/>
                  </a:schemeClr>
                </a:solidFill>
              </a:endParaRPr>
            </a:p>
          </p:txBody>
        </p:sp>
        <p:sp>
          <p:nvSpPr>
            <p:cNvPr id="21" name="TextBox 20">
              <a:extLst>
                <a:ext uri="{FF2B5EF4-FFF2-40B4-BE49-F238E27FC236}">
                  <a16:creationId xmlns:a16="http://schemas.microsoft.com/office/drawing/2014/main" id="{DD6C3843-0262-CE23-CC82-DBED92DB184E}"/>
                </a:ext>
              </a:extLst>
            </p:cNvPr>
            <p:cNvSpPr txBox="1"/>
            <p:nvPr/>
          </p:nvSpPr>
          <p:spPr>
            <a:xfrm>
              <a:off x="478777" y="5881851"/>
              <a:ext cx="4294800" cy="195814"/>
            </a:xfrm>
            <a:prstGeom prst="rect">
              <a:avLst/>
            </a:prstGeom>
            <a:noFill/>
            <a:ln>
              <a:noFill/>
            </a:ln>
          </p:spPr>
          <p:txBody>
            <a:bodyPr wrap="square" lIns="0" tIns="72000" rIns="0" bIns="0" rtlCol="0" anchor="t">
              <a:spAutoFit/>
            </a:bodyPr>
            <a:lstStyle>
              <a:defPPr>
                <a:defRPr lang="en-US"/>
              </a:defPPr>
              <a:lvl1pPr lvl="0">
                <a:defRPr sz="800">
                  <a:ln>
                    <a:solidFill>
                      <a:prstClr val="white">
                        <a:lumMod val="75000"/>
                        <a:alpha val="0"/>
                      </a:prstClr>
                    </a:solidFill>
                  </a:ln>
                  <a:solidFill>
                    <a:prstClr val="white">
                      <a:lumMod val="50000"/>
                    </a:prstClr>
                  </a:solidFill>
                  <a:latin typeface="KoPub돋움체 Medium" panose="00000600000000000000" pitchFamily="2" charset="-127"/>
                  <a:ea typeface="KoPub돋움체 Medium" panose="00000600000000000000" pitchFamily="2" charset="-127"/>
                </a:defRPr>
              </a:lvl1pPr>
            </a:lstStyle>
            <a:p>
              <a:r>
                <a:rPr lang="en-US" altLang="ko-KR" dirty="0">
                  <a:solidFill>
                    <a:schemeClr val="bg1">
                      <a:lumMod val="50000"/>
                    </a:schemeClr>
                  </a:solidFill>
                </a:rPr>
                <a:t>Source: Office of Insurance Commission(Thailand), </a:t>
              </a:r>
              <a:r>
                <a:rPr lang="ko-KR" altLang="en-US" dirty="0" err="1">
                  <a:solidFill>
                    <a:schemeClr val="bg1">
                      <a:lumMod val="50000"/>
                    </a:schemeClr>
                  </a:solidFill>
                </a:rPr>
                <a:t>삼정</a:t>
              </a:r>
              <a:r>
                <a:rPr lang="en-US" altLang="ko-KR" dirty="0">
                  <a:solidFill>
                    <a:schemeClr val="bg1">
                      <a:lumMod val="50000"/>
                    </a:schemeClr>
                  </a:solidFill>
                </a:rPr>
                <a:t>KPMG </a:t>
              </a:r>
              <a:r>
                <a:rPr lang="ko-KR" altLang="en-US" dirty="0">
                  <a:solidFill>
                    <a:schemeClr val="bg1">
                      <a:lumMod val="50000"/>
                    </a:schemeClr>
                  </a:solidFill>
                </a:rPr>
                <a:t>경제연구원 재구성</a:t>
              </a:r>
              <a:endParaRPr lang="en-US" altLang="ko-KR" dirty="0">
                <a:solidFill>
                  <a:schemeClr val="bg1">
                    <a:lumMod val="50000"/>
                  </a:schemeClr>
                </a:solidFill>
              </a:endParaRPr>
            </a:p>
          </p:txBody>
        </p:sp>
      </p:grpSp>
    </p:spTree>
    <p:extLst>
      <p:ext uri="{BB962C8B-B14F-4D97-AF65-F5344CB8AC3E}">
        <p14:creationId xmlns:p14="http://schemas.microsoft.com/office/powerpoint/2010/main" val="235473148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2" name="그룹 51">
            <a:extLst>
              <a:ext uri="{FF2B5EF4-FFF2-40B4-BE49-F238E27FC236}">
                <a16:creationId xmlns:a16="http://schemas.microsoft.com/office/drawing/2014/main" id="{126C7BC5-4661-125F-3D11-C1B54C8FF03D}"/>
              </a:ext>
            </a:extLst>
          </p:cNvPr>
          <p:cNvGrpSpPr/>
          <p:nvPr/>
        </p:nvGrpSpPr>
        <p:grpSpPr>
          <a:xfrm>
            <a:off x="7673508" y="136198"/>
            <a:ext cx="1948269" cy="1442164"/>
            <a:chOff x="7673508" y="136198"/>
            <a:chExt cx="1948269" cy="1442164"/>
          </a:xfrm>
        </p:grpSpPr>
        <p:pic>
          <p:nvPicPr>
            <p:cNvPr id="53" name="그림 52">
              <a:extLst>
                <a:ext uri="{FF2B5EF4-FFF2-40B4-BE49-F238E27FC236}">
                  <a16:creationId xmlns:a16="http://schemas.microsoft.com/office/drawing/2014/main" id="{77957DB3-C46B-1613-2350-4299545AB606}"/>
                </a:ext>
              </a:extLst>
            </p:cNvPr>
            <p:cNvPicPr>
              <a:picLocks noChangeAspect="1"/>
            </p:cNvPicPr>
            <p:nvPr/>
          </p:nvPicPr>
          <p:blipFill>
            <a:blip r:embed="rId3"/>
            <a:srcRect/>
            <a:stretch/>
          </p:blipFill>
          <p:spPr>
            <a:xfrm>
              <a:off x="7673508" y="588408"/>
              <a:ext cx="414358" cy="414358"/>
            </a:xfrm>
            <a:prstGeom prst="rect">
              <a:avLst/>
            </a:prstGeom>
          </p:spPr>
        </p:pic>
        <p:sp>
          <p:nvSpPr>
            <p:cNvPr id="54" name="제목 3">
              <a:extLst>
                <a:ext uri="{FF2B5EF4-FFF2-40B4-BE49-F238E27FC236}">
                  <a16:creationId xmlns:a16="http://schemas.microsoft.com/office/drawing/2014/main" id="{49581E5F-6743-667C-AB68-ACB27D43D1A4}"/>
                </a:ext>
              </a:extLst>
            </p:cNvPr>
            <p:cNvSpPr txBox="1">
              <a:spLocks/>
            </p:cNvSpPr>
            <p:nvPr/>
          </p:nvSpPr>
          <p:spPr>
            <a:xfrm>
              <a:off x="8143995" y="606616"/>
              <a:ext cx="1477782" cy="334294"/>
            </a:xfrm>
            <a:prstGeom prst="rect">
              <a:avLst/>
            </a:prstGeom>
          </p:spPr>
          <p:txBody>
            <a:bodyPr wrap="none" lIns="0" tIns="0" rIns="0" bIns="0" anchor="b" anchorCtr="0">
              <a:noAutofit/>
            </a:bodyPr>
            <a:lstStyle>
              <a:defPPr>
                <a:defRPr lang="en-US"/>
              </a:defPPr>
              <a:lvl1pPr marR="0" lvl="0" indent="539750" fontAlgn="auto">
                <a:lnSpc>
                  <a:spcPct val="100000"/>
                </a:lnSpc>
                <a:spcBef>
                  <a:spcPts val="0"/>
                </a:spcBef>
                <a:spcAft>
                  <a:spcPts val="0"/>
                </a:spcAft>
                <a:buClrTx/>
                <a:buSzTx/>
                <a:buFontTx/>
                <a:buNone/>
                <a:tabLst/>
                <a:defRPr sz="2400" b="0" i="0">
                  <a:ln>
                    <a:solidFill>
                      <a:prstClr val="white">
                        <a:lumMod val="75000"/>
                        <a:alpha val="0"/>
                      </a:prstClr>
                    </a:solidFill>
                  </a:ln>
                  <a:solidFill>
                    <a:schemeClr val="bg1"/>
                  </a:solidFill>
                  <a:latin typeface="KoPub돋움체 Bold" panose="00000800000000000000" pitchFamily="2" charset="-127"/>
                  <a:ea typeface="KoPub돋움체 Bold" panose="00000800000000000000" pitchFamily="2" charset="-127"/>
                  <a:cs typeface="KoPub돋움체 Medium" panose="02020603020101020101" pitchFamily="18" charset="-127"/>
                </a:defRPr>
              </a:lvl1pPr>
            </a:lstStyle>
            <a:p>
              <a:pPr marR="0" lvl="0" indent="0" defTabSz="914400" rtl="0" eaLnBrk="1" fontAlgn="auto" latinLnBrk="0" hangingPunct="1">
                <a:lnSpc>
                  <a:spcPct val="100000"/>
                </a:lnSpc>
                <a:spcBef>
                  <a:spcPts val="0"/>
                </a:spcBef>
                <a:spcAft>
                  <a:spcPts val="0"/>
                </a:spcAft>
                <a:buClrTx/>
                <a:buSzTx/>
                <a:buFontTx/>
                <a:buNone/>
                <a:tabLst/>
                <a:defRPr/>
              </a:pPr>
              <a:r>
                <a:rPr lang="ko-KR" altLang="en-US" sz="2000" dirty="0">
                  <a:ln>
                    <a:solidFill>
                      <a:prstClr val="white">
                        <a:lumMod val="75000"/>
                        <a:alpha val="0"/>
                      </a:prstClr>
                    </a:solidFill>
                  </a:ln>
                  <a:solidFill>
                    <a:schemeClr val="tx1">
                      <a:lumMod val="75000"/>
                      <a:lumOff val="25000"/>
                    </a:schemeClr>
                  </a:solidFill>
                </a:rPr>
                <a:t>태국</a:t>
              </a:r>
              <a:endParaRPr lang="en-US" altLang="ko-KR" sz="2000" dirty="0">
                <a:ln>
                  <a:solidFill>
                    <a:prstClr val="white">
                      <a:lumMod val="75000"/>
                      <a:alpha val="0"/>
                    </a:prstClr>
                  </a:solidFill>
                </a:ln>
                <a:solidFill>
                  <a:schemeClr val="tx1">
                    <a:lumMod val="75000"/>
                    <a:lumOff val="25000"/>
                  </a:schemeClr>
                </a:solidFill>
              </a:endParaRPr>
            </a:p>
          </p:txBody>
        </p:sp>
        <p:pic>
          <p:nvPicPr>
            <p:cNvPr id="55" name="그림 54" descr="텍스트, 흑백, 지도, 실루엣이(가) 표시된 사진&#10;&#10;자동 생성된 설명">
              <a:extLst>
                <a:ext uri="{FF2B5EF4-FFF2-40B4-BE49-F238E27FC236}">
                  <a16:creationId xmlns:a16="http://schemas.microsoft.com/office/drawing/2014/main" id="{4519DBEC-EB85-A05B-83F8-5DE1D534AB79}"/>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contrast="-40000"/>
                      </a14:imgEffect>
                    </a14:imgLayer>
                  </a14:imgProps>
                </a:ext>
              </a:extLst>
            </a:blip>
            <a:stretch>
              <a:fillRect/>
            </a:stretch>
          </p:blipFill>
          <p:spPr>
            <a:xfrm>
              <a:off x="8589684" y="136198"/>
              <a:ext cx="827366" cy="1442164"/>
            </a:xfrm>
            <a:prstGeom prst="rect">
              <a:avLst/>
            </a:prstGeom>
          </p:spPr>
        </p:pic>
      </p:grpSp>
      <p:sp>
        <p:nvSpPr>
          <p:cNvPr id="2" name="텍스트 개체 틀 1">
            <a:extLst>
              <a:ext uri="{FF2B5EF4-FFF2-40B4-BE49-F238E27FC236}">
                <a16:creationId xmlns:a16="http://schemas.microsoft.com/office/drawing/2014/main" id="{11D01EDC-383F-7EC9-5195-CCBAAD0A81F2}"/>
              </a:ext>
            </a:extLst>
          </p:cNvPr>
          <p:cNvSpPr>
            <a:spLocks noGrp="1"/>
          </p:cNvSpPr>
          <p:nvPr>
            <p:ph type="body" sz="quarter" idx="10"/>
          </p:nvPr>
        </p:nvSpPr>
        <p:spPr/>
        <p:txBody>
          <a:bodyPr/>
          <a:lstStyle/>
          <a:p>
            <a:r>
              <a:rPr lang="en-US" altLang="ko-KR" dirty="0"/>
              <a:t>II. </a:t>
            </a:r>
            <a:r>
              <a:rPr lang="ko-KR" altLang="en-US" dirty="0"/>
              <a:t>신흥 아시아 태평양 국가별 보험시장 및 규제 현황 </a:t>
            </a:r>
          </a:p>
        </p:txBody>
      </p:sp>
      <p:sp>
        <p:nvSpPr>
          <p:cNvPr id="3" name="텍스트 개체 틀 2">
            <a:extLst>
              <a:ext uri="{FF2B5EF4-FFF2-40B4-BE49-F238E27FC236}">
                <a16:creationId xmlns:a16="http://schemas.microsoft.com/office/drawing/2014/main" id="{F8A23C6E-913D-E903-F49E-D387E0794A26}"/>
              </a:ext>
            </a:extLst>
          </p:cNvPr>
          <p:cNvSpPr>
            <a:spLocks noGrp="1"/>
          </p:cNvSpPr>
          <p:nvPr>
            <p:ph type="body" sz="quarter" idx="11"/>
          </p:nvPr>
        </p:nvSpPr>
        <p:spPr/>
        <p:txBody>
          <a:bodyPr/>
          <a:lstStyle/>
          <a:p>
            <a:r>
              <a:rPr lang="ko-KR" altLang="en-US" dirty="0"/>
              <a:t>태국 보험규제 현황</a:t>
            </a:r>
          </a:p>
        </p:txBody>
      </p:sp>
      <p:grpSp>
        <p:nvGrpSpPr>
          <p:cNvPr id="16" name="그룹 15">
            <a:extLst>
              <a:ext uri="{FF2B5EF4-FFF2-40B4-BE49-F238E27FC236}">
                <a16:creationId xmlns:a16="http://schemas.microsoft.com/office/drawing/2014/main" id="{AD452FEA-A29E-9488-11F6-3CCE6A359145}"/>
              </a:ext>
            </a:extLst>
          </p:cNvPr>
          <p:cNvGrpSpPr/>
          <p:nvPr/>
        </p:nvGrpSpPr>
        <p:grpSpPr>
          <a:xfrm>
            <a:off x="488948" y="1196975"/>
            <a:ext cx="8938800" cy="276837"/>
            <a:chOff x="704850" y="2013298"/>
            <a:chExt cx="4140200" cy="276837"/>
          </a:xfrm>
        </p:grpSpPr>
        <p:sp>
          <p:nvSpPr>
            <p:cNvPr id="17" name="TextBox 16">
              <a:extLst>
                <a:ext uri="{FF2B5EF4-FFF2-40B4-BE49-F238E27FC236}">
                  <a16:creationId xmlns:a16="http://schemas.microsoft.com/office/drawing/2014/main" id="{FD2EF48F-7859-73B0-385D-6AD50E7E1D99}"/>
                </a:ext>
              </a:extLst>
            </p:cNvPr>
            <p:cNvSpPr txBox="1"/>
            <p:nvPr/>
          </p:nvSpPr>
          <p:spPr>
            <a:xfrm>
              <a:off x="704850" y="2046854"/>
              <a:ext cx="967433" cy="200055"/>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1300" b="0" i="0" u="none" strike="noStrike" kern="1200" cap="none" spc="0" normalizeH="0" baseline="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rPr>
                <a:t>감독기관 및 시장진입 관련 규제</a:t>
              </a:r>
            </a:p>
          </p:txBody>
        </p:sp>
        <p:cxnSp>
          <p:nvCxnSpPr>
            <p:cNvPr id="25" name="직선 연결선 24">
              <a:extLst>
                <a:ext uri="{FF2B5EF4-FFF2-40B4-BE49-F238E27FC236}">
                  <a16:creationId xmlns:a16="http://schemas.microsoft.com/office/drawing/2014/main" id="{1199E7C8-71F2-39CC-F9F8-5CFBA649974C}"/>
                </a:ext>
              </a:extLst>
            </p:cNvPr>
            <p:cNvCxnSpPr/>
            <p:nvPr/>
          </p:nvCxnSpPr>
          <p:spPr>
            <a:xfrm>
              <a:off x="704850" y="2013298"/>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6" name="직선 연결선 25">
              <a:extLst>
                <a:ext uri="{FF2B5EF4-FFF2-40B4-BE49-F238E27FC236}">
                  <a16:creationId xmlns:a16="http://schemas.microsoft.com/office/drawing/2014/main" id="{B17EE8ED-D8E6-E03F-D912-14CBCBEB4C94}"/>
                </a:ext>
              </a:extLst>
            </p:cNvPr>
            <p:cNvCxnSpPr/>
            <p:nvPr/>
          </p:nvCxnSpPr>
          <p:spPr>
            <a:xfrm>
              <a:off x="704850" y="2290135"/>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35" name="Rectangle 54">
            <a:extLst>
              <a:ext uri="{FF2B5EF4-FFF2-40B4-BE49-F238E27FC236}">
                <a16:creationId xmlns:a16="http://schemas.microsoft.com/office/drawing/2014/main" id="{98FE7C12-8C79-5109-EAA8-8E9B5116EC37}"/>
              </a:ext>
            </a:extLst>
          </p:cNvPr>
          <p:cNvSpPr>
            <a:spLocks noChangeArrowheads="1"/>
          </p:cNvSpPr>
          <p:nvPr/>
        </p:nvSpPr>
        <p:spPr bwMode="auto">
          <a:xfrm>
            <a:off x="594534" y="1917469"/>
            <a:ext cx="4150800" cy="449276"/>
          </a:xfrm>
          <a:prstGeom prst="rect">
            <a:avLst/>
          </a:prstGeom>
          <a:noFill/>
          <a:ln w="3175" algn="ctr">
            <a:noFill/>
            <a:miter lim="800000"/>
            <a:headEnd/>
            <a:tailEnd/>
          </a:ln>
          <a:effectLst/>
        </p:spPr>
        <p:txBody>
          <a:bodyPr wrap="square" lIns="36000" tIns="72000" rIns="36000" bIns="3600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08000" marR="0" lvl="0" indent="-108000" algn="just" fontAlgn="base">
              <a:lnSpc>
                <a:spcPct val="120000"/>
              </a:lnSpc>
              <a:spcBef>
                <a:spcPts val="600"/>
              </a:spcBef>
              <a:buClrTx/>
              <a:buSzPct val="100000"/>
              <a:buFont typeface="Arial" panose="020B0604020202020204" pitchFamily="34" charset="0"/>
              <a:buChar char="•"/>
              <a:tabLst/>
              <a:defRPr/>
            </a:pPr>
            <a:r>
              <a:rPr lang="ko-KR" altLang="en-US"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태국 재무부</a:t>
            </a:r>
            <a:r>
              <a:rPr lang="en-US" altLang="ko-KR"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(Ministry of Finance)</a:t>
            </a:r>
            <a:r>
              <a:rPr lang="ko-KR" altLang="en-US"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 산하 보험감독위원회</a:t>
            </a:r>
            <a:r>
              <a:rPr lang="en-US" altLang="ko-KR"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(Office of Insurance Commission, OIC)</a:t>
            </a:r>
            <a:r>
              <a:rPr lang="ko-KR" altLang="en-US"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는 보험사</a:t>
            </a:r>
            <a:r>
              <a:rPr lang="en-US" altLang="ko-KR"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 </a:t>
            </a:r>
            <a:r>
              <a:rPr lang="ko-KR" altLang="en-US"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중개인 및 대리인을 감독</a:t>
            </a:r>
            <a:r>
              <a:rPr lang="en-US" altLang="ko-KR"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a:t>
            </a:r>
            <a:r>
              <a:rPr lang="ko-KR" altLang="en-US"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관리</a:t>
            </a:r>
          </a:p>
        </p:txBody>
      </p:sp>
      <p:sp>
        <p:nvSpPr>
          <p:cNvPr id="40" name="Rectangle 54">
            <a:extLst>
              <a:ext uri="{FF2B5EF4-FFF2-40B4-BE49-F238E27FC236}">
                <a16:creationId xmlns:a16="http://schemas.microsoft.com/office/drawing/2014/main" id="{7A9048AD-1059-E6F2-C080-46F1BF813073}"/>
              </a:ext>
            </a:extLst>
          </p:cNvPr>
          <p:cNvSpPr>
            <a:spLocks noChangeArrowheads="1"/>
          </p:cNvSpPr>
          <p:nvPr/>
        </p:nvSpPr>
        <p:spPr bwMode="auto">
          <a:xfrm>
            <a:off x="5237546" y="1916914"/>
            <a:ext cx="4150800" cy="529683"/>
          </a:xfrm>
          <a:prstGeom prst="rect">
            <a:avLst/>
          </a:prstGeom>
          <a:noFill/>
          <a:ln w="3175" algn="ctr">
            <a:noFill/>
            <a:miter lim="800000"/>
            <a:headEnd/>
            <a:tailEnd/>
          </a:ln>
          <a:effectLst/>
        </p:spPr>
        <p:txBody>
          <a:bodyPr wrap="square" lIns="36000" tIns="72000" rIns="36000" bIns="3600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08000" marR="0" lvl="0" indent="-108000" algn="just" fontAlgn="base">
              <a:lnSpc>
                <a:spcPct val="120000"/>
              </a:lnSpc>
              <a:spcBef>
                <a:spcPts val="600"/>
              </a:spcBef>
              <a:buClrTx/>
              <a:buSzPct val="100000"/>
              <a:buFont typeface="Arial" panose="020B0604020202020204" pitchFamily="34" charset="0"/>
              <a:buChar char="•"/>
              <a:tabLst/>
              <a:defRPr/>
            </a:pPr>
            <a:r>
              <a:rPr lang="ko-KR" altLang="en-US"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생명보험사</a:t>
            </a:r>
            <a:r>
              <a:rPr lang="en-US" altLang="ko-KR"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 </a:t>
            </a:r>
            <a:r>
              <a:rPr lang="ko-KR" altLang="en-US"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및 생명 재보험사</a:t>
            </a:r>
            <a:r>
              <a:rPr lang="en-US" altLang="ko-KR"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 5</a:t>
            </a:r>
            <a:r>
              <a:rPr lang="ko-KR" altLang="en-US"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억 바트</a:t>
            </a:r>
            <a:endParaRPr lang="en-US" altLang="ko-KR"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endParaRPr>
          </a:p>
          <a:p>
            <a:pPr marL="108000" indent="-108000" algn="just" fontAlgn="base">
              <a:lnSpc>
                <a:spcPct val="120000"/>
              </a:lnSpc>
              <a:spcBef>
                <a:spcPts val="600"/>
              </a:spcBef>
              <a:buSzPct val="100000"/>
              <a:buFont typeface="Arial" panose="020B0604020202020204" pitchFamily="34" charset="0"/>
              <a:buChar char="•"/>
              <a:defRPr/>
            </a:pPr>
            <a:r>
              <a:rPr lang="ko-KR" altLang="en-US"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손해보험사</a:t>
            </a:r>
            <a:r>
              <a:rPr lang="en-US" altLang="ko-KR"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 </a:t>
            </a:r>
            <a:r>
              <a:rPr lang="ko-KR" altLang="en-US"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및 손해 재보험사</a:t>
            </a:r>
            <a:r>
              <a:rPr lang="en-US" altLang="ko-KR"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 3</a:t>
            </a:r>
            <a:r>
              <a:rPr lang="ko-KR" altLang="en-US"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억 바트</a:t>
            </a:r>
          </a:p>
        </p:txBody>
      </p:sp>
      <p:sp>
        <p:nvSpPr>
          <p:cNvPr id="4" name="TextBox 3">
            <a:extLst>
              <a:ext uri="{FF2B5EF4-FFF2-40B4-BE49-F238E27FC236}">
                <a16:creationId xmlns:a16="http://schemas.microsoft.com/office/drawing/2014/main" id="{2190A417-8483-3D31-9F0F-555955C6871B}"/>
              </a:ext>
            </a:extLst>
          </p:cNvPr>
          <p:cNvSpPr txBox="1"/>
          <p:nvPr/>
        </p:nvSpPr>
        <p:spPr>
          <a:xfrm>
            <a:off x="489000" y="5881851"/>
            <a:ext cx="8928000" cy="195814"/>
          </a:xfrm>
          <a:prstGeom prst="rect">
            <a:avLst/>
          </a:prstGeom>
          <a:noFill/>
          <a:ln>
            <a:noFill/>
          </a:ln>
        </p:spPr>
        <p:txBody>
          <a:bodyPr wrap="square" lIns="0" tIns="72000" rIns="0" bIns="0" rtlCol="0" anchor="t">
            <a:spAutoFit/>
          </a:bodyPr>
          <a:lstStyle>
            <a:defPPr>
              <a:defRPr lang="en-US"/>
            </a:defPPr>
            <a:lvl1pPr lvl="0">
              <a:defRPr sz="800">
                <a:ln>
                  <a:solidFill>
                    <a:prstClr val="white">
                      <a:lumMod val="75000"/>
                      <a:alpha val="0"/>
                    </a:prstClr>
                  </a:solidFill>
                </a:ln>
                <a:solidFill>
                  <a:prstClr val="white">
                    <a:lumMod val="50000"/>
                  </a:prstClr>
                </a:solidFill>
                <a:latin typeface="KoPub돋움체 Medium" panose="00000600000000000000" pitchFamily="2" charset="-127"/>
                <a:ea typeface="KoPub돋움체 Medium" panose="00000600000000000000" pitchFamily="2" charset="-127"/>
              </a:defRPr>
            </a:lvl1pPr>
          </a:lstStyle>
          <a:p>
            <a:r>
              <a:rPr lang="en-US" altLang="ko-KR" dirty="0">
                <a:solidFill>
                  <a:schemeClr val="bg1">
                    <a:lumMod val="50000"/>
                  </a:schemeClr>
                </a:solidFill>
              </a:rPr>
              <a:t>Source: Norton Rose Fulbright(2022), ‘2022: Insurance regulation in Asia Pacific’, </a:t>
            </a:r>
            <a:r>
              <a:rPr lang="ko-KR" altLang="en-US" dirty="0" err="1">
                <a:solidFill>
                  <a:schemeClr val="bg1">
                    <a:lumMod val="50000"/>
                  </a:schemeClr>
                </a:solidFill>
              </a:rPr>
              <a:t>삼정</a:t>
            </a:r>
            <a:r>
              <a:rPr lang="en-US" altLang="ko-KR" dirty="0">
                <a:solidFill>
                  <a:schemeClr val="bg1">
                    <a:lumMod val="50000"/>
                  </a:schemeClr>
                </a:solidFill>
              </a:rPr>
              <a:t>KPMG </a:t>
            </a:r>
            <a:r>
              <a:rPr lang="ko-KR" altLang="en-US" dirty="0">
                <a:solidFill>
                  <a:schemeClr val="bg1">
                    <a:lumMod val="50000"/>
                  </a:schemeClr>
                </a:solidFill>
              </a:rPr>
              <a:t>경제연구원 재구성</a:t>
            </a:r>
            <a:endParaRPr lang="en-US" altLang="ko-KR" dirty="0">
              <a:solidFill>
                <a:schemeClr val="bg1">
                  <a:lumMod val="50000"/>
                </a:schemeClr>
              </a:solidFill>
            </a:endParaRPr>
          </a:p>
        </p:txBody>
      </p:sp>
      <p:sp>
        <p:nvSpPr>
          <p:cNvPr id="11" name="사각형: 둥근 모서리 10">
            <a:extLst>
              <a:ext uri="{FF2B5EF4-FFF2-40B4-BE49-F238E27FC236}">
                <a16:creationId xmlns:a16="http://schemas.microsoft.com/office/drawing/2014/main" id="{19441F4E-112C-83EF-F8EC-B35412E1E97A}"/>
              </a:ext>
            </a:extLst>
          </p:cNvPr>
          <p:cNvSpPr/>
          <p:nvPr/>
        </p:nvSpPr>
        <p:spPr>
          <a:xfrm>
            <a:off x="500982" y="1628311"/>
            <a:ext cx="1021885" cy="255468"/>
          </a:xfrm>
          <a:prstGeom prst="roundRect">
            <a:avLst>
              <a:gd name="adj" fmla="val 0"/>
            </a:avLst>
          </a:prstGeom>
          <a:noFill/>
          <a:ln>
            <a:noFill/>
          </a:ln>
        </p:spPr>
        <p:style>
          <a:lnRef idx="0">
            <a:scrgbClr r="0" g="0" b="0"/>
          </a:lnRef>
          <a:fillRef idx="0">
            <a:scrgbClr r="0" g="0" b="0"/>
          </a:fillRef>
          <a:effectRef idx="0">
            <a:scrgbClr r="0" g="0" b="0"/>
          </a:effectRef>
          <a:fontRef idx="minor">
            <a:schemeClr val="lt1"/>
          </a:fontRef>
        </p:style>
        <p:txBody>
          <a:bodyPr rtlCol="0" anchor="ctr"/>
          <a:lstStyle/>
          <a:p>
            <a:pPr fontAlgn="ctr" latinLnBrk="1"/>
            <a:r>
              <a:rPr lang="ko-KR" altLang="en-US" sz="1100" b="1" dirty="0">
                <a:ln>
                  <a:solidFill>
                    <a:srgbClr val="1758E3">
                      <a:alpha val="0"/>
                    </a:srgbClr>
                  </a:solidFill>
                </a:ln>
                <a:solidFill>
                  <a:srgbClr val="00A4F6"/>
                </a:solidFill>
                <a:latin typeface="+mj-ea"/>
                <a:ea typeface="+mj-ea"/>
              </a:rPr>
              <a:t>감독기관</a:t>
            </a:r>
            <a:endParaRPr lang="ko-KR" altLang="ko-KR" sz="1100" b="1" dirty="0">
              <a:ln>
                <a:solidFill>
                  <a:srgbClr val="1758E3">
                    <a:alpha val="0"/>
                  </a:srgbClr>
                </a:solidFill>
              </a:ln>
              <a:solidFill>
                <a:srgbClr val="00A4F6"/>
              </a:solidFill>
              <a:latin typeface="+mj-ea"/>
              <a:ea typeface="+mj-ea"/>
            </a:endParaRPr>
          </a:p>
        </p:txBody>
      </p:sp>
      <p:grpSp>
        <p:nvGrpSpPr>
          <p:cNvPr id="12" name="그룹 11">
            <a:extLst>
              <a:ext uri="{FF2B5EF4-FFF2-40B4-BE49-F238E27FC236}">
                <a16:creationId xmlns:a16="http://schemas.microsoft.com/office/drawing/2014/main" id="{37FC20C9-3D20-38FF-7CC2-77E82897B119}"/>
              </a:ext>
            </a:extLst>
          </p:cNvPr>
          <p:cNvGrpSpPr/>
          <p:nvPr/>
        </p:nvGrpSpPr>
        <p:grpSpPr>
          <a:xfrm>
            <a:off x="488948" y="1883779"/>
            <a:ext cx="4285071" cy="0"/>
            <a:chOff x="488948" y="1883779"/>
            <a:chExt cx="4285071" cy="0"/>
          </a:xfrm>
        </p:grpSpPr>
        <p:cxnSp>
          <p:nvCxnSpPr>
            <p:cNvPr id="13" name="직선 연결선 12">
              <a:extLst>
                <a:ext uri="{FF2B5EF4-FFF2-40B4-BE49-F238E27FC236}">
                  <a16:creationId xmlns:a16="http://schemas.microsoft.com/office/drawing/2014/main" id="{DC4E99DD-ABF8-1531-68A6-8A37B064FF17}"/>
                </a:ext>
              </a:extLst>
            </p:cNvPr>
            <p:cNvCxnSpPr>
              <a:cxnSpLocks/>
            </p:cNvCxnSpPr>
            <p:nvPr/>
          </p:nvCxnSpPr>
          <p:spPr>
            <a:xfrm>
              <a:off x="488948" y="1883779"/>
              <a:ext cx="4285071" cy="0"/>
            </a:xfrm>
            <a:prstGeom prst="line">
              <a:avLst/>
            </a:prstGeom>
            <a:ln w="28575">
              <a:solidFill>
                <a:srgbClr val="99E3FB"/>
              </a:solidFill>
            </a:ln>
          </p:spPr>
          <p:style>
            <a:lnRef idx="1">
              <a:schemeClr val="accent1"/>
            </a:lnRef>
            <a:fillRef idx="0">
              <a:schemeClr val="accent1"/>
            </a:fillRef>
            <a:effectRef idx="0">
              <a:schemeClr val="accent1"/>
            </a:effectRef>
            <a:fontRef idx="minor">
              <a:schemeClr val="tx1"/>
            </a:fontRef>
          </p:style>
        </p:cxnSp>
        <p:cxnSp>
          <p:nvCxnSpPr>
            <p:cNvPr id="14" name="직선 연결선 13">
              <a:extLst>
                <a:ext uri="{FF2B5EF4-FFF2-40B4-BE49-F238E27FC236}">
                  <a16:creationId xmlns:a16="http://schemas.microsoft.com/office/drawing/2014/main" id="{925880B8-7C0C-FE00-C396-3905F5353301}"/>
                </a:ext>
              </a:extLst>
            </p:cNvPr>
            <p:cNvCxnSpPr>
              <a:cxnSpLocks/>
            </p:cNvCxnSpPr>
            <p:nvPr/>
          </p:nvCxnSpPr>
          <p:spPr>
            <a:xfrm>
              <a:off x="488948" y="1883779"/>
              <a:ext cx="1053722" cy="0"/>
            </a:xfrm>
            <a:prstGeom prst="line">
              <a:avLst/>
            </a:prstGeom>
            <a:ln w="28575">
              <a:solidFill>
                <a:srgbClr val="00A4F6"/>
              </a:solidFill>
            </a:ln>
          </p:spPr>
          <p:style>
            <a:lnRef idx="1">
              <a:schemeClr val="accent1"/>
            </a:lnRef>
            <a:fillRef idx="0">
              <a:schemeClr val="accent1"/>
            </a:fillRef>
            <a:effectRef idx="0">
              <a:schemeClr val="accent1"/>
            </a:effectRef>
            <a:fontRef idx="minor">
              <a:schemeClr val="tx1"/>
            </a:fontRef>
          </p:style>
        </p:cxnSp>
      </p:grpSp>
      <p:grpSp>
        <p:nvGrpSpPr>
          <p:cNvPr id="32" name="그룹 31">
            <a:extLst>
              <a:ext uri="{FF2B5EF4-FFF2-40B4-BE49-F238E27FC236}">
                <a16:creationId xmlns:a16="http://schemas.microsoft.com/office/drawing/2014/main" id="{56B3382D-DD84-023F-BB90-DC72E1B310A1}"/>
              </a:ext>
            </a:extLst>
          </p:cNvPr>
          <p:cNvGrpSpPr/>
          <p:nvPr/>
        </p:nvGrpSpPr>
        <p:grpSpPr>
          <a:xfrm>
            <a:off x="488948" y="2526337"/>
            <a:ext cx="4285071" cy="3308143"/>
            <a:chOff x="488948" y="2425753"/>
            <a:chExt cx="4285071" cy="3308143"/>
          </a:xfrm>
        </p:grpSpPr>
        <p:sp>
          <p:nvSpPr>
            <p:cNvPr id="41" name="Rectangle 54">
              <a:extLst>
                <a:ext uri="{FF2B5EF4-FFF2-40B4-BE49-F238E27FC236}">
                  <a16:creationId xmlns:a16="http://schemas.microsoft.com/office/drawing/2014/main" id="{983AFA40-9C30-E06E-D278-A5A623C807E0}"/>
                </a:ext>
              </a:extLst>
            </p:cNvPr>
            <p:cNvSpPr>
              <a:spLocks noChangeArrowheads="1"/>
            </p:cNvSpPr>
            <p:nvPr/>
          </p:nvSpPr>
          <p:spPr bwMode="auto">
            <a:xfrm>
              <a:off x="594534" y="2713660"/>
              <a:ext cx="4150800" cy="3020236"/>
            </a:xfrm>
            <a:prstGeom prst="rect">
              <a:avLst/>
            </a:prstGeom>
            <a:noFill/>
            <a:ln w="3175" algn="ctr">
              <a:noFill/>
              <a:miter lim="800000"/>
              <a:headEnd/>
              <a:tailEnd/>
            </a:ln>
            <a:effectLst/>
          </p:spPr>
          <p:txBody>
            <a:bodyPr wrap="square" lIns="36000" tIns="72000" rIns="36000" bIns="3600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08000" indent="-108000" algn="just" fontAlgn="base">
                <a:lnSpc>
                  <a:spcPct val="120000"/>
                </a:lnSpc>
                <a:spcBef>
                  <a:spcPts val="500"/>
                </a:spcBef>
                <a:buSzPct val="100000"/>
                <a:buFont typeface="Arial" panose="020B0604020202020204" pitchFamily="34" charset="0"/>
                <a:buChar char="•"/>
                <a:defRPr/>
              </a:pPr>
              <a:r>
                <a:rPr lang="ko-KR" altLang="en-US"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외국인 지분 한도</a:t>
              </a:r>
              <a:r>
                <a:rPr lang="en-US" altLang="ko-KR"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 </a:t>
              </a:r>
              <a:r>
                <a:rPr lang="ko-KR" altLang="en-US"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없음</a:t>
              </a:r>
              <a:endParaRPr lang="en-US" altLang="ko-KR"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endParaRPr>
            </a:p>
            <a:p>
              <a:pPr marL="265113" indent="-173038" algn="just" fontAlgn="base">
                <a:lnSpc>
                  <a:spcPct val="120000"/>
                </a:lnSpc>
                <a:spcBef>
                  <a:spcPts val="500"/>
                </a:spcBef>
                <a:buSzPct val="100000"/>
                <a:buFontTx/>
                <a:buChar char="-"/>
                <a:defRPr/>
              </a:pPr>
              <a:r>
                <a:rPr lang="ko-KR" altLang="en-US" sz="95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최대 </a:t>
              </a:r>
              <a:r>
                <a:rPr lang="en-US" altLang="ko-KR" sz="95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25% </a:t>
              </a:r>
              <a:r>
                <a:rPr lang="ko-KR" altLang="en-US" sz="95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지분 소유 허용</a:t>
              </a:r>
              <a:endParaRPr lang="en-US" altLang="ko-KR" sz="95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endParaRPr>
            </a:p>
            <a:p>
              <a:pPr marL="265113" indent="-173038" algn="just" fontAlgn="base">
                <a:lnSpc>
                  <a:spcPct val="120000"/>
                </a:lnSpc>
                <a:spcBef>
                  <a:spcPts val="500"/>
                </a:spcBef>
                <a:buSzPct val="100000"/>
                <a:buFontTx/>
                <a:buChar char="-"/>
                <a:defRPr/>
              </a:pPr>
              <a:r>
                <a:rPr lang="en-US" altLang="ko-KR" sz="95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49%</a:t>
              </a:r>
              <a:r>
                <a:rPr lang="ko-KR" altLang="en-US" sz="95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까지의 지분 취득은 </a:t>
              </a:r>
              <a:r>
                <a:rPr lang="en-US" altLang="ko-KR" sz="95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OIC </a:t>
              </a:r>
              <a:r>
                <a:rPr lang="ko-KR" altLang="en-US" sz="95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승인 필요</a:t>
              </a:r>
              <a:endParaRPr lang="en-US" altLang="ko-KR" sz="95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endParaRPr>
            </a:p>
            <a:p>
              <a:pPr marL="265113" indent="-173038" algn="just" fontAlgn="base">
                <a:lnSpc>
                  <a:spcPct val="120000"/>
                </a:lnSpc>
                <a:spcBef>
                  <a:spcPts val="500"/>
                </a:spcBef>
                <a:buSzPct val="100000"/>
                <a:buFontTx/>
                <a:buChar char="-"/>
                <a:defRPr/>
              </a:pPr>
              <a:r>
                <a:rPr lang="en-US" altLang="ko-KR" sz="95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49% </a:t>
              </a:r>
              <a:r>
                <a:rPr lang="ko-KR" altLang="en-US" sz="95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이상 지분 취득</a:t>
              </a:r>
              <a:r>
                <a:rPr lang="en-US" altLang="ko-KR" sz="95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a:t>
              </a:r>
              <a:r>
                <a:rPr lang="ko-KR" altLang="en-US" sz="95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최대 </a:t>
              </a:r>
              <a:r>
                <a:rPr lang="en-US" altLang="ko-KR" sz="95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100%)</a:t>
              </a:r>
              <a:r>
                <a:rPr lang="ko-KR" altLang="en-US" sz="95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은 재무부 승인 필요 </a:t>
              </a:r>
              <a:endParaRPr lang="en-US" altLang="ko-KR" sz="95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endParaRPr>
            </a:p>
            <a:p>
              <a:pPr marL="108000" indent="-108000" algn="just" fontAlgn="base">
                <a:lnSpc>
                  <a:spcPct val="120000"/>
                </a:lnSpc>
                <a:spcBef>
                  <a:spcPts val="500"/>
                </a:spcBef>
                <a:buSzPct val="100000"/>
                <a:buFont typeface="Arial" panose="020B0604020202020204" pitchFamily="34" charset="0"/>
                <a:buChar char="•"/>
                <a:defRPr/>
              </a:pPr>
              <a:r>
                <a:rPr lang="en-US" altLang="ko-KR"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2017</a:t>
              </a:r>
              <a:r>
                <a:rPr lang="ko-KR" altLang="en-US"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년 </a:t>
              </a:r>
              <a:r>
                <a:rPr lang="en-US" altLang="ko-KR"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1</a:t>
              </a:r>
              <a:r>
                <a:rPr lang="ko-KR" altLang="en-US"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월 </a:t>
              </a:r>
              <a:r>
                <a:rPr lang="en-US" altLang="ko-KR"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18</a:t>
              </a:r>
              <a:r>
                <a:rPr lang="ko-KR" altLang="en-US"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일</a:t>
              </a:r>
              <a:r>
                <a:rPr lang="en-US" altLang="ko-KR"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 </a:t>
              </a:r>
              <a:r>
                <a:rPr lang="ko-KR" altLang="en-US"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태국 재무부는 </a:t>
              </a:r>
              <a:r>
                <a:rPr lang="en-US" altLang="ko-KR"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49% </a:t>
              </a:r>
              <a:r>
                <a:rPr lang="ko-KR" altLang="en-US"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이상의 외국인 지분 취득을 위한 요건을 명시</a:t>
              </a:r>
              <a:r>
                <a:rPr lang="en-US" altLang="ko-KR"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a:t>
              </a:r>
              <a:r>
                <a:rPr lang="ko-KR" altLang="en-US"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재무부 장관의 재량에 따라 결정</a:t>
              </a:r>
              <a:r>
                <a:rPr lang="en-US" altLang="ko-KR"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a:t>
              </a:r>
              <a:r>
                <a:rPr lang="ko-KR" altLang="en-US"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 </a:t>
              </a:r>
              <a:endParaRPr lang="en-US" altLang="ko-KR"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endParaRPr>
            </a:p>
            <a:p>
              <a:pPr marL="266700" indent="-180975" algn="just" fontAlgn="base">
                <a:lnSpc>
                  <a:spcPct val="120000"/>
                </a:lnSpc>
                <a:spcBef>
                  <a:spcPts val="500"/>
                </a:spcBef>
                <a:buSzPct val="100000"/>
                <a:buFont typeface="+mj-ea"/>
                <a:buAutoNum type="circleNumDbPlain"/>
                <a:tabLst>
                  <a:tab pos="266700" algn="l"/>
                </a:tabLst>
                <a:defRPr/>
              </a:pPr>
              <a:r>
                <a:rPr lang="ko-KR" altLang="en-US" sz="95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충분한 자본 적정 비율 입증</a:t>
              </a:r>
              <a:endParaRPr lang="en-US" altLang="ko-KR" sz="95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endParaRPr>
            </a:p>
            <a:p>
              <a:pPr marL="266700" indent="-180975" algn="just" fontAlgn="base">
                <a:lnSpc>
                  <a:spcPct val="120000"/>
                </a:lnSpc>
                <a:spcBef>
                  <a:spcPts val="500"/>
                </a:spcBef>
                <a:buSzPct val="100000"/>
                <a:buFont typeface="+mj-ea"/>
                <a:buAutoNum type="circleNumDbPlain"/>
                <a:tabLst>
                  <a:tab pos="266700" algn="l"/>
                </a:tabLst>
                <a:defRPr/>
              </a:pPr>
              <a:r>
                <a:rPr lang="ko-KR" altLang="en-US" sz="95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보험사 또는 보험산업의 안정성을 촉진하기 위한 사업 계획의 수립</a:t>
              </a:r>
              <a:endParaRPr lang="en-US" altLang="ko-KR" sz="95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endParaRPr>
            </a:p>
            <a:p>
              <a:pPr marL="266700" indent="-180975" algn="just" fontAlgn="base">
                <a:lnSpc>
                  <a:spcPct val="120000"/>
                </a:lnSpc>
                <a:spcBef>
                  <a:spcPts val="500"/>
                </a:spcBef>
                <a:buSzPct val="100000"/>
                <a:buFont typeface="+mj-ea"/>
                <a:buAutoNum type="circleNumDbPlain"/>
                <a:tabLst>
                  <a:tab pos="266700" algn="l"/>
                </a:tabLst>
                <a:defRPr/>
              </a:pPr>
              <a:r>
                <a:rPr lang="ko-KR" altLang="en-US" sz="95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외국인 주주의 최소 자격 증명</a:t>
              </a:r>
              <a:r>
                <a:rPr lang="en-US" altLang="ko-KR" sz="95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a:t>
              </a:r>
              <a:r>
                <a:rPr lang="ko-KR" altLang="en-US" sz="95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업계 경험 및 재정 상태 포함</a:t>
              </a:r>
              <a:r>
                <a:rPr lang="en-US" altLang="ko-KR" sz="95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a:t>
              </a:r>
            </a:p>
            <a:p>
              <a:pPr marL="266700" indent="-180975" algn="just" fontAlgn="base">
                <a:lnSpc>
                  <a:spcPct val="120000"/>
                </a:lnSpc>
                <a:spcBef>
                  <a:spcPts val="500"/>
                </a:spcBef>
                <a:buSzPct val="100000"/>
                <a:buFont typeface="+mj-ea"/>
                <a:buAutoNum type="circleNumDbPlain"/>
                <a:tabLst>
                  <a:tab pos="266700" algn="l"/>
                </a:tabLst>
                <a:defRPr/>
              </a:pPr>
              <a:r>
                <a:rPr lang="ko-KR" altLang="en-US" sz="95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지분 취득에 대한 승인이 필요한 경우</a:t>
              </a:r>
              <a:r>
                <a:rPr lang="en-US" altLang="ko-KR" sz="95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a:t>
              </a:r>
              <a:r>
                <a:rPr lang="ko-KR" altLang="en-US" sz="95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 다음의 추가 요건 적용 </a:t>
              </a:r>
              <a:endParaRPr lang="en-US" altLang="ko-KR" sz="95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endParaRPr>
            </a:p>
            <a:p>
              <a:pPr marL="265113" indent="-173038" algn="just" fontAlgn="base">
                <a:lnSpc>
                  <a:spcPct val="120000"/>
                </a:lnSpc>
                <a:spcBef>
                  <a:spcPts val="500"/>
                </a:spcBef>
                <a:buSzPct val="100000"/>
                <a:buFontTx/>
                <a:buChar char="-"/>
                <a:tabLst>
                  <a:tab pos="361950" algn="l"/>
                </a:tabLst>
                <a:defRPr/>
              </a:pPr>
              <a:r>
                <a:rPr lang="ko-KR" altLang="en-US" sz="95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손해보험사는 </a:t>
              </a:r>
              <a:r>
                <a:rPr lang="en-US" altLang="ko-KR" sz="95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10</a:t>
              </a:r>
              <a:r>
                <a:rPr lang="ko-KR" altLang="en-US" sz="95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억 바트</a:t>
              </a:r>
              <a:r>
                <a:rPr lang="en-US" altLang="ko-KR" sz="95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 </a:t>
              </a:r>
              <a:r>
                <a:rPr lang="ko-KR" altLang="en-US" sz="95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생명보험사는 </a:t>
              </a:r>
              <a:r>
                <a:rPr lang="en-US" altLang="ko-KR" sz="95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40</a:t>
              </a:r>
              <a:r>
                <a:rPr lang="ko-KR" altLang="en-US" sz="95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억 바트의 최소 자본 요건</a:t>
              </a:r>
              <a:r>
                <a:rPr lang="en-US" altLang="ko-KR" sz="95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 </a:t>
              </a:r>
              <a:r>
                <a:rPr lang="ko-KR" altLang="en-US" sz="95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준수</a:t>
              </a:r>
              <a:endParaRPr lang="en-US" altLang="ko-KR" sz="95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endParaRPr>
            </a:p>
            <a:p>
              <a:pPr marL="265113" indent="-173038" algn="just" fontAlgn="base">
                <a:lnSpc>
                  <a:spcPct val="120000"/>
                </a:lnSpc>
                <a:spcBef>
                  <a:spcPts val="500"/>
                </a:spcBef>
                <a:buSzPct val="100000"/>
                <a:buFontTx/>
                <a:buChar char="-"/>
                <a:tabLst>
                  <a:tab pos="361950" algn="l"/>
                </a:tabLst>
                <a:defRPr/>
              </a:pPr>
              <a:r>
                <a:rPr lang="ko-KR" altLang="en-US" sz="95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다수의 외국인이 특정 상황에서 주식을 양도하거나 또는</a:t>
              </a:r>
              <a:r>
                <a:rPr lang="en-US" altLang="ko-KR" sz="95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 </a:t>
              </a:r>
              <a:r>
                <a:rPr lang="ko-KR" altLang="en-US" sz="95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하나 이상의 생명 또는 손해보험사를 소유하는 경우 재무부 장관 승인에 대한 사전 요청 필요</a:t>
              </a:r>
              <a:endParaRPr lang="en-US" altLang="ko-KR" sz="95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endParaRPr>
            </a:p>
          </p:txBody>
        </p:sp>
        <p:sp>
          <p:nvSpPr>
            <p:cNvPr id="15" name="사각형: 둥근 모서리 14">
              <a:extLst>
                <a:ext uri="{FF2B5EF4-FFF2-40B4-BE49-F238E27FC236}">
                  <a16:creationId xmlns:a16="http://schemas.microsoft.com/office/drawing/2014/main" id="{BDAF9CA9-E406-658C-A25A-ECB548B49B5C}"/>
                </a:ext>
              </a:extLst>
            </p:cNvPr>
            <p:cNvSpPr/>
            <p:nvPr/>
          </p:nvSpPr>
          <p:spPr>
            <a:xfrm>
              <a:off x="500982" y="2425753"/>
              <a:ext cx="1147222" cy="255468"/>
            </a:xfrm>
            <a:prstGeom prst="roundRect">
              <a:avLst>
                <a:gd name="adj" fmla="val 0"/>
              </a:avLst>
            </a:prstGeom>
            <a:noFill/>
            <a:ln>
              <a:noFill/>
            </a:ln>
          </p:spPr>
          <p:style>
            <a:lnRef idx="0">
              <a:scrgbClr r="0" g="0" b="0"/>
            </a:lnRef>
            <a:fillRef idx="0">
              <a:scrgbClr r="0" g="0" b="0"/>
            </a:fillRef>
            <a:effectRef idx="0">
              <a:scrgbClr r="0" g="0" b="0"/>
            </a:effectRef>
            <a:fontRef idx="minor">
              <a:schemeClr val="lt1"/>
            </a:fontRef>
          </p:style>
          <p:txBody>
            <a:bodyPr rtlCol="0" anchor="ctr"/>
            <a:lstStyle/>
            <a:p>
              <a:pPr fontAlgn="ctr" latinLnBrk="1"/>
              <a:r>
                <a:rPr lang="ko-KR" altLang="en-US" sz="1100" b="1" dirty="0">
                  <a:ln>
                    <a:solidFill>
                      <a:srgbClr val="1758E3">
                        <a:alpha val="0"/>
                      </a:srgbClr>
                    </a:solidFill>
                  </a:ln>
                  <a:solidFill>
                    <a:srgbClr val="00A4F6"/>
                  </a:solidFill>
                  <a:latin typeface="+mj-ea"/>
                  <a:ea typeface="+mj-ea"/>
                </a:rPr>
                <a:t>외국인직접투자</a:t>
              </a:r>
              <a:endParaRPr lang="ko-KR" altLang="ko-KR" sz="1100" b="1" dirty="0">
                <a:ln>
                  <a:solidFill>
                    <a:srgbClr val="1758E3">
                      <a:alpha val="0"/>
                    </a:srgbClr>
                  </a:solidFill>
                </a:ln>
                <a:solidFill>
                  <a:srgbClr val="00A4F6"/>
                </a:solidFill>
                <a:latin typeface="+mj-ea"/>
                <a:ea typeface="+mj-ea"/>
              </a:endParaRPr>
            </a:p>
          </p:txBody>
        </p:sp>
        <p:grpSp>
          <p:nvGrpSpPr>
            <p:cNvPr id="23" name="그룹 22">
              <a:extLst>
                <a:ext uri="{FF2B5EF4-FFF2-40B4-BE49-F238E27FC236}">
                  <a16:creationId xmlns:a16="http://schemas.microsoft.com/office/drawing/2014/main" id="{DB980130-0FA5-1B7B-E867-2B79821B6583}"/>
                </a:ext>
              </a:extLst>
            </p:cNvPr>
            <p:cNvGrpSpPr/>
            <p:nvPr/>
          </p:nvGrpSpPr>
          <p:grpSpPr>
            <a:xfrm>
              <a:off x="488948" y="2681221"/>
              <a:ext cx="4285071" cy="0"/>
              <a:chOff x="488948" y="1883779"/>
              <a:chExt cx="4285071" cy="0"/>
            </a:xfrm>
          </p:grpSpPr>
          <p:cxnSp>
            <p:nvCxnSpPr>
              <p:cNvPr id="24" name="직선 연결선 23">
                <a:extLst>
                  <a:ext uri="{FF2B5EF4-FFF2-40B4-BE49-F238E27FC236}">
                    <a16:creationId xmlns:a16="http://schemas.microsoft.com/office/drawing/2014/main" id="{65A0945D-61D6-5999-743F-56BDC568561B}"/>
                  </a:ext>
                </a:extLst>
              </p:cNvPr>
              <p:cNvCxnSpPr>
                <a:cxnSpLocks/>
              </p:cNvCxnSpPr>
              <p:nvPr/>
            </p:nvCxnSpPr>
            <p:spPr>
              <a:xfrm>
                <a:off x="488948" y="1883779"/>
                <a:ext cx="4285071" cy="0"/>
              </a:xfrm>
              <a:prstGeom prst="line">
                <a:avLst/>
              </a:prstGeom>
              <a:ln w="28575">
                <a:solidFill>
                  <a:srgbClr val="99E3FB"/>
                </a:solidFill>
              </a:ln>
            </p:spPr>
            <p:style>
              <a:lnRef idx="1">
                <a:schemeClr val="accent1"/>
              </a:lnRef>
              <a:fillRef idx="0">
                <a:schemeClr val="accent1"/>
              </a:fillRef>
              <a:effectRef idx="0">
                <a:schemeClr val="accent1"/>
              </a:effectRef>
              <a:fontRef idx="minor">
                <a:schemeClr val="tx1"/>
              </a:fontRef>
            </p:style>
          </p:cxnSp>
          <p:cxnSp>
            <p:nvCxnSpPr>
              <p:cNvPr id="27" name="직선 연결선 26">
                <a:extLst>
                  <a:ext uri="{FF2B5EF4-FFF2-40B4-BE49-F238E27FC236}">
                    <a16:creationId xmlns:a16="http://schemas.microsoft.com/office/drawing/2014/main" id="{9F0B22A2-6174-4C7F-C127-629994A09C36}"/>
                  </a:ext>
                </a:extLst>
              </p:cNvPr>
              <p:cNvCxnSpPr>
                <a:cxnSpLocks/>
              </p:cNvCxnSpPr>
              <p:nvPr/>
            </p:nvCxnSpPr>
            <p:spPr>
              <a:xfrm>
                <a:off x="488948" y="1883779"/>
                <a:ext cx="1053722" cy="0"/>
              </a:xfrm>
              <a:prstGeom prst="line">
                <a:avLst/>
              </a:prstGeom>
              <a:ln w="28575">
                <a:solidFill>
                  <a:srgbClr val="00A4F6"/>
                </a:solidFill>
              </a:ln>
            </p:spPr>
            <p:style>
              <a:lnRef idx="1">
                <a:schemeClr val="accent1"/>
              </a:lnRef>
              <a:fillRef idx="0">
                <a:schemeClr val="accent1"/>
              </a:fillRef>
              <a:effectRef idx="0">
                <a:schemeClr val="accent1"/>
              </a:effectRef>
              <a:fontRef idx="minor">
                <a:schemeClr val="tx1"/>
              </a:fontRef>
            </p:style>
          </p:cxnSp>
        </p:grpSp>
      </p:grpSp>
      <p:sp>
        <p:nvSpPr>
          <p:cNvPr id="28" name="사각형: 둥근 모서리 27">
            <a:extLst>
              <a:ext uri="{FF2B5EF4-FFF2-40B4-BE49-F238E27FC236}">
                <a16:creationId xmlns:a16="http://schemas.microsoft.com/office/drawing/2014/main" id="{2BF298A4-5F8E-DFF4-4D7D-DB7A990A9ECF}"/>
              </a:ext>
            </a:extLst>
          </p:cNvPr>
          <p:cNvSpPr/>
          <p:nvPr/>
        </p:nvSpPr>
        <p:spPr>
          <a:xfrm>
            <a:off x="5158042" y="1628311"/>
            <a:ext cx="1021885" cy="255468"/>
          </a:xfrm>
          <a:prstGeom prst="roundRect">
            <a:avLst>
              <a:gd name="adj" fmla="val 0"/>
            </a:avLst>
          </a:prstGeom>
          <a:noFill/>
          <a:ln>
            <a:noFill/>
          </a:ln>
        </p:spPr>
        <p:style>
          <a:lnRef idx="0">
            <a:scrgbClr r="0" g="0" b="0"/>
          </a:lnRef>
          <a:fillRef idx="0">
            <a:scrgbClr r="0" g="0" b="0"/>
          </a:fillRef>
          <a:effectRef idx="0">
            <a:scrgbClr r="0" g="0" b="0"/>
          </a:effectRef>
          <a:fontRef idx="minor">
            <a:schemeClr val="lt1"/>
          </a:fontRef>
        </p:style>
        <p:txBody>
          <a:bodyPr rtlCol="0" anchor="ctr"/>
          <a:lstStyle/>
          <a:p>
            <a:pPr fontAlgn="ctr" latinLnBrk="1"/>
            <a:r>
              <a:rPr lang="ko-KR" altLang="en-US" sz="1100" b="1" dirty="0">
                <a:ln>
                  <a:solidFill>
                    <a:srgbClr val="1758E3">
                      <a:alpha val="0"/>
                    </a:srgbClr>
                  </a:solidFill>
                </a:ln>
                <a:solidFill>
                  <a:srgbClr val="00A4F6"/>
                </a:solidFill>
                <a:latin typeface="+mj-ea"/>
                <a:ea typeface="+mj-ea"/>
              </a:rPr>
              <a:t>최소 자본금</a:t>
            </a:r>
            <a:endParaRPr lang="ko-KR" altLang="ko-KR" sz="1100" b="1" dirty="0">
              <a:ln>
                <a:solidFill>
                  <a:srgbClr val="1758E3">
                    <a:alpha val="0"/>
                  </a:srgbClr>
                </a:solidFill>
              </a:ln>
              <a:solidFill>
                <a:srgbClr val="00A4F6"/>
              </a:solidFill>
              <a:latin typeface="+mj-ea"/>
              <a:ea typeface="+mj-ea"/>
            </a:endParaRPr>
          </a:p>
        </p:txBody>
      </p:sp>
      <p:grpSp>
        <p:nvGrpSpPr>
          <p:cNvPr id="29" name="그룹 28">
            <a:extLst>
              <a:ext uri="{FF2B5EF4-FFF2-40B4-BE49-F238E27FC236}">
                <a16:creationId xmlns:a16="http://schemas.microsoft.com/office/drawing/2014/main" id="{81DEEE0C-8451-BE6C-2F92-3F1571FBAB2B}"/>
              </a:ext>
            </a:extLst>
          </p:cNvPr>
          <p:cNvGrpSpPr/>
          <p:nvPr/>
        </p:nvGrpSpPr>
        <p:grpSpPr>
          <a:xfrm>
            <a:off x="5146008" y="1883779"/>
            <a:ext cx="4285071" cy="0"/>
            <a:chOff x="488948" y="1883779"/>
            <a:chExt cx="4285071" cy="0"/>
          </a:xfrm>
        </p:grpSpPr>
        <p:cxnSp>
          <p:nvCxnSpPr>
            <p:cNvPr id="33" name="직선 연결선 32">
              <a:extLst>
                <a:ext uri="{FF2B5EF4-FFF2-40B4-BE49-F238E27FC236}">
                  <a16:creationId xmlns:a16="http://schemas.microsoft.com/office/drawing/2014/main" id="{0D5DAA34-601E-CB5C-14AC-2B162D6A7301}"/>
                </a:ext>
              </a:extLst>
            </p:cNvPr>
            <p:cNvCxnSpPr>
              <a:cxnSpLocks/>
            </p:cNvCxnSpPr>
            <p:nvPr/>
          </p:nvCxnSpPr>
          <p:spPr>
            <a:xfrm>
              <a:off x="488948" y="1883779"/>
              <a:ext cx="4285071" cy="0"/>
            </a:xfrm>
            <a:prstGeom prst="line">
              <a:avLst/>
            </a:prstGeom>
            <a:ln w="28575">
              <a:solidFill>
                <a:srgbClr val="99E3FB"/>
              </a:solidFill>
            </a:ln>
          </p:spPr>
          <p:style>
            <a:lnRef idx="1">
              <a:schemeClr val="accent1"/>
            </a:lnRef>
            <a:fillRef idx="0">
              <a:schemeClr val="accent1"/>
            </a:fillRef>
            <a:effectRef idx="0">
              <a:schemeClr val="accent1"/>
            </a:effectRef>
            <a:fontRef idx="minor">
              <a:schemeClr val="tx1"/>
            </a:fontRef>
          </p:style>
        </p:cxnSp>
        <p:cxnSp>
          <p:nvCxnSpPr>
            <p:cNvPr id="34" name="직선 연결선 33">
              <a:extLst>
                <a:ext uri="{FF2B5EF4-FFF2-40B4-BE49-F238E27FC236}">
                  <a16:creationId xmlns:a16="http://schemas.microsoft.com/office/drawing/2014/main" id="{52C2B026-3C44-9E41-B4C3-1FA4E2089E92}"/>
                </a:ext>
              </a:extLst>
            </p:cNvPr>
            <p:cNvCxnSpPr>
              <a:cxnSpLocks/>
            </p:cNvCxnSpPr>
            <p:nvPr/>
          </p:nvCxnSpPr>
          <p:spPr>
            <a:xfrm>
              <a:off x="488948" y="1883779"/>
              <a:ext cx="1053722" cy="0"/>
            </a:xfrm>
            <a:prstGeom prst="line">
              <a:avLst/>
            </a:prstGeom>
            <a:ln w="28575">
              <a:solidFill>
                <a:srgbClr val="00A4F6"/>
              </a:solidFill>
            </a:ln>
          </p:spPr>
          <p:style>
            <a:lnRef idx="1">
              <a:schemeClr val="accent1"/>
            </a:lnRef>
            <a:fillRef idx="0">
              <a:schemeClr val="accent1"/>
            </a:fillRef>
            <a:effectRef idx="0">
              <a:schemeClr val="accent1"/>
            </a:effectRef>
            <a:fontRef idx="minor">
              <a:schemeClr val="tx1"/>
            </a:fontRef>
          </p:style>
        </p:cxnSp>
      </p:grpSp>
      <p:grpSp>
        <p:nvGrpSpPr>
          <p:cNvPr id="19" name="그룹 18">
            <a:extLst>
              <a:ext uri="{FF2B5EF4-FFF2-40B4-BE49-F238E27FC236}">
                <a16:creationId xmlns:a16="http://schemas.microsoft.com/office/drawing/2014/main" id="{77C1D10E-080B-4C8C-E011-31A40AC7CB83}"/>
              </a:ext>
            </a:extLst>
          </p:cNvPr>
          <p:cNvGrpSpPr/>
          <p:nvPr/>
        </p:nvGrpSpPr>
        <p:grpSpPr>
          <a:xfrm>
            <a:off x="5146008" y="2526337"/>
            <a:ext cx="4285071" cy="2546369"/>
            <a:chOff x="488948" y="1628311"/>
            <a:chExt cx="4285071" cy="2546369"/>
          </a:xfrm>
        </p:grpSpPr>
        <p:sp>
          <p:nvSpPr>
            <p:cNvPr id="20" name="Rectangle 54">
              <a:extLst>
                <a:ext uri="{FF2B5EF4-FFF2-40B4-BE49-F238E27FC236}">
                  <a16:creationId xmlns:a16="http://schemas.microsoft.com/office/drawing/2014/main" id="{3BA2F388-E884-76E8-30F8-323A06A98817}"/>
                </a:ext>
              </a:extLst>
            </p:cNvPr>
            <p:cNvSpPr>
              <a:spLocks noChangeArrowheads="1"/>
            </p:cNvSpPr>
            <p:nvPr/>
          </p:nvSpPr>
          <p:spPr bwMode="auto">
            <a:xfrm>
              <a:off x="594585" y="1915678"/>
              <a:ext cx="3852000" cy="2259002"/>
            </a:xfrm>
            <a:prstGeom prst="rect">
              <a:avLst/>
            </a:prstGeom>
            <a:noFill/>
            <a:ln w="3175" algn="ctr">
              <a:noFill/>
              <a:miter lim="800000"/>
              <a:headEnd/>
              <a:tailEnd/>
            </a:ln>
            <a:effectLst/>
          </p:spPr>
          <p:txBody>
            <a:bodyPr wrap="square" lIns="36000" tIns="72000" rIns="36000" bIns="3600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08000" marR="0" lvl="0" indent="-108000" algn="just" fontAlgn="base">
                <a:lnSpc>
                  <a:spcPct val="120000"/>
                </a:lnSpc>
                <a:spcBef>
                  <a:spcPts val="600"/>
                </a:spcBef>
                <a:buClrTx/>
                <a:buSzPct val="100000"/>
                <a:buFont typeface="Arial" panose="020B0604020202020204" pitchFamily="34" charset="0"/>
                <a:buChar char="•"/>
                <a:tabLst/>
                <a:defRPr/>
              </a:pPr>
              <a:r>
                <a:rPr lang="ko-KR" altLang="en-US"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생명</a:t>
              </a:r>
              <a:r>
                <a:rPr lang="en-US" altLang="ko-KR"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a:t>
              </a:r>
              <a:r>
                <a:rPr lang="ko-KR" altLang="en-US"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손해보험사의 라이선스가 취소된 경우</a:t>
              </a:r>
              <a:r>
                <a:rPr lang="en-US" altLang="ko-KR"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a:t>
              </a:r>
              <a:r>
                <a:rPr lang="ko-KR" altLang="en-US"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 보험업계 부담금으로 충당되는 생명보험기금</a:t>
              </a:r>
              <a:r>
                <a:rPr lang="en-US" altLang="ko-KR"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(Life Insurance Fund)</a:t>
              </a:r>
              <a:r>
                <a:rPr lang="ko-KR" altLang="en-US"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 및 손해보험기금</a:t>
              </a:r>
              <a:r>
                <a:rPr lang="en-US" altLang="ko-KR"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(General Insurance Fund)</a:t>
              </a:r>
              <a:r>
                <a:rPr lang="ko-KR" altLang="en-US"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을 통해 보험가입자를 지원</a:t>
              </a:r>
              <a:endParaRPr lang="en-US" altLang="ko-KR"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endParaRPr>
            </a:p>
            <a:p>
              <a:pPr marL="108000" marR="0" lvl="0" indent="-108000" algn="just" fontAlgn="base">
                <a:lnSpc>
                  <a:spcPct val="120000"/>
                </a:lnSpc>
                <a:spcBef>
                  <a:spcPts val="600"/>
                </a:spcBef>
                <a:buClrTx/>
                <a:buSzPct val="100000"/>
                <a:buFont typeface="Arial" panose="020B0604020202020204" pitchFamily="34" charset="0"/>
                <a:buChar char="•"/>
                <a:tabLst/>
                <a:defRPr/>
              </a:pPr>
              <a:r>
                <a:rPr lang="ko-KR" altLang="en-US"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지원</a:t>
              </a:r>
              <a:r>
                <a:rPr lang="en-US" altLang="ko-KR"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a:t>
              </a:r>
              <a:r>
                <a:rPr lang="ko-KR" altLang="en-US"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지급</a:t>
              </a:r>
              <a:r>
                <a:rPr lang="en-US" altLang="ko-KR"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 </a:t>
              </a:r>
              <a:r>
                <a:rPr lang="ko-KR" altLang="en-US"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금액은 </a:t>
              </a:r>
              <a:r>
                <a:rPr lang="en-US" altLang="ko-KR"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1</a:t>
              </a:r>
              <a:r>
                <a:rPr lang="ko-KR" altLang="en-US"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백만 바트로 제한</a:t>
              </a:r>
              <a:endParaRPr lang="en-US" altLang="ko-KR"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endParaRPr>
            </a:p>
            <a:p>
              <a:pPr marL="265113" marR="0" lvl="0" indent="-173038" algn="just" fontAlgn="base">
                <a:lnSpc>
                  <a:spcPct val="120000"/>
                </a:lnSpc>
                <a:spcBef>
                  <a:spcPts val="600"/>
                </a:spcBef>
                <a:buClrTx/>
                <a:buSzPct val="100000"/>
                <a:buFontTx/>
                <a:buChar char="-"/>
                <a:tabLst/>
                <a:defRPr/>
              </a:pPr>
              <a:r>
                <a:rPr lang="ko-KR" altLang="en-US" sz="95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보험사의 라이선스가 취소된 후 파산</a:t>
              </a:r>
              <a:r>
                <a:rPr lang="en-US" altLang="ko-KR" sz="95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a:t>
              </a:r>
              <a:r>
                <a:rPr lang="ko-KR" altLang="en-US" sz="95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청산 절차가 시작되기 전 보험계약에 따른 청구를 진행중인 보험가입자는 보험사가 </a:t>
              </a:r>
              <a:r>
                <a:rPr lang="en-US" altLang="ko-KR" sz="95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OIC</a:t>
              </a:r>
              <a:r>
                <a:rPr lang="ko-KR" altLang="en-US" sz="95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에 예치한 유가증권을 통해 먼저 보험금을 지급받고</a:t>
              </a:r>
              <a:r>
                <a:rPr lang="en-US" altLang="ko-KR" sz="95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 </a:t>
              </a:r>
              <a:r>
                <a:rPr lang="ko-KR" altLang="en-US" sz="95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해당 유가증권이 고갈되면 보험기금 펀드를 통해 지급받게 됨</a:t>
              </a:r>
              <a:endParaRPr lang="en-US" altLang="ko-KR" sz="95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endParaRPr>
            </a:p>
            <a:p>
              <a:pPr marL="265113" marR="0" lvl="0" indent="-173038" algn="just" fontAlgn="base">
                <a:lnSpc>
                  <a:spcPct val="120000"/>
                </a:lnSpc>
                <a:spcBef>
                  <a:spcPts val="600"/>
                </a:spcBef>
                <a:buClrTx/>
                <a:buSzPct val="100000"/>
                <a:buFontTx/>
                <a:buChar char="-"/>
                <a:tabLst/>
                <a:defRPr/>
              </a:pPr>
              <a:r>
                <a:rPr lang="ko-KR" altLang="en-US" sz="95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보험사에 유동성 문제가 발생한 경우</a:t>
              </a:r>
              <a:r>
                <a:rPr lang="en-US" altLang="ko-KR" sz="95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 OIC</a:t>
              </a:r>
              <a:r>
                <a:rPr lang="ko-KR" altLang="en-US" sz="95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에 예치된 보험사의 유가증권 및 미경과 보험료 적립금에 대해 보험가입자는 다른 채권자보다 우선권을 갖음</a:t>
              </a:r>
              <a:endParaRPr lang="en-US" altLang="ko-KR" sz="95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endParaRPr>
            </a:p>
          </p:txBody>
        </p:sp>
        <p:sp>
          <p:nvSpPr>
            <p:cNvPr id="21" name="사각형: 둥근 모서리 20">
              <a:extLst>
                <a:ext uri="{FF2B5EF4-FFF2-40B4-BE49-F238E27FC236}">
                  <a16:creationId xmlns:a16="http://schemas.microsoft.com/office/drawing/2014/main" id="{83A80F46-6442-F1B9-A8BF-EA5EDF3AB400}"/>
                </a:ext>
              </a:extLst>
            </p:cNvPr>
            <p:cNvSpPr/>
            <p:nvPr/>
          </p:nvSpPr>
          <p:spPr>
            <a:xfrm>
              <a:off x="500982" y="1628311"/>
              <a:ext cx="1021885" cy="255468"/>
            </a:xfrm>
            <a:prstGeom prst="roundRect">
              <a:avLst>
                <a:gd name="adj" fmla="val 0"/>
              </a:avLst>
            </a:prstGeom>
            <a:noFill/>
            <a:ln>
              <a:noFill/>
            </a:ln>
          </p:spPr>
          <p:style>
            <a:lnRef idx="0">
              <a:scrgbClr r="0" g="0" b="0"/>
            </a:lnRef>
            <a:fillRef idx="0">
              <a:scrgbClr r="0" g="0" b="0"/>
            </a:fillRef>
            <a:effectRef idx="0">
              <a:scrgbClr r="0" g="0" b="0"/>
            </a:effectRef>
            <a:fontRef idx="minor">
              <a:schemeClr val="lt1"/>
            </a:fontRef>
          </p:style>
          <p:txBody>
            <a:bodyPr rtlCol="0" anchor="ctr"/>
            <a:lstStyle/>
            <a:p>
              <a:pPr fontAlgn="ctr" latinLnBrk="1"/>
              <a:r>
                <a:rPr lang="ko-KR" altLang="en-US" sz="1100" b="1" dirty="0">
                  <a:ln>
                    <a:solidFill>
                      <a:srgbClr val="1758E3">
                        <a:alpha val="0"/>
                      </a:srgbClr>
                    </a:solidFill>
                  </a:ln>
                  <a:solidFill>
                    <a:srgbClr val="00A4F6"/>
                  </a:solidFill>
                  <a:latin typeface="+mj-ea"/>
                  <a:ea typeface="+mj-ea"/>
                </a:rPr>
                <a:t>계약자 보호</a:t>
              </a:r>
              <a:endParaRPr lang="ko-KR" altLang="ko-KR" sz="1100" b="1" dirty="0">
                <a:ln>
                  <a:solidFill>
                    <a:srgbClr val="1758E3">
                      <a:alpha val="0"/>
                    </a:srgbClr>
                  </a:solidFill>
                </a:ln>
                <a:solidFill>
                  <a:srgbClr val="00A4F6"/>
                </a:solidFill>
                <a:latin typeface="+mj-ea"/>
                <a:ea typeface="+mj-ea"/>
              </a:endParaRPr>
            </a:p>
          </p:txBody>
        </p:sp>
        <p:grpSp>
          <p:nvGrpSpPr>
            <p:cNvPr id="22" name="그룹 21">
              <a:extLst>
                <a:ext uri="{FF2B5EF4-FFF2-40B4-BE49-F238E27FC236}">
                  <a16:creationId xmlns:a16="http://schemas.microsoft.com/office/drawing/2014/main" id="{D1CFE38A-EDF8-F25B-A4B9-82D7847037F3}"/>
                </a:ext>
              </a:extLst>
            </p:cNvPr>
            <p:cNvGrpSpPr/>
            <p:nvPr/>
          </p:nvGrpSpPr>
          <p:grpSpPr>
            <a:xfrm>
              <a:off x="488948" y="1883779"/>
              <a:ext cx="4285071" cy="0"/>
              <a:chOff x="488948" y="1883779"/>
              <a:chExt cx="4285071" cy="0"/>
            </a:xfrm>
          </p:grpSpPr>
          <p:cxnSp>
            <p:nvCxnSpPr>
              <p:cNvPr id="30" name="직선 연결선 29">
                <a:extLst>
                  <a:ext uri="{FF2B5EF4-FFF2-40B4-BE49-F238E27FC236}">
                    <a16:creationId xmlns:a16="http://schemas.microsoft.com/office/drawing/2014/main" id="{45DA940F-99E2-B160-0D1B-C3ED860A44EE}"/>
                  </a:ext>
                </a:extLst>
              </p:cNvPr>
              <p:cNvCxnSpPr>
                <a:cxnSpLocks/>
              </p:cNvCxnSpPr>
              <p:nvPr/>
            </p:nvCxnSpPr>
            <p:spPr>
              <a:xfrm>
                <a:off x="488948" y="1883779"/>
                <a:ext cx="4285071" cy="0"/>
              </a:xfrm>
              <a:prstGeom prst="line">
                <a:avLst/>
              </a:prstGeom>
              <a:ln w="28575">
                <a:solidFill>
                  <a:srgbClr val="99E3FB"/>
                </a:solidFill>
              </a:ln>
            </p:spPr>
            <p:style>
              <a:lnRef idx="1">
                <a:schemeClr val="accent1"/>
              </a:lnRef>
              <a:fillRef idx="0">
                <a:schemeClr val="accent1"/>
              </a:fillRef>
              <a:effectRef idx="0">
                <a:schemeClr val="accent1"/>
              </a:effectRef>
              <a:fontRef idx="minor">
                <a:schemeClr val="tx1"/>
              </a:fontRef>
            </p:style>
          </p:cxnSp>
          <p:cxnSp>
            <p:nvCxnSpPr>
              <p:cNvPr id="31" name="직선 연결선 30">
                <a:extLst>
                  <a:ext uri="{FF2B5EF4-FFF2-40B4-BE49-F238E27FC236}">
                    <a16:creationId xmlns:a16="http://schemas.microsoft.com/office/drawing/2014/main" id="{6C0FAB5F-0ADF-4EC9-8BE7-9062BB75B020}"/>
                  </a:ext>
                </a:extLst>
              </p:cNvPr>
              <p:cNvCxnSpPr>
                <a:cxnSpLocks/>
              </p:cNvCxnSpPr>
              <p:nvPr/>
            </p:nvCxnSpPr>
            <p:spPr>
              <a:xfrm>
                <a:off x="488948" y="1883779"/>
                <a:ext cx="1053722" cy="0"/>
              </a:xfrm>
              <a:prstGeom prst="line">
                <a:avLst/>
              </a:prstGeom>
              <a:ln w="28575">
                <a:solidFill>
                  <a:srgbClr val="00A4F6"/>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3035333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2B0F0BA-A29E-70F1-3DFA-5CE3FC59C20E}"/>
              </a:ext>
            </a:extLst>
          </p:cNvPr>
          <p:cNvSpPr txBox="1"/>
          <p:nvPr/>
        </p:nvSpPr>
        <p:spPr>
          <a:xfrm>
            <a:off x="4595486" y="4611558"/>
            <a:ext cx="4799862" cy="252000"/>
          </a:xfrm>
          <a:prstGeom prst="rect">
            <a:avLst/>
          </a:prstGeom>
          <a:solidFill>
            <a:schemeClr val="accent5"/>
          </a:solidFill>
          <a:ln w="3175">
            <a:solidFill>
              <a:schemeClr val="bg1"/>
            </a:solidFill>
          </a:ln>
        </p:spPr>
        <p:txBody>
          <a:bodyPr wrap="square" lIns="180000" tIns="72000" rIns="180000" bIns="72000" anchor="ctr">
            <a:noAutofit/>
          </a:bodyPr>
          <a:lstStyle>
            <a:defPPr>
              <a:defRPr lang="en-US"/>
            </a:defPPr>
            <a:lvl1pPr marL="108000" indent="-108000" defTabSz="457200">
              <a:lnSpc>
                <a:spcPct val="110000"/>
              </a:lnSpc>
              <a:spcAft>
                <a:spcPts val="300"/>
              </a:spcAft>
              <a:buClr>
                <a:schemeClr val="tx1">
                  <a:lumMod val="85000"/>
                  <a:lumOff val="15000"/>
                </a:schemeClr>
              </a:buClr>
              <a:buFont typeface="Arial" panose="020B0604020202020204" pitchFamily="34" charset="0"/>
              <a:buChar char="•"/>
              <a:defRPr sz="1000" b="1">
                <a:ln>
                  <a:solidFill>
                    <a:schemeClr val="accent5">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endParaRPr lang="ko-KR" altLang="en-US" b="0" dirty="0">
              <a:solidFill>
                <a:schemeClr val="bg1"/>
              </a:solidFill>
            </a:endParaRPr>
          </a:p>
        </p:txBody>
      </p:sp>
      <p:sp>
        <p:nvSpPr>
          <p:cNvPr id="2" name="TextBox 1">
            <a:extLst>
              <a:ext uri="{FF2B5EF4-FFF2-40B4-BE49-F238E27FC236}">
                <a16:creationId xmlns:a16="http://schemas.microsoft.com/office/drawing/2014/main" id="{A101AAA9-98B2-9703-F300-5674008A7E8D}"/>
              </a:ext>
            </a:extLst>
          </p:cNvPr>
          <p:cNvSpPr txBox="1"/>
          <p:nvPr/>
        </p:nvSpPr>
        <p:spPr>
          <a:xfrm>
            <a:off x="488948" y="4609537"/>
            <a:ext cx="4106535" cy="253485"/>
          </a:xfrm>
          <a:prstGeom prst="rect">
            <a:avLst/>
          </a:prstGeom>
          <a:solidFill>
            <a:srgbClr val="D9D9D9"/>
          </a:solidFill>
          <a:ln w="3175">
            <a:solidFill>
              <a:schemeClr val="bg1"/>
            </a:solidFill>
          </a:ln>
        </p:spPr>
        <p:txBody>
          <a:bodyPr wrap="square" lIns="180000" tIns="72000" rIns="180000" bIns="72000" anchor="ctr">
            <a:noAutofit/>
          </a:bodyPr>
          <a:lstStyle>
            <a:defPPr>
              <a:defRPr lang="en-US"/>
            </a:defPPr>
            <a:lvl1pPr marL="108000" indent="-108000" defTabSz="457200">
              <a:lnSpc>
                <a:spcPct val="110000"/>
              </a:lnSpc>
              <a:spcAft>
                <a:spcPts val="300"/>
              </a:spcAft>
              <a:buClr>
                <a:schemeClr val="tx1">
                  <a:lumMod val="85000"/>
                  <a:lumOff val="15000"/>
                </a:schemeClr>
              </a:buClr>
              <a:buFont typeface="Arial" panose="020B0604020202020204" pitchFamily="34" charset="0"/>
              <a:buChar char="•"/>
              <a:defRPr sz="1000" b="1">
                <a:ln>
                  <a:solidFill>
                    <a:schemeClr val="accent5">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endParaRPr lang="ko-KR" altLang="en-US" b="0" dirty="0">
              <a:solidFill>
                <a:schemeClr val="bg1"/>
              </a:solidFill>
            </a:endParaRPr>
          </a:p>
        </p:txBody>
      </p:sp>
      <p:sp>
        <p:nvSpPr>
          <p:cNvPr id="29" name="TextBox 28">
            <a:extLst>
              <a:ext uri="{FF2B5EF4-FFF2-40B4-BE49-F238E27FC236}">
                <a16:creationId xmlns:a16="http://schemas.microsoft.com/office/drawing/2014/main" id="{492B6F12-3317-A349-608C-88DD0A47BA29}"/>
              </a:ext>
            </a:extLst>
          </p:cNvPr>
          <p:cNvSpPr txBox="1"/>
          <p:nvPr/>
        </p:nvSpPr>
        <p:spPr>
          <a:xfrm>
            <a:off x="496188" y="4619056"/>
            <a:ext cx="684000" cy="252777"/>
          </a:xfrm>
          <a:prstGeom prst="rect">
            <a:avLst/>
          </a:prstGeom>
          <a:noFill/>
          <a:ln>
            <a:solidFill>
              <a:schemeClr val="bg1"/>
            </a:solidFill>
          </a:ln>
        </p:spPr>
        <p:txBody>
          <a:bodyPr wrap="square" lIns="0" rIns="0">
            <a:spAutoFit/>
          </a:bodyPr>
          <a:lstStyle/>
          <a:p>
            <a:pPr algn="ctr"/>
            <a:r>
              <a:rPr kumimoji="0" lang="ko-KR" altLang="en-US" sz="1000" i="0" u="none" strike="noStrike" kern="1200" cap="none" spc="0" normalizeH="0" baseline="0" noProof="0" dirty="0">
                <a:ln>
                  <a:solidFill>
                    <a:prstClr val="white">
                      <a:lumMod val="75000"/>
                      <a:alpha val="0"/>
                    </a:prstClr>
                  </a:solidFill>
                </a:ln>
                <a:solidFill>
                  <a:schemeClr val="tx1">
                    <a:lumMod val="75000"/>
                    <a:lumOff val="25000"/>
                  </a:schemeClr>
                </a:solidFill>
                <a:effectLst/>
                <a:uLnTx/>
                <a:uFillTx/>
                <a:latin typeface="+mj-ea"/>
                <a:ea typeface="+mj-ea"/>
                <a:cs typeface="Univers for KPMG"/>
              </a:rPr>
              <a:t>호주</a:t>
            </a:r>
          </a:p>
        </p:txBody>
      </p:sp>
      <p:sp>
        <p:nvSpPr>
          <p:cNvPr id="31" name="TextBox 30">
            <a:extLst>
              <a:ext uri="{FF2B5EF4-FFF2-40B4-BE49-F238E27FC236}">
                <a16:creationId xmlns:a16="http://schemas.microsoft.com/office/drawing/2014/main" id="{352E67A8-BDCB-3EAD-D5E7-82C66BE7C795}"/>
              </a:ext>
            </a:extLst>
          </p:cNvPr>
          <p:cNvSpPr txBox="1"/>
          <p:nvPr/>
        </p:nvSpPr>
        <p:spPr>
          <a:xfrm>
            <a:off x="1862260" y="4619056"/>
            <a:ext cx="684000" cy="252777"/>
          </a:xfrm>
          <a:prstGeom prst="rect">
            <a:avLst/>
          </a:prstGeom>
          <a:noFill/>
          <a:ln>
            <a:solidFill>
              <a:schemeClr val="bg1"/>
            </a:solidFill>
          </a:ln>
        </p:spPr>
        <p:txBody>
          <a:bodyPr wrap="square" lIns="0" rIns="0">
            <a:spAutoFit/>
          </a:bodyPr>
          <a:lstStyle/>
          <a:p>
            <a:pPr algn="ctr"/>
            <a:r>
              <a:rPr lang="ko-KR" altLang="en-US" sz="1000" dirty="0">
                <a:ln>
                  <a:solidFill>
                    <a:prstClr val="white">
                      <a:lumMod val="75000"/>
                      <a:alpha val="0"/>
                    </a:prstClr>
                  </a:solidFill>
                </a:ln>
                <a:solidFill>
                  <a:schemeClr val="tx1">
                    <a:lumMod val="75000"/>
                    <a:lumOff val="25000"/>
                  </a:schemeClr>
                </a:solidFill>
                <a:latin typeface="+mj-ea"/>
                <a:ea typeface="+mj-ea"/>
              </a:rPr>
              <a:t>홍콩</a:t>
            </a:r>
            <a:r>
              <a:rPr lang="en-US" altLang="ko-KR" sz="1000" dirty="0">
                <a:ln>
                  <a:solidFill>
                    <a:prstClr val="white">
                      <a:lumMod val="75000"/>
                      <a:alpha val="0"/>
                    </a:prstClr>
                  </a:solidFill>
                </a:ln>
                <a:solidFill>
                  <a:schemeClr val="tx1">
                    <a:lumMod val="75000"/>
                    <a:lumOff val="25000"/>
                  </a:schemeClr>
                </a:solidFill>
                <a:latin typeface="+mj-ea"/>
                <a:ea typeface="+mj-ea"/>
              </a:rPr>
              <a:t>(SAR)</a:t>
            </a:r>
            <a:endParaRPr lang="ko-KR" altLang="en-US" sz="1000" dirty="0">
              <a:solidFill>
                <a:schemeClr val="tx1">
                  <a:lumMod val="75000"/>
                  <a:lumOff val="25000"/>
                </a:schemeClr>
              </a:solidFill>
              <a:latin typeface="+mj-ea"/>
              <a:ea typeface="+mj-ea"/>
            </a:endParaRPr>
          </a:p>
        </p:txBody>
      </p:sp>
      <p:sp>
        <p:nvSpPr>
          <p:cNvPr id="32" name="TextBox 31">
            <a:extLst>
              <a:ext uri="{FF2B5EF4-FFF2-40B4-BE49-F238E27FC236}">
                <a16:creationId xmlns:a16="http://schemas.microsoft.com/office/drawing/2014/main" id="{0E969A64-E191-7A8F-E30C-4C5D9B38A532}"/>
              </a:ext>
            </a:extLst>
          </p:cNvPr>
          <p:cNvSpPr txBox="1"/>
          <p:nvPr/>
        </p:nvSpPr>
        <p:spPr>
          <a:xfrm>
            <a:off x="3228332" y="4619056"/>
            <a:ext cx="684000" cy="252777"/>
          </a:xfrm>
          <a:prstGeom prst="rect">
            <a:avLst/>
          </a:prstGeom>
          <a:noFill/>
          <a:ln>
            <a:solidFill>
              <a:schemeClr val="bg1"/>
            </a:solidFill>
          </a:ln>
        </p:spPr>
        <p:txBody>
          <a:bodyPr wrap="square" lIns="0" rIns="0">
            <a:spAutoFit/>
          </a:bodyPr>
          <a:lstStyle/>
          <a:p>
            <a:pPr algn="ctr"/>
            <a:r>
              <a:rPr lang="ko-KR" altLang="en-US" sz="1000" dirty="0">
                <a:ln>
                  <a:solidFill>
                    <a:prstClr val="white">
                      <a:lumMod val="75000"/>
                      <a:alpha val="0"/>
                    </a:prstClr>
                  </a:solidFill>
                </a:ln>
                <a:solidFill>
                  <a:schemeClr val="tx1">
                    <a:lumMod val="75000"/>
                    <a:lumOff val="25000"/>
                  </a:schemeClr>
                </a:solidFill>
                <a:latin typeface="+mj-ea"/>
                <a:ea typeface="+mj-ea"/>
              </a:rPr>
              <a:t>한국</a:t>
            </a:r>
          </a:p>
        </p:txBody>
      </p:sp>
      <p:sp>
        <p:nvSpPr>
          <p:cNvPr id="33" name="TextBox 32">
            <a:extLst>
              <a:ext uri="{FF2B5EF4-FFF2-40B4-BE49-F238E27FC236}">
                <a16:creationId xmlns:a16="http://schemas.microsoft.com/office/drawing/2014/main" id="{01DA73B3-BFD7-40C5-08E8-1C9266C78CBB}"/>
              </a:ext>
            </a:extLst>
          </p:cNvPr>
          <p:cNvSpPr txBox="1"/>
          <p:nvPr/>
        </p:nvSpPr>
        <p:spPr>
          <a:xfrm>
            <a:off x="5277440" y="4619056"/>
            <a:ext cx="684000" cy="252777"/>
          </a:xfrm>
          <a:prstGeom prst="rect">
            <a:avLst/>
          </a:prstGeom>
          <a:noFill/>
          <a:ln>
            <a:solidFill>
              <a:schemeClr val="bg1"/>
            </a:solidFill>
          </a:ln>
        </p:spPr>
        <p:txBody>
          <a:bodyPr wrap="square" lIns="0" rIns="0">
            <a:spAutoFit/>
          </a:bodyPr>
          <a:lstStyle/>
          <a:p>
            <a:pPr algn="ctr"/>
            <a:r>
              <a:rPr kumimoji="0" lang="ko-KR" altLang="en-US" sz="1000" i="0" u="none" strike="noStrike" kern="1200" cap="none" spc="0" normalizeH="0" baseline="0" noProof="0" dirty="0">
                <a:ln>
                  <a:solidFill>
                    <a:prstClr val="white">
                      <a:lumMod val="75000"/>
                      <a:alpha val="0"/>
                    </a:prstClr>
                  </a:solidFill>
                </a:ln>
                <a:solidFill>
                  <a:schemeClr val="bg1"/>
                </a:solidFill>
                <a:effectLst/>
                <a:uLnTx/>
                <a:uFillTx/>
                <a:latin typeface="+mj-ea"/>
                <a:ea typeface="+mj-ea"/>
                <a:cs typeface="Univers for KPMG"/>
              </a:rPr>
              <a:t>베트남</a:t>
            </a:r>
            <a:endParaRPr lang="ko-KR" altLang="en-US" sz="1000" dirty="0">
              <a:solidFill>
                <a:schemeClr val="bg1"/>
              </a:solidFill>
              <a:latin typeface="+mj-ea"/>
              <a:ea typeface="+mj-ea"/>
            </a:endParaRPr>
          </a:p>
        </p:txBody>
      </p:sp>
      <p:sp>
        <p:nvSpPr>
          <p:cNvPr id="34" name="TextBox 33">
            <a:extLst>
              <a:ext uri="{FF2B5EF4-FFF2-40B4-BE49-F238E27FC236}">
                <a16:creationId xmlns:a16="http://schemas.microsoft.com/office/drawing/2014/main" id="{83B8E537-3972-FD15-9366-2998387DE215}"/>
              </a:ext>
            </a:extLst>
          </p:cNvPr>
          <p:cNvSpPr txBox="1"/>
          <p:nvPr/>
        </p:nvSpPr>
        <p:spPr>
          <a:xfrm>
            <a:off x="6643512" y="4619056"/>
            <a:ext cx="684000" cy="252777"/>
          </a:xfrm>
          <a:prstGeom prst="rect">
            <a:avLst/>
          </a:prstGeom>
          <a:noFill/>
          <a:ln>
            <a:solidFill>
              <a:schemeClr val="bg1"/>
            </a:solidFill>
          </a:ln>
        </p:spPr>
        <p:txBody>
          <a:bodyPr wrap="square" lIns="0" rIns="0">
            <a:spAutoFit/>
          </a:bodyPr>
          <a:lstStyle/>
          <a:p>
            <a:pPr algn="ctr"/>
            <a:r>
              <a:rPr kumimoji="0" lang="ko-KR" altLang="en-US" sz="1000" i="0" u="none" strike="noStrike" kern="1200" cap="none" spc="0" normalizeH="0" baseline="0" noProof="0" dirty="0">
                <a:ln>
                  <a:solidFill>
                    <a:prstClr val="white">
                      <a:lumMod val="75000"/>
                      <a:alpha val="0"/>
                    </a:prstClr>
                  </a:solidFill>
                </a:ln>
                <a:solidFill>
                  <a:schemeClr val="bg1"/>
                </a:solidFill>
                <a:effectLst/>
                <a:uLnTx/>
                <a:uFillTx/>
                <a:latin typeface="+mj-ea"/>
                <a:ea typeface="+mj-ea"/>
                <a:cs typeface="Univers for KPMG"/>
              </a:rPr>
              <a:t>인도네시아</a:t>
            </a:r>
            <a:endParaRPr lang="ko-KR" altLang="en-US" sz="1000" dirty="0">
              <a:solidFill>
                <a:schemeClr val="bg1"/>
              </a:solidFill>
              <a:latin typeface="+mj-ea"/>
              <a:ea typeface="+mj-ea"/>
            </a:endParaRPr>
          </a:p>
        </p:txBody>
      </p:sp>
      <p:sp>
        <p:nvSpPr>
          <p:cNvPr id="35" name="TextBox 34">
            <a:extLst>
              <a:ext uri="{FF2B5EF4-FFF2-40B4-BE49-F238E27FC236}">
                <a16:creationId xmlns:a16="http://schemas.microsoft.com/office/drawing/2014/main" id="{A4AD0A73-7E94-5E23-43E7-16F98D5C02DE}"/>
              </a:ext>
            </a:extLst>
          </p:cNvPr>
          <p:cNvSpPr txBox="1"/>
          <p:nvPr/>
        </p:nvSpPr>
        <p:spPr>
          <a:xfrm>
            <a:off x="7326548" y="4619056"/>
            <a:ext cx="684000" cy="252777"/>
          </a:xfrm>
          <a:prstGeom prst="rect">
            <a:avLst/>
          </a:prstGeom>
          <a:noFill/>
          <a:ln>
            <a:solidFill>
              <a:schemeClr val="bg1"/>
            </a:solidFill>
          </a:ln>
        </p:spPr>
        <p:txBody>
          <a:bodyPr wrap="square" lIns="0" rIns="0">
            <a:spAutoFit/>
          </a:bodyPr>
          <a:lstStyle/>
          <a:p>
            <a:pPr algn="ctr"/>
            <a:r>
              <a:rPr kumimoji="0" lang="ko-KR" altLang="en-US" sz="1000" i="0" u="none" strike="noStrike" kern="1200" cap="none" spc="0" normalizeH="0" baseline="0" noProof="0" dirty="0">
                <a:ln>
                  <a:solidFill>
                    <a:prstClr val="white">
                      <a:lumMod val="75000"/>
                      <a:alpha val="0"/>
                    </a:prstClr>
                  </a:solidFill>
                </a:ln>
                <a:solidFill>
                  <a:schemeClr val="bg1"/>
                </a:solidFill>
                <a:effectLst/>
                <a:uLnTx/>
                <a:uFillTx/>
                <a:latin typeface="+mj-ea"/>
                <a:ea typeface="+mj-ea"/>
                <a:cs typeface="Univers for KPMG"/>
              </a:rPr>
              <a:t>태국</a:t>
            </a:r>
            <a:endParaRPr lang="ko-KR" altLang="en-US" sz="1000" dirty="0">
              <a:solidFill>
                <a:schemeClr val="bg1"/>
              </a:solidFill>
              <a:latin typeface="+mj-ea"/>
              <a:ea typeface="+mj-ea"/>
            </a:endParaRPr>
          </a:p>
        </p:txBody>
      </p:sp>
      <p:sp>
        <p:nvSpPr>
          <p:cNvPr id="37" name="TextBox 36">
            <a:extLst>
              <a:ext uri="{FF2B5EF4-FFF2-40B4-BE49-F238E27FC236}">
                <a16:creationId xmlns:a16="http://schemas.microsoft.com/office/drawing/2014/main" id="{AE8B918B-E5BE-C598-7B77-ED58D54F4573}"/>
              </a:ext>
            </a:extLst>
          </p:cNvPr>
          <p:cNvSpPr txBox="1"/>
          <p:nvPr/>
        </p:nvSpPr>
        <p:spPr>
          <a:xfrm>
            <a:off x="8692616" y="4619056"/>
            <a:ext cx="684000" cy="252777"/>
          </a:xfrm>
          <a:prstGeom prst="rect">
            <a:avLst/>
          </a:prstGeom>
          <a:noFill/>
          <a:ln>
            <a:solidFill>
              <a:schemeClr val="bg1"/>
            </a:solidFill>
          </a:ln>
        </p:spPr>
        <p:txBody>
          <a:bodyPr wrap="square" lIns="0" rIns="0">
            <a:spAutoFit/>
          </a:bodyPr>
          <a:lstStyle/>
          <a:p>
            <a:pPr algn="ctr"/>
            <a:r>
              <a:rPr kumimoji="0" lang="ko-KR" altLang="en-US" sz="1000" i="0" u="none" strike="noStrike" kern="1200" cap="none" spc="0" normalizeH="0" baseline="0" noProof="0" dirty="0">
                <a:ln>
                  <a:solidFill>
                    <a:prstClr val="white">
                      <a:lumMod val="75000"/>
                      <a:alpha val="0"/>
                    </a:prstClr>
                  </a:solidFill>
                </a:ln>
                <a:solidFill>
                  <a:schemeClr val="bg1"/>
                </a:solidFill>
                <a:effectLst/>
                <a:uLnTx/>
                <a:uFillTx/>
                <a:latin typeface="+mj-ea"/>
                <a:ea typeface="+mj-ea"/>
                <a:cs typeface="Univers for KPMG"/>
              </a:rPr>
              <a:t>중국</a:t>
            </a:r>
            <a:endParaRPr lang="ko-KR" altLang="en-US" sz="1000" dirty="0">
              <a:solidFill>
                <a:schemeClr val="bg1"/>
              </a:solidFill>
              <a:latin typeface="+mj-ea"/>
              <a:ea typeface="+mj-ea"/>
            </a:endParaRPr>
          </a:p>
        </p:txBody>
      </p:sp>
      <p:sp>
        <p:nvSpPr>
          <p:cNvPr id="53" name="TextBox 52">
            <a:extLst>
              <a:ext uri="{FF2B5EF4-FFF2-40B4-BE49-F238E27FC236}">
                <a16:creationId xmlns:a16="http://schemas.microsoft.com/office/drawing/2014/main" id="{C7CBBD84-23B0-2D3E-D440-065BA635BA48}"/>
              </a:ext>
            </a:extLst>
          </p:cNvPr>
          <p:cNvSpPr txBox="1"/>
          <p:nvPr/>
        </p:nvSpPr>
        <p:spPr>
          <a:xfrm>
            <a:off x="5960476" y="4619056"/>
            <a:ext cx="684000" cy="252777"/>
          </a:xfrm>
          <a:prstGeom prst="rect">
            <a:avLst/>
          </a:prstGeom>
          <a:noFill/>
          <a:ln>
            <a:solidFill>
              <a:schemeClr val="bg1"/>
            </a:solidFill>
          </a:ln>
        </p:spPr>
        <p:txBody>
          <a:bodyPr wrap="square" lIns="0" rIns="0">
            <a:spAutoFit/>
          </a:bodyPr>
          <a:lstStyle/>
          <a:p>
            <a:pPr algn="ctr"/>
            <a:r>
              <a:rPr kumimoji="0" lang="ko-KR" altLang="en-US" sz="1000" i="0" u="none" strike="noStrike" kern="1200" cap="none" spc="0" normalizeH="0" baseline="0" noProof="0" dirty="0">
                <a:ln>
                  <a:solidFill>
                    <a:prstClr val="white">
                      <a:lumMod val="75000"/>
                      <a:alpha val="0"/>
                    </a:prstClr>
                  </a:solidFill>
                </a:ln>
                <a:solidFill>
                  <a:schemeClr val="bg1"/>
                </a:solidFill>
                <a:effectLst/>
                <a:uLnTx/>
                <a:uFillTx/>
                <a:latin typeface="+mj-ea"/>
                <a:ea typeface="+mj-ea"/>
                <a:cs typeface="Univers for KPMG"/>
              </a:rPr>
              <a:t>말레이시아</a:t>
            </a:r>
            <a:endParaRPr lang="ko-KR" altLang="en-US" sz="1000" dirty="0">
              <a:solidFill>
                <a:schemeClr val="bg1"/>
              </a:solidFill>
              <a:latin typeface="+mj-ea"/>
              <a:ea typeface="+mj-ea"/>
            </a:endParaRPr>
          </a:p>
        </p:txBody>
      </p:sp>
      <p:sp>
        <p:nvSpPr>
          <p:cNvPr id="54" name="TextBox 53">
            <a:extLst>
              <a:ext uri="{FF2B5EF4-FFF2-40B4-BE49-F238E27FC236}">
                <a16:creationId xmlns:a16="http://schemas.microsoft.com/office/drawing/2014/main" id="{07015F3E-1202-DA5C-CD37-6D0EED7EA300}"/>
              </a:ext>
            </a:extLst>
          </p:cNvPr>
          <p:cNvSpPr txBox="1"/>
          <p:nvPr/>
        </p:nvSpPr>
        <p:spPr>
          <a:xfrm>
            <a:off x="3911368" y="4619056"/>
            <a:ext cx="684000" cy="252777"/>
          </a:xfrm>
          <a:prstGeom prst="rect">
            <a:avLst/>
          </a:prstGeom>
          <a:noFill/>
          <a:ln>
            <a:solidFill>
              <a:schemeClr val="bg1"/>
            </a:solidFill>
          </a:ln>
        </p:spPr>
        <p:txBody>
          <a:bodyPr wrap="square" lIns="0" rIns="0">
            <a:spAutoFit/>
          </a:bodyPr>
          <a:lstStyle/>
          <a:p>
            <a:pPr algn="ctr"/>
            <a:r>
              <a:rPr lang="ko-KR" altLang="en-US" sz="1000" dirty="0">
                <a:ln>
                  <a:solidFill>
                    <a:prstClr val="white">
                      <a:lumMod val="75000"/>
                      <a:alpha val="0"/>
                    </a:prstClr>
                  </a:solidFill>
                </a:ln>
                <a:solidFill>
                  <a:schemeClr val="tx1">
                    <a:lumMod val="75000"/>
                    <a:lumOff val="25000"/>
                  </a:schemeClr>
                </a:solidFill>
                <a:latin typeface="+mj-ea"/>
                <a:ea typeface="+mj-ea"/>
              </a:rPr>
              <a:t>일본</a:t>
            </a:r>
          </a:p>
        </p:txBody>
      </p:sp>
      <p:sp>
        <p:nvSpPr>
          <p:cNvPr id="55" name="TextBox 54">
            <a:extLst>
              <a:ext uri="{FF2B5EF4-FFF2-40B4-BE49-F238E27FC236}">
                <a16:creationId xmlns:a16="http://schemas.microsoft.com/office/drawing/2014/main" id="{9138327E-E62F-0065-0C63-207B37646351}"/>
              </a:ext>
            </a:extLst>
          </p:cNvPr>
          <p:cNvSpPr txBox="1"/>
          <p:nvPr/>
        </p:nvSpPr>
        <p:spPr>
          <a:xfrm>
            <a:off x="4594404" y="4619056"/>
            <a:ext cx="684000" cy="252777"/>
          </a:xfrm>
          <a:prstGeom prst="rect">
            <a:avLst/>
          </a:prstGeom>
          <a:noFill/>
          <a:ln>
            <a:solidFill>
              <a:schemeClr val="bg1"/>
            </a:solidFill>
          </a:ln>
        </p:spPr>
        <p:txBody>
          <a:bodyPr wrap="square" lIns="0" rIns="0">
            <a:spAutoFit/>
          </a:bodyPr>
          <a:lstStyle/>
          <a:p>
            <a:pPr algn="ctr"/>
            <a:r>
              <a:rPr kumimoji="0" lang="ko-KR" altLang="en-US" sz="1000" i="0" u="none" strike="noStrike" kern="1200" cap="none" spc="0" normalizeH="0" baseline="0" noProof="0" dirty="0">
                <a:ln>
                  <a:solidFill>
                    <a:prstClr val="white">
                      <a:lumMod val="75000"/>
                      <a:alpha val="0"/>
                    </a:prstClr>
                  </a:solidFill>
                </a:ln>
                <a:solidFill>
                  <a:schemeClr val="bg1"/>
                </a:solidFill>
                <a:effectLst/>
                <a:uLnTx/>
                <a:uFillTx/>
                <a:latin typeface="+mj-ea"/>
                <a:ea typeface="+mj-ea"/>
                <a:cs typeface="Univers for KPMG"/>
              </a:rPr>
              <a:t>필리핀</a:t>
            </a:r>
            <a:endParaRPr lang="ko-KR" altLang="en-US" sz="1000" dirty="0">
              <a:solidFill>
                <a:schemeClr val="bg1"/>
              </a:solidFill>
              <a:latin typeface="+mj-ea"/>
              <a:ea typeface="+mj-ea"/>
            </a:endParaRPr>
          </a:p>
        </p:txBody>
      </p:sp>
      <p:sp>
        <p:nvSpPr>
          <p:cNvPr id="414" name="직사각형 413">
            <a:extLst>
              <a:ext uri="{FF2B5EF4-FFF2-40B4-BE49-F238E27FC236}">
                <a16:creationId xmlns:a16="http://schemas.microsoft.com/office/drawing/2014/main" id="{272B80AA-105F-5623-512A-32196A2C4419}"/>
              </a:ext>
            </a:extLst>
          </p:cNvPr>
          <p:cNvSpPr/>
          <p:nvPr/>
        </p:nvSpPr>
        <p:spPr>
          <a:xfrm>
            <a:off x="488948" y="1595833"/>
            <a:ext cx="685266" cy="2993638"/>
          </a:xfrm>
          <a:prstGeom prst="rect">
            <a:avLst/>
          </a:prstGeom>
          <a:solidFill>
            <a:schemeClr val="bg1">
              <a:lumMod val="95000"/>
              <a:alpha val="96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ko-KR" altLang="en-US" sz="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endParaRPr>
          </a:p>
        </p:txBody>
      </p:sp>
      <p:sp>
        <p:nvSpPr>
          <p:cNvPr id="415" name="직사각형 414">
            <a:extLst>
              <a:ext uri="{FF2B5EF4-FFF2-40B4-BE49-F238E27FC236}">
                <a16:creationId xmlns:a16="http://schemas.microsoft.com/office/drawing/2014/main" id="{210B42B5-0C6C-E582-8C86-240E8DE5F1C4}"/>
              </a:ext>
            </a:extLst>
          </p:cNvPr>
          <p:cNvSpPr/>
          <p:nvPr/>
        </p:nvSpPr>
        <p:spPr>
          <a:xfrm>
            <a:off x="1859334" y="1595833"/>
            <a:ext cx="685266" cy="2993638"/>
          </a:xfrm>
          <a:prstGeom prst="rect">
            <a:avLst/>
          </a:prstGeom>
          <a:solidFill>
            <a:schemeClr val="bg1">
              <a:lumMod val="95000"/>
              <a:alpha val="96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ko-KR" altLang="en-US" sz="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endParaRPr>
          </a:p>
        </p:txBody>
      </p:sp>
      <p:sp>
        <p:nvSpPr>
          <p:cNvPr id="416" name="직사각형 415">
            <a:extLst>
              <a:ext uri="{FF2B5EF4-FFF2-40B4-BE49-F238E27FC236}">
                <a16:creationId xmlns:a16="http://schemas.microsoft.com/office/drawing/2014/main" id="{3A703E73-8557-5117-381D-B2D005A33F69}"/>
              </a:ext>
            </a:extLst>
          </p:cNvPr>
          <p:cNvSpPr/>
          <p:nvPr/>
        </p:nvSpPr>
        <p:spPr>
          <a:xfrm>
            <a:off x="3229720" y="1595833"/>
            <a:ext cx="685266" cy="2993638"/>
          </a:xfrm>
          <a:prstGeom prst="rect">
            <a:avLst/>
          </a:prstGeom>
          <a:solidFill>
            <a:schemeClr val="bg1">
              <a:lumMod val="95000"/>
              <a:alpha val="96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ko-KR" altLang="en-US" sz="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endParaRPr>
          </a:p>
        </p:txBody>
      </p:sp>
      <p:sp>
        <p:nvSpPr>
          <p:cNvPr id="417" name="직사각형 416">
            <a:extLst>
              <a:ext uri="{FF2B5EF4-FFF2-40B4-BE49-F238E27FC236}">
                <a16:creationId xmlns:a16="http://schemas.microsoft.com/office/drawing/2014/main" id="{2558D837-C560-5038-E345-377545BA59E2}"/>
              </a:ext>
            </a:extLst>
          </p:cNvPr>
          <p:cNvSpPr/>
          <p:nvPr/>
        </p:nvSpPr>
        <p:spPr>
          <a:xfrm>
            <a:off x="4600107" y="1595833"/>
            <a:ext cx="685266" cy="2993638"/>
          </a:xfrm>
          <a:prstGeom prst="rect">
            <a:avLst/>
          </a:prstGeom>
          <a:solidFill>
            <a:schemeClr val="bg1">
              <a:lumMod val="95000"/>
              <a:alpha val="96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ko-KR" altLang="en-US" sz="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endParaRPr>
          </a:p>
        </p:txBody>
      </p:sp>
      <p:sp>
        <p:nvSpPr>
          <p:cNvPr id="418" name="직사각형 417">
            <a:extLst>
              <a:ext uri="{FF2B5EF4-FFF2-40B4-BE49-F238E27FC236}">
                <a16:creationId xmlns:a16="http://schemas.microsoft.com/office/drawing/2014/main" id="{9E182FEE-5827-CBED-DEDB-79AAF0FF6495}"/>
              </a:ext>
            </a:extLst>
          </p:cNvPr>
          <p:cNvSpPr/>
          <p:nvPr/>
        </p:nvSpPr>
        <p:spPr>
          <a:xfrm>
            <a:off x="5970494" y="1595833"/>
            <a:ext cx="685266" cy="2993638"/>
          </a:xfrm>
          <a:prstGeom prst="rect">
            <a:avLst/>
          </a:prstGeom>
          <a:solidFill>
            <a:schemeClr val="bg1">
              <a:lumMod val="95000"/>
              <a:alpha val="96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ko-KR" altLang="en-US" sz="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endParaRPr>
          </a:p>
        </p:txBody>
      </p:sp>
      <p:sp>
        <p:nvSpPr>
          <p:cNvPr id="419" name="직사각형 418">
            <a:extLst>
              <a:ext uri="{FF2B5EF4-FFF2-40B4-BE49-F238E27FC236}">
                <a16:creationId xmlns:a16="http://schemas.microsoft.com/office/drawing/2014/main" id="{41340CCC-192F-1E18-BDE6-2E5E08EE8C54}"/>
              </a:ext>
            </a:extLst>
          </p:cNvPr>
          <p:cNvSpPr/>
          <p:nvPr/>
        </p:nvSpPr>
        <p:spPr>
          <a:xfrm>
            <a:off x="7340882" y="1595833"/>
            <a:ext cx="685266" cy="2993638"/>
          </a:xfrm>
          <a:prstGeom prst="rect">
            <a:avLst/>
          </a:prstGeom>
          <a:solidFill>
            <a:schemeClr val="bg1">
              <a:lumMod val="95000"/>
              <a:alpha val="96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ko-KR" altLang="en-US" sz="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endParaRPr>
          </a:p>
        </p:txBody>
      </p:sp>
      <p:sp>
        <p:nvSpPr>
          <p:cNvPr id="420" name="직사각형 419">
            <a:extLst>
              <a:ext uri="{FF2B5EF4-FFF2-40B4-BE49-F238E27FC236}">
                <a16:creationId xmlns:a16="http://schemas.microsoft.com/office/drawing/2014/main" id="{132F44C0-69EE-5B19-7412-62A51E89710B}"/>
              </a:ext>
            </a:extLst>
          </p:cNvPr>
          <p:cNvSpPr/>
          <p:nvPr/>
        </p:nvSpPr>
        <p:spPr>
          <a:xfrm>
            <a:off x="8711268" y="1595833"/>
            <a:ext cx="685266" cy="2993638"/>
          </a:xfrm>
          <a:prstGeom prst="rect">
            <a:avLst/>
          </a:prstGeom>
          <a:solidFill>
            <a:schemeClr val="bg1">
              <a:lumMod val="95000"/>
              <a:alpha val="96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ko-KR" altLang="en-US" sz="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endParaRPr>
          </a:p>
        </p:txBody>
      </p:sp>
      <p:sp>
        <p:nvSpPr>
          <p:cNvPr id="427" name="TextBox 426">
            <a:extLst>
              <a:ext uri="{FF2B5EF4-FFF2-40B4-BE49-F238E27FC236}">
                <a16:creationId xmlns:a16="http://schemas.microsoft.com/office/drawing/2014/main" id="{46CA48CE-7531-E05D-BAD1-FB4CA364ACA6}"/>
              </a:ext>
            </a:extLst>
          </p:cNvPr>
          <p:cNvSpPr txBox="1"/>
          <p:nvPr/>
        </p:nvSpPr>
        <p:spPr>
          <a:xfrm>
            <a:off x="488948" y="5305768"/>
            <a:ext cx="8928000" cy="892086"/>
          </a:xfrm>
          <a:prstGeom prst="rect">
            <a:avLst/>
          </a:prstGeom>
          <a:solidFill>
            <a:srgbClr val="DEF7FF"/>
          </a:solidFill>
          <a:ln w="3175">
            <a:solidFill>
              <a:srgbClr val="99E3FB"/>
            </a:solidFill>
          </a:ln>
        </p:spPr>
        <p:txBody>
          <a:bodyPr wrap="square" lIns="180000" tIns="72000" rIns="180000" bIns="72000" anchor="ctr">
            <a:noAutofit/>
          </a:bodyPr>
          <a:lstStyle>
            <a:defPPr>
              <a:defRPr lang="en-US"/>
            </a:defPPr>
            <a:lvl1pPr marL="108000" indent="-108000" defTabSz="457200">
              <a:lnSpc>
                <a:spcPct val="110000"/>
              </a:lnSpc>
              <a:spcAft>
                <a:spcPts val="300"/>
              </a:spcAft>
              <a:buClr>
                <a:schemeClr val="tx1">
                  <a:lumMod val="85000"/>
                  <a:lumOff val="15000"/>
                </a:schemeClr>
              </a:buClr>
              <a:buFont typeface="Arial" panose="020B0604020202020204" pitchFamily="34" charset="0"/>
              <a:buChar char="•"/>
              <a:defRPr sz="1000" b="1">
                <a:ln>
                  <a:solidFill>
                    <a:schemeClr val="accent5">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a:spcAft>
                <a:spcPts val="600"/>
              </a:spcAft>
            </a:pPr>
            <a:r>
              <a:rPr lang="ko-KR" altLang="en-US" dirty="0"/>
              <a:t>아시아 태평양 보험시장은 선진시장</a:t>
            </a:r>
            <a:r>
              <a:rPr lang="en-US" altLang="ko-KR" dirty="0"/>
              <a:t>(</a:t>
            </a:r>
            <a:r>
              <a:rPr lang="ko-KR" altLang="en-US" dirty="0"/>
              <a:t>호주</a:t>
            </a:r>
            <a:r>
              <a:rPr lang="en-US" altLang="ko-KR" dirty="0"/>
              <a:t>, </a:t>
            </a:r>
            <a:r>
              <a:rPr lang="ko-KR" altLang="en-US" dirty="0"/>
              <a:t>싱가포르</a:t>
            </a:r>
            <a:r>
              <a:rPr lang="en-US" altLang="ko-KR" dirty="0"/>
              <a:t>, </a:t>
            </a:r>
            <a:r>
              <a:rPr lang="ko-KR" altLang="en-US" dirty="0"/>
              <a:t>홍콩</a:t>
            </a:r>
            <a:r>
              <a:rPr lang="en-US" altLang="ko-KR" dirty="0"/>
              <a:t>(SAR)</a:t>
            </a:r>
            <a:r>
              <a:rPr lang="ko-KR" altLang="en-US" dirty="0"/>
              <a:t>*</a:t>
            </a:r>
            <a:r>
              <a:rPr lang="en-US" altLang="ko-KR" dirty="0"/>
              <a:t>, </a:t>
            </a:r>
            <a:r>
              <a:rPr lang="ko-KR" altLang="en-US" dirty="0"/>
              <a:t>대만</a:t>
            </a:r>
            <a:r>
              <a:rPr lang="en-US" altLang="ko-KR" dirty="0"/>
              <a:t>, </a:t>
            </a:r>
            <a:r>
              <a:rPr lang="ko-KR" altLang="en-US" dirty="0"/>
              <a:t>한국**</a:t>
            </a:r>
            <a:r>
              <a:rPr lang="en-US" altLang="ko-KR" dirty="0"/>
              <a:t>, </a:t>
            </a:r>
            <a:r>
              <a:rPr lang="ko-KR" altLang="en-US" dirty="0"/>
              <a:t>일본</a:t>
            </a:r>
            <a:r>
              <a:rPr lang="en-US" altLang="ko-KR" dirty="0"/>
              <a:t>)</a:t>
            </a:r>
            <a:r>
              <a:rPr lang="ko-KR" altLang="en-US" dirty="0"/>
              <a:t>과 신흥시장</a:t>
            </a:r>
            <a:r>
              <a:rPr lang="en-US" altLang="ko-KR" dirty="0"/>
              <a:t>(</a:t>
            </a:r>
            <a:r>
              <a:rPr lang="ko-KR" altLang="en-US" dirty="0"/>
              <a:t>필리핀</a:t>
            </a:r>
            <a:r>
              <a:rPr lang="en-US" altLang="ko-KR" dirty="0"/>
              <a:t>, </a:t>
            </a:r>
            <a:r>
              <a:rPr lang="ko-KR" altLang="en-US" dirty="0"/>
              <a:t>베트남</a:t>
            </a:r>
            <a:r>
              <a:rPr lang="en-US" altLang="ko-KR" dirty="0"/>
              <a:t>, </a:t>
            </a:r>
            <a:r>
              <a:rPr lang="ko-KR" altLang="en-US" dirty="0"/>
              <a:t>말레이시아</a:t>
            </a:r>
            <a:r>
              <a:rPr lang="en-US" altLang="ko-KR" dirty="0"/>
              <a:t>, </a:t>
            </a:r>
            <a:r>
              <a:rPr lang="ko-KR" altLang="en-US" dirty="0"/>
              <a:t>인도네시아</a:t>
            </a:r>
            <a:r>
              <a:rPr lang="en-US" altLang="ko-KR" dirty="0"/>
              <a:t>, </a:t>
            </a:r>
            <a:r>
              <a:rPr lang="ko-KR" altLang="en-US" dirty="0"/>
              <a:t>태국</a:t>
            </a:r>
            <a:r>
              <a:rPr lang="en-US" altLang="ko-KR" dirty="0"/>
              <a:t>, </a:t>
            </a:r>
            <a:r>
              <a:rPr lang="ko-KR" altLang="en-US" dirty="0"/>
              <a:t>인도</a:t>
            </a:r>
            <a:r>
              <a:rPr lang="en-US" altLang="ko-KR" dirty="0"/>
              <a:t>, </a:t>
            </a:r>
            <a:r>
              <a:rPr lang="ko-KR" altLang="en-US" dirty="0"/>
              <a:t>중국</a:t>
            </a:r>
            <a:r>
              <a:rPr lang="en-US" altLang="ko-KR" dirty="0"/>
              <a:t>)</a:t>
            </a:r>
            <a:r>
              <a:rPr lang="ko-KR" altLang="en-US" dirty="0"/>
              <a:t> 두 범주로 분류할 수 있으며</a:t>
            </a:r>
            <a:r>
              <a:rPr lang="en-US" altLang="ko-KR" dirty="0"/>
              <a:t>, </a:t>
            </a:r>
            <a:r>
              <a:rPr lang="ko-KR" altLang="en-US" dirty="0"/>
              <a:t>아시아 태평양 보험시장은 소득 상승</a:t>
            </a:r>
            <a:r>
              <a:rPr lang="en-US" altLang="ko-KR" dirty="0"/>
              <a:t>, </a:t>
            </a:r>
            <a:r>
              <a:rPr lang="ko-KR" altLang="en-US" dirty="0"/>
              <a:t>보험 인지도 증가</a:t>
            </a:r>
            <a:r>
              <a:rPr lang="en-US" altLang="ko-KR" dirty="0"/>
              <a:t>, </a:t>
            </a:r>
            <a:r>
              <a:rPr lang="ko-KR" altLang="en-US" dirty="0"/>
              <a:t>디지털 판매 채널 등에 힘입어 큰 성장세로 </a:t>
            </a:r>
            <a:r>
              <a:rPr lang="en-US" altLang="ko-KR" dirty="0"/>
              <a:t>2021</a:t>
            </a:r>
            <a:r>
              <a:rPr lang="ko-KR" altLang="en-US" dirty="0"/>
              <a:t>년 글로벌 보험료 수입의 </a:t>
            </a:r>
            <a:r>
              <a:rPr lang="en-US" altLang="ko-KR" dirty="0"/>
              <a:t>25% </a:t>
            </a:r>
            <a:r>
              <a:rPr lang="ko-KR" altLang="en-US" dirty="0"/>
              <a:t>이상을 차지</a:t>
            </a:r>
            <a:endParaRPr lang="en-US" altLang="ko-KR" dirty="0"/>
          </a:p>
          <a:p>
            <a:r>
              <a:rPr lang="ko-KR" altLang="en-US" dirty="0"/>
              <a:t>신흥 아시아 태평양 국가들은 대부분 두 자릿수 이상의 높은 성장세를 기록 </a:t>
            </a:r>
            <a:endParaRPr lang="en-US" altLang="ko-KR" dirty="0"/>
          </a:p>
          <a:p>
            <a:pPr marL="266700" indent="-174625">
              <a:spcAft>
                <a:spcPts val="600"/>
              </a:spcAft>
              <a:buClr>
                <a:schemeClr val="tx1">
                  <a:lumMod val="75000"/>
                  <a:lumOff val="25000"/>
                </a:schemeClr>
              </a:buClr>
              <a:buFontTx/>
              <a:buChar char="-"/>
            </a:pPr>
            <a:r>
              <a:rPr lang="ko-KR" altLang="en-US" b="0" dirty="0">
                <a:solidFill>
                  <a:schemeClr val="tx1">
                    <a:lumMod val="75000"/>
                    <a:lumOff val="25000"/>
                  </a:schemeClr>
                </a:solidFill>
              </a:rPr>
              <a:t>필리핀</a:t>
            </a:r>
            <a:r>
              <a:rPr lang="en-US" altLang="ko-KR" b="0" dirty="0">
                <a:solidFill>
                  <a:schemeClr val="tx1">
                    <a:lumMod val="75000"/>
                    <a:lumOff val="25000"/>
                  </a:schemeClr>
                </a:solidFill>
              </a:rPr>
              <a:t>(</a:t>
            </a:r>
            <a:r>
              <a:rPr lang="ko-KR" altLang="en-US" b="0" dirty="0">
                <a:solidFill>
                  <a:schemeClr val="tx1">
                    <a:lumMod val="75000"/>
                    <a:lumOff val="25000"/>
                  </a:schemeClr>
                </a:solidFill>
              </a:rPr>
              <a:t>생명</a:t>
            </a:r>
            <a:r>
              <a:rPr lang="en-US" altLang="ko-KR" b="0" dirty="0">
                <a:solidFill>
                  <a:schemeClr val="tx1">
                    <a:lumMod val="75000"/>
                    <a:lumOff val="25000"/>
                  </a:schemeClr>
                </a:solidFill>
              </a:rPr>
              <a:t> 26.3%, </a:t>
            </a:r>
            <a:r>
              <a:rPr lang="ko-KR" altLang="en-US" b="0" dirty="0">
                <a:solidFill>
                  <a:schemeClr val="tx1">
                    <a:lumMod val="75000"/>
                    <a:lumOff val="25000"/>
                  </a:schemeClr>
                </a:solidFill>
              </a:rPr>
              <a:t>손해 </a:t>
            </a:r>
            <a:r>
              <a:rPr lang="en-US" altLang="ko-KR" b="0" dirty="0">
                <a:solidFill>
                  <a:schemeClr val="tx1">
                    <a:lumMod val="75000"/>
                    <a:lumOff val="25000"/>
                  </a:schemeClr>
                </a:solidFill>
              </a:rPr>
              <a:t>15.3%),</a:t>
            </a:r>
            <a:r>
              <a:rPr lang="ko-KR" altLang="en-US" b="0" dirty="0">
                <a:solidFill>
                  <a:schemeClr val="tx1">
                    <a:lumMod val="75000"/>
                    <a:lumOff val="25000"/>
                  </a:schemeClr>
                </a:solidFill>
              </a:rPr>
              <a:t> 베트남</a:t>
            </a:r>
            <a:r>
              <a:rPr lang="en-US" altLang="ko-KR" b="0" dirty="0">
                <a:solidFill>
                  <a:schemeClr val="tx1">
                    <a:lumMod val="75000"/>
                    <a:lumOff val="25000"/>
                  </a:schemeClr>
                </a:solidFill>
              </a:rPr>
              <a:t>(</a:t>
            </a:r>
            <a:r>
              <a:rPr lang="ko-KR" altLang="en-US" b="0" dirty="0">
                <a:solidFill>
                  <a:schemeClr val="tx1">
                    <a:lumMod val="75000"/>
                    <a:lumOff val="25000"/>
                  </a:schemeClr>
                </a:solidFill>
              </a:rPr>
              <a:t>생명 </a:t>
            </a:r>
            <a:r>
              <a:rPr lang="en-US" altLang="ko-KR" b="0" dirty="0">
                <a:solidFill>
                  <a:schemeClr val="tx1">
                    <a:lumMod val="75000"/>
                    <a:lumOff val="25000"/>
                  </a:schemeClr>
                </a:solidFill>
              </a:rPr>
              <a:t>22.4%, </a:t>
            </a:r>
            <a:r>
              <a:rPr lang="ko-KR" altLang="en-US" b="0" dirty="0">
                <a:solidFill>
                  <a:schemeClr val="tx1">
                    <a:lumMod val="75000"/>
                    <a:lumOff val="25000"/>
                  </a:schemeClr>
                </a:solidFill>
              </a:rPr>
              <a:t>손해 </a:t>
            </a:r>
            <a:r>
              <a:rPr lang="en-US" altLang="ko-KR" b="0" dirty="0">
                <a:solidFill>
                  <a:schemeClr val="tx1">
                    <a:lumMod val="75000"/>
                    <a:lumOff val="25000"/>
                  </a:schemeClr>
                </a:solidFill>
              </a:rPr>
              <a:t>3.0%), </a:t>
            </a:r>
            <a:r>
              <a:rPr lang="ko-KR" altLang="en-US" b="0" dirty="0">
                <a:solidFill>
                  <a:schemeClr val="tx1">
                    <a:lumMod val="75000"/>
                    <a:lumOff val="25000"/>
                  </a:schemeClr>
                </a:solidFill>
              </a:rPr>
              <a:t>인도</a:t>
            </a:r>
            <a:r>
              <a:rPr lang="en-US" altLang="ko-KR" b="0" dirty="0">
                <a:solidFill>
                  <a:schemeClr val="tx1">
                    <a:lumMod val="75000"/>
                    <a:lumOff val="25000"/>
                  </a:schemeClr>
                </a:solidFill>
              </a:rPr>
              <a:t>(</a:t>
            </a:r>
            <a:r>
              <a:rPr lang="ko-KR" altLang="en-US" b="0" dirty="0">
                <a:solidFill>
                  <a:schemeClr val="tx1">
                    <a:lumMod val="75000"/>
                    <a:lumOff val="25000"/>
                  </a:schemeClr>
                </a:solidFill>
              </a:rPr>
              <a:t>생명 </a:t>
            </a:r>
            <a:r>
              <a:rPr lang="en-US" altLang="ko-KR" b="0" dirty="0">
                <a:solidFill>
                  <a:schemeClr val="tx1">
                    <a:lumMod val="75000"/>
                    <a:lumOff val="25000"/>
                  </a:schemeClr>
                </a:solidFill>
              </a:rPr>
              <a:t>14.2%, </a:t>
            </a:r>
            <a:r>
              <a:rPr lang="ko-KR" altLang="en-US" b="0" dirty="0">
                <a:solidFill>
                  <a:schemeClr val="tx1">
                    <a:lumMod val="75000"/>
                    <a:lumOff val="25000"/>
                  </a:schemeClr>
                </a:solidFill>
              </a:rPr>
              <a:t>손해 </a:t>
            </a:r>
            <a:r>
              <a:rPr lang="en-US" altLang="ko-KR" b="0" dirty="0">
                <a:solidFill>
                  <a:schemeClr val="tx1">
                    <a:lumMod val="75000"/>
                    <a:lumOff val="25000"/>
                  </a:schemeClr>
                </a:solidFill>
              </a:rPr>
              <a:t>11.3%), </a:t>
            </a:r>
            <a:r>
              <a:rPr lang="ko-KR" altLang="en-US" b="0" dirty="0">
                <a:solidFill>
                  <a:schemeClr val="tx1">
                    <a:lumMod val="75000"/>
                    <a:lumOff val="25000"/>
                  </a:schemeClr>
                </a:solidFill>
              </a:rPr>
              <a:t>인도네시아</a:t>
            </a:r>
            <a:r>
              <a:rPr lang="en-US" altLang="ko-KR" b="0" dirty="0">
                <a:solidFill>
                  <a:schemeClr val="tx1">
                    <a:lumMod val="75000"/>
                    <a:lumOff val="25000"/>
                  </a:schemeClr>
                </a:solidFill>
              </a:rPr>
              <a:t>(</a:t>
            </a:r>
            <a:r>
              <a:rPr lang="ko-KR" altLang="en-US" b="0" dirty="0">
                <a:solidFill>
                  <a:schemeClr val="tx1">
                    <a:lumMod val="75000"/>
                    <a:lumOff val="25000"/>
                  </a:schemeClr>
                </a:solidFill>
              </a:rPr>
              <a:t>생명 </a:t>
            </a:r>
            <a:r>
              <a:rPr lang="en-US" altLang="ko-KR" b="0" dirty="0">
                <a:solidFill>
                  <a:schemeClr val="tx1">
                    <a:lumMod val="75000"/>
                    <a:lumOff val="25000"/>
                  </a:schemeClr>
                </a:solidFill>
              </a:rPr>
              <a:t>10.2%, </a:t>
            </a:r>
            <a:r>
              <a:rPr lang="ko-KR" altLang="en-US" b="0" dirty="0">
                <a:solidFill>
                  <a:schemeClr val="tx1">
                    <a:lumMod val="75000"/>
                    <a:lumOff val="25000"/>
                  </a:schemeClr>
                </a:solidFill>
              </a:rPr>
              <a:t>손해 </a:t>
            </a:r>
            <a:r>
              <a:rPr lang="en-US" altLang="ko-KR" b="0" dirty="0">
                <a:solidFill>
                  <a:schemeClr val="tx1">
                    <a:lumMod val="75000"/>
                    <a:lumOff val="25000"/>
                  </a:schemeClr>
                </a:solidFill>
              </a:rPr>
              <a:t>10.9%) </a:t>
            </a:r>
            <a:r>
              <a:rPr lang="ko-KR" altLang="en-US" b="0" dirty="0">
                <a:solidFill>
                  <a:schemeClr val="tx1">
                    <a:lumMod val="75000"/>
                    <a:lumOff val="25000"/>
                  </a:schemeClr>
                </a:solidFill>
              </a:rPr>
              <a:t>등</a:t>
            </a:r>
          </a:p>
        </p:txBody>
      </p:sp>
      <p:sp>
        <p:nvSpPr>
          <p:cNvPr id="6" name="텍스트 개체 틀 5">
            <a:extLst>
              <a:ext uri="{FF2B5EF4-FFF2-40B4-BE49-F238E27FC236}">
                <a16:creationId xmlns:a16="http://schemas.microsoft.com/office/drawing/2014/main" id="{63A848A3-896E-4E84-AD4F-8E412418E876}"/>
              </a:ext>
            </a:extLst>
          </p:cNvPr>
          <p:cNvSpPr>
            <a:spLocks noGrp="1"/>
          </p:cNvSpPr>
          <p:nvPr>
            <p:ph type="body" sz="quarter" idx="10"/>
          </p:nvPr>
        </p:nvSpPr>
        <p:spPr>
          <a:xfrm>
            <a:off x="488949" y="333149"/>
            <a:ext cx="8928101" cy="184666"/>
          </a:xfrm>
        </p:spPr>
        <p:txBody>
          <a:bodyPr/>
          <a:lstStyle/>
          <a:p>
            <a:r>
              <a:rPr lang="en-US" altLang="ko-KR" dirty="0"/>
              <a:t>I. </a:t>
            </a:r>
            <a:r>
              <a:rPr lang="ko-KR" altLang="en-US" dirty="0"/>
              <a:t>국내 보험산업의 돌파구</a:t>
            </a:r>
            <a:r>
              <a:rPr lang="en-US" altLang="ko-KR" dirty="0"/>
              <a:t>, </a:t>
            </a:r>
            <a:r>
              <a:rPr lang="ko-KR" altLang="en-US" dirty="0"/>
              <a:t>왜 신흥 아시아 태평양 시장인가</a:t>
            </a:r>
            <a:r>
              <a:rPr lang="en-US" altLang="ko-KR" dirty="0"/>
              <a:t>?</a:t>
            </a:r>
            <a:endParaRPr lang="ko-KR" altLang="en-US" dirty="0"/>
          </a:p>
        </p:txBody>
      </p:sp>
      <p:sp>
        <p:nvSpPr>
          <p:cNvPr id="7" name="텍스트 개체 틀 6">
            <a:extLst>
              <a:ext uri="{FF2B5EF4-FFF2-40B4-BE49-F238E27FC236}">
                <a16:creationId xmlns:a16="http://schemas.microsoft.com/office/drawing/2014/main" id="{969D59B1-E438-4661-823C-6AD45B5171F4}"/>
              </a:ext>
            </a:extLst>
          </p:cNvPr>
          <p:cNvSpPr>
            <a:spLocks noGrp="1"/>
          </p:cNvSpPr>
          <p:nvPr>
            <p:ph type="body" sz="quarter" idx="11"/>
          </p:nvPr>
        </p:nvSpPr>
        <p:spPr>
          <a:xfrm>
            <a:off x="488950" y="617249"/>
            <a:ext cx="8928100" cy="322262"/>
          </a:xfrm>
        </p:spPr>
        <p:txBody>
          <a:bodyPr/>
          <a:lstStyle/>
          <a:p>
            <a:r>
              <a:rPr lang="ko-KR" altLang="en-US" dirty="0"/>
              <a:t>그에 반해 신흥 아시아 태평양 보험시장은 대부분 두 자릿수의 고성장을 기록</a:t>
            </a:r>
          </a:p>
        </p:txBody>
      </p:sp>
      <p:sp>
        <p:nvSpPr>
          <p:cNvPr id="9" name="TextBox 8">
            <a:extLst>
              <a:ext uri="{FF2B5EF4-FFF2-40B4-BE49-F238E27FC236}">
                <a16:creationId xmlns:a16="http://schemas.microsoft.com/office/drawing/2014/main" id="{F3EB957E-4811-F51E-FBB7-09CE5B86CAB4}"/>
              </a:ext>
            </a:extLst>
          </p:cNvPr>
          <p:cNvSpPr txBox="1"/>
          <p:nvPr/>
        </p:nvSpPr>
        <p:spPr>
          <a:xfrm>
            <a:off x="488948" y="1230531"/>
            <a:ext cx="3146694" cy="200055"/>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300" b="0" i="0" u="none" strike="noStrike" kern="1200" cap="none" spc="0" normalizeH="0" baseline="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rPr>
              <a:t>2021</a:t>
            </a:r>
            <a:r>
              <a:rPr kumimoji="0" lang="ko-KR" altLang="en-US" sz="1300" b="0" i="0" u="none" strike="noStrike" kern="1200" cap="none" spc="0" normalizeH="0" baseline="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rPr>
              <a:t>년 아시아 태평양 국가 수입보험료 성장률</a:t>
            </a:r>
          </a:p>
        </p:txBody>
      </p:sp>
      <p:cxnSp>
        <p:nvCxnSpPr>
          <p:cNvPr id="12" name="직선 연결선 11">
            <a:extLst>
              <a:ext uri="{FF2B5EF4-FFF2-40B4-BE49-F238E27FC236}">
                <a16:creationId xmlns:a16="http://schemas.microsoft.com/office/drawing/2014/main" id="{EA4480AC-8ABB-2CAA-E656-F564C03B5C34}"/>
              </a:ext>
            </a:extLst>
          </p:cNvPr>
          <p:cNvCxnSpPr/>
          <p:nvPr/>
        </p:nvCxnSpPr>
        <p:spPr>
          <a:xfrm>
            <a:off x="488948" y="1196975"/>
            <a:ext cx="89388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직선 연결선 13">
            <a:extLst>
              <a:ext uri="{FF2B5EF4-FFF2-40B4-BE49-F238E27FC236}">
                <a16:creationId xmlns:a16="http://schemas.microsoft.com/office/drawing/2014/main" id="{9A6DD49E-A8E2-C1A2-4C6E-4104B072CFE0}"/>
              </a:ext>
            </a:extLst>
          </p:cNvPr>
          <p:cNvCxnSpPr/>
          <p:nvPr/>
        </p:nvCxnSpPr>
        <p:spPr>
          <a:xfrm>
            <a:off x="488948" y="1473812"/>
            <a:ext cx="89388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
        <p:nvSpPr>
          <p:cNvPr id="425" name="TextBox 424">
            <a:extLst>
              <a:ext uri="{FF2B5EF4-FFF2-40B4-BE49-F238E27FC236}">
                <a16:creationId xmlns:a16="http://schemas.microsoft.com/office/drawing/2014/main" id="{215A069C-14C6-1FF2-5DBB-5B030C952F9E}"/>
              </a:ext>
            </a:extLst>
          </p:cNvPr>
          <p:cNvSpPr txBox="1"/>
          <p:nvPr/>
        </p:nvSpPr>
        <p:spPr>
          <a:xfrm>
            <a:off x="488999" y="4848568"/>
            <a:ext cx="7920000" cy="318924"/>
          </a:xfrm>
          <a:prstGeom prst="rect">
            <a:avLst/>
          </a:prstGeom>
          <a:noFill/>
          <a:ln>
            <a:noFill/>
          </a:ln>
        </p:spPr>
        <p:txBody>
          <a:bodyPr wrap="square" lIns="0" tIns="72000" rIns="0" bIns="0" rtlCol="0" anchor="b">
            <a:spAutoFit/>
          </a:bodyPr>
          <a:lstStyle>
            <a:defPPr>
              <a:defRPr lang="en-US"/>
            </a:defPPr>
            <a:lvl1pPr lvl="0">
              <a:defRPr sz="800">
                <a:ln>
                  <a:solidFill>
                    <a:prstClr val="white">
                      <a:lumMod val="75000"/>
                      <a:alpha val="0"/>
                    </a:prstClr>
                  </a:solidFill>
                </a:ln>
                <a:solidFill>
                  <a:schemeClr val="bg1">
                    <a:lumMod val="50000"/>
                  </a:schemeClr>
                </a:solidFill>
                <a:latin typeface="KoPub돋움체 Medium" panose="00000600000000000000" pitchFamily="2" charset="-127"/>
                <a:ea typeface="KoPub돋움체 Medium" panose="00000600000000000000" pitchFamily="2" charset="-127"/>
              </a:defRPr>
            </a:lvl1pPr>
          </a:lstStyle>
          <a:p>
            <a:r>
              <a:rPr lang="en-US" altLang="ko-KR" dirty="0"/>
              <a:t>Source: </a:t>
            </a:r>
            <a:r>
              <a:rPr lang="ko-KR" altLang="en-US" dirty="0"/>
              <a:t>보험개발원</a:t>
            </a:r>
            <a:r>
              <a:rPr lang="en-US" altLang="ko-KR" dirty="0"/>
              <a:t>(2021),</a:t>
            </a:r>
            <a:r>
              <a:rPr lang="ko-KR" altLang="en-US" dirty="0"/>
              <a:t> </a:t>
            </a:r>
            <a:r>
              <a:rPr lang="en-US" altLang="ko-KR" dirty="0"/>
              <a:t>‘</a:t>
            </a:r>
            <a:r>
              <a:rPr lang="ko-KR" altLang="en-US" dirty="0" err="1"/>
              <a:t>보험통계연감</a:t>
            </a:r>
            <a:r>
              <a:rPr lang="en-US" altLang="ko-KR" dirty="0"/>
              <a:t>’, Swiss Re(2022), ‘sigma No 4/2022 World insurance: inflation risks front and </a:t>
            </a:r>
            <a:r>
              <a:rPr lang="en-US" altLang="ko-KR" dirty="0" err="1"/>
              <a:t>centre</a:t>
            </a:r>
            <a:r>
              <a:rPr lang="en-US" altLang="ko-KR" dirty="0"/>
              <a:t>’, </a:t>
            </a:r>
            <a:r>
              <a:rPr lang="ko-KR" altLang="en-US" dirty="0" err="1"/>
              <a:t>삼정</a:t>
            </a:r>
            <a:r>
              <a:rPr lang="en-US" altLang="ko-KR" dirty="0"/>
              <a:t>KPMG </a:t>
            </a:r>
            <a:r>
              <a:rPr lang="ko-KR" altLang="en-US" dirty="0"/>
              <a:t>경제연구원 재구성</a:t>
            </a:r>
          </a:p>
          <a:p>
            <a:r>
              <a:rPr lang="en-US" altLang="ko-KR" dirty="0"/>
              <a:t>Note: </a:t>
            </a:r>
            <a:r>
              <a:rPr lang="ko-KR" altLang="en-US" dirty="0"/>
              <a:t>*본 보고서에서는 중국 본토</a:t>
            </a:r>
            <a:r>
              <a:rPr lang="en-US" altLang="ko-KR" dirty="0"/>
              <a:t>(</a:t>
            </a:r>
            <a:r>
              <a:rPr lang="ko-KR" altLang="en-US" dirty="0"/>
              <a:t>신흥시장</a:t>
            </a:r>
            <a:r>
              <a:rPr lang="en-US" altLang="ko-KR" dirty="0"/>
              <a:t>)</a:t>
            </a:r>
            <a:r>
              <a:rPr lang="ko-KR" altLang="en-US" dirty="0"/>
              <a:t>와 홍콩</a:t>
            </a:r>
            <a:r>
              <a:rPr lang="en-US" altLang="ko-KR" dirty="0"/>
              <a:t>SAR(</a:t>
            </a:r>
            <a:r>
              <a:rPr lang="ko-KR" altLang="en-US" dirty="0"/>
              <a:t>선진시장</a:t>
            </a:r>
            <a:r>
              <a:rPr lang="en-US" altLang="ko-KR" dirty="0"/>
              <a:t>)</a:t>
            </a:r>
            <a:r>
              <a:rPr lang="ko-KR" altLang="en-US" dirty="0"/>
              <a:t>을 별도의 시장으로 분류</a:t>
            </a:r>
            <a:r>
              <a:rPr lang="en-US" altLang="ko-KR" dirty="0"/>
              <a:t>, </a:t>
            </a:r>
            <a:r>
              <a:rPr lang="ko-KR" altLang="en-US" dirty="0"/>
              <a:t>**한국의 경우</a:t>
            </a:r>
            <a:r>
              <a:rPr lang="en-US" altLang="ko-KR" dirty="0"/>
              <a:t> </a:t>
            </a:r>
            <a:r>
              <a:rPr lang="ko-KR" altLang="en-US" dirty="0"/>
              <a:t>수입보험료 성장률은 </a:t>
            </a:r>
            <a:r>
              <a:rPr lang="ko-KR" altLang="en-US" dirty="0" err="1"/>
              <a:t>보험통계연감</a:t>
            </a:r>
            <a:r>
              <a:rPr lang="ko-KR" altLang="en-US" dirty="0"/>
              <a:t> 기준</a:t>
            </a:r>
          </a:p>
        </p:txBody>
      </p:sp>
      <p:grpSp>
        <p:nvGrpSpPr>
          <p:cNvPr id="13" name="그룹 12">
            <a:extLst>
              <a:ext uri="{FF2B5EF4-FFF2-40B4-BE49-F238E27FC236}">
                <a16:creationId xmlns:a16="http://schemas.microsoft.com/office/drawing/2014/main" id="{5F7ADB5F-F0D3-7162-9F13-05FA5AD62F1A}"/>
              </a:ext>
            </a:extLst>
          </p:cNvPr>
          <p:cNvGrpSpPr/>
          <p:nvPr/>
        </p:nvGrpSpPr>
        <p:grpSpPr>
          <a:xfrm>
            <a:off x="7490425" y="1591804"/>
            <a:ext cx="1471642" cy="236978"/>
            <a:chOff x="669001" y="1591804"/>
            <a:chExt cx="1471642" cy="236978"/>
          </a:xfrm>
        </p:grpSpPr>
        <p:sp>
          <p:nvSpPr>
            <p:cNvPr id="320" name="TextBox 319">
              <a:extLst>
                <a:ext uri="{FF2B5EF4-FFF2-40B4-BE49-F238E27FC236}">
                  <a16:creationId xmlns:a16="http://schemas.microsoft.com/office/drawing/2014/main" id="{902262D2-C89A-34CF-82F2-7095EF8FD4BF}"/>
                </a:ext>
              </a:extLst>
            </p:cNvPr>
            <p:cNvSpPr txBox="1"/>
            <p:nvPr/>
          </p:nvSpPr>
          <p:spPr>
            <a:xfrm>
              <a:off x="850119" y="1591804"/>
              <a:ext cx="658217" cy="236978"/>
            </a:xfrm>
            <a:prstGeom prst="rect">
              <a:avLst/>
            </a:prstGeom>
            <a:noFill/>
            <a:ln>
              <a:noFill/>
            </a:ln>
          </p:spPr>
          <p:txBody>
            <a:bodyPr wrap="square" lIns="0" rIns="0">
              <a:spAutoFit/>
            </a:bodyPr>
            <a:lstStyle>
              <a:defPPr>
                <a:defRPr lang="en-US"/>
              </a:defPPr>
              <a:lvl1pPr algn="ctr">
                <a:defRPr kumimoji="0" sz="800" b="1" i="0" u="none" strike="noStrike" cap="none" spc="0" normalizeH="0" baseline="0">
                  <a:ln>
                    <a:solidFill>
                      <a:prstClr val="white">
                        <a:lumMod val="75000"/>
                        <a:alpha val="0"/>
                      </a:prstClr>
                    </a:solidFill>
                  </a:ln>
                  <a:solidFill>
                    <a:srgbClr val="00338D"/>
                  </a:solidFill>
                  <a:effectLst/>
                  <a:uLnTx/>
                  <a:uFillTx/>
                  <a:latin typeface="+mn-ea"/>
                  <a:cs typeface="Univers for KPMG"/>
                </a:defRPr>
              </a:lvl1pPr>
            </a:lstStyle>
            <a:p>
              <a:pPr algn="l"/>
              <a:r>
                <a:rPr lang="ko-KR" altLang="en-US" sz="900" dirty="0">
                  <a:solidFill>
                    <a:srgbClr val="00B8F5"/>
                  </a:solidFill>
                </a:rPr>
                <a:t>생명</a:t>
              </a:r>
              <a:endParaRPr lang="en-US" altLang="ko-KR" sz="900" dirty="0">
                <a:solidFill>
                  <a:srgbClr val="00B8F5"/>
                </a:solidFill>
              </a:endParaRPr>
            </a:p>
          </p:txBody>
        </p:sp>
        <p:sp>
          <p:nvSpPr>
            <p:cNvPr id="322" name="object 9">
              <a:extLst>
                <a:ext uri="{FF2B5EF4-FFF2-40B4-BE49-F238E27FC236}">
                  <a16:creationId xmlns:a16="http://schemas.microsoft.com/office/drawing/2014/main" id="{24128250-0C48-9719-5B3A-693EFDBEB1AE}"/>
                </a:ext>
              </a:extLst>
            </p:cNvPr>
            <p:cNvSpPr/>
            <p:nvPr/>
          </p:nvSpPr>
          <p:spPr>
            <a:xfrm>
              <a:off x="669001" y="1651307"/>
              <a:ext cx="106680" cy="108000"/>
            </a:xfrm>
            <a:custGeom>
              <a:avLst/>
              <a:gdLst/>
              <a:ahLst/>
              <a:cxnLst/>
              <a:rect l="l" t="t" r="r" b="b"/>
              <a:pathLst>
                <a:path w="106679" h="106680">
                  <a:moveTo>
                    <a:pt x="106679" y="0"/>
                  </a:moveTo>
                  <a:lnTo>
                    <a:pt x="0" y="0"/>
                  </a:lnTo>
                  <a:lnTo>
                    <a:pt x="0" y="106679"/>
                  </a:lnTo>
                  <a:lnTo>
                    <a:pt x="106679" y="106679"/>
                  </a:lnTo>
                  <a:lnTo>
                    <a:pt x="106679" y="0"/>
                  </a:lnTo>
                  <a:close/>
                </a:path>
              </a:pathLst>
            </a:custGeom>
            <a:solidFill>
              <a:srgbClr val="00B8F5"/>
            </a:solidFill>
            <a:ln>
              <a:noFill/>
            </a:ln>
          </p:spPr>
          <p:txBody>
            <a:bodyPr wrap="square" lIns="0" tIns="0" rIns="0" bIns="0" rtlCol="0"/>
            <a:lstStyle/>
            <a:p>
              <a:endParaRPr/>
            </a:p>
          </p:txBody>
        </p:sp>
        <p:sp>
          <p:nvSpPr>
            <p:cNvPr id="61" name="TextBox 60">
              <a:extLst>
                <a:ext uri="{FF2B5EF4-FFF2-40B4-BE49-F238E27FC236}">
                  <a16:creationId xmlns:a16="http://schemas.microsoft.com/office/drawing/2014/main" id="{717A06F1-ECC2-2953-FD58-FF9F77E3787A}"/>
                </a:ext>
              </a:extLst>
            </p:cNvPr>
            <p:cNvSpPr txBox="1"/>
            <p:nvPr/>
          </p:nvSpPr>
          <p:spPr>
            <a:xfrm>
              <a:off x="1482426" y="1591804"/>
              <a:ext cx="658217" cy="236978"/>
            </a:xfrm>
            <a:prstGeom prst="rect">
              <a:avLst/>
            </a:prstGeom>
            <a:noFill/>
            <a:ln>
              <a:noFill/>
            </a:ln>
          </p:spPr>
          <p:txBody>
            <a:bodyPr wrap="square" lIns="0" rIns="0">
              <a:spAutoFit/>
            </a:bodyPr>
            <a:lstStyle>
              <a:defPPr>
                <a:defRPr lang="en-US"/>
              </a:defPPr>
              <a:lvl1pPr algn="ctr">
                <a:defRPr kumimoji="0" sz="800" b="1" i="0" u="none" strike="noStrike" cap="none" spc="0" normalizeH="0" baseline="0">
                  <a:ln>
                    <a:solidFill>
                      <a:prstClr val="white">
                        <a:lumMod val="75000"/>
                        <a:alpha val="0"/>
                      </a:prstClr>
                    </a:solidFill>
                  </a:ln>
                  <a:solidFill>
                    <a:srgbClr val="1E48E1"/>
                  </a:solidFill>
                  <a:effectLst/>
                  <a:uLnTx/>
                  <a:uFillTx/>
                  <a:latin typeface="+mn-ea"/>
                  <a:cs typeface="Univers for KPMG"/>
                </a:defRPr>
              </a:lvl1pPr>
            </a:lstStyle>
            <a:p>
              <a:pPr algn="l"/>
              <a:r>
                <a:rPr lang="ko-KR" altLang="en-US" sz="900" dirty="0">
                  <a:solidFill>
                    <a:schemeClr val="tx2"/>
                  </a:solidFill>
                </a:rPr>
                <a:t>손해</a:t>
              </a:r>
              <a:endParaRPr lang="en-US" altLang="ko-KR" sz="900" dirty="0">
                <a:solidFill>
                  <a:schemeClr val="tx2"/>
                </a:solidFill>
              </a:endParaRPr>
            </a:p>
          </p:txBody>
        </p:sp>
        <p:sp>
          <p:nvSpPr>
            <p:cNvPr id="63" name="object 10">
              <a:extLst>
                <a:ext uri="{FF2B5EF4-FFF2-40B4-BE49-F238E27FC236}">
                  <a16:creationId xmlns:a16="http://schemas.microsoft.com/office/drawing/2014/main" id="{BB29D739-806C-4B1A-E02E-DE5C633F0BD3}"/>
                </a:ext>
              </a:extLst>
            </p:cNvPr>
            <p:cNvSpPr/>
            <p:nvPr/>
          </p:nvSpPr>
          <p:spPr>
            <a:xfrm>
              <a:off x="1276658" y="1651307"/>
              <a:ext cx="106680" cy="108000"/>
            </a:xfrm>
            <a:custGeom>
              <a:avLst/>
              <a:gdLst/>
              <a:ahLst/>
              <a:cxnLst/>
              <a:rect l="l" t="t" r="r" b="b"/>
              <a:pathLst>
                <a:path w="106679" h="106680">
                  <a:moveTo>
                    <a:pt x="106679" y="0"/>
                  </a:moveTo>
                  <a:lnTo>
                    <a:pt x="0" y="0"/>
                  </a:lnTo>
                  <a:lnTo>
                    <a:pt x="0" y="106679"/>
                  </a:lnTo>
                  <a:lnTo>
                    <a:pt x="106679" y="106679"/>
                  </a:lnTo>
                  <a:lnTo>
                    <a:pt x="106679" y="0"/>
                  </a:lnTo>
                  <a:close/>
                </a:path>
              </a:pathLst>
            </a:custGeom>
            <a:solidFill>
              <a:srgbClr val="00338D"/>
            </a:solidFill>
            <a:ln>
              <a:noFill/>
            </a:ln>
          </p:spPr>
          <p:txBody>
            <a:bodyPr wrap="square" lIns="0" tIns="0" rIns="0" bIns="0" rtlCol="0"/>
            <a:lstStyle/>
            <a:p>
              <a:endParaRPr/>
            </a:p>
          </p:txBody>
        </p:sp>
      </p:grpSp>
      <p:sp>
        <p:nvSpPr>
          <p:cNvPr id="57" name="TextBox 56">
            <a:extLst>
              <a:ext uri="{FF2B5EF4-FFF2-40B4-BE49-F238E27FC236}">
                <a16:creationId xmlns:a16="http://schemas.microsoft.com/office/drawing/2014/main" id="{4A11F2C6-283B-E4AB-DEFD-5AE61DC2E191}"/>
              </a:ext>
            </a:extLst>
          </p:cNvPr>
          <p:cNvSpPr txBox="1"/>
          <p:nvPr/>
        </p:nvSpPr>
        <p:spPr>
          <a:xfrm>
            <a:off x="1822216" y="4367163"/>
            <a:ext cx="1439999" cy="230832"/>
          </a:xfrm>
          <a:prstGeom prst="rect">
            <a:avLst/>
          </a:prstGeom>
          <a:noFill/>
        </p:spPr>
        <p:txBody>
          <a:bodyPr wrap="square" lIns="0" rIns="0">
            <a:spAutoFit/>
          </a:bodyPr>
          <a:lstStyle>
            <a:defPPr>
              <a:defRPr lang="en-US"/>
            </a:defPPr>
            <a:lvl1pPr algn="ctr">
              <a:defRPr kumimoji="0" sz="800" b="1" i="0" u="none" strike="noStrike" cap="none" spc="0" normalizeH="0" baseline="0">
                <a:ln>
                  <a:solidFill>
                    <a:prstClr val="white">
                      <a:lumMod val="75000"/>
                      <a:alpha val="0"/>
                    </a:prstClr>
                  </a:solidFill>
                </a:ln>
                <a:solidFill>
                  <a:srgbClr val="00338D"/>
                </a:solidFill>
                <a:effectLst/>
                <a:uLnTx/>
                <a:uFillTx/>
                <a:latin typeface="+mn-ea"/>
                <a:cs typeface="Univers for KPMG"/>
              </a:defRPr>
            </a:lvl1pPr>
          </a:lstStyle>
          <a:p>
            <a:r>
              <a:rPr lang="ko-KR" altLang="en-US" sz="900" dirty="0">
                <a:solidFill>
                  <a:schemeClr val="tx1"/>
                </a:solidFill>
              </a:rPr>
              <a:t>선진 아시아 태평양 국가</a:t>
            </a:r>
            <a:endParaRPr lang="en-US" altLang="ko-KR" sz="900" dirty="0">
              <a:solidFill>
                <a:schemeClr val="tx1"/>
              </a:solidFill>
            </a:endParaRPr>
          </a:p>
        </p:txBody>
      </p:sp>
      <p:sp>
        <p:nvSpPr>
          <p:cNvPr id="257" name="TextBox 256">
            <a:extLst>
              <a:ext uri="{FF2B5EF4-FFF2-40B4-BE49-F238E27FC236}">
                <a16:creationId xmlns:a16="http://schemas.microsoft.com/office/drawing/2014/main" id="{AD9B0E9D-42D1-B745-14B5-F7826C6C76BE}"/>
              </a:ext>
            </a:extLst>
          </p:cNvPr>
          <p:cNvSpPr txBox="1"/>
          <p:nvPr/>
        </p:nvSpPr>
        <p:spPr>
          <a:xfrm>
            <a:off x="6275418" y="4367163"/>
            <a:ext cx="1439999" cy="230832"/>
          </a:xfrm>
          <a:prstGeom prst="rect">
            <a:avLst/>
          </a:prstGeom>
          <a:noFill/>
        </p:spPr>
        <p:txBody>
          <a:bodyPr wrap="square" lIns="0" rIns="0">
            <a:spAutoFit/>
          </a:bodyPr>
          <a:lstStyle>
            <a:defPPr>
              <a:defRPr lang="en-US"/>
            </a:defPPr>
            <a:lvl1pPr algn="ctr">
              <a:defRPr kumimoji="0" sz="800" b="1" i="0" u="none" strike="noStrike" cap="none" spc="0" normalizeH="0" baseline="0">
                <a:ln>
                  <a:solidFill>
                    <a:prstClr val="white">
                      <a:lumMod val="75000"/>
                      <a:alpha val="0"/>
                    </a:prstClr>
                  </a:solidFill>
                </a:ln>
                <a:solidFill>
                  <a:srgbClr val="1E48E1"/>
                </a:solidFill>
                <a:effectLst/>
                <a:uLnTx/>
                <a:uFillTx/>
                <a:latin typeface="+mn-ea"/>
                <a:cs typeface="Univers for KPMG"/>
              </a:defRPr>
            </a:lvl1pPr>
          </a:lstStyle>
          <a:p>
            <a:r>
              <a:rPr lang="ko-KR" altLang="en-US" sz="900" dirty="0">
                <a:solidFill>
                  <a:schemeClr val="accent5"/>
                </a:solidFill>
              </a:rPr>
              <a:t>신흥 아시아 태평양 국가</a:t>
            </a:r>
            <a:endParaRPr lang="en-US" altLang="ko-KR" sz="900" dirty="0">
              <a:solidFill>
                <a:schemeClr val="accent5"/>
              </a:solidFill>
            </a:endParaRPr>
          </a:p>
        </p:txBody>
      </p:sp>
      <p:sp>
        <p:nvSpPr>
          <p:cNvPr id="10" name="TextBox 9">
            <a:extLst>
              <a:ext uri="{FF2B5EF4-FFF2-40B4-BE49-F238E27FC236}">
                <a16:creationId xmlns:a16="http://schemas.microsoft.com/office/drawing/2014/main" id="{F859A9DC-F7F9-2619-CFF3-4F71B5162B5A}"/>
              </a:ext>
            </a:extLst>
          </p:cNvPr>
          <p:cNvSpPr txBox="1"/>
          <p:nvPr/>
        </p:nvSpPr>
        <p:spPr>
          <a:xfrm>
            <a:off x="2545296" y="4619056"/>
            <a:ext cx="684000" cy="252777"/>
          </a:xfrm>
          <a:prstGeom prst="rect">
            <a:avLst/>
          </a:prstGeom>
          <a:noFill/>
          <a:ln>
            <a:solidFill>
              <a:schemeClr val="bg1"/>
            </a:solidFill>
          </a:ln>
        </p:spPr>
        <p:txBody>
          <a:bodyPr wrap="square" lIns="0" rIns="0">
            <a:spAutoFit/>
          </a:bodyPr>
          <a:lstStyle>
            <a:defPPr>
              <a:defRPr lang="en-US"/>
            </a:defPPr>
            <a:lvl1pPr algn="ctr">
              <a:defRPr kumimoji="0" sz="1000" b="0" i="0" u="none" strike="noStrike" cap="none" spc="0" normalizeH="0" baseline="0">
                <a:ln>
                  <a:solidFill>
                    <a:prstClr val="white">
                      <a:lumMod val="75000"/>
                      <a:alpha val="0"/>
                    </a:prstClr>
                  </a:solidFill>
                </a:ln>
                <a:solidFill>
                  <a:srgbClr val="00338D"/>
                </a:solidFill>
                <a:effectLst/>
                <a:uLnTx/>
                <a:uFillTx/>
                <a:latin typeface="+mn-ea"/>
                <a:cs typeface="Univers for KPMG"/>
              </a:defRPr>
            </a:lvl1pPr>
          </a:lstStyle>
          <a:p>
            <a:r>
              <a:rPr lang="ko-KR" altLang="en-US" dirty="0">
                <a:solidFill>
                  <a:schemeClr val="tx1">
                    <a:lumMod val="75000"/>
                    <a:lumOff val="25000"/>
                  </a:schemeClr>
                </a:solidFill>
                <a:latin typeface="+mj-ea"/>
                <a:ea typeface="+mj-ea"/>
              </a:rPr>
              <a:t>대만</a:t>
            </a:r>
          </a:p>
        </p:txBody>
      </p:sp>
      <p:sp>
        <p:nvSpPr>
          <p:cNvPr id="11" name="TextBox 10">
            <a:extLst>
              <a:ext uri="{FF2B5EF4-FFF2-40B4-BE49-F238E27FC236}">
                <a16:creationId xmlns:a16="http://schemas.microsoft.com/office/drawing/2014/main" id="{23B8C45A-CE10-580D-4737-079209108762}"/>
              </a:ext>
            </a:extLst>
          </p:cNvPr>
          <p:cNvSpPr txBox="1"/>
          <p:nvPr/>
        </p:nvSpPr>
        <p:spPr>
          <a:xfrm>
            <a:off x="8009584" y="4619056"/>
            <a:ext cx="684000" cy="252777"/>
          </a:xfrm>
          <a:prstGeom prst="rect">
            <a:avLst/>
          </a:prstGeom>
          <a:noFill/>
          <a:ln>
            <a:solidFill>
              <a:schemeClr val="bg1"/>
            </a:solidFill>
          </a:ln>
        </p:spPr>
        <p:txBody>
          <a:bodyPr wrap="square" lIns="0" rIns="0">
            <a:spAutoFit/>
          </a:bodyPr>
          <a:lstStyle/>
          <a:p>
            <a:pPr algn="ctr"/>
            <a:r>
              <a:rPr kumimoji="0" lang="ko-KR" altLang="en-US" sz="1000" i="0" u="none" strike="noStrike" kern="1200" cap="none" spc="0" normalizeH="0" baseline="0" noProof="0" dirty="0">
                <a:ln>
                  <a:solidFill>
                    <a:prstClr val="white">
                      <a:lumMod val="75000"/>
                      <a:alpha val="0"/>
                    </a:prstClr>
                  </a:solidFill>
                </a:ln>
                <a:solidFill>
                  <a:schemeClr val="bg1"/>
                </a:solidFill>
                <a:effectLst/>
                <a:uLnTx/>
                <a:uFillTx/>
                <a:latin typeface="+mj-ea"/>
                <a:ea typeface="+mj-ea"/>
                <a:cs typeface="Univers for KPMG"/>
              </a:rPr>
              <a:t>인도</a:t>
            </a:r>
            <a:endParaRPr lang="ko-KR" altLang="en-US" sz="1000" dirty="0">
              <a:solidFill>
                <a:schemeClr val="bg1"/>
              </a:solidFill>
              <a:latin typeface="+mj-ea"/>
              <a:ea typeface="+mj-ea"/>
            </a:endParaRPr>
          </a:p>
        </p:txBody>
      </p:sp>
      <p:sp>
        <p:nvSpPr>
          <p:cNvPr id="16" name="TextBox 15">
            <a:extLst>
              <a:ext uri="{FF2B5EF4-FFF2-40B4-BE49-F238E27FC236}">
                <a16:creationId xmlns:a16="http://schemas.microsoft.com/office/drawing/2014/main" id="{78036DF0-DF03-27FE-EB00-CE75A1730A44}"/>
              </a:ext>
            </a:extLst>
          </p:cNvPr>
          <p:cNvSpPr txBox="1"/>
          <p:nvPr/>
        </p:nvSpPr>
        <p:spPr>
          <a:xfrm>
            <a:off x="1179224" y="4619056"/>
            <a:ext cx="684000" cy="252777"/>
          </a:xfrm>
          <a:prstGeom prst="rect">
            <a:avLst/>
          </a:prstGeom>
          <a:noFill/>
          <a:ln>
            <a:solidFill>
              <a:schemeClr val="bg1"/>
            </a:solidFill>
          </a:ln>
        </p:spPr>
        <p:txBody>
          <a:bodyPr wrap="square" lIns="0" rIns="0">
            <a:spAutoFit/>
          </a:bodyPr>
          <a:lstStyle/>
          <a:p>
            <a:pPr algn="ctr"/>
            <a:r>
              <a:rPr lang="ko-KR" altLang="en-US" sz="1000" dirty="0">
                <a:ln>
                  <a:solidFill>
                    <a:prstClr val="white">
                      <a:lumMod val="75000"/>
                      <a:alpha val="0"/>
                    </a:prstClr>
                  </a:solidFill>
                </a:ln>
                <a:solidFill>
                  <a:schemeClr val="tx1">
                    <a:lumMod val="75000"/>
                    <a:lumOff val="25000"/>
                  </a:schemeClr>
                </a:solidFill>
                <a:latin typeface="+mj-ea"/>
                <a:ea typeface="+mj-ea"/>
              </a:rPr>
              <a:t>싱가포르</a:t>
            </a:r>
            <a:endParaRPr lang="ko-KR" altLang="en-US" sz="1000" dirty="0">
              <a:solidFill>
                <a:schemeClr val="tx1">
                  <a:lumMod val="75000"/>
                  <a:lumOff val="25000"/>
                </a:schemeClr>
              </a:solidFill>
              <a:latin typeface="+mj-ea"/>
              <a:ea typeface="+mj-ea"/>
            </a:endParaRPr>
          </a:p>
        </p:txBody>
      </p:sp>
      <p:graphicFrame>
        <p:nvGraphicFramePr>
          <p:cNvPr id="17" name="차트 16">
            <a:extLst>
              <a:ext uri="{FF2B5EF4-FFF2-40B4-BE49-F238E27FC236}">
                <a16:creationId xmlns:a16="http://schemas.microsoft.com/office/drawing/2014/main" id="{4AADDCBE-821D-0E6E-DF91-8B3C8DD785E3}"/>
              </a:ext>
            </a:extLst>
          </p:cNvPr>
          <p:cNvGraphicFramePr/>
          <p:nvPr>
            <p:extLst>
              <p:ext uri="{D42A27DB-BD31-4B8C-83A1-F6EECF244321}">
                <p14:modId xmlns:p14="http://schemas.microsoft.com/office/powerpoint/2010/main" val="3037032385"/>
              </p:ext>
            </p:extLst>
          </p:nvPr>
        </p:nvGraphicFramePr>
        <p:xfrm>
          <a:off x="496188" y="1462947"/>
          <a:ext cx="8892000" cy="3132000"/>
        </p:xfrm>
        <a:graphic>
          <a:graphicData uri="http://schemas.openxmlformats.org/drawingml/2006/chart">
            <c:chart xmlns:c="http://schemas.openxmlformats.org/drawingml/2006/chart" xmlns:r="http://schemas.openxmlformats.org/officeDocument/2006/relationships" r:id="rId2"/>
          </a:graphicData>
        </a:graphic>
      </p:graphicFrame>
      <p:sp>
        <p:nvSpPr>
          <p:cNvPr id="20" name="object 38">
            <a:extLst>
              <a:ext uri="{FF2B5EF4-FFF2-40B4-BE49-F238E27FC236}">
                <a16:creationId xmlns:a16="http://schemas.microsoft.com/office/drawing/2014/main" id="{530D9EC9-E332-46DF-22CD-E2FA06E6211D}"/>
              </a:ext>
            </a:extLst>
          </p:cNvPr>
          <p:cNvSpPr txBox="1"/>
          <p:nvPr/>
        </p:nvSpPr>
        <p:spPr>
          <a:xfrm>
            <a:off x="8486103" y="1604642"/>
            <a:ext cx="936000" cy="123239"/>
          </a:xfrm>
          <a:prstGeom prst="rect">
            <a:avLst/>
          </a:prstGeom>
        </p:spPr>
        <p:txBody>
          <a:bodyPr vert="horz" wrap="square" lIns="0" tIns="12065" rIns="0" bIns="0" rtlCol="0">
            <a:spAutoFit/>
          </a:bodyPr>
          <a:lstStyle>
            <a:defPPr>
              <a:defRPr lang="en-US"/>
            </a:defPPr>
            <a:lvl1pPr marL="12700" marR="5080" lvl="0" indent="0" algn="r" defTabSz="914400" fontAlgn="auto">
              <a:lnSpc>
                <a:spcPct val="90000"/>
              </a:lnSpc>
              <a:spcBef>
                <a:spcPts val="95"/>
              </a:spcBef>
              <a:spcAft>
                <a:spcPts val="0"/>
              </a:spcAft>
              <a:buClrTx/>
              <a:buSzTx/>
              <a:buFontTx/>
              <a:buNone/>
              <a:tabLst/>
              <a:defRPr kumimoji="0" sz="1050" b="0" i="0" u="none" strike="noStrike" cap="none" spc="0" normalizeH="0" baseline="0">
                <a:ln>
                  <a:noFill/>
                </a:ln>
                <a:gradFill>
                  <a:gsLst>
                    <a:gs pos="0">
                      <a:schemeClr val="bg1">
                        <a:lumMod val="65000"/>
                      </a:schemeClr>
                    </a:gs>
                    <a:gs pos="100000">
                      <a:schemeClr val="bg1">
                        <a:lumMod val="65000"/>
                      </a:schemeClr>
                    </a:gs>
                  </a:gsLst>
                  <a:lin ang="5400000" scaled="1"/>
                </a:gradFill>
                <a:effectLst/>
                <a:uLnTx/>
                <a:uFillTx/>
                <a:latin typeface="KoPub돋움체 Bold" panose="00000800000000000000" pitchFamily="2" charset="-127"/>
                <a:ea typeface="KoPub돋움체 Bold" panose="00000800000000000000" pitchFamily="2" charset="-127"/>
                <a:cs typeface="Calibri"/>
              </a:defRPr>
            </a:lvl1pPr>
          </a:lstStyle>
          <a:p>
            <a:r>
              <a:rPr lang="en-US" altLang="ko-KR" sz="800" spc="-50" dirty="0">
                <a:ln>
                  <a:solidFill>
                    <a:srgbClr val="FD349C">
                      <a:alpha val="0"/>
                    </a:srgbClr>
                  </a:solidFill>
                </a:ln>
                <a:solidFill>
                  <a:schemeClr val="tx1">
                    <a:lumMod val="50000"/>
                    <a:lumOff val="50000"/>
                  </a:schemeClr>
                </a:solidFill>
                <a:latin typeface="KoPub돋움체 Medium" panose="02020603020101020101" pitchFamily="18" charset="-127"/>
                <a:ea typeface="KoPub돋움체 Medium" panose="02020603020101020101" pitchFamily="18" charset="-127"/>
                <a:cs typeface="+mn-cs"/>
              </a:rPr>
              <a:t>(%)</a:t>
            </a:r>
          </a:p>
        </p:txBody>
      </p:sp>
    </p:spTree>
    <p:extLst>
      <p:ext uri="{BB962C8B-B14F-4D97-AF65-F5344CB8AC3E}">
        <p14:creationId xmlns:p14="http://schemas.microsoft.com/office/powerpoint/2010/main" val="192582254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그룹 4">
            <a:extLst>
              <a:ext uri="{FF2B5EF4-FFF2-40B4-BE49-F238E27FC236}">
                <a16:creationId xmlns:a16="http://schemas.microsoft.com/office/drawing/2014/main" id="{A86CB104-F464-3656-A395-5AB6DFB291FF}"/>
              </a:ext>
            </a:extLst>
          </p:cNvPr>
          <p:cNvGrpSpPr/>
          <p:nvPr/>
        </p:nvGrpSpPr>
        <p:grpSpPr>
          <a:xfrm>
            <a:off x="7673508" y="136198"/>
            <a:ext cx="1948269" cy="1442164"/>
            <a:chOff x="7673508" y="136198"/>
            <a:chExt cx="1948269" cy="1442164"/>
          </a:xfrm>
        </p:grpSpPr>
        <p:pic>
          <p:nvPicPr>
            <p:cNvPr id="7" name="그림 6">
              <a:extLst>
                <a:ext uri="{FF2B5EF4-FFF2-40B4-BE49-F238E27FC236}">
                  <a16:creationId xmlns:a16="http://schemas.microsoft.com/office/drawing/2014/main" id="{50CD101B-052B-4B48-8C42-51D7B6787F55}"/>
                </a:ext>
              </a:extLst>
            </p:cNvPr>
            <p:cNvPicPr>
              <a:picLocks noChangeAspect="1"/>
            </p:cNvPicPr>
            <p:nvPr/>
          </p:nvPicPr>
          <p:blipFill>
            <a:blip r:embed="rId3"/>
            <a:srcRect/>
            <a:stretch/>
          </p:blipFill>
          <p:spPr>
            <a:xfrm>
              <a:off x="7673508" y="588408"/>
              <a:ext cx="414358" cy="414358"/>
            </a:xfrm>
            <a:prstGeom prst="rect">
              <a:avLst/>
            </a:prstGeom>
          </p:spPr>
        </p:pic>
        <p:sp>
          <p:nvSpPr>
            <p:cNvPr id="8" name="제목 3">
              <a:extLst>
                <a:ext uri="{FF2B5EF4-FFF2-40B4-BE49-F238E27FC236}">
                  <a16:creationId xmlns:a16="http://schemas.microsoft.com/office/drawing/2014/main" id="{E5D2D927-2F29-EFCB-D5CA-E1C5C450BA82}"/>
                </a:ext>
              </a:extLst>
            </p:cNvPr>
            <p:cNvSpPr txBox="1">
              <a:spLocks/>
            </p:cNvSpPr>
            <p:nvPr/>
          </p:nvSpPr>
          <p:spPr>
            <a:xfrm>
              <a:off x="8143995" y="606616"/>
              <a:ext cx="1477782" cy="334294"/>
            </a:xfrm>
            <a:prstGeom prst="rect">
              <a:avLst/>
            </a:prstGeom>
          </p:spPr>
          <p:txBody>
            <a:bodyPr wrap="none" lIns="0" tIns="0" rIns="0" bIns="0" anchor="b" anchorCtr="0">
              <a:noAutofit/>
            </a:bodyPr>
            <a:lstStyle>
              <a:defPPr>
                <a:defRPr lang="en-US"/>
              </a:defPPr>
              <a:lvl1pPr marR="0" lvl="0" indent="539750" fontAlgn="auto">
                <a:lnSpc>
                  <a:spcPct val="100000"/>
                </a:lnSpc>
                <a:spcBef>
                  <a:spcPts val="0"/>
                </a:spcBef>
                <a:spcAft>
                  <a:spcPts val="0"/>
                </a:spcAft>
                <a:buClrTx/>
                <a:buSzTx/>
                <a:buFontTx/>
                <a:buNone/>
                <a:tabLst/>
                <a:defRPr sz="2400" b="0" i="0">
                  <a:ln>
                    <a:solidFill>
                      <a:prstClr val="white">
                        <a:lumMod val="75000"/>
                        <a:alpha val="0"/>
                      </a:prstClr>
                    </a:solidFill>
                  </a:ln>
                  <a:solidFill>
                    <a:schemeClr val="bg1"/>
                  </a:solidFill>
                  <a:latin typeface="KoPub돋움체 Bold" panose="00000800000000000000" pitchFamily="2" charset="-127"/>
                  <a:ea typeface="KoPub돋움체 Bold" panose="00000800000000000000" pitchFamily="2" charset="-127"/>
                  <a:cs typeface="KoPub돋움체 Medium" panose="02020603020101020101" pitchFamily="18" charset="-127"/>
                </a:defRPr>
              </a:lvl1pPr>
            </a:lstStyle>
            <a:p>
              <a:pPr marR="0" lvl="0" indent="0" defTabSz="914400" rtl="0" eaLnBrk="1" fontAlgn="auto" latinLnBrk="0" hangingPunct="1">
                <a:lnSpc>
                  <a:spcPct val="100000"/>
                </a:lnSpc>
                <a:spcBef>
                  <a:spcPts val="0"/>
                </a:spcBef>
                <a:spcAft>
                  <a:spcPts val="0"/>
                </a:spcAft>
                <a:buClrTx/>
                <a:buSzTx/>
                <a:buFontTx/>
                <a:buNone/>
                <a:tabLst/>
                <a:defRPr/>
              </a:pPr>
              <a:r>
                <a:rPr lang="ko-KR" altLang="en-US" sz="2000" dirty="0">
                  <a:ln>
                    <a:solidFill>
                      <a:prstClr val="white">
                        <a:lumMod val="75000"/>
                        <a:alpha val="0"/>
                      </a:prstClr>
                    </a:solidFill>
                  </a:ln>
                  <a:solidFill>
                    <a:schemeClr val="tx1">
                      <a:lumMod val="75000"/>
                      <a:lumOff val="25000"/>
                    </a:schemeClr>
                  </a:solidFill>
                </a:rPr>
                <a:t>태국</a:t>
              </a:r>
              <a:endParaRPr lang="en-US" altLang="ko-KR" sz="2000" dirty="0">
                <a:ln>
                  <a:solidFill>
                    <a:prstClr val="white">
                      <a:lumMod val="75000"/>
                      <a:alpha val="0"/>
                    </a:prstClr>
                  </a:solidFill>
                </a:ln>
                <a:solidFill>
                  <a:schemeClr val="tx1">
                    <a:lumMod val="75000"/>
                    <a:lumOff val="25000"/>
                  </a:schemeClr>
                </a:solidFill>
              </a:endParaRPr>
            </a:p>
          </p:txBody>
        </p:sp>
        <p:pic>
          <p:nvPicPr>
            <p:cNvPr id="10" name="그림 9" descr="텍스트, 흑백, 지도, 실루엣이(가) 표시된 사진&#10;&#10;자동 생성된 설명">
              <a:extLst>
                <a:ext uri="{FF2B5EF4-FFF2-40B4-BE49-F238E27FC236}">
                  <a16:creationId xmlns:a16="http://schemas.microsoft.com/office/drawing/2014/main" id="{467CEC3E-39BB-FE2F-9843-F449ADE0027E}"/>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contrast="-40000"/>
                      </a14:imgEffect>
                    </a14:imgLayer>
                  </a14:imgProps>
                </a:ext>
              </a:extLst>
            </a:blip>
            <a:stretch>
              <a:fillRect/>
            </a:stretch>
          </p:blipFill>
          <p:spPr>
            <a:xfrm>
              <a:off x="8589684" y="136198"/>
              <a:ext cx="827366" cy="1442164"/>
            </a:xfrm>
            <a:prstGeom prst="rect">
              <a:avLst/>
            </a:prstGeom>
          </p:spPr>
        </p:pic>
      </p:grpSp>
      <p:sp>
        <p:nvSpPr>
          <p:cNvPr id="2" name="텍스트 개체 틀 1">
            <a:extLst>
              <a:ext uri="{FF2B5EF4-FFF2-40B4-BE49-F238E27FC236}">
                <a16:creationId xmlns:a16="http://schemas.microsoft.com/office/drawing/2014/main" id="{11D01EDC-383F-7EC9-5195-CCBAAD0A81F2}"/>
              </a:ext>
            </a:extLst>
          </p:cNvPr>
          <p:cNvSpPr>
            <a:spLocks noGrp="1"/>
          </p:cNvSpPr>
          <p:nvPr>
            <p:ph type="body" sz="quarter" idx="10"/>
          </p:nvPr>
        </p:nvSpPr>
        <p:spPr/>
        <p:txBody>
          <a:bodyPr/>
          <a:lstStyle/>
          <a:p>
            <a:r>
              <a:rPr lang="en-US" altLang="ko-KR" dirty="0"/>
              <a:t>II. </a:t>
            </a:r>
            <a:r>
              <a:rPr lang="ko-KR" altLang="en-US" dirty="0"/>
              <a:t>신흥 아시아 태평양 국가별 보험시장 및 규제 현황 </a:t>
            </a:r>
          </a:p>
        </p:txBody>
      </p:sp>
      <p:sp>
        <p:nvSpPr>
          <p:cNvPr id="3" name="텍스트 개체 틀 2">
            <a:extLst>
              <a:ext uri="{FF2B5EF4-FFF2-40B4-BE49-F238E27FC236}">
                <a16:creationId xmlns:a16="http://schemas.microsoft.com/office/drawing/2014/main" id="{F8A23C6E-913D-E903-F49E-D387E0794A26}"/>
              </a:ext>
            </a:extLst>
          </p:cNvPr>
          <p:cNvSpPr>
            <a:spLocks noGrp="1"/>
          </p:cNvSpPr>
          <p:nvPr>
            <p:ph type="body" sz="quarter" idx="11"/>
          </p:nvPr>
        </p:nvSpPr>
        <p:spPr/>
        <p:txBody>
          <a:bodyPr/>
          <a:lstStyle/>
          <a:p>
            <a:r>
              <a:rPr lang="ko-KR" altLang="en-US" dirty="0"/>
              <a:t>태국 보험규제 현황 </a:t>
            </a:r>
            <a:r>
              <a:rPr lang="en-US" altLang="ko-KR" dirty="0"/>
              <a:t>(</a:t>
            </a:r>
            <a:r>
              <a:rPr lang="ko-KR" altLang="en-US" dirty="0"/>
              <a:t>계속</a:t>
            </a:r>
            <a:r>
              <a:rPr lang="en-US" altLang="ko-KR" dirty="0"/>
              <a:t>)</a:t>
            </a:r>
            <a:endParaRPr lang="ko-KR" altLang="en-US" dirty="0"/>
          </a:p>
        </p:txBody>
      </p:sp>
      <p:grpSp>
        <p:nvGrpSpPr>
          <p:cNvPr id="18" name="그룹 17">
            <a:extLst>
              <a:ext uri="{FF2B5EF4-FFF2-40B4-BE49-F238E27FC236}">
                <a16:creationId xmlns:a16="http://schemas.microsoft.com/office/drawing/2014/main" id="{E062D0E2-8E00-7EF5-5314-9FDEEE2ACD25}"/>
              </a:ext>
            </a:extLst>
          </p:cNvPr>
          <p:cNvGrpSpPr/>
          <p:nvPr/>
        </p:nvGrpSpPr>
        <p:grpSpPr>
          <a:xfrm>
            <a:off x="488948" y="1196975"/>
            <a:ext cx="8938800" cy="276837"/>
            <a:chOff x="704850" y="2013298"/>
            <a:chExt cx="4140200" cy="276837"/>
          </a:xfrm>
        </p:grpSpPr>
        <p:sp>
          <p:nvSpPr>
            <p:cNvPr id="19" name="TextBox 18">
              <a:extLst>
                <a:ext uri="{FF2B5EF4-FFF2-40B4-BE49-F238E27FC236}">
                  <a16:creationId xmlns:a16="http://schemas.microsoft.com/office/drawing/2014/main" id="{45A0A8AD-FC76-D438-1B1C-5A468E2CB659}"/>
                </a:ext>
              </a:extLst>
            </p:cNvPr>
            <p:cNvSpPr txBox="1"/>
            <p:nvPr/>
          </p:nvSpPr>
          <p:spPr>
            <a:xfrm>
              <a:off x="704850" y="2046854"/>
              <a:ext cx="989707" cy="200055"/>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1300" b="0" i="0" u="none" strike="noStrike" kern="1200" cap="none" spc="0" normalizeH="0" baseline="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rPr>
                <a:t>지배구조 및 건전성 등 관련 규제</a:t>
              </a:r>
            </a:p>
          </p:txBody>
        </p:sp>
        <p:cxnSp>
          <p:nvCxnSpPr>
            <p:cNvPr id="20" name="직선 연결선 19">
              <a:extLst>
                <a:ext uri="{FF2B5EF4-FFF2-40B4-BE49-F238E27FC236}">
                  <a16:creationId xmlns:a16="http://schemas.microsoft.com/office/drawing/2014/main" id="{AB3E46A3-9F94-E06B-719B-BB48BEF404F9}"/>
                </a:ext>
              </a:extLst>
            </p:cNvPr>
            <p:cNvCxnSpPr/>
            <p:nvPr/>
          </p:nvCxnSpPr>
          <p:spPr>
            <a:xfrm>
              <a:off x="704850" y="2013298"/>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1" name="직선 연결선 20">
              <a:extLst>
                <a:ext uri="{FF2B5EF4-FFF2-40B4-BE49-F238E27FC236}">
                  <a16:creationId xmlns:a16="http://schemas.microsoft.com/office/drawing/2014/main" id="{DB5BEC90-0A5B-461F-C18C-E78E3AFAEA28}"/>
                </a:ext>
              </a:extLst>
            </p:cNvPr>
            <p:cNvCxnSpPr/>
            <p:nvPr/>
          </p:nvCxnSpPr>
          <p:spPr>
            <a:xfrm>
              <a:off x="704850" y="2290135"/>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27" name="Rectangle 54">
            <a:extLst>
              <a:ext uri="{FF2B5EF4-FFF2-40B4-BE49-F238E27FC236}">
                <a16:creationId xmlns:a16="http://schemas.microsoft.com/office/drawing/2014/main" id="{CCE51E4A-8B8A-DDF9-312D-42738552D85E}"/>
              </a:ext>
            </a:extLst>
          </p:cNvPr>
          <p:cNvSpPr>
            <a:spLocks noChangeArrowheads="1"/>
          </p:cNvSpPr>
          <p:nvPr/>
        </p:nvSpPr>
        <p:spPr bwMode="auto">
          <a:xfrm>
            <a:off x="5231592" y="1916295"/>
            <a:ext cx="4104000" cy="1578688"/>
          </a:xfrm>
          <a:prstGeom prst="rect">
            <a:avLst/>
          </a:prstGeom>
          <a:noFill/>
          <a:ln w="3175" algn="ctr">
            <a:noFill/>
            <a:miter lim="800000"/>
            <a:headEnd/>
            <a:tailEnd/>
          </a:ln>
          <a:effectLst/>
        </p:spPr>
        <p:txBody>
          <a:bodyPr wrap="square" lIns="36000" tIns="72000" rIns="36000" bIns="3600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08000" indent="-108000" algn="just" fontAlgn="base">
              <a:lnSpc>
                <a:spcPct val="120000"/>
              </a:lnSpc>
              <a:spcBef>
                <a:spcPts val="600"/>
              </a:spcBef>
              <a:buSzPct val="100000"/>
              <a:buFont typeface="Arial" panose="020B0604020202020204" pitchFamily="34" charset="0"/>
              <a:buChar char="•"/>
              <a:defRPr/>
            </a:pPr>
            <a:r>
              <a:rPr lang="ko-KR" altLang="en-US"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보험사는 핵심</a:t>
            </a:r>
            <a:r>
              <a:rPr lang="en-US" altLang="ko-KR"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 </a:t>
            </a:r>
            <a:r>
              <a:rPr lang="ko-KR" altLang="en-US"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기능을 </a:t>
            </a:r>
            <a:r>
              <a:rPr lang="ko-KR" altLang="en-US" sz="950" dirty="0" err="1">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아웃소싱할</a:t>
            </a:r>
            <a:r>
              <a:rPr lang="ko-KR" altLang="en-US"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 수 없음</a:t>
            </a:r>
            <a:r>
              <a:rPr lang="en-US" altLang="ko-KR"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 </a:t>
            </a:r>
          </a:p>
          <a:p>
            <a:pPr marL="265113" indent="-173038" algn="just" fontAlgn="base">
              <a:lnSpc>
                <a:spcPct val="120000"/>
              </a:lnSpc>
              <a:spcBef>
                <a:spcPts val="600"/>
              </a:spcBef>
              <a:buSzPct val="100000"/>
              <a:buFontTx/>
              <a:buChar char="-"/>
              <a:defRPr/>
            </a:pPr>
            <a:r>
              <a:rPr lang="ko-KR" altLang="en-US"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핵심 기능</a:t>
            </a:r>
            <a:r>
              <a:rPr lang="en-US" altLang="ko-KR"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 </a:t>
            </a:r>
            <a:r>
              <a:rPr lang="ko-KR" altLang="en-US"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리스크 인수 및 보험증권 발행</a:t>
            </a:r>
            <a:r>
              <a:rPr lang="en-US" altLang="ko-KR"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 </a:t>
            </a:r>
            <a:r>
              <a:rPr lang="ko-KR" altLang="en-US"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보험료 징수</a:t>
            </a:r>
            <a:r>
              <a:rPr lang="en-US" altLang="ko-KR"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 </a:t>
            </a:r>
            <a:r>
              <a:rPr lang="ko-KR" altLang="en-US"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청구 승인</a:t>
            </a:r>
            <a:r>
              <a:rPr lang="en-US" altLang="ko-KR"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a:t>
            </a:r>
            <a:r>
              <a:rPr lang="ko-KR" altLang="en-US"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거부 및 손실 조정 등을 포함</a:t>
            </a:r>
            <a:r>
              <a:rPr lang="en-US" altLang="ko-KR"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 </a:t>
            </a:r>
          </a:p>
          <a:p>
            <a:pPr marL="108000" indent="-108000" algn="just" fontAlgn="base">
              <a:lnSpc>
                <a:spcPct val="120000"/>
              </a:lnSpc>
              <a:spcBef>
                <a:spcPts val="600"/>
              </a:spcBef>
              <a:buSzPct val="100000"/>
              <a:buFont typeface="Arial" panose="020B0604020202020204" pitchFamily="34" charset="0"/>
              <a:buChar char="•"/>
              <a:defRPr/>
            </a:pPr>
            <a:r>
              <a:rPr lang="en-US" altLang="ko-KR"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OIC</a:t>
            </a:r>
            <a:r>
              <a:rPr lang="ko-KR" altLang="en-US"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의 승인을 통해 보험사는 제한된 상황에서 보험금 지급 등과 같은 특정 기능을 </a:t>
            </a:r>
            <a:r>
              <a:rPr lang="ko-KR" altLang="en-US" sz="950" dirty="0" err="1">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아웃소싱할</a:t>
            </a:r>
            <a:r>
              <a:rPr lang="ko-KR" altLang="en-US"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 수 있음 </a:t>
            </a:r>
            <a:endParaRPr lang="en-US" altLang="ko-KR"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endParaRPr>
          </a:p>
          <a:p>
            <a:pPr marL="108000" indent="-108000" algn="just" fontAlgn="base">
              <a:lnSpc>
                <a:spcPct val="120000"/>
              </a:lnSpc>
              <a:spcBef>
                <a:spcPts val="600"/>
              </a:spcBef>
              <a:buSzPct val="100000"/>
              <a:buFont typeface="Arial" panose="020B0604020202020204" pitchFamily="34" charset="0"/>
              <a:buChar char="•"/>
              <a:defRPr/>
            </a:pPr>
            <a:r>
              <a:rPr lang="ko-KR" altLang="en-US"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청구 및 백오피스 기능과 관련한 내부감사</a:t>
            </a:r>
            <a:r>
              <a:rPr lang="en-US" altLang="ko-KR"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 </a:t>
            </a:r>
            <a:r>
              <a:rPr lang="ko-KR" altLang="en-US"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회계</a:t>
            </a:r>
            <a:r>
              <a:rPr lang="en-US" altLang="ko-KR"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 IT </a:t>
            </a:r>
            <a:r>
              <a:rPr lang="ko-KR" altLang="en-US"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및 자문 서비스를 포함하는 기타</a:t>
            </a:r>
            <a:r>
              <a:rPr lang="en-US" altLang="ko-KR"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 </a:t>
            </a:r>
            <a:r>
              <a:rPr lang="ko-KR" altLang="en-US" sz="950" dirty="0" err="1">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비핵심</a:t>
            </a:r>
            <a:r>
              <a:rPr lang="ko-KR" altLang="en-US"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 관리 업무는 자유롭게 아웃소싱 가능</a:t>
            </a:r>
            <a:endParaRPr lang="en-US" altLang="ko-KR"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endParaRPr>
          </a:p>
        </p:txBody>
      </p:sp>
      <p:sp>
        <p:nvSpPr>
          <p:cNvPr id="4" name="TextBox 3">
            <a:extLst>
              <a:ext uri="{FF2B5EF4-FFF2-40B4-BE49-F238E27FC236}">
                <a16:creationId xmlns:a16="http://schemas.microsoft.com/office/drawing/2014/main" id="{758839E4-9FF4-2A4D-187F-F47E7A6902B7}"/>
              </a:ext>
            </a:extLst>
          </p:cNvPr>
          <p:cNvSpPr txBox="1"/>
          <p:nvPr/>
        </p:nvSpPr>
        <p:spPr>
          <a:xfrm>
            <a:off x="489000" y="5881851"/>
            <a:ext cx="8928000" cy="195814"/>
          </a:xfrm>
          <a:prstGeom prst="rect">
            <a:avLst/>
          </a:prstGeom>
          <a:noFill/>
          <a:ln>
            <a:noFill/>
          </a:ln>
        </p:spPr>
        <p:txBody>
          <a:bodyPr wrap="square" lIns="0" tIns="72000" rIns="0" bIns="0" rtlCol="0" anchor="t">
            <a:spAutoFit/>
          </a:bodyPr>
          <a:lstStyle>
            <a:defPPr>
              <a:defRPr lang="en-US"/>
            </a:defPPr>
            <a:lvl1pPr lvl="0">
              <a:defRPr sz="800">
                <a:ln>
                  <a:solidFill>
                    <a:prstClr val="white">
                      <a:lumMod val="75000"/>
                      <a:alpha val="0"/>
                    </a:prstClr>
                  </a:solidFill>
                </a:ln>
                <a:solidFill>
                  <a:prstClr val="white">
                    <a:lumMod val="50000"/>
                  </a:prstClr>
                </a:solidFill>
                <a:latin typeface="KoPub돋움체 Medium" panose="00000600000000000000" pitchFamily="2" charset="-127"/>
                <a:ea typeface="KoPub돋움체 Medium" panose="00000600000000000000" pitchFamily="2" charset="-127"/>
              </a:defRPr>
            </a:lvl1pPr>
          </a:lstStyle>
          <a:p>
            <a:r>
              <a:rPr lang="en-US" altLang="ko-KR" dirty="0">
                <a:solidFill>
                  <a:schemeClr val="bg1">
                    <a:lumMod val="50000"/>
                  </a:schemeClr>
                </a:solidFill>
              </a:rPr>
              <a:t>Source: Norton Rose Fulbright(2022), ‘2022: Insurance regulation in Asia Pacific’, </a:t>
            </a:r>
            <a:r>
              <a:rPr lang="ko-KR" altLang="en-US" dirty="0" err="1">
                <a:solidFill>
                  <a:schemeClr val="bg1">
                    <a:lumMod val="50000"/>
                  </a:schemeClr>
                </a:solidFill>
              </a:rPr>
              <a:t>삼정</a:t>
            </a:r>
            <a:r>
              <a:rPr lang="en-US" altLang="ko-KR" dirty="0">
                <a:solidFill>
                  <a:schemeClr val="bg1">
                    <a:lumMod val="50000"/>
                  </a:schemeClr>
                </a:solidFill>
              </a:rPr>
              <a:t>KPMG </a:t>
            </a:r>
            <a:r>
              <a:rPr lang="ko-KR" altLang="en-US" dirty="0">
                <a:solidFill>
                  <a:schemeClr val="bg1">
                    <a:lumMod val="50000"/>
                  </a:schemeClr>
                </a:solidFill>
              </a:rPr>
              <a:t>경제연구원 재구성</a:t>
            </a:r>
            <a:endParaRPr lang="en-US" altLang="ko-KR" dirty="0">
              <a:solidFill>
                <a:schemeClr val="bg1">
                  <a:lumMod val="50000"/>
                </a:schemeClr>
              </a:solidFill>
            </a:endParaRPr>
          </a:p>
        </p:txBody>
      </p:sp>
      <p:sp>
        <p:nvSpPr>
          <p:cNvPr id="23" name="사각형: 둥근 모서리 22">
            <a:extLst>
              <a:ext uri="{FF2B5EF4-FFF2-40B4-BE49-F238E27FC236}">
                <a16:creationId xmlns:a16="http://schemas.microsoft.com/office/drawing/2014/main" id="{67958C02-C873-61A3-2ED3-88F3087F8D81}"/>
              </a:ext>
            </a:extLst>
          </p:cNvPr>
          <p:cNvSpPr/>
          <p:nvPr/>
        </p:nvSpPr>
        <p:spPr>
          <a:xfrm>
            <a:off x="5158042" y="1628311"/>
            <a:ext cx="1021885" cy="255468"/>
          </a:xfrm>
          <a:prstGeom prst="roundRect">
            <a:avLst>
              <a:gd name="adj" fmla="val 0"/>
            </a:avLst>
          </a:prstGeom>
          <a:noFill/>
          <a:ln>
            <a:noFill/>
          </a:ln>
        </p:spPr>
        <p:style>
          <a:lnRef idx="0">
            <a:scrgbClr r="0" g="0" b="0"/>
          </a:lnRef>
          <a:fillRef idx="0">
            <a:scrgbClr r="0" g="0" b="0"/>
          </a:fillRef>
          <a:effectRef idx="0">
            <a:scrgbClr r="0" g="0" b="0"/>
          </a:effectRef>
          <a:fontRef idx="minor">
            <a:schemeClr val="lt1"/>
          </a:fontRef>
        </p:style>
        <p:txBody>
          <a:bodyPr rtlCol="0" anchor="ctr"/>
          <a:lstStyle/>
          <a:p>
            <a:pPr fontAlgn="ctr" latinLnBrk="1"/>
            <a:r>
              <a:rPr lang="ko-KR" altLang="en-US" sz="1100" b="1" dirty="0">
                <a:ln>
                  <a:solidFill>
                    <a:srgbClr val="1758E3">
                      <a:alpha val="0"/>
                    </a:srgbClr>
                  </a:solidFill>
                </a:ln>
                <a:solidFill>
                  <a:srgbClr val="00A4F6"/>
                </a:solidFill>
                <a:latin typeface="+mj-ea"/>
                <a:ea typeface="+mj-ea"/>
              </a:rPr>
              <a:t>아웃소싱</a:t>
            </a:r>
            <a:endParaRPr lang="ko-KR" altLang="ko-KR" sz="1100" b="1" dirty="0">
              <a:ln>
                <a:solidFill>
                  <a:srgbClr val="1758E3">
                    <a:alpha val="0"/>
                  </a:srgbClr>
                </a:solidFill>
              </a:ln>
              <a:solidFill>
                <a:srgbClr val="00A4F6"/>
              </a:solidFill>
              <a:latin typeface="+mj-ea"/>
              <a:ea typeface="+mj-ea"/>
            </a:endParaRPr>
          </a:p>
        </p:txBody>
      </p:sp>
      <p:grpSp>
        <p:nvGrpSpPr>
          <p:cNvPr id="24" name="그룹 23">
            <a:extLst>
              <a:ext uri="{FF2B5EF4-FFF2-40B4-BE49-F238E27FC236}">
                <a16:creationId xmlns:a16="http://schemas.microsoft.com/office/drawing/2014/main" id="{5F4D47C5-3539-9F41-FCEE-B721CBFD8421}"/>
              </a:ext>
            </a:extLst>
          </p:cNvPr>
          <p:cNvGrpSpPr/>
          <p:nvPr/>
        </p:nvGrpSpPr>
        <p:grpSpPr>
          <a:xfrm>
            <a:off x="5146008" y="1883779"/>
            <a:ext cx="4285071" cy="0"/>
            <a:chOff x="488948" y="1883779"/>
            <a:chExt cx="4285071" cy="0"/>
          </a:xfrm>
        </p:grpSpPr>
        <p:cxnSp>
          <p:nvCxnSpPr>
            <p:cNvPr id="25" name="직선 연결선 24">
              <a:extLst>
                <a:ext uri="{FF2B5EF4-FFF2-40B4-BE49-F238E27FC236}">
                  <a16:creationId xmlns:a16="http://schemas.microsoft.com/office/drawing/2014/main" id="{FA89120E-5619-D787-B91F-B4E1948F2A85}"/>
                </a:ext>
              </a:extLst>
            </p:cNvPr>
            <p:cNvCxnSpPr>
              <a:cxnSpLocks/>
            </p:cNvCxnSpPr>
            <p:nvPr/>
          </p:nvCxnSpPr>
          <p:spPr>
            <a:xfrm>
              <a:off x="488948" y="1883779"/>
              <a:ext cx="4285071" cy="0"/>
            </a:xfrm>
            <a:prstGeom prst="line">
              <a:avLst/>
            </a:prstGeom>
            <a:ln w="28575">
              <a:solidFill>
                <a:srgbClr val="99E3FB"/>
              </a:solidFill>
            </a:ln>
          </p:spPr>
          <p:style>
            <a:lnRef idx="1">
              <a:schemeClr val="accent1"/>
            </a:lnRef>
            <a:fillRef idx="0">
              <a:schemeClr val="accent1"/>
            </a:fillRef>
            <a:effectRef idx="0">
              <a:schemeClr val="accent1"/>
            </a:effectRef>
            <a:fontRef idx="minor">
              <a:schemeClr val="tx1"/>
            </a:fontRef>
          </p:style>
        </p:cxnSp>
        <p:cxnSp>
          <p:nvCxnSpPr>
            <p:cNvPr id="28" name="직선 연결선 27">
              <a:extLst>
                <a:ext uri="{FF2B5EF4-FFF2-40B4-BE49-F238E27FC236}">
                  <a16:creationId xmlns:a16="http://schemas.microsoft.com/office/drawing/2014/main" id="{5B35BCC5-EB27-D93F-A38D-27C746E1F703}"/>
                </a:ext>
              </a:extLst>
            </p:cNvPr>
            <p:cNvCxnSpPr>
              <a:cxnSpLocks/>
            </p:cNvCxnSpPr>
            <p:nvPr/>
          </p:nvCxnSpPr>
          <p:spPr>
            <a:xfrm>
              <a:off x="488948" y="1883779"/>
              <a:ext cx="1053722" cy="0"/>
            </a:xfrm>
            <a:prstGeom prst="line">
              <a:avLst/>
            </a:prstGeom>
            <a:ln w="28575">
              <a:solidFill>
                <a:srgbClr val="00A4F6"/>
              </a:solidFill>
            </a:ln>
          </p:spPr>
          <p:style>
            <a:lnRef idx="1">
              <a:schemeClr val="accent1"/>
            </a:lnRef>
            <a:fillRef idx="0">
              <a:schemeClr val="accent1"/>
            </a:fillRef>
            <a:effectRef idx="0">
              <a:schemeClr val="accent1"/>
            </a:effectRef>
            <a:fontRef idx="minor">
              <a:schemeClr val="tx1"/>
            </a:fontRef>
          </p:style>
        </p:cxnSp>
      </p:grpSp>
      <p:grpSp>
        <p:nvGrpSpPr>
          <p:cNvPr id="6" name="그룹 5">
            <a:extLst>
              <a:ext uri="{FF2B5EF4-FFF2-40B4-BE49-F238E27FC236}">
                <a16:creationId xmlns:a16="http://schemas.microsoft.com/office/drawing/2014/main" id="{674F537D-8EAB-7979-DCAE-7E1E6E01C572}"/>
              </a:ext>
            </a:extLst>
          </p:cNvPr>
          <p:cNvGrpSpPr/>
          <p:nvPr/>
        </p:nvGrpSpPr>
        <p:grpSpPr>
          <a:xfrm>
            <a:off x="488948" y="1628311"/>
            <a:ext cx="4285071" cy="2996759"/>
            <a:chOff x="5146008" y="2968015"/>
            <a:chExt cx="4285071" cy="2996759"/>
          </a:xfrm>
        </p:grpSpPr>
        <p:sp>
          <p:nvSpPr>
            <p:cNvPr id="9" name="Rectangle 54">
              <a:extLst>
                <a:ext uri="{FF2B5EF4-FFF2-40B4-BE49-F238E27FC236}">
                  <a16:creationId xmlns:a16="http://schemas.microsoft.com/office/drawing/2014/main" id="{6580142C-CFB6-4085-8B38-5FB68072AAF0}"/>
                </a:ext>
              </a:extLst>
            </p:cNvPr>
            <p:cNvSpPr>
              <a:spLocks noChangeArrowheads="1"/>
            </p:cNvSpPr>
            <p:nvPr/>
          </p:nvSpPr>
          <p:spPr bwMode="auto">
            <a:xfrm>
              <a:off x="5219120" y="3258812"/>
              <a:ext cx="4150800" cy="526220"/>
            </a:xfrm>
            <a:prstGeom prst="rect">
              <a:avLst/>
            </a:prstGeom>
            <a:noFill/>
            <a:ln w="3175" algn="ctr">
              <a:noFill/>
              <a:miter lim="800000"/>
              <a:headEnd/>
              <a:tailEnd/>
            </a:ln>
            <a:effectLst/>
          </p:spPr>
          <p:txBody>
            <a:bodyPr wrap="square" lIns="36000" tIns="72000" rIns="36000" bIns="3600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08000" indent="-108000" algn="just" fontAlgn="base">
                <a:lnSpc>
                  <a:spcPct val="120000"/>
                </a:lnSpc>
                <a:spcBef>
                  <a:spcPts val="600"/>
                </a:spcBef>
                <a:buSzPct val="100000"/>
                <a:buFont typeface="Arial" panose="020B0604020202020204" pitchFamily="34" charset="0"/>
                <a:buChar char="•"/>
              </a:pPr>
              <a:r>
                <a:rPr lang="en-US" altLang="ko-KR"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5% </a:t>
              </a:r>
              <a:r>
                <a:rPr lang="ko-KR" altLang="en-US"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이상의 지분 변동은 </a:t>
              </a:r>
              <a:r>
                <a:rPr lang="en-US" altLang="ko-KR"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OIC</a:t>
              </a:r>
              <a:r>
                <a:rPr lang="ko-KR" altLang="en-US"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에 통보 필요</a:t>
              </a:r>
              <a:endParaRPr lang="en-US" altLang="ko-KR"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endParaRPr>
            </a:p>
            <a:p>
              <a:pPr marL="108000" indent="-108000" algn="just" fontAlgn="base">
                <a:lnSpc>
                  <a:spcPct val="120000"/>
                </a:lnSpc>
                <a:spcBef>
                  <a:spcPts val="600"/>
                </a:spcBef>
                <a:buSzPct val="100000"/>
                <a:buFont typeface="Arial" panose="020B0604020202020204" pitchFamily="34" charset="0"/>
                <a:buChar char="•"/>
              </a:pPr>
              <a:r>
                <a:rPr lang="ko-KR" altLang="en-US"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기업 이사 변경에 대한 사안은 </a:t>
              </a:r>
              <a:r>
                <a:rPr lang="en-US" altLang="ko-KR"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OIC</a:t>
              </a:r>
              <a:r>
                <a:rPr lang="ko-KR" altLang="en-US"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의 승인 필요</a:t>
              </a:r>
              <a:endParaRPr lang="en-US" altLang="ko-KR"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endParaRPr>
            </a:p>
          </p:txBody>
        </p:sp>
        <p:sp>
          <p:nvSpPr>
            <p:cNvPr id="11" name="Rectangle 54">
              <a:extLst>
                <a:ext uri="{FF2B5EF4-FFF2-40B4-BE49-F238E27FC236}">
                  <a16:creationId xmlns:a16="http://schemas.microsoft.com/office/drawing/2014/main" id="{FEAD1002-F289-28E9-EBC1-8D0A18E49F5F}"/>
                </a:ext>
              </a:extLst>
            </p:cNvPr>
            <p:cNvSpPr>
              <a:spLocks noChangeArrowheads="1"/>
            </p:cNvSpPr>
            <p:nvPr/>
          </p:nvSpPr>
          <p:spPr bwMode="auto">
            <a:xfrm>
              <a:off x="5237973" y="4610057"/>
              <a:ext cx="4150800" cy="1354717"/>
            </a:xfrm>
            <a:prstGeom prst="rect">
              <a:avLst/>
            </a:prstGeom>
            <a:noFill/>
            <a:ln w="3175" algn="ctr">
              <a:noFill/>
              <a:miter lim="800000"/>
              <a:headEnd/>
              <a:tailEnd/>
            </a:ln>
            <a:effectLst/>
          </p:spPr>
          <p:txBody>
            <a:bodyPr wrap="square" lIns="36000" tIns="72000" rIns="36000" bIns="3600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08000" marR="0" lvl="0" indent="-108000" algn="just" fontAlgn="base">
                <a:lnSpc>
                  <a:spcPct val="120000"/>
                </a:lnSpc>
                <a:spcBef>
                  <a:spcPts val="600"/>
                </a:spcBef>
                <a:buClrTx/>
                <a:buSzPct val="100000"/>
                <a:buFont typeface="Arial" panose="020B0604020202020204" pitchFamily="34" charset="0"/>
                <a:buChar char="•"/>
                <a:tabLst/>
                <a:defRPr/>
              </a:pPr>
              <a:r>
                <a:rPr lang="en-US" altLang="ko-KR"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2022</a:t>
              </a:r>
              <a:r>
                <a:rPr lang="ko-KR" altLang="en-US"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년 </a:t>
              </a:r>
              <a:r>
                <a:rPr lang="en-US" altLang="ko-KR"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1</a:t>
              </a:r>
              <a:r>
                <a:rPr lang="ko-KR" altLang="en-US"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월 </a:t>
              </a:r>
              <a:r>
                <a:rPr lang="en-US" altLang="ko-KR"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1</a:t>
              </a:r>
              <a:r>
                <a:rPr lang="ko-KR" altLang="en-US"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일부터 위험 기반 자기자본</a:t>
              </a:r>
              <a:r>
                <a:rPr lang="en-US" altLang="ko-KR"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(Risk based Capital)</a:t>
              </a:r>
              <a:r>
                <a:rPr lang="ko-KR" altLang="en-US"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의 </a:t>
              </a:r>
              <a:r>
                <a:rPr lang="en-US" altLang="ko-KR"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140%</a:t>
              </a:r>
              <a:r>
                <a:rPr lang="ko-KR" altLang="en-US"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에 해당하는 최소 자본 요건</a:t>
              </a:r>
              <a:r>
                <a:rPr lang="en-US" altLang="ko-KR"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 </a:t>
              </a:r>
              <a:r>
                <a:rPr lang="ko-KR" altLang="en-US"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적용</a:t>
              </a:r>
              <a:endParaRPr lang="en-US" altLang="ko-KR"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endParaRPr>
            </a:p>
            <a:p>
              <a:pPr marL="108000" marR="0" lvl="0" indent="-108000" algn="just" fontAlgn="base">
                <a:lnSpc>
                  <a:spcPct val="120000"/>
                </a:lnSpc>
                <a:spcBef>
                  <a:spcPts val="600"/>
                </a:spcBef>
                <a:buClrTx/>
                <a:buSzPct val="100000"/>
                <a:buFont typeface="Arial" panose="020B0604020202020204" pitchFamily="34" charset="0"/>
                <a:buChar char="•"/>
                <a:tabLst/>
                <a:defRPr/>
              </a:pPr>
              <a:r>
                <a:rPr lang="ko-KR" altLang="en-US"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위험 기반 자기자본 요건은 다음과 같음</a:t>
              </a:r>
              <a:endParaRPr lang="en-US" altLang="ko-KR"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endParaRPr>
            </a:p>
            <a:p>
              <a:pPr marL="265113" marR="0" lvl="0" indent="-173038" algn="just" fontAlgn="base">
                <a:lnSpc>
                  <a:spcPct val="120000"/>
                </a:lnSpc>
                <a:spcBef>
                  <a:spcPts val="600"/>
                </a:spcBef>
                <a:buClrTx/>
                <a:buSzPct val="100000"/>
                <a:buFontTx/>
                <a:buChar char="-"/>
                <a:tabLst/>
                <a:defRPr/>
              </a:pPr>
              <a:r>
                <a:rPr lang="ko-KR" altLang="en-US"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손해보험사의 경우</a:t>
              </a:r>
              <a:r>
                <a:rPr lang="en-US" altLang="ko-KR"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 </a:t>
              </a:r>
              <a:r>
                <a:rPr lang="ko-KR" altLang="en-US"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보험 리스크</a:t>
              </a:r>
              <a:r>
                <a:rPr lang="en-US" altLang="ko-KR"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 </a:t>
              </a:r>
              <a:r>
                <a:rPr lang="ko-KR" altLang="en-US"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시장 리스크</a:t>
              </a:r>
              <a:r>
                <a:rPr lang="en-US" altLang="ko-KR"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 </a:t>
              </a:r>
              <a:r>
                <a:rPr lang="ko-KR" altLang="en-US"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신용 리스크</a:t>
              </a:r>
              <a:r>
                <a:rPr lang="en-US" altLang="ko-KR"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 </a:t>
              </a:r>
              <a:r>
                <a:rPr lang="ko-KR" altLang="en-US"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집중</a:t>
              </a:r>
              <a:r>
                <a:rPr lang="en-US" altLang="ko-KR"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(Concentration)</a:t>
              </a:r>
              <a:r>
                <a:rPr lang="ko-KR" altLang="en-US"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 리스크</a:t>
              </a:r>
              <a:r>
                <a:rPr lang="en-US" altLang="ko-KR"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 </a:t>
              </a:r>
              <a:r>
                <a:rPr lang="ko-KR" altLang="en-US"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운영 리스크를 반영</a:t>
              </a:r>
              <a:endParaRPr lang="en-US" altLang="ko-KR"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endParaRPr>
            </a:p>
            <a:p>
              <a:pPr marL="265113" marR="0" lvl="0" indent="-173038" algn="just" fontAlgn="base">
                <a:lnSpc>
                  <a:spcPct val="120000"/>
                </a:lnSpc>
                <a:spcBef>
                  <a:spcPts val="600"/>
                </a:spcBef>
                <a:buClrTx/>
                <a:buSzPct val="100000"/>
                <a:buFontTx/>
                <a:buChar char="-"/>
                <a:tabLst/>
                <a:defRPr/>
              </a:pPr>
              <a:r>
                <a:rPr lang="ko-KR" altLang="en-US"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생명보험사는 상기 리스크 외 추가로 해약</a:t>
              </a:r>
              <a:r>
                <a:rPr lang="en-US" altLang="ko-KR"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(Surrender)</a:t>
              </a:r>
              <a:r>
                <a:rPr lang="ko-KR" altLang="en-US"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 리스크를 포함</a:t>
              </a:r>
            </a:p>
          </p:txBody>
        </p:sp>
        <p:sp>
          <p:nvSpPr>
            <p:cNvPr id="12" name="사각형: 둥근 모서리 11">
              <a:extLst>
                <a:ext uri="{FF2B5EF4-FFF2-40B4-BE49-F238E27FC236}">
                  <a16:creationId xmlns:a16="http://schemas.microsoft.com/office/drawing/2014/main" id="{C3831F0D-E814-D1F1-D6D6-C012F4C1FBFA}"/>
                </a:ext>
              </a:extLst>
            </p:cNvPr>
            <p:cNvSpPr/>
            <p:nvPr/>
          </p:nvSpPr>
          <p:spPr>
            <a:xfrm>
              <a:off x="5158042" y="2968015"/>
              <a:ext cx="1021885" cy="255468"/>
            </a:xfrm>
            <a:prstGeom prst="roundRect">
              <a:avLst>
                <a:gd name="adj" fmla="val 0"/>
              </a:avLst>
            </a:prstGeom>
            <a:noFill/>
            <a:ln>
              <a:noFill/>
            </a:ln>
          </p:spPr>
          <p:style>
            <a:lnRef idx="0">
              <a:scrgbClr r="0" g="0" b="0"/>
            </a:lnRef>
            <a:fillRef idx="0">
              <a:scrgbClr r="0" g="0" b="0"/>
            </a:fillRef>
            <a:effectRef idx="0">
              <a:scrgbClr r="0" g="0" b="0"/>
            </a:effectRef>
            <a:fontRef idx="minor">
              <a:schemeClr val="lt1"/>
            </a:fontRef>
          </p:style>
          <p:txBody>
            <a:bodyPr rtlCol="0" anchor="ctr"/>
            <a:lstStyle/>
            <a:p>
              <a:pPr fontAlgn="ctr" latinLnBrk="1"/>
              <a:r>
                <a:rPr lang="ko-KR" altLang="en-US" sz="1100" b="1" dirty="0">
                  <a:ln>
                    <a:solidFill>
                      <a:srgbClr val="1758E3">
                        <a:alpha val="0"/>
                      </a:srgbClr>
                    </a:solidFill>
                  </a:ln>
                  <a:solidFill>
                    <a:srgbClr val="00A4F6"/>
                  </a:solidFill>
                  <a:latin typeface="+mj-ea"/>
                  <a:ea typeface="+mj-ea"/>
                </a:rPr>
                <a:t>기업 지배구조</a:t>
              </a:r>
              <a:endParaRPr lang="ko-KR" altLang="ko-KR" sz="1100" b="1" dirty="0">
                <a:ln>
                  <a:solidFill>
                    <a:srgbClr val="1758E3">
                      <a:alpha val="0"/>
                    </a:srgbClr>
                  </a:solidFill>
                </a:ln>
                <a:solidFill>
                  <a:srgbClr val="00A4F6"/>
                </a:solidFill>
                <a:latin typeface="+mj-ea"/>
                <a:ea typeface="+mj-ea"/>
              </a:endParaRPr>
            </a:p>
          </p:txBody>
        </p:sp>
        <p:grpSp>
          <p:nvGrpSpPr>
            <p:cNvPr id="13" name="그룹 12">
              <a:extLst>
                <a:ext uri="{FF2B5EF4-FFF2-40B4-BE49-F238E27FC236}">
                  <a16:creationId xmlns:a16="http://schemas.microsoft.com/office/drawing/2014/main" id="{282D38B7-A194-37ED-A9EB-F3BEA7CE7BE3}"/>
                </a:ext>
              </a:extLst>
            </p:cNvPr>
            <p:cNvGrpSpPr/>
            <p:nvPr/>
          </p:nvGrpSpPr>
          <p:grpSpPr>
            <a:xfrm>
              <a:off x="5146008" y="3223483"/>
              <a:ext cx="4285071" cy="0"/>
              <a:chOff x="488948" y="1883779"/>
              <a:chExt cx="4285071" cy="0"/>
            </a:xfrm>
          </p:grpSpPr>
          <p:cxnSp>
            <p:nvCxnSpPr>
              <p:cNvPr id="32" name="직선 연결선 31">
                <a:extLst>
                  <a:ext uri="{FF2B5EF4-FFF2-40B4-BE49-F238E27FC236}">
                    <a16:creationId xmlns:a16="http://schemas.microsoft.com/office/drawing/2014/main" id="{04136283-ADA4-6193-139E-38F42A123307}"/>
                  </a:ext>
                </a:extLst>
              </p:cNvPr>
              <p:cNvCxnSpPr>
                <a:cxnSpLocks/>
              </p:cNvCxnSpPr>
              <p:nvPr/>
            </p:nvCxnSpPr>
            <p:spPr>
              <a:xfrm>
                <a:off x="488948" y="1883779"/>
                <a:ext cx="4285071" cy="0"/>
              </a:xfrm>
              <a:prstGeom prst="line">
                <a:avLst/>
              </a:prstGeom>
              <a:ln w="28575">
                <a:solidFill>
                  <a:srgbClr val="99E3FB"/>
                </a:solidFill>
              </a:ln>
            </p:spPr>
            <p:style>
              <a:lnRef idx="1">
                <a:schemeClr val="accent1"/>
              </a:lnRef>
              <a:fillRef idx="0">
                <a:schemeClr val="accent1"/>
              </a:fillRef>
              <a:effectRef idx="0">
                <a:schemeClr val="accent1"/>
              </a:effectRef>
              <a:fontRef idx="minor">
                <a:schemeClr val="tx1"/>
              </a:fontRef>
            </p:style>
          </p:cxnSp>
          <p:cxnSp>
            <p:nvCxnSpPr>
              <p:cNvPr id="33" name="직선 연결선 32">
                <a:extLst>
                  <a:ext uri="{FF2B5EF4-FFF2-40B4-BE49-F238E27FC236}">
                    <a16:creationId xmlns:a16="http://schemas.microsoft.com/office/drawing/2014/main" id="{99427514-A9D3-E794-4A5E-DED3B07305FE}"/>
                  </a:ext>
                </a:extLst>
              </p:cNvPr>
              <p:cNvCxnSpPr>
                <a:cxnSpLocks/>
              </p:cNvCxnSpPr>
              <p:nvPr/>
            </p:nvCxnSpPr>
            <p:spPr>
              <a:xfrm>
                <a:off x="488948" y="1883779"/>
                <a:ext cx="1053722" cy="0"/>
              </a:xfrm>
              <a:prstGeom prst="line">
                <a:avLst/>
              </a:prstGeom>
              <a:ln w="28575">
                <a:solidFill>
                  <a:srgbClr val="00A4F6"/>
                </a:solidFill>
              </a:ln>
            </p:spPr>
            <p:style>
              <a:lnRef idx="1">
                <a:schemeClr val="accent1"/>
              </a:lnRef>
              <a:fillRef idx="0">
                <a:schemeClr val="accent1"/>
              </a:fillRef>
              <a:effectRef idx="0">
                <a:schemeClr val="accent1"/>
              </a:effectRef>
              <a:fontRef idx="minor">
                <a:schemeClr val="tx1"/>
              </a:fontRef>
            </p:style>
          </p:cxnSp>
        </p:grpSp>
        <p:sp>
          <p:nvSpPr>
            <p:cNvPr id="15" name="사각형: 둥근 모서리 14">
              <a:extLst>
                <a:ext uri="{FF2B5EF4-FFF2-40B4-BE49-F238E27FC236}">
                  <a16:creationId xmlns:a16="http://schemas.microsoft.com/office/drawing/2014/main" id="{DEE65913-77CA-0854-D62C-D1C2DF931B62}"/>
                </a:ext>
              </a:extLst>
            </p:cNvPr>
            <p:cNvSpPr/>
            <p:nvPr/>
          </p:nvSpPr>
          <p:spPr>
            <a:xfrm>
              <a:off x="5158042" y="4320202"/>
              <a:ext cx="1021885" cy="255468"/>
            </a:xfrm>
            <a:prstGeom prst="roundRect">
              <a:avLst>
                <a:gd name="adj" fmla="val 0"/>
              </a:avLst>
            </a:prstGeom>
            <a:noFill/>
            <a:ln>
              <a:noFill/>
            </a:ln>
          </p:spPr>
          <p:style>
            <a:lnRef idx="0">
              <a:scrgbClr r="0" g="0" b="0"/>
            </a:lnRef>
            <a:fillRef idx="0">
              <a:scrgbClr r="0" g="0" b="0"/>
            </a:fillRef>
            <a:effectRef idx="0">
              <a:scrgbClr r="0" g="0" b="0"/>
            </a:effectRef>
            <a:fontRef idx="minor">
              <a:schemeClr val="lt1"/>
            </a:fontRef>
          </p:style>
          <p:txBody>
            <a:bodyPr rtlCol="0" anchor="ctr"/>
            <a:lstStyle/>
            <a:p>
              <a:pPr fontAlgn="ctr" latinLnBrk="1"/>
              <a:r>
                <a:rPr lang="ko-KR" altLang="en-US" sz="1100" b="1" dirty="0">
                  <a:ln>
                    <a:solidFill>
                      <a:srgbClr val="1758E3">
                        <a:alpha val="0"/>
                      </a:srgbClr>
                    </a:solidFill>
                  </a:ln>
                  <a:solidFill>
                    <a:srgbClr val="00A4F6"/>
                  </a:solidFill>
                  <a:latin typeface="+mj-ea"/>
                  <a:ea typeface="+mj-ea"/>
                </a:rPr>
                <a:t>지급 여력 관리</a:t>
              </a:r>
              <a:endParaRPr lang="ko-KR" altLang="ko-KR" sz="1100" b="1" dirty="0">
                <a:ln>
                  <a:solidFill>
                    <a:srgbClr val="1758E3">
                      <a:alpha val="0"/>
                    </a:srgbClr>
                  </a:solidFill>
                </a:ln>
                <a:solidFill>
                  <a:srgbClr val="00A4F6"/>
                </a:solidFill>
                <a:latin typeface="+mj-ea"/>
                <a:ea typeface="+mj-ea"/>
              </a:endParaRPr>
            </a:p>
          </p:txBody>
        </p:sp>
        <p:grpSp>
          <p:nvGrpSpPr>
            <p:cNvPr id="29" name="그룹 28">
              <a:extLst>
                <a:ext uri="{FF2B5EF4-FFF2-40B4-BE49-F238E27FC236}">
                  <a16:creationId xmlns:a16="http://schemas.microsoft.com/office/drawing/2014/main" id="{94D938F5-EFA1-3692-EAAE-5E1D8D9D999E}"/>
                </a:ext>
              </a:extLst>
            </p:cNvPr>
            <p:cNvGrpSpPr/>
            <p:nvPr/>
          </p:nvGrpSpPr>
          <p:grpSpPr>
            <a:xfrm>
              <a:off x="5146008" y="4575670"/>
              <a:ext cx="4285071" cy="0"/>
              <a:chOff x="488948" y="1883779"/>
              <a:chExt cx="4285071" cy="0"/>
            </a:xfrm>
          </p:grpSpPr>
          <p:cxnSp>
            <p:nvCxnSpPr>
              <p:cNvPr id="30" name="직선 연결선 29">
                <a:extLst>
                  <a:ext uri="{FF2B5EF4-FFF2-40B4-BE49-F238E27FC236}">
                    <a16:creationId xmlns:a16="http://schemas.microsoft.com/office/drawing/2014/main" id="{6A766095-86BA-132D-0722-68E4CA40BE4B}"/>
                  </a:ext>
                </a:extLst>
              </p:cNvPr>
              <p:cNvCxnSpPr>
                <a:cxnSpLocks/>
              </p:cNvCxnSpPr>
              <p:nvPr/>
            </p:nvCxnSpPr>
            <p:spPr>
              <a:xfrm>
                <a:off x="488948" y="1883779"/>
                <a:ext cx="4285071" cy="0"/>
              </a:xfrm>
              <a:prstGeom prst="line">
                <a:avLst/>
              </a:prstGeom>
              <a:ln w="28575">
                <a:solidFill>
                  <a:srgbClr val="99E3FB"/>
                </a:solidFill>
              </a:ln>
            </p:spPr>
            <p:style>
              <a:lnRef idx="1">
                <a:schemeClr val="accent1"/>
              </a:lnRef>
              <a:fillRef idx="0">
                <a:schemeClr val="accent1"/>
              </a:fillRef>
              <a:effectRef idx="0">
                <a:schemeClr val="accent1"/>
              </a:effectRef>
              <a:fontRef idx="minor">
                <a:schemeClr val="tx1"/>
              </a:fontRef>
            </p:style>
          </p:cxnSp>
          <p:cxnSp>
            <p:nvCxnSpPr>
              <p:cNvPr id="31" name="직선 연결선 30">
                <a:extLst>
                  <a:ext uri="{FF2B5EF4-FFF2-40B4-BE49-F238E27FC236}">
                    <a16:creationId xmlns:a16="http://schemas.microsoft.com/office/drawing/2014/main" id="{2C023DCE-80C3-C66F-10E6-339E9A031237}"/>
                  </a:ext>
                </a:extLst>
              </p:cNvPr>
              <p:cNvCxnSpPr>
                <a:cxnSpLocks/>
              </p:cNvCxnSpPr>
              <p:nvPr/>
            </p:nvCxnSpPr>
            <p:spPr>
              <a:xfrm>
                <a:off x="488948" y="1883779"/>
                <a:ext cx="1053722" cy="0"/>
              </a:xfrm>
              <a:prstGeom prst="line">
                <a:avLst/>
              </a:prstGeom>
              <a:ln w="28575">
                <a:solidFill>
                  <a:srgbClr val="00A4F6"/>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4327114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859AF789-79B7-40EF-8423-1ABFC633B0AD}"/>
              </a:ext>
            </a:extLst>
          </p:cNvPr>
          <p:cNvSpPr txBox="1">
            <a:spLocks/>
          </p:cNvSpPr>
          <p:nvPr/>
        </p:nvSpPr>
        <p:spPr>
          <a:xfrm>
            <a:off x="1050977" y="1439972"/>
            <a:ext cx="2658874" cy="722312"/>
          </a:xfrm>
          <a:prstGeom prst="rect">
            <a:avLst/>
          </a:prstGeom>
        </p:spPr>
        <p:txBody>
          <a:bodyPr vert="horz" lIns="0" tIns="0" rIns="0" bIns="0" rtlCol="0" anchor="t" anchorCtr="0">
            <a:noAutofit/>
          </a:bodyPr>
          <a:lstStyle>
            <a:lvl1pPr marL="0" indent="0" algn="l" defTabSz="914400" rtl="0" eaLnBrk="1" latinLnBrk="1" hangingPunct="1">
              <a:lnSpc>
                <a:spcPct val="80000"/>
              </a:lnSpc>
              <a:spcBef>
                <a:spcPts val="0"/>
              </a:spcBef>
              <a:spcAft>
                <a:spcPts val="600"/>
              </a:spcAft>
              <a:buFontTx/>
              <a:buNone/>
              <a:defRPr sz="6000" b="1" kern="1200">
                <a:solidFill>
                  <a:schemeClr val="tx2"/>
                </a:solidFill>
                <a:latin typeface="+mj-lt"/>
                <a:ea typeface="+mn-ea"/>
                <a:cs typeface="+mn-cs"/>
              </a:defRPr>
            </a:lvl1pPr>
            <a:lvl2pPr marL="0" indent="0" algn="l" defTabSz="914400" rtl="0" eaLnBrk="1" latinLnBrk="1" hangingPunct="1">
              <a:lnSpc>
                <a:spcPct val="100000"/>
              </a:lnSpc>
              <a:spcBef>
                <a:spcPts val="0"/>
              </a:spcBef>
              <a:spcAft>
                <a:spcPts val="600"/>
              </a:spcAft>
              <a:buFontTx/>
              <a:buNone/>
              <a:defRPr sz="900" kern="1200">
                <a:solidFill>
                  <a:schemeClr val="tx2"/>
                </a:solidFill>
                <a:latin typeface="+mj-lt"/>
                <a:ea typeface="+mn-ea"/>
                <a:cs typeface="+mn-cs"/>
              </a:defRPr>
            </a:lvl2pPr>
            <a:lvl3pPr marL="180000" indent="-180000" algn="l" defTabSz="914400" rtl="0" eaLnBrk="1" latinLnBrk="1" hangingPunct="1">
              <a:lnSpc>
                <a:spcPct val="100000"/>
              </a:lnSpc>
              <a:spcBef>
                <a:spcPts val="0"/>
              </a:spcBef>
              <a:spcAft>
                <a:spcPts val="600"/>
              </a:spcAft>
              <a:buClrTx/>
              <a:buFont typeface="Arial" panose="020B0604020202020204" pitchFamily="34" charset="0"/>
              <a:buChar char="•"/>
              <a:defRPr sz="900" kern="1200">
                <a:solidFill>
                  <a:schemeClr val="tx2"/>
                </a:solidFill>
                <a:latin typeface="+mj-lt"/>
                <a:ea typeface="+mn-ea"/>
                <a:cs typeface="+mn-cs"/>
              </a:defRPr>
            </a:lvl3pPr>
            <a:lvl4pPr marL="360000" indent="-180000" algn="l" defTabSz="914400" rtl="0" eaLnBrk="1" latinLnBrk="1" hangingPunct="1">
              <a:lnSpc>
                <a:spcPct val="100000"/>
              </a:lnSpc>
              <a:spcBef>
                <a:spcPts val="0"/>
              </a:spcBef>
              <a:spcAft>
                <a:spcPts val="600"/>
              </a:spcAft>
              <a:buClrTx/>
              <a:buFont typeface="Arial" panose="020B0604020202020204" pitchFamily="34" charset="0"/>
              <a:buChar char="-"/>
              <a:defRPr sz="900" kern="1200">
                <a:solidFill>
                  <a:schemeClr val="tx2"/>
                </a:solidFill>
                <a:latin typeface="+mj-lt"/>
                <a:ea typeface="+mn-ea"/>
                <a:cs typeface="+mn-cs"/>
              </a:defRPr>
            </a:lvl4pPr>
            <a:lvl5pPr marL="540000" indent="-180000" algn="l" defTabSz="914400" rtl="0" eaLnBrk="1" latinLnBrk="1" hangingPunct="1">
              <a:lnSpc>
                <a:spcPct val="100000"/>
              </a:lnSpc>
              <a:spcBef>
                <a:spcPts val="0"/>
              </a:spcBef>
              <a:spcAft>
                <a:spcPts val="600"/>
              </a:spcAft>
              <a:buClrTx/>
              <a:buFont typeface="Arial" panose="020B0604020202020204" pitchFamily="34" charset="0"/>
              <a:buChar char="•"/>
              <a:defRPr sz="900" kern="1200" baseline="0">
                <a:solidFill>
                  <a:schemeClr val="tx2"/>
                </a:solidFill>
                <a:latin typeface="+mj-lt"/>
                <a:ea typeface="+mn-ea"/>
                <a:cs typeface="+mn-cs"/>
              </a:defRPr>
            </a:lvl5pPr>
            <a:lvl6pPr marL="1098000" indent="-2304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6pPr>
            <a:lvl7pPr marL="1371600" indent="-2844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7pPr>
            <a:lvl8pPr marL="1645200" indent="-2286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1" hangingPunct="1">
              <a:lnSpc>
                <a:spcPct val="80000"/>
              </a:lnSpc>
              <a:spcBef>
                <a:spcPts val="0"/>
              </a:spcBef>
              <a:spcAft>
                <a:spcPts val="600"/>
              </a:spcAft>
              <a:buClrTx/>
              <a:buSzTx/>
              <a:buFontTx/>
              <a:buNone/>
              <a:tabLst/>
              <a:defRPr/>
            </a:pPr>
            <a:r>
              <a:rPr kumimoji="0" lang="en-US" sz="5400" b="1" i="0" u="none" strike="noStrike" kern="1200" cap="none" spc="0" normalizeH="0" baseline="0" noProof="0" dirty="0">
                <a:ln>
                  <a:solidFill>
                    <a:schemeClr val="accent1">
                      <a:alpha val="0"/>
                    </a:schemeClr>
                  </a:solidFill>
                </a:ln>
                <a:solidFill>
                  <a:srgbClr val="00338D"/>
                </a:solidFill>
                <a:effectLst/>
                <a:uLnTx/>
                <a:uFillTx/>
                <a:latin typeface="KPMG Bold"/>
                <a:ea typeface="+mn-ea"/>
                <a:cs typeface="+mn-cs"/>
              </a:rPr>
              <a:t>Contents</a:t>
            </a:r>
          </a:p>
        </p:txBody>
      </p:sp>
      <p:sp>
        <p:nvSpPr>
          <p:cNvPr id="19" name="Shape 8">
            <a:extLst>
              <a:ext uri="{FF2B5EF4-FFF2-40B4-BE49-F238E27FC236}">
                <a16:creationId xmlns:a16="http://schemas.microsoft.com/office/drawing/2014/main" id="{F2ADC7BC-303F-43A7-995C-B785DE2605A8}"/>
              </a:ext>
            </a:extLst>
          </p:cNvPr>
          <p:cNvSpPr txBox="1">
            <a:spLocks/>
          </p:cNvSpPr>
          <p:nvPr/>
        </p:nvSpPr>
        <p:spPr>
          <a:xfrm>
            <a:off x="9174564" y="643683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mtClean="0">
                <a:ln>
                  <a:solidFill>
                    <a:schemeClr val="accent1">
                      <a:alpha val="0"/>
                    </a:schemeClr>
                  </a:solidFill>
                </a:ln>
                <a:solidFill>
                  <a:schemeClr val="tx2"/>
                </a:solidFill>
                <a:cs typeface="Arial" panose="020B0604020202020204" pitchFamily="34" charset="0"/>
              </a:rPr>
              <a:pPr algn="r"/>
              <a:t>60</a:t>
            </a:fld>
            <a:endParaRPr lang="en-GB" dirty="0">
              <a:ln>
                <a:solidFill>
                  <a:schemeClr val="accent1">
                    <a:alpha val="0"/>
                  </a:schemeClr>
                </a:solidFill>
              </a:ln>
              <a:solidFill>
                <a:schemeClr val="tx2"/>
              </a:solidFill>
              <a:cs typeface="Arial" panose="020B0604020202020204" pitchFamily="34" charset="0"/>
            </a:endParaRPr>
          </a:p>
        </p:txBody>
      </p:sp>
      <p:graphicFrame>
        <p:nvGraphicFramePr>
          <p:cNvPr id="2" name="Table 24">
            <a:extLst>
              <a:ext uri="{FF2B5EF4-FFF2-40B4-BE49-F238E27FC236}">
                <a16:creationId xmlns:a16="http://schemas.microsoft.com/office/drawing/2014/main" id="{900767A6-FE4A-963A-E538-2295F3AD06AC}"/>
              </a:ext>
            </a:extLst>
          </p:cNvPr>
          <p:cNvGraphicFramePr>
            <a:graphicFrameLocks/>
          </p:cNvGraphicFramePr>
          <p:nvPr>
            <p:extLst>
              <p:ext uri="{D42A27DB-BD31-4B8C-83A1-F6EECF244321}">
                <p14:modId xmlns:p14="http://schemas.microsoft.com/office/powerpoint/2010/main" val="3127136415"/>
              </p:ext>
            </p:extLst>
          </p:nvPr>
        </p:nvGraphicFramePr>
        <p:xfrm>
          <a:off x="1050977" y="2332158"/>
          <a:ext cx="5849657" cy="2912730"/>
        </p:xfrm>
        <a:graphic>
          <a:graphicData uri="http://schemas.openxmlformats.org/drawingml/2006/table">
            <a:tbl>
              <a:tblPr firstRow="1" bandRow="1"/>
              <a:tblGrid>
                <a:gridCol w="558067">
                  <a:extLst>
                    <a:ext uri="{9D8B030D-6E8A-4147-A177-3AD203B41FA5}">
                      <a16:colId xmlns:a16="http://schemas.microsoft.com/office/drawing/2014/main" val="3168549752"/>
                    </a:ext>
                  </a:extLst>
                </a:gridCol>
                <a:gridCol w="4690223">
                  <a:extLst>
                    <a:ext uri="{9D8B030D-6E8A-4147-A177-3AD203B41FA5}">
                      <a16:colId xmlns:a16="http://schemas.microsoft.com/office/drawing/2014/main" val="620299569"/>
                    </a:ext>
                  </a:extLst>
                </a:gridCol>
                <a:gridCol w="601367">
                  <a:extLst>
                    <a:ext uri="{9D8B030D-6E8A-4147-A177-3AD203B41FA5}">
                      <a16:colId xmlns:a16="http://schemas.microsoft.com/office/drawing/2014/main" val="1172101712"/>
                    </a:ext>
                  </a:extLst>
                </a:gridCol>
              </a:tblGrid>
              <a:tr h="29127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dirty="0">
                          <a:ln>
                            <a:solidFill>
                              <a:schemeClr val="accent1">
                                <a:alpha val="0"/>
                              </a:schemeClr>
                            </a:solidFill>
                          </a:ln>
                          <a:solidFill>
                            <a:srgbClr val="00338D"/>
                          </a:solidFill>
                          <a:effectLst/>
                          <a:uLnTx/>
                          <a:uFillTx/>
                          <a:latin typeface="+mn-lt"/>
                          <a:ea typeface="+mn-ea"/>
                          <a:cs typeface="+mn-cs"/>
                        </a:rPr>
                        <a:t>I.</a:t>
                      </a:r>
                    </a:p>
                  </a:txBody>
                  <a:tcPr marL="108000" marR="0" marT="0" marB="0" anchor="ctr">
                    <a:lnL w="12700" cmpd="sng">
                      <a:noFill/>
                    </a:lnL>
                    <a:lnR w="12700" cmpd="sng">
                      <a:noFill/>
                    </a:lnR>
                    <a:lnT w="6350" cap="flat" cmpd="sng" algn="ctr">
                      <a:no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1" hangingPunct="1">
                        <a:defRPr sz="1800" b="1" kern="1200">
                          <a:solidFill>
                            <a:schemeClr val="lt1"/>
                          </a:solidFill>
                          <a:latin typeface="Arial"/>
                        </a:defRPr>
                      </a:lvl1pPr>
                      <a:lvl2pPr marL="457200" algn="l" defTabSz="914400" rtl="0" eaLnBrk="1" latinLnBrk="1" hangingPunct="1">
                        <a:defRPr sz="1800" b="1" kern="1200">
                          <a:solidFill>
                            <a:schemeClr val="lt1"/>
                          </a:solidFill>
                          <a:latin typeface="Arial"/>
                        </a:defRPr>
                      </a:lvl2pPr>
                      <a:lvl3pPr marL="914400" algn="l" defTabSz="914400" rtl="0" eaLnBrk="1" latinLnBrk="1" hangingPunct="1">
                        <a:defRPr sz="1800" b="1" kern="1200">
                          <a:solidFill>
                            <a:schemeClr val="lt1"/>
                          </a:solidFill>
                          <a:latin typeface="Arial"/>
                        </a:defRPr>
                      </a:lvl3pPr>
                      <a:lvl4pPr marL="1371600" algn="l" defTabSz="914400" rtl="0" eaLnBrk="1" latinLnBrk="1" hangingPunct="1">
                        <a:defRPr sz="1800" b="1" kern="1200">
                          <a:solidFill>
                            <a:schemeClr val="lt1"/>
                          </a:solidFill>
                          <a:latin typeface="Arial"/>
                        </a:defRPr>
                      </a:lvl4pPr>
                      <a:lvl5pPr marL="1828800" algn="l" defTabSz="914400" rtl="0" eaLnBrk="1" latinLnBrk="1" hangingPunct="1">
                        <a:defRPr sz="1800" b="1" kern="1200">
                          <a:solidFill>
                            <a:schemeClr val="lt1"/>
                          </a:solidFill>
                          <a:latin typeface="Arial"/>
                        </a:defRPr>
                      </a:lvl5pPr>
                      <a:lvl6pPr marL="2286000" algn="l" defTabSz="914400" rtl="0" eaLnBrk="1" latinLnBrk="1" hangingPunct="1">
                        <a:defRPr sz="1800" b="1" kern="1200">
                          <a:solidFill>
                            <a:schemeClr val="lt1"/>
                          </a:solidFill>
                          <a:latin typeface="Arial"/>
                        </a:defRPr>
                      </a:lvl6pPr>
                      <a:lvl7pPr marL="2743200" algn="l" defTabSz="914400" rtl="0" eaLnBrk="1" latinLnBrk="1" hangingPunct="1">
                        <a:defRPr sz="1800" b="1" kern="1200">
                          <a:solidFill>
                            <a:schemeClr val="lt1"/>
                          </a:solidFill>
                          <a:latin typeface="Arial"/>
                        </a:defRPr>
                      </a:lvl7pPr>
                      <a:lvl8pPr marL="3200400" algn="l" defTabSz="914400" rtl="0" eaLnBrk="1" latinLnBrk="1" hangingPunct="1">
                        <a:defRPr sz="1800" b="1" kern="1200">
                          <a:solidFill>
                            <a:schemeClr val="lt1"/>
                          </a:solidFill>
                          <a:latin typeface="Arial"/>
                        </a:defRPr>
                      </a:lvl8pPr>
                      <a:lvl9pPr marL="3657600" algn="l" defTabSz="914400" rtl="0" eaLnBrk="1" latinLnBrk="1" hangingPunct="1">
                        <a:defRPr sz="1800" b="1" kern="1200">
                          <a:solidFill>
                            <a:schemeClr val="lt1"/>
                          </a:solidFill>
                          <a:latin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1500" b="0" i="0" u="none" strike="noStrike" kern="1200" cap="none" spc="0" normalizeH="0" baseline="0" dirty="0">
                          <a:ln>
                            <a:solidFill>
                              <a:schemeClr val="accent1">
                                <a:alpha val="0"/>
                              </a:schemeClr>
                            </a:solidFill>
                          </a:ln>
                          <a:solidFill>
                            <a:srgbClr val="00338D"/>
                          </a:solidFill>
                          <a:effectLst/>
                          <a:uLnTx/>
                          <a:uFillTx/>
                          <a:latin typeface="+mn-lt"/>
                          <a:ea typeface="+mn-ea"/>
                          <a:cs typeface="+mn-cs"/>
                        </a:rPr>
                        <a:t>신흥 아시아 태평양 시장</a:t>
                      </a:r>
                      <a:r>
                        <a:rPr kumimoji="0" lang="en-US" altLang="ko-KR" sz="1500" b="0" i="0" u="none" strike="noStrike" kern="1200" cap="none" spc="0" normalizeH="0" baseline="0" dirty="0">
                          <a:ln>
                            <a:solidFill>
                              <a:schemeClr val="accent1">
                                <a:alpha val="0"/>
                              </a:schemeClr>
                            </a:solidFill>
                          </a:ln>
                          <a:solidFill>
                            <a:srgbClr val="00338D"/>
                          </a:solidFill>
                          <a:effectLst/>
                          <a:uLnTx/>
                          <a:uFillTx/>
                          <a:latin typeface="+mn-lt"/>
                          <a:ea typeface="+mn-ea"/>
                          <a:cs typeface="+mn-cs"/>
                        </a:rPr>
                        <a:t>, </a:t>
                      </a:r>
                      <a:r>
                        <a:rPr kumimoji="0" lang="ko-KR" altLang="en-US" sz="1500" b="0" i="0" u="none" strike="noStrike" kern="1200" cap="none" spc="0" normalizeH="0" baseline="0" dirty="0">
                          <a:ln>
                            <a:solidFill>
                              <a:schemeClr val="accent1">
                                <a:alpha val="0"/>
                              </a:schemeClr>
                            </a:solidFill>
                          </a:ln>
                          <a:solidFill>
                            <a:srgbClr val="00338D"/>
                          </a:solidFill>
                          <a:effectLst/>
                          <a:uLnTx/>
                          <a:uFillTx/>
                          <a:latin typeface="+mn-lt"/>
                          <a:ea typeface="+mn-ea"/>
                          <a:cs typeface="+mn-cs"/>
                        </a:rPr>
                        <a:t>보험산업의 기회로 떠오르다</a:t>
                      </a:r>
                    </a:p>
                  </a:txBody>
                  <a:tcPr marL="0" marR="0" marT="0" marB="0" anchor="ctr">
                    <a:lnL w="12700" cmpd="sng">
                      <a:noFill/>
                    </a:lnL>
                    <a:lnR w="12700" cmpd="sng">
                      <a:noFill/>
                    </a:lnR>
                    <a:lnT w="6350" cap="flat" cmpd="sng" algn="ctr">
                      <a:no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1" hangingPunct="1">
                        <a:defRPr sz="1800" b="1" kern="1200">
                          <a:solidFill>
                            <a:schemeClr val="lt1"/>
                          </a:solidFill>
                          <a:latin typeface="Arial"/>
                        </a:defRPr>
                      </a:lvl1pPr>
                      <a:lvl2pPr marL="457200" algn="l" defTabSz="914400" rtl="0" eaLnBrk="1" latinLnBrk="1" hangingPunct="1">
                        <a:defRPr sz="1800" b="1" kern="1200">
                          <a:solidFill>
                            <a:schemeClr val="lt1"/>
                          </a:solidFill>
                          <a:latin typeface="Arial"/>
                        </a:defRPr>
                      </a:lvl2pPr>
                      <a:lvl3pPr marL="914400" algn="l" defTabSz="914400" rtl="0" eaLnBrk="1" latinLnBrk="1" hangingPunct="1">
                        <a:defRPr sz="1800" b="1" kern="1200">
                          <a:solidFill>
                            <a:schemeClr val="lt1"/>
                          </a:solidFill>
                          <a:latin typeface="Arial"/>
                        </a:defRPr>
                      </a:lvl3pPr>
                      <a:lvl4pPr marL="1371600" algn="l" defTabSz="914400" rtl="0" eaLnBrk="1" latinLnBrk="1" hangingPunct="1">
                        <a:defRPr sz="1800" b="1" kern="1200">
                          <a:solidFill>
                            <a:schemeClr val="lt1"/>
                          </a:solidFill>
                          <a:latin typeface="Arial"/>
                        </a:defRPr>
                      </a:lvl4pPr>
                      <a:lvl5pPr marL="1828800" algn="l" defTabSz="914400" rtl="0" eaLnBrk="1" latinLnBrk="1" hangingPunct="1">
                        <a:defRPr sz="1800" b="1" kern="1200">
                          <a:solidFill>
                            <a:schemeClr val="lt1"/>
                          </a:solidFill>
                          <a:latin typeface="Arial"/>
                        </a:defRPr>
                      </a:lvl5pPr>
                      <a:lvl6pPr marL="2286000" algn="l" defTabSz="914400" rtl="0" eaLnBrk="1" latinLnBrk="1" hangingPunct="1">
                        <a:defRPr sz="1800" b="1" kern="1200">
                          <a:solidFill>
                            <a:schemeClr val="lt1"/>
                          </a:solidFill>
                          <a:latin typeface="Arial"/>
                        </a:defRPr>
                      </a:lvl6pPr>
                      <a:lvl7pPr marL="2743200" algn="l" defTabSz="914400" rtl="0" eaLnBrk="1" latinLnBrk="1" hangingPunct="1">
                        <a:defRPr sz="1800" b="1" kern="1200">
                          <a:solidFill>
                            <a:schemeClr val="lt1"/>
                          </a:solidFill>
                          <a:latin typeface="Arial"/>
                        </a:defRPr>
                      </a:lvl7pPr>
                      <a:lvl8pPr marL="3200400" algn="l" defTabSz="914400" rtl="0" eaLnBrk="1" latinLnBrk="1" hangingPunct="1">
                        <a:defRPr sz="1800" b="1" kern="1200">
                          <a:solidFill>
                            <a:schemeClr val="lt1"/>
                          </a:solidFill>
                          <a:latin typeface="Arial"/>
                        </a:defRPr>
                      </a:lvl8pPr>
                      <a:lvl9pPr marL="3657600" algn="l" defTabSz="914400" rtl="0" eaLnBrk="1" latinLnBrk="1" hangingPunct="1">
                        <a:defRPr sz="1800" b="1" kern="1200">
                          <a:solidFill>
                            <a:schemeClr val="lt1"/>
                          </a:solidFill>
                          <a:latin typeface="Arial"/>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dirty="0">
                          <a:ln>
                            <a:solidFill>
                              <a:schemeClr val="accent1">
                                <a:alpha val="0"/>
                              </a:schemeClr>
                            </a:solidFill>
                          </a:ln>
                          <a:solidFill>
                            <a:srgbClr val="00338D"/>
                          </a:solidFill>
                          <a:effectLst/>
                          <a:uLnTx/>
                          <a:uFillTx/>
                          <a:latin typeface="+mn-lt"/>
                          <a:ea typeface="+mn-ea"/>
                          <a:cs typeface="+mn-cs"/>
                        </a:rPr>
                        <a:t>2</a:t>
                      </a:r>
                    </a:p>
                  </a:txBody>
                  <a:tcPr marL="80189" marR="108000" marT="0" marB="0" anchor="ctr">
                    <a:lnL w="12700" cmpd="sng">
                      <a:noFill/>
                    </a:lnL>
                    <a:lnR w="12700" cmpd="sng">
                      <a:noFill/>
                    </a:lnR>
                    <a:lnT w="6350" cap="flat" cmpd="sng" algn="ctr">
                      <a:no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49216587"/>
                  </a:ext>
                </a:extLst>
              </a:tr>
              <a:tr h="29127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solidFill>
                              <a:schemeClr val="accent1">
                                <a:alpha val="0"/>
                              </a:schemeClr>
                            </a:solidFill>
                          </a:ln>
                          <a:solidFill>
                            <a:schemeClr val="bg1"/>
                          </a:solidFill>
                          <a:effectLst/>
                          <a:uLnTx/>
                          <a:uFillTx/>
                          <a:latin typeface="+mj-ea"/>
                          <a:ea typeface="+mj-ea"/>
                          <a:cs typeface="+mn-cs"/>
                        </a:rPr>
                        <a:t>II.</a:t>
                      </a:r>
                    </a:p>
                  </a:txBody>
                  <a:tcPr marL="108000" marR="0" marT="0" marB="0" anchor="ctr">
                    <a:lnL w="12700" cmpd="sng">
                      <a:noFill/>
                    </a:lnL>
                    <a:lnR w="12700" cmpd="sng">
                      <a:noFill/>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lvl1pPr marL="0" algn="l" defTabSz="914400" rtl="0" eaLnBrk="1" latinLnBrk="1" hangingPunct="1">
                        <a:defRPr sz="1800" kern="1200">
                          <a:solidFill>
                            <a:schemeClr val="dk1"/>
                          </a:solidFill>
                          <a:latin typeface="Arial"/>
                        </a:defRPr>
                      </a:lvl1pPr>
                      <a:lvl2pPr marL="457200" algn="l" defTabSz="914400" rtl="0" eaLnBrk="1" latinLnBrk="1" hangingPunct="1">
                        <a:defRPr sz="1800" kern="1200">
                          <a:solidFill>
                            <a:schemeClr val="dk1"/>
                          </a:solidFill>
                          <a:latin typeface="Arial"/>
                        </a:defRPr>
                      </a:lvl2pPr>
                      <a:lvl3pPr marL="914400" algn="l" defTabSz="914400" rtl="0" eaLnBrk="1" latinLnBrk="1" hangingPunct="1">
                        <a:defRPr sz="1800" kern="1200">
                          <a:solidFill>
                            <a:schemeClr val="dk1"/>
                          </a:solidFill>
                          <a:latin typeface="Arial"/>
                        </a:defRPr>
                      </a:lvl3pPr>
                      <a:lvl4pPr marL="1371600" algn="l" defTabSz="914400" rtl="0" eaLnBrk="1" latinLnBrk="1" hangingPunct="1">
                        <a:defRPr sz="1800" kern="1200">
                          <a:solidFill>
                            <a:schemeClr val="dk1"/>
                          </a:solidFill>
                          <a:latin typeface="Arial"/>
                        </a:defRPr>
                      </a:lvl4pPr>
                      <a:lvl5pPr marL="1828800" algn="l" defTabSz="914400" rtl="0" eaLnBrk="1" latinLnBrk="1" hangingPunct="1">
                        <a:defRPr sz="1800" kern="1200">
                          <a:solidFill>
                            <a:schemeClr val="dk1"/>
                          </a:solidFill>
                          <a:latin typeface="Arial"/>
                        </a:defRPr>
                      </a:lvl5pPr>
                      <a:lvl6pPr marL="2286000" algn="l" defTabSz="914400" rtl="0" eaLnBrk="1" latinLnBrk="1" hangingPunct="1">
                        <a:defRPr sz="1800" kern="1200">
                          <a:solidFill>
                            <a:schemeClr val="dk1"/>
                          </a:solidFill>
                          <a:latin typeface="Arial"/>
                        </a:defRPr>
                      </a:lvl6pPr>
                      <a:lvl7pPr marL="2743200" algn="l" defTabSz="914400" rtl="0" eaLnBrk="1" latinLnBrk="1" hangingPunct="1">
                        <a:defRPr sz="1800" kern="1200">
                          <a:solidFill>
                            <a:schemeClr val="dk1"/>
                          </a:solidFill>
                          <a:latin typeface="Arial"/>
                        </a:defRPr>
                      </a:lvl7pPr>
                      <a:lvl8pPr marL="3200400" algn="l" defTabSz="914400" rtl="0" eaLnBrk="1" latinLnBrk="1" hangingPunct="1">
                        <a:defRPr sz="1800" kern="1200">
                          <a:solidFill>
                            <a:schemeClr val="dk1"/>
                          </a:solidFill>
                          <a:latin typeface="Arial"/>
                        </a:defRPr>
                      </a:lvl8pPr>
                      <a:lvl9pPr marL="3657600" algn="l" defTabSz="914400" rtl="0" eaLnBrk="1" latinLnBrk="1" hangingPunct="1">
                        <a:defRPr sz="1800" kern="1200">
                          <a:solidFill>
                            <a:schemeClr val="dk1"/>
                          </a:solidFill>
                          <a:latin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1500" b="0" i="0" u="none" strike="noStrike" kern="1200" cap="none" spc="0" normalizeH="0" baseline="0" noProof="0" dirty="0">
                          <a:ln>
                            <a:solidFill>
                              <a:schemeClr val="accent1">
                                <a:alpha val="0"/>
                              </a:schemeClr>
                            </a:solidFill>
                          </a:ln>
                          <a:solidFill>
                            <a:schemeClr val="bg1"/>
                          </a:solidFill>
                          <a:effectLst/>
                          <a:uLnTx/>
                          <a:uFillTx/>
                          <a:latin typeface="+mj-ea"/>
                          <a:ea typeface="+mj-ea"/>
                          <a:cs typeface="+mn-cs"/>
                        </a:rPr>
                        <a:t>신흥 아시아 태평양 국가별 보험시장 및 규제 현황 </a:t>
                      </a:r>
                    </a:p>
                  </a:txBody>
                  <a:tcPr marL="0" marR="0" marT="0" marB="0" anchor="ctr">
                    <a:lnL w="12700" cmpd="sng">
                      <a:noFill/>
                    </a:lnL>
                    <a:lnR w="12700" cmpd="sng">
                      <a:noFill/>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lvl1pPr marL="0" algn="l" defTabSz="914400" rtl="0" eaLnBrk="1" latinLnBrk="1" hangingPunct="1">
                        <a:defRPr sz="1800" kern="1200">
                          <a:solidFill>
                            <a:schemeClr val="dk1"/>
                          </a:solidFill>
                          <a:latin typeface="Arial"/>
                        </a:defRPr>
                      </a:lvl1pPr>
                      <a:lvl2pPr marL="457200" algn="l" defTabSz="914400" rtl="0" eaLnBrk="1" latinLnBrk="1" hangingPunct="1">
                        <a:defRPr sz="1800" kern="1200">
                          <a:solidFill>
                            <a:schemeClr val="dk1"/>
                          </a:solidFill>
                          <a:latin typeface="Arial"/>
                        </a:defRPr>
                      </a:lvl2pPr>
                      <a:lvl3pPr marL="914400" algn="l" defTabSz="914400" rtl="0" eaLnBrk="1" latinLnBrk="1" hangingPunct="1">
                        <a:defRPr sz="1800" kern="1200">
                          <a:solidFill>
                            <a:schemeClr val="dk1"/>
                          </a:solidFill>
                          <a:latin typeface="Arial"/>
                        </a:defRPr>
                      </a:lvl3pPr>
                      <a:lvl4pPr marL="1371600" algn="l" defTabSz="914400" rtl="0" eaLnBrk="1" latinLnBrk="1" hangingPunct="1">
                        <a:defRPr sz="1800" kern="1200">
                          <a:solidFill>
                            <a:schemeClr val="dk1"/>
                          </a:solidFill>
                          <a:latin typeface="Arial"/>
                        </a:defRPr>
                      </a:lvl4pPr>
                      <a:lvl5pPr marL="1828800" algn="l" defTabSz="914400" rtl="0" eaLnBrk="1" latinLnBrk="1" hangingPunct="1">
                        <a:defRPr sz="1800" kern="1200">
                          <a:solidFill>
                            <a:schemeClr val="dk1"/>
                          </a:solidFill>
                          <a:latin typeface="Arial"/>
                        </a:defRPr>
                      </a:lvl5pPr>
                      <a:lvl6pPr marL="2286000" algn="l" defTabSz="914400" rtl="0" eaLnBrk="1" latinLnBrk="1" hangingPunct="1">
                        <a:defRPr sz="1800" kern="1200">
                          <a:solidFill>
                            <a:schemeClr val="dk1"/>
                          </a:solidFill>
                          <a:latin typeface="Arial"/>
                        </a:defRPr>
                      </a:lvl6pPr>
                      <a:lvl7pPr marL="2743200" algn="l" defTabSz="914400" rtl="0" eaLnBrk="1" latinLnBrk="1" hangingPunct="1">
                        <a:defRPr sz="1800" kern="1200">
                          <a:solidFill>
                            <a:schemeClr val="dk1"/>
                          </a:solidFill>
                          <a:latin typeface="Arial"/>
                        </a:defRPr>
                      </a:lvl7pPr>
                      <a:lvl8pPr marL="3200400" algn="l" defTabSz="914400" rtl="0" eaLnBrk="1" latinLnBrk="1" hangingPunct="1">
                        <a:defRPr sz="1800" kern="1200">
                          <a:solidFill>
                            <a:schemeClr val="dk1"/>
                          </a:solidFill>
                          <a:latin typeface="Arial"/>
                        </a:defRPr>
                      </a:lvl8pPr>
                      <a:lvl9pPr marL="3657600" algn="l" defTabSz="914400" rtl="0" eaLnBrk="1" latinLnBrk="1" hangingPunct="1">
                        <a:defRPr sz="1800" kern="1200">
                          <a:solidFill>
                            <a:schemeClr val="dk1"/>
                          </a:solidFill>
                          <a:latin typeface="Arial"/>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ko-KR" sz="1500" b="0" i="0" u="none" strike="noStrike" kern="1200" cap="none" spc="0" normalizeH="0" baseline="0" dirty="0">
                          <a:ln>
                            <a:solidFill>
                              <a:schemeClr val="accent1">
                                <a:alpha val="0"/>
                              </a:schemeClr>
                            </a:solidFill>
                          </a:ln>
                          <a:solidFill>
                            <a:schemeClr val="bg1"/>
                          </a:solidFill>
                          <a:effectLst/>
                          <a:uLnTx/>
                          <a:uFillTx/>
                          <a:latin typeface="+mj-ea"/>
                          <a:ea typeface="+mj-ea"/>
                          <a:cs typeface="+mn-cs"/>
                        </a:rPr>
                        <a:t>10</a:t>
                      </a:r>
                      <a:endParaRPr kumimoji="0" lang="en-GB" sz="1500" b="0" i="0" u="none" strike="noStrike" kern="1200" cap="none" spc="0" normalizeH="0" baseline="0" dirty="0">
                        <a:ln>
                          <a:solidFill>
                            <a:schemeClr val="accent1">
                              <a:alpha val="0"/>
                            </a:schemeClr>
                          </a:solidFill>
                        </a:ln>
                        <a:solidFill>
                          <a:schemeClr val="bg1"/>
                        </a:solidFill>
                        <a:effectLst/>
                        <a:uLnTx/>
                        <a:uFillTx/>
                        <a:latin typeface="+mj-ea"/>
                        <a:ea typeface="+mj-ea"/>
                        <a:cs typeface="+mn-cs"/>
                      </a:endParaRPr>
                    </a:p>
                  </a:txBody>
                  <a:tcPr marL="80189" marR="108000" marT="0" marB="0" anchor="ctr">
                    <a:lnL w="12700" cmpd="sng">
                      <a:noFill/>
                    </a:lnL>
                    <a:lnR w="12700" cmpd="sng">
                      <a:noFill/>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460955894"/>
                  </a:ext>
                </a:extLst>
              </a:tr>
              <a:tr h="29127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500" b="0" i="0" u="none" strike="noStrike" kern="1200" cap="none" spc="0" normalizeH="0" baseline="0" noProof="0" dirty="0">
                        <a:ln>
                          <a:solidFill>
                            <a:schemeClr val="accent1">
                              <a:alpha val="0"/>
                            </a:schemeClr>
                          </a:solidFill>
                        </a:ln>
                        <a:solidFill>
                          <a:srgbClr val="00338D"/>
                        </a:solidFill>
                        <a:effectLst/>
                        <a:uLnTx/>
                        <a:uFillTx/>
                        <a:latin typeface="+mn-lt"/>
                        <a:ea typeface="+mn-ea"/>
                        <a:cs typeface="+mn-cs"/>
                      </a:endParaRPr>
                    </a:p>
                  </a:txBody>
                  <a:tcPr marL="108000" marR="0" marT="0" marB="0" anchor="ctr">
                    <a:lnL w="12700" cmpd="sng">
                      <a:noFill/>
                    </a:lnL>
                    <a:lnR w="6350" cap="flat" cmpd="sng" algn="ctr">
                      <a:solidFill>
                        <a:schemeClr val="bg1"/>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1200" b="0" i="0" u="none" strike="noStrike" kern="1200" cap="none" spc="0" normalizeH="0" baseline="0" noProof="0" dirty="0">
                          <a:ln>
                            <a:solidFill>
                              <a:schemeClr val="accent1">
                                <a:alpha val="0"/>
                              </a:schemeClr>
                            </a:solidFill>
                          </a:ln>
                          <a:solidFill>
                            <a:srgbClr val="00338D"/>
                          </a:solidFill>
                          <a:effectLst/>
                          <a:uLnTx/>
                          <a:uFillTx/>
                          <a:latin typeface="+mn-ea"/>
                          <a:ea typeface="+mn-ea"/>
                          <a:cs typeface="+mn-cs"/>
                        </a:rPr>
                        <a:t>필리핀</a:t>
                      </a:r>
                    </a:p>
                  </a:txBody>
                  <a:tcPr marL="18000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altLang="ko-KR" sz="1200" b="0" dirty="0">
                          <a:ln>
                            <a:solidFill>
                              <a:schemeClr val="accent1">
                                <a:alpha val="0"/>
                              </a:schemeClr>
                            </a:solidFill>
                          </a:ln>
                          <a:solidFill>
                            <a:schemeClr val="tx2"/>
                          </a:solidFill>
                          <a:latin typeface="+mn-ea"/>
                          <a:ea typeface="+mn-ea"/>
                          <a:cs typeface="+mn-cs"/>
                        </a:rPr>
                        <a:t>10</a:t>
                      </a:r>
                      <a:endParaRPr lang="en-GB" sz="1200" b="0" dirty="0">
                        <a:ln>
                          <a:solidFill>
                            <a:schemeClr val="accent1">
                              <a:alpha val="0"/>
                            </a:schemeClr>
                          </a:solidFill>
                        </a:ln>
                        <a:solidFill>
                          <a:schemeClr val="tx2"/>
                        </a:solidFill>
                        <a:latin typeface="+mn-ea"/>
                        <a:ea typeface="+mn-ea"/>
                        <a:cs typeface="+mn-cs"/>
                      </a:endParaRPr>
                    </a:p>
                  </a:txBody>
                  <a:tcPr marL="80189" marR="108000" marT="0" marB="0" anchor="ctr">
                    <a:lnL w="6350" cap="flat" cmpd="sng" algn="ctr">
                      <a:solidFill>
                        <a:schemeClr val="bg1"/>
                      </a:solidFill>
                      <a:prstDash val="solid"/>
                      <a:round/>
                      <a:headEnd type="none" w="med" len="med"/>
                      <a:tailEnd type="none" w="med" len="med"/>
                    </a:lnL>
                    <a:lnR w="12700" cmpd="sng">
                      <a:noFill/>
                    </a:lnR>
                    <a:lnT w="6350" cap="flat" cmpd="sng" algn="ctr">
                      <a:solidFill>
                        <a:srgbClr val="FFFFFF">
                          <a:lumMod val="75000"/>
                        </a:srgbClr>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65140774"/>
                  </a:ext>
                </a:extLst>
              </a:tr>
              <a:tr h="29127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dirty="0">
                        <a:ln>
                          <a:solidFill>
                            <a:schemeClr val="accent1">
                              <a:alpha val="0"/>
                            </a:schemeClr>
                          </a:solidFill>
                        </a:ln>
                        <a:solidFill>
                          <a:srgbClr val="00338D"/>
                        </a:solidFill>
                        <a:effectLst/>
                        <a:uLnTx/>
                        <a:uFillTx/>
                        <a:latin typeface="+mn-lt"/>
                        <a:ea typeface="+mn-ea"/>
                        <a:cs typeface="+mn-cs"/>
                      </a:endParaRPr>
                    </a:p>
                  </a:txBody>
                  <a:tcPr marL="10800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1200" b="0" i="0" u="none" strike="noStrike" kern="1200" cap="none" spc="0" normalizeH="0" baseline="0" noProof="0" dirty="0">
                          <a:ln>
                            <a:solidFill>
                              <a:schemeClr val="accent1">
                                <a:alpha val="0"/>
                              </a:schemeClr>
                            </a:solidFill>
                          </a:ln>
                          <a:solidFill>
                            <a:srgbClr val="00338D"/>
                          </a:solidFill>
                          <a:effectLst/>
                          <a:uLnTx/>
                          <a:uFillTx/>
                          <a:latin typeface="+mn-ea"/>
                          <a:ea typeface="+mn-ea"/>
                          <a:cs typeface="+mn-cs"/>
                        </a:rPr>
                        <a:t>베트남</a:t>
                      </a:r>
                      <a:endParaRPr kumimoji="0" lang="en-US" altLang="ko-KR" sz="1200" b="0" i="0" u="none" strike="noStrike" kern="1200" cap="none" spc="0" normalizeH="0" baseline="0" noProof="0" dirty="0">
                        <a:ln>
                          <a:solidFill>
                            <a:schemeClr val="accent1">
                              <a:alpha val="0"/>
                            </a:schemeClr>
                          </a:solidFill>
                        </a:ln>
                        <a:solidFill>
                          <a:srgbClr val="00338D"/>
                        </a:solidFill>
                        <a:effectLst/>
                        <a:uLnTx/>
                        <a:uFillTx/>
                        <a:latin typeface="+mn-ea"/>
                        <a:ea typeface="+mn-ea"/>
                        <a:cs typeface="+mn-cs"/>
                      </a:endParaRPr>
                    </a:p>
                  </a:txBody>
                  <a:tcPr marL="18000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en-US" altLang="ko-KR" sz="1200" b="0" dirty="0">
                          <a:ln>
                            <a:solidFill>
                              <a:schemeClr val="accent1">
                                <a:alpha val="0"/>
                              </a:schemeClr>
                            </a:solidFill>
                          </a:ln>
                          <a:solidFill>
                            <a:schemeClr val="tx2"/>
                          </a:solidFill>
                          <a:latin typeface="+mn-ea"/>
                          <a:ea typeface="+mn-ea"/>
                          <a:cs typeface="+mn-cs"/>
                        </a:rPr>
                        <a:t>18</a:t>
                      </a:r>
                    </a:p>
                  </a:txBody>
                  <a:tcPr marL="9525" marR="108000" marT="9525" marB="0" anchor="ctr">
                    <a:lnL w="6350" cap="flat" cmpd="sng" algn="ctr">
                      <a:solidFill>
                        <a:schemeClr val="bg1"/>
                      </a:solidFill>
                      <a:prstDash val="solid"/>
                      <a:round/>
                      <a:headEnd type="none" w="med" len="med"/>
                      <a:tailEnd type="none" w="med" len="med"/>
                    </a:lnL>
                    <a:lnR w="12700" cmpd="sng">
                      <a:noFill/>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19116452"/>
                  </a:ext>
                </a:extLst>
              </a:tr>
              <a:tr h="29127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500" b="0" i="0" u="none" strike="noStrike" kern="1200" cap="none" spc="0" normalizeH="0" baseline="0" noProof="0" dirty="0">
                        <a:ln>
                          <a:solidFill>
                            <a:schemeClr val="accent1">
                              <a:alpha val="0"/>
                            </a:schemeClr>
                          </a:solidFill>
                        </a:ln>
                        <a:solidFill>
                          <a:srgbClr val="00338D"/>
                        </a:solidFill>
                        <a:effectLst/>
                        <a:uLnTx/>
                        <a:uFillTx/>
                        <a:latin typeface="+mn-lt"/>
                        <a:ea typeface="+mn-ea"/>
                        <a:cs typeface="+mn-cs"/>
                      </a:endParaRPr>
                    </a:p>
                  </a:txBody>
                  <a:tcPr marL="108000" marR="0" marT="0" marB="0" anchor="ctr">
                    <a:lnL w="12700" cmpd="sng">
                      <a:noFill/>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1200" b="0" i="0" u="none" strike="noStrike" kern="1200" cap="none" spc="0" normalizeH="0" baseline="0" noProof="0" dirty="0">
                          <a:ln>
                            <a:solidFill>
                              <a:schemeClr val="accent1">
                                <a:alpha val="0"/>
                              </a:schemeClr>
                            </a:solidFill>
                          </a:ln>
                          <a:solidFill>
                            <a:srgbClr val="00338D"/>
                          </a:solidFill>
                          <a:effectLst/>
                          <a:uLnTx/>
                          <a:uFillTx/>
                          <a:latin typeface="+mn-ea"/>
                          <a:ea typeface="+mn-ea"/>
                          <a:cs typeface="+mn-cs"/>
                        </a:rPr>
                        <a:t>말레이시아</a:t>
                      </a:r>
                    </a:p>
                  </a:txBody>
                  <a:tcPr marL="18000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en-US" altLang="ko-KR" sz="1200" b="0" dirty="0">
                          <a:ln>
                            <a:solidFill>
                              <a:schemeClr val="accent1">
                                <a:alpha val="0"/>
                              </a:schemeClr>
                            </a:solidFill>
                          </a:ln>
                          <a:solidFill>
                            <a:schemeClr val="tx2"/>
                          </a:solidFill>
                          <a:latin typeface="+mn-ea"/>
                          <a:ea typeface="+mn-ea"/>
                          <a:cs typeface="+mn-cs"/>
                        </a:rPr>
                        <a:t>27</a:t>
                      </a:r>
                    </a:p>
                  </a:txBody>
                  <a:tcPr marL="9525" marR="108000" marT="9525" marB="0" anchor="ctr">
                    <a:lnL w="6350" cap="flat" cmpd="sng" algn="ctr">
                      <a:solidFill>
                        <a:schemeClr val="bg1"/>
                      </a:solidFill>
                      <a:prstDash val="solid"/>
                      <a:round/>
                      <a:headEnd type="none" w="med" len="med"/>
                      <a:tailEnd type="none" w="med" len="med"/>
                    </a:lnL>
                    <a:lnR w="12700" cmpd="sng">
                      <a:noFill/>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96542259"/>
                  </a:ext>
                </a:extLst>
              </a:tr>
              <a:tr h="29127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500" b="0" i="0" u="none" strike="noStrike" kern="1200" cap="none" spc="0" normalizeH="0" baseline="0" noProof="0" dirty="0">
                        <a:ln>
                          <a:solidFill>
                            <a:schemeClr val="accent1">
                              <a:alpha val="0"/>
                            </a:schemeClr>
                          </a:solidFill>
                        </a:ln>
                        <a:solidFill>
                          <a:srgbClr val="00338D"/>
                        </a:solidFill>
                        <a:effectLst/>
                        <a:uLnTx/>
                        <a:uFillTx/>
                        <a:latin typeface="+mn-lt"/>
                        <a:ea typeface="+mn-ea"/>
                        <a:cs typeface="+mn-cs"/>
                      </a:endParaRPr>
                    </a:p>
                  </a:txBody>
                  <a:tcPr marL="108000" marR="0" marT="0" marB="0" anchor="ctr">
                    <a:lnL w="12700" cmpd="sng">
                      <a:noFill/>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1200" b="0" i="0" u="none" strike="noStrike" kern="1200" cap="none" spc="0" normalizeH="0" baseline="0" noProof="0" dirty="0">
                          <a:ln>
                            <a:solidFill>
                              <a:schemeClr val="accent1">
                                <a:alpha val="0"/>
                              </a:schemeClr>
                            </a:solidFill>
                          </a:ln>
                          <a:solidFill>
                            <a:srgbClr val="00338D"/>
                          </a:solidFill>
                          <a:effectLst/>
                          <a:uLnTx/>
                          <a:uFillTx/>
                          <a:latin typeface="+mn-ea"/>
                          <a:ea typeface="+mn-ea"/>
                          <a:cs typeface="+mn-cs"/>
                        </a:rPr>
                        <a:t>인도네시아</a:t>
                      </a:r>
                    </a:p>
                  </a:txBody>
                  <a:tcPr marL="18000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en-US" altLang="ko-KR" sz="1200" b="0" dirty="0">
                          <a:ln>
                            <a:solidFill>
                              <a:schemeClr val="accent1">
                                <a:alpha val="0"/>
                              </a:schemeClr>
                            </a:solidFill>
                          </a:ln>
                          <a:solidFill>
                            <a:schemeClr val="tx2"/>
                          </a:solidFill>
                          <a:latin typeface="+mn-ea"/>
                          <a:ea typeface="+mn-ea"/>
                          <a:cs typeface="+mn-cs"/>
                        </a:rPr>
                        <a:t>40</a:t>
                      </a:r>
                    </a:p>
                  </a:txBody>
                  <a:tcPr marL="9525" marR="108000" marT="9525" marB="0" anchor="ctr">
                    <a:lnL w="6350" cap="flat" cmpd="sng" algn="ctr">
                      <a:solidFill>
                        <a:schemeClr val="bg1"/>
                      </a:solidFill>
                      <a:prstDash val="solid"/>
                      <a:round/>
                      <a:headEnd type="none" w="med" len="med"/>
                      <a:tailEnd type="none" w="med" len="med"/>
                    </a:lnL>
                    <a:lnR w="12700" cmpd="sng">
                      <a:noFill/>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12893721"/>
                  </a:ext>
                </a:extLst>
              </a:tr>
              <a:tr h="29127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500" b="0" i="0" u="none" strike="noStrike" kern="1200" cap="none" spc="0" normalizeH="0" baseline="0" noProof="0" dirty="0">
                        <a:ln>
                          <a:solidFill>
                            <a:schemeClr val="accent1">
                              <a:alpha val="0"/>
                            </a:schemeClr>
                          </a:solidFill>
                        </a:ln>
                        <a:solidFill>
                          <a:srgbClr val="00338D"/>
                        </a:solidFill>
                        <a:effectLst/>
                        <a:uLnTx/>
                        <a:uFillTx/>
                        <a:latin typeface="+mn-lt"/>
                        <a:ea typeface="+mn-ea"/>
                        <a:cs typeface="+mn-cs"/>
                      </a:endParaRPr>
                    </a:p>
                  </a:txBody>
                  <a:tcPr marL="108000" marR="0" marT="0" marB="0" anchor="ctr">
                    <a:lnL w="12700" cmpd="sng">
                      <a:noFill/>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1200" b="0" i="0" u="none" strike="noStrike" kern="1200" cap="none" spc="0" normalizeH="0" baseline="0" noProof="0" dirty="0">
                          <a:ln>
                            <a:solidFill>
                              <a:schemeClr val="accent1">
                                <a:alpha val="0"/>
                              </a:schemeClr>
                            </a:solidFill>
                          </a:ln>
                          <a:solidFill>
                            <a:srgbClr val="00338D"/>
                          </a:solidFill>
                          <a:effectLst/>
                          <a:uLnTx/>
                          <a:uFillTx/>
                          <a:latin typeface="+mn-ea"/>
                          <a:ea typeface="+mn-ea"/>
                          <a:cs typeface="+mn-cs"/>
                        </a:rPr>
                        <a:t>태국</a:t>
                      </a:r>
                    </a:p>
                  </a:txBody>
                  <a:tcPr marL="18000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en-US" altLang="ko-KR" sz="1200" b="0" dirty="0">
                          <a:ln>
                            <a:solidFill>
                              <a:schemeClr val="accent1">
                                <a:alpha val="0"/>
                              </a:schemeClr>
                            </a:solidFill>
                          </a:ln>
                          <a:solidFill>
                            <a:schemeClr val="tx2"/>
                          </a:solidFill>
                          <a:latin typeface="+mn-ea"/>
                          <a:ea typeface="+mn-ea"/>
                          <a:cs typeface="+mn-cs"/>
                        </a:rPr>
                        <a:t>50</a:t>
                      </a:r>
                    </a:p>
                  </a:txBody>
                  <a:tcPr marL="9525" marR="108000" marT="9525" marB="0" anchor="ctr">
                    <a:lnL w="6350" cap="flat" cmpd="sng" algn="ctr">
                      <a:solidFill>
                        <a:schemeClr val="bg1"/>
                      </a:solidFill>
                      <a:prstDash val="solid"/>
                      <a:round/>
                      <a:headEnd type="none" w="med" len="med"/>
                      <a:tailEnd type="none" w="med" len="med"/>
                    </a:lnL>
                    <a:lnR w="12700" cmpd="sng">
                      <a:noFill/>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39592295"/>
                  </a:ext>
                </a:extLst>
              </a:tr>
              <a:tr h="29127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500" b="0" i="0" u="none" strike="noStrike" kern="1200" cap="none" spc="0" normalizeH="0" baseline="0" noProof="0" dirty="0">
                        <a:ln>
                          <a:solidFill>
                            <a:schemeClr val="accent1">
                              <a:alpha val="0"/>
                            </a:schemeClr>
                          </a:solidFill>
                        </a:ln>
                        <a:solidFill>
                          <a:schemeClr val="bg1"/>
                        </a:solidFill>
                        <a:effectLst/>
                        <a:uLnTx/>
                        <a:uFillTx/>
                        <a:latin typeface="+mn-lt"/>
                        <a:ea typeface="+mn-ea"/>
                        <a:cs typeface="+mn-cs"/>
                      </a:endParaRPr>
                    </a:p>
                  </a:txBody>
                  <a:tcPr marL="108000" marR="0" marT="0" marB="0" anchor="ctr">
                    <a:lnL w="12700" cmpd="sng">
                      <a:noFill/>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1200" b="0" i="0" u="none" strike="noStrike" kern="1200" cap="none" spc="0" normalizeH="0" baseline="0" noProof="0" dirty="0">
                          <a:ln>
                            <a:solidFill>
                              <a:schemeClr val="accent1">
                                <a:alpha val="0"/>
                              </a:schemeClr>
                            </a:solidFill>
                          </a:ln>
                          <a:solidFill>
                            <a:schemeClr val="bg1"/>
                          </a:solidFill>
                          <a:effectLst/>
                          <a:uLnTx/>
                          <a:uFillTx/>
                          <a:latin typeface="+mj-ea"/>
                          <a:ea typeface="+mj-ea"/>
                          <a:cs typeface="+mn-cs"/>
                        </a:rPr>
                        <a:t>인도</a:t>
                      </a:r>
                    </a:p>
                  </a:txBody>
                  <a:tcPr marL="18000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dirty="0">
                          <a:ln>
                            <a:solidFill>
                              <a:schemeClr val="accent1">
                                <a:alpha val="0"/>
                              </a:schemeClr>
                            </a:solidFill>
                          </a:ln>
                          <a:solidFill>
                            <a:schemeClr val="bg1"/>
                          </a:solidFill>
                          <a:effectLst/>
                          <a:uLnTx/>
                          <a:uFillTx/>
                          <a:latin typeface="+mj-ea"/>
                          <a:ea typeface="+mj-ea"/>
                          <a:cs typeface="+mn-cs"/>
                        </a:rPr>
                        <a:t>60</a:t>
                      </a:r>
                    </a:p>
                  </a:txBody>
                  <a:tcPr marL="9525" marR="108000" marT="9525" marB="0" anchor="ctr">
                    <a:lnL w="6350" cap="flat" cmpd="sng" algn="ctr">
                      <a:noFill/>
                      <a:prstDash val="solid"/>
                      <a:round/>
                      <a:headEnd type="none" w="med" len="med"/>
                      <a:tailEnd type="none" w="med" len="med"/>
                    </a:lnL>
                    <a:lnR w="12700" cmpd="sng">
                      <a:noFill/>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422585425"/>
                  </a:ext>
                </a:extLst>
              </a:tr>
              <a:tr h="29127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500" b="0" i="0" u="none" strike="noStrike" kern="1200" cap="none" spc="0" normalizeH="0" baseline="0" noProof="0" dirty="0">
                        <a:ln>
                          <a:solidFill>
                            <a:schemeClr val="accent1">
                              <a:alpha val="0"/>
                            </a:schemeClr>
                          </a:solidFill>
                        </a:ln>
                        <a:solidFill>
                          <a:srgbClr val="00338D"/>
                        </a:solidFill>
                        <a:effectLst/>
                        <a:uLnTx/>
                        <a:uFillTx/>
                        <a:latin typeface="+mn-lt"/>
                        <a:ea typeface="+mn-ea"/>
                        <a:cs typeface="+mn-cs"/>
                      </a:endParaRPr>
                    </a:p>
                  </a:txBody>
                  <a:tcPr marL="108000" marR="0" marT="0" marB="0" anchor="ctr">
                    <a:lnL w="12700" cmpd="sng">
                      <a:noFill/>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1200" b="0" i="0" u="none" strike="noStrike" kern="1200" cap="none" spc="0" normalizeH="0" baseline="0" noProof="0" dirty="0">
                          <a:ln>
                            <a:solidFill>
                              <a:schemeClr val="accent1">
                                <a:alpha val="0"/>
                              </a:schemeClr>
                            </a:solidFill>
                          </a:ln>
                          <a:solidFill>
                            <a:srgbClr val="00338D"/>
                          </a:solidFill>
                          <a:effectLst/>
                          <a:uLnTx/>
                          <a:uFillTx/>
                          <a:latin typeface="+mn-ea"/>
                          <a:ea typeface="+mn-ea"/>
                          <a:cs typeface="+mn-cs"/>
                        </a:rPr>
                        <a:t>중국</a:t>
                      </a:r>
                    </a:p>
                  </a:txBody>
                  <a:tcPr marL="18000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en-US" altLang="ko-KR" sz="1200" b="0" dirty="0">
                          <a:ln>
                            <a:solidFill>
                              <a:schemeClr val="accent1">
                                <a:alpha val="0"/>
                              </a:schemeClr>
                            </a:solidFill>
                          </a:ln>
                          <a:solidFill>
                            <a:schemeClr val="tx2"/>
                          </a:solidFill>
                          <a:latin typeface="+mn-ea"/>
                          <a:ea typeface="+mn-ea"/>
                          <a:cs typeface="+mn-cs"/>
                        </a:rPr>
                        <a:t>71</a:t>
                      </a:r>
                    </a:p>
                  </a:txBody>
                  <a:tcPr marL="9525" marR="108000" marT="9525" marB="0" anchor="ctr">
                    <a:lnL w="6350" cap="flat" cmpd="sng" algn="ctr">
                      <a:solidFill>
                        <a:schemeClr val="bg1"/>
                      </a:solidFill>
                      <a:prstDash val="solid"/>
                      <a:round/>
                      <a:headEnd type="none" w="med" len="med"/>
                      <a:tailEnd type="none" w="med" len="med"/>
                    </a:lnL>
                    <a:lnR w="12700" cmpd="sng">
                      <a:noFill/>
                    </a:lnR>
                    <a:lnT w="6350" cap="flat" cmpd="sng" algn="ctr">
                      <a:solidFill>
                        <a:schemeClr val="bg1"/>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84710722"/>
                  </a:ext>
                </a:extLst>
              </a:tr>
              <a:tr h="29127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500" b="0" i="0" u="none" strike="noStrike" kern="1200" cap="none" spc="0" normalizeH="0" baseline="0" noProof="0" dirty="0">
                          <a:ln>
                            <a:solidFill>
                              <a:schemeClr val="accent1">
                                <a:alpha val="0"/>
                              </a:schemeClr>
                            </a:solidFill>
                          </a:ln>
                          <a:solidFill>
                            <a:srgbClr val="00338D"/>
                          </a:solidFill>
                          <a:effectLst/>
                          <a:uLnTx/>
                          <a:uFillTx/>
                          <a:latin typeface="+mn-lt"/>
                          <a:ea typeface="+mn-ea"/>
                          <a:cs typeface="+mn-cs"/>
                        </a:rPr>
                        <a:t>III.</a:t>
                      </a:r>
                      <a:endParaRPr kumimoji="0" lang="en-GB" sz="1500" b="0" i="0" u="none" strike="noStrike" kern="1200" cap="none" spc="0" normalizeH="0" baseline="0" noProof="0" dirty="0">
                        <a:ln>
                          <a:solidFill>
                            <a:schemeClr val="accent1">
                              <a:alpha val="0"/>
                            </a:schemeClr>
                          </a:solidFill>
                        </a:ln>
                        <a:solidFill>
                          <a:srgbClr val="00338D"/>
                        </a:solidFill>
                        <a:effectLst/>
                        <a:uLnTx/>
                        <a:uFillTx/>
                        <a:latin typeface="+mn-lt"/>
                        <a:ea typeface="+mn-ea"/>
                        <a:cs typeface="+mn-cs"/>
                      </a:endParaRPr>
                    </a:p>
                  </a:txBody>
                  <a:tcPr marL="108000" marR="0" marT="0" marB="0" anchor="ctr">
                    <a:lnL w="12700" cmpd="sng">
                      <a:noFill/>
                    </a:lnL>
                    <a:lnR w="12700" cmpd="sng">
                      <a:noFill/>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1500" b="0" i="0" u="none" strike="noStrike" kern="1200" cap="none" spc="0" normalizeH="0" baseline="0" noProof="0" dirty="0">
                          <a:ln>
                            <a:solidFill>
                              <a:schemeClr val="accent1">
                                <a:alpha val="0"/>
                              </a:schemeClr>
                            </a:solidFill>
                          </a:ln>
                          <a:solidFill>
                            <a:srgbClr val="00338D"/>
                          </a:solidFill>
                          <a:effectLst/>
                          <a:uLnTx/>
                          <a:uFillTx/>
                          <a:latin typeface="+mn-lt"/>
                          <a:ea typeface="+mn-ea"/>
                          <a:cs typeface="+mn-cs"/>
                        </a:rPr>
                        <a:t>결론 및 시사점</a:t>
                      </a:r>
                    </a:p>
                  </a:txBody>
                  <a:tcPr marL="0" marR="0" marT="0" marB="0" anchor="ctr">
                    <a:lnL w="12700" cmpd="sng">
                      <a:noFill/>
                    </a:lnL>
                    <a:lnR w="12700" cmpd="sng">
                      <a:noFill/>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ko-KR" sz="1500" b="0" i="0" u="none" strike="noStrike" kern="1200" cap="none" spc="0" normalizeH="0" baseline="0" dirty="0">
                          <a:ln>
                            <a:solidFill>
                              <a:schemeClr val="accent1">
                                <a:alpha val="0"/>
                              </a:schemeClr>
                            </a:solidFill>
                          </a:ln>
                          <a:solidFill>
                            <a:srgbClr val="00338D"/>
                          </a:solidFill>
                          <a:effectLst/>
                          <a:uLnTx/>
                          <a:uFillTx/>
                          <a:latin typeface="+mn-lt"/>
                          <a:ea typeface="+mn-ea"/>
                          <a:cs typeface="+mn-cs"/>
                        </a:rPr>
                        <a:t>81</a:t>
                      </a:r>
                    </a:p>
                  </a:txBody>
                  <a:tcPr marL="9525" marR="108000" marT="9525" marB="0" anchor="ctr">
                    <a:lnL w="12700" cmpd="sng">
                      <a:noFill/>
                    </a:lnL>
                    <a:lnR w="12700" cmpd="sng">
                      <a:noFill/>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24690467"/>
                  </a:ext>
                </a:extLst>
              </a:tr>
            </a:tbl>
          </a:graphicData>
        </a:graphic>
      </p:graphicFrame>
    </p:spTree>
    <p:extLst>
      <p:ext uri="{BB962C8B-B14F-4D97-AF65-F5344CB8AC3E}">
        <p14:creationId xmlns:p14="http://schemas.microsoft.com/office/powerpoint/2010/main" val="184443364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그림 44" descr="텍스트, 지도이(가) 표시된 사진&#10;&#10;자동 생성된 설명">
            <a:extLst>
              <a:ext uri="{FF2B5EF4-FFF2-40B4-BE49-F238E27FC236}">
                <a16:creationId xmlns:a16="http://schemas.microsoft.com/office/drawing/2014/main" id="{DB34438E-64ED-0910-7643-6E6F05909DF6}"/>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contrast="-40000"/>
                    </a14:imgEffect>
                  </a14:imgLayer>
                </a14:imgProps>
              </a:ext>
            </a:extLst>
          </a:blip>
          <a:stretch>
            <a:fillRect/>
          </a:stretch>
        </p:blipFill>
        <p:spPr>
          <a:xfrm>
            <a:off x="8389089" y="129214"/>
            <a:ext cx="1095153" cy="1189224"/>
          </a:xfrm>
          <a:prstGeom prst="rect">
            <a:avLst/>
          </a:prstGeom>
        </p:spPr>
      </p:pic>
      <p:pic>
        <p:nvPicPr>
          <p:cNvPr id="214" name="그림 213">
            <a:extLst>
              <a:ext uri="{FF2B5EF4-FFF2-40B4-BE49-F238E27FC236}">
                <a16:creationId xmlns:a16="http://schemas.microsoft.com/office/drawing/2014/main" id="{6C4E289F-3C3E-6E3E-ABBF-E58783938E88}"/>
              </a:ext>
            </a:extLst>
          </p:cNvPr>
          <p:cNvPicPr>
            <a:picLocks noChangeAspect="1"/>
          </p:cNvPicPr>
          <p:nvPr/>
        </p:nvPicPr>
        <p:blipFill>
          <a:blip r:embed="rId4"/>
          <a:srcRect/>
          <a:stretch/>
        </p:blipFill>
        <p:spPr>
          <a:xfrm>
            <a:off x="7675597" y="584947"/>
            <a:ext cx="415084" cy="415084"/>
          </a:xfrm>
          <a:prstGeom prst="rect">
            <a:avLst/>
          </a:prstGeom>
        </p:spPr>
      </p:pic>
      <p:sp>
        <p:nvSpPr>
          <p:cNvPr id="48" name="제목 3">
            <a:extLst>
              <a:ext uri="{FF2B5EF4-FFF2-40B4-BE49-F238E27FC236}">
                <a16:creationId xmlns:a16="http://schemas.microsoft.com/office/drawing/2014/main" id="{53C88144-88D5-D650-065E-D663DA41F01F}"/>
              </a:ext>
            </a:extLst>
          </p:cNvPr>
          <p:cNvSpPr txBox="1">
            <a:spLocks/>
          </p:cNvSpPr>
          <p:nvPr/>
        </p:nvSpPr>
        <p:spPr>
          <a:xfrm>
            <a:off x="8143995" y="606616"/>
            <a:ext cx="1477782" cy="334294"/>
          </a:xfrm>
          <a:prstGeom prst="rect">
            <a:avLst/>
          </a:prstGeom>
        </p:spPr>
        <p:txBody>
          <a:bodyPr wrap="none" lIns="0" tIns="0" rIns="0" bIns="0" anchor="b" anchorCtr="0">
            <a:noAutofit/>
          </a:bodyPr>
          <a:lstStyle>
            <a:defPPr>
              <a:defRPr lang="en-US"/>
            </a:defPPr>
            <a:lvl1pPr marR="0" lvl="0" indent="539750" fontAlgn="auto">
              <a:lnSpc>
                <a:spcPct val="100000"/>
              </a:lnSpc>
              <a:spcBef>
                <a:spcPts val="0"/>
              </a:spcBef>
              <a:spcAft>
                <a:spcPts val="0"/>
              </a:spcAft>
              <a:buClrTx/>
              <a:buSzTx/>
              <a:buFontTx/>
              <a:buNone/>
              <a:tabLst/>
              <a:defRPr sz="2400" b="0" i="0">
                <a:ln>
                  <a:solidFill>
                    <a:prstClr val="white">
                      <a:lumMod val="75000"/>
                      <a:alpha val="0"/>
                    </a:prstClr>
                  </a:solidFill>
                </a:ln>
                <a:solidFill>
                  <a:schemeClr val="bg1"/>
                </a:solidFill>
                <a:latin typeface="KoPub돋움체 Bold" panose="00000800000000000000" pitchFamily="2" charset="-127"/>
                <a:ea typeface="KoPub돋움체 Bold" panose="00000800000000000000" pitchFamily="2" charset="-127"/>
                <a:cs typeface="KoPub돋움체 Medium" panose="02020603020101020101" pitchFamily="18" charset="-127"/>
              </a:defRPr>
            </a:lvl1pPr>
          </a:lstStyle>
          <a:p>
            <a:pPr marR="0" lvl="0" indent="0" defTabSz="914400" rtl="0" eaLnBrk="1" fontAlgn="auto" latinLnBrk="0" hangingPunct="1">
              <a:lnSpc>
                <a:spcPct val="100000"/>
              </a:lnSpc>
              <a:spcBef>
                <a:spcPts val="0"/>
              </a:spcBef>
              <a:spcAft>
                <a:spcPts val="0"/>
              </a:spcAft>
              <a:buClrTx/>
              <a:buSzTx/>
              <a:buFontTx/>
              <a:buNone/>
              <a:tabLst/>
              <a:defRPr/>
            </a:pPr>
            <a:r>
              <a:rPr lang="ko-KR" altLang="en-US" sz="2000" dirty="0">
                <a:ln>
                  <a:solidFill>
                    <a:prstClr val="white">
                      <a:lumMod val="75000"/>
                      <a:alpha val="0"/>
                    </a:prstClr>
                  </a:solidFill>
                </a:ln>
                <a:solidFill>
                  <a:schemeClr val="tx1">
                    <a:lumMod val="75000"/>
                    <a:lumOff val="25000"/>
                  </a:schemeClr>
                </a:solidFill>
              </a:rPr>
              <a:t>인도</a:t>
            </a:r>
            <a:endParaRPr lang="en-US" altLang="ko-KR" sz="2000" dirty="0">
              <a:ln>
                <a:solidFill>
                  <a:prstClr val="white">
                    <a:lumMod val="75000"/>
                    <a:alpha val="0"/>
                  </a:prstClr>
                </a:solidFill>
              </a:ln>
              <a:solidFill>
                <a:schemeClr val="tx1">
                  <a:lumMod val="75000"/>
                  <a:lumOff val="25000"/>
                </a:schemeClr>
              </a:solidFill>
            </a:endParaRPr>
          </a:p>
        </p:txBody>
      </p:sp>
      <p:sp>
        <p:nvSpPr>
          <p:cNvPr id="2" name="텍스트 개체 틀 1">
            <a:extLst>
              <a:ext uri="{FF2B5EF4-FFF2-40B4-BE49-F238E27FC236}">
                <a16:creationId xmlns:a16="http://schemas.microsoft.com/office/drawing/2014/main" id="{11D01EDC-383F-7EC9-5195-CCBAAD0A81F2}"/>
              </a:ext>
            </a:extLst>
          </p:cNvPr>
          <p:cNvSpPr>
            <a:spLocks noGrp="1"/>
          </p:cNvSpPr>
          <p:nvPr>
            <p:ph type="body" sz="quarter" idx="10"/>
          </p:nvPr>
        </p:nvSpPr>
        <p:spPr/>
        <p:txBody>
          <a:bodyPr/>
          <a:lstStyle/>
          <a:p>
            <a:r>
              <a:rPr lang="en-US" altLang="ko-KR" dirty="0"/>
              <a:t>II. </a:t>
            </a:r>
            <a:r>
              <a:rPr lang="ko-KR" altLang="en-US" dirty="0"/>
              <a:t>신흥 아시아 태평양 국가별 보험시장 및 규제 현황 </a:t>
            </a:r>
          </a:p>
        </p:txBody>
      </p:sp>
      <p:sp>
        <p:nvSpPr>
          <p:cNvPr id="3" name="텍스트 개체 틀 2">
            <a:extLst>
              <a:ext uri="{FF2B5EF4-FFF2-40B4-BE49-F238E27FC236}">
                <a16:creationId xmlns:a16="http://schemas.microsoft.com/office/drawing/2014/main" id="{F8A23C6E-913D-E903-F49E-D387E0794A26}"/>
              </a:ext>
            </a:extLst>
          </p:cNvPr>
          <p:cNvSpPr>
            <a:spLocks noGrp="1"/>
          </p:cNvSpPr>
          <p:nvPr>
            <p:ph type="body" sz="quarter" idx="11"/>
          </p:nvPr>
        </p:nvSpPr>
        <p:spPr/>
        <p:txBody>
          <a:bodyPr/>
          <a:lstStyle/>
          <a:p>
            <a:r>
              <a:rPr lang="ko-KR" altLang="en-US" dirty="0"/>
              <a:t>인도 경제</a:t>
            </a:r>
            <a:r>
              <a:rPr lang="en-US" altLang="ko-KR" dirty="0"/>
              <a:t>·</a:t>
            </a:r>
            <a:r>
              <a:rPr lang="ko-KR" altLang="en-US" dirty="0"/>
              <a:t>보험시장 </a:t>
            </a:r>
            <a:r>
              <a:rPr lang="en-US" altLang="ko-KR" dirty="0"/>
              <a:t>Overview</a:t>
            </a:r>
            <a:endParaRPr lang="ko-KR" altLang="en-US" dirty="0"/>
          </a:p>
        </p:txBody>
      </p:sp>
      <p:sp>
        <p:nvSpPr>
          <p:cNvPr id="21" name="직사각형 20">
            <a:extLst>
              <a:ext uri="{FF2B5EF4-FFF2-40B4-BE49-F238E27FC236}">
                <a16:creationId xmlns:a16="http://schemas.microsoft.com/office/drawing/2014/main" id="{C034480B-9D4E-4E00-ADB5-7DE77218631C}"/>
              </a:ext>
            </a:extLst>
          </p:cNvPr>
          <p:cNvSpPr/>
          <p:nvPr/>
        </p:nvSpPr>
        <p:spPr>
          <a:xfrm>
            <a:off x="488948" y="1190900"/>
            <a:ext cx="8938800" cy="4680000"/>
          </a:xfrm>
          <a:prstGeom prst="rect">
            <a:avLst/>
          </a:prstGeom>
          <a:noFill/>
          <a:ln w="12700">
            <a:solidFill>
              <a:srgbClr val="00B8F5"/>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ko-KR" altLang="en-US" sz="1000" b="1" dirty="0">
              <a:ln>
                <a:solidFill>
                  <a:schemeClr val="bg1">
                    <a:lumMod val="75000"/>
                    <a:alpha val="0"/>
                  </a:schemeClr>
                </a:solidFill>
              </a:ln>
              <a:solidFill>
                <a:srgbClr val="1E49E2"/>
              </a:solidFill>
              <a:latin typeface="+mn-ea"/>
            </a:endParaRPr>
          </a:p>
        </p:txBody>
      </p:sp>
      <p:sp>
        <p:nvSpPr>
          <p:cNvPr id="9" name="TextBox 8">
            <a:extLst>
              <a:ext uri="{FF2B5EF4-FFF2-40B4-BE49-F238E27FC236}">
                <a16:creationId xmlns:a16="http://schemas.microsoft.com/office/drawing/2014/main" id="{494DB00D-1602-0E49-7213-EAB209E6DFE2}"/>
              </a:ext>
            </a:extLst>
          </p:cNvPr>
          <p:cNvSpPr txBox="1"/>
          <p:nvPr/>
        </p:nvSpPr>
        <p:spPr>
          <a:xfrm>
            <a:off x="489000" y="5881851"/>
            <a:ext cx="8928000" cy="318924"/>
          </a:xfrm>
          <a:prstGeom prst="rect">
            <a:avLst/>
          </a:prstGeom>
          <a:noFill/>
          <a:ln>
            <a:noFill/>
          </a:ln>
        </p:spPr>
        <p:txBody>
          <a:bodyPr wrap="square" lIns="0" tIns="72000" rIns="0" bIns="0" rtlCol="0" anchor="t">
            <a:spAutoFit/>
          </a:bodyPr>
          <a:lstStyle>
            <a:defPPr>
              <a:defRPr lang="en-US"/>
            </a:defPPr>
            <a:lvl1pPr lvl="0">
              <a:defRPr sz="800">
                <a:ln>
                  <a:solidFill>
                    <a:prstClr val="white">
                      <a:lumMod val="75000"/>
                      <a:alpha val="0"/>
                    </a:prstClr>
                  </a:solidFill>
                </a:ln>
                <a:solidFill>
                  <a:prstClr val="white">
                    <a:lumMod val="50000"/>
                  </a:prstClr>
                </a:solidFill>
                <a:latin typeface="KoPub돋움체 Medium" panose="00000600000000000000" pitchFamily="2" charset="-127"/>
                <a:ea typeface="KoPub돋움체 Medium" panose="00000600000000000000" pitchFamily="2" charset="-127"/>
              </a:defRPr>
            </a:lvl1pPr>
          </a:lstStyle>
          <a:p>
            <a:r>
              <a:rPr lang="en-US" altLang="ko-KR" dirty="0">
                <a:solidFill>
                  <a:schemeClr val="bg1">
                    <a:lumMod val="50000"/>
                  </a:schemeClr>
                </a:solidFill>
              </a:rPr>
              <a:t>Source: Insurance Regulatory and Development Authority of India, Swiss Re(2022), ‘sigma, World insurance: inflation risks front and </a:t>
            </a:r>
            <a:r>
              <a:rPr lang="en-US" altLang="ko-KR" dirty="0" err="1">
                <a:solidFill>
                  <a:schemeClr val="bg1">
                    <a:lumMod val="50000"/>
                  </a:schemeClr>
                </a:solidFill>
              </a:rPr>
              <a:t>centre</a:t>
            </a:r>
            <a:r>
              <a:rPr lang="en-US" altLang="ko-KR" dirty="0">
                <a:solidFill>
                  <a:schemeClr val="bg1">
                    <a:lumMod val="50000"/>
                  </a:schemeClr>
                </a:solidFill>
              </a:rPr>
              <a:t>’, </a:t>
            </a:r>
            <a:r>
              <a:rPr lang="en-US" altLang="ko-KR" dirty="0" err="1">
                <a:solidFill>
                  <a:schemeClr val="bg1">
                    <a:lumMod val="50000"/>
                  </a:schemeClr>
                </a:solidFill>
              </a:rPr>
              <a:t>IMF,World</a:t>
            </a:r>
            <a:r>
              <a:rPr lang="en-US" altLang="ko-KR" dirty="0">
                <a:solidFill>
                  <a:schemeClr val="bg1">
                    <a:lumMod val="50000"/>
                  </a:schemeClr>
                </a:solidFill>
              </a:rPr>
              <a:t> Bank, UN, </a:t>
            </a:r>
            <a:r>
              <a:rPr lang="ko-KR" altLang="en-US" sz="800" dirty="0" err="1">
                <a:solidFill>
                  <a:schemeClr val="bg1">
                    <a:lumMod val="50000"/>
                  </a:schemeClr>
                </a:solidFill>
                <a:latin typeface="KoPub돋움체 Medium" panose="00000600000000000000" pitchFamily="2" charset="-127"/>
                <a:ea typeface="KoPub돋움체 Medium" panose="00000600000000000000" pitchFamily="2" charset="-127"/>
              </a:rPr>
              <a:t>삼정</a:t>
            </a:r>
            <a:r>
              <a:rPr lang="en-US" altLang="ko-KR" sz="800" dirty="0">
                <a:solidFill>
                  <a:schemeClr val="bg1">
                    <a:lumMod val="50000"/>
                  </a:schemeClr>
                </a:solidFill>
                <a:latin typeface="KoPub돋움체 Medium" panose="00000600000000000000" pitchFamily="2" charset="-127"/>
                <a:ea typeface="KoPub돋움체 Medium" panose="00000600000000000000" pitchFamily="2" charset="-127"/>
              </a:rPr>
              <a:t>KPMG </a:t>
            </a:r>
            <a:r>
              <a:rPr lang="ko-KR" altLang="en-US" sz="800" dirty="0">
                <a:solidFill>
                  <a:schemeClr val="bg1">
                    <a:lumMod val="50000"/>
                  </a:schemeClr>
                </a:solidFill>
                <a:latin typeface="KoPub돋움체 Medium" panose="00000600000000000000" pitchFamily="2" charset="-127"/>
                <a:ea typeface="KoPub돋움체 Medium" panose="00000600000000000000" pitchFamily="2" charset="-127"/>
              </a:rPr>
              <a:t>경제연구원 재구성</a:t>
            </a:r>
            <a:endParaRPr lang="en-US" altLang="ko-KR" sz="800" dirty="0">
              <a:solidFill>
                <a:schemeClr val="bg1">
                  <a:lumMod val="50000"/>
                </a:schemeClr>
              </a:solidFill>
              <a:latin typeface="KoPub돋움체 Medium" panose="00000600000000000000" pitchFamily="2" charset="-127"/>
              <a:ea typeface="KoPub돋움체 Medium" panose="00000600000000000000" pitchFamily="2" charset="-127"/>
            </a:endParaRPr>
          </a:p>
          <a:p>
            <a:r>
              <a:rPr lang="en-US" altLang="ko-KR" dirty="0">
                <a:solidFill>
                  <a:schemeClr val="bg1">
                    <a:lumMod val="50000"/>
                  </a:schemeClr>
                </a:solidFill>
              </a:rPr>
              <a:t>;Note: *1</a:t>
            </a:r>
            <a:r>
              <a:rPr lang="ko-KR" altLang="en-US" dirty="0" err="1">
                <a:solidFill>
                  <a:schemeClr val="bg1">
                    <a:lumMod val="50000"/>
                  </a:schemeClr>
                </a:solidFill>
              </a:rPr>
              <a:t>크로</a:t>
            </a:r>
            <a:r>
              <a:rPr lang="en-US" altLang="ko-KR" dirty="0">
                <a:solidFill>
                  <a:schemeClr val="bg1">
                    <a:lumMod val="50000"/>
                  </a:schemeClr>
                </a:solidFill>
              </a:rPr>
              <a:t>(</a:t>
            </a:r>
            <a:r>
              <a:rPr lang="en-US" altLang="ko-KR" dirty="0" err="1"/>
              <a:t>Croe</a:t>
            </a:r>
            <a:r>
              <a:rPr lang="en-US" altLang="ko-KR" dirty="0"/>
              <a:t>)</a:t>
            </a:r>
            <a:r>
              <a:rPr lang="ko-KR" altLang="en-US" dirty="0"/>
              <a:t>는 </a:t>
            </a:r>
            <a:r>
              <a:rPr lang="en-US" altLang="ko-KR" dirty="0"/>
              <a:t>1</a:t>
            </a:r>
            <a:r>
              <a:rPr lang="ko-KR" altLang="en-US" dirty="0"/>
              <a:t>천만 루피</a:t>
            </a:r>
            <a:endParaRPr lang="ko-KR" altLang="en-US" dirty="0">
              <a:solidFill>
                <a:schemeClr val="bg1">
                  <a:lumMod val="50000"/>
                </a:schemeClr>
              </a:solidFill>
            </a:endParaRPr>
          </a:p>
        </p:txBody>
      </p:sp>
      <p:sp>
        <p:nvSpPr>
          <p:cNvPr id="8" name="직사각형 7">
            <a:extLst>
              <a:ext uri="{FF2B5EF4-FFF2-40B4-BE49-F238E27FC236}">
                <a16:creationId xmlns:a16="http://schemas.microsoft.com/office/drawing/2014/main" id="{91B9EC34-710F-3D6E-83EF-1215451CB7E7}"/>
              </a:ext>
            </a:extLst>
          </p:cNvPr>
          <p:cNvSpPr/>
          <p:nvPr/>
        </p:nvSpPr>
        <p:spPr>
          <a:xfrm>
            <a:off x="4952999" y="1393513"/>
            <a:ext cx="4322788" cy="4313924"/>
          </a:xfrm>
          <a:prstGeom prst="rect">
            <a:avLst/>
          </a:prstGeom>
          <a:solidFill>
            <a:srgbClr val="DEF7FF"/>
          </a:solidFill>
          <a:ln w="6350">
            <a:noFill/>
            <a:miter lim="800000"/>
          </a:ln>
        </p:spPr>
        <p:txBody>
          <a:bodyPr wrap="square" lIns="180000" tIns="108000" rIns="180000" bIns="0">
            <a:noAutofit/>
          </a:bodyPr>
          <a:lstStyle/>
          <a:p>
            <a:pPr fontAlgn="ctr">
              <a:lnSpc>
                <a:spcPct val="120000"/>
              </a:lnSpc>
              <a:spcBef>
                <a:spcPts val="500"/>
              </a:spcBef>
            </a:pPr>
            <a:r>
              <a:rPr lang="ko-KR" altLang="en-US" sz="1100" b="1" dirty="0">
                <a:ln w="9525" cap="flat" cmpd="sng" algn="ctr">
                  <a:solidFill>
                    <a:srgbClr val="00338D">
                      <a:alpha val="0"/>
                    </a:srgbClr>
                  </a:solidFill>
                  <a:prstDash val="solid"/>
                  <a:round/>
                </a:ln>
                <a:solidFill>
                  <a:schemeClr val="tx1">
                    <a:lumMod val="85000"/>
                    <a:lumOff val="15000"/>
                  </a:schemeClr>
                </a:solidFill>
                <a:latin typeface="+mn-ea"/>
              </a:rPr>
              <a:t>경제 전망</a:t>
            </a:r>
            <a:endParaRPr lang="en-US" altLang="ko-KR" sz="1100" b="1" dirty="0">
              <a:ln w="9525" cap="flat" cmpd="sng" algn="ctr">
                <a:solidFill>
                  <a:srgbClr val="00338D">
                    <a:alpha val="0"/>
                  </a:srgbClr>
                </a:solidFill>
                <a:prstDash val="solid"/>
                <a:round/>
              </a:ln>
              <a:solidFill>
                <a:schemeClr val="tx1">
                  <a:lumMod val="85000"/>
                  <a:lumOff val="15000"/>
                </a:schemeClr>
              </a:solidFill>
              <a:latin typeface="+mn-ea"/>
            </a:endParaRPr>
          </a:p>
          <a:p>
            <a:pPr marL="108000" indent="-108000" fontAlgn="ctr">
              <a:lnSpc>
                <a:spcPct val="120000"/>
              </a:lnSpc>
              <a:spcBef>
                <a:spcPts val="500"/>
              </a:spcBef>
              <a:buFont typeface="Arial" panose="020B0604020202020204" pitchFamily="34" charset="0"/>
              <a:buChar char="•"/>
            </a:pPr>
            <a:r>
              <a:rPr lang="ko-KR" altLang="en-US" sz="900" dirty="0">
                <a:ln w="9525" cap="flat" cmpd="sng" algn="ctr">
                  <a:solidFill>
                    <a:srgbClr val="00338D">
                      <a:alpha val="0"/>
                    </a:srgbClr>
                  </a:solidFill>
                  <a:prstDash val="solid"/>
                  <a:round/>
                </a:ln>
                <a:solidFill>
                  <a:schemeClr val="tx1">
                    <a:lumMod val="85000"/>
                    <a:lumOff val="15000"/>
                  </a:schemeClr>
                </a:solidFill>
                <a:latin typeface="+mn-ea"/>
              </a:rPr>
              <a:t>인도 경제는 </a:t>
            </a:r>
            <a:r>
              <a:rPr lang="en-US" altLang="ko-KR" sz="900" dirty="0">
                <a:ln w="9525" cap="flat" cmpd="sng" algn="ctr">
                  <a:solidFill>
                    <a:srgbClr val="00338D">
                      <a:alpha val="0"/>
                    </a:srgbClr>
                  </a:solidFill>
                  <a:prstDash val="solid"/>
                  <a:round/>
                </a:ln>
                <a:solidFill>
                  <a:schemeClr val="tx1">
                    <a:lumMod val="85000"/>
                    <a:lumOff val="15000"/>
                  </a:schemeClr>
                </a:solidFill>
                <a:latin typeface="+mn-ea"/>
              </a:rPr>
              <a:t>2022</a:t>
            </a:r>
            <a:r>
              <a:rPr lang="ko-KR" altLang="en-US" sz="900" dirty="0">
                <a:ln w="9525" cap="flat" cmpd="sng" algn="ctr">
                  <a:solidFill>
                    <a:srgbClr val="00338D">
                      <a:alpha val="0"/>
                    </a:srgbClr>
                  </a:solidFill>
                  <a:prstDash val="solid"/>
                  <a:round/>
                </a:ln>
                <a:solidFill>
                  <a:schemeClr val="tx1">
                    <a:lumMod val="85000"/>
                    <a:lumOff val="15000"/>
                  </a:schemeClr>
                </a:solidFill>
                <a:latin typeface="+mn-ea"/>
              </a:rPr>
              <a:t>년 명목 </a:t>
            </a:r>
            <a:r>
              <a:rPr lang="en-US" altLang="ko-KR" sz="900" dirty="0">
                <a:ln w="9525" cap="flat" cmpd="sng" algn="ctr">
                  <a:solidFill>
                    <a:srgbClr val="00338D">
                      <a:alpha val="0"/>
                    </a:srgbClr>
                  </a:solidFill>
                  <a:prstDash val="solid"/>
                  <a:round/>
                </a:ln>
                <a:solidFill>
                  <a:schemeClr val="tx1">
                    <a:lumMod val="85000"/>
                    <a:lumOff val="15000"/>
                  </a:schemeClr>
                </a:solidFill>
                <a:latin typeface="+mn-ea"/>
              </a:rPr>
              <a:t>GDP</a:t>
            </a:r>
            <a:r>
              <a:rPr lang="ko-KR" altLang="en-US" sz="900" dirty="0">
                <a:ln w="9525" cap="flat" cmpd="sng" algn="ctr">
                  <a:solidFill>
                    <a:srgbClr val="00338D">
                      <a:alpha val="0"/>
                    </a:srgbClr>
                  </a:solidFill>
                  <a:prstDash val="solid"/>
                  <a:round/>
                </a:ln>
                <a:solidFill>
                  <a:schemeClr val="tx1">
                    <a:lumMod val="85000"/>
                    <a:lumOff val="15000"/>
                  </a:schemeClr>
                </a:solidFill>
                <a:latin typeface="+mn-ea"/>
              </a:rPr>
              <a:t> 기준 세계 다섯 번째이며</a:t>
            </a:r>
            <a:r>
              <a:rPr lang="en-US" altLang="ko-KR" sz="900" dirty="0">
                <a:ln w="9525" cap="flat" cmpd="sng" algn="ctr">
                  <a:solidFill>
                    <a:srgbClr val="00338D">
                      <a:alpha val="0"/>
                    </a:srgbClr>
                  </a:solidFill>
                  <a:prstDash val="solid"/>
                  <a:round/>
                </a:ln>
                <a:solidFill>
                  <a:schemeClr val="tx1">
                    <a:lumMod val="85000"/>
                    <a:lumOff val="15000"/>
                  </a:schemeClr>
                </a:solidFill>
                <a:latin typeface="+mn-ea"/>
              </a:rPr>
              <a:t>, </a:t>
            </a:r>
            <a:r>
              <a:rPr lang="ko-KR" altLang="en-US" sz="900" dirty="0">
                <a:ln w="9525" cap="flat" cmpd="sng" algn="ctr">
                  <a:solidFill>
                    <a:srgbClr val="00338D">
                      <a:alpha val="0"/>
                    </a:srgbClr>
                  </a:solidFill>
                  <a:prstDash val="solid"/>
                  <a:round/>
                </a:ln>
                <a:solidFill>
                  <a:schemeClr val="tx1">
                    <a:lumMod val="85000"/>
                    <a:lumOff val="15000"/>
                  </a:schemeClr>
                </a:solidFill>
                <a:latin typeface="+mn-ea"/>
              </a:rPr>
              <a:t>인도 </a:t>
            </a:r>
            <a:r>
              <a:rPr lang="en-US" altLang="ko-KR" sz="900" dirty="0">
                <a:ln w="9525" cap="flat" cmpd="sng" algn="ctr">
                  <a:solidFill>
                    <a:srgbClr val="00338D">
                      <a:alpha val="0"/>
                    </a:srgbClr>
                  </a:solidFill>
                  <a:prstDash val="solid"/>
                  <a:round/>
                </a:ln>
                <a:solidFill>
                  <a:schemeClr val="tx1">
                    <a:lumMod val="85000"/>
                    <a:lumOff val="15000"/>
                  </a:schemeClr>
                </a:solidFill>
                <a:latin typeface="+mn-ea"/>
              </a:rPr>
              <a:t>GDP</a:t>
            </a:r>
            <a:r>
              <a:rPr lang="ko-KR" altLang="en-US" sz="900" dirty="0">
                <a:ln w="9525" cap="flat" cmpd="sng" algn="ctr">
                  <a:solidFill>
                    <a:srgbClr val="00338D">
                      <a:alpha val="0"/>
                    </a:srgbClr>
                  </a:solidFill>
                  <a:prstDash val="solid"/>
                  <a:round/>
                </a:ln>
                <a:solidFill>
                  <a:schemeClr val="tx1">
                    <a:lumMod val="85000"/>
                    <a:lumOff val="15000"/>
                  </a:schemeClr>
                </a:solidFill>
                <a:latin typeface="+mn-ea"/>
              </a:rPr>
              <a:t>의 </a:t>
            </a:r>
            <a:r>
              <a:rPr lang="en-US" altLang="ko-KR" sz="900" dirty="0">
                <a:ln w="9525" cap="flat" cmpd="sng" algn="ctr">
                  <a:solidFill>
                    <a:srgbClr val="00338D">
                      <a:alpha val="0"/>
                    </a:srgbClr>
                  </a:solidFill>
                  <a:prstDash val="solid"/>
                  <a:round/>
                </a:ln>
                <a:solidFill>
                  <a:schemeClr val="tx1">
                    <a:lumMod val="85000"/>
                    <a:lumOff val="15000"/>
                  </a:schemeClr>
                </a:solidFill>
                <a:latin typeface="+mn-ea"/>
              </a:rPr>
              <a:t>70%</a:t>
            </a:r>
            <a:r>
              <a:rPr lang="ko-KR" altLang="en-US" sz="900" dirty="0">
                <a:ln w="9525" cap="flat" cmpd="sng" algn="ctr">
                  <a:solidFill>
                    <a:srgbClr val="00338D">
                      <a:alpha val="0"/>
                    </a:srgbClr>
                  </a:solidFill>
                  <a:prstDash val="solid"/>
                  <a:round/>
                </a:ln>
                <a:solidFill>
                  <a:schemeClr val="tx1">
                    <a:lumMod val="85000"/>
                    <a:lumOff val="15000"/>
                  </a:schemeClr>
                </a:solidFill>
                <a:latin typeface="+mn-ea"/>
              </a:rPr>
              <a:t>가 국내 민간 소비에 의해 주도되는 세계에서 여섯 번째로 큰 소비시장을 보유</a:t>
            </a:r>
            <a:endParaRPr lang="en-US" altLang="ko-KR" sz="900" dirty="0">
              <a:ln w="9525" cap="flat" cmpd="sng" algn="ctr">
                <a:solidFill>
                  <a:srgbClr val="00338D">
                    <a:alpha val="0"/>
                  </a:srgbClr>
                </a:solidFill>
                <a:prstDash val="solid"/>
                <a:round/>
              </a:ln>
              <a:solidFill>
                <a:schemeClr val="tx1">
                  <a:lumMod val="85000"/>
                  <a:lumOff val="15000"/>
                </a:schemeClr>
              </a:solidFill>
              <a:latin typeface="+mn-ea"/>
            </a:endParaRPr>
          </a:p>
          <a:p>
            <a:pPr marL="108000" indent="-108000" fontAlgn="ctr">
              <a:lnSpc>
                <a:spcPct val="120000"/>
              </a:lnSpc>
              <a:spcBef>
                <a:spcPts val="500"/>
              </a:spcBef>
              <a:buFont typeface="Arial" panose="020B0604020202020204" pitchFamily="34" charset="0"/>
              <a:buChar char="•"/>
            </a:pPr>
            <a:r>
              <a:rPr lang="ko-KR" altLang="en-US" sz="900" dirty="0">
                <a:ln w="9525" cap="flat" cmpd="sng" algn="ctr">
                  <a:solidFill>
                    <a:srgbClr val="00338D">
                      <a:alpha val="0"/>
                    </a:srgbClr>
                  </a:solidFill>
                  <a:prstDash val="solid"/>
                  <a:round/>
                </a:ln>
                <a:solidFill>
                  <a:schemeClr val="tx1">
                    <a:lumMod val="85000"/>
                    <a:lumOff val="15000"/>
                  </a:schemeClr>
                </a:solidFill>
                <a:latin typeface="+mn-ea"/>
              </a:rPr>
              <a:t>코로나</a:t>
            </a:r>
            <a:r>
              <a:rPr lang="en-US" altLang="ko-KR" sz="900" dirty="0">
                <a:ln w="9525" cap="flat" cmpd="sng" algn="ctr">
                  <a:solidFill>
                    <a:srgbClr val="00338D">
                      <a:alpha val="0"/>
                    </a:srgbClr>
                  </a:solidFill>
                  <a:prstDash val="solid"/>
                  <a:round/>
                </a:ln>
                <a:solidFill>
                  <a:schemeClr val="tx1">
                    <a:lumMod val="85000"/>
                    <a:lumOff val="15000"/>
                  </a:schemeClr>
                </a:solidFill>
                <a:latin typeface="+mn-ea"/>
              </a:rPr>
              <a:t>19 </a:t>
            </a:r>
            <a:r>
              <a:rPr lang="ko-KR" altLang="en-US" sz="900" dirty="0" err="1">
                <a:ln w="9525" cap="flat" cmpd="sng" algn="ctr">
                  <a:solidFill>
                    <a:srgbClr val="00338D">
                      <a:alpha val="0"/>
                    </a:srgbClr>
                  </a:solidFill>
                  <a:prstDash val="solid"/>
                  <a:round/>
                </a:ln>
                <a:solidFill>
                  <a:schemeClr val="tx1">
                    <a:lumMod val="85000"/>
                    <a:lumOff val="15000"/>
                  </a:schemeClr>
                </a:solidFill>
                <a:latin typeface="+mn-ea"/>
              </a:rPr>
              <a:t>팬데믹으로</a:t>
            </a:r>
            <a:r>
              <a:rPr lang="ko-KR" altLang="en-US" sz="900" dirty="0">
                <a:ln w="9525" cap="flat" cmpd="sng" algn="ctr">
                  <a:solidFill>
                    <a:srgbClr val="00338D">
                      <a:alpha val="0"/>
                    </a:srgbClr>
                  </a:solidFill>
                  <a:prstDash val="solid"/>
                  <a:round/>
                </a:ln>
                <a:solidFill>
                  <a:schemeClr val="tx1">
                    <a:lumMod val="85000"/>
                    <a:lumOff val="15000"/>
                  </a:schemeClr>
                </a:solidFill>
                <a:latin typeface="+mn-ea"/>
              </a:rPr>
              <a:t> 인한 경기 침체 속 인도의 </a:t>
            </a:r>
            <a:r>
              <a:rPr lang="en-US" altLang="ko-KR" sz="900" dirty="0">
                <a:ln w="9525" cap="flat" cmpd="sng" algn="ctr">
                  <a:solidFill>
                    <a:srgbClr val="00338D">
                      <a:alpha val="0"/>
                    </a:srgbClr>
                  </a:solidFill>
                  <a:prstDash val="solid"/>
                  <a:round/>
                </a:ln>
                <a:solidFill>
                  <a:schemeClr val="tx1">
                    <a:lumMod val="85000"/>
                    <a:lumOff val="15000"/>
                  </a:schemeClr>
                </a:solidFill>
                <a:latin typeface="+mn-ea"/>
              </a:rPr>
              <a:t>GDP </a:t>
            </a:r>
            <a:r>
              <a:rPr lang="ko-KR" altLang="en-US" sz="900" dirty="0">
                <a:ln w="9525" cap="flat" cmpd="sng" algn="ctr">
                  <a:solidFill>
                    <a:srgbClr val="00338D">
                      <a:alpha val="0"/>
                    </a:srgbClr>
                  </a:solidFill>
                  <a:prstDash val="solid"/>
                  <a:round/>
                </a:ln>
                <a:solidFill>
                  <a:schemeClr val="tx1">
                    <a:lumMod val="85000"/>
                    <a:lumOff val="15000"/>
                  </a:schemeClr>
                </a:solidFill>
                <a:latin typeface="+mn-ea"/>
              </a:rPr>
              <a:t>성장률은 </a:t>
            </a:r>
            <a:r>
              <a:rPr lang="en-US" altLang="ko-KR" sz="900" dirty="0">
                <a:ln w="9525" cap="flat" cmpd="sng" algn="ctr">
                  <a:solidFill>
                    <a:srgbClr val="00338D">
                      <a:alpha val="0"/>
                    </a:srgbClr>
                  </a:solidFill>
                  <a:prstDash val="solid"/>
                  <a:round/>
                </a:ln>
                <a:solidFill>
                  <a:schemeClr val="tx1">
                    <a:lumMod val="85000"/>
                    <a:lumOff val="15000"/>
                  </a:schemeClr>
                </a:solidFill>
                <a:latin typeface="+mn-ea"/>
              </a:rPr>
              <a:t>2021</a:t>
            </a:r>
            <a:r>
              <a:rPr lang="ko-KR" altLang="en-US" sz="900" dirty="0">
                <a:ln w="9525" cap="flat" cmpd="sng" algn="ctr">
                  <a:solidFill>
                    <a:srgbClr val="00338D">
                      <a:alpha val="0"/>
                    </a:srgbClr>
                  </a:solidFill>
                  <a:prstDash val="solid"/>
                  <a:round/>
                </a:ln>
                <a:solidFill>
                  <a:schemeClr val="tx1">
                    <a:lumMod val="85000"/>
                    <a:lumOff val="15000"/>
                  </a:schemeClr>
                </a:solidFill>
                <a:latin typeface="+mn-ea"/>
              </a:rPr>
              <a:t>년 기준 </a:t>
            </a:r>
            <a:r>
              <a:rPr lang="en-US" altLang="ko-KR" sz="900" dirty="0">
                <a:ln w="9525" cap="flat" cmpd="sng" algn="ctr">
                  <a:solidFill>
                    <a:srgbClr val="00338D">
                      <a:alpha val="0"/>
                    </a:srgbClr>
                  </a:solidFill>
                  <a:prstDash val="solid"/>
                  <a:round/>
                </a:ln>
                <a:solidFill>
                  <a:schemeClr val="tx1">
                    <a:lumMod val="85000"/>
                    <a:lumOff val="15000"/>
                  </a:schemeClr>
                </a:solidFill>
                <a:latin typeface="+mn-ea"/>
              </a:rPr>
              <a:t>8.7%</a:t>
            </a:r>
            <a:r>
              <a:rPr lang="ko-KR" altLang="en-US" sz="900" dirty="0">
                <a:ln w="9525" cap="flat" cmpd="sng" algn="ctr">
                  <a:solidFill>
                    <a:srgbClr val="00338D">
                      <a:alpha val="0"/>
                    </a:srgbClr>
                  </a:solidFill>
                  <a:prstDash val="solid"/>
                  <a:round/>
                </a:ln>
                <a:solidFill>
                  <a:schemeClr val="tx1">
                    <a:lumMod val="85000"/>
                    <a:lumOff val="15000"/>
                  </a:schemeClr>
                </a:solidFill>
                <a:latin typeface="+mn-ea"/>
              </a:rPr>
              <a:t>를 기록하였으며</a:t>
            </a:r>
            <a:r>
              <a:rPr lang="en-US" altLang="ko-KR" sz="900" dirty="0">
                <a:ln w="9525" cap="flat" cmpd="sng" algn="ctr">
                  <a:solidFill>
                    <a:srgbClr val="00338D">
                      <a:alpha val="0"/>
                    </a:srgbClr>
                  </a:solidFill>
                  <a:prstDash val="solid"/>
                  <a:round/>
                </a:ln>
                <a:solidFill>
                  <a:schemeClr val="tx1">
                    <a:lumMod val="85000"/>
                    <a:lumOff val="15000"/>
                  </a:schemeClr>
                </a:solidFill>
                <a:latin typeface="+mn-ea"/>
              </a:rPr>
              <a:t>, 2022</a:t>
            </a:r>
            <a:r>
              <a:rPr lang="ko-KR" altLang="en-US" sz="900" dirty="0">
                <a:ln w="9525" cap="flat" cmpd="sng" algn="ctr">
                  <a:solidFill>
                    <a:srgbClr val="00338D">
                      <a:alpha val="0"/>
                    </a:srgbClr>
                  </a:solidFill>
                  <a:prstDash val="solid"/>
                  <a:round/>
                </a:ln>
                <a:solidFill>
                  <a:schemeClr val="tx1">
                    <a:lumMod val="85000"/>
                    <a:lumOff val="15000"/>
                  </a:schemeClr>
                </a:solidFill>
                <a:latin typeface="+mn-ea"/>
              </a:rPr>
              <a:t>년 </a:t>
            </a:r>
            <a:r>
              <a:rPr lang="en-US" altLang="ko-KR" sz="900" dirty="0">
                <a:ln w="9525" cap="flat" cmpd="sng" algn="ctr">
                  <a:solidFill>
                    <a:srgbClr val="00338D">
                      <a:alpha val="0"/>
                    </a:srgbClr>
                  </a:solidFill>
                  <a:prstDash val="solid"/>
                  <a:round/>
                </a:ln>
                <a:solidFill>
                  <a:schemeClr val="tx1">
                    <a:lumMod val="85000"/>
                    <a:lumOff val="15000"/>
                  </a:schemeClr>
                </a:solidFill>
                <a:latin typeface="+mn-ea"/>
              </a:rPr>
              <a:t>6.8%</a:t>
            </a:r>
            <a:r>
              <a:rPr lang="ko-KR" altLang="en-US" sz="900" dirty="0">
                <a:ln w="9525" cap="flat" cmpd="sng" algn="ctr">
                  <a:solidFill>
                    <a:srgbClr val="00338D">
                      <a:alpha val="0"/>
                    </a:srgbClr>
                  </a:solidFill>
                  <a:prstDash val="solid"/>
                  <a:round/>
                </a:ln>
                <a:solidFill>
                  <a:schemeClr val="tx1">
                    <a:lumMod val="85000"/>
                    <a:lumOff val="15000"/>
                  </a:schemeClr>
                </a:solidFill>
                <a:latin typeface="+mn-ea"/>
              </a:rPr>
              <a:t>로 둔화</a:t>
            </a:r>
            <a:r>
              <a:rPr lang="en-US" altLang="ko-KR" sz="900" dirty="0">
                <a:ln w="9525" cap="flat" cmpd="sng" algn="ctr">
                  <a:solidFill>
                    <a:srgbClr val="00338D">
                      <a:alpha val="0"/>
                    </a:srgbClr>
                  </a:solidFill>
                  <a:prstDash val="solid"/>
                  <a:round/>
                </a:ln>
                <a:solidFill>
                  <a:schemeClr val="tx1">
                    <a:lumMod val="85000"/>
                    <a:lumOff val="15000"/>
                  </a:schemeClr>
                </a:solidFill>
                <a:latin typeface="+mn-ea"/>
              </a:rPr>
              <a:t>. 2023</a:t>
            </a:r>
            <a:r>
              <a:rPr lang="ko-KR" altLang="en-US" sz="900" dirty="0">
                <a:ln w="9525" cap="flat" cmpd="sng" algn="ctr">
                  <a:solidFill>
                    <a:srgbClr val="00338D">
                      <a:alpha val="0"/>
                    </a:srgbClr>
                  </a:solidFill>
                  <a:prstDash val="solid"/>
                  <a:round/>
                </a:ln>
                <a:solidFill>
                  <a:schemeClr val="tx1">
                    <a:lumMod val="85000"/>
                    <a:lumOff val="15000"/>
                  </a:schemeClr>
                </a:solidFill>
                <a:latin typeface="+mn-ea"/>
              </a:rPr>
              <a:t>년 인도 경제성장률은 </a:t>
            </a:r>
            <a:r>
              <a:rPr lang="en-US" altLang="ko-KR" sz="900" dirty="0">
                <a:ln w="9525" cap="flat" cmpd="sng" algn="ctr">
                  <a:solidFill>
                    <a:srgbClr val="00338D">
                      <a:alpha val="0"/>
                    </a:srgbClr>
                  </a:solidFill>
                  <a:prstDash val="solid"/>
                  <a:round/>
                </a:ln>
                <a:solidFill>
                  <a:schemeClr val="tx1">
                    <a:lumMod val="85000"/>
                    <a:lumOff val="15000"/>
                  </a:schemeClr>
                </a:solidFill>
                <a:latin typeface="+mn-ea"/>
              </a:rPr>
              <a:t>5.9%</a:t>
            </a:r>
            <a:r>
              <a:rPr lang="ko-KR" altLang="en-US" sz="900" dirty="0">
                <a:ln w="9525" cap="flat" cmpd="sng" algn="ctr">
                  <a:solidFill>
                    <a:srgbClr val="00338D">
                      <a:alpha val="0"/>
                    </a:srgbClr>
                  </a:solidFill>
                  <a:prstDash val="solid"/>
                  <a:round/>
                </a:ln>
                <a:solidFill>
                  <a:schemeClr val="tx1">
                    <a:lumMod val="85000"/>
                    <a:lumOff val="15000"/>
                  </a:schemeClr>
                </a:solidFill>
                <a:latin typeface="+mn-ea"/>
              </a:rPr>
              <a:t>로 전망</a:t>
            </a:r>
            <a:endParaRPr lang="en-US" altLang="ko-KR" sz="500" b="1" dirty="0">
              <a:ln w="9525" cap="flat" cmpd="sng" algn="ctr">
                <a:solidFill>
                  <a:srgbClr val="00338D">
                    <a:alpha val="0"/>
                  </a:srgbClr>
                </a:solidFill>
                <a:prstDash val="solid"/>
                <a:round/>
              </a:ln>
              <a:solidFill>
                <a:schemeClr val="tx1">
                  <a:lumMod val="85000"/>
                  <a:lumOff val="15000"/>
                </a:schemeClr>
              </a:solidFill>
              <a:latin typeface="+mn-ea"/>
            </a:endParaRPr>
          </a:p>
          <a:p>
            <a:pPr fontAlgn="ctr">
              <a:lnSpc>
                <a:spcPct val="120000"/>
              </a:lnSpc>
              <a:spcBef>
                <a:spcPts val="500"/>
              </a:spcBef>
            </a:pPr>
            <a:r>
              <a:rPr lang="ko-KR" altLang="en-US" sz="1100" b="1" dirty="0">
                <a:ln w="9525" cap="flat" cmpd="sng" algn="ctr">
                  <a:solidFill>
                    <a:srgbClr val="00338D">
                      <a:alpha val="0"/>
                    </a:srgbClr>
                  </a:solidFill>
                  <a:prstDash val="solid"/>
                  <a:round/>
                </a:ln>
                <a:solidFill>
                  <a:schemeClr val="tx1">
                    <a:lumMod val="85000"/>
                    <a:lumOff val="15000"/>
                  </a:schemeClr>
                </a:solidFill>
                <a:latin typeface="+mn-ea"/>
              </a:rPr>
              <a:t>보험시장 전망</a:t>
            </a:r>
            <a:endParaRPr lang="en-US" altLang="ko-KR" sz="1100" b="1" dirty="0">
              <a:ln w="9525" cap="flat" cmpd="sng" algn="ctr">
                <a:solidFill>
                  <a:srgbClr val="00338D">
                    <a:alpha val="0"/>
                  </a:srgbClr>
                </a:solidFill>
                <a:prstDash val="solid"/>
                <a:round/>
              </a:ln>
              <a:solidFill>
                <a:schemeClr val="tx1">
                  <a:lumMod val="85000"/>
                  <a:lumOff val="15000"/>
                </a:schemeClr>
              </a:solidFill>
              <a:latin typeface="+mn-ea"/>
            </a:endParaRPr>
          </a:p>
          <a:p>
            <a:pPr marL="108000" indent="-108000" fontAlgn="ctr">
              <a:lnSpc>
                <a:spcPct val="120000"/>
              </a:lnSpc>
              <a:spcBef>
                <a:spcPts val="500"/>
              </a:spcBef>
              <a:buFont typeface="Arial" panose="020B0604020202020204" pitchFamily="34" charset="0"/>
              <a:buChar char="•"/>
            </a:pPr>
            <a:r>
              <a:rPr lang="ko-KR" altLang="en-US" sz="900" dirty="0">
                <a:ln w="9525" cap="flat" cmpd="sng" algn="ctr">
                  <a:solidFill>
                    <a:srgbClr val="00338D">
                      <a:alpha val="0"/>
                    </a:srgbClr>
                  </a:solidFill>
                  <a:prstDash val="solid"/>
                  <a:round/>
                </a:ln>
                <a:solidFill>
                  <a:schemeClr val="tx1">
                    <a:lumMod val="85000"/>
                    <a:lumOff val="15000"/>
                  </a:schemeClr>
                </a:solidFill>
                <a:latin typeface="+mn-ea"/>
              </a:rPr>
              <a:t>인도는 전 세계에서 가장 빠르게 성장하는 보험시장 중 하나이며</a:t>
            </a:r>
            <a:r>
              <a:rPr lang="en-US" altLang="ko-KR" sz="900" dirty="0">
                <a:ln w="9525" cap="flat" cmpd="sng" algn="ctr">
                  <a:solidFill>
                    <a:srgbClr val="00338D">
                      <a:alpha val="0"/>
                    </a:srgbClr>
                  </a:solidFill>
                  <a:prstDash val="solid"/>
                  <a:round/>
                </a:ln>
                <a:solidFill>
                  <a:schemeClr val="tx1">
                    <a:lumMod val="85000"/>
                    <a:lumOff val="15000"/>
                  </a:schemeClr>
                </a:solidFill>
                <a:latin typeface="+mn-ea"/>
              </a:rPr>
              <a:t>,</a:t>
            </a:r>
            <a:r>
              <a:rPr lang="ko-KR" altLang="en-US" sz="900" dirty="0">
                <a:ln w="9525" cap="flat" cmpd="sng" algn="ctr">
                  <a:solidFill>
                    <a:srgbClr val="00338D">
                      <a:alpha val="0"/>
                    </a:srgbClr>
                  </a:solidFill>
                  <a:prstDash val="solid"/>
                  <a:round/>
                </a:ln>
                <a:solidFill>
                  <a:schemeClr val="tx1">
                    <a:lumMod val="85000"/>
                    <a:lumOff val="15000"/>
                  </a:schemeClr>
                </a:solidFill>
                <a:latin typeface="+mn-ea"/>
              </a:rPr>
              <a:t> </a:t>
            </a:r>
            <a:r>
              <a:rPr lang="en-US" altLang="ko-KR" sz="900" dirty="0">
                <a:ln w="9525" cap="flat" cmpd="sng" algn="ctr">
                  <a:solidFill>
                    <a:srgbClr val="00338D">
                      <a:alpha val="0"/>
                    </a:srgbClr>
                  </a:solidFill>
                  <a:prstDash val="solid"/>
                  <a:round/>
                </a:ln>
                <a:solidFill>
                  <a:schemeClr val="tx1">
                    <a:lumMod val="85000"/>
                    <a:lumOff val="15000"/>
                  </a:schemeClr>
                </a:solidFill>
                <a:latin typeface="+mn-ea"/>
              </a:rPr>
              <a:t>2032</a:t>
            </a:r>
            <a:r>
              <a:rPr lang="ko-KR" altLang="en-US" sz="900" dirty="0">
                <a:ln w="9525" cap="flat" cmpd="sng" algn="ctr">
                  <a:solidFill>
                    <a:srgbClr val="00338D">
                      <a:alpha val="0"/>
                    </a:srgbClr>
                  </a:solidFill>
                  <a:prstDash val="solid"/>
                  <a:round/>
                </a:ln>
                <a:solidFill>
                  <a:schemeClr val="tx1">
                    <a:lumMod val="85000"/>
                    <a:lumOff val="15000"/>
                  </a:schemeClr>
                </a:solidFill>
                <a:latin typeface="+mn-ea"/>
              </a:rPr>
              <a:t>년 세계 </a:t>
            </a:r>
            <a:r>
              <a:rPr lang="en-US" altLang="ko-KR" sz="900" dirty="0">
                <a:ln w="9525" cap="flat" cmpd="sng" algn="ctr">
                  <a:solidFill>
                    <a:srgbClr val="00338D">
                      <a:alpha val="0"/>
                    </a:srgbClr>
                  </a:solidFill>
                  <a:prstDash val="solid"/>
                  <a:round/>
                </a:ln>
                <a:solidFill>
                  <a:schemeClr val="tx1">
                    <a:lumMod val="85000"/>
                    <a:lumOff val="15000"/>
                  </a:schemeClr>
                </a:solidFill>
                <a:latin typeface="+mn-ea"/>
              </a:rPr>
              <a:t>6</a:t>
            </a:r>
            <a:r>
              <a:rPr lang="ko-KR" altLang="en-US" sz="900" dirty="0">
                <a:ln w="9525" cap="flat" cmpd="sng" algn="ctr">
                  <a:solidFill>
                    <a:srgbClr val="00338D">
                      <a:alpha val="0"/>
                    </a:srgbClr>
                  </a:solidFill>
                  <a:prstDash val="solid"/>
                  <a:round/>
                </a:ln>
                <a:solidFill>
                  <a:schemeClr val="tx1">
                    <a:lumMod val="85000"/>
                    <a:lumOff val="15000"/>
                  </a:schemeClr>
                </a:solidFill>
                <a:latin typeface="+mn-ea"/>
              </a:rPr>
              <a:t>위 보험시장</a:t>
            </a:r>
            <a:r>
              <a:rPr lang="en-US" altLang="ko-KR" sz="900" dirty="0">
                <a:ln w="9525" cap="flat" cmpd="sng" algn="ctr">
                  <a:solidFill>
                    <a:srgbClr val="00338D">
                      <a:alpha val="0"/>
                    </a:srgbClr>
                  </a:solidFill>
                  <a:prstDash val="solid"/>
                  <a:round/>
                </a:ln>
                <a:solidFill>
                  <a:schemeClr val="tx1">
                    <a:lumMod val="85000"/>
                    <a:lumOff val="15000"/>
                  </a:schemeClr>
                </a:solidFill>
                <a:latin typeface="+mn-ea"/>
              </a:rPr>
              <a:t>(</a:t>
            </a:r>
            <a:r>
              <a:rPr lang="ko-KR" altLang="en-US" sz="900" dirty="0">
                <a:ln w="9525" cap="flat" cmpd="sng" algn="ctr">
                  <a:solidFill>
                    <a:srgbClr val="00338D">
                      <a:alpha val="0"/>
                    </a:srgbClr>
                  </a:solidFill>
                  <a:prstDash val="solid"/>
                  <a:round/>
                </a:ln>
                <a:solidFill>
                  <a:schemeClr val="tx1">
                    <a:lumMod val="85000"/>
                    <a:lumOff val="15000"/>
                  </a:schemeClr>
                </a:solidFill>
                <a:latin typeface="+mn-ea"/>
              </a:rPr>
              <a:t>보험료 기준</a:t>
            </a:r>
            <a:r>
              <a:rPr lang="en-US" altLang="ko-KR" sz="900" dirty="0">
                <a:ln w="9525" cap="flat" cmpd="sng" algn="ctr">
                  <a:solidFill>
                    <a:srgbClr val="00338D">
                      <a:alpha val="0"/>
                    </a:srgbClr>
                  </a:solidFill>
                  <a:prstDash val="solid"/>
                  <a:round/>
                </a:ln>
                <a:solidFill>
                  <a:schemeClr val="tx1">
                    <a:lumMod val="85000"/>
                    <a:lumOff val="15000"/>
                  </a:schemeClr>
                </a:solidFill>
                <a:latin typeface="+mn-ea"/>
              </a:rPr>
              <a:t>)</a:t>
            </a:r>
            <a:r>
              <a:rPr lang="ko-KR" altLang="en-US" sz="900" dirty="0">
                <a:ln w="9525" cap="flat" cmpd="sng" algn="ctr">
                  <a:solidFill>
                    <a:srgbClr val="00338D">
                      <a:alpha val="0"/>
                    </a:srgbClr>
                  </a:solidFill>
                  <a:prstDash val="solid"/>
                  <a:round/>
                </a:ln>
                <a:solidFill>
                  <a:schemeClr val="tx1">
                    <a:lumMod val="85000"/>
                    <a:lumOff val="15000"/>
                  </a:schemeClr>
                </a:solidFill>
                <a:latin typeface="+mn-ea"/>
              </a:rPr>
              <a:t>이 될 것으로 전망</a:t>
            </a:r>
            <a:r>
              <a:rPr lang="en-US" altLang="ko-KR" sz="900" dirty="0">
                <a:ln w="9525" cap="flat" cmpd="sng" algn="ctr">
                  <a:solidFill>
                    <a:srgbClr val="00338D">
                      <a:alpha val="0"/>
                    </a:srgbClr>
                  </a:solidFill>
                  <a:prstDash val="solid"/>
                  <a:round/>
                </a:ln>
                <a:solidFill>
                  <a:schemeClr val="tx1">
                    <a:lumMod val="85000"/>
                    <a:lumOff val="15000"/>
                  </a:schemeClr>
                </a:solidFill>
                <a:latin typeface="+mn-ea"/>
              </a:rPr>
              <a:t>(2021</a:t>
            </a:r>
            <a:r>
              <a:rPr lang="ko-KR" altLang="en-US" sz="900" dirty="0">
                <a:ln w="9525" cap="flat" cmpd="sng" algn="ctr">
                  <a:solidFill>
                    <a:srgbClr val="00338D">
                      <a:alpha val="0"/>
                    </a:srgbClr>
                  </a:solidFill>
                  <a:prstDash val="solid"/>
                  <a:round/>
                </a:ln>
                <a:solidFill>
                  <a:schemeClr val="tx1">
                    <a:lumMod val="85000"/>
                    <a:lumOff val="15000"/>
                  </a:schemeClr>
                </a:solidFill>
                <a:latin typeface="+mn-ea"/>
              </a:rPr>
              <a:t>년 </a:t>
            </a:r>
            <a:r>
              <a:rPr lang="en-US" altLang="ko-KR" sz="900" dirty="0">
                <a:ln w="9525" cap="flat" cmpd="sng" algn="ctr">
                  <a:solidFill>
                    <a:srgbClr val="00338D">
                      <a:alpha val="0"/>
                    </a:srgbClr>
                  </a:solidFill>
                  <a:prstDash val="solid"/>
                  <a:round/>
                </a:ln>
                <a:solidFill>
                  <a:schemeClr val="tx1">
                    <a:lumMod val="85000"/>
                    <a:lumOff val="15000"/>
                  </a:schemeClr>
                </a:solidFill>
                <a:latin typeface="+mn-ea"/>
              </a:rPr>
              <a:t>10</a:t>
            </a:r>
            <a:r>
              <a:rPr lang="ko-KR" altLang="en-US" sz="900" dirty="0">
                <a:ln w="9525" cap="flat" cmpd="sng" algn="ctr">
                  <a:solidFill>
                    <a:srgbClr val="00338D">
                      <a:alpha val="0"/>
                    </a:srgbClr>
                  </a:solidFill>
                  <a:prstDash val="solid"/>
                  <a:round/>
                </a:ln>
                <a:solidFill>
                  <a:schemeClr val="tx1">
                    <a:lumMod val="85000"/>
                    <a:lumOff val="15000"/>
                  </a:schemeClr>
                </a:solidFill>
                <a:latin typeface="+mn-ea"/>
              </a:rPr>
              <a:t>위</a:t>
            </a:r>
            <a:r>
              <a:rPr lang="en-US" altLang="ko-KR" sz="900" dirty="0">
                <a:ln w="9525" cap="flat" cmpd="sng" algn="ctr">
                  <a:solidFill>
                    <a:srgbClr val="00338D">
                      <a:alpha val="0"/>
                    </a:srgbClr>
                  </a:solidFill>
                  <a:prstDash val="solid"/>
                  <a:round/>
                </a:ln>
                <a:solidFill>
                  <a:schemeClr val="tx1">
                    <a:lumMod val="85000"/>
                    <a:lumOff val="15000"/>
                  </a:schemeClr>
                </a:solidFill>
                <a:latin typeface="+mn-ea"/>
              </a:rPr>
              <a:t>)</a:t>
            </a:r>
            <a:endParaRPr lang="ko-KR" altLang="en-US" sz="500" dirty="0">
              <a:ln w="9525" cap="flat" cmpd="sng" algn="ctr">
                <a:solidFill>
                  <a:srgbClr val="00338D">
                    <a:alpha val="0"/>
                  </a:srgbClr>
                </a:solidFill>
                <a:prstDash val="solid"/>
                <a:round/>
              </a:ln>
              <a:solidFill>
                <a:schemeClr val="tx1">
                  <a:lumMod val="85000"/>
                  <a:lumOff val="15000"/>
                </a:schemeClr>
              </a:solidFill>
              <a:latin typeface="+mn-ea"/>
            </a:endParaRPr>
          </a:p>
          <a:p>
            <a:pPr marL="108000" indent="-108000" fontAlgn="ctr">
              <a:lnSpc>
                <a:spcPct val="120000"/>
              </a:lnSpc>
              <a:spcBef>
                <a:spcPts val="500"/>
              </a:spcBef>
              <a:buFont typeface="Arial" panose="020B0604020202020204" pitchFamily="34" charset="0"/>
              <a:buChar char="•"/>
            </a:pPr>
            <a:r>
              <a:rPr lang="ko-KR" altLang="en-US" sz="900" dirty="0">
                <a:ln w="9525" cap="flat" cmpd="sng" algn="ctr">
                  <a:solidFill>
                    <a:srgbClr val="00338D">
                      <a:alpha val="0"/>
                    </a:srgbClr>
                  </a:solidFill>
                  <a:prstDash val="solid"/>
                  <a:round/>
                </a:ln>
                <a:solidFill>
                  <a:schemeClr val="tx1">
                    <a:lumMod val="85000"/>
                    <a:lumOff val="15000"/>
                  </a:schemeClr>
                </a:solidFill>
                <a:latin typeface="+mn-ea"/>
              </a:rPr>
              <a:t>총 보험료</a:t>
            </a:r>
            <a:r>
              <a:rPr lang="en-US" altLang="ko-KR" sz="900" dirty="0">
                <a:ln w="9525" cap="flat" cmpd="sng" algn="ctr">
                  <a:solidFill>
                    <a:srgbClr val="00338D">
                      <a:alpha val="0"/>
                    </a:srgbClr>
                  </a:solidFill>
                  <a:prstDash val="solid"/>
                  <a:round/>
                </a:ln>
                <a:solidFill>
                  <a:schemeClr val="tx1">
                    <a:lumMod val="85000"/>
                    <a:lumOff val="15000"/>
                  </a:schemeClr>
                </a:solidFill>
                <a:latin typeface="+mn-ea"/>
              </a:rPr>
              <a:t>(</a:t>
            </a:r>
            <a:r>
              <a:rPr lang="ko-KR" altLang="en-US" sz="900" dirty="0">
                <a:ln w="9525" cap="flat" cmpd="sng" algn="ctr">
                  <a:solidFill>
                    <a:srgbClr val="00338D">
                      <a:alpha val="0"/>
                    </a:srgbClr>
                  </a:solidFill>
                  <a:prstDash val="solid"/>
                  <a:round/>
                </a:ln>
                <a:solidFill>
                  <a:schemeClr val="tx1">
                    <a:lumMod val="85000"/>
                    <a:lumOff val="15000"/>
                  </a:schemeClr>
                </a:solidFill>
                <a:latin typeface="+mn-ea"/>
              </a:rPr>
              <a:t>생명</a:t>
            </a:r>
            <a:r>
              <a:rPr lang="en-US" altLang="ko-KR" sz="900" dirty="0">
                <a:ln w="9525" cap="flat" cmpd="sng" algn="ctr">
                  <a:solidFill>
                    <a:srgbClr val="00338D">
                      <a:alpha val="0"/>
                    </a:srgbClr>
                  </a:solidFill>
                  <a:prstDash val="solid"/>
                  <a:round/>
                </a:ln>
                <a:solidFill>
                  <a:schemeClr val="tx1">
                    <a:lumMod val="85000"/>
                    <a:lumOff val="15000"/>
                  </a:schemeClr>
                </a:solidFill>
                <a:latin typeface="+mn-ea"/>
              </a:rPr>
              <a:t>·</a:t>
            </a:r>
            <a:r>
              <a:rPr lang="ko-KR" altLang="en-US" sz="900" dirty="0">
                <a:ln w="9525" cap="flat" cmpd="sng" algn="ctr">
                  <a:solidFill>
                    <a:srgbClr val="00338D">
                      <a:alpha val="0"/>
                    </a:srgbClr>
                  </a:solidFill>
                  <a:prstDash val="solid"/>
                  <a:round/>
                </a:ln>
                <a:solidFill>
                  <a:schemeClr val="tx1">
                    <a:lumMod val="85000"/>
                    <a:lumOff val="15000"/>
                  </a:schemeClr>
                </a:solidFill>
                <a:latin typeface="+mn-ea"/>
              </a:rPr>
              <a:t>손해</a:t>
            </a:r>
            <a:r>
              <a:rPr lang="en-US" altLang="ko-KR" sz="900" dirty="0">
                <a:ln w="9525" cap="flat" cmpd="sng" algn="ctr">
                  <a:solidFill>
                    <a:srgbClr val="00338D">
                      <a:alpha val="0"/>
                    </a:srgbClr>
                  </a:solidFill>
                  <a:prstDash val="solid"/>
                  <a:round/>
                </a:ln>
                <a:solidFill>
                  <a:schemeClr val="tx1">
                    <a:lumMod val="85000"/>
                    <a:lumOff val="15000"/>
                  </a:schemeClr>
                </a:solidFill>
                <a:latin typeface="+mn-ea"/>
              </a:rPr>
              <a:t>)</a:t>
            </a:r>
            <a:r>
              <a:rPr lang="ko-KR" altLang="en-US" sz="900" dirty="0">
                <a:ln w="9525" cap="flat" cmpd="sng" algn="ctr">
                  <a:solidFill>
                    <a:srgbClr val="00338D">
                      <a:alpha val="0"/>
                    </a:srgbClr>
                  </a:solidFill>
                  <a:prstDash val="solid"/>
                  <a:round/>
                </a:ln>
                <a:solidFill>
                  <a:schemeClr val="tx1">
                    <a:lumMod val="85000"/>
                    <a:lumOff val="15000"/>
                  </a:schemeClr>
                </a:solidFill>
                <a:latin typeface="+mn-ea"/>
              </a:rPr>
              <a:t> 기준 향후 </a:t>
            </a:r>
            <a:r>
              <a:rPr lang="en-US" altLang="ko-KR" sz="900" dirty="0">
                <a:ln w="9525" cap="flat" cmpd="sng" algn="ctr">
                  <a:solidFill>
                    <a:srgbClr val="00338D">
                      <a:alpha val="0"/>
                    </a:srgbClr>
                  </a:solidFill>
                  <a:prstDash val="solid"/>
                  <a:round/>
                </a:ln>
                <a:solidFill>
                  <a:schemeClr val="tx1">
                    <a:lumMod val="85000"/>
                    <a:lumOff val="15000"/>
                  </a:schemeClr>
                </a:solidFill>
                <a:latin typeface="+mn-ea"/>
              </a:rPr>
              <a:t>10</a:t>
            </a:r>
            <a:r>
              <a:rPr lang="ko-KR" altLang="en-US" sz="900" dirty="0">
                <a:ln w="9525" cap="flat" cmpd="sng" algn="ctr">
                  <a:solidFill>
                    <a:srgbClr val="00338D">
                      <a:alpha val="0"/>
                    </a:srgbClr>
                  </a:solidFill>
                  <a:prstDash val="solid"/>
                  <a:round/>
                </a:ln>
                <a:solidFill>
                  <a:schemeClr val="tx1">
                    <a:lumMod val="85000"/>
                    <a:lumOff val="15000"/>
                  </a:schemeClr>
                </a:solidFill>
                <a:latin typeface="+mn-ea"/>
              </a:rPr>
              <a:t>년 동안 연평균 </a:t>
            </a:r>
            <a:r>
              <a:rPr lang="en-US" altLang="ko-KR" sz="900" dirty="0">
                <a:ln w="9525" cap="flat" cmpd="sng" algn="ctr">
                  <a:solidFill>
                    <a:srgbClr val="00338D">
                      <a:alpha val="0"/>
                    </a:srgbClr>
                  </a:solidFill>
                  <a:prstDash val="solid"/>
                  <a:round/>
                </a:ln>
                <a:solidFill>
                  <a:schemeClr val="tx1">
                    <a:lumMod val="85000"/>
                    <a:lumOff val="15000"/>
                  </a:schemeClr>
                </a:solidFill>
                <a:latin typeface="+mn-ea"/>
              </a:rPr>
              <a:t>14%(</a:t>
            </a:r>
            <a:r>
              <a:rPr lang="ko-KR" altLang="en-US" sz="900" dirty="0">
                <a:ln w="9525" cap="flat" cmpd="sng" algn="ctr">
                  <a:solidFill>
                    <a:srgbClr val="00338D">
                      <a:alpha val="0"/>
                    </a:srgbClr>
                  </a:solidFill>
                  <a:prstDash val="solid"/>
                  <a:round/>
                </a:ln>
                <a:solidFill>
                  <a:schemeClr val="tx1">
                    <a:lumMod val="85000"/>
                    <a:lumOff val="15000"/>
                  </a:schemeClr>
                </a:solidFill>
                <a:latin typeface="+mn-ea"/>
              </a:rPr>
              <a:t>현지 명목통화 기준</a:t>
            </a:r>
            <a:r>
              <a:rPr lang="en-US" altLang="ko-KR" sz="900" dirty="0">
                <a:ln w="9525" cap="flat" cmpd="sng" algn="ctr">
                  <a:solidFill>
                    <a:srgbClr val="00338D">
                      <a:alpha val="0"/>
                    </a:srgbClr>
                  </a:solidFill>
                  <a:prstDash val="solid"/>
                  <a:round/>
                </a:ln>
                <a:solidFill>
                  <a:schemeClr val="tx1">
                    <a:lumMod val="85000"/>
                    <a:lumOff val="15000"/>
                  </a:schemeClr>
                </a:solidFill>
                <a:latin typeface="+mn-ea"/>
              </a:rPr>
              <a:t>)</a:t>
            </a:r>
            <a:r>
              <a:rPr lang="ko-KR" altLang="en-US" sz="900" dirty="0">
                <a:ln w="9525" cap="flat" cmpd="sng" algn="ctr">
                  <a:solidFill>
                    <a:srgbClr val="00338D">
                      <a:alpha val="0"/>
                    </a:srgbClr>
                  </a:solidFill>
                  <a:prstDash val="solid"/>
                  <a:round/>
                </a:ln>
                <a:solidFill>
                  <a:schemeClr val="tx1">
                    <a:lumMod val="85000"/>
                    <a:lumOff val="15000"/>
                  </a:schemeClr>
                </a:solidFill>
                <a:latin typeface="+mn-ea"/>
              </a:rPr>
              <a:t>의 성장률을 기록할 것으로 예측</a:t>
            </a:r>
            <a:endParaRPr lang="en-US" altLang="ko-KR" sz="900" dirty="0">
              <a:ln w="9525" cap="flat" cmpd="sng" algn="ctr">
                <a:solidFill>
                  <a:srgbClr val="00338D">
                    <a:alpha val="0"/>
                  </a:srgbClr>
                </a:solidFill>
                <a:prstDash val="solid"/>
                <a:round/>
              </a:ln>
              <a:solidFill>
                <a:schemeClr val="tx1">
                  <a:lumMod val="85000"/>
                  <a:lumOff val="15000"/>
                </a:schemeClr>
              </a:solidFill>
              <a:latin typeface="+mn-ea"/>
            </a:endParaRPr>
          </a:p>
          <a:p>
            <a:pPr fontAlgn="ctr">
              <a:lnSpc>
                <a:spcPct val="120000"/>
              </a:lnSpc>
              <a:spcBef>
                <a:spcPts val="500"/>
              </a:spcBef>
            </a:pPr>
            <a:r>
              <a:rPr lang="ko-KR" altLang="en-US" sz="1100" b="1" dirty="0">
                <a:ln w="9525" cap="flat" cmpd="sng" algn="ctr">
                  <a:solidFill>
                    <a:srgbClr val="00338D">
                      <a:alpha val="0"/>
                    </a:srgbClr>
                  </a:solidFill>
                  <a:prstDash val="solid"/>
                  <a:round/>
                </a:ln>
                <a:solidFill>
                  <a:schemeClr val="tx1">
                    <a:lumMod val="85000"/>
                    <a:lumOff val="15000"/>
                  </a:schemeClr>
                </a:solidFill>
                <a:latin typeface="+mn-ea"/>
              </a:rPr>
              <a:t>생명</a:t>
            </a:r>
            <a:r>
              <a:rPr lang="en-US" altLang="ko-KR" sz="1100" b="1" dirty="0">
                <a:ln w="9525" cap="flat" cmpd="sng" algn="ctr">
                  <a:solidFill>
                    <a:srgbClr val="00338D">
                      <a:alpha val="0"/>
                    </a:srgbClr>
                  </a:solidFill>
                  <a:prstDash val="solid"/>
                  <a:round/>
                </a:ln>
                <a:solidFill>
                  <a:schemeClr val="tx1">
                    <a:lumMod val="85000"/>
                    <a:lumOff val="15000"/>
                  </a:schemeClr>
                </a:solidFill>
                <a:latin typeface="+mn-ea"/>
              </a:rPr>
              <a:t>·</a:t>
            </a:r>
            <a:r>
              <a:rPr lang="ko-KR" altLang="en-US" sz="1100" b="1" dirty="0">
                <a:ln w="9525" cap="flat" cmpd="sng" algn="ctr">
                  <a:solidFill>
                    <a:srgbClr val="00338D">
                      <a:alpha val="0"/>
                    </a:srgbClr>
                  </a:solidFill>
                  <a:prstDash val="solid"/>
                  <a:round/>
                </a:ln>
                <a:solidFill>
                  <a:schemeClr val="tx1">
                    <a:lumMod val="85000"/>
                    <a:lumOff val="15000"/>
                  </a:schemeClr>
                </a:solidFill>
                <a:latin typeface="+mn-ea"/>
              </a:rPr>
              <a:t>손해보험 동향</a:t>
            </a:r>
            <a:endParaRPr lang="en-US" altLang="ko-KR" sz="1100" b="1" dirty="0">
              <a:ln w="9525" cap="flat" cmpd="sng" algn="ctr">
                <a:solidFill>
                  <a:srgbClr val="00338D">
                    <a:alpha val="0"/>
                  </a:srgbClr>
                </a:solidFill>
                <a:prstDash val="solid"/>
                <a:round/>
              </a:ln>
              <a:solidFill>
                <a:schemeClr val="tx1">
                  <a:lumMod val="85000"/>
                  <a:lumOff val="15000"/>
                </a:schemeClr>
              </a:solidFill>
              <a:latin typeface="+mn-ea"/>
            </a:endParaRPr>
          </a:p>
          <a:p>
            <a:pPr marL="108000" indent="-108000" fontAlgn="ctr">
              <a:lnSpc>
                <a:spcPct val="120000"/>
              </a:lnSpc>
              <a:spcBef>
                <a:spcPts val="500"/>
              </a:spcBef>
              <a:buFont typeface="Arial" panose="020B0604020202020204" pitchFamily="34" charset="0"/>
              <a:buChar char="•"/>
            </a:pPr>
            <a:r>
              <a:rPr lang="en-US" altLang="ko-KR" sz="900" dirty="0">
                <a:ln w="9525" cap="flat" cmpd="sng" algn="ctr">
                  <a:solidFill>
                    <a:srgbClr val="00338D">
                      <a:alpha val="0"/>
                    </a:srgbClr>
                  </a:solidFill>
                  <a:prstDash val="solid"/>
                  <a:round/>
                </a:ln>
                <a:solidFill>
                  <a:schemeClr val="tx1">
                    <a:lumMod val="85000"/>
                    <a:lumOff val="15000"/>
                  </a:schemeClr>
                </a:solidFill>
                <a:latin typeface="+mn-ea"/>
              </a:rPr>
              <a:t>2021~2022</a:t>
            </a:r>
            <a:r>
              <a:rPr lang="ko-KR" altLang="en-US" sz="900" dirty="0">
                <a:ln w="9525" cap="flat" cmpd="sng" algn="ctr">
                  <a:solidFill>
                    <a:srgbClr val="00338D">
                      <a:alpha val="0"/>
                    </a:srgbClr>
                  </a:solidFill>
                  <a:prstDash val="solid"/>
                  <a:round/>
                </a:ln>
                <a:solidFill>
                  <a:schemeClr val="tx1">
                    <a:lumMod val="85000"/>
                    <a:lumOff val="15000"/>
                  </a:schemeClr>
                </a:solidFill>
                <a:latin typeface="+mn-ea"/>
              </a:rPr>
              <a:t>년 기준 인도의 생명보험료 규모는 전년대비 </a:t>
            </a:r>
            <a:r>
              <a:rPr lang="en-US" altLang="ko-KR" sz="900" dirty="0">
                <a:ln w="9525" cap="flat" cmpd="sng" algn="ctr">
                  <a:solidFill>
                    <a:srgbClr val="00338D">
                      <a:alpha val="0"/>
                    </a:srgbClr>
                  </a:solidFill>
                  <a:prstDash val="solid"/>
                  <a:round/>
                </a:ln>
                <a:solidFill>
                  <a:schemeClr val="tx1">
                    <a:lumMod val="85000"/>
                    <a:lumOff val="15000"/>
                  </a:schemeClr>
                </a:solidFill>
                <a:latin typeface="+mn-ea"/>
              </a:rPr>
              <a:t>10.2% </a:t>
            </a:r>
            <a:r>
              <a:rPr lang="ko-KR" altLang="en-US" sz="900" dirty="0">
                <a:ln w="9525" cap="flat" cmpd="sng" algn="ctr">
                  <a:solidFill>
                    <a:srgbClr val="00338D">
                      <a:alpha val="0"/>
                    </a:srgbClr>
                  </a:solidFill>
                  <a:prstDash val="solid"/>
                  <a:round/>
                </a:ln>
                <a:solidFill>
                  <a:schemeClr val="tx1">
                    <a:lumMod val="85000"/>
                    <a:lumOff val="15000"/>
                  </a:schemeClr>
                </a:solidFill>
                <a:latin typeface="+mn-ea"/>
              </a:rPr>
              <a:t>증가한 </a:t>
            </a:r>
            <a:r>
              <a:rPr lang="en-US" altLang="ko-KR" sz="900" dirty="0">
                <a:ln w="9525" cap="flat" cmpd="sng" algn="ctr">
                  <a:solidFill>
                    <a:srgbClr val="00338D">
                      <a:alpha val="0"/>
                    </a:srgbClr>
                  </a:solidFill>
                  <a:prstDash val="solid"/>
                  <a:round/>
                </a:ln>
                <a:solidFill>
                  <a:schemeClr val="tx1">
                    <a:lumMod val="85000"/>
                    <a:lumOff val="15000"/>
                  </a:schemeClr>
                </a:solidFill>
                <a:latin typeface="+mn-ea"/>
              </a:rPr>
              <a:t>692,614.1</a:t>
            </a:r>
            <a:r>
              <a:rPr lang="ko-KR" altLang="en-US" sz="900" dirty="0" err="1">
                <a:ln w="9525" cap="flat" cmpd="sng" algn="ctr">
                  <a:solidFill>
                    <a:srgbClr val="00338D">
                      <a:alpha val="0"/>
                    </a:srgbClr>
                  </a:solidFill>
                  <a:prstDash val="solid"/>
                  <a:round/>
                </a:ln>
                <a:solidFill>
                  <a:schemeClr val="tx1">
                    <a:lumMod val="85000"/>
                    <a:lumOff val="15000"/>
                  </a:schemeClr>
                </a:solidFill>
                <a:latin typeface="+mn-ea"/>
              </a:rPr>
              <a:t>크로로</a:t>
            </a:r>
            <a:r>
              <a:rPr lang="en-US" altLang="ko-KR" sz="900" dirty="0">
                <a:ln w="9525" cap="flat" cmpd="sng" algn="ctr">
                  <a:solidFill>
                    <a:srgbClr val="00338D">
                      <a:alpha val="0"/>
                    </a:srgbClr>
                  </a:solidFill>
                  <a:prstDash val="solid"/>
                  <a:round/>
                </a:ln>
                <a:solidFill>
                  <a:schemeClr val="tx1">
                    <a:lumMod val="85000"/>
                    <a:lumOff val="15000"/>
                  </a:schemeClr>
                </a:solidFill>
                <a:latin typeface="+mn-ea"/>
              </a:rPr>
              <a:t>,</a:t>
            </a:r>
            <a:r>
              <a:rPr lang="ko-KR" altLang="en-US" sz="900" dirty="0">
                <a:ln w="9525" cap="flat" cmpd="sng" algn="ctr">
                  <a:solidFill>
                    <a:srgbClr val="00338D">
                      <a:alpha val="0"/>
                    </a:srgbClr>
                  </a:solidFill>
                  <a:prstDash val="solid"/>
                  <a:round/>
                </a:ln>
                <a:solidFill>
                  <a:schemeClr val="tx1">
                    <a:lumMod val="85000"/>
                    <a:lumOff val="15000"/>
                  </a:schemeClr>
                </a:solidFill>
                <a:latin typeface="+mn-ea"/>
              </a:rPr>
              <a:t> 이는 전 세계에서 </a:t>
            </a:r>
            <a:r>
              <a:rPr lang="en-US" altLang="ko-KR" sz="900" dirty="0">
                <a:ln w="9525" cap="flat" cmpd="sng" algn="ctr">
                  <a:solidFill>
                    <a:srgbClr val="00338D">
                      <a:alpha val="0"/>
                    </a:srgbClr>
                  </a:solidFill>
                  <a:prstDash val="solid"/>
                  <a:round/>
                </a:ln>
                <a:solidFill>
                  <a:schemeClr val="tx1">
                    <a:lumMod val="85000"/>
                    <a:lumOff val="15000"/>
                  </a:schemeClr>
                </a:solidFill>
                <a:latin typeface="+mn-ea"/>
              </a:rPr>
              <a:t>9</a:t>
            </a:r>
            <a:r>
              <a:rPr lang="ko-KR" altLang="en-US" sz="900" dirty="0">
                <a:ln w="9525" cap="flat" cmpd="sng" algn="ctr">
                  <a:solidFill>
                    <a:srgbClr val="00338D">
                      <a:alpha val="0"/>
                    </a:srgbClr>
                  </a:solidFill>
                  <a:prstDash val="solid"/>
                  <a:round/>
                </a:ln>
                <a:solidFill>
                  <a:schemeClr val="tx1">
                    <a:lumMod val="85000"/>
                    <a:lumOff val="15000"/>
                  </a:schemeClr>
                </a:solidFill>
                <a:latin typeface="+mn-ea"/>
              </a:rPr>
              <a:t>번째로 큰 규모</a:t>
            </a:r>
            <a:r>
              <a:rPr lang="en-US" altLang="ko-KR" sz="900" dirty="0">
                <a:ln w="9525" cap="flat" cmpd="sng" algn="ctr">
                  <a:solidFill>
                    <a:srgbClr val="00338D">
                      <a:alpha val="0"/>
                    </a:srgbClr>
                  </a:solidFill>
                  <a:prstDash val="solid"/>
                  <a:round/>
                </a:ln>
                <a:solidFill>
                  <a:schemeClr val="tx1">
                    <a:lumMod val="85000"/>
                    <a:lumOff val="15000"/>
                  </a:schemeClr>
                </a:solidFill>
                <a:latin typeface="+mn-ea"/>
              </a:rPr>
              <a:t>. </a:t>
            </a:r>
            <a:r>
              <a:rPr lang="ko-KR" altLang="en-US" sz="900" dirty="0">
                <a:ln w="9525" cap="flat" cmpd="sng" algn="ctr">
                  <a:solidFill>
                    <a:srgbClr val="00338D">
                      <a:alpha val="0"/>
                    </a:srgbClr>
                  </a:solidFill>
                  <a:prstDash val="solid"/>
                  <a:round/>
                </a:ln>
                <a:solidFill>
                  <a:schemeClr val="tx1">
                    <a:lumMod val="85000"/>
                    <a:lumOff val="15000"/>
                  </a:schemeClr>
                </a:solidFill>
                <a:latin typeface="+mn-ea"/>
              </a:rPr>
              <a:t>향후 </a:t>
            </a:r>
            <a:r>
              <a:rPr lang="en-US" altLang="ko-KR" sz="900" dirty="0">
                <a:ln w="9525" cap="flat" cmpd="sng" algn="ctr">
                  <a:solidFill>
                    <a:srgbClr val="00338D">
                      <a:alpha val="0"/>
                    </a:srgbClr>
                  </a:solidFill>
                  <a:prstDash val="solid"/>
                  <a:round/>
                </a:ln>
                <a:solidFill>
                  <a:schemeClr val="tx1">
                    <a:lumMod val="85000"/>
                    <a:lumOff val="15000"/>
                  </a:schemeClr>
                </a:solidFill>
                <a:latin typeface="+mn-ea"/>
              </a:rPr>
              <a:t>10</a:t>
            </a:r>
            <a:r>
              <a:rPr lang="ko-KR" altLang="en-US" sz="900" dirty="0">
                <a:ln w="9525" cap="flat" cmpd="sng" algn="ctr">
                  <a:solidFill>
                    <a:srgbClr val="00338D">
                      <a:alpha val="0"/>
                    </a:srgbClr>
                  </a:solidFill>
                  <a:prstDash val="solid"/>
                  <a:round/>
                </a:ln>
                <a:solidFill>
                  <a:schemeClr val="tx1">
                    <a:lumMod val="85000"/>
                    <a:lumOff val="15000"/>
                  </a:schemeClr>
                </a:solidFill>
                <a:latin typeface="+mn-ea"/>
              </a:rPr>
              <a:t>년간 생명보험료는 연평균 </a:t>
            </a:r>
            <a:r>
              <a:rPr lang="en-US" altLang="ko-KR" sz="900" dirty="0">
                <a:ln w="9525" cap="flat" cmpd="sng" algn="ctr">
                  <a:solidFill>
                    <a:srgbClr val="00338D">
                      <a:alpha val="0"/>
                    </a:srgbClr>
                  </a:solidFill>
                  <a:prstDash val="solid"/>
                  <a:round/>
                </a:ln>
                <a:solidFill>
                  <a:schemeClr val="tx1">
                    <a:lumMod val="85000"/>
                    <a:lumOff val="15000"/>
                  </a:schemeClr>
                </a:solidFill>
                <a:latin typeface="+mn-ea"/>
              </a:rPr>
              <a:t>9%(</a:t>
            </a:r>
            <a:r>
              <a:rPr lang="ko-KR" altLang="en-US" sz="900" dirty="0">
                <a:ln w="9525" cap="flat" cmpd="sng" algn="ctr">
                  <a:solidFill>
                    <a:srgbClr val="00338D">
                      <a:alpha val="0"/>
                    </a:srgbClr>
                  </a:solidFill>
                  <a:prstDash val="solid"/>
                  <a:round/>
                </a:ln>
                <a:solidFill>
                  <a:schemeClr val="tx1">
                    <a:lumMod val="85000"/>
                    <a:lumOff val="15000"/>
                  </a:schemeClr>
                </a:solidFill>
                <a:latin typeface="+mn-ea"/>
              </a:rPr>
              <a:t>실질</a:t>
            </a:r>
            <a:r>
              <a:rPr lang="en-US" altLang="ko-KR" sz="900" dirty="0">
                <a:ln w="9525" cap="flat" cmpd="sng" algn="ctr">
                  <a:solidFill>
                    <a:srgbClr val="00338D">
                      <a:alpha val="0"/>
                    </a:srgbClr>
                  </a:solidFill>
                  <a:prstDash val="solid"/>
                  <a:round/>
                </a:ln>
                <a:solidFill>
                  <a:schemeClr val="tx1">
                    <a:lumMod val="85000"/>
                    <a:lumOff val="15000"/>
                  </a:schemeClr>
                </a:solidFill>
                <a:latin typeface="+mn-ea"/>
              </a:rPr>
              <a:t> </a:t>
            </a:r>
            <a:r>
              <a:rPr lang="ko-KR" altLang="en-US" sz="900" dirty="0">
                <a:ln w="9525" cap="flat" cmpd="sng" algn="ctr">
                  <a:solidFill>
                    <a:srgbClr val="00338D">
                      <a:alpha val="0"/>
                    </a:srgbClr>
                  </a:solidFill>
                  <a:prstDash val="solid"/>
                  <a:round/>
                </a:ln>
                <a:solidFill>
                  <a:schemeClr val="tx1">
                    <a:lumMod val="85000"/>
                    <a:lumOff val="15000"/>
                  </a:schemeClr>
                </a:solidFill>
                <a:latin typeface="+mn-ea"/>
              </a:rPr>
              <a:t>기준</a:t>
            </a:r>
            <a:r>
              <a:rPr lang="en-US" altLang="ko-KR" sz="900" dirty="0">
                <a:ln w="9525" cap="flat" cmpd="sng" algn="ctr">
                  <a:solidFill>
                    <a:srgbClr val="00338D">
                      <a:alpha val="0"/>
                    </a:srgbClr>
                  </a:solidFill>
                  <a:prstDash val="solid"/>
                  <a:round/>
                </a:ln>
                <a:solidFill>
                  <a:schemeClr val="tx1">
                    <a:lumMod val="85000"/>
                    <a:lumOff val="15000"/>
                  </a:schemeClr>
                </a:solidFill>
                <a:latin typeface="+mn-ea"/>
              </a:rPr>
              <a:t>) </a:t>
            </a:r>
            <a:r>
              <a:rPr lang="ko-KR" altLang="en-US" sz="900" dirty="0">
                <a:ln w="9525" cap="flat" cmpd="sng" algn="ctr">
                  <a:solidFill>
                    <a:srgbClr val="00338D">
                      <a:alpha val="0"/>
                    </a:srgbClr>
                  </a:solidFill>
                  <a:prstDash val="solid"/>
                  <a:round/>
                </a:ln>
                <a:solidFill>
                  <a:schemeClr val="tx1">
                    <a:lumMod val="85000"/>
                    <a:lumOff val="15000"/>
                  </a:schemeClr>
                </a:solidFill>
                <a:latin typeface="+mn-ea"/>
              </a:rPr>
              <a:t>증가하여 전 세계 </a:t>
            </a:r>
            <a:r>
              <a:rPr lang="en-US" altLang="ko-KR" sz="900" dirty="0">
                <a:ln w="9525" cap="flat" cmpd="sng" algn="ctr">
                  <a:solidFill>
                    <a:srgbClr val="00338D">
                      <a:alpha val="0"/>
                    </a:srgbClr>
                  </a:solidFill>
                  <a:prstDash val="solid"/>
                  <a:round/>
                </a:ln>
                <a:solidFill>
                  <a:schemeClr val="tx1">
                    <a:lumMod val="85000"/>
                    <a:lumOff val="15000"/>
                  </a:schemeClr>
                </a:solidFill>
                <a:latin typeface="+mn-ea"/>
              </a:rPr>
              <a:t>5</a:t>
            </a:r>
            <a:r>
              <a:rPr lang="ko-KR" altLang="en-US" sz="900" dirty="0">
                <a:ln w="9525" cap="flat" cmpd="sng" algn="ctr">
                  <a:solidFill>
                    <a:srgbClr val="00338D">
                      <a:alpha val="0"/>
                    </a:srgbClr>
                  </a:solidFill>
                  <a:prstDash val="solid"/>
                  <a:round/>
                </a:ln>
                <a:solidFill>
                  <a:schemeClr val="tx1">
                    <a:lumMod val="85000"/>
                    <a:lumOff val="15000"/>
                  </a:schemeClr>
                </a:solidFill>
                <a:latin typeface="+mn-ea"/>
              </a:rPr>
              <a:t>번째로 큰 시장이 될 것으로 전망</a:t>
            </a:r>
            <a:endParaRPr lang="en-US" altLang="ko-KR" sz="900" b="1" dirty="0">
              <a:ln w="9525" cap="flat" cmpd="sng" algn="ctr">
                <a:solidFill>
                  <a:srgbClr val="00338D">
                    <a:alpha val="0"/>
                  </a:srgbClr>
                </a:solidFill>
                <a:prstDash val="solid"/>
                <a:round/>
              </a:ln>
              <a:solidFill>
                <a:schemeClr val="tx1">
                  <a:lumMod val="85000"/>
                  <a:lumOff val="15000"/>
                </a:schemeClr>
              </a:solidFill>
              <a:latin typeface="+mn-ea"/>
            </a:endParaRPr>
          </a:p>
          <a:p>
            <a:pPr marL="108000" indent="-108000" fontAlgn="ctr">
              <a:lnSpc>
                <a:spcPct val="120000"/>
              </a:lnSpc>
              <a:spcBef>
                <a:spcPts val="500"/>
              </a:spcBef>
              <a:buFont typeface="Arial" panose="020B0604020202020204" pitchFamily="34" charset="0"/>
              <a:buChar char="•"/>
            </a:pPr>
            <a:r>
              <a:rPr lang="ko-KR" altLang="en-US" sz="900" dirty="0">
                <a:ln w="9525" cap="flat" cmpd="sng" algn="ctr">
                  <a:solidFill>
                    <a:srgbClr val="00338D">
                      <a:alpha val="0"/>
                    </a:srgbClr>
                  </a:solidFill>
                  <a:prstDash val="solid"/>
                  <a:round/>
                </a:ln>
                <a:solidFill>
                  <a:schemeClr val="tx1">
                    <a:lumMod val="85000"/>
                    <a:lumOff val="15000"/>
                  </a:schemeClr>
                </a:solidFill>
                <a:latin typeface="+mn-ea"/>
              </a:rPr>
              <a:t>인도의 손해보험 부문은 </a:t>
            </a:r>
            <a:r>
              <a:rPr lang="en-US" altLang="ko-KR" sz="900" dirty="0">
                <a:ln w="9525" cap="flat" cmpd="sng" algn="ctr">
                  <a:solidFill>
                    <a:srgbClr val="00338D">
                      <a:alpha val="0"/>
                    </a:srgbClr>
                  </a:solidFill>
                  <a:prstDash val="solid"/>
                  <a:round/>
                </a:ln>
                <a:solidFill>
                  <a:schemeClr val="tx1">
                    <a:lumMod val="85000"/>
                    <a:lumOff val="15000"/>
                  </a:schemeClr>
                </a:solidFill>
                <a:latin typeface="+mn-ea"/>
              </a:rPr>
              <a:t>2010</a:t>
            </a:r>
            <a:r>
              <a:rPr lang="ko-KR" altLang="en-US" sz="900" dirty="0">
                <a:ln w="9525" cap="flat" cmpd="sng" algn="ctr">
                  <a:solidFill>
                    <a:srgbClr val="00338D">
                      <a:alpha val="0"/>
                    </a:srgbClr>
                  </a:solidFill>
                  <a:prstDash val="solid"/>
                  <a:round/>
                </a:ln>
                <a:solidFill>
                  <a:schemeClr val="tx1">
                    <a:lumMod val="85000"/>
                    <a:lumOff val="15000"/>
                  </a:schemeClr>
                </a:solidFill>
                <a:latin typeface="+mn-ea"/>
              </a:rPr>
              <a:t>년대에 연평균 </a:t>
            </a:r>
            <a:r>
              <a:rPr lang="en-US" altLang="ko-KR" sz="900" dirty="0">
                <a:ln w="9525" cap="flat" cmpd="sng" algn="ctr">
                  <a:solidFill>
                    <a:srgbClr val="00338D">
                      <a:alpha val="0"/>
                    </a:srgbClr>
                  </a:solidFill>
                  <a:prstDash val="solid"/>
                  <a:round/>
                </a:ln>
                <a:solidFill>
                  <a:schemeClr val="tx1">
                    <a:lumMod val="85000"/>
                    <a:lumOff val="15000"/>
                  </a:schemeClr>
                </a:solidFill>
                <a:latin typeface="+mn-ea"/>
              </a:rPr>
              <a:t>9.6%</a:t>
            </a:r>
            <a:r>
              <a:rPr lang="ko-KR" altLang="en-US" sz="900" dirty="0">
                <a:ln w="9525" cap="flat" cmpd="sng" algn="ctr">
                  <a:solidFill>
                    <a:srgbClr val="00338D">
                      <a:alpha val="0"/>
                    </a:srgbClr>
                  </a:solidFill>
                  <a:prstDash val="solid"/>
                  <a:round/>
                </a:ln>
                <a:solidFill>
                  <a:schemeClr val="tx1">
                    <a:lumMod val="85000"/>
                    <a:lumOff val="15000"/>
                  </a:schemeClr>
                </a:solidFill>
                <a:latin typeface="+mn-ea"/>
              </a:rPr>
              <a:t>의 성장률을 기록하며 고속 성장</a:t>
            </a:r>
            <a:r>
              <a:rPr lang="en-US" altLang="ko-KR" sz="900" dirty="0">
                <a:ln w="9525" cap="flat" cmpd="sng" algn="ctr">
                  <a:solidFill>
                    <a:srgbClr val="00338D">
                      <a:alpha val="0"/>
                    </a:srgbClr>
                  </a:solidFill>
                  <a:prstDash val="solid"/>
                  <a:round/>
                </a:ln>
                <a:solidFill>
                  <a:schemeClr val="tx1">
                    <a:lumMod val="85000"/>
                    <a:lumOff val="15000"/>
                  </a:schemeClr>
                </a:solidFill>
                <a:latin typeface="+mn-ea"/>
              </a:rPr>
              <a:t>. </a:t>
            </a:r>
            <a:r>
              <a:rPr lang="ko-KR" altLang="en-US" sz="900" dirty="0">
                <a:ln w="9525" cap="flat" cmpd="sng" algn="ctr">
                  <a:solidFill>
                    <a:srgbClr val="00338D">
                      <a:alpha val="0"/>
                    </a:srgbClr>
                  </a:solidFill>
                  <a:prstDash val="solid"/>
                  <a:round/>
                </a:ln>
                <a:solidFill>
                  <a:schemeClr val="tx1">
                    <a:lumMod val="85000"/>
                    <a:lumOff val="15000"/>
                  </a:schemeClr>
                </a:solidFill>
                <a:latin typeface="+mn-ea"/>
              </a:rPr>
              <a:t>그러나 코로나</a:t>
            </a:r>
            <a:r>
              <a:rPr lang="en-US" altLang="ko-KR" sz="900" dirty="0">
                <a:ln w="9525" cap="flat" cmpd="sng" algn="ctr">
                  <a:solidFill>
                    <a:srgbClr val="00338D">
                      <a:alpha val="0"/>
                    </a:srgbClr>
                  </a:solidFill>
                  <a:prstDash val="solid"/>
                  <a:round/>
                </a:ln>
                <a:solidFill>
                  <a:schemeClr val="tx1">
                    <a:lumMod val="85000"/>
                    <a:lumOff val="15000"/>
                  </a:schemeClr>
                </a:solidFill>
                <a:latin typeface="+mn-ea"/>
              </a:rPr>
              <a:t>19 </a:t>
            </a:r>
            <a:r>
              <a:rPr lang="ko-KR" altLang="en-US" sz="900" dirty="0" err="1">
                <a:ln w="9525" cap="flat" cmpd="sng" algn="ctr">
                  <a:solidFill>
                    <a:srgbClr val="00338D">
                      <a:alpha val="0"/>
                    </a:srgbClr>
                  </a:solidFill>
                  <a:prstDash val="solid"/>
                  <a:round/>
                </a:ln>
                <a:solidFill>
                  <a:schemeClr val="tx1">
                    <a:lumMod val="85000"/>
                    <a:lumOff val="15000"/>
                  </a:schemeClr>
                </a:solidFill>
                <a:latin typeface="+mn-ea"/>
              </a:rPr>
              <a:t>팬데믹</a:t>
            </a:r>
            <a:r>
              <a:rPr lang="ko-KR" altLang="en-US" sz="900" dirty="0">
                <a:ln w="9525" cap="flat" cmpd="sng" algn="ctr">
                  <a:solidFill>
                    <a:srgbClr val="00338D">
                      <a:alpha val="0"/>
                    </a:srgbClr>
                  </a:solidFill>
                  <a:prstDash val="solid"/>
                  <a:round/>
                </a:ln>
                <a:solidFill>
                  <a:schemeClr val="tx1">
                    <a:lumMod val="85000"/>
                    <a:lumOff val="15000"/>
                  </a:schemeClr>
                </a:solidFill>
                <a:latin typeface="+mn-ea"/>
              </a:rPr>
              <a:t> 이후 봉쇄조치 등으로 </a:t>
            </a:r>
            <a:r>
              <a:rPr lang="en-US" altLang="ko-KR" sz="900" dirty="0">
                <a:ln w="9525" cap="flat" cmpd="sng" algn="ctr">
                  <a:solidFill>
                    <a:srgbClr val="00338D">
                      <a:alpha val="0"/>
                    </a:srgbClr>
                  </a:solidFill>
                  <a:prstDash val="solid"/>
                  <a:round/>
                </a:ln>
                <a:solidFill>
                  <a:schemeClr val="tx1">
                    <a:lumMod val="85000"/>
                    <a:lumOff val="15000"/>
                  </a:schemeClr>
                </a:solidFill>
                <a:latin typeface="+mn-ea"/>
              </a:rPr>
              <a:t>2020~2021</a:t>
            </a:r>
            <a:r>
              <a:rPr lang="ko-KR" altLang="en-US" sz="900" dirty="0">
                <a:ln w="9525" cap="flat" cmpd="sng" algn="ctr">
                  <a:solidFill>
                    <a:srgbClr val="00338D">
                      <a:alpha val="0"/>
                    </a:srgbClr>
                  </a:solidFill>
                  <a:prstDash val="solid"/>
                  <a:round/>
                </a:ln>
                <a:solidFill>
                  <a:schemeClr val="tx1">
                    <a:lumMod val="85000"/>
                    <a:lumOff val="15000"/>
                  </a:schemeClr>
                </a:solidFill>
                <a:latin typeface="+mn-ea"/>
              </a:rPr>
              <a:t>년 </a:t>
            </a:r>
            <a:r>
              <a:rPr lang="en-US" altLang="ko-KR" sz="900" dirty="0">
                <a:ln w="9525" cap="flat" cmpd="sng" algn="ctr">
                  <a:solidFill>
                    <a:srgbClr val="00338D">
                      <a:alpha val="0"/>
                    </a:srgbClr>
                  </a:solidFill>
                  <a:prstDash val="solid"/>
                  <a:round/>
                </a:ln>
                <a:solidFill>
                  <a:schemeClr val="tx1">
                    <a:lumMod val="85000"/>
                    <a:lumOff val="15000"/>
                  </a:schemeClr>
                </a:solidFill>
                <a:latin typeface="+mn-ea"/>
              </a:rPr>
              <a:t>5.1%</a:t>
            </a:r>
            <a:r>
              <a:rPr lang="ko-KR" altLang="en-US" sz="900" dirty="0">
                <a:ln w="9525" cap="flat" cmpd="sng" algn="ctr">
                  <a:solidFill>
                    <a:srgbClr val="00338D">
                      <a:alpha val="0"/>
                    </a:srgbClr>
                  </a:solidFill>
                  <a:prstDash val="solid"/>
                  <a:round/>
                </a:ln>
                <a:solidFill>
                  <a:schemeClr val="tx1">
                    <a:lumMod val="85000"/>
                    <a:lumOff val="15000"/>
                  </a:schemeClr>
                </a:solidFill>
                <a:latin typeface="+mn-ea"/>
              </a:rPr>
              <a:t>의 성장률에 그쳐 성장이 둔화되는 추세를 보임</a:t>
            </a:r>
            <a:r>
              <a:rPr lang="en-US" altLang="ko-KR" sz="900" dirty="0">
                <a:ln w="9525" cap="flat" cmpd="sng" algn="ctr">
                  <a:solidFill>
                    <a:srgbClr val="00338D">
                      <a:alpha val="0"/>
                    </a:srgbClr>
                  </a:solidFill>
                  <a:prstDash val="solid"/>
                  <a:round/>
                </a:ln>
                <a:solidFill>
                  <a:schemeClr val="tx1">
                    <a:lumMod val="85000"/>
                    <a:lumOff val="15000"/>
                  </a:schemeClr>
                </a:solidFill>
                <a:latin typeface="+mn-ea"/>
              </a:rPr>
              <a:t>. </a:t>
            </a:r>
            <a:r>
              <a:rPr lang="ko-KR" altLang="en-US" sz="900" dirty="0">
                <a:ln w="9525" cap="flat" cmpd="sng" algn="ctr">
                  <a:solidFill>
                    <a:srgbClr val="00338D">
                      <a:alpha val="0"/>
                    </a:srgbClr>
                  </a:solidFill>
                  <a:prstDash val="solid"/>
                  <a:round/>
                </a:ln>
                <a:solidFill>
                  <a:schemeClr val="tx1">
                    <a:lumMod val="85000"/>
                    <a:lumOff val="15000"/>
                  </a:schemeClr>
                </a:solidFill>
                <a:latin typeface="+mn-ea"/>
              </a:rPr>
              <a:t>그러나 </a:t>
            </a:r>
            <a:r>
              <a:rPr lang="en-US" altLang="ko-KR" sz="900" dirty="0">
                <a:ln w="9525" cap="flat" cmpd="sng" algn="ctr">
                  <a:solidFill>
                    <a:srgbClr val="00338D">
                      <a:alpha val="0"/>
                    </a:srgbClr>
                  </a:solidFill>
                  <a:prstDash val="solid"/>
                  <a:round/>
                </a:ln>
                <a:solidFill>
                  <a:schemeClr val="tx1">
                    <a:lumMod val="85000"/>
                    <a:lumOff val="15000"/>
                  </a:schemeClr>
                </a:solidFill>
                <a:latin typeface="+mn-ea"/>
              </a:rPr>
              <a:t>2021~2022</a:t>
            </a:r>
            <a:r>
              <a:rPr lang="ko-KR" altLang="en-US" sz="900" dirty="0">
                <a:ln w="9525" cap="flat" cmpd="sng" algn="ctr">
                  <a:solidFill>
                    <a:srgbClr val="00338D">
                      <a:alpha val="0"/>
                    </a:srgbClr>
                  </a:solidFill>
                  <a:prstDash val="solid"/>
                  <a:round/>
                </a:ln>
                <a:solidFill>
                  <a:schemeClr val="tx1">
                    <a:lumMod val="85000"/>
                    <a:lumOff val="15000"/>
                  </a:schemeClr>
                </a:solidFill>
                <a:latin typeface="+mn-ea"/>
              </a:rPr>
              <a:t>년 손해보험 수입보험료는 건강보험 등의 성장세에 힘입어 전년대비 </a:t>
            </a:r>
            <a:r>
              <a:rPr lang="en-US" altLang="ko-KR" sz="900" dirty="0">
                <a:ln w="9525" cap="flat" cmpd="sng" algn="ctr">
                  <a:solidFill>
                    <a:srgbClr val="00338D">
                      <a:alpha val="0"/>
                    </a:srgbClr>
                  </a:solidFill>
                  <a:prstDash val="solid"/>
                  <a:round/>
                </a:ln>
                <a:solidFill>
                  <a:schemeClr val="tx1">
                    <a:lumMod val="85000"/>
                    <a:lumOff val="15000"/>
                  </a:schemeClr>
                </a:solidFill>
                <a:latin typeface="+mn-ea"/>
              </a:rPr>
              <a:t>10.8% </a:t>
            </a:r>
            <a:r>
              <a:rPr lang="ko-KR" altLang="en-US" sz="900" dirty="0">
                <a:ln w="9525" cap="flat" cmpd="sng" algn="ctr">
                  <a:solidFill>
                    <a:srgbClr val="00338D">
                      <a:alpha val="0"/>
                    </a:srgbClr>
                  </a:solidFill>
                  <a:prstDash val="solid"/>
                  <a:round/>
                </a:ln>
                <a:solidFill>
                  <a:schemeClr val="tx1">
                    <a:lumMod val="85000"/>
                    <a:lumOff val="15000"/>
                  </a:schemeClr>
                </a:solidFill>
                <a:latin typeface="+mn-ea"/>
              </a:rPr>
              <a:t>증가한 약 </a:t>
            </a:r>
            <a:r>
              <a:rPr lang="en-US" altLang="ko-KR" sz="900" dirty="0">
                <a:ln w="9525" cap="flat" cmpd="sng" algn="ctr">
                  <a:solidFill>
                    <a:srgbClr val="00338D">
                      <a:alpha val="0"/>
                    </a:srgbClr>
                  </a:solidFill>
                  <a:prstDash val="solid"/>
                  <a:round/>
                </a:ln>
                <a:solidFill>
                  <a:schemeClr val="tx1">
                    <a:lumMod val="85000"/>
                    <a:lumOff val="15000"/>
                  </a:schemeClr>
                </a:solidFill>
                <a:latin typeface="+mn-ea"/>
              </a:rPr>
              <a:t>224,002.8</a:t>
            </a:r>
            <a:r>
              <a:rPr lang="ko-KR" altLang="en-US" sz="900" dirty="0" err="1">
                <a:ln w="9525" cap="flat" cmpd="sng" algn="ctr">
                  <a:solidFill>
                    <a:srgbClr val="00338D">
                      <a:alpha val="0"/>
                    </a:srgbClr>
                  </a:solidFill>
                  <a:prstDash val="solid"/>
                  <a:round/>
                </a:ln>
                <a:solidFill>
                  <a:schemeClr val="tx1">
                    <a:lumMod val="85000"/>
                    <a:lumOff val="15000"/>
                  </a:schemeClr>
                </a:solidFill>
                <a:latin typeface="+mn-ea"/>
              </a:rPr>
              <a:t>크로를</a:t>
            </a:r>
            <a:r>
              <a:rPr lang="ko-KR" altLang="en-US" sz="900" dirty="0">
                <a:ln w="9525" cap="flat" cmpd="sng" algn="ctr">
                  <a:solidFill>
                    <a:srgbClr val="00338D">
                      <a:alpha val="0"/>
                    </a:srgbClr>
                  </a:solidFill>
                  <a:prstDash val="solid"/>
                  <a:round/>
                </a:ln>
                <a:solidFill>
                  <a:schemeClr val="tx1">
                    <a:lumMod val="85000"/>
                    <a:lumOff val="15000"/>
                  </a:schemeClr>
                </a:solidFill>
                <a:latin typeface="+mn-ea"/>
              </a:rPr>
              <a:t> 기록</a:t>
            </a:r>
            <a:endParaRPr lang="en-US" altLang="ko-KR" sz="900" dirty="0">
              <a:ln w="9525" cap="flat" cmpd="sng" algn="ctr">
                <a:solidFill>
                  <a:srgbClr val="00338D">
                    <a:alpha val="0"/>
                  </a:srgbClr>
                </a:solidFill>
                <a:prstDash val="solid"/>
                <a:round/>
              </a:ln>
              <a:solidFill>
                <a:schemeClr val="tx1">
                  <a:lumMod val="85000"/>
                  <a:lumOff val="15000"/>
                </a:schemeClr>
              </a:solidFill>
              <a:latin typeface="+mn-ea"/>
            </a:endParaRPr>
          </a:p>
          <a:p>
            <a:pPr marL="171450" indent="-171450" fontAlgn="ctr">
              <a:lnSpc>
                <a:spcPct val="120000"/>
              </a:lnSpc>
              <a:spcBef>
                <a:spcPts val="500"/>
              </a:spcBef>
              <a:buFontTx/>
              <a:buChar char="-"/>
            </a:pPr>
            <a:r>
              <a:rPr lang="ko-KR" altLang="en-US" sz="900" dirty="0">
                <a:ln w="9525" cap="flat" cmpd="sng" algn="ctr">
                  <a:solidFill>
                    <a:srgbClr val="00338D">
                      <a:alpha val="0"/>
                    </a:srgbClr>
                  </a:solidFill>
                  <a:prstDash val="solid"/>
                  <a:round/>
                </a:ln>
                <a:solidFill>
                  <a:schemeClr val="tx1">
                    <a:lumMod val="85000"/>
                    <a:lumOff val="15000"/>
                  </a:schemeClr>
                </a:solidFill>
                <a:latin typeface="+mn-ea"/>
              </a:rPr>
              <a:t>건강보험은 손해보험 부문에서 가장 빠르게 성장하는 분야 중 하나이며</a:t>
            </a:r>
            <a:r>
              <a:rPr lang="en-US" altLang="ko-KR" sz="900" dirty="0">
                <a:ln w="9525" cap="flat" cmpd="sng" algn="ctr">
                  <a:solidFill>
                    <a:srgbClr val="00338D">
                      <a:alpha val="0"/>
                    </a:srgbClr>
                  </a:solidFill>
                  <a:prstDash val="solid"/>
                  <a:round/>
                </a:ln>
                <a:solidFill>
                  <a:schemeClr val="tx1">
                    <a:lumMod val="85000"/>
                    <a:lumOff val="15000"/>
                  </a:schemeClr>
                </a:solidFill>
                <a:latin typeface="+mn-ea"/>
              </a:rPr>
              <a:t>, </a:t>
            </a:r>
            <a:r>
              <a:rPr lang="ko-KR" altLang="en-US" sz="900" dirty="0">
                <a:ln w="9525" cap="flat" cmpd="sng" algn="ctr">
                  <a:solidFill>
                    <a:srgbClr val="00338D">
                      <a:alpha val="0"/>
                    </a:srgbClr>
                  </a:solidFill>
                  <a:prstDash val="solid"/>
                  <a:round/>
                </a:ln>
                <a:solidFill>
                  <a:schemeClr val="tx1">
                    <a:lumMod val="85000"/>
                    <a:lumOff val="15000"/>
                  </a:schemeClr>
                </a:solidFill>
                <a:latin typeface="+mn-ea"/>
              </a:rPr>
              <a:t>자동차</a:t>
            </a:r>
            <a:r>
              <a:rPr lang="en-US" altLang="ko-KR" sz="900" dirty="0">
                <a:ln w="9525" cap="flat" cmpd="sng" algn="ctr">
                  <a:solidFill>
                    <a:srgbClr val="00338D">
                      <a:alpha val="0"/>
                    </a:srgbClr>
                  </a:solidFill>
                  <a:prstDash val="solid"/>
                  <a:round/>
                </a:ln>
                <a:solidFill>
                  <a:schemeClr val="tx1">
                    <a:lumMod val="85000"/>
                    <a:lumOff val="15000"/>
                  </a:schemeClr>
                </a:solidFill>
                <a:latin typeface="+mn-ea"/>
              </a:rPr>
              <a:t>, </a:t>
            </a:r>
            <a:r>
              <a:rPr lang="ko-KR" altLang="en-US" sz="900" dirty="0">
                <a:ln w="9525" cap="flat" cmpd="sng" algn="ctr">
                  <a:solidFill>
                    <a:srgbClr val="00338D">
                      <a:alpha val="0"/>
                    </a:srgbClr>
                  </a:solidFill>
                  <a:prstDash val="solid"/>
                  <a:round/>
                </a:ln>
                <a:solidFill>
                  <a:schemeClr val="tx1">
                    <a:lumMod val="85000"/>
                    <a:lumOff val="15000"/>
                  </a:schemeClr>
                </a:solidFill>
                <a:latin typeface="+mn-ea"/>
              </a:rPr>
              <a:t>농업보험 등이 그 뒤를 이음</a:t>
            </a:r>
            <a:endParaRPr lang="en-US" altLang="ko-KR" sz="900" dirty="0">
              <a:ln w="9525" cap="flat" cmpd="sng" algn="ctr">
                <a:solidFill>
                  <a:srgbClr val="00338D">
                    <a:alpha val="0"/>
                  </a:srgbClr>
                </a:solidFill>
                <a:prstDash val="solid"/>
                <a:round/>
              </a:ln>
              <a:solidFill>
                <a:schemeClr val="tx1">
                  <a:lumMod val="85000"/>
                  <a:lumOff val="15000"/>
                </a:schemeClr>
              </a:solidFill>
              <a:latin typeface="+mn-ea"/>
            </a:endParaRPr>
          </a:p>
        </p:txBody>
      </p:sp>
      <p:grpSp>
        <p:nvGrpSpPr>
          <p:cNvPr id="229" name="그룹 228">
            <a:extLst>
              <a:ext uri="{FF2B5EF4-FFF2-40B4-BE49-F238E27FC236}">
                <a16:creationId xmlns:a16="http://schemas.microsoft.com/office/drawing/2014/main" id="{5F08FC36-B4CA-1EF6-02DF-0DED45BD02DC}"/>
              </a:ext>
            </a:extLst>
          </p:cNvPr>
          <p:cNvGrpSpPr/>
          <p:nvPr/>
        </p:nvGrpSpPr>
        <p:grpSpPr>
          <a:xfrm>
            <a:off x="658360" y="1393513"/>
            <a:ext cx="4091090" cy="3835101"/>
            <a:chOff x="658360" y="1393513"/>
            <a:chExt cx="4091090" cy="3835101"/>
          </a:xfrm>
        </p:grpSpPr>
        <p:sp>
          <p:nvSpPr>
            <p:cNvPr id="230" name="사각형: 둥근 모서리 229">
              <a:extLst>
                <a:ext uri="{FF2B5EF4-FFF2-40B4-BE49-F238E27FC236}">
                  <a16:creationId xmlns:a16="http://schemas.microsoft.com/office/drawing/2014/main" id="{F73D5867-A92D-EBEC-38CB-074A7327790E}"/>
                </a:ext>
              </a:extLst>
            </p:cNvPr>
            <p:cNvSpPr/>
            <p:nvPr/>
          </p:nvSpPr>
          <p:spPr>
            <a:xfrm>
              <a:off x="658360" y="1393513"/>
              <a:ext cx="1270331" cy="255468"/>
            </a:xfrm>
            <a:prstGeom prst="roundRect">
              <a:avLst/>
            </a:prstGeom>
            <a:solidFill>
              <a:schemeClr val="bg1">
                <a:lumMod val="95000"/>
              </a:schemeClr>
            </a:solidFill>
            <a:ln>
              <a:solidFill>
                <a:schemeClr val="bg1">
                  <a:lumMod val="85000"/>
                </a:schemeClr>
              </a:solidFill>
            </a:ln>
          </p:spPr>
          <p:style>
            <a:lnRef idx="0">
              <a:scrgbClr r="0" g="0" b="0"/>
            </a:lnRef>
            <a:fillRef idx="0">
              <a:scrgbClr r="0" g="0" b="0"/>
            </a:fillRef>
            <a:effectRef idx="0">
              <a:scrgbClr r="0" g="0" b="0"/>
            </a:effectRef>
            <a:fontRef idx="minor">
              <a:schemeClr val="lt1"/>
            </a:fontRef>
          </p:style>
          <p:txBody>
            <a:bodyPr rtlCol="0" anchor="ctr"/>
            <a:lstStyle/>
            <a:p>
              <a:pPr fontAlgn="ctr" latinLnBrk="1"/>
              <a:r>
                <a:rPr lang="ko-KR" altLang="en-US" sz="1100" b="1" dirty="0">
                  <a:ln>
                    <a:solidFill>
                      <a:srgbClr val="1758E3">
                        <a:alpha val="0"/>
                      </a:srgbClr>
                    </a:solidFill>
                  </a:ln>
                  <a:solidFill>
                    <a:srgbClr val="00B0F0"/>
                  </a:solidFill>
                  <a:latin typeface="+mj-ea"/>
                  <a:ea typeface="+mj-ea"/>
                </a:rPr>
                <a:t>실질 </a:t>
              </a:r>
              <a:r>
                <a:rPr lang="en-US" altLang="ko-KR" sz="1100" b="1" dirty="0">
                  <a:ln>
                    <a:solidFill>
                      <a:srgbClr val="1758E3">
                        <a:alpha val="0"/>
                      </a:srgbClr>
                    </a:solidFill>
                  </a:ln>
                  <a:solidFill>
                    <a:srgbClr val="00B0F0"/>
                  </a:solidFill>
                  <a:latin typeface="+mj-ea"/>
                  <a:ea typeface="+mj-ea"/>
                </a:rPr>
                <a:t>GDP </a:t>
              </a:r>
              <a:r>
                <a:rPr lang="ko-KR" altLang="en-US" sz="1100" b="1" dirty="0">
                  <a:ln>
                    <a:solidFill>
                      <a:srgbClr val="1758E3">
                        <a:alpha val="0"/>
                      </a:srgbClr>
                    </a:solidFill>
                  </a:ln>
                  <a:solidFill>
                    <a:srgbClr val="00B0F0"/>
                  </a:solidFill>
                  <a:latin typeface="+mj-ea"/>
                  <a:ea typeface="+mj-ea"/>
                </a:rPr>
                <a:t>성장률</a:t>
              </a:r>
              <a:endParaRPr lang="ko-KR" altLang="ko-KR" sz="1100" b="1" dirty="0">
                <a:ln>
                  <a:solidFill>
                    <a:srgbClr val="1758E3">
                      <a:alpha val="0"/>
                    </a:srgbClr>
                  </a:solidFill>
                </a:ln>
                <a:solidFill>
                  <a:srgbClr val="00B0F0"/>
                </a:solidFill>
                <a:latin typeface="+mj-ea"/>
                <a:ea typeface="+mj-ea"/>
              </a:endParaRPr>
            </a:p>
          </p:txBody>
        </p:sp>
        <p:sp>
          <p:nvSpPr>
            <p:cNvPr id="231" name="사각형: 둥근 모서리 230">
              <a:extLst>
                <a:ext uri="{FF2B5EF4-FFF2-40B4-BE49-F238E27FC236}">
                  <a16:creationId xmlns:a16="http://schemas.microsoft.com/office/drawing/2014/main" id="{C5B48104-A12E-C9B6-7C22-9993775DDA73}"/>
                </a:ext>
              </a:extLst>
            </p:cNvPr>
            <p:cNvSpPr/>
            <p:nvPr/>
          </p:nvSpPr>
          <p:spPr>
            <a:xfrm>
              <a:off x="2008695" y="1393513"/>
              <a:ext cx="1270331" cy="255468"/>
            </a:xfrm>
            <a:prstGeom prst="roundRect">
              <a:avLst/>
            </a:prstGeom>
            <a:solidFill>
              <a:schemeClr val="bg1">
                <a:lumMod val="95000"/>
              </a:schemeClr>
            </a:solidFill>
            <a:ln>
              <a:solidFill>
                <a:schemeClr val="bg1">
                  <a:lumMod val="85000"/>
                </a:schemeClr>
              </a:solidFill>
            </a:ln>
          </p:spPr>
          <p:style>
            <a:lnRef idx="0">
              <a:scrgbClr r="0" g="0" b="0"/>
            </a:lnRef>
            <a:fillRef idx="0">
              <a:scrgbClr r="0" g="0" b="0"/>
            </a:fillRef>
            <a:effectRef idx="0">
              <a:scrgbClr r="0" g="0" b="0"/>
            </a:effectRef>
            <a:fontRef idx="minor">
              <a:schemeClr val="lt1"/>
            </a:fontRef>
          </p:style>
          <p:txBody>
            <a:bodyPr rtlCol="0" anchor="ctr"/>
            <a:lstStyle/>
            <a:p>
              <a:pPr fontAlgn="ctr" latinLnBrk="1"/>
              <a:r>
                <a:rPr lang="en-US" altLang="ko-KR" sz="1100" b="1" dirty="0">
                  <a:ln>
                    <a:solidFill>
                      <a:srgbClr val="1758E3">
                        <a:alpha val="0"/>
                      </a:srgbClr>
                    </a:solidFill>
                  </a:ln>
                  <a:solidFill>
                    <a:srgbClr val="00B0F0"/>
                  </a:solidFill>
                  <a:latin typeface="+mj-ea"/>
                  <a:ea typeface="+mj-ea"/>
                </a:rPr>
                <a:t>1</a:t>
              </a:r>
              <a:r>
                <a:rPr lang="ko-KR" altLang="en-US" sz="1100" b="1" dirty="0">
                  <a:ln>
                    <a:solidFill>
                      <a:srgbClr val="1758E3">
                        <a:alpha val="0"/>
                      </a:srgbClr>
                    </a:solidFill>
                  </a:ln>
                  <a:solidFill>
                    <a:srgbClr val="00B0F0"/>
                  </a:solidFill>
                  <a:latin typeface="+mj-ea"/>
                  <a:ea typeface="+mj-ea"/>
                </a:rPr>
                <a:t>인당 </a:t>
              </a:r>
              <a:r>
                <a:rPr lang="en-US" altLang="ko-KR" sz="1100" b="1" dirty="0">
                  <a:ln>
                    <a:solidFill>
                      <a:srgbClr val="1758E3">
                        <a:alpha val="0"/>
                      </a:srgbClr>
                    </a:solidFill>
                  </a:ln>
                  <a:solidFill>
                    <a:srgbClr val="00B0F0"/>
                  </a:solidFill>
                  <a:latin typeface="+mj-ea"/>
                  <a:ea typeface="+mj-ea"/>
                </a:rPr>
                <a:t>GDP</a:t>
              </a:r>
            </a:p>
          </p:txBody>
        </p:sp>
        <p:sp>
          <p:nvSpPr>
            <p:cNvPr id="232" name="사각형: 둥근 모서리 231">
              <a:extLst>
                <a:ext uri="{FF2B5EF4-FFF2-40B4-BE49-F238E27FC236}">
                  <a16:creationId xmlns:a16="http://schemas.microsoft.com/office/drawing/2014/main" id="{AF1CD635-5629-0910-CE29-348BA482FA4D}"/>
                </a:ext>
              </a:extLst>
            </p:cNvPr>
            <p:cNvSpPr/>
            <p:nvPr/>
          </p:nvSpPr>
          <p:spPr>
            <a:xfrm>
              <a:off x="3359031" y="1393513"/>
              <a:ext cx="1390419" cy="255468"/>
            </a:xfrm>
            <a:prstGeom prst="roundRect">
              <a:avLst/>
            </a:prstGeom>
            <a:solidFill>
              <a:schemeClr val="bg1">
                <a:lumMod val="95000"/>
              </a:schemeClr>
            </a:solidFill>
            <a:ln>
              <a:solidFill>
                <a:schemeClr val="bg1">
                  <a:lumMod val="85000"/>
                </a:schemeClr>
              </a:solidFill>
            </a:ln>
          </p:spPr>
          <p:style>
            <a:lnRef idx="0">
              <a:scrgbClr r="0" g="0" b="0"/>
            </a:lnRef>
            <a:fillRef idx="0">
              <a:scrgbClr r="0" g="0" b="0"/>
            </a:fillRef>
            <a:effectRef idx="0">
              <a:scrgbClr r="0" g="0" b="0"/>
            </a:effectRef>
            <a:fontRef idx="minor">
              <a:schemeClr val="lt1"/>
            </a:fontRef>
          </p:style>
          <p:txBody>
            <a:bodyPr rtlCol="0" anchor="ctr"/>
            <a:lstStyle/>
            <a:p>
              <a:pPr fontAlgn="ctr" latinLnBrk="1"/>
              <a:r>
                <a:rPr lang="ko-KR" altLang="en-US" sz="1100" b="1" dirty="0">
                  <a:ln>
                    <a:solidFill>
                      <a:srgbClr val="1758E3">
                        <a:alpha val="0"/>
                      </a:srgbClr>
                    </a:solidFill>
                  </a:ln>
                  <a:solidFill>
                    <a:srgbClr val="00B0F0"/>
                  </a:solidFill>
                  <a:latin typeface="+mj-ea"/>
                  <a:ea typeface="+mj-ea"/>
                </a:rPr>
                <a:t>인플레이션</a:t>
              </a:r>
              <a:r>
                <a:rPr lang="en-US" altLang="ko-KR" sz="900" b="1" dirty="0">
                  <a:ln>
                    <a:solidFill>
                      <a:srgbClr val="1758E3">
                        <a:alpha val="0"/>
                      </a:srgbClr>
                    </a:solidFill>
                  </a:ln>
                  <a:solidFill>
                    <a:srgbClr val="00B0F0"/>
                  </a:solidFill>
                  <a:latin typeface="+mj-ea"/>
                  <a:ea typeface="+mj-ea"/>
                </a:rPr>
                <a:t>(% change)</a:t>
              </a:r>
              <a:endParaRPr lang="en-US" altLang="ko-KR" sz="1100" b="1" dirty="0">
                <a:ln>
                  <a:solidFill>
                    <a:srgbClr val="1758E3">
                      <a:alpha val="0"/>
                    </a:srgbClr>
                  </a:solidFill>
                </a:ln>
                <a:solidFill>
                  <a:srgbClr val="00B0F0"/>
                </a:solidFill>
                <a:latin typeface="+mj-ea"/>
                <a:ea typeface="+mj-ea"/>
              </a:endParaRPr>
            </a:p>
          </p:txBody>
        </p:sp>
        <p:sp>
          <p:nvSpPr>
            <p:cNvPr id="233" name="사각형: 둥근 모서리 232">
              <a:extLst>
                <a:ext uri="{FF2B5EF4-FFF2-40B4-BE49-F238E27FC236}">
                  <a16:creationId xmlns:a16="http://schemas.microsoft.com/office/drawing/2014/main" id="{5C89769D-5FB0-C27F-8441-25AFBFAB4586}"/>
                </a:ext>
              </a:extLst>
            </p:cNvPr>
            <p:cNvSpPr/>
            <p:nvPr/>
          </p:nvSpPr>
          <p:spPr>
            <a:xfrm>
              <a:off x="658360" y="2190956"/>
              <a:ext cx="1270331" cy="255468"/>
            </a:xfrm>
            <a:prstGeom prst="roundRect">
              <a:avLst/>
            </a:prstGeom>
            <a:solidFill>
              <a:schemeClr val="bg1">
                <a:lumMod val="95000"/>
              </a:schemeClr>
            </a:solidFill>
            <a:ln>
              <a:solidFill>
                <a:schemeClr val="bg1">
                  <a:lumMod val="85000"/>
                </a:schemeClr>
              </a:solidFill>
            </a:ln>
          </p:spPr>
          <p:style>
            <a:lnRef idx="0">
              <a:scrgbClr r="0" g="0" b="0"/>
            </a:lnRef>
            <a:fillRef idx="0">
              <a:scrgbClr r="0" g="0" b="0"/>
            </a:fillRef>
            <a:effectRef idx="0">
              <a:scrgbClr r="0" g="0" b="0"/>
            </a:effectRef>
            <a:fontRef idx="minor">
              <a:schemeClr val="lt1"/>
            </a:fontRef>
          </p:style>
          <p:txBody>
            <a:bodyPr rtlCol="0" anchor="ctr"/>
            <a:lstStyle/>
            <a:p>
              <a:pPr fontAlgn="ctr" latinLnBrk="1"/>
              <a:r>
                <a:rPr lang="ko-KR" altLang="en-US" sz="1100" b="1" dirty="0">
                  <a:ln>
                    <a:solidFill>
                      <a:srgbClr val="1758E3">
                        <a:alpha val="0"/>
                      </a:srgbClr>
                    </a:solidFill>
                  </a:ln>
                  <a:solidFill>
                    <a:srgbClr val="00B0F0"/>
                  </a:solidFill>
                  <a:latin typeface="+mj-ea"/>
                  <a:ea typeface="+mj-ea"/>
                </a:rPr>
                <a:t>인구</a:t>
              </a:r>
              <a:endParaRPr lang="ko-KR" altLang="ko-KR" sz="1100" b="1" dirty="0">
                <a:ln>
                  <a:solidFill>
                    <a:srgbClr val="1758E3">
                      <a:alpha val="0"/>
                    </a:srgbClr>
                  </a:solidFill>
                </a:ln>
                <a:solidFill>
                  <a:srgbClr val="00B0F0"/>
                </a:solidFill>
                <a:latin typeface="+mj-ea"/>
                <a:ea typeface="+mj-ea"/>
              </a:endParaRPr>
            </a:p>
          </p:txBody>
        </p:sp>
        <p:sp>
          <p:nvSpPr>
            <p:cNvPr id="234" name="사각형: 둥근 모서리 233">
              <a:extLst>
                <a:ext uri="{FF2B5EF4-FFF2-40B4-BE49-F238E27FC236}">
                  <a16:creationId xmlns:a16="http://schemas.microsoft.com/office/drawing/2014/main" id="{570273DF-925E-9C33-5AEE-03427E1654B8}"/>
                </a:ext>
              </a:extLst>
            </p:cNvPr>
            <p:cNvSpPr/>
            <p:nvPr/>
          </p:nvSpPr>
          <p:spPr>
            <a:xfrm>
              <a:off x="2008695" y="2190956"/>
              <a:ext cx="1270331" cy="255468"/>
            </a:xfrm>
            <a:prstGeom prst="roundRect">
              <a:avLst/>
            </a:prstGeom>
            <a:solidFill>
              <a:schemeClr val="bg1">
                <a:lumMod val="95000"/>
              </a:schemeClr>
            </a:solidFill>
            <a:ln>
              <a:solidFill>
                <a:schemeClr val="bg1">
                  <a:lumMod val="85000"/>
                </a:schemeClr>
              </a:solidFill>
            </a:ln>
          </p:spPr>
          <p:style>
            <a:lnRef idx="0">
              <a:scrgbClr r="0" g="0" b="0"/>
            </a:lnRef>
            <a:fillRef idx="0">
              <a:scrgbClr r="0" g="0" b="0"/>
            </a:fillRef>
            <a:effectRef idx="0">
              <a:scrgbClr r="0" g="0" b="0"/>
            </a:effectRef>
            <a:fontRef idx="minor">
              <a:schemeClr val="lt1"/>
            </a:fontRef>
          </p:style>
          <p:txBody>
            <a:bodyPr rtlCol="0" anchor="ctr"/>
            <a:lstStyle/>
            <a:p>
              <a:pPr fontAlgn="ctr" latinLnBrk="1"/>
              <a:r>
                <a:rPr lang="ko-KR" altLang="en-US" sz="1100" b="1" dirty="0">
                  <a:ln>
                    <a:solidFill>
                      <a:srgbClr val="1758E3">
                        <a:alpha val="0"/>
                      </a:srgbClr>
                    </a:solidFill>
                  </a:ln>
                  <a:solidFill>
                    <a:srgbClr val="00B0F0"/>
                  </a:solidFill>
                  <a:latin typeface="+mj-ea"/>
                  <a:ea typeface="+mj-ea"/>
                </a:rPr>
                <a:t>출산율</a:t>
              </a:r>
              <a:endParaRPr lang="en-US" altLang="ko-KR" sz="1100" b="1" dirty="0">
                <a:ln>
                  <a:solidFill>
                    <a:srgbClr val="1758E3">
                      <a:alpha val="0"/>
                    </a:srgbClr>
                  </a:solidFill>
                </a:ln>
                <a:solidFill>
                  <a:srgbClr val="00B0F0"/>
                </a:solidFill>
                <a:latin typeface="+mj-ea"/>
                <a:ea typeface="+mj-ea"/>
              </a:endParaRPr>
            </a:p>
          </p:txBody>
        </p:sp>
        <p:sp>
          <p:nvSpPr>
            <p:cNvPr id="235" name="사각형: 둥근 모서리 234">
              <a:extLst>
                <a:ext uri="{FF2B5EF4-FFF2-40B4-BE49-F238E27FC236}">
                  <a16:creationId xmlns:a16="http://schemas.microsoft.com/office/drawing/2014/main" id="{674B03C4-7C90-8817-6D6B-E825AC99E518}"/>
                </a:ext>
              </a:extLst>
            </p:cNvPr>
            <p:cNvSpPr/>
            <p:nvPr/>
          </p:nvSpPr>
          <p:spPr>
            <a:xfrm>
              <a:off x="3359031" y="2190956"/>
              <a:ext cx="1390419" cy="255468"/>
            </a:xfrm>
            <a:prstGeom prst="roundRect">
              <a:avLst/>
            </a:prstGeom>
            <a:solidFill>
              <a:schemeClr val="bg1">
                <a:lumMod val="95000"/>
              </a:schemeClr>
            </a:solidFill>
            <a:ln>
              <a:solidFill>
                <a:schemeClr val="bg1">
                  <a:lumMod val="85000"/>
                </a:schemeClr>
              </a:solidFill>
            </a:ln>
          </p:spPr>
          <p:style>
            <a:lnRef idx="0">
              <a:scrgbClr r="0" g="0" b="0"/>
            </a:lnRef>
            <a:fillRef idx="0">
              <a:scrgbClr r="0" g="0" b="0"/>
            </a:fillRef>
            <a:effectRef idx="0">
              <a:scrgbClr r="0" g="0" b="0"/>
            </a:effectRef>
            <a:fontRef idx="minor">
              <a:schemeClr val="lt1"/>
            </a:fontRef>
          </p:style>
          <p:txBody>
            <a:bodyPr rtlCol="0" anchor="ctr"/>
            <a:lstStyle/>
            <a:p>
              <a:pPr fontAlgn="ctr" latinLnBrk="1"/>
              <a:r>
                <a:rPr lang="ko-KR" altLang="en-US" sz="1100" b="1" dirty="0">
                  <a:ln>
                    <a:solidFill>
                      <a:srgbClr val="1758E3">
                        <a:alpha val="0"/>
                      </a:srgbClr>
                    </a:solidFill>
                  </a:ln>
                  <a:solidFill>
                    <a:srgbClr val="00B0F0"/>
                  </a:solidFill>
                  <a:latin typeface="+mj-ea"/>
                  <a:ea typeface="+mj-ea"/>
                </a:rPr>
                <a:t>연령 중간값</a:t>
              </a:r>
              <a:endParaRPr lang="en-US" altLang="ko-KR" sz="1100" b="1" dirty="0">
                <a:ln>
                  <a:solidFill>
                    <a:srgbClr val="1758E3">
                      <a:alpha val="0"/>
                    </a:srgbClr>
                  </a:solidFill>
                </a:ln>
                <a:solidFill>
                  <a:srgbClr val="00B0F0"/>
                </a:solidFill>
                <a:latin typeface="+mj-ea"/>
                <a:ea typeface="+mj-ea"/>
              </a:endParaRPr>
            </a:p>
          </p:txBody>
        </p:sp>
        <p:sp>
          <p:nvSpPr>
            <p:cNvPr id="236" name="사각형: 둥근 모서리 235">
              <a:extLst>
                <a:ext uri="{FF2B5EF4-FFF2-40B4-BE49-F238E27FC236}">
                  <a16:creationId xmlns:a16="http://schemas.microsoft.com/office/drawing/2014/main" id="{FF7180AF-9115-C19B-CCA8-E0CCD39B2941}"/>
                </a:ext>
              </a:extLst>
            </p:cNvPr>
            <p:cNvSpPr/>
            <p:nvPr/>
          </p:nvSpPr>
          <p:spPr>
            <a:xfrm>
              <a:off x="658360" y="2995492"/>
              <a:ext cx="1605433" cy="255468"/>
            </a:xfrm>
            <a:prstGeom prst="roundRect">
              <a:avLst/>
            </a:prstGeom>
            <a:solidFill>
              <a:schemeClr val="bg1">
                <a:lumMod val="95000"/>
              </a:schemeClr>
            </a:solidFill>
            <a:ln>
              <a:solidFill>
                <a:schemeClr val="bg1">
                  <a:lumMod val="85000"/>
                </a:schemeClr>
              </a:solidFill>
            </a:ln>
          </p:spPr>
          <p:style>
            <a:lnRef idx="0">
              <a:scrgbClr r="0" g="0" b="0"/>
            </a:lnRef>
            <a:fillRef idx="0">
              <a:scrgbClr r="0" g="0" b="0"/>
            </a:fillRef>
            <a:effectRef idx="0">
              <a:scrgbClr r="0" g="0" b="0"/>
            </a:effectRef>
            <a:fontRef idx="minor">
              <a:schemeClr val="lt1"/>
            </a:fontRef>
          </p:style>
          <p:txBody>
            <a:bodyPr rtlCol="0" anchor="ctr"/>
            <a:lstStyle/>
            <a:p>
              <a:pPr fontAlgn="ctr" latinLnBrk="1"/>
              <a:r>
                <a:rPr lang="ko-KR" altLang="en-US" sz="1100" b="1" dirty="0">
                  <a:ln>
                    <a:solidFill>
                      <a:srgbClr val="1758E3">
                        <a:alpha val="0"/>
                      </a:srgbClr>
                    </a:solidFill>
                  </a:ln>
                  <a:solidFill>
                    <a:srgbClr val="00B0F0"/>
                  </a:solidFill>
                  <a:latin typeface="+mj-ea"/>
                  <a:ea typeface="+mj-ea"/>
                </a:rPr>
                <a:t>기대수명</a:t>
              </a:r>
              <a:endParaRPr lang="ko-KR" altLang="ko-KR" sz="1100" b="1" dirty="0">
                <a:ln>
                  <a:solidFill>
                    <a:srgbClr val="1758E3">
                      <a:alpha val="0"/>
                    </a:srgbClr>
                  </a:solidFill>
                </a:ln>
                <a:solidFill>
                  <a:srgbClr val="00B0F0"/>
                </a:solidFill>
                <a:latin typeface="+mj-ea"/>
                <a:ea typeface="+mj-ea"/>
              </a:endParaRPr>
            </a:p>
          </p:txBody>
        </p:sp>
        <p:sp>
          <p:nvSpPr>
            <p:cNvPr id="237" name="사각형: 둥근 모서리 236">
              <a:extLst>
                <a:ext uri="{FF2B5EF4-FFF2-40B4-BE49-F238E27FC236}">
                  <a16:creationId xmlns:a16="http://schemas.microsoft.com/office/drawing/2014/main" id="{4CBA1ADB-F368-9298-3AC7-22A8A62D0A2B}"/>
                </a:ext>
              </a:extLst>
            </p:cNvPr>
            <p:cNvSpPr/>
            <p:nvPr/>
          </p:nvSpPr>
          <p:spPr>
            <a:xfrm>
              <a:off x="2343975" y="2995492"/>
              <a:ext cx="1605433" cy="255468"/>
            </a:xfrm>
            <a:prstGeom prst="roundRect">
              <a:avLst/>
            </a:prstGeom>
            <a:solidFill>
              <a:schemeClr val="bg1">
                <a:lumMod val="95000"/>
              </a:schemeClr>
            </a:solidFill>
            <a:ln>
              <a:solidFill>
                <a:schemeClr val="bg1">
                  <a:lumMod val="85000"/>
                </a:schemeClr>
              </a:solidFill>
            </a:ln>
          </p:spPr>
          <p:style>
            <a:lnRef idx="0">
              <a:scrgbClr r="0" g="0" b="0"/>
            </a:lnRef>
            <a:fillRef idx="0">
              <a:scrgbClr r="0" g="0" b="0"/>
            </a:fillRef>
            <a:effectRef idx="0">
              <a:scrgbClr r="0" g="0" b="0"/>
            </a:effectRef>
            <a:fontRef idx="minor">
              <a:schemeClr val="lt1"/>
            </a:fontRef>
          </p:style>
          <p:txBody>
            <a:bodyPr rtlCol="0" anchor="ctr"/>
            <a:lstStyle/>
            <a:p>
              <a:pPr fontAlgn="ctr" latinLnBrk="1"/>
              <a:r>
                <a:rPr lang="ko-KR" altLang="en-US" sz="1100" b="1" dirty="0">
                  <a:ln>
                    <a:solidFill>
                      <a:srgbClr val="1758E3">
                        <a:alpha val="0"/>
                      </a:srgbClr>
                    </a:solidFill>
                  </a:ln>
                  <a:solidFill>
                    <a:srgbClr val="00B0F0"/>
                  </a:solidFill>
                  <a:latin typeface="+mj-ea"/>
                  <a:ea typeface="+mj-ea"/>
                </a:rPr>
                <a:t>도시화 인구</a:t>
              </a:r>
              <a:endParaRPr lang="ko-KR" altLang="ko-KR" sz="1100" b="1" dirty="0">
                <a:ln>
                  <a:solidFill>
                    <a:srgbClr val="1758E3">
                      <a:alpha val="0"/>
                    </a:srgbClr>
                  </a:solidFill>
                </a:ln>
                <a:solidFill>
                  <a:srgbClr val="00B0F0"/>
                </a:solidFill>
                <a:latin typeface="+mj-ea"/>
                <a:ea typeface="+mj-ea"/>
              </a:endParaRPr>
            </a:p>
          </p:txBody>
        </p:sp>
        <p:sp>
          <p:nvSpPr>
            <p:cNvPr id="238" name="사각형: 둥근 모서리 237">
              <a:extLst>
                <a:ext uri="{FF2B5EF4-FFF2-40B4-BE49-F238E27FC236}">
                  <a16:creationId xmlns:a16="http://schemas.microsoft.com/office/drawing/2014/main" id="{6E856557-9327-18E5-FCFE-771FA71668C5}"/>
                </a:ext>
              </a:extLst>
            </p:cNvPr>
            <p:cNvSpPr/>
            <p:nvPr/>
          </p:nvSpPr>
          <p:spPr>
            <a:xfrm>
              <a:off x="658360" y="3973687"/>
              <a:ext cx="1605433" cy="255468"/>
            </a:xfrm>
            <a:prstGeom prst="roundRect">
              <a:avLst/>
            </a:prstGeom>
            <a:solidFill>
              <a:schemeClr val="bg1">
                <a:lumMod val="95000"/>
              </a:schemeClr>
            </a:solidFill>
            <a:ln>
              <a:solidFill>
                <a:schemeClr val="bg1">
                  <a:lumMod val="85000"/>
                </a:schemeClr>
              </a:solidFill>
            </a:ln>
          </p:spPr>
          <p:style>
            <a:lnRef idx="0">
              <a:scrgbClr r="0" g="0" b="0"/>
            </a:lnRef>
            <a:fillRef idx="0">
              <a:scrgbClr r="0" g="0" b="0"/>
            </a:fillRef>
            <a:effectRef idx="0">
              <a:scrgbClr r="0" g="0" b="0"/>
            </a:effectRef>
            <a:fontRef idx="minor">
              <a:schemeClr val="lt1"/>
            </a:fontRef>
          </p:style>
          <p:txBody>
            <a:bodyPr rtlCol="0" anchor="ctr"/>
            <a:lstStyle/>
            <a:p>
              <a:pPr fontAlgn="ctr" latinLnBrk="1"/>
              <a:r>
                <a:rPr lang="ko-KR" altLang="en-US" sz="1100" b="1" dirty="0">
                  <a:ln>
                    <a:solidFill>
                      <a:srgbClr val="1758E3">
                        <a:alpha val="0"/>
                      </a:srgbClr>
                    </a:solidFill>
                  </a:ln>
                  <a:solidFill>
                    <a:srgbClr val="00B0F0"/>
                  </a:solidFill>
                  <a:latin typeface="+mj-ea"/>
                  <a:ea typeface="+mj-ea"/>
                </a:rPr>
                <a:t>수입보험료</a:t>
              </a:r>
            </a:p>
          </p:txBody>
        </p:sp>
        <p:sp>
          <p:nvSpPr>
            <p:cNvPr id="239" name="사각형: 둥근 모서리 238">
              <a:extLst>
                <a:ext uri="{FF2B5EF4-FFF2-40B4-BE49-F238E27FC236}">
                  <a16:creationId xmlns:a16="http://schemas.microsoft.com/office/drawing/2014/main" id="{E44B926D-0474-BDB5-E1D4-37580B8E0734}"/>
                </a:ext>
              </a:extLst>
            </p:cNvPr>
            <p:cNvSpPr/>
            <p:nvPr/>
          </p:nvSpPr>
          <p:spPr>
            <a:xfrm>
              <a:off x="2343975" y="3973687"/>
              <a:ext cx="1605433" cy="255468"/>
            </a:xfrm>
            <a:prstGeom prst="roundRect">
              <a:avLst/>
            </a:prstGeom>
            <a:solidFill>
              <a:schemeClr val="bg1">
                <a:lumMod val="95000"/>
              </a:schemeClr>
            </a:solidFill>
            <a:ln>
              <a:solidFill>
                <a:schemeClr val="bg1">
                  <a:lumMod val="85000"/>
                </a:schemeClr>
              </a:solidFill>
            </a:ln>
          </p:spPr>
          <p:style>
            <a:lnRef idx="0">
              <a:scrgbClr r="0" g="0" b="0"/>
            </a:lnRef>
            <a:fillRef idx="0">
              <a:scrgbClr r="0" g="0" b="0"/>
            </a:fillRef>
            <a:effectRef idx="0">
              <a:scrgbClr r="0" g="0" b="0"/>
            </a:effectRef>
            <a:fontRef idx="minor">
              <a:schemeClr val="lt1"/>
            </a:fontRef>
          </p:style>
          <p:txBody>
            <a:bodyPr rtlCol="0" anchor="ctr"/>
            <a:lstStyle/>
            <a:p>
              <a:pPr fontAlgn="ctr" latinLnBrk="1"/>
              <a:r>
                <a:rPr lang="ko-KR" altLang="en-US" sz="1100" b="1" dirty="0">
                  <a:ln>
                    <a:solidFill>
                      <a:srgbClr val="1758E3">
                        <a:alpha val="0"/>
                      </a:srgbClr>
                    </a:solidFill>
                  </a:ln>
                  <a:solidFill>
                    <a:srgbClr val="00B0F0"/>
                  </a:solidFill>
                  <a:latin typeface="+mj-ea"/>
                  <a:ea typeface="+mj-ea"/>
                </a:rPr>
                <a:t>글로벌 시장점유율</a:t>
              </a:r>
            </a:p>
          </p:txBody>
        </p:sp>
        <p:sp>
          <p:nvSpPr>
            <p:cNvPr id="240" name="사각형: 둥근 모서리 239">
              <a:extLst>
                <a:ext uri="{FF2B5EF4-FFF2-40B4-BE49-F238E27FC236}">
                  <a16:creationId xmlns:a16="http://schemas.microsoft.com/office/drawing/2014/main" id="{0F151CC8-AFEF-BE5F-C903-6CAE53F9DAAF}"/>
                </a:ext>
              </a:extLst>
            </p:cNvPr>
            <p:cNvSpPr/>
            <p:nvPr/>
          </p:nvSpPr>
          <p:spPr>
            <a:xfrm>
              <a:off x="658360" y="4973146"/>
              <a:ext cx="1605433" cy="255468"/>
            </a:xfrm>
            <a:prstGeom prst="roundRect">
              <a:avLst/>
            </a:prstGeom>
            <a:solidFill>
              <a:schemeClr val="bg1">
                <a:lumMod val="95000"/>
              </a:schemeClr>
            </a:solidFill>
            <a:ln>
              <a:solidFill>
                <a:schemeClr val="bg1">
                  <a:lumMod val="85000"/>
                </a:schemeClr>
              </a:solidFill>
            </a:ln>
          </p:spPr>
          <p:style>
            <a:lnRef idx="0">
              <a:scrgbClr r="0" g="0" b="0"/>
            </a:lnRef>
            <a:fillRef idx="0">
              <a:scrgbClr r="0" g="0" b="0"/>
            </a:fillRef>
            <a:effectRef idx="0">
              <a:scrgbClr r="0" g="0" b="0"/>
            </a:effectRef>
            <a:fontRef idx="minor">
              <a:schemeClr val="lt1"/>
            </a:fontRef>
          </p:style>
          <p:txBody>
            <a:bodyPr rtlCol="0" anchor="ctr"/>
            <a:lstStyle/>
            <a:p>
              <a:pPr fontAlgn="ctr" latinLnBrk="1"/>
              <a:r>
                <a:rPr lang="ko-KR" altLang="en-US" sz="1100" b="1" dirty="0">
                  <a:ln>
                    <a:solidFill>
                      <a:srgbClr val="1758E3">
                        <a:alpha val="0"/>
                      </a:srgbClr>
                    </a:solidFill>
                  </a:ln>
                  <a:solidFill>
                    <a:srgbClr val="00B0F0"/>
                  </a:solidFill>
                  <a:latin typeface="+mj-ea"/>
                  <a:ea typeface="+mj-ea"/>
                </a:rPr>
                <a:t>보험밀도</a:t>
              </a:r>
            </a:p>
          </p:txBody>
        </p:sp>
        <p:sp>
          <p:nvSpPr>
            <p:cNvPr id="241" name="사각형: 둥근 모서리 240">
              <a:extLst>
                <a:ext uri="{FF2B5EF4-FFF2-40B4-BE49-F238E27FC236}">
                  <a16:creationId xmlns:a16="http://schemas.microsoft.com/office/drawing/2014/main" id="{A8E72F7E-2D27-1449-03F0-D7F3ABAE8D7E}"/>
                </a:ext>
              </a:extLst>
            </p:cNvPr>
            <p:cNvSpPr/>
            <p:nvPr/>
          </p:nvSpPr>
          <p:spPr>
            <a:xfrm>
              <a:off x="2343975" y="4973146"/>
              <a:ext cx="1605433" cy="255468"/>
            </a:xfrm>
            <a:prstGeom prst="roundRect">
              <a:avLst/>
            </a:prstGeom>
            <a:solidFill>
              <a:schemeClr val="bg1">
                <a:lumMod val="95000"/>
              </a:schemeClr>
            </a:solidFill>
            <a:ln>
              <a:solidFill>
                <a:schemeClr val="bg1">
                  <a:lumMod val="85000"/>
                </a:schemeClr>
              </a:solidFill>
            </a:ln>
          </p:spPr>
          <p:style>
            <a:lnRef idx="0">
              <a:scrgbClr r="0" g="0" b="0"/>
            </a:lnRef>
            <a:fillRef idx="0">
              <a:scrgbClr r="0" g="0" b="0"/>
            </a:fillRef>
            <a:effectRef idx="0">
              <a:scrgbClr r="0" g="0" b="0"/>
            </a:effectRef>
            <a:fontRef idx="minor">
              <a:schemeClr val="lt1"/>
            </a:fontRef>
          </p:style>
          <p:txBody>
            <a:bodyPr rtlCol="0" anchor="ctr"/>
            <a:lstStyle/>
            <a:p>
              <a:pPr fontAlgn="ctr" latinLnBrk="1"/>
              <a:r>
                <a:rPr lang="ko-KR" altLang="en-US" sz="1100" b="1" dirty="0">
                  <a:ln>
                    <a:solidFill>
                      <a:srgbClr val="1758E3">
                        <a:alpha val="0"/>
                      </a:srgbClr>
                    </a:solidFill>
                  </a:ln>
                  <a:solidFill>
                    <a:srgbClr val="00B0F0"/>
                  </a:solidFill>
                  <a:latin typeface="+mj-ea"/>
                  <a:ea typeface="+mj-ea"/>
                </a:rPr>
                <a:t>보험침투도</a:t>
              </a:r>
            </a:p>
          </p:txBody>
        </p:sp>
      </p:grpSp>
      <p:grpSp>
        <p:nvGrpSpPr>
          <p:cNvPr id="4" name="그룹 3">
            <a:extLst>
              <a:ext uri="{FF2B5EF4-FFF2-40B4-BE49-F238E27FC236}">
                <a16:creationId xmlns:a16="http://schemas.microsoft.com/office/drawing/2014/main" id="{4B96F33D-7CBC-9154-1B18-E741881336B8}"/>
              </a:ext>
            </a:extLst>
          </p:cNvPr>
          <p:cNvGrpSpPr/>
          <p:nvPr/>
        </p:nvGrpSpPr>
        <p:grpSpPr>
          <a:xfrm>
            <a:off x="745281" y="1708368"/>
            <a:ext cx="3634555" cy="3972057"/>
            <a:chOff x="745281" y="1708368"/>
            <a:chExt cx="3634555" cy="3972057"/>
          </a:xfrm>
        </p:grpSpPr>
        <p:sp>
          <p:nvSpPr>
            <p:cNvPr id="5" name="TextBox 4">
              <a:extLst>
                <a:ext uri="{FF2B5EF4-FFF2-40B4-BE49-F238E27FC236}">
                  <a16:creationId xmlns:a16="http://schemas.microsoft.com/office/drawing/2014/main" id="{034799A9-2D74-4557-A10F-AF947016F511}"/>
                </a:ext>
              </a:extLst>
            </p:cNvPr>
            <p:cNvSpPr txBox="1"/>
            <p:nvPr/>
          </p:nvSpPr>
          <p:spPr>
            <a:xfrm>
              <a:off x="745281" y="1708368"/>
              <a:ext cx="936000" cy="169277"/>
            </a:xfrm>
            <a:prstGeom prst="rect">
              <a:avLst/>
            </a:prstGeom>
            <a:noFill/>
            <a:ln>
              <a:noFill/>
            </a:ln>
          </p:spPr>
          <p:txBody>
            <a:bodyPr wrap="square" lIns="0" tIns="0" rIns="0" bIns="0">
              <a:spAutoFit/>
            </a:bodyPr>
            <a:lstStyle/>
            <a:p>
              <a:pPr fontAlgn="ctr"/>
              <a:r>
                <a:rPr lang="en-US" altLang="ko-KR" sz="1100" b="1" dirty="0">
                  <a:ln>
                    <a:solidFill>
                      <a:srgbClr val="1758E3">
                        <a:alpha val="0"/>
                      </a:srgbClr>
                    </a:solidFill>
                  </a:ln>
                  <a:solidFill>
                    <a:schemeClr val="tx1">
                      <a:lumMod val="85000"/>
                      <a:lumOff val="15000"/>
                    </a:schemeClr>
                  </a:solidFill>
                  <a:latin typeface="+mn-ea"/>
                </a:rPr>
                <a:t>6.8% </a:t>
              </a:r>
              <a:r>
                <a:rPr lang="en-US" altLang="ko-KR" sz="800" b="1" dirty="0">
                  <a:ln>
                    <a:solidFill>
                      <a:srgbClr val="1758E3">
                        <a:alpha val="0"/>
                      </a:srgbClr>
                    </a:solidFill>
                  </a:ln>
                  <a:solidFill>
                    <a:schemeClr val="tx1">
                      <a:lumMod val="85000"/>
                      <a:lumOff val="15000"/>
                    </a:schemeClr>
                  </a:solidFill>
                  <a:latin typeface="+mn-ea"/>
                </a:rPr>
                <a:t>(2022)</a:t>
              </a:r>
              <a:endParaRPr lang="en-US" altLang="ko-KR" sz="1100" b="1" dirty="0">
                <a:ln>
                  <a:solidFill>
                    <a:srgbClr val="1758E3">
                      <a:alpha val="0"/>
                    </a:srgbClr>
                  </a:solidFill>
                </a:ln>
                <a:solidFill>
                  <a:schemeClr val="tx1">
                    <a:lumMod val="85000"/>
                    <a:lumOff val="15000"/>
                  </a:schemeClr>
                </a:solidFill>
                <a:latin typeface="+mn-ea"/>
              </a:endParaRPr>
            </a:p>
          </p:txBody>
        </p:sp>
        <p:sp>
          <p:nvSpPr>
            <p:cNvPr id="6" name="TextBox 5">
              <a:extLst>
                <a:ext uri="{FF2B5EF4-FFF2-40B4-BE49-F238E27FC236}">
                  <a16:creationId xmlns:a16="http://schemas.microsoft.com/office/drawing/2014/main" id="{B97F7C5B-8BAE-B327-26A4-10AE86C764AC}"/>
                </a:ext>
              </a:extLst>
            </p:cNvPr>
            <p:cNvSpPr txBox="1"/>
            <p:nvPr/>
          </p:nvSpPr>
          <p:spPr>
            <a:xfrm>
              <a:off x="2124310" y="1708368"/>
              <a:ext cx="1224000" cy="169277"/>
            </a:xfrm>
            <a:prstGeom prst="rect">
              <a:avLst/>
            </a:prstGeom>
            <a:noFill/>
            <a:ln>
              <a:noFill/>
            </a:ln>
          </p:spPr>
          <p:txBody>
            <a:bodyPr wrap="square" lIns="0" tIns="0" rIns="0" bIns="0">
              <a:spAutoFit/>
            </a:bodyPr>
            <a:lstStyle/>
            <a:p>
              <a:pPr fontAlgn="ctr"/>
              <a:r>
                <a:rPr lang="en-US" altLang="ko-KR" sz="1100" b="1" dirty="0">
                  <a:ln>
                    <a:solidFill>
                      <a:srgbClr val="1758E3">
                        <a:alpha val="0"/>
                      </a:srgbClr>
                    </a:solidFill>
                  </a:ln>
                  <a:solidFill>
                    <a:schemeClr val="tx1">
                      <a:lumMod val="85000"/>
                      <a:lumOff val="15000"/>
                    </a:schemeClr>
                  </a:solidFill>
                  <a:latin typeface="+mn-ea"/>
                </a:rPr>
                <a:t>2,379</a:t>
              </a:r>
              <a:r>
                <a:rPr lang="ko-KR" altLang="en-US" sz="1100" b="1" dirty="0">
                  <a:ln>
                    <a:solidFill>
                      <a:srgbClr val="1758E3">
                        <a:alpha val="0"/>
                      </a:srgbClr>
                    </a:solidFill>
                  </a:ln>
                  <a:solidFill>
                    <a:schemeClr val="tx1">
                      <a:lumMod val="85000"/>
                      <a:lumOff val="15000"/>
                    </a:schemeClr>
                  </a:solidFill>
                  <a:latin typeface="+mn-ea"/>
                </a:rPr>
                <a:t>달러 </a:t>
              </a:r>
              <a:r>
                <a:rPr lang="en-US" altLang="ko-KR" sz="800" b="1" dirty="0">
                  <a:ln>
                    <a:solidFill>
                      <a:srgbClr val="1758E3">
                        <a:alpha val="0"/>
                      </a:srgbClr>
                    </a:solidFill>
                  </a:ln>
                  <a:solidFill>
                    <a:schemeClr val="tx1">
                      <a:lumMod val="85000"/>
                      <a:lumOff val="15000"/>
                    </a:schemeClr>
                  </a:solidFill>
                  <a:latin typeface="+mn-ea"/>
                </a:rPr>
                <a:t>(2022)</a:t>
              </a:r>
              <a:endParaRPr lang="en-US" altLang="ko-KR" sz="1100" b="1" dirty="0">
                <a:ln>
                  <a:solidFill>
                    <a:srgbClr val="1758E3">
                      <a:alpha val="0"/>
                    </a:srgbClr>
                  </a:solidFill>
                </a:ln>
                <a:solidFill>
                  <a:schemeClr val="tx1">
                    <a:lumMod val="85000"/>
                    <a:lumOff val="15000"/>
                  </a:schemeClr>
                </a:solidFill>
                <a:latin typeface="+mn-ea"/>
              </a:endParaRPr>
            </a:p>
          </p:txBody>
        </p:sp>
        <p:sp>
          <p:nvSpPr>
            <p:cNvPr id="7" name="TextBox 6">
              <a:extLst>
                <a:ext uri="{FF2B5EF4-FFF2-40B4-BE49-F238E27FC236}">
                  <a16:creationId xmlns:a16="http://schemas.microsoft.com/office/drawing/2014/main" id="{CE935DB7-5B49-C7D4-D1BF-2F5AFEC23738}"/>
                </a:ext>
              </a:extLst>
            </p:cNvPr>
            <p:cNvSpPr txBox="1"/>
            <p:nvPr/>
          </p:nvSpPr>
          <p:spPr>
            <a:xfrm>
              <a:off x="3469575" y="1708368"/>
              <a:ext cx="722665" cy="169277"/>
            </a:xfrm>
            <a:prstGeom prst="rect">
              <a:avLst/>
            </a:prstGeom>
            <a:noFill/>
            <a:ln>
              <a:noFill/>
            </a:ln>
          </p:spPr>
          <p:txBody>
            <a:bodyPr wrap="square" lIns="0" tIns="0" rIns="0" bIns="0">
              <a:spAutoFit/>
            </a:bodyPr>
            <a:lstStyle/>
            <a:p>
              <a:pPr fontAlgn="ctr"/>
              <a:r>
                <a:rPr lang="en-US" altLang="ko-KR" sz="1100" b="1" dirty="0">
                  <a:ln>
                    <a:solidFill>
                      <a:srgbClr val="1758E3">
                        <a:alpha val="0"/>
                      </a:srgbClr>
                    </a:solidFill>
                  </a:ln>
                  <a:solidFill>
                    <a:schemeClr val="tx1">
                      <a:lumMod val="85000"/>
                      <a:lumOff val="15000"/>
                    </a:schemeClr>
                  </a:solidFill>
                  <a:latin typeface="+mn-ea"/>
                </a:rPr>
                <a:t>6.7% </a:t>
              </a:r>
              <a:r>
                <a:rPr lang="en-US" altLang="ko-KR" sz="800" b="1" dirty="0">
                  <a:ln>
                    <a:solidFill>
                      <a:srgbClr val="1758E3">
                        <a:alpha val="0"/>
                      </a:srgbClr>
                    </a:solidFill>
                  </a:ln>
                  <a:solidFill>
                    <a:schemeClr val="tx1">
                      <a:lumMod val="85000"/>
                      <a:lumOff val="15000"/>
                    </a:schemeClr>
                  </a:solidFill>
                  <a:latin typeface="+mn-ea"/>
                </a:rPr>
                <a:t>(2022)</a:t>
              </a:r>
              <a:endParaRPr lang="en-US" altLang="ko-KR" sz="1100" b="1" dirty="0">
                <a:ln>
                  <a:solidFill>
                    <a:srgbClr val="1758E3">
                      <a:alpha val="0"/>
                    </a:srgbClr>
                  </a:solidFill>
                </a:ln>
                <a:solidFill>
                  <a:schemeClr val="tx1">
                    <a:lumMod val="85000"/>
                    <a:lumOff val="15000"/>
                  </a:schemeClr>
                </a:solidFill>
                <a:latin typeface="+mn-ea"/>
              </a:endParaRPr>
            </a:p>
          </p:txBody>
        </p:sp>
        <p:sp>
          <p:nvSpPr>
            <p:cNvPr id="10" name="TextBox 9">
              <a:extLst>
                <a:ext uri="{FF2B5EF4-FFF2-40B4-BE49-F238E27FC236}">
                  <a16:creationId xmlns:a16="http://schemas.microsoft.com/office/drawing/2014/main" id="{6A7B24A2-2EC7-EA41-4131-F2EC0832190B}"/>
                </a:ext>
              </a:extLst>
            </p:cNvPr>
            <p:cNvSpPr txBox="1"/>
            <p:nvPr/>
          </p:nvSpPr>
          <p:spPr>
            <a:xfrm>
              <a:off x="745281" y="2514070"/>
              <a:ext cx="1296000" cy="169277"/>
            </a:xfrm>
            <a:prstGeom prst="rect">
              <a:avLst/>
            </a:prstGeom>
            <a:noFill/>
            <a:ln>
              <a:noFill/>
            </a:ln>
          </p:spPr>
          <p:txBody>
            <a:bodyPr wrap="square" lIns="0" tIns="0" rIns="0" bIns="0">
              <a:spAutoFit/>
            </a:bodyPr>
            <a:lstStyle>
              <a:defPPr>
                <a:defRPr lang="en-US"/>
              </a:defPPr>
              <a:lvl1pPr fontAlgn="ctr">
                <a:defRPr kumimoji="0" sz="1300" b="1" i="0" u="none" strike="noStrike" normalizeH="0" baseline="0">
                  <a:ln>
                    <a:solidFill>
                      <a:srgbClr val="1758E3">
                        <a:alpha val="0"/>
                      </a:srgbClr>
                    </a:solidFill>
                  </a:ln>
                  <a:solidFill>
                    <a:schemeClr val="tx1">
                      <a:lumMod val="85000"/>
                      <a:lumOff val="15000"/>
                    </a:schemeClr>
                  </a:solidFill>
                  <a:uLnTx/>
                  <a:uFillTx/>
                  <a:latin typeface="+mn-ea"/>
                </a:defRPr>
              </a:lvl1pPr>
            </a:lstStyle>
            <a:p>
              <a:pPr fontAlgn="ctr"/>
              <a:r>
                <a:rPr lang="en-US" altLang="ko-KR" sz="1100" b="1" dirty="0">
                  <a:ln>
                    <a:solidFill>
                      <a:srgbClr val="1758E3">
                        <a:alpha val="0"/>
                      </a:srgbClr>
                    </a:solidFill>
                  </a:ln>
                  <a:solidFill>
                    <a:schemeClr val="tx1">
                      <a:lumMod val="85000"/>
                      <a:lumOff val="15000"/>
                    </a:schemeClr>
                  </a:solidFill>
                  <a:latin typeface="+mn-ea"/>
                </a:rPr>
                <a:t>138.0</a:t>
              </a:r>
              <a:r>
                <a:rPr lang="ko-KR" altLang="en-US" sz="1100" b="1" dirty="0">
                  <a:ln>
                    <a:solidFill>
                      <a:srgbClr val="1758E3">
                        <a:alpha val="0"/>
                      </a:srgbClr>
                    </a:solidFill>
                  </a:ln>
                  <a:solidFill>
                    <a:schemeClr val="tx1">
                      <a:lumMod val="85000"/>
                      <a:lumOff val="15000"/>
                    </a:schemeClr>
                  </a:solidFill>
                  <a:latin typeface="+mn-ea"/>
                </a:rPr>
                <a:t>천만 명 </a:t>
              </a:r>
              <a:r>
                <a:rPr lang="en-US" altLang="ko-KR" sz="800" b="1" dirty="0">
                  <a:ln>
                    <a:solidFill>
                      <a:srgbClr val="1758E3">
                        <a:alpha val="0"/>
                      </a:srgbClr>
                    </a:solidFill>
                  </a:ln>
                  <a:solidFill>
                    <a:schemeClr val="tx1">
                      <a:lumMod val="85000"/>
                      <a:lumOff val="15000"/>
                    </a:schemeClr>
                  </a:solidFill>
                  <a:latin typeface="+mn-ea"/>
                </a:rPr>
                <a:t>(2020)</a:t>
              </a:r>
              <a:endParaRPr lang="en-US" altLang="ko-KR" sz="1100" b="1" dirty="0">
                <a:ln>
                  <a:solidFill>
                    <a:srgbClr val="1758E3">
                      <a:alpha val="0"/>
                    </a:srgbClr>
                  </a:solidFill>
                </a:ln>
                <a:solidFill>
                  <a:schemeClr val="tx1">
                    <a:lumMod val="85000"/>
                    <a:lumOff val="15000"/>
                  </a:schemeClr>
                </a:solidFill>
                <a:latin typeface="+mn-ea"/>
              </a:endParaRPr>
            </a:p>
          </p:txBody>
        </p:sp>
        <p:sp>
          <p:nvSpPr>
            <p:cNvPr id="11" name="TextBox 10">
              <a:extLst>
                <a:ext uri="{FF2B5EF4-FFF2-40B4-BE49-F238E27FC236}">
                  <a16:creationId xmlns:a16="http://schemas.microsoft.com/office/drawing/2014/main" id="{77B63914-2401-B239-73ED-D2911F28E8E4}"/>
                </a:ext>
              </a:extLst>
            </p:cNvPr>
            <p:cNvSpPr txBox="1"/>
            <p:nvPr/>
          </p:nvSpPr>
          <p:spPr>
            <a:xfrm>
              <a:off x="2124310" y="2514070"/>
              <a:ext cx="910261" cy="169277"/>
            </a:xfrm>
            <a:prstGeom prst="rect">
              <a:avLst/>
            </a:prstGeom>
            <a:noFill/>
            <a:ln>
              <a:noFill/>
            </a:ln>
          </p:spPr>
          <p:txBody>
            <a:bodyPr wrap="square" lIns="0" tIns="0" rIns="0" bIns="0">
              <a:spAutoFit/>
            </a:bodyPr>
            <a:lstStyle/>
            <a:p>
              <a:pPr fontAlgn="ctr"/>
              <a:r>
                <a:rPr lang="en-US" altLang="ko-KR" sz="1100" b="1" dirty="0">
                  <a:ln>
                    <a:solidFill>
                      <a:srgbClr val="1758E3">
                        <a:alpha val="0"/>
                      </a:srgbClr>
                    </a:solidFill>
                  </a:ln>
                  <a:solidFill>
                    <a:schemeClr val="tx1">
                      <a:lumMod val="85000"/>
                      <a:lumOff val="15000"/>
                    </a:schemeClr>
                  </a:solidFill>
                  <a:latin typeface="+mn-ea"/>
                </a:rPr>
                <a:t>2.24</a:t>
              </a:r>
              <a:r>
                <a:rPr lang="ko-KR" altLang="en-US" sz="1100" b="1" dirty="0">
                  <a:ln>
                    <a:solidFill>
                      <a:srgbClr val="1758E3">
                        <a:alpha val="0"/>
                      </a:srgbClr>
                    </a:solidFill>
                  </a:ln>
                  <a:solidFill>
                    <a:schemeClr val="tx1">
                      <a:lumMod val="85000"/>
                      <a:lumOff val="15000"/>
                    </a:schemeClr>
                  </a:solidFill>
                  <a:latin typeface="+mn-ea"/>
                </a:rPr>
                <a:t>명</a:t>
              </a:r>
              <a:r>
                <a:rPr lang="en-US" altLang="ko-KR" sz="1100" b="1" dirty="0">
                  <a:ln>
                    <a:solidFill>
                      <a:srgbClr val="1758E3">
                        <a:alpha val="0"/>
                      </a:srgbClr>
                    </a:solidFill>
                  </a:ln>
                  <a:solidFill>
                    <a:schemeClr val="tx1">
                      <a:lumMod val="85000"/>
                      <a:lumOff val="15000"/>
                    </a:schemeClr>
                  </a:solidFill>
                  <a:latin typeface="+mn-ea"/>
                </a:rPr>
                <a:t> </a:t>
              </a:r>
              <a:r>
                <a:rPr lang="en-US" altLang="ko-KR" sz="800" b="1" dirty="0">
                  <a:ln>
                    <a:solidFill>
                      <a:srgbClr val="1758E3">
                        <a:alpha val="0"/>
                      </a:srgbClr>
                    </a:solidFill>
                  </a:ln>
                  <a:solidFill>
                    <a:schemeClr val="tx1">
                      <a:lumMod val="85000"/>
                      <a:lumOff val="15000"/>
                    </a:schemeClr>
                  </a:solidFill>
                  <a:latin typeface="+mn-ea"/>
                </a:rPr>
                <a:t>(2020)</a:t>
              </a:r>
              <a:endParaRPr lang="en-US" altLang="ko-KR" sz="1100" b="1" dirty="0">
                <a:ln>
                  <a:solidFill>
                    <a:srgbClr val="1758E3">
                      <a:alpha val="0"/>
                    </a:srgbClr>
                  </a:solidFill>
                </a:ln>
                <a:solidFill>
                  <a:schemeClr val="tx1">
                    <a:lumMod val="85000"/>
                    <a:lumOff val="15000"/>
                  </a:schemeClr>
                </a:solidFill>
                <a:latin typeface="+mn-ea"/>
              </a:endParaRPr>
            </a:p>
          </p:txBody>
        </p:sp>
        <p:sp>
          <p:nvSpPr>
            <p:cNvPr id="12" name="TextBox 11">
              <a:extLst>
                <a:ext uri="{FF2B5EF4-FFF2-40B4-BE49-F238E27FC236}">
                  <a16:creationId xmlns:a16="http://schemas.microsoft.com/office/drawing/2014/main" id="{F536361B-FF4E-6408-6030-B199FA4FDE7F}"/>
                </a:ext>
              </a:extLst>
            </p:cNvPr>
            <p:cNvSpPr txBox="1"/>
            <p:nvPr/>
          </p:nvSpPr>
          <p:spPr>
            <a:xfrm>
              <a:off x="3469575" y="2514070"/>
              <a:ext cx="910261" cy="169277"/>
            </a:xfrm>
            <a:prstGeom prst="rect">
              <a:avLst/>
            </a:prstGeom>
            <a:noFill/>
            <a:ln>
              <a:noFill/>
            </a:ln>
          </p:spPr>
          <p:txBody>
            <a:bodyPr wrap="square" lIns="0" tIns="0" rIns="0" bIns="0">
              <a:spAutoFit/>
            </a:bodyPr>
            <a:lstStyle/>
            <a:p>
              <a:pPr fontAlgn="ctr"/>
              <a:r>
                <a:rPr lang="en-US" altLang="ko-KR" sz="1100" b="1" dirty="0">
                  <a:ln>
                    <a:solidFill>
                      <a:srgbClr val="1758E3">
                        <a:alpha val="0"/>
                      </a:srgbClr>
                    </a:solidFill>
                  </a:ln>
                  <a:solidFill>
                    <a:schemeClr val="tx1">
                      <a:lumMod val="85000"/>
                      <a:lumOff val="15000"/>
                    </a:schemeClr>
                  </a:solidFill>
                  <a:latin typeface="+mn-ea"/>
                </a:rPr>
                <a:t>28.4</a:t>
              </a:r>
              <a:r>
                <a:rPr lang="ko-KR" altLang="en-US" sz="1100" b="1" dirty="0">
                  <a:ln>
                    <a:solidFill>
                      <a:srgbClr val="1758E3">
                        <a:alpha val="0"/>
                      </a:srgbClr>
                    </a:solidFill>
                  </a:ln>
                  <a:solidFill>
                    <a:schemeClr val="tx1">
                      <a:lumMod val="85000"/>
                      <a:lumOff val="15000"/>
                    </a:schemeClr>
                  </a:solidFill>
                  <a:latin typeface="+mn-ea"/>
                </a:rPr>
                <a:t>세 </a:t>
              </a:r>
              <a:r>
                <a:rPr lang="en-US" altLang="ko-KR" sz="800" b="1" dirty="0">
                  <a:ln>
                    <a:solidFill>
                      <a:srgbClr val="1758E3">
                        <a:alpha val="0"/>
                      </a:srgbClr>
                    </a:solidFill>
                  </a:ln>
                  <a:solidFill>
                    <a:schemeClr val="tx1">
                      <a:lumMod val="85000"/>
                      <a:lumOff val="15000"/>
                    </a:schemeClr>
                  </a:solidFill>
                  <a:latin typeface="+mn-ea"/>
                </a:rPr>
                <a:t>(2020)</a:t>
              </a:r>
              <a:endParaRPr lang="en-US" altLang="ko-KR" sz="1100" b="1" dirty="0">
                <a:ln>
                  <a:solidFill>
                    <a:srgbClr val="1758E3">
                      <a:alpha val="0"/>
                    </a:srgbClr>
                  </a:solidFill>
                </a:ln>
                <a:solidFill>
                  <a:schemeClr val="tx1">
                    <a:lumMod val="85000"/>
                    <a:lumOff val="15000"/>
                  </a:schemeClr>
                </a:solidFill>
                <a:latin typeface="+mn-ea"/>
              </a:endParaRPr>
            </a:p>
          </p:txBody>
        </p:sp>
        <p:sp>
          <p:nvSpPr>
            <p:cNvPr id="13" name="TextBox 12">
              <a:extLst>
                <a:ext uri="{FF2B5EF4-FFF2-40B4-BE49-F238E27FC236}">
                  <a16:creationId xmlns:a16="http://schemas.microsoft.com/office/drawing/2014/main" id="{498D8246-75B1-C347-2E94-37DC008B6FA8}"/>
                </a:ext>
              </a:extLst>
            </p:cNvPr>
            <p:cNvSpPr txBox="1"/>
            <p:nvPr/>
          </p:nvSpPr>
          <p:spPr>
            <a:xfrm>
              <a:off x="745281" y="3327649"/>
              <a:ext cx="1692000" cy="338554"/>
            </a:xfrm>
            <a:prstGeom prst="rect">
              <a:avLst/>
            </a:prstGeom>
            <a:noFill/>
            <a:ln>
              <a:noFill/>
            </a:ln>
          </p:spPr>
          <p:txBody>
            <a:bodyPr wrap="square" lIns="0" tIns="0" rIns="0" bIns="0">
              <a:spAutoFit/>
            </a:bodyPr>
            <a:lstStyle/>
            <a:p>
              <a:pPr fontAlgn="ctr"/>
              <a:r>
                <a:rPr lang="ko-KR" altLang="en-US" sz="1100" b="1" dirty="0">
                  <a:ln>
                    <a:solidFill>
                      <a:srgbClr val="1758E3">
                        <a:alpha val="0"/>
                      </a:srgbClr>
                    </a:solidFill>
                  </a:ln>
                  <a:solidFill>
                    <a:schemeClr val="tx1">
                      <a:lumMod val="85000"/>
                      <a:lumOff val="15000"/>
                    </a:schemeClr>
                  </a:solidFill>
                  <a:latin typeface="+mn-ea"/>
                </a:rPr>
                <a:t>남성</a:t>
              </a:r>
              <a:r>
                <a:rPr lang="en-US" altLang="ko-KR" sz="1100" b="1" dirty="0">
                  <a:ln>
                    <a:solidFill>
                      <a:srgbClr val="1758E3">
                        <a:alpha val="0"/>
                      </a:srgbClr>
                    </a:solidFill>
                  </a:ln>
                  <a:solidFill>
                    <a:schemeClr val="tx1">
                      <a:lumMod val="85000"/>
                      <a:lumOff val="15000"/>
                    </a:schemeClr>
                  </a:solidFill>
                  <a:latin typeface="+mn-ea"/>
                </a:rPr>
                <a:t>: 69.2</a:t>
              </a:r>
              <a:r>
                <a:rPr lang="ko-KR" altLang="en-US" sz="1100" b="1" dirty="0">
                  <a:ln>
                    <a:solidFill>
                      <a:srgbClr val="1758E3">
                        <a:alpha val="0"/>
                      </a:srgbClr>
                    </a:solidFill>
                  </a:ln>
                  <a:solidFill>
                    <a:schemeClr val="tx1">
                      <a:lumMod val="85000"/>
                      <a:lumOff val="15000"/>
                    </a:schemeClr>
                  </a:solidFill>
                  <a:latin typeface="+mn-ea"/>
                </a:rPr>
                <a:t>세 </a:t>
              </a:r>
              <a:r>
                <a:rPr kumimoji="0" lang="en-US" altLang="ko-KR" sz="800" b="1" i="0" u="none" strike="noStrike" kern="1200" normalizeH="0" baseline="0" dirty="0">
                  <a:ln>
                    <a:solidFill>
                      <a:srgbClr val="1758E3">
                        <a:alpha val="0"/>
                      </a:srgbClr>
                    </a:solidFill>
                  </a:ln>
                  <a:solidFill>
                    <a:schemeClr val="tx1">
                      <a:lumMod val="85000"/>
                      <a:lumOff val="15000"/>
                    </a:schemeClr>
                  </a:solidFill>
                  <a:uLnTx/>
                  <a:uFillTx/>
                  <a:latin typeface="+mn-ea"/>
                  <a:cs typeface="+mn-cs"/>
                </a:rPr>
                <a:t>(2020)</a:t>
              </a:r>
              <a:endParaRPr lang="en-US" altLang="ko-KR" sz="1100" b="1" dirty="0">
                <a:ln>
                  <a:solidFill>
                    <a:srgbClr val="1758E3">
                      <a:alpha val="0"/>
                    </a:srgbClr>
                  </a:solidFill>
                </a:ln>
                <a:solidFill>
                  <a:schemeClr val="tx1">
                    <a:lumMod val="85000"/>
                    <a:lumOff val="15000"/>
                  </a:schemeClr>
                </a:solidFill>
                <a:latin typeface="+mn-ea"/>
              </a:endParaRPr>
            </a:p>
            <a:p>
              <a:pPr fontAlgn="ctr"/>
              <a:r>
                <a:rPr lang="ko-KR" altLang="en-US" sz="1100" b="1" dirty="0">
                  <a:ln>
                    <a:solidFill>
                      <a:srgbClr val="1758E3">
                        <a:alpha val="0"/>
                      </a:srgbClr>
                    </a:solidFill>
                  </a:ln>
                  <a:solidFill>
                    <a:schemeClr val="tx1">
                      <a:lumMod val="85000"/>
                      <a:lumOff val="15000"/>
                    </a:schemeClr>
                  </a:solidFill>
                  <a:latin typeface="+mn-ea"/>
                </a:rPr>
                <a:t>여성</a:t>
              </a:r>
              <a:r>
                <a:rPr lang="en-US" altLang="ko-KR" sz="1100" b="1" dirty="0">
                  <a:ln>
                    <a:solidFill>
                      <a:srgbClr val="1758E3">
                        <a:alpha val="0"/>
                      </a:srgbClr>
                    </a:solidFill>
                  </a:ln>
                  <a:solidFill>
                    <a:schemeClr val="tx1">
                      <a:lumMod val="85000"/>
                      <a:lumOff val="15000"/>
                    </a:schemeClr>
                  </a:solidFill>
                  <a:latin typeface="+mn-ea"/>
                </a:rPr>
                <a:t>: 71.8</a:t>
              </a:r>
              <a:r>
                <a:rPr lang="ko-KR" altLang="en-US" sz="1100" b="1" dirty="0">
                  <a:ln>
                    <a:solidFill>
                      <a:srgbClr val="1758E3">
                        <a:alpha val="0"/>
                      </a:srgbClr>
                    </a:solidFill>
                  </a:ln>
                  <a:solidFill>
                    <a:schemeClr val="tx1">
                      <a:lumMod val="85000"/>
                      <a:lumOff val="15000"/>
                    </a:schemeClr>
                  </a:solidFill>
                  <a:latin typeface="+mn-ea"/>
                </a:rPr>
                <a:t>세 </a:t>
              </a:r>
              <a:r>
                <a:rPr kumimoji="0" lang="en-US" altLang="ko-KR" sz="800" b="1" i="0" u="none" strike="noStrike" kern="1200" normalizeH="0" baseline="0" dirty="0">
                  <a:ln>
                    <a:solidFill>
                      <a:srgbClr val="1758E3">
                        <a:alpha val="0"/>
                      </a:srgbClr>
                    </a:solidFill>
                  </a:ln>
                  <a:solidFill>
                    <a:schemeClr val="tx1">
                      <a:lumMod val="85000"/>
                      <a:lumOff val="15000"/>
                    </a:schemeClr>
                  </a:solidFill>
                  <a:uLnTx/>
                  <a:uFillTx/>
                  <a:latin typeface="+mn-ea"/>
                  <a:cs typeface="+mn-cs"/>
                </a:rPr>
                <a:t>(2020)</a:t>
              </a:r>
            </a:p>
          </p:txBody>
        </p:sp>
        <p:sp>
          <p:nvSpPr>
            <p:cNvPr id="14" name="TextBox 13">
              <a:extLst>
                <a:ext uri="{FF2B5EF4-FFF2-40B4-BE49-F238E27FC236}">
                  <a16:creationId xmlns:a16="http://schemas.microsoft.com/office/drawing/2014/main" id="{AE049B61-D274-03E8-117D-12A1E858AA0C}"/>
                </a:ext>
              </a:extLst>
            </p:cNvPr>
            <p:cNvSpPr txBox="1"/>
            <p:nvPr/>
          </p:nvSpPr>
          <p:spPr>
            <a:xfrm>
              <a:off x="2463751" y="3327649"/>
              <a:ext cx="1296000" cy="169277"/>
            </a:xfrm>
            <a:prstGeom prst="rect">
              <a:avLst/>
            </a:prstGeom>
            <a:noFill/>
            <a:ln>
              <a:noFill/>
            </a:ln>
          </p:spPr>
          <p:txBody>
            <a:bodyPr wrap="square" lIns="0" tIns="0" rIns="0" bIns="0">
              <a:spAutoFit/>
            </a:bodyPr>
            <a:lstStyle/>
            <a:p>
              <a:pPr fontAlgn="ctr"/>
              <a:r>
                <a:rPr lang="en-US" altLang="ko-KR" sz="1100" b="1" dirty="0">
                  <a:ln>
                    <a:solidFill>
                      <a:srgbClr val="1758E3">
                        <a:alpha val="0"/>
                      </a:srgbClr>
                    </a:solidFill>
                  </a:ln>
                  <a:solidFill>
                    <a:schemeClr val="tx1">
                      <a:lumMod val="85000"/>
                      <a:lumOff val="15000"/>
                    </a:schemeClr>
                  </a:solidFill>
                  <a:latin typeface="+mn-ea"/>
                </a:rPr>
                <a:t>48.3</a:t>
              </a:r>
              <a:r>
                <a:rPr lang="ko-KR" altLang="en-US" sz="1100" b="1" dirty="0">
                  <a:ln>
                    <a:solidFill>
                      <a:srgbClr val="1758E3">
                        <a:alpha val="0"/>
                      </a:srgbClr>
                    </a:solidFill>
                  </a:ln>
                  <a:solidFill>
                    <a:schemeClr val="tx1">
                      <a:lumMod val="85000"/>
                      <a:lumOff val="15000"/>
                    </a:schemeClr>
                  </a:solidFill>
                  <a:latin typeface="+mn-ea"/>
                </a:rPr>
                <a:t>천만 명 </a:t>
              </a:r>
              <a:r>
                <a:rPr lang="en-US" altLang="ko-KR" sz="800" b="1" dirty="0">
                  <a:ln>
                    <a:solidFill>
                      <a:srgbClr val="1758E3">
                        <a:alpha val="0"/>
                      </a:srgbClr>
                    </a:solidFill>
                  </a:ln>
                  <a:solidFill>
                    <a:schemeClr val="tx1">
                      <a:lumMod val="85000"/>
                      <a:lumOff val="15000"/>
                    </a:schemeClr>
                  </a:solidFill>
                  <a:latin typeface="+mn-ea"/>
                </a:rPr>
                <a:t>(35.0%)</a:t>
              </a:r>
            </a:p>
          </p:txBody>
        </p:sp>
        <p:sp>
          <p:nvSpPr>
            <p:cNvPr id="15" name="TextBox 14">
              <a:extLst>
                <a:ext uri="{FF2B5EF4-FFF2-40B4-BE49-F238E27FC236}">
                  <a16:creationId xmlns:a16="http://schemas.microsoft.com/office/drawing/2014/main" id="{1F86032D-923C-7899-5908-D4E7BB833EB1}"/>
                </a:ext>
              </a:extLst>
            </p:cNvPr>
            <p:cNvSpPr txBox="1"/>
            <p:nvPr/>
          </p:nvSpPr>
          <p:spPr>
            <a:xfrm>
              <a:off x="745281" y="4317178"/>
              <a:ext cx="1764000" cy="351378"/>
            </a:xfrm>
            <a:prstGeom prst="rect">
              <a:avLst/>
            </a:prstGeom>
            <a:noFill/>
            <a:ln>
              <a:noFill/>
            </a:ln>
          </p:spPr>
          <p:txBody>
            <a:bodyPr wrap="square" lIns="0" tIns="0" rIns="0" bIns="0">
              <a:spAutoFit/>
            </a:bodyPr>
            <a:lstStyle>
              <a:defPPr>
                <a:defRPr lang="en-US"/>
              </a:defPPr>
              <a:lvl1pPr fontAlgn="ctr">
                <a:spcAft>
                  <a:spcPts val="100"/>
                </a:spcAft>
                <a:defRPr kumimoji="0" sz="1200" b="1" i="0" u="none" strike="noStrike" normalizeH="0" baseline="0">
                  <a:ln>
                    <a:solidFill>
                      <a:srgbClr val="1758E3">
                        <a:alpha val="0"/>
                      </a:srgbClr>
                    </a:solidFill>
                  </a:ln>
                  <a:solidFill>
                    <a:schemeClr val="tx1">
                      <a:lumMod val="85000"/>
                      <a:lumOff val="15000"/>
                    </a:schemeClr>
                  </a:solidFill>
                  <a:uLnTx/>
                  <a:uFillTx/>
                  <a:latin typeface="+mn-ea"/>
                </a:defRPr>
              </a:lvl1pPr>
            </a:lstStyle>
            <a:p>
              <a:pPr fontAlgn="ctr"/>
              <a:r>
                <a:rPr lang="ko-KR" altLang="en-US" sz="1100" b="1" dirty="0">
                  <a:ln>
                    <a:solidFill>
                      <a:srgbClr val="1758E3">
                        <a:alpha val="0"/>
                      </a:srgbClr>
                    </a:solidFill>
                  </a:ln>
                  <a:solidFill>
                    <a:schemeClr val="tx1">
                      <a:lumMod val="85000"/>
                      <a:lumOff val="15000"/>
                    </a:schemeClr>
                  </a:solidFill>
                  <a:latin typeface="+mn-ea"/>
                </a:rPr>
                <a:t>생명</a:t>
              </a:r>
              <a:r>
                <a:rPr lang="en-US" altLang="ko-KR" sz="1100" b="1" dirty="0">
                  <a:ln>
                    <a:solidFill>
                      <a:srgbClr val="1758E3">
                        <a:alpha val="0"/>
                      </a:srgbClr>
                    </a:solidFill>
                  </a:ln>
                  <a:solidFill>
                    <a:schemeClr val="tx1">
                      <a:lumMod val="85000"/>
                      <a:lumOff val="15000"/>
                    </a:schemeClr>
                  </a:solidFill>
                  <a:latin typeface="+mn-ea"/>
                </a:rPr>
                <a:t>: 692,614.1</a:t>
              </a:r>
              <a:r>
                <a:rPr lang="ko-KR" altLang="en-US" sz="1100" b="1" dirty="0" err="1">
                  <a:ln>
                    <a:solidFill>
                      <a:srgbClr val="1758E3">
                        <a:alpha val="0"/>
                      </a:srgbClr>
                    </a:solidFill>
                  </a:ln>
                  <a:solidFill>
                    <a:schemeClr val="tx1">
                      <a:lumMod val="85000"/>
                      <a:lumOff val="15000"/>
                    </a:schemeClr>
                  </a:solidFill>
                  <a:latin typeface="+mn-ea"/>
                </a:rPr>
                <a:t>크로</a:t>
              </a:r>
              <a:r>
                <a:rPr lang="en-US" altLang="ko-KR" sz="1100" b="1" dirty="0">
                  <a:ln>
                    <a:solidFill>
                      <a:srgbClr val="1758E3">
                        <a:alpha val="0"/>
                      </a:srgbClr>
                    </a:solidFill>
                  </a:ln>
                  <a:solidFill>
                    <a:schemeClr val="tx1">
                      <a:lumMod val="85000"/>
                      <a:lumOff val="15000"/>
                    </a:schemeClr>
                  </a:solidFill>
                  <a:latin typeface="+mn-ea"/>
                </a:rPr>
                <a:t>*</a:t>
              </a:r>
              <a:r>
                <a:rPr lang="ko-KR" altLang="en-US" sz="1100" b="1" dirty="0">
                  <a:ln>
                    <a:solidFill>
                      <a:srgbClr val="1758E3">
                        <a:alpha val="0"/>
                      </a:srgbClr>
                    </a:solidFill>
                  </a:ln>
                  <a:solidFill>
                    <a:schemeClr val="tx1">
                      <a:lumMod val="85000"/>
                      <a:lumOff val="15000"/>
                    </a:schemeClr>
                  </a:solidFill>
                  <a:latin typeface="+mn-ea"/>
                </a:rPr>
                <a:t> </a:t>
              </a:r>
              <a:r>
                <a:rPr lang="en-US" altLang="ko-KR" sz="800" b="1" dirty="0">
                  <a:ln>
                    <a:solidFill>
                      <a:srgbClr val="1758E3">
                        <a:alpha val="0"/>
                      </a:srgbClr>
                    </a:solidFill>
                  </a:ln>
                  <a:solidFill>
                    <a:schemeClr val="tx1">
                      <a:lumMod val="85000"/>
                      <a:lumOff val="15000"/>
                    </a:schemeClr>
                  </a:solidFill>
                  <a:latin typeface="+mn-ea"/>
                </a:rPr>
                <a:t>(2021)</a:t>
              </a:r>
            </a:p>
            <a:p>
              <a:pPr fontAlgn="ctr"/>
              <a:r>
                <a:rPr lang="ko-KR" altLang="en-US" sz="1100" b="1" dirty="0">
                  <a:ln>
                    <a:solidFill>
                      <a:srgbClr val="1758E3">
                        <a:alpha val="0"/>
                      </a:srgbClr>
                    </a:solidFill>
                  </a:ln>
                  <a:solidFill>
                    <a:schemeClr val="tx1">
                      <a:lumMod val="85000"/>
                      <a:lumOff val="15000"/>
                    </a:schemeClr>
                  </a:solidFill>
                  <a:latin typeface="+mn-ea"/>
                </a:rPr>
                <a:t>손해</a:t>
              </a:r>
              <a:r>
                <a:rPr lang="en-US" altLang="ko-KR" sz="1100" b="1" dirty="0">
                  <a:ln>
                    <a:solidFill>
                      <a:srgbClr val="1758E3">
                        <a:alpha val="0"/>
                      </a:srgbClr>
                    </a:solidFill>
                  </a:ln>
                  <a:solidFill>
                    <a:schemeClr val="tx1">
                      <a:lumMod val="85000"/>
                      <a:lumOff val="15000"/>
                    </a:schemeClr>
                  </a:solidFill>
                  <a:latin typeface="+mn-ea"/>
                </a:rPr>
                <a:t>: 224,002.8</a:t>
              </a:r>
              <a:r>
                <a:rPr lang="ko-KR" altLang="en-US" sz="1100" b="1" dirty="0" err="1">
                  <a:ln>
                    <a:solidFill>
                      <a:srgbClr val="1758E3">
                        <a:alpha val="0"/>
                      </a:srgbClr>
                    </a:solidFill>
                  </a:ln>
                  <a:solidFill>
                    <a:schemeClr val="tx1">
                      <a:lumMod val="85000"/>
                      <a:lumOff val="15000"/>
                    </a:schemeClr>
                  </a:solidFill>
                  <a:latin typeface="+mn-ea"/>
                </a:rPr>
                <a:t>크로</a:t>
              </a:r>
              <a:r>
                <a:rPr lang="ko-KR" altLang="en-US" sz="1100" b="1" dirty="0">
                  <a:ln>
                    <a:solidFill>
                      <a:srgbClr val="1758E3">
                        <a:alpha val="0"/>
                      </a:srgbClr>
                    </a:solidFill>
                  </a:ln>
                  <a:solidFill>
                    <a:schemeClr val="tx1">
                      <a:lumMod val="85000"/>
                      <a:lumOff val="15000"/>
                    </a:schemeClr>
                  </a:solidFill>
                  <a:latin typeface="+mn-ea"/>
                </a:rPr>
                <a:t> </a:t>
              </a:r>
              <a:r>
                <a:rPr lang="en-US" altLang="ko-KR" sz="800" b="1" dirty="0">
                  <a:ln>
                    <a:solidFill>
                      <a:srgbClr val="1758E3">
                        <a:alpha val="0"/>
                      </a:srgbClr>
                    </a:solidFill>
                  </a:ln>
                  <a:solidFill>
                    <a:schemeClr val="tx1">
                      <a:lumMod val="85000"/>
                      <a:lumOff val="15000"/>
                    </a:schemeClr>
                  </a:solidFill>
                  <a:latin typeface="+mn-ea"/>
                </a:rPr>
                <a:t>(2021)</a:t>
              </a:r>
              <a:endParaRPr lang="en-US" altLang="ko-KR" sz="1100" b="1" dirty="0">
                <a:ln>
                  <a:solidFill>
                    <a:srgbClr val="1758E3">
                      <a:alpha val="0"/>
                    </a:srgbClr>
                  </a:solidFill>
                </a:ln>
                <a:solidFill>
                  <a:schemeClr val="tx1">
                    <a:lumMod val="85000"/>
                    <a:lumOff val="15000"/>
                  </a:schemeClr>
                </a:solidFill>
                <a:latin typeface="+mn-ea"/>
              </a:endParaRPr>
            </a:p>
          </p:txBody>
        </p:sp>
        <p:sp>
          <p:nvSpPr>
            <p:cNvPr id="16" name="TextBox 15">
              <a:extLst>
                <a:ext uri="{FF2B5EF4-FFF2-40B4-BE49-F238E27FC236}">
                  <a16:creationId xmlns:a16="http://schemas.microsoft.com/office/drawing/2014/main" id="{E86BE31B-33BC-A699-903D-E0D9B5AA13EB}"/>
                </a:ext>
              </a:extLst>
            </p:cNvPr>
            <p:cNvSpPr txBox="1"/>
            <p:nvPr/>
          </p:nvSpPr>
          <p:spPr>
            <a:xfrm>
              <a:off x="2463751" y="4317178"/>
              <a:ext cx="1440000" cy="351378"/>
            </a:xfrm>
            <a:prstGeom prst="rect">
              <a:avLst/>
            </a:prstGeom>
            <a:noFill/>
            <a:ln>
              <a:noFill/>
            </a:ln>
          </p:spPr>
          <p:txBody>
            <a:bodyPr wrap="square" lIns="0" tIns="0" rIns="0" bIns="0">
              <a:spAutoFit/>
            </a:bodyPr>
            <a:lstStyle>
              <a:defPPr>
                <a:defRPr lang="en-US"/>
              </a:defPPr>
              <a:lvl1pPr fontAlgn="ctr">
                <a:spcAft>
                  <a:spcPts val="100"/>
                </a:spcAft>
                <a:defRPr kumimoji="0" sz="1200" b="1" i="0" u="none" strike="noStrike" normalizeH="0" baseline="0">
                  <a:ln>
                    <a:solidFill>
                      <a:srgbClr val="1758E3">
                        <a:alpha val="0"/>
                      </a:srgbClr>
                    </a:solidFill>
                  </a:ln>
                  <a:solidFill>
                    <a:schemeClr val="tx1">
                      <a:lumMod val="85000"/>
                      <a:lumOff val="15000"/>
                    </a:schemeClr>
                  </a:solidFill>
                  <a:uLnTx/>
                  <a:uFillTx/>
                  <a:latin typeface="+mn-ea"/>
                </a:defRPr>
              </a:lvl1pPr>
            </a:lstStyle>
            <a:p>
              <a:pPr fontAlgn="ctr"/>
              <a:r>
                <a:rPr lang="ko-KR" altLang="en-US" sz="1100" b="1" dirty="0">
                  <a:ln>
                    <a:solidFill>
                      <a:srgbClr val="1758E3">
                        <a:alpha val="0"/>
                      </a:srgbClr>
                    </a:solidFill>
                  </a:ln>
                  <a:solidFill>
                    <a:schemeClr val="tx1">
                      <a:lumMod val="85000"/>
                      <a:lumOff val="15000"/>
                    </a:schemeClr>
                  </a:solidFill>
                  <a:latin typeface="+mn-ea"/>
                </a:rPr>
                <a:t>생명</a:t>
              </a:r>
              <a:r>
                <a:rPr lang="en-US" altLang="ko-KR" sz="1100" b="1" dirty="0">
                  <a:ln>
                    <a:solidFill>
                      <a:srgbClr val="1758E3">
                        <a:alpha val="0"/>
                      </a:srgbClr>
                    </a:solidFill>
                  </a:ln>
                  <a:solidFill>
                    <a:schemeClr val="tx1">
                      <a:lumMod val="85000"/>
                      <a:lumOff val="15000"/>
                    </a:schemeClr>
                  </a:solidFill>
                  <a:latin typeface="+mn-ea"/>
                </a:rPr>
                <a:t>: 3.2% </a:t>
              </a:r>
              <a:r>
                <a:rPr lang="en-US" altLang="ko-KR" sz="800" b="1" dirty="0">
                  <a:ln>
                    <a:solidFill>
                      <a:srgbClr val="1758E3">
                        <a:alpha val="0"/>
                      </a:srgbClr>
                    </a:solidFill>
                  </a:ln>
                  <a:solidFill>
                    <a:schemeClr val="tx1">
                      <a:lumMod val="85000"/>
                      <a:lumOff val="15000"/>
                    </a:schemeClr>
                  </a:solidFill>
                  <a:latin typeface="+mn-ea"/>
                </a:rPr>
                <a:t>(2021)</a:t>
              </a:r>
            </a:p>
            <a:p>
              <a:pPr fontAlgn="ctr"/>
              <a:r>
                <a:rPr lang="ko-KR" altLang="en-US" sz="1100" b="1" dirty="0">
                  <a:ln>
                    <a:solidFill>
                      <a:srgbClr val="1758E3">
                        <a:alpha val="0"/>
                      </a:srgbClr>
                    </a:solidFill>
                  </a:ln>
                  <a:solidFill>
                    <a:schemeClr val="tx1">
                      <a:lumMod val="85000"/>
                      <a:lumOff val="15000"/>
                    </a:schemeClr>
                  </a:solidFill>
                  <a:latin typeface="+mn-ea"/>
                </a:rPr>
                <a:t>손해</a:t>
              </a:r>
              <a:r>
                <a:rPr lang="en-US" altLang="ko-KR" sz="1100" b="1" dirty="0">
                  <a:ln>
                    <a:solidFill>
                      <a:srgbClr val="1758E3">
                        <a:alpha val="0"/>
                      </a:srgbClr>
                    </a:solidFill>
                  </a:ln>
                  <a:solidFill>
                    <a:schemeClr val="tx1">
                      <a:lumMod val="85000"/>
                      <a:lumOff val="15000"/>
                    </a:schemeClr>
                  </a:solidFill>
                  <a:latin typeface="+mn-ea"/>
                </a:rPr>
                <a:t>: 0.8% </a:t>
              </a:r>
              <a:r>
                <a:rPr lang="en-US" altLang="ko-KR" sz="800" b="1" dirty="0">
                  <a:ln>
                    <a:solidFill>
                      <a:srgbClr val="1758E3">
                        <a:alpha val="0"/>
                      </a:srgbClr>
                    </a:solidFill>
                  </a:ln>
                  <a:solidFill>
                    <a:schemeClr val="tx1">
                      <a:lumMod val="85000"/>
                      <a:lumOff val="15000"/>
                    </a:schemeClr>
                  </a:solidFill>
                  <a:latin typeface="+mn-ea"/>
                </a:rPr>
                <a:t>(2021) </a:t>
              </a:r>
              <a:endParaRPr lang="en-US" altLang="ko-KR" sz="1100" b="1" dirty="0">
                <a:ln>
                  <a:solidFill>
                    <a:srgbClr val="1758E3">
                      <a:alpha val="0"/>
                    </a:srgbClr>
                  </a:solidFill>
                </a:ln>
                <a:solidFill>
                  <a:schemeClr val="tx1">
                    <a:lumMod val="85000"/>
                    <a:lumOff val="15000"/>
                  </a:schemeClr>
                </a:solidFill>
                <a:latin typeface="+mn-ea"/>
              </a:endParaRPr>
            </a:p>
          </p:txBody>
        </p:sp>
        <p:sp>
          <p:nvSpPr>
            <p:cNvPr id="17" name="TextBox 16">
              <a:extLst>
                <a:ext uri="{FF2B5EF4-FFF2-40B4-BE49-F238E27FC236}">
                  <a16:creationId xmlns:a16="http://schemas.microsoft.com/office/drawing/2014/main" id="{21DD0D23-42C5-6DDC-06D7-FAFA7107FF00}"/>
                </a:ext>
              </a:extLst>
            </p:cNvPr>
            <p:cNvSpPr txBox="1"/>
            <p:nvPr/>
          </p:nvSpPr>
          <p:spPr>
            <a:xfrm>
              <a:off x="745281" y="5329047"/>
              <a:ext cx="1404000" cy="351378"/>
            </a:xfrm>
            <a:prstGeom prst="rect">
              <a:avLst/>
            </a:prstGeom>
            <a:noFill/>
            <a:ln>
              <a:noFill/>
            </a:ln>
          </p:spPr>
          <p:txBody>
            <a:bodyPr wrap="square" lIns="0" tIns="0" rIns="0" bIns="0">
              <a:spAutoFit/>
            </a:bodyPr>
            <a:lstStyle>
              <a:defPPr>
                <a:defRPr lang="en-US"/>
              </a:defPPr>
              <a:lvl1pPr fontAlgn="ctr">
                <a:spcAft>
                  <a:spcPts val="100"/>
                </a:spcAft>
                <a:defRPr kumimoji="0" sz="1200" b="1" i="0" u="none" strike="noStrike" normalizeH="0" baseline="0">
                  <a:ln>
                    <a:solidFill>
                      <a:srgbClr val="1758E3">
                        <a:alpha val="0"/>
                      </a:srgbClr>
                    </a:solidFill>
                  </a:ln>
                  <a:solidFill>
                    <a:schemeClr val="tx1">
                      <a:lumMod val="85000"/>
                      <a:lumOff val="15000"/>
                    </a:schemeClr>
                  </a:solidFill>
                  <a:uLnTx/>
                  <a:uFillTx/>
                  <a:latin typeface="+mn-ea"/>
                </a:defRPr>
              </a:lvl1pPr>
            </a:lstStyle>
            <a:p>
              <a:pPr fontAlgn="ctr"/>
              <a:r>
                <a:rPr lang="ko-KR" altLang="en-US" sz="1100" b="1" dirty="0">
                  <a:ln>
                    <a:solidFill>
                      <a:srgbClr val="1758E3">
                        <a:alpha val="0"/>
                      </a:srgbClr>
                    </a:solidFill>
                  </a:ln>
                  <a:solidFill>
                    <a:schemeClr val="tx1">
                      <a:lumMod val="85000"/>
                      <a:lumOff val="15000"/>
                    </a:schemeClr>
                  </a:solidFill>
                  <a:latin typeface="+mn-ea"/>
                </a:rPr>
                <a:t>생명</a:t>
              </a:r>
              <a:r>
                <a:rPr lang="en-US" altLang="ko-KR" sz="1100" b="1" dirty="0">
                  <a:ln>
                    <a:solidFill>
                      <a:srgbClr val="1758E3">
                        <a:alpha val="0"/>
                      </a:srgbClr>
                    </a:solidFill>
                  </a:ln>
                  <a:solidFill>
                    <a:schemeClr val="tx1">
                      <a:lumMod val="85000"/>
                      <a:lumOff val="15000"/>
                    </a:schemeClr>
                  </a:solidFill>
                  <a:latin typeface="+mn-ea"/>
                </a:rPr>
                <a:t>: 69</a:t>
              </a:r>
              <a:r>
                <a:rPr lang="ko-KR" altLang="en-US" sz="1100" b="1" dirty="0">
                  <a:ln>
                    <a:solidFill>
                      <a:srgbClr val="1758E3">
                        <a:alpha val="0"/>
                      </a:srgbClr>
                    </a:solidFill>
                  </a:ln>
                  <a:solidFill>
                    <a:schemeClr val="tx1">
                      <a:lumMod val="85000"/>
                      <a:lumOff val="15000"/>
                    </a:schemeClr>
                  </a:solidFill>
                  <a:latin typeface="+mn-ea"/>
                </a:rPr>
                <a:t>달러 </a:t>
              </a:r>
              <a:r>
                <a:rPr lang="en-US" altLang="ko-KR" sz="800" b="1" dirty="0">
                  <a:ln>
                    <a:solidFill>
                      <a:srgbClr val="1758E3">
                        <a:alpha val="0"/>
                      </a:srgbClr>
                    </a:solidFill>
                  </a:ln>
                  <a:solidFill>
                    <a:schemeClr val="tx1">
                      <a:lumMod val="85000"/>
                      <a:lumOff val="15000"/>
                    </a:schemeClr>
                  </a:solidFill>
                  <a:latin typeface="+mn-ea"/>
                </a:rPr>
                <a:t>(2021)</a:t>
              </a:r>
              <a:endParaRPr lang="en-US" altLang="ko-KR" sz="1100" b="1" dirty="0">
                <a:ln>
                  <a:solidFill>
                    <a:srgbClr val="1758E3">
                      <a:alpha val="0"/>
                    </a:srgbClr>
                  </a:solidFill>
                </a:ln>
                <a:solidFill>
                  <a:schemeClr val="tx1">
                    <a:lumMod val="85000"/>
                    <a:lumOff val="15000"/>
                  </a:schemeClr>
                </a:solidFill>
                <a:latin typeface="+mn-ea"/>
              </a:endParaRPr>
            </a:p>
            <a:p>
              <a:pPr fontAlgn="ctr"/>
              <a:r>
                <a:rPr lang="ko-KR" altLang="en-US" sz="1100" b="1" dirty="0">
                  <a:ln>
                    <a:solidFill>
                      <a:srgbClr val="1758E3">
                        <a:alpha val="0"/>
                      </a:srgbClr>
                    </a:solidFill>
                  </a:ln>
                  <a:solidFill>
                    <a:schemeClr val="tx1">
                      <a:lumMod val="85000"/>
                      <a:lumOff val="15000"/>
                    </a:schemeClr>
                  </a:solidFill>
                  <a:latin typeface="+mn-ea"/>
                </a:rPr>
                <a:t>손해</a:t>
              </a:r>
              <a:r>
                <a:rPr lang="en-US" altLang="ko-KR" sz="1100" b="1" dirty="0">
                  <a:ln>
                    <a:solidFill>
                      <a:srgbClr val="1758E3">
                        <a:alpha val="0"/>
                      </a:srgbClr>
                    </a:solidFill>
                  </a:ln>
                  <a:solidFill>
                    <a:schemeClr val="tx1">
                      <a:lumMod val="85000"/>
                      <a:lumOff val="15000"/>
                    </a:schemeClr>
                  </a:solidFill>
                  <a:latin typeface="+mn-ea"/>
                </a:rPr>
                <a:t>: 22</a:t>
              </a:r>
              <a:r>
                <a:rPr lang="ko-KR" altLang="en-US" sz="1100" b="1" dirty="0">
                  <a:ln>
                    <a:solidFill>
                      <a:srgbClr val="1758E3">
                        <a:alpha val="0"/>
                      </a:srgbClr>
                    </a:solidFill>
                  </a:ln>
                  <a:solidFill>
                    <a:schemeClr val="tx1">
                      <a:lumMod val="85000"/>
                      <a:lumOff val="15000"/>
                    </a:schemeClr>
                  </a:solidFill>
                  <a:latin typeface="+mn-ea"/>
                </a:rPr>
                <a:t>달러 </a:t>
              </a:r>
              <a:r>
                <a:rPr lang="en-US" altLang="ko-KR" sz="800" b="1" dirty="0">
                  <a:ln>
                    <a:solidFill>
                      <a:srgbClr val="1758E3">
                        <a:alpha val="0"/>
                      </a:srgbClr>
                    </a:solidFill>
                  </a:ln>
                  <a:solidFill>
                    <a:schemeClr val="tx1">
                      <a:lumMod val="85000"/>
                      <a:lumOff val="15000"/>
                    </a:schemeClr>
                  </a:solidFill>
                  <a:latin typeface="+mn-ea"/>
                </a:rPr>
                <a:t>(2021)</a:t>
              </a:r>
              <a:endParaRPr lang="en-US" altLang="ko-KR" sz="1100" b="1" dirty="0">
                <a:ln>
                  <a:solidFill>
                    <a:srgbClr val="1758E3">
                      <a:alpha val="0"/>
                    </a:srgbClr>
                  </a:solidFill>
                </a:ln>
                <a:solidFill>
                  <a:schemeClr val="tx1">
                    <a:lumMod val="85000"/>
                    <a:lumOff val="15000"/>
                  </a:schemeClr>
                </a:solidFill>
                <a:latin typeface="+mn-ea"/>
              </a:endParaRPr>
            </a:p>
          </p:txBody>
        </p:sp>
        <p:sp>
          <p:nvSpPr>
            <p:cNvPr id="18" name="TextBox 17">
              <a:extLst>
                <a:ext uri="{FF2B5EF4-FFF2-40B4-BE49-F238E27FC236}">
                  <a16:creationId xmlns:a16="http://schemas.microsoft.com/office/drawing/2014/main" id="{0BCC14C6-4AE0-0093-C055-7D4ACE9B6F76}"/>
                </a:ext>
              </a:extLst>
            </p:cNvPr>
            <p:cNvSpPr txBox="1"/>
            <p:nvPr/>
          </p:nvSpPr>
          <p:spPr>
            <a:xfrm>
              <a:off x="2463751" y="5329047"/>
              <a:ext cx="1224000" cy="351378"/>
            </a:xfrm>
            <a:prstGeom prst="rect">
              <a:avLst/>
            </a:prstGeom>
            <a:noFill/>
            <a:ln>
              <a:noFill/>
            </a:ln>
          </p:spPr>
          <p:txBody>
            <a:bodyPr wrap="square" lIns="0" tIns="0" rIns="0" bIns="0">
              <a:spAutoFit/>
            </a:bodyPr>
            <a:lstStyle>
              <a:defPPr>
                <a:defRPr lang="en-US"/>
              </a:defPPr>
              <a:lvl1pPr fontAlgn="ctr">
                <a:spcAft>
                  <a:spcPts val="100"/>
                </a:spcAft>
                <a:defRPr kumimoji="0" sz="1200" b="1" i="0" u="none" strike="noStrike" normalizeH="0" baseline="0">
                  <a:ln>
                    <a:solidFill>
                      <a:srgbClr val="1758E3">
                        <a:alpha val="0"/>
                      </a:srgbClr>
                    </a:solidFill>
                  </a:ln>
                  <a:solidFill>
                    <a:schemeClr val="tx1">
                      <a:lumMod val="85000"/>
                      <a:lumOff val="15000"/>
                    </a:schemeClr>
                  </a:solidFill>
                  <a:uLnTx/>
                  <a:uFillTx/>
                  <a:latin typeface="+mn-ea"/>
                </a:defRPr>
              </a:lvl1pPr>
            </a:lstStyle>
            <a:p>
              <a:pPr fontAlgn="ctr"/>
              <a:r>
                <a:rPr lang="ko-KR" altLang="en-US" sz="1100" b="1" dirty="0">
                  <a:ln>
                    <a:solidFill>
                      <a:srgbClr val="1758E3">
                        <a:alpha val="0"/>
                      </a:srgbClr>
                    </a:solidFill>
                  </a:ln>
                  <a:solidFill>
                    <a:schemeClr val="tx1">
                      <a:lumMod val="85000"/>
                      <a:lumOff val="15000"/>
                    </a:schemeClr>
                  </a:solidFill>
                  <a:latin typeface="+mn-ea"/>
                </a:rPr>
                <a:t>생명</a:t>
              </a:r>
              <a:r>
                <a:rPr lang="en-US" altLang="ko-KR" sz="1100" b="1" dirty="0">
                  <a:ln>
                    <a:solidFill>
                      <a:srgbClr val="1758E3">
                        <a:alpha val="0"/>
                      </a:srgbClr>
                    </a:solidFill>
                  </a:ln>
                  <a:solidFill>
                    <a:schemeClr val="tx1">
                      <a:lumMod val="85000"/>
                      <a:lumOff val="15000"/>
                    </a:schemeClr>
                  </a:solidFill>
                  <a:latin typeface="+mn-ea"/>
                </a:rPr>
                <a:t>: 3.2% </a:t>
              </a:r>
              <a:r>
                <a:rPr lang="en-US" altLang="ko-KR" sz="800" b="1" dirty="0">
                  <a:ln>
                    <a:solidFill>
                      <a:srgbClr val="1758E3">
                        <a:alpha val="0"/>
                      </a:srgbClr>
                    </a:solidFill>
                  </a:ln>
                  <a:solidFill>
                    <a:schemeClr val="tx1">
                      <a:lumMod val="85000"/>
                      <a:lumOff val="15000"/>
                    </a:schemeClr>
                  </a:solidFill>
                  <a:latin typeface="+mn-ea"/>
                </a:rPr>
                <a:t>(2021)</a:t>
              </a:r>
            </a:p>
            <a:p>
              <a:pPr fontAlgn="ctr"/>
              <a:r>
                <a:rPr lang="ko-KR" altLang="en-US" sz="1100" b="1" dirty="0">
                  <a:ln>
                    <a:solidFill>
                      <a:srgbClr val="1758E3">
                        <a:alpha val="0"/>
                      </a:srgbClr>
                    </a:solidFill>
                  </a:ln>
                  <a:solidFill>
                    <a:schemeClr val="tx1">
                      <a:lumMod val="85000"/>
                      <a:lumOff val="15000"/>
                    </a:schemeClr>
                  </a:solidFill>
                  <a:latin typeface="+mn-ea"/>
                </a:rPr>
                <a:t>손해</a:t>
              </a:r>
              <a:r>
                <a:rPr lang="en-US" altLang="ko-KR" sz="1100" b="1" dirty="0">
                  <a:ln>
                    <a:solidFill>
                      <a:srgbClr val="1758E3">
                        <a:alpha val="0"/>
                      </a:srgbClr>
                    </a:solidFill>
                  </a:ln>
                  <a:solidFill>
                    <a:schemeClr val="tx1">
                      <a:lumMod val="85000"/>
                      <a:lumOff val="15000"/>
                    </a:schemeClr>
                  </a:solidFill>
                  <a:latin typeface="+mn-ea"/>
                </a:rPr>
                <a:t>: 1.0% </a:t>
              </a:r>
              <a:r>
                <a:rPr lang="en-US" altLang="ko-KR" sz="800" b="1" dirty="0">
                  <a:ln>
                    <a:solidFill>
                      <a:srgbClr val="1758E3">
                        <a:alpha val="0"/>
                      </a:srgbClr>
                    </a:solidFill>
                  </a:ln>
                  <a:solidFill>
                    <a:schemeClr val="tx1">
                      <a:lumMod val="85000"/>
                      <a:lumOff val="15000"/>
                    </a:schemeClr>
                  </a:solidFill>
                  <a:latin typeface="+mn-ea"/>
                </a:rPr>
                <a:t>(2021)</a:t>
              </a:r>
              <a:endParaRPr lang="en-US" altLang="ko-KR" sz="1100" b="1" dirty="0">
                <a:ln>
                  <a:solidFill>
                    <a:srgbClr val="1758E3">
                      <a:alpha val="0"/>
                    </a:srgbClr>
                  </a:solidFill>
                </a:ln>
                <a:solidFill>
                  <a:schemeClr val="tx1">
                    <a:lumMod val="85000"/>
                    <a:lumOff val="15000"/>
                  </a:schemeClr>
                </a:solidFill>
                <a:latin typeface="+mn-ea"/>
              </a:endParaRPr>
            </a:p>
          </p:txBody>
        </p:sp>
      </p:grpSp>
    </p:spTree>
    <p:extLst>
      <p:ext uri="{BB962C8B-B14F-4D97-AF65-F5344CB8AC3E}">
        <p14:creationId xmlns:p14="http://schemas.microsoft.com/office/powerpoint/2010/main" val="69409609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그룹 5">
            <a:extLst>
              <a:ext uri="{FF2B5EF4-FFF2-40B4-BE49-F238E27FC236}">
                <a16:creationId xmlns:a16="http://schemas.microsoft.com/office/drawing/2014/main" id="{D25F8696-4846-690F-C118-E2FD7D9502E5}"/>
              </a:ext>
            </a:extLst>
          </p:cNvPr>
          <p:cNvGrpSpPr/>
          <p:nvPr/>
        </p:nvGrpSpPr>
        <p:grpSpPr>
          <a:xfrm>
            <a:off x="7675597" y="129214"/>
            <a:ext cx="1946180" cy="1189224"/>
            <a:chOff x="7675597" y="129214"/>
            <a:chExt cx="1946180" cy="1189224"/>
          </a:xfrm>
        </p:grpSpPr>
        <p:pic>
          <p:nvPicPr>
            <p:cNvPr id="7" name="그림 6" descr="텍스트, 지도이(가) 표시된 사진&#10;&#10;자동 생성된 설명">
              <a:extLst>
                <a:ext uri="{FF2B5EF4-FFF2-40B4-BE49-F238E27FC236}">
                  <a16:creationId xmlns:a16="http://schemas.microsoft.com/office/drawing/2014/main" id="{906A4693-4584-A234-E5F7-672A034020C0}"/>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contrast="-40000"/>
                      </a14:imgEffect>
                    </a14:imgLayer>
                  </a14:imgProps>
                </a:ext>
              </a:extLst>
            </a:blip>
            <a:stretch>
              <a:fillRect/>
            </a:stretch>
          </p:blipFill>
          <p:spPr>
            <a:xfrm>
              <a:off x="8389089" y="129214"/>
              <a:ext cx="1095153" cy="1189224"/>
            </a:xfrm>
            <a:prstGeom prst="rect">
              <a:avLst/>
            </a:prstGeom>
          </p:spPr>
        </p:pic>
        <p:grpSp>
          <p:nvGrpSpPr>
            <p:cNvPr id="8" name="그룹 7">
              <a:extLst>
                <a:ext uri="{FF2B5EF4-FFF2-40B4-BE49-F238E27FC236}">
                  <a16:creationId xmlns:a16="http://schemas.microsoft.com/office/drawing/2014/main" id="{BA05638D-5EF1-3028-2C30-CC8B2D4EAD71}"/>
                </a:ext>
              </a:extLst>
            </p:cNvPr>
            <p:cNvGrpSpPr/>
            <p:nvPr/>
          </p:nvGrpSpPr>
          <p:grpSpPr>
            <a:xfrm>
              <a:off x="7675597" y="584947"/>
              <a:ext cx="1946180" cy="415084"/>
              <a:chOff x="7675597" y="584947"/>
              <a:chExt cx="1946180" cy="415084"/>
            </a:xfrm>
          </p:grpSpPr>
          <p:pic>
            <p:nvPicPr>
              <p:cNvPr id="9" name="그림 8">
                <a:extLst>
                  <a:ext uri="{FF2B5EF4-FFF2-40B4-BE49-F238E27FC236}">
                    <a16:creationId xmlns:a16="http://schemas.microsoft.com/office/drawing/2014/main" id="{17EEA932-0E93-3F68-972F-1972FE7FF7D3}"/>
                  </a:ext>
                </a:extLst>
              </p:cNvPr>
              <p:cNvPicPr>
                <a:picLocks noChangeAspect="1"/>
              </p:cNvPicPr>
              <p:nvPr/>
            </p:nvPicPr>
            <p:blipFill>
              <a:blip r:embed="rId4"/>
              <a:srcRect/>
              <a:stretch/>
            </p:blipFill>
            <p:spPr>
              <a:xfrm>
                <a:off x="7675597" y="584947"/>
                <a:ext cx="415084" cy="415084"/>
              </a:xfrm>
              <a:prstGeom prst="rect">
                <a:avLst/>
              </a:prstGeom>
            </p:spPr>
          </p:pic>
          <p:sp>
            <p:nvSpPr>
              <p:cNvPr id="10" name="제목 3">
                <a:extLst>
                  <a:ext uri="{FF2B5EF4-FFF2-40B4-BE49-F238E27FC236}">
                    <a16:creationId xmlns:a16="http://schemas.microsoft.com/office/drawing/2014/main" id="{B8ABB293-3D49-E85C-0BF8-69CE56FE8474}"/>
                  </a:ext>
                </a:extLst>
              </p:cNvPr>
              <p:cNvSpPr txBox="1">
                <a:spLocks/>
              </p:cNvSpPr>
              <p:nvPr/>
            </p:nvSpPr>
            <p:spPr>
              <a:xfrm>
                <a:off x="8143995" y="606616"/>
                <a:ext cx="1477782" cy="334294"/>
              </a:xfrm>
              <a:prstGeom prst="rect">
                <a:avLst/>
              </a:prstGeom>
            </p:spPr>
            <p:txBody>
              <a:bodyPr wrap="none" lIns="0" tIns="0" rIns="0" bIns="0" anchor="b" anchorCtr="0">
                <a:noAutofit/>
              </a:bodyPr>
              <a:lstStyle>
                <a:defPPr>
                  <a:defRPr lang="en-US"/>
                </a:defPPr>
                <a:lvl1pPr marR="0" lvl="0" indent="539750" fontAlgn="auto">
                  <a:lnSpc>
                    <a:spcPct val="100000"/>
                  </a:lnSpc>
                  <a:spcBef>
                    <a:spcPts val="0"/>
                  </a:spcBef>
                  <a:spcAft>
                    <a:spcPts val="0"/>
                  </a:spcAft>
                  <a:buClrTx/>
                  <a:buSzTx/>
                  <a:buFontTx/>
                  <a:buNone/>
                  <a:tabLst/>
                  <a:defRPr sz="2400" b="0" i="0">
                    <a:ln>
                      <a:solidFill>
                        <a:prstClr val="white">
                          <a:lumMod val="75000"/>
                          <a:alpha val="0"/>
                        </a:prstClr>
                      </a:solidFill>
                    </a:ln>
                    <a:solidFill>
                      <a:schemeClr val="bg1"/>
                    </a:solidFill>
                    <a:latin typeface="KoPub돋움체 Bold" panose="00000800000000000000" pitchFamily="2" charset="-127"/>
                    <a:ea typeface="KoPub돋움체 Bold" panose="00000800000000000000" pitchFamily="2" charset="-127"/>
                    <a:cs typeface="KoPub돋움체 Medium" panose="02020603020101020101" pitchFamily="18" charset="-127"/>
                  </a:defRPr>
                </a:lvl1pPr>
              </a:lstStyle>
              <a:p>
                <a:pPr marR="0" lvl="0" indent="0" defTabSz="914400" rtl="0" eaLnBrk="1" fontAlgn="auto" latinLnBrk="0" hangingPunct="1">
                  <a:lnSpc>
                    <a:spcPct val="100000"/>
                  </a:lnSpc>
                  <a:spcBef>
                    <a:spcPts val="0"/>
                  </a:spcBef>
                  <a:spcAft>
                    <a:spcPts val="0"/>
                  </a:spcAft>
                  <a:buClrTx/>
                  <a:buSzTx/>
                  <a:buFontTx/>
                  <a:buNone/>
                  <a:tabLst/>
                  <a:defRPr/>
                </a:pPr>
                <a:r>
                  <a:rPr lang="ko-KR" altLang="en-US" sz="2000" dirty="0">
                    <a:ln>
                      <a:solidFill>
                        <a:prstClr val="white">
                          <a:lumMod val="75000"/>
                          <a:alpha val="0"/>
                        </a:prstClr>
                      </a:solidFill>
                    </a:ln>
                    <a:solidFill>
                      <a:schemeClr val="tx1">
                        <a:lumMod val="75000"/>
                        <a:lumOff val="25000"/>
                      </a:schemeClr>
                    </a:solidFill>
                  </a:rPr>
                  <a:t>인도</a:t>
                </a:r>
                <a:endParaRPr lang="en-US" altLang="ko-KR" sz="2000" dirty="0">
                  <a:ln>
                    <a:solidFill>
                      <a:prstClr val="white">
                        <a:lumMod val="75000"/>
                        <a:alpha val="0"/>
                      </a:prstClr>
                    </a:solidFill>
                  </a:ln>
                  <a:solidFill>
                    <a:schemeClr val="tx1">
                      <a:lumMod val="75000"/>
                      <a:lumOff val="25000"/>
                    </a:schemeClr>
                  </a:solidFill>
                </a:endParaRPr>
              </a:p>
            </p:txBody>
          </p:sp>
        </p:grpSp>
      </p:grpSp>
      <p:sp>
        <p:nvSpPr>
          <p:cNvPr id="2" name="텍스트 개체 틀 1">
            <a:extLst>
              <a:ext uri="{FF2B5EF4-FFF2-40B4-BE49-F238E27FC236}">
                <a16:creationId xmlns:a16="http://schemas.microsoft.com/office/drawing/2014/main" id="{11D01EDC-383F-7EC9-5195-CCBAAD0A81F2}"/>
              </a:ext>
            </a:extLst>
          </p:cNvPr>
          <p:cNvSpPr>
            <a:spLocks noGrp="1"/>
          </p:cNvSpPr>
          <p:nvPr>
            <p:ph type="body" sz="quarter" idx="10"/>
          </p:nvPr>
        </p:nvSpPr>
        <p:spPr/>
        <p:txBody>
          <a:bodyPr/>
          <a:lstStyle/>
          <a:p>
            <a:r>
              <a:rPr lang="en-US" altLang="ko-KR" dirty="0"/>
              <a:t>II. </a:t>
            </a:r>
            <a:r>
              <a:rPr lang="ko-KR" altLang="en-US" dirty="0"/>
              <a:t>신흥 아시아 태평양 국가별 보험시장 및 규제 현황 </a:t>
            </a:r>
          </a:p>
        </p:txBody>
      </p:sp>
      <p:sp>
        <p:nvSpPr>
          <p:cNvPr id="3" name="텍스트 개체 틀 2">
            <a:extLst>
              <a:ext uri="{FF2B5EF4-FFF2-40B4-BE49-F238E27FC236}">
                <a16:creationId xmlns:a16="http://schemas.microsoft.com/office/drawing/2014/main" id="{F8A23C6E-913D-E903-F49E-D387E0794A26}"/>
              </a:ext>
            </a:extLst>
          </p:cNvPr>
          <p:cNvSpPr>
            <a:spLocks noGrp="1"/>
          </p:cNvSpPr>
          <p:nvPr>
            <p:ph type="body" sz="quarter" idx="11"/>
          </p:nvPr>
        </p:nvSpPr>
        <p:spPr>
          <a:xfrm>
            <a:off x="488950" y="617249"/>
            <a:ext cx="8928100" cy="322262"/>
          </a:xfrm>
        </p:spPr>
        <p:txBody>
          <a:bodyPr/>
          <a:lstStyle/>
          <a:p>
            <a:r>
              <a:rPr lang="ko-KR" altLang="en-US" dirty="0"/>
              <a:t>인도 보험시장 현황</a:t>
            </a:r>
          </a:p>
        </p:txBody>
      </p:sp>
      <p:grpSp>
        <p:nvGrpSpPr>
          <p:cNvPr id="224" name="그룹 223">
            <a:extLst>
              <a:ext uri="{FF2B5EF4-FFF2-40B4-BE49-F238E27FC236}">
                <a16:creationId xmlns:a16="http://schemas.microsoft.com/office/drawing/2014/main" id="{75EC361B-5B6A-AF7A-3BFE-99A43F0053D3}"/>
              </a:ext>
            </a:extLst>
          </p:cNvPr>
          <p:cNvGrpSpPr/>
          <p:nvPr/>
        </p:nvGrpSpPr>
        <p:grpSpPr>
          <a:xfrm>
            <a:off x="488999" y="1196975"/>
            <a:ext cx="8938800" cy="276837"/>
            <a:chOff x="489000" y="2176483"/>
            <a:chExt cx="4284613" cy="276837"/>
          </a:xfrm>
        </p:grpSpPr>
        <p:sp>
          <p:nvSpPr>
            <p:cNvPr id="228" name="TextBox 227">
              <a:extLst>
                <a:ext uri="{FF2B5EF4-FFF2-40B4-BE49-F238E27FC236}">
                  <a16:creationId xmlns:a16="http://schemas.microsoft.com/office/drawing/2014/main" id="{4825F7D9-F987-5F71-9B03-3A0E1A837FA9}"/>
                </a:ext>
              </a:extLst>
            </p:cNvPr>
            <p:cNvSpPr txBox="1"/>
            <p:nvPr/>
          </p:nvSpPr>
          <p:spPr>
            <a:xfrm>
              <a:off x="489000" y="2210039"/>
              <a:ext cx="675392" cy="200055"/>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ko-KR" altLang="en-US" sz="1300" dirty="0">
                  <a:ln>
                    <a:solidFill>
                      <a:prstClr val="white">
                        <a:lumMod val="75000"/>
                        <a:alpha val="0"/>
                      </a:prstClr>
                    </a:solidFill>
                  </a:ln>
                  <a:solidFill>
                    <a:srgbClr val="00338D"/>
                  </a:solidFill>
                  <a:latin typeface="KoPub돋움체 Bold" panose="00000800000000000000" pitchFamily="2" charset="-127"/>
                  <a:ea typeface="KoPub돋움체 Bold" panose="00000800000000000000" pitchFamily="2" charset="-127"/>
                  <a:cs typeface="Univers for KPMG"/>
                </a:rPr>
                <a:t>인도 보험사 일반현황</a:t>
              </a:r>
              <a:endParaRPr kumimoji="0" lang="ko-KR" altLang="en-US" sz="1300" b="0" i="0" u="none" strike="noStrike" kern="1200" cap="none" spc="0" normalizeH="0" baseline="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endParaRPr>
            </a:p>
          </p:txBody>
        </p:sp>
        <p:cxnSp>
          <p:nvCxnSpPr>
            <p:cNvPr id="229" name="직선 연결선 228">
              <a:extLst>
                <a:ext uri="{FF2B5EF4-FFF2-40B4-BE49-F238E27FC236}">
                  <a16:creationId xmlns:a16="http://schemas.microsoft.com/office/drawing/2014/main" id="{6D028073-DF3F-638B-894A-69598A9F3BF3}"/>
                </a:ext>
              </a:extLst>
            </p:cNvPr>
            <p:cNvCxnSpPr/>
            <p:nvPr/>
          </p:nvCxnSpPr>
          <p:spPr>
            <a:xfrm>
              <a:off x="489000" y="2176483"/>
              <a:ext cx="4284613"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30" name="직선 연결선 229">
              <a:extLst>
                <a:ext uri="{FF2B5EF4-FFF2-40B4-BE49-F238E27FC236}">
                  <a16:creationId xmlns:a16="http://schemas.microsoft.com/office/drawing/2014/main" id="{B476FCDB-60A1-2121-3C5F-90A29BA57EDD}"/>
                </a:ext>
              </a:extLst>
            </p:cNvPr>
            <p:cNvCxnSpPr/>
            <p:nvPr/>
          </p:nvCxnSpPr>
          <p:spPr>
            <a:xfrm>
              <a:off x="489000" y="2453320"/>
              <a:ext cx="4284613"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225" name="object 38">
            <a:extLst>
              <a:ext uri="{FF2B5EF4-FFF2-40B4-BE49-F238E27FC236}">
                <a16:creationId xmlns:a16="http://schemas.microsoft.com/office/drawing/2014/main" id="{DA0D86E0-982A-98C0-0ABE-79F0E467F364}"/>
              </a:ext>
            </a:extLst>
          </p:cNvPr>
          <p:cNvSpPr txBox="1"/>
          <p:nvPr/>
        </p:nvSpPr>
        <p:spPr>
          <a:xfrm>
            <a:off x="489000" y="1604642"/>
            <a:ext cx="936000" cy="123239"/>
          </a:xfrm>
          <a:prstGeom prst="rect">
            <a:avLst/>
          </a:prstGeom>
        </p:spPr>
        <p:txBody>
          <a:bodyPr vert="horz" wrap="square" lIns="0" tIns="12065" rIns="0" bIns="0" rtlCol="0">
            <a:spAutoFit/>
          </a:bodyPr>
          <a:lstStyle>
            <a:defPPr>
              <a:defRPr lang="en-US"/>
            </a:defPPr>
            <a:lvl1pPr marL="12700" marR="5080" lvl="0" indent="0" algn="r" defTabSz="914400" fontAlgn="auto">
              <a:lnSpc>
                <a:spcPct val="90000"/>
              </a:lnSpc>
              <a:spcBef>
                <a:spcPts val="95"/>
              </a:spcBef>
              <a:spcAft>
                <a:spcPts val="0"/>
              </a:spcAft>
              <a:buClrTx/>
              <a:buSzTx/>
              <a:buFontTx/>
              <a:buNone/>
              <a:tabLst/>
              <a:defRPr kumimoji="0" sz="1050" b="0" i="0" u="none" strike="noStrike" cap="none" spc="0" normalizeH="0" baseline="0">
                <a:ln>
                  <a:noFill/>
                </a:ln>
                <a:gradFill>
                  <a:gsLst>
                    <a:gs pos="0">
                      <a:schemeClr val="bg1">
                        <a:lumMod val="65000"/>
                      </a:schemeClr>
                    </a:gs>
                    <a:gs pos="100000">
                      <a:schemeClr val="bg1">
                        <a:lumMod val="65000"/>
                      </a:schemeClr>
                    </a:gs>
                  </a:gsLst>
                  <a:lin ang="5400000" scaled="1"/>
                </a:gradFill>
                <a:effectLst/>
                <a:uLnTx/>
                <a:uFillTx/>
                <a:latin typeface="KoPub돋움체 Bold" panose="00000800000000000000" pitchFamily="2" charset="-127"/>
                <a:ea typeface="KoPub돋움체 Bold" panose="00000800000000000000" pitchFamily="2" charset="-127"/>
                <a:cs typeface="Calibri"/>
              </a:defRPr>
            </a:lvl1pPr>
          </a:lstStyle>
          <a:p>
            <a:pPr algn="l"/>
            <a:r>
              <a:rPr lang="en-US" altLang="ko-KR" sz="800" spc="-50" dirty="0">
                <a:ln>
                  <a:solidFill>
                    <a:srgbClr val="FD349C">
                      <a:alpha val="0"/>
                    </a:srgbClr>
                  </a:solidFill>
                </a:ln>
                <a:solidFill>
                  <a:schemeClr val="tx1">
                    <a:lumMod val="50000"/>
                    <a:lumOff val="50000"/>
                  </a:schemeClr>
                </a:solidFill>
                <a:latin typeface="KoPub돋움체 Medium" panose="02020603020101020101" pitchFamily="18" charset="-127"/>
                <a:ea typeface="KoPub돋움체 Medium" panose="02020603020101020101" pitchFamily="18" charset="-127"/>
                <a:cs typeface="+mn-cs"/>
              </a:rPr>
              <a:t>(</a:t>
            </a:r>
            <a:r>
              <a:rPr lang="ko-KR" altLang="en-US" sz="800" spc="-50" dirty="0">
                <a:ln>
                  <a:solidFill>
                    <a:srgbClr val="FD349C">
                      <a:alpha val="0"/>
                    </a:srgbClr>
                  </a:solidFill>
                </a:ln>
                <a:solidFill>
                  <a:schemeClr val="tx1">
                    <a:lumMod val="50000"/>
                    <a:lumOff val="50000"/>
                  </a:schemeClr>
                </a:solidFill>
                <a:latin typeface="KoPub돋움체 Medium" panose="02020603020101020101" pitchFamily="18" charset="-127"/>
                <a:ea typeface="KoPub돋움체 Medium" panose="02020603020101020101" pitchFamily="18" charset="-127"/>
                <a:cs typeface="+mn-cs"/>
              </a:rPr>
              <a:t>개</a:t>
            </a:r>
            <a:r>
              <a:rPr lang="en-US" altLang="ko-KR" sz="800" spc="-50" dirty="0">
                <a:ln>
                  <a:solidFill>
                    <a:srgbClr val="FD349C">
                      <a:alpha val="0"/>
                    </a:srgbClr>
                  </a:solidFill>
                </a:ln>
                <a:solidFill>
                  <a:schemeClr val="tx1">
                    <a:lumMod val="50000"/>
                    <a:lumOff val="50000"/>
                  </a:schemeClr>
                </a:solidFill>
                <a:latin typeface="KoPub돋움체 Medium" panose="02020603020101020101" pitchFamily="18" charset="-127"/>
                <a:ea typeface="KoPub돋움체 Medium" panose="02020603020101020101" pitchFamily="18" charset="-127"/>
                <a:cs typeface="+mn-cs"/>
              </a:rPr>
              <a:t>)</a:t>
            </a:r>
          </a:p>
        </p:txBody>
      </p:sp>
      <p:graphicFrame>
        <p:nvGraphicFramePr>
          <p:cNvPr id="17" name="표 16">
            <a:extLst>
              <a:ext uri="{FF2B5EF4-FFF2-40B4-BE49-F238E27FC236}">
                <a16:creationId xmlns:a16="http://schemas.microsoft.com/office/drawing/2014/main" id="{B299449E-8424-DB6C-A0E5-BD26829CF3CF}"/>
              </a:ext>
            </a:extLst>
          </p:cNvPr>
          <p:cNvGraphicFramePr>
            <a:graphicFrameLocks noGrp="1"/>
          </p:cNvGraphicFramePr>
          <p:nvPr>
            <p:extLst>
              <p:ext uri="{D42A27DB-BD31-4B8C-83A1-F6EECF244321}">
                <p14:modId xmlns:p14="http://schemas.microsoft.com/office/powerpoint/2010/main" val="3676731080"/>
              </p:ext>
            </p:extLst>
          </p:nvPr>
        </p:nvGraphicFramePr>
        <p:xfrm>
          <a:off x="4770119" y="1587303"/>
          <a:ext cx="4656000" cy="3139178"/>
        </p:xfrm>
        <a:graphic>
          <a:graphicData uri="http://schemas.openxmlformats.org/drawingml/2006/table">
            <a:tbl>
              <a:tblPr/>
              <a:tblGrid>
                <a:gridCol w="744000">
                  <a:extLst>
                    <a:ext uri="{9D8B030D-6E8A-4147-A177-3AD203B41FA5}">
                      <a16:colId xmlns:a16="http://schemas.microsoft.com/office/drawing/2014/main" val="3844489072"/>
                    </a:ext>
                  </a:extLst>
                </a:gridCol>
                <a:gridCol w="744000">
                  <a:extLst>
                    <a:ext uri="{9D8B030D-6E8A-4147-A177-3AD203B41FA5}">
                      <a16:colId xmlns:a16="http://schemas.microsoft.com/office/drawing/2014/main" val="2771984432"/>
                    </a:ext>
                  </a:extLst>
                </a:gridCol>
                <a:gridCol w="744000">
                  <a:extLst>
                    <a:ext uri="{9D8B030D-6E8A-4147-A177-3AD203B41FA5}">
                      <a16:colId xmlns:a16="http://schemas.microsoft.com/office/drawing/2014/main" val="3249036458"/>
                    </a:ext>
                  </a:extLst>
                </a:gridCol>
                <a:gridCol w="744000">
                  <a:extLst>
                    <a:ext uri="{9D8B030D-6E8A-4147-A177-3AD203B41FA5}">
                      <a16:colId xmlns:a16="http://schemas.microsoft.com/office/drawing/2014/main" val="2141147928"/>
                    </a:ext>
                  </a:extLst>
                </a:gridCol>
                <a:gridCol w="744000">
                  <a:extLst>
                    <a:ext uri="{9D8B030D-6E8A-4147-A177-3AD203B41FA5}">
                      <a16:colId xmlns:a16="http://schemas.microsoft.com/office/drawing/2014/main" val="3668727089"/>
                    </a:ext>
                  </a:extLst>
                </a:gridCol>
                <a:gridCol w="936000">
                  <a:extLst>
                    <a:ext uri="{9D8B030D-6E8A-4147-A177-3AD203B41FA5}">
                      <a16:colId xmlns:a16="http://schemas.microsoft.com/office/drawing/2014/main" val="1991905670"/>
                    </a:ext>
                  </a:extLst>
                </a:gridCol>
              </a:tblGrid>
              <a:tr h="223178">
                <a:tc gridSpan="2">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ko-KR" altLang="en-US" sz="900" b="1" i="0" u="none" strike="noStrike" kern="1200" cap="none" spc="0" normalizeH="0" baseline="0" dirty="0">
                          <a:ln>
                            <a:solidFill>
                              <a:srgbClr val="FFFFFF">
                                <a:lumMod val="75000"/>
                                <a:alpha val="0"/>
                              </a:srgbClr>
                            </a:solidFill>
                          </a:ln>
                          <a:gradFill>
                            <a:gsLst>
                              <a:gs pos="0">
                                <a:schemeClr val="bg1"/>
                              </a:gs>
                              <a:gs pos="100000">
                                <a:schemeClr val="bg1"/>
                              </a:gs>
                            </a:gsLst>
                            <a:lin ang="5400000" scaled="1"/>
                          </a:gradFill>
                          <a:effectLst/>
                          <a:uLnTx/>
                          <a:uFillTx/>
                          <a:latin typeface="KPMG Bold" panose="020B0803030202040204" pitchFamily="34" charset="0"/>
                          <a:ea typeface="+mn-ea"/>
                          <a:cs typeface="+mn-cs"/>
                        </a:rPr>
                        <a:t>생명보험</a:t>
                      </a:r>
                      <a:endParaRPr kumimoji="0" sz="900" b="1" i="0" u="none" strike="noStrike" kern="1200" cap="none" spc="0" normalizeH="0" baseline="0" dirty="0">
                        <a:ln>
                          <a:solidFill>
                            <a:srgbClr val="FFFFFF">
                              <a:lumMod val="75000"/>
                              <a:alpha val="0"/>
                            </a:srgbClr>
                          </a:solidFill>
                        </a:ln>
                        <a:gradFill>
                          <a:gsLst>
                            <a:gs pos="0">
                              <a:schemeClr val="bg1"/>
                            </a:gs>
                            <a:gs pos="100000">
                              <a:schemeClr val="bg1"/>
                            </a:gs>
                          </a:gsLst>
                          <a:lin ang="5400000" scaled="1"/>
                        </a:gradFill>
                        <a:effectLst/>
                        <a:uLnTx/>
                        <a:uFillTx/>
                        <a:latin typeface="KPMG Bold" panose="020B0803030202040204" pitchFamily="34" charset="0"/>
                        <a:ea typeface="+mn-ea"/>
                        <a:cs typeface="+mn-cs"/>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tx2"/>
                    </a:solidFill>
                  </a:tcPr>
                </a:tc>
                <a:tc hMerge="1">
                  <a: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ko-KR" sz="900" b="0" i="0" u="none" strike="noStrike" kern="1200" cap="none" spc="0" normalizeH="0" baseline="0" dirty="0">
                        <a:ln>
                          <a:solidFill>
                            <a:srgbClr val="FFFFFF">
                              <a:lumMod val="75000"/>
                              <a:alpha val="0"/>
                            </a:srgbClr>
                          </a:solidFill>
                        </a:ln>
                        <a:solidFill>
                          <a:schemeClr val="bg1"/>
                        </a:solidFill>
                        <a:effectLst/>
                        <a:uLnTx/>
                        <a:uFillTx/>
                        <a:latin typeface="+mj-ea"/>
                        <a:ea typeface="+mj-ea"/>
                        <a:cs typeface="+mn-cs"/>
                      </a:endParaRPr>
                    </a:p>
                  </a:txBody>
                  <a:tcPr marL="36000" marR="3600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3175" cap="flat" cmpd="sng" algn="ctr">
                      <a:solidFill>
                        <a:schemeClr val="bg1"/>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00B8F5"/>
                    </a:solidFill>
                  </a:tcPr>
                </a:tc>
                <a:tc gridSpan="4">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ko-KR" altLang="en-US" sz="900" b="1" i="0" u="none" strike="noStrike" kern="1200" cap="none" spc="0" normalizeH="0" baseline="0" dirty="0">
                          <a:ln>
                            <a:solidFill>
                              <a:srgbClr val="FFFFFF">
                                <a:lumMod val="75000"/>
                                <a:alpha val="0"/>
                              </a:srgbClr>
                            </a:solidFill>
                          </a:ln>
                          <a:gradFill>
                            <a:gsLst>
                              <a:gs pos="0">
                                <a:schemeClr val="bg1"/>
                              </a:gs>
                              <a:gs pos="100000">
                                <a:schemeClr val="bg1"/>
                              </a:gs>
                            </a:gsLst>
                            <a:lin ang="5400000" scaled="1"/>
                          </a:gradFill>
                          <a:effectLst/>
                          <a:uLnTx/>
                          <a:uFillTx/>
                          <a:latin typeface="KPMG Bold" panose="020B0803030202040204" pitchFamily="34" charset="0"/>
                          <a:ea typeface="+mn-ea"/>
                          <a:cs typeface="+mn-cs"/>
                        </a:rPr>
                        <a:t>손해</a:t>
                      </a:r>
                      <a:r>
                        <a:rPr kumimoji="0" lang="en-US" altLang="ko-KR" sz="900" b="1" i="0" u="none" strike="noStrike" kern="1200" cap="none" spc="0" normalizeH="0" baseline="0" dirty="0">
                          <a:ln>
                            <a:solidFill>
                              <a:srgbClr val="FFFFFF">
                                <a:lumMod val="75000"/>
                                <a:alpha val="0"/>
                              </a:srgbClr>
                            </a:solidFill>
                          </a:ln>
                          <a:gradFill>
                            <a:gsLst>
                              <a:gs pos="0">
                                <a:schemeClr val="bg1"/>
                              </a:gs>
                              <a:gs pos="100000">
                                <a:schemeClr val="bg1"/>
                              </a:gs>
                            </a:gsLst>
                            <a:lin ang="5400000" scaled="1"/>
                          </a:gradFill>
                          <a:effectLst/>
                          <a:uLnTx/>
                          <a:uFillTx/>
                          <a:latin typeface="KPMG Bold" panose="020B0803030202040204" pitchFamily="34" charset="0"/>
                          <a:ea typeface="+mn-ea"/>
                          <a:cs typeface="+mn-cs"/>
                        </a:rPr>
                        <a:t>·</a:t>
                      </a:r>
                      <a:r>
                        <a:rPr kumimoji="0" lang="ko-KR" altLang="en-US" sz="900" b="1" i="0" u="none" strike="noStrike" kern="1200" cap="none" spc="0" normalizeH="0" baseline="0" dirty="0">
                          <a:ln>
                            <a:solidFill>
                              <a:srgbClr val="FFFFFF">
                                <a:lumMod val="75000"/>
                                <a:alpha val="0"/>
                              </a:srgbClr>
                            </a:solidFill>
                          </a:ln>
                          <a:gradFill>
                            <a:gsLst>
                              <a:gs pos="0">
                                <a:schemeClr val="bg1"/>
                              </a:gs>
                              <a:gs pos="100000">
                                <a:schemeClr val="bg1"/>
                              </a:gs>
                            </a:gsLst>
                            <a:lin ang="5400000" scaled="1"/>
                          </a:gradFill>
                          <a:effectLst/>
                          <a:uLnTx/>
                          <a:uFillTx/>
                          <a:latin typeface="KPMG Bold" panose="020B0803030202040204" pitchFamily="34" charset="0"/>
                          <a:ea typeface="+mn-ea"/>
                          <a:cs typeface="+mn-cs"/>
                        </a:rPr>
                        <a:t>건강보험</a:t>
                      </a:r>
                      <a:endParaRPr kumimoji="0" sz="900" b="1" i="0" u="none" strike="noStrike" kern="1200" cap="none" spc="0" normalizeH="0" baseline="0" dirty="0">
                        <a:ln>
                          <a:solidFill>
                            <a:srgbClr val="FFFFFF">
                              <a:lumMod val="75000"/>
                              <a:alpha val="0"/>
                            </a:srgbClr>
                          </a:solidFill>
                        </a:ln>
                        <a:gradFill>
                          <a:gsLst>
                            <a:gs pos="0">
                              <a:schemeClr val="bg1"/>
                            </a:gs>
                            <a:gs pos="100000">
                              <a:schemeClr val="bg1"/>
                            </a:gs>
                          </a:gsLst>
                          <a:lin ang="5400000" scaled="1"/>
                        </a:gradFill>
                        <a:effectLst/>
                        <a:uLnTx/>
                        <a:uFillTx/>
                        <a:latin typeface="KPMG Bold" panose="020B0803030202040204" pitchFamily="34" charset="0"/>
                        <a:ea typeface="+mn-ea"/>
                        <a:cs typeface="+mn-cs"/>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tx2"/>
                    </a:solidFill>
                  </a:tcPr>
                </a:tc>
                <a:tc hMerge="1">
                  <a:txBody>
                    <a:bodyPr/>
                    <a:lstStyle/>
                    <a:p>
                      <a:pPr latinLnBrk="1"/>
                      <a:endParaRPr lang="ko-KR" altLang="en-US"/>
                    </a:p>
                  </a:txBody>
                  <a:tcPr/>
                </a:tc>
                <a:tc hMerge="1">
                  <a: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ko-KR" sz="900" b="0" i="0" u="none" strike="noStrike" kern="1200" cap="none" spc="0" normalizeH="0" baseline="0" dirty="0">
                        <a:ln>
                          <a:solidFill>
                            <a:srgbClr val="FFFFFF">
                              <a:lumMod val="75000"/>
                              <a:alpha val="0"/>
                            </a:srgbClr>
                          </a:solidFill>
                        </a:ln>
                        <a:solidFill>
                          <a:schemeClr val="bg1"/>
                        </a:solidFill>
                        <a:effectLst/>
                        <a:uLnTx/>
                        <a:uFillTx/>
                        <a:latin typeface="+mj-ea"/>
                        <a:ea typeface="+mj-ea"/>
                        <a:cs typeface="+mn-cs"/>
                      </a:endParaRPr>
                    </a:p>
                  </a:txBody>
                  <a:tcPr marL="36000" marR="3600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3175" cap="flat" cmpd="sng" algn="ctr">
                      <a:solidFill>
                        <a:schemeClr val="bg1"/>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1E49E2"/>
                    </a:solidFill>
                  </a:tcPr>
                </a:tc>
                <a:tc hMerge="1">
                  <a: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900" b="0" i="0" u="none" strike="noStrike" kern="1200" cap="none" spc="0" normalizeH="0" baseline="0" dirty="0">
                        <a:ln>
                          <a:solidFill>
                            <a:srgbClr val="FFFFFF">
                              <a:lumMod val="75000"/>
                              <a:alpha val="0"/>
                            </a:srgbClr>
                          </a:solidFill>
                        </a:ln>
                        <a:solidFill>
                          <a:schemeClr val="bg1"/>
                        </a:solidFill>
                        <a:effectLst/>
                        <a:uLnTx/>
                        <a:uFillTx/>
                        <a:latin typeface="+mn-ea"/>
                        <a:ea typeface="+mn-ea"/>
                        <a:cs typeface="+mn-cs"/>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tx2"/>
                    </a:solidFill>
                  </a:tcPr>
                </a:tc>
                <a:extLst>
                  <a:ext uri="{0D108BD9-81ED-4DB2-BD59-A6C34878D82A}">
                    <a16:rowId xmlns:a16="http://schemas.microsoft.com/office/drawing/2014/main" val="861728479"/>
                  </a:ext>
                </a:extLst>
              </a:tr>
              <a:tr h="432000">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ko-KR" altLang="en-US" sz="900" b="1" i="0" u="none" strike="noStrike" kern="1200" cap="none" spc="0" normalizeH="0" baseline="0" dirty="0">
                          <a:ln>
                            <a:solidFill>
                              <a:srgbClr val="FFFFFF">
                                <a:lumMod val="75000"/>
                                <a:alpha val="0"/>
                              </a:srgbClr>
                            </a:solidFill>
                          </a:ln>
                          <a:gradFill>
                            <a:gsLst>
                              <a:gs pos="0">
                                <a:schemeClr val="bg1"/>
                              </a:gs>
                              <a:gs pos="100000">
                                <a:schemeClr val="bg1"/>
                              </a:gs>
                            </a:gsLst>
                            <a:lin ang="5400000" scaled="1"/>
                          </a:gradFill>
                          <a:effectLst/>
                          <a:uLnTx/>
                          <a:uFillTx/>
                          <a:latin typeface="KPMG Bold" panose="020B0803030202040204" pitchFamily="34" charset="0"/>
                          <a:ea typeface="+mn-ea"/>
                          <a:cs typeface="Arial" panose="020B0604020202020204" pitchFamily="34" charset="0"/>
                        </a:rPr>
                        <a:t>공공</a:t>
                      </a:r>
                      <a:endParaRPr kumimoji="0" lang="en-US" altLang="ko-KR" sz="900" b="1" i="0" u="none" strike="noStrike" kern="1200" cap="none" spc="0" normalizeH="0" baseline="0" dirty="0">
                        <a:ln>
                          <a:solidFill>
                            <a:srgbClr val="FFFFFF">
                              <a:lumMod val="75000"/>
                              <a:alpha val="0"/>
                            </a:srgbClr>
                          </a:solidFill>
                        </a:ln>
                        <a:gradFill>
                          <a:gsLst>
                            <a:gs pos="0">
                              <a:schemeClr val="bg1"/>
                            </a:gs>
                            <a:gs pos="100000">
                              <a:schemeClr val="bg1"/>
                            </a:gs>
                          </a:gsLst>
                          <a:lin ang="5400000" scaled="1"/>
                        </a:gradFill>
                        <a:effectLst/>
                        <a:uLnTx/>
                        <a:uFillTx/>
                        <a:latin typeface="KPMG Bold" panose="020B0803030202040204" pitchFamily="34" charset="0"/>
                        <a:ea typeface="+mn-ea"/>
                        <a:cs typeface="Arial" panose="020B0604020202020204"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900" b="1" i="0" u="none" strike="noStrike" kern="1200" cap="none" spc="0" normalizeH="0" baseline="0" dirty="0">
                          <a:ln>
                            <a:solidFill>
                              <a:srgbClr val="FFFFFF">
                                <a:lumMod val="75000"/>
                                <a:alpha val="0"/>
                              </a:srgbClr>
                            </a:solidFill>
                          </a:ln>
                          <a:gradFill>
                            <a:gsLst>
                              <a:gs pos="0">
                                <a:schemeClr val="bg1"/>
                              </a:gs>
                              <a:gs pos="100000">
                                <a:schemeClr val="bg1"/>
                              </a:gs>
                            </a:gsLst>
                            <a:lin ang="5400000" scaled="1"/>
                          </a:gradFill>
                          <a:effectLst/>
                          <a:uLnTx/>
                          <a:uFillTx/>
                          <a:latin typeface="KPMG Bold" panose="020B0803030202040204" pitchFamily="34" charset="0"/>
                          <a:ea typeface="+mn-ea"/>
                          <a:cs typeface="Arial" panose="020B0604020202020204" pitchFamily="34" charset="0"/>
                        </a:rPr>
                        <a:t>(Public)</a:t>
                      </a:r>
                      <a:endParaRPr kumimoji="0" sz="900" b="1" i="0" u="none" strike="noStrike" kern="1200" cap="none" spc="0" normalizeH="0" baseline="0" dirty="0">
                        <a:ln>
                          <a:solidFill>
                            <a:srgbClr val="FFFFFF">
                              <a:lumMod val="75000"/>
                              <a:alpha val="0"/>
                            </a:srgbClr>
                          </a:solidFill>
                        </a:ln>
                        <a:gradFill>
                          <a:gsLst>
                            <a:gs pos="0">
                              <a:schemeClr val="bg1"/>
                            </a:gs>
                            <a:gs pos="100000">
                              <a:schemeClr val="bg1"/>
                            </a:gs>
                          </a:gsLst>
                          <a:lin ang="5400000" scaled="1"/>
                        </a:gradFill>
                        <a:effectLst/>
                        <a:uLnTx/>
                        <a:uFillTx/>
                        <a:latin typeface="KPMG Bold" panose="020B0803030202040204" pitchFamily="34" charset="0"/>
                        <a:ea typeface="+mn-ea"/>
                        <a:cs typeface="Arial" panose="020B0604020202020204" pitchFamily="34" charset="0"/>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tx2"/>
                    </a:solidFill>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ko-KR" altLang="en-US" sz="900" b="1" i="0" u="none" strike="noStrike" kern="1200" cap="none" spc="0" normalizeH="0" baseline="0" dirty="0">
                          <a:ln>
                            <a:solidFill>
                              <a:srgbClr val="FFFFFF">
                                <a:lumMod val="75000"/>
                                <a:alpha val="0"/>
                              </a:srgbClr>
                            </a:solidFill>
                          </a:ln>
                          <a:gradFill>
                            <a:gsLst>
                              <a:gs pos="0">
                                <a:schemeClr val="bg1"/>
                              </a:gs>
                              <a:gs pos="100000">
                                <a:schemeClr val="bg1"/>
                              </a:gs>
                            </a:gsLst>
                            <a:lin ang="5400000" scaled="1"/>
                          </a:gradFill>
                          <a:effectLst/>
                          <a:uLnTx/>
                          <a:uFillTx/>
                          <a:latin typeface="KPMG Bold" panose="020B0803030202040204" pitchFamily="34" charset="0"/>
                          <a:ea typeface="+mn-ea"/>
                          <a:cs typeface="Arial" panose="020B0604020202020204" pitchFamily="34" charset="0"/>
                        </a:rPr>
                        <a:t>민간</a:t>
                      </a:r>
                      <a:endParaRPr kumimoji="0" lang="en-US" altLang="ko-KR" sz="900" b="1" i="0" u="none" strike="noStrike" kern="1200" cap="none" spc="0" normalizeH="0" baseline="0" dirty="0">
                        <a:ln>
                          <a:solidFill>
                            <a:srgbClr val="FFFFFF">
                              <a:lumMod val="75000"/>
                              <a:alpha val="0"/>
                            </a:srgbClr>
                          </a:solidFill>
                        </a:ln>
                        <a:gradFill>
                          <a:gsLst>
                            <a:gs pos="0">
                              <a:schemeClr val="bg1"/>
                            </a:gs>
                            <a:gs pos="100000">
                              <a:schemeClr val="bg1"/>
                            </a:gs>
                          </a:gsLst>
                          <a:lin ang="5400000" scaled="1"/>
                        </a:gradFill>
                        <a:effectLst/>
                        <a:uLnTx/>
                        <a:uFillTx/>
                        <a:latin typeface="KPMG Bold" panose="020B0803030202040204" pitchFamily="34" charset="0"/>
                        <a:ea typeface="+mn-ea"/>
                        <a:cs typeface="Arial" panose="020B0604020202020204"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900" b="1" i="0" u="none" strike="noStrike" kern="1200" cap="none" spc="0" normalizeH="0" baseline="0" dirty="0">
                          <a:ln>
                            <a:solidFill>
                              <a:srgbClr val="FFFFFF">
                                <a:lumMod val="75000"/>
                                <a:alpha val="0"/>
                              </a:srgbClr>
                            </a:solidFill>
                          </a:ln>
                          <a:gradFill>
                            <a:gsLst>
                              <a:gs pos="0">
                                <a:schemeClr val="bg1"/>
                              </a:gs>
                              <a:gs pos="100000">
                                <a:schemeClr val="bg1"/>
                              </a:gs>
                            </a:gsLst>
                            <a:lin ang="5400000" scaled="1"/>
                          </a:gradFill>
                          <a:effectLst/>
                          <a:uLnTx/>
                          <a:uFillTx/>
                          <a:latin typeface="KPMG Bold" panose="020B0803030202040204" pitchFamily="34" charset="0"/>
                          <a:ea typeface="+mn-ea"/>
                          <a:cs typeface="Arial" panose="020B0604020202020204" pitchFamily="34" charset="0"/>
                        </a:rPr>
                        <a:t>(Private)</a:t>
                      </a:r>
                      <a:endParaRPr kumimoji="0" sz="900" b="1" i="0" u="none" strike="noStrike" kern="1200" cap="none" spc="0" normalizeH="0" baseline="0" dirty="0">
                        <a:ln>
                          <a:solidFill>
                            <a:srgbClr val="FFFFFF">
                              <a:lumMod val="75000"/>
                              <a:alpha val="0"/>
                            </a:srgbClr>
                          </a:solidFill>
                        </a:ln>
                        <a:gradFill>
                          <a:gsLst>
                            <a:gs pos="0">
                              <a:schemeClr val="bg1"/>
                            </a:gs>
                            <a:gs pos="100000">
                              <a:schemeClr val="bg1"/>
                            </a:gs>
                          </a:gsLst>
                          <a:lin ang="5400000" scaled="1"/>
                        </a:gradFill>
                        <a:effectLst/>
                        <a:uLnTx/>
                        <a:uFillTx/>
                        <a:latin typeface="KPMG Bold" panose="020B0803030202040204" pitchFamily="34" charset="0"/>
                        <a:ea typeface="+mn-ea"/>
                        <a:cs typeface="Arial" panose="020B0604020202020204" pitchFamily="34" charset="0"/>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tx2"/>
                    </a:solidFill>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ko-KR" altLang="en-US" sz="900" b="1" i="0" u="none" strike="noStrike" kern="1200" cap="none" spc="0" normalizeH="0" baseline="0" dirty="0">
                          <a:ln>
                            <a:solidFill>
                              <a:srgbClr val="FFFFFF">
                                <a:lumMod val="75000"/>
                                <a:alpha val="0"/>
                              </a:srgbClr>
                            </a:solidFill>
                          </a:ln>
                          <a:gradFill>
                            <a:gsLst>
                              <a:gs pos="0">
                                <a:schemeClr val="bg1"/>
                              </a:gs>
                              <a:gs pos="100000">
                                <a:schemeClr val="bg1"/>
                              </a:gs>
                            </a:gsLst>
                            <a:lin ang="5400000" scaled="1"/>
                          </a:gradFill>
                          <a:effectLst/>
                          <a:uLnTx/>
                          <a:uFillTx/>
                          <a:latin typeface="KPMG Bold" panose="020B0803030202040204" pitchFamily="34" charset="0"/>
                          <a:ea typeface="+mn-ea"/>
                          <a:cs typeface="Arial" panose="020B0604020202020204" pitchFamily="34" charset="0"/>
                        </a:rPr>
                        <a:t>공공</a:t>
                      </a:r>
                      <a:endParaRPr kumimoji="0" lang="en-US" altLang="ko-KR" sz="900" b="1" i="0" u="none" strike="noStrike" kern="1200" cap="none" spc="0" normalizeH="0" baseline="0" dirty="0">
                        <a:ln>
                          <a:solidFill>
                            <a:srgbClr val="FFFFFF">
                              <a:lumMod val="75000"/>
                              <a:alpha val="0"/>
                            </a:srgbClr>
                          </a:solidFill>
                        </a:ln>
                        <a:gradFill>
                          <a:gsLst>
                            <a:gs pos="0">
                              <a:schemeClr val="bg1"/>
                            </a:gs>
                            <a:gs pos="100000">
                              <a:schemeClr val="bg1"/>
                            </a:gs>
                          </a:gsLst>
                          <a:lin ang="5400000" scaled="1"/>
                        </a:gradFill>
                        <a:effectLst/>
                        <a:uLnTx/>
                        <a:uFillTx/>
                        <a:latin typeface="KPMG Bold" panose="020B0803030202040204" pitchFamily="34" charset="0"/>
                        <a:ea typeface="+mn-ea"/>
                        <a:cs typeface="Arial" panose="020B0604020202020204"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900" b="1" i="0" u="none" strike="noStrike" kern="1200" cap="none" spc="0" normalizeH="0" baseline="0" dirty="0">
                          <a:ln>
                            <a:solidFill>
                              <a:srgbClr val="FFFFFF">
                                <a:lumMod val="75000"/>
                                <a:alpha val="0"/>
                              </a:srgbClr>
                            </a:solidFill>
                          </a:ln>
                          <a:gradFill>
                            <a:gsLst>
                              <a:gs pos="0">
                                <a:schemeClr val="bg1"/>
                              </a:gs>
                              <a:gs pos="100000">
                                <a:schemeClr val="bg1"/>
                              </a:gs>
                            </a:gsLst>
                            <a:lin ang="5400000" scaled="1"/>
                          </a:gradFill>
                          <a:effectLst/>
                          <a:uLnTx/>
                          <a:uFillTx/>
                          <a:latin typeface="KPMG Bold" panose="020B0803030202040204" pitchFamily="34" charset="0"/>
                          <a:ea typeface="+mn-ea"/>
                          <a:cs typeface="Arial" panose="020B0604020202020204" pitchFamily="34" charset="0"/>
                        </a:rPr>
                        <a:t>(Public)</a:t>
                      </a:r>
                      <a:endParaRPr kumimoji="0" lang="ko-KR" altLang="en-US" sz="900" b="1" i="0" u="none" strike="noStrike" kern="1200" cap="none" spc="0" normalizeH="0" baseline="0" dirty="0">
                        <a:ln>
                          <a:solidFill>
                            <a:srgbClr val="FFFFFF">
                              <a:lumMod val="75000"/>
                              <a:alpha val="0"/>
                            </a:srgbClr>
                          </a:solidFill>
                        </a:ln>
                        <a:gradFill>
                          <a:gsLst>
                            <a:gs pos="0">
                              <a:schemeClr val="bg1"/>
                            </a:gs>
                            <a:gs pos="100000">
                              <a:schemeClr val="bg1"/>
                            </a:gs>
                          </a:gsLst>
                          <a:lin ang="5400000" scaled="1"/>
                        </a:gradFill>
                        <a:effectLst/>
                        <a:uLnTx/>
                        <a:uFillTx/>
                        <a:latin typeface="KPMG Bold" panose="020B0803030202040204" pitchFamily="34" charset="0"/>
                        <a:ea typeface="+mn-ea"/>
                        <a:cs typeface="Arial" panose="020B0604020202020204" pitchFamily="34" charset="0"/>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tx2"/>
                    </a:solidFill>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ko-KR" altLang="en-US" sz="900" b="1" i="0" u="none" strike="noStrike" kern="1200" cap="none" spc="0" normalizeH="0" baseline="0" dirty="0">
                          <a:ln>
                            <a:solidFill>
                              <a:srgbClr val="FFFFFF">
                                <a:lumMod val="75000"/>
                                <a:alpha val="0"/>
                              </a:srgbClr>
                            </a:solidFill>
                          </a:ln>
                          <a:gradFill>
                            <a:gsLst>
                              <a:gs pos="0">
                                <a:schemeClr val="bg1"/>
                              </a:gs>
                              <a:gs pos="100000">
                                <a:schemeClr val="bg1"/>
                              </a:gs>
                            </a:gsLst>
                            <a:lin ang="5400000" scaled="1"/>
                          </a:gradFill>
                          <a:effectLst/>
                          <a:uLnTx/>
                          <a:uFillTx/>
                          <a:latin typeface="KPMG Bold" panose="020B0803030202040204" pitchFamily="34" charset="0"/>
                          <a:ea typeface="+mn-ea"/>
                          <a:cs typeface="Arial" panose="020B0604020202020204" pitchFamily="34" charset="0"/>
                        </a:rPr>
                        <a:t>민간</a:t>
                      </a:r>
                      <a:endParaRPr kumimoji="0" lang="en-US" altLang="ko-KR" sz="900" b="1" i="0" u="none" strike="noStrike" kern="1200" cap="none" spc="0" normalizeH="0" baseline="0" dirty="0">
                        <a:ln>
                          <a:solidFill>
                            <a:srgbClr val="FFFFFF">
                              <a:lumMod val="75000"/>
                              <a:alpha val="0"/>
                            </a:srgbClr>
                          </a:solidFill>
                        </a:ln>
                        <a:gradFill>
                          <a:gsLst>
                            <a:gs pos="0">
                              <a:schemeClr val="bg1"/>
                            </a:gs>
                            <a:gs pos="100000">
                              <a:schemeClr val="bg1"/>
                            </a:gs>
                          </a:gsLst>
                          <a:lin ang="5400000" scaled="1"/>
                        </a:gradFill>
                        <a:effectLst/>
                        <a:uLnTx/>
                        <a:uFillTx/>
                        <a:latin typeface="KPMG Bold" panose="020B0803030202040204" pitchFamily="34" charset="0"/>
                        <a:ea typeface="+mn-ea"/>
                        <a:cs typeface="Arial" panose="020B0604020202020204"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900" b="1" i="0" u="none" strike="noStrike" kern="1200" cap="none" spc="0" normalizeH="0" baseline="0" dirty="0">
                          <a:ln>
                            <a:solidFill>
                              <a:srgbClr val="FFFFFF">
                                <a:lumMod val="75000"/>
                                <a:alpha val="0"/>
                              </a:srgbClr>
                            </a:solidFill>
                          </a:ln>
                          <a:gradFill>
                            <a:gsLst>
                              <a:gs pos="0">
                                <a:schemeClr val="bg1"/>
                              </a:gs>
                              <a:gs pos="100000">
                                <a:schemeClr val="bg1"/>
                              </a:gs>
                            </a:gsLst>
                            <a:lin ang="5400000" scaled="1"/>
                          </a:gradFill>
                          <a:effectLst/>
                          <a:uLnTx/>
                          <a:uFillTx/>
                          <a:latin typeface="KPMG Bold" panose="020B0803030202040204" pitchFamily="34" charset="0"/>
                          <a:ea typeface="+mn-ea"/>
                          <a:cs typeface="Arial" panose="020B0604020202020204" pitchFamily="34" charset="0"/>
                        </a:rPr>
                        <a:t>(Private)</a:t>
                      </a: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tx2"/>
                    </a:solidFill>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ko-KR" altLang="en-US" sz="900" b="1" i="0" u="none" strike="noStrike" kern="1200" cap="none" spc="0" normalizeH="0" baseline="0" dirty="0">
                          <a:ln>
                            <a:solidFill>
                              <a:srgbClr val="FFFFFF">
                                <a:lumMod val="75000"/>
                                <a:alpha val="0"/>
                              </a:srgbClr>
                            </a:solidFill>
                          </a:ln>
                          <a:gradFill>
                            <a:gsLst>
                              <a:gs pos="0">
                                <a:schemeClr val="bg1"/>
                              </a:gs>
                              <a:gs pos="100000">
                                <a:schemeClr val="bg1"/>
                              </a:gs>
                            </a:gsLst>
                            <a:lin ang="5400000" scaled="1"/>
                          </a:gradFill>
                          <a:effectLst/>
                          <a:uLnTx/>
                          <a:uFillTx/>
                          <a:latin typeface="KPMG Bold" panose="020B0803030202040204" pitchFamily="34" charset="0"/>
                          <a:ea typeface="+mn-ea"/>
                          <a:cs typeface="Arial" panose="020B0604020202020204" pitchFamily="34" charset="0"/>
                        </a:rPr>
                        <a:t>특수</a:t>
                      </a:r>
                      <a:endParaRPr kumimoji="0" lang="en-US" altLang="ko-KR" sz="900" b="1" i="0" u="none" strike="noStrike" kern="1200" cap="none" spc="0" normalizeH="0" baseline="0" dirty="0">
                        <a:ln>
                          <a:solidFill>
                            <a:srgbClr val="FFFFFF">
                              <a:lumMod val="75000"/>
                              <a:alpha val="0"/>
                            </a:srgbClr>
                          </a:solidFill>
                        </a:ln>
                        <a:gradFill>
                          <a:gsLst>
                            <a:gs pos="0">
                              <a:schemeClr val="bg1"/>
                            </a:gs>
                            <a:gs pos="100000">
                              <a:schemeClr val="bg1"/>
                            </a:gs>
                          </a:gsLst>
                          <a:lin ang="5400000" scaled="1"/>
                        </a:gradFill>
                        <a:effectLst/>
                        <a:uLnTx/>
                        <a:uFillTx/>
                        <a:latin typeface="KPMG Bold" panose="020B0803030202040204" pitchFamily="34" charset="0"/>
                        <a:ea typeface="+mn-ea"/>
                        <a:cs typeface="Arial" panose="020B0604020202020204"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900" b="1" i="0" u="none" strike="noStrike" kern="1200" cap="none" spc="0" normalizeH="0" baseline="0" dirty="0">
                          <a:ln>
                            <a:solidFill>
                              <a:srgbClr val="FFFFFF">
                                <a:lumMod val="75000"/>
                                <a:alpha val="0"/>
                              </a:srgbClr>
                            </a:solidFill>
                          </a:ln>
                          <a:gradFill>
                            <a:gsLst>
                              <a:gs pos="0">
                                <a:schemeClr val="bg1"/>
                              </a:gs>
                              <a:gs pos="100000">
                                <a:schemeClr val="bg1"/>
                              </a:gs>
                            </a:gsLst>
                            <a:lin ang="5400000" scaled="1"/>
                          </a:gradFill>
                          <a:effectLst/>
                          <a:uLnTx/>
                          <a:uFillTx/>
                          <a:latin typeface="KPMG Bold" panose="020B0803030202040204" pitchFamily="34" charset="0"/>
                          <a:ea typeface="+mn-ea"/>
                          <a:cs typeface="Arial" panose="020B0604020202020204" pitchFamily="34" charset="0"/>
                        </a:rPr>
                        <a:t>(Specialized)</a:t>
                      </a:r>
                      <a:endParaRPr kumimoji="0" lang="ko-KR" altLang="en-US" sz="900" b="1" i="0" u="none" strike="noStrike" kern="1200" cap="none" spc="0" normalizeH="0" baseline="0" dirty="0">
                        <a:ln>
                          <a:solidFill>
                            <a:srgbClr val="FFFFFF">
                              <a:lumMod val="75000"/>
                              <a:alpha val="0"/>
                            </a:srgbClr>
                          </a:solidFill>
                        </a:ln>
                        <a:gradFill>
                          <a:gsLst>
                            <a:gs pos="0">
                              <a:schemeClr val="bg1"/>
                            </a:gs>
                            <a:gs pos="100000">
                              <a:schemeClr val="bg1"/>
                            </a:gs>
                          </a:gsLst>
                          <a:lin ang="5400000" scaled="1"/>
                        </a:gradFill>
                        <a:effectLst/>
                        <a:uLnTx/>
                        <a:uFillTx/>
                        <a:latin typeface="KPMG Bold" panose="020B0803030202040204" pitchFamily="34" charset="0"/>
                        <a:ea typeface="+mn-ea"/>
                        <a:cs typeface="Arial" panose="020B0604020202020204" pitchFamily="34" charset="0"/>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tx2"/>
                    </a:solidFill>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ko-KR" altLang="en-US" sz="900" b="1" i="0" u="none" strike="noStrike" kern="1200" cap="none" spc="0" normalizeH="0" baseline="0" dirty="0" err="1">
                          <a:ln>
                            <a:solidFill>
                              <a:srgbClr val="FFFFFF">
                                <a:lumMod val="75000"/>
                                <a:alpha val="0"/>
                              </a:srgbClr>
                            </a:solidFill>
                          </a:ln>
                          <a:gradFill>
                            <a:gsLst>
                              <a:gs pos="0">
                                <a:schemeClr val="bg1"/>
                              </a:gs>
                              <a:gs pos="100000">
                                <a:schemeClr val="bg1"/>
                              </a:gs>
                            </a:gsLst>
                            <a:lin ang="5400000" scaled="1"/>
                          </a:gradFill>
                          <a:effectLst/>
                          <a:uLnTx/>
                          <a:uFillTx/>
                          <a:latin typeface="KPMG Bold" panose="020B0803030202040204" pitchFamily="34" charset="0"/>
                          <a:ea typeface="+mn-ea"/>
                          <a:cs typeface="Arial" panose="020B0604020202020204" pitchFamily="34" charset="0"/>
                        </a:rPr>
                        <a:t>건강보험전업</a:t>
                      </a:r>
                      <a:endParaRPr kumimoji="0" lang="en-US" altLang="ko-KR" sz="900" b="1" i="0" u="none" strike="noStrike" kern="1200" cap="none" spc="0" normalizeH="0" baseline="0" dirty="0">
                        <a:ln>
                          <a:solidFill>
                            <a:srgbClr val="FFFFFF">
                              <a:lumMod val="75000"/>
                              <a:alpha val="0"/>
                            </a:srgbClr>
                          </a:solidFill>
                        </a:ln>
                        <a:gradFill>
                          <a:gsLst>
                            <a:gs pos="0">
                              <a:schemeClr val="bg1"/>
                            </a:gs>
                            <a:gs pos="100000">
                              <a:schemeClr val="bg1"/>
                            </a:gs>
                          </a:gsLst>
                          <a:lin ang="5400000" scaled="1"/>
                        </a:gradFill>
                        <a:effectLst/>
                        <a:uLnTx/>
                        <a:uFillTx/>
                        <a:latin typeface="KPMG Bold" panose="020B0803030202040204" pitchFamily="34" charset="0"/>
                        <a:ea typeface="+mn-ea"/>
                        <a:cs typeface="Arial" panose="020B0604020202020204"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ko-KR" altLang="en-US" sz="900" b="1" i="0" u="none" strike="noStrike" kern="1200" cap="none" spc="0" normalizeH="0" baseline="0" dirty="0">
                          <a:ln>
                            <a:solidFill>
                              <a:srgbClr val="FFFFFF">
                                <a:lumMod val="75000"/>
                                <a:alpha val="0"/>
                              </a:srgbClr>
                            </a:solidFill>
                          </a:ln>
                          <a:gradFill>
                            <a:gsLst>
                              <a:gs pos="0">
                                <a:schemeClr val="bg1"/>
                              </a:gs>
                              <a:gs pos="100000">
                                <a:schemeClr val="bg1"/>
                              </a:gs>
                            </a:gsLst>
                            <a:lin ang="5400000" scaled="1"/>
                          </a:gradFill>
                          <a:effectLst/>
                          <a:uLnTx/>
                          <a:uFillTx/>
                          <a:latin typeface="KPMG Bold" panose="020B0803030202040204" pitchFamily="34" charset="0"/>
                          <a:ea typeface="+mn-ea"/>
                          <a:cs typeface="Arial" panose="020B0604020202020204" pitchFamily="34" charset="0"/>
                        </a:rPr>
                        <a:t> </a:t>
                      </a:r>
                      <a:r>
                        <a:rPr kumimoji="0" lang="en-US" altLang="ko-KR" sz="900" b="1" i="0" u="none" strike="noStrike" kern="1200" cap="none" spc="0" normalizeH="0" baseline="0" dirty="0">
                          <a:ln>
                            <a:solidFill>
                              <a:srgbClr val="FFFFFF">
                                <a:lumMod val="75000"/>
                                <a:alpha val="0"/>
                              </a:srgbClr>
                            </a:solidFill>
                          </a:ln>
                          <a:gradFill>
                            <a:gsLst>
                              <a:gs pos="0">
                                <a:schemeClr val="bg1"/>
                              </a:gs>
                              <a:gs pos="100000">
                                <a:schemeClr val="bg1"/>
                              </a:gs>
                            </a:gsLst>
                            <a:lin ang="5400000" scaled="1"/>
                          </a:gradFill>
                          <a:effectLst/>
                          <a:uLnTx/>
                          <a:uFillTx/>
                          <a:latin typeface="KPMG Bold" panose="020B0803030202040204" pitchFamily="34" charset="0"/>
                          <a:ea typeface="+mn-ea"/>
                          <a:cs typeface="Arial" panose="020B0604020202020204" pitchFamily="34" charset="0"/>
                        </a:rPr>
                        <a:t>(Stand-alone Health)</a:t>
                      </a:r>
                      <a:endParaRPr kumimoji="0" lang="ko-KR" altLang="en-US" sz="900" b="1" i="0" u="none" strike="noStrike" kern="1200" cap="none" spc="0" normalizeH="0" baseline="0" dirty="0">
                        <a:ln>
                          <a:solidFill>
                            <a:srgbClr val="FFFFFF">
                              <a:lumMod val="75000"/>
                              <a:alpha val="0"/>
                            </a:srgbClr>
                          </a:solidFill>
                        </a:ln>
                        <a:gradFill>
                          <a:gsLst>
                            <a:gs pos="0">
                              <a:schemeClr val="bg1"/>
                            </a:gs>
                            <a:gs pos="100000">
                              <a:schemeClr val="bg1"/>
                            </a:gs>
                          </a:gsLst>
                          <a:lin ang="5400000" scaled="1"/>
                        </a:gradFill>
                        <a:effectLst/>
                        <a:uLnTx/>
                        <a:uFillTx/>
                        <a:latin typeface="KPMG Bold" panose="020B0803030202040204" pitchFamily="34" charset="0"/>
                        <a:ea typeface="+mn-ea"/>
                        <a:cs typeface="Arial" panose="020B0604020202020204" pitchFamily="34" charset="0"/>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tx2"/>
                    </a:solidFill>
                  </a:tcPr>
                </a:tc>
                <a:extLst>
                  <a:ext uri="{0D108BD9-81ED-4DB2-BD59-A6C34878D82A}">
                    <a16:rowId xmlns:a16="http://schemas.microsoft.com/office/drawing/2014/main" val="1327285893"/>
                  </a:ext>
                </a:extLst>
              </a:tr>
              <a:tr h="2196000">
                <a:tc>
                  <a:txBody>
                    <a:bodyPr/>
                    <a:lstStyle/>
                    <a:p>
                      <a:pPr marL="92075" marR="0" lvl="0" indent="-92075" algn="l" defTabSz="91440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000" b="0" i="0" u="none" strike="noStrike" kern="1200" cap="none" spc="0" normalizeH="0" baseline="0" dirty="0">
                          <a:ln>
                            <a:solidFill>
                              <a:srgbClr val="FFFFFF">
                                <a:lumMod val="75000"/>
                                <a:alpha val="0"/>
                              </a:srgbClr>
                            </a:solidFill>
                          </a:ln>
                          <a:solidFill>
                            <a:schemeClr val="tx1">
                              <a:lumMod val="65000"/>
                              <a:lumOff val="35000"/>
                            </a:schemeClr>
                          </a:solidFill>
                          <a:effectLst/>
                          <a:uLnTx/>
                          <a:uFillTx/>
                          <a:latin typeface="KPMG Bold" panose="020B0803030202040204" pitchFamily="34" charset="0"/>
                          <a:ea typeface="KoPub돋움체 Medium" panose="00000600000000000000" pitchFamily="2" charset="-127"/>
                          <a:cs typeface="Arial" panose="020B0604020202020204" pitchFamily="34" charset="0"/>
                        </a:rPr>
                        <a:t>Life Insurance Corporation of India</a:t>
                      </a:r>
                      <a:endParaRPr kumimoji="0" sz="1000" b="0" i="0" u="none" strike="noStrike" kern="1200" cap="none" spc="0" normalizeH="0" baseline="0" dirty="0">
                        <a:ln>
                          <a:solidFill>
                            <a:srgbClr val="FFFFFF">
                              <a:lumMod val="75000"/>
                              <a:alpha val="0"/>
                            </a:srgbClr>
                          </a:solidFill>
                        </a:ln>
                        <a:solidFill>
                          <a:schemeClr val="tx1">
                            <a:lumMod val="65000"/>
                            <a:lumOff val="35000"/>
                          </a:schemeClr>
                        </a:solidFill>
                        <a:effectLst/>
                        <a:uLnTx/>
                        <a:uFillTx/>
                        <a:latin typeface="KPMG Bold" panose="020B0803030202040204" pitchFamily="34" charset="0"/>
                        <a:ea typeface="KoPub돋움체 Medium" panose="00000600000000000000" pitchFamily="2" charset="-127"/>
                        <a:cs typeface="Arial" panose="020B0604020202020204" pitchFamily="34" charset="0"/>
                      </a:endParaRPr>
                    </a:p>
                  </a:txBody>
                  <a:tcPr marL="36000" marR="36000" marT="72000" marB="0">
                    <a:lnL w="6350" cap="flat" cmpd="sng" algn="ctr">
                      <a:solidFill>
                        <a:schemeClr val="bg1"/>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marL="92075" marR="0" lvl="0" indent="-92075" algn="l" defTabSz="91440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000" b="0" i="0" u="none" strike="noStrike" kern="1200" cap="none" spc="0" normalizeH="0" baseline="0" dirty="0">
                          <a:ln>
                            <a:solidFill>
                              <a:srgbClr val="FFFFFF">
                                <a:lumMod val="75000"/>
                                <a:alpha val="0"/>
                              </a:srgbClr>
                            </a:solidFill>
                          </a:ln>
                          <a:solidFill>
                            <a:schemeClr val="tx1">
                              <a:lumMod val="65000"/>
                              <a:lumOff val="35000"/>
                            </a:schemeClr>
                          </a:solidFill>
                          <a:effectLst/>
                          <a:uLnTx/>
                          <a:uFillTx/>
                          <a:latin typeface="KPMG Bold" panose="020B0803030202040204" pitchFamily="34" charset="0"/>
                          <a:ea typeface="KoPub돋움체 Medium" panose="00000600000000000000" pitchFamily="2" charset="-127"/>
                          <a:cs typeface="Arial" panose="020B0604020202020204" pitchFamily="34" charset="0"/>
                        </a:rPr>
                        <a:t>Aditya Birla Sunlife Insurance Company Ltd. </a:t>
                      </a:r>
                    </a:p>
                    <a:p>
                      <a:pPr marL="92075" marR="0" lvl="0" indent="-92075" algn="l" defTabSz="91440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000" b="0" i="0" u="none" strike="noStrike" kern="1200" cap="none" spc="0" normalizeH="0" baseline="0" dirty="0">
                          <a:ln>
                            <a:solidFill>
                              <a:srgbClr val="FFFFFF">
                                <a:lumMod val="75000"/>
                                <a:alpha val="0"/>
                              </a:srgbClr>
                            </a:solidFill>
                          </a:ln>
                          <a:solidFill>
                            <a:schemeClr val="tx1">
                              <a:lumMod val="65000"/>
                              <a:lumOff val="35000"/>
                            </a:schemeClr>
                          </a:solidFill>
                          <a:effectLst/>
                          <a:uLnTx/>
                          <a:uFillTx/>
                          <a:latin typeface="KPMG Bold" panose="020B0803030202040204" pitchFamily="34" charset="0"/>
                          <a:ea typeface="KoPub돋움체 Medium" panose="00000600000000000000" pitchFamily="2" charset="-127"/>
                          <a:cs typeface="Arial" panose="020B0604020202020204" pitchFamily="34" charset="0"/>
                        </a:rPr>
                        <a:t>Aegon Life Insurance Company Ltd.</a:t>
                      </a:r>
                    </a:p>
                    <a:p>
                      <a:pPr marL="92075" marR="0" lvl="0" indent="-92075" algn="l" defTabSz="91440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000" b="0" i="0" u="none" strike="noStrike" kern="1200" cap="none" spc="0" normalizeH="0" baseline="0" dirty="0">
                          <a:ln>
                            <a:solidFill>
                              <a:srgbClr val="FFFFFF">
                                <a:lumMod val="75000"/>
                                <a:alpha val="0"/>
                              </a:srgbClr>
                            </a:solidFill>
                          </a:ln>
                          <a:solidFill>
                            <a:schemeClr val="tx1">
                              <a:lumMod val="65000"/>
                              <a:lumOff val="35000"/>
                            </a:schemeClr>
                          </a:solidFill>
                          <a:effectLst/>
                          <a:uLnTx/>
                          <a:uFillTx/>
                          <a:latin typeface="KPMG Bold" panose="020B0803030202040204" pitchFamily="34" charset="0"/>
                          <a:ea typeface="KoPub돋움체 Medium" panose="00000600000000000000" pitchFamily="2" charset="-127"/>
                          <a:cs typeface="Arial" panose="020B0604020202020204" pitchFamily="34" charset="0"/>
                        </a:rPr>
                        <a:t>Ageas Federal Life Insurance Company Ltd.</a:t>
                      </a:r>
                    </a:p>
                    <a:p>
                      <a:pPr marL="92075" marR="0" lvl="0" indent="-92075" algn="l" defTabSz="91440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ko-KR" altLang="en-US" sz="1000" b="0" i="0" u="none" strike="noStrike" kern="1200" cap="none" spc="0" normalizeH="0" baseline="0" dirty="0">
                          <a:ln>
                            <a:solidFill>
                              <a:srgbClr val="FFFFFF">
                                <a:lumMod val="75000"/>
                                <a:alpha val="0"/>
                              </a:srgbClr>
                            </a:solidFill>
                          </a:ln>
                          <a:solidFill>
                            <a:schemeClr val="tx1">
                              <a:lumMod val="65000"/>
                              <a:lumOff val="35000"/>
                            </a:schemeClr>
                          </a:solidFill>
                          <a:effectLst/>
                          <a:uLnTx/>
                          <a:uFillTx/>
                          <a:latin typeface="KPMG Bold" panose="020B0803030202040204" pitchFamily="34" charset="0"/>
                          <a:ea typeface="KoPub돋움체 Medium" panose="00000600000000000000" pitchFamily="2" charset="-127"/>
                          <a:cs typeface="Arial" panose="020B0604020202020204" pitchFamily="34" charset="0"/>
                        </a:rPr>
                        <a:t>그 외 </a:t>
                      </a:r>
                      <a:r>
                        <a:rPr kumimoji="0" lang="en-US" altLang="ko-KR" sz="1000" b="0" i="0" u="none" strike="noStrike" kern="1200" cap="none" spc="0" normalizeH="0" baseline="0" dirty="0">
                          <a:ln>
                            <a:solidFill>
                              <a:srgbClr val="FFFFFF">
                                <a:lumMod val="75000"/>
                                <a:alpha val="0"/>
                              </a:srgbClr>
                            </a:solidFill>
                          </a:ln>
                          <a:solidFill>
                            <a:schemeClr val="tx1">
                              <a:lumMod val="65000"/>
                              <a:lumOff val="35000"/>
                            </a:schemeClr>
                          </a:solidFill>
                          <a:effectLst/>
                          <a:uLnTx/>
                          <a:uFillTx/>
                          <a:latin typeface="KPMG Bold" panose="020B0803030202040204" pitchFamily="34" charset="0"/>
                          <a:ea typeface="KoPub돋움체 Medium" panose="00000600000000000000" pitchFamily="2" charset="-127"/>
                          <a:cs typeface="Arial" panose="020B0604020202020204" pitchFamily="34" charset="0"/>
                        </a:rPr>
                        <a:t>20</a:t>
                      </a:r>
                      <a:r>
                        <a:rPr kumimoji="0" lang="ko-KR" altLang="en-US" sz="1000" b="0" i="0" u="none" strike="noStrike" kern="1200" cap="none" spc="0" normalizeH="0" baseline="0" dirty="0">
                          <a:ln>
                            <a:solidFill>
                              <a:srgbClr val="FFFFFF">
                                <a:lumMod val="75000"/>
                                <a:alpha val="0"/>
                              </a:srgbClr>
                            </a:solidFill>
                          </a:ln>
                          <a:solidFill>
                            <a:schemeClr val="tx1">
                              <a:lumMod val="65000"/>
                              <a:lumOff val="35000"/>
                            </a:schemeClr>
                          </a:solidFill>
                          <a:effectLst/>
                          <a:uLnTx/>
                          <a:uFillTx/>
                          <a:latin typeface="KPMG Bold" panose="020B0803030202040204" pitchFamily="34" charset="0"/>
                          <a:ea typeface="KoPub돋움체 Medium" panose="00000600000000000000" pitchFamily="2" charset="-127"/>
                          <a:cs typeface="Arial" panose="020B0604020202020204" pitchFamily="34" charset="0"/>
                        </a:rPr>
                        <a:t>개사</a:t>
                      </a:r>
                      <a:endParaRPr kumimoji="0" lang="en-US" sz="1000" b="0" i="0" u="none" strike="noStrike" kern="1200" cap="none" spc="0" normalizeH="0" baseline="0" dirty="0">
                        <a:ln>
                          <a:solidFill>
                            <a:srgbClr val="FFFFFF">
                              <a:lumMod val="75000"/>
                              <a:alpha val="0"/>
                            </a:srgbClr>
                          </a:solidFill>
                        </a:ln>
                        <a:solidFill>
                          <a:schemeClr val="tx1">
                            <a:lumMod val="65000"/>
                            <a:lumOff val="35000"/>
                          </a:schemeClr>
                        </a:solidFill>
                        <a:effectLst/>
                        <a:uLnTx/>
                        <a:uFillTx/>
                        <a:latin typeface="KPMG Bold" panose="020B0803030202040204" pitchFamily="34" charset="0"/>
                        <a:ea typeface="KoPub돋움체 Medium" panose="00000600000000000000" pitchFamily="2" charset="-127"/>
                        <a:cs typeface="Arial" panose="020B0604020202020204" pitchFamily="34" charset="0"/>
                      </a:endParaRPr>
                    </a:p>
                  </a:txBody>
                  <a:tcPr marL="36000" marR="36000" marT="72000" marB="0">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marL="92075" marR="0" lvl="0" indent="-92075" algn="l" defTabSz="91440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000" b="0" i="0" u="none" strike="noStrike" kern="1200" cap="none" spc="0" normalizeH="0" baseline="0" dirty="0">
                          <a:ln>
                            <a:solidFill>
                              <a:srgbClr val="FFFFFF">
                                <a:lumMod val="75000"/>
                                <a:alpha val="0"/>
                              </a:srgbClr>
                            </a:solidFill>
                          </a:ln>
                          <a:solidFill>
                            <a:schemeClr val="tx1">
                              <a:lumMod val="65000"/>
                              <a:lumOff val="35000"/>
                            </a:schemeClr>
                          </a:solidFill>
                          <a:effectLst/>
                          <a:uLnTx/>
                          <a:uFillTx/>
                          <a:latin typeface="KPMG Bold" panose="020B0803030202040204" pitchFamily="34" charset="0"/>
                          <a:ea typeface="KoPub돋움체 Medium" panose="00000600000000000000" pitchFamily="2" charset="-127"/>
                          <a:cs typeface="Arial" panose="020B0604020202020204" pitchFamily="34" charset="0"/>
                        </a:rPr>
                        <a:t>National Insurance Co. Ltd.</a:t>
                      </a:r>
                    </a:p>
                    <a:p>
                      <a:pPr marL="92075" marR="0" lvl="0" indent="-92075" algn="l" defTabSz="91440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000" b="0" i="0" u="none" strike="noStrike" kern="1200" cap="none" spc="0" normalizeH="0" baseline="0" dirty="0">
                          <a:ln>
                            <a:solidFill>
                              <a:srgbClr val="FFFFFF">
                                <a:lumMod val="75000"/>
                                <a:alpha val="0"/>
                              </a:srgbClr>
                            </a:solidFill>
                          </a:ln>
                          <a:solidFill>
                            <a:schemeClr val="tx1">
                              <a:lumMod val="65000"/>
                              <a:lumOff val="35000"/>
                            </a:schemeClr>
                          </a:solidFill>
                          <a:effectLst/>
                          <a:uLnTx/>
                          <a:uFillTx/>
                          <a:latin typeface="KPMG Bold" panose="020B0803030202040204" pitchFamily="34" charset="0"/>
                          <a:ea typeface="KoPub돋움체 Medium" panose="00000600000000000000" pitchFamily="2" charset="-127"/>
                          <a:cs typeface="Arial" panose="020B0604020202020204" pitchFamily="34" charset="0"/>
                        </a:rPr>
                        <a:t>The New India Assurance Co. Ltd.</a:t>
                      </a:r>
                    </a:p>
                    <a:p>
                      <a:pPr marL="92075" marR="0" lvl="0" indent="-92075" algn="l" defTabSz="91440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000" b="0" i="0" u="none" strike="noStrike" kern="1200" cap="none" spc="0" normalizeH="0" baseline="0" dirty="0">
                          <a:ln>
                            <a:solidFill>
                              <a:srgbClr val="FFFFFF">
                                <a:lumMod val="75000"/>
                                <a:alpha val="0"/>
                              </a:srgbClr>
                            </a:solidFill>
                          </a:ln>
                          <a:solidFill>
                            <a:schemeClr val="tx1">
                              <a:lumMod val="65000"/>
                              <a:lumOff val="35000"/>
                            </a:schemeClr>
                          </a:solidFill>
                          <a:effectLst/>
                          <a:uLnTx/>
                          <a:uFillTx/>
                          <a:latin typeface="KPMG Bold" panose="020B0803030202040204" pitchFamily="34" charset="0"/>
                          <a:ea typeface="KoPub돋움체 Medium" panose="00000600000000000000" pitchFamily="2" charset="-127"/>
                          <a:cs typeface="Arial" panose="020B0604020202020204" pitchFamily="34" charset="0"/>
                        </a:rPr>
                        <a:t>The Oriental Insurance Co. Ltd.</a:t>
                      </a:r>
                    </a:p>
                    <a:p>
                      <a:pPr marL="92075" marR="0" lvl="0" indent="-92075" algn="l" defTabSz="91440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000" b="0" i="0" u="none" strike="noStrike" kern="1200" cap="none" spc="0" normalizeH="0" baseline="0" dirty="0">
                          <a:ln>
                            <a:solidFill>
                              <a:srgbClr val="FFFFFF">
                                <a:lumMod val="75000"/>
                                <a:alpha val="0"/>
                              </a:srgbClr>
                            </a:solidFill>
                          </a:ln>
                          <a:solidFill>
                            <a:schemeClr val="tx1">
                              <a:lumMod val="65000"/>
                              <a:lumOff val="35000"/>
                            </a:schemeClr>
                          </a:solidFill>
                          <a:effectLst/>
                          <a:uLnTx/>
                          <a:uFillTx/>
                          <a:latin typeface="KPMG Bold" panose="020B0803030202040204" pitchFamily="34" charset="0"/>
                          <a:ea typeface="KoPub돋움체 Medium" panose="00000600000000000000" pitchFamily="2" charset="-127"/>
                          <a:cs typeface="Arial" panose="020B0604020202020204" pitchFamily="34" charset="0"/>
                        </a:rPr>
                        <a:t>United India Insurance Co. Ltd.</a:t>
                      </a:r>
                    </a:p>
                  </a:txBody>
                  <a:tcPr marL="36000" marR="36000" marT="72000" marB="0">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marL="92075" marR="0" lvl="0" indent="-92075" algn="l" defTabSz="91440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000" b="0" i="0" u="none" strike="noStrike" kern="1200" cap="none" spc="0" normalizeH="0" baseline="0" dirty="0">
                          <a:ln>
                            <a:solidFill>
                              <a:srgbClr val="FFFFFF">
                                <a:lumMod val="75000"/>
                                <a:alpha val="0"/>
                              </a:srgbClr>
                            </a:solidFill>
                          </a:ln>
                          <a:solidFill>
                            <a:schemeClr val="tx1">
                              <a:lumMod val="65000"/>
                              <a:lumOff val="35000"/>
                            </a:schemeClr>
                          </a:solidFill>
                          <a:effectLst/>
                          <a:uLnTx/>
                          <a:uFillTx/>
                          <a:latin typeface="KPMG Bold" panose="020B0803030202040204" pitchFamily="34" charset="0"/>
                          <a:ea typeface="KoPub돋움체 Medium" panose="00000600000000000000" pitchFamily="2" charset="-127"/>
                          <a:cs typeface="Arial" panose="020B0604020202020204" pitchFamily="34" charset="0"/>
                        </a:rPr>
                        <a:t>Acko General Insurance Ltd.</a:t>
                      </a:r>
                      <a:r>
                        <a:rPr kumimoji="0" lang="en-US" altLang="ko-KR" sz="1000" b="0" i="0" u="none" strike="noStrike" kern="1200" cap="none" spc="0" normalizeH="0" baseline="0" dirty="0">
                          <a:ln>
                            <a:solidFill>
                              <a:srgbClr val="FFFFFF">
                                <a:lumMod val="75000"/>
                                <a:alpha val="0"/>
                              </a:srgbClr>
                            </a:solidFill>
                          </a:ln>
                          <a:solidFill>
                            <a:schemeClr val="tx1">
                              <a:lumMod val="65000"/>
                              <a:lumOff val="35000"/>
                            </a:schemeClr>
                          </a:solidFill>
                          <a:effectLst/>
                          <a:uLnTx/>
                          <a:uFillTx/>
                          <a:latin typeface="KPMG Bold" panose="020B0803030202040204" pitchFamily="34" charset="0"/>
                          <a:ea typeface="KoPub돋움체 Medium" panose="00000600000000000000" pitchFamily="2" charset="-127"/>
                          <a:cs typeface="Arial" panose="020B0604020202020204" pitchFamily="34" charset="0"/>
                        </a:rPr>
                        <a:t>, </a:t>
                      </a:r>
                    </a:p>
                    <a:p>
                      <a:pPr marL="92075" marR="0" lvl="0" indent="-92075" algn="l" defTabSz="91440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altLang="ko-KR" sz="1000" b="0" i="0" u="none" strike="noStrike" kern="1200" cap="none" spc="0" normalizeH="0" baseline="0" dirty="0">
                          <a:ln>
                            <a:solidFill>
                              <a:srgbClr val="FFFFFF">
                                <a:lumMod val="75000"/>
                                <a:alpha val="0"/>
                              </a:srgbClr>
                            </a:solidFill>
                          </a:ln>
                          <a:solidFill>
                            <a:schemeClr val="tx1">
                              <a:lumMod val="65000"/>
                              <a:lumOff val="35000"/>
                            </a:schemeClr>
                          </a:solidFill>
                          <a:effectLst/>
                          <a:uLnTx/>
                          <a:uFillTx/>
                          <a:latin typeface="KPMG Bold" panose="020B0803030202040204" pitchFamily="34" charset="0"/>
                          <a:ea typeface="KoPub돋움체 Medium" panose="00000600000000000000" pitchFamily="2" charset="-127"/>
                          <a:cs typeface="Arial" panose="020B0604020202020204" pitchFamily="34" charset="0"/>
                        </a:rPr>
                        <a:t>'Bajaj Allianz General Insurance Co. Ltd.</a:t>
                      </a:r>
                    </a:p>
                    <a:p>
                      <a:pPr marL="92075" marR="0" lvl="0" indent="-92075" algn="l" defTabSz="91440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altLang="ko-KR" sz="1000" b="0" i="0" u="none" strike="noStrike" kern="1200" cap="none" spc="0" normalizeH="0" baseline="0" dirty="0" err="1">
                          <a:ln>
                            <a:solidFill>
                              <a:srgbClr val="FFFFFF">
                                <a:lumMod val="75000"/>
                                <a:alpha val="0"/>
                              </a:srgbClr>
                            </a:solidFill>
                          </a:ln>
                          <a:solidFill>
                            <a:schemeClr val="tx1">
                              <a:lumMod val="65000"/>
                              <a:lumOff val="35000"/>
                            </a:schemeClr>
                          </a:solidFill>
                          <a:effectLst/>
                          <a:uLnTx/>
                          <a:uFillTx/>
                          <a:latin typeface="KPMG Bold" panose="020B0803030202040204" pitchFamily="34" charset="0"/>
                          <a:ea typeface="KoPub돋움체 Medium" panose="00000600000000000000" pitchFamily="2" charset="-127"/>
                          <a:cs typeface="Arial" panose="020B0604020202020204" pitchFamily="34" charset="0"/>
                        </a:rPr>
                        <a:t>Cholamandalam</a:t>
                      </a:r>
                      <a:r>
                        <a:rPr kumimoji="0" lang="en-US" altLang="ko-KR" sz="1000" b="0" i="0" u="none" strike="noStrike" kern="1200" cap="none" spc="0" normalizeH="0" baseline="0" dirty="0">
                          <a:ln>
                            <a:solidFill>
                              <a:srgbClr val="FFFFFF">
                                <a:lumMod val="75000"/>
                                <a:alpha val="0"/>
                              </a:srgbClr>
                            </a:solidFill>
                          </a:ln>
                          <a:solidFill>
                            <a:schemeClr val="tx1">
                              <a:lumMod val="65000"/>
                              <a:lumOff val="35000"/>
                            </a:schemeClr>
                          </a:solidFill>
                          <a:effectLst/>
                          <a:uLnTx/>
                          <a:uFillTx/>
                          <a:latin typeface="KPMG Bold" panose="020B0803030202040204" pitchFamily="34" charset="0"/>
                          <a:ea typeface="KoPub돋움체 Medium" panose="00000600000000000000" pitchFamily="2" charset="-127"/>
                          <a:cs typeface="Arial" panose="020B0604020202020204" pitchFamily="34" charset="0"/>
                        </a:rPr>
                        <a:t> MS General Insurance Co. Ltd.</a:t>
                      </a:r>
                    </a:p>
                    <a:p>
                      <a:pPr marL="92075" marR="0" lvl="0" indent="-92075" algn="l" defTabSz="91440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ko-KR" altLang="en-US" sz="1000" b="0" i="0" u="none" strike="noStrike" kern="1200" cap="none" spc="0" normalizeH="0" baseline="0" dirty="0">
                          <a:ln>
                            <a:solidFill>
                              <a:srgbClr val="FFFFFF">
                                <a:lumMod val="75000"/>
                                <a:alpha val="0"/>
                              </a:srgbClr>
                            </a:solidFill>
                          </a:ln>
                          <a:solidFill>
                            <a:schemeClr val="tx1">
                              <a:lumMod val="65000"/>
                              <a:lumOff val="35000"/>
                            </a:schemeClr>
                          </a:solidFill>
                          <a:effectLst/>
                          <a:uLnTx/>
                          <a:uFillTx/>
                          <a:latin typeface="KPMG Bold" panose="020B0803030202040204" pitchFamily="34" charset="0"/>
                          <a:ea typeface="KoPub돋움체 Medium" panose="00000600000000000000" pitchFamily="2" charset="-127"/>
                          <a:cs typeface="Arial" panose="020B0604020202020204" pitchFamily="34" charset="0"/>
                        </a:rPr>
                        <a:t>그 외 </a:t>
                      </a:r>
                      <a:r>
                        <a:rPr kumimoji="0" lang="en-US" altLang="ko-KR" sz="1000" b="0" i="0" u="none" strike="noStrike" kern="1200" cap="none" spc="0" normalizeH="0" baseline="0" dirty="0">
                          <a:ln>
                            <a:solidFill>
                              <a:srgbClr val="FFFFFF">
                                <a:lumMod val="75000"/>
                                <a:alpha val="0"/>
                              </a:srgbClr>
                            </a:solidFill>
                          </a:ln>
                          <a:solidFill>
                            <a:schemeClr val="tx1">
                              <a:lumMod val="65000"/>
                              <a:lumOff val="35000"/>
                            </a:schemeClr>
                          </a:solidFill>
                          <a:effectLst/>
                          <a:uLnTx/>
                          <a:uFillTx/>
                          <a:latin typeface="KPMG Bold" panose="020B0803030202040204" pitchFamily="34" charset="0"/>
                          <a:ea typeface="KoPub돋움체 Medium" panose="00000600000000000000" pitchFamily="2" charset="-127"/>
                          <a:cs typeface="Arial" panose="020B0604020202020204" pitchFamily="34" charset="0"/>
                        </a:rPr>
                        <a:t>17</a:t>
                      </a:r>
                      <a:r>
                        <a:rPr kumimoji="0" lang="ko-KR" altLang="en-US" sz="1000" b="0" i="0" u="none" strike="noStrike" kern="1200" cap="none" spc="0" normalizeH="0" baseline="0" dirty="0">
                          <a:ln>
                            <a:solidFill>
                              <a:srgbClr val="FFFFFF">
                                <a:lumMod val="75000"/>
                                <a:alpha val="0"/>
                              </a:srgbClr>
                            </a:solidFill>
                          </a:ln>
                          <a:solidFill>
                            <a:schemeClr val="tx1">
                              <a:lumMod val="65000"/>
                              <a:lumOff val="35000"/>
                            </a:schemeClr>
                          </a:solidFill>
                          <a:effectLst/>
                          <a:uLnTx/>
                          <a:uFillTx/>
                          <a:latin typeface="KPMG Bold" panose="020B0803030202040204" pitchFamily="34" charset="0"/>
                          <a:ea typeface="KoPub돋움체 Medium" panose="00000600000000000000" pitchFamily="2" charset="-127"/>
                          <a:cs typeface="Arial" panose="020B0604020202020204" pitchFamily="34" charset="0"/>
                        </a:rPr>
                        <a:t>개사</a:t>
                      </a:r>
                      <a:endParaRPr kumimoji="0" sz="1000" b="0" i="0" u="none" strike="noStrike" kern="1200" cap="none" spc="0" normalizeH="0" baseline="0" dirty="0">
                        <a:ln>
                          <a:solidFill>
                            <a:srgbClr val="FFFFFF">
                              <a:lumMod val="75000"/>
                              <a:alpha val="0"/>
                            </a:srgbClr>
                          </a:solidFill>
                        </a:ln>
                        <a:solidFill>
                          <a:schemeClr val="tx1">
                            <a:lumMod val="65000"/>
                            <a:lumOff val="35000"/>
                          </a:schemeClr>
                        </a:solidFill>
                        <a:effectLst/>
                        <a:uLnTx/>
                        <a:uFillTx/>
                        <a:latin typeface="KPMG Bold" panose="020B0803030202040204" pitchFamily="34" charset="0"/>
                        <a:ea typeface="KoPub돋움체 Medium" panose="00000600000000000000" pitchFamily="2" charset="-127"/>
                        <a:cs typeface="Arial" panose="020B0604020202020204" pitchFamily="34" charset="0"/>
                      </a:endParaRPr>
                    </a:p>
                  </a:txBody>
                  <a:tcPr marL="36000" marR="36000" marT="72000" marB="0">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marL="92075" marR="0" lvl="0" indent="-92075" algn="l" defTabSz="91440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000" b="0" i="0" u="none" strike="noStrike" kern="1200" cap="none" spc="0" normalizeH="0" baseline="0" dirty="0">
                          <a:ln>
                            <a:solidFill>
                              <a:srgbClr val="FFFFFF">
                                <a:lumMod val="75000"/>
                                <a:alpha val="0"/>
                              </a:srgbClr>
                            </a:solidFill>
                          </a:ln>
                          <a:solidFill>
                            <a:schemeClr val="tx1">
                              <a:lumMod val="65000"/>
                              <a:lumOff val="35000"/>
                            </a:schemeClr>
                          </a:solidFill>
                          <a:effectLst/>
                          <a:uLnTx/>
                          <a:uFillTx/>
                          <a:latin typeface="KPMG Bold" panose="020B0803030202040204" pitchFamily="34" charset="0"/>
                          <a:ea typeface="KoPub돋움체 Medium" panose="00000600000000000000" pitchFamily="2" charset="-127"/>
                          <a:cs typeface="Arial" panose="020B0604020202020204" pitchFamily="34" charset="0"/>
                        </a:rPr>
                        <a:t>Agriculture Insurance Company of India Ltd. </a:t>
                      </a:r>
                    </a:p>
                    <a:p>
                      <a:pPr marL="92075" marR="0" lvl="0" indent="-92075" algn="l" defTabSz="91440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000" b="0" i="0" u="none" strike="noStrike" kern="1200" cap="none" spc="0" normalizeH="0" baseline="0" dirty="0">
                          <a:ln>
                            <a:solidFill>
                              <a:srgbClr val="FFFFFF">
                                <a:lumMod val="75000"/>
                                <a:alpha val="0"/>
                              </a:srgbClr>
                            </a:solidFill>
                          </a:ln>
                          <a:solidFill>
                            <a:schemeClr val="tx1">
                              <a:lumMod val="65000"/>
                              <a:lumOff val="35000"/>
                            </a:schemeClr>
                          </a:solidFill>
                          <a:effectLst/>
                          <a:uLnTx/>
                          <a:uFillTx/>
                          <a:latin typeface="KPMG Bold" panose="020B0803030202040204" pitchFamily="34" charset="0"/>
                          <a:ea typeface="KoPub돋움체 Medium" panose="00000600000000000000" pitchFamily="2" charset="-127"/>
                          <a:cs typeface="Arial" panose="020B0604020202020204" pitchFamily="34" charset="0"/>
                        </a:rPr>
                        <a:t>ECGC Ltd.</a:t>
                      </a:r>
                    </a:p>
                  </a:txBody>
                  <a:tcPr marL="36000" marR="36000" marT="72000" marB="0">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marL="92075" marR="0" lvl="0" indent="-92075" algn="l" defTabSz="91440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000" b="0" i="0" u="none" strike="noStrike" kern="1200" cap="none" spc="0" normalizeH="0" baseline="0" dirty="0">
                          <a:ln>
                            <a:solidFill>
                              <a:srgbClr val="FFFFFF">
                                <a:lumMod val="75000"/>
                                <a:alpha val="0"/>
                              </a:srgbClr>
                            </a:solidFill>
                          </a:ln>
                          <a:solidFill>
                            <a:schemeClr val="tx1">
                              <a:lumMod val="65000"/>
                              <a:lumOff val="35000"/>
                            </a:schemeClr>
                          </a:solidFill>
                          <a:effectLst/>
                          <a:uLnTx/>
                          <a:uFillTx/>
                          <a:latin typeface="KPMG Bold" panose="020B0803030202040204" pitchFamily="34" charset="0"/>
                          <a:ea typeface="KoPub돋움체 Medium" panose="00000600000000000000" pitchFamily="2" charset="-127"/>
                          <a:cs typeface="Arial" panose="020B0604020202020204" pitchFamily="34" charset="0"/>
                        </a:rPr>
                        <a:t>Aditya Birla Health insurance Co. Ltd.</a:t>
                      </a:r>
                    </a:p>
                    <a:p>
                      <a:pPr marL="92075" marR="0" lvl="0" indent="-92075" algn="l" defTabSz="91440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000" b="0" i="0" u="none" strike="noStrike" kern="1200" cap="none" spc="0" normalizeH="0" baseline="0" dirty="0">
                          <a:ln>
                            <a:solidFill>
                              <a:srgbClr val="FFFFFF">
                                <a:lumMod val="75000"/>
                                <a:alpha val="0"/>
                              </a:srgbClr>
                            </a:solidFill>
                          </a:ln>
                          <a:solidFill>
                            <a:schemeClr val="tx1">
                              <a:lumMod val="65000"/>
                              <a:lumOff val="35000"/>
                            </a:schemeClr>
                          </a:solidFill>
                          <a:effectLst/>
                          <a:uLnTx/>
                          <a:uFillTx/>
                          <a:latin typeface="KPMG Bold" panose="020B0803030202040204" pitchFamily="34" charset="0"/>
                          <a:ea typeface="KoPub돋움체 Medium" panose="00000600000000000000" pitchFamily="2" charset="-127"/>
                          <a:cs typeface="Arial" panose="020B0604020202020204" pitchFamily="34" charset="0"/>
                        </a:rPr>
                        <a:t>Care Health Insurance Ltd.</a:t>
                      </a:r>
                    </a:p>
                    <a:p>
                      <a:pPr marL="92075" marR="0" lvl="0" indent="-92075" algn="l" defTabSz="91440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000" b="0" i="0" u="none" strike="noStrike" kern="1200" cap="none" spc="0" normalizeH="0" baseline="0" dirty="0">
                          <a:ln>
                            <a:solidFill>
                              <a:srgbClr val="FFFFFF">
                                <a:lumMod val="75000"/>
                                <a:alpha val="0"/>
                              </a:srgbClr>
                            </a:solidFill>
                          </a:ln>
                          <a:solidFill>
                            <a:schemeClr val="tx1">
                              <a:lumMod val="65000"/>
                              <a:lumOff val="35000"/>
                            </a:schemeClr>
                          </a:solidFill>
                          <a:effectLst/>
                          <a:uLnTx/>
                          <a:uFillTx/>
                          <a:latin typeface="KPMG Bold" panose="020B0803030202040204" pitchFamily="34" charset="0"/>
                          <a:ea typeface="KoPub돋움체 Medium" panose="00000600000000000000" pitchFamily="2" charset="-127"/>
                          <a:cs typeface="Arial" panose="020B0604020202020204" pitchFamily="34" charset="0"/>
                        </a:rPr>
                        <a:t>HDFC ERGO Health Insurance Co. Ltd.*</a:t>
                      </a:r>
                    </a:p>
                    <a:p>
                      <a:pPr marL="92075" marR="0" lvl="0" indent="-92075" algn="l" defTabSz="91440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ko-KR" altLang="en-US" sz="1000" b="0" i="0" u="none" strike="noStrike" kern="1200" cap="none" spc="0" normalizeH="0" baseline="0" dirty="0">
                          <a:ln>
                            <a:solidFill>
                              <a:srgbClr val="FFFFFF">
                                <a:lumMod val="75000"/>
                                <a:alpha val="0"/>
                              </a:srgbClr>
                            </a:solidFill>
                          </a:ln>
                          <a:solidFill>
                            <a:schemeClr val="tx1">
                              <a:lumMod val="65000"/>
                              <a:lumOff val="35000"/>
                            </a:schemeClr>
                          </a:solidFill>
                          <a:effectLst/>
                          <a:uLnTx/>
                          <a:uFillTx/>
                          <a:latin typeface="KPMG Bold" panose="020B0803030202040204" pitchFamily="34" charset="0"/>
                          <a:ea typeface="KoPub돋움체 Medium" panose="00000600000000000000" pitchFamily="2" charset="-127"/>
                          <a:cs typeface="Arial" panose="020B0604020202020204" pitchFamily="34" charset="0"/>
                        </a:rPr>
                        <a:t>그 외 </a:t>
                      </a:r>
                      <a:r>
                        <a:rPr kumimoji="0" lang="en-US" altLang="ko-KR" sz="1000" b="0" i="0" u="none" strike="noStrike" kern="1200" cap="none" spc="0" normalizeH="0" baseline="0" dirty="0">
                          <a:ln>
                            <a:solidFill>
                              <a:srgbClr val="FFFFFF">
                                <a:lumMod val="75000"/>
                                <a:alpha val="0"/>
                              </a:srgbClr>
                            </a:solidFill>
                          </a:ln>
                          <a:solidFill>
                            <a:schemeClr val="tx1">
                              <a:lumMod val="65000"/>
                              <a:lumOff val="35000"/>
                            </a:schemeClr>
                          </a:solidFill>
                          <a:effectLst/>
                          <a:uLnTx/>
                          <a:uFillTx/>
                          <a:latin typeface="KPMG Bold" panose="020B0803030202040204" pitchFamily="34" charset="0"/>
                          <a:ea typeface="KoPub돋움체 Medium" panose="00000600000000000000" pitchFamily="2" charset="-127"/>
                          <a:cs typeface="Arial" panose="020B0604020202020204" pitchFamily="34" charset="0"/>
                        </a:rPr>
                        <a:t>3</a:t>
                      </a:r>
                      <a:r>
                        <a:rPr kumimoji="0" lang="ko-KR" altLang="en-US" sz="1000" b="0" i="0" u="none" strike="noStrike" kern="1200" cap="none" spc="0" normalizeH="0" baseline="0" dirty="0">
                          <a:ln>
                            <a:solidFill>
                              <a:srgbClr val="FFFFFF">
                                <a:lumMod val="75000"/>
                                <a:alpha val="0"/>
                              </a:srgbClr>
                            </a:solidFill>
                          </a:ln>
                          <a:solidFill>
                            <a:schemeClr val="tx1">
                              <a:lumMod val="65000"/>
                              <a:lumOff val="35000"/>
                            </a:schemeClr>
                          </a:solidFill>
                          <a:effectLst/>
                          <a:uLnTx/>
                          <a:uFillTx/>
                          <a:latin typeface="KPMG Bold" panose="020B0803030202040204" pitchFamily="34" charset="0"/>
                          <a:ea typeface="KoPub돋움체 Medium" panose="00000600000000000000" pitchFamily="2" charset="-127"/>
                          <a:cs typeface="Arial" panose="020B0604020202020204" pitchFamily="34" charset="0"/>
                        </a:rPr>
                        <a:t>개사</a:t>
                      </a:r>
                      <a:endParaRPr kumimoji="0" lang="en-US" sz="1000" b="0" i="0" u="none" strike="noStrike" kern="1200" cap="none" spc="0" normalizeH="0" baseline="0" dirty="0">
                        <a:ln>
                          <a:solidFill>
                            <a:srgbClr val="FFFFFF">
                              <a:lumMod val="75000"/>
                              <a:alpha val="0"/>
                            </a:srgbClr>
                          </a:solidFill>
                        </a:ln>
                        <a:solidFill>
                          <a:schemeClr val="tx1">
                            <a:lumMod val="65000"/>
                            <a:lumOff val="35000"/>
                          </a:schemeClr>
                        </a:solidFill>
                        <a:effectLst/>
                        <a:uLnTx/>
                        <a:uFillTx/>
                        <a:latin typeface="KPMG Bold" panose="020B0803030202040204" pitchFamily="34" charset="0"/>
                        <a:ea typeface="KoPub돋움체 Medium" panose="00000600000000000000" pitchFamily="2" charset="-127"/>
                        <a:cs typeface="Arial" panose="020B0604020202020204" pitchFamily="34" charset="0"/>
                      </a:endParaRPr>
                    </a:p>
                  </a:txBody>
                  <a:tcPr marL="36000" marR="36000" marT="72000" marB="0">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2070718932"/>
                  </a:ext>
                </a:extLst>
              </a:tr>
              <a:tr h="288000">
                <a:tc>
                  <a:txBody>
                    <a:bodyPr/>
                    <a:lstStyle/>
                    <a:p>
                      <a:pPr marL="0" marR="0" lvl="0" indent="0" algn="ctr" defTabSz="91440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ko-KR" altLang="en-US" sz="1000" b="0" i="0" u="none" strike="noStrike" kern="1200" cap="none" spc="0" normalizeH="0" baseline="0" dirty="0">
                          <a:ln>
                            <a:solidFill>
                              <a:srgbClr val="FFFFFF">
                                <a:lumMod val="75000"/>
                                <a:alpha val="0"/>
                              </a:srgbClr>
                            </a:solidFill>
                          </a:ln>
                          <a:solidFill>
                            <a:schemeClr val="tx1"/>
                          </a:solidFill>
                          <a:effectLst/>
                          <a:uLnTx/>
                          <a:uFillTx/>
                          <a:latin typeface="KPMG Bold" panose="020B0803030202040204" pitchFamily="34" charset="0"/>
                          <a:ea typeface="KoPub돋움체 Medium" panose="00000600000000000000" pitchFamily="2" charset="-127"/>
                          <a:cs typeface="+mn-cs"/>
                        </a:rPr>
                        <a:t>총 </a:t>
                      </a:r>
                      <a:r>
                        <a:rPr kumimoji="0" lang="en-US" altLang="ko-KR" sz="1000" b="0" i="0" u="none" strike="noStrike" kern="1200" cap="none" spc="0" normalizeH="0" baseline="0" dirty="0">
                          <a:ln>
                            <a:solidFill>
                              <a:srgbClr val="FFFFFF">
                                <a:lumMod val="75000"/>
                                <a:alpha val="0"/>
                              </a:srgbClr>
                            </a:solidFill>
                          </a:ln>
                          <a:solidFill>
                            <a:schemeClr val="tx1"/>
                          </a:solidFill>
                          <a:effectLst/>
                          <a:uLnTx/>
                          <a:uFillTx/>
                          <a:latin typeface="KPMG Bold" panose="020B0803030202040204" pitchFamily="34" charset="0"/>
                          <a:ea typeface="KoPub돋움체 Medium" panose="00000600000000000000" pitchFamily="2" charset="-127"/>
                          <a:cs typeface="+mn-cs"/>
                        </a:rPr>
                        <a:t>1</a:t>
                      </a:r>
                      <a:r>
                        <a:rPr kumimoji="0" lang="ko-KR" altLang="en-US" sz="1000" b="0" i="0" u="none" strike="noStrike" kern="1200" cap="none" spc="0" normalizeH="0" baseline="0" dirty="0">
                          <a:ln>
                            <a:solidFill>
                              <a:srgbClr val="FFFFFF">
                                <a:lumMod val="75000"/>
                                <a:alpha val="0"/>
                              </a:srgbClr>
                            </a:solidFill>
                          </a:ln>
                          <a:solidFill>
                            <a:schemeClr val="tx1"/>
                          </a:solidFill>
                          <a:effectLst/>
                          <a:uLnTx/>
                          <a:uFillTx/>
                          <a:latin typeface="KPMG Bold" panose="020B0803030202040204" pitchFamily="34" charset="0"/>
                          <a:ea typeface="KoPub돋움체 Medium" panose="00000600000000000000" pitchFamily="2" charset="-127"/>
                          <a:cs typeface="+mn-cs"/>
                        </a:rPr>
                        <a:t>개</a:t>
                      </a:r>
                      <a:endParaRPr kumimoji="0" sz="1000" b="0" i="0" u="none" strike="noStrike" kern="1200" cap="none" spc="0" normalizeH="0" baseline="0" dirty="0">
                        <a:ln>
                          <a:solidFill>
                            <a:srgbClr val="FFFFFF">
                              <a:lumMod val="75000"/>
                              <a:alpha val="0"/>
                            </a:srgbClr>
                          </a:solidFill>
                        </a:ln>
                        <a:solidFill>
                          <a:schemeClr val="tx1"/>
                        </a:solidFill>
                        <a:effectLst/>
                        <a:uLnTx/>
                        <a:uFillTx/>
                        <a:latin typeface="KPMG Bold" panose="020B0803030202040204" pitchFamily="34" charset="0"/>
                        <a:ea typeface="KoPub돋움체 Medium" panose="00000600000000000000" pitchFamily="2" charset="-127"/>
                        <a:cs typeface="+mn-cs"/>
                      </a:endParaRPr>
                    </a:p>
                  </a:txBody>
                  <a:tcPr marL="72000" marR="72000" marT="0" marB="0" anchor="ctr">
                    <a:lnL w="6350" cap="flat" cmpd="sng" algn="ctr">
                      <a:solidFill>
                        <a:schemeClr val="bg1"/>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CCD6E8"/>
                    </a:solidFill>
                  </a:tcPr>
                </a:tc>
                <a:tc>
                  <a:txBody>
                    <a:bodyPr/>
                    <a:lstStyle/>
                    <a:p>
                      <a:pPr marL="0" marR="0" lvl="0" indent="0" algn="ctr" defTabSz="91440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ko-KR" altLang="en-US" sz="1000" b="0" i="0" u="none" strike="noStrike" kern="1200" cap="none" spc="0" normalizeH="0" baseline="0" dirty="0">
                          <a:ln>
                            <a:solidFill>
                              <a:srgbClr val="FFFFFF">
                                <a:lumMod val="75000"/>
                                <a:alpha val="0"/>
                              </a:srgbClr>
                            </a:solidFill>
                          </a:ln>
                          <a:solidFill>
                            <a:schemeClr val="tx1"/>
                          </a:solidFill>
                          <a:effectLst/>
                          <a:uLnTx/>
                          <a:uFillTx/>
                          <a:latin typeface="KPMG Bold" panose="020B0803030202040204" pitchFamily="34" charset="0"/>
                          <a:ea typeface="KoPub돋움체 Medium" panose="00000600000000000000" pitchFamily="2" charset="-127"/>
                          <a:cs typeface="+mn-cs"/>
                        </a:rPr>
                        <a:t>총 </a:t>
                      </a:r>
                      <a:r>
                        <a:rPr kumimoji="0" lang="en-US" altLang="ko-KR" sz="1000" b="0" i="0" u="none" strike="noStrike" kern="1200" cap="none" spc="0" normalizeH="0" baseline="0" dirty="0">
                          <a:ln>
                            <a:solidFill>
                              <a:srgbClr val="FFFFFF">
                                <a:lumMod val="75000"/>
                                <a:alpha val="0"/>
                              </a:srgbClr>
                            </a:solidFill>
                          </a:ln>
                          <a:solidFill>
                            <a:schemeClr val="tx1"/>
                          </a:solidFill>
                          <a:effectLst/>
                          <a:uLnTx/>
                          <a:uFillTx/>
                          <a:latin typeface="KPMG Bold" panose="020B0803030202040204" pitchFamily="34" charset="0"/>
                          <a:ea typeface="KoPub돋움체 Medium" panose="00000600000000000000" pitchFamily="2" charset="-127"/>
                          <a:cs typeface="+mn-cs"/>
                        </a:rPr>
                        <a:t>23</a:t>
                      </a:r>
                      <a:r>
                        <a:rPr kumimoji="0" lang="ko-KR" altLang="en-US" sz="1000" b="0" i="0" u="none" strike="noStrike" kern="1200" cap="none" spc="0" normalizeH="0" baseline="0" dirty="0">
                          <a:ln>
                            <a:solidFill>
                              <a:srgbClr val="FFFFFF">
                                <a:lumMod val="75000"/>
                                <a:alpha val="0"/>
                              </a:srgbClr>
                            </a:solidFill>
                          </a:ln>
                          <a:solidFill>
                            <a:schemeClr val="tx1"/>
                          </a:solidFill>
                          <a:effectLst/>
                          <a:uLnTx/>
                          <a:uFillTx/>
                          <a:latin typeface="KPMG Bold" panose="020B0803030202040204" pitchFamily="34" charset="0"/>
                          <a:ea typeface="KoPub돋움체 Medium" panose="00000600000000000000" pitchFamily="2" charset="-127"/>
                          <a:cs typeface="+mn-cs"/>
                        </a:rPr>
                        <a:t>개</a:t>
                      </a:r>
                      <a:endParaRPr kumimoji="0" lang="en-US" sz="1000" b="0" i="0" u="none" strike="noStrike" kern="1200" cap="none" spc="0" normalizeH="0" baseline="0" dirty="0">
                        <a:ln>
                          <a:solidFill>
                            <a:srgbClr val="FFFFFF">
                              <a:lumMod val="75000"/>
                              <a:alpha val="0"/>
                            </a:srgbClr>
                          </a:solidFill>
                        </a:ln>
                        <a:solidFill>
                          <a:schemeClr val="tx1"/>
                        </a:solidFill>
                        <a:effectLst/>
                        <a:uLnTx/>
                        <a:uFillTx/>
                        <a:latin typeface="KPMG Bold" panose="020B0803030202040204" pitchFamily="34" charset="0"/>
                        <a:ea typeface="KoPub돋움체 Medium" panose="00000600000000000000" pitchFamily="2" charset="-127"/>
                        <a:cs typeface="+mn-cs"/>
                      </a:endParaRPr>
                    </a:p>
                  </a:txBody>
                  <a:tcPr marL="72000" marR="72000" marT="0" marB="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CCD6E8"/>
                    </a:solidFill>
                  </a:tcPr>
                </a:tc>
                <a:tc>
                  <a:txBody>
                    <a:bodyPr/>
                    <a:lstStyle/>
                    <a:p>
                      <a:pPr marL="0" marR="0" lvl="0" indent="0" algn="ctr" defTabSz="91440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ko-KR" altLang="en-US" sz="1000" b="0" i="0" u="none" strike="noStrike" kern="1200" cap="none" spc="0" normalizeH="0" baseline="0" dirty="0">
                          <a:ln>
                            <a:solidFill>
                              <a:srgbClr val="FFFFFF">
                                <a:lumMod val="75000"/>
                                <a:alpha val="0"/>
                              </a:srgbClr>
                            </a:solidFill>
                          </a:ln>
                          <a:solidFill>
                            <a:schemeClr val="tx1"/>
                          </a:solidFill>
                          <a:effectLst/>
                          <a:uLnTx/>
                          <a:uFillTx/>
                          <a:latin typeface="KPMG Bold" panose="020B0803030202040204" pitchFamily="34" charset="0"/>
                          <a:ea typeface="KoPub돋움체 Medium" panose="00000600000000000000" pitchFamily="2" charset="-127"/>
                          <a:cs typeface="+mn-cs"/>
                        </a:rPr>
                        <a:t>총 </a:t>
                      </a:r>
                      <a:r>
                        <a:rPr kumimoji="0" lang="en-US" altLang="ko-KR" sz="1000" b="0" i="0" u="none" strike="noStrike" kern="1200" cap="none" spc="0" normalizeH="0" baseline="0" dirty="0">
                          <a:ln>
                            <a:solidFill>
                              <a:srgbClr val="FFFFFF">
                                <a:lumMod val="75000"/>
                                <a:alpha val="0"/>
                              </a:srgbClr>
                            </a:solidFill>
                          </a:ln>
                          <a:solidFill>
                            <a:schemeClr val="tx1"/>
                          </a:solidFill>
                          <a:effectLst/>
                          <a:uLnTx/>
                          <a:uFillTx/>
                          <a:latin typeface="KPMG Bold" panose="020B0803030202040204" pitchFamily="34" charset="0"/>
                          <a:ea typeface="KoPub돋움체 Medium" panose="00000600000000000000" pitchFamily="2" charset="-127"/>
                          <a:cs typeface="+mn-cs"/>
                        </a:rPr>
                        <a:t>4</a:t>
                      </a:r>
                      <a:r>
                        <a:rPr kumimoji="0" lang="ko-KR" altLang="en-US" sz="1000" b="0" i="0" u="none" strike="noStrike" kern="1200" cap="none" spc="0" normalizeH="0" baseline="0" dirty="0">
                          <a:ln>
                            <a:solidFill>
                              <a:srgbClr val="FFFFFF">
                                <a:lumMod val="75000"/>
                                <a:alpha val="0"/>
                              </a:srgbClr>
                            </a:solidFill>
                          </a:ln>
                          <a:solidFill>
                            <a:schemeClr val="tx1"/>
                          </a:solidFill>
                          <a:effectLst/>
                          <a:uLnTx/>
                          <a:uFillTx/>
                          <a:latin typeface="KPMG Bold" panose="020B0803030202040204" pitchFamily="34" charset="0"/>
                          <a:ea typeface="KoPub돋움체 Medium" panose="00000600000000000000" pitchFamily="2" charset="-127"/>
                          <a:cs typeface="+mn-cs"/>
                        </a:rPr>
                        <a:t>개</a:t>
                      </a:r>
                      <a:endParaRPr kumimoji="0" lang="en-US" sz="1000" b="0" i="0" u="none" strike="noStrike" kern="1200" cap="none" spc="0" normalizeH="0" baseline="0" dirty="0">
                        <a:ln>
                          <a:solidFill>
                            <a:srgbClr val="FFFFFF">
                              <a:lumMod val="75000"/>
                              <a:alpha val="0"/>
                            </a:srgbClr>
                          </a:solidFill>
                        </a:ln>
                        <a:solidFill>
                          <a:schemeClr val="tx1"/>
                        </a:solidFill>
                        <a:effectLst/>
                        <a:uLnTx/>
                        <a:uFillTx/>
                        <a:latin typeface="KPMG Bold" panose="020B0803030202040204" pitchFamily="34" charset="0"/>
                        <a:ea typeface="KoPub돋움체 Medium" panose="00000600000000000000" pitchFamily="2" charset="-127"/>
                        <a:cs typeface="+mn-cs"/>
                      </a:endParaRPr>
                    </a:p>
                  </a:txBody>
                  <a:tcPr marL="72000" marR="72000" marT="0" marB="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CCD6E8"/>
                    </a:solidFill>
                  </a:tcPr>
                </a:tc>
                <a:tc>
                  <a:txBody>
                    <a:bodyPr/>
                    <a:lstStyle/>
                    <a:p>
                      <a:pPr marL="0" marR="0" lvl="0" indent="0" algn="ctr" defTabSz="91440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ko-KR" altLang="en-US" sz="1000" b="0" i="0" u="none" strike="noStrike" kern="1200" cap="none" spc="0" normalizeH="0" baseline="0" dirty="0">
                          <a:ln>
                            <a:solidFill>
                              <a:srgbClr val="FFFFFF">
                                <a:lumMod val="75000"/>
                                <a:alpha val="0"/>
                              </a:srgbClr>
                            </a:solidFill>
                          </a:ln>
                          <a:solidFill>
                            <a:schemeClr val="tx1"/>
                          </a:solidFill>
                          <a:effectLst/>
                          <a:uLnTx/>
                          <a:uFillTx/>
                          <a:latin typeface="KPMG Bold" panose="020B0803030202040204" pitchFamily="34" charset="0"/>
                          <a:ea typeface="KoPub돋움체 Medium" panose="00000600000000000000" pitchFamily="2" charset="-127"/>
                          <a:cs typeface="+mn-cs"/>
                        </a:rPr>
                        <a:t>총 </a:t>
                      </a:r>
                      <a:r>
                        <a:rPr kumimoji="0" lang="en-US" altLang="ko-KR" sz="1000" b="0" i="0" u="none" strike="noStrike" kern="1200" cap="none" spc="0" normalizeH="0" baseline="0" dirty="0">
                          <a:ln>
                            <a:solidFill>
                              <a:srgbClr val="FFFFFF">
                                <a:lumMod val="75000"/>
                                <a:alpha val="0"/>
                              </a:srgbClr>
                            </a:solidFill>
                          </a:ln>
                          <a:solidFill>
                            <a:schemeClr val="tx1"/>
                          </a:solidFill>
                          <a:effectLst/>
                          <a:uLnTx/>
                          <a:uFillTx/>
                          <a:latin typeface="KPMG Bold" panose="020B0803030202040204" pitchFamily="34" charset="0"/>
                          <a:ea typeface="KoPub돋움체 Medium" panose="00000600000000000000" pitchFamily="2" charset="-127"/>
                          <a:cs typeface="+mn-cs"/>
                        </a:rPr>
                        <a:t>20</a:t>
                      </a:r>
                      <a:r>
                        <a:rPr kumimoji="0" lang="ko-KR" altLang="en-US" sz="1000" b="0" i="0" u="none" strike="noStrike" kern="1200" cap="none" spc="0" normalizeH="0" baseline="0" dirty="0">
                          <a:ln>
                            <a:solidFill>
                              <a:srgbClr val="FFFFFF">
                                <a:lumMod val="75000"/>
                                <a:alpha val="0"/>
                              </a:srgbClr>
                            </a:solidFill>
                          </a:ln>
                          <a:solidFill>
                            <a:schemeClr val="tx1"/>
                          </a:solidFill>
                          <a:effectLst/>
                          <a:uLnTx/>
                          <a:uFillTx/>
                          <a:latin typeface="KPMG Bold" panose="020B0803030202040204" pitchFamily="34" charset="0"/>
                          <a:ea typeface="KoPub돋움체 Medium" panose="00000600000000000000" pitchFamily="2" charset="-127"/>
                          <a:cs typeface="+mn-cs"/>
                        </a:rPr>
                        <a:t>개</a:t>
                      </a:r>
                      <a:endParaRPr kumimoji="0" sz="1000" b="0" i="0" u="none" strike="noStrike" kern="1200" cap="none" spc="0" normalizeH="0" baseline="0" dirty="0">
                        <a:ln>
                          <a:solidFill>
                            <a:srgbClr val="FFFFFF">
                              <a:lumMod val="75000"/>
                              <a:alpha val="0"/>
                            </a:srgbClr>
                          </a:solidFill>
                        </a:ln>
                        <a:solidFill>
                          <a:schemeClr val="tx1"/>
                        </a:solidFill>
                        <a:effectLst/>
                        <a:uLnTx/>
                        <a:uFillTx/>
                        <a:latin typeface="KPMG Bold" panose="020B0803030202040204" pitchFamily="34" charset="0"/>
                        <a:ea typeface="KoPub돋움체 Medium" panose="00000600000000000000" pitchFamily="2" charset="-127"/>
                        <a:cs typeface="+mn-cs"/>
                      </a:endParaRPr>
                    </a:p>
                  </a:txBody>
                  <a:tcPr marL="72000" marR="72000" marT="0" marB="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CCD6E8"/>
                    </a:solidFill>
                  </a:tcPr>
                </a:tc>
                <a:tc>
                  <a:txBody>
                    <a:bodyPr/>
                    <a:lstStyle/>
                    <a:p>
                      <a:pPr marL="0" marR="0" lvl="0" indent="0" algn="ctr" defTabSz="91440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ko-KR" altLang="en-US" sz="1000" b="0" i="0" u="none" strike="noStrike" kern="1200" cap="none" spc="0" normalizeH="0" baseline="0" dirty="0">
                          <a:ln>
                            <a:solidFill>
                              <a:srgbClr val="FFFFFF">
                                <a:lumMod val="75000"/>
                                <a:alpha val="0"/>
                              </a:srgbClr>
                            </a:solidFill>
                          </a:ln>
                          <a:solidFill>
                            <a:schemeClr val="tx1"/>
                          </a:solidFill>
                          <a:effectLst/>
                          <a:uLnTx/>
                          <a:uFillTx/>
                          <a:latin typeface="KPMG Bold" panose="020B0803030202040204" pitchFamily="34" charset="0"/>
                          <a:ea typeface="KoPub돋움체 Medium" panose="00000600000000000000" pitchFamily="2" charset="-127"/>
                          <a:cs typeface="+mn-cs"/>
                        </a:rPr>
                        <a:t>총 </a:t>
                      </a:r>
                      <a:r>
                        <a:rPr kumimoji="0" lang="en-US" altLang="ko-KR" sz="1000" b="0" i="0" u="none" strike="noStrike" kern="1200" cap="none" spc="0" normalizeH="0" baseline="0" dirty="0">
                          <a:ln>
                            <a:solidFill>
                              <a:srgbClr val="FFFFFF">
                                <a:lumMod val="75000"/>
                                <a:alpha val="0"/>
                              </a:srgbClr>
                            </a:solidFill>
                          </a:ln>
                          <a:solidFill>
                            <a:schemeClr val="tx1"/>
                          </a:solidFill>
                          <a:effectLst/>
                          <a:uLnTx/>
                          <a:uFillTx/>
                          <a:latin typeface="KPMG Bold" panose="020B0803030202040204" pitchFamily="34" charset="0"/>
                          <a:ea typeface="KoPub돋움체 Medium" panose="00000600000000000000" pitchFamily="2" charset="-127"/>
                          <a:cs typeface="+mn-cs"/>
                        </a:rPr>
                        <a:t>2</a:t>
                      </a:r>
                      <a:r>
                        <a:rPr kumimoji="0" lang="ko-KR" altLang="en-US" sz="1000" b="0" i="0" u="none" strike="noStrike" kern="1200" cap="none" spc="0" normalizeH="0" baseline="0" dirty="0">
                          <a:ln>
                            <a:solidFill>
                              <a:srgbClr val="FFFFFF">
                                <a:lumMod val="75000"/>
                                <a:alpha val="0"/>
                              </a:srgbClr>
                            </a:solidFill>
                          </a:ln>
                          <a:solidFill>
                            <a:schemeClr val="tx1"/>
                          </a:solidFill>
                          <a:effectLst/>
                          <a:uLnTx/>
                          <a:uFillTx/>
                          <a:latin typeface="KPMG Bold" panose="020B0803030202040204" pitchFamily="34" charset="0"/>
                          <a:ea typeface="KoPub돋움체 Medium" panose="00000600000000000000" pitchFamily="2" charset="-127"/>
                          <a:cs typeface="+mn-cs"/>
                        </a:rPr>
                        <a:t>개</a:t>
                      </a:r>
                      <a:endParaRPr kumimoji="0" sz="1000" b="0" i="0" u="none" strike="noStrike" kern="1200" cap="none" spc="0" normalizeH="0" baseline="0" dirty="0">
                        <a:ln>
                          <a:solidFill>
                            <a:srgbClr val="FFFFFF">
                              <a:lumMod val="75000"/>
                              <a:alpha val="0"/>
                            </a:srgbClr>
                          </a:solidFill>
                        </a:ln>
                        <a:solidFill>
                          <a:schemeClr val="tx1"/>
                        </a:solidFill>
                        <a:effectLst/>
                        <a:uLnTx/>
                        <a:uFillTx/>
                        <a:latin typeface="KPMG Bold" panose="020B0803030202040204" pitchFamily="34" charset="0"/>
                        <a:ea typeface="KoPub돋움체 Medium" panose="00000600000000000000" pitchFamily="2" charset="-127"/>
                        <a:cs typeface="+mn-cs"/>
                      </a:endParaRPr>
                    </a:p>
                  </a:txBody>
                  <a:tcPr marL="72000" marR="72000" marT="0" marB="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CCD6E8"/>
                    </a:solidFill>
                  </a:tcPr>
                </a:tc>
                <a:tc>
                  <a:txBody>
                    <a:bodyPr/>
                    <a:lstStyle/>
                    <a:p>
                      <a:pPr marL="0" marR="0" lvl="0" indent="0" algn="ctr" defTabSz="91440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ko-KR" altLang="en-US" sz="1000" b="0" i="0" u="none" strike="noStrike" kern="1200" cap="none" spc="0" normalizeH="0" baseline="0" dirty="0">
                          <a:ln>
                            <a:solidFill>
                              <a:srgbClr val="FFFFFF">
                                <a:lumMod val="75000"/>
                                <a:alpha val="0"/>
                              </a:srgbClr>
                            </a:solidFill>
                          </a:ln>
                          <a:solidFill>
                            <a:schemeClr val="tx1"/>
                          </a:solidFill>
                          <a:effectLst/>
                          <a:uLnTx/>
                          <a:uFillTx/>
                          <a:latin typeface="KPMG Bold" panose="020B0803030202040204" pitchFamily="34" charset="0"/>
                          <a:ea typeface="KoPub돋움체 Medium" panose="00000600000000000000" pitchFamily="2" charset="-127"/>
                          <a:cs typeface="+mn-cs"/>
                        </a:rPr>
                        <a:t>총 </a:t>
                      </a:r>
                      <a:r>
                        <a:rPr kumimoji="0" lang="en-US" altLang="ko-KR" sz="1000" b="0" i="0" u="none" strike="noStrike" kern="1200" cap="none" spc="0" normalizeH="0" baseline="0" dirty="0">
                          <a:ln>
                            <a:solidFill>
                              <a:srgbClr val="FFFFFF">
                                <a:lumMod val="75000"/>
                                <a:alpha val="0"/>
                              </a:srgbClr>
                            </a:solidFill>
                          </a:ln>
                          <a:solidFill>
                            <a:schemeClr val="tx1"/>
                          </a:solidFill>
                          <a:effectLst/>
                          <a:uLnTx/>
                          <a:uFillTx/>
                          <a:latin typeface="KPMG Bold" panose="020B0803030202040204" pitchFamily="34" charset="0"/>
                          <a:ea typeface="KoPub돋움체 Medium" panose="00000600000000000000" pitchFamily="2" charset="-127"/>
                          <a:cs typeface="+mn-cs"/>
                        </a:rPr>
                        <a:t>6</a:t>
                      </a:r>
                      <a:r>
                        <a:rPr kumimoji="0" lang="ko-KR" altLang="en-US" sz="1000" b="0" i="0" u="none" strike="noStrike" kern="1200" cap="none" spc="0" normalizeH="0" baseline="0" dirty="0">
                          <a:ln>
                            <a:solidFill>
                              <a:srgbClr val="FFFFFF">
                                <a:lumMod val="75000"/>
                                <a:alpha val="0"/>
                              </a:srgbClr>
                            </a:solidFill>
                          </a:ln>
                          <a:solidFill>
                            <a:schemeClr val="tx1"/>
                          </a:solidFill>
                          <a:effectLst/>
                          <a:uLnTx/>
                          <a:uFillTx/>
                          <a:latin typeface="KPMG Bold" panose="020B0803030202040204" pitchFamily="34" charset="0"/>
                          <a:ea typeface="KoPub돋움체 Medium" panose="00000600000000000000" pitchFamily="2" charset="-127"/>
                          <a:cs typeface="+mn-cs"/>
                        </a:rPr>
                        <a:t>개</a:t>
                      </a:r>
                      <a:endParaRPr kumimoji="0" sz="1000" b="0" i="0" u="none" strike="noStrike" kern="1200" cap="none" spc="0" normalizeH="0" baseline="0" dirty="0">
                        <a:ln>
                          <a:solidFill>
                            <a:srgbClr val="FFFFFF">
                              <a:lumMod val="75000"/>
                              <a:alpha val="0"/>
                            </a:srgbClr>
                          </a:solidFill>
                        </a:ln>
                        <a:solidFill>
                          <a:schemeClr val="tx1"/>
                        </a:solidFill>
                        <a:effectLst/>
                        <a:uLnTx/>
                        <a:uFillTx/>
                        <a:latin typeface="KPMG Bold" panose="020B0803030202040204" pitchFamily="34" charset="0"/>
                        <a:ea typeface="KoPub돋움체 Medium" panose="00000600000000000000" pitchFamily="2" charset="-127"/>
                        <a:cs typeface="+mn-cs"/>
                      </a:endParaRPr>
                    </a:p>
                  </a:txBody>
                  <a:tcPr marL="72000" marR="72000" marT="0" marB="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CCD6E8"/>
                    </a:solidFill>
                  </a:tcPr>
                </a:tc>
                <a:extLst>
                  <a:ext uri="{0D108BD9-81ED-4DB2-BD59-A6C34878D82A}">
                    <a16:rowId xmlns:a16="http://schemas.microsoft.com/office/drawing/2014/main" val="1739086624"/>
                  </a:ext>
                </a:extLst>
              </a:tr>
            </a:tbl>
          </a:graphicData>
        </a:graphic>
      </p:graphicFrame>
      <p:graphicFrame>
        <p:nvGraphicFramePr>
          <p:cNvPr id="222" name="ChartObject">
            <a:extLst>
              <a:ext uri="{FF2B5EF4-FFF2-40B4-BE49-F238E27FC236}">
                <a16:creationId xmlns:a16="http://schemas.microsoft.com/office/drawing/2014/main" id="{ECECC1F1-A6AC-FBA1-3FA4-01C7DC01FA8D}"/>
              </a:ext>
            </a:extLst>
          </p:cNvPr>
          <p:cNvGraphicFramePr/>
          <p:nvPr>
            <p:extLst>
              <p:ext uri="{D42A27DB-BD31-4B8C-83A1-F6EECF244321}">
                <p14:modId xmlns:p14="http://schemas.microsoft.com/office/powerpoint/2010/main" val="4063517217"/>
              </p:ext>
            </p:extLst>
          </p:nvPr>
        </p:nvGraphicFramePr>
        <p:xfrm>
          <a:off x="478777" y="1697544"/>
          <a:ext cx="4032000" cy="3060000"/>
        </p:xfrm>
        <a:graphic>
          <a:graphicData uri="http://schemas.openxmlformats.org/drawingml/2006/chart">
            <c:chart xmlns:c="http://schemas.openxmlformats.org/drawingml/2006/chart" xmlns:r="http://schemas.openxmlformats.org/officeDocument/2006/relationships" r:id="rId5"/>
          </a:graphicData>
        </a:graphic>
      </p:graphicFrame>
      <p:sp>
        <p:nvSpPr>
          <p:cNvPr id="20" name="TextBox 19">
            <a:extLst>
              <a:ext uri="{FF2B5EF4-FFF2-40B4-BE49-F238E27FC236}">
                <a16:creationId xmlns:a16="http://schemas.microsoft.com/office/drawing/2014/main" id="{254CC75C-2C5B-46A3-E10D-C4ED5872D339}"/>
              </a:ext>
            </a:extLst>
          </p:cNvPr>
          <p:cNvSpPr txBox="1"/>
          <p:nvPr/>
        </p:nvSpPr>
        <p:spPr>
          <a:xfrm>
            <a:off x="488941" y="5135673"/>
            <a:ext cx="8938800" cy="1061363"/>
          </a:xfrm>
          <a:prstGeom prst="rect">
            <a:avLst/>
          </a:prstGeom>
          <a:solidFill>
            <a:srgbClr val="DEF7FF"/>
          </a:solidFill>
          <a:ln w="3175">
            <a:solidFill>
              <a:srgbClr val="99E3FB"/>
            </a:solidFill>
          </a:ln>
        </p:spPr>
        <p:txBody>
          <a:bodyPr wrap="square" lIns="108000" tIns="72000" rIns="72000" bIns="72000" anchor="t">
            <a:spAutoFit/>
          </a:bodyPr>
          <a:lstStyle>
            <a:defPPr>
              <a:defRPr lang="en-US"/>
            </a:defPPr>
            <a:lvl1pPr marL="108000" indent="-108000" defTabSz="457200">
              <a:lnSpc>
                <a:spcPct val="110000"/>
              </a:lnSpc>
              <a:spcAft>
                <a:spcPts val="300"/>
              </a:spcAft>
              <a:buClr>
                <a:schemeClr val="tx1">
                  <a:lumMod val="85000"/>
                  <a:lumOff val="15000"/>
                </a:schemeClr>
              </a:buClr>
              <a:buFont typeface="Arial" panose="020B0604020202020204" pitchFamily="34" charset="0"/>
              <a:buChar char="•"/>
              <a:defRPr sz="1000" b="1">
                <a:ln>
                  <a:solidFill>
                    <a:schemeClr val="accent5">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ko-KR" altLang="en-US" dirty="0"/>
              <a:t>인도는 보험침투도 제고 및</a:t>
            </a:r>
            <a:r>
              <a:rPr lang="en-US" altLang="ko-KR" dirty="0"/>
              <a:t> </a:t>
            </a:r>
            <a:r>
              <a:rPr lang="ko-KR" altLang="en-US" dirty="0"/>
              <a:t>소비자 보호 등을 위해 </a:t>
            </a:r>
            <a:r>
              <a:rPr lang="en-US" altLang="ko-KR" dirty="0"/>
              <a:t>1956</a:t>
            </a:r>
            <a:r>
              <a:rPr lang="ko-KR" altLang="en-US" dirty="0"/>
              <a:t>년 </a:t>
            </a:r>
            <a:r>
              <a:rPr lang="en-US" altLang="ko-KR" dirty="0"/>
              <a:t>245</a:t>
            </a:r>
            <a:r>
              <a:rPr lang="ko-KR" altLang="en-US" dirty="0"/>
              <a:t>개의 민영 생명보험사를 모두 통합하여 국영 생명보험사 </a:t>
            </a:r>
            <a:r>
              <a:rPr lang="en-US" altLang="ko-KR" dirty="0"/>
              <a:t>Life Insurance Corporation</a:t>
            </a:r>
            <a:r>
              <a:rPr lang="ko-KR" altLang="en-US" dirty="0"/>
              <a:t>을 설립하였고</a:t>
            </a:r>
            <a:r>
              <a:rPr lang="en-US" altLang="ko-KR" dirty="0"/>
              <a:t>, 1972</a:t>
            </a:r>
            <a:r>
              <a:rPr lang="ko-KR" altLang="en-US" dirty="0"/>
              <a:t>년에는 국영 손해보험사 </a:t>
            </a:r>
            <a:r>
              <a:rPr lang="en-US" altLang="ko-KR" dirty="0"/>
              <a:t>General Insurance Corporation</a:t>
            </a:r>
            <a:r>
              <a:rPr lang="ko-KR" altLang="en-US" dirty="0"/>
              <a:t>을 설립하며</a:t>
            </a:r>
            <a:r>
              <a:rPr lang="en-US" altLang="ko-KR" dirty="0"/>
              <a:t> </a:t>
            </a:r>
            <a:r>
              <a:rPr lang="ko-KR" altLang="en-US" dirty="0"/>
              <a:t>국영사가 모든 보험산업을 독점</a:t>
            </a:r>
            <a:r>
              <a:rPr lang="en-US" altLang="ko-KR" dirty="0"/>
              <a:t>. 1999</a:t>
            </a:r>
            <a:r>
              <a:rPr lang="ko-KR" altLang="en-US" dirty="0"/>
              <a:t>년까지 민간 보험사의 진출은 허용되지 않았으나</a:t>
            </a:r>
            <a:r>
              <a:rPr lang="en-US" altLang="ko-KR" dirty="0"/>
              <a:t>,</a:t>
            </a:r>
            <a:r>
              <a:rPr lang="ko-KR" altLang="en-US" dirty="0"/>
              <a:t> 이후 보험 관련 법령 개정을 통해 </a:t>
            </a:r>
            <a:r>
              <a:rPr lang="en-US" altLang="ko-KR" dirty="0"/>
              <a:t>2000</a:t>
            </a:r>
            <a:r>
              <a:rPr lang="ko-KR" altLang="en-US" dirty="0"/>
              <a:t>년 </a:t>
            </a:r>
            <a:r>
              <a:rPr lang="en-US" altLang="ko-KR" dirty="0"/>
              <a:t>10</a:t>
            </a:r>
            <a:r>
              <a:rPr lang="ko-KR" altLang="en-US" dirty="0"/>
              <a:t>월부터 민간회사의 보험시장 진출을 허용</a:t>
            </a:r>
            <a:r>
              <a:rPr lang="en-US" altLang="ko-KR" dirty="0"/>
              <a:t>(</a:t>
            </a:r>
            <a:r>
              <a:rPr lang="ko-KR" altLang="en-US" dirty="0"/>
              <a:t>보험연구원</a:t>
            </a:r>
            <a:r>
              <a:rPr lang="en-US" altLang="ko-KR" dirty="0"/>
              <a:t>(2019), ‘</a:t>
            </a:r>
            <a:r>
              <a:rPr lang="ko-KR" altLang="en-US" dirty="0"/>
              <a:t>인도 보험시장 현황 및 진출 전략</a:t>
            </a:r>
            <a:r>
              <a:rPr lang="en-US" altLang="ko-KR" dirty="0"/>
              <a:t>’)</a:t>
            </a:r>
          </a:p>
          <a:p>
            <a:r>
              <a:rPr lang="en-US" altLang="ko-KR" dirty="0"/>
              <a:t>2021</a:t>
            </a:r>
            <a:r>
              <a:rPr lang="ko-KR" altLang="en-US" dirty="0"/>
              <a:t>년 기준 인도 내 총 </a:t>
            </a:r>
            <a:r>
              <a:rPr lang="en-US" altLang="ko-KR" dirty="0"/>
              <a:t>56</a:t>
            </a:r>
            <a:r>
              <a:rPr lang="ko-KR" altLang="en-US" dirty="0"/>
              <a:t>개의 보험사와 </a:t>
            </a:r>
            <a:r>
              <a:rPr lang="en-US" altLang="ko-KR" dirty="0"/>
              <a:t>11</a:t>
            </a:r>
            <a:r>
              <a:rPr lang="ko-KR" altLang="en-US" dirty="0"/>
              <a:t>개의</a:t>
            </a:r>
            <a:r>
              <a:rPr lang="en-US" altLang="ko-KR" dirty="0"/>
              <a:t> </a:t>
            </a:r>
            <a:r>
              <a:rPr lang="ko-KR" altLang="en-US" dirty="0"/>
              <a:t>외국계 재보험사 지점이 보험사업을 영위 중</a:t>
            </a:r>
            <a:endParaRPr lang="en-US" altLang="ko-KR" dirty="0"/>
          </a:p>
          <a:p>
            <a:pPr marL="266700" indent="-174625">
              <a:buClr>
                <a:schemeClr val="tx1">
                  <a:lumMod val="75000"/>
                  <a:lumOff val="25000"/>
                </a:schemeClr>
              </a:buClr>
              <a:buFontTx/>
              <a:buChar char="-"/>
            </a:pPr>
            <a:r>
              <a:rPr lang="ko-KR" altLang="en-US" b="0" dirty="0">
                <a:solidFill>
                  <a:schemeClr val="tx1">
                    <a:lumMod val="75000"/>
                    <a:lumOff val="25000"/>
                  </a:schemeClr>
                </a:solidFill>
              </a:rPr>
              <a:t>생명보험사는 총 </a:t>
            </a:r>
            <a:r>
              <a:rPr lang="en-US" altLang="ko-KR" b="0" dirty="0">
                <a:solidFill>
                  <a:schemeClr val="tx1">
                    <a:lumMod val="75000"/>
                    <a:lumOff val="25000"/>
                  </a:schemeClr>
                </a:solidFill>
              </a:rPr>
              <a:t>24</a:t>
            </a:r>
            <a:r>
              <a:rPr lang="ko-KR" altLang="en-US" b="0" dirty="0">
                <a:solidFill>
                  <a:schemeClr val="tx1">
                    <a:lumMod val="75000"/>
                    <a:lumOff val="25000"/>
                  </a:schemeClr>
                </a:solidFill>
              </a:rPr>
              <a:t>개</a:t>
            </a:r>
            <a:r>
              <a:rPr lang="en-US" altLang="ko-KR" b="0" dirty="0">
                <a:solidFill>
                  <a:schemeClr val="tx1">
                    <a:lumMod val="75000"/>
                    <a:lumOff val="25000"/>
                  </a:schemeClr>
                </a:solidFill>
              </a:rPr>
              <a:t>(</a:t>
            </a:r>
            <a:r>
              <a:rPr lang="ko-KR" altLang="en-US" b="0" dirty="0">
                <a:solidFill>
                  <a:schemeClr val="tx1">
                    <a:lumMod val="75000"/>
                    <a:lumOff val="25000"/>
                  </a:schemeClr>
                </a:solidFill>
              </a:rPr>
              <a:t>공공 </a:t>
            </a:r>
            <a:r>
              <a:rPr lang="en-US" altLang="ko-KR" b="0" dirty="0">
                <a:solidFill>
                  <a:schemeClr val="tx1">
                    <a:lumMod val="75000"/>
                    <a:lumOff val="25000"/>
                  </a:schemeClr>
                </a:solidFill>
              </a:rPr>
              <a:t>1</a:t>
            </a:r>
            <a:r>
              <a:rPr lang="ko-KR" altLang="en-US" b="0" dirty="0">
                <a:solidFill>
                  <a:schemeClr val="tx1">
                    <a:lumMod val="75000"/>
                    <a:lumOff val="25000"/>
                  </a:schemeClr>
                </a:solidFill>
              </a:rPr>
              <a:t>개사</a:t>
            </a:r>
            <a:r>
              <a:rPr lang="en-US" altLang="ko-KR" b="0" dirty="0">
                <a:solidFill>
                  <a:schemeClr val="tx1">
                    <a:lumMod val="75000"/>
                    <a:lumOff val="25000"/>
                  </a:schemeClr>
                </a:solidFill>
              </a:rPr>
              <a:t>, </a:t>
            </a:r>
            <a:r>
              <a:rPr lang="ko-KR" altLang="en-US" b="0" dirty="0">
                <a:solidFill>
                  <a:schemeClr val="tx1">
                    <a:lumMod val="75000"/>
                    <a:lumOff val="25000"/>
                  </a:schemeClr>
                </a:solidFill>
              </a:rPr>
              <a:t>민간 </a:t>
            </a:r>
            <a:r>
              <a:rPr lang="en-US" altLang="ko-KR" b="0" dirty="0">
                <a:solidFill>
                  <a:schemeClr val="tx1">
                    <a:lumMod val="75000"/>
                    <a:lumOff val="25000"/>
                  </a:schemeClr>
                </a:solidFill>
              </a:rPr>
              <a:t>23</a:t>
            </a:r>
            <a:r>
              <a:rPr lang="ko-KR" altLang="en-US" b="0" dirty="0">
                <a:solidFill>
                  <a:schemeClr val="tx1">
                    <a:lumMod val="75000"/>
                    <a:lumOff val="25000"/>
                  </a:schemeClr>
                </a:solidFill>
              </a:rPr>
              <a:t>개사</a:t>
            </a:r>
            <a:r>
              <a:rPr lang="en-US" altLang="ko-KR" b="0" dirty="0">
                <a:solidFill>
                  <a:schemeClr val="tx1">
                    <a:lumMod val="75000"/>
                    <a:lumOff val="25000"/>
                  </a:schemeClr>
                </a:solidFill>
              </a:rPr>
              <a:t>), </a:t>
            </a:r>
            <a:r>
              <a:rPr lang="ko-KR" altLang="en-US" b="0" dirty="0">
                <a:solidFill>
                  <a:schemeClr val="tx1">
                    <a:lumMod val="75000"/>
                    <a:lumOff val="25000"/>
                  </a:schemeClr>
                </a:solidFill>
              </a:rPr>
              <a:t>손해</a:t>
            </a:r>
            <a:r>
              <a:rPr lang="en-US" altLang="ko-KR" b="0" dirty="0">
                <a:solidFill>
                  <a:schemeClr val="tx1">
                    <a:lumMod val="75000"/>
                    <a:lumOff val="25000"/>
                  </a:schemeClr>
                </a:solidFill>
              </a:rPr>
              <a:t>·</a:t>
            </a:r>
            <a:r>
              <a:rPr lang="ko-KR" altLang="en-US" b="0" dirty="0">
                <a:solidFill>
                  <a:schemeClr val="tx1">
                    <a:lumMod val="75000"/>
                    <a:lumOff val="25000"/>
                  </a:schemeClr>
                </a:solidFill>
              </a:rPr>
              <a:t>건강보험사는 총 </a:t>
            </a:r>
            <a:r>
              <a:rPr lang="en-US" altLang="ko-KR" b="0" dirty="0">
                <a:solidFill>
                  <a:schemeClr val="tx1">
                    <a:lumMod val="75000"/>
                    <a:lumOff val="25000"/>
                  </a:schemeClr>
                </a:solidFill>
              </a:rPr>
              <a:t>32</a:t>
            </a:r>
            <a:r>
              <a:rPr lang="ko-KR" altLang="en-US" b="0" dirty="0">
                <a:solidFill>
                  <a:schemeClr val="tx1">
                    <a:lumMod val="75000"/>
                    <a:lumOff val="25000"/>
                  </a:schemeClr>
                </a:solidFill>
              </a:rPr>
              <a:t>개</a:t>
            </a:r>
            <a:r>
              <a:rPr lang="en-US" altLang="ko-KR" b="0" dirty="0">
                <a:solidFill>
                  <a:schemeClr val="tx1">
                    <a:lumMod val="75000"/>
                    <a:lumOff val="25000"/>
                  </a:schemeClr>
                </a:solidFill>
              </a:rPr>
              <a:t>(</a:t>
            </a:r>
            <a:r>
              <a:rPr lang="ko-KR" altLang="en-US" b="0" dirty="0">
                <a:solidFill>
                  <a:schemeClr val="tx1">
                    <a:lumMod val="75000"/>
                    <a:lumOff val="25000"/>
                  </a:schemeClr>
                </a:solidFill>
              </a:rPr>
              <a:t>공공 </a:t>
            </a:r>
            <a:r>
              <a:rPr lang="en-US" altLang="ko-KR" b="0" dirty="0">
                <a:solidFill>
                  <a:schemeClr val="tx1">
                    <a:lumMod val="75000"/>
                    <a:lumOff val="25000"/>
                  </a:schemeClr>
                </a:solidFill>
              </a:rPr>
              <a:t>4</a:t>
            </a:r>
            <a:r>
              <a:rPr lang="ko-KR" altLang="en-US" b="0" dirty="0">
                <a:solidFill>
                  <a:schemeClr val="tx1">
                    <a:lumMod val="75000"/>
                    <a:lumOff val="25000"/>
                  </a:schemeClr>
                </a:solidFill>
              </a:rPr>
              <a:t>개사</a:t>
            </a:r>
            <a:r>
              <a:rPr lang="en-US" altLang="ko-KR" b="0" dirty="0">
                <a:solidFill>
                  <a:schemeClr val="tx1">
                    <a:lumMod val="75000"/>
                    <a:lumOff val="25000"/>
                  </a:schemeClr>
                </a:solidFill>
              </a:rPr>
              <a:t>, </a:t>
            </a:r>
            <a:r>
              <a:rPr lang="ko-KR" altLang="en-US" b="0" dirty="0">
                <a:solidFill>
                  <a:schemeClr val="tx1">
                    <a:lumMod val="75000"/>
                    <a:lumOff val="25000"/>
                  </a:schemeClr>
                </a:solidFill>
              </a:rPr>
              <a:t>민간 </a:t>
            </a:r>
            <a:r>
              <a:rPr lang="en-US" altLang="ko-KR" b="0" dirty="0">
                <a:solidFill>
                  <a:schemeClr val="tx1">
                    <a:lumMod val="75000"/>
                    <a:lumOff val="25000"/>
                  </a:schemeClr>
                </a:solidFill>
              </a:rPr>
              <a:t>20</a:t>
            </a:r>
            <a:r>
              <a:rPr lang="ko-KR" altLang="en-US" b="0" dirty="0">
                <a:solidFill>
                  <a:schemeClr val="tx1">
                    <a:lumMod val="75000"/>
                    <a:lumOff val="25000"/>
                  </a:schemeClr>
                </a:solidFill>
              </a:rPr>
              <a:t>개사</a:t>
            </a:r>
            <a:r>
              <a:rPr lang="en-US" altLang="ko-KR" b="0" dirty="0">
                <a:solidFill>
                  <a:schemeClr val="tx1">
                    <a:lumMod val="75000"/>
                    <a:lumOff val="25000"/>
                  </a:schemeClr>
                </a:solidFill>
              </a:rPr>
              <a:t>, </a:t>
            </a:r>
            <a:r>
              <a:rPr lang="ko-KR" altLang="en-US" b="0" dirty="0" err="1">
                <a:solidFill>
                  <a:schemeClr val="tx1">
                    <a:lumMod val="75000"/>
                    <a:lumOff val="25000"/>
                  </a:schemeClr>
                </a:solidFill>
              </a:rPr>
              <a:t>건강보험전업</a:t>
            </a:r>
            <a:r>
              <a:rPr lang="ko-KR" altLang="en-US" b="0" dirty="0">
                <a:solidFill>
                  <a:schemeClr val="tx1">
                    <a:lumMod val="75000"/>
                    <a:lumOff val="25000"/>
                  </a:schemeClr>
                </a:solidFill>
              </a:rPr>
              <a:t> </a:t>
            </a:r>
            <a:r>
              <a:rPr lang="en-US" altLang="ko-KR" b="0" dirty="0">
                <a:solidFill>
                  <a:schemeClr val="tx1">
                    <a:lumMod val="75000"/>
                    <a:lumOff val="25000"/>
                  </a:schemeClr>
                </a:solidFill>
              </a:rPr>
              <a:t>6</a:t>
            </a:r>
            <a:r>
              <a:rPr lang="ko-KR" altLang="en-US" b="0" dirty="0">
                <a:solidFill>
                  <a:schemeClr val="tx1">
                    <a:lumMod val="75000"/>
                    <a:lumOff val="25000"/>
                  </a:schemeClr>
                </a:solidFill>
              </a:rPr>
              <a:t>개사</a:t>
            </a:r>
            <a:r>
              <a:rPr lang="en-US" altLang="ko-KR" b="0" dirty="0">
                <a:solidFill>
                  <a:schemeClr val="tx1">
                    <a:lumMod val="75000"/>
                    <a:lumOff val="25000"/>
                  </a:schemeClr>
                </a:solidFill>
              </a:rPr>
              <a:t>, </a:t>
            </a:r>
            <a:r>
              <a:rPr lang="ko-KR" altLang="en-US" b="0" dirty="0">
                <a:solidFill>
                  <a:schemeClr val="tx1">
                    <a:lumMod val="75000"/>
                    <a:lumOff val="25000"/>
                  </a:schemeClr>
                </a:solidFill>
              </a:rPr>
              <a:t>특수보험사 </a:t>
            </a:r>
            <a:r>
              <a:rPr lang="en-US" altLang="ko-KR" b="0" dirty="0">
                <a:solidFill>
                  <a:schemeClr val="tx1">
                    <a:lumMod val="75000"/>
                    <a:lumOff val="25000"/>
                  </a:schemeClr>
                </a:solidFill>
              </a:rPr>
              <a:t>2</a:t>
            </a:r>
            <a:r>
              <a:rPr lang="ko-KR" altLang="en-US" b="0" dirty="0">
                <a:solidFill>
                  <a:schemeClr val="tx1">
                    <a:lumMod val="75000"/>
                    <a:lumOff val="25000"/>
                  </a:schemeClr>
                </a:solidFill>
              </a:rPr>
              <a:t>개사</a:t>
            </a:r>
            <a:r>
              <a:rPr lang="en-US" altLang="ko-KR" b="0" dirty="0">
                <a:solidFill>
                  <a:schemeClr val="tx1">
                    <a:lumMod val="75000"/>
                    <a:lumOff val="25000"/>
                  </a:schemeClr>
                </a:solidFill>
              </a:rPr>
              <a:t>)</a:t>
            </a:r>
          </a:p>
        </p:txBody>
      </p:sp>
      <p:sp>
        <p:nvSpPr>
          <p:cNvPr id="5" name="TextBox 4">
            <a:extLst>
              <a:ext uri="{FF2B5EF4-FFF2-40B4-BE49-F238E27FC236}">
                <a16:creationId xmlns:a16="http://schemas.microsoft.com/office/drawing/2014/main" id="{A5FE5D48-4243-9188-EE72-22912F2FA40D}"/>
              </a:ext>
            </a:extLst>
          </p:cNvPr>
          <p:cNvSpPr txBox="1"/>
          <p:nvPr/>
        </p:nvSpPr>
        <p:spPr>
          <a:xfrm>
            <a:off x="478777" y="4702275"/>
            <a:ext cx="4032000" cy="318924"/>
          </a:xfrm>
          <a:prstGeom prst="rect">
            <a:avLst/>
          </a:prstGeom>
          <a:noFill/>
          <a:ln>
            <a:noFill/>
          </a:ln>
        </p:spPr>
        <p:txBody>
          <a:bodyPr wrap="square" lIns="0" tIns="72000" rIns="0" bIns="0" rtlCol="0" anchor="t">
            <a:spAutoFit/>
          </a:bodyPr>
          <a:lstStyle>
            <a:defPPr>
              <a:defRPr lang="en-US"/>
            </a:defPPr>
            <a:lvl1pPr lvl="0">
              <a:defRPr sz="800">
                <a:ln>
                  <a:solidFill>
                    <a:prstClr val="white">
                      <a:lumMod val="75000"/>
                      <a:alpha val="0"/>
                    </a:prstClr>
                  </a:solidFill>
                </a:ln>
                <a:solidFill>
                  <a:prstClr val="white">
                    <a:lumMod val="50000"/>
                  </a:prstClr>
                </a:solidFill>
                <a:latin typeface="KoPub돋움체 Medium" panose="00000600000000000000" pitchFamily="2" charset="-127"/>
                <a:ea typeface="KoPub돋움체 Medium" panose="00000600000000000000" pitchFamily="2" charset="-127"/>
              </a:defRPr>
            </a:lvl1pPr>
          </a:lstStyle>
          <a:p>
            <a:r>
              <a:rPr lang="en-US" altLang="ko-KR" dirty="0">
                <a:solidFill>
                  <a:schemeClr val="bg1">
                    <a:lumMod val="50000"/>
                  </a:schemeClr>
                </a:solidFill>
              </a:rPr>
              <a:t>Source: Insurance Regulatory and Development Authority of India, </a:t>
            </a:r>
            <a:r>
              <a:rPr lang="ko-KR" altLang="en-US" dirty="0" err="1">
                <a:solidFill>
                  <a:schemeClr val="bg1">
                    <a:lumMod val="50000"/>
                  </a:schemeClr>
                </a:solidFill>
              </a:rPr>
              <a:t>삼정</a:t>
            </a:r>
            <a:r>
              <a:rPr lang="en-US" altLang="ko-KR" dirty="0">
                <a:solidFill>
                  <a:schemeClr val="bg1">
                    <a:lumMod val="50000"/>
                  </a:schemeClr>
                </a:solidFill>
              </a:rPr>
              <a:t>KPMG </a:t>
            </a:r>
            <a:r>
              <a:rPr lang="ko-KR" altLang="en-US" dirty="0">
                <a:solidFill>
                  <a:schemeClr val="bg1">
                    <a:lumMod val="50000"/>
                  </a:schemeClr>
                </a:solidFill>
              </a:rPr>
              <a:t>경제연구원 재구성</a:t>
            </a:r>
            <a:endParaRPr lang="en-US" altLang="ko-KR" dirty="0">
              <a:solidFill>
                <a:schemeClr val="bg1">
                  <a:lumMod val="50000"/>
                </a:schemeClr>
              </a:solidFill>
            </a:endParaRPr>
          </a:p>
        </p:txBody>
      </p:sp>
      <p:sp>
        <p:nvSpPr>
          <p:cNvPr id="14" name="TextBox 13">
            <a:extLst>
              <a:ext uri="{FF2B5EF4-FFF2-40B4-BE49-F238E27FC236}">
                <a16:creationId xmlns:a16="http://schemas.microsoft.com/office/drawing/2014/main" id="{C1D8BCB6-9650-B249-EFE4-7258EFF5A806}"/>
              </a:ext>
            </a:extLst>
          </p:cNvPr>
          <p:cNvSpPr txBox="1"/>
          <p:nvPr/>
        </p:nvSpPr>
        <p:spPr>
          <a:xfrm>
            <a:off x="4785359" y="4702275"/>
            <a:ext cx="4788000" cy="318924"/>
          </a:xfrm>
          <a:prstGeom prst="rect">
            <a:avLst/>
          </a:prstGeom>
          <a:noFill/>
          <a:ln>
            <a:noFill/>
          </a:ln>
        </p:spPr>
        <p:txBody>
          <a:bodyPr wrap="square" lIns="0" tIns="72000" rIns="0" bIns="0" rtlCol="0" anchor="t">
            <a:spAutoFit/>
          </a:bodyPr>
          <a:lstStyle>
            <a:defPPr>
              <a:defRPr lang="en-US"/>
            </a:defPPr>
            <a:lvl1pPr lvl="0">
              <a:defRPr sz="800">
                <a:ln>
                  <a:solidFill>
                    <a:prstClr val="white">
                      <a:lumMod val="75000"/>
                      <a:alpha val="0"/>
                    </a:prstClr>
                  </a:solidFill>
                </a:ln>
                <a:solidFill>
                  <a:prstClr val="white">
                    <a:lumMod val="50000"/>
                  </a:prstClr>
                </a:solidFill>
                <a:latin typeface="KoPub돋움체 Medium" panose="00000600000000000000" pitchFamily="2" charset="-127"/>
                <a:ea typeface="KoPub돋움체 Medium" panose="00000600000000000000" pitchFamily="2" charset="-127"/>
              </a:defRPr>
            </a:lvl1pPr>
          </a:lstStyle>
          <a:p>
            <a:r>
              <a:rPr lang="en-US" altLang="ko-KR" dirty="0">
                <a:solidFill>
                  <a:schemeClr val="bg1">
                    <a:lumMod val="50000"/>
                  </a:schemeClr>
                </a:solidFill>
              </a:rPr>
              <a:t>Source: Insurance Regulatory and Development Authority of India, </a:t>
            </a:r>
            <a:r>
              <a:rPr lang="ko-KR" altLang="en-US" dirty="0" err="1">
                <a:solidFill>
                  <a:schemeClr val="bg1">
                    <a:lumMod val="50000"/>
                  </a:schemeClr>
                </a:solidFill>
              </a:rPr>
              <a:t>삼정</a:t>
            </a:r>
            <a:r>
              <a:rPr lang="en-US" altLang="ko-KR" dirty="0">
                <a:solidFill>
                  <a:schemeClr val="bg1">
                    <a:lumMod val="50000"/>
                  </a:schemeClr>
                </a:solidFill>
              </a:rPr>
              <a:t>KPMG </a:t>
            </a:r>
            <a:r>
              <a:rPr lang="ko-KR" altLang="en-US" dirty="0">
                <a:solidFill>
                  <a:schemeClr val="bg1">
                    <a:lumMod val="50000"/>
                  </a:schemeClr>
                </a:solidFill>
              </a:rPr>
              <a:t>경제연구원 재구성</a:t>
            </a:r>
            <a:endParaRPr lang="en-US" altLang="ko-KR" dirty="0">
              <a:solidFill>
                <a:schemeClr val="bg1">
                  <a:lumMod val="50000"/>
                </a:schemeClr>
              </a:solidFill>
            </a:endParaRPr>
          </a:p>
          <a:p>
            <a:r>
              <a:rPr lang="en-US" altLang="ko-KR" dirty="0">
                <a:solidFill>
                  <a:schemeClr val="bg1">
                    <a:lumMod val="50000"/>
                  </a:schemeClr>
                </a:solidFill>
              </a:rPr>
              <a:t>Note: </a:t>
            </a:r>
            <a:r>
              <a:rPr lang="ko-KR" altLang="en-US" dirty="0">
                <a:solidFill>
                  <a:schemeClr val="bg1">
                    <a:lumMod val="50000"/>
                  </a:schemeClr>
                </a:solidFill>
              </a:rPr>
              <a:t>*최초 </a:t>
            </a:r>
            <a:r>
              <a:rPr lang="ko-KR" altLang="en-US" dirty="0" err="1">
                <a:solidFill>
                  <a:schemeClr val="bg1">
                    <a:lumMod val="50000"/>
                  </a:schemeClr>
                </a:solidFill>
              </a:rPr>
              <a:t>국영손보사</a:t>
            </a:r>
            <a:r>
              <a:rPr lang="ko-KR" altLang="en-US" dirty="0">
                <a:solidFill>
                  <a:schemeClr val="bg1">
                    <a:lumMod val="50000"/>
                  </a:schemeClr>
                </a:solidFill>
              </a:rPr>
              <a:t> </a:t>
            </a:r>
            <a:r>
              <a:rPr lang="en-US" altLang="ko-KR" dirty="0"/>
              <a:t>General Insurance Corporation</a:t>
            </a:r>
            <a:r>
              <a:rPr lang="ko-KR" altLang="en-US" dirty="0"/>
              <a:t>은 </a:t>
            </a:r>
            <a:r>
              <a:rPr lang="en-US" altLang="ko-KR" dirty="0"/>
              <a:t>’03</a:t>
            </a:r>
            <a:r>
              <a:rPr lang="ko-KR" altLang="en-US" dirty="0"/>
              <a:t>년 보유 지분을 </a:t>
            </a:r>
            <a:r>
              <a:rPr lang="en-US" altLang="ko-KR" dirty="0"/>
              <a:t>4</a:t>
            </a:r>
            <a:r>
              <a:rPr lang="ko-KR" altLang="en-US" dirty="0"/>
              <a:t>개 자회사에 이양 후 재보험에 집중</a:t>
            </a:r>
            <a:endParaRPr lang="en-US" altLang="ko-KR" dirty="0">
              <a:solidFill>
                <a:schemeClr val="bg1">
                  <a:lumMod val="50000"/>
                </a:schemeClr>
              </a:solidFill>
            </a:endParaRPr>
          </a:p>
        </p:txBody>
      </p:sp>
    </p:spTree>
    <p:extLst>
      <p:ext uri="{BB962C8B-B14F-4D97-AF65-F5344CB8AC3E}">
        <p14:creationId xmlns:p14="http://schemas.microsoft.com/office/powerpoint/2010/main" val="398402193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그룹 8">
            <a:extLst>
              <a:ext uri="{FF2B5EF4-FFF2-40B4-BE49-F238E27FC236}">
                <a16:creationId xmlns:a16="http://schemas.microsoft.com/office/drawing/2014/main" id="{9AD42CE9-B7FF-661D-FB13-D552B2A87C29}"/>
              </a:ext>
            </a:extLst>
          </p:cNvPr>
          <p:cNvGrpSpPr/>
          <p:nvPr/>
        </p:nvGrpSpPr>
        <p:grpSpPr>
          <a:xfrm>
            <a:off x="7675597" y="129214"/>
            <a:ext cx="1946180" cy="1189224"/>
            <a:chOff x="7675597" y="129214"/>
            <a:chExt cx="1946180" cy="1189224"/>
          </a:xfrm>
        </p:grpSpPr>
        <p:pic>
          <p:nvPicPr>
            <p:cNvPr id="10" name="그림 9" descr="텍스트, 지도이(가) 표시된 사진&#10;&#10;자동 생성된 설명">
              <a:extLst>
                <a:ext uri="{FF2B5EF4-FFF2-40B4-BE49-F238E27FC236}">
                  <a16:creationId xmlns:a16="http://schemas.microsoft.com/office/drawing/2014/main" id="{4BD890B1-49A9-BEA7-A060-FFCA562ADE9F}"/>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contrast="-40000"/>
                      </a14:imgEffect>
                    </a14:imgLayer>
                  </a14:imgProps>
                </a:ext>
              </a:extLst>
            </a:blip>
            <a:stretch>
              <a:fillRect/>
            </a:stretch>
          </p:blipFill>
          <p:spPr>
            <a:xfrm>
              <a:off x="8389089" y="129214"/>
              <a:ext cx="1095153" cy="1189224"/>
            </a:xfrm>
            <a:prstGeom prst="rect">
              <a:avLst/>
            </a:prstGeom>
          </p:spPr>
        </p:pic>
        <p:grpSp>
          <p:nvGrpSpPr>
            <p:cNvPr id="13" name="그룹 12">
              <a:extLst>
                <a:ext uri="{FF2B5EF4-FFF2-40B4-BE49-F238E27FC236}">
                  <a16:creationId xmlns:a16="http://schemas.microsoft.com/office/drawing/2014/main" id="{9D871D1B-2969-C5F4-48A6-B0CCD569CEE3}"/>
                </a:ext>
              </a:extLst>
            </p:cNvPr>
            <p:cNvGrpSpPr/>
            <p:nvPr/>
          </p:nvGrpSpPr>
          <p:grpSpPr>
            <a:xfrm>
              <a:off x="7675597" y="584947"/>
              <a:ext cx="1946180" cy="415084"/>
              <a:chOff x="7675597" y="584947"/>
              <a:chExt cx="1946180" cy="415084"/>
            </a:xfrm>
          </p:grpSpPr>
          <p:pic>
            <p:nvPicPr>
              <p:cNvPr id="18" name="그림 17">
                <a:extLst>
                  <a:ext uri="{FF2B5EF4-FFF2-40B4-BE49-F238E27FC236}">
                    <a16:creationId xmlns:a16="http://schemas.microsoft.com/office/drawing/2014/main" id="{94FA98A2-C50A-689D-04C4-5A55A61AD1E4}"/>
                  </a:ext>
                </a:extLst>
              </p:cNvPr>
              <p:cNvPicPr>
                <a:picLocks noChangeAspect="1"/>
              </p:cNvPicPr>
              <p:nvPr/>
            </p:nvPicPr>
            <p:blipFill>
              <a:blip r:embed="rId5"/>
              <a:srcRect/>
              <a:stretch/>
            </p:blipFill>
            <p:spPr>
              <a:xfrm>
                <a:off x="7675597" y="584947"/>
                <a:ext cx="415084" cy="415084"/>
              </a:xfrm>
              <a:prstGeom prst="rect">
                <a:avLst/>
              </a:prstGeom>
            </p:spPr>
          </p:pic>
          <p:sp>
            <p:nvSpPr>
              <p:cNvPr id="19" name="제목 3">
                <a:extLst>
                  <a:ext uri="{FF2B5EF4-FFF2-40B4-BE49-F238E27FC236}">
                    <a16:creationId xmlns:a16="http://schemas.microsoft.com/office/drawing/2014/main" id="{28AB819C-DC6E-652B-9108-758613C5BF76}"/>
                  </a:ext>
                </a:extLst>
              </p:cNvPr>
              <p:cNvSpPr txBox="1">
                <a:spLocks/>
              </p:cNvSpPr>
              <p:nvPr/>
            </p:nvSpPr>
            <p:spPr>
              <a:xfrm>
                <a:off x="8143995" y="606616"/>
                <a:ext cx="1477782" cy="334294"/>
              </a:xfrm>
              <a:prstGeom prst="rect">
                <a:avLst/>
              </a:prstGeom>
            </p:spPr>
            <p:txBody>
              <a:bodyPr wrap="none" lIns="0" tIns="0" rIns="0" bIns="0" anchor="b" anchorCtr="0">
                <a:noAutofit/>
              </a:bodyPr>
              <a:lstStyle>
                <a:defPPr>
                  <a:defRPr lang="en-US"/>
                </a:defPPr>
                <a:lvl1pPr marR="0" lvl="0" indent="539750" fontAlgn="auto">
                  <a:lnSpc>
                    <a:spcPct val="100000"/>
                  </a:lnSpc>
                  <a:spcBef>
                    <a:spcPts val="0"/>
                  </a:spcBef>
                  <a:spcAft>
                    <a:spcPts val="0"/>
                  </a:spcAft>
                  <a:buClrTx/>
                  <a:buSzTx/>
                  <a:buFontTx/>
                  <a:buNone/>
                  <a:tabLst/>
                  <a:defRPr sz="2400" b="0" i="0">
                    <a:ln>
                      <a:solidFill>
                        <a:prstClr val="white">
                          <a:lumMod val="75000"/>
                          <a:alpha val="0"/>
                        </a:prstClr>
                      </a:solidFill>
                    </a:ln>
                    <a:solidFill>
                      <a:schemeClr val="bg1"/>
                    </a:solidFill>
                    <a:latin typeface="KoPub돋움체 Bold" panose="00000800000000000000" pitchFamily="2" charset="-127"/>
                    <a:ea typeface="KoPub돋움체 Bold" panose="00000800000000000000" pitchFamily="2" charset="-127"/>
                    <a:cs typeface="KoPub돋움체 Medium" panose="02020603020101020101" pitchFamily="18" charset="-127"/>
                  </a:defRPr>
                </a:lvl1pPr>
              </a:lstStyle>
              <a:p>
                <a:pPr marR="0" lvl="0" indent="0" defTabSz="914400" rtl="0" eaLnBrk="1" fontAlgn="auto" latinLnBrk="0" hangingPunct="1">
                  <a:lnSpc>
                    <a:spcPct val="100000"/>
                  </a:lnSpc>
                  <a:spcBef>
                    <a:spcPts val="0"/>
                  </a:spcBef>
                  <a:spcAft>
                    <a:spcPts val="0"/>
                  </a:spcAft>
                  <a:buClrTx/>
                  <a:buSzTx/>
                  <a:buFontTx/>
                  <a:buNone/>
                  <a:tabLst/>
                  <a:defRPr/>
                </a:pPr>
                <a:r>
                  <a:rPr lang="ko-KR" altLang="en-US" sz="2000" dirty="0">
                    <a:ln>
                      <a:solidFill>
                        <a:prstClr val="white">
                          <a:lumMod val="75000"/>
                          <a:alpha val="0"/>
                        </a:prstClr>
                      </a:solidFill>
                    </a:ln>
                    <a:solidFill>
                      <a:schemeClr val="tx1">
                        <a:lumMod val="75000"/>
                        <a:lumOff val="25000"/>
                      </a:schemeClr>
                    </a:solidFill>
                  </a:rPr>
                  <a:t>인도</a:t>
                </a:r>
                <a:endParaRPr lang="en-US" altLang="ko-KR" sz="2000" dirty="0">
                  <a:ln>
                    <a:solidFill>
                      <a:prstClr val="white">
                        <a:lumMod val="75000"/>
                        <a:alpha val="0"/>
                      </a:prstClr>
                    </a:solidFill>
                  </a:ln>
                  <a:solidFill>
                    <a:schemeClr val="tx1">
                      <a:lumMod val="75000"/>
                      <a:lumOff val="25000"/>
                    </a:schemeClr>
                  </a:solidFill>
                </a:endParaRPr>
              </a:p>
            </p:txBody>
          </p:sp>
        </p:grpSp>
      </p:grpSp>
      <p:grpSp>
        <p:nvGrpSpPr>
          <p:cNvPr id="6" name="그룹 5">
            <a:extLst>
              <a:ext uri="{FF2B5EF4-FFF2-40B4-BE49-F238E27FC236}">
                <a16:creationId xmlns:a16="http://schemas.microsoft.com/office/drawing/2014/main" id="{A92CDFFE-4FFF-0BF7-3299-F0F0563F2D06}"/>
              </a:ext>
            </a:extLst>
          </p:cNvPr>
          <p:cNvGrpSpPr/>
          <p:nvPr/>
        </p:nvGrpSpPr>
        <p:grpSpPr>
          <a:xfrm>
            <a:off x="5145087" y="1196975"/>
            <a:ext cx="4294836" cy="3559501"/>
            <a:chOff x="478777" y="1196975"/>
            <a:chExt cx="4294836" cy="3559501"/>
          </a:xfrm>
        </p:grpSpPr>
        <p:grpSp>
          <p:nvGrpSpPr>
            <p:cNvPr id="28" name="그룹 27">
              <a:extLst>
                <a:ext uri="{FF2B5EF4-FFF2-40B4-BE49-F238E27FC236}">
                  <a16:creationId xmlns:a16="http://schemas.microsoft.com/office/drawing/2014/main" id="{920DC009-0B52-CCC5-4920-E64F01BA78CE}"/>
                </a:ext>
              </a:extLst>
            </p:cNvPr>
            <p:cNvGrpSpPr/>
            <p:nvPr/>
          </p:nvGrpSpPr>
          <p:grpSpPr>
            <a:xfrm>
              <a:off x="478777" y="1196975"/>
              <a:ext cx="4284613" cy="276837"/>
              <a:chOff x="5132387" y="2176483"/>
              <a:chExt cx="4284613" cy="276837"/>
            </a:xfrm>
          </p:grpSpPr>
          <p:sp>
            <p:nvSpPr>
              <p:cNvPr id="33" name="TextBox 32">
                <a:extLst>
                  <a:ext uri="{FF2B5EF4-FFF2-40B4-BE49-F238E27FC236}">
                    <a16:creationId xmlns:a16="http://schemas.microsoft.com/office/drawing/2014/main" id="{0E23845E-1E7E-1B1E-AE68-CD02B7B3D208}"/>
                  </a:ext>
                </a:extLst>
              </p:cNvPr>
              <p:cNvSpPr txBox="1"/>
              <p:nvPr/>
            </p:nvSpPr>
            <p:spPr>
              <a:xfrm>
                <a:off x="5132387" y="2210039"/>
                <a:ext cx="2040623" cy="200055"/>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ko-KR" altLang="en-US" sz="1300" dirty="0">
                    <a:ln>
                      <a:solidFill>
                        <a:prstClr val="white">
                          <a:lumMod val="75000"/>
                          <a:alpha val="0"/>
                        </a:prstClr>
                      </a:solidFill>
                    </a:ln>
                    <a:solidFill>
                      <a:srgbClr val="00338D"/>
                    </a:solidFill>
                    <a:latin typeface="KoPub돋움체 Bold" panose="00000800000000000000" pitchFamily="2" charset="-127"/>
                    <a:ea typeface="KoPub돋움체 Bold" panose="00000800000000000000" pitchFamily="2" charset="-127"/>
                    <a:cs typeface="Univers for KPMG"/>
                  </a:rPr>
                  <a:t>인도 보험산업 수입보험료 추이</a:t>
                </a:r>
                <a:endParaRPr kumimoji="0" lang="ko-KR" altLang="en-US" sz="1300" b="0" i="0" u="none" strike="noStrike" kern="1200" cap="none" spc="0" normalizeH="0" baseline="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endParaRPr>
              </a:p>
            </p:txBody>
          </p:sp>
          <p:cxnSp>
            <p:nvCxnSpPr>
              <p:cNvPr id="34" name="직선 연결선 33">
                <a:extLst>
                  <a:ext uri="{FF2B5EF4-FFF2-40B4-BE49-F238E27FC236}">
                    <a16:creationId xmlns:a16="http://schemas.microsoft.com/office/drawing/2014/main" id="{6DF3D00D-DCCD-BBB4-E0AF-9568A2CEFFAA}"/>
                  </a:ext>
                </a:extLst>
              </p:cNvPr>
              <p:cNvCxnSpPr/>
              <p:nvPr/>
            </p:nvCxnSpPr>
            <p:spPr>
              <a:xfrm>
                <a:off x="5132387" y="2176483"/>
                <a:ext cx="4284613"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5" name="직선 연결선 34">
                <a:extLst>
                  <a:ext uri="{FF2B5EF4-FFF2-40B4-BE49-F238E27FC236}">
                    <a16:creationId xmlns:a16="http://schemas.microsoft.com/office/drawing/2014/main" id="{CB4359D7-576E-3F51-C950-873DB0E3CD1B}"/>
                  </a:ext>
                </a:extLst>
              </p:cNvPr>
              <p:cNvCxnSpPr/>
              <p:nvPr/>
            </p:nvCxnSpPr>
            <p:spPr>
              <a:xfrm>
                <a:off x="5132387" y="2453320"/>
                <a:ext cx="4284613"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graphicFrame>
          <p:nvGraphicFramePr>
            <p:cNvPr id="30" name="차트 29">
              <a:extLst>
                <a:ext uri="{FF2B5EF4-FFF2-40B4-BE49-F238E27FC236}">
                  <a16:creationId xmlns:a16="http://schemas.microsoft.com/office/drawing/2014/main" id="{87CFD680-4CE8-7095-90AC-9ECCADB13278}"/>
                </a:ext>
              </a:extLst>
            </p:cNvPr>
            <p:cNvGraphicFramePr/>
            <p:nvPr>
              <p:extLst>
                <p:ext uri="{D42A27DB-BD31-4B8C-83A1-F6EECF244321}">
                  <p14:modId xmlns:p14="http://schemas.microsoft.com/office/powerpoint/2010/main" val="3816491872"/>
                </p:ext>
              </p:extLst>
            </p:nvPr>
          </p:nvGraphicFramePr>
          <p:xfrm>
            <a:off x="478777" y="1697545"/>
            <a:ext cx="4294836" cy="3058931"/>
          </p:xfrm>
          <a:graphic>
            <a:graphicData uri="http://schemas.openxmlformats.org/drawingml/2006/chart">
              <c:chart xmlns:c="http://schemas.openxmlformats.org/drawingml/2006/chart" xmlns:r="http://schemas.openxmlformats.org/officeDocument/2006/relationships" r:id="rId6"/>
            </a:graphicData>
          </a:graphic>
        </p:graphicFrame>
        <p:sp>
          <p:nvSpPr>
            <p:cNvPr id="4" name="object 38">
              <a:extLst>
                <a:ext uri="{FF2B5EF4-FFF2-40B4-BE49-F238E27FC236}">
                  <a16:creationId xmlns:a16="http://schemas.microsoft.com/office/drawing/2014/main" id="{432C1CF1-78D6-69CD-9EDF-56967E68B438}"/>
                </a:ext>
              </a:extLst>
            </p:cNvPr>
            <p:cNvSpPr txBox="1"/>
            <p:nvPr/>
          </p:nvSpPr>
          <p:spPr>
            <a:xfrm>
              <a:off x="478777" y="1604642"/>
              <a:ext cx="648000" cy="123239"/>
            </a:xfrm>
            <a:prstGeom prst="rect">
              <a:avLst/>
            </a:prstGeom>
          </p:spPr>
          <p:txBody>
            <a:bodyPr vert="horz" wrap="square" lIns="0" tIns="12065" rIns="0" bIns="0" rtlCol="0">
              <a:spAutoFit/>
            </a:bodyPr>
            <a:lstStyle>
              <a:defPPr>
                <a:defRPr lang="en-US"/>
              </a:defPPr>
              <a:lvl1pPr marL="12700" marR="5080" lvl="0" indent="0" algn="r" defTabSz="914400" fontAlgn="auto">
                <a:lnSpc>
                  <a:spcPct val="90000"/>
                </a:lnSpc>
                <a:spcBef>
                  <a:spcPts val="95"/>
                </a:spcBef>
                <a:spcAft>
                  <a:spcPts val="0"/>
                </a:spcAft>
                <a:buClrTx/>
                <a:buSzTx/>
                <a:buFontTx/>
                <a:buNone/>
                <a:tabLst/>
                <a:defRPr kumimoji="0" sz="1050" b="0" i="0" u="none" strike="noStrike" cap="none" spc="0" normalizeH="0" baseline="0">
                  <a:ln>
                    <a:noFill/>
                  </a:ln>
                  <a:gradFill>
                    <a:gsLst>
                      <a:gs pos="0">
                        <a:schemeClr val="bg1">
                          <a:lumMod val="65000"/>
                        </a:schemeClr>
                      </a:gs>
                      <a:gs pos="100000">
                        <a:schemeClr val="bg1">
                          <a:lumMod val="65000"/>
                        </a:schemeClr>
                      </a:gs>
                    </a:gsLst>
                    <a:lin ang="5400000" scaled="1"/>
                  </a:gradFill>
                  <a:effectLst/>
                  <a:uLnTx/>
                  <a:uFillTx/>
                  <a:latin typeface="KoPub돋움체 Bold" panose="00000800000000000000" pitchFamily="2" charset="-127"/>
                  <a:ea typeface="KoPub돋움체 Bold" panose="00000800000000000000" pitchFamily="2" charset="-127"/>
                  <a:cs typeface="Calibri"/>
                </a:defRPr>
              </a:lvl1pPr>
            </a:lstStyle>
            <a:p>
              <a:pPr algn="l"/>
              <a:r>
                <a:rPr lang="en-US" altLang="ko-KR" sz="800" spc="-50" dirty="0">
                  <a:ln>
                    <a:solidFill>
                      <a:srgbClr val="FD349C">
                        <a:alpha val="0"/>
                      </a:srgbClr>
                    </a:solidFill>
                  </a:ln>
                  <a:solidFill>
                    <a:schemeClr val="tx1">
                      <a:lumMod val="50000"/>
                      <a:lumOff val="50000"/>
                    </a:schemeClr>
                  </a:solidFill>
                  <a:latin typeface="KoPub돋움체 Medium" panose="02020603020101020101" pitchFamily="18" charset="-127"/>
                  <a:ea typeface="KoPub돋움체 Medium" panose="02020603020101020101" pitchFamily="18" charset="-127"/>
                  <a:cs typeface="+mn-cs"/>
                </a:rPr>
                <a:t>(</a:t>
              </a:r>
              <a:r>
                <a:rPr lang="ko-KR" altLang="en-US" sz="800" spc="-50" dirty="0">
                  <a:ln>
                    <a:solidFill>
                      <a:srgbClr val="FD349C">
                        <a:alpha val="0"/>
                      </a:srgbClr>
                    </a:solidFill>
                  </a:ln>
                  <a:solidFill>
                    <a:schemeClr val="tx1">
                      <a:lumMod val="50000"/>
                      <a:lumOff val="50000"/>
                    </a:schemeClr>
                  </a:solidFill>
                  <a:latin typeface="KoPub돋움체 Medium" panose="02020603020101020101" pitchFamily="18" charset="-127"/>
                  <a:ea typeface="KoPub돋움체 Medium" panose="02020603020101020101" pitchFamily="18" charset="-127"/>
                  <a:cs typeface="+mn-cs"/>
                </a:rPr>
                <a:t>천만 루피</a:t>
              </a:r>
              <a:r>
                <a:rPr lang="en-US" altLang="ko-KR" sz="800" spc="-50" dirty="0">
                  <a:ln>
                    <a:solidFill>
                      <a:srgbClr val="FD349C">
                        <a:alpha val="0"/>
                      </a:srgbClr>
                    </a:solidFill>
                  </a:ln>
                  <a:solidFill>
                    <a:schemeClr val="tx1">
                      <a:lumMod val="50000"/>
                      <a:lumOff val="50000"/>
                    </a:schemeClr>
                  </a:solidFill>
                  <a:latin typeface="KoPub돋움체 Medium" panose="02020603020101020101" pitchFamily="18" charset="-127"/>
                  <a:ea typeface="KoPub돋움체 Medium" panose="02020603020101020101" pitchFamily="18" charset="-127"/>
                  <a:cs typeface="+mn-cs"/>
                </a:rPr>
                <a:t>)</a:t>
              </a:r>
              <a:endParaRPr lang="ko-KR" altLang="en-US" sz="800" spc="-50" dirty="0">
                <a:ln>
                  <a:solidFill>
                    <a:srgbClr val="FD349C">
                      <a:alpha val="0"/>
                    </a:srgbClr>
                  </a:solidFill>
                </a:ln>
                <a:solidFill>
                  <a:schemeClr val="tx1">
                    <a:lumMod val="50000"/>
                    <a:lumOff val="50000"/>
                  </a:schemeClr>
                </a:solidFill>
                <a:latin typeface="KoPub돋움체 Medium" panose="02020603020101020101" pitchFamily="18" charset="-127"/>
                <a:ea typeface="KoPub돋움체 Medium" panose="02020603020101020101" pitchFamily="18" charset="-127"/>
                <a:cs typeface="+mn-cs"/>
              </a:endParaRPr>
            </a:p>
          </p:txBody>
        </p:sp>
      </p:grpSp>
      <p:sp>
        <p:nvSpPr>
          <p:cNvPr id="2" name="텍스트 개체 틀 1">
            <a:extLst>
              <a:ext uri="{FF2B5EF4-FFF2-40B4-BE49-F238E27FC236}">
                <a16:creationId xmlns:a16="http://schemas.microsoft.com/office/drawing/2014/main" id="{11D01EDC-383F-7EC9-5195-CCBAAD0A81F2}"/>
              </a:ext>
            </a:extLst>
          </p:cNvPr>
          <p:cNvSpPr>
            <a:spLocks noGrp="1"/>
          </p:cNvSpPr>
          <p:nvPr>
            <p:ph type="body" sz="quarter" idx="10"/>
          </p:nvPr>
        </p:nvSpPr>
        <p:spPr/>
        <p:txBody>
          <a:bodyPr/>
          <a:lstStyle/>
          <a:p>
            <a:r>
              <a:rPr lang="en-US" altLang="ko-KR" dirty="0"/>
              <a:t>II. </a:t>
            </a:r>
            <a:r>
              <a:rPr lang="ko-KR" altLang="en-US" dirty="0"/>
              <a:t>신흥 아시아 태평양 국가별 보험시장 및 규제 현황 </a:t>
            </a:r>
          </a:p>
        </p:txBody>
      </p:sp>
      <p:sp>
        <p:nvSpPr>
          <p:cNvPr id="3" name="텍스트 개체 틀 2">
            <a:extLst>
              <a:ext uri="{FF2B5EF4-FFF2-40B4-BE49-F238E27FC236}">
                <a16:creationId xmlns:a16="http://schemas.microsoft.com/office/drawing/2014/main" id="{F8A23C6E-913D-E903-F49E-D387E0794A26}"/>
              </a:ext>
            </a:extLst>
          </p:cNvPr>
          <p:cNvSpPr>
            <a:spLocks noGrp="1"/>
          </p:cNvSpPr>
          <p:nvPr>
            <p:ph type="body" sz="quarter" idx="11"/>
          </p:nvPr>
        </p:nvSpPr>
        <p:spPr>
          <a:xfrm>
            <a:off x="488950" y="617249"/>
            <a:ext cx="8928100" cy="322262"/>
          </a:xfrm>
        </p:spPr>
        <p:txBody>
          <a:bodyPr/>
          <a:lstStyle/>
          <a:p>
            <a:r>
              <a:rPr lang="ko-KR" altLang="en-US" dirty="0"/>
              <a:t>인도 보험시장 현황 </a:t>
            </a:r>
            <a:r>
              <a:rPr lang="en-US" altLang="ko-KR" dirty="0"/>
              <a:t>(</a:t>
            </a:r>
            <a:r>
              <a:rPr lang="ko-KR" altLang="en-US" dirty="0"/>
              <a:t>계속</a:t>
            </a:r>
            <a:r>
              <a:rPr lang="en-US" altLang="ko-KR" dirty="0"/>
              <a:t>)</a:t>
            </a:r>
            <a:endParaRPr lang="ko-KR" altLang="en-US" dirty="0"/>
          </a:p>
        </p:txBody>
      </p:sp>
      <p:sp>
        <p:nvSpPr>
          <p:cNvPr id="24" name="TextBox 23">
            <a:extLst>
              <a:ext uri="{FF2B5EF4-FFF2-40B4-BE49-F238E27FC236}">
                <a16:creationId xmlns:a16="http://schemas.microsoft.com/office/drawing/2014/main" id="{4CD06603-21E2-5E52-6196-56C552EB4E70}"/>
              </a:ext>
            </a:extLst>
          </p:cNvPr>
          <p:cNvSpPr txBox="1"/>
          <p:nvPr/>
        </p:nvSpPr>
        <p:spPr>
          <a:xfrm>
            <a:off x="5133645" y="5180222"/>
            <a:ext cx="4294800" cy="1022891"/>
          </a:xfrm>
          <a:prstGeom prst="rect">
            <a:avLst/>
          </a:prstGeom>
          <a:solidFill>
            <a:srgbClr val="DEF7FF"/>
          </a:solidFill>
          <a:ln w="3175">
            <a:solidFill>
              <a:srgbClr val="99E3FB"/>
            </a:solidFill>
          </a:ln>
        </p:spPr>
        <p:txBody>
          <a:bodyPr wrap="square" lIns="108000" tIns="72000" rIns="36000" bIns="72000" anchor="ctr">
            <a:noAutofit/>
          </a:bodyPr>
          <a:lstStyle>
            <a:defPPr>
              <a:defRPr lang="en-US"/>
            </a:defPPr>
            <a:lvl1pPr marL="108000" indent="-108000" defTabSz="457200">
              <a:lnSpc>
                <a:spcPct val="110000"/>
              </a:lnSpc>
              <a:spcAft>
                <a:spcPts val="300"/>
              </a:spcAft>
              <a:buClr>
                <a:schemeClr val="tx1">
                  <a:lumMod val="85000"/>
                  <a:lumOff val="15000"/>
                </a:schemeClr>
              </a:buClr>
              <a:buFont typeface="Arial" panose="020B0604020202020204" pitchFamily="34" charset="0"/>
              <a:buChar char="•"/>
              <a:defRPr sz="1000" b="1">
                <a:ln>
                  <a:solidFill>
                    <a:schemeClr val="accent5">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altLang="ko-KR" dirty="0"/>
              <a:t>2021~2022</a:t>
            </a:r>
            <a:r>
              <a:rPr lang="ko-KR" altLang="en-US" dirty="0"/>
              <a:t>년 기준 인도 생명보험 수입보험료는 </a:t>
            </a:r>
            <a:r>
              <a:rPr lang="en-US" altLang="ko-KR" dirty="0"/>
              <a:t>692,614.1</a:t>
            </a:r>
            <a:r>
              <a:rPr lang="ko-KR" altLang="en-US" dirty="0" err="1"/>
              <a:t>크로</a:t>
            </a:r>
            <a:r>
              <a:rPr lang="en-US" altLang="ko-KR" dirty="0"/>
              <a:t>*, </a:t>
            </a:r>
            <a:r>
              <a:rPr lang="ko-KR" altLang="en-US" dirty="0"/>
              <a:t>손해보험은 </a:t>
            </a:r>
            <a:r>
              <a:rPr lang="en-US" altLang="ko-KR" dirty="0"/>
              <a:t>224,002.8</a:t>
            </a:r>
            <a:r>
              <a:rPr lang="ko-KR" altLang="en-US" dirty="0" err="1"/>
              <a:t>크로를</a:t>
            </a:r>
            <a:r>
              <a:rPr lang="ko-KR" altLang="en-US" dirty="0"/>
              <a:t> 기록</a:t>
            </a:r>
            <a:endParaRPr lang="en-US" altLang="ko-KR" dirty="0"/>
          </a:p>
          <a:p>
            <a:r>
              <a:rPr lang="ko-KR" altLang="en-US" dirty="0"/>
              <a:t>생명보험 공공 부문 수입보험료는 약 </a:t>
            </a:r>
            <a:r>
              <a:rPr lang="en-US" altLang="ko-KR" dirty="0"/>
              <a:t>428,025.0</a:t>
            </a:r>
            <a:r>
              <a:rPr lang="ko-KR" altLang="en-US" dirty="0" err="1"/>
              <a:t>크로</a:t>
            </a:r>
            <a:r>
              <a:rPr lang="en-US" altLang="ko-KR" dirty="0"/>
              <a:t>, </a:t>
            </a:r>
            <a:r>
              <a:rPr lang="ko-KR" altLang="en-US" dirty="0"/>
              <a:t>민간은 </a:t>
            </a:r>
            <a:r>
              <a:rPr lang="en-US" altLang="ko-KR" dirty="0"/>
              <a:t>264,589.2</a:t>
            </a:r>
            <a:r>
              <a:rPr lang="ko-KR" altLang="en-US" dirty="0" err="1"/>
              <a:t>크로를</a:t>
            </a:r>
            <a:r>
              <a:rPr lang="ko-KR" altLang="en-US" dirty="0"/>
              <a:t> 기록</a:t>
            </a:r>
            <a:r>
              <a:rPr lang="en-US" altLang="ko-KR" dirty="0"/>
              <a:t>. </a:t>
            </a:r>
            <a:r>
              <a:rPr lang="ko-KR" altLang="en-US" dirty="0"/>
              <a:t>손해</a:t>
            </a:r>
            <a:r>
              <a:rPr lang="en-US" altLang="ko-KR" dirty="0"/>
              <a:t>·</a:t>
            </a:r>
            <a:r>
              <a:rPr lang="ko-KR" altLang="en-US" dirty="0"/>
              <a:t>건강보험 공공 부문은</a:t>
            </a:r>
            <a:r>
              <a:rPr lang="en-US" altLang="ko-KR" dirty="0"/>
              <a:t> 78,335.4</a:t>
            </a:r>
            <a:r>
              <a:rPr lang="ko-KR" altLang="en-US" dirty="0" err="1"/>
              <a:t>크로</a:t>
            </a:r>
            <a:r>
              <a:rPr lang="en-US" altLang="ko-KR" dirty="0"/>
              <a:t>, </a:t>
            </a:r>
            <a:r>
              <a:rPr lang="ko-KR" altLang="en-US" dirty="0"/>
              <a:t>민간은 </a:t>
            </a:r>
            <a:r>
              <a:rPr lang="en-US" altLang="ko-KR" dirty="0"/>
              <a:t>109,753.4</a:t>
            </a:r>
            <a:r>
              <a:rPr lang="ko-KR" altLang="en-US" dirty="0" err="1"/>
              <a:t>크로</a:t>
            </a:r>
            <a:r>
              <a:rPr lang="en-US" altLang="ko-KR" dirty="0"/>
              <a:t>, </a:t>
            </a:r>
            <a:r>
              <a:rPr lang="ko-KR" altLang="en-US" dirty="0"/>
              <a:t>특수보험사는 </a:t>
            </a:r>
            <a:r>
              <a:rPr lang="en-US" altLang="ko-KR" dirty="0"/>
              <a:t>15,046.8</a:t>
            </a:r>
            <a:r>
              <a:rPr lang="ko-KR" altLang="en-US" dirty="0" err="1"/>
              <a:t>크로</a:t>
            </a:r>
            <a:r>
              <a:rPr lang="en-US" altLang="ko-KR" dirty="0"/>
              <a:t>, </a:t>
            </a:r>
            <a:r>
              <a:rPr lang="ko-KR" altLang="en-US" dirty="0" err="1"/>
              <a:t>건강보험전업사는</a:t>
            </a:r>
            <a:r>
              <a:rPr lang="ko-KR" altLang="en-US" dirty="0"/>
              <a:t> </a:t>
            </a:r>
            <a:r>
              <a:rPr lang="en-US" altLang="ko-KR" dirty="0"/>
              <a:t>20,867.2</a:t>
            </a:r>
            <a:r>
              <a:rPr lang="ko-KR" altLang="en-US" dirty="0" err="1"/>
              <a:t>크로를</a:t>
            </a:r>
            <a:r>
              <a:rPr lang="ko-KR" altLang="en-US" dirty="0"/>
              <a:t> 기록</a:t>
            </a:r>
            <a:endParaRPr lang="en-US" altLang="ko-KR" dirty="0"/>
          </a:p>
        </p:txBody>
      </p:sp>
      <p:sp>
        <p:nvSpPr>
          <p:cNvPr id="7" name="TextBox 6">
            <a:extLst>
              <a:ext uri="{FF2B5EF4-FFF2-40B4-BE49-F238E27FC236}">
                <a16:creationId xmlns:a16="http://schemas.microsoft.com/office/drawing/2014/main" id="{2F18F0BE-49AD-B350-C078-4F9B650403DF}"/>
              </a:ext>
            </a:extLst>
          </p:cNvPr>
          <p:cNvSpPr txBox="1"/>
          <p:nvPr/>
        </p:nvSpPr>
        <p:spPr>
          <a:xfrm>
            <a:off x="5132423" y="4702275"/>
            <a:ext cx="4294800" cy="442035"/>
          </a:xfrm>
          <a:prstGeom prst="rect">
            <a:avLst/>
          </a:prstGeom>
          <a:noFill/>
          <a:ln>
            <a:noFill/>
          </a:ln>
        </p:spPr>
        <p:txBody>
          <a:bodyPr wrap="square" lIns="0" tIns="72000" rIns="0" bIns="0" rtlCol="0" anchor="t">
            <a:spAutoFit/>
          </a:bodyPr>
          <a:lstStyle>
            <a:defPPr>
              <a:defRPr lang="en-US"/>
            </a:defPPr>
            <a:lvl1pPr lvl="0">
              <a:defRPr sz="800">
                <a:ln>
                  <a:solidFill>
                    <a:prstClr val="white">
                      <a:lumMod val="75000"/>
                      <a:alpha val="0"/>
                    </a:prstClr>
                  </a:solidFill>
                </a:ln>
                <a:solidFill>
                  <a:prstClr val="white">
                    <a:lumMod val="50000"/>
                  </a:prstClr>
                </a:solidFill>
                <a:latin typeface="KoPub돋움체 Medium" panose="00000600000000000000" pitchFamily="2" charset="-127"/>
                <a:ea typeface="KoPub돋움체 Medium" panose="00000600000000000000" pitchFamily="2" charset="-127"/>
              </a:defRPr>
            </a:lvl1pPr>
          </a:lstStyle>
          <a:p>
            <a:r>
              <a:rPr lang="en-US" altLang="ko-KR" dirty="0">
                <a:solidFill>
                  <a:schemeClr val="bg1">
                    <a:lumMod val="50000"/>
                  </a:schemeClr>
                </a:solidFill>
              </a:rPr>
              <a:t>Source: Insurance Regulatory and Development Authority of India, </a:t>
            </a:r>
            <a:r>
              <a:rPr lang="ko-KR" altLang="en-US" dirty="0" err="1">
                <a:solidFill>
                  <a:schemeClr val="bg1">
                    <a:lumMod val="50000"/>
                  </a:schemeClr>
                </a:solidFill>
              </a:rPr>
              <a:t>삼정</a:t>
            </a:r>
            <a:r>
              <a:rPr lang="en-US" altLang="ko-KR" dirty="0">
                <a:solidFill>
                  <a:schemeClr val="bg1">
                    <a:lumMod val="50000"/>
                  </a:schemeClr>
                </a:solidFill>
              </a:rPr>
              <a:t>KPMG </a:t>
            </a:r>
            <a:r>
              <a:rPr lang="ko-KR" altLang="en-US" dirty="0">
                <a:solidFill>
                  <a:schemeClr val="bg1">
                    <a:lumMod val="50000"/>
                  </a:schemeClr>
                </a:solidFill>
              </a:rPr>
              <a:t>경제연구원 재구성</a:t>
            </a:r>
            <a:endParaRPr lang="en-US" altLang="ko-KR" dirty="0">
              <a:solidFill>
                <a:schemeClr val="bg1">
                  <a:lumMod val="50000"/>
                </a:schemeClr>
              </a:solidFill>
            </a:endParaRPr>
          </a:p>
          <a:p>
            <a:r>
              <a:rPr lang="en-US" altLang="ko-KR" dirty="0">
                <a:solidFill>
                  <a:schemeClr val="bg1">
                    <a:lumMod val="50000"/>
                  </a:schemeClr>
                </a:solidFill>
              </a:rPr>
              <a:t>Note: </a:t>
            </a:r>
            <a:r>
              <a:rPr lang="ko-KR" altLang="en-US" dirty="0"/>
              <a:t>생명은 </a:t>
            </a:r>
            <a:r>
              <a:rPr lang="en-US" altLang="ko-KR" dirty="0"/>
              <a:t>Insurance Premium, </a:t>
            </a:r>
            <a:r>
              <a:rPr lang="ko-KR" altLang="en-US" dirty="0"/>
              <a:t>손해는 </a:t>
            </a:r>
            <a:r>
              <a:rPr lang="en-US" altLang="ko-KR" dirty="0"/>
              <a:t>Gross Direct Premium </a:t>
            </a:r>
            <a:r>
              <a:rPr lang="ko-KR" altLang="en-US" dirty="0"/>
              <a:t>기준이며</a:t>
            </a:r>
            <a:r>
              <a:rPr lang="en-US" altLang="ko-KR" dirty="0"/>
              <a:t>, </a:t>
            </a:r>
            <a:r>
              <a:rPr lang="ko-KR" altLang="en-US" dirty="0"/>
              <a:t>인도 국내</a:t>
            </a:r>
            <a:r>
              <a:rPr lang="en-US" altLang="ko-KR" dirty="0"/>
              <a:t>·</a:t>
            </a:r>
            <a:r>
              <a:rPr lang="ko-KR" altLang="en-US" dirty="0"/>
              <a:t>해외 실적 모두 포함</a:t>
            </a:r>
            <a:endParaRPr lang="en-US" altLang="ko-KR" dirty="0">
              <a:solidFill>
                <a:schemeClr val="bg1">
                  <a:lumMod val="50000"/>
                </a:schemeClr>
              </a:solidFill>
            </a:endParaRPr>
          </a:p>
        </p:txBody>
      </p:sp>
      <p:grpSp>
        <p:nvGrpSpPr>
          <p:cNvPr id="25" name="그룹 24">
            <a:extLst>
              <a:ext uri="{FF2B5EF4-FFF2-40B4-BE49-F238E27FC236}">
                <a16:creationId xmlns:a16="http://schemas.microsoft.com/office/drawing/2014/main" id="{5699155D-C7F2-6CC7-2DCB-438B6F223701}"/>
              </a:ext>
            </a:extLst>
          </p:cNvPr>
          <p:cNvGrpSpPr/>
          <p:nvPr/>
        </p:nvGrpSpPr>
        <p:grpSpPr>
          <a:xfrm>
            <a:off x="478777" y="1196975"/>
            <a:ext cx="4313849" cy="5006138"/>
            <a:chOff x="478777" y="1196975"/>
            <a:chExt cx="4313849" cy="5006138"/>
          </a:xfrm>
        </p:grpSpPr>
        <p:grpSp>
          <p:nvGrpSpPr>
            <p:cNvPr id="8" name="그룹 7">
              <a:extLst>
                <a:ext uri="{FF2B5EF4-FFF2-40B4-BE49-F238E27FC236}">
                  <a16:creationId xmlns:a16="http://schemas.microsoft.com/office/drawing/2014/main" id="{8F1F3B74-3493-FAC3-C583-58191D3418D1}"/>
                </a:ext>
              </a:extLst>
            </p:cNvPr>
            <p:cNvGrpSpPr/>
            <p:nvPr/>
          </p:nvGrpSpPr>
          <p:grpSpPr>
            <a:xfrm>
              <a:off x="499173" y="1196975"/>
              <a:ext cx="4284613" cy="530906"/>
              <a:chOff x="489000" y="1196975"/>
              <a:chExt cx="4284613" cy="530906"/>
            </a:xfrm>
          </p:grpSpPr>
          <p:grpSp>
            <p:nvGrpSpPr>
              <p:cNvPr id="11" name="그룹 10">
                <a:extLst>
                  <a:ext uri="{FF2B5EF4-FFF2-40B4-BE49-F238E27FC236}">
                    <a16:creationId xmlns:a16="http://schemas.microsoft.com/office/drawing/2014/main" id="{D5CB496A-AFF3-73CD-42BE-672D41C67120}"/>
                  </a:ext>
                </a:extLst>
              </p:cNvPr>
              <p:cNvGrpSpPr/>
              <p:nvPr/>
            </p:nvGrpSpPr>
            <p:grpSpPr>
              <a:xfrm>
                <a:off x="489000" y="1196975"/>
                <a:ext cx="4284613" cy="276837"/>
                <a:chOff x="489000" y="2176483"/>
                <a:chExt cx="4284613" cy="276837"/>
              </a:xfrm>
            </p:grpSpPr>
            <p:sp>
              <p:nvSpPr>
                <p:cNvPr id="17" name="TextBox 16">
                  <a:extLst>
                    <a:ext uri="{FF2B5EF4-FFF2-40B4-BE49-F238E27FC236}">
                      <a16:creationId xmlns:a16="http://schemas.microsoft.com/office/drawing/2014/main" id="{5F129DF3-4EC7-2D70-1A47-5741862426BE}"/>
                    </a:ext>
                  </a:extLst>
                </p:cNvPr>
                <p:cNvSpPr txBox="1"/>
                <p:nvPr/>
              </p:nvSpPr>
              <p:spPr>
                <a:xfrm>
                  <a:off x="489000" y="2210039"/>
                  <a:ext cx="2385268" cy="200055"/>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ko-KR" altLang="en-US" sz="1300" dirty="0">
                      <a:ln>
                        <a:solidFill>
                          <a:prstClr val="white">
                            <a:lumMod val="75000"/>
                            <a:alpha val="0"/>
                          </a:prstClr>
                        </a:solidFill>
                      </a:ln>
                      <a:solidFill>
                        <a:srgbClr val="00338D"/>
                      </a:solidFill>
                      <a:latin typeface="KoPub돋움체 Bold" panose="00000800000000000000" pitchFamily="2" charset="-127"/>
                      <a:ea typeface="KoPub돋움체 Bold" panose="00000800000000000000" pitchFamily="2" charset="-127"/>
                      <a:cs typeface="Univers for KPMG"/>
                    </a:rPr>
                    <a:t>인도 보험산업 보험밀도</a:t>
                  </a:r>
                  <a:r>
                    <a:rPr lang="en-US" altLang="ko-KR" sz="1300" dirty="0">
                      <a:ln>
                        <a:solidFill>
                          <a:prstClr val="white">
                            <a:lumMod val="75000"/>
                            <a:alpha val="0"/>
                          </a:prstClr>
                        </a:solidFill>
                      </a:ln>
                      <a:solidFill>
                        <a:srgbClr val="00338D"/>
                      </a:solidFill>
                      <a:latin typeface="KoPub돋움체 Bold" panose="00000800000000000000" pitchFamily="2" charset="-127"/>
                      <a:ea typeface="KoPub돋움체 Bold" panose="00000800000000000000" pitchFamily="2" charset="-127"/>
                      <a:cs typeface="Univers for KPMG"/>
                    </a:rPr>
                    <a:t>·</a:t>
                  </a:r>
                  <a:r>
                    <a:rPr lang="ko-KR" altLang="en-US" sz="1300" dirty="0">
                      <a:ln>
                        <a:solidFill>
                          <a:prstClr val="white">
                            <a:lumMod val="75000"/>
                            <a:alpha val="0"/>
                          </a:prstClr>
                        </a:solidFill>
                      </a:ln>
                      <a:solidFill>
                        <a:srgbClr val="00338D"/>
                      </a:solidFill>
                      <a:latin typeface="KoPub돋움체 Bold" panose="00000800000000000000" pitchFamily="2" charset="-127"/>
                      <a:ea typeface="KoPub돋움체 Bold" panose="00000800000000000000" pitchFamily="2" charset="-127"/>
                      <a:cs typeface="Univers for KPMG"/>
                    </a:rPr>
                    <a:t>침투도 추이</a:t>
                  </a:r>
                  <a:endParaRPr kumimoji="0" lang="ko-KR" altLang="en-US" sz="1300" b="0" i="0" u="none" strike="noStrike" kern="1200" cap="none" spc="0" normalizeH="0" baseline="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endParaRPr>
                </a:p>
              </p:txBody>
            </p:sp>
            <p:cxnSp>
              <p:nvCxnSpPr>
                <p:cNvPr id="26" name="직선 연결선 25">
                  <a:extLst>
                    <a:ext uri="{FF2B5EF4-FFF2-40B4-BE49-F238E27FC236}">
                      <a16:creationId xmlns:a16="http://schemas.microsoft.com/office/drawing/2014/main" id="{F3C2088E-EC6D-3FF7-BE1B-8001E18724E2}"/>
                    </a:ext>
                  </a:extLst>
                </p:cNvPr>
                <p:cNvCxnSpPr/>
                <p:nvPr/>
              </p:nvCxnSpPr>
              <p:spPr>
                <a:xfrm>
                  <a:off x="489000" y="2176483"/>
                  <a:ext cx="4284613"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7" name="직선 연결선 26">
                  <a:extLst>
                    <a:ext uri="{FF2B5EF4-FFF2-40B4-BE49-F238E27FC236}">
                      <a16:creationId xmlns:a16="http://schemas.microsoft.com/office/drawing/2014/main" id="{22DD9937-5A1D-E932-42FD-5F062674DE5F}"/>
                    </a:ext>
                  </a:extLst>
                </p:cNvPr>
                <p:cNvCxnSpPr/>
                <p:nvPr/>
              </p:nvCxnSpPr>
              <p:spPr>
                <a:xfrm>
                  <a:off x="489000" y="2453320"/>
                  <a:ext cx="4284613"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12" name="object 38">
                <a:extLst>
                  <a:ext uri="{FF2B5EF4-FFF2-40B4-BE49-F238E27FC236}">
                    <a16:creationId xmlns:a16="http://schemas.microsoft.com/office/drawing/2014/main" id="{A026CB5A-DF13-A41B-7F7C-777D24C223A5}"/>
                  </a:ext>
                </a:extLst>
              </p:cNvPr>
              <p:cNvSpPr txBox="1"/>
              <p:nvPr/>
            </p:nvSpPr>
            <p:spPr>
              <a:xfrm>
                <a:off x="489000" y="1604642"/>
                <a:ext cx="936000" cy="123239"/>
              </a:xfrm>
              <a:prstGeom prst="rect">
                <a:avLst/>
              </a:prstGeom>
            </p:spPr>
            <p:txBody>
              <a:bodyPr vert="horz" wrap="square" lIns="0" tIns="12065" rIns="0" bIns="0" rtlCol="0">
                <a:spAutoFit/>
              </a:bodyPr>
              <a:lstStyle>
                <a:defPPr>
                  <a:defRPr lang="en-US"/>
                </a:defPPr>
                <a:lvl1pPr marL="12700" marR="5080" lvl="0" indent="0" algn="r" defTabSz="914400" fontAlgn="auto">
                  <a:lnSpc>
                    <a:spcPct val="90000"/>
                  </a:lnSpc>
                  <a:spcBef>
                    <a:spcPts val="95"/>
                  </a:spcBef>
                  <a:spcAft>
                    <a:spcPts val="0"/>
                  </a:spcAft>
                  <a:buClrTx/>
                  <a:buSzTx/>
                  <a:buFontTx/>
                  <a:buNone/>
                  <a:tabLst/>
                  <a:defRPr kumimoji="0" sz="1050" b="0" i="0" u="none" strike="noStrike" cap="none" spc="0" normalizeH="0" baseline="0">
                    <a:ln>
                      <a:noFill/>
                    </a:ln>
                    <a:gradFill>
                      <a:gsLst>
                        <a:gs pos="0">
                          <a:schemeClr val="bg1">
                            <a:lumMod val="65000"/>
                          </a:schemeClr>
                        </a:gs>
                        <a:gs pos="100000">
                          <a:schemeClr val="bg1">
                            <a:lumMod val="65000"/>
                          </a:schemeClr>
                        </a:gs>
                      </a:gsLst>
                      <a:lin ang="5400000" scaled="1"/>
                    </a:gradFill>
                    <a:effectLst/>
                    <a:uLnTx/>
                    <a:uFillTx/>
                    <a:latin typeface="KoPub돋움체 Bold" panose="00000800000000000000" pitchFamily="2" charset="-127"/>
                    <a:ea typeface="KoPub돋움체 Bold" panose="00000800000000000000" pitchFamily="2" charset="-127"/>
                    <a:cs typeface="Calibri"/>
                  </a:defRPr>
                </a:lvl1pPr>
              </a:lstStyle>
              <a:p>
                <a:pPr algn="l"/>
                <a:r>
                  <a:rPr lang="en-US" altLang="ko-KR" sz="800" spc="-50" dirty="0">
                    <a:ln>
                      <a:solidFill>
                        <a:srgbClr val="FD349C">
                          <a:alpha val="0"/>
                        </a:srgbClr>
                      </a:solidFill>
                    </a:ln>
                    <a:solidFill>
                      <a:schemeClr val="tx1">
                        <a:lumMod val="50000"/>
                        <a:lumOff val="50000"/>
                      </a:schemeClr>
                    </a:solidFill>
                    <a:latin typeface="KoPub돋움체 Medium" panose="02020603020101020101" pitchFamily="18" charset="-127"/>
                    <a:ea typeface="KoPub돋움체 Medium" panose="02020603020101020101" pitchFamily="18" charset="-127"/>
                    <a:cs typeface="+mn-cs"/>
                  </a:rPr>
                  <a:t>(</a:t>
                </a:r>
                <a:r>
                  <a:rPr lang="ko-KR" altLang="en-US" sz="800" spc="-50" dirty="0">
                    <a:ln>
                      <a:solidFill>
                        <a:srgbClr val="FD349C">
                          <a:alpha val="0"/>
                        </a:srgbClr>
                      </a:solidFill>
                    </a:ln>
                    <a:solidFill>
                      <a:schemeClr val="tx1">
                        <a:lumMod val="50000"/>
                        <a:lumOff val="50000"/>
                      </a:schemeClr>
                    </a:solidFill>
                    <a:latin typeface="KoPub돋움체 Medium" panose="02020603020101020101" pitchFamily="18" charset="-127"/>
                    <a:ea typeface="KoPub돋움체 Medium" panose="02020603020101020101" pitchFamily="18" charset="-127"/>
                    <a:cs typeface="+mn-cs"/>
                  </a:rPr>
                  <a:t>미 달러</a:t>
                </a:r>
                <a:r>
                  <a:rPr lang="en-US" altLang="ko-KR" sz="800" spc="-50" dirty="0">
                    <a:ln>
                      <a:solidFill>
                        <a:srgbClr val="FD349C">
                          <a:alpha val="0"/>
                        </a:srgbClr>
                      </a:solidFill>
                    </a:ln>
                    <a:solidFill>
                      <a:schemeClr val="tx1">
                        <a:lumMod val="50000"/>
                        <a:lumOff val="50000"/>
                      </a:schemeClr>
                    </a:solidFill>
                    <a:latin typeface="KoPub돋움체 Medium" panose="02020603020101020101" pitchFamily="18" charset="-127"/>
                    <a:ea typeface="KoPub돋움체 Medium" panose="02020603020101020101" pitchFamily="18" charset="-127"/>
                    <a:cs typeface="+mn-cs"/>
                  </a:rPr>
                  <a:t>)</a:t>
                </a:r>
              </a:p>
            </p:txBody>
          </p:sp>
          <p:sp>
            <p:nvSpPr>
              <p:cNvPr id="16" name="object 38">
                <a:extLst>
                  <a:ext uri="{FF2B5EF4-FFF2-40B4-BE49-F238E27FC236}">
                    <a16:creationId xmlns:a16="http://schemas.microsoft.com/office/drawing/2014/main" id="{20ADA756-39BC-CCE2-A432-FA7581955BE5}"/>
                  </a:ext>
                </a:extLst>
              </p:cNvPr>
              <p:cNvSpPr txBox="1"/>
              <p:nvPr/>
            </p:nvSpPr>
            <p:spPr>
              <a:xfrm>
                <a:off x="3837577" y="1604642"/>
                <a:ext cx="936000" cy="123239"/>
              </a:xfrm>
              <a:prstGeom prst="rect">
                <a:avLst/>
              </a:prstGeom>
            </p:spPr>
            <p:txBody>
              <a:bodyPr vert="horz" wrap="square" lIns="0" tIns="12065" rIns="0" bIns="0" rtlCol="0">
                <a:spAutoFit/>
              </a:bodyPr>
              <a:lstStyle>
                <a:defPPr>
                  <a:defRPr lang="en-US"/>
                </a:defPPr>
                <a:lvl1pPr marL="12700" marR="5080" lvl="0" indent="0" algn="r" defTabSz="914400" fontAlgn="auto">
                  <a:lnSpc>
                    <a:spcPct val="90000"/>
                  </a:lnSpc>
                  <a:spcBef>
                    <a:spcPts val="95"/>
                  </a:spcBef>
                  <a:spcAft>
                    <a:spcPts val="0"/>
                  </a:spcAft>
                  <a:buClrTx/>
                  <a:buSzTx/>
                  <a:buFontTx/>
                  <a:buNone/>
                  <a:tabLst/>
                  <a:defRPr kumimoji="0" sz="1050" b="0" i="0" u="none" strike="noStrike" cap="none" spc="0" normalizeH="0" baseline="0">
                    <a:ln>
                      <a:noFill/>
                    </a:ln>
                    <a:gradFill>
                      <a:gsLst>
                        <a:gs pos="0">
                          <a:schemeClr val="bg1">
                            <a:lumMod val="65000"/>
                          </a:schemeClr>
                        </a:gs>
                        <a:gs pos="100000">
                          <a:schemeClr val="bg1">
                            <a:lumMod val="65000"/>
                          </a:schemeClr>
                        </a:gs>
                      </a:gsLst>
                      <a:lin ang="5400000" scaled="1"/>
                    </a:gradFill>
                    <a:effectLst/>
                    <a:uLnTx/>
                    <a:uFillTx/>
                    <a:latin typeface="KoPub돋움체 Bold" panose="00000800000000000000" pitchFamily="2" charset="-127"/>
                    <a:ea typeface="KoPub돋움체 Bold" panose="00000800000000000000" pitchFamily="2" charset="-127"/>
                    <a:cs typeface="Calibri"/>
                  </a:defRPr>
                </a:lvl1pPr>
              </a:lstStyle>
              <a:p>
                <a:r>
                  <a:rPr lang="en-US" altLang="ko-KR" sz="800" spc="-50" dirty="0">
                    <a:ln>
                      <a:solidFill>
                        <a:srgbClr val="FD349C">
                          <a:alpha val="0"/>
                        </a:srgbClr>
                      </a:solidFill>
                    </a:ln>
                    <a:solidFill>
                      <a:schemeClr val="tx1">
                        <a:lumMod val="50000"/>
                        <a:lumOff val="50000"/>
                      </a:schemeClr>
                    </a:solidFill>
                    <a:latin typeface="KoPub돋움체 Medium" panose="02020603020101020101" pitchFamily="18" charset="-127"/>
                    <a:ea typeface="KoPub돋움체 Medium" panose="02020603020101020101" pitchFamily="18" charset="-127"/>
                    <a:cs typeface="+mn-cs"/>
                  </a:rPr>
                  <a:t>(%)</a:t>
                </a:r>
              </a:p>
            </p:txBody>
          </p:sp>
        </p:grpSp>
        <p:graphicFrame>
          <p:nvGraphicFramePr>
            <p:cNvPr id="14" name="ChartObject">
              <a:extLst>
                <a:ext uri="{FF2B5EF4-FFF2-40B4-BE49-F238E27FC236}">
                  <a16:creationId xmlns:a16="http://schemas.microsoft.com/office/drawing/2014/main" id="{80914B19-D90B-8F65-6BDB-2C531F9D5502}"/>
                </a:ext>
              </a:extLst>
            </p:cNvPr>
            <p:cNvGraphicFramePr/>
            <p:nvPr>
              <p:extLst>
                <p:ext uri="{D42A27DB-BD31-4B8C-83A1-F6EECF244321}">
                  <p14:modId xmlns:p14="http://schemas.microsoft.com/office/powerpoint/2010/main" val="1698166891"/>
                </p:ext>
              </p:extLst>
            </p:nvPr>
          </p:nvGraphicFramePr>
          <p:xfrm>
            <a:off x="478777" y="1697544"/>
            <a:ext cx="4291836" cy="3060000"/>
          </p:xfrm>
          <a:graphic>
            <a:graphicData uri="http://schemas.openxmlformats.org/drawingml/2006/chart">
              <c:chart xmlns:c="http://schemas.openxmlformats.org/drawingml/2006/chart" xmlns:r="http://schemas.openxmlformats.org/officeDocument/2006/relationships" r:id="rId7"/>
            </a:graphicData>
          </a:graphic>
        </p:graphicFrame>
        <p:sp>
          <p:nvSpPr>
            <p:cNvPr id="15" name="TextBox 14">
              <a:extLst>
                <a:ext uri="{FF2B5EF4-FFF2-40B4-BE49-F238E27FC236}">
                  <a16:creationId xmlns:a16="http://schemas.microsoft.com/office/drawing/2014/main" id="{471B6998-FE3E-CC1D-3098-08410E836873}"/>
                </a:ext>
              </a:extLst>
            </p:cNvPr>
            <p:cNvSpPr txBox="1"/>
            <p:nvPr/>
          </p:nvSpPr>
          <p:spPr>
            <a:xfrm>
              <a:off x="478777" y="4702275"/>
              <a:ext cx="4294800" cy="318924"/>
            </a:xfrm>
            <a:prstGeom prst="rect">
              <a:avLst/>
            </a:prstGeom>
            <a:noFill/>
            <a:ln>
              <a:noFill/>
            </a:ln>
          </p:spPr>
          <p:txBody>
            <a:bodyPr wrap="square" lIns="0" tIns="72000" rIns="0" bIns="0" rtlCol="0" anchor="t">
              <a:spAutoFit/>
            </a:bodyPr>
            <a:lstStyle>
              <a:defPPr>
                <a:defRPr lang="en-US"/>
              </a:defPPr>
              <a:lvl1pPr lvl="0">
                <a:defRPr sz="800">
                  <a:ln>
                    <a:solidFill>
                      <a:prstClr val="white">
                        <a:lumMod val="75000"/>
                        <a:alpha val="0"/>
                      </a:prstClr>
                    </a:solidFill>
                  </a:ln>
                  <a:solidFill>
                    <a:prstClr val="white">
                      <a:lumMod val="50000"/>
                    </a:prstClr>
                  </a:solidFill>
                  <a:latin typeface="KoPub돋움체 Medium" panose="00000600000000000000" pitchFamily="2" charset="-127"/>
                  <a:ea typeface="KoPub돋움체 Medium" panose="00000600000000000000" pitchFamily="2" charset="-127"/>
                </a:defRPr>
              </a:lvl1pPr>
            </a:lstStyle>
            <a:p>
              <a:r>
                <a:rPr lang="en-US" altLang="ko-KR" dirty="0">
                  <a:solidFill>
                    <a:schemeClr val="bg1">
                      <a:lumMod val="50000"/>
                    </a:schemeClr>
                  </a:solidFill>
                </a:rPr>
                <a:t>Source: Insurance Regulatory and Development Authority of India, </a:t>
              </a:r>
              <a:r>
                <a:rPr lang="ko-KR" altLang="en-US" dirty="0" err="1">
                  <a:solidFill>
                    <a:schemeClr val="bg1">
                      <a:lumMod val="50000"/>
                    </a:schemeClr>
                  </a:solidFill>
                </a:rPr>
                <a:t>삼정</a:t>
              </a:r>
              <a:r>
                <a:rPr lang="en-US" altLang="ko-KR" dirty="0">
                  <a:solidFill>
                    <a:schemeClr val="bg1">
                      <a:lumMod val="50000"/>
                    </a:schemeClr>
                  </a:solidFill>
                </a:rPr>
                <a:t>KPMG </a:t>
              </a:r>
              <a:r>
                <a:rPr lang="ko-KR" altLang="en-US" dirty="0">
                  <a:solidFill>
                    <a:schemeClr val="bg1">
                      <a:lumMod val="50000"/>
                    </a:schemeClr>
                  </a:solidFill>
                </a:rPr>
                <a:t>경제연구원 재구성</a:t>
              </a:r>
              <a:endParaRPr lang="en-US" altLang="ko-KR" dirty="0">
                <a:solidFill>
                  <a:schemeClr val="bg1">
                    <a:lumMod val="50000"/>
                  </a:schemeClr>
                </a:solidFill>
              </a:endParaRPr>
            </a:p>
            <a:p>
              <a:r>
                <a:rPr lang="en-US" altLang="ko-KR" dirty="0">
                  <a:solidFill>
                    <a:schemeClr val="bg1">
                      <a:lumMod val="50000"/>
                    </a:schemeClr>
                  </a:solidFill>
                </a:rPr>
                <a:t>Note: </a:t>
              </a:r>
              <a:r>
                <a:rPr lang="ko-KR" altLang="en-US" dirty="0">
                  <a:solidFill>
                    <a:schemeClr val="bg1">
                      <a:lumMod val="50000"/>
                    </a:schemeClr>
                  </a:solidFill>
                </a:rPr>
                <a:t>*</a:t>
              </a:r>
              <a:r>
                <a:rPr lang="ko-KR" altLang="en-US" dirty="0"/>
                <a:t>인도 회계연도 기준</a:t>
              </a:r>
              <a:r>
                <a:rPr lang="en-US" altLang="ko-KR" dirty="0"/>
                <a:t>(</a:t>
              </a:r>
              <a:r>
                <a:rPr lang="ko-KR" altLang="en-US" dirty="0">
                  <a:solidFill>
                    <a:schemeClr val="bg1">
                      <a:lumMod val="50000"/>
                    </a:schemeClr>
                  </a:solidFill>
                </a:rPr>
                <a:t>당해 연도 </a:t>
              </a:r>
              <a:r>
                <a:rPr lang="en-US" altLang="ko-KR" dirty="0">
                  <a:solidFill>
                    <a:schemeClr val="bg1">
                      <a:lumMod val="50000"/>
                    </a:schemeClr>
                  </a:solidFill>
                </a:rPr>
                <a:t>4</a:t>
              </a:r>
              <a:r>
                <a:rPr lang="ko-KR" altLang="en-US" dirty="0">
                  <a:solidFill>
                    <a:schemeClr val="bg1">
                      <a:lumMod val="50000"/>
                    </a:schemeClr>
                  </a:solidFill>
                </a:rPr>
                <a:t>월부터 다음해 </a:t>
              </a:r>
              <a:r>
                <a:rPr lang="en-US" altLang="ko-KR" dirty="0">
                  <a:solidFill>
                    <a:schemeClr val="bg1">
                      <a:lumMod val="50000"/>
                    </a:schemeClr>
                  </a:solidFill>
                </a:rPr>
                <a:t>3</a:t>
              </a:r>
              <a:r>
                <a:rPr lang="ko-KR" altLang="en-US" dirty="0">
                  <a:solidFill>
                    <a:schemeClr val="bg1">
                      <a:lumMod val="50000"/>
                    </a:schemeClr>
                  </a:solidFill>
                </a:rPr>
                <a:t>월까지의 현황을 반영</a:t>
              </a:r>
              <a:r>
                <a:rPr lang="en-US" altLang="ko-KR" dirty="0">
                  <a:solidFill>
                    <a:schemeClr val="bg1">
                      <a:lumMod val="50000"/>
                    </a:schemeClr>
                  </a:solidFill>
                </a:rPr>
                <a:t>)</a:t>
              </a:r>
              <a:r>
                <a:rPr lang="ko-KR" altLang="en-US" dirty="0">
                  <a:solidFill>
                    <a:schemeClr val="bg1">
                      <a:lumMod val="50000"/>
                    </a:schemeClr>
                  </a:solidFill>
                </a:rPr>
                <a:t>이며</a:t>
              </a:r>
              <a:r>
                <a:rPr lang="en-US" altLang="ko-KR" dirty="0">
                  <a:solidFill>
                    <a:schemeClr val="bg1">
                      <a:lumMod val="50000"/>
                    </a:schemeClr>
                  </a:solidFill>
                </a:rPr>
                <a:t>,</a:t>
              </a:r>
              <a:r>
                <a:rPr lang="ko-KR" altLang="en-US" dirty="0">
                  <a:solidFill>
                    <a:schemeClr val="bg1">
                      <a:lumMod val="50000"/>
                    </a:schemeClr>
                  </a:solidFill>
                </a:rPr>
                <a:t> 이하 동일 적용</a:t>
              </a:r>
              <a:endParaRPr lang="en-US" altLang="ko-KR" dirty="0">
                <a:solidFill>
                  <a:schemeClr val="bg1">
                    <a:lumMod val="50000"/>
                  </a:schemeClr>
                </a:solidFill>
              </a:endParaRPr>
            </a:p>
          </p:txBody>
        </p:sp>
        <p:sp>
          <p:nvSpPr>
            <p:cNvPr id="21" name="TextBox 20">
              <a:extLst>
                <a:ext uri="{FF2B5EF4-FFF2-40B4-BE49-F238E27FC236}">
                  <a16:creationId xmlns:a16="http://schemas.microsoft.com/office/drawing/2014/main" id="{28AD7C20-9CA8-404F-9857-A0E8D58815E1}"/>
                </a:ext>
              </a:extLst>
            </p:cNvPr>
            <p:cNvSpPr txBox="1"/>
            <p:nvPr/>
          </p:nvSpPr>
          <p:spPr>
            <a:xfrm>
              <a:off x="497826" y="5180222"/>
              <a:ext cx="4294800" cy="1022891"/>
            </a:xfrm>
            <a:prstGeom prst="rect">
              <a:avLst/>
            </a:prstGeom>
            <a:solidFill>
              <a:srgbClr val="DEF7FF"/>
            </a:solidFill>
            <a:ln w="3175">
              <a:solidFill>
                <a:srgbClr val="99E3FB"/>
              </a:solidFill>
            </a:ln>
          </p:spPr>
          <p:txBody>
            <a:bodyPr wrap="square" lIns="108000" tIns="72000" rIns="108000" bIns="72000" anchor="t">
              <a:noAutofit/>
            </a:bodyPr>
            <a:lstStyle>
              <a:defPPr>
                <a:defRPr lang="en-US"/>
              </a:defPPr>
              <a:lvl1pPr marL="108000" indent="-108000" defTabSz="457200">
                <a:lnSpc>
                  <a:spcPct val="110000"/>
                </a:lnSpc>
                <a:spcAft>
                  <a:spcPts val="300"/>
                </a:spcAft>
                <a:buClr>
                  <a:schemeClr val="tx1">
                    <a:lumMod val="85000"/>
                    <a:lumOff val="15000"/>
                  </a:schemeClr>
                </a:buClr>
                <a:buFont typeface="Arial" panose="020B0604020202020204" pitchFamily="34" charset="0"/>
                <a:buChar char="•"/>
                <a:defRPr sz="1000" b="1">
                  <a:ln>
                    <a:solidFill>
                      <a:schemeClr val="accent5">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altLang="ko-KR" dirty="0"/>
                <a:t>2021~2022</a:t>
              </a:r>
              <a:r>
                <a:rPr lang="ko-KR" altLang="en-US" dirty="0"/>
                <a:t>년 기준 인도 보험침투도는 생명보험의 경우</a:t>
              </a:r>
              <a:r>
                <a:rPr lang="en-US" altLang="ko-KR" dirty="0"/>
                <a:t>, 3.2%, </a:t>
              </a:r>
              <a:r>
                <a:rPr lang="ko-KR" altLang="en-US" dirty="0"/>
                <a:t>손해보험은 </a:t>
              </a:r>
              <a:r>
                <a:rPr lang="en-US" altLang="ko-KR" dirty="0"/>
                <a:t>1.0%</a:t>
              </a:r>
              <a:r>
                <a:rPr lang="ko-KR" altLang="en-US" dirty="0"/>
                <a:t>를 기록하며 전년과 동일한 수준을 유지</a:t>
              </a:r>
              <a:endParaRPr lang="en-US" altLang="ko-KR" dirty="0"/>
            </a:p>
            <a:p>
              <a:r>
                <a:rPr lang="en-US" altLang="ko-KR" dirty="0"/>
                <a:t>2021~2022</a:t>
              </a:r>
              <a:r>
                <a:rPr lang="ko-KR" altLang="en-US" dirty="0"/>
                <a:t>년 기준 인도 보험밀도는 생명보험이 </a:t>
              </a:r>
              <a:r>
                <a:rPr lang="en-US" altLang="ko-KR" dirty="0"/>
                <a:t>69.0</a:t>
              </a:r>
              <a:r>
                <a:rPr lang="ko-KR" altLang="en-US" dirty="0"/>
                <a:t>달러</a:t>
              </a:r>
              <a:r>
                <a:rPr lang="en-US" altLang="ko-KR" dirty="0"/>
                <a:t>, </a:t>
              </a:r>
              <a:r>
                <a:rPr lang="ko-KR" altLang="en-US" dirty="0"/>
                <a:t>손해보험이 </a:t>
              </a:r>
              <a:r>
                <a:rPr lang="en-US" altLang="ko-KR" dirty="0"/>
                <a:t>22.0</a:t>
              </a:r>
              <a:r>
                <a:rPr lang="ko-KR" altLang="en-US" dirty="0"/>
                <a:t>달러를 기록하며 </a:t>
              </a:r>
              <a:r>
                <a:rPr lang="en-US" altLang="ko-KR" dirty="0"/>
                <a:t>2017~2018</a:t>
              </a:r>
              <a:r>
                <a:rPr lang="ko-KR" altLang="en-US" dirty="0"/>
                <a:t>년 이후 지속적으로 증가 중 </a:t>
              </a:r>
              <a:endParaRPr lang="en-US" altLang="ko-KR" dirty="0"/>
            </a:p>
          </p:txBody>
        </p:sp>
      </p:grpSp>
    </p:spTree>
    <p:extLst>
      <p:ext uri="{BB962C8B-B14F-4D97-AF65-F5344CB8AC3E}">
        <p14:creationId xmlns:p14="http://schemas.microsoft.com/office/powerpoint/2010/main" val="259879516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그룹 8">
            <a:extLst>
              <a:ext uri="{FF2B5EF4-FFF2-40B4-BE49-F238E27FC236}">
                <a16:creationId xmlns:a16="http://schemas.microsoft.com/office/drawing/2014/main" id="{9AD42CE9-B7FF-661D-FB13-D552B2A87C29}"/>
              </a:ext>
            </a:extLst>
          </p:cNvPr>
          <p:cNvGrpSpPr/>
          <p:nvPr/>
        </p:nvGrpSpPr>
        <p:grpSpPr>
          <a:xfrm>
            <a:off x="7675597" y="129214"/>
            <a:ext cx="1946180" cy="1189224"/>
            <a:chOff x="7675597" y="129214"/>
            <a:chExt cx="1946180" cy="1189224"/>
          </a:xfrm>
        </p:grpSpPr>
        <p:pic>
          <p:nvPicPr>
            <p:cNvPr id="10" name="그림 9" descr="텍스트, 지도이(가) 표시된 사진&#10;&#10;자동 생성된 설명">
              <a:extLst>
                <a:ext uri="{FF2B5EF4-FFF2-40B4-BE49-F238E27FC236}">
                  <a16:creationId xmlns:a16="http://schemas.microsoft.com/office/drawing/2014/main" id="{4BD890B1-49A9-BEA7-A060-FFCA562ADE9F}"/>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contrast="-40000"/>
                      </a14:imgEffect>
                    </a14:imgLayer>
                  </a14:imgProps>
                </a:ext>
              </a:extLst>
            </a:blip>
            <a:stretch>
              <a:fillRect/>
            </a:stretch>
          </p:blipFill>
          <p:spPr>
            <a:xfrm>
              <a:off x="8389089" y="129214"/>
              <a:ext cx="1095153" cy="1189224"/>
            </a:xfrm>
            <a:prstGeom prst="rect">
              <a:avLst/>
            </a:prstGeom>
          </p:spPr>
        </p:pic>
        <p:grpSp>
          <p:nvGrpSpPr>
            <p:cNvPr id="13" name="그룹 12">
              <a:extLst>
                <a:ext uri="{FF2B5EF4-FFF2-40B4-BE49-F238E27FC236}">
                  <a16:creationId xmlns:a16="http://schemas.microsoft.com/office/drawing/2014/main" id="{9D871D1B-2969-C5F4-48A6-B0CCD569CEE3}"/>
                </a:ext>
              </a:extLst>
            </p:cNvPr>
            <p:cNvGrpSpPr/>
            <p:nvPr/>
          </p:nvGrpSpPr>
          <p:grpSpPr>
            <a:xfrm>
              <a:off x="7675597" y="584947"/>
              <a:ext cx="1946180" cy="415084"/>
              <a:chOff x="7675597" y="584947"/>
              <a:chExt cx="1946180" cy="415084"/>
            </a:xfrm>
          </p:grpSpPr>
          <p:pic>
            <p:nvPicPr>
              <p:cNvPr id="18" name="그림 17">
                <a:extLst>
                  <a:ext uri="{FF2B5EF4-FFF2-40B4-BE49-F238E27FC236}">
                    <a16:creationId xmlns:a16="http://schemas.microsoft.com/office/drawing/2014/main" id="{94FA98A2-C50A-689D-04C4-5A55A61AD1E4}"/>
                  </a:ext>
                </a:extLst>
              </p:cNvPr>
              <p:cNvPicPr>
                <a:picLocks noChangeAspect="1"/>
              </p:cNvPicPr>
              <p:nvPr/>
            </p:nvPicPr>
            <p:blipFill>
              <a:blip r:embed="rId5"/>
              <a:srcRect/>
              <a:stretch/>
            </p:blipFill>
            <p:spPr>
              <a:xfrm>
                <a:off x="7675597" y="584947"/>
                <a:ext cx="415084" cy="415084"/>
              </a:xfrm>
              <a:prstGeom prst="rect">
                <a:avLst/>
              </a:prstGeom>
            </p:spPr>
          </p:pic>
          <p:sp>
            <p:nvSpPr>
              <p:cNvPr id="19" name="제목 3">
                <a:extLst>
                  <a:ext uri="{FF2B5EF4-FFF2-40B4-BE49-F238E27FC236}">
                    <a16:creationId xmlns:a16="http://schemas.microsoft.com/office/drawing/2014/main" id="{28AB819C-DC6E-652B-9108-758613C5BF76}"/>
                  </a:ext>
                </a:extLst>
              </p:cNvPr>
              <p:cNvSpPr txBox="1">
                <a:spLocks/>
              </p:cNvSpPr>
              <p:nvPr/>
            </p:nvSpPr>
            <p:spPr>
              <a:xfrm>
                <a:off x="8143995" y="606616"/>
                <a:ext cx="1477782" cy="334294"/>
              </a:xfrm>
              <a:prstGeom prst="rect">
                <a:avLst/>
              </a:prstGeom>
            </p:spPr>
            <p:txBody>
              <a:bodyPr wrap="none" lIns="0" tIns="0" rIns="0" bIns="0" anchor="b" anchorCtr="0">
                <a:noAutofit/>
              </a:bodyPr>
              <a:lstStyle>
                <a:defPPr>
                  <a:defRPr lang="en-US"/>
                </a:defPPr>
                <a:lvl1pPr marR="0" lvl="0" indent="539750" fontAlgn="auto">
                  <a:lnSpc>
                    <a:spcPct val="100000"/>
                  </a:lnSpc>
                  <a:spcBef>
                    <a:spcPts val="0"/>
                  </a:spcBef>
                  <a:spcAft>
                    <a:spcPts val="0"/>
                  </a:spcAft>
                  <a:buClrTx/>
                  <a:buSzTx/>
                  <a:buFontTx/>
                  <a:buNone/>
                  <a:tabLst/>
                  <a:defRPr sz="2400" b="0" i="0">
                    <a:ln>
                      <a:solidFill>
                        <a:prstClr val="white">
                          <a:lumMod val="75000"/>
                          <a:alpha val="0"/>
                        </a:prstClr>
                      </a:solidFill>
                    </a:ln>
                    <a:solidFill>
                      <a:schemeClr val="bg1"/>
                    </a:solidFill>
                    <a:latin typeface="KoPub돋움체 Bold" panose="00000800000000000000" pitchFamily="2" charset="-127"/>
                    <a:ea typeface="KoPub돋움체 Bold" panose="00000800000000000000" pitchFamily="2" charset="-127"/>
                    <a:cs typeface="KoPub돋움체 Medium" panose="02020603020101020101" pitchFamily="18" charset="-127"/>
                  </a:defRPr>
                </a:lvl1pPr>
              </a:lstStyle>
              <a:p>
                <a:pPr marR="0" lvl="0" indent="0" defTabSz="914400" rtl="0" eaLnBrk="1" fontAlgn="auto" latinLnBrk="0" hangingPunct="1">
                  <a:lnSpc>
                    <a:spcPct val="100000"/>
                  </a:lnSpc>
                  <a:spcBef>
                    <a:spcPts val="0"/>
                  </a:spcBef>
                  <a:spcAft>
                    <a:spcPts val="0"/>
                  </a:spcAft>
                  <a:buClrTx/>
                  <a:buSzTx/>
                  <a:buFontTx/>
                  <a:buNone/>
                  <a:tabLst/>
                  <a:defRPr/>
                </a:pPr>
                <a:r>
                  <a:rPr lang="ko-KR" altLang="en-US" sz="2000" dirty="0">
                    <a:ln>
                      <a:solidFill>
                        <a:prstClr val="white">
                          <a:lumMod val="75000"/>
                          <a:alpha val="0"/>
                        </a:prstClr>
                      </a:solidFill>
                    </a:ln>
                    <a:solidFill>
                      <a:schemeClr val="tx1">
                        <a:lumMod val="75000"/>
                        <a:lumOff val="25000"/>
                      </a:schemeClr>
                    </a:solidFill>
                  </a:rPr>
                  <a:t>인도</a:t>
                </a:r>
                <a:endParaRPr lang="en-US" altLang="ko-KR" sz="2000" dirty="0">
                  <a:ln>
                    <a:solidFill>
                      <a:prstClr val="white">
                        <a:lumMod val="75000"/>
                        <a:alpha val="0"/>
                      </a:prstClr>
                    </a:solidFill>
                  </a:ln>
                  <a:solidFill>
                    <a:schemeClr val="tx1">
                      <a:lumMod val="75000"/>
                      <a:lumOff val="25000"/>
                    </a:schemeClr>
                  </a:solidFill>
                </a:endParaRPr>
              </a:p>
            </p:txBody>
          </p:sp>
        </p:grpSp>
      </p:grpSp>
      <p:sp>
        <p:nvSpPr>
          <p:cNvPr id="2" name="텍스트 개체 틀 1">
            <a:extLst>
              <a:ext uri="{FF2B5EF4-FFF2-40B4-BE49-F238E27FC236}">
                <a16:creationId xmlns:a16="http://schemas.microsoft.com/office/drawing/2014/main" id="{11D01EDC-383F-7EC9-5195-CCBAAD0A81F2}"/>
              </a:ext>
            </a:extLst>
          </p:cNvPr>
          <p:cNvSpPr>
            <a:spLocks noGrp="1"/>
          </p:cNvSpPr>
          <p:nvPr>
            <p:ph type="body" sz="quarter" idx="10"/>
          </p:nvPr>
        </p:nvSpPr>
        <p:spPr/>
        <p:txBody>
          <a:bodyPr/>
          <a:lstStyle/>
          <a:p>
            <a:r>
              <a:rPr lang="en-US" altLang="ko-KR" dirty="0"/>
              <a:t>II. </a:t>
            </a:r>
            <a:r>
              <a:rPr lang="ko-KR" altLang="en-US" dirty="0"/>
              <a:t>신흥 아시아 태평양 국가별 보험시장 및 규제 현황 </a:t>
            </a:r>
          </a:p>
        </p:txBody>
      </p:sp>
      <p:sp>
        <p:nvSpPr>
          <p:cNvPr id="3" name="텍스트 개체 틀 2">
            <a:extLst>
              <a:ext uri="{FF2B5EF4-FFF2-40B4-BE49-F238E27FC236}">
                <a16:creationId xmlns:a16="http://schemas.microsoft.com/office/drawing/2014/main" id="{F8A23C6E-913D-E903-F49E-D387E0794A26}"/>
              </a:ext>
            </a:extLst>
          </p:cNvPr>
          <p:cNvSpPr>
            <a:spLocks noGrp="1"/>
          </p:cNvSpPr>
          <p:nvPr>
            <p:ph type="body" sz="quarter" idx="11"/>
          </p:nvPr>
        </p:nvSpPr>
        <p:spPr>
          <a:xfrm>
            <a:off x="488950" y="617249"/>
            <a:ext cx="8928100" cy="322262"/>
          </a:xfrm>
        </p:spPr>
        <p:txBody>
          <a:bodyPr/>
          <a:lstStyle/>
          <a:p>
            <a:r>
              <a:rPr lang="ko-KR" altLang="en-US" dirty="0"/>
              <a:t>인도 보험시장 현황 </a:t>
            </a:r>
            <a:r>
              <a:rPr lang="en-US" altLang="ko-KR" dirty="0"/>
              <a:t>(</a:t>
            </a:r>
            <a:r>
              <a:rPr lang="ko-KR" altLang="en-US" dirty="0"/>
              <a:t>계속</a:t>
            </a:r>
            <a:r>
              <a:rPr lang="en-US" altLang="ko-KR" dirty="0"/>
              <a:t>)</a:t>
            </a:r>
            <a:endParaRPr lang="ko-KR" altLang="en-US" dirty="0"/>
          </a:p>
        </p:txBody>
      </p:sp>
      <p:grpSp>
        <p:nvGrpSpPr>
          <p:cNvPr id="21" name="그룹 20">
            <a:extLst>
              <a:ext uri="{FF2B5EF4-FFF2-40B4-BE49-F238E27FC236}">
                <a16:creationId xmlns:a16="http://schemas.microsoft.com/office/drawing/2014/main" id="{31753017-E829-C479-07D7-3EB2F83A31E6}"/>
              </a:ext>
            </a:extLst>
          </p:cNvPr>
          <p:cNvGrpSpPr/>
          <p:nvPr/>
        </p:nvGrpSpPr>
        <p:grpSpPr>
          <a:xfrm>
            <a:off x="478777" y="1196975"/>
            <a:ext cx="4305009" cy="3869944"/>
            <a:chOff x="478777" y="1196975"/>
            <a:chExt cx="4305009" cy="3869944"/>
          </a:xfrm>
        </p:grpSpPr>
        <p:grpSp>
          <p:nvGrpSpPr>
            <p:cNvPr id="8" name="그룹 7">
              <a:extLst>
                <a:ext uri="{FF2B5EF4-FFF2-40B4-BE49-F238E27FC236}">
                  <a16:creationId xmlns:a16="http://schemas.microsoft.com/office/drawing/2014/main" id="{8F1F3B74-3493-FAC3-C583-58191D3418D1}"/>
                </a:ext>
              </a:extLst>
            </p:cNvPr>
            <p:cNvGrpSpPr/>
            <p:nvPr/>
          </p:nvGrpSpPr>
          <p:grpSpPr>
            <a:xfrm>
              <a:off x="499173" y="1196975"/>
              <a:ext cx="4284613" cy="530906"/>
              <a:chOff x="489000" y="1196975"/>
              <a:chExt cx="4284613" cy="530906"/>
            </a:xfrm>
          </p:grpSpPr>
          <p:grpSp>
            <p:nvGrpSpPr>
              <p:cNvPr id="11" name="그룹 10">
                <a:extLst>
                  <a:ext uri="{FF2B5EF4-FFF2-40B4-BE49-F238E27FC236}">
                    <a16:creationId xmlns:a16="http://schemas.microsoft.com/office/drawing/2014/main" id="{D5CB496A-AFF3-73CD-42BE-672D41C67120}"/>
                  </a:ext>
                </a:extLst>
              </p:cNvPr>
              <p:cNvGrpSpPr/>
              <p:nvPr/>
            </p:nvGrpSpPr>
            <p:grpSpPr>
              <a:xfrm>
                <a:off x="489000" y="1196975"/>
                <a:ext cx="4284613" cy="276837"/>
                <a:chOff x="489000" y="2176483"/>
                <a:chExt cx="4284613" cy="276837"/>
              </a:xfrm>
            </p:grpSpPr>
            <p:sp>
              <p:nvSpPr>
                <p:cNvPr id="17" name="TextBox 16">
                  <a:extLst>
                    <a:ext uri="{FF2B5EF4-FFF2-40B4-BE49-F238E27FC236}">
                      <a16:creationId xmlns:a16="http://schemas.microsoft.com/office/drawing/2014/main" id="{5F129DF3-4EC7-2D70-1A47-5741862426BE}"/>
                    </a:ext>
                  </a:extLst>
                </p:cNvPr>
                <p:cNvSpPr txBox="1"/>
                <p:nvPr/>
              </p:nvSpPr>
              <p:spPr>
                <a:xfrm>
                  <a:off x="489000" y="2210039"/>
                  <a:ext cx="2186496" cy="200055"/>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ko-KR" altLang="en-US" sz="1300" dirty="0">
                      <a:ln>
                        <a:solidFill>
                          <a:prstClr val="white">
                            <a:lumMod val="75000"/>
                            <a:alpha val="0"/>
                          </a:prstClr>
                        </a:solidFill>
                      </a:ln>
                      <a:solidFill>
                        <a:srgbClr val="00338D"/>
                      </a:solidFill>
                      <a:latin typeface="KoPub돋움체 Bold" panose="00000800000000000000" pitchFamily="2" charset="-127"/>
                      <a:ea typeface="KoPub돋움체 Bold" panose="00000800000000000000" pitchFamily="2" charset="-127"/>
                      <a:cs typeface="Univers for KPMG"/>
                    </a:rPr>
                    <a:t>인도 생명보험 유형별 수입보험료</a:t>
                  </a:r>
                  <a:endParaRPr kumimoji="0" lang="ko-KR" altLang="en-US" sz="1300" b="0" i="0" u="none" strike="noStrike" kern="1200" cap="none" spc="0" normalizeH="0" baseline="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endParaRPr>
                </a:p>
              </p:txBody>
            </p:sp>
            <p:cxnSp>
              <p:nvCxnSpPr>
                <p:cNvPr id="26" name="직선 연결선 25">
                  <a:extLst>
                    <a:ext uri="{FF2B5EF4-FFF2-40B4-BE49-F238E27FC236}">
                      <a16:creationId xmlns:a16="http://schemas.microsoft.com/office/drawing/2014/main" id="{F3C2088E-EC6D-3FF7-BE1B-8001E18724E2}"/>
                    </a:ext>
                  </a:extLst>
                </p:cNvPr>
                <p:cNvCxnSpPr/>
                <p:nvPr/>
              </p:nvCxnSpPr>
              <p:spPr>
                <a:xfrm>
                  <a:off x="489000" y="2176483"/>
                  <a:ext cx="4284613"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7" name="직선 연결선 26">
                  <a:extLst>
                    <a:ext uri="{FF2B5EF4-FFF2-40B4-BE49-F238E27FC236}">
                      <a16:creationId xmlns:a16="http://schemas.microsoft.com/office/drawing/2014/main" id="{22DD9937-5A1D-E932-42FD-5F062674DE5F}"/>
                    </a:ext>
                  </a:extLst>
                </p:cNvPr>
                <p:cNvCxnSpPr/>
                <p:nvPr/>
              </p:nvCxnSpPr>
              <p:spPr>
                <a:xfrm>
                  <a:off x="489000" y="2453320"/>
                  <a:ext cx="4284613"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12" name="object 38">
                <a:extLst>
                  <a:ext uri="{FF2B5EF4-FFF2-40B4-BE49-F238E27FC236}">
                    <a16:creationId xmlns:a16="http://schemas.microsoft.com/office/drawing/2014/main" id="{A026CB5A-DF13-A41B-7F7C-777D24C223A5}"/>
                  </a:ext>
                </a:extLst>
              </p:cNvPr>
              <p:cNvSpPr txBox="1"/>
              <p:nvPr/>
            </p:nvSpPr>
            <p:spPr>
              <a:xfrm>
                <a:off x="489000" y="1604642"/>
                <a:ext cx="936000" cy="123239"/>
              </a:xfrm>
              <a:prstGeom prst="rect">
                <a:avLst/>
              </a:prstGeom>
            </p:spPr>
            <p:txBody>
              <a:bodyPr vert="horz" wrap="square" lIns="0" tIns="12065" rIns="0" bIns="0" rtlCol="0">
                <a:spAutoFit/>
              </a:bodyPr>
              <a:lstStyle>
                <a:defPPr>
                  <a:defRPr lang="en-US"/>
                </a:defPPr>
                <a:lvl1pPr marL="12700" marR="5080" lvl="0" indent="0" algn="r" defTabSz="914400" fontAlgn="auto">
                  <a:lnSpc>
                    <a:spcPct val="90000"/>
                  </a:lnSpc>
                  <a:spcBef>
                    <a:spcPts val="95"/>
                  </a:spcBef>
                  <a:spcAft>
                    <a:spcPts val="0"/>
                  </a:spcAft>
                  <a:buClrTx/>
                  <a:buSzTx/>
                  <a:buFontTx/>
                  <a:buNone/>
                  <a:tabLst/>
                  <a:defRPr kumimoji="0" sz="1050" b="0" i="0" u="none" strike="noStrike" cap="none" spc="0" normalizeH="0" baseline="0">
                    <a:ln>
                      <a:noFill/>
                    </a:ln>
                    <a:gradFill>
                      <a:gsLst>
                        <a:gs pos="0">
                          <a:schemeClr val="bg1">
                            <a:lumMod val="65000"/>
                          </a:schemeClr>
                        </a:gs>
                        <a:gs pos="100000">
                          <a:schemeClr val="bg1">
                            <a:lumMod val="65000"/>
                          </a:schemeClr>
                        </a:gs>
                      </a:gsLst>
                      <a:lin ang="5400000" scaled="1"/>
                    </a:gradFill>
                    <a:effectLst/>
                    <a:uLnTx/>
                    <a:uFillTx/>
                    <a:latin typeface="KoPub돋움체 Bold" panose="00000800000000000000" pitchFamily="2" charset="-127"/>
                    <a:ea typeface="KoPub돋움체 Bold" panose="00000800000000000000" pitchFamily="2" charset="-127"/>
                    <a:cs typeface="Calibri"/>
                  </a:defRPr>
                </a:lvl1pPr>
              </a:lstStyle>
              <a:p>
                <a:pPr algn="l"/>
                <a:r>
                  <a:rPr lang="en-US" altLang="ko-KR" sz="800" spc="-50" dirty="0">
                    <a:ln>
                      <a:solidFill>
                        <a:srgbClr val="FD349C">
                          <a:alpha val="0"/>
                        </a:srgbClr>
                      </a:solidFill>
                    </a:ln>
                    <a:solidFill>
                      <a:schemeClr val="tx1">
                        <a:lumMod val="50000"/>
                        <a:lumOff val="50000"/>
                      </a:schemeClr>
                    </a:solidFill>
                    <a:latin typeface="KoPub돋움체 Medium" panose="02020603020101020101" pitchFamily="18" charset="-127"/>
                    <a:ea typeface="KoPub돋움체 Medium" panose="02020603020101020101" pitchFamily="18" charset="-127"/>
                    <a:cs typeface="+mn-cs"/>
                  </a:rPr>
                  <a:t>(</a:t>
                </a:r>
                <a:r>
                  <a:rPr lang="ko-KR" altLang="en-US" sz="800" spc="-50" dirty="0">
                    <a:ln>
                      <a:solidFill>
                        <a:srgbClr val="FD349C">
                          <a:alpha val="0"/>
                        </a:srgbClr>
                      </a:solidFill>
                    </a:ln>
                    <a:solidFill>
                      <a:schemeClr val="tx1">
                        <a:lumMod val="50000"/>
                        <a:lumOff val="50000"/>
                      </a:schemeClr>
                    </a:solidFill>
                    <a:latin typeface="KoPub돋움체 Medium" panose="02020603020101020101" pitchFamily="18" charset="-127"/>
                    <a:ea typeface="KoPub돋움체 Medium" panose="02020603020101020101" pitchFamily="18" charset="-127"/>
                    <a:cs typeface="+mn-cs"/>
                  </a:rPr>
                  <a:t>천만 루피</a:t>
                </a:r>
                <a:r>
                  <a:rPr lang="en-US" altLang="ko-KR" sz="800" spc="-50" dirty="0">
                    <a:ln>
                      <a:solidFill>
                        <a:srgbClr val="FD349C">
                          <a:alpha val="0"/>
                        </a:srgbClr>
                      </a:solidFill>
                    </a:ln>
                    <a:solidFill>
                      <a:schemeClr val="tx1">
                        <a:lumMod val="50000"/>
                        <a:lumOff val="50000"/>
                      </a:schemeClr>
                    </a:solidFill>
                    <a:latin typeface="KoPub돋움체 Medium" panose="02020603020101020101" pitchFamily="18" charset="-127"/>
                    <a:ea typeface="KoPub돋움체 Medium" panose="02020603020101020101" pitchFamily="18" charset="-127"/>
                    <a:cs typeface="+mn-cs"/>
                  </a:rPr>
                  <a:t>)</a:t>
                </a:r>
                <a:endParaRPr lang="ko-KR" altLang="en-US" sz="800" spc="-50" dirty="0">
                  <a:ln>
                    <a:solidFill>
                      <a:srgbClr val="FD349C">
                        <a:alpha val="0"/>
                      </a:srgbClr>
                    </a:solidFill>
                  </a:ln>
                  <a:solidFill>
                    <a:schemeClr val="tx1">
                      <a:lumMod val="50000"/>
                      <a:lumOff val="50000"/>
                    </a:schemeClr>
                  </a:solidFill>
                  <a:latin typeface="KoPub돋움체 Medium" panose="02020603020101020101" pitchFamily="18" charset="-127"/>
                  <a:ea typeface="KoPub돋움체 Medium" panose="02020603020101020101" pitchFamily="18" charset="-127"/>
                  <a:cs typeface="+mn-cs"/>
                </a:endParaRPr>
              </a:p>
            </p:txBody>
          </p:sp>
        </p:grpSp>
        <p:graphicFrame>
          <p:nvGraphicFramePr>
            <p:cNvPr id="14" name="ChartObject">
              <a:extLst>
                <a:ext uri="{FF2B5EF4-FFF2-40B4-BE49-F238E27FC236}">
                  <a16:creationId xmlns:a16="http://schemas.microsoft.com/office/drawing/2014/main" id="{80914B19-D90B-8F65-6BDB-2C531F9D5502}"/>
                </a:ext>
              </a:extLst>
            </p:cNvPr>
            <p:cNvGraphicFramePr/>
            <p:nvPr>
              <p:extLst>
                <p:ext uri="{D42A27DB-BD31-4B8C-83A1-F6EECF244321}">
                  <p14:modId xmlns:p14="http://schemas.microsoft.com/office/powerpoint/2010/main" val="3194292049"/>
                </p:ext>
              </p:extLst>
            </p:nvPr>
          </p:nvGraphicFramePr>
          <p:xfrm>
            <a:off x="478777" y="1697544"/>
            <a:ext cx="4291836" cy="3060000"/>
          </p:xfrm>
          <a:graphic>
            <a:graphicData uri="http://schemas.openxmlformats.org/drawingml/2006/chart">
              <c:chart xmlns:c="http://schemas.openxmlformats.org/drawingml/2006/chart" xmlns:r="http://schemas.openxmlformats.org/officeDocument/2006/relationships" r:id="rId6"/>
            </a:graphicData>
          </a:graphic>
        </p:graphicFrame>
        <p:sp>
          <p:nvSpPr>
            <p:cNvPr id="5" name="TextBox 4">
              <a:extLst>
                <a:ext uri="{FF2B5EF4-FFF2-40B4-BE49-F238E27FC236}">
                  <a16:creationId xmlns:a16="http://schemas.microsoft.com/office/drawing/2014/main" id="{542DBB36-F9F8-B82E-3C3A-E00D36AA1150}"/>
                </a:ext>
              </a:extLst>
            </p:cNvPr>
            <p:cNvSpPr txBox="1"/>
            <p:nvPr/>
          </p:nvSpPr>
          <p:spPr>
            <a:xfrm>
              <a:off x="478777" y="4747995"/>
              <a:ext cx="4294800" cy="318924"/>
            </a:xfrm>
            <a:prstGeom prst="rect">
              <a:avLst/>
            </a:prstGeom>
            <a:noFill/>
            <a:ln>
              <a:noFill/>
            </a:ln>
          </p:spPr>
          <p:txBody>
            <a:bodyPr wrap="square" lIns="0" tIns="72000" rIns="0" bIns="0" rtlCol="0" anchor="t">
              <a:spAutoFit/>
            </a:bodyPr>
            <a:lstStyle>
              <a:defPPr>
                <a:defRPr lang="en-US"/>
              </a:defPPr>
              <a:lvl1pPr lvl="0">
                <a:defRPr sz="800">
                  <a:ln>
                    <a:solidFill>
                      <a:prstClr val="white">
                        <a:lumMod val="75000"/>
                        <a:alpha val="0"/>
                      </a:prstClr>
                    </a:solidFill>
                  </a:ln>
                  <a:solidFill>
                    <a:prstClr val="white">
                      <a:lumMod val="50000"/>
                    </a:prstClr>
                  </a:solidFill>
                  <a:latin typeface="KoPub돋움체 Medium" panose="00000600000000000000" pitchFamily="2" charset="-127"/>
                  <a:ea typeface="KoPub돋움체 Medium" panose="00000600000000000000" pitchFamily="2" charset="-127"/>
                </a:defRPr>
              </a:lvl1pPr>
            </a:lstStyle>
            <a:p>
              <a:r>
                <a:rPr lang="en-US" altLang="ko-KR" dirty="0">
                  <a:solidFill>
                    <a:schemeClr val="bg1">
                      <a:lumMod val="50000"/>
                    </a:schemeClr>
                  </a:solidFill>
                </a:rPr>
                <a:t>Source: Insurance Regulatory and Development Authority of India, </a:t>
              </a:r>
              <a:r>
                <a:rPr lang="ko-KR" altLang="en-US" dirty="0" err="1">
                  <a:solidFill>
                    <a:schemeClr val="bg1">
                      <a:lumMod val="50000"/>
                    </a:schemeClr>
                  </a:solidFill>
                </a:rPr>
                <a:t>삼정</a:t>
              </a:r>
              <a:r>
                <a:rPr lang="en-US" altLang="ko-KR" dirty="0">
                  <a:solidFill>
                    <a:schemeClr val="bg1">
                      <a:lumMod val="50000"/>
                    </a:schemeClr>
                  </a:solidFill>
                </a:rPr>
                <a:t>KPMG </a:t>
              </a:r>
              <a:r>
                <a:rPr lang="ko-KR" altLang="en-US" dirty="0">
                  <a:solidFill>
                    <a:schemeClr val="bg1">
                      <a:lumMod val="50000"/>
                    </a:schemeClr>
                  </a:solidFill>
                </a:rPr>
                <a:t>경제연구원 재구성</a:t>
              </a:r>
              <a:endParaRPr lang="en-US" altLang="ko-KR" dirty="0">
                <a:solidFill>
                  <a:schemeClr val="bg1">
                    <a:lumMod val="50000"/>
                  </a:schemeClr>
                </a:solidFill>
              </a:endParaRPr>
            </a:p>
            <a:p>
              <a:r>
                <a:rPr lang="en-US" altLang="ko-KR" dirty="0">
                  <a:solidFill>
                    <a:schemeClr val="bg1">
                      <a:lumMod val="50000"/>
                    </a:schemeClr>
                  </a:solidFill>
                </a:rPr>
                <a:t>Note: </a:t>
              </a:r>
              <a:r>
                <a:rPr lang="ko-KR" altLang="en-US" dirty="0">
                  <a:solidFill>
                    <a:schemeClr val="bg1">
                      <a:lumMod val="50000"/>
                    </a:schemeClr>
                  </a:solidFill>
                </a:rPr>
                <a:t>인도 생명보험 상품은 투자형</a:t>
              </a:r>
              <a:r>
                <a:rPr lang="en-US" altLang="ko-KR" dirty="0">
                  <a:solidFill>
                    <a:schemeClr val="bg1">
                      <a:lumMod val="50000"/>
                    </a:schemeClr>
                  </a:solidFill>
                </a:rPr>
                <a:t>(Linked) </a:t>
              </a:r>
              <a:r>
                <a:rPr lang="ko-KR" altLang="en-US" dirty="0">
                  <a:solidFill>
                    <a:schemeClr val="bg1">
                      <a:lumMod val="50000"/>
                    </a:schemeClr>
                  </a:solidFill>
                </a:rPr>
                <a:t>상품과 전통형</a:t>
              </a:r>
              <a:r>
                <a:rPr lang="en-US" altLang="ko-KR" dirty="0">
                  <a:solidFill>
                    <a:schemeClr val="bg1">
                      <a:lumMod val="50000"/>
                    </a:schemeClr>
                  </a:solidFill>
                </a:rPr>
                <a:t>(Non-linked) </a:t>
              </a:r>
              <a:r>
                <a:rPr lang="ko-KR" altLang="en-US" dirty="0">
                  <a:solidFill>
                    <a:schemeClr val="bg1">
                      <a:lumMod val="50000"/>
                    </a:schemeClr>
                  </a:solidFill>
                </a:rPr>
                <a:t>상품으로 구분됨</a:t>
              </a:r>
              <a:endParaRPr lang="en-US" altLang="ko-KR" dirty="0">
                <a:solidFill>
                  <a:schemeClr val="bg1">
                    <a:lumMod val="50000"/>
                  </a:schemeClr>
                </a:solidFill>
              </a:endParaRPr>
            </a:p>
          </p:txBody>
        </p:sp>
      </p:grpSp>
      <p:grpSp>
        <p:nvGrpSpPr>
          <p:cNvPr id="55" name="그룹 54">
            <a:extLst>
              <a:ext uri="{FF2B5EF4-FFF2-40B4-BE49-F238E27FC236}">
                <a16:creationId xmlns:a16="http://schemas.microsoft.com/office/drawing/2014/main" id="{83672391-1119-8687-9188-A045D9491252}"/>
              </a:ext>
            </a:extLst>
          </p:cNvPr>
          <p:cNvGrpSpPr/>
          <p:nvPr/>
        </p:nvGrpSpPr>
        <p:grpSpPr>
          <a:xfrm>
            <a:off x="497826" y="5180222"/>
            <a:ext cx="8930619" cy="1022891"/>
            <a:chOff x="497826" y="5180222"/>
            <a:chExt cx="8930619" cy="1022891"/>
          </a:xfrm>
        </p:grpSpPr>
        <p:sp>
          <p:nvSpPr>
            <p:cNvPr id="24" name="TextBox 23">
              <a:extLst>
                <a:ext uri="{FF2B5EF4-FFF2-40B4-BE49-F238E27FC236}">
                  <a16:creationId xmlns:a16="http://schemas.microsoft.com/office/drawing/2014/main" id="{4CD06603-21E2-5E52-6196-56C552EB4E70}"/>
                </a:ext>
              </a:extLst>
            </p:cNvPr>
            <p:cNvSpPr txBox="1"/>
            <p:nvPr/>
          </p:nvSpPr>
          <p:spPr>
            <a:xfrm>
              <a:off x="5133645" y="5180222"/>
              <a:ext cx="4294800" cy="1022891"/>
            </a:xfrm>
            <a:prstGeom prst="rect">
              <a:avLst/>
            </a:prstGeom>
            <a:solidFill>
              <a:srgbClr val="DEF7FF"/>
            </a:solidFill>
            <a:ln w="3175">
              <a:solidFill>
                <a:srgbClr val="99E3FB"/>
              </a:solidFill>
            </a:ln>
          </p:spPr>
          <p:txBody>
            <a:bodyPr wrap="square" lIns="108000" tIns="72000" rIns="36000" bIns="72000" anchor="t">
              <a:noAutofit/>
            </a:bodyPr>
            <a:lstStyle>
              <a:defPPr>
                <a:defRPr lang="en-US"/>
              </a:defPPr>
              <a:lvl1pPr marL="108000" indent="-108000" defTabSz="457200">
                <a:lnSpc>
                  <a:spcPct val="110000"/>
                </a:lnSpc>
                <a:spcAft>
                  <a:spcPts val="300"/>
                </a:spcAft>
                <a:buClr>
                  <a:schemeClr val="tx1">
                    <a:lumMod val="85000"/>
                    <a:lumOff val="15000"/>
                  </a:schemeClr>
                </a:buClr>
                <a:buFont typeface="Arial" panose="020B0604020202020204" pitchFamily="34" charset="0"/>
                <a:buChar char="•"/>
                <a:defRPr sz="1000" b="1">
                  <a:ln>
                    <a:solidFill>
                      <a:schemeClr val="accent5">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altLang="ko-KR" dirty="0"/>
                <a:t>2021</a:t>
              </a:r>
              <a:r>
                <a:rPr lang="ko-KR" altLang="en-US" dirty="0"/>
                <a:t>년 기준 생명보험 상품 중 전통형 생명보험 상품 비중은 전체 생명보험 상품의 </a:t>
              </a:r>
              <a:r>
                <a:rPr lang="en-US" altLang="ko-KR" dirty="0"/>
                <a:t>64.3%</a:t>
              </a:r>
              <a:r>
                <a:rPr lang="ko-KR" altLang="en-US" dirty="0"/>
                <a:t>를 차지</a:t>
              </a:r>
              <a:endParaRPr lang="en-US" altLang="ko-KR" dirty="0"/>
            </a:p>
            <a:p>
              <a:pPr marL="266700" indent="-174625">
                <a:buClr>
                  <a:schemeClr val="tx1">
                    <a:lumMod val="75000"/>
                    <a:lumOff val="25000"/>
                  </a:schemeClr>
                </a:buClr>
                <a:buFontTx/>
                <a:buChar char="-"/>
              </a:pPr>
              <a:r>
                <a:rPr lang="ko-KR" altLang="en-US" b="0" dirty="0">
                  <a:solidFill>
                    <a:schemeClr val="tx1">
                      <a:lumMod val="75000"/>
                      <a:lumOff val="25000"/>
                    </a:schemeClr>
                  </a:solidFill>
                </a:rPr>
                <a:t>다음으로 전통형 퇴직연금</a:t>
              </a:r>
              <a:r>
                <a:rPr lang="en-US" altLang="ko-KR" b="0" dirty="0">
                  <a:solidFill>
                    <a:schemeClr val="tx1">
                      <a:lumMod val="75000"/>
                      <a:lumOff val="25000"/>
                    </a:schemeClr>
                  </a:solidFill>
                </a:rPr>
                <a:t>(16.3%), </a:t>
              </a:r>
              <a:r>
                <a:rPr lang="ko-KR" altLang="en-US" b="0" dirty="0">
                  <a:solidFill>
                    <a:schemeClr val="tx1">
                      <a:lumMod val="75000"/>
                      <a:lumOff val="25000"/>
                    </a:schemeClr>
                  </a:solidFill>
                </a:rPr>
                <a:t>투자형 생명보험</a:t>
              </a:r>
              <a:r>
                <a:rPr lang="en-US" altLang="ko-KR" b="0" dirty="0">
                  <a:solidFill>
                    <a:schemeClr val="tx1">
                      <a:lumMod val="75000"/>
                      <a:lumOff val="25000"/>
                    </a:schemeClr>
                  </a:solidFill>
                </a:rPr>
                <a:t>(12.8%), </a:t>
              </a:r>
              <a:r>
                <a:rPr lang="ko-KR" altLang="en-US" b="0" dirty="0">
                  <a:solidFill>
                    <a:schemeClr val="tx1">
                      <a:lumMod val="75000"/>
                      <a:lumOff val="25000"/>
                    </a:schemeClr>
                  </a:solidFill>
                </a:rPr>
                <a:t>전통형 개인연금</a:t>
              </a:r>
              <a:r>
                <a:rPr lang="en-US" altLang="ko-KR" b="0" dirty="0">
                  <a:solidFill>
                    <a:schemeClr val="tx1">
                      <a:lumMod val="75000"/>
                      <a:lumOff val="25000"/>
                    </a:schemeClr>
                  </a:solidFill>
                </a:rPr>
                <a:t>(4.0%) </a:t>
              </a:r>
              <a:r>
                <a:rPr lang="ko-KR" altLang="en-US" b="0" dirty="0">
                  <a:solidFill>
                    <a:schemeClr val="tx1">
                      <a:lumMod val="75000"/>
                      <a:lumOff val="25000"/>
                    </a:schemeClr>
                  </a:solidFill>
                </a:rPr>
                <a:t>등이 높은 비중을 차지</a:t>
              </a:r>
              <a:endParaRPr lang="en-US" altLang="ko-KR" b="0" dirty="0">
                <a:solidFill>
                  <a:schemeClr val="tx1">
                    <a:lumMod val="75000"/>
                    <a:lumOff val="25000"/>
                  </a:schemeClr>
                </a:solidFill>
              </a:endParaRPr>
            </a:p>
          </p:txBody>
        </p:sp>
        <p:sp>
          <p:nvSpPr>
            <p:cNvPr id="15" name="TextBox 14">
              <a:extLst>
                <a:ext uri="{FF2B5EF4-FFF2-40B4-BE49-F238E27FC236}">
                  <a16:creationId xmlns:a16="http://schemas.microsoft.com/office/drawing/2014/main" id="{BF657955-D172-AAC1-A2D1-F6BDA17A57E2}"/>
                </a:ext>
              </a:extLst>
            </p:cNvPr>
            <p:cNvSpPr txBox="1"/>
            <p:nvPr/>
          </p:nvSpPr>
          <p:spPr>
            <a:xfrm>
              <a:off x="497826" y="5180222"/>
              <a:ext cx="4294800" cy="1022891"/>
            </a:xfrm>
            <a:prstGeom prst="rect">
              <a:avLst/>
            </a:prstGeom>
            <a:solidFill>
              <a:srgbClr val="DEF7FF"/>
            </a:solidFill>
            <a:ln w="3175">
              <a:solidFill>
                <a:srgbClr val="99E3FB"/>
              </a:solidFill>
            </a:ln>
          </p:spPr>
          <p:txBody>
            <a:bodyPr wrap="square" lIns="108000" tIns="72000" rIns="108000" bIns="72000" anchor="t">
              <a:noAutofit/>
            </a:bodyPr>
            <a:lstStyle>
              <a:defPPr>
                <a:defRPr lang="en-US"/>
              </a:defPPr>
              <a:lvl1pPr marL="108000" indent="-108000" defTabSz="457200">
                <a:lnSpc>
                  <a:spcPct val="110000"/>
                </a:lnSpc>
                <a:spcAft>
                  <a:spcPts val="300"/>
                </a:spcAft>
                <a:buClr>
                  <a:schemeClr val="tx1">
                    <a:lumMod val="85000"/>
                    <a:lumOff val="15000"/>
                  </a:schemeClr>
                </a:buClr>
                <a:buFont typeface="Arial" panose="020B0604020202020204" pitchFamily="34" charset="0"/>
                <a:buChar char="•"/>
                <a:defRPr sz="1000" b="1">
                  <a:ln>
                    <a:solidFill>
                      <a:schemeClr val="accent5">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altLang="ko-KR" dirty="0"/>
                <a:t>2021~2022</a:t>
              </a:r>
              <a:r>
                <a:rPr lang="ko-KR" altLang="en-US" dirty="0"/>
                <a:t>년 기준 인도 생명보험 전통형 상품의 수입보험료는 </a:t>
              </a:r>
              <a:r>
                <a:rPr lang="en-US" altLang="ko-KR" dirty="0"/>
                <a:t>592,287.5</a:t>
              </a:r>
              <a:r>
                <a:rPr lang="ko-KR" altLang="en-US" dirty="0" err="1"/>
                <a:t>크로로</a:t>
              </a:r>
              <a:r>
                <a:rPr lang="en-US" altLang="ko-KR" dirty="0"/>
                <a:t>, </a:t>
              </a:r>
              <a:r>
                <a:rPr lang="ko-KR" altLang="en-US" dirty="0"/>
                <a:t>전체 수입보험료의 </a:t>
              </a:r>
              <a:r>
                <a:rPr lang="en-US" altLang="ko-KR" dirty="0"/>
                <a:t>85.5%</a:t>
              </a:r>
              <a:r>
                <a:rPr lang="ko-KR" altLang="en-US" dirty="0"/>
                <a:t> 비중을 차지</a:t>
              </a:r>
              <a:endParaRPr lang="en-US" altLang="ko-KR" dirty="0"/>
            </a:p>
            <a:p>
              <a:pPr marL="266700" indent="-174625">
                <a:buClr>
                  <a:schemeClr val="tx1">
                    <a:lumMod val="75000"/>
                    <a:lumOff val="25000"/>
                  </a:schemeClr>
                </a:buClr>
                <a:buFontTx/>
                <a:buChar char="-"/>
              </a:pPr>
              <a:r>
                <a:rPr lang="ko-KR" altLang="en-US" b="0" dirty="0">
                  <a:solidFill>
                    <a:schemeClr val="tx1">
                      <a:lumMod val="75000"/>
                      <a:lumOff val="25000"/>
                    </a:schemeClr>
                  </a:solidFill>
                </a:rPr>
                <a:t>전통형 상품의 신계약 수입보험료는 </a:t>
              </a:r>
              <a:r>
                <a:rPr lang="en-US" altLang="ko-KR" b="0" dirty="0">
                  <a:solidFill>
                    <a:schemeClr val="tx1">
                      <a:lumMod val="75000"/>
                      <a:lumOff val="25000"/>
                    </a:schemeClr>
                  </a:solidFill>
                </a:rPr>
                <a:t>278,936.2</a:t>
              </a:r>
              <a:r>
                <a:rPr lang="ko-KR" altLang="en-US" b="0" dirty="0" err="1">
                  <a:solidFill>
                    <a:schemeClr val="tx1">
                      <a:lumMod val="75000"/>
                      <a:lumOff val="25000"/>
                    </a:schemeClr>
                  </a:solidFill>
                </a:rPr>
                <a:t>크로</a:t>
              </a:r>
              <a:r>
                <a:rPr lang="en-US" altLang="ko-KR" b="0" dirty="0">
                  <a:solidFill>
                    <a:schemeClr val="tx1">
                      <a:lumMod val="75000"/>
                      <a:lumOff val="25000"/>
                    </a:schemeClr>
                  </a:solidFill>
                </a:rPr>
                <a:t>, </a:t>
              </a:r>
              <a:r>
                <a:rPr lang="ko-KR" altLang="en-US" b="0" dirty="0">
                  <a:solidFill>
                    <a:schemeClr val="tx1">
                      <a:lumMod val="75000"/>
                      <a:lumOff val="25000"/>
                    </a:schemeClr>
                  </a:solidFill>
                </a:rPr>
                <a:t>갱신된 수입보험료는 </a:t>
              </a:r>
              <a:r>
                <a:rPr lang="en-US" altLang="ko-KR" b="0" dirty="0">
                  <a:solidFill>
                    <a:schemeClr val="tx1">
                      <a:lumMod val="75000"/>
                      <a:lumOff val="25000"/>
                    </a:schemeClr>
                  </a:solidFill>
                </a:rPr>
                <a:t>313351.2</a:t>
              </a:r>
              <a:r>
                <a:rPr lang="ko-KR" altLang="en-US" b="0" dirty="0" err="1">
                  <a:solidFill>
                    <a:schemeClr val="tx1">
                      <a:lumMod val="75000"/>
                      <a:lumOff val="25000"/>
                    </a:schemeClr>
                  </a:solidFill>
                </a:rPr>
                <a:t>크로를</a:t>
              </a:r>
              <a:r>
                <a:rPr lang="ko-KR" altLang="en-US" b="0" dirty="0">
                  <a:solidFill>
                    <a:schemeClr val="tx1">
                      <a:lumMod val="75000"/>
                      <a:lumOff val="25000"/>
                    </a:schemeClr>
                  </a:solidFill>
                </a:rPr>
                <a:t> 기록</a:t>
              </a:r>
              <a:endParaRPr lang="en-US" altLang="ko-KR" b="0" dirty="0">
                <a:solidFill>
                  <a:schemeClr val="tx1">
                    <a:lumMod val="75000"/>
                    <a:lumOff val="25000"/>
                  </a:schemeClr>
                </a:solidFill>
              </a:endParaRPr>
            </a:p>
            <a:p>
              <a:r>
                <a:rPr lang="ko-KR" altLang="en-US" dirty="0"/>
                <a:t> 투자형 상품의 수입보험료는 </a:t>
              </a:r>
              <a:r>
                <a:rPr lang="en-US" altLang="ko-KR" dirty="0"/>
                <a:t>100,326.7</a:t>
              </a:r>
              <a:r>
                <a:rPr lang="ko-KR" altLang="en-US" dirty="0" err="1"/>
                <a:t>크로를</a:t>
              </a:r>
              <a:r>
                <a:rPr lang="ko-KR" altLang="en-US" dirty="0"/>
                <a:t> 기록</a:t>
              </a:r>
              <a:r>
                <a:rPr lang="en-US" altLang="ko-KR" dirty="0"/>
                <a:t> </a:t>
              </a:r>
            </a:p>
            <a:p>
              <a:endParaRPr lang="en-US" altLang="ko-KR" b="0" dirty="0">
                <a:solidFill>
                  <a:schemeClr val="tx1">
                    <a:lumMod val="75000"/>
                    <a:lumOff val="25000"/>
                  </a:schemeClr>
                </a:solidFill>
              </a:endParaRPr>
            </a:p>
          </p:txBody>
        </p:sp>
      </p:grpSp>
      <p:grpSp>
        <p:nvGrpSpPr>
          <p:cNvPr id="43" name="그룹 42">
            <a:extLst>
              <a:ext uri="{FF2B5EF4-FFF2-40B4-BE49-F238E27FC236}">
                <a16:creationId xmlns:a16="http://schemas.microsoft.com/office/drawing/2014/main" id="{C7F912BE-03DB-AC52-DF21-7DF5A14F9DC1}"/>
              </a:ext>
            </a:extLst>
          </p:cNvPr>
          <p:cNvGrpSpPr/>
          <p:nvPr/>
        </p:nvGrpSpPr>
        <p:grpSpPr>
          <a:xfrm>
            <a:off x="5123436" y="1196975"/>
            <a:ext cx="4305009" cy="3869944"/>
            <a:chOff x="478777" y="1196975"/>
            <a:chExt cx="4305009" cy="3869944"/>
          </a:xfrm>
        </p:grpSpPr>
        <p:grpSp>
          <p:nvGrpSpPr>
            <p:cNvPr id="44" name="그룹 43">
              <a:extLst>
                <a:ext uri="{FF2B5EF4-FFF2-40B4-BE49-F238E27FC236}">
                  <a16:creationId xmlns:a16="http://schemas.microsoft.com/office/drawing/2014/main" id="{FF41ACEA-87AD-0499-3BD2-E936CB0FE714}"/>
                </a:ext>
              </a:extLst>
            </p:cNvPr>
            <p:cNvGrpSpPr/>
            <p:nvPr/>
          </p:nvGrpSpPr>
          <p:grpSpPr>
            <a:xfrm>
              <a:off x="499173" y="1196975"/>
              <a:ext cx="4284613" cy="530906"/>
              <a:chOff x="489000" y="1196975"/>
              <a:chExt cx="4284613" cy="530906"/>
            </a:xfrm>
          </p:grpSpPr>
          <p:grpSp>
            <p:nvGrpSpPr>
              <p:cNvPr id="47" name="그룹 46">
                <a:extLst>
                  <a:ext uri="{FF2B5EF4-FFF2-40B4-BE49-F238E27FC236}">
                    <a16:creationId xmlns:a16="http://schemas.microsoft.com/office/drawing/2014/main" id="{56076DD7-01AE-A328-F8AB-A5294F3492BD}"/>
                  </a:ext>
                </a:extLst>
              </p:cNvPr>
              <p:cNvGrpSpPr/>
              <p:nvPr/>
            </p:nvGrpSpPr>
            <p:grpSpPr>
              <a:xfrm>
                <a:off x="489000" y="1196975"/>
                <a:ext cx="4284613" cy="276837"/>
                <a:chOff x="489000" y="2176483"/>
                <a:chExt cx="4284613" cy="276837"/>
              </a:xfrm>
            </p:grpSpPr>
            <p:sp>
              <p:nvSpPr>
                <p:cNvPr id="50" name="TextBox 49">
                  <a:extLst>
                    <a:ext uri="{FF2B5EF4-FFF2-40B4-BE49-F238E27FC236}">
                      <a16:creationId xmlns:a16="http://schemas.microsoft.com/office/drawing/2014/main" id="{1B88E1EC-D0B0-9A22-C28B-2AD91EF92E37}"/>
                    </a:ext>
                  </a:extLst>
                </p:cNvPr>
                <p:cNvSpPr txBox="1"/>
                <p:nvPr/>
              </p:nvSpPr>
              <p:spPr>
                <a:xfrm>
                  <a:off x="489000" y="2210039"/>
                  <a:ext cx="2380460" cy="200055"/>
                </a:xfrm>
                <a:prstGeom prst="rect">
                  <a:avLst/>
                </a:prstGeom>
                <a:noFill/>
              </p:spPr>
              <p:txBody>
                <a:bodyPr wrap="none" lIns="0" tIns="0" rIns="0" bIns="0" rtlCol="0">
                  <a:spAutoFit/>
                </a:bodyPr>
                <a:lstStyle/>
                <a:p>
                  <a:pPr>
                    <a:defRPr/>
                  </a:pPr>
                  <a:r>
                    <a:rPr lang="ko-KR" altLang="en-US" sz="1300" dirty="0">
                      <a:ln>
                        <a:solidFill>
                          <a:prstClr val="white">
                            <a:lumMod val="75000"/>
                            <a:alpha val="0"/>
                          </a:prstClr>
                        </a:solidFill>
                      </a:ln>
                      <a:solidFill>
                        <a:srgbClr val="00338D"/>
                      </a:solidFill>
                      <a:latin typeface="KoPub돋움체 Bold" panose="00000800000000000000" pitchFamily="2" charset="-127"/>
                      <a:ea typeface="KoPub돋움체 Bold" panose="00000800000000000000" pitchFamily="2" charset="-127"/>
                      <a:cs typeface="Univers for KPMG"/>
                    </a:rPr>
                    <a:t>인도 생명보험 상품 포트폴리오 비중</a:t>
                  </a:r>
                  <a:endParaRPr kumimoji="0" lang="ko-KR" altLang="en-US" sz="1300" b="0" i="0" u="none" strike="noStrike" kern="1200" cap="none" spc="0" normalizeH="0" baseline="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endParaRPr>
                </a:p>
              </p:txBody>
            </p:sp>
            <p:cxnSp>
              <p:nvCxnSpPr>
                <p:cNvPr id="51" name="직선 연결선 50">
                  <a:extLst>
                    <a:ext uri="{FF2B5EF4-FFF2-40B4-BE49-F238E27FC236}">
                      <a16:creationId xmlns:a16="http://schemas.microsoft.com/office/drawing/2014/main" id="{43CE17DE-5093-0ABD-5B68-47F637FDB6EF}"/>
                    </a:ext>
                  </a:extLst>
                </p:cNvPr>
                <p:cNvCxnSpPr/>
                <p:nvPr/>
              </p:nvCxnSpPr>
              <p:spPr>
                <a:xfrm>
                  <a:off x="489000" y="2176483"/>
                  <a:ext cx="4284613"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2" name="직선 연결선 51">
                  <a:extLst>
                    <a:ext uri="{FF2B5EF4-FFF2-40B4-BE49-F238E27FC236}">
                      <a16:creationId xmlns:a16="http://schemas.microsoft.com/office/drawing/2014/main" id="{916718D6-246C-650C-F2D9-46F3EE9D34B0}"/>
                    </a:ext>
                  </a:extLst>
                </p:cNvPr>
                <p:cNvCxnSpPr/>
                <p:nvPr/>
              </p:nvCxnSpPr>
              <p:spPr>
                <a:xfrm>
                  <a:off x="489000" y="2453320"/>
                  <a:ext cx="4284613"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48" name="object 38">
                <a:extLst>
                  <a:ext uri="{FF2B5EF4-FFF2-40B4-BE49-F238E27FC236}">
                    <a16:creationId xmlns:a16="http://schemas.microsoft.com/office/drawing/2014/main" id="{03D51A41-4745-0A7B-3EA4-8023EE00FD51}"/>
                  </a:ext>
                </a:extLst>
              </p:cNvPr>
              <p:cNvSpPr txBox="1"/>
              <p:nvPr/>
            </p:nvSpPr>
            <p:spPr>
              <a:xfrm>
                <a:off x="489000" y="1604642"/>
                <a:ext cx="936000" cy="123239"/>
              </a:xfrm>
              <a:prstGeom prst="rect">
                <a:avLst/>
              </a:prstGeom>
            </p:spPr>
            <p:txBody>
              <a:bodyPr vert="horz" wrap="square" lIns="0" tIns="12065" rIns="0" bIns="0" rtlCol="0">
                <a:spAutoFit/>
              </a:bodyPr>
              <a:lstStyle>
                <a:defPPr>
                  <a:defRPr lang="en-US"/>
                </a:defPPr>
                <a:lvl1pPr marL="12700" marR="5080" lvl="0" indent="0" algn="r" defTabSz="914400" fontAlgn="auto">
                  <a:lnSpc>
                    <a:spcPct val="90000"/>
                  </a:lnSpc>
                  <a:spcBef>
                    <a:spcPts val="95"/>
                  </a:spcBef>
                  <a:spcAft>
                    <a:spcPts val="0"/>
                  </a:spcAft>
                  <a:buClrTx/>
                  <a:buSzTx/>
                  <a:buFontTx/>
                  <a:buNone/>
                  <a:tabLst/>
                  <a:defRPr kumimoji="0" sz="1050" b="0" i="0" u="none" strike="noStrike" cap="none" spc="0" normalizeH="0" baseline="0">
                    <a:ln>
                      <a:noFill/>
                    </a:ln>
                    <a:gradFill>
                      <a:gsLst>
                        <a:gs pos="0">
                          <a:schemeClr val="bg1">
                            <a:lumMod val="65000"/>
                          </a:schemeClr>
                        </a:gs>
                        <a:gs pos="100000">
                          <a:schemeClr val="bg1">
                            <a:lumMod val="65000"/>
                          </a:schemeClr>
                        </a:gs>
                      </a:gsLst>
                      <a:lin ang="5400000" scaled="1"/>
                    </a:gradFill>
                    <a:effectLst/>
                    <a:uLnTx/>
                    <a:uFillTx/>
                    <a:latin typeface="KoPub돋움체 Bold" panose="00000800000000000000" pitchFamily="2" charset="-127"/>
                    <a:ea typeface="KoPub돋움체 Bold" panose="00000800000000000000" pitchFamily="2" charset="-127"/>
                    <a:cs typeface="Calibri"/>
                  </a:defRPr>
                </a:lvl1pPr>
              </a:lstStyle>
              <a:p>
                <a:pPr algn="l"/>
                <a:r>
                  <a:rPr lang="en-US" altLang="ko-KR" sz="800" spc="-50" dirty="0">
                    <a:ln>
                      <a:solidFill>
                        <a:srgbClr val="FD349C">
                          <a:alpha val="0"/>
                        </a:srgbClr>
                      </a:solidFill>
                    </a:ln>
                    <a:solidFill>
                      <a:schemeClr val="tx1">
                        <a:lumMod val="50000"/>
                        <a:lumOff val="50000"/>
                      </a:schemeClr>
                    </a:solidFill>
                    <a:latin typeface="KoPub돋움체 Medium" panose="02020603020101020101" pitchFamily="18" charset="-127"/>
                    <a:ea typeface="KoPub돋움체 Medium" panose="02020603020101020101" pitchFamily="18" charset="-127"/>
                    <a:cs typeface="+mn-cs"/>
                  </a:rPr>
                  <a:t>(</a:t>
                </a:r>
                <a:r>
                  <a:rPr lang="ko-KR" altLang="en-US" sz="800" spc="-50" dirty="0">
                    <a:ln>
                      <a:solidFill>
                        <a:srgbClr val="FD349C">
                          <a:alpha val="0"/>
                        </a:srgbClr>
                      </a:solidFill>
                    </a:ln>
                    <a:solidFill>
                      <a:schemeClr val="tx1">
                        <a:lumMod val="50000"/>
                        <a:lumOff val="50000"/>
                      </a:schemeClr>
                    </a:solidFill>
                    <a:latin typeface="KoPub돋움체 Medium" panose="02020603020101020101" pitchFamily="18" charset="-127"/>
                    <a:ea typeface="KoPub돋움체 Medium" panose="02020603020101020101" pitchFamily="18" charset="-127"/>
                    <a:cs typeface="+mn-cs"/>
                  </a:rPr>
                  <a:t>천만 루피</a:t>
                </a:r>
                <a:r>
                  <a:rPr lang="en-US" altLang="ko-KR" sz="800" spc="-50" dirty="0">
                    <a:ln>
                      <a:solidFill>
                        <a:srgbClr val="FD349C">
                          <a:alpha val="0"/>
                        </a:srgbClr>
                      </a:solidFill>
                    </a:ln>
                    <a:solidFill>
                      <a:schemeClr val="tx1">
                        <a:lumMod val="50000"/>
                        <a:lumOff val="50000"/>
                      </a:schemeClr>
                    </a:solidFill>
                    <a:latin typeface="KoPub돋움체 Medium" panose="02020603020101020101" pitchFamily="18" charset="-127"/>
                    <a:ea typeface="KoPub돋움체 Medium" panose="02020603020101020101" pitchFamily="18" charset="-127"/>
                    <a:cs typeface="+mn-cs"/>
                  </a:rPr>
                  <a:t>, %)</a:t>
                </a:r>
                <a:endParaRPr lang="ko-KR" altLang="en-US" sz="800" spc="-50" dirty="0">
                  <a:ln>
                    <a:solidFill>
                      <a:srgbClr val="FD349C">
                        <a:alpha val="0"/>
                      </a:srgbClr>
                    </a:solidFill>
                  </a:ln>
                  <a:solidFill>
                    <a:schemeClr val="tx1">
                      <a:lumMod val="50000"/>
                      <a:lumOff val="50000"/>
                    </a:schemeClr>
                  </a:solidFill>
                  <a:latin typeface="KoPub돋움체 Medium" panose="02020603020101020101" pitchFamily="18" charset="-127"/>
                  <a:ea typeface="KoPub돋움체 Medium" panose="02020603020101020101" pitchFamily="18" charset="-127"/>
                  <a:cs typeface="+mn-cs"/>
                </a:endParaRPr>
              </a:p>
            </p:txBody>
          </p:sp>
        </p:grpSp>
        <p:sp>
          <p:nvSpPr>
            <p:cNvPr id="46" name="TextBox 45">
              <a:extLst>
                <a:ext uri="{FF2B5EF4-FFF2-40B4-BE49-F238E27FC236}">
                  <a16:creationId xmlns:a16="http://schemas.microsoft.com/office/drawing/2014/main" id="{D002DACC-3481-F019-5F37-F9B92A90E8E6}"/>
                </a:ext>
              </a:extLst>
            </p:cNvPr>
            <p:cNvSpPr txBox="1"/>
            <p:nvPr/>
          </p:nvSpPr>
          <p:spPr>
            <a:xfrm>
              <a:off x="478777" y="4747995"/>
              <a:ext cx="4294800" cy="318924"/>
            </a:xfrm>
            <a:prstGeom prst="rect">
              <a:avLst/>
            </a:prstGeom>
            <a:noFill/>
            <a:ln>
              <a:noFill/>
            </a:ln>
          </p:spPr>
          <p:txBody>
            <a:bodyPr wrap="square" lIns="0" tIns="72000" rIns="0" bIns="0" rtlCol="0" anchor="t">
              <a:spAutoFit/>
            </a:bodyPr>
            <a:lstStyle>
              <a:defPPr>
                <a:defRPr lang="en-US"/>
              </a:defPPr>
              <a:lvl1pPr lvl="0">
                <a:defRPr sz="800">
                  <a:ln>
                    <a:solidFill>
                      <a:prstClr val="white">
                        <a:lumMod val="75000"/>
                        <a:alpha val="0"/>
                      </a:prstClr>
                    </a:solidFill>
                  </a:ln>
                  <a:solidFill>
                    <a:prstClr val="white">
                      <a:lumMod val="50000"/>
                    </a:prstClr>
                  </a:solidFill>
                  <a:latin typeface="KoPub돋움체 Medium" panose="00000600000000000000" pitchFamily="2" charset="-127"/>
                  <a:ea typeface="KoPub돋움체 Medium" panose="00000600000000000000" pitchFamily="2" charset="-127"/>
                </a:defRPr>
              </a:lvl1pPr>
            </a:lstStyle>
            <a:p>
              <a:r>
                <a:rPr lang="en-US" altLang="ko-KR" dirty="0">
                  <a:solidFill>
                    <a:schemeClr val="bg1">
                      <a:lumMod val="50000"/>
                    </a:schemeClr>
                  </a:solidFill>
                </a:rPr>
                <a:t>Source: Insurance Regulatory and Development Authority of India, </a:t>
              </a:r>
              <a:r>
                <a:rPr lang="ko-KR" altLang="en-US" dirty="0" err="1">
                  <a:solidFill>
                    <a:schemeClr val="bg1">
                      <a:lumMod val="50000"/>
                    </a:schemeClr>
                  </a:solidFill>
                </a:rPr>
                <a:t>삼정</a:t>
              </a:r>
              <a:r>
                <a:rPr lang="en-US" altLang="ko-KR" dirty="0">
                  <a:solidFill>
                    <a:schemeClr val="bg1">
                      <a:lumMod val="50000"/>
                    </a:schemeClr>
                  </a:solidFill>
                </a:rPr>
                <a:t>KPMG </a:t>
              </a:r>
              <a:r>
                <a:rPr lang="ko-KR" altLang="en-US" dirty="0">
                  <a:solidFill>
                    <a:schemeClr val="bg1">
                      <a:lumMod val="50000"/>
                    </a:schemeClr>
                  </a:solidFill>
                </a:rPr>
                <a:t>경제연구원 재구성</a:t>
              </a:r>
              <a:endParaRPr lang="en-US" altLang="ko-KR" dirty="0">
                <a:solidFill>
                  <a:schemeClr val="bg1">
                    <a:lumMod val="50000"/>
                  </a:schemeClr>
                </a:solidFill>
              </a:endParaRPr>
            </a:p>
            <a:p>
              <a:r>
                <a:rPr lang="en-US" altLang="ko-KR" dirty="0">
                  <a:solidFill>
                    <a:schemeClr val="bg1">
                      <a:lumMod val="50000"/>
                    </a:schemeClr>
                  </a:solidFill>
                </a:rPr>
                <a:t>Note: </a:t>
              </a:r>
              <a:r>
                <a:rPr lang="en-US" altLang="ko-KR" dirty="0"/>
                <a:t>2021~2022</a:t>
              </a:r>
              <a:r>
                <a:rPr lang="ko-KR" altLang="en-US" dirty="0"/>
                <a:t>년 </a:t>
              </a:r>
              <a:r>
                <a:rPr lang="ko-KR" altLang="en-US" dirty="0">
                  <a:solidFill>
                    <a:schemeClr val="bg1">
                      <a:lumMod val="50000"/>
                    </a:schemeClr>
                  </a:solidFill>
                </a:rPr>
                <a:t>수입보험료 기준</a:t>
              </a:r>
              <a:endParaRPr lang="en-US" altLang="ko-KR" dirty="0">
                <a:solidFill>
                  <a:schemeClr val="bg1">
                    <a:lumMod val="50000"/>
                  </a:schemeClr>
                </a:solidFill>
              </a:endParaRPr>
            </a:p>
          </p:txBody>
        </p:sp>
      </p:grpSp>
      <p:graphicFrame>
        <p:nvGraphicFramePr>
          <p:cNvPr id="54" name="ChartObject">
            <a:extLst>
              <a:ext uri="{FF2B5EF4-FFF2-40B4-BE49-F238E27FC236}">
                <a16:creationId xmlns:a16="http://schemas.microsoft.com/office/drawing/2014/main" id="{D8D93D17-8AE0-C502-68E0-623FA5105268}"/>
              </a:ext>
            </a:extLst>
          </p:cNvPr>
          <p:cNvGraphicFramePr>
            <a:graphicFrameLocks/>
          </p:cNvGraphicFramePr>
          <p:nvPr>
            <p:extLst>
              <p:ext uri="{D42A27DB-BD31-4B8C-83A1-F6EECF244321}">
                <p14:modId xmlns:p14="http://schemas.microsoft.com/office/powerpoint/2010/main" val="1780178594"/>
              </p:ext>
            </p:extLst>
          </p:nvPr>
        </p:nvGraphicFramePr>
        <p:xfrm>
          <a:off x="5060039" y="1686951"/>
          <a:ext cx="4320000" cy="3060000"/>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211455984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그룹 8">
            <a:extLst>
              <a:ext uri="{FF2B5EF4-FFF2-40B4-BE49-F238E27FC236}">
                <a16:creationId xmlns:a16="http://schemas.microsoft.com/office/drawing/2014/main" id="{9AD42CE9-B7FF-661D-FB13-D552B2A87C29}"/>
              </a:ext>
            </a:extLst>
          </p:cNvPr>
          <p:cNvGrpSpPr/>
          <p:nvPr/>
        </p:nvGrpSpPr>
        <p:grpSpPr>
          <a:xfrm>
            <a:off x="7675597" y="129214"/>
            <a:ext cx="1946180" cy="1189224"/>
            <a:chOff x="7675597" y="129214"/>
            <a:chExt cx="1946180" cy="1189224"/>
          </a:xfrm>
        </p:grpSpPr>
        <p:pic>
          <p:nvPicPr>
            <p:cNvPr id="10" name="그림 9" descr="텍스트, 지도이(가) 표시된 사진&#10;&#10;자동 생성된 설명">
              <a:extLst>
                <a:ext uri="{FF2B5EF4-FFF2-40B4-BE49-F238E27FC236}">
                  <a16:creationId xmlns:a16="http://schemas.microsoft.com/office/drawing/2014/main" id="{4BD890B1-49A9-BEA7-A060-FFCA562ADE9F}"/>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contrast="-40000"/>
                      </a14:imgEffect>
                    </a14:imgLayer>
                  </a14:imgProps>
                </a:ext>
              </a:extLst>
            </a:blip>
            <a:stretch>
              <a:fillRect/>
            </a:stretch>
          </p:blipFill>
          <p:spPr>
            <a:xfrm>
              <a:off x="8389089" y="129214"/>
              <a:ext cx="1095153" cy="1189224"/>
            </a:xfrm>
            <a:prstGeom prst="rect">
              <a:avLst/>
            </a:prstGeom>
          </p:spPr>
        </p:pic>
        <p:grpSp>
          <p:nvGrpSpPr>
            <p:cNvPr id="13" name="그룹 12">
              <a:extLst>
                <a:ext uri="{FF2B5EF4-FFF2-40B4-BE49-F238E27FC236}">
                  <a16:creationId xmlns:a16="http://schemas.microsoft.com/office/drawing/2014/main" id="{9D871D1B-2969-C5F4-48A6-B0CCD569CEE3}"/>
                </a:ext>
              </a:extLst>
            </p:cNvPr>
            <p:cNvGrpSpPr/>
            <p:nvPr/>
          </p:nvGrpSpPr>
          <p:grpSpPr>
            <a:xfrm>
              <a:off x="7675597" y="584947"/>
              <a:ext cx="1946180" cy="415084"/>
              <a:chOff x="7675597" y="584947"/>
              <a:chExt cx="1946180" cy="415084"/>
            </a:xfrm>
          </p:grpSpPr>
          <p:pic>
            <p:nvPicPr>
              <p:cNvPr id="18" name="그림 17">
                <a:extLst>
                  <a:ext uri="{FF2B5EF4-FFF2-40B4-BE49-F238E27FC236}">
                    <a16:creationId xmlns:a16="http://schemas.microsoft.com/office/drawing/2014/main" id="{94FA98A2-C50A-689D-04C4-5A55A61AD1E4}"/>
                  </a:ext>
                </a:extLst>
              </p:cNvPr>
              <p:cNvPicPr>
                <a:picLocks noChangeAspect="1"/>
              </p:cNvPicPr>
              <p:nvPr/>
            </p:nvPicPr>
            <p:blipFill>
              <a:blip r:embed="rId5"/>
              <a:srcRect/>
              <a:stretch/>
            </p:blipFill>
            <p:spPr>
              <a:xfrm>
                <a:off x="7675597" y="584947"/>
                <a:ext cx="415084" cy="415084"/>
              </a:xfrm>
              <a:prstGeom prst="rect">
                <a:avLst/>
              </a:prstGeom>
            </p:spPr>
          </p:pic>
          <p:sp>
            <p:nvSpPr>
              <p:cNvPr id="19" name="제목 3">
                <a:extLst>
                  <a:ext uri="{FF2B5EF4-FFF2-40B4-BE49-F238E27FC236}">
                    <a16:creationId xmlns:a16="http://schemas.microsoft.com/office/drawing/2014/main" id="{28AB819C-DC6E-652B-9108-758613C5BF76}"/>
                  </a:ext>
                </a:extLst>
              </p:cNvPr>
              <p:cNvSpPr txBox="1">
                <a:spLocks/>
              </p:cNvSpPr>
              <p:nvPr/>
            </p:nvSpPr>
            <p:spPr>
              <a:xfrm>
                <a:off x="8143995" y="606616"/>
                <a:ext cx="1477782" cy="334294"/>
              </a:xfrm>
              <a:prstGeom prst="rect">
                <a:avLst/>
              </a:prstGeom>
            </p:spPr>
            <p:txBody>
              <a:bodyPr wrap="none" lIns="0" tIns="0" rIns="0" bIns="0" anchor="b" anchorCtr="0">
                <a:noAutofit/>
              </a:bodyPr>
              <a:lstStyle>
                <a:defPPr>
                  <a:defRPr lang="en-US"/>
                </a:defPPr>
                <a:lvl1pPr marR="0" lvl="0" indent="539750" fontAlgn="auto">
                  <a:lnSpc>
                    <a:spcPct val="100000"/>
                  </a:lnSpc>
                  <a:spcBef>
                    <a:spcPts val="0"/>
                  </a:spcBef>
                  <a:spcAft>
                    <a:spcPts val="0"/>
                  </a:spcAft>
                  <a:buClrTx/>
                  <a:buSzTx/>
                  <a:buFontTx/>
                  <a:buNone/>
                  <a:tabLst/>
                  <a:defRPr sz="2400" b="0" i="0">
                    <a:ln>
                      <a:solidFill>
                        <a:prstClr val="white">
                          <a:lumMod val="75000"/>
                          <a:alpha val="0"/>
                        </a:prstClr>
                      </a:solidFill>
                    </a:ln>
                    <a:solidFill>
                      <a:schemeClr val="bg1"/>
                    </a:solidFill>
                    <a:latin typeface="KoPub돋움체 Bold" panose="00000800000000000000" pitchFamily="2" charset="-127"/>
                    <a:ea typeface="KoPub돋움체 Bold" panose="00000800000000000000" pitchFamily="2" charset="-127"/>
                    <a:cs typeface="KoPub돋움체 Medium" panose="02020603020101020101" pitchFamily="18" charset="-127"/>
                  </a:defRPr>
                </a:lvl1pPr>
              </a:lstStyle>
              <a:p>
                <a:pPr marR="0" lvl="0" indent="0" defTabSz="914400" rtl="0" eaLnBrk="1" fontAlgn="auto" latinLnBrk="0" hangingPunct="1">
                  <a:lnSpc>
                    <a:spcPct val="100000"/>
                  </a:lnSpc>
                  <a:spcBef>
                    <a:spcPts val="0"/>
                  </a:spcBef>
                  <a:spcAft>
                    <a:spcPts val="0"/>
                  </a:spcAft>
                  <a:buClrTx/>
                  <a:buSzTx/>
                  <a:buFontTx/>
                  <a:buNone/>
                  <a:tabLst/>
                  <a:defRPr/>
                </a:pPr>
                <a:r>
                  <a:rPr lang="ko-KR" altLang="en-US" sz="2000" dirty="0">
                    <a:ln>
                      <a:solidFill>
                        <a:prstClr val="white">
                          <a:lumMod val="75000"/>
                          <a:alpha val="0"/>
                        </a:prstClr>
                      </a:solidFill>
                    </a:ln>
                    <a:solidFill>
                      <a:schemeClr val="tx1">
                        <a:lumMod val="75000"/>
                        <a:lumOff val="25000"/>
                      </a:schemeClr>
                    </a:solidFill>
                  </a:rPr>
                  <a:t>인도</a:t>
                </a:r>
                <a:endParaRPr lang="en-US" altLang="ko-KR" sz="2000" dirty="0">
                  <a:ln>
                    <a:solidFill>
                      <a:prstClr val="white">
                        <a:lumMod val="75000"/>
                        <a:alpha val="0"/>
                      </a:prstClr>
                    </a:solidFill>
                  </a:ln>
                  <a:solidFill>
                    <a:schemeClr val="tx1">
                      <a:lumMod val="75000"/>
                      <a:lumOff val="25000"/>
                    </a:schemeClr>
                  </a:solidFill>
                </a:endParaRPr>
              </a:p>
            </p:txBody>
          </p:sp>
        </p:grpSp>
      </p:grpSp>
      <p:sp>
        <p:nvSpPr>
          <p:cNvPr id="2" name="텍스트 개체 틀 1">
            <a:extLst>
              <a:ext uri="{FF2B5EF4-FFF2-40B4-BE49-F238E27FC236}">
                <a16:creationId xmlns:a16="http://schemas.microsoft.com/office/drawing/2014/main" id="{11D01EDC-383F-7EC9-5195-CCBAAD0A81F2}"/>
              </a:ext>
            </a:extLst>
          </p:cNvPr>
          <p:cNvSpPr>
            <a:spLocks noGrp="1"/>
          </p:cNvSpPr>
          <p:nvPr>
            <p:ph type="body" sz="quarter" idx="10"/>
          </p:nvPr>
        </p:nvSpPr>
        <p:spPr/>
        <p:txBody>
          <a:bodyPr/>
          <a:lstStyle/>
          <a:p>
            <a:r>
              <a:rPr lang="en-US" altLang="ko-KR" dirty="0"/>
              <a:t>II. </a:t>
            </a:r>
            <a:r>
              <a:rPr lang="ko-KR" altLang="en-US" dirty="0"/>
              <a:t>신흥 아시아 태평양 국가별 보험시장 및 규제 현황 </a:t>
            </a:r>
          </a:p>
        </p:txBody>
      </p:sp>
      <p:sp>
        <p:nvSpPr>
          <p:cNvPr id="3" name="텍스트 개체 틀 2">
            <a:extLst>
              <a:ext uri="{FF2B5EF4-FFF2-40B4-BE49-F238E27FC236}">
                <a16:creationId xmlns:a16="http://schemas.microsoft.com/office/drawing/2014/main" id="{F8A23C6E-913D-E903-F49E-D387E0794A26}"/>
              </a:ext>
            </a:extLst>
          </p:cNvPr>
          <p:cNvSpPr>
            <a:spLocks noGrp="1"/>
          </p:cNvSpPr>
          <p:nvPr>
            <p:ph type="body" sz="quarter" idx="11"/>
          </p:nvPr>
        </p:nvSpPr>
        <p:spPr>
          <a:xfrm>
            <a:off x="488950" y="617249"/>
            <a:ext cx="8928100" cy="322262"/>
          </a:xfrm>
        </p:spPr>
        <p:txBody>
          <a:bodyPr/>
          <a:lstStyle/>
          <a:p>
            <a:r>
              <a:rPr lang="ko-KR" altLang="en-US" dirty="0"/>
              <a:t>인도 보험시장 현황 </a:t>
            </a:r>
            <a:r>
              <a:rPr lang="en-US" altLang="ko-KR" dirty="0"/>
              <a:t>(</a:t>
            </a:r>
            <a:r>
              <a:rPr lang="ko-KR" altLang="en-US" dirty="0"/>
              <a:t>계속</a:t>
            </a:r>
            <a:r>
              <a:rPr lang="en-US" altLang="ko-KR" dirty="0"/>
              <a:t>)</a:t>
            </a:r>
            <a:endParaRPr lang="ko-KR" altLang="en-US" dirty="0"/>
          </a:p>
        </p:txBody>
      </p:sp>
      <p:grpSp>
        <p:nvGrpSpPr>
          <p:cNvPr id="15" name="그룹 14">
            <a:extLst>
              <a:ext uri="{FF2B5EF4-FFF2-40B4-BE49-F238E27FC236}">
                <a16:creationId xmlns:a16="http://schemas.microsoft.com/office/drawing/2014/main" id="{7BA640F4-193C-B6BA-2463-2752914EB025}"/>
              </a:ext>
            </a:extLst>
          </p:cNvPr>
          <p:cNvGrpSpPr/>
          <p:nvPr/>
        </p:nvGrpSpPr>
        <p:grpSpPr>
          <a:xfrm>
            <a:off x="482622" y="1196975"/>
            <a:ext cx="4310040" cy="3869944"/>
            <a:chOff x="5117183" y="1196975"/>
            <a:chExt cx="4310040" cy="3869944"/>
          </a:xfrm>
        </p:grpSpPr>
        <p:grpSp>
          <p:nvGrpSpPr>
            <p:cNvPr id="6" name="그룹 5">
              <a:extLst>
                <a:ext uri="{FF2B5EF4-FFF2-40B4-BE49-F238E27FC236}">
                  <a16:creationId xmlns:a16="http://schemas.microsoft.com/office/drawing/2014/main" id="{A92CDFFE-4FFF-0BF7-3299-F0F0563F2D06}"/>
                </a:ext>
              </a:extLst>
            </p:cNvPr>
            <p:cNvGrpSpPr/>
            <p:nvPr/>
          </p:nvGrpSpPr>
          <p:grpSpPr>
            <a:xfrm>
              <a:off x="5132387" y="1196975"/>
              <a:ext cx="4294836" cy="3559501"/>
              <a:chOff x="478777" y="1196975"/>
              <a:chExt cx="4294836" cy="3559501"/>
            </a:xfrm>
          </p:grpSpPr>
          <p:grpSp>
            <p:nvGrpSpPr>
              <p:cNvPr id="28" name="그룹 27">
                <a:extLst>
                  <a:ext uri="{FF2B5EF4-FFF2-40B4-BE49-F238E27FC236}">
                    <a16:creationId xmlns:a16="http://schemas.microsoft.com/office/drawing/2014/main" id="{920DC009-0B52-CCC5-4920-E64F01BA78CE}"/>
                  </a:ext>
                </a:extLst>
              </p:cNvPr>
              <p:cNvGrpSpPr/>
              <p:nvPr/>
            </p:nvGrpSpPr>
            <p:grpSpPr>
              <a:xfrm>
                <a:off x="478777" y="1196975"/>
                <a:ext cx="4284613" cy="276837"/>
                <a:chOff x="5132387" y="2176483"/>
                <a:chExt cx="4284613" cy="276837"/>
              </a:xfrm>
            </p:grpSpPr>
            <p:sp>
              <p:nvSpPr>
                <p:cNvPr id="33" name="TextBox 32">
                  <a:extLst>
                    <a:ext uri="{FF2B5EF4-FFF2-40B4-BE49-F238E27FC236}">
                      <a16:creationId xmlns:a16="http://schemas.microsoft.com/office/drawing/2014/main" id="{0E23845E-1E7E-1B1E-AE68-CD02B7B3D208}"/>
                    </a:ext>
                  </a:extLst>
                </p:cNvPr>
                <p:cNvSpPr txBox="1"/>
                <p:nvPr/>
              </p:nvSpPr>
              <p:spPr>
                <a:xfrm>
                  <a:off x="5132387" y="2210039"/>
                  <a:ext cx="2531142" cy="200055"/>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ko-KR" altLang="en-US" sz="1300" dirty="0">
                      <a:ln>
                        <a:solidFill>
                          <a:prstClr val="white">
                            <a:lumMod val="75000"/>
                            <a:alpha val="0"/>
                          </a:prstClr>
                        </a:solidFill>
                      </a:ln>
                      <a:solidFill>
                        <a:srgbClr val="00338D"/>
                      </a:solidFill>
                      <a:latin typeface="KoPub돋움체 Bold" panose="00000800000000000000" pitchFamily="2" charset="-127"/>
                      <a:ea typeface="KoPub돋움체 Bold" panose="00000800000000000000" pitchFamily="2" charset="-127"/>
                      <a:cs typeface="Univers for KPMG"/>
                    </a:rPr>
                    <a:t>인도 손해</a:t>
                  </a:r>
                  <a:r>
                    <a:rPr lang="en-US" altLang="ko-KR" sz="1300" dirty="0">
                      <a:ln>
                        <a:solidFill>
                          <a:prstClr val="white">
                            <a:lumMod val="75000"/>
                            <a:alpha val="0"/>
                          </a:prstClr>
                        </a:solidFill>
                      </a:ln>
                      <a:solidFill>
                        <a:srgbClr val="00338D"/>
                      </a:solidFill>
                      <a:latin typeface="KoPub돋움체 Bold" panose="00000800000000000000" pitchFamily="2" charset="-127"/>
                      <a:ea typeface="KoPub돋움체 Bold" panose="00000800000000000000" pitchFamily="2" charset="-127"/>
                      <a:cs typeface="Univers for KPMG"/>
                    </a:rPr>
                    <a:t>·</a:t>
                  </a:r>
                  <a:r>
                    <a:rPr lang="ko-KR" altLang="en-US" sz="1300" dirty="0">
                      <a:ln>
                        <a:solidFill>
                          <a:prstClr val="white">
                            <a:lumMod val="75000"/>
                            <a:alpha val="0"/>
                          </a:prstClr>
                        </a:solidFill>
                      </a:ln>
                      <a:solidFill>
                        <a:srgbClr val="00338D"/>
                      </a:solidFill>
                      <a:latin typeface="KoPub돋움체 Bold" panose="00000800000000000000" pitchFamily="2" charset="-127"/>
                      <a:ea typeface="KoPub돋움체 Bold" panose="00000800000000000000" pitchFamily="2" charset="-127"/>
                      <a:cs typeface="Univers for KPMG"/>
                    </a:rPr>
                    <a:t>건강보험 유형별 수입보험료</a:t>
                  </a:r>
                  <a:endParaRPr kumimoji="0" lang="ko-KR" altLang="en-US" sz="1300" b="0" i="0" u="none" strike="noStrike" kern="1200" cap="none" spc="0" normalizeH="0" baseline="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endParaRPr>
                </a:p>
              </p:txBody>
            </p:sp>
            <p:cxnSp>
              <p:nvCxnSpPr>
                <p:cNvPr id="34" name="직선 연결선 33">
                  <a:extLst>
                    <a:ext uri="{FF2B5EF4-FFF2-40B4-BE49-F238E27FC236}">
                      <a16:creationId xmlns:a16="http://schemas.microsoft.com/office/drawing/2014/main" id="{6DF3D00D-DCCD-BBB4-E0AF-9568A2CEFFAA}"/>
                    </a:ext>
                  </a:extLst>
                </p:cNvPr>
                <p:cNvCxnSpPr/>
                <p:nvPr/>
              </p:nvCxnSpPr>
              <p:spPr>
                <a:xfrm>
                  <a:off x="5132387" y="2176483"/>
                  <a:ext cx="4284613"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5" name="직선 연결선 34">
                  <a:extLst>
                    <a:ext uri="{FF2B5EF4-FFF2-40B4-BE49-F238E27FC236}">
                      <a16:creationId xmlns:a16="http://schemas.microsoft.com/office/drawing/2014/main" id="{CB4359D7-576E-3F51-C950-873DB0E3CD1B}"/>
                    </a:ext>
                  </a:extLst>
                </p:cNvPr>
                <p:cNvCxnSpPr/>
                <p:nvPr/>
              </p:nvCxnSpPr>
              <p:spPr>
                <a:xfrm>
                  <a:off x="5132387" y="2453320"/>
                  <a:ext cx="4284613"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graphicFrame>
            <p:nvGraphicFramePr>
              <p:cNvPr id="30" name="차트 29">
                <a:extLst>
                  <a:ext uri="{FF2B5EF4-FFF2-40B4-BE49-F238E27FC236}">
                    <a16:creationId xmlns:a16="http://schemas.microsoft.com/office/drawing/2014/main" id="{87CFD680-4CE8-7095-90AC-9ECCADB13278}"/>
                  </a:ext>
                </a:extLst>
              </p:cNvPr>
              <p:cNvGraphicFramePr/>
              <p:nvPr>
                <p:extLst>
                  <p:ext uri="{D42A27DB-BD31-4B8C-83A1-F6EECF244321}">
                    <p14:modId xmlns:p14="http://schemas.microsoft.com/office/powerpoint/2010/main" val="3190257433"/>
                  </p:ext>
                </p:extLst>
              </p:nvPr>
            </p:nvGraphicFramePr>
            <p:xfrm>
              <a:off x="478777" y="1697545"/>
              <a:ext cx="4294836" cy="3058931"/>
            </p:xfrm>
            <a:graphic>
              <a:graphicData uri="http://schemas.openxmlformats.org/drawingml/2006/chart">
                <c:chart xmlns:c="http://schemas.openxmlformats.org/drawingml/2006/chart" xmlns:r="http://schemas.openxmlformats.org/officeDocument/2006/relationships" r:id="rId6"/>
              </a:graphicData>
            </a:graphic>
          </p:graphicFrame>
          <p:sp>
            <p:nvSpPr>
              <p:cNvPr id="4" name="object 38">
                <a:extLst>
                  <a:ext uri="{FF2B5EF4-FFF2-40B4-BE49-F238E27FC236}">
                    <a16:creationId xmlns:a16="http://schemas.microsoft.com/office/drawing/2014/main" id="{432C1CF1-78D6-69CD-9EDF-56967E68B438}"/>
                  </a:ext>
                </a:extLst>
              </p:cNvPr>
              <p:cNvSpPr txBox="1"/>
              <p:nvPr/>
            </p:nvSpPr>
            <p:spPr>
              <a:xfrm>
                <a:off x="478777" y="1604642"/>
                <a:ext cx="648000" cy="123239"/>
              </a:xfrm>
              <a:prstGeom prst="rect">
                <a:avLst/>
              </a:prstGeom>
            </p:spPr>
            <p:txBody>
              <a:bodyPr vert="horz" wrap="square" lIns="0" tIns="12065" rIns="0" bIns="0" rtlCol="0">
                <a:spAutoFit/>
              </a:bodyPr>
              <a:lstStyle>
                <a:defPPr>
                  <a:defRPr lang="en-US"/>
                </a:defPPr>
                <a:lvl1pPr marL="12700" marR="5080" lvl="0" indent="0" algn="r" defTabSz="914400" fontAlgn="auto">
                  <a:lnSpc>
                    <a:spcPct val="90000"/>
                  </a:lnSpc>
                  <a:spcBef>
                    <a:spcPts val="95"/>
                  </a:spcBef>
                  <a:spcAft>
                    <a:spcPts val="0"/>
                  </a:spcAft>
                  <a:buClrTx/>
                  <a:buSzTx/>
                  <a:buFontTx/>
                  <a:buNone/>
                  <a:tabLst/>
                  <a:defRPr kumimoji="0" sz="1050" b="0" i="0" u="none" strike="noStrike" cap="none" spc="0" normalizeH="0" baseline="0">
                    <a:ln>
                      <a:noFill/>
                    </a:ln>
                    <a:gradFill>
                      <a:gsLst>
                        <a:gs pos="0">
                          <a:schemeClr val="bg1">
                            <a:lumMod val="65000"/>
                          </a:schemeClr>
                        </a:gs>
                        <a:gs pos="100000">
                          <a:schemeClr val="bg1">
                            <a:lumMod val="65000"/>
                          </a:schemeClr>
                        </a:gs>
                      </a:gsLst>
                      <a:lin ang="5400000" scaled="1"/>
                    </a:gradFill>
                    <a:effectLst/>
                    <a:uLnTx/>
                    <a:uFillTx/>
                    <a:latin typeface="KoPub돋움체 Bold" panose="00000800000000000000" pitchFamily="2" charset="-127"/>
                    <a:ea typeface="KoPub돋움체 Bold" panose="00000800000000000000" pitchFamily="2" charset="-127"/>
                    <a:cs typeface="Calibri"/>
                  </a:defRPr>
                </a:lvl1pPr>
              </a:lstStyle>
              <a:p>
                <a:pPr algn="l"/>
                <a:r>
                  <a:rPr lang="en-US" altLang="ko-KR" sz="800" spc="-50" dirty="0">
                    <a:ln>
                      <a:solidFill>
                        <a:srgbClr val="FD349C">
                          <a:alpha val="0"/>
                        </a:srgbClr>
                      </a:solidFill>
                    </a:ln>
                    <a:solidFill>
                      <a:schemeClr val="tx1">
                        <a:lumMod val="50000"/>
                        <a:lumOff val="50000"/>
                      </a:schemeClr>
                    </a:solidFill>
                    <a:latin typeface="KoPub돋움체 Medium" panose="02020603020101020101" pitchFamily="18" charset="-127"/>
                    <a:ea typeface="KoPub돋움체 Medium" panose="02020603020101020101" pitchFamily="18" charset="-127"/>
                    <a:cs typeface="+mn-cs"/>
                  </a:rPr>
                  <a:t>(</a:t>
                </a:r>
                <a:r>
                  <a:rPr lang="ko-KR" altLang="en-US" sz="800" spc="-50" dirty="0">
                    <a:ln>
                      <a:solidFill>
                        <a:srgbClr val="FD349C">
                          <a:alpha val="0"/>
                        </a:srgbClr>
                      </a:solidFill>
                    </a:ln>
                    <a:solidFill>
                      <a:schemeClr val="tx1">
                        <a:lumMod val="50000"/>
                        <a:lumOff val="50000"/>
                      </a:schemeClr>
                    </a:solidFill>
                    <a:latin typeface="KoPub돋움체 Medium" panose="02020603020101020101" pitchFamily="18" charset="-127"/>
                    <a:ea typeface="KoPub돋움체 Medium" panose="02020603020101020101" pitchFamily="18" charset="-127"/>
                    <a:cs typeface="+mn-cs"/>
                  </a:rPr>
                  <a:t>천만 루피</a:t>
                </a:r>
                <a:r>
                  <a:rPr lang="en-US" altLang="ko-KR" sz="800" spc="-50" dirty="0">
                    <a:ln>
                      <a:solidFill>
                        <a:srgbClr val="FD349C">
                          <a:alpha val="0"/>
                        </a:srgbClr>
                      </a:solidFill>
                    </a:ln>
                    <a:solidFill>
                      <a:schemeClr val="tx1">
                        <a:lumMod val="50000"/>
                        <a:lumOff val="50000"/>
                      </a:schemeClr>
                    </a:solidFill>
                    <a:latin typeface="KoPub돋움체 Medium" panose="02020603020101020101" pitchFamily="18" charset="-127"/>
                    <a:ea typeface="KoPub돋움체 Medium" panose="02020603020101020101" pitchFamily="18" charset="-127"/>
                    <a:cs typeface="+mn-cs"/>
                  </a:rPr>
                  <a:t>)</a:t>
                </a:r>
                <a:endParaRPr lang="ko-KR" altLang="en-US" sz="800" spc="-50" dirty="0">
                  <a:ln>
                    <a:solidFill>
                      <a:srgbClr val="FD349C">
                        <a:alpha val="0"/>
                      </a:srgbClr>
                    </a:solidFill>
                  </a:ln>
                  <a:solidFill>
                    <a:schemeClr val="tx1">
                      <a:lumMod val="50000"/>
                      <a:lumOff val="50000"/>
                    </a:schemeClr>
                  </a:solidFill>
                  <a:latin typeface="KoPub돋움체 Medium" panose="02020603020101020101" pitchFamily="18" charset="-127"/>
                  <a:ea typeface="KoPub돋움체 Medium" panose="02020603020101020101" pitchFamily="18" charset="-127"/>
                  <a:cs typeface="+mn-cs"/>
                </a:endParaRPr>
              </a:p>
            </p:txBody>
          </p:sp>
        </p:grpSp>
        <p:sp>
          <p:nvSpPr>
            <p:cNvPr id="7" name="TextBox 6">
              <a:extLst>
                <a:ext uri="{FF2B5EF4-FFF2-40B4-BE49-F238E27FC236}">
                  <a16:creationId xmlns:a16="http://schemas.microsoft.com/office/drawing/2014/main" id="{2F18F0BE-49AD-B350-C078-4F9B650403DF}"/>
                </a:ext>
              </a:extLst>
            </p:cNvPr>
            <p:cNvSpPr txBox="1"/>
            <p:nvPr/>
          </p:nvSpPr>
          <p:spPr>
            <a:xfrm>
              <a:off x="5117183" y="4747995"/>
              <a:ext cx="4294800" cy="318924"/>
            </a:xfrm>
            <a:prstGeom prst="rect">
              <a:avLst/>
            </a:prstGeom>
            <a:noFill/>
            <a:ln>
              <a:noFill/>
            </a:ln>
          </p:spPr>
          <p:txBody>
            <a:bodyPr wrap="square" lIns="0" tIns="72000" rIns="0" bIns="0" rtlCol="0" anchor="t">
              <a:spAutoFit/>
            </a:bodyPr>
            <a:lstStyle>
              <a:defPPr>
                <a:defRPr lang="en-US"/>
              </a:defPPr>
              <a:lvl1pPr lvl="0">
                <a:defRPr sz="800">
                  <a:ln>
                    <a:solidFill>
                      <a:prstClr val="white">
                        <a:lumMod val="75000"/>
                        <a:alpha val="0"/>
                      </a:prstClr>
                    </a:solidFill>
                  </a:ln>
                  <a:solidFill>
                    <a:prstClr val="white">
                      <a:lumMod val="50000"/>
                    </a:prstClr>
                  </a:solidFill>
                  <a:latin typeface="KoPub돋움체 Medium" panose="00000600000000000000" pitchFamily="2" charset="-127"/>
                  <a:ea typeface="KoPub돋움체 Medium" panose="00000600000000000000" pitchFamily="2" charset="-127"/>
                </a:defRPr>
              </a:lvl1pPr>
            </a:lstStyle>
            <a:p>
              <a:r>
                <a:rPr lang="en-US" altLang="ko-KR" dirty="0">
                  <a:solidFill>
                    <a:schemeClr val="bg1">
                      <a:lumMod val="50000"/>
                    </a:schemeClr>
                  </a:solidFill>
                </a:rPr>
                <a:t>Source: Insurance Regulatory and Development Authority of India, </a:t>
              </a:r>
              <a:r>
                <a:rPr lang="ko-KR" altLang="en-US" dirty="0" err="1">
                  <a:solidFill>
                    <a:schemeClr val="bg1">
                      <a:lumMod val="50000"/>
                    </a:schemeClr>
                  </a:solidFill>
                </a:rPr>
                <a:t>삼정</a:t>
              </a:r>
              <a:r>
                <a:rPr lang="en-US" altLang="ko-KR" dirty="0">
                  <a:solidFill>
                    <a:schemeClr val="bg1">
                      <a:lumMod val="50000"/>
                    </a:schemeClr>
                  </a:solidFill>
                </a:rPr>
                <a:t>KPMG </a:t>
              </a:r>
              <a:r>
                <a:rPr lang="ko-KR" altLang="en-US" dirty="0">
                  <a:solidFill>
                    <a:schemeClr val="bg1">
                      <a:lumMod val="50000"/>
                    </a:schemeClr>
                  </a:solidFill>
                </a:rPr>
                <a:t>경제연구원 재구성</a:t>
              </a:r>
              <a:endParaRPr lang="en-US" altLang="ko-KR" dirty="0">
                <a:solidFill>
                  <a:schemeClr val="bg1">
                    <a:lumMod val="50000"/>
                  </a:schemeClr>
                </a:solidFill>
              </a:endParaRPr>
            </a:p>
            <a:p>
              <a:r>
                <a:rPr lang="en-US" altLang="ko-KR" dirty="0">
                  <a:solidFill>
                    <a:schemeClr val="bg1">
                      <a:lumMod val="50000"/>
                    </a:schemeClr>
                  </a:solidFill>
                </a:rPr>
                <a:t>Note: </a:t>
              </a:r>
              <a:r>
                <a:rPr lang="ko-KR" altLang="en-US" dirty="0">
                  <a:solidFill>
                    <a:schemeClr val="bg1">
                      <a:lumMod val="50000"/>
                    </a:schemeClr>
                  </a:solidFill>
                </a:rPr>
                <a:t>공공 외는 민간</a:t>
              </a:r>
              <a:r>
                <a:rPr lang="en-US" altLang="ko-KR" dirty="0">
                  <a:solidFill>
                    <a:schemeClr val="bg1">
                      <a:lumMod val="50000"/>
                    </a:schemeClr>
                  </a:solidFill>
                </a:rPr>
                <a:t>·</a:t>
              </a:r>
              <a:r>
                <a:rPr lang="ko-KR" altLang="en-US" dirty="0">
                  <a:solidFill>
                    <a:schemeClr val="bg1">
                      <a:lumMod val="50000"/>
                    </a:schemeClr>
                  </a:solidFill>
                </a:rPr>
                <a:t>특수</a:t>
              </a:r>
              <a:r>
                <a:rPr lang="en-US" altLang="ko-KR" dirty="0">
                  <a:solidFill>
                    <a:schemeClr val="bg1">
                      <a:lumMod val="50000"/>
                    </a:schemeClr>
                  </a:solidFill>
                </a:rPr>
                <a:t>·</a:t>
              </a:r>
              <a:r>
                <a:rPr lang="ko-KR" altLang="en-US" dirty="0" err="1">
                  <a:solidFill>
                    <a:schemeClr val="bg1">
                      <a:lumMod val="50000"/>
                    </a:schemeClr>
                  </a:solidFill>
                </a:rPr>
                <a:t>건강보험전업</a:t>
              </a:r>
              <a:r>
                <a:rPr lang="ko-KR" altLang="en-US" dirty="0">
                  <a:solidFill>
                    <a:schemeClr val="bg1">
                      <a:lumMod val="50000"/>
                    </a:schemeClr>
                  </a:solidFill>
                </a:rPr>
                <a:t> 보험사 합계이며</a:t>
              </a:r>
              <a:r>
                <a:rPr lang="en-US" altLang="ko-KR" dirty="0">
                  <a:solidFill>
                    <a:schemeClr val="bg1">
                      <a:lumMod val="50000"/>
                    </a:schemeClr>
                  </a:solidFill>
                </a:rPr>
                <a:t>, </a:t>
              </a:r>
              <a:r>
                <a:rPr lang="ko-KR" altLang="en-US" dirty="0">
                  <a:solidFill>
                    <a:schemeClr val="bg1">
                      <a:lumMod val="50000"/>
                    </a:schemeClr>
                  </a:solidFill>
                </a:rPr>
                <a:t>국내 실적만 반영</a:t>
              </a:r>
              <a:endParaRPr lang="en-US" altLang="ko-KR" dirty="0">
                <a:solidFill>
                  <a:schemeClr val="bg1">
                    <a:lumMod val="50000"/>
                  </a:schemeClr>
                </a:solidFill>
              </a:endParaRPr>
            </a:p>
          </p:txBody>
        </p:sp>
      </p:grpSp>
      <p:graphicFrame>
        <p:nvGraphicFramePr>
          <p:cNvPr id="21" name="ChartObject">
            <a:extLst>
              <a:ext uri="{FF2B5EF4-FFF2-40B4-BE49-F238E27FC236}">
                <a16:creationId xmlns:a16="http://schemas.microsoft.com/office/drawing/2014/main" id="{C5EAEBA0-5949-7282-FE4A-606B6B0B9186}"/>
              </a:ext>
            </a:extLst>
          </p:cNvPr>
          <p:cNvGraphicFramePr>
            <a:graphicFrameLocks/>
          </p:cNvGraphicFramePr>
          <p:nvPr>
            <p:extLst>
              <p:ext uri="{D42A27DB-BD31-4B8C-83A1-F6EECF244321}">
                <p14:modId xmlns:p14="http://schemas.microsoft.com/office/powerpoint/2010/main" val="1639667110"/>
              </p:ext>
            </p:extLst>
          </p:nvPr>
        </p:nvGraphicFramePr>
        <p:xfrm>
          <a:off x="5069564" y="1696476"/>
          <a:ext cx="4320000" cy="3060000"/>
        </p:xfrm>
        <a:graphic>
          <a:graphicData uri="http://schemas.openxmlformats.org/drawingml/2006/chart">
            <c:chart xmlns:c="http://schemas.openxmlformats.org/drawingml/2006/chart" xmlns:r="http://schemas.openxmlformats.org/officeDocument/2006/relationships" r:id="rId7"/>
          </a:graphicData>
        </a:graphic>
      </p:graphicFrame>
      <p:grpSp>
        <p:nvGrpSpPr>
          <p:cNvPr id="25" name="그룹 24">
            <a:extLst>
              <a:ext uri="{FF2B5EF4-FFF2-40B4-BE49-F238E27FC236}">
                <a16:creationId xmlns:a16="http://schemas.microsoft.com/office/drawing/2014/main" id="{DCA4DA96-BD3B-43DD-F432-CBD706A1C30F}"/>
              </a:ext>
            </a:extLst>
          </p:cNvPr>
          <p:cNvGrpSpPr/>
          <p:nvPr/>
        </p:nvGrpSpPr>
        <p:grpSpPr>
          <a:xfrm>
            <a:off x="5123436" y="1196975"/>
            <a:ext cx="4305009" cy="3869944"/>
            <a:chOff x="478777" y="1196975"/>
            <a:chExt cx="4305009" cy="3869944"/>
          </a:xfrm>
        </p:grpSpPr>
        <p:grpSp>
          <p:nvGrpSpPr>
            <p:cNvPr id="29" name="그룹 28">
              <a:extLst>
                <a:ext uri="{FF2B5EF4-FFF2-40B4-BE49-F238E27FC236}">
                  <a16:creationId xmlns:a16="http://schemas.microsoft.com/office/drawing/2014/main" id="{427D4A8B-AA9F-35F2-5682-85415C49C1B9}"/>
                </a:ext>
              </a:extLst>
            </p:cNvPr>
            <p:cNvGrpSpPr/>
            <p:nvPr/>
          </p:nvGrpSpPr>
          <p:grpSpPr>
            <a:xfrm>
              <a:off x="499173" y="1196975"/>
              <a:ext cx="4284613" cy="530906"/>
              <a:chOff x="489000" y="1196975"/>
              <a:chExt cx="4284613" cy="530906"/>
            </a:xfrm>
          </p:grpSpPr>
          <p:grpSp>
            <p:nvGrpSpPr>
              <p:cNvPr id="32" name="그룹 31">
                <a:extLst>
                  <a:ext uri="{FF2B5EF4-FFF2-40B4-BE49-F238E27FC236}">
                    <a16:creationId xmlns:a16="http://schemas.microsoft.com/office/drawing/2014/main" id="{68815532-345F-AA51-7C84-2B4575E3EB7C}"/>
                  </a:ext>
                </a:extLst>
              </p:cNvPr>
              <p:cNvGrpSpPr/>
              <p:nvPr/>
            </p:nvGrpSpPr>
            <p:grpSpPr>
              <a:xfrm>
                <a:off x="489000" y="1196975"/>
                <a:ext cx="4284613" cy="276837"/>
                <a:chOff x="489000" y="2176483"/>
                <a:chExt cx="4284613" cy="276837"/>
              </a:xfrm>
            </p:grpSpPr>
            <p:sp>
              <p:nvSpPr>
                <p:cNvPr id="38" name="TextBox 37">
                  <a:extLst>
                    <a:ext uri="{FF2B5EF4-FFF2-40B4-BE49-F238E27FC236}">
                      <a16:creationId xmlns:a16="http://schemas.microsoft.com/office/drawing/2014/main" id="{CE9CF29F-707F-31A8-2E0F-DA5A06836DD0}"/>
                    </a:ext>
                  </a:extLst>
                </p:cNvPr>
                <p:cNvSpPr txBox="1"/>
                <p:nvPr/>
              </p:nvSpPr>
              <p:spPr>
                <a:xfrm>
                  <a:off x="489000" y="2210039"/>
                  <a:ext cx="2725105" cy="200055"/>
                </a:xfrm>
                <a:prstGeom prst="rect">
                  <a:avLst/>
                </a:prstGeom>
                <a:noFill/>
              </p:spPr>
              <p:txBody>
                <a:bodyPr wrap="none" lIns="0" tIns="0" rIns="0" bIns="0" rtlCol="0">
                  <a:spAutoFit/>
                </a:bodyPr>
                <a:lstStyle/>
                <a:p>
                  <a:pPr>
                    <a:defRPr/>
                  </a:pPr>
                  <a:r>
                    <a:rPr lang="ko-KR" altLang="en-US" sz="1300" dirty="0">
                      <a:ln>
                        <a:solidFill>
                          <a:prstClr val="white">
                            <a:lumMod val="75000"/>
                            <a:alpha val="0"/>
                          </a:prstClr>
                        </a:solidFill>
                      </a:ln>
                      <a:solidFill>
                        <a:srgbClr val="00338D"/>
                      </a:solidFill>
                      <a:latin typeface="KoPub돋움체 Bold" panose="00000800000000000000" pitchFamily="2" charset="-127"/>
                      <a:ea typeface="KoPub돋움체 Bold" panose="00000800000000000000" pitchFamily="2" charset="-127"/>
                      <a:cs typeface="Univers for KPMG"/>
                    </a:rPr>
                    <a:t>인도 손해</a:t>
                  </a:r>
                  <a:r>
                    <a:rPr lang="en-US" altLang="ko-KR" sz="1300" dirty="0">
                      <a:ln>
                        <a:solidFill>
                          <a:prstClr val="white">
                            <a:lumMod val="75000"/>
                            <a:alpha val="0"/>
                          </a:prstClr>
                        </a:solidFill>
                      </a:ln>
                      <a:solidFill>
                        <a:srgbClr val="00338D"/>
                      </a:solidFill>
                      <a:latin typeface="KoPub돋움체 Bold" panose="00000800000000000000" pitchFamily="2" charset="-127"/>
                      <a:ea typeface="KoPub돋움체 Bold" panose="00000800000000000000" pitchFamily="2" charset="-127"/>
                      <a:cs typeface="Univers for KPMG"/>
                    </a:rPr>
                    <a:t>·</a:t>
                  </a:r>
                  <a:r>
                    <a:rPr lang="ko-KR" altLang="en-US" sz="1300" dirty="0">
                      <a:ln>
                        <a:solidFill>
                          <a:prstClr val="white">
                            <a:lumMod val="75000"/>
                            <a:alpha val="0"/>
                          </a:prstClr>
                        </a:solidFill>
                      </a:ln>
                      <a:solidFill>
                        <a:srgbClr val="00338D"/>
                      </a:solidFill>
                      <a:latin typeface="KoPub돋움체 Bold" panose="00000800000000000000" pitchFamily="2" charset="-127"/>
                      <a:ea typeface="KoPub돋움체 Bold" panose="00000800000000000000" pitchFamily="2" charset="-127"/>
                      <a:cs typeface="Univers for KPMG"/>
                    </a:rPr>
                    <a:t>건강보험 상품 포트폴리오 비중</a:t>
                  </a:r>
                  <a:endParaRPr kumimoji="0" lang="ko-KR" altLang="en-US" sz="1300" b="0" i="0" u="none" strike="noStrike" kern="1200" cap="none" spc="0" normalizeH="0" baseline="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endParaRPr>
                </a:p>
              </p:txBody>
            </p:sp>
            <p:cxnSp>
              <p:nvCxnSpPr>
                <p:cNvPr id="39" name="직선 연결선 38">
                  <a:extLst>
                    <a:ext uri="{FF2B5EF4-FFF2-40B4-BE49-F238E27FC236}">
                      <a16:creationId xmlns:a16="http://schemas.microsoft.com/office/drawing/2014/main" id="{00189225-75CB-9169-B75A-64D7CDA28D6A}"/>
                    </a:ext>
                  </a:extLst>
                </p:cNvPr>
                <p:cNvCxnSpPr/>
                <p:nvPr/>
              </p:nvCxnSpPr>
              <p:spPr>
                <a:xfrm>
                  <a:off x="489000" y="2176483"/>
                  <a:ext cx="4284613"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0" name="직선 연결선 39">
                  <a:extLst>
                    <a:ext uri="{FF2B5EF4-FFF2-40B4-BE49-F238E27FC236}">
                      <a16:creationId xmlns:a16="http://schemas.microsoft.com/office/drawing/2014/main" id="{798BB20F-0AAA-9CD5-2538-4F06DF622FAC}"/>
                    </a:ext>
                  </a:extLst>
                </p:cNvPr>
                <p:cNvCxnSpPr/>
                <p:nvPr/>
              </p:nvCxnSpPr>
              <p:spPr>
                <a:xfrm>
                  <a:off x="489000" y="2453320"/>
                  <a:ext cx="4284613"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36" name="object 38">
                <a:extLst>
                  <a:ext uri="{FF2B5EF4-FFF2-40B4-BE49-F238E27FC236}">
                    <a16:creationId xmlns:a16="http://schemas.microsoft.com/office/drawing/2014/main" id="{6C43DA30-5BF9-D22D-5D01-2FFA9FCBB0F9}"/>
                  </a:ext>
                </a:extLst>
              </p:cNvPr>
              <p:cNvSpPr txBox="1"/>
              <p:nvPr/>
            </p:nvSpPr>
            <p:spPr>
              <a:xfrm>
                <a:off x="489000" y="1604642"/>
                <a:ext cx="936000" cy="123239"/>
              </a:xfrm>
              <a:prstGeom prst="rect">
                <a:avLst/>
              </a:prstGeom>
            </p:spPr>
            <p:txBody>
              <a:bodyPr vert="horz" wrap="square" lIns="0" tIns="12065" rIns="0" bIns="0" rtlCol="0">
                <a:spAutoFit/>
              </a:bodyPr>
              <a:lstStyle>
                <a:defPPr>
                  <a:defRPr lang="en-US"/>
                </a:defPPr>
                <a:lvl1pPr marL="12700" marR="5080" lvl="0" indent="0" algn="r" defTabSz="914400" fontAlgn="auto">
                  <a:lnSpc>
                    <a:spcPct val="90000"/>
                  </a:lnSpc>
                  <a:spcBef>
                    <a:spcPts val="95"/>
                  </a:spcBef>
                  <a:spcAft>
                    <a:spcPts val="0"/>
                  </a:spcAft>
                  <a:buClrTx/>
                  <a:buSzTx/>
                  <a:buFontTx/>
                  <a:buNone/>
                  <a:tabLst/>
                  <a:defRPr kumimoji="0" sz="1050" b="0" i="0" u="none" strike="noStrike" cap="none" spc="0" normalizeH="0" baseline="0">
                    <a:ln>
                      <a:noFill/>
                    </a:ln>
                    <a:gradFill>
                      <a:gsLst>
                        <a:gs pos="0">
                          <a:schemeClr val="bg1">
                            <a:lumMod val="65000"/>
                          </a:schemeClr>
                        </a:gs>
                        <a:gs pos="100000">
                          <a:schemeClr val="bg1">
                            <a:lumMod val="65000"/>
                          </a:schemeClr>
                        </a:gs>
                      </a:gsLst>
                      <a:lin ang="5400000" scaled="1"/>
                    </a:gradFill>
                    <a:effectLst/>
                    <a:uLnTx/>
                    <a:uFillTx/>
                    <a:latin typeface="KoPub돋움체 Bold" panose="00000800000000000000" pitchFamily="2" charset="-127"/>
                    <a:ea typeface="KoPub돋움체 Bold" panose="00000800000000000000" pitchFamily="2" charset="-127"/>
                    <a:cs typeface="Calibri"/>
                  </a:defRPr>
                </a:lvl1pPr>
              </a:lstStyle>
              <a:p>
                <a:pPr algn="l"/>
                <a:r>
                  <a:rPr lang="en-US" altLang="ko-KR" sz="800" spc="-50" dirty="0">
                    <a:ln>
                      <a:solidFill>
                        <a:srgbClr val="FD349C">
                          <a:alpha val="0"/>
                        </a:srgbClr>
                      </a:solidFill>
                    </a:ln>
                    <a:solidFill>
                      <a:schemeClr val="tx1">
                        <a:lumMod val="50000"/>
                        <a:lumOff val="50000"/>
                      </a:schemeClr>
                    </a:solidFill>
                    <a:latin typeface="KoPub돋움체 Medium" panose="02020603020101020101" pitchFamily="18" charset="-127"/>
                    <a:ea typeface="KoPub돋움체 Medium" panose="02020603020101020101" pitchFamily="18" charset="-127"/>
                    <a:cs typeface="+mn-cs"/>
                  </a:rPr>
                  <a:t>(</a:t>
                </a:r>
                <a:r>
                  <a:rPr lang="ko-KR" altLang="en-US" sz="800" spc="-50" dirty="0">
                    <a:ln>
                      <a:solidFill>
                        <a:srgbClr val="FD349C">
                          <a:alpha val="0"/>
                        </a:srgbClr>
                      </a:solidFill>
                    </a:ln>
                    <a:solidFill>
                      <a:schemeClr val="tx1">
                        <a:lumMod val="50000"/>
                        <a:lumOff val="50000"/>
                      </a:schemeClr>
                    </a:solidFill>
                    <a:latin typeface="KoPub돋움체 Medium" panose="02020603020101020101" pitchFamily="18" charset="-127"/>
                    <a:ea typeface="KoPub돋움체 Medium" panose="02020603020101020101" pitchFamily="18" charset="-127"/>
                    <a:cs typeface="+mn-cs"/>
                  </a:rPr>
                  <a:t>천만 루피</a:t>
                </a:r>
                <a:r>
                  <a:rPr lang="en-US" altLang="ko-KR" sz="800" spc="-50" dirty="0">
                    <a:ln>
                      <a:solidFill>
                        <a:srgbClr val="FD349C">
                          <a:alpha val="0"/>
                        </a:srgbClr>
                      </a:solidFill>
                    </a:ln>
                    <a:solidFill>
                      <a:schemeClr val="tx1">
                        <a:lumMod val="50000"/>
                        <a:lumOff val="50000"/>
                      </a:schemeClr>
                    </a:solidFill>
                    <a:latin typeface="KoPub돋움체 Medium" panose="02020603020101020101" pitchFamily="18" charset="-127"/>
                    <a:ea typeface="KoPub돋움체 Medium" panose="02020603020101020101" pitchFamily="18" charset="-127"/>
                    <a:cs typeface="+mn-cs"/>
                  </a:rPr>
                  <a:t>, %)</a:t>
                </a:r>
                <a:endParaRPr lang="ko-KR" altLang="en-US" sz="800" spc="-50" dirty="0">
                  <a:ln>
                    <a:solidFill>
                      <a:srgbClr val="FD349C">
                        <a:alpha val="0"/>
                      </a:srgbClr>
                    </a:solidFill>
                  </a:ln>
                  <a:solidFill>
                    <a:schemeClr val="tx1">
                      <a:lumMod val="50000"/>
                      <a:lumOff val="50000"/>
                    </a:schemeClr>
                  </a:solidFill>
                  <a:latin typeface="KoPub돋움체 Medium" panose="02020603020101020101" pitchFamily="18" charset="-127"/>
                  <a:ea typeface="KoPub돋움체 Medium" panose="02020603020101020101" pitchFamily="18" charset="-127"/>
                  <a:cs typeface="+mn-cs"/>
                </a:endParaRPr>
              </a:p>
            </p:txBody>
          </p:sp>
        </p:grpSp>
        <p:sp>
          <p:nvSpPr>
            <p:cNvPr id="31" name="TextBox 30">
              <a:extLst>
                <a:ext uri="{FF2B5EF4-FFF2-40B4-BE49-F238E27FC236}">
                  <a16:creationId xmlns:a16="http://schemas.microsoft.com/office/drawing/2014/main" id="{DC0FE21D-8A06-EBBB-8C15-F22B60812030}"/>
                </a:ext>
              </a:extLst>
            </p:cNvPr>
            <p:cNvSpPr txBox="1"/>
            <p:nvPr/>
          </p:nvSpPr>
          <p:spPr>
            <a:xfrm>
              <a:off x="478777" y="4747995"/>
              <a:ext cx="4294800" cy="318924"/>
            </a:xfrm>
            <a:prstGeom prst="rect">
              <a:avLst/>
            </a:prstGeom>
            <a:noFill/>
            <a:ln>
              <a:noFill/>
            </a:ln>
          </p:spPr>
          <p:txBody>
            <a:bodyPr wrap="square" lIns="0" tIns="72000" rIns="0" bIns="0" rtlCol="0" anchor="t">
              <a:spAutoFit/>
            </a:bodyPr>
            <a:lstStyle>
              <a:defPPr>
                <a:defRPr lang="en-US"/>
              </a:defPPr>
              <a:lvl1pPr lvl="0">
                <a:defRPr sz="800">
                  <a:ln>
                    <a:solidFill>
                      <a:prstClr val="white">
                        <a:lumMod val="75000"/>
                        <a:alpha val="0"/>
                      </a:prstClr>
                    </a:solidFill>
                  </a:ln>
                  <a:solidFill>
                    <a:prstClr val="white">
                      <a:lumMod val="50000"/>
                    </a:prstClr>
                  </a:solidFill>
                  <a:latin typeface="KoPub돋움체 Medium" panose="00000600000000000000" pitchFamily="2" charset="-127"/>
                  <a:ea typeface="KoPub돋움체 Medium" panose="00000600000000000000" pitchFamily="2" charset="-127"/>
                </a:defRPr>
              </a:lvl1pPr>
            </a:lstStyle>
            <a:p>
              <a:r>
                <a:rPr lang="en-US" altLang="ko-KR" dirty="0">
                  <a:solidFill>
                    <a:schemeClr val="bg1">
                      <a:lumMod val="50000"/>
                    </a:schemeClr>
                  </a:solidFill>
                </a:rPr>
                <a:t>Source: Insurance Regulatory and Development Authority of India, </a:t>
              </a:r>
              <a:r>
                <a:rPr lang="ko-KR" altLang="en-US" dirty="0" err="1">
                  <a:solidFill>
                    <a:schemeClr val="bg1">
                      <a:lumMod val="50000"/>
                    </a:schemeClr>
                  </a:solidFill>
                </a:rPr>
                <a:t>삼정</a:t>
              </a:r>
              <a:r>
                <a:rPr lang="en-US" altLang="ko-KR" dirty="0">
                  <a:solidFill>
                    <a:schemeClr val="bg1">
                      <a:lumMod val="50000"/>
                    </a:schemeClr>
                  </a:solidFill>
                </a:rPr>
                <a:t>KPMG </a:t>
              </a:r>
              <a:r>
                <a:rPr lang="ko-KR" altLang="en-US" dirty="0">
                  <a:solidFill>
                    <a:schemeClr val="bg1">
                      <a:lumMod val="50000"/>
                    </a:schemeClr>
                  </a:solidFill>
                </a:rPr>
                <a:t>경제연구원 재구성</a:t>
              </a:r>
              <a:endParaRPr lang="en-US" altLang="ko-KR" dirty="0">
                <a:solidFill>
                  <a:schemeClr val="bg1">
                    <a:lumMod val="50000"/>
                  </a:schemeClr>
                </a:solidFill>
              </a:endParaRPr>
            </a:p>
            <a:p>
              <a:r>
                <a:rPr lang="en-US" altLang="ko-KR" dirty="0">
                  <a:solidFill>
                    <a:schemeClr val="bg1">
                      <a:lumMod val="50000"/>
                    </a:schemeClr>
                  </a:solidFill>
                </a:rPr>
                <a:t>Note: </a:t>
              </a:r>
              <a:r>
                <a:rPr lang="en-US" altLang="ko-KR" dirty="0"/>
                <a:t>2021~2022</a:t>
              </a:r>
              <a:r>
                <a:rPr lang="ko-KR" altLang="en-US" dirty="0"/>
                <a:t>년 </a:t>
              </a:r>
              <a:r>
                <a:rPr lang="ko-KR" altLang="en-US" dirty="0">
                  <a:solidFill>
                    <a:schemeClr val="bg1">
                      <a:lumMod val="50000"/>
                    </a:schemeClr>
                  </a:solidFill>
                </a:rPr>
                <a:t>수입보험료 기준이며</a:t>
              </a:r>
              <a:r>
                <a:rPr lang="en-US" altLang="ko-KR" dirty="0">
                  <a:solidFill>
                    <a:schemeClr val="bg1">
                      <a:lumMod val="50000"/>
                    </a:schemeClr>
                  </a:solidFill>
                </a:rPr>
                <a:t>, </a:t>
              </a:r>
              <a:r>
                <a:rPr lang="ko-KR" altLang="en-US" dirty="0">
                  <a:solidFill>
                    <a:schemeClr val="bg1">
                      <a:lumMod val="50000"/>
                    </a:schemeClr>
                  </a:solidFill>
                </a:rPr>
                <a:t>인도 국내 실적만 반영</a:t>
              </a:r>
              <a:endParaRPr lang="en-US" altLang="ko-KR" dirty="0">
                <a:solidFill>
                  <a:schemeClr val="bg1">
                    <a:lumMod val="50000"/>
                  </a:schemeClr>
                </a:solidFill>
              </a:endParaRPr>
            </a:p>
          </p:txBody>
        </p:sp>
      </p:grpSp>
      <p:sp>
        <p:nvSpPr>
          <p:cNvPr id="42" name="TextBox 41">
            <a:extLst>
              <a:ext uri="{FF2B5EF4-FFF2-40B4-BE49-F238E27FC236}">
                <a16:creationId xmlns:a16="http://schemas.microsoft.com/office/drawing/2014/main" id="{950F21E9-5D74-F626-498D-26E762B056B0}"/>
              </a:ext>
            </a:extLst>
          </p:cNvPr>
          <p:cNvSpPr txBox="1"/>
          <p:nvPr/>
        </p:nvSpPr>
        <p:spPr>
          <a:xfrm>
            <a:off x="497826" y="5180222"/>
            <a:ext cx="8931600" cy="1022891"/>
          </a:xfrm>
          <a:prstGeom prst="rect">
            <a:avLst/>
          </a:prstGeom>
          <a:solidFill>
            <a:srgbClr val="DEF7FF"/>
          </a:solidFill>
          <a:ln w="3175">
            <a:solidFill>
              <a:srgbClr val="99E3FB"/>
            </a:solidFill>
          </a:ln>
        </p:spPr>
        <p:txBody>
          <a:bodyPr wrap="square" lIns="108000" tIns="72000" rIns="108000" bIns="72000" anchor="t">
            <a:noAutofit/>
          </a:bodyPr>
          <a:lstStyle>
            <a:defPPr>
              <a:defRPr lang="en-US"/>
            </a:defPPr>
            <a:lvl1pPr marL="108000" indent="-108000" defTabSz="457200">
              <a:lnSpc>
                <a:spcPct val="110000"/>
              </a:lnSpc>
              <a:spcAft>
                <a:spcPts val="300"/>
              </a:spcAft>
              <a:buClr>
                <a:schemeClr val="tx1">
                  <a:lumMod val="85000"/>
                  <a:lumOff val="15000"/>
                </a:schemeClr>
              </a:buClr>
              <a:buFont typeface="Arial" panose="020B0604020202020204" pitchFamily="34" charset="0"/>
              <a:buChar char="•"/>
              <a:defRPr sz="1000" b="1">
                <a:ln>
                  <a:solidFill>
                    <a:schemeClr val="accent5">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ko-KR" altLang="en-US" dirty="0"/>
              <a:t>공공</a:t>
            </a:r>
            <a:r>
              <a:rPr lang="en-US" altLang="ko-KR" dirty="0"/>
              <a:t>·</a:t>
            </a:r>
            <a:r>
              <a:rPr lang="ko-KR" altLang="en-US" dirty="0"/>
              <a:t>민간보험을 통틀어 </a:t>
            </a:r>
            <a:r>
              <a:rPr lang="en-US" altLang="ko-KR" dirty="0"/>
              <a:t>2021~2022</a:t>
            </a:r>
            <a:r>
              <a:rPr lang="ko-KR" altLang="en-US" dirty="0"/>
              <a:t>년 기준 건강보험이 </a:t>
            </a:r>
            <a:r>
              <a:rPr lang="en-US" altLang="ko-KR" dirty="0"/>
              <a:t>36.5%(80,502.3</a:t>
            </a:r>
            <a:r>
              <a:rPr lang="ko-KR" altLang="en-US" dirty="0" err="1"/>
              <a:t>크로</a:t>
            </a:r>
            <a:r>
              <a:rPr lang="en-US" altLang="ko-KR" dirty="0"/>
              <a:t>)</a:t>
            </a:r>
            <a:r>
              <a:rPr lang="ko-KR" altLang="en-US" dirty="0"/>
              <a:t>의 비중으로 인도 손해</a:t>
            </a:r>
            <a:r>
              <a:rPr lang="en-US" altLang="ko-KR" dirty="0"/>
              <a:t>·</a:t>
            </a:r>
            <a:r>
              <a:rPr lang="ko-KR" altLang="en-US" dirty="0"/>
              <a:t>건강보험 전체 수입보험료 중 가장 많은 부분을 차지하며</a:t>
            </a:r>
            <a:r>
              <a:rPr lang="en-US" altLang="ko-KR" dirty="0"/>
              <a:t>, </a:t>
            </a:r>
            <a:r>
              <a:rPr lang="ko-KR" altLang="en-US" dirty="0"/>
              <a:t>그 뒤를 이어 자동차 보험이 </a:t>
            </a:r>
            <a:r>
              <a:rPr lang="en-US" altLang="ko-KR" dirty="0"/>
              <a:t>31.9%(70,433.5</a:t>
            </a:r>
            <a:r>
              <a:rPr lang="ko-KR" altLang="en-US" dirty="0" err="1"/>
              <a:t>크로</a:t>
            </a:r>
            <a:r>
              <a:rPr lang="en-US" altLang="ko-KR" dirty="0"/>
              <a:t>),</a:t>
            </a:r>
            <a:r>
              <a:rPr lang="ko-KR" altLang="en-US" dirty="0"/>
              <a:t> 기타보험이 </a:t>
            </a:r>
            <a:r>
              <a:rPr lang="en-US" altLang="ko-KR" dirty="0"/>
              <a:t>20.0%(44,045.8</a:t>
            </a:r>
            <a:r>
              <a:rPr lang="ko-KR" altLang="en-US" dirty="0" err="1"/>
              <a:t>크로</a:t>
            </a:r>
            <a:r>
              <a:rPr lang="en-US" altLang="ko-KR" dirty="0"/>
              <a:t>), </a:t>
            </a:r>
            <a:r>
              <a:rPr lang="ko-KR" altLang="en-US" dirty="0"/>
              <a:t>화재보험이 </a:t>
            </a:r>
            <a:r>
              <a:rPr lang="en-US" altLang="ko-KR" dirty="0"/>
              <a:t>9.8%(21,551.0</a:t>
            </a:r>
            <a:r>
              <a:rPr lang="ko-KR" altLang="en-US" dirty="0" err="1"/>
              <a:t>크로</a:t>
            </a:r>
            <a:r>
              <a:rPr lang="en-US" altLang="ko-KR" dirty="0"/>
              <a:t>), </a:t>
            </a:r>
            <a:r>
              <a:rPr lang="ko-KR" altLang="en-US" dirty="0"/>
              <a:t>해상보험이</a:t>
            </a:r>
            <a:r>
              <a:rPr lang="en-US" altLang="ko-KR" dirty="0"/>
              <a:t> 1.9%(4,167.6</a:t>
            </a:r>
            <a:r>
              <a:rPr lang="ko-KR" altLang="en-US" dirty="0" err="1"/>
              <a:t>크로</a:t>
            </a:r>
            <a:r>
              <a:rPr lang="en-US" altLang="ko-KR" dirty="0"/>
              <a:t>)</a:t>
            </a:r>
            <a:r>
              <a:rPr lang="ko-KR" altLang="en-US" dirty="0"/>
              <a:t> 순으로 높은 비중을 차지</a:t>
            </a:r>
            <a:endParaRPr lang="en-US" altLang="ko-KR" dirty="0"/>
          </a:p>
          <a:p>
            <a:pPr marL="266700" indent="-174625">
              <a:buClr>
                <a:schemeClr val="tx1">
                  <a:lumMod val="75000"/>
                  <a:lumOff val="25000"/>
                </a:schemeClr>
              </a:buClr>
              <a:buFontTx/>
              <a:buChar char="-"/>
            </a:pPr>
            <a:r>
              <a:rPr lang="ko-KR" altLang="en-US" b="0" dirty="0">
                <a:solidFill>
                  <a:schemeClr val="tx1">
                    <a:lumMod val="75000"/>
                    <a:lumOff val="25000"/>
                  </a:schemeClr>
                </a:solidFill>
              </a:rPr>
              <a:t>공공 손해보험사의 각 상품 유형별 시장점유율은 해상보험이 </a:t>
            </a:r>
            <a:r>
              <a:rPr lang="en-US" altLang="ko-KR" b="0" dirty="0">
                <a:solidFill>
                  <a:schemeClr val="tx1">
                    <a:lumMod val="75000"/>
                    <a:lumOff val="25000"/>
                  </a:schemeClr>
                </a:solidFill>
              </a:rPr>
              <a:t>44.0%(4,167.6</a:t>
            </a:r>
            <a:r>
              <a:rPr lang="ko-KR" altLang="en-US" b="0" dirty="0" err="1">
                <a:solidFill>
                  <a:schemeClr val="tx1">
                    <a:lumMod val="75000"/>
                    <a:lumOff val="25000"/>
                  </a:schemeClr>
                </a:solidFill>
              </a:rPr>
              <a:t>크로</a:t>
            </a:r>
            <a:r>
              <a:rPr lang="ko-KR" altLang="en-US" b="0" dirty="0">
                <a:solidFill>
                  <a:schemeClr val="tx1">
                    <a:lumMod val="75000"/>
                    <a:lumOff val="25000"/>
                  </a:schemeClr>
                </a:solidFill>
              </a:rPr>
              <a:t> 중 </a:t>
            </a:r>
            <a:r>
              <a:rPr lang="en-US" altLang="ko-KR" b="0" dirty="0">
                <a:solidFill>
                  <a:schemeClr val="tx1">
                    <a:lumMod val="75000"/>
                    <a:lumOff val="25000"/>
                  </a:schemeClr>
                </a:solidFill>
              </a:rPr>
              <a:t>1,834.4</a:t>
            </a:r>
            <a:r>
              <a:rPr lang="ko-KR" altLang="en-US" b="0" dirty="0" err="1">
                <a:solidFill>
                  <a:schemeClr val="tx1">
                    <a:lumMod val="75000"/>
                    <a:lumOff val="25000"/>
                  </a:schemeClr>
                </a:solidFill>
              </a:rPr>
              <a:t>크로</a:t>
            </a:r>
            <a:r>
              <a:rPr lang="en-US" altLang="ko-KR" b="0" dirty="0">
                <a:solidFill>
                  <a:schemeClr val="tx1">
                    <a:lumMod val="75000"/>
                    <a:lumOff val="25000"/>
                  </a:schemeClr>
                </a:solidFill>
              </a:rPr>
              <a:t>)</a:t>
            </a:r>
            <a:r>
              <a:rPr lang="ko-KR" altLang="en-US" b="0" dirty="0">
                <a:solidFill>
                  <a:schemeClr val="tx1">
                    <a:lumMod val="75000"/>
                    <a:lumOff val="25000"/>
                  </a:schemeClr>
                </a:solidFill>
              </a:rPr>
              <a:t>로 가장 높았으며</a:t>
            </a:r>
            <a:r>
              <a:rPr lang="en-US" altLang="ko-KR" b="0" dirty="0">
                <a:solidFill>
                  <a:schemeClr val="tx1">
                    <a:lumMod val="75000"/>
                    <a:lumOff val="25000"/>
                  </a:schemeClr>
                </a:solidFill>
              </a:rPr>
              <a:t>, </a:t>
            </a:r>
            <a:r>
              <a:rPr lang="ko-KR" altLang="en-US" b="0" dirty="0">
                <a:solidFill>
                  <a:schemeClr val="tx1">
                    <a:lumMod val="75000"/>
                    <a:lumOff val="25000"/>
                  </a:schemeClr>
                </a:solidFill>
              </a:rPr>
              <a:t>건강보험이 </a:t>
            </a:r>
            <a:r>
              <a:rPr lang="en-US" altLang="ko-KR" b="0" dirty="0">
                <a:solidFill>
                  <a:schemeClr val="tx1">
                    <a:lumMod val="75000"/>
                    <a:lumOff val="25000"/>
                  </a:schemeClr>
                </a:solidFill>
              </a:rPr>
              <a:t>43.9%(80,502.3</a:t>
            </a:r>
            <a:r>
              <a:rPr lang="ko-KR" altLang="en-US" b="0" dirty="0" err="1">
                <a:solidFill>
                  <a:schemeClr val="tx1">
                    <a:lumMod val="75000"/>
                    <a:lumOff val="25000"/>
                  </a:schemeClr>
                </a:solidFill>
              </a:rPr>
              <a:t>크로</a:t>
            </a:r>
            <a:r>
              <a:rPr lang="ko-KR" altLang="en-US" b="0" dirty="0">
                <a:solidFill>
                  <a:schemeClr val="tx1">
                    <a:lumMod val="75000"/>
                    <a:lumOff val="25000"/>
                  </a:schemeClr>
                </a:solidFill>
              </a:rPr>
              <a:t> 중 </a:t>
            </a:r>
            <a:r>
              <a:rPr lang="en-US" altLang="ko-KR" b="0" dirty="0">
                <a:solidFill>
                  <a:schemeClr val="tx1">
                    <a:lumMod val="75000"/>
                    <a:lumOff val="25000"/>
                  </a:schemeClr>
                </a:solidFill>
              </a:rPr>
              <a:t>35,374.3</a:t>
            </a:r>
            <a:r>
              <a:rPr lang="ko-KR" altLang="en-US" b="0" dirty="0" err="1">
                <a:solidFill>
                  <a:schemeClr val="tx1">
                    <a:lumMod val="75000"/>
                    <a:lumOff val="25000"/>
                  </a:schemeClr>
                </a:solidFill>
              </a:rPr>
              <a:t>크로</a:t>
            </a:r>
            <a:r>
              <a:rPr lang="en-US" altLang="ko-KR" b="0" dirty="0">
                <a:solidFill>
                  <a:schemeClr val="tx1">
                    <a:lumMod val="75000"/>
                    <a:lumOff val="25000"/>
                  </a:schemeClr>
                </a:solidFill>
              </a:rPr>
              <a:t>), </a:t>
            </a:r>
            <a:r>
              <a:rPr lang="ko-KR" altLang="en-US" b="0" dirty="0">
                <a:solidFill>
                  <a:schemeClr val="tx1">
                    <a:lumMod val="75000"/>
                    <a:lumOff val="25000"/>
                  </a:schemeClr>
                </a:solidFill>
              </a:rPr>
              <a:t>화재보험은 </a:t>
            </a:r>
            <a:r>
              <a:rPr lang="en-US" altLang="ko-KR" b="0" dirty="0">
                <a:solidFill>
                  <a:schemeClr val="tx1">
                    <a:lumMod val="75000"/>
                    <a:lumOff val="25000"/>
                  </a:schemeClr>
                </a:solidFill>
              </a:rPr>
              <a:t>39.5%(21,551.0</a:t>
            </a:r>
            <a:r>
              <a:rPr lang="ko-KR" altLang="en-US" b="0" dirty="0" err="1">
                <a:solidFill>
                  <a:schemeClr val="tx1">
                    <a:lumMod val="75000"/>
                    <a:lumOff val="25000"/>
                  </a:schemeClr>
                </a:solidFill>
              </a:rPr>
              <a:t>크로</a:t>
            </a:r>
            <a:r>
              <a:rPr lang="ko-KR" altLang="en-US" b="0" dirty="0">
                <a:solidFill>
                  <a:schemeClr val="tx1">
                    <a:lumMod val="75000"/>
                    <a:lumOff val="25000"/>
                  </a:schemeClr>
                </a:solidFill>
              </a:rPr>
              <a:t> 중 </a:t>
            </a:r>
            <a:r>
              <a:rPr lang="en-US" altLang="ko-KR" b="0" dirty="0">
                <a:solidFill>
                  <a:schemeClr val="tx1">
                    <a:lumMod val="75000"/>
                    <a:lumOff val="25000"/>
                  </a:schemeClr>
                </a:solidFill>
              </a:rPr>
              <a:t>8,515.0</a:t>
            </a:r>
            <a:r>
              <a:rPr lang="ko-KR" altLang="en-US" b="0" dirty="0" err="1">
                <a:solidFill>
                  <a:schemeClr val="tx1">
                    <a:lumMod val="75000"/>
                    <a:lumOff val="25000"/>
                  </a:schemeClr>
                </a:solidFill>
              </a:rPr>
              <a:t>크로</a:t>
            </a:r>
            <a:r>
              <a:rPr lang="en-US" altLang="ko-KR" b="0" dirty="0">
                <a:solidFill>
                  <a:schemeClr val="tx1">
                    <a:lumMod val="75000"/>
                    <a:lumOff val="25000"/>
                  </a:schemeClr>
                </a:solidFill>
              </a:rPr>
              <a:t>), </a:t>
            </a:r>
            <a:r>
              <a:rPr lang="ko-KR" altLang="en-US" b="0" dirty="0">
                <a:solidFill>
                  <a:schemeClr val="tx1">
                    <a:lumMod val="75000"/>
                    <a:lumOff val="25000"/>
                  </a:schemeClr>
                </a:solidFill>
              </a:rPr>
              <a:t>자동차보험은 </a:t>
            </a:r>
            <a:r>
              <a:rPr lang="en-US" altLang="ko-KR" b="0" dirty="0">
                <a:solidFill>
                  <a:schemeClr val="tx1">
                    <a:lumMod val="75000"/>
                    <a:lumOff val="25000"/>
                  </a:schemeClr>
                </a:solidFill>
              </a:rPr>
              <a:t>30.9%(70,433.5</a:t>
            </a:r>
            <a:r>
              <a:rPr lang="ko-KR" altLang="en-US" b="0" dirty="0" err="1">
                <a:solidFill>
                  <a:schemeClr val="tx1">
                    <a:lumMod val="75000"/>
                    <a:lumOff val="25000"/>
                  </a:schemeClr>
                </a:solidFill>
              </a:rPr>
              <a:t>크로</a:t>
            </a:r>
            <a:r>
              <a:rPr lang="ko-KR" altLang="en-US" b="0" dirty="0">
                <a:solidFill>
                  <a:schemeClr val="tx1">
                    <a:lumMod val="75000"/>
                    <a:lumOff val="25000"/>
                  </a:schemeClr>
                </a:solidFill>
              </a:rPr>
              <a:t> 중 </a:t>
            </a:r>
            <a:r>
              <a:rPr lang="en-US" altLang="ko-KR" b="0" dirty="0">
                <a:solidFill>
                  <a:schemeClr val="tx1">
                    <a:lumMod val="75000"/>
                    <a:lumOff val="25000"/>
                  </a:schemeClr>
                </a:solidFill>
              </a:rPr>
              <a:t>21,769.0</a:t>
            </a:r>
            <a:r>
              <a:rPr lang="ko-KR" altLang="en-US" b="0" dirty="0" err="1">
                <a:solidFill>
                  <a:schemeClr val="tx1">
                    <a:lumMod val="75000"/>
                    <a:lumOff val="25000"/>
                  </a:schemeClr>
                </a:solidFill>
              </a:rPr>
              <a:t>크로</a:t>
            </a:r>
            <a:r>
              <a:rPr lang="en-US" altLang="ko-KR" b="0" dirty="0">
                <a:solidFill>
                  <a:schemeClr val="tx1">
                    <a:lumMod val="75000"/>
                    <a:lumOff val="25000"/>
                  </a:schemeClr>
                </a:solidFill>
              </a:rPr>
              <a:t>), </a:t>
            </a:r>
            <a:r>
              <a:rPr lang="ko-KR" altLang="en-US" b="0" dirty="0">
                <a:solidFill>
                  <a:schemeClr val="tx1">
                    <a:lumMod val="75000"/>
                    <a:lumOff val="25000"/>
                  </a:schemeClr>
                </a:solidFill>
              </a:rPr>
              <a:t>기타보험이 </a:t>
            </a:r>
            <a:r>
              <a:rPr lang="en-US" altLang="ko-KR" b="0" dirty="0">
                <a:solidFill>
                  <a:schemeClr val="tx1">
                    <a:lumMod val="75000"/>
                    <a:lumOff val="25000"/>
                  </a:schemeClr>
                </a:solidFill>
              </a:rPr>
              <a:t>17.1%(44,045.8</a:t>
            </a:r>
            <a:r>
              <a:rPr lang="ko-KR" altLang="en-US" b="0" dirty="0" err="1">
                <a:solidFill>
                  <a:schemeClr val="tx1">
                    <a:lumMod val="75000"/>
                    <a:lumOff val="25000"/>
                  </a:schemeClr>
                </a:solidFill>
              </a:rPr>
              <a:t>크로</a:t>
            </a:r>
            <a:r>
              <a:rPr lang="ko-KR" altLang="en-US" b="0" dirty="0">
                <a:solidFill>
                  <a:schemeClr val="tx1">
                    <a:lumMod val="75000"/>
                    <a:lumOff val="25000"/>
                  </a:schemeClr>
                </a:solidFill>
              </a:rPr>
              <a:t> 중 </a:t>
            </a:r>
            <a:r>
              <a:rPr lang="en-US" altLang="ko-KR" b="0" dirty="0">
                <a:solidFill>
                  <a:schemeClr val="tx1">
                    <a:lumMod val="75000"/>
                    <a:lumOff val="25000"/>
                  </a:schemeClr>
                </a:solidFill>
              </a:rPr>
              <a:t>7,540.2)</a:t>
            </a:r>
            <a:r>
              <a:rPr lang="ko-KR" altLang="en-US" b="0" dirty="0">
                <a:solidFill>
                  <a:schemeClr val="tx1">
                    <a:lumMod val="75000"/>
                    <a:lumOff val="25000"/>
                  </a:schemeClr>
                </a:solidFill>
              </a:rPr>
              <a:t>를 차지</a:t>
            </a:r>
            <a:endParaRPr lang="en-US" altLang="ko-KR" b="0" dirty="0">
              <a:solidFill>
                <a:schemeClr val="tx1">
                  <a:lumMod val="75000"/>
                  <a:lumOff val="25000"/>
                </a:schemeClr>
              </a:solidFill>
            </a:endParaRPr>
          </a:p>
        </p:txBody>
      </p:sp>
    </p:spTree>
    <p:extLst>
      <p:ext uri="{BB962C8B-B14F-4D97-AF65-F5344CB8AC3E}">
        <p14:creationId xmlns:p14="http://schemas.microsoft.com/office/powerpoint/2010/main" val="58661666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그룹 4">
            <a:extLst>
              <a:ext uri="{FF2B5EF4-FFF2-40B4-BE49-F238E27FC236}">
                <a16:creationId xmlns:a16="http://schemas.microsoft.com/office/drawing/2014/main" id="{96330D43-DBF8-D0B9-A9A9-4563EE602AEE}"/>
              </a:ext>
            </a:extLst>
          </p:cNvPr>
          <p:cNvGrpSpPr/>
          <p:nvPr/>
        </p:nvGrpSpPr>
        <p:grpSpPr>
          <a:xfrm>
            <a:off x="7675597" y="129214"/>
            <a:ext cx="1946180" cy="1189224"/>
            <a:chOff x="7675597" y="129214"/>
            <a:chExt cx="1946180" cy="1189224"/>
          </a:xfrm>
        </p:grpSpPr>
        <p:pic>
          <p:nvPicPr>
            <p:cNvPr id="14" name="그림 13" descr="텍스트, 지도이(가) 표시된 사진&#10;&#10;자동 생성된 설명">
              <a:extLst>
                <a:ext uri="{FF2B5EF4-FFF2-40B4-BE49-F238E27FC236}">
                  <a16:creationId xmlns:a16="http://schemas.microsoft.com/office/drawing/2014/main" id="{69FCF52C-B2F5-39E7-63C6-1D1839CCA9C4}"/>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contrast="-40000"/>
                      </a14:imgEffect>
                    </a14:imgLayer>
                  </a14:imgProps>
                </a:ext>
              </a:extLst>
            </a:blip>
            <a:stretch>
              <a:fillRect/>
            </a:stretch>
          </p:blipFill>
          <p:spPr>
            <a:xfrm>
              <a:off x="8389089" y="129214"/>
              <a:ext cx="1095153" cy="1189224"/>
            </a:xfrm>
            <a:prstGeom prst="rect">
              <a:avLst/>
            </a:prstGeom>
          </p:spPr>
        </p:pic>
        <p:grpSp>
          <p:nvGrpSpPr>
            <p:cNvPr id="16" name="그룹 15">
              <a:extLst>
                <a:ext uri="{FF2B5EF4-FFF2-40B4-BE49-F238E27FC236}">
                  <a16:creationId xmlns:a16="http://schemas.microsoft.com/office/drawing/2014/main" id="{6112A4B2-0E96-FF3D-81F2-AB06E071F9E3}"/>
                </a:ext>
              </a:extLst>
            </p:cNvPr>
            <p:cNvGrpSpPr/>
            <p:nvPr/>
          </p:nvGrpSpPr>
          <p:grpSpPr>
            <a:xfrm>
              <a:off x="7675597" y="584947"/>
              <a:ext cx="1946180" cy="415084"/>
              <a:chOff x="7675597" y="584947"/>
              <a:chExt cx="1946180" cy="415084"/>
            </a:xfrm>
          </p:grpSpPr>
          <p:pic>
            <p:nvPicPr>
              <p:cNvPr id="18" name="그림 17">
                <a:extLst>
                  <a:ext uri="{FF2B5EF4-FFF2-40B4-BE49-F238E27FC236}">
                    <a16:creationId xmlns:a16="http://schemas.microsoft.com/office/drawing/2014/main" id="{354B609D-7C70-DE99-B0DA-0F8E8D3E2E99}"/>
                  </a:ext>
                </a:extLst>
              </p:cNvPr>
              <p:cNvPicPr>
                <a:picLocks noChangeAspect="1"/>
              </p:cNvPicPr>
              <p:nvPr/>
            </p:nvPicPr>
            <p:blipFill>
              <a:blip r:embed="rId5"/>
              <a:srcRect/>
              <a:stretch/>
            </p:blipFill>
            <p:spPr>
              <a:xfrm>
                <a:off x="7675597" y="584947"/>
                <a:ext cx="415084" cy="415084"/>
              </a:xfrm>
              <a:prstGeom prst="rect">
                <a:avLst/>
              </a:prstGeom>
            </p:spPr>
          </p:pic>
          <p:sp>
            <p:nvSpPr>
              <p:cNvPr id="19" name="제목 3">
                <a:extLst>
                  <a:ext uri="{FF2B5EF4-FFF2-40B4-BE49-F238E27FC236}">
                    <a16:creationId xmlns:a16="http://schemas.microsoft.com/office/drawing/2014/main" id="{4F63ED93-A25B-9AAA-B19A-BE783BF13B6D}"/>
                  </a:ext>
                </a:extLst>
              </p:cNvPr>
              <p:cNvSpPr txBox="1">
                <a:spLocks/>
              </p:cNvSpPr>
              <p:nvPr/>
            </p:nvSpPr>
            <p:spPr>
              <a:xfrm>
                <a:off x="8143995" y="606616"/>
                <a:ext cx="1477782" cy="334294"/>
              </a:xfrm>
              <a:prstGeom prst="rect">
                <a:avLst/>
              </a:prstGeom>
            </p:spPr>
            <p:txBody>
              <a:bodyPr wrap="none" lIns="0" tIns="0" rIns="0" bIns="0" anchor="b" anchorCtr="0">
                <a:noAutofit/>
              </a:bodyPr>
              <a:lstStyle>
                <a:defPPr>
                  <a:defRPr lang="en-US"/>
                </a:defPPr>
                <a:lvl1pPr marR="0" lvl="0" indent="539750" fontAlgn="auto">
                  <a:lnSpc>
                    <a:spcPct val="100000"/>
                  </a:lnSpc>
                  <a:spcBef>
                    <a:spcPts val="0"/>
                  </a:spcBef>
                  <a:spcAft>
                    <a:spcPts val="0"/>
                  </a:spcAft>
                  <a:buClrTx/>
                  <a:buSzTx/>
                  <a:buFontTx/>
                  <a:buNone/>
                  <a:tabLst/>
                  <a:defRPr sz="2400" b="0" i="0">
                    <a:ln>
                      <a:solidFill>
                        <a:prstClr val="white">
                          <a:lumMod val="75000"/>
                          <a:alpha val="0"/>
                        </a:prstClr>
                      </a:solidFill>
                    </a:ln>
                    <a:solidFill>
                      <a:schemeClr val="bg1"/>
                    </a:solidFill>
                    <a:latin typeface="KoPub돋움체 Bold" panose="00000800000000000000" pitchFamily="2" charset="-127"/>
                    <a:ea typeface="KoPub돋움체 Bold" panose="00000800000000000000" pitchFamily="2" charset="-127"/>
                    <a:cs typeface="KoPub돋움체 Medium" panose="02020603020101020101" pitchFamily="18" charset="-127"/>
                  </a:defRPr>
                </a:lvl1pPr>
              </a:lstStyle>
              <a:p>
                <a:pPr marR="0" lvl="0" indent="0" defTabSz="914400" rtl="0" eaLnBrk="1" fontAlgn="auto" latinLnBrk="0" hangingPunct="1">
                  <a:lnSpc>
                    <a:spcPct val="100000"/>
                  </a:lnSpc>
                  <a:spcBef>
                    <a:spcPts val="0"/>
                  </a:spcBef>
                  <a:spcAft>
                    <a:spcPts val="0"/>
                  </a:spcAft>
                  <a:buClrTx/>
                  <a:buSzTx/>
                  <a:buFontTx/>
                  <a:buNone/>
                  <a:tabLst/>
                  <a:defRPr/>
                </a:pPr>
                <a:r>
                  <a:rPr lang="ko-KR" altLang="en-US" sz="2000" dirty="0">
                    <a:ln>
                      <a:solidFill>
                        <a:prstClr val="white">
                          <a:lumMod val="75000"/>
                          <a:alpha val="0"/>
                        </a:prstClr>
                      </a:solidFill>
                    </a:ln>
                    <a:solidFill>
                      <a:schemeClr val="tx1">
                        <a:lumMod val="75000"/>
                        <a:lumOff val="25000"/>
                      </a:schemeClr>
                    </a:solidFill>
                  </a:rPr>
                  <a:t>인도</a:t>
                </a:r>
                <a:endParaRPr lang="en-US" altLang="ko-KR" sz="2000" dirty="0">
                  <a:ln>
                    <a:solidFill>
                      <a:prstClr val="white">
                        <a:lumMod val="75000"/>
                        <a:alpha val="0"/>
                      </a:prstClr>
                    </a:solidFill>
                  </a:ln>
                  <a:solidFill>
                    <a:schemeClr val="tx1">
                      <a:lumMod val="75000"/>
                      <a:lumOff val="25000"/>
                    </a:schemeClr>
                  </a:solidFill>
                </a:endParaRPr>
              </a:p>
            </p:txBody>
          </p:sp>
        </p:grpSp>
      </p:grpSp>
      <p:grpSp>
        <p:nvGrpSpPr>
          <p:cNvPr id="6" name="그룹 5">
            <a:extLst>
              <a:ext uri="{FF2B5EF4-FFF2-40B4-BE49-F238E27FC236}">
                <a16:creationId xmlns:a16="http://schemas.microsoft.com/office/drawing/2014/main" id="{A92CDFFE-4FFF-0BF7-3299-F0F0563F2D06}"/>
              </a:ext>
            </a:extLst>
          </p:cNvPr>
          <p:cNvGrpSpPr/>
          <p:nvPr/>
        </p:nvGrpSpPr>
        <p:grpSpPr>
          <a:xfrm>
            <a:off x="5132387" y="1196975"/>
            <a:ext cx="4284613" cy="530906"/>
            <a:chOff x="478777" y="1196975"/>
            <a:chExt cx="4284613" cy="530906"/>
          </a:xfrm>
        </p:grpSpPr>
        <p:grpSp>
          <p:nvGrpSpPr>
            <p:cNvPr id="28" name="그룹 27">
              <a:extLst>
                <a:ext uri="{FF2B5EF4-FFF2-40B4-BE49-F238E27FC236}">
                  <a16:creationId xmlns:a16="http://schemas.microsoft.com/office/drawing/2014/main" id="{920DC009-0B52-CCC5-4920-E64F01BA78CE}"/>
                </a:ext>
              </a:extLst>
            </p:cNvPr>
            <p:cNvGrpSpPr/>
            <p:nvPr/>
          </p:nvGrpSpPr>
          <p:grpSpPr>
            <a:xfrm>
              <a:off x="478777" y="1196975"/>
              <a:ext cx="4284613" cy="276837"/>
              <a:chOff x="5132387" y="2176483"/>
              <a:chExt cx="4284613" cy="276837"/>
            </a:xfrm>
          </p:grpSpPr>
          <p:sp>
            <p:nvSpPr>
              <p:cNvPr id="33" name="TextBox 32">
                <a:extLst>
                  <a:ext uri="{FF2B5EF4-FFF2-40B4-BE49-F238E27FC236}">
                    <a16:creationId xmlns:a16="http://schemas.microsoft.com/office/drawing/2014/main" id="{0E23845E-1E7E-1B1E-AE68-CD02B7B3D208}"/>
                  </a:ext>
                </a:extLst>
              </p:cNvPr>
              <p:cNvSpPr txBox="1"/>
              <p:nvPr/>
            </p:nvSpPr>
            <p:spPr>
              <a:xfrm>
                <a:off x="5132387" y="2210039"/>
                <a:ext cx="2627322" cy="200055"/>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ko-KR" altLang="en-US" sz="1300" dirty="0">
                    <a:ln>
                      <a:solidFill>
                        <a:prstClr val="white">
                          <a:lumMod val="75000"/>
                          <a:alpha val="0"/>
                        </a:prstClr>
                      </a:solidFill>
                    </a:ln>
                    <a:solidFill>
                      <a:srgbClr val="00338D"/>
                    </a:solidFill>
                    <a:latin typeface="KoPub돋움체 Bold" panose="00000800000000000000" pitchFamily="2" charset="-127"/>
                    <a:ea typeface="KoPub돋움체 Bold" panose="00000800000000000000" pitchFamily="2" charset="-127"/>
                    <a:cs typeface="Univers for KPMG"/>
                  </a:rPr>
                  <a:t>인도 손해</a:t>
                </a:r>
                <a:r>
                  <a:rPr lang="en-US" altLang="ko-KR" sz="1300" dirty="0">
                    <a:ln>
                      <a:solidFill>
                        <a:prstClr val="white">
                          <a:lumMod val="75000"/>
                          <a:alpha val="0"/>
                        </a:prstClr>
                      </a:solidFill>
                    </a:ln>
                    <a:solidFill>
                      <a:srgbClr val="00338D"/>
                    </a:solidFill>
                    <a:latin typeface="KoPub돋움체 Bold" panose="00000800000000000000" pitchFamily="2" charset="-127"/>
                    <a:ea typeface="KoPub돋움체 Bold" panose="00000800000000000000" pitchFamily="2" charset="-127"/>
                    <a:cs typeface="Univers for KPMG"/>
                  </a:rPr>
                  <a:t>·</a:t>
                </a:r>
                <a:r>
                  <a:rPr lang="ko-KR" altLang="en-US" sz="1300" dirty="0">
                    <a:ln>
                      <a:solidFill>
                        <a:prstClr val="white">
                          <a:lumMod val="75000"/>
                          <a:alpha val="0"/>
                        </a:prstClr>
                      </a:solidFill>
                    </a:ln>
                    <a:solidFill>
                      <a:srgbClr val="00338D"/>
                    </a:solidFill>
                    <a:latin typeface="KoPub돋움체 Bold" panose="00000800000000000000" pitchFamily="2" charset="-127"/>
                    <a:ea typeface="KoPub돋움체 Bold" panose="00000800000000000000" pitchFamily="2" charset="-127"/>
                    <a:cs typeface="Univers for KPMG"/>
                  </a:rPr>
                  <a:t>건강</a:t>
                </a:r>
                <a:r>
                  <a:rPr lang="en-US" altLang="ko-KR" sz="1300" dirty="0">
                    <a:ln>
                      <a:solidFill>
                        <a:prstClr val="white">
                          <a:lumMod val="75000"/>
                          <a:alpha val="0"/>
                        </a:prstClr>
                      </a:solidFill>
                    </a:ln>
                    <a:solidFill>
                      <a:srgbClr val="00338D"/>
                    </a:solidFill>
                    <a:latin typeface="KoPub돋움체 Bold" panose="00000800000000000000" pitchFamily="2" charset="-127"/>
                    <a:ea typeface="KoPub돋움체 Bold" panose="00000800000000000000" pitchFamily="2" charset="-127"/>
                    <a:cs typeface="Univers for KPMG"/>
                  </a:rPr>
                  <a:t> </a:t>
                </a:r>
                <a:r>
                  <a:rPr lang="ko-KR" altLang="en-US" sz="1300" dirty="0">
                    <a:ln>
                      <a:solidFill>
                        <a:prstClr val="white">
                          <a:lumMod val="75000"/>
                          <a:alpha val="0"/>
                        </a:prstClr>
                      </a:solidFill>
                    </a:ln>
                    <a:solidFill>
                      <a:srgbClr val="00338D"/>
                    </a:solidFill>
                    <a:latin typeface="KoPub돋움체 Bold" panose="00000800000000000000" pitchFamily="2" charset="-127"/>
                    <a:ea typeface="KoPub돋움체 Bold" panose="00000800000000000000" pitchFamily="2" charset="-127"/>
                    <a:cs typeface="Univers for KPMG"/>
                  </a:rPr>
                  <a:t>및 재보험 운용자산 현황</a:t>
                </a:r>
                <a:endParaRPr kumimoji="0" lang="ko-KR" altLang="en-US" sz="1300" b="0" i="0" u="none" strike="noStrike" kern="1200" cap="none" spc="0" normalizeH="0" baseline="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endParaRPr>
              </a:p>
            </p:txBody>
          </p:sp>
          <p:cxnSp>
            <p:nvCxnSpPr>
              <p:cNvPr id="34" name="직선 연결선 33">
                <a:extLst>
                  <a:ext uri="{FF2B5EF4-FFF2-40B4-BE49-F238E27FC236}">
                    <a16:creationId xmlns:a16="http://schemas.microsoft.com/office/drawing/2014/main" id="{6DF3D00D-DCCD-BBB4-E0AF-9568A2CEFFAA}"/>
                  </a:ext>
                </a:extLst>
              </p:cNvPr>
              <p:cNvCxnSpPr/>
              <p:nvPr/>
            </p:nvCxnSpPr>
            <p:spPr>
              <a:xfrm>
                <a:off x="5132387" y="2176483"/>
                <a:ext cx="4284613"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5" name="직선 연결선 34">
                <a:extLst>
                  <a:ext uri="{FF2B5EF4-FFF2-40B4-BE49-F238E27FC236}">
                    <a16:creationId xmlns:a16="http://schemas.microsoft.com/office/drawing/2014/main" id="{CB4359D7-576E-3F51-C950-873DB0E3CD1B}"/>
                  </a:ext>
                </a:extLst>
              </p:cNvPr>
              <p:cNvCxnSpPr/>
              <p:nvPr/>
            </p:nvCxnSpPr>
            <p:spPr>
              <a:xfrm>
                <a:off x="5132387" y="2453320"/>
                <a:ext cx="4284613"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4" name="object 38">
              <a:extLst>
                <a:ext uri="{FF2B5EF4-FFF2-40B4-BE49-F238E27FC236}">
                  <a16:creationId xmlns:a16="http://schemas.microsoft.com/office/drawing/2014/main" id="{432C1CF1-78D6-69CD-9EDF-56967E68B438}"/>
                </a:ext>
              </a:extLst>
            </p:cNvPr>
            <p:cNvSpPr txBox="1"/>
            <p:nvPr/>
          </p:nvSpPr>
          <p:spPr>
            <a:xfrm>
              <a:off x="478777" y="1604642"/>
              <a:ext cx="648000" cy="123239"/>
            </a:xfrm>
            <a:prstGeom prst="rect">
              <a:avLst/>
            </a:prstGeom>
          </p:spPr>
          <p:txBody>
            <a:bodyPr vert="horz" wrap="square" lIns="0" tIns="12065" rIns="0" bIns="0" rtlCol="0">
              <a:spAutoFit/>
            </a:bodyPr>
            <a:lstStyle>
              <a:defPPr>
                <a:defRPr lang="en-US"/>
              </a:defPPr>
              <a:lvl1pPr marL="12700" marR="5080" lvl="0" indent="0" algn="r" defTabSz="914400" fontAlgn="auto">
                <a:lnSpc>
                  <a:spcPct val="90000"/>
                </a:lnSpc>
                <a:spcBef>
                  <a:spcPts val="95"/>
                </a:spcBef>
                <a:spcAft>
                  <a:spcPts val="0"/>
                </a:spcAft>
                <a:buClrTx/>
                <a:buSzTx/>
                <a:buFontTx/>
                <a:buNone/>
                <a:tabLst/>
                <a:defRPr kumimoji="0" sz="1050" b="0" i="0" u="none" strike="noStrike" cap="none" spc="0" normalizeH="0" baseline="0">
                  <a:ln>
                    <a:noFill/>
                  </a:ln>
                  <a:gradFill>
                    <a:gsLst>
                      <a:gs pos="0">
                        <a:schemeClr val="bg1">
                          <a:lumMod val="65000"/>
                        </a:schemeClr>
                      </a:gs>
                      <a:gs pos="100000">
                        <a:schemeClr val="bg1">
                          <a:lumMod val="65000"/>
                        </a:schemeClr>
                      </a:gs>
                    </a:gsLst>
                    <a:lin ang="5400000" scaled="1"/>
                  </a:gradFill>
                  <a:effectLst/>
                  <a:uLnTx/>
                  <a:uFillTx/>
                  <a:latin typeface="KoPub돋움체 Bold" panose="00000800000000000000" pitchFamily="2" charset="-127"/>
                  <a:ea typeface="KoPub돋움체 Bold" panose="00000800000000000000" pitchFamily="2" charset="-127"/>
                  <a:cs typeface="Calibri"/>
                </a:defRPr>
              </a:lvl1pPr>
            </a:lstStyle>
            <a:p>
              <a:pPr algn="l"/>
              <a:r>
                <a:rPr lang="en-US" altLang="ko-KR" sz="800" spc="-50" dirty="0">
                  <a:ln>
                    <a:solidFill>
                      <a:srgbClr val="FD349C">
                        <a:alpha val="0"/>
                      </a:srgbClr>
                    </a:solidFill>
                  </a:ln>
                  <a:solidFill>
                    <a:schemeClr val="tx1">
                      <a:lumMod val="50000"/>
                      <a:lumOff val="50000"/>
                    </a:schemeClr>
                  </a:solidFill>
                  <a:latin typeface="KoPub돋움체 Medium" panose="02020603020101020101" pitchFamily="18" charset="-127"/>
                  <a:ea typeface="KoPub돋움체 Medium" panose="02020603020101020101" pitchFamily="18" charset="-127"/>
                  <a:cs typeface="+mn-cs"/>
                </a:rPr>
                <a:t>(</a:t>
              </a:r>
              <a:r>
                <a:rPr lang="ko-KR" altLang="en-US" sz="800" spc="-50" dirty="0">
                  <a:ln>
                    <a:solidFill>
                      <a:srgbClr val="FD349C">
                        <a:alpha val="0"/>
                      </a:srgbClr>
                    </a:solidFill>
                  </a:ln>
                  <a:solidFill>
                    <a:schemeClr val="tx1">
                      <a:lumMod val="50000"/>
                      <a:lumOff val="50000"/>
                    </a:schemeClr>
                  </a:solidFill>
                  <a:latin typeface="KoPub돋움체 Medium" panose="02020603020101020101" pitchFamily="18" charset="-127"/>
                  <a:ea typeface="KoPub돋움체 Medium" panose="02020603020101020101" pitchFamily="18" charset="-127"/>
                  <a:cs typeface="+mn-cs"/>
                </a:rPr>
                <a:t>천만 루피</a:t>
              </a:r>
              <a:r>
                <a:rPr lang="en-US" altLang="ko-KR" sz="800" spc="-50" dirty="0">
                  <a:ln>
                    <a:solidFill>
                      <a:srgbClr val="FD349C">
                        <a:alpha val="0"/>
                      </a:srgbClr>
                    </a:solidFill>
                  </a:ln>
                  <a:solidFill>
                    <a:schemeClr val="tx1">
                      <a:lumMod val="50000"/>
                      <a:lumOff val="50000"/>
                    </a:schemeClr>
                  </a:solidFill>
                  <a:latin typeface="KoPub돋움체 Medium" panose="02020603020101020101" pitchFamily="18" charset="-127"/>
                  <a:ea typeface="KoPub돋움체 Medium" panose="02020603020101020101" pitchFamily="18" charset="-127"/>
                  <a:cs typeface="+mn-cs"/>
                </a:rPr>
                <a:t>)</a:t>
              </a:r>
              <a:endParaRPr lang="ko-KR" altLang="en-US" sz="800" spc="-50" dirty="0">
                <a:ln>
                  <a:solidFill>
                    <a:srgbClr val="FD349C">
                      <a:alpha val="0"/>
                    </a:srgbClr>
                  </a:solidFill>
                </a:ln>
                <a:solidFill>
                  <a:schemeClr val="tx1">
                    <a:lumMod val="50000"/>
                    <a:lumOff val="50000"/>
                  </a:schemeClr>
                </a:solidFill>
                <a:latin typeface="KoPub돋움체 Medium" panose="02020603020101020101" pitchFamily="18" charset="-127"/>
                <a:ea typeface="KoPub돋움체 Medium" panose="02020603020101020101" pitchFamily="18" charset="-127"/>
                <a:cs typeface="+mn-cs"/>
              </a:endParaRPr>
            </a:p>
          </p:txBody>
        </p:sp>
      </p:grpSp>
      <p:sp>
        <p:nvSpPr>
          <p:cNvPr id="2" name="텍스트 개체 틀 1">
            <a:extLst>
              <a:ext uri="{FF2B5EF4-FFF2-40B4-BE49-F238E27FC236}">
                <a16:creationId xmlns:a16="http://schemas.microsoft.com/office/drawing/2014/main" id="{11D01EDC-383F-7EC9-5195-CCBAAD0A81F2}"/>
              </a:ext>
            </a:extLst>
          </p:cNvPr>
          <p:cNvSpPr>
            <a:spLocks noGrp="1"/>
          </p:cNvSpPr>
          <p:nvPr>
            <p:ph type="body" sz="quarter" idx="10"/>
          </p:nvPr>
        </p:nvSpPr>
        <p:spPr/>
        <p:txBody>
          <a:bodyPr/>
          <a:lstStyle/>
          <a:p>
            <a:r>
              <a:rPr lang="en-US" altLang="ko-KR" dirty="0"/>
              <a:t>II. </a:t>
            </a:r>
            <a:r>
              <a:rPr lang="ko-KR" altLang="en-US" dirty="0"/>
              <a:t>신흥 아시아 태평양 국가별 보험시장 및 규제 현황 </a:t>
            </a:r>
          </a:p>
        </p:txBody>
      </p:sp>
      <p:sp>
        <p:nvSpPr>
          <p:cNvPr id="3" name="텍스트 개체 틀 2">
            <a:extLst>
              <a:ext uri="{FF2B5EF4-FFF2-40B4-BE49-F238E27FC236}">
                <a16:creationId xmlns:a16="http://schemas.microsoft.com/office/drawing/2014/main" id="{F8A23C6E-913D-E903-F49E-D387E0794A26}"/>
              </a:ext>
            </a:extLst>
          </p:cNvPr>
          <p:cNvSpPr>
            <a:spLocks noGrp="1"/>
          </p:cNvSpPr>
          <p:nvPr>
            <p:ph type="body" sz="quarter" idx="11"/>
          </p:nvPr>
        </p:nvSpPr>
        <p:spPr>
          <a:xfrm>
            <a:off x="488950" y="617249"/>
            <a:ext cx="8928100" cy="322262"/>
          </a:xfrm>
        </p:spPr>
        <p:txBody>
          <a:bodyPr/>
          <a:lstStyle/>
          <a:p>
            <a:r>
              <a:rPr lang="ko-KR" altLang="en-US" dirty="0"/>
              <a:t>인도 보험시장 현황 </a:t>
            </a:r>
            <a:r>
              <a:rPr lang="en-US" altLang="ko-KR" dirty="0"/>
              <a:t>(</a:t>
            </a:r>
            <a:r>
              <a:rPr lang="ko-KR" altLang="en-US" dirty="0"/>
              <a:t>계속</a:t>
            </a:r>
            <a:r>
              <a:rPr lang="en-US" altLang="ko-KR" dirty="0"/>
              <a:t>)</a:t>
            </a:r>
            <a:endParaRPr lang="ko-KR" altLang="en-US" dirty="0"/>
          </a:p>
        </p:txBody>
      </p:sp>
      <p:grpSp>
        <p:nvGrpSpPr>
          <p:cNvPr id="8" name="그룹 7">
            <a:extLst>
              <a:ext uri="{FF2B5EF4-FFF2-40B4-BE49-F238E27FC236}">
                <a16:creationId xmlns:a16="http://schemas.microsoft.com/office/drawing/2014/main" id="{8F1F3B74-3493-FAC3-C583-58191D3418D1}"/>
              </a:ext>
            </a:extLst>
          </p:cNvPr>
          <p:cNvGrpSpPr/>
          <p:nvPr/>
        </p:nvGrpSpPr>
        <p:grpSpPr>
          <a:xfrm>
            <a:off x="499173" y="1196975"/>
            <a:ext cx="4284613" cy="530906"/>
            <a:chOff x="489000" y="1196975"/>
            <a:chExt cx="4284613" cy="530906"/>
          </a:xfrm>
        </p:grpSpPr>
        <p:grpSp>
          <p:nvGrpSpPr>
            <p:cNvPr id="11" name="그룹 10">
              <a:extLst>
                <a:ext uri="{FF2B5EF4-FFF2-40B4-BE49-F238E27FC236}">
                  <a16:creationId xmlns:a16="http://schemas.microsoft.com/office/drawing/2014/main" id="{D5CB496A-AFF3-73CD-42BE-672D41C67120}"/>
                </a:ext>
              </a:extLst>
            </p:cNvPr>
            <p:cNvGrpSpPr/>
            <p:nvPr/>
          </p:nvGrpSpPr>
          <p:grpSpPr>
            <a:xfrm>
              <a:off x="489000" y="1196975"/>
              <a:ext cx="4284613" cy="276837"/>
              <a:chOff x="489000" y="2176483"/>
              <a:chExt cx="4284613" cy="276837"/>
            </a:xfrm>
          </p:grpSpPr>
          <p:sp>
            <p:nvSpPr>
              <p:cNvPr id="17" name="TextBox 16">
                <a:extLst>
                  <a:ext uri="{FF2B5EF4-FFF2-40B4-BE49-F238E27FC236}">
                    <a16:creationId xmlns:a16="http://schemas.microsoft.com/office/drawing/2014/main" id="{5F129DF3-4EC7-2D70-1A47-5741862426BE}"/>
                  </a:ext>
                </a:extLst>
              </p:cNvPr>
              <p:cNvSpPr txBox="1"/>
              <p:nvPr/>
            </p:nvSpPr>
            <p:spPr>
              <a:xfrm>
                <a:off x="489000" y="2210039"/>
                <a:ext cx="1894749" cy="200055"/>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ko-KR" altLang="en-US" sz="1300" dirty="0">
                    <a:ln>
                      <a:solidFill>
                        <a:prstClr val="white">
                          <a:lumMod val="75000"/>
                          <a:alpha val="0"/>
                        </a:prstClr>
                      </a:solidFill>
                    </a:ln>
                    <a:solidFill>
                      <a:srgbClr val="00338D"/>
                    </a:solidFill>
                    <a:latin typeface="KoPub돋움체 Bold" panose="00000800000000000000" pitchFamily="2" charset="-127"/>
                    <a:ea typeface="KoPub돋움체 Bold" panose="00000800000000000000" pitchFamily="2" charset="-127"/>
                    <a:cs typeface="Univers for KPMG"/>
                  </a:rPr>
                  <a:t>인도 생명보험 운용자산 현황</a:t>
                </a:r>
                <a:endParaRPr kumimoji="0" lang="ko-KR" altLang="en-US" sz="1300" b="0" i="0" u="none" strike="noStrike" kern="1200" cap="none" spc="0" normalizeH="0" baseline="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endParaRPr>
              </a:p>
            </p:txBody>
          </p:sp>
          <p:cxnSp>
            <p:nvCxnSpPr>
              <p:cNvPr id="26" name="직선 연결선 25">
                <a:extLst>
                  <a:ext uri="{FF2B5EF4-FFF2-40B4-BE49-F238E27FC236}">
                    <a16:creationId xmlns:a16="http://schemas.microsoft.com/office/drawing/2014/main" id="{F3C2088E-EC6D-3FF7-BE1B-8001E18724E2}"/>
                  </a:ext>
                </a:extLst>
              </p:cNvPr>
              <p:cNvCxnSpPr/>
              <p:nvPr/>
            </p:nvCxnSpPr>
            <p:spPr>
              <a:xfrm>
                <a:off x="489000" y="2176483"/>
                <a:ext cx="4284613"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7" name="직선 연결선 26">
                <a:extLst>
                  <a:ext uri="{FF2B5EF4-FFF2-40B4-BE49-F238E27FC236}">
                    <a16:creationId xmlns:a16="http://schemas.microsoft.com/office/drawing/2014/main" id="{22DD9937-5A1D-E932-42FD-5F062674DE5F}"/>
                  </a:ext>
                </a:extLst>
              </p:cNvPr>
              <p:cNvCxnSpPr/>
              <p:nvPr/>
            </p:nvCxnSpPr>
            <p:spPr>
              <a:xfrm>
                <a:off x="489000" y="2453320"/>
                <a:ext cx="4284613"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12" name="object 38">
              <a:extLst>
                <a:ext uri="{FF2B5EF4-FFF2-40B4-BE49-F238E27FC236}">
                  <a16:creationId xmlns:a16="http://schemas.microsoft.com/office/drawing/2014/main" id="{A026CB5A-DF13-A41B-7F7C-777D24C223A5}"/>
                </a:ext>
              </a:extLst>
            </p:cNvPr>
            <p:cNvSpPr txBox="1"/>
            <p:nvPr/>
          </p:nvSpPr>
          <p:spPr>
            <a:xfrm>
              <a:off x="489000" y="1604642"/>
              <a:ext cx="936000" cy="123239"/>
            </a:xfrm>
            <a:prstGeom prst="rect">
              <a:avLst/>
            </a:prstGeom>
          </p:spPr>
          <p:txBody>
            <a:bodyPr vert="horz" wrap="square" lIns="0" tIns="12065" rIns="0" bIns="0" rtlCol="0">
              <a:spAutoFit/>
            </a:bodyPr>
            <a:lstStyle>
              <a:defPPr>
                <a:defRPr lang="en-US"/>
              </a:defPPr>
              <a:lvl1pPr marL="12700" marR="5080" lvl="0" indent="0" algn="r" defTabSz="914400" fontAlgn="auto">
                <a:lnSpc>
                  <a:spcPct val="90000"/>
                </a:lnSpc>
                <a:spcBef>
                  <a:spcPts val="95"/>
                </a:spcBef>
                <a:spcAft>
                  <a:spcPts val="0"/>
                </a:spcAft>
                <a:buClrTx/>
                <a:buSzTx/>
                <a:buFontTx/>
                <a:buNone/>
                <a:tabLst/>
                <a:defRPr kumimoji="0" sz="1050" b="0" i="0" u="none" strike="noStrike" cap="none" spc="0" normalizeH="0" baseline="0">
                  <a:ln>
                    <a:noFill/>
                  </a:ln>
                  <a:gradFill>
                    <a:gsLst>
                      <a:gs pos="0">
                        <a:schemeClr val="bg1">
                          <a:lumMod val="65000"/>
                        </a:schemeClr>
                      </a:gs>
                      <a:gs pos="100000">
                        <a:schemeClr val="bg1">
                          <a:lumMod val="65000"/>
                        </a:schemeClr>
                      </a:gs>
                    </a:gsLst>
                    <a:lin ang="5400000" scaled="1"/>
                  </a:gradFill>
                  <a:effectLst/>
                  <a:uLnTx/>
                  <a:uFillTx/>
                  <a:latin typeface="KoPub돋움체 Bold" panose="00000800000000000000" pitchFamily="2" charset="-127"/>
                  <a:ea typeface="KoPub돋움체 Bold" panose="00000800000000000000" pitchFamily="2" charset="-127"/>
                  <a:cs typeface="Calibri"/>
                </a:defRPr>
              </a:lvl1pPr>
            </a:lstStyle>
            <a:p>
              <a:pPr algn="l"/>
              <a:r>
                <a:rPr lang="en-US" altLang="ko-KR" sz="800" spc="-50" dirty="0">
                  <a:ln>
                    <a:solidFill>
                      <a:srgbClr val="FD349C">
                        <a:alpha val="0"/>
                      </a:srgbClr>
                    </a:solidFill>
                  </a:ln>
                  <a:solidFill>
                    <a:schemeClr val="tx1">
                      <a:lumMod val="50000"/>
                      <a:lumOff val="50000"/>
                    </a:schemeClr>
                  </a:solidFill>
                  <a:latin typeface="KoPub돋움체 Medium" panose="02020603020101020101" pitchFamily="18" charset="-127"/>
                  <a:ea typeface="KoPub돋움체 Medium" panose="02020603020101020101" pitchFamily="18" charset="-127"/>
                  <a:cs typeface="+mn-cs"/>
                </a:rPr>
                <a:t>(</a:t>
              </a:r>
              <a:r>
                <a:rPr lang="ko-KR" altLang="en-US" sz="800" spc="-50" dirty="0">
                  <a:ln>
                    <a:solidFill>
                      <a:srgbClr val="FD349C">
                        <a:alpha val="0"/>
                      </a:srgbClr>
                    </a:solidFill>
                  </a:ln>
                  <a:solidFill>
                    <a:schemeClr val="tx1">
                      <a:lumMod val="50000"/>
                      <a:lumOff val="50000"/>
                    </a:schemeClr>
                  </a:solidFill>
                  <a:latin typeface="KoPub돋움체 Medium" panose="02020603020101020101" pitchFamily="18" charset="-127"/>
                  <a:ea typeface="KoPub돋움체 Medium" panose="02020603020101020101" pitchFamily="18" charset="-127"/>
                  <a:cs typeface="+mn-cs"/>
                </a:rPr>
                <a:t>천만 루피</a:t>
              </a:r>
              <a:r>
                <a:rPr lang="en-US" altLang="ko-KR" sz="800" spc="-50" dirty="0">
                  <a:ln>
                    <a:solidFill>
                      <a:srgbClr val="FD349C">
                        <a:alpha val="0"/>
                      </a:srgbClr>
                    </a:solidFill>
                  </a:ln>
                  <a:solidFill>
                    <a:schemeClr val="tx1">
                      <a:lumMod val="50000"/>
                      <a:lumOff val="50000"/>
                    </a:schemeClr>
                  </a:solidFill>
                  <a:latin typeface="KoPub돋움체 Medium" panose="02020603020101020101" pitchFamily="18" charset="-127"/>
                  <a:ea typeface="KoPub돋움체 Medium" panose="02020603020101020101" pitchFamily="18" charset="-127"/>
                  <a:cs typeface="+mn-cs"/>
                </a:rPr>
                <a:t>)</a:t>
              </a:r>
              <a:endParaRPr lang="ko-KR" altLang="en-US" sz="800" spc="-50" dirty="0">
                <a:ln>
                  <a:solidFill>
                    <a:srgbClr val="FD349C">
                      <a:alpha val="0"/>
                    </a:srgbClr>
                  </a:solidFill>
                </a:ln>
                <a:solidFill>
                  <a:schemeClr val="tx1">
                    <a:lumMod val="50000"/>
                    <a:lumOff val="50000"/>
                  </a:schemeClr>
                </a:solidFill>
                <a:latin typeface="KoPub돋움체 Medium" panose="02020603020101020101" pitchFamily="18" charset="-127"/>
                <a:ea typeface="KoPub돋움체 Medium" panose="02020603020101020101" pitchFamily="18" charset="-127"/>
                <a:cs typeface="+mn-cs"/>
              </a:endParaRPr>
            </a:p>
          </p:txBody>
        </p:sp>
      </p:grpSp>
      <p:graphicFrame>
        <p:nvGraphicFramePr>
          <p:cNvPr id="7" name="ChartObject">
            <a:extLst>
              <a:ext uri="{FF2B5EF4-FFF2-40B4-BE49-F238E27FC236}">
                <a16:creationId xmlns:a16="http://schemas.microsoft.com/office/drawing/2014/main" id="{3CA33732-E98C-6DD1-9561-0AB7CB4F2C70}"/>
              </a:ext>
            </a:extLst>
          </p:cNvPr>
          <p:cNvGraphicFramePr/>
          <p:nvPr>
            <p:extLst>
              <p:ext uri="{D42A27DB-BD31-4B8C-83A1-F6EECF244321}">
                <p14:modId xmlns:p14="http://schemas.microsoft.com/office/powerpoint/2010/main" val="252520897"/>
              </p:ext>
            </p:extLst>
          </p:nvPr>
        </p:nvGraphicFramePr>
        <p:xfrm>
          <a:off x="488950" y="1697544"/>
          <a:ext cx="4294800" cy="30600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3" name="ChartObject">
            <a:extLst>
              <a:ext uri="{FF2B5EF4-FFF2-40B4-BE49-F238E27FC236}">
                <a16:creationId xmlns:a16="http://schemas.microsoft.com/office/drawing/2014/main" id="{935EC923-A72C-2295-67A3-0C2D73996575}"/>
              </a:ext>
            </a:extLst>
          </p:cNvPr>
          <p:cNvGraphicFramePr/>
          <p:nvPr>
            <p:extLst>
              <p:ext uri="{D42A27DB-BD31-4B8C-83A1-F6EECF244321}">
                <p14:modId xmlns:p14="http://schemas.microsoft.com/office/powerpoint/2010/main" val="3164413384"/>
              </p:ext>
            </p:extLst>
          </p:nvPr>
        </p:nvGraphicFramePr>
        <p:xfrm>
          <a:off x="5132387" y="1697544"/>
          <a:ext cx="4294800" cy="3060000"/>
        </p:xfrm>
        <a:graphic>
          <a:graphicData uri="http://schemas.openxmlformats.org/drawingml/2006/chart">
            <c:chart xmlns:c="http://schemas.openxmlformats.org/drawingml/2006/chart" xmlns:r="http://schemas.openxmlformats.org/officeDocument/2006/relationships" r:id="rId7"/>
          </a:graphicData>
        </a:graphic>
      </p:graphicFrame>
      <p:grpSp>
        <p:nvGrpSpPr>
          <p:cNvPr id="20" name="그룹 19">
            <a:extLst>
              <a:ext uri="{FF2B5EF4-FFF2-40B4-BE49-F238E27FC236}">
                <a16:creationId xmlns:a16="http://schemas.microsoft.com/office/drawing/2014/main" id="{8D934888-6D96-E979-6AC9-9CB15F3437DD}"/>
              </a:ext>
            </a:extLst>
          </p:cNvPr>
          <p:cNvGrpSpPr/>
          <p:nvPr/>
        </p:nvGrpSpPr>
        <p:grpSpPr>
          <a:xfrm>
            <a:off x="497826" y="5084700"/>
            <a:ext cx="8930619" cy="1119600"/>
            <a:chOff x="488948" y="4883309"/>
            <a:chExt cx="8930619" cy="999641"/>
          </a:xfrm>
        </p:grpSpPr>
        <p:sp>
          <p:nvSpPr>
            <p:cNvPr id="21" name="TextBox 20">
              <a:extLst>
                <a:ext uri="{FF2B5EF4-FFF2-40B4-BE49-F238E27FC236}">
                  <a16:creationId xmlns:a16="http://schemas.microsoft.com/office/drawing/2014/main" id="{B1A4884C-36BC-0B70-1CD0-6441B4512AF4}"/>
                </a:ext>
              </a:extLst>
            </p:cNvPr>
            <p:cNvSpPr txBox="1"/>
            <p:nvPr/>
          </p:nvSpPr>
          <p:spPr>
            <a:xfrm>
              <a:off x="488948" y="4883309"/>
              <a:ext cx="4294800" cy="999641"/>
            </a:xfrm>
            <a:prstGeom prst="rect">
              <a:avLst/>
            </a:prstGeom>
            <a:solidFill>
              <a:srgbClr val="DEF7FF"/>
            </a:solidFill>
            <a:ln w="3175">
              <a:solidFill>
                <a:srgbClr val="99E3FB"/>
              </a:solidFill>
            </a:ln>
          </p:spPr>
          <p:txBody>
            <a:bodyPr wrap="square" lIns="108000" tIns="72000" rIns="0" bIns="72000" anchor="t">
              <a:noAutofit/>
            </a:bodyPr>
            <a:lstStyle>
              <a:defPPr>
                <a:defRPr lang="en-US"/>
              </a:defPPr>
              <a:lvl1pPr marL="108000" indent="-108000" defTabSz="457200">
                <a:lnSpc>
                  <a:spcPct val="110000"/>
                </a:lnSpc>
                <a:spcAft>
                  <a:spcPts val="300"/>
                </a:spcAft>
                <a:buClr>
                  <a:schemeClr val="tx1">
                    <a:lumMod val="85000"/>
                    <a:lumOff val="15000"/>
                  </a:schemeClr>
                </a:buClr>
                <a:buFont typeface="Arial" panose="020B0604020202020204" pitchFamily="34" charset="0"/>
                <a:buChar char="•"/>
                <a:defRPr sz="1000" b="1">
                  <a:ln>
                    <a:solidFill>
                      <a:schemeClr val="accent5">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altLang="ko-KR" dirty="0"/>
                <a:t>2021~22</a:t>
              </a:r>
              <a:r>
                <a:rPr lang="ko-KR" altLang="en-US" dirty="0"/>
                <a:t>년 기준 인도 생명보험의 운용자산</a:t>
              </a:r>
              <a:r>
                <a:rPr lang="en-US" altLang="ko-KR" dirty="0"/>
                <a:t>(Assets Under Management, AUM)</a:t>
              </a:r>
              <a:r>
                <a:rPr lang="ko-KR" altLang="en-US" dirty="0"/>
                <a:t>은 </a:t>
              </a:r>
              <a:r>
                <a:rPr lang="en-US" altLang="ko-KR" dirty="0"/>
                <a:t>2020~21</a:t>
              </a:r>
              <a:r>
                <a:rPr lang="ko-KR" altLang="en-US" dirty="0"/>
                <a:t>년 대비 </a:t>
              </a:r>
              <a:r>
                <a:rPr lang="en-US" altLang="ko-KR" dirty="0"/>
                <a:t>10.5% </a:t>
              </a:r>
              <a:r>
                <a:rPr lang="ko-KR" altLang="en-US" dirty="0"/>
                <a:t>증가한 </a:t>
              </a:r>
              <a:r>
                <a:rPr lang="en-US" altLang="ko-KR" dirty="0"/>
                <a:t>4,952,187.2</a:t>
              </a:r>
              <a:r>
                <a:rPr lang="ko-KR" altLang="en-US" dirty="0" err="1"/>
                <a:t>크로를</a:t>
              </a:r>
              <a:r>
                <a:rPr lang="ko-KR" altLang="en-US" dirty="0"/>
                <a:t> 기록</a:t>
              </a:r>
              <a:endParaRPr lang="en-US" altLang="ko-KR" dirty="0"/>
            </a:p>
            <a:p>
              <a:r>
                <a:rPr lang="ko-KR" altLang="en-US" dirty="0"/>
                <a:t>투자생명보험기금이 전체 운용자산의 </a:t>
              </a:r>
              <a:r>
                <a:rPr lang="en-US" altLang="ko-KR" dirty="0"/>
                <a:t>64.5%(3,194,951.5</a:t>
              </a:r>
              <a:r>
                <a:rPr lang="ko-KR" altLang="en-US" dirty="0" err="1"/>
                <a:t>크로</a:t>
              </a:r>
              <a:r>
                <a:rPr lang="en-US" altLang="ko-KR" dirty="0"/>
                <a:t>, </a:t>
              </a:r>
              <a:r>
                <a:rPr lang="ko-KR" altLang="en-US" dirty="0"/>
                <a:t>전년대비 </a:t>
              </a:r>
              <a:r>
                <a:rPr lang="en-US" altLang="ko-KR" dirty="0"/>
                <a:t>9.6% </a:t>
              </a:r>
              <a:r>
                <a:rPr lang="ko-KR" altLang="en-US" dirty="0"/>
                <a:t>증가</a:t>
              </a:r>
              <a:r>
                <a:rPr lang="en-US" altLang="ko-KR" dirty="0"/>
                <a:t>)</a:t>
              </a:r>
              <a:r>
                <a:rPr lang="ko-KR" altLang="en-US" dirty="0"/>
                <a:t>를 차지하며</a:t>
              </a:r>
              <a:r>
                <a:rPr lang="en-US" altLang="ko-KR" dirty="0"/>
                <a:t>, </a:t>
              </a:r>
              <a:r>
                <a:rPr lang="ko-KR" altLang="en-US" dirty="0"/>
                <a:t>퇴직</a:t>
              </a:r>
              <a:r>
                <a:rPr lang="en-US" altLang="ko-KR" dirty="0"/>
                <a:t>·</a:t>
              </a:r>
              <a:r>
                <a:rPr lang="ko-KR" altLang="en-US" dirty="0"/>
                <a:t>일반연금 및 그룹펀드가 </a:t>
              </a:r>
              <a:r>
                <a:rPr lang="en-US" altLang="ko-KR" dirty="0"/>
                <a:t>23.5%(1,165,685.4</a:t>
              </a:r>
              <a:r>
                <a:rPr lang="ko-KR" altLang="en-US" dirty="0" err="1"/>
                <a:t>크로</a:t>
              </a:r>
              <a:r>
                <a:rPr lang="en-US" altLang="ko-KR" dirty="0"/>
                <a:t>, 11.8% </a:t>
              </a:r>
              <a:r>
                <a:rPr lang="ko-KR" altLang="en-US" dirty="0"/>
                <a:t>증가</a:t>
              </a:r>
              <a:r>
                <a:rPr lang="en-US" altLang="ko-KR" dirty="0"/>
                <a:t>), </a:t>
              </a:r>
              <a:r>
                <a:rPr lang="ko-KR" altLang="en-US" dirty="0"/>
                <a:t>투자형 보험상품 펀드는 </a:t>
              </a:r>
              <a:r>
                <a:rPr lang="en-US" altLang="ko-KR" dirty="0"/>
                <a:t>11.9%(591,550.3</a:t>
              </a:r>
              <a:r>
                <a:rPr lang="ko-KR" altLang="en-US" dirty="0" err="1"/>
                <a:t>크로</a:t>
              </a:r>
              <a:r>
                <a:rPr lang="en-US" altLang="ko-KR" dirty="0"/>
                <a:t>, 13.1% </a:t>
              </a:r>
              <a:r>
                <a:rPr lang="ko-KR" altLang="en-US" dirty="0"/>
                <a:t>증가</a:t>
              </a:r>
              <a:r>
                <a:rPr lang="en-US" altLang="ko-KR" dirty="0"/>
                <a:t>)</a:t>
              </a:r>
              <a:r>
                <a:rPr lang="ko-KR" altLang="en-US" dirty="0"/>
                <a:t>를 차지</a:t>
              </a:r>
              <a:endParaRPr lang="en-US" altLang="ko-KR" dirty="0"/>
            </a:p>
          </p:txBody>
        </p:sp>
        <p:sp>
          <p:nvSpPr>
            <p:cNvPr id="22" name="TextBox 21">
              <a:extLst>
                <a:ext uri="{FF2B5EF4-FFF2-40B4-BE49-F238E27FC236}">
                  <a16:creationId xmlns:a16="http://schemas.microsoft.com/office/drawing/2014/main" id="{6D20D6A5-EA1B-B597-5788-D09C46A154CC}"/>
                </a:ext>
              </a:extLst>
            </p:cNvPr>
            <p:cNvSpPr txBox="1"/>
            <p:nvPr/>
          </p:nvSpPr>
          <p:spPr>
            <a:xfrm>
              <a:off x="5124767" y="4883309"/>
              <a:ext cx="4294800" cy="999522"/>
            </a:xfrm>
            <a:prstGeom prst="rect">
              <a:avLst/>
            </a:prstGeom>
            <a:solidFill>
              <a:srgbClr val="DEF7FF"/>
            </a:solidFill>
            <a:ln w="3175">
              <a:solidFill>
                <a:srgbClr val="99E3FB"/>
              </a:solidFill>
            </a:ln>
          </p:spPr>
          <p:txBody>
            <a:bodyPr wrap="square" lIns="108000" tIns="36000" rIns="0" bIns="36000" anchor="t">
              <a:spAutoFit/>
            </a:bodyPr>
            <a:lstStyle>
              <a:defPPr>
                <a:defRPr lang="en-US"/>
              </a:defPPr>
              <a:lvl1pPr marL="108000" indent="-108000" defTabSz="457200">
                <a:lnSpc>
                  <a:spcPct val="110000"/>
                </a:lnSpc>
                <a:spcAft>
                  <a:spcPts val="300"/>
                </a:spcAft>
                <a:buClr>
                  <a:schemeClr val="tx1">
                    <a:lumMod val="85000"/>
                    <a:lumOff val="15000"/>
                  </a:schemeClr>
                </a:buClr>
                <a:buFont typeface="Arial" panose="020B0604020202020204" pitchFamily="34" charset="0"/>
                <a:buChar char="•"/>
                <a:defRPr sz="1000" b="1">
                  <a:ln>
                    <a:solidFill>
                      <a:schemeClr val="accent5">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altLang="ko-KR" dirty="0"/>
                <a:t>2021~22</a:t>
              </a:r>
              <a:r>
                <a:rPr lang="ko-KR" altLang="en-US" dirty="0"/>
                <a:t>년 기준 인도 손해</a:t>
              </a:r>
              <a:r>
                <a:rPr lang="en-US" altLang="ko-KR" dirty="0"/>
                <a:t>·</a:t>
              </a:r>
              <a:r>
                <a:rPr lang="ko-KR" altLang="en-US" dirty="0"/>
                <a:t>건강보험 및 재보험의 운용자산은 </a:t>
              </a:r>
              <a:r>
                <a:rPr lang="en-US" altLang="ko-KR" dirty="0"/>
                <a:t>2020~21</a:t>
              </a:r>
              <a:r>
                <a:rPr lang="ko-KR" altLang="en-US" dirty="0"/>
                <a:t>년 대비 </a:t>
              </a:r>
              <a:r>
                <a:rPr lang="en-US" altLang="ko-KR" dirty="0"/>
                <a:t>11.8% </a:t>
              </a:r>
              <a:r>
                <a:rPr lang="ko-KR" altLang="en-US" dirty="0"/>
                <a:t>증가한 </a:t>
              </a:r>
              <a:r>
                <a:rPr lang="en-US" altLang="ko-KR" dirty="0"/>
                <a:t>484,540.2</a:t>
              </a:r>
              <a:r>
                <a:rPr lang="ko-KR" altLang="en-US" dirty="0" err="1"/>
                <a:t>크로를</a:t>
              </a:r>
              <a:r>
                <a:rPr lang="ko-KR" altLang="en-US" dirty="0"/>
                <a:t> 기록</a:t>
              </a:r>
              <a:endParaRPr lang="en-US" altLang="ko-KR" dirty="0"/>
            </a:p>
            <a:p>
              <a:r>
                <a:rPr lang="ko-KR" altLang="en-US" dirty="0"/>
                <a:t>중앙정부증권이 </a:t>
              </a:r>
              <a:r>
                <a:rPr lang="en-US" altLang="ko-KR" dirty="0"/>
                <a:t>28.7%(139,166.5</a:t>
              </a:r>
              <a:r>
                <a:rPr lang="ko-KR" altLang="en-US" dirty="0" err="1"/>
                <a:t>크로</a:t>
              </a:r>
              <a:r>
                <a:rPr lang="en-US" altLang="ko-KR" dirty="0"/>
                <a:t>), </a:t>
              </a:r>
              <a:r>
                <a:rPr lang="ko-KR" altLang="en-US" dirty="0"/>
                <a:t>승인된 투자 </a:t>
              </a:r>
              <a:r>
                <a:rPr lang="en-US" altLang="ko-KR" dirty="0"/>
                <a:t>24.1%(116,712.6</a:t>
              </a:r>
              <a:r>
                <a:rPr lang="ko-KR" altLang="en-US" dirty="0" err="1"/>
                <a:t>크로</a:t>
              </a:r>
              <a:r>
                <a:rPr lang="en-US" altLang="ko-KR" dirty="0"/>
                <a:t>), </a:t>
              </a:r>
              <a:r>
                <a:rPr lang="ko-KR" altLang="en-US" dirty="0"/>
                <a:t>주정부</a:t>
              </a:r>
              <a:r>
                <a:rPr lang="en-US" altLang="ko-KR" dirty="0"/>
                <a:t>·</a:t>
              </a:r>
              <a:r>
                <a:rPr lang="ko-KR" altLang="en-US" dirty="0"/>
                <a:t>기타 승인된 증권 </a:t>
              </a:r>
              <a:r>
                <a:rPr lang="en-US" altLang="ko-KR" dirty="0"/>
                <a:t>21.6%(104,645.3</a:t>
              </a:r>
              <a:r>
                <a:rPr lang="ko-KR" altLang="en-US" dirty="0" err="1"/>
                <a:t>크로</a:t>
              </a:r>
              <a:r>
                <a:rPr lang="en-US" altLang="ko-KR" dirty="0"/>
                <a:t>), </a:t>
              </a:r>
              <a:r>
                <a:rPr lang="ko-KR" altLang="en-US" dirty="0"/>
                <a:t>인프라 투자 </a:t>
              </a:r>
              <a:r>
                <a:rPr lang="en-US" altLang="ko-KR" dirty="0"/>
                <a:t>14.1% (68,181.1</a:t>
              </a:r>
              <a:r>
                <a:rPr lang="ko-KR" altLang="en-US" dirty="0" err="1"/>
                <a:t>크로</a:t>
              </a:r>
              <a:r>
                <a:rPr lang="en-US" altLang="ko-KR" dirty="0"/>
                <a:t>), </a:t>
              </a:r>
              <a:r>
                <a:rPr lang="ko-KR" altLang="en-US" dirty="0"/>
                <a:t>주정부 융자 </a:t>
              </a:r>
              <a:r>
                <a:rPr lang="en-US" altLang="ko-KR" dirty="0"/>
                <a:t>7.9%(38,469.5</a:t>
              </a:r>
              <a:r>
                <a:rPr lang="ko-KR" altLang="en-US" dirty="0" err="1"/>
                <a:t>크로</a:t>
              </a:r>
              <a:r>
                <a:rPr lang="en-US" altLang="ko-KR" dirty="0"/>
                <a:t>), </a:t>
              </a:r>
              <a:r>
                <a:rPr lang="ko-KR" altLang="en-US" dirty="0"/>
                <a:t>기타 투자가 </a:t>
              </a:r>
              <a:r>
                <a:rPr lang="en-US" altLang="ko-KR" dirty="0"/>
                <a:t>3.6%(17,365.2</a:t>
              </a:r>
              <a:r>
                <a:rPr lang="ko-KR" altLang="en-US" dirty="0" err="1"/>
                <a:t>크로</a:t>
              </a:r>
              <a:r>
                <a:rPr lang="en-US" altLang="ko-KR" dirty="0"/>
                <a:t>) </a:t>
              </a:r>
              <a:r>
                <a:rPr lang="ko-KR" altLang="en-US" dirty="0"/>
                <a:t>비중을 차지</a:t>
              </a:r>
              <a:endParaRPr lang="en-US" altLang="ko-KR" dirty="0"/>
            </a:p>
          </p:txBody>
        </p:sp>
      </p:grpSp>
      <p:grpSp>
        <p:nvGrpSpPr>
          <p:cNvPr id="9" name="그룹 8">
            <a:extLst>
              <a:ext uri="{FF2B5EF4-FFF2-40B4-BE49-F238E27FC236}">
                <a16:creationId xmlns:a16="http://schemas.microsoft.com/office/drawing/2014/main" id="{BF1BF61B-FF61-EF10-8831-95ED9EBA2F85}"/>
              </a:ext>
            </a:extLst>
          </p:cNvPr>
          <p:cNvGrpSpPr/>
          <p:nvPr/>
        </p:nvGrpSpPr>
        <p:grpSpPr>
          <a:xfrm>
            <a:off x="478777" y="4747995"/>
            <a:ext cx="9261646" cy="442035"/>
            <a:chOff x="478777" y="4747995"/>
            <a:chExt cx="9261646" cy="442035"/>
          </a:xfrm>
        </p:grpSpPr>
        <p:sp>
          <p:nvSpPr>
            <p:cNvPr id="10" name="TextBox 9">
              <a:extLst>
                <a:ext uri="{FF2B5EF4-FFF2-40B4-BE49-F238E27FC236}">
                  <a16:creationId xmlns:a16="http://schemas.microsoft.com/office/drawing/2014/main" id="{EE2D20A1-7D43-4A44-3DFB-EDDAF608B667}"/>
                </a:ext>
              </a:extLst>
            </p:cNvPr>
            <p:cNvSpPr txBox="1"/>
            <p:nvPr/>
          </p:nvSpPr>
          <p:spPr>
            <a:xfrm>
              <a:off x="478777" y="4747995"/>
              <a:ext cx="4294800" cy="318924"/>
            </a:xfrm>
            <a:prstGeom prst="rect">
              <a:avLst/>
            </a:prstGeom>
            <a:noFill/>
            <a:ln>
              <a:noFill/>
            </a:ln>
          </p:spPr>
          <p:txBody>
            <a:bodyPr wrap="square" lIns="0" tIns="72000" rIns="0" bIns="0" rtlCol="0" anchor="t">
              <a:spAutoFit/>
            </a:bodyPr>
            <a:lstStyle>
              <a:defPPr>
                <a:defRPr lang="en-US"/>
              </a:defPPr>
              <a:lvl1pPr lvl="0">
                <a:defRPr sz="800">
                  <a:ln>
                    <a:solidFill>
                      <a:prstClr val="white">
                        <a:lumMod val="75000"/>
                        <a:alpha val="0"/>
                      </a:prstClr>
                    </a:solidFill>
                  </a:ln>
                  <a:solidFill>
                    <a:prstClr val="white">
                      <a:lumMod val="50000"/>
                    </a:prstClr>
                  </a:solidFill>
                  <a:latin typeface="KoPub돋움체 Medium" panose="00000600000000000000" pitchFamily="2" charset="-127"/>
                  <a:ea typeface="KoPub돋움체 Medium" panose="00000600000000000000" pitchFamily="2" charset="-127"/>
                </a:defRPr>
              </a:lvl1pPr>
            </a:lstStyle>
            <a:p>
              <a:r>
                <a:rPr lang="en-US" altLang="ko-KR" dirty="0">
                  <a:solidFill>
                    <a:schemeClr val="bg1">
                      <a:lumMod val="50000"/>
                    </a:schemeClr>
                  </a:solidFill>
                </a:rPr>
                <a:t>Source: Insurance Regulatory and Development Authority of India, </a:t>
              </a:r>
              <a:r>
                <a:rPr lang="ko-KR" altLang="en-US" dirty="0" err="1">
                  <a:solidFill>
                    <a:schemeClr val="bg1">
                      <a:lumMod val="50000"/>
                    </a:schemeClr>
                  </a:solidFill>
                </a:rPr>
                <a:t>삼정</a:t>
              </a:r>
              <a:r>
                <a:rPr lang="en-US" altLang="ko-KR" dirty="0">
                  <a:solidFill>
                    <a:schemeClr val="bg1">
                      <a:lumMod val="50000"/>
                    </a:schemeClr>
                  </a:solidFill>
                </a:rPr>
                <a:t>KPMG </a:t>
              </a:r>
              <a:r>
                <a:rPr lang="ko-KR" altLang="en-US" dirty="0">
                  <a:solidFill>
                    <a:schemeClr val="bg1">
                      <a:lumMod val="50000"/>
                    </a:schemeClr>
                  </a:solidFill>
                </a:rPr>
                <a:t>경제연구원 재구성</a:t>
              </a:r>
              <a:endParaRPr lang="en-US" altLang="ko-KR" dirty="0">
                <a:solidFill>
                  <a:schemeClr val="bg1">
                    <a:lumMod val="50000"/>
                  </a:schemeClr>
                </a:solidFill>
              </a:endParaRPr>
            </a:p>
            <a:p>
              <a:r>
                <a:rPr lang="en-US" altLang="ko-KR" dirty="0">
                  <a:solidFill>
                    <a:schemeClr val="bg1">
                      <a:lumMod val="50000"/>
                    </a:schemeClr>
                  </a:solidFill>
                </a:rPr>
                <a:t>Note: </a:t>
              </a:r>
              <a:r>
                <a:rPr lang="ko-KR" altLang="en-US" dirty="0">
                  <a:solidFill>
                    <a:schemeClr val="bg1">
                      <a:lumMod val="50000"/>
                    </a:schemeClr>
                  </a:solidFill>
                </a:rPr>
                <a:t>*</a:t>
              </a:r>
              <a:r>
                <a:rPr lang="en-US" altLang="ko-KR" dirty="0">
                  <a:solidFill>
                    <a:schemeClr val="bg1">
                      <a:lumMod val="50000"/>
                    </a:schemeClr>
                  </a:solidFill>
                </a:rPr>
                <a:t>Unit-Linked Life Insurance Policies(ULIP)</a:t>
              </a:r>
            </a:p>
          </p:txBody>
        </p:sp>
        <p:sp>
          <p:nvSpPr>
            <p:cNvPr id="23" name="TextBox 22">
              <a:extLst>
                <a:ext uri="{FF2B5EF4-FFF2-40B4-BE49-F238E27FC236}">
                  <a16:creationId xmlns:a16="http://schemas.microsoft.com/office/drawing/2014/main" id="{EAE62D88-7963-34AF-890E-4BE3FE5D237F}"/>
                </a:ext>
              </a:extLst>
            </p:cNvPr>
            <p:cNvSpPr txBox="1"/>
            <p:nvPr/>
          </p:nvSpPr>
          <p:spPr>
            <a:xfrm>
              <a:off x="5132423" y="4747995"/>
              <a:ext cx="4608000" cy="442035"/>
            </a:xfrm>
            <a:prstGeom prst="rect">
              <a:avLst/>
            </a:prstGeom>
            <a:noFill/>
            <a:ln>
              <a:noFill/>
            </a:ln>
          </p:spPr>
          <p:txBody>
            <a:bodyPr wrap="square" lIns="0" tIns="72000" rIns="0" bIns="0" rtlCol="0" anchor="t">
              <a:spAutoFit/>
            </a:bodyPr>
            <a:lstStyle>
              <a:defPPr>
                <a:defRPr lang="en-US"/>
              </a:defPPr>
              <a:lvl1pPr lvl="0">
                <a:defRPr sz="800">
                  <a:ln>
                    <a:solidFill>
                      <a:prstClr val="white">
                        <a:lumMod val="75000"/>
                        <a:alpha val="0"/>
                      </a:prstClr>
                    </a:solidFill>
                  </a:ln>
                  <a:solidFill>
                    <a:prstClr val="white">
                      <a:lumMod val="50000"/>
                    </a:prstClr>
                  </a:solidFill>
                  <a:latin typeface="KoPub돋움체 Medium" panose="00000600000000000000" pitchFamily="2" charset="-127"/>
                  <a:ea typeface="KoPub돋움체 Medium" panose="00000600000000000000" pitchFamily="2" charset="-127"/>
                </a:defRPr>
              </a:lvl1pPr>
            </a:lstStyle>
            <a:p>
              <a:r>
                <a:rPr lang="en-US" altLang="ko-KR" dirty="0">
                  <a:solidFill>
                    <a:schemeClr val="bg1">
                      <a:lumMod val="50000"/>
                    </a:schemeClr>
                  </a:solidFill>
                </a:rPr>
                <a:t>Source: Insurance Regulatory and Development Authority of India, </a:t>
              </a:r>
              <a:r>
                <a:rPr lang="ko-KR" altLang="en-US" dirty="0" err="1">
                  <a:solidFill>
                    <a:schemeClr val="bg1">
                      <a:lumMod val="50000"/>
                    </a:schemeClr>
                  </a:solidFill>
                </a:rPr>
                <a:t>삼정</a:t>
              </a:r>
              <a:r>
                <a:rPr lang="en-US" altLang="ko-KR" dirty="0">
                  <a:solidFill>
                    <a:schemeClr val="bg1">
                      <a:lumMod val="50000"/>
                    </a:schemeClr>
                  </a:solidFill>
                </a:rPr>
                <a:t>KPMG </a:t>
              </a:r>
              <a:r>
                <a:rPr lang="ko-KR" altLang="en-US" dirty="0">
                  <a:solidFill>
                    <a:schemeClr val="bg1">
                      <a:lumMod val="50000"/>
                    </a:schemeClr>
                  </a:solidFill>
                </a:rPr>
                <a:t>경제연구원 재구성</a:t>
              </a:r>
              <a:endParaRPr lang="en-US" altLang="ko-KR" dirty="0">
                <a:solidFill>
                  <a:schemeClr val="bg1">
                    <a:lumMod val="50000"/>
                  </a:schemeClr>
                </a:solidFill>
              </a:endParaRPr>
            </a:p>
            <a:p>
              <a:r>
                <a:rPr lang="en-US" altLang="ko-KR" dirty="0">
                  <a:solidFill>
                    <a:schemeClr val="bg1">
                      <a:lumMod val="50000"/>
                    </a:schemeClr>
                  </a:solidFill>
                </a:rPr>
                <a:t>Note: *Loans to State Govt. for Housing and Fire Fighting Equipment, **Approved Investments</a:t>
              </a:r>
            </a:p>
          </p:txBody>
        </p:sp>
      </p:grpSp>
    </p:spTree>
    <p:extLst>
      <p:ext uri="{BB962C8B-B14F-4D97-AF65-F5344CB8AC3E}">
        <p14:creationId xmlns:p14="http://schemas.microsoft.com/office/powerpoint/2010/main" val="5668681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그룹 18">
            <a:extLst>
              <a:ext uri="{FF2B5EF4-FFF2-40B4-BE49-F238E27FC236}">
                <a16:creationId xmlns:a16="http://schemas.microsoft.com/office/drawing/2014/main" id="{C2025141-C14F-7A5A-AF63-1F654F7468D5}"/>
              </a:ext>
            </a:extLst>
          </p:cNvPr>
          <p:cNvGrpSpPr/>
          <p:nvPr/>
        </p:nvGrpSpPr>
        <p:grpSpPr>
          <a:xfrm>
            <a:off x="7675597" y="129214"/>
            <a:ext cx="1946180" cy="1189224"/>
            <a:chOff x="7675597" y="129214"/>
            <a:chExt cx="1946180" cy="1189224"/>
          </a:xfrm>
        </p:grpSpPr>
        <p:pic>
          <p:nvPicPr>
            <p:cNvPr id="21" name="그림 20" descr="텍스트, 지도이(가) 표시된 사진&#10;&#10;자동 생성된 설명">
              <a:extLst>
                <a:ext uri="{FF2B5EF4-FFF2-40B4-BE49-F238E27FC236}">
                  <a16:creationId xmlns:a16="http://schemas.microsoft.com/office/drawing/2014/main" id="{A53E13D2-4E23-B4BF-8C29-614BF6433264}"/>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contrast="-40000"/>
                      </a14:imgEffect>
                    </a14:imgLayer>
                  </a14:imgProps>
                </a:ext>
              </a:extLst>
            </a:blip>
            <a:stretch>
              <a:fillRect/>
            </a:stretch>
          </p:blipFill>
          <p:spPr>
            <a:xfrm>
              <a:off x="8389089" y="129214"/>
              <a:ext cx="1095153" cy="1189224"/>
            </a:xfrm>
            <a:prstGeom prst="rect">
              <a:avLst/>
            </a:prstGeom>
          </p:spPr>
        </p:pic>
        <p:grpSp>
          <p:nvGrpSpPr>
            <p:cNvPr id="22" name="그룹 21">
              <a:extLst>
                <a:ext uri="{FF2B5EF4-FFF2-40B4-BE49-F238E27FC236}">
                  <a16:creationId xmlns:a16="http://schemas.microsoft.com/office/drawing/2014/main" id="{23D3409D-1037-DBA8-5B4A-6124820E67B9}"/>
                </a:ext>
              </a:extLst>
            </p:cNvPr>
            <p:cNvGrpSpPr/>
            <p:nvPr/>
          </p:nvGrpSpPr>
          <p:grpSpPr>
            <a:xfrm>
              <a:off x="7675597" y="584947"/>
              <a:ext cx="1946180" cy="415084"/>
              <a:chOff x="7675597" y="584947"/>
              <a:chExt cx="1946180" cy="415084"/>
            </a:xfrm>
          </p:grpSpPr>
          <p:pic>
            <p:nvPicPr>
              <p:cNvPr id="23" name="그림 22">
                <a:extLst>
                  <a:ext uri="{FF2B5EF4-FFF2-40B4-BE49-F238E27FC236}">
                    <a16:creationId xmlns:a16="http://schemas.microsoft.com/office/drawing/2014/main" id="{7CC2EF95-485A-DA74-220F-FD38A0BDB015}"/>
                  </a:ext>
                </a:extLst>
              </p:cNvPr>
              <p:cNvPicPr>
                <a:picLocks noChangeAspect="1"/>
              </p:cNvPicPr>
              <p:nvPr/>
            </p:nvPicPr>
            <p:blipFill>
              <a:blip r:embed="rId5"/>
              <a:srcRect/>
              <a:stretch/>
            </p:blipFill>
            <p:spPr>
              <a:xfrm>
                <a:off x="7675597" y="584947"/>
                <a:ext cx="415084" cy="415084"/>
              </a:xfrm>
              <a:prstGeom prst="rect">
                <a:avLst/>
              </a:prstGeom>
            </p:spPr>
          </p:pic>
          <p:sp>
            <p:nvSpPr>
              <p:cNvPr id="24" name="제목 3">
                <a:extLst>
                  <a:ext uri="{FF2B5EF4-FFF2-40B4-BE49-F238E27FC236}">
                    <a16:creationId xmlns:a16="http://schemas.microsoft.com/office/drawing/2014/main" id="{2EA8F518-6CF8-2ECE-0A80-7D5FFA68A90D}"/>
                  </a:ext>
                </a:extLst>
              </p:cNvPr>
              <p:cNvSpPr txBox="1">
                <a:spLocks/>
              </p:cNvSpPr>
              <p:nvPr/>
            </p:nvSpPr>
            <p:spPr>
              <a:xfrm>
                <a:off x="8143995" y="606616"/>
                <a:ext cx="1477782" cy="334294"/>
              </a:xfrm>
              <a:prstGeom prst="rect">
                <a:avLst/>
              </a:prstGeom>
            </p:spPr>
            <p:txBody>
              <a:bodyPr wrap="none" lIns="0" tIns="0" rIns="0" bIns="0" anchor="b" anchorCtr="0">
                <a:noAutofit/>
              </a:bodyPr>
              <a:lstStyle>
                <a:defPPr>
                  <a:defRPr lang="en-US"/>
                </a:defPPr>
                <a:lvl1pPr marR="0" lvl="0" indent="539750" fontAlgn="auto">
                  <a:lnSpc>
                    <a:spcPct val="100000"/>
                  </a:lnSpc>
                  <a:spcBef>
                    <a:spcPts val="0"/>
                  </a:spcBef>
                  <a:spcAft>
                    <a:spcPts val="0"/>
                  </a:spcAft>
                  <a:buClrTx/>
                  <a:buSzTx/>
                  <a:buFontTx/>
                  <a:buNone/>
                  <a:tabLst/>
                  <a:defRPr sz="2400" b="0" i="0">
                    <a:ln>
                      <a:solidFill>
                        <a:prstClr val="white">
                          <a:lumMod val="75000"/>
                          <a:alpha val="0"/>
                        </a:prstClr>
                      </a:solidFill>
                    </a:ln>
                    <a:solidFill>
                      <a:schemeClr val="bg1"/>
                    </a:solidFill>
                    <a:latin typeface="KoPub돋움체 Bold" panose="00000800000000000000" pitchFamily="2" charset="-127"/>
                    <a:ea typeface="KoPub돋움체 Bold" panose="00000800000000000000" pitchFamily="2" charset="-127"/>
                    <a:cs typeface="KoPub돋움체 Medium" panose="02020603020101020101" pitchFamily="18" charset="-127"/>
                  </a:defRPr>
                </a:lvl1pPr>
              </a:lstStyle>
              <a:p>
                <a:pPr marR="0" lvl="0" indent="0" defTabSz="914400" rtl="0" eaLnBrk="1" fontAlgn="auto" latinLnBrk="0" hangingPunct="1">
                  <a:lnSpc>
                    <a:spcPct val="100000"/>
                  </a:lnSpc>
                  <a:spcBef>
                    <a:spcPts val="0"/>
                  </a:spcBef>
                  <a:spcAft>
                    <a:spcPts val="0"/>
                  </a:spcAft>
                  <a:buClrTx/>
                  <a:buSzTx/>
                  <a:buFontTx/>
                  <a:buNone/>
                  <a:tabLst/>
                  <a:defRPr/>
                </a:pPr>
                <a:r>
                  <a:rPr lang="ko-KR" altLang="en-US" sz="2000" dirty="0">
                    <a:ln>
                      <a:solidFill>
                        <a:prstClr val="white">
                          <a:lumMod val="75000"/>
                          <a:alpha val="0"/>
                        </a:prstClr>
                      </a:solidFill>
                    </a:ln>
                    <a:solidFill>
                      <a:schemeClr val="tx1">
                        <a:lumMod val="75000"/>
                        <a:lumOff val="25000"/>
                      </a:schemeClr>
                    </a:solidFill>
                  </a:rPr>
                  <a:t>인도</a:t>
                </a:r>
                <a:endParaRPr lang="en-US" altLang="ko-KR" sz="2000" dirty="0">
                  <a:ln>
                    <a:solidFill>
                      <a:prstClr val="white">
                        <a:lumMod val="75000"/>
                        <a:alpha val="0"/>
                      </a:prstClr>
                    </a:solidFill>
                  </a:ln>
                  <a:solidFill>
                    <a:schemeClr val="tx1">
                      <a:lumMod val="75000"/>
                      <a:lumOff val="25000"/>
                    </a:schemeClr>
                  </a:solidFill>
                </a:endParaRPr>
              </a:p>
            </p:txBody>
          </p:sp>
        </p:grpSp>
      </p:grpSp>
      <p:sp>
        <p:nvSpPr>
          <p:cNvPr id="2" name="텍스트 개체 틀 1">
            <a:extLst>
              <a:ext uri="{FF2B5EF4-FFF2-40B4-BE49-F238E27FC236}">
                <a16:creationId xmlns:a16="http://schemas.microsoft.com/office/drawing/2014/main" id="{11D01EDC-383F-7EC9-5195-CCBAAD0A81F2}"/>
              </a:ext>
            </a:extLst>
          </p:cNvPr>
          <p:cNvSpPr>
            <a:spLocks noGrp="1"/>
          </p:cNvSpPr>
          <p:nvPr>
            <p:ph type="body" sz="quarter" idx="10"/>
          </p:nvPr>
        </p:nvSpPr>
        <p:spPr/>
        <p:txBody>
          <a:bodyPr/>
          <a:lstStyle/>
          <a:p>
            <a:r>
              <a:rPr lang="en-US" altLang="ko-KR" dirty="0"/>
              <a:t>II. </a:t>
            </a:r>
            <a:r>
              <a:rPr lang="ko-KR" altLang="en-US" dirty="0"/>
              <a:t>신흥 아시아 태평양 국가별 보험시장 및 규제 현황 </a:t>
            </a:r>
          </a:p>
        </p:txBody>
      </p:sp>
      <p:sp>
        <p:nvSpPr>
          <p:cNvPr id="3" name="텍스트 개체 틀 2">
            <a:extLst>
              <a:ext uri="{FF2B5EF4-FFF2-40B4-BE49-F238E27FC236}">
                <a16:creationId xmlns:a16="http://schemas.microsoft.com/office/drawing/2014/main" id="{F8A23C6E-913D-E903-F49E-D387E0794A26}"/>
              </a:ext>
            </a:extLst>
          </p:cNvPr>
          <p:cNvSpPr>
            <a:spLocks noGrp="1"/>
          </p:cNvSpPr>
          <p:nvPr>
            <p:ph type="body" sz="quarter" idx="11"/>
          </p:nvPr>
        </p:nvSpPr>
        <p:spPr/>
        <p:txBody>
          <a:bodyPr/>
          <a:lstStyle/>
          <a:p>
            <a:r>
              <a:rPr lang="ko-KR" altLang="en-US" dirty="0"/>
              <a:t>인도 보험시장 현황 </a:t>
            </a:r>
            <a:r>
              <a:rPr lang="en-US" altLang="ko-KR" dirty="0"/>
              <a:t>(</a:t>
            </a:r>
            <a:r>
              <a:rPr lang="ko-KR" altLang="en-US" dirty="0"/>
              <a:t>계속</a:t>
            </a:r>
            <a:r>
              <a:rPr lang="en-US" altLang="ko-KR" dirty="0"/>
              <a:t>)</a:t>
            </a:r>
            <a:endParaRPr lang="ko-KR" altLang="en-US" dirty="0"/>
          </a:p>
        </p:txBody>
      </p:sp>
      <p:grpSp>
        <p:nvGrpSpPr>
          <p:cNvPr id="16" name="그룹 15">
            <a:extLst>
              <a:ext uri="{FF2B5EF4-FFF2-40B4-BE49-F238E27FC236}">
                <a16:creationId xmlns:a16="http://schemas.microsoft.com/office/drawing/2014/main" id="{71C4775D-4E5C-84A5-094B-7BCDC1FC921F}"/>
              </a:ext>
            </a:extLst>
          </p:cNvPr>
          <p:cNvGrpSpPr/>
          <p:nvPr/>
        </p:nvGrpSpPr>
        <p:grpSpPr>
          <a:xfrm>
            <a:off x="488999" y="1196975"/>
            <a:ext cx="4284614" cy="276837"/>
            <a:chOff x="488999" y="2176483"/>
            <a:chExt cx="4284614" cy="276837"/>
          </a:xfrm>
        </p:grpSpPr>
        <p:sp>
          <p:nvSpPr>
            <p:cNvPr id="6" name="TextBox 5">
              <a:extLst>
                <a:ext uri="{FF2B5EF4-FFF2-40B4-BE49-F238E27FC236}">
                  <a16:creationId xmlns:a16="http://schemas.microsoft.com/office/drawing/2014/main" id="{36DF9BB0-1870-F69A-7E6C-D976C878D837}"/>
                </a:ext>
              </a:extLst>
            </p:cNvPr>
            <p:cNvSpPr txBox="1"/>
            <p:nvPr/>
          </p:nvSpPr>
          <p:spPr>
            <a:xfrm>
              <a:off x="488999" y="2210039"/>
              <a:ext cx="2526333" cy="200055"/>
            </a:xfrm>
            <a:prstGeom prst="rect">
              <a:avLst/>
            </a:prstGeom>
            <a:noFill/>
          </p:spPr>
          <p:txBody>
            <a:bodyPr wrap="none" lIns="0" tIns="0" rIns="0" bIns="0" rtlCol="0">
              <a:spAutoFit/>
            </a:bodyPr>
            <a:lstStyle/>
            <a:p>
              <a:pPr>
                <a:defRPr/>
              </a:pPr>
              <a:r>
                <a:rPr lang="ko-KR" altLang="en-US" sz="1300" dirty="0">
                  <a:ln>
                    <a:solidFill>
                      <a:prstClr val="white">
                        <a:lumMod val="75000"/>
                        <a:alpha val="0"/>
                      </a:prstClr>
                    </a:solidFill>
                  </a:ln>
                  <a:solidFill>
                    <a:srgbClr val="00338D"/>
                  </a:solidFill>
                  <a:latin typeface="KoPub돋움체 Bold" panose="00000800000000000000" pitchFamily="2" charset="-127"/>
                  <a:ea typeface="KoPub돋움체 Bold" panose="00000800000000000000" pitchFamily="2" charset="-127"/>
                  <a:cs typeface="Univers for KPMG"/>
                </a:rPr>
                <a:t>인도 주요 생명보험사 시장점유율 현황</a:t>
              </a:r>
              <a:endParaRPr kumimoji="0" lang="ko-KR" altLang="en-US" sz="1300" b="0" i="0" u="none" strike="noStrike" kern="1200" cap="none" spc="0" normalizeH="0" baseline="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endParaRPr>
            </a:p>
          </p:txBody>
        </p:sp>
        <p:cxnSp>
          <p:nvCxnSpPr>
            <p:cNvPr id="7" name="직선 연결선 6">
              <a:extLst>
                <a:ext uri="{FF2B5EF4-FFF2-40B4-BE49-F238E27FC236}">
                  <a16:creationId xmlns:a16="http://schemas.microsoft.com/office/drawing/2014/main" id="{E31F734D-4124-455B-C526-5986D621C90D}"/>
                </a:ext>
              </a:extLst>
            </p:cNvPr>
            <p:cNvCxnSpPr/>
            <p:nvPr/>
          </p:nvCxnSpPr>
          <p:spPr>
            <a:xfrm>
              <a:off x="489000" y="2176483"/>
              <a:ext cx="4284613"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8" name="직선 연결선 7">
              <a:extLst>
                <a:ext uri="{FF2B5EF4-FFF2-40B4-BE49-F238E27FC236}">
                  <a16:creationId xmlns:a16="http://schemas.microsoft.com/office/drawing/2014/main" id="{6DB80DB3-207C-65CA-8E7A-D00E01A8701C}"/>
                </a:ext>
              </a:extLst>
            </p:cNvPr>
            <p:cNvCxnSpPr/>
            <p:nvPr/>
          </p:nvCxnSpPr>
          <p:spPr>
            <a:xfrm>
              <a:off x="489000" y="2453320"/>
              <a:ext cx="4284613"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15" name="그룹 14">
            <a:extLst>
              <a:ext uri="{FF2B5EF4-FFF2-40B4-BE49-F238E27FC236}">
                <a16:creationId xmlns:a16="http://schemas.microsoft.com/office/drawing/2014/main" id="{B6BF0517-8836-34B2-36D7-2FA5F9B416B5}"/>
              </a:ext>
            </a:extLst>
          </p:cNvPr>
          <p:cNvGrpSpPr/>
          <p:nvPr/>
        </p:nvGrpSpPr>
        <p:grpSpPr>
          <a:xfrm>
            <a:off x="5132387" y="1196975"/>
            <a:ext cx="4284613" cy="276837"/>
            <a:chOff x="5132387" y="2176483"/>
            <a:chExt cx="4284613" cy="276837"/>
          </a:xfrm>
        </p:grpSpPr>
        <p:sp>
          <p:nvSpPr>
            <p:cNvPr id="10" name="TextBox 9">
              <a:extLst>
                <a:ext uri="{FF2B5EF4-FFF2-40B4-BE49-F238E27FC236}">
                  <a16:creationId xmlns:a16="http://schemas.microsoft.com/office/drawing/2014/main" id="{87483AEA-2519-6492-D9C7-F9EF0E3E482E}"/>
                </a:ext>
              </a:extLst>
            </p:cNvPr>
            <p:cNvSpPr txBox="1"/>
            <p:nvPr/>
          </p:nvSpPr>
          <p:spPr>
            <a:xfrm>
              <a:off x="5132387" y="2210039"/>
              <a:ext cx="2870979" cy="200055"/>
            </a:xfrm>
            <a:prstGeom prst="rect">
              <a:avLst/>
            </a:prstGeom>
            <a:noFill/>
          </p:spPr>
          <p:txBody>
            <a:bodyPr wrap="none" lIns="0" tIns="0" rIns="0" bIns="0" rtlCol="0">
              <a:spAutoFit/>
            </a:bodyPr>
            <a:lstStyle/>
            <a:p>
              <a:pPr>
                <a:defRPr/>
              </a:pPr>
              <a:r>
                <a:rPr lang="ko-KR" altLang="en-US" sz="1300" dirty="0">
                  <a:ln>
                    <a:solidFill>
                      <a:prstClr val="white">
                        <a:lumMod val="75000"/>
                        <a:alpha val="0"/>
                      </a:prstClr>
                    </a:solidFill>
                  </a:ln>
                  <a:solidFill>
                    <a:srgbClr val="00338D"/>
                  </a:solidFill>
                  <a:latin typeface="KoPub돋움체 Bold" panose="00000800000000000000" pitchFamily="2" charset="-127"/>
                  <a:ea typeface="KoPub돋움체 Bold" panose="00000800000000000000" pitchFamily="2" charset="-127"/>
                  <a:cs typeface="Univers for KPMG"/>
                </a:rPr>
                <a:t>인도 주요 손해</a:t>
              </a:r>
              <a:r>
                <a:rPr lang="en-US" altLang="ko-KR" sz="1300" dirty="0">
                  <a:ln>
                    <a:solidFill>
                      <a:prstClr val="white">
                        <a:lumMod val="75000"/>
                        <a:alpha val="0"/>
                      </a:prstClr>
                    </a:solidFill>
                  </a:ln>
                  <a:solidFill>
                    <a:srgbClr val="00338D"/>
                  </a:solidFill>
                  <a:latin typeface="KoPub돋움체 Bold" panose="00000800000000000000" pitchFamily="2" charset="-127"/>
                  <a:ea typeface="KoPub돋움체 Bold" panose="00000800000000000000" pitchFamily="2" charset="-127"/>
                  <a:cs typeface="Univers for KPMG"/>
                </a:rPr>
                <a:t>·</a:t>
              </a:r>
              <a:r>
                <a:rPr lang="ko-KR" altLang="en-US" sz="1300" dirty="0">
                  <a:ln>
                    <a:solidFill>
                      <a:prstClr val="white">
                        <a:lumMod val="75000"/>
                        <a:alpha val="0"/>
                      </a:prstClr>
                    </a:solidFill>
                  </a:ln>
                  <a:solidFill>
                    <a:srgbClr val="00338D"/>
                  </a:solidFill>
                  <a:latin typeface="KoPub돋움체 Bold" panose="00000800000000000000" pitchFamily="2" charset="-127"/>
                  <a:ea typeface="KoPub돋움체 Bold" panose="00000800000000000000" pitchFamily="2" charset="-127"/>
                  <a:cs typeface="Univers for KPMG"/>
                </a:rPr>
                <a:t>건강보험사 시장점유율 현황</a:t>
              </a:r>
              <a:endParaRPr kumimoji="0" lang="ko-KR" altLang="en-US" sz="1300" b="0" i="0" u="none" strike="noStrike" kern="1200" cap="none" spc="0" normalizeH="0" baseline="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endParaRPr>
            </a:p>
          </p:txBody>
        </p:sp>
        <p:cxnSp>
          <p:nvCxnSpPr>
            <p:cNvPr id="11" name="직선 연결선 10">
              <a:extLst>
                <a:ext uri="{FF2B5EF4-FFF2-40B4-BE49-F238E27FC236}">
                  <a16:creationId xmlns:a16="http://schemas.microsoft.com/office/drawing/2014/main" id="{A66CB838-12FC-5767-4C0F-FE593B87A53B}"/>
                </a:ext>
              </a:extLst>
            </p:cNvPr>
            <p:cNvCxnSpPr/>
            <p:nvPr/>
          </p:nvCxnSpPr>
          <p:spPr>
            <a:xfrm>
              <a:off x="5132387" y="2176483"/>
              <a:ext cx="4284613"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직선 연결선 11">
              <a:extLst>
                <a:ext uri="{FF2B5EF4-FFF2-40B4-BE49-F238E27FC236}">
                  <a16:creationId xmlns:a16="http://schemas.microsoft.com/office/drawing/2014/main" id="{4EE3D5DF-6480-5437-5EAA-8D94300527A8}"/>
                </a:ext>
              </a:extLst>
            </p:cNvPr>
            <p:cNvCxnSpPr/>
            <p:nvPr/>
          </p:nvCxnSpPr>
          <p:spPr>
            <a:xfrm>
              <a:off x="5132387" y="2453320"/>
              <a:ext cx="4284613"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20" name="그룹 19">
            <a:extLst>
              <a:ext uri="{FF2B5EF4-FFF2-40B4-BE49-F238E27FC236}">
                <a16:creationId xmlns:a16="http://schemas.microsoft.com/office/drawing/2014/main" id="{6CB9EA92-F593-02B2-A884-DCE464094DC1}"/>
              </a:ext>
            </a:extLst>
          </p:cNvPr>
          <p:cNvGrpSpPr/>
          <p:nvPr/>
        </p:nvGrpSpPr>
        <p:grpSpPr>
          <a:xfrm>
            <a:off x="497826" y="5081161"/>
            <a:ext cx="8930619" cy="1119600"/>
            <a:chOff x="488948" y="4967246"/>
            <a:chExt cx="8930619" cy="913296"/>
          </a:xfrm>
        </p:grpSpPr>
        <p:sp>
          <p:nvSpPr>
            <p:cNvPr id="17" name="TextBox 16">
              <a:extLst>
                <a:ext uri="{FF2B5EF4-FFF2-40B4-BE49-F238E27FC236}">
                  <a16:creationId xmlns:a16="http://schemas.microsoft.com/office/drawing/2014/main" id="{081CFD89-DBBC-B91E-C62B-E73ACBAA0C4A}"/>
                </a:ext>
              </a:extLst>
            </p:cNvPr>
            <p:cNvSpPr txBox="1"/>
            <p:nvPr/>
          </p:nvSpPr>
          <p:spPr>
            <a:xfrm>
              <a:off x="488948" y="4967246"/>
              <a:ext cx="4294800" cy="913295"/>
            </a:xfrm>
            <a:prstGeom prst="rect">
              <a:avLst/>
            </a:prstGeom>
            <a:solidFill>
              <a:srgbClr val="DEF7FF"/>
            </a:solidFill>
            <a:ln w="3175">
              <a:solidFill>
                <a:srgbClr val="99E3FB"/>
              </a:solidFill>
            </a:ln>
          </p:spPr>
          <p:txBody>
            <a:bodyPr wrap="square" lIns="108000" tIns="72000" rIns="108000" bIns="72000" anchor="ctr">
              <a:noAutofit/>
            </a:bodyPr>
            <a:lstStyle>
              <a:defPPr>
                <a:defRPr lang="en-US"/>
              </a:defPPr>
              <a:lvl1pPr marL="108000" indent="-108000" defTabSz="457200">
                <a:lnSpc>
                  <a:spcPct val="110000"/>
                </a:lnSpc>
                <a:spcAft>
                  <a:spcPts val="300"/>
                </a:spcAft>
                <a:buClr>
                  <a:schemeClr val="tx1">
                    <a:lumMod val="85000"/>
                    <a:lumOff val="15000"/>
                  </a:schemeClr>
                </a:buClr>
                <a:buFont typeface="Arial" panose="020B0604020202020204" pitchFamily="34" charset="0"/>
                <a:buChar char="•"/>
                <a:defRPr sz="1000" b="1">
                  <a:ln>
                    <a:solidFill>
                      <a:schemeClr val="accent5">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altLang="ko-KR" dirty="0"/>
                <a:t>2021~2022</a:t>
              </a:r>
              <a:r>
                <a:rPr lang="ko-KR" altLang="en-US" dirty="0"/>
                <a:t>년 수입보험료를 기준 인도 생명보험 공공기업인 </a:t>
              </a:r>
              <a:r>
                <a:rPr lang="en-US" altLang="ko-KR" dirty="0"/>
                <a:t>Life Insurance Corporation of India</a:t>
              </a:r>
              <a:r>
                <a:rPr lang="ko-KR" altLang="en-US" dirty="0"/>
                <a:t>가 전체 시장의 </a:t>
              </a:r>
              <a:r>
                <a:rPr lang="en-US" altLang="ko-KR" dirty="0"/>
                <a:t>61.8%(428,025.0</a:t>
              </a:r>
              <a:r>
                <a:rPr lang="ko-KR" altLang="en-US" dirty="0" err="1"/>
                <a:t>크로</a:t>
              </a:r>
              <a:r>
                <a:rPr lang="en-US" altLang="ko-KR" dirty="0"/>
                <a:t>)</a:t>
              </a:r>
              <a:r>
                <a:rPr lang="ko-KR" altLang="en-US" dirty="0"/>
                <a:t>의 시장점유율로 여전히 높은 비중을 차지하나</a:t>
              </a:r>
              <a:r>
                <a:rPr lang="en-US" altLang="ko-KR" dirty="0"/>
                <a:t>,’00</a:t>
              </a:r>
              <a:r>
                <a:rPr lang="ko-KR" altLang="en-US" dirty="0"/>
                <a:t>년 </a:t>
              </a:r>
              <a:r>
                <a:rPr lang="en-US" altLang="ko-KR" dirty="0"/>
                <a:t>99.98%</a:t>
              </a:r>
              <a:r>
                <a:rPr lang="ko-KR" altLang="en-US" dirty="0"/>
                <a:t>의 시장점유율에서 점차 감소하는 추이 </a:t>
              </a:r>
              <a:endParaRPr lang="en-US" altLang="ko-KR" dirty="0"/>
            </a:p>
            <a:p>
              <a:r>
                <a:rPr lang="ko-KR" altLang="en-US" dirty="0"/>
                <a:t>민간기업인 </a:t>
              </a:r>
              <a:r>
                <a:rPr lang="en-US" altLang="ko-KR" dirty="0"/>
                <a:t>SBI Life Insurance Company Ltd.</a:t>
              </a:r>
              <a:r>
                <a:rPr lang="ko-KR" altLang="en-US" dirty="0"/>
                <a:t>가 </a:t>
              </a:r>
              <a:r>
                <a:rPr lang="en-US" altLang="ko-KR" dirty="0"/>
                <a:t>8.5%(58,759.6</a:t>
              </a:r>
              <a:r>
                <a:rPr lang="ko-KR" altLang="en-US" dirty="0" err="1"/>
                <a:t>크로</a:t>
              </a:r>
              <a:r>
                <a:rPr lang="en-US" altLang="ko-KR" dirty="0"/>
                <a:t>), HDFC Life Insurance Company Ltd.</a:t>
              </a:r>
              <a:r>
                <a:rPr lang="ko-KR" altLang="en-US" dirty="0"/>
                <a:t>가 </a:t>
              </a:r>
              <a:r>
                <a:rPr lang="en-US" altLang="ko-KR" dirty="0"/>
                <a:t>6.6%(45,962.8</a:t>
              </a:r>
              <a:r>
                <a:rPr lang="ko-KR" altLang="en-US" dirty="0" err="1"/>
                <a:t>크로</a:t>
              </a:r>
              <a:r>
                <a:rPr lang="en-US" altLang="ko-KR" dirty="0"/>
                <a:t>)</a:t>
              </a:r>
              <a:r>
                <a:rPr lang="ko-KR" altLang="en-US" dirty="0"/>
                <a:t>로 그 뒤를 이음</a:t>
              </a:r>
              <a:endParaRPr lang="en-US" altLang="ko-KR" dirty="0"/>
            </a:p>
          </p:txBody>
        </p:sp>
        <p:sp>
          <p:nvSpPr>
            <p:cNvPr id="204" name="TextBox 203">
              <a:extLst>
                <a:ext uri="{FF2B5EF4-FFF2-40B4-BE49-F238E27FC236}">
                  <a16:creationId xmlns:a16="http://schemas.microsoft.com/office/drawing/2014/main" id="{8EB661A5-D87A-70B1-D08C-C86445406543}"/>
                </a:ext>
              </a:extLst>
            </p:cNvPr>
            <p:cNvSpPr txBox="1"/>
            <p:nvPr/>
          </p:nvSpPr>
          <p:spPr>
            <a:xfrm>
              <a:off x="5124767" y="4967247"/>
              <a:ext cx="4294800" cy="913295"/>
            </a:xfrm>
            <a:prstGeom prst="rect">
              <a:avLst/>
            </a:prstGeom>
            <a:solidFill>
              <a:srgbClr val="DEF7FF"/>
            </a:solidFill>
            <a:ln w="3175">
              <a:solidFill>
                <a:srgbClr val="99E3FB"/>
              </a:solidFill>
            </a:ln>
          </p:spPr>
          <p:txBody>
            <a:bodyPr wrap="square" lIns="108000" tIns="72000" rIns="72000" bIns="72000" anchor="ctr">
              <a:noAutofit/>
            </a:bodyPr>
            <a:lstStyle>
              <a:defPPr>
                <a:defRPr lang="en-US"/>
              </a:defPPr>
              <a:lvl1pPr marL="108000" indent="-108000" defTabSz="457200">
                <a:lnSpc>
                  <a:spcPct val="110000"/>
                </a:lnSpc>
                <a:spcAft>
                  <a:spcPts val="300"/>
                </a:spcAft>
                <a:buClr>
                  <a:schemeClr val="tx1">
                    <a:lumMod val="85000"/>
                    <a:lumOff val="15000"/>
                  </a:schemeClr>
                </a:buClr>
                <a:buFont typeface="Arial" panose="020B0604020202020204" pitchFamily="34" charset="0"/>
                <a:buChar char="•"/>
                <a:defRPr sz="1000" b="1">
                  <a:ln>
                    <a:solidFill>
                      <a:schemeClr val="accent5">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altLang="ko-KR" dirty="0"/>
                <a:t>2021~2022</a:t>
              </a:r>
              <a:r>
                <a:rPr lang="ko-KR" altLang="en-US" dirty="0"/>
                <a:t>년 수입보험료를 기준 인도 손해</a:t>
              </a:r>
              <a:r>
                <a:rPr lang="en-US" altLang="ko-KR" dirty="0"/>
                <a:t>·</a:t>
              </a:r>
              <a:r>
                <a:rPr lang="ko-KR" altLang="en-US" dirty="0"/>
                <a:t>건강보험은 공공기업인 </a:t>
              </a:r>
              <a:r>
                <a:rPr lang="en-US" altLang="ko-KR" dirty="0"/>
                <a:t>The New India Assurance, National Insurance, United India Insurance, The Oriental Insurance</a:t>
              </a:r>
              <a:r>
                <a:rPr lang="ko-KR" altLang="en-US" dirty="0"/>
                <a:t>이 전체 시장의 </a:t>
              </a:r>
              <a:r>
                <a:rPr lang="en-US" altLang="ko-KR" dirty="0"/>
                <a:t>35.0%(78,335.45</a:t>
              </a:r>
              <a:r>
                <a:rPr lang="ko-KR" altLang="en-US" dirty="0" err="1"/>
                <a:t>크로</a:t>
              </a:r>
              <a:r>
                <a:rPr lang="en-US" altLang="ko-KR" dirty="0"/>
                <a:t>)</a:t>
              </a:r>
              <a:r>
                <a:rPr lang="ko-KR" altLang="en-US" dirty="0"/>
                <a:t>를 차지</a:t>
              </a:r>
              <a:endParaRPr lang="en-US" altLang="ko-KR" dirty="0"/>
            </a:p>
            <a:p>
              <a:r>
                <a:rPr lang="ko-KR" altLang="en-US" dirty="0"/>
                <a:t>특수 보험사인 </a:t>
              </a:r>
              <a:r>
                <a:rPr lang="en-US" altLang="ko-KR" dirty="0"/>
                <a:t>Agriculture Insurance Company of India(6.2%, 13,940.21</a:t>
              </a:r>
              <a:r>
                <a:rPr lang="ko-KR" altLang="en-US" dirty="0" err="1"/>
                <a:t>크로</a:t>
              </a:r>
              <a:r>
                <a:rPr lang="en-US" altLang="ko-KR" dirty="0"/>
                <a:t>)</a:t>
              </a:r>
              <a:r>
                <a:rPr lang="ko-KR" altLang="en-US" dirty="0"/>
                <a:t>와 </a:t>
              </a:r>
              <a:r>
                <a:rPr lang="en-US" altLang="ko-KR" dirty="0"/>
                <a:t>ECGC(0.5%, 1106.6</a:t>
              </a:r>
              <a:r>
                <a:rPr lang="ko-KR" altLang="en-US" dirty="0" err="1"/>
                <a:t>크로</a:t>
              </a:r>
              <a:r>
                <a:rPr lang="en-US" altLang="ko-KR" dirty="0"/>
                <a:t>)</a:t>
              </a:r>
              <a:r>
                <a:rPr lang="ko-KR" altLang="en-US" dirty="0"/>
                <a:t>까지 포함하면 시장점유율이 </a:t>
              </a:r>
              <a:r>
                <a:rPr lang="en-US" altLang="ko-KR" dirty="0"/>
                <a:t>41.7%</a:t>
              </a:r>
              <a:r>
                <a:rPr lang="ko-KR" altLang="en-US" dirty="0"/>
                <a:t>에 달하나</a:t>
              </a:r>
              <a:r>
                <a:rPr lang="en-US" altLang="ko-KR" dirty="0"/>
                <a:t>, ’00</a:t>
              </a:r>
              <a:r>
                <a:rPr lang="ko-KR" altLang="en-US" dirty="0"/>
                <a:t>년 </a:t>
              </a:r>
              <a:r>
                <a:rPr lang="en-US" altLang="ko-KR" dirty="0"/>
                <a:t>99.93%</a:t>
              </a:r>
              <a:r>
                <a:rPr lang="ko-KR" altLang="en-US" dirty="0"/>
                <a:t> 대비 지속 감소세</a:t>
              </a:r>
              <a:endParaRPr lang="en-US" altLang="ko-KR" dirty="0"/>
            </a:p>
          </p:txBody>
        </p:sp>
      </p:grpSp>
      <p:graphicFrame>
        <p:nvGraphicFramePr>
          <p:cNvPr id="4" name="ChartObject">
            <a:extLst>
              <a:ext uri="{FF2B5EF4-FFF2-40B4-BE49-F238E27FC236}">
                <a16:creationId xmlns:a16="http://schemas.microsoft.com/office/drawing/2014/main" id="{C9C6DE90-53EA-022C-3D7A-8BD050460487}"/>
              </a:ext>
            </a:extLst>
          </p:cNvPr>
          <p:cNvGraphicFramePr/>
          <p:nvPr>
            <p:extLst>
              <p:ext uri="{D42A27DB-BD31-4B8C-83A1-F6EECF244321}">
                <p14:modId xmlns:p14="http://schemas.microsoft.com/office/powerpoint/2010/main" val="3325765573"/>
              </p:ext>
            </p:extLst>
          </p:nvPr>
        </p:nvGraphicFramePr>
        <p:xfrm>
          <a:off x="428832" y="1583714"/>
          <a:ext cx="4392000" cy="31320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3" name="ChartObject">
            <a:extLst>
              <a:ext uri="{FF2B5EF4-FFF2-40B4-BE49-F238E27FC236}">
                <a16:creationId xmlns:a16="http://schemas.microsoft.com/office/drawing/2014/main" id="{331EE8A8-68B2-38F2-F555-C19818B6FCCF}"/>
              </a:ext>
            </a:extLst>
          </p:cNvPr>
          <p:cNvGraphicFramePr/>
          <p:nvPr>
            <p:extLst>
              <p:ext uri="{D42A27DB-BD31-4B8C-83A1-F6EECF244321}">
                <p14:modId xmlns:p14="http://schemas.microsoft.com/office/powerpoint/2010/main" val="1878628562"/>
              </p:ext>
            </p:extLst>
          </p:nvPr>
        </p:nvGraphicFramePr>
        <p:xfrm>
          <a:off x="5132387" y="1583714"/>
          <a:ext cx="4392000" cy="3132000"/>
        </p:xfrm>
        <a:graphic>
          <a:graphicData uri="http://schemas.openxmlformats.org/drawingml/2006/chart">
            <c:chart xmlns:c="http://schemas.openxmlformats.org/drawingml/2006/chart" xmlns:r="http://schemas.openxmlformats.org/officeDocument/2006/relationships" r:id="rId7"/>
          </a:graphicData>
        </a:graphic>
      </p:graphicFrame>
      <p:grpSp>
        <p:nvGrpSpPr>
          <p:cNvPr id="26" name="그룹 25">
            <a:extLst>
              <a:ext uri="{FF2B5EF4-FFF2-40B4-BE49-F238E27FC236}">
                <a16:creationId xmlns:a16="http://schemas.microsoft.com/office/drawing/2014/main" id="{9F6D6753-DD6D-F6BB-B831-1B7E47B76A48}"/>
              </a:ext>
            </a:extLst>
          </p:cNvPr>
          <p:cNvGrpSpPr/>
          <p:nvPr/>
        </p:nvGrpSpPr>
        <p:grpSpPr>
          <a:xfrm>
            <a:off x="478777" y="4747995"/>
            <a:ext cx="9261646" cy="318924"/>
            <a:chOff x="478777" y="4747995"/>
            <a:chExt cx="9261646" cy="318924"/>
          </a:xfrm>
        </p:grpSpPr>
        <p:sp>
          <p:nvSpPr>
            <p:cNvPr id="27" name="TextBox 26">
              <a:extLst>
                <a:ext uri="{FF2B5EF4-FFF2-40B4-BE49-F238E27FC236}">
                  <a16:creationId xmlns:a16="http://schemas.microsoft.com/office/drawing/2014/main" id="{7EE8BDF0-E4DB-E121-028B-C5E4A8606C49}"/>
                </a:ext>
              </a:extLst>
            </p:cNvPr>
            <p:cNvSpPr txBox="1"/>
            <p:nvPr/>
          </p:nvSpPr>
          <p:spPr>
            <a:xfrm>
              <a:off x="478777" y="4747995"/>
              <a:ext cx="4294800" cy="318924"/>
            </a:xfrm>
            <a:prstGeom prst="rect">
              <a:avLst/>
            </a:prstGeom>
            <a:noFill/>
            <a:ln>
              <a:noFill/>
            </a:ln>
          </p:spPr>
          <p:txBody>
            <a:bodyPr wrap="square" lIns="0" tIns="72000" rIns="0" bIns="0" rtlCol="0" anchor="t">
              <a:spAutoFit/>
            </a:bodyPr>
            <a:lstStyle>
              <a:defPPr>
                <a:defRPr lang="en-US"/>
              </a:defPPr>
              <a:lvl1pPr lvl="0">
                <a:defRPr sz="800">
                  <a:ln>
                    <a:solidFill>
                      <a:prstClr val="white">
                        <a:lumMod val="75000"/>
                        <a:alpha val="0"/>
                      </a:prstClr>
                    </a:solidFill>
                  </a:ln>
                  <a:solidFill>
                    <a:prstClr val="white">
                      <a:lumMod val="50000"/>
                    </a:prstClr>
                  </a:solidFill>
                  <a:latin typeface="KoPub돋움체 Medium" panose="00000600000000000000" pitchFamily="2" charset="-127"/>
                  <a:ea typeface="KoPub돋움체 Medium" panose="00000600000000000000" pitchFamily="2" charset="-127"/>
                </a:defRPr>
              </a:lvl1pPr>
            </a:lstStyle>
            <a:p>
              <a:r>
                <a:rPr lang="en-US" altLang="ko-KR" dirty="0">
                  <a:solidFill>
                    <a:schemeClr val="bg1">
                      <a:lumMod val="50000"/>
                    </a:schemeClr>
                  </a:solidFill>
                </a:rPr>
                <a:t>Source: Insurance Regulatory and Development Authority of India, </a:t>
              </a:r>
              <a:r>
                <a:rPr lang="ko-KR" altLang="en-US" dirty="0" err="1">
                  <a:solidFill>
                    <a:schemeClr val="bg1">
                      <a:lumMod val="50000"/>
                    </a:schemeClr>
                  </a:solidFill>
                </a:rPr>
                <a:t>삼정</a:t>
              </a:r>
              <a:r>
                <a:rPr lang="en-US" altLang="ko-KR" dirty="0">
                  <a:solidFill>
                    <a:schemeClr val="bg1">
                      <a:lumMod val="50000"/>
                    </a:schemeClr>
                  </a:solidFill>
                </a:rPr>
                <a:t>KPMG </a:t>
              </a:r>
              <a:r>
                <a:rPr lang="ko-KR" altLang="en-US" dirty="0">
                  <a:solidFill>
                    <a:schemeClr val="bg1">
                      <a:lumMod val="50000"/>
                    </a:schemeClr>
                  </a:solidFill>
                </a:rPr>
                <a:t>경제연구원 재구성</a:t>
              </a:r>
              <a:endParaRPr lang="en-US" altLang="ko-KR" dirty="0">
                <a:solidFill>
                  <a:schemeClr val="bg1">
                    <a:lumMod val="50000"/>
                  </a:schemeClr>
                </a:solidFill>
              </a:endParaRPr>
            </a:p>
            <a:p>
              <a:r>
                <a:rPr lang="en-US" altLang="ko-KR" dirty="0">
                  <a:solidFill>
                    <a:schemeClr val="bg1">
                      <a:lumMod val="50000"/>
                    </a:schemeClr>
                  </a:solidFill>
                </a:rPr>
                <a:t>Note: </a:t>
              </a:r>
              <a:r>
                <a:rPr lang="en-US" altLang="ko-KR" dirty="0"/>
                <a:t>Insurance Premium </a:t>
              </a:r>
              <a:r>
                <a:rPr lang="ko-KR" altLang="en-US" dirty="0"/>
                <a:t>기준</a:t>
              </a:r>
              <a:endParaRPr lang="en-US" altLang="ko-KR" dirty="0"/>
            </a:p>
          </p:txBody>
        </p:sp>
        <p:sp>
          <p:nvSpPr>
            <p:cNvPr id="28" name="TextBox 27">
              <a:extLst>
                <a:ext uri="{FF2B5EF4-FFF2-40B4-BE49-F238E27FC236}">
                  <a16:creationId xmlns:a16="http://schemas.microsoft.com/office/drawing/2014/main" id="{E742A356-F724-DBC3-F0CF-0D63196C0DA1}"/>
                </a:ext>
              </a:extLst>
            </p:cNvPr>
            <p:cNvSpPr txBox="1"/>
            <p:nvPr/>
          </p:nvSpPr>
          <p:spPr>
            <a:xfrm>
              <a:off x="5132423" y="4747995"/>
              <a:ext cx="4608000" cy="318924"/>
            </a:xfrm>
            <a:prstGeom prst="rect">
              <a:avLst/>
            </a:prstGeom>
            <a:noFill/>
            <a:ln>
              <a:noFill/>
            </a:ln>
          </p:spPr>
          <p:txBody>
            <a:bodyPr wrap="square" lIns="0" tIns="72000" rIns="0" bIns="0" rtlCol="0" anchor="t">
              <a:spAutoFit/>
            </a:bodyPr>
            <a:lstStyle>
              <a:defPPr>
                <a:defRPr lang="en-US"/>
              </a:defPPr>
              <a:lvl1pPr lvl="0">
                <a:defRPr sz="800">
                  <a:ln>
                    <a:solidFill>
                      <a:prstClr val="white">
                        <a:lumMod val="75000"/>
                        <a:alpha val="0"/>
                      </a:prstClr>
                    </a:solidFill>
                  </a:ln>
                  <a:solidFill>
                    <a:prstClr val="white">
                      <a:lumMod val="50000"/>
                    </a:prstClr>
                  </a:solidFill>
                  <a:latin typeface="KoPub돋움체 Medium" panose="00000600000000000000" pitchFamily="2" charset="-127"/>
                  <a:ea typeface="KoPub돋움체 Medium" panose="00000600000000000000" pitchFamily="2" charset="-127"/>
                </a:defRPr>
              </a:lvl1pPr>
            </a:lstStyle>
            <a:p>
              <a:r>
                <a:rPr lang="en-US" altLang="ko-KR" dirty="0">
                  <a:solidFill>
                    <a:schemeClr val="bg1">
                      <a:lumMod val="50000"/>
                    </a:schemeClr>
                  </a:solidFill>
                </a:rPr>
                <a:t>Source: Insurance Regulatory and Development Authority of India, </a:t>
              </a:r>
              <a:r>
                <a:rPr lang="ko-KR" altLang="en-US" dirty="0" err="1">
                  <a:solidFill>
                    <a:schemeClr val="bg1">
                      <a:lumMod val="50000"/>
                    </a:schemeClr>
                  </a:solidFill>
                </a:rPr>
                <a:t>삼정</a:t>
              </a:r>
              <a:r>
                <a:rPr lang="en-US" altLang="ko-KR" dirty="0">
                  <a:solidFill>
                    <a:schemeClr val="bg1">
                      <a:lumMod val="50000"/>
                    </a:schemeClr>
                  </a:solidFill>
                </a:rPr>
                <a:t>KPMG </a:t>
              </a:r>
              <a:r>
                <a:rPr lang="ko-KR" altLang="en-US" dirty="0">
                  <a:solidFill>
                    <a:schemeClr val="bg1">
                      <a:lumMod val="50000"/>
                    </a:schemeClr>
                  </a:solidFill>
                </a:rPr>
                <a:t>경제연구원 재구성</a:t>
              </a:r>
              <a:endParaRPr lang="en-US" altLang="ko-KR" dirty="0">
                <a:solidFill>
                  <a:schemeClr val="bg1">
                    <a:lumMod val="50000"/>
                  </a:schemeClr>
                </a:solidFill>
              </a:endParaRPr>
            </a:p>
            <a:p>
              <a:r>
                <a:rPr lang="en-US" altLang="ko-KR" dirty="0"/>
                <a:t>Note: Gross Direct Premium </a:t>
              </a:r>
              <a:r>
                <a:rPr lang="ko-KR" altLang="en-US" dirty="0"/>
                <a:t>기준</a:t>
              </a:r>
              <a:endParaRPr lang="en-US" altLang="ko-KR" dirty="0"/>
            </a:p>
          </p:txBody>
        </p:sp>
      </p:grpSp>
    </p:spTree>
    <p:extLst>
      <p:ext uri="{BB962C8B-B14F-4D97-AF65-F5344CB8AC3E}">
        <p14:creationId xmlns:p14="http://schemas.microsoft.com/office/powerpoint/2010/main" val="36320981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사각형: 둥근 모서리 11">
            <a:extLst>
              <a:ext uri="{FF2B5EF4-FFF2-40B4-BE49-F238E27FC236}">
                <a16:creationId xmlns:a16="http://schemas.microsoft.com/office/drawing/2014/main" id="{9154A51A-A454-0FF0-27C7-76102B1DB315}"/>
              </a:ext>
            </a:extLst>
          </p:cNvPr>
          <p:cNvSpPr/>
          <p:nvPr/>
        </p:nvSpPr>
        <p:spPr>
          <a:xfrm>
            <a:off x="500982" y="1628311"/>
            <a:ext cx="1021885" cy="255468"/>
          </a:xfrm>
          <a:prstGeom prst="roundRect">
            <a:avLst>
              <a:gd name="adj" fmla="val 0"/>
            </a:avLst>
          </a:prstGeom>
          <a:noFill/>
          <a:ln>
            <a:noFill/>
          </a:ln>
        </p:spPr>
        <p:style>
          <a:lnRef idx="0">
            <a:scrgbClr r="0" g="0" b="0"/>
          </a:lnRef>
          <a:fillRef idx="0">
            <a:scrgbClr r="0" g="0" b="0"/>
          </a:fillRef>
          <a:effectRef idx="0">
            <a:scrgbClr r="0" g="0" b="0"/>
          </a:effectRef>
          <a:fontRef idx="minor">
            <a:schemeClr val="lt1"/>
          </a:fontRef>
        </p:style>
        <p:txBody>
          <a:bodyPr rtlCol="0" anchor="ctr"/>
          <a:lstStyle/>
          <a:p>
            <a:pPr fontAlgn="ctr" latinLnBrk="1"/>
            <a:r>
              <a:rPr lang="ko-KR" altLang="en-US" sz="1100" b="1" dirty="0">
                <a:ln>
                  <a:solidFill>
                    <a:srgbClr val="1758E3">
                      <a:alpha val="0"/>
                    </a:srgbClr>
                  </a:solidFill>
                </a:ln>
                <a:solidFill>
                  <a:srgbClr val="00A4F6"/>
                </a:solidFill>
                <a:latin typeface="+mj-ea"/>
                <a:ea typeface="+mj-ea"/>
              </a:rPr>
              <a:t>감독기관</a:t>
            </a:r>
            <a:endParaRPr lang="ko-KR" altLang="ko-KR" sz="1100" b="1" dirty="0">
              <a:ln>
                <a:solidFill>
                  <a:srgbClr val="1758E3">
                    <a:alpha val="0"/>
                  </a:srgbClr>
                </a:solidFill>
              </a:ln>
              <a:solidFill>
                <a:srgbClr val="00A4F6"/>
              </a:solidFill>
              <a:latin typeface="+mj-ea"/>
              <a:ea typeface="+mj-ea"/>
            </a:endParaRPr>
          </a:p>
        </p:txBody>
      </p:sp>
      <p:grpSp>
        <p:nvGrpSpPr>
          <p:cNvPr id="5" name="그룹 4">
            <a:extLst>
              <a:ext uri="{FF2B5EF4-FFF2-40B4-BE49-F238E27FC236}">
                <a16:creationId xmlns:a16="http://schemas.microsoft.com/office/drawing/2014/main" id="{B24EB521-750C-E9D6-5AD7-26B7EE227DBA}"/>
              </a:ext>
            </a:extLst>
          </p:cNvPr>
          <p:cNvGrpSpPr/>
          <p:nvPr/>
        </p:nvGrpSpPr>
        <p:grpSpPr>
          <a:xfrm>
            <a:off x="7675597" y="129214"/>
            <a:ext cx="1946180" cy="1189224"/>
            <a:chOff x="7675597" y="129214"/>
            <a:chExt cx="1946180" cy="1189224"/>
          </a:xfrm>
        </p:grpSpPr>
        <p:pic>
          <p:nvPicPr>
            <p:cNvPr id="6" name="그림 5" descr="텍스트, 지도이(가) 표시된 사진&#10;&#10;자동 생성된 설명">
              <a:extLst>
                <a:ext uri="{FF2B5EF4-FFF2-40B4-BE49-F238E27FC236}">
                  <a16:creationId xmlns:a16="http://schemas.microsoft.com/office/drawing/2014/main" id="{DE192188-D885-E8AE-21D5-5125167CFA62}"/>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contrast="-40000"/>
                      </a14:imgEffect>
                    </a14:imgLayer>
                  </a14:imgProps>
                </a:ext>
              </a:extLst>
            </a:blip>
            <a:stretch>
              <a:fillRect/>
            </a:stretch>
          </p:blipFill>
          <p:spPr>
            <a:xfrm>
              <a:off x="8389089" y="129214"/>
              <a:ext cx="1095153" cy="1189224"/>
            </a:xfrm>
            <a:prstGeom prst="rect">
              <a:avLst/>
            </a:prstGeom>
          </p:spPr>
        </p:pic>
        <p:grpSp>
          <p:nvGrpSpPr>
            <p:cNvPr id="7" name="그룹 6">
              <a:extLst>
                <a:ext uri="{FF2B5EF4-FFF2-40B4-BE49-F238E27FC236}">
                  <a16:creationId xmlns:a16="http://schemas.microsoft.com/office/drawing/2014/main" id="{EEE1B3B9-CED8-2666-F8EE-2AC50B4E8DC4}"/>
                </a:ext>
              </a:extLst>
            </p:cNvPr>
            <p:cNvGrpSpPr/>
            <p:nvPr/>
          </p:nvGrpSpPr>
          <p:grpSpPr>
            <a:xfrm>
              <a:off x="7675597" y="584947"/>
              <a:ext cx="1946180" cy="415084"/>
              <a:chOff x="7675597" y="584947"/>
              <a:chExt cx="1946180" cy="415084"/>
            </a:xfrm>
          </p:grpSpPr>
          <p:pic>
            <p:nvPicPr>
              <p:cNvPr id="10" name="그림 9">
                <a:extLst>
                  <a:ext uri="{FF2B5EF4-FFF2-40B4-BE49-F238E27FC236}">
                    <a16:creationId xmlns:a16="http://schemas.microsoft.com/office/drawing/2014/main" id="{3C38F4BF-68DA-0136-6809-ABF85FC60E34}"/>
                  </a:ext>
                </a:extLst>
              </p:cNvPr>
              <p:cNvPicPr>
                <a:picLocks noChangeAspect="1"/>
              </p:cNvPicPr>
              <p:nvPr/>
            </p:nvPicPr>
            <p:blipFill>
              <a:blip r:embed="rId5"/>
              <a:srcRect/>
              <a:stretch/>
            </p:blipFill>
            <p:spPr>
              <a:xfrm>
                <a:off x="7675597" y="584947"/>
                <a:ext cx="415084" cy="415084"/>
              </a:xfrm>
              <a:prstGeom prst="rect">
                <a:avLst/>
              </a:prstGeom>
            </p:spPr>
          </p:pic>
          <p:sp>
            <p:nvSpPr>
              <p:cNvPr id="11" name="제목 3">
                <a:extLst>
                  <a:ext uri="{FF2B5EF4-FFF2-40B4-BE49-F238E27FC236}">
                    <a16:creationId xmlns:a16="http://schemas.microsoft.com/office/drawing/2014/main" id="{EADDB637-3ED9-AB9C-E973-237A05668DDE}"/>
                  </a:ext>
                </a:extLst>
              </p:cNvPr>
              <p:cNvSpPr txBox="1">
                <a:spLocks/>
              </p:cNvSpPr>
              <p:nvPr/>
            </p:nvSpPr>
            <p:spPr>
              <a:xfrm>
                <a:off x="8143995" y="606616"/>
                <a:ext cx="1477782" cy="334294"/>
              </a:xfrm>
              <a:prstGeom prst="rect">
                <a:avLst/>
              </a:prstGeom>
            </p:spPr>
            <p:txBody>
              <a:bodyPr wrap="none" lIns="0" tIns="0" rIns="0" bIns="0" anchor="b" anchorCtr="0">
                <a:noAutofit/>
              </a:bodyPr>
              <a:lstStyle>
                <a:defPPr>
                  <a:defRPr lang="en-US"/>
                </a:defPPr>
                <a:lvl1pPr marR="0" lvl="0" indent="539750" fontAlgn="auto">
                  <a:lnSpc>
                    <a:spcPct val="100000"/>
                  </a:lnSpc>
                  <a:spcBef>
                    <a:spcPts val="0"/>
                  </a:spcBef>
                  <a:spcAft>
                    <a:spcPts val="0"/>
                  </a:spcAft>
                  <a:buClrTx/>
                  <a:buSzTx/>
                  <a:buFontTx/>
                  <a:buNone/>
                  <a:tabLst/>
                  <a:defRPr sz="2400" b="0" i="0">
                    <a:ln>
                      <a:solidFill>
                        <a:prstClr val="white">
                          <a:lumMod val="75000"/>
                          <a:alpha val="0"/>
                        </a:prstClr>
                      </a:solidFill>
                    </a:ln>
                    <a:solidFill>
                      <a:schemeClr val="bg1"/>
                    </a:solidFill>
                    <a:latin typeface="KoPub돋움체 Bold" panose="00000800000000000000" pitchFamily="2" charset="-127"/>
                    <a:ea typeface="KoPub돋움체 Bold" panose="00000800000000000000" pitchFamily="2" charset="-127"/>
                    <a:cs typeface="KoPub돋움체 Medium" panose="02020603020101020101" pitchFamily="18" charset="-127"/>
                  </a:defRPr>
                </a:lvl1pPr>
              </a:lstStyle>
              <a:p>
                <a:pPr marR="0" lvl="0" indent="0" defTabSz="914400" rtl="0" eaLnBrk="1" fontAlgn="auto" latinLnBrk="0" hangingPunct="1">
                  <a:lnSpc>
                    <a:spcPct val="100000"/>
                  </a:lnSpc>
                  <a:spcBef>
                    <a:spcPts val="0"/>
                  </a:spcBef>
                  <a:spcAft>
                    <a:spcPts val="0"/>
                  </a:spcAft>
                  <a:buClrTx/>
                  <a:buSzTx/>
                  <a:buFontTx/>
                  <a:buNone/>
                  <a:tabLst/>
                  <a:defRPr/>
                </a:pPr>
                <a:r>
                  <a:rPr lang="ko-KR" altLang="en-US" sz="2000" dirty="0">
                    <a:ln>
                      <a:solidFill>
                        <a:prstClr val="white">
                          <a:lumMod val="75000"/>
                          <a:alpha val="0"/>
                        </a:prstClr>
                      </a:solidFill>
                    </a:ln>
                    <a:solidFill>
                      <a:schemeClr val="tx1">
                        <a:lumMod val="75000"/>
                        <a:lumOff val="25000"/>
                      </a:schemeClr>
                    </a:solidFill>
                  </a:rPr>
                  <a:t>인도</a:t>
                </a:r>
                <a:endParaRPr lang="en-US" altLang="ko-KR" sz="2000" dirty="0">
                  <a:ln>
                    <a:solidFill>
                      <a:prstClr val="white">
                        <a:lumMod val="75000"/>
                        <a:alpha val="0"/>
                      </a:prstClr>
                    </a:solidFill>
                  </a:ln>
                  <a:solidFill>
                    <a:schemeClr val="tx1">
                      <a:lumMod val="75000"/>
                      <a:lumOff val="25000"/>
                    </a:schemeClr>
                  </a:solidFill>
                </a:endParaRPr>
              </a:p>
            </p:txBody>
          </p:sp>
        </p:grpSp>
      </p:grpSp>
      <p:sp>
        <p:nvSpPr>
          <p:cNvPr id="2" name="텍스트 개체 틀 1">
            <a:extLst>
              <a:ext uri="{FF2B5EF4-FFF2-40B4-BE49-F238E27FC236}">
                <a16:creationId xmlns:a16="http://schemas.microsoft.com/office/drawing/2014/main" id="{11D01EDC-383F-7EC9-5195-CCBAAD0A81F2}"/>
              </a:ext>
            </a:extLst>
          </p:cNvPr>
          <p:cNvSpPr>
            <a:spLocks noGrp="1"/>
          </p:cNvSpPr>
          <p:nvPr>
            <p:ph type="body" sz="quarter" idx="10"/>
          </p:nvPr>
        </p:nvSpPr>
        <p:spPr/>
        <p:txBody>
          <a:bodyPr/>
          <a:lstStyle/>
          <a:p>
            <a:r>
              <a:rPr lang="en-US" altLang="ko-KR" dirty="0"/>
              <a:t>II. </a:t>
            </a:r>
            <a:r>
              <a:rPr lang="ko-KR" altLang="en-US" dirty="0"/>
              <a:t>신흥 아시아 태평양 국가별 보험시장 및 규제 현황 </a:t>
            </a:r>
          </a:p>
        </p:txBody>
      </p:sp>
      <p:sp>
        <p:nvSpPr>
          <p:cNvPr id="3" name="텍스트 개체 틀 2">
            <a:extLst>
              <a:ext uri="{FF2B5EF4-FFF2-40B4-BE49-F238E27FC236}">
                <a16:creationId xmlns:a16="http://schemas.microsoft.com/office/drawing/2014/main" id="{F8A23C6E-913D-E903-F49E-D387E0794A26}"/>
              </a:ext>
            </a:extLst>
          </p:cNvPr>
          <p:cNvSpPr>
            <a:spLocks noGrp="1"/>
          </p:cNvSpPr>
          <p:nvPr>
            <p:ph type="body" sz="quarter" idx="11"/>
          </p:nvPr>
        </p:nvSpPr>
        <p:spPr/>
        <p:txBody>
          <a:bodyPr/>
          <a:lstStyle/>
          <a:p>
            <a:r>
              <a:rPr lang="ko-KR" altLang="en-US" dirty="0"/>
              <a:t>인도 보험규제 현황</a:t>
            </a:r>
          </a:p>
        </p:txBody>
      </p:sp>
      <p:sp>
        <p:nvSpPr>
          <p:cNvPr id="28" name="Rectangle 54">
            <a:extLst>
              <a:ext uri="{FF2B5EF4-FFF2-40B4-BE49-F238E27FC236}">
                <a16:creationId xmlns:a16="http://schemas.microsoft.com/office/drawing/2014/main" id="{35328F09-6F83-012A-5EF3-03621F1B94D6}"/>
              </a:ext>
            </a:extLst>
          </p:cNvPr>
          <p:cNvSpPr>
            <a:spLocks noChangeArrowheads="1"/>
          </p:cNvSpPr>
          <p:nvPr/>
        </p:nvSpPr>
        <p:spPr bwMode="auto">
          <a:xfrm>
            <a:off x="594534" y="1916295"/>
            <a:ext cx="4032000" cy="859196"/>
          </a:xfrm>
          <a:prstGeom prst="rect">
            <a:avLst/>
          </a:prstGeom>
          <a:noFill/>
          <a:ln w="3175" algn="ctr">
            <a:noFill/>
            <a:miter lim="800000"/>
            <a:headEnd/>
            <a:tailEnd/>
          </a:ln>
          <a:effectLst/>
        </p:spPr>
        <p:txBody>
          <a:bodyPr wrap="square" lIns="36000" tIns="72000" rIns="36000" bIns="3600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08000" marR="0" lvl="0" indent="-108000" algn="just" fontAlgn="base">
              <a:lnSpc>
                <a:spcPct val="120000"/>
              </a:lnSpc>
              <a:spcBef>
                <a:spcPts val="600"/>
              </a:spcBef>
              <a:buClrTx/>
              <a:buSzPct val="100000"/>
              <a:buFont typeface="Arial" panose="020B0604020202020204" pitchFamily="34" charset="0"/>
              <a:buChar char="•"/>
              <a:tabLst/>
              <a:defRPr/>
            </a:pPr>
            <a:r>
              <a:rPr lang="ko-KR" altLang="en-US"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인도 보험규제개발청</a:t>
            </a:r>
            <a:r>
              <a:rPr lang="en-US" altLang="ko-KR"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(Insurance Regulatory and Development Authority of India, IRDAI)</a:t>
            </a:r>
            <a:r>
              <a:rPr lang="ko-KR" altLang="en-US"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이 보험 사업자의 감독</a:t>
            </a:r>
            <a:r>
              <a:rPr lang="en-US" altLang="ko-KR"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a:t>
            </a:r>
            <a:r>
              <a:rPr lang="ko-KR" altLang="en-US"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관리를 담당</a:t>
            </a:r>
            <a:endParaRPr lang="en-US" altLang="ko-KR"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endParaRPr>
          </a:p>
          <a:p>
            <a:pPr marL="265113" marR="0" lvl="0" indent="-173038" algn="just" fontAlgn="base">
              <a:lnSpc>
                <a:spcPct val="120000"/>
              </a:lnSpc>
              <a:spcBef>
                <a:spcPts val="600"/>
              </a:spcBef>
              <a:buClrTx/>
              <a:buSzPct val="100000"/>
              <a:buFontTx/>
              <a:buChar char="-"/>
              <a:tabLst/>
              <a:defRPr/>
            </a:pPr>
            <a:r>
              <a:rPr lang="ko-KR" altLang="en-US"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보험규제개발청은 </a:t>
            </a:r>
            <a:r>
              <a:rPr lang="en-US" altLang="ko-KR"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1999</a:t>
            </a:r>
            <a:r>
              <a:rPr lang="ko-KR" altLang="en-US"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년 보험 규제 및 개발 </a:t>
            </a:r>
            <a:r>
              <a:rPr lang="ko-KR" altLang="en-US" sz="900" dirty="0" err="1">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기관법</a:t>
            </a:r>
            <a:r>
              <a:rPr lang="en-US" altLang="ko-KR"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(Insurance Regulatory and Development Authority Act 1999)</a:t>
            </a:r>
            <a:r>
              <a:rPr lang="ko-KR" altLang="en-US"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에 따라 도입</a:t>
            </a:r>
            <a:endParaRPr lang="en-US" altLang="ko-KR"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endParaRPr>
          </a:p>
        </p:txBody>
      </p:sp>
      <p:sp>
        <p:nvSpPr>
          <p:cNvPr id="40" name="Rectangle 54">
            <a:extLst>
              <a:ext uri="{FF2B5EF4-FFF2-40B4-BE49-F238E27FC236}">
                <a16:creationId xmlns:a16="http://schemas.microsoft.com/office/drawing/2014/main" id="{C3E42F99-4039-650B-BAD9-D8C5CE902581}"/>
              </a:ext>
            </a:extLst>
          </p:cNvPr>
          <p:cNvSpPr>
            <a:spLocks noChangeArrowheads="1"/>
          </p:cNvSpPr>
          <p:nvPr/>
        </p:nvSpPr>
        <p:spPr bwMode="auto">
          <a:xfrm>
            <a:off x="5237973" y="1916295"/>
            <a:ext cx="4032000" cy="1490138"/>
          </a:xfrm>
          <a:prstGeom prst="rect">
            <a:avLst/>
          </a:prstGeom>
          <a:noFill/>
          <a:ln w="3175" algn="ctr">
            <a:noFill/>
            <a:miter lim="800000"/>
            <a:headEnd/>
            <a:tailEnd/>
          </a:ln>
          <a:effectLst/>
        </p:spPr>
        <p:txBody>
          <a:bodyPr wrap="square" lIns="36000" tIns="72000" rIns="36000" bIns="3600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08000" marR="0" lvl="0" indent="-108000" algn="just" fontAlgn="base">
              <a:lnSpc>
                <a:spcPct val="120000"/>
              </a:lnSpc>
              <a:spcBef>
                <a:spcPts val="600"/>
              </a:spcBef>
              <a:buClrTx/>
              <a:buSzPct val="100000"/>
              <a:buFont typeface="Arial" panose="020B0604020202020204" pitchFamily="34" charset="0"/>
              <a:buChar char="•"/>
              <a:tabLst/>
              <a:defRPr/>
            </a:pPr>
            <a:r>
              <a:rPr lang="ko-KR" altLang="en-US"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최소 자본금 요건은 다음과 같음</a:t>
            </a:r>
            <a:endParaRPr lang="en-US" altLang="ko-KR"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endParaRPr>
          </a:p>
          <a:p>
            <a:pPr marL="265113" marR="0" lvl="0" indent="-173038" algn="just" fontAlgn="base">
              <a:lnSpc>
                <a:spcPct val="120000"/>
              </a:lnSpc>
              <a:spcBef>
                <a:spcPts val="600"/>
              </a:spcBef>
              <a:buClrTx/>
              <a:buSzPct val="100000"/>
              <a:buFontTx/>
              <a:buChar char="-"/>
              <a:tabLst/>
              <a:defRPr/>
            </a:pPr>
            <a:r>
              <a:rPr lang="ko-KR" altLang="en-US"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생명</a:t>
            </a:r>
            <a:r>
              <a:rPr lang="en-US" altLang="ko-KR"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a:t>
            </a:r>
            <a:r>
              <a:rPr lang="ko-KR" altLang="en-US"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손해보험사</a:t>
            </a:r>
            <a:r>
              <a:rPr lang="en-US" altLang="ko-KR"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 10</a:t>
            </a:r>
            <a:r>
              <a:rPr lang="ko-KR" altLang="en-US"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억 루피</a:t>
            </a:r>
            <a:endParaRPr lang="en-US" altLang="ko-KR"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endParaRPr>
          </a:p>
          <a:p>
            <a:pPr marL="265113" marR="0" lvl="0" indent="-173038" algn="just" fontAlgn="base">
              <a:lnSpc>
                <a:spcPct val="120000"/>
              </a:lnSpc>
              <a:spcBef>
                <a:spcPts val="600"/>
              </a:spcBef>
              <a:buClrTx/>
              <a:buSzPct val="100000"/>
              <a:buFontTx/>
              <a:buChar char="-"/>
              <a:tabLst/>
              <a:defRPr/>
            </a:pPr>
            <a:r>
              <a:rPr lang="ko-KR" altLang="en-US"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재보험사</a:t>
            </a:r>
            <a:r>
              <a:rPr lang="en-US" altLang="ko-KR"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 20</a:t>
            </a:r>
            <a:r>
              <a:rPr lang="ko-KR" altLang="en-US"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억 루피</a:t>
            </a:r>
            <a:r>
              <a:rPr lang="en-US" altLang="ko-KR"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a:t>
            </a:r>
            <a:r>
              <a:rPr lang="ko-KR" altLang="en-US"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재보험사 지점</a:t>
            </a:r>
            <a:r>
              <a:rPr lang="en-US" altLang="ko-KR"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 500</a:t>
            </a:r>
            <a:r>
              <a:rPr lang="ko-KR" altLang="en-US"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억 루피</a:t>
            </a:r>
            <a:r>
              <a:rPr lang="en-US" altLang="ko-KR"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a:t>
            </a:r>
          </a:p>
          <a:p>
            <a:pPr marL="265113" marR="0" lvl="0" indent="-173038" algn="just" fontAlgn="base">
              <a:lnSpc>
                <a:spcPct val="120000"/>
              </a:lnSpc>
              <a:spcBef>
                <a:spcPts val="600"/>
              </a:spcBef>
              <a:buClrTx/>
              <a:buSzPct val="100000"/>
              <a:buFontTx/>
              <a:buChar char="-"/>
              <a:tabLst/>
              <a:defRPr/>
            </a:pPr>
            <a:r>
              <a:rPr lang="ko-KR" altLang="en-US"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중개인</a:t>
            </a:r>
            <a:r>
              <a:rPr lang="en-US" altLang="ko-KR"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 750</a:t>
            </a:r>
            <a:r>
              <a:rPr lang="ko-KR" altLang="en-US"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만 루피</a:t>
            </a:r>
            <a:endParaRPr lang="en-US" altLang="ko-KR"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endParaRPr>
          </a:p>
          <a:p>
            <a:pPr marL="265113" marR="0" lvl="0" indent="-173038" algn="just" fontAlgn="base">
              <a:lnSpc>
                <a:spcPct val="120000"/>
              </a:lnSpc>
              <a:spcBef>
                <a:spcPts val="600"/>
              </a:spcBef>
              <a:buClrTx/>
              <a:buSzPct val="100000"/>
              <a:buFontTx/>
              <a:buChar char="-"/>
              <a:tabLst/>
              <a:defRPr/>
            </a:pPr>
            <a:r>
              <a:rPr lang="ko-KR" altLang="en-US"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재보험 중개인</a:t>
            </a:r>
            <a:r>
              <a:rPr lang="en-US" altLang="ko-KR"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 4</a:t>
            </a:r>
            <a:r>
              <a:rPr lang="ko-KR" altLang="en-US"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천만 루피</a:t>
            </a:r>
            <a:endParaRPr lang="en-US" altLang="ko-KR"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endParaRPr>
          </a:p>
          <a:p>
            <a:pPr marL="265113" marR="0" lvl="0" indent="-173038" algn="just" fontAlgn="base">
              <a:lnSpc>
                <a:spcPct val="120000"/>
              </a:lnSpc>
              <a:spcBef>
                <a:spcPts val="600"/>
              </a:spcBef>
              <a:buClrTx/>
              <a:buSzPct val="100000"/>
              <a:buFontTx/>
              <a:buChar char="-"/>
              <a:tabLst/>
              <a:defRPr/>
            </a:pPr>
            <a:r>
              <a:rPr lang="ko-KR" altLang="en-US"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종합 중개인</a:t>
            </a:r>
            <a:r>
              <a:rPr lang="en-US" altLang="ko-KR"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 5</a:t>
            </a:r>
            <a:r>
              <a:rPr lang="ko-KR" altLang="en-US"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천만 루피</a:t>
            </a:r>
            <a:endParaRPr lang="en-US" altLang="ko-KR"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endParaRPr>
          </a:p>
        </p:txBody>
      </p:sp>
      <p:sp>
        <p:nvSpPr>
          <p:cNvPr id="41" name="Rectangle 54">
            <a:extLst>
              <a:ext uri="{FF2B5EF4-FFF2-40B4-BE49-F238E27FC236}">
                <a16:creationId xmlns:a16="http://schemas.microsoft.com/office/drawing/2014/main" id="{22A5369C-6265-6752-4E5C-F6AC3CDD19D1}"/>
              </a:ext>
            </a:extLst>
          </p:cNvPr>
          <p:cNvSpPr>
            <a:spLocks noChangeArrowheads="1"/>
          </p:cNvSpPr>
          <p:nvPr/>
        </p:nvSpPr>
        <p:spPr bwMode="auto">
          <a:xfrm>
            <a:off x="5251919" y="4054981"/>
            <a:ext cx="3888000" cy="1304895"/>
          </a:xfrm>
          <a:prstGeom prst="rect">
            <a:avLst/>
          </a:prstGeom>
          <a:noFill/>
          <a:ln w="3175" algn="ctr">
            <a:noFill/>
            <a:miter lim="800000"/>
            <a:headEnd/>
            <a:tailEnd/>
          </a:ln>
          <a:effectLst/>
        </p:spPr>
        <p:txBody>
          <a:bodyPr wrap="square" lIns="36000" tIns="72000" rIns="36000" bIns="3600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08000" marR="0" lvl="0" indent="-108000" algn="just" fontAlgn="base">
              <a:lnSpc>
                <a:spcPct val="120000"/>
              </a:lnSpc>
              <a:spcBef>
                <a:spcPts val="600"/>
              </a:spcBef>
              <a:buClrTx/>
              <a:buSzPct val="100000"/>
              <a:buFont typeface="Arial" panose="020B0604020202020204" pitchFamily="34" charset="0"/>
              <a:buChar char="•"/>
              <a:tabLst/>
              <a:defRPr/>
            </a:pPr>
            <a:r>
              <a:rPr lang="ko-KR" altLang="en-US"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현지 보험사는 주식공개기업</a:t>
            </a:r>
            <a:r>
              <a:rPr lang="en-US" altLang="ko-KR"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(Public</a:t>
            </a:r>
            <a:r>
              <a:rPr lang="ko-KR" altLang="en-US"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 </a:t>
            </a:r>
            <a:r>
              <a:rPr lang="en-US" altLang="ko-KR"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Company)</a:t>
            </a:r>
            <a:r>
              <a:rPr lang="ko-KR" altLang="en-US"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이어야 하거나 협동조합</a:t>
            </a:r>
            <a:r>
              <a:rPr lang="en-US" altLang="ko-KR"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a:t>
            </a:r>
            <a:r>
              <a:rPr lang="ko-KR" altLang="en-US"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 의회법에 따라 설립된 법정 기관이어야 함</a:t>
            </a:r>
            <a:endParaRPr lang="en-US" altLang="ko-KR"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endParaRPr>
          </a:p>
          <a:p>
            <a:pPr marL="108000" marR="0" lvl="0" indent="-108000" algn="just" fontAlgn="base">
              <a:lnSpc>
                <a:spcPct val="120000"/>
              </a:lnSpc>
              <a:spcBef>
                <a:spcPts val="600"/>
              </a:spcBef>
              <a:buClrTx/>
              <a:buSzPct val="100000"/>
              <a:buFont typeface="Arial" panose="020B0604020202020204" pitchFamily="34" charset="0"/>
              <a:buChar char="•"/>
              <a:tabLst/>
              <a:defRPr/>
            </a:pPr>
            <a:r>
              <a:rPr lang="ko-KR" altLang="en-US"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외국계 보험사의 경우</a:t>
            </a:r>
            <a:r>
              <a:rPr lang="en-US" altLang="ko-KR"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 </a:t>
            </a:r>
            <a:r>
              <a:rPr lang="ko-KR" altLang="en-US"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인도 현지 기업과의 합작 회사 형태로 대부분 운영</a:t>
            </a:r>
            <a:endParaRPr lang="en-US" altLang="ko-KR"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endParaRPr>
          </a:p>
          <a:p>
            <a:pPr marL="108000" marR="0" lvl="0" indent="-108000" algn="just" fontAlgn="base">
              <a:lnSpc>
                <a:spcPct val="120000"/>
              </a:lnSpc>
              <a:spcBef>
                <a:spcPts val="600"/>
              </a:spcBef>
              <a:buClrTx/>
              <a:buSzPct val="100000"/>
              <a:buFont typeface="Arial" panose="020B0604020202020204" pitchFamily="34" charset="0"/>
              <a:buChar char="•"/>
              <a:tabLst/>
              <a:defRPr/>
            </a:pPr>
            <a:r>
              <a:rPr lang="en-US" altLang="ko-KR"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2015</a:t>
            </a:r>
            <a:r>
              <a:rPr lang="ko-KR" altLang="en-US"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년 </a:t>
            </a:r>
            <a:r>
              <a:rPr lang="en-US" altLang="ko-KR"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3</a:t>
            </a:r>
            <a:r>
              <a:rPr lang="ko-KR" altLang="en-US"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월 개정 보험업법 시행으로 외국인 투자에 대한 규제가 완화됨에 따라</a:t>
            </a:r>
            <a:r>
              <a:rPr lang="en-US" altLang="ko-KR"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 </a:t>
            </a:r>
            <a:r>
              <a:rPr lang="ko-KR" altLang="en-US"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외국계 재보험사는 인도에 지사</a:t>
            </a:r>
            <a:r>
              <a:rPr lang="en-US" altLang="ko-KR"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(Branch)</a:t>
            </a:r>
            <a:r>
              <a:rPr lang="ko-KR" altLang="en-US"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를 설립하여 재보험 사업을 수행할 수 있게 됨</a:t>
            </a:r>
          </a:p>
        </p:txBody>
      </p:sp>
      <p:sp>
        <p:nvSpPr>
          <p:cNvPr id="43" name="Rectangle 54">
            <a:extLst>
              <a:ext uri="{FF2B5EF4-FFF2-40B4-BE49-F238E27FC236}">
                <a16:creationId xmlns:a16="http://schemas.microsoft.com/office/drawing/2014/main" id="{C34B0501-6752-189D-0722-FA00531B8DF1}"/>
              </a:ext>
            </a:extLst>
          </p:cNvPr>
          <p:cNvSpPr>
            <a:spLocks noChangeArrowheads="1"/>
          </p:cNvSpPr>
          <p:nvPr/>
        </p:nvSpPr>
        <p:spPr bwMode="auto">
          <a:xfrm>
            <a:off x="594534" y="3375092"/>
            <a:ext cx="4032000" cy="2087225"/>
          </a:xfrm>
          <a:prstGeom prst="rect">
            <a:avLst/>
          </a:prstGeom>
          <a:noFill/>
          <a:ln w="3175" algn="ctr">
            <a:noFill/>
            <a:miter lim="800000"/>
            <a:headEnd/>
            <a:tailEnd/>
          </a:ln>
          <a:effectLst/>
        </p:spPr>
        <p:txBody>
          <a:bodyPr wrap="square" lIns="36000" tIns="72000" rIns="36000" bIns="3600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08000" indent="-108000" algn="just" fontAlgn="base">
              <a:lnSpc>
                <a:spcPct val="120000"/>
              </a:lnSpc>
              <a:spcBef>
                <a:spcPts val="600"/>
              </a:spcBef>
              <a:buSzPct val="100000"/>
              <a:buFont typeface="Arial" panose="020B0604020202020204" pitchFamily="34" charset="0"/>
              <a:buChar char="•"/>
              <a:defRPr/>
            </a:pPr>
            <a:r>
              <a:rPr lang="ko-KR" altLang="en-US"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외국인 지분 한도</a:t>
            </a:r>
            <a:r>
              <a:rPr lang="en-US" altLang="ko-KR"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 </a:t>
            </a:r>
            <a:r>
              <a:rPr lang="ko-KR" altLang="en-US"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최대 </a:t>
            </a:r>
            <a:r>
              <a:rPr lang="en-US" altLang="ko-KR"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74% </a:t>
            </a:r>
            <a:r>
              <a:rPr lang="ko-KR" altLang="en-US"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제한요건</a:t>
            </a:r>
            <a:r>
              <a:rPr lang="en-US" altLang="ko-KR"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 </a:t>
            </a:r>
            <a:r>
              <a:rPr lang="ko-KR" altLang="en-US"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존재</a:t>
            </a:r>
            <a:r>
              <a:rPr lang="en-US" altLang="ko-KR"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a:t>
            </a:r>
            <a:r>
              <a:rPr lang="ko-KR" altLang="en-US"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외국인 투자는 </a:t>
            </a:r>
            <a:r>
              <a:rPr lang="en-US" altLang="ko-KR"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IRDAI </a:t>
            </a:r>
            <a:r>
              <a:rPr lang="ko-KR" altLang="en-US"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사전 승인 필요</a:t>
            </a:r>
            <a:r>
              <a:rPr lang="en-US" altLang="ko-KR"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a:t>
            </a:r>
          </a:p>
          <a:p>
            <a:pPr marL="265113" indent="-173038" algn="just" fontAlgn="base">
              <a:lnSpc>
                <a:spcPct val="120000"/>
              </a:lnSpc>
              <a:spcBef>
                <a:spcPts val="600"/>
              </a:spcBef>
              <a:buSzPct val="100000"/>
              <a:buFontTx/>
              <a:buChar char="-"/>
              <a:defRPr/>
            </a:pPr>
            <a:r>
              <a:rPr lang="en-US" altLang="ko-KR"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2021</a:t>
            </a:r>
            <a:r>
              <a:rPr lang="ko-KR" altLang="en-US"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년 </a:t>
            </a:r>
            <a:r>
              <a:rPr lang="en-US" altLang="ko-KR"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5</a:t>
            </a:r>
            <a:r>
              <a:rPr lang="ko-KR" altLang="en-US"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월 </a:t>
            </a:r>
            <a:r>
              <a:rPr lang="en-US" altLang="ko-KR"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19</a:t>
            </a:r>
            <a:r>
              <a:rPr lang="ko-KR" altLang="en-US"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일 외국인 투자 한도를 보험사 납입자본금의 </a:t>
            </a:r>
            <a:r>
              <a:rPr lang="en-US" altLang="ko-KR"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74%(</a:t>
            </a:r>
            <a:r>
              <a:rPr lang="ko-KR" altLang="en-US"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기존 </a:t>
            </a:r>
            <a:r>
              <a:rPr lang="en-US" altLang="ko-KR"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49%)</a:t>
            </a:r>
            <a:r>
              <a:rPr lang="ko-KR" altLang="en-US"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로</a:t>
            </a:r>
            <a:r>
              <a:rPr lang="en-US" altLang="ko-KR"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 </a:t>
            </a:r>
            <a:r>
              <a:rPr lang="ko-KR" altLang="en-US"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보험 중개인의 경우</a:t>
            </a:r>
            <a:r>
              <a:rPr lang="en-US" altLang="ko-KR"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a:t>
            </a:r>
            <a:r>
              <a:rPr lang="ko-KR" altLang="en-US"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 납입자본금의 </a:t>
            </a:r>
            <a:r>
              <a:rPr lang="en-US" altLang="ko-KR"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100%</a:t>
            </a:r>
            <a:r>
              <a:rPr lang="ko-KR" altLang="en-US"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로 상향</a:t>
            </a:r>
            <a:endParaRPr lang="en-US" altLang="ko-KR"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endParaRPr>
          </a:p>
          <a:p>
            <a:pPr marL="108000" marR="0" lvl="0" indent="-108000" algn="just" fontAlgn="base">
              <a:lnSpc>
                <a:spcPct val="120000"/>
              </a:lnSpc>
              <a:spcBef>
                <a:spcPts val="600"/>
              </a:spcBef>
              <a:buClrTx/>
              <a:buSzPct val="100000"/>
              <a:buFont typeface="Arial" panose="020B0604020202020204" pitchFamily="34" charset="0"/>
              <a:buChar char="•"/>
              <a:tabLst/>
              <a:defRPr/>
            </a:pPr>
            <a:r>
              <a:rPr lang="ko-KR" altLang="en-US"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인도 소유 및 통제에 관한 기존 가이드라인</a:t>
            </a:r>
            <a:r>
              <a:rPr lang="en-US" altLang="ko-KR"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(IOC </a:t>
            </a:r>
            <a:r>
              <a:rPr lang="ko-KR" altLang="en-US"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가이드라인</a:t>
            </a:r>
            <a:r>
              <a:rPr lang="en-US" altLang="ko-KR"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a:t>
            </a:r>
            <a:r>
              <a:rPr lang="ko-KR" altLang="en-US"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 철폐</a:t>
            </a:r>
            <a:endParaRPr lang="en-US" altLang="ko-KR"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endParaRPr>
          </a:p>
          <a:p>
            <a:pPr marL="265113" indent="-173038" algn="just" fontAlgn="base">
              <a:lnSpc>
                <a:spcPct val="120000"/>
              </a:lnSpc>
              <a:spcBef>
                <a:spcPts val="600"/>
              </a:spcBef>
              <a:buSzPct val="100000"/>
              <a:buFontTx/>
              <a:buChar char="-"/>
              <a:defRPr/>
            </a:pPr>
            <a:r>
              <a:rPr lang="ko-KR" altLang="en-US"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외국인 투자를 받은 현지 보험사에 대한 소유권과 운영권은 인도인이 보유</a:t>
            </a:r>
            <a:r>
              <a:rPr lang="en-US" altLang="ko-KR"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(Indian owned and controlled)</a:t>
            </a:r>
            <a:r>
              <a:rPr lang="ko-KR" altLang="en-US"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해야 하는 기존 제한요건을 </a:t>
            </a:r>
            <a:r>
              <a:rPr lang="en-US" altLang="ko-KR"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2021</a:t>
            </a:r>
            <a:r>
              <a:rPr lang="ko-KR" altLang="en-US"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년 </a:t>
            </a:r>
            <a:r>
              <a:rPr lang="en-US" altLang="ko-KR"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7</a:t>
            </a:r>
            <a:r>
              <a:rPr lang="ko-KR" altLang="en-US"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월 </a:t>
            </a:r>
            <a:r>
              <a:rPr lang="en-US" altLang="ko-KR"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30</a:t>
            </a:r>
            <a:r>
              <a:rPr lang="ko-KR" altLang="en-US"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일부터 철폐</a:t>
            </a:r>
            <a:endParaRPr lang="en-US" altLang="ko-KR"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endParaRPr>
          </a:p>
          <a:p>
            <a:pPr marL="265113" indent="-173038" algn="just" fontAlgn="base">
              <a:lnSpc>
                <a:spcPct val="120000"/>
              </a:lnSpc>
              <a:spcBef>
                <a:spcPts val="600"/>
              </a:spcBef>
              <a:buSzPct val="100000"/>
              <a:buFontTx/>
              <a:buChar char="-"/>
              <a:defRPr/>
            </a:pPr>
            <a:r>
              <a:rPr lang="ko-KR" altLang="en-US"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그러나 외국인 투자를 받은 현지 보험사는 </a:t>
            </a:r>
            <a:r>
              <a:rPr lang="en-US" altLang="ko-KR"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a:t>
            </a:r>
            <a:r>
              <a:rPr lang="en-US" altLang="ko-KR" sz="900" dirty="0" err="1">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i</a:t>
            </a:r>
            <a:r>
              <a:rPr lang="en-US" altLang="ko-KR"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 </a:t>
            </a:r>
            <a:r>
              <a:rPr lang="ko-KR" altLang="en-US"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이사의 과반수</a:t>
            </a:r>
            <a:r>
              <a:rPr lang="en-US" altLang="ko-KR"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 </a:t>
            </a:r>
            <a:r>
              <a:rPr lang="ko-KR" altLang="en-US"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및</a:t>
            </a:r>
            <a:r>
              <a:rPr lang="en-US" altLang="ko-KR"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 (ii) </a:t>
            </a:r>
            <a:r>
              <a:rPr lang="ko-KR" altLang="en-US"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핵심 경영진의 과반수는 현지 거주 인도인으로 구성되어야 하며</a:t>
            </a:r>
            <a:r>
              <a:rPr lang="en-US" altLang="ko-KR"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 (iii) </a:t>
            </a:r>
            <a:r>
              <a:rPr lang="ko-KR" altLang="en-US"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이사회 의장</a:t>
            </a:r>
            <a:r>
              <a:rPr lang="en-US" altLang="ko-KR"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(Chairperson of Board of directors), </a:t>
            </a:r>
            <a:r>
              <a:rPr lang="ko-KR" altLang="en-US"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전무이사</a:t>
            </a:r>
            <a:r>
              <a:rPr lang="en-US" altLang="ko-KR"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(Managing Director), </a:t>
            </a:r>
            <a:r>
              <a:rPr lang="ko-KR" altLang="en-US"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최고 경영자</a:t>
            </a:r>
            <a:r>
              <a:rPr lang="en-US" altLang="ko-KR"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(CEO)</a:t>
            </a:r>
            <a:r>
              <a:rPr lang="ko-KR" altLang="en-US"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 중 최소 한 명은 현지 거주 인도인으로 구성되어야 함</a:t>
            </a:r>
            <a:endParaRPr lang="en-US" altLang="ko-KR"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endParaRPr>
          </a:p>
        </p:txBody>
      </p:sp>
      <p:grpSp>
        <p:nvGrpSpPr>
          <p:cNvPr id="68" name="그룹 67">
            <a:extLst>
              <a:ext uri="{FF2B5EF4-FFF2-40B4-BE49-F238E27FC236}">
                <a16:creationId xmlns:a16="http://schemas.microsoft.com/office/drawing/2014/main" id="{4DBE7AF8-8514-2B0C-FDAC-2E1147E569A3}"/>
              </a:ext>
            </a:extLst>
          </p:cNvPr>
          <p:cNvGrpSpPr/>
          <p:nvPr/>
        </p:nvGrpSpPr>
        <p:grpSpPr>
          <a:xfrm>
            <a:off x="488948" y="1196975"/>
            <a:ext cx="8938800" cy="276837"/>
            <a:chOff x="704850" y="2013298"/>
            <a:chExt cx="4140200" cy="276837"/>
          </a:xfrm>
        </p:grpSpPr>
        <p:sp>
          <p:nvSpPr>
            <p:cNvPr id="69" name="TextBox 68">
              <a:extLst>
                <a:ext uri="{FF2B5EF4-FFF2-40B4-BE49-F238E27FC236}">
                  <a16:creationId xmlns:a16="http://schemas.microsoft.com/office/drawing/2014/main" id="{A218500F-637B-F294-2877-C1560090D285}"/>
                </a:ext>
              </a:extLst>
            </p:cNvPr>
            <p:cNvSpPr txBox="1"/>
            <p:nvPr/>
          </p:nvSpPr>
          <p:spPr>
            <a:xfrm>
              <a:off x="704850" y="2046854"/>
              <a:ext cx="967433" cy="200055"/>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1300" b="0" i="0" u="none" strike="noStrike" kern="1200" cap="none" spc="0" normalizeH="0" baseline="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rPr>
                <a:t>감독기관 및 시장진입 관련 규제</a:t>
              </a:r>
            </a:p>
          </p:txBody>
        </p:sp>
        <p:cxnSp>
          <p:nvCxnSpPr>
            <p:cNvPr id="70" name="직선 연결선 69">
              <a:extLst>
                <a:ext uri="{FF2B5EF4-FFF2-40B4-BE49-F238E27FC236}">
                  <a16:creationId xmlns:a16="http://schemas.microsoft.com/office/drawing/2014/main" id="{AB23F5B8-C3AC-1676-A3DA-96F732FE9AB8}"/>
                </a:ext>
              </a:extLst>
            </p:cNvPr>
            <p:cNvCxnSpPr/>
            <p:nvPr/>
          </p:nvCxnSpPr>
          <p:spPr>
            <a:xfrm>
              <a:off x="704850" y="2013298"/>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71" name="직선 연결선 70">
              <a:extLst>
                <a:ext uri="{FF2B5EF4-FFF2-40B4-BE49-F238E27FC236}">
                  <a16:creationId xmlns:a16="http://schemas.microsoft.com/office/drawing/2014/main" id="{ECD4498C-B8CF-5D7C-ACC2-276C565371C3}"/>
                </a:ext>
              </a:extLst>
            </p:cNvPr>
            <p:cNvCxnSpPr/>
            <p:nvPr/>
          </p:nvCxnSpPr>
          <p:spPr>
            <a:xfrm>
              <a:off x="704850" y="2290135"/>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4" name="TextBox 3">
            <a:extLst>
              <a:ext uri="{FF2B5EF4-FFF2-40B4-BE49-F238E27FC236}">
                <a16:creationId xmlns:a16="http://schemas.microsoft.com/office/drawing/2014/main" id="{C41B358C-5754-8EE5-7113-942B1387DFD7}"/>
              </a:ext>
            </a:extLst>
          </p:cNvPr>
          <p:cNvSpPr txBox="1"/>
          <p:nvPr/>
        </p:nvSpPr>
        <p:spPr>
          <a:xfrm>
            <a:off x="489000" y="5881851"/>
            <a:ext cx="8928000" cy="195814"/>
          </a:xfrm>
          <a:prstGeom prst="rect">
            <a:avLst/>
          </a:prstGeom>
          <a:noFill/>
          <a:ln>
            <a:noFill/>
          </a:ln>
        </p:spPr>
        <p:txBody>
          <a:bodyPr wrap="square" lIns="0" tIns="72000" rIns="0" bIns="0" rtlCol="0" anchor="t">
            <a:spAutoFit/>
          </a:bodyPr>
          <a:lstStyle>
            <a:defPPr>
              <a:defRPr lang="en-US"/>
            </a:defPPr>
            <a:lvl1pPr lvl="0">
              <a:defRPr sz="800">
                <a:ln>
                  <a:solidFill>
                    <a:prstClr val="white">
                      <a:lumMod val="75000"/>
                      <a:alpha val="0"/>
                    </a:prstClr>
                  </a:solidFill>
                </a:ln>
                <a:solidFill>
                  <a:prstClr val="white">
                    <a:lumMod val="50000"/>
                  </a:prstClr>
                </a:solidFill>
                <a:latin typeface="KoPub돋움체 Medium" panose="00000600000000000000" pitchFamily="2" charset="-127"/>
                <a:ea typeface="KoPub돋움체 Medium" panose="00000600000000000000" pitchFamily="2" charset="-127"/>
              </a:defRPr>
            </a:lvl1pPr>
          </a:lstStyle>
          <a:p>
            <a:r>
              <a:rPr lang="en-US" altLang="ko-KR" dirty="0">
                <a:solidFill>
                  <a:schemeClr val="bg1">
                    <a:lumMod val="50000"/>
                  </a:schemeClr>
                </a:solidFill>
              </a:rPr>
              <a:t>Source: Norton Rose Fulbright(2022), ‘2022: Insurance regulation in Asia Pacific’, </a:t>
            </a:r>
            <a:r>
              <a:rPr lang="ko-KR" altLang="en-US" dirty="0" err="1">
                <a:solidFill>
                  <a:schemeClr val="bg1">
                    <a:lumMod val="50000"/>
                  </a:schemeClr>
                </a:solidFill>
              </a:rPr>
              <a:t>삼정</a:t>
            </a:r>
            <a:r>
              <a:rPr lang="en-US" altLang="ko-KR" dirty="0">
                <a:solidFill>
                  <a:schemeClr val="bg1">
                    <a:lumMod val="50000"/>
                  </a:schemeClr>
                </a:solidFill>
              </a:rPr>
              <a:t>KPMG </a:t>
            </a:r>
            <a:r>
              <a:rPr lang="ko-KR" altLang="en-US" dirty="0">
                <a:solidFill>
                  <a:schemeClr val="bg1">
                    <a:lumMod val="50000"/>
                  </a:schemeClr>
                </a:solidFill>
              </a:rPr>
              <a:t>경제연구원 재구성</a:t>
            </a:r>
            <a:endParaRPr lang="en-US" altLang="ko-KR" dirty="0">
              <a:solidFill>
                <a:schemeClr val="bg1">
                  <a:lumMod val="50000"/>
                </a:schemeClr>
              </a:solidFill>
            </a:endParaRPr>
          </a:p>
        </p:txBody>
      </p:sp>
      <p:grpSp>
        <p:nvGrpSpPr>
          <p:cNvPr id="13" name="그룹 12">
            <a:extLst>
              <a:ext uri="{FF2B5EF4-FFF2-40B4-BE49-F238E27FC236}">
                <a16:creationId xmlns:a16="http://schemas.microsoft.com/office/drawing/2014/main" id="{7B00D162-B399-B11E-C92B-24DAA430049A}"/>
              </a:ext>
            </a:extLst>
          </p:cNvPr>
          <p:cNvGrpSpPr/>
          <p:nvPr/>
        </p:nvGrpSpPr>
        <p:grpSpPr>
          <a:xfrm>
            <a:off x="488948" y="1883779"/>
            <a:ext cx="4285071" cy="0"/>
            <a:chOff x="488948" y="1883779"/>
            <a:chExt cx="4285071" cy="0"/>
          </a:xfrm>
        </p:grpSpPr>
        <p:cxnSp>
          <p:nvCxnSpPr>
            <p:cNvPr id="14" name="직선 연결선 13">
              <a:extLst>
                <a:ext uri="{FF2B5EF4-FFF2-40B4-BE49-F238E27FC236}">
                  <a16:creationId xmlns:a16="http://schemas.microsoft.com/office/drawing/2014/main" id="{994B10DA-3F3D-A000-35E3-6F26F04B9EFE}"/>
                </a:ext>
              </a:extLst>
            </p:cNvPr>
            <p:cNvCxnSpPr>
              <a:cxnSpLocks/>
            </p:cNvCxnSpPr>
            <p:nvPr/>
          </p:nvCxnSpPr>
          <p:spPr>
            <a:xfrm>
              <a:off x="488948" y="1883779"/>
              <a:ext cx="4285071" cy="0"/>
            </a:xfrm>
            <a:prstGeom prst="line">
              <a:avLst/>
            </a:prstGeom>
            <a:ln w="28575">
              <a:solidFill>
                <a:srgbClr val="99E3FB"/>
              </a:solidFill>
            </a:ln>
          </p:spPr>
          <p:style>
            <a:lnRef idx="1">
              <a:schemeClr val="accent1"/>
            </a:lnRef>
            <a:fillRef idx="0">
              <a:schemeClr val="accent1"/>
            </a:fillRef>
            <a:effectRef idx="0">
              <a:schemeClr val="accent1"/>
            </a:effectRef>
            <a:fontRef idx="minor">
              <a:schemeClr val="tx1"/>
            </a:fontRef>
          </p:style>
        </p:cxnSp>
        <p:cxnSp>
          <p:nvCxnSpPr>
            <p:cNvPr id="15" name="직선 연결선 14">
              <a:extLst>
                <a:ext uri="{FF2B5EF4-FFF2-40B4-BE49-F238E27FC236}">
                  <a16:creationId xmlns:a16="http://schemas.microsoft.com/office/drawing/2014/main" id="{7F52EE99-A7AF-B5B3-F8E7-F7814BDBA85C}"/>
                </a:ext>
              </a:extLst>
            </p:cNvPr>
            <p:cNvCxnSpPr>
              <a:cxnSpLocks/>
            </p:cNvCxnSpPr>
            <p:nvPr/>
          </p:nvCxnSpPr>
          <p:spPr>
            <a:xfrm>
              <a:off x="488948" y="1883779"/>
              <a:ext cx="1053722" cy="0"/>
            </a:xfrm>
            <a:prstGeom prst="line">
              <a:avLst/>
            </a:prstGeom>
            <a:ln w="28575">
              <a:solidFill>
                <a:srgbClr val="00A4F6"/>
              </a:solidFill>
            </a:ln>
          </p:spPr>
          <p:style>
            <a:lnRef idx="1">
              <a:schemeClr val="accent1"/>
            </a:lnRef>
            <a:fillRef idx="0">
              <a:schemeClr val="accent1"/>
            </a:fillRef>
            <a:effectRef idx="0">
              <a:schemeClr val="accent1"/>
            </a:effectRef>
            <a:fontRef idx="minor">
              <a:schemeClr val="tx1"/>
            </a:fontRef>
          </p:style>
        </p:cxnSp>
      </p:grpSp>
      <p:sp>
        <p:nvSpPr>
          <p:cNvPr id="16" name="사각형: 둥근 모서리 15">
            <a:extLst>
              <a:ext uri="{FF2B5EF4-FFF2-40B4-BE49-F238E27FC236}">
                <a16:creationId xmlns:a16="http://schemas.microsoft.com/office/drawing/2014/main" id="{5FB25DF4-63E5-062C-505C-792EB979262A}"/>
              </a:ext>
            </a:extLst>
          </p:cNvPr>
          <p:cNvSpPr/>
          <p:nvPr/>
        </p:nvSpPr>
        <p:spPr>
          <a:xfrm>
            <a:off x="500982" y="3084971"/>
            <a:ext cx="1157697" cy="255468"/>
          </a:xfrm>
          <a:prstGeom prst="roundRect">
            <a:avLst>
              <a:gd name="adj" fmla="val 0"/>
            </a:avLst>
          </a:prstGeom>
          <a:noFill/>
          <a:ln>
            <a:noFill/>
          </a:ln>
        </p:spPr>
        <p:style>
          <a:lnRef idx="0">
            <a:scrgbClr r="0" g="0" b="0"/>
          </a:lnRef>
          <a:fillRef idx="0">
            <a:scrgbClr r="0" g="0" b="0"/>
          </a:fillRef>
          <a:effectRef idx="0">
            <a:scrgbClr r="0" g="0" b="0"/>
          </a:effectRef>
          <a:fontRef idx="minor">
            <a:schemeClr val="lt1"/>
          </a:fontRef>
        </p:style>
        <p:txBody>
          <a:bodyPr rtlCol="0" anchor="ctr"/>
          <a:lstStyle/>
          <a:p>
            <a:pPr fontAlgn="ctr" latinLnBrk="1"/>
            <a:r>
              <a:rPr lang="ko-KR" altLang="en-US" sz="1100" b="1">
                <a:ln>
                  <a:solidFill>
                    <a:srgbClr val="1758E3">
                      <a:alpha val="0"/>
                    </a:srgbClr>
                  </a:solidFill>
                </a:ln>
                <a:solidFill>
                  <a:srgbClr val="00A4F6"/>
                </a:solidFill>
                <a:latin typeface="+mj-ea"/>
                <a:ea typeface="+mj-ea"/>
              </a:rPr>
              <a:t>외국인직접투자</a:t>
            </a:r>
            <a:endParaRPr lang="ko-KR" altLang="ko-KR" sz="1100" b="1" dirty="0">
              <a:ln>
                <a:solidFill>
                  <a:srgbClr val="1758E3">
                    <a:alpha val="0"/>
                  </a:srgbClr>
                </a:solidFill>
              </a:ln>
              <a:solidFill>
                <a:srgbClr val="00A4F6"/>
              </a:solidFill>
              <a:latin typeface="+mj-ea"/>
              <a:ea typeface="+mj-ea"/>
            </a:endParaRPr>
          </a:p>
        </p:txBody>
      </p:sp>
      <p:grpSp>
        <p:nvGrpSpPr>
          <p:cNvPr id="17" name="그룹 16">
            <a:extLst>
              <a:ext uri="{FF2B5EF4-FFF2-40B4-BE49-F238E27FC236}">
                <a16:creationId xmlns:a16="http://schemas.microsoft.com/office/drawing/2014/main" id="{1AEE2A19-E38B-2271-DC79-E341B5B3B41A}"/>
              </a:ext>
            </a:extLst>
          </p:cNvPr>
          <p:cNvGrpSpPr/>
          <p:nvPr/>
        </p:nvGrpSpPr>
        <p:grpSpPr>
          <a:xfrm>
            <a:off x="488948" y="3340439"/>
            <a:ext cx="4285071" cy="0"/>
            <a:chOff x="488948" y="1883779"/>
            <a:chExt cx="4285071" cy="0"/>
          </a:xfrm>
        </p:grpSpPr>
        <p:cxnSp>
          <p:nvCxnSpPr>
            <p:cNvPr id="20" name="직선 연결선 19">
              <a:extLst>
                <a:ext uri="{FF2B5EF4-FFF2-40B4-BE49-F238E27FC236}">
                  <a16:creationId xmlns:a16="http://schemas.microsoft.com/office/drawing/2014/main" id="{EA7ABC57-235F-115D-3C8E-B0928EEF8194}"/>
                </a:ext>
              </a:extLst>
            </p:cNvPr>
            <p:cNvCxnSpPr>
              <a:cxnSpLocks/>
            </p:cNvCxnSpPr>
            <p:nvPr/>
          </p:nvCxnSpPr>
          <p:spPr>
            <a:xfrm>
              <a:off x="488948" y="1883779"/>
              <a:ext cx="4285071" cy="0"/>
            </a:xfrm>
            <a:prstGeom prst="line">
              <a:avLst/>
            </a:prstGeom>
            <a:ln w="28575">
              <a:solidFill>
                <a:srgbClr val="99E3FB"/>
              </a:solidFill>
            </a:ln>
          </p:spPr>
          <p:style>
            <a:lnRef idx="1">
              <a:schemeClr val="accent1"/>
            </a:lnRef>
            <a:fillRef idx="0">
              <a:schemeClr val="accent1"/>
            </a:fillRef>
            <a:effectRef idx="0">
              <a:schemeClr val="accent1"/>
            </a:effectRef>
            <a:fontRef idx="minor">
              <a:schemeClr val="tx1"/>
            </a:fontRef>
          </p:style>
        </p:cxnSp>
        <p:cxnSp>
          <p:nvCxnSpPr>
            <p:cNvPr id="21" name="직선 연결선 20">
              <a:extLst>
                <a:ext uri="{FF2B5EF4-FFF2-40B4-BE49-F238E27FC236}">
                  <a16:creationId xmlns:a16="http://schemas.microsoft.com/office/drawing/2014/main" id="{E1AE85CD-4B3B-B60E-2D14-3C925BE67B76}"/>
                </a:ext>
              </a:extLst>
            </p:cNvPr>
            <p:cNvCxnSpPr>
              <a:cxnSpLocks/>
            </p:cNvCxnSpPr>
            <p:nvPr/>
          </p:nvCxnSpPr>
          <p:spPr>
            <a:xfrm>
              <a:off x="488948" y="1883779"/>
              <a:ext cx="1053722" cy="0"/>
            </a:xfrm>
            <a:prstGeom prst="line">
              <a:avLst/>
            </a:prstGeom>
            <a:ln w="28575">
              <a:solidFill>
                <a:srgbClr val="00A4F6"/>
              </a:solidFill>
            </a:ln>
          </p:spPr>
          <p:style>
            <a:lnRef idx="1">
              <a:schemeClr val="accent1"/>
            </a:lnRef>
            <a:fillRef idx="0">
              <a:schemeClr val="accent1"/>
            </a:fillRef>
            <a:effectRef idx="0">
              <a:schemeClr val="accent1"/>
            </a:effectRef>
            <a:fontRef idx="minor">
              <a:schemeClr val="tx1"/>
            </a:fontRef>
          </p:style>
        </p:cxnSp>
      </p:grpSp>
      <p:sp>
        <p:nvSpPr>
          <p:cNvPr id="22" name="사각형: 둥근 모서리 21">
            <a:extLst>
              <a:ext uri="{FF2B5EF4-FFF2-40B4-BE49-F238E27FC236}">
                <a16:creationId xmlns:a16="http://schemas.microsoft.com/office/drawing/2014/main" id="{45EF3847-7C25-3675-EFA1-9AD67B135831}"/>
              </a:ext>
            </a:extLst>
          </p:cNvPr>
          <p:cNvSpPr/>
          <p:nvPr/>
        </p:nvSpPr>
        <p:spPr>
          <a:xfrm>
            <a:off x="5158042" y="1628311"/>
            <a:ext cx="1021885" cy="255468"/>
          </a:xfrm>
          <a:prstGeom prst="roundRect">
            <a:avLst>
              <a:gd name="adj" fmla="val 0"/>
            </a:avLst>
          </a:prstGeom>
          <a:noFill/>
          <a:ln>
            <a:noFill/>
          </a:ln>
        </p:spPr>
        <p:style>
          <a:lnRef idx="0">
            <a:scrgbClr r="0" g="0" b="0"/>
          </a:lnRef>
          <a:fillRef idx="0">
            <a:scrgbClr r="0" g="0" b="0"/>
          </a:fillRef>
          <a:effectRef idx="0">
            <a:scrgbClr r="0" g="0" b="0"/>
          </a:effectRef>
          <a:fontRef idx="minor">
            <a:schemeClr val="lt1"/>
          </a:fontRef>
        </p:style>
        <p:txBody>
          <a:bodyPr rtlCol="0" anchor="ctr"/>
          <a:lstStyle/>
          <a:p>
            <a:pPr fontAlgn="ctr" latinLnBrk="1"/>
            <a:r>
              <a:rPr lang="ko-KR" altLang="en-US" sz="1100" b="1" dirty="0">
                <a:ln>
                  <a:solidFill>
                    <a:srgbClr val="1758E3">
                      <a:alpha val="0"/>
                    </a:srgbClr>
                  </a:solidFill>
                </a:ln>
                <a:solidFill>
                  <a:srgbClr val="00A4F6"/>
                </a:solidFill>
                <a:latin typeface="+mj-ea"/>
                <a:ea typeface="+mj-ea"/>
              </a:rPr>
              <a:t>최소 자본금</a:t>
            </a:r>
            <a:endParaRPr lang="ko-KR" altLang="ko-KR" sz="1100" b="1" dirty="0">
              <a:ln>
                <a:solidFill>
                  <a:srgbClr val="1758E3">
                    <a:alpha val="0"/>
                  </a:srgbClr>
                </a:solidFill>
              </a:ln>
              <a:solidFill>
                <a:srgbClr val="00A4F6"/>
              </a:solidFill>
              <a:latin typeface="+mj-ea"/>
              <a:ea typeface="+mj-ea"/>
            </a:endParaRPr>
          </a:p>
        </p:txBody>
      </p:sp>
      <p:grpSp>
        <p:nvGrpSpPr>
          <p:cNvPr id="23" name="그룹 22">
            <a:extLst>
              <a:ext uri="{FF2B5EF4-FFF2-40B4-BE49-F238E27FC236}">
                <a16:creationId xmlns:a16="http://schemas.microsoft.com/office/drawing/2014/main" id="{0BEE21FB-73F2-BE0A-EDA4-55A55F13CA79}"/>
              </a:ext>
            </a:extLst>
          </p:cNvPr>
          <p:cNvGrpSpPr/>
          <p:nvPr/>
        </p:nvGrpSpPr>
        <p:grpSpPr>
          <a:xfrm>
            <a:off x="5146008" y="1883779"/>
            <a:ext cx="4285071" cy="0"/>
            <a:chOff x="488948" y="1883779"/>
            <a:chExt cx="4285071" cy="0"/>
          </a:xfrm>
        </p:grpSpPr>
        <p:cxnSp>
          <p:nvCxnSpPr>
            <p:cNvPr id="24" name="직선 연결선 23">
              <a:extLst>
                <a:ext uri="{FF2B5EF4-FFF2-40B4-BE49-F238E27FC236}">
                  <a16:creationId xmlns:a16="http://schemas.microsoft.com/office/drawing/2014/main" id="{2FB6E59F-FB31-E0EC-E8AF-5430032BC52D}"/>
                </a:ext>
              </a:extLst>
            </p:cNvPr>
            <p:cNvCxnSpPr>
              <a:cxnSpLocks/>
            </p:cNvCxnSpPr>
            <p:nvPr/>
          </p:nvCxnSpPr>
          <p:spPr>
            <a:xfrm>
              <a:off x="488948" y="1883779"/>
              <a:ext cx="4285071" cy="0"/>
            </a:xfrm>
            <a:prstGeom prst="line">
              <a:avLst/>
            </a:prstGeom>
            <a:ln w="28575">
              <a:solidFill>
                <a:srgbClr val="99E3FB"/>
              </a:solidFill>
            </a:ln>
          </p:spPr>
          <p:style>
            <a:lnRef idx="1">
              <a:schemeClr val="accent1"/>
            </a:lnRef>
            <a:fillRef idx="0">
              <a:schemeClr val="accent1"/>
            </a:fillRef>
            <a:effectRef idx="0">
              <a:schemeClr val="accent1"/>
            </a:effectRef>
            <a:fontRef idx="minor">
              <a:schemeClr val="tx1"/>
            </a:fontRef>
          </p:style>
        </p:cxnSp>
        <p:cxnSp>
          <p:nvCxnSpPr>
            <p:cNvPr id="25" name="직선 연결선 24">
              <a:extLst>
                <a:ext uri="{FF2B5EF4-FFF2-40B4-BE49-F238E27FC236}">
                  <a16:creationId xmlns:a16="http://schemas.microsoft.com/office/drawing/2014/main" id="{3F7FC450-0626-C8A9-4C49-3CD630C1F405}"/>
                </a:ext>
              </a:extLst>
            </p:cNvPr>
            <p:cNvCxnSpPr>
              <a:cxnSpLocks/>
            </p:cNvCxnSpPr>
            <p:nvPr/>
          </p:nvCxnSpPr>
          <p:spPr>
            <a:xfrm>
              <a:off x="488948" y="1883779"/>
              <a:ext cx="1053722" cy="0"/>
            </a:xfrm>
            <a:prstGeom prst="line">
              <a:avLst/>
            </a:prstGeom>
            <a:ln w="28575">
              <a:solidFill>
                <a:srgbClr val="00A4F6"/>
              </a:solidFill>
            </a:ln>
          </p:spPr>
          <p:style>
            <a:lnRef idx="1">
              <a:schemeClr val="accent1"/>
            </a:lnRef>
            <a:fillRef idx="0">
              <a:schemeClr val="accent1"/>
            </a:fillRef>
            <a:effectRef idx="0">
              <a:schemeClr val="accent1"/>
            </a:effectRef>
            <a:fontRef idx="minor">
              <a:schemeClr val="tx1"/>
            </a:fontRef>
          </p:style>
        </p:cxnSp>
      </p:grpSp>
      <p:sp>
        <p:nvSpPr>
          <p:cNvPr id="26" name="사각형: 둥근 모서리 25">
            <a:extLst>
              <a:ext uri="{FF2B5EF4-FFF2-40B4-BE49-F238E27FC236}">
                <a16:creationId xmlns:a16="http://schemas.microsoft.com/office/drawing/2014/main" id="{1EDF6A3E-D720-F799-340B-37C3979337E7}"/>
              </a:ext>
            </a:extLst>
          </p:cNvPr>
          <p:cNvSpPr/>
          <p:nvPr/>
        </p:nvSpPr>
        <p:spPr>
          <a:xfrm>
            <a:off x="5158042" y="3759653"/>
            <a:ext cx="1021885" cy="255468"/>
          </a:xfrm>
          <a:prstGeom prst="roundRect">
            <a:avLst>
              <a:gd name="adj" fmla="val 0"/>
            </a:avLst>
          </a:prstGeom>
          <a:noFill/>
          <a:ln>
            <a:noFill/>
          </a:ln>
        </p:spPr>
        <p:style>
          <a:lnRef idx="0">
            <a:scrgbClr r="0" g="0" b="0"/>
          </a:lnRef>
          <a:fillRef idx="0">
            <a:scrgbClr r="0" g="0" b="0"/>
          </a:fillRef>
          <a:effectRef idx="0">
            <a:scrgbClr r="0" g="0" b="0"/>
          </a:effectRef>
          <a:fontRef idx="minor">
            <a:schemeClr val="lt1"/>
          </a:fontRef>
        </p:style>
        <p:txBody>
          <a:bodyPr rtlCol="0" anchor="ctr"/>
          <a:lstStyle/>
          <a:p>
            <a:pPr fontAlgn="ctr" latinLnBrk="1"/>
            <a:r>
              <a:rPr lang="ko-KR" altLang="en-US" sz="1100" b="1" dirty="0">
                <a:ln>
                  <a:solidFill>
                    <a:srgbClr val="1758E3">
                      <a:alpha val="0"/>
                    </a:srgbClr>
                  </a:solidFill>
                </a:ln>
                <a:solidFill>
                  <a:srgbClr val="00A4F6"/>
                </a:solidFill>
                <a:latin typeface="+mj-ea"/>
                <a:ea typeface="+mj-ea"/>
              </a:rPr>
              <a:t>사업 영위</a:t>
            </a:r>
            <a:endParaRPr lang="ko-KR" altLang="ko-KR" sz="1100" b="1" dirty="0">
              <a:ln>
                <a:solidFill>
                  <a:srgbClr val="1758E3">
                    <a:alpha val="0"/>
                  </a:srgbClr>
                </a:solidFill>
              </a:ln>
              <a:solidFill>
                <a:srgbClr val="00A4F6"/>
              </a:solidFill>
              <a:latin typeface="+mj-ea"/>
              <a:ea typeface="+mj-ea"/>
            </a:endParaRPr>
          </a:p>
        </p:txBody>
      </p:sp>
      <p:grpSp>
        <p:nvGrpSpPr>
          <p:cNvPr id="27" name="그룹 26">
            <a:extLst>
              <a:ext uri="{FF2B5EF4-FFF2-40B4-BE49-F238E27FC236}">
                <a16:creationId xmlns:a16="http://schemas.microsoft.com/office/drawing/2014/main" id="{49581A16-C261-3FCB-DEEB-0BA1BC2923DF}"/>
              </a:ext>
            </a:extLst>
          </p:cNvPr>
          <p:cNvGrpSpPr/>
          <p:nvPr/>
        </p:nvGrpSpPr>
        <p:grpSpPr>
          <a:xfrm>
            <a:off x="5146008" y="4015121"/>
            <a:ext cx="4285071" cy="0"/>
            <a:chOff x="488948" y="1883779"/>
            <a:chExt cx="4285071" cy="0"/>
          </a:xfrm>
        </p:grpSpPr>
        <p:cxnSp>
          <p:nvCxnSpPr>
            <p:cNvPr id="29" name="직선 연결선 28">
              <a:extLst>
                <a:ext uri="{FF2B5EF4-FFF2-40B4-BE49-F238E27FC236}">
                  <a16:creationId xmlns:a16="http://schemas.microsoft.com/office/drawing/2014/main" id="{E74CB8C5-13E4-5A26-2908-826581650A53}"/>
                </a:ext>
              </a:extLst>
            </p:cNvPr>
            <p:cNvCxnSpPr>
              <a:cxnSpLocks/>
            </p:cNvCxnSpPr>
            <p:nvPr/>
          </p:nvCxnSpPr>
          <p:spPr>
            <a:xfrm>
              <a:off x="488948" y="1883779"/>
              <a:ext cx="4285071" cy="0"/>
            </a:xfrm>
            <a:prstGeom prst="line">
              <a:avLst/>
            </a:prstGeom>
            <a:ln w="28575">
              <a:solidFill>
                <a:srgbClr val="99E3FB"/>
              </a:solidFill>
            </a:ln>
          </p:spPr>
          <p:style>
            <a:lnRef idx="1">
              <a:schemeClr val="accent1"/>
            </a:lnRef>
            <a:fillRef idx="0">
              <a:schemeClr val="accent1"/>
            </a:fillRef>
            <a:effectRef idx="0">
              <a:schemeClr val="accent1"/>
            </a:effectRef>
            <a:fontRef idx="minor">
              <a:schemeClr val="tx1"/>
            </a:fontRef>
          </p:style>
        </p:cxnSp>
        <p:cxnSp>
          <p:nvCxnSpPr>
            <p:cNvPr id="33" name="직선 연결선 32">
              <a:extLst>
                <a:ext uri="{FF2B5EF4-FFF2-40B4-BE49-F238E27FC236}">
                  <a16:creationId xmlns:a16="http://schemas.microsoft.com/office/drawing/2014/main" id="{36E16686-8498-F05B-AC12-6BB70D2AEC2E}"/>
                </a:ext>
              </a:extLst>
            </p:cNvPr>
            <p:cNvCxnSpPr>
              <a:cxnSpLocks/>
            </p:cNvCxnSpPr>
            <p:nvPr/>
          </p:nvCxnSpPr>
          <p:spPr>
            <a:xfrm>
              <a:off x="488948" y="1883779"/>
              <a:ext cx="1053722" cy="0"/>
            </a:xfrm>
            <a:prstGeom prst="line">
              <a:avLst/>
            </a:prstGeom>
            <a:ln w="28575">
              <a:solidFill>
                <a:srgbClr val="00A4F6"/>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4574126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5" name="object 82">
            <a:extLst>
              <a:ext uri="{FF2B5EF4-FFF2-40B4-BE49-F238E27FC236}">
                <a16:creationId xmlns:a16="http://schemas.microsoft.com/office/drawing/2014/main" id="{A81AB3F7-E395-23CE-7D54-2CB2ABAC9DB7}"/>
              </a:ext>
            </a:extLst>
          </p:cNvPr>
          <p:cNvSpPr/>
          <p:nvPr/>
        </p:nvSpPr>
        <p:spPr>
          <a:xfrm>
            <a:off x="5560705" y="2160590"/>
            <a:ext cx="1451599" cy="2011120"/>
          </a:xfrm>
          <a:custGeom>
            <a:avLst/>
            <a:gdLst/>
            <a:ahLst/>
            <a:cxnLst/>
            <a:rect l="l" t="t" r="r" b="b"/>
            <a:pathLst>
              <a:path w="1844039" h="2499360">
                <a:moveTo>
                  <a:pt x="1662302" y="0"/>
                </a:moveTo>
                <a:lnTo>
                  <a:pt x="1710645" y="6485"/>
                </a:lnTo>
                <a:lnTo>
                  <a:pt x="1754067" y="24793"/>
                </a:lnTo>
                <a:lnTo>
                  <a:pt x="1790842" y="53197"/>
                </a:lnTo>
                <a:lnTo>
                  <a:pt x="1819246" y="89972"/>
                </a:lnTo>
                <a:lnTo>
                  <a:pt x="1837554" y="133394"/>
                </a:lnTo>
                <a:lnTo>
                  <a:pt x="1844039" y="181737"/>
                </a:lnTo>
                <a:lnTo>
                  <a:pt x="1844039" y="2317623"/>
                </a:lnTo>
                <a:lnTo>
                  <a:pt x="1837554" y="2365965"/>
                </a:lnTo>
                <a:lnTo>
                  <a:pt x="1819246" y="2409387"/>
                </a:lnTo>
                <a:lnTo>
                  <a:pt x="1790842" y="2446162"/>
                </a:lnTo>
                <a:lnTo>
                  <a:pt x="1754067" y="2474566"/>
                </a:lnTo>
                <a:lnTo>
                  <a:pt x="1710645" y="2492874"/>
                </a:lnTo>
                <a:lnTo>
                  <a:pt x="1662302" y="2499360"/>
                </a:lnTo>
                <a:lnTo>
                  <a:pt x="181736" y="2499360"/>
                </a:lnTo>
                <a:lnTo>
                  <a:pt x="133394" y="2492874"/>
                </a:lnTo>
                <a:lnTo>
                  <a:pt x="89972" y="2474566"/>
                </a:lnTo>
                <a:lnTo>
                  <a:pt x="53197" y="2446162"/>
                </a:lnTo>
                <a:lnTo>
                  <a:pt x="24793" y="2409387"/>
                </a:lnTo>
                <a:lnTo>
                  <a:pt x="6485" y="2365965"/>
                </a:lnTo>
                <a:lnTo>
                  <a:pt x="0" y="2317623"/>
                </a:lnTo>
                <a:lnTo>
                  <a:pt x="0" y="181737"/>
                </a:lnTo>
                <a:lnTo>
                  <a:pt x="6485" y="133394"/>
                </a:lnTo>
                <a:lnTo>
                  <a:pt x="24793" y="89972"/>
                </a:lnTo>
                <a:lnTo>
                  <a:pt x="53197" y="53197"/>
                </a:lnTo>
                <a:lnTo>
                  <a:pt x="89972" y="24793"/>
                </a:lnTo>
                <a:lnTo>
                  <a:pt x="133394" y="6485"/>
                </a:lnTo>
                <a:lnTo>
                  <a:pt x="181736" y="0"/>
                </a:lnTo>
                <a:lnTo>
                  <a:pt x="1662302" y="0"/>
                </a:lnTo>
                <a:close/>
              </a:path>
            </a:pathLst>
          </a:custGeom>
          <a:solidFill>
            <a:schemeClr val="bg1">
              <a:lumMod val="95000"/>
            </a:schemeClr>
          </a:solidFill>
          <a:ln w="12700">
            <a:solidFill>
              <a:schemeClr val="tx2"/>
            </a:solidFill>
            <a:prstDash val="sysDash"/>
          </a:ln>
        </p:spPr>
        <p:txBody>
          <a:bodyPr wrap="square" lIns="0" tIns="0" rIns="0" bIns="0" rtlCol="0"/>
          <a:lstStyle/>
          <a:p>
            <a:endParaRPr dirty="0">
              <a:solidFill>
                <a:schemeClr val="accent6"/>
              </a:solidFill>
            </a:endParaRPr>
          </a:p>
        </p:txBody>
      </p:sp>
      <p:sp>
        <p:nvSpPr>
          <p:cNvPr id="441" name="타원 440">
            <a:extLst>
              <a:ext uri="{FF2B5EF4-FFF2-40B4-BE49-F238E27FC236}">
                <a16:creationId xmlns:a16="http://schemas.microsoft.com/office/drawing/2014/main" id="{2D9EA559-F12C-B228-A009-C47D9952483C}"/>
              </a:ext>
            </a:extLst>
          </p:cNvPr>
          <p:cNvSpPr/>
          <p:nvPr/>
        </p:nvSpPr>
        <p:spPr>
          <a:xfrm>
            <a:off x="5399785" y="3826843"/>
            <a:ext cx="612000" cy="612000"/>
          </a:xfrm>
          <a:prstGeom prst="ellipse">
            <a:avLst/>
          </a:prstGeom>
          <a:solidFill>
            <a:srgbClr val="00338D"/>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ko-KR" altLang="en-US" sz="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endParaRPr>
          </a:p>
        </p:txBody>
      </p:sp>
      <p:sp>
        <p:nvSpPr>
          <p:cNvPr id="442" name="타원 441">
            <a:extLst>
              <a:ext uri="{FF2B5EF4-FFF2-40B4-BE49-F238E27FC236}">
                <a16:creationId xmlns:a16="http://schemas.microsoft.com/office/drawing/2014/main" id="{8826A24A-8089-CADB-925B-13020EE5E5B4}"/>
              </a:ext>
            </a:extLst>
          </p:cNvPr>
          <p:cNvSpPr/>
          <p:nvPr/>
        </p:nvSpPr>
        <p:spPr>
          <a:xfrm>
            <a:off x="5632908" y="4016093"/>
            <a:ext cx="324000" cy="324000"/>
          </a:xfrm>
          <a:prstGeom prst="ellipse">
            <a:avLst/>
          </a:prstGeom>
          <a:solidFill>
            <a:srgbClr val="7F7F7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ko-KR" altLang="en-US" sz="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endParaRPr>
          </a:p>
        </p:txBody>
      </p:sp>
      <p:sp>
        <p:nvSpPr>
          <p:cNvPr id="443" name="타원 442">
            <a:extLst>
              <a:ext uri="{FF2B5EF4-FFF2-40B4-BE49-F238E27FC236}">
                <a16:creationId xmlns:a16="http://schemas.microsoft.com/office/drawing/2014/main" id="{2BFD9199-08CF-50F9-0FE6-6B114125F10F}"/>
              </a:ext>
            </a:extLst>
          </p:cNvPr>
          <p:cNvSpPr/>
          <p:nvPr/>
        </p:nvSpPr>
        <p:spPr>
          <a:xfrm>
            <a:off x="6002475" y="3635422"/>
            <a:ext cx="691200" cy="690598"/>
          </a:xfrm>
          <a:prstGeom prst="ellipse">
            <a:avLst/>
          </a:prstGeom>
          <a:solidFill>
            <a:srgbClr val="7213EA"/>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ko-KR" altLang="en-US" sz="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endParaRPr>
          </a:p>
        </p:txBody>
      </p:sp>
      <p:sp>
        <p:nvSpPr>
          <p:cNvPr id="474" name="object 57">
            <a:extLst>
              <a:ext uri="{FF2B5EF4-FFF2-40B4-BE49-F238E27FC236}">
                <a16:creationId xmlns:a16="http://schemas.microsoft.com/office/drawing/2014/main" id="{FC004279-9284-DAD6-3BDC-65C5E025BF1D}"/>
              </a:ext>
            </a:extLst>
          </p:cNvPr>
          <p:cNvSpPr txBox="1"/>
          <p:nvPr/>
        </p:nvSpPr>
        <p:spPr>
          <a:xfrm>
            <a:off x="7313523" y="2475867"/>
            <a:ext cx="546037" cy="177613"/>
          </a:xfrm>
          <a:prstGeom prst="rect">
            <a:avLst/>
          </a:prstGeom>
        </p:spPr>
        <p:txBody>
          <a:bodyPr vert="horz" wrap="square" lIns="0" tIns="23495" rIns="0" bIns="0" rtlCol="0">
            <a:spAutoFit/>
          </a:bodyPr>
          <a:lstStyle>
            <a:defPPr>
              <a:defRPr lang="en-US"/>
            </a:defPPr>
            <a:lvl1pPr marL="387985" marR="5080" indent="-375285">
              <a:lnSpc>
                <a:spcPts val="1150"/>
              </a:lnSpc>
              <a:spcBef>
                <a:spcPts val="185"/>
              </a:spcBef>
              <a:defRPr sz="1000" b="1">
                <a:ln>
                  <a:solidFill>
                    <a:prstClr val="white">
                      <a:lumMod val="75000"/>
                      <a:alpha val="0"/>
                    </a:prstClr>
                  </a:solidFill>
                </a:ln>
                <a:solidFill>
                  <a:schemeClr val="accent1"/>
                </a:solidFill>
                <a:latin typeface="+mn-ea"/>
              </a:defRPr>
            </a:lvl1pPr>
          </a:lstStyle>
          <a:p>
            <a:r>
              <a:rPr lang="ko-KR" altLang="en-US" dirty="0"/>
              <a:t>한국 </a:t>
            </a:r>
          </a:p>
        </p:txBody>
      </p:sp>
      <p:sp>
        <p:nvSpPr>
          <p:cNvPr id="475" name="object 58">
            <a:extLst>
              <a:ext uri="{FF2B5EF4-FFF2-40B4-BE49-F238E27FC236}">
                <a16:creationId xmlns:a16="http://schemas.microsoft.com/office/drawing/2014/main" id="{82471D8D-4ECB-1173-D113-98BCFD255114}"/>
              </a:ext>
            </a:extLst>
          </p:cNvPr>
          <p:cNvSpPr txBox="1"/>
          <p:nvPr/>
        </p:nvSpPr>
        <p:spPr>
          <a:xfrm>
            <a:off x="7152090" y="3116299"/>
            <a:ext cx="323545" cy="167354"/>
          </a:xfrm>
          <a:prstGeom prst="rect">
            <a:avLst/>
          </a:prstGeom>
        </p:spPr>
        <p:txBody>
          <a:bodyPr vert="horz" wrap="square" lIns="0" tIns="13335" rIns="0" bIns="0" rtlCol="0">
            <a:spAutoFit/>
          </a:bodyPr>
          <a:lstStyle>
            <a:defPPr>
              <a:defRPr lang="en-US"/>
            </a:defPPr>
            <a:lvl1pPr marL="387985" marR="5080" indent="-375285">
              <a:lnSpc>
                <a:spcPts val="1150"/>
              </a:lnSpc>
              <a:spcBef>
                <a:spcPts val="185"/>
              </a:spcBef>
              <a:defRPr sz="1000" b="1">
                <a:ln>
                  <a:solidFill>
                    <a:prstClr val="white">
                      <a:lumMod val="75000"/>
                      <a:alpha val="0"/>
                    </a:prstClr>
                  </a:solidFill>
                </a:ln>
                <a:latin typeface="+mn-ea"/>
              </a:defRPr>
            </a:lvl1pPr>
          </a:lstStyle>
          <a:p>
            <a:r>
              <a:rPr lang="ko-KR" altLang="en-US" dirty="0"/>
              <a:t>대만</a:t>
            </a:r>
          </a:p>
        </p:txBody>
      </p:sp>
      <p:sp>
        <p:nvSpPr>
          <p:cNvPr id="476" name="object 59">
            <a:extLst>
              <a:ext uri="{FF2B5EF4-FFF2-40B4-BE49-F238E27FC236}">
                <a16:creationId xmlns:a16="http://schemas.microsoft.com/office/drawing/2014/main" id="{D1AB300D-1E23-47F5-9884-0D05CB390433}"/>
              </a:ext>
            </a:extLst>
          </p:cNvPr>
          <p:cNvSpPr txBox="1"/>
          <p:nvPr/>
        </p:nvSpPr>
        <p:spPr>
          <a:xfrm>
            <a:off x="8056613" y="3018463"/>
            <a:ext cx="789803" cy="177613"/>
          </a:xfrm>
          <a:prstGeom prst="rect">
            <a:avLst/>
          </a:prstGeom>
        </p:spPr>
        <p:txBody>
          <a:bodyPr vert="horz" wrap="square" lIns="0" tIns="23495" rIns="0" bIns="0" rtlCol="0">
            <a:spAutoFit/>
          </a:bodyPr>
          <a:lstStyle>
            <a:defPPr>
              <a:defRPr lang="en-US"/>
            </a:defPPr>
            <a:lvl1pPr marL="387985" marR="5080" indent="-375285">
              <a:lnSpc>
                <a:spcPts val="1150"/>
              </a:lnSpc>
              <a:spcBef>
                <a:spcPts val="185"/>
              </a:spcBef>
              <a:defRPr sz="1000" b="1">
                <a:ln>
                  <a:solidFill>
                    <a:prstClr val="white">
                      <a:lumMod val="75000"/>
                      <a:alpha val="0"/>
                    </a:prstClr>
                  </a:solidFill>
                </a:ln>
                <a:solidFill>
                  <a:schemeClr val="accent6"/>
                </a:solidFill>
                <a:latin typeface="+mn-ea"/>
              </a:defRPr>
            </a:lvl1pPr>
          </a:lstStyle>
          <a:p>
            <a:r>
              <a:rPr lang="ko-KR" altLang="en-US" dirty="0"/>
              <a:t>홍콩</a:t>
            </a:r>
            <a:r>
              <a:rPr lang="en-US" altLang="ko-KR" dirty="0"/>
              <a:t>(SAR)</a:t>
            </a:r>
          </a:p>
        </p:txBody>
      </p:sp>
      <p:sp>
        <p:nvSpPr>
          <p:cNvPr id="477" name="object 60">
            <a:extLst>
              <a:ext uri="{FF2B5EF4-FFF2-40B4-BE49-F238E27FC236}">
                <a16:creationId xmlns:a16="http://schemas.microsoft.com/office/drawing/2014/main" id="{A6A7EDCC-4A25-8B6A-700B-AF6E16AD907C}"/>
              </a:ext>
            </a:extLst>
          </p:cNvPr>
          <p:cNvSpPr txBox="1"/>
          <p:nvPr/>
        </p:nvSpPr>
        <p:spPr>
          <a:xfrm>
            <a:off x="8773108" y="2556013"/>
            <a:ext cx="456508" cy="167354"/>
          </a:xfrm>
          <a:prstGeom prst="rect">
            <a:avLst/>
          </a:prstGeom>
        </p:spPr>
        <p:txBody>
          <a:bodyPr vert="horz" wrap="square" lIns="0" tIns="13335" rIns="0" bIns="0" rtlCol="0">
            <a:spAutoFit/>
          </a:bodyPr>
          <a:lstStyle>
            <a:defPPr>
              <a:defRPr lang="en-US"/>
            </a:defPPr>
            <a:lvl1pPr marL="387985" marR="5080" indent="-375285">
              <a:lnSpc>
                <a:spcPts val="1150"/>
              </a:lnSpc>
              <a:spcBef>
                <a:spcPts val="185"/>
              </a:spcBef>
              <a:defRPr sz="1000" b="1">
                <a:ln>
                  <a:solidFill>
                    <a:prstClr val="white">
                      <a:lumMod val="75000"/>
                      <a:alpha val="0"/>
                    </a:prstClr>
                  </a:solidFill>
                </a:ln>
                <a:solidFill>
                  <a:srgbClr val="4B6DE8"/>
                </a:solidFill>
                <a:latin typeface="+mn-ea"/>
              </a:defRPr>
            </a:lvl1pPr>
          </a:lstStyle>
          <a:p>
            <a:r>
              <a:rPr lang="ko-KR" altLang="en-US" dirty="0"/>
              <a:t>싱가포르</a:t>
            </a:r>
            <a:endParaRPr dirty="0"/>
          </a:p>
        </p:txBody>
      </p:sp>
      <p:sp>
        <p:nvSpPr>
          <p:cNvPr id="478" name="object 61">
            <a:extLst>
              <a:ext uri="{FF2B5EF4-FFF2-40B4-BE49-F238E27FC236}">
                <a16:creationId xmlns:a16="http://schemas.microsoft.com/office/drawing/2014/main" id="{D86CF7E0-903C-0831-8080-6031D5D56544}"/>
              </a:ext>
            </a:extLst>
          </p:cNvPr>
          <p:cNvSpPr txBox="1"/>
          <p:nvPr/>
        </p:nvSpPr>
        <p:spPr>
          <a:xfrm>
            <a:off x="8751392" y="2070853"/>
            <a:ext cx="397118" cy="177613"/>
          </a:xfrm>
          <a:prstGeom prst="rect">
            <a:avLst/>
          </a:prstGeom>
        </p:spPr>
        <p:txBody>
          <a:bodyPr vert="horz" wrap="square" lIns="0" tIns="23495" rIns="0" bIns="0" rtlCol="0">
            <a:spAutoFit/>
          </a:bodyPr>
          <a:lstStyle>
            <a:defPPr>
              <a:defRPr lang="en-US"/>
            </a:defPPr>
            <a:lvl1pPr marL="387985" marR="5080" indent="-375285">
              <a:lnSpc>
                <a:spcPts val="1150"/>
              </a:lnSpc>
              <a:spcBef>
                <a:spcPts val="185"/>
              </a:spcBef>
              <a:defRPr sz="1000" b="1">
                <a:ln>
                  <a:solidFill>
                    <a:prstClr val="white">
                      <a:lumMod val="75000"/>
                      <a:alpha val="0"/>
                    </a:prstClr>
                  </a:solidFill>
                </a:ln>
                <a:solidFill>
                  <a:srgbClr val="6685BB"/>
                </a:solidFill>
                <a:latin typeface="+mn-ea"/>
              </a:defRPr>
            </a:lvl1pPr>
          </a:lstStyle>
          <a:p>
            <a:r>
              <a:rPr lang="ko-KR" altLang="en-US" dirty="0"/>
              <a:t>호주</a:t>
            </a:r>
            <a:endParaRPr dirty="0"/>
          </a:p>
        </p:txBody>
      </p:sp>
      <p:sp>
        <p:nvSpPr>
          <p:cNvPr id="479" name="object 63">
            <a:extLst>
              <a:ext uri="{FF2B5EF4-FFF2-40B4-BE49-F238E27FC236}">
                <a16:creationId xmlns:a16="http://schemas.microsoft.com/office/drawing/2014/main" id="{D2A3D6F5-BEC5-D9F0-06F5-3269F25E12D3}"/>
              </a:ext>
            </a:extLst>
          </p:cNvPr>
          <p:cNvSpPr txBox="1"/>
          <p:nvPr/>
        </p:nvSpPr>
        <p:spPr>
          <a:xfrm>
            <a:off x="6768896" y="3902813"/>
            <a:ext cx="776507" cy="167995"/>
          </a:xfrm>
          <a:prstGeom prst="rect">
            <a:avLst/>
          </a:prstGeom>
        </p:spPr>
        <p:txBody>
          <a:bodyPr vert="horz" wrap="square" lIns="0" tIns="13335" rIns="0" bIns="0" rtlCol="0">
            <a:spAutoFit/>
          </a:bodyPr>
          <a:lstStyle>
            <a:defPPr>
              <a:defRPr lang="en-US"/>
            </a:defPPr>
            <a:lvl1pPr marL="387985" marR="5080" indent="-375285">
              <a:lnSpc>
                <a:spcPts val="1150"/>
              </a:lnSpc>
              <a:spcBef>
                <a:spcPts val="185"/>
              </a:spcBef>
              <a:defRPr sz="1000" b="1">
                <a:ln>
                  <a:solidFill>
                    <a:prstClr val="white">
                      <a:lumMod val="75000"/>
                      <a:alpha val="0"/>
                    </a:prstClr>
                  </a:solidFill>
                </a:ln>
                <a:solidFill>
                  <a:srgbClr val="7213EA"/>
                </a:solidFill>
                <a:latin typeface="+mn-ea"/>
              </a:defRPr>
            </a:lvl1pPr>
          </a:lstStyle>
          <a:p>
            <a:r>
              <a:rPr lang="ko-KR" altLang="en-US" dirty="0"/>
              <a:t>중국</a:t>
            </a:r>
            <a:endParaRPr dirty="0"/>
          </a:p>
        </p:txBody>
      </p:sp>
      <p:sp>
        <p:nvSpPr>
          <p:cNvPr id="480" name="object 64">
            <a:extLst>
              <a:ext uri="{FF2B5EF4-FFF2-40B4-BE49-F238E27FC236}">
                <a16:creationId xmlns:a16="http://schemas.microsoft.com/office/drawing/2014/main" id="{77F54AFB-474A-56FB-E440-69AAE54BCE20}"/>
              </a:ext>
            </a:extLst>
          </p:cNvPr>
          <p:cNvSpPr txBox="1"/>
          <p:nvPr/>
        </p:nvSpPr>
        <p:spPr>
          <a:xfrm>
            <a:off x="5533799" y="3281180"/>
            <a:ext cx="390768" cy="167354"/>
          </a:xfrm>
          <a:prstGeom prst="rect">
            <a:avLst/>
          </a:prstGeom>
        </p:spPr>
        <p:txBody>
          <a:bodyPr vert="horz" wrap="square" lIns="0" tIns="13335" rIns="0" bIns="0" rtlCol="0">
            <a:spAutoFit/>
          </a:bodyPr>
          <a:lstStyle>
            <a:defPPr>
              <a:defRPr lang="en-US"/>
            </a:defPPr>
            <a:lvl1pPr marL="387985" marR="5080" indent="-375285">
              <a:lnSpc>
                <a:spcPts val="1150"/>
              </a:lnSpc>
              <a:spcBef>
                <a:spcPts val="185"/>
              </a:spcBef>
              <a:defRPr sz="1000" b="1">
                <a:ln>
                  <a:solidFill>
                    <a:prstClr val="white">
                      <a:lumMod val="75000"/>
                      <a:alpha val="0"/>
                    </a:prstClr>
                  </a:solidFill>
                </a:ln>
                <a:solidFill>
                  <a:srgbClr val="00338D"/>
                </a:solidFill>
                <a:latin typeface="+mn-ea"/>
              </a:defRPr>
            </a:lvl1pPr>
          </a:lstStyle>
          <a:p>
            <a:r>
              <a:rPr lang="ko-KR" altLang="en-US" dirty="0"/>
              <a:t>인도</a:t>
            </a:r>
          </a:p>
        </p:txBody>
      </p:sp>
      <p:sp>
        <p:nvSpPr>
          <p:cNvPr id="481" name="object 65">
            <a:extLst>
              <a:ext uri="{FF2B5EF4-FFF2-40B4-BE49-F238E27FC236}">
                <a16:creationId xmlns:a16="http://schemas.microsoft.com/office/drawing/2014/main" id="{F8BF51AE-4135-6152-FBCC-22751B738C9A}"/>
              </a:ext>
            </a:extLst>
          </p:cNvPr>
          <p:cNvSpPr txBox="1"/>
          <p:nvPr/>
        </p:nvSpPr>
        <p:spPr>
          <a:xfrm>
            <a:off x="5707065" y="2860212"/>
            <a:ext cx="365206" cy="167354"/>
          </a:xfrm>
          <a:prstGeom prst="rect">
            <a:avLst/>
          </a:prstGeom>
        </p:spPr>
        <p:txBody>
          <a:bodyPr vert="horz" wrap="square" lIns="0" tIns="13335" rIns="0" bIns="0" rtlCol="0">
            <a:spAutoFit/>
          </a:bodyPr>
          <a:lstStyle>
            <a:defPPr>
              <a:defRPr lang="en-US"/>
            </a:defPPr>
            <a:lvl1pPr marL="387985" marR="5080" indent="-375285">
              <a:lnSpc>
                <a:spcPts val="1150"/>
              </a:lnSpc>
              <a:spcBef>
                <a:spcPts val="185"/>
              </a:spcBef>
              <a:defRPr sz="1000" b="1">
                <a:ln>
                  <a:solidFill>
                    <a:prstClr val="white">
                      <a:lumMod val="75000"/>
                      <a:alpha val="0"/>
                    </a:prstClr>
                  </a:solidFill>
                </a:ln>
                <a:solidFill>
                  <a:srgbClr val="00B8F5"/>
                </a:solidFill>
                <a:latin typeface="+mn-ea"/>
              </a:defRPr>
            </a:lvl1pPr>
          </a:lstStyle>
          <a:p>
            <a:r>
              <a:rPr lang="ko-KR" altLang="en-US" dirty="0"/>
              <a:t>베트남</a:t>
            </a:r>
          </a:p>
        </p:txBody>
      </p:sp>
      <p:sp>
        <p:nvSpPr>
          <p:cNvPr id="482" name="object 67">
            <a:extLst>
              <a:ext uri="{FF2B5EF4-FFF2-40B4-BE49-F238E27FC236}">
                <a16:creationId xmlns:a16="http://schemas.microsoft.com/office/drawing/2014/main" id="{4F3C57F0-D076-3676-96D1-5F7EFA584165}"/>
              </a:ext>
            </a:extLst>
          </p:cNvPr>
          <p:cNvSpPr txBox="1"/>
          <p:nvPr/>
        </p:nvSpPr>
        <p:spPr>
          <a:xfrm>
            <a:off x="7534923" y="3317575"/>
            <a:ext cx="274791" cy="167354"/>
          </a:xfrm>
          <a:prstGeom prst="rect">
            <a:avLst/>
          </a:prstGeom>
        </p:spPr>
        <p:txBody>
          <a:bodyPr vert="horz" wrap="square" lIns="0" tIns="13335" rIns="0" bIns="0" rtlCol="0">
            <a:spAutoFit/>
          </a:bodyPr>
          <a:lstStyle>
            <a:defPPr>
              <a:defRPr lang="en-US"/>
            </a:defPPr>
            <a:lvl1pPr marL="387985" marR="5080" indent="-375285">
              <a:lnSpc>
                <a:spcPts val="1150"/>
              </a:lnSpc>
              <a:spcBef>
                <a:spcPts val="185"/>
              </a:spcBef>
              <a:defRPr sz="1000" b="1">
                <a:ln>
                  <a:solidFill>
                    <a:prstClr val="white">
                      <a:lumMod val="75000"/>
                      <a:alpha val="0"/>
                    </a:prstClr>
                  </a:solidFill>
                </a:ln>
                <a:solidFill>
                  <a:srgbClr val="B496FF"/>
                </a:solidFill>
                <a:latin typeface="+mn-ea"/>
              </a:defRPr>
            </a:lvl1pPr>
          </a:lstStyle>
          <a:p>
            <a:r>
              <a:rPr lang="ko-KR" altLang="en-US" dirty="0"/>
              <a:t>일본</a:t>
            </a:r>
          </a:p>
        </p:txBody>
      </p:sp>
      <p:sp>
        <p:nvSpPr>
          <p:cNvPr id="489" name="object 62">
            <a:extLst>
              <a:ext uri="{FF2B5EF4-FFF2-40B4-BE49-F238E27FC236}">
                <a16:creationId xmlns:a16="http://schemas.microsoft.com/office/drawing/2014/main" id="{CF3F0865-834C-BC23-2342-CC2DD86B2779}"/>
              </a:ext>
            </a:extLst>
          </p:cNvPr>
          <p:cNvSpPr txBox="1"/>
          <p:nvPr/>
        </p:nvSpPr>
        <p:spPr>
          <a:xfrm>
            <a:off x="6410353" y="3326529"/>
            <a:ext cx="407292" cy="169444"/>
          </a:xfrm>
          <a:prstGeom prst="rect">
            <a:avLst/>
          </a:prstGeom>
        </p:spPr>
        <p:txBody>
          <a:bodyPr vert="horz" wrap="square" lIns="0" tIns="13335" rIns="0" bIns="0" rtlCol="0">
            <a:spAutoFit/>
          </a:bodyPr>
          <a:lstStyle>
            <a:defPPr>
              <a:defRPr lang="en-US"/>
            </a:defPPr>
            <a:lvl1pPr marL="387985" marR="5080" indent="-375285">
              <a:lnSpc>
                <a:spcPts val="1150"/>
              </a:lnSpc>
              <a:spcBef>
                <a:spcPts val="185"/>
              </a:spcBef>
              <a:defRPr sz="1000" b="1">
                <a:ln>
                  <a:solidFill>
                    <a:prstClr val="white">
                      <a:lumMod val="75000"/>
                      <a:alpha val="0"/>
                    </a:prstClr>
                  </a:solidFill>
                </a:ln>
                <a:solidFill>
                  <a:srgbClr val="00BCFB"/>
                </a:solidFill>
                <a:latin typeface="+mn-ea"/>
              </a:defRPr>
            </a:lvl1pPr>
          </a:lstStyle>
          <a:p>
            <a:r>
              <a:rPr lang="ko-KR" altLang="en-US" dirty="0">
                <a:solidFill>
                  <a:srgbClr val="00C0AD"/>
                </a:solidFill>
              </a:rPr>
              <a:t>태국</a:t>
            </a:r>
            <a:endParaRPr dirty="0">
              <a:solidFill>
                <a:srgbClr val="00C0AD"/>
              </a:solidFill>
            </a:endParaRPr>
          </a:p>
        </p:txBody>
      </p:sp>
      <p:sp>
        <p:nvSpPr>
          <p:cNvPr id="490" name="object 63">
            <a:extLst>
              <a:ext uri="{FF2B5EF4-FFF2-40B4-BE49-F238E27FC236}">
                <a16:creationId xmlns:a16="http://schemas.microsoft.com/office/drawing/2014/main" id="{6FDB9917-95B7-E353-B379-E7E1300BFD9B}"/>
              </a:ext>
            </a:extLst>
          </p:cNvPr>
          <p:cNvSpPr txBox="1"/>
          <p:nvPr/>
        </p:nvSpPr>
        <p:spPr>
          <a:xfrm>
            <a:off x="6204640" y="2983984"/>
            <a:ext cx="773355" cy="185342"/>
          </a:xfrm>
          <a:prstGeom prst="rect">
            <a:avLst/>
          </a:prstGeom>
        </p:spPr>
        <p:txBody>
          <a:bodyPr vert="horz" wrap="square" lIns="0" tIns="25400" rIns="0" bIns="0" rtlCol="0">
            <a:spAutoFit/>
          </a:bodyPr>
          <a:lstStyle>
            <a:defPPr>
              <a:defRPr lang="en-US"/>
            </a:defPPr>
            <a:lvl1pPr marR="5080">
              <a:lnSpc>
                <a:spcPct val="105600"/>
              </a:lnSpc>
              <a:spcBef>
                <a:spcPts val="30"/>
              </a:spcBef>
              <a:defRPr sz="1000" b="1">
                <a:ln>
                  <a:solidFill>
                    <a:prstClr val="white">
                      <a:lumMod val="75000"/>
                      <a:alpha val="0"/>
                    </a:prstClr>
                  </a:solidFill>
                </a:ln>
                <a:solidFill>
                  <a:srgbClr val="743DC9"/>
                </a:solidFill>
                <a:latin typeface="+mn-ea"/>
              </a:defRPr>
            </a:lvl1pPr>
          </a:lstStyle>
          <a:p>
            <a:r>
              <a:rPr lang="ko-KR" altLang="en-US" dirty="0"/>
              <a:t>필리핀</a:t>
            </a:r>
            <a:endParaRPr dirty="0"/>
          </a:p>
        </p:txBody>
      </p:sp>
      <p:sp>
        <p:nvSpPr>
          <p:cNvPr id="491" name="object 63">
            <a:extLst>
              <a:ext uri="{FF2B5EF4-FFF2-40B4-BE49-F238E27FC236}">
                <a16:creationId xmlns:a16="http://schemas.microsoft.com/office/drawing/2014/main" id="{FE8D05FF-71B4-37CE-9961-E61F90E6FC44}"/>
              </a:ext>
            </a:extLst>
          </p:cNvPr>
          <p:cNvSpPr txBox="1"/>
          <p:nvPr/>
        </p:nvSpPr>
        <p:spPr>
          <a:xfrm>
            <a:off x="6287672" y="3180552"/>
            <a:ext cx="773355" cy="170753"/>
          </a:xfrm>
          <a:prstGeom prst="rect">
            <a:avLst/>
          </a:prstGeom>
        </p:spPr>
        <p:txBody>
          <a:bodyPr vert="horz" wrap="square" lIns="0" tIns="13335" rIns="0" bIns="0" rtlCol="0">
            <a:spAutoFit/>
          </a:bodyPr>
          <a:lstStyle>
            <a:defPPr>
              <a:defRPr lang="en-US"/>
            </a:defPPr>
            <a:lvl1pPr marL="387985" marR="5080" indent="-375285">
              <a:lnSpc>
                <a:spcPts val="1150"/>
              </a:lnSpc>
              <a:spcBef>
                <a:spcPts val="185"/>
              </a:spcBef>
              <a:defRPr sz="1000" b="1">
                <a:ln>
                  <a:solidFill>
                    <a:prstClr val="white">
                      <a:lumMod val="75000"/>
                      <a:alpha val="0"/>
                    </a:prstClr>
                  </a:solidFill>
                </a:ln>
                <a:solidFill>
                  <a:srgbClr val="7F7F7F"/>
                </a:solidFill>
                <a:latin typeface="+mn-ea"/>
              </a:defRPr>
            </a:lvl1pPr>
          </a:lstStyle>
          <a:p>
            <a:r>
              <a:rPr lang="ko-KR" altLang="en-US" dirty="0"/>
              <a:t>인도네시아</a:t>
            </a:r>
            <a:endParaRPr dirty="0"/>
          </a:p>
        </p:txBody>
      </p:sp>
      <p:sp>
        <p:nvSpPr>
          <p:cNvPr id="492" name="object 62">
            <a:extLst>
              <a:ext uri="{FF2B5EF4-FFF2-40B4-BE49-F238E27FC236}">
                <a16:creationId xmlns:a16="http://schemas.microsoft.com/office/drawing/2014/main" id="{BB6A57F6-00C5-989D-EAE9-0B2BCA0737A4}"/>
              </a:ext>
            </a:extLst>
          </p:cNvPr>
          <p:cNvSpPr txBox="1"/>
          <p:nvPr/>
        </p:nvSpPr>
        <p:spPr>
          <a:xfrm>
            <a:off x="6510456" y="3485785"/>
            <a:ext cx="720000" cy="169444"/>
          </a:xfrm>
          <a:prstGeom prst="rect">
            <a:avLst/>
          </a:prstGeom>
        </p:spPr>
        <p:txBody>
          <a:bodyPr vert="horz" wrap="square" lIns="0" tIns="13335" rIns="0" bIns="0" rtlCol="0">
            <a:spAutoFit/>
          </a:bodyPr>
          <a:lstStyle>
            <a:defPPr>
              <a:defRPr lang="en-US"/>
            </a:defPPr>
            <a:lvl1pPr marL="387985" marR="5080" indent="-375285">
              <a:lnSpc>
                <a:spcPts val="1150"/>
              </a:lnSpc>
              <a:spcBef>
                <a:spcPts val="185"/>
              </a:spcBef>
              <a:defRPr sz="1000" b="1">
                <a:ln>
                  <a:solidFill>
                    <a:prstClr val="white">
                      <a:lumMod val="75000"/>
                      <a:alpha val="0"/>
                    </a:prstClr>
                  </a:solidFill>
                </a:ln>
                <a:solidFill>
                  <a:srgbClr val="76D2FF"/>
                </a:solidFill>
                <a:latin typeface="+mn-ea"/>
              </a:defRPr>
            </a:lvl1pPr>
          </a:lstStyle>
          <a:p>
            <a:r>
              <a:rPr lang="ko-KR" altLang="en-US" dirty="0"/>
              <a:t>말레이시아</a:t>
            </a:r>
            <a:endParaRPr dirty="0"/>
          </a:p>
        </p:txBody>
      </p:sp>
      <p:sp>
        <p:nvSpPr>
          <p:cNvPr id="493" name="타원 492">
            <a:extLst>
              <a:ext uri="{FF2B5EF4-FFF2-40B4-BE49-F238E27FC236}">
                <a16:creationId xmlns:a16="http://schemas.microsoft.com/office/drawing/2014/main" id="{2FB8AB8E-1FB0-053E-2092-C2B81D30070F}"/>
              </a:ext>
            </a:extLst>
          </p:cNvPr>
          <p:cNvSpPr/>
          <p:nvPr/>
        </p:nvSpPr>
        <p:spPr>
          <a:xfrm>
            <a:off x="7154106" y="2497224"/>
            <a:ext cx="126000" cy="126000"/>
          </a:xfrm>
          <a:prstGeom prst="ellipse">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ko-KR" altLang="en-US" sz="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endParaRPr>
          </a:p>
        </p:txBody>
      </p:sp>
      <p:sp>
        <p:nvSpPr>
          <p:cNvPr id="494" name="타원 493">
            <a:extLst>
              <a:ext uri="{FF2B5EF4-FFF2-40B4-BE49-F238E27FC236}">
                <a16:creationId xmlns:a16="http://schemas.microsoft.com/office/drawing/2014/main" id="{1AC7F91F-5B87-C2D1-A7C0-043BB64C4540}"/>
              </a:ext>
            </a:extLst>
          </p:cNvPr>
          <p:cNvSpPr/>
          <p:nvPr/>
        </p:nvSpPr>
        <p:spPr>
          <a:xfrm>
            <a:off x="7061391" y="3185831"/>
            <a:ext cx="72000" cy="72000"/>
          </a:xfrm>
          <a:prstGeom prst="ellipse">
            <a:avLst/>
          </a:prstGeom>
          <a:solidFill>
            <a:schemeClr val="tx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ko-KR" altLang="en-US" sz="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endParaRPr>
          </a:p>
        </p:txBody>
      </p:sp>
      <p:sp>
        <p:nvSpPr>
          <p:cNvPr id="495" name="타원 494">
            <a:extLst>
              <a:ext uri="{FF2B5EF4-FFF2-40B4-BE49-F238E27FC236}">
                <a16:creationId xmlns:a16="http://schemas.microsoft.com/office/drawing/2014/main" id="{5DF222B9-226C-51AD-20AC-AF0F4F9AC5C0}"/>
              </a:ext>
            </a:extLst>
          </p:cNvPr>
          <p:cNvSpPr/>
          <p:nvPr/>
        </p:nvSpPr>
        <p:spPr>
          <a:xfrm>
            <a:off x="7327776" y="3315946"/>
            <a:ext cx="169200" cy="169200"/>
          </a:xfrm>
          <a:prstGeom prst="ellipse">
            <a:avLst/>
          </a:prstGeom>
          <a:solidFill>
            <a:srgbClr val="B496F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ko-KR" altLang="en-US" sz="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endParaRPr>
          </a:p>
        </p:txBody>
      </p:sp>
      <p:sp>
        <p:nvSpPr>
          <p:cNvPr id="496" name="타원 495">
            <a:extLst>
              <a:ext uri="{FF2B5EF4-FFF2-40B4-BE49-F238E27FC236}">
                <a16:creationId xmlns:a16="http://schemas.microsoft.com/office/drawing/2014/main" id="{DECE6CA8-C5F0-8EFD-3B8A-4B528719F5CA}"/>
              </a:ext>
            </a:extLst>
          </p:cNvPr>
          <p:cNvSpPr/>
          <p:nvPr/>
        </p:nvSpPr>
        <p:spPr>
          <a:xfrm>
            <a:off x="7980977" y="3098099"/>
            <a:ext cx="50400" cy="50400"/>
          </a:xfrm>
          <a:prstGeom prst="ellipse">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ko-KR" altLang="en-US" sz="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endParaRPr>
          </a:p>
        </p:txBody>
      </p:sp>
      <p:sp>
        <p:nvSpPr>
          <p:cNvPr id="497" name="타원 496">
            <a:extLst>
              <a:ext uri="{FF2B5EF4-FFF2-40B4-BE49-F238E27FC236}">
                <a16:creationId xmlns:a16="http://schemas.microsoft.com/office/drawing/2014/main" id="{78251D25-28A5-C116-6B1D-B5308C55DE56}"/>
              </a:ext>
            </a:extLst>
          </p:cNvPr>
          <p:cNvSpPr/>
          <p:nvPr/>
        </p:nvSpPr>
        <p:spPr>
          <a:xfrm>
            <a:off x="9015005" y="2507535"/>
            <a:ext cx="43200" cy="43200"/>
          </a:xfrm>
          <a:prstGeom prst="ellipse">
            <a:avLst/>
          </a:prstGeom>
          <a:solidFill>
            <a:srgbClr val="7892EE"/>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ko-KR" altLang="en-US" sz="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endParaRPr>
          </a:p>
        </p:txBody>
      </p:sp>
      <p:sp>
        <p:nvSpPr>
          <p:cNvPr id="498" name="타원 497">
            <a:extLst>
              <a:ext uri="{FF2B5EF4-FFF2-40B4-BE49-F238E27FC236}">
                <a16:creationId xmlns:a16="http://schemas.microsoft.com/office/drawing/2014/main" id="{5613DD45-BFBA-9B38-D2F8-714CA417DD1A}"/>
              </a:ext>
            </a:extLst>
          </p:cNvPr>
          <p:cNvSpPr/>
          <p:nvPr/>
        </p:nvSpPr>
        <p:spPr>
          <a:xfrm>
            <a:off x="8605679" y="2104424"/>
            <a:ext cx="90000" cy="90000"/>
          </a:xfrm>
          <a:prstGeom prst="ellipse">
            <a:avLst/>
          </a:prstGeom>
          <a:solidFill>
            <a:srgbClr val="6685BB"/>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ko-KR" altLang="en-US" sz="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endParaRPr>
          </a:p>
        </p:txBody>
      </p:sp>
      <p:sp>
        <p:nvSpPr>
          <p:cNvPr id="500" name="object 83">
            <a:extLst>
              <a:ext uri="{FF2B5EF4-FFF2-40B4-BE49-F238E27FC236}">
                <a16:creationId xmlns:a16="http://schemas.microsoft.com/office/drawing/2014/main" id="{D7FEC865-4C2C-2BC5-E3BE-0A909417A6CC}"/>
              </a:ext>
            </a:extLst>
          </p:cNvPr>
          <p:cNvSpPr txBox="1"/>
          <p:nvPr/>
        </p:nvSpPr>
        <p:spPr>
          <a:xfrm>
            <a:off x="5653098" y="2263139"/>
            <a:ext cx="1332000" cy="168790"/>
          </a:xfrm>
          <a:prstGeom prst="rect">
            <a:avLst/>
          </a:prstGeom>
        </p:spPr>
        <p:txBody>
          <a:bodyPr vert="horz" wrap="square" lIns="0" tIns="11430" rIns="0" bIns="0" rtlCol="0">
            <a:spAutoFit/>
          </a:bodyPr>
          <a:lstStyle/>
          <a:p>
            <a:pPr marL="12700">
              <a:lnSpc>
                <a:spcPct val="100000"/>
              </a:lnSpc>
              <a:spcBef>
                <a:spcPts val="90"/>
              </a:spcBef>
            </a:pPr>
            <a:r>
              <a:rPr lang="ko-KR" altLang="en-US" sz="1000" dirty="0">
                <a:ln>
                  <a:solidFill>
                    <a:prstClr val="white">
                      <a:lumMod val="75000"/>
                      <a:alpha val="0"/>
                    </a:prstClr>
                  </a:solidFill>
                </a:ln>
                <a:latin typeface="+mn-ea"/>
              </a:rPr>
              <a:t>신흥 아시아 태평양 시장</a:t>
            </a:r>
            <a:endParaRPr sz="1000" dirty="0">
              <a:ln>
                <a:solidFill>
                  <a:prstClr val="white">
                    <a:lumMod val="75000"/>
                    <a:alpha val="0"/>
                  </a:prstClr>
                </a:solidFill>
              </a:ln>
              <a:latin typeface="+mn-ea"/>
            </a:endParaRPr>
          </a:p>
        </p:txBody>
      </p:sp>
      <p:sp>
        <p:nvSpPr>
          <p:cNvPr id="513" name="타원 512">
            <a:extLst>
              <a:ext uri="{FF2B5EF4-FFF2-40B4-BE49-F238E27FC236}">
                <a16:creationId xmlns:a16="http://schemas.microsoft.com/office/drawing/2014/main" id="{28E4589E-3D20-06C1-AFC2-CCB0380BCFCB}"/>
              </a:ext>
            </a:extLst>
          </p:cNvPr>
          <p:cNvSpPr/>
          <p:nvPr/>
        </p:nvSpPr>
        <p:spPr>
          <a:xfrm>
            <a:off x="6168227" y="3985405"/>
            <a:ext cx="100800" cy="100800"/>
          </a:xfrm>
          <a:prstGeom prst="ellipse">
            <a:avLst/>
          </a:prstGeom>
          <a:solidFill>
            <a:srgbClr val="76D2F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ko-KR" altLang="en-US" sz="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endParaRPr>
          </a:p>
        </p:txBody>
      </p:sp>
      <p:sp>
        <p:nvSpPr>
          <p:cNvPr id="514" name="타원 513">
            <a:extLst>
              <a:ext uri="{FF2B5EF4-FFF2-40B4-BE49-F238E27FC236}">
                <a16:creationId xmlns:a16="http://schemas.microsoft.com/office/drawing/2014/main" id="{D7D334BA-69D0-4668-752B-AC7052B01E4E}"/>
              </a:ext>
            </a:extLst>
          </p:cNvPr>
          <p:cNvSpPr/>
          <p:nvPr/>
        </p:nvSpPr>
        <p:spPr>
          <a:xfrm>
            <a:off x="5901526" y="3957552"/>
            <a:ext cx="140400" cy="140400"/>
          </a:xfrm>
          <a:prstGeom prst="ellipse">
            <a:avLst/>
          </a:prstGeom>
          <a:solidFill>
            <a:srgbClr val="00C0AD"/>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ko-KR" altLang="en-US" sz="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endParaRPr>
          </a:p>
        </p:txBody>
      </p:sp>
      <p:grpSp>
        <p:nvGrpSpPr>
          <p:cNvPr id="516" name="그룹 515">
            <a:extLst>
              <a:ext uri="{FF2B5EF4-FFF2-40B4-BE49-F238E27FC236}">
                <a16:creationId xmlns:a16="http://schemas.microsoft.com/office/drawing/2014/main" id="{6B514729-6B22-9C7E-BCA5-93DAFA5F5EAF}"/>
              </a:ext>
            </a:extLst>
          </p:cNvPr>
          <p:cNvGrpSpPr/>
          <p:nvPr/>
        </p:nvGrpSpPr>
        <p:grpSpPr>
          <a:xfrm>
            <a:off x="5783859" y="3087385"/>
            <a:ext cx="370031" cy="1156896"/>
            <a:chOff x="1105164" y="4198616"/>
            <a:chExt cx="357450" cy="1006405"/>
          </a:xfrm>
        </p:grpSpPr>
        <p:cxnSp>
          <p:nvCxnSpPr>
            <p:cNvPr id="540" name="직선 연결선 539">
              <a:extLst>
                <a:ext uri="{FF2B5EF4-FFF2-40B4-BE49-F238E27FC236}">
                  <a16:creationId xmlns:a16="http://schemas.microsoft.com/office/drawing/2014/main" id="{D49575C8-BA96-247D-FF63-8A9D6A74436F}"/>
                </a:ext>
              </a:extLst>
            </p:cNvPr>
            <p:cNvCxnSpPr>
              <a:cxnSpLocks/>
            </p:cNvCxnSpPr>
            <p:nvPr/>
          </p:nvCxnSpPr>
          <p:spPr>
            <a:xfrm>
              <a:off x="1390335" y="4198616"/>
              <a:ext cx="72279" cy="0"/>
            </a:xfrm>
            <a:prstGeom prst="line">
              <a:avLst/>
            </a:prstGeom>
            <a:ln w="6350">
              <a:solidFill>
                <a:srgbClr val="743DC9"/>
              </a:solidFill>
            </a:ln>
          </p:spPr>
          <p:style>
            <a:lnRef idx="1">
              <a:schemeClr val="accent1"/>
            </a:lnRef>
            <a:fillRef idx="0">
              <a:schemeClr val="accent1"/>
            </a:fillRef>
            <a:effectRef idx="0">
              <a:schemeClr val="accent1"/>
            </a:effectRef>
            <a:fontRef idx="minor">
              <a:schemeClr val="tx1"/>
            </a:fontRef>
          </p:style>
        </p:cxnSp>
        <p:cxnSp>
          <p:nvCxnSpPr>
            <p:cNvPr id="541" name="직선 연결선 540">
              <a:extLst>
                <a:ext uri="{FF2B5EF4-FFF2-40B4-BE49-F238E27FC236}">
                  <a16:creationId xmlns:a16="http://schemas.microsoft.com/office/drawing/2014/main" id="{FF4A58A8-D037-C02B-05A6-ACE71B232138}"/>
                </a:ext>
              </a:extLst>
            </p:cNvPr>
            <p:cNvCxnSpPr>
              <a:cxnSpLocks/>
            </p:cNvCxnSpPr>
            <p:nvPr/>
          </p:nvCxnSpPr>
          <p:spPr>
            <a:xfrm flipH="1">
              <a:off x="1105164" y="4198616"/>
              <a:ext cx="285171" cy="1006405"/>
            </a:xfrm>
            <a:prstGeom prst="line">
              <a:avLst/>
            </a:prstGeom>
            <a:ln w="6350">
              <a:solidFill>
                <a:srgbClr val="743DC9"/>
              </a:solidFill>
            </a:ln>
          </p:spPr>
          <p:style>
            <a:lnRef idx="1">
              <a:schemeClr val="accent1"/>
            </a:lnRef>
            <a:fillRef idx="0">
              <a:schemeClr val="accent1"/>
            </a:fillRef>
            <a:effectRef idx="0">
              <a:schemeClr val="accent1"/>
            </a:effectRef>
            <a:fontRef idx="minor">
              <a:schemeClr val="tx1"/>
            </a:fontRef>
          </p:style>
        </p:cxnSp>
      </p:grpSp>
      <p:grpSp>
        <p:nvGrpSpPr>
          <p:cNvPr id="517" name="그룹 516">
            <a:extLst>
              <a:ext uri="{FF2B5EF4-FFF2-40B4-BE49-F238E27FC236}">
                <a16:creationId xmlns:a16="http://schemas.microsoft.com/office/drawing/2014/main" id="{2FE41580-FE4B-46C8-829D-9084C836DDD9}"/>
              </a:ext>
            </a:extLst>
          </p:cNvPr>
          <p:cNvGrpSpPr/>
          <p:nvPr/>
        </p:nvGrpSpPr>
        <p:grpSpPr>
          <a:xfrm>
            <a:off x="5838590" y="3228904"/>
            <a:ext cx="418785" cy="884889"/>
            <a:chOff x="1158034" y="4321726"/>
            <a:chExt cx="404546" cy="769781"/>
          </a:xfrm>
        </p:grpSpPr>
        <p:cxnSp>
          <p:nvCxnSpPr>
            <p:cNvPr id="538" name="직선 연결선 537">
              <a:extLst>
                <a:ext uri="{FF2B5EF4-FFF2-40B4-BE49-F238E27FC236}">
                  <a16:creationId xmlns:a16="http://schemas.microsoft.com/office/drawing/2014/main" id="{12019889-825B-D40F-ABB4-955BC7C9206C}"/>
                </a:ext>
              </a:extLst>
            </p:cNvPr>
            <p:cNvCxnSpPr>
              <a:cxnSpLocks/>
            </p:cNvCxnSpPr>
            <p:nvPr/>
          </p:nvCxnSpPr>
          <p:spPr>
            <a:xfrm flipH="1">
              <a:off x="1158034" y="4321726"/>
              <a:ext cx="332267" cy="769781"/>
            </a:xfrm>
            <a:prstGeom prst="line">
              <a:avLst/>
            </a:prstGeom>
            <a:ln w="63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539" name="직선 연결선 538">
              <a:extLst>
                <a:ext uri="{FF2B5EF4-FFF2-40B4-BE49-F238E27FC236}">
                  <a16:creationId xmlns:a16="http://schemas.microsoft.com/office/drawing/2014/main" id="{0D5BF1F3-3995-0493-6096-DBC710F74D59}"/>
                </a:ext>
              </a:extLst>
            </p:cNvPr>
            <p:cNvCxnSpPr>
              <a:cxnSpLocks/>
            </p:cNvCxnSpPr>
            <p:nvPr/>
          </p:nvCxnSpPr>
          <p:spPr>
            <a:xfrm>
              <a:off x="1490301" y="4323597"/>
              <a:ext cx="72279" cy="0"/>
            </a:xfrm>
            <a:prstGeom prst="line">
              <a:avLst/>
            </a:prstGeom>
            <a:ln w="6350">
              <a:solidFill>
                <a:srgbClr val="7F7F7F"/>
              </a:solidFill>
            </a:ln>
          </p:spPr>
          <p:style>
            <a:lnRef idx="1">
              <a:schemeClr val="accent1"/>
            </a:lnRef>
            <a:fillRef idx="0">
              <a:schemeClr val="accent1"/>
            </a:fillRef>
            <a:effectRef idx="0">
              <a:schemeClr val="accent1"/>
            </a:effectRef>
            <a:fontRef idx="minor">
              <a:schemeClr val="tx1"/>
            </a:fontRef>
          </p:style>
        </p:cxnSp>
      </p:grpSp>
      <p:grpSp>
        <p:nvGrpSpPr>
          <p:cNvPr id="518" name="그룹 517">
            <a:extLst>
              <a:ext uri="{FF2B5EF4-FFF2-40B4-BE49-F238E27FC236}">
                <a16:creationId xmlns:a16="http://schemas.microsoft.com/office/drawing/2014/main" id="{BE864FEC-EC87-6053-0B97-8B724D1AD004}"/>
              </a:ext>
            </a:extLst>
          </p:cNvPr>
          <p:cNvGrpSpPr/>
          <p:nvPr/>
        </p:nvGrpSpPr>
        <p:grpSpPr>
          <a:xfrm>
            <a:off x="5971726" y="3409496"/>
            <a:ext cx="337033" cy="548056"/>
            <a:chOff x="1237006" y="4321726"/>
            <a:chExt cx="325574" cy="476764"/>
          </a:xfrm>
        </p:grpSpPr>
        <p:cxnSp>
          <p:nvCxnSpPr>
            <p:cNvPr id="536" name="직선 연결선 535">
              <a:extLst>
                <a:ext uri="{FF2B5EF4-FFF2-40B4-BE49-F238E27FC236}">
                  <a16:creationId xmlns:a16="http://schemas.microsoft.com/office/drawing/2014/main" id="{9FBBCFE7-4528-52A2-0CA6-C9B4E8CDD52E}"/>
                </a:ext>
              </a:extLst>
            </p:cNvPr>
            <p:cNvCxnSpPr>
              <a:cxnSpLocks/>
              <a:endCxn id="514" idx="0"/>
            </p:cNvCxnSpPr>
            <p:nvPr/>
          </p:nvCxnSpPr>
          <p:spPr>
            <a:xfrm flipH="1">
              <a:off x="1237006" y="4321726"/>
              <a:ext cx="253295" cy="476764"/>
            </a:xfrm>
            <a:prstGeom prst="line">
              <a:avLst/>
            </a:prstGeom>
            <a:ln w="6350">
              <a:solidFill>
                <a:srgbClr val="00C0AD"/>
              </a:solidFill>
            </a:ln>
          </p:spPr>
          <p:style>
            <a:lnRef idx="1">
              <a:schemeClr val="accent1"/>
            </a:lnRef>
            <a:fillRef idx="0">
              <a:schemeClr val="accent1"/>
            </a:fillRef>
            <a:effectRef idx="0">
              <a:schemeClr val="accent1"/>
            </a:effectRef>
            <a:fontRef idx="minor">
              <a:schemeClr val="tx1"/>
            </a:fontRef>
          </p:style>
        </p:cxnSp>
        <p:cxnSp>
          <p:nvCxnSpPr>
            <p:cNvPr id="537" name="직선 연결선 536">
              <a:extLst>
                <a:ext uri="{FF2B5EF4-FFF2-40B4-BE49-F238E27FC236}">
                  <a16:creationId xmlns:a16="http://schemas.microsoft.com/office/drawing/2014/main" id="{36066430-8411-2025-394F-CF9DBE52C45C}"/>
                </a:ext>
              </a:extLst>
            </p:cNvPr>
            <p:cNvCxnSpPr>
              <a:cxnSpLocks/>
            </p:cNvCxnSpPr>
            <p:nvPr/>
          </p:nvCxnSpPr>
          <p:spPr>
            <a:xfrm>
              <a:off x="1490301" y="4323597"/>
              <a:ext cx="72279" cy="0"/>
            </a:xfrm>
            <a:prstGeom prst="line">
              <a:avLst/>
            </a:prstGeom>
            <a:ln w="6350">
              <a:solidFill>
                <a:srgbClr val="00C0AD"/>
              </a:solidFill>
            </a:ln>
          </p:spPr>
          <p:style>
            <a:lnRef idx="1">
              <a:schemeClr val="accent1"/>
            </a:lnRef>
            <a:fillRef idx="0">
              <a:schemeClr val="accent1"/>
            </a:fillRef>
            <a:effectRef idx="0">
              <a:schemeClr val="accent1"/>
            </a:effectRef>
            <a:fontRef idx="minor">
              <a:schemeClr val="tx1"/>
            </a:fontRef>
          </p:style>
        </p:cxnSp>
      </p:grpSp>
      <p:grpSp>
        <p:nvGrpSpPr>
          <p:cNvPr id="519" name="그룹 518">
            <a:extLst>
              <a:ext uri="{FF2B5EF4-FFF2-40B4-BE49-F238E27FC236}">
                <a16:creationId xmlns:a16="http://schemas.microsoft.com/office/drawing/2014/main" id="{50A9ECE6-F4C2-8156-D116-DD42727FF57B}"/>
              </a:ext>
            </a:extLst>
          </p:cNvPr>
          <p:cNvGrpSpPr/>
          <p:nvPr/>
        </p:nvGrpSpPr>
        <p:grpSpPr>
          <a:xfrm>
            <a:off x="6237337" y="3557863"/>
            <a:ext cx="252000" cy="455955"/>
            <a:chOff x="1426874" y="4321726"/>
            <a:chExt cx="99427" cy="341477"/>
          </a:xfrm>
        </p:grpSpPr>
        <p:cxnSp>
          <p:nvCxnSpPr>
            <p:cNvPr id="534" name="직선 연결선 533">
              <a:extLst>
                <a:ext uri="{FF2B5EF4-FFF2-40B4-BE49-F238E27FC236}">
                  <a16:creationId xmlns:a16="http://schemas.microsoft.com/office/drawing/2014/main" id="{DB88B584-24B1-ACBF-1B0B-6A045CAE6DC2}"/>
                </a:ext>
              </a:extLst>
            </p:cNvPr>
            <p:cNvCxnSpPr>
              <a:cxnSpLocks/>
            </p:cNvCxnSpPr>
            <p:nvPr/>
          </p:nvCxnSpPr>
          <p:spPr>
            <a:xfrm flipH="1">
              <a:off x="1426874" y="4321726"/>
              <a:ext cx="63427" cy="341477"/>
            </a:xfrm>
            <a:prstGeom prst="line">
              <a:avLst/>
            </a:prstGeom>
            <a:ln w="6350">
              <a:solidFill>
                <a:srgbClr val="76D2FF"/>
              </a:solidFill>
            </a:ln>
          </p:spPr>
          <p:style>
            <a:lnRef idx="1">
              <a:schemeClr val="accent1"/>
            </a:lnRef>
            <a:fillRef idx="0">
              <a:schemeClr val="accent1"/>
            </a:fillRef>
            <a:effectRef idx="0">
              <a:schemeClr val="accent1"/>
            </a:effectRef>
            <a:fontRef idx="minor">
              <a:schemeClr val="tx1"/>
            </a:fontRef>
          </p:style>
        </p:cxnSp>
        <p:cxnSp>
          <p:nvCxnSpPr>
            <p:cNvPr id="535" name="직선 연결선 534">
              <a:extLst>
                <a:ext uri="{FF2B5EF4-FFF2-40B4-BE49-F238E27FC236}">
                  <a16:creationId xmlns:a16="http://schemas.microsoft.com/office/drawing/2014/main" id="{C7C53743-E08E-5AFE-CF7E-704C4A632DC1}"/>
                </a:ext>
              </a:extLst>
            </p:cNvPr>
            <p:cNvCxnSpPr>
              <a:cxnSpLocks/>
            </p:cNvCxnSpPr>
            <p:nvPr/>
          </p:nvCxnSpPr>
          <p:spPr>
            <a:xfrm>
              <a:off x="1490301" y="4323597"/>
              <a:ext cx="36000" cy="0"/>
            </a:xfrm>
            <a:prstGeom prst="line">
              <a:avLst/>
            </a:prstGeom>
            <a:ln w="6350">
              <a:solidFill>
                <a:srgbClr val="76D2FF"/>
              </a:solidFill>
            </a:ln>
          </p:spPr>
          <p:style>
            <a:lnRef idx="1">
              <a:schemeClr val="accent1"/>
            </a:lnRef>
            <a:fillRef idx="0">
              <a:schemeClr val="accent1"/>
            </a:fillRef>
            <a:effectRef idx="0">
              <a:schemeClr val="accent1"/>
            </a:effectRef>
            <a:fontRef idx="minor">
              <a:schemeClr val="tx1"/>
            </a:fontRef>
          </p:style>
        </p:cxnSp>
      </p:grpSp>
      <p:grpSp>
        <p:nvGrpSpPr>
          <p:cNvPr id="520" name="그룹 519">
            <a:extLst>
              <a:ext uri="{FF2B5EF4-FFF2-40B4-BE49-F238E27FC236}">
                <a16:creationId xmlns:a16="http://schemas.microsoft.com/office/drawing/2014/main" id="{F0E4BC75-6DF6-9553-47D0-C4FAC6872C09}"/>
              </a:ext>
            </a:extLst>
          </p:cNvPr>
          <p:cNvGrpSpPr/>
          <p:nvPr/>
        </p:nvGrpSpPr>
        <p:grpSpPr>
          <a:xfrm>
            <a:off x="5688750" y="4076849"/>
            <a:ext cx="216000" cy="216000"/>
            <a:chOff x="936299" y="5075625"/>
            <a:chExt cx="144000" cy="152593"/>
          </a:xfrm>
        </p:grpSpPr>
        <p:sp>
          <p:nvSpPr>
            <p:cNvPr id="532" name="타원 531">
              <a:extLst>
                <a:ext uri="{FF2B5EF4-FFF2-40B4-BE49-F238E27FC236}">
                  <a16:creationId xmlns:a16="http://schemas.microsoft.com/office/drawing/2014/main" id="{9BB14F85-A048-59C6-9A80-AD2E72EB6845}"/>
                </a:ext>
              </a:extLst>
            </p:cNvPr>
            <p:cNvSpPr/>
            <p:nvPr/>
          </p:nvSpPr>
          <p:spPr>
            <a:xfrm>
              <a:off x="936299" y="5075625"/>
              <a:ext cx="144000" cy="152593"/>
            </a:xfrm>
            <a:prstGeom prst="ellipse">
              <a:avLst/>
            </a:prstGeom>
            <a:solidFill>
              <a:srgbClr val="743DC9"/>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ko-KR" altLang="en-US" sz="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endParaRPr>
            </a:p>
          </p:txBody>
        </p:sp>
        <p:sp>
          <p:nvSpPr>
            <p:cNvPr id="533" name="타원 532">
              <a:extLst>
                <a:ext uri="{FF2B5EF4-FFF2-40B4-BE49-F238E27FC236}">
                  <a16:creationId xmlns:a16="http://schemas.microsoft.com/office/drawing/2014/main" id="{833C8B28-7E80-E4A8-6E51-B55C007B36DF}"/>
                </a:ext>
              </a:extLst>
            </p:cNvPr>
            <p:cNvSpPr/>
            <p:nvPr/>
          </p:nvSpPr>
          <p:spPr>
            <a:xfrm>
              <a:off x="948105" y="5085908"/>
              <a:ext cx="103200" cy="108000"/>
            </a:xfrm>
            <a:prstGeom prst="ellipse">
              <a:avLst/>
            </a:prstGeom>
            <a:solidFill>
              <a:srgbClr val="00B8F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ko-KR" altLang="en-US" sz="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endParaRPr>
            </a:p>
          </p:txBody>
        </p:sp>
      </p:grpSp>
      <p:cxnSp>
        <p:nvCxnSpPr>
          <p:cNvPr id="521" name="직선 연결선 520">
            <a:extLst>
              <a:ext uri="{FF2B5EF4-FFF2-40B4-BE49-F238E27FC236}">
                <a16:creationId xmlns:a16="http://schemas.microsoft.com/office/drawing/2014/main" id="{173B5431-F884-AF5E-130E-026215A65D5C}"/>
              </a:ext>
            </a:extLst>
          </p:cNvPr>
          <p:cNvCxnSpPr>
            <a:cxnSpLocks/>
          </p:cNvCxnSpPr>
          <p:nvPr/>
        </p:nvCxnSpPr>
        <p:spPr>
          <a:xfrm flipH="1">
            <a:off x="5783859" y="3076161"/>
            <a:ext cx="139603" cy="1015244"/>
          </a:xfrm>
          <a:prstGeom prst="line">
            <a:avLst/>
          </a:prstGeom>
          <a:ln w="6350">
            <a:solidFill>
              <a:srgbClr val="00B0F0"/>
            </a:solidFill>
          </a:ln>
        </p:spPr>
        <p:style>
          <a:lnRef idx="1">
            <a:schemeClr val="accent1"/>
          </a:lnRef>
          <a:fillRef idx="0">
            <a:schemeClr val="accent1"/>
          </a:fillRef>
          <a:effectRef idx="0">
            <a:schemeClr val="accent1"/>
          </a:effectRef>
          <a:fontRef idx="minor">
            <a:schemeClr val="tx1"/>
          </a:fontRef>
        </p:style>
      </p:cxnSp>
      <p:grpSp>
        <p:nvGrpSpPr>
          <p:cNvPr id="603" name="그룹 602">
            <a:extLst>
              <a:ext uri="{FF2B5EF4-FFF2-40B4-BE49-F238E27FC236}">
                <a16:creationId xmlns:a16="http://schemas.microsoft.com/office/drawing/2014/main" id="{FBB85D2B-C713-B010-1702-FA3A3EF0A1B3}"/>
              </a:ext>
            </a:extLst>
          </p:cNvPr>
          <p:cNvGrpSpPr/>
          <p:nvPr/>
        </p:nvGrpSpPr>
        <p:grpSpPr>
          <a:xfrm>
            <a:off x="5220264" y="3515188"/>
            <a:ext cx="1720284" cy="956954"/>
            <a:chOff x="5209754" y="3469468"/>
            <a:chExt cx="1720284" cy="956954"/>
          </a:xfrm>
        </p:grpSpPr>
        <p:sp>
          <p:nvSpPr>
            <p:cNvPr id="599" name="직사각형 598">
              <a:extLst>
                <a:ext uri="{FF2B5EF4-FFF2-40B4-BE49-F238E27FC236}">
                  <a16:creationId xmlns:a16="http://schemas.microsoft.com/office/drawing/2014/main" id="{02637DB8-E466-5AD5-DD91-40A63C0DA3DD}"/>
                </a:ext>
              </a:extLst>
            </p:cNvPr>
            <p:cNvSpPr/>
            <p:nvPr/>
          </p:nvSpPr>
          <p:spPr>
            <a:xfrm>
              <a:off x="5209754" y="3469468"/>
              <a:ext cx="326439" cy="900798"/>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ko-KR" altLang="en-US" sz="11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endParaRPr>
            </a:p>
          </p:txBody>
        </p:sp>
        <p:sp>
          <p:nvSpPr>
            <p:cNvPr id="602" name="직사각형 601">
              <a:extLst>
                <a:ext uri="{FF2B5EF4-FFF2-40B4-BE49-F238E27FC236}">
                  <a16:creationId xmlns:a16="http://schemas.microsoft.com/office/drawing/2014/main" id="{0A8CEEE3-2F69-0746-5C76-FA4E761D4CED}"/>
                </a:ext>
              </a:extLst>
            </p:cNvPr>
            <p:cNvSpPr/>
            <p:nvPr/>
          </p:nvSpPr>
          <p:spPr>
            <a:xfrm>
              <a:off x="5289232" y="4138422"/>
              <a:ext cx="1640806" cy="288000"/>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ko-KR" altLang="en-US" sz="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endParaRPr>
            </a:p>
          </p:txBody>
        </p:sp>
      </p:grpSp>
      <p:sp>
        <p:nvSpPr>
          <p:cNvPr id="604" name="object 70">
            <a:extLst>
              <a:ext uri="{FF2B5EF4-FFF2-40B4-BE49-F238E27FC236}">
                <a16:creationId xmlns:a16="http://schemas.microsoft.com/office/drawing/2014/main" id="{97B1161E-DC02-FFC9-6798-6AE972BB17BE}"/>
              </a:ext>
            </a:extLst>
          </p:cNvPr>
          <p:cNvSpPr txBox="1"/>
          <p:nvPr/>
        </p:nvSpPr>
        <p:spPr>
          <a:xfrm>
            <a:off x="5078169" y="3370741"/>
            <a:ext cx="396000" cy="175689"/>
          </a:xfrm>
          <a:prstGeom prst="rect">
            <a:avLst/>
          </a:prstGeom>
        </p:spPr>
        <p:txBody>
          <a:bodyPr vert="horz" wrap="square" lIns="0" tIns="13970" rIns="0" bIns="0" rtlCol="0">
            <a:spAutoFit/>
          </a:bodyPr>
          <a:lstStyle>
            <a:defPPr>
              <a:defRPr lang="en-US"/>
            </a:defPPr>
            <a:lvl1pPr marL="12700" algn="r">
              <a:spcBef>
                <a:spcPts val="90"/>
              </a:spcBef>
              <a:defRPr sz="900">
                <a:ln>
                  <a:solidFill>
                    <a:prstClr val="white">
                      <a:lumMod val="75000"/>
                      <a:alpha val="0"/>
                    </a:prstClr>
                  </a:solidFill>
                </a:ln>
                <a:solidFill>
                  <a:schemeClr val="tx1">
                    <a:lumMod val="75000"/>
                    <a:lumOff val="25000"/>
                  </a:schemeClr>
                </a:solidFill>
                <a:latin typeface="+mn-ea"/>
              </a:defRPr>
            </a:lvl1pPr>
          </a:lstStyle>
          <a:p>
            <a:r>
              <a:rPr sz="1050" dirty="0">
                <a:ln>
                  <a:solidFill>
                    <a:srgbClr val="000000">
                      <a:lumMod val="50000"/>
                      <a:lumOff val="50000"/>
                      <a:alpha val="0"/>
                    </a:srgbClr>
                  </a:solidFill>
                </a:ln>
                <a:solidFill>
                  <a:schemeClr val="bg1">
                    <a:lumMod val="50000"/>
                  </a:schemeClr>
                </a:solidFill>
                <a:latin typeface="KPMG Bold" panose="020B0803030202040204" pitchFamily="34" charset="0"/>
                <a:ea typeface="KoPub돋움체 Medium" panose="00000600000000000000" pitchFamily="2" charset="-127"/>
              </a:rPr>
              <a:t>800</a:t>
            </a:r>
          </a:p>
        </p:txBody>
      </p:sp>
      <p:sp>
        <p:nvSpPr>
          <p:cNvPr id="605" name="object 71">
            <a:extLst>
              <a:ext uri="{FF2B5EF4-FFF2-40B4-BE49-F238E27FC236}">
                <a16:creationId xmlns:a16="http://schemas.microsoft.com/office/drawing/2014/main" id="{A43131E6-7EAA-B608-7A00-6C684B71421F}"/>
              </a:ext>
            </a:extLst>
          </p:cNvPr>
          <p:cNvSpPr txBox="1"/>
          <p:nvPr/>
        </p:nvSpPr>
        <p:spPr>
          <a:xfrm>
            <a:off x="5078169" y="3000029"/>
            <a:ext cx="396000" cy="175689"/>
          </a:xfrm>
          <a:prstGeom prst="rect">
            <a:avLst/>
          </a:prstGeom>
        </p:spPr>
        <p:txBody>
          <a:bodyPr vert="horz" wrap="square" lIns="0" tIns="13970" rIns="0" bIns="0" rtlCol="0">
            <a:spAutoFit/>
          </a:bodyPr>
          <a:lstStyle>
            <a:defPPr>
              <a:defRPr lang="en-US"/>
            </a:defPPr>
            <a:lvl1pPr marL="12700" algn="r">
              <a:spcBef>
                <a:spcPts val="90"/>
              </a:spcBef>
              <a:defRPr sz="900">
                <a:ln>
                  <a:solidFill>
                    <a:prstClr val="white">
                      <a:lumMod val="75000"/>
                      <a:alpha val="0"/>
                    </a:prstClr>
                  </a:solidFill>
                </a:ln>
                <a:solidFill>
                  <a:schemeClr val="tx1">
                    <a:lumMod val="75000"/>
                    <a:lumOff val="25000"/>
                  </a:schemeClr>
                </a:solidFill>
                <a:latin typeface="+mn-ea"/>
              </a:defRPr>
            </a:lvl1pPr>
          </a:lstStyle>
          <a:p>
            <a:r>
              <a:rPr sz="1050" dirty="0">
                <a:ln>
                  <a:solidFill>
                    <a:srgbClr val="000000">
                      <a:lumMod val="50000"/>
                      <a:lumOff val="50000"/>
                      <a:alpha val="0"/>
                    </a:srgbClr>
                  </a:solidFill>
                </a:ln>
                <a:solidFill>
                  <a:schemeClr val="bg1">
                    <a:lumMod val="50000"/>
                  </a:schemeClr>
                </a:solidFill>
                <a:latin typeface="KPMG Bold" panose="020B0803030202040204" pitchFamily="34" charset="0"/>
                <a:ea typeface="KoPub돋움체 Medium" panose="00000600000000000000" pitchFamily="2" charset="-127"/>
              </a:rPr>
              <a:t>1,200</a:t>
            </a:r>
          </a:p>
        </p:txBody>
      </p:sp>
      <p:sp>
        <p:nvSpPr>
          <p:cNvPr id="606" name="object 72">
            <a:extLst>
              <a:ext uri="{FF2B5EF4-FFF2-40B4-BE49-F238E27FC236}">
                <a16:creationId xmlns:a16="http://schemas.microsoft.com/office/drawing/2014/main" id="{1F8FC36E-A297-F636-82AC-2DE11EC4AC72}"/>
              </a:ext>
            </a:extLst>
          </p:cNvPr>
          <p:cNvSpPr txBox="1"/>
          <p:nvPr/>
        </p:nvSpPr>
        <p:spPr>
          <a:xfrm>
            <a:off x="5078169" y="2629217"/>
            <a:ext cx="396000" cy="175689"/>
          </a:xfrm>
          <a:prstGeom prst="rect">
            <a:avLst/>
          </a:prstGeom>
        </p:spPr>
        <p:txBody>
          <a:bodyPr vert="horz" wrap="square" lIns="0" tIns="13970" rIns="0" bIns="0" rtlCol="0">
            <a:spAutoFit/>
          </a:bodyPr>
          <a:lstStyle>
            <a:defPPr>
              <a:defRPr lang="en-US"/>
            </a:defPPr>
            <a:lvl1pPr marL="12700" algn="r">
              <a:spcBef>
                <a:spcPts val="90"/>
              </a:spcBef>
              <a:defRPr sz="900">
                <a:ln>
                  <a:solidFill>
                    <a:prstClr val="white">
                      <a:lumMod val="75000"/>
                      <a:alpha val="0"/>
                    </a:prstClr>
                  </a:solidFill>
                </a:ln>
                <a:solidFill>
                  <a:schemeClr val="tx1">
                    <a:lumMod val="75000"/>
                    <a:lumOff val="25000"/>
                  </a:schemeClr>
                </a:solidFill>
                <a:latin typeface="+mn-ea"/>
              </a:defRPr>
            </a:lvl1pPr>
          </a:lstStyle>
          <a:p>
            <a:r>
              <a:rPr sz="1050" dirty="0">
                <a:ln>
                  <a:solidFill>
                    <a:srgbClr val="000000">
                      <a:lumMod val="50000"/>
                      <a:lumOff val="50000"/>
                      <a:alpha val="0"/>
                    </a:srgbClr>
                  </a:solidFill>
                </a:ln>
                <a:solidFill>
                  <a:schemeClr val="bg1">
                    <a:lumMod val="50000"/>
                  </a:schemeClr>
                </a:solidFill>
                <a:latin typeface="KPMG Bold" panose="020B0803030202040204" pitchFamily="34" charset="0"/>
                <a:ea typeface="KoPub돋움체 Medium" panose="00000600000000000000" pitchFamily="2" charset="-127"/>
              </a:rPr>
              <a:t>1,600</a:t>
            </a:r>
          </a:p>
        </p:txBody>
      </p:sp>
      <p:sp>
        <p:nvSpPr>
          <p:cNvPr id="607" name="object 73">
            <a:extLst>
              <a:ext uri="{FF2B5EF4-FFF2-40B4-BE49-F238E27FC236}">
                <a16:creationId xmlns:a16="http://schemas.microsoft.com/office/drawing/2014/main" id="{0F97B8BF-82CE-C274-A7DC-254A28088C67}"/>
              </a:ext>
            </a:extLst>
          </p:cNvPr>
          <p:cNvSpPr txBox="1"/>
          <p:nvPr/>
        </p:nvSpPr>
        <p:spPr>
          <a:xfrm>
            <a:off x="5078169" y="2258505"/>
            <a:ext cx="396000" cy="175689"/>
          </a:xfrm>
          <a:prstGeom prst="rect">
            <a:avLst/>
          </a:prstGeom>
        </p:spPr>
        <p:txBody>
          <a:bodyPr vert="horz" wrap="square" lIns="0" tIns="13970" rIns="0" bIns="0" rtlCol="0">
            <a:spAutoFit/>
          </a:bodyPr>
          <a:lstStyle>
            <a:defPPr>
              <a:defRPr lang="en-US"/>
            </a:defPPr>
            <a:lvl1pPr marL="12700" algn="r">
              <a:spcBef>
                <a:spcPts val="90"/>
              </a:spcBef>
              <a:defRPr sz="900">
                <a:ln>
                  <a:solidFill>
                    <a:prstClr val="white">
                      <a:lumMod val="75000"/>
                      <a:alpha val="0"/>
                    </a:prstClr>
                  </a:solidFill>
                </a:ln>
                <a:solidFill>
                  <a:schemeClr val="tx1">
                    <a:lumMod val="75000"/>
                    <a:lumOff val="25000"/>
                  </a:schemeClr>
                </a:solidFill>
                <a:latin typeface="+mn-ea"/>
              </a:defRPr>
            </a:lvl1pPr>
          </a:lstStyle>
          <a:p>
            <a:r>
              <a:rPr sz="1050" dirty="0">
                <a:ln>
                  <a:solidFill>
                    <a:srgbClr val="000000">
                      <a:lumMod val="50000"/>
                      <a:lumOff val="50000"/>
                      <a:alpha val="0"/>
                    </a:srgbClr>
                  </a:solidFill>
                </a:ln>
                <a:solidFill>
                  <a:schemeClr val="bg1">
                    <a:lumMod val="50000"/>
                  </a:schemeClr>
                </a:solidFill>
                <a:latin typeface="KPMG Bold" panose="020B0803030202040204" pitchFamily="34" charset="0"/>
                <a:ea typeface="KoPub돋움체 Medium" panose="00000600000000000000" pitchFamily="2" charset="-127"/>
              </a:rPr>
              <a:t>2,000</a:t>
            </a:r>
          </a:p>
        </p:txBody>
      </p:sp>
      <p:sp>
        <p:nvSpPr>
          <p:cNvPr id="608" name="object 74">
            <a:extLst>
              <a:ext uri="{FF2B5EF4-FFF2-40B4-BE49-F238E27FC236}">
                <a16:creationId xmlns:a16="http://schemas.microsoft.com/office/drawing/2014/main" id="{555AFF6E-45FC-9262-FD7F-BC7F4FC745D8}"/>
              </a:ext>
            </a:extLst>
          </p:cNvPr>
          <p:cNvSpPr txBox="1"/>
          <p:nvPr/>
        </p:nvSpPr>
        <p:spPr>
          <a:xfrm>
            <a:off x="5078169" y="1887590"/>
            <a:ext cx="396000" cy="175689"/>
          </a:xfrm>
          <a:prstGeom prst="rect">
            <a:avLst/>
          </a:prstGeom>
        </p:spPr>
        <p:txBody>
          <a:bodyPr vert="horz" wrap="square" lIns="0" tIns="13970" rIns="0" bIns="0" rtlCol="0">
            <a:spAutoFit/>
          </a:bodyPr>
          <a:lstStyle>
            <a:defPPr>
              <a:defRPr lang="en-US"/>
            </a:defPPr>
            <a:lvl1pPr marL="12700" algn="r">
              <a:spcBef>
                <a:spcPts val="90"/>
              </a:spcBef>
              <a:defRPr sz="900">
                <a:ln>
                  <a:solidFill>
                    <a:prstClr val="white">
                      <a:lumMod val="75000"/>
                      <a:alpha val="0"/>
                    </a:prstClr>
                  </a:solidFill>
                </a:ln>
                <a:solidFill>
                  <a:schemeClr val="tx1">
                    <a:lumMod val="75000"/>
                    <a:lumOff val="25000"/>
                  </a:schemeClr>
                </a:solidFill>
                <a:latin typeface="+mn-ea"/>
              </a:defRPr>
            </a:lvl1pPr>
          </a:lstStyle>
          <a:p>
            <a:r>
              <a:rPr sz="1050" dirty="0">
                <a:ln>
                  <a:solidFill>
                    <a:srgbClr val="000000">
                      <a:lumMod val="50000"/>
                      <a:lumOff val="50000"/>
                      <a:alpha val="0"/>
                    </a:srgbClr>
                  </a:solidFill>
                </a:ln>
                <a:solidFill>
                  <a:schemeClr val="bg1">
                    <a:lumMod val="50000"/>
                  </a:schemeClr>
                </a:solidFill>
                <a:latin typeface="KPMG Bold" panose="020B0803030202040204" pitchFamily="34" charset="0"/>
                <a:ea typeface="KoPub돋움체 Medium" panose="00000600000000000000" pitchFamily="2" charset="-127"/>
              </a:rPr>
              <a:t>2,400</a:t>
            </a:r>
          </a:p>
        </p:txBody>
      </p:sp>
      <p:cxnSp>
        <p:nvCxnSpPr>
          <p:cNvPr id="610" name="직선 연결선 609">
            <a:extLst>
              <a:ext uri="{FF2B5EF4-FFF2-40B4-BE49-F238E27FC236}">
                <a16:creationId xmlns:a16="http://schemas.microsoft.com/office/drawing/2014/main" id="{4D943E43-5C85-526A-C6C8-33073CCD4830}"/>
              </a:ext>
            </a:extLst>
          </p:cNvPr>
          <p:cNvCxnSpPr>
            <a:cxnSpLocks/>
          </p:cNvCxnSpPr>
          <p:nvPr/>
        </p:nvCxnSpPr>
        <p:spPr>
          <a:xfrm flipH="1">
            <a:off x="5643339" y="3484552"/>
            <a:ext cx="3467" cy="419596"/>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611" name="object 7">
            <a:extLst>
              <a:ext uri="{FF2B5EF4-FFF2-40B4-BE49-F238E27FC236}">
                <a16:creationId xmlns:a16="http://schemas.microsoft.com/office/drawing/2014/main" id="{C5468A07-97AE-D7C8-0377-E09FCB2DBC3F}"/>
              </a:ext>
            </a:extLst>
          </p:cNvPr>
          <p:cNvSpPr/>
          <p:nvPr/>
        </p:nvSpPr>
        <p:spPr>
          <a:xfrm>
            <a:off x="5523213" y="1961712"/>
            <a:ext cx="23490" cy="2222634"/>
          </a:xfrm>
          <a:custGeom>
            <a:avLst/>
            <a:gdLst/>
            <a:ahLst/>
            <a:cxnLst/>
            <a:rect l="l" t="t" r="r" b="b"/>
            <a:pathLst>
              <a:path w="33655" h="2764790">
                <a:moveTo>
                  <a:pt x="33528" y="2764536"/>
                </a:moveTo>
                <a:lnTo>
                  <a:pt x="33528" y="0"/>
                </a:lnTo>
              </a:path>
              <a:path w="33655" h="2764790">
                <a:moveTo>
                  <a:pt x="0" y="2764536"/>
                </a:moveTo>
                <a:lnTo>
                  <a:pt x="33528" y="2764536"/>
                </a:lnTo>
              </a:path>
              <a:path w="33655" h="2764790">
                <a:moveTo>
                  <a:pt x="0" y="2304288"/>
                </a:moveTo>
                <a:lnTo>
                  <a:pt x="33528" y="2304288"/>
                </a:lnTo>
              </a:path>
              <a:path w="33655" h="2764790">
                <a:moveTo>
                  <a:pt x="0" y="1844040"/>
                </a:moveTo>
                <a:lnTo>
                  <a:pt x="33528" y="1844040"/>
                </a:lnTo>
              </a:path>
              <a:path w="33655" h="2764790">
                <a:moveTo>
                  <a:pt x="0" y="1380744"/>
                </a:moveTo>
                <a:lnTo>
                  <a:pt x="33528" y="1380744"/>
                </a:lnTo>
              </a:path>
              <a:path w="33655" h="2764790">
                <a:moveTo>
                  <a:pt x="0" y="920496"/>
                </a:moveTo>
                <a:lnTo>
                  <a:pt x="33528" y="920496"/>
                </a:lnTo>
              </a:path>
              <a:path w="33655" h="2764790">
                <a:moveTo>
                  <a:pt x="0" y="460248"/>
                </a:moveTo>
                <a:lnTo>
                  <a:pt x="33528" y="460248"/>
                </a:lnTo>
              </a:path>
              <a:path w="33655" h="2764790">
                <a:moveTo>
                  <a:pt x="0" y="0"/>
                </a:moveTo>
                <a:lnTo>
                  <a:pt x="33528" y="0"/>
                </a:lnTo>
              </a:path>
            </a:pathLst>
          </a:custGeom>
          <a:ln w="3175">
            <a:solidFill>
              <a:schemeClr val="tx1">
                <a:lumMod val="50000"/>
                <a:lumOff val="50000"/>
              </a:schemeClr>
            </a:solidFill>
          </a:ln>
        </p:spPr>
        <p:txBody>
          <a:bodyPr wrap="square" lIns="0" tIns="0" rIns="0" bIns="0" rtlCol="0"/>
          <a:lstStyle/>
          <a:p>
            <a:endParaRPr/>
          </a:p>
        </p:txBody>
      </p:sp>
      <p:sp>
        <p:nvSpPr>
          <p:cNvPr id="612" name="object 69">
            <a:extLst>
              <a:ext uri="{FF2B5EF4-FFF2-40B4-BE49-F238E27FC236}">
                <a16:creationId xmlns:a16="http://schemas.microsoft.com/office/drawing/2014/main" id="{2D55D8E8-B2C1-1DFC-6E79-7D260FE9EBA9}"/>
              </a:ext>
            </a:extLst>
          </p:cNvPr>
          <p:cNvSpPr txBox="1"/>
          <p:nvPr/>
        </p:nvSpPr>
        <p:spPr>
          <a:xfrm>
            <a:off x="5078169" y="3741657"/>
            <a:ext cx="396000" cy="175689"/>
          </a:xfrm>
          <a:prstGeom prst="rect">
            <a:avLst/>
          </a:prstGeom>
        </p:spPr>
        <p:txBody>
          <a:bodyPr vert="horz" wrap="square" lIns="0" tIns="13970" rIns="0" bIns="0" rtlCol="0">
            <a:spAutoFit/>
          </a:bodyPr>
          <a:lstStyle>
            <a:defPPr>
              <a:defRPr lang="en-US"/>
            </a:defPPr>
            <a:lvl1pPr marL="12700" algn="r">
              <a:spcBef>
                <a:spcPts val="90"/>
              </a:spcBef>
              <a:defRPr sz="900">
                <a:ln>
                  <a:solidFill>
                    <a:prstClr val="white">
                      <a:lumMod val="75000"/>
                      <a:alpha val="0"/>
                    </a:prstClr>
                  </a:solidFill>
                </a:ln>
                <a:solidFill>
                  <a:schemeClr val="tx1">
                    <a:lumMod val="75000"/>
                    <a:lumOff val="25000"/>
                  </a:schemeClr>
                </a:solidFill>
                <a:latin typeface="+mn-ea"/>
              </a:defRPr>
            </a:lvl1pPr>
          </a:lstStyle>
          <a:p>
            <a:r>
              <a:rPr sz="1050" dirty="0">
                <a:ln>
                  <a:solidFill>
                    <a:srgbClr val="000000">
                      <a:lumMod val="50000"/>
                      <a:lumOff val="50000"/>
                      <a:alpha val="0"/>
                    </a:srgbClr>
                  </a:solidFill>
                </a:ln>
                <a:solidFill>
                  <a:schemeClr val="bg1">
                    <a:lumMod val="50000"/>
                  </a:schemeClr>
                </a:solidFill>
                <a:latin typeface="KPMG Bold" panose="020B0803030202040204" pitchFamily="34" charset="0"/>
                <a:ea typeface="KoPub돋움체 Medium" panose="00000600000000000000" pitchFamily="2" charset="-127"/>
              </a:rPr>
              <a:t>400</a:t>
            </a:r>
          </a:p>
        </p:txBody>
      </p:sp>
      <p:sp>
        <p:nvSpPr>
          <p:cNvPr id="613" name="object 68">
            <a:extLst>
              <a:ext uri="{FF2B5EF4-FFF2-40B4-BE49-F238E27FC236}">
                <a16:creationId xmlns:a16="http://schemas.microsoft.com/office/drawing/2014/main" id="{5C561B1F-0533-DF96-8FE3-8C67C4771A22}"/>
              </a:ext>
            </a:extLst>
          </p:cNvPr>
          <p:cNvSpPr txBox="1"/>
          <p:nvPr/>
        </p:nvSpPr>
        <p:spPr>
          <a:xfrm>
            <a:off x="5375449" y="4057605"/>
            <a:ext cx="44764" cy="175689"/>
          </a:xfrm>
          <a:prstGeom prst="rect">
            <a:avLst/>
          </a:prstGeom>
        </p:spPr>
        <p:txBody>
          <a:bodyPr vert="horz" wrap="square" lIns="0" tIns="13970" rIns="0" bIns="0" rtlCol="0">
            <a:spAutoFit/>
          </a:bodyPr>
          <a:lstStyle>
            <a:defPPr>
              <a:defRPr lang="en-US"/>
            </a:defPPr>
            <a:lvl1pPr marL="12700">
              <a:spcBef>
                <a:spcPts val="90"/>
              </a:spcBef>
              <a:defRPr sz="900">
                <a:ln>
                  <a:solidFill>
                    <a:prstClr val="white">
                      <a:lumMod val="75000"/>
                      <a:alpha val="0"/>
                    </a:prstClr>
                  </a:solidFill>
                </a:ln>
                <a:solidFill>
                  <a:schemeClr val="tx1">
                    <a:lumMod val="75000"/>
                    <a:lumOff val="25000"/>
                  </a:schemeClr>
                </a:solidFill>
                <a:latin typeface="+mn-ea"/>
              </a:defRPr>
            </a:lvl1pPr>
          </a:lstStyle>
          <a:p>
            <a:pPr algn="r"/>
            <a:r>
              <a:rPr lang="en-US" sz="1050" dirty="0">
                <a:ln>
                  <a:solidFill>
                    <a:srgbClr val="000000">
                      <a:lumMod val="50000"/>
                      <a:lumOff val="50000"/>
                      <a:alpha val="0"/>
                    </a:srgbClr>
                  </a:solidFill>
                </a:ln>
                <a:solidFill>
                  <a:schemeClr val="bg1">
                    <a:lumMod val="50000"/>
                  </a:schemeClr>
                </a:solidFill>
                <a:latin typeface="KPMG Bold" panose="020B0803030202040204" pitchFamily="34" charset="0"/>
                <a:ea typeface="KoPub돋움체 Medium" panose="00000600000000000000" pitchFamily="2" charset="-127"/>
              </a:rPr>
              <a:t>0</a:t>
            </a:r>
            <a:endParaRPr sz="1050" dirty="0">
              <a:ln>
                <a:solidFill>
                  <a:srgbClr val="000000">
                    <a:lumMod val="50000"/>
                    <a:lumOff val="50000"/>
                    <a:alpha val="0"/>
                  </a:srgbClr>
                </a:solidFill>
              </a:ln>
              <a:solidFill>
                <a:schemeClr val="bg1">
                  <a:lumMod val="50000"/>
                </a:schemeClr>
              </a:solidFill>
              <a:latin typeface="KPMG Bold" panose="020B0803030202040204" pitchFamily="34" charset="0"/>
              <a:ea typeface="KoPub돋움체 Medium" panose="00000600000000000000" pitchFamily="2" charset="-127"/>
            </a:endParaRPr>
          </a:p>
        </p:txBody>
      </p:sp>
      <p:sp>
        <p:nvSpPr>
          <p:cNvPr id="614" name="object 75">
            <a:extLst>
              <a:ext uri="{FF2B5EF4-FFF2-40B4-BE49-F238E27FC236}">
                <a16:creationId xmlns:a16="http://schemas.microsoft.com/office/drawing/2014/main" id="{FFF3619A-0BD2-5F65-2134-BBBF05D077B4}"/>
              </a:ext>
            </a:extLst>
          </p:cNvPr>
          <p:cNvSpPr txBox="1"/>
          <p:nvPr/>
        </p:nvSpPr>
        <p:spPr>
          <a:xfrm>
            <a:off x="5513463" y="4223189"/>
            <a:ext cx="496800" cy="161583"/>
          </a:xfrm>
          <a:prstGeom prst="rect">
            <a:avLst/>
          </a:prstGeom>
        </p:spPr>
        <p:txBody>
          <a:bodyPr vert="horz" wrap="square" lIns="0" tIns="0" rIns="0" bIns="0" rtlCol="0">
            <a:spAutoFit/>
          </a:bodyPr>
          <a:lstStyle>
            <a:defPPr>
              <a:defRPr lang="en-US"/>
            </a:defPPr>
            <a:lvl1pPr marL="12700">
              <a:spcBef>
                <a:spcPts val="90"/>
              </a:spcBef>
              <a:defRPr sz="900">
                <a:ln>
                  <a:solidFill>
                    <a:prstClr val="white">
                      <a:lumMod val="75000"/>
                      <a:alpha val="0"/>
                    </a:prstClr>
                  </a:solidFill>
                </a:ln>
                <a:solidFill>
                  <a:schemeClr val="tx1">
                    <a:lumMod val="75000"/>
                    <a:lumOff val="25000"/>
                  </a:schemeClr>
                </a:solidFill>
                <a:latin typeface="+mn-ea"/>
              </a:defRPr>
            </a:lvl1pPr>
          </a:lstStyle>
          <a:p>
            <a:r>
              <a:rPr lang="en-US" sz="1050" dirty="0">
                <a:ln>
                  <a:solidFill>
                    <a:srgbClr val="000000">
                      <a:lumMod val="50000"/>
                      <a:lumOff val="50000"/>
                      <a:alpha val="0"/>
                    </a:srgbClr>
                  </a:solidFill>
                </a:ln>
                <a:solidFill>
                  <a:schemeClr val="bg1">
                    <a:lumMod val="50000"/>
                  </a:schemeClr>
                </a:solidFill>
                <a:latin typeface="KPMG Bold" panose="020B0803030202040204" pitchFamily="34" charset="0"/>
                <a:ea typeface="KoPub돋움체 Medium" panose="00000600000000000000" pitchFamily="2" charset="-127"/>
              </a:rPr>
              <a:t>0</a:t>
            </a:r>
            <a:endParaRPr sz="1050" dirty="0">
              <a:ln>
                <a:solidFill>
                  <a:srgbClr val="000000">
                    <a:lumMod val="50000"/>
                    <a:lumOff val="50000"/>
                    <a:alpha val="0"/>
                  </a:srgbClr>
                </a:solidFill>
              </a:ln>
              <a:solidFill>
                <a:schemeClr val="bg1">
                  <a:lumMod val="50000"/>
                </a:schemeClr>
              </a:solidFill>
              <a:latin typeface="KPMG Bold" panose="020B0803030202040204" pitchFamily="34" charset="0"/>
              <a:ea typeface="KoPub돋움체 Medium" panose="00000600000000000000" pitchFamily="2" charset="-127"/>
            </a:endParaRPr>
          </a:p>
        </p:txBody>
      </p:sp>
      <p:sp>
        <p:nvSpPr>
          <p:cNvPr id="615" name="object 76">
            <a:extLst>
              <a:ext uri="{FF2B5EF4-FFF2-40B4-BE49-F238E27FC236}">
                <a16:creationId xmlns:a16="http://schemas.microsoft.com/office/drawing/2014/main" id="{37E2D029-081F-F974-5861-68791B89A3CB}"/>
              </a:ext>
            </a:extLst>
          </p:cNvPr>
          <p:cNvSpPr txBox="1"/>
          <p:nvPr/>
        </p:nvSpPr>
        <p:spPr>
          <a:xfrm>
            <a:off x="6266968" y="4223189"/>
            <a:ext cx="496800" cy="161583"/>
          </a:xfrm>
          <a:prstGeom prst="rect">
            <a:avLst/>
          </a:prstGeom>
        </p:spPr>
        <p:txBody>
          <a:bodyPr vert="horz" wrap="square" lIns="0" tIns="0" rIns="0" bIns="0" rtlCol="0">
            <a:spAutoFit/>
          </a:bodyPr>
          <a:lstStyle>
            <a:defPPr>
              <a:defRPr lang="en-US"/>
            </a:defPPr>
            <a:lvl1pPr marL="12700">
              <a:spcBef>
                <a:spcPts val="90"/>
              </a:spcBef>
              <a:defRPr sz="900">
                <a:ln>
                  <a:solidFill>
                    <a:prstClr val="white">
                      <a:lumMod val="75000"/>
                      <a:alpha val="0"/>
                    </a:prstClr>
                  </a:solidFill>
                </a:ln>
                <a:solidFill>
                  <a:schemeClr val="tx1">
                    <a:lumMod val="75000"/>
                    <a:lumOff val="25000"/>
                  </a:schemeClr>
                </a:solidFill>
                <a:latin typeface="+mn-ea"/>
              </a:defRPr>
            </a:lvl1pPr>
          </a:lstStyle>
          <a:p>
            <a:r>
              <a:rPr sz="1050" dirty="0">
                <a:ln>
                  <a:solidFill>
                    <a:srgbClr val="000000">
                      <a:lumMod val="50000"/>
                      <a:lumOff val="50000"/>
                      <a:alpha val="0"/>
                    </a:srgbClr>
                  </a:solidFill>
                </a:ln>
                <a:solidFill>
                  <a:schemeClr val="bg1">
                    <a:lumMod val="50000"/>
                  </a:schemeClr>
                </a:solidFill>
                <a:latin typeface="KPMG Bold" panose="020B0803030202040204" pitchFamily="34" charset="0"/>
                <a:ea typeface="KoPub돋움체 Medium" panose="00000600000000000000" pitchFamily="2" charset="-127"/>
              </a:rPr>
              <a:t>20,000</a:t>
            </a:r>
          </a:p>
        </p:txBody>
      </p:sp>
      <p:sp>
        <p:nvSpPr>
          <p:cNvPr id="616" name="object 77">
            <a:extLst>
              <a:ext uri="{FF2B5EF4-FFF2-40B4-BE49-F238E27FC236}">
                <a16:creationId xmlns:a16="http://schemas.microsoft.com/office/drawing/2014/main" id="{4441941E-27DA-2D14-F9F0-DEE963D94C39}"/>
              </a:ext>
            </a:extLst>
          </p:cNvPr>
          <p:cNvSpPr txBox="1"/>
          <p:nvPr/>
        </p:nvSpPr>
        <p:spPr>
          <a:xfrm>
            <a:off x="8204779" y="4223189"/>
            <a:ext cx="496800" cy="161583"/>
          </a:xfrm>
          <a:prstGeom prst="rect">
            <a:avLst/>
          </a:prstGeom>
        </p:spPr>
        <p:txBody>
          <a:bodyPr vert="horz" wrap="square" lIns="0" tIns="0" rIns="0" bIns="0" rtlCol="0">
            <a:spAutoFit/>
          </a:bodyPr>
          <a:lstStyle>
            <a:defPPr>
              <a:defRPr lang="en-US"/>
            </a:defPPr>
            <a:lvl1pPr marL="12700">
              <a:spcBef>
                <a:spcPts val="90"/>
              </a:spcBef>
              <a:defRPr sz="900">
                <a:ln>
                  <a:solidFill>
                    <a:prstClr val="white">
                      <a:lumMod val="75000"/>
                      <a:alpha val="0"/>
                    </a:prstClr>
                  </a:solidFill>
                </a:ln>
                <a:solidFill>
                  <a:schemeClr val="tx1">
                    <a:lumMod val="75000"/>
                    <a:lumOff val="25000"/>
                  </a:schemeClr>
                </a:solidFill>
                <a:latin typeface="+mn-ea"/>
              </a:defRPr>
            </a:lvl1pPr>
          </a:lstStyle>
          <a:p>
            <a:r>
              <a:rPr sz="1050" dirty="0">
                <a:ln>
                  <a:solidFill>
                    <a:srgbClr val="000000">
                      <a:lumMod val="50000"/>
                      <a:lumOff val="50000"/>
                      <a:alpha val="0"/>
                    </a:srgbClr>
                  </a:solidFill>
                </a:ln>
                <a:solidFill>
                  <a:schemeClr val="bg1">
                    <a:lumMod val="50000"/>
                  </a:schemeClr>
                </a:solidFill>
                <a:latin typeface="KPMG Bold" panose="020B0803030202040204" pitchFamily="34" charset="0"/>
                <a:ea typeface="KoPub돋움체 Medium" panose="00000600000000000000" pitchFamily="2" charset="-127"/>
              </a:rPr>
              <a:t>60,000</a:t>
            </a:r>
          </a:p>
        </p:txBody>
      </p:sp>
      <p:sp>
        <p:nvSpPr>
          <p:cNvPr id="617" name="object 78">
            <a:extLst>
              <a:ext uri="{FF2B5EF4-FFF2-40B4-BE49-F238E27FC236}">
                <a16:creationId xmlns:a16="http://schemas.microsoft.com/office/drawing/2014/main" id="{964C166B-4675-B362-6325-D992EFCC9A0B}"/>
              </a:ext>
            </a:extLst>
          </p:cNvPr>
          <p:cNvSpPr txBox="1"/>
          <p:nvPr/>
        </p:nvSpPr>
        <p:spPr>
          <a:xfrm>
            <a:off x="9173639" y="4223189"/>
            <a:ext cx="496800" cy="161583"/>
          </a:xfrm>
          <a:prstGeom prst="rect">
            <a:avLst/>
          </a:prstGeom>
        </p:spPr>
        <p:txBody>
          <a:bodyPr vert="horz" wrap="square" lIns="0" tIns="0" rIns="0" bIns="0" rtlCol="0">
            <a:spAutoFit/>
          </a:bodyPr>
          <a:lstStyle>
            <a:defPPr>
              <a:defRPr lang="en-US"/>
            </a:defPPr>
            <a:lvl1pPr marL="12700">
              <a:spcBef>
                <a:spcPts val="90"/>
              </a:spcBef>
              <a:defRPr sz="900">
                <a:ln>
                  <a:solidFill>
                    <a:prstClr val="white">
                      <a:lumMod val="75000"/>
                      <a:alpha val="0"/>
                    </a:prstClr>
                  </a:solidFill>
                </a:ln>
                <a:solidFill>
                  <a:schemeClr val="tx1">
                    <a:lumMod val="75000"/>
                    <a:lumOff val="25000"/>
                  </a:schemeClr>
                </a:solidFill>
                <a:latin typeface="+mn-ea"/>
              </a:defRPr>
            </a:lvl1pPr>
          </a:lstStyle>
          <a:p>
            <a:r>
              <a:rPr sz="1050" dirty="0">
                <a:ln>
                  <a:solidFill>
                    <a:srgbClr val="000000">
                      <a:lumMod val="50000"/>
                      <a:lumOff val="50000"/>
                      <a:alpha val="0"/>
                    </a:srgbClr>
                  </a:solidFill>
                </a:ln>
                <a:solidFill>
                  <a:schemeClr val="bg1">
                    <a:lumMod val="50000"/>
                  </a:schemeClr>
                </a:solidFill>
                <a:latin typeface="KPMG Bold" panose="020B0803030202040204" pitchFamily="34" charset="0"/>
                <a:ea typeface="KoPub돋움체 Medium" panose="00000600000000000000" pitchFamily="2" charset="-127"/>
              </a:rPr>
              <a:t>80,000</a:t>
            </a:r>
          </a:p>
        </p:txBody>
      </p:sp>
      <p:sp>
        <p:nvSpPr>
          <p:cNvPr id="618" name="object 82">
            <a:extLst>
              <a:ext uri="{FF2B5EF4-FFF2-40B4-BE49-F238E27FC236}">
                <a16:creationId xmlns:a16="http://schemas.microsoft.com/office/drawing/2014/main" id="{4344A3D6-4F8E-B1FA-FD3A-D6DC82152CEA}"/>
              </a:ext>
            </a:extLst>
          </p:cNvPr>
          <p:cNvSpPr txBox="1"/>
          <p:nvPr/>
        </p:nvSpPr>
        <p:spPr>
          <a:xfrm>
            <a:off x="7235740" y="4223189"/>
            <a:ext cx="496800" cy="161583"/>
          </a:xfrm>
          <a:prstGeom prst="rect">
            <a:avLst/>
          </a:prstGeom>
        </p:spPr>
        <p:txBody>
          <a:bodyPr vert="horz" wrap="square" lIns="0" tIns="0" rIns="0" bIns="0" rtlCol="0">
            <a:spAutoFit/>
          </a:bodyPr>
          <a:lstStyle>
            <a:defPPr>
              <a:defRPr lang="en-US"/>
            </a:defPPr>
            <a:lvl1pPr marL="12700">
              <a:spcBef>
                <a:spcPts val="90"/>
              </a:spcBef>
              <a:defRPr sz="900">
                <a:ln>
                  <a:solidFill>
                    <a:prstClr val="white">
                      <a:lumMod val="75000"/>
                      <a:alpha val="0"/>
                    </a:prstClr>
                  </a:solidFill>
                </a:ln>
                <a:solidFill>
                  <a:schemeClr val="tx1">
                    <a:lumMod val="75000"/>
                    <a:lumOff val="25000"/>
                  </a:schemeClr>
                </a:solidFill>
                <a:latin typeface="+mn-ea"/>
              </a:defRPr>
            </a:lvl1pPr>
          </a:lstStyle>
          <a:p>
            <a:r>
              <a:rPr sz="1050" dirty="0">
                <a:ln>
                  <a:solidFill>
                    <a:srgbClr val="000000">
                      <a:lumMod val="50000"/>
                      <a:lumOff val="50000"/>
                      <a:alpha val="0"/>
                    </a:srgbClr>
                  </a:solidFill>
                </a:ln>
                <a:solidFill>
                  <a:schemeClr val="bg1">
                    <a:lumMod val="50000"/>
                  </a:schemeClr>
                </a:solidFill>
                <a:latin typeface="KPMG Bold" panose="020B0803030202040204" pitchFamily="34" charset="0"/>
                <a:ea typeface="KoPub돋움체 Medium" panose="00000600000000000000" pitchFamily="2" charset="-127"/>
              </a:rPr>
              <a:t>40,000</a:t>
            </a:r>
          </a:p>
        </p:txBody>
      </p:sp>
      <p:sp>
        <p:nvSpPr>
          <p:cNvPr id="619" name="object 8">
            <a:extLst>
              <a:ext uri="{FF2B5EF4-FFF2-40B4-BE49-F238E27FC236}">
                <a16:creationId xmlns:a16="http://schemas.microsoft.com/office/drawing/2014/main" id="{C1C0422E-3593-FA68-B28E-5DD8E8929457}"/>
              </a:ext>
            </a:extLst>
          </p:cNvPr>
          <p:cNvSpPr/>
          <p:nvPr/>
        </p:nvSpPr>
        <p:spPr>
          <a:xfrm>
            <a:off x="5546615" y="4184142"/>
            <a:ext cx="3874114" cy="29608"/>
          </a:xfrm>
          <a:custGeom>
            <a:avLst/>
            <a:gdLst/>
            <a:ahLst/>
            <a:cxnLst/>
            <a:rect l="l" t="t" r="r" b="b"/>
            <a:pathLst>
              <a:path w="5550534" h="36829">
                <a:moveTo>
                  <a:pt x="0" y="0"/>
                </a:moveTo>
                <a:lnTo>
                  <a:pt x="5550408" y="0"/>
                </a:lnTo>
              </a:path>
              <a:path w="5550534" h="36829">
                <a:moveTo>
                  <a:pt x="2776728" y="0"/>
                </a:moveTo>
                <a:lnTo>
                  <a:pt x="2776728" y="36575"/>
                </a:lnTo>
              </a:path>
              <a:path w="5550534" h="36829">
                <a:moveTo>
                  <a:pt x="4163567" y="0"/>
                </a:moveTo>
                <a:lnTo>
                  <a:pt x="4163567" y="36575"/>
                </a:lnTo>
              </a:path>
              <a:path w="5550534" h="36829">
                <a:moveTo>
                  <a:pt x="5550408" y="0"/>
                </a:moveTo>
                <a:lnTo>
                  <a:pt x="5550408" y="36575"/>
                </a:lnTo>
              </a:path>
            </a:pathLst>
          </a:custGeom>
          <a:ln w="3175">
            <a:solidFill>
              <a:schemeClr val="tx1">
                <a:lumMod val="50000"/>
                <a:lumOff val="50000"/>
              </a:schemeClr>
            </a:solidFill>
          </a:ln>
        </p:spPr>
        <p:txBody>
          <a:bodyPr wrap="square" lIns="0" tIns="0" rIns="0" bIns="0" rtlCol="0"/>
          <a:lstStyle/>
          <a:p>
            <a:endParaRPr/>
          </a:p>
        </p:txBody>
      </p:sp>
      <p:sp>
        <p:nvSpPr>
          <p:cNvPr id="6" name="텍스트 개체 틀 5">
            <a:extLst>
              <a:ext uri="{FF2B5EF4-FFF2-40B4-BE49-F238E27FC236}">
                <a16:creationId xmlns:a16="http://schemas.microsoft.com/office/drawing/2014/main" id="{63A848A3-896E-4E84-AD4F-8E412418E876}"/>
              </a:ext>
            </a:extLst>
          </p:cNvPr>
          <p:cNvSpPr>
            <a:spLocks noGrp="1"/>
          </p:cNvSpPr>
          <p:nvPr>
            <p:ph type="body" sz="quarter" idx="10"/>
          </p:nvPr>
        </p:nvSpPr>
        <p:spPr>
          <a:xfrm>
            <a:off x="488949" y="333149"/>
            <a:ext cx="8928101" cy="184666"/>
          </a:xfrm>
        </p:spPr>
        <p:txBody>
          <a:bodyPr/>
          <a:lstStyle/>
          <a:p>
            <a:r>
              <a:rPr lang="en-US" altLang="ko-KR" dirty="0"/>
              <a:t>I. </a:t>
            </a:r>
            <a:r>
              <a:rPr lang="ko-KR" altLang="en-US" dirty="0"/>
              <a:t>국내 보험산업의 돌파구</a:t>
            </a:r>
            <a:r>
              <a:rPr lang="en-US" altLang="ko-KR" dirty="0"/>
              <a:t>, </a:t>
            </a:r>
            <a:r>
              <a:rPr lang="ko-KR" altLang="en-US" dirty="0"/>
              <a:t>왜 신흥 아시아 태평양 시장인가</a:t>
            </a:r>
            <a:r>
              <a:rPr lang="en-US" altLang="ko-KR" dirty="0"/>
              <a:t>?</a:t>
            </a:r>
            <a:endParaRPr lang="ko-KR" altLang="en-US" dirty="0"/>
          </a:p>
        </p:txBody>
      </p:sp>
      <p:sp>
        <p:nvSpPr>
          <p:cNvPr id="7" name="텍스트 개체 틀 6">
            <a:extLst>
              <a:ext uri="{FF2B5EF4-FFF2-40B4-BE49-F238E27FC236}">
                <a16:creationId xmlns:a16="http://schemas.microsoft.com/office/drawing/2014/main" id="{969D59B1-E438-4661-823C-6AD45B5171F4}"/>
              </a:ext>
            </a:extLst>
          </p:cNvPr>
          <p:cNvSpPr>
            <a:spLocks noGrp="1"/>
          </p:cNvSpPr>
          <p:nvPr>
            <p:ph type="body" sz="quarter" idx="11"/>
          </p:nvPr>
        </p:nvSpPr>
        <p:spPr>
          <a:xfrm>
            <a:off x="488950" y="617249"/>
            <a:ext cx="8928100" cy="322262"/>
          </a:xfrm>
        </p:spPr>
        <p:txBody>
          <a:bodyPr/>
          <a:lstStyle/>
          <a:p>
            <a:r>
              <a:rPr lang="en-US" altLang="ko-KR" dirty="0"/>
              <a:t>I. </a:t>
            </a:r>
            <a:r>
              <a:rPr lang="ko-KR" altLang="en-US" dirty="0"/>
              <a:t>국내 보험산업의 돌파구</a:t>
            </a:r>
            <a:r>
              <a:rPr lang="en-US" altLang="ko-KR" dirty="0"/>
              <a:t>, </a:t>
            </a:r>
            <a:r>
              <a:rPr lang="ko-KR" altLang="en-US" dirty="0"/>
              <a:t>왜 신흥 아시아 태평양 시장인가</a:t>
            </a:r>
            <a:r>
              <a:rPr lang="en-US" altLang="ko-KR" dirty="0"/>
              <a:t>?</a:t>
            </a:r>
            <a:endParaRPr lang="ko-KR" altLang="en-US" dirty="0"/>
          </a:p>
        </p:txBody>
      </p:sp>
      <p:sp>
        <p:nvSpPr>
          <p:cNvPr id="9" name="TextBox 8">
            <a:extLst>
              <a:ext uri="{FF2B5EF4-FFF2-40B4-BE49-F238E27FC236}">
                <a16:creationId xmlns:a16="http://schemas.microsoft.com/office/drawing/2014/main" id="{F3EB957E-4811-F51E-FBB7-09CE5B86CAB4}"/>
              </a:ext>
            </a:extLst>
          </p:cNvPr>
          <p:cNvSpPr txBox="1"/>
          <p:nvPr/>
        </p:nvSpPr>
        <p:spPr>
          <a:xfrm>
            <a:off x="488948" y="1230531"/>
            <a:ext cx="3249287" cy="200055"/>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1300" b="0" i="0" u="none" strike="noStrike" kern="1200" cap="none" spc="0" normalizeH="0" baseline="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rPr>
              <a:t>아시아 태평양 국가 보험밀도 및 </a:t>
            </a:r>
            <a:r>
              <a:rPr kumimoji="0" lang="en-US" altLang="ko-KR" sz="1300" b="0" i="0" u="none" strike="noStrike" kern="1200" cap="none" spc="0" normalizeH="0" baseline="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rPr>
              <a:t>1</a:t>
            </a:r>
            <a:r>
              <a:rPr kumimoji="0" lang="ko-KR" altLang="en-US" sz="1300" b="0" i="0" u="none" strike="noStrike" kern="1200" cap="none" spc="0" normalizeH="0" baseline="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rPr>
              <a:t>인당 </a:t>
            </a:r>
            <a:r>
              <a:rPr kumimoji="0" lang="en-US" altLang="ko-KR" sz="1300" b="0" i="0" u="none" strike="noStrike" kern="1200" cap="none" spc="0" normalizeH="0" baseline="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rPr>
              <a:t>GDP </a:t>
            </a:r>
            <a:r>
              <a:rPr lang="ko-KR" altLang="en-US" sz="1300" dirty="0">
                <a:ln>
                  <a:solidFill>
                    <a:prstClr val="white">
                      <a:lumMod val="75000"/>
                      <a:alpha val="0"/>
                    </a:prstClr>
                  </a:solidFill>
                </a:ln>
                <a:solidFill>
                  <a:srgbClr val="00338D"/>
                </a:solidFill>
                <a:latin typeface="KoPub돋움체 Bold" panose="00000800000000000000" pitchFamily="2" charset="-127"/>
                <a:ea typeface="KoPub돋움체 Bold" panose="00000800000000000000" pitchFamily="2" charset="-127"/>
                <a:cs typeface="Univers for KPMG"/>
              </a:rPr>
              <a:t>현황</a:t>
            </a:r>
            <a:endParaRPr kumimoji="0" lang="en-US" altLang="ko-KR" sz="1300" b="0" i="0" u="none" strike="noStrike" kern="1200" cap="none" spc="0" normalizeH="0" baseline="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endParaRPr>
          </a:p>
        </p:txBody>
      </p:sp>
      <p:cxnSp>
        <p:nvCxnSpPr>
          <p:cNvPr id="12" name="직선 연결선 11">
            <a:extLst>
              <a:ext uri="{FF2B5EF4-FFF2-40B4-BE49-F238E27FC236}">
                <a16:creationId xmlns:a16="http://schemas.microsoft.com/office/drawing/2014/main" id="{EA4480AC-8ABB-2CAA-E656-F564C03B5C34}"/>
              </a:ext>
            </a:extLst>
          </p:cNvPr>
          <p:cNvCxnSpPr/>
          <p:nvPr/>
        </p:nvCxnSpPr>
        <p:spPr>
          <a:xfrm>
            <a:off x="488948" y="1196975"/>
            <a:ext cx="89388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직선 연결선 13">
            <a:extLst>
              <a:ext uri="{FF2B5EF4-FFF2-40B4-BE49-F238E27FC236}">
                <a16:creationId xmlns:a16="http://schemas.microsoft.com/office/drawing/2014/main" id="{9A6DD49E-A8E2-C1A2-4C6E-4104B072CFE0}"/>
              </a:ext>
            </a:extLst>
          </p:cNvPr>
          <p:cNvCxnSpPr/>
          <p:nvPr/>
        </p:nvCxnSpPr>
        <p:spPr>
          <a:xfrm>
            <a:off x="488948" y="1473812"/>
            <a:ext cx="89388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CABDB04C-347A-284E-1B08-059C3E1B3192}"/>
              </a:ext>
            </a:extLst>
          </p:cNvPr>
          <p:cNvSpPr txBox="1"/>
          <p:nvPr/>
        </p:nvSpPr>
        <p:spPr>
          <a:xfrm>
            <a:off x="488948" y="5513391"/>
            <a:ext cx="8927438" cy="684336"/>
          </a:xfrm>
          <a:prstGeom prst="rect">
            <a:avLst/>
          </a:prstGeom>
          <a:solidFill>
            <a:srgbClr val="DEF7FF"/>
          </a:solidFill>
          <a:ln w="3175">
            <a:solidFill>
              <a:srgbClr val="99E3FB"/>
            </a:solidFill>
          </a:ln>
        </p:spPr>
        <p:txBody>
          <a:bodyPr wrap="square" lIns="180000" tIns="72000" rIns="180000" bIns="72000" anchor="t">
            <a:noAutofit/>
          </a:bodyPr>
          <a:lstStyle>
            <a:defPPr>
              <a:defRPr lang="en-US"/>
            </a:defPPr>
            <a:lvl1pPr marL="108000" indent="-108000" defTabSz="457200">
              <a:spcAft>
                <a:spcPts val="600"/>
              </a:spcAft>
              <a:buClr>
                <a:schemeClr val="tx1">
                  <a:lumMod val="85000"/>
                  <a:lumOff val="15000"/>
                </a:schemeClr>
              </a:buClr>
              <a:buFont typeface="Wingdings" panose="05000000000000000000" pitchFamily="2" charset="2"/>
              <a:buChar char="§"/>
              <a:defRPr sz="1000">
                <a:ln>
                  <a:solidFill>
                    <a:schemeClr val="tx2">
                      <a:alpha val="0"/>
                    </a:schemeClr>
                  </a:solidFill>
                </a:ln>
                <a:solidFill>
                  <a:schemeClr val="tx1"/>
                </a:solidFill>
                <a:latin typeface="KoPub돋움체 Medium" panose="00000600000000000000" pitchFamily="2" charset="-127"/>
                <a:ea typeface="KoPub돋움체 Medium" panose="00000600000000000000" pitchFamily="2" charset="-127"/>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a:lnSpc>
                <a:spcPct val="110000"/>
              </a:lnSpc>
              <a:spcAft>
                <a:spcPts val="300"/>
              </a:spcAft>
              <a:buFont typeface="Arial" panose="020B0604020202020204" pitchFamily="34" charset="0"/>
              <a:buChar char="•"/>
            </a:pPr>
            <a:r>
              <a:rPr lang="ko-KR" altLang="en-US" b="1" dirty="0">
                <a:ln>
                  <a:solidFill>
                    <a:schemeClr val="accent5">
                      <a:alpha val="0"/>
                    </a:schemeClr>
                  </a:solidFill>
                </a:ln>
                <a:solidFill>
                  <a:schemeClr val="tx1">
                    <a:lumMod val="85000"/>
                    <a:lumOff val="15000"/>
                  </a:schemeClr>
                </a:solidFill>
              </a:rPr>
              <a:t>신흥 아시아 태평양 보험시장은</a:t>
            </a:r>
            <a:r>
              <a:rPr lang="en-US" altLang="ko-KR" b="1" dirty="0">
                <a:ln>
                  <a:solidFill>
                    <a:schemeClr val="accent5">
                      <a:alpha val="0"/>
                    </a:schemeClr>
                  </a:solidFill>
                </a:ln>
                <a:solidFill>
                  <a:schemeClr val="tx1">
                    <a:lumMod val="85000"/>
                    <a:lumOff val="15000"/>
                  </a:schemeClr>
                </a:solidFill>
              </a:rPr>
              <a:t> </a:t>
            </a:r>
            <a:r>
              <a:rPr lang="ko-KR" altLang="en-US" b="1" dirty="0">
                <a:ln>
                  <a:solidFill>
                    <a:schemeClr val="accent5">
                      <a:alpha val="0"/>
                    </a:schemeClr>
                  </a:solidFill>
                </a:ln>
                <a:solidFill>
                  <a:schemeClr val="tx1">
                    <a:lumMod val="85000"/>
                    <a:lumOff val="15000"/>
                  </a:schemeClr>
                </a:solidFill>
              </a:rPr>
              <a:t>많은 인구수 및 청년층 중심의 인구구조</a:t>
            </a:r>
            <a:r>
              <a:rPr lang="en-US" altLang="ko-KR" b="1" dirty="0">
                <a:ln>
                  <a:solidFill>
                    <a:schemeClr val="accent5">
                      <a:alpha val="0"/>
                    </a:schemeClr>
                  </a:solidFill>
                </a:ln>
                <a:solidFill>
                  <a:schemeClr val="tx1">
                    <a:lumMod val="85000"/>
                    <a:lumOff val="15000"/>
                  </a:schemeClr>
                </a:solidFill>
              </a:rPr>
              <a:t>, </a:t>
            </a:r>
            <a:r>
              <a:rPr lang="ko-KR" altLang="en-US" b="1" dirty="0">
                <a:ln>
                  <a:solidFill>
                    <a:schemeClr val="accent5">
                      <a:alpha val="0"/>
                    </a:schemeClr>
                  </a:solidFill>
                </a:ln>
                <a:solidFill>
                  <a:schemeClr val="tx1">
                    <a:lumMod val="85000"/>
                    <a:lumOff val="15000"/>
                  </a:schemeClr>
                </a:solidFill>
              </a:rPr>
              <a:t>낮은 보험밀도와 침투도</a:t>
            </a:r>
            <a:r>
              <a:rPr lang="en-US" altLang="ko-KR" b="1" dirty="0">
                <a:ln>
                  <a:solidFill>
                    <a:schemeClr val="accent5">
                      <a:alpha val="0"/>
                    </a:schemeClr>
                  </a:solidFill>
                </a:ln>
                <a:solidFill>
                  <a:schemeClr val="tx1">
                    <a:lumMod val="85000"/>
                    <a:lumOff val="15000"/>
                  </a:schemeClr>
                </a:solidFill>
              </a:rPr>
              <a:t>, </a:t>
            </a:r>
            <a:r>
              <a:rPr lang="ko-KR" altLang="en-US" b="1" dirty="0">
                <a:ln>
                  <a:solidFill>
                    <a:schemeClr val="accent5">
                      <a:alpha val="0"/>
                    </a:schemeClr>
                  </a:solidFill>
                </a:ln>
                <a:solidFill>
                  <a:schemeClr val="tx1">
                    <a:lumMod val="85000"/>
                    <a:lumOff val="15000"/>
                  </a:schemeClr>
                </a:solidFill>
              </a:rPr>
              <a:t>거대한 잠재력을 가진 소비시장</a:t>
            </a:r>
            <a:r>
              <a:rPr lang="en-US" altLang="ko-KR" b="1" dirty="0">
                <a:ln>
                  <a:solidFill>
                    <a:schemeClr val="accent5">
                      <a:alpha val="0"/>
                    </a:schemeClr>
                  </a:solidFill>
                </a:ln>
                <a:solidFill>
                  <a:schemeClr val="tx1">
                    <a:lumMod val="85000"/>
                    <a:lumOff val="15000"/>
                  </a:schemeClr>
                </a:solidFill>
              </a:rPr>
              <a:t> </a:t>
            </a:r>
            <a:r>
              <a:rPr lang="ko-KR" altLang="en-US" b="1" dirty="0">
                <a:ln>
                  <a:solidFill>
                    <a:schemeClr val="accent5">
                      <a:alpha val="0"/>
                    </a:schemeClr>
                  </a:solidFill>
                </a:ln>
                <a:solidFill>
                  <a:schemeClr val="tx1">
                    <a:lumMod val="85000"/>
                    <a:lumOff val="15000"/>
                  </a:schemeClr>
                </a:solidFill>
              </a:rPr>
              <a:t>등으로 국내 보험산업 진출국가로 매력적</a:t>
            </a:r>
          </a:p>
          <a:p>
            <a:pPr marL="266700" indent="-174625">
              <a:lnSpc>
                <a:spcPct val="110000"/>
              </a:lnSpc>
              <a:spcAft>
                <a:spcPts val="300"/>
              </a:spcAft>
              <a:buClr>
                <a:schemeClr val="tx1">
                  <a:lumMod val="75000"/>
                  <a:lumOff val="25000"/>
                </a:schemeClr>
              </a:buClr>
              <a:buFontTx/>
              <a:buChar char="-"/>
            </a:pPr>
            <a:r>
              <a:rPr lang="ko-KR" altLang="en-US" dirty="0">
                <a:ln>
                  <a:solidFill>
                    <a:schemeClr val="accent5">
                      <a:alpha val="0"/>
                    </a:schemeClr>
                  </a:solidFill>
                </a:ln>
                <a:solidFill>
                  <a:schemeClr val="tx1">
                    <a:lumMod val="75000"/>
                    <a:lumOff val="25000"/>
                  </a:schemeClr>
                </a:solidFill>
              </a:rPr>
              <a:t>신흥 아시아 태평양 국가들은 </a:t>
            </a:r>
            <a:r>
              <a:rPr lang="en-US" altLang="ko-KR" dirty="0">
                <a:ln>
                  <a:solidFill>
                    <a:schemeClr val="accent5">
                      <a:alpha val="0"/>
                    </a:schemeClr>
                  </a:solidFill>
                </a:ln>
                <a:solidFill>
                  <a:schemeClr val="tx1">
                    <a:lumMod val="75000"/>
                    <a:lumOff val="25000"/>
                  </a:schemeClr>
                </a:solidFill>
              </a:rPr>
              <a:t>13</a:t>
            </a:r>
            <a:r>
              <a:rPr lang="ko-KR" altLang="en-US" dirty="0">
                <a:ln>
                  <a:solidFill>
                    <a:schemeClr val="accent5">
                      <a:alpha val="0"/>
                    </a:schemeClr>
                  </a:solidFill>
                </a:ln>
                <a:solidFill>
                  <a:schemeClr val="tx1">
                    <a:lumMod val="75000"/>
                    <a:lumOff val="25000"/>
                  </a:schemeClr>
                </a:solidFill>
              </a:rPr>
              <a:t>개 아시아 태평양 시장 전체 인구의 </a:t>
            </a:r>
            <a:r>
              <a:rPr lang="en-US" altLang="ko-KR" dirty="0">
                <a:ln>
                  <a:solidFill>
                    <a:schemeClr val="accent5">
                      <a:alpha val="0"/>
                    </a:schemeClr>
                  </a:solidFill>
                </a:ln>
                <a:solidFill>
                  <a:schemeClr val="tx1">
                    <a:lumMod val="75000"/>
                    <a:lumOff val="25000"/>
                  </a:schemeClr>
                </a:solidFill>
              </a:rPr>
              <a:t>90% </a:t>
            </a:r>
            <a:r>
              <a:rPr lang="ko-KR" altLang="en-US" dirty="0">
                <a:ln>
                  <a:solidFill>
                    <a:schemeClr val="accent5">
                      <a:alpha val="0"/>
                    </a:schemeClr>
                  </a:solidFill>
                </a:ln>
                <a:solidFill>
                  <a:schemeClr val="tx1">
                    <a:lumMod val="75000"/>
                    <a:lumOff val="25000"/>
                  </a:schemeClr>
                </a:solidFill>
              </a:rPr>
              <a:t>이상을 차지</a:t>
            </a:r>
            <a:r>
              <a:rPr lang="en-US" altLang="ko-KR" dirty="0">
                <a:ln>
                  <a:solidFill>
                    <a:schemeClr val="accent5">
                      <a:alpha val="0"/>
                    </a:schemeClr>
                  </a:solidFill>
                </a:ln>
                <a:solidFill>
                  <a:schemeClr val="tx1">
                    <a:lumMod val="75000"/>
                    <a:lumOff val="25000"/>
                  </a:schemeClr>
                </a:solidFill>
              </a:rPr>
              <a:t>. </a:t>
            </a:r>
            <a:r>
              <a:rPr lang="ko-KR" altLang="en-US" dirty="0">
                <a:ln>
                  <a:solidFill>
                    <a:schemeClr val="accent5">
                      <a:alpha val="0"/>
                    </a:schemeClr>
                  </a:solidFill>
                </a:ln>
                <a:solidFill>
                  <a:schemeClr val="tx1">
                    <a:lumMod val="75000"/>
                    <a:lumOff val="25000"/>
                  </a:schemeClr>
                </a:solidFill>
              </a:rPr>
              <a:t>그러나</a:t>
            </a:r>
            <a:r>
              <a:rPr lang="en-US" altLang="ko-KR" dirty="0">
                <a:ln>
                  <a:solidFill>
                    <a:schemeClr val="accent5">
                      <a:alpha val="0"/>
                    </a:schemeClr>
                  </a:solidFill>
                </a:ln>
                <a:solidFill>
                  <a:schemeClr val="tx1">
                    <a:lumMod val="75000"/>
                    <a:lumOff val="25000"/>
                  </a:schemeClr>
                </a:solidFill>
              </a:rPr>
              <a:t>, </a:t>
            </a:r>
            <a:r>
              <a:rPr lang="ko-KR" altLang="en-US" dirty="0">
                <a:ln>
                  <a:solidFill>
                    <a:schemeClr val="accent5">
                      <a:alpha val="0"/>
                    </a:schemeClr>
                  </a:solidFill>
                </a:ln>
                <a:solidFill>
                  <a:schemeClr val="tx1">
                    <a:lumMod val="75000"/>
                    <a:lumOff val="25000"/>
                  </a:schemeClr>
                </a:solidFill>
              </a:rPr>
              <a:t>선진 보험시장에 비해 낮은 보험밀도와 침투도로 신흥 아시아 태평양 보험시장은 </a:t>
            </a:r>
            <a:r>
              <a:rPr lang="en-US" altLang="ko-KR" dirty="0">
                <a:ln>
                  <a:solidFill>
                    <a:schemeClr val="accent5">
                      <a:alpha val="0"/>
                    </a:schemeClr>
                  </a:solidFill>
                </a:ln>
                <a:solidFill>
                  <a:schemeClr val="tx1">
                    <a:lumMod val="75000"/>
                    <a:lumOff val="25000"/>
                  </a:schemeClr>
                </a:solidFill>
              </a:rPr>
              <a:t>2021</a:t>
            </a:r>
            <a:r>
              <a:rPr lang="ko-KR" altLang="en-US" dirty="0">
                <a:ln>
                  <a:solidFill>
                    <a:schemeClr val="accent5">
                      <a:alpha val="0"/>
                    </a:schemeClr>
                  </a:solidFill>
                </a:ln>
                <a:solidFill>
                  <a:schemeClr val="tx1">
                    <a:lumMod val="75000"/>
                    <a:lumOff val="25000"/>
                  </a:schemeClr>
                </a:solidFill>
              </a:rPr>
              <a:t>년 기준 전체 아시아 태평양 생명보험 수입보험료의 약 </a:t>
            </a:r>
            <a:r>
              <a:rPr lang="en-US" altLang="ko-KR" dirty="0">
                <a:ln>
                  <a:solidFill>
                    <a:schemeClr val="accent5">
                      <a:alpha val="0"/>
                    </a:schemeClr>
                  </a:solidFill>
                </a:ln>
                <a:solidFill>
                  <a:schemeClr val="tx1">
                    <a:lumMod val="75000"/>
                    <a:lumOff val="25000"/>
                  </a:schemeClr>
                </a:solidFill>
              </a:rPr>
              <a:t>50%, </a:t>
            </a:r>
            <a:r>
              <a:rPr lang="ko-KR" altLang="en-US" dirty="0">
                <a:ln>
                  <a:solidFill>
                    <a:schemeClr val="accent5">
                      <a:alpha val="0"/>
                    </a:schemeClr>
                  </a:solidFill>
                </a:ln>
                <a:solidFill>
                  <a:schemeClr val="tx1">
                    <a:lumMod val="75000"/>
                    <a:lumOff val="25000"/>
                  </a:schemeClr>
                </a:solidFill>
              </a:rPr>
              <a:t>손해보험 수입보험료의 약 </a:t>
            </a:r>
            <a:r>
              <a:rPr lang="en-US" altLang="ko-KR" dirty="0">
                <a:ln>
                  <a:solidFill>
                    <a:schemeClr val="accent5">
                      <a:alpha val="0"/>
                    </a:schemeClr>
                  </a:solidFill>
                </a:ln>
                <a:solidFill>
                  <a:schemeClr val="tx1">
                    <a:lumMod val="75000"/>
                    <a:lumOff val="25000"/>
                  </a:schemeClr>
                </a:solidFill>
              </a:rPr>
              <a:t>60%</a:t>
            </a:r>
            <a:r>
              <a:rPr lang="ko-KR" altLang="en-US" dirty="0">
                <a:ln>
                  <a:solidFill>
                    <a:schemeClr val="accent5">
                      <a:alpha val="0"/>
                    </a:schemeClr>
                  </a:solidFill>
                </a:ln>
                <a:solidFill>
                  <a:schemeClr val="tx1">
                    <a:lumMod val="75000"/>
                    <a:lumOff val="25000"/>
                  </a:schemeClr>
                </a:solidFill>
              </a:rPr>
              <a:t>를 차지하는 데 그침</a:t>
            </a:r>
            <a:endParaRPr lang="en-US" altLang="ko-KR" dirty="0">
              <a:ln>
                <a:solidFill>
                  <a:schemeClr val="accent5">
                    <a:alpha val="0"/>
                  </a:schemeClr>
                </a:solidFill>
              </a:ln>
              <a:solidFill>
                <a:schemeClr val="tx1">
                  <a:lumMod val="75000"/>
                  <a:lumOff val="25000"/>
                </a:schemeClr>
              </a:solidFill>
            </a:endParaRPr>
          </a:p>
        </p:txBody>
      </p:sp>
      <p:sp>
        <p:nvSpPr>
          <p:cNvPr id="446" name="사각형: 둥근 모서리 445">
            <a:extLst>
              <a:ext uri="{FF2B5EF4-FFF2-40B4-BE49-F238E27FC236}">
                <a16:creationId xmlns:a16="http://schemas.microsoft.com/office/drawing/2014/main" id="{8BA06700-C3F4-DADE-BCCF-1F784BC20A7F}"/>
              </a:ext>
            </a:extLst>
          </p:cNvPr>
          <p:cNvSpPr/>
          <p:nvPr/>
        </p:nvSpPr>
        <p:spPr>
          <a:xfrm>
            <a:off x="499139" y="1589478"/>
            <a:ext cx="4284000" cy="216000"/>
          </a:xfrm>
          <a:prstGeom prst="roundRect">
            <a:avLst>
              <a:gd name="adj" fmla="val 50000"/>
            </a:avLst>
          </a:prstGeom>
          <a:solidFill>
            <a:srgbClr val="00B8F5"/>
          </a:solidFill>
          <a:ln>
            <a:noFill/>
          </a:ln>
        </p:spPr>
        <p:style>
          <a:lnRef idx="0">
            <a:scrgbClr r="0" g="0" b="0"/>
          </a:lnRef>
          <a:fillRef idx="0">
            <a:scrgbClr r="0" g="0" b="0"/>
          </a:fillRef>
          <a:effectRef idx="0">
            <a:scrgbClr r="0" g="0" b="0"/>
          </a:effectRef>
          <a:fontRef idx="minor">
            <a:schemeClr val="lt1"/>
          </a:fontRef>
        </p:style>
        <p:txBody>
          <a:bodyPr rtlCol="0" anchor="ctr"/>
          <a:lstStyle/>
          <a:p>
            <a:pPr marL="12700" algn="ctr">
              <a:lnSpc>
                <a:spcPct val="100000"/>
              </a:lnSpc>
              <a:spcBef>
                <a:spcPts val="100"/>
              </a:spcBef>
            </a:pPr>
            <a:r>
              <a:rPr lang="ko-KR" altLang="en-US" sz="1000" dirty="0">
                <a:ln>
                  <a:solidFill>
                    <a:prstClr val="white">
                      <a:lumMod val="75000"/>
                      <a:alpha val="0"/>
                    </a:prstClr>
                  </a:solidFill>
                </a:ln>
                <a:solidFill>
                  <a:schemeClr val="bg1"/>
                </a:solidFill>
                <a:latin typeface="KoPub돋움체 Bold" panose="00000800000000000000" pitchFamily="2" charset="-127"/>
                <a:ea typeface="KoPub돋움체 Bold" panose="00000800000000000000" pitchFamily="2" charset="-127"/>
              </a:rPr>
              <a:t>생명보험</a:t>
            </a:r>
          </a:p>
        </p:txBody>
      </p:sp>
      <p:sp>
        <p:nvSpPr>
          <p:cNvPr id="502" name="사각형: 둥근 모서리 501">
            <a:extLst>
              <a:ext uri="{FF2B5EF4-FFF2-40B4-BE49-F238E27FC236}">
                <a16:creationId xmlns:a16="http://schemas.microsoft.com/office/drawing/2014/main" id="{EF2F0F9D-46A5-460B-B89D-2CFC94E76A68}"/>
              </a:ext>
            </a:extLst>
          </p:cNvPr>
          <p:cNvSpPr/>
          <p:nvPr/>
        </p:nvSpPr>
        <p:spPr>
          <a:xfrm>
            <a:off x="5146691" y="1589478"/>
            <a:ext cx="4284000" cy="216000"/>
          </a:xfrm>
          <a:prstGeom prst="roundRect">
            <a:avLst>
              <a:gd name="adj" fmla="val 50000"/>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marL="12700" algn="ctr">
              <a:lnSpc>
                <a:spcPct val="100000"/>
              </a:lnSpc>
              <a:spcBef>
                <a:spcPts val="100"/>
              </a:spcBef>
            </a:pPr>
            <a:r>
              <a:rPr lang="ko-KR" altLang="en-US" sz="1000">
                <a:ln>
                  <a:solidFill>
                    <a:prstClr val="white">
                      <a:lumMod val="75000"/>
                      <a:alpha val="0"/>
                    </a:prstClr>
                  </a:solidFill>
                </a:ln>
                <a:solidFill>
                  <a:schemeClr val="bg1"/>
                </a:solidFill>
                <a:latin typeface="KoPub돋움체 Bold" panose="00000800000000000000" pitchFamily="2" charset="-127"/>
                <a:ea typeface="KoPub돋움체 Bold" panose="00000800000000000000" pitchFamily="2" charset="-127"/>
              </a:rPr>
              <a:t>손해보험</a:t>
            </a:r>
            <a:endParaRPr lang="ko-KR" altLang="en-US" sz="1000" dirty="0">
              <a:ln>
                <a:solidFill>
                  <a:prstClr val="white">
                    <a:lumMod val="75000"/>
                    <a:alpha val="0"/>
                  </a:prstClr>
                </a:solidFill>
              </a:ln>
              <a:solidFill>
                <a:schemeClr val="bg1"/>
              </a:solidFill>
              <a:latin typeface="KoPub돋움체 Bold" panose="00000800000000000000" pitchFamily="2" charset="-127"/>
              <a:ea typeface="KoPub돋움체 Bold" panose="00000800000000000000" pitchFamily="2" charset="-127"/>
            </a:endParaRPr>
          </a:p>
        </p:txBody>
      </p:sp>
      <p:sp>
        <p:nvSpPr>
          <p:cNvPr id="585" name="object 82">
            <a:extLst>
              <a:ext uri="{FF2B5EF4-FFF2-40B4-BE49-F238E27FC236}">
                <a16:creationId xmlns:a16="http://schemas.microsoft.com/office/drawing/2014/main" id="{1BDED010-2A70-69CA-1D5F-A4F4B3E65863}"/>
              </a:ext>
            </a:extLst>
          </p:cNvPr>
          <p:cNvSpPr/>
          <p:nvPr/>
        </p:nvSpPr>
        <p:spPr>
          <a:xfrm>
            <a:off x="1041990" y="2155143"/>
            <a:ext cx="1354489" cy="2011120"/>
          </a:xfrm>
          <a:custGeom>
            <a:avLst/>
            <a:gdLst/>
            <a:ahLst/>
            <a:cxnLst/>
            <a:rect l="l" t="t" r="r" b="b"/>
            <a:pathLst>
              <a:path w="1844039" h="2499360">
                <a:moveTo>
                  <a:pt x="1662302" y="0"/>
                </a:moveTo>
                <a:lnTo>
                  <a:pt x="1710645" y="6485"/>
                </a:lnTo>
                <a:lnTo>
                  <a:pt x="1754067" y="24793"/>
                </a:lnTo>
                <a:lnTo>
                  <a:pt x="1790842" y="53197"/>
                </a:lnTo>
                <a:lnTo>
                  <a:pt x="1819246" y="89972"/>
                </a:lnTo>
                <a:lnTo>
                  <a:pt x="1837554" y="133394"/>
                </a:lnTo>
                <a:lnTo>
                  <a:pt x="1844039" y="181737"/>
                </a:lnTo>
                <a:lnTo>
                  <a:pt x="1844039" y="2317623"/>
                </a:lnTo>
                <a:lnTo>
                  <a:pt x="1837554" y="2365965"/>
                </a:lnTo>
                <a:lnTo>
                  <a:pt x="1819246" y="2409387"/>
                </a:lnTo>
                <a:lnTo>
                  <a:pt x="1790842" y="2446162"/>
                </a:lnTo>
                <a:lnTo>
                  <a:pt x="1754067" y="2474566"/>
                </a:lnTo>
                <a:lnTo>
                  <a:pt x="1710645" y="2492874"/>
                </a:lnTo>
                <a:lnTo>
                  <a:pt x="1662302" y="2499360"/>
                </a:lnTo>
                <a:lnTo>
                  <a:pt x="181736" y="2499360"/>
                </a:lnTo>
                <a:lnTo>
                  <a:pt x="133394" y="2492874"/>
                </a:lnTo>
                <a:lnTo>
                  <a:pt x="89972" y="2474566"/>
                </a:lnTo>
                <a:lnTo>
                  <a:pt x="53197" y="2446162"/>
                </a:lnTo>
                <a:lnTo>
                  <a:pt x="24793" y="2409387"/>
                </a:lnTo>
                <a:lnTo>
                  <a:pt x="6485" y="2365965"/>
                </a:lnTo>
                <a:lnTo>
                  <a:pt x="0" y="2317623"/>
                </a:lnTo>
                <a:lnTo>
                  <a:pt x="0" y="181737"/>
                </a:lnTo>
                <a:lnTo>
                  <a:pt x="6485" y="133394"/>
                </a:lnTo>
                <a:lnTo>
                  <a:pt x="24793" y="89972"/>
                </a:lnTo>
                <a:lnTo>
                  <a:pt x="53197" y="53197"/>
                </a:lnTo>
                <a:lnTo>
                  <a:pt x="89972" y="24793"/>
                </a:lnTo>
                <a:lnTo>
                  <a:pt x="133394" y="6485"/>
                </a:lnTo>
                <a:lnTo>
                  <a:pt x="181736" y="0"/>
                </a:lnTo>
                <a:lnTo>
                  <a:pt x="1662302" y="0"/>
                </a:lnTo>
                <a:close/>
              </a:path>
            </a:pathLst>
          </a:custGeom>
          <a:solidFill>
            <a:schemeClr val="bg1">
              <a:lumMod val="95000"/>
            </a:schemeClr>
          </a:solidFill>
          <a:ln w="12700">
            <a:solidFill>
              <a:schemeClr val="accent4"/>
            </a:solidFill>
            <a:prstDash val="sysDash"/>
          </a:ln>
        </p:spPr>
        <p:txBody>
          <a:bodyPr wrap="square" lIns="0" tIns="0" rIns="0" bIns="0" rtlCol="0"/>
          <a:lstStyle/>
          <a:p>
            <a:endParaRPr dirty="0">
              <a:solidFill>
                <a:schemeClr val="accent6"/>
              </a:solidFill>
            </a:endParaRPr>
          </a:p>
        </p:txBody>
      </p:sp>
      <p:grpSp>
        <p:nvGrpSpPr>
          <p:cNvPr id="444" name="그룹 443">
            <a:extLst>
              <a:ext uri="{FF2B5EF4-FFF2-40B4-BE49-F238E27FC236}">
                <a16:creationId xmlns:a16="http://schemas.microsoft.com/office/drawing/2014/main" id="{2D84B699-5D99-C5D5-DA8F-FCECC3CE7714}"/>
              </a:ext>
            </a:extLst>
          </p:cNvPr>
          <p:cNvGrpSpPr/>
          <p:nvPr/>
        </p:nvGrpSpPr>
        <p:grpSpPr>
          <a:xfrm>
            <a:off x="874127" y="3784631"/>
            <a:ext cx="1043124" cy="576000"/>
            <a:chOff x="874127" y="4717319"/>
            <a:chExt cx="1043124" cy="576000"/>
          </a:xfrm>
        </p:grpSpPr>
        <p:sp>
          <p:nvSpPr>
            <p:cNvPr id="557" name="타원 556">
              <a:extLst>
                <a:ext uri="{FF2B5EF4-FFF2-40B4-BE49-F238E27FC236}">
                  <a16:creationId xmlns:a16="http://schemas.microsoft.com/office/drawing/2014/main" id="{CE50FC61-1F08-6013-2D9C-5E1AEF081154}"/>
                </a:ext>
              </a:extLst>
            </p:cNvPr>
            <p:cNvSpPr/>
            <p:nvPr/>
          </p:nvSpPr>
          <p:spPr>
            <a:xfrm>
              <a:off x="1341251" y="4717319"/>
              <a:ext cx="576000" cy="576000"/>
            </a:xfrm>
            <a:prstGeom prst="ellipse">
              <a:avLst/>
            </a:prstGeom>
            <a:solidFill>
              <a:srgbClr val="7213EA"/>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ko-KR" altLang="en-US" sz="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endParaRPr>
            </a:p>
          </p:txBody>
        </p:sp>
        <p:sp>
          <p:nvSpPr>
            <p:cNvPr id="558" name="타원 557">
              <a:extLst>
                <a:ext uri="{FF2B5EF4-FFF2-40B4-BE49-F238E27FC236}">
                  <a16:creationId xmlns:a16="http://schemas.microsoft.com/office/drawing/2014/main" id="{D84111AB-FE6E-3E7B-D3D3-FFF571FAB14A}"/>
                </a:ext>
              </a:extLst>
            </p:cNvPr>
            <p:cNvSpPr/>
            <p:nvPr/>
          </p:nvSpPr>
          <p:spPr>
            <a:xfrm>
              <a:off x="874127" y="4768238"/>
              <a:ext cx="478800" cy="478653"/>
            </a:xfrm>
            <a:prstGeom prst="ellipse">
              <a:avLst/>
            </a:prstGeom>
            <a:solidFill>
              <a:srgbClr val="00338D"/>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ko-KR" altLang="en-US" sz="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endParaRPr>
            </a:p>
          </p:txBody>
        </p:sp>
        <p:sp>
          <p:nvSpPr>
            <p:cNvPr id="559" name="타원 558">
              <a:extLst>
                <a:ext uri="{FF2B5EF4-FFF2-40B4-BE49-F238E27FC236}">
                  <a16:creationId xmlns:a16="http://schemas.microsoft.com/office/drawing/2014/main" id="{F0DD89C8-A0FF-4A93-DCFD-E2651C468937}"/>
                </a:ext>
              </a:extLst>
            </p:cNvPr>
            <p:cNvSpPr/>
            <p:nvPr/>
          </p:nvSpPr>
          <p:spPr>
            <a:xfrm>
              <a:off x="1097056" y="4947420"/>
              <a:ext cx="252000" cy="252000"/>
            </a:xfrm>
            <a:prstGeom prst="ellipse">
              <a:avLst/>
            </a:prstGeom>
            <a:solidFill>
              <a:srgbClr val="7F7F7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ko-KR" altLang="en-US" sz="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endParaRPr>
            </a:p>
          </p:txBody>
        </p:sp>
      </p:grpSp>
      <p:sp>
        <p:nvSpPr>
          <p:cNvPr id="448" name="object 56">
            <a:extLst>
              <a:ext uri="{FF2B5EF4-FFF2-40B4-BE49-F238E27FC236}">
                <a16:creationId xmlns:a16="http://schemas.microsoft.com/office/drawing/2014/main" id="{7C784269-D158-E63B-8CA4-FCB4408C15BB}"/>
              </a:ext>
            </a:extLst>
          </p:cNvPr>
          <p:cNvSpPr txBox="1"/>
          <p:nvPr/>
        </p:nvSpPr>
        <p:spPr>
          <a:xfrm>
            <a:off x="2605573" y="3259927"/>
            <a:ext cx="304011" cy="170753"/>
          </a:xfrm>
          <a:prstGeom prst="rect">
            <a:avLst/>
          </a:prstGeom>
        </p:spPr>
        <p:txBody>
          <a:bodyPr vert="horz" wrap="square" lIns="0" tIns="13335" rIns="0" bIns="0" rtlCol="0">
            <a:spAutoFit/>
          </a:bodyPr>
          <a:lstStyle/>
          <a:p>
            <a:pPr marL="387985" marR="5080" indent="-375285">
              <a:lnSpc>
                <a:spcPts val="1150"/>
              </a:lnSpc>
              <a:spcBef>
                <a:spcPts val="185"/>
              </a:spcBef>
            </a:pPr>
            <a:r>
              <a:rPr lang="ko-KR" altLang="en-US" sz="1000" b="1" dirty="0">
                <a:ln>
                  <a:solidFill>
                    <a:prstClr val="white">
                      <a:lumMod val="75000"/>
                      <a:alpha val="0"/>
                    </a:prstClr>
                  </a:solidFill>
                </a:ln>
                <a:latin typeface="+mn-ea"/>
              </a:rPr>
              <a:t>대만</a:t>
            </a:r>
            <a:endParaRPr sz="1000" b="1" dirty="0">
              <a:ln>
                <a:solidFill>
                  <a:prstClr val="white">
                    <a:lumMod val="75000"/>
                    <a:alpha val="0"/>
                  </a:prstClr>
                </a:solidFill>
              </a:ln>
              <a:latin typeface="+mn-ea"/>
            </a:endParaRPr>
          </a:p>
        </p:txBody>
      </p:sp>
      <p:sp>
        <p:nvSpPr>
          <p:cNvPr id="449" name="object 57">
            <a:extLst>
              <a:ext uri="{FF2B5EF4-FFF2-40B4-BE49-F238E27FC236}">
                <a16:creationId xmlns:a16="http://schemas.microsoft.com/office/drawing/2014/main" id="{2A400660-BC07-42BA-0908-220C7B441922}"/>
              </a:ext>
            </a:extLst>
          </p:cNvPr>
          <p:cNvSpPr txBox="1"/>
          <p:nvPr/>
        </p:nvSpPr>
        <p:spPr>
          <a:xfrm>
            <a:off x="3430726" y="2133563"/>
            <a:ext cx="742121" cy="177613"/>
          </a:xfrm>
          <a:prstGeom prst="rect">
            <a:avLst/>
          </a:prstGeom>
        </p:spPr>
        <p:txBody>
          <a:bodyPr vert="horz" wrap="square" lIns="0" tIns="23495" rIns="0" bIns="0" rtlCol="0">
            <a:spAutoFit/>
          </a:bodyPr>
          <a:lstStyle/>
          <a:p>
            <a:pPr marL="387985" marR="5080" indent="-375285">
              <a:lnSpc>
                <a:spcPts val="1150"/>
              </a:lnSpc>
              <a:spcBef>
                <a:spcPts val="185"/>
              </a:spcBef>
            </a:pPr>
            <a:r>
              <a:rPr lang="ko-KR" altLang="en-US" sz="1000" b="1" dirty="0">
                <a:ln>
                  <a:solidFill>
                    <a:prstClr val="white">
                      <a:lumMod val="75000"/>
                      <a:alpha val="0"/>
                    </a:prstClr>
                  </a:solidFill>
                </a:ln>
                <a:solidFill>
                  <a:schemeClr val="accent6"/>
                </a:solidFill>
                <a:latin typeface="+mn-ea"/>
              </a:rPr>
              <a:t>홍콩</a:t>
            </a:r>
            <a:r>
              <a:rPr lang="en-US" altLang="ko-KR" sz="1000" b="1" dirty="0">
                <a:ln>
                  <a:solidFill>
                    <a:prstClr val="white">
                      <a:lumMod val="75000"/>
                      <a:alpha val="0"/>
                    </a:prstClr>
                  </a:solidFill>
                </a:ln>
                <a:solidFill>
                  <a:schemeClr val="accent6"/>
                </a:solidFill>
                <a:latin typeface="+mn-ea"/>
              </a:rPr>
              <a:t>(SAR)</a:t>
            </a:r>
            <a:endParaRPr sz="1000" b="1" dirty="0">
              <a:ln>
                <a:solidFill>
                  <a:prstClr val="white">
                    <a:lumMod val="75000"/>
                    <a:alpha val="0"/>
                  </a:prstClr>
                </a:solidFill>
              </a:ln>
              <a:solidFill>
                <a:schemeClr val="accent6"/>
              </a:solidFill>
              <a:latin typeface="+mn-ea"/>
            </a:endParaRPr>
          </a:p>
        </p:txBody>
      </p:sp>
      <p:sp>
        <p:nvSpPr>
          <p:cNvPr id="450" name="object 58">
            <a:extLst>
              <a:ext uri="{FF2B5EF4-FFF2-40B4-BE49-F238E27FC236}">
                <a16:creationId xmlns:a16="http://schemas.microsoft.com/office/drawing/2014/main" id="{27C2356B-5903-DBD2-207A-E7323E515119}"/>
              </a:ext>
            </a:extLst>
          </p:cNvPr>
          <p:cNvSpPr txBox="1"/>
          <p:nvPr/>
        </p:nvSpPr>
        <p:spPr>
          <a:xfrm>
            <a:off x="4165310" y="2839907"/>
            <a:ext cx="540000" cy="167354"/>
          </a:xfrm>
          <a:prstGeom prst="rect">
            <a:avLst/>
          </a:prstGeom>
        </p:spPr>
        <p:txBody>
          <a:bodyPr vert="horz" wrap="square" lIns="0" tIns="13335" rIns="0" bIns="0" rtlCol="0">
            <a:spAutoFit/>
          </a:bodyPr>
          <a:lstStyle>
            <a:defPPr>
              <a:defRPr lang="en-US"/>
            </a:defPPr>
            <a:lvl1pPr marL="387985" marR="5080" indent="-375285">
              <a:lnSpc>
                <a:spcPts val="1150"/>
              </a:lnSpc>
              <a:spcBef>
                <a:spcPts val="185"/>
              </a:spcBef>
              <a:defRPr sz="1000" b="1">
                <a:ln>
                  <a:solidFill>
                    <a:prstClr val="white">
                      <a:lumMod val="75000"/>
                      <a:alpha val="0"/>
                    </a:prstClr>
                  </a:solidFill>
                </a:ln>
                <a:solidFill>
                  <a:srgbClr val="4B6DE8"/>
                </a:solidFill>
                <a:latin typeface="+mn-ea"/>
              </a:defRPr>
            </a:lvl1pPr>
          </a:lstStyle>
          <a:p>
            <a:r>
              <a:rPr lang="ko-KR" altLang="en-US" dirty="0"/>
              <a:t>싱가포르</a:t>
            </a:r>
            <a:endParaRPr dirty="0"/>
          </a:p>
        </p:txBody>
      </p:sp>
      <p:sp>
        <p:nvSpPr>
          <p:cNvPr id="451" name="object 59">
            <a:extLst>
              <a:ext uri="{FF2B5EF4-FFF2-40B4-BE49-F238E27FC236}">
                <a16:creationId xmlns:a16="http://schemas.microsoft.com/office/drawing/2014/main" id="{87B8C24F-8AB1-6C90-7BBC-9CE0477DCAD5}"/>
              </a:ext>
            </a:extLst>
          </p:cNvPr>
          <p:cNvSpPr txBox="1"/>
          <p:nvPr/>
        </p:nvSpPr>
        <p:spPr>
          <a:xfrm>
            <a:off x="4066113" y="3932165"/>
            <a:ext cx="373143" cy="181220"/>
          </a:xfrm>
          <a:prstGeom prst="rect">
            <a:avLst/>
          </a:prstGeom>
        </p:spPr>
        <p:txBody>
          <a:bodyPr vert="horz" wrap="square" lIns="0" tIns="23495" rIns="0" bIns="0" rtlCol="0">
            <a:spAutoFit/>
          </a:bodyPr>
          <a:lstStyle>
            <a:defPPr>
              <a:defRPr lang="en-US"/>
            </a:defPPr>
            <a:lvl1pPr marL="387985" marR="5080" indent="-375285">
              <a:lnSpc>
                <a:spcPts val="1150"/>
              </a:lnSpc>
              <a:spcBef>
                <a:spcPts val="185"/>
              </a:spcBef>
              <a:defRPr sz="1000" b="1">
                <a:ln>
                  <a:solidFill>
                    <a:prstClr val="white">
                      <a:lumMod val="75000"/>
                      <a:alpha val="0"/>
                    </a:prstClr>
                  </a:solidFill>
                </a:ln>
                <a:solidFill>
                  <a:schemeClr val="accent5"/>
                </a:solidFill>
                <a:latin typeface="+mn-ea"/>
              </a:defRPr>
            </a:lvl1pPr>
          </a:lstStyle>
          <a:p>
            <a:r>
              <a:rPr lang="ko-KR" altLang="en-US" dirty="0">
                <a:solidFill>
                  <a:srgbClr val="6685BB"/>
                </a:solidFill>
              </a:rPr>
              <a:t>호주</a:t>
            </a:r>
            <a:endParaRPr dirty="0">
              <a:solidFill>
                <a:srgbClr val="6685BB"/>
              </a:solidFill>
            </a:endParaRPr>
          </a:p>
        </p:txBody>
      </p:sp>
      <p:sp>
        <p:nvSpPr>
          <p:cNvPr id="452" name="object 60">
            <a:extLst>
              <a:ext uri="{FF2B5EF4-FFF2-40B4-BE49-F238E27FC236}">
                <a16:creationId xmlns:a16="http://schemas.microsoft.com/office/drawing/2014/main" id="{DA4D19A8-7990-B3E0-F434-2E37BEC8ACE7}"/>
              </a:ext>
            </a:extLst>
          </p:cNvPr>
          <p:cNvSpPr txBox="1"/>
          <p:nvPr/>
        </p:nvSpPr>
        <p:spPr>
          <a:xfrm>
            <a:off x="1972434" y="3939484"/>
            <a:ext cx="729211" cy="170753"/>
          </a:xfrm>
          <a:prstGeom prst="rect">
            <a:avLst/>
          </a:prstGeom>
        </p:spPr>
        <p:txBody>
          <a:bodyPr vert="horz" wrap="square" lIns="0" tIns="13335" rIns="0" bIns="0" rtlCol="0">
            <a:spAutoFit/>
          </a:bodyPr>
          <a:lstStyle>
            <a:defPPr>
              <a:defRPr lang="en-US"/>
            </a:defPPr>
            <a:lvl1pPr marL="387985" marR="5080" indent="-375285">
              <a:lnSpc>
                <a:spcPts val="1150"/>
              </a:lnSpc>
              <a:spcBef>
                <a:spcPts val="185"/>
              </a:spcBef>
              <a:defRPr sz="1000" b="1">
                <a:ln>
                  <a:solidFill>
                    <a:prstClr val="white">
                      <a:lumMod val="75000"/>
                      <a:alpha val="0"/>
                    </a:prstClr>
                  </a:solidFill>
                </a:ln>
                <a:solidFill>
                  <a:srgbClr val="00BCFB"/>
                </a:solidFill>
                <a:latin typeface="+mn-ea"/>
              </a:defRPr>
            </a:lvl1pPr>
          </a:lstStyle>
          <a:p>
            <a:r>
              <a:rPr lang="ko-KR" altLang="en-US" dirty="0">
                <a:solidFill>
                  <a:srgbClr val="7213EA"/>
                </a:solidFill>
              </a:rPr>
              <a:t>중국</a:t>
            </a:r>
            <a:endParaRPr dirty="0">
              <a:solidFill>
                <a:srgbClr val="7213EA"/>
              </a:solidFill>
            </a:endParaRPr>
          </a:p>
        </p:txBody>
      </p:sp>
      <p:sp>
        <p:nvSpPr>
          <p:cNvPr id="453" name="object 61">
            <a:extLst>
              <a:ext uri="{FF2B5EF4-FFF2-40B4-BE49-F238E27FC236}">
                <a16:creationId xmlns:a16="http://schemas.microsoft.com/office/drawing/2014/main" id="{0767183F-7B12-6F5A-8A56-CC0C00DA33E4}"/>
              </a:ext>
            </a:extLst>
          </p:cNvPr>
          <p:cNvSpPr txBox="1"/>
          <p:nvPr/>
        </p:nvSpPr>
        <p:spPr>
          <a:xfrm>
            <a:off x="1046895" y="3487291"/>
            <a:ext cx="324000" cy="170753"/>
          </a:xfrm>
          <a:prstGeom prst="rect">
            <a:avLst/>
          </a:prstGeom>
        </p:spPr>
        <p:txBody>
          <a:bodyPr vert="horz" wrap="square" lIns="0" tIns="13335" rIns="0" bIns="0" rtlCol="0">
            <a:spAutoFit/>
          </a:bodyPr>
          <a:lstStyle>
            <a:defPPr>
              <a:defRPr lang="en-US"/>
            </a:defPPr>
            <a:lvl1pPr marL="387985" marR="5080" indent="-375285">
              <a:lnSpc>
                <a:spcPts val="1150"/>
              </a:lnSpc>
              <a:spcBef>
                <a:spcPts val="185"/>
              </a:spcBef>
              <a:defRPr sz="1000" b="1">
                <a:ln>
                  <a:solidFill>
                    <a:prstClr val="white">
                      <a:lumMod val="75000"/>
                      <a:alpha val="0"/>
                    </a:prstClr>
                  </a:solidFill>
                </a:ln>
                <a:solidFill>
                  <a:srgbClr val="00BCFB"/>
                </a:solidFill>
                <a:latin typeface="+mn-ea"/>
              </a:defRPr>
            </a:lvl1pPr>
          </a:lstStyle>
          <a:p>
            <a:r>
              <a:rPr lang="ko-KR" altLang="en-US" dirty="0">
                <a:solidFill>
                  <a:srgbClr val="00338D"/>
                </a:solidFill>
              </a:rPr>
              <a:t>인도</a:t>
            </a:r>
            <a:endParaRPr dirty="0">
              <a:solidFill>
                <a:srgbClr val="00338D"/>
              </a:solidFill>
            </a:endParaRPr>
          </a:p>
        </p:txBody>
      </p:sp>
      <p:sp>
        <p:nvSpPr>
          <p:cNvPr id="454" name="object 62">
            <a:extLst>
              <a:ext uri="{FF2B5EF4-FFF2-40B4-BE49-F238E27FC236}">
                <a16:creationId xmlns:a16="http://schemas.microsoft.com/office/drawing/2014/main" id="{470F121F-7228-0EC3-993E-512A684E34A4}"/>
              </a:ext>
            </a:extLst>
          </p:cNvPr>
          <p:cNvSpPr txBox="1"/>
          <p:nvPr/>
        </p:nvSpPr>
        <p:spPr>
          <a:xfrm>
            <a:off x="1650663" y="3474604"/>
            <a:ext cx="407292" cy="169444"/>
          </a:xfrm>
          <a:prstGeom prst="rect">
            <a:avLst/>
          </a:prstGeom>
        </p:spPr>
        <p:txBody>
          <a:bodyPr vert="horz" wrap="square" lIns="0" tIns="13335" rIns="0" bIns="0" rtlCol="0">
            <a:spAutoFit/>
          </a:bodyPr>
          <a:lstStyle>
            <a:defPPr>
              <a:defRPr lang="en-US"/>
            </a:defPPr>
            <a:lvl1pPr marL="387985" marR="5080" indent="-375285">
              <a:lnSpc>
                <a:spcPts val="1150"/>
              </a:lnSpc>
              <a:spcBef>
                <a:spcPts val="185"/>
              </a:spcBef>
              <a:defRPr sz="1000" b="1">
                <a:ln>
                  <a:solidFill>
                    <a:prstClr val="white">
                      <a:lumMod val="75000"/>
                      <a:alpha val="0"/>
                    </a:prstClr>
                  </a:solidFill>
                </a:ln>
                <a:solidFill>
                  <a:srgbClr val="00BCFB"/>
                </a:solidFill>
                <a:latin typeface="+mn-ea"/>
              </a:defRPr>
            </a:lvl1pPr>
          </a:lstStyle>
          <a:p>
            <a:r>
              <a:rPr lang="ko-KR" altLang="en-US" dirty="0">
                <a:solidFill>
                  <a:srgbClr val="00C0AD"/>
                </a:solidFill>
              </a:rPr>
              <a:t>태국</a:t>
            </a:r>
            <a:endParaRPr dirty="0">
              <a:solidFill>
                <a:srgbClr val="00C0AD"/>
              </a:solidFill>
            </a:endParaRPr>
          </a:p>
        </p:txBody>
      </p:sp>
      <p:sp>
        <p:nvSpPr>
          <p:cNvPr id="455" name="object 63">
            <a:extLst>
              <a:ext uri="{FF2B5EF4-FFF2-40B4-BE49-F238E27FC236}">
                <a16:creationId xmlns:a16="http://schemas.microsoft.com/office/drawing/2014/main" id="{89DFA53A-A1CD-0600-FCD7-E728FAE44909}"/>
              </a:ext>
            </a:extLst>
          </p:cNvPr>
          <p:cNvSpPr txBox="1"/>
          <p:nvPr/>
        </p:nvSpPr>
        <p:spPr>
          <a:xfrm>
            <a:off x="1207116" y="2940818"/>
            <a:ext cx="773355" cy="170753"/>
          </a:xfrm>
          <a:prstGeom prst="rect">
            <a:avLst/>
          </a:prstGeom>
        </p:spPr>
        <p:txBody>
          <a:bodyPr vert="horz" wrap="square" lIns="0" tIns="13335" rIns="0" bIns="0" rtlCol="0">
            <a:spAutoFit/>
          </a:bodyPr>
          <a:lstStyle>
            <a:defPPr>
              <a:defRPr lang="en-US"/>
            </a:defPPr>
            <a:lvl1pPr marL="387985" marR="5080" indent="-375285">
              <a:lnSpc>
                <a:spcPts val="1150"/>
              </a:lnSpc>
              <a:spcBef>
                <a:spcPts val="185"/>
              </a:spcBef>
              <a:defRPr sz="1000" b="1">
                <a:ln>
                  <a:solidFill>
                    <a:prstClr val="white">
                      <a:lumMod val="75000"/>
                      <a:alpha val="0"/>
                    </a:prstClr>
                  </a:solidFill>
                </a:ln>
                <a:solidFill>
                  <a:srgbClr val="00BCFB"/>
                </a:solidFill>
                <a:latin typeface="+mn-ea"/>
              </a:defRPr>
            </a:lvl1pPr>
          </a:lstStyle>
          <a:p>
            <a:r>
              <a:rPr lang="ko-KR" altLang="en-US" dirty="0">
                <a:solidFill>
                  <a:srgbClr val="00B8F5"/>
                </a:solidFill>
              </a:rPr>
              <a:t>베트남</a:t>
            </a:r>
            <a:endParaRPr dirty="0">
              <a:solidFill>
                <a:srgbClr val="00B8F5"/>
              </a:solidFill>
            </a:endParaRPr>
          </a:p>
        </p:txBody>
      </p:sp>
      <p:sp>
        <p:nvSpPr>
          <p:cNvPr id="456" name="object 64">
            <a:extLst>
              <a:ext uri="{FF2B5EF4-FFF2-40B4-BE49-F238E27FC236}">
                <a16:creationId xmlns:a16="http://schemas.microsoft.com/office/drawing/2014/main" id="{47B6EA77-C142-F299-456F-FEF23F4ECA2F}"/>
              </a:ext>
            </a:extLst>
          </p:cNvPr>
          <p:cNvSpPr txBox="1"/>
          <p:nvPr/>
        </p:nvSpPr>
        <p:spPr>
          <a:xfrm>
            <a:off x="2959262" y="3529741"/>
            <a:ext cx="535976" cy="170753"/>
          </a:xfrm>
          <a:prstGeom prst="rect">
            <a:avLst/>
          </a:prstGeom>
        </p:spPr>
        <p:txBody>
          <a:bodyPr vert="horz" wrap="square" lIns="0" tIns="13335" rIns="0" bIns="0" rtlCol="0">
            <a:spAutoFit/>
          </a:bodyPr>
          <a:lstStyle>
            <a:defPPr>
              <a:defRPr lang="en-US"/>
            </a:defPPr>
            <a:lvl1pPr marL="387985" marR="5080" indent="-375285">
              <a:lnSpc>
                <a:spcPts val="1150"/>
              </a:lnSpc>
              <a:spcBef>
                <a:spcPts val="185"/>
              </a:spcBef>
              <a:defRPr sz="1000" b="1">
                <a:ln>
                  <a:solidFill>
                    <a:prstClr val="white">
                      <a:lumMod val="75000"/>
                      <a:alpha val="0"/>
                    </a:prstClr>
                  </a:solidFill>
                </a:ln>
                <a:solidFill>
                  <a:srgbClr val="00BCFB"/>
                </a:solidFill>
                <a:latin typeface="+mn-ea"/>
              </a:defRPr>
            </a:lvl1pPr>
          </a:lstStyle>
          <a:p>
            <a:r>
              <a:rPr lang="ko-KR" altLang="en-US" dirty="0">
                <a:solidFill>
                  <a:srgbClr val="B496FF"/>
                </a:solidFill>
              </a:rPr>
              <a:t>일본</a:t>
            </a:r>
            <a:endParaRPr dirty="0">
              <a:solidFill>
                <a:srgbClr val="B496FF"/>
              </a:solidFill>
            </a:endParaRPr>
          </a:p>
        </p:txBody>
      </p:sp>
      <p:sp>
        <p:nvSpPr>
          <p:cNvPr id="463" name="object 63">
            <a:extLst>
              <a:ext uri="{FF2B5EF4-FFF2-40B4-BE49-F238E27FC236}">
                <a16:creationId xmlns:a16="http://schemas.microsoft.com/office/drawing/2014/main" id="{DB41F8BA-4783-1838-8EC6-97BC3BC0947D}"/>
              </a:ext>
            </a:extLst>
          </p:cNvPr>
          <p:cNvSpPr txBox="1"/>
          <p:nvPr/>
        </p:nvSpPr>
        <p:spPr>
          <a:xfrm>
            <a:off x="1505949" y="3103626"/>
            <a:ext cx="773355" cy="185343"/>
          </a:xfrm>
          <a:prstGeom prst="rect">
            <a:avLst/>
          </a:prstGeom>
        </p:spPr>
        <p:txBody>
          <a:bodyPr vert="horz" wrap="square" lIns="0" tIns="25400" rIns="0" bIns="0" rtlCol="0">
            <a:spAutoFit/>
          </a:bodyPr>
          <a:lstStyle/>
          <a:p>
            <a:pPr marR="5080">
              <a:lnSpc>
                <a:spcPct val="105600"/>
              </a:lnSpc>
              <a:spcBef>
                <a:spcPts val="30"/>
              </a:spcBef>
            </a:pPr>
            <a:r>
              <a:rPr lang="ko-KR" altLang="en-US" sz="1000" b="1" dirty="0">
                <a:ln>
                  <a:solidFill>
                    <a:prstClr val="white">
                      <a:lumMod val="75000"/>
                      <a:alpha val="0"/>
                    </a:prstClr>
                  </a:solidFill>
                </a:ln>
                <a:solidFill>
                  <a:srgbClr val="743DC9"/>
                </a:solidFill>
                <a:latin typeface="+mn-ea"/>
              </a:rPr>
              <a:t>필리핀</a:t>
            </a:r>
            <a:endParaRPr sz="1000" b="1" dirty="0">
              <a:ln>
                <a:solidFill>
                  <a:prstClr val="white">
                    <a:lumMod val="75000"/>
                    <a:alpha val="0"/>
                  </a:prstClr>
                </a:solidFill>
              </a:ln>
              <a:solidFill>
                <a:srgbClr val="743DC9"/>
              </a:solidFill>
              <a:latin typeface="+mn-ea"/>
            </a:endParaRPr>
          </a:p>
        </p:txBody>
      </p:sp>
      <p:sp>
        <p:nvSpPr>
          <p:cNvPr id="464" name="object 63">
            <a:extLst>
              <a:ext uri="{FF2B5EF4-FFF2-40B4-BE49-F238E27FC236}">
                <a16:creationId xmlns:a16="http://schemas.microsoft.com/office/drawing/2014/main" id="{B7C0AA19-1E08-5734-7384-D4F8F7A24D99}"/>
              </a:ext>
            </a:extLst>
          </p:cNvPr>
          <p:cNvSpPr txBox="1"/>
          <p:nvPr/>
        </p:nvSpPr>
        <p:spPr>
          <a:xfrm>
            <a:off x="1650663" y="3300629"/>
            <a:ext cx="773355" cy="170753"/>
          </a:xfrm>
          <a:prstGeom prst="rect">
            <a:avLst/>
          </a:prstGeom>
        </p:spPr>
        <p:txBody>
          <a:bodyPr vert="horz" wrap="square" lIns="0" tIns="13335" rIns="0" bIns="0" rtlCol="0">
            <a:spAutoFit/>
          </a:bodyPr>
          <a:lstStyle>
            <a:defPPr>
              <a:defRPr lang="en-US"/>
            </a:defPPr>
            <a:lvl1pPr marL="387985" marR="5080" indent="-375285">
              <a:lnSpc>
                <a:spcPts val="1150"/>
              </a:lnSpc>
              <a:spcBef>
                <a:spcPts val="185"/>
              </a:spcBef>
              <a:defRPr sz="1000" b="1">
                <a:ln>
                  <a:solidFill>
                    <a:prstClr val="white">
                      <a:lumMod val="75000"/>
                      <a:alpha val="0"/>
                    </a:prstClr>
                  </a:solidFill>
                </a:ln>
                <a:solidFill>
                  <a:srgbClr val="00BCFB"/>
                </a:solidFill>
                <a:latin typeface="+mn-ea"/>
              </a:defRPr>
            </a:lvl1pPr>
          </a:lstStyle>
          <a:p>
            <a:r>
              <a:rPr lang="ko-KR" altLang="en-US" dirty="0">
                <a:solidFill>
                  <a:srgbClr val="7F7F7F"/>
                </a:solidFill>
              </a:rPr>
              <a:t>인도네시아</a:t>
            </a:r>
            <a:endParaRPr dirty="0">
              <a:solidFill>
                <a:srgbClr val="7F7F7F"/>
              </a:solidFill>
            </a:endParaRPr>
          </a:p>
        </p:txBody>
      </p:sp>
      <p:sp>
        <p:nvSpPr>
          <p:cNvPr id="465" name="object 62">
            <a:extLst>
              <a:ext uri="{FF2B5EF4-FFF2-40B4-BE49-F238E27FC236}">
                <a16:creationId xmlns:a16="http://schemas.microsoft.com/office/drawing/2014/main" id="{9B158DC5-88DB-1D38-55F4-20786BD8C828}"/>
              </a:ext>
            </a:extLst>
          </p:cNvPr>
          <p:cNvSpPr txBox="1"/>
          <p:nvPr/>
        </p:nvSpPr>
        <p:spPr>
          <a:xfrm>
            <a:off x="1698288" y="3647270"/>
            <a:ext cx="720000" cy="169444"/>
          </a:xfrm>
          <a:prstGeom prst="rect">
            <a:avLst/>
          </a:prstGeom>
        </p:spPr>
        <p:txBody>
          <a:bodyPr vert="horz" wrap="square" lIns="0" tIns="13335" rIns="0" bIns="0" rtlCol="0">
            <a:spAutoFit/>
          </a:bodyPr>
          <a:lstStyle>
            <a:defPPr>
              <a:defRPr lang="en-US"/>
            </a:defPPr>
            <a:lvl1pPr marL="387985" marR="5080" indent="-375285">
              <a:lnSpc>
                <a:spcPts val="1150"/>
              </a:lnSpc>
              <a:spcBef>
                <a:spcPts val="185"/>
              </a:spcBef>
              <a:defRPr sz="1000" b="1">
                <a:ln>
                  <a:solidFill>
                    <a:prstClr val="white">
                      <a:lumMod val="75000"/>
                      <a:alpha val="0"/>
                    </a:prstClr>
                  </a:solidFill>
                </a:ln>
                <a:solidFill>
                  <a:srgbClr val="00BCFB"/>
                </a:solidFill>
                <a:latin typeface="+mn-ea"/>
              </a:defRPr>
            </a:lvl1pPr>
          </a:lstStyle>
          <a:p>
            <a:r>
              <a:rPr lang="ko-KR" altLang="en-US" dirty="0">
                <a:solidFill>
                  <a:srgbClr val="76D2FF"/>
                </a:solidFill>
              </a:rPr>
              <a:t>말레이시아</a:t>
            </a:r>
            <a:endParaRPr dirty="0">
              <a:solidFill>
                <a:srgbClr val="76D2FF"/>
              </a:solidFill>
            </a:endParaRPr>
          </a:p>
        </p:txBody>
      </p:sp>
      <p:sp>
        <p:nvSpPr>
          <p:cNvPr id="466" name="object 64">
            <a:extLst>
              <a:ext uri="{FF2B5EF4-FFF2-40B4-BE49-F238E27FC236}">
                <a16:creationId xmlns:a16="http://schemas.microsoft.com/office/drawing/2014/main" id="{3EFB639F-D1CA-7DFA-DD4C-3F9683EA7E5E}"/>
              </a:ext>
            </a:extLst>
          </p:cNvPr>
          <p:cNvSpPr txBox="1"/>
          <p:nvPr/>
        </p:nvSpPr>
        <p:spPr>
          <a:xfrm>
            <a:off x="2486342" y="3856162"/>
            <a:ext cx="324000" cy="181220"/>
          </a:xfrm>
          <a:prstGeom prst="rect">
            <a:avLst/>
          </a:prstGeom>
        </p:spPr>
        <p:txBody>
          <a:bodyPr vert="horz" wrap="square" lIns="0" tIns="23495" rIns="0" bIns="0" rtlCol="0">
            <a:spAutoFit/>
          </a:bodyPr>
          <a:lstStyle>
            <a:defPPr>
              <a:defRPr lang="en-US"/>
            </a:defPPr>
            <a:lvl1pPr marL="387985" marR="5080" indent="-375285">
              <a:lnSpc>
                <a:spcPts val="1150"/>
              </a:lnSpc>
              <a:spcBef>
                <a:spcPts val="185"/>
              </a:spcBef>
              <a:defRPr sz="1000" b="1">
                <a:ln>
                  <a:solidFill>
                    <a:prstClr val="white">
                      <a:lumMod val="75000"/>
                      <a:alpha val="0"/>
                    </a:prstClr>
                  </a:solidFill>
                </a:ln>
                <a:solidFill>
                  <a:srgbClr val="00338D"/>
                </a:solidFill>
                <a:latin typeface="+mn-ea"/>
              </a:defRPr>
            </a:lvl1pPr>
          </a:lstStyle>
          <a:p>
            <a:r>
              <a:rPr lang="ko-KR" altLang="en-US" dirty="0">
                <a:solidFill>
                  <a:schemeClr val="accent1"/>
                </a:solidFill>
              </a:rPr>
              <a:t>한국 </a:t>
            </a:r>
            <a:endParaRPr dirty="0">
              <a:solidFill>
                <a:schemeClr val="accent1"/>
              </a:solidFill>
            </a:endParaRPr>
          </a:p>
        </p:txBody>
      </p:sp>
      <p:sp>
        <p:nvSpPr>
          <p:cNvPr id="467" name="타원 466">
            <a:extLst>
              <a:ext uri="{FF2B5EF4-FFF2-40B4-BE49-F238E27FC236}">
                <a16:creationId xmlns:a16="http://schemas.microsoft.com/office/drawing/2014/main" id="{72FF5A4A-B4E2-7571-505D-136578C94AB1}"/>
              </a:ext>
            </a:extLst>
          </p:cNvPr>
          <p:cNvSpPr/>
          <p:nvPr/>
        </p:nvSpPr>
        <p:spPr>
          <a:xfrm>
            <a:off x="2686197" y="3535935"/>
            <a:ext cx="234000" cy="235080"/>
          </a:xfrm>
          <a:prstGeom prst="ellipse">
            <a:avLst/>
          </a:prstGeom>
          <a:solidFill>
            <a:srgbClr val="B496F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ko-KR" altLang="en-US" sz="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endParaRPr>
          </a:p>
        </p:txBody>
      </p:sp>
      <p:sp>
        <p:nvSpPr>
          <p:cNvPr id="468" name="타원 467">
            <a:extLst>
              <a:ext uri="{FF2B5EF4-FFF2-40B4-BE49-F238E27FC236}">
                <a16:creationId xmlns:a16="http://schemas.microsoft.com/office/drawing/2014/main" id="{14AA90EB-02B9-04ED-0A66-BD4755F3ED90}"/>
              </a:ext>
            </a:extLst>
          </p:cNvPr>
          <p:cNvSpPr/>
          <p:nvPr/>
        </p:nvSpPr>
        <p:spPr>
          <a:xfrm>
            <a:off x="2517795" y="3687349"/>
            <a:ext cx="151200" cy="150598"/>
          </a:xfrm>
          <a:prstGeom prst="ellipse">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ko-KR" altLang="en-US" sz="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endParaRPr>
          </a:p>
        </p:txBody>
      </p:sp>
      <p:sp>
        <p:nvSpPr>
          <p:cNvPr id="469" name="타원 468">
            <a:extLst>
              <a:ext uri="{FF2B5EF4-FFF2-40B4-BE49-F238E27FC236}">
                <a16:creationId xmlns:a16="http://schemas.microsoft.com/office/drawing/2014/main" id="{6D651517-48D3-2BF7-A970-EDB131A76A0F}"/>
              </a:ext>
            </a:extLst>
          </p:cNvPr>
          <p:cNvSpPr/>
          <p:nvPr/>
        </p:nvSpPr>
        <p:spPr>
          <a:xfrm>
            <a:off x="2474985" y="3303651"/>
            <a:ext cx="100800" cy="99174"/>
          </a:xfrm>
          <a:prstGeom prst="ellipse">
            <a:avLst/>
          </a:prstGeom>
          <a:solidFill>
            <a:schemeClr val="tx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ko-KR" altLang="en-US" sz="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endParaRPr>
          </a:p>
        </p:txBody>
      </p:sp>
      <p:sp>
        <p:nvSpPr>
          <p:cNvPr id="470" name="타원 469">
            <a:extLst>
              <a:ext uri="{FF2B5EF4-FFF2-40B4-BE49-F238E27FC236}">
                <a16:creationId xmlns:a16="http://schemas.microsoft.com/office/drawing/2014/main" id="{F5DBE9AD-B5DA-D342-7FBC-C3014C7FCF3B}"/>
              </a:ext>
            </a:extLst>
          </p:cNvPr>
          <p:cNvSpPr/>
          <p:nvPr/>
        </p:nvSpPr>
        <p:spPr>
          <a:xfrm>
            <a:off x="3342240" y="2215180"/>
            <a:ext cx="57600" cy="58770"/>
          </a:xfrm>
          <a:prstGeom prst="ellipse">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ko-KR" altLang="en-US" sz="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endParaRPr>
          </a:p>
        </p:txBody>
      </p:sp>
      <p:sp>
        <p:nvSpPr>
          <p:cNvPr id="471" name="타원 470">
            <a:extLst>
              <a:ext uri="{FF2B5EF4-FFF2-40B4-BE49-F238E27FC236}">
                <a16:creationId xmlns:a16="http://schemas.microsoft.com/office/drawing/2014/main" id="{66BB11D1-E15F-1372-F247-C44C1A350C58}"/>
              </a:ext>
            </a:extLst>
          </p:cNvPr>
          <p:cNvSpPr/>
          <p:nvPr/>
        </p:nvSpPr>
        <p:spPr>
          <a:xfrm>
            <a:off x="4312938" y="2739741"/>
            <a:ext cx="50400" cy="51424"/>
          </a:xfrm>
          <a:prstGeom prst="ellipse">
            <a:avLst/>
          </a:prstGeom>
          <a:solidFill>
            <a:srgbClr val="7892EE"/>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ko-KR" altLang="en-US" sz="1200" dirty="0">
              <a:ln>
                <a:solidFill>
                  <a:schemeClr val="bg1">
                    <a:lumMod val="75000"/>
                    <a:alpha val="0"/>
                  </a:schemeClr>
                </a:solidFill>
              </a:ln>
              <a:solidFill>
                <a:srgbClr val="B497FF"/>
              </a:solidFill>
              <a:latin typeface="KoPub돋움체 Medium" panose="02020603020101020101" pitchFamily="18" charset="-127"/>
              <a:ea typeface="KoPub돋움체 Medium" panose="02020603020101020101" pitchFamily="18" charset="-127"/>
            </a:endParaRPr>
          </a:p>
        </p:txBody>
      </p:sp>
      <p:sp>
        <p:nvSpPr>
          <p:cNvPr id="472" name="타원 471">
            <a:extLst>
              <a:ext uri="{FF2B5EF4-FFF2-40B4-BE49-F238E27FC236}">
                <a16:creationId xmlns:a16="http://schemas.microsoft.com/office/drawing/2014/main" id="{8FDF2C8E-082C-D126-9B9D-034925D97F43}"/>
              </a:ext>
            </a:extLst>
          </p:cNvPr>
          <p:cNvSpPr/>
          <p:nvPr/>
        </p:nvSpPr>
        <p:spPr>
          <a:xfrm>
            <a:off x="3932259" y="3996234"/>
            <a:ext cx="104400" cy="102847"/>
          </a:xfrm>
          <a:prstGeom prst="ellipse">
            <a:avLst/>
          </a:prstGeom>
          <a:solidFill>
            <a:srgbClr val="6685BB"/>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ko-KR" altLang="en-US" sz="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endParaRPr>
          </a:p>
        </p:txBody>
      </p:sp>
      <p:sp>
        <p:nvSpPr>
          <p:cNvPr id="501" name="object 83">
            <a:extLst>
              <a:ext uri="{FF2B5EF4-FFF2-40B4-BE49-F238E27FC236}">
                <a16:creationId xmlns:a16="http://schemas.microsoft.com/office/drawing/2014/main" id="{A80EAFDA-81B0-D985-0BC9-CA46E2653F30}"/>
              </a:ext>
            </a:extLst>
          </p:cNvPr>
          <p:cNvSpPr txBox="1"/>
          <p:nvPr/>
        </p:nvSpPr>
        <p:spPr>
          <a:xfrm>
            <a:off x="1081820" y="2263139"/>
            <a:ext cx="1332000" cy="168790"/>
          </a:xfrm>
          <a:prstGeom prst="rect">
            <a:avLst/>
          </a:prstGeom>
        </p:spPr>
        <p:txBody>
          <a:bodyPr vert="horz" wrap="square" lIns="0" tIns="11430" rIns="0" bIns="0" rtlCol="0">
            <a:spAutoFit/>
          </a:bodyPr>
          <a:lstStyle/>
          <a:p>
            <a:pPr marL="12700">
              <a:lnSpc>
                <a:spcPct val="100000"/>
              </a:lnSpc>
              <a:spcBef>
                <a:spcPts val="90"/>
              </a:spcBef>
            </a:pPr>
            <a:r>
              <a:rPr lang="ko-KR" altLang="en-US" sz="1000" dirty="0">
                <a:ln>
                  <a:solidFill>
                    <a:prstClr val="white">
                      <a:lumMod val="75000"/>
                      <a:alpha val="0"/>
                    </a:prstClr>
                  </a:solidFill>
                </a:ln>
                <a:latin typeface="+mn-ea"/>
              </a:rPr>
              <a:t>신흥 아시아 태평양 시장</a:t>
            </a:r>
            <a:endParaRPr sz="1000" dirty="0">
              <a:ln>
                <a:solidFill>
                  <a:prstClr val="white">
                    <a:lumMod val="75000"/>
                    <a:alpha val="0"/>
                  </a:prstClr>
                </a:solidFill>
              </a:ln>
              <a:latin typeface="+mn-ea"/>
            </a:endParaRPr>
          </a:p>
        </p:txBody>
      </p:sp>
      <p:sp>
        <p:nvSpPr>
          <p:cNvPr id="503" name="타원 502">
            <a:extLst>
              <a:ext uri="{FF2B5EF4-FFF2-40B4-BE49-F238E27FC236}">
                <a16:creationId xmlns:a16="http://schemas.microsoft.com/office/drawing/2014/main" id="{F77D51F7-E2CC-589D-67BC-AC54E55711B4}"/>
              </a:ext>
            </a:extLst>
          </p:cNvPr>
          <p:cNvSpPr/>
          <p:nvPr/>
        </p:nvSpPr>
        <p:spPr>
          <a:xfrm>
            <a:off x="1491558" y="4024843"/>
            <a:ext cx="86400" cy="86400"/>
          </a:xfrm>
          <a:prstGeom prst="ellipse">
            <a:avLst/>
          </a:prstGeom>
          <a:solidFill>
            <a:srgbClr val="76D2F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ko-KR" altLang="en-US" sz="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endParaRPr>
          </a:p>
        </p:txBody>
      </p:sp>
      <p:cxnSp>
        <p:nvCxnSpPr>
          <p:cNvPr id="509" name="직선 연결선 508">
            <a:extLst>
              <a:ext uri="{FF2B5EF4-FFF2-40B4-BE49-F238E27FC236}">
                <a16:creationId xmlns:a16="http://schemas.microsoft.com/office/drawing/2014/main" id="{E5F5A57F-E433-3694-6EEC-EB79981A3B07}"/>
              </a:ext>
            </a:extLst>
          </p:cNvPr>
          <p:cNvCxnSpPr>
            <a:cxnSpLocks/>
            <a:endCxn id="558" idx="0"/>
          </p:cNvCxnSpPr>
          <p:nvPr/>
        </p:nvCxnSpPr>
        <p:spPr>
          <a:xfrm flipH="1">
            <a:off x="1113527" y="3665655"/>
            <a:ext cx="18511" cy="169895"/>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10" name="직선 연결선 509">
            <a:extLst>
              <a:ext uri="{FF2B5EF4-FFF2-40B4-BE49-F238E27FC236}">
                <a16:creationId xmlns:a16="http://schemas.microsoft.com/office/drawing/2014/main" id="{6B413A8D-E24D-A66F-BA8C-E377DC307945}"/>
              </a:ext>
            </a:extLst>
          </p:cNvPr>
          <p:cNvCxnSpPr>
            <a:cxnSpLocks/>
          </p:cNvCxnSpPr>
          <p:nvPr/>
        </p:nvCxnSpPr>
        <p:spPr>
          <a:xfrm flipH="1">
            <a:off x="1208518" y="3147198"/>
            <a:ext cx="110131" cy="936453"/>
          </a:xfrm>
          <a:prstGeom prst="line">
            <a:avLst/>
          </a:prstGeom>
          <a:ln w="6350">
            <a:solidFill>
              <a:srgbClr val="00B0F0"/>
            </a:solidFill>
          </a:ln>
        </p:spPr>
        <p:style>
          <a:lnRef idx="1">
            <a:schemeClr val="accent1"/>
          </a:lnRef>
          <a:fillRef idx="0">
            <a:schemeClr val="accent1"/>
          </a:fillRef>
          <a:effectRef idx="0">
            <a:schemeClr val="accent1"/>
          </a:effectRef>
          <a:fontRef idx="minor">
            <a:schemeClr val="tx1"/>
          </a:fontRef>
        </p:style>
      </p:cxnSp>
      <p:grpSp>
        <p:nvGrpSpPr>
          <p:cNvPr id="511" name="그룹 510">
            <a:extLst>
              <a:ext uri="{FF2B5EF4-FFF2-40B4-BE49-F238E27FC236}">
                <a16:creationId xmlns:a16="http://schemas.microsoft.com/office/drawing/2014/main" id="{9001C430-7E7F-67A3-9A8F-EB5753C47671}"/>
              </a:ext>
            </a:extLst>
          </p:cNvPr>
          <p:cNvGrpSpPr/>
          <p:nvPr/>
        </p:nvGrpSpPr>
        <p:grpSpPr>
          <a:xfrm>
            <a:off x="1259276" y="3265928"/>
            <a:ext cx="383375" cy="826423"/>
            <a:chOff x="1259276" y="4198616"/>
            <a:chExt cx="383375" cy="826423"/>
          </a:xfrm>
        </p:grpSpPr>
        <p:grpSp>
          <p:nvGrpSpPr>
            <p:cNvPr id="542" name="그룹 541">
              <a:extLst>
                <a:ext uri="{FF2B5EF4-FFF2-40B4-BE49-F238E27FC236}">
                  <a16:creationId xmlns:a16="http://schemas.microsoft.com/office/drawing/2014/main" id="{7681A59F-A1CB-EF69-40C5-9B0F98848F34}"/>
                </a:ext>
              </a:extLst>
            </p:cNvPr>
            <p:cNvGrpSpPr/>
            <p:nvPr/>
          </p:nvGrpSpPr>
          <p:grpSpPr>
            <a:xfrm>
              <a:off x="1259276" y="4198616"/>
              <a:ext cx="203338" cy="826423"/>
              <a:chOff x="1259276" y="4198616"/>
              <a:chExt cx="203338" cy="826423"/>
            </a:xfrm>
          </p:grpSpPr>
          <p:cxnSp>
            <p:nvCxnSpPr>
              <p:cNvPr id="552" name="직선 연결선 551">
                <a:extLst>
                  <a:ext uri="{FF2B5EF4-FFF2-40B4-BE49-F238E27FC236}">
                    <a16:creationId xmlns:a16="http://schemas.microsoft.com/office/drawing/2014/main" id="{353BF537-B15D-8D69-06DE-DB5B20C08987}"/>
                  </a:ext>
                </a:extLst>
              </p:cNvPr>
              <p:cNvCxnSpPr>
                <a:cxnSpLocks/>
              </p:cNvCxnSpPr>
              <p:nvPr/>
            </p:nvCxnSpPr>
            <p:spPr>
              <a:xfrm>
                <a:off x="1390335" y="4198616"/>
                <a:ext cx="72279" cy="0"/>
              </a:xfrm>
              <a:prstGeom prst="line">
                <a:avLst/>
              </a:prstGeom>
              <a:ln w="6350">
                <a:solidFill>
                  <a:srgbClr val="743DC9"/>
                </a:solidFill>
              </a:ln>
            </p:spPr>
            <p:style>
              <a:lnRef idx="1">
                <a:schemeClr val="accent1"/>
              </a:lnRef>
              <a:fillRef idx="0">
                <a:schemeClr val="accent1"/>
              </a:fillRef>
              <a:effectRef idx="0">
                <a:schemeClr val="accent1"/>
              </a:effectRef>
              <a:fontRef idx="minor">
                <a:schemeClr val="tx1"/>
              </a:fontRef>
            </p:style>
          </p:cxnSp>
          <p:cxnSp>
            <p:nvCxnSpPr>
              <p:cNvPr id="553" name="직선 연결선 552">
                <a:extLst>
                  <a:ext uri="{FF2B5EF4-FFF2-40B4-BE49-F238E27FC236}">
                    <a16:creationId xmlns:a16="http://schemas.microsoft.com/office/drawing/2014/main" id="{64548DA9-8007-4643-670F-2DD103AF1062}"/>
                  </a:ext>
                </a:extLst>
              </p:cNvPr>
              <p:cNvCxnSpPr>
                <a:cxnSpLocks/>
              </p:cNvCxnSpPr>
              <p:nvPr/>
            </p:nvCxnSpPr>
            <p:spPr>
              <a:xfrm flipH="1">
                <a:off x="1259276" y="4198616"/>
                <a:ext cx="131059" cy="826423"/>
              </a:xfrm>
              <a:prstGeom prst="line">
                <a:avLst/>
              </a:prstGeom>
              <a:ln w="6350">
                <a:solidFill>
                  <a:srgbClr val="743DC9"/>
                </a:solidFill>
              </a:ln>
            </p:spPr>
            <p:style>
              <a:lnRef idx="1">
                <a:schemeClr val="accent1"/>
              </a:lnRef>
              <a:fillRef idx="0">
                <a:schemeClr val="accent1"/>
              </a:fillRef>
              <a:effectRef idx="0">
                <a:schemeClr val="accent1"/>
              </a:effectRef>
              <a:fontRef idx="minor">
                <a:schemeClr val="tx1"/>
              </a:fontRef>
            </p:style>
          </p:cxnSp>
        </p:grpSp>
        <p:grpSp>
          <p:nvGrpSpPr>
            <p:cNvPr id="543" name="그룹 542">
              <a:extLst>
                <a:ext uri="{FF2B5EF4-FFF2-40B4-BE49-F238E27FC236}">
                  <a16:creationId xmlns:a16="http://schemas.microsoft.com/office/drawing/2014/main" id="{7BFC7D5F-86CA-6E6E-B47A-F2ABC648BBBC}"/>
                </a:ext>
              </a:extLst>
            </p:cNvPr>
            <p:cNvGrpSpPr/>
            <p:nvPr/>
          </p:nvGrpSpPr>
          <p:grpSpPr>
            <a:xfrm>
              <a:off x="1312151" y="4321726"/>
              <a:ext cx="250429" cy="662599"/>
              <a:chOff x="1312151" y="4321726"/>
              <a:chExt cx="250429" cy="662599"/>
            </a:xfrm>
          </p:grpSpPr>
          <p:cxnSp>
            <p:nvCxnSpPr>
              <p:cNvPr id="550" name="직선 연결선 549">
                <a:extLst>
                  <a:ext uri="{FF2B5EF4-FFF2-40B4-BE49-F238E27FC236}">
                    <a16:creationId xmlns:a16="http://schemas.microsoft.com/office/drawing/2014/main" id="{561D5E73-0E7F-3609-CBAA-8F31D7E16A2A}"/>
                  </a:ext>
                </a:extLst>
              </p:cNvPr>
              <p:cNvCxnSpPr>
                <a:cxnSpLocks/>
                <a:endCxn id="559" idx="7"/>
              </p:cNvCxnSpPr>
              <p:nvPr/>
            </p:nvCxnSpPr>
            <p:spPr>
              <a:xfrm flipH="1">
                <a:off x="1312151" y="4321726"/>
                <a:ext cx="178150" cy="662599"/>
              </a:xfrm>
              <a:prstGeom prst="line">
                <a:avLst/>
              </a:prstGeom>
              <a:ln w="63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551" name="직선 연결선 550">
                <a:extLst>
                  <a:ext uri="{FF2B5EF4-FFF2-40B4-BE49-F238E27FC236}">
                    <a16:creationId xmlns:a16="http://schemas.microsoft.com/office/drawing/2014/main" id="{0ED95C39-439C-96B7-7CD7-243FD0832748}"/>
                  </a:ext>
                </a:extLst>
              </p:cNvPr>
              <p:cNvCxnSpPr>
                <a:cxnSpLocks/>
              </p:cNvCxnSpPr>
              <p:nvPr/>
            </p:nvCxnSpPr>
            <p:spPr>
              <a:xfrm>
                <a:off x="1490301" y="4323597"/>
                <a:ext cx="72279" cy="0"/>
              </a:xfrm>
              <a:prstGeom prst="line">
                <a:avLst/>
              </a:prstGeom>
              <a:ln w="6350">
                <a:solidFill>
                  <a:srgbClr val="7F7F7F"/>
                </a:solidFill>
              </a:ln>
            </p:spPr>
            <p:style>
              <a:lnRef idx="1">
                <a:schemeClr val="accent1"/>
              </a:lnRef>
              <a:fillRef idx="0">
                <a:schemeClr val="accent1"/>
              </a:fillRef>
              <a:effectRef idx="0">
                <a:schemeClr val="accent1"/>
              </a:effectRef>
              <a:fontRef idx="minor">
                <a:schemeClr val="tx1"/>
              </a:fontRef>
            </p:style>
          </p:cxnSp>
        </p:grpSp>
        <p:grpSp>
          <p:nvGrpSpPr>
            <p:cNvPr id="544" name="그룹 543">
              <a:extLst>
                <a:ext uri="{FF2B5EF4-FFF2-40B4-BE49-F238E27FC236}">
                  <a16:creationId xmlns:a16="http://schemas.microsoft.com/office/drawing/2014/main" id="{C9AC3948-C035-2D6C-415A-2888B9B7900C}"/>
                </a:ext>
              </a:extLst>
            </p:cNvPr>
            <p:cNvGrpSpPr/>
            <p:nvPr/>
          </p:nvGrpSpPr>
          <p:grpSpPr>
            <a:xfrm>
              <a:off x="1357337" y="4478826"/>
              <a:ext cx="254880" cy="513424"/>
              <a:chOff x="1307700" y="4321726"/>
              <a:chExt cx="254880" cy="513424"/>
            </a:xfrm>
          </p:grpSpPr>
          <p:cxnSp>
            <p:nvCxnSpPr>
              <p:cNvPr id="548" name="직선 연결선 547">
                <a:extLst>
                  <a:ext uri="{FF2B5EF4-FFF2-40B4-BE49-F238E27FC236}">
                    <a16:creationId xmlns:a16="http://schemas.microsoft.com/office/drawing/2014/main" id="{6A778D6E-5029-FED7-57F5-6B290092E0B6}"/>
                  </a:ext>
                </a:extLst>
              </p:cNvPr>
              <p:cNvCxnSpPr>
                <a:cxnSpLocks/>
              </p:cNvCxnSpPr>
              <p:nvPr/>
            </p:nvCxnSpPr>
            <p:spPr>
              <a:xfrm flipH="1">
                <a:off x="1307700" y="4321726"/>
                <a:ext cx="182601" cy="513424"/>
              </a:xfrm>
              <a:prstGeom prst="line">
                <a:avLst/>
              </a:prstGeom>
              <a:ln w="6350">
                <a:solidFill>
                  <a:srgbClr val="00C0AD"/>
                </a:solidFill>
              </a:ln>
            </p:spPr>
            <p:style>
              <a:lnRef idx="1">
                <a:schemeClr val="accent1"/>
              </a:lnRef>
              <a:fillRef idx="0">
                <a:schemeClr val="accent1"/>
              </a:fillRef>
              <a:effectRef idx="0">
                <a:schemeClr val="accent1"/>
              </a:effectRef>
              <a:fontRef idx="minor">
                <a:schemeClr val="tx1"/>
              </a:fontRef>
            </p:style>
          </p:cxnSp>
          <p:cxnSp>
            <p:nvCxnSpPr>
              <p:cNvPr id="549" name="직선 연결선 548">
                <a:extLst>
                  <a:ext uri="{FF2B5EF4-FFF2-40B4-BE49-F238E27FC236}">
                    <a16:creationId xmlns:a16="http://schemas.microsoft.com/office/drawing/2014/main" id="{8371E6F6-1CCC-A2A0-6B42-EA2CC165118B}"/>
                  </a:ext>
                </a:extLst>
              </p:cNvPr>
              <p:cNvCxnSpPr>
                <a:cxnSpLocks/>
              </p:cNvCxnSpPr>
              <p:nvPr/>
            </p:nvCxnSpPr>
            <p:spPr>
              <a:xfrm>
                <a:off x="1490301" y="4323597"/>
                <a:ext cx="72279" cy="0"/>
              </a:xfrm>
              <a:prstGeom prst="line">
                <a:avLst/>
              </a:prstGeom>
              <a:ln w="6350">
                <a:solidFill>
                  <a:srgbClr val="00C0AD"/>
                </a:solidFill>
              </a:ln>
            </p:spPr>
            <p:style>
              <a:lnRef idx="1">
                <a:schemeClr val="accent1"/>
              </a:lnRef>
              <a:fillRef idx="0">
                <a:schemeClr val="accent1"/>
              </a:fillRef>
              <a:effectRef idx="0">
                <a:schemeClr val="accent1"/>
              </a:effectRef>
              <a:fontRef idx="minor">
                <a:schemeClr val="tx1"/>
              </a:fontRef>
            </p:style>
          </p:cxnSp>
        </p:grpSp>
        <p:grpSp>
          <p:nvGrpSpPr>
            <p:cNvPr id="545" name="그룹 544">
              <a:extLst>
                <a:ext uri="{FF2B5EF4-FFF2-40B4-BE49-F238E27FC236}">
                  <a16:creationId xmlns:a16="http://schemas.microsoft.com/office/drawing/2014/main" id="{DBE116A1-8ED0-708F-D32C-E09A0972389F}"/>
                </a:ext>
              </a:extLst>
            </p:cNvPr>
            <p:cNvGrpSpPr/>
            <p:nvPr/>
          </p:nvGrpSpPr>
          <p:grpSpPr>
            <a:xfrm>
              <a:off x="1543224" y="4649249"/>
              <a:ext cx="99427" cy="341477"/>
              <a:chOff x="1426874" y="4321726"/>
              <a:chExt cx="99427" cy="341477"/>
            </a:xfrm>
          </p:grpSpPr>
          <p:cxnSp>
            <p:nvCxnSpPr>
              <p:cNvPr id="546" name="직선 연결선 545">
                <a:extLst>
                  <a:ext uri="{FF2B5EF4-FFF2-40B4-BE49-F238E27FC236}">
                    <a16:creationId xmlns:a16="http://schemas.microsoft.com/office/drawing/2014/main" id="{D2796D2C-0711-EC9F-3C95-DD5A1558E579}"/>
                  </a:ext>
                </a:extLst>
              </p:cNvPr>
              <p:cNvCxnSpPr>
                <a:cxnSpLocks/>
              </p:cNvCxnSpPr>
              <p:nvPr/>
            </p:nvCxnSpPr>
            <p:spPr>
              <a:xfrm flipH="1">
                <a:off x="1426874" y="4321726"/>
                <a:ext cx="63427" cy="341477"/>
              </a:xfrm>
              <a:prstGeom prst="line">
                <a:avLst/>
              </a:prstGeom>
              <a:ln w="6350">
                <a:solidFill>
                  <a:srgbClr val="76D2FF"/>
                </a:solidFill>
              </a:ln>
            </p:spPr>
            <p:style>
              <a:lnRef idx="1">
                <a:schemeClr val="accent1"/>
              </a:lnRef>
              <a:fillRef idx="0">
                <a:schemeClr val="accent1"/>
              </a:fillRef>
              <a:effectRef idx="0">
                <a:schemeClr val="accent1"/>
              </a:effectRef>
              <a:fontRef idx="minor">
                <a:schemeClr val="tx1"/>
              </a:fontRef>
            </p:style>
          </p:cxnSp>
          <p:cxnSp>
            <p:nvCxnSpPr>
              <p:cNvPr id="547" name="직선 연결선 546">
                <a:extLst>
                  <a:ext uri="{FF2B5EF4-FFF2-40B4-BE49-F238E27FC236}">
                    <a16:creationId xmlns:a16="http://schemas.microsoft.com/office/drawing/2014/main" id="{63DD444B-E719-CB4B-CF48-C3D266065FF9}"/>
                  </a:ext>
                </a:extLst>
              </p:cNvPr>
              <p:cNvCxnSpPr>
                <a:cxnSpLocks/>
              </p:cNvCxnSpPr>
              <p:nvPr/>
            </p:nvCxnSpPr>
            <p:spPr>
              <a:xfrm>
                <a:off x="1490301" y="4323597"/>
                <a:ext cx="36000" cy="0"/>
              </a:xfrm>
              <a:prstGeom prst="line">
                <a:avLst/>
              </a:prstGeom>
              <a:ln w="6350">
                <a:solidFill>
                  <a:srgbClr val="76D2FF"/>
                </a:solidFill>
              </a:ln>
            </p:spPr>
            <p:style>
              <a:lnRef idx="1">
                <a:schemeClr val="accent1"/>
              </a:lnRef>
              <a:fillRef idx="0">
                <a:schemeClr val="accent1"/>
              </a:fillRef>
              <a:effectRef idx="0">
                <a:schemeClr val="accent1"/>
              </a:effectRef>
              <a:fontRef idx="minor">
                <a:schemeClr val="tx1"/>
              </a:fontRef>
            </p:style>
          </p:cxnSp>
        </p:grpSp>
      </p:grpSp>
      <p:sp>
        <p:nvSpPr>
          <p:cNvPr id="566" name="직사각형 565">
            <a:extLst>
              <a:ext uri="{FF2B5EF4-FFF2-40B4-BE49-F238E27FC236}">
                <a16:creationId xmlns:a16="http://schemas.microsoft.com/office/drawing/2014/main" id="{A9C52999-A117-4A2B-F052-AFCC946376FC}"/>
              </a:ext>
            </a:extLst>
          </p:cNvPr>
          <p:cNvSpPr/>
          <p:nvPr/>
        </p:nvSpPr>
        <p:spPr>
          <a:xfrm>
            <a:off x="704559" y="3471382"/>
            <a:ext cx="326439" cy="900798"/>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ko-KR" altLang="en-US" sz="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endParaRPr>
          </a:p>
        </p:txBody>
      </p:sp>
      <p:sp>
        <p:nvSpPr>
          <p:cNvPr id="577" name="object 67">
            <a:extLst>
              <a:ext uri="{FF2B5EF4-FFF2-40B4-BE49-F238E27FC236}">
                <a16:creationId xmlns:a16="http://schemas.microsoft.com/office/drawing/2014/main" id="{8E367D90-0B3E-AAE7-B309-B0319FEDF29F}"/>
              </a:ext>
            </a:extLst>
          </p:cNvPr>
          <p:cNvSpPr txBox="1"/>
          <p:nvPr/>
        </p:nvSpPr>
        <p:spPr>
          <a:xfrm>
            <a:off x="565884" y="3215664"/>
            <a:ext cx="396000" cy="175689"/>
          </a:xfrm>
          <a:prstGeom prst="rect">
            <a:avLst/>
          </a:prstGeom>
        </p:spPr>
        <p:txBody>
          <a:bodyPr vert="horz" wrap="square" lIns="0" tIns="13970" rIns="0" bIns="0" rtlCol="0">
            <a:spAutoFit/>
          </a:bodyPr>
          <a:lstStyle>
            <a:defPPr>
              <a:defRPr lang="en-US"/>
            </a:defPPr>
            <a:lvl1pPr marL="12700">
              <a:spcBef>
                <a:spcPts val="90"/>
              </a:spcBef>
              <a:defRPr sz="900">
                <a:ln>
                  <a:solidFill>
                    <a:prstClr val="white">
                      <a:lumMod val="75000"/>
                      <a:alpha val="0"/>
                    </a:prstClr>
                  </a:solidFill>
                </a:ln>
                <a:solidFill>
                  <a:schemeClr val="tx1">
                    <a:lumMod val="75000"/>
                    <a:lumOff val="25000"/>
                  </a:schemeClr>
                </a:solidFill>
                <a:latin typeface="+mn-ea"/>
              </a:defRPr>
            </a:lvl1pPr>
          </a:lstStyle>
          <a:p>
            <a:pPr algn="r"/>
            <a:r>
              <a:rPr sz="1050" dirty="0">
                <a:ln>
                  <a:solidFill>
                    <a:srgbClr val="000000">
                      <a:lumMod val="50000"/>
                      <a:lumOff val="50000"/>
                      <a:alpha val="0"/>
                    </a:srgbClr>
                  </a:solidFill>
                </a:ln>
                <a:solidFill>
                  <a:schemeClr val="bg1">
                    <a:lumMod val="50000"/>
                  </a:schemeClr>
                </a:solidFill>
                <a:latin typeface="KPMG Bold" panose="020B0803030202040204" pitchFamily="34" charset="0"/>
                <a:ea typeface="KoPub돋움체 Medium" panose="00000600000000000000" pitchFamily="2" charset="-127"/>
              </a:rPr>
              <a:t>4,000</a:t>
            </a:r>
          </a:p>
        </p:txBody>
      </p:sp>
      <p:sp>
        <p:nvSpPr>
          <p:cNvPr id="578" name="object 68">
            <a:extLst>
              <a:ext uri="{FF2B5EF4-FFF2-40B4-BE49-F238E27FC236}">
                <a16:creationId xmlns:a16="http://schemas.microsoft.com/office/drawing/2014/main" id="{84E08FA0-FE1B-E924-DE7F-85BE0F59C0A6}"/>
              </a:ext>
            </a:extLst>
          </p:cNvPr>
          <p:cNvSpPr txBox="1"/>
          <p:nvPr/>
        </p:nvSpPr>
        <p:spPr>
          <a:xfrm>
            <a:off x="565884" y="2772973"/>
            <a:ext cx="396000" cy="175689"/>
          </a:xfrm>
          <a:prstGeom prst="rect">
            <a:avLst/>
          </a:prstGeom>
        </p:spPr>
        <p:txBody>
          <a:bodyPr vert="horz" wrap="square" lIns="0" tIns="13970" rIns="0" bIns="0" rtlCol="0">
            <a:spAutoFit/>
          </a:bodyPr>
          <a:lstStyle>
            <a:defPPr>
              <a:defRPr lang="en-US"/>
            </a:defPPr>
            <a:lvl1pPr marL="12700">
              <a:spcBef>
                <a:spcPts val="90"/>
              </a:spcBef>
              <a:defRPr sz="900">
                <a:ln>
                  <a:solidFill>
                    <a:prstClr val="white">
                      <a:lumMod val="75000"/>
                      <a:alpha val="0"/>
                    </a:prstClr>
                  </a:solidFill>
                </a:ln>
                <a:solidFill>
                  <a:schemeClr val="tx1">
                    <a:lumMod val="75000"/>
                    <a:lumOff val="25000"/>
                  </a:schemeClr>
                </a:solidFill>
                <a:latin typeface="+mn-ea"/>
              </a:defRPr>
            </a:lvl1pPr>
          </a:lstStyle>
          <a:p>
            <a:pPr algn="r"/>
            <a:r>
              <a:rPr sz="1050" dirty="0">
                <a:ln>
                  <a:solidFill>
                    <a:srgbClr val="000000">
                      <a:lumMod val="50000"/>
                      <a:lumOff val="50000"/>
                      <a:alpha val="0"/>
                    </a:srgbClr>
                  </a:solidFill>
                </a:ln>
                <a:solidFill>
                  <a:schemeClr val="bg1">
                    <a:lumMod val="50000"/>
                  </a:schemeClr>
                </a:solidFill>
                <a:latin typeface="KPMG Bold" panose="020B0803030202040204" pitchFamily="34" charset="0"/>
                <a:ea typeface="KoPub돋움체 Medium" panose="00000600000000000000" pitchFamily="2" charset="-127"/>
              </a:rPr>
              <a:t>6,000</a:t>
            </a:r>
          </a:p>
        </p:txBody>
      </p:sp>
      <p:sp>
        <p:nvSpPr>
          <p:cNvPr id="579" name="object 69">
            <a:extLst>
              <a:ext uri="{FF2B5EF4-FFF2-40B4-BE49-F238E27FC236}">
                <a16:creationId xmlns:a16="http://schemas.microsoft.com/office/drawing/2014/main" id="{9A74AE04-B524-329E-A1BE-D443AC6B9930}"/>
              </a:ext>
            </a:extLst>
          </p:cNvPr>
          <p:cNvSpPr txBox="1"/>
          <p:nvPr/>
        </p:nvSpPr>
        <p:spPr>
          <a:xfrm>
            <a:off x="565884" y="2330281"/>
            <a:ext cx="396000" cy="175689"/>
          </a:xfrm>
          <a:prstGeom prst="rect">
            <a:avLst/>
          </a:prstGeom>
        </p:spPr>
        <p:txBody>
          <a:bodyPr vert="horz" wrap="square" lIns="0" tIns="13970" rIns="0" bIns="0" rtlCol="0">
            <a:spAutoFit/>
          </a:bodyPr>
          <a:lstStyle>
            <a:defPPr>
              <a:defRPr lang="en-US"/>
            </a:defPPr>
            <a:lvl1pPr marL="12700">
              <a:spcBef>
                <a:spcPts val="90"/>
              </a:spcBef>
              <a:defRPr sz="900">
                <a:ln>
                  <a:solidFill>
                    <a:prstClr val="white">
                      <a:lumMod val="75000"/>
                      <a:alpha val="0"/>
                    </a:prstClr>
                  </a:solidFill>
                </a:ln>
                <a:solidFill>
                  <a:schemeClr val="tx1">
                    <a:lumMod val="75000"/>
                    <a:lumOff val="25000"/>
                  </a:schemeClr>
                </a:solidFill>
                <a:latin typeface="+mn-ea"/>
              </a:defRPr>
            </a:lvl1pPr>
          </a:lstStyle>
          <a:p>
            <a:pPr algn="r"/>
            <a:r>
              <a:rPr sz="1050" dirty="0">
                <a:ln>
                  <a:solidFill>
                    <a:srgbClr val="000000">
                      <a:lumMod val="50000"/>
                      <a:lumOff val="50000"/>
                      <a:alpha val="0"/>
                    </a:srgbClr>
                  </a:solidFill>
                </a:ln>
                <a:solidFill>
                  <a:schemeClr val="bg1">
                    <a:lumMod val="50000"/>
                  </a:schemeClr>
                </a:solidFill>
                <a:latin typeface="KPMG Bold" panose="020B0803030202040204" pitchFamily="34" charset="0"/>
                <a:ea typeface="KoPub돋움체 Medium" panose="00000600000000000000" pitchFamily="2" charset="-127"/>
              </a:rPr>
              <a:t>8,000</a:t>
            </a:r>
          </a:p>
        </p:txBody>
      </p:sp>
      <p:sp>
        <p:nvSpPr>
          <p:cNvPr id="580" name="object 70">
            <a:extLst>
              <a:ext uri="{FF2B5EF4-FFF2-40B4-BE49-F238E27FC236}">
                <a16:creationId xmlns:a16="http://schemas.microsoft.com/office/drawing/2014/main" id="{FA9A6D5F-7E9C-5DDE-9223-FF8911471133}"/>
              </a:ext>
            </a:extLst>
          </p:cNvPr>
          <p:cNvSpPr txBox="1"/>
          <p:nvPr/>
        </p:nvSpPr>
        <p:spPr>
          <a:xfrm>
            <a:off x="565884" y="1887590"/>
            <a:ext cx="396000" cy="175689"/>
          </a:xfrm>
          <a:prstGeom prst="rect">
            <a:avLst/>
          </a:prstGeom>
        </p:spPr>
        <p:txBody>
          <a:bodyPr vert="horz" wrap="square" lIns="0" tIns="13970" rIns="0" bIns="0" rtlCol="0">
            <a:spAutoFit/>
          </a:bodyPr>
          <a:lstStyle/>
          <a:p>
            <a:pPr marL="12700" algn="r">
              <a:spcBef>
                <a:spcPts val="90"/>
              </a:spcBef>
            </a:pPr>
            <a:r>
              <a:rPr sz="1050" dirty="0">
                <a:ln>
                  <a:solidFill>
                    <a:srgbClr val="000000">
                      <a:lumMod val="50000"/>
                      <a:lumOff val="50000"/>
                      <a:alpha val="0"/>
                    </a:srgbClr>
                  </a:solidFill>
                </a:ln>
                <a:solidFill>
                  <a:schemeClr val="bg1">
                    <a:lumMod val="50000"/>
                  </a:schemeClr>
                </a:solidFill>
                <a:latin typeface="KPMG Bold" panose="020B0803030202040204" pitchFamily="34" charset="0"/>
                <a:ea typeface="KoPub돋움체 Medium" panose="00000600000000000000" pitchFamily="2" charset="-127"/>
              </a:rPr>
              <a:t>10,000</a:t>
            </a:r>
          </a:p>
        </p:txBody>
      </p:sp>
      <p:sp>
        <p:nvSpPr>
          <p:cNvPr id="582" name="object 5">
            <a:extLst>
              <a:ext uri="{FF2B5EF4-FFF2-40B4-BE49-F238E27FC236}">
                <a16:creationId xmlns:a16="http://schemas.microsoft.com/office/drawing/2014/main" id="{EF9339FC-D942-B01F-2AE3-1CF5AB6E775A}"/>
              </a:ext>
            </a:extLst>
          </p:cNvPr>
          <p:cNvSpPr/>
          <p:nvPr/>
        </p:nvSpPr>
        <p:spPr>
          <a:xfrm>
            <a:off x="1006844" y="1960861"/>
            <a:ext cx="24154" cy="2212436"/>
          </a:xfrm>
          <a:custGeom>
            <a:avLst/>
            <a:gdLst/>
            <a:ahLst/>
            <a:cxnLst/>
            <a:rect l="l" t="t" r="r" b="b"/>
            <a:pathLst>
              <a:path w="36830" h="2749550">
                <a:moveTo>
                  <a:pt x="36575" y="2749296"/>
                </a:moveTo>
                <a:lnTo>
                  <a:pt x="36575" y="0"/>
                </a:lnTo>
              </a:path>
              <a:path w="36830" h="2749550">
                <a:moveTo>
                  <a:pt x="0" y="2749296"/>
                </a:moveTo>
                <a:lnTo>
                  <a:pt x="36575" y="2749296"/>
                </a:lnTo>
              </a:path>
              <a:path w="36830" h="2749550">
                <a:moveTo>
                  <a:pt x="0" y="2200655"/>
                </a:moveTo>
                <a:lnTo>
                  <a:pt x="36575" y="2200655"/>
                </a:lnTo>
              </a:path>
              <a:path w="36830" h="2749550">
                <a:moveTo>
                  <a:pt x="0" y="1648967"/>
                </a:moveTo>
                <a:lnTo>
                  <a:pt x="36575" y="1648967"/>
                </a:lnTo>
              </a:path>
              <a:path w="36830" h="2749550">
                <a:moveTo>
                  <a:pt x="0" y="1100327"/>
                </a:moveTo>
                <a:lnTo>
                  <a:pt x="36575" y="1100327"/>
                </a:lnTo>
              </a:path>
              <a:path w="36830" h="2749550">
                <a:moveTo>
                  <a:pt x="0" y="548639"/>
                </a:moveTo>
                <a:lnTo>
                  <a:pt x="36575" y="548639"/>
                </a:lnTo>
              </a:path>
              <a:path w="36830" h="2749550">
                <a:moveTo>
                  <a:pt x="0" y="0"/>
                </a:moveTo>
                <a:lnTo>
                  <a:pt x="36575" y="0"/>
                </a:lnTo>
              </a:path>
            </a:pathLst>
          </a:custGeom>
          <a:ln w="3175">
            <a:solidFill>
              <a:schemeClr val="tx1">
                <a:lumMod val="50000"/>
                <a:lumOff val="50000"/>
              </a:schemeClr>
            </a:solidFill>
          </a:ln>
        </p:spPr>
        <p:txBody>
          <a:bodyPr wrap="square" lIns="0" tIns="0" rIns="0" bIns="0" rtlCol="0"/>
          <a:lstStyle/>
          <a:p>
            <a:endParaRPr/>
          </a:p>
        </p:txBody>
      </p:sp>
      <p:sp>
        <p:nvSpPr>
          <p:cNvPr id="583" name="object 66">
            <a:extLst>
              <a:ext uri="{FF2B5EF4-FFF2-40B4-BE49-F238E27FC236}">
                <a16:creationId xmlns:a16="http://schemas.microsoft.com/office/drawing/2014/main" id="{312BBA7E-F91B-6FB8-F7BD-92BCFDD3D01C}"/>
              </a:ext>
            </a:extLst>
          </p:cNvPr>
          <p:cNvSpPr txBox="1"/>
          <p:nvPr/>
        </p:nvSpPr>
        <p:spPr>
          <a:xfrm>
            <a:off x="565884" y="3658356"/>
            <a:ext cx="396000" cy="175689"/>
          </a:xfrm>
          <a:prstGeom prst="rect">
            <a:avLst/>
          </a:prstGeom>
        </p:spPr>
        <p:txBody>
          <a:bodyPr vert="horz" wrap="square" lIns="0" tIns="13970" rIns="0" bIns="0" rtlCol="0">
            <a:spAutoFit/>
          </a:bodyPr>
          <a:lstStyle>
            <a:defPPr>
              <a:defRPr lang="en-US"/>
            </a:defPPr>
            <a:lvl1pPr marL="12700">
              <a:spcBef>
                <a:spcPts val="90"/>
              </a:spcBef>
              <a:defRPr sz="900">
                <a:ln>
                  <a:solidFill>
                    <a:prstClr val="white">
                      <a:lumMod val="75000"/>
                      <a:alpha val="0"/>
                    </a:prstClr>
                  </a:solidFill>
                </a:ln>
                <a:solidFill>
                  <a:schemeClr val="tx1">
                    <a:lumMod val="75000"/>
                    <a:lumOff val="25000"/>
                  </a:schemeClr>
                </a:solidFill>
                <a:latin typeface="+mn-ea"/>
              </a:defRPr>
            </a:lvl1pPr>
          </a:lstStyle>
          <a:p>
            <a:pPr algn="r"/>
            <a:r>
              <a:rPr sz="1050" dirty="0">
                <a:ln>
                  <a:solidFill>
                    <a:srgbClr val="000000">
                      <a:lumMod val="50000"/>
                      <a:lumOff val="50000"/>
                      <a:alpha val="0"/>
                    </a:srgbClr>
                  </a:solidFill>
                </a:ln>
                <a:solidFill>
                  <a:schemeClr val="bg1">
                    <a:lumMod val="50000"/>
                  </a:schemeClr>
                </a:solidFill>
                <a:latin typeface="KPMG Bold" panose="020B0803030202040204" pitchFamily="34" charset="0"/>
                <a:ea typeface="KoPub돋움체 Medium" panose="00000600000000000000" pitchFamily="2" charset="-127"/>
              </a:rPr>
              <a:t>2,000</a:t>
            </a:r>
          </a:p>
        </p:txBody>
      </p:sp>
      <p:grpSp>
        <p:nvGrpSpPr>
          <p:cNvPr id="586" name="그룹 585">
            <a:extLst>
              <a:ext uri="{FF2B5EF4-FFF2-40B4-BE49-F238E27FC236}">
                <a16:creationId xmlns:a16="http://schemas.microsoft.com/office/drawing/2014/main" id="{B14E7563-B959-078D-2461-9D5F481D1537}"/>
              </a:ext>
            </a:extLst>
          </p:cNvPr>
          <p:cNvGrpSpPr/>
          <p:nvPr/>
        </p:nvGrpSpPr>
        <p:grpSpPr>
          <a:xfrm>
            <a:off x="1136364" y="4070004"/>
            <a:ext cx="144000" cy="152593"/>
            <a:chOff x="936299" y="5075625"/>
            <a:chExt cx="144000" cy="152593"/>
          </a:xfrm>
        </p:grpSpPr>
        <p:sp>
          <p:nvSpPr>
            <p:cNvPr id="588" name="타원 587">
              <a:extLst>
                <a:ext uri="{FF2B5EF4-FFF2-40B4-BE49-F238E27FC236}">
                  <a16:creationId xmlns:a16="http://schemas.microsoft.com/office/drawing/2014/main" id="{6CAA5330-E8EB-357F-B547-6A2C083DE426}"/>
                </a:ext>
              </a:extLst>
            </p:cNvPr>
            <p:cNvSpPr/>
            <p:nvPr/>
          </p:nvSpPr>
          <p:spPr>
            <a:xfrm>
              <a:off x="936299" y="5075625"/>
              <a:ext cx="144000" cy="152593"/>
            </a:xfrm>
            <a:prstGeom prst="ellipse">
              <a:avLst/>
            </a:prstGeom>
            <a:solidFill>
              <a:srgbClr val="743DC9"/>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ko-KR" altLang="en-US" sz="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endParaRPr>
            </a:p>
          </p:txBody>
        </p:sp>
        <p:sp>
          <p:nvSpPr>
            <p:cNvPr id="589" name="타원 588">
              <a:extLst>
                <a:ext uri="{FF2B5EF4-FFF2-40B4-BE49-F238E27FC236}">
                  <a16:creationId xmlns:a16="http://schemas.microsoft.com/office/drawing/2014/main" id="{5CD92DEB-76A7-3C79-CBC8-8428E3C8CA7F}"/>
                </a:ext>
              </a:extLst>
            </p:cNvPr>
            <p:cNvSpPr/>
            <p:nvPr/>
          </p:nvSpPr>
          <p:spPr>
            <a:xfrm>
              <a:off x="954453" y="5089272"/>
              <a:ext cx="108000" cy="108000"/>
            </a:xfrm>
            <a:prstGeom prst="ellipse">
              <a:avLst/>
            </a:prstGeom>
            <a:solidFill>
              <a:srgbClr val="00B8F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ko-KR" altLang="en-US" sz="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endParaRPr>
            </a:p>
          </p:txBody>
        </p:sp>
      </p:grpSp>
      <p:sp>
        <p:nvSpPr>
          <p:cNvPr id="590" name="object 76">
            <a:extLst>
              <a:ext uri="{FF2B5EF4-FFF2-40B4-BE49-F238E27FC236}">
                <a16:creationId xmlns:a16="http://schemas.microsoft.com/office/drawing/2014/main" id="{CC49A98C-C800-E4B6-F332-941C86AD46D6}"/>
              </a:ext>
            </a:extLst>
          </p:cNvPr>
          <p:cNvSpPr txBox="1"/>
          <p:nvPr/>
        </p:nvSpPr>
        <p:spPr>
          <a:xfrm>
            <a:off x="2657010" y="4223189"/>
            <a:ext cx="497368" cy="161583"/>
          </a:xfrm>
          <a:prstGeom prst="rect">
            <a:avLst/>
          </a:prstGeom>
        </p:spPr>
        <p:txBody>
          <a:bodyPr vert="horz" wrap="square" lIns="0" tIns="0" rIns="0" bIns="0" rtlCol="0">
            <a:spAutoFit/>
          </a:bodyPr>
          <a:lstStyle>
            <a:defPPr>
              <a:defRPr lang="en-US"/>
            </a:defPPr>
            <a:lvl1pPr marL="12700">
              <a:spcBef>
                <a:spcPts val="90"/>
              </a:spcBef>
              <a:defRPr sz="900">
                <a:ln>
                  <a:solidFill>
                    <a:prstClr val="white">
                      <a:lumMod val="75000"/>
                      <a:alpha val="0"/>
                    </a:prstClr>
                  </a:solidFill>
                </a:ln>
                <a:solidFill>
                  <a:schemeClr val="tx1">
                    <a:lumMod val="75000"/>
                    <a:lumOff val="25000"/>
                  </a:schemeClr>
                </a:solidFill>
                <a:latin typeface="+mn-ea"/>
              </a:defRPr>
            </a:lvl1pPr>
          </a:lstStyle>
          <a:p>
            <a:r>
              <a:rPr sz="1050" dirty="0">
                <a:ln>
                  <a:solidFill>
                    <a:srgbClr val="000000">
                      <a:lumMod val="50000"/>
                      <a:lumOff val="50000"/>
                      <a:alpha val="0"/>
                    </a:srgbClr>
                  </a:solidFill>
                </a:ln>
                <a:solidFill>
                  <a:schemeClr val="bg1">
                    <a:lumMod val="50000"/>
                  </a:schemeClr>
                </a:solidFill>
                <a:latin typeface="KPMG Bold" panose="020B0803030202040204" pitchFamily="34" charset="0"/>
                <a:ea typeface="KoPub돋움체 Medium" panose="00000600000000000000" pitchFamily="2" charset="-127"/>
              </a:rPr>
              <a:t>40,000</a:t>
            </a:r>
          </a:p>
        </p:txBody>
      </p:sp>
      <p:sp>
        <p:nvSpPr>
          <p:cNvPr id="591" name="object 73">
            <a:extLst>
              <a:ext uri="{FF2B5EF4-FFF2-40B4-BE49-F238E27FC236}">
                <a16:creationId xmlns:a16="http://schemas.microsoft.com/office/drawing/2014/main" id="{A3C7F64C-7096-973F-9830-00A897C05A0A}"/>
              </a:ext>
            </a:extLst>
          </p:cNvPr>
          <p:cNvSpPr txBox="1"/>
          <p:nvPr/>
        </p:nvSpPr>
        <p:spPr>
          <a:xfrm>
            <a:off x="3575125" y="4223189"/>
            <a:ext cx="497368" cy="161583"/>
          </a:xfrm>
          <a:prstGeom prst="rect">
            <a:avLst/>
          </a:prstGeom>
        </p:spPr>
        <p:txBody>
          <a:bodyPr vert="horz" wrap="square" lIns="0" tIns="0" rIns="0" bIns="0" rtlCol="0">
            <a:spAutoFit/>
          </a:bodyPr>
          <a:lstStyle>
            <a:defPPr>
              <a:defRPr lang="en-US"/>
            </a:defPPr>
            <a:lvl1pPr marL="12700">
              <a:spcBef>
                <a:spcPts val="90"/>
              </a:spcBef>
              <a:defRPr sz="900">
                <a:ln>
                  <a:solidFill>
                    <a:prstClr val="white">
                      <a:lumMod val="75000"/>
                      <a:alpha val="0"/>
                    </a:prstClr>
                  </a:solidFill>
                </a:ln>
                <a:solidFill>
                  <a:schemeClr val="tx1">
                    <a:lumMod val="75000"/>
                    <a:lumOff val="25000"/>
                  </a:schemeClr>
                </a:solidFill>
                <a:latin typeface="+mn-ea"/>
              </a:defRPr>
            </a:lvl1pPr>
          </a:lstStyle>
          <a:p>
            <a:r>
              <a:rPr sz="1050" dirty="0">
                <a:ln>
                  <a:solidFill>
                    <a:srgbClr val="000000">
                      <a:lumMod val="50000"/>
                      <a:lumOff val="50000"/>
                      <a:alpha val="0"/>
                    </a:srgbClr>
                  </a:solidFill>
                </a:ln>
                <a:solidFill>
                  <a:schemeClr val="bg1">
                    <a:lumMod val="50000"/>
                  </a:schemeClr>
                </a:solidFill>
                <a:latin typeface="KPMG Bold" panose="020B0803030202040204" pitchFamily="34" charset="0"/>
                <a:ea typeface="KoPub돋움체 Medium" panose="00000600000000000000" pitchFamily="2" charset="-127"/>
              </a:rPr>
              <a:t>60,000</a:t>
            </a:r>
          </a:p>
        </p:txBody>
      </p:sp>
      <p:sp>
        <p:nvSpPr>
          <p:cNvPr id="592" name="object 74">
            <a:extLst>
              <a:ext uri="{FF2B5EF4-FFF2-40B4-BE49-F238E27FC236}">
                <a16:creationId xmlns:a16="http://schemas.microsoft.com/office/drawing/2014/main" id="{CDD18466-B061-D731-45DD-45F4CCDB8360}"/>
              </a:ext>
            </a:extLst>
          </p:cNvPr>
          <p:cNvSpPr txBox="1"/>
          <p:nvPr/>
        </p:nvSpPr>
        <p:spPr>
          <a:xfrm>
            <a:off x="4493325" y="4223189"/>
            <a:ext cx="497368" cy="161583"/>
          </a:xfrm>
          <a:prstGeom prst="rect">
            <a:avLst/>
          </a:prstGeom>
        </p:spPr>
        <p:txBody>
          <a:bodyPr vert="horz" wrap="square" lIns="0" tIns="0" rIns="0" bIns="0" rtlCol="0">
            <a:spAutoFit/>
          </a:bodyPr>
          <a:lstStyle>
            <a:defPPr>
              <a:defRPr lang="en-US"/>
            </a:defPPr>
            <a:lvl1pPr marL="12700">
              <a:spcBef>
                <a:spcPts val="90"/>
              </a:spcBef>
              <a:defRPr sz="900">
                <a:ln>
                  <a:solidFill>
                    <a:prstClr val="white">
                      <a:lumMod val="75000"/>
                      <a:alpha val="0"/>
                    </a:prstClr>
                  </a:solidFill>
                </a:ln>
                <a:solidFill>
                  <a:schemeClr val="tx1">
                    <a:lumMod val="75000"/>
                    <a:lumOff val="25000"/>
                  </a:schemeClr>
                </a:solidFill>
                <a:latin typeface="+mn-ea"/>
              </a:defRPr>
            </a:lvl1pPr>
          </a:lstStyle>
          <a:p>
            <a:r>
              <a:rPr sz="1050" dirty="0">
                <a:ln>
                  <a:solidFill>
                    <a:srgbClr val="000000">
                      <a:lumMod val="50000"/>
                      <a:lumOff val="50000"/>
                      <a:alpha val="0"/>
                    </a:srgbClr>
                  </a:solidFill>
                </a:ln>
                <a:solidFill>
                  <a:schemeClr val="bg1">
                    <a:lumMod val="50000"/>
                  </a:schemeClr>
                </a:solidFill>
                <a:latin typeface="KPMG Bold" panose="020B0803030202040204" pitchFamily="34" charset="0"/>
                <a:ea typeface="KoPub돋움체 Medium" panose="00000600000000000000" pitchFamily="2" charset="-127"/>
              </a:rPr>
              <a:t>80,000</a:t>
            </a:r>
          </a:p>
        </p:txBody>
      </p:sp>
      <p:sp>
        <p:nvSpPr>
          <p:cNvPr id="593" name="타원 592">
            <a:extLst>
              <a:ext uri="{FF2B5EF4-FFF2-40B4-BE49-F238E27FC236}">
                <a16:creationId xmlns:a16="http://schemas.microsoft.com/office/drawing/2014/main" id="{C4E35209-D60B-5861-8F10-8B2E63E999CB}"/>
              </a:ext>
            </a:extLst>
          </p:cNvPr>
          <p:cNvSpPr/>
          <p:nvPr/>
        </p:nvSpPr>
        <p:spPr>
          <a:xfrm>
            <a:off x="1294337" y="4059562"/>
            <a:ext cx="126000" cy="126000"/>
          </a:xfrm>
          <a:prstGeom prst="ellipse">
            <a:avLst/>
          </a:prstGeom>
          <a:solidFill>
            <a:srgbClr val="00C0AD"/>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ko-KR" altLang="en-US" sz="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endParaRPr>
          </a:p>
        </p:txBody>
      </p:sp>
      <p:sp>
        <p:nvSpPr>
          <p:cNvPr id="623" name="object 76">
            <a:extLst>
              <a:ext uri="{FF2B5EF4-FFF2-40B4-BE49-F238E27FC236}">
                <a16:creationId xmlns:a16="http://schemas.microsoft.com/office/drawing/2014/main" id="{BB881CDC-37DB-266D-F6D1-9678DB8B4355}"/>
              </a:ext>
            </a:extLst>
          </p:cNvPr>
          <p:cNvSpPr txBox="1"/>
          <p:nvPr/>
        </p:nvSpPr>
        <p:spPr>
          <a:xfrm>
            <a:off x="6867201" y="4407524"/>
            <a:ext cx="864000" cy="155706"/>
          </a:xfrm>
          <a:prstGeom prst="rect">
            <a:avLst/>
          </a:prstGeom>
        </p:spPr>
        <p:txBody>
          <a:bodyPr vert="horz" wrap="square" lIns="0" tIns="13970" rIns="0" bIns="0" rtlCol="0">
            <a:spAutoFit/>
          </a:bodyPr>
          <a:lstStyle>
            <a:defPPr>
              <a:defRPr lang="en-US"/>
            </a:defPPr>
            <a:lvl1pPr marL="12700">
              <a:spcBef>
                <a:spcPts val="90"/>
              </a:spcBef>
              <a:defRPr sz="900">
                <a:ln>
                  <a:solidFill>
                    <a:prstClr val="white">
                      <a:lumMod val="75000"/>
                      <a:alpha val="0"/>
                    </a:prstClr>
                  </a:solidFill>
                </a:ln>
                <a:solidFill>
                  <a:schemeClr val="tx1">
                    <a:lumMod val="75000"/>
                    <a:lumOff val="25000"/>
                  </a:schemeClr>
                </a:solidFill>
                <a:latin typeface="+mn-ea"/>
              </a:defRPr>
            </a:lvl1pPr>
          </a:lstStyle>
          <a:p>
            <a:pPr algn="ctr"/>
            <a:r>
              <a:rPr lang="en-US" b="1" dirty="0">
                <a:solidFill>
                  <a:schemeClr val="tx1"/>
                </a:solidFill>
              </a:rPr>
              <a:t>1</a:t>
            </a:r>
            <a:r>
              <a:rPr lang="ko-KR" altLang="en-US" b="1" dirty="0">
                <a:solidFill>
                  <a:schemeClr val="tx1"/>
                </a:solidFill>
              </a:rPr>
              <a:t>인당 </a:t>
            </a:r>
            <a:r>
              <a:rPr lang="en-US" altLang="ko-KR" b="1" dirty="0">
                <a:solidFill>
                  <a:schemeClr val="tx1"/>
                </a:solidFill>
              </a:rPr>
              <a:t>GDP(</a:t>
            </a:r>
            <a:r>
              <a:rPr lang="ko-KR" altLang="en-US" b="1" dirty="0">
                <a:solidFill>
                  <a:schemeClr val="tx1"/>
                </a:solidFill>
              </a:rPr>
              <a:t>달러</a:t>
            </a:r>
            <a:r>
              <a:rPr lang="en-US" altLang="ko-KR" b="1" dirty="0">
                <a:solidFill>
                  <a:schemeClr val="tx1"/>
                </a:solidFill>
              </a:rPr>
              <a:t>)</a:t>
            </a:r>
            <a:endParaRPr b="1" dirty="0">
              <a:solidFill>
                <a:schemeClr val="tx1"/>
              </a:solidFill>
            </a:endParaRPr>
          </a:p>
        </p:txBody>
      </p:sp>
      <p:sp>
        <p:nvSpPr>
          <p:cNvPr id="624" name="object 76">
            <a:extLst>
              <a:ext uri="{FF2B5EF4-FFF2-40B4-BE49-F238E27FC236}">
                <a16:creationId xmlns:a16="http://schemas.microsoft.com/office/drawing/2014/main" id="{E5014D38-5429-9330-1CC5-7E631417C1D8}"/>
              </a:ext>
            </a:extLst>
          </p:cNvPr>
          <p:cNvSpPr txBox="1"/>
          <p:nvPr/>
        </p:nvSpPr>
        <p:spPr>
          <a:xfrm>
            <a:off x="2209510" y="4407524"/>
            <a:ext cx="864000" cy="155706"/>
          </a:xfrm>
          <a:prstGeom prst="rect">
            <a:avLst/>
          </a:prstGeom>
        </p:spPr>
        <p:txBody>
          <a:bodyPr vert="horz" wrap="square" lIns="0" tIns="13970" rIns="0" bIns="0" rtlCol="0">
            <a:spAutoFit/>
          </a:bodyPr>
          <a:lstStyle>
            <a:defPPr>
              <a:defRPr lang="en-US"/>
            </a:defPPr>
            <a:lvl1pPr marL="12700">
              <a:spcBef>
                <a:spcPts val="90"/>
              </a:spcBef>
              <a:defRPr sz="900">
                <a:ln>
                  <a:solidFill>
                    <a:prstClr val="white">
                      <a:lumMod val="75000"/>
                      <a:alpha val="0"/>
                    </a:prstClr>
                  </a:solidFill>
                </a:ln>
                <a:solidFill>
                  <a:schemeClr val="tx1">
                    <a:lumMod val="75000"/>
                    <a:lumOff val="25000"/>
                  </a:schemeClr>
                </a:solidFill>
                <a:latin typeface="+mn-ea"/>
              </a:defRPr>
            </a:lvl1pPr>
          </a:lstStyle>
          <a:p>
            <a:pPr algn="ctr"/>
            <a:r>
              <a:rPr lang="en-US" altLang="ko-KR" b="1" dirty="0">
                <a:solidFill>
                  <a:schemeClr val="tx1"/>
                </a:solidFill>
              </a:rPr>
              <a:t>1</a:t>
            </a:r>
            <a:r>
              <a:rPr lang="ko-KR" altLang="en-US" b="1" dirty="0">
                <a:solidFill>
                  <a:schemeClr val="tx1"/>
                </a:solidFill>
              </a:rPr>
              <a:t>인당 </a:t>
            </a:r>
            <a:r>
              <a:rPr lang="en-US" altLang="ko-KR" b="1" dirty="0">
                <a:solidFill>
                  <a:schemeClr val="tx1"/>
                </a:solidFill>
              </a:rPr>
              <a:t>GDP(</a:t>
            </a:r>
            <a:r>
              <a:rPr lang="ko-KR" altLang="en-US" b="1" dirty="0">
                <a:solidFill>
                  <a:schemeClr val="tx1"/>
                </a:solidFill>
              </a:rPr>
              <a:t>달러</a:t>
            </a:r>
            <a:r>
              <a:rPr lang="en-US" altLang="ko-KR" b="1" dirty="0">
                <a:solidFill>
                  <a:schemeClr val="tx1"/>
                </a:solidFill>
              </a:rPr>
              <a:t>)</a:t>
            </a:r>
            <a:endParaRPr lang="ko-KR" altLang="en-US" b="1" dirty="0">
              <a:solidFill>
                <a:schemeClr val="tx1"/>
              </a:solidFill>
            </a:endParaRPr>
          </a:p>
        </p:txBody>
      </p:sp>
      <p:sp>
        <p:nvSpPr>
          <p:cNvPr id="11" name="직사각형 10">
            <a:extLst>
              <a:ext uri="{FF2B5EF4-FFF2-40B4-BE49-F238E27FC236}">
                <a16:creationId xmlns:a16="http://schemas.microsoft.com/office/drawing/2014/main" id="{425FFBD0-374C-E189-80B4-9668705205C2}"/>
              </a:ext>
            </a:extLst>
          </p:cNvPr>
          <p:cNvSpPr/>
          <p:nvPr/>
        </p:nvSpPr>
        <p:spPr>
          <a:xfrm>
            <a:off x="828113" y="4173092"/>
            <a:ext cx="1640806" cy="249426"/>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ko-KR" altLang="en-US" sz="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endParaRPr>
          </a:p>
        </p:txBody>
      </p:sp>
      <p:sp>
        <p:nvSpPr>
          <p:cNvPr id="13" name="object 72">
            <a:extLst>
              <a:ext uri="{FF2B5EF4-FFF2-40B4-BE49-F238E27FC236}">
                <a16:creationId xmlns:a16="http://schemas.microsoft.com/office/drawing/2014/main" id="{EF1866E7-1374-A510-0575-3478E8ECF788}"/>
              </a:ext>
            </a:extLst>
          </p:cNvPr>
          <p:cNvSpPr txBox="1"/>
          <p:nvPr/>
        </p:nvSpPr>
        <p:spPr>
          <a:xfrm>
            <a:off x="1738731" y="4223189"/>
            <a:ext cx="497368" cy="161583"/>
          </a:xfrm>
          <a:prstGeom prst="rect">
            <a:avLst/>
          </a:prstGeom>
        </p:spPr>
        <p:txBody>
          <a:bodyPr vert="horz" wrap="square" lIns="0" tIns="0" rIns="0" bIns="0" rtlCol="0">
            <a:spAutoFit/>
          </a:bodyPr>
          <a:lstStyle>
            <a:defPPr>
              <a:defRPr lang="en-US"/>
            </a:defPPr>
            <a:lvl1pPr marL="12700">
              <a:spcBef>
                <a:spcPts val="90"/>
              </a:spcBef>
              <a:defRPr sz="900">
                <a:ln>
                  <a:solidFill>
                    <a:prstClr val="white">
                      <a:lumMod val="75000"/>
                      <a:alpha val="0"/>
                    </a:prstClr>
                  </a:solidFill>
                </a:ln>
                <a:solidFill>
                  <a:schemeClr val="tx1">
                    <a:lumMod val="75000"/>
                    <a:lumOff val="25000"/>
                  </a:schemeClr>
                </a:solidFill>
                <a:latin typeface="+mn-ea"/>
              </a:defRPr>
            </a:lvl1pPr>
          </a:lstStyle>
          <a:p>
            <a:r>
              <a:rPr sz="1050" dirty="0">
                <a:ln>
                  <a:solidFill>
                    <a:srgbClr val="000000">
                      <a:lumMod val="50000"/>
                      <a:lumOff val="50000"/>
                      <a:alpha val="0"/>
                    </a:srgbClr>
                  </a:solidFill>
                </a:ln>
                <a:solidFill>
                  <a:schemeClr val="bg1">
                    <a:lumMod val="50000"/>
                  </a:schemeClr>
                </a:solidFill>
                <a:latin typeface="KPMG Bold" panose="020B0803030202040204" pitchFamily="34" charset="0"/>
                <a:ea typeface="KoPub돋움체 Medium" panose="00000600000000000000" pitchFamily="2" charset="-127"/>
              </a:rPr>
              <a:t>20,000</a:t>
            </a:r>
          </a:p>
        </p:txBody>
      </p:sp>
      <p:sp>
        <p:nvSpPr>
          <p:cNvPr id="15" name="object 75">
            <a:extLst>
              <a:ext uri="{FF2B5EF4-FFF2-40B4-BE49-F238E27FC236}">
                <a16:creationId xmlns:a16="http://schemas.microsoft.com/office/drawing/2014/main" id="{9EDB1DAC-E275-3221-44A0-621CF397AA2B}"/>
              </a:ext>
            </a:extLst>
          </p:cNvPr>
          <p:cNvSpPr txBox="1"/>
          <p:nvPr/>
        </p:nvSpPr>
        <p:spPr>
          <a:xfrm>
            <a:off x="981775" y="4223189"/>
            <a:ext cx="496800" cy="161583"/>
          </a:xfrm>
          <a:prstGeom prst="rect">
            <a:avLst/>
          </a:prstGeom>
        </p:spPr>
        <p:txBody>
          <a:bodyPr vert="horz" wrap="square" lIns="0" tIns="0" rIns="0" bIns="0" rtlCol="0">
            <a:spAutoFit/>
          </a:bodyPr>
          <a:lstStyle>
            <a:defPPr>
              <a:defRPr lang="en-US"/>
            </a:defPPr>
            <a:lvl1pPr marL="12700">
              <a:spcBef>
                <a:spcPts val="90"/>
              </a:spcBef>
              <a:defRPr sz="900">
                <a:ln>
                  <a:solidFill>
                    <a:prstClr val="white">
                      <a:lumMod val="75000"/>
                      <a:alpha val="0"/>
                    </a:prstClr>
                  </a:solidFill>
                </a:ln>
                <a:solidFill>
                  <a:schemeClr val="tx1">
                    <a:lumMod val="75000"/>
                    <a:lumOff val="25000"/>
                  </a:schemeClr>
                </a:solidFill>
                <a:latin typeface="+mn-ea"/>
              </a:defRPr>
            </a:lvl1pPr>
          </a:lstStyle>
          <a:p>
            <a:r>
              <a:rPr lang="en-US" sz="1050" dirty="0">
                <a:ln>
                  <a:solidFill>
                    <a:srgbClr val="000000">
                      <a:lumMod val="50000"/>
                      <a:lumOff val="50000"/>
                      <a:alpha val="0"/>
                    </a:srgbClr>
                  </a:solidFill>
                </a:ln>
                <a:solidFill>
                  <a:schemeClr val="bg1">
                    <a:lumMod val="50000"/>
                  </a:schemeClr>
                </a:solidFill>
                <a:latin typeface="KPMG Bold" panose="020B0803030202040204" pitchFamily="34" charset="0"/>
                <a:ea typeface="KoPub돋움체 Medium" panose="00000600000000000000" pitchFamily="2" charset="-127"/>
              </a:rPr>
              <a:t>0</a:t>
            </a:r>
            <a:endParaRPr sz="1050" dirty="0">
              <a:ln>
                <a:solidFill>
                  <a:srgbClr val="000000">
                    <a:lumMod val="50000"/>
                    <a:lumOff val="50000"/>
                    <a:alpha val="0"/>
                  </a:srgbClr>
                </a:solidFill>
              </a:ln>
              <a:solidFill>
                <a:schemeClr val="bg1">
                  <a:lumMod val="50000"/>
                </a:schemeClr>
              </a:solidFill>
              <a:latin typeface="KPMG Bold" panose="020B0803030202040204" pitchFamily="34" charset="0"/>
              <a:ea typeface="KoPub돋움체 Medium" panose="00000600000000000000" pitchFamily="2" charset="-127"/>
            </a:endParaRPr>
          </a:p>
        </p:txBody>
      </p:sp>
      <p:sp>
        <p:nvSpPr>
          <p:cNvPr id="17" name="object 65">
            <a:extLst>
              <a:ext uri="{FF2B5EF4-FFF2-40B4-BE49-F238E27FC236}">
                <a16:creationId xmlns:a16="http://schemas.microsoft.com/office/drawing/2014/main" id="{DC3E2CAB-E7DB-0A30-B923-77896F565713}"/>
              </a:ext>
            </a:extLst>
          </p:cNvPr>
          <p:cNvSpPr txBox="1"/>
          <p:nvPr/>
        </p:nvSpPr>
        <p:spPr>
          <a:xfrm>
            <a:off x="632559" y="4046185"/>
            <a:ext cx="298421" cy="175689"/>
          </a:xfrm>
          <a:prstGeom prst="rect">
            <a:avLst/>
          </a:prstGeom>
        </p:spPr>
        <p:txBody>
          <a:bodyPr vert="horz" wrap="square" lIns="0" tIns="13970" rIns="0" bIns="0" rtlCol="0">
            <a:spAutoFit/>
          </a:bodyPr>
          <a:lstStyle>
            <a:defPPr>
              <a:defRPr lang="en-US"/>
            </a:defPPr>
            <a:lvl1pPr marL="12700">
              <a:spcBef>
                <a:spcPts val="90"/>
              </a:spcBef>
              <a:defRPr sz="900">
                <a:ln>
                  <a:solidFill>
                    <a:prstClr val="white">
                      <a:lumMod val="75000"/>
                      <a:alpha val="0"/>
                    </a:prstClr>
                  </a:solidFill>
                </a:ln>
                <a:solidFill>
                  <a:schemeClr val="tx1">
                    <a:lumMod val="75000"/>
                    <a:lumOff val="25000"/>
                  </a:schemeClr>
                </a:solidFill>
                <a:latin typeface="+mn-ea"/>
              </a:defRPr>
            </a:lvl1pPr>
          </a:lstStyle>
          <a:p>
            <a:pPr algn="r"/>
            <a:r>
              <a:rPr lang="en-US" sz="1050" dirty="0">
                <a:ln>
                  <a:solidFill>
                    <a:srgbClr val="000000">
                      <a:lumMod val="50000"/>
                      <a:lumOff val="50000"/>
                      <a:alpha val="0"/>
                    </a:srgbClr>
                  </a:solidFill>
                </a:ln>
                <a:solidFill>
                  <a:schemeClr val="bg1">
                    <a:lumMod val="50000"/>
                  </a:schemeClr>
                </a:solidFill>
                <a:latin typeface="KPMG Bold" panose="020B0803030202040204" pitchFamily="34" charset="0"/>
                <a:ea typeface="KoPub돋움체 Medium" panose="00000600000000000000" pitchFamily="2" charset="-127"/>
              </a:rPr>
              <a:t>0</a:t>
            </a:r>
            <a:endParaRPr sz="1050" dirty="0">
              <a:ln>
                <a:solidFill>
                  <a:srgbClr val="000000">
                    <a:lumMod val="50000"/>
                    <a:lumOff val="50000"/>
                    <a:alpha val="0"/>
                  </a:srgbClr>
                </a:solidFill>
              </a:ln>
              <a:solidFill>
                <a:schemeClr val="bg1">
                  <a:lumMod val="50000"/>
                </a:schemeClr>
              </a:solidFill>
              <a:latin typeface="KPMG Bold" panose="020B0803030202040204" pitchFamily="34" charset="0"/>
              <a:ea typeface="KoPub돋움체 Medium" panose="00000600000000000000" pitchFamily="2" charset="-127"/>
            </a:endParaRPr>
          </a:p>
        </p:txBody>
      </p:sp>
      <p:sp>
        <p:nvSpPr>
          <p:cNvPr id="18" name="object 6">
            <a:extLst>
              <a:ext uri="{FF2B5EF4-FFF2-40B4-BE49-F238E27FC236}">
                <a16:creationId xmlns:a16="http://schemas.microsoft.com/office/drawing/2014/main" id="{77DC5325-7C42-9F54-F130-9B55A6F7F9C9}"/>
              </a:ext>
            </a:extLst>
          </p:cNvPr>
          <p:cNvSpPr/>
          <p:nvPr/>
        </p:nvSpPr>
        <p:spPr>
          <a:xfrm>
            <a:off x="1030832" y="4173092"/>
            <a:ext cx="3670207" cy="27081"/>
          </a:xfrm>
          <a:custGeom>
            <a:avLst/>
            <a:gdLst/>
            <a:ahLst/>
            <a:cxnLst/>
            <a:rect l="l" t="t" r="r" b="b"/>
            <a:pathLst>
              <a:path w="5596255" h="33654">
                <a:moveTo>
                  <a:pt x="0" y="0"/>
                </a:moveTo>
                <a:lnTo>
                  <a:pt x="5596128" y="0"/>
                </a:lnTo>
              </a:path>
              <a:path w="5596255" h="33654">
                <a:moveTo>
                  <a:pt x="1399032" y="0"/>
                </a:moveTo>
                <a:lnTo>
                  <a:pt x="1399032" y="33528"/>
                </a:lnTo>
              </a:path>
              <a:path w="5596255" h="33654">
                <a:moveTo>
                  <a:pt x="2798064" y="0"/>
                </a:moveTo>
                <a:lnTo>
                  <a:pt x="2798064" y="33528"/>
                </a:lnTo>
              </a:path>
              <a:path w="5596255" h="33654">
                <a:moveTo>
                  <a:pt x="4197096" y="0"/>
                </a:moveTo>
                <a:lnTo>
                  <a:pt x="4197096" y="33528"/>
                </a:lnTo>
              </a:path>
              <a:path w="5596255" h="33654">
                <a:moveTo>
                  <a:pt x="5596128" y="0"/>
                </a:moveTo>
                <a:lnTo>
                  <a:pt x="5596128" y="33528"/>
                </a:lnTo>
              </a:path>
            </a:pathLst>
          </a:custGeom>
          <a:solidFill>
            <a:schemeClr val="bg1"/>
          </a:solidFill>
          <a:ln w="3175">
            <a:solidFill>
              <a:schemeClr val="tx1">
                <a:lumMod val="50000"/>
                <a:lumOff val="50000"/>
              </a:schemeClr>
            </a:solidFill>
          </a:ln>
        </p:spPr>
        <p:txBody>
          <a:bodyPr wrap="square" lIns="0" tIns="0" rIns="0" bIns="0" rtlCol="0"/>
          <a:lstStyle/>
          <a:p>
            <a:endParaRPr/>
          </a:p>
        </p:txBody>
      </p:sp>
      <p:sp>
        <p:nvSpPr>
          <p:cNvPr id="25" name="object 80">
            <a:extLst>
              <a:ext uri="{FF2B5EF4-FFF2-40B4-BE49-F238E27FC236}">
                <a16:creationId xmlns:a16="http://schemas.microsoft.com/office/drawing/2014/main" id="{E1787250-3183-5A8E-6336-2ADE45413931}"/>
              </a:ext>
            </a:extLst>
          </p:cNvPr>
          <p:cNvSpPr txBox="1"/>
          <p:nvPr/>
        </p:nvSpPr>
        <p:spPr>
          <a:xfrm>
            <a:off x="4996824" y="2093896"/>
            <a:ext cx="146900" cy="1800000"/>
          </a:xfrm>
          <a:prstGeom prst="rect">
            <a:avLst/>
          </a:prstGeom>
        </p:spPr>
        <p:txBody>
          <a:bodyPr vert="vert270" wrap="square" lIns="0" tIns="3175" rIns="0" bIns="0" rtlCol="0" anchor="ctr">
            <a:spAutoFit/>
          </a:bodyPr>
          <a:lstStyle/>
          <a:p>
            <a:pPr marL="387985" marR="5080" indent="-375285" algn="ctr">
              <a:lnSpc>
                <a:spcPts val="1150"/>
              </a:lnSpc>
              <a:spcBef>
                <a:spcPts val="185"/>
              </a:spcBef>
            </a:pPr>
            <a:r>
              <a:rPr lang="ko-KR" altLang="en-US" sz="900" b="1" dirty="0">
                <a:ln>
                  <a:solidFill>
                    <a:prstClr val="white">
                      <a:lumMod val="75000"/>
                      <a:alpha val="0"/>
                    </a:prstClr>
                  </a:solidFill>
                </a:ln>
                <a:latin typeface="+mn-ea"/>
              </a:rPr>
              <a:t>보험밀도</a:t>
            </a:r>
            <a:r>
              <a:rPr lang="en-US" altLang="ko-KR" sz="900" b="1" dirty="0">
                <a:ln>
                  <a:solidFill>
                    <a:prstClr val="white">
                      <a:lumMod val="75000"/>
                      <a:alpha val="0"/>
                    </a:prstClr>
                  </a:solidFill>
                </a:ln>
                <a:latin typeface="+mn-ea"/>
              </a:rPr>
              <a:t>(</a:t>
            </a:r>
            <a:r>
              <a:rPr lang="ko-KR" altLang="en-US" sz="900" b="1" dirty="0">
                <a:ln>
                  <a:solidFill>
                    <a:prstClr val="white">
                      <a:lumMod val="75000"/>
                      <a:alpha val="0"/>
                    </a:prstClr>
                  </a:solidFill>
                </a:ln>
                <a:latin typeface="+mn-ea"/>
              </a:rPr>
              <a:t>달러</a:t>
            </a:r>
            <a:r>
              <a:rPr lang="en-US" altLang="ko-KR" sz="900" b="1" dirty="0">
                <a:ln>
                  <a:solidFill>
                    <a:prstClr val="white">
                      <a:lumMod val="75000"/>
                      <a:alpha val="0"/>
                    </a:prstClr>
                  </a:solidFill>
                </a:ln>
                <a:latin typeface="+mn-ea"/>
              </a:rPr>
              <a:t>)</a:t>
            </a:r>
            <a:endParaRPr lang="ko-KR" altLang="en-US" sz="900" b="1" dirty="0">
              <a:ln>
                <a:solidFill>
                  <a:prstClr val="white">
                    <a:lumMod val="75000"/>
                    <a:alpha val="0"/>
                  </a:prstClr>
                </a:solidFill>
              </a:ln>
              <a:latin typeface="+mn-ea"/>
            </a:endParaRPr>
          </a:p>
        </p:txBody>
      </p:sp>
      <p:sp>
        <p:nvSpPr>
          <p:cNvPr id="26" name="object 76">
            <a:extLst>
              <a:ext uri="{FF2B5EF4-FFF2-40B4-BE49-F238E27FC236}">
                <a16:creationId xmlns:a16="http://schemas.microsoft.com/office/drawing/2014/main" id="{74C08894-8CAB-B3BE-AFE9-A288BC0E7110}"/>
              </a:ext>
            </a:extLst>
          </p:cNvPr>
          <p:cNvSpPr txBox="1"/>
          <p:nvPr/>
        </p:nvSpPr>
        <p:spPr>
          <a:xfrm rot="16200000">
            <a:off x="-380973" y="2913393"/>
            <a:ext cx="1800000" cy="161006"/>
          </a:xfrm>
          <a:prstGeom prst="rect">
            <a:avLst/>
          </a:prstGeom>
        </p:spPr>
        <p:txBody>
          <a:bodyPr vert="horz" wrap="square" lIns="0" tIns="13970" rIns="0" bIns="0" rtlCol="0" anchor="ctr">
            <a:spAutoFit/>
          </a:bodyPr>
          <a:lstStyle>
            <a:defPPr>
              <a:defRPr lang="en-US"/>
            </a:defPPr>
            <a:lvl1pPr marL="12700">
              <a:spcBef>
                <a:spcPts val="90"/>
              </a:spcBef>
              <a:defRPr sz="900">
                <a:ln>
                  <a:solidFill>
                    <a:prstClr val="white">
                      <a:lumMod val="75000"/>
                      <a:alpha val="0"/>
                    </a:prstClr>
                  </a:solidFill>
                </a:ln>
                <a:solidFill>
                  <a:schemeClr val="tx1">
                    <a:lumMod val="75000"/>
                    <a:lumOff val="25000"/>
                  </a:schemeClr>
                </a:solidFill>
                <a:latin typeface="+mn-ea"/>
              </a:defRPr>
            </a:lvl1pPr>
          </a:lstStyle>
          <a:p>
            <a:pPr marL="387985" marR="5080" indent="-375285" algn="ctr">
              <a:lnSpc>
                <a:spcPts val="1150"/>
              </a:lnSpc>
              <a:spcBef>
                <a:spcPts val="185"/>
              </a:spcBef>
            </a:pPr>
            <a:r>
              <a:rPr lang="ko-KR" altLang="en-US" b="1" dirty="0">
                <a:solidFill>
                  <a:schemeClr val="tx1"/>
                </a:solidFill>
              </a:rPr>
              <a:t>보험밀도</a:t>
            </a:r>
            <a:r>
              <a:rPr lang="en-US" altLang="ko-KR" b="1" dirty="0">
                <a:solidFill>
                  <a:schemeClr val="tx1"/>
                </a:solidFill>
              </a:rPr>
              <a:t>(</a:t>
            </a:r>
            <a:r>
              <a:rPr lang="ko-KR" altLang="en-US" b="1" dirty="0">
                <a:solidFill>
                  <a:schemeClr val="tx1"/>
                </a:solidFill>
              </a:rPr>
              <a:t>달러</a:t>
            </a:r>
            <a:r>
              <a:rPr lang="en-US" altLang="ko-KR" b="1" dirty="0">
                <a:solidFill>
                  <a:schemeClr val="tx1"/>
                </a:solidFill>
              </a:rPr>
              <a:t>)</a:t>
            </a:r>
            <a:endParaRPr lang="ko-KR" altLang="en-US" b="1" dirty="0">
              <a:solidFill>
                <a:schemeClr val="tx1"/>
              </a:solidFill>
            </a:endParaRPr>
          </a:p>
        </p:txBody>
      </p:sp>
      <p:graphicFrame>
        <p:nvGraphicFramePr>
          <p:cNvPr id="2" name="object 6">
            <a:extLst>
              <a:ext uri="{FF2B5EF4-FFF2-40B4-BE49-F238E27FC236}">
                <a16:creationId xmlns:a16="http://schemas.microsoft.com/office/drawing/2014/main" id="{3675E017-5B73-B099-06C3-CCC830BD59CA}"/>
              </a:ext>
            </a:extLst>
          </p:cNvPr>
          <p:cNvGraphicFramePr>
            <a:graphicFrameLocks noGrp="1"/>
          </p:cNvGraphicFramePr>
          <p:nvPr>
            <p:extLst>
              <p:ext uri="{D42A27DB-BD31-4B8C-83A1-F6EECF244321}">
                <p14:modId xmlns:p14="http://schemas.microsoft.com/office/powerpoint/2010/main" val="58732374"/>
              </p:ext>
            </p:extLst>
          </p:nvPr>
        </p:nvGraphicFramePr>
        <p:xfrm>
          <a:off x="499510" y="4738488"/>
          <a:ext cx="4284000" cy="353822"/>
        </p:xfrm>
        <a:graphic>
          <a:graphicData uri="http://schemas.openxmlformats.org/drawingml/2006/table">
            <a:tbl>
              <a:tblPr firstRow="1" bandRow="1">
                <a:tableStyleId>{2D5ABB26-0587-4C30-8999-92F81FD0307C}</a:tableStyleId>
              </a:tblPr>
              <a:tblGrid>
                <a:gridCol w="1071000">
                  <a:extLst>
                    <a:ext uri="{9D8B030D-6E8A-4147-A177-3AD203B41FA5}">
                      <a16:colId xmlns:a16="http://schemas.microsoft.com/office/drawing/2014/main" val="20000"/>
                    </a:ext>
                  </a:extLst>
                </a:gridCol>
                <a:gridCol w="1606500">
                  <a:extLst>
                    <a:ext uri="{9D8B030D-6E8A-4147-A177-3AD203B41FA5}">
                      <a16:colId xmlns:a16="http://schemas.microsoft.com/office/drawing/2014/main" val="4142660985"/>
                    </a:ext>
                  </a:extLst>
                </a:gridCol>
                <a:gridCol w="1606500">
                  <a:extLst>
                    <a:ext uri="{9D8B030D-6E8A-4147-A177-3AD203B41FA5}">
                      <a16:colId xmlns:a16="http://schemas.microsoft.com/office/drawing/2014/main" val="858107410"/>
                    </a:ext>
                  </a:extLst>
                </a:gridCol>
              </a:tblGrid>
              <a:tr h="172847">
                <a:tc rowSpan="2">
                  <a:txBody>
                    <a:bodyPr/>
                    <a:lstStyle/>
                    <a:p>
                      <a:pPr marR="97155" algn="ctr">
                        <a:lnSpc>
                          <a:spcPct val="100000"/>
                        </a:lnSpc>
                        <a:spcBef>
                          <a:spcPts val="165"/>
                        </a:spcBef>
                      </a:pPr>
                      <a:r>
                        <a:rPr lang="ko-KR" altLang="en-US" sz="900" b="1" kern="1200" dirty="0">
                          <a:ln>
                            <a:solidFill>
                              <a:prstClr val="white">
                                <a:lumMod val="75000"/>
                                <a:alpha val="0"/>
                              </a:prstClr>
                            </a:solidFill>
                          </a:ln>
                          <a:solidFill>
                            <a:schemeClr val="tx1"/>
                          </a:solidFill>
                          <a:latin typeface="+mn-ea"/>
                          <a:ea typeface="+mn-ea"/>
                          <a:cs typeface="+mn-cs"/>
                        </a:rPr>
                        <a:t>생명보험 침투도</a:t>
                      </a:r>
                      <a:endParaRPr lang="en-US" altLang="ko-KR" sz="900" b="1" kern="1200" dirty="0">
                        <a:ln>
                          <a:solidFill>
                            <a:prstClr val="white">
                              <a:lumMod val="75000"/>
                              <a:alpha val="0"/>
                            </a:prstClr>
                          </a:solidFill>
                        </a:ln>
                        <a:solidFill>
                          <a:schemeClr val="tx1"/>
                        </a:solidFill>
                        <a:latin typeface="+mn-ea"/>
                        <a:ea typeface="+mn-ea"/>
                        <a:cs typeface="+mn-cs"/>
                      </a:endParaRPr>
                    </a:p>
                    <a:p>
                      <a:pPr marR="97155" algn="ctr">
                        <a:lnSpc>
                          <a:spcPct val="100000"/>
                        </a:lnSpc>
                        <a:spcBef>
                          <a:spcPts val="165"/>
                        </a:spcBef>
                      </a:pPr>
                      <a:r>
                        <a:rPr lang="en-US" altLang="ko-KR" sz="900" b="1" kern="1200" dirty="0">
                          <a:ln>
                            <a:solidFill>
                              <a:prstClr val="white">
                                <a:lumMod val="75000"/>
                                <a:alpha val="0"/>
                              </a:prstClr>
                            </a:solidFill>
                          </a:ln>
                          <a:solidFill>
                            <a:schemeClr val="tx1"/>
                          </a:solidFill>
                          <a:latin typeface="+mn-ea"/>
                          <a:ea typeface="+mn-ea"/>
                          <a:cs typeface="+mn-cs"/>
                        </a:rPr>
                        <a:t>(%)</a:t>
                      </a:r>
                      <a:endParaRPr sz="900" b="1" kern="1200" dirty="0">
                        <a:ln>
                          <a:solidFill>
                            <a:prstClr val="white">
                              <a:lumMod val="75000"/>
                              <a:alpha val="0"/>
                            </a:prstClr>
                          </a:solidFill>
                        </a:ln>
                        <a:solidFill>
                          <a:schemeClr val="tx1"/>
                        </a:solidFill>
                        <a:latin typeface="+mn-ea"/>
                        <a:ea typeface="+mn-ea"/>
                        <a:cs typeface="+mn-cs"/>
                      </a:endParaRPr>
                    </a:p>
                  </a:txBody>
                  <a:tcPr marL="0" marR="0" marT="0" marB="0"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17780" marR="0" lvl="0" indent="0" algn="ctr" defTabSz="914400" eaLnBrk="1" fontAlgn="auto" latinLnBrk="0" hangingPunct="1">
                        <a:lnSpc>
                          <a:spcPct val="100000"/>
                        </a:lnSpc>
                        <a:spcBef>
                          <a:spcPts val="160"/>
                        </a:spcBef>
                        <a:spcAft>
                          <a:spcPts val="0"/>
                        </a:spcAft>
                        <a:buClrTx/>
                        <a:buSzTx/>
                        <a:buFontTx/>
                        <a:buNone/>
                        <a:tabLst/>
                        <a:defRPr/>
                      </a:pPr>
                      <a:r>
                        <a:rPr kumimoji="0" lang="ko-KR" altLang="en-US" sz="900" b="1" i="0" u="none" strike="noStrike" kern="1200" cap="none" spc="0" normalizeH="0" baseline="0" dirty="0">
                          <a:ln>
                            <a:solidFill>
                              <a:prstClr val="white">
                                <a:lumMod val="75000"/>
                                <a:alpha val="0"/>
                              </a:prstClr>
                            </a:solidFill>
                          </a:ln>
                          <a:solidFill>
                            <a:schemeClr val="bg1"/>
                          </a:solidFill>
                          <a:effectLst/>
                          <a:uLnTx/>
                          <a:uFillTx/>
                          <a:latin typeface="+mn-ea"/>
                          <a:ea typeface="+mn-ea"/>
                          <a:cs typeface="Arial"/>
                        </a:rPr>
                        <a:t>아시아 태평양 신흥시장</a:t>
                      </a:r>
                    </a:p>
                  </a:txBody>
                  <a:tcPr marL="0" marR="0" marT="2032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chemeClr val="accent5"/>
                    </a:solidFill>
                  </a:tcPr>
                </a:tc>
                <a:tc>
                  <a:txBody>
                    <a:bodyPr/>
                    <a:lstStyle/>
                    <a:p>
                      <a:pPr marL="17780" algn="ctr">
                        <a:lnSpc>
                          <a:spcPct val="100000"/>
                        </a:lnSpc>
                        <a:spcBef>
                          <a:spcPts val="160"/>
                        </a:spcBef>
                      </a:pPr>
                      <a:r>
                        <a:rPr kumimoji="0" lang="ko-KR" altLang="en-US" sz="900" b="1" i="0" u="none" strike="noStrike" kern="1200" cap="none" spc="0" normalizeH="0" baseline="0" dirty="0">
                          <a:ln>
                            <a:solidFill>
                              <a:prstClr val="white">
                                <a:lumMod val="75000"/>
                                <a:alpha val="0"/>
                              </a:prstClr>
                            </a:solidFill>
                          </a:ln>
                          <a:solidFill>
                            <a:schemeClr val="bg1"/>
                          </a:solidFill>
                          <a:effectLst/>
                          <a:uLnTx/>
                          <a:uFillTx/>
                          <a:latin typeface="+mn-ea"/>
                          <a:ea typeface="+mn-ea"/>
                          <a:cs typeface="Arial"/>
                        </a:rPr>
                        <a:t>아시아 태평양 선진시장</a:t>
                      </a:r>
                      <a:endParaRPr kumimoji="0" sz="900" b="1" i="0" u="none" strike="noStrike" kern="1200" cap="none" spc="0" normalizeH="0" baseline="0" dirty="0">
                        <a:ln>
                          <a:solidFill>
                            <a:prstClr val="white">
                              <a:lumMod val="75000"/>
                              <a:alpha val="0"/>
                            </a:prstClr>
                          </a:solidFill>
                        </a:ln>
                        <a:solidFill>
                          <a:schemeClr val="bg1"/>
                        </a:solidFill>
                        <a:effectLst/>
                        <a:uLnTx/>
                        <a:uFillTx/>
                        <a:latin typeface="+mn-ea"/>
                        <a:ea typeface="+mn-ea"/>
                        <a:cs typeface="Arial"/>
                      </a:endParaRPr>
                    </a:p>
                  </a:txBody>
                  <a:tcPr marL="0" marR="0" marT="20320" marB="0">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chemeClr val="tx1">
                        <a:lumMod val="50000"/>
                        <a:lumOff val="50000"/>
                      </a:schemeClr>
                    </a:solidFill>
                  </a:tcPr>
                </a:tc>
                <a:extLst>
                  <a:ext uri="{0D108BD9-81ED-4DB2-BD59-A6C34878D82A}">
                    <a16:rowId xmlns:a16="http://schemas.microsoft.com/office/drawing/2014/main" val="10000"/>
                  </a:ext>
                </a:extLst>
              </a:tr>
              <a:tr h="172834">
                <a:tc vMerge="1">
                  <a:txBody>
                    <a:bodyPr/>
                    <a:lstStyle/>
                    <a:p>
                      <a:pPr marR="97155" algn="ctr">
                        <a:lnSpc>
                          <a:spcPct val="100000"/>
                        </a:lnSpc>
                        <a:spcBef>
                          <a:spcPts val="165"/>
                        </a:spcBef>
                      </a:pPr>
                      <a:r>
                        <a:rPr kumimoji="0" lang="ko-KR" altLang="en-US" sz="900" b="0" i="0" u="none" strike="noStrike" kern="1200" cap="none" spc="0" normalizeH="0" baseline="0" dirty="0">
                          <a:ln>
                            <a:solidFill>
                              <a:prstClr val="white">
                                <a:lumMod val="75000"/>
                                <a:alpha val="0"/>
                              </a:prstClr>
                            </a:solidFill>
                          </a:ln>
                          <a:solidFill>
                            <a:schemeClr val="tx1"/>
                          </a:solidFill>
                          <a:effectLst/>
                          <a:uLnTx/>
                          <a:uFillTx/>
                          <a:latin typeface="+mn-ea"/>
                          <a:ea typeface="+mn-ea"/>
                        </a:rPr>
                        <a:t>보험침투율</a:t>
                      </a:r>
                      <a:r>
                        <a:rPr kumimoji="0" lang="en-US" altLang="ko-KR" sz="900" b="0" i="0" u="none" strike="noStrike" kern="1200" cap="none" spc="0" normalizeH="0" baseline="0" dirty="0">
                          <a:ln>
                            <a:solidFill>
                              <a:prstClr val="white">
                                <a:lumMod val="75000"/>
                                <a:alpha val="0"/>
                              </a:prstClr>
                            </a:solidFill>
                          </a:ln>
                          <a:solidFill>
                            <a:schemeClr val="tx1"/>
                          </a:solidFill>
                          <a:effectLst/>
                          <a:uLnTx/>
                          <a:uFillTx/>
                          <a:latin typeface="+mn-ea"/>
                          <a:ea typeface="+mn-ea"/>
                        </a:rPr>
                        <a:t>(%)</a:t>
                      </a:r>
                      <a:endParaRPr kumimoji="0" sz="900" b="0" i="0" u="none" strike="noStrike" kern="1200" cap="none" spc="0" normalizeH="0" baseline="0" dirty="0">
                        <a:ln>
                          <a:solidFill>
                            <a:prstClr val="white">
                              <a:lumMod val="75000"/>
                              <a:alpha val="0"/>
                            </a:prstClr>
                          </a:solidFill>
                        </a:ln>
                        <a:solidFill>
                          <a:schemeClr val="tx1"/>
                        </a:solidFill>
                        <a:effectLst/>
                        <a:uLnTx/>
                        <a:uFillTx/>
                        <a:latin typeface="+mn-ea"/>
                        <a:ea typeface="+mn-ea"/>
                      </a:endParaRPr>
                    </a:p>
                  </a:txBody>
                  <a:tcPr marL="0" marR="0" marT="20955" marB="0">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R="97155" algn="ctr">
                        <a:lnSpc>
                          <a:spcPct val="100000"/>
                        </a:lnSpc>
                        <a:spcBef>
                          <a:spcPts val="165"/>
                        </a:spcBef>
                      </a:pPr>
                      <a:endParaRPr kumimoji="0" sz="1050" b="0" i="0" u="none" strike="noStrike" kern="1200" cap="none" spc="0" normalizeH="0" baseline="0" dirty="0">
                        <a:ln>
                          <a:solidFill>
                            <a:prstClr val="white">
                              <a:lumMod val="75000"/>
                              <a:alpha val="0"/>
                            </a:prstClr>
                          </a:solidFill>
                        </a:ln>
                        <a:solidFill>
                          <a:schemeClr val="tx1"/>
                        </a:solidFill>
                        <a:effectLst/>
                        <a:uLnTx/>
                        <a:uFillTx/>
                        <a:latin typeface="KPMG Bold" panose="020B0803030202040204" pitchFamily="34" charset="0"/>
                        <a:ea typeface="+mn-ea"/>
                      </a:endParaRPr>
                    </a:p>
                  </a:txBody>
                  <a:tcPr marL="0" marR="0" marT="20955" marB="0">
                    <a:lnL w="12700" cap="flat" cmpd="sng" algn="ctr">
                      <a:no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marR="97155" algn="ctr">
                        <a:lnSpc>
                          <a:spcPct val="100000"/>
                        </a:lnSpc>
                        <a:spcBef>
                          <a:spcPts val="165"/>
                        </a:spcBef>
                      </a:pPr>
                      <a:endParaRPr kumimoji="0" sz="1050" b="0" i="0" u="none" strike="noStrike" kern="1200" cap="none" spc="0" normalizeH="0" baseline="0" dirty="0">
                        <a:ln>
                          <a:solidFill>
                            <a:prstClr val="white">
                              <a:lumMod val="75000"/>
                              <a:alpha val="0"/>
                            </a:prstClr>
                          </a:solidFill>
                        </a:ln>
                        <a:solidFill>
                          <a:schemeClr val="tx1"/>
                        </a:solidFill>
                        <a:effectLst/>
                        <a:uLnTx/>
                        <a:uFillTx/>
                        <a:latin typeface="KPMG Bold" panose="020B0803030202040204" pitchFamily="34" charset="0"/>
                        <a:ea typeface="+mn-ea"/>
                      </a:endParaRPr>
                    </a:p>
                  </a:txBody>
                  <a:tcPr marL="0" marR="0" marT="20955" marB="0">
                    <a:lnL w="12700" cap="flat" cmpd="sng" algn="ctr">
                      <a:solidFill>
                        <a:schemeClr val="bg1">
                          <a:lumMod val="7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0001"/>
                  </a:ext>
                </a:extLst>
              </a:tr>
            </a:tbl>
          </a:graphicData>
        </a:graphic>
      </p:graphicFrame>
      <p:graphicFrame>
        <p:nvGraphicFramePr>
          <p:cNvPr id="3" name="object 6">
            <a:extLst>
              <a:ext uri="{FF2B5EF4-FFF2-40B4-BE49-F238E27FC236}">
                <a16:creationId xmlns:a16="http://schemas.microsoft.com/office/drawing/2014/main" id="{5D58EDDD-2905-3A87-F513-96803CE0625A}"/>
              </a:ext>
            </a:extLst>
          </p:cNvPr>
          <p:cNvGraphicFramePr>
            <a:graphicFrameLocks noGrp="1"/>
          </p:cNvGraphicFramePr>
          <p:nvPr>
            <p:extLst>
              <p:ext uri="{D42A27DB-BD31-4B8C-83A1-F6EECF244321}">
                <p14:modId xmlns:p14="http://schemas.microsoft.com/office/powerpoint/2010/main" val="2058148664"/>
              </p:ext>
            </p:extLst>
          </p:nvPr>
        </p:nvGraphicFramePr>
        <p:xfrm>
          <a:off x="5145740" y="4738488"/>
          <a:ext cx="4284000" cy="345681"/>
        </p:xfrm>
        <a:graphic>
          <a:graphicData uri="http://schemas.openxmlformats.org/drawingml/2006/table">
            <a:tbl>
              <a:tblPr firstRow="1" bandRow="1">
                <a:tableStyleId>{2D5ABB26-0587-4C30-8999-92F81FD0307C}</a:tableStyleId>
              </a:tblPr>
              <a:tblGrid>
                <a:gridCol w="1071000">
                  <a:extLst>
                    <a:ext uri="{9D8B030D-6E8A-4147-A177-3AD203B41FA5}">
                      <a16:colId xmlns:a16="http://schemas.microsoft.com/office/drawing/2014/main" val="20000"/>
                    </a:ext>
                  </a:extLst>
                </a:gridCol>
                <a:gridCol w="1606500">
                  <a:extLst>
                    <a:ext uri="{9D8B030D-6E8A-4147-A177-3AD203B41FA5}">
                      <a16:colId xmlns:a16="http://schemas.microsoft.com/office/drawing/2014/main" val="4142660985"/>
                    </a:ext>
                  </a:extLst>
                </a:gridCol>
                <a:gridCol w="1606500">
                  <a:extLst>
                    <a:ext uri="{9D8B030D-6E8A-4147-A177-3AD203B41FA5}">
                      <a16:colId xmlns:a16="http://schemas.microsoft.com/office/drawing/2014/main" val="858107410"/>
                    </a:ext>
                  </a:extLst>
                </a:gridCol>
              </a:tblGrid>
              <a:tr h="172847">
                <a:tc rowSpan="2">
                  <a:txBody>
                    <a:bodyPr/>
                    <a:lstStyle/>
                    <a:p>
                      <a:pPr marR="97155" algn="ctr">
                        <a:lnSpc>
                          <a:spcPct val="100000"/>
                        </a:lnSpc>
                        <a:spcBef>
                          <a:spcPts val="165"/>
                        </a:spcBef>
                      </a:pPr>
                      <a:r>
                        <a:rPr lang="ko-KR" altLang="en-US" sz="900" b="1" kern="1200" dirty="0">
                          <a:ln>
                            <a:solidFill>
                              <a:prstClr val="white">
                                <a:lumMod val="75000"/>
                                <a:alpha val="0"/>
                              </a:prstClr>
                            </a:solidFill>
                          </a:ln>
                          <a:solidFill>
                            <a:schemeClr val="tx1"/>
                          </a:solidFill>
                          <a:latin typeface="+mn-ea"/>
                          <a:ea typeface="+mn-ea"/>
                          <a:cs typeface="+mn-cs"/>
                        </a:rPr>
                        <a:t>손해보험 침투도</a:t>
                      </a:r>
                      <a:endParaRPr lang="en-US" altLang="ko-KR" sz="900" b="1" kern="1200" dirty="0">
                        <a:ln>
                          <a:solidFill>
                            <a:prstClr val="white">
                              <a:lumMod val="75000"/>
                              <a:alpha val="0"/>
                            </a:prstClr>
                          </a:solidFill>
                        </a:ln>
                        <a:solidFill>
                          <a:schemeClr val="tx1"/>
                        </a:solidFill>
                        <a:latin typeface="+mn-ea"/>
                        <a:ea typeface="+mn-ea"/>
                        <a:cs typeface="+mn-cs"/>
                      </a:endParaRPr>
                    </a:p>
                    <a:p>
                      <a:pPr marR="97155" algn="ctr">
                        <a:lnSpc>
                          <a:spcPct val="100000"/>
                        </a:lnSpc>
                        <a:spcBef>
                          <a:spcPts val="165"/>
                        </a:spcBef>
                      </a:pPr>
                      <a:r>
                        <a:rPr lang="en-US" altLang="ko-KR" sz="900" b="1" kern="1200" dirty="0">
                          <a:ln>
                            <a:solidFill>
                              <a:prstClr val="white">
                                <a:lumMod val="75000"/>
                                <a:alpha val="0"/>
                              </a:prstClr>
                            </a:solidFill>
                          </a:ln>
                          <a:solidFill>
                            <a:schemeClr val="tx1"/>
                          </a:solidFill>
                          <a:latin typeface="+mn-ea"/>
                          <a:ea typeface="+mn-ea"/>
                          <a:cs typeface="+mn-cs"/>
                        </a:rPr>
                        <a:t>(%)</a:t>
                      </a:r>
                      <a:endParaRPr sz="900" b="1" kern="1200" dirty="0">
                        <a:ln>
                          <a:solidFill>
                            <a:prstClr val="white">
                              <a:lumMod val="75000"/>
                              <a:alpha val="0"/>
                            </a:prstClr>
                          </a:solidFill>
                        </a:ln>
                        <a:solidFill>
                          <a:schemeClr val="tx1"/>
                        </a:solidFill>
                        <a:latin typeface="+mn-ea"/>
                        <a:ea typeface="+mn-ea"/>
                        <a:cs typeface="+mn-cs"/>
                      </a:endParaRPr>
                    </a:p>
                  </a:txBody>
                  <a:tcPr marL="0" marR="0" marT="0" marB="0"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17780" marR="0" lvl="0" indent="0" algn="ctr" defTabSz="914400" eaLnBrk="1" fontAlgn="auto" latinLnBrk="0" hangingPunct="1">
                        <a:lnSpc>
                          <a:spcPct val="100000"/>
                        </a:lnSpc>
                        <a:spcBef>
                          <a:spcPts val="160"/>
                        </a:spcBef>
                        <a:spcAft>
                          <a:spcPts val="0"/>
                        </a:spcAft>
                        <a:buClrTx/>
                        <a:buSzTx/>
                        <a:buFontTx/>
                        <a:buNone/>
                        <a:tabLst/>
                        <a:defRPr/>
                      </a:pPr>
                      <a:r>
                        <a:rPr kumimoji="0" lang="ko-KR" altLang="en-US" sz="900" b="1" i="0" u="none" strike="noStrike" kern="1200" cap="none" spc="0" normalizeH="0" baseline="0" dirty="0">
                          <a:ln>
                            <a:solidFill>
                              <a:prstClr val="white">
                                <a:lumMod val="75000"/>
                                <a:alpha val="0"/>
                              </a:prstClr>
                            </a:solidFill>
                          </a:ln>
                          <a:solidFill>
                            <a:schemeClr val="bg1"/>
                          </a:solidFill>
                          <a:effectLst/>
                          <a:uLnTx/>
                          <a:uFillTx/>
                          <a:latin typeface="+mn-ea"/>
                          <a:ea typeface="+mn-ea"/>
                          <a:cs typeface="Arial"/>
                        </a:rPr>
                        <a:t>아시아 태평양 신흥시장</a:t>
                      </a:r>
                    </a:p>
                  </a:txBody>
                  <a:tcPr marL="0" marR="0" marT="2032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chemeClr val="accent5"/>
                    </a:solidFill>
                  </a:tcPr>
                </a:tc>
                <a:tc>
                  <a:txBody>
                    <a:bodyPr/>
                    <a:lstStyle/>
                    <a:p>
                      <a:pPr marL="17780" algn="ctr">
                        <a:lnSpc>
                          <a:spcPct val="100000"/>
                        </a:lnSpc>
                        <a:spcBef>
                          <a:spcPts val="160"/>
                        </a:spcBef>
                      </a:pPr>
                      <a:r>
                        <a:rPr kumimoji="0" lang="ko-KR" altLang="en-US" sz="900" b="1" i="0" u="none" strike="noStrike" kern="1200" cap="none" spc="0" normalizeH="0" baseline="0" dirty="0">
                          <a:ln>
                            <a:solidFill>
                              <a:prstClr val="white">
                                <a:lumMod val="75000"/>
                                <a:alpha val="0"/>
                              </a:prstClr>
                            </a:solidFill>
                          </a:ln>
                          <a:solidFill>
                            <a:schemeClr val="bg1"/>
                          </a:solidFill>
                          <a:effectLst/>
                          <a:uLnTx/>
                          <a:uFillTx/>
                          <a:latin typeface="+mn-ea"/>
                          <a:ea typeface="+mn-ea"/>
                          <a:cs typeface="Arial"/>
                        </a:rPr>
                        <a:t>아시아 태평양 선진시장</a:t>
                      </a:r>
                      <a:endParaRPr kumimoji="0" sz="900" b="1" i="0" u="none" strike="noStrike" kern="1200" cap="none" spc="0" normalizeH="0" baseline="0" dirty="0">
                        <a:ln>
                          <a:solidFill>
                            <a:prstClr val="white">
                              <a:lumMod val="75000"/>
                              <a:alpha val="0"/>
                            </a:prstClr>
                          </a:solidFill>
                        </a:ln>
                        <a:solidFill>
                          <a:schemeClr val="bg1"/>
                        </a:solidFill>
                        <a:effectLst/>
                        <a:uLnTx/>
                        <a:uFillTx/>
                        <a:latin typeface="+mn-ea"/>
                        <a:ea typeface="+mn-ea"/>
                        <a:cs typeface="Arial"/>
                      </a:endParaRPr>
                    </a:p>
                  </a:txBody>
                  <a:tcPr marL="0" marR="0" marT="20320" marB="0">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chemeClr val="tx1">
                        <a:lumMod val="50000"/>
                        <a:lumOff val="50000"/>
                      </a:schemeClr>
                    </a:solidFill>
                  </a:tcPr>
                </a:tc>
                <a:extLst>
                  <a:ext uri="{0D108BD9-81ED-4DB2-BD59-A6C34878D82A}">
                    <a16:rowId xmlns:a16="http://schemas.microsoft.com/office/drawing/2014/main" val="10000"/>
                  </a:ext>
                </a:extLst>
              </a:tr>
              <a:tr h="172834">
                <a:tc vMerge="1">
                  <a:txBody>
                    <a:bodyPr/>
                    <a:lstStyle/>
                    <a:p>
                      <a:pPr marR="97155" algn="ctr">
                        <a:lnSpc>
                          <a:spcPct val="100000"/>
                        </a:lnSpc>
                        <a:spcBef>
                          <a:spcPts val="165"/>
                        </a:spcBef>
                      </a:pPr>
                      <a:r>
                        <a:rPr kumimoji="0" lang="ko-KR" altLang="en-US" sz="900" b="0" i="0" u="none" strike="noStrike" kern="1200" cap="none" spc="0" normalizeH="0" baseline="0" dirty="0">
                          <a:ln>
                            <a:solidFill>
                              <a:prstClr val="white">
                                <a:lumMod val="75000"/>
                                <a:alpha val="0"/>
                              </a:prstClr>
                            </a:solidFill>
                          </a:ln>
                          <a:solidFill>
                            <a:schemeClr val="tx1"/>
                          </a:solidFill>
                          <a:effectLst/>
                          <a:uLnTx/>
                          <a:uFillTx/>
                          <a:latin typeface="+mn-ea"/>
                          <a:ea typeface="+mn-ea"/>
                        </a:rPr>
                        <a:t>보험침투율</a:t>
                      </a:r>
                      <a:r>
                        <a:rPr kumimoji="0" lang="en-US" altLang="ko-KR" sz="900" b="0" i="0" u="none" strike="noStrike" kern="1200" cap="none" spc="0" normalizeH="0" baseline="0" dirty="0">
                          <a:ln>
                            <a:solidFill>
                              <a:prstClr val="white">
                                <a:lumMod val="75000"/>
                                <a:alpha val="0"/>
                              </a:prstClr>
                            </a:solidFill>
                          </a:ln>
                          <a:solidFill>
                            <a:schemeClr val="tx1"/>
                          </a:solidFill>
                          <a:effectLst/>
                          <a:uLnTx/>
                          <a:uFillTx/>
                          <a:latin typeface="+mn-ea"/>
                          <a:ea typeface="+mn-ea"/>
                        </a:rPr>
                        <a:t>(%)</a:t>
                      </a:r>
                      <a:endParaRPr kumimoji="0" sz="900" b="0" i="0" u="none" strike="noStrike" kern="1200" cap="none" spc="0" normalizeH="0" baseline="0" dirty="0">
                        <a:ln>
                          <a:solidFill>
                            <a:prstClr val="white">
                              <a:lumMod val="75000"/>
                              <a:alpha val="0"/>
                            </a:prstClr>
                          </a:solidFill>
                        </a:ln>
                        <a:solidFill>
                          <a:schemeClr val="tx1"/>
                        </a:solidFill>
                        <a:effectLst/>
                        <a:uLnTx/>
                        <a:uFillTx/>
                        <a:latin typeface="+mn-ea"/>
                        <a:ea typeface="+mn-ea"/>
                      </a:endParaRPr>
                    </a:p>
                  </a:txBody>
                  <a:tcPr marL="0" marR="0" marT="20955" marB="0">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R="97155" algn="ctr">
                        <a:lnSpc>
                          <a:spcPct val="100000"/>
                        </a:lnSpc>
                        <a:spcBef>
                          <a:spcPts val="165"/>
                        </a:spcBef>
                      </a:pPr>
                      <a:endParaRPr kumimoji="0" lang="en-US" sz="900" b="0" i="0" u="none" strike="noStrike" kern="1200" cap="none" spc="0" normalizeH="0" baseline="0" dirty="0">
                        <a:ln>
                          <a:solidFill>
                            <a:prstClr val="white">
                              <a:lumMod val="75000"/>
                              <a:alpha val="0"/>
                            </a:prstClr>
                          </a:solidFill>
                        </a:ln>
                        <a:solidFill>
                          <a:schemeClr val="tx1"/>
                        </a:solidFill>
                        <a:effectLst/>
                        <a:uLnTx/>
                        <a:uFillTx/>
                        <a:latin typeface="+mn-ea"/>
                        <a:ea typeface="+mn-ea"/>
                      </a:endParaRPr>
                    </a:p>
                  </a:txBody>
                  <a:tcPr marL="0" marR="0" marT="20955" marB="0">
                    <a:lnL w="12700" cap="flat" cmpd="sng" algn="ctr">
                      <a:no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marR="97155" algn="ctr">
                        <a:lnSpc>
                          <a:spcPct val="100000"/>
                        </a:lnSpc>
                        <a:spcBef>
                          <a:spcPts val="165"/>
                        </a:spcBef>
                      </a:pPr>
                      <a:endParaRPr kumimoji="0" lang="en-US" sz="900" b="0" i="0" u="none" strike="noStrike" kern="1200" cap="none" spc="0" normalizeH="0" baseline="0" dirty="0">
                        <a:ln>
                          <a:solidFill>
                            <a:prstClr val="white">
                              <a:lumMod val="75000"/>
                              <a:alpha val="0"/>
                            </a:prstClr>
                          </a:solidFill>
                        </a:ln>
                        <a:solidFill>
                          <a:schemeClr val="tx1"/>
                        </a:solidFill>
                        <a:effectLst/>
                        <a:uLnTx/>
                        <a:uFillTx/>
                        <a:latin typeface="+mn-ea"/>
                        <a:ea typeface="+mn-ea"/>
                      </a:endParaRPr>
                    </a:p>
                  </a:txBody>
                  <a:tcPr marL="0" marR="0" marT="20955" marB="0">
                    <a:lnL w="12700" cap="flat" cmpd="sng" algn="ctr">
                      <a:solidFill>
                        <a:schemeClr val="bg1">
                          <a:lumMod val="7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0001"/>
                  </a:ext>
                </a:extLst>
              </a:tr>
            </a:tbl>
          </a:graphicData>
        </a:graphic>
      </p:graphicFrame>
      <p:sp>
        <p:nvSpPr>
          <p:cNvPr id="4" name="TextBox 3">
            <a:extLst>
              <a:ext uri="{FF2B5EF4-FFF2-40B4-BE49-F238E27FC236}">
                <a16:creationId xmlns:a16="http://schemas.microsoft.com/office/drawing/2014/main" id="{623D03CB-12D1-71BE-07EE-5B085E5A9C65}"/>
              </a:ext>
            </a:extLst>
          </p:cNvPr>
          <p:cNvSpPr txBox="1"/>
          <p:nvPr/>
        </p:nvSpPr>
        <p:spPr>
          <a:xfrm>
            <a:off x="5137490" y="5101911"/>
            <a:ext cx="4294800" cy="318924"/>
          </a:xfrm>
          <a:prstGeom prst="rect">
            <a:avLst/>
          </a:prstGeom>
          <a:noFill/>
          <a:ln>
            <a:noFill/>
          </a:ln>
        </p:spPr>
        <p:txBody>
          <a:bodyPr wrap="square" lIns="0" tIns="72000" rIns="0" bIns="0" rtlCol="0" anchor="b">
            <a:spAutoFit/>
          </a:bodyPr>
          <a:lstStyle>
            <a:defPPr>
              <a:defRPr lang="en-US"/>
            </a:defPPr>
            <a:lvl1pPr lvl="0">
              <a:defRPr sz="800">
                <a:ln>
                  <a:solidFill>
                    <a:prstClr val="white">
                      <a:lumMod val="75000"/>
                      <a:alpha val="0"/>
                    </a:prstClr>
                  </a:solidFill>
                </a:ln>
                <a:solidFill>
                  <a:prstClr val="white">
                    <a:lumMod val="50000"/>
                  </a:prstClr>
                </a:solidFill>
                <a:latin typeface="KoPub돋움체 Medium" panose="00000600000000000000" pitchFamily="2" charset="-127"/>
                <a:ea typeface="KoPub돋움체 Medium" panose="00000600000000000000" pitchFamily="2" charset="-127"/>
              </a:defRPr>
            </a:lvl1pPr>
          </a:lstStyle>
          <a:p>
            <a:r>
              <a:rPr lang="en-US" altLang="ko-KR" dirty="0"/>
              <a:t>Source: KPMG International(2022), ‘Asia Pacific Insurance Sector Opportunities’, </a:t>
            </a:r>
            <a:r>
              <a:rPr lang="ko-KR" altLang="en-US" dirty="0" err="1"/>
              <a:t>삼정</a:t>
            </a:r>
            <a:r>
              <a:rPr lang="en-US" altLang="ko-KR" dirty="0"/>
              <a:t>KPMG </a:t>
            </a:r>
            <a:r>
              <a:rPr lang="ko-KR" altLang="en-US" dirty="0"/>
              <a:t>경제연구원 재구성</a:t>
            </a:r>
          </a:p>
        </p:txBody>
      </p:sp>
      <p:sp>
        <p:nvSpPr>
          <p:cNvPr id="5" name="TextBox 4">
            <a:extLst>
              <a:ext uri="{FF2B5EF4-FFF2-40B4-BE49-F238E27FC236}">
                <a16:creationId xmlns:a16="http://schemas.microsoft.com/office/drawing/2014/main" id="{2193DCAB-0889-277C-78C3-6E5FEA92F211}"/>
              </a:ext>
            </a:extLst>
          </p:cNvPr>
          <p:cNvSpPr txBox="1"/>
          <p:nvPr/>
        </p:nvSpPr>
        <p:spPr>
          <a:xfrm>
            <a:off x="489000" y="5101911"/>
            <a:ext cx="4294800" cy="318924"/>
          </a:xfrm>
          <a:prstGeom prst="rect">
            <a:avLst/>
          </a:prstGeom>
          <a:noFill/>
          <a:ln>
            <a:noFill/>
          </a:ln>
        </p:spPr>
        <p:txBody>
          <a:bodyPr wrap="square" lIns="0" tIns="72000" rIns="0" bIns="0" rtlCol="0" anchor="b">
            <a:spAutoFit/>
          </a:bodyPr>
          <a:lstStyle>
            <a:defPPr>
              <a:defRPr lang="en-US"/>
            </a:defPPr>
            <a:lvl1pPr lvl="0">
              <a:defRPr sz="800">
                <a:ln>
                  <a:solidFill>
                    <a:prstClr val="white">
                      <a:lumMod val="75000"/>
                      <a:alpha val="0"/>
                    </a:prstClr>
                  </a:solidFill>
                </a:ln>
                <a:solidFill>
                  <a:prstClr val="white">
                    <a:lumMod val="50000"/>
                  </a:prstClr>
                </a:solidFill>
                <a:latin typeface="KoPub돋움체 Medium" panose="00000600000000000000" pitchFamily="2" charset="-127"/>
                <a:ea typeface="KoPub돋움체 Medium" panose="00000600000000000000" pitchFamily="2" charset="-127"/>
              </a:defRPr>
            </a:lvl1pPr>
          </a:lstStyle>
          <a:p>
            <a:r>
              <a:rPr lang="en-US" altLang="ko-KR" dirty="0"/>
              <a:t>Source: KPMG International(2022), ‘Asia Pacific Insurance Sector Opportunities’, </a:t>
            </a:r>
            <a:r>
              <a:rPr lang="ko-KR" altLang="en-US" dirty="0" err="1"/>
              <a:t>삼정</a:t>
            </a:r>
            <a:r>
              <a:rPr lang="en-US" altLang="ko-KR" dirty="0"/>
              <a:t>KPMG </a:t>
            </a:r>
            <a:r>
              <a:rPr lang="ko-KR" altLang="en-US" dirty="0"/>
              <a:t>경제연구원 재구성</a:t>
            </a:r>
          </a:p>
        </p:txBody>
      </p:sp>
      <p:sp>
        <p:nvSpPr>
          <p:cNvPr id="19" name="TextBox 18">
            <a:extLst>
              <a:ext uri="{FF2B5EF4-FFF2-40B4-BE49-F238E27FC236}">
                <a16:creationId xmlns:a16="http://schemas.microsoft.com/office/drawing/2014/main" id="{D56AE5F7-C979-96D1-F9E8-C66A44E781CD}"/>
              </a:ext>
            </a:extLst>
          </p:cNvPr>
          <p:cNvSpPr txBox="1"/>
          <p:nvPr/>
        </p:nvSpPr>
        <p:spPr>
          <a:xfrm>
            <a:off x="1567674" y="4854929"/>
            <a:ext cx="1605600" cy="276999"/>
          </a:xfrm>
          <a:prstGeom prst="rect">
            <a:avLst/>
          </a:prstGeom>
          <a:noFill/>
        </p:spPr>
        <p:txBody>
          <a:bodyPr wrap="square">
            <a:spAutoFit/>
          </a:bodyPr>
          <a:lstStyle/>
          <a:p>
            <a:pPr marR="97155" algn="ctr">
              <a:lnSpc>
                <a:spcPct val="100000"/>
              </a:lnSpc>
              <a:spcBef>
                <a:spcPts val="165"/>
              </a:spcBef>
            </a:pPr>
            <a:r>
              <a:rPr kumimoji="0" lang="en-US" altLang="ko-KR" sz="1200" b="0" i="0" u="none" strike="noStrike" kern="1200" cap="none" spc="0" normalizeH="0" baseline="0" dirty="0">
                <a:ln>
                  <a:solidFill>
                    <a:prstClr val="white">
                      <a:lumMod val="75000"/>
                      <a:alpha val="0"/>
                    </a:prstClr>
                  </a:solidFill>
                </a:ln>
                <a:solidFill>
                  <a:schemeClr val="accent5"/>
                </a:solidFill>
                <a:effectLst/>
                <a:uLnTx/>
                <a:uFillTx/>
                <a:latin typeface="KPMG Bold" panose="020B0803030202040204" pitchFamily="34" charset="0"/>
                <a:ea typeface="+mn-ea"/>
              </a:rPr>
              <a:t>2.4%</a:t>
            </a:r>
          </a:p>
        </p:txBody>
      </p:sp>
      <p:sp>
        <p:nvSpPr>
          <p:cNvPr id="20" name="TextBox 19">
            <a:extLst>
              <a:ext uri="{FF2B5EF4-FFF2-40B4-BE49-F238E27FC236}">
                <a16:creationId xmlns:a16="http://schemas.microsoft.com/office/drawing/2014/main" id="{8BDC5ACB-7DFA-89DF-555B-F335529265FC}"/>
              </a:ext>
            </a:extLst>
          </p:cNvPr>
          <p:cNvSpPr txBox="1"/>
          <p:nvPr/>
        </p:nvSpPr>
        <p:spPr>
          <a:xfrm>
            <a:off x="3184857" y="4854929"/>
            <a:ext cx="1605600" cy="276999"/>
          </a:xfrm>
          <a:prstGeom prst="rect">
            <a:avLst/>
          </a:prstGeom>
          <a:noFill/>
        </p:spPr>
        <p:txBody>
          <a:bodyPr wrap="square">
            <a:spAutoFit/>
          </a:bodyPr>
          <a:lstStyle/>
          <a:p>
            <a:pPr marR="97155" algn="ctr">
              <a:lnSpc>
                <a:spcPct val="100000"/>
              </a:lnSpc>
              <a:spcBef>
                <a:spcPts val="165"/>
              </a:spcBef>
            </a:pPr>
            <a:r>
              <a:rPr kumimoji="0" lang="en-US" altLang="ko-KR" sz="1200" b="0" i="0" u="none" strike="noStrike" kern="1200" cap="none" spc="0" normalizeH="0" baseline="0" dirty="0">
                <a:ln>
                  <a:solidFill>
                    <a:prstClr val="white">
                      <a:lumMod val="75000"/>
                      <a:alpha val="0"/>
                    </a:prstClr>
                  </a:solidFill>
                </a:ln>
                <a:solidFill>
                  <a:schemeClr val="tx1">
                    <a:lumMod val="75000"/>
                    <a:lumOff val="25000"/>
                  </a:schemeClr>
                </a:solidFill>
                <a:effectLst/>
                <a:uLnTx/>
                <a:uFillTx/>
                <a:latin typeface="KPMG Bold" panose="020B0803030202040204" pitchFamily="34" charset="0"/>
                <a:ea typeface="+mn-ea"/>
              </a:rPr>
              <a:t>8.4%</a:t>
            </a:r>
          </a:p>
        </p:txBody>
      </p:sp>
      <p:sp>
        <p:nvSpPr>
          <p:cNvPr id="21" name="TextBox 20">
            <a:extLst>
              <a:ext uri="{FF2B5EF4-FFF2-40B4-BE49-F238E27FC236}">
                <a16:creationId xmlns:a16="http://schemas.microsoft.com/office/drawing/2014/main" id="{FA56CA4D-52B4-EC18-9941-FE8E79D28D4F}"/>
              </a:ext>
            </a:extLst>
          </p:cNvPr>
          <p:cNvSpPr txBox="1"/>
          <p:nvPr/>
        </p:nvSpPr>
        <p:spPr>
          <a:xfrm>
            <a:off x="6225104" y="4854929"/>
            <a:ext cx="1605600" cy="276999"/>
          </a:xfrm>
          <a:prstGeom prst="rect">
            <a:avLst/>
          </a:prstGeom>
          <a:noFill/>
        </p:spPr>
        <p:txBody>
          <a:bodyPr wrap="square">
            <a:spAutoFit/>
          </a:bodyPr>
          <a:lstStyle/>
          <a:p>
            <a:pPr marR="97155" algn="ctr">
              <a:lnSpc>
                <a:spcPct val="100000"/>
              </a:lnSpc>
              <a:spcBef>
                <a:spcPts val="165"/>
              </a:spcBef>
            </a:pPr>
            <a:r>
              <a:rPr kumimoji="0" lang="en-US" altLang="ko-KR" sz="1200" b="0" i="0" u="none" strike="noStrike" kern="1200" cap="none" spc="0" normalizeH="0" baseline="0" dirty="0">
                <a:ln>
                  <a:solidFill>
                    <a:prstClr val="white">
                      <a:lumMod val="75000"/>
                      <a:alpha val="0"/>
                    </a:prstClr>
                  </a:solidFill>
                </a:ln>
                <a:solidFill>
                  <a:schemeClr val="accent5"/>
                </a:solidFill>
                <a:effectLst/>
                <a:uLnTx/>
                <a:uFillTx/>
                <a:latin typeface="KPMG Bold" panose="020B0803030202040204" pitchFamily="34" charset="0"/>
                <a:ea typeface="+mn-ea"/>
              </a:rPr>
              <a:t>1.2%</a:t>
            </a:r>
          </a:p>
        </p:txBody>
      </p:sp>
      <p:sp>
        <p:nvSpPr>
          <p:cNvPr id="22" name="TextBox 21">
            <a:extLst>
              <a:ext uri="{FF2B5EF4-FFF2-40B4-BE49-F238E27FC236}">
                <a16:creationId xmlns:a16="http://schemas.microsoft.com/office/drawing/2014/main" id="{BCE791D6-EBCA-50E3-2C33-719DA2887578}"/>
              </a:ext>
            </a:extLst>
          </p:cNvPr>
          <p:cNvSpPr txBox="1"/>
          <p:nvPr/>
        </p:nvSpPr>
        <p:spPr>
          <a:xfrm>
            <a:off x="7825432" y="4854929"/>
            <a:ext cx="1605600" cy="276999"/>
          </a:xfrm>
          <a:prstGeom prst="rect">
            <a:avLst/>
          </a:prstGeom>
          <a:noFill/>
        </p:spPr>
        <p:txBody>
          <a:bodyPr wrap="square">
            <a:spAutoFit/>
          </a:bodyPr>
          <a:lstStyle/>
          <a:p>
            <a:pPr marR="97155" algn="ctr">
              <a:lnSpc>
                <a:spcPct val="100000"/>
              </a:lnSpc>
              <a:spcBef>
                <a:spcPts val="165"/>
              </a:spcBef>
            </a:pPr>
            <a:r>
              <a:rPr kumimoji="0" lang="en-US" altLang="ko-KR" sz="1200" b="0" i="0" u="none" strike="noStrike" kern="1200" cap="none" spc="0" normalizeH="0" baseline="0" dirty="0">
                <a:ln>
                  <a:solidFill>
                    <a:prstClr val="white">
                      <a:lumMod val="75000"/>
                      <a:alpha val="0"/>
                    </a:prstClr>
                  </a:solidFill>
                </a:ln>
                <a:solidFill>
                  <a:schemeClr val="tx1">
                    <a:lumMod val="75000"/>
                    <a:lumOff val="25000"/>
                  </a:schemeClr>
                </a:solidFill>
                <a:effectLst/>
                <a:uLnTx/>
                <a:uFillTx/>
                <a:latin typeface="KPMG Bold" panose="020B0803030202040204" pitchFamily="34" charset="0"/>
                <a:ea typeface="+mn-ea"/>
              </a:rPr>
              <a:t>3.1%</a:t>
            </a:r>
          </a:p>
        </p:txBody>
      </p:sp>
    </p:spTree>
    <p:extLst>
      <p:ext uri="{BB962C8B-B14F-4D97-AF65-F5344CB8AC3E}">
        <p14:creationId xmlns:p14="http://schemas.microsoft.com/office/powerpoint/2010/main" val="40936836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그룹 6">
            <a:extLst>
              <a:ext uri="{FF2B5EF4-FFF2-40B4-BE49-F238E27FC236}">
                <a16:creationId xmlns:a16="http://schemas.microsoft.com/office/drawing/2014/main" id="{DE3FEC66-EFA9-C2B5-E6CF-711D8B8D9A47}"/>
              </a:ext>
            </a:extLst>
          </p:cNvPr>
          <p:cNvGrpSpPr/>
          <p:nvPr/>
        </p:nvGrpSpPr>
        <p:grpSpPr>
          <a:xfrm>
            <a:off x="7675597" y="129214"/>
            <a:ext cx="1946180" cy="1189224"/>
            <a:chOff x="7675597" y="129214"/>
            <a:chExt cx="1946180" cy="1189224"/>
          </a:xfrm>
        </p:grpSpPr>
        <p:pic>
          <p:nvPicPr>
            <p:cNvPr id="10" name="그림 9" descr="텍스트, 지도이(가) 표시된 사진&#10;&#10;자동 생성된 설명">
              <a:extLst>
                <a:ext uri="{FF2B5EF4-FFF2-40B4-BE49-F238E27FC236}">
                  <a16:creationId xmlns:a16="http://schemas.microsoft.com/office/drawing/2014/main" id="{788016C5-F435-3EB7-9393-E59B6F680ABD}"/>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contrast="-40000"/>
                      </a14:imgEffect>
                    </a14:imgLayer>
                  </a14:imgProps>
                </a:ext>
              </a:extLst>
            </a:blip>
            <a:stretch>
              <a:fillRect/>
            </a:stretch>
          </p:blipFill>
          <p:spPr>
            <a:xfrm>
              <a:off x="8389089" y="129214"/>
              <a:ext cx="1095153" cy="1189224"/>
            </a:xfrm>
            <a:prstGeom prst="rect">
              <a:avLst/>
            </a:prstGeom>
          </p:spPr>
        </p:pic>
        <p:grpSp>
          <p:nvGrpSpPr>
            <p:cNvPr id="16" name="그룹 15">
              <a:extLst>
                <a:ext uri="{FF2B5EF4-FFF2-40B4-BE49-F238E27FC236}">
                  <a16:creationId xmlns:a16="http://schemas.microsoft.com/office/drawing/2014/main" id="{C15F3A59-A507-45BE-141C-099137826AD5}"/>
                </a:ext>
              </a:extLst>
            </p:cNvPr>
            <p:cNvGrpSpPr/>
            <p:nvPr/>
          </p:nvGrpSpPr>
          <p:grpSpPr>
            <a:xfrm>
              <a:off x="7675597" y="584947"/>
              <a:ext cx="1946180" cy="415084"/>
              <a:chOff x="7675597" y="584947"/>
              <a:chExt cx="1946180" cy="415084"/>
            </a:xfrm>
          </p:grpSpPr>
          <p:pic>
            <p:nvPicPr>
              <p:cNvPr id="17" name="그림 16">
                <a:extLst>
                  <a:ext uri="{FF2B5EF4-FFF2-40B4-BE49-F238E27FC236}">
                    <a16:creationId xmlns:a16="http://schemas.microsoft.com/office/drawing/2014/main" id="{B41CB982-8561-5657-0BC0-84C84D67B12D}"/>
                  </a:ext>
                </a:extLst>
              </p:cNvPr>
              <p:cNvPicPr>
                <a:picLocks noChangeAspect="1"/>
              </p:cNvPicPr>
              <p:nvPr/>
            </p:nvPicPr>
            <p:blipFill>
              <a:blip r:embed="rId5"/>
              <a:srcRect/>
              <a:stretch/>
            </p:blipFill>
            <p:spPr>
              <a:xfrm>
                <a:off x="7675597" y="584947"/>
                <a:ext cx="415084" cy="415084"/>
              </a:xfrm>
              <a:prstGeom prst="rect">
                <a:avLst/>
              </a:prstGeom>
            </p:spPr>
          </p:pic>
          <p:sp>
            <p:nvSpPr>
              <p:cNvPr id="18" name="제목 3">
                <a:extLst>
                  <a:ext uri="{FF2B5EF4-FFF2-40B4-BE49-F238E27FC236}">
                    <a16:creationId xmlns:a16="http://schemas.microsoft.com/office/drawing/2014/main" id="{6EBC615D-3A22-B87B-316C-6FFF1601CB1A}"/>
                  </a:ext>
                </a:extLst>
              </p:cNvPr>
              <p:cNvSpPr txBox="1">
                <a:spLocks/>
              </p:cNvSpPr>
              <p:nvPr/>
            </p:nvSpPr>
            <p:spPr>
              <a:xfrm>
                <a:off x="8143995" y="606616"/>
                <a:ext cx="1477782" cy="334294"/>
              </a:xfrm>
              <a:prstGeom prst="rect">
                <a:avLst/>
              </a:prstGeom>
            </p:spPr>
            <p:txBody>
              <a:bodyPr wrap="none" lIns="0" tIns="0" rIns="0" bIns="0" anchor="b" anchorCtr="0">
                <a:noAutofit/>
              </a:bodyPr>
              <a:lstStyle>
                <a:defPPr>
                  <a:defRPr lang="en-US"/>
                </a:defPPr>
                <a:lvl1pPr marR="0" lvl="0" indent="539750" fontAlgn="auto">
                  <a:lnSpc>
                    <a:spcPct val="100000"/>
                  </a:lnSpc>
                  <a:spcBef>
                    <a:spcPts val="0"/>
                  </a:spcBef>
                  <a:spcAft>
                    <a:spcPts val="0"/>
                  </a:spcAft>
                  <a:buClrTx/>
                  <a:buSzTx/>
                  <a:buFontTx/>
                  <a:buNone/>
                  <a:tabLst/>
                  <a:defRPr sz="2400" b="0" i="0">
                    <a:ln>
                      <a:solidFill>
                        <a:prstClr val="white">
                          <a:lumMod val="75000"/>
                          <a:alpha val="0"/>
                        </a:prstClr>
                      </a:solidFill>
                    </a:ln>
                    <a:solidFill>
                      <a:schemeClr val="bg1"/>
                    </a:solidFill>
                    <a:latin typeface="KoPub돋움체 Bold" panose="00000800000000000000" pitchFamily="2" charset="-127"/>
                    <a:ea typeface="KoPub돋움체 Bold" panose="00000800000000000000" pitchFamily="2" charset="-127"/>
                    <a:cs typeface="KoPub돋움체 Medium" panose="02020603020101020101" pitchFamily="18" charset="-127"/>
                  </a:defRPr>
                </a:lvl1pPr>
              </a:lstStyle>
              <a:p>
                <a:pPr marR="0" lvl="0" indent="0" defTabSz="914400" rtl="0" eaLnBrk="1" fontAlgn="auto" latinLnBrk="0" hangingPunct="1">
                  <a:lnSpc>
                    <a:spcPct val="100000"/>
                  </a:lnSpc>
                  <a:spcBef>
                    <a:spcPts val="0"/>
                  </a:spcBef>
                  <a:spcAft>
                    <a:spcPts val="0"/>
                  </a:spcAft>
                  <a:buClrTx/>
                  <a:buSzTx/>
                  <a:buFontTx/>
                  <a:buNone/>
                  <a:tabLst/>
                  <a:defRPr/>
                </a:pPr>
                <a:r>
                  <a:rPr lang="ko-KR" altLang="en-US" sz="2000" dirty="0">
                    <a:ln>
                      <a:solidFill>
                        <a:prstClr val="white">
                          <a:lumMod val="75000"/>
                          <a:alpha val="0"/>
                        </a:prstClr>
                      </a:solidFill>
                    </a:ln>
                    <a:solidFill>
                      <a:schemeClr val="tx1">
                        <a:lumMod val="75000"/>
                        <a:lumOff val="25000"/>
                      </a:schemeClr>
                    </a:solidFill>
                  </a:rPr>
                  <a:t>인도</a:t>
                </a:r>
                <a:endParaRPr lang="en-US" altLang="ko-KR" sz="2000" dirty="0">
                  <a:ln>
                    <a:solidFill>
                      <a:prstClr val="white">
                        <a:lumMod val="75000"/>
                        <a:alpha val="0"/>
                      </a:prstClr>
                    </a:solidFill>
                  </a:ln>
                  <a:solidFill>
                    <a:schemeClr val="tx1">
                      <a:lumMod val="75000"/>
                      <a:lumOff val="25000"/>
                    </a:schemeClr>
                  </a:solidFill>
                </a:endParaRPr>
              </a:p>
            </p:txBody>
          </p:sp>
        </p:grpSp>
      </p:grpSp>
      <p:sp>
        <p:nvSpPr>
          <p:cNvPr id="2" name="텍스트 개체 틀 1">
            <a:extLst>
              <a:ext uri="{FF2B5EF4-FFF2-40B4-BE49-F238E27FC236}">
                <a16:creationId xmlns:a16="http://schemas.microsoft.com/office/drawing/2014/main" id="{11D01EDC-383F-7EC9-5195-CCBAAD0A81F2}"/>
              </a:ext>
            </a:extLst>
          </p:cNvPr>
          <p:cNvSpPr>
            <a:spLocks noGrp="1"/>
          </p:cNvSpPr>
          <p:nvPr>
            <p:ph type="body" sz="quarter" idx="10"/>
          </p:nvPr>
        </p:nvSpPr>
        <p:spPr/>
        <p:txBody>
          <a:bodyPr/>
          <a:lstStyle/>
          <a:p>
            <a:r>
              <a:rPr lang="en-US" altLang="ko-KR" dirty="0"/>
              <a:t>II. </a:t>
            </a:r>
            <a:r>
              <a:rPr lang="ko-KR" altLang="en-US" dirty="0"/>
              <a:t>신흥 아시아 태평양 국가별 보험시장 및 규제 현황 </a:t>
            </a:r>
          </a:p>
        </p:txBody>
      </p:sp>
      <p:sp>
        <p:nvSpPr>
          <p:cNvPr id="3" name="텍스트 개체 틀 2">
            <a:extLst>
              <a:ext uri="{FF2B5EF4-FFF2-40B4-BE49-F238E27FC236}">
                <a16:creationId xmlns:a16="http://schemas.microsoft.com/office/drawing/2014/main" id="{F8A23C6E-913D-E903-F49E-D387E0794A26}"/>
              </a:ext>
            </a:extLst>
          </p:cNvPr>
          <p:cNvSpPr>
            <a:spLocks noGrp="1"/>
          </p:cNvSpPr>
          <p:nvPr>
            <p:ph type="body" sz="quarter" idx="11"/>
          </p:nvPr>
        </p:nvSpPr>
        <p:spPr/>
        <p:txBody>
          <a:bodyPr/>
          <a:lstStyle/>
          <a:p>
            <a:r>
              <a:rPr lang="ko-KR" altLang="en-US" dirty="0"/>
              <a:t>인도 보험규제 현황 </a:t>
            </a:r>
            <a:r>
              <a:rPr lang="en-US" altLang="ko-KR" dirty="0"/>
              <a:t>(</a:t>
            </a:r>
            <a:r>
              <a:rPr lang="ko-KR" altLang="en-US" dirty="0"/>
              <a:t>계속</a:t>
            </a:r>
            <a:r>
              <a:rPr lang="en-US" altLang="ko-KR" dirty="0"/>
              <a:t>)</a:t>
            </a:r>
            <a:endParaRPr lang="ko-KR" altLang="en-US" dirty="0"/>
          </a:p>
        </p:txBody>
      </p:sp>
      <p:grpSp>
        <p:nvGrpSpPr>
          <p:cNvPr id="8" name="그룹 7">
            <a:extLst>
              <a:ext uri="{FF2B5EF4-FFF2-40B4-BE49-F238E27FC236}">
                <a16:creationId xmlns:a16="http://schemas.microsoft.com/office/drawing/2014/main" id="{93E5B39E-8F09-7F4C-CAE5-CBE2F24459AD}"/>
              </a:ext>
            </a:extLst>
          </p:cNvPr>
          <p:cNvGrpSpPr/>
          <p:nvPr/>
        </p:nvGrpSpPr>
        <p:grpSpPr>
          <a:xfrm>
            <a:off x="488948" y="1196975"/>
            <a:ext cx="8938800" cy="276837"/>
            <a:chOff x="704850" y="2013298"/>
            <a:chExt cx="4140200" cy="276837"/>
          </a:xfrm>
        </p:grpSpPr>
        <p:sp>
          <p:nvSpPr>
            <p:cNvPr id="9" name="TextBox 8">
              <a:extLst>
                <a:ext uri="{FF2B5EF4-FFF2-40B4-BE49-F238E27FC236}">
                  <a16:creationId xmlns:a16="http://schemas.microsoft.com/office/drawing/2014/main" id="{1320DF1E-8668-F7DD-1183-F1D46075DE23}"/>
                </a:ext>
              </a:extLst>
            </p:cNvPr>
            <p:cNvSpPr txBox="1"/>
            <p:nvPr/>
          </p:nvSpPr>
          <p:spPr>
            <a:xfrm>
              <a:off x="704850" y="2046854"/>
              <a:ext cx="989707" cy="200055"/>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1300" b="0" i="0" u="none" strike="noStrike" kern="1200" cap="none" spc="0" normalizeH="0" baseline="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rPr>
                <a:t>지배구조 및 건전성 등 관련 규제</a:t>
              </a:r>
            </a:p>
          </p:txBody>
        </p:sp>
        <p:cxnSp>
          <p:nvCxnSpPr>
            <p:cNvPr id="11" name="직선 연결선 10">
              <a:extLst>
                <a:ext uri="{FF2B5EF4-FFF2-40B4-BE49-F238E27FC236}">
                  <a16:creationId xmlns:a16="http://schemas.microsoft.com/office/drawing/2014/main" id="{A44DEBAC-6198-22B6-15FE-0E5B90EDE9C8}"/>
                </a:ext>
              </a:extLst>
            </p:cNvPr>
            <p:cNvCxnSpPr/>
            <p:nvPr/>
          </p:nvCxnSpPr>
          <p:spPr>
            <a:xfrm>
              <a:off x="704850" y="2013298"/>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직선 연결선 13">
              <a:extLst>
                <a:ext uri="{FF2B5EF4-FFF2-40B4-BE49-F238E27FC236}">
                  <a16:creationId xmlns:a16="http://schemas.microsoft.com/office/drawing/2014/main" id="{903CA464-8407-0479-77AD-8614B85A9207}"/>
                </a:ext>
              </a:extLst>
            </p:cNvPr>
            <p:cNvCxnSpPr/>
            <p:nvPr/>
          </p:nvCxnSpPr>
          <p:spPr>
            <a:xfrm>
              <a:off x="704850" y="2290135"/>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30" name="Rectangle 54">
            <a:extLst>
              <a:ext uri="{FF2B5EF4-FFF2-40B4-BE49-F238E27FC236}">
                <a16:creationId xmlns:a16="http://schemas.microsoft.com/office/drawing/2014/main" id="{48B56F7A-7EEA-04FC-A537-0C4F09A63341}"/>
              </a:ext>
            </a:extLst>
          </p:cNvPr>
          <p:cNvSpPr>
            <a:spLocks noChangeArrowheads="1"/>
          </p:cNvSpPr>
          <p:nvPr/>
        </p:nvSpPr>
        <p:spPr bwMode="auto">
          <a:xfrm>
            <a:off x="594534" y="1916295"/>
            <a:ext cx="4150800" cy="1849659"/>
          </a:xfrm>
          <a:prstGeom prst="rect">
            <a:avLst/>
          </a:prstGeom>
          <a:noFill/>
          <a:ln w="3175" algn="ctr">
            <a:noFill/>
            <a:miter lim="800000"/>
            <a:headEnd/>
            <a:tailEnd/>
          </a:ln>
          <a:effectLst/>
        </p:spPr>
        <p:txBody>
          <a:bodyPr wrap="square" lIns="36000" tIns="72000" rIns="36000" bIns="3600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08000" indent="-108000" algn="just" fontAlgn="base">
              <a:lnSpc>
                <a:spcPct val="120000"/>
              </a:lnSpc>
              <a:spcBef>
                <a:spcPts val="600"/>
              </a:spcBef>
              <a:buSzPct val="100000"/>
              <a:buFont typeface="Arial" panose="020B0604020202020204" pitchFamily="34" charset="0"/>
              <a:buChar char="•"/>
              <a:defRPr/>
            </a:pPr>
            <a:r>
              <a:rPr lang="ko-KR" altLang="en-US"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보험법 섹션 </a:t>
            </a:r>
            <a:r>
              <a:rPr lang="en-US" altLang="ko-KR"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6A(4)(b)</a:t>
            </a:r>
            <a:r>
              <a:rPr lang="ko-KR" altLang="en-US"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는 </a:t>
            </a:r>
            <a:r>
              <a:rPr lang="en-US" altLang="ko-KR"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IRDAI</a:t>
            </a:r>
            <a:r>
              <a:rPr lang="ko-KR" altLang="en-US"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의 사전 승인을 받아야 하는 요건을 다음과 같이 규정</a:t>
            </a:r>
            <a:endParaRPr lang="en-US" altLang="ko-KR"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endParaRPr>
          </a:p>
          <a:p>
            <a:pPr marL="265113" indent="-173038" algn="just" fontAlgn="base">
              <a:lnSpc>
                <a:spcPct val="120000"/>
              </a:lnSpc>
              <a:spcBef>
                <a:spcPts val="600"/>
              </a:spcBef>
              <a:buSzPct val="100000"/>
              <a:buFontTx/>
              <a:buChar char="-"/>
              <a:defRPr/>
            </a:pPr>
            <a:r>
              <a:rPr lang="ko-KR" altLang="en-US"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양수인이 보험사의 지분을 </a:t>
            </a:r>
            <a:r>
              <a:rPr lang="en-US" altLang="ko-KR"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5% </a:t>
            </a:r>
            <a:r>
              <a:rPr lang="ko-KR" altLang="en-US"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이상을 취득하는 경우</a:t>
            </a:r>
            <a:endParaRPr lang="en-US" altLang="ko-KR"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endParaRPr>
          </a:p>
          <a:p>
            <a:pPr marL="265113" indent="-173038" algn="just" fontAlgn="base">
              <a:lnSpc>
                <a:spcPct val="120000"/>
              </a:lnSpc>
              <a:spcBef>
                <a:spcPts val="600"/>
              </a:spcBef>
              <a:buSzPct val="100000"/>
              <a:buFontTx/>
              <a:buChar char="-"/>
              <a:defRPr/>
            </a:pPr>
            <a:r>
              <a:rPr lang="ko-KR" altLang="en-US"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개인</a:t>
            </a:r>
            <a:r>
              <a:rPr lang="en-US" altLang="ko-KR"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 </a:t>
            </a:r>
            <a:r>
              <a:rPr lang="ko-KR" altLang="en-US"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회사</a:t>
            </a:r>
            <a:r>
              <a:rPr lang="en-US" altLang="ko-KR"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 </a:t>
            </a:r>
            <a:r>
              <a:rPr lang="ko-KR" altLang="en-US"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그룹</a:t>
            </a:r>
            <a:r>
              <a:rPr lang="en-US" altLang="ko-KR"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 </a:t>
            </a:r>
            <a:r>
              <a:rPr lang="ko-KR" altLang="en-US"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그룹 구성원 또는 동일한 관리하에 있는 법인이 공동 또는 개별적으로 보험사의 지분을 </a:t>
            </a:r>
            <a:r>
              <a:rPr lang="en-US" altLang="ko-KR"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1% </a:t>
            </a:r>
            <a:r>
              <a:rPr lang="ko-KR" altLang="en-US"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이상 양도하는 경우</a:t>
            </a:r>
            <a:endParaRPr lang="en-US" altLang="ko-KR"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endParaRPr>
          </a:p>
          <a:p>
            <a:pPr marL="265113" indent="-173038" algn="just" fontAlgn="base">
              <a:lnSpc>
                <a:spcPct val="120000"/>
              </a:lnSpc>
              <a:spcBef>
                <a:spcPts val="600"/>
              </a:spcBef>
              <a:buSzPct val="100000"/>
              <a:buFontTx/>
              <a:buChar char="-"/>
              <a:defRPr/>
            </a:pPr>
            <a:r>
              <a:rPr lang="ko-KR" altLang="en-US"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상장 보험사의 지분을 </a:t>
            </a:r>
            <a:r>
              <a:rPr lang="en-US" altLang="ko-KR"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5% </a:t>
            </a:r>
            <a:r>
              <a:rPr lang="ko-KR" altLang="en-US"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이상 인수하는 경우</a:t>
            </a:r>
            <a:endParaRPr lang="en-US" altLang="ko-KR"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endParaRPr>
          </a:p>
          <a:p>
            <a:pPr marL="108000" indent="-108000" algn="just" fontAlgn="base">
              <a:lnSpc>
                <a:spcPct val="120000"/>
              </a:lnSpc>
              <a:spcBef>
                <a:spcPts val="600"/>
              </a:spcBef>
              <a:buSzPct val="100000"/>
              <a:buFont typeface="Arial" panose="020B0604020202020204" pitchFamily="34" charset="0"/>
              <a:buChar char="•"/>
              <a:defRPr/>
            </a:pPr>
            <a:r>
              <a:rPr lang="ko-KR" altLang="en-US"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양수인이 상장 보험사 납입자본금의 </a:t>
            </a:r>
            <a:r>
              <a:rPr lang="en-US" altLang="ko-KR"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1%~5%</a:t>
            </a:r>
            <a:r>
              <a:rPr lang="ko-KR" altLang="en-US"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의 주식을 양도하는 경우</a:t>
            </a:r>
            <a:r>
              <a:rPr lang="en-US" altLang="ko-KR"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 </a:t>
            </a:r>
            <a:r>
              <a:rPr lang="ko-KR" altLang="en-US"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양수인은 해당 사실을 거래 후 즉시 해당 보험사에 통보해야 함</a:t>
            </a:r>
            <a:endParaRPr lang="en-US" altLang="ko-KR"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endParaRPr>
          </a:p>
          <a:p>
            <a:pPr marL="108000" indent="-108000" algn="just" fontAlgn="base">
              <a:lnSpc>
                <a:spcPct val="120000"/>
              </a:lnSpc>
              <a:spcBef>
                <a:spcPts val="600"/>
              </a:spcBef>
              <a:buSzPct val="100000"/>
              <a:buFont typeface="Arial" panose="020B0604020202020204" pitchFamily="34" charset="0"/>
              <a:buChar char="•"/>
              <a:defRPr/>
            </a:pPr>
            <a:r>
              <a:rPr lang="ko-KR" altLang="en-US"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기타 모든 지분 변동사항은 </a:t>
            </a:r>
            <a:r>
              <a:rPr lang="en-US" altLang="ko-KR"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IRDAI</a:t>
            </a:r>
            <a:r>
              <a:rPr lang="ko-KR" altLang="en-US"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에 통보</a:t>
            </a:r>
            <a:endParaRPr lang="en-US" altLang="ko-KR"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endParaRPr>
          </a:p>
        </p:txBody>
      </p:sp>
      <p:sp>
        <p:nvSpPr>
          <p:cNvPr id="31" name="Rectangle 54">
            <a:extLst>
              <a:ext uri="{FF2B5EF4-FFF2-40B4-BE49-F238E27FC236}">
                <a16:creationId xmlns:a16="http://schemas.microsoft.com/office/drawing/2014/main" id="{0765ACCB-3F82-E233-4604-4561FC2EBA0D}"/>
              </a:ext>
            </a:extLst>
          </p:cNvPr>
          <p:cNvSpPr>
            <a:spLocks noChangeArrowheads="1"/>
          </p:cNvSpPr>
          <p:nvPr/>
        </p:nvSpPr>
        <p:spPr bwMode="auto">
          <a:xfrm>
            <a:off x="5237973" y="1916295"/>
            <a:ext cx="4140000" cy="1791182"/>
          </a:xfrm>
          <a:prstGeom prst="rect">
            <a:avLst/>
          </a:prstGeom>
          <a:noFill/>
          <a:ln w="3175" algn="ctr">
            <a:noFill/>
            <a:miter lim="800000"/>
            <a:headEnd/>
            <a:tailEnd/>
          </a:ln>
          <a:effectLst/>
        </p:spPr>
        <p:txBody>
          <a:bodyPr wrap="square" lIns="36000" tIns="72000" rIns="0" bIns="3600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08000" indent="-108000" algn="just" fontAlgn="base">
              <a:lnSpc>
                <a:spcPct val="120000"/>
              </a:lnSpc>
              <a:spcBef>
                <a:spcPts val="600"/>
              </a:spcBef>
              <a:buSzPct val="100000"/>
              <a:buFont typeface="Arial" panose="020B0604020202020204" pitchFamily="34" charset="0"/>
              <a:buChar char="•"/>
              <a:defRPr/>
            </a:pPr>
            <a:r>
              <a:rPr lang="ko-KR" altLang="en-US"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보험사는 </a:t>
            </a:r>
            <a:r>
              <a:rPr lang="en-US" altLang="ko-KR"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IRDAI</a:t>
            </a:r>
            <a:r>
              <a:rPr lang="ko-KR" altLang="en-US"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에서 규정한 지급여력마진을 유지해야 하며 지급여력 비율은 </a:t>
            </a:r>
            <a:r>
              <a:rPr lang="en-US" altLang="ko-KR"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150% </a:t>
            </a:r>
            <a:r>
              <a:rPr lang="ko-KR" altLang="en-US"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이상 유지해야 함</a:t>
            </a:r>
            <a:endParaRPr lang="en-US" altLang="ko-KR"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endParaRPr>
          </a:p>
          <a:p>
            <a:pPr marL="108000" indent="-108000" algn="just" fontAlgn="base">
              <a:lnSpc>
                <a:spcPct val="120000"/>
              </a:lnSpc>
              <a:spcBef>
                <a:spcPts val="600"/>
              </a:spcBef>
              <a:buSzPct val="100000"/>
              <a:buFont typeface="Arial" panose="020B0604020202020204" pitchFamily="34" charset="0"/>
              <a:buChar char="•"/>
              <a:defRPr/>
            </a:pPr>
            <a:r>
              <a:rPr lang="ko-KR" altLang="en-US"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모든 보험사</a:t>
            </a:r>
            <a:r>
              <a:rPr lang="en-US" altLang="ko-KR"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a:t>
            </a:r>
            <a:r>
              <a:rPr lang="ko-KR" altLang="en-US"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재보험사의 인용지급여력</a:t>
            </a:r>
            <a:r>
              <a:rPr lang="en-US" altLang="ko-KR"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a:t>
            </a:r>
            <a:r>
              <a:rPr lang="ko-KR" altLang="en-US"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자산에서 부채를 차감한 금액</a:t>
            </a:r>
            <a:r>
              <a:rPr lang="en-US" altLang="ko-KR"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 Available Solvency Margin)</a:t>
            </a:r>
            <a:r>
              <a:rPr lang="ko-KR" altLang="en-US"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은 다음 둘 중 더 큰 수치와 비교하여 그 규모 이상을 유지해야 함</a:t>
            </a:r>
            <a:endParaRPr lang="en-US" altLang="ko-KR"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endParaRPr>
          </a:p>
          <a:p>
            <a:pPr marL="265113" indent="-173038" algn="just" fontAlgn="base">
              <a:lnSpc>
                <a:spcPct val="120000"/>
              </a:lnSpc>
              <a:spcBef>
                <a:spcPts val="600"/>
              </a:spcBef>
              <a:buSzPct val="100000"/>
              <a:buFontTx/>
              <a:buChar char="-"/>
              <a:defRPr/>
            </a:pPr>
            <a:r>
              <a:rPr lang="ko-KR" altLang="en-US"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요구되는 최소 자본금의 </a:t>
            </a:r>
            <a:r>
              <a:rPr lang="en-US" altLang="ko-KR"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50%</a:t>
            </a:r>
          </a:p>
          <a:p>
            <a:pPr marL="265113" indent="-173038" algn="just" fontAlgn="base">
              <a:lnSpc>
                <a:spcPct val="120000"/>
              </a:lnSpc>
              <a:spcBef>
                <a:spcPts val="600"/>
              </a:spcBef>
              <a:buSzPct val="100000"/>
              <a:buFontTx/>
              <a:buChar char="-"/>
              <a:defRPr/>
            </a:pPr>
            <a:r>
              <a:rPr lang="ko-KR" altLang="en-US"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지급여력 기준금액</a:t>
            </a:r>
            <a:r>
              <a:rPr lang="en-US" altLang="ko-KR"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(Required Solvency Margin)</a:t>
            </a:r>
            <a:r>
              <a:rPr lang="ko-KR" altLang="en-US"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의 </a:t>
            </a:r>
            <a:r>
              <a:rPr lang="en-US" altLang="ko-KR"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100%</a:t>
            </a:r>
          </a:p>
          <a:p>
            <a:pPr marL="108000" indent="-108000" algn="just" fontAlgn="base">
              <a:lnSpc>
                <a:spcPct val="120000"/>
              </a:lnSpc>
              <a:spcBef>
                <a:spcPts val="600"/>
              </a:spcBef>
              <a:buSzPct val="100000"/>
              <a:buFont typeface="Arial" panose="020B0604020202020204" pitchFamily="34" charset="0"/>
              <a:buChar char="•"/>
              <a:defRPr/>
            </a:pPr>
            <a:r>
              <a:rPr lang="ko-KR" altLang="en-US"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보험사가 지급여력마진의 요구 수준을 유지할 수 없는 경우</a:t>
            </a:r>
            <a:r>
              <a:rPr lang="en-US" altLang="ko-KR"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a:t>
            </a:r>
            <a:r>
              <a:rPr lang="ko-KR" altLang="en-US"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 </a:t>
            </a:r>
            <a:r>
              <a:rPr lang="en-US" altLang="ko-KR"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IRDAI</a:t>
            </a:r>
            <a:r>
              <a:rPr lang="ko-KR" altLang="en-US"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는 보험사에게 해당 문제 해결을 위한 개선 계획</a:t>
            </a:r>
            <a:r>
              <a:rPr lang="en-US" altLang="ko-KR"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(6</a:t>
            </a:r>
            <a:r>
              <a:rPr lang="ko-KR" altLang="en-US"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개월 이내</a:t>
            </a:r>
            <a:r>
              <a:rPr lang="en-US" altLang="ko-KR"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a:t>
            </a:r>
            <a:r>
              <a:rPr lang="ko-KR" altLang="en-US"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을 제출하도록 조치할 수 있음</a:t>
            </a:r>
            <a:endParaRPr lang="en-US" altLang="ko-KR"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endParaRPr>
          </a:p>
        </p:txBody>
      </p:sp>
      <p:sp>
        <p:nvSpPr>
          <p:cNvPr id="32" name="Rectangle 54">
            <a:extLst>
              <a:ext uri="{FF2B5EF4-FFF2-40B4-BE49-F238E27FC236}">
                <a16:creationId xmlns:a16="http://schemas.microsoft.com/office/drawing/2014/main" id="{F1238983-8051-3363-B9BA-FB854C3AD08B}"/>
              </a:ext>
            </a:extLst>
          </p:cNvPr>
          <p:cNvSpPr>
            <a:spLocks noChangeArrowheads="1"/>
          </p:cNvSpPr>
          <p:nvPr/>
        </p:nvSpPr>
        <p:spPr bwMode="auto">
          <a:xfrm>
            <a:off x="5237973" y="4015989"/>
            <a:ext cx="4140000" cy="2016436"/>
          </a:xfrm>
          <a:prstGeom prst="rect">
            <a:avLst/>
          </a:prstGeom>
          <a:noFill/>
          <a:ln w="3175" algn="ctr">
            <a:noFill/>
            <a:miter lim="800000"/>
            <a:headEnd/>
            <a:tailEnd/>
          </a:ln>
          <a:effectLst/>
        </p:spPr>
        <p:txBody>
          <a:bodyPr wrap="square" lIns="36000" tIns="72000" rIns="36000" bIns="3600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08000" indent="-108000" algn="just" fontAlgn="base">
              <a:lnSpc>
                <a:spcPct val="120000"/>
              </a:lnSpc>
              <a:spcBef>
                <a:spcPts val="600"/>
              </a:spcBef>
              <a:buSzPct val="100000"/>
              <a:buFont typeface="Arial" panose="020B0604020202020204" pitchFamily="34" charset="0"/>
              <a:buChar char="•"/>
              <a:defRPr/>
            </a:pPr>
            <a:r>
              <a:rPr lang="en-US" altLang="ko-KR"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IRDAI, 2022</a:t>
            </a:r>
            <a:r>
              <a:rPr lang="ko-KR" altLang="en-US"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년 </a:t>
            </a:r>
            <a:r>
              <a:rPr lang="en-US" altLang="ko-KR"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1</a:t>
            </a:r>
            <a:r>
              <a:rPr lang="ko-KR" altLang="en-US"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월 </a:t>
            </a:r>
            <a:r>
              <a:rPr lang="en-US" altLang="ko-KR"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3</a:t>
            </a:r>
            <a:r>
              <a:rPr lang="ko-KR" altLang="en-US"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일 보증보험 계약</a:t>
            </a:r>
            <a:r>
              <a:rPr lang="en-US" altLang="ko-KR"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 </a:t>
            </a:r>
            <a:r>
              <a:rPr lang="ko-KR" altLang="en-US"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가이드라인</a:t>
            </a:r>
            <a:r>
              <a:rPr lang="en-US" altLang="ko-KR"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(Surety Guidelines)</a:t>
            </a:r>
            <a:r>
              <a:rPr lang="ko-KR" altLang="en-US"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 발표</a:t>
            </a:r>
            <a:endParaRPr lang="en-US" altLang="ko-KR"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endParaRPr>
          </a:p>
          <a:p>
            <a:pPr marL="108000" indent="-108000" algn="just" fontAlgn="base">
              <a:lnSpc>
                <a:spcPct val="120000"/>
              </a:lnSpc>
              <a:spcBef>
                <a:spcPts val="600"/>
              </a:spcBef>
              <a:buSzPct val="100000"/>
              <a:buFont typeface="Arial" panose="020B0604020202020204" pitchFamily="34" charset="0"/>
              <a:buChar char="•"/>
              <a:defRPr/>
            </a:pPr>
            <a:r>
              <a:rPr lang="ko-KR" altLang="en-US"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보증보험 가이드라인에 따라 보증보험</a:t>
            </a:r>
            <a:r>
              <a:rPr lang="en-US" altLang="ko-KR"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(Surety insurance business)* </a:t>
            </a:r>
            <a:r>
              <a:rPr lang="ko-KR" altLang="en-US"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및 보증보험증권</a:t>
            </a:r>
            <a:r>
              <a:rPr lang="en-US" altLang="ko-KR"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(Surety Bond) </a:t>
            </a:r>
            <a:r>
              <a:rPr lang="ko-KR" altLang="en-US"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시장을 규제</a:t>
            </a:r>
            <a:endParaRPr lang="en-US" altLang="ko-KR"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endParaRPr>
          </a:p>
          <a:p>
            <a:pPr marL="265113" indent="-173038" algn="just" fontAlgn="base">
              <a:lnSpc>
                <a:spcPct val="120000"/>
              </a:lnSpc>
              <a:spcBef>
                <a:spcPts val="600"/>
              </a:spcBef>
              <a:buSzPct val="100000"/>
              <a:buFontTx/>
              <a:buChar char="-"/>
              <a:defRPr/>
            </a:pPr>
            <a:r>
              <a:rPr lang="ko-KR" altLang="en-US"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보증보험 가이드라인은 지불 보증</a:t>
            </a:r>
            <a:r>
              <a:rPr lang="en-US" altLang="ko-KR"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 </a:t>
            </a:r>
            <a:r>
              <a:rPr lang="ko-KR" altLang="en-US"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입찰 보증</a:t>
            </a:r>
            <a:r>
              <a:rPr lang="en-US" altLang="ko-KR"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 </a:t>
            </a:r>
            <a:r>
              <a:rPr lang="ko-KR" altLang="en-US"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계약 보증</a:t>
            </a:r>
            <a:r>
              <a:rPr lang="en-US" altLang="ko-KR"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 </a:t>
            </a:r>
            <a:r>
              <a:rPr lang="ko-KR" altLang="en-US"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세관 및 법원 보증</a:t>
            </a:r>
            <a:r>
              <a:rPr lang="en-US" altLang="ko-KR"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 </a:t>
            </a:r>
            <a:r>
              <a:rPr lang="ko-KR" altLang="en-US"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이행 보증 및 유보금과 같은 다양한 종류의 보증을 규정</a:t>
            </a:r>
            <a:endParaRPr lang="en-US" altLang="ko-KR"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endParaRPr>
          </a:p>
          <a:p>
            <a:pPr marL="108000" indent="-108000" algn="just" fontAlgn="base">
              <a:lnSpc>
                <a:spcPct val="120000"/>
              </a:lnSpc>
              <a:spcBef>
                <a:spcPts val="600"/>
              </a:spcBef>
              <a:buSzPct val="100000"/>
              <a:buFont typeface="Arial" panose="020B0604020202020204" pitchFamily="34" charset="0"/>
              <a:buChar char="•"/>
              <a:defRPr/>
            </a:pPr>
            <a:r>
              <a:rPr lang="ko-KR" altLang="en-US"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보험사는 이사회가 승인한 보증보험 사업에 대한 적절한 인수체계를 갖추어야 함</a:t>
            </a:r>
            <a:endParaRPr lang="en-US" altLang="ko-KR"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endParaRPr>
          </a:p>
          <a:p>
            <a:pPr marL="265113" indent="-173038" algn="just" fontAlgn="base">
              <a:lnSpc>
                <a:spcPct val="120000"/>
              </a:lnSpc>
              <a:spcBef>
                <a:spcPts val="600"/>
              </a:spcBef>
              <a:buSzPct val="100000"/>
              <a:buFontTx/>
              <a:buChar char="-"/>
              <a:defRPr/>
            </a:pPr>
            <a:r>
              <a:rPr lang="ko-KR" altLang="en-US"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보증인 가이드라인에 따라 보증보험 상품은 손해보험 상품 신고에 관한 지침에 규정된 절차를 따르며</a:t>
            </a:r>
            <a:r>
              <a:rPr lang="en-US" altLang="ko-KR"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 </a:t>
            </a:r>
            <a:r>
              <a:rPr lang="ko-KR" altLang="en-US"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보험사는 </a:t>
            </a:r>
            <a:r>
              <a:rPr lang="en-US" altLang="ko-KR"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IRDAI</a:t>
            </a:r>
            <a:r>
              <a:rPr lang="ko-KR" altLang="en-US"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가 제출하고 확인한 후에만 보증보험 상품을 판매할 수 있음</a:t>
            </a:r>
            <a:endParaRPr lang="en-US" altLang="ko-KR"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endParaRPr>
          </a:p>
        </p:txBody>
      </p:sp>
      <p:sp>
        <p:nvSpPr>
          <p:cNvPr id="4" name="TextBox 3">
            <a:extLst>
              <a:ext uri="{FF2B5EF4-FFF2-40B4-BE49-F238E27FC236}">
                <a16:creationId xmlns:a16="http://schemas.microsoft.com/office/drawing/2014/main" id="{C02AC6AC-E969-024F-7DEE-BC3928CD41AF}"/>
              </a:ext>
            </a:extLst>
          </p:cNvPr>
          <p:cNvSpPr txBox="1"/>
          <p:nvPr/>
        </p:nvSpPr>
        <p:spPr>
          <a:xfrm>
            <a:off x="489000" y="5881851"/>
            <a:ext cx="8928000" cy="318924"/>
          </a:xfrm>
          <a:prstGeom prst="rect">
            <a:avLst/>
          </a:prstGeom>
          <a:noFill/>
          <a:ln>
            <a:noFill/>
          </a:ln>
        </p:spPr>
        <p:txBody>
          <a:bodyPr wrap="square" lIns="0" tIns="72000" rIns="0" bIns="0" rtlCol="0" anchor="t">
            <a:spAutoFit/>
          </a:bodyPr>
          <a:lstStyle>
            <a:defPPr>
              <a:defRPr lang="en-US"/>
            </a:defPPr>
            <a:lvl1pPr lvl="0">
              <a:defRPr sz="800">
                <a:ln>
                  <a:solidFill>
                    <a:prstClr val="white">
                      <a:lumMod val="75000"/>
                      <a:alpha val="0"/>
                    </a:prstClr>
                  </a:solidFill>
                </a:ln>
                <a:solidFill>
                  <a:prstClr val="white">
                    <a:lumMod val="50000"/>
                  </a:prstClr>
                </a:solidFill>
                <a:latin typeface="KoPub돋움체 Medium" panose="00000600000000000000" pitchFamily="2" charset="-127"/>
                <a:ea typeface="KoPub돋움체 Medium" panose="00000600000000000000" pitchFamily="2" charset="-127"/>
              </a:defRPr>
            </a:lvl1pPr>
          </a:lstStyle>
          <a:p>
            <a:r>
              <a:rPr lang="en-US" altLang="ko-KR" dirty="0">
                <a:solidFill>
                  <a:schemeClr val="bg1">
                    <a:lumMod val="50000"/>
                  </a:schemeClr>
                </a:solidFill>
              </a:rPr>
              <a:t>Source: Norton Rose Fulbright(2022), ‘2022: Insurance regulation in Asia Pacific’, </a:t>
            </a:r>
            <a:r>
              <a:rPr lang="ko-KR" altLang="en-US" dirty="0" err="1">
                <a:solidFill>
                  <a:schemeClr val="bg1">
                    <a:lumMod val="50000"/>
                  </a:schemeClr>
                </a:solidFill>
              </a:rPr>
              <a:t>삼정</a:t>
            </a:r>
            <a:r>
              <a:rPr lang="en-US" altLang="ko-KR" dirty="0">
                <a:solidFill>
                  <a:schemeClr val="bg1">
                    <a:lumMod val="50000"/>
                  </a:schemeClr>
                </a:solidFill>
              </a:rPr>
              <a:t>KPMG </a:t>
            </a:r>
            <a:r>
              <a:rPr lang="ko-KR" altLang="en-US" dirty="0">
                <a:solidFill>
                  <a:schemeClr val="bg1">
                    <a:lumMod val="50000"/>
                  </a:schemeClr>
                </a:solidFill>
              </a:rPr>
              <a:t>경제연구원 재구성</a:t>
            </a:r>
            <a:endParaRPr lang="en-US" altLang="ko-KR" dirty="0">
              <a:solidFill>
                <a:schemeClr val="bg1">
                  <a:lumMod val="50000"/>
                </a:schemeClr>
              </a:solidFill>
            </a:endParaRPr>
          </a:p>
          <a:p>
            <a:r>
              <a:rPr lang="en-US" altLang="ko-KR" dirty="0">
                <a:solidFill>
                  <a:schemeClr val="bg1">
                    <a:lumMod val="50000"/>
                  </a:schemeClr>
                </a:solidFill>
              </a:rPr>
              <a:t>Note:</a:t>
            </a:r>
            <a:r>
              <a:rPr lang="ko-KR" altLang="en-US" dirty="0">
                <a:solidFill>
                  <a:schemeClr val="bg1">
                    <a:lumMod val="50000"/>
                  </a:schemeClr>
                </a:solidFill>
              </a:rPr>
              <a:t> </a:t>
            </a:r>
            <a:r>
              <a:rPr lang="en-US" altLang="ko-KR" dirty="0">
                <a:solidFill>
                  <a:schemeClr val="bg1">
                    <a:lumMod val="50000"/>
                  </a:schemeClr>
                </a:solidFill>
              </a:rPr>
              <a:t>*</a:t>
            </a:r>
            <a:r>
              <a:rPr lang="ko-KR" altLang="en-US" dirty="0">
                <a:solidFill>
                  <a:schemeClr val="bg1">
                    <a:lumMod val="50000"/>
                  </a:schemeClr>
                </a:solidFill>
              </a:rPr>
              <a:t>보험자</a:t>
            </a:r>
            <a:r>
              <a:rPr lang="en-US" altLang="ko-KR" dirty="0">
                <a:solidFill>
                  <a:schemeClr val="bg1">
                    <a:lumMod val="50000"/>
                  </a:schemeClr>
                </a:solidFill>
              </a:rPr>
              <a:t>(Surety)</a:t>
            </a:r>
            <a:r>
              <a:rPr lang="ko-KR" altLang="en-US" dirty="0">
                <a:solidFill>
                  <a:schemeClr val="bg1">
                    <a:lumMod val="50000"/>
                  </a:schemeClr>
                </a:solidFill>
              </a:rPr>
              <a:t>가 보험료를 받고 채무자인 보험 계약자가 채권자인 피보험자에게 계약상의 채무불이행 또는 법령에 의한 의무 불이행으로 손해를 입힌 경우</a:t>
            </a:r>
            <a:r>
              <a:rPr lang="en-US" altLang="ko-KR" dirty="0">
                <a:solidFill>
                  <a:schemeClr val="bg1">
                    <a:lumMod val="50000"/>
                  </a:schemeClr>
                </a:solidFill>
              </a:rPr>
              <a:t>,</a:t>
            </a:r>
            <a:r>
              <a:rPr lang="ko-KR" altLang="en-US" dirty="0">
                <a:solidFill>
                  <a:schemeClr val="bg1">
                    <a:lumMod val="50000"/>
                  </a:schemeClr>
                </a:solidFill>
              </a:rPr>
              <a:t> 그 손해를 약정한 계약에 따라 보상하는 특수 형태의 보험 </a:t>
            </a:r>
            <a:endParaRPr lang="en-US" altLang="ko-KR" dirty="0">
              <a:solidFill>
                <a:schemeClr val="bg1">
                  <a:lumMod val="50000"/>
                </a:schemeClr>
              </a:solidFill>
            </a:endParaRPr>
          </a:p>
        </p:txBody>
      </p:sp>
      <p:sp>
        <p:nvSpPr>
          <p:cNvPr id="19" name="사각형: 둥근 모서리 18">
            <a:extLst>
              <a:ext uri="{FF2B5EF4-FFF2-40B4-BE49-F238E27FC236}">
                <a16:creationId xmlns:a16="http://schemas.microsoft.com/office/drawing/2014/main" id="{50D1C982-66F2-6911-73FA-DEF75DC0DE1E}"/>
              </a:ext>
            </a:extLst>
          </p:cNvPr>
          <p:cNvSpPr/>
          <p:nvPr/>
        </p:nvSpPr>
        <p:spPr>
          <a:xfrm>
            <a:off x="500982" y="1628311"/>
            <a:ext cx="1021885" cy="255468"/>
          </a:xfrm>
          <a:prstGeom prst="roundRect">
            <a:avLst>
              <a:gd name="adj" fmla="val 0"/>
            </a:avLst>
          </a:prstGeom>
          <a:noFill/>
          <a:ln>
            <a:noFill/>
          </a:ln>
        </p:spPr>
        <p:style>
          <a:lnRef idx="0">
            <a:scrgbClr r="0" g="0" b="0"/>
          </a:lnRef>
          <a:fillRef idx="0">
            <a:scrgbClr r="0" g="0" b="0"/>
          </a:fillRef>
          <a:effectRef idx="0">
            <a:scrgbClr r="0" g="0" b="0"/>
          </a:effectRef>
          <a:fontRef idx="minor">
            <a:schemeClr val="lt1"/>
          </a:fontRef>
        </p:style>
        <p:txBody>
          <a:bodyPr rtlCol="0" anchor="ctr"/>
          <a:lstStyle/>
          <a:p>
            <a:pPr fontAlgn="ctr" latinLnBrk="1"/>
            <a:r>
              <a:rPr lang="ko-KR" altLang="en-US" sz="1100" b="1" dirty="0">
                <a:ln>
                  <a:solidFill>
                    <a:srgbClr val="1758E3">
                      <a:alpha val="0"/>
                    </a:srgbClr>
                  </a:solidFill>
                </a:ln>
                <a:solidFill>
                  <a:srgbClr val="00A4F6"/>
                </a:solidFill>
                <a:latin typeface="+mj-ea"/>
                <a:ea typeface="+mj-ea"/>
              </a:rPr>
              <a:t>기업 지배구조</a:t>
            </a:r>
            <a:endParaRPr lang="ko-KR" altLang="ko-KR" sz="1100" b="1" dirty="0">
              <a:ln>
                <a:solidFill>
                  <a:srgbClr val="1758E3">
                    <a:alpha val="0"/>
                  </a:srgbClr>
                </a:solidFill>
              </a:ln>
              <a:solidFill>
                <a:srgbClr val="00A4F6"/>
              </a:solidFill>
              <a:latin typeface="+mj-ea"/>
              <a:ea typeface="+mj-ea"/>
            </a:endParaRPr>
          </a:p>
        </p:txBody>
      </p:sp>
      <p:grpSp>
        <p:nvGrpSpPr>
          <p:cNvPr id="23" name="그룹 22">
            <a:extLst>
              <a:ext uri="{FF2B5EF4-FFF2-40B4-BE49-F238E27FC236}">
                <a16:creationId xmlns:a16="http://schemas.microsoft.com/office/drawing/2014/main" id="{7A705DD4-EE91-FD9B-D937-381953FFC21E}"/>
              </a:ext>
            </a:extLst>
          </p:cNvPr>
          <p:cNvGrpSpPr/>
          <p:nvPr/>
        </p:nvGrpSpPr>
        <p:grpSpPr>
          <a:xfrm>
            <a:off x="488948" y="1883779"/>
            <a:ext cx="4285071" cy="0"/>
            <a:chOff x="488948" y="1883779"/>
            <a:chExt cx="4285071" cy="0"/>
          </a:xfrm>
        </p:grpSpPr>
        <p:cxnSp>
          <p:nvCxnSpPr>
            <p:cNvPr id="25" name="직선 연결선 24">
              <a:extLst>
                <a:ext uri="{FF2B5EF4-FFF2-40B4-BE49-F238E27FC236}">
                  <a16:creationId xmlns:a16="http://schemas.microsoft.com/office/drawing/2014/main" id="{A389D71E-D5CE-E88E-DCAC-4C802BDABFEF}"/>
                </a:ext>
              </a:extLst>
            </p:cNvPr>
            <p:cNvCxnSpPr>
              <a:cxnSpLocks/>
            </p:cNvCxnSpPr>
            <p:nvPr/>
          </p:nvCxnSpPr>
          <p:spPr>
            <a:xfrm>
              <a:off x="488948" y="1883779"/>
              <a:ext cx="4285071" cy="0"/>
            </a:xfrm>
            <a:prstGeom prst="line">
              <a:avLst/>
            </a:prstGeom>
            <a:ln w="28575">
              <a:solidFill>
                <a:srgbClr val="99E3FB"/>
              </a:solidFill>
            </a:ln>
          </p:spPr>
          <p:style>
            <a:lnRef idx="1">
              <a:schemeClr val="accent1"/>
            </a:lnRef>
            <a:fillRef idx="0">
              <a:schemeClr val="accent1"/>
            </a:fillRef>
            <a:effectRef idx="0">
              <a:schemeClr val="accent1"/>
            </a:effectRef>
            <a:fontRef idx="minor">
              <a:schemeClr val="tx1"/>
            </a:fontRef>
          </p:style>
        </p:cxnSp>
        <p:cxnSp>
          <p:nvCxnSpPr>
            <p:cNvPr id="28" name="직선 연결선 27">
              <a:extLst>
                <a:ext uri="{FF2B5EF4-FFF2-40B4-BE49-F238E27FC236}">
                  <a16:creationId xmlns:a16="http://schemas.microsoft.com/office/drawing/2014/main" id="{C9C0434E-2203-BAEF-F1CB-98923A3EC6B0}"/>
                </a:ext>
              </a:extLst>
            </p:cNvPr>
            <p:cNvCxnSpPr>
              <a:cxnSpLocks/>
            </p:cNvCxnSpPr>
            <p:nvPr/>
          </p:nvCxnSpPr>
          <p:spPr>
            <a:xfrm>
              <a:off x="488948" y="1883779"/>
              <a:ext cx="1053722" cy="0"/>
            </a:xfrm>
            <a:prstGeom prst="line">
              <a:avLst/>
            </a:prstGeom>
            <a:ln w="28575">
              <a:solidFill>
                <a:srgbClr val="00A4F6"/>
              </a:solidFill>
            </a:ln>
          </p:spPr>
          <p:style>
            <a:lnRef idx="1">
              <a:schemeClr val="accent1"/>
            </a:lnRef>
            <a:fillRef idx="0">
              <a:schemeClr val="accent1"/>
            </a:fillRef>
            <a:effectRef idx="0">
              <a:schemeClr val="accent1"/>
            </a:effectRef>
            <a:fontRef idx="minor">
              <a:schemeClr val="tx1"/>
            </a:fontRef>
          </p:style>
        </p:cxnSp>
      </p:grpSp>
      <p:sp>
        <p:nvSpPr>
          <p:cNvPr id="29" name="사각형: 둥근 모서리 28">
            <a:extLst>
              <a:ext uri="{FF2B5EF4-FFF2-40B4-BE49-F238E27FC236}">
                <a16:creationId xmlns:a16="http://schemas.microsoft.com/office/drawing/2014/main" id="{308EB7FC-8047-B3C1-150C-19F13CC67EF3}"/>
              </a:ext>
            </a:extLst>
          </p:cNvPr>
          <p:cNvSpPr/>
          <p:nvPr/>
        </p:nvSpPr>
        <p:spPr>
          <a:xfrm>
            <a:off x="5158042" y="1628311"/>
            <a:ext cx="1021885" cy="255468"/>
          </a:xfrm>
          <a:prstGeom prst="roundRect">
            <a:avLst>
              <a:gd name="adj" fmla="val 0"/>
            </a:avLst>
          </a:prstGeom>
          <a:noFill/>
          <a:ln>
            <a:noFill/>
          </a:ln>
        </p:spPr>
        <p:style>
          <a:lnRef idx="0">
            <a:scrgbClr r="0" g="0" b="0"/>
          </a:lnRef>
          <a:fillRef idx="0">
            <a:scrgbClr r="0" g="0" b="0"/>
          </a:fillRef>
          <a:effectRef idx="0">
            <a:scrgbClr r="0" g="0" b="0"/>
          </a:effectRef>
          <a:fontRef idx="minor">
            <a:schemeClr val="lt1"/>
          </a:fontRef>
        </p:style>
        <p:txBody>
          <a:bodyPr rtlCol="0" anchor="ctr"/>
          <a:lstStyle/>
          <a:p>
            <a:pPr fontAlgn="ctr" latinLnBrk="1"/>
            <a:r>
              <a:rPr lang="ko-KR" altLang="en-US" sz="1100" b="1" dirty="0">
                <a:ln>
                  <a:solidFill>
                    <a:srgbClr val="1758E3">
                      <a:alpha val="0"/>
                    </a:srgbClr>
                  </a:solidFill>
                </a:ln>
                <a:solidFill>
                  <a:srgbClr val="00A4F6"/>
                </a:solidFill>
                <a:latin typeface="+mj-ea"/>
                <a:ea typeface="+mj-ea"/>
              </a:rPr>
              <a:t>지금 여력 관리</a:t>
            </a:r>
            <a:endParaRPr lang="ko-KR" altLang="ko-KR" sz="1100" b="1" dirty="0">
              <a:ln>
                <a:solidFill>
                  <a:srgbClr val="1758E3">
                    <a:alpha val="0"/>
                  </a:srgbClr>
                </a:solidFill>
              </a:ln>
              <a:solidFill>
                <a:srgbClr val="00A4F6"/>
              </a:solidFill>
              <a:latin typeface="+mj-ea"/>
              <a:ea typeface="+mj-ea"/>
            </a:endParaRPr>
          </a:p>
        </p:txBody>
      </p:sp>
      <p:grpSp>
        <p:nvGrpSpPr>
          <p:cNvPr id="33" name="그룹 32">
            <a:extLst>
              <a:ext uri="{FF2B5EF4-FFF2-40B4-BE49-F238E27FC236}">
                <a16:creationId xmlns:a16="http://schemas.microsoft.com/office/drawing/2014/main" id="{88DD2288-4D7B-FB64-FD90-0E96BF2FBF32}"/>
              </a:ext>
            </a:extLst>
          </p:cNvPr>
          <p:cNvGrpSpPr/>
          <p:nvPr/>
        </p:nvGrpSpPr>
        <p:grpSpPr>
          <a:xfrm>
            <a:off x="5146008" y="1883779"/>
            <a:ext cx="4285071" cy="0"/>
            <a:chOff x="488948" y="1883779"/>
            <a:chExt cx="4285071" cy="0"/>
          </a:xfrm>
        </p:grpSpPr>
        <p:cxnSp>
          <p:nvCxnSpPr>
            <p:cNvPr id="34" name="직선 연결선 33">
              <a:extLst>
                <a:ext uri="{FF2B5EF4-FFF2-40B4-BE49-F238E27FC236}">
                  <a16:creationId xmlns:a16="http://schemas.microsoft.com/office/drawing/2014/main" id="{08645D60-EC4A-DC6A-4098-286139C9DCD5}"/>
                </a:ext>
              </a:extLst>
            </p:cNvPr>
            <p:cNvCxnSpPr>
              <a:cxnSpLocks/>
            </p:cNvCxnSpPr>
            <p:nvPr/>
          </p:nvCxnSpPr>
          <p:spPr>
            <a:xfrm>
              <a:off x="488948" y="1883779"/>
              <a:ext cx="4285071" cy="0"/>
            </a:xfrm>
            <a:prstGeom prst="line">
              <a:avLst/>
            </a:prstGeom>
            <a:ln w="28575">
              <a:solidFill>
                <a:srgbClr val="99E3FB"/>
              </a:solidFill>
            </a:ln>
          </p:spPr>
          <p:style>
            <a:lnRef idx="1">
              <a:schemeClr val="accent1"/>
            </a:lnRef>
            <a:fillRef idx="0">
              <a:schemeClr val="accent1"/>
            </a:fillRef>
            <a:effectRef idx="0">
              <a:schemeClr val="accent1"/>
            </a:effectRef>
            <a:fontRef idx="minor">
              <a:schemeClr val="tx1"/>
            </a:fontRef>
          </p:style>
        </p:cxnSp>
        <p:cxnSp>
          <p:nvCxnSpPr>
            <p:cNvPr id="35" name="직선 연결선 34">
              <a:extLst>
                <a:ext uri="{FF2B5EF4-FFF2-40B4-BE49-F238E27FC236}">
                  <a16:creationId xmlns:a16="http://schemas.microsoft.com/office/drawing/2014/main" id="{043FF40C-1325-B7EF-7FAA-A88A58DB3150}"/>
                </a:ext>
              </a:extLst>
            </p:cNvPr>
            <p:cNvCxnSpPr>
              <a:cxnSpLocks/>
            </p:cNvCxnSpPr>
            <p:nvPr/>
          </p:nvCxnSpPr>
          <p:spPr>
            <a:xfrm>
              <a:off x="488948" y="1883779"/>
              <a:ext cx="1053722" cy="0"/>
            </a:xfrm>
            <a:prstGeom prst="line">
              <a:avLst/>
            </a:prstGeom>
            <a:ln w="28575">
              <a:solidFill>
                <a:srgbClr val="00A4F6"/>
              </a:solidFill>
            </a:ln>
          </p:spPr>
          <p:style>
            <a:lnRef idx="1">
              <a:schemeClr val="accent1"/>
            </a:lnRef>
            <a:fillRef idx="0">
              <a:schemeClr val="accent1"/>
            </a:fillRef>
            <a:effectRef idx="0">
              <a:schemeClr val="accent1"/>
            </a:effectRef>
            <a:fontRef idx="minor">
              <a:schemeClr val="tx1"/>
            </a:fontRef>
          </p:style>
        </p:cxnSp>
      </p:grpSp>
      <p:sp>
        <p:nvSpPr>
          <p:cNvPr id="36" name="사각형: 둥근 모서리 35">
            <a:extLst>
              <a:ext uri="{FF2B5EF4-FFF2-40B4-BE49-F238E27FC236}">
                <a16:creationId xmlns:a16="http://schemas.microsoft.com/office/drawing/2014/main" id="{BAC19447-63D0-7927-3EDA-37B5EB99B054}"/>
              </a:ext>
            </a:extLst>
          </p:cNvPr>
          <p:cNvSpPr/>
          <p:nvPr/>
        </p:nvSpPr>
        <p:spPr>
          <a:xfrm>
            <a:off x="5158042" y="3727504"/>
            <a:ext cx="1476674" cy="255468"/>
          </a:xfrm>
          <a:prstGeom prst="roundRect">
            <a:avLst>
              <a:gd name="adj" fmla="val 0"/>
            </a:avLst>
          </a:prstGeom>
          <a:noFill/>
          <a:ln>
            <a:noFill/>
          </a:ln>
        </p:spPr>
        <p:style>
          <a:lnRef idx="0">
            <a:scrgbClr r="0" g="0" b="0"/>
          </a:lnRef>
          <a:fillRef idx="0">
            <a:scrgbClr r="0" g="0" b="0"/>
          </a:fillRef>
          <a:effectRef idx="0">
            <a:scrgbClr r="0" g="0" b="0"/>
          </a:effectRef>
          <a:fontRef idx="minor">
            <a:schemeClr val="lt1"/>
          </a:fontRef>
        </p:style>
        <p:txBody>
          <a:bodyPr rtlCol="0" anchor="ctr"/>
          <a:lstStyle/>
          <a:p>
            <a:pPr fontAlgn="ctr" latinLnBrk="1"/>
            <a:r>
              <a:rPr lang="ko-KR" altLang="en-US" sz="1100" b="1" dirty="0">
                <a:ln>
                  <a:solidFill>
                    <a:srgbClr val="1758E3">
                      <a:alpha val="0"/>
                    </a:srgbClr>
                  </a:solidFill>
                </a:ln>
                <a:solidFill>
                  <a:srgbClr val="00A4F6"/>
                </a:solidFill>
                <a:latin typeface="+mj-ea"/>
                <a:ea typeface="+mj-ea"/>
              </a:rPr>
              <a:t>최근 주요 규제변화</a:t>
            </a:r>
            <a:endParaRPr lang="ko-KR" altLang="ko-KR" sz="1100" b="1" dirty="0">
              <a:ln>
                <a:solidFill>
                  <a:srgbClr val="1758E3">
                    <a:alpha val="0"/>
                  </a:srgbClr>
                </a:solidFill>
              </a:ln>
              <a:solidFill>
                <a:srgbClr val="00A4F6"/>
              </a:solidFill>
              <a:latin typeface="+mj-ea"/>
              <a:ea typeface="+mj-ea"/>
            </a:endParaRPr>
          </a:p>
        </p:txBody>
      </p:sp>
      <p:grpSp>
        <p:nvGrpSpPr>
          <p:cNvPr id="37" name="그룹 36">
            <a:extLst>
              <a:ext uri="{FF2B5EF4-FFF2-40B4-BE49-F238E27FC236}">
                <a16:creationId xmlns:a16="http://schemas.microsoft.com/office/drawing/2014/main" id="{16472687-EE67-F9D2-8DF4-F203E9E76ACB}"/>
              </a:ext>
            </a:extLst>
          </p:cNvPr>
          <p:cNvGrpSpPr/>
          <p:nvPr/>
        </p:nvGrpSpPr>
        <p:grpSpPr>
          <a:xfrm>
            <a:off x="5146008" y="3982972"/>
            <a:ext cx="4285071" cy="0"/>
            <a:chOff x="488948" y="1883779"/>
            <a:chExt cx="4285071" cy="0"/>
          </a:xfrm>
        </p:grpSpPr>
        <p:cxnSp>
          <p:nvCxnSpPr>
            <p:cNvPr id="38" name="직선 연결선 37">
              <a:extLst>
                <a:ext uri="{FF2B5EF4-FFF2-40B4-BE49-F238E27FC236}">
                  <a16:creationId xmlns:a16="http://schemas.microsoft.com/office/drawing/2014/main" id="{A14C16E9-707F-62AE-79B7-49CDB8EF883F}"/>
                </a:ext>
              </a:extLst>
            </p:cNvPr>
            <p:cNvCxnSpPr>
              <a:cxnSpLocks/>
            </p:cNvCxnSpPr>
            <p:nvPr/>
          </p:nvCxnSpPr>
          <p:spPr>
            <a:xfrm>
              <a:off x="488948" y="1883779"/>
              <a:ext cx="4285071" cy="0"/>
            </a:xfrm>
            <a:prstGeom prst="line">
              <a:avLst/>
            </a:prstGeom>
            <a:ln w="28575">
              <a:solidFill>
                <a:srgbClr val="99E3FB"/>
              </a:solidFill>
            </a:ln>
          </p:spPr>
          <p:style>
            <a:lnRef idx="1">
              <a:schemeClr val="accent1"/>
            </a:lnRef>
            <a:fillRef idx="0">
              <a:schemeClr val="accent1"/>
            </a:fillRef>
            <a:effectRef idx="0">
              <a:schemeClr val="accent1"/>
            </a:effectRef>
            <a:fontRef idx="minor">
              <a:schemeClr val="tx1"/>
            </a:fontRef>
          </p:style>
        </p:cxnSp>
        <p:cxnSp>
          <p:nvCxnSpPr>
            <p:cNvPr id="39" name="직선 연결선 38">
              <a:extLst>
                <a:ext uri="{FF2B5EF4-FFF2-40B4-BE49-F238E27FC236}">
                  <a16:creationId xmlns:a16="http://schemas.microsoft.com/office/drawing/2014/main" id="{797150C0-A041-55EF-514D-C7E009146192}"/>
                </a:ext>
              </a:extLst>
            </p:cNvPr>
            <p:cNvCxnSpPr>
              <a:cxnSpLocks/>
            </p:cNvCxnSpPr>
            <p:nvPr/>
          </p:nvCxnSpPr>
          <p:spPr>
            <a:xfrm>
              <a:off x="488948" y="1883779"/>
              <a:ext cx="1053722" cy="0"/>
            </a:xfrm>
            <a:prstGeom prst="line">
              <a:avLst/>
            </a:prstGeom>
            <a:ln w="28575">
              <a:solidFill>
                <a:srgbClr val="00A4F6"/>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06063748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그룹 6">
            <a:extLst>
              <a:ext uri="{FF2B5EF4-FFF2-40B4-BE49-F238E27FC236}">
                <a16:creationId xmlns:a16="http://schemas.microsoft.com/office/drawing/2014/main" id="{84FD8670-CE08-7684-6DE6-232B5DCCC925}"/>
              </a:ext>
            </a:extLst>
          </p:cNvPr>
          <p:cNvGrpSpPr/>
          <p:nvPr/>
        </p:nvGrpSpPr>
        <p:grpSpPr>
          <a:xfrm>
            <a:off x="7675597" y="129214"/>
            <a:ext cx="1946180" cy="1189224"/>
            <a:chOff x="7675597" y="129214"/>
            <a:chExt cx="1946180" cy="1189224"/>
          </a:xfrm>
        </p:grpSpPr>
        <p:pic>
          <p:nvPicPr>
            <p:cNvPr id="10" name="그림 9" descr="텍스트, 지도이(가) 표시된 사진&#10;&#10;자동 생성된 설명">
              <a:extLst>
                <a:ext uri="{FF2B5EF4-FFF2-40B4-BE49-F238E27FC236}">
                  <a16:creationId xmlns:a16="http://schemas.microsoft.com/office/drawing/2014/main" id="{7324E8AB-2888-F9CE-D623-37B6F6EBB5F3}"/>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contrast="-40000"/>
                      </a14:imgEffect>
                    </a14:imgLayer>
                  </a14:imgProps>
                </a:ext>
              </a:extLst>
            </a:blip>
            <a:stretch>
              <a:fillRect/>
            </a:stretch>
          </p:blipFill>
          <p:spPr>
            <a:xfrm>
              <a:off x="8389089" y="129214"/>
              <a:ext cx="1095153" cy="1189224"/>
            </a:xfrm>
            <a:prstGeom prst="rect">
              <a:avLst/>
            </a:prstGeom>
          </p:spPr>
        </p:pic>
        <p:grpSp>
          <p:nvGrpSpPr>
            <p:cNvPr id="11" name="그룹 10">
              <a:extLst>
                <a:ext uri="{FF2B5EF4-FFF2-40B4-BE49-F238E27FC236}">
                  <a16:creationId xmlns:a16="http://schemas.microsoft.com/office/drawing/2014/main" id="{38EE2AF9-D0EC-3A67-158A-68242CFBC8E3}"/>
                </a:ext>
              </a:extLst>
            </p:cNvPr>
            <p:cNvGrpSpPr/>
            <p:nvPr/>
          </p:nvGrpSpPr>
          <p:grpSpPr>
            <a:xfrm>
              <a:off x="7675597" y="584947"/>
              <a:ext cx="1946180" cy="415084"/>
              <a:chOff x="7675597" y="584947"/>
              <a:chExt cx="1946180" cy="415084"/>
            </a:xfrm>
          </p:grpSpPr>
          <p:pic>
            <p:nvPicPr>
              <p:cNvPr id="18" name="그림 17">
                <a:extLst>
                  <a:ext uri="{FF2B5EF4-FFF2-40B4-BE49-F238E27FC236}">
                    <a16:creationId xmlns:a16="http://schemas.microsoft.com/office/drawing/2014/main" id="{C8071230-4764-1638-0DAB-1BFDE8CFACB3}"/>
                  </a:ext>
                </a:extLst>
              </p:cNvPr>
              <p:cNvPicPr>
                <a:picLocks noChangeAspect="1"/>
              </p:cNvPicPr>
              <p:nvPr/>
            </p:nvPicPr>
            <p:blipFill>
              <a:blip r:embed="rId5"/>
              <a:srcRect/>
              <a:stretch/>
            </p:blipFill>
            <p:spPr>
              <a:xfrm>
                <a:off x="7675597" y="584947"/>
                <a:ext cx="415084" cy="415084"/>
              </a:xfrm>
              <a:prstGeom prst="rect">
                <a:avLst/>
              </a:prstGeom>
            </p:spPr>
          </p:pic>
          <p:sp>
            <p:nvSpPr>
              <p:cNvPr id="23" name="제목 3">
                <a:extLst>
                  <a:ext uri="{FF2B5EF4-FFF2-40B4-BE49-F238E27FC236}">
                    <a16:creationId xmlns:a16="http://schemas.microsoft.com/office/drawing/2014/main" id="{88CE2E0D-8B58-586E-E5E6-165B3CB3D7C8}"/>
                  </a:ext>
                </a:extLst>
              </p:cNvPr>
              <p:cNvSpPr txBox="1">
                <a:spLocks/>
              </p:cNvSpPr>
              <p:nvPr/>
            </p:nvSpPr>
            <p:spPr>
              <a:xfrm>
                <a:off x="8143995" y="606616"/>
                <a:ext cx="1477782" cy="334294"/>
              </a:xfrm>
              <a:prstGeom prst="rect">
                <a:avLst/>
              </a:prstGeom>
            </p:spPr>
            <p:txBody>
              <a:bodyPr wrap="none" lIns="0" tIns="0" rIns="0" bIns="0" anchor="b" anchorCtr="0">
                <a:noAutofit/>
              </a:bodyPr>
              <a:lstStyle>
                <a:defPPr>
                  <a:defRPr lang="en-US"/>
                </a:defPPr>
                <a:lvl1pPr marR="0" lvl="0" indent="539750" fontAlgn="auto">
                  <a:lnSpc>
                    <a:spcPct val="100000"/>
                  </a:lnSpc>
                  <a:spcBef>
                    <a:spcPts val="0"/>
                  </a:spcBef>
                  <a:spcAft>
                    <a:spcPts val="0"/>
                  </a:spcAft>
                  <a:buClrTx/>
                  <a:buSzTx/>
                  <a:buFontTx/>
                  <a:buNone/>
                  <a:tabLst/>
                  <a:defRPr sz="2400" b="0" i="0">
                    <a:ln>
                      <a:solidFill>
                        <a:prstClr val="white">
                          <a:lumMod val="75000"/>
                          <a:alpha val="0"/>
                        </a:prstClr>
                      </a:solidFill>
                    </a:ln>
                    <a:solidFill>
                      <a:schemeClr val="bg1"/>
                    </a:solidFill>
                    <a:latin typeface="KoPub돋움체 Bold" panose="00000800000000000000" pitchFamily="2" charset="-127"/>
                    <a:ea typeface="KoPub돋움체 Bold" panose="00000800000000000000" pitchFamily="2" charset="-127"/>
                    <a:cs typeface="KoPub돋움체 Medium" panose="02020603020101020101" pitchFamily="18" charset="-127"/>
                  </a:defRPr>
                </a:lvl1pPr>
              </a:lstStyle>
              <a:p>
                <a:pPr marR="0" lvl="0" indent="0" defTabSz="914400" rtl="0" eaLnBrk="1" fontAlgn="auto" latinLnBrk="0" hangingPunct="1">
                  <a:lnSpc>
                    <a:spcPct val="100000"/>
                  </a:lnSpc>
                  <a:spcBef>
                    <a:spcPts val="0"/>
                  </a:spcBef>
                  <a:spcAft>
                    <a:spcPts val="0"/>
                  </a:spcAft>
                  <a:buClrTx/>
                  <a:buSzTx/>
                  <a:buFontTx/>
                  <a:buNone/>
                  <a:tabLst/>
                  <a:defRPr/>
                </a:pPr>
                <a:r>
                  <a:rPr lang="ko-KR" altLang="en-US" sz="2000" dirty="0">
                    <a:ln>
                      <a:solidFill>
                        <a:prstClr val="white">
                          <a:lumMod val="75000"/>
                          <a:alpha val="0"/>
                        </a:prstClr>
                      </a:solidFill>
                    </a:ln>
                    <a:solidFill>
                      <a:schemeClr val="tx1">
                        <a:lumMod val="75000"/>
                        <a:lumOff val="25000"/>
                      </a:schemeClr>
                    </a:solidFill>
                  </a:rPr>
                  <a:t>인도</a:t>
                </a:r>
                <a:endParaRPr lang="en-US" altLang="ko-KR" sz="2000" dirty="0">
                  <a:ln>
                    <a:solidFill>
                      <a:prstClr val="white">
                        <a:lumMod val="75000"/>
                        <a:alpha val="0"/>
                      </a:prstClr>
                    </a:solidFill>
                  </a:ln>
                  <a:solidFill>
                    <a:schemeClr val="tx1">
                      <a:lumMod val="75000"/>
                      <a:lumOff val="25000"/>
                    </a:schemeClr>
                  </a:solidFill>
                </a:endParaRPr>
              </a:p>
            </p:txBody>
          </p:sp>
        </p:grpSp>
      </p:grpSp>
      <p:sp>
        <p:nvSpPr>
          <p:cNvPr id="2" name="텍스트 개체 틀 1">
            <a:extLst>
              <a:ext uri="{FF2B5EF4-FFF2-40B4-BE49-F238E27FC236}">
                <a16:creationId xmlns:a16="http://schemas.microsoft.com/office/drawing/2014/main" id="{11D01EDC-383F-7EC9-5195-CCBAAD0A81F2}"/>
              </a:ext>
            </a:extLst>
          </p:cNvPr>
          <p:cNvSpPr>
            <a:spLocks noGrp="1"/>
          </p:cNvSpPr>
          <p:nvPr>
            <p:ph type="body" sz="quarter" idx="10"/>
          </p:nvPr>
        </p:nvSpPr>
        <p:spPr/>
        <p:txBody>
          <a:bodyPr/>
          <a:lstStyle/>
          <a:p>
            <a:r>
              <a:rPr lang="en-US" altLang="ko-KR" dirty="0"/>
              <a:t>II. </a:t>
            </a:r>
            <a:r>
              <a:rPr lang="ko-KR" altLang="en-US" dirty="0"/>
              <a:t>신흥 아시아 태평양 국가별 보험시장 및 규제 현황 </a:t>
            </a:r>
          </a:p>
        </p:txBody>
      </p:sp>
      <p:sp>
        <p:nvSpPr>
          <p:cNvPr id="3" name="텍스트 개체 틀 2">
            <a:extLst>
              <a:ext uri="{FF2B5EF4-FFF2-40B4-BE49-F238E27FC236}">
                <a16:creationId xmlns:a16="http://schemas.microsoft.com/office/drawing/2014/main" id="{F8A23C6E-913D-E903-F49E-D387E0794A26}"/>
              </a:ext>
            </a:extLst>
          </p:cNvPr>
          <p:cNvSpPr>
            <a:spLocks noGrp="1"/>
          </p:cNvSpPr>
          <p:nvPr>
            <p:ph type="body" sz="quarter" idx="11"/>
          </p:nvPr>
        </p:nvSpPr>
        <p:spPr/>
        <p:txBody>
          <a:bodyPr/>
          <a:lstStyle/>
          <a:p>
            <a:r>
              <a:rPr lang="ko-KR" altLang="en-US" dirty="0"/>
              <a:t>인도 보험규제 현황 </a:t>
            </a:r>
            <a:r>
              <a:rPr lang="en-US" altLang="ko-KR" dirty="0"/>
              <a:t>(</a:t>
            </a:r>
            <a:r>
              <a:rPr lang="ko-KR" altLang="en-US" dirty="0"/>
              <a:t>계속</a:t>
            </a:r>
            <a:r>
              <a:rPr lang="en-US" altLang="ko-KR" dirty="0"/>
              <a:t>)</a:t>
            </a:r>
            <a:endParaRPr lang="ko-KR" altLang="en-US" dirty="0"/>
          </a:p>
        </p:txBody>
      </p:sp>
      <p:grpSp>
        <p:nvGrpSpPr>
          <p:cNvPr id="13" name="그룹 12">
            <a:extLst>
              <a:ext uri="{FF2B5EF4-FFF2-40B4-BE49-F238E27FC236}">
                <a16:creationId xmlns:a16="http://schemas.microsoft.com/office/drawing/2014/main" id="{A1EEDE28-537F-595A-42E0-BABA2A75C12F}"/>
              </a:ext>
            </a:extLst>
          </p:cNvPr>
          <p:cNvGrpSpPr/>
          <p:nvPr/>
        </p:nvGrpSpPr>
        <p:grpSpPr>
          <a:xfrm>
            <a:off x="488948" y="1196975"/>
            <a:ext cx="8938800" cy="276837"/>
            <a:chOff x="704850" y="2013298"/>
            <a:chExt cx="4140200" cy="276837"/>
          </a:xfrm>
        </p:grpSpPr>
        <p:sp>
          <p:nvSpPr>
            <p:cNvPr id="15" name="TextBox 14">
              <a:extLst>
                <a:ext uri="{FF2B5EF4-FFF2-40B4-BE49-F238E27FC236}">
                  <a16:creationId xmlns:a16="http://schemas.microsoft.com/office/drawing/2014/main" id="{01A0D98D-E29E-807A-DDA9-9B33E1001AB6}"/>
                </a:ext>
              </a:extLst>
            </p:cNvPr>
            <p:cNvSpPr txBox="1"/>
            <p:nvPr/>
          </p:nvSpPr>
          <p:spPr>
            <a:xfrm>
              <a:off x="704850" y="2046854"/>
              <a:ext cx="764740" cy="200055"/>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ko-KR" altLang="en-US" sz="1300" dirty="0">
                  <a:ln>
                    <a:solidFill>
                      <a:prstClr val="white">
                        <a:lumMod val="75000"/>
                        <a:alpha val="0"/>
                      </a:prstClr>
                    </a:solidFill>
                  </a:ln>
                  <a:solidFill>
                    <a:srgbClr val="00338D"/>
                  </a:solidFill>
                  <a:latin typeface="KoPub돋움체 Bold" panose="00000800000000000000" pitchFamily="2" charset="-127"/>
                  <a:ea typeface="KoPub돋움체 Bold" panose="00000800000000000000" pitchFamily="2" charset="-127"/>
                  <a:cs typeface="Univers for KPMG"/>
                </a:rPr>
                <a:t>계약자 보호 등 기타 </a:t>
              </a:r>
              <a:r>
                <a:rPr kumimoji="0" lang="ko-KR" altLang="en-US" sz="1300" b="0" i="0" u="none" strike="noStrike" kern="1200" cap="none" spc="0" normalizeH="0" baseline="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rPr>
                <a:t>규제</a:t>
              </a:r>
            </a:p>
          </p:txBody>
        </p:sp>
        <p:cxnSp>
          <p:nvCxnSpPr>
            <p:cNvPr id="24" name="직선 연결선 23">
              <a:extLst>
                <a:ext uri="{FF2B5EF4-FFF2-40B4-BE49-F238E27FC236}">
                  <a16:creationId xmlns:a16="http://schemas.microsoft.com/office/drawing/2014/main" id="{CE7132F4-5CE3-121F-3BF1-F421D3002259}"/>
                </a:ext>
              </a:extLst>
            </p:cNvPr>
            <p:cNvCxnSpPr/>
            <p:nvPr/>
          </p:nvCxnSpPr>
          <p:spPr>
            <a:xfrm>
              <a:off x="704850" y="2013298"/>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5" name="직선 연결선 24">
              <a:extLst>
                <a:ext uri="{FF2B5EF4-FFF2-40B4-BE49-F238E27FC236}">
                  <a16:creationId xmlns:a16="http://schemas.microsoft.com/office/drawing/2014/main" id="{5B6C9A48-576D-D082-166D-5D74F37CA0AB}"/>
                </a:ext>
              </a:extLst>
            </p:cNvPr>
            <p:cNvCxnSpPr/>
            <p:nvPr/>
          </p:nvCxnSpPr>
          <p:spPr>
            <a:xfrm>
              <a:off x="704850" y="2290135"/>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30" name="Rectangle 54">
            <a:extLst>
              <a:ext uri="{FF2B5EF4-FFF2-40B4-BE49-F238E27FC236}">
                <a16:creationId xmlns:a16="http://schemas.microsoft.com/office/drawing/2014/main" id="{923B2D0B-519C-30B6-7C06-C58DB4DBC5F9}"/>
              </a:ext>
            </a:extLst>
          </p:cNvPr>
          <p:cNvSpPr>
            <a:spLocks noChangeArrowheads="1"/>
          </p:cNvSpPr>
          <p:nvPr/>
        </p:nvSpPr>
        <p:spPr bwMode="auto">
          <a:xfrm>
            <a:off x="594585" y="1916295"/>
            <a:ext cx="3960000" cy="1696349"/>
          </a:xfrm>
          <a:prstGeom prst="rect">
            <a:avLst/>
          </a:prstGeom>
          <a:noFill/>
          <a:ln w="3175" algn="ctr">
            <a:noFill/>
            <a:miter lim="800000"/>
            <a:headEnd/>
            <a:tailEnd/>
          </a:ln>
          <a:effectLst/>
        </p:spPr>
        <p:txBody>
          <a:bodyPr wrap="square" lIns="36000" tIns="72000" rIns="36000" bIns="3600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08000" indent="-108000" algn="just" fontAlgn="base">
              <a:lnSpc>
                <a:spcPct val="120000"/>
              </a:lnSpc>
              <a:spcBef>
                <a:spcPts val="600"/>
              </a:spcBef>
              <a:buSzPct val="100000"/>
              <a:buFont typeface="Arial" panose="020B0604020202020204" pitchFamily="34" charset="0"/>
              <a:buChar char="•"/>
              <a:defRPr/>
            </a:pPr>
            <a:r>
              <a:rPr lang="en-US" altLang="ko-KR"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IRDAI</a:t>
            </a:r>
            <a:r>
              <a:rPr lang="ko-KR" altLang="en-US"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의 보험가입자 이익보호 규정</a:t>
            </a:r>
            <a:r>
              <a:rPr lang="en-US" altLang="ko-KR"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(Protection of Policyholders’ Interests, 2017)</a:t>
            </a:r>
          </a:p>
          <a:p>
            <a:pPr marL="265113" indent="-173038" algn="just" fontAlgn="base">
              <a:lnSpc>
                <a:spcPct val="120000"/>
              </a:lnSpc>
              <a:spcBef>
                <a:spcPts val="600"/>
              </a:spcBef>
              <a:buSzPct val="100000"/>
              <a:buFontTx/>
              <a:buChar char="-"/>
              <a:defRPr/>
            </a:pPr>
            <a:r>
              <a:rPr lang="ko-KR" altLang="en-US"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모든 보험사는 보험가입자의 이익 보호를 위해 해당 규정이 명시하는 보험가입자 보호를 위한 절차를 마련해야 하며</a:t>
            </a:r>
            <a:r>
              <a:rPr lang="en-US" altLang="ko-KR"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 </a:t>
            </a:r>
            <a:r>
              <a:rPr lang="ko-KR" altLang="en-US"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이사회 승인을 거쳐야 함</a:t>
            </a:r>
            <a:endParaRPr lang="en-US" altLang="ko-KR"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endParaRPr>
          </a:p>
          <a:p>
            <a:pPr marL="108000" indent="-108000" algn="just" fontAlgn="base">
              <a:lnSpc>
                <a:spcPct val="120000"/>
              </a:lnSpc>
              <a:spcBef>
                <a:spcPts val="600"/>
              </a:spcBef>
              <a:buSzPct val="100000"/>
              <a:buFont typeface="Arial" panose="020B0604020202020204" pitchFamily="34" charset="0"/>
              <a:buChar char="•"/>
              <a:defRPr/>
            </a:pPr>
            <a:r>
              <a:rPr lang="ko-KR" altLang="en-US"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인도 보험사를 위한 기업 지배구조 지침</a:t>
            </a:r>
            <a:r>
              <a:rPr lang="en-US" altLang="ko-KR"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(Guidelines for Corporate Governance for Insurers in India, 2016.5.18)</a:t>
            </a:r>
            <a:r>
              <a:rPr lang="ko-KR" altLang="en-US"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 </a:t>
            </a:r>
            <a:endParaRPr lang="en-US" altLang="ko-KR"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endParaRPr>
          </a:p>
          <a:p>
            <a:pPr marL="265113" indent="-173038" algn="just" fontAlgn="base">
              <a:lnSpc>
                <a:spcPct val="120000"/>
              </a:lnSpc>
              <a:spcBef>
                <a:spcPts val="600"/>
              </a:spcBef>
              <a:buSzPct val="100000"/>
              <a:buFontTx/>
              <a:buChar char="-"/>
              <a:defRPr/>
            </a:pPr>
            <a:r>
              <a:rPr lang="ko-KR" altLang="en-US"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각 보험사</a:t>
            </a:r>
            <a:r>
              <a:rPr lang="en-US" altLang="ko-KR"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a:t>
            </a:r>
            <a:r>
              <a:rPr lang="ko-KR" altLang="en-US"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재보험사</a:t>
            </a:r>
            <a:r>
              <a:rPr lang="en-US" altLang="ko-KR"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a:t>
            </a:r>
            <a:r>
              <a:rPr lang="ko-KR" altLang="en-US"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인도의 외국계 재보험사 지점 제외</a:t>
            </a:r>
            <a:r>
              <a:rPr lang="en-US" altLang="ko-KR"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a:t>
            </a:r>
            <a:r>
              <a:rPr lang="ko-KR" altLang="en-US"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는 보험가입자 보호 위원회</a:t>
            </a:r>
            <a:r>
              <a:rPr lang="en-US" altLang="ko-KR"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(Policyholder Protection Committee)</a:t>
            </a:r>
            <a:r>
              <a:rPr lang="ko-KR" altLang="en-US"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를 구성해야 함</a:t>
            </a:r>
            <a:endParaRPr lang="en-US" altLang="ko-KR"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endParaRPr>
          </a:p>
        </p:txBody>
      </p:sp>
      <p:sp>
        <p:nvSpPr>
          <p:cNvPr id="31" name="Rectangle 54">
            <a:extLst>
              <a:ext uri="{FF2B5EF4-FFF2-40B4-BE49-F238E27FC236}">
                <a16:creationId xmlns:a16="http://schemas.microsoft.com/office/drawing/2014/main" id="{69924647-522F-7C02-7F36-3E1739EFF72F}"/>
              </a:ext>
            </a:extLst>
          </p:cNvPr>
          <p:cNvSpPr>
            <a:spLocks noChangeArrowheads="1"/>
          </p:cNvSpPr>
          <p:nvPr/>
        </p:nvSpPr>
        <p:spPr bwMode="auto">
          <a:xfrm>
            <a:off x="5237973" y="1916295"/>
            <a:ext cx="4150800" cy="3867135"/>
          </a:xfrm>
          <a:prstGeom prst="rect">
            <a:avLst/>
          </a:prstGeom>
          <a:noFill/>
          <a:ln w="3175" algn="ctr">
            <a:noFill/>
            <a:miter lim="800000"/>
            <a:headEnd/>
            <a:tailEnd/>
          </a:ln>
          <a:effectLst/>
        </p:spPr>
        <p:txBody>
          <a:bodyPr wrap="square" lIns="36000" tIns="72000" rIns="36000" bIns="3600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08000" indent="-108000" algn="just" fontAlgn="base">
              <a:lnSpc>
                <a:spcPct val="120000"/>
              </a:lnSpc>
              <a:spcBef>
                <a:spcPts val="600"/>
              </a:spcBef>
              <a:buSzPct val="100000"/>
              <a:buFont typeface="Arial" panose="020B0604020202020204" pitchFamily="34" charset="0"/>
              <a:buChar char="•"/>
              <a:defRPr/>
            </a:pPr>
            <a:r>
              <a:rPr lang="en-US" altLang="ko-KR"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2017</a:t>
            </a:r>
            <a:r>
              <a:rPr lang="ko-KR" altLang="en-US"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년 아웃소싱 규제안은 재보험사를 제외한 모든 보험사에 적용되며</a:t>
            </a:r>
            <a:r>
              <a:rPr lang="en-US" altLang="ko-KR"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 </a:t>
            </a:r>
            <a:r>
              <a:rPr lang="ko-KR" altLang="en-US"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보험사가 원보험과 재보험을 모두 취급하는 경우</a:t>
            </a:r>
            <a:r>
              <a:rPr lang="en-US" altLang="ko-KR"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 </a:t>
            </a:r>
            <a:r>
              <a:rPr lang="ko-KR" altLang="en-US"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해당 규정은 </a:t>
            </a:r>
            <a:r>
              <a:rPr lang="en-US" altLang="ko-KR"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1</a:t>
            </a:r>
            <a:r>
              <a:rPr lang="ko-KR" altLang="en-US"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차 보험에만 적용</a:t>
            </a:r>
            <a:endParaRPr lang="en-US" altLang="ko-KR"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endParaRPr>
          </a:p>
          <a:p>
            <a:pPr marL="108000" indent="-108000" algn="just" fontAlgn="base">
              <a:lnSpc>
                <a:spcPct val="120000"/>
              </a:lnSpc>
              <a:spcBef>
                <a:spcPts val="600"/>
              </a:spcBef>
              <a:buSzPct val="100000"/>
              <a:buFont typeface="Arial" panose="020B0604020202020204" pitchFamily="34" charset="0"/>
              <a:buChar char="•"/>
              <a:defRPr/>
            </a:pPr>
            <a:r>
              <a:rPr lang="ko-KR" altLang="en-US"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보험사는 다음에 해당하는 사항은 아웃소싱이 금지됨</a:t>
            </a:r>
            <a:endParaRPr lang="en-US" altLang="ko-KR"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endParaRPr>
          </a:p>
          <a:p>
            <a:pPr marL="265113" indent="-173038" algn="just" fontAlgn="base">
              <a:lnSpc>
                <a:spcPct val="120000"/>
              </a:lnSpc>
              <a:spcBef>
                <a:spcPts val="300"/>
              </a:spcBef>
              <a:buSzPct val="100000"/>
              <a:buFontTx/>
              <a:buChar char="-"/>
              <a:defRPr/>
            </a:pPr>
            <a:r>
              <a:rPr lang="ko-KR" altLang="en-US"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투자 및 그와 관련된 업무</a:t>
            </a:r>
            <a:r>
              <a:rPr lang="en-US" altLang="ko-KR"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 </a:t>
            </a:r>
            <a:r>
              <a:rPr lang="ko-KR" altLang="en-US"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순자산가치</a:t>
            </a:r>
            <a:r>
              <a:rPr lang="en-US" altLang="ko-KR"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(Net Asset Value, NAV) </a:t>
            </a:r>
            <a:r>
              <a:rPr lang="ko-KR" altLang="en-US"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산출 및 자금관리</a:t>
            </a:r>
            <a:endParaRPr lang="en-US" altLang="ko-KR"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endParaRPr>
          </a:p>
          <a:p>
            <a:pPr marL="265113" indent="-173038" algn="just" fontAlgn="base">
              <a:lnSpc>
                <a:spcPct val="120000"/>
              </a:lnSpc>
              <a:spcBef>
                <a:spcPts val="300"/>
              </a:spcBef>
              <a:buSzPct val="100000"/>
              <a:buFontTx/>
              <a:buChar char="-"/>
              <a:defRPr/>
            </a:pPr>
            <a:r>
              <a:rPr lang="ko-KR" altLang="en-US"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자금세탁방지</a:t>
            </a:r>
            <a:r>
              <a:rPr lang="en-US" altLang="ko-KR"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(Anti-money Laundering, AML) </a:t>
            </a:r>
            <a:r>
              <a:rPr lang="ko-KR" altLang="en-US"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및 고객확인제도</a:t>
            </a:r>
            <a:r>
              <a:rPr lang="en-US" altLang="ko-KR"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(Know Your Customer, KYC) </a:t>
            </a:r>
            <a:r>
              <a:rPr lang="ko-KR" altLang="en-US"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관련</a:t>
            </a:r>
            <a:r>
              <a:rPr lang="en-US" altLang="ko-KR"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 </a:t>
            </a:r>
            <a:r>
              <a:rPr lang="ko-KR" altLang="en-US"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컴플라이언스</a:t>
            </a:r>
            <a:endParaRPr lang="en-US" altLang="ko-KR"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endParaRPr>
          </a:p>
          <a:p>
            <a:pPr marL="265113" indent="-173038" algn="just" fontAlgn="base">
              <a:lnSpc>
                <a:spcPct val="120000"/>
              </a:lnSpc>
              <a:spcBef>
                <a:spcPts val="300"/>
              </a:spcBef>
              <a:buSzPct val="100000"/>
              <a:buFontTx/>
              <a:buChar char="-"/>
              <a:defRPr/>
            </a:pPr>
            <a:r>
              <a:rPr lang="ko-KR" altLang="en-US"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상품 설계</a:t>
            </a:r>
            <a:r>
              <a:rPr lang="en-US" altLang="ko-KR"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 </a:t>
            </a:r>
            <a:r>
              <a:rPr lang="ko-KR" altLang="en-US"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계리 및 전사적 위험 관리</a:t>
            </a:r>
            <a:endParaRPr lang="en-US" altLang="ko-KR"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endParaRPr>
          </a:p>
          <a:p>
            <a:pPr marL="265113" indent="-173038" algn="just" fontAlgn="base">
              <a:lnSpc>
                <a:spcPct val="120000"/>
              </a:lnSpc>
              <a:spcBef>
                <a:spcPts val="300"/>
              </a:spcBef>
              <a:buSzPct val="100000"/>
              <a:buFontTx/>
              <a:buChar char="-"/>
              <a:defRPr/>
            </a:pPr>
            <a:r>
              <a:rPr lang="ko-KR" altLang="en-US"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보험인수 및 청구 관련 의사결정</a:t>
            </a:r>
            <a:r>
              <a:rPr lang="en-US" altLang="ko-KR"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a:t>
            </a:r>
            <a:r>
              <a:rPr lang="ko-KR" altLang="en-US"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생명보험 청구 관련 업무는 예외 적용 가능</a:t>
            </a:r>
            <a:r>
              <a:rPr lang="en-US" altLang="ko-KR"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 </a:t>
            </a:r>
            <a:r>
              <a:rPr lang="ko-KR" altLang="en-US"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및 보험설계사</a:t>
            </a:r>
            <a:r>
              <a:rPr lang="en-US" altLang="ko-KR"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a:t>
            </a:r>
            <a:r>
              <a:rPr lang="ko-KR" altLang="en-US"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손해사정인 임명 등에 대한 의사결정</a:t>
            </a:r>
            <a:endParaRPr lang="en-US" altLang="ko-KR"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endParaRPr>
          </a:p>
          <a:p>
            <a:pPr marL="265113" indent="-173038" algn="just" fontAlgn="base">
              <a:lnSpc>
                <a:spcPct val="120000"/>
              </a:lnSpc>
              <a:spcBef>
                <a:spcPts val="300"/>
              </a:spcBef>
              <a:buSzPct val="100000"/>
              <a:buFontTx/>
              <a:buChar char="-"/>
              <a:defRPr/>
            </a:pPr>
            <a:r>
              <a:rPr lang="ko-KR" altLang="en-US"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광고 승인</a:t>
            </a:r>
            <a:r>
              <a:rPr lang="en-US" altLang="ko-KR"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 </a:t>
            </a:r>
            <a:r>
              <a:rPr lang="ko-KR" altLang="en-US"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및 보험가입자 고충 처리</a:t>
            </a:r>
            <a:endParaRPr lang="en-US" altLang="ko-KR"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endParaRPr>
          </a:p>
          <a:p>
            <a:pPr marL="108000" indent="-108000" algn="just" fontAlgn="base">
              <a:lnSpc>
                <a:spcPct val="120000"/>
              </a:lnSpc>
              <a:spcBef>
                <a:spcPts val="600"/>
              </a:spcBef>
              <a:buSzPct val="100000"/>
              <a:buFont typeface="Arial" panose="020B0604020202020204" pitchFamily="34" charset="0"/>
              <a:buChar char="•"/>
              <a:defRPr/>
            </a:pPr>
            <a:r>
              <a:rPr lang="ko-KR" altLang="en-US"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보험사 이사회는 </a:t>
            </a:r>
            <a:r>
              <a:rPr lang="en-US" altLang="ko-KR"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a:t>
            </a:r>
            <a:r>
              <a:rPr lang="en-US" altLang="ko-KR" sz="950" dirty="0" err="1">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i</a:t>
            </a:r>
            <a:r>
              <a:rPr lang="en-US" altLang="ko-KR"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 </a:t>
            </a:r>
            <a:r>
              <a:rPr lang="ko-KR" altLang="en-US"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아웃소싱의 위험 평가</a:t>
            </a:r>
            <a:r>
              <a:rPr lang="en-US" altLang="ko-KR"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 (ii) </a:t>
            </a:r>
            <a:r>
              <a:rPr lang="ko-KR" altLang="en-US"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각 아웃소싱 활동의 비용</a:t>
            </a:r>
            <a:r>
              <a:rPr lang="en-US" altLang="ko-KR"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a:t>
            </a:r>
            <a:r>
              <a:rPr lang="ko-KR" altLang="en-US"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편익 분석 및 </a:t>
            </a:r>
            <a:r>
              <a:rPr lang="en-US" altLang="ko-KR"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(iii) </a:t>
            </a:r>
            <a:r>
              <a:rPr lang="ko-KR" altLang="en-US"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특수당사자 거래에 관한 규정을 준수하도록 지원하는 갈등관리 정책</a:t>
            </a:r>
            <a:r>
              <a:rPr lang="en-US" altLang="ko-KR"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(Conflict Management Policy)</a:t>
            </a:r>
            <a:r>
              <a:rPr lang="ko-KR" altLang="en-US"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을 마련해야 하며</a:t>
            </a:r>
            <a:r>
              <a:rPr lang="en-US" altLang="ko-KR"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 </a:t>
            </a:r>
            <a:r>
              <a:rPr lang="ko-KR" altLang="en-US"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보험사의 주요 경영진으로 구성된 </a:t>
            </a:r>
            <a:r>
              <a:rPr lang="ko-KR" altLang="en-US" sz="950" dirty="0" err="1">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아웃소싱위원회</a:t>
            </a:r>
            <a:r>
              <a:rPr lang="en-US" altLang="ko-KR"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(Outsourcing Committee)</a:t>
            </a:r>
            <a:r>
              <a:rPr lang="ko-KR" altLang="en-US"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를 구성해야 함</a:t>
            </a:r>
            <a:endParaRPr lang="en-US" altLang="ko-KR"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endParaRPr>
          </a:p>
          <a:p>
            <a:pPr marL="108000" indent="-108000" algn="just" fontAlgn="base">
              <a:lnSpc>
                <a:spcPct val="120000"/>
              </a:lnSpc>
              <a:spcBef>
                <a:spcPts val="600"/>
              </a:spcBef>
              <a:buSzPct val="100000"/>
              <a:buFont typeface="Arial" panose="020B0604020202020204" pitchFamily="34" charset="0"/>
              <a:buChar char="•"/>
              <a:defRPr/>
            </a:pPr>
            <a:r>
              <a:rPr lang="ko-KR" altLang="en-US"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보험사는 아웃소싱 서비스 제공업체가 아웃소싱 업무의 전체 또는 상당 부분을 재하도급</a:t>
            </a:r>
            <a:r>
              <a:rPr lang="en-US" altLang="ko-KR"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(Sub-contract)</a:t>
            </a:r>
            <a:r>
              <a:rPr lang="ko-KR" altLang="en-US"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하지 않도록 해야 함</a:t>
            </a:r>
            <a:endParaRPr lang="en-US" altLang="ko-KR"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endParaRPr>
          </a:p>
          <a:p>
            <a:pPr marL="108000" indent="-108000" algn="just" fontAlgn="base">
              <a:lnSpc>
                <a:spcPct val="120000"/>
              </a:lnSpc>
              <a:spcBef>
                <a:spcPts val="600"/>
              </a:spcBef>
              <a:buSzPct val="100000"/>
              <a:buFont typeface="Arial" panose="020B0604020202020204" pitchFamily="34" charset="0"/>
              <a:buChar char="•"/>
              <a:defRPr/>
            </a:pPr>
            <a:r>
              <a:rPr lang="ko-KR" altLang="en-US"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보험사의 아웃소싱 서비스 제공업체별 또는 업무별</a:t>
            </a:r>
            <a:r>
              <a:rPr lang="en-US" altLang="ko-KR"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(Per outsourcing service provider or per activity)</a:t>
            </a:r>
            <a:r>
              <a:rPr lang="ko-KR" altLang="en-US"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 연간 지급액이 </a:t>
            </a:r>
            <a:r>
              <a:rPr lang="en-US" altLang="ko-KR"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1,000</a:t>
            </a:r>
            <a:r>
              <a:rPr lang="ko-KR" altLang="en-US"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만 루피 이상인 경우</a:t>
            </a:r>
            <a:r>
              <a:rPr lang="en-US" altLang="ko-KR"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a:t>
            </a:r>
            <a:r>
              <a:rPr lang="ko-KR" altLang="en-US"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 회계연도 종료일로부터 </a:t>
            </a:r>
            <a:r>
              <a:rPr lang="en-US" altLang="ko-KR"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45</a:t>
            </a:r>
            <a:r>
              <a:rPr lang="ko-KR" altLang="en-US"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일 이내에 모든 아웃소싱 계약을 </a:t>
            </a:r>
            <a:r>
              <a:rPr lang="en-US" altLang="ko-KR"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IRDAI</a:t>
            </a:r>
            <a:r>
              <a:rPr lang="ko-KR" altLang="en-US"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에 보고해야 함</a:t>
            </a:r>
            <a:endParaRPr lang="en-US" altLang="ko-KR"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endParaRPr>
          </a:p>
        </p:txBody>
      </p:sp>
      <p:sp>
        <p:nvSpPr>
          <p:cNvPr id="32" name="Rectangle 54">
            <a:extLst>
              <a:ext uri="{FF2B5EF4-FFF2-40B4-BE49-F238E27FC236}">
                <a16:creationId xmlns:a16="http://schemas.microsoft.com/office/drawing/2014/main" id="{46A1CD04-1ADE-D931-0445-2764452F191E}"/>
              </a:ext>
            </a:extLst>
          </p:cNvPr>
          <p:cNvSpPr>
            <a:spLocks noChangeArrowheads="1"/>
          </p:cNvSpPr>
          <p:nvPr/>
        </p:nvSpPr>
        <p:spPr bwMode="auto">
          <a:xfrm>
            <a:off x="594585" y="4284382"/>
            <a:ext cx="4032000" cy="273843"/>
          </a:xfrm>
          <a:prstGeom prst="rect">
            <a:avLst/>
          </a:prstGeom>
          <a:noFill/>
          <a:ln w="3175" algn="ctr">
            <a:noFill/>
            <a:miter lim="800000"/>
            <a:headEnd/>
            <a:tailEnd/>
          </a:ln>
          <a:effectLst/>
        </p:spPr>
        <p:txBody>
          <a:bodyPr wrap="square" lIns="36000" tIns="72000" rIns="36000" bIns="3600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08000" indent="-108000" algn="just" fontAlgn="base">
              <a:lnSpc>
                <a:spcPct val="120000"/>
              </a:lnSpc>
              <a:spcBef>
                <a:spcPts val="600"/>
              </a:spcBef>
              <a:buSzPct val="100000"/>
              <a:buFont typeface="Arial" panose="020B0604020202020204" pitchFamily="34" charset="0"/>
              <a:buChar char="•"/>
              <a:defRPr/>
            </a:pPr>
            <a:r>
              <a:rPr lang="ko-KR" altLang="en-US"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보험사업의 이전이나 합병은 </a:t>
            </a:r>
            <a:r>
              <a:rPr lang="en-US" altLang="ko-KR"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IRDAI</a:t>
            </a:r>
            <a:r>
              <a:rPr lang="ko-KR" altLang="en-US"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의 승인 필요 </a:t>
            </a:r>
            <a:endParaRPr lang="en-US" altLang="ko-KR"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endParaRPr>
          </a:p>
        </p:txBody>
      </p:sp>
      <p:sp>
        <p:nvSpPr>
          <p:cNvPr id="4" name="TextBox 3">
            <a:extLst>
              <a:ext uri="{FF2B5EF4-FFF2-40B4-BE49-F238E27FC236}">
                <a16:creationId xmlns:a16="http://schemas.microsoft.com/office/drawing/2014/main" id="{C8707984-327A-2113-BCF4-8A7663AE79AA}"/>
              </a:ext>
            </a:extLst>
          </p:cNvPr>
          <p:cNvSpPr txBox="1"/>
          <p:nvPr/>
        </p:nvSpPr>
        <p:spPr>
          <a:xfrm>
            <a:off x="489000" y="5881851"/>
            <a:ext cx="8928000" cy="195814"/>
          </a:xfrm>
          <a:prstGeom prst="rect">
            <a:avLst/>
          </a:prstGeom>
          <a:noFill/>
          <a:ln>
            <a:noFill/>
          </a:ln>
        </p:spPr>
        <p:txBody>
          <a:bodyPr wrap="square" lIns="0" tIns="72000" rIns="0" bIns="0" rtlCol="0" anchor="t">
            <a:spAutoFit/>
          </a:bodyPr>
          <a:lstStyle>
            <a:defPPr>
              <a:defRPr lang="en-US"/>
            </a:defPPr>
            <a:lvl1pPr lvl="0">
              <a:defRPr sz="800">
                <a:ln>
                  <a:solidFill>
                    <a:prstClr val="white">
                      <a:lumMod val="75000"/>
                      <a:alpha val="0"/>
                    </a:prstClr>
                  </a:solidFill>
                </a:ln>
                <a:solidFill>
                  <a:prstClr val="white">
                    <a:lumMod val="50000"/>
                  </a:prstClr>
                </a:solidFill>
                <a:latin typeface="KoPub돋움체 Medium" panose="00000600000000000000" pitchFamily="2" charset="-127"/>
                <a:ea typeface="KoPub돋움체 Medium" panose="00000600000000000000" pitchFamily="2" charset="-127"/>
              </a:defRPr>
            </a:lvl1pPr>
          </a:lstStyle>
          <a:p>
            <a:r>
              <a:rPr lang="en-US" altLang="ko-KR" dirty="0">
                <a:solidFill>
                  <a:schemeClr val="bg1">
                    <a:lumMod val="50000"/>
                  </a:schemeClr>
                </a:solidFill>
              </a:rPr>
              <a:t>Source: Norton Rose Fulbright(2022), ‘2022: Insurance regulation in Asia Pacific’, </a:t>
            </a:r>
            <a:r>
              <a:rPr lang="ko-KR" altLang="en-US" dirty="0" err="1">
                <a:solidFill>
                  <a:schemeClr val="bg1">
                    <a:lumMod val="50000"/>
                  </a:schemeClr>
                </a:solidFill>
              </a:rPr>
              <a:t>삼정</a:t>
            </a:r>
            <a:r>
              <a:rPr lang="en-US" altLang="ko-KR" dirty="0">
                <a:solidFill>
                  <a:schemeClr val="bg1">
                    <a:lumMod val="50000"/>
                  </a:schemeClr>
                </a:solidFill>
              </a:rPr>
              <a:t>KPMG </a:t>
            </a:r>
            <a:r>
              <a:rPr lang="ko-KR" altLang="en-US" dirty="0">
                <a:solidFill>
                  <a:schemeClr val="bg1">
                    <a:lumMod val="50000"/>
                  </a:schemeClr>
                </a:solidFill>
              </a:rPr>
              <a:t>경제연구원 재구성</a:t>
            </a:r>
            <a:endParaRPr lang="en-US" altLang="ko-KR" dirty="0">
              <a:solidFill>
                <a:schemeClr val="bg1">
                  <a:lumMod val="50000"/>
                </a:schemeClr>
              </a:solidFill>
            </a:endParaRPr>
          </a:p>
        </p:txBody>
      </p:sp>
      <p:sp>
        <p:nvSpPr>
          <p:cNvPr id="26" name="사각형: 둥근 모서리 25">
            <a:extLst>
              <a:ext uri="{FF2B5EF4-FFF2-40B4-BE49-F238E27FC236}">
                <a16:creationId xmlns:a16="http://schemas.microsoft.com/office/drawing/2014/main" id="{72EF5C7F-7F9A-D112-5E98-A413E2A5C90A}"/>
              </a:ext>
            </a:extLst>
          </p:cNvPr>
          <p:cNvSpPr/>
          <p:nvPr/>
        </p:nvSpPr>
        <p:spPr>
          <a:xfrm>
            <a:off x="500982" y="1628311"/>
            <a:ext cx="1021885" cy="255468"/>
          </a:xfrm>
          <a:prstGeom prst="roundRect">
            <a:avLst>
              <a:gd name="adj" fmla="val 0"/>
            </a:avLst>
          </a:prstGeom>
          <a:noFill/>
          <a:ln>
            <a:noFill/>
          </a:ln>
        </p:spPr>
        <p:style>
          <a:lnRef idx="0">
            <a:scrgbClr r="0" g="0" b="0"/>
          </a:lnRef>
          <a:fillRef idx="0">
            <a:scrgbClr r="0" g="0" b="0"/>
          </a:fillRef>
          <a:effectRef idx="0">
            <a:scrgbClr r="0" g="0" b="0"/>
          </a:effectRef>
          <a:fontRef idx="minor">
            <a:schemeClr val="lt1"/>
          </a:fontRef>
        </p:style>
        <p:txBody>
          <a:bodyPr rtlCol="0" anchor="ctr"/>
          <a:lstStyle/>
          <a:p>
            <a:pPr fontAlgn="ctr" latinLnBrk="1"/>
            <a:r>
              <a:rPr lang="ko-KR" altLang="en-US" sz="1100" b="1" dirty="0">
                <a:ln>
                  <a:solidFill>
                    <a:srgbClr val="1758E3">
                      <a:alpha val="0"/>
                    </a:srgbClr>
                  </a:solidFill>
                </a:ln>
                <a:solidFill>
                  <a:srgbClr val="00A4F6"/>
                </a:solidFill>
                <a:latin typeface="+mj-ea"/>
                <a:ea typeface="+mj-ea"/>
              </a:rPr>
              <a:t>계약자 보호</a:t>
            </a:r>
            <a:endParaRPr lang="ko-KR" altLang="ko-KR" sz="1100" b="1" dirty="0">
              <a:ln>
                <a:solidFill>
                  <a:srgbClr val="1758E3">
                    <a:alpha val="0"/>
                  </a:srgbClr>
                </a:solidFill>
              </a:ln>
              <a:solidFill>
                <a:srgbClr val="00A4F6"/>
              </a:solidFill>
              <a:latin typeface="+mj-ea"/>
              <a:ea typeface="+mj-ea"/>
            </a:endParaRPr>
          </a:p>
        </p:txBody>
      </p:sp>
      <p:grpSp>
        <p:nvGrpSpPr>
          <p:cNvPr id="27" name="그룹 26">
            <a:extLst>
              <a:ext uri="{FF2B5EF4-FFF2-40B4-BE49-F238E27FC236}">
                <a16:creationId xmlns:a16="http://schemas.microsoft.com/office/drawing/2014/main" id="{803BE8A2-A357-DC21-3FAB-7F8AE26259F8}"/>
              </a:ext>
            </a:extLst>
          </p:cNvPr>
          <p:cNvGrpSpPr/>
          <p:nvPr/>
        </p:nvGrpSpPr>
        <p:grpSpPr>
          <a:xfrm>
            <a:off x="488948" y="1883779"/>
            <a:ext cx="4285071" cy="0"/>
            <a:chOff x="488948" y="1883779"/>
            <a:chExt cx="4285071" cy="0"/>
          </a:xfrm>
        </p:grpSpPr>
        <p:cxnSp>
          <p:nvCxnSpPr>
            <p:cNvPr id="28" name="직선 연결선 27">
              <a:extLst>
                <a:ext uri="{FF2B5EF4-FFF2-40B4-BE49-F238E27FC236}">
                  <a16:creationId xmlns:a16="http://schemas.microsoft.com/office/drawing/2014/main" id="{3CF87410-BE31-4402-BE5B-0E74E612425F}"/>
                </a:ext>
              </a:extLst>
            </p:cNvPr>
            <p:cNvCxnSpPr>
              <a:cxnSpLocks/>
            </p:cNvCxnSpPr>
            <p:nvPr/>
          </p:nvCxnSpPr>
          <p:spPr>
            <a:xfrm>
              <a:off x="488948" y="1883779"/>
              <a:ext cx="4285071" cy="0"/>
            </a:xfrm>
            <a:prstGeom prst="line">
              <a:avLst/>
            </a:prstGeom>
            <a:ln w="28575">
              <a:solidFill>
                <a:srgbClr val="99E3FB"/>
              </a:solidFill>
            </a:ln>
          </p:spPr>
          <p:style>
            <a:lnRef idx="1">
              <a:schemeClr val="accent1"/>
            </a:lnRef>
            <a:fillRef idx="0">
              <a:schemeClr val="accent1"/>
            </a:fillRef>
            <a:effectRef idx="0">
              <a:schemeClr val="accent1"/>
            </a:effectRef>
            <a:fontRef idx="minor">
              <a:schemeClr val="tx1"/>
            </a:fontRef>
          </p:style>
        </p:cxnSp>
        <p:cxnSp>
          <p:nvCxnSpPr>
            <p:cNvPr id="29" name="직선 연결선 28">
              <a:extLst>
                <a:ext uri="{FF2B5EF4-FFF2-40B4-BE49-F238E27FC236}">
                  <a16:creationId xmlns:a16="http://schemas.microsoft.com/office/drawing/2014/main" id="{2FF66A64-E947-69D6-2421-52165549DE54}"/>
                </a:ext>
              </a:extLst>
            </p:cNvPr>
            <p:cNvCxnSpPr>
              <a:cxnSpLocks/>
            </p:cNvCxnSpPr>
            <p:nvPr/>
          </p:nvCxnSpPr>
          <p:spPr>
            <a:xfrm>
              <a:off x="488948" y="1883779"/>
              <a:ext cx="1053722" cy="0"/>
            </a:xfrm>
            <a:prstGeom prst="line">
              <a:avLst/>
            </a:prstGeom>
            <a:ln w="28575">
              <a:solidFill>
                <a:srgbClr val="00A4F6"/>
              </a:solidFill>
            </a:ln>
          </p:spPr>
          <p:style>
            <a:lnRef idx="1">
              <a:schemeClr val="accent1"/>
            </a:lnRef>
            <a:fillRef idx="0">
              <a:schemeClr val="accent1"/>
            </a:fillRef>
            <a:effectRef idx="0">
              <a:schemeClr val="accent1"/>
            </a:effectRef>
            <a:fontRef idx="minor">
              <a:schemeClr val="tx1"/>
            </a:fontRef>
          </p:style>
        </p:cxnSp>
      </p:grpSp>
      <p:sp>
        <p:nvSpPr>
          <p:cNvPr id="33" name="사각형: 둥근 모서리 32">
            <a:extLst>
              <a:ext uri="{FF2B5EF4-FFF2-40B4-BE49-F238E27FC236}">
                <a16:creationId xmlns:a16="http://schemas.microsoft.com/office/drawing/2014/main" id="{947F8402-73AD-1D2D-BBA2-C121CE612035}"/>
              </a:ext>
            </a:extLst>
          </p:cNvPr>
          <p:cNvSpPr/>
          <p:nvPr/>
        </p:nvSpPr>
        <p:spPr>
          <a:xfrm>
            <a:off x="5158042" y="1628311"/>
            <a:ext cx="1021885" cy="255468"/>
          </a:xfrm>
          <a:prstGeom prst="roundRect">
            <a:avLst>
              <a:gd name="adj" fmla="val 0"/>
            </a:avLst>
          </a:prstGeom>
          <a:noFill/>
          <a:ln>
            <a:noFill/>
          </a:ln>
        </p:spPr>
        <p:style>
          <a:lnRef idx="0">
            <a:scrgbClr r="0" g="0" b="0"/>
          </a:lnRef>
          <a:fillRef idx="0">
            <a:scrgbClr r="0" g="0" b="0"/>
          </a:fillRef>
          <a:effectRef idx="0">
            <a:scrgbClr r="0" g="0" b="0"/>
          </a:effectRef>
          <a:fontRef idx="minor">
            <a:schemeClr val="lt1"/>
          </a:fontRef>
        </p:style>
        <p:txBody>
          <a:bodyPr rtlCol="0" anchor="ctr"/>
          <a:lstStyle/>
          <a:p>
            <a:pPr fontAlgn="ctr" latinLnBrk="1"/>
            <a:r>
              <a:rPr lang="ko-KR" altLang="en-US" sz="1100" b="1" dirty="0">
                <a:ln>
                  <a:solidFill>
                    <a:srgbClr val="1758E3">
                      <a:alpha val="0"/>
                    </a:srgbClr>
                  </a:solidFill>
                </a:ln>
                <a:solidFill>
                  <a:srgbClr val="00A4F6"/>
                </a:solidFill>
                <a:latin typeface="+mj-ea"/>
                <a:ea typeface="+mj-ea"/>
              </a:rPr>
              <a:t>아웃소싱</a:t>
            </a:r>
            <a:endParaRPr lang="ko-KR" altLang="ko-KR" sz="1100" b="1" dirty="0">
              <a:ln>
                <a:solidFill>
                  <a:srgbClr val="1758E3">
                    <a:alpha val="0"/>
                  </a:srgbClr>
                </a:solidFill>
              </a:ln>
              <a:solidFill>
                <a:srgbClr val="00A4F6"/>
              </a:solidFill>
              <a:latin typeface="+mj-ea"/>
              <a:ea typeface="+mj-ea"/>
            </a:endParaRPr>
          </a:p>
        </p:txBody>
      </p:sp>
      <p:grpSp>
        <p:nvGrpSpPr>
          <p:cNvPr id="34" name="그룹 33">
            <a:extLst>
              <a:ext uri="{FF2B5EF4-FFF2-40B4-BE49-F238E27FC236}">
                <a16:creationId xmlns:a16="http://schemas.microsoft.com/office/drawing/2014/main" id="{36B51CA9-5C2F-9D09-F7E2-6FA551A26349}"/>
              </a:ext>
            </a:extLst>
          </p:cNvPr>
          <p:cNvGrpSpPr/>
          <p:nvPr/>
        </p:nvGrpSpPr>
        <p:grpSpPr>
          <a:xfrm>
            <a:off x="5146008" y="1883779"/>
            <a:ext cx="4285071" cy="0"/>
            <a:chOff x="488948" y="1883779"/>
            <a:chExt cx="4285071" cy="0"/>
          </a:xfrm>
        </p:grpSpPr>
        <p:cxnSp>
          <p:nvCxnSpPr>
            <p:cNvPr id="35" name="직선 연결선 34">
              <a:extLst>
                <a:ext uri="{FF2B5EF4-FFF2-40B4-BE49-F238E27FC236}">
                  <a16:creationId xmlns:a16="http://schemas.microsoft.com/office/drawing/2014/main" id="{70B44E6A-3219-5102-3D45-094753E37B6D}"/>
                </a:ext>
              </a:extLst>
            </p:cNvPr>
            <p:cNvCxnSpPr>
              <a:cxnSpLocks/>
            </p:cNvCxnSpPr>
            <p:nvPr/>
          </p:nvCxnSpPr>
          <p:spPr>
            <a:xfrm>
              <a:off x="488948" y="1883779"/>
              <a:ext cx="4285071" cy="0"/>
            </a:xfrm>
            <a:prstGeom prst="line">
              <a:avLst/>
            </a:prstGeom>
            <a:ln w="28575">
              <a:solidFill>
                <a:srgbClr val="99E3FB"/>
              </a:solidFill>
            </a:ln>
          </p:spPr>
          <p:style>
            <a:lnRef idx="1">
              <a:schemeClr val="accent1"/>
            </a:lnRef>
            <a:fillRef idx="0">
              <a:schemeClr val="accent1"/>
            </a:fillRef>
            <a:effectRef idx="0">
              <a:schemeClr val="accent1"/>
            </a:effectRef>
            <a:fontRef idx="minor">
              <a:schemeClr val="tx1"/>
            </a:fontRef>
          </p:style>
        </p:cxnSp>
        <p:cxnSp>
          <p:nvCxnSpPr>
            <p:cNvPr id="36" name="직선 연결선 35">
              <a:extLst>
                <a:ext uri="{FF2B5EF4-FFF2-40B4-BE49-F238E27FC236}">
                  <a16:creationId xmlns:a16="http://schemas.microsoft.com/office/drawing/2014/main" id="{75ADA606-3180-942D-175D-384BA783467C}"/>
                </a:ext>
              </a:extLst>
            </p:cNvPr>
            <p:cNvCxnSpPr>
              <a:cxnSpLocks/>
            </p:cNvCxnSpPr>
            <p:nvPr/>
          </p:nvCxnSpPr>
          <p:spPr>
            <a:xfrm>
              <a:off x="488948" y="1883779"/>
              <a:ext cx="1053722" cy="0"/>
            </a:xfrm>
            <a:prstGeom prst="line">
              <a:avLst/>
            </a:prstGeom>
            <a:ln w="28575">
              <a:solidFill>
                <a:srgbClr val="00A4F6"/>
              </a:solidFill>
            </a:ln>
          </p:spPr>
          <p:style>
            <a:lnRef idx="1">
              <a:schemeClr val="accent1"/>
            </a:lnRef>
            <a:fillRef idx="0">
              <a:schemeClr val="accent1"/>
            </a:fillRef>
            <a:effectRef idx="0">
              <a:schemeClr val="accent1"/>
            </a:effectRef>
            <a:fontRef idx="minor">
              <a:schemeClr val="tx1"/>
            </a:fontRef>
          </p:style>
        </p:cxnSp>
      </p:grpSp>
      <p:sp>
        <p:nvSpPr>
          <p:cNvPr id="37" name="사각형: 둥근 모서리 36">
            <a:extLst>
              <a:ext uri="{FF2B5EF4-FFF2-40B4-BE49-F238E27FC236}">
                <a16:creationId xmlns:a16="http://schemas.microsoft.com/office/drawing/2014/main" id="{E5985E28-7E88-66B4-0A96-1AA09AFC3DA7}"/>
              </a:ext>
            </a:extLst>
          </p:cNvPr>
          <p:cNvSpPr/>
          <p:nvPr/>
        </p:nvSpPr>
        <p:spPr>
          <a:xfrm>
            <a:off x="500982" y="3988739"/>
            <a:ext cx="1210860" cy="255468"/>
          </a:xfrm>
          <a:prstGeom prst="roundRect">
            <a:avLst>
              <a:gd name="adj" fmla="val 0"/>
            </a:avLst>
          </a:prstGeom>
          <a:noFill/>
          <a:ln>
            <a:noFill/>
          </a:ln>
        </p:spPr>
        <p:style>
          <a:lnRef idx="0">
            <a:scrgbClr r="0" g="0" b="0"/>
          </a:lnRef>
          <a:fillRef idx="0">
            <a:scrgbClr r="0" g="0" b="0"/>
          </a:fillRef>
          <a:effectRef idx="0">
            <a:scrgbClr r="0" g="0" b="0"/>
          </a:effectRef>
          <a:fontRef idx="minor">
            <a:schemeClr val="lt1"/>
          </a:fontRef>
        </p:style>
        <p:txBody>
          <a:bodyPr rtlCol="0" anchor="ctr"/>
          <a:lstStyle/>
          <a:p>
            <a:pPr fontAlgn="ctr" latinLnBrk="1"/>
            <a:r>
              <a:rPr lang="ko-KR" altLang="en-US" sz="1100" b="1">
                <a:ln>
                  <a:solidFill>
                    <a:srgbClr val="1758E3">
                      <a:alpha val="0"/>
                    </a:srgbClr>
                  </a:solidFill>
                </a:ln>
                <a:solidFill>
                  <a:srgbClr val="00A4F6"/>
                </a:solidFill>
                <a:latin typeface="+mj-ea"/>
                <a:ea typeface="+mj-ea"/>
              </a:rPr>
              <a:t>포트폴리오 이전</a:t>
            </a:r>
            <a:endParaRPr lang="ko-KR" altLang="ko-KR" sz="1100" b="1" dirty="0">
              <a:ln>
                <a:solidFill>
                  <a:srgbClr val="1758E3">
                    <a:alpha val="0"/>
                  </a:srgbClr>
                </a:solidFill>
              </a:ln>
              <a:solidFill>
                <a:srgbClr val="00A4F6"/>
              </a:solidFill>
              <a:latin typeface="+mj-ea"/>
              <a:ea typeface="+mj-ea"/>
            </a:endParaRPr>
          </a:p>
        </p:txBody>
      </p:sp>
      <p:grpSp>
        <p:nvGrpSpPr>
          <p:cNvPr id="38" name="그룹 37">
            <a:extLst>
              <a:ext uri="{FF2B5EF4-FFF2-40B4-BE49-F238E27FC236}">
                <a16:creationId xmlns:a16="http://schemas.microsoft.com/office/drawing/2014/main" id="{7DC7DF73-632B-020E-6C37-FA541396F012}"/>
              </a:ext>
            </a:extLst>
          </p:cNvPr>
          <p:cNvGrpSpPr/>
          <p:nvPr/>
        </p:nvGrpSpPr>
        <p:grpSpPr>
          <a:xfrm>
            <a:off x="488948" y="4244207"/>
            <a:ext cx="4285071" cy="0"/>
            <a:chOff x="488948" y="1883779"/>
            <a:chExt cx="4285071" cy="0"/>
          </a:xfrm>
        </p:grpSpPr>
        <p:cxnSp>
          <p:nvCxnSpPr>
            <p:cNvPr id="39" name="직선 연결선 38">
              <a:extLst>
                <a:ext uri="{FF2B5EF4-FFF2-40B4-BE49-F238E27FC236}">
                  <a16:creationId xmlns:a16="http://schemas.microsoft.com/office/drawing/2014/main" id="{F24A02CA-5F0E-D363-8A07-F19B67368B2D}"/>
                </a:ext>
              </a:extLst>
            </p:cNvPr>
            <p:cNvCxnSpPr>
              <a:cxnSpLocks/>
            </p:cNvCxnSpPr>
            <p:nvPr/>
          </p:nvCxnSpPr>
          <p:spPr>
            <a:xfrm>
              <a:off x="488948" y="1883779"/>
              <a:ext cx="4285071" cy="0"/>
            </a:xfrm>
            <a:prstGeom prst="line">
              <a:avLst/>
            </a:prstGeom>
            <a:ln w="28575">
              <a:solidFill>
                <a:srgbClr val="99E3FB"/>
              </a:solidFill>
            </a:ln>
          </p:spPr>
          <p:style>
            <a:lnRef idx="1">
              <a:schemeClr val="accent1"/>
            </a:lnRef>
            <a:fillRef idx="0">
              <a:schemeClr val="accent1"/>
            </a:fillRef>
            <a:effectRef idx="0">
              <a:schemeClr val="accent1"/>
            </a:effectRef>
            <a:fontRef idx="minor">
              <a:schemeClr val="tx1"/>
            </a:fontRef>
          </p:style>
        </p:cxnSp>
        <p:cxnSp>
          <p:nvCxnSpPr>
            <p:cNvPr id="40" name="직선 연결선 39">
              <a:extLst>
                <a:ext uri="{FF2B5EF4-FFF2-40B4-BE49-F238E27FC236}">
                  <a16:creationId xmlns:a16="http://schemas.microsoft.com/office/drawing/2014/main" id="{9AD50956-3BAB-D001-7450-89E82E615B93}"/>
                </a:ext>
              </a:extLst>
            </p:cNvPr>
            <p:cNvCxnSpPr>
              <a:cxnSpLocks/>
            </p:cNvCxnSpPr>
            <p:nvPr/>
          </p:nvCxnSpPr>
          <p:spPr>
            <a:xfrm>
              <a:off x="488948" y="1883779"/>
              <a:ext cx="1053722" cy="0"/>
            </a:xfrm>
            <a:prstGeom prst="line">
              <a:avLst/>
            </a:prstGeom>
            <a:ln w="28575">
              <a:solidFill>
                <a:srgbClr val="00A4F6"/>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748156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859AF789-79B7-40EF-8423-1ABFC633B0AD}"/>
              </a:ext>
            </a:extLst>
          </p:cNvPr>
          <p:cNvSpPr txBox="1">
            <a:spLocks/>
          </p:cNvSpPr>
          <p:nvPr/>
        </p:nvSpPr>
        <p:spPr>
          <a:xfrm>
            <a:off x="1050977" y="1439972"/>
            <a:ext cx="2658874" cy="722312"/>
          </a:xfrm>
          <a:prstGeom prst="rect">
            <a:avLst/>
          </a:prstGeom>
        </p:spPr>
        <p:txBody>
          <a:bodyPr vert="horz" lIns="0" tIns="0" rIns="0" bIns="0" rtlCol="0" anchor="t" anchorCtr="0">
            <a:noAutofit/>
          </a:bodyPr>
          <a:lstStyle>
            <a:lvl1pPr marL="0" indent="0" algn="l" defTabSz="914400" rtl="0" eaLnBrk="1" latinLnBrk="1" hangingPunct="1">
              <a:lnSpc>
                <a:spcPct val="80000"/>
              </a:lnSpc>
              <a:spcBef>
                <a:spcPts val="0"/>
              </a:spcBef>
              <a:spcAft>
                <a:spcPts val="600"/>
              </a:spcAft>
              <a:buFontTx/>
              <a:buNone/>
              <a:defRPr sz="6000" b="1" kern="1200">
                <a:solidFill>
                  <a:schemeClr val="tx2"/>
                </a:solidFill>
                <a:latin typeface="+mj-lt"/>
                <a:ea typeface="+mn-ea"/>
                <a:cs typeface="+mn-cs"/>
              </a:defRPr>
            </a:lvl1pPr>
            <a:lvl2pPr marL="0" indent="0" algn="l" defTabSz="914400" rtl="0" eaLnBrk="1" latinLnBrk="1" hangingPunct="1">
              <a:lnSpc>
                <a:spcPct val="100000"/>
              </a:lnSpc>
              <a:spcBef>
                <a:spcPts val="0"/>
              </a:spcBef>
              <a:spcAft>
                <a:spcPts val="600"/>
              </a:spcAft>
              <a:buFontTx/>
              <a:buNone/>
              <a:defRPr sz="900" kern="1200">
                <a:solidFill>
                  <a:schemeClr val="tx2"/>
                </a:solidFill>
                <a:latin typeface="+mj-lt"/>
                <a:ea typeface="+mn-ea"/>
                <a:cs typeface="+mn-cs"/>
              </a:defRPr>
            </a:lvl2pPr>
            <a:lvl3pPr marL="180000" indent="-180000" algn="l" defTabSz="914400" rtl="0" eaLnBrk="1" latinLnBrk="1" hangingPunct="1">
              <a:lnSpc>
                <a:spcPct val="100000"/>
              </a:lnSpc>
              <a:spcBef>
                <a:spcPts val="0"/>
              </a:spcBef>
              <a:spcAft>
                <a:spcPts val="600"/>
              </a:spcAft>
              <a:buClrTx/>
              <a:buFont typeface="Arial" panose="020B0604020202020204" pitchFamily="34" charset="0"/>
              <a:buChar char="•"/>
              <a:defRPr sz="900" kern="1200">
                <a:solidFill>
                  <a:schemeClr val="tx2"/>
                </a:solidFill>
                <a:latin typeface="+mj-lt"/>
                <a:ea typeface="+mn-ea"/>
                <a:cs typeface="+mn-cs"/>
              </a:defRPr>
            </a:lvl3pPr>
            <a:lvl4pPr marL="360000" indent="-180000" algn="l" defTabSz="914400" rtl="0" eaLnBrk="1" latinLnBrk="1" hangingPunct="1">
              <a:lnSpc>
                <a:spcPct val="100000"/>
              </a:lnSpc>
              <a:spcBef>
                <a:spcPts val="0"/>
              </a:spcBef>
              <a:spcAft>
                <a:spcPts val="600"/>
              </a:spcAft>
              <a:buClrTx/>
              <a:buFont typeface="Arial" panose="020B0604020202020204" pitchFamily="34" charset="0"/>
              <a:buChar char="-"/>
              <a:defRPr sz="900" kern="1200">
                <a:solidFill>
                  <a:schemeClr val="tx2"/>
                </a:solidFill>
                <a:latin typeface="+mj-lt"/>
                <a:ea typeface="+mn-ea"/>
                <a:cs typeface="+mn-cs"/>
              </a:defRPr>
            </a:lvl4pPr>
            <a:lvl5pPr marL="540000" indent="-180000" algn="l" defTabSz="914400" rtl="0" eaLnBrk="1" latinLnBrk="1" hangingPunct="1">
              <a:lnSpc>
                <a:spcPct val="100000"/>
              </a:lnSpc>
              <a:spcBef>
                <a:spcPts val="0"/>
              </a:spcBef>
              <a:spcAft>
                <a:spcPts val="600"/>
              </a:spcAft>
              <a:buClrTx/>
              <a:buFont typeface="Arial" panose="020B0604020202020204" pitchFamily="34" charset="0"/>
              <a:buChar char="•"/>
              <a:defRPr sz="900" kern="1200" baseline="0">
                <a:solidFill>
                  <a:schemeClr val="tx2"/>
                </a:solidFill>
                <a:latin typeface="+mj-lt"/>
                <a:ea typeface="+mn-ea"/>
                <a:cs typeface="+mn-cs"/>
              </a:defRPr>
            </a:lvl5pPr>
            <a:lvl6pPr marL="1098000" indent="-2304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6pPr>
            <a:lvl7pPr marL="1371600" indent="-2844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7pPr>
            <a:lvl8pPr marL="1645200" indent="-2286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1" hangingPunct="1">
              <a:lnSpc>
                <a:spcPct val="80000"/>
              </a:lnSpc>
              <a:spcBef>
                <a:spcPts val="0"/>
              </a:spcBef>
              <a:spcAft>
                <a:spcPts val="600"/>
              </a:spcAft>
              <a:buClrTx/>
              <a:buSzTx/>
              <a:buFontTx/>
              <a:buNone/>
              <a:tabLst/>
              <a:defRPr/>
            </a:pPr>
            <a:r>
              <a:rPr kumimoji="0" lang="en-US" sz="5400" b="1" i="0" u="none" strike="noStrike" kern="1200" cap="none" spc="0" normalizeH="0" baseline="0" noProof="0" dirty="0">
                <a:ln>
                  <a:solidFill>
                    <a:schemeClr val="accent1">
                      <a:alpha val="0"/>
                    </a:schemeClr>
                  </a:solidFill>
                </a:ln>
                <a:solidFill>
                  <a:srgbClr val="00338D"/>
                </a:solidFill>
                <a:effectLst/>
                <a:uLnTx/>
                <a:uFillTx/>
                <a:latin typeface="KPMG Bold"/>
                <a:ea typeface="+mn-ea"/>
                <a:cs typeface="+mn-cs"/>
              </a:rPr>
              <a:t>Contents</a:t>
            </a:r>
          </a:p>
        </p:txBody>
      </p:sp>
      <p:sp>
        <p:nvSpPr>
          <p:cNvPr id="19" name="Shape 8">
            <a:extLst>
              <a:ext uri="{FF2B5EF4-FFF2-40B4-BE49-F238E27FC236}">
                <a16:creationId xmlns:a16="http://schemas.microsoft.com/office/drawing/2014/main" id="{F2ADC7BC-303F-43A7-995C-B785DE2605A8}"/>
              </a:ext>
            </a:extLst>
          </p:cNvPr>
          <p:cNvSpPr txBox="1">
            <a:spLocks/>
          </p:cNvSpPr>
          <p:nvPr/>
        </p:nvSpPr>
        <p:spPr>
          <a:xfrm>
            <a:off x="9174564" y="643683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mtClean="0">
                <a:ln>
                  <a:solidFill>
                    <a:schemeClr val="accent1">
                      <a:alpha val="0"/>
                    </a:schemeClr>
                  </a:solidFill>
                </a:ln>
                <a:solidFill>
                  <a:schemeClr val="tx2"/>
                </a:solidFill>
                <a:cs typeface="Arial" panose="020B0604020202020204" pitchFamily="34" charset="0"/>
              </a:rPr>
              <a:pPr algn="r"/>
              <a:t>71</a:t>
            </a:fld>
            <a:endParaRPr lang="en-GB" dirty="0">
              <a:ln>
                <a:solidFill>
                  <a:schemeClr val="accent1">
                    <a:alpha val="0"/>
                  </a:schemeClr>
                </a:solidFill>
              </a:ln>
              <a:solidFill>
                <a:schemeClr val="tx2"/>
              </a:solidFill>
              <a:cs typeface="Arial" panose="020B0604020202020204" pitchFamily="34" charset="0"/>
            </a:endParaRPr>
          </a:p>
        </p:txBody>
      </p:sp>
      <p:graphicFrame>
        <p:nvGraphicFramePr>
          <p:cNvPr id="2" name="Table 24">
            <a:extLst>
              <a:ext uri="{FF2B5EF4-FFF2-40B4-BE49-F238E27FC236}">
                <a16:creationId xmlns:a16="http://schemas.microsoft.com/office/drawing/2014/main" id="{900767A6-FE4A-963A-E538-2295F3AD06AC}"/>
              </a:ext>
            </a:extLst>
          </p:cNvPr>
          <p:cNvGraphicFramePr>
            <a:graphicFrameLocks/>
          </p:cNvGraphicFramePr>
          <p:nvPr>
            <p:extLst>
              <p:ext uri="{D42A27DB-BD31-4B8C-83A1-F6EECF244321}">
                <p14:modId xmlns:p14="http://schemas.microsoft.com/office/powerpoint/2010/main" val="2135213837"/>
              </p:ext>
            </p:extLst>
          </p:nvPr>
        </p:nvGraphicFramePr>
        <p:xfrm>
          <a:off x="1050977" y="2332158"/>
          <a:ext cx="5849657" cy="2912730"/>
        </p:xfrm>
        <a:graphic>
          <a:graphicData uri="http://schemas.openxmlformats.org/drawingml/2006/table">
            <a:tbl>
              <a:tblPr firstRow="1" bandRow="1"/>
              <a:tblGrid>
                <a:gridCol w="558067">
                  <a:extLst>
                    <a:ext uri="{9D8B030D-6E8A-4147-A177-3AD203B41FA5}">
                      <a16:colId xmlns:a16="http://schemas.microsoft.com/office/drawing/2014/main" val="3168549752"/>
                    </a:ext>
                  </a:extLst>
                </a:gridCol>
                <a:gridCol w="4690223">
                  <a:extLst>
                    <a:ext uri="{9D8B030D-6E8A-4147-A177-3AD203B41FA5}">
                      <a16:colId xmlns:a16="http://schemas.microsoft.com/office/drawing/2014/main" val="620299569"/>
                    </a:ext>
                  </a:extLst>
                </a:gridCol>
                <a:gridCol w="601367">
                  <a:extLst>
                    <a:ext uri="{9D8B030D-6E8A-4147-A177-3AD203B41FA5}">
                      <a16:colId xmlns:a16="http://schemas.microsoft.com/office/drawing/2014/main" val="1172101712"/>
                    </a:ext>
                  </a:extLst>
                </a:gridCol>
              </a:tblGrid>
              <a:tr h="29127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dirty="0">
                          <a:ln>
                            <a:solidFill>
                              <a:schemeClr val="accent1">
                                <a:alpha val="0"/>
                              </a:schemeClr>
                            </a:solidFill>
                          </a:ln>
                          <a:solidFill>
                            <a:srgbClr val="00338D"/>
                          </a:solidFill>
                          <a:effectLst/>
                          <a:uLnTx/>
                          <a:uFillTx/>
                          <a:latin typeface="+mn-lt"/>
                          <a:ea typeface="+mn-ea"/>
                          <a:cs typeface="+mn-cs"/>
                        </a:rPr>
                        <a:t>I.</a:t>
                      </a:r>
                    </a:p>
                  </a:txBody>
                  <a:tcPr marL="108000" marR="0" marT="0" marB="0" anchor="ctr">
                    <a:lnL w="12700" cmpd="sng">
                      <a:noFill/>
                    </a:lnL>
                    <a:lnR w="12700" cmpd="sng">
                      <a:noFill/>
                    </a:lnR>
                    <a:lnT w="6350" cap="flat" cmpd="sng" algn="ctr">
                      <a:no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1" hangingPunct="1">
                        <a:defRPr sz="1800" b="1" kern="1200">
                          <a:solidFill>
                            <a:schemeClr val="lt1"/>
                          </a:solidFill>
                          <a:latin typeface="Arial"/>
                        </a:defRPr>
                      </a:lvl1pPr>
                      <a:lvl2pPr marL="457200" algn="l" defTabSz="914400" rtl="0" eaLnBrk="1" latinLnBrk="1" hangingPunct="1">
                        <a:defRPr sz="1800" b="1" kern="1200">
                          <a:solidFill>
                            <a:schemeClr val="lt1"/>
                          </a:solidFill>
                          <a:latin typeface="Arial"/>
                        </a:defRPr>
                      </a:lvl2pPr>
                      <a:lvl3pPr marL="914400" algn="l" defTabSz="914400" rtl="0" eaLnBrk="1" latinLnBrk="1" hangingPunct="1">
                        <a:defRPr sz="1800" b="1" kern="1200">
                          <a:solidFill>
                            <a:schemeClr val="lt1"/>
                          </a:solidFill>
                          <a:latin typeface="Arial"/>
                        </a:defRPr>
                      </a:lvl3pPr>
                      <a:lvl4pPr marL="1371600" algn="l" defTabSz="914400" rtl="0" eaLnBrk="1" latinLnBrk="1" hangingPunct="1">
                        <a:defRPr sz="1800" b="1" kern="1200">
                          <a:solidFill>
                            <a:schemeClr val="lt1"/>
                          </a:solidFill>
                          <a:latin typeface="Arial"/>
                        </a:defRPr>
                      </a:lvl4pPr>
                      <a:lvl5pPr marL="1828800" algn="l" defTabSz="914400" rtl="0" eaLnBrk="1" latinLnBrk="1" hangingPunct="1">
                        <a:defRPr sz="1800" b="1" kern="1200">
                          <a:solidFill>
                            <a:schemeClr val="lt1"/>
                          </a:solidFill>
                          <a:latin typeface="Arial"/>
                        </a:defRPr>
                      </a:lvl5pPr>
                      <a:lvl6pPr marL="2286000" algn="l" defTabSz="914400" rtl="0" eaLnBrk="1" latinLnBrk="1" hangingPunct="1">
                        <a:defRPr sz="1800" b="1" kern="1200">
                          <a:solidFill>
                            <a:schemeClr val="lt1"/>
                          </a:solidFill>
                          <a:latin typeface="Arial"/>
                        </a:defRPr>
                      </a:lvl6pPr>
                      <a:lvl7pPr marL="2743200" algn="l" defTabSz="914400" rtl="0" eaLnBrk="1" latinLnBrk="1" hangingPunct="1">
                        <a:defRPr sz="1800" b="1" kern="1200">
                          <a:solidFill>
                            <a:schemeClr val="lt1"/>
                          </a:solidFill>
                          <a:latin typeface="Arial"/>
                        </a:defRPr>
                      </a:lvl7pPr>
                      <a:lvl8pPr marL="3200400" algn="l" defTabSz="914400" rtl="0" eaLnBrk="1" latinLnBrk="1" hangingPunct="1">
                        <a:defRPr sz="1800" b="1" kern="1200">
                          <a:solidFill>
                            <a:schemeClr val="lt1"/>
                          </a:solidFill>
                          <a:latin typeface="Arial"/>
                        </a:defRPr>
                      </a:lvl8pPr>
                      <a:lvl9pPr marL="3657600" algn="l" defTabSz="914400" rtl="0" eaLnBrk="1" latinLnBrk="1" hangingPunct="1">
                        <a:defRPr sz="1800" b="1" kern="1200">
                          <a:solidFill>
                            <a:schemeClr val="lt1"/>
                          </a:solidFill>
                          <a:latin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1500" b="0" i="0" u="none" strike="noStrike" kern="1200" cap="none" spc="0" normalizeH="0" baseline="0" dirty="0">
                          <a:ln>
                            <a:solidFill>
                              <a:schemeClr val="accent1">
                                <a:alpha val="0"/>
                              </a:schemeClr>
                            </a:solidFill>
                          </a:ln>
                          <a:solidFill>
                            <a:srgbClr val="00338D"/>
                          </a:solidFill>
                          <a:effectLst/>
                          <a:uLnTx/>
                          <a:uFillTx/>
                          <a:latin typeface="+mn-lt"/>
                          <a:ea typeface="+mn-ea"/>
                          <a:cs typeface="+mn-cs"/>
                        </a:rPr>
                        <a:t>신흥 아시아 태평양 시장</a:t>
                      </a:r>
                      <a:r>
                        <a:rPr kumimoji="0" lang="en-US" altLang="ko-KR" sz="1500" b="0" i="0" u="none" strike="noStrike" kern="1200" cap="none" spc="0" normalizeH="0" baseline="0" dirty="0">
                          <a:ln>
                            <a:solidFill>
                              <a:schemeClr val="accent1">
                                <a:alpha val="0"/>
                              </a:schemeClr>
                            </a:solidFill>
                          </a:ln>
                          <a:solidFill>
                            <a:srgbClr val="00338D"/>
                          </a:solidFill>
                          <a:effectLst/>
                          <a:uLnTx/>
                          <a:uFillTx/>
                          <a:latin typeface="+mn-lt"/>
                          <a:ea typeface="+mn-ea"/>
                          <a:cs typeface="+mn-cs"/>
                        </a:rPr>
                        <a:t>, </a:t>
                      </a:r>
                      <a:r>
                        <a:rPr kumimoji="0" lang="ko-KR" altLang="en-US" sz="1500" b="0" i="0" u="none" strike="noStrike" kern="1200" cap="none" spc="0" normalizeH="0" baseline="0" dirty="0">
                          <a:ln>
                            <a:solidFill>
                              <a:schemeClr val="accent1">
                                <a:alpha val="0"/>
                              </a:schemeClr>
                            </a:solidFill>
                          </a:ln>
                          <a:solidFill>
                            <a:srgbClr val="00338D"/>
                          </a:solidFill>
                          <a:effectLst/>
                          <a:uLnTx/>
                          <a:uFillTx/>
                          <a:latin typeface="+mn-lt"/>
                          <a:ea typeface="+mn-ea"/>
                          <a:cs typeface="+mn-cs"/>
                        </a:rPr>
                        <a:t>보험산업의 기회로 떠오르다</a:t>
                      </a:r>
                    </a:p>
                  </a:txBody>
                  <a:tcPr marL="0" marR="0" marT="0" marB="0" anchor="ctr">
                    <a:lnL w="12700" cmpd="sng">
                      <a:noFill/>
                    </a:lnL>
                    <a:lnR w="12700" cmpd="sng">
                      <a:noFill/>
                    </a:lnR>
                    <a:lnT w="6350" cap="flat" cmpd="sng" algn="ctr">
                      <a:no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1" hangingPunct="1">
                        <a:defRPr sz="1800" b="1" kern="1200">
                          <a:solidFill>
                            <a:schemeClr val="lt1"/>
                          </a:solidFill>
                          <a:latin typeface="Arial"/>
                        </a:defRPr>
                      </a:lvl1pPr>
                      <a:lvl2pPr marL="457200" algn="l" defTabSz="914400" rtl="0" eaLnBrk="1" latinLnBrk="1" hangingPunct="1">
                        <a:defRPr sz="1800" b="1" kern="1200">
                          <a:solidFill>
                            <a:schemeClr val="lt1"/>
                          </a:solidFill>
                          <a:latin typeface="Arial"/>
                        </a:defRPr>
                      </a:lvl2pPr>
                      <a:lvl3pPr marL="914400" algn="l" defTabSz="914400" rtl="0" eaLnBrk="1" latinLnBrk="1" hangingPunct="1">
                        <a:defRPr sz="1800" b="1" kern="1200">
                          <a:solidFill>
                            <a:schemeClr val="lt1"/>
                          </a:solidFill>
                          <a:latin typeface="Arial"/>
                        </a:defRPr>
                      </a:lvl3pPr>
                      <a:lvl4pPr marL="1371600" algn="l" defTabSz="914400" rtl="0" eaLnBrk="1" latinLnBrk="1" hangingPunct="1">
                        <a:defRPr sz="1800" b="1" kern="1200">
                          <a:solidFill>
                            <a:schemeClr val="lt1"/>
                          </a:solidFill>
                          <a:latin typeface="Arial"/>
                        </a:defRPr>
                      </a:lvl4pPr>
                      <a:lvl5pPr marL="1828800" algn="l" defTabSz="914400" rtl="0" eaLnBrk="1" latinLnBrk="1" hangingPunct="1">
                        <a:defRPr sz="1800" b="1" kern="1200">
                          <a:solidFill>
                            <a:schemeClr val="lt1"/>
                          </a:solidFill>
                          <a:latin typeface="Arial"/>
                        </a:defRPr>
                      </a:lvl5pPr>
                      <a:lvl6pPr marL="2286000" algn="l" defTabSz="914400" rtl="0" eaLnBrk="1" latinLnBrk="1" hangingPunct="1">
                        <a:defRPr sz="1800" b="1" kern="1200">
                          <a:solidFill>
                            <a:schemeClr val="lt1"/>
                          </a:solidFill>
                          <a:latin typeface="Arial"/>
                        </a:defRPr>
                      </a:lvl6pPr>
                      <a:lvl7pPr marL="2743200" algn="l" defTabSz="914400" rtl="0" eaLnBrk="1" latinLnBrk="1" hangingPunct="1">
                        <a:defRPr sz="1800" b="1" kern="1200">
                          <a:solidFill>
                            <a:schemeClr val="lt1"/>
                          </a:solidFill>
                          <a:latin typeface="Arial"/>
                        </a:defRPr>
                      </a:lvl7pPr>
                      <a:lvl8pPr marL="3200400" algn="l" defTabSz="914400" rtl="0" eaLnBrk="1" latinLnBrk="1" hangingPunct="1">
                        <a:defRPr sz="1800" b="1" kern="1200">
                          <a:solidFill>
                            <a:schemeClr val="lt1"/>
                          </a:solidFill>
                          <a:latin typeface="Arial"/>
                        </a:defRPr>
                      </a:lvl8pPr>
                      <a:lvl9pPr marL="3657600" algn="l" defTabSz="914400" rtl="0" eaLnBrk="1" latinLnBrk="1" hangingPunct="1">
                        <a:defRPr sz="1800" b="1" kern="1200">
                          <a:solidFill>
                            <a:schemeClr val="lt1"/>
                          </a:solidFill>
                          <a:latin typeface="Arial"/>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dirty="0">
                          <a:ln>
                            <a:solidFill>
                              <a:schemeClr val="accent1">
                                <a:alpha val="0"/>
                              </a:schemeClr>
                            </a:solidFill>
                          </a:ln>
                          <a:solidFill>
                            <a:srgbClr val="00338D"/>
                          </a:solidFill>
                          <a:effectLst/>
                          <a:uLnTx/>
                          <a:uFillTx/>
                          <a:latin typeface="+mn-lt"/>
                          <a:ea typeface="+mn-ea"/>
                          <a:cs typeface="+mn-cs"/>
                        </a:rPr>
                        <a:t>2</a:t>
                      </a:r>
                    </a:p>
                  </a:txBody>
                  <a:tcPr marL="80189" marR="108000" marT="0" marB="0" anchor="ctr">
                    <a:lnL w="12700" cmpd="sng">
                      <a:noFill/>
                    </a:lnL>
                    <a:lnR w="12700" cmpd="sng">
                      <a:noFill/>
                    </a:lnR>
                    <a:lnT w="6350" cap="flat" cmpd="sng" algn="ctr">
                      <a:no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49216587"/>
                  </a:ext>
                </a:extLst>
              </a:tr>
              <a:tr h="29127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1" i="0" u="none" strike="noStrike" kern="1200" cap="none" spc="0" normalizeH="0" baseline="0" noProof="0" dirty="0">
                          <a:ln>
                            <a:solidFill>
                              <a:schemeClr val="accent1">
                                <a:alpha val="0"/>
                              </a:schemeClr>
                            </a:solidFill>
                          </a:ln>
                          <a:solidFill>
                            <a:schemeClr val="bg1"/>
                          </a:solidFill>
                          <a:effectLst/>
                          <a:uLnTx/>
                          <a:uFillTx/>
                          <a:latin typeface="+mj-ea"/>
                          <a:ea typeface="+mj-ea"/>
                          <a:cs typeface="+mn-cs"/>
                        </a:rPr>
                        <a:t>II.</a:t>
                      </a:r>
                    </a:p>
                  </a:txBody>
                  <a:tcPr marL="108000" marR="0" marT="0" marB="0" anchor="ctr">
                    <a:lnL w="12700" cmpd="sng">
                      <a:noFill/>
                    </a:lnL>
                    <a:lnR w="12700" cmpd="sng">
                      <a:noFill/>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lvl1pPr marL="0" algn="l" defTabSz="914400" rtl="0" eaLnBrk="1" latinLnBrk="1" hangingPunct="1">
                        <a:defRPr sz="1800" kern="1200">
                          <a:solidFill>
                            <a:schemeClr val="dk1"/>
                          </a:solidFill>
                          <a:latin typeface="Arial"/>
                        </a:defRPr>
                      </a:lvl1pPr>
                      <a:lvl2pPr marL="457200" algn="l" defTabSz="914400" rtl="0" eaLnBrk="1" latinLnBrk="1" hangingPunct="1">
                        <a:defRPr sz="1800" kern="1200">
                          <a:solidFill>
                            <a:schemeClr val="dk1"/>
                          </a:solidFill>
                          <a:latin typeface="Arial"/>
                        </a:defRPr>
                      </a:lvl2pPr>
                      <a:lvl3pPr marL="914400" algn="l" defTabSz="914400" rtl="0" eaLnBrk="1" latinLnBrk="1" hangingPunct="1">
                        <a:defRPr sz="1800" kern="1200">
                          <a:solidFill>
                            <a:schemeClr val="dk1"/>
                          </a:solidFill>
                          <a:latin typeface="Arial"/>
                        </a:defRPr>
                      </a:lvl3pPr>
                      <a:lvl4pPr marL="1371600" algn="l" defTabSz="914400" rtl="0" eaLnBrk="1" latinLnBrk="1" hangingPunct="1">
                        <a:defRPr sz="1800" kern="1200">
                          <a:solidFill>
                            <a:schemeClr val="dk1"/>
                          </a:solidFill>
                          <a:latin typeface="Arial"/>
                        </a:defRPr>
                      </a:lvl4pPr>
                      <a:lvl5pPr marL="1828800" algn="l" defTabSz="914400" rtl="0" eaLnBrk="1" latinLnBrk="1" hangingPunct="1">
                        <a:defRPr sz="1800" kern="1200">
                          <a:solidFill>
                            <a:schemeClr val="dk1"/>
                          </a:solidFill>
                          <a:latin typeface="Arial"/>
                        </a:defRPr>
                      </a:lvl5pPr>
                      <a:lvl6pPr marL="2286000" algn="l" defTabSz="914400" rtl="0" eaLnBrk="1" latinLnBrk="1" hangingPunct="1">
                        <a:defRPr sz="1800" kern="1200">
                          <a:solidFill>
                            <a:schemeClr val="dk1"/>
                          </a:solidFill>
                          <a:latin typeface="Arial"/>
                        </a:defRPr>
                      </a:lvl6pPr>
                      <a:lvl7pPr marL="2743200" algn="l" defTabSz="914400" rtl="0" eaLnBrk="1" latinLnBrk="1" hangingPunct="1">
                        <a:defRPr sz="1800" kern="1200">
                          <a:solidFill>
                            <a:schemeClr val="dk1"/>
                          </a:solidFill>
                          <a:latin typeface="Arial"/>
                        </a:defRPr>
                      </a:lvl7pPr>
                      <a:lvl8pPr marL="3200400" algn="l" defTabSz="914400" rtl="0" eaLnBrk="1" latinLnBrk="1" hangingPunct="1">
                        <a:defRPr sz="1800" kern="1200">
                          <a:solidFill>
                            <a:schemeClr val="dk1"/>
                          </a:solidFill>
                          <a:latin typeface="Arial"/>
                        </a:defRPr>
                      </a:lvl8pPr>
                      <a:lvl9pPr marL="3657600" algn="l" defTabSz="914400" rtl="0" eaLnBrk="1" latinLnBrk="1" hangingPunct="1">
                        <a:defRPr sz="1800" kern="1200">
                          <a:solidFill>
                            <a:schemeClr val="dk1"/>
                          </a:solidFill>
                          <a:latin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1500" b="1" i="0" u="none" strike="noStrike" kern="1200" cap="none" spc="0" normalizeH="0" baseline="0" noProof="0" dirty="0">
                          <a:ln>
                            <a:solidFill>
                              <a:schemeClr val="accent1">
                                <a:alpha val="0"/>
                              </a:schemeClr>
                            </a:solidFill>
                          </a:ln>
                          <a:solidFill>
                            <a:schemeClr val="bg1"/>
                          </a:solidFill>
                          <a:effectLst/>
                          <a:uLnTx/>
                          <a:uFillTx/>
                          <a:latin typeface="+mj-ea"/>
                          <a:ea typeface="+mj-ea"/>
                          <a:cs typeface="+mn-cs"/>
                        </a:rPr>
                        <a:t>신흥 아시아 태평양 국가별 보험시장 및 규제 현황 </a:t>
                      </a:r>
                    </a:p>
                  </a:txBody>
                  <a:tcPr marL="0" marR="0" marT="0" marB="0" anchor="ctr">
                    <a:lnL w="12700" cmpd="sng">
                      <a:noFill/>
                    </a:lnL>
                    <a:lnR w="12700" cmpd="sng">
                      <a:noFill/>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lvl1pPr marL="0" algn="l" defTabSz="914400" rtl="0" eaLnBrk="1" latinLnBrk="1" hangingPunct="1">
                        <a:defRPr sz="1800" kern="1200">
                          <a:solidFill>
                            <a:schemeClr val="dk1"/>
                          </a:solidFill>
                          <a:latin typeface="Arial"/>
                        </a:defRPr>
                      </a:lvl1pPr>
                      <a:lvl2pPr marL="457200" algn="l" defTabSz="914400" rtl="0" eaLnBrk="1" latinLnBrk="1" hangingPunct="1">
                        <a:defRPr sz="1800" kern="1200">
                          <a:solidFill>
                            <a:schemeClr val="dk1"/>
                          </a:solidFill>
                          <a:latin typeface="Arial"/>
                        </a:defRPr>
                      </a:lvl2pPr>
                      <a:lvl3pPr marL="914400" algn="l" defTabSz="914400" rtl="0" eaLnBrk="1" latinLnBrk="1" hangingPunct="1">
                        <a:defRPr sz="1800" kern="1200">
                          <a:solidFill>
                            <a:schemeClr val="dk1"/>
                          </a:solidFill>
                          <a:latin typeface="Arial"/>
                        </a:defRPr>
                      </a:lvl3pPr>
                      <a:lvl4pPr marL="1371600" algn="l" defTabSz="914400" rtl="0" eaLnBrk="1" latinLnBrk="1" hangingPunct="1">
                        <a:defRPr sz="1800" kern="1200">
                          <a:solidFill>
                            <a:schemeClr val="dk1"/>
                          </a:solidFill>
                          <a:latin typeface="Arial"/>
                        </a:defRPr>
                      </a:lvl4pPr>
                      <a:lvl5pPr marL="1828800" algn="l" defTabSz="914400" rtl="0" eaLnBrk="1" latinLnBrk="1" hangingPunct="1">
                        <a:defRPr sz="1800" kern="1200">
                          <a:solidFill>
                            <a:schemeClr val="dk1"/>
                          </a:solidFill>
                          <a:latin typeface="Arial"/>
                        </a:defRPr>
                      </a:lvl5pPr>
                      <a:lvl6pPr marL="2286000" algn="l" defTabSz="914400" rtl="0" eaLnBrk="1" latinLnBrk="1" hangingPunct="1">
                        <a:defRPr sz="1800" kern="1200">
                          <a:solidFill>
                            <a:schemeClr val="dk1"/>
                          </a:solidFill>
                          <a:latin typeface="Arial"/>
                        </a:defRPr>
                      </a:lvl6pPr>
                      <a:lvl7pPr marL="2743200" algn="l" defTabSz="914400" rtl="0" eaLnBrk="1" latinLnBrk="1" hangingPunct="1">
                        <a:defRPr sz="1800" kern="1200">
                          <a:solidFill>
                            <a:schemeClr val="dk1"/>
                          </a:solidFill>
                          <a:latin typeface="Arial"/>
                        </a:defRPr>
                      </a:lvl7pPr>
                      <a:lvl8pPr marL="3200400" algn="l" defTabSz="914400" rtl="0" eaLnBrk="1" latinLnBrk="1" hangingPunct="1">
                        <a:defRPr sz="1800" kern="1200">
                          <a:solidFill>
                            <a:schemeClr val="dk1"/>
                          </a:solidFill>
                          <a:latin typeface="Arial"/>
                        </a:defRPr>
                      </a:lvl8pPr>
                      <a:lvl9pPr marL="3657600" algn="l" defTabSz="914400" rtl="0" eaLnBrk="1" latinLnBrk="1" hangingPunct="1">
                        <a:defRPr sz="1800" kern="1200">
                          <a:solidFill>
                            <a:schemeClr val="dk1"/>
                          </a:solidFill>
                          <a:latin typeface="Arial"/>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ko-KR" sz="1500" b="0" i="0" u="none" strike="noStrike" kern="1200" cap="none" spc="0" normalizeH="0" baseline="0" dirty="0">
                          <a:ln>
                            <a:solidFill>
                              <a:schemeClr val="accent1">
                                <a:alpha val="0"/>
                              </a:schemeClr>
                            </a:solidFill>
                          </a:ln>
                          <a:solidFill>
                            <a:schemeClr val="bg1"/>
                          </a:solidFill>
                          <a:effectLst/>
                          <a:uLnTx/>
                          <a:uFillTx/>
                          <a:latin typeface="+mj-ea"/>
                          <a:ea typeface="+mj-ea"/>
                          <a:cs typeface="+mn-cs"/>
                        </a:rPr>
                        <a:t>10</a:t>
                      </a:r>
                      <a:endParaRPr kumimoji="0" lang="en-GB" sz="1500" b="0" i="0" u="none" strike="noStrike" kern="1200" cap="none" spc="0" normalizeH="0" baseline="0" dirty="0">
                        <a:ln>
                          <a:solidFill>
                            <a:schemeClr val="accent1">
                              <a:alpha val="0"/>
                            </a:schemeClr>
                          </a:solidFill>
                        </a:ln>
                        <a:solidFill>
                          <a:schemeClr val="bg1"/>
                        </a:solidFill>
                        <a:effectLst/>
                        <a:uLnTx/>
                        <a:uFillTx/>
                        <a:latin typeface="+mj-ea"/>
                        <a:ea typeface="+mj-ea"/>
                        <a:cs typeface="+mn-cs"/>
                      </a:endParaRPr>
                    </a:p>
                  </a:txBody>
                  <a:tcPr marL="80189" marR="108000" marT="0" marB="0" anchor="ctr">
                    <a:lnL w="12700" cmpd="sng">
                      <a:noFill/>
                    </a:lnL>
                    <a:lnR w="12700" cmpd="sng">
                      <a:noFill/>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460955894"/>
                  </a:ext>
                </a:extLst>
              </a:tr>
              <a:tr h="29127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500" b="0" i="0" u="none" strike="noStrike" kern="1200" cap="none" spc="0" normalizeH="0" baseline="0" noProof="0" dirty="0">
                        <a:ln>
                          <a:solidFill>
                            <a:schemeClr val="accent1">
                              <a:alpha val="0"/>
                            </a:schemeClr>
                          </a:solidFill>
                        </a:ln>
                        <a:solidFill>
                          <a:srgbClr val="00338D"/>
                        </a:solidFill>
                        <a:effectLst/>
                        <a:uLnTx/>
                        <a:uFillTx/>
                        <a:latin typeface="+mn-lt"/>
                        <a:ea typeface="+mn-ea"/>
                        <a:cs typeface="+mn-cs"/>
                      </a:endParaRPr>
                    </a:p>
                  </a:txBody>
                  <a:tcPr marL="108000" marR="0" marT="0" marB="0" anchor="ctr">
                    <a:lnL w="12700" cmpd="sng">
                      <a:noFill/>
                    </a:lnL>
                    <a:lnR w="6350" cap="flat" cmpd="sng" algn="ctr">
                      <a:solidFill>
                        <a:schemeClr val="bg1"/>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1200" b="0" i="0" u="none" strike="noStrike" kern="1200" cap="none" spc="0" normalizeH="0" baseline="0" noProof="0" dirty="0">
                          <a:ln>
                            <a:solidFill>
                              <a:schemeClr val="accent1">
                                <a:alpha val="0"/>
                              </a:schemeClr>
                            </a:solidFill>
                          </a:ln>
                          <a:solidFill>
                            <a:srgbClr val="00338D"/>
                          </a:solidFill>
                          <a:effectLst/>
                          <a:uLnTx/>
                          <a:uFillTx/>
                          <a:latin typeface="+mn-lt"/>
                          <a:ea typeface="+mn-ea"/>
                          <a:cs typeface="+mn-cs"/>
                        </a:rPr>
                        <a:t>필리핀</a:t>
                      </a:r>
                    </a:p>
                  </a:txBody>
                  <a:tcPr marL="18000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altLang="ko-KR" sz="1200" b="0" dirty="0">
                          <a:ln>
                            <a:solidFill>
                              <a:schemeClr val="accent1">
                                <a:alpha val="0"/>
                              </a:schemeClr>
                            </a:solidFill>
                          </a:ln>
                          <a:solidFill>
                            <a:schemeClr val="tx2"/>
                          </a:solidFill>
                          <a:latin typeface="+mn-ea"/>
                          <a:ea typeface="+mn-ea"/>
                          <a:cs typeface="+mn-cs"/>
                        </a:rPr>
                        <a:t>10</a:t>
                      </a:r>
                      <a:endParaRPr lang="en-GB" sz="1200" b="0" dirty="0">
                        <a:ln>
                          <a:solidFill>
                            <a:schemeClr val="accent1">
                              <a:alpha val="0"/>
                            </a:schemeClr>
                          </a:solidFill>
                        </a:ln>
                        <a:solidFill>
                          <a:schemeClr val="tx2"/>
                        </a:solidFill>
                        <a:latin typeface="+mn-ea"/>
                        <a:ea typeface="+mn-ea"/>
                        <a:cs typeface="+mn-cs"/>
                      </a:endParaRPr>
                    </a:p>
                  </a:txBody>
                  <a:tcPr marL="80189" marR="108000" marT="0" marB="0" anchor="ctr">
                    <a:lnL w="6350" cap="flat" cmpd="sng" algn="ctr">
                      <a:solidFill>
                        <a:schemeClr val="bg1"/>
                      </a:solidFill>
                      <a:prstDash val="solid"/>
                      <a:round/>
                      <a:headEnd type="none" w="med" len="med"/>
                      <a:tailEnd type="none" w="med" len="med"/>
                    </a:lnL>
                    <a:lnR w="12700" cmpd="sng">
                      <a:noFill/>
                    </a:lnR>
                    <a:lnT w="6350" cap="flat" cmpd="sng" algn="ctr">
                      <a:solidFill>
                        <a:srgbClr val="FFFFFF">
                          <a:lumMod val="75000"/>
                        </a:srgbClr>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65140774"/>
                  </a:ext>
                </a:extLst>
              </a:tr>
              <a:tr h="29127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500" b="0" i="0" u="none" strike="noStrike" kern="1200" cap="none" spc="0" normalizeH="0" baseline="0" noProof="0" dirty="0">
                        <a:ln>
                          <a:solidFill>
                            <a:schemeClr val="accent1">
                              <a:alpha val="0"/>
                            </a:schemeClr>
                          </a:solidFill>
                        </a:ln>
                        <a:solidFill>
                          <a:schemeClr val="tx2"/>
                        </a:solidFill>
                        <a:effectLst/>
                        <a:uLnTx/>
                        <a:uFillTx/>
                        <a:latin typeface="+mn-lt"/>
                        <a:ea typeface="+mn-ea"/>
                        <a:cs typeface="+mn-cs"/>
                      </a:endParaRPr>
                    </a:p>
                  </a:txBody>
                  <a:tcPr marL="108000" marR="0" marT="0" marB="0" anchor="ctr">
                    <a:lnL w="12700" cmpd="sng">
                      <a:noFill/>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1200" b="0" i="0" u="none" strike="noStrike" kern="1200" cap="none" spc="0" normalizeH="0" baseline="0" noProof="0" dirty="0">
                          <a:ln>
                            <a:solidFill>
                              <a:schemeClr val="accent1">
                                <a:alpha val="0"/>
                              </a:schemeClr>
                            </a:solidFill>
                          </a:ln>
                          <a:solidFill>
                            <a:schemeClr val="tx2"/>
                          </a:solidFill>
                          <a:effectLst/>
                          <a:uLnTx/>
                          <a:uFillTx/>
                          <a:latin typeface="Arial"/>
                          <a:ea typeface="+mn-ea"/>
                          <a:cs typeface="+mn-cs"/>
                        </a:rPr>
                        <a:t>베트남</a:t>
                      </a:r>
                      <a:endParaRPr kumimoji="0" lang="en-US" altLang="ko-KR" sz="1200" b="0" i="0" u="none" strike="noStrike" kern="1200" cap="none" spc="0" normalizeH="0" baseline="0" noProof="0" dirty="0">
                        <a:ln>
                          <a:solidFill>
                            <a:schemeClr val="accent1">
                              <a:alpha val="0"/>
                            </a:schemeClr>
                          </a:solidFill>
                        </a:ln>
                        <a:solidFill>
                          <a:schemeClr val="tx2"/>
                        </a:solidFill>
                        <a:effectLst/>
                        <a:uLnTx/>
                        <a:uFillTx/>
                        <a:latin typeface="Arial"/>
                        <a:ea typeface="+mn-ea"/>
                        <a:cs typeface="+mn-cs"/>
                      </a:endParaRPr>
                    </a:p>
                  </a:txBody>
                  <a:tcPr marL="18000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en-US" altLang="ko-KR" sz="1200" b="0" dirty="0">
                          <a:ln>
                            <a:solidFill>
                              <a:schemeClr val="accent1">
                                <a:alpha val="0"/>
                              </a:schemeClr>
                            </a:solidFill>
                          </a:ln>
                          <a:solidFill>
                            <a:schemeClr val="tx2"/>
                          </a:solidFill>
                          <a:latin typeface="+mn-ea"/>
                          <a:ea typeface="+mn-ea"/>
                          <a:cs typeface="+mn-cs"/>
                        </a:rPr>
                        <a:t>18</a:t>
                      </a:r>
                    </a:p>
                  </a:txBody>
                  <a:tcPr marL="9525" marR="108000" marT="9525" marB="0" anchor="ctr">
                    <a:lnL w="6350" cap="flat" cmpd="sng" algn="ctr">
                      <a:solidFill>
                        <a:schemeClr val="bg1"/>
                      </a:solidFill>
                      <a:prstDash val="solid"/>
                      <a:round/>
                      <a:headEnd type="none" w="med" len="med"/>
                      <a:tailEnd type="none" w="med" len="med"/>
                    </a:lnL>
                    <a:lnR w="12700" cmpd="sng">
                      <a:noFill/>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19116452"/>
                  </a:ext>
                </a:extLst>
              </a:tr>
              <a:tr h="29127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500" b="0" i="0" u="none" strike="noStrike" kern="1200" cap="none" spc="0" normalizeH="0" baseline="0" noProof="0" dirty="0">
                        <a:ln>
                          <a:solidFill>
                            <a:schemeClr val="accent1">
                              <a:alpha val="0"/>
                            </a:schemeClr>
                          </a:solidFill>
                        </a:ln>
                        <a:solidFill>
                          <a:srgbClr val="00338D"/>
                        </a:solidFill>
                        <a:effectLst/>
                        <a:uLnTx/>
                        <a:uFillTx/>
                        <a:latin typeface="+mn-lt"/>
                        <a:ea typeface="+mn-ea"/>
                        <a:cs typeface="+mn-cs"/>
                      </a:endParaRPr>
                    </a:p>
                  </a:txBody>
                  <a:tcPr marL="108000" marR="0" marT="0" marB="0" anchor="ctr">
                    <a:lnL w="12700" cmpd="sng">
                      <a:noFill/>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1200" b="0" i="0" u="none" strike="noStrike" kern="1200" cap="none" spc="0" normalizeH="0" baseline="0" noProof="0" dirty="0">
                          <a:ln>
                            <a:solidFill>
                              <a:schemeClr val="accent1">
                                <a:alpha val="0"/>
                              </a:schemeClr>
                            </a:solidFill>
                          </a:ln>
                          <a:solidFill>
                            <a:srgbClr val="00338D"/>
                          </a:solidFill>
                          <a:effectLst/>
                          <a:uLnTx/>
                          <a:uFillTx/>
                          <a:latin typeface="+mn-lt"/>
                          <a:ea typeface="+mn-ea"/>
                          <a:cs typeface="+mn-cs"/>
                        </a:rPr>
                        <a:t>말레이시아</a:t>
                      </a:r>
                    </a:p>
                  </a:txBody>
                  <a:tcPr marL="18000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en-US" altLang="ko-KR" sz="1200" b="0" dirty="0">
                          <a:ln>
                            <a:solidFill>
                              <a:schemeClr val="accent1">
                                <a:alpha val="0"/>
                              </a:schemeClr>
                            </a:solidFill>
                          </a:ln>
                          <a:solidFill>
                            <a:schemeClr val="tx2"/>
                          </a:solidFill>
                          <a:latin typeface="+mn-ea"/>
                          <a:ea typeface="+mn-ea"/>
                          <a:cs typeface="+mn-cs"/>
                        </a:rPr>
                        <a:t>27</a:t>
                      </a:r>
                    </a:p>
                  </a:txBody>
                  <a:tcPr marL="9525" marR="108000" marT="9525" marB="0" anchor="ctr">
                    <a:lnL w="6350" cap="flat" cmpd="sng" algn="ctr">
                      <a:solidFill>
                        <a:schemeClr val="bg1"/>
                      </a:solidFill>
                      <a:prstDash val="solid"/>
                      <a:round/>
                      <a:headEnd type="none" w="med" len="med"/>
                      <a:tailEnd type="none" w="med" len="med"/>
                    </a:lnL>
                    <a:lnR w="12700" cmpd="sng">
                      <a:noFill/>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96542259"/>
                  </a:ext>
                </a:extLst>
              </a:tr>
              <a:tr h="29127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500" b="0" i="0" u="none" strike="noStrike" kern="1200" cap="none" spc="0" normalizeH="0" baseline="0" noProof="0" dirty="0">
                        <a:ln>
                          <a:solidFill>
                            <a:schemeClr val="accent1">
                              <a:alpha val="0"/>
                            </a:schemeClr>
                          </a:solidFill>
                        </a:ln>
                        <a:solidFill>
                          <a:srgbClr val="00338D"/>
                        </a:solidFill>
                        <a:effectLst/>
                        <a:uLnTx/>
                        <a:uFillTx/>
                        <a:latin typeface="+mn-lt"/>
                        <a:ea typeface="+mn-ea"/>
                        <a:cs typeface="+mn-cs"/>
                      </a:endParaRPr>
                    </a:p>
                  </a:txBody>
                  <a:tcPr marL="108000" marR="0" marT="0" marB="0" anchor="ctr">
                    <a:lnL w="12700" cmpd="sng">
                      <a:noFill/>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1200" b="0" i="0" u="none" strike="noStrike" kern="1200" cap="none" spc="0" normalizeH="0" baseline="0" noProof="0" dirty="0">
                          <a:ln>
                            <a:solidFill>
                              <a:schemeClr val="accent1">
                                <a:alpha val="0"/>
                              </a:schemeClr>
                            </a:solidFill>
                          </a:ln>
                          <a:solidFill>
                            <a:srgbClr val="00338D"/>
                          </a:solidFill>
                          <a:effectLst/>
                          <a:uLnTx/>
                          <a:uFillTx/>
                          <a:latin typeface="+mn-lt"/>
                          <a:ea typeface="+mn-ea"/>
                          <a:cs typeface="+mn-cs"/>
                        </a:rPr>
                        <a:t>인도네시아</a:t>
                      </a:r>
                    </a:p>
                  </a:txBody>
                  <a:tcPr marL="18000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en-US" altLang="ko-KR" sz="1200" b="0" dirty="0">
                          <a:ln>
                            <a:solidFill>
                              <a:schemeClr val="accent1">
                                <a:alpha val="0"/>
                              </a:schemeClr>
                            </a:solidFill>
                          </a:ln>
                          <a:solidFill>
                            <a:schemeClr val="tx2"/>
                          </a:solidFill>
                          <a:latin typeface="+mn-ea"/>
                          <a:ea typeface="+mn-ea"/>
                          <a:cs typeface="+mn-cs"/>
                        </a:rPr>
                        <a:t>40</a:t>
                      </a:r>
                    </a:p>
                  </a:txBody>
                  <a:tcPr marL="9525" marR="108000" marT="9525" marB="0" anchor="ctr">
                    <a:lnL w="6350" cap="flat" cmpd="sng" algn="ctr">
                      <a:solidFill>
                        <a:schemeClr val="bg1"/>
                      </a:solidFill>
                      <a:prstDash val="solid"/>
                      <a:round/>
                      <a:headEnd type="none" w="med" len="med"/>
                      <a:tailEnd type="none" w="med" len="med"/>
                    </a:lnL>
                    <a:lnR w="12700" cmpd="sng">
                      <a:noFill/>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12893721"/>
                  </a:ext>
                </a:extLst>
              </a:tr>
              <a:tr h="29127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500" b="0" i="0" u="none" strike="noStrike" kern="1200" cap="none" spc="0" normalizeH="0" baseline="0" noProof="0" dirty="0">
                        <a:ln>
                          <a:solidFill>
                            <a:schemeClr val="accent1">
                              <a:alpha val="0"/>
                            </a:schemeClr>
                          </a:solidFill>
                        </a:ln>
                        <a:solidFill>
                          <a:srgbClr val="00338D"/>
                        </a:solidFill>
                        <a:effectLst/>
                        <a:uLnTx/>
                        <a:uFillTx/>
                        <a:latin typeface="+mn-lt"/>
                        <a:ea typeface="+mn-ea"/>
                        <a:cs typeface="+mn-cs"/>
                      </a:endParaRPr>
                    </a:p>
                  </a:txBody>
                  <a:tcPr marL="108000" marR="0" marT="0" marB="0" anchor="ctr">
                    <a:lnL w="12700" cmpd="sng">
                      <a:noFill/>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1200" b="0" i="0" u="none" strike="noStrike" kern="1200" cap="none" spc="0" normalizeH="0" baseline="0" noProof="0" dirty="0">
                          <a:ln>
                            <a:solidFill>
                              <a:schemeClr val="accent1">
                                <a:alpha val="0"/>
                              </a:schemeClr>
                            </a:solidFill>
                          </a:ln>
                          <a:solidFill>
                            <a:srgbClr val="00338D"/>
                          </a:solidFill>
                          <a:effectLst/>
                          <a:uLnTx/>
                          <a:uFillTx/>
                          <a:latin typeface="+mn-lt"/>
                          <a:ea typeface="+mn-ea"/>
                          <a:cs typeface="+mn-cs"/>
                        </a:rPr>
                        <a:t>태국</a:t>
                      </a:r>
                    </a:p>
                  </a:txBody>
                  <a:tcPr marL="18000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en-US" altLang="ko-KR" sz="1200" b="0" dirty="0">
                          <a:ln>
                            <a:solidFill>
                              <a:schemeClr val="accent1">
                                <a:alpha val="0"/>
                              </a:schemeClr>
                            </a:solidFill>
                          </a:ln>
                          <a:solidFill>
                            <a:schemeClr val="tx2"/>
                          </a:solidFill>
                          <a:latin typeface="+mn-ea"/>
                          <a:ea typeface="+mn-ea"/>
                          <a:cs typeface="+mn-cs"/>
                        </a:rPr>
                        <a:t>50</a:t>
                      </a:r>
                    </a:p>
                  </a:txBody>
                  <a:tcPr marL="9525" marR="108000" marT="9525" marB="0" anchor="ctr">
                    <a:lnL w="6350" cap="flat" cmpd="sng" algn="ctr">
                      <a:solidFill>
                        <a:schemeClr val="bg1"/>
                      </a:solidFill>
                      <a:prstDash val="solid"/>
                      <a:round/>
                      <a:headEnd type="none" w="med" len="med"/>
                      <a:tailEnd type="none" w="med" len="med"/>
                    </a:lnL>
                    <a:lnR w="12700" cmpd="sng">
                      <a:noFill/>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39592295"/>
                  </a:ext>
                </a:extLst>
              </a:tr>
              <a:tr h="29127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500" b="0" i="0" u="none" strike="noStrike" kern="1200" cap="none" spc="0" normalizeH="0" baseline="0" noProof="0" dirty="0">
                        <a:ln>
                          <a:solidFill>
                            <a:schemeClr val="accent1">
                              <a:alpha val="0"/>
                            </a:schemeClr>
                          </a:solidFill>
                        </a:ln>
                        <a:solidFill>
                          <a:srgbClr val="00338D"/>
                        </a:solidFill>
                        <a:effectLst/>
                        <a:uLnTx/>
                        <a:uFillTx/>
                        <a:latin typeface="+mn-lt"/>
                        <a:ea typeface="+mn-ea"/>
                        <a:cs typeface="+mn-cs"/>
                      </a:endParaRPr>
                    </a:p>
                  </a:txBody>
                  <a:tcPr marL="108000" marR="0" marT="0" marB="0" anchor="ctr">
                    <a:lnL w="12700" cmpd="sng">
                      <a:noFill/>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1200" b="0" i="0" u="none" strike="noStrike" kern="1200" cap="none" spc="0" normalizeH="0" baseline="0" noProof="0" dirty="0">
                          <a:ln>
                            <a:solidFill>
                              <a:schemeClr val="accent1">
                                <a:alpha val="0"/>
                              </a:schemeClr>
                            </a:solidFill>
                          </a:ln>
                          <a:solidFill>
                            <a:srgbClr val="00338D"/>
                          </a:solidFill>
                          <a:effectLst/>
                          <a:uLnTx/>
                          <a:uFillTx/>
                          <a:latin typeface="+mn-lt"/>
                          <a:ea typeface="+mn-ea"/>
                          <a:cs typeface="+mn-cs"/>
                        </a:rPr>
                        <a:t>인도</a:t>
                      </a:r>
                    </a:p>
                  </a:txBody>
                  <a:tcPr marL="18000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en-US" altLang="ko-KR" sz="1200" b="0" dirty="0">
                          <a:ln>
                            <a:solidFill>
                              <a:schemeClr val="accent1">
                                <a:alpha val="0"/>
                              </a:schemeClr>
                            </a:solidFill>
                          </a:ln>
                          <a:solidFill>
                            <a:schemeClr val="tx2"/>
                          </a:solidFill>
                          <a:latin typeface="+mn-ea"/>
                          <a:ea typeface="+mn-ea"/>
                          <a:cs typeface="+mn-cs"/>
                        </a:rPr>
                        <a:t>60</a:t>
                      </a:r>
                    </a:p>
                  </a:txBody>
                  <a:tcPr marL="9525" marR="108000" marT="9525" marB="0" anchor="ctr">
                    <a:lnL w="6350" cap="flat" cmpd="sng" algn="ctr">
                      <a:solidFill>
                        <a:schemeClr val="bg1"/>
                      </a:solidFill>
                      <a:prstDash val="solid"/>
                      <a:round/>
                      <a:headEnd type="none" w="med" len="med"/>
                      <a:tailEnd type="none" w="med" len="med"/>
                    </a:lnL>
                    <a:lnR w="12700" cmpd="sng">
                      <a:noFill/>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22585425"/>
                  </a:ext>
                </a:extLst>
              </a:tr>
              <a:tr h="29127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500" b="0" i="0" u="none" strike="noStrike" kern="1200" cap="none" spc="0" normalizeH="0" baseline="0" noProof="0" dirty="0">
                        <a:ln>
                          <a:solidFill>
                            <a:schemeClr val="accent1">
                              <a:alpha val="0"/>
                            </a:schemeClr>
                          </a:solidFill>
                        </a:ln>
                        <a:solidFill>
                          <a:schemeClr val="bg1"/>
                        </a:solidFill>
                        <a:effectLst/>
                        <a:uLnTx/>
                        <a:uFillTx/>
                        <a:latin typeface="+mn-lt"/>
                        <a:ea typeface="+mn-ea"/>
                        <a:cs typeface="+mn-cs"/>
                      </a:endParaRPr>
                    </a:p>
                  </a:txBody>
                  <a:tcPr marL="108000" marR="0" marT="0" marB="0" anchor="ctr">
                    <a:lnL w="12700" cmpd="sng">
                      <a:noFill/>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1200" b="0" i="0" u="none" strike="noStrike" kern="1200" cap="none" spc="0" normalizeH="0" baseline="0" noProof="0" dirty="0">
                          <a:ln>
                            <a:solidFill>
                              <a:schemeClr val="accent1">
                                <a:alpha val="0"/>
                              </a:schemeClr>
                            </a:solidFill>
                          </a:ln>
                          <a:solidFill>
                            <a:schemeClr val="bg1"/>
                          </a:solidFill>
                          <a:effectLst/>
                          <a:uLnTx/>
                          <a:uFillTx/>
                          <a:latin typeface="+mj-ea"/>
                          <a:ea typeface="+mj-ea"/>
                          <a:cs typeface="+mn-cs"/>
                        </a:rPr>
                        <a:t>중국</a:t>
                      </a:r>
                    </a:p>
                  </a:txBody>
                  <a:tcPr marL="18000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r" fontAlgn="ctr"/>
                      <a:r>
                        <a:rPr kumimoji="0" lang="en-US" altLang="ko-KR" sz="1200" b="0" i="0" u="none" strike="noStrike" kern="1200" cap="none" spc="0" normalizeH="0" baseline="0" dirty="0">
                          <a:ln>
                            <a:solidFill>
                              <a:schemeClr val="accent1">
                                <a:alpha val="0"/>
                              </a:schemeClr>
                            </a:solidFill>
                          </a:ln>
                          <a:solidFill>
                            <a:schemeClr val="bg1"/>
                          </a:solidFill>
                          <a:effectLst/>
                          <a:uLnTx/>
                          <a:uFillTx/>
                          <a:latin typeface="+mj-ea"/>
                          <a:ea typeface="+mj-ea"/>
                          <a:cs typeface="+mn-cs"/>
                        </a:rPr>
                        <a:t>71</a:t>
                      </a:r>
                    </a:p>
                  </a:txBody>
                  <a:tcPr marL="9525" marR="108000" marT="9525" marB="0" anchor="ctr">
                    <a:lnL w="6350" cap="flat" cmpd="sng" algn="ctr">
                      <a:noFill/>
                      <a:prstDash val="solid"/>
                      <a:round/>
                      <a:headEnd type="none" w="med" len="med"/>
                      <a:tailEnd type="none" w="med" len="med"/>
                    </a:lnL>
                    <a:lnR w="12700" cmpd="sng">
                      <a:noFill/>
                    </a:lnR>
                    <a:lnT w="6350" cap="flat" cmpd="sng" algn="ctr">
                      <a:solidFill>
                        <a:schemeClr val="bg1"/>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984710722"/>
                  </a:ext>
                </a:extLst>
              </a:tr>
              <a:tr h="29127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500" b="0" i="0" u="none" strike="noStrike" kern="1200" cap="none" spc="0" normalizeH="0" baseline="0" noProof="0" dirty="0">
                          <a:ln>
                            <a:solidFill>
                              <a:schemeClr val="accent1">
                                <a:alpha val="0"/>
                              </a:schemeClr>
                            </a:solidFill>
                          </a:ln>
                          <a:solidFill>
                            <a:srgbClr val="00338D"/>
                          </a:solidFill>
                          <a:effectLst/>
                          <a:uLnTx/>
                          <a:uFillTx/>
                          <a:latin typeface="+mn-lt"/>
                          <a:ea typeface="+mn-ea"/>
                          <a:cs typeface="+mn-cs"/>
                        </a:rPr>
                        <a:t>III.</a:t>
                      </a:r>
                      <a:endParaRPr kumimoji="0" lang="en-GB" sz="1500" b="0" i="0" u="none" strike="noStrike" kern="1200" cap="none" spc="0" normalizeH="0" baseline="0" noProof="0" dirty="0">
                        <a:ln>
                          <a:solidFill>
                            <a:schemeClr val="accent1">
                              <a:alpha val="0"/>
                            </a:schemeClr>
                          </a:solidFill>
                        </a:ln>
                        <a:solidFill>
                          <a:srgbClr val="00338D"/>
                        </a:solidFill>
                        <a:effectLst/>
                        <a:uLnTx/>
                        <a:uFillTx/>
                        <a:latin typeface="+mn-lt"/>
                        <a:ea typeface="+mn-ea"/>
                        <a:cs typeface="+mn-cs"/>
                      </a:endParaRPr>
                    </a:p>
                  </a:txBody>
                  <a:tcPr marL="108000" marR="0" marT="0" marB="0" anchor="ctr">
                    <a:lnL w="12700" cmpd="sng">
                      <a:noFill/>
                    </a:lnL>
                    <a:lnR w="12700" cmpd="sng">
                      <a:noFill/>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1500" b="0" i="0" u="none" strike="noStrike" kern="1200" cap="none" spc="0" normalizeH="0" baseline="0" noProof="0" dirty="0">
                          <a:ln>
                            <a:solidFill>
                              <a:schemeClr val="accent1">
                                <a:alpha val="0"/>
                              </a:schemeClr>
                            </a:solidFill>
                          </a:ln>
                          <a:solidFill>
                            <a:srgbClr val="00338D"/>
                          </a:solidFill>
                          <a:effectLst/>
                          <a:uLnTx/>
                          <a:uFillTx/>
                          <a:latin typeface="+mn-lt"/>
                          <a:ea typeface="+mn-ea"/>
                          <a:cs typeface="+mn-cs"/>
                        </a:rPr>
                        <a:t>결론 및 시사점</a:t>
                      </a:r>
                    </a:p>
                  </a:txBody>
                  <a:tcPr marL="0" marR="0" marT="0" marB="0" anchor="ctr">
                    <a:lnL w="12700" cmpd="sng">
                      <a:noFill/>
                    </a:lnL>
                    <a:lnR w="12700" cmpd="sng">
                      <a:noFill/>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ko-KR" sz="1500" b="0" i="0" u="none" strike="noStrike" kern="1200" cap="none" spc="0" normalizeH="0" baseline="0" dirty="0">
                          <a:ln>
                            <a:solidFill>
                              <a:schemeClr val="accent1">
                                <a:alpha val="0"/>
                              </a:schemeClr>
                            </a:solidFill>
                          </a:ln>
                          <a:solidFill>
                            <a:srgbClr val="00338D"/>
                          </a:solidFill>
                          <a:effectLst/>
                          <a:uLnTx/>
                          <a:uFillTx/>
                          <a:latin typeface="+mn-lt"/>
                          <a:ea typeface="+mn-ea"/>
                          <a:cs typeface="+mn-cs"/>
                        </a:rPr>
                        <a:t>81</a:t>
                      </a:r>
                    </a:p>
                  </a:txBody>
                  <a:tcPr marL="9525" marR="108000" marT="9525" marB="0" anchor="ctr">
                    <a:lnL w="12700" cmpd="sng">
                      <a:noFill/>
                    </a:lnL>
                    <a:lnR w="12700" cmpd="sng">
                      <a:noFill/>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24690467"/>
                  </a:ext>
                </a:extLst>
              </a:tr>
            </a:tbl>
          </a:graphicData>
        </a:graphic>
      </p:graphicFrame>
    </p:spTree>
    <p:extLst>
      <p:ext uri="{BB962C8B-B14F-4D97-AF65-F5344CB8AC3E}">
        <p14:creationId xmlns:p14="http://schemas.microsoft.com/office/powerpoint/2010/main" val="175127155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그림 6" descr="지도이(가) 표시된 사진&#10;&#10;자동 생성된 설명">
            <a:extLst>
              <a:ext uri="{FF2B5EF4-FFF2-40B4-BE49-F238E27FC236}">
                <a16:creationId xmlns:a16="http://schemas.microsoft.com/office/drawing/2014/main" id="{DA28EC18-71AD-18A5-B95D-11780B2C3E7C}"/>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contrast="-40000"/>
                    </a14:imgEffect>
                  </a14:imgLayer>
                </a14:imgProps>
              </a:ext>
            </a:extLst>
          </a:blip>
          <a:stretch>
            <a:fillRect/>
          </a:stretch>
        </p:blipFill>
        <p:spPr>
          <a:xfrm>
            <a:off x="8247217" y="94458"/>
            <a:ext cx="1271337" cy="1024316"/>
          </a:xfrm>
          <a:prstGeom prst="rect">
            <a:avLst/>
          </a:prstGeom>
        </p:spPr>
      </p:pic>
      <p:pic>
        <p:nvPicPr>
          <p:cNvPr id="214" name="그림 213">
            <a:extLst>
              <a:ext uri="{FF2B5EF4-FFF2-40B4-BE49-F238E27FC236}">
                <a16:creationId xmlns:a16="http://schemas.microsoft.com/office/drawing/2014/main" id="{E9E58793-C7F1-6674-FD2D-E6E5359E54D0}"/>
              </a:ext>
            </a:extLst>
          </p:cNvPr>
          <p:cNvPicPr>
            <a:picLocks noChangeAspect="1"/>
          </p:cNvPicPr>
          <p:nvPr/>
        </p:nvPicPr>
        <p:blipFill>
          <a:blip r:embed="rId4"/>
          <a:srcRect/>
          <a:stretch/>
        </p:blipFill>
        <p:spPr>
          <a:xfrm>
            <a:off x="7675050" y="594854"/>
            <a:ext cx="416327" cy="416327"/>
          </a:xfrm>
          <a:prstGeom prst="rect">
            <a:avLst/>
          </a:prstGeom>
        </p:spPr>
      </p:pic>
      <p:sp>
        <p:nvSpPr>
          <p:cNvPr id="14" name="제목 3">
            <a:extLst>
              <a:ext uri="{FF2B5EF4-FFF2-40B4-BE49-F238E27FC236}">
                <a16:creationId xmlns:a16="http://schemas.microsoft.com/office/drawing/2014/main" id="{751EDE0D-FD46-FB5A-2A55-2182C537F855}"/>
              </a:ext>
            </a:extLst>
          </p:cNvPr>
          <p:cNvSpPr txBox="1">
            <a:spLocks/>
          </p:cNvSpPr>
          <p:nvPr/>
        </p:nvSpPr>
        <p:spPr>
          <a:xfrm>
            <a:off x="8143995" y="606616"/>
            <a:ext cx="1477782" cy="334294"/>
          </a:xfrm>
          <a:prstGeom prst="rect">
            <a:avLst/>
          </a:prstGeom>
        </p:spPr>
        <p:txBody>
          <a:bodyPr wrap="none" lIns="0" tIns="0" rIns="0" bIns="0" anchor="b" anchorCtr="0">
            <a:noAutofit/>
          </a:bodyPr>
          <a:lstStyle>
            <a:defPPr>
              <a:defRPr lang="en-US"/>
            </a:defPPr>
            <a:lvl1pPr marR="0" lvl="0" indent="539750" fontAlgn="auto">
              <a:lnSpc>
                <a:spcPct val="100000"/>
              </a:lnSpc>
              <a:spcBef>
                <a:spcPts val="0"/>
              </a:spcBef>
              <a:spcAft>
                <a:spcPts val="0"/>
              </a:spcAft>
              <a:buClrTx/>
              <a:buSzTx/>
              <a:buFontTx/>
              <a:buNone/>
              <a:tabLst/>
              <a:defRPr sz="2400" b="0" i="0">
                <a:ln>
                  <a:solidFill>
                    <a:prstClr val="white">
                      <a:lumMod val="75000"/>
                      <a:alpha val="0"/>
                    </a:prstClr>
                  </a:solidFill>
                </a:ln>
                <a:solidFill>
                  <a:schemeClr val="bg1"/>
                </a:solidFill>
                <a:latin typeface="KoPub돋움체 Bold" panose="00000800000000000000" pitchFamily="2" charset="-127"/>
                <a:ea typeface="KoPub돋움체 Bold" panose="00000800000000000000" pitchFamily="2" charset="-127"/>
                <a:cs typeface="KoPub돋움체 Medium" panose="02020603020101020101" pitchFamily="18" charset="-127"/>
              </a:defRPr>
            </a:lvl1pPr>
          </a:lstStyle>
          <a:p>
            <a:pPr marR="0" lvl="0" indent="0" defTabSz="914400" rtl="0" eaLnBrk="1" fontAlgn="auto" latinLnBrk="0" hangingPunct="1">
              <a:lnSpc>
                <a:spcPct val="100000"/>
              </a:lnSpc>
              <a:spcBef>
                <a:spcPts val="0"/>
              </a:spcBef>
              <a:spcAft>
                <a:spcPts val="0"/>
              </a:spcAft>
              <a:buClrTx/>
              <a:buSzTx/>
              <a:buFontTx/>
              <a:buNone/>
              <a:tabLst/>
              <a:defRPr/>
            </a:pPr>
            <a:r>
              <a:rPr lang="ko-KR" altLang="en-US" sz="2000" dirty="0">
                <a:solidFill>
                  <a:schemeClr val="tx1">
                    <a:lumMod val="75000"/>
                    <a:lumOff val="25000"/>
                  </a:schemeClr>
                </a:solidFill>
              </a:rPr>
              <a:t>중국</a:t>
            </a:r>
            <a:endParaRPr lang="en-US" altLang="ko-KR" sz="2000" dirty="0">
              <a:ln>
                <a:solidFill>
                  <a:prstClr val="white">
                    <a:lumMod val="75000"/>
                    <a:alpha val="0"/>
                  </a:prstClr>
                </a:solidFill>
              </a:ln>
              <a:solidFill>
                <a:schemeClr val="tx1">
                  <a:lumMod val="75000"/>
                  <a:lumOff val="25000"/>
                </a:schemeClr>
              </a:solidFill>
            </a:endParaRPr>
          </a:p>
        </p:txBody>
      </p:sp>
      <p:sp>
        <p:nvSpPr>
          <p:cNvPr id="2" name="텍스트 개체 틀 1">
            <a:extLst>
              <a:ext uri="{FF2B5EF4-FFF2-40B4-BE49-F238E27FC236}">
                <a16:creationId xmlns:a16="http://schemas.microsoft.com/office/drawing/2014/main" id="{11D01EDC-383F-7EC9-5195-CCBAAD0A81F2}"/>
              </a:ext>
            </a:extLst>
          </p:cNvPr>
          <p:cNvSpPr>
            <a:spLocks noGrp="1"/>
          </p:cNvSpPr>
          <p:nvPr>
            <p:ph type="body" sz="quarter" idx="10"/>
          </p:nvPr>
        </p:nvSpPr>
        <p:spPr/>
        <p:txBody>
          <a:bodyPr/>
          <a:lstStyle/>
          <a:p>
            <a:r>
              <a:rPr lang="en-US" altLang="ko-KR" dirty="0"/>
              <a:t>II. </a:t>
            </a:r>
            <a:r>
              <a:rPr lang="ko-KR" altLang="en-US" dirty="0"/>
              <a:t>신흥 아시아 태평양 국가별 보험시장 및 규제 현황 </a:t>
            </a:r>
          </a:p>
        </p:txBody>
      </p:sp>
      <p:sp>
        <p:nvSpPr>
          <p:cNvPr id="3" name="텍스트 개체 틀 2">
            <a:extLst>
              <a:ext uri="{FF2B5EF4-FFF2-40B4-BE49-F238E27FC236}">
                <a16:creationId xmlns:a16="http://schemas.microsoft.com/office/drawing/2014/main" id="{F8A23C6E-913D-E903-F49E-D387E0794A26}"/>
              </a:ext>
            </a:extLst>
          </p:cNvPr>
          <p:cNvSpPr>
            <a:spLocks noGrp="1"/>
          </p:cNvSpPr>
          <p:nvPr>
            <p:ph type="body" sz="quarter" idx="11"/>
          </p:nvPr>
        </p:nvSpPr>
        <p:spPr/>
        <p:txBody>
          <a:bodyPr/>
          <a:lstStyle/>
          <a:p>
            <a:r>
              <a:rPr lang="ko-KR" altLang="en-US" dirty="0"/>
              <a:t>중국 경제</a:t>
            </a:r>
            <a:r>
              <a:rPr lang="en-US" altLang="ko-KR" dirty="0"/>
              <a:t>·</a:t>
            </a:r>
            <a:r>
              <a:rPr lang="ko-KR" altLang="en-US" dirty="0"/>
              <a:t>보험시장 </a:t>
            </a:r>
            <a:r>
              <a:rPr lang="en-US" altLang="ko-KR" dirty="0"/>
              <a:t>Overview</a:t>
            </a:r>
            <a:endParaRPr lang="ko-KR" altLang="en-US" dirty="0"/>
          </a:p>
        </p:txBody>
      </p:sp>
      <p:sp>
        <p:nvSpPr>
          <p:cNvPr id="21" name="직사각형 20">
            <a:extLst>
              <a:ext uri="{FF2B5EF4-FFF2-40B4-BE49-F238E27FC236}">
                <a16:creationId xmlns:a16="http://schemas.microsoft.com/office/drawing/2014/main" id="{C034480B-9D4E-4E00-ADB5-7DE77218631C}"/>
              </a:ext>
            </a:extLst>
          </p:cNvPr>
          <p:cNvSpPr/>
          <p:nvPr/>
        </p:nvSpPr>
        <p:spPr>
          <a:xfrm>
            <a:off x="488948" y="1190900"/>
            <a:ext cx="8938800" cy="4680000"/>
          </a:xfrm>
          <a:prstGeom prst="rect">
            <a:avLst/>
          </a:prstGeom>
          <a:noFill/>
          <a:ln w="12700">
            <a:solidFill>
              <a:srgbClr val="00B8F5"/>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ko-KR" altLang="en-US" sz="1000" b="1" dirty="0">
              <a:ln>
                <a:solidFill>
                  <a:schemeClr val="bg1">
                    <a:lumMod val="75000"/>
                    <a:alpha val="0"/>
                  </a:schemeClr>
                </a:solidFill>
              </a:ln>
              <a:solidFill>
                <a:srgbClr val="1E49E2"/>
              </a:solidFill>
              <a:latin typeface="+mn-ea"/>
            </a:endParaRPr>
          </a:p>
        </p:txBody>
      </p:sp>
      <p:sp>
        <p:nvSpPr>
          <p:cNvPr id="9" name="TextBox 8">
            <a:extLst>
              <a:ext uri="{FF2B5EF4-FFF2-40B4-BE49-F238E27FC236}">
                <a16:creationId xmlns:a16="http://schemas.microsoft.com/office/drawing/2014/main" id="{80E6429D-6533-9E4E-5A73-3596749A84F2}"/>
              </a:ext>
            </a:extLst>
          </p:cNvPr>
          <p:cNvSpPr txBox="1"/>
          <p:nvPr/>
        </p:nvSpPr>
        <p:spPr>
          <a:xfrm>
            <a:off x="489000" y="5881851"/>
            <a:ext cx="8928000" cy="195814"/>
          </a:xfrm>
          <a:prstGeom prst="rect">
            <a:avLst/>
          </a:prstGeom>
          <a:noFill/>
          <a:ln>
            <a:noFill/>
          </a:ln>
        </p:spPr>
        <p:txBody>
          <a:bodyPr wrap="square" lIns="0" tIns="72000" rIns="0" bIns="0" rtlCol="0" anchor="t">
            <a:spAutoFit/>
          </a:bodyPr>
          <a:lstStyle>
            <a:defPPr>
              <a:defRPr lang="en-US"/>
            </a:defPPr>
            <a:lvl1pPr lvl="0">
              <a:defRPr sz="800">
                <a:ln>
                  <a:solidFill>
                    <a:prstClr val="white">
                      <a:lumMod val="75000"/>
                      <a:alpha val="0"/>
                    </a:prstClr>
                  </a:solidFill>
                </a:ln>
                <a:solidFill>
                  <a:prstClr val="white">
                    <a:lumMod val="50000"/>
                  </a:prstClr>
                </a:solidFill>
                <a:latin typeface="KoPub돋움체 Medium" panose="00000600000000000000" pitchFamily="2" charset="-127"/>
                <a:ea typeface="KoPub돋움체 Medium" panose="00000600000000000000" pitchFamily="2" charset="-127"/>
              </a:defRPr>
            </a:lvl1pPr>
          </a:lstStyle>
          <a:p>
            <a:r>
              <a:rPr lang="en-US" altLang="ko-KR" dirty="0">
                <a:solidFill>
                  <a:schemeClr val="bg1">
                    <a:lumMod val="50000"/>
                  </a:schemeClr>
                </a:solidFill>
              </a:rPr>
              <a:t>Source: China Banking and Insurance Regulatory Commission, Swiss Re(2022), ‘sigma, World insurance: inflation risks front and </a:t>
            </a:r>
            <a:r>
              <a:rPr lang="en-US" altLang="ko-KR" dirty="0" err="1">
                <a:solidFill>
                  <a:schemeClr val="bg1">
                    <a:lumMod val="50000"/>
                  </a:schemeClr>
                </a:solidFill>
              </a:rPr>
              <a:t>centre</a:t>
            </a:r>
            <a:r>
              <a:rPr lang="en-US" altLang="ko-KR" dirty="0">
                <a:solidFill>
                  <a:schemeClr val="bg1">
                    <a:lumMod val="50000"/>
                  </a:schemeClr>
                </a:solidFill>
              </a:rPr>
              <a:t>’, </a:t>
            </a:r>
            <a:r>
              <a:rPr lang="en-US" altLang="ko-KR" dirty="0" err="1">
                <a:solidFill>
                  <a:schemeClr val="bg1">
                    <a:lumMod val="50000"/>
                  </a:schemeClr>
                </a:solidFill>
              </a:rPr>
              <a:t>IMF,World</a:t>
            </a:r>
            <a:r>
              <a:rPr lang="en-US" altLang="ko-KR" dirty="0">
                <a:solidFill>
                  <a:schemeClr val="bg1">
                    <a:lumMod val="50000"/>
                  </a:schemeClr>
                </a:solidFill>
              </a:rPr>
              <a:t> Bank, UN, </a:t>
            </a:r>
            <a:r>
              <a:rPr lang="ko-KR" altLang="en-US" sz="800" dirty="0" err="1">
                <a:solidFill>
                  <a:schemeClr val="bg1">
                    <a:lumMod val="50000"/>
                  </a:schemeClr>
                </a:solidFill>
                <a:latin typeface="KoPub돋움체 Medium" panose="00000600000000000000" pitchFamily="2" charset="-127"/>
                <a:ea typeface="KoPub돋움체 Medium" panose="00000600000000000000" pitchFamily="2" charset="-127"/>
              </a:rPr>
              <a:t>삼정</a:t>
            </a:r>
            <a:r>
              <a:rPr lang="en-US" altLang="ko-KR" sz="800" dirty="0">
                <a:solidFill>
                  <a:schemeClr val="bg1">
                    <a:lumMod val="50000"/>
                  </a:schemeClr>
                </a:solidFill>
                <a:latin typeface="KoPub돋움체 Medium" panose="00000600000000000000" pitchFamily="2" charset="-127"/>
                <a:ea typeface="KoPub돋움체 Medium" panose="00000600000000000000" pitchFamily="2" charset="-127"/>
              </a:rPr>
              <a:t>KPMG </a:t>
            </a:r>
            <a:r>
              <a:rPr lang="ko-KR" altLang="en-US" sz="800" dirty="0">
                <a:solidFill>
                  <a:schemeClr val="bg1">
                    <a:lumMod val="50000"/>
                  </a:schemeClr>
                </a:solidFill>
                <a:latin typeface="KoPub돋움체 Medium" panose="00000600000000000000" pitchFamily="2" charset="-127"/>
                <a:ea typeface="KoPub돋움체 Medium" panose="00000600000000000000" pitchFamily="2" charset="-127"/>
              </a:rPr>
              <a:t>경제연구원 재구성</a:t>
            </a:r>
            <a:endParaRPr lang="ko-KR" altLang="en-US" dirty="0">
              <a:solidFill>
                <a:schemeClr val="bg1">
                  <a:lumMod val="50000"/>
                </a:schemeClr>
              </a:solidFill>
            </a:endParaRPr>
          </a:p>
        </p:txBody>
      </p:sp>
      <p:sp>
        <p:nvSpPr>
          <p:cNvPr id="4" name="직사각형 3">
            <a:extLst>
              <a:ext uri="{FF2B5EF4-FFF2-40B4-BE49-F238E27FC236}">
                <a16:creationId xmlns:a16="http://schemas.microsoft.com/office/drawing/2014/main" id="{696C5422-70E0-232A-6F50-286841C955F3}"/>
              </a:ext>
            </a:extLst>
          </p:cNvPr>
          <p:cNvSpPr/>
          <p:nvPr/>
        </p:nvSpPr>
        <p:spPr>
          <a:xfrm>
            <a:off x="4952999" y="1393513"/>
            <a:ext cx="4322788" cy="4313924"/>
          </a:xfrm>
          <a:prstGeom prst="rect">
            <a:avLst/>
          </a:prstGeom>
          <a:solidFill>
            <a:srgbClr val="DEF7FF"/>
          </a:solidFill>
          <a:ln w="6350">
            <a:noFill/>
            <a:miter lim="800000"/>
          </a:ln>
        </p:spPr>
        <p:txBody>
          <a:bodyPr wrap="square" lIns="180000" tIns="108000" rIns="180000" bIns="0">
            <a:noAutofit/>
          </a:bodyPr>
          <a:lstStyle/>
          <a:p>
            <a:pPr fontAlgn="ctr">
              <a:lnSpc>
                <a:spcPct val="120000"/>
              </a:lnSpc>
              <a:spcBef>
                <a:spcPts val="500"/>
              </a:spcBef>
            </a:pPr>
            <a:r>
              <a:rPr lang="ko-KR" altLang="en-US" sz="1100" b="1" dirty="0">
                <a:ln w="9525" cap="flat" cmpd="sng" algn="ctr">
                  <a:solidFill>
                    <a:srgbClr val="00338D">
                      <a:alpha val="0"/>
                    </a:srgbClr>
                  </a:solidFill>
                  <a:prstDash val="solid"/>
                  <a:round/>
                </a:ln>
                <a:solidFill>
                  <a:schemeClr val="tx1">
                    <a:lumMod val="85000"/>
                    <a:lumOff val="15000"/>
                  </a:schemeClr>
                </a:solidFill>
                <a:latin typeface="+mn-ea"/>
              </a:rPr>
              <a:t>경제 전망</a:t>
            </a:r>
            <a:endParaRPr lang="en-US" altLang="ko-KR" sz="1100" b="1" dirty="0">
              <a:ln w="9525" cap="flat" cmpd="sng" algn="ctr">
                <a:solidFill>
                  <a:srgbClr val="00338D">
                    <a:alpha val="0"/>
                  </a:srgbClr>
                </a:solidFill>
                <a:prstDash val="solid"/>
                <a:round/>
              </a:ln>
              <a:solidFill>
                <a:schemeClr val="tx1">
                  <a:lumMod val="85000"/>
                  <a:lumOff val="15000"/>
                </a:schemeClr>
              </a:solidFill>
              <a:latin typeface="+mn-ea"/>
            </a:endParaRPr>
          </a:p>
          <a:p>
            <a:pPr marL="108000" indent="-108000" fontAlgn="ctr">
              <a:lnSpc>
                <a:spcPct val="120000"/>
              </a:lnSpc>
              <a:spcBef>
                <a:spcPts val="500"/>
              </a:spcBef>
              <a:buFont typeface="Arial" panose="020B0604020202020204" pitchFamily="34" charset="0"/>
              <a:buChar char="•"/>
            </a:pPr>
            <a:r>
              <a:rPr lang="ko-KR" altLang="en-US" sz="900" dirty="0">
                <a:ln w="9525" cap="flat" cmpd="sng" algn="ctr">
                  <a:solidFill>
                    <a:srgbClr val="00338D">
                      <a:alpha val="0"/>
                    </a:srgbClr>
                  </a:solidFill>
                  <a:prstDash val="solid"/>
                  <a:round/>
                </a:ln>
                <a:solidFill>
                  <a:schemeClr val="tx1">
                    <a:lumMod val="85000"/>
                    <a:lumOff val="15000"/>
                  </a:schemeClr>
                </a:solidFill>
                <a:latin typeface="+mn-ea"/>
              </a:rPr>
              <a:t>중국 경제는 </a:t>
            </a:r>
            <a:r>
              <a:rPr lang="en-US" altLang="ko-KR" sz="900" dirty="0">
                <a:ln w="9525" cap="flat" cmpd="sng" algn="ctr">
                  <a:solidFill>
                    <a:srgbClr val="00338D">
                      <a:alpha val="0"/>
                    </a:srgbClr>
                  </a:solidFill>
                  <a:prstDash val="solid"/>
                  <a:round/>
                </a:ln>
                <a:solidFill>
                  <a:schemeClr val="tx1">
                    <a:lumMod val="85000"/>
                    <a:lumOff val="15000"/>
                  </a:schemeClr>
                </a:solidFill>
                <a:latin typeface="+mn-ea"/>
              </a:rPr>
              <a:t>1978</a:t>
            </a:r>
            <a:r>
              <a:rPr lang="ko-KR" altLang="en-US" sz="900" dirty="0">
                <a:ln w="9525" cap="flat" cmpd="sng" algn="ctr">
                  <a:solidFill>
                    <a:srgbClr val="00338D">
                      <a:alpha val="0"/>
                    </a:srgbClr>
                  </a:solidFill>
                  <a:prstDash val="solid"/>
                  <a:round/>
                </a:ln>
                <a:solidFill>
                  <a:schemeClr val="tx1">
                    <a:lumMod val="85000"/>
                    <a:lumOff val="15000"/>
                  </a:schemeClr>
                </a:solidFill>
                <a:latin typeface="+mn-ea"/>
              </a:rPr>
              <a:t>년 덩샤오핑이 이끄는 개혁개방 정책 이후 연평균 </a:t>
            </a:r>
            <a:r>
              <a:rPr lang="en-US" altLang="ko-KR" sz="900" dirty="0">
                <a:ln w="9525" cap="flat" cmpd="sng" algn="ctr">
                  <a:solidFill>
                    <a:srgbClr val="00338D">
                      <a:alpha val="0"/>
                    </a:srgbClr>
                  </a:solidFill>
                  <a:prstDash val="solid"/>
                  <a:round/>
                </a:ln>
                <a:solidFill>
                  <a:schemeClr val="tx1">
                    <a:lumMod val="85000"/>
                    <a:lumOff val="15000"/>
                  </a:schemeClr>
                </a:solidFill>
                <a:latin typeface="+mn-ea"/>
              </a:rPr>
              <a:t>9.5%</a:t>
            </a:r>
            <a:r>
              <a:rPr lang="ko-KR" altLang="en-US" sz="900" dirty="0">
                <a:ln w="9525" cap="flat" cmpd="sng" algn="ctr">
                  <a:solidFill>
                    <a:srgbClr val="00338D">
                      <a:alpha val="0"/>
                    </a:srgbClr>
                  </a:solidFill>
                  <a:prstDash val="solid"/>
                  <a:round/>
                </a:ln>
                <a:solidFill>
                  <a:schemeClr val="tx1">
                    <a:lumMod val="85000"/>
                    <a:lumOff val="15000"/>
                  </a:schemeClr>
                </a:solidFill>
                <a:latin typeface="+mn-ea"/>
              </a:rPr>
              <a:t>의</a:t>
            </a:r>
            <a:r>
              <a:rPr lang="en-US" altLang="ko-KR" sz="900" dirty="0">
                <a:ln w="9525" cap="flat" cmpd="sng" algn="ctr">
                  <a:solidFill>
                    <a:srgbClr val="00338D">
                      <a:alpha val="0"/>
                    </a:srgbClr>
                  </a:solidFill>
                  <a:prstDash val="solid"/>
                  <a:round/>
                </a:ln>
                <a:solidFill>
                  <a:schemeClr val="tx1">
                    <a:lumMod val="85000"/>
                    <a:lumOff val="15000"/>
                  </a:schemeClr>
                </a:solidFill>
                <a:latin typeface="+mn-ea"/>
              </a:rPr>
              <a:t> </a:t>
            </a:r>
            <a:r>
              <a:rPr lang="ko-KR" altLang="en-US" sz="900" dirty="0">
                <a:ln w="9525" cap="flat" cmpd="sng" algn="ctr">
                  <a:solidFill>
                    <a:srgbClr val="00338D">
                      <a:alpha val="0"/>
                    </a:srgbClr>
                  </a:solidFill>
                  <a:prstDash val="solid"/>
                  <a:round/>
                </a:ln>
                <a:solidFill>
                  <a:schemeClr val="tx1">
                    <a:lumMod val="85000"/>
                    <a:lumOff val="15000"/>
                  </a:schemeClr>
                </a:solidFill>
                <a:latin typeface="+mn-ea"/>
              </a:rPr>
              <a:t>비약적 경제성장을 이룩하였으며</a:t>
            </a:r>
            <a:r>
              <a:rPr lang="en-US" altLang="ko-KR" sz="900" dirty="0">
                <a:ln w="9525" cap="flat" cmpd="sng" algn="ctr">
                  <a:solidFill>
                    <a:srgbClr val="00338D">
                      <a:alpha val="0"/>
                    </a:srgbClr>
                  </a:solidFill>
                  <a:prstDash val="solid"/>
                  <a:round/>
                </a:ln>
                <a:solidFill>
                  <a:schemeClr val="tx1">
                    <a:lumMod val="85000"/>
                    <a:lumOff val="15000"/>
                  </a:schemeClr>
                </a:solidFill>
                <a:latin typeface="+mn-ea"/>
              </a:rPr>
              <a:t>, 2001</a:t>
            </a:r>
            <a:r>
              <a:rPr lang="ko-KR" altLang="en-US" sz="900" dirty="0">
                <a:ln w="9525" cap="flat" cmpd="sng" algn="ctr">
                  <a:solidFill>
                    <a:srgbClr val="00338D">
                      <a:alpha val="0"/>
                    </a:srgbClr>
                  </a:solidFill>
                  <a:prstDash val="solid"/>
                  <a:round/>
                </a:ln>
                <a:solidFill>
                  <a:schemeClr val="tx1">
                    <a:lumMod val="85000"/>
                    <a:lumOff val="15000"/>
                  </a:schemeClr>
                </a:solidFill>
                <a:latin typeface="+mn-ea"/>
              </a:rPr>
              <a:t>년 </a:t>
            </a:r>
            <a:r>
              <a:rPr lang="en-US" altLang="ko-KR" sz="900" dirty="0">
                <a:ln w="9525" cap="flat" cmpd="sng" algn="ctr">
                  <a:solidFill>
                    <a:srgbClr val="00338D">
                      <a:alpha val="0"/>
                    </a:srgbClr>
                  </a:solidFill>
                  <a:prstDash val="solid"/>
                  <a:round/>
                </a:ln>
                <a:solidFill>
                  <a:schemeClr val="tx1">
                    <a:lumMod val="85000"/>
                    <a:lumOff val="15000"/>
                  </a:schemeClr>
                </a:solidFill>
                <a:latin typeface="+mn-ea"/>
              </a:rPr>
              <a:t>WTO</a:t>
            </a:r>
            <a:r>
              <a:rPr lang="ko-KR" altLang="en-US" sz="900" dirty="0">
                <a:ln w="9525" cap="flat" cmpd="sng" algn="ctr">
                  <a:solidFill>
                    <a:srgbClr val="00338D">
                      <a:alpha val="0"/>
                    </a:srgbClr>
                  </a:solidFill>
                  <a:prstDash val="solid"/>
                  <a:round/>
                </a:ln>
                <a:solidFill>
                  <a:schemeClr val="tx1">
                    <a:lumMod val="85000"/>
                    <a:lumOff val="15000"/>
                  </a:schemeClr>
                </a:solidFill>
                <a:latin typeface="+mn-ea"/>
              </a:rPr>
              <a:t>에 가입을 계기로 글로벌 경제에 본격 편입하며</a:t>
            </a:r>
            <a:r>
              <a:rPr lang="en-US" altLang="ko-KR" sz="900" dirty="0">
                <a:ln w="9525" cap="flat" cmpd="sng" algn="ctr">
                  <a:solidFill>
                    <a:srgbClr val="00338D">
                      <a:alpha val="0"/>
                    </a:srgbClr>
                  </a:solidFill>
                  <a:prstDash val="solid"/>
                  <a:round/>
                </a:ln>
                <a:solidFill>
                  <a:schemeClr val="tx1">
                    <a:lumMod val="85000"/>
                    <a:lumOff val="15000"/>
                  </a:schemeClr>
                </a:solidFill>
                <a:latin typeface="+mn-ea"/>
              </a:rPr>
              <a:t>, </a:t>
            </a:r>
            <a:r>
              <a:rPr lang="ko-KR" altLang="en-US" sz="900" dirty="0">
                <a:ln w="9525" cap="flat" cmpd="sng" algn="ctr">
                  <a:solidFill>
                    <a:srgbClr val="00338D">
                      <a:alpha val="0"/>
                    </a:srgbClr>
                  </a:solidFill>
                  <a:prstDash val="solid"/>
                  <a:round/>
                </a:ln>
                <a:solidFill>
                  <a:schemeClr val="tx1">
                    <a:lumMod val="85000"/>
                    <a:lumOff val="15000"/>
                  </a:schemeClr>
                </a:solidFill>
                <a:latin typeface="+mn-ea"/>
              </a:rPr>
              <a:t>세계 최대 무역국이자 글로벌 </a:t>
            </a:r>
            <a:r>
              <a:rPr lang="en-US" altLang="ko-KR" sz="900" dirty="0">
                <a:ln w="9525" cap="flat" cmpd="sng" algn="ctr">
                  <a:solidFill>
                    <a:srgbClr val="00338D">
                      <a:alpha val="0"/>
                    </a:srgbClr>
                  </a:solidFill>
                  <a:prstDash val="solid"/>
                  <a:round/>
                </a:ln>
                <a:solidFill>
                  <a:schemeClr val="tx1">
                    <a:lumMod val="85000"/>
                    <a:lumOff val="15000"/>
                  </a:schemeClr>
                </a:solidFill>
                <a:latin typeface="+mn-ea"/>
              </a:rPr>
              <a:t>G2 </a:t>
            </a:r>
            <a:r>
              <a:rPr lang="ko-KR" altLang="en-US" sz="900" dirty="0">
                <a:ln w="9525" cap="flat" cmpd="sng" algn="ctr">
                  <a:solidFill>
                    <a:srgbClr val="00338D">
                      <a:alpha val="0"/>
                    </a:srgbClr>
                  </a:solidFill>
                  <a:prstDash val="solid"/>
                  <a:round/>
                </a:ln>
                <a:solidFill>
                  <a:schemeClr val="tx1">
                    <a:lumMod val="85000"/>
                    <a:lumOff val="15000"/>
                  </a:schemeClr>
                </a:solidFill>
                <a:latin typeface="+mn-ea"/>
              </a:rPr>
              <a:t>경제대국으로 도약</a:t>
            </a:r>
            <a:endParaRPr lang="en-US" altLang="ko-KR" sz="900" dirty="0">
              <a:ln w="9525" cap="flat" cmpd="sng" algn="ctr">
                <a:solidFill>
                  <a:srgbClr val="00338D">
                    <a:alpha val="0"/>
                  </a:srgbClr>
                </a:solidFill>
                <a:prstDash val="solid"/>
                <a:round/>
              </a:ln>
              <a:solidFill>
                <a:schemeClr val="tx1">
                  <a:lumMod val="85000"/>
                  <a:lumOff val="15000"/>
                </a:schemeClr>
              </a:solidFill>
              <a:latin typeface="+mn-ea"/>
            </a:endParaRPr>
          </a:p>
          <a:p>
            <a:pPr marL="108000" indent="-108000" fontAlgn="ctr">
              <a:lnSpc>
                <a:spcPct val="120000"/>
              </a:lnSpc>
              <a:spcBef>
                <a:spcPts val="500"/>
              </a:spcBef>
              <a:buFont typeface="Arial" panose="020B0604020202020204" pitchFamily="34" charset="0"/>
              <a:buChar char="•"/>
            </a:pPr>
            <a:r>
              <a:rPr lang="en-US" altLang="ko-KR" sz="900" dirty="0">
                <a:ln w="9525" cap="flat" cmpd="sng" algn="ctr">
                  <a:solidFill>
                    <a:srgbClr val="00338D">
                      <a:alpha val="0"/>
                    </a:srgbClr>
                  </a:solidFill>
                  <a:prstDash val="solid"/>
                  <a:round/>
                </a:ln>
                <a:solidFill>
                  <a:schemeClr val="tx1">
                    <a:lumMod val="85000"/>
                    <a:lumOff val="15000"/>
                  </a:schemeClr>
                </a:solidFill>
                <a:latin typeface="+mn-ea"/>
              </a:rPr>
              <a:t>2015</a:t>
            </a:r>
            <a:r>
              <a:rPr lang="ko-KR" altLang="en-US" sz="900" dirty="0">
                <a:ln w="9525" cap="flat" cmpd="sng" algn="ctr">
                  <a:solidFill>
                    <a:srgbClr val="00338D">
                      <a:alpha val="0"/>
                    </a:srgbClr>
                  </a:solidFill>
                  <a:prstDash val="solid"/>
                  <a:round/>
                </a:ln>
                <a:solidFill>
                  <a:schemeClr val="tx1">
                    <a:lumMod val="85000"/>
                    <a:lumOff val="15000"/>
                  </a:schemeClr>
                </a:solidFill>
                <a:latin typeface="+mn-ea"/>
              </a:rPr>
              <a:t>년 이후 경제성장률이 </a:t>
            </a:r>
            <a:r>
              <a:rPr lang="en-US" altLang="ko-KR" sz="900" dirty="0">
                <a:ln w="9525" cap="flat" cmpd="sng" algn="ctr">
                  <a:solidFill>
                    <a:srgbClr val="00338D">
                      <a:alpha val="0"/>
                    </a:srgbClr>
                  </a:solidFill>
                  <a:prstDash val="solid"/>
                  <a:round/>
                </a:ln>
                <a:solidFill>
                  <a:schemeClr val="tx1">
                    <a:lumMod val="85000"/>
                    <a:lumOff val="15000"/>
                  </a:schemeClr>
                </a:solidFill>
                <a:latin typeface="+mn-ea"/>
              </a:rPr>
              <a:t>6%</a:t>
            </a:r>
            <a:r>
              <a:rPr lang="ko-KR" altLang="en-US" sz="900" dirty="0">
                <a:ln w="9525" cap="flat" cmpd="sng" algn="ctr">
                  <a:solidFill>
                    <a:srgbClr val="00338D">
                      <a:alpha val="0"/>
                    </a:srgbClr>
                  </a:solidFill>
                  <a:prstDash val="solid"/>
                  <a:round/>
                </a:ln>
                <a:solidFill>
                  <a:schemeClr val="tx1">
                    <a:lumMod val="85000"/>
                    <a:lumOff val="15000"/>
                  </a:schemeClr>
                </a:solidFill>
                <a:latin typeface="+mn-ea"/>
              </a:rPr>
              <a:t>로 내려가며</a:t>
            </a:r>
            <a:r>
              <a:rPr lang="en-US" altLang="ko-KR" sz="900" dirty="0">
                <a:ln w="9525" cap="flat" cmpd="sng" algn="ctr">
                  <a:solidFill>
                    <a:srgbClr val="00338D">
                      <a:alpha val="0"/>
                    </a:srgbClr>
                  </a:solidFill>
                  <a:prstDash val="solid"/>
                  <a:round/>
                </a:ln>
                <a:solidFill>
                  <a:schemeClr val="tx1">
                    <a:lumMod val="85000"/>
                    <a:lumOff val="15000"/>
                  </a:schemeClr>
                </a:solidFill>
                <a:latin typeface="+mn-ea"/>
              </a:rPr>
              <a:t> </a:t>
            </a:r>
            <a:r>
              <a:rPr lang="ko-KR" altLang="en-US" sz="900" dirty="0">
                <a:ln w="9525" cap="flat" cmpd="sng" algn="ctr">
                  <a:solidFill>
                    <a:srgbClr val="00338D">
                      <a:alpha val="0"/>
                    </a:srgbClr>
                  </a:solidFill>
                  <a:prstDash val="solid"/>
                  <a:round/>
                </a:ln>
                <a:solidFill>
                  <a:schemeClr val="tx1">
                    <a:lumMod val="85000"/>
                    <a:lumOff val="15000"/>
                  </a:schemeClr>
                </a:solidFill>
                <a:latin typeface="+mn-ea"/>
              </a:rPr>
              <a:t>둔화되는 양상을 보이던 가운데</a:t>
            </a:r>
            <a:r>
              <a:rPr lang="en-US" altLang="ko-KR" sz="900" dirty="0">
                <a:ln w="9525" cap="flat" cmpd="sng" algn="ctr">
                  <a:solidFill>
                    <a:srgbClr val="00338D">
                      <a:alpha val="0"/>
                    </a:srgbClr>
                  </a:solidFill>
                  <a:prstDash val="solid"/>
                  <a:round/>
                </a:ln>
                <a:solidFill>
                  <a:schemeClr val="tx1">
                    <a:lumMod val="85000"/>
                    <a:lumOff val="15000"/>
                  </a:schemeClr>
                </a:solidFill>
                <a:latin typeface="+mn-ea"/>
              </a:rPr>
              <a:t>, 2020</a:t>
            </a:r>
            <a:r>
              <a:rPr lang="ko-KR" altLang="en-US" sz="900" dirty="0">
                <a:ln w="9525" cap="flat" cmpd="sng" algn="ctr">
                  <a:solidFill>
                    <a:srgbClr val="00338D">
                      <a:alpha val="0"/>
                    </a:srgbClr>
                  </a:solidFill>
                  <a:prstDash val="solid"/>
                  <a:round/>
                </a:ln>
                <a:solidFill>
                  <a:schemeClr val="tx1">
                    <a:lumMod val="85000"/>
                    <a:lumOff val="15000"/>
                  </a:schemeClr>
                </a:solidFill>
                <a:latin typeface="+mn-ea"/>
              </a:rPr>
              <a:t>년 </a:t>
            </a:r>
            <a:r>
              <a:rPr lang="ko-KR" altLang="en-US" sz="900" dirty="0" err="1">
                <a:ln w="9525" cap="flat" cmpd="sng" algn="ctr">
                  <a:solidFill>
                    <a:srgbClr val="00338D">
                      <a:alpha val="0"/>
                    </a:srgbClr>
                  </a:solidFill>
                  <a:prstDash val="solid"/>
                  <a:round/>
                </a:ln>
                <a:solidFill>
                  <a:schemeClr val="tx1">
                    <a:lumMod val="85000"/>
                    <a:lumOff val="15000"/>
                  </a:schemeClr>
                </a:solidFill>
                <a:latin typeface="+mn-ea"/>
              </a:rPr>
              <a:t>팬데믹의</a:t>
            </a:r>
            <a:r>
              <a:rPr lang="ko-KR" altLang="en-US" sz="900" dirty="0">
                <a:ln w="9525" cap="flat" cmpd="sng" algn="ctr">
                  <a:solidFill>
                    <a:srgbClr val="00338D">
                      <a:alpha val="0"/>
                    </a:srgbClr>
                  </a:solidFill>
                  <a:prstDash val="solid"/>
                  <a:round/>
                </a:ln>
                <a:solidFill>
                  <a:schemeClr val="tx1">
                    <a:lumMod val="85000"/>
                    <a:lumOff val="15000"/>
                  </a:schemeClr>
                </a:solidFill>
                <a:latin typeface="+mn-ea"/>
              </a:rPr>
              <a:t> 영향으로 </a:t>
            </a:r>
            <a:r>
              <a:rPr lang="en-US" altLang="ko-KR" sz="900" dirty="0">
                <a:ln w="9525" cap="flat" cmpd="sng" algn="ctr">
                  <a:solidFill>
                    <a:srgbClr val="00338D">
                      <a:alpha val="0"/>
                    </a:srgbClr>
                  </a:solidFill>
                  <a:prstDash val="solid"/>
                  <a:round/>
                </a:ln>
                <a:solidFill>
                  <a:schemeClr val="tx1">
                    <a:lumMod val="85000"/>
                    <a:lumOff val="15000"/>
                  </a:schemeClr>
                </a:solidFill>
                <a:latin typeface="+mn-ea"/>
              </a:rPr>
              <a:t>2.2%</a:t>
            </a:r>
            <a:r>
              <a:rPr lang="ko-KR" altLang="en-US" sz="900" dirty="0">
                <a:ln w="9525" cap="flat" cmpd="sng" algn="ctr">
                  <a:solidFill>
                    <a:srgbClr val="00338D">
                      <a:alpha val="0"/>
                    </a:srgbClr>
                  </a:solidFill>
                  <a:prstDash val="solid"/>
                  <a:round/>
                </a:ln>
                <a:solidFill>
                  <a:schemeClr val="tx1">
                    <a:lumMod val="85000"/>
                    <a:lumOff val="15000"/>
                  </a:schemeClr>
                </a:solidFill>
                <a:latin typeface="+mn-ea"/>
              </a:rPr>
              <a:t>의 성장률을 기록</a:t>
            </a:r>
            <a:r>
              <a:rPr lang="en-US" altLang="ko-KR" sz="900" dirty="0">
                <a:ln w="9525" cap="flat" cmpd="sng" algn="ctr">
                  <a:solidFill>
                    <a:srgbClr val="00338D">
                      <a:alpha val="0"/>
                    </a:srgbClr>
                  </a:solidFill>
                  <a:prstDash val="solid"/>
                  <a:round/>
                </a:ln>
                <a:solidFill>
                  <a:schemeClr val="tx1">
                    <a:lumMod val="85000"/>
                    <a:lumOff val="15000"/>
                  </a:schemeClr>
                </a:solidFill>
                <a:latin typeface="+mn-ea"/>
              </a:rPr>
              <a:t>. 2021</a:t>
            </a:r>
            <a:r>
              <a:rPr lang="ko-KR" altLang="en-US" sz="900" dirty="0">
                <a:ln w="9525" cap="flat" cmpd="sng" algn="ctr">
                  <a:solidFill>
                    <a:srgbClr val="00338D">
                      <a:alpha val="0"/>
                    </a:srgbClr>
                  </a:solidFill>
                  <a:prstDash val="solid"/>
                  <a:round/>
                </a:ln>
                <a:solidFill>
                  <a:schemeClr val="tx1">
                    <a:lumMod val="85000"/>
                    <a:lumOff val="15000"/>
                  </a:schemeClr>
                </a:solidFill>
                <a:latin typeface="+mn-ea"/>
              </a:rPr>
              <a:t>년 빠른 경제 회복세를 보이며 </a:t>
            </a:r>
            <a:r>
              <a:rPr lang="en-US" altLang="ko-KR" sz="900" dirty="0">
                <a:ln w="9525" cap="flat" cmpd="sng" algn="ctr">
                  <a:solidFill>
                    <a:srgbClr val="00338D">
                      <a:alpha val="0"/>
                    </a:srgbClr>
                  </a:solidFill>
                  <a:prstDash val="solid"/>
                  <a:round/>
                </a:ln>
                <a:solidFill>
                  <a:schemeClr val="tx1">
                    <a:lumMod val="85000"/>
                    <a:lumOff val="15000"/>
                  </a:schemeClr>
                </a:solidFill>
                <a:latin typeface="+mn-ea"/>
              </a:rPr>
              <a:t>8.4%</a:t>
            </a:r>
            <a:r>
              <a:rPr lang="ko-KR" altLang="en-US" sz="900" dirty="0">
                <a:ln w="9525" cap="flat" cmpd="sng" algn="ctr">
                  <a:solidFill>
                    <a:srgbClr val="00338D">
                      <a:alpha val="0"/>
                    </a:srgbClr>
                  </a:solidFill>
                  <a:prstDash val="solid"/>
                  <a:round/>
                </a:ln>
                <a:solidFill>
                  <a:schemeClr val="tx1">
                    <a:lumMod val="85000"/>
                    <a:lumOff val="15000"/>
                  </a:schemeClr>
                </a:solidFill>
                <a:latin typeface="+mn-ea"/>
              </a:rPr>
              <a:t>의 성장률을 기록하였으나</a:t>
            </a:r>
            <a:r>
              <a:rPr lang="en-US" altLang="ko-KR" sz="900" dirty="0">
                <a:ln w="9525" cap="flat" cmpd="sng" algn="ctr">
                  <a:solidFill>
                    <a:srgbClr val="00338D">
                      <a:alpha val="0"/>
                    </a:srgbClr>
                  </a:solidFill>
                  <a:prstDash val="solid"/>
                  <a:round/>
                </a:ln>
                <a:solidFill>
                  <a:schemeClr val="tx1">
                    <a:lumMod val="85000"/>
                    <a:lumOff val="15000"/>
                  </a:schemeClr>
                </a:solidFill>
                <a:latin typeface="+mn-ea"/>
              </a:rPr>
              <a:t>, 2022</a:t>
            </a:r>
            <a:r>
              <a:rPr lang="ko-KR" altLang="en-US" sz="900" dirty="0">
                <a:ln w="9525" cap="flat" cmpd="sng" algn="ctr">
                  <a:solidFill>
                    <a:srgbClr val="00338D">
                      <a:alpha val="0"/>
                    </a:srgbClr>
                  </a:solidFill>
                  <a:prstDash val="solid"/>
                  <a:round/>
                </a:ln>
                <a:solidFill>
                  <a:schemeClr val="tx1">
                    <a:lumMod val="85000"/>
                    <a:lumOff val="15000"/>
                  </a:schemeClr>
                </a:solidFill>
                <a:latin typeface="+mn-ea"/>
              </a:rPr>
              <a:t>년에는 규제 강화 등에 따른 부동산 침체 등의 영향으로 </a:t>
            </a:r>
            <a:r>
              <a:rPr lang="en-US" altLang="ko-KR" sz="900" dirty="0">
                <a:ln w="9525" cap="flat" cmpd="sng" algn="ctr">
                  <a:solidFill>
                    <a:srgbClr val="00338D">
                      <a:alpha val="0"/>
                    </a:srgbClr>
                  </a:solidFill>
                  <a:prstDash val="solid"/>
                  <a:round/>
                </a:ln>
                <a:solidFill>
                  <a:schemeClr val="tx1">
                    <a:lumMod val="85000"/>
                    <a:lumOff val="15000"/>
                  </a:schemeClr>
                </a:solidFill>
                <a:latin typeface="+mn-ea"/>
              </a:rPr>
              <a:t>3.0%</a:t>
            </a:r>
            <a:r>
              <a:rPr lang="ko-KR" altLang="en-US" sz="900" dirty="0">
                <a:ln w="9525" cap="flat" cmpd="sng" algn="ctr">
                  <a:solidFill>
                    <a:srgbClr val="00338D">
                      <a:alpha val="0"/>
                    </a:srgbClr>
                  </a:solidFill>
                  <a:prstDash val="solid"/>
                  <a:round/>
                </a:ln>
                <a:solidFill>
                  <a:schemeClr val="tx1">
                    <a:lumMod val="85000"/>
                    <a:lumOff val="15000"/>
                  </a:schemeClr>
                </a:solidFill>
                <a:latin typeface="+mn-ea"/>
              </a:rPr>
              <a:t>의 성장률을 기록</a:t>
            </a:r>
            <a:r>
              <a:rPr lang="en-US" altLang="ko-KR" sz="900" dirty="0">
                <a:ln w="9525" cap="flat" cmpd="sng" algn="ctr">
                  <a:solidFill>
                    <a:srgbClr val="00338D">
                      <a:alpha val="0"/>
                    </a:srgbClr>
                  </a:solidFill>
                  <a:prstDash val="solid"/>
                  <a:round/>
                </a:ln>
                <a:solidFill>
                  <a:schemeClr val="tx1">
                    <a:lumMod val="85000"/>
                    <a:lumOff val="15000"/>
                  </a:schemeClr>
                </a:solidFill>
                <a:latin typeface="+mn-ea"/>
              </a:rPr>
              <a:t>. 2023</a:t>
            </a:r>
            <a:r>
              <a:rPr lang="ko-KR" altLang="en-US" sz="900" dirty="0">
                <a:ln w="9525" cap="flat" cmpd="sng" algn="ctr">
                  <a:solidFill>
                    <a:srgbClr val="00338D">
                      <a:alpha val="0"/>
                    </a:srgbClr>
                  </a:solidFill>
                  <a:prstDash val="solid"/>
                  <a:round/>
                </a:ln>
                <a:solidFill>
                  <a:schemeClr val="tx1">
                    <a:lumMod val="85000"/>
                    <a:lumOff val="15000"/>
                  </a:schemeClr>
                </a:solidFill>
                <a:latin typeface="+mn-ea"/>
              </a:rPr>
              <a:t>년 중국 경제성장률은 </a:t>
            </a:r>
            <a:r>
              <a:rPr lang="en-US" altLang="ko-KR" sz="900" dirty="0">
                <a:ln w="9525" cap="flat" cmpd="sng" algn="ctr">
                  <a:solidFill>
                    <a:srgbClr val="00338D">
                      <a:alpha val="0"/>
                    </a:srgbClr>
                  </a:solidFill>
                  <a:prstDash val="solid"/>
                  <a:round/>
                </a:ln>
                <a:solidFill>
                  <a:schemeClr val="tx1">
                    <a:lumMod val="85000"/>
                    <a:lumOff val="15000"/>
                  </a:schemeClr>
                </a:solidFill>
                <a:latin typeface="+mn-ea"/>
              </a:rPr>
              <a:t>5.2%</a:t>
            </a:r>
            <a:r>
              <a:rPr lang="ko-KR" altLang="en-US" sz="900" dirty="0">
                <a:ln w="9525" cap="flat" cmpd="sng" algn="ctr">
                  <a:solidFill>
                    <a:srgbClr val="00338D">
                      <a:alpha val="0"/>
                    </a:srgbClr>
                  </a:solidFill>
                  <a:prstDash val="solid"/>
                  <a:round/>
                </a:ln>
                <a:solidFill>
                  <a:schemeClr val="tx1">
                    <a:lumMod val="85000"/>
                    <a:lumOff val="15000"/>
                  </a:schemeClr>
                </a:solidFill>
                <a:latin typeface="+mn-ea"/>
              </a:rPr>
              <a:t>로 전망</a:t>
            </a:r>
            <a:endParaRPr lang="en-US" altLang="ko-KR" sz="500" b="1" dirty="0">
              <a:ln w="9525" cap="flat" cmpd="sng" algn="ctr">
                <a:solidFill>
                  <a:srgbClr val="00338D">
                    <a:alpha val="0"/>
                  </a:srgbClr>
                </a:solidFill>
                <a:prstDash val="solid"/>
                <a:round/>
              </a:ln>
              <a:solidFill>
                <a:schemeClr val="tx1">
                  <a:lumMod val="85000"/>
                  <a:lumOff val="15000"/>
                </a:schemeClr>
              </a:solidFill>
              <a:latin typeface="+mn-ea"/>
            </a:endParaRPr>
          </a:p>
          <a:p>
            <a:pPr fontAlgn="ctr">
              <a:lnSpc>
                <a:spcPct val="120000"/>
              </a:lnSpc>
              <a:spcBef>
                <a:spcPts val="500"/>
              </a:spcBef>
            </a:pPr>
            <a:r>
              <a:rPr lang="ko-KR" altLang="en-US" sz="1100" b="1" dirty="0">
                <a:ln w="9525" cap="flat" cmpd="sng" algn="ctr">
                  <a:solidFill>
                    <a:srgbClr val="00338D">
                      <a:alpha val="0"/>
                    </a:srgbClr>
                  </a:solidFill>
                  <a:prstDash val="solid"/>
                  <a:round/>
                </a:ln>
                <a:solidFill>
                  <a:schemeClr val="tx1">
                    <a:lumMod val="85000"/>
                    <a:lumOff val="15000"/>
                  </a:schemeClr>
                </a:solidFill>
                <a:latin typeface="+mn-ea"/>
              </a:rPr>
              <a:t>보험시장 전망</a:t>
            </a:r>
            <a:endParaRPr lang="en-US" altLang="ko-KR" sz="1100" b="1" dirty="0">
              <a:ln w="9525" cap="flat" cmpd="sng" algn="ctr">
                <a:solidFill>
                  <a:srgbClr val="00338D">
                    <a:alpha val="0"/>
                  </a:srgbClr>
                </a:solidFill>
                <a:prstDash val="solid"/>
                <a:round/>
              </a:ln>
              <a:solidFill>
                <a:schemeClr val="tx1">
                  <a:lumMod val="85000"/>
                  <a:lumOff val="15000"/>
                </a:schemeClr>
              </a:solidFill>
              <a:latin typeface="+mn-ea"/>
            </a:endParaRPr>
          </a:p>
          <a:p>
            <a:pPr marL="108000" indent="-108000" fontAlgn="ctr">
              <a:lnSpc>
                <a:spcPct val="120000"/>
              </a:lnSpc>
              <a:spcBef>
                <a:spcPts val="500"/>
              </a:spcBef>
              <a:buFont typeface="Arial" panose="020B0604020202020204" pitchFamily="34" charset="0"/>
              <a:buChar char="•"/>
            </a:pPr>
            <a:r>
              <a:rPr lang="ko-KR" altLang="en-US" sz="900" dirty="0">
                <a:ln w="9525" cap="flat" cmpd="sng" algn="ctr">
                  <a:solidFill>
                    <a:srgbClr val="00338D">
                      <a:alpha val="0"/>
                    </a:srgbClr>
                  </a:solidFill>
                  <a:prstDash val="solid"/>
                  <a:round/>
                </a:ln>
                <a:solidFill>
                  <a:schemeClr val="tx1">
                    <a:lumMod val="85000"/>
                    <a:lumOff val="15000"/>
                  </a:schemeClr>
                </a:solidFill>
                <a:latin typeface="+mn-ea"/>
              </a:rPr>
              <a:t>중국 보험시장은 </a:t>
            </a:r>
            <a:r>
              <a:rPr lang="en-US" altLang="ko-KR" sz="900" dirty="0">
                <a:ln w="9525" cap="flat" cmpd="sng" algn="ctr">
                  <a:solidFill>
                    <a:srgbClr val="00338D">
                      <a:alpha val="0"/>
                    </a:srgbClr>
                  </a:solidFill>
                  <a:prstDash val="solid"/>
                  <a:round/>
                </a:ln>
                <a:solidFill>
                  <a:schemeClr val="tx1">
                    <a:lumMod val="85000"/>
                    <a:lumOff val="15000"/>
                  </a:schemeClr>
                </a:solidFill>
                <a:latin typeface="+mn-ea"/>
              </a:rPr>
              <a:t>2021</a:t>
            </a:r>
            <a:r>
              <a:rPr lang="ko-KR" altLang="en-US" sz="900" dirty="0">
                <a:ln w="9525" cap="flat" cmpd="sng" algn="ctr">
                  <a:solidFill>
                    <a:srgbClr val="00338D">
                      <a:alpha val="0"/>
                    </a:srgbClr>
                  </a:solidFill>
                  <a:prstDash val="solid"/>
                  <a:round/>
                </a:ln>
                <a:solidFill>
                  <a:schemeClr val="tx1">
                    <a:lumMod val="85000"/>
                    <a:lumOff val="15000"/>
                  </a:schemeClr>
                </a:solidFill>
                <a:latin typeface="+mn-ea"/>
              </a:rPr>
              <a:t>년 수입보험료 기준 약 </a:t>
            </a:r>
            <a:r>
              <a:rPr lang="en-US" altLang="ko-KR" sz="900" dirty="0">
                <a:ln w="9525" cap="flat" cmpd="sng" algn="ctr">
                  <a:solidFill>
                    <a:srgbClr val="00338D">
                      <a:alpha val="0"/>
                    </a:srgbClr>
                  </a:solidFill>
                  <a:prstDash val="solid"/>
                  <a:round/>
                </a:ln>
                <a:solidFill>
                  <a:schemeClr val="tx1">
                    <a:lumMod val="85000"/>
                    <a:lumOff val="15000"/>
                  </a:schemeClr>
                </a:solidFill>
                <a:latin typeface="+mn-ea"/>
              </a:rPr>
              <a:t>6,961.3</a:t>
            </a:r>
            <a:r>
              <a:rPr lang="ko-KR" altLang="en-US" sz="900" dirty="0">
                <a:ln w="9525" cap="flat" cmpd="sng" algn="ctr">
                  <a:solidFill>
                    <a:srgbClr val="00338D">
                      <a:alpha val="0"/>
                    </a:srgbClr>
                  </a:solidFill>
                  <a:prstDash val="solid"/>
                  <a:round/>
                </a:ln>
                <a:solidFill>
                  <a:schemeClr val="tx1">
                    <a:lumMod val="85000"/>
                    <a:lumOff val="15000"/>
                  </a:schemeClr>
                </a:solidFill>
                <a:latin typeface="+mn-ea"/>
              </a:rPr>
              <a:t>억 달러로</a:t>
            </a:r>
            <a:r>
              <a:rPr lang="en-US" altLang="ko-KR" sz="900" dirty="0">
                <a:ln w="9525" cap="flat" cmpd="sng" algn="ctr">
                  <a:solidFill>
                    <a:srgbClr val="00338D">
                      <a:alpha val="0"/>
                    </a:srgbClr>
                  </a:solidFill>
                  <a:prstDash val="solid"/>
                  <a:round/>
                </a:ln>
                <a:solidFill>
                  <a:schemeClr val="tx1">
                    <a:lumMod val="85000"/>
                    <a:lumOff val="15000"/>
                  </a:schemeClr>
                </a:solidFill>
                <a:latin typeface="+mn-ea"/>
              </a:rPr>
              <a:t>, </a:t>
            </a:r>
            <a:r>
              <a:rPr lang="ko-KR" altLang="en-US" sz="900" dirty="0">
                <a:ln w="9525" cap="flat" cmpd="sng" algn="ctr">
                  <a:solidFill>
                    <a:srgbClr val="00338D">
                      <a:alpha val="0"/>
                    </a:srgbClr>
                  </a:solidFill>
                  <a:prstDash val="solid"/>
                  <a:round/>
                </a:ln>
                <a:solidFill>
                  <a:schemeClr val="tx1">
                    <a:lumMod val="85000"/>
                    <a:lumOff val="15000"/>
                  </a:schemeClr>
                </a:solidFill>
                <a:latin typeface="+mn-ea"/>
              </a:rPr>
              <a:t>전 세계에서 미국</a:t>
            </a:r>
            <a:r>
              <a:rPr lang="en-US" altLang="ko-KR" sz="900" dirty="0">
                <a:ln w="9525" cap="flat" cmpd="sng" algn="ctr">
                  <a:solidFill>
                    <a:srgbClr val="00338D">
                      <a:alpha val="0"/>
                    </a:srgbClr>
                  </a:solidFill>
                  <a:prstDash val="solid"/>
                  <a:round/>
                </a:ln>
                <a:solidFill>
                  <a:schemeClr val="tx1">
                    <a:lumMod val="85000"/>
                    <a:lumOff val="15000"/>
                  </a:schemeClr>
                </a:solidFill>
                <a:latin typeface="+mn-ea"/>
              </a:rPr>
              <a:t>(39.6%)</a:t>
            </a:r>
            <a:r>
              <a:rPr lang="ko-KR" altLang="en-US" sz="900" dirty="0">
                <a:ln w="9525" cap="flat" cmpd="sng" algn="ctr">
                  <a:solidFill>
                    <a:srgbClr val="00338D">
                      <a:alpha val="0"/>
                    </a:srgbClr>
                  </a:solidFill>
                  <a:prstDash val="solid"/>
                  <a:round/>
                </a:ln>
                <a:solidFill>
                  <a:schemeClr val="tx1">
                    <a:lumMod val="85000"/>
                    <a:lumOff val="15000"/>
                  </a:schemeClr>
                </a:solidFill>
                <a:latin typeface="+mn-ea"/>
              </a:rPr>
              <a:t>에 이어 두 번째로 큰 시장점유율</a:t>
            </a:r>
            <a:r>
              <a:rPr lang="en-US" altLang="ko-KR" sz="900" dirty="0">
                <a:ln w="9525" cap="flat" cmpd="sng" algn="ctr">
                  <a:solidFill>
                    <a:srgbClr val="00338D">
                      <a:alpha val="0"/>
                    </a:srgbClr>
                  </a:solidFill>
                  <a:prstDash val="solid"/>
                  <a:round/>
                </a:ln>
                <a:solidFill>
                  <a:schemeClr val="tx1">
                    <a:lumMod val="85000"/>
                    <a:lumOff val="15000"/>
                  </a:schemeClr>
                </a:solidFill>
                <a:latin typeface="+mn-ea"/>
              </a:rPr>
              <a:t>(10.1%)</a:t>
            </a:r>
            <a:r>
              <a:rPr lang="ko-KR" altLang="en-US" sz="900" dirty="0">
                <a:ln w="9525" cap="flat" cmpd="sng" algn="ctr">
                  <a:solidFill>
                    <a:srgbClr val="00338D">
                      <a:alpha val="0"/>
                    </a:srgbClr>
                  </a:solidFill>
                  <a:prstDash val="solid"/>
                  <a:round/>
                </a:ln>
                <a:solidFill>
                  <a:schemeClr val="tx1">
                    <a:lumMod val="85000"/>
                    <a:lumOff val="15000"/>
                  </a:schemeClr>
                </a:solidFill>
                <a:latin typeface="+mn-ea"/>
              </a:rPr>
              <a:t>을 보이고 있음</a:t>
            </a:r>
            <a:r>
              <a:rPr lang="en-US" altLang="ko-KR" sz="900" dirty="0">
                <a:ln w="9525" cap="flat" cmpd="sng" algn="ctr">
                  <a:solidFill>
                    <a:srgbClr val="00338D">
                      <a:alpha val="0"/>
                    </a:srgbClr>
                  </a:solidFill>
                  <a:prstDash val="solid"/>
                  <a:round/>
                </a:ln>
                <a:solidFill>
                  <a:schemeClr val="tx1">
                    <a:lumMod val="85000"/>
                    <a:lumOff val="15000"/>
                  </a:schemeClr>
                </a:solidFill>
                <a:latin typeface="+mn-ea"/>
              </a:rPr>
              <a:t>.</a:t>
            </a:r>
            <a:r>
              <a:rPr lang="ko-KR" altLang="en-US" sz="900" dirty="0">
                <a:ln w="9525" cap="flat" cmpd="sng" algn="ctr">
                  <a:solidFill>
                    <a:srgbClr val="00338D">
                      <a:alpha val="0"/>
                    </a:srgbClr>
                  </a:solidFill>
                  <a:prstDash val="solid"/>
                  <a:round/>
                </a:ln>
                <a:solidFill>
                  <a:schemeClr val="tx1">
                    <a:lumMod val="85000"/>
                    <a:lumOff val="15000"/>
                  </a:schemeClr>
                </a:solidFill>
                <a:latin typeface="+mn-ea"/>
              </a:rPr>
              <a:t> 글로벌 재보험사 스위스 리</a:t>
            </a:r>
            <a:r>
              <a:rPr lang="en-US" altLang="ko-KR" sz="900" dirty="0">
                <a:ln w="9525" cap="flat" cmpd="sng" algn="ctr">
                  <a:solidFill>
                    <a:srgbClr val="00338D">
                      <a:alpha val="0"/>
                    </a:srgbClr>
                  </a:solidFill>
                  <a:prstDash val="solid"/>
                  <a:round/>
                </a:ln>
                <a:solidFill>
                  <a:schemeClr val="tx1">
                    <a:lumMod val="85000"/>
                    <a:lumOff val="15000"/>
                  </a:schemeClr>
                </a:solidFill>
                <a:latin typeface="+mn-ea"/>
              </a:rPr>
              <a:t>(Swiss Re)</a:t>
            </a:r>
            <a:r>
              <a:rPr lang="ko-KR" altLang="en-US" sz="900" dirty="0">
                <a:ln w="9525" cap="flat" cmpd="sng" algn="ctr">
                  <a:solidFill>
                    <a:srgbClr val="00338D">
                      <a:alpha val="0"/>
                    </a:srgbClr>
                  </a:solidFill>
                  <a:prstDash val="solid"/>
                  <a:round/>
                </a:ln>
                <a:solidFill>
                  <a:schemeClr val="tx1">
                    <a:lumMod val="85000"/>
                    <a:lumOff val="15000"/>
                  </a:schemeClr>
                </a:solidFill>
                <a:latin typeface="+mn-ea"/>
              </a:rPr>
              <a:t>에 따르면</a:t>
            </a:r>
            <a:r>
              <a:rPr lang="en-US" altLang="ko-KR" sz="900" dirty="0">
                <a:ln w="9525" cap="flat" cmpd="sng" algn="ctr">
                  <a:solidFill>
                    <a:srgbClr val="00338D">
                      <a:alpha val="0"/>
                    </a:srgbClr>
                  </a:solidFill>
                  <a:prstDash val="solid"/>
                  <a:round/>
                </a:ln>
                <a:solidFill>
                  <a:schemeClr val="tx1">
                    <a:lumMod val="85000"/>
                    <a:lumOff val="15000"/>
                  </a:schemeClr>
                </a:solidFill>
                <a:latin typeface="+mn-ea"/>
              </a:rPr>
              <a:t>, </a:t>
            </a:r>
            <a:r>
              <a:rPr lang="ko-KR" altLang="en-US" sz="900" dirty="0">
                <a:ln w="9525" cap="flat" cmpd="sng" algn="ctr">
                  <a:solidFill>
                    <a:srgbClr val="00338D">
                      <a:alpha val="0"/>
                    </a:srgbClr>
                  </a:solidFill>
                  <a:prstDash val="solid"/>
                  <a:round/>
                </a:ln>
                <a:solidFill>
                  <a:schemeClr val="tx1">
                    <a:lumMod val="85000"/>
                    <a:lumOff val="15000"/>
                  </a:schemeClr>
                </a:solidFill>
                <a:latin typeface="+mn-ea"/>
              </a:rPr>
              <a:t>중국은 </a:t>
            </a:r>
            <a:r>
              <a:rPr lang="en-US" altLang="ko-KR" sz="900" dirty="0">
                <a:ln w="9525" cap="flat" cmpd="sng" algn="ctr">
                  <a:solidFill>
                    <a:srgbClr val="00338D">
                      <a:alpha val="0"/>
                    </a:srgbClr>
                  </a:solidFill>
                  <a:prstDash val="solid"/>
                  <a:round/>
                </a:ln>
                <a:solidFill>
                  <a:schemeClr val="tx1">
                    <a:lumMod val="85000"/>
                    <a:lumOff val="15000"/>
                  </a:schemeClr>
                </a:solidFill>
                <a:latin typeface="+mn-ea"/>
              </a:rPr>
              <a:t>2030</a:t>
            </a:r>
            <a:r>
              <a:rPr lang="ko-KR" altLang="en-US" sz="900" dirty="0">
                <a:ln w="9525" cap="flat" cmpd="sng" algn="ctr">
                  <a:solidFill>
                    <a:srgbClr val="00338D">
                      <a:alpha val="0"/>
                    </a:srgbClr>
                  </a:solidFill>
                  <a:prstDash val="solid"/>
                  <a:round/>
                </a:ln>
                <a:solidFill>
                  <a:schemeClr val="tx1">
                    <a:lumMod val="85000"/>
                    <a:lumOff val="15000"/>
                  </a:schemeClr>
                </a:solidFill>
                <a:latin typeface="+mn-ea"/>
              </a:rPr>
              <a:t>년 중반까지 전 세계 </a:t>
            </a:r>
            <a:r>
              <a:rPr lang="en-US" altLang="ko-KR" sz="900" dirty="0">
                <a:ln w="9525" cap="flat" cmpd="sng" algn="ctr">
                  <a:solidFill>
                    <a:srgbClr val="00338D">
                      <a:alpha val="0"/>
                    </a:srgbClr>
                  </a:solidFill>
                  <a:prstDash val="solid"/>
                  <a:round/>
                </a:ln>
                <a:solidFill>
                  <a:schemeClr val="tx1">
                    <a:lumMod val="85000"/>
                    <a:lumOff val="15000"/>
                  </a:schemeClr>
                </a:solidFill>
                <a:latin typeface="+mn-ea"/>
              </a:rPr>
              <a:t>1</a:t>
            </a:r>
            <a:r>
              <a:rPr lang="ko-KR" altLang="en-US" sz="900" dirty="0">
                <a:ln w="9525" cap="flat" cmpd="sng" algn="ctr">
                  <a:solidFill>
                    <a:srgbClr val="00338D">
                      <a:alpha val="0"/>
                    </a:srgbClr>
                  </a:solidFill>
                  <a:prstDash val="solid"/>
                  <a:round/>
                </a:ln>
                <a:solidFill>
                  <a:schemeClr val="tx1">
                    <a:lumMod val="85000"/>
                    <a:lumOff val="15000"/>
                  </a:schemeClr>
                </a:solidFill>
                <a:latin typeface="+mn-ea"/>
              </a:rPr>
              <a:t>위 보험시장으로 성장할 것으로 전망</a:t>
            </a:r>
            <a:endParaRPr lang="en-US" altLang="ko-KR" sz="900" dirty="0">
              <a:ln w="9525" cap="flat" cmpd="sng" algn="ctr">
                <a:solidFill>
                  <a:srgbClr val="00338D">
                    <a:alpha val="0"/>
                  </a:srgbClr>
                </a:solidFill>
                <a:prstDash val="solid"/>
                <a:round/>
              </a:ln>
              <a:solidFill>
                <a:schemeClr val="tx1">
                  <a:lumMod val="85000"/>
                  <a:lumOff val="15000"/>
                </a:schemeClr>
              </a:solidFill>
              <a:latin typeface="+mn-ea"/>
            </a:endParaRPr>
          </a:p>
          <a:p>
            <a:pPr marL="108000" indent="-108000" fontAlgn="ctr">
              <a:lnSpc>
                <a:spcPct val="120000"/>
              </a:lnSpc>
              <a:spcBef>
                <a:spcPts val="500"/>
              </a:spcBef>
              <a:buFont typeface="Arial" panose="020B0604020202020204" pitchFamily="34" charset="0"/>
              <a:buChar char="•"/>
            </a:pPr>
            <a:r>
              <a:rPr lang="ko-KR" altLang="en-US" sz="900" dirty="0">
                <a:ln w="9525" cap="flat" cmpd="sng" algn="ctr">
                  <a:solidFill>
                    <a:srgbClr val="00338D">
                      <a:alpha val="0"/>
                    </a:srgbClr>
                  </a:solidFill>
                  <a:prstDash val="solid"/>
                  <a:round/>
                </a:ln>
                <a:solidFill>
                  <a:schemeClr val="tx1">
                    <a:lumMod val="85000"/>
                    <a:lumOff val="15000"/>
                  </a:schemeClr>
                </a:solidFill>
                <a:latin typeface="+mn-ea"/>
              </a:rPr>
              <a:t>중국은 </a:t>
            </a:r>
            <a:r>
              <a:rPr lang="en-US" altLang="ko-KR" sz="900" dirty="0">
                <a:ln w="9525" cap="flat" cmpd="sng" algn="ctr">
                  <a:solidFill>
                    <a:srgbClr val="00338D">
                      <a:alpha val="0"/>
                    </a:srgbClr>
                  </a:solidFill>
                  <a:prstDash val="solid"/>
                  <a:round/>
                </a:ln>
                <a:solidFill>
                  <a:schemeClr val="tx1">
                    <a:lumMod val="85000"/>
                    <a:lumOff val="15000"/>
                  </a:schemeClr>
                </a:solidFill>
                <a:latin typeface="+mn-ea"/>
              </a:rPr>
              <a:t>2021</a:t>
            </a:r>
            <a:r>
              <a:rPr lang="ko-KR" altLang="en-US" sz="900" dirty="0">
                <a:ln w="9525" cap="flat" cmpd="sng" algn="ctr">
                  <a:solidFill>
                    <a:srgbClr val="00338D">
                      <a:alpha val="0"/>
                    </a:srgbClr>
                  </a:solidFill>
                  <a:prstDash val="solid"/>
                  <a:round/>
                </a:ln>
                <a:solidFill>
                  <a:schemeClr val="tx1">
                    <a:lumMod val="85000"/>
                    <a:lumOff val="15000"/>
                  </a:schemeClr>
                </a:solidFill>
                <a:latin typeface="+mn-ea"/>
              </a:rPr>
              <a:t>년 기준 </a:t>
            </a:r>
            <a:r>
              <a:rPr lang="en-US" altLang="ko-KR" sz="900" dirty="0">
                <a:ln w="9525" cap="flat" cmpd="sng" algn="ctr">
                  <a:solidFill>
                    <a:srgbClr val="00338D">
                      <a:alpha val="0"/>
                    </a:srgbClr>
                  </a:solidFill>
                  <a:prstDash val="solid"/>
                  <a:round/>
                </a:ln>
                <a:solidFill>
                  <a:schemeClr val="tx1">
                    <a:lumMod val="85000"/>
                    <a:lumOff val="15000"/>
                  </a:schemeClr>
                </a:solidFill>
                <a:latin typeface="+mn-ea"/>
              </a:rPr>
              <a:t>4.0%</a:t>
            </a:r>
            <a:r>
              <a:rPr lang="ko-KR" altLang="en-US" sz="900" dirty="0">
                <a:ln w="9525" cap="flat" cmpd="sng" algn="ctr">
                  <a:solidFill>
                    <a:srgbClr val="00338D">
                      <a:alpha val="0"/>
                    </a:srgbClr>
                  </a:solidFill>
                  <a:prstDash val="solid"/>
                  <a:round/>
                </a:ln>
                <a:solidFill>
                  <a:schemeClr val="tx1">
                    <a:lumMod val="85000"/>
                    <a:lumOff val="15000"/>
                  </a:schemeClr>
                </a:solidFill>
                <a:latin typeface="+mn-ea"/>
              </a:rPr>
              <a:t>의 보험침투도를 기록 중</a:t>
            </a:r>
            <a:r>
              <a:rPr lang="en-US" altLang="ko-KR" sz="900" dirty="0">
                <a:ln w="9525" cap="flat" cmpd="sng" algn="ctr">
                  <a:solidFill>
                    <a:srgbClr val="00338D">
                      <a:alpha val="0"/>
                    </a:srgbClr>
                  </a:solidFill>
                  <a:prstDash val="solid"/>
                  <a:round/>
                </a:ln>
                <a:solidFill>
                  <a:schemeClr val="tx1">
                    <a:lumMod val="85000"/>
                    <a:lumOff val="15000"/>
                  </a:schemeClr>
                </a:solidFill>
                <a:latin typeface="+mn-ea"/>
              </a:rPr>
              <a:t>. </a:t>
            </a:r>
            <a:r>
              <a:rPr lang="ko-KR" altLang="en-US" sz="900" dirty="0">
                <a:ln w="9525" cap="flat" cmpd="sng" algn="ctr">
                  <a:solidFill>
                    <a:srgbClr val="00338D">
                      <a:alpha val="0"/>
                    </a:srgbClr>
                  </a:solidFill>
                  <a:prstDash val="solid"/>
                  <a:round/>
                </a:ln>
                <a:solidFill>
                  <a:schemeClr val="tx1">
                    <a:lumMod val="85000"/>
                    <a:lumOff val="15000"/>
                  </a:schemeClr>
                </a:solidFill>
                <a:latin typeface="+mn-ea"/>
              </a:rPr>
              <a:t>이는 미국</a:t>
            </a:r>
            <a:r>
              <a:rPr lang="en-US" altLang="ko-KR" sz="900" dirty="0">
                <a:ln w="9525" cap="flat" cmpd="sng" algn="ctr">
                  <a:solidFill>
                    <a:srgbClr val="00338D">
                      <a:alpha val="0"/>
                    </a:srgbClr>
                  </a:solidFill>
                  <a:prstDash val="solid"/>
                  <a:round/>
                </a:ln>
                <a:solidFill>
                  <a:schemeClr val="tx1">
                    <a:lumMod val="85000"/>
                    <a:lumOff val="15000"/>
                  </a:schemeClr>
                </a:solidFill>
                <a:latin typeface="+mn-ea"/>
              </a:rPr>
              <a:t>(11.7%), </a:t>
            </a:r>
            <a:r>
              <a:rPr lang="ko-KR" altLang="en-US" sz="900" dirty="0">
                <a:ln w="9525" cap="flat" cmpd="sng" algn="ctr">
                  <a:solidFill>
                    <a:srgbClr val="00338D">
                      <a:alpha val="0"/>
                    </a:srgbClr>
                  </a:solidFill>
                  <a:prstDash val="solid"/>
                  <a:round/>
                </a:ln>
                <a:solidFill>
                  <a:schemeClr val="tx1">
                    <a:lumMod val="85000"/>
                    <a:lumOff val="15000"/>
                  </a:schemeClr>
                </a:solidFill>
                <a:latin typeface="+mn-ea"/>
              </a:rPr>
              <a:t>캐나다</a:t>
            </a:r>
            <a:r>
              <a:rPr lang="en-US" altLang="ko-KR" sz="900" dirty="0">
                <a:ln w="9525" cap="flat" cmpd="sng" algn="ctr">
                  <a:solidFill>
                    <a:srgbClr val="00338D">
                      <a:alpha val="0"/>
                    </a:srgbClr>
                  </a:solidFill>
                  <a:prstDash val="solid"/>
                  <a:round/>
                </a:ln>
                <a:solidFill>
                  <a:schemeClr val="tx1">
                    <a:lumMod val="85000"/>
                    <a:lumOff val="15000"/>
                  </a:schemeClr>
                </a:solidFill>
                <a:latin typeface="+mn-ea"/>
              </a:rPr>
              <a:t>(8.1%) </a:t>
            </a:r>
            <a:r>
              <a:rPr lang="ko-KR" altLang="en-US" sz="900" dirty="0">
                <a:ln w="9525" cap="flat" cmpd="sng" algn="ctr">
                  <a:solidFill>
                    <a:srgbClr val="00338D">
                      <a:alpha val="0"/>
                    </a:srgbClr>
                  </a:solidFill>
                  <a:prstDash val="solid"/>
                  <a:round/>
                </a:ln>
                <a:solidFill>
                  <a:schemeClr val="tx1">
                    <a:lumMod val="85000"/>
                    <a:lumOff val="15000"/>
                  </a:schemeClr>
                </a:solidFill>
                <a:latin typeface="+mn-ea"/>
              </a:rPr>
              <a:t>등 선진시장에 비해 여전히 낮은 수준이며</a:t>
            </a:r>
            <a:r>
              <a:rPr lang="en-US" altLang="ko-KR" sz="900" dirty="0">
                <a:ln w="9525" cap="flat" cmpd="sng" algn="ctr">
                  <a:solidFill>
                    <a:srgbClr val="00338D">
                      <a:alpha val="0"/>
                    </a:srgbClr>
                  </a:solidFill>
                  <a:prstDash val="solid"/>
                  <a:round/>
                </a:ln>
                <a:solidFill>
                  <a:schemeClr val="tx1">
                    <a:lumMod val="85000"/>
                    <a:lumOff val="15000"/>
                  </a:schemeClr>
                </a:solidFill>
                <a:latin typeface="+mn-ea"/>
              </a:rPr>
              <a:t>, </a:t>
            </a:r>
            <a:r>
              <a:rPr lang="ko-KR" altLang="en-US" sz="900" dirty="0">
                <a:ln w="9525" cap="flat" cmpd="sng" algn="ctr">
                  <a:solidFill>
                    <a:srgbClr val="00338D">
                      <a:alpha val="0"/>
                    </a:srgbClr>
                  </a:solidFill>
                  <a:prstDash val="solid"/>
                  <a:round/>
                </a:ln>
                <a:solidFill>
                  <a:schemeClr val="tx1">
                    <a:lumMod val="85000"/>
                    <a:lumOff val="15000"/>
                  </a:schemeClr>
                </a:solidFill>
                <a:latin typeface="+mn-ea"/>
              </a:rPr>
              <a:t>상품에 대한 선택의 폭도 좁기 때문에</a:t>
            </a:r>
            <a:r>
              <a:rPr lang="en-US" altLang="ko-KR" sz="900" dirty="0">
                <a:ln w="9525" cap="flat" cmpd="sng" algn="ctr">
                  <a:solidFill>
                    <a:srgbClr val="00338D">
                      <a:alpha val="0"/>
                    </a:srgbClr>
                  </a:solidFill>
                  <a:prstDash val="solid"/>
                  <a:round/>
                </a:ln>
                <a:solidFill>
                  <a:schemeClr val="tx1">
                    <a:lumMod val="85000"/>
                    <a:lumOff val="15000"/>
                  </a:schemeClr>
                </a:solidFill>
                <a:latin typeface="+mn-ea"/>
              </a:rPr>
              <a:t> </a:t>
            </a:r>
            <a:r>
              <a:rPr lang="ko-KR" altLang="en-US" sz="900" dirty="0">
                <a:ln w="9525" cap="flat" cmpd="sng" algn="ctr">
                  <a:solidFill>
                    <a:srgbClr val="00338D">
                      <a:alpha val="0"/>
                    </a:srgbClr>
                  </a:solidFill>
                  <a:prstDash val="solid"/>
                  <a:round/>
                </a:ln>
                <a:solidFill>
                  <a:schemeClr val="tx1">
                    <a:lumMod val="85000"/>
                    <a:lumOff val="15000"/>
                  </a:schemeClr>
                </a:solidFill>
                <a:latin typeface="+mn-ea"/>
              </a:rPr>
              <a:t>보험시장 성장 잠재력이 여전히 상당히 높은 것으로 평가</a:t>
            </a:r>
            <a:endParaRPr lang="en-US" altLang="ko-KR" sz="500" dirty="0">
              <a:ln w="9525" cap="flat" cmpd="sng" algn="ctr">
                <a:solidFill>
                  <a:srgbClr val="00338D">
                    <a:alpha val="0"/>
                  </a:srgbClr>
                </a:solidFill>
                <a:prstDash val="solid"/>
                <a:round/>
              </a:ln>
              <a:solidFill>
                <a:schemeClr val="tx1">
                  <a:lumMod val="85000"/>
                  <a:lumOff val="15000"/>
                </a:schemeClr>
              </a:solidFill>
              <a:latin typeface="+mn-ea"/>
            </a:endParaRPr>
          </a:p>
          <a:p>
            <a:pPr fontAlgn="ctr">
              <a:lnSpc>
                <a:spcPct val="120000"/>
              </a:lnSpc>
              <a:spcBef>
                <a:spcPts val="500"/>
              </a:spcBef>
            </a:pPr>
            <a:r>
              <a:rPr lang="ko-KR" altLang="en-US" sz="1100" b="1" dirty="0">
                <a:ln w="9525" cap="flat" cmpd="sng" algn="ctr">
                  <a:solidFill>
                    <a:srgbClr val="00338D">
                      <a:alpha val="0"/>
                    </a:srgbClr>
                  </a:solidFill>
                  <a:prstDash val="solid"/>
                  <a:round/>
                </a:ln>
                <a:solidFill>
                  <a:schemeClr val="tx1">
                    <a:lumMod val="85000"/>
                    <a:lumOff val="15000"/>
                  </a:schemeClr>
                </a:solidFill>
                <a:latin typeface="+mn-ea"/>
              </a:rPr>
              <a:t>생명</a:t>
            </a:r>
            <a:r>
              <a:rPr lang="en-US" altLang="ko-KR" sz="1100" b="1" dirty="0">
                <a:ln w="9525" cap="flat" cmpd="sng" algn="ctr">
                  <a:solidFill>
                    <a:srgbClr val="00338D">
                      <a:alpha val="0"/>
                    </a:srgbClr>
                  </a:solidFill>
                  <a:prstDash val="solid"/>
                  <a:round/>
                </a:ln>
                <a:solidFill>
                  <a:schemeClr val="tx1">
                    <a:lumMod val="85000"/>
                    <a:lumOff val="15000"/>
                  </a:schemeClr>
                </a:solidFill>
                <a:latin typeface="+mn-ea"/>
              </a:rPr>
              <a:t>·</a:t>
            </a:r>
            <a:r>
              <a:rPr lang="ko-KR" altLang="en-US" sz="1100" b="1" dirty="0">
                <a:ln w="9525" cap="flat" cmpd="sng" algn="ctr">
                  <a:solidFill>
                    <a:srgbClr val="00338D">
                      <a:alpha val="0"/>
                    </a:srgbClr>
                  </a:solidFill>
                  <a:prstDash val="solid"/>
                  <a:round/>
                </a:ln>
                <a:solidFill>
                  <a:schemeClr val="tx1">
                    <a:lumMod val="85000"/>
                    <a:lumOff val="15000"/>
                  </a:schemeClr>
                </a:solidFill>
                <a:latin typeface="+mn-ea"/>
              </a:rPr>
              <a:t>손해보험 동향</a:t>
            </a:r>
            <a:endParaRPr lang="en-US" altLang="ko-KR" sz="1100" b="1" dirty="0">
              <a:ln w="9525" cap="flat" cmpd="sng" algn="ctr">
                <a:solidFill>
                  <a:srgbClr val="00338D">
                    <a:alpha val="0"/>
                  </a:srgbClr>
                </a:solidFill>
                <a:prstDash val="solid"/>
                <a:round/>
              </a:ln>
              <a:solidFill>
                <a:schemeClr val="tx1">
                  <a:lumMod val="85000"/>
                  <a:lumOff val="15000"/>
                </a:schemeClr>
              </a:solidFill>
              <a:latin typeface="+mn-ea"/>
            </a:endParaRPr>
          </a:p>
          <a:p>
            <a:pPr marL="108000" indent="-108000" fontAlgn="ctr">
              <a:lnSpc>
                <a:spcPct val="120000"/>
              </a:lnSpc>
              <a:spcBef>
                <a:spcPts val="500"/>
              </a:spcBef>
              <a:buFont typeface="Arial" panose="020B0604020202020204" pitchFamily="34" charset="0"/>
              <a:buChar char="•"/>
            </a:pPr>
            <a:r>
              <a:rPr lang="en-US" altLang="ko-KR" sz="900" dirty="0">
                <a:ln w="9525" cap="flat" cmpd="sng" algn="ctr">
                  <a:solidFill>
                    <a:srgbClr val="00338D">
                      <a:alpha val="0"/>
                    </a:srgbClr>
                  </a:solidFill>
                  <a:prstDash val="solid"/>
                  <a:round/>
                </a:ln>
                <a:solidFill>
                  <a:schemeClr val="tx1">
                    <a:lumMod val="85000"/>
                    <a:lumOff val="15000"/>
                  </a:schemeClr>
                </a:solidFill>
                <a:latin typeface="+mn-ea"/>
              </a:rPr>
              <a:t>2021</a:t>
            </a:r>
            <a:r>
              <a:rPr lang="ko-KR" altLang="en-US" sz="900" dirty="0">
                <a:ln w="9525" cap="flat" cmpd="sng" algn="ctr">
                  <a:solidFill>
                    <a:srgbClr val="00338D">
                      <a:alpha val="0"/>
                    </a:srgbClr>
                  </a:solidFill>
                  <a:prstDash val="solid"/>
                  <a:round/>
                </a:ln>
                <a:solidFill>
                  <a:schemeClr val="tx1">
                    <a:lumMod val="85000"/>
                    <a:lumOff val="15000"/>
                  </a:schemeClr>
                </a:solidFill>
                <a:latin typeface="+mn-ea"/>
              </a:rPr>
              <a:t>년 기준 중국의 생명보험 수입보험료 규모는 </a:t>
            </a:r>
            <a:r>
              <a:rPr lang="en-US" altLang="ko-KR" sz="900" dirty="0">
                <a:ln w="9525" cap="flat" cmpd="sng" algn="ctr">
                  <a:solidFill>
                    <a:srgbClr val="00338D">
                      <a:alpha val="0"/>
                    </a:srgbClr>
                  </a:solidFill>
                  <a:prstDash val="solid"/>
                  <a:round/>
                </a:ln>
                <a:solidFill>
                  <a:schemeClr val="tx1">
                    <a:lumMod val="85000"/>
                    <a:lumOff val="15000"/>
                  </a:schemeClr>
                </a:solidFill>
                <a:latin typeface="+mn-ea"/>
              </a:rPr>
              <a:t>3</a:t>
            </a:r>
            <a:r>
              <a:rPr lang="ko-KR" altLang="en-US" sz="900" dirty="0">
                <a:ln w="9525" cap="flat" cmpd="sng" algn="ctr">
                  <a:solidFill>
                    <a:srgbClr val="00338D">
                      <a:alpha val="0"/>
                    </a:srgbClr>
                  </a:solidFill>
                  <a:prstDash val="solid"/>
                  <a:round/>
                </a:ln>
                <a:solidFill>
                  <a:schemeClr val="tx1">
                    <a:lumMod val="85000"/>
                    <a:lumOff val="15000"/>
                  </a:schemeClr>
                </a:solidFill>
                <a:latin typeface="+mn-ea"/>
              </a:rPr>
              <a:t>조 </a:t>
            </a:r>
            <a:r>
              <a:rPr lang="en-US" altLang="ko-KR" sz="900" dirty="0">
                <a:ln w="9525" cap="flat" cmpd="sng" algn="ctr">
                  <a:solidFill>
                    <a:srgbClr val="00338D">
                      <a:alpha val="0"/>
                    </a:srgbClr>
                  </a:solidFill>
                  <a:prstDash val="solid"/>
                  <a:round/>
                </a:ln>
                <a:solidFill>
                  <a:schemeClr val="tx1">
                    <a:lumMod val="85000"/>
                    <a:lumOff val="15000"/>
                  </a:schemeClr>
                </a:solidFill>
                <a:latin typeface="+mn-ea"/>
              </a:rPr>
              <a:t>3,229</a:t>
            </a:r>
            <a:r>
              <a:rPr lang="ko-KR" altLang="en-US" sz="900" dirty="0">
                <a:ln w="9525" cap="flat" cmpd="sng" algn="ctr">
                  <a:solidFill>
                    <a:srgbClr val="00338D">
                      <a:alpha val="0"/>
                    </a:srgbClr>
                  </a:solidFill>
                  <a:prstDash val="solid"/>
                  <a:round/>
                </a:ln>
                <a:solidFill>
                  <a:schemeClr val="tx1">
                    <a:lumMod val="85000"/>
                    <a:lumOff val="15000"/>
                  </a:schemeClr>
                </a:solidFill>
                <a:latin typeface="+mn-ea"/>
              </a:rPr>
              <a:t>억 위안으로</a:t>
            </a:r>
            <a:r>
              <a:rPr lang="en-US" altLang="ko-KR" sz="900" dirty="0">
                <a:ln w="9525" cap="flat" cmpd="sng" algn="ctr">
                  <a:solidFill>
                    <a:srgbClr val="00338D">
                      <a:alpha val="0"/>
                    </a:srgbClr>
                  </a:solidFill>
                  <a:prstDash val="solid"/>
                  <a:round/>
                </a:ln>
                <a:solidFill>
                  <a:schemeClr val="tx1">
                    <a:lumMod val="85000"/>
                    <a:lumOff val="15000"/>
                  </a:schemeClr>
                </a:solidFill>
                <a:latin typeface="+mn-ea"/>
              </a:rPr>
              <a:t>,</a:t>
            </a:r>
            <a:r>
              <a:rPr lang="ko-KR" altLang="en-US" sz="900" dirty="0">
                <a:ln w="9525" cap="flat" cmpd="sng" algn="ctr">
                  <a:solidFill>
                    <a:srgbClr val="00338D">
                      <a:alpha val="0"/>
                    </a:srgbClr>
                  </a:solidFill>
                  <a:prstDash val="solid"/>
                  <a:round/>
                </a:ln>
                <a:solidFill>
                  <a:schemeClr val="tx1">
                    <a:lumMod val="85000"/>
                    <a:lumOff val="15000"/>
                  </a:schemeClr>
                </a:solidFill>
                <a:latin typeface="+mn-ea"/>
              </a:rPr>
              <a:t> </a:t>
            </a:r>
            <a:r>
              <a:rPr lang="en-US" altLang="ko-KR" sz="900" dirty="0">
                <a:ln w="9525" cap="flat" cmpd="sng" algn="ctr">
                  <a:solidFill>
                    <a:srgbClr val="00338D">
                      <a:alpha val="0"/>
                    </a:srgbClr>
                  </a:solidFill>
                  <a:prstDash val="solid"/>
                  <a:round/>
                </a:ln>
                <a:solidFill>
                  <a:schemeClr val="tx1">
                    <a:lumMod val="85000"/>
                    <a:lumOff val="15000"/>
                  </a:schemeClr>
                </a:solidFill>
                <a:latin typeface="+mn-ea"/>
              </a:rPr>
              <a:t>2020</a:t>
            </a:r>
            <a:r>
              <a:rPr lang="ko-KR" altLang="en-US" sz="900" dirty="0">
                <a:ln w="9525" cap="flat" cmpd="sng" algn="ctr">
                  <a:solidFill>
                    <a:srgbClr val="00338D">
                      <a:alpha val="0"/>
                    </a:srgbClr>
                  </a:solidFill>
                  <a:prstDash val="solid"/>
                  <a:round/>
                </a:ln>
                <a:solidFill>
                  <a:schemeClr val="tx1">
                    <a:lumMod val="85000"/>
                    <a:lumOff val="15000"/>
                  </a:schemeClr>
                </a:solidFill>
                <a:latin typeface="+mn-ea"/>
              </a:rPr>
              <a:t>년 대비 </a:t>
            </a:r>
            <a:r>
              <a:rPr lang="en-US" altLang="ko-KR" sz="900" dirty="0">
                <a:ln w="9525" cap="flat" cmpd="sng" algn="ctr">
                  <a:solidFill>
                    <a:srgbClr val="00338D">
                      <a:alpha val="0"/>
                    </a:srgbClr>
                  </a:solidFill>
                  <a:prstDash val="solid"/>
                  <a:round/>
                </a:ln>
                <a:solidFill>
                  <a:schemeClr val="tx1">
                    <a:lumMod val="85000"/>
                    <a:lumOff val="15000"/>
                  </a:schemeClr>
                </a:solidFill>
                <a:latin typeface="+mn-ea"/>
              </a:rPr>
              <a:t>0.3% </a:t>
            </a:r>
            <a:r>
              <a:rPr lang="ko-KR" altLang="en-US" sz="900" dirty="0">
                <a:ln w="9525" cap="flat" cmpd="sng" algn="ctr">
                  <a:solidFill>
                    <a:srgbClr val="00338D">
                      <a:alpha val="0"/>
                    </a:srgbClr>
                  </a:solidFill>
                  <a:prstDash val="solid"/>
                  <a:round/>
                </a:ln>
                <a:solidFill>
                  <a:schemeClr val="tx1">
                    <a:lumMod val="85000"/>
                    <a:lumOff val="15000"/>
                  </a:schemeClr>
                </a:solidFill>
                <a:latin typeface="+mn-ea"/>
              </a:rPr>
              <a:t>감소하며 부진</a:t>
            </a:r>
            <a:endParaRPr lang="en-US" altLang="ko-KR" sz="900" dirty="0">
              <a:ln w="9525" cap="flat" cmpd="sng" algn="ctr">
                <a:solidFill>
                  <a:srgbClr val="00338D">
                    <a:alpha val="0"/>
                  </a:srgbClr>
                </a:solidFill>
                <a:prstDash val="solid"/>
                <a:round/>
              </a:ln>
              <a:solidFill>
                <a:schemeClr val="tx1">
                  <a:lumMod val="85000"/>
                  <a:lumOff val="15000"/>
                </a:schemeClr>
              </a:solidFill>
              <a:latin typeface="+mn-ea"/>
            </a:endParaRPr>
          </a:p>
          <a:p>
            <a:pPr marL="108000" indent="-108000" fontAlgn="ctr">
              <a:lnSpc>
                <a:spcPct val="120000"/>
              </a:lnSpc>
              <a:spcBef>
                <a:spcPts val="500"/>
              </a:spcBef>
              <a:buFont typeface="Arial" panose="020B0604020202020204" pitchFamily="34" charset="0"/>
              <a:buChar char="•"/>
            </a:pPr>
            <a:r>
              <a:rPr lang="en-US" altLang="ko-KR" sz="900" dirty="0">
                <a:ln w="9525" cap="flat" cmpd="sng" algn="ctr">
                  <a:solidFill>
                    <a:srgbClr val="00338D">
                      <a:alpha val="0"/>
                    </a:srgbClr>
                  </a:solidFill>
                  <a:prstDash val="solid"/>
                  <a:round/>
                </a:ln>
                <a:solidFill>
                  <a:schemeClr val="tx1">
                    <a:lumMod val="85000"/>
                    <a:lumOff val="15000"/>
                  </a:schemeClr>
                </a:solidFill>
                <a:latin typeface="+mn-ea"/>
              </a:rPr>
              <a:t>2021</a:t>
            </a:r>
            <a:r>
              <a:rPr lang="ko-KR" altLang="en-US" sz="900" dirty="0">
                <a:ln w="9525" cap="flat" cmpd="sng" algn="ctr">
                  <a:solidFill>
                    <a:srgbClr val="00338D">
                      <a:alpha val="0"/>
                    </a:srgbClr>
                  </a:solidFill>
                  <a:prstDash val="solid"/>
                  <a:round/>
                </a:ln>
                <a:solidFill>
                  <a:schemeClr val="tx1">
                    <a:lumMod val="85000"/>
                    <a:lumOff val="15000"/>
                  </a:schemeClr>
                </a:solidFill>
                <a:latin typeface="+mn-ea"/>
              </a:rPr>
              <a:t>년 기준 중국의 손해보험 수입보험료 규모는 </a:t>
            </a:r>
            <a:r>
              <a:rPr lang="en-US" altLang="ko-KR" sz="900" dirty="0">
                <a:ln w="9525" cap="flat" cmpd="sng" algn="ctr">
                  <a:solidFill>
                    <a:srgbClr val="00338D">
                      <a:alpha val="0"/>
                    </a:srgbClr>
                  </a:solidFill>
                  <a:prstDash val="solid"/>
                  <a:round/>
                </a:ln>
                <a:solidFill>
                  <a:schemeClr val="tx1">
                    <a:lumMod val="85000"/>
                    <a:lumOff val="15000"/>
                  </a:schemeClr>
                </a:solidFill>
                <a:latin typeface="+mn-ea"/>
              </a:rPr>
              <a:t>1</a:t>
            </a:r>
            <a:r>
              <a:rPr lang="ko-KR" altLang="en-US" sz="900" dirty="0">
                <a:ln w="9525" cap="flat" cmpd="sng" algn="ctr">
                  <a:solidFill>
                    <a:srgbClr val="00338D">
                      <a:alpha val="0"/>
                    </a:srgbClr>
                  </a:solidFill>
                  <a:prstDash val="solid"/>
                  <a:round/>
                </a:ln>
                <a:solidFill>
                  <a:schemeClr val="tx1">
                    <a:lumMod val="85000"/>
                    <a:lumOff val="15000"/>
                  </a:schemeClr>
                </a:solidFill>
                <a:latin typeface="+mn-ea"/>
              </a:rPr>
              <a:t>조 </a:t>
            </a:r>
            <a:r>
              <a:rPr lang="en-US" altLang="ko-KR" sz="900" dirty="0">
                <a:ln w="9525" cap="flat" cmpd="sng" algn="ctr">
                  <a:solidFill>
                    <a:srgbClr val="00338D">
                      <a:alpha val="0"/>
                    </a:srgbClr>
                  </a:solidFill>
                  <a:prstDash val="solid"/>
                  <a:round/>
                </a:ln>
                <a:solidFill>
                  <a:schemeClr val="tx1">
                    <a:lumMod val="85000"/>
                    <a:lumOff val="15000"/>
                  </a:schemeClr>
                </a:solidFill>
                <a:latin typeface="+mn-ea"/>
              </a:rPr>
              <a:t>1,671</a:t>
            </a:r>
            <a:r>
              <a:rPr lang="ko-KR" altLang="en-US" sz="900" dirty="0">
                <a:ln w="9525" cap="flat" cmpd="sng" algn="ctr">
                  <a:solidFill>
                    <a:srgbClr val="00338D">
                      <a:alpha val="0"/>
                    </a:srgbClr>
                  </a:solidFill>
                  <a:prstDash val="solid"/>
                  <a:round/>
                </a:ln>
                <a:solidFill>
                  <a:schemeClr val="tx1">
                    <a:lumMod val="85000"/>
                    <a:lumOff val="15000"/>
                  </a:schemeClr>
                </a:solidFill>
                <a:latin typeface="+mn-ea"/>
              </a:rPr>
              <a:t>억 위안을 기록하며</a:t>
            </a:r>
            <a:r>
              <a:rPr lang="en-US" altLang="ko-KR" sz="900" dirty="0">
                <a:ln w="9525" cap="flat" cmpd="sng" algn="ctr">
                  <a:solidFill>
                    <a:srgbClr val="00338D">
                      <a:alpha val="0"/>
                    </a:srgbClr>
                  </a:solidFill>
                  <a:prstDash val="solid"/>
                  <a:round/>
                </a:ln>
                <a:solidFill>
                  <a:schemeClr val="tx1">
                    <a:lumMod val="85000"/>
                    <a:lumOff val="15000"/>
                  </a:schemeClr>
                </a:solidFill>
                <a:latin typeface="+mn-ea"/>
              </a:rPr>
              <a:t>, </a:t>
            </a:r>
            <a:r>
              <a:rPr lang="ko-KR" altLang="en-US" sz="900" dirty="0">
                <a:ln w="9525" cap="flat" cmpd="sng" algn="ctr">
                  <a:solidFill>
                    <a:srgbClr val="00338D">
                      <a:alpha val="0"/>
                    </a:srgbClr>
                  </a:solidFill>
                  <a:prstDash val="solid"/>
                  <a:round/>
                </a:ln>
                <a:solidFill>
                  <a:schemeClr val="tx1">
                    <a:lumMod val="85000"/>
                    <a:lumOff val="15000"/>
                  </a:schemeClr>
                </a:solidFill>
                <a:latin typeface="+mn-ea"/>
              </a:rPr>
              <a:t>전년대비 </a:t>
            </a:r>
            <a:r>
              <a:rPr lang="en-US" altLang="ko-KR" sz="900" dirty="0">
                <a:ln w="9525" cap="flat" cmpd="sng" algn="ctr">
                  <a:solidFill>
                    <a:srgbClr val="00338D">
                      <a:alpha val="0"/>
                    </a:srgbClr>
                  </a:solidFill>
                  <a:prstDash val="solid"/>
                  <a:round/>
                </a:ln>
                <a:solidFill>
                  <a:schemeClr val="tx1">
                    <a:lumMod val="85000"/>
                    <a:lumOff val="15000"/>
                  </a:schemeClr>
                </a:solidFill>
                <a:latin typeface="+mn-ea"/>
              </a:rPr>
              <a:t>2.2% </a:t>
            </a:r>
            <a:r>
              <a:rPr lang="ko-KR" altLang="en-US" sz="900" dirty="0">
                <a:ln w="9525" cap="flat" cmpd="sng" algn="ctr">
                  <a:solidFill>
                    <a:srgbClr val="00338D">
                      <a:alpha val="0"/>
                    </a:srgbClr>
                  </a:solidFill>
                  <a:prstDash val="solid"/>
                  <a:round/>
                </a:ln>
                <a:solidFill>
                  <a:schemeClr val="tx1">
                    <a:lumMod val="85000"/>
                    <a:lumOff val="15000"/>
                  </a:schemeClr>
                </a:solidFill>
                <a:latin typeface="+mn-ea"/>
              </a:rPr>
              <a:t>감소하며 </a:t>
            </a:r>
            <a:r>
              <a:rPr lang="ko-KR" altLang="en-US" sz="900" dirty="0" err="1">
                <a:ln w="9525" cap="flat" cmpd="sng" algn="ctr">
                  <a:solidFill>
                    <a:srgbClr val="00338D">
                      <a:alpha val="0"/>
                    </a:srgbClr>
                  </a:solidFill>
                  <a:prstDash val="solid"/>
                  <a:round/>
                </a:ln>
                <a:solidFill>
                  <a:schemeClr val="tx1">
                    <a:lumMod val="85000"/>
                    <a:lumOff val="15000"/>
                  </a:schemeClr>
                </a:solidFill>
                <a:latin typeface="+mn-ea"/>
              </a:rPr>
              <a:t>위축세</a:t>
            </a:r>
            <a:endParaRPr lang="en-US" altLang="ko-KR" sz="900" b="1" dirty="0">
              <a:ln w="9525" cap="flat" cmpd="sng" algn="ctr">
                <a:solidFill>
                  <a:srgbClr val="00338D">
                    <a:alpha val="0"/>
                  </a:srgbClr>
                </a:solidFill>
                <a:prstDash val="solid"/>
                <a:round/>
              </a:ln>
              <a:solidFill>
                <a:schemeClr val="tx1">
                  <a:lumMod val="85000"/>
                  <a:lumOff val="15000"/>
                </a:schemeClr>
              </a:solidFill>
              <a:latin typeface="+mn-ea"/>
            </a:endParaRPr>
          </a:p>
        </p:txBody>
      </p:sp>
      <p:grpSp>
        <p:nvGrpSpPr>
          <p:cNvPr id="60" name="그룹 59">
            <a:extLst>
              <a:ext uri="{FF2B5EF4-FFF2-40B4-BE49-F238E27FC236}">
                <a16:creationId xmlns:a16="http://schemas.microsoft.com/office/drawing/2014/main" id="{2A30E639-3A37-1515-C3FB-7BEC1B9AD13D}"/>
              </a:ext>
            </a:extLst>
          </p:cNvPr>
          <p:cNvGrpSpPr/>
          <p:nvPr/>
        </p:nvGrpSpPr>
        <p:grpSpPr>
          <a:xfrm>
            <a:off x="658360" y="1393513"/>
            <a:ext cx="4091090" cy="3835101"/>
            <a:chOff x="658360" y="1393513"/>
            <a:chExt cx="4091090" cy="3835101"/>
          </a:xfrm>
        </p:grpSpPr>
        <p:sp>
          <p:nvSpPr>
            <p:cNvPr id="61" name="사각형: 둥근 모서리 60">
              <a:extLst>
                <a:ext uri="{FF2B5EF4-FFF2-40B4-BE49-F238E27FC236}">
                  <a16:creationId xmlns:a16="http://schemas.microsoft.com/office/drawing/2014/main" id="{66C1E1FF-4A78-DFFC-6D0D-7EE1F14D23F7}"/>
                </a:ext>
              </a:extLst>
            </p:cNvPr>
            <p:cNvSpPr/>
            <p:nvPr/>
          </p:nvSpPr>
          <p:spPr>
            <a:xfrm>
              <a:off x="658360" y="1393513"/>
              <a:ext cx="1270331" cy="255468"/>
            </a:xfrm>
            <a:prstGeom prst="roundRect">
              <a:avLst/>
            </a:prstGeom>
            <a:solidFill>
              <a:schemeClr val="bg1">
                <a:lumMod val="95000"/>
              </a:schemeClr>
            </a:solidFill>
            <a:ln>
              <a:solidFill>
                <a:schemeClr val="bg1">
                  <a:lumMod val="85000"/>
                </a:schemeClr>
              </a:solidFill>
            </a:ln>
          </p:spPr>
          <p:style>
            <a:lnRef idx="0">
              <a:scrgbClr r="0" g="0" b="0"/>
            </a:lnRef>
            <a:fillRef idx="0">
              <a:scrgbClr r="0" g="0" b="0"/>
            </a:fillRef>
            <a:effectRef idx="0">
              <a:scrgbClr r="0" g="0" b="0"/>
            </a:effectRef>
            <a:fontRef idx="minor">
              <a:schemeClr val="lt1"/>
            </a:fontRef>
          </p:style>
          <p:txBody>
            <a:bodyPr rtlCol="0" anchor="ctr"/>
            <a:lstStyle/>
            <a:p>
              <a:pPr fontAlgn="ctr" latinLnBrk="1"/>
              <a:r>
                <a:rPr lang="ko-KR" altLang="en-US" sz="1100" b="1" dirty="0">
                  <a:ln>
                    <a:solidFill>
                      <a:srgbClr val="1758E3">
                        <a:alpha val="0"/>
                      </a:srgbClr>
                    </a:solidFill>
                  </a:ln>
                  <a:solidFill>
                    <a:srgbClr val="00B0F0"/>
                  </a:solidFill>
                  <a:latin typeface="+mj-ea"/>
                  <a:ea typeface="+mj-ea"/>
                </a:rPr>
                <a:t>실질 </a:t>
              </a:r>
              <a:r>
                <a:rPr lang="en-US" altLang="ko-KR" sz="1100" b="1" dirty="0">
                  <a:ln>
                    <a:solidFill>
                      <a:srgbClr val="1758E3">
                        <a:alpha val="0"/>
                      </a:srgbClr>
                    </a:solidFill>
                  </a:ln>
                  <a:solidFill>
                    <a:srgbClr val="00B0F0"/>
                  </a:solidFill>
                  <a:latin typeface="+mj-ea"/>
                  <a:ea typeface="+mj-ea"/>
                </a:rPr>
                <a:t>GDP </a:t>
              </a:r>
              <a:r>
                <a:rPr lang="ko-KR" altLang="en-US" sz="1100" b="1" dirty="0">
                  <a:ln>
                    <a:solidFill>
                      <a:srgbClr val="1758E3">
                        <a:alpha val="0"/>
                      </a:srgbClr>
                    </a:solidFill>
                  </a:ln>
                  <a:solidFill>
                    <a:srgbClr val="00B0F0"/>
                  </a:solidFill>
                  <a:latin typeface="+mj-ea"/>
                  <a:ea typeface="+mj-ea"/>
                </a:rPr>
                <a:t>성장률</a:t>
              </a:r>
              <a:endParaRPr lang="ko-KR" altLang="ko-KR" sz="1100" b="1" dirty="0">
                <a:ln>
                  <a:solidFill>
                    <a:srgbClr val="1758E3">
                      <a:alpha val="0"/>
                    </a:srgbClr>
                  </a:solidFill>
                </a:ln>
                <a:solidFill>
                  <a:srgbClr val="00B0F0"/>
                </a:solidFill>
                <a:latin typeface="+mj-ea"/>
                <a:ea typeface="+mj-ea"/>
              </a:endParaRPr>
            </a:p>
          </p:txBody>
        </p:sp>
        <p:sp>
          <p:nvSpPr>
            <p:cNvPr id="62" name="사각형: 둥근 모서리 61">
              <a:extLst>
                <a:ext uri="{FF2B5EF4-FFF2-40B4-BE49-F238E27FC236}">
                  <a16:creationId xmlns:a16="http://schemas.microsoft.com/office/drawing/2014/main" id="{45335D77-7293-29A3-7A40-5CC5E80B611F}"/>
                </a:ext>
              </a:extLst>
            </p:cNvPr>
            <p:cNvSpPr/>
            <p:nvPr/>
          </p:nvSpPr>
          <p:spPr>
            <a:xfrm>
              <a:off x="2008695" y="1393513"/>
              <a:ext cx="1270331" cy="255468"/>
            </a:xfrm>
            <a:prstGeom prst="roundRect">
              <a:avLst/>
            </a:prstGeom>
            <a:solidFill>
              <a:schemeClr val="bg1">
                <a:lumMod val="95000"/>
              </a:schemeClr>
            </a:solidFill>
            <a:ln>
              <a:solidFill>
                <a:schemeClr val="bg1">
                  <a:lumMod val="85000"/>
                </a:schemeClr>
              </a:solidFill>
            </a:ln>
          </p:spPr>
          <p:style>
            <a:lnRef idx="0">
              <a:scrgbClr r="0" g="0" b="0"/>
            </a:lnRef>
            <a:fillRef idx="0">
              <a:scrgbClr r="0" g="0" b="0"/>
            </a:fillRef>
            <a:effectRef idx="0">
              <a:scrgbClr r="0" g="0" b="0"/>
            </a:effectRef>
            <a:fontRef idx="minor">
              <a:schemeClr val="lt1"/>
            </a:fontRef>
          </p:style>
          <p:txBody>
            <a:bodyPr rtlCol="0" anchor="ctr"/>
            <a:lstStyle/>
            <a:p>
              <a:pPr fontAlgn="ctr" latinLnBrk="1"/>
              <a:r>
                <a:rPr lang="en-US" altLang="ko-KR" sz="1100" b="1" dirty="0">
                  <a:ln>
                    <a:solidFill>
                      <a:srgbClr val="1758E3">
                        <a:alpha val="0"/>
                      </a:srgbClr>
                    </a:solidFill>
                  </a:ln>
                  <a:solidFill>
                    <a:srgbClr val="00B0F0"/>
                  </a:solidFill>
                  <a:latin typeface="+mj-ea"/>
                  <a:ea typeface="+mj-ea"/>
                </a:rPr>
                <a:t>1</a:t>
              </a:r>
              <a:r>
                <a:rPr lang="ko-KR" altLang="en-US" sz="1100" b="1" dirty="0">
                  <a:ln>
                    <a:solidFill>
                      <a:srgbClr val="1758E3">
                        <a:alpha val="0"/>
                      </a:srgbClr>
                    </a:solidFill>
                  </a:ln>
                  <a:solidFill>
                    <a:srgbClr val="00B0F0"/>
                  </a:solidFill>
                  <a:latin typeface="+mj-ea"/>
                  <a:ea typeface="+mj-ea"/>
                </a:rPr>
                <a:t>인당 </a:t>
              </a:r>
              <a:r>
                <a:rPr lang="en-US" altLang="ko-KR" sz="1100" b="1" dirty="0">
                  <a:ln>
                    <a:solidFill>
                      <a:srgbClr val="1758E3">
                        <a:alpha val="0"/>
                      </a:srgbClr>
                    </a:solidFill>
                  </a:ln>
                  <a:solidFill>
                    <a:srgbClr val="00B0F0"/>
                  </a:solidFill>
                  <a:latin typeface="+mj-ea"/>
                  <a:ea typeface="+mj-ea"/>
                </a:rPr>
                <a:t>GDP</a:t>
              </a:r>
            </a:p>
          </p:txBody>
        </p:sp>
        <p:sp>
          <p:nvSpPr>
            <p:cNvPr id="63" name="사각형: 둥근 모서리 62">
              <a:extLst>
                <a:ext uri="{FF2B5EF4-FFF2-40B4-BE49-F238E27FC236}">
                  <a16:creationId xmlns:a16="http://schemas.microsoft.com/office/drawing/2014/main" id="{23FA723A-E0BC-EA0D-C575-9FCB7B0B768C}"/>
                </a:ext>
              </a:extLst>
            </p:cNvPr>
            <p:cNvSpPr/>
            <p:nvPr/>
          </p:nvSpPr>
          <p:spPr>
            <a:xfrm>
              <a:off x="3359031" y="1393513"/>
              <a:ext cx="1390419" cy="255468"/>
            </a:xfrm>
            <a:prstGeom prst="roundRect">
              <a:avLst/>
            </a:prstGeom>
            <a:solidFill>
              <a:schemeClr val="bg1">
                <a:lumMod val="95000"/>
              </a:schemeClr>
            </a:solidFill>
            <a:ln>
              <a:solidFill>
                <a:schemeClr val="bg1">
                  <a:lumMod val="85000"/>
                </a:schemeClr>
              </a:solidFill>
            </a:ln>
          </p:spPr>
          <p:style>
            <a:lnRef idx="0">
              <a:scrgbClr r="0" g="0" b="0"/>
            </a:lnRef>
            <a:fillRef idx="0">
              <a:scrgbClr r="0" g="0" b="0"/>
            </a:fillRef>
            <a:effectRef idx="0">
              <a:scrgbClr r="0" g="0" b="0"/>
            </a:effectRef>
            <a:fontRef idx="minor">
              <a:schemeClr val="lt1"/>
            </a:fontRef>
          </p:style>
          <p:txBody>
            <a:bodyPr rtlCol="0" anchor="ctr"/>
            <a:lstStyle/>
            <a:p>
              <a:pPr fontAlgn="ctr" latinLnBrk="1"/>
              <a:r>
                <a:rPr lang="ko-KR" altLang="en-US" sz="1100" b="1" dirty="0">
                  <a:ln>
                    <a:solidFill>
                      <a:srgbClr val="1758E3">
                        <a:alpha val="0"/>
                      </a:srgbClr>
                    </a:solidFill>
                  </a:ln>
                  <a:solidFill>
                    <a:srgbClr val="00B0F0"/>
                  </a:solidFill>
                  <a:latin typeface="+mj-ea"/>
                  <a:ea typeface="+mj-ea"/>
                </a:rPr>
                <a:t>인플레이션</a:t>
              </a:r>
              <a:r>
                <a:rPr lang="en-US" altLang="ko-KR" sz="900" b="1" dirty="0">
                  <a:ln>
                    <a:solidFill>
                      <a:srgbClr val="1758E3">
                        <a:alpha val="0"/>
                      </a:srgbClr>
                    </a:solidFill>
                  </a:ln>
                  <a:solidFill>
                    <a:srgbClr val="00B0F0"/>
                  </a:solidFill>
                  <a:latin typeface="+mj-ea"/>
                  <a:ea typeface="+mj-ea"/>
                </a:rPr>
                <a:t>(% change)</a:t>
              </a:r>
              <a:endParaRPr lang="en-US" altLang="ko-KR" sz="1100" b="1" dirty="0">
                <a:ln>
                  <a:solidFill>
                    <a:srgbClr val="1758E3">
                      <a:alpha val="0"/>
                    </a:srgbClr>
                  </a:solidFill>
                </a:ln>
                <a:solidFill>
                  <a:srgbClr val="00B0F0"/>
                </a:solidFill>
                <a:latin typeface="+mj-ea"/>
                <a:ea typeface="+mj-ea"/>
              </a:endParaRPr>
            </a:p>
          </p:txBody>
        </p:sp>
        <p:sp>
          <p:nvSpPr>
            <p:cNvPr id="192" name="사각형: 둥근 모서리 191">
              <a:extLst>
                <a:ext uri="{FF2B5EF4-FFF2-40B4-BE49-F238E27FC236}">
                  <a16:creationId xmlns:a16="http://schemas.microsoft.com/office/drawing/2014/main" id="{77255089-E064-F8DF-CEA1-45A511B694BF}"/>
                </a:ext>
              </a:extLst>
            </p:cNvPr>
            <p:cNvSpPr/>
            <p:nvPr/>
          </p:nvSpPr>
          <p:spPr>
            <a:xfrm>
              <a:off x="658360" y="2190956"/>
              <a:ext cx="1270331" cy="255468"/>
            </a:xfrm>
            <a:prstGeom prst="roundRect">
              <a:avLst/>
            </a:prstGeom>
            <a:solidFill>
              <a:schemeClr val="bg1">
                <a:lumMod val="95000"/>
              </a:schemeClr>
            </a:solidFill>
            <a:ln>
              <a:solidFill>
                <a:schemeClr val="bg1">
                  <a:lumMod val="85000"/>
                </a:schemeClr>
              </a:solidFill>
            </a:ln>
          </p:spPr>
          <p:style>
            <a:lnRef idx="0">
              <a:scrgbClr r="0" g="0" b="0"/>
            </a:lnRef>
            <a:fillRef idx="0">
              <a:scrgbClr r="0" g="0" b="0"/>
            </a:fillRef>
            <a:effectRef idx="0">
              <a:scrgbClr r="0" g="0" b="0"/>
            </a:effectRef>
            <a:fontRef idx="minor">
              <a:schemeClr val="lt1"/>
            </a:fontRef>
          </p:style>
          <p:txBody>
            <a:bodyPr rtlCol="0" anchor="ctr"/>
            <a:lstStyle/>
            <a:p>
              <a:pPr fontAlgn="ctr" latinLnBrk="1"/>
              <a:r>
                <a:rPr lang="ko-KR" altLang="en-US" sz="1100" b="1" dirty="0">
                  <a:ln>
                    <a:solidFill>
                      <a:srgbClr val="1758E3">
                        <a:alpha val="0"/>
                      </a:srgbClr>
                    </a:solidFill>
                  </a:ln>
                  <a:solidFill>
                    <a:srgbClr val="00B0F0"/>
                  </a:solidFill>
                  <a:latin typeface="+mj-ea"/>
                  <a:ea typeface="+mj-ea"/>
                </a:rPr>
                <a:t>인구</a:t>
              </a:r>
              <a:endParaRPr lang="ko-KR" altLang="ko-KR" sz="1100" b="1" dirty="0">
                <a:ln>
                  <a:solidFill>
                    <a:srgbClr val="1758E3">
                      <a:alpha val="0"/>
                    </a:srgbClr>
                  </a:solidFill>
                </a:ln>
                <a:solidFill>
                  <a:srgbClr val="00B0F0"/>
                </a:solidFill>
                <a:latin typeface="+mj-ea"/>
                <a:ea typeface="+mj-ea"/>
              </a:endParaRPr>
            </a:p>
          </p:txBody>
        </p:sp>
        <p:sp>
          <p:nvSpPr>
            <p:cNvPr id="193" name="사각형: 둥근 모서리 192">
              <a:extLst>
                <a:ext uri="{FF2B5EF4-FFF2-40B4-BE49-F238E27FC236}">
                  <a16:creationId xmlns:a16="http://schemas.microsoft.com/office/drawing/2014/main" id="{05847087-1992-9684-8F92-3B722F776558}"/>
                </a:ext>
              </a:extLst>
            </p:cNvPr>
            <p:cNvSpPr/>
            <p:nvPr/>
          </p:nvSpPr>
          <p:spPr>
            <a:xfrm>
              <a:off x="2008695" y="2190956"/>
              <a:ext cx="1270331" cy="255468"/>
            </a:xfrm>
            <a:prstGeom prst="roundRect">
              <a:avLst/>
            </a:prstGeom>
            <a:solidFill>
              <a:schemeClr val="bg1">
                <a:lumMod val="95000"/>
              </a:schemeClr>
            </a:solidFill>
            <a:ln>
              <a:solidFill>
                <a:schemeClr val="bg1">
                  <a:lumMod val="85000"/>
                </a:schemeClr>
              </a:solidFill>
            </a:ln>
          </p:spPr>
          <p:style>
            <a:lnRef idx="0">
              <a:scrgbClr r="0" g="0" b="0"/>
            </a:lnRef>
            <a:fillRef idx="0">
              <a:scrgbClr r="0" g="0" b="0"/>
            </a:fillRef>
            <a:effectRef idx="0">
              <a:scrgbClr r="0" g="0" b="0"/>
            </a:effectRef>
            <a:fontRef idx="minor">
              <a:schemeClr val="lt1"/>
            </a:fontRef>
          </p:style>
          <p:txBody>
            <a:bodyPr rtlCol="0" anchor="ctr"/>
            <a:lstStyle/>
            <a:p>
              <a:pPr fontAlgn="ctr" latinLnBrk="1"/>
              <a:r>
                <a:rPr lang="ko-KR" altLang="en-US" sz="1100" b="1" dirty="0">
                  <a:ln>
                    <a:solidFill>
                      <a:srgbClr val="1758E3">
                        <a:alpha val="0"/>
                      </a:srgbClr>
                    </a:solidFill>
                  </a:ln>
                  <a:solidFill>
                    <a:srgbClr val="00B0F0"/>
                  </a:solidFill>
                  <a:latin typeface="+mj-ea"/>
                  <a:ea typeface="+mj-ea"/>
                </a:rPr>
                <a:t>출산율</a:t>
              </a:r>
              <a:endParaRPr lang="en-US" altLang="ko-KR" sz="1100" b="1" dirty="0">
                <a:ln>
                  <a:solidFill>
                    <a:srgbClr val="1758E3">
                      <a:alpha val="0"/>
                    </a:srgbClr>
                  </a:solidFill>
                </a:ln>
                <a:solidFill>
                  <a:srgbClr val="00B0F0"/>
                </a:solidFill>
                <a:latin typeface="+mj-ea"/>
                <a:ea typeface="+mj-ea"/>
              </a:endParaRPr>
            </a:p>
          </p:txBody>
        </p:sp>
        <p:sp>
          <p:nvSpPr>
            <p:cNvPr id="194" name="사각형: 둥근 모서리 193">
              <a:extLst>
                <a:ext uri="{FF2B5EF4-FFF2-40B4-BE49-F238E27FC236}">
                  <a16:creationId xmlns:a16="http://schemas.microsoft.com/office/drawing/2014/main" id="{34B68DC6-1A05-B755-770B-525BFC60ECE7}"/>
                </a:ext>
              </a:extLst>
            </p:cNvPr>
            <p:cNvSpPr/>
            <p:nvPr/>
          </p:nvSpPr>
          <p:spPr>
            <a:xfrm>
              <a:off x="3359031" y="2190956"/>
              <a:ext cx="1390419" cy="255468"/>
            </a:xfrm>
            <a:prstGeom prst="roundRect">
              <a:avLst/>
            </a:prstGeom>
            <a:solidFill>
              <a:schemeClr val="bg1">
                <a:lumMod val="95000"/>
              </a:schemeClr>
            </a:solidFill>
            <a:ln>
              <a:solidFill>
                <a:schemeClr val="bg1">
                  <a:lumMod val="85000"/>
                </a:schemeClr>
              </a:solidFill>
            </a:ln>
          </p:spPr>
          <p:style>
            <a:lnRef idx="0">
              <a:scrgbClr r="0" g="0" b="0"/>
            </a:lnRef>
            <a:fillRef idx="0">
              <a:scrgbClr r="0" g="0" b="0"/>
            </a:fillRef>
            <a:effectRef idx="0">
              <a:scrgbClr r="0" g="0" b="0"/>
            </a:effectRef>
            <a:fontRef idx="minor">
              <a:schemeClr val="lt1"/>
            </a:fontRef>
          </p:style>
          <p:txBody>
            <a:bodyPr rtlCol="0" anchor="ctr"/>
            <a:lstStyle/>
            <a:p>
              <a:pPr fontAlgn="ctr" latinLnBrk="1"/>
              <a:r>
                <a:rPr lang="ko-KR" altLang="en-US" sz="1100" b="1" dirty="0">
                  <a:ln>
                    <a:solidFill>
                      <a:srgbClr val="1758E3">
                        <a:alpha val="0"/>
                      </a:srgbClr>
                    </a:solidFill>
                  </a:ln>
                  <a:solidFill>
                    <a:srgbClr val="00B0F0"/>
                  </a:solidFill>
                  <a:latin typeface="+mj-ea"/>
                  <a:ea typeface="+mj-ea"/>
                </a:rPr>
                <a:t>연령 중간값</a:t>
              </a:r>
              <a:endParaRPr lang="en-US" altLang="ko-KR" sz="1100" b="1" dirty="0">
                <a:ln>
                  <a:solidFill>
                    <a:srgbClr val="1758E3">
                      <a:alpha val="0"/>
                    </a:srgbClr>
                  </a:solidFill>
                </a:ln>
                <a:solidFill>
                  <a:srgbClr val="00B0F0"/>
                </a:solidFill>
                <a:latin typeface="+mj-ea"/>
                <a:ea typeface="+mj-ea"/>
              </a:endParaRPr>
            </a:p>
          </p:txBody>
        </p:sp>
        <p:sp>
          <p:nvSpPr>
            <p:cNvPr id="195" name="사각형: 둥근 모서리 194">
              <a:extLst>
                <a:ext uri="{FF2B5EF4-FFF2-40B4-BE49-F238E27FC236}">
                  <a16:creationId xmlns:a16="http://schemas.microsoft.com/office/drawing/2014/main" id="{15FFC4BA-471C-2B36-0EE2-2BEB39C40410}"/>
                </a:ext>
              </a:extLst>
            </p:cNvPr>
            <p:cNvSpPr/>
            <p:nvPr/>
          </p:nvSpPr>
          <p:spPr>
            <a:xfrm>
              <a:off x="658360" y="2995492"/>
              <a:ext cx="1605433" cy="255468"/>
            </a:xfrm>
            <a:prstGeom prst="roundRect">
              <a:avLst/>
            </a:prstGeom>
            <a:solidFill>
              <a:schemeClr val="bg1">
                <a:lumMod val="95000"/>
              </a:schemeClr>
            </a:solidFill>
            <a:ln>
              <a:solidFill>
                <a:schemeClr val="bg1">
                  <a:lumMod val="85000"/>
                </a:schemeClr>
              </a:solidFill>
            </a:ln>
          </p:spPr>
          <p:style>
            <a:lnRef idx="0">
              <a:scrgbClr r="0" g="0" b="0"/>
            </a:lnRef>
            <a:fillRef idx="0">
              <a:scrgbClr r="0" g="0" b="0"/>
            </a:fillRef>
            <a:effectRef idx="0">
              <a:scrgbClr r="0" g="0" b="0"/>
            </a:effectRef>
            <a:fontRef idx="minor">
              <a:schemeClr val="lt1"/>
            </a:fontRef>
          </p:style>
          <p:txBody>
            <a:bodyPr rtlCol="0" anchor="ctr"/>
            <a:lstStyle/>
            <a:p>
              <a:pPr fontAlgn="ctr" latinLnBrk="1"/>
              <a:r>
                <a:rPr lang="ko-KR" altLang="en-US" sz="1100" b="1" dirty="0">
                  <a:ln>
                    <a:solidFill>
                      <a:srgbClr val="1758E3">
                        <a:alpha val="0"/>
                      </a:srgbClr>
                    </a:solidFill>
                  </a:ln>
                  <a:solidFill>
                    <a:srgbClr val="00B0F0"/>
                  </a:solidFill>
                  <a:latin typeface="+mj-ea"/>
                  <a:ea typeface="+mj-ea"/>
                </a:rPr>
                <a:t>기대수명</a:t>
              </a:r>
              <a:endParaRPr lang="ko-KR" altLang="ko-KR" sz="1100" b="1" dirty="0">
                <a:ln>
                  <a:solidFill>
                    <a:srgbClr val="1758E3">
                      <a:alpha val="0"/>
                    </a:srgbClr>
                  </a:solidFill>
                </a:ln>
                <a:solidFill>
                  <a:srgbClr val="00B0F0"/>
                </a:solidFill>
                <a:latin typeface="+mj-ea"/>
                <a:ea typeface="+mj-ea"/>
              </a:endParaRPr>
            </a:p>
          </p:txBody>
        </p:sp>
        <p:sp>
          <p:nvSpPr>
            <p:cNvPr id="196" name="사각형: 둥근 모서리 195">
              <a:extLst>
                <a:ext uri="{FF2B5EF4-FFF2-40B4-BE49-F238E27FC236}">
                  <a16:creationId xmlns:a16="http://schemas.microsoft.com/office/drawing/2014/main" id="{417913B1-9681-8DFA-73C5-789758C6A4A1}"/>
                </a:ext>
              </a:extLst>
            </p:cNvPr>
            <p:cNvSpPr/>
            <p:nvPr/>
          </p:nvSpPr>
          <p:spPr>
            <a:xfrm>
              <a:off x="2343975" y="2995492"/>
              <a:ext cx="1605433" cy="255468"/>
            </a:xfrm>
            <a:prstGeom prst="roundRect">
              <a:avLst/>
            </a:prstGeom>
            <a:solidFill>
              <a:schemeClr val="bg1">
                <a:lumMod val="95000"/>
              </a:schemeClr>
            </a:solidFill>
            <a:ln>
              <a:solidFill>
                <a:schemeClr val="bg1">
                  <a:lumMod val="85000"/>
                </a:schemeClr>
              </a:solidFill>
            </a:ln>
          </p:spPr>
          <p:style>
            <a:lnRef idx="0">
              <a:scrgbClr r="0" g="0" b="0"/>
            </a:lnRef>
            <a:fillRef idx="0">
              <a:scrgbClr r="0" g="0" b="0"/>
            </a:fillRef>
            <a:effectRef idx="0">
              <a:scrgbClr r="0" g="0" b="0"/>
            </a:effectRef>
            <a:fontRef idx="minor">
              <a:schemeClr val="lt1"/>
            </a:fontRef>
          </p:style>
          <p:txBody>
            <a:bodyPr rtlCol="0" anchor="ctr"/>
            <a:lstStyle/>
            <a:p>
              <a:pPr fontAlgn="ctr" latinLnBrk="1"/>
              <a:r>
                <a:rPr lang="ko-KR" altLang="en-US" sz="1100" b="1" dirty="0">
                  <a:ln>
                    <a:solidFill>
                      <a:srgbClr val="1758E3">
                        <a:alpha val="0"/>
                      </a:srgbClr>
                    </a:solidFill>
                  </a:ln>
                  <a:solidFill>
                    <a:srgbClr val="00B0F0"/>
                  </a:solidFill>
                  <a:latin typeface="+mj-ea"/>
                  <a:ea typeface="+mj-ea"/>
                </a:rPr>
                <a:t>도시화 인구</a:t>
              </a:r>
              <a:endParaRPr lang="ko-KR" altLang="ko-KR" sz="1100" b="1" dirty="0">
                <a:ln>
                  <a:solidFill>
                    <a:srgbClr val="1758E3">
                      <a:alpha val="0"/>
                    </a:srgbClr>
                  </a:solidFill>
                </a:ln>
                <a:solidFill>
                  <a:srgbClr val="00B0F0"/>
                </a:solidFill>
                <a:latin typeface="+mj-ea"/>
                <a:ea typeface="+mj-ea"/>
              </a:endParaRPr>
            </a:p>
          </p:txBody>
        </p:sp>
        <p:sp>
          <p:nvSpPr>
            <p:cNvPr id="197" name="사각형: 둥근 모서리 196">
              <a:extLst>
                <a:ext uri="{FF2B5EF4-FFF2-40B4-BE49-F238E27FC236}">
                  <a16:creationId xmlns:a16="http://schemas.microsoft.com/office/drawing/2014/main" id="{30B8A276-8C2D-068D-E66F-4B9C5A086B25}"/>
                </a:ext>
              </a:extLst>
            </p:cNvPr>
            <p:cNvSpPr/>
            <p:nvPr/>
          </p:nvSpPr>
          <p:spPr>
            <a:xfrm>
              <a:off x="658360" y="3973687"/>
              <a:ext cx="1605433" cy="255468"/>
            </a:xfrm>
            <a:prstGeom prst="roundRect">
              <a:avLst/>
            </a:prstGeom>
            <a:solidFill>
              <a:schemeClr val="bg1">
                <a:lumMod val="95000"/>
              </a:schemeClr>
            </a:solidFill>
            <a:ln>
              <a:solidFill>
                <a:schemeClr val="bg1">
                  <a:lumMod val="85000"/>
                </a:schemeClr>
              </a:solidFill>
            </a:ln>
          </p:spPr>
          <p:style>
            <a:lnRef idx="0">
              <a:scrgbClr r="0" g="0" b="0"/>
            </a:lnRef>
            <a:fillRef idx="0">
              <a:scrgbClr r="0" g="0" b="0"/>
            </a:fillRef>
            <a:effectRef idx="0">
              <a:scrgbClr r="0" g="0" b="0"/>
            </a:effectRef>
            <a:fontRef idx="minor">
              <a:schemeClr val="lt1"/>
            </a:fontRef>
          </p:style>
          <p:txBody>
            <a:bodyPr rtlCol="0" anchor="ctr"/>
            <a:lstStyle/>
            <a:p>
              <a:pPr fontAlgn="ctr" latinLnBrk="1"/>
              <a:r>
                <a:rPr lang="ko-KR" altLang="en-US" sz="1100" b="1" dirty="0">
                  <a:ln>
                    <a:solidFill>
                      <a:srgbClr val="1758E3">
                        <a:alpha val="0"/>
                      </a:srgbClr>
                    </a:solidFill>
                  </a:ln>
                  <a:solidFill>
                    <a:srgbClr val="00B0F0"/>
                  </a:solidFill>
                  <a:latin typeface="+mj-ea"/>
                  <a:ea typeface="+mj-ea"/>
                </a:rPr>
                <a:t>수입보험료</a:t>
              </a:r>
            </a:p>
          </p:txBody>
        </p:sp>
        <p:sp>
          <p:nvSpPr>
            <p:cNvPr id="198" name="사각형: 둥근 모서리 197">
              <a:extLst>
                <a:ext uri="{FF2B5EF4-FFF2-40B4-BE49-F238E27FC236}">
                  <a16:creationId xmlns:a16="http://schemas.microsoft.com/office/drawing/2014/main" id="{5CCBF0C6-4F2D-90D8-421A-83A6396A7623}"/>
                </a:ext>
              </a:extLst>
            </p:cNvPr>
            <p:cNvSpPr/>
            <p:nvPr/>
          </p:nvSpPr>
          <p:spPr>
            <a:xfrm>
              <a:off x="2343975" y="3973687"/>
              <a:ext cx="1605433" cy="255468"/>
            </a:xfrm>
            <a:prstGeom prst="roundRect">
              <a:avLst/>
            </a:prstGeom>
            <a:solidFill>
              <a:schemeClr val="bg1">
                <a:lumMod val="95000"/>
              </a:schemeClr>
            </a:solidFill>
            <a:ln>
              <a:solidFill>
                <a:schemeClr val="bg1">
                  <a:lumMod val="85000"/>
                </a:schemeClr>
              </a:solidFill>
            </a:ln>
          </p:spPr>
          <p:style>
            <a:lnRef idx="0">
              <a:scrgbClr r="0" g="0" b="0"/>
            </a:lnRef>
            <a:fillRef idx="0">
              <a:scrgbClr r="0" g="0" b="0"/>
            </a:fillRef>
            <a:effectRef idx="0">
              <a:scrgbClr r="0" g="0" b="0"/>
            </a:effectRef>
            <a:fontRef idx="minor">
              <a:schemeClr val="lt1"/>
            </a:fontRef>
          </p:style>
          <p:txBody>
            <a:bodyPr rtlCol="0" anchor="ctr"/>
            <a:lstStyle/>
            <a:p>
              <a:pPr fontAlgn="ctr" latinLnBrk="1"/>
              <a:r>
                <a:rPr lang="ko-KR" altLang="en-US" sz="1100" b="1" dirty="0">
                  <a:ln>
                    <a:solidFill>
                      <a:srgbClr val="1758E3">
                        <a:alpha val="0"/>
                      </a:srgbClr>
                    </a:solidFill>
                  </a:ln>
                  <a:solidFill>
                    <a:srgbClr val="00B0F0"/>
                  </a:solidFill>
                  <a:latin typeface="+mj-ea"/>
                  <a:ea typeface="+mj-ea"/>
                </a:rPr>
                <a:t>글로벌 시장점유율</a:t>
              </a:r>
            </a:p>
          </p:txBody>
        </p:sp>
        <p:sp>
          <p:nvSpPr>
            <p:cNvPr id="199" name="사각형: 둥근 모서리 198">
              <a:extLst>
                <a:ext uri="{FF2B5EF4-FFF2-40B4-BE49-F238E27FC236}">
                  <a16:creationId xmlns:a16="http://schemas.microsoft.com/office/drawing/2014/main" id="{D5A50AAE-5344-C6C2-66C1-E7AF527FE535}"/>
                </a:ext>
              </a:extLst>
            </p:cNvPr>
            <p:cNvSpPr/>
            <p:nvPr/>
          </p:nvSpPr>
          <p:spPr>
            <a:xfrm>
              <a:off x="658360" y="4973146"/>
              <a:ext cx="1605433" cy="255468"/>
            </a:xfrm>
            <a:prstGeom prst="roundRect">
              <a:avLst/>
            </a:prstGeom>
            <a:solidFill>
              <a:schemeClr val="bg1">
                <a:lumMod val="95000"/>
              </a:schemeClr>
            </a:solidFill>
            <a:ln>
              <a:solidFill>
                <a:schemeClr val="bg1">
                  <a:lumMod val="85000"/>
                </a:schemeClr>
              </a:solidFill>
            </a:ln>
          </p:spPr>
          <p:style>
            <a:lnRef idx="0">
              <a:scrgbClr r="0" g="0" b="0"/>
            </a:lnRef>
            <a:fillRef idx="0">
              <a:scrgbClr r="0" g="0" b="0"/>
            </a:fillRef>
            <a:effectRef idx="0">
              <a:scrgbClr r="0" g="0" b="0"/>
            </a:effectRef>
            <a:fontRef idx="minor">
              <a:schemeClr val="lt1"/>
            </a:fontRef>
          </p:style>
          <p:txBody>
            <a:bodyPr rtlCol="0" anchor="ctr"/>
            <a:lstStyle/>
            <a:p>
              <a:pPr fontAlgn="ctr" latinLnBrk="1"/>
              <a:r>
                <a:rPr lang="ko-KR" altLang="en-US" sz="1100" b="1" dirty="0">
                  <a:ln>
                    <a:solidFill>
                      <a:srgbClr val="1758E3">
                        <a:alpha val="0"/>
                      </a:srgbClr>
                    </a:solidFill>
                  </a:ln>
                  <a:solidFill>
                    <a:srgbClr val="00B0F0"/>
                  </a:solidFill>
                  <a:latin typeface="+mj-ea"/>
                  <a:ea typeface="+mj-ea"/>
                </a:rPr>
                <a:t>보험밀도</a:t>
              </a:r>
            </a:p>
          </p:txBody>
        </p:sp>
        <p:sp>
          <p:nvSpPr>
            <p:cNvPr id="200" name="사각형: 둥근 모서리 199">
              <a:extLst>
                <a:ext uri="{FF2B5EF4-FFF2-40B4-BE49-F238E27FC236}">
                  <a16:creationId xmlns:a16="http://schemas.microsoft.com/office/drawing/2014/main" id="{EA92A17E-FFA9-2036-76E0-C029F8CEF1BD}"/>
                </a:ext>
              </a:extLst>
            </p:cNvPr>
            <p:cNvSpPr/>
            <p:nvPr/>
          </p:nvSpPr>
          <p:spPr>
            <a:xfrm>
              <a:off x="2343975" y="4973146"/>
              <a:ext cx="1605433" cy="255468"/>
            </a:xfrm>
            <a:prstGeom prst="roundRect">
              <a:avLst/>
            </a:prstGeom>
            <a:solidFill>
              <a:schemeClr val="bg1">
                <a:lumMod val="95000"/>
              </a:schemeClr>
            </a:solidFill>
            <a:ln>
              <a:solidFill>
                <a:schemeClr val="bg1">
                  <a:lumMod val="85000"/>
                </a:schemeClr>
              </a:solidFill>
            </a:ln>
          </p:spPr>
          <p:style>
            <a:lnRef idx="0">
              <a:scrgbClr r="0" g="0" b="0"/>
            </a:lnRef>
            <a:fillRef idx="0">
              <a:scrgbClr r="0" g="0" b="0"/>
            </a:fillRef>
            <a:effectRef idx="0">
              <a:scrgbClr r="0" g="0" b="0"/>
            </a:effectRef>
            <a:fontRef idx="minor">
              <a:schemeClr val="lt1"/>
            </a:fontRef>
          </p:style>
          <p:txBody>
            <a:bodyPr rtlCol="0" anchor="ctr"/>
            <a:lstStyle/>
            <a:p>
              <a:pPr fontAlgn="ctr" latinLnBrk="1"/>
              <a:r>
                <a:rPr lang="ko-KR" altLang="en-US" sz="1100" b="1" dirty="0">
                  <a:ln>
                    <a:solidFill>
                      <a:srgbClr val="1758E3">
                        <a:alpha val="0"/>
                      </a:srgbClr>
                    </a:solidFill>
                  </a:ln>
                  <a:solidFill>
                    <a:srgbClr val="00B0F0"/>
                  </a:solidFill>
                  <a:latin typeface="+mj-ea"/>
                  <a:ea typeface="+mj-ea"/>
                </a:rPr>
                <a:t>보험침투도</a:t>
              </a:r>
            </a:p>
          </p:txBody>
        </p:sp>
      </p:grpSp>
      <p:grpSp>
        <p:nvGrpSpPr>
          <p:cNvPr id="5" name="그룹 4">
            <a:extLst>
              <a:ext uri="{FF2B5EF4-FFF2-40B4-BE49-F238E27FC236}">
                <a16:creationId xmlns:a16="http://schemas.microsoft.com/office/drawing/2014/main" id="{3080B06F-E907-AF36-9363-EEF9FCC37A8F}"/>
              </a:ext>
            </a:extLst>
          </p:cNvPr>
          <p:cNvGrpSpPr/>
          <p:nvPr/>
        </p:nvGrpSpPr>
        <p:grpSpPr>
          <a:xfrm>
            <a:off x="745281" y="1708368"/>
            <a:ext cx="3634555" cy="3972057"/>
            <a:chOff x="745281" y="1708368"/>
            <a:chExt cx="3634555" cy="3972057"/>
          </a:xfrm>
        </p:grpSpPr>
        <p:sp>
          <p:nvSpPr>
            <p:cNvPr id="6" name="TextBox 5">
              <a:extLst>
                <a:ext uri="{FF2B5EF4-FFF2-40B4-BE49-F238E27FC236}">
                  <a16:creationId xmlns:a16="http://schemas.microsoft.com/office/drawing/2014/main" id="{75D5F92C-7CBD-E123-CE56-01F75F9DDF0E}"/>
                </a:ext>
              </a:extLst>
            </p:cNvPr>
            <p:cNvSpPr txBox="1"/>
            <p:nvPr/>
          </p:nvSpPr>
          <p:spPr>
            <a:xfrm>
              <a:off x="745281" y="1708368"/>
              <a:ext cx="936000" cy="169277"/>
            </a:xfrm>
            <a:prstGeom prst="rect">
              <a:avLst/>
            </a:prstGeom>
            <a:noFill/>
            <a:ln>
              <a:noFill/>
            </a:ln>
          </p:spPr>
          <p:txBody>
            <a:bodyPr wrap="square" lIns="0" tIns="0" rIns="0" bIns="0">
              <a:spAutoFit/>
            </a:bodyPr>
            <a:lstStyle/>
            <a:p>
              <a:pPr fontAlgn="ctr"/>
              <a:r>
                <a:rPr lang="en-US" altLang="ko-KR" sz="1100" b="1" dirty="0">
                  <a:ln>
                    <a:solidFill>
                      <a:srgbClr val="1758E3">
                        <a:alpha val="0"/>
                      </a:srgbClr>
                    </a:solidFill>
                  </a:ln>
                  <a:solidFill>
                    <a:schemeClr val="tx1">
                      <a:lumMod val="85000"/>
                      <a:lumOff val="15000"/>
                    </a:schemeClr>
                  </a:solidFill>
                  <a:latin typeface="+mn-ea"/>
                </a:rPr>
                <a:t>3.0% </a:t>
              </a:r>
              <a:r>
                <a:rPr lang="en-US" altLang="ko-KR" sz="800" b="1" dirty="0">
                  <a:ln>
                    <a:solidFill>
                      <a:srgbClr val="1758E3">
                        <a:alpha val="0"/>
                      </a:srgbClr>
                    </a:solidFill>
                  </a:ln>
                  <a:solidFill>
                    <a:schemeClr val="tx1">
                      <a:lumMod val="85000"/>
                      <a:lumOff val="15000"/>
                    </a:schemeClr>
                  </a:solidFill>
                  <a:latin typeface="+mn-ea"/>
                </a:rPr>
                <a:t>(2022)</a:t>
              </a:r>
              <a:endParaRPr lang="en-US" altLang="ko-KR" sz="1100" b="1" dirty="0">
                <a:ln>
                  <a:solidFill>
                    <a:srgbClr val="1758E3">
                      <a:alpha val="0"/>
                    </a:srgbClr>
                  </a:solidFill>
                </a:ln>
                <a:solidFill>
                  <a:schemeClr val="tx1">
                    <a:lumMod val="85000"/>
                    <a:lumOff val="15000"/>
                  </a:schemeClr>
                </a:solidFill>
                <a:latin typeface="+mn-ea"/>
              </a:endParaRPr>
            </a:p>
          </p:txBody>
        </p:sp>
        <p:sp>
          <p:nvSpPr>
            <p:cNvPr id="8" name="TextBox 7">
              <a:extLst>
                <a:ext uri="{FF2B5EF4-FFF2-40B4-BE49-F238E27FC236}">
                  <a16:creationId xmlns:a16="http://schemas.microsoft.com/office/drawing/2014/main" id="{2A448793-1DF8-AC21-2FEC-ADD40949BCF1}"/>
                </a:ext>
              </a:extLst>
            </p:cNvPr>
            <p:cNvSpPr txBox="1"/>
            <p:nvPr/>
          </p:nvSpPr>
          <p:spPr>
            <a:xfrm>
              <a:off x="2124310" y="1708368"/>
              <a:ext cx="1224000" cy="169277"/>
            </a:xfrm>
            <a:prstGeom prst="rect">
              <a:avLst/>
            </a:prstGeom>
            <a:noFill/>
            <a:ln>
              <a:noFill/>
            </a:ln>
          </p:spPr>
          <p:txBody>
            <a:bodyPr wrap="square" lIns="0" tIns="0" rIns="0" bIns="0">
              <a:spAutoFit/>
            </a:bodyPr>
            <a:lstStyle/>
            <a:p>
              <a:pPr fontAlgn="ctr"/>
              <a:r>
                <a:rPr lang="en-US" altLang="ko-KR" sz="1100" b="1" dirty="0">
                  <a:ln>
                    <a:solidFill>
                      <a:srgbClr val="1758E3">
                        <a:alpha val="0"/>
                      </a:srgbClr>
                    </a:solidFill>
                  </a:ln>
                  <a:solidFill>
                    <a:schemeClr val="tx1">
                      <a:lumMod val="85000"/>
                      <a:lumOff val="15000"/>
                    </a:schemeClr>
                  </a:solidFill>
                  <a:latin typeface="+mn-ea"/>
                </a:rPr>
                <a:t>12,814</a:t>
              </a:r>
              <a:r>
                <a:rPr lang="ko-KR" altLang="en-US" sz="1100" b="1" dirty="0">
                  <a:ln>
                    <a:solidFill>
                      <a:srgbClr val="1758E3">
                        <a:alpha val="0"/>
                      </a:srgbClr>
                    </a:solidFill>
                  </a:ln>
                  <a:solidFill>
                    <a:schemeClr val="tx1">
                      <a:lumMod val="85000"/>
                      <a:lumOff val="15000"/>
                    </a:schemeClr>
                  </a:solidFill>
                  <a:latin typeface="+mn-ea"/>
                </a:rPr>
                <a:t>달러 </a:t>
              </a:r>
              <a:r>
                <a:rPr kumimoji="0" lang="en-US" altLang="ko-KR" sz="800" b="1" i="0" u="none" strike="noStrike" kern="1200" normalizeH="0" baseline="0" dirty="0">
                  <a:ln>
                    <a:solidFill>
                      <a:srgbClr val="1758E3">
                        <a:alpha val="0"/>
                      </a:srgbClr>
                    </a:solidFill>
                  </a:ln>
                  <a:solidFill>
                    <a:schemeClr val="tx1">
                      <a:lumMod val="85000"/>
                      <a:lumOff val="15000"/>
                    </a:schemeClr>
                  </a:solidFill>
                  <a:uLnTx/>
                  <a:uFillTx/>
                  <a:latin typeface="+mn-ea"/>
                  <a:cs typeface="+mn-cs"/>
                </a:rPr>
                <a:t>(2022)</a:t>
              </a:r>
            </a:p>
          </p:txBody>
        </p:sp>
        <p:sp>
          <p:nvSpPr>
            <p:cNvPr id="10" name="TextBox 9">
              <a:extLst>
                <a:ext uri="{FF2B5EF4-FFF2-40B4-BE49-F238E27FC236}">
                  <a16:creationId xmlns:a16="http://schemas.microsoft.com/office/drawing/2014/main" id="{0396D294-E0E1-B327-203E-F844A586EE96}"/>
                </a:ext>
              </a:extLst>
            </p:cNvPr>
            <p:cNvSpPr txBox="1"/>
            <p:nvPr/>
          </p:nvSpPr>
          <p:spPr>
            <a:xfrm>
              <a:off x="3469575" y="1708368"/>
              <a:ext cx="722665" cy="169277"/>
            </a:xfrm>
            <a:prstGeom prst="rect">
              <a:avLst/>
            </a:prstGeom>
            <a:noFill/>
            <a:ln>
              <a:noFill/>
            </a:ln>
          </p:spPr>
          <p:txBody>
            <a:bodyPr wrap="square" lIns="0" tIns="0" rIns="0" bIns="0">
              <a:spAutoFit/>
            </a:bodyPr>
            <a:lstStyle/>
            <a:p>
              <a:pPr fontAlgn="ctr"/>
              <a:r>
                <a:rPr lang="en-US" altLang="ko-KR" sz="1100" b="1" dirty="0">
                  <a:ln>
                    <a:solidFill>
                      <a:srgbClr val="1758E3">
                        <a:alpha val="0"/>
                      </a:srgbClr>
                    </a:solidFill>
                  </a:ln>
                  <a:solidFill>
                    <a:schemeClr val="tx1">
                      <a:lumMod val="85000"/>
                      <a:lumOff val="15000"/>
                    </a:schemeClr>
                  </a:solidFill>
                  <a:latin typeface="+mn-ea"/>
                </a:rPr>
                <a:t>1.9% </a:t>
              </a:r>
              <a:r>
                <a:rPr lang="en-US" altLang="ko-KR" sz="800" b="1" dirty="0">
                  <a:ln>
                    <a:solidFill>
                      <a:srgbClr val="1758E3">
                        <a:alpha val="0"/>
                      </a:srgbClr>
                    </a:solidFill>
                  </a:ln>
                  <a:solidFill>
                    <a:schemeClr val="tx1">
                      <a:lumMod val="85000"/>
                      <a:lumOff val="15000"/>
                    </a:schemeClr>
                  </a:solidFill>
                  <a:latin typeface="+mn-ea"/>
                </a:rPr>
                <a:t>(2022)</a:t>
              </a:r>
              <a:endParaRPr lang="en-US" altLang="ko-KR" sz="1100" b="1" dirty="0">
                <a:ln>
                  <a:solidFill>
                    <a:srgbClr val="1758E3">
                      <a:alpha val="0"/>
                    </a:srgbClr>
                  </a:solidFill>
                </a:ln>
                <a:solidFill>
                  <a:schemeClr val="tx1">
                    <a:lumMod val="85000"/>
                    <a:lumOff val="15000"/>
                  </a:schemeClr>
                </a:solidFill>
                <a:latin typeface="+mn-ea"/>
              </a:endParaRPr>
            </a:p>
          </p:txBody>
        </p:sp>
        <p:sp>
          <p:nvSpPr>
            <p:cNvPr id="11" name="TextBox 10">
              <a:extLst>
                <a:ext uri="{FF2B5EF4-FFF2-40B4-BE49-F238E27FC236}">
                  <a16:creationId xmlns:a16="http://schemas.microsoft.com/office/drawing/2014/main" id="{7428423C-2210-2007-9700-0F7465655155}"/>
                </a:ext>
              </a:extLst>
            </p:cNvPr>
            <p:cNvSpPr txBox="1"/>
            <p:nvPr/>
          </p:nvSpPr>
          <p:spPr>
            <a:xfrm>
              <a:off x="745281" y="2514070"/>
              <a:ext cx="1296000" cy="169277"/>
            </a:xfrm>
            <a:prstGeom prst="rect">
              <a:avLst/>
            </a:prstGeom>
            <a:noFill/>
            <a:ln>
              <a:noFill/>
            </a:ln>
          </p:spPr>
          <p:txBody>
            <a:bodyPr wrap="square" lIns="0" tIns="0" rIns="0" bIns="0">
              <a:spAutoFit/>
            </a:bodyPr>
            <a:lstStyle>
              <a:defPPr>
                <a:defRPr lang="en-US"/>
              </a:defPPr>
              <a:lvl1pPr fontAlgn="ctr">
                <a:defRPr kumimoji="0" sz="1300" b="1" i="0" u="none" strike="noStrike" normalizeH="0" baseline="0">
                  <a:ln>
                    <a:solidFill>
                      <a:srgbClr val="1758E3">
                        <a:alpha val="0"/>
                      </a:srgbClr>
                    </a:solidFill>
                  </a:ln>
                  <a:solidFill>
                    <a:schemeClr val="tx1">
                      <a:lumMod val="85000"/>
                      <a:lumOff val="15000"/>
                    </a:schemeClr>
                  </a:solidFill>
                  <a:uLnTx/>
                  <a:uFillTx/>
                  <a:latin typeface="+mn-ea"/>
                </a:defRPr>
              </a:lvl1pPr>
            </a:lstStyle>
            <a:p>
              <a:pPr fontAlgn="ctr"/>
              <a:r>
                <a:rPr lang="en-US" altLang="ko-KR" sz="1100" b="1" dirty="0">
                  <a:ln>
                    <a:solidFill>
                      <a:srgbClr val="1758E3">
                        <a:alpha val="0"/>
                      </a:srgbClr>
                    </a:solidFill>
                  </a:ln>
                  <a:solidFill>
                    <a:schemeClr val="tx1">
                      <a:lumMod val="85000"/>
                      <a:lumOff val="15000"/>
                    </a:schemeClr>
                  </a:solidFill>
                  <a:latin typeface="+mn-ea"/>
                </a:rPr>
                <a:t>143.9</a:t>
              </a:r>
              <a:r>
                <a:rPr lang="ko-KR" altLang="en-US" sz="1100" b="1" dirty="0">
                  <a:ln>
                    <a:solidFill>
                      <a:srgbClr val="1758E3">
                        <a:alpha val="0"/>
                      </a:srgbClr>
                    </a:solidFill>
                  </a:ln>
                  <a:solidFill>
                    <a:schemeClr val="tx1">
                      <a:lumMod val="85000"/>
                      <a:lumOff val="15000"/>
                    </a:schemeClr>
                  </a:solidFill>
                  <a:latin typeface="+mn-ea"/>
                </a:rPr>
                <a:t>천만 명 </a:t>
              </a:r>
              <a:r>
                <a:rPr lang="en-US" altLang="ko-KR" sz="800" b="1" dirty="0">
                  <a:ln>
                    <a:solidFill>
                      <a:srgbClr val="1758E3">
                        <a:alpha val="0"/>
                      </a:srgbClr>
                    </a:solidFill>
                  </a:ln>
                  <a:solidFill>
                    <a:schemeClr val="tx1">
                      <a:lumMod val="85000"/>
                      <a:lumOff val="15000"/>
                    </a:schemeClr>
                  </a:solidFill>
                  <a:latin typeface="+mn-ea"/>
                </a:rPr>
                <a:t>(2020)</a:t>
              </a:r>
              <a:endParaRPr lang="en-US" altLang="ko-KR" sz="1100" b="1" dirty="0">
                <a:ln>
                  <a:solidFill>
                    <a:srgbClr val="1758E3">
                      <a:alpha val="0"/>
                    </a:srgbClr>
                  </a:solidFill>
                </a:ln>
                <a:solidFill>
                  <a:schemeClr val="tx1">
                    <a:lumMod val="85000"/>
                    <a:lumOff val="15000"/>
                  </a:schemeClr>
                </a:solidFill>
                <a:latin typeface="+mn-ea"/>
              </a:endParaRPr>
            </a:p>
          </p:txBody>
        </p:sp>
        <p:sp>
          <p:nvSpPr>
            <p:cNvPr id="12" name="TextBox 11">
              <a:extLst>
                <a:ext uri="{FF2B5EF4-FFF2-40B4-BE49-F238E27FC236}">
                  <a16:creationId xmlns:a16="http://schemas.microsoft.com/office/drawing/2014/main" id="{AD51AD47-7868-A596-125B-5439601D98BD}"/>
                </a:ext>
              </a:extLst>
            </p:cNvPr>
            <p:cNvSpPr txBox="1"/>
            <p:nvPr/>
          </p:nvSpPr>
          <p:spPr>
            <a:xfrm>
              <a:off x="2124310" y="2514070"/>
              <a:ext cx="910261" cy="169277"/>
            </a:xfrm>
            <a:prstGeom prst="rect">
              <a:avLst/>
            </a:prstGeom>
            <a:noFill/>
            <a:ln>
              <a:noFill/>
            </a:ln>
          </p:spPr>
          <p:txBody>
            <a:bodyPr wrap="square" lIns="0" tIns="0" rIns="0" bIns="0">
              <a:spAutoFit/>
            </a:bodyPr>
            <a:lstStyle/>
            <a:p>
              <a:pPr fontAlgn="ctr"/>
              <a:r>
                <a:rPr lang="en-US" altLang="ko-KR" sz="1100" b="1" dirty="0">
                  <a:ln>
                    <a:solidFill>
                      <a:srgbClr val="1758E3">
                        <a:alpha val="0"/>
                      </a:srgbClr>
                    </a:solidFill>
                  </a:ln>
                  <a:solidFill>
                    <a:schemeClr val="tx1">
                      <a:lumMod val="85000"/>
                      <a:lumOff val="15000"/>
                    </a:schemeClr>
                  </a:solidFill>
                  <a:latin typeface="+mn-ea"/>
                </a:rPr>
                <a:t>1.69</a:t>
              </a:r>
              <a:r>
                <a:rPr lang="ko-KR" altLang="en-US" sz="1100" b="1" dirty="0">
                  <a:ln>
                    <a:solidFill>
                      <a:srgbClr val="1758E3">
                        <a:alpha val="0"/>
                      </a:srgbClr>
                    </a:solidFill>
                  </a:ln>
                  <a:solidFill>
                    <a:schemeClr val="tx1">
                      <a:lumMod val="85000"/>
                      <a:lumOff val="15000"/>
                    </a:schemeClr>
                  </a:solidFill>
                  <a:latin typeface="+mn-ea"/>
                </a:rPr>
                <a:t>명</a:t>
              </a:r>
              <a:r>
                <a:rPr lang="en-US" altLang="ko-KR" sz="1100" b="1" dirty="0">
                  <a:ln>
                    <a:solidFill>
                      <a:srgbClr val="1758E3">
                        <a:alpha val="0"/>
                      </a:srgbClr>
                    </a:solidFill>
                  </a:ln>
                  <a:solidFill>
                    <a:schemeClr val="tx1">
                      <a:lumMod val="85000"/>
                      <a:lumOff val="15000"/>
                    </a:schemeClr>
                  </a:solidFill>
                  <a:latin typeface="+mn-ea"/>
                </a:rPr>
                <a:t> </a:t>
              </a:r>
              <a:r>
                <a:rPr lang="en-US" altLang="ko-KR" sz="800" b="1" dirty="0">
                  <a:ln>
                    <a:solidFill>
                      <a:srgbClr val="1758E3">
                        <a:alpha val="0"/>
                      </a:srgbClr>
                    </a:solidFill>
                  </a:ln>
                  <a:solidFill>
                    <a:schemeClr val="tx1">
                      <a:lumMod val="85000"/>
                      <a:lumOff val="15000"/>
                    </a:schemeClr>
                  </a:solidFill>
                  <a:latin typeface="+mn-ea"/>
                </a:rPr>
                <a:t>(2020)</a:t>
              </a:r>
              <a:endParaRPr lang="en-US" altLang="ko-KR" sz="1100" b="1" dirty="0">
                <a:ln>
                  <a:solidFill>
                    <a:srgbClr val="1758E3">
                      <a:alpha val="0"/>
                    </a:srgbClr>
                  </a:solidFill>
                </a:ln>
                <a:solidFill>
                  <a:schemeClr val="tx1">
                    <a:lumMod val="85000"/>
                    <a:lumOff val="15000"/>
                  </a:schemeClr>
                </a:solidFill>
                <a:latin typeface="+mn-ea"/>
              </a:endParaRPr>
            </a:p>
          </p:txBody>
        </p:sp>
        <p:sp>
          <p:nvSpPr>
            <p:cNvPr id="13" name="TextBox 12">
              <a:extLst>
                <a:ext uri="{FF2B5EF4-FFF2-40B4-BE49-F238E27FC236}">
                  <a16:creationId xmlns:a16="http://schemas.microsoft.com/office/drawing/2014/main" id="{692589ED-FB82-2B7A-50F0-C95F0BE524B3}"/>
                </a:ext>
              </a:extLst>
            </p:cNvPr>
            <p:cNvSpPr txBox="1"/>
            <p:nvPr/>
          </p:nvSpPr>
          <p:spPr>
            <a:xfrm>
              <a:off x="3469575" y="2514070"/>
              <a:ext cx="910261" cy="169277"/>
            </a:xfrm>
            <a:prstGeom prst="rect">
              <a:avLst/>
            </a:prstGeom>
            <a:noFill/>
            <a:ln>
              <a:noFill/>
            </a:ln>
          </p:spPr>
          <p:txBody>
            <a:bodyPr wrap="square" lIns="0" tIns="0" rIns="0" bIns="0">
              <a:spAutoFit/>
            </a:bodyPr>
            <a:lstStyle/>
            <a:p>
              <a:pPr fontAlgn="ctr"/>
              <a:r>
                <a:rPr lang="en-US" altLang="ko-KR" sz="1100" b="1" dirty="0">
                  <a:ln>
                    <a:solidFill>
                      <a:srgbClr val="1758E3">
                        <a:alpha val="0"/>
                      </a:srgbClr>
                    </a:solidFill>
                  </a:ln>
                  <a:solidFill>
                    <a:schemeClr val="tx1">
                      <a:lumMod val="85000"/>
                      <a:lumOff val="15000"/>
                    </a:schemeClr>
                  </a:solidFill>
                  <a:latin typeface="+mn-ea"/>
                </a:rPr>
                <a:t>38.4</a:t>
              </a:r>
              <a:r>
                <a:rPr lang="ko-KR" altLang="en-US" sz="1100" b="1" dirty="0">
                  <a:ln>
                    <a:solidFill>
                      <a:srgbClr val="1758E3">
                        <a:alpha val="0"/>
                      </a:srgbClr>
                    </a:solidFill>
                  </a:ln>
                  <a:solidFill>
                    <a:schemeClr val="tx1">
                      <a:lumMod val="85000"/>
                      <a:lumOff val="15000"/>
                    </a:schemeClr>
                  </a:solidFill>
                  <a:latin typeface="+mn-ea"/>
                </a:rPr>
                <a:t>세 </a:t>
              </a:r>
              <a:r>
                <a:rPr lang="en-US" altLang="ko-KR" sz="800" b="1" dirty="0">
                  <a:ln>
                    <a:solidFill>
                      <a:srgbClr val="1758E3">
                        <a:alpha val="0"/>
                      </a:srgbClr>
                    </a:solidFill>
                  </a:ln>
                  <a:solidFill>
                    <a:schemeClr val="tx1">
                      <a:lumMod val="85000"/>
                      <a:lumOff val="15000"/>
                    </a:schemeClr>
                  </a:solidFill>
                  <a:latin typeface="+mn-ea"/>
                </a:rPr>
                <a:t>(2020)</a:t>
              </a:r>
              <a:endParaRPr lang="en-US" altLang="ko-KR" sz="1100" b="1" dirty="0">
                <a:ln>
                  <a:solidFill>
                    <a:srgbClr val="1758E3">
                      <a:alpha val="0"/>
                    </a:srgbClr>
                  </a:solidFill>
                </a:ln>
                <a:solidFill>
                  <a:schemeClr val="tx1">
                    <a:lumMod val="85000"/>
                    <a:lumOff val="15000"/>
                  </a:schemeClr>
                </a:solidFill>
                <a:latin typeface="+mn-ea"/>
              </a:endParaRPr>
            </a:p>
          </p:txBody>
        </p:sp>
        <p:sp>
          <p:nvSpPr>
            <p:cNvPr id="15" name="TextBox 14">
              <a:extLst>
                <a:ext uri="{FF2B5EF4-FFF2-40B4-BE49-F238E27FC236}">
                  <a16:creationId xmlns:a16="http://schemas.microsoft.com/office/drawing/2014/main" id="{FAAFA93A-CAD5-494B-88A7-81D92B914653}"/>
                </a:ext>
              </a:extLst>
            </p:cNvPr>
            <p:cNvSpPr txBox="1"/>
            <p:nvPr/>
          </p:nvSpPr>
          <p:spPr>
            <a:xfrm>
              <a:off x="745281" y="3327649"/>
              <a:ext cx="1692000" cy="338554"/>
            </a:xfrm>
            <a:prstGeom prst="rect">
              <a:avLst/>
            </a:prstGeom>
            <a:noFill/>
            <a:ln>
              <a:noFill/>
            </a:ln>
          </p:spPr>
          <p:txBody>
            <a:bodyPr wrap="square" lIns="0" tIns="0" rIns="0" bIns="0">
              <a:spAutoFit/>
            </a:bodyPr>
            <a:lstStyle/>
            <a:p>
              <a:pPr fontAlgn="ctr"/>
              <a:r>
                <a:rPr lang="ko-KR" altLang="en-US" sz="1100" b="1" dirty="0">
                  <a:ln>
                    <a:solidFill>
                      <a:srgbClr val="1758E3">
                        <a:alpha val="0"/>
                      </a:srgbClr>
                    </a:solidFill>
                  </a:ln>
                  <a:solidFill>
                    <a:schemeClr val="tx1">
                      <a:lumMod val="85000"/>
                      <a:lumOff val="15000"/>
                    </a:schemeClr>
                  </a:solidFill>
                  <a:latin typeface="+mn-ea"/>
                </a:rPr>
                <a:t>남성</a:t>
              </a:r>
              <a:r>
                <a:rPr lang="en-US" altLang="ko-KR" sz="1100" b="1" dirty="0">
                  <a:ln>
                    <a:solidFill>
                      <a:srgbClr val="1758E3">
                        <a:alpha val="0"/>
                      </a:srgbClr>
                    </a:solidFill>
                  </a:ln>
                  <a:solidFill>
                    <a:schemeClr val="tx1">
                      <a:lumMod val="85000"/>
                      <a:lumOff val="15000"/>
                    </a:schemeClr>
                  </a:solidFill>
                  <a:latin typeface="+mn-ea"/>
                </a:rPr>
                <a:t>: 75.4</a:t>
              </a:r>
              <a:r>
                <a:rPr lang="ko-KR" altLang="en-US" sz="1100" b="1" dirty="0">
                  <a:ln>
                    <a:solidFill>
                      <a:srgbClr val="1758E3">
                        <a:alpha val="0"/>
                      </a:srgbClr>
                    </a:solidFill>
                  </a:ln>
                  <a:solidFill>
                    <a:schemeClr val="tx1">
                      <a:lumMod val="85000"/>
                      <a:lumOff val="15000"/>
                    </a:schemeClr>
                  </a:solidFill>
                  <a:latin typeface="+mn-ea"/>
                </a:rPr>
                <a:t>세 </a:t>
              </a:r>
              <a:r>
                <a:rPr kumimoji="0" lang="en-US" altLang="ko-KR" sz="800" b="1" i="0" u="none" strike="noStrike" kern="1200" normalizeH="0" baseline="0" dirty="0">
                  <a:ln>
                    <a:solidFill>
                      <a:srgbClr val="1758E3">
                        <a:alpha val="0"/>
                      </a:srgbClr>
                    </a:solidFill>
                  </a:ln>
                  <a:solidFill>
                    <a:schemeClr val="tx1">
                      <a:lumMod val="85000"/>
                      <a:lumOff val="15000"/>
                    </a:schemeClr>
                  </a:solidFill>
                  <a:uLnTx/>
                  <a:uFillTx/>
                  <a:latin typeface="+mn-ea"/>
                  <a:cs typeface="+mn-cs"/>
                </a:rPr>
                <a:t>(2020)</a:t>
              </a:r>
              <a:endParaRPr lang="en-US" altLang="ko-KR" sz="1100" b="1" dirty="0">
                <a:ln>
                  <a:solidFill>
                    <a:srgbClr val="1758E3">
                      <a:alpha val="0"/>
                    </a:srgbClr>
                  </a:solidFill>
                </a:ln>
                <a:solidFill>
                  <a:schemeClr val="tx1">
                    <a:lumMod val="85000"/>
                    <a:lumOff val="15000"/>
                  </a:schemeClr>
                </a:solidFill>
                <a:latin typeface="+mn-ea"/>
              </a:endParaRPr>
            </a:p>
            <a:p>
              <a:pPr fontAlgn="ctr"/>
              <a:r>
                <a:rPr lang="ko-KR" altLang="en-US" sz="1100" b="1" dirty="0">
                  <a:ln>
                    <a:solidFill>
                      <a:srgbClr val="1758E3">
                        <a:alpha val="0"/>
                      </a:srgbClr>
                    </a:solidFill>
                  </a:ln>
                  <a:solidFill>
                    <a:schemeClr val="tx1">
                      <a:lumMod val="85000"/>
                      <a:lumOff val="15000"/>
                    </a:schemeClr>
                  </a:solidFill>
                  <a:latin typeface="+mn-ea"/>
                </a:rPr>
                <a:t>여성</a:t>
              </a:r>
              <a:r>
                <a:rPr lang="en-US" altLang="ko-KR" sz="1100" b="1" dirty="0">
                  <a:ln>
                    <a:solidFill>
                      <a:srgbClr val="1758E3">
                        <a:alpha val="0"/>
                      </a:srgbClr>
                    </a:solidFill>
                  </a:ln>
                  <a:solidFill>
                    <a:schemeClr val="tx1">
                      <a:lumMod val="85000"/>
                      <a:lumOff val="15000"/>
                    </a:schemeClr>
                  </a:solidFill>
                  <a:latin typeface="+mn-ea"/>
                </a:rPr>
                <a:t>: 79.7</a:t>
              </a:r>
              <a:r>
                <a:rPr lang="ko-KR" altLang="en-US" sz="1100" b="1" dirty="0">
                  <a:ln>
                    <a:solidFill>
                      <a:srgbClr val="1758E3">
                        <a:alpha val="0"/>
                      </a:srgbClr>
                    </a:solidFill>
                  </a:ln>
                  <a:solidFill>
                    <a:schemeClr val="tx1">
                      <a:lumMod val="85000"/>
                      <a:lumOff val="15000"/>
                    </a:schemeClr>
                  </a:solidFill>
                  <a:latin typeface="+mn-ea"/>
                </a:rPr>
                <a:t>세 </a:t>
              </a:r>
              <a:r>
                <a:rPr kumimoji="0" lang="en-US" altLang="ko-KR" sz="800" b="1" i="0" u="none" strike="noStrike" kern="1200" normalizeH="0" baseline="0" dirty="0">
                  <a:ln>
                    <a:solidFill>
                      <a:srgbClr val="1758E3">
                        <a:alpha val="0"/>
                      </a:srgbClr>
                    </a:solidFill>
                  </a:ln>
                  <a:solidFill>
                    <a:schemeClr val="tx1">
                      <a:lumMod val="85000"/>
                      <a:lumOff val="15000"/>
                    </a:schemeClr>
                  </a:solidFill>
                  <a:uLnTx/>
                  <a:uFillTx/>
                  <a:latin typeface="+mn-ea"/>
                  <a:cs typeface="+mn-cs"/>
                </a:rPr>
                <a:t>(2020)</a:t>
              </a:r>
            </a:p>
          </p:txBody>
        </p:sp>
        <p:sp>
          <p:nvSpPr>
            <p:cNvPr id="16" name="TextBox 15">
              <a:extLst>
                <a:ext uri="{FF2B5EF4-FFF2-40B4-BE49-F238E27FC236}">
                  <a16:creationId xmlns:a16="http://schemas.microsoft.com/office/drawing/2014/main" id="{3782E010-B33D-319F-526F-EF4B9080D810}"/>
                </a:ext>
              </a:extLst>
            </p:cNvPr>
            <p:cNvSpPr txBox="1"/>
            <p:nvPr/>
          </p:nvSpPr>
          <p:spPr>
            <a:xfrm>
              <a:off x="2463751" y="3327649"/>
              <a:ext cx="1296000" cy="169277"/>
            </a:xfrm>
            <a:prstGeom prst="rect">
              <a:avLst/>
            </a:prstGeom>
            <a:noFill/>
            <a:ln>
              <a:noFill/>
            </a:ln>
          </p:spPr>
          <p:txBody>
            <a:bodyPr wrap="square" lIns="0" tIns="0" rIns="0" bIns="0">
              <a:spAutoFit/>
            </a:bodyPr>
            <a:lstStyle/>
            <a:p>
              <a:pPr fontAlgn="ctr"/>
              <a:r>
                <a:rPr lang="en-US" altLang="ko-KR" sz="1100" b="1" dirty="0">
                  <a:ln>
                    <a:solidFill>
                      <a:srgbClr val="1758E3">
                        <a:alpha val="0"/>
                      </a:srgbClr>
                    </a:solidFill>
                  </a:ln>
                  <a:solidFill>
                    <a:schemeClr val="tx1">
                      <a:lumMod val="85000"/>
                      <a:lumOff val="15000"/>
                    </a:schemeClr>
                  </a:solidFill>
                  <a:latin typeface="+mn-ea"/>
                </a:rPr>
                <a:t>87.5</a:t>
              </a:r>
              <a:r>
                <a:rPr lang="ko-KR" altLang="en-US" sz="1100" b="1" dirty="0">
                  <a:ln>
                    <a:solidFill>
                      <a:srgbClr val="1758E3">
                        <a:alpha val="0"/>
                      </a:srgbClr>
                    </a:solidFill>
                  </a:ln>
                  <a:solidFill>
                    <a:schemeClr val="tx1">
                      <a:lumMod val="85000"/>
                      <a:lumOff val="15000"/>
                    </a:schemeClr>
                  </a:solidFill>
                  <a:latin typeface="+mn-ea"/>
                </a:rPr>
                <a:t>천만 명 </a:t>
              </a:r>
              <a:r>
                <a:rPr lang="en-US" altLang="ko-KR" sz="800" b="1" dirty="0">
                  <a:ln>
                    <a:solidFill>
                      <a:srgbClr val="1758E3">
                        <a:alpha val="0"/>
                      </a:srgbClr>
                    </a:solidFill>
                  </a:ln>
                  <a:solidFill>
                    <a:schemeClr val="tx1">
                      <a:lumMod val="85000"/>
                      <a:lumOff val="15000"/>
                    </a:schemeClr>
                  </a:solidFill>
                  <a:latin typeface="+mn-ea"/>
                </a:rPr>
                <a:t>(60.8%)</a:t>
              </a:r>
            </a:p>
          </p:txBody>
        </p:sp>
        <p:sp>
          <p:nvSpPr>
            <p:cNvPr id="17" name="TextBox 16">
              <a:extLst>
                <a:ext uri="{FF2B5EF4-FFF2-40B4-BE49-F238E27FC236}">
                  <a16:creationId xmlns:a16="http://schemas.microsoft.com/office/drawing/2014/main" id="{A002E01F-BCCC-0368-8EDF-8D0F6C0F0A5A}"/>
                </a:ext>
              </a:extLst>
            </p:cNvPr>
            <p:cNvSpPr txBox="1"/>
            <p:nvPr/>
          </p:nvSpPr>
          <p:spPr>
            <a:xfrm>
              <a:off x="745281" y="4317178"/>
              <a:ext cx="1764000" cy="351378"/>
            </a:xfrm>
            <a:prstGeom prst="rect">
              <a:avLst/>
            </a:prstGeom>
            <a:noFill/>
            <a:ln>
              <a:noFill/>
            </a:ln>
          </p:spPr>
          <p:txBody>
            <a:bodyPr wrap="square" lIns="0" tIns="0" rIns="0" bIns="0">
              <a:spAutoFit/>
            </a:bodyPr>
            <a:lstStyle>
              <a:defPPr>
                <a:defRPr lang="en-US"/>
              </a:defPPr>
              <a:lvl1pPr fontAlgn="ctr">
                <a:spcAft>
                  <a:spcPts val="100"/>
                </a:spcAft>
                <a:defRPr kumimoji="0" sz="1200" b="1" i="0" u="none" strike="noStrike" normalizeH="0" baseline="0">
                  <a:ln>
                    <a:solidFill>
                      <a:srgbClr val="1758E3">
                        <a:alpha val="0"/>
                      </a:srgbClr>
                    </a:solidFill>
                  </a:ln>
                  <a:solidFill>
                    <a:schemeClr val="tx1">
                      <a:lumMod val="85000"/>
                      <a:lumOff val="15000"/>
                    </a:schemeClr>
                  </a:solidFill>
                  <a:uLnTx/>
                  <a:uFillTx/>
                  <a:latin typeface="+mn-ea"/>
                </a:defRPr>
              </a:lvl1pPr>
            </a:lstStyle>
            <a:p>
              <a:pPr fontAlgn="ctr"/>
              <a:r>
                <a:rPr lang="ko-KR" altLang="en-US" sz="1100" b="1" dirty="0">
                  <a:ln>
                    <a:solidFill>
                      <a:srgbClr val="1758E3">
                        <a:alpha val="0"/>
                      </a:srgbClr>
                    </a:solidFill>
                  </a:ln>
                  <a:solidFill>
                    <a:schemeClr val="tx1">
                      <a:lumMod val="85000"/>
                      <a:lumOff val="15000"/>
                    </a:schemeClr>
                  </a:solidFill>
                  <a:latin typeface="+mn-ea"/>
                </a:rPr>
                <a:t>생명</a:t>
              </a:r>
              <a:r>
                <a:rPr lang="en-US" altLang="ko-KR" sz="1100" b="1" dirty="0">
                  <a:ln>
                    <a:solidFill>
                      <a:srgbClr val="1758E3">
                        <a:alpha val="0"/>
                      </a:srgbClr>
                    </a:solidFill>
                  </a:ln>
                  <a:solidFill>
                    <a:schemeClr val="tx1">
                      <a:lumMod val="85000"/>
                      <a:lumOff val="15000"/>
                    </a:schemeClr>
                  </a:solidFill>
                  <a:latin typeface="+mn-ea"/>
                </a:rPr>
                <a:t>: 3</a:t>
              </a:r>
              <a:r>
                <a:rPr lang="ko-KR" altLang="en-US" sz="1100" b="1" dirty="0">
                  <a:ln>
                    <a:solidFill>
                      <a:srgbClr val="1758E3">
                        <a:alpha val="0"/>
                      </a:srgbClr>
                    </a:solidFill>
                  </a:ln>
                  <a:solidFill>
                    <a:schemeClr val="tx1">
                      <a:lumMod val="85000"/>
                      <a:lumOff val="15000"/>
                    </a:schemeClr>
                  </a:solidFill>
                  <a:latin typeface="+mn-ea"/>
                </a:rPr>
                <a:t>조 </a:t>
              </a:r>
              <a:r>
                <a:rPr lang="en-US" altLang="ko-KR" sz="1100" b="1" dirty="0">
                  <a:ln>
                    <a:solidFill>
                      <a:srgbClr val="1758E3">
                        <a:alpha val="0"/>
                      </a:srgbClr>
                    </a:solidFill>
                  </a:ln>
                  <a:solidFill>
                    <a:schemeClr val="tx1">
                      <a:lumMod val="85000"/>
                      <a:lumOff val="15000"/>
                    </a:schemeClr>
                  </a:solidFill>
                  <a:latin typeface="+mn-ea"/>
                </a:rPr>
                <a:t>3,229</a:t>
              </a:r>
              <a:r>
                <a:rPr lang="ko-KR" altLang="en-US" sz="1100" b="1" dirty="0">
                  <a:ln>
                    <a:solidFill>
                      <a:srgbClr val="1758E3">
                        <a:alpha val="0"/>
                      </a:srgbClr>
                    </a:solidFill>
                  </a:ln>
                  <a:solidFill>
                    <a:schemeClr val="tx1">
                      <a:lumMod val="85000"/>
                      <a:lumOff val="15000"/>
                    </a:schemeClr>
                  </a:solidFill>
                  <a:latin typeface="+mn-ea"/>
                </a:rPr>
                <a:t>억 위안 </a:t>
              </a:r>
              <a:r>
                <a:rPr lang="en-US" altLang="ko-KR" sz="800" b="1" dirty="0">
                  <a:ln>
                    <a:solidFill>
                      <a:srgbClr val="1758E3">
                        <a:alpha val="0"/>
                      </a:srgbClr>
                    </a:solidFill>
                  </a:ln>
                  <a:solidFill>
                    <a:schemeClr val="tx1">
                      <a:lumMod val="85000"/>
                      <a:lumOff val="15000"/>
                    </a:schemeClr>
                  </a:solidFill>
                  <a:latin typeface="+mn-ea"/>
                </a:rPr>
                <a:t>(2021)</a:t>
              </a:r>
            </a:p>
            <a:p>
              <a:pPr fontAlgn="ctr"/>
              <a:r>
                <a:rPr lang="ko-KR" altLang="en-US" sz="1100" b="1" dirty="0">
                  <a:ln>
                    <a:solidFill>
                      <a:srgbClr val="1758E3">
                        <a:alpha val="0"/>
                      </a:srgbClr>
                    </a:solidFill>
                  </a:ln>
                  <a:solidFill>
                    <a:schemeClr val="tx1">
                      <a:lumMod val="85000"/>
                      <a:lumOff val="15000"/>
                    </a:schemeClr>
                  </a:solidFill>
                  <a:latin typeface="+mn-ea"/>
                </a:rPr>
                <a:t>손해</a:t>
              </a:r>
              <a:r>
                <a:rPr lang="en-US" altLang="ko-KR" sz="1100" b="1" dirty="0">
                  <a:ln>
                    <a:solidFill>
                      <a:srgbClr val="1758E3">
                        <a:alpha val="0"/>
                      </a:srgbClr>
                    </a:solidFill>
                  </a:ln>
                  <a:solidFill>
                    <a:schemeClr val="tx1">
                      <a:lumMod val="85000"/>
                      <a:lumOff val="15000"/>
                    </a:schemeClr>
                  </a:solidFill>
                  <a:latin typeface="+mn-ea"/>
                </a:rPr>
                <a:t>: 1</a:t>
              </a:r>
              <a:r>
                <a:rPr lang="ko-KR" altLang="en-US" sz="1100" b="1" dirty="0">
                  <a:ln>
                    <a:solidFill>
                      <a:srgbClr val="1758E3">
                        <a:alpha val="0"/>
                      </a:srgbClr>
                    </a:solidFill>
                  </a:ln>
                  <a:solidFill>
                    <a:schemeClr val="tx1">
                      <a:lumMod val="85000"/>
                      <a:lumOff val="15000"/>
                    </a:schemeClr>
                  </a:solidFill>
                  <a:latin typeface="+mn-ea"/>
                </a:rPr>
                <a:t>조 </a:t>
              </a:r>
              <a:r>
                <a:rPr lang="en-US" altLang="ko-KR" sz="1100" b="1" dirty="0">
                  <a:ln>
                    <a:solidFill>
                      <a:srgbClr val="1758E3">
                        <a:alpha val="0"/>
                      </a:srgbClr>
                    </a:solidFill>
                  </a:ln>
                  <a:solidFill>
                    <a:schemeClr val="tx1">
                      <a:lumMod val="85000"/>
                      <a:lumOff val="15000"/>
                    </a:schemeClr>
                  </a:solidFill>
                  <a:latin typeface="+mn-ea"/>
                </a:rPr>
                <a:t>1,671</a:t>
              </a:r>
              <a:r>
                <a:rPr lang="ko-KR" altLang="en-US" sz="1100" b="1" dirty="0">
                  <a:ln>
                    <a:solidFill>
                      <a:srgbClr val="1758E3">
                        <a:alpha val="0"/>
                      </a:srgbClr>
                    </a:solidFill>
                  </a:ln>
                  <a:solidFill>
                    <a:schemeClr val="tx1">
                      <a:lumMod val="85000"/>
                      <a:lumOff val="15000"/>
                    </a:schemeClr>
                  </a:solidFill>
                  <a:latin typeface="+mn-ea"/>
                </a:rPr>
                <a:t>억 위안 </a:t>
              </a:r>
              <a:r>
                <a:rPr lang="en-US" altLang="ko-KR" sz="800" b="1" dirty="0">
                  <a:ln>
                    <a:solidFill>
                      <a:srgbClr val="1758E3">
                        <a:alpha val="0"/>
                      </a:srgbClr>
                    </a:solidFill>
                  </a:ln>
                  <a:solidFill>
                    <a:schemeClr val="tx1">
                      <a:lumMod val="85000"/>
                      <a:lumOff val="15000"/>
                    </a:schemeClr>
                  </a:solidFill>
                  <a:latin typeface="+mn-ea"/>
                </a:rPr>
                <a:t>(2021)</a:t>
              </a:r>
              <a:endParaRPr lang="en-US" altLang="ko-KR" sz="1100" b="1" dirty="0">
                <a:ln>
                  <a:solidFill>
                    <a:srgbClr val="1758E3">
                      <a:alpha val="0"/>
                    </a:srgbClr>
                  </a:solidFill>
                </a:ln>
                <a:solidFill>
                  <a:schemeClr val="tx1">
                    <a:lumMod val="85000"/>
                    <a:lumOff val="15000"/>
                  </a:schemeClr>
                </a:solidFill>
                <a:latin typeface="+mn-ea"/>
              </a:endParaRPr>
            </a:p>
          </p:txBody>
        </p:sp>
        <p:sp>
          <p:nvSpPr>
            <p:cNvPr id="19" name="TextBox 18">
              <a:extLst>
                <a:ext uri="{FF2B5EF4-FFF2-40B4-BE49-F238E27FC236}">
                  <a16:creationId xmlns:a16="http://schemas.microsoft.com/office/drawing/2014/main" id="{4961CD7B-417F-D498-30B9-453D3C3A6422}"/>
                </a:ext>
              </a:extLst>
            </p:cNvPr>
            <p:cNvSpPr txBox="1"/>
            <p:nvPr/>
          </p:nvSpPr>
          <p:spPr>
            <a:xfrm>
              <a:off x="2463751" y="4317178"/>
              <a:ext cx="1440000" cy="351378"/>
            </a:xfrm>
            <a:prstGeom prst="rect">
              <a:avLst/>
            </a:prstGeom>
            <a:noFill/>
            <a:ln>
              <a:noFill/>
            </a:ln>
          </p:spPr>
          <p:txBody>
            <a:bodyPr wrap="square" lIns="0" tIns="0" rIns="0" bIns="0">
              <a:spAutoFit/>
            </a:bodyPr>
            <a:lstStyle>
              <a:defPPr>
                <a:defRPr lang="en-US"/>
              </a:defPPr>
              <a:lvl1pPr fontAlgn="ctr">
                <a:spcAft>
                  <a:spcPts val="100"/>
                </a:spcAft>
                <a:defRPr kumimoji="0" sz="1200" b="1" i="0" u="none" strike="noStrike" normalizeH="0" baseline="0">
                  <a:ln>
                    <a:solidFill>
                      <a:srgbClr val="1758E3">
                        <a:alpha val="0"/>
                      </a:srgbClr>
                    </a:solidFill>
                  </a:ln>
                  <a:solidFill>
                    <a:schemeClr val="tx1">
                      <a:lumMod val="85000"/>
                      <a:lumOff val="15000"/>
                    </a:schemeClr>
                  </a:solidFill>
                  <a:uLnTx/>
                  <a:uFillTx/>
                  <a:latin typeface="+mn-ea"/>
                </a:defRPr>
              </a:lvl1pPr>
            </a:lstStyle>
            <a:p>
              <a:pPr fontAlgn="ctr"/>
              <a:r>
                <a:rPr lang="ko-KR" altLang="en-US" sz="1100" b="1" dirty="0">
                  <a:ln>
                    <a:solidFill>
                      <a:srgbClr val="1758E3">
                        <a:alpha val="0"/>
                      </a:srgbClr>
                    </a:solidFill>
                  </a:ln>
                  <a:solidFill>
                    <a:schemeClr val="tx1">
                      <a:lumMod val="85000"/>
                      <a:lumOff val="15000"/>
                    </a:schemeClr>
                  </a:solidFill>
                  <a:latin typeface="+mn-ea"/>
                </a:rPr>
                <a:t>생명</a:t>
              </a:r>
              <a:r>
                <a:rPr lang="en-US" altLang="ko-KR" sz="1100" b="1" dirty="0">
                  <a:ln>
                    <a:solidFill>
                      <a:srgbClr val="1758E3">
                        <a:alpha val="0"/>
                      </a:srgbClr>
                    </a:solidFill>
                  </a:ln>
                  <a:solidFill>
                    <a:schemeClr val="tx1">
                      <a:lumMod val="85000"/>
                      <a:lumOff val="15000"/>
                    </a:schemeClr>
                  </a:solidFill>
                  <a:latin typeface="+mn-ea"/>
                </a:rPr>
                <a:t>: 12.2% </a:t>
              </a:r>
              <a:r>
                <a:rPr lang="en-US" altLang="ko-KR" sz="800" b="1" dirty="0">
                  <a:ln>
                    <a:solidFill>
                      <a:srgbClr val="1758E3">
                        <a:alpha val="0"/>
                      </a:srgbClr>
                    </a:solidFill>
                  </a:ln>
                  <a:solidFill>
                    <a:schemeClr val="tx1">
                      <a:lumMod val="85000"/>
                      <a:lumOff val="15000"/>
                    </a:schemeClr>
                  </a:solidFill>
                  <a:latin typeface="+mn-ea"/>
                </a:rPr>
                <a:t>(2021)</a:t>
              </a:r>
            </a:p>
            <a:p>
              <a:pPr fontAlgn="ctr"/>
              <a:r>
                <a:rPr lang="ko-KR" altLang="en-US" sz="1100" b="1" dirty="0">
                  <a:ln>
                    <a:solidFill>
                      <a:srgbClr val="1758E3">
                        <a:alpha val="0"/>
                      </a:srgbClr>
                    </a:solidFill>
                  </a:ln>
                  <a:solidFill>
                    <a:schemeClr val="tx1">
                      <a:lumMod val="85000"/>
                      <a:lumOff val="15000"/>
                    </a:schemeClr>
                  </a:solidFill>
                  <a:latin typeface="+mn-ea"/>
                </a:rPr>
                <a:t>손해</a:t>
              </a:r>
              <a:r>
                <a:rPr lang="en-US" altLang="ko-KR" sz="1100" b="1" dirty="0">
                  <a:ln>
                    <a:solidFill>
                      <a:srgbClr val="1758E3">
                        <a:alpha val="0"/>
                      </a:srgbClr>
                    </a:solidFill>
                  </a:ln>
                  <a:solidFill>
                    <a:schemeClr val="tx1">
                      <a:lumMod val="85000"/>
                      <a:lumOff val="15000"/>
                    </a:schemeClr>
                  </a:solidFill>
                  <a:latin typeface="+mn-ea"/>
                </a:rPr>
                <a:t>: 8.6% </a:t>
              </a:r>
              <a:r>
                <a:rPr lang="en-US" altLang="ko-KR" sz="800" b="1" dirty="0">
                  <a:ln>
                    <a:solidFill>
                      <a:srgbClr val="1758E3">
                        <a:alpha val="0"/>
                      </a:srgbClr>
                    </a:solidFill>
                  </a:ln>
                  <a:solidFill>
                    <a:schemeClr val="tx1">
                      <a:lumMod val="85000"/>
                      <a:lumOff val="15000"/>
                    </a:schemeClr>
                  </a:solidFill>
                  <a:latin typeface="+mn-ea"/>
                </a:rPr>
                <a:t>(2021) </a:t>
              </a:r>
              <a:endParaRPr lang="en-US" altLang="ko-KR" sz="1100" b="1" dirty="0">
                <a:ln>
                  <a:solidFill>
                    <a:srgbClr val="1758E3">
                      <a:alpha val="0"/>
                    </a:srgbClr>
                  </a:solidFill>
                </a:ln>
                <a:solidFill>
                  <a:schemeClr val="tx1">
                    <a:lumMod val="85000"/>
                    <a:lumOff val="15000"/>
                  </a:schemeClr>
                </a:solidFill>
                <a:latin typeface="+mn-ea"/>
              </a:endParaRPr>
            </a:p>
          </p:txBody>
        </p:sp>
        <p:sp>
          <p:nvSpPr>
            <p:cNvPr id="20" name="TextBox 19">
              <a:extLst>
                <a:ext uri="{FF2B5EF4-FFF2-40B4-BE49-F238E27FC236}">
                  <a16:creationId xmlns:a16="http://schemas.microsoft.com/office/drawing/2014/main" id="{8AA3BC61-B364-DBD4-0D45-29EF66B1192B}"/>
                </a:ext>
              </a:extLst>
            </p:cNvPr>
            <p:cNvSpPr txBox="1"/>
            <p:nvPr/>
          </p:nvSpPr>
          <p:spPr>
            <a:xfrm>
              <a:off x="745281" y="5329047"/>
              <a:ext cx="1404000" cy="351378"/>
            </a:xfrm>
            <a:prstGeom prst="rect">
              <a:avLst/>
            </a:prstGeom>
            <a:noFill/>
            <a:ln>
              <a:noFill/>
            </a:ln>
          </p:spPr>
          <p:txBody>
            <a:bodyPr wrap="square" lIns="0" tIns="0" rIns="0" bIns="0">
              <a:spAutoFit/>
            </a:bodyPr>
            <a:lstStyle>
              <a:defPPr>
                <a:defRPr lang="en-US"/>
              </a:defPPr>
              <a:lvl1pPr fontAlgn="ctr">
                <a:spcAft>
                  <a:spcPts val="100"/>
                </a:spcAft>
                <a:defRPr kumimoji="0" sz="1200" b="1" i="0" u="none" strike="noStrike" normalizeH="0" baseline="0">
                  <a:ln>
                    <a:solidFill>
                      <a:srgbClr val="1758E3">
                        <a:alpha val="0"/>
                      </a:srgbClr>
                    </a:solidFill>
                  </a:ln>
                  <a:solidFill>
                    <a:schemeClr val="tx1">
                      <a:lumMod val="85000"/>
                      <a:lumOff val="15000"/>
                    </a:schemeClr>
                  </a:solidFill>
                  <a:uLnTx/>
                  <a:uFillTx/>
                  <a:latin typeface="+mn-ea"/>
                </a:defRPr>
              </a:lvl1pPr>
            </a:lstStyle>
            <a:p>
              <a:pPr fontAlgn="ctr"/>
              <a:r>
                <a:rPr lang="ko-KR" altLang="en-US" sz="1100" b="1" dirty="0">
                  <a:ln>
                    <a:solidFill>
                      <a:srgbClr val="1758E3">
                        <a:alpha val="0"/>
                      </a:srgbClr>
                    </a:solidFill>
                  </a:ln>
                  <a:solidFill>
                    <a:schemeClr val="tx1">
                      <a:lumMod val="85000"/>
                      <a:lumOff val="15000"/>
                    </a:schemeClr>
                  </a:solidFill>
                  <a:latin typeface="+mn-ea"/>
                </a:rPr>
                <a:t>생명</a:t>
              </a:r>
              <a:r>
                <a:rPr lang="en-US" altLang="ko-KR" sz="1100" b="1" dirty="0">
                  <a:ln>
                    <a:solidFill>
                      <a:srgbClr val="1758E3">
                        <a:alpha val="0"/>
                      </a:srgbClr>
                    </a:solidFill>
                  </a:ln>
                  <a:solidFill>
                    <a:schemeClr val="tx1">
                      <a:lumMod val="85000"/>
                      <a:lumOff val="15000"/>
                    </a:schemeClr>
                  </a:solidFill>
                  <a:latin typeface="+mn-ea"/>
                </a:rPr>
                <a:t>: 253</a:t>
              </a:r>
              <a:r>
                <a:rPr lang="ko-KR" altLang="en-US" sz="1100" b="1" dirty="0">
                  <a:ln>
                    <a:solidFill>
                      <a:srgbClr val="1758E3">
                        <a:alpha val="0"/>
                      </a:srgbClr>
                    </a:solidFill>
                  </a:ln>
                  <a:solidFill>
                    <a:schemeClr val="tx1">
                      <a:lumMod val="85000"/>
                      <a:lumOff val="15000"/>
                    </a:schemeClr>
                  </a:solidFill>
                  <a:latin typeface="+mn-ea"/>
                </a:rPr>
                <a:t>달러 </a:t>
              </a:r>
              <a:r>
                <a:rPr lang="en-US" altLang="ko-KR" sz="800" b="1" dirty="0">
                  <a:ln>
                    <a:solidFill>
                      <a:srgbClr val="1758E3">
                        <a:alpha val="0"/>
                      </a:srgbClr>
                    </a:solidFill>
                  </a:ln>
                  <a:solidFill>
                    <a:schemeClr val="tx1">
                      <a:lumMod val="85000"/>
                      <a:lumOff val="15000"/>
                    </a:schemeClr>
                  </a:solidFill>
                  <a:latin typeface="+mn-ea"/>
                </a:rPr>
                <a:t>(2021)</a:t>
              </a:r>
            </a:p>
            <a:p>
              <a:pPr fontAlgn="ctr"/>
              <a:r>
                <a:rPr lang="ko-KR" altLang="en-US" sz="1100" b="1" dirty="0">
                  <a:ln>
                    <a:solidFill>
                      <a:srgbClr val="1758E3">
                        <a:alpha val="0"/>
                      </a:srgbClr>
                    </a:solidFill>
                  </a:ln>
                  <a:solidFill>
                    <a:schemeClr val="tx1">
                      <a:lumMod val="85000"/>
                      <a:lumOff val="15000"/>
                    </a:schemeClr>
                  </a:solidFill>
                  <a:latin typeface="+mn-ea"/>
                </a:rPr>
                <a:t>손해</a:t>
              </a:r>
              <a:r>
                <a:rPr lang="en-US" altLang="ko-KR" sz="1100" b="1" dirty="0">
                  <a:ln>
                    <a:solidFill>
                      <a:srgbClr val="1758E3">
                        <a:alpha val="0"/>
                      </a:srgbClr>
                    </a:solidFill>
                  </a:ln>
                  <a:solidFill>
                    <a:schemeClr val="tx1">
                      <a:lumMod val="85000"/>
                      <a:lumOff val="15000"/>
                    </a:schemeClr>
                  </a:solidFill>
                  <a:latin typeface="+mn-ea"/>
                </a:rPr>
                <a:t>: 229</a:t>
              </a:r>
              <a:r>
                <a:rPr lang="ko-KR" altLang="en-US" sz="1100" b="1" dirty="0">
                  <a:ln>
                    <a:solidFill>
                      <a:srgbClr val="1758E3">
                        <a:alpha val="0"/>
                      </a:srgbClr>
                    </a:solidFill>
                  </a:ln>
                  <a:solidFill>
                    <a:schemeClr val="tx1">
                      <a:lumMod val="85000"/>
                      <a:lumOff val="15000"/>
                    </a:schemeClr>
                  </a:solidFill>
                  <a:latin typeface="+mn-ea"/>
                </a:rPr>
                <a:t>달러 </a:t>
              </a:r>
              <a:r>
                <a:rPr lang="en-US" altLang="ko-KR" sz="800" b="1" dirty="0">
                  <a:ln>
                    <a:solidFill>
                      <a:srgbClr val="1758E3">
                        <a:alpha val="0"/>
                      </a:srgbClr>
                    </a:solidFill>
                  </a:ln>
                  <a:solidFill>
                    <a:schemeClr val="tx1">
                      <a:lumMod val="85000"/>
                      <a:lumOff val="15000"/>
                    </a:schemeClr>
                  </a:solidFill>
                  <a:latin typeface="+mn-ea"/>
                </a:rPr>
                <a:t>(2021)</a:t>
              </a:r>
              <a:endParaRPr lang="en-US" altLang="ko-KR" sz="1100" b="1" dirty="0">
                <a:ln>
                  <a:solidFill>
                    <a:srgbClr val="1758E3">
                      <a:alpha val="0"/>
                    </a:srgbClr>
                  </a:solidFill>
                </a:ln>
                <a:solidFill>
                  <a:schemeClr val="tx1">
                    <a:lumMod val="85000"/>
                    <a:lumOff val="15000"/>
                  </a:schemeClr>
                </a:solidFill>
                <a:latin typeface="+mn-ea"/>
              </a:endParaRPr>
            </a:p>
          </p:txBody>
        </p:sp>
        <p:sp>
          <p:nvSpPr>
            <p:cNvPr id="23" name="TextBox 22">
              <a:extLst>
                <a:ext uri="{FF2B5EF4-FFF2-40B4-BE49-F238E27FC236}">
                  <a16:creationId xmlns:a16="http://schemas.microsoft.com/office/drawing/2014/main" id="{E6B432F1-FABE-DD90-B287-63EB2D5CEA0A}"/>
                </a:ext>
              </a:extLst>
            </p:cNvPr>
            <p:cNvSpPr txBox="1"/>
            <p:nvPr/>
          </p:nvSpPr>
          <p:spPr>
            <a:xfrm>
              <a:off x="2463751" y="5329047"/>
              <a:ext cx="1224000" cy="351378"/>
            </a:xfrm>
            <a:prstGeom prst="rect">
              <a:avLst/>
            </a:prstGeom>
            <a:noFill/>
            <a:ln>
              <a:noFill/>
            </a:ln>
          </p:spPr>
          <p:txBody>
            <a:bodyPr wrap="square" lIns="0" tIns="0" rIns="0" bIns="0">
              <a:spAutoFit/>
            </a:bodyPr>
            <a:lstStyle>
              <a:defPPr>
                <a:defRPr lang="en-US"/>
              </a:defPPr>
              <a:lvl1pPr fontAlgn="ctr">
                <a:spcAft>
                  <a:spcPts val="100"/>
                </a:spcAft>
                <a:defRPr kumimoji="0" sz="1200" b="1" i="0" u="none" strike="noStrike" normalizeH="0" baseline="0">
                  <a:ln>
                    <a:solidFill>
                      <a:srgbClr val="1758E3">
                        <a:alpha val="0"/>
                      </a:srgbClr>
                    </a:solidFill>
                  </a:ln>
                  <a:solidFill>
                    <a:schemeClr val="tx1">
                      <a:lumMod val="85000"/>
                      <a:lumOff val="15000"/>
                    </a:schemeClr>
                  </a:solidFill>
                  <a:uLnTx/>
                  <a:uFillTx/>
                  <a:latin typeface="+mn-ea"/>
                </a:defRPr>
              </a:lvl1pPr>
            </a:lstStyle>
            <a:p>
              <a:pPr fontAlgn="ctr"/>
              <a:r>
                <a:rPr lang="ko-KR" altLang="en-US" sz="1100" b="1" dirty="0">
                  <a:ln>
                    <a:solidFill>
                      <a:srgbClr val="1758E3">
                        <a:alpha val="0"/>
                      </a:srgbClr>
                    </a:solidFill>
                  </a:ln>
                  <a:solidFill>
                    <a:schemeClr val="tx1">
                      <a:lumMod val="85000"/>
                      <a:lumOff val="15000"/>
                    </a:schemeClr>
                  </a:solidFill>
                  <a:latin typeface="+mn-ea"/>
                </a:rPr>
                <a:t>생명</a:t>
              </a:r>
              <a:r>
                <a:rPr lang="en-US" altLang="ko-KR" sz="1100" b="1" dirty="0">
                  <a:ln>
                    <a:solidFill>
                      <a:srgbClr val="1758E3">
                        <a:alpha val="0"/>
                      </a:srgbClr>
                    </a:solidFill>
                  </a:ln>
                  <a:solidFill>
                    <a:schemeClr val="tx1">
                      <a:lumMod val="85000"/>
                      <a:lumOff val="15000"/>
                    </a:schemeClr>
                  </a:solidFill>
                  <a:latin typeface="+mn-ea"/>
                </a:rPr>
                <a:t>: 2.1% </a:t>
              </a:r>
              <a:r>
                <a:rPr lang="en-US" altLang="ko-KR" sz="800" b="1" dirty="0">
                  <a:ln>
                    <a:solidFill>
                      <a:srgbClr val="1758E3">
                        <a:alpha val="0"/>
                      </a:srgbClr>
                    </a:solidFill>
                  </a:ln>
                  <a:solidFill>
                    <a:schemeClr val="tx1">
                      <a:lumMod val="85000"/>
                      <a:lumOff val="15000"/>
                    </a:schemeClr>
                  </a:solidFill>
                  <a:latin typeface="+mn-ea"/>
                </a:rPr>
                <a:t>(2021)</a:t>
              </a:r>
            </a:p>
            <a:p>
              <a:pPr fontAlgn="ctr"/>
              <a:r>
                <a:rPr lang="ko-KR" altLang="en-US" sz="1100" b="1" dirty="0">
                  <a:ln>
                    <a:solidFill>
                      <a:srgbClr val="1758E3">
                        <a:alpha val="0"/>
                      </a:srgbClr>
                    </a:solidFill>
                  </a:ln>
                  <a:solidFill>
                    <a:schemeClr val="tx1">
                      <a:lumMod val="85000"/>
                      <a:lumOff val="15000"/>
                    </a:schemeClr>
                  </a:solidFill>
                  <a:latin typeface="+mn-ea"/>
                </a:rPr>
                <a:t>손해</a:t>
              </a:r>
              <a:r>
                <a:rPr lang="en-US" altLang="ko-KR" sz="1100" b="1" dirty="0">
                  <a:ln>
                    <a:solidFill>
                      <a:srgbClr val="1758E3">
                        <a:alpha val="0"/>
                      </a:srgbClr>
                    </a:solidFill>
                  </a:ln>
                  <a:solidFill>
                    <a:schemeClr val="tx1">
                      <a:lumMod val="85000"/>
                      <a:lumOff val="15000"/>
                    </a:schemeClr>
                  </a:solidFill>
                  <a:latin typeface="+mn-ea"/>
                </a:rPr>
                <a:t>: 1.9% </a:t>
              </a:r>
              <a:r>
                <a:rPr lang="en-US" altLang="ko-KR" sz="800" b="1" dirty="0">
                  <a:ln>
                    <a:solidFill>
                      <a:srgbClr val="1758E3">
                        <a:alpha val="0"/>
                      </a:srgbClr>
                    </a:solidFill>
                  </a:ln>
                  <a:solidFill>
                    <a:schemeClr val="tx1">
                      <a:lumMod val="85000"/>
                      <a:lumOff val="15000"/>
                    </a:schemeClr>
                  </a:solidFill>
                  <a:latin typeface="+mn-ea"/>
                </a:rPr>
                <a:t>(2021)</a:t>
              </a:r>
              <a:endParaRPr lang="en-US" altLang="ko-KR" sz="1100" b="1" dirty="0">
                <a:ln>
                  <a:solidFill>
                    <a:srgbClr val="1758E3">
                      <a:alpha val="0"/>
                    </a:srgbClr>
                  </a:solidFill>
                </a:ln>
                <a:solidFill>
                  <a:schemeClr val="tx1">
                    <a:lumMod val="85000"/>
                    <a:lumOff val="15000"/>
                  </a:schemeClr>
                </a:solidFill>
                <a:latin typeface="+mn-ea"/>
              </a:endParaRPr>
            </a:p>
          </p:txBody>
        </p:sp>
      </p:grpSp>
    </p:spTree>
    <p:extLst>
      <p:ext uri="{BB962C8B-B14F-4D97-AF65-F5344CB8AC3E}">
        <p14:creationId xmlns:p14="http://schemas.microsoft.com/office/powerpoint/2010/main" val="59662717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11D01EDC-383F-7EC9-5195-CCBAAD0A81F2}"/>
              </a:ext>
            </a:extLst>
          </p:cNvPr>
          <p:cNvSpPr>
            <a:spLocks noGrp="1"/>
          </p:cNvSpPr>
          <p:nvPr>
            <p:ph type="body" sz="quarter" idx="10"/>
          </p:nvPr>
        </p:nvSpPr>
        <p:spPr/>
        <p:txBody>
          <a:bodyPr/>
          <a:lstStyle/>
          <a:p>
            <a:r>
              <a:rPr lang="en-US" altLang="ko-KR" dirty="0"/>
              <a:t>II. </a:t>
            </a:r>
            <a:r>
              <a:rPr lang="ko-KR" altLang="en-US" dirty="0"/>
              <a:t>신흥 아시아 태평양 국가별 보험시장 및 규제 현황 </a:t>
            </a:r>
          </a:p>
        </p:txBody>
      </p:sp>
      <p:sp>
        <p:nvSpPr>
          <p:cNvPr id="3" name="텍스트 개체 틀 2">
            <a:extLst>
              <a:ext uri="{FF2B5EF4-FFF2-40B4-BE49-F238E27FC236}">
                <a16:creationId xmlns:a16="http://schemas.microsoft.com/office/drawing/2014/main" id="{F8A23C6E-913D-E903-F49E-D387E0794A26}"/>
              </a:ext>
            </a:extLst>
          </p:cNvPr>
          <p:cNvSpPr>
            <a:spLocks noGrp="1"/>
          </p:cNvSpPr>
          <p:nvPr>
            <p:ph type="body" sz="quarter" idx="11"/>
          </p:nvPr>
        </p:nvSpPr>
        <p:spPr>
          <a:xfrm>
            <a:off x="488950" y="617249"/>
            <a:ext cx="8928100" cy="322262"/>
          </a:xfrm>
        </p:spPr>
        <p:txBody>
          <a:bodyPr/>
          <a:lstStyle/>
          <a:p>
            <a:r>
              <a:rPr lang="ko-KR" altLang="en-US" dirty="0"/>
              <a:t>중국 보험시장 현황</a:t>
            </a:r>
          </a:p>
        </p:txBody>
      </p:sp>
      <p:grpSp>
        <p:nvGrpSpPr>
          <p:cNvPr id="224" name="그룹 223">
            <a:extLst>
              <a:ext uri="{FF2B5EF4-FFF2-40B4-BE49-F238E27FC236}">
                <a16:creationId xmlns:a16="http://schemas.microsoft.com/office/drawing/2014/main" id="{75EC361B-5B6A-AF7A-3BFE-99A43F0053D3}"/>
              </a:ext>
            </a:extLst>
          </p:cNvPr>
          <p:cNvGrpSpPr/>
          <p:nvPr/>
        </p:nvGrpSpPr>
        <p:grpSpPr>
          <a:xfrm>
            <a:off x="488999" y="1196975"/>
            <a:ext cx="4294800" cy="276837"/>
            <a:chOff x="489000" y="2176483"/>
            <a:chExt cx="4284613" cy="276837"/>
          </a:xfrm>
        </p:grpSpPr>
        <p:sp>
          <p:nvSpPr>
            <p:cNvPr id="228" name="TextBox 227">
              <a:extLst>
                <a:ext uri="{FF2B5EF4-FFF2-40B4-BE49-F238E27FC236}">
                  <a16:creationId xmlns:a16="http://schemas.microsoft.com/office/drawing/2014/main" id="{4825F7D9-F987-5F71-9B03-3A0E1A837FA9}"/>
                </a:ext>
              </a:extLst>
            </p:cNvPr>
            <p:cNvSpPr txBox="1"/>
            <p:nvPr/>
          </p:nvSpPr>
          <p:spPr>
            <a:xfrm>
              <a:off x="489000" y="2210039"/>
              <a:ext cx="675392" cy="200055"/>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ko-KR" altLang="en-US" sz="1300" dirty="0">
                  <a:ln>
                    <a:solidFill>
                      <a:prstClr val="white">
                        <a:lumMod val="75000"/>
                        <a:alpha val="0"/>
                      </a:prstClr>
                    </a:solidFill>
                  </a:ln>
                  <a:solidFill>
                    <a:srgbClr val="00338D"/>
                  </a:solidFill>
                  <a:latin typeface="KoPub돋움체 Bold" panose="00000800000000000000" pitchFamily="2" charset="-127"/>
                  <a:ea typeface="KoPub돋움체 Bold" panose="00000800000000000000" pitchFamily="2" charset="-127"/>
                  <a:cs typeface="Univers for KPMG"/>
                </a:rPr>
                <a:t>중국 보험사 일반현황</a:t>
              </a:r>
              <a:endParaRPr kumimoji="0" lang="ko-KR" altLang="en-US" sz="1300" b="0" i="0" u="none" strike="noStrike" kern="1200" cap="none" spc="0" normalizeH="0" baseline="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endParaRPr>
            </a:p>
          </p:txBody>
        </p:sp>
        <p:cxnSp>
          <p:nvCxnSpPr>
            <p:cNvPr id="229" name="직선 연결선 228">
              <a:extLst>
                <a:ext uri="{FF2B5EF4-FFF2-40B4-BE49-F238E27FC236}">
                  <a16:creationId xmlns:a16="http://schemas.microsoft.com/office/drawing/2014/main" id="{6D028073-DF3F-638B-894A-69598A9F3BF3}"/>
                </a:ext>
              </a:extLst>
            </p:cNvPr>
            <p:cNvCxnSpPr/>
            <p:nvPr/>
          </p:nvCxnSpPr>
          <p:spPr>
            <a:xfrm>
              <a:off x="489000" y="2176483"/>
              <a:ext cx="4284613"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30" name="직선 연결선 229">
              <a:extLst>
                <a:ext uri="{FF2B5EF4-FFF2-40B4-BE49-F238E27FC236}">
                  <a16:creationId xmlns:a16="http://schemas.microsoft.com/office/drawing/2014/main" id="{B476FCDB-60A1-2121-3C5F-90A29BA57EDD}"/>
                </a:ext>
              </a:extLst>
            </p:cNvPr>
            <p:cNvCxnSpPr/>
            <p:nvPr/>
          </p:nvCxnSpPr>
          <p:spPr>
            <a:xfrm>
              <a:off x="489000" y="2453320"/>
              <a:ext cx="4284613"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225" name="object 38">
            <a:extLst>
              <a:ext uri="{FF2B5EF4-FFF2-40B4-BE49-F238E27FC236}">
                <a16:creationId xmlns:a16="http://schemas.microsoft.com/office/drawing/2014/main" id="{DA0D86E0-982A-98C0-0ABE-79F0E467F364}"/>
              </a:ext>
            </a:extLst>
          </p:cNvPr>
          <p:cNvSpPr txBox="1"/>
          <p:nvPr/>
        </p:nvSpPr>
        <p:spPr>
          <a:xfrm>
            <a:off x="489000" y="1604642"/>
            <a:ext cx="936000" cy="123239"/>
          </a:xfrm>
          <a:prstGeom prst="rect">
            <a:avLst/>
          </a:prstGeom>
        </p:spPr>
        <p:txBody>
          <a:bodyPr vert="horz" wrap="square" lIns="0" tIns="12065" rIns="0" bIns="0" rtlCol="0">
            <a:spAutoFit/>
          </a:bodyPr>
          <a:lstStyle>
            <a:defPPr>
              <a:defRPr lang="en-US"/>
            </a:defPPr>
            <a:lvl1pPr marL="12700" marR="5080" lvl="0" indent="0" algn="r" defTabSz="914400" fontAlgn="auto">
              <a:lnSpc>
                <a:spcPct val="90000"/>
              </a:lnSpc>
              <a:spcBef>
                <a:spcPts val="95"/>
              </a:spcBef>
              <a:spcAft>
                <a:spcPts val="0"/>
              </a:spcAft>
              <a:buClrTx/>
              <a:buSzTx/>
              <a:buFontTx/>
              <a:buNone/>
              <a:tabLst/>
              <a:defRPr kumimoji="0" sz="1050" b="0" i="0" u="none" strike="noStrike" cap="none" spc="0" normalizeH="0" baseline="0">
                <a:ln>
                  <a:noFill/>
                </a:ln>
                <a:gradFill>
                  <a:gsLst>
                    <a:gs pos="0">
                      <a:schemeClr val="bg1">
                        <a:lumMod val="65000"/>
                      </a:schemeClr>
                    </a:gs>
                    <a:gs pos="100000">
                      <a:schemeClr val="bg1">
                        <a:lumMod val="65000"/>
                      </a:schemeClr>
                    </a:gs>
                  </a:gsLst>
                  <a:lin ang="5400000" scaled="1"/>
                </a:gradFill>
                <a:effectLst/>
                <a:uLnTx/>
                <a:uFillTx/>
                <a:latin typeface="KoPub돋움체 Bold" panose="00000800000000000000" pitchFamily="2" charset="-127"/>
                <a:ea typeface="KoPub돋움체 Bold" panose="00000800000000000000" pitchFamily="2" charset="-127"/>
                <a:cs typeface="Calibri"/>
              </a:defRPr>
            </a:lvl1pPr>
          </a:lstStyle>
          <a:p>
            <a:pPr algn="l"/>
            <a:r>
              <a:rPr lang="en-US" altLang="ko-KR" sz="800" spc="-50" dirty="0">
                <a:ln>
                  <a:solidFill>
                    <a:srgbClr val="FD349C">
                      <a:alpha val="0"/>
                    </a:srgbClr>
                  </a:solidFill>
                </a:ln>
                <a:solidFill>
                  <a:schemeClr val="tx1">
                    <a:lumMod val="50000"/>
                    <a:lumOff val="50000"/>
                  </a:schemeClr>
                </a:solidFill>
                <a:latin typeface="KoPub돋움체 Medium" panose="02020603020101020101" pitchFamily="18" charset="-127"/>
                <a:ea typeface="KoPub돋움체 Medium" panose="02020603020101020101" pitchFamily="18" charset="-127"/>
                <a:cs typeface="+mn-cs"/>
              </a:rPr>
              <a:t>(</a:t>
            </a:r>
            <a:r>
              <a:rPr lang="ko-KR" altLang="en-US" sz="800" spc="-50" dirty="0">
                <a:ln>
                  <a:solidFill>
                    <a:srgbClr val="FD349C">
                      <a:alpha val="0"/>
                    </a:srgbClr>
                  </a:solidFill>
                </a:ln>
                <a:solidFill>
                  <a:schemeClr val="tx1">
                    <a:lumMod val="50000"/>
                    <a:lumOff val="50000"/>
                  </a:schemeClr>
                </a:solidFill>
                <a:latin typeface="KoPub돋움체 Medium" panose="02020603020101020101" pitchFamily="18" charset="-127"/>
                <a:ea typeface="KoPub돋움체 Medium" panose="02020603020101020101" pitchFamily="18" charset="-127"/>
                <a:cs typeface="+mn-cs"/>
              </a:rPr>
              <a:t>개</a:t>
            </a:r>
            <a:r>
              <a:rPr lang="en-US" altLang="ko-KR" sz="800" spc="-50" dirty="0">
                <a:ln>
                  <a:solidFill>
                    <a:srgbClr val="FD349C">
                      <a:alpha val="0"/>
                    </a:srgbClr>
                  </a:solidFill>
                </a:ln>
                <a:solidFill>
                  <a:schemeClr val="tx1">
                    <a:lumMod val="50000"/>
                    <a:lumOff val="50000"/>
                  </a:schemeClr>
                </a:solidFill>
                <a:latin typeface="KoPub돋움체 Medium" panose="02020603020101020101" pitchFamily="18" charset="-127"/>
                <a:ea typeface="KoPub돋움체 Medium" panose="02020603020101020101" pitchFamily="18" charset="-127"/>
                <a:cs typeface="+mn-cs"/>
              </a:rPr>
              <a:t>)</a:t>
            </a:r>
          </a:p>
        </p:txBody>
      </p:sp>
      <p:graphicFrame>
        <p:nvGraphicFramePr>
          <p:cNvPr id="222" name="ChartObject">
            <a:extLst>
              <a:ext uri="{FF2B5EF4-FFF2-40B4-BE49-F238E27FC236}">
                <a16:creationId xmlns:a16="http://schemas.microsoft.com/office/drawing/2014/main" id="{ECECC1F1-A6AC-FBA1-3FA4-01C7DC01FA8D}"/>
              </a:ext>
            </a:extLst>
          </p:cNvPr>
          <p:cNvGraphicFramePr/>
          <p:nvPr>
            <p:extLst>
              <p:ext uri="{D42A27DB-BD31-4B8C-83A1-F6EECF244321}">
                <p14:modId xmlns:p14="http://schemas.microsoft.com/office/powerpoint/2010/main" val="1411475834"/>
              </p:ext>
            </p:extLst>
          </p:nvPr>
        </p:nvGraphicFramePr>
        <p:xfrm>
          <a:off x="478777" y="1697544"/>
          <a:ext cx="4291836" cy="3060000"/>
        </p:xfrm>
        <a:graphic>
          <a:graphicData uri="http://schemas.openxmlformats.org/drawingml/2006/chart">
            <c:chart xmlns:c="http://schemas.openxmlformats.org/drawingml/2006/chart" xmlns:r="http://schemas.openxmlformats.org/officeDocument/2006/relationships" r:id="rId2"/>
          </a:graphicData>
        </a:graphic>
      </p:graphicFrame>
      <p:sp>
        <p:nvSpPr>
          <p:cNvPr id="20" name="TextBox 19">
            <a:extLst>
              <a:ext uri="{FF2B5EF4-FFF2-40B4-BE49-F238E27FC236}">
                <a16:creationId xmlns:a16="http://schemas.microsoft.com/office/drawing/2014/main" id="{254CC75C-2C5B-46A3-E10D-C4ED5872D339}"/>
              </a:ext>
            </a:extLst>
          </p:cNvPr>
          <p:cNvSpPr txBox="1"/>
          <p:nvPr/>
        </p:nvSpPr>
        <p:spPr>
          <a:xfrm>
            <a:off x="488941" y="5182506"/>
            <a:ext cx="4294800" cy="1022400"/>
          </a:xfrm>
          <a:prstGeom prst="rect">
            <a:avLst/>
          </a:prstGeom>
          <a:solidFill>
            <a:srgbClr val="DEF7FF"/>
          </a:solidFill>
          <a:ln w="3175">
            <a:solidFill>
              <a:srgbClr val="99E3FB"/>
            </a:solidFill>
          </a:ln>
        </p:spPr>
        <p:txBody>
          <a:bodyPr wrap="square" lIns="108000" tIns="72000" rIns="108000" bIns="72000" anchor="t">
            <a:noAutofit/>
          </a:bodyPr>
          <a:lstStyle>
            <a:defPPr>
              <a:defRPr lang="en-US"/>
            </a:defPPr>
            <a:lvl1pPr marL="108000" indent="-108000" defTabSz="457200">
              <a:lnSpc>
                <a:spcPct val="110000"/>
              </a:lnSpc>
              <a:spcAft>
                <a:spcPts val="300"/>
              </a:spcAft>
              <a:buClr>
                <a:schemeClr val="tx1">
                  <a:lumMod val="85000"/>
                  <a:lumOff val="15000"/>
                </a:schemeClr>
              </a:buClr>
              <a:buFont typeface="Arial" panose="020B0604020202020204" pitchFamily="34" charset="0"/>
              <a:buChar char="•"/>
              <a:defRPr sz="1000" b="1">
                <a:ln>
                  <a:solidFill>
                    <a:schemeClr val="accent5">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altLang="ko-KR" dirty="0"/>
              <a:t>2021</a:t>
            </a:r>
            <a:r>
              <a:rPr lang="ko-KR" altLang="en-US" dirty="0"/>
              <a:t>년 기준 중국 내 보험사는 총 </a:t>
            </a:r>
            <a:r>
              <a:rPr lang="en-US" altLang="ko-KR" dirty="0"/>
              <a:t>235</a:t>
            </a:r>
            <a:r>
              <a:rPr lang="ko-KR" altLang="en-US" dirty="0"/>
              <a:t>개로 집계됨</a:t>
            </a:r>
            <a:endParaRPr lang="en-US" altLang="ko-KR" dirty="0"/>
          </a:p>
          <a:p>
            <a:r>
              <a:rPr lang="ko-KR" altLang="en-US" dirty="0"/>
              <a:t>중국 내 보험사업을 영위하는 보험사는 </a:t>
            </a:r>
            <a:r>
              <a:rPr lang="en-US" altLang="ko-KR" dirty="0"/>
              <a:t>2017</a:t>
            </a:r>
            <a:r>
              <a:rPr lang="ko-KR" altLang="en-US" dirty="0"/>
              <a:t>년 이후 </a:t>
            </a:r>
            <a:r>
              <a:rPr lang="en-US" altLang="ko-KR" dirty="0"/>
              <a:t>2020</a:t>
            </a:r>
            <a:r>
              <a:rPr lang="ko-KR" altLang="en-US" dirty="0"/>
              <a:t>년까지 지속적으로 증가세를 유지</a:t>
            </a:r>
            <a:endParaRPr lang="en-US" altLang="ko-KR" dirty="0"/>
          </a:p>
          <a:p>
            <a:pPr marL="266700" indent="-174625">
              <a:buClr>
                <a:schemeClr val="tx1">
                  <a:lumMod val="75000"/>
                  <a:lumOff val="25000"/>
                </a:schemeClr>
              </a:buClr>
              <a:buFontTx/>
              <a:buChar char="-"/>
            </a:pPr>
            <a:r>
              <a:rPr lang="ko-KR" altLang="en-US" b="0" dirty="0">
                <a:solidFill>
                  <a:schemeClr val="tx1">
                    <a:lumMod val="75000"/>
                    <a:lumOff val="25000"/>
                  </a:schemeClr>
                </a:solidFill>
              </a:rPr>
              <a:t>그러나 </a:t>
            </a:r>
            <a:r>
              <a:rPr lang="en-US" altLang="ko-KR" b="0" dirty="0">
                <a:solidFill>
                  <a:schemeClr val="tx1">
                    <a:lumMod val="75000"/>
                    <a:lumOff val="25000"/>
                  </a:schemeClr>
                </a:solidFill>
              </a:rPr>
              <a:t>2021</a:t>
            </a:r>
            <a:r>
              <a:rPr lang="ko-KR" altLang="en-US" b="0" dirty="0">
                <a:solidFill>
                  <a:schemeClr val="tx1">
                    <a:lumMod val="75000"/>
                    <a:lumOff val="25000"/>
                  </a:schemeClr>
                </a:solidFill>
              </a:rPr>
              <a:t>년에는 전년 대비 </a:t>
            </a:r>
            <a:r>
              <a:rPr lang="en-US" altLang="ko-KR" b="0" dirty="0">
                <a:solidFill>
                  <a:schemeClr val="tx1">
                    <a:lumMod val="75000"/>
                    <a:lumOff val="25000"/>
                  </a:schemeClr>
                </a:solidFill>
              </a:rPr>
              <a:t>3</a:t>
            </a:r>
            <a:r>
              <a:rPr lang="ko-KR" altLang="en-US" b="0" dirty="0">
                <a:solidFill>
                  <a:schemeClr val="tx1">
                    <a:lumMod val="75000"/>
                    <a:lumOff val="25000"/>
                  </a:schemeClr>
                </a:solidFill>
              </a:rPr>
              <a:t>개사가 감소</a:t>
            </a:r>
            <a:endParaRPr lang="en-US" altLang="ko-KR" dirty="0"/>
          </a:p>
        </p:txBody>
      </p:sp>
      <p:sp>
        <p:nvSpPr>
          <p:cNvPr id="18" name="TextBox 17">
            <a:extLst>
              <a:ext uri="{FF2B5EF4-FFF2-40B4-BE49-F238E27FC236}">
                <a16:creationId xmlns:a16="http://schemas.microsoft.com/office/drawing/2014/main" id="{1DBA72CD-54E4-411A-9AF7-E6C1E5CE70AF}"/>
              </a:ext>
            </a:extLst>
          </p:cNvPr>
          <p:cNvSpPr txBox="1"/>
          <p:nvPr/>
        </p:nvSpPr>
        <p:spPr>
          <a:xfrm>
            <a:off x="5122200" y="5182506"/>
            <a:ext cx="4294800" cy="1022891"/>
          </a:xfrm>
          <a:prstGeom prst="rect">
            <a:avLst/>
          </a:prstGeom>
          <a:solidFill>
            <a:srgbClr val="DEF7FF"/>
          </a:solidFill>
          <a:ln w="3175">
            <a:solidFill>
              <a:srgbClr val="99E3FB"/>
            </a:solidFill>
          </a:ln>
        </p:spPr>
        <p:txBody>
          <a:bodyPr wrap="square" lIns="108000" tIns="72000" rIns="108000" bIns="72000" anchor="t">
            <a:spAutoFit/>
          </a:bodyPr>
          <a:lstStyle>
            <a:defPPr>
              <a:defRPr lang="en-US"/>
            </a:defPPr>
            <a:lvl1pPr marL="108000" indent="-108000" defTabSz="457200">
              <a:lnSpc>
                <a:spcPct val="110000"/>
              </a:lnSpc>
              <a:spcAft>
                <a:spcPts val="300"/>
              </a:spcAft>
              <a:buClr>
                <a:schemeClr val="tx1">
                  <a:lumMod val="85000"/>
                  <a:lumOff val="15000"/>
                </a:schemeClr>
              </a:buClr>
              <a:buFont typeface="Arial" panose="020B0604020202020204" pitchFamily="34" charset="0"/>
              <a:buChar char="•"/>
              <a:defRPr sz="1000" b="1">
                <a:ln>
                  <a:solidFill>
                    <a:schemeClr val="accent5">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altLang="ko-KR" dirty="0"/>
              <a:t>2021</a:t>
            </a:r>
            <a:r>
              <a:rPr lang="ko-KR" altLang="en-US" dirty="0"/>
              <a:t>년 보험수익 기준 </a:t>
            </a:r>
            <a:r>
              <a:rPr lang="ko-KR" altLang="en-US" dirty="0" err="1"/>
              <a:t>핑안</a:t>
            </a:r>
            <a:r>
              <a:rPr lang="ko-KR" altLang="en-US" dirty="0"/>
              <a:t> 보험 그룹</a:t>
            </a:r>
            <a:r>
              <a:rPr lang="en-US" altLang="ko-KR" dirty="0"/>
              <a:t>(Ping An Insurance)</a:t>
            </a:r>
            <a:r>
              <a:rPr lang="ko-KR" altLang="en-US" dirty="0"/>
              <a:t>이 </a:t>
            </a:r>
            <a:r>
              <a:rPr lang="en-US" altLang="ko-KR" dirty="0"/>
              <a:t>1</a:t>
            </a:r>
            <a:r>
              <a:rPr lang="ko-KR" altLang="en-US" dirty="0"/>
              <a:t>조 </a:t>
            </a:r>
            <a:r>
              <a:rPr lang="en-US" altLang="ko-KR" dirty="0"/>
              <a:t>1,804</a:t>
            </a:r>
            <a:r>
              <a:rPr lang="ko-KR" altLang="en-US" dirty="0"/>
              <a:t>억 위안으로 연간 보험수익 </a:t>
            </a:r>
            <a:r>
              <a:rPr lang="en-US" altLang="ko-KR" dirty="0"/>
              <a:t>1</a:t>
            </a:r>
            <a:r>
              <a:rPr lang="ko-KR" altLang="en-US" dirty="0"/>
              <a:t>위를 차지</a:t>
            </a:r>
            <a:endParaRPr lang="en-US" altLang="ko-KR" dirty="0"/>
          </a:p>
          <a:p>
            <a:pPr marL="266700" indent="-174625">
              <a:buClr>
                <a:schemeClr val="tx1">
                  <a:lumMod val="75000"/>
                  <a:lumOff val="25000"/>
                </a:schemeClr>
              </a:buClr>
              <a:buFontTx/>
              <a:buChar char="-"/>
            </a:pPr>
            <a:r>
              <a:rPr lang="ko-KR" altLang="en-US" b="0" dirty="0">
                <a:solidFill>
                  <a:schemeClr val="tx1">
                    <a:lumMod val="75000"/>
                    <a:lumOff val="25000"/>
                  </a:schemeClr>
                </a:solidFill>
              </a:rPr>
              <a:t>중국인수보험</a:t>
            </a:r>
            <a:r>
              <a:rPr lang="en-US" altLang="ko-KR" b="0" dirty="0">
                <a:solidFill>
                  <a:schemeClr val="tx1">
                    <a:lumMod val="75000"/>
                    <a:lumOff val="25000"/>
                  </a:schemeClr>
                </a:solidFill>
              </a:rPr>
              <a:t>(China Life Insurance Company)</a:t>
            </a:r>
            <a:r>
              <a:rPr lang="ko-KR" altLang="en-US" b="0" dirty="0">
                <a:solidFill>
                  <a:schemeClr val="tx1">
                    <a:lumMod val="75000"/>
                    <a:lumOff val="25000"/>
                  </a:schemeClr>
                </a:solidFill>
              </a:rPr>
              <a:t> 및 중국인민보험공사 </a:t>
            </a:r>
            <a:r>
              <a:rPr lang="en-US" altLang="ko-KR" b="0" dirty="0">
                <a:solidFill>
                  <a:schemeClr val="tx1">
                    <a:lumMod val="75000"/>
                    <a:lumOff val="25000"/>
                  </a:schemeClr>
                </a:solidFill>
              </a:rPr>
              <a:t>(People's Insurance Company of China Group)</a:t>
            </a:r>
            <a:r>
              <a:rPr lang="ko-KR" altLang="en-US" b="0" dirty="0">
                <a:solidFill>
                  <a:schemeClr val="tx1">
                    <a:lumMod val="75000"/>
                    <a:lumOff val="25000"/>
                  </a:schemeClr>
                </a:solidFill>
              </a:rPr>
              <a:t>가 각각 </a:t>
            </a:r>
            <a:r>
              <a:rPr lang="en-US" altLang="ko-KR" b="0" dirty="0">
                <a:solidFill>
                  <a:schemeClr val="tx1">
                    <a:lumMod val="75000"/>
                    <a:lumOff val="25000"/>
                  </a:schemeClr>
                </a:solidFill>
              </a:rPr>
              <a:t>8,585</a:t>
            </a:r>
            <a:r>
              <a:rPr lang="ko-KR" altLang="en-US" b="0" dirty="0">
                <a:solidFill>
                  <a:schemeClr val="tx1">
                    <a:lumMod val="75000"/>
                    <a:lumOff val="25000"/>
                  </a:schemeClr>
                </a:solidFill>
              </a:rPr>
              <a:t>억</a:t>
            </a:r>
            <a:r>
              <a:rPr lang="en-US" altLang="ko-KR" b="0" dirty="0">
                <a:solidFill>
                  <a:schemeClr val="tx1">
                    <a:lumMod val="75000"/>
                    <a:lumOff val="25000"/>
                  </a:schemeClr>
                </a:solidFill>
              </a:rPr>
              <a:t>, 5977</a:t>
            </a:r>
            <a:r>
              <a:rPr lang="ko-KR" altLang="en-US" b="0" dirty="0">
                <a:solidFill>
                  <a:schemeClr val="tx1">
                    <a:lumMod val="75000"/>
                    <a:lumOff val="25000"/>
                  </a:schemeClr>
                </a:solidFill>
              </a:rPr>
              <a:t>억 위안으로 그 뒤를 이음</a:t>
            </a:r>
            <a:endParaRPr lang="en-US" altLang="ko-KR" b="0" dirty="0">
              <a:solidFill>
                <a:schemeClr val="tx1">
                  <a:lumMod val="75000"/>
                  <a:lumOff val="25000"/>
                </a:schemeClr>
              </a:solidFill>
            </a:endParaRPr>
          </a:p>
        </p:txBody>
      </p:sp>
      <p:grpSp>
        <p:nvGrpSpPr>
          <p:cNvPr id="4" name="그룹 3">
            <a:extLst>
              <a:ext uri="{FF2B5EF4-FFF2-40B4-BE49-F238E27FC236}">
                <a16:creationId xmlns:a16="http://schemas.microsoft.com/office/drawing/2014/main" id="{E72B4D1F-A22C-B023-4079-82D8381594BF}"/>
              </a:ext>
            </a:extLst>
          </p:cNvPr>
          <p:cNvGrpSpPr/>
          <p:nvPr/>
        </p:nvGrpSpPr>
        <p:grpSpPr>
          <a:xfrm>
            <a:off x="7675050" y="94458"/>
            <a:ext cx="1946727" cy="1024316"/>
            <a:chOff x="7675050" y="94458"/>
            <a:chExt cx="1946727" cy="1024316"/>
          </a:xfrm>
        </p:grpSpPr>
        <p:pic>
          <p:nvPicPr>
            <p:cNvPr id="11" name="그림 10" descr="지도이(가) 표시된 사진&#10;&#10;자동 생성된 설명">
              <a:extLst>
                <a:ext uri="{FF2B5EF4-FFF2-40B4-BE49-F238E27FC236}">
                  <a16:creationId xmlns:a16="http://schemas.microsoft.com/office/drawing/2014/main" id="{8B146190-F741-B5BB-DA48-85DFB63A7C46}"/>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contrast="-40000"/>
                      </a14:imgEffect>
                    </a14:imgLayer>
                  </a14:imgProps>
                </a:ext>
              </a:extLst>
            </a:blip>
            <a:stretch>
              <a:fillRect/>
            </a:stretch>
          </p:blipFill>
          <p:spPr>
            <a:xfrm>
              <a:off x="8247217" y="94458"/>
              <a:ext cx="1271337" cy="1024316"/>
            </a:xfrm>
            <a:prstGeom prst="rect">
              <a:avLst/>
            </a:prstGeom>
          </p:spPr>
        </p:pic>
        <p:pic>
          <p:nvPicPr>
            <p:cNvPr id="12" name="그림 11">
              <a:extLst>
                <a:ext uri="{FF2B5EF4-FFF2-40B4-BE49-F238E27FC236}">
                  <a16:creationId xmlns:a16="http://schemas.microsoft.com/office/drawing/2014/main" id="{22BAB745-F6E5-FA27-DDCA-5BAE7B473EE1}"/>
                </a:ext>
              </a:extLst>
            </p:cNvPr>
            <p:cNvPicPr>
              <a:picLocks noChangeAspect="1"/>
            </p:cNvPicPr>
            <p:nvPr/>
          </p:nvPicPr>
          <p:blipFill>
            <a:blip r:embed="rId5"/>
            <a:srcRect/>
            <a:stretch/>
          </p:blipFill>
          <p:spPr>
            <a:xfrm>
              <a:off x="7675050" y="594854"/>
              <a:ext cx="416327" cy="416327"/>
            </a:xfrm>
            <a:prstGeom prst="rect">
              <a:avLst/>
            </a:prstGeom>
          </p:spPr>
        </p:pic>
        <p:sp>
          <p:nvSpPr>
            <p:cNvPr id="14" name="제목 3">
              <a:extLst>
                <a:ext uri="{FF2B5EF4-FFF2-40B4-BE49-F238E27FC236}">
                  <a16:creationId xmlns:a16="http://schemas.microsoft.com/office/drawing/2014/main" id="{4D7FC777-C0CF-8A8F-FE11-8BA6B9E21DEF}"/>
                </a:ext>
              </a:extLst>
            </p:cNvPr>
            <p:cNvSpPr txBox="1">
              <a:spLocks/>
            </p:cNvSpPr>
            <p:nvPr/>
          </p:nvSpPr>
          <p:spPr>
            <a:xfrm>
              <a:off x="8143995" y="606616"/>
              <a:ext cx="1477782" cy="334294"/>
            </a:xfrm>
            <a:prstGeom prst="rect">
              <a:avLst/>
            </a:prstGeom>
          </p:spPr>
          <p:txBody>
            <a:bodyPr wrap="none" lIns="0" tIns="0" rIns="0" bIns="0" anchor="b" anchorCtr="0">
              <a:noAutofit/>
            </a:bodyPr>
            <a:lstStyle>
              <a:defPPr>
                <a:defRPr lang="en-US"/>
              </a:defPPr>
              <a:lvl1pPr marR="0" lvl="0" indent="539750" fontAlgn="auto">
                <a:lnSpc>
                  <a:spcPct val="100000"/>
                </a:lnSpc>
                <a:spcBef>
                  <a:spcPts val="0"/>
                </a:spcBef>
                <a:spcAft>
                  <a:spcPts val="0"/>
                </a:spcAft>
                <a:buClrTx/>
                <a:buSzTx/>
                <a:buFontTx/>
                <a:buNone/>
                <a:tabLst/>
                <a:defRPr sz="2400" b="0" i="0">
                  <a:ln>
                    <a:solidFill>
                      <a:prstClr val="white">
                        <a:lumMod val="75000"/>
                        <a:alpha val="0"/>
                      </a:prstClr>
                    </a:solidFill>
                  </a:ln>
                  <a:solidFill>
                    <a:schemeClr val="bg1"/>
                  </a:solidFill>
                  <a:latin typeface="KoPub돋움체 Bold" panose="00000800000000000000" pitchFamily="2" charset="-127"/>
                  <a:ea typeface="KoPub돋움체 Bold" panose="00000800000000000000" pitchFamily="2" charset="-127"/>
                  <a:cs typeface="KoPub돋움체 Medium" panose="02020603020101020101" pitchFamily="18" charset="-127"/>
                </a:defRPr>
              </a:lvl1pPr>
            </a:lstStyle>
            <a:p>
              <a:pPr marR="0" lvl="0" indent="0" defTabSz="914400" rtl="0" eaLnBrk="1" fontAlgn="auto" latinLnBrk="0" hangingPunct="1">
                <a:lnSpc>
                  <a:spcPct val="100000"/>
                </a:lnSpc>
                <a:spcBef>
                  <a:spcPts val="0"/>
                </a:spcBef>
                <a:spcAft>
                  <a:spcPts val="0"/>
                </a:spcAft>
                <a:buClrTx/>
                <a:buSzTx/>
                <a:buFontTx/>
                <a:buNone/>
                <a:tabLst/>
                <a:defRPr/>
              </a:pPr>
              <a:r>
                <a:rPr lang="ko-KR" altLang="en-US" sz="2000" dirty="0">
                  <a:solidFill>
                    <a:schemeClr val="tx1">
                      <a:lumMod val="75000"/>
                      <a:lumOff val="25000"/>
                    </a:schemeClr>
                  </a:solidFill>
                </a:rPr>
                <a:t>중국</a:t>
              </a:r>
              <a:endParaRPr lang="en-US" altLang="ko-KR" sz="2000" dirty="0">
                <a:ln>
                  <a:solidFill>
                    <a:prstClr val="white">
                      <a:lumMod val="75000"/>
                      <a:alpha val="0"/>
                    </a:prstClr>
                  </a:solidFill>
                </a:ln>
                <a:solidFill>
                  <a:schemeClr val="tx1">
                    <a:lumMod val="75000"/>
                    <a:lumOff val="25000"/>
                  </a:schemeClr>
                </a:solidFill>
              </a:endParaRPr>
            </a:p>
          </p:txBody>
        </p:sp>
      </p:grpSp>
      <p:sp>
        <p:nvSpPr>
          <p:cNvPr id="10" name="TextBox 9">
            <a:extLst>
              <a:ext uri="{FF2B5EF4-FFF2-40B4-BE49-F238E27FC236}">
                <a16:creationId xmlns:a16="http://schemas.microsoft.com/office/drawing/2014/main" id="{8947C2CB-9793-A931-B6BE-0C171C9F4576}"/>
              </a:ext>
            </a:extLst>
          </p:cNvPr>
          <p:cNvSpPr txBox="1"/>
          <p:nvPr/>
        </p:nvSpPr>
        <p:spPr>
          <a:xfrm>
            <a:off x="478777" y="4747995"/>
            <a:ext cx="4294800" cy="195814"/>
          </a:xfrm>
          <a:prstGeom prst="rect">
            <a:avLst/>
          </a:prstGeom>
          <a:noFill/>
          <a:ln>
            <a:noFill/>
          </a:ln>
        </p:spPr>
        <p:txBody>
          <a:bodyPr wrap="square" lIns="0" tIns="72000" rIns="0" bIns="0" rtlCol="0" anchor="t">
            <a:spAutoFit/>
          </a:bodyPr>
          <a:lstStyle>
            <a:defPPr>
              <a:defRPr lang="en-US"/>
            </a:defPPr>
            <a:lvl1pPr lvl="0">
              <a:defRPr sz="800">
                <a:ln>
                  <a:solidFill>
                    <a:prstClr val="white">
                      <a:lumMod val="75000"/>
                      <a:alpha val="0"/>
                    </a:prstClr>
                  </a:solidFill>
                </a:ln>
                <a:solidFill>
                  <a:prstClr val="white">
                    <a:lumMod val="50000"/>
                  </a:prstClr>
                </a:solidFill>
                <a:latin typeface="KoPub돋움체 Medium" panose="00000600000000000000" pitchFamily="2" charset="-127"/>
                <a:ea typeface="KoPub돋움체 Medium" panose="00000600000000000000" pitchFamily="2" charset="-127"/>
              </a:defRPr>
            </a:lvl1pPr>
          </a:lstStyle>
          <a:p>
            <a:r>
              <a:rPr lang="en-US" altLang="ko-KR" dirty="0">
                <a:solidFill>
                  <a:schemeClr val="bg1">
                    <a:lumMod val="50000"/>
                  </a:schemeClr>
                </a:solidFill>
              </a:rPr>
              <a:t>Source: Statista, Fortune, </a:t>
            </a:r>
            <a:r>
              <a:rPr lang="ko-KR" altLang="en-US" dirty="0" err="1">
                <a:solidFill>
                  <a:schemeClr val="bg1">
                    <a:lumMod val="50000"/>
                  </a:schemeClr>
                </a:solidFill>
              </a:rPr>
              <a:t>삼정</a:t>
            </a:r>
            <a:r>
              <a:rPr lang="en-US" altLang="ko-KR" dirty="0">
                <a:solidFill>
                  <a:schemeClr val="bg1">
                    <a:lumMod val="50000"/>
                  </a:schemeClr>
                </a:solidFill>
              </a:rPr>
              <a:t>KPMG </a:t>
            </a:r>
            <a:r>
              <a:rPr lang="ko-KR" altLang="en-US" dirty="0">
                <a:solidFill>
                  <a:schemeClr val="bg1">
                    <a:lumMod val="50000"/>
                  </a:schemeClr>
                </a:solidFill>
              </a:rPr>
              <a:t>경제연구원 재구성</a:t>
            </a:r>
            <a:endParaRPr lang="en-US" altLang="ko-KR" dirty="0">
              <a:solidFill>
                <a:schemeClr val="bg1">
                  <a:lumMod val="50000"/>
                </a:schemeClr>
              </a:solidFill>
            </a:endParaRPr>
          </a:p>
        </p:txBody>
      </p:sp>
      <p:grpSp>
        <p:nvGrpSpPr>
          <p:cNvPr id="17" name="그룹 16">
            <a:extLst>
              <a:ext uri="{FF2B5EF4-FFF2-40B4-BE49-F238E27FC236}">
                <a16:creationId xmlns:a16="http://schemas.microsoft.com/office/drawing/2014/main" id="{607C2FD5-3EDD-E2D7-F77F-D59E5F387F83}"/>
              </a:ext>
            </a:extLst>
          </p:cNvPr>
          <p:cNvGrpSpPr/>
          <p:nvPr/>
        </p:nvGrpSpPr>
        <p:grpSpPr>
          <a:xfrm>
            <a:off x="5103151" y="1196975"/>
            <a:ext cx="4313849" cy="5006138"/>
            <a:chOff x="478777" y="1196975"/>
            <a:chExt cx="4313849" cy="5006138"/>
          </a:xfrm>
        </p:grpSpPr>
        <p:grpSp>
          <p:nvGrpSpPr>
            <p:cNvPr id="19" name="그룹 18">
              <a:extLst>
                <a:ext uri="{FF2B5EF4-FFF2-40B4-BE49-F238E27FC236}">
                  <a16:creationId xmlns:a16="http://schemas.microsoft.com/office/drawing/2014/main" id="{78401CAC-AF86-6756-5C0F-EA4D2BBB3379}"/>
                </a:ext>
              </a:extLst>
            </p:cNvPr>
            <p:cNvGrpSpPr/>
            <p:nvPr/>
          </p:nvGrpSpPr>
          <p:grpSpPr>
            <a:xfrm>
              <a:off x="499173" y="1196975"/>
              <a:ext cx="4284613" cy="530906"/>
              <a:chOff x="489000" y="1196975"/>
              <a:chExt cx="4284613" cy="530906"/>
            </a:xfrm>
          </p:grpSpPr>
          <p:grpSp>
            <p:nvGrpSpPr>
              <p:cNvPr id="24" name="그룹 23">
                <a:extLst>
                  <a:ext uri="{FF2B5EF4-FFF2-40B4-BE49-F238E27FC236}">
                    <a16:creationId xmlns:a16="http://schemas.microsoft.com/office/drawing/2014/main" id="{CCB5DE24-DDDF-4C9E-0D26-BE0C117C34AD}"/>
                  </a:ext>
                </a:extLst>
              </p:cNvPr>
              <p:cNvGrpSpPr/>
              <p:nvPr/>
            </p:nvGrpSpPr>
            <p:grpSpPr>
              <a:xfrm>
                <a:off x="489000" y="1196975"/>
                <a:ext cx="4284613" cy="276837"/>
                <a:chOff x="489000" y="2176483"/>
                <a:chExt cx="4284613" cy="276837"/>
              </a:xfrm>
            </p:grpSpPr>
            <p:sp>
              <p:nvSpPr>
                <p:cNvPr id="27" name="TextBox 26">
                  <a:extLst>
                    <a:ext uri="{FF2B5EF4-FFF2-40B4-BE49-F238E27FC236}">
                      <a16:creationId xmlns:a16="http://schemas.microsoft.com/office/drawing/2014/main" id="{33CF5AB9-4D90-401D-2348-A1C6324D508B}"/>
                    </a:ext>
                  </a:extLst>
                </p:cNvPr>
                <p:cNvSpPr txBox="1"/>
                <p:nvPr/>
              </p:nvSpPr>
              <p:spPr>
                <a:xfrm>
                  <a:off x="489000" y="2210039"/>
                  <a:ext cx="2385268" cy="200055"/>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ko-KR" altLang="en-US" sz="1300" dirty="0">
                      <a:ln>
                        <a:solidFill>
                          <a:prstClr val="white">
                            <a:lumMod val="75000"/>
                            <a:alpha val="0"/>
                          </a:prstClr>
                        </a:solidFill>
                      </a:ln>
                      <a:solidFill>
                        <a:srgbClr val="00338D"/>
                      </a:solidFill>
                      <a:latin typeface="KoPub돋움체 Bold" panose="00000800000000000000" pitchFamily="2" charset="-127"/>
                      <a:ea typeface="KoPub돋움체 Bold" panose="00000800000000000000" pitchFamily="2" charset="-127"/>
                      <a:cs typeface="Univers for KPMG"/>
                    </a:rPr>
                    <a:t>중국 보험산업 보험밀도</a:t>
                  </a:r>
                  <a:r>
                    <a:rPr lang="en-US" altLang="ko-KR" sz="1300" dirty="0">
                      <a:ln>
                        <a:solidFill>
                          <a:prstClr val="white">
                            <a:lumMod val="75000"/>
                            <a:alpha val="0"/>
                          </a:prstClr>
                        </a:solidFill>
                      </a:ln>
                      <a:solidFill>
                        <a:srgbClr val="00338D"/>
                      </a:solidFill>
                      <a:latin typeface="KoPub돋움체 Bold" panose="00000800000000000000" pitchFamily="2" charset="-127"/>
                      <a:ea typeface="KoPub돋움체 Bold" panose="00000800000000000000" pitchFamily="2" charset="-127"/>
                      <a:cs typeface="Univers for KPMG"/>
                    </a:rPr>
                    <a:t>·</a:t>
                  </a:r>
                  <a:r>
                    <a:rPr lang="ko-KR" altLang="en-US" sz="1300" dirty="0">
                      <a:ln>
                        <a:solidFill>
                          <a:prstClr val="white">
                            <a:lumMod val="75000"/>
                            <a:alpha val="0"/>
                          </a:prstClr>
                        </a:solidFill>
                      </a:ln>
                      <a:solidFill>
                        <a:srgbClr val="00338D"/>
                      </a:solidFill>
                      <a:latin typeface="KoPub돋움체 Bold" panose="00000800000000000000" pitchFamily="2" charset="-127"/>
                      <a:ea typeface="KoPub돋움체 Bold" panose="00000800000000000000" pitchFamily="2" charset="-127"/>
                      <a:cs typeface="Univers for KPMG"/>
                    </a:rPr>
                    <a:t>침투도 추이</a:t>
                  </a:r>
                  <a:endParaRPr kumimoji="0" lang="ko-KR" altLang="en-US" sz="1300" b="0" i="0" u="none" strike="noStrike" kern="1200" cap="none" spc="0" normalizeH="0" baseline="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endParaRPr>
                </a:p>
              </p:txBody>
            </p:sp>
            <p:cxnSp>
              <p:nvCxnSpPr>
                <p:cNvPr id="28" name="직선 연결선 27">
                  <a:extLst>
                    <a:ext uri="{FF2B5EF4-FFF2-40B4-BE49-F238E27FC236}">
                      <a16:creationId xmlns:a16="http://schemas.microsoft.com/office/drawing/2014/main" id="{67910D02-2805-04AE-9F09-73B5CC36677A}"/>
                    </a:ext>
                  </a:extLst>
                </p:cNvPr>
                <p:cNvCxnSpPr/>
                <p:nvPr/>
              </p:nvCxnSpPr>
              <p:spPr>
                <a:xfrm>
                  <a:off x="489000" y="2176483"/>
                  <a:ext cx="4284613"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9" name="직선 연결선 28">
                  <a:extLst>
                    <a:ext uri="{FF2B5EF4-FFF2-40B4-BE49-F238E27FC236}">
                      <a16:creationId xmlns:a16="http://schemas.microsoft.com/office/drawing/2014/main" id="{EEE0C12D-DAB5-687C-9864-FF47E468F5FA}"/>
                    </a:ext>
                  </a:extLst>
                </p:cNvPr>
                <p:cNvCxnSpPr/>
                <p:nvPr/>
              </p:nvCxnSpPr>
              <p:spPr>
                <a:xfrm>
                  <a:off x="489000" y="2453320"/>
                  <a:ext cx="4284613"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25" name="object 38">
                <a:extLst>
                  <a:ext uri="{FF2B5EF4-FFF2-40B4-BE49-F238E27FC236}">
                    <a16:creationId xmlns:a16="http://schemas.microsoft.com/office/drawing/2014/main" id="{65A50DAF-F049-C173-F374-A3F58281C5C8}"/>
                  </a:ext>
                </a:extLst>
              </p:cNvPr>
              <p:cNvSpPr txBox="1"/>
              <p:nvPr/>
            </p:nvSpPr>
            <p:spPr>
              <a:xfrm>
                <a:off x="489000" y="1604642"/>
                <a:ext cx="936000" cy="123239"/>
              </a:xfrm>
              <a:prstGeom prst="rect">
                <a:avLst/>
              </a:prstGeom>
            </p:spPr>
            <p:txBody>
              <a:bodyPr vert="horz" wrap="square" lIns="0" tIns="12065" rIns="0" bIns="0" rtlCol="0">
                <a:spAutoFit/>
              </a:bodyPr>
              <a:lstStyle>
                <a:defPPr>
                  <a:defRPr lang="en-US"/>
                </a:defPPr>
                <a:lvl1pPr marL="12700" marR="5080" lvl="0" indent="0" algn="r" defTabSz="914400" fontAlgn="auto">
                  <a:lnSpc>
                    <a:spcPct val="90000"/>
                  </a:lnSpc>
                  <a:spcBef>
                    <a:spcPts val="95"/>
                  </a:spcBef>
                  <a:spcAft>
                    <a:spcPts val="0"/>
                  </a:spcAft>
                  <a:buClrTx/>
                  <a:buSzTx/>
                  <a:buFontTx/>
                  <a:buNone/>
                  <a:tabLst/>
                  <a:defRPr kumimoji="0" sz="1050" b="0" i="0" u="none" strike="noStrike" cap="none" spc="0" normalizeH="0" baseline="0">
                    <a:ln>
                      <a:noFill/>
                    </a:ln>
                    <a:gradFill>
                      <a:gsLst>
                        <a:gs pos="0">
                          <a:schemeClr val="bg1">
                            <a:lumMod val="65000"/>
                          </a:schemeClr>
                        </a:gs>
                        <a:gs pos="100000">
                          <a:schemeClr val="bg1">
                            <a:lumMod val="65000"/>
                          </a:schemeClr>
                        </a:gs>
                      </a:gsLst>
                      <a:lin ang="5400000" scaled="1"/>
                    </a:gradFill>
                    <a:effectLst/>
                    <a:uLnTx/>
                    <a:uFillTx/>
                    <a:latin typeface="KoPub돋움체 Bold" panose="00000800000000000000" pitchFamily="2" charset="-127"/>
                    <a:ea typeface="KoPub돋움체 Bold" panose="00000800000000000000" pitchFamily="2" charset="-127"/>
                    <a:cs typeface="Calibri"/>
                  </a:defRPr>
                </a:lvl1pPr>
              </a:lstStyle>
              <a:p>
                <a:pPr algn="l"/>
                <a:r>
                  <a:rPr lang="en-US" altLang="ko-KR" sz="800" spc="-50" dirty="0">
                    <a:ln>
                      <a:solidFill>
                        <a:srgbClr val="FD349C">
                          <a:alpha val="0"/>
                        </a:srgbClr>
                      </a:solidFill>
                    </a:ln>
                    <a:solidFill>
                      <a:schemeClr val="tx1">
                        <a:lumMod val="50000"/>
                        <a:lumOff val="50000"/>
                      </a:schemeClr>
                    </a:solidFill>
                    <a:latin typeface="KoPub돋움체 Medium" panose="02020603020101020101" pitchFamily="18" charset="-127"/>
                    <a:ea typeface="KoPub돋움체 Medium" panose="02020603020101020101" pitchFamily="18" charset="-127"/>
                    <a:cs typeface="+mn-cs"/>
                  </a:rPr>
                  <a:t>(</a:t>
                </a:r>
                <a:r>
                  <a:rPr lang="ko-KR" altLang="en-US" sz="800" spc="-50" dirty="0">
                    <a:ln>
                      <a:solidFill>
                        <a:srgbClr val="FD349C">
                          <a:alpha val="0"/>
                        </a:srgbClr>
                      </a:solidFill>
                    </a:ln>
                    <a:solidFill>
                      <a:schemeClr val="tx1">
                        <a:lumMod val="50000"/>
                        <a:lumOff val="50000"/>
                      </a:schemeClr>
                    </a:solidFill>
                    <a:latin typeface="KoPub돋움체 Medium" panose="02020603020101020101" pitchFamily="18" charset="-127"/>
                    <a:ea typeface="KoPub돋움체 Medium" panose="02020603020101020101" pitchFamily="18" charset="-127"/>
                    <a:cs typeface="+mn-cs"/>
                  </a:rPr>
                  <a:t>미 달러</a:t>
                </a:r>
                <a:r>
                  <a:rPr lang="en-US" altLang="ko-KR" sz="800" spc="-50" dirty="0">
                    <a:ln>
                      <a:solidFill>
                        <a:srgbClr val="FD349C">
                          <a:alpha val="0"/>
                        </a:srgbClr>
                      </a:solidFill>
                    </a:ln>
                    <a:solidFill>
                      <a:schemeClr val="tx1">
                        <a:lumMod val="50000"/>
                        <a:lumOff val="50000"/>
                      </a:schemeClr>
                    </a:solidFill>
                    <a:latin typeface="KoPub돋움체 Medium" panose="02020603020101020101" pitchFamily="18" charset="-127"/>
                    <a:ea typeface="KoPub돋움체 Medium" panose="02020603020101020101" pitchFamily="18" charset="-127"/>
                    <a:cs typeface="+mn-cs"/>
                  </a:rPr>
                  <a:t>)</a:t>
                </a:r>
              </a:p>
            </p:txBody>
          </p:sp>
          <p:sp>
            <p:nvSpPr>
              <p:cNvPr id="26" name="object 38">
                <a:extLst>
                  <a:ext uri="{FF2B5EF4-FFF2-40B4-BE49-F238E27FC236}">
                    <a16:creationId xmlns:a16="http://schemas.microsoft.com/office/drawing/2014/main" id="{B5830A28-BA68-10C8-5428-B060B57A0DFE}"/>
                  </a:ext>
                </a:extLst>
              </p:cNvPr>
              <p:cNvSpPr txBox="1"/>
              <p:nvPr/>
            </p:nvSpPr>
            <p:spPr>
              <a:xfrm>
                <a:off x="3837577" y="1604642"/>
                <a:ext cx="936000" cy="123239"/>
              </a:xfrm>
              <a:prstGeom prst="rect">
                <a:avLst/>
              </a:prstGeom>
            </p:spPr>
            <p:txBody>
              <a:bodyPr vert="horz" wrap="square" lIns="0" tIns="12065" rIns="0" bIns="0" rtlCol="0">
                <a:spAutoFit/>
              </a:bodyPr>
              <a:lstStyle>
                <a:defPPr>
                  <a:defRPr lang="en-US"/>
                </a:defPPr>
                <a:lvl1pPr marL="12700" marR="5080" lvl="0" indent="0" algn="r" defTabSz="914400" fontAlgn="auto">
                  <a:lnSpc>
                    <a:spcPct val="90000"/>
                  </a:lnSpc>
                  <a:spcBef>
                    <a:spcPts val="95"/>
                  </a:spcBef>
                  <a:spcAft>
                    <a:spcPts val="0"/>
                  </a:spcAft>
                  <a:buClrTx/>
                  <a:buSzTx/>
                  <a:buFontTx/>
                  <a:buNone/>
                  <a:tabLst/>
                  <a:defRPr kumimoji="0" sz="1050" b="0" i="0" u="none" strike="noStrike" cap="none" spc="0" normalizeH="0" baseline="0">
                    <a:ln>
                      <a:noFill/>
                    </a:ln>
                    <a:gradFill>
                      <a:gsLst>
                        <a:gs pos="0">
                          <a:schemeClr val="bg1">
                            <a:lumMod val="65000"/>
                          </a:schemeClr>
                        </a:gs>
                        <a:gs pos="100000">
                          <a:schemeClr val="bg1">
                            <a:lumMod val="65000"/>
                          </a:schemeClr>
                        </a:gs>
                      </a:gsLst>
                      <a:lin ang="5400000" scaled="1"/>
                    </a:gradFill>
                    <a:effectLst/>
                    <a:uLnTx/>
                    <a:uFillTx/>
                    <a:latin typeface="KoPub돋움체 Bold" panose="00000800000000000000" pitchFamily="2" charset="-127"/>
                    <a:ea typeface="KoPub돋움체 Bold" panose="00000800000000000000" pitchFamily="2" charset="-127"/>
                    <a:cs typeface="Calibri"/>
                  </a:defRPr>
                </a:lvl1pPr>
              </a:lstStyle>
              <a:p>
                <a:r>
                  <a:rPr lang="en-US" altLang="ko-KR" sz="800" spc="-50" dirty="0">
                    <a:ln>
                      <a:solidFill>
                        <a:srgbClr val="FD349C">
                          <a:alpha val="0"/>
                        </a:srgbClr>
                      </a:solidFill>
                    </a:ln>
                    <a:solidFill>
                      <a:schemeClr val="tx1">
                        <a:lumMod val="50000"/>
                        <a:lumOff val="50000"/>
                      </a:schemeClr>
                    </a:solidFill>
                    <a:latin typeface="KoPub돋움체 Medium" panose="02020603020101020101" pitchFamily="18" charset="-127"/>
                    <a:ea typeface="KoPub돋움체 Medium" panose="02020603020101020101" pitchFamily="18" charset="-127"/>
                    <a:cs typeface="+mn-cs"/>
                  </a:rPr>
                  <a:t>(%)</a:t>
                </a:r>
              </a:p>
            </p:txBody>
          </p:sp>
        </p:grpSp>
        <p:graphicFrame>
          <p:nvGraphicFramePr>
            <p:cNvPr id="21" name="ChartObject">
              <a:extLst>
                <a:ext uri="{FF2B5EF4-FFF2-40B4-BE49-F238E27FC236}">
                  <a16:creationId xmlns:a16="http://schemas.microsoft.com/office/drawing/2014/main" id="{2FEDE078-B5D6-90D7-6271-3EF7F0BE8654}"/>
                </a:ext>
              </a:extLst>
            </p:cNvPr>
            <p:cNvGraphicFramePr/>
            <p:nvPr>
              <p:extLst>
                <p:ext uri="{D42A27DB-BD31-4B8C-83A1-F6EECF244321}">
                  <p14:modId xmlns:p14="http://schemas.microsoft.com/office/powerpoint/2010/main" val="4092202862"/>
                </p:ext>
              </p:extLst>
            </p:nvPr>
          </p:nvGraphicFramePr>
          <p:xfrm>
            <a:off x="478777" y="1697544"/>
            <a:ext cx="4291836" cy="3060000"/>
          </p:xfrm>
          <a:graphic>
            <a:graphicData uri="http://schemas.openxmlformats.org/drawingml/2006/chart">
              <c:chart xmlns:c="http://schemas.openxmlformats.org/drawingml/2006/chart" xmlns:r="http://schemas.openxmlformats.org/officeDocument/2006/relationships" r:id="rId6"/>
            </a:graphicData>
          </a:graphic>
        </p:graphicFrame>
        <p:sp>
          <p:nvSpPr>
            <p:cNvPr id="22" name="TextBox 21">
              <a:extLst>
                <a:ext uri="{FF2B5EF4-FFF2-40B4-BE49-F238E27FC236}">
                  <a16:creationId xmlns:a16="http://schemas.microsoft.com/office/drawing/2014/main" id="{FBE6891D-14EE-9CFC-4ACE-A151AA052C40}"/>
                </a:ext>
              </a:extLst>
            </p:cNvPr>
            <p:cNvSpPr txBox="1"/>
            <p:nvPr/>
          </p:nvSpPr>
          <p:spPr>
            <a:xfrm>
              <a:off x="478777" y="4702275"/>
              <a:ext cx="4294800" cy="195814"/>
            </a:xfrm>
            <a:prstGeom prst="rect">
              <a:avLst/>
            </a:prstGeom>
            <a:noFill/>
            <a:ln>
              <a:noFill/>
            </a:ln>
          </p:spPr>
          <p:txBody>
            <a:bodyPr wrap="square" lIns="0" tIns="72000" rIns="0" bIns="0" rtlCol="0" anchor="t">
              <a:spAutoFit/>
            </a:bodyPr>
            <a:lstStyle>
              <a:defPPr>
                <a:defRPr lang="en-US"/>
              </a:defPPr>
              <a:lvl1pPr lvl="0">
                <a:defRPr sz="800">
                  <a:ln>
                    <a:solidFill>
                      <a:prstClr val="white">
                        <a:lumMod val="75000"/>
                        <a:alpha val="0"/>
                      </a:prstClr>
                    </a:solidFill>
                  </a:ln>
                  <a:solidFill>
                    <a:prstClr val="white">
                      <a:lumMod val="50000"/>
                    </a:prstClr>
                  </a:solidFill>
                  <a:latin typeface="KoPub돋움체 Medium" panose="00000600000000000000" pitchFamily="2" charset="-127"/>
                  <a:ea typeface="KoPub돋움체 Medium" panose="00000600000000000000" pitchFamily="2" charset="-127"/>
                </a:defRPr>
              </a:lvl1pPr>
            </a:lstStyle>
            <a:p>
              <a:r>
                <a:rPr lang="en-US" altLang="ko-KR" dirty="0">
                  <a:solidFill>
                    <a:schemeClr val="bg1">
                      <a:lumMod val="50000"/>
                    </a:schemeClr>
                  </a:solidFill>
                </a:rPr>
                <a:t>Source: </a:t>
              </a:r>
              <a:r>
                <a:rPr lang="en-US" altLang="ko-KR" dirty="0" err="1">
                  <a:solidFill>
                    <a:schemeClr val="bg1">
                      <a:lumMod val="50000"/>
                    </a:schemeClr>
                  </a:solidFill>
                </a:rPr>
                <a:t>Siwss</a:t>
              </a:r>
              <a:r>
                <a:rPr lang="en-US" altLang="ko-KR" dirty="0">
                  <a:solidFill>
                    <a:schemeClr val="bg1">
                      <a:lumMod val="50000"/>
                    </a:schemeClr>
                  </a:solidFill>
                </a:rPr>
                <a:t> Re(2020, 2023, 2022), ‘sigma’, </a:t>
              </a:r>
              <a:r>
                <a:rPr lang="ko-KR" altLang="en-US" dirty="0" err="1">
                  <a:solidFill>
                    <a:schemeClr val="bg1">
                      <a:lumMod val="50000"/>
                    </a:schemeClr>
                  </a:solidFill>
                </a:rPr>
                <a:t>삼정</a:t>
              </a:r>
              <a:r>
                <a:rPr lang="en-US" altLang="ko-KR" dirty="0">
                  <a:solidFill>
                    <a:schemeClr val="bg1">
                      <a:lumMod val="50000"/>
                    </a:schemeClr>
                  </a:solidFill>
                </a:rPr>
                <a:t>KPMG </a:t>
              </a:r>
              <a:r>
                <a:rPr lang="ko-KR" altLang="en-US" dirty="0">
                  <a:solidFill>
                    <a:schemeClr val="bg1">
                      <a:lumMod val="50000"/>
                    </a:schemeClr>
                  </a:solidFill>
                </a:rPr>
                <a:t>경제연구원 재구성</a:t>
              </a:r>
              <a:endParaRPr lang="en-US" altLang="ko-KR" dirty="0">
                <a:solidFill>
                  <a:schemeClr val="bg1">
                    <a:lumMod val="50000"/>
                  </a:schemeClr>
                </a:solidFill>
              </a:endParaRPr>
            </a:p>
          </p:txBody>
        </p:sp>
        <p:sp>
          <p:nvSpPr>
            <p:cNvPr id="23" name="TextBox 22">
              <a:extLst>
                <a:ext uri="{FF2B5EF4-FFF2-40B4-BE49-F238E27FC236}">
                  <a16:creationId xmlns:a16="http://schemas.microsoft.com/office/drawing/2014/main" id="{2D722297-239A-52E3-3789-9D0BC5E8C59B}"/>
                </a:ext>
              </a:extLst>
            </p:cNvPr>
            <p:cNvSpPr txBox="1"/>
            <p:nvPr/>
          </p:nvSpPr>
          <p:spPr>
            <a:xfrm>
              <a:off x="497826" y="5180222"/>
              <a:ext cx="4294800" cy="1022891"/>
            </a:xfrm>
            <a:prstGeom prst="rect">
              <a:avLst/>
            </a:prstGeom>
            <a:solidFill>
              <a:srgbClr val="DEF7FF"/>
            </a:solidFill>
            <a:ln w="3175">
              <a:solidFill>
                <a:srgbClr val="99E3FB"/>
              </a:solidFill>
            </a:ln>
          </p:spPr>
          <p:txBody>
            <a:bodyPr wrap="square" lIns="108000" tIns="72000" rIns="108000" bIns="72000" anchor="t">
              <a:noAutofit/>
            </a:bodyPr>
            <a:lstStyle>
              <a:defPPr>
                <a:defRPr lang="en-US"/>
              </a:defPPr>
              <a:lvl1pPr marL="108000" indent="-108000" defTabSz="457200">
                <a:lnSpc>
                  <a:spcPct val="110000"/>
                </a:lnSpc>
                <a:spcAft>
                  <a:spcPts val="300"/>
                </a:spcAft>
                <a:buClr>
                  <a:schemeClr val="tx1">
                    <a:lumMod val="85000"/>
                    <a:lumOff val="15000"/>
                  </a:schemeClr>
                </a:buClr>
                <a:buFont typeface="Arial" panose="020B0604020202020204" pitchFamily="34" charset="0"/>
                <a:buChar char="•"/>
                <a:defRPr sz="1000" b="1">
                  <a:ln>
                    <a:solidFill>
                      <a:schemeClr val="accent5">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altLang="ko-KR" dirty="0"/>
                <a:t>2021</a:t>
              </a:r>
              <a:r>
                <a:rPr lang="ko-KR" altLang="en-US" dirty="0"/>
                <a:t>년 기준 중국 보험침투도는 생명보험의 경우</a:t>
              </a:r>
              <a:r>
                <a:rPr lang="en-US" altLang="ko-KR" dirty="0"/>
                <a:t>, </a:t>
              </a:r>
              <a:r>
                <a:rPr lang="ko-KR" altLang="en-US" dirty="0"/>
                <a:t>전년대비 </a:t>
              </a:r>
              <a:r>
                <a:rPr lang="en-US" altLang="ko-KR" dirty="0"/>
                <a:t>0.3%p </a:t>
              </a:r>
              <a:r>
                <a:rPr lang="ko-KR" altLang="en-US" dirty="0"/>
                <a:t>하락한 </a:t>
              </a:r>
              <a:r>
                <a:rPr lang="en-US" altLang="ko-KR" dirty="0"/>
                <a:t>2.1%, </a:t>
              </a:r>
              <a:r>
                <a:rPr lang="ko-KR" altLang="en-US" dirty="0"/>
                <a:t>손해보험은 </a:t>
              </a:r>
              <a:r>
                <a:rPr lang="en-US" altLang="ko-KR" dirty="0"/>
                <a:t>0.2%p </a:t>
              </a:r>
              <a:r>
                <a:rPr lang="ko-KR" altLang="en-US" dirty="0"/>
                <a:t>하락한 </a:t>
              </a:r>
              <a:r>
                <a:rPr lang="en-US" altLang="ko-KR" dirty="0"/>
                <a:t>1.9%</a:t>
              </a:r>
              <a:r>
                <a:rPr lang="ko-KR" altLang="en-US" dirty="0"/>
                <a:t>를 기록</a:t>
              </a:r>
              <a:endParaRPr lang="en-US" altLang="ko-KR" dirty="0"/>
            </a:p>
            <a:p>
              <a:r>
                <a:rPr lang="ko-KR" altLang="en-US" dirty="0"/>
                <a:t>반면</a:t>
              </a:r>
              <a:r>
                <a:rPr lang="en-US" altLang="ko-KR" dirty="0"/>
                <a:t>, </a:t>
              </a:r>
              <a:r>
                <a:rPr lang="ko-KR" altLang="en-US" dirty="0"/>
                <a:t>중국 보험밀도는 생명보험의 경우</a:t>
              </a:r>
              <a:r>
                <a:rPr lang="en-US" altLang="ko-KR" dirty="0"/>
                <a:t>,</a:t>
              </a:r>
              <a:r>
                <a:rPr lang="ko-KR" altLang="en-US" dirty="0"/>
                <a:t> 전년대비 </a:t>
              </a:r>
              <a:r>
                <a:rPr lang="en-US" altLang="ko-KR" dirty="0"/>
                <a:t>5.0% </a:t>
              </a:r>
              <a:r>
                <a:rPr lang="ko-KR" altLang="en-US" dirty="0"/>
                <a:t>증가한 </a:t>
              </a:r>
              <a:r>
                <a:rPr lang="en-US" altLang="ko-KR" dirty="0"/>
                <a:t>253</a:t>
              </a:r>
              <a:r>
                <a:rPr lang="ko-KR" altLang="en-US" dirty="0"/>
                <a:t>달러</a:t>
              </a:r>
              <a:r>
                <a:rPr lang="en-US" altLang="ko-KR" dirty="0"/>
                <a:t>, </a:t>
              </a:r>
              <a:r>
                <a:rPr lang="ko-KR" altLang="en-US" dirty="0"/>
                <a:t>손해보험이 전년대비 </a:t>
              </a:r>
              <a:r>
                <a:rPr lang="en-US" altLang="ko-KR" dirty="0"/>
                <a:t>7.0% </a:t>
              </a:r>
              <a:r>
                <a:rPr lang="ko-KR" altLang="en-US" dirty="0"/>
                <a:t>증가한 </a:t>
              </a:r>
              <a:r>
                <a:rPr lang="en-US" altLang="ko-KR" dirty="0"/>
                <a:t>229</a:t>
              </a:r>
              <a:r>
                <a:rPr lang="ko-KR" altLang="en-US" dirty="0"/>
                <a:t>달러를 기록하며 </a:t>
              </a:r>
              <a:r>
                <a:rPr lang="en-US" altLang="ko-KR" dirty="0"/>
                <a:t>2019</a:t>
              </a:r>
              <a:r>
                <a:rPr lang="ko-KR" altLang="en-US" dirty="0"/>
                <a:t>년 이후 증가세가 지속</a:t>
              </a:r>
              <a:endParaRPr lang="en-US" altLang="ko-KR" dirty="0"/>
            </a:p>
          </p:txBody>
        </p:sp>
      </p:grpSp>
    </p:spTree>
    <p:extLst>
      <p:ext uri="{BB962C8B-B14F-4D97-AF65-F5344CB8AC3E}">
        <p14:creationId xmlns:p14="http://schemas.microsoft.com/office/powerpoint/2010/main" val="26069219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11D01EDC-383F-7EC9-5195-CCBAAD0A81F2}"/>
              </a:ext>
            </a:extLst>
          </p:cNvPr>
          <p:cNvSpPr>
            <a:spLocks noGrp="1"/>
          </p:cNvSpPr>
          <p:nvPr>
            <p:ph type="body" sz="quarter" idx="10"/>
          </p:nvPr>
        </p:nvSpPr>
        <p:spPr/>
        <p:txBody>
          <a:bodyPr/>
          <a:lstStyle/>
          <a:p>
            <a:r>
              <a:rPr lang="en-US" altLang="ko-KR" dirty="0"/>
              <a:t>II. </a:t>
            </a:r>
            <a:r>
              <a:rPr lang="ko-KR" altLang="en-US" dirty="0"/>
              <a:t>신흥 아시아 태평양 국가별 보험시장 및 규제 현황 </a:t>
            </a:r>
          </a:p>
        </p:txBody>
      </p:sp>
      <p:sp>
        <p:nvSpPr>
          <p:cNvPr id="3" name="텍스트 개체 틀 2">
            <a:extLst>
              <a:ext uri="{FF2B5EF4-FFF2-40B4-BE49-F238E27FC236}">
                <a16:creationId xmlns:a16="http://schemas.microsoft.com/office/drawing/2014/main" id="{F8A23C6E-913D-E903-F49E-D387E0794A26}"/>
              </a:ext>
            </a:extLst>
          </p:cNvPr>
          <p:cNvSpPr>
            <a:spLocks noGrp="1"/>
          </p:cNvSpPr>
          <p:nvPr>
            <p:ph type="body" sz="quarter" idx="11"/>
          </p:nvPr>
        </p:nvSpPr>
        <p:spPr>
          <a:xfrm>
            <a:off x="488950" y="617249"/>
            <a:ext cx="8928100" cy="322262"/>
          </a:xfrm>
        </p:spPr>
        <p:txBody>
          <a:bodyPr/>
          <a:lstStyle/>
          <a:p>
            <a:r>
              <a:rPr lang="ko-KR" altLang="en-US" dirty="0"/>
              <a:t>중국 보험시장 현황 </a:t>
            </a:r>
            <a:r>
              <a:rPr lang="en-US" altLang="ko-KR" dirty="0"/>
              <a:t>(</a:t>
            </a:r>
            <a:r>
              <a:rPr lang="ko-KR" altLang="en-US" dirty="0"/>
              <a:t>계속</a:t>
            </a:r>
            <a:r>
              <a:rPr lang="en-US" altLang="ko-KR" dirty="0"/>
              <a:t>)</a:t>
            </a:r>
            <a:endParaRPr lang="ko-KR" altLang="en-US" dirty="0"/>
          </a:p>
        </p:txBody>
      </p:sp>
      <p:grpSp>
        <p:nvGrpSpPr>
          <p:cNvPr id="28" name="그룹 27">
            <a:extLst>
              <a:ext uri="{FF2B5EF4-FFF2-40B4-BE49-F238E27FC236}">
                <a16:creationId xmlns:a16="http://schemas.microsoft.com/office/drawing/2014/main" id="{920DC009-0B52-CCC5-4920-E64F01BA78CE}"/>
              </a:ext>
            </a:extLst>
          </p:cNvPr>
          <p:cNvGrpSpPr/>
          <p:nvPr/>
        </p:nvGrpSpPr>
        <p:grpSpPr>
          <a:xfrm>
            <a:off x="5132387" y="1230531"/>
            <a:ext cx="4284613" cy="243281"/>
            <a:chOff x="5132387" y="2210039"/>
            <a:chExt cx="4284613" cy="243281"/>
          </a:xfrm>
        </p:grpSpPr>
        <p:sp>
          <p:nvSpPr>
            <p:cNvPr id="33" name="TextBox 32">
              <a:extLst>
                <a:ext uri="{FF2B5EF4-FFF2-40B4-BE49-F238E27FC236}">
                  <a16:creationId xmlns:a16="http://schemas.microsoft.com/office/drawing/2014/main" id="{0E23845E-1E7E-1B1E-AE68-CD02B7B3D208}"/>
                </a:ext>
              </a:extLst>
            </p:cNvPr>
            <p:cNvSpPr txBox="1"/>
            <p:nvPr/>
          </p:nvSpPr>
          <p:spPr>
            <a:xfrm>
              <a:off x="5132387" y="2210039"/>
              <a:ext cx="2380460" cy="200055"/>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ko-KR" altLang="en-US" sz="1300" dirty="0">
                  <a:ln>
                    <a:solidFill>
                      <a:prstClr val="white">
                        <a:lumMod val="75000"/>
                        <a:alpha val="0"/>
                      </a:prstClr>
                    </a:solidFill>
                  </a:ln>
                  <a:solidFill>
                    <a:srgbClr val="00338D"/>
                  </a:solidFill>
                  <a:latin typeface="KoPub돋움체 Bold" panose="00000800000000000000" pitchFamily="2" charset="-127"/>
                  <a:ea typeface="KoPub돋움체 Bold" panose="00000800000000000000" pitchFamily="2" charset="-127"/>
                  <a:cs typeface="Univers for KPMG"/>
                </a:rPr>
                <a:t>중국 보험산업 지급보험금 추이 상세</a:t>
              </a:r>
              <a:endParaRPr kumimoji="0" lang="ko-KR" altLang="en-US" sz="1300" b="0" i="0" u="none" strike="noStrike" kern="1200" cap="none" spc="0" normalizeH="0" baseline="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endParaRPr>
            </a:p>
          </p:txBody>
        </p:sp>
        <p:cxnSp>
          <p:nvCxnSpPr>
            <p:cNvPr id="35" name="직선 연결선 34">
              <a:extLst>
                <a:ext uri="{FF2B5EF4-FFF2-40B4-BE49-F238E27FC236}">
                  <a16:creationId xmlns:a16="http://schemas.microsoft.com/office/drawing/2014/main" id="{CB4359D7-576E-3F51-C950-873DB0E3CD1B}"/>
                </a:ext>
              </a:extLst>
            </p:cNvPr>
            <p:cNvCxnSpPr/>
            <p:nvPr/>
          </p:nvCxnSpPr>
          <p:spPr>
            <a:xfrm>
              <a:off x="5132387" y="2453320"/>
              <a:ext cx="4284613"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graphicFrame>
        <p:nvGraphicFramePr>
          <p:cNvPr id="30" name="차트 29">
            <a:extLst>
              <a:ext uri="{FF2B5EF4-FFF2-40B4-BE49-F238E27FC236}">
                <a16:creationId xmlns:a16="http://schemas.microsoft.com/office/drawing/2014/main" id="{87CFD680-4CE8-7095-90AC-9ECCADB13278}"/>
              </a:ext>
            </a:extLst>
          </p:cNvPr>
          <p:cNvGraphicFramePr/>
          <p:nvPr>
            <p:extLst>
              <p:ext uri="{D42A27DB-BD31-4B8C-83A1-F6EECF244321}">
                <p14:modId xmlns:p14="http://schemas.microsoft.com/office/powerpoint/2010/main" val="3916454308"/>
              </p:ext>
            </p:extLst>
          </p:nvPr>
        </p:nvGraphicFramePr>
        <p:xfrm>
          <a:off x="488950" y="1697545"/>
          <a:ext cx="4294836" cy="3058931"/>
        </p:xfrm>
        <a:graphic>
          <a:graphicData uri="http://schemas.openxmlformats.org/drawingml/2006/chart">
            <c:chart xmlns:c="http://schemas.openxmlformats.org/drawingml/2006/chart" xmlns:r="http://schemas.openxmlformats.org/officeDocument/2006/relationships" r:id="rId3"/>
          </a:graphicData>
        </a:graphic>
      </p:graphicFrame>
      <p:sp>
        <p:nvSpPr>
          <p:cNvPr id="4" name="object 38">
            <a:extLst>
              <a:ext uri="{FF2B5EF4-FFF2-40B4-BE49-F238E27FC236}">
                <a16:creationId xmlns:a16="http://schemas.microsoft.com/office/drawing/2014/main" id="{432C1CF1-78D6-69CD-9EDF-56967E68B438}"/>
              </a:ext>
            </a:extLst>
          </p:cNvPr>
          <p:cNvSpPr txBox="1"/>
          <p:nvPr/>
        </p:nvSpPr>
        <p:spPr>
          <a:xfrm>
            <a:off x="5132387" y="1604642"/>
            <a:ext cx="648000" cy="123239"/>
          </a:xfrm>
          <a:prstGeom prst="rect">
            <a:avLst/>
          </a:prstGeom>
        </p:spPr>
        <p:txBody>
          <a:bodyPr vert="horz" wrap="square" lIns="0" tIns="12065" rIns="0" bIns="0" rtlCol="0">
            <a:spAutoFit/>
          </a:bodyPr>
          <a:lstStyle>
            <a:defPPr>
              <a:defRPr lang="en-US"/>
            </a:defPPr>
            <a:lvl1pPr marL="12700" marR="5080" lvl="0" indent="0" algn="r" defTabSz="914400" fontAlgn="auto">
              <a:lnSpc>
                <a:spcPct val="90000"/>
              </a:lnSpc>
              <a:spcBef>
                <a:spcPts val="95"/>
              </a:spcBef>
              <a:spcAft>
                <a:spcPts val="0"/>
              </a:spcAft>
              <a:buClrTx/>
              <a:buSzTx/>
              <a:buFontTx/>
              <a:buNone/>
              <a:tabLst/>
              <a:defRPr kumimoji="0" sz="1050" b="0" i="0" u="none" strike="noStrike" cap="none" spc="0" normalizeH="0" baseline="0">
                <a:ln>
                  <a:noFill/>
                </a:ln>
                <a:gradFill>
                  <a:gsLst>
                    <a:gs pos="0">
                      <a:schemeClr val="bg1">
                        <a:lumMod val="65000"/>
                      </a:schemeClr>
                    </a:gs>
                    <a:gs pos="100000">
                      <a:schemeClr val="bg1">
                        <a:lumMod val="65000"/>
                      </a:schemeClr>
                    </a:gs>
                  </a:gsLst>
                  <a:lin ang="5400000" scaled="1"/>
                </a:gradFill>
                <a:effectLst/>
                <a:uLnTx/>
                <a:uFillTx/>
                <a:latin typeface="KoPub돋움체 Bold" panose="00000800000000000000" pitchFamily="2" charset="-127"/>
                <a:ea typeface="KoPub돋움체 Bold" panose="00000800000000000000" pitchFamily="2" charset="-127"/>
                <a:cs typeface="Calibri"/>
              </a:defRPr>
            </a:lvl1pPr>
          </a:lstStyle>
          <a:p>
            <a:pPr algn="l"/>
            <a:r>
              <a:rPr lang="en-US" altLang="ko-KR" sz="800" spc="-50" dirty="0">
                <a:ln>
                  <a:solidFill>
                    <a:srgbClr val="FD349C">
                      <a:alpha val="0"/>
                    </a:srgbClr>
                  </a:solidFill>
                </a:ln>
                <a:solidFill>
                  <a:schemeClr val="tx1">
                    <a:lumMod val="50000"/>
                    <a:lumOff val="50000"/>
                  </a:schemeClr>
                </a:solidFill>
                <a:latin typeface="KoPub돋움체 Medium" panose="02020603020101020101" pitchFamily="18" charset="-127"/>
                <a:ea typeface="KoPub돋움체 Medium" panose="02020603020101020101" pitchFamily="18" charset="-127"/>
                <a:cs typeface="+mn-cs"/>
              </a:rPr>
              <a:t>(</a:t>
            </a:r>
            <a:r>
              <a:rPr lang="ko-KR" altLang="en-US" sz="800" spc="-50" dirty="0">
                <a:ln>
                  <a:solidFill>
                    <a:srgbClr val="FD349C">
                      <a:alpha val="0"/>
                    </a:srgbClr>
                  </a:solidFill>
                </a:ln>
                <a:solidFill>
                  <a:schemeClr val="tx1">
                    <a:lumMod val="50000"/>
                    <a:lumOff val="50000"/>
                  </a:schemeClr>
                </a:solidFill>
                <a:latin typeface="KoPub돋움체 Medium" panose="02020603020101020101" pitchFamily="18" charset="-127"/>
                <a:ea typeface="KoPub돋움체 Medium" panose="02020603020101020101" pitchFamily="18" charset="-127"/>
                <a:cs typeface="+mn-cs"/>
              </a:rPr>
              <a:t>십억 위안</a:t>
            </a:r>
            <a:r>
              <a:rPr lang="en-US" altLang="ko-KR" sz="800" spc="-50" dirty="0">
                <a:ln>
                  <a:solidFill>
                    <a:srgbClr val="FD349C">
                      <a:alpha val="0"/>
                    </a:srgbClr>
                  </a:solidFill>
                </a:ln>
                <a:solidFill>
                  <a:schemeClr val="tx1">
                    <a:lumMod val="50000"/>
                    <a:lumOff val="50000"/>
                  </a:schemeClr>
                </a:solidFill>
                <a:latin typeface="KoPub돋움체 Medium" panose="02020603020101020101" pitchFamily="18" charset="-127"/>
                <a:ea typeface="KoPub돋움체 Medium" panose="02020603020101020101" pitchFamily="18" charset="-127"/>
                <a:cs typeface="+mn-cs"/>
              </a:rPr>
              <a:t>)</a:t>
            </a:r>
          </a:p>
        </p:txBody>
      </p:sp>
      <p:grpSp>
        <p:nvGrpSpPr>
          <p:cNvPr id="8" name="그룹 7">
            <a:extLst>
              <a:ext uri="{FF2B5EF4-FFF2-40B4-BE49-F238E27FC236}">
                <a16:creationId xmlns:a16="http://schemas.microsoft.com/office/drawing/2014/main" id="{8F1F3B74-3493-FAC3-C583-58191D3418D1}"/>
              </a:ext>
            </a:extLst>
          </p:cNvPr>
          <p:cNvGrpSpPr/>
          <p:nvPr/>
        </p:nvGrpSpPr>
        <p:grpSpPr>
          <a:xfrm>
            <a:off x="499173" y="1196975"/>
            <a:ext cx="4284613" cy="530906"/>
            <a:chOff x="489000" y="1196975"/>
            <a:chExt cx="4284613" cy="530906"/>
          </a:xfrm>
        </p:grpSpPr>
        <p:grpSp>
          <p:nvGrpSpPr>
            <p:cNvPr id="11" name="그룹 10">
              <a:extLst>
                <a:ext uri="{FF2B5EF4-FFF2-40B4-BE49-F238E27FC236}">
                  <a16:creationId xmlns:a16="http://schemas.microsoft.com/office/drawing/2014/main" id="{D5CB496A-AFF3-73CD-42BE-672D41C67120}"/>
                </a:ext>
              </a:extLst>
            </p:cNvPr>
            <p:cNvGrpSpPr/>
            <p:nvPr/>
          </p:nvGrpSpPr>
          <p:grpSpPr>
            <a:xfrm>
              <a:off x="489000" y="1196975"/>
              <a:ext cx="4284613" cy="276837"/>
              <a:chOff x="489000" y="2176483"/>
              <a:chExt cx="4284613" cy="276837"/>
            </a:xfrm>
          </p:grpSpPr>
          <p:sp>
            <p:nvSpPr>
              <p:cNvPr id="17" name="TextBox 16">
                <a:extLst>
                  <a:ext uri="{FF2B5EF4-FFF2-40B4-BE49-F238E27FC236}">
                    <a16:creationId xmlns:a16="http://schemas.microsoft.com/office/drawing/2014/main" id="{5F129DF3-4EC7-2D70-1A47-5741862426BE}"/>
                  </a:ext>
                </a:extLst>
              </p:cNvPr>
              <p:cNvSpPr txBox="1"/>
              <p:nvPr/>
            </p:nvSpPr>
            <p:spPr>
              <a:xfrm>
                <a:off x="489000" y="2210039"/>
                <a:ext cx="2114361" cy="200055"/>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ko-KR" altLang="en-US" sz="1300" dirty="0">
                    <a:ln>
                      <a:solidFill>
                        <a:prstClr val="white">
                          <a:lumMod val="75000"/>
                          <a:alpha val="0"/>
                        </a:prstClr>
                      </a:solidFill>
                    </a:ln>
                    <a:solidFill>
                      <a:srgbClr val="00338D"/>
                    </a:solidFill>
                    <a:latin typeface="KoPub돋움체 Bold" panose="00000800000000000000" pitchFamily="2" charset="-127"/>
                    <a:ea typeface="KoPub돋움체 Bold" panose="00000800000000000000" pitchFamily="2" charset="-127"/>
                    <a:cs typeface="Univers for KPMG"/>
                  </a:rPr>
                  <a:t>중국 보험산업 수입보험료 추이</a:t>
                </a:r>
                <a:endParaRPr kumimoji="0" lang="ko-KR" altLang="en-US" sz="1300" b="0" i="0" u="none" strike="noStrike" kern="1200" cap="none" spc="0" normalizeH="0" baseline="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endParaRPr>
              </a:p>
            </p:txBody>
          </p:sp>
          <p:cxnSp>
            <p:nvCxnSpPr>
              <p:cNvPr id="26" name="직선 연결선 25">
                <a:extLst>
                  <a:ext uri="{FF2B5EF4-FFF2-40B4-BE49-F238E27FC236}">
                    <a16:creationId xmlns:a16="http://schemas.microsoft.com/office/drawing/2014/main" id="{F3C2088E-EC6D-3FF7-BE1B-8001E18724E2}"/>
                  </a:ext>
                </a:extLst>
              </p:cNvPr>
              <p:cNvCxnSpPr/>
              <p:nvPr/>
            </p:nvCxnSpPr>
            <p:spPr>
              <a:xfrm>
                <a:off x="489000" y="2176483"/>
                <a:ext cx="4284613"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7" name="직선 연결선 26">
                <a:extLst>
                  <a:ext uri="{FF2B5EF4-FFF2-40B4-BE49-F238E27FC236}">
                    <a16:creationId xmlns:a16="http://schemas.microsoft.com/office/drawing/2014/main" id="{22DD9937-5A1D-E932-42FD-5F062674DE5F}"/>
                  </a:ext>
                </a:extLst>
              </p:cNvPr>
              <p:cNvCxnSpPr/>
              <p:nvPr/>
            </p:nvCxnSpPr>
            <p:spPr>
              <a:xfrm>
                <a:off x="489000" y="2453320"/>
                <a:ext cx="4284613"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12" name="object 38">
              <a:extLst>
                <a:ext uri="{FF2B5EF4-FFF2-40B4-BE49-F238E27FC236}">
                  <a16:creationId xmlns:a16="http://schemas.microsoft.com/office/drawing/2014/main" id="{A026CB5A-DF13-A41B-7F7C-777D24C223A5}"/>
                </a:ext>
              </a:extLst>
            </p:cNvPr>
            <p:cNvSpPr txBox="1"/>
            <p:nvPr/>
          </p:nvSpPr>
          <p:spPr>
            <a:xfrm>
              <a:off x="489000" y="1604642"/>
              <a:ext cx="936000" cy="123239"/>
            </a:xfrm>
            <a:prstGeom prst="rect">
              <a:avLst/>
            </a:prstGeom>
          </p:spPr>
          <p:txBody>
            <a:bodyPr vert="horz" wrap="square" lIns="0" tIns="12065" rIns="0" bIns="0" rtlCol="0">
              <a:spAutoFit/>
            </a:bodyPr>
            <a:lstStyle>
              <a:defPPr>
                <a:defRPr lang="en-US"/>
              </a:defPPr>
              <a:lvl1pPr marL="12700" marR="5080" lvl="0" indent="0" algn="r" defTabSz="914400" fontAlgn="auto">
                <a:lnSpc>
                  <a:spcPct val="90000"/>
                </a:lnSpc>
                <a:spcBef>
                  <a:spcPts val="95"/>
                </a:spcBef>
                <a:spcAft>
                  <a:spcPts val="0"/>
                </a:spcAft>
                <a:buClrTx/>
                <a:buSzTx/>
                <a:buFontTx/>
                <a:buNone/>
                <a:tabLst/>
                <a:defRPr kumimoji="0" sz="1050" b="0" i="0" u="none" strike="noStrike" cap="none" spc="0" normalizeH="0" baseline="0">
                  <a:ln>
                    <a:noFill/>
                  </a:ln>
                  <a:gradFill>
                    <a:gsLst>
                      <a:gs pos="0">
                        <a:schemeClr val="bg1">
                          <a:lumMod val="65000"/>
                        </a:schemeClr>
                      </a:gs>
                      <a:gs pos="100000">
                        <a:schemeClr val="bg1">
                          <a:lumMod val="65000"/>
                        </a:schemeClr>
                      </a:gs>
                    </a:gsLst>
                    <a:lin ang="5400000" scaled="1"/>
                  </a:gradFill>
                  <a:effectLst/>
                  <a:uLnTx/>
                  <a:uFillTx/>
                  <a:latin typeface="KoPub돋움체 Bold" panose="00000800000000000000" pitchFamily="2" charset="-127"/>
                  <a:ea typeface="KoPub돋움체 Bold" panose="00000800000000000000" pitchFamily="2" charset="-127"/>
                  <a:cs typeface="Calibri"/>
                </a:defRPr>
              </a:lvl1pPr>
            </a:lstStyle>
            <a:p>
              <a:pPr algn="l"/>
              <a:r>
                <a:rPr lang="en-US" altLang="ko-KR" sz="800" spc="-50" dirty="0">
                  <a:ln>
                    <a:solidFill>
                      <a:srgbClr val="FD349C">
                        <a:alpha val="0"/>
                      </a:srgbClr>
                    </a:solidFill>
                  </a:ln>
                  <a:solidFill>
                    <a:schemeClr val="tx1">
                      <a:lumMod val="50000"/>
                      <a:lumOff val="50000"/>
                    </a:schemeClr>
                  </a:solidFill>
                  <a:latin typeface="KoPub돋움체 Medium" panose="02020603020101020101" pitchFamily="18" charset="-127"/>
                  <a:ea typeface="KoPub돋움체 Medium" panose="02020603020101020101" pitchFamily="18" charset="-127"/>
                  <a:cs typeface="+mn-cs"/>
                </a:rPr>
                <a:t>(</a:t>
              </a:r>
              <a:r>
                <a:rPr lang="ko-KR" altLang="en-US" sz="800" spc="-50" dirty="0">
                  <a:ln>
                    <a:solidFill>
                      <a:srgbClr val="FD349C">
                        <a:alpha val="0"/>
                      </a:srgbClr>
                    </a:solidFill>
                  </a:ln>
                  <a:solidFill>
                    <a:schemeClr val="tx1">
                      <a:lumMod val="50000"/>
                      <a:lumOff val="50000"/>
                    </a:schemeClr>
                  </a:solidFill>
                  <a:latin typeface="KoPub돋움체 Medium" panose="02020603020101020101" pitchFamily="18" charset="-127"/>
                  <a:ea typeface="KoPub돋움체 Medium" panose="02020603020101020101" pitchFamily="18" charset="-127"/>
                  <a:cs typeface="+mn-cs"/>
                </a:rPr>
                <a:t>십억 위안</a:t>
              </a:r>
              <a:r>
                <a:rPr lang="en-US" altLang="ko-KR" sz="800" spc="-50" dirty="0">
                  <a:ln>
                    <a:solidFill>
                      <a:srgbClr val="FD349C">
                        <a:alpha val="0"/>
                      </a:srgbClr>
                    </a:solidFill>
                  </a:ln>
                  <a:solidFill>
                    <a:schemeClr val="tx1">
                      <a:lumMod val="50000"/>
                      <a:lumOff val="50000"/>
                    </a:schemeClr>
                  </a:solidFill>
                  <a:latin typeface="KoPub돋움체 Medium" panose="02020603020101020101" pitchFamily="18" charset="-127"/>
                  <a:ea typeface="KoPub돋움체 Medium" panose="02020603020101020101" pitchFamily="18" charset="-127"/>
                  <a:cs typeface="+mn-cs"/>
                </a:rPr>
                <a:t>)</a:t>
              </a:r>
            </a:p>
          </p:txBody>
        </p:sp>
        <p:sp>
          <p:nvSpPr>
            <p:cNvPr id="16" name="object 38">
              <a:extLst>
                <a:ext uri="{FF2B5EF4-FFF2-40B4-BE49-F238E27FC236}">
                  <a16:creationId xmlns:a16="http://schemas.microsoft.com/office/drawing/2014/main" id="{20ADA756-39BC-CCE2-A432-FA7581955BE5}"/>
                </a:ext>
              </a:extLst>
            </p:cNvPr>
            <p:cNvSpPr txBox="1"/>
            <p:nvPr/>
          </p:nvSpPr>
          <p:spPr>
            <a:xfrm>
              <a:off x="3837577" y="1604642"/>
              <a:ext cx="936000" cy="123239"/>
            </a:xfrm>
            <a:prstGeom prst="rect">
              <a:avLst/>
            </a:prstGeom>
          </p:spPr>
          <p:txBody>
            <a:bodyPr vert="horz" wrap="square" lIns="0" tIns="12065" rIns="0" bIns="0" rtlCol="0">
              <a:spAutoFit/>
            </a:bodyPr>
            <a:lstStyle>
              <a:defPPr>
                <a:defRPr lang="en-US"/>
              </a:defPPr>
              <a:lvl1pPr marL="12700" marR="5080" lvl="0" indent="0" algn="r" defTabSz="914400" fontAlgn="auto">
                <a:lnSpc>
                  <a:spcPct val="90000"/>
                </a:lnSpc>
                <a:spcBef>
                  <a:spcPts val="95"/>
                </a:spcBef>
                <a:spcAft>
                  <a:spcPts val="0"/>
                </a:spcAft>
                <a:buClrTx/>
                <a:buSzTx/>
                <a:buFontTx/>
                <a:buNone/>
                <a:tabLst/>
                <a:defRPr kumimoji="0" sz="1050" b="0" i="0" u="none" strike="noStrike" cap="none" spc="0" normalizeH="0" baseline="0">
                  <a:ln>
                    <a:noFill/>
                  </a:ln>
                  <a:gradFill>
                    <a:gsLst>
                      <a:gs pos="0">
                        <a:schemeClr val="bg1">
                          <a:lumMod val="65000"/>
                        </a:schemeClr>
                      </a:gs>
                      <a:gs pos="100000">
                        <a:schemeClr val="bg1">
                          <a:lumMod val="65000"/>
                        </a:schemeClr>
                      </a:gs>
                    </a:gsLst>
                    <a:lin ang="5400000" scaled="1"/>
                  </a:gradFill>
                  <a:effectLst/>
                  <a:uLnTx/>
                  <a:uFillTx/>
                  <a:latin typeface="KoPub돋움체 Bold" panose="00000800000000000000" pitchFamily="2" charset="-127"/>
                  <a:ea typeface="KoPub돋움체 Bold" panose="00000800000000000000" pitchFamily="2" charset="-127"/>
                  <a:cs typeface="Calibri"/>
                </a:defRPr>
              </a:lvl1pPr>
            </a:lstStyle>
            <a:p>
              <a:r>
                <a:rPr lang="en-US" altLang="ko-KR" sz="800" spc="-50" dirty="0">
                  <a:ln>
                    <a:solidFill>
                      <a:srgbClr val="FD349C">
                        <a:alpha val="0"/>
                      </a:srgbClr>
                    </a:solidFill>
                  </a:ln>
                  <a:solidFill>
                    <a:schemeClr val="tx1">
                      <a:lumMod val="50000"/>
                      <a:lumOff val="50000"/>
                    </a:schemeClr>
                  </a:solidFill>
                  <a:latin typeface="KoPub돋움체 Medium" panose="02020603020101020101" pitchFamily="18" charset="-127"/>
                  <a:ea typeface="KoPub돋움체 Medium" panose="02020603020101020101" pitchFamily="18" charset="-127"/>
                  <a:cs typeface="+mn-cs"/>
                </a:rPr>
                <a:t>(%)</a:t>
              </a:r>
            </a:p>
          </p:txBody>
        </p:sp>
      </p:grpSp>
      <p:sp>
        <p:nvSpPr>
          <p:cNvPr id="36" name="TextBox 35">
            <a:extLst>
              <a:ext uri="{FF2B5EF4-FFF2-40B4-BE49-F238E27FC236}">
                <a16:creationId xmlns:a16="http://schemas.microsoft.com/office/drawing/2014/main" id="{8B84D67C-C981-8F55-1CD2-6A8A0B575DF2}"/>
              </a:ext>
            </a:extLst>
          </p:cNvPr>
          <p:cNvSpPr txBox="1"/>
          <p:nvPr/>
        </p:nvSpPr>
        <p:spPr>
          <a:xfrm>
            <a:off x="509973" y="5049428"/>
            <a:ext cx="4284000" cy="1155816"/>
          </a:xfrm>
          <a:prstGeom prst="rect">
            <a:avLst/>
          </a:prstGeom>
          <a:solidFill>
            <a:srgbClr val="DEF7FF"/>
          </a:solidFill>
          <a:ln w="3175">
            <a:solidFill>
              <a:srgbClr val="99E3FB"/>
            </a:solidFill>
          </a:ln>
        </p:spPr>
        <p:txBody>
          <a:bodyPr wrap="square" lIns="108000" tIns="36000" rIns="108000" bIns="36000" anchor="ctr">
            <a:spAutoFit/>
          </a:bodyPr>
          <a:lstStyle>
            <a:defPPr>
              <a:defRPr lang="en-US"/>
            </a:defPPr>
            <a:lvl1pPr marL="108000" indent="-108000" defTabSz="457200">
              <a:lnSpc>
                <a:spcPct val="110000"/>
              </a:lnSpc>
              <a:spcAft>
                <a:spcPts val="300"/>
              </a:spcAft>
              <a:buClr>
                <a:schemeClr val="tx1">
                  <a:lumMod val="85000"/>
                  <a:lumOff val="15000"/>
                </a:schemeClr>
              </a:buClr>
              <a:buFont typeface="Arial" panose="020B0604020202020204" pitchFamily="34" charset="0"/>
              <a:buChar char="•"/>
              <a:defRPr sz="1000" b="1">
                <a:ln>
                  <a:solidFill>
                    <a:schemeClr val="accent5">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altLang="ko-KR" dirty="0"/>
              <a:t>2021</a:t>
            </a:r>
            <a:r>
              <a:rPr lang="ko-KR" altLang="en-US" dirty="0"/>
              <a:t>년 중국 생명보험</a:t>
            </a:r>
            <a:r>
              <a:rPr lang="en-US" altLang="ko-KR" dirty="0"/>
              <a:t>(</a:t>
            </a:r>
            <a:r>
              <a:rPr lang="ko-KR" altLang="en-US" dirty="0"/>
              <a:t>생명</a:t>
            </a:r>
            <a:r>
              <a:rPr lang="en-US" altLang="ko-KR" dirty="0"/>
              <a:t>, </a:t>
            </a:r>
            <a:r>
              <a:rPr lang="ko-KR" altLang="en-US" dirty="0"/>
              <a:t>건강</a:t>
            </a:r>
            <a:r>
              <a:rPr lang="en-US" altLang="ko-KR" dirty="0"/>
              <a:t>, </a:t>
            </a:r>
            <a:r>
              <a:rPr lang="ko-KR" altLang="en-US" dirty="0"/>
              <a:t>상해보험</a:t>
            </a:r>
            <a:r>
              <a:rPr lang="en-US" altLang="ko-KR" dirty="0"/>
              <a:t>)</a:t>
            </a:r>
            <a:r>
              <a:rPr lang="ko-KR" altLang="en-US" dirty="0"/>
              <a:t>의 수입보험료는 전년 대비 </a:t>
            </a:r>
            <a:r>
              <a:rPr lang="en-US" altLang="ko-KR" dirty="0"/>
              <a:t>0.3%</a:t>
            </a:r>
            <a:r>
              <a:rPr lang="ko-KR" altLang="en-US" dirty="0"/>
              <a:t> 감소한 </a:t>
            </a:r>
            <a:r>
              <a:rPr lang="en-US" altLang="ko-KR" dirty="0"/>
              <a:t>3</a:t>
            </a:r>
            <a:r>
              <a:rPr lang="ko-KR" altLang="en-US" dirty="0"/>
              <a:t>조</a:t>
            </a:r>
            <a:r>
              <a:rPr lang="en-US" altLang="ko-KR" dirty="0"/>
              <a:t> 3,229</a:t>
            </a:r>
            <a:r>
              <a:rPr lang="ko-KR" altLang="en-US" dirty="0"/>
              <a:t>억 위안을 기록하였으며</a:t>
            </a:r>
            <a:r>
              <a:rPr lang="en-US" altLang="ko-KR" dirty="0"/>
              <a:t>, </a:t>
            </a:r>
            <a:r>
              <a:rPr lang="ko-KR" altLang="en-US" dirty="0"/>
              <a:t>손해보험의 수입보험료는 </a:t>
            </a:r>
            <a:r>
              <a:rPr lang="en-US" altLang="ko-KR" dirty="0"/>
              <a:t>1</a:t>
            </a:r>
            <a:r>
              <a:rPr lang="ko-KR" altLang="en-US" dirty="0"/>
              <a:t>조 </a:t>
            </a:r>
            <a:r>
              <a:rPr lang="en-US" altLang="ko-KR" dirty="0"/>
              <a:t>1,671</a:t>
            </a:r>
            <a:r>
              <a:rPr lang="ko-KR" altLang="en-US" dirty="0"/>
              <a:t>억 위안을 기록하며 전년 대비 </a:t>
            </a:r>
            <a:r>
              <a:rPr lang="en-US" altLang="ko-KR" dirty="0"/>
              <a:t>2.2%</a:t>
            </a:r>
            <a:r>
              <a:rPr lang="ko-KR" altLang="en-US" dirty="0"/>
              <a:t> 감소</a:t>
            </a:r>
            <a:endParaRPr lang="en-US" altLang="ko-KR" dirty="0"/>
          </a:p>
          <a:p>
            <a:pPr marL="266700" indent="-174625">
              <a:buClr>
                <a:schemeClr val="tx1">
                  <a:lumMod val="75000"/>
                  <a:lumOff val="25000"/>
                </a:schemeClr>
              </a:buClr>
              <a:buFontTx/>
              <a:buChar char="-"/>
            </a:pPr>
            <a:r>
              <a:rPr lang="ko-KR" altLang="en-US" b="0" dirty="0">
                <a:solidFill>
                  <a:schemeClr val="tx1">
                    <a:lumMod val="75000"/>
                    <a:lumOff val="25000"/>
                  </a:schemeClr>
                </a:solidFill>
              </a:rPr>
              <a:t>생명보험은 </a:t>
            </a:r>
            <a:r>
              <a:rPr lang="en-US" altLang="ko-KR" b="0" dirty="0">
                <a:solidFill>
                  <a:schemeClr val="tx1">
                    <a:lumMod val="75000"/>
                    <a:lumOff val="25000"/>
                  </a:schemeClr>
                </a:solidFill>
              </a:rPr>
              <a:t>410</a:t>
            </a:r>
            <a:r>
              <a:rPr lang="ko-KR" altLang="en-US" b="0" dirty="0">
                <a:solidFill>
                  <a:schemeClr val="tx1">
                    <a:lumMod val="75000"/>
                    <a:lumOff val="25000"/>
                  </a:schemeClr>
                </a:solidFill>
              </a:rPr>
              <a:t>억 위안 감소</a:t>
            </a:r>
            <a:r>
              <a:rPr lang="en-US" altLang="ko-KR" b="0" dirty="0">
                <a:solidFill>
                  <a:schemeClr val="tx1">
                    <a:lumMod val="75000"/>
                    <a:lumOff val="25000"/>
                  </a:schemeClr>
                </a:solidFill>
              </a:rPr>
              <a:t>(△1.7%), </a:t>
            </a:r>
            <a:r>
              <a:rPr lang="ko-KR" altLang="en-US" b="0" dirty="0">
                <a:solidFill>
                  <a:schemeClr val="tx1">
                    <a:lumMod val="75000"/>
                    <a:lumOff val="25000"/>
                  </a:schemeClr>
                </a:solidFill>
              </a:rPr>
              <a:t>건강보험은 </a:t>
            </a:r>
            <a:r>
              <a:rPr lang="en-US" altLang="ko-KR" b="0" dirty="0">
                <a:solidFill>
                  <a:schemeClr val="tx1">
                    <a:lumMod val="75000"/>
                    <a:lumOff val="25000"/>
                  </a:schemeClr>
                </a:solidFill>
              </a:rPr>
              <a:t>274</a:t>
            </a:r>
            <a:r>
              <a:rPr lang="ko-KR" altLang="en-US" b="0" dirty="0">
                <a:solidFill>
                  <a:schemeClr val="tx1">
                    <a:lumMod val="75000"/>
                    <a:lumOff val="25000"/>
                  </a:schemeClr>
                </a:solidFill>
              </a:rPr>
              <a:t>억 위안 증가</a:t>
            </a:r>
            <a:r>
              <a:rPr lang="en-US" altLang="ko-KR" b="0" dirty="0">
                <a:solidFill>
                  <a:schemeClr val="tx1">
                    <a:lumMod val="75000"/>
                    <a:lumOff val="25000"/>
                  </a:schemeClr>
                </a:solidFill>
              </a:rPr>
              <a:t>(3.4%), </a:t>
            </a:r>
            <a:r>
              <a:rPr lang="ko-KR" altLang="en-US" b="0" dirty="0">
                <a:solidFill>
                  <a:schemeClr val="tx1">
                    <a:lumMod val="75000"/>
                    <a:lumOff val="25000"/>
                  </a:schemeClr>
                </a:solidFill>
              </a:rPr>
              <a:t>상해보험은 </a:t>
            </a:r>
            <a:r>
              <a:rPr lang="en-US" altLang="ko-KR" b="0" dirty="0">
                <a:solidFill>
                  <a:schemeClr val="tx1">
                    <a:lumMod val="75000"/>
                    <a:lumOff val="25000"/>
                  </a:schemeClr>
                </a:solidFill>
              </a:rPr>
              <a:t>36.0</a:t>
            </a:r>
            <a:r>
              <a:rPr lang="ko-KR" altLang="en-US" b="0" dirty="0">
                <a:solidFill>
                  <a:schemeClr val="tx1">
                    <a:lumMod val="75000"/>
                    <a:lumOff val="25000"/>
                  </a:schemeClr>
                </a:solidFill>
              </a:rPr>
              <a:t>억 위안 증가</a:t>
            </a:r>
            <a:r>
              <a:rPr lang="en-US" altLang="ko-KR" b="0" dirty="0">
                <a:solidFill>
                  <a:schemeClr val="tx1">
                    <a:lumMod val="75000"/>
                    <a:lumOff val="25000"/>
                  </a:schemeClr>
                </a:solidFill>
              </a:rPr>
              <a:t>(3.1%). </a:t>
            </a:r>
            <a:r>
              <a:rPr lang="ko-KR" altLang="en-US" b="0" dirty="0">
                <a:solidFill>
                  <a:schemeClr val="tx1">
                    <a:lumMod val="75000"/>
                    <a:lumOff val="25000"/>
                  </a:schemeClr>
                </a:solidFill>
              </a:rPr>
              <a:t>손해보험은 전년대비 </a:t>
            </a:r>
            <a:r>
              <a:rPr lang="en-US" altLang="ko-KR" b="0" dirty="0">
                <a:solidFill>
                  <a:schemeClr val="tx1">
                    <a:lumMod val="75000"/>
                    <a:lumOff val="25000"/>
                  </a:schemeClr>
                </a:solidFill>
              </a:rPr>
              <a:t>258</a:t>
            </a:r>
            <a:r>
              <a:rPr lang="ko-KR" altLang="en-US" b="0" dirty="0">
                <a:solidFill>
                  <a:schemeClr val="tx1">
                    <a:lumMod val="75000"/>
                    <a:lumOff val="25000"/>
                  </a:schemeClr>
                </a:solidFill>
              </a:rPr>
              <a:t>억 위안 감소</a:t>
            </a:r>
            <a:r>
              <a:rPr lang="en-US" altLang="ko-KR" b="0" dirty="0">
                <a:solidFill>
                  <a:schemeClr val="tx1">
                    <a:lumMod val="75000"/>
                    <a:lumOff val="25000"/>
                  </a:schemeClr>
                </a:solidFill>
              </a:rPr>
              <a:t>(△2.2%)</a:t>
            </a:r>
            <a:r>
              <a:rPr lang="ko-KR" altLang="en-US" b="0" dirty="0">
                <a:solidFill>
                  <a:schemeClr val="tx1">
                    <a:lumMod val="75000"/>
                    <a:lumOff val="25000"/>
                  </a:schemeClr>
                </a:solidFill>
              </a:rPr>
              <a:t> </a:t>
            </a:r>
            <a:endParaRPr lang="en-US" altLang="ko-KR" b="0" dirty="0">
              <a:solidFill>
                <a:schemeClr val="tx1">
                  <a:lumMod val="75000"/>
                  <a:lumOff val="25000"/>
                </a:schemeClr>
              </a:solidFill>
            </a:endParaRPr>
          </a:p>
        </p:txBody>
      </p:sp>
      <p:graphicFrame>
        <p:nvGraphicFramePr>
          <p:cNvPr id="7" name="차트 6">
            <a:extLst>
              <a:ext uri="{FF2B5EF4-FFF2-40B4-BE49-F238E27FC236}">
                <a16:creationId xmlns:a16="http://schemas.microsoft.com/office/drawing/2014/main" id="{4A646D96-F58F-8A12-C330-56B8903C21AE}"/>
              </a:ext>
            </a:extLst>
          </p:cNvPr>
          <p:cNvGraphicFramePr/>
          <p:nvPr>
            <p:extLst>
              <p:ext uri="{D42A27DB-BD31-4B8C-83A1-F6EECF244321}">
                <p14:modId xmlns:p14="http://schemas.microsoft.com/office/powerpoint/2010/main" val="1035056736"/>
              </p:ext>
            </p:extLst>
          </p:nvPr>
        </p:nvGraphicFramePr>
        <p:xfrm>
          <a:off x="5132387" y="1697545"/>
          <a:ext cx="4294836" cy="3058931"/>
        </p:xfrm>
        <a:graphic>
          <a:graphicData uri="http://schemas.openxmlformats.org/drawingml/2006/chart">
            <c:chart xmlns:c="http://schemas.openxmlformats.org/drawingml/2006/chart" xmlns:r="http://schemas.openxmlformats.org/officeDocument/2006/relationships" r:id="rId4"/>
          </a:graphicData>
        </a:graphic>
      </p:graphicFrame>
      <p:sp>
        <p:nvSpPr>
          <p:cNvPr id="10" name="TextBox 9">
            <a:extLst>
              <a:ext uri="{FF2B5EF4-FFF2-40B4-BE49-F238E27FC236}">
                <a16:creationId xmlns:a16="http://schemas.microsoft.com/office/drawing/2014/main" id="{859E7D0C-05D6-DEFD-DA0F-C3D761B4FA5B}"/>
              </a:ext>
            </a:extLst>
          </p:cNvPr>
          <p:cNvSpPr txBox="1"/>
          <p:nvPr/>
        </p:nvSpPr>
        <p:spPr>
          <a:xfrm>
            <a:off x="5132387" y="5049644"/>
            <a:ext cx="4284000" cy="1155600"/>
          </a:xfrm>
          <a:prstGeom prst="rect">
            <a:avLst/>
          </a:prstGeom>
          <a:solidFill>
            <a:srgbClr val="DEF7FF"/>
          </a:solidFill>
          <a:ln w="3175">
            <a:solidFill>
              <a:srgbClr val="99E3FB"/>
            </a:solidFill>
          </a:ln>
        </p:spPr>
        <p:txBody>
          <a:bodyPr wrap="square" lIns="108000" tIns="72000" rIns="108000" bIns="72000" anchor="t">
            <a:noAutofit/>
          </a:bodyPr>
          <a:lstStyle>
            <a:defPPr>
              <a:defRPr lang="en-US"/>
            </a:defPPr>
            <a:lvl1pPr marL="108000" indent="-108000" defTabSz="457200">
              <a:lnSpc>
                <a:spcPct val="110000"/>
              </a:lnSpc>
              <a:spcAft>
                <a:spcPts val="300"/>
              </a:spcAft>
              <a:buClr>
                <a:schemeClr val="tx1">
                  <a:lumMod val="85000"/>
                  <a:lumOff val="15000"/>
                </a:schemeClr>
              </a:buClr>
              <a:buFont typeface="Arial" panose="020B0604020202020204" pitchFamily="34" charset="0"/>
              <a:buChar char="•"/>
              <a:defRPr sz="1000" b="1">
                <a:ln>
                  <a:solidFill>
                    <a:schemeClr val="accent5">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altLang="ko-KR" dirty="0"/>
              <a:t>2021</a:t>
            </a:r>
            <a:r>
              <a:rPr lang="ko-KR" altLang="en-US" dirty="0"/>
              <a:t>년에 중국 생명보험업계는 전년대비 </a:t>
            </a:r>
            <a:r>
              <a:rPr lang="en-US" altLang="ko-KR" dirty="0"/>
              <a:t>13.9% </a:t>
            </a:r>
            <a:r>
              <a:rPr lang="ko-KR" altLang="en-US" dirty="0"/>
              <a:t>증가한 총 </a:t>
            </a:r>
            <a:r>
              <a:rPr lang="en-US" altLang="ko-KR" dirty="0"/>
              <a:t>7,921</a:t>
            </a:r>
            <a:r>
              <a:rPr lang="ko-KR" altLang="en-US" dirty="0"/>
              <a:t>억 위안의 </a:t>
            </a:r>
            <a:r>
              <a:rPr lang="ko-KR" altLang="en-US" dirty="0" err="1"/>
              <a:t>보험급부를</a:t>
            </a:r>
            <a:r>
              <a:rPr lang="ko-KR" altLang="en-US" dirty="0"/>
              <a:t> 지급</a:t>
            </a:r>
            <a:r>
              <a:rPr lang="en-US" altLang="ko-KR" dirty="0"/>
              <a:t>. </a:t>
            </a:r>
            <a:r>
              <a:rPr lang="ko-KR" altLang="en-US" dirty="0"/>
              <a:t>손해보험사는 동기간 </a:t>
            </a:r>
            <a:r>
              <a:rPr lang="en-US" altLang="ko-KR" dirty="0"/>
              <a:t>10.5%</a:t>
            </a:r>
            <a:r>
              <a:rPr lang="ko-KR" altLang="en-US" dirty="0"/>
              <a:t> 증가한 </a:t>
            </a:r>
            <a:r>
              <a:rPr lang="en-US" altLang="ko-KR" dirty="0"/>
              <a:t>7,688</a:t>
            </a:r>
            <a:r>
              <a:rPr lang="ko-KR" altLang="en-US" dirty="0"/>
              <a:t>억 위안의 </a:t>
            </a:r>
            <a:r>
              <a:rPr lang="ko-KR" altLang="en-US" dirty="0" err="1"/>
              <a:t>보험급부</a:t>
            </a:r>
            <a:r>
              <a:rPr lang="ko-KR" altLang="en-US" dirty="0"/>
              <a:t> 지급 </a:t>
            </a:r>
            <a:endParaRPr lang="en-US" altLang="ko-KR" dirty="0"/>
          </a:p>
          <a:p>
            <a:pPr marL="266700" indent="-174625">
              <a:buClr>
                <a:schemeClr val="tx1">
                  <a:lumMod val="75000"/>
                  <a:lumOff val="25000"/>
                </a:schemeClr>
              </a:buClr>
              <a:buFontTx/>
              <a:buChar char="-"/>
            </a:pPr>
            <a:r>
              <a:rPr lang="ko-KR" altLang="en-US" b="0" dirty="0">
                <a:solidFill>
                  <a:schemeClr val="tx1">
                    <a:lumMod val="75000"/>
                    <a:lumOff val="25000"/>
                  </a:schemeClr>
                </a:solidFill>
              </a:rPr>
              <a:t>생명보험의 경우</a:t>
            </a:r>
            <a:r>
              <a:rPr lang="en-US" altLang="ko-KR" b="0" dirty="0">
                <a:solidFill>
                  <a:schemeClr val="tx1">
                    <a:lumMod val="75000"/>
                    <a:lumOff val="25000"/>
                  </a:schemeClr>
                </a:solidFill>
              </a:rPr>
              <a:t>, 2021</a:t>
            </a:r>
            <a:r>
              <a:rPr lang="ko-KR" altLang="en-US" b="0" dirty="0">
                <a:solidFill>
                  <a:schemeClr val="tx1">
                    <a:lumMod val="75000"/>
                    <a:lumOff val="25000"/>
                  </a:schemeClr>
                </a:solidFill>
              </a:rPr>
              <a:t>년 개인건강보험 </a:t>
            </a:r>
            <a:r>
              <a:rPr lang="ko-KR" altLang="en-US" b="0" dirty="0" err="1">
                <a:solidFill>
                  <a:schemeClr val="tx1">
                    <a:lumMod val="75000"/>
                    <a:lumOff val="25000"/>
                  </a:schemeClr>
                </a:solidFill>
              </a:rPr>
              <a:t>보험급부액이</a:t>
            </a:r>
            <a:r>
              <a:rPr lang="ko-KR" altLang="en-US" b="0" dirty="0">
                <a:solidFill>
                  <a:schemeClr val="tx1">
                    <a:lumMod val="75000"/>
                    <a:lumOff val="25000"/>
                  </a:schemeClr>
                </a:solidFill>
              </a:rPr>
              <a:t> 전년 대비 </a:t>
            </a:r>
            <a:r>
              <a:rPr lang="en-US" altLang="ko-KR" b="0" dirty="0">
                <a:solidFill>
                  <a:schemeClr val="tx1">
                    <a:lumMod val="75000"/>
                    <a:lumOff val="25000"/>
                  </a:schemeClr>
                </a:solidFill>
              </a:rPr>
              <a:t>37.9%(1,108.0</a:t>
            </a:r>
            <a:r>
              <a:rPr lang="ko-KR" altLang="en-US" b="0" dirty="0">
                <a:solidFill>
                  <a:schemeClr val="tx1">
                    <a:lumMod val="75000"/>
                    <a:lumOff val="25000"/>
                  </a:schemeClr>
                </a:solidFill>
              </a:rPr>
              <a:t>억 위안</a:t>
            </a:r>
            <a:r>
              <a:rPr lang="en-US" altLang="ko-KR" b="0" dirty="0">
                <a:solidFill>
                  <a:schemeClr val="tx1">
                    <a:lumMod val="75000"/>
                    <a:lumOff val="25000"/>
                  </a:schemeClr>
                </a:solidFill>
              </a:rPr>
              <a:t>)</a:t>
            </a:r>
            <a:r>
              <a:rPr lang="ko-KR" altLang="en-US" b="0" dirty="0">
                <a:solidFill>
                  <a:schemeClr val="tx1">
                    <a:lumMod val="75000"/>
                    <a:lumOff val="25000"/>
                  </a:schemeClr>
                </a:solidFill>
              </a:rPr>
              <a:t> 증가한 </a:t>
            </a:r>
            <a:r>
              <a:rPr lang="en-US" altLang="ko-KR" b="0" dirty="0">
                <a:solidFill>
                  <a:schemeClr val="tx1">
                    <a:lumMod val="75000"/>
                    <a:lumOff val="25000"/>
                  </a:schemeClr>
                </a:solidFill>
              </a:rPr>
              <a:t>4,029.0</a:t>
            </a:r>
            <a:r>
              <a:rPr lang="ko-KR" altLang="en-US" b="0" dirty="0">
                <a:solidFill>
                  <a:schemeClr val="tx1">
                    <a:lumMod val="75000"/>
                    <a:lumOff val="25000"/>
                  </a:schemeClr>
                </a:solidFill>
              </a:rPr>
              <a:t>억 위안을 기록한 데 주로 기인</a:t>
            </a:r>
            <a:endParaRPr lang="en-US" altLang="ko-KR" b="0" dirty="0">
              <a:solidFill>
                <a:schemeClr val="tx1">
                  <a:lumMod val="75000"/>
                  <a:lumOff val="25000"/>
                </a:schemeClr>
              </a:solidFill>
            </a:endParaRPr>
          </a:p>
        </p:txBody>
      </p:sp>
      <p:cxnSp>
        <p:nvCxnSpPr>
          <p:cNvPr id="13" name="직선 연결선 12">
            <a:extLst>
              <a:ext uri="{FF2B5EF4-FFF2-40B4-BE49-F238E27FC236}">
                <a16:creationId xmlns:a16="http://schemas.microsoft.com/office/drawing/2014/main" id="{95AEA472-AE0D-2A7F-C48B-8A0A43908788}"/>
              </a:ext>
            </a:extLst>
          </p:cNvPr>
          <p:cNvCxnSpPr>
            <a:cxnSpLocks/>
          </p:cNvCxnSpPr>
          <p:nvPr/>
        </p:nvCxnSpPr>
        <p:spPr>
          <a:xfrm>
            <a:off x="5132387" y="1196975"/>
            <a:ext cx="4284613"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nvGrpSpPr>
          <p:cNvPr id="9" name="그룹 8">
            <a:extLst>
              <a:ext uri="{FF2B5EF4-FFF2-40B4-BE49-F238E27FC236}">
                <a16:creationId xmlns:a16="http://schemas.microsoft.com/office/drawing/2014/main" id="{1019C6BD-BC9E-6D23-C9B0-3CA8ED975973}"/>
              </a:ext>
            </a:extLst>
          </p:cNvPr>
          <p:cNvGrpSpPr/>
          <p:nvPr/>
        </p:nvGrpSpPr>
        <p:grpSpPr>
          <a:xfrm>
            <a:off x="7675050" y="94458"/>
            <a:ext cx="1946727" cy="1024316"/>
            <a:chOff x="7675050" y="94458"/>
            <a:chExt cx="1946727" cy="1024316"/>
          </a:xfrm>
        </p:grpSpPr>
        <p:pic>
          <p:nvPicPr>
            <p:cNvPr id="14" name="그림 13" descr="지도이(가) 표시된 사진&#10;&#10;자동 생성된 설명">
              <a:extLst>
                <a:ext uri="{FF2B5EF4-FFF2-40B4-BE49-F238E27FC236}">
                  <a16:creationId xmlns:a16="http://schemas.microsoft.com/office/drawing/2014/main" id="{8DFE9F16-BBE2-0CB6-1D88-24DB3B845E49}"/>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contrast="-40000"/>
                      </a14:imgEffect>
                    </a14:imgLayer>
                  </a14:imgProps>
                </a:ext>
              </a:extLst>
            </a:blip>
            <a:stretch>
              <a:fillRect/>
            </a:stretch>
          </p:blipFill>
          <p:spPr>
            <a:xfrm>
              <a:off x="8247217" y="94458"/>
              <a:ext cx="1271337" cy="1024316"/>
            </a:xfrm>
            <a:prstGeom prst="rect">
              <a:avLst/>
            </a:prstGeom>
          </p:spPr>
        </p:pic>
        <p:pic>
          <p:nvPicPr>
            <p:cNvPr id="18" name="그림 17">
              <a:extLst>
                <a:ext uri="{FF2B5EF4-FFF2-40B4-BE49-F238E27FC236}">
                  <a16:creationId xmlns:a16="http://schemas.microsoft.com/office/drawing/2014/main" id="{E2526F14-D520-BCCD-92D7-68839A77A05A}"/>
                </a:ext>
              </a:extLst>
            </p:cNvPr>
            <p:cNvPicPr>
              <a:picLocks noChangeAspect="1"/>
            </p:cNvPicPr>
            <p:nvPr/>
          </p:nvPicPr>
          <p:blipFill>
            <a:blip r:embed="rId7"/>
            <a:srcRect/>
            <a:stretch/>
          </p:blipFill>
          <p:spPr>
            <a:xfrm>
              <a:off x="7675050" y="594854"/>
              <a:ext cx="416327" cy="416327"/>
            </a:xfrm>
            <a:prstGeom prst="rect">
              <a:avLst/>
            </a:prstGeom>
          </p:spPr>
        </p:pic>
        <p:sp>
          <p:nvSpPr>
            <p:cNvPr id="19" name="제목 3">
              <a:extLst>
                <a:ext uri="{FF2B5EF4-FFF2-40B4-BE49-F238E27FC236}">
                  <a16:creationId xmlns:a16="http://schemas.microsoft.com/office/drawing/2014/main" id="{2629CD15-962F-DDD1-9FD9-72FC1DAC3966}"/>
                </a:ext>
              </a:extLst>
            </p:cNvPr>
            <p:cNvSpPr txBox="1">
              <a:spLocks/>
            </p:cNvSpPr>
            <p:nvPr/>
          </p:nvSpPr>
          <p:spPr>
            <a:xfrm>
              <a:off x="8143995" y="606616"/>
              <a:ext cx="1477782" cy="334294"/>
            </a:xfrm>
            <a:prstGeom prst="rect">
              <a:avLst/>
            </a:prstGeom>
          </p:spPr>
          <p:txBody>
            <a:bodyPr wrap="none" lIns="0" tIns="0" rIns="0" bIns="0" anchor="b" anchorCtr="0">
              <a:noAutofit/>
            </a:bodyPr>
            <a:lstStyle>
              <a:defPPr>
                <a:defRPr lang="en-US"/>
              </a:defPPr>
              <a:lvl1pPr marR="0" lvl="0" indent="539750" fontAlgn="auto">
                <a:lnSpc>
                  <a:spcPct val="100000"/>
                </a:lnSpc>
                <a:spcBef>
                  <a:spcPts val="0"/>
                </a:spcBef>
                <a:spcAft>
                  <a:spcPts val="0"/>
                </a:spcAft>
                <a:buClrTx/>
                <a:buSzTx/>
                <a:buFontTx/>
                <a:buNone/>
                <a:tabLst/>
                <a:defRPr sz="2400" b="0" i="0">
                  <a:ln>
                    <a:solidFill>
                      <a:prstClr val="white">
                        <a:lumMod val="75000"/>
                        <a:alpha val="0"/>
                      </a:prstClr>
                    </a:solidFill>
                  </a:ln>
                  <a:solidFill>
                    <a:schemeClr val="bg1"/>
                  </a:solidFill>
                  <a:latin typeface="KoPub돋움체 Bold" panose="00000800000000000000" pitchFamily="2" charset="-127"/>
                  <a:ea typeface="KoPub돋움체 Bold" panose="00000800000000000000" pitchFamily="2" charset="-127"/>
                  <a:cs typeface="KoPub돋움체 Medium" panose="02020603020101020101" pitchFamily="18" charset="-127"/>
                </a:defRPr>
              </a:lvl1pPr>
            </a:lstStyle>
            <a:p>
              <a:pPr marR="0" lvl="0" indent="0" defTabSz="914400" rtl="0" eaLnBrk="1" fontAlgn="auto" latinLnBrk="0" hangingPunct="1">
                <a:lnSpc>
                  <a:spcPct val="100000"/>
                </a:lnSpc>
                <a:spcBef>
                  <a:spcPts val="0"/>
                </a:spcBef>
                <a:spcAft>
                  <a:spcPts val="0"/>
                </a:spcAft>
                <a:buClrTx/>
                <a:buSzTx/>
                <a:buFontTx/>
                <a:buNone/>
                <a:tabLst/>
                <a:defRPr/>
              </a:pPr>
              <a:r>
                <a:rPr lang="ko-KR" altLang="en-US" sz="2000" dirty="0">
                  <a:solidFill>
                    <a:schemeClr val="tx1">
                      <a:lumMod val="75000"/>
                      <a:lumOff val="25000"/>
                    </a:schemeClr>
                  </a:solidFill>
                </a:rPr>
                <a:t>중국</a:t>
              </a:r>
              <a:endParaRPr lang="en-US" altLang="ko-KR" sz="2000" dirty="0">
                <a:ln>
                  <a:solidFill>
                    <a:prstClr val="white">
                      <a:lumMod val="75000"/>
                      <a:alpha val="0"/>
                    </a:prstClr>
                  </a:solidFill>
                </a:ln>
                <a:solidFill>
                  <a:schemeClr val="tx1">
                    <a:lumMod val="75000"/>
                    <a:lumOff val="25000"/>
                  </a:schemeClr>
                </a:solidFill>
              </a:endParaRPr>
            </a:p>
          </p:txBody>
        </p:sp>
      </p:grpSp>
      <p:grpSp>
        <p:nvGrpSpPr>
          <p:cNvPr id="5" name="그룹 4">
            <a:extLst>
              <a:ext uri="{FF2B5EF4-FFF2-40B4-BE49-F238E27FC236}">
                <a16:creationId xmlns:a16="http://schemas.microsoft.com/office/drawing/2014/main" id="{E89C0498-4B75-6E66-739C-842BE58696CA}"/>
              </a:ext>
            </a:extLst>
          </p:cNvPr>
          <p:cNvGrpSpPr/>
          <p:nvPr/>
        </p:nvGrpSpPr>
        <p:grpSpPr>
          <a:xfrm>
            <a:off x="478777" y="4702275"/>
            <a:ext cx="8948446" cy="318924"/>
            <a:chOff x="478777" y="4747995"/>
            <a:chExt cx="8948446" cy="318924"/>
          </a:xfrm>
        </p:grpSpPr>
        <p:sp>
          <p:nvSpPr>
            <p:cNvPr id="6" name="TextBox 5">
              <a:extLst>
                <a:ext uri="{FF2B5EF4-FFF2-40B4-BE49-F238E27FC236}">
                  <a16:creationId xmlns:a16="http://schemas.microsoft.com/office/drawing/2014/main" id="{7EC4E607-6E77-AD59-5C23-D098234BC0F9}"/>
                </a:ext>
              </a:extLst>
            </p:cNvPr>
            <p:cNvSpPr txBox="1"/>
            <p:nvPr/>
          </p:nvSpPr>
          <p:spPr>
            <a:xfrm>
              <a:off x="478777" y="4747995"/>
              <a:ext cx="4294800" cy="318924"/>
            </a:xfrm>
            <a:prstGeom prst="rect">
              <a:avLst/>
            </a:prstGeom>
            <a:noFill/>
            <a:ln>
              <a:noFill/>
            </a:ln>
          </p:spPr>
          <p:txBody>
            <a:bodyPr wrap="square" lIns="0" tIns="72000" rIns="0" bIns="0" rtlCol="0" anchor="t">
              <a:spAutoFit/>
            </a:bodyPr>
            <a:lstStyle>
              <a:defPPr>
                <a:defRPr lang="en-US"/>
              </a:defPPr>
              <a:lvl1pPr lvl="0">
                <a:defRPr sz="800">
                  <a:ln>
                    <a:solidFill>
                      <a:prstClr val="white">
                        <a:lumMod val="75000"/>
                        <a:alpha val="0"/>
                      </a:prstClr>
                    </a:solidFill>
                  </a:ln>
                  <a:solidFill>
                    <a:prstClr val="white">
                      <a:lumMod val="50000"/>
                    </a:prstClr>
                  </a:solidFill>
                  <a:latin typeface="KoPub돋움체 Medium" panose="00000600000000000000" pitchFamily="2" charset="-127"/>
                  <a:ea typeface="KoPub돋움체 Medium" panose="00000600000000000000" pitchFamily="2" charset="-127"/>
                </a:defRPr>
              </a:lvl1pPr>
            </a:lstStyle>
            <a:p>
              <a:r>
                <a:rPr lang="en-US" altLang="ko-KR" dirty="0">
                  <a:solidFill>
                    <a:schemeClr val="bg1">
                      <a:lumMod val="50000"/>
                    </a:schemeClr>
                  </a:solidFill>
                </a:rPr>
                <a:t>Source: Insurance Association of China, </a:t>
              </a:r>
              <a:r>
                <a:rPr lang="ko-KR" altLang="en-US" dirty="0" err="1">
                  <a:solidFill>
                    <a:schemeClr val="bg1">
                      <a:lumMod val="50000"/>
                    </a:schemeClr>
                  </a:solidFill>
                </a:rPr>
                <a:t>삼정</a:t>
              </a:r>
              <a:r>
                <a:rPr lang="en-US" altLang="ko-KR" dirty="0">
                  <a:solidFill>
                    <a:schemeClr val="bg1">
                      <a:lumMod val="50000"/>
                    </a:schemeClr>
                  </a:solidFill>
                </a:rPr>
                <a:t>KPMG </a:t>
              </a:r>
              <a:r>
                <a:rPr lang="ko-KR" altLang="en-US" dirty="0">
                  <a:solidFill>
                    <a:schemeClr val="bg1">
                      <a:lumMod val="50000"/>
                    </a:schemeClr>
                  </a:solidFill>
                </a:rPr>
                <a:t>경제연구원 재구성</a:t>
              </a:r>
            </a:p>
            <a:p>
              <a:r>
                <a:rPr lang="en-US" altLang="ko-KR" dirty="0">
                  <a:solidFill>
                    <a:schemeClr val="bg1">
                      <a:lumMod val="50000"/>
                    </a:schemeClr>
                  </a:solidFill>
                </a:rPr>
                <a:t>Note: Premium revenue </a:t>
              </a:r>
              <a:r>
                <a:rPr lang="ko-KR" altLang="en-US" dirty="0">
                  <a:solidFill>
                    <a:schemeClr val="bg1">
                      <a:lumMod val="50000"/>
                    </a:schemeClr>
                  </a:solidFill>
                </a:rPr>
                <a:t>기준</a:t>
              </a:r>
              <a:r>
                <a:rPr lang="en-US" altLang="ko-KR" dirty="0">
                  <a:solidFill>
                    <a:schemeClr val="bg1">
                      <a:lumMod val="50000"/>
                    </a:schemeClr>
                  </a:solidFill>
                </a:rPr>
                <a:t>, </a:t>
              </a:r>
              <a:r>
                <a:rPr lang="ko-KR" altLang="en-US" dirty="0">
                  <a:solidFill>
                    <a:schemeClr val="bg1">
                      <a:lumMod val="50000"/>
                    </a:schemeClr>
                  </a:solidFill>
                </a:rPr>
                <a:t>인보험은 생명보험에 해당하며</a:t>
              </a:r>
              <a:r>
                <a:rPr lang="en-US" altLang="ko-KR" dirty="0">
                  <a:solidFill>
                    <a:schemeClr val="bg1">
                      <a:lumMod val="50000"/>
                    </a:schemeClr>
                  </a:solidFill>
                </a:rPr>
                <a:t>, </a:t>
              </a:r>
              <a:r>
                <a:rPr lang="ko-KR" altLang="en-US" dirty="0">
                  <a:solidFill>
                    <a:schemeClr val="bg1">
                      <a:lumMod val="50000"/>
                    </a:schemeClr>
                  </a:solidFill>
                </a:rPr>
                <a:t>생명</a:t>
              </a:r>
              <a:r>
                <a:rPr lang="en-US" altLang="ko-KR" dirty="0">
                  <a:solidFill>
                    <a:schemeClr val="bg1">
                      <a:lumMod val="50000"/>
                    </a:schemeClr>
                  </a:solidFill>
                </a:rPr>
                <a:t>, </a:t>
              </a:r>
              <a:r>
                <a:rPr lang="ko-KR" altLang="en-US" dirty="0">
                  <a:solidFill>
                    <a:schemeClr val="bg1">
                      <a:lumMod val="50000"/>
                    </a:schemeClr>
                  </a:solidFill>
                </a:rPr>
                <a:t>건강</a:t>
              </a:r>
              <a:r>
                <a:rPr lang="en-US" altLang="ko-KR" dirty="0">
                  <a:solidFill>
                    <a:schemeClr val="bg1">
                      <a:lumMod val="50000"/>
                    </a:schemeClr>
                  </a:solidFill>
                </a:rPr>
                <a:t>, </a:t>
              </a:r>
              <a:r>
                <a:rPr lang="ko-KR" altLang="en-US" dirty="0">
                  <a:solidFill>
                    <a:schemeClr val="bg1">
                      <a:lumMod val="50000"/>
                    </a:schemeClr>
                  </a:solidFill>
                </a:rPr>
                <a:t>상해보험으로 구분</a:t>
              </a:r>
              <a:endParaRPr lang="en-US" altLang="ko-KR" dirty="0">
                <a:solidFill>
                  <a:schemeClr val="bg1">
                    <a:lumMod val="50000"/>
                  </a:schemeClr>
                </a:solidFill>
              </a:endParaRPr>
            </a:p>
          </p:txBody>
        </p:sp>
        <p:sp>
          <p:nvSpPr>
            <p:cNvPr id="20" name="TextBox 19">
              <a:extLst>
                <a:ext uri="{FF2B5EF4-FFF2-40B4-BE49-F238E27FC236}">
                  <a16:creationId xmlns:a16="http://schemas.microsoft.com/office/drawing/2014/main" id="{FB8F44F7-DFF5-4C01-151D-9A31ADCC840B}"/>
                </a:ext>
              </a:extLst>
            </p:cNvPr>
            <p:cNvSpPr txBox="1"/>
            <p:nvPr/>
          </p:nvSpPr>
          <p:spPr>
            <a:xfrm>
              <a:off x="5132423" y="4747995"/>
              <a:ext cx="4294800" cy="318924"/>
            </a:xfrm>
            <a:prstGeom prst="rect">
              <a:avLst/>
            </a:prstGeom>
            <a:noFill/>
            <a:ln>
              <a:noFill/>
            </a:ln>
          </p:spPr>
          <p:txBody>
            <a:bodyPr wrap="square" lIns="0" tIns="72000" rIns="0" bIns="0" rtlCol="0" anchor="t">
              <a:spAutoFit/>
            </a:bodyPr>
            <a:lstStyle>
              <a:defPPr>
                <a:defRPr lang="en-US"/>
              </a:defPPr>
              <a:lvl1pPr lvl="0">
                <a:defRPr sz="800">
                  <a:ln>
                    <a:solidFill>
                      <a:prstClr val="white">
                        <a:lumMod val="75000"/>
                        <a:alpha val="0"/>
                      </a:prstClr>
                    </a:solidFill>
                  </a:ln>
                  <a:solidFill>
                    <a:prstClr val="white">
                      <a:lumMod val="50000"/>
                    </a:prstClr>
                  </a:solidFill>
                  <a:latin typeface="KoPub돋움체 Medium" panose="00000600000000000000" pitchFamily="2" charset="-127"/>
                  <a:ea typeface="KoPub돋움체 Medium" panose="00000600000000000000" pitchFamily="2" charset="-127"/>
                </a:defRPr>
              </a:lvl1pPr>
            </a:lstStyle>
            <a:p>
              <a:r>
                <a:rPr lang="en-US" altLang="ko-KR" dirty="0">
                  <a:solidFill>
                    <a:schemeClr val="bg1">
                      <a:lumMod val="50000"/>
                    </a:schemeClr>
                  </a:solidFill>
                </a:rPr>
                <a:t>Source: Insurance Association of China, </a:t>
              </a:r>
              <a:r>
                <a:rPr lang="ko-KR" altLang="en-US" dirty="0" err="1">
                  <a:solidFill>
                    <a:schemeClr val="bg1">
                      <a:lumMod val="50000"/>
                    </a:schemeClr>
                  </a:solidFill>
                </a:rPr>
                <a:t>삼정</a:t>
              </a:r>
              <a:r>
                <a:rPr lang="en-US" altLang="ko-KR" dirty="0">
                  <a:solidFill>
                    <a:schemeClr val="bg1">
                      <a:lumMod val="50000"/>
                    </a:schemeClr>
                  </a:solidFill>
                </a:rPr>
                <a:t>KPMG </a:t>
              </a:r>
              <a:r>
                <a:rPr lang="ko-KR" altLang="en-US" dirty="0">
                  <a:solidFill>
                    <a:schemeClr val="bg1">
                      <a:lumMod val="50000"/>
                    </a:schemeClr>
                  </a:solidFill>
                </a:rPr>
                <a:t>경제연구원 재구성</a:t>
              </a:r>
              <a:endParaRPr lang="en-US" altLang="ko-KR" dirty="0">
                <a:solidFill>
                  <a:schemeClr val="bg1">
                    <a:lumMod val="50000"/>
                  </a:schemeClr>
                </a:solidFill>
              </a:endParaRPr>
            </a:p>
            <a:p>
              <a:r>
                <a:rPr lang="en-US" altLang="ko-KR" dirty="0">
                  <a:solidFill>
                    <a:schemeClr val="bg1">
                      <a:lumMod val="50000"/>
                    </a:schemeClr>
                  </a:solidFill>
                </a:rPr>
                <a:t>Note: Benefit payment </a:t>
              </a:r>
              <a:r>
                <a:rPr lang="ko-KR" altLang="en-US" dirty="0">
                  <a:solidFill>
                    <a:schemeClr val="bg1">
                      <a:lumMod val="50000"/>
                    </a:schemeClr>
                  </a:solidFill>
                </a:rPr>
                <a:t>기준</a:t>
              </a:r>
              <a:endParaRPr lang="en-US" altLang="ko-KR" dirty="0">
                <a:solidFill>
                  <a:schemeClr val="bg1">
                    <a:lumMod val="50000"/>
                  </a:schemeClr>
                </a:solidFill>
              </a:endParaRPr>
            </a:p>
          </p:txBody>
        </p:sp>
      </p:grpSp>
    </p:spTree>
    <p:extLst>
      <p:ext uri="{BB962C8B-B14F-4D97-AF65-F5344CB8AC3E}">
        <p14:creationId xmlns:p14="http://schemas.microsoft.com/office/powerpoint/2010/main" val="202795578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hartObject">
            <a:extLst>
              <a:ext uri="{FF2B5EF4-FFF2-40B4-BE49-F238E27FC236}">
                <a16:creationId xmlns:a16="http://schemas.microsoft.com/office/drawing/2014/main" id="{73A2B116-1695-F3C4-F5CD-64985B562FC1}"/>
              </a:ext>
            </a:extLst>
          </p:cNvPr>
          <p:cNvGraphicFramePr/>
          <p:nvPr>
            <p:extLst>
              <p:ext uri="{D42A27DB-BD31-4B8C-83A1-F6EECF244321}">
                <p14:modId xmlns:p14="http://schemas.microsoft.com/office/powerpoint/2010/main" val="156213796"/>
              </p:ext>
            </p:extLst>
          </p:nvPr>
        </p:nvGraphicFramePr>
        <p:xfrm>
          <a:off x="488950" y="1696476"/>
          <a:ext cx="4294800" cy="3060000"/>
        </p:xfrm>
        <a:graphic>
          <a:graphicData uri="http://schemas.openxmlformats.org/drawingml/2006/chart">
            <c:chart xmlns:c="http://schemas.openxmlformats.org/drawingml/2006/chart" xmlns:r="http://schemas.openxmlformats.org/officeDocument/2006/relationships" r:id="rId3"/>
          </a:graphicData>
        </a:graphic>
      </p:graphicFrame>
      <p:sp>
        <p:nvSpPr>
          <p:cNvPr id="2" name="텍스트 개체 틀 1">
            <a:extLst>
              <a:ext uri="{FF2B5EF4-FFF2-40B4-BE49-F238E27FC236}">
                <a16:creationId xmlns:a16="http://schemas.microsoft.com/office/drawing/2014/main" id="{11D01EDC-383F-7EC9-5195-CCBAAD0A81F2}"/>
              </a:ext>
            </a:extLst>
          </p:cNvPr>
          <p:cNvSpPr>
            <a:spLocks noGrp="1"/>
          </p:cNvSpPr>
          <p:nvPr>
            <p:ph type="body" sz="quarter" idx="10"/>
          </p:nvPr>
        </p:nvSpPr>
        <p:spPr/>
        <p:txBody>
          <a:bodyPr/>
          <a:lstStyle/>
          <a:p>
            <a:r>
              <a:rPr lang="en-US" altLang="ko-KR" dirty="0"/>
              <a:t>II. </a:t>
            </a:r>
            <a:r>
              <a:rPr lang="ko-KR" altLang="en-US" dirty="0"/>
              <a:t>신흥 아시아 태평양 국가별 보험시장 및 규제 현황 </a:t>
            </a:r>
          </a:p>
        </p:txBody>
      </p:sp>
      <p:sp>
        <p:nvSpPr>
          <p:cNvPr id="3" name="텍스트 개체 틀 2">
            <a:extLst>
              <a:ext uri="{FF2B5EF4-FFF2-40B4-BE49-F238E27FC236}">
                <a16:creationId xmlns:a16="http://schemas.microsoft.com/office/drawing/2014/main" id="{F8A23C6E-913D-E903-F49E-D387E0794A26}"/>
              </a:ext>
            </a:extLst>
          </p:cNvPr>
          <p:cNvSpPr>
            <a:spLocks noGrp="1"/>
          </p:cNvSpPr>
          <p:nvPr>
            <p:ph type="body" sz="quarter" idx="11"/>
          </p:nvPr>
        </p:nvSpPr>
        <p:spPr>
          <a:xfrm>
            <a:off x="488950" y="617249"/>
            <a:ext cx="8928100" cy="322262"/>
          </a:xfrm>
        </p:spPr>
        <p:txBody>
          <a:bodyPr/>
          <a:lstStyle/>
          <a:p>
            <a:r>
              <a:rPr lang="ko-KR" altLang="en-US" dirty="0"/>
              <a:t>중국 보험시장 현황 </a:t>
            </a:r>
            <a:r>
              <a:rPr lang="en-US" altLang="ko-KR" dirty="0"/>
              <a:t>(</a:t>
            </a:r>
            <a:r>
              <a:rPr lang="ko-KR" altLang="en-US" dirty="0"/>
              <a:t>계속</a:t>
            </a:r>
            <a:r>
              <a:rPr lang="en-US" altLang="ko-KR" dirty="0"/>
              <a:t>)</a:t>
            </a:r>
            <a:endParaRPr lang="ko-KR" altLang="en-US" dirty="0"/>
          </a:p>
        </p:txBody>
      </p:sp>
      <p:grpSp>
        <p:nvGrpSpPr>
          <p:cNvPr id="25" name="그룹 24">
            <a:extLst>
              <a:ext uri="{FF2B5EF4-FFF2-40B4-BE49-F238E27FC236}">
                <a16:creationId xmlns:a16="http://schemas.microsoft.com/office/drawing/2014/main" id="{BB9BA012-D093-DB0F-7107-3079759C64E0}"/>
              </a:ext>
            </a:extLst>
          </p:cNvPr>
          <p:cNvGrpSpPr/>
          <p:nvPr/>
        </p:nvGrpSpPr>
        <p:grpSpPr>
          <a:xfrm>
            <a:off x="488950" y="1196975"/>
            <a:ext cx="4294800" cy="276837"/>
            <a:chOff x="489000" y="2176483"/>
            <a:chExt cx="4284613" cy="276837"/>
          </a:xfrm>
        </p:grpSpPr>
        <p:sp>
          <p:nvSpPr>
            <p:cNvPr id="29" name="TextBox 28">
              <a:extLst>
                <a:ext uri="{FF2B5EF4-FFF2-40B4-BE49-F238E27FC236}">
                  <a16:creationId xmlns:a16="http://schemas.microsoft.com/office/drawing/2014/main" id="{36CD9816-5A60-CAEF-51DD-D2FB76817722}"/>
                </a:ext>
              </a:extLst>
            </p:cNvPr>
            <p:cNvSpPr txBox="1"/>
            <p:nvPr/>
          </p:nvSpPr>
          <p:spPr>
            <a:xfrm>
              <a:off x="489000" y="2210039"/>
              <a:ext cx="3639781" cy="200055"/>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ko-KR" altLang="en-US" sz="1300" dirty="0">
                  <a:ln>
                    <a:solidFill>
                      <a:prstClr val="white">
                        <a:lumMod val="75000"/>
                        <a:alpha val="0"/>
                      </a:prstClr>
                    </a:solidFill>
                  </a:ln>
                  <a:solidFill>
                    <a:srgbClr val="00338D"/>
                  </a:solidFill>
                  <a:latin typeface="KoPub돋움체 Bold" panose="00000800000000000000" pitchFamily="2" charset="-127"/>
                  <a:ea typeface="KoPub돋움체 Bold" panose="00000800000000000000" pitchFamily="2" charset="-127"/>
                  <a:cs typeface="Univers for KPMG"/>
                </a:rPr>
                <a:t>중국 개인보험 관련 주요 보험사 현황 </a:t>
              </a:r>
              <a:r>
                <a:rPr lang="en-US" altLang="ko-KR" sz="1300" dirty="0">
                  <a:ln>
                    <a:solidFill>
                      <a:prstClr val="white">
                        <a:lumMod val="75000"/>
                        <a:alpha val="0"/>
                      </a:prstClr>
                    </a:solidFill>
                  </a:ln>
                  <a:solidFill>
                    <a:srgbClr val="00338D"/>
                  </a:solidFill>
                  <a:latin typeface="KoPub돋움체 Bold" panose="00000800000000000000" pitchFamily="2" charset="-127"/>
                  <a:ea typeface="KoPub돋움체 Bold" panose="00000800000000000000" pitchFamily="2" charset="-127"/>
                  <a:cs typeface="Univers for KPMG"/>
                </a:rPr>
                <a:t>(</a:t>
              </a:r>
              <a:r>
                <a:rPr lang="ko-KR" altLang="en-US" sz="1300" dirty="0">
                  <a:ln>
                    <a:solidFill>
                      <a:prstClr val="white">
                        <a:lumMod val="75000"/>
                        <a:alpha val="0"/>
                      </a:prstClr>
                    </a:solidFill>
                  </a:ln>
                  <a:solidFill>
                    <a:srgbClr val="00338D"/>
                  </a:solidFill>
                  <a:latin typeface="KoPub돋움체 Bold" panose="00000800000000000000" pitchFamily="2" charset="-127"/>
                  <a:ea typeface="KoPub돋움체 Bold" panose="00000800000000000000" pitchFamily="2" charset="-127"/>
                  <a:cs typeface="Univers for KPMG"/>
                </a:rPr>
                <a:t>수입보험료 기준</a:t>
              </a:r>
              <a:r>
                <a:rPr lang="en-US" altLang="ko-KR" sz="1300" dirty="0">
                  <a:ln>
                    <a:solidFill>
                      <a:prstClr val="white">
                        <a:lumMod val="75000"/>
                        <a:alpha val="0"/>
                      </a:prstClr>
                    </a:solidFill>
                  </a:ln>
                  <a:solidFill>
                    <a:srgbClr val="00338D"/>
                  </a:solidFill>
                  <a:latin typeface="KoPub돋움체 Bold" panose="00000800000000000000" pitchFamily="2" charset="-127"/>
                  <a:ea typeface="KoPub돋움체 Bold" panose="00000800000000000000" pitchFamily="2" charset="-127"/>
                  <a:cs typeface="Univers for KPMG"/>
                </a:rPr>
                <a:t>)</a:t>
              </a:r>
              <a:endParaRPr kumimoji="0" lang="ko-KR" altLang="en-US" sz="1300" b="0" i="0" u="none" strike="noStrike" kern="1200" cap="none" spc="0" normalizeH="0" baseline="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endParaRPr>
            </a:p>
          </p:txBody>
        </p:sp>
        <p:cxnSp>
          <p:nvCxnSpPr>
            <p:cNvPr id="31" name="직선 연결선 30">
              <a:extLst>
                <a:ext uri="{FF2B5EF4-FFF2-40B4-BE49-F238E27FC236}">
                  <a16:creationId xmlns:a16="http://schemas.microsoft.com/office/drawing/2014/main" id="{365855F2-AEE5-5778-26A2-E7532FF6ECE8}"/>
                </a:ext>
              </a:extLst>
            </p:cNvPr>
            <p:cNvCxnSpPr/>
            <p:nvPr/>
          </p:nvCxnSpPr>
          <p:spPr>
            <a:xfrm>
              <a:off x="489000" y="2176483"/>
              <a:ext cx="4284613"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7" name="직선 연결선 36">
              <a:extLst>
                <a:ext uri="{FF2B5EF4-FFF2-40B4-BE49-F238E27FC236}">
                  <a16:creationId xmlns:a16="http://schemas.microsoft.com/office/drawing/2014/main" id="{51D4AA07-A595-4146-D5F7-407BE329B873}"/>
                </a:ext>
              </a:extLst>
            </p:cNvPr>
            <p:cNvCxnSpPr/>
            <p:nvPr/>
          </p:nvCxnSpPr>
          <p:spPr>
            <a:xfrm>
              <a:off x="489000" y="2453320"/>
              <a:ext cx="4284613"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43" name="object 38">
            <a:extLst>
              <a:ext uri="{FF2B5EF4-FFF2-40B4-BE49-F238E27FC236}">
                <a16:creationId xmlns:a16="http://schemas.microsoft.com/office/drawing/2014/main" id="{3F5F97D3-9682-C445-F27C-A9F432D20A02}"/>
              </a:ext>
            </a:extLst>
          </p:cNvPr>
          <p:cNvSpPr txBox="1"/>
          <p:nvPr/>
        </p:nvSpPr>
        <p:spPr>
          <a:xfrm>
            <a:off x="5143222" y="1604642"/>
            <a:ext cx="936000" cy="123239"/>
          </a:xfrm>
          <a:prstGeom prst="rect">
            <a:avLst/>
          </a:prstGeom>
        </p:spPr>
        <p:txBody>
          <a:bodyPr vert="horz" wrap="square" lIns="0" tIns="12065" rIns="0" bIns="0" rtlCol="0">
            <a:spAutoFit/>
          </a:bodyPr>
          <a:lstStyle>
            <a:defPPr>
              <a:defRPr lang="en-US"/>
            </a:defPPr>
            <a:lvl1pPr marL="12700" marR="5080" lvl="0" indent="0" algn="r" defTabSz="914400" fontAlgn="auto">
              <a:lnSpc>
                <a:spcPct val="90000"/>
              </a:lnSpc>
              <a:spcBef>
                <a:spcPts val="95"/>
              </a:spcBef>
              <a:spcAft>
                <a:spcPts val="0"/>
              </a:spcAft>
              <a:buClrTx/>
              <a:buSzTx/>
              <a:buFontTx/>
              <a:buNone/>
              <a:tabLst/>
              <a:defRPr kumimoji="0" sz="1050" b="0" i="0" u="none" strike="noStrike" cap="none" spc="0" normalizeH="0" baseline="0">
                <a:ln>
                  <a:noFill/>
                </a:ln>
                <a:gradFill>
                  <a:gsLst>
                    <a:gs pos="0">
                      <a:schemeClr val="bg1">
                        <a:lumMod val="65000"/>
                      </a:schemeClr>
                    </a:gs>
                    <a:gs pos="100000">
                      <a:schemeClr val="bg1">
                        <a:lumMod val="65000"/>
                      </a:schemeClr>
                    </a:gs>
                  </a:gsLst>
                  <a:lin ang="5400000" scaled="1"/>
                </a:gradFill>
                <a:effectLst/>
                <a:uLnTx/>
                <a:uFillTx/>
                <a:latin typeface="KoPub돋움체 Bold" panose="00000800000000000000" pitchFamily="2" charset="-127"/>
                <a:ea typeface="KoPub돋움체 Bold" panose="00000800000000000000" pitchFamily="2" charset="-127"/>
                <a:cs typeface="Calibri"/>
              </a:defRPr>
            </a:lvl1pPr>
          </a:lstStyle>
          <a:p>
            <a:pPr algn="l"/>
            <a:r>
              <a:rPr lang="en-US" altLang="ko-KR" sz="800" spc="-50" dirty="0">
                <a:ln>
                  <a:solidFill>
                    <a:srgbClr val="FD349C">
                      <a:alpha val="0"/>
                    </a:srgbClr>
                  </a:solidFill>
                </a:ln>
                <a:solidFill>
                  <a:schemeClr val="tx1">
                    <a:lumMod val="50000"/>
                    <a:lumOff val="50000"/>
                  </a:schemeClr>
                </a:solidFill>
                <a:latin typeface="KoPub돋움체 Medium" panose="02020603020101020101" pitchFamily="18" charset="-127"/>
                <a:ea typeface="KoPub돋움체 Medium" panose="02020603020101020101" pitchFamily="18" charset="-127"/>
                <a:cs typeface="+mn-cs"/>
              </a:rPr>
              <a:t>(</a:t>
            </a:r>
            <a:r>
              <a:rPr lang="ko-KR" altLang="en-US" sz="800" spc="-50" dirty="0">
                <a:ln>
                  <a:solidFill>
                    <a:srgbClr val="FD349C">
                      <a:alpha val="0"/>
                    </a:srgbClr>
                  </a:solidFill>
                </a:ln>
                <a:solidFill>
                  <a:schemeClr val="tx1">
                    <a:lumMod val="50000"/>
                    <a:lumOff val="50000"/>
                  </a:schemeClr>
                </a:solidFill>
                <a:latin typeface="KoPub돋움체 Medium" panose="02020603020101020101" pitchFamily="18" charset="-127"/>
                <a:ea typeface="KoPub돋움체 Medium" panose="02020603020101020101" pitchFamily="18" charset="-127"/>
                <a:cs typeface="+mn-cs"/>
              </a:rPr>
              <a:t>십억 위안</a:t>
            </a:r>
            <a:r>
              <a:rPr lang="en-US" altLang="ko-KR" sz="800" spc="-50" dirty="0">
                <a:ln>
                  <a:solidFill>
                    <a:srgbClr val="FD349C">
                      <a:alpha val="0"/>
                    </a:srgbClr>
                  </a:solidFill>
                </a:ln>
                <a:solidFill>
                  <a:schemeClr val="tx1">
                    <a:lumMod val="50000"/>
                    <a:lumOff val="50000"/>
                  </a:schemeClr>
                </a:solidFill>
                <a:latin typeface="KoPub돋움체 Medium" panose="02020603020101020101" pitchFamily="18" charset="-127"/>
                <a:ea typeface="KoPub돋움체 Medium" panose="02020603020101020101" pitchFamily="18" charset="-127"/>
                <a:cs typeface="+mn-cs"/>
              </a:rPr>
              <a:t>, %)</a:t>
            </a:r>
          </a:p>
        </p:txBody>
      </p:sp>
      <p:sp>
        <p:nvSpPr>
          <p:cNvPr id="44" name="object 38">
            <a:extLst>
              <a:ext uri="{FF2B5EF4-FFF2-40B4-BE49-F238E27FC236}">
                <a16:creationId xmlns:a16="http://schemas.microsoft.com/office/drawing/2014/main" id="{C6EA33B5-7894-C7A3-82C3-7F6F605B4FEA}"/>
              </a:ext>
            </a:extLst>
          </p:cNvPr>
          <p:cNvSpPr txBox="1"/>
          <p:nvPr/>
        </p:nvSpPr>
        <p:spPr>
          <a:xfrm>
            <a:off x="488950" y="1604642"/>
            <a:ext cx="648000" cy="123239"/>
          </a:xfrm>
          <a:prstGeom prst="rect">
            <a:avLst/>
          </a:prstGeom>
        </p:spPr>
        <p:txBody>
          <a:bodyPr vert="horz" wrap="square" lIns="0" tIns="12065" rIns="0" bIns="0" rtlCol="0">
            <a:spAutoFit/>
          </a:bodyPr>
          <a:lstStyle>
            <a:defPPr>
              <a:defRPr lang="en-US"/>
            </a:defPPr>
            <a:lvl1pPr marL="12700" marR="5080" lvl="0" indent="0" algn="r" defTabSz="914400" fontAlgn="auto">
              <a:lnSpc>
                <a:spcPct val="90000"/>
              </a:lnSpc>
              <a:spcBef>
                <a:spcPts val="95"/>
              </a:spcBef>
              <a:spcAft>
                <a:spcPts val="0"/>
              </a:spcAft>
              <a:buClrTx/>
              <a:buSzTx/>
              <a:buFontTx/>
              <a:buNone/>
              <a:tabLst/>
              <a:defRPr kumimoji="0" sz="1050" b="0" i="0" u="none" strike="noStrike" cap="none" spc="0" normalizeH="0" baseline="0">
                <a:ln>
                  <a:noFill/>
                </a:ln>
                <a:gradFill>
                  <a:gsLst>
                    <a:gs pos="0">
                      <a:schemeClr val="bg1">
                        <a:lumMod val="65000"/>
                      </a:schemeClr>
                    </a:gs>
                    <a:gs pos="100000">
                      <a:schemeClr val="bg1">
                        <a:lumMod val="65000"/>
                      </a:schemeClr>
                    </a:gs>
                  </a:gsLst>
                  <a:lin ang="5400000" scaled="1"/>
                </a:gradFill>
                <a:effectLst/>
                <a:uLnTx/>
                <a:uFillTx/>
                <a:latin typeface="KoPub돋움체 Bold" panose="00000800000000000000" pitchFamily="2" charset="-127"/>
                <a:ea typeface="KoPub돋움체 Bold" panose="00000800000000000000" pitchFamily="2" charset="-127"/>
                <a:cs typeface="Calibri"/>
              </a:defRPr>
            </a:lvl1pPr>
          </a:lstStyle>
          <a:p>
            <a:pPr algn="l"/>
            <a:r>
              <a:rPr lang="en-US" altLang="ko-KR" sz="800" spc="-50" dirty="0">
                <a:ln>
                  <a:solidFill>
                    <a:srgbClr val="FD349C">
                      <a:alpha val="0"/>
                    </a:srgbClr>
                  </a:solidFill>
                </a:ln>
                <a:solidFill>
                  <a:schemeClr val="tx1">
                    <a:lumMod val="50000"/>
                    <a:lumOff val="50000"/>
                  </a:schemeClr>
                </a:solidFill>
                <a:latin typeface="KoPub돋움체 Medium" panose="02020603020101020101" pitchFamily="18" charset="-127"/>
                <a:ea typeface="KoPub돋움체 Medium" panose="02020603020101020101" pitchFamily="18" charset="-127"/>
                <a:cs typeface="+mn-cs"/>
              </a:rPr>
              <a:t>(</a:t>
            </a:r>
            <a:r>
              <a:rPr lang="ko-KR" altLang="en-US" sz="800" spc="-50" dirty="0">
                <a:ln>
                  <a:solidFill>
                    <a:srgbClr val="FD349C">
                      <a:alpha val="0"/>
                    </a:srgbClr>
                  </a:solidFill>
                </a:ln>
                <a:solidFill>
                  <a:schemeClr val="tx1">
                    <a:lumMod val="50000"/>
                    <a:lumOff val="50000"/>
                  </a:schemeClr>
                </a:solidFill>
                <a:latin typeface="KoPub돋움체 Medium" panose="02020603020101020101" pitchFamily="18" charset="-127"/>
                <a:ea typeface="KoPub돋움체 Medium" panose="02020603020101020101" pitchFamily="18" charset="-127"/>
                <a:cs typeface="+mn-cs"/>
              </a:rPr>
              <a:t>십억 위안</a:t>
            </a:r>
            <a:r>
              <a:rPr lang="en-US" altLang="ko-KR" sz="800" spc="-50" dirty="0">
                <a:ln>
                  <a:solidFill>
                    <a:srgbClr val="FD349C">
                      <a:alpha val="0"/>
                    </a:srgbClr>
                  </a:solidFill>
                </a:ln>
                <a:solidFill>
                  <a:schemeClr val="tx1">
                    <a:lumMod val="50000"/>
                    <a:lumOff val="50000"/>
                  </a:schemeClr>
                </a:solidFill>
                <a:latin typeface="KoPub돋움체 Medium" panose="02020603020101020101" pitchFamily="18" charset="-127"/>
                <a:ea typeface="KoPub돋움체 Medium" panose="02020603020101020101" pitchFamily="18" charset="-127"/>
                <a:cs typeface="+mn-cs"/>
              </a:rPr>
              <a:t>)</a:t>
            </a:r>
          </a:p>
        </p:txBody>
      </p:sp>
      <p:sp>
        <p:nvSpPr>
          <p:cNvPr id="48" name="TextBox 47">
            <a:extLst>
              <a:ext uri="{FF2B5EF4-FFF2-40B4-BE49-F238E27FC236}">
                <a16:creationId xmlns:a16="http://schemas.microsoft.com/office/drawing/2014/main" id="{86F976AF-B59C-A10D-EE2A-8E685A8A373A}"/>
              </a:ext>
            </a:extLst>
          </p:cNvPr>
          <p:cNvSpPr txBox="1"/>
          <p:nvPr/>
        </p:nvSpPr>
        <p:spPr>
          <a:xfrm>
            <a:off x="499121" y="5251086"/>
            <a:ext cx="8917200" cy="950400"/>
          </a:xfrm>
          <a:prstGeom prst="rect">
            <a:avLst/>
          </a:prstGeom>
          <a:solidFill>
            <a:srgbClr val="DEF7FF"/>
          </a:solidFill>
          <a:ln w="3175">
            <a:solidFill>
              <a:srgbClr val="99E3FB"/>
            </a:solidFill>
          </a:ln>
        </p:spPr>
        <p:txBody>
          <a:bodyPr wrap="square" lIns="108000" tIns="72000" rIns="108000" bIns="72000" anchor="t">
            <a:noAutofit/>
          </a:bodyPr>
          <a:lstStyle>
            <a:defPPr>
              <a:defRPr lang="en-US"/>
            </a:defPPr>
            <a:lvl1pPr marL="108000" indent="-108000" defTabSz="457200">
              <a:lnSpc>
                <a:spcPct val="110000"/>
              </a:lnSpc>
              <a:spcAft>
                <a:spcPts val="300"/>
              </a:spcAft>
              <a:buClr>
                <a:schemeClr val="tx1">
                  <a:lumMod val="85000"/>
                  <a:lumOff val="15000"/>
                </a:schemeClr>
              </a:buClr>
              <a:buFont typeface="Arial" panose="020B0604020202020204" pitchFamily="34" charset="0"/>
              <a:buChar char="•"/>
              <a:defRPr sz="1000" b="1">
                <a:ln>
                  <a:solidFill>
                    <a:schemeClr val="accent5">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ko-KR" altLang="en-US" dirty="0"/>
              <a:t>중국 개인보험과 관련하여 </a:t>
            </a:r>
            <a:r>
              <a:rPr lang="ko-KR" altLang="en-US" dirty="0" err="1"/>
              <a:t>중국인수보험그룹공사</a:t>
            </a:r>
            <a:r>
              <a:rPr lang="en-US" altLang="ko-KR" dirty="0"/>
              <a:t>(China Life Insurance)</a:t>
            </a:r>
            <a:r>
              <a:rPr lang="ko-KR" altLang="en-US" dirty="0"/>
              <a:t>가 </a:t>
            </a:r>
            <a:r>
              <a:rPr lang="en-US" altLang="ko-KR" dirty="0"/>
              <a:t>6,152</a:t>
            </a:r>
            <a:r>
              <a:rPr lang="ko-KR" altLang="en-US" dirty="0"/>
              <a:t>억 위안으로 가장 높은 수입보험료를 기록 중이며</a:t>
            </a:r>
            <a:r>
              <a:rPr lang="en-US" altLang="ko-KR" dirty="0"/>
              <a:t>, </a:t>
            </a:r>
            <a:r>
              <a:rPr lang="ko-KR" altLang="en-US" dirty="0"/>
              <a:t>그 뒤를 이어 </a:t>
            </a:r>
            <a:r>
              <a:rPr lang="ko-KR" altLang="en-US" dirty="0" err="1"/>
              <a:t>핑안보험그룹</a:t>
            </a:r>
            <a:r>
              <a:rPr lang="en-US" altLang="ko-KR" dirty="0"/>
              <a:t>(Ping An Insurance)</a:t>
            </a:r>
            <a:r>
              <a:rPr lang="ko-KR" altLang="en-US" dirty="0"/>
              <a:t>과 </a:t>
            </a:r>
            <a:r>
              <a:rPr lang="ko-KR" altLang="en-US" dirty="0" err="1"/>
              <a:t>중국태평양보험공사</a:t>
            </a:r>
            <a:r>
              <a:rPr lang="en-US" altLang="ko-KR" dirty="0"/>
              <a:t>(China Pacific Insurance)</a:t>
            </a:r>
            <a:r>
              <a:rPr lang="ko-KR" altLang="en-US" dirty="0"/>
              <a:t> 등이 각각 </a:t>
            </a:r>
            <a:r>
              <a:rPr lang="en-US" altLang="ko-KR" dirty="0"/>
              <a:t>4,393</a:t>
            </a:r>
            <a:r>
              <a:rPr lang="ko-KR" altLang="en-US" dirty="0"/>
              <a:t>억</a:t>
            </a:r>
            <a:r>
              <a:rPr lang="en-US" altLang="ko-KR" dirty="0"/>
              <a:t>, 2,223</a:t>
            </a:r>
            <a:r>
              <a:rPr lang="ko-KR" altLang="en-US" dirty="0"/>
              <a:t>억 위안을 기록 중</a:t>
            </a:r>
            <a:endParaRPr lang="en-US" altLang="ko-KR" dirty="0"/>
          </a:p>
          <a:p>
            <a:r>
              <a:rPr lang="ko-KR" altLang="en-US" dirty="0"/>
              <a:t>재산보험과 관련하여 </a:t>
            </a:r>
            <a:r>
              <a:rPr lang="ko-KR" altLang="en-US" dirty="0" err="1"/>
              <a:t>중국인민재산보험공사</a:t>
            </a:r>
            <a:r>
              <a:rPr lang="en-US" altLang="ko-KR" dirty="0"/>
              <a:t>(PICC Property and Casualty)</a:t>
            </a:r>
            <a:r>
              <a:rPr lang="ko-KR" altLang="en-US" dirty="0"/>
              <a:t>가 </a:t>
            </a:r>
            <a:r>
              <a:rPr lang="en-US" altLang="ko-KR" dirty="0"/>
              <a:t>4,854</a:t>
            </a:r>
            <a:r>
              <a:rPr lang="ko-KR" altLang="en-US" dirty="0"/>
              <a:t>억 위안의 수입보험료를 기록하며 </a:t>
            </a:r>
            <a:r>
              <a:rPr lang="en-US" altLang="ko-KR" dirty="0"/>
              <a:t>1</a:t>
            </a:r>
            <a:r>
              <a:rPr lang="ko-KR" altLang="en-US" dirty="0"/>
              <a:t>위를 차지</a:t>
            </a:r>
            <a:r>
              <a:rPr lang="en-US" altLang="ko-KR" dirty="0"/>
              <a:t>. </a:t>
            </a:r>
            <a:r>
              <a:rPr lang="ko-KR" altLang="en-US" dirty="0" err="1"/>
              <a:t>핑안손해보험</a:t>
            </a:r>
            <a:r>
              <a:rPr lang="en-US" altLang="ko-KR" dirty="0"/>
              <a:t>(Pin</a:t>
            </a:r>
            <a:r>
              <a:rPr lang="ko-KR" altLang="en-US" dirty="0"/>
              <a:t> </a:t>
            </a:r>
            <a:r>
              <a:rPr lang="en-US" altLang="ko-KR" dirty="0"/>
              <a:t>An</a:t>
            </a:r>
            <a:r>
              <a:rPr lang="ko-KR" altLang="en-US" dirty="0"/>
              <a:t> </a:t>
            </a:r>
            <a:r>
              <a:rPr lang="en-US" altLang="ko-KR" dirty="0"/>
              <a:t>Property and casualty insurance) </a:t>
            </a:r>
            <a:r>
              <a:rPr lang="ko-KR" altLang="en-US" dirty="0"/>
              <a:t>및 </a:t>
            </a:r>
            <a:r>
              <a:rPr lang="ko-KR" altLang="en-US" dirty="0" err="1"/>
              <a:t>중국태평양손해보험공사</a:t>
            </a:r>
            <a:r>
              <a:rPr lang="en-US" altLang="ko-KR" dirty="0"/>
              <a:t>(China Pacific Property Insurance)</a:t>
            </a:r>
            <a:r>
              <a:rPr lang="ko-KR" altLang="en-US" dirty="0"/>
              <a:t>이 각각 </a:t>
            </a:r>
            <a:r>
              <a:rPr lang="en-US" altLang="ko-KR" dirty="0"/>
              <a:t>2,980</a:t>
            </a:r>
            <a:r>
              <a:rPr lang="ko-KR" altLang="en-US" dirty="0"/>
              <a:t>억 위안</a:t>
            </a:r>
            <a:r>
              <a:rPr lang="en-US" altLang="ko-KR" dirty="0"/>
              <a:t>, 1,708</a:t>
            </a:r>
            <a:r>
              <a:rPr lang="ko-KR" altLang="en-US" dirty="0"/>
              <a:t>억 위안의 수입보험료를 기록하며 그 뒤를 이음</a:t>
            </a:r>
            <a:endParaRPr lang="en-US" altLang="ko-KR" dirty="0"/>
          </a:p>
        </p:txBody>
      </p:sp>
      <p:grpSp>
        <p:nvGrpSpPr>
          <p:cNvPr id="49" name="그룹 48">
            <a:extLst>
              <a:ext uri="{FF2B5EF4-FFF2-40B4-BE49-F238E27FC236}">
                <a16:creationId xmlns:a16="http://schemas.microsoft.com/office/drawing/2014/main" id="{F7178284-963A-A4CF-C605-A8D6D80AE032}"/>
              </a:ext>
            </a:extLst>
          </p:cNvPr>
          <p:cNvGrpSpPr/>
          <p:nvPr/>
        </p:nvGrpSpPr>
        <p:grpSpPr>
          <a:xfrm>
            <a:off x="5132387" y="1230531"/>
            <a:ext cx="4284613" cy="243281"/>
            <a:chOff x="5132387" y="2210039"/>
            <a:chExt cx="4284613" cy="243281"/>
          </a:xfrm>
        </p:grpSpPr>
        <p:sp>
          <p:nvSpPr>
            <p:cNvPr id="50" name="TextBox 49">
              <a:extLst>
                <a:ext uri="{FF2B5EF4-FFF2-40B4-BE49-F238E27FC236}">
                  <a16:creationId xmlns:a16="http://schemas.microsoft.com/office/drawing/2014/main" id="{E5147754-6FF8-91BD-0532-1305A8FC22C8}"/>
                </a:ext>
              </a:extLst>
            </p:cNvPr>
            <p:cNvSpPr txBox="1"/>
            <p:nvPr/>
          </p:nvSpPr>
          <p:spPr>
            <a:xfrm>
              <a:off x="5132387" y="2210039"/>
              <a:ext cx="3648435" cy="200055"/>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ko-KR" altLang="en-US" sz="1300" dirty="0">
                  <a:ln>
                    <a:solidFill>
                      <a:prstClr val="white">
                        <a:lumMod val="75000"/>
                        <a:alpha val="0"/>
                      </a:prstClr>
                    </a:solidFill>
                  </a:ln>
                  <a:solidFill>
                    <a:srgbClr val="00338D"/>
                  </a:solidFill>
                  <a:latin typeface="KoPub돋움체 Bold" panose="00000800000000000000" pitchFamily="2" charset="-127"/>
                  <a:ea typeface="KoPub돋움체 Bold" panose="00000800000000000000" pitchFamily="2" charset="-127"/>
                  <a:cs typeface="Univers for KPMG"/>
                </a:rPr>
                <a:t>중국 재산보험 관련 주요 보험사 현황 </a:t>
              </a:r>
              <a:r>
                <a:rPr lang="en-US" altLang="ko-KR" sz="1300" dirty="0">
                  <a:ln>
                    <a:solidFill>
                      <a:prstClr val="white">
                        <a:lumMod val="75000"/>
                        <a:alpha val="0"/>
                      </a:prstClr>
                    </a:solidFill>
                  </a:ln>
                  <a:solidFill>
                    <a:srgbClr val="00338D"/>
                  </a:solidFill>
                  <a:latin typeface="KoPub돋움체 Bold" panose="00000800000000000000" pitchFamily="2" charset="-127"/>
                  <a:ea typeface="KoPub돋움체 Bold" panose="00000800000000000000" pitchFamily="2" charset="-127"/>
                  <a:cs typeface="Univers for KPMG"/>
                </a:rPr>
                <a:t>(</a:t>
              </a:r>
              <a:r>
                <a:rPr lang="ko-KR" altLang="en-US" sz="1300" dirty="0">
                  <a:ln>
                    <a:solidFill>
                      <a:prstClr val="white">
                        <a:lumMod val="75000"/>
                        <a:alpha val="0"/>
                      </a:prstClr>
                    </a:solidFill>
                  </a:ln>
                  <a:solidFill>
                    <a:srgbClr val="00338D"/>
                  </a:solidFill>
                  <a:latin typeface="KoPub돋움체 Bold" panose="00000800000000000000" pitchFamily="2" charset="-127"/>
                  <a:ea typeface="KoPub돋움체 Bold" panose="00000800000000000000" pitchFamily="2" charset="-127"/>
                  <a:cs typeface="Univers for KPMG"/>
                </a:rPr>
                <a:t>수입보험료 기준</a:t>
              </a:r>
              <a:r>
                <a:rPr lang="en-US" altLang="ko-KR" sz="1300" dirty="0">
                  <a:ln>
                    <a:solidFill>
                      <a:prstClr val="white">
                        <a:lumMod val="75000"/>
                        <a:alpha val="0"/>
                      </a:prstClr>
                    </a:solidFill>
                  </a:ln>
                  <a:solidFill>
                    <a:srgbClr val="00338D"/>
                  </a:solidFill>
                  <a:latin typeface="KoPub돋움체 Bold" panose="00000800000000000000" pitchFamily="2" charset="-127"/>
                  <a:ea typeface="KoPub돋움체 Bold" panose="00000800000000000000" pitchFamily="2" charset="-127"/>
                  <a:cs typeface="Univers for KPMG"/>
                </a:rPr>
                <a:t>)</a:t>
              </a:r>
              <a:endParaRPr kumimoji="0" lang="ko-KR" altLang="en-US" sz="1300" b="0" i="0" u="none" strike="noStrike" kern="1200" cap="none" spc="0" normalizeH="0" baseline="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endParaRPr>
            </a:p>
          </p:txBody>
        </p:sp>
        <p:cxnSp>
          <p:nvCxnSpPr>
            <p:cNvPr id="51" name="직선 연결선 50">
              <a:extLst>
                <a:ext uri="{FF2B5EF4-FFF2-40B4-BE49-F238E27FC236}">
                  <a16:creationId xmlns:a16="http://schemas.microsoft.com/office/drawing/2014/main" id="{4078DD54-E16A-BE2F-061B-B6AAFB61D265}"/>
                </a:ext>
              </a:extLst>
            </p:cNvPr>
            <p:cNvCxnSpPr/>
            <p:nvPr/>
          </p:nvCxnSpPr>
          <p:spPr>
            <a:xfrm>
              <a:off x="5132387" y="2453320"/>
              <a:ext cx="4284613"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cxnSp>
        <p:nvCxnSpPr>
          <p:cNvPr id="52" name="직선 연결선 51">
            <a:extLst>
              <a:ext uri="{FF2B5EF4-FFF2-40B4-BE49-F238E27FC236}">
                <a16:creationId xmlns:a16="http://schemas.microsoft.com/office/drawing/2014/main" id="{C92EE938-8DFA-1E2D-BA26-7B7C70CF4BC9}"/>
              </a:ext>
            </a:extLst>
          </p:cNvPr>
          <p:cNvCxnSpPr>
            <a:cxnSpLocks/>
          </p:cNvCxnSpPr>
          <p:nvPr/>
        </p:nvCxnSpPr>
        <p:spPr>
          <a:xfrm>
            <a:off x="5132387" y="1196975"/>
            <a:ext cx="4284613"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nvGrpSpPr>
          <p:cNvPr id="7" name="그룹 6">
            <a:extLst>
              <a:ext uri="{FF2B5EF4-FFF2-40B4-BE49-F238E27FC236}">
                <a16:creationId xmlns:a16="http://schemas.microsoft.com/office/drawing/2014/main" id="{1DC3A5BB-2D23-1427-B6BE-8812EE9D8956}"/>
              </a:ext>
            </a:extLst>
          </p:cNvPr>
          <p:cNvGrpSpPr/>
          <p:nvPr/>
        </p:nvGrpSpPr>
        <p:grpSpPr>
          <a:xfrm>
            <a:off x="7675050" y="94458"/>
            <a:ext cx="1946727" cy="1024316"/>
            <a:chOff x="7675050" y="94458"/>
            <a:chExt cx="1946727" cy="1024316"/>
          </a:xfrm>
        </p:grpSpPr>
        <p:pic>
          <p:nvPicPr>
            <p:cNvPr id="8" name="그림 7" descr="지도이(가) 표시된 사진&#10;&#10;자동 생성된 설명">
              <a:extLst>
                <a:ext uri="{FF2B5EF4-FFF2-40B4-BE49-F238E27FC236}">
                  <a16:creationId xmlns:a16="http://schemas.microsoft.com/office/drawing/2014/main" id="{3DD60B0C-F7B7-DCA9-2EA2-53A0585F3FD9}"/>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contrast="-40000"/>
                      </a14:imgEffect>
                    </a14:imgLayer>
                  </a14:imgProps>
                </a:ext>
              </a:extLst>
            </a:blip>
            <a:stretch>
              <a:fillRect/>
            </a:stretch>
          </p:blipFill>
          <p:spPr>
            <a:xfrm>
              <a:off x="8247217" y="94458"/>
              <a:ext cx="1271337" cy="1024316"/>
            </a:xfrm>
            <a:prstGeom prst="rect">
              <a:avLst/>
            </a:prstGeom>
          </p:spPr>
        </p:pic>
        <p:pic>
          <p:nvPicPr>
            <p:cNvPr id="9" name="그림 8">
              <a:extLst>
                <a:ext uri="{FF2B5EF4-FFF2-40B4-BE49-F238E27FC236}">
                  <a16:creationId xmlns:a16="http://schemas.microsoft.com/office/drawing/2014/main" id="{0D77E09C-7DB1-9D20-9AE7-B90BD8A39B10}"/>
                </a:ext>
              </a:extLst>
            </p:cNvPr>
            <p:cNvPicPr>
              <a:picLocks noChangeAspect="1"/>
            </p:cNvPicPr>
            <p:nvPr/>
          </p:nvPicPr>
          <p:blipFill>
            <a:blip r:embed="rId6"/>
            <a:srcRect/>
            <a:stretch/>
          </p:blipFill>
          <p:spPr>
            <a:xfrm>
              <a:off x="7675050" y="594854"/>
              <a:ext cx="416327" cy="416327"/>
            </a:xfrm>
            <a:prstGeom prst="rect">
              <a:avLst/>
            </a:prstGeom>
          </p:spPr>
        </p:pic>
        <p:sp>
          <p:nvSpPr>
            <p:cNvPr id="10" name="제목 3">
              <a:extLst>
                <a:ext uri="{FF2B5EF4-FFF2-40B4-BE49-F238E27FC236}">
                  <a16:creationId xmlns:a16="http://schemas.microsoft.com/office/drawing/2014/main" id="{1413A2F7-68C9-31DC-B69E-A0788DB3A0A8}"/>
                </a:ext>
              </a:extLst>
            </p:cNvPr>
            <p:cNvSpPr txBox="1">
              <a:spLocks/>
            </p:cNvSpPr>
            <p:nvPr/>
          </p:nvSpPr>
          <p:spPr>
            <a:xfrm>
              <a:off x="8143995" y="606616"/>
              <a:ext cx="1477782" cy="334294"/>
            </a:xfrm>
            <a:prstGeom prst="rect">
              <a:avLst/>
            </a:prstGeom>
          </p:spPr>
          <p:txBody>
            <a:bodyPr wrap="none" lIns="0" tIns="0" rIns="0" bIns="0" anchor="b" anchorCtr="0">
              <a:noAutofit/>
            </a:bodyPr>
            <a:lstStyle>
              <a:defPPr>
                <a:defRPr lang="en-US"/>
              </a:defPPr>
              <a:lvl1pPr marR="0" lvl="0" indent="539750" fontAlgn="auto">
                <a:lnSpc>
                  <a:spcPct val="100000"/>
                </a:lnSpc>
                <a:spcBef>
                  <a:spcPts val="0"/>
                </a:spcBef>
                <a:spcAft>
                  <a:spcPts val="0"/>
                </a:spcAft>
                <a:buClrTx/>
                <a:buSzTx/>
                <a:buFontTx/>
                <a:buNone/>
                <a:tabLst/>
                <a:defRPr sz="2400" b="0" i="0">
                  <a:ln>
                    <a:solidFill>
                      <a:prstClr val="white">
                        <a:lumMod val="75000"/>
                        <a:alpha val="0"/>
                      </a:prstClr>
                    </a:solidFill>
                  </a:ln>
                  <a:solidFill>
                    <a:schemeClr val="bg1"/>
                  </a:solidFill>
                  <a:latin typeface="KoPub돋움체 Bold" panose="00000800000000000000" pitchFamily="2" charset="-127"/>
                  <a:ea typeface="KoPub돋움체 Bold" panose="00000800000000000000" pitchFamily="2" charset="-127"/>
                  <a:cs typeface="KoPub돋움체 Medium" panose="02020603020101020101" pitchFamily="18" charset="-127"/>
                </a:defRPr>
              </a:lvl1pPr>
            </a:lstStyle>
            <a:p>
              <a:pPr marR="0" lvl="0" indent="0" defTabSz="914400" rtl="0" eaLnBrk="1" fontAlgn="auto" latinLnBrk="0" hangingPunct="1">
                <a:lnSpc>
                  <a:spcPct val="100000"/>
                </a:lnSpc>
                <a:spcBef>
                  <a:spcPts val="0"/>
                </a:spcBef>
                <a:spcAft>
                  <a:spcPts val="0"/>
                </a:spcAft>
                <a:buClrTx/>
                <a:buSzTx/>
                <a:buFontTx/>
                <a:buNone/>
                <a:tabLst/>
                <a:defRPr/>
              </a:pPr>
              <a:r>
                <a:rPr lang="ko-KR" altLang="en-US" sz="2000" dirty="0">
                  <a:solidFill>
                    <a:schemeClr val="tx1">
                      <a:lumMod val="75000"/>
                      <a:lumOff val="25000"/>
                    </a:schemeClr>
                  </a:solidFill>
                </a:rPr>
                <a:t>중국</a:t>
              </a:r>
              <a:endParaRPr lang="en-US" altLang="ko-KR" sz="2000" dirty="0">
                <a:ln>
                  <a:solidFill>
                    <a:prstClr val="white">
                      <a:lumMod val="75000"/>
                      <a:alpha val="0"/>
                    </a:prstClr>
                  </a:solidFill>
                </a:ln>
                <a:solidFill>
                  <a:schemeClr val="tx1">
                    <a:lumMod val="75000"/>
                    <a:lumOff val="25000"/>
                  </a:schemeClr>
                </a:solidFill>
              </a:endParaRPr>
            </a:p>
          </p:txBody>
        </p:sp>
      </p:grpSp>
      <p:grpSp>
        <p:nvGrpSpPr>
          <p:cNvPr id="4" name="그룹 3">
            <a:extLst>
              <a:ext uri="{FF2B5EF4-FFF2-40B4-BE49-F238E27FC236}">
                <a16:creationId xmlns:a16="http://schemas.microsoft.com/office/drawing/2014/main" id="{1B15B56D-E7D9-C19D-59B5-2CEA93949109}"/>
              </a:ext>
            </a:extLst>
          </p:cNvPr>
          <p:cNvGrpSpPr/>
          <p:nvPr/>
        </p:nvGrpSpPr>
        <p:grpSpPr>
          <a:xfrm>
            <a:off x="478777" y="4747995"/>
            <a:ext cx="8948446" cy="442035"/>
            <a:chOff x="478777" y="4747995"/>
            <a:chExt cx="8948446" cy="442035"/>
          </a:xfrm>
        </p:grpSpPr>
        <p:sp>
          <p:nvSpPr>
            <p:cNvPr id="5" name="TextBox 4">
              <a:extLst>
                <a:ext uri="{FF2B5EF4-FFF2-40B4-BE49-F238E27FC236}">
                  <a16:creationId xmlns:a16="http://schemas.microsoft.com/office/drawing/2014/main" id="{B1E70AA7-D0ED-657B-6C46-39138797E16E}"/>
                </a:ext>
              </a:extLst>
            </p:cNvPr>
            <p:cNvSpPr txBox="1"/>
            <p:nvPr/>
          </p:nvSpPr>
          <p:spPr>
            <a:xfrm>
              <a:off x="478777" y="4747995"/>
              <a:ext cx="4294800" cy="442035"/>
            </a:xfrm>
            <a:prstGeom prst="rect">
              <a:avLst/>
            </a:prstGeom>
            <a:noFill/>
            <a:ln>
              <a:noFill/>
            </a:ln>
          </p:spPr>
          <p:txBody>
            <a:bodyPr wrap="square" lIns="0" tIns="72000" rIns="0" bIns="0" rtlCol="0" anchor="t">
              <a:spAutoFit/>
            </a:bodyPr>
            <a:lstStyle>
              <a:defPPr>
                <a:defRPr lang="en-US"/>
              </a:defPPr>
              <a:lvl1pPr lvl="0">
                <a:defRPr sz="800">
                  <a:ln>
                    <a:solidFill>
                      <a:prstClr val="white">
                        <a:lumMod val="75000"/>
                        <a:alpha val="0"/>
                      </a:prstClr>
                    </a:solidFill>
                  </a:ln>
                  <a:solidFill>
                    <a:prstClr val="white">
                      <a:lumMod val="50000"/>
                    </a:prstClr>
                  </a:solidFill>
                  <a:latin typeface="KoPub돋움체 Medium" panose="00000600000000000000" pitchFamily="2" charset="-127"/>
                  <a:ea typeface="KoPub돋움체 Medium" panose="00000600000000000000" pitchFamily="2" charset="-127"/>
                </a:defRPr>
              </a:lvl1pPr>
            </a:lstStyle>
            <a:p>
              <a:r>
                <a:rPr lang="en-US" altLang="ko-KR" dirty="0">
                  <a:solidFill>
                    <a:schemeClr val="bg1">
                      <a:lumMod val="50000"/>
                    </a:schemeClr>
                  </a:solidFill>
                </a:rPr>
                <a:t>Source: China Banking and Insurance Regulatory Commission, Statista, </a:t>
              </a:r>
              <a:r>
                <a:rPr lang="ko-KR" altLang="en-US" dirty="0" err="1">
                  <a:solidFill>
                    <a:schemeClr val="bg1">
                      <a:lumMod val="50000"/>
                    </a:schemeClr>
                  </a:solidFill>
                </a:rPr>
                <a:t>삼정</a:t>
              </a:r>
              <a:r>
                <a:rPr lang="en-US" altLang="ko-KR" dirty="0">
                  <a:solidFill>
                    <a:schemeClr val="bg1">
                      <a:lumMod val="50000"/>
                    </a:schemeClr>
                  </a:solidFill>
                </a:rPr>
                <a:t>KPMG </a:t>
              </a:r>
              <a:r>
                <a:rPr lang="ko-KR" altLang="en-US" dirty="0">
                  <a:solidFill>
                    <a:schemeClr val="bg1">
                      <a:lumMod val="50000"/>
                    </a:schemeClr>
                  </a:solidFill>
                </a:rPr>
                <a:t>경제연구원 재구성</a:t>
              </a:r>
              <a:endParaRPr lang="en-US" altLang="ko-KR" dirty="0">
                <a:solidFill>
                  <a:schemeClr val="bg1">
                    <a:lumMod val="50000"/>
                  </a:schemeClr>
                </a:solidFill>
              </a:endParaRPr>
            </a:p>
            <a:p>
              <a:r>
                <a:rPr lang="en-US" altLang="ko-KR" dirty="0">
                  <a:solidFill>
                    <a:schemeClr val="bg1">
                      <a:lumMod val="50000"/>
                    </a:schemeClr>
                  </a:solidFill>
                </a:rPr>
                <a:t>Note: 2022</a:t>
              </a:r>
              <a:r>
                <a:rPr lang="ko-KR" altLang="en-US" dirty="0">
                  <a:solidFill>
                    <a:schemeClr val="bg1">
                      <a:lumMod val="50000"/>
                    </a:schemeClr>
                  </a:solidFill>
                </a:rPr>
                <a:t>년 </a:t>
              </a:r>
              <a:r>
                <a:rPr lang="en-US" altLang="ko-KR" dirty="0">
                  <a:solidFill>
                    <a:schemeClr val="bg1">
                      <a:lumMod val="50000"/>
                    </a:schemeClr>
                  </a:solidFill>
                </a:rPr>
                <a:t>Premium Income </a:t>
              </a:r>
              <a:r>
                <a:rPr lang="ko-KR" altLang="en-US" dirty="0">
                  <a:solidFill>
                    <a:schemeClr val="bg1">
                      <a:lumMod val="50000"/>
                    </a:schemeClr>
                  </a:solidFill>
                </a:rPr>
                <a:t>기준</a:t>
              </a:r>
              <a:endParaRPr lang="en-US" altLang="ko-KR" dirty="0">
                <a:solidFill>
                  <a:schemeClr val="bg1">
                    <a:lumMod val="50000"/>
                  </a:schemeClr>
                </a:solidFill>
              </a:endParaRPr>
            </a:p>
          </p:txBody>
        </p:sp>
        <p:sp>
          <p:nvSpPr>
            <p:cNvPr id="11" name="TextBox 10">
              <a:extLst>
                <a:ext uri="{FF2B5EF4-FFF2-40B4-BE49-F238E27FC236}">
                  <a16:creationId xmlns:a16="http://schemas.microsoft.com/office/drawing/2014/main" id="{34592DF7-3361-28DF-6123-F6754778682F}"/>
                </a:ext>
              </a:extLst>
            </p:cNvPr>
            <p:cNvSpPr txBox="1"/>
            <p:nvPr/>
          </p:nvSpPr>
          <p:spPr>
            <a:xfrm>
              <a:off x="5132423" y="4747995"/>
              <a:ext cx="4294800" cy="442035"/>
            </a:xfrm>
            <a:prstGeom prst="rect">
              <a:avLst/>
            </a:prstGeom>
            <a:noFill/>
            <a:ln>
              <a:noFill/>
            </a:ln>
          </p:spPr>
          <p:txBody>
            <a:bodyPr wrap="square" lIns="0" tIns="72000" rIns="0" bIns="0" rtlCol="0" anchor="t">
              <a:spAutoFit/>
            </a:bodyPr>
            <a:lstStyle>
              <a:defPPr>
                <a:defRPr lang="en-US"/>
              </a:defPPr>
              <a:lvl1pPr lvl="0">
                <a:defRPr sz="800">
                  <a:ln>
                    <a:solidFill>
                      <a:prstClr val="white">
                        <a:lumMod val="75000"/>
                        <a:alpha val="0"/>
                      </a:prstClr>
                    </a:solidFill>
                  </a:ln>
                  <a:solidFill>
                    <a:prstClr val="white">
                      <a:lumMod val="50000"/>
                    </a:prstClr>
                  </a:solidFill>
                  <a:latin typeface="KoPub돋움체 Medium" panose="00000600000000000000" pitchFamily="2" charset="-127"/>
                  <a:ea typeface="KoPub돋움체 Medium" panose="00000600000000000000" pitchFamily="2" charset="-127"/>
                </a:defRPr>
              </a:lvl1pPr>
            </a:lstStyle>
            <a:p>
              <a:r>
                <a:rPr lang="en-US" altLang="ko-KR" dirty="0">
                  <a:solidFill>
                    <a:schemeClr val="bg1">
                      <a:lumMod val="50000"/>
                    </a:schemeClr>
                  </a:solidFill>
                </a:rPr>
                <a:t>Source: China Banking and Insurance Regulatory Commission, Statista, </a:t>
              </a:r>
              <a:r>
                <a:rPr lang="ko-KR" altLang="en-US" dirty="0" err="1">
                  <a:solidFill>
                    <a:schemeClr val="bg1">
                      <a:lumMod val="50000"/>
                    </a:schemeClr>
                  </a:solidFill>
                </a:rPr>
                <a:t>삼정</a:t>
              </a:r>
              <a:r>
                <a:rPr lang="en-US" altLang="ko-KR" dirty="0">
                  <a:solidFill>
                    <a:schemeClr val="bg1">
                      <a:lumMod val="50000"/>
                    </a:schemeClr>
                  </a:solidFill>
                </a:rPr>
                <a:t>KPMG </a:t>
              </a:r>
              <a:r>
                <a:rPr lang="ko-KR" altLang="en-US" dirty="0">
                  <a:solidFill>
                    <a:schemeClr val="bg1">
                      <a:lumMod val="50000"/>
                    </a:schemeClr>
                  </a:solidFill>
                </a:rPr>
                <a:t>경제연구원 재구성</a:t>
              </a:r>
              <a:endParaRPr lang="en-US" altLang="ko-KR" dirty="0">
                <a:solidFill>
                  <a:schemeClr val="bg1">
                    <a:lumMod val="50000"/>
                  </a:schemeClr>
                </a:solidFill>
              </a:endParaRPr>
            </a:p>
            <a:p>
              <a:r>
                <a:rPr lang="en-US" altLang="ko-KR" dirty="0">
                  <a:solidFill>
                    <a:schemeClr val="bg1">
                      <a:lumMod val="50000"/>
                    </a:schemeClr>
                  </a:solidFill>
                </a:rPr>
                <a:t>Note: 2022</a:t>
              </a:r>
              <a:r>
                <a:rPr lang="ko-KR" altLang="en-US" dirty="0">
                  <a:solidFill>
                    <a:schemeClr val="bg1">
                      <a:lumMod val="50000"/>
                    </a:schemeClr>
                  </a:solidFill>
                </a:rPr>
                <a:t>년 </a:t>
              </a:r>
              <a:r>
                <a:rPr lang="en-US" altLang="ko-KR" dirty="0">
                  <a:solidFill>
                    <a:schemeClr val="bg1">
                      <a:lumMod val="50000"/>
                    </a:schemeClr>
                  </a:solidFill>
                </a:rPr>
                <a:t>Premium Income </a:t>
              </a:r>
              <a:r>
                <a:rPr lang="ko-KR" altLang="en-US" dirty="0">
                  <a:solidFill>
                    <a:schemeClr val="bg1">
                      <a:lumMod val="50000"/>
                    </a:schemeClr>
                  </a:solidFill>
                </a:rPr>
                <a:t>기준</a:t>
              </a:r>
              <a:endParaRPr lang="en-US" altLang="ko-KR" dirty="0">
                <a:solidFill>
                  <a:schemeClr val="bg1">
                    <a:lumMod val="50000"/>
                  </a:schemeClr>
                </a:solidFill>
              </a:endParaRPr>
            </a:p>
          </p:txBody>
        </p:sp>
      </p:grpSp>
      <p:graphicFrame>
        <p:nvGraphicFramePr>
          <p:cNvPr id="12" name="ChartObject">
            <a:extLst>
              <a:ext uri="{FF2B5EF4-FFF2-40B4-BE49-F238E27FC236}">
                <a16:creationId xmlns:a16="http://schemas.microsoft.com/office/drawing/2014/main" id="{59663902-0A39-7507-DEDA-BFD050EE4034}"/>
              </a:ext>
            </a:extLst>
          </p:cNvPr>
          <p:cNvGraphicFramePr/>
          <p:nvPr>
            <p:extLst>
              <p:ext uri="{D42A27DB-BD31-4B8C-83A1-F6EECF244321}">
                <p14:modId xmlns:p14="http://schemas.microsoft.com/office/powerpoint/2010/main" val="1845990665"/>
              </p:ext>
            </p:extLst>
          </p:nvPr>
        </p:nvGraphicFramePr>
        <p:xfrm>
          <a:off x="5122200" y="1696476"/>
          <a:ext cx="4294800" cy="3060000"/>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422189602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5" name="차트 44">
            <a:extLst>
              <a:ext uri="{FF2B5EF4-FFF2-40B4-BE49-F238E27FC236}">
                <a16:creationId xmlns:a16="http://schemas.microsoft.com/office/drawing/2014/main" id="{2EC4C102-3D62-BC72-F79D-DC4CE128C16B}"/>
              </a:ext>
            </a:extLst>
          </p:cNvPr>
          <p:cNvGraphicFramePr/>
          <p:nvPr>
            <p:extLst>
              <p:ext uri="{D42A27DB-BD31-4B8C-83A1-F6EECF244321}">
                <p14:modId xmlns:p14="http://schemas.microsoft.com/office/powerpoint/2010/main" val="2546956899"/>
              </p:ext>
            </p:extLst>
          </p:nvPr>
        </p:nvGraphicFramePr>
        <p:xfrm>
          <a:off x="488950" y="1697545"/>
          <a:ext cx="4294836" cy="3058931"/>
        </p:xfrm>
        <a:graphic>
          <a:graphicData uri="http://schemas.openxmlformats.org/drawingml/2006/chart">
            <c:chart xmlns:c="http://schemas.openxmlformats.org/drawingml/2006/chart" xmlns:r="http://schemas.openxmlformats.org/officeDocument/2006/relationships" r:id="rId3"/>
          </a:graphicData>
        </a:graphic>
      </p:graphicFrame>
      <p:sp>
        <p:nvSpPr>
          <p:cNvPr id="2" name="텍스트 개체 틀 1">
            <a:extLst>
              <a:ext uri="{FF2B5EF4-FFF2-40B4-BE49-F238E27FC236}">
                <a16:creationId xmlns:a16="http://schemas.microsoft.com/office/drawing/2014/main" id="{11D01EDC-383F-7EC9-5195-CCBAAD0A81F2}"/>
              </a:ext>
            </a:extLst>
          </p:cNvPr>
          <p:cNvSpPr>
            <a:spLocks noGrp="1"/>
          </p:cNvSpPr>
          <p:nvPr>
            <p:ph type="body" sz="quarter" idx="10"/>
          </p:nvPr>
        </p:nvSpPr>
        <p:spPr/>
        <p:txBody>
          <a:bodyPr/>
          <a:lstStyle/>
          <a:p>
            <a:r>
              <a:rPr lang="en-US" altLang="ko-KR" dirty="0"/>
              <a:t>II. </a:t>
            </a:r>
            <a:r>
              <a:rPr lang="ko-KR" altLang="en-US" dirty="0"/>
              <a:t>신흥 아시아 태평양 국가별 보험시장 및 규제 현황 </a:t>
            </a:r>
          </a:p>
        </p:txBody>
      </p:sp>
      <p:sp>
        <p:nvSpPr>
          <p:cNvPr id="3" name="텍스트 개체 틀 2">
            <a:extLst>
              <a:ext uri="{FF2B5EF4-FFF2-40B4-BE49-F238E27FC236}">
                <a16:creationId xmlns:a16="http://schemas.microsoft.com/office/drawing/2014/main" id="{F8A23C6E-913D-E903-F49E-D387E0794A26}"/>
              </a:ext>
            </a:extLst>
          </p:cNvPr>
          <p:cNvSpPr>
            <a:spLocks noGrp="1"/>
          </p:cNvSpPr>
          <p:nvPr>
            <p:ph type="body" sz="quarter" idx="11"/>
          </p:nvPr>
        </p:nvSpPr>
        <p:spPr>
          <a:xfrm>
            <a:off x="488950" y="617249"/>
            <a:ext cx="8928100" cy="322262"/>
          </a:xfrm>
        </p:spPr>
        <p:txBody>
          <a:bodyPr/>
          <a:lstStyle/>
          <a:p>
            <a:r>
              <a:rPr lang="ko-KR" altLang="en-US" dirty="0"/>
              <a:t>중국 보험시장 현황 </a:t>
            </a:r>
            <a:r>
              <a:rPr lang="en-US" altLang="ko-KR" dirty="0"/>
              <a:t>(</a:t>
            </a:r>
            <a:r>
              <a:rPr lang="ko-KR" altLang="en-US" dirty="0"/>
              <a:t>계속</a:t>
            </a:r>
            <a:r>
              <a:rPr lang="en-US" altLang="ko-KR" dirty="0"/>
              <a:t>)</a:t>
            </a:r>
            <a:endParaRPr lang="ko-KR" altLang="en-US" dirty="0"/>
          </a:p>
        </p:txBody>
      </p:sp>
      <p:grpSp>
        <p:nvGrpSpPr>
          <p:cNvPr id="25" name="그룹 24">
            <a:extLst>
              <a:ext uri="{FF2B5EF4-FFF2-40B4-BE49-F238E27FC236}">
                <a16:creationId xmlns:a16="http://schemas.microsoft.com/office/drawing/2014/main" id="{BB9BA012-D093-DB0F-7107-3079759C64E0}"/>
              </a:ext>
            </a:extLst>
          </p:cNvPr>
          <p:cNvGrpSpPr/>
          <p:nvPr/>
        </p:nvGrpSpPr>
        <p:grpSpPr>
          <a:xfrm>
            <a:off x="488950" y="1196975"/>
            <a:ext cx="4294800" cy="276837"/>
            <a:chOff x="489000" y="2176483"/>
            <a:chExt cx="4284613" cy="276837"/>
          </a:xfrm>
        </p:grpSpPr>
        <p:sp>
          <p:nvSpPr>
            <p:cNvPr id="29" name="TextBox 28">
              <a:extLst>
                <a:ext uri="{FF2B5EF4-FFF2-40B4-BE49-F238E27FC236}">
                  <a16:creationId xmlns:a16="http://schemas.microsoft.com/office/drawing/2014/main" id="{36CD9816-5A60-CAEF-51DD-D2FB76817722}"/>
                </a:ext>
              </a:extLst>
            </p:cNvPr>
            <p:cNvSpPr txBox="1"/>
            <p:nvPr/>
          </p:nvSpPr>
          <p:spPr>
            <a:xfrm>
              <a:off x="489000" y="2210039"/>
              <a:ext cx="3271965" cy="200055"/>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ko-KR" altLang="en-US" sz="1300" dirty="0">
                  <a:ln>
                    <a:solidFill>
                      <a:prstClr val="white">
                        <a:lumMod val="75000"/>
                        <a:alpha val="0"/>
                      </a:prstClr>
                    </a:solidFill>
                  </a:ln>
                  <a:solidFill>
                    <a:srgbClr val="00338D"/>
                  </a:solidFill>
                  <a:latin typeface="KoPub돋움체 Bold" panose="00000800000000000000" pitchFamily="2" charset="-127"/>
                  <a:ea typeface="KoPub돋움체 Bold" panose="00000800000000000000" pitchFamily="2" charset="-127"/>
                  <a:cs typeface="Univers for KPMG"/>
                </a:rPr>
                <a:t>중국 온라인</a:t>
              </a:r>
              <a:r>
                <a:rPr lang="en-US" altLang="ko-KR" sz="1300" dirty="0">
                  <a:ln>
                    <a:solidFill>
                      <a:prstClr val="white">
                        <a:lumMod val="75000"/>
                        <a:alpha val="0"/>
                      </a:prstClr>
                    </a:solidFill>
                  </a:ln>
                  <a:solidFill>
                    <a:srgbClr val="00338D"/>
                  </a:solidFill>
                  <a:latin typeface="KoPub돋움체 Bold" panose="00000800000000000000" pitchFamily="2" charset="-127"/>
                  <a:ea typeface="KoPub돋움체 Bold" panose="00000800000000000000" pitchFamily="2" charset="-127"/>
                  <a:cs typeface="Univers for KPMG"/>
                </a:rPr>
                <a:t> </a:t>
              </a:r>
              <a:r>
                <a:rPr lang="ko-KR" altLang="en-US" sz="1300" dirty="0">
                  <a:ln>
                    <a:solidFill>
                      <a:prstClr val="white">
                        <a:lumMod val="75000"/>
                        <a:alpha val="0"/>
                      </a:prstClr>
                    </a:solidFill>
                  </a:ln>
                  <a:solidFill>
                    <a:srgbClr val="00338D"/>
                  </a:solidFill>
                  <a:latin typeface="KoPub돋움체 Bold" panose="00000800000000000000" pitchFamily="2" charset="-127"/>
                  <a:ea typeface="KoPub돋움체 Bold" panose="00000800000000000000" pitchFamily="2" charset="-127"/>
                  <a:cs typeface="Univers for KPMG"/>
                </a:rPr>
                <a:t>개인보험 수입보험료</a:t>
              </a:r>
              <a:r>
                <a:rPr lang="en-US" altLang="ko-KR" sz="1300" dirty="0">
                  <a:ln>
                    <a:solidFill>
                      <a:prstClr val="white">
                        <a:lumMod val="75000"/>
                        <a:alpha val="0"/>
                      </a:prstClr>
                    </a:solidFill>
                  </a:ln>
                  <a:solidFill>
                    <a:srgbClr val="00338D"/>
                  </a:solidFill>
                  <a:latin typeface="KoPub돋움체 Bold" panose="00000800000000000000" pitchFamily="2" charset="-127"/>
                  <a:ea typeface="KoPub돋움체 Bold" panose="00000800000000000000" pitchFamily="2" charset="-127"/>
                  <a:cs typeface="Univers for KPMG"/>
                </a:rPr>
                <a:t> </a:t>
              </a:r>
              <a:r>
                <a:rPr lang="ko-KR" altLang="en-US" sz="1300" dirty="0">
                  <a:ln>
                    <a:solidFill>
                      <a:prstClr val="white">
                        <a:lumMod val="75000"/>
                        <a:alpha val="0"/>
                      </a:prstClr>
                    </a:solidFill>
                  </a:ln>
                  <a:solidFill>
                    <a:srgbClr val="00338D"/>
                  </a:solidFill>
                  <a:latin typeface="KoPub돋움체 Bold" panose="00000800000000000000" pitchFamily="2" charset="-127"/>
                  <a:ea typeface="KoPub돋움체 Bold" panose="00000800000000000000" pitchFamily="2" charset="-127"/>
                  <a:cs typeface="Univers for KPMG"/>
                </a:rPr>
                <a:t>및 가입자 추이</a:t>
              </a:r>
              <a:endParaRPr kumimoji="0" lang="ko-KR" altLang="en-US" sz="1300" b="0" i="0" u="none" strike="noStrike" kern="1200" cap="none" spc="0" normalizeH="0" baseline="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endParaRPr>
            </a:p>
          </p:txBody>
        </p:sp>
        <p:cxnSp>
          <p:nvCxnSpPr>
            <p:cNvPr id="31" name="직선 연결선 30">
              <a:extLst>
                <a:ext uri="{FF2B5EF4-FFF2-40B4-BE49-F238E27FC236}">
                  <a16:creationId xmlns:a16="http://schemas.microsoft.com/office/drawing/2014/main" id="{365855F2-AEE5-5778-26A2-E7532FF6ECE8}"/>
                </a:ext>
              </a:extLst>
            </p:cNvPr>
            <p:cNvCxnSpPr/>
            <p:nvPr/>
          </p:nvCxnSpPr>
          <p:spPr>
            <a:xfrm>
              <a:off x="489000" y="2176483"/>
              <a:ext cx="4284613"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7" name="직선 연결선 36">
              <a:extLst>
                <a:ext uri="{FF2B5EF4-FFF2-40B4-BE49-F238E27FC236}">
                  <a16:creationId xmlns:a16="http://schemas.microsoft.com/office/drawing/2014/main" id="{51D4AA07-A595-4146-D5F7-407BE329B873}"/>
                </a:ext>
              </a:extLst>
            </p:cNvPr>
            <p:cNvCxnSpPr/>
            <p:nvPr/>
          </p:nvCxnSpPr>
          <p:spPr>
            <a:xfrm>
              <a:off x="489000" y="2453320"/>
              <a:ext cx="4284613"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43" name="object 38">
            <a:extLst>
              <a:ext uri="{FF2B5EF4-FFF2-40B4-BE49-F238E27FC236}">
                <a16:creationId xmlns:a16="http://schemas.microsoft.com/office/drawing/2014/main" id="{3F5F97D3-9682-C445-F27C-A9F432D20A02}"/>
              </a:ext>
            </a:extLst>
          </p:cNvPr>
          <p:cNvSpPr txBox="1"/>
          <p:nvPr/>
        </p:nvSpPr>
        <p:spPr>
          <a:xfrm>
            <a:off x="5143222" y="1604642"/>
            <a:ext cx="936000" cy="123239"/>
          </a:xfrm>
          <a:prstGeom prst="rect">
            <a:avLst/>
          </a:prstGeom>
        </p:spPr>
        <p:txBody>
          <a:bodyPr vert="horz" wrap="square" lIns="0" tIns="12065" rIns="0" bIns="0" rtlCol="0">
            <a:spAutoFit/>
          </a:bodyPr>
          <a:lstStyle>
            <a:defPPr>
              <a:defRPr lang="en-US"/>
            </a:defPPr>
            <a:lvl1pPr marL="12700" marR="5080" lvl="0" indent="0" algn="r" defTabSz="914400" fontAlgn="auto">
              <a:lnSpc>
                <a:spcPct val="90000"/>
              </a:lnSpc>
              <a:spcBef>
                <a:spcPts val="95"/>
              </a:spcBef>
              <a:spcAft>
                <a:spcPts val="0"/>
              </a:spcAft>
              <a:buClrTx/>
              <a:buSzTx/>
              <a:buFontTx/>
              <a:buNone/>
              <a:tabLst/>
              <a:defRPr kumimoji="0" sz="1050" b="0" i="0" u="none" strike="noStrike" cap="none" spc="0" normalizeH="0" baseline="0">
                <a:ln>
                  <a:noFill/>
                </a:ln>
                <a:gradFill>
                  <a:gsLst>
                    <a:gs pos="0">
                      <a:schemeClr val="bg1">
                        <a:lumMod val="65000"/>
                      </a:schemeClr>
                    </a:gs>
                    <a:gs pos="100000">
                      <a:schemeClr val="bg1">
                        <a:lumMod val="65000"/>
                      </a:schemeClr>
                    </a:gs>
                  </a:gsLst>
                  <a:lin ang="5400000" scaled="1"/>
                </a:gradFill>
                <a:effectLst/>
                <a:uLnTx/>
                <a:uFillTx/>
                <a:latin typeface="KoPub돋움체 Bold" panose="00000800000000000000" pitchFamily="2" charset="-127"/>
                <a:ea typeface="KoPub돋움체 Bold" panose="00000800000000000000" pitchFamily="2" charset="-127"/>
                <a:cs typeface="Calibri"/>
              </a:defRPr>
            </a:lvl1pPr>
          </a:lstStyle>
          <a:p>
            <a:pPr algn="l"/>
            <a:r>
              <a:rPr lang="en-US" altLang="ko-KR" sz="800" spc="-50" dirty="0">
                <a:ln>
                  <a:solidFill>
                    <a:srgbClr val="FD349C">
                      <a:alpha val="0"/>
                    </a:srgbClr>
                  </a:solidFill>
                </a:ln>
                <a:solidFill>
                  <a:schemeClr val="tx1">
                    <a:lumMod val="50000"/>
                    <a:lumOff val="50000"/>
                  </a:schemeClr>
                </a:solidFill>
                <a:latin typeface="KoPub돋움체 Medium" panose="02020603020101020101" pitchFamily="18" charset="-127"/>
                <a:ea typeface="KoPub돋움체 Medium" panose="02020603020101020101" pitchFamily="18" charset="-127"/>
                <a:cs typeface="+mn-cs"/>
              </a:rPr>
              <a:t>(</a:t>
            </a:r>
            <a:r>
              <a:rPr lang="ko-KR" altLang="en-US" sz="800" spc="-50" dirty="0">
                <a:ln>
                  <a:solidFill>
                    <a:srgbClr val="FD349C">
                      <a:alpha val="0"/>
                    </a:srgbClr>
                  </a:solidFill>
                </a:ln>
                <a:solidFill>
                  <a:schemeClr val="tx1">
                    <a:lumMod val="50000"/>
                    <a:lumOff val="50000"/>
                  </a:schemeClr>
                </a:solidFill>
                <a:latin typeface="KoPub돋움체 Medium" panose="02020603020101020101" pitchFamily="18" charset="-127"/>
                <a:ea typeface="KoPub돋움체 Medium" panose="02020603020101020101" pitchFamily="18" charset="-127"/>
                <a:cs typeface="+mn-cs"/>
              </a:rPr>
              <a:t>십억 위안</a:t>
            </a:r>
            <a:r>
              <a:rPr lang="en-US" altLang="ko-KR" sz="800" spc="-50" dirty="0">
                <a:ln>
                  <a:solidFill>
                    <a:srgbClr val="FD349C">
                      <a:alpha val="0"/>
                    </a:srgbClr>
                  </a:solidFill>
                </a:ln>
                <a:solidFill>
                  <a:schemeClr val="tx1">
                    <a:lumMod val="50000"/>
                    <a:lumOff val="50000"/>
                  </a:schemeClr>
                </a:solidFill>
                <a:latin typeface="KoPub돋움체 Medium" panose="02020603020101020101" pitchFamily="18" charset="-127"/>
                <a:ea typeface="KoPub돋움체 Medium" panose="02020603020101020101" pitchFamily="18" charset="-127"/>
                <a:cs typeface="+mn-cs"/>
              </a:rPr>
              <a:t>, %)</a:t>
            </a:r>
          </a:p>
        </p:txBody>
      </p:sp>
      <p:sp>
        <p:nvSpPr>
          <p:cNvPr id="44" name="object 38">
            <a:extLst>
              <a:ext uri="{FF2B5EF4-FFF2-40B4-BE49-F238E27FC236}">
                <a16:creationId xmlns:a16="http://schemas.microsoft.com/office/drawing/2014/main" id="{C6EA33B5-7894-C7A3-82C3-7F6F605B4FEA}"/>
              </a:ext>
            </a:extLst>
          </p:cNvPr>
          <p:cNvSpPr txBox="1"/>
          <p:nvPr/>
        </p:nvSpPr>
        <p:spPr>
          <a:xfrm>
            <a:off x="488950" y="1604642"/>
            <a:ext cx="648000" cy="123239"/>
          </a:xfrm>
          <a:prstGeom prst="rect">
            <a:avLst/>
          </a:prstGeom>
        </p:spPr>
        <p:txBody>
          <a:bodyPr vert="horz" wrap="square" lIns="0" tIns="12065" rIns="0" bIns="0" rtlCol="0">
            <a:spAutoFit/>
          </a:bodyPr>
          <a:lstStyle>
            <a:defPPr>
              <a:defRPr lang="en-US"/>
            </a:defPPr>
            <a:lvl1pPr marL="12700" marR="5080" lvl="0" indent="0" algn="r" defTabSz="914400" fontAlgn="auto">
              <a:lnSpc>
                <a:spcPct val="90000"/>
              </a:lnSpc>
              <a:spcBef>
                <a:spcPts val="95"/>
              </a:spcBef>
              <a:spcAft>
                <a:spcPts val="0"/>
              </a:spcAft>
              <a:buClrTx/>
              <a:buSzTx/>
              <a:buFontTx/>
              <a:buNone/>
              <a:tabLst/>
              <a:defRPr kumimoji="0" sz="1050" b="0" i="0" u="none" strike="noStrike" cap="none" spc="0" normalizeH="0" baseline="0">
                <a:ln>
                  <a:noFill/>
                </a:ln>
                <a:gradFill>
                  <a:gsLst>
                    <a:gs pos="0">
                      <a:schemeClr val="bg1">
                        <a:lumMod val="65000"/>
                      </a:schemeClr>
                    </a:gs>
                    <a:gs pos="100000">
                      <a:schemeClr val="bg1">
                        <a:lumMod val="65000"/>
                      </a:schemeClr>
                    </a:gs>
                  </a:gsLst>
                  <a:lin ang="5400000" scaled="1"/>
                </a:gradFill>
                <a:effectLst/>
                <a:uLnTx/>
                <a:uFillTx/>
                <a:latin typeface="KoPub돋움체 Bold" panose="00000800000000000000" pitchFamily="2" charset="-127"/>
                <a:ea typeface="KoPub돋움체 Bold" panose="00000800000000000000" pitchFamily="2" charset="-127"/>
                <a:cs typeface="Calibri"/>
              </a:defRPr>
            </a:lvl1pPr>
          </a:lstStyle>
          <a:p>
            <a:pPr algn="l"/>
            <a:r>
              <a:rPr lang="en-US" altLang="ko-KR" sz="800" spc="-50" dirty="0">
                <a:ln>
                  <a:solidFill>
                    <a:srgbClr val="FD349C">
                      <a:alpha val="0"/>
                    </a:srgbClr>
                  </a:solidFill>
                </a:ln>
                <a:solidFill>
                  <a:schemeClr val="tx1">
                    <a:lumMod val="50000"/>
                    <a:lumOff val="50000"/>
                  </a:schemeClr>
                </a:solidFill>
                <a:latin typeface="KoPub돋움체 Medium" panose="02020603020101020101" pitchFamily="18" charset="-127"/>
                <a:ea typeface="KoPub돋움체 Medium" panose="02020603020101020101" pitchFamily="18" charset="-127"/>
                <a:cs typeface="+mn-cs"/>
              </a:rPr>
              <a:t>(</a:t>
            </a:r>
            <a:r>
              <a:rPr lang="ko-KR" altLang="en-US" sz="800" spc="-50" dirty="0">
                <a:ln>
                  <a:solidFill>
                    <a:srgbClr val="FD349C">
                      <a:alpha val="0"/>
                    </a:srgbClr>
                  </a:solidFill>
                </a:ln>
                <a:solidFill>
                  <a:schemeClr val="tx1">
                    <a:lumMod val="50000"/>
                    <a:lumOff val="50000"/>
                  </a:schemeClr>
                </a:solidFill>
                <a:latin typeface="KoPub돋움체 Medium" panose="02020603020101020101" pitchFamily="18" charset="-127"/>
                <a:ea typeface="KoPub돋움체 Medium" panose="02020603020101020101" pitchFamily="18" charset="-127"/>
                <a:cs typeface="+mn-cs"/>
              </a:rPr>
              <a:t>십억 위안</a:t>
            </a:r>
            <a:r>
              <a:rPr lang="en-US" altLang="ko-KR" sz="800" spc="-50" dirty="0">
                <a:ln>
                  <a:solidFill>
                    <a:srgbClr val="FD349C">
                      <a:alpha val="0"/>
                    </a:srgbClr>
                  </a:solidFill>
                </a:ln>
                <a:solidFill>
                  <a:schemeClr val="tx1">
                    <a:lumMod val="50000"/>
                    <a:lumOff val="50000"/>
                  </a:schemeClr>
                </a:solidFill>
                <a:latin typeface="KoPub돋움체 Medium" panose="02020603020101020101" pitchFamily="18" charset="-127"/>
                <a:ea typeface="KoPub돋움체 Medium" panose="02020603020101020101" pitchFamily="18" charset="-127"/>
                <a:cs typeface="+mn-cs"/>
              </a:rPr>
              <a:t>)</a:t>
            </a:r>
          </a:p>
        </p:txBody>
      </p:sp>
      <p:graphicFrame>
        <p:nvGraphicFramePr>
          <p:cNvPr id="46" name="ChartObject">
            <a:extLst>
              <a:ext uri="{FF2B5EF4-FFF2-40B4-BE49-F238E27FC236}">
                <a16:creationId xmlns:a16="http://schemas.microsoft.com/office/drawing/2014/main" id="{B80D85E2-05A4-DB6D-8999-A1C1DAEF2765}"/>
              </a:ext>
            </a:extLst>
          </p:cNvPr>
          <p:cNvGraphicFramePr/>
          <p:nvPr/>
        </p:nvGraphicFramePr>
        <p:xfrm>
          <a:off x="5079225" y="1425714"/>
          <a:ext cx="4320000" cy="3600000"/>
        </p:xfrm>
        <a:graphic>
          <a:graphicData uri="http://schemas.openxmlformats.org/drawingml/2006/chart">
            <c:chart xmlns:c="http://schemas.openxmlformats.org/drawingml/2006/chart" xmlns:r="http://schemas.openxmlformats.org/officeDocument/2006/relationships" r:id="rId4"/>
          </a:graphicData>
        </a:graphic>
      </p:graphicFrame>
      <p:sp>
        <p:nvSpPr>
          <p:cNvPr id="47" name="object 38">
            <a:extLst>
              <a:ext uri="{FF2B5EF4-FFF2-40B4-BE49-F238E27FC236}">
                <a16:creationId xmlns:a16="http://schemas.microsoft.com/office/drawing/2014/main" id="{C64BAF82-EDCB-A094-4903-ADCF8168C1B1}"/>
              </a:ext>
            </a:extLst>
          </p:cNvPr>
          <p:cNvSpPr txBox="1"/>
          <p:nvPr/>
        </p:nvSpPr>
        <p:spPr>
          <a:xfrm>
            <a:off x="4135786" y="1604642"/>
            <a:ext cx="648000" cy="123239"/>
          </a:xfrm>
          <a:prstGeom prst="rect">
            <a:avLst/>
          </a:prstGeom>
        </p:spPr>
        <p:txBody>
          <a:bodyPr vert="horz" wrap="square" lIns="0" tIns="12065" rIns="0" bIns="0" rtlCol="0">
            <a:spAutoFit/>
          </a:bodyPr>
          <a:lstStyle>
            <a:defPPr>
              <a:defRPr lang="en-US"/>
            </a:defPPr>
            <a:lvl1pPr marL="12700" marR="5080" lvl="0" indent="0" algn="r" defTabSz="914400" fontAlgn="auto">
              <a:lnSpc>
                <a:spcPct val="90000"/>
              </a:lnSpc>
              <a:spcBef>
                <a:spcPts val="95"/>
              </a:spcBef>
              <a:spcAft>
                <a:spcPts val="0"/>
              </a:spcAft>
              <a:buClrTx/>
              <a:buSzTx/>
              <a:buFontTx/>
              <a:buNone/>
              <a:tabLst/>
              <a:defRPr kumimoji="0" sz="1050" b="0" i="0" u="none" strike="noStrike" cap="none" spc="0" normalizeH="0" baseline="0">
                <a:ln>
                  <a:noFill/>
                </a:ln>
                <a:gradFill>
                  <a:gsLst>
                    <a:gs pos="0">
                      <a:schemeClr val="bg1">
                        <a:lumMod val="65000"/>
                      </a:schemeClr>
                    </a:gs>
                    <a:gs pos="100000">
                      <a:schemeClr val="bg1">
                        <a:lumMod val="65000"/>
                      </a:schemeClr>
                    </a:gs>
                  </a:gsLst>
                  <a:lin ang="5400000" scaled="1"/>
                </a:gradFill>
                <a:effectLst/>
                <a:uLnTx/>
                <a:uFillTx/>
                <a:latin typeface="KoPub돋움체 Bold" panose="00000800000000000000" pitchFamily="2" charset="-127"/>
                <a:ea typeface="KoPub돋움체 Bold" panose="00000800000000000000" pitchFamily="2" charset="-127"/>
                <a:cs typeface="Calibri"/>
              </a:defRPr>
            </a:lvl1pPr>
          </a:lstStyle>
          <a:p>
            <a:r>
              <a:rPr lang="en-US" altLang="ko-KR" sz="800" spc="-50" dirty="0">
                <a:ln>
                  <a:solidFill>
                    <a:srgbClr val="FD349C">
                      <a:alpha val="0"/>
                    </a:srgbClr>
                  </a:solidFill>
                </a:ln>
                <a:solidFill>
                  <a:schemeClr val="tx1">
                    <a:lumMod val="50000"/>
                    <a:lumOff val="50000"/>
                  </a:schemeClr>
                </a:solidFill>
                <a:latin typeface="KoPub돋움체 Medium" panose="02020603020101020101" pitchFamily="18" charset="-127"/>
                <a:ea typeface="KoPub돋움체 Medium" panose="02020603020101020101" pitchFamily="18" charset="-127"/>
                <a:cs typeface="+mn-cs"/>
              </a:rPr>
              <a:t>(</a:t>
            </a:r>
            <a:r>
              <a:rPr lang="ko-KR" altLang="en-US" sz="800" spc="-50" dirty="0">
                <a:ln>
                  <a:solidFill>
                    <a:srgbClr val="FD349C">
                      <a:alpha val="0"/>
                    </a:srgbClr>
                  </a:solidFill>
                </a:ln>
                <a:solidFill>
                  <a:schemeClr val="tx1">
                    <a:lumMod val="50000"/>
                    <a:lumOff val="50000"/>
                  </a:schemeClr>
                </a:solidFill>
                <a:latin typeface="KoPub돋움체 Medium" panose="02020603020101020101" pitchFamily="18" charset="-127"/>
                <a:ea typeface="KoPub돋움체 Medium" panose="02020603020101020101" pitchFamily="18" charset="-127"/>
                <a:cs typeface="+mn-cs"/>
              </a:rPr>
              <a:t>만 명</a:t>
            </a:r>
            <a:r>
              <a:rPr lang="en-US" altLang="ko-KR" sz="800" spc="-50" dirty="0">
                <a:ln>
                  <a:solidFill>
                    <a:srgbClr val="FD349C">
                      <a:alpha val="0"/>
                    </a:srgbClr>
                  </a:solidFill>
                </a:ln>
                <a:solidFill>
                  <a:schemeClr val="tx1">
                    <a:lumMod val="50000"/>
                    <a:lumOff val="50000"/>
                  </a:schemeClr>
                </a:solidFill>
                <a:latin typeface="KoPub돋움체 Medium" panose="02020603020101020101" pitchFamily="18" charset="-127"/>
                <a:ea typeface="KoPub돋움체 Medium" panose="02020603020101020101" pitchFamily="18" charset="-127"/>
                <a:cs typeface="+mn-cs"/>
              </a:rPr>
              <a:t>)</a:t>
            </a:r>
          </a:p>
        </p:txBody>
      </p:sp>
      <p:sp>
        <p:nvSpPr>
          <p:cNvPr id="48" name="TextBox 47">
            <a:extLst>
              <a:ext uri="{FF2B5EF4-FFF2-40B4-BE49-F238E27FC236}">
                <a16:creationId xmlns:a16="http://schemas.microsoft.com/office/drawing/2014/main" id="{86F976AF-B59C-A10D-EE2A-8E685A8A373A}"/>
              </a:ext>
            </a:extLst>
          </p:cNvPr>
          <p:cNvSpPr txBox="1"/>
          <p:nvPr/>
        </p:nvSpPr>
        <p:spPr>
          <a:xfrm>
            <a:off x="499121" y="5251086"/>
            <a:ext cx="8917200" cy="950400"/>
          </a:xfrm>
          <a:prstGeom prst="rect">
            <a:avLst/>
          </a:prstGeom>
          <a:solidFill>
            <a:srgbClr val="DEF7FF"/>
          </a:solidFill>
          <a:ln w="3175">
            <a:solidFill>
              <a:srgbClr val="99E3FB"/>
            </a:solidFill>
          </a:ln>
        </p:spPr>
        <p:txBody>
          <a:bodyPr wrap="square" lIns="108000" tIns="72000" rIns="108000" bIns="72000" anchor="t">
            <a:noAutofit/>
          </a:bodyPr>
          <a:lstStyle>
            <a:defPPr>
              <a:defRPr lang="en-US"/>
            </a:defPPr>
            <a:lvl1pPr marL="108000" indent="-108000" defTabSz="457200">
              <a:lnSpc>
                <a:spcPct val="110000"/>
              </a:lnSpc>
              <a:spcAft>
                <a:spcPts val="300"/>
              </a:spcAft>
              <a:buClr>
                <a:schemeClr val="tx1">
                  <a:lumMod val="85000"/>
                  <a:lumOff val="15000"/>
                </a:schemeClr>
              </a:buClr>
              <a:buFont typeface="Arial" panose="020B0604020202020204" pitchFamily="34" charset="0"/>
              <a:buChar char="•"/>
              <a:defRPr sz="1000" b="1">
                <a:ln>
                  <a:solidFill>
                    <a:schemeClr val="accent5">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altLang="ko-KR" dirty="0"/>
              <a:t>2021</a:t>
            </a:r>
            <a:r>
              <a:rPr lang="ko-KR" altLang="en-US" dirty="0"/>
              <a:t>년 온라인 플랫폼을 통해 보험상품을 구매한 누적 가입자는 </a:t>
            </a:r>
            <a:r>
              <a:rPr lang="en-US" altLang="ko-KR" dirty="0"/>
              <a:t>2020</a:t>
            </a:r>
            <a:r>
              <a:rPr lang="ko-KR" altLang="en-US" dirty="0"/>
              <a:t>년 대비 </a:t>
            </a:r>
            <a:r>
              <a:rPr lang="en-US" altLang="ko-KR" dirty="0"/>
              <a:t>66.8%</a:t>
            </a:r>
            <a:r>
              <a:rPr lang="ko-KR" altLang="en-US" dirty="0"/>
              <a:t>나</a:t>
            </a:r>
            <a:r>
              <a:rPr lang="en-US" altLang="ko-KR" dirty="0"/>
              <a:t> </a:t>
            </a:r>
            <a:r>
              <a:rPr lang="ko-KR" altLang="en-US" dirty="0"/>
              <a:t>증가한 </a:t>
            </a:r>
            <a:r>
              <a:rPr lang="en-US" altLang="ko-KR" dirty="0"/>
              <a:t>3,041</a:t>
            </a:r>
            <a:r>
              <a:rPr lang="ko-KR" altLang="en-US" dirty="0"/>
              <a:t>만 </a:t>
            </a:r>
            <a:r>
              <a:rPr lang="en-US" altLang="ko-KR" dirty="0"/>
              <a:t>9,000</a:t>
            </a:r>
            <a:r>
              <a:rPr lang="ko-KR" altLang="en-US" dirty="0"/>
              <a:t>명에 달했으며</a:t>
            </a:r>
            <a:r>
              <a:rPr lang="en-US" altLang="ko-KR" dirty="0"/>
              <a:t>, </a:t>
            </a:r>
            <a:r>
              <a:rPr lang="ko-KR" altLang="en-US" dirty="0"/>
              <a:t>온라인 개인보험 수입보험료 또한 매년 가파른 성장세를 기록하며</a:t>
            </a:r>
            <a:r>
              <a:rPr lang="en-US" altLang="ko-KR" dirty="0"/>
              <a:t> </a:t>
            </a:r>
            <a:r>
              <a:rPr lang="ko-KR" altLang="en-US" dirty="0"/>
              <a:t>동 기간 </a:t>
            </a:r>
            <a:r>
              <a:rPr lang="en-US" altLang="ko-KR" dirty="0"/>
              <a:t>38.2% </a:t>
            </a:r>
            <a:r>
              <a:rPr lang="ko-KR" altLang="en-US" dirty="0"/>
              <a:t>증가한 </a:t>
            </a:r>
            <a:r>
              <a:rPr lang="en-US" altLang="ko-KR" dirty="0"/>
              <a:t>2,916.7</a:t>
            </a:r>
            <a:r>
              <a:rPr lang="ko-KR" altLang="en-US" dirty="0"/>
              <a:t>억 위안을 기록</a:t>
            </a:r>
            <a:endParaRPr lang="en-US" altLang="ko-KR" dirty="0"/>
          </a:p>
          <a:p>
            <a:r>
              <a:rPr lang="en-US" altLang="ko-KR" dirty="0"/>
              <a:t>2021</a:t>
            </a:r>
            <a:r>
              <a:rPr lang="ko-KR" altLang="en-US" dirty="0"/>
              <a:t>년 수입보험료 기준 </a:t>
            </a:r>
            <a:r>
              <a:rPr lang="en-US" altLang="ko-KR" dirty="0"/>
              <a:t>China Post Life Insurance</a:t>
            </a:r>
            <a:r>
              <a:rPr lang="ko-KR" altLang="en-US" dirty="0"/>
              <a:t>이 중국 온라인 개인보험 시장에서 </a:t>
            </a:r>
            <a:r>
              <a:rPr lang="en-US" altLang="ko-KR" dirty="0"/>
              <a:t>11.5%(335</a:t>
            </a:r>
            <a:r>
              <a:rPr lang="ko-KR" altLang="en-US" dirty="0"/>
              <a:t>억 위안</a:t>
            </a:r>
            <a:r>
              <a:rPr lang="en-US" altLang="ko-KR" dirty="0"/>
              <a:t>)</a:t>
            </a:r>
            <a:r>
              <a:rPr lang="ko-KR" altLang="en-US" dirty="0"/>
              <a:t>의 시장 점유율을 기록했으며</a:t>
            </a:r>
            <a:r>
              <a:rPr lang="en-US" altLang="ko-KR" dirty="0"/>
              <a:t>, </a:t>
            </a:r>
            <a:r>
              <a:rPr lang="ko-KR" altLang="en-US" dirty="0"/>
              <a:t>그 뒤를 이어 </a:t>
            </a:r>
            <a:r>
              <a:rPr lang="en-US" altLang="ko-KR" dirty="0" err="1"/>
              <a:t>Guohua</a:t>
            </a:r>
            <a:r>
              <a:rPr lang="en-US" altLang="ko-KR" dirty="0"/>
              <a:t> Life Insurance</a:t>
            </a:r>
            <a:r>
              <a:rPr lang="ko-KR" altLang="en-US" dirty="0"/>
              <a:t>가 </a:t>
            </a:r>
            <a:r>
              <a:rPr lang="en-US" altLang="ko-KR" dirty="0"/>
              <a:t>8.7%(255</a:t>
            </a:r>
            <a:r>
              <a:rPr lang="ko-KR" altLang="en-US" dirty="0"/>
              <a:t>억 위안</a:t>
            </a:r>
            <a:r>
              <a:rPr lang="en-US" altLang="ko-KR" dirty="0"/>
              <a:t>), China Life Insurance</a:t>
            </a:r>
            <a:r>
              <a:rPr lang="ko-KR" altLang="en-US" dirty="0"/>
              <a:t>가 </a:t>
            </a:r>
            <a:r>
              <a:rPr lang="en-US" altLang="ko-KR" dirty="0"/>
              <a:t>8.7%(253</a:t>
            </a:r>
            <a:r>
              <a:rPr lang="ko-KR" altLang="en-US" dirty="0"/>
              <a:t>억 위안</a:t>
            </a:r>
            <a:r>
              <a:rPr lang="en-US" altLang="ko-KR" dirty="0"/>
              <a:t>)</a:t>
            </a:r>
            <a:r>
              <a:rPr lang="ko-KR" altLang="en-US" dirty="0"/>
              <a:t>로 각각 </a:t>
            </a:r>
            <a:r>
              <a:rPr lang="en-US" altLang="ko-KR" dirty="0"/>
              <a:t>2, 3</a:t>
            </a:r>
            <a:r>
              <a:rPr lang="ko-KR" altLang="en-US" dirty="0"/>
              <a:t>위를 차지</a:t>
            </a:r>
            <a:endParaRPr lang="en-US" altLang="ko-KR" dirty="0"/>
          </a:p>
        </p:txBody>
      </p:sp>
      <p:grpSp>
        <p:nvGrpSpPr>
          <p:cNvPr id="49" name="그룹 48">
            <a:extLst>
              <a:ext uri="{FF2B5EF4-FFF2-40B4-BE49-F238E27FC236}">
                <a16:creationId xmlns:a16="http://schemas.microsoft.com/office/drawing/2014/main" id="{F7178284-963A-A4CF-C605-A8D6D80AE032}"/>
              </a:ext>
            </a:extLst>
          </p:cNvPr>
          <p:cNvGrpSpPr/>
          <p:nvPr/>
        </p:nvGrpSpPr>
        <p:grpSpPr>
          <a:xfrm>
            <a:off x="5132387" y="1230531"/>
            <a:ext cx="4284613" cy="243281"/>
            <a:chOff x="5132387" y="2210039"/>
            <a:chExt cx="4284613" cy="243281"/>
          </a:xfrm>
        </p:grpSpPr>
        <p:sp>
          <p:nvSpPr>
            <p:cNvPr id="50" name="TextBox 49">
              <a:extLst>
                <a:ext uri="{FF2B5EF4-FFF2-40B4-BE49-F238E27FC236}">
                  <a16:creationId xmlns:a16="http://schemas.microsoft.com/office/drawing/2014/main" id="{E5147754-6FF8-91BD-0532-1305A8FC22C8}"/>
                </a:ext>
              </a:extLst>
            </p:cNvPr>
            <p:cNvSpPr txBox="1"/>
            <p:nvPr/>
          </p:nvSpPr>
          <p:spPr>
            <a:xfrm>
              <a:off x="5132387" y="2210039"/>
              <a:ext cx="2186496" cy="200055"/>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ko-KR" altLang="en-US" sz="1300" dirty="0">
                  <a:ln>
                    <a:solidFill>
                      <a:prstClr val="white">
                        <a:lumMod val="75000"/>
                        <a:alpha val="0"/>
                      </a:prstClr>
                    </a:solidFill>
                  </a:ln>
                  <a:solidFill>
                    <a:srgbClr val="00338D"/>
                  </a:solidFill>
                  <a:latin typeface="KoPub돋움체 Bold" panose="00000800000000000000" pitchFamily="2" charset="-127"/>
                  <a:ea typeface="KoPub돋움체 Bold" panose="00000800000000000000" pitchFamily="2" charset="-127"/>
                  <a:cs typeface="Univers for KPMG"/>
                </a:rPr>
                <a:t>중국 온라인 개인보험 시장점유율</a:t>
              </a:r>
              <a:endParaRPr kumimoji="0" lang="ko-KR" altLang="en-US" sz="1300" b="0" i="0" u="none" strike="noStrike" kern="1200" cap="none" spc="0" normalizeH="0" baseline="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endParaRPr>
            </a:p>
          </p:txBody>
        </p:sp>
        <p:cxnSp>
          <p:nvCxnSpPr>
            <p:cNvPr id="51" name="직선 연결선 50">
              <a:extLst>
                <a:ext uri="{FF2B5EF4-FFF2-40B4-BE49-F238E27FC236}">
                  <a16:creationId xmlns:a16="http://schemas.microsoft.com/office/drawing/2014/main" id="{4078DD54-E16A-BE2F-061B-B6AAFB61D265}"/>
                </a:ext>
              </a:extLst>
            </p:cNvPr>
            <p:cNvCxnSpPr/>
            <p:nvPr/>
          </p:nvCxnSpPr>
          <p:spPr>
            <a:xfrm>
              <a:off x="5132387" y="2453320"/>
              <a:ext cx="4284613"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cxnSp>
        <p:nvCxnSpPr>
          <p:cNvPr id="52" name="직선 연결선 51">
            <a:extLst>
              <a:ext uri="{FF2B5EF4-FFF2-40B4-BE49-F238E27FC236}">
                <a16:creationId xmlns:a16="http://schemas.microsoft.com/office/drawing/2014/main" id="{C92EE938-8DFA-1E2D-BA26-7B7C70CF4BC9}"/>
              </a:ext>
            </a:extLst>
          </p:cNvPr>
          <p:cNvCxnSpPr>
            <a:cxnSpLocks/>
          </p:cNvCxnSpPr>
          <p:nvPr/>
        </p:nvCxnSpPr>
        <p:spPr>
          <a:xfrm>
            <a:off x="5132387" y="1196975"/>
            <a:ext cx="4284613"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nvGrpSpPr>
          <p:cNvPr id="7" name="그룹 6">
            <a:extLst>
              <a:ext uri="{FF2B5EF4-FFF2-40B4-BE49-F238E27FC236}">
                <a16:creationId xmlns:a16="http://schemas.microsoft.com/office/drawing/2014/main" id="{1DC3A5BB-2D23-1427-B6BE-8812EE9D8956}"/>
              </a:ext>
            </a:extLst>
          </p:cNvPr>
          <p:cNvGrpSpPr/>
          <p:nvPr/>
        </p:nvGrpSpPr>
        <p:grpSpPr>
          <a:xfrm>
            <a:off x="7675050" y="94458"/>
            <a:ext cx="1946727" cy="1024316"/>
            <a:chOff x="7675050" y="94458"/>
            <a:chExt cx="1946727" cy="1024316"/>
          </a:xfrm>
        </p:grpSpPr>
        <p:pic>
          <p:nvPicPr>
            <p:cNvPr id="8" name="그림 7" descr="지도이(가) 표시된 사진&#10;&#10;자동 생성된 설명">
              <a:extLst>
                <a:ext uri="{FF2B5EF4-FFF2-40B4-BE49-F238E27FC236}">
                  <a16:creationId xmlns:a16="http://schemas.microsoft.com/office/drawing/2014/main" id="{3DD60B0C-F7B7-DCA9-2EA2-53A0585F3FD9}"/>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contrast="-40000"/>
                      </a14:imgEffect>
                    </a14:imgLayer>
                  </a14:imgProps>
                </a:ext>
              </a:extLst>
            </a:blip>
            <a:stretch>
              <a:fillRect/>
            </a:stretch>
          </p:blipFill>
          <p:spPr>
            <a:xfrm>
              <a:off x="8247217" y="94458"/>
              <a:ext cx="1271337" cy="1024316"/>
            </a:xfrm>
            <a:prstGeom prst="rect">
              <a:avLst/>
            </a:prstGeom>
          </p:spPr>
        </p:pic>
        <p:pic>
          <p:nvPicPr>
            <p:cNvPr id="9" name="그림 8">
              <a:extLst>
                <a:ext uri="{FF2B5EF4-FFF2-40B4-BE49-F238E27FC236}">
                  <a16:creationId xmlns:a16="http://schemas.microsoft.com/office/drawing/2014/main" id="{0D77E09C-7DB1-9D20-9AE7-B90BD8A39B10}"/>
                </a:ext>
              </a:extLst>
            </p:cNvPr>
            <p:cNvPicPr>
              <a:picLocks noChangeAspect="1"/>
            </p:cNvPicPr>
            <p:nvPr/>
          </p:nvPicPr>
          <p:blipFill>
            <a:blip r:embed="rId7"/>
            <a:srcRect/>
            <a:stretch/>
          </p:blipFill>
          <p:spPr>
            <a:xfrm>
              <a:off x="7675050" y="594854"/>
              <a:ext cx="416327" cy="416327"/>
            </a:xfrm>
            <a:prstGeom prst="rect">
              <a:avLst/>
            </a:prstGeom>
          </p:spPr>
        </p:pic>
        <p:sp>
          <p:nvSpPr>
            <p:cNvPr id="10" name="제목 3">
              <a:extLst>
                <a:ext uri="{FF2B5EF4-FFF2-40B4-BE49-F238E27FC236}">
                  <a16:creationId xmlns:a16="http://schemas.microsoft.com/office/drawing/2014/main" id="{1413A2F7-68C9-31DC-B69E-A0788DB3A0A8}"/>
                </a:ext>
              </a:extLst>
            </p:cNvPr>
            <p:cNvSpPr txBox="1">
              <a:spLocks/>
            </p:cNvSpPr>
            <p:nvPr/>
          </p:nvSpPr>
          <p:spPr>
            <a:xfrm>
              <a:off x="8143995" y="606616"/>
              <a:ext cx="1477782" cy="334294"/>
            </a:xfrm>
            <a:prstGeom prst="rect">
              <a:avLst/>
            </a:prstGeom>
          </p:spPr>
          <p:txBody>
            <a:bodyPr wrap="none" lIns="0" tIns="0" rIns="0" bIns="0" anchor="b" anchorCtr="0">
              <a:noAutofit/>
            </a:bodyPr>
            <a:lstStyle>
              <a:defPPr>
                <a:defRPr lang="en-US"/>
              </a:defPPr>
              <a:lvl1pPr marR="0" lvl="0" indent="539750" fontAlgn="auto">
                <a:lnSpc>
                  <a:spcPct val="100000"/>
                </a:lnSpc>
                <a:spcBef>
                  <a:spcPts val="0"/>
                </a:spcBef>
                <a:spcAft>
                  <a:spcPts val="0"/>
                </a:spcAft>
                <a:buClrTx/>
                <a:buSzTx/>
                <a:buFontTx/>
                <a:buNone/>
                <a:tabLst/>
                <a:defRPr sz="2400" b="0" i="0">
                  <a:ln>
                    <a:solidFill>
                      <a:prstClr val="white">
                        <a:lumMod val="75000"/>
                        <a:alpha val="0"/>
                      </a:prstClr>
                    </a:solidFill>
                  </a:ln>
                  <a:solidFill>
                    <a:schemeClr val="bg1"/>
                  </a:solidFill>
                  <a:latin typeface="KoPub돋움체 Bold" panose="00000800000000000000" pitchFamily="2" charset="-127"/>
                  <a:ea typeface="KoPub돋움체 Bold" panose="00000800000000000000" pitchFamily="2" charset="-127"/>
                  <a:cs typeface="KoPub돋움체 Medium" panose="02020603020101020101" pitchFamily="18" charset="-127"/>
                </a:defRPr>
              </a:lvl1pPr>
            </a:lstStyle>
            <a:p>
              <a:pPr marR="0" lvl="0" indent="0" defTabSz="914400" rtl="0" eaLnBrk="1" fontAlgn="auto" latinLnBrk="0" hangingPunct="1">
                <a:lnSpc>
                  <a:spcPct val="100000"/>
                </a:lnSpc>
                <a:spcBef>
                  <a:spcPts val="0"/>
                </a:spcBef>
                <a:spcAft>
                  <a:spcPts val="0"/>
                </a:spcAft>
                <a:buClrTx/>
                <a:buSzTx/>
                <a:buFontTx/>
                <a:buNone/>
                <a:tabLst/>
                <a:defRPr/>
              </a:pPr>
              <a:r>
                <a:rPr lang="ko-KR" altLang="en-US" sz="2000" dirty="0">
                  <a:solidFill>
                    <a:schemeClr val="tx1">
                      <a:lumMod val="75000"/>
                      <a:lumOff val="25000"/>
                    </a:schemeClr>
                  </a:solidFill>
                </a:rPr>
                <a:t>중국</a:t>
              </a:r>
              <a:endParaRPr lang="en-US" altLang="ko-KR" sz="2000" dirty="0">
                <a:ln>
                  <a:solidFill>
                    <a:prstClr val="white">
                      <a:lumMod val="75000"/>
                      <a:alpha val="0"/>
                    </a:prstClr>
                  </a:solidFill>
                </a:ln>
                <a:solidFill>
                  <a:schemeClr val="tx1">
                    <a:lumMod val="75000"/>
                    <a:lumOff val="25000"/>
                  </a:schemeClr>
                </a:solidFill>
              </a:endParaRPr>
            </a:p>
          </p:txBody>
        </p:sp>
      </p:grpSp>
      <p:grpSp>
        <p:nvGrpSpPr>
          <p:cNvPr id="4" name="그룹 3">
            <a:extLst>
              <a:ext uri="{FF2B5EF4-FFF2-40B4-BE49-F238E27FC236}">
                <a16:creationId xmlns:a16="http://schemas.microsoft.com/office/drawing/2014/main" id="{1B15B56D-E7D9-C19D-59B5-2CEA93949109}"/>
              </a:ext>
            </a:extLst>
          </p:cNvPr>
          <p:cNvGrpSpPr/>
          <p:nvPr/>
        </p:nvGrpSpPr>
        <p:grpSpPr>
          <a:xfrm>
            <a:off x="478777" y="4747995"/>
            <a:ext cx="8948446" cy="318924"/>
            <a:chOff x="478777" y="4747995"/>
            <a:chExt cx="8948446" cy="318924"/>
          </a:xfrm>
        </p:grpSpPr>
        <p:sp>
          <p:nvSpPr>
            <p:cNvPr id="5" name="TextBox 4">
              <a:extLst>
                <a:ext uri="{FF2B5EF4-FFF2-40B4-BE49-F238E27FC236}">
                  <a16:creationId xmlns:a16="http://schemas.microsoft.com/office/drawing/2014/main" id="{B1E70AA7-D0ED-657B-6C46-39138797E16E}"/>
                </a:ext>
              </a:extLst>
            </p:cNvPr>
            <p:cNvSpPr txBox="1"/>
            <p:nvPr/>
          </p:nvSpPr>
          <p:spPr>
            <a:xfrm>
              <a:off x="478777" y="4747995"/>
              <a:ext cx="4294800" cy="318924"/>
            </a:xfrm>
            <a:prstGeom prst="rect">
              <a:avLst/>
            </a:prstGeom>
            <a:noFill/>
            <a:ln>
              <a:noFill/>
            </a:ln>
          </p:spPr>
          <p:txBody>
            <a:bodyPr wrap="square" lIns="0" tIns="72000" rIns="0" bIns="0" rtlCol="0" anchor="t">
              <a:spAutoFit/>
            </a:bodyPr>
            <a:lstStyle>
              <a:defPPr>
                <a:defRPr lang="en-US"/>
              </a:defPPr>
              <a:lvl1pPr lvl="0">
                <a:defRPr sz="800">
                  <a:ln>
                    <a:solidFill>
                      <a:prstClr val="white">
                        <a:lumMod val="75000"/>
                        <a:alpha val="0"/>
                      </a:prstClr>
                    </a:solidFill>
                  </a:ln>
                  <a:solidFill>
                    <a:prstClr val="white">
                      <a:lumMod val="50000"/>
                    </a:prstClr>
                  </a:solidFill>
                  <a:latin typeface="KoPub돋움체 Medium" panose="00000600000000000000" pitchFamily="2" charset="-127"/>
                  <a:ea typeface="KoPub돋움체 Medium" panose="00000600000000000000" pitchFamily="2" charset="-127"/>
                </a:defRPr>
              </a:lvl1pPr>
            </a:lstStyle>
            <a:p>
              <a:r>
                <a:rPr lang="en-US" altLang="ko-KR" dirty="0">
                  <a:solidFill>
                    <a:schemeClr val="bg1">
                      <a:lumMod val="50000"/>
                    </a:schemeClr>
                  </a:solidFill>
                </a:rPr>
                <a:t>Source: Insurance Association of China, </a:t>
              </a:r>
              <a:r>
                <a:rPr lang="ko-KR" altLang="en-US" dirty="0" err="1">
                  <a:solidFill>
                    <a:schemeClr val="bg1">
                      <a:lumMod val="50000"/>
                    </a:schemeClr>
                  </a:solidFill>
                </a:rPr>
                <a:t>삼정</a:t>
              </a:r>
              <a:r>
                <a:rPr lang="en-US" altLang="ko-KR" dirty="0">
                  <a:solidFill>
                    <a:schemeClr val="bg1">
                      <a:lumMod val="50000"/>
                    </a:schemeClr>
                  </a:solidFill>
                </a:rPr>
                <a:t>KPMG </a:t>
              </a:r>
              <a:r>
                <a:rPr lang="ko-KR" altLang="en-US" dirty="0">
                  <a:solidFill>
                    <a:schemeClr val="bg1">
                      <a:lumMod val="50000"/>
                    </a:schemeClr>
                  </a:solidFill>
                </a:rPr>
                <a:t>경제연구원 재구성</a:t>
              </a:r>
              <a:endParaRPr lang="en-US" altLang="ko-KR" dirty="0">
                <a:solidFill>
                  <a:schemeClr val="bg1">
                    <a:lumMod val="50000"/>
                  </a:schemeClr>
                </a:solidFill>
              </a:endParaRPr>
            </a:p>
            <a:p>
              <a:r>
                <a:rPr lang="en-US" altLang="ko-KR" dirty="0">
                  <a:solidFill>
                    <a:schemeClr val="bg1">
                      <a:lumMod val="50000"/>
                    </a:schemeClr>
                  </a:solidFill>
                </a:rPr>
                <a:t>Note: Premium Income </a:t>
              </a:r>
              <a:r>
                <a:rPr lang="ko-KR" altLang="en-US" dirty="0">
                  <a:solidFill>
                    <a:schemeClr val="bg1">
                      <a:lumMod val="50000"/>
                    </a:schemeClr>
                  </a:solidFill>
                </a:rPr>
                <a:t>기준</a:t>
              </a:r>
              <a:endParaRPr lang="en-US" altLang="ko-KR" dirty="0">
                <a:solidFill>
                  <a:schemeClr val="bg1">
                    <a:lumMod val="50000"/>
                  </a:schemeClr>
                </a:solidFill>
              </a:endParaRPr>
            </a:p>
          </p:txBody>
        </p:sp>
        <p:sp>
          <p:nvSpPr>
            <p:cNvPr id="11" name="TextBox 10">
              <a:extLst>
                <a:ext uri="{FF2B5EF4-FFF2-40B4-BE49-F238E27FC236}">
                  <a16:creationId xmlns:a16="http://schemas.microsoft.com/office/drawing/2014/main" id="{34592DF7-3361-28DF-6123-F6754778682F}"/>
                </a:ext>
              </a:extLst>
            </p:cNvPr>
            <p:cNvSpPr txBox="1"/>
            <p:nvPr/>
          </p:nvSpPr>
          <p:spPr>
            <a:xfrm>
              <a:off x="5132423" y="4747995"/>
              <a:ext cx="4294800" cy="195814"/>
            </a:xfrm>
            <a:prstGeom prst="rect">
              <a:avLst/>
            </a:prstGeom>
            <a:noFill/>
            <a:ln>
              <a:noFill/>
            </a:ln>
          </p:spPr>
          <p:txBody>
            <a:bodyPr wrap="square" lIns="0" tIns="72000" rIns="0" bIns="0" rtlCol="0" anchor="t">
              <a:spAutoFit/>
            </a:bodyPr>
            <a:lstStyle>
              <a:defPPr>
                <a:defRPr lang="en-US"/>
              </a:defPPr>
              <a:lvl1pPr lvl="0">
                <a:defRPr sz="800">
                  <a:ln>
                    <a:solidFill>
                      <a:prstClr val="white">
                        <a:lumMod val="75000"/>
                        <a:alpha val="0"/>
                      </a:prstClr>
                    </a:solidFill>
                  </a:ln>
                  <a:solidFill>
                    <a:prstClr val="white">
                      <a:lumMod val="50000"/>
                    </a:prstClr>
                  </a:solidFill>
                  <a:latin typeface="KoPub돋움체 Medium" panose="00000600000000000000" pitchFamily="2" charset="-127"/>
                  <a:ea typeface="KoPub돋움체 Medium" panose="00000600000000000000" pitchFamily="2" charset="-127"/>
                </a:defRPr>
              </a:lvl1pPr>
            </a:lstStyle>
            <a:p>
              <a:r>
                <a:rPr lang="en-US" altLang="ko-KR" dirty="0">
                  <a:solidFill>
                    <a:schemeClr val="bg1">
                      <a:lumMod val="50000"/>
                    </a:schemeClr>
                  </a:solidFill>
                </a:rPr>
                <a:t>Source: Insurance Association of China, </a:t>
              </a:r>
              <a:r>
                <a:rPr lang="ko-KR" altLang="en-US" dirty="0" err="1">
                  <a:solidFill>
                    <a:schemeClr val="bg1">
                      <a:lumMod val="50000"/>
                    </a:schemeClr>
                  </a:solidFill>
                </a:rPr>
                <a:t>삼정</a:t>
              </a:r>
              <a:r>
                <a:rPr lang="en-US" altLang="ko-KR" dirty="0">
                  <a:solidFill>
                    <a:schemeClr val="bg1">
                      <a:lumMod val="50000"/>
                    </a:schemeClr>
                  </a:solidFill>
                </a:rPr>
                <a:t>KPMG </a:t>
              </a:r>
              <a:r>
                <a:rPr lang="ko-KR" altLang="en-US" dirty="0">
                  <a:solidFill>
                    <a:schemeClr val="bg1">
                      <a:lumMod val="50000"/>
                    </a:schemeClr>
                  </a:solidFill>
                </a:rPr>
                <a:t>경제연구원 재구성</a:t>
              </a:r>
              <a:endParaRPr lang="en-US" altLang="ko-KR" dirty="0">
                <a:solidFill>
                  <a:schemeClr val="bg1">
                    <a:lumMod val="50000"/>
                  </a:schemeClr>
                </a:solidFill>
              </a:endParaRPr>
            </a:p>
          </p:txBody>
        </p:sp>
      </p:grpSp>
    </p:spTree>
    <p:extLst>
      <p:ext uri="{BB962C8B-B14F-4D97-AF65-F5344CB8AC3E}">
        <p14:creationId xmlns:p14="http://schemas.microsoft.com/office/powerpoint/2010/main" val="61683145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11D01EDC-383F-7EC9-5195-CCBAAD0A81F2}"/>
              </a:ext>
            </a:extLst>
          </p:cNvPr>
          <p:cNvSpPr>
            <a:spLocks noGrp="1"/>
          </p:cNvSpPr>
          <p:nvPr>
            <p:ph type="body" sz="quarter" idx="10"/>
          </p:nvPr>
        </p:nvSpPr>
        <p:spPr/>
        <p:txBody>
          <a:bodyPr/>
          <a:lstStyle/>
          <a:p>
            <a:r>
              <a:rPr lang="en-US" altLang="ko-KR" dirty="0"/>
              <a:t>II. </a:t>
            </a:r>
            <a:r>
              <a:rPr lang="ko-KR" altLang="en-US" dirty="0"/>
              <a:t>신흥 아시아 태평양 국가별 보험시장 및 규제 현황 </a:t>
            </a:r>
          </a:p>
        </p:txBody>
      </p:sp>
      <p:sp>
        <p:nvSpPr>
          <p:cNvPr id="3" name="텍스트 개체 틀 2">
            <a:extLst>
              <a:ext uri="{FF2B5EF4-FFF2-40B4-BE49-F238E27FC236}">
                <a16:creationId xmlns:a16="http://schemas.microsoft.com/office/drawing/2014/main" id="{F8A23C6E-913D-E903-F49E-D387E0794A26}"/>
              </a:ext>
            </a:extLst>
          </p:cNvPr>
          <p:cNvSpPr>
            <a:spLocks noGrp="1"/>
          </p:cNvSpPr>
          <p:nvPr>
            <p:ph type="body" sz="quarter" idx="11"/>
          </p:nvPr>
        </p:nvSpPr>
        <p:spPr>
          <a:xfrm>
            <a:off x="488950" y="617249"/>
            <a:ext cx="8928100" cy="322262"/>
          </a:xfrm>
        </p:spPr>
        <p:txBody>
          <a:bodyPr/>
          <a:lstStyle/>
          <a:p>
            <a:r>
              <a:rPr lang="ko-KR" altLang="en-US" dirty="0"/>
              <a:t>중국 보험시장 현황 </a:t>
            </a:r>
            <a:r>
              <a:rPr lang="en-US" altLang="ko-KR" dirty="0"/>
              <a:t>(</a:t>
            </a:r>
            <a:r>
              <a:rPr lang="ko-KR" altLang="en-US" dirty="0"/>
              <a:t>계속</a:t>
            </a:r>
            <a:r>
              <a:rPr lang="en-US" altLang="ko-KR" dirty="0"/>
              <a:t>)</a:t>
            </a:r>
            <a:endParaRPr lang="ko-KR" altLang="en-US" dirty="0"/>
          </a:p>
        </p:txBody>
      </p:sp>
      <p:sp>
        <p:nvSpPr>
          <p:cNvPr id="36" name="TextBox 35">
            <a:extLst>
              <a:ext uri="{FF2B5EF4-FFF2-40B4-BE49-F238E27FC236}">
                <a16:creationId xmlns:a16="http://schemas.microsoft.com/office/drawing/2014/main" id="{8B84D67C-C981-8F55-1CD2-6A8A0B575DF2}"/>
              </a:ext>
            </a:extLst>
          </p:cNvPr>
          <p:cNvSpPr txBox="1"/>
          <p:nvPr/>
        </p:nvSpPr>
        <p:spPr>
          <a:xfrm>
            <a:off x="499121" y="5251086"/>
            <a:ext cx="8917200" cy="950400"/>
          </a:xfrm>
          <a:prstGeom prst="rect">
            <a:avLst/>
          </a:prstGeom>
          <a:solidFill>
            <a:srgbClr val="DEF7FF"/>
          </a:solidFill>
          <a:ln w="3175">
            <a:solidFill>
              <a:srgbClr val="99E3FB"/>
            </a:solidFill>
          </a:ln>
        </p:spPr>
        <p:txBody>
          <a:bodyPr wrap="square" lIns="108000" tIns="72000" rIns="108000" bIns="72000" anchor="t">
            <a:noAutofit/>
          </a:bodyPr>
          <a:lstStyle>
            <a:defPPr>
              <a:defRPr lang="en-US"/>
            </a:defPPr>
            <a:lvl1pPr marL="108000" indent="-108000" defTabSz="457200">
              <a:lnSpc>
                <a:spcPct val="110000"/>
              </a:lnSpc>
              <a:spcAft>
                <a:spcPts val="300"/>
              </a:spcAft>
              <a:buClr>
                <a:schemeClr val="tx1">
                  <a:lumMod val="85000"/>
                  <a:lumOff val="15000"/>
                </a:schemeClr>
              </a:buClr>
              <a:buFont typeface="Arial" panose="020B0604020202020204" pitchFamily="34" charset="0"/>
              <a:buChar char="•"/>
              <a:defRPr sz="1000" b="1">
                <a:ln>
                  <a:solidFill>
                    <a:schemeClr val="accent5">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ko-KR" altLang="en-US" dirty="0"/>
              <a:t>중국 손해보험 시장에서 자동차 보험이 수입보험료 기준 </a:t>
            </a:r>
            <a:r>
              <a:rPr lang="en-US" altLang="ko-KR" dirty="0"/>
              <a:t>8,240</a:t>
            </a:r>
            <a:r>
              <a:rPr lang="ko-KR" altLang="en-US" dirty="0"/>
              <a:t>억 위안을 기록하며</a:t>
            </a:r>
            <a:r>
              <a:rPr lang="en-US" altLang="ko-KR" dirty="0"/>
              <a:t>,</a:t>
            </a:r>
            <a:r>
              <a:rPr lang="ko-KR" altLang="en-US" dirty="0"/>
              <a:t> 전체 손해보험 상품의 </a:t>
            </a:r>
            <a:r>
              <a:rPr lang="en-US" altLang="ko-KR" dirty="0"/>
              <a:t>57%</a:t>
            </a:r>
            <a:r>
              <a:rPr lang="ko-KR" altLang="en-US" dirty="0"/>
              <a:t>의 점유율로 가장 큰 비중을 차지</a:t>
            </a:r>
            <a:endParaRPr lang="en-US" altLang="ko-KR" dirty="0"/>
          </a:p>
          <a:p>
            <a:pPr marL="266700" indent="-174625">
              <a:buClr>
                <a:schemeClr val="tx1">
                  <a:lumMod val="75000"/>
                  <a:lumOff val="25000"/>
                </a:schemeClr>
              </a:buClr>
              <a:buFontTx/>
              <a:buChar char="-"/>
            </a:pPr>
            <a:r>
              <a:rPr lang="ko-KR" altLang="en-US" b="0" dirty="0">
                <a:solidFill>
                  <a:schemeClr val="tx1">
                    <a:lumMod val="75000"/>
                    <a:lumOff val="25000"/>
                  </a:schemeClr>
                </a:solidFill>
              </a:rPr>
              <a:t>자동차보험 시장에서 </a:t>
            </a:r>
            <a:r>
              <a:rPr lang="en-US" altLang="ko-KR" b="0" dirty="0">
                <a:solidFill>
                  <a:schemeClr val="tx1">
                    <a:lumMod val="75000"/>
                    <a:lumOff val="25000"/>
                  </a:schemeClr>
                </a:solidFill>
              </a:rPr>
              <a:t>Peoples Property Insurance</a:t>
            </a:r>
            <a:r>
              <a:rPr lang="ko-KR" altLang="en-US" b="0" dirty="0">
                <a:solidFill>
                  <a:schemeClr val="tx1">
                    <a:lumMod val="75000"/>
                    <a:lumOff val="25000"/>
                  </a:schemeClr>
                </a:solidFill>
              </a:rPr>
              <a:t>가 </a:t>
            </a:r>
            <a:r>
              <a:rPr lang="en-US" altLang="ko-KR" b="0" dirty="0">
                <a:solidFill>
                  <a:schemeClr val="tx1">
                    <a:lumMod val="75000"/>
                    <a:lumOff val="25000"/>
                  </a:schemeClr>
                </a:solidFill>
              </a:rPr>
              <a:t>33.2%</a:t>
            </a:r>
            <a:r>
              <a:rPr lang="ko-KR" altLang="en-US" b="0" dirty="0">
                <a:solidFill>
                  <a:schemeClr val="tx1">
                    <a:lumMod val="75000"/>
                    <a:lumOff val="25000"/>
                  </a:schemeClr>
                </a:solidFill>
              </a:rPr>
              <a:t>의 점유율로 선두</a:t>
            </a:r>
            <a:r>
              <a:rPr lang="en-US" altLang="ko-KR" b="0" dirty="0">
                <a:solidFill>
                  <a:schemeClr val="tx1">
                    <a:lumMod val="75000"/>
                    <a:lumOff val="25000"/>
                  </a:schemeClr>
                </a:solidFill>
              </a:rPr>
              <a:t>, </a:t>
            </a:r>
            <a:r>
              <a:rPr lang="ko-KR" altLang="en-US" b="0" dirty="0">
                <a:solidFill>
                  <a:schemeClr val="tx1">
                    <a:lumMod val="75000"/>
                    <a:lumOff val="25000"/>
                  </a:schemeClr>
                </a:solidFill>
              </a:rPr>
              <a:t>그 뒤를 이어 </a:t>
            </a:r>
            <a:r>
              <a:rPr lang="en-US" altLang="ko-KR" b="0" dirty="0">
                <a:solidFill>
                  <a:schemeClr val="tx1">
                    <a:lumMod val="75000"/>
                    <a:lumOff val="25000"/>
                  </a:schemeClr>
                </a:solidFill>
              </a:rPr>
              <a:t>Ping An Property Insurance</a:t>
            </a:r>
            <a:r>
              <a:rPr lang="ko-KR" altLang="en-US" b="0" dirty="0">
                <a:solidFill>
                  <a:schemeClr val="tx1">
                    <a:lumMod val="75000"/>
                    <a:lumOff val="25000"/>
                  </a:schemeClr>
                </a:solidFill>
              </a:rPr>
              <a:t>는 약 </a:t>
            </a:r>
            <a:r>
              <a:rPr lang="en-US" altLang="ko-KR" b="0" dirty="0">
                <a:solidFill>
                  <a:schemeClr val="tx1">
                    <a:lumMod val="75000"/>
                    <a:lumOff val="25000"/>
                  </a:schemeClr>
                </a:solidFill>
              </a:rPr>
              <a:t>20.8%</a:t>
            </a:r>
            <a:r>
              <a:rPr lang="ko-KR" altLang="en-US" b="0" dirty="0">
                <a:solidFill>
                  <a:schemeClr val="tx1">
                    <a:lumMod val="75000"/>
                    <a:lumOff val="25000"/>
                  </a:schemeClr>
                </a:solidFill>
              </a:rPr>
              <a:t>의 시장 점유율을 보유</a:t>
            </a:r>
            <a:endParaRPr lang="en-US" altLang="ko-KR" b="0" dirty="0">
              <a:solidFill>
                <a:schemeClr val="tx1">
                  <a:lumMod val="75000"/>
                  <a:lumOff val="25000"/>
                </a:schemeClr>
              </a:solidFill>
            </a:endParaRPr>
          </a:p>
          <a:p>
            <a:r>
              <a:rPr lang="ko-KR" altLang="en-US" dirty="0"/>
              <a:t>도시에 거주하는 </a:t>
            </a:r>
            <a:r>
              <a:rPr lang="en-US" altLang="ko-KR" dirty="0"/>
              <a:t>26</a:t>
            </a:r>
            <a:r>
              <a:rPr lang="ko-KR" altLang="en-US" dirty="0"/>
              <a:t>세 이상 </a:t>
            </a:r>
            <a:r>
              <a:rPr lang="en-US" altLang="ko-KR" dirty="0"/>
              <a:t>55</a:t>
            </a:r>
            <a:r>
              <a:rPr lang="ko-KR" altLang="en-US" dirty="0"/>
              <a:t>세 이하의 중국인 </a:t>
            </a:r>
            <a:r>
              <a:rPr lang="en-US" altLang="ko-KR" dirty="0"/>
              <a:t>3,023</a:t>
            </a:r>
            <a:r>
              <a:rPr lang="ko-KR" altLang="en-US" dirty="0"/>
              <a:t>명을 대상으로 이루어진 설문조사에 따르면</a:t>
            </a:r>
            <a:r>
              <a:rPr lang="en-US" altLang="ko-KR" dirty="0"/>
              <a:t>, </a:t>
            </a:r>
            <a:r>
              <a:rPr lang="ko-KR" altLang="en-US" dirty="0"/>
              <a:t>설문에 참여한 중국 소비자들의 </a:t>
            </a:r>
            <a:r>
              <a:rPr lang="en-US" altLang="ko-KR" dirty="0"/>
              <a:t>65.3%</a:t>
            </a:r>
            <a:r>
              <a:rPr lang="ko-KR" altLang="en-US" dirty="0"/>
              <a:t>가 건강보험을 구매</a:t>
            </a:r>
            <a:r>
              <a:rPr lang="en-US" altLang="ko-KR" dirty="0"/>
              <a:t>·</a:t>
            </a:r>
            <a:r>
              <a:rPr lang="ko-KR" altLang="en-US" dirty="0"/>
              <a:t>보유하고 있는 것으로 나타났으며</a:t>
            </a:r>
            <a:r>
              <a:rPr lang="en-US" altLang="ko-KR" dirty="0"/>
              <a:t>, </a:t>
            </a:r>
            <a:r>
              <a:rPr lang="ko-KR" altLang="en-US" dirty="0"/>
              <a:t>그 다음으로는 자동차보험</a:t>
            </a:r>
            <a:r>
              <a:rPr lang="en-US" altLang="ko-KR" dirty="0"/>
              <a:t>(60.2%), </a:t>
            </a:r>
            <a:r>
              <a:rPr lang="ko-KR" altLang="en-US" dirty="0"/>
              <a:t>생명보험</a:t>
            </a:r>
            <a:r>
              <a:rPr lang="en-US" altLang="ko-KR" dirty="0"/>
              <a:t>(54.2%), </a:t>
            </a:r>
            <a:r>
              <a:rPr lang="ko-KR" altLang="en-US" dirty="0"/>
              <a:t>중병보험</a:t>
            </a:r>
            <a:r>
              <a:rPr lang="en-US" altLang="ko-KR" dirty="0"/>
              <a:t>(51.0%) </a:t>
            </a:r>
            <a:r>
              <a:rPr lang="ko-KR" altLang="en-US" dirty="0"/>
              <a:t>순으로 나타남</a:t>
            </a:r>
            <a:endParaRPr lang="en-US" altLang="ko-KR" dirty="0"/>
          </a:p>
        </p:txBody>
      </p:sp>
      <p:grpSp>
        <p:nvGrpSpPr>
          <p:cNvPr id="28" name="그룹 27">
            <a:extLst>
              <a:ext uri="{FF2B5EF4-FFF2-40B4-BE49-F238E27FC236}">
                <a16:creationId xmlns:a16="http://schemas.microsoft.com/office/drawing/2014/main" id="{929C56E2-FBF0-E133-2E8F-C0AE03D0DB6C}"/>
              </a:ext>
            </a:extLst>
          </p:cNvPr>
          <p:cNvGrpSpPr/>
          <p:nvPr/>
        </p:nvGrpSpPr>
        <p:grpSpPr>
          <a:xfrm>
            <a:off x="428832" y="1196975"/>
            <a:ext cx="2880000" cy="3621367"/>
            <a:chOff x="428832" y="1196975"/>
            <a:chExt cx="3302853" cy="3621367"/>
          </a:xfrm>
        </p:grpSpPr>
        <p:grpSp>
          <p:nvGrpSpPr>
            <p:cNvPr id="4" name="그룹 3">
              <a:extLst>
                <a:ext uri="{FF2B5EF4-FFF2-40B4-BE49-F238E27FC236}">
                  <a16:creationId xmlns:a16="http://schemas.microsoft.com/office/drawing/2014/main" id="{D685C4F4-82CE-C28E-89E0-3F9246746163}"/>
                </a:ext>
              </a:extLst>
            </p:cNvPr>
            <p:cNvGrpSpPr/>
            <p:nvPr/>
          </p:nvGrpSpPr>
          <p:grpSpPr>
            <a:xfrm>
              <a:off x="474079" y="1196975"/>
              <a:ext cx="3222097" cy="276837"/>
              <a:chOff x="488999" y="2176483"/>
              <a:chExt cx="4284614" cy="276837"/>
            </a:xfrm>
          </p:grpSpPr>
          <p:sp>
            <p:nvSpPr>
              <p:cNvPr id="6" name="TextBox 5">
                <a:extLst>
                  <a:ext uri="{FF2B5EF4-FFF2-40B4-BE49-F238E27FC236}">
                    <a16:creationId xmlns:a16="http://schemas.microsoft.com/office/drawing/2014/main" id="{66A9D651-46B5-9590-7FC1-05C28CF1C64F}"/>
                  </a:ext>
                </a:extLst>
              </p:cNvPr>
              <p:cNvSpPr txBox="1"/>
              <p:nvPr/>
            </p:nvSpPr>
            <p:spPr>
              <a:xfrm>
                <a:off x="488999" y="2210039"/>
                <a:ext cx="1748877" cy="200055"/>
              </a:xfrm>
              <a:prstGeom prst="rect">
                <a:avLst/>
              </a:prstGeom>
              <a:noFill/>
            </p:spPr>
            <p:txBody>
              <a:bodyPr wrap="none" lIns="0" tIns="0" rIns="0" bIns="0" rtlCol="0">
                <a:spAutoFit/>
              </a:bodyPr>
              <a:lstStyle/>
              <a:p>
                <a:pPr>
                  <a:defRPr/>
                </a:pPr>
                <a:r>
                  <a:rPr lang="ko-KR" altLang="en-US" sz="1300" dirty="0">
                    <a:ln>
                      <a:solidFill>
                        <a:prstClr val="white">
                          <a:lumMod val="75000"/>
                          <a:alpha val="0"/>
                        </a:prstClr>
                      </a:solidFill>
                    </a:ln>
                    <a:solidFill>
                      <a:srgbClr val="00338D"/>
                    </a:solidFill>
                    <a:latin typeface="KoPub돋움체 Bold" panose="00000800000000000000" pitchFamily="2" charset="-127"/>
                    <a:ea typeface="KoPub돋움체 Bold" panose="00000800000000000000" pitchFamily="2" charset="-127"/>
                    <a:cs typeface="Univers for KPMG"/>
                  </a:rPr>
                  <a:t>중국 손해보험 상품별 비중</a:t>
                </a:r>
                <a:endParaRPr kumimoji="0" lang="ko-KR" altLang="en-US" sz="1300" b="0" i="0" u="none" strike="noStrike" kern="1200" cap="none" spc="0" normalizeH="0" baseline="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endParaRPr>
              </a:p>
            </p:txBody>
          </p:sp>
          <p:cxnSp>
            <p:nvCxnSpPr>
              <p:cNvPr id="7" name="직선 연결선 6">
                <a:extLst>
                  <a:ext uri="{FF2B5EF4-FFF2-40B4-BE49-F238E27FC236}">
                    <a16:creationId xmlns:a16="http://schemas.microsoft.com/office/drawing/2014/main" id="{9C254039-E7B2-C8E7-B9B4-99175363C67B}"/>
                  </a:ext>
                </a:extLst>
              </p:cNvPr>
              <p:cNvCxnSpPr/>
              <p:nvPr/>
            </p:nvCxnSpPr>
            <p:spPr>
              <a:xfrm>
                <a:off x="489000" y="2176483"/>
                <a:ext cx="4284613"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8" name="직선 연결선 7">
                <a:extLst>
                  <a:ext uri="{FF2B5EF4-FFF2-40B4-BE49-F238E27FC236}">
                    <a16:creationId xmlns:a16="http://schemas.microsoft.com/office/drawing/2014/main" id="{D10F7244-B267-32BA-B007-F35E6297FC2B}"/>
                  </a:ext>
                </a:extLst>
              </p:cNvPr>
              <p:cNvCxnSpPr/>
              <p:nvPr/>
            </p:nvCxnSpPr>
            <p:spPr>
              <a:xfrm>
                <a:off x="489000" y="2453320"/>
                <a:ext cx="4284613"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graphicFrame>
          <p:nvGraphicFramePr>
            <p:cNvPr id="16" name="ChartObject">
              <a:extLst>
                <a:ext uri="{FF2B5EF4-FFF2-40B4-BE49-F238E27FC236}">
                  <a16:creationId xmlns:a16="http://schemas.microsoft.com/office/drawing/2014/main" id="{1E0568F3-A818-D3FD-79AE-14091C47E9BC}"/>
                </a:ext>
              </a:extLst>
            </p:cNvPr>
            <p:cNvGraphicFramePr/>
            <p:nvPr>
              <p:extLst>
                <p:ext uri="{D42A27DB-BD31-4B8C-83A1-F6EECF244321}">
                  <p14:modId xmlns:p14="http://schemas.microsoft.com/office/powerpoint/2010/main" val="1240903852"/>
                </p:ext>
              </p:extLst>
            </p:nvPr>
          </p:nvGraphicFramePr>
          <p:xfrm>
            <a:off x="428832" y="1583714"/>
            <a:ext cx="3302853" cy="3234628"/>
          </p:xfrm>
          <a:graphic>
            <a:graphicData uri="http://schemas.openxmlformats.org/drawingml/2006/chart">
              <c:chart xmlns:c="http://schemas.openxmlformats.org/drawingml/2006/chart" xmlns:r="http://schemas.openxmlformats.org/officeDocument/2006/relationships" r:id="rId3"/>
            </a:graphicData>
          </a:graphic>
        </p:graphicFrame>
      </p:grpSp>
      <p:sp>
        <p:nvSpPr>
          <p:cNvPr id="23" name="object 38">
            <a:extLst>
              <a:ext uri="{FF2B5EF4-FFF2-40B4-BE49-F238E27FC236}">
                <a16:creationId xmlns:a16="http://schemas.microsoft.com/office/drawing/2014/main" id="{024CE1CB-CC0C-B4B3-2B33-654E33FDF341}"/>
              </a:ext>
            </a:extLst>
          </p:cNvPr>
          <p:cNvSpPr txBox="1"/>
          <p:nvPr/>
        </p:nvSpPr>
        <p:spPr>
          <a:xfrm>
            <a:off x="3482576" y="1604642"/>
            <a:ext cx="936000" cy="123239"/>
          </a:xfrm>
          <a:prstGeom prst="rect">
            <a:avLst/>
          </a:prstGeom>
        </p:spPr>
        <p:txBody>
          <a:bodyPr vert="horz" wrap="square" lIns="0" tIns="12065" rIns="0" bIns="0" rtlCol="0">
            <a:spAutoFit/>
          </a:bodyPr>
          <a:lstStyle>
            <a:defPPr>
              <a:defRPr lang="en-US"/>
            </a:defPPr>
            <a:lvl1pPr marL="12700" marR="5080" lvl="0" indent="0" algn="r" defTabSz="914400" fontAlgn="auto">
              <a:lnSpc>
                <a:spcPct val="90000"/>
              </a:lnSpc>
              <a:spcBef>
                <a:spcPts val="95"/>
              </a:spcBef>
              <a:spcAft>
                <a:spcPts val="0"/>
              </a:spcAft>
              <a:buClrTx/>
              <a:buSzTx/>
              <a:buFontTx/>
              <a:buNone/>
              <a:tabLst/>
              <a:defRPr kumimoji="0" sz="1050" b="0" i="0" u="none" strike="noStrike" cap="none" spc="0" normalizeH="0" baseline="0">
                <a:ln>
                  <a:noFill/>
                </a:ln>
                <a:gradFill>
                  <a:gsLst>
                    <a:gs pos="0">
                      <a:schemeClr val="bg1">
                        <a:lumMod val="65000"/>
                      </a:schemeClr>
                    </a:gs>
                    <a:gs pos="100000">
                      <a:schemeClr val="bg1">
                        <a:lumMod val="65000"/>
                      </a:schemeClr>
                    </a:gs>
                  </a:gsLst>
                  <a:lin ang="5400000" scaled="1"/>
                </a:gradFill>
                <a:effectLst/>
                <a:uLnTx/>
                <a:uFillTx/>
                <a:latin typeface="KoPub돋움체 Bold" panose="00000800000000000000" pitchFamily="2" charset="-127"/>
                <a:ea typeface="KoPub돋움체 Bold" panose="00000800000000000000" pitchFamily="2" charset="-127"/>
                <a:cs typeface="Calibri"/>
              </a:defRPr>
            </a:lvl1pPr>
          </a:lstStyle>
          <a:p>
            <a:pPr algn="l"/>
            <a:r>
              <a:rPr lang="en-US" altLang="ko-KR" sz="800" spc="-50" dirty="0">
                <a:ln>
                  <a:solidFill>
                    <a:srgbClr val="FD349C">
                      <a:alpha val="0"/>
                    </a:srgbClr>
                  </a:solidFill>
                </a:ln>
                <a:solidFill>
                  <a:schemeClr val="tx1">
                    <a:lumMod val="50000"/>
                    <a:lumOff val="50000"/>
                  </a:schemeClr>
                </a:solidFill>
                <a:latin typeface="KoPub돋움체 Medium" panose="02020603020101020101" pitchFamily="18" charset="-127"/>
                <a:ea typeface="KoPub돋움체 Medium" panose="02020603020101020101" pitchFamily="18" charset="-127"/>
                <a:cs typeface="+mn-cs"/>
              </a:rPr>
              <a:t>(%)</a:t>
            </a:r>
          </a:p>
        </p:txBody>
      </p:sp>
      <p:sp>
        <p:nvSpPr>
          <p:cNvPr id="24" name="object 38">
            <a:extLst>
              <a:ext uri="{FF2B5EF4-FFF2-40B4-BE49-F238E27FC236}">
                <a16:creationId xmlns:a16="http://schemas.microsoft.com/office/drawing/2014/main" id="{1E5C9CD8-5420-DAB2-3843-C6622AAAF4C4}"/>
              </a:ext>
            </a:extLst>
          </p:cNvPr>
          <p:cNvSpPr txBox="1"/>
          <p:nvPr/>
        </p:nvSpPr>
        <p:spPr>
          <a:xfrm>
            <a:off x="488950" y="1604642"/>
            <a:ext cx="648000" cy="123239"/>
          </a:xfrm>
          <a:prstGeom prst="rect">
            <a:avLst/>
          </a:prstGeom>
        </p:spPr>
        <p:txBody>
          <a:bodyPr vert="horz" wrap="square" lIns="0" tIns="12065" rIns="0" bIns="0" rtlCol="0">
            <a:spAutoFit/>
          </a:bodyPr>
          <a:lstStyle>
            <a:defPPr>
              <a:defRPr lang="en-US"/>
            </a:defPPr>
            <a:lvl1pPr marL="12700" marR="5080" lvl="0" indent="0" algn="r" defTabSz="914400" fontAlgn="auto">
              <a:lnSpc>
                <a:spcPct val="90000"/>
              </a:lnSpc>
              <a:spcBef>
                <a:spcPts val="95"/>
              </a:spcBef>
              <a:spcAft>
                <a:spcPts val="0"/>
              </a:spcAft>
              <a:buClrTx/>
              <a:buSzTx/>
              <a:buFontTx/>
              <a:buNone/>
              <a:tabLst/>
              <a:defRPr kumimoji="0" sz="1050" b="0" i="0" u="none" strike="noStrike" cap="none" spc="0" normalizeH="0" baseline="0">
                <a:ln>
                  <a:noFill/>
                </a:ln>
                <a:gradFill>
                  <a:gsLst>
                    <a:gs pos="0">
                      <a:schemeClr val="bg1">
                        <a:lumMod val="65000"/>
                      </a:schemeClr>
                    </a:gs>
                    <a:gs pos="100000">
                      <a:schemeClr val="bg1">
                        <a:lumMod val="65000"/>
                      </a:schemeClr>
                    </a:gs>
                  </a:gsLst>
                  <a:lin ang="5400000" scaled="1"/>
                </a:gradFill>
                <a:effectLst/>
                <a:uLnTx/>
                <a:uFillTx/>
                <a:latin typeface="KoPub돋움체 Bold" panose="00000800000000000000" pitchFamily="2" charset="-127"/>
                <a:ea typeface="KoPub돋움체 Bold" panose="00000800000000000000" pitchFamily="2" charset="-127"/>
                <a:cs typeface="Calibri"/>
              </a:defRPr>
            </a:lvl1pPr>
          </a:lstStyle>
          <a:p>
            <a:pPr algn="l"/>
            <a:r>
              <a:rPr lang="en-US" altLang="ko-KR" sz="800" spc="-50" dirty="0">
                <a:ln>
                  <a:solidFill>
                    <a:srgbClr val="FD349C">
                      <a:alpha val="0"/>
                    </a:srgbClr>
                  </a:solidFill>
                </a:ln>
                <a:solidFill>
                  <a:schemeClr val="tx1">
                    <a:lumMod val="50000"/>
                    <a:lumOff val="50000"/>
                  </a:schemeClr>
                </a:solidFill>
                <a:latin typeface="KoPub돋움체 Medium" panose="02020603020101020101" pitchFamily="18" charset="-127"/>
                <a:ea typeface="KoPub돋움체 Medium" panose="02020603020101020101" pitchFamily="18" charset="-127"/>
                <a:cs typeface="+mn-cs"/>
              </a:rPr>
              <a:t>(%)</a:t>
            </a:r>
          </a:p>
        </p:txBody>
      </p:sp>
      <p:grpSp>
        <p:nvGrpSpPr>
          <p:cNvPr id="17" name="그룹 16">
            <a:extLst>
              <a:ext uri="{FF2B5EF4-FFF2-40B4-BE49-F238E27FC236}">
                <a16:creationId xmlns:a16="http://schemas.microsoft.com/office/drawing/2014/main" id="{8BB94A29-9100-21E8-6FDD-76E629378445}"/>
              </a:ext>
            </a:extLst>
          </p:cNvPr>
          <p:cNvGrpSpPr/>
          <p:nvPr/>
        </p:nvGrpSpPr>
        <p:grpSpPr>
          <a:xfrm>
            <a:off x="7675050" y="94458"/>
            <a:ext cx="1946727" cy="1024316"/>
            <a:chOff x="7675050" y="94458"/>
            <a:chExt cx="1946727" cy="1024316"/>
          </a:xfrm>
        </p:grpSpPr>
        <p:pic>
          <p:nvPicPr>
            <p:cNvPr id="29" name="그림 28" descr="지도이(가) 표시된 사진&#10;&#10;자동 생성된 설명">
              <a:extLst>
                <a:ext uri="{FF2B5EF4-FFF2-40B4-BE49-F238E27FC236}">
                  <a16:creationId xmlns:a16="http://schemas.microsoft.com/office/drawing/2014/main" id="{22FEAA3E-D1C4-0475-5356-B60CA905E0CF}"/>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contrast="-40000"/>
                      </a14:imgEffect>
                    </a14:imgLayer>
                  </a14:imgProps>
                </a:ext>
              </a:extLst>
            </a:blip>
            <a:stretch>
              <a:fillRect/>
            </a:stretch>
          </p:blipFill>
          <p:spPr>
            <a:xfrm>
              <a:off x="8247217" y="94458"/>
              <a:ext cx="1271337" cy="1024316"/>
            </a:xfrm>
            <a:prstGeom prst="rect">
              <a:avLst/>
            </a:prstGeom>
          </p:spPr>
        </p:pic>
        <p:pic>
          <p:nvPicPr>
            <p:cNvPr id="30" name="그림 29">
              <a:extLst>
                <a:ext uri="{FF2B5EF4-FFF2-40B4-BE49-F238E27FC236}">
                  <a16:creationId xmlns:a16="http://schemas.microsoft.com/office/drawing/2014/main" id="{F5E610F6-AEA8-12B7-7E12-BCCE3C0C5190}"/>
                </a:ext>
              </a:extLst>
            </p:cNvPr>
            <p:cNvPicPr>
              <a:picLocks noChangeAspect="1"/>
            </p:cNvPicPr>
            <p:nvPr/>
          </p:nvPicPr>
          <p:blipFill>
            <a:blip r:embed="rId6"/>
            <a:srcRect/>
            <a:stretch/>
          </p:blipFill>
          <p:spPr>
            <a:xfrm>
              <a:off x="7675050" y="594854"/>
              <a:ext cx="416327" cy="416327"/>
            </a:xfrm>
            <a:prstGeom prst="rect">
              <a:avLst/>
            </a:prstGeom>
          </p:spPr>
        </p:pic>
        <p:sp>
          <p:nvSpPr>
            <p:cNvPr id="31" name="제목 3">
              <a:extLst>
                <a:ext uri="{FF2B5EF4-FFF2-40B4-BE49-F238E27FC236}">
                  <a16:creationId xmlns:a16="http://schemas.microsoft.com/office/drawing/2014/main" id="{80FFCFBD-8BCA-959D-98B6-8C5627A30999}"/>
                </a:ext>
              </a:extLst>
            </p:cNvPr>
            <p:cNvSpPr txBox="1">
              <a:spLocks/>
            </p:cNvSpPr>
            <p:nvPr/>
          </p:nvSpPr>
          <p:spPr>
            <a:xfrm>
              <a:off x="8143995" y="606616"/>
              <a:ext cx="1477782" cy="334294"/>
            </a:xfrm>
            <a:prstGeom prst="rect">
              <a:avLst/>
            </a:prstGeom>
          </p:spPr>
          <p:txBody>
            <a:bodyPr wrap="none" lIns="0" tIns="0" rIns="0" bIns="0" anchor="b" anchorCtr="0">
              <a:noAutofit/>
            </a:bodyPr>
            <a:lstStyle>
              <a:defPPr>
                <a:defRPr lang="en-US"/>
              </a:defPPr>
              <a:lvl1pPr marR="0" lvl="0" indent="539750" fontAlgn="auto">
                <a:lnSpc>
                  <a:spcPct val="100000"/>
                </a:lnSpc>
                <a:spcBef>
                  <a:spcPts val="0"/>
                </a:spcBef>
                <a:spcAft>
                  <a:spcPts val="0"/>
                </a:spcAft>
                <a:buClrTx/>
                <a:buSzTx/>
                <a:buFontTx/>
                <a:buNone/>
                <a:tabLst/>
                <a:defRPr sz="2400" b="0" i="0">
                  <a:ln>
                    <a:solidFill>
                      <a:prstClr val="white">
                        <a:lumMod val="75000"/>
                        <a:alpha val="0"/>
                      </a:prstClr>
                    </a:solidFill>
                  </a:ln>
                  <a:solidFill>
                    <a:schemeClr val="bg1"/>
                  </a:solidFill>
                  <a:latin typeface="KoPub돋움체 Bold" panose="00000800000000000000" pitchFamily="2" charset="-127"/>
                  <a:ea typeface="KoPub돋움체 Bold" panose="00000800000000000000" pitchFamily="2" charset="-127"/>
                  <a:cs typeface="KoPub돋움체 Medium" panose="02020603020101020101" pitchFamily="18" charset="-127"/>
                </a:defRPr>
              </a:lvl1pPr>
            </a:lstStyle>
            <a:p>
              <a:pPr marR="0" lvl="0" indent="0" defTabSz="914400" rtl="0" eaLnBrk="1" fontAlgn="auto" latinLnBrk="0" hangingPunct="1">
                <a:lnSpc>
                  <a:spcPct val="100000"/>
                </a:lnSpc>
                <a:spcBef>
                  <a:spcPts val="0"/>
                </a:spcBef>
                <a:spcAft>
                  <a:spcPts val="0"/>
                </a:spcAft>
                <a:buClrTx/>
                <a:buSzTx/>
                <a:buFontTx/>
                <a:buNone/>
                <a:tabLst/>
                <a:defRPr/>
              </a:pPr>
              <a:r>
                <a:rPr lang="ko-KR" altLang="en-US" sz="2000" dirty="0">
                  <a:solidFill>
                    <a:schemeClr val="tx1">
                      <a:lumMod val="75000"/>
                      <a:lumOff val="25000"/>
                    </a:schemeClr>
                  </a:solidFill>
                </a:rPr>
                <a:t>중국</a:t>
              </a:r>
              <a:endParaRPr lang="en-US" altLang="ko-KR" sz="2000" dirty="0">
                <a:ln>
                  <a:solidFill>
                    <a:prstClr val="white">
                      <a:lumMod val="75000"/>
                      <a:alpha val="0"/>
                    </a:prstClr>
                  </a:solidFill>
                </a:ln>
                <a:solidFill>
                  <a:schemeClr val="tx1">
                    <a:lumMod val="75000"/>
                    <a:lumOff val="25000"/>
                  </a:schemeClr>
                </a:solidFill>
              </a:endParaRPr>
            </a:p>
          </p:txBody>
        </p:sp>
      </p:grpSp>
      <p:sp>
        <p:nvSpPr>
          <p:cNvPr id="10" name="TextBox 9">
            <a:extLst>
              <a:ext uri="{FF2B5EF4-FFF2-40B4-BE49-F238E27FC236}">
                <a16:creationId xmlns:a16="http://schemas.microsoft.com/office/drawing/2014/main" id="{1C947FFB-22C2-E437-A89D-941F0E8009FD}"/>
              </a:ext>
            </a:extLst>
          </p:cNvPr>
          <p:cNvSpPr txBox="1"/>
          <p:nvPr/>
        </p:nvSpPr>
        <p:spPr>
          <a:xfrm>
            <a:off x="478777" y="4747995"/>
            <a:ext cx="2880000" cy="442035"/>
          </a:xfrm>
          <a:prstGeom prst="rect">
            <a:avLst/>
          </a:prstGeom>
          <a:noFill/>
          <a:ln>
            <a:noFill/>
          </a:ln>
        </p:spPr>
        <p:txBody>
          <a:bodyPr wrap="square" lIns="0" tIns="72000" rIns="0" bIns="0" rtlCol="0" anchor="t">
            <a:spAutoFit/>
          </a:bodyPr>
          <a:lstStyle>
            <a:defPPr>
              <a:defRPr lang="en-US"/>
            </a:defPPr>
            <a:lvl1pPr lvl="0">
              <a:defRPr sz="800">
                <a:ln>
                  <a:solidFill>
                    <a:prstClr val="white">
                      <a:lumMod val="75000"/>
                      <a:alpha val="0"/>
                    </a:prstClr>
                  </a:solidFill>
                </a:ln>
                <a:solidFill>
                  <a:prstClr val="white">
                    <a:lumMod val="50000"/>
                  </a:prstClr>
                </a:solidFill>
                <a:latin typeface="KoPub돋움체 Medium" panose="00000600000000000000" pitchFamily="2" charset="-127"/>
                <a:ea typeface="KoPub돋움체 Medium" panose="00000600000000000000" pitchFamily="2" charset="-127"/>
              </a:defRPr>
            </a:lvl1pPr>
          </a:lstStyle>
          <a:p>
            <a:r>
              <a:rPr lang="en-US" altLang="ko-KR" dirty="0">
                <a:solidFill>
                  <a:schemeClr val="bg1">
                    <a:lumMod val="50000"/>
                  </a:schemeClr>
                </a:solidFill>
              </a:rPr>
              <a:t>Source: Insurance Association of China, Statista, </a:t>
            </a:r>
            <a:r>
              <a:rPr lang="ko-KR" altLang="en-US" dirty="0" err="1">
                <a:solidFill>
                  <a:schemeClr val="bg1">
                    <a:lumMod val="50000"/>
                  </a:schemeClr>
                </a:solidFill>
              </a:rPr>
              <a:t>삼정</a:t>
            </a:r>
            <a:r>
              <a:rPr lang="en-US" altLang="ko-KR" dirty="0">
                <a:solidFill>
                  <a:schemeClr val="bg1">
                    <a:lumMod val="50000"/>
                  </a:schemeClr>
                </a:solidFill>
              </a:rPr>
              <a:t>KPMG </a:t>
            </a:r>
            <a:r>
              <a:rPr lang="ko-KR" altLang="en-US" dirty="0">
                <a:solidFill>
                  <a:schemeClr val="bg1">
                    <a:lumMod val="50000"/>
                  </a:schemeClr>
                </a:solidFill>
              </a:rPr>
              <a:t>경제연구원 재구성</a:t>
            </a:r>
            <a:endParaRPr lang="en-US" altLang="ko-KR" dirty="0">
              <a:solidFill>
                <a:schemeClr val="bg1">
                  <a:lumMod val="50000"/>
                </a:schemeClr>
              </a:solidFill>
            </a:endParaRPr>
          </a:p>
          <a:p>
            <a:r>
              <a:rPr lang="en-US" altLang="ko-KR" dirty="0">
                <a:solidFill>
                  <a:schemeClr val="bg1">
                    <a:lumMod val="50000"/>
                  </a:schemeClr>
                </a:solidFill>
              </a:rPr>
              <a:t>Note: </a:t>
            </a:r>
            <a:r>
              <a:rPr lang="ko-KR" altLang="en-US" dirty="0">
                <a:solidFill>
                  <a:schemeClr val="bg1">
                    <a:lumMod val="50000"/>
                  </a:schemeClr>
                </a:solidFill>
              </a:rPr>
              <a:t>상품별 데이터는 </a:t>
            </a:r>
            <a:r>
              <a:rPr lang="en-US" altLang="ko-KR" dirty="0">
                <a:solidFill>
                  <a:schemeClr val="bg1">
                    <a:lumMod val="50000"/>
                  </a:schemeClr>
                </a:solidFill>
              </a:rPr>
              <a:t>2020</a:t>
            </a:r>
            <a:r>
              <a:rPr lang="ko-KR" altLang="en-US" dirty="0">
                <a:solidFill>
                  <a:schemeClr val="bg1">
                    <a:lumMod val="50000"/>
                  </a:schemeClr>
                </a:solidFill>
              </a:rPr>
              <a:t>년 기준</a:t>
            </a:r>
            <a:endParaRPr lang="en-US" altLang="ko-KR" dirty="0">
              <a:solidFill>
                <a:schemeClr val="bg1">
                  <a:lumMod val="50000"/>
                </a:schemeClr>
              </a:solidFill>
            </a:endParaRPr>
          </a:p>
        </p:txBody>
      </p:sp>
      <p:grpSp>
        <p:nvGrpSpPr>
          <p:cNvPr id="15" name="그룹 14">
            <a:extLst>
              <a:ext uri="{FF2B5EF4-FFF2-40B4-BE49-F238E27FC236}">
                <a16:creationId xmlns:a16="http://schemas.microsoft.com/office/drawing/2014/main" id="{E84074F9-868A-442A-C654-0B4264C5E52A}"/>
              </a:ext>
            </a:extLst>
          </p:cNvPr>
          <p:cNvGrpSpPr/>
          <p:nvPr/>
        </p:nvGrpSpPr>
        <p:grpSpPr>
          <a:xfrm>
            <a:off x="3514581" y="1196975"/>
            <a:ext cx="2880000" cy="3993055"/>
            <a:chOff x="3482576" y="1196975"/>
            <a:chExt cx="2880000" cy="3993055"/>
          </a:xfrm>
        </p:grpSpPr>
        <p:grpSp>
          <p:nvGrpSpPr>
            <p:cNvPr id="27" name="그룹 26">
              <a:extLst>
                <a:ext uri="{FF2B5EF4-FFF2-40B4-BE49-F238E27FC236}">
                  <a16:creationId xmlns:a16="http://schemas.microsoft.com/office/drawing/2014/main" id="{D0A09CC3-D458-2B18-60A3-C4A5E921C3F1}"/>
                </a:ext>
              </a:extLst>
            </p:cNvPr>
            <p:cNvGrpSpPr/>
            <p:nvPr/>
          </p:nvGrpSpPr>
          <p:grpSpPr>
            <a:xfrm>
              <a:off x="3482576" y="1196975"/>
              <a:ext cx="2880000" cy="3621367"/>
              <a:chOff x="3965979" y="1196975"/>
              <a:chExt cx="3302853" cy="3621367"/>
            </a:xfrm>
          </p:grpSpPr>
          <p:grpSp>
            <p:nvGrpSpPr>
              <p:cNvPr id="9" name="그룹 8">
                <a:extLst>
                  <a:ext uri="{FF2B5EF4-FFF2-40B4-BE49-F238E27FC236}">
                    <a16:creationId xmlns:a16="http://schemas.microsoft.com/office/drawing/2014/main" id="{48AC801D-AD44-28A2-8081-47BF071F5E74}"/>
                  </a:ext>
                </a:extLst>
              </p:cNvPr>
              <p:cNvGrpSpPr/>
              <p:nvPr/>
            </p:nvGrpSpPr>
            <p:grpSpPr>
              <a:xfrm>
                <a:off x="3965979" y="1196975"/>
                <a:ext cx="3222096" cy="276837"/>
                <a:chOff x="5132387" y="2176483"/>
                <a:chExt cx="4284613" cy="276837"/>
              </a:xfrm>
            </p:grpSpPr>
            <p:sp>
              <p:nvSpPr>
                <p:cNvPr id="11" name="TextBox 10">
                  <a:extLst>
                    <a:ext uri="{FF2B5EF4-FFF2-40B4-BE49-F238E27FC236}">
                      <a16:creationId xmlns:a16="http://schemas.microsoft.com/office/drawing/2014/main" id="{5529DBBE-85AE-FD38-6240-FA9D17678EF2}"/>
                    </a:ext>
                  </a:extLst>
                </p:cNvPr>
                <p:cNvSpPr txBox="1"/>
                <p:nvPr/>
              </p:nvSpPr>
              <p:spPr>
                <a:xfrm>
                  <a:off x="5132387" y="2210039"/>
                  <a:ext cx="2720296" cy="200055"/>
                </a:xfrm>
                <a:prstGeom prst="rect">
                  <a:avLst/>
                </a:prstGeom>
                <a:noFill/>
              </p:spPr>
              <p:txBody>
                <a:bodyPr wrap="none" lIns="0" tIns="0" rIns="0" bIns="0" rtlCol="0">
                  <a:spAutoFit/>
                </a:bodyPr>
                <a:lstStyle/>
                <a:p>
                  <a:pPr>
                    <a:defRPr/>
                  </a:pPr>
                  <a:r>
                    <a:rPr lang="ko-KR" altLang="en-US" sz="1300" dirty="0">
                      <a:ln>
                        <a:solidFill>
                          <a:prstClr val="white">
                            <a:lumMod val="75000"/>
                            <a:alpha val="0"/>
                          </a:prstClr>
                        </a:solidFill>
                      </a:ln>
                      <a:solidFill>
                        <a:srgbClr val="00338D"/>
                      </a:solidFill>
                      <a:latin typeface="KoPub돋움체 Bold" panose="00000800000000000000" pitchFamily="2" charset="-127"/>
                      <a:ea typeface="KoPub돋움체 Bold" panose="00000800000000000000" pitchFamily="2" charset="-127"/>
                      <a:cs typeface="Univers for KPMG"/>
                    </a:rPr>
                    <a:t>중국 자동차보험 주요 보험사 시장 점유율</a:t>
                  </a:r>
                  <a:endParaRPr kumimoji="0" lang="ko-KR" altLang="en-US" sz="1300" b="0" i="0" u="none" strike="noStrike" kern="1200" cap="none" spc="0" normalizeH="0" baseline="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endParaRPr>
                </a:p>
              </p:txBody>
            </p:sp>
            <p:cxnSp>
              <p:nvCxnSpPr>
                <p:cNvPr id="12" name="직선 연결선 11">
                  <a:extLst>
                    <a:ext uri="{FF2B5EF4-FFF2-40B4-BE49-F238E27FC236}">
                      <a16:creationId xmlns:a16="http://schemas.microsoft.com/office/drawing/2014/main" id="{DF3FE403-7D7C-E762-431E-506872D28E8C}"/>
                    </a:ext>
                  </a:extLst>
                </p:cNvPr>
                <p:cNvCxnSpPr/>
                <p:nvPr/>
              </p:nvCxnSpPr>
              <p:spPr>
                <a:xfrm>
                  <a:off x="5132387" y="2176483"/>
                  <a:ext cx="4284613"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 name="직선 연결선 12">
                  <a:extLst>
                    <a:ext uri="{FF2B5EF4-FFF2-40B4-BE49-F238E27FC236}">
                      <a16:creationId xmlns:a16="http://schemas.microsoft.com/office/drawing/2014/main" id="{2B2287BA-8E45-4A31-E03B-F7A5CFBB0F13}"/>
                    </a:ext>
                  </a:extLst>
                </p:cNvPr>
                <p:cNvCxnSpPr/>
                <p:nvPr/>
              </p:nvCxnSpPr>
              <p:spPr>
                <a:xfrm>
                  <a:off x="5132387" y="2453320"/>
                  <a:ext cx="4284613"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graphicFrame>
            <p:nvGraphicFramePr>
              <p:cNvPr id="14" name="ChartObject">
                <a:extLst>
                  <a:ext uri="{FF2B5EF4-FFF2-40B4-BE49-F238E27FC236}">
                    <a16:creationId xmlns:a16="http://schemas.microsoft.com/office/drawing/2014/main" id="{253387E7-14EE-F4D1-7A4B-B21A0E21E176}"/>
                  </a:ext>
                </a:extLst>
              </p:cNvPr>
              <p:cNvGraphicFramePr/>
              <p:nvPr>
                <p:extLst>
                  <p:ext uri="{D42A27DB-BD31-4B8C-83A1-F6EECF244321}">
                    <p14:modId xmlns:p14="http://schemas.microsoft.com/office/powerpoint/2010/main" val="3432995960"/>
                  </p:ext>
                </p:extLst>
              </p:nvPr>
            </p:nvGraphicFramePr>
            <p:xfrm>
              <a:off x="3965979" y="1583714"/>
              <a:ext cx="3302853" cy="3234628"/>
            </p:xfrm>
            <a:graphic>
              <a:graphicData uri="http://schemas.openxmlformats.org/drawingml/2006/chart">
                <c:chart xmlns:c="http://schemas.openxmlformats.org/drawingml/2006/chart" xmlns:r="http://schemas.openxmlformats.org/officeDocument/2006/relationships" r:id="rId7"/>
              </a:graphicData>
            </a:graphic>
          </p:graphicFrame>
        </p:grpSp>
        <p:sp>
          <p:nvSpPr>
            <p:cNvPr id="33" name="TextBox 32">
              <a:extLst>
                <a:ext uri="{FF2B5EF4-FFF2-40B4-BE49-F238E27FC236}">
                  <a16:creationId xmlns:a16="http://schemas.microsoft.com/office/drawing/2014/main" id="{DFA3FC60-CFE2-9891-7DFE-FFCFCE6B2231}"/>
                </a:ext>
              </a:extLst>
            </p:cNvPr>
            <p:cNvSpPr txBox="1"/>
            <p:nvPr/>
          </p:nvSpPr>
          <p:spPr>
            <a:xfrm>
              <a:off x="3482576" y="4747995"/>
              <a:ext cx="2880000" cy="442035"/>
            </a:xfrm>
            <a:prstGeom prst="rect">
              <a:avLst/>
            </a:prstGeom>
            <a:noFill/>
            <a:ln>
              <a:noFill/>
            </a:ln>
          </p:spPr>
          <p:txBody>
            <a:bodyPr wrap="square" lIns="0" tIns="72000" rIns="0" bIns="0" rtlCol="0" anchor="t">
              <a:spAutoFit/>
            </a:bodyPr>
            <a:lstStyle>
              <a:defPPr>
                <a:defRPr lang="en-US"/>
              </a:defPPr>
              <a:lvl1pPr lvl="0">
                <a:defRPr sz="800">
                  <a:ln>
                    <a:solidFill>
                      <a:prstClr val="white">
                        <a:lumMod val="75000"/>
                        <a:alpha val="0"/>
                      </a:prstClr>
                    </a:solidFill>
                  </a:ln>
                  <a:solidFill>
                    <a:prstClr val="white">
                      <a:lumMod val="50000"/>
                    </a:prstClr>
                  </a:solidFill>
                  <a:latin typeface="KoPub돋움체 Medium" panose="00000600000000000000" pitchFamily="2" charset="-127"/>
                  <a:ea typeface="KoPub돋움체 Medium" panose="00000600000000000000" pitchFamily="2" charset="-127"/>
                </a:defRPr>
              </a:lvl1pPr>
            </a:lstStyle>
            <a:p>
              <a:r>
                <a:rPr lang="en-US" altLang="ko-KR" dirty="0">
                  <a:solidFill>
                    <a:schemeClr val="bg1">
                      <a:lumMod val="50000"/>
                    </a:schemeClr>
                  </a:solidFill>
                </a:rPr>
                <a:t>Source: Insurance Association of China, Statista, </a:t>
              </a:r>
              <a:r>
                <a:rPr lang="ko-KR" altLang="en-US" dirty="0" err="1">
                  <a:solidFill>
                    <a:schemeClr val="bg1">
                      <a:lumMod val="50000"/>
                    </a:schemeClr>
                  </a:solidFill>
                </a:rPr>
                <a:t>삼정</a:t>
              </a:r>
              <a:r>
                <a:rPr lang="en-US" altLang="ko-KR" dirty="0">
                  <a:solidFill>
                    <a:schemeClr val="bg1">
                      <a:lumMod val="50000"/>
                    </a:schemeClr>
                  </a:solidFill>
                </a:rPr>
                <a:t>KPMG </a:t>
              </a:r>
              <a:r>
                <a:rPr lang="ko-KR" altLang="en-US" dirty="0">
                  <a:solidFill>
                    <a:schemeClr val="bg1">
                      <a:lumMod val="50000"/>
                    </a:schemeClr>
                  </a:solidFill>
                </a:rPr>
                <a:t>경제연구원 재구성</a:t>
              </a:r>
              <a:endParaRPr lang="en-US" altLang="ko-KR" dirty="0">
                <a:solidFill>
                  <a:schemeClr val="bg1">
                    <a:lumMod val="50000"/>
                  </a:schemeClr>
                </a:solidFill>
              </a:endParaRPr>
            </a:p>
            <a:p>
              <a:r>
                <a:rPr lang="en-US" altLang="ko-KR" dirty="0">
                  <a:solidFill>
                    <a:schemeClr val="bg1">
                      <a:lumMod val="50000"/>
                    </a:schemeClr>
                  </a:solidFill>
                </a:rPr>
                <a:t>Note: </a:t>
              </a:r>
              <a:r>
                <a:rPr lang="ko-KR" altLang="en-US" dirty="0">
                  <a:solidFill>
                    <a:schemeClr val="bg1">
                      <a:lumMod val="50000"/>
                    </a:schemeClr>
                  </a:solidFill>
                </a:rPr>
                <a:t>자동차보험 주요 보험사 데이터는 </a:t>
              </a:r>
              <a:r>
                <a:rPr lang="en-US" altLang="ko-KR" dirty="0">
                  <a:solidFill>
                    <a:schemeClr val="bg1">
                      <a:lumMod val="50000"/>
                    </a:schemeClr>
                  </a:solidFill>
                </a:rPr>
                <a:t>2019</a:t>
              </a:r>
              <a:r>
                <a:rPr lang="ko-KR" altLang="en-US" dirty="0">
                  <a:solidFill>
                    <a:schemeClr val="bg1">
                      <a:lumMod val="50000"/>
                    </a:schemeClr>
                  </a:solidFill>
                </a:rPr>
                <a:t>년 기준</a:t>
              </a:r>
              <a:endParaRPr lang="en-US" altLang="ko-KR" dirty="0">
                <a:solidFill>
                  <a:schemeClr val="bg1">
                    <a:lumMod val="50000"/>
                  </a:schemeClr>
                </a:solidFill>
              </a:endParaRPr>
            </a:p>
          </p:txBody>
        </p:sp>
      </p:grpSp>
      <p:grpSp>
        <p:nvGrpSpPr>
          <p:cNvPr id="5" name="그룹 4">
            <a:extLst>
              <a:ext uri="{FF2B5EF4-FFF2-40B4-BE49-F238E27FC236}">
                <a16:creationId xmlns:a16="http://schemas.microsoft.com/office/drawing/2014/main" id="{B0DC3EF1-D288-B74C-E5AA-7DF531480492}"/>
              </a:ext>
            </a:extLst>
          </p:cNvPr>
          <p:cNvGrpSpPr/>
          <p:nvPr/>
        </p:nvGrpSpPr>
        <p:grpSpPr>
          <a:xfrm>
            <a:off x="6600329" y="1196975"/>
            <a:ext cx="2880729" cy="3993055"/>
            <a:chOff x="6536321" y="1196975"/>
            <a:chExt cx="2880729" cy="3993055"/>
          </a:xfrm>
        </p:grpSpPr>
        <p:grpSp>
          <p:nvGrpSpPr>
            <p:cNvPr id="26" name="그룹 25">
              <a:extLst>
                <a:ext uri="{FF2B5EF4-FFF2-40B4-BE49-F238E27FC236}">
                  <a16:creationId xmlns:a16="http://schemas.microsoft.com/office/drawing/2014/main" id="{72CB9A58-CEDD-288F-791A-C735C263D548}"/>
                </a:ext>
              </a:extLst>
            </p:cNvPr>
            <p:cNvGrpSpPr/>
            <p:nvPr/>
          </p:nvGrpSpPr>
          <p:grpSpPr>
            <a:xfrm>
              <a:off x="6536321" y="1196975"/>
              <a:ext cx="2880729" cy="3635187"/>
              <a:chOff x="4118379" y="1349375"/>
              <a:chExt cx="3303689" cy="3635187"/>
            </a:xfrm>
          </p:grpSpPr>
          <p:grpSp>
            <p:nvGrpSpPr>
              <p:cNvPr id="18" name="그룹 17">
                <a:extLst>
                  <a:ext uri="{FF2B5EF4-FFF2-40B4-BE49-F238E27FC236}">
                    <a16:creationId xmlns:a16="http://schemas.microsoft.com/office/drawing/2014/main" id="{5AC067A7-2C59-388F-4A09-D4854D4F3233}"/>
                  </a:ext>
                </a:extLst>
              </p:cNvPr>
              <p:cNvGrpSpPr/>
              <p:nvPr/>
            </p:nvGrpSpPr>
            <p:grpSpPr>
              <a:xfrm>
                <a:off x="4118379" y="1349375"/>
                <a:ext cx="3222096" cy="276837"/>
                <a:chOff x="5132387" y="2176483"/>
                <a:chExt cx="4284613" cy="276837"/>
              </a:xfrm>
            </p:grpSpPr>
            <p:sp>
              <p:nvSpPr>
                <p:cNvPr id="19" name="TextBox 18">
                  <a:extLst>
                    <a:ext uri="{FF2B5EF4-FFF2-40B4-BE49-F238E27FC236}">
                      <a16:creationId xmlns:a16="http://schemas.microsoft.com/office/drawing/2014/main" id="{F7FEF18E-7AF4-F46A-B2B5-3B66E4172A88}"/>
                    </a:ext>
                  </a:extLst>
                </p:cNvPr>
                <p:cNvSpPr txBox="1"/>
                <p:nvPr/>
              </p:nvSpPr>
              <p:spPr>
                <a:xfrm>
                  <a:off x="5132387" y="2210039"/>
                  <a:ext cx="2889493" cy="200055"/>
                </a:xfrm>
                <a:prstGeom prst="rect">
                  <a:avLst/>
                </a:prstGeom>
                <a:noFill/>
              </p:spPr>
              <p:txBody>
                <a:bodyPr wrap="none" lIns="0" tIns="0" rIns="0" bIns="0" rtlCol="0">
                  <a:spAutoFit/>
                </a:bodyPr>
                <a:lstStyle/>
                <a:p>
                  <a:pPr>
                    <a:defRPr/>
                  </a:pPr>
                  <a:r>
                    <a:rPr kumimoji="0" lang="ko-KR" altLang="en-US" sz="1300" b="0" i="0" u="none" strike="noStrike" kern="1200" cap="none" spc="0" normalizeH="0" baseline="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rPr>
                    <a:t>중국 보험수요 설문조사 결과</a:t>
                  </a:r>
                </a:p>
              </p:txBody>
            </p:sp>
            <p:cxnSp>
              <p:nvCxnSpPr>
                <p:cNvPr id="20" name="직선 연결선 19">
                  <a:extLst>
                    <a:ext uri="{FF2B5EF4-FFF2-40B4-BE49-F238E27FC236}">
                      <a16:creationId xmlns:a16="http://schemas.microsoft.com/office/drawing/2014/main" id="{826D12A3-8B69-3420-94FB-DBE992021616}"/>
                    </a:ext>
                  </a:extLst>
                </p:cNvPr>
                <p:cNvCxnSpPr/>
                <p:nvPr/>
              </p:nvCxnSpPr>
              <p:spPr>
                <a:xfrm>
                  <a:off x="5132387" y="2176483"/>
                  <a:ext cx="4284613"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1" name="직선 연결선 20">
                  <a:extLst>
                    <a:ext uri="{FF2B5EF4-FFF2-40B4-BE49-F238E27FC236}">
                      <a16:creationId xmlns:a16="http://schemas.microsoft.com/office/drawing/2014/main" id="{F4FD3A93-8F4A-B446-20FD-2CA9CF6D61AF}"/>
                    </a:ext>
                  </a:extLst>
                </p:cNvPr>
                <p:cNvCxnSpPr/>
                <p:nvPr/>
              </p:nvCxnSpPr>
              <p:spPr>
                <a:xfrm>
                  <a:off x="5132387" y="2453320"/>
                  <a:ext cx="4284613"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graphicFrame>
            <p:nvGraphicFramePr>
              <p:cNvPr id="22" name="ChartObject">
                <a:extLst>
                  <a:ext uri="{FF2B5EF4-FFF2-40B4-BE49-F238E27FC236}">
                    <a16:creationId xmlns:a16="http://schemas.microsoft.com/office/drawing/2014/main" id="{4C7E4E06-A51F-AB39-24FD-84EB7614C244}"/>
                  </a:ext>
                </a:extLst>
              </p:cNvPr>
              <p:cNvGraphicFramePr/>
              <p:nvPr>
                <p:extLst>
                  <p:ext uri="{D42A27DB-BD31-4B8C-83A1-F6EECF244321}">
                    <p14:modId xmlns:p14="http://schemas.microsoft.com/office/powerpoint/2010/main" val="2632062966"/>
                  </p:ext>
                </p:extLst>
              </p:nvPr>
            </p:nvGraphicFramePr>
            <p:xfrm>
              <a:off x="4119215" y="1749934"/>
              <a:ext cx="3302853" cy="3234628"/>
            </p:xfrm>
            <a:graphic>
              <a:graphicData uri="http://schemas.openxmlformats.org/drawingml/2006/chart">
                <c:chart xmlns:c="http://schemas.openxmlformats.org/drawingml/2006/chart" xmlns:r="http://schemas.openxmlformats.org/officeDocument/2006/relationships" r:id="rId8"/>
              </a:graphicData>
            </a:graphic>
          </p:graphicFrame>
          <p:sp>
            <p:nvSpPr>
              <p:cNvPr id="25" name="object 38">
                <a:extLst>
                  <a:ext uri="{FF2B5EF4-FFF2-40B4-BE49-F238E27FC236}">
                    <a16:creationId xmlns:a16="http://schemas.microsoft.com/office/drawing/2014/main" id="{5140D242-2327-05C7-9699-48206A76995F}"/>
                  </a:ext>
                </a:extLst>
              </p:cNvPr>
              <p:cNvSpPr txBox="1"/>
              <p:nvPr/>
            </p:nvSpPr>
            <p:spPr>
              <a:xfrm>
                <a:off x="4118379" y="1757042"/>
                <a:ext cx="936000" cy="123239"/>
              </a:xfrm>
              <a:prstGeom prst="rect">
                <a:avLst/>
              </a:prstGeom>
            </p:spPr>
            <p:txBody>
              <a:bodyPr vert="horz" wrap="square" lIns="0" tIns="12065" rIns="0" bIns="0" rtlCol="0">
                <a:spAutoFit/>
              </a:bodyPr>
              <a:lstStyle>
                <a:defPPr>
                  <a:defRPr lang="en-US"/>
                </a:defPPr>
                <a:lvl1pPr marL="12700" marR="5080" lvl="0" indent="0" algn="r" defTabSz="914400" fontAlgn="auto">
                  <a:lnSpc>
                    <a:spcPct val="90000"/>
                  </a:lnSpc>
                  <a:spcBef>
                    <a:spcPts val="95"/>
                  </a:spcBef>
                  <a:spcAft>
                    <a:spcPts val="0"/>
                  </a:spcAft>
                  <a:buClrTx/>
                  <a:buSzTx/>
                  <a:buFontTx/>
                  <a:buNone/>
                  <a:tabLst/>
                  <a:defRPr kumimoji="0" sz="1050" b="0" i="0" u="none" strike="noStrike" cap="none" spc="0" normalizeH="0" baseline="0">
                    <a:ln>
                      <a:noFill/>
                    </a:ln>
                    <a:gradFill>
                      <a:gsLst>
                        <a:gs pos="0">
                          <a:schemeClr val="bg1">
                            <a:lumMod val="65000"/>
                          </a:schemeClr>
                        </a:gs>
                        <a:gs pos="100000">
                          <a:schemeClr val="bg1">
                            <a:lumMod val="65000"/>
                          </a:schemeClr>
                        </a:gs>
                      </a:gsLst>
                      <a:lin ang="5400000" scaled="1"/>
                    </a:gradFill>
                    <a:effectLst/>
                    <a:uLnTx/>
                    <a:uFillTx/>
                    <a:latin typeface="KoPub돋움체 Bold" panose="00000800000000000000" pitchFamily="2" charset="-127"/>
                    <a:ea typeface="KoPub돋움체 Bold" panose="00000800000000000000" pitchFamily="2" charset="-127"/>
                    <a:cs typeface="Calibri"/>
                  </a:defRPr>
                </a:lvl1pPr>
              </a:lstStyle>
              <a:p>
                <a:pPr algn="l"/>
                <a:r>
                  <a:rPr lang="en-US" altLang="ko-KR" sz="800" spc="-50" dirty="0">
                    <a:ln>
                      <a:solidFill>
                        <a:srgbClr val="FD349C">
                          <a:alpha val="0"/>
                        </a:srgbClr>
                      </a:solidFill>
                    </a:ln>
                    <a:solidFill>
                      <a:schemeClr val="tx1">
                        <a:lumMod val="50000"/>
                        <a:lumOff val="50000"/>
                      </a:schemeClr>
                    </a:solidFill>
                    <a:latin typeface="KoPub돋움체 Medium" panose="02020603020101020101" pitchFamily="18" charset="-127"/>
                    <a:ea typeface="KoPub돋움체 Medium" panose="02020603020101020101" pitchFamily="18" charset="-127"/>
                    <a:cs typeface="+mn-cs"/>
                  </a:rPr>
                  <a:t>(%)</a:t>
                </a:r>
              </a:p>
            </p:txBody>
          </p:sp>
        </p:grpSp>
        <p:sp>
          <p:nvSpPr>
            <p:cNvPr id="34" name="TextBox 33">
              <a:extLst>
                <a:ext uri="{FF2B5EF4-FFF2-40B4-BE49-F238E27FC236}">
                  <a16:creationId xmlns:a16="http://schemas.microsoft.com/office/drawing/2014/main" id="{6054FAEF-F1CB-0923-1A2D-8A8B5E51EBA5}"/>
                </a:ext>
              </a:extLst>
            </p:cNvPr>
            <p:cNvSpPr txBox="1"/>
            <p:nvPr/>
          </p:nvSpPr>
          <p:spPr>
            <a:xfrm>
              <a:off x="6536321" y="4747995"/>
              <a:ext cx="2880000" cy="442035"/>
            </a:xfrm>
            <a:prstGeom prst="rect">
              <a:avLst/>
            </a:prstGeom>
            <a:noFill/>
            <a:ln>
              <a:noFill/>
            </a:ln>
          </p:spPr>
          <p:txBody>
            <a:bodyPr wrap="square" lIns="0" tIns="72000" rIns="0" bIns="0" rtlCol="0" anchor="t">
              <a:spAutoFit/>
            </a:bodyPr>
            <a:lstStyle>
              <a:defPPr>
                <a:defRPr lang="en-US"/>
              </a:defPPr>
              <a:lvl1pPr lvl="0">
                <a:defRPr sz="800">
                  <a:ln>
                    <a:solidFill>
                      <a:prstClr val="white">
                        <a:lumMod val="75000"/>
                        <a:alpha val="0"/>
                      </a:prstClr>
                    </a:solidFill>
                  </a:ln>
                  <a:solidFill>
                    <a:prstClr val="white">
                      <a:lumMod val="50000"/>
                    </a:prstClr>
                  </a:solidFill>
                  <a:latin typeface="KoPub돋움체 Medium" panose="00000600000000000000" pitchFamily="2" charset="-127"/>
                  <a:ea typeface="KoPub돋움체 Medium" panose="00000600000000000000" pitchFamily="2" charset="-127"/>
                </a:defRPr>
              </a:lvl1pPr>
            </a:lstStyle>
            <a:p>
              <a:r>
                <a:rPr lang="en-US" altLang="ko-KR" dirty="0">
                  <a:solidFill>
                    <a:schemeClr val="bg1">
                      <a:lumMod val="50000"/>
                    </a:schemeClr>
                  </a:solidFill>
                </a:rPr>
                <a:t>Source: Insurance Association of China, Statista, </a:t>
              </a:r>
              <a:r>
                <a:rPr lang="ko-KR" altLang="en-US" dirty="0" err="1">
                  <a:solidFill>
                    <a:schemeClr val="bg1">
                      <a:lumMod val="50000"/>
                    </a:schemeClr>
                  </a:solidFill>
                </a:rPr>
                <a:t>삼정</a:t>
              </a:r>
              <a:r>
                <a:rPr lang="en-US" altLang="ko-KR" dirty="0">
                  <a:solidFill>
                    <a:schemeClr val="bg1">
                      <a:lumMod val="50000"/>
                    </a:schemeClr>
                  </a:solidFill>
                </a:rPr>
                <a:t>KPMG </a:t>
              </a:r>
              <a:r>
                <a:rPr lang="ko-KR" altLang="en-US" dirty="0">
                  <a:solidFill>
                    <a:schemeClr val="bg1">
                      <a:lumMod val="50000"/>
                    </a:schemeClr>
                  </a:solidFill>
                </a:rPr>
                <a:t>경제연구원 재구성</a:t>
              </a:r>
              <a:endParaRPr lang="en-US" altLang="ko-KR" dirty="0">
                <a:solidFill>
                  <a:schemeClr val="bg1">
                    <a:lumMod val="50000"/>
                  </a:schemeClr>
                </a:solidFill>
              </a:endParaRPr>
            </a:p>
            <a:p>
              <a:r>
                <a:rPr lang="en-US" altLang="ko-KR" dirty="0">
                  <a:solidFill>
                    <a:schemeClr val="bg1">
                      <a:lumMod val="50000"/>
                    </a:schemeClr>
                  </a:solidFill>
                </a:rPr>
                <a:t>Note:</a:t>
              </a:r>
              <a:r>
                <a:rPr lang="ko-KR" altLang="en-US" dirty="0">
                  <a:solidFill>
                    <a:schemeClr val="bg1">
                      <a:lumMod val="50000"/>
                    </a:schemeClr>
                  </a:solidFill>
                </a:rPr>
                <a:t> 설문조사는 </a:t>
              </a:r>
              <a:r>
                <a:rPr lang="en-US" altLang="ko-KR" dirty="0"/>
                <a:t>2022</a:t>
              </a:r>
              <a:r>
                <a:rPr lang="ko-KR" altLang="en-US" dirty="0"/>
                <a:t>년 시행</a:t>
              </a:r>
              <a:endParaRPr lang="en-US" altLang="ko-KR" dirty="0">
                <a:solidFill>
                  <a:schemeClr val="bg1">
                    <a:lumMod val="50000"/>
                  </a:schemeClr>
                </a:solidFill>
              </a:endParaRPr>
            </a:p>
          </p:txBody>
        </p:sp>
      </p:grpSp>
    </p:spTree>
    <p:extLst>
      <p:ext uri="{BB962C8B-B14F-4D97-AF65-F5344CB8AC3E}">
        <p14:creationId xmlns:p14="http://schemas.microsoft.com/office/powerpoint/2010/main" val="175873650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11D01EDC-383F-7EC9-5195-CCBAAD0A81F2}"/>
              </a:ext>
            </a:extLst>
          </p:cNvPr>
          <p:cNvSpPr>
            <a:spLocks noGrp="1"/>
          </p:cNvSpPr>
          <p:nvPr>
            <p:ph type="body" sz="quarter" idx="10"/>
          </p:nvPr>
        </p:nvSpPr>
        <p:spPr/>
        <p:txBody>
          <a:bodyPr/>
          <a:lstStyle/>
          <a:p>
            <a:r>
              <a:rPr lang="en-US" altLang="ko-KR" dirty="0"/>
              <a:t>II. </a:t>
            </a:r>
            <a:r>
              <a:rPr lang="ko-KR" altLang="en-US" dirty="0"/>
              <a:t>신흥 아시아 태평양 국가별 보험시장 및 규제 현황 </a:t>
            </a:r>
          </a:p>
        </p:txBody>
      </p:sp>
      <p:sp>
        <p:nvSpPr>
          <p:cNvPr id="3" name="텍스트 개체 틀 2">
            <a:extLst>
              <a:ext uri="{FF2B5EF4-FFF2-40B4-BE49-F238E27FC236}">
                <a16:creationId xmlns:a16="http://schemas.microsoft.com/office/drawing/2014/main" id="{F8A23C6E-913D-E903-F49E-D387E0794A26}"/>
              </a:ext>
            </a:extLst>
          </p:cNvPr>
          <p:cNvSpPr>
            <a:spLocks noGrp="1"/>
          </p:cNvSpPr>
          <p:nvPr>
            <p:ph type="body" sz="quarter" idx="11"/>
          </p:nvPr>
        </p:nvSpPr>
        <p:spPr/>
        <p:txBody>
          <a:bodyPr/>
          <a:lstStyle/>
          <a:p>
            <a:r>
              <a:rPr lang="ko-KR" altLang="en-US" dirty="0"/>
              <a:t>중국 보험규제 현황</a:t>
            </a:r>
          </a:p>
        </p:txBody>
      </p:sp>
      <p:grpSp>
        <p:nvGrpSpPr>
          <p:cNvPr id="24" name="그룹 23">
            <a:extLst>
              <a:ext uri="{FF2B5EF4-FFF2-40B4-BE49-F238E27FC236}">
                <a16:creationId xmlns:a16="http://schemas.microsoft.com/office/drawing/2014/main" id="{9C034797-854B-B638-2883-61EF46FB9034}"/>
              </a:ext>
            </a:extLst>
          </p:cNvPr>
          <p:cNvGrpSpPr/>
          <p:nvPr/>
        </p:nvGrpSpPr>
        <p:grpSpPr>
          <a:xfrm>
            <a:off x="488948" y="1196975"/>
            <a:ext cx="8938800" cy="276837"/>
            <a:chOff x="704850" y="2013298"/>
            <a:chExt cx="4140200" cy="276837"/>
          </a:xfrm>
        </p:grpSpPr>
        <p:sp>
          <p:nvSpPr>
            <p:cNvPr id="25" name="TextBox 24">
              <a:extLst>
                <a:ext uri="{FF2B5EF4-FFF2-40B4-BE49-F238E27FC236}">
                  <a16:creationId xmlns:a16="http://schemas.microsoft.com/office/drawing/2014/main" id="{1A1049FD-0EC2-8DAC-C2C5-BBB1424D8C62}"/>
                </a:ext>
              </a:extLst>
            </p:cNvPr>
            <p:cNvSpPr txBox="1"/>
            <p:nvPr/>
          </p:nvSpPr>
          <p:spPr>
            <a:xfrm>
              <a:off x="704850" y="2046854"/>
              <a:ext cx="967433" cy="200055"/>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1300" b="0" i="0" u="none" strike="noStrike" kern="1200" cap="none" spc="0" normalizeH="0" baseline="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rPr>
                <a:t>감독기관 및 시장진입 관련 규제</a:t>
              </a:r>
            </a:p>
          </p:txBody>
        </p:sp>
        <p:cxnSp>
          <p:nvCxnSpPr>
            <p:cNvPr id="27" name="직선 연결선 26">
              <a:extLst>
                <a:ext uri="{FF2B5EF4-FFF2-40B4-BE49-F238E27FC236}">
                  <a16:creationId xmlns:a16="http://schemas.microsoft.com/office/drawing/2014/main" id="{E0B5DCBA-39DF-22C3-46BB-D331AB757481}"/>
                </a:ext>
              </a:extLst>
            </p:cNvPr>
            <p:cNvCxnSpPr/>
            <p:nvPr/>
          </p:nvCxnSpPr>
          <p:spPr>
            <a:xfrm>
              <a:off x="704850" y="2013298"/>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8" name="직선 연결선 27">
              <a:extLst>
                <a:ext uri="{FF2B5EF4-FFF2-40B4-BE49-F238E27FC236}">
                  <a16:creationId xmlns:a16="http://schemas.microsoft.com/office/drawing/2014/main" id="{04095F4F-C939-A263-FC43-C20C56DFC722}"/>
                </a:ext>
              </a:extLst>
            </p:cNvPr>
            <p:cNvCxnSpPr/>
            <p:nvPr/>
          </p:nvCxnSpPr>
          <p:spPr>
            <a:xfrm>
              <a:off x="704850" y="2290135"/>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50" name="Rectangle 54">
            <a:extLst>
              <a:ext uri="{FF2B5EF4-FFF2-40B4-BE49-F238E27FC236}">
                <a16:creationId xmlns:a16="http://schemas.microsoft.com/office/drawing/2014/main" id="{A855871F-A790-AB8C-57B3-25221B111C0D}"/>
              </a:ext>
            </a:extLst>
          </p:cNvPr>
          <p:cNvSpPr>
            <a:spLocks noChangeArrowheads="1"/>
          </p:cNvSpPr>
          <p:nvPr/>
        </p:nvSpPr>
        <p:spPr bwMode="auto">
          <a:xfrm>
            <a:off x="594534" y="1913333"/>
            <a:ext cx="3960000" cy="859196"/>
          </a:xfrm>
          <a:prstGeom prst="rect">
            <a:avLst/>
          </a:prstGeom>
          <a:noFill/>
          <a:ln w="3175" algn="ctr">
            <a:noFill/>
            <a:miter lim="800000"/>
            <a:headEnd/>
            <a:tailEnd/>
          </a:ln>
          <a:effectLst/>
        </p:spPr>
        <p:txBody>
          <a:bodyPr wrap="square" lIns="36000" tIns="72000" rIns="36000" bIns="3600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08000" marR="0" lvl="0" indent="-108000" algn="just" fontAlgn="base">
              <a:lnSpc>
                <a:spcPct val="120000"/>
              </a:lnSpc>
              <a:spcBef>
                <a:spcPts val="600"/>
              </a:spcBef>
              <a:buClrTx/>
              <a:buSzPct val="100000"/>
              <a:buFont typeface="Arial" panose="020B0604020202020204" pitchFamily="34" charset="0"/>
              <a:buChar char="•"/>
              <a:tabLst/>
              <a:defRPr/>
            </a:pPr>
            <a:r>
              <a:rPr lang="ko-KR" altLang="en-US"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중국 </a:t>
            </a:r>
            <a:r>
              <a:rPr lang="ko-KR" altLang="en-US" sz="950" dirty="0" err="1">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은행보험관리감독위원회</a:t>
            </a:r>
            <a:r>
              <a:rPr lang="en-US" altLang="ko-KR"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(China Banking and Insurance Regulatory Commission, CBIRC)</a:t>
            </a:r>
            <a:r>
              <a:rPr lang="ko-KR" altLang="en-US"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가 중국의 은행 및 보험업을 감독</a:t>
            </a:r>
            <a:r>
              <a:rPr lang="en-US" altLang="ko-KR"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a:t>
            </a:r>
            <a:r>
              <a:rPr lang="ko-KR" altLang="en-US"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규제</a:t>
            </a:r>
            <a:endParaRPr lang="en-US" altLang="ko-KR"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endParaRPr>
          </a:p>
          <a:p>
            <a:pPr marL="265113" marR="0" lvl="0" indent="-173038" algn="just" fontAlgn="base">
              <a:lnSpc>
                <a:spcPct val="120000"/>
              </a:lnSpc>
              <a:spcBef>
                <a:spcPts val="600"/>
              </a:spcBef>
              <a:buClrTx/>
              <a:buSzPct val="100000"/>
              <a:buFontTx/>
              <a:buChar char="-"/>
              <a:tabLst/>
              <a:defRPr/>
            </a:pPr>
            <a:r>
              <a:rPr lang="ko-KR" altLang="en-US"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중국 내 보험사업을 영위하기 위해서는 </a:t>
            </a:r>
            <a:r>
              <a:rPr lang="ko-KR" altLang="en-US" sz="900" dirty="0" err="1">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은행보험관리감독위원회의</a:t>
            </a:r>
            <a:r>
              <a:rPr lang="ko-KR" altLang="en-US"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 승인을 득해야 함</a:t>
            </a:r>
            <a:endParaRPr lang="en-US" altLang="ko-KR"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endParaRPr>
          </a:p>
        </p:txBody>
      </p:sp>
      <p:sp>
        <p:nvSpPr>
          <p:cNvPr id="4" name="TextBox 3">
            <a:extLst>
              <a:ext uri="{FF2B5EF4-FFF2-40B4-BE49-F238E27FC236}">
                <a16:creationId xmlns:a16="http://schemas.microsoft.com/office/drawing/2014/main" id="{DDFAA3FA-CBA7-7175-1016-82CD9BE1B8D4}"/>
              </a:ext>
            </a:extLst>
          </p:cNvPr>
          <p:cNvSpPr txBox="1"/>
          <p:nvPr/>
        </p:nvSpPr>
        <p:spPr>
          <a:xfrm>
            <a:off x="489000" y="5881851"/>
            <a:ext cx="8928000" cy="195814"/>
          </a:xfrm>
          <a:prstGeom prst="rect">
            <a:avLst/>
          </a:prstGeom>
          <a:noFill/>
          <a:ln>
            <a:noFill/>
          </a:ln>
        </p:spPr>
        <p:txBody>
          <a:bodyPr wrap="square" lIns="0" tIns="72000" rIns="0" bIns="0" rtlCol="0" anchor="t">
            <a:spAutoFit/>
          </a:bodyPr>
          <a:lstStyle>
            <a:defPPr>
              <a:defRPr lang="en-US"/>
            </a:defPPr>
            <a:lvl1pPr lvl="0">
              <a:defRPr sz="800">
                <a:ln>
                  <a:solidFill>
                    <a:prstClr val="white">
                      <a:lumMod val="75000"/>
                      <a:alpha val="0"/>
                    </a:prstClr>
                  </a:solidFill>
                </a:ln>
                <a:solidFill>
                  <a:prstClr val="white">
                    <a:lumMod val="50000"/>
                  </a:prstClr>
                </a:solidFill>
                <a:latin typeface="KoPub돋움체 Medium" panose="00000600000000000000" pitchFamily="2" charset="-127"/>
                <a:ea typeface="KoPub돋움체 Medium" panose="00000600000000000000" pitchFamily="2" charset="-127"/>
              </a:defRPr>
            </a:lvl1pPr>
          </a:lstStyle>
          <a:p>
            <a:r>
              <a:rPr lang="en-US" altLang="ko-KR" dirty="0">
                <a:solidFill>
                  <a:schemeClr val="bg1">
                    <a:lumMod val="50000"/>
                  </a:schemeClr>
                </a:solidFill>
              </a:rPr>
              <a:t>Source: Norton Rose Fulbright(2022), ‘2022: Insurance regulation in Asia Pacific’, </a:t>
            </a:r>
            <a:r>
              <a:rPr lang="ko-KR" altLang="en-US" dirty="0" err="1">
                <a:solidFill>
                  <a:schemeClr val="bg1">
                    <a:lumMod val="50000"/>
                  </a:schemeClr>
                </a:solidFill>
              </a:rPr>
              <a:t>삼정</a:t>
            </a:r>
            <a:r>
              <a:rPr lang="en-US" altLang="ko-KR" dirty="0">
                <a:solidFill>
                  <a:schemeClr val="bg1">
                    <a:lumMod val="50000"/>
                  </a:schemeClr>
                </a:solidFill>
              </a:rPr>
              <a:t>KPMG </a:t>
            </a:r>
            <a:r>
              <a:rPr lang="ko-KR" altLang="en-US" dirty="0">
                <a:solidFill>
                  <a:schemeClr val="bg1">
                    <a:lumMod val="50000"/>
                  </a:schemeClr>
                </a:solidFill>
              </a:rPr>
              <a:t>경제연구원 재구성</a:t>
            </a:r>
            <a:endParaRPr lang="en-US" altLang="ko-KR" dirty="0">
              <a:solidFill>
                <a:schemeClr val="bg1">
                  <a:lumMod val="50000"/>
                </a:schemeClr>
              </a:solidFill>
            </a:endParaRPr>
          </a:p>
        </p:txBody>
      </p:sp>
      <p:grpSp>
        <p:nvGrpSpPr>
          <p:cNvPr id="5" name="그룹 4">
            <a:extLst>
              <a:ext uri="{FF2B5EF4-FFF2-40B4-BE49-F238E27FC236}">
                <a16:creationId xmlns:a16="http://schemas.microsoft.com/office/drawing/2014/main" id="{FBA8A6A8-CFFC-AC2E-DFAD-68F83F848C4A}"/>
              </a:ext>
            </a:extLst>
          </p:cNvPr>
          <p:cNvGrpSpPr/>
          <p:nvPr/>
        </p:nvGrpSpPr>
        <p:grpSpPr>
          <a:xfrm>
            <a:off x="7675050" y="94458"/>
            <a:ext cx="1946727" cy="1024316"/>
            <a:chOff x="7675050" y="94458"/>
            <a:chExt cx="1946727" cy="1024316"/>
          </a:xfrm>
        </p:grpSpPr>
        <p:pic>
          <p:nvPicPr>
            <p:cNvPr id="6" name="그림 5" descr="지도이(가) 표시된 사진&#10;&#10;자동 생성된 설명">
              <a:extLst>
                <a:ext uri="{FF2B5EF4-FFF2-40B4-BE49-F238E27FC236}">
                  <a16:creationId xmlns:a16="http://schemas.microsoft.com/office/drawing/2014/main" id="{0F9976CA-1045-E458-0679-484572714C28}"/>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contrast="-40000"/>
                      </a14:imgEffect>
                    </a14:imgLayer>
                  </a14:imgProps>
                </a:ext>
              </a:extLst>
            </a:blip>
            <a:stretch>
              <a:fillRect/>
            </a:stretch>
          </p:blipFill>
          <p:spPr>
            <a:xfrm>
              <a:off x="8247217" y="94458"/>
              <a:ext cx="1271337" cy="1024316"/>
            </a:xfrm>
            <a:prstGeom prst="rect">
              <a:avLst/>
            </a:prstGeom>
          </p:spPr>
        </p:pic>
        <p:pic>
          <p:nvPicPr>
            <p:cNvPr id="7" name="그림 6">
              <a:extLst>
                <a:ext uri="{FF2B5EF4-FFF2-40B4-BE49-F238E27FC236}">
                  <a16:creationId xmlns:a16="http://schemas.microsoft.com/office/drawing/2014/main" id="{AEDDDB82-CB57-71A8-2260-3D3C39FC1F16}"/>
                </a:ext>
              </a:extLst>
            </p:cNvPr>
            <p:cNvPicPr>
              <a:picLocks noChangeAspect="1"/>
            </p:cNvPicPr>
            <p:nvPr/>
          </p:nvPicPr>
          <p:blipFill>
            <a:blip r:embed="rId5"/>
            <a:srcRect/>
            <a:stretch/>
          </p:blipFill>
          <p:spPr>
            <a:xfrm>
              <a:off x="7675050" y="594854"/>
              <a:ext cx="416327" cy="416327"/>
            </a:xfrm>
            <a:prstGeom prst="rect">
              <a:avLst/>
            </a:prstGeom>
          </p:spPr>
        </p:pic>
        <p:sp>
          <p:nvSpPr>
            <p:cNvPr id="10" name="제목 3">
              <a:extLst>
                <a:ext uri="{FF2B5EF4-FFF2-40B4-BE49-F238E27FC236}">
                  <a16:creationId xmlns:a16="http://schemas.microsoft.com/office/drawing/2014/main" id="{69A1D4F6-F5CE-F33C-BA68-3E3F9CB97ED8}"/>
                </a:ext>
              </a:extLst>
            </p:cNvPr>
            <p:cNvSpPr txBox="1">
              <a:spLocks/>
            </p:cNvSpPr>
            <p:nvPr/>
          </p:nvSpPr>
          <p:spPr>
            <a:xfrm>
              <a:off x="8143995" y="606616"/>
              <a:ext cx="1477782" cy="334294"/>
            </a:xfrm>
            <a:prstGeom prst="rect">
              <a:avLst/>
            </a:prstGeom>
          </p:spPr>
          <p:txBody>
            <a:bodyPr wrap="none" lIns="0" tIns="0" rIns="0" bIns="0" anchor="b" anchorCtr="0">
              <a:noAutofit/>
            </a:bodyPr>
            <a:lstStyle>
              <a:defPPr>
                <a:defRPr lang="en-US"/>
              </a:defPPr>
              <a:lvl1pPr marR="0" lvl="0" indent="539750" fontAlgn="auto">
                <a:lnSpc>
                  <a:spcPct val="100000"/>
                </a:lnSpc>
                <a:spcBef>
                  <a:spcPts val="0"/>
                </a:spcBef>
                <a:spcAft>
                  <a:spcPts val="0"/>
                </a:spcAft>
                <a:buClrTx/>
                <a:buSzTx/>
                <a:buFontTx/>
                <a:buNone/>
                <a:tabLst/>
                <a:defRPr sz="2400" b="0" i="0">
                  <a:ln>
                    <a:solidFill>
                      <a:prstClr val="white">
                        <a:lumMod val="75000"/>
                        <a:alpha val="0"/>
                      </a:prstClr>
                    </a:solidFill>
                  </a:ln>
                  <a:solidFill>
                    <a:schemeClr val="bg1"/>
                  </a:solidFill>
                  <a:latin typeface="KoPub돋움체 Bold" panose="00000800000000000000" pitchFamily="2" charset="-127"/>
                  <a:ea typeface="KoPub돋움체 Bold" panose="00000800000000000000" pitchFamily="2" charset="-127"/>
                  <a:cs typeface="KoPub돋움체 Medium" panose="02020603020101020101" pitchFamily="18" charset="-127"/>
                </a:defRPr>
              </a:lvl1pPr>
            </a:lstStyle>
            <a:p>
              <a:pPr marR="0" lvl="0" indent="0" defTabSz="914400" rtl="0" eaLnBrk="1" fontAlgn="auto" latinLnBrk="0" hangingPunct="1">
                <a:lnSpc>
                  <a:spcPct val="100000"/>
                </a:lnSpc>
                <a:spcBef>
                  <a:spcPts val="0"/>
                </a:spcBef>
                <a:spcAft>
                  <a:spcPts val="0"/>
                </a:spcAft>
                <a:buClrTx/>
                <a:buSzTx/>
                <a:buFontTx/>
                <a:buNone/>
                <a:tabLst/>
                <a:defRPr/>
              </a:pPr>
              <a:r>
                <a:rPr lang="ko-KR" altLang="en-US" sz="2000" dirty="0">
                  <a:solidFill>
                    <a:schemeClr val="tx1">
                      <a:lumMod val="75000"/>
                      <a:lumOff val="25000"/>
                    </a:schemeClr>
                  </a:solidFill>
                </a:rPr>
                <a:t>중국</a:t>
              </a:r>
              <a:endParaRPr lang="en-US" altLang="ko-KR" sz="2000" dirty="0">
                <a:ln>
                  <a:solidFill>
                    <a:prstClr val="white">
                      <a:lumMod val="75000"/>
                      <a:alpha val="0"/>
                    </a:prstClr>
                  </a:solidFill>
                </a:ln>
                <a:solidFill>
                  <a:schemeClr val="tx1">
                    <a:lumMod val="75000"/>
                    <a:lumOff val="25000"/>
                  </a:schemeClr>
                </a:solidFill>
              </a:endParaRPr>
            </a:p>
          </p:txBody>
        </p:sp>
      </p:grpSp>
      <p:sp>
        <p:nvSpPr>
          <p:cNvPr id="11" name="사각형: 둥근 모서리 10">
            <a:extLst>
              <a:ext uri="{FF2B5EF4-FFF2-40B4-BE49-F238E27FC236}">
                <a16:creationId xmlns:a16="http://schemas.microsoft.com/office/drawing/2014/main" id="{D723403D-6FBB-C6F3-C89A-61199B3DBBB6}"/>
              </a:ext>
            </a:extLst>
          </p:cNvPr>
          <p:cNvSpPr/>
          <p:nvPr/>
        </p:nvSpPr>
        <p:spPr>
          <a:xfrm>
            <a:off x="500982" y="1628311"/>
            <a:ext cx="1021885" cy="255468"/>
          </a:xfrm>
          <a:prstGeom prst="roundRect">
            <a:avLst>
              <a:gd name="adj" fmla="val 0"/>
            </a:avLst>
          </a:prstGeom>
          <a:noFill/>
          <a:ln>
            <a:noFill/>
          </a:ln>
        </p:spPr>
        <p:style>
          <a:lnRef idx="0">
            <a:scrgbClr r="0" g="0" b="0"/>
          </a:lnRef>
          <a:fillRef idx="0">
            <a:scrgbClr r="0" g="0" b="0"/>
          </a:fillRef>
          <a:effectRef idx="0">
            <a:scrgbClr r="0" g="0" b="0"/>
          </a:effectRef>
          <a:fontRef idx="minor">
            <a:schemeClr val="lt1"/>
          </a:fontRef>
        </p:style>
        <p:txBody>
          <a:bodyPr rtlCol="0" anchor="ctr"/>
          <a:lstStyle/>
          <a:p>
            <a:pPr fontAlgn="ctr" latinLnBrk="1"/>
            <a:r>
              <a:rPr lang="ko-KR" altLang="en-US" sz="1100" b="1" dirty="0">
                <a:ln>
                  <a:solidFill>
                    <a:srgbClr val="1758E3">
                      <a:alpha val="0"/>
                    </a:srgbClr>
                  </a:solidFill>
                </a:ln>
                <a:solidFill>
                  <a:srgbClr val="00A4F6"/>
                </a:solidFill>
                <a:latin typeface="+mj-ea"/>
                <a:ea typeface="+mj-ea"/>
              </a:rPr>
              <a:t>감독기관</a:t>
            </a:r>
            <a:endParaRPr lang="ko-KR" altLang="ko-KR" sz="1100" b="1" dirty="0">
              <a:ln>
                <a:solidFill>
                  <a:srgbClr val="1758E3">
                    <a:alpha val="0"/>
                  </a:srgbClr>
                </a:solidFill>
              </a:ln>
              <a:solidFill>
                <a:srgbClr val="00A4F6"/>
              </a:solidFill>
              <a:latin typeface="+mj-ea"/>
              <a:ea typeface="+mj-ea"/>
            </a:endParaRPr>
          </a:p>
        </p:txBody>
      </p:sp>
      <p:grpSp>
        <p:nvGrpSpPr>
          <p:cNvPr id="12" name="그룹 11">
            <a:extLst>
              <a:ext uri="{FF2B5EF4-FFF2-40B4-BE49-F238E27FC236}">
                <a16:creationId xmlns:a16="http://schemas.microsoft.com/office/drawing/2014/main" id="{B3FA46F0-1E96-B521-CDA9-456379B0E4CE}"/>
              </a:ext>
            </a:extLst>
          </p:cNvPr>
          <p:cNvGrpSpPr/>
          <p:nvPr/>
        </p:nvGrpSpPr>
        <p:grpSpPr>
          <a:xfrm>
            <a:off x="488948" y="1883779"/>
            <a:ext cx="4285071" cy="0"/>
            <a:chOff x="488948" y="1883779"/>
            <a:chExt cx="4285071" cy="0"/>
          </a:xfrm>
        </p:grpSpPr>
        <p:cxnSp>
          <p:nvCxnSpPr>
            <p:cNvPr id="13" name="직선 연결선 12">
              <a:extLst>
                <a:ext uri="{FF2B5EF4-FFF2-40B4-BE49-F238E27FC236}">
                  <a16:creationId xmlns:a16="http://schemas.microsoft.com/office/drawing/2014/main" id="{830A92E0-8977-6507-7504-3E931701D4FB}"/>
                </a:ext>
              </a:extLst>
            </p:cNvPr>
            <p:cNvCxnSpPr>
              <a:cxnSpLocks/>
            </p:cNvCxnSpPr>
            <p:nvPr/>
          </p:nvCxnSpPr>
          <p:spPr>
            <a:xfrm>
              <a:off x="488948" y="1883779"/>
              <a:ext cx="4285071" cy="0"/>
            </a:xfrm>
            <a:prstGeom prst="line">
              <a:avLst/>
            </a:prstGeom>
            <a:ln w="28575">
              <a:solidFill>
                <a:srgbClr val="99E3FB"/>
              </a:solidFill>
            </a:ln>
          </p:spPr>
          <p:style>
            <a:lnRef idx="1">
              <a:schemeClr val="accent1"/>
            </a:lnRef>
            <a:fillRef idx="0">
              <a:schemeClr val="accent1"/>
            </a:fillRef>
            <a:effectRef idx="0">
              <a:schemeClr val="accent1"/>
            </a:effectRef>
            <a:fontRef idx="minor">
              <a:schemeClr val="tx1"/>
            </a:fontRef>
          </p:style>
        </p:cxnSp>
        <p:cxnSp>
          <p:nvCxnSpPr>
            <p:cNvPr id="14" name="직선 연결선 13">
              <a:extLst>
                <a:ext uri="{FF2B5EF4-FFF2-40B4-BE49-F238E27FC236}">
                  <a16:creationId xmlns:a16="http://schemas.microsoft.com/office/drawing/2014/main" id="{89D11F94-414E-B5F0-53FB-0EAD99313DF1}"/>
                </a:ext>
              </a:extLst>
            </p:cNvPr>
            <p:cNvCxnSpPr>
              <a:cxnSpLocks/>
            </p:cNvCxnSpPr>
            <p:nvPr/>
          </p:nvCxnSpPr>
          <p:spPr>
            <a:xfrm>
              <a:off x="488948" y="1883779"/>
              <a:ext cx="1053722" cy="0"/>
            </a:xfrm>
            <a:prstGeom prst="line">
              <a:avLst/>
            </a:prstGeom>
            <a:ln w="28575">
              <a:solidFill>
                <a:srgbClr val="00A4F6"/>
              </a:solidFill>
            </a:ln>
          </p:spPr>
          <p:style>
            <a:lnRef idx="1">
              <a:schemeClr val="accent1"/>
            </a:lnRef>
            <a:fillRef idx="0">
              <a:schemeClr val="accent1"/>
            </a:fillRef>
            <a:effectRef idx="0">
              <a:schemeClr val="accent1"/>
            </a:effectRef>
            <a:fontRef idx="minor">
              <a:schemeClr val="tx1"/>
            </a:fontRef>
          </p:style>
        </p:cxnSp>
      </p:grpSp>
      <p:grpSp>
        <p:nvGrpSpPr>
          <p:cNvPr id="44" name="그룹 43">
            <a:extLst>
              <a:ext uri="{FF2B5EF4-FFF2-40B4-BE49-F238E27FC236}">
                <a16:creationId xmlns:a16="http://schemas.microsoft.com/office/drawing/2014/main" id="{8FADF2E6-E16C-2F7A-BFC1-3C92D49D5CAF}"/>
              </a:ext>
            </a:extLst>
          </p:cNvPr>
          <p:cNvGrpSpPr/>
          <p:nvPr/>
        </p:nvGrpSpPr>
        <p:grpSpPr>
          <a:xfrm>
            <a:off x="488948" y="3486455"/>
            <a:ext cx="4285071" cy="1945632"/>
            <a:chOff x="488948" y="2882951"/>
            <a:chExt cx="4285071" cy="1945632"/>
          </a:xfrm>
        </p:grpSpPr>
        <p:sp>
          <p:nvSpPr>
            <p:cNvPr id="51" name="Rectangle 54">
              <a:extLst>
                <a:ext uri="{FF2B5EF4-FFF2-40B4-BE49-F238E27FC236}">
                  <a16:creationId xmlns:a16="http://schemas.microsoft.com/office/drawing/2014/main" id="{F45CFBD8-5896-DBC3-13D1-824427A38C9E}"/>
                </a:ext>
              </a:extLst>
            </p:cNvPr>
            <p:cNvSpPr>
              <a:spLocks noChangeArrowheads="1"/>
            </p:cNvSpPr>
            <p:nvPr/>
          </p:nvSpPr>
          <p:spPr bwMode="auto">
            <a:xfrm>
              <a:off x="594534" y="3167821"/>
              <a:ext cx="3960000" cy="1660762"/>
            </a:xfrm>
            <a:prstGeom prst="rect">
              <a:avLst/>
            </a:prstGeom>
            <a:noFill/>
            <a:ln w="3175" algn="ctr">
              <a:noFill/>
              <a:miter lim="800000"/>
              <a:headEnd/>
              <a:tailEnd/>
            </a:ln>
            <a:effectLst/>
          </p:spPr>
          <p:txBody>
            <a:bodyPr wrap="square" lIns="36000" tIns="72000" rIns="36000" bIns="3600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08000" indent="-108000" algn="just" fontAlgn="base">
                <a:lnSpc>
                  <a:spcPct val="120000"/>
                </a:lnSpc>
                <a:spcBef>
                  <a:spcPts val="600"/>
                </a:spcBef>
                <a:buSzPct val="100000"/>
                <a:buFont typeface="Arial" panose="020B0604020202020204" pitchFamily="34" charset="0"/>
                <a:buChar char="•"/>
                <a:defRPr/>
              </a:pPr>
              <a:r>
                <a:rPr lang="ko-KR" altLang="en-US"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외국인 지분 한도</a:t>
              </a:r>
              <a:r>
                <a:rPr lang="en-US" altLang="ko-KR"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 </a:t>
              </a:r>
              <a:r>
                <a:rPr lang="ko-KR" altLang="en-US"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없음</a:t>
              </a:r>
              <a:endParaRPr lang="en-US" altLang="ko-KR"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endParaRPr>
            </a:p>
            <a:p>
              <a:pPr marL="108000" indent="-108000" algn="just" fontAlgn="base">
                <a:lnSpc>
                  <a:spcPct val="120000"/>
                </a:lnSpc>
                <a:spcBef>
                  <a:spcPts val="600"/>
                </a:spcBef>
                <a:buSzPct val="100000"/>
                <a:buFont typeface="Arial" panose="020B0604020202020204" pitchFamily="34" charset="0"/>
                <a:buChar char="•"/>
                <a:defRPr/>
              </a:pPr>
              <a:r>
                <a:rPr lang="ko-KR" altLang="en-US"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그러나</a:t>
              </a:r>
              <a:r>
                <a:rPr lang="en-US" altLang="ko-KR"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 </a:t>
              </a:r>
              <a:r>
                <a:rPr lang="ko-KR" altLang="en-US"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외국인 투자 지분이 </a:t>
              </a:r>
              <a:r>
                <a:rPr lang="en-US" altLang="ko-KR"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25% </a:t>
              </a:r>
              <a:r>
                <a:rPr lang="ko-KR" altLang="en-US"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이상인 보험사는 </a:t>
              </a:r>
              <a:r>
                <a:rPr lang="en-US" altLang="ko-KR"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a:t>
              </a:r>
              <a:r>
                <a:rPr lang="ko-KR" altLang="en-US"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외국인 투자</a:t>
              </a:r>
              <a:r>
                <a:rPr lang="en-US" altLang="ko-KR"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(Foreign Funded)’ </a:t>
              </a:r>
              <a:r>
                <a:rPr lang="ko-KR" altLang="en-US"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보험사로 분류되어 현지 보험사와 다른 행정 규정이 적용됨</a:t>
              </a:r>
              <a:endParaRPr lang="en-US" altLang="ko-KR"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endParaRPr>
            </a:p>
            <a:p>
              <a:pPr marL="108000" indent="-108000" algn="just" fontAlgn="base">
                <a:lnSpc>
                  <a:spcPct val="120000"/>
                </a:lnSpc>
                <a:spcBef>
                  <a:spcPts val="600"/>
                </a:spcBef>
                <a:buSzPct val="100000"/>
                <a:buFont typeface="Arial" panose="020B0604020202020204" pitchFamily="34" charset="0"/>
                <a:buChar char="•"/>
                <a:defRPr/>
              </a:pPr>
              <a:r>
                <a:rPr lang="ko-KR" altLang="en-US"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외국인 투자 보험사는 인가신청을 위해 가장 최근 회계연도 총자산이 다음을 충족해야 함</a:t>
              </a:r>
              <a:endParaRPr lang="en-US" altLang="ko-KR"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endParaRPr>
            </a:p>
            <a:p>
              <a:pPr marL="265113" indent="-173038" algn="just" fontAlgn="base">
                <a:lnSpc>
                  <a:spcPct val="120000"/>
                </a:lnSpc>
                <a:spcBef>
                  <a:spcPts val="600"/>
                </a:spcBef>
                <a:buSzPct val="100000"/>
                <a:buFontTx/>
                <a:buChar char="-"/>
                <a:defRPr/>
              </a:pPr>
              <a:r>
                <a:rPr lang="ko-KR" altLang="en-US"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외국 보험사 또는 보험그룹사의 경우</a:t>
              </a:r>
              <a:r>
                <a:rPr lang="en-US" altLang="ko-KR"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 50</a:t>
              </a:r>
              <a:r>
                <a:rPr lang="ko-KR" altLang="en-US"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억 달러 이상</a:t>
              </a:r>
              <a:endParaRPr lang="en-US" altLang="ko-KR"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endParaRPr>
            </a:p>
            <a:p>
              <a:pPr marL="265113" indent="-173038" algn="just" fontAlgn="base">
                <a:lnSpc>
                  <a:spcPct val="120000"/>
                </a:lnSpc>
                <a:spcBef>
                  <a:spcPts val="600"/>
                </a:spcBef>
                <a:buSzPct val="100000"/>
                <a:buFontTx/>
                <a:buChar char="-"/>
                <a:defRPr/>
              </a:pPr>
              <a:r>
                <a:rPr lang="ko-KR" altLang="en-US"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그 외 금융사의 경우</a:t>
              </a:r>
              <a:r>
                <a:rPr lang="en-US" altLang="ko-KR"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 20</a:t>
              </a:r>
              <a:r>
                <a:rPr lang="ko-KR" altLang="en-US"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억 달러 이상</a:t>
              </a:r>
              <a:endParaRPr lang="en-US" altLang="ko-KR"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endParaRPr>
            </a:p>
          </p:txBody>
        </p:sp>
        <p:sp>
          <p:nvSpPr>
            <p:cNvPr id="15" name="사각형: 둥근 모서리 14">
              <a:extLst>
                <a:ext uri="{FF2B5EF4-FFF2-40B4-BE49-F238E27FC236}">
                  <a16:creationId xmlns:a16="http://schemas.microsoft.com/office/drawing/2014/main" id="{2FFE607D-B5E4-A369-F45C-02CF8DB80EED}"/>
                </a:ext>
              </a:extLst>
            </p:cNvPr>
            <p:cNvSpPr/>
            <p:nvPr/>
          </p:nvSpPr>
          <p:spPr>
            <a:xfrm>
              <a:off x="500982" y="2882951"/>
              <a:ext cx="1192570" cy="255468"/>
            </a:xfrm>
            <a:prstGeom prst="roundRect">
              <a:avLst>
                <a:gd name="adj" fmla="val 0"/>
              </a:avLst>
            </a:prstGeom>
            <a:noFill/>
            <a:ln>
              <a:noFill/>
            </a:ln>
          </p:spPr>
          <p:style>
            <a:lnRef idx="0">
              <a:scrgbClr r="0" g="0" b="0"/>
            </a:lnRef>
            <a:fillRef idx="0">
              <a:scrgbClr r="0" g="0" b="0"/>
            </a:fillRef>
            <a:effectRef idx="0">
              <a:scrgbClr r="0" g="0" b="0"/>
            </a:effectRef>
            <a:fontRef idx="minor">
              <a:schemeClr val="lt1"/>
            </a:fontRef>
          </p:style>
          <p:txBody>
            <a:bodyPr rtlCol="0" anchor="ctr"/>
            <a:lstStyle/>
            <a:p>
              <a:pPr fontAlgn="ctr" latinLnBrk="1"/>
              <a:r>
                <a:rPr lang="ko-KR" altLang="en-US" sz="1100" b="1" dirty="0">
                  <a:ln>
                    <a:solidFill>
                      <a:srgbClr val="1758E3">
                        <a:alpha val="0"/>
                      </a:srgbClr>
                    </a:solidFill>
                  </a:ln>
                  <a:solidFill>
                    <a:srgbClr val="00A4F6"/>
                  </a:solidFill>
                  <a:latin typeface="+mj-ea"/>
                  <a:ea typeface="+mj-ea"/>
                </a:rPr>
                <a:t>외국인직접투자</a:t>
              </a:r>
              <a:endParaRPr lang="ko-KR" altLang="ko-KR" sz="1100" b="1" dirty="0">
                <a:ln>
                  <a:solidFill>
                    <a:srgbClr val="1758E3">
                      <a:alpha val="0"/>
                    </a:srgbClr>
                  </a:solidFill>
                </a:ln>
                <a:solidFill>
                  <a:srgbClr val="00A4F6"/>
                </a:solidFill>
                <a:latin typeface="+mj-ea"/>
                <a:ea typeface="+mj-ea"/>
              </a:endParaRPr>
            </a:p>
          </p:txBody>
        </p:sp>
        <p:grpSp>
          <p:nvGrpSpPr>
            <p:cNvPr id="16" name="그룹 15">
              <a:extLst>
                <a:ext uri="{FF2B5EF4-FFF2-40B4-BE49-F238E27FC236}">
                  <a16:creationId xmlns:a16="http://schemas.microsoft.com/office/drawing/2014/main" id="{633CA6EA-8533-953B-C72C-92BD79F509AD}"/>
                </a:ext>
              </a:extLst>
            </p:cNvPr>
            <p:cNvGrpSpPr/>
            <p:nvPr/>
          </p:nvGrpSpPr>
          <p:grpSpPr>
            <a:xfrm>
              <a:off x="488948" y="3138419"/>
              <a:ext cx="4285071" cy="0"/>
              <a:chOff x="488948" y="1883779"/>
              <a:chExt cx="4285071" cy="0"/>
            </a:xfrm>
          </p:grpSpPr>
          <p:cxnSp>
            <p:nvCxnSpPr>
              <p:cNvPr id="17" name="직선 연결선 16">
                <a:extLst>
                  <a:ext uri="{FF2B5EF4-FFF2-40B4-BE49-F238E27FC236}">
                    <a16:creationId xmlns:a16="http://schemas.microsoft.com/office/drawing/2014/main" id="{03ADC5FB-2EDC-EC2A-79C6-80DF8A74A650}"/>
                  </a:ext>
                </a:extLst>
              </p:cNvPr>
              <p:cNvCxnSpPr>
                <a:cxnSpLocks/>
              </p:cNvCxnSpPr>
              <p:nvPr/>
            </p:nvCxnSpPr>
            <p:spPr>
              <a:xfrm>
                <a:off x="488948" y="1883779"/>
                <a:ext cx="4285071" cy="0"/>
              </a:xfrm>
              <a:prstGeom prst="line">
                <a:avLst/>
              </a:prstGeom>
              <a:ln w="28575">
                <a:solidFill>
                  <a:srgbClr val="99E3FB"/>
                </a:solidFill>
              </a:ln>
            </p:spPr>
            <p:style>
              <a:lnRef idx="1">
                <a:schemeClr val="accent1"/>
              </a:lnRef>
              <a:fillRef idx="0">
                <a:schemeClr val="accent1"/>
              </a:fillRef>
              <a:effectRef idx="0">
                <a:schemeClr val="accent1"/>
              </a:effectRef>
              <a:fontRef idx="minor">
                <a:schemeClr val="tx1"/>
              </a:fontRef>
            </p:style>
          </p:cxnSp>
          <p:cxnSp>
            <p:nvCxnSpPr>
              <p:cNvPr id="26" name="직선 연결선 25">
                <a:extLst>
                  <a:ext uri="{FF2B5EF4-FFF2-40B4-BE49-F238E27FC236}">
                    <a16:creationId xmlns:a16="http://schemas.microsoft.com/office/drawing/2014/main" id="{9E32B14B-734B-7199-2D69-F4FDF785E054}"/>
                  </a:ext>
                </a:extLst>
              </p:cNvPr>
              <p:cNvCxnSpPr>
                <a:cxnSpLocks/>
              </p:cNvCxnSpPr>
              <p:nvPr/>
            </p:nvCxnSpPr>
            <p:spPr>
              <a:xfrm>
                <a:off x="488948" y="1883779"/>
                <a:ext cx="1053722" cy="0"/>
              </a:xfrm>
              <a:prstGeom prst="line">
                <a:avLst/>
              </a:prstGeom>
              <a:ln w="28575">
                <a:solidFill>
                  <a:srgbClr val="00A4F6"/>
                </a:solidFill>
              </a:ln>
            </p:spPr>
            <p:style>
              <a:lnRef idx="1">
                <a:schemeClr val="accent1"/>
              </a:lnRef>
              <a:fillRef idx="0">
                <a:schemeClr val="accent1"/>
              </a:fillRef>
              <a:effectRef idx="0">
                <a:schemeClr val="accent1"/>
              </a:effectRef>
              <a:fontRef idx="minor">
                <a:schemeClr val="tx1"/>
              </a:fontRef>
            </p:style>
          </p:cxnSp>
        </p:grpSp>
      </p:grpSp>
      <p:grpSp>
        <p:nvGrpSpPr>
          <p:cNvPr id="42" name="그룹 41">
            <a:extLst>
              <a:ext uri="{FF2B5EF4-FFF2-40B4-BE49-F238E27FC236}">
                <a16:creationId xmlns:a16="http://schemas.microsoft.com/office/drawing/2014/main" id="{2AC87BF5-901D-73F8-1AC2-66314DB0F6B8}"/>
              </a:ext>
            </a:extLst>
          </p:cNvPr>
          <p:cNvGrpSpPr/>
          <p:nvPr/>
        </p:nvGrpSpPr>
        <p:grpSpPr>
          <a:xfrm>
            <a:off x="5142677" y="1628311"/>
            <a:ext cx="4285071" cy="806958"/>
            <a:chOff x="488948" y="4966933"/>
            <a:chExt cx="4285071" cy="806958"/>
          </a:xfrm>
        </p:grpSpPr>
        <p:sp>
          <p:nvSpPr>
            <p:cNvPr id="52" name="Rectangle 54">
              <a:extLst>
                <a:ext uri="{FF2B5EF4-FFF2-40B4-BE49-F238E27FC236}">
                  <a16:creationId xmlns:a16="http://schemas.microsoft.com/office/drawing/2014/main" id="{5F2975BD-A700-D35E-9977-05270167E8FC}"/>
                </a:ext>
              </a:extLst>
            </p:cNvPr>
            <p:cNvSpPr>
              <a:spLocks noChangeArrowheads="1"/>
            </p:cNvSpPr>
            <p:nvPr/>
          </p:nvSpPr>
          <p:spPr bwMode="auto">
            <a:xfrm>
              <a:off x="597613" y="5251903"/>
              <a:ext cx="3960000" cy="521988"/>
            </a:xfrm>
            <a:prstGeom prst="rect">
              <a:avLst/>
            </a:prstGeom>
            <a:noFill/>
            <a:ln w="3175" algn="ctr">
              <a:noFill/>
              <a:miter lim="800000"/>
              <a:headEnd/>
              <a:tailEnd/>
            </a:ln>
            <a:effectLst/>
          </p:spPr>
          <p:txBody>
            <a:bodyPr wrap="square" lIns="36000" tIns="72000" rIns="36000" bIns="3600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08000" marR="0" lvl="0" indent="-108000" algn="just" fontAlgn="base">
                <a:lnSpc>
                  <a:spcPct val="120000"/>
                </a:lnSpc>
                <a:spcBef>
                  <a:spcPts val="600"/>
                </a:spcBef>
                <a:buClrTx/>
                <a:buSzPct val="100000"/>
                <a:buFont typeface="Arial" panose="020B0604020202020204" pitchFamily="34" charset="0"/>
                <a:buChar char="•"/>
                <a:tabLst/>
                <a:defRPr/>
              </a:pPr>
              <a:r>
                <a:rPr lang="ko-KR" altLang="en-US"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외국계 보험사의 경우</a:t>
              </a:r>
              <a:r>
                <a:rPr lang="en-US" altLang="ko-KR"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 </a:t>
              </a:r>
              <a:r>
                <a:rPr lang="ko-KR" altLang="en-US"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생명보험 및 손해보험 자회사 및 지점 모두 허용</a:t>
              </a:r>
              <a:endParaRPr lang="en-US" altLang="ko-KR"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endParaRPr>
            </a:p>
            <a:p>
              <a:pPr marL="265113" marR="0" lvl="0" indent="-173038" algn="just" fontAlgn="base">
                <a:lnSpc>
                  <a:spcPct val="120000"/>
                </a:lnSpc>
                <a:spcBef>
                  <a:spcPts val="600"/>
                </a:spcBef>
                <a:buClrTx/>
                <a:buSzPct val="100000"/>
                <a:buFontTx/>
                <a:buChar char="-"/>
                <a:tabLst/>
                <a:defRPr/>
              </a:pPr>
              <a:r>
                <a:rPr lang="ko-KR" altLang="en-US"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라이선스는 행정구역별로 발급</a:t>
              </a:r>
            </a:p>
          </p:txBody>
        </p:sp>
        <p:sp>
          <p:nvSpPr>
            <p:cNvPr id="29" name="사각형: 둥근 모서리 28">
              <a:extLst>
                <a:ext uri="{FF2B5EF4-FFF2-40B4-BE49-F238E27FC236}">
                  <a16:creationId xmlns:a16="http://schemas.microsoft.com/office/drawing/2014/main" id="{70717742-C59D-FD23-4A32-FB7A59D5CBF2}"/>
                </a:ext>
              </a:extLst>
            </p:cNvPr>
            <p:cNvSpPr/>
            <p:nvPr/>
          </p:nvSpPr>
          <p:spPr>
            <a:xfrm>
              <a:off x="500982" y="4966933"/>
              <a:ext cx="1192570" cy="255468"/>
            </a:xfrm>
            <a:prstGeom prst="roundRect">
              <a:avLst>
                <a:gd name="adj" fmla="val 0"/>
              </a:avLst>
            </a:prstGeom>
            <a:noFill/>
            <a:ln>
              <a:noFill/>
            </a:ln>
          </p:spPr>
          <p:style>
            <a:lnRef idx="0">
              <a:scrgbClr r="0" g="0" b="0"/>
            </a:lnRef>
            <a:fillRef idx="0">
              <a:scrgbClr r="0" g="0" b="0"/>
            </a:fillRef>
            <a:effectRef idx="0">
              <a:scrgbClr r="0" g="0" b="0"/>
            </a:effectRef>
            <a:fontRef idx="minor">
              <a:schemeClr val="lt1"/>
            </a:fontRef>
          </p:style>
          <p:txBody>
            <a:bodyPr rtlCol="0" anchor="ctr"/>
            <a:lstStyle/>
            <a:p>
              <a:pPr fontAlgn="ctr" latinLnBrk="1"/>
              <a:r>
                <a:rPr lang="ko-KR" altLang="en-US" sz="1100" b="1" dirty="0">
                  <a:ln>
                    <a:solidFill>
                      <a:srgbClr val="1758E3">
                        <a:alpha val="0"/>
                      </a:srgbClr>
                    </a:solidFill>
                  </a:ln>
                  <a:solidFill>
                    <a:srgbClr val="00A4F6"/>
                  </a:solidFill>
                  <a:latin typeface="+mj-ea"/>
                  <a:ea typeface="+mj-ea"/>
                </a:rPr>
                <a:t>사업 영위</a:t>
              </a:r>
              <a:endParaRPr lang="ko-KR" altLang="ko-KR" sz="1100" b="1" dirty="0">
                <a:ln>
                  <a:solidFill>
                    <a:srgbClr val="1758E3">
                      <a:alpha val="0"/>
                    </a:srgbClr>
                  </a:solidFill>
                </a:ln>
                <a:solidFill>
                  <a:srgbClr val="00A4F6"/>
                </a:solidFill>
                <a:latin typeface="+mj-ea"/>
                <a:ea typeface="+mj-ea"/>
              </a:endParaRPr>
            </a:p>
          </p:txBody>
        </p:sp>
        <p:grpSp>
          <p:nvGrpSpPr>
            <p:cNvPr id="30" name="그룹 29">
              <a:extLst>
                <a:ext uri="{FF2B5EF4-FFF2-40B4-BE49-F238E27FC236}">
                  <a16:creationId xmlns:a16="http://schemas.microsoft.com/office/drawing/2014/main" id="{3E3DF451-4B0A-DDC6-A56D-81E447B4F581}"/>
                </a:ext>
              </a:extLst>
            </p:cNvPr>
            <p:cNvGrpSpPr/>
            <p:nvPr/>
          </p:nvGrpSpPr>
          <p:grpSpPr>
            <a:xfrm>
              <a:off x="488948" y="5222401"/>
              <a:ext cx="4285071" cy="0"/>
              <a:chOff x="488948" y="1883779"/>
              <a:chExt cx="4285071" cy="0"/>
            </a:xfrm>
          </p:grpSpPr>
          <p:cxnSp>
            <p:nvCxnSpPr>
              <p:cNvPr id="31" name="직선 연결선 30">
                <a:extLst>
                  <a:ext uri="{FF2B5EF4-FFF2-40B4-BE49-F238E27FC236}">
                    <a16:creationId xmlns:a16="http://schemas.microsoft.com/office/drawing/2014/main" id="{CE5DD1F0-8661-32D5-902C-D9DE824E0903}"/>
                  </a:ext>
                </a:extLst>
              </p:cNvPr>
              <p:cNvCxnSpPr>
                <a:cxnSpLocks/>
              </p:cNvCxnSpPr>
              <p:nvPr/>
            </p:nvCxnSpPr>
            <p:spPr>
              <a:xfrm>
                <a:off x="488948" y="1883779"/>
                <a:ext cx="4285071" cy="0"/>
              </a:xfrm>
              <a:prstGeom prst="line">
                <a:avLst/>
              </a:prstGeom>
              <a:ln w="28575">
                <a:solidFill>
                  <a:srgbClr val="99E3FB"/>
                </a:solidFill>
              </a:ln>
            </p:spPr>
            <p:style>
              <a:lnRef idx="1">
                <a:schemeClr val="accent1"/>
              </a:lnRef>
              <a:fillRef idx="0">
                <a:schemeClr val="accent1"/>
              </a:fillRef>
              <a:effectRef idx="0">
                <a:schemeClr val="accent1"/>
              </a:effectRef>
              <a:fontRef idx="minor">
                <a:schemeClr val="tx1"/>
              </a:fontRef>
            </p:style>
          </p:cxnSp>
          <p:cxnSp>
            <p:nvCxnSpPr>
              <p:cNvPr id="32" name="직선 연결선 31">
                <a:extLst>
                  <a:ext uri="{FF2B5EF4-FFF2-40B4-BE49-F238E27FC236}">
                    <a16:creationId xmlns:a16="http://schemas.microsoft.com/office/drawing/2014/main" id="{A9BC9846-EC55-23D1-C36D-1FBD44C92CFC}"/>
                  </a:ext>
                </a:extLst>
              </p:cNvPr>
              <p:cNvCxnSpPr>
                <a:cxnSpLocks/>
              </p:cNvCxnSpPr>
              <p:nvPr/>
            </p:nvCxnSpPr>
            <p:spPr>
              <a:xfrm>
                <a:off x="488948" y="1883779"/>
                <a:ext cx="1053722" cy="0"/>
              </a:xfrm>
              <a:prstGeom prst="line">
                <a:avLst/>
              </a:prstGeom>
              <a:ln w="28575">
                <a:solidFill>
                  <a:srgbClr val="00A4F6"/>
                </a:solidFill>
              </a:ln>
            </p:spPr>
            <p:style>
              <a:lnRef idx="1">
                <a:schemeClr val="accent1"/>
              </a:lnRef>
              <a:fillRef idx="0">
                <a:schemeClr val="accent1"/>
              </a:fillRef>
              <a:effectRef idx="0">
                <a:schemeClr val="accent1"/>
              </a:effectRef>
              <a:fontRef idx="minor">
                <a:schemeClr val="tx1"/>
              </a:fontRef>
            </p:style>
          </p:cxnSp>
        </p:grpSp>
      </p:grpSp>
      <p:grpSp>
        <p:nvGrpSpPr>
          <p:cNvPr id="43" name="그룹 42">
            <a:extLst>
              <a:ext uri="{FF2B5EF4-FFF2-40B4-BE49-F238E27FC236}">
                <a16:creationId xmlns:a16="http://schemas.microsoft.com/office/drawing/2014/main" id="{90F53512-F417-D324-EA01-8D88D27D3243}"/>
              </a:ext>
            </a:extLst>
          </p:cNvPr>
          <p:cNvGrpSpPr/>
          <p:nvPr/>
        </p:nvGrpSpPr>
        <p:grpSpPr>
          <a:xfrm>
            <a:off x="5142677" y="2986836"/>
            <a:ext cx="4285071" cy="255468"/>
            <a:chOff x="5142677" y="1628311"/>
            <a:chExt cx="4285071" cy="255468"/>
          </a:xfrm>
        </p:grpSpPr>
        <p:sp>
          <p:nvSpPr>
            <p:cNvPr id="20" name="사각형: 둥근 모서리 19">
              <a:extLst>
                <a:ext uri="{FF2B5EF4-FFF2-40B4-BE49-F238E27FC236}">
                  <a16:creationId xmlns:a16="http://schemas.microsoft.com/office/drawing/2014/main" id="{ABA362AF-D656-661F-B22C-D3563D25B11F}"/>
                </a:ext>
              </a:extLst>
            </p:cNvPr>
            <p:cNvSpPr/>
            <p:nvPr/>
          </p:nvSpPr>
          <p:spPr>
            <a:xfrm>
              <a:off x="5154711" y="1628311"/>
              <a:ext cx="1021885" cy="255468"/>
            </a:xfrm>
            <a:prstGeom prst="roundRect">
              <a:avLst>
                <a:gd name="adj" fmla="val 0"/>
              </a:avLst>
            </a:prstGeom>
            <a:noFill/>
            <a:ln>
              <a:noFill/>
            </a:ln>
          </p:spPr>
          <p:style>
            <a:lnRef idx="0">
              <a:scrgbClr r="0" g="0" b="0"/>
            </a:lnRef>
            <a:fillRef idx="0">
              <a:scrgbClr r="0" g="0" b="0"/>
            </a:fillRef>
            <a:effectRef idx="0">
              <a:scrgbClr r="0" g="0" b="0"/>
            </a:effectRef>
            <a:fontRef idx="minor">
              <a:schemeClr val="lt1"/>
            </a:fontRef>
          </p:style>
          <p:txBody>
            <a:bodyPr rtlCol="0" anchor="ctr"/>
            <a:lstStyle/>
            <a:p>
              <a:pPr fontAlgn="ctr" latinLnBrk="1"/>
              <a:r>
                <a:rPr lang="ko-KR" altLang="en-US" sz="1100" b="1" dirty="0">
                  <a:ln>
                    <a:solidFill>
                      <a:srgbClr val="1758E3">
                        <a:alpha val="0"/>
                      </a:srgbClr>
                    </a:solidFill>
                  </a:ln>
                  <a:solidFill>
                    <a:srgbClr val="00A4F6"/>
                  </a:solidFill>
                  <a:latin typeface="+mj-ea"/>
                  <a:ea typeface="+mj-ea"/>
                </a:rPr>
                <a:t>지급 여력 관리</a:t>
              </a:r>
              <a:endParaRPr lang="ko-KR" altLang="ko-KR" sz="1100" b="1" dirty="0">
                <a:ln>
                  <a:solidFill>
                    <a:srgbClr val="1758E3">
                      <a:alpha val="0"/>
                    </a:srgbClr>
                  </a:solidFill>
                </a:ln>
                <a:solidFill>
                  <a:srgbClr val="00A4F6"/>
                </a:solidFill>
                <a:latin typeface="+mj-ea"/>
                <a:ea typeface="+mj-ea"/>
              </a:endParaRPr>
            </a:p>
          </p:txBody>
        </p:sp>
        <p:grpSp>
          <p:nvGrpSpPr>
            <p:cNvPr id="21" name="그룹 20">
              <a:extLst>
                <a:ext uri="{FF2B5EF4-FFF2-40B4-BE49-F238E27FC236}">
                  <a16:creationId xmlns:a16="http://schemas.microsoft.com/office/drawing/2014/main" id="{F541DE4B-3240-AC3D-5D4F-C27A113B2BAE}"/>
                </a:ext>
              </a:extLst>
            </p:cNvPr>
            <p:cNvGrpSpPr/>
            <p:nvPr/>
          </p:nvGrpSpPr>
          <p:grpSpPr>
            <a:xfrm>
              <a:off x="5142677" y="1883779"/>
              <a:ext cx="4285071" cy="0"/>
              <a:chOff x="488948" y="1883779"/>
              <a:chExt cx="4285071" cy="0"/>
            </a:xfrm>
          </p:grpSpPr>
          <p:cxnSp>
            <p:nvCxnSpPr>
              <p:cNvPr id="38" name="직선 연결선 37">
                <a:extLst>
                  <a:ext uri="{FF2B5EF4-FFF2-40B4-BE49-F238E27FC236}">
                    <a16:creationId xmlns:a16="http://schemas.microsoft.com/office/drawing/2014/main" id="{A09607B5-150F-F3DC-5252-E7F42984638E}"/>
                  </a:ext>
                </a:extLst>
              </p:cNvPr>
              <p:cNvCxnSpPr>
                <a:cxnSpLocks/>
              </p:cNvCxnSpPr>
              <p:nvPr/>
            </p:nvCxnSpPr>
            <p:spPr>
              <a:xfrm>
                <a:off x="488948" y="1883779"/>
                <a:ext cx="4285071" cy="0"/>
              </a:xfrm>
              <a:prstGeom prst="line">
                <a:avLst/>
              </a:prstGeom>
              <a:ln w="28575">
                <a:solidFill>
                  <a:srgbClr val="99E3FB"/>
                </a:solidFill>
              </a:ln>
            </p:spPr>
            <p:style>
              <a:lnRef idx="1">
                <a:schemeClr val="accent1"/>
              </a:lnRef>
              <a:fillRef idx="0">
                <a:schemeClr val="accent1"/>
              </a:fillRef>
              <a:effectRef idx="0">
                <a:schemeClr val="accent1"/>
              </a:effectRef>
              <a:fontRef idx="minor">
                <a:schemeClr val="tx1"/>
              </a:fontRef>
            </p:style>
          </p:cxnSp>
          <p:cxnSp>
            <p:nvCxnSpPr>
              <p:cNvPr id="40" name="직선 연결선 39">
                <a:extLst>
                  <a:ext uri="{FF2B5EF4-FFF2-40B4-BE49-F238E27FC236}">
                    <a16:creationId xmlns:a16="http://schemas.microsoft.com/office/drawing/2014/main" id="{BA4A921E-5EFE-6297-BD2A-2011A6715D37}"/>
                  </a:ext>
                </a:extLst>
              </p:cNvPr>
              <p:cNvCxnSpPr>
                <a:cxnSpLocks/>
              </p:cNvCxnSpPr>
              <p:nvPr/>
            </p:nvCxnSpPr>
            <p:spPr>
              <a:xfrm>
                <a:off x="488948" y="1883779"/>
                <a:ext cx="1053722" cy="0"/>
              </a:xfrm>
              <a:prstGeom prst="line">
                <a:avLst/>
              </a:prstGeom>
              <a:ln w="28575">
                <a:solidFill>
                  <a:srgbClr val="00A4F6"/>
                </a:solidFill>
              </a:ln>
            </p:spPr>
            <p:style>
              <a:lnRef idx="1">
                <a:schemeClr val="accent1"/>
              </a:lnRef>
              <a:fillRef idx="0">
                <a:schemeClr val="accent1"/>
              </a:fillRef>
              <a:effectRef idx="0">
                <a:schemeClr val="accent1"/>
              </a:effectRef>
              <a:fontRef idx="minor">
                <a:schemeClr val="tx1"/>
              </a:fontRef>
            </p:style>
          </p:cxnSp>
        </p:grpSp>
      </p:grpSp>
      <p:graphicFrame>
        <p:nvGraphicFramePr>
          <p:cNvPr id="46" name="표 46">
            <a:extLst>
              <a:ext uri="{FF2B5EF4-FFF2-40B4-BE49-F238E27FC236}">
                <a16:creationId xmlns:a16="http://schemas.microsoft.com/office/drawing/2014/main" id="{F34C06F9-4D02-85E3-1AA0-ECC3EAFB349C}"/>
              </a:ext>
            </a:extLst>
          </p:cNvPr>
          <p:cNvGraphicFramePr>
            <a:graphicFrameLocks noGrp="1"/>
          </p:cNvGraphicFramePr>
          <p:nvPr>
            <p:extLst>
              <p:ext uri="{D42A27DB-BD31-4B8C-83A1-F6EECF244321}">
                <p14:modId xmlns:p14="http://schemas.microsoft.com/office/powerpoint/2010/main" val="4055334241"/>
              </p:ext>
            </p:extLst>
          </p:nvPr>
        </p:nvGraphicFramePr>
        <p:xfrm>
          <a:off x="5142677" y="3327933"/>
          <a:ext cx="4284000" cy="2080800"/>
        </p:xfrm>
        <a:graphic>
          <a:graphicData uri="http://schemas.openxmlformats.org/drawingml/2006/table">
            <a:tbl>
              <a:tblPr firstRow="1" bandRow="1">
                <a:tableStyleId>{5C22544A-7EE6-4342-B048-85BDC9FD1C3A}</a:tableStyleId>
              </a:tblPr>
              <a:tblGrid>
                <a:gridCol w="1428000">
                  <a:extLst>
                    <a:ext uri="{9D8B030D-6E8A-4147-A177-3AD203B41FA5}">
                      <a16:colId xmlns:a16="http://schemas.microsoft.com/office/drawing/2014/main" val="2357408244"/>
                    </a:ext>
                  </a:extLst>
                </a:gridCol>
                <a:gridCol w="1428000">
                  <a:extLst>
                    <a:ext uri="{9D8B030D-6E8A-4147-A177-3AD203B41FA5}">
                      <a16:colId xmlns:a16="http://schemas.microsoft.com/office/drawing/2014/main" val="1382209118"/>
                    </a:ext>
                  </a:extLst>
                </a:gridCol>
                <a:gridCol w="1428000">
                  <a:extLst>
                    <a:ext uri="{9D8B030D-6E8A-4147-A177-3AD203B41FA5}">
                      <a16:colId xmlns:a16="http://schemas.microsoft.com/office/drawing/2014/main" val="2841694298"/>
                    </a:ext>
                  </a:extLst>
                </a:gridCol>
              </a:tblGrid>
              <a:tr h="252000">
                <a:tc>
                  <a:txBody>
                    <a:bodyPr/>
                    <a:lstStyle/>
                    <a:p>
                      <a:pPr algn="ctr" latinLnBrk="1"/>
                      <a:r>
                        <a:rPr lang="en-US" altLang="ko-KR" sz="1000" b="1" kern="1200" dirty="0">
                          <a:ln>
                            <a:solidFill>
                              <a:srgbClr val="1758E3">
                                <a:alpha val="0"/>
                              </a:srgbClr>
                            </a:solidFill>
                          </a:ln>
                          <a:solidFill>
                            <a:schemeClr val="bg1"/>
                          </a:solidFill>
                          <a:latin typeface="+mj-ea"/>
                          <a:ea typeface="+mj-ea"/>
                          <a:cs typeface="+mn-cs"/>
                        </a:rPr>
                        <a:t>Pillar</a:t>
                      </a:r>
                      <a:r>
                        <a:rPr lang="ko-KR" altLang="en-US" sz="1000" b="1" kern="1200" dirty="0">
                          <a:ln>
                            <a:solidFill>
                              <a:srgbClr val="1758E3">
                                <a:alpha val="0"/>
                              </a:srgbClr>
                            </a:solidFill>
                          </a:ln>
                          <a:solidFill>
                            <a:schemeClr val="bg1"/>
                          </a:solidFill>
                          <a:latin typeface="+mj-ea"/>
                          <a:ea typeface="+mj-ea"/>
                          <a:cs typeface="+mn-cs"/>
                        </a:rPr>
                        <a:t> </a:t>
                      </a:r>
                      <a:r>
                        <a:rPr lang="en-US" altLang="ko-KR" sz="1000" b="1" kern="1200" dirty="0">
                          <a:ln>
                            <a:solidFill>
                              <a:srgbClr val="1758E3">
                                <a:alpha val="0"/>
                              </a:srgbClr>
                            </a:solidFill>
                          </a:ln>
                          <a:solidFill>
                            <a:schemeClr val="bg1"/>
                          </a:solidFill>
                          <a:latin typeface="+mj-ea"/>
                          <a:ea typeface="+mj-ea"/>
                          <a:cs typeface="+mn-cs"/>
                        </a:rPr>
                        <a:t>1(</a:t>
                      </a:r>
                      <a:r>
                        <a:rPr lang="ko-KR" altLang="en-US" sz="1000" b="1" kern="1200" dirty="0">
                          <a:ln>
                            <a:solidFill>
                              <a:srgbClr val="1758E3">
                                <a:alpha val="0"/>
                              </a:srgbClr>
                            </a:solidFill>
                          </a:ln>
                          <a:solidFill>
                            <a:schemeClr val="bg1"/>
                          </a:solidFill>
                          <a:latin typeface="+mj-ea"/>
                          <a:ea typeface="+mj-ea"/>
                          <a:cs typeface="+mn-cs"/>
                        </a:rPr>
                        <a:t>정량적 자본요구</a:t>
                      </a:r>
                      <a:r>
                        <a:rPr lang="en-US" altLang="ko-KR" sz="1000" b="1" kern="1200" dirty="0">
                          <a:ln>
                            <a:solidFill>
                              <a:srgbClr val="1758E3">
                                <a:alpha val="0"/>
                              </a:srgbClr>
                            </a:solidFill>
                          </a:ln>
                          <a:solidFill>
                            <a:schemeClr val="bg1"/>
                          </a:solidFill>
                          <a:latin typeface="+mj-ea"/>
                          <a:ea typeface="+mj-ea"/>
                          <a:cs typeface="+mn-cs"/>
                        </a:rPr>
                        <a:t>)</a:t>
                      </a:r>
                      <a:endParaRPr lang="ko-KR" altLang="en-US" sz="1000" b="1" kern="1200" dirty="0">
                        <a:ln>
                          <a:solidFill>
                            <a:srgbClr val="1758E3">
                              <a:alpha val="0"/>
                            </a:srgbClr>
                          </a:solidFill>
                        </a:ln>
                        <a:solidFill>
                          <a:schemeClr val="bg1"/>
                        </a:solidFill>
                        <a:latin typeface="+mj-ea"/>
                        <a:ea typeface="+mj-ea"/>
                        <a:cs typeface="+mn-cs"/>
                      </a:endParaRPr>
                    </a:p>
                  </a:txBody>
                  <a:tcPr marL="36000" marR="36000" anchor="ctr">
                    <a:lnL w="635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accent4"/>
                    </a:solidFill>
                  </a:tcPr>
                </a:tc>
                <a:tc>
                  <a:txBody>
                    <a:bodyPr/>
                    <a:lstStyle/>
                    <a:p>
                      <a:pPr algn="ctr" latinLnBrk="1"/>
                      <a:r>
                        <a:rPr lang="en-US" altLang="ko-KR" sz="1000" b="1" kern="1200" dirty="0">
                          <a:ln>
                            <a:solidFill>
                              <a:srgbClr val="1758E3">
                                <a:alpha val="0"/>
                              </a:srgbClr>
                            </a:solidFill>
                          </a:ln>
                          <a:solidFill>
                            <a:schemeClr val="bg1"/>
                          </a:solidFill>
                          <a:latin typeface="+mj-ea"/>
                          <a:ea typeface="+mj-ea"/>
                          <a:cs typeface="+mn-cs"/>
                        </a:rPr>
                        <a:t>Pillar 2(</a:t>
                      </a:r>
                      <a:r>
                        <a:rPr lang="ko-KR" altLang="en-US" sz="1000" b="1" kern="1200" dirty="0">
                          <a:ln>
                            <a:solidFill>
                              <a:srgbClr val="1758E3">
                                <a:alpha val="0"/>
                              </a:srgbClr>
                            </a:solidFill>
                          </a:ln>
                          <a:solidFill>
                            <a:schemeClr val="bg1"/>
                          </a:solidFill>
                          <a:latin typeface="+mj-ea"/>
                          <a:ea typeface="+mj-ea"/>
                          <a:cs typeface="+mn-cs"/>
                        </a:rPr>
                        <a:t>정성적 감독요구</a:t>
                      </a:r>
                      <a:r>
                        <a:rPr lang="en-US" altLang="ko-KR" sz="1000" b="1" kern="1200" dirty="0">
                          <a:ln>
                            <a:solidFill>
                              <a:srgbClr val="1758E3">
                                <a:alpha val="0"/>
                              </a:srgbClr>
                            </a:solidFill>
                          </a:ln>
                          <a:solidFill>
                            <a:schemeClr val="bg1"/>
                          </a:solidFill>
                          <a:latin typeface="+mj-ea"/>
                          <a:ea typeface="+mj-ea"/>
                          <a:cs typeface="+mn-cs"/>
                        </a:rPr>
                        <a:t>)</a:t>
                      </a:r>
                      <a:endParaRPr lang="ko-KR" altLang="en-US" sz="1000" b="1" kern="1200" dirty="0">
                        <a:ln>
                          <a:solidFill>
                            <a:srgbClr val="1758E3">
                              <a:alpha val="0"/>
                            </a:srgbClr>
                          </a:solidFill>
                        </a:ln>
                        <a:solidFill>
                          <a:schemeClr val="bg1"/>
                        </a:solidFill>
                        <a:latin typeface="+mj-ea"/>
                        <a:ea typeface="+mj-ea"/>
                        <a:cs typeface="+mn-cs"/>
                      </a:endParaRPr>
                    </a:p>
                  </a:txBody>
                  <a:tcPr marL="36000" marR="36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accent4"/>
                    </a:solidFill>
                  </a:tcPr>
                </a:tc>
                <a:tc>
                  <a:txBody>
                    <a:bodyPr/>
                    <a:lstStyle/>
                    <a:p>
                      <a:pPr algn="ctr" latinLnBrk="1"/>
                      <a:r>
                        <a:rPr lang="en-US" altLang="ko-KR" sz="1000" b="1" kern="1200" dirty="0">
                          <a:ln>
                            <a:solidFill>
                              <a:srgbClr val="1758E3">
                                <a:alpha val="0"/>
                              </a:srgbClr>
                            </a:solidFill>
                          </a:ln>
                          <a:solidFill>
                            <a:schemeClr val="bg1"/>
                          </a:solidFill>
                          <a:latin typeface="+mj-ea"/>
                          <a:ea typeface="+mj-ea"/>
                          <a:cs typeface="+mn-cs"/>
                        </a:rPr>
                        <a:t>Pillar 3(</a:t>
                      </a:r>
                      <a:r>
                        <a:rPr lang="ko-KR" altLang="en-US" sz="1000" b="1" kern="1200" dirty="0">
                          <a:ln>
                            <a:solidFill>
                              <a:srgbClr val="1758E3">
                                <a:alpha val="0"/>
                              </a:srgbClr>
                            </a:solidFill>
                          </a:ln>
                          <a:solidFill>
                            <a:schemeClr val="bg1"/>
                          </a:solidFill>
                          <a:latin typeface="+mj-ea"/>
                          <a:ea typeface="+mj-ea"/>
                          <a:cs typeface="+mn-cs"/>
                        </a:rPr>
                        <a:t>시장규율</a:t>
                      </a:r>
                      <a:r>
                        <a:rPr lang="en-US" altLang="ko-KR" sz="1000" b="1" kern="1200" dirty="0">
                          <a:ln>
                            <a:solidFill>
                              <a:srgbClr val="1758E3">
                                <a:alpha val="0"/>
                              </a:srgbClr>
                            </a:solidFill>
                          </a:ln>
                          <a:solidFill>
                            <a:schemeClr val="bg1"/>
                          </a:solidFill>
                          <a:latin typeface="+mj-ea"/>
                          <a:ea typeface="+mj-ea"/>
                          <a:cs typeface="+mn-cs"/>
                        </a:rPr>
                        <a:t>)</a:t>
                      </a:r>
                      <a:endParaRPr lang="ko-KR" altLang="en-US" sz="1000" b="1" kern="1200" dirty="0">
                        <a:ln>
                          <a:solidFill>
                            <a:srgbClr val="1758E3">
                              <a:alpha val="0"/>
                            </a:srgbClr>
                          </a:solidFill>
                        </a:ln>
                        <a:solidFill>
                          <a:schemeClr val="bg1"/>
                        </a:solidFill>
                        <a:latin typeface="+mj-ea"/>
                        <a:ea typeface="+mj-ea"/>
                        <a:cs typeface="+mn-cs"/>
                      </a:endParaRPr>
                    </a:p>
                  </a:txBody>
                  <a:tcPr marL="36000" marR="36000" anchor="ctr">
                    <a:lnL w="1270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accent4"/>
                    </a:solidFill>
                  </a:tcPr>
                </a:tc>
                <a:extLst>
                  <a:ext uri="{0D108BD9-81ED-4DB2-BD59-A6C34878D82A}">
                    <a16:rowId xmlns:a16="http://schemas.microsoft.com/office/drawing/2014/main" val="1439358977"/>
                  </a:ext>
                </a:extLst>
              </a:tr>
              <a:tr h="370840">
                <a:tc>
                  <a:txBody>
                    <a:bodyPr/>
                    <a:lstStyle/>
                    <a:p>
                      <a:pPr marL="171450" indent="-171450" latinLnBrk="0">
                        <a:spcBef>
                          <a:spcPts val="300"/>
                        </a:spcBef>
                        <a:buFont typeface="Wingdings" panose="05000000000000000000" pitchFamily="2" charset="2"/>
                        <a:buChar char="§"/>
                      </a:pPr>
                      <a:r>
                        <a:rPr lang="ko-KR" altLang="en-US" sz="900" kern="12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cs typeface="+mn-cs"/>
                        </a:rPr>
                        <a:t>가용자본</a:t>
                      </a:r>
                      <a:r>
                        <a:rPr lang="en-US" altLang="ko-KR" sz="900" kern="12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cs typeface="+mn-cs"/>
                        </a:rPr>
                        <a:t>(</a:t>
                      </a:r>
                      <a:r>
                        <a:rPr lang="ko-KR" altLang="en-US" sz="900" kern="12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cs typeface="+mn-cs"/>
                        </a:rPr>
                        <a:t>기본자본</a:t>
                      </a:r>
                      <a:r>
                        <a:rPr lang="en-US" altLang="ko-KR" sz="900" kern="12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cs typeface="+mn-cs"/>
                        </a:rPr>
                        <a:t>, </a:t>
                      </a:r>
                      <a:r>
                        <a:rPr lang="ko-KR" altLang="en-US" sz="900" kern="12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cs typeface="+mn-cs"/>
                        </a:rPr>
                        <a:t>보완자본</a:t>
                      </a:r>
                      <a:r>
                        <a:rPr lang="en-US" altLang="ko-KR" sz="900" kern="12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cs typeface="+mn-cs"/>
                        </a:rPr>
                        <a:t>)</a:t>
                      </a:r>
                    </a:p>
                    <a:p>
                      <a:pPr marL="171450" indent="-171450" latinLnBrk="0">
                        <a:spcBef>
                          <a:spcPts val="300"/>
                        </a:spcBef>
                        <a:buFont typeface="Wingdings" panose="05000000000000000000" pitchFamily="2" charset="2"/>
                        <a:buChar char="§"/>
                      </a:pPr>
                      <a:r>
                        <a:rPr lang="ko-KR" altLang="en-US" sz="900" kern="12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cs typeface="+mn-cs"/>
                        </a:rPr>
                        <a:t>요구자본</a:t>
                      </a:r>
                      <a:r>
                        <a:rPr lang="en-US" altLang="ko-KR" sz="900" kern="12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cs typeface="+mn-cs"/>
                        </a:rPr>
                        <a:t>(</a:t>
                      </a:r>
                      <a:r>
                        <a:rPr lang="ko-KR" altLang="en-US" sz="900" kern="12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cs typeface="+mn-cs"/>
                        </a:rPr>
                        <a:t>계량화 가능 </a:t>
                      </a:r>
                      <a:r>
                        <a:rPr lang="ko-KR" altLang="en-US" sz="900" kern="1200" dirty="0" err="1">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cs typeface="+mn-cs"/>
                        </a:rPr>
                        <a:t>위험액</a:t>
                      </a:r>
                      <a:r>
                        <a:rPr lang="en-US" altLang="ko-KR" sz="900" kern="12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cs typeface="+mn-cs"/>
                        </a:rPr>
                        <a:t>, </a:t>
                      </a:r>
                      <a:r>
                        <a:rPr lang="ko-KR" altLang="en-US" sz="900" kern="12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cs typeface="+mn-cs"/>
                        </a:rPr>
                        <a:t>통제위험 </a:t>
                      </a:r>
                      <a:r>
                        <a:rPr lang="ko-KR" altLang="en-US" sz="900" kern="1200" dirty="0" err="1">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cs typeface="+mn-cs"/>
                        </a:rPr>
                        <a:t>위험액</a:t>
                      </a:r>
                      <a:r>
                        <a:rPr lang="en-US" altLang="ko-KR" sz="900" kern="12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cs typeface="+mn-cs"/>
                        </a:rPr>
                        <a:t>, </a:t>
                      </a:r>
                      <a:r>
                        <a:rPr lang="ko-KR" altLang="en-US" sz="900" kern="12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cs typeface="+mn-cs"/>
                        </a:rPr>
                        <a:t>부가 </a:t>
                      </a:r>
                      <a:r>
                        <a:rPr lang="ko-KR" altLang="en-US" sz="900" kern="1200" dirty="0" err="1">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cs typeface="+mn-cs"/>
                        </a:rPr>
                        <a:t>위험액</a:t>
                      </a:r>
                      <a:r>
                        <a:rPr lang="en-US" altLang="ko-KR" sz="900" kern="12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cs typeface="+mn-cs"/>
                        </a:rPr>
                        <a:t>)</a:t>
                      </a:r>
                    </a:p>
                    <a:p>
                      <a:pPr marL="171450" indent="-171450" latinLnBrk="0">
                        <a:spcBef>
                          <a:spcPts val="300"/>
                        </a:spcBef>
                        <a:buFont typeface="Wingdings" panose="05000000000000000000" pitchFamily="2" charset="2"/>
                        <a:buChar char="§"/>
                      </a:pPr>
                      <a:r>
                        <a:rPr lang="ko-KR" altLang="en-US" sz="900" kern="12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cs typeface="+mn-cs"/>
                        </a:rPr>
                        <a:t>생명보험계약부채 </a:t>
                      </a:r>
                    </a:p>
                    <a:p>
                      <a:pPr marL="171450" indent="-171450" latinLnBrk="0">
                        <a:spcBef>
                          <a:spcPts val="300"/>
                        </a:spcBef>
                        <a:buFont typeface="Wingdings" panose="05000000000000000000" pitchFamily="2" charset="2"/>
                        <a:buChar char="§"/>
                      </a:pPr>
                      <a:r>
                        <a:rPr lang="ko-KR" altLang="en-US" sz="900" kern="12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cs typeface="+mn-cs"/>
                        </a:rPr>
                        <a:t>보험위험액</a:t>
                      </a:r>
                      <a:r>
                        <a:rPr lang="en-US" altLang="ko-KR" sz="900" kern="12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cs typeface="+mn-cs"/>
                        </a:rPr>
                        <a:t>(</a:t>
                      </a:r>
                      <a:r>
                        <a:rPr lang="ko-KR" altLang="en-US" sz="900" kern="12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cs typeface="+mn-cs"/>
                        </a:rPr>
                        <a:t>생명보험</a:t>
                      </a:r>
                      <a:r>
                        <a:rPr lang="en-US" altLang="ko-KR" sz="900" kern="12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cs typeface="+mn-cs"/>
                        </a:rPr>
                        <a:t>, </a:t>
                      </a:r>
                      <a:r>
                        <a:rPr lang="ko-KR" altLang="en-US" sz="900" kern="12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cs typeface="+mn-cs"/>
                        </a:rPr>
                        <a:t>비생명보험</a:t>
                      </a:r>
                      <a:r>
                        <a:rPr lang="en-US" altLang="ko-KR" sz="900" kern="12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cs typeface="+mn-cs"/>
                        </a:rPr>
                        <a:t>, </a:t>
                      </a:r>
                      <a:r>
                        <a:rPr lang="ko-KR" altLang="en-US" sz="900" kern="12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cs typeface="+mn-cs"/>
                        </a:rPr>
                        <a:t>재보험</a:t>
                      </a:r>
                      <a:r>
                        <a:rPr lang="en-US" altLang="ko-KR" sz="900" kern="12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cs typeface="+mn-cs"/>
                        </a:rPr>
                        <a:t>) </a:t>
                      </a:r>
                    </a:p>
                    <a:p>
                      <a:pPr marL="171450" indent="-171450" latinLnBrk="0">
                        <a:spcBef>
                          <a:spcPts val="300"/>
                        </a:spcBef>
                        <a:buFont typeface="Wingdings" panose="05000000000000000000" pitchFamily="2" charset="2"/>
                        <a:buChar char="§"/>
                      </a:pPr>
                      <a:r>
                        <a:rPr lang="ko-KR" altLang="en-US" sz="900" kern="12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cs typeface="+mn-cs"/>
                        </a:rPr>
                        <a:t>시장위험액 </a:t>
                      </a:r>
                    </a:p>
                    <a:p>
                      <a:pPr marL="171450" indent="-171450" latinLnBrk="0">
                        <a:spcBef>
                          <a:spcPts val="300"/>
                        </a:spcBef>
                        <a:buFont typeface="Wingdings" panose="05000000000000000000" pitchFamily="2" charset="2"/>
                        <a:buChar char="§"/>
                      </a:pPr>
                      <a:r>
                        <a:rPr lang="ko-KR" altLang="en-US" sz="900" kern="12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cs typeface="+mn-cs"/>
                        </a:rPr>
                        <a:t>신용위험액 </a:t>
                      </a:r>
                    </a:p>
                    <a:p>
                      <a:pPr marL="171450" indent="-171450" latinLnBrk="0">
                        <a:spcBef>
                          <a:spcPts val="300"/>
                        </a:spcBef>
                        <a:buFont typeface="Wingdings" panose="05000000000000000000" pitchFamily="2" charset="2"/>
                        <a:buChar char="§"/>
                      </a:pPr>
                      <a:r>
                        <a:rPr lang="ko-KR" altLang="en-US" sz="900" kern="12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cs typeface="+mn-cs"/>
                        </a:rPr>
                        <a:t>스트레스 테스트</a:t>
                      </a:r>
                    </a:p>
                  </a:txBody>
                  <a:tcPr>
                    <a:lnL w="6350" cap="flat" cmpd="sng" algn="ctr">
                      <a:solidFill>
                        <a:schemeClr val="bg1"/>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6350" cap="flat" cmpd="sng" algn="ctr">
                      <a:solidFill>
                        <a:schemeClr val="accent1"/>
                      </a:solidFill>
                      <a:prstDash val="solid"/>
                      <a:round/>
                      <a:headEnd type="none" w="med" len="med"/>
                      <a:tailEnd type="none" w="med" len="med"/>
                    </a:lnB>
                    <a:solidFill>
                      <a:schemeClr val="bg1"/>
                    </a:solidFill>
                  </a:tcPr>
                </a:tc>
                <a:tc>
                  <a:txBody>
                    <a:bodyPr/>
                    <a:lstStyle/>
                    <a:p>
                      <a:pPr marL="171450" indent="-171450" latinLnBrk="1">
                        <a:spcBef>
                          <a:spcPts val="300"/>
                        </a:spcBef>
                        <a:buFont typeface="Wingdings" panose="05000000000000000000" pitchFamily="2" charset="2"/>
                        <a:buChar char="§"/>
                      </a:pPr>
                      <a:r>
                        <a:rPr lang="ko-KR" altLang="ko-KR" sz="900" kern="12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cs typeface="+mn-cs"/>
                        </a:rPr>
                        <a:t>위험종합등급평가</a:t>
                      </a:r>
                      <a:r>
                        <a:rPr lang="en-US" altLang="ko-KR" sz="900" kern="12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cs typeface="+mn-cs"/>
                        </a:rPr>
                        <a:t>(IRR) </a:t>
                      </a:r>
                      <a:endParaRPr lang="ko-KR" altLang="ko-KR" sz="900" kern="12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cs typeface="+mn-cs"/>
                      </a:endParaRPr>
                    </a:p>
                    <a:p>
                      <a:pPr marL="171450" indent="-171450" latinLnBrk="1">
                        <a:spcBef>
                          <a:spcPts val="300"/>
                        </a:spcBef>
                        <a:buFont typeface="Wingdings" panose="05000000000000000000" pitchFamily="2" charset="2"/>
                        <a:buChar char="§"/>
                      </a:pPr>
                      <a:r>
                        <a:rPr lang="ko-KR" altLang="ko-KR" sz="900" kern="12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cs typeface="+mn-cs"/>
                        </a:rPr>
                        <a:t>위험관리평가</a:t>
                      </a:r>
                      <a:r>
                        <a:rPr lang="en-US" altLang="ko-KR" sz="900" kern="12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cs typeface="+mn-cs"/>
                        </a:rPr>
                        <a:t>(SARMRA) </a:t>
                      </a:r>
                      <a:endParaRPr lang="ko-KR" altLang="ko-KR" sz="900" kern="12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cs typeface="+mn-cs"/>
                      </a:endParaRPr>
                    </a:p>
                    <a:p>
                      <a:pPr marL="171450" indent="-171450" latinLnBrk="1">
                        <a:spcBef>
                          <a:spcPts val="300"/>
                        </a:spcBef>
                        <a:buFont typeface="Wingdings" panose="05000000000000000000" pitchFamily="2" charset="2"/>
                        <a:buChar char="§"/>
                      </a:pPr>
                      <a:r>
                        <a:rPr lang="ko-KR" altLang="ko-KR" sz="900" kern="12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cs typeface="+mn-cs"/>
                        </a:rPr>
                        <a:t>유동성위험 </a:t>
                      </a:r>
                    </a:p>
                    <a:p>
                      <a:pPr marL="171450" indent="-171450" latinLnBrk="1">
                        <a:spcBef>
                          <a:spcPts val="300"/>
                        </a:spcBef>
                        <a:buFont typeface="Wingdings" panose="05000000000000000000" pitchFamily="2" charset="2"/>
                        <a:buChar char="§"/>
                      </a:pPr>
                      <a:r>
                        <a:rPr lang="ko-KR" altLang="ko-KR" sz="900" kern="12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cs typeface="+mn-cs"/>
                        </a:rPr>
                        <a:t>자본계획</a:t>
                      </a:r>
                    </a:p>
                  </a:txBody>
                  <a:tcP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6350" cap="flat" cmpd="sng" algn="ctr">
                      <a:solidFill>
                        <a:schemeClr val="accent1"/>
                      </a:solidFill>
                      <a:prstDash val="solid"/>
                      <a:round/>
                      <a:headEnd type="none" w="med" len="med"/>
                      <a:tailEnd type="none" w="med" len="med"/>
                    </a:lnB>
                    <a:solidFill>
                      <a:schemeClr val="bg1"/>
                    </a:solidFill>
                  </a:tcPr>
                </a:tc>
                <a:tc>
                  <a:txBody>
                    <a:bodyPr/>
                    <a:lstStyle/>
                    <a:p>
                      <a:pPr marL="171450" indent="-171450" latinLnBrk="1">
                        <a:spcBef>
                          <a:spcPts val="300"/>
                        </a:spcBef>
                        <a:buFont typeface="Wingdings" panose="05000000000000000000" pitchFamily="2" charset="2"/>
                        <a:buChar char="§"/>
                      </a:pPr>
                      <a:r>
                        <a:rPr lang="ko-KR" altLang="ko-KR" sz="900" kern="12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cs typeface="+mn-cs"/>
                        </a:rPr>
                        <a:t>지급여력 정보공개</a:t>
                      </a:r>
                    </a:p>
                    <a:p>
                      <a:pPr marL="171450" indent="-171450" latinLnBrk="1">
                        <a:spcBef>
                          <a:spcPts val="300"/>
                        </a:spcBef>
                        <a:buFont typeface="Wingdings" panose="05000000000000000000" pitchFamily="2" charset="2"/>
                        <a:buChar char="§"/>
                      </a:pPr>
                      <a:r>
                        <a:rPr lang="ko-KR" altLang="ko-KR" sz="900" kern="12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cs typeface="+mn-cs"/>
                        </a:rPr>
                        <a:t>지급여력 정보교류 </a:t>
                      </a:r>
                    </a:p>
                    <a:p>
                      <a:pPr marL="171450" indent="-171450" latinLnBrk="1">
                        <a:spcBef>
                          <a:spcPts val="300"/>
                        </a:spcBef>
                        <a:buFont typeface="Wingdings" panose="05000000000000000000" pitchFamily="2" charset="2"/>
                        <a:buChar char="§"/>
                      </a:pPr>
                      <a:r>
                        <a:rPr lang="ko-KR" altLang="en-US" sz="900" kern="12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cs typeface="+mn-cs"/>
                        </a:rPr>
                        <a:t>보험사</a:t>
                      </a:r>
                      <a:r>
                        <a:rPr lang="ko-KR" altLang="ko-KR" sz="900" kern="12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cs typeface="+mn-cs"/>
                        </a:rPr>
                        <a:t> 신용평가 </a:t>
                      </a:r>
                    </a:p>
                    <a:p>
                      <a:pPr marL="171450" indent="-171450" latinLnBrk="1">
                        <a:spcBef>
                          <a:spcPts val="300"/>
                        </a:spcBef>
                        <a:buFont typeface="Wingdings" panose="05000000000000000000" pitchFamily="2" charset="2"/>
                        <a:buChar char="§"/>
                      </a:pPr>
                      <a:r>
                        <a:rPr lang="ko-KR" altLang="ko-KR" sz="900" kern="12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cs typeface="+mn-cs"/>
                        </a:rPr>
                        <a:t>지급여력보고서</a:t>
                      </a:r>
                    </a:p>
                    <a:p>
                      <a:pPr marL="171450" indent="-171450" latinLnBrk="1">
                        <a:spcBef>
                          <a:spcPts val="300"/>
                        </a:spcBef>
                        <a:buFont typeface="Wingdings" panose="05000000000000000000" pitchFamily="2" charset="2"/>
                        <a:buChar char="§"/>
                      </a:pPr>
                      <a:endParaRPr lang="ko-KR" altLang="en-US" sz="900" kern="12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cs typeface="+mn-cs"/>
                      </a:endParaRPr>
                    </a:p>
                  </a:txBody>
                  <a:tcPr>
                    <a:lnL w="3175" cap="flat" cmpd="sng" algn="ctr">
                      <a:solidFill>
                        <a:schemeClr val="tx1">
                          <a:lumMod val="50000"/>
                          <a:lumOff val="50000"/>
                        </a:schemeClr>
                      </a:solidFill>
                      <a:prstDash val="solid"/>
                      <a:round/>
                      <a:headEnd type="none" w="med" len="med"/>
                      <a:tailEnd type="none" w="med" len="med"/>
                    </a:lnL>
                    <a:lnR w="6350" cap="flat" cmpd="sng" algn="ctr">
                      <a:solidFill>
                        <a:schemeClr val="bg1"/>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6350" cap="flat" cmpd="sng" algn="ctr">
                      <a:solidFill>
                        <a:schemeClr val="accent1"/>
                      </a:solidFill>
                      <a:prstDash val="solid"/>
                      <a:round/>
                      <a:headEnd type="none" w="med" len="med"/>
                      <a:tailEnd type="none" w="med" len="med"/>
                    </a:lnB>
                    <a:solidFill>
                      <a:schemeClr val="bg1"/>
                    </a:solidFill>
                  </a:tcPr>
                </a:tc>
                <a:extLst>
                  <a:ext uri="{0D108BD9-81ED-4DB2-BD59-A6C34878D82A}">
                    <a16:rowId xmlns:a16="http://schemas.microsoft.com/office/drawing/2014/main" val="217766788"/>
                  </a:ext>
                </a:extLst>
              </a:tr>
            </a:tbl>
          </a:graphicData>
        </a:graphic>
      </p:graphicFrame>
      <p:sp>
        <p:nvSpPr>
          <p:cNvPr id="48" name="Rectangle 54">
            <a:extLst>
              <a:ext uri="{FF2B5EF4-FFF2-40B4-BE49-F238E27FC236}">
                <a16:creationId xmlns:a16="http://schemas.microsoft.com/office/drawing/2014/main" id="{AA2DD2CB-5949-9FE6-EB3C-7D36B172722F}"/>
              </a:ext>
            </a:extLst>
          </p:cNvPr>
          <p:cNvSpPr>
            <a:spLocks noChangeArrowheads="1"/>
          </p:cNvSpPr>
          <p:nvPr/>
        </p:nvSpPr>
        <p:spPr bwMode="auto">
          <a:xfrm>
            <a:off x="5142677" y="5394684"/>
            <a:ext cx="4150800" cy="431387"/>
          </a:xfrm>
          <a:prstGeom prst="rect">
            <a:avLst/>
          </a:prstGeom>
          <a:noFill/>
          <a:ln w="3175" algn="ctr">
            <a:noFill/>
            <a:miter lim="800000"/>
            <a:headEnd/>
            <a:tailEnd/>
          </a:ln>
          <a:effectLst/>
        </p:spPr>
        <p:txBody>
          <a:bodyPr wrap="square" lIns="36000" tIns="72000" rIns="36000" bIns="3600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65113" indent="-173038" algn="just" fontAlgn="base">
              <a:lnSpc>
                <a:spcPct val="120000"/>
              </a:lnSpc>
              <a:spcBef>
                <a:spcPts val="600"/>
              </a:spcBef>
              <a:buSzPct val="100000"/>
              <a:buFontTx/>
              <a:buChar char="-"/>
              <a:defRPr/>
            </a:pPr>
            <a:r>
              <a:rPr lang="en-US" altLang="ko-KR"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2021</a:t>
            </a:r>
            <a:r>
              <a:rPr lang="ko-KR" altLang="en-US"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년 </a:t>
            </a:r>
            <a:r>
              <a:rPr lang="en-US" altLang="ko-KR"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12</a:t>
            </a:r>
            <a:r>
              <a:rPr lang="ko-KR" altLang="en-US"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월</a:t>
            </a:r>
            <a:r>
              <a:rPr lang="en-US" altLang="ko-KR"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 CBIRC</a:t>
            </a:r>
            <a:r>
              <a:rPr lang="ko-KR" altLang="en-US"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는 세 가지 </a:t>
            </a:r>
            <a:r>
              <a:rPr lang="en-US" altLang="ko-KR"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Pillar</a:t>
            </a:r>
            <a:r>
              <a:rPr lang="ko-KR" altLang="en-US"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로 구성된 중국 리스크 기반 지급여력시스템 </a:t>
            </a:r>
            <a:r>
              <a:rPr lang="en-US" altLang="ko-KR"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(C-ROSS II)</a:t>
            </a:r>
            <a:r>
              <a:rPr lang="ko-KR" altLang="en-US"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의 </a:t>
            </a:r>
            <a:r>
              <a:rPr lang="en-US" altLang="ko-KR"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2</a:t>
            </a:r>
            <a:r>
              <a:rPr lang="ko-KR" altLang="en-US"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단계 시행을 발표하고</a:t>
            </a:r>
            <a:r>
              <a:rPr lang="en-US" altLang="ko-KR"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a:t>
            </a:r>
            <a:r>
              <a:rPr lang="ko-KR" altLang="en-US"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 </a:t>
            </a:r>
            <a:r>
              <a:rPr lang="en-US" altLang="ko-KR"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2022</a:t>
            </a:r>
            <a:r>
              <a:rPr lang="ko-KR" altLang="en-US"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년 </a:t>
            </a:r>
            <a:r>
              <a:rPr lang="en-US" altLang="ko-KR"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1</a:t>
            </a:r>
            <a:r>
              <a:rPr lang="ko-KR" altLang="en-US"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분기 본격 시행</a:t>
            </a:r>
            <a:endParaRPr lang="en-US" altLang="ko-KR"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endParaRPr>
          </a:p>
        </p:txBody>
      </p:sp>
    </p:spTree>
    <p:extLst>
      <p:ext uri="{BB962C8B-B14F-4D97-AF65-F5344CB8AC3E}">
        <p14:creationId xmlns:p14="http://schemas.microsoft.com/office/powerpoint/2010/main" val="20317274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a:extLst>
              <a:ext uri="{FF2B5EF4-FFF2-40B4-BE49-F238E27FC236}">
                <a16:creationId xmlns:a16="http://schemas.microsoft.com/office/drawing/2014/main" id="{C5EA6FCD-C743-65DD-F29F-6F7E0AAFA759}"/>
              </a:ext>
            </a:extLst>
          </p:cNvPr>
          <p:cNvSpPr/>
          <p:nvPr/>
        </p:nvSpPr>
        <p:spPr>
          <a:xfrm>
            <a:off x="808323" y="3603154"/>
            <a:ext cx="8356366" cy="1419370"/>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ko-KR" altLang="en-US" sz="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endParaRPr>
          </a:p>
        </p:txBody>
      </p:sp>
      <p:sp>
        <p:nvSpPr>
          <p:cNvPr id="3" name="직사각형 2">
            <a:extLst>
              <a:ext uri="{FF2B5EF4-FFF2-40B4-BE49-F238E27FC236}">
                <a16:creationId xmlns:a16="http://schemas.microsoft.com/office/drawing/2014/main" id="{1F6222BC-937C-D2AA-BC57-D271E79E94D6}"/>
              </a:ext>
            </a:extLst>
          </p:cNvPr>
          <p:cNvSpPr/>
          <p:nvPr/>
        </p:nvSpPr>
        <p:spPr>
          <a:xfrm>
            <a:off x="808324" y="1973226"/>
            <a:ext cx="8356366" cy="1621971"/>
          </a:xfrm>
          <a:prstGeom prst="rect">
            <a:avLst/>
          </a:prstGeom>
          <a:solidFill>
            <a:srgbClr val="E4D1FB">
              <a:alpha val="3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ko-KR" altLang="en-US" sz="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endParaRPr>
          </a:p>
        </p:txBody>
      </p:sp>
      <p:sp>
        <p:nvSpPr>
          <p:cNvPr id="6" name="텍스트 개체 틀 5">
            <a:extLst>
              <a:ext uri="{FF2B5EF4-FFF2-40B4-BE49-F238E27FC236}">
                <a16:creationId xmlns:a16="http://schemas.microsoft.com/office/drawing/2014/main" id="{63A848A3-896E-4E84-AD4F-8E412418E876}"/>
              </a:ext>
            </a:extLst>
          </p:cNvPr>
          <p:cNvSpPr>
            <a:spLocks noGrp="1"/>
          </p:cNvSpPr>
          <p:nvPr>
            <p:ph type="body" sz="quarter" idx="10"/>
          </p:nvPr>
        </p:nvSpPr>
        <p:spPr>
          <a:xfrm>
            <a:off x="488949" y="333149"/>
            <a:ext cx="8928101" cy="184666"/>
          </a:xfrm>
        </p:spPr>
        <p:txBody>
          <a:bodyPr/>
          <a:lstStyle/>
          <a:p>
            <a:r>
              <a:rPr lang="en-US" altLang="ko-KR" dirty="0"/>
              <a:t>I. </a:t>
            </a:r>
            <a:r>
              <a:rPr lang="ko-KR" altLang="en-US" dirty="0"/>
              <a:t>국내 보험산업의 돌파구</a:t>
            </a:r>
            <a:r>
              <a:rPr lang="en-US" altLang="ko-KR" dirty="0"/>
              <a:t>, </a:t>
            </a:r>
            <a:r>
              <a:rPr lang="ko-KR" altLang="en-US" dirty="0"/>
              <a:t>왜 신흥 아시아 태평양 시장인가</a:t>
            </a:r>
            <a:r>
              <a:rPr lang="en-US" altLang="ko-KR" dirty="0"/>
              <a:t>?</a:t>
            </a:r>
            <a:endParaRPr lang="ko-KR" altLang="en-US" dirty="0"/>
          </a:p>
        </p:txBody>
      </p:sp>
      <p:sp>
        <p:nvSpPr>
          <p:cNvPr id="7" name="텍스트 개체 틀 6">
            <a:extLst>
              <a:ext uri="{FF2B5EF4-FFF2-40B4-BE49-F238E27FC236}">
                <a16:creationId xmlns:a16="http://schemas.microsoft.com/office/drawing/2014/main" id="{969D59B1-E438-4661-823C-6AD45B5171F4}"/>
              </a:ext>
            </a:extLst>
          </p:cNvPr>
          <p:cNvSpPr>
            <a:spLocks noGrp="1"/>
          </p:cNvSpPr>
          <p:nvPr>
            <p:ph type="body" sz="quarter" idx="11"/>
          </p:nvPr>
        </p:nvSpPr>
        <p:spPr>
          <a:xfrm>
            <a:off x="488950" y="617249"/>
            <a:ext cx="8928100" cy="322262"/>
          </a:xfrm>
        </p:spPr>
        <p:txBody>
          <a:bodyPr/>
          <a:lstStyle/>
          <a:p>
            <a:r>
              <a:rPr lang="ko-KR" altLang="en-US" dirty="0"/>
              <a:t>신흥 아시아 태평양 보험시장은 향후에도 높은 성장이 전망됨</a:t>
            </a:r>
          </a:p>
        </p:txBody>
      </p:sp>
      <p:grpSp>
        <p:nvGrpSpPr>
          <p:cNvPr id="8" name="그룹 7">
            <a:extLst>
              <a:ext uri="{FF2B5EF4-FFF2-40B4-BE49-F238E27FC236}">
                <a16:creationId xmlns:a16="http://schemas.microsoft.com/office/drawing/2014/main" id="{48D0D191-DFDE-6576-E6AC-C9E31C6830B8}"/>
              </a:ext>
            </a:extLst>
          </p:cNvPr>
          <p:cNvGrpSpPr/>
          <p:nvPr/>
        </p:nvGrpSpPr>
        <p:grpSpPr>
          <a:xfrm>
            <a:off x="488948" y="1196975"/>
            <a:ext cx="8938800" cy="276837"/>
            <a:chOff x="704850" y="2013298"/>
            <a:chExt cx="4140200" cy="276837"/>
          </a:xfrm>
        </p:grpSpPr>
        <p:sp>
          <p:nvSpPr>
            <p:cNvPr id="9" name="TextBox 8">
              <a:extLst>
                <a:ext uri="{FF2B5EF4-FFF2-40B4-BE49-F238E27FC236}">
                  <a16:creationId xmlns:a16="http://schemas.microsoft.com/office/drawing/2014/main" id="{F3EB957E-4811-F51E-FBB7-09CE5B86CAB4}"/>
                </a:ext>
              </a:extLst>
            </p:cNvPr>
            <p:cNvSpPr txBox="1"/>
            <p:nvPr/>
          </p:nvSpPr>
          <p:spPr>
            <a:xfrm>
              <a:off x="704850" y="2046854"/>
              <a:ext cx="1507205" cy="200055"/>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1300" b="0" i="0" u="none" strike="noStrike" kern="1200" cap="none" spc="0" normalizeH="0" baseline="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rPr>
                <a:t>신흥 아시아 태평양 보험시장 성장률 추이 및 전망</a:t>
              </a:r>
            </a:p>
          </p:txBody>
        </p:sp>
        <p:cxnSp>
          <p:nvCxnSpPr>
            <p:cNvPr id="12" name="직선 연결선 11">
              <a:extLst>
                <a:ext uri="{FF2B5EF4-FFF2-40B4-BE49-F238E27FC236}">
                  <a16:creationId xmlns:a16="http://schemas.microsoft.com/office/drawing/2014/main" id="{EA4480AC-8ABB-2CAA-E656-F564C03B5C34}"/>
                </a:ext>
              </a:extLst>
            </p:cNvPr>
            <p:cNvCxnSpPr/>
            <p:nvPr/>
          </p:nvCxnSpPr>
          <p:spPr>
            <a:xfrm>
              <a:off x="704850" y="2013298"/>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직선 연결선 13">
              <a:extLst>
                <a:ext uri="{FF2B5EF4-FFF2-40B4-BE49-F238E27FC236}">
                  <a16:creationId xmlns:a16="http://schemas.microsoft.com/office/drawing/2014/main" id="{9A6DD49E-A8E2-C1A2-4C6E-4104B072CFE0}"/>
                </a:ext>
              </a:extLst>
            </p:cNvPr>
            <p:cNvCxnSpPr/>
            <p:nvPr/>
          </p:nvCxnSpPr>
          <p:spPr>
            <a:xfrm>
              <a:off x="704850" y="2290135"/>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graphicFrame>
        <p:nvGraphicFramePr>
          <p:cNvPr id="499" name="차트 498">
            <a:extLst>
              <a:ext uri="{FF2B5EF4-FFF2-40B4-BE49-F238E27FC236}">
                <a16:creationId xmlns:a16="http://schemas.microsoft.com/office/drawing/2014/main" id="{234799DD-A574-04C8-4759-82AD128206CB}"/>
              </a:ext>
            </a:extLst>
          </p:cNvPr>
          <p:cNvGraphicFramePr/>
          <p:nvPr>
            <p:extLst>
              <p:ext uri="{D42A27DB-BD31-4B8C-83A1-F6EECF244321}">
                <p14:modId xmlns:p14="http://schemas.microsoft.com/office/powerpoint/2010/main" val="1655027796"/>
              </p:ext>
            </p:extLst>
          </p:nvPr>
        </p:nvGraphicFramePr>
        <p:xfrm>
          <a:off x="1207655" y="1813350"/>
          <a:ext cx="3888000" cy="3533658"/>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504" name="차트 503">
            <a:extLst>
              <a:ext uri="{FF2B5EF4-FFF2-40B4-BE49-F238E27FC236}">
                <a16:creationId xmlns:a16="http://schemas.microsoft.com/office/drawing/2014/main" id="{B4318C95-6725-DB36-02F6-D3D6A58B1256}"/>
              </a:ext>
            </a:extLst>
          </p:cNvPr>
          <p:cNvGraphicFramePr/>
          <p:nvPr>
            <p:extLst>
              <p:ext uri="{D42A27DB-BD31-4B8C-83A1-F6EECF244321}">
                <p14:modId xmlns:p14="http://schemas.microsoft.com/office/powerpoint/2010/main" val="3572874423"/>
              </p:ext>
            </p:extLst>
          </p:nvPr>
        </p:nvGraphicFramePr>
        <p:xfrm>
          <a:off x="5857015" y="1813350"/>
          <a:ext cx="3888000" cy="3533658"/>
        </p:xfrm>
        <a:graphic>
          <a:graphicData uri="http://schemas.openxmlformats.org/drawingml/2006/chart">
            <c:chart xmlns:c="http://schemas.openxmlformats.org/drawingml/2006/chart" xmlns:r="http://schemas.openxmlformats.org/officeDocument/2006/relationships" r:id="rId3"/>
          </a:graphicData>
        </a:graphic>
      </p:graphicFrame>
      <p:sp>
        <p:nvSpPr>
          <p:cNvPr id="506" name="object 58">
            <a:extLst>
              <a:ext uri="{FF2B5EF4-FFF2-40B4-BE49-F238E27FC236}">
                <a16:creationId xmlns:a16="http://schemas.microsoft.com/office/drawing/2014/main" id="{B6281DA9-9021-4191-475A-F8713B26743F}"/>
              </a:ext>
            </a:extLst>
          </p:cNvPr>
          <p:cNvSpPr/>
          <p:nvPr/>
        </p:nvSpPr>
        <p:spPr>
          <a:xfrm>
            <a:off x="488950" y="1972231"/>
            <a:ext cx="288000" cy="1623058"/>
          </a:xfrm>
          <a:custGeom>
            <a:avLst/>
            <a:gdLst/>
            <a:ahLst/>
            <a:cxnLst/>
            <a:rect l="l" t="t" r="r" b="b"/>
            <a:pathLst>
              <a:path w="274320" h="2255520">
                <a:moveTo>
                  <a:pt x="274320" y="0"/>
                </a:moveTo>
                <a:lnTo>
                  <a:pt x="0" y="0"/>
                </a:lnTo>
                <a:lnTo>
                  <a:pt x="0" y="2255520"/>
                </a:lnTo>
                <a:lnTo>
                  <a:pt x="274320" y="2255520"/>
                </a:lnTo>
                <a:lnTo>
                  <a:pt x="274320" y="0"/>
                </a:lnTo>
                <a:close/>
              </a:path>
            </a:pathLst>
          </a:custGeom>
          <a:solidFill>
            <a:schemeClr val="accent5"/>
          </a:solidFill>
        </p:spPr>
        <p:txBody>
          <a:bodyPr vert="eaVert" wrap="square" lIns="0" tIns="0" rIns="0" bIns="0" rtlCol="0" anchor="ctr"/>
          <a:lstStyle/>
          <a:p>
            <a:pPr algn="ctr"/>
            <a:r>
              <a:rPr lang="ko-KR" altLang="en-US" sz="900" b="1" dirty="0">
                <a:ln>
                  <a:solidFill>
                    <a:prstClr val="white">
                      <a:lumMod val="75000"/>
                      <a:alpha val="0"/>
                    </a:prstClr>
                  </a:solidFill>
                </a:ln>
                <a:gradFill>
                  <a:gsLst>
                    <a:gs pos="0">
                      <a:schemeClr val="accent1">
                        <a:lumMod val="5000"/>
                        <a:lumOff val="95000"/>
                      </a:schemeClr>
                    </a:gs>
                    <a:gs pos="100000">
                      <a:schemeClr val="bg1"/>
                    </a:gs>
                  </a:gsLst>
                  <a:lin ang="5400000" scaled="1"/>
                </a:gradFill>
                <a:latin typeface="+mj-ea"/>
                <a:ea typeface="+mj-ea"/>
              </a:rPr>
              <a:t>신흥 아시아 태평양 시장</a:t>
            </a:r>
          </a:p>
        </p:txBody>
      </p:sp>
      <p:sp>
        <p:nvSpPr>
          <p:cNvPr id="507" name="object 60">
            <a:extLst>
              <a:ext uri="{FF2B5EF4-FFF2-40B4-BE49-F238E27FC236}">
                <a16:creationId xmlns:a16="http://schemas.microsoft.com/office/drawing/2014/main" id="{1DB7A235-F7E0-2ACE-5FEB-B1057CFED04C}"/>
              </a:ext>
            </a:extLst>
          </p:cNvPr>
          <p:cNvSpPr/>
          <p:nvPr/>
        </p:nvSpPr>
        <p:spPr>
          <a:xfrm>
            <a:off x="488950" y="3595198"/>
            <a:ext cx="288000" cy="1427325"/>
          </a:xfrm>
          <a:custGeom>
            <a:avLst/>
            <a:gdLst/>
            <a:ahLst/>
            <a:cxnLst/>
            <a:rect l="l" t="t" r="r" b="b"/>
            <a:pathLst>
              <a:path w="274320" h="1831975">
                <a:moveTo>
                  <a:pt x="274320" y="0"/>
                </a:moveTo>
                <a:lnTo>
                  <a:pt x="0" y="0"/>
                </a:lnTo>
                <a:lnTo>
                  <a:pt x="0" y="1831848"/>
                </a:lnTo>
                <a:lnTo>
                  <a:pt x="274320" y="1831848"/>
                </a:lnTo>
                <a:lnTo>
                  <a:pt x="274320" y="0"/>
                </a:lnTo>
                <a:close/>
              </a:path>
            </a:pathLst>
          </a:custGeom>
          <a:solidFill>
            <a:srgbClr val="D9D9D9"/>
          </a:solidFill>
        </p:spPr>
        <p:txBody>
          <a:bodyPr vert="eaVert" wrap="square" lIns="0" tIns="0" rIns="0" bIns="0" rtlCol="0" anchor="ctr"/>
          <a:lstStyle/>
          <a:p>
            <a:pPr algn="ctr"/>
            <a:r>
              <a:rPr lang="ko-KR" altLang="en-US" sz="900" dirty="0">
                <a:ln>
                  <a:solidFill>
                    <a:prstClr val="white">
                      <a:lumMod val="75000"/>
                      <a:alpha val="0"/>
                    </a:prstClr>
                  </a:solidFill>
                </a:ln>
                <a:latin typeface="+mn-ea"/>
              </a:rPr>
              <a:t>선진 아시아 태평양 시장</a:t>
            </a:r>
          </a:p>
        </p:txBody>
      </p:sp>
      <p:sp>
        <p:nvSpPr>
          <p:cNvPr id="508" name="object 62">
            <a:extLst>
              <a:ext uri="{FF2B5EF4-FFF2-40B4-BE49-F238E27FC236}">
                <a16:creationId xmlns:a16="http://schemas.microsoft.com/office/drawing/2014/main" id="{631C8E03-560A-8FE4-8027-364A60DCF4CF}"/>
              </a:ext>
            </a:extLst>
          </p:cNvPr>
          <p:cNvSpPr txBox="1"/>
          <p:nvPr/>
        </p:nvSpPr>
        <p:spPr>
          <a:xfrm>
            <a:off x="928695" y="2238357"/>
            <a:ext cx="543600" cy="150041"/>
          </a:xfrm>
          <a:prstGeom prst="rect">
            <a:avLst/>
          </a:prstGeom>
        </p:spPr>
        <p:txBody>
          <a:bodyPr vert="horz" wrap="square" lIns="0" tIns="11430" rIns="0" bIns="0" rtlCol="0" anchor="ctr">
            <a:spAutoFit/>
          </a:bodyPr>
          <a:lstStyle>
            <a:defPPr>
              <a:defRPr lang="en-US"/>
            </a:defPPr>
            <a:lvl1pPr algn="ctr">
              <a:defRPr kumimoji="0" sz="1000" i="0" u="none" strike="noStrike" cap="none" spc="0" normalizeH="0" baseline="0">
                <a:ln>
                  <a:solidFill>
                    <a:prstClr val="white">
                      <a:lumMod val="75000"/>
                      <a:alpha val="0"/>
                    </a:prstClr>
                  </a:solidFill>
                </a:ln>
                <a:effectLst/>
                <a:uLnTx/>
                <a:uFillTx/>
                <a:latin typeface="+mn-ea"/>
                <a:cs typeface="Univers for KPMG"/>
              </a:defRPr>
            </a:lvl1pPr>
          </a:lstStyle>
          <a:p>
            <a:r>
              <a:rPr lang="ko-KR" altLang="en-US" sz="900" b="1" dirty="0">
                <a:solidFill>
                  <a:schemeClr val="accent5"/>
                </a:solidFill>
              </a:rPr>
              <a:t>베트남</a:t>
            </a:r>
          </a:p>
        </p:txBody>
      </p:sp>
      <p:sp>
        <p:nvSpPr>
          <p:cNvPr id="512" name="object 63">
            <a:extLst>
              <a:ext uri="{FF2B5EF4-FFF2-40B4-BE49-F238E27FC236}">
                <a16:creationId xmlns:a16="http://schemas.microsoft.com/office/drawing/2014/main" id="{400481F2-72AE-C6D7-5DBB-5D2D73C9E21F}"/>
              </a:ext>
            </a:extLst>
          </p:cNvPr>
          <p:cNvSpPr txBox="1"/>
          <p:nvPr/>
        </p:nvSpPr>
        <p:spPr>
          <a:xfrm>
            <a:off x="928695" y="2471472"/>
            <a:ext cx="612000" cy="150041"/>
          </a:xfrm>
          <a:prstGeom prst="rect">
            <a:avLst/>
          </a:prstGeom>
        </p:spPr>
        <p:txBody>
          <a:bodyPr vert="horz" wrap="square" lIns="0" tIns="11430" rIns="0" bIns="0" rtlCol="0" anchor="ctr">
            <a:spAutoFit/>
          </a:bodyPr>
          <a:lstStyle>
            <a:defPPr>
              <a:defRPr lang="en-US"/>
            </a:defPPr>
            <a:lvl1pPr algn="ctr">
              <a:defRPr kumimoji="0" sz="1000" i="0" u="none" strike="noStrike" cap="none" spc="0" normalizeH="0" baseline="0">
                <a:ln>
                  <a:solidFill>
                    <a:prstClr val="white">
                      <a:lumMod val="75000"/>
                      <a:alpha val="0"/>
                    </a:prstClr>
                  </a:solidFill>
                </a:ln>
                <a:effectLst/>
                <a:uLnTx/>
                <a:uFillTx/>
                <a:latin typeface="+mn-ea"/>
                <a:cs typeface="Univers for KPMG"/>
              </a:defRPr>
            </a:lvl1pPr>
          </a:lstStyle>
          <a:p>
            <a:r>
              <a:rPr lang="ko-KR" altLang="en-US" sz="900" b="1" dirty="0">
                <a:solidFill>
                  <a:schemeClr val="accent5"/>
                </a:solidFill>
              </a:rPr>
              <a:t>말레이시아</a:t>
            </a:r>
          </a:p>
        </p:txBody>
      </p:sp>
      <p:sp>
        <p:nvSpPr>
          <p:cNvPr id="515" name="object 64">
            <a:extLst>
              <a:ext uri="{FF2B5EF4-FFF2-40B4-BE49-F238E27FC236}">
                <a16:creationId xmlns:a16="http://schemas.microsoft.com/office/drawing/2014/main" id="{95C6EB06-97F6-24BB-1DAB-C8EF979F878F}"/>
              </a:ext>
            </a:extLst>
          </p:cNvPr>
          <p:cNvSpPr txBox="1"/>
          <p:nvPr/>
        </p:nvSpPr>
        <p:spPr>
          <a:xfrm>
            <a:off x="928695" y="3872754"/>
            <a:ext cx="543600" cy="148016"/>
          </a:xfrm>
          <a:prstGeom prst="rect">
            <a:avLst/>
          </a:prstGeom>
        </p:spPr>
        <p:txBody>
          <a:bodyPr vert="horz" wrap="square" lIns="0" tIns="11430" rIns="0" bIns="0" rtlCol="0" anchor="ctr">
            <a:spAutoFit/>
          </a:bodyPr>
          <a:lstStyle>
            <a:defPPr>
              <a:defRPr lang="en-US"/>
            </a:defPPr>
            <a:lvl1pPr algn="ctr">
              <a:defRPr kumimoji="0" sz="1000" i="0" u="none" strike="noStrike" cap="none" spc="0" normalizeH="0" baseline="0">
                <a:ln>
                  <a:solidFill>
                    <a:prstClr val="white">
                      <a:lumMod val="75000"/>
                      <a:alpha val="0"/>
                    </a:prstClr>
                  </a:solidFill>
                </a:ln>
                <a:effectLst/>
                <a:uLnTx/>
                <a:uFillTx/>
                <a:latin typeface="+mn-ea"/>
                <a:cs typeface="Univers for KPMG"/>
              </a:defRPr>
            </a:lvl1pPr>
          </a:lstStyle>
          <a:p>
            <a:r>
              <a:rPr lang="ko-KR" altLang="en-US" sz="900" dirty="0"/>
              <a:t>싱가포르</a:t>
            </a:r>
          </a:p>
        </p:txBody>
      </p:sp>
      <p:sp>
        <p:nvSpPr>
          <p:cNvPr id="522" name="object 65">
            <a:extLst>
              <a:ext uri="{FF2B5EF4-FFF2-40B4-BE49-F238E27FC236}">
                <a16:creationId xmlns:a16="http://schemas.microsoft.com/office/drawing/2014/main" id="{9B7ABA6A-A57B-DE4D-49BA-E01880E2475A}"/>
              </a:ext>
            </a:extLst>
          </p:cNvPr>
          <p:cNvSpPr txBox="1"/>
          <p:nvPr/>
        </p:nvSpPr>
        <p:spPr>
          <a:xfrm>
            <a:off x="928695" y="2938018"/>
            <a:ext cx="543600" cy="150041"/>
          </a:xfrm>
          <a:prstGeom prst="rect">
            <a:avLst/>
          </a:prstGeom>
        </p:spPr>
        <p:txBody>
          <a:bodyPr vert="horz" wrap="square" lIns="0" tIns="11430" rIns="0" bIns="0" rtlCol="0" anchor="ctr">
            <a:spAutoFit/>
          </a:bodyPr>
          <a:lstStyle>
            <a:defPPr>
              <a:defRPr lang="en-US"/>
            </a:defPPr>
            <a:lvl1pPr algn="ctr">
              <a:defRPr kumimoji="0" sz="1000" i="0" u="none" strike="noStrike" cap="none" spc="0" normalizeH="0" baseline="0">
                <a:ln>
                  <a:solidFill>
                    <a:prstClr val="white">
                      <a:lumMod val="75000"/>
                      <a:alpha val="0"/>
                    </a:prstClr>
                  </a:solidFill>
                </a:ln>
                <a:effectLst/>
                <a:uLnTx/>
                <a:uFillTx/>
                <a:latin typeface="+mn-ea"/>
                <a:cs typeface="Univers for KPMG"/>
              </a:defRPr>
            </a:lvl1pPr>
          </a:lstStyle>
          <a:p>
            <a:r>
              <a:rPr lang="ko-KR" altLang="en-US" sz="900" b="1" dirty="0">
                <a:solidFill>
                  <a:schemeClr val="accent5"/>
                </a:solidFill>
              </a:rPr>
              <a:t>태국</a:t>
            </a:r>
          </a:p>
        </p:txBody>
      </p:sp>
      <p:sp>
        <p:nvSpPr>
          <p:cNvPr id="523" name="object 66">
            <a:extLst>
              <a:ext uri="{FF2B5EF4-FFF2-40B4-BE49-F238E27FC236}">
                <a16:creationId xmlns:a16="http://schemas.microsoft.com/office/drawing/2014/main" id="{6EB093A8-1607-8C23-918E-9F27D8EBA868}"/>
              </a:ext>
            </a:extLst>
          </p:cNvPr>
          <p:cNvSpPr txBox="1"/>
          <p:nvPr/>
        </p:nvSpPr>
        <p:spPr>
          <a:xfrm>
            <a:off x="928695" y="3404564"/>
            <a:ext cx="543600" cy="150041"/>
          </a:xfrm>
          <a:prstGeom prst="rect">
            <a:avLst/>
          </a:prstGeom>
        </p:spPr>
        <p:txBody>
          <a:bodyPr vert="horz" wrap="square" lIns="0" tIns="11430" rIns="0" bIns="0" rtlCol="0" anchor="ctr">
            <a:spAutoFit/>
          </a:bodyPr>
          <a:lstStyle>
            <a:defPPr>
              <a:defRPr lang="en-US"/>
            </a:defPPr>
            <a:lvl1pPr algn="ctr">
              <a:defRPr kumimoji="0" sz="1000" i="0" u="none" strike="noStrike" cap="none" spc="0" normalizeH="0" baseline="0">
                <a:ln>
                  <a:solidFill>
                    <a:prstClr val="white">
                      <a:lumMod val="75000"/>
                      <a:alpha val="0"/>
                    </a:prstClr>
                  </a:solidFill>
                </a:ln>
                <a:effectLst/>
                <a:uLnTx/>
                <a:uFillTx/>
                <a:latin typeface="+mn-ea"/>
                <a:cs typeface="Univers for KPMG"/>
              </a:defRPr>
            </a:lvl1pPr>
          </a:lstStyle>
          <a:p>
            <a:r>
              <a:rPr lang="ko-KR" altLang="en-US" sz="900" b="1" dirty="0">
                <a:solidFill>
                  <a:schemeClr val="accent5"/>
                </a:solidFill>
              </a:rPr>
              <a:t>중국</a:t>
            </a:r>
          </a:p>
        </p:txBody>
      </p:sp>
      <p:sp>
        <p:nvSpPr>
          <p:cNvPr id="524" name="object 67">
            <a:extLst>
              <a:ext uri="{FF2B5EF4-FFF2-40B4-BE49-F238E27FC236}">
                <a16:creationId xmlns:a16="http://schemas.microsoft.com/office/drawing/2014/main" id="{2DCA6185-F121-AA26-3373-ADB81EB95FC5}"/>
              </a:ext>
            </a:extLst>
          </p:cNvPr>
          <p:cNvSpPr txBox="1"/>
          <p:nvPr/>
        </p:nvSpPr>
        <p:spPr>
          <a:xfrm>
            <a:off x="928695" y="4106185"/>
            <a:ext cx="543600" cy="148016"/>
          </a:xfrm>
          <a:prstGeom prst="rect">
            <a:avLst/>
          </a:prstGeom>
        </p:spPr>
        <p:txBody>
          <a:bodyPr vert="horz" wrap="square" lIns="0" tIns="11430" rIns="0" bIns="0" rtlCol="0" anchor="ctr">
            <a:spAutoFit/>
          </a:bodyPr>
          <a:lstStyle>
            <a:defPPr>
              <a:defRPr lang="en-US"/>
            </a:defPPr>
            <a:lvl1pPr algn="ctr">
              <a:defRPr kumimoji="0" sz="1000" i="0" u="none" strike="noStrike" cap="none" spc="0" normalizeH="0" baseline="0">
                <a:ln>
                  <a:solidFill>
                    <a:prstClr val="white">
                      <a:lumMod val="75000"/>
                      <a:alpha val="0"/>
                    </a:prstClr>
                  </a:solidFill>
                </a:ln>
                <a:effectLst/>
                <a:uLnTx/>
                <a:uFillTx/>
                <a:latin typeface="+mn-ea"/>
                <a:cs typeface="Univers for KPMG"/>
              </a:defRPr>
            </a:lvl1pPr>
          </a:lstStyle>
          <a:p>
            <a:r>
              <a:rPr lang="ko-KR" altLang="en-US" sz="900" dirty="0"/>
              <a:t>홍콩</a:t>
            </a:r>
            <a:r>
              <a:rPr lang="en-US" altLang="ko-KR" sz="900" dirty="0"/>
              <a:t>(SAR)</a:t>
            </a:r>
            <a:endParaRPr lang="ko-KR" altLang="en-US" sz="900" dirty="0"/>
          </a:p>
        </p:txBody>
      </p:sp>
      <p:sp>
        <p:nvSpPr>
          <p:cNvPr id="525" name="object 68">
            <a:extLst>
              <a:ext uri="{FF2B5EF4-FFF2-40B4-BE49-F238E27FC236}">
                <a16:creationId xmlns:a16="http://schemas.microsoft.com/office/drawing/2014/main" id="{7896C9B5-03D0-A173-7B14-BF12A81E5DA7}"/>
              </a:ext>
            </a:extLst>
          </p:cNvPr>
          <p:cNvSpPr txBox="1"/>
          <p:nvPr/>
        </p:nvSpPr>
        <p:spPr>
          <a:xfrm>
            <a:off x="928695" y="4572415"/>
            <a:ext cx="543600" cy="148016"/>
          </a:xfrm>
          <a:prstGeom prst="rect">
            <a:avLst/>
          </a:prstGeom>
        </p:spPr>
        <p:txBody>
          <a:bodyPr vert="horz" wrap="square" lIns="0" tIns="11430" rIns="0" bIns="0" rtlCol="0" anchor="ctr">
            <a:spAutoFit/>
          </a:bodyPr>
          <a:lstStyle>
            <a:defPPr>
              <a:defRPr lang="en-US"/>
            </a:defPPr>
            <a:lvl1pPr algn="ctr">
              <a:defRPr kumimoji="0" sz="1000" i="0" u="none" strike="noStrike" cap="none" spc="0" normalizeH="0" baseline="0">
                <a:ln>
                  <a:solidFill>
                    <a:prstClr val="white">
                      <a:lumMod val="75000"/>
                      <a:alpha val="0"/>
                    </a:prstClr>
                  </a:solidFill>
                </a:ln>
                <a:effectLst/>
                <a:uLnTx/>
                <a:uFillTx/>
                <a:latin typeface="+mn-ea"/>
                <a:cs typeface="Univers for KPMG"/>
              </a:defRPr>
            </a:lvl1pPr>
          </a:lstStyle>
          <a:p>
            <a:r>
              <a:rPr lang="ko-KR" altLang="en-US" sz="900" dirty="0"/>
              <a:t>한국</a:t>
            </a:r>
          </a:p>
        </p:txBody>
      </p:sp>
      <p:sp>
        <p:nvSpPr>
          <p:cNvPr id="526" name="object 69">
            <a:extLst>
              <a:ext uri="{FF2B5EF4-FFF2-40B4-BE49-F238E27FC236}">
                <a16:creationId xmlns:a16="http://schemas.microsoft.com/office/drawing/2014/main" id="{8D8142DF-535A-14CA-C5E6-A12268B07F98}"/>
              </a:ext>
            </a:extLst>
          </p:cNvPr>
          <p:cNvSpPr txBox="1"/>
          <p:nvPr/>
        </p:nvSpPr>
        <p:spPr>
          <a:xfrm>
            <a:off x="928695" y="4339300"/>
            <a:ext cx="543600" cy="148016"/>
          </a:xfrm>
          <a:prstGeom prst="rect">
            <a:avLst/>
          </a:prstGeom>
        </p:spPr>
        <p:txBody>
          <a:bodyPr vert="horz" wrap="square" lIns="0" tIns="11430" rIns="0" bIns="0" rtlCol="0" anchor="ctr">
            <a:spAutoFit/>
          </a:bodyPr>
          <a:lstStyle>
            <a:defPPr>
              <a:defRPr lang="en-US"/>
            </a:defPPr>
            <a:lvl1pPr algn="ctr">
              <a:defRPr kumimoji="0" sz="1000" i="0" u="none" strike="noStrike" cap="none" spc="0" normalizeH="0" baseline="0">
                <a:ln>
                  <a:solidFill>
                    <a:prstClr val="white">
                      <a:lumMod val="75000"/>
                      <a:alpha val="0"/>
                    </a:prstClr>
                  </a:solidFill>
                </a:ln>
                <a:effectLst/>
                <a:uLnTx/>
                <a:uFillTx/>
                <a:latin typeface="+mn-ea"/>
                <a:cs typeface="Univers for KPMG"/>
              </a:defRPr>
            </a:lvl1pPr>
          </a:lstStyle>
          <a:p>
            <a:r>
              <a:rPr lang="ko-KR" altLang="en-US" sz="900" dirty="0"/>
              <a:t>대만</a:t>
            </a:r>
          </a:p>
        </p:txBody>
      </p:sp>
      <p:sp>
        <p:nvSpPr>
          <p:cNvPr id="527" name="object 70">
            <a:extLst>
              <a:ext uri="{FF2B5EF4-FFF2-40B4-BE49-F238E27FC236}">
                <a16:creationId xmlns:a16="http://schemas.microsoft.com/office/drawing/2014/main" id="{63DEB866-9F58-F5A7-657C-F7FE83262B95}"/>
              </a:ext>
            </a:extLst>
          </p:cNvPr>
          <p:cNvSpPr txBox="1"/>
          <p:nvPr/>
        </p:nvSpPr>
        <p:spPr>
          <a:xfrm>
            <a:off x="928695" y="2005242"/>
            <a:ext cx="543600" cy="150041"/>
          </a:xfrm>
          <a:prstGeom prst="rect">
            <a:avLst/>
          </a:prstGeom>
        </p:spPr>
        <p:txBody>
          <a:bodyPr vert="horz" wrap="square" lIns="0" tIns="11430" rIns="0" bIns="0" rtlCol="0" anchor="ctr">
            <a:spAutoFit/>
          </a:bodyPr>
          <a:lstStyle>
            <a:defPPr>
              <a:defRPr lang="en-US"/>
            </a:defPPr>
            <a:lvl1pPr algn="ctr">
              <a:defRPr kumimoji="0" sz="1000" i="0" u="none" strike="noStrike" cap="none" spc="0" normalizeH="0" baseline="0">
                <a:ln>
                  <a:solidFill>
                    <a:prstClr val="white">
                      <a:lumMod val="75000"/>
                      <a:alpha val="0"/>
                    </a:prstClr>
                  </a:solidFill>
                </a:ln>
                <a:effectLst/>
                <a:uLnTx/>
                <a:uFillTx/>
                <a:latin typeface="+mn-ea"/>
                <a:cs typeface="Univers for KPMG"/>
              </a:defRPr>
            </a:lvl1pPr>
          </a:lstStyle>
          <a:p>
            <a:r>
              <a:rPr lang="ko-KR" altLang="en-US" sz="900" b="1" dirty="0">
                <a:solidFill>
                  <a:schemeClr val="accent5"/>
                </a:solidFill>
              </a:rPr>
              <a:t>필리핀</a:t>
            </a:r>
          </a:p>
        </p:txBody>
      </p:sp>
      <p:sp>
        <p:nvSpPr>
          <p:cNvPr id="528" name="object 71">
            <a:extLst>
              <a:ext uri="{FF2B5EF4-FFF2-40B4-BE49-F238E27FC236}">
                <a16:creationId xmlns:a16="http://schemas.microsoft.com/office/drawing/2014/main" id="{ED16E143-EC6E-DD1B-DCBC-0BB6129564C4}"/>
              </a:ext>
            </a:extLst>
          </p:cNvPr>
          <p:cNvSpPr txBox="1"/>
          <p:nvPr/>
        </p:nvSpPr>
        <p:spPr>
          <a:xfrm>
            <a:off x="928695" y="2704587"/>
            <a:ext cx="612000" cy="150041"/>
          </a:xfrm>
          <a:prstGeom prst="rect">
            <a:avLst/>
          </a:prstGeom>
        </p:spPr>
        <p:txBody>
          <a:bodyPr vert="horz" wrap="square" lIns="0" tIns="11430" rIns="0" bIns="0" rtlCol="0" anchor="ctr">
            <a:spAutoFit/>
          </a:bodyPr>
          <a:lstStyle>
            <a:defPPr>
              <a:defRPr lang="en-US"/>
            </a:defPPr>
            <a:lvl1pPr algn="ctr">
              <a:defRPr kumimoji="0" sz="1000" i="0" u="none" strike="noStrike" cap="none" spc="0" normalizeH="0" baseline="0">
                <a:ln>
                  <a:solidFill>
                    <a:prstClr val="white">
                      <a:lumMod val="75000"/>
                      <a:alpha val="0"/>
                    </a:prstClr>
                  </a:solidFill>
                </a:ln>
                <a:effectLst/>
                <a:uLnTx/>
                <a:uFillTx/>
                <a:latin typeface="+mn-ea"/>
                <a:cs typeface="Univers for KPMG"/>
              </a:defRPr>
            </a:lvl1pPr>
          </a:lstStyle>
          <a:p>
            <a:r>
              <a:rPr lang="ko-KR" altLang="en-US" sz="900" b="1" dirty="0">
                <a:solidFill>
                  <a:schemeClr val="accent5"/>
                </a:solidFill>
              </a:rPr>
              <a:t>인도네시아</a:t>
            </a:r>
          </a:p>
        </p:txBody>
      </p:sp>
      <p:sp>
        <p:nvSpPr>
          <p:cNvPr id="529" name="object 72">
            <a:extLst>
              <a:ext uri="{FF2B5EF4-FFF2-40B4-BE49-F238E27FC236}">
                <a16:creationId xmlns:a16="http://schemas.microsoft.com/office/drawing/2014/main" id="{3F8C8252-8F0A-9EC6-4156-198279C313A5}"/>
              </a:ext>
            </a:extLst>
          </p:cNvPr>
          <p:cNvSpPr txBox="1"/>
          <p:nvPr/>
        </p:nvSpPr>
        <p:spPr>
          <a:xfrm>
            <a:off x="928695" y="3639007"/>
            <a:ext cx="543600" cy="148016"/>
          </a:xfrm>
          <a:prstGeom prst="rect">
            <a:avLst/>
          </a:prstGeom>
        </p:spPr>
        <p:txBody>
          <a:bodyPr vert="horz" wrap="square" lIns="0" tIns="11430" rIns="0" bIns="0" rtlCol="0" anchor="ctr">
            <a:spAutoFit/>
          </a:bodyPr>
          <a:lstStyle>
            <a:defPPr>
              <a:defRPr lang="en-US"/>
            </a:defPPr>
            <a:lvl1pPr algn="ctr">
              <a:defRPr kumimoji="0" sz="1000" i="0" u="none" strike="noStrike" cap="none" spc="0" normalizeH="0" baseline="0">
                <a:ln>
                  <a:solidFill>
                    <a:prstClr val="white">
                      <a:lumMod val="75000"/>
                      <a:alpha val="0"/>
                    </a:prstClr>
                  </a:solidFill>
                </a:ln>
                <a:effectLst/>
                <a:uLnTx/>
                <a:uFillTx/>
                <a:latin typeface="+mn-ea"/>
                <a:cs typeface="Univers for KPMG"/>
              </a:defRPr>
            </a:lvl1pPr>
          </a:lstStyle>
          <a:p>
            <a:r>
              <a:rPr lang="ko-KR" altLang="en-US" sz="900" dirty="0"/>
              <a:t>호주</a:t>
            </a:r>
          </a:p>
        </p:txBody>
      </p:sp>
      <p:sp>
        <p:nvSpPr>
          <p:cNvPr id="530" name="object 73">
            <a:extLst>
              <a:ext uri="{FF2B5EF4-FFF2-40B4-BE49-F238E27FC236}">
                <a16:creationId xmlns:a16="http://schemas.microsoft.com/office/drawing/2014/main" id="{7F00AB67-97A4-5232-0CC4-0E3B9E99CDFB}"/>
              </a:ext>
            </a:extLst>
          </p:cNvPr>
          <p:cNvSpPr txBox="1"/>
          <p:nvPr/>
        </p:nvSpPr>
        <p:spPr>
          <a:xfrm>
            <a:off x="928695" y="4805529"/>
            <a:ext cx="543600" cy="148016"/>
          </a:xfrm>
          <a:prstGeom prst="rect">
            <a:avLst/>
          </a:prstGeom>
        </p:spPr>
        <p:txBody>
          <a:bodyPr vert="horz" wrap="square" lIns="0" tIns="11430" rIns="0" bIns="0" rtlCol="0" anchor="ctr">
            <a:spAutoFit/>
          </a:bodyPr>
          <a:lstStyle/>
          <a:p>
            <a:pPr algn="ctr"/>
            <a:r>
              <a:rPr kumimoji="0" lang="ko-KR" altLang="en-US" sz="900" i="0" u="none" strike="noStrike" kern="1200" cap="none" spc="0" normalizeH="0" baseline="0" noProof="0" dirty="0">
                <a:ln>
                  <a:solidFill>
                    <a:prstClr val="white">
                      <a:lumMod val="75000"/>
                      <a:alpha val="0"/>
                    </a:prstClr>
                  </a:solidFill>
                </a:ln>
                <a:effectLst/>
                <a:uLnTx/>
                <a:uFillTx/>
                <a:latin typeface="+mn-ea"/>
                <a:cs typeface="Univers for KPMG"/>
              </a:rPr>
              <a:t>일본</a:t>
            </a:r>
            <a:endParaRPr lang="ko-KR" altLang="en-US" sz="900" dirty="0">
              <a:latin typeface="+mn-ea"/>
            </a:endParaRPr>
          </a:p>
        </p:txBody>
      </p:sp>
      <p:sp>
        <p:nvSpPr>
          <p:cNvPr id="531" name="object 74">
            <a:extLst>
              <a:ext uri="{FF2B5EF4-FFF2-40B4-BE49-F238E27FC236}">
                <a16:creationId xmlns:a16="http://schemas.microsoft.com/office/drawing/2014/main" id="{1854876A-AE27-AD69-AE0A-5A99B5BCB06B}"/>
              </a:ext>
            </a:extLst>
          </p:cNvPr>
          <p:cNvSpPr txBox="1"/>
          <p:nvPr/>
        </p:nvSpPr>
        <p:spPr>
          <a:xfrm>
            <a:off x="928695" y="3171449"/>
            <a:ext cx="543600" cy="150041"/>
          </a:xfrm>
          <a:prstGeom prst="rect">
            <a:avLst/>
          </a:prstGeom>
        </p:spPr>
        <p:txBody>
          <a:bodyPr vert="horz" wrap="square" lIns="0" tIns="11430" rIns="0" bIns="0" rtlCol="0" anchor="ctr">
            <a:spAutoFit/>
          </a:bodyPr>
          <a:lstStyle>
            <a:defPPr>
              <a:defRPr lang="en-US"/>
            </a:defPPr>
            <a:lvl1pPr algn="ctr">
              <a:defRPr kumimoji="0" sz="1000" i="0" u="none" strike="noStrike" cap="none" spc="0" normalizeH="0" baseline="0">
                <a:ln>
                  <a:solidFill>
                    <a:prstClr val="white">
                      <a:lumMod val="75000"/>
                      <a:alpha val="0"/>
                    </a:prstClr>
                  </a:solidFill>
                </a:ln>
                <a:effectLst/>
                <a:uLnTx/>
                <a:uFillTx/>
                <a:latin typeface="+mn-ea"/>
                <a:cs typeface="Univers for KPMG"/>
              </a:defRPr>
            </a:lvl1pPr>
          </a:lstStyle>
          <a:p>
            <a:r>
              <a:rPr lang="ko-KR" altLang="en-US" sz="900" b="1" dirty="0">
                <a:solidFill>
                  <a:schemeClr val="accent5"/>
                </a:solidFill>
              </a:rPr>
              <a:t>인도</a:t>
            </a:r>
          </a:p>
        </p:txBody>
      </p:sp>
      <p:cxnSp>
        <p:nvCxnSpPr>
          <p:cNvPr id="554" name="직선 연결선 553">
            <a:extLst>
              <a:ext uri="{FF2B5EF4-FFF2-40B4-BE49-F238E27FC236}">
                <a16:creationId xmlns:a16="http://schemas.microsoft.com/office/drawing/2014/main" id="{D767A528-681B-F663-D21B-A11C74B0135C}"/>
              </a:ext>
            </a:extLst>
          </p:cNvPr>
          <p:cNvCxnSpPr>
            <a:cxnSpLocks/>
          </p:cNvCxnSpPr>
          <p:nvPr/>
        </p:nvCxnSpPr>
        <p:spPr>
          <a:xfrm>
            <a:off x="920689" y="2193363"/>
            <a:ext cx="8244000" cy="0"/>
          </a:xfrm>
          <a:prstGeom prst="line">
            <a:avLst/>
          </a:prstGeom>
          <a:ln w="3175">
            <a:solidFill>
              <a:srgbClr val="D4D4D4"/>
            </a:solidFill>
            <a:prstDash val="dash"/>
          </a:ln>
        </p:spPr>
        <p:style>
          <a:lnRef idx="1">
            <a:schemeClr val="accent1"/>
          </a:lnRef>
          <a:fillRef idx="0">
            <a:schemeClr val="accent1"/>
          </a:fillRef>
          <a:effectRef idx="0">
            <a:schemeClr val="accent1"/>
          </a:effectRef>
          <a:fontRef idx="minor">
            <a:schemeClr val="tx1"/>
          </a:fontRef>
        </p:style>
      </p:cxnSp>
      <p:cxnSp>
        <p:nvCxnSpPr>
          <p:cNvPr id="555" name="직선 연결선 554">
            <a:extLst>
              <a:ext uri="{FF2B5EF4-FFF2-40B4-BE49-F238E27FC236}">
                <a16:creationId xmlns:a16="http://schemas.microsoft.com/office/drawing/2014/main" id="{14718342-CC22-8698-D6C2-968934E0D55D}"/>
              </a:ext>
            </a:extLst>
          </p:cNvPr>
          <p:cNvCxnSpPr>
            <a:cxnSpLocks/>
          </p:cNvCxnSpPr>
          <p:nvPr/>
        </p:nvCxnSpPr>
        <p:spPr>
          <a:xfrm>
            <a:off x="920689" y="2427017"/>
            <a:ext cx="8244000" cy="0"/>
          </a:xfrm>
          <a:prstGeom prst="line">
            <a:avLst/>
          </a:prstGeom>
          <a:ln w="3175">
            <a:solidFill>
              <a:srgbClr val="D4D4D4"/>
            </a:solidFill>
            <a:prstDash val="dash"/>
          </a:ln>
        </p:spPr>
        <p:style>
          <a:lnRef idx="1">
            <a:schemeClr val="accent1"/>
          </a:lnRef>
          <a:fillRef idx="0">
            <a:schemeClr val="accent1"/>
          </a:fillRef>
          <a:effectRef idx="0">
            <a:schemeClr val="accent1"/>
          </a:effectRef>
          <a:fontRef idx="minor">
            <a:schemeClr val="tx1"/>
          </a:fontRef>
        </p:style>
      </p:cxnSp>
      <p:cxnSp>
        <p:nvCxnSpPr>
          <p:cNvPr id="556" name="직선 연결선 555">
            <a:extLst>
              <a:ext uri="{FF2B5EF4-FFF2-40B4-BE49-F238E27FC236}">
                <a16:creationId xmlns:a16="http://schemas.microsoft.com/office/drawing/2014/main" id="{744243FD-B91A-A283-EAA7-84ACF235DBFF}"/>
              </a:ext>
            </a:extLst>
          </p:cNvPr>
          <p:cNvCxnSpPr>
            <a:cxnSpLocks/>
          </p:cNvCxnSpPr>
          <p:nvPr/>
        </p:nvCxnSpPr>
        <p:spPr>
          <a:xfrm>
            <a:off x="920689" y="2660671"/>
            <a:ext cx="8244000" cy="0"/>
          </a:xfrm>
          <a:prstGeom prst="line">
            <a:avLst/>
          </a:prstGeom>
          <a:ln w="3175">
            <a:solidFill>
              <a:srgbClr val="D4D4D4"/>
            </a:solidFill>
            <a:prstDash val="dash"/>
          </a:ln>
        </p:spPr>
        <p:style>
          <a:lnRef idx="1">
            <a:schemeClr val="accent1"/>
          </a:lnRef>
          <a:fillRef idx="0">
            <a:schemeClr val="accent1"/>
          </a:fillRef>
          <a:effectRef idx="0">
            <a:schemeClr val="accent1"/>
          </a:effectRef>
          <a:fontRef idx="minor">
            <a:schemeClr val="tx1"/>
          </a:fontRef>
        </p:style>
      </p:cxnSp>
      <p:cxnSp>
        <p:nvCxnSpPr>
          <p:cNvPr id="562" name="직선 연결선 561">
            <a:extLst>
              <a:ext uri="{FF2B5EF4-FFF2-40B4-BE49-F238E27FC236}">
                <a16:creationId xmlns:a16="http://schemas.microsoft.com/office/drawing/2014/main" id="{078B068A-BF9D-9B78-CF41-6132ADCFF706}"/>
              </a:ext>
            </a:extLst>
          </p:cNvPr>
          <p:cNvCxnSpPr>
            <a:cxnSpLocks/>
          </p:cNvCxnSpPr>
          <p:nvPr/>
        </p:nvCxnSpPr>
        <p:spPr>
          <a:xfrm>
            <a:off x="920689" y="2894326"/>
            <a:ext cx="8244000" cy="0"/>
          </a:xfrm>
          <a:prstGeom prst="line">
            <a:avLst/>
          </a:prstGeom>
          <a:ln w="3175">
            <a:solidFill>
              <a:srgbClr val="D4D4D4"/>
            </a:solidFill>
            <a:prstDash val="dash"/>
          </a:ln>
        </p:spPr>
        <p:style>
          <a:lnRef idx="1">
            <a:schemeClr val="accent1"/>
          </a:lnRef>
          <a:fillRef idx="0">
            <a:schemeClr val="accent1"/>
          </a:fillRef>
          <a:effectRef idx="0">
            <a:schemeClr val="accent1"/>
          </a:effectRef>
          <a:fontRef idx="minor">
            <a:schemeClr val="tx1"/>
          </a:fontRef>
        </p:style>
      </p:cxnSp>
      <p:cxnSp>
        <p:nvCxnSpPr>
          <p:cNvPr id="563" name="직선 연결선 562">
            <a:extLst>
              <a:ext uri="{FF2B5EF4-FFF2-40B4-BE49-F238E27FC236}">
                <a16:creationId xmlns:a16="http://schemas.microsoft.com/office/drawing/2014/main" id="{7AFE7410-3237-6F09-D91B-7D9926FBDB9D}"/>
              </a:ext>
            </a:extLst>
          </p:cNvPr>
          <p:cNvCxnSpPr>
            <a:cxnSpLocks/>
          </p:cNvCxnSpPr>
          <p:nvPr/>
        </p:nvCxnSpPr>
        <p:spPr>
          <a:xfrm>
            <a:off x="920689" y="3127980"/>
            <a:ext cx="8244000" cy="0"/>
          </a:xfrm>
          <a:prstGeom prst="line">
            <a:avLst/>
          </a:prstGeom>
          <a:ln w="3175">
            <a:solidFill>
              <a:srgbClr val="D4D4D4"/>
            </a:solidFill>
            <a:prstDash val="dash"/>
          </a:ln>
        </p:spPr>
        <p:style>
          <a:lnRef idx="1">
            <a:schemeClr val="accent1"/>
          </a:lnRef>
          <a:fillRef idx="0">
            <a:schemeClr val="accent1"/>
          </a:fillRef>
          <a:effectRef idx="0">
            <a:schemeClr val="accent1"/>
          </a:effectRef>
          <a:fontRef idx="minor">
            <a:schemeClr val="tx1"/>
          </a:fontRef>
        </p:style>
      </p:cxnSp>
      <p:cxnSp>
        <p:nvCxnSpPr>
          <p:cNvPr id="564" name="직선 연결선 563">
            <a:extLst>
              <a:ext uri="{FF2B5EF4-FFF2-40B4-BE49-F238E27FC236}">
                <a16:creationId xmlns:a16="http://schemas.microsoft.com/office/drawing/2014/main" id="{3EA588EF-95A0-620A-E6F0-2DC81B6D2B41}"/>
              </a:ext>
            </a:extLst>
          </p:cNvPr>
          <p:cNvCxnSpPr>
            <a:cxnSpLocks/>
          </p:cNvCxnSpPr>
          <p:nvPr/>
        </p:nvCxnSpPr>
        <p:spPr>
          <a:xfrm>
            <a:off x="920689" y="3361635"/>
            <a:ext cx="8244000" cy="0"/>
          </a:xfrm>
          <a:prstGeom prst="line">
            <a:avLst/>
          </a:prstGeom>
          <a:ln w="3175">
            <a:solidFill>
              <a:srgbClr val="D4D4D4"/>
            </a:solidFill>
            <a:prstDash val="dash"/>
          </a:ln>
        </p:spPr>
        <p:style>
          <a:lnRef idx="1">
            <a:schemeClr val="accent1"/>
          </a:lnRef>
          <a:fillRef idx="0">
            <a:schemeClr val="accent1"/>
          </a:fillRef>
          <a:effectRef idx="0">
            <a:schemeClr val="accent1"/>
          </a:effectRef>
          <a:fontRef idx="minor">
            <a:schemeClr val="tx1"/>
          </a:fontRef>
        </p:style>
      </p:cxnSp>
      <p:cxnSp>
        <p:nvCxnSpPr>
          <p:cNvPr id="569" name="직선 연결선 568">
            <a:extLst>
              <a:ext uri="{FF2B5EF4-FFF2-40B4-BE49-F238E27FC236}">
                <a16:creationId xmlns:a16="http://schemas.microsoft.com/office/drawing/2014/main" id="{B59637D3-F370-5B89-88E3-9CF9AC238A78}"/>
              </a:ext>
            </a:extLst>
          </p:cNvPr>
          <p:cNvCxnSpPr>
            <a:cxnSpLocks/>
          </p:cNvCxnSpPr>
          <p:nvPr/>
        </p:nvCxnSpPr>
        <p:spPr>
          <a:xfrm>
            <a:off x="920689" y="3828944"/>
            <a:ext cx="8244000" cy="0"/>
          </a:xfrm>
          <a:prstGeom prst="line">
            <a:avLst/>
          </a:prstGeom>
          <a:ln w="3175">
            <a:solidFill>
              <a:srgbClr val="D4D4D4"/>
            </a:solidFill>
            <a:prstDash val="dash"/>
          </a:ln>
        </p:spPr>
        <p:style>
          <a:lnRef idx="1">
            <a:schemeClr val="accent1"/>
          </a:lnRef>
          <a:fillRef idx="0">
            <a:schemeClr val="accent1"/>
          </a:fillRef>
          <a:effectRef idx="0">
            <a:schemeClr val="accent1"/>
          </a:effectRef>
          <a:fontRef idx="minor">
            <a:schemeClr val="tx1"/>
          </a:fontRef>
        </p:style>
      </p:cxnSp>
      <p:cxnSp>
        <p:nvCxnSpPr>
          <p:cNvPr id="570" name="직선 연결선 569">
            <a:extLst>
              <a:ext uri="{FF2B5EF4-FFF2-40B4-BE49-F238E27FC236}">
                <a16:creationId xmlns:a16="http://schemas.microsoft.com/office/drawing/2014/main" id="{20109107-255F-E540-7D1A-1696EC701299}"/>
              </a:ext>
            </a:extLst>
          </p:cNvPr>
          <p:cNvCxnSpPr>
            <a:cxnSpLocks/>
          </p:cNvCxnSpPr>
          <p:nvPr/>
        </p:nvCxnSpPr>
        <p:spPr>
          <a:xfrm>
            <a:off x="920689" y="4062598"/>
            <a:ext cx="8244000" cy="0"/>
          </a:xfrm>
          <a:prstGeom prst="line">
            <a:avLst/>
          </a:prstGeom>
          <a:ln w="3175">
            <a:solidFill>
              <a:srgbClr val="D4D4D4"/>
            </a:solidFill>
            <a:prstDash val="dash"/>
          </a:ln>
        </p:spPr>
        <p:style>
          <a:lnRef idx="1">
            <a:schemeClr val="accent1"/>
          </a:lnRef>
          <a:fillRef idx="0">
            <a:schemeClr val="accent1"/>
          </a:fillRef>
          <a:effectRef idx="0">
            <a:schemeClr val="accent1"/>
          </a:effectRef>
          <a:fontRef idx="minor">
            <a:schemeClr val="tx1"/>
          </a:fontRef>
        </p:style>
      </p:cxnSp>
      <p:cxnSp>
        <p:nvCxnSpPr>
          <p:cNvPr id="571" name="직선 연결선 570">
            <a:extLst>
              <a:ext uri="{FF2B5EF4-FFF2-40B4-BE49-F238E27FC236}">
                <a16:creationId xmlns:a16="http://schemas.microsoft.com/office/drawing/2014/main" id="{A6E69D6E-391A-9C42-54A4-DADA3489D03C}"/>
              </a:ext>
            </a:extLst>
          </p:cNvPr>
          <p:cNvCxnSpPr>
            <a:cxnSpLocks/>
          </p:cNvCxnSpPr>
          <p:nvPr/>
        </p:nvCxnSpPr>
        <p:spPr>
          <a:xfrm>
            <a:off x="920689" y="4296253"/>
            <a:ext cx="8244000" cy="0"/>
          </a:xfrm>
          <a:prstGeom prst="line">
            <a:avLst/>
          </a:prstGeom>
          <a:ln w="3175">
            <a:solidFill>
              <a:srgbClr val="D4D4D4"/>
            </a:solidFill>
            <a:prstDash val="dash"/>
          </a:ln>
        </p:spPr>
        <p:style>
          <a:lnRef idx="1">
            <a:schemeClr val="accent1"/>
          </a:lnRef>
          <a:fillRef idx="0">
            <a:schemeClr val="accent1"/>
          </a:fillRef>
          <a:effectRef idx="0">
            <a:schemeClr val="accent1"/>
          </a:effectRef>
          <a:fontRef idx="minor">
            <a:schemeClr val="tx1"/>
          </a:fontRef>
        </p:style>
      </p:cxnSp>
      <p:cxnSp>
        <p:nvCxnSpPr>
          <p:cNvPr id="572" name="직선 연결선 571">
            <a:extLst>
              <a:ext uri="{FF2B5EF4-FFF2-40B4-BE49-F238E27FC236}">
                <a16:creationId xmlns:a16="http://schemas.microsoft.com/office/drawing/2014/main" id="{2C23CF03-4486-C5E3-EBDD-137F127B4D48}"/>
              </a:ext>
            </a:extLst>
          </p:cNvPr>
          <p:cNvCxnSpPr>
            <a:cxnSpLocks/>
          </p:cNvCxnSpPr>
          <p:nvPr/>
        </p:nvCxnSpPr>
        <p:spPr>
          <a:xfrm>
            <a:off x="920689" y="4529907"/>
            <a:ext cx="8244000" cy="0"/>
          </a:xfrm>
          <a:prstGeom prst="line">
            <a:avLst/>
          </a:prstGeom>
          <a:ln w="3175">
            <a:solidFill>
              <a:srgbClr val="D4D4D4"/>
            </a:solidFill>
            <a:prstDash val="dash"/>
          </a:ln>
        </p:spPr>
        <p:style>
          <a:lnRef idx="1">
            <a:schemeClr val="accent1"/>
          </a:lnRef>
          <a:fillRef idx="0">
            <a:schemeClr val="accent1"/>
          </a:fillRef>
          <a:effectRef idx="0">
            <a:schemeClr val="accent1"/>
          </a:effectRef>
          <a:fontRef idx="minor">
            <a:schemeClr val="tx1"/>
          </a:fontRef>
        </p:style>
      </p:cxnSp>
      <p:cxnSp>
        <p:nvCxnSpPr>
          <p:cNvPr id="573" name="직선 연결선 572">
            <a:extLst>
              <a:ext uri="{FF2B5EF4-FFF2-40B4-BE49-F238E27FC236}">
                <a16:creationId xmlns:a16="http://schemas.microsoft.com/office/drawing/2014/main" id="{C6EA55AA-B3BC-1FD3-31EA-42DF36CC8147}"/>
              </a:ext>
            </a:extLst>
          </p:cNvPr>
          <p:cNvCxnSpPr>
            <a:cxnSpLocks/>
          </p:cNvCxnSpPr>
          <p:nvPr/>
        </p:nvCxnSpPr>
        <p:spPr>
          <a:xfrm>
            <a:off x="920689" y="4763562"/>
            <a:ext cx="8244000" cy="0"/>
          </a:xfrm>
          <a:prstGeom prst="line">
            <a:avLst/>
          </a:prstGeom>
          <a:ln w="3175">
            <a:solidFill>
              <a:srgbClr val="D4D4D4"/>
            </a:solidFill>
            <a:prstDash val="dash"/>
          </a:ln>
        </p:spPr>
        <p:style>
          <a:lnRef idx="1">
            <a:schemeClr val="accent1"/>
          </a:lnRef>
          <a:fillRef idx="0">
            <a:schemeClr val="accent1"/>
          </a:fillRef>
          <a:effectRef idx="0">
            <a:schemeClr val="accent1"/>
          </a:effectRef>
          <a:fontRef idx="minor">
            <a:schemeClr val="tx1"/>
          </a:fontRef>
        </p:style>
      </p:cxnSp>
      <p:grpSp>
        <p:nvGrpSpPr>
          <p:cNvPr id="2" name="그룹 1">
            <a:extLst>
              <a:ext uri="{FF2B5EF4-FFF2-40B4-BE49-F238E27FC236}">
                <a16:creationId xmlns:a16="http://schemas.microsoft.com/office/drawing/2014/main" id="{E498B6E8-32F6-C8C1-DB9E-AF2B5C376C9E}"/>
              </a:ext>
            </a:extLst>
          </p:cNvPr>
          <p:cNvGrpSpPr/>
          <p:nvPr/>
        </p:nvGrpSpPr>
        <p:grpSpPr>
          <a:xfrm>
            <a:off x="488950" y="1594988"/>
            <a:ext cx="8928000" cy="310011"/>
            <a:chOff x="488950" y="1594989"/>
            <a:chExt cx="8928000" cy="190822"/>
          </a:xfrm>
        </p:grpSpPr>
        <p:sp>
          <p:nvSpPr>
            <p:cNvPr id="574" name="object 4">
              <a:extLst>
                <a:ext uri="{FF2B5EF4-FFF2-40B4-BE49-F238E27FC236}">
                  <a16:creationId xmlns:a16="http://schemas.microsoft.com/office/drawing/2014/main" id="{CEF3B980-7001-8C05-BAA9-A9A2BAD51BCD}"/>
                </a:ext>
              </a:extLst>
            </p:cNvPr>
            <p:cNvSpPr/>
            <p:nvPr/>
          </p:nvSpPr>
          <p:spPr>
            <a:xfrm>
              <a:off x="4984297" y="1594989"/>
              <a:ext cx="4432653" cy="190822"/>
            </a:xfrm>
            <a:custGeom>
              <a:avLst/>
              <a:gdLst/>
              <a:ahLst/>
              <a:cxnLst/>
              <a:rect l="l" t="t" r="r" b="b"/>
              <a:pathLst>
                <a:path w="3636645" h="323214">
                  <a:moveTo>
                    <a:pt x="3474719" y="0"/>
                  </a:moveTo>
                  <a:lnTo>
                    <a:pt x="0" y="0"/>
                  </a:lnTo>
                  <a:lnTo>
                    <a:pt x="0" y="323088"/>
                  </a:lnTo>
                  <a:lnTo>
                    <a:pt x="3474719" y="323088"/>
                  </a:lnTo>
                  <a:lnTo>
                    <a:pt x="3636264" y="161544"/>
                  </a:lnTo>
                  <a:lnTo>
                    <a:pt x="3474719" y="0"/>
                  </a:lnTo>
                  <a:close/>
                </a:path>
              </a:pathLst>
            </a:custGeom>
            <a:solidFill>
              <a:schemeClr val="tx2"/>
            </a:solidFill>
          </p:spPr>
          <p:txBody>
            <a:bodyPr wrap="square" lIns="0" tIns="0" rIns="0" bIns="0" rtlCol="0" anchor="ctr"/>
            <a:lstStyle/>
            <a:p>
              <a:pPr marL="12700" algn="ctr">
                <a:spcBef>
                  <a:spcPts val="100"/>
                </a:spcBef>
              </a:pPr>
              <a:r>
                <a:rPr lang="ko-KR" altLang="en-US" sz="1000" dirty="0">
                  <a:ln>
                    <a:solidFill>
                      <a:prstClr val="white">
                        <a:lumMod val="75000"/>
                        <a:alpha val="0"/>
                      </a:prstClr>
                    </a:solidFill>
                  </a:ln>
                  <a:solidFill>
                    <a:schemeClr val="bg1"/>
                  </a:solidFill>
                  <a:latin typeface="KoPub돋움체 Bold" panose="00000800000000000000" pitchFamily="2" charset="-127"/>
                  <a:ea typeface="KoPub돋움체 Bold" panose="00000800000000000000" pitchFamily="2" charset="-127"/>
                </a:rPr>
                <a:t>손해보험 성장률</a:t>
              </a:r>
              <a:endParaRPr sz="1000" dirty="0">
                <a:ln>
                  <a:solidFill>
                    <a:prstClr val="white">
                      <a:lumMod val="75000"/>
                      <a:alpha val="0"/>
                    </a:prstClr>
                  </a:solidFill>
                </a:ln>
                <a:solidFill>
                  <a:schemeClr val="bg1"/>
                </a:solidFill>
                <a:latin typeface="KoPub돋움체 Bold" panose="00000800000000000000" pitchFamily="2" charset="-127"/>
                <a:ea typeface="KoPub돋움체 Bold" panose="00000800000000000000" pitchFamily="2" charset="-127"/>
              </a:endParaRPr>
            </a:p>
          </p:txBody>
        </p:sp>
        <p:sp>
          <p:nvSpPr>
            <p:cNvPr id="575" name="object 5">
              <a:extLst>
                <a:ext uri="{FF2B5EF4-FFF2-40B4-BE49-F238E27FC236}">
                  <a16:creationId xmlns:a16="http://schemas.microsoft.com/office/drawing/2014/main" id="{2958AA7C-B486-372F-FAFD-74FF42A7426E}"/>
                </a:ext>
              </a:extLst>
            </p:cNvPr>
            <p:cNvSpPr/>
            <p:nvPr/>
          </p:nvSpPr>
          <p:spPr>
            <a:xfrm>
              <a:off x="488950" y="1594989"/>
              <a:ext cx="4785592" cy="190822"/>
            </a:xfrm>
            <a:custGeom>
              <a:avLst/>
              <a:gdLst/>
              <a:ahLst/>
              <a:cxnLst/>
              <a:rect l="l" t="t" r="r" b="b"/>
              <a:pathLst>
                <a:path w="3926204" h="323214">
                  <a:moveTo>
                    <a:pt x="3764279" y="0"/>
                  </a:moveTo>
                  <a:lnTo>
                    <a:pt x="0" y="0"/>
                  </a:lnTo>
                  <a:lnTo>
                    <a:pt x="0" y="323088"/>
                  </a:lnTo>
                  <a:lnTo>
                    <a:pt x="3764279" y="323088"/>
                  </a:lnTo>
                  <a:lnTo>
                    <a:pt x="3925824" y="161544"/>
                  </a:lnTo>
                  <a:lnTo>
                    <a:pt x="3764279" y="0"/>
                  </a:lnTo>
                  <a:close/>
                </a:path>
              </a:pathLst>
            </a:custGeom>
            <a:solidFill>
              <a:srgbClr val="00B8F5"/>
            </a:solidFill>
          </p:spPr>
          <p:txBody>
            <a:bodyPr wrap="square" lIns="0" tIns="0" rIns="0" bIns="0" rtlCol="0" anchor="ctr"/>
            <a:lstStyle/>
            <a:p>
              <a:pPr marL="12700" algn="ctr">
                <a:spcBef>
                  <a:spcPts val="100"/>
                </a:spcBef>
              </a:pPr>
              <a:r>
                <a:rPr lang="ko-KR" altLang="en-US" sz="1000" dirty="0">
                  <a:ln>
                    <a:solidFill>
                      <a:prstClr val="white">
                        <a:lumMod val="75000"/>
                        <a:alpha val="0"/>
                      </a:prstClr>
                    </a:solidFill>
                  </a:ln>
                  <a:solidFill>
                    <a:schemeClr val="bg1"/>
                  </a:solidFill>
                  <a:latin typeface="KoPub돋움체 Bold" panose="00000800000000000000" pitchFamily="2" charset="-127"/>
                  <a:ea typeface="KoPub돋움체 Bold" panose="00000800000000000000" pitchFamily="2" charset="-127"/>
                </a:rPr>
                <a:t>생명보험 성장률</a:t>
              </a:r>
              <a:endParaRPr sz="1000" dirty="0">
                <a:ln>
                  <a:solidFill>
                    <a:prstClr val="white">
                      <a:lumMod val="75000"/>
                      <a:alpha val="0"/>
                    </a:prstClr>
                  </a:solidFill>
                </a:ln>
                <a:solidFill>
                  <a:schemeClr val="bg1"/>
                </a:solidFill>
                <a:latin typeface="KoPub돋움체 Bold" panose="00000800000000000000" pitchFamily="2" charset="-127"/>
                <a:ea typeface="KoPub돋움체 Bold" panose="00000800000000000000" pitchFamily="2" charset="-127"/>
              </a:endParaRPr>
            </a:p>
          </p:txBody>
        </p:sp>
      </p:grpSp>
      <p:cxnSp>
        <p:nvCxnSpPr>
          <p:cNvPr id="576" name="직선 연결선 575">
            <a:extLst>
              <a:ext uri="{FF2B5EF4-FFF2-40B4-BE49-F238E27FC236}">
                <a16:creationId xmlns:a16="http://schemas.microsoft.com/office/drawing/2014/main" id="{20CDC994-3A52-DBD3-1555-28C579CFA033}"/>
              </a:ext>
            </a:extLst>
          </p:cNvPr>
          <p:cNvCxnSpPr>
            <a:cxnSpLocks/>
          </p:cNvCxnSpPr>
          <p:nvPr/>
        </p:nvCxnSpPr>
        <p:spPr>
          <a:xfrm>
            <a:off x="2876163" y="1968353"/>
            <a:ext cx="0" cy="3018702"/>
          </a:xfrm>
          <a:prstGeom prst="line">
            <a:avLst/>
          </a:prstGeom>
          <a:ln w="31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84" name="직선 연결선 583">
            <a:extLst>
              <a:ext uri="{FF2B5EF4-FFF2-40B4-BE49-F238E27FC236}">
                <a16:creationId xmlns:a16="http://schemas.microsoft.com/office/drawing/2014/main" id="{BD991BB5-1E6C-DCAE-74A7-A9422AC439A1}"/>
              </a:ext>
            </a:extLst>
          </p:cNvPr>
          <p:cNvCxnSpPr>
            <a:cxnSpLocks/>
          </p:cNvCxnSpPr>
          <p:nvPr/>
        </p:nvCxnSpPr>
        <p:spPr>
          <a:xfrm>
            <a:off x="6003601" y="1968353"/>
            <a:ext cx="0" cy="3018702"/>
          </a:xfrm>
          <a:prstGeom prst="line">
            <a:avLst/>
          </a:prstGeom>
          <a:ln w="31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600" name="TextBox 599">
            <a:extLst>
              <a:ext uri="{FF2B5EF4-FFF2-40B4-BE49-F238E27FC236}">
                <a16:creationId xmlns:a16="http://schemas.microsoft.com/office/drawing/2014/main" id="{B3564E05-DF00-EC2B-3D18-40CD0FC6C989}"/>
              </a:ext>
            </a:extLst>
          </p:cNvPr>
          <p:cNvSpPr txBox="1"/>
          <p:nvPr/>
        </p:nvSpPr>
        <p:spPr>
          <a:xfrm>
            <a:off x="9204873" y="1978826"/>
            <a:ext cx="153888" cy="123111"/>
          </a:xfrm>
          <a:prstGeom prst="rect">
            <a:avLst/>
          </a:prstGeom>
          <a:noFill/>
        </p:spPr>
        <p:txBody>
          <a:bodyPr wrap="none" lIns="0" tIns="0" rIns="0" bIns="0" rtlCol="0">
            <a:spAutoFit/>
          </a:bodyPr>
          <a:lstStyle>
            <a:defPPr>
              <a:defRPr lang="en-US"/>
            </a:defPPr>
            <a:lvl1pPr>
              <a:defRPr sz="1000">
                <a:ln>
                  <a:solidFill>
                    <a:schemeClr val="accent1">
                      <a:alpha val="0"/>
                    </a:schemeClr>
                  </a:solidFill>
                </a:ln>
                <a:solidFill>
                  <a:schemeClr val="tx1">
                    <a:lumMod val="75000"/>
                    <a:lumOff val="25000"/>
                  </a:schemeClr>
                </a:solidFill>
              </a:defRPr>
            </a:lvl1pPr>
          </a:lstStyle>
          <a:p>
            <a:r>
              <a:rPr lang="en-US" altLang="ko-KR" sz="800" dirty="0"/>
              <a:t>(%)</a:t>
            </a:r>
            <a:endParaRPr lang="ko-KR" altLang="en-US" sz="800" dirty="0"/>
          </a:p>
        </p:txBody>
      </p:sp>
      <p:cxnSp>
        <p:nvCxnSpPr>
          <p:cNvPr id="568" name="직선 연결선 567">
            <a:extLst>
              <a:ext uri="{FF2B5EF4-FFF2-40B4-BE49-F238E27FC236}">
                <a16:creationId xmlns:a16="http://schemas.microsoft.com/office/drawing/2014/main" id="{30460516-1C34-E949-E9F6-4741FFE863C5}"/>
              </a:ext>
            </a:extLst>
          </p:cNvPr>
          <p:cNvCxnSpPr>
            <a:cxnSpLocks/>
          </p:cNvCxnSpPr>
          <p:nvPr/>
        </p:nvCxnSpPr>
        <p:spPr>
          <a:xfrm>
            <a:off x="808324" y="3595289"/>
            <a:ext cx="8356365" cy="0"/>
          </a:xfrm>
          <a:prstGeom prst="line">
            <a:avLst/>
          </a:prstGeom>
          <a:ln w="3175">
            <a:solidFill>
              <a:srgbClr val="D4D4D4"/>
            </a:solidFill>
            <a:prstDash val="dash"/>
          </a:ln>
        </p:spPr>
        <p:style>
          <a:lnRef idx="1">
            <a:schemeClr val="accent1"/>
          </a:lnRef>
          <a:fillRef idx="0">
            <a:schemeClr val="accent1"/>
          </a:fillRef>
          <a:effectRef idx="0">
            <a:schemeClr val="accent1"/>
          </a:effectRef>
          <a:fontRef idx="minor">
            <a:schemeClr val="tx1"/>
          </a:fontRef>
        </p:style>
      </p:cxnSp>
      <p:grpSp>
        <p:nvGrpSpPr>
          <p:cNvPr id="19" name="그룹 18">
            <a:extLst>
              <a:ext uri="{FF2B5EF4-FFF2-40B4-BE49-F238E27FC236}">
                <a16:creationId xmlns:a16="http://schemas.microsoft.com/office/drawing/2014/main" id="{AC95AFF1-257A-83EA-18D7-36B16ABD2648}"/>
              </a:ext>
            </a:extLst>
          </p:cNvPr>
          <p:cNvGrpSpPr/>
          <p:nvPr/>
        </p:nvGrpSpPr>
        <p:grpSpPr>
          <a:xfrm>
            <a:off x="3646260" y="4437544"/>
            <a:ext cx="1290303" cy="432964"/>
            <a:chOff x="3724033" y="4008408"/>
            <a:chExt cx="1290303" cy="432964"/>
          </a:xfrm>
        </p:grpSpPr>
        <p:sp>
          <p:nvSpPr>
            <p:cNvPr id="10" name="직사각형 9">
              <a:extLst>
                <a:ext uri="{FF2B5EF4-FFF2-40B4-BE49-F238E27FC236}">
                  <a16:creationId xmlns:a16="http://schemas.microsoft.com/office/drawing/2014/main" id="{1D6BC619-D006-4346-2864-A3CA9C872609}"/>
                </a:ext>
              </a:extLst>
            </p:cNvPr>
            <p:cNvSpPr/>
            <p:nvPr/>
          </p:nvSpPr>
          <p:spPr>
            <a:xfrm>
              <a:off x="3724033" y="4008408"/>
              <a:ext cx="1290303" cy="432964"/>
            </a:xfrm>
            <a:prstGeom prst="rect">
              <a:avLst/>
            </a:prstGeom>
            <a:solidFill>
              <a:schemeClr val="bg1">
                <a:alpha val="70000"/>
              </a:schemeClr>
            </a:solidFill>
            <a:ln>
              <a:solidFill>
                <a:schemeClr val="bg1">
                  <a:lumMod val="85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ko-KR" altLang="en-US" sz="2400" dirty="0">
                <a:ln>
                  <a:solidFill>
                    <a:schemeClr val="bg1">
                      <a:lumMod val="75000"/>
                      <a:alpha val="0"/>
                    </a:schemeClr>
                  </a:solidFill>
                </a:ln>
                <a:solidFill>
                  <a:schemeClr val="tx1"/>
                </a:solidFill>
                <a:latin typeface="KPMG Bold" panose="020B0803030202040204" pitchFamily="34" charset="0"/>
                <a:ea typeface="KoPub돋움체 Medium" panose="02020603020101020101" pitchFamily="18" charset="-127"/>
              </a:endParaRPr>
            </a:p>
          </p:txBody>
        </p:sp>
        <p:grpSp>
          <p:nvGrpSpPr>
            <p:cNvPr id="18" name="그룹 17">
              <a:extLst>
                <a:ext uri="{FF2B5EF4-FFF2-40B4-BE49-F238E27FC236}">
                  <a16:creationId xmlns:a16="http://schemas.microsoft.com/office/drawing/2014/main" id="{70BD05C1-8FE5-2C9E-B11E-7D4974B0DB63}"/>
                </a:ext>
              </a:extLst>
            </p:cNvPr>
            <p:cNvGrpSpPr/>
            <p:nvPr/>
          </p:nvGrpSpPr>
          <p:grpSpPr>
            <a:xfrm>
              <a:off x="3832285" y="4098347"/>
              <a:ext cx="95795" cy="252550"/>
              <a:chOff x="8098971" y="6041313"/>
              <a:chExt cx="95795" cy="252550"/>
            </a:xfrm>
          </p:grpSpPr>
          <p:sp>
            <p:nvSpPr>
              <p:cNvPr id="11" name="직사각형 10">
                <a:extLst>
                  <a:ext uri="{FF2B5EF4-FFF2-40B4-BE49-F238E27FC236}">
                    <a16:creationId xmlns:a16="http://schemas.microsoft.com/office/drawing/2014/main" id="{F8091853-21A8-0F07-5C5D-259A4D97BE81}"/>
                  </a:ext>
                </a:extLst>
              </p:cNvPr>
              <p:cNvSpPr/>
              <p:nvPr/>
            </p:nvSpPr>
            <p:spPr>
              <a:xfrm>
                <a:off x="8098971" y="6041313"/>
                <a:ext cx="95795" cy="95795"/>
              </a:xfrm>
              <a:prstGeom prst="rect">
                <a:avLst/>
              </a:prstGeom>
              <a:solidFill>
                <a:srgbClr val="00B8F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ko-KR" altLang="en-US" sz="2400" dirty="0">
                  <a:ln>
                    <a:solidFill>
                      <a:schemeClr val="bg1">
                        <a:lumMod val="75000"/>
                        <a:alpha val="0"/>
                      </a:schemeClr>
                    </a:solidFill>
                  </a:ln>
                  <a:solidFill>
                    <a:schemeClr val="tx1"/>
                  </a:solidFill>
                  <a:latin typeface="KPMG Bold" panose="020B0803030202040204" pitchFamily="34" charset="0"/>
                  <a:ea typeface="KoPub돋움체 Medium" panose="02020603020101020101" pitchFamily="18" charset="-127"/>
                </a:endParaRPr>
              </a:p>
            </p:txBody>
          </p:sp>
          <p:sp>
            <p:nvSpPr>
              <p:cNvPr id="13" name="직사각형 12">
                <a:extLst>
                  <a:ext uri="{FF2B5EF4-FFF2-40B4-BE49-F238E27FC236}">
                    <a16:creationId xmlns:a16="http://schemas.microsoft.com/office/drawing/2014/main" id="{067AC5DE-B077-08E4-B31F-E6FC38A1DE5D}"/>
                  </a:ext>
                </a:extLst>
              </p:cNvPr>
              <p:cNvSpPr/>
              <p:nvPr/>
            </p:nvSpPr>
            <p:spPr>
              <a:xfrm>
                <a:off x="8098971" y="6198068"/>
                <a:ext cx="95795" cy="95795"/>
              </a:xfrm>
              <a:prstGeom prst="rect">
                <a:avLst/>
              </a:prstGeom>
              <a:solidFill>
                <a:srgbClr val="99E3FB"/>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ko-KR" altLang="en-US" sz="2400" dirty="0">
                  <a:ln>
                    <a:solidFill>
                      <a:schemeClr val="bg1">
                        <a:lumMod val="75000"/>
                        <a:alpha val="0"/>
                      </a:schemeClr>
                    </a:solidFill>
                  </a:ln>
                  <a:solidFill>
                    <a:schemeClr val="tx1"/>
                  </a:solidFill>
                  <a:latin typeface="KPMG Bold" panose="020B0803030202040204" pitchFamily="34" charset="0"/>
                  <a:ea typeface="KoPub돋움체 Medium" panose="02020603020101020101" pitchFamily="18" charset="-127"/>
                </a:endParaRPr>
              </a:p>
            </p:txBody>
          </p:sp>
        </p:grpSp>
      </p:grpSp>
      <p:grpSp>
        <p:nvGrpSpPr>
          <p:cNvPr id="20" name="그룹 19">
            <a:extLst>
              <a:ext uri="{FF2B5EF4-FFF2-40B4-BE49-F238E27FC236}">
                <a16:creationId xmlns:a16="http://schemas.microsoft.com/office/drawing/2014/main" id="{E6E152EB-3A7E-E2F9-1DF0-23B2210E3664}"/>
              </a:ext>
            </a:extLst>
          </p:cNvPr>
          <p:cNvGrpSpPr/>
          <p:nvPr/>
        </p:nvGrpSpPr>
        <p:grpSpPr>
          <a:xfrm>
            <a:off x="7673526" y="4437544"/>
            <a:ext cx="1290303" cy="432964"/>
            <a:chOff x="3724033" y="4008408"/>
            <a:chExt cx="1290303" cy="432964"/>
          </a:xfrm>
        </p:grpSpPr>
        <p:sp>
          <p:nvSpPr>
            <p:cNvPr id="21" name="직사각형 20">
              <a:extLst>
                <a:ext uri="{FF2B5EF4-FFF2-40B4-BE49-F238E27FC236}">
                  <a16:creationId xmlns:a16="http://schemas.microsoft.com/office/drawing/2014/main" id="{0D240376-AB2B-40EB-5756-D7E20AF7E915}"/>
                </a:ext>
              </a:extLst>
            </p:cNvPr>
            <p:cNvSpPr/>
            <p:nvPr/>
          </p:nvSpPr>
          <p:spPr>
            <a:xfrm>
              <a:off x="3724033" y="4008408"/>
              <a:ext cx="1290303" cy="432964"/>
            </a:xfrm>
            <a:prstGeom prst="rect">
              <a:avLst/>
            </a:prstGeom>
            <a:solidFill>
              <a:schemeClr val="bg1">
                <a:alpha val="70000"/>
              </a:schemeClr>
            </a:solidFill>
            <a:ln>
              <a:solidFill>
                <a:schemeClr val="bg1">
                  <a:lumMod val="85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ko-KR" altLang="en-US" sz="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endParaRPr>
            </a:p>
          </p:txBody>
        </p:sp>
        <p:grpSp>
          <p:nvGrpSpPr>
            <p:cNvPr id="22" name="그룹 21">
              <a:extLst>
                <a:ext uri="{FF2B5EF4-FFF2-40B4-BE49-F238E27FC236}">
                  <a16:creationId xmlns:a16="http://schemas.microsoft.com/office/drawing/2014/main" id="{9C8A26F1-35E4-5193-3856-7C40FED28653}"/>
                </a:ext>
              </a:extLst>
            </p:cNvPr>
            <p:cNvGrpSpPr/>
            <p:nvPr/>
          </p:nvGrpSpPr>
          <p:grpSpPr>
            <a:xfrm>
              <a:off x="3832285" y="4098347"/>
              <a:ext cx="95795" cy="252550"/>
              <a:chOff x="8098971" y="6041313"/>
              <a:chExt cx="95795" cy="252550"/>
            </a:xfrm>
          </p:grpSpPr>
          <p:sp>
            <p:nvSpPr>
              <p:cNvPr id="23" name="직사각형 22">
                <a:extLst>
                  <a:ext uri="{FF2B5EF4-FFF2-40B4-BE49-F238E27FC236}">
                    <a16:creationId xmlns:a16="http://schemas.microsoft.com/office/drawing/2014/main" id="{52002803-7DEF-FAFF-FA7D-80B80F2C33E3}"/>
                  </a:ext>
                </a:extLst>
              </p:cNvPr>
              <p:cNvSpPr/>
              <p:nvPr/>
            </p:nvSpPr>
            <p:spPr>
              <a:xfrm>
                <a:off x="8098971" y="6041313"/>
                <a:ext cx="95795" cy="95795"/>
              </a:xfrm>
              <a:prstGeom prst="rect">
                <a:avLst/>
              </a:prstGeom>
              <a:solidFill>
                <a:srgbClr val="00338D"/>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ko-KR" altLang="en-US" sz="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endParaRPr>
              </a:p>
            </p:txBody>
          </p:sp>
          <p:sp>
            <p:nvSpPr>
              <p:cNvPr id="24" name="직사각형 23">
                <a:extLst>
                  <a:ext uri="{FF2B5EF4-FFF2-40B4-BE49-F238E27FC236}">
                    <a16:creationId xmlns:a16="http://schemas.microsoft.com/office/drawing/2014/main" id="{E1ECF67F-23EB-F50E-9ED0-FF6D9CC4B365}"/>
                  </a:ext>
                </a:extLst>
              </p:cNvPr>
              <p:cNvSpPr/>
              <p:nvPr/>
            </p:nvSpPr>
            <p:spPr>
              <a:xfrm>
                <a:off x="8098971" y="6198068"/>
                <a:ext cx="95795" cy="95795"/>
              </a:xfrm>
              <a:prstGeom prst="rect">
                <a:avLst/>
              </a:prstGeom>
              <a:solidFill>
                <a:srgbClr val="96C6F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ko-KR" altLang="en-US" sz="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endParaRPr>
              </a:p>
            </p:txBody>
          </p:sp>
        </p:grpSp>
      </p:grpSp>
      <p:sp>
        <p:nvSpPr>
          <p:cNvPr id="5" name="TextBox 4">
            <a:extLst>
              <a:ext uri="{FF2B5EF4-FFF2-40B4-BE49-F238E27FC236}">
                <a16:creationId xmlns:a16="http://schemas.microsoft.com/office/drawing/2014/main" id="{DA490765-B649-4AF1-B27C-36AEF0CF91A5}"/>
              </a:ext>
            </a:extLst>
          </p:cNvPr>
          <p:cNvSpPr txBox="1"/>
          <p:nvPr/>
        </p:nvSpPr>
        <p:spPr>
          <a:xfrm>
            <a:off x="488999" y="5141193"/>
            <a:ext cx="8928000" cy="195814"/>
          </a:xfrm>
          <a:prstGeom prst="rect">
            <a:avLst/>
          </a:prstGeom>
          <a:noFill/>
          <a:ln>
            <a:noFill/>
          </a:ln>
        </p:spPr>
        <p:txBody>
          <a:bodyPr wrap="square" lIns="0" tIns="72000" rIns="0" bIns="0" rtlCol="0" anchor="b">
            <a:spAutoFit/>
          </a:bodyPr>
          <a:lstStyle>
            <a:defPPr>
              <a:defRPr lang="en-US"/>
            </a:defPPr>
            <a:lvl1pPr lvl="0">
              <a:defRPr sz="800">
                <a:ln>
                  <a:solidFill>
                    <a:prstClr val="white">
                      <a:lumMod val="75000"/>
                      <a:alpha val="0"/>
                    </a:prstClr>
                  </a:solidFill>
                </a:ln>
                <a:solidFill>
                  <a:schemeClr val="bg1">
                    <a:lumMod val="50000"/>
                  </a:schemeClr>
                </a:solidFill>
                <a:latin typeface="KoPub돋움체 Medium" panose="00000600000000000000" pitchFamily="2" charset="-127"/>
                <a:ea typeface="KoPub돋움체 Medium" panose="00000600000000000000" pitchFamily="2" charset="-127"/>
              </a:defRPr>
            </a:lvl1pPr>
          </a:lstStyle>
          <a:p>
            <a:r>
              <a:rPr lang="en-US" altLang="ko-KR" dirty="0"/>
              <a:t>Source: KPMG International(2022), ‘Asia Pacific Insurance Sector Opportunities’, </a:t>
            </a:r>
            <a:r>
              <a:rPr lang="ko-KR" altLang="en-US" dirty="0" err="1"/>
              <a:t>삼정</a:t>
            </a:r>
            <a:r>
              <a:rPr lang="en-US" altLang="ko-KR" dirty="0"/>
              <a:t>KPMG </a:t>
            </a:r>
            <a:r>
              <a:rPr lang="ko-KR" altLang="en-US" dirty="0"/>
              <a:t>경제연구원 재구성</a:t>
            </a:r>
            <a:endParaRPr lang="en-US" altLang="ko-KR" dirty="0"/>
          </a:p>
        </p:txBody>
      </p:sp>
      <p:sp>
        <p:nvSpPr>
          <p:cNvPr id="27" name="TextBox 26">
            <a:extLst>
              <a:ext uri="{FF2B5EF4-FFF2-40B4-BE49-F238E27FC236}">
                <a16:creationId xmlns:a16="http://schemas.microsoft.com/office/drawing/2014/main" id="{756C87A8-9DED-0532-3887-11C6D30E387B}"/>
              </a:ext>
            </a:extLst>
          </p:cNvPr>
          <p:cNvSpPr txBox="1"/>
          <p:nvPr/>
        </p:nvSpPr>
        <p:spPr>
          <a:xfrm>
            <a:off x="488948" y="5465575"/>
            <a:ext cx="8938800" cy="722808"/>
          </a:xfrm>
          <a:prstGeom prst="rect">
            <a:avLst/>
          </a:prstGeom>
          <a:noFill/>
          <a:ln w="3175">
            <a:noFill/>
          </a:ln>
        </p:spPr>
        <p:txBody>
          <a:bodyPr wrap="square" lIns="612000" tIns="72000" rIns="612000" bIns="72000" anchor="ctr">
            <a:noAutofit/>
          </a:bodyPr>
          <a:lstStyle>
            <a:defPPr>
              <a:defRPr lang="en-US"/>
            </a:defPPr>
            <a:lvl1pPr indent="0" algn="ctr" defTabSz="457200">
              <a:lnSpc>
                <a:spcPct val="110000"/>
              </a:lnSpc>
              <a:spcAft>
                <a:spcPts val="300"/>
              </a:spcAft>
              <a:buClr>
                <a:schemeClr val="tx1">
                  <a:lumMod val="85000"/>
                  <a:lumOff val="15000"/>
                </a:schemeClr>
              </a:buClr>
              <a:buFont typeface="Arial" panose="020B0604020202020204" pitchFamily="34" charset="0"/>
              <a:buNone/>
              <a:defRPr sz="1100" b="1">
                <a:ln>
                  <a:solidFill>
                    <a:schemeClr val="accent5">
                      <a:alpha val="0"/>
                    </a:schemeClr>
                  </a:solidFill>
                </a:ln>
                <a:solidFill>
                  <a:schemeClr val="accent1"/>
                </a:solidFill>
                <a:latin typeface="KoPub돋움체 Medium" panose="00000600000000000000" pitchFamily="2" charset="-127"/>
                <a:ea typeface="KoPub돋움체 Medium" panose="00000600000000000000" pitchFamily="2" charset="-127"/>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altLang="ko-KR" dirty="0"/>
              <a:t>“</a:t>
            </a:r>
            <a:r>
              <a:rPr lang="ko-KR" altLang="en-US" dirty="0"/>
              <a:t>신흥 아시아 태평양 보험시장은 높은 경제성장률에 따른 소득 증가</a:t>
            </a:r>
            <a:r>
              <a:rPr lang="en-US" altLang="ko-KR" dirty="0"/>
              <a:t>, </a:t>
            </a:r>
            <a:r>
              <a:rPr lang="ko-KR" altLang="en-US" dirty="0"/>
              <a:t>코로나</a:t>
            </a:r>
            <a:r>
              <a:rPr lang="en-US" altLang="ko-KR" dirty="0"/>
              <a:t>19 </a:t>
            </a:r>
            <a:r>
              <a:rPr lang="ko-KR" altLang="en-US" dirty="0" err="1"/>
              <a:t>팬데믹</a:t>
            </a:r>
            <a:r>
              <a:rPr lang="ko-KR" altLang="en-US" dirty="0"/>
              <a:t> 등에 따른 위험에 대한 인지 확대</a:t>
            </a:r>
            <a:r>
              <a:rPr lang="en-US" altLang="ko-KR" dirty="0"/>
              <a:t>, </a:t>
            </a:r>
            <a:r>
              <a:rPr lang="ko-KR" altLang="en-US" dirty="0"/>
              <a:t>디지털 유통 채널의 활성화 등에 힘입어 선진 보험시장보다 높은 성장률을 기록할 전망</a:t>
            </a:r>
            <a:r>
              <a:rPr lang="en-US" altLang="ko-KR" dirty="0"/>
              <a:t>”</a:t>
            </a:r>
            <a:endParaRPr lang="ko-KR" altLang="en-US" dirty="0"/>
          </a:p>
        </p:txBody>
      </p:sp>
      <p:sp>
        <p:nvSpPr>
          <p:cNvPr id="16" name="TextBox 15">
            <a:extLst>
              <a:ext uri="{FF2B5EF4-FFF2-40B4-BE49-F238E27FC236}">
                <a16:creationId xmlns:a16="http://schemas.microsoft.com/office/drawing/2014/main" id="{4C876F9C-55B7-5B7C-FDC2-3A1CA3763AF8}"/>
              </a:ext>
            </a:extLst>
          </p:cNvPr>
          <p:cNvSpPr txBox="1"/>
          <p:nvPr/>
        </p:nvSpPr>
        <p:spPr>
          <a:xfrm>
            <a:off x="3905239" y="4462686"/>
            <a:ext cx="809517" cy="184666"/>
          </a:xfrm>
          <a:prstGeom prst="rect">
            <a:avLst/>
          </a:prstGeom>
          <a:noFill/>
        </p:spPr>
        <p:txBody>
          <a:bodyPr wrap="none" lIns="0" tIns="0" rIns="0" bIns="0" rtlCol="0">
            <a:spAutoFit/>
          </a:bodyPr>
          <a:lstStyle/>
          <a:p>
            <a:pPr algn="l"/>
            <a:r>
              <a:rPr lang="en-US" altLang="ko-KR" sz="1200" dirty="0">
                <a:ln>
                  <a:solidFill>
                    <a:schemeClr val="tx2">
                      <a:alpha val="0"/>
                    </a:schemeClr>
                  </a:solidFill>
                </a:ln>
                <a:solidFill>
                  <a:srgbClr val="00B8F5"/>
                </a:solidFill>
                <a:latin typeface="KPMG Bold" panose="020B0803030202040204" pitchFamily="34" charset="0"/>
                <a:ea typeface="KoPub돋움체 Medium" panose="00000600000000000000" pitchFamily="2" charset="-127"/>
                <a:cs typeface="Univers for KPMG"/>
              </a:rPr>
              <a:t>2021 ~ 2023F</a:t>
            </a:r>
            <a:r>
              <a:rPr lang="ko-KR" altLang="en-US" sz="1200" dirty="0">
                <a:ln>
                  <a:solidFill>
                    <a:schemeClr val="tx2">
                      <a:alpha val="0"/>
                    </a:schemeClr>
                  </a:solidFill>
                </a:ln>
                <a:solidFill>
                  <a:srgbClr val="00B8F5"/>
                </a:solidFill>
                <a:latin typeface="KPMG Bold" panose="020B0803030202040204" pitchFamily="34" charset="0"/>
                <a:ea typeface="KoPub돋움체 Medium" panose="00000600000000000000" pitchFamily="2" charset="-127"/>
                <a:cs typeface="Univers for KPMG"/>
              </a:rPr>
              <a:t> </a:t>
            </a:r>
            <a:r>
              <a:rPr lang="en-US" altLang="ko-KR" sz="1200" dirty="0">
                <a:ln>
                  <a:solidFill>
                    <a:schemeClr val="tx2">
                      <a:alpha val="0"/>
                    </a:schemeClr>
                  </a:solidFill>
                </a:ln>
                <a:solidFill>
                  <a:srgbClr val="00B8F5"/>
                </a:solidFill>
                <a:latin typeface="KPMG Bold" panose="020B0803030202040204" pitchFamily="34" charset="0"/>
                <a:ea typeface="KoPub돋움체 Medium" panose="00000600000000000000" pitchFamily="2" charset="-127"/>
                <a:cs typeface="Univers for KPMG"/>
              </a:rPr>
              <a:t>CAGR</a:t>
            </a:r>
            <a:endParaRPr lang="ko-KR" altLang="en-US" sz="1200" dirty="0" err="1">
              <a:ln>
                <a:solidFill>
                  <a:schemeClr val="tx2">
                    <a:alpha val="0"/>
                  </a:schemeClr>
                </a:solidFill>
              </a:ln>
              <a:solidFill>
                <a:srgbClr val="00B8F5"/>
              </a:solidFill>
              <a:latin typeface="KPMG Bold" panose="020B0803030202040204" pitchFamily="34" charset="0"/>
              <a:ea typeface="KoPub돋움체 Medium" panose="00000600000000000000" pitchFamily="2" charset="-127"/>
              <a:cs typeface="Univers for KPMG"/>
            </a:endParaRPr>
          </a:p>
        </p:txBody>
      </p:sp>
      <p:sp>
        <p:nvSpPr>
          <p:cNvPr id="31" name="TextBox 30">
            <a:extLst>
              <a:ext uri="{FF2B5EF4-FFF2-40B4-BE49-F238E27FC236}">
                <a16:creationId xmlns:a16="http://schemas.microsoft.com/office/drawing/2014/main" id="{0662CDE9-15F0-476F-E7C7-F7C7EA32C2E0}"/>
              </a:ext>
            </a:extLst>
          </p:cNvPr>
          <p:cNvSpPr txBox="1"/>
          <p:nvPr/>
        </p:nvSpPr>
        <p:spPr>
          <a:xfrm>
            <a:off x="7941812" y="4462686"/>
            <a:ext cx="809517" cy="184666"/>
          </a:xfrm>
          <a:prstGeom prst="rect">
            <a:avLst/>
          </a:prstGeom>
          <a:noFill/>
        </p:spPr>
        <p:txBody>
          <a:bodyPr wrap="none" lIns="0" tIns="0" rIns="0" bIns="0" rtlCol="0">
            <a:spAutoFit/>
          </a:bodyPr>
          <a:lstStyle/>
          <a:p>
            <a:pPr algn="l"/>
            <a:r>
              <a:rPr lang="en-US" altLang="ko-KR" sz="1200" dirty="0">
                <a:ln>
                  <a:solidFill>
                    <a:schemeClr val="tx2">
                      <a:alpha val="0"/>
                    </a:schemeClr>
                  </a:solidFill>
                </a:ln>
                <a:solidFill>
                  <a:srgbClr val="00338D"/>
                </a:solidFill>
                <a:latin typeface="KPMG Bold" panose="020B0803030202040204" pitchFamily="34" charset="0"/>
                <a:ea typeface="KoPub돋움체 Medium" panose="00000600000000000000" pitchFamily="2" charset="-127"/>
                <a:cs typeface="Univers for KPMG"/>
              </a:rPr>
              <a:t>2021 ~ 2023F</a:t>
            </a:r>
            <a:r>
              <a:rPr lang="ko-KR" altLang="en-US" sz="1200" dirty="0">
                <a:ln>
                  <a:solidFill>
                    <a:schemeClr val="tx2">
                      <a:alpha val="0"/>
                    </a:schemeClr>
                  </a:solidFill>
                </a:ln>
                <a:solidFill>
                  <a:srgbClr val="00338D"/>
                </a:solidFill>
                <a:latin typeface="KPMG Bold" panose="020B0803030202040204" pitchFamily="34" charset="0"/>
                <a:ea typeface="KoPub돋움체 Medium" panose="00000600000000000000" pitchFamily="2" charset="-127"/>
                <a:cs typeface="Univers for KPMG"/>
              </a:rPr>
              <a:t> </a:t>
            </a:r>
            <a:r>
              <a:rPr lang="en-US" altLang="ko-KR" sz="1200" dirty="0">
                <a:ln>
                  <a:solidFill>
                    <a:schemeClr val="tx2">
                      <a:alpha val="0"/>
                    </a:schemeClr>
                  </a:solidFill>
                </a:ln>
                <a:solidFill>
                  <a:srgbClr val="00338D"/>
                </a:solidFill>
                <a:latin typeface="KPMG Bold" panose="020B0803030202040204" pitchFamily="34" charset="0"/>
                <a:ea typeface="KoPub돋움체 Medium" panose="00000600000000000000" pitchFamily="2" charset="-127"/>
                <a:cs typeface="Univers for KPMG"/>
              </a:rPr>
              <a:t>CAGR</a:t>
            </a:r>
            <a:endParaRPr lang="ko-KR" altLang="en-US" sz="1200" dirty="0" err="1">
              <a:ln>
                <a:solidFill>
                  <a:schemeClr val="tx2">
                    <a:alpha val="0"/>
                  </a:schemeClr>
                </a:solidFill>
              </a:ln>
              <a:solidFill>
                <a:srgbClr val="00338D"/>
              </a:solidFill>
              <a:latin typeface="KPMG Bold" panose="020B0803030202040204" pitchFamily="34" charset="0"/>
              <a:ea typeface="KoPub돋움체 Medium" panose="00000600000000000000" pitchFamily="2" charset="-127"/>
              <a:cs typeface="Univers for KPMG"/>
            </a:endParaRPr>
          </a:p>
        </p:txBody>
      </p:sp>
      <p:sp>
        <p:nvSpPr>
          <p:cNvPr id="33" name="TextBox 32">
            <a:extLst>
              <a:ext uri="{FF2B5EF4-FFF2-40B4-BE49-F238E27FC236}">
                <a16:creationId xmlns:a16="http://schemas.microsoft.com/office/drawing/2014/main" id="{FCA272E4-0D91-9476-1B49-5D24BE963FD5}"/>
              </a:ext>
            </a:extLst>
          </p:cNvPr>
          <p:cNvSpPr txBox="1"/>
          <p:nvPr/>
        </p:nvSpPr>
        <p:spPr>
          <a:xfrm>
            <a:off x="7941812" y="4627061"/>
            <a:ext cx="771045" cy="184666"/>
          </a:xfrm>
          <a:prstGeom prst="rect">
            <a:avLst/>
          </a:prstGeom>
          <a:noFill/>
        </p:spPr>
        <p:txBody>
          <a:bodyPr wrap="none" lIns="0" tIns="0" rIns="0" bIns="0" rtlCol="0">
            <a:spAutoFit/>
          </a:bodyPr>
          <a:lstStyle/>
          <a:p>
            <a:pPr algn="l"/>
            <a:r>
              <a:rPr lang="en-US" altLang="ko-KR" sz="1200" dirty="0">
                <a:ln>
                  <a:solidFill>
                    <a:schemeClr val="tx2">
                      <a:alpha val="0"/>
                    </a:schemeClr>
                  </a:solidFill>
                </a:ln>
                <a:solidFill>
                  <a:srgbClr val="96C6F2"/>
                </a:solidFill>
                <a:latin typeface="KPMG Bold" panose="020B0803030202040204" pitchFamily="34" charset="0"/>
                <a:ea typeface="KoPub돋움체 Medium" panose="00000600000000000000" pitchFamily="2" charset="-127"/>
                <a:cs typeface="Univers for KPMG"/>
              </a:rPr>
              <a:t>2018 ~ 2020 CAGR</a:t>
            </a:r>
            <a:endParaRPr lang="ko-KR" altLang="en-US" sz="1200" dirty="0" err="1">
              <a:ln>
                <a:solidFill>
                  <a:schemeClr val="tx2">
                    <a:alpha val="0"/>
                  </a:schemeClr>
                </a:solidFill>
              </a:ln>
              <a:solidFill>
                <a:srgbClr val="96C6F2"/>
              </a:solidFill>
              <a:latin typeface="KPMG Bold" panose="020B0803030202040204" pitchFamily="34" charset="0"/>
              <a:ea typeface="KoPub돋움체 Medium" panose="00000600000000000000" pitchFamily="2" charset="-127"/>
              <a:cs typeface="Univers for KPMG"/>
            </a:endParaRPr>
          </a:p>
        </p:txBody>
      </p:sp>
      <p:sp>
        <p:nvSpPr>
          <p:cNvPr id="34" name="TextBox 33">
            <a:extLst>
              <a:ext uri="{FF2B5EF4-FFF2-40B4-BE49-F238E27FC236}">
                <a16:creationId xmlns:a16="http://schemas.microsoft.com/office/drawing/2014/main" id="{7EF26062-919C-BE75-974A-2C553FB0A2B3}"/>
              </a:ext>
            </a:extLst>
          </p:cNvPr>
          <p:cNvSpPr txBox="1"/>
          <p:nvPr/>
        </p:nvSpPr>
        <p:spPr>
          <a:xfrm>
            <a:off x="3905239" y="4627061"/>
            <a:ext cx="771045" cy="184666"/>
          </a:xfrm>
          <a:prstGeom prst="rect">
            <a:avLst/>
          </a:prstGeom>
          <a:noFill/>
        </p:spPr>
        <p:txBody>
          <a:bodyPr wrap="none" lIns="0" tIns="0" rIns="0" bIns="0" rtlCol="0">
            <a:spAutoFit/>
          </a:bodyPr>
          <a:lstStyle/>
          <a:p>
            <a:pPr algn="l"/>
            <a:r>
              <a:rPr lang="en-US" altLang="ko-KR" sz="1200" dirty="0">
                <a:ln>
                  <a:solidFill>
                    <a:schemeClr val="tx2">
                      <a:alpha val="0"/>
                    </a:schemeClr>
                  </a:solidFill>
                </a:ln>
                <a:solidFill>
                  <a:schemeClr val="accent4">
                    <a:lumMod val="60000"/>
                    <a:lumOff val="40000"/>
                  </a:schemeClr>
                </a:solidFill>
                <a:latin typeface="KPMG Bold" panose="020B0803030202040204" pitchFamily="34" charset="0"/>
                <a:ea typeface="KoPub돋움체 Medium" panose="00000600000000000000" pitchFamily="2" charset="-127"/>
                <a:cs typeface="Univers for KPMG"/>
              </a:rPr>
              <a:t>2018 ~ 2020 CAGR</a:t>
            </a:r>
            <a:endParaRPr lang="ko-KR" altLang="en-US" sz="1200" dirty="0" err="1">
              <a:ln>
                <a:solidFill>
                  <a:schemeClr val="tx2">
                    <a:alpha val="0"/>
                  </a:schemeClr>
                </a:solidFill>
              </a:ln>
              <a:solidFill>
                <a:schemeClr val="accent4">
                  <a:lumMod val="60000"/>
                  <a:lumOff val="40000"/>
                </a:schemeClr>
              </a:solidFill>
              <a:latin typeface="KPMG Bold" panose="020B0803030202040204" pitchFamily="34" charset="0"/>
              <a:ea typeface="KoPub돋움체 Medium" panose="00000600000000000000" pitchFamily="2" charset="-127"/>
              <a:cs typeface="Univers for KPMG"/>
            </a:endParaRPr>
          </a:p>
        </p:txBody>
      </p:sp>
    </p:spTree>
    <p:extLst>
      <p:ext uri="{BB962C8B-B14F-4D97-AF65-F5344CB8AC3E}">
        <p14:creationId xmlns:p14="http://schemas.microsoft.com/office/powerpoint/2010/main" val="297144947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11D01EDC-383F-7EC9-5195-CCBAAD0A81F2}"/>
              </a:ext>
            </a:extLst>
          </p:cNvPr>
          <p:cNvSpPr>
            <a:spLocks noGrp="1"/>
          </p:cNvSpPr>
          <p:nvPr>
            <p:ph type="body" sz="quarter" idx="10"/>
          </p:nvPr>
        </p:nvSpPr>
        <p:spPr/>
        <p:txBody>
          <a:bodyPr/>
          <a:lstStyle/>
          <a:p>
            <a:r>
              <a:rPr lang="en-US" altLang="ko-KR" dirty="0"/>
              <a:t>II. </a:t>
            </a:r>
            <a:r>
              <a:rPr lang="ko-KR" altLang="en-US" dirty="0"/>
              <a:t>신흥 아시아 태평양 국가별 보험시장 및 규제 현황 </a:t>
            </a:r>
          </a:p>
        </p:txBody>
      </p:sp>
      <p:sp>
        <p:nvSpPr>
          <p:cNvPr id="3" name="텍스트 개체 틀 2">
            <a:extLst>
              <a:ext uri="{FF2B5EF4-FFF2-40B4-BE49-F238E27FC236}">
                <a16:creationId xmlns:a16="http://schemas.microsoft.com/office/drawing/2014/main" id="{F8A23C6E-913D-E903-F49E-D387E0794A26}"/>
              </a:ext>
            </a:extLst>
          </p:cNvPr>
          <p:cNvSpPr>
            <a:spLocks noGrp="1"/>
          </p:cNvSpPr>
          <p:nvPr>
            <p:ph type="body" sz="quarter" idx="11"/>
          </p:nvPr>
        </p:nvSpPr>
        <p:spPr/>
        <p:txBody>
          <a:bodyPr/>
          <a:lstStyle/>
          <a:p>
            <a:r>
              <a:rPr lang="ko-KR" altLang="en-US" dirty="0"/>
              <a:t>중국 보험규제 현황 </a:t>
            </a:r>
            <a:r>
              <a:rPr lang="en-US" altLang="ko-KR" dirty="0"/>
              <a:t>(</a:t>
            </a:r>
            <a:r>
              <a:rPr lang="ko-KR" altLang="en-US" dirty="0"/>
              <a:t>계속</a:t>
            </a:r>
            <a:r>
              <a:rPr lang="en-US" altLang="ko-KR" dirty="0"/>
              <a:t>)</a:t>
            </a:r>
            <a:endParaRPr lang="ko-KR" altLang="en-US" dirty="0"/>
          </a:p>
        </p:txBody>
      </p:sp>
      <p:grpSp>
        <p:nvGrpSpPr>
          <p:cNvPr id="24" name="그룹 23">
            <a:extLst>
              <a:ext uri="{FF2B5EF4-FFF2-40B4-BE49-F238E27FC236}">
                <a16:creationId xmlns:a16="http://schemas.microsoft.com/office/drawing/2014/main" id="{9C034797-854B-B638-2883-61EF46FB9034}"/>
              </a:ext>
            </a:extLst>
          </p:cNvPr>
          <p:cNvGrpSpPr/>
          <p:nvPr/>
        </p:nvGrpSpPr>
        <p:grpSpPr>
          <a:xfrm>
            <a:off x="488948" y="1196975"/>
            <a:ext cx="8938800" cy="276837"/>
            <a:chOff x="704850" y="2013298"/>
            <a:chExt cx="4140200" cy="276837"/>
          </a:xfrm>
        </p:grpSpPr>
        <p:sp>
          <p:nvSpPr>
            <p:cNvPr id="25" name="TextBox 24">
              <a:extLst>
                <a:ext uri="{FF2B5EF4-FFF2-40B4-BE49-F238E27FC236}">
                  <a16:creationId xmlns:a16="http://schemas.microsoft.com/office/drawing/2014/main" id="{1A1049FD-0EC2-8DAC-C2C5-BBB1424D8C62}"/>
                </a:ext>
              </a:extLst>
            </p:cNvPr>
            <p:cNvSpPr txBox="1"/>
            <p:nvPr/>
          </p:nvSpPr>
          <p:spPr>
            <a:xfrm>
              <a:off x="704850" y="2046854"/>
              <a:ext cx="967433" cy="200055"/>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1300" b="0" i="0" u="none" strike="noStrike" kern="1200" cap="none" spc="0" normalizeH="0" baseline="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rPr>
                <a:t>감독기관 및 시장진입 관련 규제</a:t>
              </a:r>
            </a:p>
          </p:txBody>
        </p:sp>
        <p:cxnSp>
          <p:nvCxnSpPr>
            <p:cNvPr id="27" name="직선 연결선 26">
              <a:extLst>
                <a:ext uri="{FF2B5EF4-FFF2-40B4-BE49-F238E27FC236}">
                  <a16:creationId xmlns:a16="http://schemas.microsoft.com/office/drawing/2014/main" id="{E0B5DCBA-39DF-22C3-46BB-D331AB757481}"/>
                </a:ext>
              </a:extLst>
            </p:cNvPr>
            <p:cNvCxnSpPr/>
            <p:nvPr/>
          </p:nvCxnSpPr>
          <p:spPr>
            <a:xfrm>
              <a:off x="704850" y="2013298"/>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8" name="직선 연결선 27">
              <a:extLst>
                <a:ext uri="{FF2B5EF4-FFF2-40B4-BE49-F238E27FC236}">
                  <a16:creationId xmlns:a16="http://schemas.microsoft.com/office/drawing/2014/main" id="{04095F4F-C939-A263-FC43-C20C56DFC722}"/>
                </a:ext>
              </a:extLst>
            </p:cNvPr>
            <p:cNvCxnSpPr/>
            <p:nvPr/>
          </p:nvCxnSpPr>
          <p:spPr>
            <a:xfrm>
              <a:off x="704850" y="2290135"/>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4" name="TextBox 3">
            <a:extLst>
              <a:ext uri="{FF2B5EF4-FFF2-40B4-BE49-F238E27FC236}">
                <a16:creationId xmlns:a16="http://schemas.microsoft.com/office/drawing/2014/main" id="{DDFAA3FA-CBA7-7175-1016-82CD9BE1B8D4}"/>
              </a:ext>
            </a:extLst>
          </p:cNvPr>
          <p:cNvSpPr txBox="1"/>
          <p:nvPr/>
        </p:nvSpPr>
        <p:spPr>
          <a:xfrm>
            <a:off x="489000" y="5881851"/>
            <a:ext cx="8928000" cy="442035"/>
          </a:xfrm>
          <a:prstGeom prst="rect">
            <a:avLst/>
          </a:prstGeom>
          <a:noFill/>
          <a:ln>
            <a:noFill/>
          </a:ln>
        </p:spPr>
        <p:txBody>
          <a:bodyPr wrap="square" lIns="0" tIns="72000" rIns="0" bIns="0" rtlCol="0" anchor="t">
            <a:spAutoFit/>
          </a:bodyPr>
          <a:lstStyle>
            <a:defPPr>
              <a:defRPr lang="en-US"/>
            </a:defPPr>
            <a:lvl1pPr lvl="0">
              <a:defRPr sz="800">
                <a:ln>
                  <a:solidFill>
                    <a:prstClr val="white">
                      <a:lumMod val="75000"/>
                      <a:alpha val="0"/>
                    </a:prstClr>
                  </a:solidFill>
                </a:ln>
                <a:solidFill>
                  <a:prstClr val="white">
                    <a:lumMod val="50000"/>
                  </a:prstClr>
                </a:solidFill>
                <a:latin typeface="KoPub돋움체 Medium" panose="00000600000000000000" pitchFamily="2" charset="-127"/>
                <a:ea typeface="KoPub돋움체 Medium" panose="00000600000000000000" pitchFamily="2" charset="-127"/>
              </a:defRPr>
            </a:lvl1pPr>
          </a:lstStyle>
          <a:p>
            <a:r>
              <a:rPr lang="en-US" altLang="ko-KR" dirty="0">
                <a:solidFill>
                  <a:schemeClr val="bg1">
                    <a:lumMod val="50000"/>
                  </a:schemeClr>
                </a:solidFill>
              </a:rPr>
              <a:t>Source: </a:t>
            </a:r>
            <a:r>
              <a:rPr lang="ko-KR" altLang="en-US" dirty="0">
                <a:solidFill>
                  <a:schemeClr val="bg1">
                    <a:lumMod val="50000"/>
                  </a:schemeClr>
                </a:solidFill>
              </a:rPr>
              <a:t>보험연구원</a:t>
            </a:r>
            <a:r>
              <a:rPr lang="en-US" altLang="ko-KR" dirty="0">
                <a:solidFill>
                  <a:schemeClr val="bg1">
                    <a:lumMod val="50000"/>
                  </a:schemeClr>
                </a:solidFill>
              </a:rPr>
              <a:t>(2021), ‘</a:t>
            </a:r>
            <a:r>
              <a:rPr lang="ko-KR" altLang="en-US" dirty="0">
                <a:solidFill>
                  <a:schemeClr val="bg1">
                    <a:lumMod val="50000"/>
                  </a:schemeClr>
                </a:solidFill>
              </a:rPr>
              <a:t>중국 보험산업의 현황과 특징</a:t>
            </a:r>
            <a:r>
              <a:rPr lang="en-US" altLang="ko-KR" dirty="0">
                <a:solidFill>
                  <a:schemeClr val="bg1">
                    <a:lumMod val="50000"/>
                  </a:schemeClr>
                </a:solidFill>
              </a:rPr>
              <a:t>‘, </a:t>
            </a:r>
            <a:r>
              <a:rPr lang="ko-KR" altLang="en-US" dirty="0" err="1">
                <a:solidFill>
                  <a:schemeClr val="bg1">
                    <a:lumMod val="50000"/>
                  </a:schemeClr>
                </a:solidFill>
              </a:rPr>
              <a:t>삼정</a:t>
            </a:r>
            <a:r>
              <a:rPr lang="en-US" altLang="ko-KR" dirty="0">
                <a:solidFill>
                  <a:schemeClr val="bg1">
                    <a:lumMod val="50000"/>
                  </a:schemeClr>
                </a:solidFill>
              </a:rPr>
              <a:t>KPMG </a:t>
            </a:r>
            <a:r>
              <a:rPr lang="ko-KR" altLang="en-US" dirty="0">
                <a:solidFill>
                  <a:schemeClr val="bg1">
                    <a:lumMod val="50000"/>
                  </a:schemeClr>
                </a:solidFill>
              </a:rPr>
              <a:t>경제연구원 재구성</a:t>
            </a:r>
            <a:endParaRPr lang="en-US" altLang="ko-KR" dirty="0">
              <a:solidFill>
                <a:schemeClr val="bg1">
                  <a:lumMod val="50000"/>
                </a:schemeClr>
              </a:solidFill>
            </a:endParaRPr>
          </a:p>
          <a:p>
            <a:r>
              <a:rPr lang="en-US" altLang="ko-KR" dirty="0">
                <a:solidFill>
                  <a:schemeClr val="bg1">
                    <a:lumMod val="50000"/>
                  </a:schemeClr>
                </a:solidFill>
              </a:rPr>
              <a:t>Note:</a:t>
            </a:r>
            <a:r>
              <a:rPr lang="ko-KR" altLang="en-US" dirty="0">
                <a:solidFill>
                  <a:schemeClr val="bg1">
                    <a:lumMod val="50000"/>
                  </a:schemeClr>
                </a:solidFill>
              </a:rPr>
              <a:t> </a:t>
            </a:r>
            <a:r>
              <a:rPr lang="en-US" altLang="ko-KR" dirty="0">
                <a:solidFill>
                  <a:schemeClr val="bg1">
                    <a:lumMod val="50000"/>
                  </a:schemeClr>
                </a:solidFill>
              </a:rPr>
              <a:t>*</a:t>
            </a:r>
            <a:r>
              <a:rPr lang="ko-KR" altLang="en-US" dirty="0">
                <a:solidFill>
                  <a:schemeClr val="bg1">
                    <a:lumMod val="50000"/>
                  </a:schemeClr>
                </a:solidFill>
              </a:rPr>
              <a:t>특수위험보험 제외</a:t>
            </a:r>
            <a:endParaRPr lang="en-US" altLang="ko-KR" dirty="0">
              <a:solidFill>
                <a:schemeClr val="bg1">
                  <a:lumMod val="50000"/>
                </a:schemeClr>
              </a:solidFill>
            </a:endParaRPr>
          </a:p>
          <a:p>
            <a:endParaRPr lang="en-US" altLang="ko-KR" dirty="0">
              <a:solidFill>
                <a:schemeClr val="bg1">
                  <a:lumMod val="50000"/>
                </a:schemeClr>
              </a:solidFill>
            </a:endParaRPr>
          </a:p>
        </p:txBody>
      </p:sp>
      <p:grpSp>
        <p:nvGrpSpPr>
          <p:cNvPr id="5" name="그룹 4">
            <a:extLst>
              <a:ext uri="{FF2B5EF4-FFF2-40B4-BE49-F238E27FC236}">
                <a16:creationId xmlns:a16="http://schemas.microsoft.com/office/drawing/2014/main" id="{FBA8A6A8-CFFC-AC2E-DFAD-68F83F848C4A}"/>
              </a:ext>
            </a:extLst>
          </p:cNvPr>
          <p:cNvGrpSpPr/>
          <p:nvPr/>
        </p:nvGrpSpPr>
        <p:grpSpPr>
          <a:xfrm>
            <a:off x="7675050" y="94458"/>
            <a:ext cx="1946727" cy="1024316"/>
            <a:chOff x="7675050" y="94458"/>
            <a:chExt cx="1946727" cy="1024316"/>
          </a:xfrm>
        </p:grpSpPr>
        <p:pic>
          <p:nvPicPr>
            <p:cNvPr id="6" name="그림 5" descr="지도이(가) 표시된 사진&#10;&#10;자동 생성된 설명">
              <a:extLst>
                <a:ext uri="{FF2B5EF4-FFF2-40B4-BE49-F238E27FC236}">
                  <a16:creationId xmlns:a16="http://schemas.microsoft.com/office/drawing/2014/main" id="{0F9976CA-1045-E458-0679-484572714C28}"/>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contrast="-40000"/>
                      </a14:imgEffect>
                    </a14:imgLayer>
                  </a14:imgProps>
                </a:ext>
              </a:extLst>
            </a:blip>
            <a:stretch>
              <a:fillRect/>
            </a:stretch>
          </p:blipFill>
          <p:spPr>
            <a:xfrm>
              <a:off x="8247217" y="94458"/>
              <a:ext cx="1271337" cy="1024316"/>
            </a:xfrm>
            <a:prstGeom prst="rect">
              <a:avLst/>
            </a:prstGeom>
          </p:spPr>
        </p:pic>
        <p:pic>
          <p:nvPicPr>
            <p:cNvPr id="7" name="그림 6">
              <a:extLst>
                <a:ext uri="{FF2B5EF4-FFF2-40B4-BE49-F238E27FC236}">
                  <a16:creationId xmlns:a16="http://schemas.microsoft.com/office/drawing/2014/main" id="{AEDDDB82-CB57-71A8-2260-3D3C39FC1F16}"/>
                </a:ext>
              </a:extLst>
            </p:cNvPr>
            <p:cNvPicPr>
              <a:picLocks noChangeAspect="1"/>
            </p:cNvPicPr>
            <p:nvPr/>
          </p:nvPicPr>
          <p:blipFill>
            <a:blip r:embed="rId5"/>
            <a:srcRect/>
            <a:stretch/>
          </p:blipFill>
          <p:spPr>
            <a:xfrm>
              <a:off x="7675050" y="594854"/>
              <a:ext cx="416327" cy="416327"/>
            </a:xfrm>
            <a:prstGeom prst="rect">
              <a:avLst/>
            </a:prstGeom>
          </p:spPr>
        </p:pic>
        <p:sp>
          <p:nvSpPr>
            <p:cNvPr id="10" name="제목 3">
              <a:extLst>
                <a:ext uri="{FF2B5EF4-FFF2-40B4-BE49-F238E27FC236}">
                  <a16:creationId xmlns:a16="http://schemas.microsoft.com/office/drawing/2014/main" id="{69A1D4F6-F5CE-F33C-BA68-3E3F9CB97ED8}"/>
                </a:ext>
              </a:extLst>
            </p:cNvPr>
            <p:cNvSpPr txBox="1">
              <a:spLocks/>
            </p:cNvSpPr>
            <p:nvPr/>
          </p:nvSpPr>
          <p:spPr>
            <a:xfrm>
              <a:off x="8143995" y="606616"/>
              <a:ext cx="1477782" cy="334294"/>
            </a:xfrm>
            <a:prstGeom prst="rect">
              <a:avLst/>
            </a:prstGeom>
          </p:spPr>
          <p:txBody>
            <a:bodyPr wrap="none" lIns="0" tIns="0" rIns="0" bIns="0" anchor="b" anchorCtr="0">
              <a:noAutofit/>
            </a:bodyPr>
            <a:lstStyle>
              <a:defPPr>
                <a:defRPr lang="en-US"/>
              </a:defPPr>
              <a:lvl1pPr marR="0" lvl="0" indent="539750" fontAlgn="auto">
                <a:lnSpc>
                  <a:spcPct val="100000"/>
                </a:lnSpc>
                <a:spcBef>
                  <a:spcPts val="0"/>
                </a:spcBef>
                <a:spcAft>
                  <a:spcPts val="0"/>
                </a:spcAft>
                <a:buClrTx/>
                <a:buSzTx/>
                <a:buFontTx/>
                <a:buNone/>
                <a:tabLst/>
                <a:defRPr sz="2400" b="0" i="0">
                  <a:ln>
                    <a:solidFill>
                      <a:prstClr val="white">
                        <a:lumMod val="75000"/>
                        <a:alpha val="0"/>
                      </a:prstClr>
                    </a:solidFill>
                  </a:ln>
                  <a:solidFill>
                    <a:schemeClr val="bg1"/>
                  </a:solidFill>
                  <a:latin typeface="KoPub돋움체 Bold" panose="00000800000000000000" pitchFamily="2" charset="-127"/>
                  <a:ea typeface="KoPub돋움체 Bold" panose="00000800000000000000" pitchFamily="2" charset="-127"/>
                  <a:cs typeface="KoPub돋움체 Medium" panose="02020603020101020101" pitchFamily="18" charset="-127"/>
                </a:defRPr>
              </a:lvl1pPr>
            </a:lstStyle>
            <a:p>
              <a:pPr marR="0" lvl="0" indent="0" defTabSz="914400" rtl="0" eaLnBrk="1" fontAlgn="auto" latinLnBrk="0" hangingPunct="1">
                <a:lnSpc>
                  <a:spcPct val="100000"/>
                </a:lnSpc>
                <a:spcBef>
                  <a:spcPts val="0"/>
                </a:spcBef>
                <a:spcAft>
                  <a:spcPts val="0"/>
                </a:spcAft>
                <a:buClrTx/>
                <a:buSzTx/>
                <a:buFontTx/>
                <a:buNone/>
                <a:tabLst/>
                <a:defRPr/>
              </a:pPr>
              <a:r>
                <a:rPr lang="ko-KR" altLang="en-US" sz="2000" dirty="0">
                  <a:solidFill>
                    <a:schemeClr val="tx1">
                      <a:lumMod val="75000"/>
                      <a:lumOff val="25000"/>
                    </a:schemeClr>
                  </a:solidFill>
                </a:rPr>
                <a:t>중국</a:t>
              </a:r>
              <a:endParaRPr lang="en-US" altLang="ko-KR" sz="2000" dirty="0">
                <a:ln>
                  <a:solidFill>
                    <a:prstClr val="white">
                      <a:lumMod val="75000"/>
                      <a:alpha val="0"/>
                    </a:prstClr>
                  </a:solidFill>
                </a:ln>
                <a:solidFill>
                  <a:schemeClr val="tx1">
                    <a:lumMod val="75000"/>
                    <a:lumOff val="25000"/>
                  </a:schemeClr>
                </a:solidFill>
              </a:endParaRPr>
            </a:p>
          </p:txBody>
        </p:sp>
      </p:grpSp>
      <p:grpSp>
        <p:nvGrpSpPr>
          <p:cNvPr id="9" name="그룹 8">
            <a:extLst>
              <a:ext uri="{FF2B5EF4-FFF2-40B4-BE49-F238E27FC236}">
                <a16:creationId xmlns:a16="http://schemas.microsoft.com/office/drawing/2014/main" id="{59F83403-CEA1-0812-E7B4-57DA1DB2BCFC}"/>
              </a:ext>
            </a:extLst>
          </p:cNvPr>
          <p:cNvGrpSpPr/>
          <p:nvPr/>
        </p:nvGrpSpPr>
        <p:grpSpPr>
          <a:xfrm>
            <a:off x="488948" y="1628311"/>
            <a:ext cx="4285071" cy="255468"/>
            <a:chOff x="5146008" y="1628311"/>
            <a:chExt cx="4285071" cy="255468"/>
          </a:xfrm>
        </p:grpSpPr>
        <p:sp>
          <p:nvSpPr>
            <p:cNvPr id="33" name="사각형: 둥근 모서리 32">
              <a:extLst>
                <a:ext uri="{FF2B5EF4-FFF2-40B4-BE49-F238E27FC236}">
                  <a16:creationId xmlns:a16="http://schemas.microsoft.com/office/drawing/2014/main" id="{57895573-3F81-6BF1-277A-1BA1F934FAF1}"/>
                </a:ext>
              </a:extLst>
            </p:cNvPr>
            <p:cNvSpPr/>
            <p:nvPr/>
          </p:nvSpPr>
          <p:spPr>
            <a:xfrm>
              <a:off x="5158042" y="1628311"/>
              <a:ext cx="1021885" cy="255468"/>
            </a:xfrm>
            <a:prstGeom prst="roundRect">
              <a:avLst>
                <a:gd name="adj" fmla="val 0"/>
              </a:avLst>
            </a:prstGeom>
            <a:noFill/>
            <a:ln>
              <a:noFill/>
            </a:ln>
          </p:spPr>
          <p:style>
            <a:lnRef idx="0">
              <a:scrgbClr r="0" g="0" b="0"/>
            </a:lnRef>
            <a:fillRef idx="0">
              <a:scrgbClr r="0" g="0" b="0"/>
            </a:fillRef>
            <a:effectRef idx="0">
              <a:scrgbClr r="0" g="0" b="0"/>
            </a:effectRef>
            <a:fontRef idx="minor">
              <a:schemeClr val="lt1"/>
            </a:fontRef>
          </p:style>
          <p:txBody>
            <a:bodyPr rtlCol="0" anchor="ctr"/>
            <a:lstStyle/>
            <a:p>
              <a:pPr fontAlgn="ctr" latinLnBrk="1"/>
              <a:r>
                <a:rPr lang="ko-KR" altLang="en-US" sz="1100" b="1" dirty="0">
                  <a:ln>
                    <a:solidFill>
                      <a:srgbClr val="1758E3">
                        <a:alpha val="0"/>
                      </a:srgbClr>
                    </a:solidFill>
                  </a:ln>
                  <a:solidFill>
                    <a:srgbClr val="00A4F6"/>
                  </a:solidFill>
                  <a:latin typeface="+mj-ea"/>
                  <a:ea typeface="+mj-ea"/>
                </a:rPr>
                <a:t>최소 자본금</a:t>
              </a:r>
              <a:endParaRPr lang="ko-KR" altLang="ko-KR" sz="1100" b="1" dirty="0">
                <a:ln>
                  <a:solidFill>
                    <a:srgbClr val="1758E3">
                      <a:alpha val="0"/>
                    </a:srgbClr>
                  </a:solidFill>
                </a:ln>
                <a:solidFill>
                  <a:srgbClr val="00A4F6"/>
                </a:solidFill>
                <a:latin typeface="+mj-ea"/>
                <a:ea typeface="+mj-ea"/>
              </a:endParaRPr>
            </a:p>
          </p:txBody>
        </p:sp>
        <p:grpSp>
          <p:nvGrpSpPr>
            <p:cNvPr id="34" name="그룹 33">
              <a:extLst>
                <a:ext uri="{FF2B5EF4-FFF2-40B4-BE49-F238E27FC236}">
                  <a16:creationId xmlns:a16="http://schemas.microsoft.com/office/drawing/2014/main" id="{22F0CBA9-2275-A42A-32C2-84F9D2448661}"/>
                </a:ext>
              </a:extLst>
            </p:cNvPr>
            <p:cNvGrpSpPr/>
            <p:nvPr/>
          </p:nvGrpSpPr>
          <p:grpSpPr>
            <a:xfrm>
              <a:off x="5146008" y="1883779"/>
              <a:ext cx="4285071" cy="0"/>
              <a:chOff x="488948" y="1883779"/>
              <a:chExt cx="4285071" cy="0"/>
            </a:xfrm>
          </p:grpSpPr>
          <p:cxnSp>
            <p:nvCxnSpPr>
              <p:cNvPr id="35" name="직선 연결선 34">
                <a:extLst>
                  <a:ext uri="{FF2B5EF4-FFF2-40B4-BE49-F238E27FC236}">
                    <a16:creationId xmlns:a16="http://schemas.microsoft.com/office/drawing/2014/main" id="{1F61C224-37CC-1973-B255-E52536523653}"/>
                  </a:ext>
                </a:extLst>
              </p:cNvPr>
              <p:cNvCxnSpPr>
                <a:cxnSpLocks/>
              </p:cNvCxnSpPr>
              <p:nvPr/>
            </p:nvCxnSpPr>
            <p:spPr>
              <a:xfrm>
                <a:off x="488948" y="1883779"/>
                <a:ext cx="4285071" cy="0"/>
              </a:xfrm>
              <a:prstGeom prst="line">
                <a:avLst/>
              </a:prstGeom>
              <a:ln w="28575">
                <a:solidFill>
                  <a:srgbClr val="99E3FB"/>
                </a:solidFill>
              </a:ln>
            </p:spPr>
            <p:style>
              <a:lnRef idx="1">
                <a:schemeClr val="accent1"/>
              </a:lnRef>
              <a:fillRef idx="0">
                <a:schemeClr val="accent1"/>
              </a:fillRef>
              <a:effectRef idx="0">
                <a:schemeClr val="accent1"/>
              </a:effectRef>
              <a:fontRef idx="minor">
                <a:schemeClr val="tx1"/>
              </a:fontRef>
            </p:style>
          </p:cxnSp>
          <p:cxnSp>
            <p:nvCxnSpPr>
              <p:cNvPr id="39" name="직선 연결선 38">
                <a:extLst>
                  <a:ext uri="{FF2B5EF4-FFF2-40B4-BE49-F238E27FC236}">
                    <a16:creationId xmlns:a16="http://schemas.microsoft.com/office/drawing/2014/main" id="{DAB29859-2F0E-131E-5A55-5CE29F65875B}"/>
                  </a:ext>
                </a:extLst>
              </p:cNvPr>
              <p:cNvCxnSpPr>
                <a:cxnSpLocks/>
              </p:cNvCxnSpPr>
              <p:nvPr/>
            </p:nvCxnSpPr>
            <p:spPr>
              <a:xfrm>
                <a:off x="488948" y="1883779"/>
                <a:ext cx="1053722" cy="0"/>
              </a:xfrm>
              <a:prstGeom prst="line">
                <a:avLst/>
              </a:prstGeom>
              <a:ln w="28575">
                <a:solidFill>
                  <a:srgbClr val="00A4F6"/>
                </a:solidFill>
              </a:ln>
            </p:spPr>
            <p:style>
              <a:lnRef idx="1">
                <a:schemeClr val="accent1"/>
              </a:lnRef>
              <a:fillRef idx="0">
                <a:schemeClr val="accent1"/>
              </a:fillRef>
              <a:effectRef idx="0">
                <a:schemeClr val="accent1"/>
              </a:effectRef>
              <a:fontRef idx="minor">
                <a:schemeClr val="tx1"/>
              </a:fontRef>
            </p:style>
          </p:cxnSp>
        </p:grpSp>
      </p:grpSp>
      <p:graphicFrame>
        <p:nvGraphicFramePr>
          <p:cNvPr id="22" name="표 21">
            <a:extLst>
              <a:ext uri="{FF2B5EF4-FFF2-40B4-BE49-F238E27FC236}">
                <a16:creationId xmlns:a16="http://schemas.microsoft.com/office/drawing/2014/main" id="{5223F686-16C6-6763-3FD4-96C0B56A4AC5}"/>
              </a:ext>
            </a:extLst>
          </p:cNvPr>
          <p:cNvGraphicFramePr>
            <a:graphicFrameLocks noGrp="1"/>
          </p:cNvGraphicFramePr>
          <p:nvPr>
            <p:extLst>
              <p:ext uri="{D42A27DB-BD31-4B8C-83A1-F6EECF244321}">
                <p14:modId xmlns:p14="http://schemas.microsoft.com/office/powerpoint/2010/main" val="641606098"/>
              </p:ext>
            </p:extLst>
          </p:nvPr>
        </p:nvGraphicFramePr>
        <p:xfrm>
          <a:off x="488948" y="1956530"/>
          <a:ext cx="8926852" cy="3910716"/>
        </p:xfrm>
        <a:graphic>
          <a:graphicData uri="http://schemas.openxmlformats.org/drawingml/2006/table">
            <a:tbl>
              <a:tblPr/>
              <a:tblGrid>
                <a:gridCol w="704709">
                  <a:extLst>
                    <a:ext uri="{9D8B030D-6E8A-4147-A177-3AD203B41FA5}">
                      <a16:colId xmlns:a16="http://schemas.microsoft.com/office/drawing/2014/main" val="3844489072"/>
                    </a:ext>
                  </a:extLst>
                </a:gridCol>
                <a:gridCol w="1778143">
                  <a:extLst>
                    <a:ext uri="{9D8B030D-6E8A-4147-A177-3AD203B41FA5}">
                      <a16:colId xmlns:a16="http://schemas.microsoft.com/office/drawing/2014/main" val="3249036458"/>
                    </a:ext>
                  </a:extLst>
                </a:gridCol>
                <a:gridCol w="6444000">
                  <a:extLst>
                    <a:ext uri="{9D8B030D-6E8A-4147-A177-3AD203B41FA5}">
                      <a16:colId xmlns:a16="http://schemas.microsoft.com/office/drawing/2014/main" val="3668727089"/>
                    </a:ext>
                  </a:extLst>
                </a:gridCol>
              </a:tblGrid>
              <a:tr h="180000">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ko-KR" altLang="en-US" sz="900" b="1" kern="1200" dirty="0">
                          <a:ln>
                            <a:solidFill>
                              <a:srgbClr val="000000">
                                <a:lumMod val="50000"/>
                                <a:lumOff val="50000"/>
                                <a:alpha val="0"/>
                              </a:srgbClr>
                            </a:solidFill>
                          </a:ln>
                          <a:solidFill>
                            <a:schemeClr val="tx1"/>
                          </a:solidFill>
                          <a:latin typeface="KoPub돋움체 Medium" panose="00000600000000000000" pitchFamily="2" charset="-127"/>
                          <a:ea typeface="KoPub돋움체 Medium" panose="00000600000000000000" pitchFamily="2" charset="-127"/>
                          <a:cs typeface="+mn-cs"/>
                        </a:rPr>
                        <a:t>구분</a:t>
                      </a:r>
                      <a:endParaRPr sz="900" b="1" kern="1200" dirty="0">
                        <a:ln>
                          <a:solidFill>
                            <a:srgbClr val="000000">
                              <a:lumMod val="50000"/>
                              <a:lumOff val="50000"/>
                              <a:alpha val="0"/>
                            </a:srgbClr>
                          </a:solidFill>
                        </a:ln>
                        <a:solidFill>
                          <a:schemeClr val="tx1"/>
                        </a:solidFill>
                        <a:latin typeface="KoPub돋움체 Medium" panose="00000600000000000000" pitchFamily="2" charset="-127"/>
                        <a:ea typeface="KoPub돋움체 Medium" panose="00000600000000000000" pitchFamily="2" charset="-127"/>
                        <a:cs typeface="+mn-cs"/>
                      </a:endParaRPr>
                    </a:p>
                  </a:txBody>
                  <a:tcPr marL="36000" marR="36000" marT="18000" marB="18000" anchor="ctr">
                    <a:lnL w="1270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ko-KR" altLang="en-US" sz="900" b="1" kern="1200" dirty="0">
                          <a:ln>
                            <a:solidFill>
                              <a:srgbClr val="000000">
                                <a:lumMod val="50000"/>
                                <a:lumOff val="50000"/>
                                <a:alpha val="0"/>
                              </a:srgbClr>
                            </a:solidFill>
                          </a:ln>
                          <a:solidFill>
                            <a:schemeClr val="tx1"/>
                          </a:solidFill>
                          <a:latin typeface="KoPub돋움체 Medium" panose="00000600000000000000" pitchFamily="2" charset="-127"/>
                          <a:ea typeface="KoPub돋움체 Medium" panose="00000600000000000000" pitchFamily="2" charset="-127"/>
                          <a:cs typeface="+mn-cs"/>
                        </a:rPr>
                        <a:t>유형</a:t>
                      </a:r>
                    </a:p>
                  </a:txBody>
                  <a:tcPr marL="36000" marR="36000" marT="18000" marB="18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ko-KR" altLang="en-US" sz="900" b="1" kern="1200" dirty="0">
                          <a:ln>
                            <a:solidFill>
                              <a:srgbClr val="000000">
                                <a:lumMod val="50000"/>
                                <a:lumOff val="50000"/>
                                <a:alpha val="0"/>
                              </a:srgbClr>
                            </a:solidFill>
                          </a:ln>
                          <a:solidFill>
                            <a:schemeClr val="tx1"/>
                          </a:solidFill>
                          <a:latin typeface="KoPub돋움체 Medium" panose="00000600000000000000" pitchFamily="2" charset="-127"/>
                          <a:ea typeface="KoPub돋움체 Medium" panose="00000600000000000000" pitchFamily="2" charset="-127"/>
                          <a:cs typeface="+mn-cs"/>
                        </a:rPr>
                        <a:t>요건</a:t>
                      </a:r>
                    </a:p>
                  </a:txBody>
                  <a:tcPr marL="36000" marR="36000" marT="18000" marB="18000" anchor="ctr">
                    <a:lnL w="635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327285893"/>
                  </a:ext>
                </a:extLst>
              </a:tr>
              <a:tr h="0">
                <a:tc rowSpan="2">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ko-KR" altLang="en-US" sz="900" b="0" i="0" u="none" strike="noStrike" kern="1200" cap="none" spc="0" normalizeH="0" baseline="0" noProof="0" dirty="0">
                          <a:ln>
                            <a:solidFill>
                              <a:srgbClr val="FFFFFF">
                                <a:lumMod val="75000"/>
                                <a:alpha val="0"/>
                              </a:srgbClr>
                            </a:solidFill>
                          </a:ln>
                          <a:solidFill>
                            <a:schemeClr val="bg1"/>
                          </a:solidFill>
                          <a:effectLst/>
                          <a:uLnTx/>
                          <a:uFillTx/>
                          <a:latin typeface="+mj-ea"/>
                          <a:ea typeface="+mj-ea"/>
                          <a:cs typeface="+mn-cs"/>
                        </a:rPr>
                        <a:t>생명</a:t>
                      </a:r>
                    </a:p>
                  </a:txBody>
                  <a:tcPr marL="36000" marR="36000" marT="36000" marB="36000" anchor="ctr">
                    <a:lnL w="12700" cap="flat" cmpd="sng" algn="ctr">
                      <a:solidFill>
                        <a:schemeClr val="bg1"/>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00B0F0"/>
                    </a:solidFill>
                  </a:tcPr>
                </a:tc>
                <a:tc>
                  <a:txBody>
                    <a:bodyPr/>
                    <a:lstStyle/>
                    <a:p>
                      <a:pPr marL="0" marR="0" lvl="0" indent="0" algn="l" defTabSz="914400" eaLnBrk="1" fontAlgn="auto" latinLnBrk="0" hangingPunct="1">
                        <a:lnSpc>
                          <a:spcPct val="120000"/>
                        </a:lnSpc>
                        <a:spcBef>
                          <a:spcPts val="500"/>
                        </a:spcBef>
                        <a:spcAft>
                          <a:spcPts val="0"/>
                        </a:spcAft>
                        <a:buClrTx/>
                        <a:buSzTx/>
                        <a:buFont typeface="+mj-ea"/>
                        <a:buNone/>
                        <a:tabLst/>
                        <a:defRPr/>
                      </a:pPr>
                      <a:r>
                        <a:rPr kumimoji="0" lang="ko-KR" altLang="en-US" sz="850" b="1" i="0" u="none" strike="noStrike" kern="1200" cap="none" spc="0" normalizeH="0" baseline="0" dirty="0">
                          <a:ln>
                            <a:solidFill>
                              <a:srgbClr val="FFFFFF">
                                <a:lumMod val="75000"/>
                                <a:alpha val="0"/>
                              </a:srgbClr>
                            </a:solidFill>
                          </a:ln>
                          <a:solidFill>
                            <a:schemeClr val="tx1">
                              <a:lumMod val="75000"/>
                              <a:lumOff val="25000"/>
                            </a:schemeClr>
                          </a:solidFill>
                          <a:effectLst/>
                          <a:uLnTx/>
                          <a:uFillTx/>
                          <a:latin typeface="KoPub돋움체 Medium" panose="00000600000000000000" pitchFamily="2" charset="-127"/>
                          <a:ea typeface="KoPub돋움체 Medium" panose="00000600000000000000" pitchFamily="2" charset="-127"/>
                          <a:cs typeface="+mn-cs"/>
                        </a:rPr>
                        <a:t>기초업무</a:t>
                      </a:r>
                      <a:endParaRPr kumimoji="0" lang="en-US" altLang="ko-KR" sz="850" b="1" i="0" u="none" strike="noStrike" kern="1200" cap="none" spc="0" normalizeH="0" baseline="0" dirty="0">
                        <a:ln>
                          <a:solidFill>
                            <a:srgbClr val="FFFFFF">
                              <a:lumMod val="75000"/>
                              <a:alpha val="0"/>
                            </a:srgbClr>
                          </a:solidFill>
                        </a:ln>
                        <a:solidFill>
                          <a:schemeClr val="tx1">
                            <a:lumMod val="75000"/>
                            <a:lumOff val="25000"/>
                          </a:schemeClr>
                        </a:solidFill>
                        <a:effectLst/>
                        <a:uLnTx/>
                        <a:uFillTx/>
                        <a:latin typeface="KoPub돋움체 Medium" panose="00000600000000000000" pitchFamily="2" charset="-127"/>
                        <a:ea typeface="KoPub돋움체 Medium" panose="00000600000000000000" pitchFamily="2" charset="-127"/>
                        <a:cs typeface="+mn-cs"/>
                      </a:endParaRPr>
                    </a:p>
                    <a:p>
                      <a:pPr marL="182563" marR="0" lvl="0" indent="-182563" algn="l" defTabSz="914400" eaLnBrk="1" fontAlgn="auto" latinLnBrk="0" hangingPunct="1">
                        <a:lnSpc>
                          <a:spcPct val="100000"/>
                        </a:lnSpc>
                        <a:spcBef>
                          <a:spcPts val="0"/>
                        </a:spcBef>
                        <a:spcAft>
                          <a:spcPts val="0"/>
                        </a:spcAft>
                        <a:buClrTx/>
                        <a:buSzTx/>
                        <a:buFont typeface="+mj-ea"/>
                        <a:buAutoNum type="circleNumDbPlain"/>
                        <a:tabLst/>
                        <a:defRPr/>
                      </a:pPr>
                      <a:r>
                        <a:rPr kumimoji="0" lang="ko-KR" altLang="en-US" sz="850" b="0" i="0" u="none" strike="noStrike" kern="1200" cap="none" spc="0" normalizeH="0" baseline="0" dirty="0">
                          <a:ln>
                            <a:solidFill>
                              <a:srgbClr val="FFFFFF">
                                <a:lumMod val="75000"/>
                                <a:alpha val="0"/>
                              </a:srgbClr>
                            </a:solidFill>
                          </a:ln>
                          <a:solidFill>
                            <a:schemeClr val="tx1">
                              <a:lumMod val="75000"/>
                              <a:lumOff val="25000"/>
                            </a:schemeClr>
                          </a:solidFill>
                          <a:effectLst/>
                          <a:uLnTx/>
                          <a:uFillTx/>
                          <a:latin typeface="KoPub돋움체 Medium" panose="00000600000000000000" pitchFamily="2" charset="-127"/>
                          <a:ea typeface="KoPub돋움체 Medium" panose="00000600000000000000" pitchFamily="2" charset="-127"/>
                          <a:cs typeface="+mn-cs"/>
                        </a:rPr>
                        <a:t>생명 및 연금보험</a:t>
                      </a:r>
                      <a:r>
                        <a:rPr kumimoji="0" lang="en-US" altLang="ko-KR" sz="850" b="0" i="0" u="none" strike="noStrike" kern="1200" cap="none" spc="0" normalizeH="0" baseline="0" dirty="0">
                          <a:ln>
                            <a:solidFill>
                              <a:srgbClr val="FFFFFF">
                                <a:lumMod val="75000"/>
                                <a:alpha val="0"/>
                              </a:srgbClr>
                            </a:solidFill>
                          </a:ln>
                          <a:solidFill>
                            <a:schemeClr val="tx1">
                              <a:lumMod val="75000"/>
                              <a:lumOff val="25000"/>
                            </a:schemeClr>
                          </a:solidFill>
                          <a:effectLst/>
                          <a:uLnTx/>
                          <a:uFillTx/>
                          <a:latin typeface="KoPub돋움체 Medium" panose="00000600000000000000" pitchFamily="2" charset="-127"/>
                          <a:ea typeface="KoPub돋움체 Medium" panose="00000600000000000000" pitchFamily="2" charset="-127"/>
                          <a:cs typeface="+mn-cs"/>
                        </a:rPr>
                        <a:t> </a:t>
                      </a:r>
                    </a:p>
                    <a:p>
                      <a:pPr marL="182563" marR="0" lvl="0" indent="-182563" algn="l" defTabSz="914400" eaLnBrk="1" fontAlgn="auto" latinLnBrk="0" hangingPunct="1">
                        <a:lnSpc>
                          <a:spcPct val="100000"/>
                        </a:lnSpc>
                        <a:spcBef>
                          <a:spcPts val="0"/>
                        </a:spcBef>
                        <a:spcAft>
                          <a:spcPts val="0"/>
                        </a:spcAft>
                        <a:buClrTx/>
                        <a:buSzTx/>
                        <a:buFont typeface="+mj-ea"/>
                        <a:buAutoNum type="circleNumDbPlain"/>
                        <a:tabLst/>
                        <a:defRPr/>
                      </a:pPr>
                      <a:r>
                        <a:rPr kumimoji="0" lang="ko-KR" altLang="en-US" sz="850" b="0" i="0" u="none" strike="noStrike" kern="1200" cap="none" spc="0" normalizeH="0" baseline="0" dirty="0">
                          <a:ln>
                            <a:solidFill>
                              <a:srgbClr val="FFFFFF">
                                <a:lumMod val="75000"/>
                                <a:alpha val="0"/>
                              </a:srgbClr>
                            </a:solidFill>
                          </a:ln>
                          <a:solidFill>
                            <a:schemeClr val="tx1">
                              <a:lumMod val="75000"/>
                              <a:lumOff val="25000"/>
                            </a:schemeClr>
                          </a:solidFill>
                          <a:effectLst/>
                          <a:uLnTx/>
                          <a:uFillTx/>
                          <a:latin typeface="KoPub돋움체 Medium" panose="00000600000000000000" pitchFamily="2" charset="-127"/>
                          <a:ea typeface="KoPub돋움체 Medium" panose="00000600000000000000" pitchFamily="2" charset="-127"/>
                          <a:cs typeface="+mn-cs"/>
                        </a:rPr>
                        <a:t>건강보험 </a:t>
                      </a:r>
                      <a:endParaRPr kumimoji="0" lang="en-US" altLang="ko-KR" sz="850" b="0" i="0" u="none" strike="noStrike" kern="1200" cap="none" spc="0" normalizeH="0" baseline="0" dirty="0">
                        <a:ln>
                          <a:solidFill>
                            <a:srgbClr val="FFFFFF">
                              <a:lumMod val="75000"/>
                              <a:alpha val="0"/>
                            </a:srgbClr>
                          </a:solidFill>
                        </a:ln>
                        <a:solidFill>
                          <a:schemeClr val="tx1">
                            <a:lumMod val="75000"/>
                            <a:lumOff val="25000"/>
                          </a:schemeClr>
                        </a:solidFill>
                        <a:effectLst/>
                        <a:uLnTx/>
                        <a:uFillTx/>
                        <a:latin typeface="KoPub돋움체 Medium" panose="00000600000000000000" pitchFamily="2" charset="-127"/>
                        <a:ea typeface="KoPub돋움체 Medium" panose="00000600000000000000" pitchFamily="2" charset="-127"/>
                        <a:cs typeface="+mn-cs"/>
                      </a:endParaRPr>
                    </a:p>
                    <a:p>
                      <a:pPr marL="182563" marR="0" lvl="0" indent="-182563" algn="l" defTabSz="914400" eaLnBrk="1" fontAlgn="auto" latinLnBrk="0" hangingPunct="1">
                        <a:lnSpc>
                          <a:spcPct val="100000"/>
                        </a:lnSpc>
                        <a:spcBef>
                          <a:spcPts val="0"/>
                        </a:spcBef>
                        <a:spcAft>
                          <a:spcPts val="0"/>
                        </a:spcAft>
                        <a:buClrTx/>
                        <a:buSzTx/>
                        <a:buFont typeface="+mj-ea"/>
                        <a:buAutoNum type="circleNumDbPlain"/>
                        <a:tabLst/>
                        <a:defRPr/>
                      </a:pPr>
                      <a:r>
                        <a:rPr kumimoji="0" lang="ko-KR" altLang="en-US" sz="850" b="0" i="0" u="none" strike="noStrike" kern="1200" cap="none" spc="0" normalizeH="0" baseline="0" dirty="0">
                          <a:ln>
                            <a:solidFill>
                              <a:srgbClr val="FFFFFF">
                                <a:lumMod val="75000"/>
                                <a:alpha val="0"/>
                              </a:srgbClr>
                            </a:solidFill>
                          </a:ln>
                          <a:solidFill>
                            <a:schemeClr val="tx1">
                              <a:lumMod val="75000"/>
                              <a:lumOff val="25000"/>
                            </a:schemeClr>
                          </a:solidFill>
                          <a:effectLst/>
                          <a:uLnTx/>
                          <a:uFillTx/>
                          <a:latin typeface="KoPub돋움체 Medium" panose="00000600000000000000" pitchFamily="2" charset="-127"/>
                          <a:ea typeface="KoPub돋움체 Medium" panose="00000600000000000000" pitchFamily="2" charset="-127"/>
                          <a:cs typeface="+mn-cs"/>
                        </a:rPr>
                        <a:t>상해보험</a:t>
                      </a:r>
                      <a:endParaRPr kumimoji="0" lang="en-US" altLang="ko-KR" sz="850" b="0" i="0" u="none" strike="noStrike" kern="1200" cap="none" spc="0" normalizeH="0" baseline="0" dirty="0">
                        <a:ln>
                          <a:solidFill>
                            <a:srgbClr val="FFFFFF">
                              <a:lumMod val="75000"/>
                              <a:alpha val="0"/>
                            </a:srgbClr>
                          </a:solidFill>
                        </a:ln>
                        <a:solidFill>
                          <a:schemeClr val="tx1">
                            <a:lumMod val="75000"/>
                            <a:lumOff val="25000"/>
                          </a:schemeClr>
                        </a:solidFill>
                        <a:effectLst/>
                        <a:uLnTx/>
                        <a:uFillTx/>
                        <a:latin typeface="KoPub돋움체 Medium" panose="00000600000000000000" pitchFamily="2" charset="-127"/>
                        <a:ea typeface="KoPub돋움체 Medium" panose="00000600000000000000" pitchFamily="2" charset="-127"/>
                        <a:cs typeface="+mn-cs"/>
                      </a:endParaRPr>
                    </a:p>
                    <a:p>
                      <a:pPr marL="182563" marR="0" lvl="0" indent="-182563" algn="l" defTabSz="914400" eaLnBrk="1" fontAlgn="auto" latinLnBrk="0" hangingPunct="1">
                        <a:lnSpc>
                          <a:spcPct val="100000"/>
                        </a:lnSpc>
                        <a:spcBef>
                          <a:spcPts val="0"/>
                        </a:spcBef>
                        <a:spcAft>
                          <a:spcPts val="0"/>
                        </a:spcAft>
                        <a:buClrTx/>
                        <a:buSzTx/>
                        <a:buFont typeface="+mj-ea"/>
                        <a:buAutoNum type="circleNumDbPlain"/>
                        <a:tabLst/>
                        <a:defRPr/>
                      </a:pPr>
                      <a:r>
                        <a:rPr kumimoji="0" lang="ko-KR" altLang="en-US" sz="850" b="0" i="0" u="none" strike="noStrike" kern="1200" cap="none" spc="0" normalizeH="0" baseline="0" dirty="0">
                          <a:ln>
                            <a:solidFill>
                              <a:srgbClr val="FFFFFF">
                                <a:lumMod val="75000"/>
                                <a:alpha val="0"/>
                              </a:srgbClr>
                            </a:solidFill>
                          </a:ln>
                          <a:solidFill>
                            <a:schemeClr val="tx1">
                              <a:lumMod val="75000"/>
                              <a:lumOff val="25000"/>
                            </a:schemeClr>
                          </a:solidFill>
                          <a:effectLst/>
                          <a:uLnTx/>
                          <a:uFillTx/>
                          <a:latin typeface="KoPub돋움체 Medium" panose="00000600000000000000" pitchFamily="2" charset="-127"/>
                          <a:ea typeface="KoPub돋움체 Medium" panose="00000600000000000000" pitchFamily="2" charset="-127"/>
                          <a:cs typeface="+mn-cs"/>
                        </a:rPr>
                        <a:t>유배당보험</a:t>
                      </a:r>
                      <a:endParaRPr kumimoji="0" lang="en-US" altLang="ko-KR" sz="850" b="0" i="0" u="none" strike="noStrike" kern="1200" cap="none" spc="0" normalizeH="0" baseline="0" dirty="0">
                        <a:ln>
                          <a:solidFill>
                            <a:srgbClr val="FFFFFF">
                              <a:lumMod val="75000"/>
                              <a:alpha val="0"/>
                            </a:srgbClr>
                          </a:solidFill>
                        </a:ln>
                        <a:solidFill>
                          <a:schemeClr val="tx1">
                            <a:lumMod val="75000"/>
                            <a:lumOff val="25000"/>
                          </a:schemeClr>
                        </a:solidFill>
                        <a:effectLst/>
                        <a:uLnTx/>
                        <a:uFillTx/>
                        <a:latin typeface="KoPub돋움체 Medium" panose="00000600000000000000" pitchFamily="2" charset="-127"/>
                        <a:ea typeface="KoPub돋움체 Medium" panose="00000600000000000000" pitchFamily="2" charset="-127"/>
                        <a:cs typeface="+mn-cs"/>
                      </a:endParaRPr>
                    </a:p>
                    <a:p>
                      <a:pPr marL="182563" marR="0" lvl="0" indent="-182563" algn="l" defTabSz="914400" eaLnBrk="1" fontAlgn="auto" latinLnBrk="0" hangingPunct="1">
                        <a:lnSpc>
                          <a:spcPct val="100000"/>
                        </a:lnSpc>
                        <a:spcBef>
                          <a:spcPts val="0"/>
                        </a:spcBef>
                        <a:spcAft>
                          <a:spcPts val="0"/>
                        </a:spcAft>
                        <a:buClrTx/>
                        <a:buSzTx/>
                        <a:buFont typeface="+mj-ea"/>
                        <a:buAutoNum type="circleNumDbPlain"/>
                        <a:tabLst/>
                        <a:defRPr/>
                      </a:pPr>
                      <a:r>
                        <a:rPr kumimoji="0" lang="ko-KR" altLang="en-US" sz="850" b="0" i="0" u="none" strike="noStrike" kern="1200" cap="none" spc="0" normalizeH="0" baseline="0" dirty="0">
                          <a:ln>
                            <a:solidFill>
                              <a:srgbClr val="FFFFFF">
                                <a:lumMod val="75000"/>
                                <a:alpha val="0"/>
                              </a:srgbClr>
                            </a:solidFill>
                          </a:ln>
                          <a:solidFill>
                            <a:schemeClr val="tx1">
                              <a:lumMod val="75000"/>
                              <a:lumOff val="25000"/>
                            </a:schemeClr>
                          </a:solidFill>
                          <a:effectLst/>
                          <a:uLnTx/>
                          <a:uFillTx/>
                          <a:latin typeface="KoPub돋움체 Medium" panose="00000600000000000000" pitchFamily="2" charset="-127"/>
                          <a:ea typeface="KoPub돋움체 Medium" panose="00000600000000000000" pitchFamily="2" charset="-127"/>
                          <a:cs typeface="+mn-cs"/>
                        </a:rPr>
                        <a:t>유니버설보험</a:t>
                      </a:r>
                      <a:endParaRPr kumimoji="0" sz="850" b="0" i="0" u="none" strike="noStrike" kern="1200" cap="none" spc="0" normalizeH="0" baseline="0" dirty="0">
                        <a:ln>
                          <a:solidFill>
                            <a:srgbClr val="FFFFFF">
                              <a:lumMod val="75000"/>
                              <a:alpha val="0"/>
                            </a:srgbClr>
                          </a:solidFill>
                        </a:ln>
                        <a:solidFill>
                          <a:schemeClr val="tx1">
                            <a:lumMod val="75000"/>
                            <a:lumOff val="25000"/>
                          </a:schemeClr>
                        </a:solidFill>
                        <a:effectLst/>
                        <a:uLnTx/>
                        <a:uFillTx/>
                        <a:latin typeface="KoPub돋움체 Medium" panose="00000600000000000000" pitchFamily="2" charset="-127"/>
                        <a:ea typeface="KoPub돋움체 Medium" panose="00000600000000000000" pitchFamily="2" charset="-127"/>
                        <a:cs typeface="+mn-cs"/>
                      </a:endParaRPr>
                    </a:p>
                  </a:txBody>
                  <a:tcPr marL="72000" marR="72000" marT="36000" marB="3600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EFFBFF">
                        <a:alpha val="73000"/>
                      </a:srgbClr>
                    </a:solidFill>
                  </a:tcPr>
                </a:tc>
                <a:tc>
                  <a:txBody>
                    <a:bodyPr/>
                    <a:lstStyle/>
                    <a:p>
                      <a:pPr marL="182563" marR="0" lvl="0" indent="-182563" algn="l" defTabSz="914400" eaLnBrk="1" fontAlgn="auto" latinLnBrk="0" hangingPunct="1">
                        <a:lnSpc>
                          <a:spcPct val="100000"/>
                        </a:lnSpc>
                        <a:spcBef>
                          <a:spcPts val="300"/>
                        </a:spcBef>
                        <a:spcAft>
                          <a:spcPts val="0"/>
                        </a:spcAft>
                        <a:buClrTx/>
                        <a:buSzTx/>
                        <a:buFont typeface="+mj-lt"/>
                        <a:buAutoNum type="arabicParenR"/>
                        <a:tabLst/>
                        <a:defRPr/>
                      </a:pPr>
                      <a:r>
                        <a:rPr kumimoji="0" lang="en-US" altLang="ko-KR" sz="850" b="0" i="0" u="none" strike="noStrike" kern="1200" cap="none" spc="0" normalizeH="0" baseline="0" dirty="0">
                          <a:ln>
                            <a:solidFill>
                              <a:srgbClr val="FFFFFF">
                                <a:lumMod val="75000"/>
                                <a:alpha val="0"/>
                              </a:srgbClr>
                            </a:solidFill>
                          </a:ln>
                          <a:solidFill>
                            <a:schemeClr val="tx1">
                              <a:lumMod val="75000"/>
                              <a:lumOff val="25000"/>
                            </a:schemeClr>
                          </a:solidFill>
                          <a:effectLst/>
                          <a:uLnTx/>
                          <a:uFillTx/>
                          <a:latin typeface="KoPub돋움체 Medium" panose="00000600000000000000" pitchFamily="2" charset="-127"/>
                          <a:ea typeface="KoPub돋움체 Medium" panose="00000600000000000000" pitchFamily="2" charset="-127"/>
                          <a:cs typeface="+mn-cs"/>
                        </a:rPr>
                        <a:t>2</a:t>
                      </a:r>
                      <a:r>
                        <a:rPr kumimoji="0" lang="ko-KR" altLang="en-US" sz="850" b="0" i="0" u="none" strike="noStrike" kern="1200" cap="none" spc="0" normalizeH="0" baseline="0" dirty="0">
                          <a:ln>
                            <a:solidFill>
                              <a:srgbClr val="FFFFFF">
                                <a:lumMod val="75000"/>
                                <a:alpha val="0"/>
                              </a:srgbClr>
                            </a:solidFill>
                          </a:ln>
                          <a:solidFill>
                            <a:schemeClr val="tx1">
                              <a:lumMod val="75000"/>
                              <a:lumOff val="25000"/>
                            </a:schemeClr>
                          </a:solidFill>
                          <a:effectLst/>
                          <a:uLnTx/>
                          <a:uFillTx/>
                          <a:latin typeface="KoPub돋움체 Medium" panose="00000600000000000000" pitchFamily="2" charset="-127"/>
                          <a:ea typeface="KoPub돋움체 Medium" panose="00000600000000000000" pitchFamily="2" charset="-127"/>
                          <a:cs typeface="+mn-cs"/>
                        </a:rPr>
                        <a:t>억 위안의 등록자본금으로 신설된 보험사는 ①</a:t>
                      </a:r>
                      <a:r>
                        <a:rPr kumimoji="0" lang="en-US" altLang="ko-KR" sz="850" b="0" i="0" u="none" strike="noStrike" kern="1200" cap="none" spc="0" normalizeH="0" baseline="0" dirty="0">
                          <a:ln>
                            <a:solidFill>
                              <a:srgbClr val="FFFFFF">
                                <a:lumMod val="75000"/>
                                <a:alpha val="0"/>
                              </a:srgbClr>
                            </a:solidFill>
                          </a:ln>
                          <a:solidFill>
                            <a:schemeClr val="tx1">
                              <a:lumMod val="75000"/>
                              <a:lumOff val="25000"/>
                            </a:schemeClr>
                          </a:solidFill>
                          <a:effectLst/>
                          <a:uLnTx/>
                          <a:uFillTx/>
                          <a:latin typeface="KoPub돋움체 Medium" panose="00000600000000000000" pitchFamily="2" charset="-127"/>
                          <a:ea typeface="KoPub돋움체 Medium" panose="00000600000000000000" pitchFamily="2" charset="-127"/>
                          <a:cs typeface="+mn-cs"/>
                        </a:rPr>
                        <a:t>~③</a:t>
                      </a:r>
                      <a:r>
                        <a:rPr kumimoji="0" lang="ko-KR" altLang="en-US" sz="850" b="0" i="0" u="none" strike="noStrike" kern="1200" cap="none" spc="0" normalizeH="0" baseline="0" dirty="0">
                          <a:ln>
                            <a:solidFill>
                              <a:srgbClr val="FFFFFF">
                                <a:lumMod val="75000"/>
                                <a:alpha val="0"/>
                              </a:srgbClr>
                            </a:solidFill>
                          </a:ln>
                          <a:solidFill>
                            <a:schemeClr val="tx1">
                              <a:lumMod val="75000"/>
                              <a:lumOff val="25000"/>
                            </a:schemeClr>
                          </a:solidFill>
                          <a:effectLst/>
                          <a:uLnTx/>
                          <a:uFillTx/>
                          <a:latin typeface="KoPub돋움체 Medium" panose="00000600000000000000" pitchFamily="2" charset="-127"/>
                          <a:ea typeface="KoPub돋움체 Medium" panose="00000600000000000000" pitchFamily="2" charset="-127"/>
                          <a:cs typeface="+mn-cs"/>
                        </a:rPr>
                        <a:t>유형 중 </a:t>
                      </a:r>
                      <a:r>
                        <a:rPr kumimoji="0" lang="en-US" altLang="ko-KR" sz="850" b="0" i="0" u="none" strike="noStrike" kern="1200" cap="none" spc="0" normalizeH="0" baseline="0" dirty="0">
                          <a:ln>
                            <a:solidFill>
                              <a:srgbClr val="FFFFFF">
                                <a:lumMod val="75000"/>
                                <a:alpha val="0"/>
                              </a:srgbClr>
                            </a:solidFill>
                          </a:ln>
                          <a:solidFill>
                            <a:schemeClr val="tx1">
                              <a:lumMod val="75000"/>
                              <a:lumOff val="25000"/>
                            </a:schemeClr>
                          </a:solidFill>
                          <a:effectLst/>
                          <a:uLnTx/>
                          <a:uFillTx/>
                          <a:latin typeface="KoPub돋움체 Medium" panose="00000600000000000000" pitchFamily="2" charset="-127"/>
                          <a:ea typeface="KoPub돋움체 Medium" panose="00000600000000000000" pitchFamily="2" charset="-127"/>
                          <a:cs typeface="+mn-cs"/>
                        </a:rPr>
                        <a:t>1</a:t>
                      </a:r>
                      <a:r>
                        <a:rPr kumimoji="0" lang="ko-KR" altLang="en-US" sz="850" b="0" i="0" u="none" strike="noStrike" kern="1200" cap="none" spc="0" normalizeH="0" baseline="0" dirty="0">
                          <a:ln>
                            <a:solidFill>
                              <a:srgbClr val="FFFFFF">
                                <a:lumMod val="75000"/>
                                <a:alpha val="0"/>
                              </a:srgbClr>
                            </a:solidFill>
                          </a:ln>
                          <a:solidFill>
                            <a:schemeClr val="tx1">
                              <a:lumMod val="75000"/>
                              <a:lumOff val="25000"/>
                            </a:schemeClr>
                          </a:solidFill>
                          <a:effectLst/>
                          <a:uLnTx/>
                          <a:uFillTx/>
                          <a:latin typeface="KoPub돋움체 Medium" panose="00000600000000000000" pitchFamily="2" charset="-127"/>
                          <a:ea typeface="KoPub돋움체 Medium" panose="00000600000000000000" pitchFamily="2" charset="-127"/>
                          <a:cs typeface="+mn-cs"/>
                        </a:rPr>
                        <a:t>개만 신청 가능</a:t>
                      </a:r>
                    </a:p>
                    <a:p>
                      <a:pPr marL="182563" marR="0" lvl="0" indent="-182563" algn="l" defTabSz="914400" eaLnBrk="1" fontAlgn="auto" latinLnBrk="0" hangingPunct="1">
                        <a:lnSpc>
                          <a:spcPct val="100000"/>
                        </a:lnSpc>
                        <a:spcBef>
                          <a:spcPts val="300"/>
                        </a:spcBef>
                        <a:spcAft>
                          <a:spcPts val="0"/>
                        </a:spcAft>
                        <a:buClrTx/>
                        <a:buSzTx/>
                        <a:buFont typeface="+mj-lt"/>
                        <a:buAutoNum type="arabicParenR"/>
                        <a:tabLst/>
                        <a:defRPr/>
                      </a:pPr>
                      <a:r>
                        <a:rPr kumimoji="0" lang="en-US" altLang="ko-KR" sz="850" b="0" i="0" u="none" strike="noStrike" kern="1200" cap="none" spc="0" normalizeH="0" baseline="0" dirty="0">
                          <a:ln>
                            <a:solidFill>
                              <a:srgbClr val="FFFFFF">
                                <a:lumMod val="75000"/>
                                <a:alpha val="0"/>
                              </a:srgbClr>
                            </a:solidFill>
                          </a:ln>
                          <a:solidFill>
                            <a:schemeClr val="tx1">
                              <a:lumMod val="75000"/>
                              <a:lumOff val="25000"/>
                            </a:schemeClr>
                          </a:solidFill>
                          <a:effectLst/>
                          <a:uLnTx/>
                          <a:uFillTx/>
                          <a:latin typeface="KoPub돋움체 Medium" panose="00000600000000000000" pitchFamily="2" charset="-127"/>
                          <a:ea typeface="KoPub돋움체 Medium" panose="00000600000000000000" pitchFamily="2" charset="-127"/>
                          <a:cs typeface="+mn-cs"/>
                        </a:rPr>
                        <a:t>3</a:t>
                      </a:r>
                      <a:r>
                        <a:rPr kumimoji="0" lang="ko-KR" altLang="en-US" sz="850" b="0" i="0" u="none" strike="noStrike" kern="1200" cap="none" spc="0" normalizeH="0" baseline="0" dirty="0">
                          <a:ln>
                            <a:solidFill>
                              <a:srgbClr val="FFFFFF">
                                <a:lumMod val="75000"/>
                                <a:alpha val="0"/>
                              </a:srgbClr>
                            </a:solidFill>
                          </a:ln>
                          <a:solidFill>
                            <a:schemeClr val="tx1">
                              <a:lumMod val="75000"/>
                              <a:lumOff val="25000"/>
                            </a:schemeClr>
                          </a:solidFill>
                          <a:effectLst/>
                          <a:uLnTx/>
                          <a:uFillTx/>
                          <a:latin typeface="KoPub돋움체 Medium" panose="00000600000000000000" pitchFamily="2" charset="-127"/>
                          <a:ea typeface="KoPub돋움체 Medium" panose="00000600000000000000" pitchFamily="2" charset="-127"/>
                          <a:cs typeface="+mn-cs"/>
                        </a:rPr>
                        <a:t>개 유형 중 </a:t>
                      </a:r>
                      <a:r>
                        <a:rPr kumimoji="0" lang="en-US" altLang="ko-KR" sz="850" b="0" i="0" u="none" strike="noStrike" kern="1200" cap="none" spc="0" normalizeH="0" baseline="0" dirty="0">
                          <a:ln>
                            <a:solidFill>
                              <a:srgbClr val="FFFFFF">
                                <a:lumMod val="75000"/>
                                <a:alpha val="0"/>
                              </a:srgbClr>
                            </a:solidFill>
                          </a:ln>
                          <a:solidFill>
                            <a:schemeClr val="tx1">
                              <a:lumMod val="75000"/>
                              <a:lumOff val="25000"/>
                            </a:schemeClr>
                          </a:solidFill>
                          <a:effectLst/>
                          <a:uLnTx/>
                          <a:uFillTx/>
                          <a:latin typeface="KoPub돋움체 Medium" panose="00000600000000000000" pitchFamily="2" charset="-127"/>
                          <a:ea typeface="KoPub돋움체 Medium" panose="00000600000000000000" pitchFamily="2" charset="-127"/>
                          <a:cs typeface="+mn-cs"/>
                        </a:rPr>
                        <a:t>1</a:t>
                      </a:r>
                      <a:r>
                        <a:rPr kumimoji="0" lang="ko-KR" altLang="en-US" sz="850" b="0" i="0" u="none" strike="noStrike" kern="1200" cap="none" spc="0" normalizeH="0" baseline="0" dirty="0">
                          <a:ln>
                            <a:solidFill>
                              <a:srgbClr val="FFFFFF">
                                <a:lumMod val="75000"/>
                                <a:alpha val="0"/>
                              </a:srgbClr>
                            </a:solidFill>
                          </a:ln>
                          <a:solidFill>
                            <a:schemeClr val="tx1">
                              <a:lumMod val="75000"/>
                              <a:lumOff val="25000"/>
                            </a:schemeClr>
                          </a:solidFill>
                          <a:effectLst/>
                          <a:uLnTx/>
                          <a:uFillTx/>
                          <a:latin typeface="KoPub돋움체 Medium" panose="00000600000000000000" pitchFamily="2" charset="-127"/>
                          <a:ea typeface="KoPub돋움체 Medium" panose="00000600000000000000" pitchFamily="2" charset="-127"/>
                          <a:cs typeface="+mn-cs"/>
                        </a:rPr>
                        <a:t>개 더 신청하면 </a:t>
                      </a:r>
                      <a:r>
                        <a:rPr kumimoji="0" lang="en-US" altLang="ko-KR" sz="850" b="0" i="0" u="none" strike="noStrike" kern="1200" cap="none" spc="0" normalizeH="0" baseline="0" dirty="0">
                          <a:ln>
                            <a:solidFill>
                              <a:srgbClr val="FFFFFF">
                                <a:lumMod val="75000"/>
                                <a:alpha val="0"/>
                              </a:srgbClr>
                            </a:solidFill>
                          </a:ln>
                          <a:solidFill>
                            <a:schemeClr val="tx1">
                              <a:lumMod val="75000"/>
                              <a:lumOff val="25000"/>
                            </a:schemeClr>
                          </a:solidFill>
                          <a:effectLst/>
                          <a:uLnTx/>
                          <a:uFillTx/>
                          <a:latin typeface="KoPub돋움체 Medium" panose="00000600000000000000" pitchFamily="2" charset="-127"/>
                          <a:ea typeface="KoPub돋움체 Medium" panose="00000600000000000000" pitchFamily="2" charset="-127"/>
                          <a:cs typeface="+mn-cs"/>
                        </a:rPr>
                        <a:t>2</a:t>
                      </a:r>
                      <a:r>
                        <a:rPr kumimoji="0" lang="ko-KR" altLang="en-US" sz="850" b="0" i="0" u="none" strike="noStrike" kern="1200" cap="none" spc="0" normalizeH="0" baseline="0" dirty="0">
                          <a:ln>
                            <a:solidFill>
                              <a:srgbClr val="FFFFFF">
                                <a:lumMod val="75000"/>
                                <a:alpha val="0"/>
                              </a:srgbClr>
                            </a:solidFill>
                          </a:ln>
                          <a:solidFill>
                            <a:schemeClr val="tx1">
                              <a:lumMod val="75000"/>
                              <a:lumOff val="25000"/>
                            </a:schemeClr>
                          </a:solidFill>
                          <a:effectLst/>
                          <a:uLnTx/>
                          <a:uFillTx/>
                          <a:latin typeface="KoPub돋움체 Medium" panose="00000600000000000000" pitchFamily="2" charset="-127"/>
                          <a:ea typeface="KoPub돋움체 Medium" panose="00000600000000000000" pitchFamily="2" charset="-127"/>
                          <a:cs typeface="+mn-cs"/>
                        </a:rPr>
                        <a:t>억 위안 이상 자본금 추가 필요 </a:t>
                      </a:r>
                    </a:p>
                    <a:p>
                      <a:pPr marL="182563" marR="0" lvl="0" indent="-182563" algn="l" defTabSz="914400" eaLnBrk="1" fontAlgn="auto" latinLnBrk="0" hangingPunct="1">
                        <a:lnSpc>
                          <a:spcPct val="100000"/>
                        </a:lnSpc>
                        <a:spcBef>
                          <a:spcPts val="300"/>
                        </a:spcBef>
                        <a:spcAft>
                          <a:spcPts val="0"/>
                        </a:spcAft>
                        <a:buClrTx/>
                        <a:buSzTx/>
                        <a:buFont typeface="+mj-lt"/>
                        <a:buAutoNum type="arabicParenR"/>
                        <a:tabLst/>
                        <a:defRPr/>
                      </a:pPr>
                      <a:r>
                        <a:rPr kumimoji="0" lang="en-US" altLang="ko-KR" sz="850" b="0" i="0" u="none" strike="noStrike" kern="1200" cap="none" spc="0" normalizeH="0" baseline="0" dirty="0">
                          <a:ln>
                            <a:solidFill>
                              <a:srgbClr val="FFFFFF">
                                <a:lumMod val="75000"/>
                                <a:alpha val="0"/>
                              </a:srgbClr>
                            </a:solidFill>
                          </a:ln>
                          <a:solidFill>
                            <a:schemeClr val="tx1">
                              <a:lumMod val="75000"/>
                              <a:lumOff val="25000"/>
                            </a:schemeClr>
                          </a:solidFill>
                          <a:effectLst/>
                          <a:uLnTx/>
                          <a:uFillTx/>
                          <a:latin typeface="KoPub돋움체 Medium" panose="00000600000000000000" pitchFamily="2" charset="-127"/>
                          <a:ea typeface="KoPub돋움체 Medium" panose="00000600000000000000" pitchFamily="2" charset="-127"/>
                          <a:cs typeface="+mn-cs"/>
                        </a:rPr>
                        <a:t>3</a:t>
                      </a:r>
                      <a:r>
                        <a:rPr kumimoji="0" lang="ko-KR" altLang="en-US" sz="850" b="0" i="0" u="none" strike="noStrike" kern="1200" cap="none" spc="0" normalizeH="0" baseline="0" dirty="0">
                          <a:ln>
                            <a:solidFill>
                              <a:srgbClr val="FFFFFF">
                                <a:lumMod val="75000"/>
                                <a:alpha val="0"/>
                              </a:srgbClr>
                            </a:solidFill>
                          </a:ln>
                          <a:solidFill>
                            <a:schemeClr val="tx1">
                              <a:lumMod val="75000"/>
                              <a:lumOff val="25000"/>
                            </a:schemeClr>
                          </a:solidFill>
                          <a:effectLst/>
                          <a:uLnTx/>
                          <a:uFillTx/>
                          <a:latin typeface="KoPub돋움체 Medium" panose="00000600000000000000" pitchFamily="2" charset="-127"/>
                          <a:ea typeface="KoPub돋움체 Medium" panose="00000600000000000000" pitchFamily="2" charset="-127"/>
                          <a:cs typeface="+mn-cs"/>
                        </a:rPr>
                        <a:t>개 유형 및</a:t>
                      </a:r>
                      <a:r>
                        <a:rPr kumimoji="0" lang="en-US" altLang="ko-KR" sz="850" b="0" i="0" u="none" strike="noStrike" kern="1200" cap="none" spc="0" normalizeH="0" baseline="0" dirty="0">
                          <a:ln>
                            <a:solidFill>
                              <a:srgbClr val="FFFFFF">
                                <a:lumMod val="75000"/>
                                <a:alpha val="0"/>
                              </a:srgbClr>
                            </a:solidFill>
                          </a:ln>
                          <a:solidFill>
                            <a:schemeClr val="tx1">
                              <a:lumMod val="75000"/>
                              <a:lumOff val="25000"/>
                            </a:schemeClr>
                          </a:solidFill>
                          <a:effectLst/>
                          <a:uLnTx/>
                          <a:uFillTx/>
                          <a:latin typeface="KoPub돋움체 Medium" panose="00000600000000000000" pitchFamily="2" charset="-127"/>
                          <a:ea typeface="KoPub돋움체 Medium" panose="00000600000000000000" pitchFamily="2" charset="-127"/>
                          <a:cs typeface="+mn-cs"/>
                        </a:rPr>
                        <a:t> </a:t>
                      </a:r>
                      <a:r>
                        <a:rPr kumimoji="0" lang="ko-KR" altLang="en-US" sz="850" b="0" i="0" u="none" strike="noStrike" kern="1200" cap="none" spc="0" normalizeH="0" baseline="0" dirty="0">
                          <a:ln>
                            <a:solidFill>
                              <a:srgbClr val="FFFFFF">
                                <a:lumMod val="75000"/>
                                <a:alpha val="0"/>
                              </a:srgbClr>
                            </a:solidFill>
                          </a:ln>
                          <a:solidFill>
                            <a:schemeClr val="tx1">
                              <a:lumMod val="75000"/>
                              <a:lumOff val="25000"/>
                            </a:schemeClr>
                          </a:solidFill>
                          <a:effectLst/>
                          <a:uLnTx/>
                          <a:uFillTx/>
                          <a:latin typeface="KoPub돋움체 Medium" panose="00000600000000000000" pitchFamily="2" charset="-127"/>
                          <a:ea typeface="KoPub돋움체 Medium" panose="00000600000000000000" pitchFamily="2" charset="-127"/>
                          <a:cs typeface="+mn-cs"/>
                        </a:rPr>
                        <a:t>제 ④항</a:t>
                      </a:r>
                      <a:r>
                        <a:rPr kumimoji="0" lang="en-US" altLang="ko-KR" sz="850" b="0" i="0" u="none" strike="noStrike" kern="1200" cap="none" spc="0" normalizeH="0" baseline="0" dirty="0">
                          <a:ln>
                            <a:solidFill>
                              <a:srgbClr val="FFFFFF">
                                <a:lumMod val="75000"/>
                                <a:alpha val="0"/>
                              </a:srgbClr>
                            </a:solidFill>
                          </a:ln>
                          <a:solidFill>
                            <a:schemeClr val="tx1">
                              <a:lumMod val="75000"/>
                              <a:lumOff val="25000"/>
                            </a:schemeClr>
                          </a:solidFill>
                          <a:effectLst/>
                          <a:uLnTx/>
                          <a:uFillTx/>
                          <a:latin typeface="KoPub돋움체 Medium" panose="00000600000000000000" pitchFamily="2" charset="-127"/>
                          <a:ea typeface="KoPub돋움체 Medium" panose="00000600000000000000" pitchFamily="2" charset="-127"/>
                          <a:cs typeface="+mn-cs"/>
                        </a:rPr>
                        <a:t>, </a:t>
                      </a:r>
                      <a:r>
                        <a:rPr kumimoji="0" lang="ko-KR" altLang="en-US" sz="850" b="0" i="0" u="none" strike="noStrike" kern="1200" cap="none" spc="0" normalizeH="0" baseline="0" dirty="0">
                          <a:ln>
                            <a:solidFill>
                              <a:srgbClr val="FFFFFF">
                                <a:lumMod val="75000"/>
                                <a:alpha val="0"/>
                              </a:srgbClr>
                            </a:solidFill>
                          </a:ln>
                          <a:solidFill>
                            <a:schemeClr val="tx1">
                              <a:lumMod val="75000"/>
                              <a:lumOff val="25000"/>
                            </a:schemeClr>
                          </a:solidFill>
                          <a:effectLst/>
                          <a:uLnTx/>
                          <a:uFillTx/>
                          <a:latin typeface="KoPub돋움체 Medium" panose="00000600000000000000" pitchFamily="2" charset="-127"/>
                          <a:ea typeface="KoPub돋움체 Medium" panose="00000600000000000000" pitchFamily="2" charset="-127"/>
                          <a:cs typeface="+mn-cs"/>
                        </a:rPr>
                        <a:t>제 ⑤항 중 하나를 더 신청하려면 등록자본금 </a:t>
                      </a:r>
                      <a:r>
                        <a:rPr kumimoji="0" lang="en-US" altLang="ko-KR" sz="850" b="0" i="0" u="none" strike="noStrike" kern="1200" cap="none" spc="0" normalizeH="0" baseline="0" dirty="0">
                          <a:ln>
                            <a:solidFill>
                              <a:srgbClr val="FFFFFF">
                                <a:lumMod val="75000"/>
                                <a:alpha val="0"/>
                              </a:srgbClr>
                            </a:solidFill>
                          </a:ln>
                          <a:solidFill>
                            <a:schemeClr val="tx1">
                              <a:lumMod val="75000"/>
                              <a:lumOff val="25000"/>
                            </a:schemeClr>
                          </a:solidFill>
                          <a:effectLst/>
                          <a:uLnTx/>
                          <a:uFillTx/>
                          <a:latin typeface="KoPub돋움체 Medium" panose="00000600000000000000" pitchFamily="2" charset="-127"/>
                          <a:ea typeface="KoPub돋움체 Medium" panose="00000600000000000000" pitchFamily="2" charset="-127"/>
                          <a:cs typeface="+mn-cs"/>
                        </a:rPr>
                        <a:t>10</a:t>
                      </a:r>
                      <a:r>
                        <a:rPr kumimoji="0" lang="ko-KR" altLang="en-US" sz="850" b="0" i="0" u="none" strike="noStrike" kern="1200" cap="none" spc="0" normalizeH="0" baseline="0" dirty="0">
                          <a:ln>
                            <a:solidFill>
                              <a:srgbClr val="FFFFFF">
                                <a:lumMod val="75000"/>
                                <a:alpha val="0"/>
                              </a:srgbClr>
                            </a:solidFill>
                          </a:ln>
                          <a:solidFill>
                            <a:schemeClr val="tx1">
                              <a:lumMod val="75000"/>
                              <a:lumOff val="25000"/>
                            </a:schemeClr>
                          </a:solidFill>
                          <a:effectLst/>
                          <a:uLnTx/>
                          <a:uFillTx/>
                          <a:latin typeface="KoPub돋움체 Medium" panose="00000600000000000000" pitchFamily="2" charset="-127"/>
                          <a:ea typeface="KoPub돋움체 Medium" panose="00000600000000000000" pitchFamily="2" charset="-127"/>
                          <a:cs typeface="+mn-cs"/>
                        </a:rPr>
                        <a:t>억 위안 이상 필요</a:t>
                      </a:r>
                    </a:p>
                    <a:p>
                      <a:pPr marL="182563" marR="0" lvl="0" indent="-182563" algn="l" defTabSz="914400" eaLnBrk="1" fontAlgn="auto" latinLnBrk="0" hangingPunct="1">
                        <a:lnSpc>
                          <a:spcPct val="100000"/>
                        </a:lnSpc>
                        <a:spcBef>
                          <a:spcPts val="300"/>
                        </a:spcBef>
                        <a:spcAft>
                          <a:spcPts val="0"/>
                        </a:spcAft>
                        <a:buClrTx/>
                        <a:buSzTx/>
                        <a:buFont typeface="+mj-lt"/>
                        <a:buAutoNum type="arabicParenR"/>
                        <a:tabLst/>
                        <a:defRPr/>
                      </a:pPr>
                      <a:r>
                        <a:rPr kumimoji="0" lang="ko-KR" altLang="en-US" sz="850" b="0" i="0" u="none" strike="noStrike" kern="1200" cap="none" spc="0" normalizeH="0" baseline="0" dirty="0">
                          <a:ln>
                            <a:solidFill>
                              <a:srgbClr val="FFFFFF">
                                <a:lumMod val="75000"/>
                                <a:alpha val="0"/>
                              </a:srgbClr>
                            </a:solidFill>
                          </a:ln>
                          <a:solidFill>
                            <a:schemeClr val="tx1">
                              <a:lumMod val="75000"/>
                              <a:lumOff val="25000"/>
                            </a:schemeClr>
                          </a:solidFill>
                          <a:effectLst/>
                          <a:uLnTx/>
                          <a:uFillTx/>
                          <a:latin typeface="KoPub돋움체 Medium" panose="00000600000000000000" pitchFamily="2" charset="-127"/>
                          <a:ea typeface="KoPub돋움체 Medium" panose="00000600000000000000" pitchFamily="2" charset="-127"/>
                          <a:cs typeface="+mn-cs"/>
                        </a:rPr>
                        <a:t>①</a:t>
                      </a:r>
                      <a:r>
                        <a:rPr kumimoji="0" lang="en-US" altLang="ko-KR" sz="850" b="0" i="0" u="none" strike="noStrike" kern="1200" cap="none" spc="0" normalizeH="0" baseline="0" dirty="0">
                          <a:ln>
                            <a:solidFill>
                              <a:srgbClr val="FFFFFF">
                                <a:lumMod val="75000"/>
                                <a:alpha val="0"/>
                              </a:srgbClr>
                            </a:solidFill>
                          </a:ln>
                          <a:solidFill>
                            <a:schemeClr val="tx1">
                              <a:lumMod val="75000"/>
                              <a:lumOff val="25000"/>
                            </a:schemeClr>
                          </a:solidFill>
                          <a:effectLst/>
                          <a:uLnTx/>
                          <a:uFillTx/>
                          <a:latin typeface="KoPub돋움체 Medium" panose="00000600000000000000" pitchFamily="2" charset="-127"/>
                          <a:ea typeface="KoPub돋움체 Medium" panose="00000600000000000000" pitchFamily="2" charset="-127"/>
                          <a:cs typeface="+mn-cs"/>
                        </a:rPr>
                        <a:t>~</a:t>
                      </a:r>
                      <a:r>
                        <a:rPr kumimoji="0" lang="ko-KR" altLang="en-US" sz="850" b="0" i="0" u="none" strike="noStrike" kern="1200" cap="none" spc="0" normalizeH="0" baseline="0" dirty="0">
                          <a:ln>
                            <a:solidFill>
                              <a:srgbClr val="FFFFFF">
                                <a:lumMod val="75000"/>
                                <a:alpha val="0"/>
                              </a:srgbClr>
                            </a:solidFill>
                          </a:ln>
                          <a:solidFill>
                            <a:schemeClr val="tx1">
                              <a:lumMod val="75000"/>
                              <a:lumOff val="25000"/>
                            </a:schemeClr>
                          </a:solidFill>
                          <a:effectLst/>
                          <a:uLnTx/>
                          <a:uFillTx/>
                          <a:latin typeface="KoPub돋움체 Medium" panose="00000600000000000000" pitchFamily="2" charset="-127"/>
                          <a:ea typeface="KoPub돋움체 Medium" panose="00000600000000000000" pitchFamily="2" charset="-127"/>
                          <a:cs typeface="+mn-cs"/>
                        </a:rPr>
                        <a:t>⑤ 모든 사업유형을 신청하려면 등록자본금이 </a:t>
                      </a:r>
                      <a:r>
                        <a:rPr kumimoji="0" lang="en-US" altLang="ko-KR" sz="850" b="0" i="0" u="none" strike="noStrike" kern="1200" cap="none" spc="0" normalizeH="0" baseline="0" dirty="0">
                          <a:ln>
                            <a:solidFill>
                              <a:srgbClr val="FFFFFF">
                                <a:lumMod val="75000"/>
                                <a:alpha val="0"/>
                              </a:srgbClr>
                            </a:solidFill>
                          </a:ln>
                          <a:solidFill>
                            <a:schemeClr val="tx1">
                              <a:lumMod val="75000"/>
                              <a:lumOff val="25000"/>
                            </a:schemeClr>
                          </a:solidFill>
                          <a:effectLst/>
                          <a:uLnTx/>
                          <a:uFillTx/>
                          <a:latin typeface="KoPub돋움체 Medium" panose="00000600000000000000" pitchFamily="2" charset="-127"/>
                          <a:ea typeface="KoPub돋움체 Medium" panose="00000600000000000000" pitchFamily="2" charset="-127"/>
                          <a:cs typeface="+mn-cs"/>
                        </a:rPr>
                        <a:t>15</a:t>
                      </a:r>
                      <a:r>
                        <a:rPr kumimoji="0" lang="ko-KR" altLang="en-US" sz="850" b="0" i="0" u="none" strike="noStrike" kern="1200" cap="none" spc="0" normalizeH="0" baseline="0" dirty="0">
                          <a:ln>
                            <a:solidFill>
                              <a:srgbClr val="FFFFFF">
                                <a:lumMod val="75000"/>
                                <a:alpha val="0"/>
                              </a:srgbClr>
                            </a:solidFill>
                          </a:ln>
                          <a:solidFill>
                            <a:schemeClr val="tx1">
                              <a:lumMod val="75000"/>
                              <a:lumOff val="25000"/>
                            </a:schemeClr>
                          </a:solidFill>
                          <a:effectLst/>
                          <a:uLnTx/>
                          <a:uFillTx/>
                          <a:latin typeface="KoPub돋움체 Medium" panose="00000600000000000000" pitchFamily="2" charset="-127"/>
                          <a:ea typeface="KoPub돋움체 Medium" panose="00000600000000000000" pitchFamily="2" charset="-127"/>
                          <a:cs typeface="+mn-cs"/>
                        </a:rPr>
                        <a:t>억 위안 이상 필요</a:t>
                      </a:r>
                      <a:endParaRPr kumimoji="0" lang="en-US" altLang="ko-KR" sz="850" b="0" i="0" u="none" strike="noStrike" kern="1200" cap="none" spc="0" normalizeH="0" baseline="0" dirty="0">
                        <a:ln>
                          <a:solidFill>
                            <a:srgbClr val="FFFFFF">
                              <a:lumMod val="75000"/>
                              <a:alpha val="0"/>
                            </a:srgbClr>
                          </a:solidFill>
                        </a:ln>
                        <a:solidFill>
                          <a:schemeClr val="tx1">
                            <a:lumMod val="75000"/>
                            <a:lumOff val="25000"/>
                          </a:schemeClr>
                        </a:solidFill>
                        <a:effectLst/>
                        <a:uLnTx/>
                        <a:uFillTx/>
                        <a:latin typeface="KoPub돋움체 Medium" panose="00000600000000000000" pitchFamily="2" charset="-127"/>
                        <a:ea typeface="KoPub돋움체 Medium" panose="00000600000000000000" pitchFamily="2" charset="-127"/>
                        <a:cs typeface="+mn-cs"/>
                      </a:endParaRPr>
                    </a:p>
                    <a:p>
                      <a:pPr marL="171450" marR="0" lvl="0" indent="-171450" algn="l" defTabSz="914400" eaLnBrk="1" fontAlgn="auto" latinLnBrk="0" hangingPunct="1">
                        <a:lnSpc>
                          <a:spcPct val="100000"/>
                        </a:lnSpc>
                        <a:spcBef>
                          <a:spcPts val="300"/>
                        </a:spcBef>
                        <a:spcAft>
                          <a:spcPts val="0"/>
                        </a:spcAft>
                        <a:buClrTx/>
                        <a:buSzTx/>
                        <a:buFontTx/>
                        <a:buChar char="-"/>
                        <a:tabLst/>
                        <a:defRPr/>
                      </a:pPr>
                      <a:r>
                        <a:rPr kumimoji="0" lang="ko-KR" altLang="en-US" sz="850" b="0" i="0" u="none" strike="noStrike" kern="1200" cap="none" spc="0" normalizeH="0" baseline="0" dirty="0">
                          <a:ln>
                            <a:solidFill>
                              <a:srgbClr val="FFFFFF">
                                <a:lumMod val="75000"/>
                                <a:alpha val="0"/>
                              </a:srgbClr>
                            </a:solidFill>
                          </a:ln>
                          <a:solidFill>
                            <a:schemeClr val="tx1">
                              <a:lumMod val="75000"/>
                              <a:lumOff val="25000"/>
                            </a:schemeClr>
                          </a:solidFill>
                          <a:effectLst/>
                          <a:uLnTx/>
                          <a:uFillTx/>
                          <a:latin typeface="KoPub돋움체 Medium" panose="00000600000000000000" pitchFamily="2" charset="-127"/>
                          <a:ea typeface="KoPub돋움체 Medium" panose="00000600000000000000" pitchFamily="2" charset="-127"/>
                          <a:cs typeface="+mn-cs"/>
                        </a:rPr>
                        <a:t>지점의 경우</a:t>
                      </a:r>
                      <a:r>
                        <a:rPr kumimoji="0" lang="en-US" altLang="ko-KR" sz="850" b="0" i="0" u="none" strike="noStrike" kern="1200" cap="none" spc="0" normalizeH="0" baseline="0" dirty="0">
                          <a:ln>
                            <a:solidFill>
                              <a:srgbClr val="FFFFFF">
                                <a:lumMod val="75000"/>
                                <a:alpha val="0"/>
                              </a:srgbClr>
                            </a:solidFill>
                          </a:ln>
                          <a:solidFill>
                            <a:schemeClr val="tx1">
                              <a:lumMod val="75000"/>
                              <a:lumOff val="25000"/>
                            </a:schemeClr>
                          </a:solidFill>
                          <a:effectLst/>
                          <a:uLnTx/>
                          <a:uFillTx/>
                          <a:latin typeface="KoPub돋움체 Medium" panose="00000600000000000000" pitchFamily="2" charset="-127"/>
                          <a:ea typeface="KoPub돋움체 Medium" panose="00000600000000000000" pitchFamily="2" charset="-127"/>
                          <a:cs typeface="+mn-cs"/>
                        </a:rPr>
                        <a:t>, </a:t>
                      </a:r>
                      <a:r>
                        <a:rPr kumimoji="0" lang="ko-KR" altLang="en-US" sz="850" b="0" i="0" u="none" strike="noStrike" kern="1200" cap="none" spc="0" normalizeH="0" baseline="0" dirty="0">
                          <a:ln>
                            <a:solidFill>
                              <a:srgbClr val="FFFFFF">
                                <a:lumMod val="75000"/>
                                <a:alpha val="0"/>
                              </a:srgbClr>
                            </a:solidFill>
                          </a:ln>
                          <a:solidFill>
                            <a:schemeClr val="tx1">
                              <a:lumMod val="75000"/>
                              <a:lumOff val="25000"/>
                            </a:schemeClr>
                          </a:solidFill>
                          <a:effectLst/>
                          <a:uLnTx/>
                          <a:uFillTx/>
                          <a:latin typeface="KoPub돋움체 Medium" panose="00000600000000000000" pitchFamily="2" charset="-127"/>
                          <a:ea typeface="KoPub돋움체 Medium" panose="00000600000000000000" pitchFamily="2" charset="-127"/>
                          <a:cs typeface="+mn-cs"/>
                        </a:rPr>
                        <a:t>보험사가 등록된 지역 외 단일 지점에 대해서는 </a:t>
                      </a:r>
                      <a:r>
                        <a:rPr kumimoji="0" lang="en-US" altLang="ko-KR" sz="850" b="0" i="0" u="none" strike="noStrike" kern="1200" cap="none" spc="0" normalizeH="0" baseline="0" dirty="0">
                          <a:ln>
                            <a:solidFill>
                              <a:srgbClr val="FFFFFF">
                                <a:lumMod val="75000"/>
                                <a:alpha val="0"/>
                              </a:srgbClr>
                            </a:solidFill>
                          </a:ln>
                          <a:solidFill>
                            <a:schemeClr val="tx1">
                              <a:lumMod val="75000"/>
                              <a:lumOff val="25000"/>
                            </a:schemeClr>
                          </a:solidFill>
                          <a:effectLst/>
                          <a:uLnTx/>
                          <a:uFillTx/>
                          <a:latin typeface="KoPub돋움체 Medium" panose="00000600000000000000" pitchFamily="2" charset="-127"/>
                          <a:ea typeface="KoPub돋움체 Medium" panose="00000600000000000000" pitchFamily="2" charset="-127"/>
                          <a:cs typeface="+mn-cs"/>
                        </a:rPr>
                        <a:t>2</a:t>
                      </a:r>
                      <a:r>
                        <a:rPr kumimoji="0" lang="ko-KR" altLang="en-US" sz="850" b="0" i="0" u="none" strike="noStrike" kern="1200" cap="none" spc="0" normalizeH="0" baseline="0" dirty="0">
                          <a:ln>
                            <a:solidFill>
                              <a:srgbClr val="FFFFFF">
                                <a:lumMod val="75000"/>
                                <a:alpha val="0"/>
                              </a:srgbClr>
                            </a:solidFill>
                          </a:ln>
                          <a:solidFill>
                            <a:schemeClr val="tx1">
                              <a:lumMod val="75000"/>
                              <a:lumOff val="25000"/>
                            </a:schemeClr>
                          </a:solidFill>
                          <a:effectLst/>
                          <a:uLnTx/>
                          <a:uFillTx/>
                          <a:latin typeface="KoPub돋움체 Medium" panose="00000600000000000000" pitchFamily="2" charset="-127"/>
                          <a:ea typeface="KoPub돋움체 Medium" panose="00000600000000000000" pitchFamily="2" charset="-127"/>
                          <a:cs typeface="+mn-cs"/>
                        </a:rPr>
                        <a:t>천 위안</a:t>
                      </a:r>
                      <a:r>
                        <a:rPr kumimoji="0" lang="en-US" altLang="ko-KR" sz="850" b="0" i="0" u="none" strike="noStrike" kern="1200" cap="none" spc="0" normalizeH="0" baseline="0" dirty="0">
                          <a:ln>
                            <a:solidFill>
                              <a:srgbClr val="FFFFFF">
                                <a:lumMod val="75000"/>
                                <a:alpha val="0"/>
                              </a:srgbClr>
                            </a:solidFill>
                          </a:ln>
                          <a:solidFill>
                            <a:schemeClr val="tx1">
                              <a:lumMod val="75000"/>
                              <a:lumOff val="25000"/>
                            </a:schemeClr>
                          </a:solidFill>
                          <a:effectLst/>
                          <a:uLnTx/>
                          <a:uFillTx/>
                          <a:latin typeface="KoPub돋움체 Medium" panose="00000600000000000000" pitchFamily="2" charset="-127"/>
                          <a:ea typeface="KoPub돋움체 Medium" panose="00000600000000000000" pitchFamily="2" charset="-127"/>
                          <a:cs typeface="+mn-cs"/>
                        </a:rPr>
                        <a:t>, </a:t>
                      </a:r>
                      <a:r>
                        <a:rPr kumimoji="0" lang="ko-KR" altLang="en-US" sz="850" b="0" i="0" u="none" strike="noStrike" kern="1200" cap="none" spc="0" normalizeH="0" baseline="0" dirty="0">
                          <a:ln>
                            <a:solidFill>
                              <a:srgbClr val="FFFFFF">
                                <a:lumMod val="75000"/>
                                <a:alpha val="0"/>
                              </a:srgbClr>
                            </a:solidFill>
                          </a:ln>
                          <a:solidFill>
                            <a:schemeClr val="tx1">
                              <a:lumMod val="75000"/>
                              <a:lumOff val="25000"/>
                            </a:schemeClr>
                          </a:solidFill>
                          <a:effectLst/>
                          <a:uLnTx/>
                          <a:uFillTx/>
                          <a:latin typeface="KoPub돋움체 Medium" panose="00000600000000000000" pitchFamily="2" charset="-127"/>
                          <a:ea typeface="KoPub돋움체 Medium" panose="00000600000000000000" pitchFamily="2" charset="-127"/>
                          <a:cs typeface="+mn-cs"/>
                        </a:rPr>
                        <a:t>여러 지점의 경우</a:t>
                      </a:r>
                      <a:r>
                        <a:rPr kumimoji="0" lang="en-US" altLang="ko-KR" sz="850" b="0" i="0" u="none" strike="noStrike" kern="1200" cap="none" spc="0" normalizeH="0" baseline="0" dirty="0">
                          <a:ln>
                            <a:solidFill>
                              <a:srgbClr val="FFFFFF">
                                <a:lumMod val="75000"/>
                                <a:alpha val="0"/>
                              </a:srgbClr>
                            </a:solidFill>
                          </a:ln>
                          <a:solidFill>
                            <a:schemeClr val="tx1">
                              <a:lumMod val="75000"/>
                              <a:lumOff val="25000"/>
                            </a:schemeClr>
                          </a:solidFill>
                          <a:effectLst/>
                          <a:uLnTx/>
                          <a:uFillTx/>
                          <a:latin typeface="KoPub돋움체 Medium" panose="00000600000000000000" pitchFamily="2" charset="-127"/>
                          <a:ea typeface="KoPub돋움체 Medium" panose="00000600000000000000" pitchFamily="2" charset="-127"/>
                          <a:cs typeface="+mn-cs"/>
                        </a:rPr>
                        <a:t>,</a:t>
                      </a:r>
                      <a:r>
                        <a:rPr kumimoji="0" lang="ko-KR" altLang="en-US" sz="850" b="0" i="0" u="none" strike="noStrike" kern="1200" cap="none" spc="0" normalizeH="0" baseline="0" dirty="0">
                          <a:ln>
                            <a:solidFill>
                              <a:srgbClr val="FFFFFF">
                                <a:lumMod val="75000"/>
                                <a:alpha val="0"/>
                              </a:srgbClr>
                            </a:solidFill>
                          </a:ln>
                          <a:solidFill>
                            <a:schemeClr val="tx1">
                              <a:lumMod val="75000"/>
                              <a:lumOff val="25000"/>
                            </a:schemeClr>
                          </a:solidFill>
                          <a:effectLst/>
                          <a:uLnTx/>
                          <a:uFillTx/>
                          <a:latin typeface="KoPub돋움체 Medium" panose="00000600000000000000" pitchFamily="2" charset="-127"/>
                          <a:ea typeface="KoPub돋움체 Medium" panose="00000600000000000000" pitchFamily="2" charset="-127"/>
                          <a:cs typeface="+mn-cs"/>
                        </a:rPr>
                        <a:t> 최대 </a:t>
                      </a:r>
                      <a:r>
                        <a:rPr kumimoji="0" lang="en-US" altLang="ko-KR" sz="850" b="0" i="0" u="none" strike="noStrike" kern="1200" cap="none" spc="0" normalizeH="0" baseline="0" dirty="0">
                          <a:ln>
                            <a:solidFill>
                              <a:srgbClr val="FFFFFF">
                                <a:lumMod val="75000"/>
                                <a:alpha val="0"/>
                              </a:srgbClr>
                            </a:solidFill>
                          </a:ln>
                          <a:solidFill>
                            <a:schemeClr val="tx1">
                              <a:lumMod val="75000"/>
                              <a:lumOff val="25000"/>
                            </a:schemeClr>
                          </a:solidFill>
                          <a:effectLst/>
                          <a:uLnTx/>
                          <a:uFillTx/>
                          <a:latin typeface="KoPub돋움체 Medium" panose="00000600000000000000" pitchFamily="2" charset="-127"/>
                          <a:ea typeface="KoPub돋움체 Medium" panose="00000600000000000000" pitchFamily="2" charset="-127"/>
                          <a:cs typeface="+mn-cs"/>
                        </a:rPr>
                        <a:t>5</a:t>
                      </a:r>
                      <a:r>
                        <a:rPr kumimoji="0" lang="ko-KR" altLang="en-US" sz="850" b="0" i="0" u="none" strike="noStrike" kern="1200" cap="none" spc="0" normalizeH="0" baseline="0" dirty="0">
                          <a:ln>
                            <a:solidFill>
                              <a:srgbClr val="FFFFFF">
                                <a:lumMod val="75000"/>
                                <a:alpha val="0"/>
                              </a:srgbClr>
                            </a:solidFill>
                          </a:ln>
                          <a:solidFill>
                            <a:schemeClr val="tx1">
                              <a:lumMod val="75000"/>
                              <a:lumOff val="25000"/>
                            </a:schemeClr>
                          </a:solidFill>
                          <a:effectLst/>
                          <a:uLnTx/>
                          <a:uFillTx/>
                          <a:latin typeface="KoPub돋움체 Medium" panose="00000600000000000000" pitchFamily="2" charset="-127"/>
                          <a:ea typeface="KoPub돋움체 Medium" panose="00000600000000000000" pitchFamily="2" charset="-127"/>
                          <a:cs typeface="+mn-cs"/>
                        </a:rPr>
                        <a:t>억 위안 필요</a:t>
                      </a:r>
                      <a:endParaRPr kumimoji="0" lang="en-US" altLang="ko-KR" sz="850" b="0" i="0" u="none" strike="noStrike" kern="1200" cap="none" spc="0" normalizeH="0" baseline="0" dirty="0">
                        <a:ln>
                          <a:solidFill>
                            <a:srgbClr val="FFFFFF">
                              <a:lumMod val="75000"/>
                              <a:alpha val="0"/>
                            </a:srgbClr>
                          </a:solidFill>
                        </a:ln>
                        <a:solidFill>
                          <a:schemeClr val="tx1">
                            <a:lumMod val="75000"/>
                            <a:lumOff val="25000"/>
                          </a:schemeClr>
                        </a:solidFill>
                        <a:effectLst/>
                        <a:uLnTx/>
                        <a:uFillTx/>
                        <a:latin typeface="KoPub돋움체 Medium" panose="00000600000000000000" pitchFamily="2" charset="-127"/>
                        <a:ea typeface="KoPub돋움체 Medium" panose="00000600000000000000" pitchFamily="2" charset="-127"/>
                        <a:cs typeface="+mn-cs"/>
                      </a:endParaRPr>
                    </a:p>
                  </a:txBody>
                  <a:tcPr marL="72000" marR="72000" marT="36000" marB="36000">
                    <a:lnL w="6350" cap="flat" cmpd="sng" algn="ctr">
                      <a:solidFill>
                        <a:schemeClr val="bg1">
                          <a:lumMod val="7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EFFBFF">
                        <a:alpha val="73000"/>
                      </a:srgbClr>
                    </a:solidFill>
                  </a:tcPr>
                </a:tc>
                <a:extLst>
                  <a:ext uri="{0D108BD9-81ED-4DB2-BD59-A6C34878D82A}">
                    <a16:rowId xmlns:a16="http://schemas.microsoft.com/office/drawing/2014/main" val="3094851066"/>
                  </a:ext>
                </a:extLst>
              </a:tr>
              <a:tr h="0">
                <a:tc vMerge="1">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ko-KR" altLang="en-US" sz="900" b="0" i="0" u="none" strike="noStrike" kern="1200" cap="none" spc="0" normalizeH="0" baseline="0" noProof="0" dirty="0">
                          <a:ln>
                            <a:solidFill>
                              <a:srgbClr val="FFFFFF">
                                <a:lumMod val="75000"/>
                                <a:alpha val="0"/>
                              </a:srgbClr>
                            </a:solidFill>
                          </a:ln>
                          <a:solidFill>
                            <a:schemeClr val="tx1"/>
                          </a:solidFill>
                          <a:effectLst/>
                          <a:uLnTx/>
                          <a:uFillTx/>
                          <a:latin typeface="KoPub돋움체 Medium"/>
                          <a:ea typeface="KoPub돋움체 Medium"/>
                          <a:cs typeface="+mn-cs"/>
                        </a:rPr>
                        <a:t>손해</a:t>
                      </a:r>
                    </a:p>
                  </a:txBody>
                  <a:tcPr marL="36000" marR="36000" marT="36000" marB="36000" anchor="ctr">
                    <a:lnL w="12700" cap="flat" cmpd="sng" algn="ctr">
                      <a:solidFill>
                        <a:schemeClr val="bg1"/>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EFFBFF"/>
                    </a:solidFill>
                  </a:tcPr>
                </a:tc>
                <a:tc>
                  <a:txBody>
                    <a:bodyPr/>
                    <a:lstStyle/>
                    <a:p>
                      <a:pPr marL="0" marR="0" lvl="0" indent="0" algn="l" defTabSz="914400" eaLnBrk="1" fontAlgn="auto" latinLnBrk="0" hangingPunct="1">
                        <a:lnSpc>
                          <a:spcPct val="120000"/>
                        </a:lnSpc>
                        <a:spcBef>
                          <a:spcPts val="500"/>
                        </a:spcBef>
                        <a:spcAft>
                          <a:spcPts val="0"/>
                        </a:spcAft>
                        <a:buClrTx/>
                        <a:buSzTx/>
                        <a:buFont typeface="+mj-ea"/>
                        <a:buNone/>
                        <a:tabLst/>
                        <a:defRPr/>
                      </a:pPr>
                      <a:r>
                        <a:rPr kumimoji="0" lang="ko-KR" altLang="en-US" sz="850" b="1" i="0" u="none" strike="noStrike" kern="1200" cap="none" spc="0" normalizeH="0" baseline="0" dirty="0">
                          <a:ln>
                            <a:solidFill>
                              <a:srgbClr val="FFFFFF">
                                <a:lumMod val="75000"/>
                                <a:alpha val="0"/>
                              </a:srgbClr>
                            </a:solidFill>
                          </a:ln>
                          <a:solidFill>
                            <a:schemeClr val="tx1">
                              <a:lumMod val="75000"/>
                              <a:lumOff val="25000"/>
                            </a:schemeClr>
                          </a:solidFill>
                          <a:effectLst/>
                          <a:uLnTx/>
                          <a:uFillTx/>
                          <a:latin typeface="KoPub돋움체 Medium" panose="00000600000000000000" pitchFamily="2" charset="-127"/>
                          <a:ea typeface="KoPub돋움체 Medium" panose="00000600000000000000" pitchFamily="2" charset="-127"/>
                          <a:cs typeface="+mn-cs"/>
                        </a:rPr>
                        <a:t>확장업무</a:t>
                      </a:r>
                      <a:endParaRPr kumimoji="0" lang="en-US" altLang="ko-KR" sz="850" b="1" i="0" u="none" strike="noStrike" kern="1200" cap="none" spc="0" normalizeH="0" baseline="0" dirty="0">
                        <a:ln>
                          <a:solidFill>
                            <a:srgbClr val="FFFFFF">
                              <a:lumMod val="75000"/>
                              <a:alpha val="0"/>
                            </a:srgbClr>
                          </a:solidFill>
                        </a:ln>
                        <a:solidFill>
                          <a:schemeClr val="tx1">
                            <a:lumMod val="75000"/>
                            <a:lumOff val="25000"/>
                          </a:schemeClr>
                        </a:solidFill>
                        <a:effectLst/>
                        <a:uLnTx/>
                        <a:uFillTx/>
                        <a:latin typeface="KoPub돋움체 Medium" panose="00000600000000000000" pitchFamily="2" charset="-127"/>
                        <a:ea typeface="KoPub돋움체 Medium" panose="00000600000000000000" pitchFamily="2" charset="-127"/>
                        <a:cs typeface="+mn-cs"/>
                      </a:endParaRPr>
                    </a:p>
                    <a:p>
                      <a:pPr marL="182563" marR="0" lvl="0" indent="-182563" algn="l" defTabSz="914400" eaLnBrk="1" fontAlgn="auto" latinLnBrk="0" hangingPunct="1">
                        <a:lnSpc>
                          <a:spcPct val="100000"/>
                        </a:lnSpc>
                        <a:spcBef>
                          <a:spcPts val="0"/>
                        </a:spcBef>
                        <a:spcAft>
                          <a:spcPts val="0"/>
                        </a:spcAft>
                        <a:buClrTx/>
                        <a:buSzTx/>
                        <a:buFont typeface="+mj-ea"/>
                        <a:buAutoNum type="circleNumDbPlain"/>
                        <a:tabLst/>
                        <a:defRPr/>
                      </a:pPr>
                      <a:r>
                        <a:rPr kumimoji="0" lang="ko-KR" altLang="en-US" sz="850" b="0" i="0" u="none" strike="noStrike" kern="1200" cap="none" spc="0" normalizeH="0" baseline="0" dirty="0">
                          <a:ln>
                            <a:solidFill>
                              <a:srgbClr val="FFFFFF">
                                <a:lumMod val="75000"/>
                                <a:alpha val="0"/>
                              </a:srgbClr>
                            </a:solidFill>
                          </a:ln>
                          <a:solidFill>
                            <a:schemeClr val="tx1">
                              <a:lumMod val="75000"/>
                              <a:lumOff val="25000"/>
                            </a:schemeClr>
                          </a:solidFill>
                          <a:effectLst/>
                          <a:uLnTx/>
                          <a:uFillTx/>
                          <a:latin typeface="KoPub돋움체 Medium" panose="00000600000000000000" pitchFamily="2" charset="-127"/>
                          <a:ea typeface="KoPub돋움체 Medium" panose="00000600000000000000" pitchFamily="2" charset="-127"/>
                          <a:cs typeface="+mn-cs"/>
                        </a:rPr>
                        <a:t>투자연계형 보험</a:t>
                      </a:r>
                      <a:endParaRPr kumimoji="0" lang="en-US" altLang="ko-KR" sz="850" b="0" i="0" u="none" strike="noStrike" kern="1200" cap="none" spc="0" normalizeH="0" baseline="0" dirty="0">
                        <a:ln>
                          <a:solidFill>
                            <a:srgbClr val="FFFFFF">
                              <a:lumMod val="75000"/>
                              <a:alpha val="0"/>
                            </a:srgbClr>
                          </a:solidFill>
                        </a:ln>
                        <a:solidFill>
                          <a:schemeClr val="tx1">
                            <a:lumMod val="75000"/>
                            <a:lumOff val="25000"/>
                          </a:schemeClr>
                        </a:solidFill>
                        <a:effectLst/>
                        <a:uLnTx/>
                        <a:uFillTx/>
                        <a:latin typeface="KoPub돋움체 Medium" panose="00000600000000000000" pitchFamily="2" charset="-127"/>
                        <a:ea typeface="KoPub돋움체 Medium" panose="00000600000000000000" pitchFamily="2" charset="-127"/>
                        <a:cs typeface="+mn-cs"/>
                      </a:endParaRPr>
                    </a:p>
                    <a:p>
                      <a:pPr marL="182563" marR="0" lvl="0" indent="-182563" algn="l" defTabSz="914400" eaLnBrk="1" fontAlgn="auto" latinLnBrk="0" hangingPunct="1">
                        <a:lnSpc>
                          <a:spcPct val="100000"/>
                        </a:lnSpc>
                        <a:spcBef>
                          <a:spcPts val="0"/>
                        </a:spcBef>
                        <a:spcAft>
                          <a:spcPts val="0"/>
                        </a:spcAft>
                        <a:buClrTx/>
                        <a:buSzTx/>
                        <a:buFont typeface="+mj-ea"/>
                        <a:buAutoNum type="circleNumDbPlain"/>
                        <a:tabLst/>
                        <a:defRPr/>
                      </a:pPr>
                      <a:r>
                        <a:rPr kumimoji="0" lang="ko-KR" altLang="en-US" sz="850" b="0" i="0" u="none" strike="noStrike" kern="1200" cap="none" spc="0" normalizeH="0" baseline="0" dirty="0" err="1">
                          <a:ln>
                            <a:solidFill>
                              <a:srgbClr val="FFFFFF">
                                <a:lumMod val="75000"/>
                                <a:alpha val="0"/>
                              </a:srgbClr>
                            </a:solidFill>
                          </a:ln>
                          <a:solidFill>
                            <a:schemeClr val="tx1">
                              <a:lumMod val="75000"/>
                              <a:lumOff val="25000"/>
                            </a:schemeClr>
                          </a:solidFill>
                          <a:effectLst/>
                          <a:uLnTx/>
                          <a:uFillTx/>
                          <a:latin typeface="KoPub돋움체 Medium" panose="00000600000000000000" pitchFamily="2" charset="-127"/>
                          <a:ea typeface="KoPub돋움체 Medium" panose="00000600000000000000" pitchFamily="2" charset="-127"/>
                          <a:cs typeface="+mn-cs"/>
                        </a:rPr>
                        <a:t>변액보험</a:t>
                      </a:r>
                      <a:endParaRPr kumimoji="0" lang="en-US" altLang="ko-KR" sz="850" b="0" i="0" u="none" strike="noStrike" kern="1200" cap="none" spc="0" normalizeH="0" baseline="0" dirty="0">
                        <a:ln>
                          <a:solidFill>
                            <a:srgbClr val="FFFFFF">
                              <a:lumMod val="75000"/>
                              <a:alpha val="0"/>
                            </a:srgbClr>
                          </a:solidFill>
                        </a:ln>
                        <a:solidFill>
                          <a:schemeClr val="tx1">
                            <a:lumMod val="75000"/>
                            <a:lumOff val="25000"/>
                          </a:schemeClr>
                        </a:solidFill>
                        <a:effectLst/>
                        <a:uLnTx/>
                        <a:uFillTx/>
                        <a:latin typeface="KoPub돋움체 Medium" panose="00000600000000000000" pitchFamily="2" charset="-127"/>
                        <a:ea typeface="KoPub돋움체 Medium" panose="00000600000000000000" pitchFamily="2" charset="-127"/>
                        <a:cs typeface="+mn-cs"/>
                      </a:endParaRPr>
                    </a:p>
                  </a:txBody>
                  <a:tcPr marL="72000" marR="72000" marT="36000" marB="3600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EFFBFF">
                        <a:alpha val="73000"/>
                      </a:srgbClr>
                    </a:solidFill>
                  </a:tcPr>
                </a:tc>
                <a:tc>
                  <a:txBody>
                    <a:bodyPr/>
                    <a:lstStyle/>
                    <a:p>
                      <a:pPr marL="171450" marR="0" lvl="0" indent="-171450" algn="l" defTabSz="914400" eaLnBrk="1" fontAlgn="auto" latinLnBrk="0" hangingPunct="1">
                        <a:lnSpc>
                          <a:spcPct val="100000"/>
                        </a:lnSpc>
                        <a:spcBef>
                          <a:spcPts val="300"/>
                        </a:spcBef>
                        <a:spcAft>
                          <a:spcPts val="0"/>
                        </a:spcAft>
                        <a:buClrTx/>
                        <a:buSzTx/>
                        <a:buFont typeface="Wingdings" panose="05000000000000000000" pitchFamily="2" charset="2"/>
                        <a:buChar char="§"/>
                        <a:tabLst/>
                        <a:defRPr/>
                      </a:pPr>
                      <a:r>
                        <a:rPr kumimoji="0" lang="ko-KR" altLang="en-US" sz="850" b="0" i="0" u="none" strike="noStrike" kern="1200" cap="none" spc="0" normalizeH="0" baseline="0" dirty="0">
                          <a:ln>
                            <a:solidFill>
                              <a:srgbClr val="FFFFFF">
                                <a:lumMod val="75000"/>
                                <a:alpha val="0"/>
                              </a:srgbClr>
                            </a:solidFill>
                          </a:ln>
                          <a:solidFill>
                            <a:schemeClr val="tx1">
                              <a:lumMod val="75000"/>
                              <a:lumOff val="25000"/>
                            </a:schemeClr>
                          </a:solidFill>
                          <a:effectLst/>
                          <a:uLnTx/>
                          <a:uFillTx/>
                          <a:latin typeface="KoPub돋움체 Medium" panose="00000600000000000000" pitchFamily="2" charset="-127"/>
                          <a:ea typeface="KoPub돋움체 Medium" panose="00000600000000000000" pitchFamily="2" charset="-127"/>
                          <a:cs typeface="+mn-cs"/>
                        </a:rPr>
                        <a:t>투자연계형 보험</a:t>
                      </a:r>
                      <a:r>
                        <a:rPr kumimoji="0" lang="en-US" altLang="ko-KR" sz="850" b="0" i="0" u="none" strike="noStrike" kern="1200" cap="none" spc="0" normalizeH="0" baseline="0" dirty="0">
                          <a:ln>
                            <a:solidFill>
                              <a:srgbClr val="FFFFFF">
                                <a:lumMod val="75000"/>
                                <a:alpha val="0"/>
                              </a:srgbClr>
                            </a:solidFill>
                          </a:ln>
                          <a:solidFill>
                            <a:schemeClr val="tx1">
                              <a:lumMod val="75000"/>
                              <a:lumOff val="25000"/>
                            </a:schemeClr>
                          </a:solidFill>
                          <a:effectLst/>
                          <a:uLnTx/>
                          <a:uFillTx/>
                          <a:latin typeface="KoPub돋움체 Medium" panose="00000600000000000000" pitchFamily="2" charset="-127"/>
                          <a:ea typeface="KoPub돋움체 Medium" panose="00000600000000000000" pitchFamily="2" charset="-127"/>
                          <a:cs typeface="+mn-cs"/>
                        </a:rPr>
                        <a:t>: Ⓐ </a:t>
                      </a:r>
                      <a:r>
                        <a:rPr kumimoji="0" lang="ko-KR" altLang="en-US" sz="850" b="0" i="0" u="none" strike="noStrike" kern="1200" cap="none" spc="0" normalizeH="0" baseline="0" dirty="0">
                          <a:ln>
                            <a:solidFill>
                              <a:srgbClr val="FFFFFF">
                                <a:lumMod val="75000"/>
                                <a:alpha val="0"/>
                              </a:srgbClr>
                            </a:solidFill>
                          </a:ln>
                          <a:solidFill>
                            <a:schemeClr val="tx1">
                              <a:lumMod val="75000"/>
                              <a:lumOff val="25000"/>
                            </a:schemeClr>
                          </a:solidFill>
                          <a:effectLst/>
                          <a:uLnTx/>
                          <a:uFillTx/>
                          <a:latin typeface="KoPub돋움체 Medium" panose="00000600000000000000" pitchFamily="2" charset="-127"/>
                          <a:ea typeface="KoPub돋움체 Medium" panose="00000600000000000000" pitchFamily="2" charset="-127"/>
                          <a:cs typeface="+mn-cs"/>
                        </a:rPr>
                        <a:t>경영기간이 </a:t>
                      </a:r>
                      <a:r>
                        <a:rPr kumimoji="0" lang="en-US" altLang="ko-KR" sz="850" b="0" i="0" u="none" strike="noStrike" kern="1200" cap="none" spc="0" normalizeH="0" baseline="0" dirty="0">
                          <a:ln>
                            <a:solidFill>
                              <a:srgbClr val="FFFFFF">
                                <a:lumMod val="75000"/>
                                <a:alpha val="0"/>
                              </a:srgbClr>
                            </a:solidFill>
                          </a:ln>
                          <a:solidFill>
                            <a:schemeClr val="tx1">
                              <a:lumMod val="75000"/>
                              <a:lumOff val="25000"/>
                            </a:schemeClr>
                          </a:solidFill>
                          <a:effectLst/>
                          <a:uLnTx/>
                          <a:uFillTx/>
                          <a:latin typeface="KoPub돋움체 Medium" panose="00000600000000000000" pitchFamily="2" charset="-127"/>
                          <a:ea typeface="KoPub돋움체 Medium" panose="00000600000000000000" pitchFamily="2" charset="-127"/>
                          <a:cs typeface="+mn-cs"/>
                        </a:rPr>
                        <a:t>3</a:t>
                      </a:r>
                      <a:r>
                        <a:rPr kumimoji="0" lang="ko-KR" altLang="en-US" sz="850" b="0" i="0" u="none" strike="noStrike" kern="1200" cap="none" spc="0" normalizeH="0" baseline="0" dirty="0">
                          <a:ln>
                            <a:solidFill>
                              <a:srgbClr val="FFFFFF">
                                <a:lumMod val="75000"/>
                                <a:alpha val="0"/>
                              </a:srgbClr>
                            </a:solidFill>
                          </a:ln>
                          <a:solidFill>
                            <a:schemeClr val="tx1">
                              <a:lumMod val="75000"/>
                              <a:lumOff val="25000"/>
                            </a:schemeClr>
                          </a:solidFill>
                          <a:effectLst/>
                          <a:uLnTx/>
                          <a:uFillTx/>
                          <a:latin typeface="KoPub돋움체 Medium" panose="00000600000000000000" pitchFamily="2" charset="-127"/>
                          <a:ea typeface="KoPub돋움체 Medium" panose="00000600000000000000" pitchFamily="2" charset="-127"/>
                          <a:cs typeface="+mn-cs"/>
                        </a:rPr>
                        <a:t>개 회계연도 이상</a:t>
                      </a:r>
                      <a:r>
                        <a:rPr kumimoji="0" lang="en-US" altLang="ko-KR" sz="850" b="0" i="0" u="none" strike="noStrike" kern="1200" cap="none" spc="0" normalizeH="0" baseline="0" dirty="0">
                          <a:ln>
                            <a:solidFill>
                              <a:srgbClr val="FFFFFF">
                                <a:lumMod val="75000"/>
                                <a:alpha val="0"/>
                              </a:srgbClr>
                            </a:solidFill>
                          </a:ln>
                          <a:solidFill>
                            <a:schemeClr val="tx1">
                              <a:lumMod val="75000"/>
                              <a:lumOff val="25000"/>
                            </a:schemeClr>
                          </a:solidFill>
                          <a:effectLst/>
                          <a:uLnTx/>
                          <a:uFillTx/>
                          <a:latin typeface="KoPub돋움체 Medium" panose="00000600000000000000" pitchFamily="2" charset="-127"/>
                          <a:ea typeface="KoPub돋움체 Medium" panose="00000600000000000000" pitchFamily="2" charset="-127"/>
                          <a:cs typeface="+mn-cs"/>
                        </a:rPr>
                        <a:t> Ⓑ </a:t>
                      </a:r>
                      <a:r>
                        <a:rPr kumimoji="0" lang="ko-KR" altLang="en-US" sz="850" b="0" i="0" u="none" strike="noStrike" kern="1200" cap="none" spc="0" normalizeH="0" baseline="0" dirty="0">
                          <a:ln>
                            <a:solidFill>
                              <a:srgbClr val="FFFFFF">
                                <a:lumMod val="75000"/>
                                <a:alpha val="0"/>
                              </a:srgbClr>
                            </a:solidFill>
                          </a:ln>
                          <a:solidFill>
                            <a:schemeClr val="tx1">
                              <a:lumMod val="75000"/>
                              <a:lumOff val="25000"/>
                            </a:schemeClr>
                          </a:solidFill>
                          <a:effectLst/>
                          <a:uLnTx/>
                          <a:uFillTx/>
                          <a:latin typeface="KoPub돋움체 Medium" panose="00000600000000000000" pitchFamily="2" charset="-127"/>
                          <a:ea typeface="KoPub돋움체 Medium" panose="00000600000000000000" pitchFamily="2" charset="-127"/>
                          <a:cs typeface="+mn-cs"/>
                        </a:rPr>
                        <a:t>최 근 </a:t>
                      </a:r>
                      <a:r>
                        <a:rPr kumimoji="0" lang="en-US" altLang="ko-KR" sz="850" b="0" i="0" u="none" strike="noStrike" kern="1200" cap="none" spc="0" normalizeH="0" baseline="0" dirty="0">
                          <a:ln>
                            <a:solidFill>
                              <a:srgbClr val="FFFFFF">
                                <a:lumMod val="75000"/>
                                <a:alpha val="0"/>
                              </a:srgbClr>
                            </a:solidFill>
                          </a:ln>
                          <a:solidFill>
                            <a:schemeClr val="tx1">
                              <a:lumMod val="75000"/>
                              <a:lumOff val="25000"/>
                            </a:schemeClr>
                          </a:solidFill>
                          <a:effectLst/>
                          <a:uLnTx/>
                          <a:uFillTx/>
                          <a:latin typeface="KoPub돋움체 Medium" panose="00000600000000000000" pitchFamily="2" charset="-127"/>
                          <a:ea typeface="KoPub돋움체 Medium" panose="00000600000000000000" pitchFamily="2" charset="-127"/>
                          <a:cs typeface="+mn-cs"/>
                        </a:rPr>
                        <a:t>3</a:t>
                      </a:r>
                      <a:r>
                        <a:rPr kumimoji="0" lang="ko-KR" altLang="en-US" sz="850" b="0" i="0" u="none" strike="noStrike" kern="1200" cap="none" spc="0" normalizeH="0" baseline="0" dirty="0">
                          <a:ln>
                            <a:solidFill>
                              <a:srgbClr val="FFFFFF">
                                <a:lumMod val="75000"/>
                                <a:alpha val="0"/>
                              </a:srgbClr>
                            </a:solidFill>
                          </a:ln>
                          <a:solidFill>
                            <a:schemeClr val="tx1">
                              <a:lumMod val="75000"/>
                              <a:lumOff val="25000"/>
                            </a:schemeClr>
                          </a:solidFill>
                          <a:effectLst/>
                          <a:uLnTx/>
                          <a:uFillTx/>
                          <a:latin typeface="KoPub돋움체 Medium" panose="00000600000000000000" pitchFamily="2" charset="-127"/>
                          <a:ea typeface="KoPub돋움체 Medium" panose="00000600000000000000" pitchFamily="2" charset="-127"/>
                          <a:cs typeface="+mn-cs"/>
                        </a:rPr>
                        <a:t>년 연말 평균 순자산이 </a:t>
                      </a:r>
                      <a:r>
                        <a:rPr kumimoji="0" lang="en-US" altLang="ko-KR" sz="850" b="0" i="0" u="none" strike="noStrike" kern="1200" cap="none" spc="0" normalizeH="0" baseline="0" dirty="0">
                          <a:ln>
                            <a:solidFill>
                              <a:srgbClr val="FFFFFF">
                                <a:lumMod val="75000"/>
                                <a:alpha val="0"/>
                              </a:srgbClr>
                            </a:solidFill>
                          </a:ln>
                          <a:solidFill>
                            <a:schemeClr val="tx1">
                              <a:lumMod val="75000"/>
                              <a:lumOff val="25000"/>
                            </a:schemeClr>
                          </a:solidFill>
                          <a:effectLst/>
                          <a:uLnTx/>
                          <a:uFillTx/>
                          <a:latin typeface="KoPub돋움체 Medium" panose="00000600000000000000" pitchFamily="2" charset="-127"/>
                          <a:ea typeface="KoPub돋움체 Medium" panose="00000600000000000000" pitchFamily="2" charset="-127"/>
                          <a:cs typeface="+mn-cs"/>
                        </a:rPr>
                        <a:t>20</a:t>
                      </a:r>
                      <a:r>
                        <a:rPr kumimoji="0" lang="ko-KR" altLang="en-US" sz="850" b="0" i="0" u="none" strike="noStrike" kern="1200" cap="none" spc="0" normalizeH="0" baseline="0" dirty="0">
                          <a:ln>
                            <a:solidFill>
                              <a:srgbClr val="FFFFFF">
                                <a:lumMod val="75000"/>
                                <a:alpha val="0"/>
                              </a:srgbClr>
                            </a:solidFill>
                          </a:ln>
                          <a:solidFill>
                            <a:schemeClr val="tx1">
                              <a:lumMod val="75000"/>
                              <a:lumOff val="25000"/>
                            </a:schemeClr>
                          </a:solidFill>
                          <a:effectLst/>
                          <a:uLnTx/>
                          <a:uFillTx/>
                          <a:latin typeface="KoPub돋움체 Medium" panose="00000600000000000000" pitchFamily="2" charset="-127"/>
                          <a:ea typeface="KoPub돋움체 Medium" panose="00000600000000000000" pitchFamily="2" charset="-127"/>
                          <a:cs typeface="+mn-cs"/>
                        </a:rPr>
                        <a:t>억 위안 이상</a:t>
                      </a:r>
                      <a:r>
                        <a:rPr kumimoji="0" lang="en-US" altLang="ko-KR" sz="850" b="0" i="0" u="none" strike="noStrike" kern="1200" cap="none" spc="0" normalizeH="0" baseline="0" dirty="0">
                          <a:ln>
                            <a:solidFill>
                              <a:srgbClr val="FFFFFF">
                                <a:lumMod val="75000"/>
                                <a:alpha val="0"/>
                              </a:srgbClr>
                            </a:solidFill>
                          </a:ln>
                          <a:solidFill>
                            <a:schemeClr val="tx1">
                              <a:lumMod val="75000"/>
                              <a:lumOff val="25000"/>
                            </a:schemeClr>
                          </a:solidFill>
                          <a:effectLst/>
                          <a:uLnTx/>
                          <a:uFillTx/>
                          <a:latin typeface="KoPub돋움체 Medium" panose="00000600000000000000" pitchFamily="2" charset="-127"/>
                          <a:ea typeface="KoPub돋움체 Medium" panose="00000600000000000000" pitchFamily="2" charset="-127"/>
                          <a:cs typeface="+mn-cs"/>
                        </a:rPr>
                        <a:t> Ⓒ </a:t>
                      </a:r>
                      <a:r>
                        <a:rPr kumimoji="0" lang="ko-KR" altLang="en-US" sz="850" b="0" i="0" u="none" strike="noStrike" kern="1200" cap="none" spc="0" normalizeH="0" baseline="0" dirty="0">
                          <a:ln>
                            <a:solidFill>
                              <a:srgbClr val="FFFFFF">
                                <a:lumMod val="75000"/>
                                <a:alpha val="0"/>
                              </a:srgbClr>
                            </a:solidFill>
                          </a:ln>
                          <a:solidFill>
                            <a:schemeClr val="tx1">
                              <a:lumMod val="75000"/>
                              <a:lumOff val="25000"/>
                            </a:schemeClr>
                          </a:solidFill>
                          <a:effectLst/>
                          <a:uLnTx/>
                          <a:uFillTx/>
                          <a:latin typeface="KoPub돋움체 Medium" panose="00000600000000000000" pitchFamily="2" charset="-127"/>
                          <a:ea typeface="KoPub돋움체 Medium" panose="00000600000000000000" pitchFamily="2" charset="-127"/>
                          <a:cs typeface="+mn-cs"/>
                        </a:rPr>
                        <a:t>전 연도 및 최근 </a:t>
                      </a:r>
                      <a:r>
                        <a:rPr kumimoji="0" lang="en-US" altLang="ko-KR" sz="850" b="0" i="0" u="none" strike="noStrike" kern="1200" cap="none" spc="0" normalizeH="0" baseline="0" dirty="0">
                          <a:ln>
                            <a:solidFill>
                              <a:srgbClr val="FFFFFF">
                                <a:lumMod val="75000"/>
                                <a:alpha val="0"/>
                              </a:srgbClr>
                            </a:solidFill>
                          </a:ln>
                          <a:solidFill>
                            <a:schemeClr val="tx1">
                              <a:lumMod val="75000"/>
                              <a:lumOff val="25000"/>
                            </a:schemeClr>
                          </a:solidFill>
                          <a:effectLst/>
                          <a:uLnTx/>
                          <a:uFillTx/>
                          <a:latin typeface="KoPub돋움체 Medium" panose="00000600000000000000" pitchFamily="2" charset="-127"/>
                          <a:ea typeface="KoPub돋움체 Medium" panose="00000600000000000000" pitchFamily="2" charset="-127"/>
                          <a:cs typeface="+mn-cs"/>
                        </a:rPr>
                        <a:t>4</a:t>
                      </a:r>
                      <a:r>
                        <a:rPr kumimoji="0" lang="ko-KR" altLang="en-US" sz="850" b="0" i="0" u="none" strike="noStrike" kern="1200" cap="none" spc="0" normalizeH="0" baseline="0" dirty="0">
                          <a:ln>
                            <a:solidFill>
                              <a:srgbClr val="FFFFFF">
                                <a:lumMod val="75000"/>
                                <a:alpha val="0"/>
                              </a:srgbClr>
                            </a:solidFill>
                          </a:ln>
                          <a:solidFill>
                            <a:schemeClr val="tx1">
                              <a:lumMod val="75000"/>
                              <a:lumOff val="25000"/>
                            </a:schemeClr>
                          </a:solidFill>
                          <a:effectLst/>
                          <a:uLnTx/>
                          <a:uFillTx/>
                          <a:latin typeface="KoPub돋움체 Medium" panose="00000600000000000000" pitchFamily="2" charset="-127"/>
                          <a:ea typeface="KoPub돋움체 Medium" panose="00000600000000000000" pitchFamily="2" charset="-127"/>
                          <a:cs typeface="+mn-cs"/>
                        </a:rPr>
                        <a:t>개 분기의 지급여력비율이 </a:t>
                      </a:r>
                      <a:r>
                        <a:rPr kumimoji="0" lang="en-US" altLang="ko-KR" sz="850" b="0" i="0" u="none" strike="noStrike" kern="1200" cap="none" spc="0" normalizeH="0" baseline="0" dirty="0">
                          <a:ln>
                            <a:solidFill>
                              <a:srgbClr val="FFFFFF">
                                <a:lumMod val="75000"/>
                                <a:alpha val="0"/>
                              </a:srgbClr>
                            </a:solidFill>
                          </a:ln>
                          <a:solidFill>
                            <a:schemeClr val="tx1">
                              <a:lumMod val="75000"/>
                              <a:lumOff val="25000"/>
                            </a:schemeClr>
                          </a:solidFill>
                          <a:effectLst/>
                          <a:uLnTx/>
                          <a:uFillTx/>
                          <a:latin typeface="KoPub돋움체 Medium" panose="00000600000000000000" pitchFamily="2" charset="-127"/>
                          <a:ea typeface="KoPub돋움체 Medium" panose="00000600000000000000" pitchFamily="2" charset="-127"/>
                          <a:cs typeface="+mn-cs"/>
                        </a:rPr>
                        <a:t>150% </a:t>
                      </a:r>
                      <a:r>
                        <a:rPr kumimoji="0" lang="ko-KR" altLang="en-US" sz="850" b="0" i="0" u="none" strike="noStrike" kern="1200" cap="none" spc="0" normalizeH="0" baseline="0" dirty="0">
                          <a:ln>
                            <a:solidFill>
                              <a:srgbClr val="FFFFFF">
                                <a:lumMod val="75000"/>
                                <a:alpha val="0"/>
                              </a:srgbClr>
                            </a:solidFill>
                          </a:ln>
                          <a:solidFill>
                            <a:schemeClr val="tx1">
                              <a:lumMod val="75000"/>
                              <a:lumOff val="25000"/>
                            </a:schemeClr>
                          </a:solidFill>
                          <a:effectLst/>
                          <a:uLnTx/>
                          <a:uFillTx/>
                          <a:latin typeface="KoPub돋움체 Medium" panose="00000600000000000000" pitchFamily="2" charset="-127"/>
                          <a:ea typeface="KoPub돋움체 Medium" panose="00000600000000000000" pitchFamily="2" charset="-127"/>
                          <a:cs typeface="+mn-cs"/>
                        </a:rPr>
                        <a:t>이상</a:t>
                      </a:r>
                      <a:r>
                        <a:rPr kumimoji="0" lang="en-US" altLang="ko-KR" sz="850" b="0" i="0" u="none" strike="noStrike" kern="1200" cap="none" spc="0" normalizeH="0" baseline="0" dirty="0">
                          <a:ln>
                            <a:solidFill>
                              <a:srgbClr val="FFFFFF">
                                <a:lumMod val="75000"/>
                                <a:alpha val="0"/>
                              </a:srgbClr>
                            </a:solidFill>
                          </a:ln>
                          <a:solidFill>
                            <a:schemeClr val="tx1">
                              <a:lumMod val="75000"/>
                              <a:lumOff val="25000"/>
                            </a:schemeClr>
                          </a:solidFill>
                          <a:effectLst/>
                          <a:uLnTx/>
                          <a:uFillTx/>
                          <a:latin typeface="KoPub돋움체 Medium" panose="00000600000000000000" pitchFamily="2" charset="-127"/>
                          <a:ea typeface="KoPub돋움체 Medium" panose="00000600000000000000" pitchFamily="2" charset="-127"/>
                          <a:cs typeface="+mn-cs"/>
                        </a:rPr>
                        <a:t> Ⓓ </a:t>
                      </a:r>
                      <a:r>
                        <a:rPr kumimoji="0" lang="ko-KR" altLang="en-US" sz="850" b="0" i="0" u="none" strike="noStrike" kern="1200" cap="none" spc="0" normalizeH="0" baseline="0" dirty="0">
                          <a:ln>
                            <a:solidFill>
                              <a:srgbClr val="FFFFFF">
                                <a:lumMod val="75000"/>
                                <a:alpha val="0"/>
                              </a:srgbClr>
                            </a:solidFill>
                          </a:ln>
                          <a:solidFill>
                            <a:schemeClr val="tx1">
                              <a:lumMod val="75000"/>
                              <a:lumOff val="25000"/>
                            </a:schemeClr>
                          </a:solidFill>
                          <a:effectLst/>
                          <a:uLnTx/>
                          <a:uFillTx/>
                          <a:latin typeface="KoPub돋움체 Medium" panose="00000600000000000000" pitchFamily="2" charset="-127"/>
                          <a:ea typeface="KoPub돋움체 Medium" panose="00000600000000000000" pitchFamily="2" charset="-127"/>
                          <a:cs typeface="+mn-cs"/>
                        </a:rPr>
                        <a:t>건전한 지 배구조와 유효한 내부통제가 있고 전 분기의 유형별 위험 평가등급이 </a:t>
                      </a:r>
                      <a:r>
                        <a:rPr kumimoji="0" lang="en-US" altLang="ko-KR" sz="850" b="0" i="0" u="none" strike="noStrike" kern="1200" cap="none" spc="0" normalizeH="0" baseline="0" dirty="0">
                          <a:ln>
                            <a:solidFill>
                              <a:srgbClr val="FFFFFF">
                                <a:lumMod val="75000"/>
                                <a:alpha val="0"/>
                              </a:srgbClr>
                            </a:solidFill>
                          </a:ln>
                          <a:solidFill>
                            <a:schemeClr val="tx1">
                              <a:lumMod val="75000"/>
                              <a:lumOff val="25000"/>
                            </a:schemeClr>
                          </a:solidFill>
                          <a:effectLst/>
                          <a:uLnTx/>
                          <a:uFillTx/>
                          <a:latin typeface="KoPub돋움체 Medium" panose="00000600000000000000" pitchFamily="2" charset="-127"/>
                          <a:ea typeface="KoPub돋움체 Medium" panose="00000600000000000000" pitchFamily="2" charset="-127"/>
                          <a:cs typeface="+mn-cs"/>
                        </a:rPr>
                        <a:t>A </a:t>
                      </a:r>
                      <a:r>
                        <a:rPr kumimoji="0" lang="ko-KR" altLang="en-US" sz="850" b="0" i="0" u="none" strike="noStrike" kern="1200" cap="none" spc="0" normalizeH="0" baseline="0" dirty="0">
                          <a:ln>
                            <a:solidFill>
                              <a:srgbClr val="FFFFFF">
                                <a:lumMod val="75000"/>
                                <a:alpha val="0"/>
                              </a:srgbClr>
                            </a:solidFill>
                          </a:ln>
                          <a:solidFill>
                            <a:schemeClr val="tx1">
                              <a:lumMod val="75000"/>
                              <a:lumOff val="25000"/>
                            </a:schemeClr>
                          </a:solidFill>
                          <a:effectLst/>
                          <a:uLnTx/>
                          <a:uFillTx/>
                          <a:latin typeface="KoPub돋움체 Medium" panose="00000600000000000000" pitchFamily="2" charset="-127"/>
                          <a:ea typeface="KoPub돋움체 Medium" panose="00000600000000000000" pitchFamily="2" charset="-127"/>
                          <a:cs typeface="+mn-cs"/>
                        </a:rPr>
                        <a:t>또는 </a:t>
                      </a:r>
                      <a:r>
                        <a:rPr kumimoji="0" lang="en-US" altLang="ko-KR" sz="850" b="0" i="0" u="none" strike="noStrike" kern="1200" cap="none" spc="0" normalizeH="0" baseline="0" dirty="0">
                          <a:ln>
                            <a:solidFill>
                              <a:srgbClr val="FFFFFF">
                                <a:lumMod val="75000"/>
                                <a:alpha val="0"/>
                              </a:srgbClr>
                            </a:solidFill>
                          </a:ln>
                          <a:solidFill>
                            <a:schemeClr val="tx1">
                              <a:lumMod val="75000"/>
                              <a:lumOff val="25000"/>
                            </a:schemeClr>
                          </a:solidFill>
                          <a:effectLst/>
                          <a:uLnTx/>
                          <a:uFillTx/>
                          <a:latin typeface="KoPub돋움체 Medium" panose="00000600000000000000" pitchFamily="2" charset="-127"/>
                          <a:ea typeface="KoPub돋움체 Medium" panose="00000600000000000000" pitchFamily="2" charset="-127"/>
                          <a:cs typeface="+mn-cs"/>
                        </a:rPr>
                        <a:t>B</a:t>
                      </a:r>
                      <a:r>
                        <a:rPr kumimoji="0" lang="ko-KR" altLang="en-US" sz="850" b="0" i="0" u="none" strike="noStrike" kern="1200" cap="none" spc="0" normalizeH="0" baseline="0" dirty="0">
                          <a:ln>
                            <a:solidFill>
                              <a:srgbClr val="FFFFFF">
                                <a:lumMod val="75000"/>
                                <a:alpha val="0"/>
                              </a:srgbClr>
                            </a:solidFill>
                          </a:ln>
                          <a:solidFill>
                            <a:schemeClr val="tx1">
                              <a:lumMod val="75000"/>
                              <a:lumOff val="25000"/>
                            </a:schemeClr>
                          </a:solidFill>
                          <a:effectLst/>
                          <a:uLnTx/>
                          <a:uFillTx/>
                          <a:latin typeface="KoPub돋움체 Medium" panose="00000600000000000000" pitchFamily="2" charset="-127"/>
                          <a:ea typeface="KoPub돋움체 Medium" panose="00000600000000000000" pitchFamily="2" charset="-127"/>
                          <a:cs typeface="+mn-cs"/>
                        </a:rPr>
                        <a:t>를 기록</a:t>
                      </a:r>
                      <a:r>
                        <a:rPr kumimoji="0" lang="en-US" altLang="ko-KR" sz="850" b="0" i="0" u="none" strike="noStrike" kern="1200" cap="none" spc="0" normalizeH="0" baseline="0" dirty="0">
                          <a:ln>
                            <a:solidFill>
                              <a:srgbClr val="FFFFFF">
                                <a:lumMod val="75000"/>
                                <a:alpha val="0"/>
                              </a:srgbClr>
                            </a:solidFill>
                          </a:ln>
                          <a:solidFill>
                            <a:schemeClr val="tx1">
                              <a:lumMod val="75000"/>
                              <a:lumOff val="25000"/>
                            </a:schemeClr>
                          </a:solidFill>
                          <a:effectLst/>
                          <a:uLnTx/>
                          <a:uFillTx/>
                          <a:latin typeface="KoPub돋움체 Medium" panose="00000600000000000000" pitchFamily="2" charset="-127"/>
                          <a:ea typeface="KoPub돋움체 Medium" panose="00000600000000000000" pitchFamily="2" charset="-127"/>
                          <a:cs typeface="+mn-cs"/>
                        </a:rPr>
                        <a:t> Ⓔ </a:t>
                      </a:r>
                      <a:r>
                        <a:rPr kumimoji="0" lang="ko-KR" altLang="en-US" sz="850" b="0" i="0" u="none" strike="noStrike" kern="1200" cap="none" spc="0" normalizeH="0" baseline="0" dirty="0">
                          <a:ln>
                            <a:solidFill>
                              <a:srgbClr val="FFFFFF">
                                <a:lumMod val="75000"/>
                                <a:alpha val="0"/>
                              </a:srgbClr>
                            </a:solidFill>
                          </a:ln>
                          <a:solidFill>
                            <a:schemeClr val="tx1">
                              <a:lumMod val="75000"/>
                              <a:lumOff val="25000"/>
                            </a:schemeClr>
                          </a:solidFill>
                          <a:effectLst/>
                          <a:uLnTx/>
                          <a:uFillTx/>
                          <a:latin typeface="KoPub돋움체 Medium" panose="00000600000000000000" pitchFamily="2" charset="-127"/>
                          <a:ea typeface="KoPub돋움체 Medium" panose="00000600000000000000" pitchFamily="2" charset="-127"/>
                          <a:cs typeface="+mn-cs"/>
                        </a:rPr>
                        <a:t>내부통제제도</a:t>
                      </a:r>
                      <a:r>
                        <a:rPr kumimoji="0" lang="en-US" altLang="ko-KR" sz="850" b="0" i="0" u="none" strike="noStrike" kern="1200" cap="none" spc="0" normalizeH="0" baseline="0" dirty="0">
                          <a:ln>
                            <a:solidFill>
                              <a:srgbClr val="FFFFFF">
                                <a:lumMod val="75000"/>
                                <a:alpha val="0"/>
                              </a:srgbClr>
                            </a:solidFill>
                          </a:ln>
                          <a:solidFill>
                            <a:schemeClr val="tx1">
                              <a:lumMod val="75000"/>
                              <a:lumOff val="25000"/>
                            </a:schemeClr>
                          </a:solidFill>
                          <a:effectLst/>
                          <a:uLnTx/>
                          <a:uFillTx/>
                          <a:latin typeface="KoPub돋움체 Medium" panose="00000600000000000000" pitchFamily="2" charset="-127"/>
                          <a:ea typeface="KoPub돋움체 Medium" panose="00000600000000000000" pitchFamily="2" charset="-127"/>
                          <a:cs typeface="+mn-cs"/>
                        </a:rPr>
                        <a:t>, </a:t>
                      </a:r>
                      <a:r>
                        <a:rPr kumimoji="0" lang="ko-KR" altLang="en-US" sz="850" b="0" i="0" u="none" strike="noStrike" kern="1200" cap="none" spc="0" normalizeH="0" baseline="0" dirty="0">
                          <a:ln>
                            <a:solidFill>
                              <a:srgbClr val="FFFFFF">
                                <a:lumMod val="75000"/>
                                <a:alpha val="0"/>
                              </a:srgbClr>
                            </a:solidFill>
                          </a:ln>
                          <a:solidFill>
                            <a:schemeClr val="tx1">
                              <a:lumMod val="75000"/>
                              <a:lumOff val="25000"/>
                            </a:schemeClr>
                          </a:solidFill>
                          <a:effectLst/>
                          <a:uLnTx/>
                          <a:uFillTx/>
                          <a:latin typeface="KoPub돋움체 Medium" panose="00000600000000000000" pitchFamily="2" charset="-127"/>
                          <a:ea typeface="KoPub돋움체 Medium" panose="00000600000000000000" pitchFamily="2" charset="-127"/>
                          <a:cs typeface="+mn-cs"/>
                        </a:rPr>
                        <a:t>전담인력</a:t>
                      </a:r>
                      <a:r>
                        <a:rPr kumimoji="0" lang="en-US" altLang="ko-KR" sz="850" b="0" i="0" u="none" strike="noStrike" kern="1200" cap="none" spc="0" normalizeH="0" baseline="0" dirty="0">
                          <a:ln>
                            <a:solidFill>
                              <a:srgbClr val="FFFFFF">
                                <a:lumMod val="75000"/>
                                <a:alpha val="0"/>
                              </a:srgbClr>
                            </a:solidFill>
                          </a:ln>
                          <a:solidFill>
                            <a:schemeClr val="tx1">
                              <a:lumMod val="75000"/>
                              <a:lumOff val="25000"/>
                            </a:schemeClr>
                          </a:solidFill>
                          <a:effectLst/>
                          <a:uLnTx/>
                          <a:uFillTx/>
                          <a:latin typeface="KoPub돋움체 Medium" panose="00000600000000000000" pitchFamily="2" charset="-127"/>
                          <a:ea typeface="KoPub돋움체 Medium" panose="00000600000000000000" pitchFamily="2" charset="-127"/>
                          <a:cs typeface="+mn-cs"/>
                        </a:rPr>
                        <a:t>, </a:t>
                      </a:r>
                      <a:r>
                        <a:rPr kumimoji="0" lang="ko-KR" altLang="en-US" sz="850" b="0" i="0" u="none" strike="noStrike" kern="1200" cap="none" spc="0" normalizeH="0" baseline="0" dirty="0">
                          <a:ln>
                            <a:solidFill>
                              <a:srgbClr val="FFFFFF">
                                <a:lumMod val="75000"/>
                                <a:alpha val="0"/>
                              </a:srgbClr>
                            </a:solidFill>
                          </a:ln>
                          <a:solidFill>
                            <a:schemeClr val="tx1">
                              <a:lumMod val="75000"/>
                              <a:lumOff val="25000"/>
                            </a:schemeClr>
                          </a:solidFill>
                          <a:effectLst/>
                          <a:uLnTx/>
                          <a:uFillTx/>
                          <a:latin typeface="KoPub돋움체 Medium" panose="00000600000000000000" pitchFamily="2" charset="-127"/>
                          <a:ea typeface="KoPub돋움체 Medium" panose="00000600000000000000" pitchFamily="2" charset="-127"/>
                          <a:cs typeface="+mn-cs"/>
                        </a:rPr>
                        <a:t>서비스 능력</a:t>
                      </a:r>
                      <a:r>
                        <a:rPr kumimoji="0" lang="en-US" altLang="ko-KR" sz="850" b="0" i="0" u="none" strike="noStrike" kern="1200" cap="none" spc="0" normalizeH="0" baseline="0" dirty="0">
                          <a:ln>
                            <a:solidFill>
                              <a:srgbClr val="FFFFFF">
                                <a:lumMod val="75000"/>
                                <a:alpha val="0"/>
                              </a:srgbClr>
                            </a:solidFill>
                          </a:ln>
                          <a:solidFill>
                            <a:schemeClr val="tx1">
                              <a:lumMod val="75000"/>
                              <a:lumOff val="25000"/>
                            </a:schemeClr>
                          </a:solidFill>
                          <a:effectLst/>
                          <a:uLnTx/>
                          <a:uFillTx/>
                          <a:latin typeface="KoPub돋움체 Medium" panose="00000600000000000000" pitchFamily="2" charset="-127"/>
                          <a:ea typeface="KoPub돋움체 Medium" panose="00000600000000000000" pitchFamily="2" charset="-127"/>
                          <a:cs typeface="+mn-cs"/>
                        </a:rPr>
                        <a:t>, IT</a:t>
                      </a:r>
                      <a:r>
                        <a:rPr kumimoji="0" lang="ko-KR" altLang="en-US" sz="850" b="0" i="0" u="none" strike="noStrike" kern="1200" cap="none" spc="0" normalizeH="0" baseline="0" dirty="0">
                          <a:ln>
                            <a:solidFill>
                              <a:srgbClr val="FFFFFF">
                                <a:lumMod val="75000"/>
                                <a:alpha val="0"/>
                              </a:srgbClr>
                            </a:solidFill>
                          </a:ln>
                          <a:solidFill>
                            <a:schemeClr val="tx1">
                              <a:lumMod val="75000"/>
                              <a:lumOff val="25000"/>
                            </a:schemeClr>
                          </a:solidFill>
                          <a:effectLst/>
                          <a:uLnTx/>
                          <a:uFillTx/>
                          <a:latin typeface="KoPub돋움체 Medium" panose="00000600000000000000" pitchFamily="2" charset="-127"/>
                          <a:ea typeface="KoPub돋움체 Medium" panose="00000600000000000000" pitchFamily="2" charset="-127"/>
                          <a:cs typeface="+mn-cs"/>
                        </a:rPr>
                        <a:t>시스템 및 재보험 계획 구비</a:t>
                      </a:r>
                      <a:r>
                        <a:rPr kumimoji="0" lang="en-US" altLang="ko-KR" sz="850" b="0" i="0" u="none" strike="noStrike" kern="1200" cap="none" spc="0" normalizeH="0" baseline="0" dirty="0">
                          <a:ln>
                            <a:solidFill>
                              <a:srgbClr val="FFFFFF">
                                <a:lumMod val="75000"/>
                                <a:alpha val="0"/>
                              </a:srgbClr>
                            </a:solidFill>
                          </a:ln>
                          <a:solidFill>
                            <a:schemeClr val="tx1">
                              <a:lumMod val="75000"/>
                              <a:lumOff val="25000"/>
                            </a:schemeClr>
                          </a:solidFill>
                          <a:effectLst/>
                          <a:uLnTx/>
                          <a:uFillTx/>
                          <a:latin typeface="KoPub돋움체 Medium" panose="00000600000000000000" pitchFamily="2" charset="-127"/>
                          <a:ea typeface="KoPub돋움체 Medium" panose="00000600000000000000" pitchFamily="2" charset="-127"/>
                          <a:cs typeface="+mn-cs"/>
                        </a:rPr>
                        <a:t> Ⓕ </a:t>
                      </a:r>
                      <a:r>
                        <a:rPr kumimoji="0" lang="ko-KR" altLang="en-US" sz="850" b="0" i="0" u="none" strike="noStrike" kern="1200" cap="none" spc="0" normalizeH="0" baseline="0" dirty="0">
                          <a:ln>
                            <a:solidFill>
                              <a:srgbClr val="FFFFFF">
                                <a:lumMod val="75000"/>
                                <a:alpha val="0"/>
                              </a:srgbClr>
                            </a:solidFill>
                          </a:ln>
                          <a:solidFill>
                            <a:schemeClr val="tx1">
                              <a:lumMod val="75000"/>
                              <a:lumOff val="25000"/>
                            </a:schemeClr>
                          </a:solidFill>
                          <a:effectLst/>
                          <a:uLnTx/>
                          <a:uFillTx/>
                          <a:latin typeface="KoPub돋움체 Medium" panose="00000600000000000000" pitchFamily="2" charset="-127"/>
                          <a:ea typeface="KoPub돋움체 Medium" panose="00000600000000000000" pitchFamily="2" charset="-127"/>
                          <a:cs typeface="+mn-cs"/>
                        </a:rPr>
                        <a:t>최근 </a:t>
                      </a:r>
                      <a:r>
                        <a:rPr kumimoji="0" lang="en-US" altLang="ko-KR" sz="850" b="0" i="0" u="none" strike="noStrike" kern="1200" cap="none" spc="0" normalizeH="0" baseline="0" dirty="0">
                          <a:ln>
                            <a:solidFill>
                              <a:srgbClr val="FFFFFF">
                                <a:lumMod val="75000"/>
                                <a:alpha val="0"/>
                              </a:srgbClr>
                            </a:solidFill>
                          </a:ln>
                          <a:solidFill>
                            <a:schemeClr val="tx1">
                              <a:lumMod val="75000"/>
                              <a:lumOff val="25000"/>
                            </a:schemeClr>
                          </a:solidFill>
                          <a:effectLst/>
                          <a:uLnTx/>
                          <a:uFillTx/>
                          <a:latin typeface="KoPub돋움체 Medium" panose="00000600000000000000" pitchFamily="2" charset="-127"/>
                          <a:ea typeface="KoPub돋움체 Medium" panose="00000600000000000000" pitchFamily="2" charset="-127"/>
                          <a:cs typeface="+mn-cs"/>
                        </a:rPr>
                        <a:t>3</a:t>
                      </a:r>
                      <a:r>
                        <a:rPr kumimoji="0" lang="ko-KR" altLang="en-US" sz="850" b="0" i="0" u="none" strike="noStrike" kern="1200" cap="none" spc="0" normalizeH="0" baseline="0" dirty="0">
                          <a:ln>
                            <a:solidFill>
                              <a:srgbClr val="FFFFFF">
                                <a:lumMod val="75000"/>
                                <a:alpha val="0"/>
                              </a:srgbClr>
                            </a:solidFill>
                          </a:ln>
                          <a:solidFill>
                            <a:schemeClr val="tx1">
                              <a:lumMod val="75000"/>
                              <a:lumOff val="25000"/>
                            </a:schemeClr>
                          </a:solidFill>
                          <a:effectLst/>
                          <a:uLnTx/>
                          <a:uFillTx/>
                          <a:latin typeface="KoPub돋움체 Medium" panose="00000600000000000000" pitchFamily="2" charset="-127"/>
                          <a:ea typeface="KoPub돋움체 Medium" panose="00000600000000000000" pitchFamily="2" charset="-127"/>
                          <a:cs typeface="+mn-cs"/>
                        </a:rPr>
                        <a:t>년 중대 위법</a:t>
                      </a:r>
                      <a:r>
                        <a:rPr kumimoji="0" lang="en-US" altLang="ko-KR" sz="850" b="0" i="0" u="none" strike="noStrike" kern="1200" cap="none" spc="0" normalizeH="0" baseline="0" dirty="0">
                          <a:ln>
                            <a:solidFill>
                              <a:srgbClr val="FFFFFF">
                                <a:lumMod val="75000"/>
                                <a:alpha val="0"/>
                              </a:srgbClr>
                            </a:solidFill>
                          </a:ln>
                          <a:solidFill>
                            <a:schemeClr val="tx1">
                              <a:lumMod val="75000"/>
                              <a:lumOff val="25000"/>
                            </a:schemeClr>
                          </a:solidFill>
                          <a:effectLst/>
                          <a:uLnTx/>
                          <a:uFillTx/>
                          <a:latin typeface="KoPub돋움체 Medium" panose="00000600000000000000" pitchFamily="2" charset="-127"/>
                          <a:ea typeface="KoPub돋움체 Medium" panose="00000600000000000000" pitchFamily="2" charset="-127"/>
                          <a:cs typeface="+mn-cs"/>
                        </a:rPr>
                        <a:t>·</a:t>
                      </a:r>
                      <a:r>
                        <a:rPr kumimoji="0" lang="ko-KR" altLang="en-US" sz="850" b="0" i="0" u="none" strike="noStrike" kern="1200" cap="none" spc="0" normalizeH="0" baseline="0" dirty="0" err="1">
                          <a:ln>
                            <a:solidFill>
                              <a:srgbClr val="FFFFFF">
                                <a:lumMod val="75000"/>
                                <a:alpha val="0"/>
                              </a:srgbClr>
                            </a:solidFill>
                          </a:ln>
                          <a:solidFill>
                            <a:schemeClr val="tx1">
                              <a:lumMod val="75000"/>
                              <a:lumOff val="25000"/>
                            </a:schemeClr>
                          </a:solidFill>
                          <a:effectLst/>
                          <a:uLnTx/>
                          <a:uFillTx/>
                          <a:latin typeface="KoPub돋움체 Medium" panose="00000600000000000000" pitchFamily="2" charset="-127"/>
                          <a:ea typeface="KoPub돋움체 Medium" panose="00000600000000000000" pitchFamily="2" charset="-127"/>
                          <a:cs typeface="+mn-cs"/>
                        </a:rPr>
                        <a:t>위규</a:t>
                      </a:r>
                      <a:r>
                        <a:rPr kumimoji="0" lang="ko-KR" altLang="en-US" sz="850" b="0" i="0" u="none" strike="noStrike" kern="1200" cap="none" spc="0" normalizeH="0" baseline="0" dirty="0">
                          <a:ln>
                            <a:solidFill>
                              <a:srgbClr val="FFFFFF">
                                <a:lumMod val="75000"/>
                                <a:alpha val="0"/>
                              </a:srgbClr>
                            </a:solidFill>
                          </a:ln>
                          <a:solidFill>
                            <a:schemeClr val="tx1">
                              <a:lumMod val="75000"/>
                              <a:lumOff val="25000"/>
                            </a:schemeClr>
                          </a:solidFill>
                          <a:effectLst/>
                          <a:uLnTx/>
                          <a:uFillTx/>
                          <a:latin typeface="KoPub돋움체 Medium" panose="00000600000000000000" pitchFamily="2" charset="-127"/>
                          <a:ea typeface="KoPub돋움체 Medium" panose="00000600000000000000" pitchFamily="2" charset="-127"/>
                          <a:cs typeface="+mn-cs"/>
                        </a:rPr>
                        <a:t> 행위 없음</a:t>
                      </a:r>
                      <a:r>
                        <a:rPr kumimoji="0" lang="en-US" altLang="ko-KR" sz="850" b="0" i="0" u="none" strike="noStrike" kern="1200" cap="none" spc="0" normalizeH="0" baseline="0" dirty="0">
                          <a:ln>
                            <a:solidFill>
                              <a:srgbClr val="FFFFFF">
                                <a:lumMod val="75000"/>
                                <a:alpha val="0"/>
                              </a:srgbClr>
                            </a:solidFill>
                          </a:ln>
                          <a:solidFill>
                            <a:schemeClr val="tx1">
                              <a:lumMod val="75000"/>
                              <a:lumOff val="25000"/>
                            </a:schemeClr>
                          </a:solidFill>
                          <a:effectLst/>
                          <a:uLnTx/>
                          <a:uFillTx/>
                          <a:latin typeface="KoPub돋움체 Medium" panose="00000600000000000000" pitchFamily="2" charset="-127"/>
                          <a:ea typeface="KoPub돋움체 Medium" panose="00000600000000000000" pitchFamily="2" charset="-127"/>
                          <a:cs typeface="+mn-cs"/>
                        </a:rPr>
                        <a:t> Ⓖ </a:t>
                      </a:r>
                      <a:r>
                        <a:rPr kumimoji="0" lang="ko-KR" altLang="en-US" sz="850" b="0" i="0" u="none" strike="noStrike" kern="1200" cap="none" spc="0" normalizeH="0" baseline="0" dirty="0">
                          <a:ln>
                            <a:solidFill>
                              <a:srgbClr val="FFFFFF">
                                <a:lumMod val="75000"/>
                                <a:alpha val="0"/>
                              </a:srgbClr>
                            </a:solidFill>
                          </a:ln>
                          <a:solidFill>
                            <a:schemeClr val="tx1">
                              <a:lumMod val="75000"/>
                              <a:lumOff val="25000"/>
                            </a:schemeClr>
                          </a:solidFill>
                          <a:effectLst/>
                          <a:uLnTx/>
                          <a:uFillTx/>
                          <a:latin typeface="KoPub돋움체 Medium" panose="00000600000000000000" pitchFamily="2" charset="-127"/>
                          <a:ea typeface="KoPub돋움체 Medium" panose="00000600000000000000" pitchFamily="2" charset="-127"/>
                          <a:cs typeface="+mn-cs"/>
                        </a:rPr>
                        <a:t>법률</a:t>
                      </a:r>
                      <a:r>
                        <a:rPr kumimoji="0" lang="en-US" altLang="ko-KR" sz="850" b="0" i="0" u="none" strike="noStrike" kern="1200" cap="none" spc="0" normalizeH="0" baseline="0" dirty="0">
                          <a:ln>
                            <a:solidFill>
                              <a:srgbClr val="FFFFFF">
                                <a:lumMod val="75000"/>
                                <a:alpha val="0"/>
                              </a:srgbClr>
                            </a:solidFill>
                          </a:ln>
                          <a:solidFill>
                            <a:schemeClr val="tx1">
                              <a:lumMod val="75000"/>
                              <a:lumOff val="25000"/>
                            </a:schemeClr>
                          </a:solidFill>
                          <a:effectLst/>
                          <a:uLnTx/>
                          <a:uFillTx/>
                          <a:latin typeface="KoPub돋움체 Medium" panose="00000600000000000000" pitchFamily="2" charset="-127"/>
                          <a:ea typeface="KoPub돋움체 Medium" panose="00000600000000000000" pitchFamily="2" charset="-127"/>
                          <a:cs typeface="+mn-cs"/>
                        </a:rPr>
                        <a:t>, </a:t>
                      </a:r>
                      <a:r>
                        <a:rPr kumimoji="0" lang="ko-KR" altLang="en-US" sz="850" b="0" i="0" u="none" strike="noStrike" kern="1200" cap="none" spc="0" normalizeH="0" baseline="0" dirty="0">
                          <a:ln>
                            <a:solidFill>
                              <a:srgbClr val="FFFFFF">
                                <a:lumMod val="75000"/>
                                <a:alpha val="0"/>
                              </a:srgbClr>
                            </a:solidFill>
                          </a:ln>
                          <a:solidFill>
                            <a:schemeClr val="tx1">
                              <a:lumMod val="75000"/>
                              <a:lumOff val="25000"/>
                            </a:schemeClr>
                          </a:solidFill>
                          <a:effectLst/>
                          <a:uLnTx/>
                          <a:uFillTx/>
                          <a:latin typeface="KoPub돋움체 Medium" panose="00000600000000000000" pitchFamily="2" charset="-127"/>
                          <a:ea typeface="KoPub돋움체 Medium" panose="00000600000000000000" pitchFamily="2" charset="-127"/>
                          <a:cs typeface="+mn-cs"/>
                        </a:rPr>
                        <a:t>행정법규 및 감독당국이 정한 기타 조건 </a:t>
                      </a:r>
                    </a:p>
                    <a:p>
                      <a:pPr marL="171450" marR="0" lvl="0" indent="-171450" algn="l" defTabSz="914400" eaLnBrk="1" fontAlgn="auto" latinLnBrk="0" hangingPunct="1">
                        <a:lnSpc>
                          <a:spcPct val="100000"/>
                        </a:lnSpc>
                        <a:spcBef>
                          <a:spcPts val="300"/>
                        </a:spcBef>
                        <a:spcAft>
                          <a:spcPts val="0"/>
                        </a:spcAft>
                        <a:buClrTx/>
                        <a:buSzTx/>
                        <a:buFont typeface="Wingdings" panose="05000000000000000000" pitchFamily="2" charset="2"/>
                        <a:buChar char="§"/>
                        <a:tabLst/>
                        <a:defRPr/>
                      </a:pPr>
                      <a:r>
                        <a:rPr kumimoji="0" lang="ko-KR" altLang="en-US" sz="850" b="0" i="0" u="none" strike="noStrike" kern="1200" cap="none" spc="0" normalizeH="0" baseline="0" dirty="0" err="1">
                          <a:ln>
                            <a:solidFill>
                              <a:srgbClr val="FFFFFF">
                                <a:lumMod val="75000"/>
                                <a:alpha val="0"/>
                              </a:srgbClr>
                            </a:solidFill>
                          </a:ln>
                          <a:solidFill>
                            <a:schemeClr val="tx1">
                              <a:lumMod val="75000"/>
                              <a:lumOff val="25000"/>
                            </a:schemeClr>
                          </a:solidFill>
                          <a:effectLst/>
                          <a:uLnTx/>
                          <a:uFillTx/>
                          <a:latin typeface="KoPub돋움체 Medium" panose="00000600000000000000" pitchFamily="2" charset="-127"/>
                          <a:ea typeface="KoPub돋움체 Medium" panose="00000600000000000000" pitchFamily="2" charset="-127"/>
                          <a:cs typeface="+mn-cs"/>
                        </a:rPr>
                        <a:t>변액연금</a:t>
                      </a:r>
                      <a:r>
                        <a:rPr kumimoji="0" lang="en-US" altLang="ko-KR" sz="850" b="0" i="0" u="none" strike="noStrike" kern="1200" cap="none" spc="0" normalizeH="0" baseline="0" dirty="0">
                          <a:ln>
                            <a:solidFill>
                              <a:srgbClr val="FFFFFF">
                                <a:lumMod val="75000"/>
                                <a:alpha val="0"/>
                              </a:srgbClr>
                            </a:solidFill>
                          </a:ln>
                          <a:solidFill>
                            <a:schemeClr val="tx1">
                              <a:lumMod val="75000"/>
                              <a:lumOff val="25000"/>
                            </a:schemeClr>
                          </a:solidFill>
                          <a:effectLst/>
                          <a:uLnTx/>
                          <a:uFillTx/>
                          <a:latin typeface="KoPub돋움체 Medium" panose="00000600000000000000" pitchFamily="2" charset="-127"/>
                          <a:ea typeface="KoPub돋움체 Medium" panose="00000600000000000000" pitchFamily="2" charset="-127"/>
                          <a:cs typeface="+mn-cs"/>
                        </a:rPr>
                        <a:t>: Ⓐ </a:t>
                      </a:r>
                      <a:r>
                        <a:rPr kumimoji="0" lang="ko-KR" altLang="en-US" sz="850" b="0" i="0" u="none" strike="noStrike" kern="1200" cap="none" spc="0" normalizeH="0" baseline="0" dirty="0">
                          <a:ln>
                            <a:solidFill>
                              <a:srgbClr val="FFFFFF">
                                <a:lumMod val="75000"/>
                                <a:alpha val="0"/>
                              </a:srgbClr>
                            </a:solidFill>
                          </a:ln>
                          <a:solidFill>
                            <a:schemeClr val="tx1">
                              <a:lumMod val="75000"/>
                              <a:lumOff val="25000"/>
                            </a:schemeClr>
                          </a:solidFill>
                          <a:effectLst/>
                          <a:uLnTx/>
                          <a:uFillTx/>
                          <a:latin typeface="KoPub돋움체 Medium" panose="00000600000000000000" pitchFamily="2" charset="-127"/>
                          <a:ea typeface="KoPub돋움체 Medium" panose="00000600000000000000" pitchFamily="2" charset="-127"/>
                          <a:cs typeface="+mn-cs"/>
                        </a:rPr>
                        <a:t>경영기간이 </a:t>
                      </a:r>
                      <a:r>
                        <a:rPr kumimoji="0" lang="en-US" altLang="ko-KR" sz="850" b="0" i="0" u="none" strike="noStrike" kern="1200" cap="none" spc="0" normalizeH="0" baseline="0" dirty="0">
                          <a:ln>
                            <a:solidFill>
                              <a:srgbClr val="FFFFFF">
                                <a:lumMod val="75000"/>
                                <a:alpha val="0"/>
                              </a:srgbClr>
                            </a:solidFill>
                          </a:ln>
                          <a:solidFill>
                            <a:schemeClr val="tx1">
                              <a:lumMod val="75000"/>
                              <a:lumOff val="25000"/>
                            </a:schemeClr>
                          </a:solidFill>
                          <a:effectLst/>
                          <a:uLnTx/>
                          <a:uFillTx/>
                          <a:latin typeface="KoPub돋움체 Medium" panose="00000600000000000000" pitchFamily="2" charset="-127"/>
                          <a:ea typeface="KoPub돋움체 Medium" panose="00000600000000000000" pitchFamily="2" charset="-127"/>
                          <a:cs typeface="+mn-cs"/>
                        </a:rPr>
                        <a:t>6</a:t>
                      </a:r>
                      <a:r>
                        <a:rPr kumimoji="0" lang="ko-KR" altLang="en-US" sz="850" b="0" i="0" u="none" strike="noStrike" kern="1200" cap="none" spc="0" normalizeH="0" baseline="0" dirty="0">
                          <a:ln>
                            <a:solidFill>
                              <a:srgbClr val="FFFFFF">
                                <a:lumMod val="75000"/>
                                <a:alpha val="0"/>
                              </a:srgbClr>
                            </a:solidFill>
                          </a:ln>
                          <a:solidFill>
                            <a:schemeClr val="tx1">
                              <a:lumMod val="75000"/>
                              <a:lumOff val="25000"/>
                            </a:schemeClr>
                          </a:solidFill>
                          <a:effectLst/>
                          <a:uLnTx/>
                          <a:uFillTx/>
                          <a:latin typeface="KoPub돋움체 Medium" panose="00000600000000000000" pitchFamily="2" charset="-127"/>
                          <a:ea typeface="KoPub돋움체 Medium" panose="00000600000000000000" pitchFamily="2" charset="-127"/>
                          <a:cs typeface="+mn-cs"/>
                        </a:rPr>
                        <a:t>개 회계연도 이상</a:t>
                      </a:r>
                      <a:r>
                        <a:rPr kumimoji="0" lang="en-US" altLang="ko-KR" sz="850" b="0" i="0" u="none" strike="noStrike" kern="1200" cap="none" spc="0" normalizeH="0" baseline="0" dirty="0">
                          <a:ln>
                            <a:solidFill>
                              <a:srgbClr val="FFFFFF">
                                <a:lumMod val="75000"/>
                                <a:alpha val="0"/>
                              </a:srgbClr>
                            </a:solidFill>
                          </a:ln>
                          <a:solidFill>
                            <a:schemeClr val="tx1">
                              <a:lumMod val="75000"/>
                              <a:lumOff val="25000"/>
                            </a:schemeClr>
                          </a:solidFill>
                          <a:effectLst/>
                          <a:uLnTx/>
                          <a:uFillTx/>
                          <a:latin typeface="KoPub돋움체 Medium" panose="00000600000000000000" pitchFamily="2" charset="-127"/>
                          <a:ea typeface="KoPub돋움체 Medium" panose="00000600000000000000" pitchFamily="2" charset="-127"/>
                          <a:cs typeface="+mn-cs"/>
                        </a:rPr>
                        <a:t> Ⓑ </a:t>
                      </a:r>
                      <a:r>
                        <a:rPr kumimoji="0" lang="ko-KR" altLang="en-US" sz="850" b="0" i="0" u="none" strike="noStrike" kern="1200" cap="none" spc="0" normalizeH="0" baseline="0" dirty="0">
                          <a:ln>
                            <a:solidFill>
                              <a:srgbClr val="FFFFFF">
                                <a:lumMod val="75000"/>
                                <a:alpha val="0"/>
                              </a:srgbClr>
                            </a:solidFill>
                          </a:ln>
                          <a:solidFill>
                            <a:schemeClr val="tx1">
                              <a:lumMod val="75000"/>
                              <a:lumOff val="25000"/>
                            </a:schemeClr>
                          </a:solidFill>
                          <a:effectLst/>
                          <a:uLnTx/>
                          <a:uFillTx/>
                          <a:latin typeface="KoPub돋움체 Medium" panose="00000600000000000000" pitchFamily="2" charset="-127"/>
                          <a:ea typeface="KoPub돋움체 Medium" panose="00000600000000000000" pitchFamily="2" charset="-127"/>
                          <a:cs typeface="+mn-cs"/>
                        </a:rPr>
                        <a:t>투자연계형 보험 영업자격을 취득한 지 </a:t>
                      </a:r>
                      <a:r>
                        <a:rPr kumimoji="0" lang="en-US" altLang="ko-KR" sz="850" b="0" i="0" u="none" strike="noStrike" kern="1200" cap="none" spc="0" normalizeH="0" baseline="0" dirty="0">
                          <a:ln>
                            <a:solidFill>
                              <a:srgbClr val="FFFFFF">
                                <a:lumMod val="75000"/>
                                <a:alpha val="0"/>
                              </a:srgbClr>
                            </a:solidFill>
                          </a:ln>
                          <a:solidFill>
                            <a:schemeClr val="tx1">
                              <a:lumMod val="75000"/>
                              <a:lumOff val="25000"/>
                            </a:schemeClr>
                          </a:solidFill>
                          <a:effectLst/>
                          <a:uLnTx/>
                          <a:uFillTx/>
                          <a:latin typeface="KoPub돋움체 Medium" panose="00000600000000000000" pitchFamily="2" charset="-127"/>
                          <a:ea typeface="KoPub돋움체 Medium" panose="00000600000000000000" pitchFamily="2" charset="-127"/>
                          <a:cs typeface="+mn-cs"/>
                        </a:rPr>
                        <a:t>3</a:t>
                      </a:r>
                      <a:r>
                        <a:rPr kumimoji="0" lang="ko-KR" altLang="en-US" sz="850" b="0" i="0" u="none" strike="noStrike" kern="1200" cap="none" spc="0" normalizeH="0" baseline="0" dirty="0">
                          <a:ln>
                            <a:solidFill>
                              <a:srgbClr val="FFFFFF">
                                <a:lumMod val="75000"/>
                                <a:alpha val="0"/>
                              </a:srgbClr>
                            </a:solidFill>
                          </a:ln>
                          <a:solidFill>
                            <a:schemeClr val="tx1">
                              <a:lumMod val="75000"/>
                              <a:lumOff val="25000"/>
                            </a:schemeClr>
                          </a:solidFill>
                          <a:effectLst/>
                          <a:uLnTx/>
                          <a:uFillTx/>
                          <a:latin typeface="KoPub돋움체 Medium" panose="00000600000000000000" pitchFamily="2" charset="-127"/>
                          <a:ea typeface="KoPub돋움체 Medium" panose="00000600000000000000" pitchFamily="2" charset="-127"/>
                          <a:cs typeface="+mn-cs"/>
                        </a:rPr>
                        <a:t>년 이상</a:t>
                      </a:r>
                      <a:r>
                        <a:rPr kumimoji="0" lang="en-US" altLang="ko-KR" sz="850" b="0" i="0" u="none" strike="noStrike" kern="1200" cap="none" spc="0" normalizeH="0" baseline="0" dirty="0">
                          <a:ln>
                            <a:solidFill>
                              <a:srgbClr val="FFFFFF">
                                <a:lumMod val="75000"/>
                                <a:alpha val="0"/>
                              </a:srgbClr>
                            </a:solidFill>
                          </a:ln>
                          <a:solidFill>
                            <a:schemeClr val="tx1">
                              <a:lumMod val="75000"/>
                              <a:lumOff val="25000"/>
                            </a:schemeClr>
                          </a:solidFill>
                          <a:effectLst/>
                          <a:uLnTx/>
                          <a:uFillTx/>
                          <a:latin typeface="KoPub돋움체 Medium" panose="00000600000000000000" pitchFamily="2" charset="-127"/>
                          <a:ea typeface="KoPub돋움체 Medium" panose="00000600000000000000" pitchFamily="2" charset="-127"/>
                          <a:cs typeface="+mn-cs"/>
                        </a:rPr>
                        <a:t> Ⓒ </a:t>
                      </a:r>
                      <a:r>
                        <a:rPr kumimoji="0" lang="ko-KR" altLang="en-US" sz="850" b="0" i="0" u="none" strike="noStrike" kern="1200" cap="none" spc="0" normalizeH="0" baseline="0" dirty="0">
                          <a:ln>
                            <a:solidFill>
                              <a:srgbClr val="FFFFFF">
                                <a:lumMod val="75000"/>
                                <a:alpha val="0"/>
                              </a:srgbClr>
                            </a:solidFill>
                          </a:ln>
                          <a:solidFill>
                            <a:schemeClr val="tx1">
                              <a:lumMod val="75000"/>
                              <a:lumOff val="25000"/>
                            </a:schemeClr>
                          </a:solidFill>
                          <a:effectLst/>
                          <a:uLnTx/>
                          <a:uFillTx/>
                          <a:latin typeface="KoPub돋움체 Medium" panose="00000600000000000000" pitchFamily="2" charset="-127"/>
                          <a:ea typeface="KoPub돋움체 Medium" panose="00000600000000000000" pitchFamily="2" charset="-127"/>
                          <a:cs typeface="+mn-cs"/>
                        </a:rPr>
                        <a:t>최근 </a:t>
                      </a:r>
                      <a:r>
                        <a:rPr kumimoji="0" lang="en-US" altLang="ko-KR" sz="850" b="0" i="0" u="none" strike="noStrike" kern="1200" cap="none" spc="0" normalizeH="0" baseline="0" dirty="0">
                          <a:ln>
                            <a:solidFill>
                              <a:srgbClr val="FFFFFF">
                                <a:lumMod val="75000"/>
                                <a:alpha val="0"/>
                              </a:srgbClr>
                            </a:solidFill>
                          </a:ln>
                          <a:solidFill>
                            <a:schemeClr val="tx1">
                              <a:lumMod val="75000"/>
                              <a:lumOff val="25000"/>
                            </a:schemeClr>
                          </a:solidFill>
                          <a:effectLst/>
                          <a:uLnTx/>
                          <a:uFillTx/>
                          <a:latin typeface="KoPub돋움체 Medium" panose="00000600000000000000" pitchFamily="2" charset="-127"/>
                          <a:ea typeface="KoPub돋움체 Medium" panose="00000600000000000000" pitchFamily="2" charset="-127"/>
                          <a:cs typeface="+mn-cs"/>
                        </a:rPr>
                        <a:t>3</a:t>
                      </a:r>
                      <a:r>
                        <a:rPr kumimoji="0" lang="ko-KR" altLang="en-US" sz="850" b="0" i="0" u="none" strike="noStrike" kern="1200" cap="none" spc="0" normalizeH="0" baseline="0" dirty="0">
                          <a:ln>
                            <a:solidFill>
                              <a:srgbClr val="FFFFFF">
                                <a:lumMod val="75000"/>
                                <a:alpha val="0"/>
                              </a:srgbClr>
                            </a:solidFill>
                          </a:ln>
                          <a:solidFill>
                            <a:schemeClr val="tx1">
                              <a:lumMod val="75000"/>
                              <a:lumOff val="25000"/>
                            </a:schemeClr>
                          </a:solidFill>
                          <a:effectLst/>
                          <a:uLnTx/>
                          <a:uFillTx/>
                          <a:latin typeface="KoPub돋움체 Medium" panose="00000600000000000000" pitchFamily="2" charset="-127"/>
                          <a:ea typeface="KoPub돋움체 Medium" panose="00000600000000000000" pitchFamily="2" charset="-127"/>
                          <a:cs typeface="+mn-cs"/>
                        </a:rPr>
                        <a:t>년 연말 평균 순자산이 </a:t>
                      </a:r>
                      <a:r>
                        <a:rPr kumimoji="0" lang="en-US" altLang="ko-KR" sz="850" b="0" i="0" u="none" strike="noStrike" kern="1200" cap="none" spc="0" normalizeH="0" baseline="0" dirty="0">
                          <a:ln>
                            <a:solidFill>
                              <a:srgbClr val="FFFFFF">
                                <a:lumMod val="75000"/>
                                <a:alpha val="0"/>
                              </a:srgbClr>
                            </a:solidFill>
                          </a:ln>
                          <a:solidFill>
                            <a:schemeClr val="tx1">
                              <a:lumMod val="75000"/>
                              <a:lumOff val="25000"/>
                            </a:schemeClr>
                          </a:solidFill>
                          <a:effectLst/>
                          <a:uLnTx/>
                          <a:uFillTx/>
                          <a:latin typeface="KoPub돋움체 Medium" panose="00000600000000000000" pitchFamily="2" charset="-127"/>
                          <a:ea typeface="KoPub돋움체 Medium" panose="00000600000000000000" pitchFamily="2" charset="-127"/>
                          <a:cs typeface="+mn-cs"/>
                        </a:rPr>
                        <a:t>30</a:t>
                      </a:r>
                      <a:r>
                        <a:rPr kumimoji="0" lang="ko-KR" altLang="en-US" sz="850" b="0" i="0" u="none" strike="noStrike" kern="1200" cap="none" spc="0" normalizeH="0" baseline="0" dirty="0">
                          <a:ln>
                            <a:solidFill>
                              <a:srgbClr val="FFFFFF">
                                <a:lumMod val="75000"/>
                                <a:alpha val="0"/>
                              </a:srgbClr>
                            </a:solidFill>
                          </a:ln>
                          <a:solidFill>
                            <a:schemeClr val="tx1">
                              <a:lumMod val="75000"/>
                              <a:lumOff val="25000"/>
                            </a:schemeClr>
                          </a:solidFill>
                          <a:effectLst/>
                          <a:uLnTx/>
                          <a:uFillTx/>
                          <a:latin typeface="KoPub돋움체 Medium" panose="00000600000000000000" pitchFamily="2" charset="-127"/>
                          <a:ea typeface="KoPub돋움체 Medium" panose="00000600000000000000" pitchFamily="2" charset="-127"/>
                          <a:cs typeface="+mn-cs"/>
                        </a:rPr>
                        <a:t>억 위안 이상</a:t>
                      </a:r>
                      <a:r>
                        <a:rPr kumimoji="0" lang="en-US" altLang="ko-KR" sz="850" b="0" i="0" u="none" strike="noStrike" kern="1200" cap="none" spc="0" normalizeH="0" baseline="0" dirty="0">
                          <a:ln>
                            <a:solidFill>
                              <a:srgbClr val="FFFFFF">
                                <a:lumMod val="75000"/>
                                <a:alpha val="0"/>
                              </a:srgbClr>
                            </a:solidFill>
                          </a:ln>
                          <a:solidFill>
                            <a:schemeClr val="tx1">
                              <a:lumMod val="75000"/>
                              <a:lumOff val="25000"/>
                            </a:schemeClr>
                          </a:solidFill>
                          <a:effectLst/>
                          <a:uLnTx/>
                          <a:uFillTx/>
                          <a:latin typeface="KoPub돋움체 Medium" panose="00000600000000000000" pitchFamily="2" charset="-127"/>
                          <a:ea typeface="KoPub돋움체 Medium" panose="00000600000000000000" pitchFamily="2" charset="-127"/>
                          <a:cs typeface="+mn-cs"/>
                        </a:rPr>
                        <a:t> Ⓓ~Ⓘ</a:t>
                      </a:r>
                      <a:r>
                        <a:rPr kumimoji="0" lang="ko-KR" altLang="en-US" sz="850" b="0" i="0" u="none" strike="noStrike" kern="1200" cap="none" spc="0" normalizeH="0" baseline="0" dirty="0">
                          <a:ln>
                            <a:solidFill>
                              <a:srgbClr val="FFFFFF">
                                <a:lumMod val="75000"/>
                                <a:alpha val="0"/>
                              </a:srgbClr>
                            </a:solidFill>
                          </a:ln>
                          <a:solidFill>
                            <a:schemeClr val="tx1">
                              <a:lumMod val="75000"/>
                              <a:lumOff val="25000"/>
                            </a:schemeClr>
                          </a:solidFill>
                          <a:effectLst/>
                          <a:uLnTx/>
                          <a:uFillTx/>
                          <a:latin typeface="KoPub돋움체 Medium" panose="00000600000000000000" pitchFamily="2" charset="-127"/>
                          <a:ea typeface="KoPub돋움체 Medium" panose="00000600000000000000" pitchFamily="2" charset="-127"/>
                          <a:cs typeface="+mn-cs"/>
                        </a:rPr>
                        <a:t>항이 상기Ⓒ</a:t>
                      </a:r>
                      <a:r>
                        <a:rPr kumimoji="0" lang="en-US" altLang="ko-KR" sz="850" b="0" i="0" u="none" strike="noStrike" kern="1200" cap="none" spc="0" normalizeH="0" baseline="0" dirty="0">
                          <a:ln>
                            <a:solidFill>
                              <a:srgbClr val="FFFFFF">
                                <a:lumMod val="75000"/>
                                <a:alpha val="0"/>
                              </a:srgbClr>
                            </a:solidFill>
                          </a:ln>
                          <a:solidFill>
                            <a:schemeClr val="tx1">
                              <a:lumMod val="75000"/>
                              <a:lumOff val="25000"/>
                            </a:schemeClr>
                          </a:solidFill>
                          <a:effectLst/>
                          <a:uLnTx/>
                          <a:uFillTx/>
                          <a:latin typeface="KoPub돋움체 Medium" panose="00000600000000000000" pitchFamily="2" charset="-127"/>
                          <a:ea typeface="KoPub돋움체 Medium" panose="00000600000000000000" pitchFamily="2" charset="-127"/>
                          <a:cs typeface="+mn-cs"/>
                        </a:rPr>
                        <a:t>~Ⓖ</a:t>
                      </a:r>
                      <a:r>
                        <a:rPr kumimoji="0" lang="ko-KR" altLang="en-US" sz="850" b="0" i="0" u="none" strike="noStrike" kern="1200" cap="none" spc="0" normalizeH="0" baseline="0" dirty="0">
                          <a:ln>
                            <a:solidFill>
                              <a:srgbClr val="FFFFFF">
                                <a:lumMod val="75000"/>
                                <a:alpha val="0"/>
                              </a:srgbClr>
                            </a:solidFill>
                          </a:ln>
                          <a:solidFill>
                            <a:schemeClr val="tx1">
                              <a:lumMod val="75000"/>
                              <a:lumOff val="25000"/>
                            </a:schemeClr>
                          </a:solidFill>
                          <a:effectLst/>
                          <a:uLnTx/>
                          <a:uFillTx/>
                          <a:latin typeface="KoPub돋움체 Medium" panose="00000600000000000000" pitchFamily="2" charset="-127"/>
                          <a:ea typeface="KoPub돋움체 Medium" panose="00000600000000000000" pitchFamily="2" charset="-127"/>
                          <a:cs typeface="+mn-cs"/>
                        </a:rPr>
                        <a:t>항과 동일</a:t>
                      </a:r>
                    </a:p>
                  </a:txBody>
                  <a:tcPr marL="72000" marR="72000" marT="36000" marB="36000">
                    <a:lnL w="6350" cap="flat" cmpd="sng" algn="ctr">
                      <a:solidFill>
                        <a:schemeClr val="bg1">
                          <a:lumMod val="7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EFFBFF">
                        <a:alpha val="73000"/>
                      </a:srgbClr>
                    </a:solidFill>
                  </a:tcPr>
                </a:tc>
                <a:extLst>
                  <a:ext uri="{0D108BD9-81ED-4DB2-BD59-A6C34878D82A}">
                    <a16:rowId xmlns:a16="http://schemas.microsoft.com/office/drawing/2014/main" val="3651711148"/>
                  </a:ext>
                </a:extLst>
              </a:tr>
              <a:tr h="0">
                <a:tc rowSpan="2">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ko-KR" altLang="en-US" sz="900" b="0" i="0" u="none" strike="noStrike" kern="1200" cap="none" spc="0" normalizeH="0" baseline="0" noProof="0" dirty="0">
                          <a:ln>
                            <a:solidFill>
                              <a:srgbClr val="FFFFFF">
                                <a:lumMod val="75000"/>
                                <a:alpha val="0"/>
                              </a:srgbClr>
                            </a:solidFill>
                          </a:ln>
                          <a:solidFill>
                            <a:schemeClr val="bg1"/>
                          </a:solidFill>
                          <a:effectLst/>
                          <a:uLnTx/>
                          <a:uFillTx/>
                          <a:latin typeface="+mj-ea"/>
                          <a:ea typeface="+mj-ea"/>
                          <a:cs typeface="+mn-cs"/>
                        </a:rPr>
                        <a:t>손해</a:t>
                      </a:r>
                    </a:p>
                  </a:txBody>
                  <a:tcPr marL="36000" marR="36000" marT="36000" marB="36000" anchor="ctr">
                    <a:lnL w="12700" cap="flat" cmpd="sng" algn="ctr">
                      <a:solidFill>
                        <a:schemeClr val="bg1"/>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tc>
                  <a:txBody>
                    <a:bodyPr/>
                    <a:lstStyle/>
                    <a:p>
                      <a:pPr marL="0" marR="0" lvl="0" indent="0" algn="l" defTabSz="914400" eaLnBrk="1" fontAlgn="auto" latinLnBrk="0" hangingPunct="1">
                        <a:lnSpc>
                          <a:spcPct val="120000"/>
                        </a:lnSpc>
                        <a:spcBef>
                          <a:spcPts val="500"/>
                        </a:spcBef>
                        <a:spcAft>
                          <a:spcPts val="0"/>
                        </a:spcAft>
                        <a:buClrTx/>
                        <a:buSzTx/>
                        <a:buFont typeface="+mj-ea"/>
                        <a:buNone/>
                        <a:tabLst/>
                        <a:defRPr/>
                      </a:pPr>
                      <a:r>
                        <a:rPr kumimoji="0" lang="ko-KR" altLang="en-US" sz="850" b="1" i="0" u="none" strike="noStrike" kern="1200" cap="none" spc="0" normalizeH="0" baseline="0" dirty="0">
                          <a:ln>
                            <a:solidFill>
                              <a:srgbClr val="FFFFFF">
                                <a:lumMod val="75000"/>
                                <a:alpha val="0"/>
                              </a:srgbClr>
                            </a:solidFill>
                          </a:ln>
                          <a:solidFill>
                            <a:schemeClr val="tx1">
                              <a:lumMod val="75000"/>
                              <a:lumOff val="25000"/>
                            </a:schemeClr>
                          </a:solidFill>
                          <a:effectLst/>
                          <a:uLnTx/>
                          <a:uFillTx/>
                          <a:latin typeface="KoPub돋움체 Medium" panose="00000600000000000000" pitchFamily="2" charset="-127"/>
                          <a:ea typeface="KoPub돋움체 Medium" panose="00000600000000000000" pitchFamily="2" charset="-127"/>
                          <a:cs typeface="+mn-cs"/>
                        </a:rPr>
                        <a:t>기초업무</a:t>
                      </a:r>
                      <a:endParaRPr kumimoji="0" lang="en-US" altLang="ko-KR" sz="850" b="1" i="0" u="none" strike="noStrike" kern="1200" cap="none" spc="0" normalizeH="0" baseline="0" dirty="0">
                        <a:ln>
                          <a:solidFill>
                            <a:srgbClr val="FFFFFF">
                              <a:lumMod val="75000"/>
                              <a:alpha val="0"/>
                            </a:srgbClr>
                          </a:solidFill>
                        </a:ln>
                        <a:solidFill>
                          <a:schemeClr val="tx1">
                            <a:lumMod val="75000"/>
                            <a:lumOff val="25000"/>
                          </a:schemeClr>
                        </a:solidFill>
                        <a:effectLst/>
                        <a:uLnTx/>
                        <a:uFillTx/>
                        <a:latin typeface="KoPub돋움체 Medium" panose="00000600000000000000" pitchFamily="2" charset="-127"/>
                        <a:ea typeface="KoPub돋움체 Medium" panose="00000600000000000000" pitchFamily="2" charset="-127"/>
                        <a:cs typeface="+mn-cs"/>
                      </a:endParaRPr>
                    </a:p>
                    <a:p>
                      <a:pPr marL="182563" marR="0" lvl="0" indent="-182563" algn="l" defTabSz="914400" eaLnBrk="1" fontAlgn="auto" latinLnBrk="0" hangingPunct="1">
                        <a:lnSpc>
                          <a:spcPct val="100000"/>
                        </a:lnSpc>
                        <a:spcBef>
                          <a:spcPts val="0"/>
                        </a:spcBef>
                        <a:spcAft>
                          <a:spcPts val="0"/>
                        </a:spcAft>
                        <a:buClrTx/>
                        <a:buSzTx/>
                        <a:buFont typeface="+mj-ea"/>
                        <a:buAutoNum type="circleNumDbPlain"/>
                        <a:tabLst/>
                        <a:defRPr/>
                      </a:pPr>
                      <a:r>
                        <a:rPr kumimoji="0" lang="ko-KR" altLang="en-US" sz="850" b="0" i="0" u="none" strike="noStrike" kern="1200" cap="none" spc="0" normalizeH="0" baseline="0" dirty="0">
                          <a:ln>
                            <a:solidFill>
                              <a:srgbClr val="FFFFFF">
                                <a:lumMod val="75000"/>
                                <a:alpha val="0"/>
                              </a:srgbClr>
                            </a:solidFill>
                          </a:ln>
                          <a:solidFill>
                            <a:schemeClr val="tx1">
                              <a:lumMod val="75000"/>
                              <a:lumOff val="25000"/>
                            </a:schemeClr>
                          </a:solidFill>
                          <a:effectLst/>
                          <a:uLnTx/>
                          <a:uFillTx/>
                          <a:latin typeface="KoPub돋움체 Medium" panose="00000600000000000000" pitchFamily="2" charset="-127"/>
                          <a:ea typeface="KoPub돋움체 Medium" panose="00000600000000000000" pitchFamily="2" charset="-127"/>
                          <a:cs typeface="+mn-cs"/>
                        </a:rPr>
                        <a:t>자동차보험</a:t>
                      </a:r>
                      <a:r>
                        <a:rPr kumimoji="0" lang="en-US" altLang="ko-KR" sz="850" b="0" i="0" u="none" strike="noStrike" kern="1200" cap="none" spc="0" normalizeH="0" baseline="0" dirty="0">
                          <a:ln>
                            <a:solidFill>
                              <a:srgbClr val="FFFFFF">
                                <a:lumMod val="75000"/>
                                <a:alpha val="0"/>
                              </a:srgbClr>
                            </a:solidFill>
                          </a:ln>
                          <a:solidFill>
                            <a:schemeClr val="tx1">
                              <a:lumMod val="75000"/>
                              <a:lumOff val="25000"/>
                            </a:schemeClr>
                          </a:solidFill>
                          <a:effectLst/>
                          <a:uLnTx/>
                          <a:uFillTx/>
                          <a:latin typeface="KoPub돋움체 Medium" panose="00000600000000000000" pitchFamily="2" charset="-127"/>
                          <a:ea typeface="KoPub돋움체 Medium" panose="00000600000000000000" pitchFamily="2" charset="-127"/>
                          <a:cs typeface="+mn-cs"/>
                        </a:rPr>
                        <a:t>(</a:t>
                      </a:r>
                      <a:r>
                        <a:rPr kumimoji="0" lang="ko-KR" altLang="en-US" sz="850" b="0" i="0" u="none" strike="noStrike" kern="1200" cap="none" spc="0" normalizeH="0" baseline="0" dirty="0">
                          <a:ln>
                            <a:solidFill>
                              <a:srgbClr val="FFFFFF">
                                <a:lumMod val="75000"/>
                                <a:alpha val="0"/>
                              </a:srgbClr>
                            </a:solidFill>
                          </a:ln>
                          <a:solidFill>
                            <a:schemeClr val="tx1">
                              <a:lumMod val="75000"/>
                              <a:lumOff val="25000"/>
                            </a:schemeClr>
                          </a:solidFill>
                          <a:effectLst/>
                          <a:uLnTx/>
                          <a:uFillTx/>
                          <a:latin typeface="KoPub돋움체 Medium" panose="00000600000000000000" pitchFamily="2" charset="-127"/>
                          <a:ea typeface="KoPub돋움체 Medium" panose="00000600000000000000" pitchFamily="2" charset="-127"/>
                          <a:cs typeface="+mn-cs"/>
                        </a:rPr>
                        <a:t>강제보험</a:t>
                      </a:r>
                      <a:r>
                        <a:rPr kumimoji="0" lang="en-US" altLang="ko-KR" sz="850" b="0" i="0" u="none" strike="noStrike" kern="1200" cap="none" spc="0" normalizeH="0" baseline="0" dirty="0">
                          <a:ln>
                            <a:solidFill>
                              <a:srgbClr val="FFFFFF">
                                <a:lumMod val="75000"/>
                                <a:alpha val="0"/>
                              </a:srgbClr>
                            </a:solidFill>
                          </a:ln>
                          <a:solidFill>
                            <a:schemeClr val="tx1">
                              <a:lumMod val="75000"/>
                              <a:lumOff val="25000"/>
                            </a:schemeClr>
                          </a:solidFill>
                          <a:effectLst/>
                          <a:uLnTx/>
                          <a:uFillTx/>
                          <a:latin typeface="KoPub돋움체 Medium" panose="00000600000000000000" pitchFamily="2" charset="-127"/>
                          <a:ea typeface="KoPub돋움체 Medium" panose="00000600000000000000" pitchFamily="2" charset="-127"/>
                          <a:cs typeface="+mn-cs"/>
                        </a:rPr>
                        <a:t>, </a:t>
                      </a:r>
                      <a:r>
                        <a:rPr kumimoji="0" lang="ko-KR" altLang="en-US" sz="850" b="0" i="0" u="none" strike="noStrike" kern="1200" cap="none" spc="0" normalizeH="0" baseline="0" dirty="0">
                          <a:ln>
                            <a:solidFill>
                              <a:srgbClr val="FFFFFF">
                                <a:lumMod val="75000"/>
                                <a:alpha val="0"/>
                              </a:srgbClr>
                            </a:solidFill>
                          </a:ln>
                          <a:solidFill>
                            <a:schemeClr val="tx1">
                              <a:lumMod val="75000"/>
                              <a:lumOff val="25000"/>
                            </a:schemeClr>
                          </a:solidFill>
                          <a:effectLst/>
                          <a:uLnTx/>
                          <a:uFillTx/>
                          <a:latin typeface="KoPub돋움체 Medium" panose="00000600000000000000" pitchFamily="2" charset="-127"/>
                          <a:ea typeface="KoPub돋움체 Medium" panose="00000600000000000000" pitchFamily="2" charset="-127"/>
                          <a:cs typeface="+mn-cs"/>
                        </a:rPr>
                        <a:t>임의보험 포함</a:t>
                      </a:r>
                      <a:r>
                        <a:rPr kumimoji="0" lang="en-US" altLang="ko-KR" sz="850" b="0" i="0" u="none" strike="noStrike" kern="1200" cap="none" spc="0" normalizeH="0" baseline="0" dirty="0">
                          <a:ln>
                            <a:solidFill>
                              <a:srgbClr val="FFFFFF">
                                <a:lumMod val="75000"/>
                                <a:alpha val="0"/>
                              </a:srgbClr>
                            </a:solidFill>
                          </a:ln>
                          <a:solidFill>
                            <a:schemeClr val="tx1">
                              <a:lumMod val="75000"/>
                              <a:lumOff val="25000"/>
                            </a:schemeClr>
                          </a:solidFill>
                          <a:effectLst/>
                          <a:uLnTx/>
                          <a:uFillTx/>
                          <a:latin typeface="KoPub돋움체 Medium" panose="00000600000000000000" pitchFamily="2" charset="-127"/>
                          <a:ea typeface="KoPub돋움체 Medium" panose="00000600000000000000" pitchFamily="2" charset="-127"/>
                          <a:cs typeface="+mn-cs"/>
                        </a:rPr>
                        <a:t>) </a:t>
                      </a:r>
                    </a:p>
                    <a:p>
                      <a:pPr marL="182563" marR="0" lvl="0" indent="-182563" algn="l" defTabSz="914400" eaLnBrk="1" fontAlgn="auto" latinLnBrk="0" hangingPunct="1">
                        <a:lnSpc>
                          <a:spcPct val="100000"/>
                        </a:lnSpc>
                        <a:spcBef>
                          <a:spcPts val="0"/>
                        </a:spcBef>
                        <a:spcAft>
                          <a:spcPts val="0"/>
                        </a:spcAft>
                        <a:buClrTx/>
                        <a:buSzTx/>
                        <a:buFont typeface="+mj-ea"/>
                        <a:buAutoNum type="circleNumDbPlain"/>
                        <a:tabLst/>
                        <a:defRPr/>
                      </a:pPr>
                      <a:r>
                        <a:rPr kumimoji="0" lang="ko-KR" altLang="en-US" sz="850" b="0" i="0" u="none" strike="noStrike" kern="1200" cap="none" spc="0" normalizeH="0" baseline="0" dirty="0">
                          <a:ln>
                            <a:solidFill>
                              <a:srgbClr val="FFFFFF">
                                <a:lumMod val="75000"/>
                                <a:alpha val="0"/>
                              </a:srgbClr>
                            </a:solidFill>
                          </a:ln>
                          <a:solidFill>
                            <a:schemeClr val="tx1">
                              <a:lumMod val="75000"/>
                              <a:lumOff val="25000"/>
                            </a:schemeClr>
                          </a:solidFill>
                          <a:effectLst/>
                          <a:uLnTx/>
                          <a:uFillTx/>
                          <a:latin typeface="KoPub돋움체 Medium" panose="00000600000000000000" pitchFamily="2" charset="-127"/>
                          <a:ea typeface="KoPub돋움체 Medium" panose="00000600000000000000" pitchFamily="2" charset="-127"/>
                          <a:cs typeface="+mn-cs"/>
                        </a:rPr>
                        <a:t>기업</a:t>
                      </a:r>
                      <a:r>
                        <a:rPr kumimoji="0" lang="en-US" altLang="ko-KR" sz="850" b="0" i="0" u="none" strike="noStrike" kern="1200" cap="none" spc="0" normalizeH="0" baseline="0" dirty="0">
                          <a:ln>
                            <a:solidFill>
                              <a:srgbClr val="FFFFFF">
                                <a:lumMod val="75000"/>
                                <a:alpha val="0"/>
                              </a:srgbClr>
                            </a:solidFill>
                          </a:ln>
                          <a:solidFill>
                            <a:schemeClr val="tx1">
                              <a:lumMod val="75000"/>
                              <a:lumOff val="25000"/>
                            </a:schemeClr>
                          </a:solidFill>
                          <a:effectLst/>
                          <a:uLnTx/>
                          <a:uFillTx/>
                          <a:latin typeface="KoPub돋움체 Medium" panose="00000600000000000000" pitchFamily="2" charset="-127"/>
                          <a:ea typeface="KoPub돋움체 Medium" panose="00000600000000000000" pitchFamily="2" charset="-127"/>
                          <a:cs typeface="+mn-cs"/>
                        </a:rPr>
                        <a:t>·</a:t>
                      </a:r>
                      <a:r>
                        <a:rPr kumimoji="0" lang="ko-KR" altLang="en-US" sz="850" b="0" i="0" u="none" strike="noStrike" kern="1200" cap="none" spc="0" normalizeH="0" baseline="0" dirty="0">
                          <a:ln>
                            <a:solidFill>
                              <a:srgbClr val="FFFFFF">
                                <a:lumMod val="75000"/>
                                <a:alpha val="0"/>
                              </a:srgbClr>
                            </a:solidFill>
                          </a:ln>
                          <a:solidFill>
                            <a:schemeClr val="tx1">
                              <a:lumMod val="75000"/>
                              <a:lumOff val="25000"/>
                            </a:schemeClr>
                          </a:solidFill>
                          <a:effectLst/>
                          <a:uLnTx/>
                          <a:uFillTx/>
                          <a:latin typeface="KoPub돋움체 Medium" panose="00000600000000000000" pitchFamily="2" charset="-127"/>
                          <a:ea typeface="KoPub돋움체 Medium" panose="00000600000000000000" pitchFamily="2" charset="-127"/>
                          <a:cs typeface="+mn-cs"/>
                        </a:rPr>
                        <a:t>가계재산보험 및 공사보험</a:t>
                      </a:r>
                      <a:r>
                        <a:rPr kumimoji="0" lang="en-US" altLang="ko-KR" sz="850" b="0" i="0" u="none" strike="noStrike" kern="1200" cap="none" spc="0" normalizeH="0" baseline="0" dirty="0">
                          <a:ln>
                            <a:solidFill>
                              <a:srgbClr val="FFFFFF">
                                <a:lumMod val="75000"/>
                                <a:alpha val="0"/>
                              </a:srgbClr>
                            </a:solidFill>
                          </a:ln>
                          <a:solidFill>
                            <a:schemeClr val="tx1">
                              <a:lumMod val="75000"/>
                              <a:lumOff val="25000"/>
                            </a:schemeClr>
                          </a:solidFill>
                          <a:effectLst/>
                          <a:uLnTx/>
                          <a:uFillTx/>
                          <a:latin typeface="KoPub돋움체 Medium" panose="00000600000000000000" pitchFamily="2" charset="-127"/>
                          <a:ea typeface="KoPub돋움체 Medium" panose="00000600000000000000" pitchFamily="2" charset="-127"/>
                          <a:cs typeface="+mn-cs"/>
                        </a:rPr>
                        <a:t>*</a:t>
                      </a:r>
                    </a:p>
                    <a:p>
                      <a:pPr marL="182563" marR="0" lvl="0" indent="-182563" algn="l" defTabSz="914400" eaLnBrk="1" fontAlgn="auto" latinLnBrk="0" hangingPunct="1">
                        <a:lnSpc>
                          <a:spcPct val="100000"/>
                        </a:lnSpc>
                        <a:spcBef>
                          <a:spcPts val="0"/>
                        </a:spcBef>
                        <a:spcAft>
                          <a:spcPts val="0"/>
                        </a:spcAft>
                        <a:buClrTx/>
                        <a:buSzTx/>
                        <a:buFont typeface="+mj-ea"/>
                        <a:buAutoNum type="circleNumDbPlain"/>
                        <a:tabLst/>
                        <a:defRPr/>
                      </a:pPr>
                      <a:r>
                        <a:rPr kumimoji="0" lang="ko-KR" altLang="en-US" sz="850" b="0" i="0" u="none" strike="noStrike" kern="1200" cap="none" spc="0" normalizeH="0" baseline="0" dirty="0">
                          <a:ln>
                            <a:solidFill>
                              <a:srgbClr val="FFFFFF">
                                <a:lumMod val="75000"/>
                                <a:alpha val="0"/>
                              </a:srgbClr>
                            </a:solidFill>
                          </a:ln>
                          <a:solidFill>
                            <a:schemeClr val="tx1">
                              <a:lumMod val="75000"/>
                              <a:lumOff val="25000"/>
                            </a:schemeClr>
                          </a:solidFill>
                          <a:effectLst/>
                          <a:uLnTx/>
                          <a:uFillTx/>
                          <a:latin typeface="KoPub돋움체 Medium" panose="00000600000000000000" pitchFamily="2" charset="-127"/>
                          <a:ea typeface="KoPub돋움체 Medium" panose="00000600000000000000" pitchFamily="2" charset="-127"/>
                          <a:cs typeface="+mn-cs"/>
                        </a:rPr>
                        <a:t>책임보험 </a:t>
                      </a:r>
                    </a:p>
                    <a:p>
                      <a:pPr marL="182563" marR="0" lvl="0" indent="-182563" algn="l" defTabSz="914400" eaLnBrk="1" fontAlgn="auto" latinLnBrk="0" hangingPunct="1">
                        <a:lnSpc>
                          <a:spcPct val="100000"/>
                        </a:lnSpc>
                        <a:spcBef>
                          <a:spcPts val="0"/>
                        </a:spcBef>
                        <a:spcAft>
                          <a:spcPts val="0"/>
                        </a:spcAft>
                        <a:buClrTx/>
                        <a:buSzTx/>
                        <a:buFont typeface="+mj-ea"/>
                        <a:buAutoNum type="circleNumDbPlain"/>
                        <a:tabLst/>
                        <a:defRPr/>
                      </a:pPr>
                      <a:r>
                        <a:rPr kumimoji="0" lang="ko-KR" altLang="en-US" sz="850" b="0" i="0" u="none" strike="noStrike" kern="1200" cap="none" spc="0" normalizeH="0" baseline="0" dirty="0">
                          <a:ln>
                            <a:solidFill>
                              <a:srgbClr val="FFFFFF">
                                <a:lumMod val="75000"/>
                                <a:alpha val="0"/>
                              </a:srgbClr>
                            </a:solidFill>
                          </a:ln>
                          <a:solidFill>
                            <a:schemeClr val="tx1">
                              <a:lumMod val="75000"/>
                              <a:lumOff val="25000"/>
                            </a:schemeClr>
                          </a:solidFill>
                          <a:effectLst/>
                          <a:uLnTx/>
                          <a:uFillTx/>
                          <a:latin typeface="KoPub돋움체 Medium" panose="00000600000000000000" pitchFamily="2" charset="-127"/>
                          <a:ea typeface="KoPub돋움체 Medium" panose="00000600000000000000" pitchFamily="2" charset="-127"/>
                          <a:cs typeface="+mn-cs"/>
                        </a:rPr>
                        <a:t>선박</a:t>
                      </a:r>
                      <a:r>
                        <a:rPr kumimoji="0" lang="en-US" altLang="ko-KR" sz="850" b="0" i="0" u="none" strike="noStrike" kern="1200" cap="none" spc="0" normalizeH="0" baseline="0" dirty="0">
                          <a:ln>
                            <a:solidFill>
                              <a:srgbClr val="FFFFFF">
                                <a:lumMod val="75000"/>
                                <a:alpha val="0"/>
                              </a:srgbClr>
                            </a:solidFill>
                          </a:ln>
                          <a:solidFill>
                            <a:schemeClr val="tx1">
                              <a:lumMod val="75000"/>
                              <a:lumOff val="25000"/>
                            </a:schemeClr>
                          </a:solidFill>
                          <a:effectLst/>
                          <a:uLnTx/>
                          <a:uFillTx/>
                          <a:latin typeface="KoPub돋움체 Medium" panose="00000600000000000000" pitchFamily="2" charset="-127"/>
                          <a:ea typeface="KoPub돋움체 Medium" panose="00000600000000000000" pitchFamily="2" charset="-127"/>
                          <a:cs typeface="+mn-cs"/>
                        </a:rPr>
                        <a:t>·</a:t>
                      </a:r>
                      <a:r>
                        <a:rPr kumimoji="0" lang="ko-KR" altLang="en-US" sz="850" b="0" i="0" u="none" strike="noStrike" kern="1200" cap="none" spc="0" normalizeH="0" baseline="0" dirty="0">
                          <a:ln>
                            <a:solidFill>
                              <a:srgbClr val="FFFFFF">
                                <a:lumMod val="75000"/>
                                <a:alpha val="0"/>
                              </a:srgbClr>
                            </a:solidFill>
                          </a:ln>
                          <a:solidFill>
                            <a:schemeClr val="tx1">
                              <a:lumMod val="75000"/>
                              <a:lumOff val="25000"/>
                            </a:schemeClr>
                          </a:solidFill>
                          <a:effectLst/>
                          <a:uLnTx/>
                          <a:uFillTx/>
                          <a:latin typeface="KoPub돋움체 Medium" panose="00000600000000000000" pitchFamily="2" charset="-127"/>
                          <a:ea typeface="KoPub돋움체 Medium" panose="00000600000000000000" pitchFamily="2" charset="-127"/>
                          <a:cs typeface="+mn-cs"/>
                        </a:rPr>
                        <a:t>운송보험</a:t>
                      </a:r>
                    </a:p>
                    <a:p>
                      <a:pPr marL="182563" marR="0" lvl="0" indent="-182563" algn="l" defTabSz="914400" eaLnBrk="1" fontAlgn="auto" latinLnBrk="0" hangingPunct="1">
                        <a:lnSpc>
                          <a:spcPct val="100000"/>
                        </a:lnSpc>
                        <a:spcBef>
                          <a:spcPts val="0"/>
                        </a:spcBef>
                        <a:spcAft>
                          <a:spcPts val="0"/>
                        </a:spcAft>
                        <a:buClrTx/>
                        <a:buSzTx/>
                        <a:buFont typeface="+mj-ea"/>
                        <a:buAutoNum type="circleNumDbPlain"/>
                        <a:tabLst/>
                        <a:defRPr/>
                      </a:pPr>
                      <a:r>
                        <a:rPr kumimoji="0" lang="ko-KR" altLang="en-US" sz="850" b="0" i="0" u="none" strike="noStrike" kern="1200" cap="none" spc="0" normalizeH="0" baseline="0" dirty="0">
                          <a:ln>
                            <a:solidFill>
                              <a:srgbClr val="FFFFFF">
                                <a:lumMod val="75000"/>
                                <a:alpha val="0"/>
                              </a:srgbClr>
                            </a:solidFill>
                          </a:ln>
                          <a:solidFill>
                            <a:schemeClr val="tx1">
                              <a:lumMod val="75000"/>
                              <a:lumOff val="25000"/>
                            </a:schemeClr>
                          </a:solidFill>
                          <a:effectLst/>
                          <a:uLnTx/>
                          <a:uFillTx/>
                          <a:latin typeface="KoPub돋움체 Medium" panose="00000600000000000000" pitchFamily="2" charset="-127"/>
                          <a:ea typeface="KoPub돋움체 Medium" panose="00000600000000000000" pitchFamily="2" charset="-127"/>
                          <a:cs typeface="+mn-cs"/>
                        </a:rPr>
                        <a:t>단기 건강보험과 상해보험</a:t>
                      </a:r>
                    </a:p>
                  </a:txBody>
                  <a:tcPr marL="72000" marR="72000" marT="36000" marB="3600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CCD6E8">
                        <a:alpha val="30000"/>
                      </a:srgbClr>
                    </a:solidFill>
                  </a:tcPr>
                </a:tc>
                <a:tc>
                  <a:txBody>
                    <a:bodyPr/>
                    <a:lstStyle/>
                    <a:p>
                      <a:pPr marL="182563" marR="0" lvl="0" indent="-182563" algn="l" defTabSz="914400" eaLnBrk="1" fontAlgn="auto" latinLnBrk="0" hangingPunct="1">
                        <a:lnSpc>
                          <a:spcPct val="110000"/>
                        </a:lnSpc>
                        <a:spcBef>
                          <a:spcPts val="300"/>
                        </a:spcBef>
                        <a:spcAft>
                          <a:spcPts val="0"/>
                        </a:spcAft>
                        <a:buClrTx/>
                        <a:buSzTx/>
                        <a:buFont typeface="+mj-lt"/>
                        <a:buAutoNum type="arabicParenR"/>
                        <a:tabLst/>
                        <a:defRPr/>
                      </a:pPr>
                      <a:r>
                        <a:rPr kumimoji="0" lang="en-US" altLang="ko-KR" sz="850" b="0" i="0" u="none" strike="noStrike" kern="1200" cap="none" spc="0" normalizeH="0" baseline="0" dirty="0">
                          <a:ln>
                            <a:solidFill>
                              <a:srgbClr val="FFFFFF">
                                <a:lumMod val="75000"/>
                                <a:alpha val="0"/>
                              </a:srgbClr>
                            </a:solidFill>
                          </a:ln>
                          <a:solidFill>
                            <a:schemeClr val="tx1">
                              <a:lumMod val="75000"/>
                              <a:lumOff val="25000"/>
                            </a:schemeClr>
                          </a:solidFill>
                          <a:effectLst/>
                          <a:uLnTx/>
                          <a:uFillTx/>
                          <a:latin typeface="KoPub돋움체 Medium" panose="00000600000000000000" pitchFamily="2" charset="-127"/>
                          <a:ea typeface="KoPub돋움체 Medium" panose="00000600000000000000" pitchFamily="2" charset="-127"/>
                          <a:cs typeface="+mn-cs"/>
                        </a:rPr>
                        <a:t>2</a:t>
                      </a:r>
                      <a:r>
                        <a:rPr kumimoji="0" lang="ko-KR" altLang="en-US" sz="850" b="0" i="0" u="none" strike="noStrike" kern="1200" cap="none" spc="0" normalizeH="0" baseline="0" dirty="0">
                          <a:ln>
                            <a:solidFill>
                              <a:srgbClr val="FFFFFF">
                                <a:lumMod val="75000"/>
                                <a:alpha val="0"/>
                              </a:srgbClr>
                            </a:solidFill>
                          </a:ln>
                          <a:solidFill>
                            <a:schemeClr val="tx1">
                              <a:lumMod val="75000"/>
                              <a:lumOff val="25000"/>
                            </a:schemeClr>
                          </a:solidFill>
                          <a:effectLst/>
                          <a:uLnTx/>
                          <a:uFillTx/>
                          <a:latin typeface="KoPub돋움체 Medium" panose="00000600000000000000" pitchFamily="2" charset="-127"/>
                          <a:ea typeface="KoPub돋움체 Medium" panose="00000600000000000000" pitchFamily="2" charset="-127"/>
                          <a:cs typeface="+mn-cs"/>
                        </a:rPr>
                        <a:t>억 위안의 등록자본금으로 신설된 보험사는 </a:t>
                      </a:r>
                      <a:r>
                        <a:rPr kumimoji="0" lang="en-US" altLang="ko-KR" sz="850" b="0" i="0" u="none" strike="noStrike" kern="1200" cap="none" spc="0" normalizeH="0" baseline="0" dirty="0">
                          <a:ln>
                            <a:solidFill>
                              <a:srgbClr val="FFFFFF">
                                <a:lumMod val="75000"/>
                                <a:alpha val="0"/>
                              </a:srgbClr>
                            </a:solidFill>
                          </a:ln>
                          <a:solidFill>
                            <a:schemeClr val="tx1">
                              <a:lumMod val="75000"/>
                              <a:lumOff val="25000"/>
                            </a:schemeClr>
                          </a:solidFill>
                          <a:effectLst/>
                          <a:uLnTx/>
                          <a:uFillTx/>
                          <a:latin typeface="KoPub돋움체 Medium" panose="00000600000000000000" pitchFamily="2" charset="-127"/>
                          <a:ea typeface="KoPub돋움체 Medium" panose="00000600000000000000" pitchFamily="2" charset="-127"/>
                          <a:cs typeface="+mn-cs"/>
                        </a:rPr>
                        <a:t>1</a:t>
                      </a:r>
                      <a:r>
                        <a:rPr kumimoji="0" lang="ko-KR" altLang="en-US" sz="850" b="0" i="0" u="none" strike="noStrike" kern="1200" cap="none" spc="0" normalizeH="0" baseline="0" dirty="0">
                          <a:ln>
                            <a:solidFill>
                              <a:srgbClr val="FFFFFF">
                                <a:lumMod val="75000"/>
                                <a:alpha val="0"/>
                              </a:srgbClr>
                            </a:solidFill>
                          </a:ln>
                          <a:solidFill>
                            <a:schemeClr val="tx1">
                              <a:lumMod val="75000"/>
                              <a:lumOff val="25000"/>
                            </a:schemeClr>
                          </a:solidFill>
                          <a:effectLst/>
                          <a:uLnTx/>
                          <a:uFillTx/>
                          <a:latin typeface="KoPub돋움체 Medium" panose="00000600000000000000" pitchFamily="2" charset="-127"/>
                          <a:ea typeface="KoPub돋움체 Medium" panose="00000600000000000000" pitchFamily="2" charset="-127"/>
                          <a:cs typeface="+mn-cs"/>
                        </a:rPr>
                        <a:t>개만의 보험종목을 신청할 수 있음</a:t>
                      </a:r>
                    </a:p>
                    <a:p>
                      <a:pPr marL="182563" marR="0" lvl="0" indent="-182563" algn="l" defTabSz="914400" eaLnBrk="1" fontAlgn="auto" latinLnBrk="0" hangingPunct="1">
                        <a:lnSpc>
                          <a:spcPct val="110000"/>
                        </a:lnSpc>
                        <a:spcBef>
                          <a:spcPts val="300"/>
                        </a:spcBef>
                        <a:spcAft>
                          <a:spcPts val="0"/>
                        </a:spcAft>
                        <a:buClrTx/>
                        <a:buSzTx/>
                        <a:buFont typeface="+mj-lt"/>
                        <a:buAutoNum type="arabicParenR"/>
                        <a:tabLst/>
                        <a:defRPr/>
                      </a:pPr>
                      <a:r>
                        <a:rPr kumimoji="0" lang="ko-KR" altLang="en-US" sz="850" b="0" i="0" u="none" strike="noStrike" kern="1200" cap="none" spc="0" normalizeH="0" baseline="0" dirty="0">
                          <a:ln>
                            <a:solidFill>
                              <a:srgbClr val="FFFFFF">
                                <a:lumMod val="75000"/>
                                <a:alpha val="0"/>
                              </a:srgbClr>
                            </a:solidFill>
                          </a:ln>
                          <a:solidFill>
                            <a:schemeClr val="tx1">
                              <a:lumMod val="75000"/>
                              <a:lumOff val="25000"/>
                            </a:schemeClr>
                          </a:solidFill>
                          <a:effectLst/>
                          <a:uLnTx/>
                          <a:uFillTx/>
                          <a:latin typeface="KoPub돋움체 Medium" panose="00000600000000000000" pitchFamily="2" charset="-127"/>
                          <a:ea typeface="KoPub돋움체 Medium" panose="00000600000000000000" pitchFamily="2" charset="-127"/>
                          <a:cs typeface="+mn-cs"/>
                        </a:rPr>
                        <a:t>보험종목 </a:t>
                      </a:r>
                      <a:r>
                        <a:rPr kumimoji="0" lang="en-US" altLang="ko-KR" sz="850" b="0" i="0" u="none" strike="noStrike" kern="1200" cap="none" spc="0" normalizeH="0" baseline="0" dirty="0">
                          <a:ln>
                            <a:solidFill>
                              <a:srgbClr val="FFFFFF">
                                <a:lumMod val="75000"/>
                                <a:alpha val="0"/>
                              </a:srgbClr>
                            </a:solidFill>
                          </a:ln>
                          <a:solidFill>
                            <a:schemeClr val="tx1">
                              <a:lumMod val="75000"/>
                              <a:lumOff val="25000"/>
                            </a:schemeClr>
                          </a:solidFill>
                          <a:effectLst/>
                          <a:uLnTx/>
                          <a:uFillTx/>
                          <a:latin typeface="KoPub돋움체 Medium" panose="00000600000000000000" pitchFamily="2" charset="-127"/>
                          <a:ea typeface="KoPub돋움체 Medium" panose="00000600000000000000" pitchFamily="2" charset="-127"/>
                          <a:cs typeface="+mn-cs"/>
                        </a:rPr>
                        <a:t>1</a:t>
                      </a:r>
                      <a:r>
                        <a:rPr kumimoji="0" lang="ko-KR" altLang="en-US" sz="850" b="0" i="0" u="none" strike="noStrike" kern="1200" cap="none" spc="0" normalizeH="0" baseline="0" dirty="0">
                          <a:ln>
                            <a:solidFill>
                              <a:srgbClr val="FFFFFF">
                                <a:lumMod val="75000"/>
                                <a:alpha val="0"/>
                              </a:srgbClr>
                            </a:solidFill>
                          </a:ln>
                          <a:solidFill>
                            <a:schemeClr val="tx1">
                              <a:lumMod val="75000"/>
                              <a:lumOff val="25000"/>
                            </a:schemeClr>
                          </a:solidFill>
                          <a:effectLst/>
                          <a:uLnTx/>
                          <a:uFillTx/>
                          <a:latin typeface="KoPub돋움체 Medium" panose="00000600000000000000" pitchFamily="2" charset="-127"/>
                          <a:ea typeface="KoPub돋움체 Medium" panose="00000600000000000000" pitchFamily="2" charset="-127"/>
                          <a:cs typeface="+mn-cs"/>
                        </a:rPr>
                        <a:t>개씩 더 신청하면 </a:t>
                      </a:r>
                      <a:r>
                        <a:rPr kumimoji="0" lang="en-US" altLang="ko-KR" sz="850" b="0" i="0" u="none" strike="noStrike" kern="1200" cap="none" spc="0" normalizeH="0" baseline="0" dirty="0">
                          <a:ln>
                            <a:solidFill>
                              <a:srgbClr val="FFFFFF">
                                <a:lumMod val="75000"/>
                                <a:alpha val="0"/>
                              </a:srgbClr>
                            </a:solidFill>
                          </a:ln>
                          <a:solidFill>
                            <a:schemeClr val="tx1">
                              <a:lumMod val="75000"/>
                              <a:lumOff val="25000"/>
                            </a:schemeClr>
                          </a:solidFill>
                          <a:effectLst/>
                          <a:uLnTx/>
                          <a:uFillTx/>
                          <a:latin typeface="KoPub돋움체 Medium" panose="00000600000000000000" pitchFamily="2" charset="-127"/>
                          <a:ea typeface="KoPub돋움체 Medium" panose="00000600000000000000" pitchFamily="2" charset="-127"/>
                          <a:cs typeface="+mn-cs"/>
                        </a:rPr>
                        <a:t>2</a:t>
                      </a:r>
                      <a:r>
                        <a:rPr kumimoji="0" lang="ko-KR" altLang="en-US" sz="850" b="0" i="0" u="none" strike="noStrike" kern="1200" cap="none" spc="0" normalizeH="0" baseline="0" dirty="0">
                          <a:ln>
                            <a:solidFill>
                              <a:srgbClr val="FFFFFF">
                                <a:lumMod val="75000"/>
                                <a:alpha val="0"/>
                              </a:srgbClr>
                            </a:solidFill>
                          </a:ln>
                          <a:solidFill>
                            <a:schemeClr val="tx1">
                              <a:lumMod val="75000"/>
                              <a:lumOff val="25000"/>
                            </a:schemeClr>
                          </a:solidFill>
                          <a:effectLst/>
                          <a:uLnTx/>
                          <a:uFillTx/>
                          <a:latin typeface="KoPub돋움체 Medium" panose="00000600000000000000" pitchFamily="2" charset="-127"/>
                          <a:ea typeface="KoPub돋움체 Medium" panose="00000600000000000000" pitchFamily="2" charset="-127"/>
                          <a:cs typeface="+mn-cs"/>
                        </a:rPr>
                        <a:t>억 위안 이상의 동록자본금 추가 필수 </a:t>
                      </a:r>
                    </a:p>
                    <a:p>
                      <a:pPr marL="182563" marR="0" lvl="0" indent="-182563" algn="l" defTabSz="914400" eaLnBrk="1" fontAlgn="auto" latinLnBrk="0" hangingPunct="1">
                        <a:lnSpc>
                          <a:spcPct val="110000"/>
                        </a:lnSpc>
                        <a:spcBef>
                          <a:spcPts val="300"/>
                        </a:spcBef>
                        <a:spcAft>
                          <a:spcPts val="0"/>
                        </a:spcAft>
                        <a:buClrTx/>
                        <a:buSzTx/>
                        <a:buFont typeface="+mj-lt"/>
                        <a:buAutoNum type="arabicParenR"/>
                        <a:tabLst/>
                        <a:defRPr/>
                      </a:pPr>
                      <a:r>
                        <a:rPr kumimoji="0" lang="ko-KR" altLang="en-US" sz="850" b="0" i="0" u="none" strike="noStrike" kern="1200" cap="none" spc="0" normalizeH="0" baseline="0" dirty="0">
                          <a:ln>
                            <a:solidFill>
                              <a:srgbClr val="FFFFFF">
                                <a:lumMod val="75000"/>
                                <a:alpha val="0"/>
                              </a:srgbClr>
                            </a:solidFill>
                          </a:ln>
                          <a:solidFill>
                            <a:schemeClr val="tx1">
                              <a:lumMod val="75000"/>
                              <a:lumOff val="25000"/>
                            </a:schemeClr>
                          </a:solidFill>
                          <a:effectLst/>
                          <a:uLnTx/>
                          <a:uFillTx/>
                          <a:latin typeface="KoPub돋움체 Medium" panose="00000600000000000000" pitchFamily="2" charset="-127"/>
                          <a:ea typeface="KoPub돋움체 Medium" panose="00000600000000000000" pitchFamily="2" charset="-127"/>
                          <a:cs typeface="+mn-cs"/>
                        </a:rPr>
                        <a:t>법률</a:t>
                      </a:r>
                      <a:r>
                        <a:rPr kumimoji="0" lang="en-US" altLang="ko-KR" sz="850" b="0" i="0" u="none" strike="noStrike" kern="1200" cap="none" spc="0" normalizeH="0" baseline="0" dirty="0">
                          <a:ln>
                            <a:solidFill>
                              <a:srgbClr val="FFFFFF">
                                <a:lumMod val="75000"/>
                                <a:alpha val="0"/>
                              </a:srgbClr>
                            </a:solidFill>
                          </a:ln>
                          <a:solidFill>
                            <a:schemeClr val="tx1">
                              <a:lumMod val="75000"/>
                              <a:lumOff val="25000"/>
                            </a:schemeClr>
                          </a:solidFill>
                          <a:effectLst/>
                          <a:uLnTx/>
                          <a:uFillTx/>
                          <a:latin typeface="KoPub돋움체 Medium" panose="00000600000000000000" pitchFamily="2" charset="-127"/>
                          <a:ea typeface="KoPub돋움체 Medium" panose="00000600000000000000" pitchFamily="2" charset="-127"/>
                          <a:cs typeface="+mn-cs"/>
                        </a:rPr>
                        <a:t>, </a:t>
                      </a:r>
                      <a:r>
                        <a:rPr kumimoji="0" lang="ko-KR" altLang="en-US" sz="850" b="0" i="0" u="none" strike="noStrike" kern="1200" cap="none" spc="0" normalizeH="0" baseline="0" dirty="0">
                          <a:ln>
                            <a:solidFill>
                              <a:srgbClr val="FFFFFF">
                                <a:lumMod val="75000"/>
                                <a:alpha val="0"/>
                              </a:srgbClr>
                            </a:solidFill>
                          </a:ln>
                          <a:solidFill>
                            <a:schemeClr val="tx1">
                              <a:lumMod val="75000"/>
                              <a:lumOff val="25000"/>
                            </a:schemeClr>
                          </a:solidFill>
                          <a:effectLst/>
                          <a:uLnTx/>
                          <a:uFillTx/>
                          <a:latin typeface="KoPub돋움체 Medium" panose="00000600000000000000" pitchFamily="2" charset="-127"/>
                          <a:ea typeface="KoPub돋움체 Medium" panose="00000600000000000000" pitchFamily="2" charset="-127"/>
                          <a:cs typeface="+mn-cs"/>
                        </a:rPr>
                        <a:t>행정법규 및 감독당국이 정한 기타 조건</a:t>
                      </a:r>
                    </a:p>
                  </a:txBody>
                  <a:tcPr marL="72000" marR="72000" marT="36000" marB="36000">
                    <a:lnL w="6350" cap="flat" cmpd="sng" algn="ctr">
                      <a:solidFill>
                        <a:schemeClr val="bg1">
                          <a:lumMod val="7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CCD6E8">
                        <a:alpha val="30000"/>
                      </a:srgbClr>
                    </a:solidFill>
                  </a:tcPr>
                </a:tc>
                <a:extLst>
                  <a:ext uri="{0D108BD9-81ED-4DB2-BD59-A6C34878D82A}">
                    <a16:rowId xmlns:a16="http://schemas.microsoft.com/office/drawing/2014/main" val="2070718932"/>
                  </a:ext>
                </a:extLst>
              </a:tr>
              <a:tr h="0">
                <a:tc vMerge="1">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ko-KR" altLang="en-US" sz="900" b="0" i="0" u="none" strike="noStrike" kern="1200" cap="none" spc="0" normalizeH="0" baseline="0" noProof="0" dirty="0">
                          <a:ln>
                            <a:solidFill>
                              <a:srgbClr val="FFFFFF">
                                <a:lumMod val="75000"/>
                                <a:alpha val="0"/>
                              </a:srgbClr>
                            </a:solidFill>
                          </a:ln>
                          <a:solidFill>
                            <a:schemeClr val="tx1"/>
                          </a:solidFill>
                          <a:effectLst/>
                          <a:uLnTx/>
                          <a:uFillTx/>
                          <a:latin typeface="KoPub돋움체 Medium"/>
                          <a:ea typeface="KoPub돋움체 Medium"/>
                          <a:cs typeface="+mn-cs"/>
                        </a:rPr>
                        <a:t>손해</a:t>
                      </a:r>
                    </a:p>
                  </a:txBody>
                  <a:tcPr marL="36000" marR="36000" marT="36000" marB="36000" anchor="ctr">
                    <a:lnL w="12700" cap="flat" cmpd="sng" algn="ctr">
                      <a:solidFill>
                        <a:schemeClr val="bg1"/>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FFBFF"/>
                    </a:solidFill>
                  </a:tcPr>
                </a:tc>
                <a:tc>
                  <a:txBody>
                    <a:bodyPr/>
                    <a:lstStyle/>
                    <a:p>
                      <a:pPr marL="0" marR="0" lvl="0" indent="0" algn="l" defTabSz="914400" eaLnBrk="1" fontAlgn="auto" latinLnBrk="0" hangingPunct="1">
                        <a:lnSpc>
                          <a:spcPct val="120000"/>
                        </a:lnSpc>
                        <a:spcBef>
                          <a:spcPts val="500"/>
                        </a:spcBef>
                        <a:spcAft>
                          <a:spcPts val="0"/>
                        </a:spcAft>
                        <a:buClrTx/>
                        <a:buSzTx/>
                        <a:buFont typeface="+mj-ea"/>
                        <a:buNone/>
                        <a:tabLst/>
                        <a:defRPr/>
                      </a:pPr>
                      <a:r>
                        <a:rPr kumimoji="0" lang="ko-KR" altLang="en-US" sz="850" b="1" i="0" u="none" strike="noStrike" kern="1200" cap="none" spc="0" normalizeH="0" baseline="0" dirty="0">
                          <a:ln>
                            <a:solidFill>
                              <a:srgbClr val="FFFFFF">
                                <a:lumMod val="75000"/>
                                <a:alpha val="0"/>
                              </a:srgbClr>
                            </a:solidFill>
                          </a:ln>
                          <a:solidFill>
                            <a:schemeClr val="tx1">
                              <a:lumMod val="75000"/>
                              <a:lumOff val="25000"/>
                            </a:schemeClr>
                          </a:solidFill>
                          <a:effectLst/>
                          <a:uLnTx/>
                          <a:uFillTx/>
                          <a:latin typeface="KoPub돋움체 Medium" panose="00000600000000000000" pitchFamily="2" charset="-127"/>
                          <a:ea typeface="KoPub돋움체 Medium" panose="00000600000000000000" pitchFamily="2" charset="-127"/>
                          <a:cs typeface="+mn-cs"/>
                        </a:rPr>
                        <a:t>확장업무</a:t>
                      </a:r>
                      <a:endParaRPr kumimoji="0" lang="en-US" altLang="ko-KR" sz="850" b="1" i="0" u="none" strike="noStrike" kern="1200" cap="none" spc="0" normalizeH="0" baseline="0" dirty="0">
                        <a:ln>
                          <a:solidFill>
                            <a:srgbClr val="FFFFFF">
                              <a:lumMod val="75000"/>
                              <a:alpha val="0"/>
                            </a:srgbClr>
                          </a:solidFill>
                        </a:ln>
                        <a:solidFill>
                          <a:schemeClr val="tx1">
                            <a:lumMod val="75000"/>
                            <a:lumOff val="25000"/>
                          </a:schemeClr>
                        </a:solidFill>
                        <a:effectLst/>
                        <a:uLnTx/>
                        <a:uFillTx/>
                        <a:latin typeface="KoPub돋움체 Medium" panose="00000600000000000000" pitchFamily="2" charset="-127"/>
                        <a:ea typeface="KoPub돋움체 Medium" panose="00000600000000000000" pitchFamily="2" charset="-127"/>
                        <a:cs typeface="+mn-cs"/>
                      </a:endParaRPr>
                    </a:p>
                    <a:p>
                      <a:pPr marL="182563" marR="0" lvl="0" indent="-182563" algn="l" defTabSz="914400" eaLnBrk="1" fontAlgn="auto" latinLnBrk="0" hangingPunct="1">
                        <a:lnSpc>
                          <a:spcPct val="100000"/>
                        </a:lnSpc>
                        <a:spcBef>
                          <a:spcPts val="0"/>
                        </a:spcBef>
                        <a:spcAft>
                          <a:spcPts val="0"/>
                        </a:spcAft>
                        <a:buClrTx/>
                        <a:buSzTx/>
                        <a:buFont typeface="+mj-ea"/>
                        <a:buAutoNum type="circleNumDbPlain"/>
                        <a:tabLst/>
                        <a:defRPr/>
                      </a:pPr>
                      <a:r>
                        <a:rPr kumimoji="0" lang="ko-KR" altLang="en-US" sz="850" b="0" i="0" u="none" strike="noStrike" kern="1200" cap="none" spc="0" normalizeH="0" baseline="0" dirty="0">
                          <a:ln>
                            <a:solidFill>
                              <a:srgbClr val="FFFFFF">
                                <a:lumMod val="75000"/>
                                <a:alpha val="0"/>
                              </a:srgbClr>
                            </a:solidFill>
                          </a:ln>
                          <a:solidFill>
                            <a:schemeClr val="tx1">
                              <a:lumMod val="75000"/>
                              <a:lumOff val="25000"/>
                            </a:schemeClr>
                          </a:solidFill>
                          <a:effectLst/>
                          <a:uLnTx/>
                          <a:uFillTx/>
                          <a:latin typeface="KoPub돋움체 Medium" panose="00000600000000000000" pitchFamily="2" charset="-127"/>
                          <a:ea typeface="KoPub돋움체 Medium" panose="00000600000000000000" pitchFamily="2" charset="-127"/>
                          <a:cs typeface="+mn-cs"/>
                        </a:rPr>
                        <a:t>농업보험 </a:t>
                      </a:r>
                    </a:p>
                    <a:p>
                      <a:pPr marL="182563" marR="0" lvl="0" indent="-182563" algn="l" defTabSz="914400" eaLnBrk="1" fontAlgn="auto" latinLnBrk="0" hangingPunct="1">
                        <a:lnSpc>
                          <a:spcPct val="100000"/>
                        </a:lnSpc>
                        <a:spcBef>
                          <a:spcPts val="0"/>
                        </a:spcBef>
                        <a:spcAft>
                          <a:spcPts val="0"/>
                        </a:spcAft>
                        <a:buClrTx/>
                        <a:buSzTx/>
                        <a:buFont typeface="+mj-ea"/>
                        <a:buAutoNum type="circleNumDbPlain"/>
                        <a:tabLst/>
                        <a:defRPr/>
                      </a:pPr>
                      <a:r>
                        <a:rPr kumimoji="0" lang="ko-KR" altLang="en-US" sz="850" b="0" i="0" u="none" strike="noStrike" kern="1200" cap="none" spc="0" normalizeH="0" baseline="0" dirty="0">
                          <a:ln>
                            <a:solidFill>
                              <a:srgbClr val="FFFFFF">
                                <a:lumMod val="75000"/>
                                <a:alpha val="0"/>
                              </a:srgbClr>
                            </a:solidFill>
                          </a:ln>
                          <a:solidFill>
                            <a:schemeClr val="tx1">
                              <a:lumMod val="75000"/>
                              <a:lumOff val="25000"/>
                            </a:schemeClr>
                          </a:solidFill>
                          <a:effectLst/>
                          <a:uLnTx/>
                          <a:uFillTx/>
                          <a:latin typeface="KoPub돋움체 Medium" panose="00000600000000000000" pitchFamily="2" charset="-127"/>
                          <a:ea typeface="KoPub돋움체 Medium" panose="00000600000000000000" pitchFamily="2" charset="-127"/>
                          <a:cs typeface="+mn-cs"/>
                        </a:rPr>
                        <a:t>특수위험보험</a:t>
                      </a:r>
                      <a:r>
                        <a:rPr kumimoji="0" lang="en-US" altLang="ko-KR" sz="850" b="0" i="0" u="none" strike="noStrike" kern="1200" cap="none" spc="0" normalizeH="0" baseline="0" dirty="0">
                          <a:ln>
                            <a:solidFill>
                              <a:srgbClr val="FFFFFF">
                                <a:lumMod val="75000"/>
                                <a:alpha val="0"/>
                              </a:srgbClr>
                            </a:solidFill>
                          </a:ln>
                          <a:solidFill>
                            <a:schemeClr val="tx1">
                              <a:lumMod val="75000"/>
                              <a:lumOff val="25000"/>
                            </a:schemeClr>
                          </a:solidFill>
                          <a:effectLst/>
                          <a:uLnTx/>
                          <a:uFillTx/>
                          <a:latin typeface="KoPub돋움체 Medium" panose="00000600000000000000" pitchFamily="2" charset="-127"/>
                          <a:ea typeface="KoPub돋움체 Medium" panose="00000600000000000000" pitchFamily="2" charset="-127"/>
                          <a:cs typeface="+mn-cs"/>
                        </a:rPr>
                        <a:t>(</a:t>
                      </a:r>
                      <a:r>
                        <a:rPr kumimoji="0" lang="ko-KR" altLang="en-US" sz="850" b="0" i="0" u="none" strike="noStrike" kern="1200" cap="none" spc="0" normalizeH="0" baseline="0" dirty="0">
                          <a:ln>
                            <a:solidFill>
                              <a:srgbClr val="FFFFFF">
                                <a:lumMod val="75000"/>
                                <a:alpha val="0"/>
                              </a:srgbClr>
                            </a:solidFill>
                          </a:ln>
                          <a:solidFill>
                            <a:schemeClr val="tx1">
                              <a:lumMod val="75000"/>
                              <a:lumOff val="25000"/>
                            </a:schemeClr>
                          </a:solidFill>
                          <a:effectLst/>
                          <a:uLnTx/>
                          <a:uFillTx/>
                          <a:latin typeface="KoPub돋움체 Medium" panose="00000600000000000000" pitchFamily="2" charset="-127"/>
                          <a:ea typeface="KoPub돋움체 Medium" panose="00000600000000000000" pitchFamily="2" charset="-127"/>
                          <a:cs typeface="+mn-cs"/>
                        </a:rPr>
                        <a:t>항공우주보험</a:t>
                      </a:r>
                      <a:r>
                        <a:rPr kumimoji="0" lang="en-US" altLang="ko-KR" sz="850" b="0" i="0" u="none" strike="noStrike" kern="1200" cap="none" spc="0" normalizeH="0" baseline="0" dirty="0">
                          <a:ln>
                            <a:solidFill>
                              <a:srgbClr val="FFFFFF">
                                <a:lumMod val="75000"/>
                                <a:alpha val="0"/>
                              </a:srgbClr>
                            </a:solidFill>
                          </a:ln>
                          <a:solidFill>
                            <a:schemeClr val="tx1">
                              <a:lumMod val="75000"/>
                              <a:lumOff val="25000"/>
                            </a:schemeClr>
                          </a:solidFill>
                          <a:effectLst/>
                          <a:uLnTx/>
                          <a:uFillTx/>
                          <a:latin typeface="KoPub돋움체 Medium" panose="00000600000000000000" pitchFamily="2" charset="-127"/>
                          <a:ea typeface="KoPub돋움체 Medium" panose="00000600000000000000" pitchFamily="2" charset="-127"/>
                          <a:cs typeface="+mn-cs"/>
                        </a:rPr>
                        <a:t>, </a:t>
                      </a:r>
                      <a:r>
                        <a:rPr kumimoji="0" lang="ko-KR" altLang="en-US" sz="850" b="0" i="0" u="none" strike="noStrike" kern="1200" cap="none" spc="0" normalizeH="0" baseline="0" dirty="0">
                          <a:ln>
                            <a:solidFill>
                              <a:srgbClr val="FFFFFF">
                                <a:lumMod val="75000"/>
                                <a:alpha val="0"/>
                              </a:srgbClr>
                            </a:solidFill>
                          </a:ln>
                          <a:solidFill>
                            <a:schemeClr val="tx1">
                              <a:lumMod val="75000"/>
                              <a:lumOff val="25000"/>
                            </a:schemeClr>
                          </a:solidFill>
                          <a:effectLst/>
                          <a:uLnTx/>
                          <a:uFillTx/>
                          <a:latin typeface="KoPub돋움체 Medium" panose="00000600000000000000" pitchFamily="2" charset="-127"/>
                          <a:ea typeface="KoPub돋움체 Medium" panose="00000600000000000000" pitchFamily="2" charset="-127"/>
                          <a:cs typeface="+mn-cs"/>
                        </a:rPr>
                        <a:t>해양개발보험 석유가스보험</a:t>
                      </a:r>
                      <a:r>
                        <a:rPr kumimoji="0" lang="en-US" altLang="ko-KR" sz="850" b="0" i="0" u="none" strike="noStrike" kern="1200" cap="none" spc="0" normalizeH="0" baseline="0" dirty="0">
                          <a:ln>
                            <a:solidFill>
                              <a:srgbClr val="FFFFFF">
                                <a:lumMod val="75000"/>
                                <a:alpha val="0"/>
                              </a:srgbClr>
                            </a:solidFill>
                          </a:ln>
                          <a:solidFill>
                            <a:schemeClr val="tx1">
                              <a:lumMod val="75000"/>
                              <a:lumOff val="25000"/>
                            </a:schemeClr>
                          </a:solidFill>
                          <a:effectLst/>
                          <a:uLnTx/>
                          <a:uFillTx/>
                          <a:latin typeface="KoPub돋움체 Medium" panose="00000600000000000000" pitchFamily="2" charset="-127"/>
                          <a:ea typeface="KoPub돋움체 Medium" panose="00000600000000000000" pitchFamily="2" charset="-127"/>
                          <a:cs typeface="+mn-cs"/>
                        </a:rPr>
                        <a:t>, </a:t>
                      </a:r>
                      <a:r>
                        <a:rPr kumimoji="0" lang="ko-KR" altLang="en-US" sz="850" b="0" i="0" u="none" strike="noStrike" kern="1200" cap="none" spc="0" normalizeH="0" baseline="0" dirty="0">
                          <a:ln>
                            <a:solidFill>
                              <a:srgbClr val="FFFFFF">
                                <a:lumMod val="75000"/>
                                <a:alpha val="0"/>
                              </a:srgbClr>
                            </a:solidFill>
                          </a:ln>
                          <a:solidFill>
                            <a:schemeClr val="tx1">
                              <a:lumMod val="75000"/>
                              <a:lumOff val="25000"/>
                            </a:schemeClr>
                          </a:solidFill>
                          <a:effectLst/>
                          <a:uLnTx/>
                          <a:uFillTx/>
                          <a:latin typeface="KoPub돋움체 Medium" panose="00000600000000000000" pitchFamily="2" charset="-127"/>
                          <a:ea typeface="KoPub돋움체 Medium" panose="00000600000000000000" pitchFamily="2" charset="-127"/>
                          <a:cs typeface="+mn-cs"/>
                        </a:rPr>
                        <a:t>원자력보험 포함</a:t>
                      </a:r>
                      <a:r>
                        <a:rPr kumimoji="0" lang="en-US" altLang="ko-KR" sz="850" b="0" i="0" u="none" strike="noStrike" kern="1200" cap="none" spc="0" normalizeH="0" baseline="0" dirty="0">
                          <a:ln>
                            <a:solidFill>
                              <a:srgbClr val="FFFFFF">
                                <a:lumMod val="75000"/>
                                <a:alpha val="0"/>
                              </a:srgbClr>
                            </a:solidFill>
                          </a:ln>
                          <a:solidFill>
                            <a:schemeClr val="tx1">
                              <a:lumMod val="75000"/>
                              <a:lumOff val="25000"/>
                            </a:schemeClr>
                          </a:solidFill>
                          <a:effectLst/>
                          <a:uLnTx/>
                          <a:uFillTx/>
                          <a:latin typeface="KoPub돋움체 Medium" panose="00000600000000000000" pitchFamily="2" charset="-127"/>
                          <a:ea typeface="KoPub돋움체 Medium" panose="00000600000000000000" pitchFamily="2" charset="-127"/>
                          <a:cs typeface="+mn-cs"/>
                        </a:rPr>
                        <a:t>) </a:t>
                      </a:r>
                    </a:p>
                    <a:p>
                      <a:pPr marL="182563" marR="0" lvl="0" indent="-182563" algn="l" defTabSz="914400" eaLnBrk="1" fontAlgn="auto" latinLnBrk="0" hangingPunct="1">
                        <a:lnSpc>
                          <a:spcPct val="100000"/>
                        </a:lnSpc>
                        <a:spcBef>
                          <a:spcPts val="0"/>
                        </a:spcBef>
                        <a:spcAft>
                          <a:spcPts val="0"/>
                        </a:spcAft>
                        <a:buClrTx/>
                        <a:buSzTx/>
                        <a:buFont typeface="+mj-ea"/>
                        <a:buAutoNum type="circleNumDbPlain"/>
                        <a:tabLst/>
                        <a:defRPr/>
                      </a:pPr>
                      <a:r>
                        <a:rPr kumimoji="0" lang="ko-KR" altLang="en-US" sz="850" b="0" i="0" u="none" strike="noStrike" kern="1200" cap="none" spc="0" normalizeH="0" baseline="0" dirty="0">
                          <a:ln>
                            <a:solidFill>
                              <a:srgbClr val="FFFFFF">
                                <a:lumMod val="75000"/>
                                <a:alpha val="0"/>
                              </a:srgbClr>
                            </a:solidFill>
                          </a:ln>
                          <a:solidFill>
                            <a:schemeClr val="tx1">
                              <a:lumMod val="75000"/>
                              <a:lumOff val="25000"/>
                            </a:schemeClr>
                          </a:solidFill>
                          <a:effectLst/>
                          <a:uLnTx/>
                          <a:uFillTx/>
                          <a:latin typeface="KoPub돋움체 Medium" panose="00000600000000000000" pitchFamily="2" charset="-127"/>
                          <a:ea typeface="KoPub돋움체 Medium" panose="00000600000000000000" pitchFamily="2" charset="-127"/>
                          <a:cs typeface="+mn-cs"/>
                        </a:rPr>
                        <a:t>신용보증보험 </a:t>
                      </a:r>
                    </a:p>
                    <a:p>
                      <a:pPr marL="182563" marR="0" lvl="0" indent="-182563" algn="l" defTabSz="914400" eaLnBrk="1" fontAlgn="auto" latinLnBrk="0" hangingPunct="1">
                        <a:lnSpc>
                          <a:spcPct val="100000"/>
                        </a:lnSpc>
                        <a:spcBef>
                          <a:spcPts val="0"/>
                        </a:spcBef>
                        <a:spcAft>
                          <a:spcPts val="0"/>
                        </a:spcAft>
                        <a:buClrTx/>
                        <a:buSzTx/>
                        <a:buFont typeface="+mj-ea"/>
                        <a:buAutoNum type="circleNumDbPlain"/>
                        <a:tabLst/>
                        <a:defRPr/>
                      </a:pPr>
                      <a:r>
                        <a:rPr kumimoji="0" lang="ko-KR" altLang="en-US" sz="850" b="0" i="0" u="none" strike="noStrike" kern="1200" cap="none" spc="0" normalizeH="0" baseline="0" dirty="0">
                          <a:ln>
                            <a:solidFill>
                              <a:srgbClr val="FFFFFF">
                                <a:lumMod val="75000"/>
                                <a:alpha val="0"/>
                              </a:srgbClr>
                            </a:solidFill>
                          </a:ln>
                          <a:solidFill>
                            <a:schemeClr val="tx1">
                              <a:lumMod val="75000"/>
                              <a:lumOff val="25000"/>
                            </a:schemeClr>
                          </a:solidFill>
                          <a:effectLst/>
                          <a:uLnTx/>
                          <a:uFillTx/>
                          <a:latin typeface="KoPub돋움체 Medium" panose="00000600000000000000" pitchFamily="2" charset="-127"/>
                          <a:ea typeface="KoPub돋움체 Medium" panose="00000600000000000000" pitchFamily="2" charset="-127"/>
                          <a:cs typeface="+mn-cs"/>
                        </a:rPr>
                        <a:t>투자형 보험</a:t>
                      </a:r>
                    </a:p>
                  </a:txBody>
                  <a:tcPr marL="72000" marR="72000" marT="36000" marB="3600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rgbClr val="CCD6E8">
                        <a:alpha val="30000"/>
                      </a:srgbClr>
                    </a:solidFill>
                  </a:tcPr>
                </a:tc>
                <a:tc>
                  <a:txBody>
                    <a:bodyPr/>
                    <a:lstStyle/>
                    <a:p>
                      <a:pPr marL="171450" marR="0" lvl="0" indent="-171450" algn="l" defTabSz="914400" eaLnBrk="1" fontAlgn="auto" latinLnBrk="0" hangingPunct="1">
                        <a:lnSpc>
                          <a:spcPct val="100000"/>
                        </a:lnSpc>
                        <a:spcBef>
                          <a:spcPts val="300"/>
                        </a:spcBef>
                        <a:spcAft>
                          <a:spcPts val="0"/>
                        </a:spcAft>
                        <a:buClrTx/>
                        <a:buSzTx/>
                        <a:buFont typeface="Wingdings" panose="05000000000000000000" pitchFamily="2" charset="2"/>
                        <a:buChar char="§"/>
                        <a:tabLst/>
                        <a:defRPr/>
                      </a:pPr>
                      <a:r>
                        <a:rPr kumimoji="0" lang="ko-KR" altLang="en-US" sz="850" b="0" i="0" u="none" strike="noStrike" kern="1200" cap="none" spc="0" normalizeH="0" baseline="0" dirty="0">
                          <a:ln>
                            <a:solidFill>
                              <a:srgbClr val="FFFFFF">
                                <a:lumMod val="75000"/>
                                <a:alpha val="0"/>
                              </a:srgbClr>
                            </a:solidFill>
                          </a:ln>
                          <a:solidFill>
                            <a:schemeClr val="tx1">
                              <a:lumMod val="75000"/>
                              <a:lumOff val="25000"/>
                            </a:schemeClr>
                          </a:solidFill>
                          <a:effectLst/>
                          <a:uLnTx/>
                          <a:uFillTx/>
                          <a:latin typeface="KoPub돋움체 Medium" panose="00000600000000000000" pitchFamily="2" charset="-127"/>
                          <a:ea typeface="KoPub돋움체 Medium" panose="00000600000000000000" pitchFamily="2" charset="-127"/>
                          <a:cs typeface="+mn-cs"/>
                        </a:rPr>
                        <a:t>농업보험</a:t>
                      </a:r>
                      <a:r>
                        <a:rPr kumimoji="0" lang="en-US" altLang="ko-KR" sz="850" b="0" i="0" u="none" strike="noStrike" kern="1200" cap="none" spc="0" normalizeH="0" baseline="0" dirty="0">
                          <a:ln>
                            <a:solidFill>
                              <a:srgbClr val="FFFFFF">
                                <a:lumMod val="75000"/>
                                <a:alpha val="0"/>
                              </a:srgbClr>
                            </a:solidFill>
                          </a:ln>
                          <a:solidFill>
                            <a:schemeClr val="tx1">
                              <a:lumMod val="75000"/>
                              <a:lumOff val="25000"/>
                            </a:schemeClr>
                          </a:solidFill>
                          <a:effectLst/>
                          <a:uLnTx/>
                          <a:uFillTx/>
                          <a:latin typeface="KoPub돋움체 Medium" panose="00000600000000000000" pitchFamily="2" charset="-127"/>
                          <a:ea typeface="KoPub돋움체 Medium" panose="00000600000000000000" pitchFamily="2" charset="-127"/>
                          <a:cs typeface="+mn-cs"/>
                        </a:rPr>
                        <a:t>: Ⓐ </a:t>
                      </a:r>
                      <a:r>
                        <a:rPr kumimoji="0" lang="ko-KR" altLang="en-US" sz="850" b="0" i="0" u="none" strike="noStrike" kern="1200" cap="none" spc="0" normalizeH="0" baseline="0" dirty="0">
                          <a:ln>
                            <a:solidFill>
                              <a:srgbClr val="FFFFFF">
                                <a:lumMod val="75000"/>
                                <a:alpha val="0"/>
                              </a:srgbClr>
                            </a:solidFill>
                          </a:ln>
                          <a:solidFill>
                            <a:schemeClr val="tx1">
                              <a:lumMod val="75000"/>
                              <a:lumOff val="25000"/>
                            </a:schemeClr>
                          </a:solidFill>
                          <a:effectLst/>
                          <a:uLnTx/>
                          <a:uFillTx/>
                          <a:latin typeface="KoPub돋움체 Medium" panose="00000600000000000000" pitchFamily="2" charset="-127"/>
                          <a:ea typeface="KoPub돋움체 Medium" panose="00000600000000000000" pitchFamily="2" charset="-127"/>
                          <a:cs typeface="+mn-cs"/>
                        </a:rPr>
                        <a:t>경영기간이 </a:t>
                      </a:r>
                      <a:r>
                        <a:rPr kumimoji="0" lang="en-US" altLang="ko-KR" sz="850" b="0" i="0" u="none" strike="noStrike" kern="1200" cap="none" spc="0" normalizeH="0" baseline="0" dirty="0">
                          <a:ln>
                            <a:solidFill>
                              <a:srgbClr val="FFFFFF">
                                <a:lumMod val="75000"/>
                                <a:alpha val="0"/>
                              </a:srgbClr>
                            </a:solidFill>
                          </a:ln>
                          <a:solidFill>
                            <a:schemeClr val="tx1">
                              <a:lumMod val="75000"/>
                              <a:lumOff val="25000"/>
                            </a:schemeClr>
                          </a:solidFill>
                          <a:effectLst/>
                          <a:uLnTx/>
                          <a:uFillTx/>
                          <a:latin typeface="KoPub돋움체 Medium" panose="00000600000000000000" pitchFamily="2" charset="-127"/>
                          <a:ea typeface="KoPub돋움체 Medium" panose="00000600000000000000" pitchFamily="2" charset="-127"/>
                          <a:cs typeface="+mn-cs"/>
                        </a:rPr>
                        <a:t>3</a:t>
                      </a:r>
                      <a:r>
                        <a:rPr kumimoji="0" lang="ko-KR" altLang="en-US" sz="850" b="0" i="0" u="none" strike="noStrike" kern="1200" cap="none" spc="0" normalizeH="0" baseline="0" dirty="0">
                          <a:ln>
                            <a:solidFill>
                              <a:srgbClr val="FFFFFF">
                                <a:lumMod val="75000"/>
                                <a:alpha val="0"/>
                              </a:srgbClr>
                            </a:solidFill>
                          </a:ln>
                          <a:solidFill>
                            <a:schemeClr val="tx1">
                              <a:lumMod val="75000"/>
                              <a:lumOff val="25000"/>
                            </a:schemeClr>
                          </a:solidFill>
                          <a:effectLst/>
                          <a:uLnTx/>
                          <a:uFillTx/>
                          <a:latin typeface="KoPub돋움체 Medium" panose="00000600000000000000" pitchFamily="2" charset="-127"/>
                          <a:ea typeface="KoPub돋움체 Medium" panose="00000600000000000000" pitchFamily="2" charset="-127"/>
                          <a:cs typeface="+mn-cs"/>
                        </a:rPr>
                        <a:t>개 회계연도 이상</a:t>
                      </a:r>
                      <a:r>
                        <a:rPr kumimoji="0" lang="en-US" altLang="ko-KR" sz="850" b="0" i="0" u="none" strike="noStrike" kern="1200" cap="none" spc="0" normalizeH="0" baseline="0" dirty="0">
                          <a:ln>
                            <a:solidFill>
                              <a:srgbClr val="FFFFFF">
                                <a:lumMod val="75000"/>
                                <a:alpha val="0"/>
                              </a:srgbClr>
                            </a:solidFill>
                          </a:ln>
                          <a:solidFill>
                            <a:schemeClr val="tx1">
                              <a:lumMod val="75000"/>
                              <a:lumOff val="25000"/>
                            </a:schemeClr>
                          </a:solidFill>
                          <a:effectLst/>
                          <a:uLnTx/>
                          <a:uFillTx/>
                          <a:latin typeface="KoPub돋움체 Medium" panose="00000600000000000000" pitchFamily="2" charset="-127"/>
                          <a:ea typeface="KoPub돋움체 Medium" panose="00000600000000000000" pitchFamily="2" charset="-127"/>
                          <a:cs typeface="+mn-cs"/>
                        </a:rPr>
                        <a:t> Ⓑ </a:t>
                      </a:r>
                      <a:r>
                        <a:rPr kumimoji="0" lang="ko-KR" altLang="en-US" sz="850" b="0" i="0" u="none" strike="noStrike" kern="1200" cap="none" spc="0" normalizeH="0" baseline="0" dirty="0">
                          <a:ln>
                            <a:solidFill>
                              <a:srgbClr val="FFFFFF">
                                <a:lumMod val="75000"/>
                                <a:alpha val="0"/>
                              </a:srgbClr>
                            </a:solidFill>
                          </a:ln>
                          <a:solidFill>
                            <a:schemeClr val="tx1">
                              <a:lumMod val="75000"/>
                              <a:lumOff val="25000"/>
                            </a:schemeClr>
                          </a:solidFill>
                          <a:effectLst/>
                          <a:uLnTx/>
                          <a:uFillTx/>
                          <a:latin typeface="KoPub돋움체 Medium" panose="00000600000000000000" pitchFamily="2" charset="-127"/>
                          <a:ea typeface="KoPub돋움체 Medium" panose="00000600000000000000" pitchFamily="2" charset="-127"/>
                          <a:cs typeface="+mn-cs"/>
                        </a:rPr>
                        <a:t>연속 </a:t>
                      </a:r>
                      <a:r>
                        <a:rPr kumimoji="0" lang="en-US" altLang="ko-KR" sz="850" b="0" i="0" u="none" strike="noStrike" kern="1200" cap="none" spc="0" normalizeH="0" baseline="0" dirty="0">
                          <a:ln>
                            <a:solidFill>
                              <a:srgbClr val="FFFFFF">
                                <a:lumMod val="75000"/>
                                <a:alpha val="0"/>
                              </a:srgbClr>
                            </a:solidFill>
                          </a:ln>
                          <a:solidFill>
                            <a:schemeClr val="tx1">
                              <a:lumMod val="75000"/>
                              <a:lumOff val="25000"/>
                            </a:schemeClr>
                          </a:solidFill>
                          <a:effectLst/>
                          <a:uLnTx/>
                          <a:uFillTx/>
                          <a:latin typeface="KoPub돋움체 Medium" panose="00000600000000000000" pitchFamily="2" charset="-127"/>
                          <a:ea typeface="KoPub돋움체 Medium" panose="00000600000000000000" pitchFamily="2" charset="-127"/>
                          <a:cs typeface="+mn-cs"/>
                        </a:rPr>
                        <a:t>3</a:t>
                      </a:r>
                      <a:r>
                        <a:rPr kumimoji="0" lang="ko-KR" altLang="en-US" sz="850" b="0" i="0" u="none" strike="noStrike" kern="1200" cap="none" spc="0" normalizeH="0" baseline="0" dirty="0">
                          <a:ln>
                            <a:solidFill>
                              <a:srgbClr val="FFFFFF">
                                <a:lumMod val="75000"/>
                                <a:alpha val="0"/>
                              </a:srgbClr>
                            </a:solidFill>
                          </a:ln>
                          <a:solidFill>
                            <a:schemeClr val="tx1">
                              <a:lumMod val="75000"/>
                              <a:lumOff val="25000"/>
                            </a:schemeClr>
                          </a:solidFill>
                          <a:effectLst/>
                          <a:uLnTx/>
                          <a:uFillTx/>
                          <a:latin typeface="KoPub돋움체 Medium" panose="00000600000000000000" pitchFamily="2" charset="-127"/>
                          <a:ea typeface="KoPub돋움체 Medium" panose="00000600000000000000" pitchFamily="2" charset="-127"/>
                          <a:cs typeface="+mn-cs"/>
                        </a:rPr>
                        <a:t>년 연말 평균 순자산이 </a:t>
                      </a:r>
                      <a:r>
                        <a:rPr kumimoji="0" lang="en-US" altLang="ko-KR" sz="850" b="0" i="0" u="none" strike="noStrike" kern="1200" cap="none" spc="0" normalizeH="0" baseline="0" dirty="0">
                          <a:ln>
                            <a:solidFill>
                              <a:srgbClr val="FFFFFF">
                                <a:lumMod val="75000"/>
                                <a:alpha val="0"/>
                              </a:srgbClr>
                            </a:solidFill>
                          </a:ln>
                          <a:solidFill>
                            <a:schemeClr val="tx1">
                              <a:lumMod val="75000"/>
                              <a:lumOff val="25000"/>
                            </a:schemeClr>
                          </a:solidFill>
                          <a:effectLst/>
                          <a:uLnTx/>
                          <a:uFillTx/>
                          <a:latin typeface="KoPub돋움체 Medium" panose="00000600000000000000" pitchFamily="2" charset="-127"/>
                          <a:ea typeface="KoPub돋움체 Medium" panose="00000600000000000000" pitchFamily="2" charset="-127"/>
                          <a:cs typeface="+mn-cs"/>
                        </a:rPr>
                        <a:t>10</a:t>
                      </a:r>
                      <a:r>
                        <a:rPr kumimoji="0" lang="ko-KR" altLang="en-US" sz="850" b="0" i="0" u="none" strike="noStrike" kern="1200" cap="none" spc="0" normalizeH="0" baseline="0" dirty="0">
                          <a:ln>
                            <a:solidFill>
                              <a:srgbClr val="FFFFFF">
                                <a:lumMod val="75000"/>
                                <a:alpha val="0"/>
                              </a:srgbClr>
                            </a:solidFill>
                          </a:ln>
                          <a:solidFill>
                            <a:schemeClr val="tx1">
                              <a:lumMod val="75000"/>
                              <a:lumOff val="25000"/>
                            </a:schemeClr>
                          </a:solidFill>
                          <a:effectLst/>
                          <a:uLnTx/>
                          <a:uFillTx/>
                          <a:latin typeface="KoPub돋움체 Medium" panose="00000600000000000000" pitchFamily="2" charset="-127"/>
                          <a:ea typeface="KoPub돋움체 Medium" panose="00000600000000000000" pitchFamily="2" charset="-127"/>
                          <a:cs typeface="+mn-cs"/>
                        </a:rPr>
                        <a:t>억 위안 이상</a:t>
                      </a:r>
                      <a:r>
                        <a:rPr kumimoji="0" lang="en-US" altLang="ko-KR" sz="850" b="0" i="0" u="none" strike="noStrike" kern="1200" cap="none" spc="0" normalizeH="0" baseline="0" dirty="0">
                          <a:ln>
                            <a:solidFill>
                              <a:srgbClr val="FFFFFF">
                                <a:lumMod val="75000"/>
                                <a:alpha val="0"/>
                              </a:srgbClr>
                            </a:solidFill>
                          </a:ln>
                          <a:solidFill>
                            <a:schemeClr val="tx1">
                              <a:lumMod val="75000"/>
                              <a:lumOff val="25000"/>
                            </a:schemeClr>
                          </a:solidFill>
                          <a:effectLst/>
                          <a:uLnTx/>
                          <a:uFillTx/>
                          <a:latin typeface="KoPub돋움체 Medium" panose="00000600000000000000" pitchFamily="2" charset="-127"/>
                          <a:ea typeface="KoPub돋움체 Medium" panose="00000600000000000000" pitchFamily="2" charset="-127"/>
                          <a:cs typeface="+mn-cs"/>
                        </a:rPr>
                        <a:t> Ⓒ </a:t>
                      </a:r>
                      <a:r>
                        <a:rPr kumimoji="0" lang="ko-KR" altLang="en-US" sz="850" b="0" i="0" u="none" strike="noStrike" kern="1200" cap="none" spc="0" normalizeH="0" baseline="0" dirty="0">
                          <a:ln>
                            <a:solidFill>
                              <a:srgbClr val="FFFFFF">
                                <a:lumMod val="75000"/>
                                <a:alpha val="0"/>
                              </a:srgbClr>
                            </a:solidFill>
                          </a:ln>
                          <a:solidFill>
                            <a:schemeClr val="tx1">
                              <a:lumMod val="75000"/>
                              <a:lumOff val="25000"/>
                            </a:schemeClr>
                          </a:solidFill>
                          <a:effectLst/>
                          <a:uLnTx/>
                          <a:uFillTx/>
                          <a:latin typeface="KoPub돋움체 Medium" panose="00000600000000000000" pitchFamily="2" charset="-127"/>
                          <a:ea typeface="KoPub돋움체 Medium" panose="00000600000000000000" pitchFamily="2" charset="-127"/>
                          <a:cs typeface="+mn-cs"/>
                        </a:rPr>
                        <a:t>전년도 및 최근 </a:t>
                      </a:r>
                      <a:r>
                        <a:rPr kumimoji="0" lang="en-US" altLang="ko-KR" sz="850" b="0" i="0" u="none" strike="noStrike" kern="1200" cap="none" spc="0" normalizeH="0" baseline="0" dirty="0">
                          <a:ln>
                            <a:solidFill>
                              <a:srgbClr val="FFFFFF">
                                <a:lumMod val="75000"/>
                                <a:alpha val="0"/>
                              </a:srgbClr>
                            </a:solidFill>
                          </a:ln>
                          <a:solidFill>
                            <a:schemeClr val="tx1">
                              <a:lumMod val="75000"/>
                              <a:lumOff val="25000"/>
                            </a:schemeClr>
                          </a:solidFill>
                          <a:effectLst/>
                          <a:uLnTx/>
                          <a:uFillTx/>
                          <a:latin typeface="KoPub돋움체 Medium" panose="00000600000000000000" pitchFamily="2" charset="-127"/>
                          <a:ea typeface="KoPub돋움체 Medium" panose="00000600000000000000" pitchFamily="2" charset="-127"/>
                          <a:cs typeface="+mn-cs"/>
                        </a:rPr>
                        <a:t>4</a:t>
                      </a:r>
                      <a:r>
                        <a:rPr kumimoji="0" lang="ko-KR" altLang="en-US" sz="850" b="0" i="0" u="none" strike="noStrike" kern="1200" cap="none" spc="0" normalizeH="0" baseline="0" dirty="0">
                          <a:ln>
                            <a:solidFill>
                              <a:srgbClr val="FFFFFF">
                                <a:lumMod val="75000"/>
                                <a:alpha val="0"/>
                              </a:srgbClr>
                            </a:solidFill>
                          </a:ln>
                          <a:solidFill>
                            <a:schemeClr val="tx1">
                              <a:lumMod val="75000"/>
                              <a:lumOff val="25000"/>
                            </a:schemeClr>
                          </a:solidFill>
                          <a:effectLst/>
                          <a:uLnTx/>
                          <a:uFillTx/>
                          <a:latin typeface="KoPub돋움체 Medium" panose="00000600000000000000" pitchFamily="2" charset="-127"/>
                          <a:ea typeface="KoPub돋움체 Medium" panose="00000600000000000000" pitchFamily="2" charset="-127"/>
                          <a:cs typeface="+mn-cs"/>
                        </a:rPr>
                        <a:t>개 분기 지급여력비율이 </a:t>
                      </a:r>
                      <a:r>
                        <a:rPr kumimoji="0" lang="en-US" altLang="ko-KR" sz="850" b="0" i="0" u="none" strike="noStrike" kern="1200" cap="none" spc="0" normalizeH="0" baseline="0" dirty="0">
                          <a:ln>
                            <a:solidFill>
                              <a:srgbClr val="FFFFFF">
                                <a:lumMod val="75000"/>
                                <a:alpha val="0"/>
                              </a:srgbClr>
                            </a:solidFill>
                          </a:ln>
                          <a:solidFill>
                            <a:schemeClr val="tx1">
                              <a:lumMod val="75000"/>
                              <a:lumOff val="25000"/>
                            </a:schemeClr>
                          </a:solidFill>
                          <a:effectLst/>
                          <a:uLnTx/>
                          <a:uFillTx/>
                          <a:latin typeface="KoPub돋움체 Medium" panose="00000600000000000000" pitchFamily="2" charset="-127"/>
                          <a:ea typeface="KoPub돋움체 Medium" panose="00000600000000000000" pitchFamily="2" charset="-127"/>
                          <a:cs typeface="+mn-cs"/>
                        </a:rPr>
                        <a:t>150% </a:t>
                      </a:r>
                      <a:r>
                        <a:rPr kumimoji="0" lang="ko-KR" altLang="en-US" sz="850" b="0" i="0" u="none" strike="noStrike" kern="1200" cap="none" spc="0" normalizeH="0" baseline="0" dirty="0">
                          <a:ln>
                            <a:solidFill>
                              <a:srgbClr val="FFFFFF">
                                <a:lumMod val="75000"/>
                                <a:alpha val="0"/>
                              </a:srgbClr>
                            </a:solidFill>
                          </a:ln>
                          <a:solidFill>
                            <a:schemeClr val="tx1">
                              <a:lumMod val="75000"/>
                              <a:lumOff val="25000"/>
                            </a:schemeClr>
                          </a:solidFill>
                          <a:effectLst/>
                          <a:uLnTx/>
                          <a:uFillTx/>
                          <a:latin typeface="KoPub돋움체 Medium" panose="00000600000000000000" pitchFamily="2" charset="-127"/>
                          <a:ea typeface="KoPub돋움체 Medium" panose="00000600000000000000" pitchFamily="2" charset="-127"/>
                          <a:cs typeface="+mn-cs"/>
                        </a:rPr>
                        <a:t>이상</a:t>
                      </a:r>
                      <a:r>
                        <a:rPr kumimoji="0" lang="en-US" altLang="ko-KR" sz="850" b="0" i="0" u="none" strike="noStrike" kern="1200" cap="none" spc="0" normalizeH="0" baseline="0" dirty="0">
                          <a:ln>
                            <a:solidFill>
                              <a:srgbClr val="FFFFFF">
                                <a:lumMod val="75000"/>
                                <a:alpha val="0"/>
                              </a:srgbClr>
                            </a:solidFill>
                          </a:ln>
                          <a:solidFill>
                            <a:schemeClr val="tx1">
                              <a:lumMod val="75000"/>
                              <a:lumOff val="25000"/>
                            </a:schemeClr>
                          </a:solidFill>
                          <a:effectLst/>
                          <a:uLnTx/>
                          <a:uFillTx/>
                          <a:latin typeface="KoPub돋움체 Medium" panose="00000600000000000000" pitchFamily="2" charset="-127"/>
                          <a:ea typeface="KoPub돋움체 Medium" panose="00000600000000000000" pitchFamily="2" charset="-127"/>
                          <a:cs typeface="+mn-cs"/>
                        </a:rPr>
                        <a:t> Ⓓ </a:t>
                      </a:r>
                      <a:r>
                        <a:rPr kumimoji="0" lang="ko-KR" altLang="en-US" sz="850" b="0" i="0" u="none" strike="noStrike" kern="1200" cap="none" spc="0" normalizeH="0" baseline="0" dirty="0">
                          <a:ln>
                            <a:solidFill>
                              <a:srgbClr val="FFFFFF">
                                <a:lumMod val="75000"/>
                                <a:alpha val="0"/>
                              </a:srgbClr>
                            </a:solidFill>
                          </a:ln>
                          <a:solidFill>
                            <a:schemeClr val="tx1">
                              <a:lumMod val="75000"/>
                              <a:lumOff val="25000"/>
                            </a:schemeClr>
                          </a:solidFill>
                          <a:effectLst/>
                          <a:uLnTx/>
                          <a:uFillTx/>
                          <a:latin typeface="KoPub돋움체 Medium" panose="00000600000000000000" pitchFamily="2" charset="-127"/>
                          <a:ea typeface="KoPub돋움체 Medium" panose="00000600000000000000" pitchFamily="2" charset="-127"/>
                          <a:cs typeface="+mn-cs"/>
                        </a:rPr>
                        <a:t>최근 </a:t>
                      </a:r>
                      <a:r>
                        <a:rPr kumimoji="0" lang="en-US" altLang="ko-KR" sz="850" b="0" i="0" u="none" strike="noStrike" kern="1200" cap="none" spc="0" normalizeH="0" baseline="0" dirty="0">
                          <a:ln>
                            <a:solidFill>
                              <a:srgbClr val="FFFFFF">
                                <a:lumMod val="75000"/>
                                <a:alpha val="0"/>
                              </a:srgbClr>
                            </a:solidFill>
                          </a:ln>
                          <a:solidFill>
                            <a:schemeClr val="tx1">
                              <a:lumMod val="75000"/>
                              <a:lumOff val="25000"/>
                            </a:schemeClr>
                          </a:solidFill>
                          <a:effectLst/>
                          <a:uLnTx/>
                          <a:uFillTx/>
                          <a:latin typeface="KoPub돋움체 Medium" panose="00000600000000000000" pitchFamily="2" charset="-127"/>
                          <a:ea typeface="KoPub돋움체 Medium" panose="00000600000000000000" pitchFamily="2" charset="-127"/>
                          <a:cs typeface="+mn-cs"/>
                        </a:rPr>
                        <a:t>3</a:t>
                      </a:r>
                      <a:r>
                        <a:rPr kumimoji="0" lang="ko-KR" altLang="en-US" sz="850" b="0" i="0" u="none" strike="noStrike" kern="1200" cap="none" spc="0" normalizeH="0" baseline="0" dirty="0">
                          <a:ln>
                            <a:solidFill>
                              <a:srgbClr val="FFFFFF">
                                <a:lumMod val="75000"/>
                                <a:alpha val="0"/>
                              </a:srgbClr>
                            </a:solidFill>
                          </a:ln>
                          <a:solidFill>
                            <a:schemeClr val="tx1">
                              <a:lumMod val="75000"/>
                              <a:lumOff val="25000"/>
                            </a:schemeClr>
                          </a:solidFill>
                          <a:effectLst/>
                          <a:uLnTx/>
                          <a:uFillTx/>
                          <a:latin typeface="KoPub돋움체 Medium" panose="00000600000000000000" pitchFamily="2" charset="-127"/>
                          <a:ea typeface="KoPub돋움체 Medium" panose="00000600000000000000" pitchFamily="2" charset="-127"/>
                          <a:cs typeface="+mn-cs"/>
                        </a:rPr>
                        <a:t>년 중대 위법</a:t>
                      </a:r>
                      <a:r>
                        <a:rPr kumimoji="0" lang="en-US" altLang="ko-KR" sz="850" b="0" i="0" u="none" strike="noStrike" kern="1200" cap="none" spc="0" normalizeH="0" baseline="0" dirty="0">
                          <a:ln>
                            <a:solidFill>
                              <a:srgbClr val="FFFFFF">
                                <a:lumMod val="75000"/>
                                <a:alpha val="0"/>
                              </a:srgbClr>
                            </a:solidFill>
                          </a:ln>
                          <a:solidFill>
                            <a:schemeClr val="tx1">
                              <a:lumMod val="75000"/>
                              <a:lumOff val="25000"/>
                            </a:schemeClr>
                          </a:solidFill>
                          <a:effectLst/>
                          <a:uLnTx/>
                          <a:uFillTx/>
                          <a:latin typeface="KoPub돋움체 Medium" panose="00000600000000000000" pitchFamily="2" charset="-127"/>
                          <a:ea typeface="KoPub돋움체 Medium" panose="00000600000000000000" pitchFamily="2" charset="-127"/>
                          <a:cs typeface="+mn-cs"/>
                        </a:rPr>
                        <a:t>·</a:t>
                      </a:r>
                      <a:r>
                        <a:rPr kumimoji="0" lang="ko-KR" altLang="en-US" sz="850" b="0" i="0" u="none" strike="noStrike" kern="1200" cap="none" spc="0" normalizeH="0" baseline="0" dirty="0" err="1">
                          <a:ln>
                            <a:solidFill>
                              <a:srgbClr val="FFFFFF">
                                <a:lumMod val="75000"/>
                                <a:alpha val="0"/>
                              </a:srgbClr>
                            </a:solidFill>
                          </a:ln>
                          <a:solidFill>
                            <a:schemeClr val="tx1">
                              <a:lumMod val="75000"/>
                              <a:lumOff val="25000"/>
                            </a:schemeClr>
                          </a:solidFill>
                          <a:effectLst/>
                          <a:uLnTx/>
                          <a:uFillTx/>
                          <a:latin typeface="KoPub돋움체 Medium" panose="00000600000000000000" pitchFamily="2" charset="-127"/>
                          <a:ea typeface="KoPub돋움체 Medium" panose="00000600000000000000" pitchFamily="2" charset="-127"/>
                          <a:cs typeface="+mn-cs"/>
                        </a:rPr>
                        <a:t>위규</a:t>
                      </a:r>
                      <a:r>
                        <a:rPr kumimoji="0" lang="ko-KR" altLang="en-US" sz="850" b="0" i="0" u="none" strike="noStrike" kern="1200" cap="none" spc="0" normalizeH="0" baseline="0" dirty="0">
                          <a:ln>
                            <a:solidFill>
                              <a:srgbClr val="FFFFFF">
                                <a:lumMod val="75000"/>
                                <a:alpha val="0"/>
                              </a:srgbClr>
                            </a:solidFill>
                          </a:ln>
                          <a:solidFill>
                            <a:schemeClr val="tx1">
                              <a:lumMod val="75000"/>
                              <a:lumOff val="25000"/>
                            </a:schemeClr>
                          </a:solidFill>
                          <a:effectLst/>
                          <a:uLnTx/>
                          <a:uFillTx/>
                          <a:latin typeface="KoPub돋움체 Medium" panose="00000600000000000000" pitchFamily="2" charset="-127"/>
                          <a:ea typeface="KoPub돋움체 Medium" panose="00000600000000000000" pitchFamily="2" charset="-127"/>
                          <a:cs typeface="+mn-cs"/>
                        </a:rPr>
                        <a:t> 행위 없음</a:t>
                      </a:r>
                      <a:r>
                        <a:rPr kumimoji="0" lang="en-US" altLang="ko-KR" sz="850" b="0" i="0" u="none" strike="noStrike" kern="1200" cap="none" spc="0" normalizeH="0" baseline="0" dirty="0">
                          <a:ln>
                            <a:solidFill>
                              <a:srgbClr val="FFFFFF">
                                <a:lumMod val="75000"/>
                                <a:alpha val="0"/>
                              </a:srgbClr>
                            </a:solidFill>
                          </a:ln>
                          <a:solidFill>
                            <a:schemeClr val="tx1">
                              <a:lumMod val="75000"/>
                              <a:lumOff val="25000"/>
                            </a:schemeClr>
                          </a:solidFill>
                          <a:effectLst/>
                          <a:uLnTx/>
                          <a:uFillTx/>
                          <a:latin typeface="KoPub돋움체 Medium" panose="00000600000000000000" pitchFamily="2" charset="-127"/>
                          <a:ea typeface="KoPub돋움체 Medium" panose="00000600000000000000" pitchFamily="2" charset="-127"/>
                          <a:cs typeface="+mn-cs"/>
                        </a:rPr>
                        <a:t> Ⓔ </a:t>
                      </a:r>
                      <a:r>
                        <a:rPr kumimoji="0" lang="ko-KR" altLang="en-US" sz="850" b="0" i="0" u="none" strike="noStrike" kern="1200" cap="none" spc="0" normalizeH="0" baseline="0" dirty="0">
                          <a:ln>
                            <a:solidFill>
                              <a:srgbClr val="FFFFFF">
                                <a:lumMod val="75000"/>
                                <a:alpha val="0"/>
                              </a:srgbClr>
                            </a:solidFill>
                          </a:ln>
                          <a:solidFill>
                            <a:schemeClr val="tx1">
                              <a:lumMod val="75000"/>
                              <a:lumOff val="25000"/>
                            </a:schemeClr>
                          </a:solidFill>
                          <a:effectLst/>
                          <a:uLnTx/>
                          <a:uFillTx/>
                          <a:latin typeface="KoPub돋움체 Medium" panose="00000600000000000000" pitchFamily="2" charset="-127"/>
                          <a:ea typeface="KoPub돋움체 Medium" panose="00000600000000000000" pitchFamily="2" charset="-127"/>
                          <a:cs typeface="+mn-cs"/>
                        </a:rPr>
                        <a:t>법률</a:t>
                      </a:r>
                      <a:r>
                        <a:rPr kumimoji="0" lang="en-US" altLang="ko-KR" sz="850" b="0" i="0" u="none" strike="noStrike" kern="1200" cap="none" spc="0" normalizeH="0" baseline="0" dirty="0">
                          <a:ln>
                            <a:solidFill>
                              <a:srgbClr val="FFFFFF">
                                <a:lumMod val="75000"/>
                                <a:alpha val="0"/>
                              </a:srgbClr>
                            </a:solidFill>
                          </a:ln>
                          <a:solidFill>
                            <a:schemeClr val="tx1">
                              <a:lumMod val="75000"/>
                              <a:lumOff val="25000"/>
                            </a:schemeClr>
                          </a:solidFill>
                          <a:effectLst/>
                          <a:uLnTx/>
                          <a:uFillTx/>
                          <a:latin typeface="KoPub돋움체 Medium" panose="00000600000000000000" pitchFamily="2" charset="-127"/>
                          <a:ea typeface="KoPub돋움체 Medium" panose="00000600000000000000" pitchFamily="2" charset="-127"/>
                          <a:cs typeface="+mn-cs"/>
                        </a:rPr>
                        <a:t>, </a:t>
                      </a:r>
                      <a:r>
                        <a:rPr kumimoji="0" lang="ko-KR" altLang="en-US" sz="850" b="0" i="0" u="none" strike="noStrike" kern="1200" cap="none" spc="0" normalizeH="0" baseline="0" dirty="0">
                          <a:ln>
                            <a:solidFill>
                              <a:srgbClr val="FFFFFF">
                                <a:lumMod val="75000"/>
                                <a:alpha val="0"/>
                              </a:srgbClr>
                            </a:solidFill>
                          </a:ln>
                          <a:solidFill>
                            <a:schemeClr val="tx1">
                              <a:lumMod val="75000"/>
                              <a:lumOff val="25000"/>
                            </a:schemeClr>
                          </a:solidFill>
                          <a:effectLst/>
                          <a:uLnTx/>
                          <a:uFillTx/>
                          <a:latin typeface="KoPub돋움체 Medium" panose="00000600000000000000" pitchFamily="2" charset="-127"/>
                          <a:ea typeface="KoPub돋움체 Medium" panose="00000600000000000000" pitchFamily="2" charset="-127"/>
                          <a:cs typeface="+mn-cs"/>
                        </a:rPr>
                        <a:t>행정법규</a:t>
                      </a:r>
                      <a:r>
                        <a:rPr kumimoji="0" lang="en-US" altLang="ko-KR" sz="850" b="0" i="0" u="none" strike="noStrike" kern="1200" cap="none" spc="0" normalizeH="0" baseline="0" dirty="0">
                          <a:ln>
                            <a:solidFill>
                              <a:srgbClr val="FFFFFF">
                                <a:lumMod val="75000"/>
                                <a:alpha val="0"/>
                              </a:srgbClr>
                            </a:solidFill>
                          </a:ln>
                          <a:solidFill>
                            <a:schemeClr val="tx1">
                              <a:lumMod val="75000"/>
                              <a:lumOff val="25000"/>
                            </a:schemeClr>
                          </a:solidFill>
                          <a:effectLst/>
                          <a:uLnTx/>
                          <a:uFillTx/>
                          <a:latin typeface="KoPub돋움체 Medium" panose="00000600000000000000" pitchFamily="2" charset="-127"/>
                          <a:ea typeface="KoPub돋움체 Medium" panose="00000600000000000000" pitchFamily="2" charset="-127"/>
                          <a:cs typeface="+mn-cs"/>
                        </a:rPr>
                        <a:t>·</a:t>
                      </a:r>
                      <a:r>
                        <a:rPr kumimoji="0" lang="ko-KR" altLang="en-US" sz="850" b="0" i="0" u="none" strike="noStrike" kern="1200" cap="none" spc="0" normalizeH="0" baseline="0" dirty="0">
                          <a:ln>
                            <a:solidFill>
                              <a:srgbClr val="FFFFFF">
                                <a:lumMod val="75000"/>
                                <a:alpha val="0"/>
                              </a:srgbClr>
                            </a:solidFill>
                          </a:ln>
                          <a:solidFill>
                            <a:schemeClr val="tx1">
                              <a:lumMod val="75000"/>
                              <a:lumOff val="25000"/>
                            </a:schemeClr>
                          </a:solidFill>
                          <a:effectLst/>
                          <a:uLnTx/>
                          <a:uFillTx/>
                          <a:latin typeface="KoPub돋움체 Medium" panose="00000600000000000000" pitchFamily="2" charset="-127"/>
                          <a:ea typeface="KoPub돋움체 Medium" panose="00000600000000000000" pitchFamily="2" charset="-127"/>
                          <a:cs typeface="+mn-cs"/>
                        </a:rPr>
                        <a:t>감독당국이 정한 기타 조건 </a:t>
                      </a:r>
                    </a:p>
                    <a:p>
                      <a:pPr marL="171450" marR="0" lvl="0" indent="-171450" algn="l" defTabSz="914400" eaLnBrk="1" fontAlgn="auto" latinLnBrk="0" hangingPunct="1">
                        <a:lnSpc>
                          <a:spcPct val="100000"/>
                        </a:lnSpc>
                        <a:spcBef>
                          <a:spcPts val="300"/>
                        </a:spcBef>
                        <a:spcAft>
                          <a:spcPts val="0"/>
                        </a:spcAft>
                        <a:buClrTx/>
                        <a:buSzTx/>
                        <a:buFont typeface="Wingdings" panose="05000000000000000000" pitchFamily="2" charset="2"/>
                        <a:buChar char="§"/>
                        <a:tabLst/>
                        <a:defRPr/>
                      </a:pPr>
                      <a:r>
                        <a:rPr kumimoji="0" lang="ko-KR" altLang="en-US" sz="850" b="0" i="0" u="none" strike="noStrike" kern="1200" cap="none" spc="0" normalizeH="0" baseline="0" dirty="0">
                          <a:ln>
                            <a:solidFill>
                              <a:srgbClr val="FFFFFF">
                                <a:lumMod val="75000"/>
                                <a:alpha val="0"/>
                              </a:srgbClr>
                            </a:solidFill>
                          </a:ln>
                          <a:solidFill>
                            <a:schemeClr val="tx1">
                              <a:lumMod val="75000"/>
                              <a:lumOff val="25000"/>
                            </a:schemeClr>
                          </a:solidFill>
                          <a:effectLst/>
                          <a:uLnTx/>
                          <a:uFillTx/>
                          <a:latin typeface="KoPub돋움체 Medium" panose="00000600000000000000" pitchFamily="2" charset="-127"/>
                          <a:ea typeface="KoPub돋움체 Medium" panose="00000600000000000000" pitchFamily="2" charset="-127"/>
                          <a:cs typeface="+mn-cs"/>
                        </a:rPr>
                        <a:t>특수위험보험</a:t>
                      </a:r>
                      <a:r>
                        <a:rPr kumimoji="0" lang="en-US" altLang="ko-KR" sz="850" b="0" i="0" u="none" strike="noStrike" kern="1200" cap="none" spc="0" normalizeH="0" baseline="0" dirty="0">
                          <a:ln>
                            <a:solidFill>
                              <a:srgbClr val="FFFFFF">
                                <a:lumMod val="75000"/>
                                <a:alpha val="0"/>
                              </a:srgbClr>
                            </a:solidFill>
                          </a:ln>
                          <a:solidFill>
                            <a:schemeClr val="tx1">
                              <a:lumMod val="75000"/>
                              <a:lumOff val="25000"/>
                            </a:schemeClr>
                          </a:solidFill>
                          <a:effectLst/>
                          <a:uLnTx/>
                          <a:uFillTx/>
                          <a:latin typeface="KoPub돋움체 Medium" panose="00000600000000000000" pitchFamily="2" charset="-127"/>
                          <a:ea typeface="KoPub돋움체 Medium" panose="00000600000000000000" pitchFamily="2" charset="-127"/>
                          <a:cs typeface="+mn-cs"/>
                        </a:rPr>
                        <a:t>: Ⓐ~Ⓔ</a:t>
                      </a:r>
                      <a:r>
                        <a:rPr kumimoji="0" lang="ko-KR" altLang="en-US" sz="850" b="0" i="0" u="none" strike="noStrike" kern="1200" cap="none" spc="0" normalizeH="0" baseline="0" dirty="0">
                          <a:ln>
                            <a:solidFill>
                              <a:srgbClr val="FFFFFF">
                                <a:lumMod val="75000"/>
                                <a:alpha val="0"/>
                              </a:srgbClr>
                            </a:solidFill>
                          </a:ln>
                          <a:solidFill>
                            <a:schemeClr val="tx1">
                              <a:lumMod val="75000"/>
                              <a:lumOff val="25000"/>
                            </a:schemeClr>
                          </a:solidFill>
                          <a:effectLst/>
                          <a:uLnTx/>
                          <a:uFillTx/>
                          <a:latin typeface="KoPub돋움체 Medium" panose="00000600000000000000" pitchFamily="2" charset="-127"/>
                          <a:ea typeface="KoPub돋움체 Medium" panose="00000600000000000000" pitchFamily="2" charset="-127"/>
                          <a:cs typeface="+mn-cs"/>
                        </a:rPr>
                        <a:t>항이 상기와 동일한 조건</a:t>
                      </a:r>
                      <a:r>
                        <a:rPr kumimoji="0" lang="en-US" altLang="ko-KR" sz="850" b="0" i="0" u="none" strike="noStrike" kern="1200" cap="none" spc="0" normalizeH="0" baseline="0" dirty="0">
                          <a:ln>
                            <a:solidFill>
                              <a:srgbClr val="FFFFFF">
                                <a:lumMod val="75000"/>
                                <a:alpha val="0"/>
                              </a:srgbClr>
                            </a:solidFill>
                          </a:ln>
                          <a:solidFill>
                            <a:schemeClr val="tx1">
                              <a:lumMod val="75000"/>
                              <a:lumOff val="25000"/>
                            </a:schemeClr>
                          </a:solidFill>
                          <a:effectLst/>
                          <a:uLnTx/>
                          <a:uFillTx/>
                          <a:latin typeface="KoPub돋움체 Medium" panose="00000600000000000000" pitchFamily="2" charset="-127"/>
                          <a:ea typeface="KoPub돋움체 Medium" panose="00000600000000000000" pitchFamily="2" charset="-127"/>
                          <a:cs typeface="+mn-cs"/>
                        </a:rPr>
                        <a:t> Ⓕ </a:t>
                      </a:r>
                      <a:r>
                        <a:rPr kumimoji="0" lang="ko-KR" altLang="en-US" sz="850" b="0" i="0" u="none" strike="noStrike" kern="1200" cap="none" spc="0" normalizeH="0" baseline="0" dirty="0">
                          <a:ln>
                            <a:solidFill>
                              <a:srgbClr val="FFFFFF">
                                <a:lumMod val="75000"/>
                                <a:alpha val="0"/>
                              </a:srgbClr>
                            </a:solidFill>
                          </a:ln>
                          <a:solidFill>
                            <a:schemeClr val="tx1">
                              <a:lumMod val="75000"/>
                              <a:lumOff val="25000"/>
                            </a:schemeClr>
                          </a:solidFill>
                          <a:effectLst/>
                          <a:uLnTx/>
                          <a:uFillTx/>
                          <a:latin typeface="KoPub돋움체 Medium" panose="00000600000000000000" pitchFamily="2" charset="-127"/>
                          <a:ea typeface="KoPub돋움체 Medium" panose="00000600000000000000" pitchFamily="2" charset="-127"/>
                          <a:cs typeface="+mn-cs"/>
                        </a:rPr>
                        <a:t>건전한 지배 구조와 유효한 내부통제기 있고 전 분기의 유형별 위험 평가 등급이 </a:t>
                      </a:r>
                      <a:r>
                        <a:rPr kumimoji="0" lang="en-US" altLang="ko-KR" sz="850" b="0" i="0" u="none" strike="noStrike" kern="1200" cap="none" spc="0" normalizeH="0" baseline="0" dirty="0">
                          <a:ln>
                            <a:solidFill>
                              <a:srgbClr val="FFFFFF">
                                <a:lumMod val="75000"/>
                                <a:alpha val="0"/>
                              </a:srgbClr>
                            </a:solidFill>
                          </a:ln>
                          <a:solidFill>
                            <a:schemeClr val="tx1">
                              <a:lumMod val="75000"/>
                              <a:lumOff val="25000"/>
                            </a:schemeClr>
                          </a:solidFill>
                          <a:effectLst/>
                          <a:uLnTx/>
                          <a:uFillTx/>
                          <a:latin typeface="KoPub돋움체 Medium" panose="00000600000000000000" pitchFamily="2" charset="-127"/>
                          <a:ea typeface="KoPub돋움체 Medium" panose="00000600000000000000" pitchFamily="2" charset="-127"/>
                          <a:cs typeface="+mn-cs"/>
                        </a:rPr>
                        <a:t>A </a:t>
                      </a:r>
                      <a:r>
                        <a:rPr kumimoji="0" lang="ko-KR" altLang="en-US" sz="850" b="0" i="0" u="none" strike="noStrike" kern="1200" cap="none" spc="0" normalizeH="0" baseline="0" dirty="0">
                          <a:ln>
                            <a:solidFill>
                              <a:srgbClr val="FFFFFF">
                                <a:lumMod val="75000"/>
                                <a:alpha val="0"/>
                              </a:srgbClr>
                            </a:solidFill>
                          </a:ln>
                          <a:solidFill>
                            <a:schemeClr val="tx1">
                              <a:lumMod val="75000"/>
                              <a:lumOff val="25000"/>
                            </a:schemeClr>
                          </a:solidFill>
                          <a:effectLst/>
                          <a:uLnTx/>
                          <a:uFillTx/>
                          <a:latin typeface="KoPub돋움체 Medium" panose="00000600000000000000" pitchFamily="2" charset="-127"/>
                          <a:ea typeface="KoPub돋움체 Medium" panose="00000600000000000000" pitchFamily="2" charset="-127"/>
                          <a:cs typeface="+mn-cs"/>
                        </a:rPr>
                        <a:t>또는 </a:t>
                      </a:r>
                      <a:r>
                        <a:rPr kumimoji="0" lang="en-US" altLang="ko-KR" sz="850" b="0" i="0" u="none" strike="noStrike" kern="1200" cap="none" spc="0" normalizeH="0" baseline="0" dirty="0">
                          <a:ln>
                            <a:solidFill>
                              <a:srgbClr val="FFFFFF">
                                <a:lumMod val="75000"/>
                                <a:alpha val="0"/>
                              </a:srgbClr>
                            </a:solidFill>
                          </a:ln>
                          <a:solidFill>
                            <a:schemeClr val="tx1">
                              <a:lumMod val="75000"/>
                              <a:lumOff val="25000"/>
                            </a:schemeClr>
                          </a:solidFill>
                          <a:effectLst/>
                          <a:uLnTx/>
                          <a:uFillTx/>
                          <a:latin typeface="KoPub돋움체 Medium" panose="00000600000000000000" pitchFamily="2" charset="-127"/>
                          <a:ea typeface="KoPub돋움체 Medium" panose="00000600000000000000" pitchFamily="2" charset="-127"/>
                          <a:cs typeface="+mn-cs"/>
                        </a:rPr>
                        <a:t>B</a:t>
                      </a:r>
                      <a:r>
                        <a:rPr kumimoji="0" lang="ko-KR" altLang="en-US" sz="850" b="0" i="0" u="none" strike="noStrike" kern="1200" cap="none" spc="0" normalizeH="0" baseline="0" dirty="0">
                          <a:ln>
                            <a:solidFill>
                              <a:srgbClr val="FFFFFF">
                                <a:lumMod val="75000"/>
                                <a:alpha val="0"/>
                              </a:srgbClr>
                            </a:solidFill>
                          </a:ln>
                          <a:solidFill>
                            <a:schemeClr val="tx1">
                              <a:lumMod val="75000"/>
                              <a:lumOff val="25000"/>
                            </a:schemeClr>
                          </a:solidFill>
                          <a:effectLst/>
                          <a:uLnTx/>
                          <a:uFillTx/>
                          <a:latin typeface="KoPub돋움체 Medium" panose="00000600000000000000" pitchFamily="2" charset="-127"/>
                          <a:ea typeface="KoPub돋움체 Medium" panose="00000600000000000000" pitchFamily="2" charset="-127"/>
                          <a:cs typeface="+mn-cs"/>
                        </a:rPr>
                        <a:t>를 기록</a:t>
                      </a:r>
                      <a:r>
                        <a:rPr kumimoji="0" lang="en-US" altLang="ko-KR" sz="850" b="0" i="0" u="none" strike="noStrike" kern="1200" cap="none" spc="0" normalizeH="0" baseline="0" dirty="0">
                          <a:ln>
                            <a:solidFill>
                              <a:srgbClr val="FFFFFF">
                                <a:lumMod val="75000"/>
                                <a:alpha val="0"/>
                              </a:srgbClr>
                            </a:solidFill>
                          </a:ln>
                          <a:solidFill>
                            <a:schemeClr val="tx1">
                              <a:lumMod val="75000"/>
                              <a:lumOff val="25000"/>
                            </a:schemeClr>
                          </a:solidFill>
                          <a:effectLst/>
                          <a:uLnTx/>
                          <a:uFillTx/>
                          <a:latin typeface="KoPub돋움체 Medium" panose="00000600000000000000" pitchFamily="2" charset="-127"/>
                          <a:ea typeface="KoPub돋움체 Medium" panose="00000600000000000000" pitchFamily="2" charset="-127"/>
                          <a:cs typeface="+mn-cs"/>
                        </a:rPr>
                        <a:t> Ⓖ </a:t>
                      </a:r>
                      <a:r>
                        <a:rPr kumimoji="0" lang="ko-KR" altLang="en-US" sz="850" b="0" i="0" u="none" strike="noStrike" kern="1200" cap="none" spc="0" normalizeH="0" baseline="0" dirty="0">
                          <a:ln>
                            <a:solidFill>
                              <a:srgbClr val="FFFFFF">
                                <a:lumMod val="75000"/>
                                <a:alpha val="0"/>
                              </a:srgbClr>
                            </a:solidFill>
                          </a:ln>
                          <a:solidFill>
                            <a:schemeClr val="tx1">
                              <a:lumMod val="75000"/>
                              <a:lumOff val="25000"/>
                            </a:schemeClr>
                          </a:solidFill>
                          <a:effectLst/>
                          <a:uLnTx/>
                          <a:uFillTx/>
                          <a:latin typeface="KoPub돋움체 Medium" panose="00000600000000000000" pitchFamily="2" charset="-127"/>
                          <a:ea typeface="KoPub돋움체 Medium" panose="00000600000000000000" pitchFamily="2" charset="-127"/>
                          <a:cs typeface="+mn-cs"/>
                        </a:rPr>
                        <a:t>내부통제제도</a:t>
                      </a:r>
                      <a:r>
                        <a:rPr kumimoji="0" lang="en-US" altLang="ko-KR" sz="850" b="0" i="0" u="none" strike="noStrike" kern="1200" cap="none" spc="0" normalizeH="0" baseline="0" dirty="0">
                          <a:ln>
                            <a:solidFill>
                              <a:srgbClr val="FFFFFF">
                                <a:lumMod val="75000"/>
                                <a:alpha val="0"/>
                              </a:srgbClr>
                            </a:solidFill>
                          </a:ln>
                          <a:solidFill>
                            <a:schemeClr val="tx1">
                              <a:lumMod val="75000"/>
                              <a:lumOff val="25000"/>
                            </a:schemeClr>
                          </a:solidFill>
                          <a:effectLst/>
                          <a:uLnTx/>
                          <a:uFillTx/>
                          <a:latin typeface="KoPub돋움체 Medium" panose="00000600000000000000" pitchFamily="2" charset="-127"/>
                          <a:ea typeface="KoPub돋움체 Medium" panose="00000600000000000000" pitchFamily="2" charset="-127"/>
                          <a:cs typeface="+mn-cs"/>
                        </a:rPr>
                        <a:t>, </a:t>
                      </a:r>
                      <a:r>
                        <a:rPr kumimoji="0" lang="ko-KR" altLang="en-US" sz="850" b="0" i="0" u="none" strike="noStrike" kern="1200" cap="none" spc="0" normalizeH="0" baseline="0" dirty="0">
                          <a:ln>
                            <a:solidFill>
                              <a:srgbClr val="FFFFFF">
                                <a:lumMod val="75000"/>
                                <a:alpha val="0"/>
                              </a:srgbClr>
                            </a:solidFill>
                          </a:ln>
                          <a:solidFill>
                            <a:schemeClr val="tx1">
                              <a:lumMod val="75000"/>
                              <a:lumOff val="25000"/>
                            </a:schemeClr>
                          </a:solidFill>
                          <a:effectLst/>
                          <a:uLnTx/>
                          <a:uFillTx/>
                          <a:latin typeface="KoPub돋움체 Medium" panose="00000600000000000000" pitchFamily="2" charset="-127"/>
                          <a:ea typeface="KoPub돋움체 Medium" panose="00000600000000000000" pitchFamily="2" charset="-127"/>
                          <a:cs typeface="+mn-cs"/>
                        </a:rPr>
                        <a:t>전담인력</a:t>
                      </a:r>
                      <a:r>
                        <a:rPr kumimoji="0" lang="en-US" altLang="ko-KR" sz="850" b="0" i="0" u="none" strike="noStrike" kern="1200" cap="none" spc="0" normalizeH="0" baseline="0" dirty="0">
                          <a:ln>
                            <a:solidFill>
                              <a:srgbClr val="FFFFFF">
                                <a:lumMod val="75000"/>
                                <a:alpha val="0"/>
                              </a:srgbClr>
                            </a:solidFill>
                          </a:ln>
                          <a:solidFill>
                            <a:schemeClr val="tx1">
                              <a:lumMod val="75000"/>
                              <a:lumOff val="25000"/>
                            </a:schemeClr>
                          </a:solidFill>
                          <a:effectLst/>
                          <a:uLnTx/>
                          <a:uFillTx/>
                          <a:latin typeface="KoPub돋움체 Medium" panose="00000600000000000000" pitchFamily="2" charset="-127"/>
                          <a:ea typeface="KoPub돋움체 Medium" panose="00000600000000000000" pitchFamily="2" charset="-127"/>
                          <a:cs typeface="+mn-cs"/>
                        </a:rPr>
                        <a:t>, </a:t>
                      </a:r>
                      <a:r>
                        <a:rPr kumimoji="0" lang="ko-KR" altLang="en-US" sz="850" b="0" i="0" u="none" strike="noStrike" kern="1200" cap="none" spc="0" normalizeH="0" baseline="0" dirty="0">
                          <a:ln>
                            <a:solidFill>
                              <a:srgbClr val="FFFFFF">
                                <a:lumMod val="75000"/>
                                <a:alpha val="0"/>
                              </a:srgbClr>
                            </a:solidFill>
                          </a:ln>
                          <a:solidFill>
                            <a:schemeClr val="tx1">
                              <a:lumMod val="75000"/>
                              <a:lumOff val="25000"/>
                            </a:schemeClr>
                          </a:solidFill>
                          <a:effectLst/>
                          <a:uLnTx/>
                          <a:uFillTx/>
                          <a:latin typeface="KoPub돋움체 Medium" panose="00000600000000000000" pitchFamily="2" charset="-127"/>
                          <a:ea typeface="KoPub돋움체 Medium" panose="00000600000000000000" pitchFamily="2" charset="-127"/>
                          <a:cs typeface="+mn-cs"/>
                        </a:rPr>
                        <a:t>서비스능 력</a:t>
                      </a:r>
                      <a:r>
                        <a:rPr kumimoji="0" lang="en-US" altLang="ko-KR" sz="850" b="0" i="0" u="none" strike="noStrike" kern="1200" cap="none" spc="0" normalizeH="0" baseline="0" dirty="0">
                          <a:ln>
                            <a:solidFill>
                              <a:srgbClr val="FFFFFF">
                                <a:lumMod val="75000"/>
                                <a:alpha val="0"/>
                              </a:srgbClr>
                            </a:solidFill>
                          </a:ln>
                          <a:solidFill>
                            <a:schemeClr val="tx1">
                              <a:lumMod val="75000"/>
                              <a:lumOff val="25000"/>
                            </a:schemeClr>
                          </a:solidFill>
                          <a:effectLst/>
                          <a:uLnTx/>
                          <a:uFillTx/>
                          <a:latin typeface="KoPub돋움체 Medium" panose="00000600000000000000" pitchFamily="2" charset="-127"/>
                          <a:ea typeface="KoPub돋움체 Medium" panose="00000600000000000000" pitchFamily="2" charset="-127"/>
                          <a:cs typeface="+mn-cs"/>
                        </a:rPr>
                        <a:t>, IT</a:t>
                      </a:r>
                      <a:r>
                        <a:rPr kumimoji="0" lang="ko-KR" altLang="en-US" sz="850" b="0" i="0" u="none" strike="noStrike" kern="1200" cap="none" spc="0" normalizeH="0" baseline="0" dirty="0">
                          <a:ln>
                            <a:solidFill>
                              <a:srgbClr val="FFFFFF">
                                <a:lumMod val="75000"/>
                                <a:alpha val="0"/>
                              </a:srgbClr>
                            </a:solidFill>
                          </a:ln>
                          <a:solidFill>
                            <a:schemeClr val="tx1">
                              <a:lumMod val="75000"/>
                              <a:lumOff val="25000"/>
                            </a:schemeClr>
                          </a:solidFill>
                          <a:effectLst/>
                          <a:uLnTx/>
                          <a:uFillTx/>
                          <a:latin typeface="KoPub돋움체 Medium" panose="00000600000000000000" pitchFamily="2" charset="-127"/>
                          <a:ea typeface="KoPub돋움체 Medium" panose="00000600000000000000" pitchFamily="2" charset="-127"/>
                          <a:cs typeface="+mn-cs"/>
                        </a:rPr>
                        <a:t>시스템 및 재보험계획 필수 </a:t>
                      </a:r>
                    </a:p>
                    <a:p>
                      <a:pPr marL="171450" marR="0" lvl="0" indent="-171450" algn="l" defTabSz="914400" eaLnBrk="1" fontAlgn="auto" latinLnBrk="0" hangingPunct="1">
                        <a:lnSpc>
                          <a:spcPct val="100000"/>
                        </a:lnSpc>
                        <a:spcBef>
                          <a:spcPts val="300"/>
                        </a:spcBef>
                        <a:spcAft>
                          <a:spcPts val="0"/>
                        </a:spcAft>
                        <a:buClrTx/>
                        <a:buSzTx/>
                        <a:buFont typeface="Wingdings" panose="05000000000000000000" pitchFamily="2" charset="2"/>
                        <a:buChar char="§"/>
                        <a:tabLst/>
                        <a:defRPr/>
                      </a:pPr>
                      <a:r>
                        <a:rPr kumimoji="0" lang="ko-KR" altLang="en-US" sz="850" b="0" i="0" u="none" strike="noStrike" kern="1200" cap="none" spc="0" normalizeH="0" baseline="0" dirty="0">
                          <a:ln>
                            <a:solidFill>
                              <a:srgbClr val="FFFFFF">
                                <a:lumMod val="75000"/>
                                <a:alpha val="0"/>
                              </a:srgbClr>
                            </a:solidFill>
                          </a:ln>
                          <a:solidFill>
                            <a:schemeClr val="tx1">
                              <a:lumMod val="75000"/>
                              <a:lumOff val="25000"/>
                            </a:schemeClr>
                          </a:solidFill>
                          <a:effectLst/>
                          <a:uLnTx/>
                          <a:uFillTx/>
                          <a:latin typeface="KoPub돋움체 Medium" panose="00000600000000000000" pitchFamily="2" charset="-127"/>
                          <a:ea typeface="KoPub돋움체 Medium" panose="00000600000000000000" pitchFamily="2" charset="-127"/>
                          <a:cs typeface="+mn-cs"/>
                        </a:rPr>
                        <a:t>신용보증보험</a:t>
                      </a:r>
                      <a:r>
                        <a:rPr kumimoji="0" lang="en-US" altLang="ko-KR" sz="850" b="0" i="0" u="none" strike="noStrike" kern="1200" cap="none" spc="0" normalizeH="0" baseline="0" dirty="0">
                          <a:ln>
                            <a:solidFill>
                              <a:srgbClr val="FFFFFF">
                                <a:lumMod val="75000"/>
                                <a:alpha val="0"/>
                              </a:srgbClr>
                            </a:solidFill>
                          </a:ln>
                          <a:solidFill>
                            <a:schemeClr val="tx1">
                              <a:lumMod val="75000"/>
                              <a:lumOff val="25000"/>
                            </a:schemeClr>
                          </a:solidFill>
                          <a:effectLst/>
                          <a:uLnTx/>
                          <a:uFillTx/>
                          <a:latin typeface="KoPub돋움체 Medium" panose="00000600000000000000" pitchFamily="2" charset="-127"/>
                          <a:ea typeface="KoPub돋움체 Medium" panose="00000600000000000000" pitchFamily="2" charset="-127"/>
                          <a:cs typeface="+mn-cs"/>
                        </a:rPr>
                        <a:t>: Ⓐ</a:t>
                      </a:r>
                      <a:r>
                        <a:rPr kumimoji="0" lang="ko-KR" altLang="en-US" sz="850" b="0" i="0" u="none" strike="noStrike" kern="1200" cap="none" spc="0" normalizeH="0" baseline="0" dirty="0">
                          <a:ln>
                            <a:solidFill>
                              <a:srgbClr val="FFFFFF">
                                <a:lumMod val="75000"/>
                                <a:alpha val="0"/>
                              </a:srgbClr>
                            </a:solidFill>
                          </a:ln>
                          <a:solidFill>
                            <a:schemeClr val="tx1">
                              <a:lumMod val="75000"/>
                              <a:lumOff val="25000"/>
                            </a:schemeClr>
                          </a:solidFill>
                          <a:effectLst/>
                          <a:uLnTx/>
                          <a:uFillTx/>
                          <a:latin typeface="KoPub돋움체 Medium" panose="00000600000000000000" pitchFamily="2" charset="-127"/>
                          <a:ea typeface="KoPub돋움체 Medium" panose="00000600000000000000" pitchFamily="2" charset="-127"/>
                          <a:cs typeface="+mn-cs"/>
                        </a:rPr>
                        <a:t>항이 상기와 동일한 조건</a:t>
                      </a:r>
                      <a:r>
                        <a:rPr kumimoji="0" lang="en-US" altLang="ko-KR" sz="850" b="0" i="0" u="none" strike="noStrike" kern="1200" cap="none" spc="0" normalizeH="0" baseline="0" dirty="0">
                          <a:ln>
                            <a:solidFill>
                              <a:srgbClr val="FFFFFF">
                                <a:lumMod val="75000"/>
                                <a:alpha val="0"/>
                              </a:srgbClr>
                            </a:solidFill>
                          </a:ln>
                          <a:solidFill>
                            <a:schemeClr val="tx1">
                              <a:lumMod val="75000"/>
                              <a:lumOff val="25000"/>
                            </a:schemeClr>
                          </a:solidFill>
                          <a:effectLst/>
                          <a:uLnTx/>
                          <a:uFillTx/>
                          <a:latin typeface="KoPub돋움체 Medium" panose="00000600000000000000" pitchFamily="2" charset="-127"/>
                          <a:ea typeface="KoPub돋움체 Medium" panose="00000600000000000000" pitchFamily="2" charset="-127"/>
                          <a:cs typeface="+mn-cs"/>
                        </a:rPr>
                        <a:t> Ⓑ</a:t>
                      </a:r>
                      <a:r>
                        <a:rPr kumimoji="0" lang="ko-KR" altLang="en-US" sz="850" b="0" i="0" u="none" strike="noStrike" kern="1200" cap="none" spc="0" normalizeH="0" baseline="0" dirty="0">
                          <a:ln>
                            <a:solidFill>
                              <a:srgbClr val="FFFFFF">
                                <a:lumMod val="75000"/>
                                <a:alpha val="0"/>
                              </a:srgbClr>
                            </a:solidFill>
                          </a:ln>
                          <a:solidFill>
                            <a:schemeClr val="tx1">
                              <a:lumMod val="75000"/>
                              <a:lumOff val="25000"/>
                            </a:schemeClr>
                          </a:solidFill>
                          <a:effectLst/>
                          <a:uLnTx/>
                          <a:uFillTx/>
                          <a:latin typeface="KoPub돋움체 Medium" panose="00000600000000000000" pitchFamily="2" charset="-127"/>
                          <a:ea typeface="KoPub돋움체 Medium" panose="00000600000000000000" pitchFamily="2" charset="-127"/>
                          <a:cs typeface="+mn-cs"/>
                        </a:rPr>
                        <a:t>연속 </a:t>
                      </a:r>
                      <a:r>
                        <a:rPr kumimoji="0" lang="en-US" altLang="ko-KR" sz="850" b="0" i="0" u="none" strike="noStrike" kern="1200" cap="none" spc="0" normalizeH="0" baseline="0" dirty="0">
                          <a:ln>
                            <a:solidFill>
                              <a:srgbClr val="FFFFFF">
                                <a:lumMod val="75000"/>
                                <a:alpha val="0"/>
                              </a:srgbClr>
                            </a:solidFill>
                          </a:ln>
                          <a:solidFill>
                            <a:schemeClr val="tx1">
                              <a:lumMod val="75000"/>
                              <a:lumOff val="25000"/>
                            </a:schemeClr>
                          </a:solidFill>
                          <a:effectLst/>
                          <a:uLnTx/>
                          <a:uFillTx/>
                          <a:latin typeface="KoPub돋움체 Medium" panose="00000600000000000000" pitchFamily="2" charset="-127"/>
                          <a:ea typeface="KoPub돋움체 Medium" panose="00000600000000000000" pitchFamily="2" charset="-127"/>
                          <a:cs typeface="+mn-cs"/>
                        </a:rPr>
                        <a:t>3</a:t>
                      </a:r>
                      <a:r>
                        <a:rPr kumimoji="0" lang="ko-KR" altLang="en-US" sz="850" b="0" i="0" u="none" strike="noStrike" kern="1200" cap="none" spc="0" normalizeH="0" baseline="0" dirty="0">
                          <a:ln>
                            <a:solidFill>
                              <a:srgbClr val="FFFFFF">
                                <a:lumMod val="75000"/>
                                <a:alpha val="0"/>
                              </a:srgbClr>
                            </a:solidFill>
                          </a:ln>
                          <a:solidFill>
                            <a:schemeClr val="tx1">
                              <a:lumMod val="75000"/>
                              <a:lumOff val="25000"/>
                            </a:schemeClr>
                          </a:solidFill>
                          <a:effectLst/>
                          <a:uLnTx/>
                          <a:uFillTx/>
                          <a:latin typeface="KoPub돋움체 Medium" panose="00000600000000000000" pitchFamily="2" charset="-127"/>
                          <a:ea typeface="KoPub돋움체 Medium" panose="00000600000000000000" pitchFamily="2" charset="-127"/>
                          <a:cs typeface="+mn-cs"/>
                        </a:rPr>
                        <a:t>년 연 말 평균 순자산이 </a:t>
                      </a:r>
                      <a:r>
                        <a:rPr kumimoji="0" lang="en-US" altLang="ko-KR" sz="850" b="0" i="0" u="none" strike="noStrike" kern="1200" cap="none" spc="0" normalizeH="0" baseline="0" dirty="0">
                          <a:ln>
                            <a:solidFill>
                              <a:srgbClr val="FFFFFF">
                                <a:lumMod val="75000"/>
                                <a:alpha val="0"/>
                              </a:srgbClr>
                            </a:solidFill>
                          </a:ln>
                          <a:solidFill>
                            <a:schemeClr val="tx1">
                              <a:lumMod val="75000"/>
                              <a:lumOff val="25000"/>
                            </a:schemeClr>
                          </a:solidFill>
                          <a:effectLst/>
                          <a:uLnTx/>
                          <a:uFillTx/>
                          <a:latin typeface="KoPub돋움체 Medium" panose="00000600000000000000" pitchFamily="2" charset="-127"/>
                          <a:ea typeface="KoPub돋움체 Medium" panose="00000600000000000000" pitchFamily="2" charset="-127"/>
                          <a:cs typeface="+mn-cs"/>
                        </a:rPr>
                        <a:t>20</a:t>
                      </a:r>
                      <a:r>
                        <a:rPr kumimoji="0" lang="ko-KR" altLang="en-US" sz="850" b="0" i="0" u="none" strike="noStrike" kern="1200" cap="none" spc="0" normalizeH="0" baseline="0" dirty="0">
                          <a:ln>
                            <a:solidFill>
                              <a:srgbClr val="FFFFFF">
                                <a:lumMod val="75000"/>
                                <a:alpha val="0"/>
                              </a:srgbClr>
                            </a:solidFill>
                          </a:ln>
                          <a:solidFill>
                            <a:schemeClr val="tx1">
                              <a:lumMod val="75000"/>
                              <a:lumOff val="25000"/>
                            </a:schemeClr>
                          </a:solidFill>
                          <a:effectLst/>
                          <a:uLnTx/>
                          <a:uFillTx/>
                          <a:latin typeface="KoPub돋움체 Medium" panose="00000600000000000000" pitchFamily="2" charset="-127"/>
                          <a:ea typeface="KoPub돋움체 Medium" panose="00000600000000000000" pitchFamily="2" charset="-127"/>
                          <a:cs typeface="+mn-cs"/>
                        </a:rPr>
                        <a:t>억 위안 이상</a:t>
                      </a:r>
                      <a:r>
                        <a:rPr kumimoji="0" lang="en-US" altLang="ko-KR" sz="850" b="0" i="0" u="none" strike="noStrike" kern="1200" cap="none" spc="0" normalizeH="0" baseline="0" dirty="0">
                          <a:ln>
                            <a:solidFill>
                              <a:srgbClr val="FFFFFF">
                                <a:lumMod val="75000"/>
                                <a:alpha val="0"/>
                              </a:srgbClr>
                            </a:solidFill>
                          </a:ln>
                          <a:solidFill>
                            <a:schemeClr val="tx1">
                              <a:lumMod val="75000"/>
                              <a:lumOff val="25000"/>
                            </a:schemeClr>
                          </a:solidFill>
                          <a:effectLst/>
                          <a:uLnTx/>
                          <a:uFillTx/>
                          <a:latin typeface="KoPub돋움체 Medium" panose="00000600000000000000" pitchFamily="2" charset="-127"/>
                          <a:ea typeface="KoPub돋움체 Medium" panose="00000600000000000000" pitchFamily="2" charset="-127"/>
                          <a:cs typeface="+mn-cs"/>
                        </a:rPr>
                        <a:t> Ⓒ~Ⓖ</a:t>
                      </a:r>
                      <a:r>
                        <a:rPr kumimoji="0" lang="ko-KR" altLang="en-US" sz="850" b="0" i="0" u="none" strike="noStrike" kern="1200" cap="none" spc="0" normalizeH="0" baseline="0" dirty="0">
                          <a:ln>
                            <a:solidFill>
                              <a:srgbClr val="FFFFFF">
                                <a:lumMod val="75000"/>
                                <a:alpha val="0"/>
                              </a:srgbClr>
                            </a:solidFill>
                          </a:ln>
                          <a:solidFill>
                            <a:schemeClr val="tx1">
                              <a:lumMod val="75000"/>
                              <a:lumOff val="25000"/>
                            </a:schemeClr>
                          </a:solidFill>
                          <a:effectLst/>
                          <a:uLnTx/>
                          <a:uFillTx/>
                          <a:latin typeface="KoPub돋움체 Medium" panose="00000600000000000000" pitchFamily="2" charset="-127"/>
                          <a:ea typeface="KoPub돋움체 Medium" panose="00000600000000000000" pitchFamily="2" charset="-127"/>
                          <a:cs typeface="+mn-cs"/>
                        </a:rPr>
                        <a:t>항이 상기와 동일한 조건 </a:t>
                      </a:r>
                    </a:p>
                    <a:p>
                      <a:pPr marL="171450" marR="0" lvl="0" indent="-171450" algn="l" defTabSz="914400" eaLnBrk="1" fontAlgn="auto" latinLnBrk="0" hangingPunct="1">
                        <a:lnSpc>
                          <a:spcPct val="100000"/>
                        </a:lnSpc>
                        <a:spcBef>
                          <a:spcPts val="300"/>
                        </a:spcBef>
                        <a:spcAft>
                          <a:spcPts val="0"/>
                        </a:spcAft>
                        <a:buClrTx/>
                        <a:buSzTx/>
                        <a:buFont typeface="Wingdings" panose="05000000000000000000" pitchFamily="2" charset="2"/>
                        <a:buChar char="§"/>
                        <a:tabLst/>
                        <a:defRPr/>
                      </a:pPr>
                      <a:r>
                        <a:rPr kumimoji="0" lang="ko-KR" altLang="en-US" sz="850" b="0" i="0" u="none" strike="noStrike" kern="1200" cap="none" spc="0" normalizeH="0" baseline="0" dirty="0">
                          <a:ln>
                            <a:solidFill>
                              <a:srgbClr val="FFFFFF">
                                <a:lumMod val="75000"/>
                                <a:alpha val="0"/>
                              </a:srgbClr>
                            </a:solidFill>
                          </a:ln>
                          <a:solidFill>
                            <a:schemeClr val="tx1">
                              <a:lumMod val="75000"/>
                              <a:lumOff val="25000"/>
                            </a:schemeClr>
                          </a:solidFill>
                          <a:effectLst/>
                          <a:uLnTx/>
                          <a:uFillTx/>
                          <a:latin typeface="KoPub돋움체 Medium" panose="00000600000000000000" pitchFamily="2" charset="-127"/>
                          <a:ea typeface="KoPub돋움체 Medium" panose="00000600000000000000" pitchFamily="2" charset="-127"/>
                          <a:cs typeface="+mn-cs"/>
                        </a:rPr>
                        <a:t>투자형 보험</a:t>
                      </a:r>
                      <a:r>
                        <a:rPr kumimoji="0" lang="en-US" altLang="ko-KR" sz="850" b="0" i="0" u="none" strike="noStrike" kern="1200" cap="none" spc="0" normalizeH="0" baseline="0" dirty="0">
                          <a:ln>
                            <a:solidFill>
                              <a:srgbClr val="FFFFFF">
                                <a:lumMod val="75000"/>
                                <a:alpha val="0"/>
                              </a:srgbClr>
                            </a:solidFill>
                          </a:ln>
                          <a:solidFill>
                            <a:schemeClr val="tx1">
                              <a:lumMod val="75000"/>
                              <a:lumOff val="25000"/>
                            </a:schemeClr>
                          </a:solidFill>
                          <a:effectLst/>
                          <a:uLnTx/>
                          <a:uFillTx/>
                          <a:latin typeface="KoPub돋움체 Medium" panose="00000600000000000000" pitchFamily="2" charset="-127"/>
                          <a:ea typeface="KoPub돋움체 Medium" panose="00000600000000000000" pitchFamily="2" charset="-127"/>
                          <a:cs typeface="+mn-cs"/>
                        </a:rPr>
                        <a:t>: Ⓐ</a:t>
                      </a:r>
                      <a:r>
                        <a:rPr kumimoji="0" lang="ko-KR" altLang="en-US" sz="850" b="0" i="0" u="none" strike="noStrike" kern="1200" cap="none" spc="0" normalizeH="0" baseline="0" dirty="0">
                          <a:ln>
                            <a:solidFill>
                              <a:srgbClr val="FFFFFF">
                                <a:lumMod val="75000"/>
                                <a:alpha val="0"/>
                              </a:srgbClr>
                            </a:solidFill>
                          </a:ln>
                          <a:solidFill>
                            <a:schemeClr val="tx1">
                              <a:lumMod val="75000"/>
                              <a:lumOff val="25000"/>
                            </a:schemeClr>
                          </a:solidFill>
                          <a:effectLst/>
                          <a:uLnTx/>
                          <a:uFillTx/>
                          <a:latin typeface="KoPub돋움체 Medium" panose="00000600000000000000" pitchFamily="2" charset="-127"/>
                          <a:ea typeface="KoPub돋움체 Medium" panose="00000600000000000000" pitchFamily="2" charset="-127"/>
                          <a:cs typeface="+mn-cs"/>
                        </a:rPr>
                        <a:t>항이 상기와 동일한 조건</a:t>
                      </a:r>
                      <a:r>
                        <a:rPr kumimoji="0" lang="en-US" altLang="ko-KR" sz="850" b="0" i="0" u="none" strike="noStrike" kern="1200" cap="none" spc="0" normalizeH="0" baseline="0" dirty="0">
                          <a:ln>
                            <a:solidFill>
                              <a:srgbClr val="FFFFFF">
                                <a:lumMod val="75000"/>
                                <a:alpha val="0"/>
                              </a:srgbClr>
                            </a:solidFill>
                          </a:ln>
                          <a:solidFill>
                            <a:schemeClr val="tx1">
                              <a:lumMod val="75000"/>
                              <a:lumOff val="25000"/>
                            </a:schemeClr>
                          </a:solidFill>
                          <a:effectLst/>
                          <a:uLnTx/>
                          <a:uFillTx/>
                          <a:latin typeface="KoPub돋움체 Medium" panose="00000600000000000000" pitchFamily="2" charset="-127"/>
                          <a:ea typeface="KoPub돋움체 Medium" panose="00000600000000000000" pitchFamily="2" charset="-127"/>
                          <a:cs typeface="+mn-cs"/>
                        </a:rPr>
                        <a:t> Ⓑ </a:t>
                      </a:r>
                      <a:r>
                        <a:rPr kumimoji="0" lang="ko-KR" altLang="en-US" sz="850" b="0" i="0" u="none" strike="noStrike" kern="1200" cap="none" spc="0" normalizeH="0" baseline="0" dirty="0">
                          <a:ln>
                            <a:solidFill>
                              <a:srgbClr val="FFFFFF">
                                <a:lumMod val="75000"/>
                                <a:alpha val="0"/>
                              </a:srgbClr>
                            </a:solidFill>
                          </a:ln>
                          <a:solidFill>
                            <a:schemeClr val="tx1">
                              <a:lumMod val="75000"/>
                              <a:lumOff val="25000"/>
                            </a:schemeClr>
                          </a:solidFill>
                          <a:effectLst/>
                          <a:uLnTx/>
                          <a:uFillTx/>
                          <a:latin typeface="KoPub돋움체 Medium" panose="00000600000000000000" pitchFamily="2" charset="-127"/>
                          <a:ea typeface="KoPub돋움체 Medium" panose="00000600000000000000" pitchFamily="2" charset="-127"/>
                          <a:cs typeface="+mn-cs"/>
                        </a:rPr>
                        <a:t>연속 </a:t>
                      </a:r>
                      <a:r>
                        <a:rPr kumimoji="0" lang="en-US" altLang="ko-KR" sz="850" b="0" i="0" u="none" strike="noStrike" kern="1200" cap="none" spc="0" normalizeH="0" baseline="0" dirty="0">
                          <a:ln>
                            <a:solidFill>
                              <a:srgbClr val="FFFFFF">
                                <a:lumMod val="75000"/>
                                <a:alpha val="0"/>
                              </a:srgbClr>
                            </a:solidFill>
                          </a:ln>
                          <a:solidFill>
                            <a:schemeClr val="tx1">
                              <a:lumMod val="75000"/>
                              <a:lumOff val="25000"/>
                            </a:schemeClr>
                          </a:solidFill>
                          <a:effectLst/>
                          <a:uLnTx/>
                          <a:uFillTx/>
                          <a:latin typeface="KoPub돋움체 Medium" panose="00000600000000000000" pitchFamily="2" charset="-127"/>
                          <a:ea typeface="KoPub돋움체 Medium" panose="00000600000000000000" pitchFamily="2" charset="-127"/>
                          <a:cs typeface="+mn-cs"/>
                        </a:rPr>
                        <a:t>3</a:t>
                      </a:r>
                      <a:r>
                        <a:rPr kumimoji="0" lang="ko-KR" altLang="en-US" sz="850" b="0" i="0" u="none" strike="noStrike" kern="1200" cap="none" spc="0" normalizeH="0" baseline="0" dirty="0">
                          <a:ln>
                            <a:solidFill>
                              <a:srgbClr val="FFFFFF">
                                <a:lumMod val="75000"/>
                                <a:alpha val="0"/>
                              </a:srgbClr>
                            </a:solidFill>
                          </a:ln>
                          <a:solidFill>
                            <a:schemeClr val="tx1">
                              <a:lumMod val="75000"/>
                              <a:lumOff val="25000"/>
                            </a:schemeClr>
                          </a:solidFill>
                          <a:effectLst/>
                          <a:uLnTx/>
                          <a:uFillTx/>
                          <a:latin typeface="KoPub돋움체 Medium" panose="00000600000000000000" pitchFamily="2" charset="-127"/>
                          <a:ea typeface="KoPub돋움체 Medium" panose="00000600000000000000" pitchFamily="2" charset="-127"/>
                          <a:cs typeface="+mn-cs"/>
                        </a:rPr>
                        <a:t>년 연말 평균 순자산이 </a:t>
                      </a:r>
                      <a:r>
                        <a:rPr kumimoji="0" lang="en-US" altLang="ko-KR" sz="850" b="0" i="0" u="none" strike="noStrike" kern="1200" cap="none" spc="0" normalizeH="0" baseline="0" dirty="0">
                          <a:ln>
                            <a:solidFill>
                              <a:srgbClr val="FFFFFF">
                                <a:lumMod val="75000"/>
                                <a:alpha val="0"/>
                              </a:srgbClr>
                            </a:solidFill>
                          </a:ln>
                          <a:solidFill>
                            <a:schemeClr val="tx1">
                              <a:lumMod val="75000"/>
                              <a:lumOff val="25000"/>
                            </a:schemeClr>
                          </a:solidFill>
                          <a:effectLst/>
                          <a:uLnTx/>
                          <a:uFillTx/>
                          <a:latin typeface="KoPub돋움체 Medium" panose="00000600000000000000" pitchFamily="2" charset="-127"/>
                          <a:ea typeface="KoPub돋움체 Medium" panose="00000600000000000000" pitchFamily="2" charset="-127"/>
                          <a:cs typeface="+mn-cs"/>
                        </a:rPr>
                        <a:t>30</a:t>
                      </a:r>
                      <a:r>
                        <a:rPr kumimoji="0" lang="ko-KR" altLang="en-US" sz="850" b="0" i="0" u="none" strike="noStrike" kern="1200" cap="none" spc="0" normalizeH="0" baseline="0" dirty="0">
                          <a:ln>
                            <a:solidFill>
                              <a:srgbClr val="FFFFFF">
                                <a:lumMod val="75000"/>
                                <a:alpha val="0"/>
                              </a:srgbClr>
                            </a:solidFill>
                          </a:ln>
                          <a:solidFill>
                            <a:schemeClr val="tx1">
                              <a:lumMod val="75000"/>
                              <a:lumOff val="25000"/>
                            </a:schemeClr>
                          </a:solidFill>
                          <a:effectLst/>
                          <a:uLnTx/>
                          <a:uFillTx/>
                          <a:latin typeface="KoPub돋움체 Medium" panose="00000600000000000000" pitchFamily="2" charset="-127"/>
                          <a:ea typeface="KoPub돋움체 Medium" panose="00000600000000000000" pitchFamily="2" charset="-127"/>
                          <a:cs typeface="+mn-cs"/>
                        </a:rPr>
                        <a:t>억 위안 이상이며 최근 </a:t>
                      </a:r>
                      <a:r>
                        <a:rPr kumimoji="0" lang="en-US" altLang="ko-KR" sz="850" b="0" i="0" u="none" strike="noStrike" kern="1200" cap="none" spc="0" normalizeH="0" baseline="0" dirty="0">
                          <a:ln>
                            <a:solidFill>
                              <a:srgbClr val="FFFFFF">
                                <a:lumMod val="75000"/>
                                <a:alpha val="0"/>
                              </a:srgbClr>
                            </a:solidFill>
                          </a:ln>
                          <a:solidFill>
                            <a:schemeClr val="tx1">
                              <a:lumMod val="75000"/>
                              <a:lumOff val="25000"/>
                            </a:schemeClr>
                          </a:solidFill>
                          <a:effectLst/>
                          <a:uLnTx/>
                          <a:uFillTx/>
                          <a:latin typeface="KoPub돋움체 Medium" panose="00000600000000000000" pitchFamily="2" charset="-127"/>
                          <a:ea typeface="KoPub돋움체 Medium" panose="00000600000000000000" pitchFamily="2" charset="-127"/>
                          <a:cs typeface="+mn-cs"/>
                        </a:rPr>
                        <a:t>3</a:t>
                      </a:r>
                      <a:r>
                        <a:rPr kumimoji="0" lang="ko-KR" altLang="en-US" sz="850" b="0" i="0" u="none" strike="noStrike" kern="1200" cap="none" spc="0" normalizeH="0" baseline="0" dirty="0">
                          <a:ln>
                            <a:solidFill>
                              <a:srgbClr val="FFFFFF">
                                <a:lumMod val="75000"/>
                                <a:alpha val="0"/>
                              </a:srgbClr>
                            </a:solidFill>
                          </a:ln>
                          <a:solidFill>
                            <a:schemeClr val="tx1">
                              <a:lumMod val="75000"/>
                              <a:lumOff val="25000"/>
                            </a:schemeClr>
                          </a:solidFill>
                          <a:effectLst/>
                          <a:uLnTx/>
                          <a:uFillTx/>
                          <a:latin typeface="KoPub돋움체 Medium" panose="00000600000000000000" pitchFamily="2" charset="-127"/>
                          <a:ea typeface="KoPub돋움체 Medium" panose="00000600000000000000" pitchFamily="2" charset="-127"/>
                          <a:cs typeface="+mn-cs"/>
                        </a:rPr>
                        <a:t>개 회계연도 순이익 합은 플러스 기록</a:t>
                      </a:r>
                      <a:r>
                        <a:rPr kumimoji="0" lang="en-US" altLang="ko-KR" sz="850" b="0" i="0" u="none" strike="noStrike" kern="1200" cap="none" spc="0" normalizeH="0" baseline="0" dirty="0">
                          <a:ln>
                            <a:solidFill>
                              <a:srgbClr val="FFFFFF">
                                <a:lumMod val="75000"/>
                                <a:alpha val="0"/>
                              </a:srgbClr>
                            </a:solidFill>
                          </a:ln>
                          <a:solidFill>
                            <a:schemeClr val="tx1">
                              <a:lumMod val="75000"/>
                              <a:lumOff val="25000"/>
                            </a:schemeClr>
                          </a:solidFill>
                          <a:effectLst/>
                          <a:uLnTx/>
                          <a:uFillTx/>
                          <a:latin typeface="KoPub돋움체 Medium" panose="00000600000000000000" pitchFamily="2" charset="-127"/>
                          <a:ea typeface="KoPub돋움체 Medium" panose="00000600000000000000" pitchFamily="2" charset="-127"/>
                          <a:cs typeface="+mn-cs"/>
                        </a:rPr>
                        <a:t> Ⓒ~Ⓖ</a:t>
                      </a:r>
                      <a:r>
                        <a:rPr kumimoji="0" lang="ko-KR" altLang="en-US" sz="850" b="0" i="0" u="none" strike="noStrike" kern="1200" cap="none" spc="0" normalizeH="0" baseline="0" dirty="0">
                          <a:ln>
                            <a:solidFill>
                              <a:srgbClr val="FFFFFF">
                                <a:lumMod val="75000"/>
                                <a:alpha val="0"/>
                              </a:srgbClr>
                            </a:solidFill>
                          </a:ln>
                          <a:solidFill>
                            <a:schemeClr val="tx1">
                              <a:lumMod val="75000"/>
                              <a:lumOff val="25000"/>
                            </a:schemeClr>
                          </a:solidFill>
                          <a:effectLst/>
                          <a:uLnTx/>
                          <a:uFillTx/>
                          <a:latin typeface="KoPub돋움체 Medium" panose="00000600000000000000" pitchFamily="2" charset="-127"/>
                          <a:ea typeface="KoPub돋움체 Medium" panose="00000600000000000000" pitchFamily="2" charset="-127"/>
                          <a:cs typeface="+mn-cs"/>
                        </a:rPr>
                        <a:t>항이 상기와 동일한 조건</a:t>
                      </a:r>
                      <a:r>
                        <a:rPr kumimoji="0" lang="en-US" altLang="ko-KR" sz="850" b="0" i="0" u="none" strike="noStrike" kern="1200" cap="none" spc="0" normalizeH="0" baseline="0" dirty="0">
                          <a:ln>
                            <a:solidFill>
                              <a:srgbClr val="FFFFFF">
                                <a:lumMod val="75000"/>
                                <a:alpha val="0"/>
                              </a:srgbClr>
                            </a:solidFill>
                          </a:ln>
                          <a:solidFill>
                            <a:schemeClr val="tx1">
                              <a:lumMod val="75000"/>
                              <a:lumOff val="25000"/>
                            </a:schemeClr>
                          </a:solidFill>
                          <a:effectLst/>
                          <a:uLnTx/>
                          <a:uFillTx/>
                          <a:latin typeface="KoPub돋움체 Medium" panose="00000600000000000000" pitchFamily="2" charset="-127"/>
                          <a:ea typeface="KoPub돋움체 Medium" panose="00000600000000000000" pitchFamily="2" charset="-127"/>
                          <a:cs typeface="+mn-cs"/>
                        </a:rPr>
                        <a:t> Ⓗ </a:t>
                      </a:r>
                      <a:r>
                        <a:rPr kumimoji="0" lang="ko-KR" altLang="en-US" sz="850" b="0" i="0" u="none" strike="noStrike" kern="1200" cap="none" spc="0" normalizeH="0" baseline="0" dirty="0">
                          <a:ln>
                            <a:solidFill>
                              <a:srgbClr val="FFFFFF">
                                <a:lumMod val="75000"/>
                                <a:alpha val="0"/>
                              </a:srgbClr>
                            </a:solidFill>
                          </a:ln>
                          <a:solidFill>
                            <a:schemeClr val="tx1">
                              <a:lumMod val="75000"/>
                              <a:lumOff val="25000"/>
                            </a:schemeClr>
                          </a:solidFill>
                          <a:effectLst/>
                          <a:uLnTx/>
                          <a:uFillTx/>
                          <a:latin typeface="KoPub돋움체 Medium" panose="00000600000000000000" pitchFamily="2" charset="-127"/>
                          <a:ea typeface="KoPub돋움체 Medium" panose="00000600000000000000" pitchFamily="2" charset="-127"/>
                          <a:cs typeface="+mn-cs"/>
                        </a:rPr>
                        <a:t>독립적인 자산운용관리부서</a:t>
                      </a:r>
                      <a:r>
                        <a:rPr kumimoji="0" lang="en-US" altLang="ko-KR" sz="850" b="0" i="0" u="none" strike="noStrike" kern="1200" cap="none" spc="0" normalizeH="0" baseline="0" dirty="0">
                          <a:ln>
                            <a:solidFill>
                              <a:srgbClr val="FFFFFF">
                                <a:lumMod val="75000"/>
                                <a:alpha val="0"/>
                              </a:srgbClr>
                            </a:solidFill>
                          </a:ln>
                          <a:solidFill>
                            <a:schemeClr val="tx1">
                              <a:lumMod val="75000"/>
                              <a:lumOff val="25000"/>
                            </a:schemeClr>
                          </a:solidFill>
                          <a:effectLst/>
                          <a:uLnTx/>
                          <a:uFillTx/>
                          <a:latin typeface="KoPub돋움체 Medium" panose="00000600000000000000" pitchFamily="2" charset="-127"/>
                          <a:ea typeface="KoPub돋움체 Medium" panose="00000600000000000000" pitchFamily="2" charset="-127"/>
                          <a:cs typeface="+mn-cs"/>
                        </a:rPr>
                        <a:t>, </a:t>
                      </a:r>
                      <a:r>
                        <a:rPr kumimoji="0" lang="ko-KR" altLang="en-US" sz="850" b="0" i="0" u="none" strike="noStrike" kern="1200" cap="none" spc="0" normalizeH="0" baseline="0" dirty="0">
                          <a:ln>
                            <a:solidFill>
                              <a:srgbClr val="FFFFFF">
                                <a:lumMod val="75000"/>
                                <a:alpha val="0"/>
                              </a:srgbClr>
                            </a:solidFill>
                          </a:ln>
                          <a:solidFill>
                            <a:schemeClr val="tx1">
                              <a:lumMod val="75000"/>
                              <a:lumOff val="25000"/>
                            </a:schemeClr>
                          </a:solidFill>
                          <a:effectLst/>
                          <a:uLnTx/>
                          <a:uFillTx/>
                          <a:latin typeface="KoPub돋움체 Medium" panose="00000600000000000000" pitchFamily="2" charset="-127"/>
                          <a:ea typeface="KoPub돋움체 Medium" panose="00000600000000000000" pitchFamily="2" charset="-127"/>
                          <a:cs typeface="+mn-cs"/>
                        </a:rPr>
                        <a:t>자산운용제도 완비</a:t>
                      </a:r>
                      <a:r>
                        <a:rPr kumimoji="0" lang="en-US" altLang="ko-KR" sz="850" b="0" i="0" u="none" strike="noStrike" kern="1200" cap="none" spc="0" normalizeH="0" baseline="0" dirty="0">
                          <a:ln>
                            <a:solidFill>
                              <a:srgbClr val="FFFFFF">
                                <a:lumMod val="75000"/>
                                <a:alpha val="0"/>
                              </a:srgbClr>
                            </a:solidFill>
                          </a:ln>
                          <a:solidFill>
                            <a:schemeClr val="tx1">
                              <a:lumMod val="75000"/>
                              <a:lumOff val="25000"/>
                            </a:schemeClr>
                          </a:solidFill>
                          <a:effectLst/>
                          <a:uLnTx/>
                          <a:uFillTx/>
                          <a:latin typeface="KoPub돋움체 Medium" panose="00000600000000000000" pitchFamily="2" charset="-127"/>
                          <a:ea typeface="KoPub돋움체 Medium" panose="00000600000000000000" pitchFamily="2" charset="-127"/>
                          <a:cs typeface="+mn-cs"/>
                        </a:rPr>
                        <a:t>, </a:t>
                      </a:r>
                      <a:r>
                        <a:rPr kumimoji="0" lang="ko-KR" altLang="en-US" sz="850" b="0" i="0" u="none" strike="noStrike" kern="1200" cap="none" spc="0" normalizeH="0" baseline="0" dirty="0">
                          <a:ln>
                            <a:solidFill>
                              <a:srgbClr val="FFFFFF">
                                <a:lumMod val="75000"/>
                                <a:alpha val="0"/>
                              </a:srgbClr>
                            </a:solidFill>
                          </a:ln>
                          <a:solidFill>
                            <a:schemeClr val="tx1">
                              <a:lumMod val="75000"/>
                              <a:lumOff val="25000"/>
                            </a:schemeClr>
                          </a:solidFill>
                          <a:effectLst/>
                          <a:uLnTx/>
                          <a:uFillTx/>
                          <a:latin typeface="KoPub돋움체 Medium" panose="00000600000000000000" pitchFamily="2" charset="-127"/>
                          <a:ea typeface="KoPub돋움체 Medium" panose="00000600000000000000" pitchFamily="2" charset="-127"/>
                          <a:cs typeface="+mn-cs"/>
                        </a:rPr>
                        <a:t>위험통제제도 필수</a:t>
                      </a:r>
                    </a:p>
                  </a:txBody>
                  <a:tcPr marL="72000" marR="72000" marT="36000" marB="36000">
                    <a:lnL w="6350" cap="flat" cmpd="sng" algn="ctr">
                      <a:solidFill>
                        <a:schemeClr val="bg1">
                          <a:lumMod val="7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rgbClr val="CCD6E8">
                        <a:alpha val="30000"/>
                      </a:srgbClr>
                    </a:solidFill>
                  </a:tcPr>
                </a:tc>
                <a:extLst>
                  <a:ext uri="{0D108BD9-81ED-4DB2-BD59-A6C34878D82A}">
                    <a16:rowId xmlns:a16="http://schemas.microsoft.com/office/drawing/2014/main" val="3334181785"/>
                  </a:ext>
                </a:extLst>
              </a:tr>
            </a:tbl>
          </a:graphicData>
        </a:graphic>
      </p:graphicFrame>
    </p:spTree>
    <p:extLst>
      <p:ext uri="{BB962C8B-B14F-4D97-AF65-F5344CB8AC3E}">
        <p14:creationId xmlns:p14="http://schemas.microsoft.com/office/powerpoint/2010/main" val="411303832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11D01EDC-383F-7EC9-5195-CCBAAD0A81F2}"/>
              </a:ext>
            </a:extLst>
          </p:cNvPr>
          <p:cNvSpPr>
            <a:spLocks noGrp="1"/>
          </p:cNvSpPr>
          <p:nvPr>
            <p:ph type="body" sz="quarter" idx="10"/>
          </p:nvPr>
        </p:nvSpPr>
        <p:spPr/>
        <p:txBody>
          <a:bodyPr/>
          <a:lstStyle/>
          <a:p>
            <a:r>
              <a:rPr lang="en-US" altLang="ko-KR" dirty="0"/>
              <a:t>II. </a:t>
            </a:r>
            <a:r>
              <a:rPr lang="ko-KR" altLang="en-US" dirty="0"/>
              <a:t>신흥 아시아 태평양 국가별 보험시장 및 규제 현황 </a:t>
            </a:r>
          </a:p>
        </p:txBody>
      </p:sp>
      <p:sp>
        <p:nvSpPr>
          <p:cNvPr id="3" name="텍스트 개체 틀 2">
            <a:extLst>
              <a:ext uri="{FF2B5EF4-FFF2-40B4-BE49-F238E27FC236}">
                <a16:creationId xmlns:a16="http://schemas.microsoft.com/office/drawing/2014/main" id="{F8A23C6E-913D-E903-F49E-D387E0794A26}"/>
              </a:ext>
            </a:extLst>
          </p:cNvPr>
          <p:cNvSpPr>
            <a:spLocks noGrp="1"/>
          </p:cNvSpPr>
          <p:nvPr>
            <p:ph type="body" sz="quarter" idx="11"/>
          </p:nvPr>
        </p:nvSpPr>
        <p:spPr/>
        <p:txBody>
          <a:bodyPr/>
          <a:lstStyle/>
          <a:p>
            <a:r>
              <a:rPr lang="ko-KR" altLang="en-US" dirty="0"/>
              <a:t>중국 보험규제 현황 </a:t>
            </a:r>
            <a:r>
              <a:rPr lang="en-US" altLang="ko-KR" dirty="0"/>
              <a:t>(</a:t>
            </a:r>
            <a:r>
              <a:rPr lang="ko-KR" altLang="en-US" dirty="0"/>
              <a:t>계속</a:t>
            </a:r>
            <a:r>
              <a:rPr lang="en-US" altLang="ko-KR" dirty="0"/>
              <a:t>)</a:t>
            </a:r>
            <a:endParaRPr lang="ko-KR" altLang="en-US" dirty="0"/>
          </a:p>
        </p:txBody>
      </p:sp>
      <p:grpSp>
        <p:nvGrpSpPr>
          <p:cNvPr id="17" name="그룹 16">
            <a:extLst>
              <a:ext uri="{FF2B5EF4-FFF2-40B4-BE49-F238E27FC236}">
                <a16:creationId xmlns:a16="http://schemas.microsoft.com/office/drawing/2014/main" id="{090DA39A-0206-A4CA-9AFB-64657BFB1151}"/>
              </a:ext>
            </a:extLst>
          </p:cNvPr>
          <p:cNvGrpSpPr/>
          <p:nvPr/>
        </p:nvGrpSpPr>
        <p:grpSpPr>
          <a:xfrm>
            <a:off x="488948" y="1196975"/>
            <a:ext cx="8938800" cy="276837"/>
            <a:chOff x="704850" y="2013298"/>
            <a:chExt cx="4140200" cy="276837"/>
          </a:xfrm>
        </p:grpSpPr>
        <p:sp>
          <p:nvSpPr>
            <p:cNvPr id="18" name="TextBox 17">
              <a:extLst>
                <a:ext uri="{FF2B5EF4-FFF2-40B4-BE49-F238E27FC236}">
                  <a16:creationId xmlns:a16="http://schemas.microsoft.com/office/drawing/2014/main" id="{A4471F6B-8887-5292-72A5-2CFC3D3866E2}"/>
                </a:ext>
              </a:extLst>
            </p:cNvPr>
            <p:cNvSpPr txBox="1"/>
            <p:nvPr/>
          </p:nvSpPr>
          <p:spPr>
            <a:xfrm>
              <a:off x="704850" y="2046854"/>
              <a:ext cx="1079545" cy="200055"/>
            </a:xfrm>
            <a:prstGeom prst="rect">
              <a:avLst/>
            </a:prstGeom>
            <a:noFill/>
          </p:spPr>
          <p:txBody>
            <a:bodyPr wrap="none" lIns="0" tIns="0" rIns="0" bIns="0" rtlCol="0">
              <a:spAutoFit/>
            </a:bodyPr>
            <a:lstStyle/>
            <a:p>
              <a:pPr>
                <a:defRPr/>
              </a:pPr>
              <a:r>
                <a:rPr kumimoji="0" lang="ko-KR" altLang="en-US" sz="1300" b="0" i="0" u="none" strike="noStrike" kern="1200" cap="none" spc="0" normalizeH="0" baseline="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rPr>
                <a:t>건전성 및 </a:t>
              </a:r>
              <a:r>
                <a:rPr lang="ko-KR" altLang="en-US" sz="1300" dirty="0">
                  <a:ln>
                    <a:solidFill>
                      <a:prstClr val="white">
                        <a:lumMod val="75000"/>
                        <a:alpha val="0"/>
                      </a:prstClr>
                    </a:solidFill>
                  </a:ln>
                  <a:solidFill>
                    <a:srgbClr val="00338D"/>
                  </a:solidFill>
                  <a:latin typeface="KoPub돋움체 Bold" panose="00000800000000000000" pitchFamily="2" charset="-127"/>
                  <a:ea typeface="KoPub돋움체 Bold" panose="00000800000000000000" pitchFamily="2" charset="-127"/>
                  <a:cs typeface="Univers for KPMG"/>
                </a:rPr>
                <a:t>계약자 보호 등 기타 </a:t>
              </a:r>
              <a:r>
                <a:rPr kumimoji="0" lang="ko-KR" altLang="en-US" sz="1300" b="0" i="0" u="none" strike="noStrike" kern="1200" cap="none" spc="0" normalizeH="0" baseline="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rPr>
                <a:t>규제</a:t>
              </a:r>
            </a:p>
          </p:txBody>
        </p:sp>
        <p:cxnSp>
          <p:nvCxnSpPr>
            <p:cNvPr id="27" name="직선 연결선 26">
              <a:extLst>
                <a:ext uri="{FF2B5EF4-FFF2-40B4-BE49-F238E27FC236}">
                  <a16:creationId xmlns:a16="http://schemas.microsoft.com/office/drawing/2014/main" id="{BD04CF81-E534-2C1D-45E8-4FB5BFB9757E}"/>
                </a:ext>
              </a:extLst>
            </p:cNvPr>
            <p:cNvCxnSpPr/>
            <p:nvPr/>
          </p:nvCxnSpPr>
          <p:spPr>
            <a:xfrm>
              <a:off x="704850" y="2013298"/>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8" name="직선 연결선 27">
              <a:extLst>
                <a:ext uri="{FF2B5EF4-FFF2-40B4-BE49-F238E27FC236}">
                  <a16:creationId xmlns:a16="http://schemas.microsoft.com/office/drawing/2014/main" id="{8656664A-C822-F7E7-41E5-B6E6BC96F80F}"/>
                </a:ext>
              </a:extLst>
            </p:cNvPr>
            <p:cNvCxnSpPr/>
            <p:nvPr/>
          </p:nvCxnSpPr>
          <p:spPr>
            <a:xfrm>
              <a:off x="704850" y="2290135"/>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4" name="TextBox 3">
            <a:extLst>
              <a:ext uri="{FF2B5EF4-FFF2-40B4-BE49-F238E27FC236}">
                <a16:creationId xmlns:a16="http://schemas.microsoft.com/office/drawing/2014/main" id="{FE2821B1-1198-0DA9-AB35-ADC621141AEE}"/>
              </a:ext>
            </a:extLst>
          </p:cNvPr>
          <p:cNvSpPr txBox="1"/>
          <p:nvPr/>
        </p:nvSpPr>
        <p:spPr>
          <a:xfrm>
            <a:off x="489000" y="5881851"/>
            <a:ext cx="8928000" cy="195814"/>
          </a:xfrm>
          <a:prstGeom prst="rect">
            <a:avLst/>
          </a:prstGeom>
          <a:noFill/>
          <a:ln>
            <a:noFill/>
          </a:ln>
        </p:spPr>
        <p:txBody>
          <a:bodyPr wrap="square" lIns="0" tIns="72000" rIns="0" bIns="0" rtlCol="0" anchor="t">
            <a:spAutoFit/>
          </a:bodyPr>
          <a:lstStyle>
            <a:defPPr>
              <a:defRPr lang="en-US"/>
            </a:defPPr>
            <a:lvl1pPr lvl="0">
              <a:defRPr sz="800">
                <a:ln>
                  <a:solidFill>
                    <a:prstClr val="white">
                      <a:lumMod val="75000"/>
                      <a:alpha val="0"/>
                    </a:prstClr>
                  </a:solidFill>
                </a:ln>
                <a:solidFill>
                  <a:prstClr val="white">
                    <a:lumMod val="50000"/>
                  </a:prstClr>
                </a:solidFill>
                <a:latin typeface="KoPub돋움체 Medium" panose="00000600000000000000" pitchFamily="2" charset="-127"/>
                <a:ea typeface="KoPub돋움체 Medium" panose="00000600000000000000" pitchFamily="2" charset="-127"/>
              </a:defRPr>
            </a:lvl1pPr>
          </a:lstStyle>
          <a:p>
            <a:r>
              <a:rPr lang="en-US" altLang="ko-KR" dirty="0">
                <a:solidFill>
                  <a:schemeClr val="bg1">
                    <a:lumMod val="50000"/>
                  </a:schemeClr>
                </a:solidFill>
              </a:rPr>
              <a:t>Source: Norton Rose Fulbright(2022), ‘2022: Insurance regulation in Asia Pacific’, </a:t>
            </a:r>
            <a:r>
              <a:rPr lang="ko-KR" altLang="en-US" dirty="0" err="1">
                <a:solidFill>
                  <a:schemeClr val="bg1">
                    <a:lumMod val="50000"/>
                  </a:schemeClr>
                </a:solidFill>
              </a:rPr>
              <a:t>삼정</a:t>
            </a:r>
            <a:r>
              <a:rPr lang="en-US" altLang="ko-KR" dirty="0">
                <a:solidFill>
                  <a:schemeClr val="bg1">
                    <a:lumMod val="50000"/>
                  </a:schemeClr>
                </a:solidFill>
              </a:rPr>
              <a:t>KPMG </a:t>
            </a:r>
            <a:r>
              <a:rPr lang="ko-KR" altLang="en-US" dirty="0">
                <a:solidFill>
                  <a:schemeClr val="bg1">
                    <a:lumMod val="50000"/>
                  </a:schemeClr>
                </a:solidFill>
              </a:rPr>
              <a:t>경제연구원 재구성</a:t>
            </a:r>
            <a:endParaRPr lang="en-US" altLang="ko-KR" dirty="0">
              <a:solidFill>
                <a:schemeClr val="bg1">
                  <a:lumMod val="50000"/>
                </a:schemeClr>
              </a:solidFill>
            </a:endParaRPr>
          </a:p>
        </p:txBody>
      </p:sp>
      <p:grpSp>
        <p:nvGrpSpPr>
          <p:cNvPr id="7" name="그룹 6">
            <a:extLst>
              <a:ext uri="{FF2B5EF4-FFF2-40B4-BE49-F238E27FC236}">
                <a16:creationId xmlns:a16="http://schemas.microsoft.com/office/drawing/2014/main" id="{E4C89D44-BEDF-8E4E-52C0-C5AA7FF7118C}"/>
              </a:ext>
            </a:extLst>
          </p:cNvPr>
          <p:cNvGrpSpPr/>
          <p:nvPr/>
        </p:nvGrpSpPr>
        <p:grpSpPr>
          <a:xfrm>
            <a:off x="7675050" y="94458"/>
            <a:ext cx="1946727" cy="1024316"/>
            <a:chOff x="7675050" y="94458"/>
            <a:chExt cx="1946727" cy="1024316"/>
          </a:xfrm>
        </p:grpSpPr>
        <p:pic>
          <p:nvPicPr>
            <p:cNvPr id="9" name="그림 8" descr="지도이(가) 표시된 사진&#10;&#10;자동 생성된 설명">
              <a:extLst>
                <a:ext uri="{FF2B5EF4-FFF2-40B4-BE49-F238E27FC236}">
                  <a16:creationId xmlns:a16="http://schemas.microsoft.com/office/drawing/2014/main" id="{EC6C1D7D-F5E7-A1C1-86CE-5AB13E9092DB}"/>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contrast="-40000"/>
                      </a14:imgEffect>
                    </a14:imgLayer>
                  </a14:imgProps>
                </a:ext>
              </a:extLst>
            </a:blip>
            <a:stretch>
              <a:fillRect/>
            </a:stretch>
          </p:blipFill>
          <p:spPr>
            <a:xfrm>
              <a:off x="8247217" y="94458"/>
              <a:ext cx="1271337" cy="1024316"/>
            </a:xfrm>
            <a:prstGeom prst="rect">
              <a:avLst/>
            </a:prstGeom>
          </p:spPr>
        </p:pic>
        <p:pic>
          <p:nvPicPr>
            <p:cNvPr id="10" name="그림 9">
              <a:extLst>
                <a:ext uri="{FF2B5EF4-FFF2-40B4-BE49-F238E27FC236}">
                  <a16:creationId xmlns:a16="http://schemas.microsoft.com/office/drawing/2014/main" id="{91D1D928-2ED7-BF04-6FE7-740662FADC34}"/>
                </a:ext>
              </a:extLst>
            </p:cNvPr>
            <p:cNvPicPr>
              <a:picLocks noChangeAspect="1"/>
            </p:cNvPicPr>
            <p:nvPr/>
          </p:nvPicPr>
          <p:blipFill>
            <a:blip r:embed="rId5"/>
            <a:srcRect/>
            <a:stretch/>
          </p:blipFill>
          <p:spPr>
            <a:xfrm>
              <a:off x="7675050" y="594854"/>
              <a:ext cx="416327" cy="416327"/>
            </a:xfrm>
            <a:prstGeom prst="rect">
              <a:avLst/>
            </a:prstGeom>
          </p:spPr>
        </p:pic>
        <p:sp>
          <p:nvSpPr>
            <p:cNvPr id="16" name="제목 3">
              <a:extLst>
                <a:ext uri="{FF2B5EF4-FFF2-40B4-BE49-F238E27FC236}">
                  <a16:creationId xmlns:a16="http://schemas.microsoft.com/office/drawing/2014/main" id="{DC76BE03-2836-AB99-F875-61B99BF0F156}"/>
                </a:ext>
              </a:extLst>
            </p:cNvPr>
            <p:cNvSpPr txBox="1">
              <a:spLocks/>
            </p:cNvSpPr>
            <p:nvPr/>
          </p:nvSpPr>
          <p:spPr>
            <a:xfrm>
              <a:off x="8143995" y="606616"/>
              <a:ext cx="1477782" cy="334294"/>
            </a:xfrm>
            <a:prstGeom prst="rect">
              <a:avLst/>
            </a:prstGeom>
          </p:spPr>
          <p:txBody>
            <a:bodyPr wrap="none" lIns="0" tIns="0" rIns="0" bIns="0" anchor="b" anchorCtr="0">
              <a:noAutofit/>
            </a:bodyPr>
            <a:lstStyle>
              <a:defPPr>
                <a:defRPr lang="en-US"/>
              </a:defPPr>
              <a:lvl1pPr marR="0" lvl="0" indent="539750" fontAlgn="auto">
                <a:lnSpc>
                  <a:spcPct val="100000"/>
                </a:lnSpc>
                <a:spcBef>
                  <a:spcPts val="0"/>
                </a:spcBef>
                <a:spcAft>
                  <a:spcPts val="0"/>
                </a:spcAft>
                <a:buClrTx/>
                <a:buSzTx/>
                <a:buFontTx/>
                <a:buNone/>
                <a:tabLst/>
                <a:defRPr sz="2400" b="0" i="0">
                  <a:ln>
                    <a:solidFill>
                      <a:prstClr val="white">
                        <a:lumMod val="75000"/>
                        <a:alpha val="0"/>
                      </a:prstClr>
                    </a:solidFill>
                  </a:ln>
                  <a:solidFill>
                    <a:schemeClr val="bg1"/>
                  </a:solidFill>
                  <a:latin typeface="KoPub돋움체 Bold" panose="00000800000000000000" pitchFamily="2" charset="-127"/>
                  <a:ea typeface="KoPub돋움체 Bold" panose="00000800000000000000" pitchFamily="2" charset="-127"/>
                  <a:cs typeface="KoPub돋움체 Medium" panose="02020603020101020101" pitchFamily="18" charset="-127"/>
                </a:defRPr>
              </a:lvl1pPr>
            </a:lstStyle>
            <a:p>
              <a:pPr marR="0" lvl="0" indent="0" defTabSz="914400" rtl="0" eaLnBrk="1" fontAlgn="auto" latinLnBrk="0" hangingPunct="1">
                <a:lnSpc>
                  <a:spcPct val="100000"/>
                </a:lnSpc>
                <a:spcBef>
                  <a:spcPts val="0"/>
                </a:spcBef>
                <a:spcAft>
                  <a:spcPts val="0"/>
                </a:spcAft>
                <a:buClrTx/>
                <a:buSzTx/>
                <a:buFontTx/>
                <a:buNone/>
                <a:tabLst/>
                <a:defRPr/>
              </a:pPr>
              <a:r>
                <a:rPr lang="ko-KR" altLang="en-US" sz="2000" dirty="0">
                  <a:solidFill>
                    <a:schemeClr val="tx1">
                      <a:lumMod val="75000"/>
                      <a:lumOff val="25000"/>
                    </a:schemeClr>
                  </a:solidFill>
                </a:rPr>
                <a:t>중국</a:t>
              </a:r>
              <a:endParaRPr lang="en-US" altLang="ko-KR" sz="2000" dirty="0">
                <a:ln>
                  <a:solidFill>
                    <a:prstClr val="white">
                      <a:lumMod val="75000"/>
                      <a:alpha val="0"/>
                    </a:prstClr>
                  </a:solidFill>
                </a:ln>
                <a:solidFill>
                  <a:schemeClr val="tx1">
                    <a:lumMod val="75000"/>
                    <a:lumOff val="25000"/>
                  </a:schemeClr>
                </a:solidFill>
              </a:endParaRPr>
            </a:p>
          </p:txBody>
        </p:sp>
      </p:grpSp>
      <p:grpSp>
        <p:nvGrpSpPr>
          <p:cNvPr id="6" name="그룹 5">
            <a:extLst>
              <a:ext uri="{FF2B5EF4-FFF2-40B4-BE49-F238E27FC236}">
                <a16:creationId xmlns:a16="http://schemas.microsoft.com/office/drawing/2014/main" id="{C04B9AFB-8655-D022-0F86-C19BB5734FEF}"/>
              </a:ext>
            </a:extLst>
          </p:cNvPr>
          <p:cNvGrpSpPr/>
          <p:nvPr/>
        </p:nvGrpSpPr>
        <p:grpSpPr>
          <a:xfrm>
            <a:off x="488948" y="1628311"/>
            <a:ext cx="4285073" cy="3983816"/>
            <a:chOff x="5135375" y="1628311"/>
            <a:chExt cx="4285073" cy="3983816"/>
          </a:xfrm>
        </p:grpSpPr>
        <p:sp>
          <p:nvSpPr>
            <p:cNvPr id="35" name="Rectangle 54">
              <a:extLst>
                <a:ext uri="{FF2B5EF4-FFF2-40B4-BE49-F238E27FC236}">
                  <a16:creationId xmlns:a16="http://schemas.microsoft.com/office/drawing/2014/main" id="{175452CF-D19D-113B-0F7D-A005719EE5C4}"/>
                </a:ext>
              </a:extLst>
            </p:cNvPr>
            <p:cNvSpPr>
              <a:spLocks noChangeArrowheads="1"/>
            </p:cNvSpPr>
            <p:nvPr/>
          </p:nvSpPr>
          <p:spPr bwMode="auto">
            <a:xfrm>
              <a:off x="5237973" y="1916295"/>
              <a:ext cx="4032000" cy="1268539"/>
            </a:xfrm>
            <a:prstGeom prst="rect">
              <a:avLst/>
            </a:prstGeom>
            <a:noFill/>
            <a:ln w="3175" algn="ctr">
              <a:noFill/>
              <a:miter lim="800000"/>
              <a:headEnd/>
              <a:tailEnd/>
            </a:ln>
            <a:effectLst/>
          </p:spPr>
          <p:txBody>
            <a:bodyPr wrap="square" lIns="36000" tIns="72000" rIns="36000" bIns="3600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08000" indent="-108000" algn="just" fontAlgn="base">
                <a:lnSpc>
                  <a:spcPct val="120000"/>
                </a:lnSpc>
                <a:spcBef>
                  <a:spcPts val="600"/>
                </a:spcBef>
                <a:buSzPct val="100000"/>
                <a:buFont typeface="Arial" panose="020B0604020202020204" pitchFamily="34" charset="0"/>
                <a:buChar char="•"/>
                <a:defRPr/>
              </a:pPr>
              <a:r>
                <a:rPr lang="ko-KR" altLang="en-US"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보험사 간 자발적인 포트폴리오 이전은 </a:t>
              </a:r>
              <a:r>
                <a:rPr lang="en-US" altLang="ko-KR"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CBIRC</a:t>
              </a:r>
              <a:r>
                <a:rPr lang="ko-KR" altLang="en-US"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 및 개별 보험계약자의 동의를 필요로 함</a:t>
              </a:r>
              <a:endParaRPr lang="en-US" altLang="ko-KR"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endParaRPr>
            </a:p>
            <a:p>
              <a:pPr marL="265113" indent="-173038" algn="just" fontAlgn="base">
                <a:lnSpc>
                  <a:spcPct val="120000"/>
                </a:lnSpc>
                <a:spcBef>
                  <a:spcPts val="600"/>
                </a:spcBef>
                <a:buSzPct val="100000"/>
                <a:buFontTx/>
                <a:buChar char="-"/>
                <a:defRPr/>
              </a:pPr>
              <a:r>
                <a:rPr lang="ko-KR" altLang="en-US"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보험계약자가 반대하거나 동의하지 않는 경우 </a:t>
              </a:r>
              <a:r>
                <a:rPr lang="en-US" altLang="ko-KR"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CBIRC</a:t>
              </a:r>
              <a:r>
                <a:rPr lang="ko-KR" altLang="en-US"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는 보험 양도를 강제할 수 없음</a:t>
              </a:r>
              <a:endParaRPr lang="en-US" altLang="ko-KR"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endParaRPr>
            </a:p>
            <a:p>
              <a:pPr marL="265113" indent="-173038" algn="just" fontAlgn="base">
                <a:lnSpc>
                  <a:spcPct val="120000"/>
                </a:lnSpc>
                <a:spcBef>
                  <a:spcPts val="600"/>
                </a:spcBef>
                <a:buSzPct val="100000"/>
                <a:buFontTx/>
                <a:buChar char="-"/>
                <a:defRPr/>
              </a:pPr>
              <a:r>
                <a:rPr lang="ko-KR" altLang="en-US"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그러나 생명보험사의 지급 불능</a:t>
              </a:r>
              <a:r>
                <a:rPr lang="en-US" altLang="ko-KR"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 </a:t>
              </a:r>
              <a:r>
                <a:rPr lang="ko-KR" altLang="en-US"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파산 또는 면허가 취소되는 경우</a:t>
              </a:r>
              <a:r>
                <a:rPr lang="en-US" altLang="ko-KR"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a:t>
              </a:r>
              <a:r>
                <a:rPr lang="ko-KR" altLang="en-US"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 </a:t>
              </a:r>
              <a:r>
                <a:rPr lang="en-US" altLang="ko-KR"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CBIRC</a:t>
              </a:r>
              <a:r>
                <a:rPr lang="ko-KR" altLang="en-US"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는 보험계약자의 동의 없이 포트폴리오 이전을 강제할 수 있음</a:t>
              </a:r>
              <a:endParaRPr lang="en-US" altLang="ko-KR"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endParaRPr>
            </a:p>
          </p:txBody>
        </p:sp>
        <p:sp>
          <p:nvSpPr>
            <p:cNvPr id="37" name="Rectangle 54">
              <a:extLst>
                <a:ext uri="{FF2B5EF4-FFF2-40B4-BE49-F238E27FC236}">
                  <a16:creationId xmlns:a16="http://schemas.microsoft.com/office/drawing/2014/main" id="{AC3BC938-6952-8DA7-FDDD-D3AE1A732C86}"/>
                </a:ext>
              </a:extLst>
            </p:cNvPr>
            <p:cNvSpPr>
              <a:spLocks noChangeArrowheads="1"/>
            </p:cNvSpPr>
            <p:nvPr/>
          </p:nvSpPr>
          <p:spPr bwMode="auto">
            <a:xfrm>
              <a:off x="5237973" y="3989838"/>
              <a:ext cx="4032000" cy="1622289"/>
            </a:xfrm>
            <a:prstGeom prst="rect">
              <a:avLst/>
            </a:prstGeom>
            <a:noFill/>
            <a:ln w="3175" algn="ctr">
              <a:noFill/>
              <a:miter lim="800000"/>
              <a:headEnd/>
              <a:tailEnd/>
            </a:ln>
            <a:effectLst/>
          </p:spPr>
          <p:txBody>
            <a:bodyPr wrap="square" lIns="36000" tIns="72000" rIns="36000" bIns="3600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08000" indent="-108000" algn="just" fontAlgn="base">
                <a:lnSpc>
                  <a:spcPct val="120000"/>
                </a:lnSpc>
                <a:spcBef>
                  <a:spcPts val="600"/>
                </a:spcBef>
                <a:buSzPct val="100000"/>
                <a:buFont typeface="Arial" panose="020B0604020202020204" pitchFamily="34" charset="0"/>
                <a:buChar char="•"/>
                <a:defRPr/>
              </a:pPr>
              <a:r>
                <a:rPr lang="ko-KR" altLang="en-US"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보험업무에 적용되는 아웃소싱에 대한 일원화된 규제 부재</a:t>
              </a:r>
              <a:endParaRPr lang="en-US" altLang="ko-KR"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endParaRPr>
            </a:p>
            <a:p>
              <a:pPr marL="265113" indent="-173038" algn="just" fontAlgn="base">
                <a:lnSpc>
                  <a:spcPct val="120000"/>
                </a:lnSpc>
                <a:spcBef>
                  <a:spcPts val="600"/>
                </a:spcBef>
                <a:buSzPct val="100000"/>
                <a:buFontTx/>
                <a:buChar char="-"/>
                <a:defRPr/>
              </a:pPr>
              <a:r>
                <a:rPr lang="ko-KR" altLang="en-US"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개별 영역은 개별 법률에 따르나</a:t>
              </a:r>
              <a:r>
                <a:rPr lang="en-US" altLang="ko-KR"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 </a:t>
              </a:r>
              <a:r>
                <a:rPr lang="ko-KR" altLang="en-US"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관행에 따라 보험사는 영업일 기준 아웃소싱 계약 실행 </a:t>
              </a:r>
              <a:r>
                <a:rPr lang="en-US" altLang="ko-KR"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20</a:t>
              </a:r>
              <a:r>
                <a:rPr lang="ko-KR" altLang="en-US"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일 이내 </a:t>
              </a:r>
              <a:r>
                <a:rPr lang="en-US" altLang="ko-KR"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CBIRC</a:t>
              </a:r>
              <a:r>
                <a:rPr lang="ko-KR" altLang="en-US"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에 아웃소싱 관련 보고서 제출이 필요할 수 있음</a:t>
              </a:r>
              <a:endParaRPr lang="en-US" altLang="ko-KR"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endParaRPr>
            </a:p>
            <a:p>
              <a:pPr marL="108000" indent="-108000" algn="just" fontAlgn="base">
                <a:lnSpc>
                  <a:spcPct val="120000"/>
                </a:lnSpc>
                <a:spcBef>
                  <a:spcPts val="600"/>
                </a:spcBef>
                <a:buSzPct val="100000"/>
                <a:buFont typeface="Arial" panose="020B0604020202020204" pitchFamily="34" charset="0"/>
                <a:buChar char="•"/>
                <a:defRPr/>
              </a:pPr>
              <a:r>
                <a:rPr lang="en-US" altLang="ko-KR"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CBIRC</a:t>
              </a:r>
              <a:r>
                <a:rPr lang="ko-KR" altLang="en-US"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는 </a:t>
              </a:r>
              <a:r>
                <a:rPr lang="en-US" altLang="ko-KR"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2021</a:t>
              </a:r>
              <a:r>
                <a:rPr lang="ko-KR" altLang="en-US"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년 </a:t>
              </a:r>
              <a:r>
                <a:rPr lang="en-US" altLang="ko-KR"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12</a:t>
              </a:r>
              <a:r>
                <a:rPr lang="ko-KR" altLang="en-US"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월 </a:t>
              </a:r>
              <a:r>
                <a:rPr lang="en-US" altLang="ko-KR"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30</a:t>
              </a:r>
              <a:r>
                <a:rPr lang="ko-KR" altLang="en-US"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일 </a:t>
              </a:r>
              <a:r>
                <a:rPr lang="en-US" altLang="ko-KR"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IT </a:t>
              </a:r>
              <a:r>
                <a:rPr lang="ko-KR" altLang="en-US"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아웃소싱에 대한 규제 가이드라인 발표</a:t>
              </a:r>
              <a:endParaRPr lang="en-US" altLang="ko-KR"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endParaRPr>
            </a:p>
            <a:p>
              <a:pPr marL="265113" indent="-173038" algn="just" fontAlgn="base">
                <a:lnSpc>
                  <a:spcPct val="120000"/>
                </a:lnSpc>
                <a:spcBef>
                  <a:spcPts val="600"/>
                </a:spcBef>
                <a:buSzPct val="100000"/>
                <a:buFontTx/>
                <a:buChar char="-"/>
                <a:defRPr/>
              </a:pPr>
              <a:r>
                <a:rPr lang="ko-KR" altLang="en-US" sz="900" dirty="0" err="1">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비핵심</a:t>
              </a:r>
              <a:r>
                <a:rPr lang="ko-KR" altLang="en-US"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 백오피스 기능</a:t>
              </a:r>
              <a:r>
                <a:rPr lang="en-US" altLang="ko-KR"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a:t>
              </a:r>
              <a:r>
                <a:rPr lang="ko-KR" altLang="en-US"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콜센터</a:t>
              </a:r>
              <a:r>
                <a:rPr lang="en-US" altLang="ko-KR"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 </a:t>
              </a:r>
              <a:r>
                <a:rPr lang="ko-KR" altLang="en-US"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고객 서비스 등</a:t>
              </a:r>
              <a:r>
                <a:rPr lang="en-US" altLang="ko-KR"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a:t>
              </a:r>
              <a:r>
                <a:rPr lang="ko-KR" altLang="en-US"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은 자격을 갖춘 아웃소싱 업체에게 아웃소싱 가능</a:t>
              </a:r>
              <a:endParaRPr lang="en-US" altLang="ko-KR"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endParaRPr>
            </a:p>
            <a:p>
              <a:pPr marL="171450" indent="-171450" algn="just" fontAlgn="base">
                <a:lnSpc>
                  <a:spcPct val="120000"/>
                </a:lnSpc>
                <a:spcBef>
                  <a:spcPts val="600"/>
                </a:spcBef>
                <a:buSzPct val="100000"/>
                <a:buFontTx/>
                <a:buChar char="-"/>
                <a:defRPr/>
              </a:pPr>
              <a:endParaRPr lang="en-US" altLang="ko-KR" sz="10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endParaRPr>
            </a:p>
          </p:txBody>
        </p:sp>
        <p:sp>
          <p:nvSpPr>
            <p:cNvPr id="39" name="사각형: 둥근 모서리 38">
              <a:extLst>
                <a:ext uri="{FF2B5EF4-FFF2-40B4-BE49-F238E27FC236}">
                  <a16:creationId xmlns:a16="http://schemas.microsoft.com/office/drawing/2014/main" id="{60F0BB12-E048-0A5D-AE78-5CCE2F3E1B29}"/>
                </a:ext>
              </a:extLst>
            </p:cNvPr>
            <p:cNvSpPr/>
            <p:nvPr/>
          </p:nvSpPr>
          <p:spPr>
            <a:xfrm>
              <a:off x="5147411" y="1628311"/>
              <a:ext cx="1157696" cy="255468"/>
            </a:xfrm>
            <a:prstGeom prst="roundRect">
              <a:avLst>
                <a:gd name="adj" fmla="val 0"/>
              </a:avLst>
            </a:prstGeom>
            <a:noFill/>
            <a:ln>
              <a:noFill/>
            </a:ln>
          </p:spPr>
          <p:style>
            <a:lnRef idx="0">
              <a:scrgbClr r="0" g="0" b="0"/>
            </a:lnRef>
            <a:fillRef idx="0">
              <a:scrgbClr r="0" g="0" b="0"/>
            </a:fillRef>
            <a:effectRef idx="0">
              <a:scrgbClr r="0" g="0" b="0"/>
            </a:effectRef>
            <a:fontRef idx="minor">
              <a:schemeClr val="lt1"/>
            </a:fontRef>
          </p:style>
          <p:txBody>
            <a:bodyPr rtlCol="0" anchor="ctr"/>
            <a:lstStyle/>
            <a:p>
              <a:pPr fontAlgn="ctr" latinLnBrk="1"/>
              <a:r>
                <a:rPr lang="ko-KR" altLang="en-US" sz="1100" b="1">
                  <a:ln>
                    <a:solidFill>
                      <a:srgbClr val="1758E3">
                        <a:alpha val="0"/>
                      </a:srgbClr>
                    </a:solidFill>
                  </a:ln>
                  <a:solidFill>
                    <a:srgbClr val="00A4F6"/>
                  </a:solidFill>
                  <a:latin typeface="+mj-ea"/>
                  <a:ea typeface="+mj-ea"/>
                </a:rPr>
                <a:t>포트폴리오 이전</a:t>
              </a:r>
              <a:endParaRPr lang="ko-KR" altLang="ko-KR" sz="1100" b="1" dirty="0">
                <a:ln>
                  <a:solidFill>
                    <a:srgbClr val="1758E3">
                      <a:alpha val="0"/>
                    </a:srgbClr>
                  </a:solidFill>
                </a:ln>
                <a:solidFill>
                  <a:srgbClr val="00A4F6"/>
                </a:solidFill>
                <a:latin typeface="+mj-ea"/>
                <a:ea typeface="+mj-ea"/>
              </a:endParaRPr>
            </a:p>
          </p:txBody>
        </p:sp>
        <p:grpSp>
          <p:nvGrpSpPr>
            <p:cNvPr id="40" name="그룹 39">
              <a:extLst>
                <a:ext uri="{FF2B5EF4-FFF2-40B4-BE49-F238E27FC236}">
                  <a16:creationId xmlns:a16="http://schemas.microsoft.com/office/drawing/2014/main" id="{2221EB7E-B514-BC0A-30D8-84EE3E874F48}"/>
                </a:ext>
              </a:extLst>
            </p:cNvPr>
            <p:cNvGrpSpPr/>
            <p:nvPr/>
          </p:nvGrpSpPr>
          <p:grpSpPr>
            <a:xfrm>
              <a:off x="5135377" y="1883779"/>
              <a:ext cx="4285071" cy="0"/>
              <a:chOff x="488948" y="1883779"/>
              <a:chExt cx="4285071" cy="0"/>
            </a:xfrm>
          </p:grpSpPr>
          <p:cxnSp>
            <p:nvCxnSpPr>
              <p:cNvPr id="41" name="직선 연결선 40">
                <a:extLst>
                  <a:ext uri="{FF2B5EF4-FFF2-40B4-BE49-F238E27FC236}">
                    <a16:creationId xmlns:a16="http://schemas.microsoft.com/office/drawing/2014/main" id="{F90C3CEF-CF56-5242-E167-5D58FBC6244D}"/>
                  </a:ext>
                </a:extLst>
              </p:cNvPr>
              <p:cNvCxnSpPr>
                <a:cxnSpLocks/>
              </p:cNvCxnSpPr>
              <p:nvPr/>
            </p:nvCxnSpPr>
            <p:spPr>
              <a:xfrm>
                <a:off x="488948" y="1883779"/>
                <a:ext cx="4285071" cy="0"/>
              </a:xfrm>
              <a:prstGeom prst="line">
                <a:avLst/>
              </a:prstGeom>
              <a:ln w="28575">
                <a:solidFill>
                  <a:srgbClr val="99E3FB"/>
                </a:solidFill>
              </a:ln>
            </p:spPr>
            <p:style>
              <a:lnRef idx="1">
                <a:schemeClr val="accent1"/>
              </a:lnRef>
              <a:fillRef idx="0">
                <a:schemeClr val="accent1"/>
              </a:fillRef>
              <a:effectRef idx="0">
                <a:schemeClr val="accent1"/>
              </a:effectRef>
              <a:fontRef idx="minor">
                <a:schemeClr val="tx1"/>
              </a:fontRef>
            </p:style>
          </p:cxnSp>
          <p:cxnSp>
            <p:nvCxnSpPr>
              <p:cNvPr id="42" name="직선 연결선 41">
                <a:extLst>
                  <a:ext uri="{FF2B5EF4-FFF2-40B4-BE49-F238E27FC236}">
                    <a16:creationId xmlns:a16="http://schemas.microsoft.com/office/drawing/2014/main" id="{F60DF352-A04E-F653-B1DA-EFB4E08C279B}"/>
                  </a:ext>
                </a:extLst>
              </p:cNvPr>
              <p:cNvCxnSpPr>
                <a:cxnSpLocks/>
              </p:cNvCxnSpPr>
              <p:nvPr/>
            </p:nvCxnSpPr>
            <p:spPr>
              <a:xfrm>
                <a:off x="488948" y="1883779"/>
                <a:ext cx="1053722" cy="0"/>
              </a:xfrm>
              <a:prstGeom prst="line">
                <a:avLst/>
              </a:prstGeom>
              <a:ln w="28575">
                <a:solidFill>
                  <a:srgbClr val="00A4F6"/>
                </a:solidFill>
              </a:ln>
            </p:spPr>
            <p:style>
              <a:lnRef idx="1">
                <a:schemeClr val="accent1"/>
              </a:lnRef>
              <a:fillRef idx="0">
                <a:schemeClr val="accent1"/>
              </a:fillRef>
              <a:effectRef idx="0">
                <a:schemeClr val="accent1"/>
              </a:effectRef>
              <a:fontRef idx="minor">
                <a:schemeClr val="tx1"/>
              </a:fontRef>
            </p:style>
          </p:cxnSp>
        </p:grpSp>
        <p:sp>
          <p:nvSpPr>
            <p:cNvPr id="43" name="사각형: 둥근 모서리 42">
              <a:extLst>
                <a:ext uri="{FF2B5EF4-FFF2-40B4-BE49-F238E27FC236}">
                  <a16:creationId xmlns:a16="http://schemas.microsoft.com/office/drawing/2014/main" id="{601A452B-FD9B-D1F1-6C19-9D82C60FFF86}"/>
                </a:ext>
              </a:extLst>
            </p:cNvPr>
            <p:cNvSpPr/>
            <p:nvPr/>
          </p:nvSpPr>
          <p:spPr>
            <a:xfrm>
              <a:off x="5147409" y="3701656"/>
              <a:ext cx="1021885" cy="255468"/>
            </a:xfrm>
            <a:prstGeom prst="roundRect">
              <a:avLst>
                <a:gd name="adj" fmla="val 0"/>
              </a:avLst>
            </a:prstGeom>
            <a:noFill/>
            <a:ln>
              <a:noFill/>
            </a:ln>
          </p:spPr>
          <p:style>
            <a:lnRef idx="0">
              <a:scrgbClr r="0" g="0" b="0"/>
            </a:lnRef>
            <a:fillRef idx="0">
              <a:scrgbClr r="0" g="0" b="0"/>
            </a:fillRef>
            <a:effectRef idx="0">
              <a:scrgbClr r="0" g="0" b="0"/>
            </a:effectRef>
            <a:fontRef idx="minor">
              <a:schemeClr val="lt1"/>
            </a:fontRef>
          </p:style>
          <p:txBody>
            <a:bodyPr rtlCol="0" anchor="ctr"/>
            <a:lstStyle/>
            <a:p>
              <a:pPr fontAlgn="ctr" latinLnBrk="1"/>
              <a:r>
                <a:rPr lang="ko-KR" altLang="en-US" sz="1100" b="1" dirty="0">
                  <a:ln>
                    <a:solidFill>
                      <a:srgbClr val="1758E3">
                        <a:alpha val="0"/>
                      </a:srgbClr>
                    </a:solidFill>
                  </a:ln>
                  <a:solidFill>
                    <a:srgbClr val="00A4F6"/>
                  </a:solidFill>
                  <a:latin typeface="+mj-ea"/>
                  <a:ea typeface="+mj-ea"/>
                </a:rPr>
                <a:t>아웃소싱</a:t>
              </a:r>
              <a:endParaRPr lang="ko-KR" altLang="ko-KR" sz="1100" b="1" dirty="0">
                <a:ln>
                  <a:solidFill>
                    <a:srgbClr val="1758E3">
                      <a:alpha val="0"/>
                    </a:srgbClr>
                  </a:solidFill>
                </a:ln>
                <a:solidFill>
                  <a:srgbClr val="00A4F6"/>
                </a:solidFill>
                <a:latin typeface="+mj-ea"/>
                <a:ea typeface="+mj-ea"/>
              </a:endParaRPr>
            </a:p>
          </p:txBody>
        </p:sp>
        <p:grpSp>
          <p:nvGrpSpPr>
            <p:cNvPr id="44" name="그룹 43">
              <a:extLst>
                <a:ext uri="{FF2B5EF4-FFF2-40B4-BE49-F238E27FC236}">
                  <a16:creationId xmlns:a16="http://schemas.microsoft.com/office/drawing/2014/main" id="{5EB00FC1-62F3-357F-4C3E-CD5531AE261F}"/>
                </a:ext>
              </a:extLst>
            </p:cNvPr>
            <p:cNvGrpSpPr/>
            <p:nvPr/>
          </p:nvGrpSpPr>
          <p:grpSpPr>
            <a:xfrm>
              <a:off x="5135375" y="3957124"/>
              <a:ext cx="4285071" cy="0"/>
              <a:chOff x="488948" y="1883779"/>
              <a:chExt cx="4285071" cy="0"/>
            </a:xfrm>
          </p:grpSpPr>
          <p:cxnSp>
            <p:nvCxnSpPr>
              <p:cNvPr id="45" name="직선 연결선 44">
                <a:extLst>
                  <a:ext uri="{FF2B5EF4-FFF2-40B4-BE49-F238E27FC236}">
                    <a16:creationId xmlns:a16="http://schemas.microsoft.com/office/drawing/2014/main" id="{9AFB0D3B-0B1A-B0C8-00C9-8D448E0097CC}"/>
                  </a:ext>
                </a:extLst>
              </p:cNvPr>
              <p:cNvCxnSpPr>
                <a:cxnSpLocks/>
              </p:cNvCxnSpPr>
              <p:nvPr/>
            </p:nvCxnSpPr>
            <p:spPr>
              <a:xfrm>
                <a:off x="488948" y="1883779"/>
                <a:ext cx="4285071" cy="0"/>
              </a:xfrm>
              <a:prstGeom prst="line">
                <a:avLst/>
              </a:prstGeom>
              <a:ln w="28575">
                <a:solidFill>
                  <a:srgbClr val="99E3FB"/>
                </a:solidFill>
              </a:ln>
            </p:spPr>
            <p:style>
              <a:lnRef idx="1">
                <a:schemeClr val="accent1"/>
              </a:lnRef>
              <a:fillRef idx="0">
                <a:schemeClr val="accent1"/>
              </a:fillRef>
              <a:effectRef idx="0">
                <a:schemeClr val="accent1"/>
              </a:effectRef>
              <a:fontRef idx="minor">
                <a:schemeClr val="tx1"/>
              </a:fontRef>
            </p:style>
          </p:cxnSp>
          <p:cxnSp>
            <p:nvCxnSpPr>
              <p:cNvPr id="46" name="직선 연결선 45">
                <a:extLst>
                  <a:ext uri="{FF2B5EF4-FFF2-40B4-BE49-F238E27FC236}">
                    <a16:creationId xmlns:a16="http://schemas.microsoft.com/office/drawing/2014/main" id="{02EF5DB7-BC2F-16FA-5617-C6E46BB2BE85}"/>
                  </a:ext>
                </a:extLst>
              </p:cNvPr>
              <p:cNvCxnSpPr>
                <a:cxnSpLocks/>
              </p:cNvCxnSpPr>
              <p:nvPr/>
            </p:nvCxnSpPr>
            <p:spPr>
              <a:xfrm>
                <a:off x="488948" y="1883779"/>
                <a:ext cx="1053722" cy="0"/>
              </a:xfrm>
              <a:prstGeom prst="line">
                <a:avLst/>
              </a:prstGeom>
              <a:ln w="28575">
                <a:solidFill>
                  <a:srgbClr val="00A4F6"/>
                </a:solidFill>
              </a:ln>
            </p:spPr>
            <p:style>
              <a:lnRef idx="1">
                <a:schemeClr val="accent1"/>
              </a:lnRef>
              <a:fillRef idx="0">
                <a:schemeClr val="accent1"/>
              </a:fillRef>
              <a:effectRef idx="0">
                <a:schemeClr val="accent1"/>
              </a:effectRef>
              <a:fontRef idx="minor">
                <a:schemeClr val="tx1"/>
              </a:fontRef>
            </p:style>
          </p:cxnSp>
        </p:grpSp>
      </p:grpSp>
      <p:grpSp>
        <p:nvGrpSpPr>
          <p:cNvPr id="8" name="그룹 7">
            <a:extLst>
              <a:ext uri="{FF2B5EF4-FFF2-40B4-BE49-F238E27FC236}">
                <a16:creationId xmlns:a16="http://schemas.microsoft.com/office/drawing/2014/main" id="{AE6B6A69-C469-2A17-21B7-29A4B1C5519B}"/>
              </a:ext>
            </a:extLst>
          </p:cNvPr>
          <p:cNvGrpSpPr/>
          <p:nvPr/>
        </p:nvGrpSpPr>
        <p:grpSpPr>
          <a:xfrm>
            <a:off x="5142677" y="1628311"/>
            <a:ext cx="4285071" cy="2209208"/>
            <a:chOff x="5142677" y="3701656"/>
            <a:chExt cx="4285071" cy="2209208"/>
          </a:xfrm>
        </p:grpSpPr>
        <p:sp>
          <p:nvSpPr>
            <p:cNvPr id="11" name="Rectangle 54">
              <a:extLst>
                <a:ext uri="{FF2B5EF4-FFF2-40B4-BE49-F238E27FC236}">
                  <a16:creationId xmlns:a16="http://schemas.microsoft.com/office/drawing/2014/main" id="{343FB527-5E5A-5D55-7043-91C53F5D621B}"/>
                </a:ext>
              </a:extLst>
            </p:cNvPr>
            <p:cNvSpPr>
              <a:spLocks noChangeArrowheads="1"/>
            </p:cNvSpPr>
            <p:nvPr/>
          </p:nvSpPr>
          <p:spPr bwMode="auto">
            <a:xfrm>
              <a:off x="5248263" y="3989838"/>
              <a:ext cx="4150800" cy="1921026"/>
            </a:xfrm>
            <a:prstGeom prst="rect">
              <a:avLst/>
            </a:prstGeom>
            <a:noFill/>
            <a:ln w="3175" algn="ctr">
              <a:noFill/>
              <a:miter lim="800000"/>
              <a:headEnd/>
              <a:tailEnd/>
            </a:ln>
            <a:effectLst/>
          </p:spPr>
          <p:txBody>
            <a:bodyPr wrap="square" lIns="36000" tIns="72000" rIns="36000" bIns="3600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08000" indent="-108000" algn="just" fontAlgn="base">
                <a:lnSpc>
                  <a:spcPct val="120000"/>
                </a:lnSpc>
                <a:spcBef>
                  <a:spcPts val="600"/>
                </a:spcBef>
                <a:buSzPct val="100000"/>
                <a:buFont typeface="Arial" panose="020B0604020202020204" pitchFamily="34" charset="0"/>
                <a:buChar char="•"/>
                <a:defRPr/>
              </a:pPr>
              <a:r>
                <a:rPr lang="ko-KR" altLang="en-US"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보험계약자 보호기금</a:t>
              </a:r>
              <a:r>
                <a:rPr lang="en-US" altLang="ko-KR"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(Policyholder Protection Fund):</a:t>
              </a:r>
            </a:p>
            <a:p>
              <a:pPr marL="265113" indent="-173038" algn="just" fontAlgn="base">
                <a:lnSpc>
                  <a:spcPct val="120000"/>
                </a:lnSpc>
                <a:spcBef>
                  <a:spcPts val="600"/>
                </a:spcBef>
                <a:buSzPct val="100000"/>
                <a:buFontTx/>
                <a:buChar char="-"/>
                <a:defRPr/>
              </a:pPr>
              <a:r>
                <a:rPr lang="ko-KR" altLang="en-US"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생명보험사</a:t>
              </a:r>
              <a:r>
                <a:rPr lang="en-US" altLang="ko-KR"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a:t>
              </a:r>
              <a:r>
                <a:rPr lang="ko-KR" altLang="en-US"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 청구금을 자산으로 충당할 수 없는 생명보험사가 파산하거나 면허가 취소되는 경우</a:t>
              </a:r>
              <a:r>
                <a:rPr lang="en-US" altLang="ko-KR"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a:t>
              </a:r>
              <a:r>
                <a:rPr lang="ko-KR" altLang="en-US"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 보험계약은 새로운 보험사로 이전되며</a:t>
              </a:r>
              <a:r>
                <a:rPr lang="en-US" altLang="ko-KR"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a:t>
              </a:r>
              <a:r>
                <a:rPr lang="ko-KR" altLang="en-US"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 계약자 보호기금은 개인 보험계약자 부채의 </a:t>
              </a:r>
              <a:r>
                <a:rPr lang="en-US" altLang="ko-KR"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90%, </a:t>
              </a:r>
              <a:r>
                <a:rPr lang="ko-KR" altLang="en-US"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법인 보험계약자 부채의 </a:t>
              </a:r>
              <a:r>
                <a:rPr lang="en-US" altLang="ko-KR"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80%</a:t>
              </a:r>
              <a:r>
                <a:rPr lang="ko-KR" altLang="en-US"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까지 자산의 부족분을 지원 </a:t>
              </a:r>
              <a:endParaRPr lang="en-US" altLang="ko-KR"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endParaRPr>
            </a:p>
            <a:p>
              <a:pPr marL="265113" indent="-173038" algn="just" fontAlgn="base">
                <a:lnSpc>
                  <a:spcPct val="120000"/>
                </a:lnSpc>
                <a:spcBef>
                  <a:spcPts val="600"/>
                </a:spcBef>
                <a:buSzPct val="100000"/>
                <a:buFontTx/>
                <a:buChar char="-"/>
                <a:defRPr/>
              </a:pPr>
              <a:r>
                <a:rPr lang="ko-KR" altLang="en-US"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손해보험사</a:t>
              </a:r>
              <a:r>
                <a:rPr lang="en-US" altLang="ko-KR"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 </a:t>
              </a:r>
              <a:r>
                <a:rPr lang="ko-KR" altLang="en-US"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손해보험사가 파산하거나 면허가 취소된 경우 계약자 보호기금은 최대 </a:t>
              </a:r>
              <a:r>
                <a:rPr lang="en-US" altLang="ko-KR"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5</a:t>
              </a:r>
              <a:r>
                <a:rPr lang="ko-KR" altLang="en-US"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만 위안까지 손실의 </a:t>
              </a:r>
              <a:r>
                <a:rPr lang="en-US" altLang="ko-KR"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100%</a:t>
              </a:r>
              <a:r>
                <a:rPr lang="ko-KR" altLang="en-US"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를 지원</a:t>
              </a:r>
              <a:r>
                <a:rPr lang="en-US" altLang="ko-KR"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 </a:t>
              </a:r>
              <a:r>
                <a:rPr lang="ko-KR" altLang="en-US"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이후 개인 보험계약자 손실의 </a:t>
              </a:r>
              <a:r>
                <a:rPr lang="en-US" altLang="ko-KR"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90%, </a:t>
              </a:r>
              <a:r>
                <a:rPr lang="ko-KR" altLang="en-US"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법인 보험계약자 손실의 </a:t>
              </a:r>
              <a:r>
                <a:rPr lang="en-US" altLang="ko-KR"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80%</a:t>
              </a:r>
              <a:r>
                <a:rPr lang="ko-KR" altLang="en-US"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를 지원</a:t>
              </a:r>
              <a:endParaRPr lang="en-US" altLang="ko-KR"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endParaRPr>
            </a:p>
            <a:p>
              <a:pPr marL="108000" indent="-108000" algn="just" fontAlgn="base">
                <a:lnSpc>
                  <a:spcPct val="120000"/>
                </a:lnSpc>
                <a:spcBef>
                  <a:spcPts val="600"/>
                </a:spcBef>
                <a:buSzPct val="100000"/>
                <a:buFont typeface="Arial" panose="020B0604020202020204" pitchFamily="34" charset="0"/>
                <a:buChar char="•"/>
                <a:defRPr/>
              </a:pPr>
              <a:r>
                <a:rPr lang="en-US" altLang="ko-KR"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CBIRC</a:t>
              </a:r>
              <a:r>
                <a:rPr lang="ko-KR" altLang="en-US"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rPr>
                <a:t>는 현재 보험계약자 보호기금 규정에 대한 수정작업을 진행 중</a:t>
              </a:r>
              <a:endParaRPr lang="en-US" altLang="ko-KR" sz="950" dirty="0">
                <a:ln>
                  <a:solidFill>
                    <a:srgbClr val="000000">
                      <a:lumMod val="50000"/>
                      <a:lumOff val="50000"/>
                      <a:alpha val="0"/>
                    </a:srgbClr>
                  </a:solidFill>
                </a:ln>
                <a:latin typeface="KoPub돋움체 Medium" panose="00000600000000000000" pitchFamily="2" charset="-127"/>
                <a:ea typeface="KoPub돋움체 Medium" panose="00000600000000000000" pitchFamily="2" charset="-127"/>
              </a:endParaRPr>
            </a:p>
            <a:p>
              <a:pPr marL="265113" indent="-173038" algn="just" fontAlgn="base">
                <a:lnSpc>
                  <a:spcPct val="120000"/>
                </a:lnSpc>
                <a:spcBef>
                  <a:spcPts val="600"/>
                </a:spcBef>
                <a:buSzPct val="100000"/>
                <a:buFontTx/>
                <a:buChar char="-"/>
                <a:defRPr/>
              </a:pPr>
              <a:r>
                <a:rPr lang="en-US" altLang="ko-KR"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2022</a:t>
              </a:r>
              <a:r>
                <a:rPr lang="ko-KR" altLang="en-US"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년 </a:t>
              </a:r>
              <a:r>
                <a:rPr lang="en-US" altLang="ko-KR"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1</a:t>
              </a:r>
              <a:r>
                <a:rPr lang="ko-KR" altLang="en-US"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월</a:t>
              </a:r>
              <a:r>
                <a:rPr lang="en-US" altLang="ko-KR"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 </a:t>
              </a:r>
              <a:r>
                <a:rPr lang="ko-KR" altLang="en-US"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시장 의견을 수렴하기 위해 규정 초안을 게시</a:t>
              </a:r>
              <a:endParaRPr lang="en-US" altLang="ko-KR" sz="900" dirty="0">
                <a:ln>
                  <a:solidFill>
                    <a:srgbClr val="000000">
                      <a:lumMod val="50000"/>
                      <a:lumOff val="50000"/>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endParaRPr>
            </a:p>
          </p:txBody>
        </p:sp>
        <p:sp>
          <p:nvSpPr>
            <p:cNvPr id="12" name="사각형: 둥근 모서리 11">
              <a:extLst>
                <a:ext uri="{FF2B5EF4-FFF2-40B4-BE49-F238E27FC236}">
                  <a16:creationId xmlns:a16="http://schemas.microsoft.com/office/drawing/2014/main" id="{96E5969F-3AE1-77FD-B6CE-F408A99203EA}"/>
                </a:ext>
              </a:extLst>
            </p:cNvPr>
            <p:cNvSpPr/>
            <p:nvPr/>
          </p:nvSpPr>
          <p:spPr>
            <a:xfrm>
              <a:off x="5154711" y="3701656"/>
              <a:ext cx="1021885" cy="255468"/>
            </a:xfrm>
            <a:prstGeom prst="roundRect">
              <a:avLst>
                <a:gd name="adj" fmla="val 0"/>
              </a:avLst>
            </a:prstGeom>
            <a:noFill/>
            <a:ln>
              <a:noFill/>
            </a:ln>
          </p:spPr>
          <p:style>
            <a:lnRef idx="0">
              <a:scrgbClr r="0" g="0" b="0"/>
            </a:lnRef>
            <a:fillRef idx="0">
              <a:scrgbClr r="0" g="0" b="0"/>
            </a:fillRef>
            <a:effectRef idx="0">
              <a:scrgbClr r="0" g="0" b="0"/>
            </a:effectRef>
            <a:fontRef idx="minor">
              <a:schemeClr val="lt1"/>
            </a:fontRef>
          </p:style>
          <p:txBody>
            <a:bodyPr rtlCol="0" anchor="ctr"/>
            <a:lstStyle/>
            <a:p>
              <a:pPr fontAlgn="ctr" latinLnBrk="1"/>
              <a:r>
                <a:rPr lang="ko-KR" altLang="en-US" sz="1100" b="1" dirty="0">
                  <a:ln>
                    <a:solidFill>
                      <a:srgbClr val="1758E3">
                        <a:alpha val="0"/>
                      </a:srgbClr>
                    </a:solidFill>
                  </a:ln>
                  <a:solidFill>
                    <a:srgbClr val="00A4F6"/>
                  </a:solidFill>
                  <a:latin typeface="+mj-ea"/>
                  <a:ea typeface="+mj-ea"/>
                </a:rPr>
                <a:t>계약자 보호</a:t>
              </a:r>
              <a:endParaRPr lang="ko-KR" altLang="ko-KR" sz="1100" b="1" dirty="0">
                <a:ln>
                  <a:solidFill>
                    <a:srgbClr val="1758E3">
                      <a:alpha val="0"/>
                    </a:srgbClr>
                  </a:solidFill>
                </a:ln>
                <a:solidFill>
                  <a:srgbClr val="00A4F6"/>
                </a:solidFill>
                <a:latin typeface="+mj-ea"/>
                <a:ea typeface="+mj-ea"/>
              </a:endParaRPr>
            </a:p>
          </p:txBody>
        </p:sp>
        <p:grpSp>
          <p:nvGrpSpPr>
            <p:cNvPr id="13" name="그룹 12">
              <a:extLst>
                <a:ext uri="{FF2B5EF4-FFF2-40B4-BE49-F238E27FC236}">
                  <a16:creationId xmlns:a16="http://schemas.microsoft.com/office/drawing/2014/main" id="{627F0955-F376-D922-F8D8-391DA542F814}"/>
                </a:ext>
              </a:extLst>
            </p:cNvPr>
            <p:cNvGrpSpPr/>
            <p:nvPr/>
          </p:nvGrpSpPr>
          <p:grpSpPr>
            <a:xfrm>
              <a:off x="5142677" y="3957124"/>
              <a:ext cx="4285071" cy="0"/>
              <a:chOff x="488948" y="1883779"/>
              <a:chExt cx="4285071" cy="0"/>
            </a:xfrm>
          </p:grpSpPr>
          <p:cxnSp>
            <p:nvCxnSpPr>
              <p:cNvPr id="14" name="직선 연결선 13">
                <a:extLst>
                  <a:ext uri="{FF2B5EF4-FFF2-40B4-BE49-F238E27FC236}">
                    <a16:creationId xmlns:a16="http://schemas.microsoft.com/office/drawing/2014/main" id="{93723C47-E849-B058-2286-A97E78A7E0A0}"/>
                  </a:ext>
                </a:extLst>
              </p:cNvPr>
              <p:cNvCxnSpPr>
                <a:cxnSpLocks/>
              </p:cNvCxnSpPr>
              <p:nvPr/>
            </p:nvCxnSpPr>
            <p:spPr>
              <a:xfrm>
                <a:off x="488948" y="1883779"/>
                <a:ext cx="4285071" cy="0"/>
              </a:xfrm>
              <a:prstGeom prst="line">
                <a:avLst/>
              </a:prstGeom>
              <a:ln w="28575">
                <a:solidFill>
                  <a:srgbClr val="99E3FB"/>
                </a:solidFill>
              </a:ln>
            </p:spPr>
            <p:style>
              <a:lnRef idx="1">
                <a:schemeClr val="accent1"/>
              </a:lnRef>
              <a:fillRef idx="0">
                <a:schemeClr val="accent1"/>
              </a:fillRef>
              <a:effectRef idx="0">
                <a:schemeClr val="accent1"/>
              </a:effectRef>
              <a:fontRef idx="minor">
                <a:schemeClr val="tx1"/>
              </a:fontRef>
            </p:style>
          </p:cxnSp>
          <p:cxnSp>
            <p:nvCxnSpPr>
              <p:cNvPr id="15" name="직선 연결선 14">
                <a:extLst>
                  <a:ext uri="{FF2B5EF4-FFF2-40B4-BE49-F238E27FC236}">
                    <a16:creationId xmlns:a16="http://schemas.microsoft.com/office/drawing/2014/main" id="{88C7A001-709E-9E58-9E56-B359E010C7DB}"/>
                  </a:ext>
                </a:extLst>
              </p:cNvPr>
              <p:cNvCxnSpPr>
                <a:cxnSpLocks/>
              </p:cNvCxnSpPr>
              <p:nvPr/>
            </p:nvCxnSpPr>
            <p:spPr>
              <a:xfrm>
                <a:off x="488948" y="1883779"/>
                <a:ext cx="1053722" cy="0"/>
              </a:xfrm>
              <a:prstGeom prst="line">
                <a:avLst/>
              </a:prstGeom>
              <a:ln w="28575">
                <a:solidFill>
                  <a:srgbClr val="00A4F6"/>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95143015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859AF789-79B7-40EF-8423-1ABFC633B0AD}"/>
              </a:ext>
            </a:extLst>
          </p:cNvPr>
          <p:cNvSpPr txBox="1">
            <a:spLocks/>
          </p:cNvSpPr>
          <p:nvPr/>
        </p:nvSpPr>
        <p:spPr>
          <a:xfrm>
            <a:off x="1050977" y="1439972"/>
            <a:ext cx="2658874" cy="722312"/>
          </a:xfrm>
          <a:prstGeom prst="rect">
            <a:avLst/>
          </a:prstGeom>
        </p:spPr>
        <p:txBody>
          <a:bodyPr vert="horz" lIns="0" tIns="0" rIns="0" bIns="0" rtlCol="0" anchor="t" anchorCtr="0">
            <a:noAutofit/>
          </a:bodyPr>
          <a:lstStyle>
            <a:lvl1pPr marL="0" indent="0" algn="l" defTabSz="914400" rtl="0" eaLnBrk="1" latinLnBrk="1" hangingPunct="1">
              <a:lnSpc>
                <a:spcPct val="80000"/>
              </a:lnSpc>
              <a:spcBef>
                <a:spcPts val="0"/>
              </a:spcBef>
              <a:spcAft>
                <a:spcPts val="600"/>
              </a:spcAft>
              <a:buFontTx/>
              <a:buNone/>
              <a:defRPr sz="6000" b="1" kern="1200">
                <a:solidFill>
                  <a:schemeClr val="tx2"/>
                </a:solidFill>
                <a:latin typeface="+mj-lt"/>
                <a:ea typeface="+mn-ea"/>
                <a:cs typeface="+mn-cs"/>
              </a:defRPr>
            </a:lvl1pPr>
            <a:lvl2pPr marL="0" indent="0" algn="l" defTabSz="914400" rtl="0" eaLnBrk="1" latinLnBrk="1" hangingPunct="1">
              <a:lnSpc>
                <a:spcPct val="100000"/>
              </a:lnSpc>
              <a:spcBef>
                <a:spcPts val="0"/>
              </a:spcBef>
              <a:spcAft>
                <a:spcPts val="600"/>
              </a:spcAft>
              <a:buFontTx/>
              <a:buNone/>
              <a:defRPr sz="900" kern="1200">
                <a:solidFill>
                  <a:schemeClr val="tx2"/>
                </a:solidFill>
                <a:latin typeface="+mj-lt"/>
                <a:ea typeface="+mn-ea"/>
                <a:cs typeface="+mn-cs"/>
              </a:defRPr>
            </a:lvl2pPr>
            <a:lvl3pPr marL="180000" indent="-180000" algn="l" defTabSz="914400" rtl="0" eaLnBrk="1" latinLnBrk="1" hangingPunct="1">
              <a:lnSpc>
                <a:spcPct val="100000"/>
              </a:lnSpc>
              <a:spcBef>
                <a:spcPts val="0"/>
              </a:spcBef>
              <a:spcAft>
                <a:spcPts val="600"/>
              </a:spcAft>
              <a:buClrTx/>
              <a:buFont typeface="Arial" panose="020B0604020202020204" pitchFamily="34" charset="0"/>
              <a:buChar char="•"/>
              <a:defRPr sz="900" kern="1200">
                <a:solidFill>
                  <a:schemeClr val="tx2"/>
                </a:solidFill>
                <a:latin typeface="+mj-lt"/>
                <a:ea typeface="+mn-ea"/>
                <a:cs typeface="+mn-cs"/>
              </a:defRPr>
            </a:lvl3pPr>
            <a:lvl4pPr marL="360000" indent="-180000" algn="l" defTabSz="914400" rtl="0" eaLnBrk="1" latinLnBrk="1" hangingPunct="1">
              <a:lnSpc>
                <a:spcPct val="100000"/>
              </a:lnSpc>
              <a:spcBef>
                <a:spcPts val="0"/>
              </a:spcBef>
              <a:spcAft>
                <a:spcPts val="600"/>
              </a:spcAft>
              <a:buClrTx/>
              <a:buFont typeface="Arial" panose="020B0604020202020204" pitchFamily="34" charset="0"/>
              <a:buChar char="-"/>
              <a:defRPr sz="900" kern="1200">
                <a:solidFill>
                  <a:schemeClr val="tx2"/>
                </a:solidFill>
                <a:latin typeface="+mj-lt"/>
                <a:ea typeface="+mn-ea"/>
                <a:cs typeface="+mn-cs"/>
              </a:defRPr>
            </a:lvl4pPr>
            <a:lvl5pPr marL="540000" indent="-180000" algn="l" defTabSz="914400" rtl="0" eaLnBrk="1" latinLnBrk="1" hangingPunct="1">
              <a:lnSpc>
                <a:spcPct val="100000"/>
              </a:lnSpc>
              <a:spcBef>
                <a:spcPts val="0"/>
              </a:spcBef>
              <a:spcAft>
                <a:spcPts val="600"/>
              </a:spcAft>
              <a:buClrTx/>
              <a:buFont typeface="Arial" panose="020B0604020202020204" pitchFamily="34" charset="0"/>
              <a:buChar char="•"/>
              <a:defRPr sz="900" kern="1200" baseline="0">
                <a:solidFill>
                  <a:schemeClr val="tx2"/>
                </a:solidFill>
                <a:latin typeface="+mj-lt"/>
                <a:ea typeface="+mn-ea"/>
                <a:cs typeface="+mn-cs"/>
              </a:defRPr>
            </a:lvl5pPr>
            <a:lvl6pPr marL="1098000" indent="-2304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6pPr>
            <a:lvl7pPr marL="1371600" indent="-2844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7pPr>
            <a:lvl8pPr marL="1645200" indent="-2286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1" hangingPunct="1">
              <a:lnSpc>
                <a:spcPct val="80000"/>
              </a:lnSpc>
              <a:spcBef>
                <a:spcPts val="0"/>
              </a:spcBef>
              <a:spcAft>
                <a:spcPts val="600"/>
              </a:spcAft>
              <a:buClrTx/>
              <a:buSzTx/>
              <a:buFontTx/>
              <a:buNone/>
              <a:tabLst/>
              <a:defRPr/>
            </a:pPr>
            <a:r>
              <a:rPr kumimoji="0" lang="en-US" sz="5400" b="1" i="0" u="none" strike="noStrike" kern="1200" cap="none" spc="0" normalizeH="0" baseline="0" noProof="0" dirty="0">
                <a:ln>
                  <a:solidFill>
                    <a:schemeClr val="accent1">
                      <a:alpha val="0"/>
                    </a:schemeClr>
                  </a:solidFill>
                </a:ln>
                <a:solidFill>
                  <a:srgbClr val="00338D"/>
                </a:solidFill>
                <a:effectLst/>
                <a:uLnTx/>
                <a:uFillTx/>
                <a:latin typeface="KPMG Bold"/>
                <a:ea typeface="+mn-ea"/>
                <a:cs typeface="+mn-cs"/>
              </a:rPr>
              <a:t>Contents</a:t>
            </a:r>
          </a:p>
        </p:txBody>
      </p:sp>
      <p:sp>
        <p:nvSpPr>
          <p:cNvPr id="19" name="Shape 8">
            <a:extLst>
              <a:ext uri="{FF2B5EF4-FFF2-40B4-BE49-F238E27FC236}">
                <a16:creationId xmlns:a16="http://schemas.microsoft.com/office/drawing/2014/main" id="{F2ADC7BC-303F-43A7-995C-B785DE2605A8}"/>
              </a:ext>
            </a:extLst>
          </p:cNvPr>
          <p:cNvSpPr txBox="1">
            <a:spLocks/>
          </p:cNvSpPr>
          <p:nvPr/>
        </p:nvSpPr>
        <p:spPr>
          <a:xfrm>
            <a:off x="9174564" y="643683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mtClean="0">
                <a:ln>
                  <a:solidFill>
                    <a:schemeClr val="accent1">
                      <a:alpha val="0"/>
                    </a:schemeClr>
                  </a:solidFill>
                </a:ln>
                <a:solidFill>
                  <a:schemeClr val="tx2"/>
                </a:solidFill>
                <a:cs typeface="Arial" panose="020B0604020202020204" pitchFamily="34" charset="0"/>
              </a:rPr>
              <a:pPr algn="r"/>
              <a:t>81</a:t>
            </a:fld>
            <a:endParaRPr lang="en-GB" dirty="0">
              <a:ln>
                <a:solidFill>
                  <a:schemeClr val="accent1">
                    <a:alpha val="0"/>
                  </a:schemeClr>
                </a:solidFill>
              </a:ln>
              <a:solidFill>
                <a:schemeClr val="tx2"/>
              </a:solidFill>
              <a:cs typeface="Arial" panose="020B0604020202020204" pitchFamily="34" charset="0"/>
            </a:endParaRPr>
          </a:p>
        </p:txBody>
      </p:sp>
      <p:graphicFrame>
        <p:nvGraphicFramePr>
          <p:cNvPr id="2" name="Table 24">
            <a:extLst>
              <a:ext uri="{FF2B5EF4-FFF2-40B4-BE49-F238E27FC236}">
                <a16:creationId xmlns:a16="http://schemas.microsoft.com/office/drawing/2014/main" id="{ADD5707C-9D0A-26A9-9107-A5793B46D0E1}"/>
              </a:ext>
            </a:extLst>
          </p:cNvPr>
          <p:cNvGraphicFramePr>
            <a:graphicFrameLocks/>
          </p:cNvGraphicFramePr>
          <p:nvPr>
            <p:extLst>
              <p:ext uri="{D42A27DB-BD31-4B8C-83A1-F6EECF244321}">
                <p14:modId xmlns:p14="http://schemas.microsoft.com/office/powerpoint/2010/main" val="1125743104"/>
              </p:ext>
            </p:extLst>
          </p:nvPr>
        </p:nvGraphicFramePr>
        <p:xfrm>
          <a:off x="1050977" y="2332158"/>
          <a:ext cx="5849657" cy="1792605"/>
        </p:xfrm>
        <a:graphic>
          <a:graphicData uri="http://schemas.openxmlformats.org/drawingml/2006/table">
            <a:tbl>
              <a:tblPr firstRow="1" bandRow="1"/>
              <a:tblGrid>
                <a:gridCol w="558067">
                  <a:extLst>
                    <a:ext uri="{9D8B030D-6E8A-4147-A177-3AD203B41FA5}">
                      <a16:colId xmlns:a16="http://schemas.microsoft.com/office/drawing/2014/main" val="3168549752"/>
                    </a:ext>
                  </a:extLst>
                </a:gridCol>
                <a:gridCol w="4690223">
                  <a:extLst>
                    <a:ext uri="{9D8B030D-6E8A-4147-A177-3AD203B41FA5}">
                      <a16:colId xmlns:a16="http://schemas.microsoft.com/office/drawing/2014/main" val="620299569"/>
                    </a:ext>
                  </a:extLst>
                </a:gridCol>
                <a:gridCol w="601367">
                  <a:extLst>
                    <a:ext uri="{9D8B030D-6E8A-4147-A177-3AD203B41FA5}">
                      <a16:colId xmlns:a16="http://schemas.microsoft.com/office/drawing/2014/main" val="1172101712"/>
                    </a:ext>
                  </a:extLst>
                </a:gridCol>
              </a:tblGrid>
              <a:tr h="59753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dirty="0">
                          <a:ln>
                            <a:solidFill>
                              <a:schemeClr val="accent1">
                                <a:alpha val="0"/>
                              </a:schemeClr>
                            </a:solidFill>
                          </a:ln>
                          <a:solidFill>
                            <a:srgbClr val="00338D"/>
                          </a:solidFill>
                          <a:effectLst/>
                          <a:uLnTx/>
                          <a:uFillTx/>
                          <a:latin typeface="+mn-lt"/>
                          <a:ea typeface="+mn-ea"/>
                          <a:cs typeface="+mn-cs"/>
                        </a:rPr>
                        <a:t>I.</a:t>
                      </a:r>
                    </a:p>
                  </a:txBody>
                  <a:tcPr marL="108000" marR="0" marT="0" marB="0" anchor="ctr">
                    <a:lnL w="12700" cmpd="sng">
                      <a:noFill/>
                    </a:lnL>
                    <a:lnR w="12700" cmpd="sng">
                      <a:noFill/>
                    </a:lnR>
                    <a:lnT w="6350" cap="flat" cmpd="sng" algn="ctr">
                      <a:no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1" hangingPunct="1">
                        <a:defRPr sz="1800" b="1" kern="1200">
                          <a:solidFill>
                            <a:schemeClr val="lt1"/>
                          </a:solidFill>
                          <a:latin typeface="Arial"/>
                        </a:defRPr>
                      </a:lvl1pPr>
                      <a:lvl2pPr marL="457200" algn="l" defTabSz="914400" rtl="0" eaLnBrk="1" latinLnBrk="1" hangingPunct="1">
                        <a:defRPr sz="1800" b="1" kern="1200">
                          <a:solidFill>
                            <a:schemeClr val="lt1"/>
                          </a:solidFill>
                          <a:latin typeface="Arial"/>
                        </a:defRPr>
                      </a:lvl2pPr>
                      <a:lvl3pPr marL="914400" algn="l" defTabSz="914400" rtl="0" eaLnBrk="1" latinLnBrk="1" hangingPunct="1">
                        <a:defRPr sz="1800" b="1" kern="1200">
                          <a:solidFill>
                            <a:schemeClr val="lt1"/>
                          </a:solidFill>
                          <a:latin typeface="Arial"/>
                        </a:defRPr>
                      </a:lvl3pPr>
                      <a:lvl4pPr marL="1371600" algn="l" defTabSz="914400" rtl="0" eaLnBrk="1" latinLnBrk="1" hangingPunct="1">
                        <a:defRPr sz="1800" b="1" kern="1200">
                          <a:solidFill>
                            <a:schemeClr val="lt1"/>
                          </a:solidFill>
                          <a:latin typeface="Arial"/>
                        </a:defRPr>
                      </a:lvl4pPr>
                      <a:lvl5pPr marL="1828800" algn="l" defTabSz="914400" rtl="0" eaLnBrk="1" latinLnBrk="1" hangingPunct="1">
                        <a:defRPr sz="1800" b="1" kern="1200">
                          <a:solidFill>
                            <a:schemeClr val="lt1"/>
                          </a:solidFill>
                          <a:latin typeface="Arial"/>
                        </a:defRPr>
                      </a:lvl5pPr>
                      <a:lvl6pPr marL="2286000" algn="l" defTabSz="914400" rtl="0" eaLnBrk="1" latinLnBrk="1" hangingPunct="1">
                        <a:defRPr sz="1800" b="1" kern="1200">
                          <a:solidFill>
                            <a:schemeClr val="lt1"/>
                          </a:solidFill>
                          <a:latin typeface="Arial"/>
                        </a:defRPr>
                      </a:lvl6pPr>
                      <a:lvl7pPr marL="2743200" algn="l" defTabSz="914400" rtl="0" eaLnBrk="1" latinLnBrk="1" hangingPunct="1">
                        <a:defRPr sz="1800" b="1" kern="1200">
                          <a:solidFill>
                            <a:schemeClr val="lt1"/>
                          </a:solidFill>
                          <a:latin typeface="Arial"/>
                        </a:defRPr>
                      </a:lvl7pPr>
                      <a:lvl8pPr marL="3200400" algn="l" defTabSz="914400" rtl="0" eaLnBrk="1" latinLnBrk="1" hangingPunct="1">
                        <a:defRPr sz="1800" b="1" kern="1200">
                          <a:solidFill>
                            <a:schemeClr val="lt1"/>
                          </a:solidFill>
                          <a:latin typeface="Arial"/>
                        </a:defRPr>
                      </a:lvl8pPr>
                      <a:lvl9pPr marL="3657600" algn="l" defTabSz="914400" rtl="0" eaLnBrk="1" latinLnBrk="1" hangingPunct="1">
                        <a:defRPr sz="1800" b="1" kern="1200">
                          <a:solidFill>
                            <a:schemeClr val="lt1"/>
                          </a:solidFill>
                          <a:latin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500" b="0" i="0" u="none" strike="noStrike" kern="1200" cap="none" spc="0" normalizeH="0" baseline="0" dirty="0">
                          <a:ln>
                            <a:solidFill>
                              <a:schemeClr val="accent1">
                                <a:alpha val="0"/>
                              </a:schemeClr>
                            </a:solidFill>
                          </a:ln>
                          <a:solidFill>
                            <a:srgbClr val="00338D"/>
                          </a:solidFill>
                          <a:effectLst/>
                          <a:uLnTx/>
                          <a:uFillTx/>
                          <a:latin typeface="+mn-lt"/>
                          <a:ea typeface="+mn-ea"/>
                          <a:cs typeface="+mn-cs"/>
                        </a:rPr>
                        <a:t>I. </a:t>
                      </a:r>
                      <a:r>
                        <a:rPr kumimoji="0" lang="ko-KR" altLang="en-US" sz="1500" b="0" i="0" u="none" strike="noStrike" kern="1200" cap="none" spc="0" normalizeH="0" baseline="0" dirty="0">
                          <a:ln>
                            <a:solidFill>
                              <a:schemeClr val="accent1">
                                <a:alpha val="0"/>
                              </a:schemeClr>
                            </a:solidFill>
                          </a:ln>
                          <a:solidFill>
                            <a:srgbClr val="00338D"/>
                          </a:solidFill>
                          <a:effectLst/>
                          <a:uLnTx/>
                          <a:uFillTx/>
                          <a:latin typeface="+mn-lt"/>
                          <a:ea typeface="+mn-ea"/>
                          <a:cs typeface="+mn-cs"/>
                        </a:rPr>
                        <a:t>국내 보험산업의 돌파구</a:t>
                      </a:r>
                      <a:r>
                        <a:rPr kumimoji="0" lang="en-US" altLang="ko-KR" sz="1500" b="0" i="0" u="none" strike="noStrike" kern="1200" cap="none" spc="0" normalizeH="0" baseline="0" dirty="0">
                          <a:ln>
                            <a:solidFill>
                              <a:schemeClr val="accent1">
                                <a:alpha val="0"/>
                              </a:schemeClr>
                            </a:solidFill>
                          </a:ln>
                          <a:solidFill>
                            <a:srgbClr val="00338D"/>
                          </a:solidFill>
                          <a:effectLst/>
                          <a:uLnTx/>
                          <a:uFillTx/>
                          <a:latin typeface="+mn-lt"/>
                          <a:ea typeface="+mn-ea"/>
                          <a:cs typeface="+mn-cs"/>
                        </a:rPr>
                        <a:t>, </a:t>
                      </a:r>
                      <a:r>
                        <a:rPr kumimoji="0" lang="ko-KR" altLang="en-US" sz="1500" b="0" i="0" u="none" strike="noStrike" kern="1200" cap="none" spc="0" normalizeH="0" baseline="0" dirty="0">
                          <a:ln>
                            <a:solidFill>
                              <a:schemeClr val="accent1">
                                <a:alpha val="0"/>
                              </a:schemeClr>
                            </a:solidFill>
                          </a:ln>
                          <a:solidFill>
                            <a:srgbClr val="00338D"/>
                          </a:solidFill>
                          <a:effectLst/>
                          <a:uLnTx/>
                          <a:uFillTx/>
                          <a:latin typeface="+mn-lt"/>
                          <a:ea typeface="+mn-ea"/>
                          <a:cs typeface="+mn-cs"/>
                        </a:rPr>
                        <a:t>왜 신흥 아시아 태평양 시장인가</a:t>
                      </a:r>
                      <a:r>
                        <a:rPr kumimoji="0" lang="en-US" altLang="ko-KR" sz="1500" b="0" i="0" u="none" strike="noStrike" kern="1200" cap="none" spc="0" normalizeH="0" baseline="0" dirty="0">
                          <a:ln>
                            <a:solidFill>
                              <a:schemeClr val="accent1">
                                <a:alpha val="0"/>
                              </a:schemeClr>
                            </a:solidFill>
                          </a:ln>
                          <a:solidFill>
                            <a:srgbClr val="00338D"/>
                          </a:solidFill>
                          <a:effectLst/>
                          <a:uLnTx/>
                          <a:uFillTx/>
                          <a:latin typeface="+mn-lt"/>
                          <a:ea typeface="+mn-ea"/>
                          <a:cs typeface="+mn-cs"/>
                        </a:rPr>
                        <a:t>?</a:t>
                      </a:r>
                    </a:p>
                  </a:txBody>
                  <a:tcPr marL="0" marR="0" marT="0" marB="0" anchor="ctr">
                    <a:lnL w="12700" cmpd="sng">
                      <a:noFill/>
                    </a:lnL>
                    <a:lnR w="12700" cmpd="sng">
                      <a:noFill/>
                    </a:lnR>
                    <a:lnT w="6350" cap="flat" cmpd="sng" algn="ctr">
                      <a:no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1" hangingPunct="1">
                        <a:defRPr sz="1800" b="1" kern="1200">
                          <a:solidFill>
                            <a:schemeClr val="lt1"/>
                          </a:solidFill>
                          <a:latin typeface="Arial"/>
                        </a:defRPr>
                      </a:lvl1pPr>
                      <a:lvl2pPr marL="457200" algn="l" defTabSz="914400" rtl="0" eaLnBrk="1" latinLnBrk="1" hangingPunct="1">
                        <a:defRPr sz="1800" b="1" kern="1200">
                          <a:solidFill>
                            <a:schemeClr val="lt1"/>
                          </a:solidFill>
                          <a:latin typeface="Arial"/>
                        </a:defRPr>
                      </a:lvl2pPr>
                      <a:lvl3pPr marL="914400" algn="l" defTabSz="914400" rtl="0" eaLnBrk="1" latinLnBrk="1" hangingPunct="1">
                        <a:defRPr sz="1800" b="1" kern="1200">
                          <a:solidFill>
                            <a:schemeClr val="lt1"/>
                          </a:solidFill>
                          <a:latin typeface="Arial"/>
                        </a:defRPr>
                      </a:lvl3pPr>
                      <a:lvl4pPr marL="1371600" algn="l" defTabSz="914400" rtl="0" eaLnBrk="1" latinLnBrk="1" hangingPunct="1">
                        <a:defRPr sz="1800" b="1" kern="1200">
                          <a:solidFill>
                            <a:schemeClr val="lt1"/>
                          </a:solidFill>
                          <a:latin typeface="Arial"/>
                        </a:defRPr>
                      </a:lvl4pPr>
                      <a:lvl5pPr marL="1828800" algn="l" defTabSz="914400" rtl="0" eaLnBrk="1" latinLnBrk="1" hangingPunct="1">
                        <a:defRPr sz="1800" b="1" kern="1200">
                          <a:solidFill>
                            <a:schemeClr val="lt1"/>
                          </a:solidFill>
                          <a:latin typeface="Arial"/>
                        </a:defRPr>
                      </a:lvl5pPr>
                      <a:lvl6pPr marL="2286000" algn="l" defTabSz="914400" rtl="0" eaLnBrk="1" latinLnBrk="1" hangingPunct="1">
                        <a:defRPr sz="1800" b="1" kern="1200">
                          <a:solidFill>
                            <a:schemeClr val="lt1"/>
                          </a:solidFill>
                          <a:latin typeface="Arial"/>
                        </a:defRPr>
                      </a:lvl6pPr>
                      <a:lvl7pPr marL="2743200" algn="l" defTabSz="914400" rtl="0" eaLnBrk="1" latinLnBrk="1" hangingPunct="1">
                        <a:defRPr sz="1800" b="1" kern="1200">
                          <a:solidFill>
                            <a:schemeClr val="lt1"/>
                          </a:solidFill>
                          <a:latin typeface="Arial"/>
                        </a:defRPr>
                      </a:lvl7pPr>
                      <a:lvl8pPr marL="3200400" algn="l" defTabSz="914400" rtl="0" eaLnBrk="1" latinLnBrk="1" hangingPunct="1">
                        <a:defRPr sz="1800" b="1" kern="1200">
                          <a:solidFill>
                            <a:schemeClr val="lt1"/>
                          </a:solidFill>
                          <a:latin typeface="Arial"/>
                        </a:defRPr>
                      </a:lvl8pPr>
                      <a:lvl9pPr marL="3657600" algn="l" defTabSz="914400" rtl="0" eaLnBrk="1" latinLnBrk="1" hangingPunct="1">
                        <a:defRPr sz="1800" b="1" kern="1200">
                          <a:solidFill>
                            <a:schemeClr val="lt1"/>
                          </a:solidFill>
                          <a:latin typeface="Arial"/>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dirty="0">
                          <a:ln>
                            <a:solidFill>
                              <a:schemeClr val="accent1">
                                <a:alpha val="0"/>
                              </a:schemeClr>
                            </a:solidFill>
                          </a:ln>
                          <a:solidFill>
                            <a:srgbClr val="00338D"/>
                          </a:solidFill>
                          <a:effectLst/>
                          <a:uLnTx/>
                          <a:uFillTx/>
                          <a:latin typeface="+mn-lt"/>
                          <a:ea typeface="+mn-ea"/>
                          <a:cs typeface="+mn-cs"/>
                        </a:rPr>
                        <a:t>2</a:t>
                      </a:r>
                    </a:p>
                  </a:txBody>
                  <a:tcPr marL="80189" marR="108000" marT="0" marB="0" anchor="ctr">
                    <a:lnL w="12700" cmpd="sng">
                      <a:noFill/>
                    </a:lnL>
                    <a:lnR w="12700" cmpd="sng">
                      <a:noFill/>
                    </a:lnR>
                    <a:lnT w="6350" cap="flat" cmpd="sng" algn="ctr">
                      <a:no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49216587"/>
                  </a:ext>
                </a:extLst>
              </a:tr>
              <a:tr h="59753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solidFill>
                              <a:schemeClr val="accent1">
                                <a:alpha val="0"/>
                              </a:schemeClr>
                            </a:solidFill>
                          </a:ln>
                          <a:solidFill>
                            <a:srgbClr val="00338D"/>
                          </a:solidFill>
                          <a:effectLst/>
                          <a:uLnTx/>
                          <a:uFillTx/>
                          <a:latin typeface="+mn-lt"/>
                          <a:ea typeface="+mn-ea"/>
                          <a:cs typeface="+mn-cs"/>
                        </a:rPr>
                        <a:t>II.</a:t>
                      </a:r>
                    </a:p>
                  </a:txBody>
                  <a:tcPr marL="108000" marR="0" marT="0" marB="0" anchor="ctr">
                    <a:lnL w="12700" cmpd="sng">
                      <a:noFill/>
                    </a:lnL>
                    <a:lnR w="12700" cmpd="sng">
                      <a:noFill/>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1" hangingPunct="1">
                        <a:defRPr sz="1800" kern="1200">
                          <a:solidFill>
                            <a:schemeClr val="dk1"/>
                          </a:solidFill>
                          <a:latin typeface="Arial"/>
                        </a:defRPr>
                      </a:lvl1pPr>
                      <a:lvl2pPr marL="457200" algn="l" defTabSz="914400" rtl="0" eaLnBrk="1" latinLnBrk="1" hangingPunct="1">
                        <a:defRPr sz="1800" kern="1200">
                          <a:solidFill>
                            <a:schemeClr val="dk1"/>
                          </a:solidFill>
                          <a:latin typeface="Arial"/>
                        </a:defRPr>
                      </a:lvl2pPr>
                      <a:lvl3pPr marL="914400" algn="l" defTabSz="914400" rtl="0" eaLnBrk="1" latinLnBrk="1" hangingPunct="1">
                        <a:defRPr sz="1800" kern="1200">
                          <a:solidFill>
                            <a:schemeClr val="dk1"/>
                          </a:solidFill>
                          <a:latin typeface="Arial"/>
                        </a:defRPr>
                      </a:lvl3pPr>
                      <a:lvl4pPr marL="1371600" algn="l" defTabSz="914400" rtl="0" eaLnBrk="1" latinLnBrk="1" hangingPunct="1">
                        <a:defRPr sz="1800" kern="1200">
                          <a:solidFill>
                            <a:schemeClr val="dk1"/>
                          </a:solidFill>
                          <a:latin typeface="Arial"/>
                        </a:defRPr>
                      </a:lvl4pPr>
                      <a:lvl5pPr marL="1828800" algn="l" defTabSz="914400" rtl="0" eaLnBrk="1" latinLnBrk="1" hangingPunct="1">
                        <a:defRPr sz="1800" kern="1200">
                          <a:solidFill>
                            <a:schemeClr val="dk1"/>
                          </a:solidFill>
                          <a:latin typeface="Arial"/>
                        </a:defRPr>
                      </a:lvl5pPr>
                      <a:lvl6pPr marL="2286000" algn="l" defTabSz="914400" rtl="0" eaLnBrk="1" latinLnBrk="1" hangingPunct="1">
                        <a:defRPr sz="1800" kern="1200">
                          <a:solidFill>
                            <a:schemeClr val="dk1"/>
                          </a:solidFill>
                          <a:latin typeface="Arial"/>
                        </a:defRPr>
                      </a:lvl6pPr>
                      <a:lvl7pPr marL="2743200" algn="l" defTabSz="914400" rtl="0" eaLnBrk="1" latinLnBrk="1" hangingPunct="1">
                        <a:defRPr sz="1800" kern="1200">
                          <a:solidFill>
                            <a:schemeClr val="dk1"/>
                          </a:solidFill>
                          <a:latin typeface="Arial"/>
                        </a:defRPr>
                      </a:lvl7pPr>
                      <a:lvl8pPr marL="3200400" algn="l" defTabSz="914400" rtl="0" eaLnBrk="1" latinLnBrk="1" hangingPunct="1">
                        <a:defRPr sz="1800" kern="1200">
                          <a:solidFill>
                            <a:schemeClr val="dk1"/>
                          </a:solidFill>
                          <a:latin typeface="Arial"/>
                        </a:defRPr>
                      </a:lvl8pPr>
                      <a:lvl9pPr marL="3657600" algn="l" defTabSz="914400" rtl="0" eaLnBrk="1" latinLnBrk="1" hangingPunct="1">
                        <a:defRPr sz="1800" kern="1200">
                          <a:solidFill>
                            <a:schemeClr val="dk1"/>
                          </a:solidFill>
                          <a:latin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1500" b="0" i="0" u="none" strike="noStrike" kern="1200" cap="none" spc="0" normalizeH="0" baseline="0" noProof="0" dirty="0">
                          <a:ln>
                            <a:solidFill>
                              <a:schemeClr val="accent1">
                                <a:alpha val="0"/>
                              </a:schemeClr>
                            </a:solidFill>
                          </a:ln>
                          <a:solidFill>
                            <a:srgbClr val="00338D"/>
                          </a:solidFill>
                          <a:effectLst/>
                          <a:uLnTx/>
                          <a:uFillTx/>
                          <a:latin typeface="Arial"/>
                          <a:ea typeface="+mn-ea"/>
                          <a:cs typeface="+mn-cs"/>
                        </a:rPr>
                        <a:t>신흥 아시아 태평양 국가별 보험시장 및 규제 현황 </a:t>
                      </a:r>
                    </a:p>
                  </a:txBody>
                  <a:tcPr marL="0" marR="0" marT="0" marB="0" anchor="ctr">
                    <a:lnL w="12700" cmpd="sng">
                      <a:noFill/>
                    </a:lnL>
                    <a:lnR w="12700" cmpd="sng">
                      <a:noFill/>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1" hangingPunct="1">
                        <a:defRPr sz="1800" kern="1200">
                          <a:solidFill>
                            <a:schemeClr val="dk1"/>
                          </a:solidFill>
                          <a:latin typeface="Arial"/>
                        </a:defRPr>
                      </a:lvl1pPr>
                      <a:lvl2pPr marL="457200" algn="l" defTabSz="914400" rtl="0" eaLnBrk="1" latinLnBrk="1" hangingPunct="1">
                        <a:defRPr sz="1800" kern="1200">
                          <a:solidFill>
                            <a:schemeClr val="dk1"/>
                          </a:solidFill>
                          <a:latin typeface="Arial"/>
                        </a:defRPr>
                      </a:lvl2pPr>
                      <a:lvl3pPr marL="914400" algn="l" defTabSz="914400" rtl="0" eaLnBrk="1" latinLnBrk="1" hangingPunct="1">
                        <a:defRPr sz="1800" kern="1200">
                          <a:solidFill>
                            <a:schemeClr val="dk1"/>
                          </a:solidFill>
                          <a:latin typeface="Arial"/>
                        </a:defRPr>
                      </a:lvl3pPr>
                      <a:lvl4pPr marL="1371600" algn="l" defTabSz="914400" rtl="0" eaLnBrk="1" latinLnBrk="1" hangingPunct="1">
                        <a:defRPr sz="1800" kern="1200">
                          <a:solidFill>
                            <a:schemeClr val="dk1"/>
                          </a:solidFill>
                          <a:latin typeface="Arial"/>
                        </a:defRPr>
                      </a:lvl4pPr>
                      <a:lvl5pPr marL="1828800" algn="l" defTabSz="914400" rtl="0" eaLnBrk="1" latinLnBrk="1" hangingPunct="1">
                        <a:defRPr sz="1800" kern="1200">
                          <a:solidFill>
                            <a:schemeClr val="dk1"/>
                          </a:solidFill>
                          <a:latin typeface="Arial"/>
                        </a:defRPr>
                      </a:lvl5pPr>
                      <a:lvl6pPr marL="2286000" algn="l" defTabSz="914400" rtl="0" eaLnBrk="1" latinLnBrk="1" hangingPunct="1">
                        <a:defRPr sz="1800" kern="1200">
                          <a:solidFill>
                            <a:schemeClr val="dk1"/>
                          </a:solidFill>
                          <a:latin typeface="Arial"/>
                        </a:defRPr>
                      </a:lvl6pPr>
                      <a:lvl7pPr marL="2743200" algn="l" defTabSz="914400" rtl="0" eaLnBrk="1" latinLnBrk="1" hangingPunct="1">
                        <a:defRPr sz="1800" kern="1200">
                          <a:solidFill>
                            <a:schemeClr val="dk1"/>
                          </a:solidFill>
                          <a:latin typeface="Arial"/>
                        </a:defRPr>
                      </a:lvl7pPr>
                      <a:lvl8pPr marL="3200400" algn="l" defTabSz="914400" rtl="0" eaLnBrk="1" latinLnBrk="1" hangingPunct="1">
                        <a:defRPr sz="1800" kern="1200">
                          <a:solidFill>
                            <a:schemeClr val="dk1"/>
                          </a:solidFill>
                          <a:latin typeface="Arial"/>
                        </a:defRPr>
                      </a:lvl8pPr>
                      <a:lvl9pPr marL="3657600" algn="l" defTabSz="914400" rtl="0" eaLnBrk="1" latinLnBrk="1" hangingPunct="1">
                        <a:defRPr sz="1800" kern="1200">
                          <a:solidFill>
                            <a:schemeClr val="dk1"/>
                          </a:solidFill>
                          <a:latin typeface="Arial"/>
                        </a:defRPr>
                      </a:lvl9pPr>
                    </a:lstStyle>
                    <a:p>
                      <a:pPr algn="r"/>
                      <a:r>
                        <a:rPr lang="en-US" altLang="ko-KR" sz="1500" b="0" dirty="0">
                          <a:ln>
                            <a:solidFill>
                              <a:schemeClr val="accent1">
                                <a:alpha val="0"/>
                              </a:schemeClr>
                            </a:solidFill>
                          </a:ln>
                          <a:solidFill>
                            <a:srgbClr val="00338D"/>
                          </a:solidFill>
                          <a:latin typeface="+mn-lt"/>
                        </a:rPr>
                        <a:t>10</a:t>
                      </a:r>
                      <a:endParaRPr lang="en-GB" sz="1500" b="0" dirty="0">
                        <a:ln>
                          <a:solidFill>
                            <a:schemeClr val="accent1">
                              <a:alpha val="0"/>
                            </a:schemeClr>
                          </a:solidFill>
                        </a:ln>
                        <a:solidFill>
                          <a:srgbClr val="00338D"/>
                        </a:solidFill>
                        <a:latin typeface="+mn-lt"/>
                      </a:endParaRPr>
                    </a:p>
                  </a:txBody>
                  <a:tcPr marL="80189" marR="108000" marT="0" marB="0" anchor="ctr">
                    <a:lnL w="12700" cmpd="sng">
                      <a:noFill/>
                    </a:lnL>
                    <a:lnR w="12700" cmpd="sng">
                      <a:noFill/>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60955894"/>
                  </a:ext>
                </a:extLst>
              </a:tr>
              <a:tr h="59753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500" b="1" i="0" u="none" strike="noStrike" kern="1200" cap="none" spc="0" normalizeH="0" baseline="0" noProof="0" dirty="0">
                          <a:ln>
                            <a:solidFill>
                              <a:schemeClr val="accent1">
                                <a:alpha val="0"/>
                              </a:schemeClr>
                            </a:solidFill>
                          </a:ln>
                          <a:solidFill>
                            <a:schemeClr val="bg1"/>
                          </a:solidFill>
                          <a:effectLst/>
                          <a:uLnTx/>
                          <a:uFillTx/>
                          <a:latin typeface="+mj-ea"/>
                          <a:ea typeface="+mj-ea"/>
                          <a:cs typeface="+mn-cs"/>
                        </a:rPr>
                        <a:t>III.</a:t>
                      </a:r>
                      <a:endParaRPr kumimoji="0" lang="en-GB" sz="1500" b="1" i="0" u="none" strike="noStrike" kern="1200" cap="none" spc="0" normalizeH="0" baseline="0" noProof="0" dirty="0">
                        <a:ln>
                          <a:solidFill>
                            <a:schemeClr val="accent1">
                              <a:alpha val="0"/>
                            </a:schemeClr>
                          </a:solidFill>
                        </a:ln>
                        <a:solidFill>
                          <a:schemeClr val="bg1"/>
                        </a:solidFill>
                        <a:effectLst/>
                        <a:uLnTx/>
                        <a:uFillTx/>
                        <a:latin typeface="+mj-ea"/>
                        <a:ea typeface="+mj-ea"/>
                        <a:cs typeface="+mn-cs"/>
                      </a:endParaRPr>
                    </a:p>
                  </a:txBody>
                  <a:tcPr marL="108000" marR="0" marT="0" marB="0" anchor="ctr">
                    <a:lnL w="12700" cmpd="sng">
                      <a:noFill/>
                    </a:lnL>
                    <a:lnR w="12700" cmpd="sng">
                      <a:noFill/>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00338D"/>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1500" b="1" i="0" u="none" strike="noStrike" kern="1200" cap="none" spc="0" normalizeH="0" baseline="0" noProof="0" dirty="0">
                          <a:ln>
                            <a:solidFill>
                              <a:schemeClr val="accent1">
                                <a:alpha val="0"/>
                              </a:schemeClr>
                            </a:solidFill>
                          </a:ln>
                          <a:solidFill>
                            <a:schemeClr val="bg1"/>
                          </a:solidFill>
                          <a:effectLst/>
                          <a:uLnTx/>
                          <a:uFillTx/>
                          <a:latin typeface="+mj-ea"/>
                          <a:ea typeface="+mj-ea"/>
                          <a:cs typeface="+mn-cs"/>
                        </a:rPr>
                        <a:t>결론 및 시사점</a:t>
                      </a:r>
                    </a:p>
                  </a:txBody>
                  <a:tcPr marL="0" marR="0" marT="0" marB="0" anchor="ctr">
                    <a:lnL w="12700" cmpd="sng">
                      <a:noFill/>
                    </a:lnL>
                    <a:lnR w="12700" cmpd="sng">
                      <a:noFill/>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00338D"/>
                    </a:solidFill>
                  </a:tcPr>
                </a:tc>
                <a:tc>
                  <a:txBody>
                    <a:bodyPr/>
                    <a:lstStyle/>
                    <a:p>
                      <a:pPr algn="r"/>
                      <a:r>
                        <a:rPr kumimoji="0" lang="en-US" sz="1500" b="1" i="0" u="none" strike="noStrike" kern="1200" cap="none" spc="0" normalizeH="0" baseline="0" dirty="0">
                          <a:ln>
                            <a:solidFill>
                              <a:schemeClr val="accent1">
                                <a:alpha val="0"/>
                              </a:schemeClr>
                            </a:solidFill>
                          </a:ln>
                          <a:solidFill>
                            <a:schemeClr val="bg1"/>
                          </a:solidFill>
                          <a:effectLst/>
                          <a:uLnTx/>
                          <a:uFillTx/>
                          <a:latin typeface="+mj-ea"/>
                          <a:ea typeface="+mj-ea"/>
                          <a:cs typeface="+mn-cs"/>
                        </a:rPr>
                        <a:t>81</a:t>
                      </a:r>
                      <a:endParaRPr kumimoji="0" lang="en-GB" sz="1500" b="1" i="0" u="none" strike="noStrike" kern="1200" cap="none" spc="0" normalizeH="0" baseline="0" dirty="0">
                        <a:ln>
                          <a:solidFill>
                            <a:schemeClr val="accent1">
                              <a:alpha val="0"/>
                            </a:schemeClr>
                          </a:solidFill>
                        </a:ln>
                        <a:solidFill>
                          <a:schemeClr val="bg1"/>
                        </a:solidFill>
                        <a:effectLst/>
                        <a:uLnTx/>
                        <a:uFillTx/>
                        <a:latin typeface="+mj-ea"/>
                        <a:ea typeface="+mj-ea"/>
                        <a:cs typeface="+mn-cs"/>
                      </a:endParaRPr>
                    </a:p>
                  </a:txBody>
                  <a:tcPr marL="80189" marR="108000" marT="0" marB="0" anchor="ctr">
                    <a:lnL w="12700" cmpd="sng">
                      <a:noFill/>
                    </a:lnL>
                    <a:lnR w="12700" cmpd="sng">
                      <a:noFill/>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00338D"/>
                    </a:solidFill>
                  </a:tcPr>
                </a:tc>
                <a:extLst>
                  <a:ext uri="{0D108BD9-81ED-4DB2-BD59-A6C34878D82A}">
                    <a16:rowId xmlns:a16="http://schemas.microsoft.com/office/drawing/2014/main" val="1724690467"/>
                  </a:ext>
                </a:extLst>
              </a:tr>
            </a:tbl>
          </a:graphicData>
        </a:graphic>
      </p:graphicFrame>
    </p:spTree>
    <p:extLst>
      <p:ext uri="{BB962C8B-B14F-4D97-AF65-F5344CB8AC3E}">
        <p14:creationId xmlns:p14="http://schemas.microsoft.com/office/powerpoint/2010/main" val="207311431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7" name="그룹 56">
            <a:extLst>
              <a:ext uri="{FF2B5EF4-FFF2-40B4-BE49-F238E27FC236}">
                <a16:creationId xmlns:a16="http://schemas.microsoft.com/office/drawing/2014/main" id="{DC1FA029-9BD6-835D-7CD2-F82AFD8AF900}"/>
              </a:ext>
            </a:extLst>
          </p:cNvPr>
          <p:cNvGrpSpPr/>
          <p:nvPr/>
        </p:nvGrpSpPr>
        <p:grpSpPr>
          <a:xfrm>
            <a:off x="454463" y="1204815"/>
            <a:ext cx="8341686" cy="1296000"/>
            <a:chOff x="454463" y="1204815"/>
            <a:chExt cx="8341686" cy="1296000"/>
          </a:xfrm>
          <a:solidFill>
            <a:schemeClr val="tx2"/>
          </a:solidFill>
        </p:grpSpPr>
        <p:sp>
          <p:nvSpPr>
            <p:cNvPr id="18" name="사각형: 잘린 한쪽 모서리 17">
              <a:extLst>
                <a:ext uri="{FF2B5EF4-FFF2-40B4-BE49-F238E27FC236}">
                  <a16:creationId xmlns:a16="http://schemas.microsoft.com/office/drawing/2014/main" id="{578177D4-7FC3-D858-FD02-50B430ECF074}"/>
                </a:ext>
              </a:extLst>
            </p:cNvPr>
            <p:cNvSpPr/>
            <p:nvPr/>
          </p:nvSpPr>
          <p:spPr>
            <a:xfrm rot="10800000" flipH="1">
              <a:off x="696149" y="1204815"/>
              <a:ext cx="8100000" cy="1296000"/>
            </a:xfrm>
            <a:prstGeom prst="snip1Rect">
              <a:avLst>
                <a:gd name="adj" fmla="val 23519"/>
              </a:avLst>
            </a:prstGeom>
            <a:grp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ko-KR" altLang="en-US" sz="1200" u="sng"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endParaRPr>
            </a:p>
          </p:txBody>
        </p:sp>
        <p:sp>
          <p:nvSpPr>
            <p:cNvPr id="7" name="타원 6">
              <a:extLst>
                <a:ext uri="{FF2B5EF4-FFF2-40B4-BE49-F238E27FC236}">
                  <a16:creationId xmlns:a16="http://schemas.microsoft.com/office/drawing/2014/main" id="{53B7709A-4ACB-8A03-7133-5AB094ED3190}"/>
                </a:ext>
              </a:extLst>
            </p:cNvPr>
            <p:cNvSpPr/>
            <p:nvPr/>
          </p:nvSpPr>
          <p:spPr>
            <a:xfrm>
              <a:off x="454463" y="1563090"/>
              <a:ext cx="468000" cy="468000"/>
            </a:xfrm>
            <a:prstGeom prst="ellipse">
              <a:avLst/>
            </a:prstGeom>
            <a:grpFill/>
            <a:ln w="57150">
              <a:solidFill>
                <a:schemeClr val="bg1"/>
              </a:solid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ko-KR" sz="2400" b="1" dirty="0">
                  <a:ln>
                    <a:solidFill>
                      <a:schemeClr val="bg1">
                        <a:lumMod val="75000"/>
                        <a:alpha val="0"/>
                      </a:schemeClr>
                    </a:solidFill>
                  </a:ln>
                  <a:solidFill>
                    <a:schemeClr val="bg1"/>
                  </a:solidFill>
                  <a:latin typeface="Arial" panose="020B0604020202020204" pitchFamily="34" charset="0"/>
                  <a:ea typeface="+mj-ea"/>
                  <a:cs typeface="Arial" panose="020B0604020202020204" pitchFamily="34" charset="0"/>
                </a:rPr>
                <a:t>1</a:t>
              </a:r>
              <a:endParaRPr lang="ko-KR" altLang="en-US" sz="2400" b="1" dirty="0">
                <a:ln>
                  <a:solidFill>
                    <a:schemeClr val="bg1">
                      <a:lumMod val="75000"/>
                      <a:alpha val="0"/>
                    </a:schemeClr>
                  </a:solidFill>
                </a:ln>
                <a:solidFill>
                  <a:schemeClr val="bg1"/>
                </a:solidFill>
                <a:latin typeface="Arial" panose="020B0604020202020204" pitchFamily="34" charset="0"/>
                <a:ea typeface="+mj-ea"/>
                <a:cs typeface="Arial" panose="020B0604020202020204" pitchFamily="34" charset="0"/>
              </a:endParaRPr>
            </a:p>
          </p:txBody>
        </p:sp>
      </p:grpSp>
      <p:grpSp>
        <p:nvGrpSpPr>
          <p:cNvPr id="58" name="그룹 57">
            <a:extLst>
              <a:ext uri="{FF2B5EF4-FFF2-40B4-BE49-F238E27FC236}">
                <a16:creationId xmlns:a16="http://schemas.microsoft.com/office/drawing/2014/main" id="{B3E29E01-B1ED-E956-574C-7FF8AC188822}"/>
              </a:ext>
            </a:extLst>
          </p:cNvPr>
          <p:cNvGrpSpPr/>
          <p:nvPr/>
        </p:nvGrpSpPr>
        <p:grpSpPr>
          <a:xfrm>
            <a:off x="760969" y="2887144"/>
            <a:ext cx="8341686" cy="1296000"/>
            <a:chOff x="760969" y="2887144"/>
            <a:chExt cx="8341686" cy="1296000"/>
          </a:xfrm>
          <a:solidFill>
            <a:srgbClr val="00B0F0"/>
          </a:solidFill>
        </p:grpSpPr>
        <p:sp>
          <p:nvSpPr>
            <p:cNvPr id="41" name="사각형: 잘린 한쪽 모서리 40">
              <a:extLst>
                <a:ext uri="{FF2B5EF4-FFF2-40B4-BE49-F238E27FC236}">
                  <a16:creationId xmlns:a16="http://schemas.microsoft.com/office/drawing/2014/main" id="{91DE2BC9-F443-540C-B31D-E74EC6B7115F}"/>
                </a:ext>
              </a:extLst>
            </p:cNvPr>
            <p:cNvSpPr/>
            <p:nvPr/>
          </p:nvSpPr>
          <p:spPr>
            <a:xfrm rot="10800000" flipH="1">
              <a:off x="1002655" y="2887144"/>
              <a:ext cx="8100000" cy="1296000"/>
            </a:xfrm>
            <a:prstGeom prst="snip1Rect">
              <a:avLst>
                <a:gd name="adj" fmla="val 23519"/>
              </a:avLst>
            </a:prstGeom>
            <a:grp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ko-KR" altLang="en-US" sz="1200" u="sng"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endParaRPr>
            </a:p>
          </p:txBody>
        </p:sp>
        <p:sp>
          <p:nvSpPr>
            <p:cNvPr id="45" name="타원 44">
              <a:extLst>
                <a:ext uri="{FF2B5EF4-FFF2-40B4-BE49-F238E27FC236}">
                  <a16:creationId xmlns:a16="http://schemas.microsoft.com/office/drawing/2014/main" id="{0B692A92-1DA3-F804-AEB0-785FD161997C}"/>
                </a:ext>
              </a:extLst>
            </p:cNvPr>
            <p:cNvSpPr/>
            <p:nvPr/>
          </p:nvSpPr>
          <p:spPr>
            <a:xfrm>
              <a:off x="760969" y="3245419"/>
              <a:ext cx="468000" cy="468000"/>
            </a:xfrm>
            <a:prstGeom prst="ellipse">
              <a:avLst/>
            </a:prstGeom>
            <a:grpFill/>
            <a:ln w="57150">
              <a:solidFill>
                <a:schemeClr val="bg1"/>
              </a:solid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ko-KR" sz="2400" b="1" dirty="0">
                  <a:ln>
                    <a:solidFill>
                      <a:schemeClr val="bg1">
                        <a:lumMod val="75000"/>
                        <a:alpha val="0"/>
                      </a:schemeClr>
                    </a:solidFill>
                  </a:ln>
                  <a:solidFill>
                    <a:schemeClr val="bg1"/>
                  </a:solidFill>
                  <a:latin typeface="Arial" panose="020B0604020202020204" pitchFamily="34" charset="0"/>
                  <a:ea typeface="+mj-ea"/>
                  <a:cs typeface="Arial" panose="020B0604020202020204" pitchFamily="34" charset="0"/>
                </a:rPr>
                <a:t>2</a:t>
              </a:r>
              <a:endParaRPr lang="ko-KR" altLang="en-US" sz="2400" b="1" dirty="0">
                <a:ln>
                  <a:solidFill>
                    <a:schemeClr val="bg1">
                      <a:lumMod val="75000"/>
                      <a:alpha val="0"/>
                    </a:schemeClr>
                  </a:solidFill>
                </a:ln>
                <a:solidFill>
                  <a:schemeClr val="bg1"/>
                </a:solidFill>
                <a:latin typeface="Arial" panose="020B0604020202020204" pitchFamily="34" charset="0"/>
                <a:ea typeface="+mj-ea"/>
                <a:cs typeface="Arial" panose="020B0604020202020204" pitchFamily="34" charset="0"/>
              </a:endParaRPr>
            </a:p>
          </p:txBody>
        </p:sp>
      </p:grpSp>
      <p:grpSp>
        <p:nvGrpSpPr>
          <p:cNvPr id="59" name="그룹 58">
            <a:extLst>
              <a:ext uri="{FF2B5EF4-FFF2-40B4-BE49-F238E27FC236}">
                <a16:creationId xmlns:a16="http://schemas.microsoft.com/office/drawing/2014/main" id="{D282B4D1-44B3-F48F-490E-B985CCABE087}"/>
              </a:ext>
            </a:extLst>
          </p:cNvPr>
          <p:cNvGrpSpPr/>
          <p:nvPr/>
        </p:nvGrpSpPr>
        <p:grpSpPr>
          <a:xfrm>
            <a:off x="1067476" y="4569474"/>
            <a:ext cx="8341686" cy="1296000"/>
            <a:chOff x="1067476" y="4569474"/>
            <a:chExt cx="8341686" cy="1296000"/>
          </a:xfrm>
          <a:solidFill>
            <a:schemeClr val="accent1"/>
          </a:solidFill>
        </p:grpSpPr>
        <p:sp>
          <p:nvSpPr>
            <p:cNvPr id="50" name="사각형: 잘린 한쪽 모서리 49">
              <a:extLst>
                <a:ext uri="{FF2B5EF4-FFF2-40B4-BE49-F238E27FC236}">
                  <a16:creationId xmlns:a16="http://schemas.microsoft.com/office/drawing/2014/main" id="{FEB5E4C1-9FA7-3AE4-F3D6-6FD101DDE00C}"/>
                </a:ext>
              </a:extLst>
            </p:cNvPr>
            <p:cNvSpPr/>
            <p:nvPr/>
          </p:nvSpPr>
          <p:spPr>
            <a:xfrm rot="10800000" flipH="1">
              <a:off x="1309162" y="4569474"/>
              <a:ext cx="8100000" cy="1296000"/>
            </a:xfrm>
            <a:prstGeom prst="snip1Rect">
              <a:avLst>
                <a:gd name="adj" fmla="val 23519"/>
              </a:avLst>
            </a:prstGeom>
            <a:grp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ko-KR" altLang="en-US" sz="1200" u="sng"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endParaRPr>
            </a:p>
          </p:txBody>
        </p:sp>
        <p:sp>
          <p:nvSpPr>
            <p:cNvPr id="54" name="타원 53">
              <a:extLst>
                <a:ext uri="{FF2B5EF4-FFF2-40B4-BE49-F238E27FC236}">
                  <a16:creationId xmlns:a16="http://schemas.microsoft.com/office/drawing/2014/main" id="{641DA03D-6CCA-2693-208B-699ADF9D0BCD}"/>
                </a:ext>
              </a:extLst>
            </p:cNvPr>
            <p:cNvSpPr/>
            <p:nvPr/>
          </p:nvSpPr>
          <p:spPr>
            <a:xfrm>
              <a:off x="1067476" y="4927749"/>
              <a:ext cx="468000" cy="468000"/>
            </a:xfrm>
            <a:prstGeom prst="ellipse">
              <a:avLst/>
            </a:prstGeom>
            <a:grpFill/>
            <a:ln w="57150">
              <a:solidFill>
                <a:schemeClr val="bg1"/>
              </a:solid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ko-KR" sz="2400" b="1" dirty="0">
                  <a:ln>
                    <a:solidFill>
                      <a:schemeClr val="bg1">
                        <a:lumMod val="75000"/>
                        <a:alpha val="0"/>
                      </a:schemeClr>
                    </a:solidFill>
                  </a:ln>
                  <a:solidFill>
                    <a:schemeClr val="bg1"/>
                  </a:solidFill>
                  <a:latin typeface="Arial" panose="020B0604020202020204" pitchFamily="34" charset="0"/>
                  <a:ea typeface="+mj-ea"/>
                  <a:cs typeface="Arial" panose="020B0604020202020204" pitchFamily="34" charset="0"/>
                </a:rPr>
                <a:t>3</a:t>
              </a:r>
              <a:endParaRPr lang="ko-KR" altLang="en-US" sz="2400" b="1" dirty="0">
                <a:ln>
                  <a:solidFill>
                    <a:schemeClr val="bg1">
                      <a:lumMod val="75000"/>
                      <a:alpha val="0"/>
                    </a:schemeClr>
                  </a:solidFill>
                </a:ln>
                <a:solidFill>
                  <a:schemeClr val="bg1"/>
                </a:solidFill>
                <a:latin typeface="Arial" panose="020B0604020202020204" pitchFamily="34" charset="0"/>
                <a:ea typeface="+mj-ea"/>
                <a:cs typeface="Arial" panose="020B0604020202020204" pitchFamily="34" charset="0"/>
              </a:endParaRPr>
            </a:p>
          </p:txBody>
        </p:sp>
      </p:grpSp>
      <p:sp>
        <p:nvSpPr>
          <p:cNvPr id="28" name="텍스트 개체 틀 27">
            <a:extLst>
              <a:ext uri="{FF2B5EF4-FFF2-40B4-BE49-F238E27FC236}">
                <a16:creationId xmlns:a16="http://schemas.microsoft.com/office/drawing/2014/main" id="{259D3791-25DA-4E03-8E5F-258A6FDEB7E2}"/>
              </a:ext>
            </a:extLst>
          </p:cNvPr>
          <p:cNvSpPr>
            <a:spLocks noGrp="1"/>
          </p:cNvSpPr>
          <p:nvPr>
            <p:ph type="body" sz="quarter" idx="10"/>
          </p:nvPr>
        </p:nvSpPr>
        <p:spPr/>
        <p:txBody>
          <a:bodyPr/>
          <a:lstStyle/>
          <a:p>
            <a:pPr marL="0" marR="0" lvl="0" indent="0" defTabSz="914400" eaLnBrk="1" fontAlgn="auto" latinLnBrk="1" hangingPunct="1">
              <a:lnSpc>
                <a:spcPct val="100000"/>
              </a:lnSpc>
              <a:spcBef>
                <a:spcPts val="0"/>
              </a:spcBef>
              <a:spcAft>
                <a:spcPts val="600"/>
              </a:spcAft>
              <a:buClrTx/>
              <a:buSzTx/>
              <a:buFontTx/>
              <a:buNone/>
              <a:tabLst/>
              <a:defRPr/>
            </a:pPr>
            <a:r>
              <a:rPr lang="en-US" altLang="ko-KR" dirty="0"/>
              <a:t>III. </a:t>
            </a:r>
            <a:r>
              <a:rPr lang="ko-KR" altLang="en-US" dirty="0"/>
              <a:t>결론 및 시사점</a:t>
            </a:r>
            <a:endParaRPr kumimoji="0" lang="ko-KR" altLang="en-US" sz="1200" b="0" i="0" u="none" strike="noStrike" kern="0" cap="none" spc="0" normalizeH="0" baseline="0" noProof="0" dirty="0">
              <a:ln>
                <a:solidFill>
                  <a:prstClr val="white">
                    <a:lumMod val="75000"/>
                    <a:alpha val="0"/>
                  </a:prstClr>
                </a:solidFill>
              </a:ln>
              <a:solidFill>
                <a:srgbClr val="00338D"/>
              </a:solidFill>
              <a:effectLst/>
              <a:uLnTx/>
              <a:uFillTx/>
              <a:latin typeface="KoPub돋움체 Medium" panose="00000600000000000000" pitchFamily="2" charset="-127"/>
              <a:ea typeface="KoPub돋움체 Medium" panose="00000600000000000000" pitchFamily="2" charset="-127"/>
            </a:endParaRPr>
          </a:p>
        </p:txBody>
      </p:sp>
      <p:sp>
        <p:nvSpPr>
          <p:cNvPr id="29" name="텍스트 개체 틀 28">
            <a:extLst>
              <a:ext uri="{FF2B5EF4-FFF2-40B4-BE49-F238E27FC236}">
                <a16:creationId xmlns:a16="http://schemas.microsoft.com/office/drawing/2014/main" id="{D76A6FAF-1367-4DCA-84D3-8A949242B9D3}"/>
              </a:ext>
            </a:extLst>
          </p:cNvPr>
          <p:cNvSpPr>
            <a:spLocks noGrp="1"/>
          </p:cNvSpPr>
          <p:nvPr>
            <p:ph type="body" sz="quarter" idx="11"/>
          </p:nvPr>
        </p:nvSpPr>
        <p:spPr/>
        <p:txBody>
          <a:bodyPr/>
          <a:lstStyle/>
          <a:p>
            <a:pPr marL="0" marR="0" lvl="0" indent="0" defTabSz="914400" eaLnBrk="1" fontAlgn="auto" latinLnBrk="1" hangingPunct="1">
              <a:lnSpc>
                <a:spcPct val="100000"/>
              </a:lnSpc>
              <a:spcBef>
                <a:spcPts val="0"/>
              </a:spcBef>
              <a:spcAft>
                <a:spcPts val="600"/>
              </a:spcAft>
              <a:buClrTx/>
              <a:buSzTx/>
              <a:buFontTx/>
              <a:buNone/>
              <a:tabLst/>
              <a:defRPr/>
            </a:pPr>
            <a:r>
              <a:rPr kumimoji="0" lang="en-US" altLang="ko-KR" sz="2400" b="0" i="0" u="none" strike="noStrike" kern="1200" cap="none" spc="0" normalizeH="0" baseline="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rPr>
              <a:t>Key Takeaways</a:t>
            </a:r>
            <a:endParaRPr kumimoji="0" lang="ko-KR" altLang="en-US" sz="2400" b="0" i="0" u="none" strike="noStrike" kern="1200" cap="none" spc="0" normalizeH="0" baseline="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endParaRPr>
          </a:p>
        </p:txBody>
      </p:sp>
      <p:sp>
        <p:nvSpPr>
          <p:cNvPr id="63" name="TextBox 62">
            <a:extLst>
              <a:ext uri="{FF2B5EF4-FFF2-40B4-BE49-F238E27FC236}">
                <a16:creationId xmlns:a16="http://schemas.microsoft.com/office/drawing/2014/main" id="{D3613C38-D087-48A7-83CE-0AD6C0E0EB71}"/>
              </a:ext>
            </a:extLst>
          </p:cNvPr>
          <p:cNvSpPr txBox="1"/>
          <p:nvPr/>
        </p:nvSpPr>
        <p:spPr>
          <a:xfrm>
            <a:off x="489000" y="5968610"/>
            <a:ext cx="8928000" cy="232165"/>
          </a:xfrm>
          <a:prstGeom prst="rect">
            <a:avLst/>
          </a:prstGeom>
          <a:noFill/>
          <a:ln>
            <a:noFill/>
          </a:ln>
        </p:spPr>
        <p:txBody>
          <a:bodyPr wrap="square" lIns="0" tIns="108000" rIns="0" bIns="0" rtlCol="0" anchor="b">
            <a:spAutoFit/>
          </a:bodyPr>
          <a:lstStyle>
            <a:defPPr>
              <a:defRPr lang="en-US"/>
            </a:defPPr>
            <a:lvl1pPr lvl="0">
              <a:defRPr sz="800">
                <a:ln>
                  <a:solidFill>
                    <a:prstClr val="white">
                      <a:lumMod val="75000"/>
                      <a:alpha val="0"/>
                    </a:prstClr>
                  </a:solidFill>
                </a:ln>
                <a:solidFill>
                  <a:prstClr val="white">
                    <a:lumMod val="50000"/>
                  </a:prstClr>
                </a:solidFill>
                <a:latin typeface="KoPub돋움체 Medium" panose="00000600000000000000" pitchFamily="2" charset="-127"/>
                <a:ea typeface="KoPub돋움체 Medium" panose="00000600000000000000" pitchFamily="2" charset="-127"/>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Source: </a:t>
            </a:r>
            <a:r>
              <a:rPr kumimoji="0" lang="ko-KR" altLang="en-US"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삼정</a:t>
            </a:r>
            <a:r>
              <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KPMG </a:t>
            </a:r>
            <a:r>
              <a:rPr kumimoji="0" lang="ko-KR" altLang="en-US"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경제연구원</a:t>
            </a:r>
          </a:p>
        </p:txBody>
      </p:sp>
      <p:grpSp>
        <p:nvGrpSpPr>
          <p:cNvPr id="43" name="그룹 42">
            <a:extLst>
              <a:ext uri="{FF2B5EF4-FFF2-40B4-BE49-F238E27FC236}">
                <a16:creationId xmlns:a16="http://schemas.microsoft.com/office/drawing/2014/main" id="{77D810E0-4C7C-DE33-F624-FA35AF25C81F}"/>
              </a:ext>
            </a:extLst>
          </p:cNvPr>
          <p:cNvGrpSpPr/>
          <p:nvPr/>
        </p:nvGrpSpPr>
        <p:grpSpPr>
          <a:xfrm>
            <a:off x="1257291" y="1376290"/>
            <a:ext cx="4316998" cy="840021"/>
            <a:chOff x="1014196" y="1368448"/>
            <a:chExt cx="4316998" cy="840021"/>
          </a:xfrm>
        </p:grpSpPr>
        <p:sp>
          <p:nvSpPr>
            <p:cNvPr id="51" name="TextBox 50">
              <a:extLst>
                <a:ext uri="{FF2B5EF4-FFF2-40B4-BE49-F238E27FC236}">
                  <a16:creationId xmlns:a16="http://schemas.microsoft.com/office/drawing/2014/main" id="{85FB80C9-21B8-43CA-9F42-52B585C67E1E}"/>
                </a:ext>
              </a:extLst>
            </p:cNvPr>
            <p:cNvSpPr txBox="1"/>
            <p:nvPr/>
          </p:nvSpPr>
          <p:spPr>
            <a:xfrm>
              <a:off x="1091196" y="1913763"/>
              <a:ext cx="4239998" cy="294706"/>
            </a:xfrm>
            <a:prstGeom prst="rect">
              <a:avLst/>
            </a:prstGeom>
            <a:noFill/>
          </p:spPr>
          <p:txBody>
            <a:bodyPr wrap="square">
              <a:spAutoFit/>
            </a:bodyPr>
            <a:lstStyle/>
            <a:p>
              <a:pPr marL="0" marR="0" lvl="0" indent="0" algn="l" defTabSz="913607" rtl="0" eaLnBrk="1" fontAlgn="auto" latinLnBrk="0" hangingPunct="1">
                <a:lnSpc>
                  <a:spcPct val="110000"/>
                </a:lnSpc>
                <a:spcBef>
                  <a:spcPts val="0"/>
                </a:spcBef>
                <a:spcAft>
                  <a:spcPts val="600"/>
                </a:spcAft>
                <a:buClr>
                  <a:srgbClr val="5F5F5F"/>
                </a:buClr>
                <a:buSzPct val="85000"/>
                <a:buFontTx/>
                <a:buNone/>
                <a:tabLst/>
                <a:defRPr/>
              </a:pPr>
              <a:r>
                <a:rPr lang="ko-KR" altLang="en-US" sz="1600" b="1" dirty="0">
                  <a:ln>
                    <a:solidFill>
                      <a:srgbClr val="005EB8">
                        <a:alpha val="0"/>
                      </a:srgbClr>
                    </a:solidFill>
                  </a:ln>
                  <a:solidFill>
                    <a:schemeClr val="bg1"/>
                  </a:solidFill>
                  <a:latin typeface="KoPub돋움체 Medium" panose="02020603020101020101" pitchFamily="18" charset="-127"/>
                  <a:ea typeface="KoPub돋움체 Medium" panose="02020603020101020101" pitchFamily="18" charset="-127"/>
                </a:rPr>
                <a:t>진출방식 및 거버넌스</a:t>
              </a:r>
            </a:p>
          </p:txBody>
        </p:sp>
        <p:sp>
          <p:nvSpPr>
            <p:cNvPr id="35" name="직사각형 34">
              <a:extLst>
                <a:ext uri="{FF2B5EF4-FFF2-40B4-BE49-F238E27FC236}">
                  <a16:creationId xmlns:a16="http://schemas.microsoft.com/office/drawing/2014/main" id="{7CC96598-E884-6F97-80B7-9CF017DA9289}"/>
                </a:ext>
              </a:extLst>
            </p:cNvPr>
            <p:cNvSpPr/>
            <p:nvPr/>
          </p:nvSpPr>
          <p:spPr>
            <a:xfrm>
              <a:off x="1014196" y="1368448"/>
              <a:ext cx="3663212" cy="33873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126000" rIns="126000" rtlCol="0" anchor="ctr"/>
            <a:lstStyle/>
            <a:p>
              <a:pPr marL="0" marR="0" lvl="0" indent="0" defTabSz="914400" rtl="0" eaLnBrk="1" fontAlgn="auto" latinLnBrk="0" hangingPunct="1">
                <a:lnSpc>
                  <a:spcPct val="110000"/>
                </a:lnSpc>
                <a:spcBef>
                  <a:spcPts val="0"/>
                </a:spcBef>
                <a:spcAft>
                  <a:spcPts val="0"/>
                </a:spcAft>
                <a:buClrTx/>
                <a:buSzTx/>
                <a:buFontTx/>
                <a:buNone/>
                <a:tabLst/>
                <a:defRPr/>
              </a:pPr>
              <a:r>
                <a:rPr kumimoji="0" lang="en-US" altLang="ko-KR" sz="3200" i="0" u="none" strike="noStrike" kern="1200" cap="none" spc="0" normalizeH="0" baseline="0" noProof="0" dirty="0">
                  <a:ln>
                    <a:solidFill>
                      <a:srgbClr val="1E49E2">
                        <a:alpha val="0"/>
                      </a:srgbClr>
                    </a:solidFill>
                  </a:ln>
                  <a:solidFill>
                    <a:schemeClr val="bg1"/>
                  </a:solidFill>
                  <a:effectLst/>
                  <a:uLnTx/>
                  <a:uFillTx/>
                  <a:latin typeface="KPMG Bold" panose="020B0803030202040204" pitchFamily="34" charset="0"/>
                  <a:ea typeface="KoPub돋움체 Medium" panose="02020603020101020101" pitchFamily="18" charset="-127"/>
                </a:rPr>
                <a:t>Market</a:t>
              </a:r>
              <a:endParaRPr kumimoji="0" lang="ko-KR" altLang="en-US" sz="3200" i="0" u="none" strike="noStrike" kern="1200" cap="none" spc="0" normalizeH="0" baseline="0" noProof="0" dirty="0">
                <a:ln>
                  <a:solidFill>
                    <a:srgbClr val="1E49E2">
                      <a:alpha val="0"/>
                    </a:srgbClr>
                  </a:solidFill>
                </a:ln>
                <a:solidFill>
                  <a:schemeClr val="bg1"/>
                </a:solidFill>
                <a:effectLst/>
                <a:uLnTx/>
                <a:uFillTx/>
                <a:latin typeface="KPMG Bold" panose="020B0803030202040204" pitchFamily="34" charset="0"/>
                <a:ea typeface="KoPub돋움체 Medium" panose="02020603020101020101" pitchFamily="18" charset="-127"/>
              </a:endParaRPr>
            </a:p>
          </p:txBody>
        </p:sp>
      </p:grpSp>
      <p:sp>
        <p:nvSpPr>
          <p:cNvPr id="17" name="TextBox 16">
            <a:extLst>
              <a:ext uri="{FF2B5EF4-FFF2-40B4-BE49-F238E27FC236}">
                <a16:creationId xmlns:a16="http://schemas.microsoft.com/office/drawing/2014/main" id="{A2E8354D-A7C9-BB30-B0B5-D4F454C44DEB}"/>
              </a:ext>
            </a:extLst>
          </p:cNvPr>
          <p:cNvSpPr txBox="1"/>
          <p:nvPr/>
        </p:nvSpPr>
        <p:spPr>
          <a:xfrm>
            <a:off x="4460513" y="1368067"/>
            <a:ext cx="3600000" cy="969496"/>
          </a:xfrm>
          <a:prstGeom prst="rect">
            <a:avLst/>
          </a:prstGeom>
          <a:noFill/>
        </p:spPr>
        <p:txBody>
          <a:bodyPr wrap="square">
            <a:spAutoFit/>
          </a:bodyPr>
          <a:lstStyle/>
          <a:p>
            <a:pPr marL="171450" indent="-171450">
              <a:lnSpc>
                <a:spcPct val="120000"/>
              </a:lnSpc>
              <a:spcAft>
                <a:spcPts val="600"/>
              </a:spcAft>
              <a:buFont typeface="Arial" panose="020B0604020202020204" pitchFamily="34" charset="0"/>
              <a:buChar char="•"/>
            </a:pPr>
            <a:r>
              <a:rPr lang="ko-KR" altLang="en-US" sz="1100" b="1" i="1" dirty="0">
                <a:ln>
                  <a:solidFill>
                    <a:prstClr val="white">
                      <a:lumMod val="75000"/>
                      <a:alpha val="0"/>
                    </a:prstClr>
                  </a:solidFill>
                </a:ln>
                <a:solidFill>
                  <a:schemeClr val="bg1"/>
                </a:solidFill>
                <a:latin typeface="+mn-ea"/>
                <a:cs typeface="Univers for KPMG"/>
              </a:rPr>
              <a:t>최근 </a:t>
            </a:r>
            <a:r>
              <a:rPr lang="ko-KR" altLang="en-US" sz="1100" b="1" i="1" dirty="0" err="1">
                <a:ln>
                  <a:solidFill>
                    <a:prstClr val="white">
                      <a:lumMod val="75000"/>
                      <a:alpha val="0"/>
                    </a:prstClr>
                  </a:solidFill>
                </a:ln>
                <a:solidFill>
                  <a:schemeClr val="bg1"/>
                </a:solidFill>
                <a:latin typeface="+mn-ea"/>
                <a:cs typeface="Univers for KPMG"/>
              </a:rPr>
              <a:t>금융사</a:t>
            </a:r>
            <a:r>
              <a:rPr lang="ko-KR" altLang="en-US" sz="1100" b="1" i="1" dirty="0">
                <a:ln>
                  <a:solidFill>
                    <a:prstClr val="white">
                      <a:lumMod val="75000"/>
                      <a:alpha val="0"/>
                    </a:prstClr>
                  </a:solidFill>
                </a:ln>
                <a:solidFill>
                  <a:schemeClr val="bg1"/>
                </a:solidFill>
                <a:latin typeface="+mn-ea"/>
                <a:cs typeface="Univers for KPMG"/>
              </a:rPr>
              <a:t> 해외진출 관련 규제개선 논의 등으로 보험사의 해외 진출에 우호적 환경 조성 중</a:t>
            </a:r>
            <a:endParaRPr lang="en-US" altLang="ko-KR" sz="1100" b="1" i="1" dirty="0">
              <a:ln>
                <a:solidFill>
                  <a:prstClr val="white">
                    <a:lumMod val="75000"/>
                    <a:alpha val="0"/>
                  </a:prstClr>
                </a:solidFill>
              </a:ln>
              <a:solidFill>
                <a:schemeClr val="bg1"/>
              </a:solidFill>
              <a:latin typeface="+mn-ea"/>
              <a:cs typeface="Univers for KPMG"/>
            </a:endParaRPr>
          </a:p>
          <a:p>
            <a:pPr marL="171450" indent="-171450">
              <a:lnSpc>
                <a:spcPct val="120000"/>
              </a:lnSpc>
              <a:spcAft>
                <a:spcPts val="600"/>
              </a:spcAft>
              <a:buFont typeface="Arial" panose="020B0604020202020204" pitchFamily="34" charset="0"/>
              <a:buChar char="•"/>
            </a:pPr>
            <a:r>
              <a:rPr lang="ko-KR" altLang="en-US" sz="1100" b="1" i="1" dirty="0">
                <a:ln>
                  <a:solidFill>
                    <a:prstClr val="white">
                      <a:lumMod val="75000"/>
                      <a:alpha val="0"/>
                    </a:prstClr>
                  </a:solidFill>
                </a:ln>
                <a:solidFill>
                  <a:schemeClr val="bg1"/>
                </a:solidFill>
                <a:latin typeface="+mn-ea"/>
                <a:cs typeface="Univers for KPMG"/>
              </a:rPr>
              <a:t>자회사 소유 범위 확대 등에 따라 적극적 해외진출 방식으로 </a:t>
            </a:r>
            <a:r>
              <a:rPr lang="en-US" altLang="ko-KR" sz="1100" b="1" i="1" dirty="0">
                <a:ln>
                  <a:solidFill>
                    <a:prstClr val="white">
                      <a:lumMod val="75000"/>
                      <a:alpha val="0"/>
                    </a:prstClr>
                  </a:solidFill>
                </a:ln>
                <a:solidFill>
                  <a:schemeClr val="bg1"/>
                </a:solidFill>
                <a:latin typeface="+mn-ea"/>
                <a:cs typeface="Univers for KPMG"/>
              </a:rPr>
              <a:t>M&amp;A </a:t>
            </a:r>
            <a:r>
              <a:rPr lang="ko-KR" altLang="en-US" sz="1100" b="1" i="1" dirty="0">
                <a:ln>
                  <a:solidFill>
                    <a:prstClr val="white">
                      <a:lumMod val="75000"/>
                      <a:alpha val="0"/>
                    </a:prstClr>
                  </a:solidFill>
                </a:ln>
                <a:solidFill>
                  <a:schemeClr val="bg1"/>
                </a:solidFill>
                <a:latin typeface="+mn-ea"/>
                <a:cs typeface="Univers for KPMG"/>
              </a:rPr>
              <a:t>고려 필요</a:t>
            </a:r>
            <a:endParaRPr lang="ko-KR" altLang="en-US" sz="1100" b="1" i="1" dirty="0">
              <a:solidFill>
                <a:schemeClr val="bg1"/>
              </a:solidFill>
              <a:latin typeface="+mn-ea"/>
            </a:endParaRPr>
          </a:p>
        </p:txBody>
      </p:sp>
      <p:grpSp>
        <p:nvGrpSpPr>
          <p:cNvPr id="42" name="그룹 41">
            <a:extLst>
              <a:ext uri="{FF2B5EF4-FFF2-40B4-BE49-F238E27FC236}">
                <a16:creationId xmlns:a16="http://schemas.microsoft.com/office/drawing/2014/main" id="{81829784-4D04-F6D3-F6A6-269E824269E0}"/>
              </a:ext>
            </a:extLst>
          </p:cNvPr>
          <p:cNvGrpSpPr/>
          <p:nvPr/>
        </p:nvGrpSpPr>
        <p:grpSpPr>
          <a:xfrm>
            <a:off x="1563797" y="3058619"/>
            <a:ext cx="4316998" cy="896758"/>
            <a:chOff x="1014196" y="1368448"/>
            <a:chExt cx="4316998" cy="896758"/>
          </a:xfrm>
        </p:grpSpPr>
        <p:sp>
          <p:nvSpPr>
            <p:cNvPr id="46" name="TextBox 45">
              <a:extLst>
                <a:ext uri="{FF2B5EF4-FFF2-40B4-BE49-F238E27FC236}">
                  <a16:creationId xmlns:a16="http://schemas.microsoft.com/office/drawing/2014/main" id="{0EF3C13E-24F0-1B0D-D4A7-8BD4BC4178B9}"/>
                </a:ext>
              </a:extLst>
            </p:cNvPr>
            <p:cNvSpPr txBox="1"/>
            <p:nvPr/>
          </p:nvSpPr>
          <p:spPr>
            <a:xfrm>
              <a:off x="1091196" y="1913763"/>
              <a:ext cx="4239998" cy="351443"/>
            </a:xfrm>
            <a:prstGeom prst="rect">
              <a:avLst/>
            </a:prstGeom>
            <a:noFill/>
          </p:spPr>
          <p:txBody>
            <a:bodyPr wrap="square">
              <a:spAutoFit/>
            </a:bodyPr>
            <a:lstStyle/>
            <a:p>
              <a:pPr marL="0" marR="0" lvl="0" indent="0" algn="l" defTabSz="913607" rtl="0" eaLnBrk="1" fontAlgn="auto" latinLnBrk="0" hangingPunct="1">
                <a:lnSpc>
                  <a:spcPct val="110000"/>
                </a:lnSpc>
                <a:spcBef>
                  <a:spcPts val="0"/>
                </a:spcBef>
                <a:spcAft>
                  <a:spcPts val="600"/>
                </a:spcAft>
                <a:buClr>
                  <a:srgbClr val="5F5F5F"/>
                </a:buClr>
                <a:buSzPct val="85000"/>
                <a:buFontTx/>
                <a:buNone/>
                <a:tabLst/>
                <a:defRPr/>
              </a:pPr>
              <a:r>
                <a:rPr lang="ko-KR" altLang="en-US" sz="1600" b="1" dirty="0">
                  <a:ln>
                    <a:solidFill>
                      <a:srgbClr val="005EB8">
                        <a:alpha val="0"/>
                      </a:srgbClr>
                    </a:solidFill>
                  </a:ln>
                  <a:solidFill>
                    <a:schemeClr val="bg1"/>
                  </a:solidFill>
                  <a:latin typeface="KoPub돋움체 Medium" panose="02020603020101020101" pitchFamily="18" charset="-127"/>
                  <a:ea typeface="KoPub돋움체 Medium" panose="02020603020101020101" pitchFamily="18" charset="-127"/>
                </a:rPr>
                <a:t>경쟁 심화에 따른 차별화 </a:t>
              </a:r>
            </a:p>
          </p:txBody>
        </p:sp>
        <p:sp>
          <p:nvSpPr>
            <p:cNvPr id="47" name="직사각형 46">
              <a:extLst>
                <a:ext uri="{FF2B5EF4-FFF2-40B4-BE49-F238E27FC236}">
                  <a16:creationId xmlns:a16="http://schemas.microsoft.com/office/drawing/2014/main" id="{0DECA864-2BA6-5A75-6D95-56A7A49E62CC}"/>
                </a:ext>
              </a:extLst>
            </p:cNvPr>
            <p:cNvSpPr/>
            <p:nvPr/>
          </p:nvSpPr>
          <p:spPr>
            <a:xfrm>
              <a:off x="1014196" y="1368448"/>
              <a:ext cx="3663212" cy="33873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126000" rIns="126000" rtlCol="0" anchor="ctr"/>
            <a:lstStyle/>
            <a:p>
              <a:pPr marL="0" marR="0" lvl="0" indent="0" defTabSz="914400" rtl="0" eaLnBrk="1" fontAlgn="auto" latinLnBrk="0" hangingPunct="1">
                <a:lnSpc>
                  <a:spcPct val="110000"/>
                </a:lnSpc>
                <a:spcBef>
                  <a:spcPts val="0"/>
                </a:spcBef>
                <a:spcAft>
                  <a:spcPts val="0"/>
                </a:spcAft>
                <a:buClrTx/>
                <a:buSzTx/>
                <a:buFontTx/>
                <a:buNone/>
                <a:tabLst/>
                <a:defRPr/>
              </a:pPr>
              <a:r>
                <a:rPr kumimoji="0" lang="en-US" altLang="ko-KR" sz="3200" i="0" u="none" strike="noStrike" kern="1200" cap="none" spc="0" normalizeH="0" baseline="0" noProof="0" dirty="0">
                  <a:ln>
                    <a:solidFill>
                      <a:srgbClr val="1E49E2">
                        <a:alpha val="0"/>
                      </a:srgbClr>
                    </a:solidFill>
                  </a:ln>
                  <a:solidFill>
                    <a:schemeClr val="bg1"/>
                  </a:solidFill>
                  <a:effectLst/>
                  <a:uLnTx/>
                  <a:uFillTx/>
                  <a:latin typeface="KPMG Bold" panose="020B0803030202040204" pitchFamily="34" charset="0"/>
                  <a:ea typeface="KoPub돋움체 Medium" panose="02020603020101020101" pitchFamily="18" charset="-127"/>
                </a:rPr>
                <a:t>Competition</a:t>
              </a:r>
              <a:endParaRPr kumimoji="0" lang="ko-KR" altLang="en-US" sz="3200" i="0" u="none" strike="noStrike" kern="1200" cap="none" spc="0" normalizeH="0" baseline="0" noProof="0" dirty="0">
                <a:ln>
                  <a:solidFill>
                    <a:srgbClr val="1E49E2">
                      <a:alpha val="0"/>
                    </a:srgbClr>
                  </a:solidFill>
                </a:ln>
                <a:solidFill>
                  <a:schemeClr val="bg1"/>
                </a:solidFill>
                <a:effectLst/>
                <a:uLnTx/>
                <a:uFillTx/>
                <a:latin typeface="KPMG Bold" panose="020B0803030202040204" pitchFamily="34" charset="0"/>
                <a:ea typeface="KoPub돋움체 Medium" panose="02020603020101020101" pitchFamily="18" charset="-127"/>
              </a:endParaRPr>
            </a:p>
          </p:txBody>
        </p:sp>
      </p:grpSp>
      <p:sp>
        <p:nvSpPr>
          <p:cNvPr id="44" name="TextBox 43">
            <a:extLst>
              <a:ext uri="{FF2B5EF4-FFF2-40B4-BE49-F238E27FC236}">
                <a16:creationId xmlns:a16="http://schemas.microsoft.com/office/drawing/2014/main" id="{D32F4D06-9E96-860D-18C6-D0AA68657741}"/>
              </a:ext>
            </a:extLst>
          </p:cNvPr>
          <p:cNvSpPr txBox="1"/>
          <p:nvPr/>
        </p:nvSpPr>
        <p:spPr>
          <a:xfrm>
            <a:off x="4767019" y="3050396"/>
            <a:ext cx="3600000" cy="969496"/>
          </a:xfrm>
          <a:prstGeom prst="rect">
            <a:avLst/>
          </a:prstGeom>
          <a:noFill/>
        </p:spPr>
        <p:txBody>
          <a:bodyPr wrap="square">
            <a:spAutoFit/>
          </a:bodyPr>
          <a:lstStyle/>
          <a:p>
            <a:pPr marL="171450" indent="-171450">
              <a:lnSpc>
                <a:spcPct val="120000"/>
              </a:lnSpc>
              <a:spcAft>
                <a:spcPts val="600"/>
              </a:spcAft>
              <a:buFont typeface="Arial" panose="020B0604020202020204" pitchFamily="34" charset="0"/>
              <a:buChar char="•"/>
            </a:pPr>
            <a:r>
              <a:rPr lang="ko-KR" altLang="en-US" sz="1100" b="1" i="1" dirty="0">
                <a:ln>
                  <a:solidFill>
                    <a:prstClr val="white">
                      <a:lumMod val="75000"/>
                      <a:alpha val="0"/>
                    </a:prstClr>
                  </a:solidFill>
                </a:ln>
                <a:solidFill>
                  <a:schemeClr val="bg1"/>
                </a:solidFill>
                <a:latin typeface="+mn-ea"/>
                <a:cs typeface="Univers for KPMG"/>
              </a:rPr>
              <a:t>신흥 아시아 태평양 보험시장 진출은 국내 보험사에게 기회가 될 수 있으나</a:t>
            </a:r>
            <a:r>
              <a:rPr lang="en-US" altLang="ko-KR" sz="1100" b="1" i="1" dirty="0">
                <a:ln>
                  <a:solidFill>
                    <a:prstClr val="white">
                      <a:lumMod val="75000"/>
                      <a:alpha val="0"/>
                    </a:prstClr>
                  </a:solidFill>
                </a:ln>
                <a:solidFill>
                  <a:schemeClr val="bg1"/>
                </a:solidFill>
                <a:latin typeface="+mn-ea"/>
                <a:cs typeface="Univers for KPMG"/>
              </a:rPr>
              <a:t>, </a:t>
            </a:r>
            <a:r>
              <a:rPr lang="ko-KR" altLang="en-US" sz="1100" b="1" i="1" dirty="0">
                <a:ln>
                  <a:solidFill>
                    <a:prstClr val="white">
                      <a:lumMod val="75000"/>
                      <a:alpha val="0"/>
                    </a:prstClr>
                  </a:solidFill>
                </a:ln>
                <a:solidFill>
                  <a:schemeClr val="bg1"/>
                </a:solidFill>
                <a:latin typeface="+mn-ea"/>
                <a:cs typeface="Univers for KPMG"/>
              </a:rPr>
              <a:t>해당 시장의 경쟁 심화 중</a:t>
            </a:r>
          </a:p>
          <a:p>
            <a:pPr marL="171450" indent="-171450">
              <a:lnSpc>
                <a:spcPct val="120000"/>
              </a:lnSpc>
              <a:spcAft>
                <a:spcPts val="600"/>
              </a:spcAft>
              <a:buFont typeface="Arial" panose="020B0604020202020204" pitchFamily="34" charset="0"/>
              <a:buChar char="•"/>
            </a:pPr>
            <a:r>
              <a:rPr lang="ko-KR" altLang="en-US" sz="1100" b="1" i="1" dirty="0">
                <a:ln>
                  <a:solidFill>
                    <a:prstClr val="white">
                      <a:lumMod val="75000"/>
                      <a:alpha val="0"/>
                    </a:prstClr>
                  </a:solidFill>
                </a:ln>
                <a:solidFill>
                  <a:schemeClr val="bg1"/>
                </a:solidFill>
                <a:latin typeface="+mn-ea"/>
                <a:cs typeface="Univers for KPMG"/>
              </a:rPr>
              <a:t>심화된 경쟁 상황에 대응하기 위한 차별화 방안 마련 및 새로운 거점</a:t>
            </a:r>
            <a:r>
              <a:rPr lang="en-US" altLang="ko-KR" sz="1100" b="1" i="1" dirty="0">
                <a:ln>
                  <a:solidFill>
                    <a:prstClr val="white">
                      <a:lumMod val="75000"/>
                      <a:alpha val="0"/>
                    </a:prstClr>
                  </a:solidFill>
                </a:ln>
                <a:solidFill>
                  <a:schemeClr val="bg1"/>
                </a:solidFill>
                <a:latin typeface="+mn-ea"/>
                <a:cs typeface="Univers for KPMG"/>
              </a:rPr>
              <a:t>·</a:t>
            </a:r>
            <a:r>
              <a:rPr lang="ko-KR" altLang="en-US" sz="1100" b="1" i="1" dirty="0" err="1">
                <a:ln>
                  <a:solidFill>
                    <a:prstClr val="white">
                      <a:lumMod val="75000"/>
                      <a:alpha val="0"/>
                    </a:prstClr>
                  </a:solidFill>
                </a:ln>
                <a:solidFill>
                  <a:schemeClr val="bg1"/>
                </a:solidFill>
                <a:latin typeface="+mn-ea"/>
                <a:cs typeface="Univers for KPMG"/>
              </a:rPr>
              <a:t>수요처</a:t>
            </a:r>
            <a:r>
              <a:rPr lang="ko-KR" altLang="en-US" sz="1100" b="1" i="1" dirty="0">
                <a:ln>
                  <a:solidFill>
                    <a:prstClr val="white">
                      <a:lumMod val="75000"/>
                      <a:alpha val="0"/>
                    </a:prstClr>
                  </a:solidFill>
                </a:ln>
                <a:solidFill>
                  <a:schemeClr val="bg1"/>
                </a:solidFill>
                <a:latin typeface="+mn-ea"/>
                <a:cs typeface="Univers for KPMG"/>
              </a:rPr>
              <a:t> 발굴 필요</a:t>
            </a:r>
          </a:p>
        </p:txBody>
      </p:sp>
      <p:grpSp>
        <p:nvGrpSpPr>
          <p:cNvPr id="52" name="그룹 51">
            <a:extLst>
              <a:ext uri="{FF2B5EF4-FFF2-40B4-BE49-F238E27FC236}">
                <a16:creationId xmlns:a16="http://schemas.microsoft.com/office/drawing/2014/main" id="{9A5D7F86-398C-5193-F687-72EEE25CB4B5}"/>
              </a:ext>
            </a:extLst>
          </p:cNvPr>
          <p:cNvGrpSpPr/>
          <p:nvPr/>
        </p:nvGrpSpPr>
        <p:grpSpPr>
          <a:xfrm>
            <a:off x="1870304" y="4740949"/>
            <a:ext cx="4316998" cy="896758"/>
            <a:chOff x="1014196" y="1368448"/>
            <a:chExt cx="4316998" cy="896758"/>
          </a:xfrm>
        </p:grpSpPr>
        <p:sp>
          <p:nvSpPr>
            <p:cNvPr id="55" name="TextBox 54">
              <a:extLst>
                <a:ext uri="{FF2B5EF4-FFF2-40B4-BE49-F238E27FC236}">
                  <a16:creationId xmlns:a16="http://schemas.microsoft.com/office/drawing/2014/main" id="{2251F688-2BE3-F563-1176-CEC5EF449622}"/>
                </a:ext>
              </a:extLst>
            </p:cNvPr>
            <p:cNvSpPr txBox="1"/>
            <p:nvPr/>
          </p:nvSpPr>
          <p:spPr>
            <a:xfrm>
              <a:off x="1091196" y="1913763"/>
              <a:ext cx="4239998" cy="351443"/>
            </a:xfrm>
            <a:prstGeom prst="rect">
              <a:avLst/>
            </a:prstGeom>
            <a:noFill/>
          </p:spPr>
          <p:txBody>
            <a:bodyPr wrap="square">
              <a:spAutoFit/>
            </a:bodyPr>
            <a:lstStyle/>
            <a:p>
              <a:pPr defTabSz="913607">
                <a:lnSpc>
                  <a:spcPct val="110000"/>
                </a:lnSpc>
                <a:buClr>
                  <a:srgbClr val="5F5F5F"/>
                </a:buClr>
                <a:buSzPct val="85000"/>
                <a:defRPr/>
              </a:pPr>
              <a:r>
                <a:rPr kumimoji="0" lang="ko-KR" altLang="en-US" sz="1600" b="1" i="0" u="none" strike="noStrike" kern="1200" cap="none" spc="0" normalizeH="0" baseline="0" noProof="0" dirty="0">
                  <a:ln>
                    <a:solidFill>
                      <a:srgbClr val="005EB8">
                        <a:alpha val="0"/>
                      </a:srgbClr>
                    </a:solidFill>
                  </a:ln>
                  <a:solidFill>
                    <a:schemeClr val="bg1"/>
                  </a:solidFill>
                  <a:effectLst/>
                  <a:uLnTx/>
                  <a:uFillTx/>
                  <a:latin typeface="KoPub돋움체 Medium" panose="02020603020101020101" pitchFamily="18" charset="-127"/>
                  <a:ea typeface="KoPub돋움체 Medium" panose="02020603020101020101" pitchFamily="18" charset="-127"/>
                  <a:cs typeface="+mn-cs"/>
                </a:rPr>
                <a:t>상품 경쟁력 및 채널</a:t>
              </a:r>
              <a:r>
                <a:rPr kumimoji="0" lang="en-US" altLang="ko-KR" sz="1600" b="1" i="0" u="none" strike="noStrike" kern="1200" cap="none" spc="0" normalizeH="0" baseline="0" noProof="0" dirty="0">
                  <a:ln>
                    <a:solidFill>
                      <a:srgbClr val="005EB8">
                        <a:alpha val="0"/>
                      </a:srgbClr>
                    </a:solidFill>
                  </a:ln>
                  <a:solidFill>
                    <a:schemeClr val="bg1"/>
                  </a:solidFill>
                  <a:effectLst/>
                  <a:uLnTx/>
                  <a:uFillTx/>
                  <a:latin typeface="KoPub돋움체 Medium" panose="02020603020101020101" pitchFamily="18" charset="-127"/>
                  <a:ea typeface="KoPub돋움체 Medium" panose="02020603020101020101" pitchFamily="18" charset="-127"/>
                  <a:cs typeface="+mn-cs"/>
                </a:rPr>
                <a:t>·</a:t>
              </a:r>
              <a:r>
                <a:rPr kumimoji="0" lang="ko-KR" altLang="en-US" sz="1600" b="1" i="0" u="none" strike="noStrike" kern="1200" cap="none" spc="0" normalizeH="0" baseline="0" noProof="0" dirty="0">
                  <a:ln>
                    <a:solidFill>
                      <a:srgbClr val="005EB8">
                        <a:alpha val="0"/>
                      </a:srgbClr>
                    </a:solidFill>
                  </a:ln>
                  <a:solidFill>
                    <a:schemeClr val="bg1"/>
                  </a:solidFill>
                  <a:effectLst/>
                  <a:uLnTx/>
                  <a:uFillTx/>
                  <a:latin typeface="KoPub돋움체 Medium" panose="02020603020101020101" pitchFamily="18" charset="-127"/>
                  <a:ea typeface="KoPub돋움체 Medium" panose="02020603020101020101" pitchFamily="18" charset="-127"/>
                  <a:cs typeface="+mn-cs"/>
                </a:rPr>
                <a:t>파트너십</a:t>
              </a:r>
              <a:endParaRPr kumimoji="0" lang="en-CA" altLang="ko-KR" sz="1600" b="1" i="0" u="none" strike="noStrike" kern="1200" cap="none" spc="0" normalizeH="0" baseline="0" noProof="0" dirty="0">
                <a:ln>
                  <a:solidFill>
                    <a:srgbClr val="005EB8">
                      <a:alpha val="0"/>
                    </a:srgbClr>
                  </a:solidFill>
                </a:ln>
                <a:solidFill>
                  <a:schemeClr val="bg1"/>
                </a:solidFill>
                <a:effectLst/>
                <a:uLnTx/>
                <a:uFillTx/>
                <a:latin typeface="KoPub돋움체 Medium" panose="02020603020101020101" pitchFamily="18" charset="-127"/>
                <a:ea typeface="KoPub돋움체 Medium" panose="02020603020101020101" pitchFamily="18" charset="-127"/>
                <a:cs typeface="+mn-cs"/>
              </a:endParaRPr>
            </a:p>
          </p:txBody>
        </p:sp>
        <p:sp>
          <p:nvSpPr>
            <p:cNvPr id="56" name="직사각형 55">
              <a:extLst>
                <a:ext uri="{FF2B5EF4-FFF2-40B4-BE49-F238E27FC236}">
                  <a16:creationId xmlns:a16="http://schemas.microsoft.com/office/drawing/2014/main" id="{43732B51-97F9-72B9-0B85-7C0964E76087}"/>
                </a:ext>
              </a:extLst>
            </p:cNvPr>
            <p:cNvSpPr/>
            <p:nvPr/>
          </p:nvSpPr>
          <p:spPr>
            <a:xfrm>
              <a:off x="1014196" y="1368448"/>
              <a:ext cx="3663212" cy="33873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126000" rIns="126000" rtlCol="0" anchor="ctr"/>
            <a:lstStyle/>
            <a:p>
              <a:pPr marL="0" marR="0" lvl="0" indent="0" defTabSz="914400" rtl="0" eaLnBrk="1" fontAlgn="auto" latinLnBrk="0" hangingPunct="1">
                <a:lnSpc>
                  <a:spcPct val="110000"/>
                </a:lnSpc>
                <a:spcBef>
                  <a:spcPts val="0"/>
                </a:spcBef>
                <a:spcAft>
                  <a:spcPts val="0"/>
                </a:spcAft>
                <a:buClrTx/>
                <a:buSzTx/>
                <a:buFontTx/>
                <a:buNone/>
                <a:tabLst/>
                <a:defRPr/>
              </a:pPr>
              <a:r>
                <a:rPr kumimoji="0" lang="en-US" altLang="ko-KR" sz="3200" i="0" u="none" strike="noStrike" kern="1200" cap="none" spc="0" normalizeH="0" baseline="0" noProof="0" dirty="0">
                  <a:ln>
                    <a:solidFill>
                      <a:srgbClr val="1E49E2">
                        <a:alpha val="0"/>
                      </a:srgbClr>
                    </a:solidFill>
                  </a:ln>
                  <a:solidFill>
                    <a:schemeClr val="bg1"/>
                  </a:solidFill>
                  <a:effectLst/>
                  <a:uLnTx/>
                  <a:uFillTx/>
                  <a:latin typeface="KPMG Bold" panose="020B0803030202040204" pitchFamily="34" charset="0"/>
                  <a:ea typeface="KoPub돋움체 Medium" panose="02020603020101020101" pitchFamily="18" charset="-127"/>
                </a:rPr>
                <a:t>Product &amp; Channel</a:t>
              </a:r>
              <a:endParaRPr kumimoji="0" lang="ko-KR" altLang="en-US" sz="3200" i="0" u="none" strike="noStrike" kern="1200" cap="none" spc="0" normalizeH="0" baseline="0" noProof="0" dirty="0">
                <a:ln>
                  <a:solidFill>
                    <a:srgbClr val="1E49E2">
                      <a:alpha val="0"/>
                    </a:srgbClr>
                  </a:solidFill>
                </a:ln>
                <a:solidFill>
                  <a:schemeClr val="bg1"/>
                </a:solidFill>
                <a:effectLst/>
                <a:uLnTx/>
                <a:uFillTx/>
                <a:latin typeface="KPMG Bold" panose="020B0803030202040204" pitchFamily="34" charset="0"/>
                <a:ea typeface="KoPub돋움체 Medium" panose="02020603020101020101" pitchFamily="18" charset="-127"/>
              </a:endParaRPr>
            </a:p>
          </p:txBody>
        </p:sp>
      </p:grpSp>
      <p:sp>
        <p:nvSpPr>
          <p:cNvPr id="53" name="TextBox 52">
            <a:extLst>
              <a:ext uri="{FF2B5EF4-FFF2-40B4-BE49-F238E27FC236}">
                <a16:creationId xmlns:a16="http://schemas.microsoft.com/office/drawing/2014/main" id="{E3650459-C2D2-C37B-C1A1-4E373F528124}"/>
              </a:ext>
            </a:extLst>
          </p:cNvPr>
          <p:cNvSpPr txBox="1"/>
          <p:nvPr/>
        </p:nvSpPr>
        <p:spPr>
          <a:xfrm>
            <a:off x="5073526" y="4732726"/>
            <a:ext cx="3600000" cy="969496"/>
          </a:xfrm>
          <a:prstGeom prst="rect">
            <a:avLst/>
          </a:prstGeom>
          <a:noFill/>
        </p:spPr>
        <p:txBody>
          <a:bodyPr wrap="square">
            <a:spAutoFit/>
          </a:bodyPr>
          <a:lstStyle/>
          <a:p>
            <a:pPr marL="171450" indent="-171450">
              <a:lnSpc>
                <a:spcPct val="120000"/>
              </a:lnSpc>
              <a:spcAft>
                <a:spcPts val="600"/>
              </a:spcAft>
              <a:buFont typeface="Arial" panose="020B0604020202020204" pitchFamily="34" charset="0"/>
              <a:buChar char="•"/>
            </a:pPr>
            <a:r>
              <a:rPr lang="ko-KR" altLang="en-US" sz="1100" b="1" i="1" dirty="0">
                <a:ln>
                  <a:solidFill>
                    <a:prstClr val="white">
                      <a:lumMod val="75000"/>
                      <a:alpha val="0"/>
                    </a:prstClr>
                  </a:solidFill>
                </a:ln>
                <a:solidFill>
                  <a:schemeClr val="bg1"/>
                </a:solidFill>
                <a:latin typeface="+mn-ea"/>
                <a:cs typeface="Univers for KPMG"/>
              </a:rPr>
              <a:t>현지 상품 수요 등에 대한 명확한 이해와 분석에 기반한 효과적인 상품 전략 필요</a:t>
            </a:r>
          </a:p>
          <a:p>
            <a:pPr marL="171450" indent="-171450">
              <a:lnSpc>
                <a:spcPct val="120000"/>
              </a:lnSpc>
              <a:spcAft>
                <a:spcPts val="600"/>
              </a:spcAft>
              <a:buFont typeface="Arial" panose="020B0604020202020204" pitchFamily="34" charset="0"/>
              <a:buChar char="•"/>
            </a:pPr>
            <a:r>
              <a:rPr lang="en-US" altLang="ko-KR" sz="1100" b="1" i="1" dirty="0">
                <a:ln>
                  <a:solidFill>
                    <a:prstClr val="white">
                      <a:lumMod val="75000"/>
                      <a:alpha val="0"/>
                    </a:prstClr>
                  </a:solidFill>
                </a:ln>
                <a:solidFill>
                  <a:schemeClr val="bg1"/>
                </a:solidFill>
                <a:latin typeface="+mn-ea"/>
                <a:cs typeface="Univers for KPMG"/>
              </a:rPr>
              <a:t>D2C(Direct-to-Consumer)·</a:t>
            </a:r>
            <a:r>
              <a:rPr lang="ko-KR" altLang="en-US" sz="1100" b="1" i="1" dirty="0">
                <a:ln>
                  <a:solidFill>
                    <a:prstClr val="white">
                      <a:lumMod val="75000"/>
                      <a:alpha val="0"/>
                    </a:prstClr>
                  </a:solidFill>
                </a:ln>
                <a:solidFill>
                  <a:schemeClr val="bg1"/>
                </a:solidFill>
                <a:latin typeface="+mn-ea"/>
                <a:cs typeface="Univers for KPMG"/>
              </a:rPr>
              <a:t>플랫폼과의 제휴 등을 고려한 현지 파트너십</a:t>
            </a:r>
            <a:r>
              <a:rPr lang="en-US" altLang="ko-KR" sz="1100" b="1" i="1" dirty="0">
                <a:ln>
                  <a:solidFill>
                    <a:prstClr val="white">
                      <a:lumMod val="75000"/>
                      <a:alpha val="0"/>
                    </a:prstClr>
                  </a:solidFill>
                </a:ln>
                <a:solidFill>
                  <a:schemeClr val="bg1"/>
                </a:solidFill>
                <a:latin typeface="+mn-ea"/>
                <a:cs typeface="Univers for KPMG"/>
              </a:rPr>
              <a:t>·</a:t>
            </a:r>
            <a:r>
              <a:rPr lang="ko-KR" altLang="en-US" sz="1100" b="1" i="1" dirty="0">
                <a:ln>
                  <a:solidFill>
                    <a:prstClr val="white">
                      <a:lumMod val="75000"/>
                      <a:alpha val="0"/>
                    </a:prstClr>
                  </a:solidFill>
                </a:ln>
                <a:solidFill>
                  <a:schemeClr val="bg1"/>
                </a:solidFill>
                <a:latin typeface="+mn-ea"/>
                <a:cs typeface="Univers for KPMG"/>
              </a:rPr>
              <a:t>채널 전략 수립 필요</a:t>
            </a:r>
          </a:p>
        </p:txBody>
      </p:sp>
    </p:spTree>
    <p:extLst>
      <p:ext uri="{BB962C8B-B14F-4D97-AF65-F5344CB8AC3E}">
        <p14:creationId xmlns:p14="http://schemas.microsoft.com/office/powerpoint/2010/main" val="21434672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텍스트 개체 틀 6">
            <a:extLst>
              <a:ext uri="{FF2B5EF4-FFF2-40B4-BE49-F238E27FC236}">
                <a16:creationId xmlns:a16="http://schemas.microsoft.com/office/drawing/2014/main" id="{969D59B1-E438-4661-823C-6AD45B5171F4}"/>
              </a:ext>
            </a:extLst>
          </p:cNvPr>
          <p:cNvSpPr>
            <a:spLocks noGrp="1"/>
          </p:cNvSpPr>
          <p:nvPr>
            <p:ph type="body" sz="quarter" idx="11"/>
          </p:nvPr>
        </p:nvSpPr>
        <p:spPr>
          <a:xfrm>
            <a:off x="488950" y="617249"/>
            <a:ext cx="8928100" cy="322262"/>
          </a:xfrm>
        </p:spPr>
        <p:txBody>
          <a:bodyPr/>
          <a:lstStyle/>
          <a:p>
            <a:pPr lvl="0"/>
            <a:r>
              <a:rPr lang="ko-KR" altLang="en-US" sz="2400" dirty="0">
                <a:ln>
                  <a:solidFill>
                    <a:prstClr val="white">
                      <a:lumMod val="75000"/>
                      <a:alpha val="0"/>
                    </a:prstClr>
                  </a:solidFill>
                </a:ln>
                <a:solidFill>
                  <a:srgbClr val="00338D"/>
                </a:solidFill>
                <a:latin typeface="KoPub돋움체 Bold" panose="00000800000000000000" pitchFamily="2" charset="-127"/>
                <a:ea typeface="KoPub돋움체 Bold" panose="00000800000000000000" pitchFamily="2" charset="-127"/>
              </a:rPr>
              <a:t>최근 </a:t>
            </a:r>
            <a:r>
              <a:rPr lang="ko-KR" altLang="en-US" sz="2400" dirty="0" err="1">
                <a:ln>
                  <a:solidFill>
                    <a:prstClr val="white">
                      <a:lumMod val="75000"/>
                      <a:alpha val="0"/>
                    </a:prstClr>
                  </a:solidFill>
                </a:ln>
                <a:solidFill>
                  <a:srgbClr val="00338D"/>
                </a:solidFill>
                <a:latin typeface="KoPub돋움체 Bold" panose="00000800000000000000" pitchFamily="2" charset="-127"/>
                <a:ea typeface="KoPub돋움체 Bold" panose="00000800000000000000" pitchFamily="2" charset="-127"/>
              </a:rPr>
              <a:t>금융사</a:t>
            </a:r>
            <a:r>
              <a:rPr lang="ko-KR" altLang="en-US" sz="2400" dirty="0">
                <a:ln>
                  <a:solidFill>
                    <a:prstClr val="white">
                      <a:lumMod val="75000"/>
                      <a:alpha val="0"/>
                    </a:prstClr>
                  </a:solidFill>
                </a:ln>
                <a:solidFill>
                  <a:srgbClr val="00338D"/>
                </a:solidFill>
                <a:latin typeface="KoPub돋움체 Bold" panose="00000800000000000000" pitchFamily="2" charset="-127"/>
                <a:ea typeface="KoPub돋움체 Bold" panose="00000800000000000000" pitchFamily="2" charset="-127"/>
              </a:rPr>
              <a:t> 해외진출 관련 규제개선 논의 등 해외진출에 우호적 환경 조성</a:t>
            </a:r>
            <a:endParaRPr lang="en-US" altLang="ko-KR" dirty="0"/>
          </a:p>
        </p:txBody>
      </p:sp>
      <p:sp>
        <p:nvSpPr>
          <p:cNvPr id="18" name="TextBox 17">
            <a:extLst>
              <a:ext uri="{FF2B5EF4-FFF2-40B4-BE49-F238E27FC236}">
                <a16:creationId xmlns:a16="http://schemas.microsoft.com/office/drawing/2014/main" id="{24EE818A-1B5E-4798-B5FE-1524E7079501}"/>
              </a:ext>
            </a:extLst>
          </p:cNvPr>
          <p:cNvSpPr txBox="1"/>
          <p:nvPr/>
        </p:nvSpPr>
        <p:spPr>
          <a:xfrm>
            <a:off x="489000" y="6004961"/>
            <a:ext cx="8928000" cy="195814"/>
          </a:xfrm>
          <a:prstGeom prst="rect">
            <a:avLst/>
          </a:prstGeom>
          <a:noFill/>
          <a:ln>
            <a:noFill/>
          </a:ln>
        </p:spPr>
        <p:txBody>
          <a:bodyPr wrap="square" lIns="0" tIns="72000" rIns="0" bIns="0" rtlCol="0" anchor="b">
            <a:spAutoFit/>
          </a:bodyPr>
          <a:lstStyle>
            <a:defPPr>
              <a:defRPr lang="en-US"/>
            </a:defPPr>
            <a:lvl1pPr lvl="0">
              <a:defRPr sz="800">
                <a:ln>
                  <a:solidFill>
                    <a:prstClr val="white">
                      <a:lumMod val="75000"/>
                      <a:alpha val="0"/>
                    </a:prstClr>
                  </a:solidFill>
                </a:ln>
                <a:solidFill>
                  <a:prstClr val="white">
                    <a:lumMod val="50000"/>
                  </a:prstClr>
                </a:solidFill>
                <a:latin typeface="KoPub돋움체 Medium" panose="00000600000000000000" pitchFamily="2" charset="-127"/>
                <a:ea typeface="KoPub돋움체 Medium" panose="00000600000000000000" pitchFamily="2" charset="-127"/>
              </a:defRPr>
            </a:lvl1pPr>
          </a:lstStyle>
          <a:p>
            <a:r>
              <a:rPr lang="en-US" altLang="ko-KR" dirty="0">
                <a:solidFill>
                  <a:schemeClr val="bg1">
                    <a:lumMod val="50000"/>
                  </a:schemeClr>
                </a:solidFill>
              </a:rPr>
              <a:t>Source: </a:t>
            </a:r>
            <a:r>
              <a:rPr lang="ko-KR" altLang="en-US" dirty="0">
                <a:solidFill>
                  <a:schemeClr val="bg1">
                    <a:lumMod val="50000"/>
                  </a:schemeClr>
                </a:solidFill>
              </a:rPr>
              <a:t>금융위원회</a:t>
            </a:r>
            <a:r>
              <a:rPr lang="en-US" altLang="ko-KR" dirty="0">
                <a:solidFill>
                  <a:schemeClr val="bg1">
                    <a:lumMod val="50000"/>
                  </a:schemeClr>
                </a:solidFill>
              </a:rPr>
              <a:t>(2023), ‘</a:t>
            </a:r>
            <a:r>
              <a:rPr lang="ko-KR" altLang="en-US" dirty="0">
                <a:solidFill>
                  <a:schemeClr val="bg1">
                    <a:lumMod val="50000"/>
                  </a:schemeClr>
                </a:solidFill>
              </a:rPr>
              <a:t>금융회사 해외진출 활성화를 위한 규제개선 방안</a:t>
            </a:r>
            <a:r>
              <a:rPr lang="en-US" altLang="ko-KR" dirty="0">
                <a:solidFill>
                  <a:schemeClr val="bg1">
                    <a:lumMod val="50000"/>
                  </a:schemeClr>
                </a:solidFill>
              </a:rPr>
              <a:t>’, </a:t>
            </a:r>
            <a:r>
              <a:rPr lang="ko-KR" altLang="en-US" dirty="0" err="1">
                <a:solidFill>
                  <a:schemeClr val="bg1">
                    <a:lumMod val="50000"/>
                  </a:schemeClr>
                </a:solidFill>
              </a:rPr>
              <a:t>삼정</a:t>
            </a:r>
            <a:r>
              <a:rPr lang="en-US" altLang="ko-KR" dirty="0">
                <a:solidFill>
                  <a:schemeClr val="bg1">
                    <a:lumMod val="50000"/>
                  </a:schemeClr>
                </a:solidFill>
              </a:rPr>
              <a:t>KPMG </a:t>
            </a:r>
            <a:r>
              <a:rPr lang="ko-KR" altLang="en-US" dirty="0">
                <a:solidFill>
                  <a:schemeClr val="bg1">
                    <a:lumMod val="50000"/>
                  </a:schemeClr>
                </a:solidFill>
              </a:rPr>
              <a:t>경제연구원 재구성</a:t>
            </a:r>
            <a:endParaRPr lang="en-US" altLang="ko-KR" dirty="0">
              <a:solidFill>
                <a:schemeClr val="bg1">
                  <a:lumMod val="50000"/>
                </a:schemeClr>
              </a:solidFill>
            </a:endParaRPr>
          </a:p>
        </p:txBody>
      </p:sp>
      <p:pic>
        <p:nvPicPr>
          <p:cNvPr id="27" name="그림 26" descr="다채로움, 블루, 스크린샷, 라인이(가) 표시된 사진&#10;&#10;자동 생성된 설명">
            <a:extLst>
              <a:ext uri="{FF2B5EF4-FFF2-40B4-BE49-F238E27FC236}">
                <a16:creationId xmlns:a16="http://schemas.microsoft.com/office/drawing/2014/main" id="{3C8FA06F-8FF9-76FF-11A4-6080736F1B14}"/>
              </a:ext>
            </a:extLst>
          </p:cNvPr>
          <p:cNvPicPr>
            <a:picLocks noChangeAspect="1"/>
          </p:cNvPicPr>
          <p:nvPr/>
        </p:nvPicPr>
        <p:blipFill rotWithShape="1">
          <a:blip r:embed="rId2">
            <a:duotone>
              <a:schemeClr val="accent3">
                <a:shade val="45000"/>
                <a:satMod val="135000"/>
              </a:schemeClr>
              <a:prstClr val="white"/>
            </a:duotone>
            <a:extLst>
              <a:ext uri="{BEBA8EAE-BF5A-486C-A8C5-ECC9F3942E4B}">
                <a14:imgProps xmlns:a14="http://schemas.microsoft.com/office/drawing/2010/main">
                  <a14:imgLayer r:embed="rId3">
                    <a14:imgEffect>
                      <a14:sharpenSoften amount="50000"/>
                    </a14:imgEffect>
                  </a14:imgLayer>
                </a14:imgProps>
              </a:ext>
            </a:extLst>
          </a:blip>
          <a:srcRect l="34968" t="-105" r="21647" b="2"/>
          <a:stretch/>
        </p:blipFill>
        <p:spPr>
          <a:xfrm flipH="1">
            <a:off x="488949" y="1250140"/>
            <a:ext cx="2953863" cy="4543713"/>
          </a:xfrm>
          <a:prstGeom prst="rect">
            <a:avLst/>
          </a:prstGeom>
        </p:spPr>
      </p:pic>
      <p:sp>
        <p:nvSpPr>
          <p:cNvPr id="28" name="직사각형 27">
            <a:extLst>
              <a:ext uri="{FF2B5EF4-FFF2-40B4-BE49-F238E27FC236}">
                <a16:creationId xmlns:a16="http://schemas.microsoft.com/office/drawing/2014/main" id="{0BAAA367-B4C4-818E-B6F0-258E4F5C42BA}"/>
              </a:ext>
            </a:extLst>
          </p:cNvPr>
          <p:cNvSpPr/>
          <p:nvPr/>
        </p:nvSpPr>
        <p:spPr>
          <a:xfrm>
            <a:off x="488948" y="1250141"/>
            <a:ext cx="2953863" cy="4551634"/>
          </a:xfrm>
          <a:prstGeom prst="rect">
            <a:avLst/>
          </a:prstGeom>
          <a:gradFill>
            <a:gsLst>
              <a:gs pos="0">
                <a:schemeClr val="tx2">
                  <a:alpha val="90000"/>
                </a:schemeClr>
              </a:gs>
              <a:gs pos="100000">
                <a:schemeClr val="accent3">
                  <a:lumMod val="60000"/>
                  <a:alpha val="42000"/>
                </a:schemeClr>
              </a:gs>
            </a:gsLst>
            <a:path path="circle">
              <a:fillToRect l="50000" t="130000" r="50000" b="-30000"/>
            </a:path>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ko-KR" altLang="en-US" sz="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endParaRPr>
          </a:p>
        </p:txBody>
      </p:sp>
      <p:sp>
        <p:nvSpPr>
          <p:cNvPr id="29" name="TextBox 28">
            <a:extLst>
              <a:ext uri="{FF2B5EF4-FFF2-40B4-BE49-F238E27FC236}">
                <a16:creationId xmlns:a16="http://schemas.microsoft.com/office/drawing/2014/main" id="{C1DC74AF-1815-348D-D50B-1985B7777D2B}"/>
              </a:ext>
            </a:extLst>
          </p:cNvPr>
          <p:cNvSpPr txBox="1"/>
          <p:nvPr/>
        </p:nvSpPr>
        <p:spPr>
          <a:xfrm>
            <a:off x="641061" y="1382052"/>
            <a:ext cx="2801750" cy="1446550"/>
          </a:xfrm>
          <a:prstGeom prst="rect">
            <a:avLst/>
          </a:prstGeom>
          <a:noFill/>
        </p:spPr>
        <p:txBody>
          <a:bodyPr wrap="square" lIns="0" tIns="0" rIns="0" bIns="0">
            <a:spAutoFit/>
          </a:bodyPr>
          <a:lstStyle/>
          <a:p>
            <a:r>
              <a:rPr lang="ko-KR" altLang="en-US" sz="1600" dirty="0">
                <a:gradFill>
                  <a:gsLst>
                    <a:gs pos="0">
                      <a:schemeClr val="bg1"/>
                    </a:gs>
                    <a:gs pos="100000">
                      <a:schemeClr val="bg1"/>
                    </a:gs>
                  </a:gsLst>
                  <a:path path="circle">
                    <a:fillToRect l="50000" t="130000" r="50000" b="-30000"/>
                  </a:path>
                </a:gradFill>
                <a:latin typeface="+mj-ea"/>
                <a:ea typeface="+mj-ea"/>
              </a:rPr>
              <a:t>제</a:t>
            </a:r>
            <a:r>
              <a:rPr lang="en-US" altLang="ko-KR" sz="1600" dirty="0">
                <a:gradFill>
                  <a:gsLst>
                    <a:gs pos="0">
                      <a:schemeClr val="bg1"/>
                    </a:gs>
                    <a:gs pos="100000">
                      <a:schemeClr val="bg1"/>
                    </a:gs>
                  </a:gsLst>
                  <a:path path="circle">
                    <a:fillToRect l="50000" t="130000" r="50000" b="-30000"/>
                  </a:path>
                </a:gradFill>
                <a:latin typeface="+mj-ea"/>
                <a:ea typeface="+mj-ea"/>
              </a:rPr>
              <a:t>8</a:t>
            </a:r>
            <a:r>
              <a:rPr lang="ko-KR" altLang="en-US" sz="1600" dirty="0">
                <a:gradFill>
                  <a:gsLst>
                    <a:gs pos="0">
                      <a:schemeClr val="bg1"/>
                    </a:gs>
                    <a:gs pos="100000">
                      <a:schemeClr val="bg1"/>
                    </a:gs>
                  </a:gsLst>
                  <a:path path="circle">
                    <a:fillToRect l="50000" t="130000" r="50000" b="-30000"/>
                  </a:path>
                </a:gradFill>
                <a:latin typeface="+mj-ea"/>
                <a:ea typeface="+mj-ea"/>
              </a:rPr>
              <a:t>차 금융규제혁신회의</a:t>
            </a:r>
            <a:endParaRPr lang="en-US" altLang="ko-KR" sz="1600" dirty="0">
              <a:gradFill>
                <a:gsLst>
                  <a:gs pos="0">
                    <a:schemeClr val="bg1"/>
                  </a:gs>
                  <a:gs pos="100000">
                    <a:schemeClr val="bg1"/>
                  </a:gs>
                </a:gsLst>
                <a:path path="circle">
                  <a:fillToRect l="50000" t="130000" r="50000" b="-30000"/>
                </a:path>
              </a:gradFill>
              <a:latin typeface="+mj-ea"/>
              <a:ea typeface="+mj-ea"/>
            </a:endParaRPr>
          </a:p>
          <a:p>
            <a:r>
              <a:rPr lang="en-US" altLang="ko-KR" sz="1600" dirty="0">
                <a:gradFill>
                  <a:gsLst>
                    <a:gs pos="0">
                      <a:schemeClr val="bg1"/>
                    </a:gs>
                    <a:gs pos="100000">
                      <a:schemeClr val="bg1"/>
                    </a:gs>
                  </a:gsLst>
                  <a:path path="circle">
                    <a:fillToRect l="50000" t="130000" r="50000" b="-30000"/>
                  </a:path>
                </a:gradFill>
                <a:latin typeface="+mj-ea"/>
                <a:ea typeface="+mj-ea"/>
              </a:rPr>
              <a:t>(2023. 7.17)</a:t>
            </a:r>
            <a:r>
              <a:rPr lang="ko-KR" altLang="en-US" sz="1600" dirty="0">
                <a:gradFill>
                  <a:gsLst>
                    <a:gs pos="0">
                      <a:schemeClr val="bg1"/>
                    </a:gs>
                    <a:gs pos="100000">
                      <a:schemeClr val="bg1"/>
                    </a:gs>
                  </a:gsLst>
                  <a:path path="circle">
                    <a:fillToRect l="50000" t="130000" r="50000" b="-30000"/>
                  </a:path>
                </a:gradFill>
                <a:latin typeface="+mj-ea"/>
                <a:ea typeface="+mj-ea"/>
              </a:rPr>
              <a:t> 안건 주요 내용</a:t>
            </a:r>
            <a:endParaRPr lang="en-US" altLang="ko-KR" sz="1600" dirty="0">
              <a:gradFill>
                <a:gsLst>
                  <a:gs pos="0">
                    <a:schemeClr val="bg1"/>
                  </a:gs>
                  <a:gs pos="100000">
                    <a:schemeClr val="bg1"/>
                  </a:gs>
                </a:gsLst>
                <a:path path="circle">
                  <a:fillToRect l="50000" t="130000" r="50000" b="-30000"/>
                </a:path>
              </a:gradFill>
              <a:latin typeface="+mj-ea"/>
              <a:ea typeface="+mj-ea"/>
            </a:endParaRPr>
          </a:p>
          <a:p>
            <a:endParaRPr lang="en-US" altLang="ko-KR" sz="1600" dirty="0">
              <a:gradFill>
                <a:gsLst>
                  <a:gs pos="0">
                    <a:schemeClr val="bg1"/>
                  </a:gs>
                  <a:gs pos="100000">
                    <a:schemeClr val="bg1"/>
                  </a:gs>
                </a:gsLst>
                <a:path path="circle">
                  <a:fillToRect l="50000" t="130000" r="50000" b="-30000"/>
                </a:path>
              </a:gradFill>
              <a:latin typeface="+mj-ea"/>
              <a:ea typeface="+mj-ea"/>
            </a:endParaRPr>
          </a:p>
          <a:p>
            <a:r>
              <a:rPr lang="ko-KR" altLang="en-US" sz="1400" dirty="0">
                <a:gradFill>
                  <a:gsLst>
                    <a:gs pos="0">
                      <a:schemeClr val="bg1"/>
                    </a:gs>
                    <a:gs pos="100000">
                      <a:schemeClr val="bg1"/>
                    </a:gs>
                  </a:gsLst>
                  <a:path path="circle">
                    <a:fillToRect l="50000" t="130000" r="50000" b="-30000"/>
                  </a:path>
                </a:gradFill>
                <a:latin typeface="+mj-ea"/>
                <a:ea typeface="+mj-ea"/>
              </a:rPr>
              <a:t>금융위원회</a:t>
            </a:r>
            <a:r>
              <a:rPr lang="en-US" altLang="ko-KR" sz="1400" dirty="0">
                <a:gradFill>
                  <a:gsLst>
                    <a:gs pos="0">
                      <a:schemeClr val="bg1"/>
                    </a:gs>
                    <a:gs pos="100000">
                      <a:schemeClr val="bg1"/>
                    </a:gs>
                  </a:gsLst>
                  <a:path path="circle">
                    <a:fillToRect l="50000" t="130000" r="50000" b="-30000"/>
                  </a:path>
                </a:gradFill>
                <a:latin typeface="+mj-ea"/>
                <a:ea typeface="+mj-ea"/>
              </a:rPr>
              <a:t>, </a:t>
            </a:r>
          </a:p>
          <a:p>
            <a:r>
              <a:rPr lang="ko-KR" altLang="en-US" sz="1400" dirty="0" err="1">
                <a:gradFill>
                  <a:gsLst>
                    <a:gs pos="0">
                      <a:schemeClr val="bg1"/>
                    </a:gs>
                    <a:gs pos="100000">
                      <a:schemeClr val="bg1"/>
                    </a:gs>
                  </a:gsLst>
                  <a:path path="circle">
                    <a:fillToRect l="50000" t="130000" r="50000" b="-30000"/>
                  </a:path>
                </a:gradFill>
                <a:latin typeface="+mj-ea"/>
                <a:ea typeface="+mj-ea"/>
              </a:rPr>
              <a:t>금융국제화대응단</a:t>
            </a:r>
            <a:r>
              <a:rPr lang="en-US" altLang="ko-KR" sz="1400" dirty="0">
                <a:gradFill>
                  <a:gsLst>
                    <a:gs pos="0">
                      <a:schemeClr val="bg1"/>
                    </a:gs>
                    <a:gs pos="100000">
                      <a:schemeClr val="bg1"/>
                    </a:gs>
                  </a:gsLst>
                  <a:path path="circle">
                    <a:fillToRect l="50000" t="130000" r="50000" b="-30000"/>
                  </a:path>
                </a:gradFill>
                <a:latin typeface="+mj-ea"/>
                <a:ea typeface="+mj-ea"/>
              </a:rPr>
              <a:t> </a:t>
            </a:r>
          </a:p>
          <a:p>
            <a:endParaRPr lang="ko-KR" altLang="en-US" dirty="0">
              <a:solidFill>
                <a:schemeClr val="bg1"/>
              </a:solidFill>
              <a:latin typeface="+mj-ea"/>
              <a:ea typeface="+mj-ea"/>
            </a:endParaRPr>
          </a:p>
        </p:txBody>
      </p:sp>
      <p:grpSp>
        <p:nvGrpSpPr>
          <p:cNvPr id="31" name="그룹 30">
            <a:extLst>
              <a:ext uri="{FF2B5EF4-FFF2-40B4-BE49-F238E27FC236}">
                <a16:creationId xmlns:a16="http://schemas.microsoft.com/office/drawing/2014/main" id="{2515962A-7E5F-629E-8174-FF4C001E5F20}"/>
              </a:ext>
            </a:extLst>
          </p:cNvPr>
          <p:cNvGrpSpPr/>
          <p:nvPr/>
        </p:nvGrpSpPr>
        <p:grpSpPr>
          <a:xfrm>
            <a:off x="3152070" y="1185371"/>
            <a:ext cx="5529602" cy="4651436"/>
            <a:chOff x="3152070" y="1185474"/>
            <a:chExt cx="5529602" cy="4651436"/>
          </a:xfrm>
        </p:grpSpPr>
        <p:sp>
          <p:nvSpPr>
            <p:cNvPr id="32" name="TextBox 31">
              <a:extLst>
                <a:ext uri="{FF2B5EF4-FFF2-40B4-BE49-F238E27FC236}">
                  <a16:creationId xmlns:a16="http://schemas.microsoft.com/office/drawing/2014/main" id="{76618762-FBE2-720A-65F1-BE77FC498C87}"/>
                </a:ext>
              </a:extLst>
            </p:cNvPr>
            <p:cNvSpPr txBox="1"/>
            <p:nvPr/>
          </p:nvSpPr>
          <p:spPr>
            <a:xfrm>
              <a:off x="4037672" y="3114727"/>
              <a:ext cx="4644000" cy="814197"/>
            </a:xfrm>
            <a:prstGeom prst="rect">
              <a:avLst/>
            </a:prstGeom>
            <a:noFill/>
          </p:spPr>
          <p:txBody>
            <a:bodyPr wrap="square" lIns="0" tIns="0" rIns="0" bIns="0" rtlCol="0" anchor="ctr">
              <a:noAutofit/>
            </a:bodyPr>
            <a:lstStyle/>
            <a:p>
              <a:pPr>
                <a:lnSpc>
                  <a:spcPct val="110000"/>
                </a:lnSpc>
                <a:spcAft>
                  <a:spcPts val="600"/>
                </a:spcAft>
              </a:pPr>
              <a:r>
                <a:rPr lang="ko-KR" altLang="en-US" sz="1400" b="1" dirty="0">
                  <a:ln>
                    <a:solidFill>
                      <a:schemeClr val="tx2">
                        <a:alpha val="0"/>
                      </a:schemeClr>
                    </a:solidFill>
                  </a:ln>
                  <a:solidFill>
                    <a:srgbClr val="00B8F5"/>
                  </a:solidFill>
                  <a:latin typeface="KoPub돋움체 Medium" panose="00000600000000000000" pitchFamily="2" charset="-127"/>
                  <a:ea typeface="KoPub돋움체 Medium" panose="00000600000000000000" pitchFamily="2" charset="-127"/>
                </a:rPr>
                <a:t>국내 적용을 전제로 마련된 규제의 합리적 개선</a:t>
              </a:r>
              <a:endParaRPr lang="en-US" altLang="ko-KR" sz="1400" b="1" dirty="0">
                <a:ln>
                  <a:solidFill>
                    <a:schemeClr val="tx2">
                      <a:alpha val="0"/>
                    </a:schemeClr>
                  </a:solidFill>
                </a:ln>
                <a:solidFill>
                  <a:srgbClr val="00B8F5"/>
                </a:solidFill>
                <a:latin typeface="KoPub돋움체 Medium" panose="00000600000000000000" pitchFamily="2" charset="-127"/>
                <a:ea typeface="KoPub돋움체 Medium" panose="00000600000000000000" pitchFamily="2" charset="-127"/>
              </a:endParaRPr>
            </a:p>
            <a:p>
              <a:pPr>
                <a:lnSpc>
                  <a:spcPct val="110000"/>
                </a:lnSpc>
                <a:spcAft>
                  <a:spcPts val="100"/>
                </a:spcAft>
              </a:pPr>
              <a:r>
                <a:rPr lang="ko-KR" altLang="en-US" sz="1000" dirty="0">
                  <a:ln>
                    <a:solidFill>
                      <a:schemeClr val="tx2">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 ➊ 해외 현지법인 인수금융 취급 시 순자본비율</a:t>
              </a:r>
              <a:r>
                <a:rPr lang="en-US" altLang="ko-KR" sz="1000" dirty="0">
                  <a:ln>
                    <a:solidFill>
                      <a:schemeClr val="tx2">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(Net Capital Ratio) </a:t>
              </a:r>
              <a:r>
                <a:rPr lang="ko-KR" altLang="en-US" sz="1000" dirty="0">
                  <a:ln>
                    <a:solidFill>
                      <a:schemeClr val="tx2">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기준 합리화</a:t>
              </a:r>
              <a:endParaRPr lang="en-US" altLang="ko-KR" sz="1000" dirty="0">
                <a:ln>
                  <a:solidFill>
                    <a:schemeClr val="tx2">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endParaRPr>
            </a:p>
            <a:p>
              <a:pPr>
                <a:lnSpc>
                  <a:spcPct val="110000"/>
                </a:lnSpc>
                <a:spcAft>
                  <a:spcPts val="100"/>
                </a:spcAft>
              </a:pPr>
              <a:r>
                <a:rPr lang="ko-KR" altLang="en-US" sz="1000" dirty="0">
                  <a:ln>
                    <a:solidFill>
                      <a:schemeClr val="tx2">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 ➋ 해외금융기관에 외국법인에 대한 외화표시 대출채권 매각 허용</a:t>
              </a:r>
              <a:endParaRPr lang="en-US" altLang="ko-KR" sz="1000" dirty="0">
                <a:ln>
                  <a:solidFill>
                    <a:schemeClr val="tx2">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endParaRPr>
            </a:p>
            <a:p>
              <a:pPr>
                <a:lnSpc>
                  <a:spcPct val="110000"/>
                </a:lnSpc>
                <a:spcAft>
                  <a:spcPts val="100"/>
                </a:spcAft>
              </a:pPr>
              <a:r>
                <a:rPr lang="ko-KR" altLang="en-US" sz="1000" dirty="0">
                  <a:ln>
                    <a:solidFill>
                      <a:schemeClr val="tx2">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 ➌ 해외사무소의 영업활동 영위 일부 허용</a:t>
              </a:r>
            </a:p>
          </p:txBody>
        </p:sp>
        <p:sp>
          <p:nvSpPr>
            <p:cNvPr id="33" name="TextBox 32">
              <a:extLst>
                <a:ext uri="{FF2B5EF4-FFF2-40B4-BE49-F238E27FC236}">
                  <a16:creationId xmlns:a16="http://schemas.microsoft.com/office/drawing/2014/main" id="{CC2014B4-AD11-4F6C-D9F7-C1786F0709E1}"/>
                </a:ext>
              </a:extLst>
            </p:cNvPr>
            <p:cNvSpPr txBox="1"/>
            <p:nvPr/>
          </p:nvSpPr>
          <p:spPr>
            <a:xfrm>
              <a:off x="4037672" y="1185474"/>
              <a:ext cx="4644000" cy="814197"/>
            </a:xfrm>
            <a:prstGeom prst="rect">
              <a:avLst/>
            </a:prstGeom>
            <a:noFill/>
          </p:spPr>
          <p:txBody>
            <a:bodyPr wrap="square" lIns="0" tIns="0" rIns="0" bIns="0" rtlCol="0" anchor="ctr">
              <a:noAutofit/>
            </a:bodyPr>
            <a:lstStyle/>
            <a:p>
              <a:pPr algn="l">
                <a:lnSpc>
                  <a:spcPct val="110000"/>
                </a:lnSpc>
                <a:spcAft>
                  <a:spcPts val="600"/>
                </a:spcAft>
              </a:pPr>
              <a:r>
                <a:rPr lang="ko-KR" altLang="en-US" sz="1400" b="1" dirty="0">
                  <a:ln>
                    <a:solidFill>
                      <a:schemeClr val="tx2">
                        <a:alpha val="0"/>
                      </a:schemeClr>
                    </a:solidFill>
                  </a:ln>
                  <a:solidFill>
                    <a:schemeClr val="tx2"/>
                  </a:solidFill>
                  <a:latin typeface="KoPub돋움체 Medium" panose="00000600000000000000" pitchFamily="2" charset="-127"/>
                  <a:ea typeface="KoPub돋움체 Medium" panose="00000600000000000000" pitchFamily="2" charset="-127"/>
                  <a:cs typeface="Univers for KPMG"/>
                </a:rPr>
                <a:t>해외 자회사 인수</a:t>
              </a:r>
              <a:r>
                <a:rPr lang="en-US" altLang="ko-KR" sz="1400" b="1" dirty="0">
                  <a:ln>
                    <a:solidFill>
                      <a:schemeClr val="tx2">
                        <a:alpha val="0"/>
                      </a:schemeClr>
                    </a:solidFill>
                  </a:ln>
                  <a:solidFill>
                    <a:schemeClr val="tx2"/>
                  </a:solidFill>
                  <a:latin typeface="KoPub돋움체 Medium" panose="00000600000000000000" pitchFamily="2" charset="-127"/>
                  <a:ea typeface="KoPub돋움체 Medium" panose="00000600000000000000" pitchFamily="2" charset="-127"/>
                  <a:cs typeface="Univers for KPMG"/>
                </a:rPr>
                <a:t>·</a:t>
              </a:r>
              <a:r>
                <a:rPr lang="ko-KR" altLang="en-US" sz="1400" b="1" dirty="0">
                  <a:ln>
                    <a:solidFill>
                      <a:schemeClr val="tx2">
                        <a:alpha val="0"/>
                      </a:schemeClr>
                    </a:solidFill>
                  </a:ln>
                  <a:solidFill>
                    <a:schemeClr val="tx2"/>
                  </a:solidFill>
                  <a:latin typeface="KoPub돋움체 Medium" panose="00000600000000000000" pitchFamily="2" charset="-127"/>
                  <a:ea typeface="KoPub돋움체 Medium" panose="00000600000000000000" pitchFamily="2" charset="-127"/>
                  <a:cs typeface="Univers for KPMG"/>
                </a:rPr>
                <a:t>설립 관련 규제 완화</a:t>
              </a:r>
              <a:endParaRPr lang="en-US" altLang="ko-KR" sz="1400" b="1" dirty="0">
                <a:ln>
                  <a:solidFill>
                    <a:schemeClr val="tx2">
                      <a:alpha val="0"/>
                    </a:schemeClr>
                  </a:solidFill>
                </a:ln>
                <a:solidFill>
                  <a:schemeClr val="tx2"/>
                </a:solidFill>
                <a:latin typeface="KoPub돋움체 Medium" panose="00000600000000000000" pitchFamily="2" charset="-127"/>
                <a:ea typeface="KoPub돋움체 Medium" panose="00000600000000000000" pitchFamily="2" charset="-127"/>
                <a:cs typeface="Univers for KPMG"/>
              </a:endParaRPr>
            </a:p>
            <a:p>
              <a:pPr>
                <a:lnSpc>
                  <a:spcPct val="110000"/>
                </a:lnSpc>
                <a:spcAft>
                  <a:spcPts val="100"/>
                </a:spcAft>
              </a:pPr>
              <a:r>
                <a:rPr lang="ko-KR" altLang="en-US" sz="1000" dirty="0">
                  <a:ln>
                    <a:solidFill>
                      <a:schemeClr val="tx2">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 ➊ 금융사의 해외 자회사 소유 범위 대폭 확대</a:t>
              </a:r>
            </a:p>
            <a:p>
              <a:pPr>
                <a:lnSpc>
                  <a:spcPct val="110000"/>
                </a:lnSpc>
                <a:spcAft>
                  <a:spcPts val="100"/>
                </a:spcAft>
              </a:pPr>
              <a:r>
                <a:rPr lang="ko-KR" altLang="en-US" sz="1000" dirty="0">
                  <a:ln>
                    <a:solidFill>
                      <a:schemeClr val="tx2">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 ➋ 보험사의 해외 자회사 소유 범위 확대 및 절차 간소화</a:t>
              </a:r>
            </a:p>
          </p:txBody>
        </p:sp>
        <p:sp>
          <p:nvSpPr>
            <p:cNvPr id="34" name="TextBox 33">
              <a:extLst>
                <a:ext uri="{FF2B5EF4-FFF2-40B4-BE49-F238E27FC236}">
                  <a16:creationId xmlns:a16="http://schemas.microsoft.com/office/drawing/2014/main" id="{3F2837FC-6D29-7E19-DB8C-D04EA770F70B}"/>
                </a:ext>
              </a:extLst>
            </p:cNvPr>
            <p:cNvSpPr txBox="1"/>
            <p:nvPr/>
          </p:nvSpPr>
          <p:spPr>
            <a:xfrm>
              <a:off x="4037672" y="2155417"/>
              <a:ext cx="4644000" cy="814197"/>
            </a:xfrm>
            <a:prstGeom prst="rect">
              <a:avLst/>
            </a:prstGeom>
            <a:noFill/>
          </p:spPr>
          <p:txBody>
            <a:bodyPr wrap="square" lIns="0" tIns="0" rIns="0" bIns="0" rtlCol="0" anchor="ctr">
              <a:noAutofit/>
            </a:bodyPr>
            <a:lstStyle/>
            <a:p>
              <a:pPr>
                <a:lnSpc>
                  <a:spcPct val="110000"/>
                </a:lnSpc>
                <a:spcAft>
                  <a:spcPts val="600"/>
                </a:spcAft>
              </a:pPr>
              <a:r>
                <a:rPr lang="ko-KR" altLang="en-US" sz="1400" b="1" dirty="0">
                  <a:ln>
                    <a:solidFill>
                      <a:schemeClr val="tx2">
                        <a:alpha val="0"/>
                      </a:schemeClr>
                    </a:solidFill>
                  </a:ln>
                  <a:solidFill>
                    <a:schemeClr val="accent1"/>
                  </a:solidFill>
                  <a:latin typeface="KoPub돋움체 Medium" panose="00000600000000000000" pitchFamily="2" charset="-127"/>
                  <a:ea typeface="KoPub돋움체 Medium" panose="00000600000000000000" pitchFamily="2" charset="-127"/>
                </a:rPr>
                <a:t>해외 자회사에 대한 자금지원 관련 규제 완화</a:t>
              </a:r>
              <a:endParaRPr lang="en-US" altLang="ko-KR" sz="1400" b="1" dirty="0">
                <a:ln>
                  <a:solidFill>
                    <a:schemeClr val="tx2">
                      <a:alpha val="0"/>
                    </a:schemeClr>
                  </a:solidFill>
                </a:ln>
                <a:solidFill>
                  <a:schemeClr val="accent1"/>
                </a:solidFill>
                <a:latin typeface="KoPub돋움체 Medium" panose="00000600000000000000" pitchFamily="2" charset="-127"/>
                <a:ea typeface="KoPub돋움체 Medium" panose="00000600000000000000" pitchFamily="2" charset="-127"/>
              </a:endParaRPr>
            </a:p>
            <a:p>
              <a:pPr>
                <a:lnSpc>
                  <a:spcPct val="110000"/>
                </a:lnSpc>
                <a:spcAft>
                  <a:spcPts val="100"/>
                </a:spcAft>
              </a:pPr>
              <a:r>
                <a:rPr lang="ko-KR" altLang="en-US" sz="1000" dirty="0">
                  <a:ln>
                    <a:solidFill>
                      <a:schemeClr val="tx2">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 ➊ 해외진출 초기 은행지주 자회사 간 신용공여한도 초과 한시적 허용</a:t>
              </a:r>
            </a:p>
            <a:p>
              <a:pPr>
                <a:lnSpc>
                  <a:spcPct val="110000"/>
                </a:lnSpc>
                <a:spcAft>
                  <a:spcPts val="100"/>
                </a:spcAft>
              </a:pPr>
              <a:r>
                <a:rPr lang="ko-KR" altLang="en-US" sz="1000" dirty="0">
                  <a:ln>
                    <a:solidFill>
                      <a:schemeClr val="tx2">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 ➋ 해외 자회사에 대해 담보제공 허용</a:t>
              </a:r>
              <a:endParaRPr lang="en-US" altLang="ko-KR" sz="1000" dirty="0">
                <a:ln>
                  <a:solidFill>
                    <a:schemeClr val="tx2">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endParaRPr>
            </a:p>
            <a:p>
              <a:pPr>
                <a:lnSpc>
                  <a:spcPct val="110000"/>
                </a:lnSpc>
                <a:spcAft>
                  <a:spcPts val="100"/>
                </a:spcAft>
              </a:pPr>
              <a:r>
                <a:rPr lang="ko-KR" altLang="en-US" sz="1000" dirty="0">
                  <a:ln>
                    <a:solidFill>
                      <a:schemeClr val="tx2">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 ➌ 금융지주 </a:t>
              </a:r>
              <a:r>
                <a:rPr lang="ko-KR" altLang="en-US" sz="1000" dirty="0" err="1">
                  <a:ln>
                    <a:solidFill>
                      <a:schemeClr val="tx2">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외국손자회사의</a:t>
              </a:r>
              <a:r>
                <a:rPr lang="ko-KR" altLang="en-US" sz="1000" dirty="0">
                  <a:ln>
                    <a:solidFill>
                      <a:schemeClr val="tx2">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 적정담보 확보 의무 예외 적용</a:t>
              </a:r>
            </a:p>
          </p:txBody>
        </p:sp>
        <p:sp>
          <p:nvSpPr>
            <p:cNvPr id="41" name="TextBox 40">
              <a:extLst>
                <a:ext uri="{FF2B5EF4-FFF2-40B4-BE49-F238E27FC236}">
                  <a16:creationId xmlns:a16="http://schemas.microsoft.com/office/drawing/2014/main" id="{04CC0311-A564-BBE8-02C5-00FA554A2E14}"/>
                </a:ext>
              </a:extLst>
            </p:cNvPr>
            <p:cNvSpPr txBox="1"/>
            <p:nvPr/>
          </p:nvSpPr>
          <p:spPr>
            <a:xfrm>
              <a:off x="4037672" y="4074037"/>
              <a:ext cx="4644000" cy="814197"/>
            </a:xfrm>
            <a:prstGeom prst="rect">
              <a:avLst/>
            </a:prstGeom>
            <a:noFill/>
          </p:spPr>
          <p:txBody>
            <a:bodyPr wrap="square" lIns="0" tIns="0" rIns="0" bIns="0" rtlCol="0" anchor="ctr">
              <a:noAutofit/>
            </a:bodyPr>
            <a:lstStyle/>
            <a:p>
              <a:pPr>
                <a:lnSpc>
                  <a:spcPct val="110000"/>
                </a:lnSpc>
                <a:spcAft>
                  <a:spcPts val="600"/>
                </a:spcAft>
              </a:pPr>
              <a:r>
                <a:rPr lang="ko-KR" altLang="en-US" sz="1400" b="1" dirty="0">
                  <a:ln>
                    <a:solidFill>
                      <a:schemeClr val="tx2">
                        <a:alpha val="0"/>
                      </a:schemeClr>
                    </a:solidFill>
                  </a:ln>
                  <a:solidFill>
                    <a:schemeClr val="accent5"/>
                  </a:solidFill>
                  <a:latin typeface="KoPub돋움체 Medium" panose="00000600000000000000" pitchFamily="2" charset="-127"/>
                  <a:ea typeface="KoPub돋움체 Medium" panose="00000600000000000000" pitchFamily="2" charset="-127"/>
                </a:rPr>
                <a:t>보고</a:t>
              </a:r>
              <a:r>
                <a:rPr lang="en-US" altLang="ko-KR" sz="1400" b="1" dirty="0">
                  <a:ln>
                    <a:solidFill>
                      <a:schemeClr val="tx2">
                        <a:alpha val="0"/>
                      </a:schemeClr>
                    </a:solidFill>
                  </a:ln>
                  <a:solidFill>
                    <a:schemeClr val="accent5"/>
                  </a:solidFill>
                  <a:latin typeface="KoPub돋움체 Medium" panose="00000600000000000000" pitchFamily="2" charset="-127"/>
                  <a:ea typeface="KoPub돋움체 Medium" panose="00000600000000000000" pitchFamily="2" charset="-127"/>
                </a:rPr>
                <a:t>·</a:t>
              </a:r>
              <a:r>
                <a:rPr lang="ko-KR" altLang="en-US" sz="1400" b="1" dirty="0">
                  <a:ln>
                    <a:solidFill>
                      <a:schemeClr val="tx2">
                        <a:alpha val="0"/>
                      </a:schemeClr>
                    </a:solidFill>
                  </a:ln>
                  <a:solidFill>
                    <a:schemeClr val="accent5"/>
                  </a:solidFill>
                  <a:latin typeface="KoPub돋움체 Medium" panose="00000600000000000000" pitchFamily="2" charset="-127"/>
                  <a:ea typeface="KoPub돋움체 Medium" panose="00000600000000000000" pitchFamily="2" charset="-127"/>
                </a:rPr>
                <a:t>공시 규정의 유연한 적용 기준 마련 </a:t>
              </a:r>
              <a:endParaRPr lang="en-US" altLang="ko-KR" sz="1400" b="1" dirty="0">
                <a:ln>
                  <a:solidFill>
                    <a:schemeClr val="tx2">
                      <a:alpha val="0"/>
                    </a:schemeClr>
                  </a:solidFill>
                </a:ln>
                <a:solidFill>
                  <a:schemeClr val="accent5"/>
                </a:solidFill>
                <a:latin typeface="KoPub돋움체 Medium" panose="00000600000000000000" pitchFamily="2" charset="-127"/>
                <a:ea typeface="KoPub돋움체 Medium" panose="00000600000000000000" pitchFamily="2" charset="-127"/>
              </a:endParaRPr>
            </a:p>
            <a:p>
              <a:pPr>
                <a:lnSpc>
                  <a:spcPct val="110000"/>
                </a:lnSpc>
                <a:spcAft>
                  <a:spcPts val="100"/>
                </a:spcAft>
              </a:pPr>
              <a:r>
                <a:rPr lang="ko-KR" altLang="en-US" sz="1000" dirty="0">
                  <a:ln>
                    <a:solidFill>
                      <a:schemeClr val="tx2">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 ➊ 여전사의 대주주에 대한 신용공여 및 주식취득 보고 절차 완화</a:t>
              </a:r>
              <a:endParaRPr lang="en-US" altLang="ko-KR" sz="1000" dirty="0">
                <a:ln>
                  <a:solidFill>
                    <a:schemeClr val="tx2">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endParaRPr>
            </a:p>
            <a:p>
              <a:pPr>
                <a:lnSpc>
                  <a:spcPct val="110000"/>
                </a:lnSpc>
                <a:spcAft>
                  <a:spcPts val="100"/>
                </a:spcAft>
              </a:pPr>
              <a:r>
                <a:rPr lang="ko-KR" altLang="en-US" sz="1000" dirty="0">
                  <a:ln>
                    <a:solidFill>
                      <a:schemeClr val="tx2">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 ➋ 해외 투자법인 관련 중복 보고 부담 완화</a:t>
              </a:r>
              <a:endParaRPr lang="en-US" altLang="ko-KR" sz="1000" dirty="0">
                <a:ln>
                  <a:solidFill>
                    <a:schemeClr val="tx2">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endParaRPr>
            </a:p>
            <a:p>
              <a:pPr>
                <a:lnSpc>
                  <a:spcPct val="110000"/>
                </a:lnSpc>
                <a:spcAft>
                  <a:spcPts val="100"/>
                </a:spcAft>
              </a:pPr>
              <a:r>
                <a:rPr lang="ko-KR" altLang="en-US" sz="1000" dirty="0">
                  <a:ln>
                    <a:solidFill>
                      <a:schemeClr val="tx2">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 ➌ 역외금융사 투자 관련 신고 부담 완화</a:t>
              </a:r>
            </a:p>
          </p:txBody>
        </p:sp>
        <p:sp>
          <p:nvSpPr>
            <p:cNvPr id="44" name="TextBox 43">
              <a:extLst>
                <a:ext uri="{FF2B5EF4-FFF2-40B4-BE49-F238E27FC236}">
                  <a16:creationId xmlns:a16="http://schemas.microsoft.com/office/drawing/2014/main" id="{2FDB6361-8BE7-FFE4-CBE9-659BB42FB227}"/>
                </a:ext>
              </a:extLst>
            </p:cNvPr>
            <p:cNvSpPr txBox="1"/>
            <p:nvPr/>
          </p:nvSpPr>
          <p:spPr>
            <a:xfrm>
              <a:off x="4037672" y="5022713"/>
              <a:ext cx="4644000" cy="814197"/>
            </a:xfrm>
            <a:prstGeom prst="rect">
              <a:avLst/>
            </a:prstGeom>
            <a:noFill/>
          </p:spPr>
          <p:txBody>
            <a:bodyPr wrap="square" lIns="0" tIns="0" rIns="0" bIns="0" rtlCol="0" anchor="ctr">
              <a:noAutofit/>
            </a:bodyPr>
            <a:lstStyle/>
            <a:p>
              <a:pPr>
                <a:lnSpc>
                  <a:spcPct val="110000"/>
                </a:lnSpc>
                <a:spcAft>
                  <a:spcPts val="600"/>
                </a:spcAft>
              </a:pPr>
              <a:r>
                <a:rPr lang="ko-KR" altLang="en-US" sz="1400" b="1" dirty="0">
                  <a:ln>
                    <a:solidFill>
                      <a:schemeClr val="tx2">
                        <a:alpha val="0"/>
                      </a:schemeClr>
                    </a:solidFill>
                  </a:ln>
                  <a:solidFill>
                    <a:srgbClr val="0C233C"/>
                  </a:solidFill>
                  <a:latin typeface="KoPub돋움체 Medium" panose="00000600000000000000" pitchFamily="2" charset="-127"/>
                  <a:ea typeface="KoPub돋움체 Medium" panose="00000600000000000000" pitchFamily="2" charset="-127"/>
                </a:rPr>
                <a:t>건전성</a:t>
              </a:r>
              <a:r>
                <a:rPr lang="en-US" altLang="ko-KR" sz="1400" b="1" dirty="0">
                  <a:ln>
                    <a:solidFill>
                      <a:schemeClr val="tx2">
                        <a:alpha val="0"/>
                      </a:schemeClr>
                    </a:solidFill>
                  </a:ln>
                  <a:solidFill>
                    <a:srgbClr val="0C233C"/>
                  </a:solidFill>
                  <a:latin typeface="KoPub돋움체 Medium" panose="00000600000000000000" pitchFamily="2" charset="-127"/>
                  <a:ea typeface="KoPub돋움체 Medium" panose="00000600000000000000" pitchFamily="2" charset="-127"/>
                </a:rPr>
                <a:t>·</a:t>
              </a:r>
              <a:r>
                <a:rPr lang="ko-KR" altLang="en-US" sz="1400" b="1" dirty="0">
                  <a:ln>
                    <a:solidFill>
                      <a:schemeClr val="tx2">
                        <a:alpha val="0"/>
                      </a:schemeClr>
                    </a:solidFill>
                  </a:ln>
                  <a:solidFill>
                    <a:srgbClr val="0C233C"/>
                  </a:solidFill>
                  <a:latin typeface="KoPub돋움체 Medium" panose="00000600000000000000" pitchFamily="2" charset="-127"/>
                  <a:ea typeface="KoPub돋움체 Medium" panose="00000600000000000000" pitchFamily="2" charset="-127"/>
                </a:rPr>
                <a:t>내부통제 개선 중심의 검사</a:t>
              </a:r>
              <a:r>
                <a:rPr lang="en-US" altLang="ko-KR" sz="1400" b="1" dirty="0">
                  <a:ln>
                    <a:solidFill>
                      <a:schemeClr val="tx2">
                        <a:alpha val="0"/>
                      </a:schemeClr>
                    </a:solidFill>
                  </a:ln>
                  <a:solidFill>
                    <a:srgbClr val="0C233C"/>
                  </a:solidFill>
                  <a:latin typeface="KoPub돋움체 Medium" panose="00000600000000000000" pitchFamily="2" charset="-127"/>
                  <a:ea typeface="KoPub돋움체 Medium" panose="00000600000000000000" pitchFamily="2" charset="-127"/>
                </a:rPr>
                <a:t>·</a:t>
              </a:r>
              <a:r>
                <a:rPr lang="ko-KR" altLang="en-US" sz="1400" b="1" dirty="0">
                  <a:ln>
                    <a:solidFill>
                      <a:schemeClr val="tx2">
                        <a:alpha val="0"/>
                      </a:schemeClr>
                    </a:solidFill>
                  </a:ln>
                  <a:solidFill>
                    <a:srgbClr val="0C233C"/>
                  </a:solidFill>
                  <a:latin typeface="KoPub돋움체 Medium" panose="00000600000000000000" pitchFamily="2" charset="-127"/>
                  <a:ea typeface="KoPub돋움체 Medium" panose="00000600000000000000" pitchFamily="2" charset="-127"/>
                </a:rPr>
                <a:t>제재</a:t>
              </a:r>
              <a:endParaRPr lang="en-US" altLang="ko-KR" sz="1400" b="1" dirty="0">
                <a:ln>
                  <a:solidFill>
                    <a:schemeClr val="tx2">
                      <a:alpha val="0"/>
                    </a:schemeClr>
                  </a:solidFill>
                </a:ln>
                <a:solidFill>
                  <a:srgbClr val="0C233C"/>
                </a:solidFill>
                <a:latin typeface="KoPub돋움체 Medium" panose="00000600000000000000" pitchFamily="2" charset="-127"/>
                <a:ea typeface="KoPub돋움체 Medium" panose="00000600000000000000" pitchFamily="2" charset="-127"/>
              </a:endParaRPr>
            </a:p>
            <a:p>
              <a:pPr algn="l">
                <a:lnSpc>
                  <a:spcPct val="110000"/>
                </a:lnSpc>
                <a:spcAft>
                  <a:spcPts val="100"/>
                </a:spcAft>
              </a:pPr>
              <a:r>
                <a:rPr lang="ko-KR" altLang="en-US" sz="1000" dirty="0">
                  <a:ln>
                    <a:solidFill>
                      <a:schemeClr val="tx2">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 ➊ 기관제재 갈음 </a:t>
              </a:r>
              <a:r>
                <a:rPr lang="en-US" altLang="ko-KR" sz="1000" dirty="0">
                  <a:ln>
                    <a:solidFill>
                      <a:schemeClr val="tx2">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MOU </a:t>
              </a:r>
              <a:r>
                <a:rPr lang="ko-KR" altLang="en-US" sz="1000" dirty="0">
                  <a:ln>
                    <a:solidFill>
                      <a:schemeClr val="tx2">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등 활용 활성화</a:t>
              </a:r>
              <a:endParaRPr lang="en-US" altLang="ko-KR" sz="1000" dirty="0">
                <a:ln>
                  <a:solidFill>
                    <a:schemeClr val="tx2">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endParaRPr>
            </a:p>
            <a:p>
              <a:pPr algn="l">
                <a:lnSpc>
                  <a:spcPct val="110000"/>
                </a:lnSpc>
                <a:spcAft>
                  <a:spcPts val="100"/>
                </a:spcAft>
              </a:pPr>
              <a:r>
                <a:rPr lang="ko-KR" altLang="en-US" sz="1000" dirty="0">
                  <a:ln>
                    <a:solidFill>
                      <a:schemeClr val="tx2">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 ➋ </a:t>
              </a:r>
              <a:r>
                <a:rPr lang="ko-KR" altLang="en-US" sz="1000" dirty="0">
                  <a:ln>
                    <a:solidFill>
                      <a:schemeClr val="tx2">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Univers for KPMG"/>
                </a:rPr>
                <a:t>현지 규제 및 시장상황을 고려한 예방</a:t>
              </a:r>
              <a:r>
                <a:rPr lang="en-US" altLang="ko-KR" sz="1000" dirty="0">
                  <a:ln>
                    <a:solidFill>
                      <a:schemeClr val="tx2">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Univers for KPMG"/>
                </a:rPr>
                <a:t>·</a:t>
              </a:r>
              <a:r>
                <a:rPr lang="ko-KR" altLang="en-US" sz="1000" dirty="0">
                  <a:ln>
                    <a:solidFill>
                      <a:schemeClr val="tx2">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Univers for KPMG"/>
                </a:rPr>
                <a:t>개선 중심 검사 운영</a:t>
              </a:r>
            </a:p>
          </p:txBody>
        </p:sp>
        <p:sp>
          <p:nvSpPr>
            <p:cNvPr id="45" name="직사각형 44">
              <a:extLst>
                <a:ext uri="{FF2B5EF4-FFF2-40B4-BE49-F238E27FC236}">
                  <a16:creationId xmlns:a16="http://schemas.microsoft.com/office/drawing/2014/main" id="{2F73EBAA-9BFA-0779-F965-0A99359551CC}"/>
                </a:ext>
              </a:extLst>
            </p:cNvPr>
            <p:cNvSpPr/>
            <p:nvPr/>
          </p:nvSpPr>
          <p:spPr>
            <a:xfrm>
              <a:off x="3152070" y="1212054"/>
              <a:ext cx="612000" cy="793558"/>
            </a:xfrm>
            <a:prstGeom prst="rect">
              <a:avLst/>
            </a:prstGeom>
            <a:solidFill>
              <a:srgbClr val="335CA4"/>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144000" rtlCol="0" anchor="ctr"/>
            <a:lstStyle/>
            <a:p>
              <a:pPr algn="ctr"/>
              <a:r>
                <a:rPr lang="en-US" altLang="ko-KR" sz="4000" dirty="0">
                  <a:ln>
                    <a:solidFill>
                      <a:schemeClr val="bg1">
                        <a:lumMod val="75000"/>
                        <a:alpha val="0"/>
                      </a:schemeClr>
                    </a:solidFill>
                  </a:ln>
                  <a:solidFill>
                    <a:schemeClr val="bg1"/>
                  </a:solidFill>
                  <a:latin typeface="KPMG Bold" panose="020B0803030202040204" pitchFamily="34" charset="0"/>
                  <a:ea typeface="KoPub돋움체 Medium" panose="02020603020101020101" pitchFamily="18" charset="-127"/>
                </a:rPr>
                <a:t>01</a:t>
              </a:r>
              <a:endParaRPr lang="ko-KR" altLang="en-US" sz="4000" dirty="0">
                <a:ln>
                  <a:solidFill>
                    <a:schemeClr val="bg1">
                      <a:lumMod val="75000"/>
                      <a:alpha val="0"/>
                    </a:schemeClr>
                  </a:solidFill>
                </a:ln>
                <a:solidFill>
                  <a:schemeClr val="bg1"/>
                </a:solidFill>
                <a:latin typeface="KPMG Bold" panose="020B0803030202040204" pitchFamily="34" charset="0"/>
                <a:ea typeface="KoPub돋움체 Medium" panose="02020603020101020101" pitchFamily="18" charset="-127"/>
              </a:endParaRPr>
            </a:p>
          </p:txBody>
        </p:sp>
        <p:sp>
          <p:nvSpPr>
            <p:cNvPr id="46" name="직사각형 45">
              <a:extLst>
                <a:ext uri="{FF2B5EF4-FFF2-40B4-BE49-F238E27FC236}">
                  <a16:creationId xmlns:a16="http://schemas.microsoft.com/office/drawing/2014/main" id="{A8ADF9DD-6AFF-9F5C-53C8-0618269E28EE}"/>
                </a:ext>
              </a:extLst>
            </p:cNvPr>
            <p:cNvSpPr/>
            <p:nvPr/>
          </p:nvSpPr>
          <p:spPr>
            <a:xfrm>
              <a:off x="3152070" y="2168707"/>
              <a:ext cx="612000" cy="793558"/>
            </a:xfrm>
            <a:prstGeom prst="rect">
              <a:avLst/>
            </a:prstGeom>
            <a:solidFill>
              <a:srgbClr val="4B6DE8"/>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144000" rtlCol="0" anchor="ctr"/>
            <a:lstStyle/>
            <a:p>
              <a:pPr algn="ctr"/>
              <a:r>
                <a:rPr lang="en-US" altLang="ko-KR" sz="4000" dirty="0">
                  <a:ln>
                    <a:solidFill>
                      <a:schemeClr val="bg1">
                        <a:lumMod val="75000"/>
                        <a:alpha val="0"/>
                      </a:schemeClr>
                    </a:solidFill>
                  </a:ln>
                  <a:solidFill>
                    <a:schemeClr val="bg1"/>
                  </a:solidFill>
                  <a:latin typeface="KPMG Bold" panose="020B0803030202040204" pitchFamily="34" charset="0"/>
                  <a:ea typeface="KoPub돋움체 Medium" panose="02020603020101020101" pitchFamily="18" charset="-127"/>
                </a:rPr>
                <a:t>02</a:t>
              </a:r>
              <a:endParaRPr lang="ko-KR" altLang="en-US" sz="4000" dirty="0">
                <a:ln>
                  <a:solidFill>
                    <a:schemeClr val="bg1">
                      <a:lumMod val="75000"/>
                      <a:alpha val="0"/>
                    </a:schemeClr>
                  </a:solidFill>
                </a:ln>
                <a:solidFill>
                  <a:schemeClr val="bg1"/>
                </a:solidFill>
                <a:latin typeface="KPMG Bold" panose="020B0803030202040204" pitchFamily="34" charset="0"/>
                <a:ea typeface="KoPub돋움체 Medium" panose="02020603020101020101" pitchFamily="18" charset="-127"/>
              </a:endParaRPr>
            </a:p>
          </p:txBody>
        </p:sp>
        <p:sp>
          <p:nvSpPr>
            <p:cNvPr id="47" name="직사각형 46">
              <a:extLst>
                <a:ext uri="{FF2B5EF4-FFF2-40B4-BE49-F238E27FC236}">
                  <a16:creationId xmlns:a16="http://schemas.microsoft.com/office/drawing/2014/main" id="{CF5338E2-806F-FE02-3CBD-0933F095ECBB}"/>
                </a:ext>
              </a:extLst>
            </p:cNvPr>
            <p:cNvSpPr/>
            <p:nvPr/>
          </p:nvSpPr>
          <p:spPr>
            <a:xfrm>
              <a:off x="3152070" y="3125360"/>
              <a:ext cx="612000" cy="793558"/>
            </a:xfrm>
            <a:prstGeom prst="rect">
              <a:avLst/>
            </a:prstGeom>
            <a:solidFill>
              <a:srgbClr val="33C6F7"/>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144000" rtlCol="0" anchor="ctr"/>
            <a:lstStyle/>
            <a:p>
              <a:pPr algn="ctr"/>
              <a:r>
                <a:rPr lang="en-US" altLang="ko-KR" sz="4000" dirty="0">
                  <a:ln>
                    <a:solidFill>
                      <a:schemeClr val="bg1">
                        <a:lumMod val="75000"/>
                        <a:alpha val="0"/>
                      </a:schemeClr>
                    </a:solidFill>
                  </a:ln>
                  <a:solidFill>
                    <a:schemeClr val="bg1"/>
                  </a:solidFill>
                  <a:latin typeface="KPMG Bold" panose="020B0803030202040204" pitchFamily="34" charset="0"/>
                  <a:ea typeface="KoPub돋움체 Medium" panose="02020603020101020101" pitchFamily="18" charset="-127"/>
                </a:rPr>
                <a:t>03</a:t>
              </a:r>
              <a:endParaRPr lang="ko-KR" altLang="en-US" sz="4000" dirty="0">
                <a:ln>
                  <a:solidFill>
                    <a:schemeClr val="bg1">
                      <a:lumMod val="75000"/>
                      <a:alpha val="0"/>
                    </a:schemeClr>
                  </a:solidFill>
                </a:ln>
                <a:solidFill>
                  <a:schemeClr val="bg1"/>
                </a:solidFill>
                <a:latin typeface="KPMG Bold" panose="020B0803030202040204" pitchFamily="34" charset="0"/>
                <a:ea typeface="KoPub돋움체 Medium" panose="02020603020101020101" pitchFamily="18" charset="-127"/>
              </a:endParaRPr>
            </a:p>
          </p:txBody>
        </p:sp>
        <p:sp>
          <p:nvSpPr>
            <p:cNvPr id="48" name="직사각형 47">
              <a:extLst>
                <a:ext uri="{FF2B5EF4-FFF2-40B4-BE49-F238E27FC236}">
                  <a16:creationId xmlns:a16="http://schemas.microsoft.com/office/drawing/2014/main" id="{250F4605-5684-C358-629E-0F14537FB805}"/>
                </a:ext>
              </a:extLst>
            </p:cNvPr>
            <p:cNvSpPr/>
            <p:nvPr/>
          </p:nvSpPr>
          <p:spPr>
            <a:xfrm>
              <a:off x="3152070" y="4074036"/>
              <a:ext cx="612000" cy="814198"/>
            </a:xfrm>
            <a:prstGeom prst="rect">
              <a:avLst/>
            </a:prstGeom>
            <a:solidFill>
              <a:srgbClr val="8E42EE"/>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144000" rtlCol="0" anchor="ctr"/>
            <a:lstStyle/>
            <a:p>
              <a:pPr algn="ctr"/>
              <a:r>
                <a:rPr lang="en-US" altLang="ko-KR" sz="4000" dirty="0">
                  <a:ln>
                    <a:solidFill>
                      <a:schemeClr val="bg1">
                        <a:lumMod val="75000"/>
                        <a:alpha val="0"/>
                      </a:schemeClr>
                    </a:solidFill>
                  </a:ln>
                  <a:solidFill>
                    <a:schemeClr val="bg1"/>
                  </a:solidFill>
                  <a:latin typeface="KPMG Bold" panose="020B0803030202040204" pitchFamily="34" charset="0"/>
                  <a:ea typeface="KoPub돋움체 Medium" panose="02020603020101020101" pitchFamily="18" charset="-127"/>
                </a:rPr>
                <a:t>04</a:t>
              </a:r>
              <a:endParaRPr lang="ko-KR" altLang="en-US" sz="4000" dirty="0">
                <a:ln>
                  <a:solidFill>
                    <a:schemeClr val="bg1">
                      <a:lumMod val="75000"/>
                      <a:alpha val="0"/>
                    </a:schemeClr>
                  </a:solidFill>
                </a:ln>
                <a:solidFill>
                  <a:schemeClr val="bg1"/>
                </a:solidFill>
                <a:latin typeface="KPMG Bold" panose="020B0803030202040204" pitchFamily="34" charset="0"/>
                <a:ea typeface="KoPub돋움체 Medium" panose="02020603020101020101" pitchFamily="18" charset="-127"/>
              </a:endParaRPr>
            </a:p>
          </p:txBody>
        </p:sp>
        <p:sp>
          <p:nvSpPr>
            <p:cNvPr id="49" name="직사각형 48">
              <a:extLst>
                <a:ext uri="{FF2B5EF4-FFF2-40B4-BE49-F238E27FC236}">
                  <a16:creationId xmlns:a16="http://schemas.microsoft.com/office/drawing/2014/main" id="{2FEE4AFE-DD08-5F42-D755-E9589F2A2267}"/>
                </a:ext>
              </a:extLst>
            </p:cNvPr>
            <p:cNvSpPr/>
            <p:nvPr/>
          </p:nvSpPr>
          <p:spPr>
            <a:xfrm>
              <a:off x="3152070" y="5038666"/>
              <a:ext cx="612000" cy="793558"/>
            </a:xfrm>
            <a:prstGeom prst="rect">
              <a:avLst/>
            </a:prstGeom>
            <a:solidFill>
              <a:srgbClr val="3D4F63"/>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144000" rtlCol="0" anchor="ctr"/>
            <a:lstStyle/>
            <a:p>
              <a:pPr algn="ctr"/>
              <a:r>
                <a:rPr lang="en-US" altLang="ko-KR" sz="4000" dirty="0">
                  <a:ln>
                    <a:solidFill>
                      <a:schemeClr val="bg1">
                        <a:lumMod val="75000"/>
                        <a:alpha val="0"/>
                      </a:schemeClr>
                    </a:solidFill>
                  </a:ln>
                  <a:solidFill>
                    <a:schemeClr val="bg1"/>
                  </a:solidFill>
                  <a:latin typeface="KPMG Bold" panose="020B0803030202040204" pitchFamily="34" charset="0"/>
                  <a:ea typeface="KoPub돋움체 Medium" panose="02020603020101020101" pitchFamily="18" charset="-127"/>
                </a:rPr>
                <a:t>05</a:t>
              </a:r>
              <a:endParaRPr lang="ko-KR" altLang="en-US" sz="4000" dirty="0">
                <a:ln>
                  <a:solidFill>
                    <a:schemeClr val="bg1">
                      <a:lumMod val="75000"/>
                      <a:alpha val="0"/>
                    </a:schemeClr>
                  </a:solidFill>
                </a:ln>
                <a:solidFill>
                  <a:schemeClr val="bg1"/>
                </a:solidFill>
                <a:latin typeface="KPMG Bold" panose="020B0803030202040204" pitchFamily="34" charset="0"/>
                <a:ea typeface="KoPub돋움체 Medium" panose="02020603020101020101" pitchFamily="18" charset="-127"/>
              </a:endParaRPr>
            </a:p>
          </p:txBody>
        </p:sp>
      </p:grpSp>
      <p:sp>
        <p:nvSpPr>
          <p:cNvPr id="87" name="텍스트 개체 틀 27">
            <a:extLst>
              <a:ext uri="{FF2B5EF4-FFF2-40B4-BE49-F238E27FC236}">
                <a16:creationId xmlns:a16="http://schemas.microsoft.com/office/drawing/2014/main" id="{C41F2470-74EB-AA4F-6A91-95B892798461}"/>
              </a:ext>
            </a:extLst>
          </p:cNvPr>
          <p:cNvSpPr txBox="1">
            <a:spLocks/>
          </p:cNvSpPr>
          <p:nvPr/>
        </p:nvSpPr>
        <p:spPr>
          <a:xfrm>
            <a:off x="488949" y="333149"/>
            <a:ext cx="1800000" cy="184666"/>
          </a:xfrm>
          <a:prstGeom prst="rect">
            <a:avLst/>
          </a:prstGeom>
        </p:spPr>
        <p:txBody>
          <a:bodyPr wrap="square" lIns="0" tIns="0" rIns="0" bIns="0" anchor="b" anchorCtr="0">
            <a:spAutoFit/>
          </a:bodyPr>
          <a:lstStyle>
            <a:lvl1pPr eaLnBrk="1" latinLnBrk="1" hangingPunct="1">
              <a:spcAft>
                <a:spcPts val="600"/>
              </a:spcAft>
              <a:defRPr kumimoji="0" lang="ko-KR" altLang="en-US" sz="1200" b="0" i="0" u="none" strike="noStrike" kern="0" cap="none" spc="0" normalizeH="0" baseline="0" dirty="0">
                <a:ln>
                  <a:solidFill>
                    <a:prstClr val="white">
                      <a:lumMod val="75000"/>
                      <a:alpha val="0"/>
                    </a:prstClr>
                  </a:solidFill>
                </a:ln>
                <a:solidFill>
                  <a:srgbClr val="00338D"/>
                </a:solidFill>
                <a:effectLst/>
                <a:uLnTx/>
                <a:uFillTx/>
                <a:latin typeface="KoPub돋움체 Medium" panose="00000600000000000000" pitchFamily="2" charset="-127"/>
                <a:ea typeface="KoPub돋움체 Medium" panose="00000600000000000000" pitchFamily="2" charset="-127"/>
                <a:cs typeface="KoPub돋움체 Medium" panose="02020603020101020101" pitchFamily="18" charset="-127"/>
              </a:defRPr>
            </a:lvl1pPr>
            <a:lvl2pPr marL="0" indent="0" algn="l" eaLnBrk="1" latinLnBrk="1" hangingPunct="1">
              <a:spcAft>
                <a:spcPts val="600"/>
              </a:spcAft>
              <a:buFontTx/>
              <a:buNone/>
              <a:defRPr sz="1500" b="0" i="0">
                <a:solidFill>
                  <a:schemeClr val="tx2"/>
                </a:solidFill>
                <a:latin typeface="Univers for KPMG Light" panose="020B0403020202020204" pitchFamily="34" charset="0"/>
                <a:cs typeface="Univers for KPMG Light" panose="020B0403020202020204" pitchFamily="34" charset="0"/>
              </a:defRPr>
            </a:lvl2pPr>
            <a:lvl3pPr marL="285750" indent="-309600" algn="l" eaLnBrk="1" latinLnBrk="1" hangingPunct="1">
              <a:spcAft>
                <a:spcPts val="600"/>
              </a:spcAft>
              <a:buClrTx/>
              <a:buFont typeface="Univers for KPMG Light" panose="020B0403020202020204" pitchFamily="34" charset="0"/>
              <a:buChar char="—"/>
              <a:defRPr sz="1500" b="0" i="0">
                <a:solidFill>
                  <a:schemeClr val="tx2"/>
                </a:solidFill>
                <a:latin typeface="Univers for KPMG Light" panose="020B0403020202020204" pitchFamily="34" charset="0"/>
                <a:cs typeface="Univers for KPMG Light" panose="020B0403020202020204" pitchFamily="34" charset="0"/>
              </a:defRPr>
            </a:lvl3pPr>
            <a:lvl4pPr marL="571500" indent="-248400" algn="l" eaLnBrk="1" latinLnBrk="1" hangingPunct="1">
              <a:spcAft>
                <a:spcPts val="600"/>
              </a:spcAft>
              <a:buFont typeface="Univers for KPMG Light" panose="020B0403020202020204" pitchFamily="34" charset="0"/>
              <a:buChar char="-"/>
              <a:defRPr sz="1500" b="0" i="0" baseline="0">
                <a:solidFill>
                  <a:schemeClr val="tx2"/>
                </a:solidFill>
                <a:latin typeface="Univers for KPMG Light" panose="020B0403020202020204" pitchFamily="34" charset="0"/>
                <a:cs typeface="Univers for KPMG Light" panose="020B0403020202020204" pitchFamily="34" charset="0"/>
              </a:defRPr>
            </a:lvl4pPr>
            <a:lvl5pPr marL="896938" indent="-309600" algn="l" eaLnBrk="1" latinLnBrk="1" hangingPunct="1">
              <a:spcAft>
                <a:spcPts val="600"/>
              </a:spcAft>
              <a:buFont typeface="Univers for KPMG Light" panose="020B0403020202020204" pitchFamily="34" charset="0"/>
              <a:buChar char="—"/>
              <a:defRPr lang="en-US" sz="1500" b="0" i="0" dirty="0" smtClean="0">
                <a:solidFill>
                  <a:schemeClr val="tx2"/>
                </a:solidFill>
                <a:latin typeface="Univers for KPMG Light" panose="020B0403020202020204" pitchFamily="34" charset="0"/>
                <a:cs typeface="Univers for KPMG Light" panose="020B0403020202020204" pitchFamily="34" charset="0"/>
              </a:defRPr>
            </a:lvl5pPr>
            <a:lvl6pPr marL="1166813" indent="-247650" algn="l" eaLnBrk="1" latinLnBrk="1" hangingPunct="1">
              <a:spcAft>
                <a:spcPts val="600"/>
              </a:spcAft>
              <a:buFont typeface="Univers for KPMG Light" panose="020B0403020202020204" pitchFamily="34" charset="0"/>
              <a:buChar char="-"/>
              <a:defRPr lang="en-US" sz="1500" b="0" i="0" baseline="0" dirty="0" smtClean="0">
                <a:solidFill>
                  <a:schemeClr val="tx2"/>
                </a:solidFill>
                <a:latin typeface="Univers for KPMG Light" panose="020B0403020202020204" pitchFamily="34" charset="0"/>
              </a:defRPr>
            </a:lvl6pPr>
            <a:lvl7pPr marL="1524000" indent="-309563" algn="l" eaLnBrk="1" latinLnBrk="1" hangingPunct="1">
              <a:spcAft>
                <a:spcPts val="600"/>
              </a:spcAft>
              <a:buFont typeface="Univers for KPMG Light" panose="020B0403020202020204" pitchFamily="34" charset="0"/>
              <a:buChar char="—"/>
              <a:defRPr lang="en-US" sz="1500" b="0" i="0" dirty="0" smtClean="0">
                <a:solidFill>
                  <a:schemeClr val="tx2"/>
                </a:solidFill>
                <a:latin typeface="Univers for KPMG Light" panose="020B0403020202020204" pitchFamily="34" charset="0"/>
              </a:defRPr>
            </a:lvl7pPr>
            <a:lvl8pPr marL="1793875" indent="-247650" algn="l" eaLnBrk="1" latinLnBrk="1" hangingPunct="1">
              <a:spcAft>
                <a:spcPts val="600"/>
              </a:spcAft>
              <a:buFont typeface="Univers for KPMG Light" panose="020B0403020202020204" pitchFamily="34" charset="0"/>
              <a:buChar char="-"/>
              <a:tabLst>
                <a:tab pos="1793875" algn="l"/>
              </a:tabLst>
              <a:defRPr lang="en-US" sz="1500" b="0" i="0" baseline="0" dirty="0" smtClean="0">
                <a:solidFill>
                  <a:schemeClr val="tx2"/>
                </a:solidFill>
                <a:latin typeface="Univers for KPMG Light" panose="020B0403020202020204" pitchFamily="34" charset="0"/>
              </a:defRPr>
            </a:lvl8pPr>
          </a:lstStyle>
          <a:p>
            <a:pPr>
              <a:defRPr/>
            </a:pPr>
            <a:r>
              <a:rPr lang="en-US" altLang="ko-KR" dirty="0"/>
              <a:t>III. </a:t>
            </a:r>
            <a:r>
              <a:rPr lang="ko-KR" altLang="en-US" dirty="0"/>
              <a:t>결론 및 시사점</a:t>
            </a:r>
          </a:p>
        </p:txBody>
      </p:sp>
      <p:sp>
        <p:nvSpPr>
          <p:cNvPr id="2" name="사각형: 둥근 위쪽 모서리 1">
            <a:extLst>
              <a:ext uri="{FF2B5EF4-FFF2-40B4-BE49-F238E27FC236}">
                <a16:creationId xmlns:a16="http://schemas.microsoft.com/office/drawing/2014/main" id="{2D5AFBF2-64E7-34F6-F195-8C5032565833}"/>
              </a:ext>
            </a:extLst>
          </p:cNvPr>
          <p:cNvSpPr/>
          <p:nvPr/>
        </p:nvSpPr>
        <p:spPr>
          <a:xfrm>
            <a:off x="486424" y="221012"/>
            <a:ext cx="4176000" cy="322263"/>
          </a:xfrm>
          <a:prstGeom prst="round2SameRect">
            <a:avLst/>
          </a:prstGeom>
          <a:solidFill>
            <a:srgbClr val="00338D"/>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rIns="36000" rtlCol="0" anchor="ctr"/>
          <a:lstStyle/>
          <a:p>
            <a:r>
              <a:rPr lang="en-US" altLang="ko-KR" sz="1600" dirty="0">
                <a:ln>
                  <a:solidFill>
                    <a:prstClr val="white">
                      <a:lumMod val="75000"/>
                      <a:alpha val="0"/>
                    </a:prstClr>
                  </a:solidFill>
                </a:ln>
                <a:solidFill>
                  <a:schemeClr val="bg1"/>
                </a:solidFill>
                <a:latin typeface="KoPub돋움체 Bold" panose="00000800000000000000" pitchFamily="2" charset="-127"/>
                <a:ea typeface="KoPub돋움체 Bold" panose="00000800000000000000" pitchFamily="2" charset="-127"/>
              </a:rPr>
              <a:t>1. Market </a:t>
            </a:r>
            <a:r>
              <a:rPr lang="ko-KR" altLang="en-US" sz="1200" b="1" dirty="0">
                <a:ln>
                  <a:solidFill>
                    <a:schemeClr val="accent1">
                      <a:shade val="50000"/>
                      <a:alpha val="0"/>
                    </a:schemeClr>
                  </a:solidFill>
                </a:ln>
                <a:solidFill>
                  <a:schemeClr val="bg1"/>
                </a:solidFill>
                <a:latin typeface="KoPub돋움체 Medium" panose="02020603020101020101" pitchFamily="18" charset="-127"/>
                <a:ea typeface="KoPub돋움체 Medium" panose="02020603020101020101" pitchFamily="18" charset="-127"/>
              </a:rPr>
              <a:t>진출방식 및 거버넌스</a:t>
            </a:r>
          </a:p>
        </p:txBody>
      </p:sp>
      <p:sp>
        <p:nvSpPr>
          <p:cNvPr id="3" name="사각형: 둥근 위쪽 모서리 2">
            <a:extLst>
              <a:ext uri="{FF2B5EF4-FFF2-40B4-BE49-F238E27FC236}">
                <a16:creationId xmlns:a16="http://schemas.microsoft.com/office/drawing/2014/main" id="{E15FF2A4-0455-D2D3-FF49-B9718A0FB348}"/>
              </a:ext>
            </a:extLst>
          </p:cNvPr>
          <p:cNvSpPr/>
          <p:nvPr/>
        </p:nvSpPr>
        <p:spPr>
          <a:xfrm>
            <a:off x="4687302" y="291275"/>
            <a:ext cx="2340000" cy="252000"/>
          </a:xfrm>
          <a:prstGeom prst="round2Same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l"/>
            <a:r>
              <a:rPr lang="en-US" altLang="ko-KR" sz="800" dirty="0">
                <a:ln>
                  <a:solidFill>
                    <a:schemeClr val="accent1">
                      <a:shade val="50000"/>
                      <a:alpha val="0"/>
                    </a:schemeClr>
                  </a:solidFill>
                </a:ln>
                <a:solidFill>
                  <a:schemeClr val="bg1"/>
                </a:solidFill>
                <a:latin typeface="KoPub돋움체 Medium" panose="02020603020101020101" pitchFamily="18" charset="-127"/>
                <a:ea typeface="KoPub돋움체 Medium" panose="02020603020101020101" pitchFamily="18" charset="-127"/>
              </a:rPr>
              <a:t>2. Competition: </a:t>
            </a:r>
            <a:r>
              <a:rPr lang="ko-KR" altLang="en-US" sz="800" dirty="0">
                <a:ln>
                  <a:solidFill>
                    <a:schemeClr val="accent1">
                      <a:shade val="50000"/>
                      <a:alpha val="0"/>
                    </a:schemeClr>
                  </a:solidFill>
                </a:ln>
                <a:solidFill>
                  <a:schemeClr val="bg1"/>
                </a:solidFill>
                <a:latin typeface="KoPub돋움체 Medium" panose="02020603020101020101" pitchFamily="18" charset="-127"/>
                <a:ea typeface="KoPub돋움체 Medium" panose="02020603020101020101" pitchFamily="18" charset="-127"/>
              </a:rPr>
              <a:t>경쟁 심화에 따른 차별화 </a:t>
            </a:r>
          </a:p>
        </p:txBody>
      </p:sp>
      <p:sp>
        <p:nvSpPr>
          <p:cNvPr id="4" name="사각형: 둥근 위쪽 모서리 3">
            <a:extLst>
              <a:ext uri="{FF2B5EF4-FFF2-40B4-BE49-F238E27FC236}">
                <a16:creationId xmlns:a16="http://schemas.microsoft.com/office/drawing/2014/main" id="{C8349F8C-C48F-81EE-B1EF-04EDA8929B3C}"/>
              </a:ext>
            </a:extLst>
          </p:cNvPr>
          <p:cNvSpPr/>
          <p:nvPr/>
        </p:nvSpPr>
        <p:spPr>
          <a:xfrm>
            <a:off x="7052179" y="291275"/>
            <a:ext cx="2340000" cy="252000"/>
          </a:xfrm>
          <a:prstGeom prst="round2Same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l"/>
            <a:r>
              <a:rPr lang="en-US" altLang="ko-KR" sz="800" dirty="0">
                <a:ln>
                  <a:solidFill>
                    <a:schemeClr val="accent1">
                      <a:shade val="50000"/>
                      <a:alpha val="0"/>
                    </a:schemeClr>
                  </a:solidFill>
                </a:ln>
                <a:solidFill>
                  <a:schemeClr val="bg1"/>
                </a:solidFill>
                <a:latin typeface="KoPub돋움체 Medium" panose="02020603020101020101" pitchFamily="18" charset="-127"/>
                <a:ea typeface="KoPub돋움체 Medium" panose="02020603020101020101" pitchFamily="18" charset="-127"/>
              </a:rPr>
              <a:t>3. Product &amp; Channel: </a:t>
            </a:r>
            <a:r>
              <a:rPr lang="ko-KR" altLang="en-US" sz="800" dirty="0">
                <a:ln>
                  <a:solidFill>
                    <a:schemeClr val="accent1">
                      <a:shade val="50000"/>
                      <a:alpha val="0"/>
                    </a:schemeClr>
                  </a:solidFill>
                </a:ln>
                <a:solidFill>
                  <a:schemeClr val="bg1"/>
                </a:solidFill>
                <a:latin typeface="KoPub돋움체 Medium" panose="02020603020101020101" pitchFamily="18" charset="-127"/>
                <a:ea typeface="KoPub돋움체 Medium" panose="02020603020101020101" pitchFamily="18" charset="-127"/>
              </a:rPr>
              <a:t>상품 경쟁력 및 채널</a:t>
            </a:r>
            <a:r>
              <a:rPr lang="en-US" altLang="ko-KR" sz="800" dirty="0">
                <a:ln>
                  <a:solidFill>
                    <a:schemeClr val="accent1">
                      <a:shade val="50000"/>
                      <a:alpha val="0"/>
                    </a:schemeClr>
                  </a:solidFill>
                </a:ln>
                <a:solidFill>
                  <a:schemeClr val="bg1"/>
                </a:solidFill>
                <a:latin typeface="KoPub돋움체 Medium" panose="02020603020101020101" pitchFamily="18" charset="-127"/>
                <a:ea typeface="KoPub돋움체 Medium" panose="02020603020101020101" pitchFamily="18" charset="-127"/>
              </a:rPr>
              <a:t>·</a:t>
            </a:r>
            <a:r>
              <a:rPr lang="ko-KR" altLang="en-US" sz="800" dirty="0">
                <a:ln>
                  <a:solidFill>
                    <a:schemeClr val="accent1">
                      <a:shade val="50000"/>
                      <a:alpha val="0"/>
                    </a:schemeClr>
                  </a:solidFill>
                </a:ln>
                <a:solidFill>
                  <a:schemeClr val="bg1"/>
                </a:solidFill>
                <a:latin typeface="KoPub돋움체 Medium" panose="02020603020101020101" pitchFamily="18" charset="-127"/>
                <a:ea typeface="KoPub돋움체 Medium" panose="02020603020101020101" pitchFamily="18" charset="-127"/>
              </a:rPr>
              <a:t>파트너십</a:t>
            </a:r>
          </a:p>
        </p:txBody>
      </p:sp>
    </p:spTree>
    <p:extLst>
      <p:ext uri="{BB962C8B-B14F-4D97-AF65-F5344CB8AC3E}">
        <p14:creationId xmlns:p14="http://schemas.microsoft.com/office/powerpoint/2010/main" val="311858282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a:extLst>
              <a:ext uri="{FF2B5EF4-FFF2-40B4-BE49-F238E27FC236}">
                <a16:creationId xmlns:a16="http://schemas.microsoft.com/office/drawing/2014/main" id="{AC409157-F19D-8BF2-EC42-F8D3815CC89E}"/>
              </a:ext>
            </a:extLst>
          </p:cNvPr>
          <p:cNvSpPr txBox="1"/>
          <p:nvPr/>
        </p:nvSpPr>
        <p:spPr>
          <a:xfrm>
            <a:off x="488949" y="1196975"/>
            <a:ext cx="5978526" cy="4680000"/>
          </a:xfrm>
          <a:prstGeom prst="rect">
            <a:avLst/>
          </a:prstGeom>
          <a:solidFill>
            <a:srgbClr val="DEF7FF"/>
          </a:solidFill>
          <a:ln w="3175">
            <a:noFill/>
          </a:ln>
        </p:spPr>
        <p:txBody>
          <a:bodyPr wrap="square" lIns="180000" tIns="72000" rIns="180000" bIns="72000" anchor="t">
            <a:noAutofit/>
          </a:bodyPr>
          <a:lstStyle>
            <a:defPPr>
              <a:defRPr lang="en-US"/>
            </a:defPPr>
            <a:lvl1pPr marL="108000" indent="-108000" defTabSz="457200">
              <a:lnSpc>
                <a:spcPct val="110000"/>
              </a:lnSpc>
              <a:spcAft>
                <a:spcPts val="300"/>
              </a:spcAft>
              <a:buClr>
                <a:schemeClr val="tx1">
                  <a:lumMod val="85000"/>
                  <a:lumOff val="15000"/>
                </a:schemeClr>
              </a:buClr>
              <a:buFont typeface="Arial" panose="020B0604020202020204" pitchFamily="34" charset="0"/>
              <a:buChar char="•"/>
              <a:defRPr sz="1000" b="1">
                <a:ln>
                  <a:solidFill>
                    <a:schemeClr val="accent5">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a:lnSpc>
                <a:spcPct val="120000"/>
              </a:lnSpc>
              <a:spcAft>
                <a:spcPts val="600"/>
              </a:spcAft>
            </a:pPr>
            <a:endParaRPr lang="ko-KR" altLang="en-US" sz="900" b="0" dirty="0"/>
          </a:p>
        </p:txBody>
      </p:sp>
      <p:grpSp>
        <p:nvGrpSpPr>
          <p:cNvPr id="37" name="그룹 36">
            <a:extLst>
              <a:ext uri="{FF2B5EF4-FFF2-40B4-BE49-F238E27FC236}">
                <a16:creationId xmlns:a16="http://schemas.microsoft.com/office/drawing/2014/main" id="{94F3ED96-B844-6543-B565-8F1993C1A3F6}"/>
              </a:ext>
            </a:extLst>
          </p:cNvPr>
          <p:cNvGrpSpPr/>
          <p:nvPr/>
        </p:nvGrpSpPr>
        <p:grpSpPr>
          <a:xfrm>
            <a:off x="631823" y="1315641"/>
            <a:ext cx="5478408" cy="3528000"/>
            <a:chOff x="488948" y="1229916"/>
            <a:chExt cx="5766805" cy="3680930"/>
          </a:xfrm>
        </p:grpSpPr>
        <p:graphicFrame>
          <p:nvGraphicFramePr>
            <p:cNvPr id="32" name="차트 31">
              <a:extLst>
                <a:ext uri="{FF2B5EF4-FFF2-40B4-BE49-F238E27FC236}">
                  <a16:creationId xmlns:a16="http://schemas.microsoft.com/office/drawing/2014/main" id="{E790F543-87BD-0EC0-ED9E-F3CE81422D63}"/>
                </a:ext>
              </a:extLst>
            </p:cNvPr>
            <p:cNvGraphicFramePr/>
            <p:nvPr>
              <p:extLst>
                <p:ext uri="{D42A27DB-BD31-4B8C-83A1-F6EECF244321}">
                  <p14:modId xmlns:p14="http://schemas.microsoft.com/office/powerpoint/2010/main" val="901825455"/>
                </p:ext>
              </p:extLst>
            </p:nvPr>
          </p:nvGraphicFramePr>
          <p:xfrm>
            <a:off x="488948" y="1579357"/>
            <a:ext cx="3145294" cy="3331489"/>
          </p:xfrm>
          <a:graphic>
            <a:graphicData uri="http://schemas.openxmlformats.org/drawingml/2006/chart">
              <c:chart xmlns:c="http://schemas.openxmlformats.org/drawingml/2006/chart" xmlns:r="http://schemas.openxmlformats.org/officeDocument/2006/relationships" r:id="rId2"/>
            </a:graphicData>
          </a:graphic>
        </p:graphicFrame>
        <p:sp>
          <p:nvSpPr>
            <p:cNvPr id="33" name="TextBox 32">
              <a:extLst>
                <a:ext uri="{FF2B5EF4-FFF2-40B4-BE49-F238E27FC236}">
                  <a16:creationId xmlns:a16="http://schemas.microsoft.com/office/drawing/2014/main" id="{0AC78DA3-7E7D-C942-994F-25B04B819F94}"/>
                </a:ext>
              </a:extLst>
            </p:cNvPr>
            <p:cNvSpPr txBox="1"/>
            <p:nvPr/>
          </p:nvSpPr>
          <p:spPr>
            <a:xfrm>
              <a:off x="778998" y="1229916"/>
              <a:ext cx="2326910" cy="176615"/>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ko-KR" altLang="en-US" sz="1100" dirty="0">
                  <a:ln>
                    <a:solidFill>
                      <a:prstClr val="white">
                        <a:lumMod val="75000"/>
                        <a:alpha val="0"/>
                      </a:prstClr>
                    </a:solidFill>
                  </a:ln>
                  <a:solidFill>
                    <a:srgbClr val="00338D"/>
                  </a:solidFill>
                  <a:latin typeface="KoPub돋움체 Bold" panose="00000800000000000000" pitchFamily="2" charset="-127"/>
                  <a:ea typeface="KoPub돋움체 Bold" panose="00000800000000000000" pitchFamily="2" charset="-127"/>
                  <a:cs typeface="Univers for KPMG"/>
                </a:rPr>
                <a:t>아시아 태평양 보험시장 </a:t>
              </a:r>
              <a:r>
                <a:rPr kumimoji="0" lang="en-US" altLang="ko-KR" sz="1100" b="0" i="0" u="none" strike="noStrike" kern="1200" cap="none" spc="0" normalizeH="0" baseline="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rPr>
                <a:t>M&amp;A </a:t>
              </a:r>
              <a:r>
                <a:rPr kumimoji="0" lang="ko-KR" altLang="en-US" sz="1100" b="0" i="0" u="none" strike="noStrike" kern="1200" cap="none" spc="0" normalizeH="0" baseline="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rPr>
                <a:t>거래건수</a:t>
              </a:r>
            </a:p>
          </p:txBody>
        </p:sp>
        <p:sp>
          <p:nvSpPr>
            <p:cNvPr id="34" name="TextBox 33">
              <a:extLst>
                <a:ext uri="{FF2B5EF4-FFF2-40B4-BE49-F238E27FC236}">
                  <a16:creationId xmlns:a16="http://schemas.microsoft.com/office/drawing/2014/main" id="{50DAACDC-16F6-54EA-428A-AECB2FEE940D}"/>
                </a:ext>
              </a:extLst>
            </p:cNvPr>
            <p:cNvSpPr txBox="1"/>
            <p:nvPr/>
          </p:nvSpPr>
          <p:spPr>
            <a:xfrm>
              <a:off x="3928843" y="1229916"/>
              <a:ext cx="2326910" cy="176615"/>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ko-KR" altLang="en-US" sz="1100" dirty="0">
                  <a:ln>
                    <a:solidFill>
                      <a:prstClr val="white">
                        <a:lumMod val="75000"/>
                        <a:alpha val="0"/>
                      </a:prstClr>
                    </a:solidFill>
                  </a:ln>
                  <a:solidFill>
                    <a:srgbClr val="00338D"/>
                  </a:solidFill>
                  <a:latin typeface="KoPub돋움체 Bold" panose="00000800000000000000" pitchFamily="2" charset="-127"/>
                  <a:ea typeface="KoPub돋움체 Bold" panose="00000800000000000000" pitchFamily="2" charset="-127"/>
                  <a:cs typeface="Univers for KPMG"/>
                </a:rPr>
                <a:t>아시아 태평양 보험시장 </a:t>
              </a:r>
              <a:r>
                <a:rPr kumimoji="0" lang="en-US" altLang="ko-KR" sz="1100" b="0" i="0" u="none" strike="noStrike" kern="1200" cap="none" spc="0" normalizeH="0" baseline="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rPr>
                <a:t>M&amp;A </a:t>
              </a:r>
              <a:r>
                <a:rPr kumimoji="0" lang="ko-KR" altLang="en-US" sz="1100" b="0" i="0" u="none" strike="noStrike" kern="1200" cap="none" spc="0" normalizeH="0" baseline="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rPr>
                <a:t>거래금액</a:t>
              </a:r>
            </a:p>
          </p:txBody>
        </p:sp>
      </p:grpSp>
      <p:sp>
        <p:nvSpPr>
          <p:cNvPr id="3" name="텍스트 개체 틀 2">
            <a:extLst>
              <a:ext uri="{FF2B5EF4-FFF2-40B4-BE49-F238E27FC236}">
                <a16:creationId xmlns:a16="http://schemas.microsoft.com/office/drawing/2014/main" id="{F8A23C6E-913D-E903-F49E-D387E0794A26}"/>
              </a:ext>
            </a:extLst>
          </p:cNvPr>
          <p:cNvSpPr>
            <a:spLocks noGrp="1"/>
          </p:cNvSpPr>
          <p:nvPr>
            <p:ph type="body" sz="quarter" idx="11"/>
          </p:nvPr>
        </p:nvSpPr>
        <p:spPr/>
        <p:txBody>
          <a:bodyPr/>
          <a:lstStyle/>
          <a:p>
            <a:r>
              <a:rPr lang="ko-KR" altLang="en-US" sz="2400" dirty="0">
                <a:ln>
                  <a:solidFill>
                    <a:prstClr val="white">
                      <a:lumMod val="75000"/>
                      <a:alpha val="0"/>
                    </a:prstClr>
                  </a:solidFill>
                </a:ln>
                <a:solidFill>
                  <a:srgbClr val="00338D"/>
                </a:solidFill>
                <a:cs typeface="Univers for KPMG"/>
              </a:rPr>
              <a:t>인수자 우위 </a:t>
            </a:r>
            <a:r>
              <a:rPr lang="en-US" altLang="ko-KR" sz="2400" dirty="0">
                <a:ln>
                  <a:solidFill>
                    <a:prstClr val="white">
                      <a:lumMod val="75000"/>
                      <a:alpha val="0"/>
                    </a:prstClr>
                  </a:solidFill>
                </a:ln>
                <a:solidFill>
                  <a:srgbClr val="00338D"/>
                </a:solidFill>
                <a:cs typeface="Univers for KPMG"/>
              </a:rPr>
              <a:t>M&amp;A </a:t>
            </a:r>
            <a:r>
              <a:rPr lang="ko-KR" altLang="en-US" sz="2400" dirty="0">
                <a:ln>
                  <a:solidFill>
                    <a:prstClr val="white">
                      <a:lumMod val="75000"/>
                      <a:alpha val="0"/>
                    </a:prstClr>
                  </a:solidFill>
                </a:ln>
                <a:solidFill>
                  <a:srgbClr val="00338D"/>
                </a:solidFill>
                <a:cs typeface="Univers for KPMG"/>
              </a:rPr>
              <a:t>시장 상황 등에 따라 해외진출 방식으로 </a:t>
            </a:r>
            <a:r>
              <a:rPr lang="en-US" altLang="ko-KR" sz="2400" dirty="0">
                <a:ln>
                  <a:solidFill>
                    <a:prstClr val="white">
                      <a:lumMod val="75000"/>
                      <a:alpha val="0"/>
                    </a:prstClr>
                  </a:solidFill>
                </a:ln>
                <a:solidFill>
                  <a:srgbClr val="00338D"/>
                </a:solidFill>
                <a:cs typeface="Univers for KPMG"/>
              </a:rPr>
              <a:t>M&amp;A </a:t>
            </a:r>
            <a:r>
              <a:rPr lang="ko-KR" altLang="en-US" sz="2400" dirty="0">
                <a:ln>
                  <a:solidFill>
                    <a:prstClr val="white">
                      <a:lumMod val="75000"/>
                      <a:alpha val="0"/>
                    </a:prstClr>
                  </a:solidFill>
                </a:ln>
                <a:solidFill>
                  <a:srgbClr val="00338D"/>
                </a:solidFill>
                <a:cs typeface="Univers for KPMG"/>
              </a:rPr>
              <a:t>적극 고려 </a:t>
            </a:r>
            <a:endParaRPr lang="ko-KR" altLang="en-US" dirty="0"/>
          </a:p>
        </p:txBody>
      </p:sp>
      <p:sp>
        <p:nvSpPr>
          <p:cNvPr id="4" name="TextBox 3">
            <a:extLst>
              <a:ext uri="{FF2B5EF4-FFF2-40B4-BE49-F238E27FC236}">
                <a16:creationId xmlns:a16="http://schemas.microsoft.com/office/drawing/2014/main" id="{2E7E1487-A0E9-34BF-675E-DF3C64738C50}"/>
              </a:ext>
            </a:extLst>
          </p:cNvPr>
          <p:cNvSpPr txBox="1"/>
          <p:nvPr/>
        </p:nvSpPr>
        <p:spPr>
          <a:xfrm>
            <a:off x="488999" y="6004961"/>
            <a:ext cx="8938800" cy="195814"/>
          </a:xfrm>
          <a:prstGeom prst="rect">
            <a:avLst/>
          </a:prstGeom>
          <a:noFill/>
          <a:ln>
            <a:noFill/>
          </a:ln>
        </p:spPr>
        <p:txBody>
          <a:bodyPr wrap="square" lIns="0" tIns="72000" rIns="0" bIns="0" rtlCol="0" anchor="b">
            <a:spAutoFit/>
          </a:bodyPr>
          <a:lstStyle>
            <a:defPPr>
              <a:defRPr lang="en-US"/>
            </a:defPPr>
            <a:lvl1pPr lvl="0">
              <a:defRPr sz="800">
                <a:ln>
                  <a:solidFill>
                    <a:prstClr val="white">
                      <a:lumMod val="75000"/>
                      <a:alpha val="0"/>
                    </a:prstClr>
                  </a:solidFill>
                </a:ln>
                <a:solidFill>
                  <a:schemeClr val="bg1">
                    <a:lumMod val="50000"/>
                  </a:schemeClr>
                </a:solidFill>
                <a:latin typeface="KoPub돋움체 Medium" panose="00000600000000000000" pitchFamily="2" charset="-127"/>
                <a:ea typeface="KoPub돋움체 Medium" panose="00000600000000000000" pitchFamily="2" charset="-127"/>
              </a:defRPr>
            </a:lvl1pPr>
          </a:lstStyle>
          <a:p>
            <a:r>
              <a:rPr lang="en-US" altLang="ko-KR" dirty="0"/>
              <a:t>Source: KPMG International(2022), ‘Asia Pacific Insurance Sector Opportunities’, </a:t>
            </a:r>
            <a:r>
              <a:rPr lang="ko-KR" altLang="en-US" dirty="0" err="1"/>
              <a:t>삼정</a:t>
            </a:r>
            <a:r>
              <a:rPr lang="en-US" altLang="ko-KR" dirty="0"/>
              <a:t>KPMG </a:t>
            </a:r>
            <a:r>
              <a:rPr lang="ko-KR" altLang="en-US" dirty="0"/>
              <a:t>경제연구원 재구성</a:t>
            </a:r>
          </a:p>
        </p:txBody>
      </p:sp>
      <p:grpSp>
        <p:nvGrpSpPr>
          <p:cNvPr id="30" name="그룹 29">
            <a:extLst>
              <a:ext uri="{FF2B5EF4-FFF2-40B4-BE49-F238E27FC236}">
                <a16:creationId xmlns:a16="http://schemas.microsoft.com/office/drawing/2014/main" id="{7823F53E-9831-7502-DCBB-CA3316B31E6C}"/>
              </a:ext>
            </a:extLst>
          </p:cNvPr>
          <p:cNvGrpSpPr/>
          <p:nvPr/>
        </p:nvGrpSpPr>
        <p:grpSpPr>
          <a:xfrm>
            <a:off x="682854" y="1196975"/>
            <a:ext cx="8744892" cy="4679950"/>
            <a:chOff x="764190" y="1534004"/>
            <a:chExt cx="8576184" cy="4248000"/>
          </a:xfrm>
        </p:grpSpPr>
        <p:sp>
          <p:nvSpPr>
            <p:cNvPr id="17" name="TextBox 16">
              <a:extLst>
                <a:ext uri="{FF2B5EF4-FFF2-40B4-BE49-F238E27FC236}">
                  <a16:creationId xmlns:a16="http://schemas.microsoft.com/office/drawing/2014/main" id="{081CFD89-DBBC-B91E-C62B-E73ACBAA0C4A}"/>
                </a:ext>
              </a:extLst>
            </p:cNvPr>
            <p:cNvSpPr txBox="1"/>
            <p:nvPr/>
          </p:nvSpPr>
          <p:spPr>
            <a:xfrm>
              <a:off x="6604374" y="1534004"/>
              <a:ext cx="2736000" cy="4248000"/>
            </a:xfrm>
            <a:prstGeom prst="rect">
              <a:avLst/>
            </a:prstGeom>
            <a:solidFill>
              <a:schemeClr val="bg1">
                <a:lumMod val="95000"/>
              </a:schemeClr>
            </a:solidFill>
            <a:ln w="3175">
              <a:noFill/>
            </a:ln>
          </p:spPr>
          <p:txBody>
            <a:bodyPr wrap="square" lIns="108000" tIns="72000" rIns="72000" bIns="72000" anchor="ctr">
              <a:noAutofit/>
            </a:bodyPr>
            <a:lstStyle>
              <a:defPPr>
                <a:defRPr lang="en-US"/>
              </a:defPPr>
              <a:lvl1pPr marL="108000" indent="-108000" defTabSz="457200">
                <a:lnSpc>
                  <a:spcPct val="110000"/>
                </a:lnSpc>
                <a:spcAft>
                  <a:spcPts val="300"/>
                </a:spcAft>
                <a:buClr>
                  <a:schemeClr val="tx1">
                    <a:lumMod val="85000"/>
                    <a:lumOff val="15000"/>
                  </a:schemeClr>
                </a:buClr>
                <a:buFont typeface="Arial" panose="020B0604020202020204" pitchFamily="34" charset="0"/>
                <a:buChar char="•"/>
                <a:defRPr sz="1000" b="1">
                  <a:ln>
                    <a:solidFill>
                      <a:schemeClr val="accent5">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85725" marR="0" lvl="0" indent="-85725" fontAlgn="auto">
                <a:lnSpc>
                  <a:spcPct val="120000"/>
                </a:lnSpc>
                <a:spcBef>
                  <a:spcPts val="600"/>
                </a:spcBef>
                <a:spcAft>
                  <a:spcPts val="0"/>
                </a:spcAft>
                <a:buClr>
                  <a:schemeClr val="tx1">
                    <a:lumMod val="75000"/>
                    <a:lumOff val="25000"/>
                  </a:schemeClr>
                </a:buClr>
                <a:buSzTx/>
                <a:buFont typeface="Arial" panose="020B0604020202020204" pitchFamily="34" charset="0"/>
                <a:buChar char="•"/>
                <a:tabLst/>
                <a:defRPr/>
              </a:pPr>
              <a:r>
                <a:rPr lang="ko-KR" altLang="en-US" dirty="0">
                  <a:ln>
                    <a:solidFill>
                      <a:srgbClr val="1E49E2">
                        <a:alpha val="0"/>
                      </a:srgbClr>
                    </a:solidFill>
                  </a:ln>
                  <a:solidFill>
                    <a:srgbClr val="000000">
                      <a:lumMod val="75000"/>
                      <a:lumOff val="25000"/>
                    </a:srgbClr>
                  </a:solidFill>
                  <a:latin typeface="KoPub돋움체 Medium" panose="02020603020101020101" pitchFamily="18" charset="-127"/>
                  <a:ea typeface="KoPub돋움체 Medium" panose="02020603020101020101" pitchFamily="18" charset="-127"/>
                </a:rPr>
                <a:t>해외시장 진출방식은 경영권 </a:t>
              </a:r>
              <a:r>
                <a:rPr lang="en-US" altLang="ko-KR" dirty="0">
                  <a:ln>
                    <a:solidFill>
                      <a:srgbClr val="1E49E2">
                        <a:alpha val="0"/>
                      </a:srgbClr>
                    </a:solidFill>
                  </a:ln>
                  <a:solidFill>
                    <a:srgbClr val="000000">
                      <a:lumMod val="75000"/>
                      <a:lumOff val="25000"/>
                    </a:srgbClr>
                  </a:solidFill>
                  <a:latin typeface="KoPub돋움체 Medium" panose="02020603020101020101" pitchFamily="18" charset="-127"/>
                  <a:ea typeface="KoPub돋움체 Medium" panose="02020603020101020101" pitchFamily="18" charset="-127"/>
                </a:rPr>
                <a:t>100% </a:t>
              </a:r>
              <a:r>
                <a:rPr lang="ko-KR" altLang="en-US" dirty="0">
                  <a:ln>
                    <a:solidFill>
                      <a:srgbClr val="1E49E2">
                        <a:alpha val="0"/>
                      </a:srgbClr>
                    </a:solidFill>
                  </a:ln>
                  <a:solidFill>
                    <a:srgbClr val="000000">
                      <a:lumMod val="75000"/>
                      <a:lumOff val="25000"/>
                    </a:srgbClr>
                  </a:solidFill>
                  <a:latin typeface="KoPub돋움체 Medium" panose="02020603020101020101" pitchFamily="18" charset="-127"/>
                  <a:ea typeface="KoPub돋움체 Medium" panose="02020603020101020101" pitchFamily="18" charset="-127"/>
                </a:rPr>
                <a:t>확보가 가능한 인수합병</a:t>
              </a:r>
              <a:r>
                <a:rPr lang="en-US" altLang="ko-KR" dirty="0">
                  <a:ln>
                    <a:solidFill>
                      <a:srgbClr val="1E49E2">
                        <a:alpha val="0"/>
                      </a:srgbClr>
                    </a:solidFill>
                  </a:ln>
                  <a:solidFill>
                    <a:srgbClr val="000000">
                      <a:lumMod val="75000"/>
                      <a:lumOff val="25000"/>
                    </a:srgbClr>
                  </a:solidFill>
                  <a:latin typeface="KoPub돋움체 Medium" panose="02020603020101020101" pitchFamily="18" charset="-127"/>
                  <a:ea typeface="KoPub돋움체 Medium" panose="02020603020101020101" pitchFamily="18" charset="-127"/>
                </a:rPr>
                <a:t>(M&amp;A), </a:t>
              </a:r>
              <a:r>
                <a:rPr lang="ko-KR" altLang="en-US" dirty="0">
                  <a:ln>
                    <a:solidFill>
                      <a:srgbClr val="1E49E2">
                        <a:alpha val="0"/>
                      </a:srgbClr>
                    </a:solidFill>
                  </a:ln>
                  <a:solidFill>
                    <a:srgbClr val="000000">
                      <a:lumMod val="75000"/>
                      <a:lumOff val="25000"/>
                    </a:srgbClr>
                  </a:solidFill>
                  <a:latin typeface="KoPub돋움체 Medium" panose="02020603020101020101" pitchFamily="18" charset="-127"/>
                  <a:ea typeface="KoPub돋움체 Medium" panose="02020603020101020101" pitchFamily="18" charset="-127"/>
                </a:rPr>
                <a:t>시장 </a:t>
              </a:r>
              <a:r>
                <a:rPr kumimoji="0" lang="ko-KR" altLang="en-US" i="0" u="none" strike="noStrike" kern="1200" cap="none" spc="0" normalizeH="0" baseline="0" noProof="0" dirty="0">
                  <a:ln>
                    <a:solidFill>
                      <a:srgbClr val="1E49E2">
                        <a:alpha val="0"/>
                      </a:srgbClr>
                    </a:solidFill>
                  </a:ln>
                  <a:solidFill>
                    <a:srgbClr val="000000">
                      <a:lumMod val="75000"/>
                      <a:lumOff val="25000"/>
                    </a:srgbClr>
                  </a:solidFill>
                  <a:effectLst/>
                  <a:uLnTx/>
                  <a:uFillTx/>
                  <a:latin typeface="KoPub돋움체 Medium" panose="02020603020101020101" pitchFamily="18" charset="-127"/>
                  <a:ea typeface="KoPub돋움체 Medium" panose="02020603020101020101" pitchFamily="18" charset="-127"/>
                </a:rPr>
                <a:t>진입과 관련된 재정적 부담과 잠재적 손실 위험을 보유 지분만큼 제한할 수 있는 합작법인 등이 대표적</a:t>
              </a:r>
              <a:endParaRPr lang="en-US" altLang="ko-KR" dirty="0">
                <a:ln>
                  <a:solidFill>
                    <a:srgbClr val="1E49E2">
                      <a:alpha val="0"/>
                    </a:srgbClr>
                  </a:solidFill>
                </a:ln>
                <a:solidFill>
                  <a:srgbClr val="000000">
                    <a:lumMod val="75000"/>
                    <a:lumOff val="25000"/>
                  </a:srgbClr>
                </a:solidFill>
                <a:latin typeface="KoPub돋움체 Medium" panose="02020603020101020101" pitchFamily="18" charset="-127"/>
                <a:ea typeface="KoPub돋움체 Medium" panose="02020603020101020101" pitchFamily="18" charset="-127"/>
              </a:endParaRPr>
            </a:p>
            <a:p>
              <a:pPr marL="85725" indent="-85725">
                <a:lnSpc>
                  <a:spcPct val="120000"/>
                </a:lnSpc>
                <a:spcBef>
                  <a:spcPts val="600"/>
                </a:spcBef>
                <a:spcAft>
                  <a:spcPts val="0"/>
                </a:spcAft>
                <a:buClr>
                  <a:schemeClr val="tx1">
                    <a:lumMod val="75000"/>
                    <a:lumOff val="25000"/>
                  </a:schemeClr>
                </a:buClr>
                <a:defRPr/>
              </a:pPr>
              <a:r>
                <a:rPr lang="ko-KR" altLang="en-US" dirty="0">
                  <a:ln>
                    <a:solidFill>
                      <a:srgbClr val="1E49E2">
                        <a:alpha val="0"/>
                      </a:srgbClr>
                    </a:solidFill>
                  </a:ln>
                  <a:solidFill>
                    <a:srgbClr val="000000">
                      <a:lumMod val="75000"/>
                      <a:lumOff val="25000"/>
                    </a:srgbClr>
                  </a:solidFill>
                  <a:latin typeface="KoPub돋움체 Medium" panose="02020603020101020101" pitchFamily="18" charset="-127"/>
                  <a:ea typeface="KoPub돋움체 Medium" panose="02020603020101020101" pitchFamily="18" charset="-127"/>
                </a:rPr>
                <a:t>최근 보험사의 해외진출에 우호적 환경이 조성되고 있으며</a:t>
              </a:r>
              <a:r>
                <a:rPr lang="en-US" altLang="ko-KR" dirty="0">
                  <a:ln>
                    <a:solidFill>
                      <a:srgbClr val="1E49E2">
                        <a:alpha val="0"/>
                      </a:srgbClr>
                    </a:solidFill>
                  </a:ln>
                  <a:solidFill>
                    <a:srgbClr val="000000">
                      <a:lumMod val="75000"/>
                      <a:lumOff val="25000"/>
                    </a:srgbClr>
                  </a:solidFill>
                  <a:latin typeface="KoPub돋움체 Medium" panose="02020603020101020101" pitchFamily="18" charset="-127"/>
                  <a:ea typeface="KoPub돋움체 Medium" panose="02020603020101020101" pitchFamily="18" charset="-127"/>
                </a:rPr>
                <a:t>, </a:t>
              </a:r>
              <a:r>
                <a:rPr lang="ko-KR" altLang="en-US" dirty="0">
                  <a:ln>
                    <a:solidFill>
                      <a:srgbClr val="1E49E2">
                        <a:alpha val="0"/>
                      </a:srgbClr>
                    </a:solidFill>
                  </a:ln>
                  <a:solidFill>
                    <a:srgbClr val="000000">
                      <a:lumMod val="75000"/>
                      <a:lumOff val="25000"/>
                    </a:srgbClr>
                  </a:solidFill>
                  <a:latin typeface="KoPub돋움체 Medium" panose="02020603020101020101" pitchFamily="18" charset="-127"/>
                  <a:ea typeface="KoPub돋움체 Medium" panose="02020603020101020101" pitchFamily="18" charset="-127"/>
                </a:rPr>
                <a:t>국내 보험사의 현지법인 매수에 대한 니즈도 증가하고</a:t>
              </a:r>
              <a:r>
                <a:rPr lang="en-US" altLang="ko-KR" dirty="0">
                  <a:ln>
                    <a:solidFill>
                      <a:srgbClr val="1E49E2">
                        <a:alpha val="0"/>
                      </a:srgbClr>
                    </a:solidFill>
                  </a:ln>
                  <a:solidFill>
                    <a:srgbClr val="000000">
                      <a:lumMod val="75000"/>
                      <a:lumOff val="25000"/>
                    </a:srgbClr>
                  </a:solidFill>
                  <a:latin typeface="KoPub돋움체 Medium" panose="02020603020101020101" pitchFamily="18" charset="-127"/>
                  <a:ea typeface="KoPub돋움체 Medium" panose="02020603020101020101" pitchFamily="18" charset="-127"/>
                </a:rPr>
                <a:t> </a:t>
              </a:r>
              <a:r>
                <a:rPr lang="ko-KR" altLang="en-US" dirty="0">
                  <a:ln>
                    <a:solidFill>
                      <a:srgbClr val="1E49E2">
                        <a:alpha val="0"/>
                      </a:srgbClr>
                    </a:solidFill>
                  </a:ln>
                  <a:solidFill>
                    <a:srgbClr val="000000">
                      <a:lumMod val="75000"/>
                      <a:lumOff val="25000"/>
                    </a:srgbClr>
                  </a:solidFill>
                  <a:latin typeface="KoPub돋움체 Medium" panose="02020603020101020101" pitchFamily="18" charset="-127"/>
                  <a:ea typeface="KoPub돋움체 Medium" panose="02020603020101020101" pitchFamily="18" charset="-127"/>
                </a:rPr>
                <a:t>있음</a:t>
              </a:r>
              <a:endParaRPr lang="en-US" altLang="ko-KR" dirty="0">
                <a:ln>
                  <a:solidFill>
                    <a:srgbClr val="1E49E2">
                      <a:alpha val="0"/>
                    </a:srgbClr>
                  </a:solidFill>
                </a:ln>
                <a:solidFill>
                  <a:srgbClr val="000000">
                    <a:lumMod val="75000"/>
                    <a:lumOff val="25000"/>
                  </a:srgbClr>
                </a:solidFill>
                <a:latin typeface="KoPub돋움체 Medium" panose="02020603020101020101" pitchFamily="18" charset="-127"/>
                <a:ea typeface="KoPub돋움체 Medium" panose="02020603020101020101" pitchFamily="18" charset="-127"/>
              </a:endParaRPr>
            </a:p>
            <a:p>
              <a:pPr marL="266700" indent="-180975">
                <a:lnSpc>
                  <a:spcPct val="120000"/>
                </a:lnSpc>
                <a:spcBef>
                  <a:spcPts val="600"/>
                </a:spcBef>
                <a:spcAft>
                  <a:spcPts val="0"/>
                </a:spcAft>
                <a:buClr>
                  <a:schemeClr val="tx1">
                    <a:lumMod val="75000"/>
                    <a:lumOff val="25000"/>
                  </a:schemeClr>
                </a:buClr>
                <a:buFontTx/>
                <a:buChar char="-"/>
                <a:defRPr/>
              </a:pPr>
              <a:r>
                <a:rPr lang="ko-KR" altLang="en-US" sz="950" b="0" dirty="0">
                  <a:ln>
                    <a:solidFill>
                      <a:srgbClr val="1E49E2">
                        <a:alpha val="0"/>
                      </a:srgbClr>
                    </a:solidFill>
                  </a:ln>
                  <a:solidFill>
                    <a:srgbClr val="000000">
                      <a:lumMod val="75000"/>
                      <a:lumOff val="25000"/>
                    </a:srgbClr>
                  </a:solidFill>
                  <a:latin typeface="KoPub돋움체 Medium" panose="02020603020101020101" pitchFamily="18" charset="-127"/>
                  <a:ea typeface="KoPub돋움체 Medium" panose="02020603020101020101" pitchFamily="18" charset="-127"/>
                </a:rPr>
                <a:t>중국</a:t>
              </a:r>
              <a:r>
                <a:rPr lang="en-US" altLang="ko-KR" sz="950" b="0" dirty="0">
                  <a:ln>
                    <a:solidFill>
                      <a:srgbClr val="1E49E2">
                        <a:alpha val="0"/>
                      </a:srgbClr>
                    </a:solidFill>
                  </a:ln>
                  <a:solidFill>
                    <a:srgbClr val="000000">
                      <a:lumMod val="75000"/>
                      <a:lumOff val="25000"/>
                    </a:srgbClr>
                  </a:solidFill>
                  <a:latin typeface="KoPub돋움체 Medium" panose="02020603020101020101" pitchFamily="18" charset="-127"/>
                  <a:ea typeface="KoPub돋움체 Medium" panose="02020603020101020101" pitchFamily="18" charset="-127"/>
                </a:rPr>
                <a:t>, </a:t>
              </a:r>
              <a:r>
                <a:rPr lang="ko-KR" altLang="en-US" sz="950" b="0" dirty="0">
                  <a:ln>
                    <a:solidFill>
                      <a:srgbClr val="1E49E2">
                        <a:alpha val="0"/>
                      </a:srgbClr>
                    </a:solidFill>
                  </a:ln>
                  <a:solidFill>
                    <a:srgbClr val="000000">
                      <a:lumMod val="75000"/>
                      <a:lumOff val="25000"/>
                    </a:srgbClr>
                  </a:solidFill>
                  <a:latin typeface="KoPub돋움체 Medium" panose="02020603020101020101" pitchFamily="18" charset="-127"/>
                  <a:ea typeface="KoPub돋움체 Medium" panose="02020603020101020101" pitchFamily="18" charset="-127"/>
                </a:rPr>
                <a:t>인도 등 신흥 아시아 태평양 국가들의 외국인 소유 제한 완화</a:t>
              </a:r>
              <a:endParaRPr lang="en-US" altLang="ko-KR" sz="950" b="0" dirty="0">
                <a:ln>
                  <a:solidFill>
                    <a:srgbClr val="1E49E2">
                      <a:alpha val="0"/>
                    </a:srgbClr>
                  </a:solidFill>
                </a:ln>
                <a:solidFill>
                  <a:srgbClr val="000000">
                    <a:lumMod val="75000"/>
                    <a:lumOff val="25000"/>
                  </a:srgbClr>
                </a:solidFill>
                <a:latin typeface="KoPub돋움체 Medium" panose="02020603020101020101" pitchFamily="18" charset="-127"/>
                <a:ea typeface="KoPub돋움체 Medium" panose="02020603020101020101" pitchFamily="18" charset="-127"/>
              </a:endParaRPr>
            </a:p>
            <a:p>
              <a:pPr marL="266700" indent="-180975">
                <a:lnSpc>
                  <a:spcPct val="120000"/>
                </a:lnSpc>
                <a:spcBef>
                  <a:spcPts val="600"/>
                </a:spcBef>
                <a:spcAft>
                  <a:spcPts val="0"/>
                </a:spcAft>
                <a:buClr>
                  <a:schemeClr val="tx1">
                    <a:lumMod val="75000"/>
                    <a:lumOff val="25000"/>
                  </a:schemeClr>
                </a:buClr>
                <a:buFontTx/>
                <a:buChar char="-"/>
                <a:defRPr/>
              </a:pPr>
              <a:r>
                <a:rPr lang="ko-KR" altLang="en-US" sz="950" b="0" dirty="0">
                  <a:ln>
                    <a:solidFill>
                      <a:srgbClr val="1E49E2">
                        <a:alpha val="0"/>
                      </a:srgbClr>
                    </a:solidFill>
                  </a:ln>
                  <a:solidFill>
                    <a:srgbClr val="000000">
                      <a:lumMod val="75000"/>
                      <a:lumOff val="25000"/>
                    </a:srgbClr>
                  </a:solidFill>
                  <a:latin typeface="KoPub돋움체 Medium" panose="02020603020101020101" pitchFamily="18" charset="-127"/>
                  <a:ea typeface="KoPub돋움체 Medium" panose="02020603020101020101" pitchFamily="18" charset="-127"/>
                </a:rPr>
                <a:t>감독당국의 금융규제혁신회의 </a:t>
              </a:r>
              <a:r>
                <a:rPr lang="en-US" altLang="ko-KR" sz="950" b="0" dirty="0">
                  <a:ln>
                    <a:solidFill>
                      <a:srgbClr val="1E49E2">
                        <a:alpha val="0"/>
                      </a:srgbClr>
                    </a:solidFill>
                  </a:ln>
                  <a:solidFill>
                    <a:srgbClr val="000000">
                      <a:lumMod val="75000"/>
                      <a:lumOff val="25000"/>
                    </a:srgbClr>
                  </a:solidFill>
                  <a:latin typeface="KoPub돋움체 Medium" panose="02020603020101020101" pitchFamily="18" charset="-127"/>
                  <a:ea typeface="KoPub돋움체 Medium" panose="02020603020101020101" pitchFamily="18" charset="-127"/>
                </a:rPr>
                <a:t>(7.17)</a:t>
              </a:r>
              <a:r>
                <a:rPr lang="ko-KR" altLang="en-US" sz="950" b="0" dirty="0">
                  <a:ln>
                    <a:solidFill>
                      <a:srgbClr val="1E49E2">
                        <a:alpha val="0"/>
                      </a:srgbClr>
                    </a:solidFill>
                  </a:ln>
                  <a:solidFill>
                    <a:srgbClr val="000000">
                      <a:lumMod val="75000"/>
                      <a:lumOff val="25000"/>
                    </a:srgbClr>
                  </a:solidFill>
                  <a:latin typeface="KoPub돋움체 Medium" panose="02020603020101020101" pitchFamily="18" charset="-127"/>
                  <a:ea typeface="KoPub돋움체 Medium" panose="02020603020101020101" pitchFamily="18" charset="-127"/>
                </a:rPr>
                <a:t>를 통해 국내 보험사의 해외 </a:t>
              </a:r>
              <a:r>
                <a:rPr lang="ko-KR" altLang="en-US" sz="950" b="0" dirty="0" err="1">
                  <a:ln>
                    <a:solidFill>
                      <a:srgbClr val="1E49E2">
                        <a:alpha val="0"/>
                      </a:srgbClr>
                    </a:solidFill>
                  </a:ln>
                  <a:solidFill>
                    <a:srgbClr val="000000">
                      <a:lumMod val="75000"/>
                      <a:lumOff val="25000"/>
                    </a:srgbClr>
                  </a:solidFill>
                  <a:latin typeface="KoPub돋움체 Medium" panose="02020603020101020101" pitchFamily="18" charset="-127"/>
                  <a:ea typeface="KoPub돋움체 Medium" panose="02020603020101020101" pitchFamily="18" charset="-127"/>
                </a:rPr>
                <a:t>금융사</a:t>
              </a:r>
              <a:r>
                <a:rPr lang="en-US" altLang="ko-KR" sz="950" b="0" dirty="0">
                  <a:ln>
                    <a:solidFill>
                      <a:srgbClr val="1E49E2">
                        <a:alpha val="0"/>
                      </a:srgbClr>
                    </a:solidFill>
                  </a:ln>
                  <a:solidFill>
                    <a:srgbClr val="000000">
                      <a:lumMod val="75000"/>
                      <a:lumOff val="25000"/>
                    </a:srgbClr>
                  </a:solidFill>
                  <a:latin typeface="KoPub돋움체 Medium" panose="02020603020101020101" pitchFamily="18" charset="-127"/>
                  <a:ea typeface="KoPub돋움체 Medium" panose="02020603020101020101" pitchFamily="18" charset="-127"/>
                </a:rPr>
                <a:t>(</a:t>
              </a:r>
              <a:r>
                <a:rPr lang="ko-KR" altLang="en-US" sz="950" b="0" dirty="0">
                  <a:ln>
                    <a:solidFill>
                      <a:srgbClr val="1E49E2">
                        <a:alpha val="0"/>
                      </a:srgbClr>
                    </a:solidFill>
                  </a:ln>
                  <a:solidFill>
                    <a:srgbClr val="000000">
                      <a:lumMod val="75000"/>
                      <a:lumOff val="25000"/>
                    </a:srgbClr>
                  </a:solidFill>
                  <a:latin typeface="KoPub돋움체 Medium" panose="02020603020101020101" pitchFamily="18" charset="-127"/>
                  <a:ea typeface="KoPub돋움체 Medium" panose="02020603020101020101" pitchFamily="18" charset="-127"/>
                </a:rPr>
                <a:t>은행 포함</a:t>
              </a:r>
              <a:r>
                <a:rPr lang="en-US" altLang="ko-KR" sz="950" b="0" dirty="0">
                  <a:ln>
                    <a:solidFill>
                      <a:srgbClr val="1E49E2">
                        <a:alpha val="0"/>
                      </a:srgbClr>
                    </a:solidFill>
                  </a:ln>
                  <a:solidFill>
                    <a:srgbClr val="000000">
                      <a:lumMod val="75000"/>
                      <a:lumOff val="25000"/>
                    </a:srgbClr>
                  </a:solidFill>
                  <a:latin typeface="KoPub돋움체 Medium" panose="02020603020101020101" pitchFamily="18" charset="-127"/>
                  <a:ea typeface="KoPub돋움체 Medium" panose="02020603020101020101" pitchFamily="18" charset="-127"/>
                </a:rPr>
                <a:t>)</a:t>
              </a:r>
              <a:r>
                <a:rPr lang="ko-KR" altLang="en-US" sz="950" b="0" dirty="0">
                  <a:ln>
                    <a:solidFill>
                      <a:srgbClr val="1E49E2">
                        <a:alpha val="0"/>
                      </a:srgbClr>
                    </a:solidFill>
                  </a:ln>
                  <a:solidFill>
                    <a:srgbClr val="000000">
                      <a:lumMod val="75000"/>
                      <a:lumOff val="25000"/>
                    </a:srgbClr>
                  </a:solidFill>
                  <a:latin typeface="KoPub돋움체 Medium" panose="02020603020101020101" pitchFamily="18" charset="-127"/>
                  <a:ea typeface="KoPub돋움체 Medium" panose="02020603020101020101" pitchFamily="18" charset="-127"/>
                </a:rPr>
                <a:t> 소유를 허용하는</a:t>
              </a:r>
              <a:r>
                <a:rPr lang="en-US" altLang="ko-KR" sz="950" b="0" dirty="0">
                  <a:ln>
                    <a:solidFill>
                      <a:srgbClr val="1E49E2">
                        <a:alpha val="0"/>
                      </a:srgbClr>
                    </a:solidFill>
                  </a:ln>
                  <a:solidFill>
                    <a:srgbClr val="000000">
                      <a:lumMod val="75000"/>
                      <a:lumOff val="25000"/>
                    </a:srgbClr>
                  </a:solidFill>
                  <a:latin typeface="KoPub돋움체 Medium" panose="02020603020101020101" pitchFamily="18" charset="-127"/>
                  <a:ea typeface="KoPub돋움체 Medium" panose="02020603020101020101" pitchFamily="18" charset="-127"/>
                </a:rPr>
                <a:t> </a:t>
              </a:r>
              <a:r>
                <a:rPr lang="ko-KR" altLang="en-US" sz="950" b="0" dirty="0">
                  <a:ln>
                    <a:solidFill>
                      <a:srgbClr val="1E49E2">
                        <a:alpha val="0"/>
                      </a:srgbClr>
                    </a:solidFill>
                  </a:ln>
                  <a:solidFill>
                    <a:srgbClr val="000000">
                      <a:lumMod val="75000"/>
                      <a:lumOff val="25000"/>
                    </a:srgbClr>
                  </a:solidFill>
                  <a:latin typeface="KoPub돋움체 Medium" panose="02020603020101020101" pitchFamily="18" charset="-127"/>
                  <a:ea typeface="KoPub돋움체 Medium" panose="02020603020101020101" pitchFamily="18" charset="-127"/>
                </a:rPr>
                <a:t>등</a:t>
              </a:r>
              <a:r>
                <a:rPr lang="en-US" altLang="ko-KR" sz="950" b="0" dirty="0">
                  <a:ln>
                    <a:solidFill>
                      <a:srgbClr val="1E49E2">
                        <a:alpha val="0"/>
                      </a:srgbClr>
                    </a:solidFill>
                  </a:ln>
                  <a:solidFill>
                    <a:srgbClr val="000000">
                      <a:lumMod val="75000"/>
                      <a:lumOff val="25000"/>
                    </a:srgbClr>
                  </a:solidFill>
                  <a:latin typeface="KoPub돋움체 Medium" panose="02020603020101020101" pitchFamily="18" charset="-127"/>
                  <a:ea typeface="KoPub돋움체 Medium" panose="02020603020101020101" pitchFamily="18" charset="-127"/>
                </a:rPr>
                <a:t> </a:t>
              </a:r>
              <a:r>
                <a:rPr lang="ko-KR" altLang="en-US" sz="950" b="0" dirty="0">
                  <a:ln>
                    <a:solidFill>
                      <a:srgbClr val="1E49E2">
                        <a:alpha val="0"/>
                      </a:srgbClr>
                    </a:solidFill>
                  </a:ln>
                  <a:solidFill>
                    <a:srgbClr val="000000">
                      <a:lumMod val="75000"/>
                      <a:lumOff val="25000"/>
                    </a:srgbClr>
                  </a:solidFill>
                  <a:latin typeface="KoPub돋움체 Medium" panose="02020603020101020101" pitchFamily="18" charset="-127"/>
                  <a:ea typeface="KoPub돋움체 Medium" panose="02020603020101020101" pitchFamily="18" charset="-127"/>
                </a:rPr>
                <a:t>보험사의 해외 자회사 소유 범위 확대 및 절차 간소화 방안 논의</a:t>
              </a:r>
              <a:endParaRPr lang="en-US" altLang="ko-KR" sz="950" b="0" dirty="0">
                <a:ln>
                  <a:solidFill>
                    <a:srgbClr val="1E49E2">
                      <a:alpha val="0"/>
                    </a:srgbClr>
                  </a:solidFill>
                </a:ln>
                <a:solidFill>
                  <a:srgbClr val="000000">
                    <a:lumMod val="75000"/>
                    <a:lumOff val="25000"/>
                  </a:srgbClr>
                </a:solidFill>
                <a:latin typeface="KoPub돋움체 Medium" panose="02020603020101020101" pitchFamily="18" charset="-127"/>
                <a:ea typeface="KoPub돋움체 Medium" panose="02020603020101020101" pitchFamily="18" charset="-127"/>
              </a:endParaRPr>
            </a:p>
            <a:p>
              <a:pPr marL="266700" indent="-180975">
                <a:lnSpc>
                  <a:spcPct val="120000"/>
                </a:lnSpc>
                <a:spcBef>
                  <a:spcPts val="600"/>
                </a:spcBef>
                <a:spcAft>
                  <a:spcPts val="0"/>
                </a:spcAft>
                <a:buClr>
                  <a:schemeClr val="tx1">
                    <a:lumMod val="75000"/>
                    <a:lumOff val="25000"/>
                  </a:schemeClr>
                </a:buClr>
                <a:buFontTx/>
                <a:buChar char="-"/>
                <a:defRPr/>
              </a:pPr>
              <a:r>
                <a:rPr lang="ko-KR" altLang="en-US" sz="950" b="0" dirty="0">
                  <a:ln>
                    <a:solidFill>
                      <a:srgbClr val="1E49E2">
                        <a:alpha val="0"/>
                      </a:srgbClr>
                    </a:solidFill>
                  </a:ln>
                  <a:solidFill>
                    <a:srgbClr val="000000">
                      <a:lumMod val="75000"/>
                      <a:lumOff val="25000"/>
                    </a:srgbClr>
                  </a:solidFill>
                  <a:latin typeface="KoPub돋움체 Medium" panose="02020603020101020101" pitchFamily="18" charset="-127"/>
                  <a:ea typeface="KoPub돋움체 Medium" panose="02020603020101020101" pitchFamily="18" charset="-127"/>
                </a:rPr>
                <a:t>글로벌 불확실성 확대로 </a:t>
              </a:r>
              <a:r>
                <a:rPr lang="en-US" altLang="ko-KR" sz="950" b="0" dirty="0">
                  <a:ln>
                    <a:solidFill>
                      <a:srgbClr val="1E49E2">
                        <a:alpha val="0"/>
                      </a:srgbClr>
                    </a:solidFill>
                  </a:ln>
                  <a:solidFill>
                    <a:srgbClr val="000000">
                      <a:lumMod val="75000"/>
                      <a:lumOff val="25000"/>
                    </a:srgbClr>
                  </a:solidFill>
                  <a:latin typeface="KoPub돋움체 Medium" panose="02020603020101020101" pitchFamily="18" charset="-127"/>
                  <a:ea typeface="KoPub돋움체 Medium" panose="02020603020101020101" pitchFamily="18" charset="-127"/>
                </a:rPr>
                <a:t>M&amp;A </a:t>
              </a:r>
              <a:r>
                <a:rPr lang="ko-KR" altLang="en-US" sz="950" b="0" dirty="0">
                  <a:ln>
                    <a:solidFill>
                      <a:srgbClr val="1E49E2">
                        <a:alpha val="0"/>
                      </a:srgbClr>
                    </a:solidFill>
                  </a:ln>
                  <a:solidFill>
                    <a:srgbClr val="000000">
                      <a:lumMod val="75000"/>
                      <a:lumOff val="25000"/>
                    </a:srgbClr>
                  </a:solidFill>
                  <a:latin typeface="KoPub돋움체 Medium" panose="02020603020101020101" pitchFamily="18" charset="-127"/>
                  <a:ea typeface="KoPub돋움체 Medium" panose="02020603020101020101" pitchFamily="18" charset="-127"/>
                </a:rPr>
                <a:t>시장에서 매물은 증가할 수 있으나</a:t>
              </a:r>
              <a:r>
                <a:rPr lang="en-US" altLang="ko-KR" sz="950" b="0" dirty="0">
                  <a:ln>
                    <a:solidFill>
                      <a:srgbClr val="1E49E2">
                        <a:alpha val="0"/>
                      </a:srgbClr>
                    </a:solidFill>
                  </a:ln>
                  <a:solidFill>
                    <a:srgbClr val="000000">
                      <a:lumMod val="75000"/>
                      <a:lumOff val="25000"/>
                    </a:srgbClr>
                  </a:solidFill>
                  <a:latin typeface="KoPub돋움체 Medium" panose="02020603020101020101" pitchFamily="18" charset="-127"/>
                  <a:ea typeface="KoPub돋움체 Medium" panose="02020603020101020101" pitchFamily="18" charset="-127"/>
                </a:rPr>
                <a:t>,</a:t>
              </a:r>
              <a:r>
                <a:rPr lang="ko-KR" altLang="en-US" sz="950" b="0" dirty="0">
                  <a:ln>
                    <a:solidFill>
                      <a:srgbClr val="1E49E2">
                        <a:alpha val="0"/>
                      </a:srgbClr>
                    </a:solidFill>
                  </a:ln>
                  <a:solidFill>
                    <a:srgbClr val="000000">
                      <a:lumMod val="75000"/>
                      <a:lumOff val="25000"/>
                    </a:srgbClr>
                  </a:solidFill>
                  <a:latin typeface="KoPub돋움체 Medium" panose="02020603020101020101" pitchFamily="18" charset="-127"/>
                  <a:ea typeface="KoPub돋움체 Medium" panose="02020603020101020101" pitchFamily="18" charset="-127"/>
                </a:rPr>
                <a:t> 매수인은 드문 인수자 우위 시장 연출</a:t>
              </a:r>
              <a:endParaRPr lang="en-US" altLang="ko-KR" sz="950" b="0" dirty="0">
                <a:ln>
                  <a:solidFill>
                    <a:srgbClr val="1E49E2">
                      <a:alpha val="0"/>
                    </a:srgbClr>
                  </a:solidFill>
                </a:ln>
                <a:solidFill>
                  <a:srgbClr val="000000">
                    <a:lumMod val="75000"/>
                    <a:lumOff val="25000"/>
                  </a:srgbClr>
                </a:solidFill>
                <a:latin typeface="KoPub돋움체 Medium" panose="02020603020101020101" pitchFamily="18" charset="-127"/>
                <a:ea typeface="KoPub돋움체 Medium" panose="02020603020101020101" pitchFamily="18" charset="-127"/>
              </a:endParaRPr>
            </a:p>
            <a:p>
              <a:pPr marL="85725" indent="-85725">
                <a:lnSpc>
                  <a:spcPct val="120000"/>
                </a:lnSpc>
                <a:spcBef>
                  <a:spcPts val="600"/>
                </a:spcBef>
                <a:spcAft>
                  <a:spcPts val="0"/>
                </a:spcAft>
                <a:buClr>
                  <a:schemeClr val="tx1">
                    <a:lumMod val="75000"/>
                    <a:lumOff val="25000"/>
                  </a:schemeClr>
                </a:buClr>
                <a:defRPr/>
              </a:pPr>
              <a:r>
                <a:rPr lang="ko-KR" altLang="en-US" dirty="0">
                  <a:ln>
                    <a:solidFill>
                      <a:srgbClr val="1E49E2">
                        <a:alpha val="0"/>
                      </a:srgbClr>
                    </a:solidFill>
                  </a:ln>
                  <a:solidFill>
                    <a:srgbClr val="000000">
                      <a:lumMod val="75000"/>
                      <a:lumOff val="25000"/>
                    </a:srgbClr>
                  </a:solidFill>
                  <a:latin typeface="KoPub돋움체 Medium" panose="02020603020101020101" pitchFamily="18" charset="-127"/>
                  <a:ea typeface="KoPub돋움체 Medium" panose="02020603020101020101" pitchFamily="18" charset="-127"/>
                </a:rPr>
                <a:t>해외진출에 우호적인 현 상황을 최대한 </a:t>
              </a:r>
              <a:r>
                <a:rPr lang="ko-KR" altLang="en-US" dirty="0" err="1">
                  <a:ln>
                    <a:solidFill>
                      <a:srgbClr val="1E49E2">
                        <a:alpha val="0"/>
                      </a:srgbClr>
                    </a:solidFill>
                  </a:ln>
                  <a:solidFill>
                    <a:srgbClr val="000000">
                      <a:lumMod val="75000"/>
                      <a:lumOff val="25000"/>
                    </a:srgbClr>
                  </a:solidFill>
                  <a:latin typeface="KoPub돋움체 Medium" panose="02020603020101020101" pitchFamily="18" charset="-127"/>
                  <a:ea typeface="KoPub돋움체 Medium" panose="02020603020101020101" pitchFamily="18" charset="-127"/>
                </a:rPr>
                <a:t>레버리징</a:t>
              </a:r>
              <a:r>
                <a:rPr lang="ko-KR" altLang="en-US" dirty="0">
                  <a:ln>
                    <a:solidFill>
                      <a:srgbClr val="1E49E2">
                        <a:alpha val="0"/>
                      </a:srgbClr>
                    </a:solidFill>
                  </a:ln>
                  <a:solidFill>
                    <a:srgbClr val="000000">
                      <a:lumMod val="75000"/>
                      <a:lumOff val="25000"/>
                    </a:srgbClr>
                  </a:solidFill>
                  <a:latin typeface="KoPub돋움체 Medium" panose="02020603020101020101" pitchFamily="18" charset="-127"/>
                  <a:ea typeface="KoPub돋움체 Medium" panose="02020603020101020101" pitchFamily="18" charset="-127"/>
                </a:rPr>
                <a:t> 하기 위해 보험사는 해외진출 관련 환경 및 규제 추이 등을 모니터링하고</a:t>
              </a:r>
              <a:r>
                <a:rPr lang="en-US" altLang="ko-KR" dirty="0">
                  <a:ln>
                    <a:solidFill>
                      <a:srgbClr val="1E49E2">
                        <a:alpha val="0"/>
                      </a:srgbClr>
                    </a:solidFill>
                  </a:ln>
                  <a:solidFill>
                    <a:srgbClr val="000000">
                      <a:lumMod val="75000"/>
                      <a:lumOff val="25000"/>
                    </a:srgbClr>
                  </a:solidFill>
                  <a:latin typeface="KoPub돋움체 Medium" panose="02020603020101020101" pitchFamily="18" charset="-127"/>
                  <a:ea typeface="KoPub돋움체 Medium" panose="02020603020101020101" pitchFamily="18" charset="-127"/>
                </a:rPr>
                <a:t>, </a:t>
              </a:r>
              <a:r>
                <a:rPr lang="ko-KR" altLang="en-US" dirty="0">
                  <a:ln>
                    <a:solidFill>
                      <a:srgbClr val="1E49E2">
                        <a:alpha val="0"/>
                      </a:srgbClr>
                    </a:solidFill>
                  </a:ln>
                  <a:solidFill>
                    <a:srgbClr val="000000">
                      <a:lumMod val="75000"/>
                      <a:lumOff val="25000"/>
                    </a:srgbClr>
                  </a:solidFill>
                  <a:latin typeface="KoPub돋움체 Medium" panose="02020603020101020101" pitchFamily="18" charset="-127"/>
                  <a:ea typeface="KoPub돋움체 Medium" panose="02020603020101020101" pitchFamily="18" charset="-127"/>
                </a:rPr>
                <a:t>이에 기반하여 해외진출 전략 및 로드맵 수립 필요 </a:t>
              </a:r>
              <a:endParaRPr lang="en-US" altLang="ko-KR" dirty="0">
                <a:ln>
                  <a:solidFill>
                    <a:srgbClr val="1E49E2">
                      <a:alpha val="0"/>
                    </a:srgbClr>
                  </a:solidFill>
                </a:ln>
                <a:solidFill>
                  <a:srgbClr val="000000">
                    <a:lumMod val="75000"/>
                    <a:lumOff val="25000"/>
                  </a:srgbClr>
                </a:solidFill>
                <a:latin typeface="KoPub돋움체 Medium" panose="02020603020101020101" pitchFamily="18" charset="-127"/>
                <a:ea typeface="KoPub돋움체 Medium" panose="02020603020101020101" pitchFamily="18" charset="-127"/>
              </a:endParaRPr>
            </a:p>
            <a:p>
              <a:pPr marL="266700" indent="-180975">
                <a:lnSpc>
                  <a:spcPct val="120000"/>
                </a:lnSpc>
                <a:spcBef>
                  <a:spcPts val="600"/>
                </a:spcBef>
                <a:spcAft>
                  <a:spcPts val="0"/>
                </a:spcAft>
                <a:buClr>
                  <a:schemeClr val="tx1">
                    <a:lumMod val="75000"/>
                    <a:lumOff val="25000"/>
                  </a:schemeClr>
                </a:buClr>
                <a:buFontTx/>
                <a:buChar char="-"/>
                <a:defRPr/>
              </a:pPr>
              <a:r>
                <a:rPr lang="ko-KR" altLang="en-US" sz="950" b="0" dirty="0">
                  <a:ln>
                    <a:solidFill>
                      <a:srgbClr val="1E49E2">
                        <a:alpha val="0"/>
                      </a:srgbClr>
                    </a:solidFill>
                  </a:ln>
                  <a:solidFill>
                    <a:srgbClr val="000000">
                      <a:lumMod val="75000"/>
                      <a:lumOff val="25000"/>
                    </a:srgbClr>
                  </a:solidFill>
                  <a:latin typeface="KoPub돋움체 Medium" panose="02020603020101020101" pitchFamily="18" charset="-127"/>
                  <a:ea typeface="KoPub돋움체 Medium" panose="02020603020101020101" pitchFamily="18" charset="-127"/>
                </a:rPr>
                <a:t>기존 고객 기반</a:t>
              </a:r>
              <a:r>
                <a:rPr lang="en-US" altLang="ko-KR" sz="950" b="0" dirty="0">
                  <a:ln>
                    <a:solidFill>
                      <a:srgbClr val="1E49E2">
                        <a:alpha val="0"/>
                      </a:srgbClr>
                    </a:solidFill>
                  </a:ln>
                  <a:solidFill>
                    <a:srgbClr val="000000">
                      <a:lumMod val="75000"/>
                      <a:lumOff val="25000"/>
                    </a:srgbClr>
                  </a:solidFill>
                  <a:latin typeface="KoPub돋움체 Medium" panose="02020603020101020101" pitchFamily="18" charset="-127"/>
                  <a:ea typeface="KoPub돋움체 Medium" panose="02020603020101020101" pitchFamily="18" charset="-127"/>
                </a:rPr>
                <a:t>, </a:t>
              </a:r>
              <a:r>
                <a:rPr lang="ko-KR" altLang="en-US" sz="950" b="0" dirty="0">
                  <a:ln>
                    <a:solidFill>
                      <a:srgbClr val="1E49E2">
                        <a:alpha val="0"/>
                      </a:srgbClr>
                    </a:solidFill>
                  </a:ln>
                  <a:solidFill>
                    <a:srgbClr val="000000">
                      <a:lumMod val="75000"/>
                      <a:lumOff val="25000"/>
                    </a:srgbClr>
                  </a:solidFill>
                  <a:latin typeface="KoPub돋움체 Medium" panose="02020603020101020101" pitchFamily="18" charset="-127"/>
                  <a:ea typeface="KoPub돋움체 Medium" panose="02020603020101020101" pitchFamily="18" charset="-127"/>
                </a:rPr>
                <a:t>유통 채널 및 시장 점유율에 대한 신속한 확보를 원하는 보험사라면 인수합병을 적극적으로 고려할 필요</a:t>
              </a:r>
              <a:endParaRPr lang="en-US" altLang="ko-KR" sz="950" b="0" dirty="0">
                <a:ln>
                  <a:solidFill>
                    <a:srgbClr val="1E49E2">
                      <a:alpha val="0"/>
                    </a:srgbClr>
                  </a:solidFill>
                </a:ln>
                <a:solidFill>
                  <a:srgbClr val="000000">
                    <a:lumMod val="75000"/>
                    <a:lumOff val="25000"/>
                  </a:srgbClr>
                </a:solidFill>
                <a:latin typeface="KoPub돋움체 Medium" panose="02020603020101020101" pitchFamily="18" charset="-127"/>
                <a:ea typeface="KoPub돋움체 Medium" panose="02020603020101020101" pitchFamily="18" charset="-127"/>
              </a:endParaRPr>
            </a:p>
          </p:txBody>
        </p:sp>
        <p:grpSp>
          <p:nvGrpSpPr>
            <p:cNvPr id="24" name="그룹 23">
              <a:extLst>
                <a:ext uri="{FF2B5EF4-FFF2-40B4-BE49-F238E27FC236}">
                  <a16:creationId xmlns:a16="http://schemas.microsoft.com/office/drawing/2014/main" id="{300F4088-06F4-680E-274D-C960ED04D65E}"/>
                </a:ext>
              </a:extLst>
            </p:cNvPr>
            <p:cNvGrpSpPr/>
            <p:nvPr/>
          </p:nvGrpSpPr>
          <p:grpSpPr>
            <a:xfrm>
              <a:off x="764190" y="1926258"/>
              <a:ext cx="3198288" cy="111868"/>
              <a:chOff x="765250" y="1729789"/>
              <a:chExt cx="4818134" cy="101203"/>
            </a:xfrm>
          </p:grpSpPr>
          <p:sp>
            <p:nvSpPr>
              <p:cNvPr id="173" name="object 38">
                <a:extLst>
                  <a:ext uri="{FF2B5EF4-FFF2-40B4-BE49-F238E27FC236}">
                    <a16:creationId xmlns:a16="http://schemas.microsoft.com/office/drawing/2014/main" id="{665531C2-C244-B534-2AEE-C4A3DA629658}"/>
                  </a:ext>
                </a:extLst>
              </p:cNvPr>
              <p:cNvSpPr txBox="1"/>
              <p:nvPr/>
            </p:nvSpPr>
            <p:spPr>
              <a:xfrm>
                <a:off x="4935383" y="1729792"/>
                <a:ext cx="648001" cy="101200"/>
              </a:xfrm>
              <a:prstGeom prst="rect">
                <a:avLst/>
              </a:prstGeom>
            </p:spPr>
            <p:txBody>
              <a:bodyPr vert="horz" wrap="square" lIns="0" tIns="12065" rIns="0" bIns="0" rtlCol="0">
                <a:spAutoFit/>
              </a:bodyPr>
              <a:lstStyle>
                <a:defPPr>
                  <a:defRPr lang="en-US"/>
                </a:defPPr>
                <a:lvl1pPr marL="12700" marR="5080" lvl="0" indent="0" algn="r" defTabSz="914400" fontAlgn="auto">
                  <a:lnSpc>
                    <a:spcPct val="90000"/>
                  </a:lnSpc>
                  <a:spcBef>
                    <a:spcPts val="95"/>
                  </a:spcBef>
                  <a:spcAft>
                    <a:spcPts val="0"/>
                  </a:spcAft>
                  <a:buClrTx/>
                  <a:buSzTx/>
                  <a:buFontTx/>
                  <a:buNone/>
                  <a:tabLst/>
                  <a:defRPr kumimoji="0" sz="1050" b="0" i="0" u="none" strike="noStrike" cap="none" spc="0" normalizeH="0" baseline="0">
                    <a:ln>
                      <a:noFill/>
                    </a:ln>
                    <a:gradFill>
                      <a:gsLst>
                        <a:gs pos="0">
                          <a:schemeClr val="bg1">
                            <a:lumMod val="65000"/>
                          </a:schemeClr>
                        </a:gs>
                        <a:gs pos="100000">
                          <a:schemeClr val="bg1">
                            <a:lumMod val="65000"/>
                          </a:schemeClr>
                        </a:gs>
                      </a:gsLst>
                      <a:lin ang="5400000" scaled="1"/>
                    </a:gradFill>
                    <a:effectLst/>
                    <a:uLnTx/>
                    <a:uFillTx/>
                    <a:latin typeface="KoPub돋움체 Bold" panose="00000800000000000000" pitchFamily="2" charset="-127"/>
                    <a:ea typeface="KoPub돋움체 Bold" panose="00000800000000000000" pitchFamily="2" charset="-127"/>
                    <a:cs typeface="Calibri"/>
                  </a:defRPr>
                </a:lvl1pPr>
              </a:lstStyle>
              <a:p>
                <a:pPr algn="l"/>
                <a:r>
                  <a:rPr lang="en-US" sz="800" spc="-50" dirty="0">
                    <a:ln>
                      <a:solidFill>
                        <a:srgbClr val="FD349C">
                          <a:alpha val="0"/>
                        </a:srgbClr>
                      </a:solidFill>
                    </a:ln>
                    <a:solidFill>
                      <a:schemeClr val="tx1">
                        <a:lumMod val="50000"/>
                        <a:lumOff val="50000"/>
                      </a:schemeClr>
                    </a:solidFill>
                    <a:latin typeface="KoPub돋움체 Medium" panose="02020603020101020101" pitchFamily="18" charset="-127"/>
                    <a:ea typeface="KoPub돋움체 Medium" panose="02020603020101020101" pitchFamily="18" charset="-127"/>
                    <a:cs typeface="+mn-cs"/>
                  </a:rPr>
                  <a:t>(</a:t>
                </a:r>
                <a:r>
                  <a:rPr lang="ko-KR" altLang="en-US" sz="800" spc="-50" dirty="0">
                    <a:ln>
                      <a:solidFill>
                        <a:srgbClr val="FD349C">
                          <a:alpha val="0"/>
                        </a:srgbClr>
                      </a:solidFill>
                    </a:ln>
                    <a:solidFill>
                      <a:schemeClr val="tx1">
                        <a:lumMod val="50000"/>
                        <a:lumOff val="50000"/>
                      </a:schemeClr>
                    </a:solidFill>
                    <a:latin typeface="KoPub돋움체 Medium" panose="02020603020101020101" pitchFamily="18" charset="-127"/>
                    <a:ea typeface="KoPub돋움체 Medium" panose="02020603020101020101" pitchFamily="18" charset="-127"/>
                    <a:cs typeface="+mn-cs"/>
                  </a:rPr>
                  <a:t>십억 달러</a:t>
                </a:r>
                <a:r>
                  <a:rPr lang="en-US" altLang="ko-KR" sz="800" spc="-50" dirty="0">
                    <a:ln>
                      <a:solidFill>
                        <a:srgbClr val="FD349C">
                          <a:alpha val="0"/>
                        </a:srgbClr>
                      </a:solidFill>
                    </a:ln>
                    <a:solidFill>
                      <a:schemeClr val="tx1">
                        <a:lumMod val="50000"/>
                        <a:lumOff val="50000"/>
                      </a:schemeClr>
                    </a:solidFill>
                    <a:latin typeface="KoPub돋움체 Medium" panose="02020603020101020101" pitchFamily="18" charset="-127"/>
                    <a:ea typeface="KoPub돋움체 Medium" panose="02020603020101020101" pitchFamily="18" charset="-127"/>
                    <a:cs typeface="+mn-cs"/>
                  </a:rPr>
                  <a:t>)</a:t>
                </a:r>
                <a:endParaRPr sz="800" spc="-50" dirty="0">
                  <a:ln>
                    <a:solidFill>
                      <a:srgbClr val="FD349C">
                        <a:alpha val="0"/>
                      </a:srgbClr>
                    </a:solidFill>
                  </a:ln>
                  <a:solidFill>
                    <a:schemeClr val="tx1">
                      <a:lumMod val="50000"/>
                      <a:lumOff val="50000"/>
                    </a:schemeClr>
                  </a:solidFill>
                  <a:latin typeface="KoPub돋움체 Medium" panose="02020603020101020101" pitchFamily="18" charset="-127"/>
                  <a:ea typeface="KoPub돋움체 Medium" panose="02020603020101020101" pitchFamily="18" charset="-127"/>
                  <a:cs typeface="+mn-cs"/>
                </a:endParaRPr>
              </a:p>
            </p:txBody>
          </p:sp>
          <p:sp>
            <p:nvSpPr>
              <p:cNvPr id="200" name="object 38">
                <a:extLst>
                  <a:ext uri="{FF2B5EF4-FFF2-40B4-BE49-F238E27FC236}">
                    <a16:creationId xmlns:a16="http://schemas.microsoft.com/office/drawing/2014/main" id="{D2DCF569-3932-FF1A-61D7-593863EC177B}"/>
                  </a:ext>
                </a:extLst>
              </p:cNvPr>
              <p:cNvSpPr txBox="1"/>
              <p:nvPr/>
            </p:nvSpPr>
            <p:spPr>
              <a:xfrm>
                <a:off x="765250" y="1729789"/>
                <a:ext cx="648001" cy="101200"/>
              </a:xfrm>
              <a:prstGeom prst="rect">
                <a:avLst/>
              </a:prstGeom>
            </p:spPr>
            <p:txBody>
              <a:bodyPr vert="horz" wrap="square" lIns="0" tIns="12065" rIns="0" bIns="0" rtlCol="0">
                <a:spAutoFit/>
              </a:bodyPr>
              <a:lstStyle>
                <a:defPPr>
                  <a:defRPr lang="en-US"/>
                </a:defPPr>
                <a:lvl1pPr marL="12700" marR="5080" lvl="0" indent="0" algn="r" defTabSz="914400" fontAlgn="auto">
                  <a:lnSpc>
                    <a:spcPct val="90000"/>
                  </a:lnSpc>
                  <a:spcBef>
                    <a:spcPts val="95"/>
                  </a:spcBef>
                  <a:spcAft>
                    <a:spcPts val="0"/>
                  </a:spcAft>
                  <a:buClrTx/>
                  <a:buSzTx/>
                  <a:buFontTx/>
                  <a:buNone/>
                  <a:tabLst/>
                  <a:defRPr kumimoji="0" sz="1050" b="0" i="0" u="none" strike="noStrike" cap="none" spc="0" normalizeH="0" baseline="0">
                    <a:ln>
                      <a:noFill/>
                    </a:ln>
                    <a:gradFill>
                      <a:gsLst>
                        <a:gs pos="0">
                          <a:schemeClr val="bg1">
                            <a:lumMod val="65000"/>
                          </a:schemeClr>
                        </a:gs>
                        <a:gs pos="100000">
                          <a:schemeClr val="bg1">
                            <a:lumMod val="65000"/>
                          </a:schemeClr>
                        </a:gs>
                      </a:gsLst>
                      <a:lin ang="5400000" scaled="1"/>
                    </a:gradFill>
                    <a:effectLst/>
                    <a:uLnTx/>
                    <a:uFillTx/>
                    <a:latin typeface="KoPub돋움체 Bold" panose="00000800000000000000" pitchFamily="2" charset="-127"/>
                    <a:ea typeface="KoPub돋움체 Bold" panose="00000800000000000000" pitchFamily="2" charset="-127"/>
                    <a:cs typeface="Calibri"/>
                  </a:defRPr>
                </a:lvl1pPr>
              </a:lstStyle>
              <a:p>
                <a:pPr algn="l"/>
                <a:r>
                  <a:rPr lang="en-US" sz="800" spc="-50" dirty="0">
                    <a:ln>
                      <a:solidFill>
                        <a:srgbClr val="FD349C">
                          <a:alpha val="0"/>
                        </a:srgbClr>
                      </a:solidFill>
                    </a:ln>
                    <a:solidFill>
                      <a:schemeClr val="tx1">
                        <a:lumMod val="50000"/>
                        <a:lumOff val="50000"/>
                      </a:schemeClr>
                    </a:solidFill>
                    <a:latin typeface="KoPub돋움체 Medium" panose="02020603020101020101" pitchFamily="18" charset="-127"/>
                    <a:ea typeface="KoPub돋움체 Medium" panose="02020603020101020101" pitchFamily="18" charset="-127"/>
                    <a:cs typeface="+mn-cs"/>
                  </a:rPr>
                  <a:t>(</a:t>
                </a:r>
                <a:r>
                  <a:rPr lang="ko-KR" altLang="en-US" sz="800" spc="-50" dirty="0">
                    <a:ln>
                      <a:solidFill>
                        <a:srgbClr val="FD349C">
                          <a:alpha val="0"/>
                        </a:srgbClr>
                      </a:solidFill>
                    </a:ln>
                    <a:solidFill>
                      <a:schemeClr val="tx1">
                        <a:lumMod val="50000"/>
                        <a:lumOff val="50000"/>
                      </a:schemeClr>
                    </a:solidFill>
                    <a:latin typeface="KoPub돋움체 Medium" panose="02020603020101020101" pitchFamily="18" charset="-127"/>
                    <a:ea typeface="KoPub돋움체 Medium" panose="02020603020101020101" pitchFamily="18" charset="-127"/>
                    <a:cs typeface="+mn-cs"/>
                  </a:rPr>
                  <a:t>건</a:t>
                </a:r>
                <a:r>
                  <a:rPr lang="en-US" altLang="ko-KR" sz="800" spc="-50" dirty="0">
                    <a:ln>
                      <a:solidFill>
                        <a:srgbClr val="FD349C">
                          <a:alpha val="0"/>
                        </a:srgbClr>
                      </a:solidFill>
                    </a:ln>
                    <a:solidFill>
                      <a:schemeClr val="tx1">
                        <a:lumMod val="50000"/>
                        <a:lumOff val="50000"/>
                      </a:schemeClr>
                    </a:solidFill>
                    <a:latin typeface="KoPub돋움체 Medium" panose="02020603020101020101" pitchFamily="18" charset="-127"/>
                    <a:ea typeface="KoPub돋움체 Medium" panose="02020603020101020101" pitchFamily="18" charset="-127"/>
                    <a:cs typeface="+mn-cs"/>
                  </a:rPr>
                  <a:t>)</a:t>
                </a:r>
                <a:endParaRPr sz="800" spc="-50" dirty="0">
                  <a:ln>
                    <a:solidFill>
                      <a:srgbClr val="FD349C">
                        <a:alpha val="0"/>
                      </a:srgbClr>
                    </a:solidFill>
                  </a:ln>
                  <a:solidFill>
                    <a:schemeClr val="tx1">
                      <a:lumMod val="50000"/>
                      <a:lumOff val="50000"/>
                    </a:schemeClr>
                  </a:solidFill>
                  <a:latin typeface="KoPub돋움체 Medium" panose="02020603020101020101" pitchFamily="18" charset="-127"/>
                  <a:ea typeface="KoPub돋움체 Medium" panose="02020603020101020101" pitchFamily="18" charset="-127"/>
                  <a:cs typeface="+mn-cs"/>
                </a:endParaRPr>
              </a:p>
            </p:txBody>
          </p:sp>
        </p:grpSp>
      </p:grpSp>
      <p:sp>
        <p:nvSpPr>
          <p:cNvPr id="135" name="텍스트 개체 틀 27">
            <a:extLst>
              <a:ext uri="{FF2B5EF4-FFF2-40B4-BE49-F238E27FC236}">
                <a16:creationId xmlns:a16="http://schemas.microsoft.com/office/drawing/2014/main" id="{496EFB3D-AAE8-534C-CD93-9A14612837D5}"/>
              </a:ext>
            </a:extLst>
          </p:cNvPr>
          <p:cNvSpPr txBox="1">
            <a:spLocks/>
          </p:cNvSpPr>
          <p:nvPr/>
        </p:nvSpPr>
        <p:spPr>
          <a:xfrm>
            <a:off x="488949" y="333149"/>
            <a:ext cx="1800000" cy="184666"/>
          </a:xfrm>
          <a:prstGeom prst="rect">
            <a:avLst/>
          </a:prstGeom>
        </p:spPr>
        <p:txBody>
          <a:bodyPr wrap="square" lIns="0" tIns="0" rIns="0" bIns="0" anchor="b" anchorCtr="0">
            <a:spAutoFit/>
          </a:bodyPr>
          <a:lstStyle>
            <a:lvl1pPr eaLnBrk="1" latinLnBrk="1" hangingPunct="1">
              <a:spcAft>
                <a:spcPts val="600"/>
              </a:spcAft>
              <a:defRPr kumimoji="0" lang="ko-KR" altLang="en-US" sz="1200" b="0" i="0" u="none" strike="noStrike" kern="0" cap="none" spc="0" normalizeH="0" baseline="0" dirty="0">
                <a:ln>
                  <a:solidFill>
                    <a:prstClr val="white">
                      <a:lumMod val="75000"/>
                      <a:alpha val="0"/>
                    </a:prstClr>
                  </a:solidFill>
                </a:ln>
                <a:solidFill>
                  <a:srgbClr val="00338D"/>
                </a:solidFill>
                <a:effectLst/>
                <a:uLnTx/>
                <a:uFillTx/>
                <a:latin typeface="KoPub돋움체 Medium" panose="00000600000000000000" pitchFamily="2" charset="-127"/>
                <a:ea typeface="KoPub돋움체 Medium" panose="00000600000000000000" pitchFamily="2" charset="-127"/>
                <a:cs typeface="KoPub돋움체 Medium" panose="02020603020101020101" pitchFamily="18" charset="-127"/>
              </a:defRPr>
            </a:lvl1pPr>
            <a:lvl2pPr marL="0" indent="0" algn="l" eaLnBrk="1" latinLnBrk="1" hangingPunct="1">
              <a:spcAft>
                <a:spcPts val="600"/>
              </a:spcAft>
              <a:buFontTx/>
              <a:buNone/>
              <a:defRPr sz="1500" b="0" i="0">
                <a:solidFill>
                  <a:schemeClr val="tx2"/>
                </a:solidFill>
                <a:latin typeface="Univers for KPMG Light" panose="020B0403020202020204" pitchFamily="34" charset="0"/>
                <a:cs typeface="Univers for KPMG Light" panose="020B0403020202020204" pitchFamily="34" charset="0"/>
              </a:defRPr>
            </a:lvl2pPr>
            <a:lvl3pPr marL="285750" indent="-309600" algn="l" eaLnBrk="1" latinLnBrk="1" hangingPunct="1">
              <a:spcAft>
                <a:spcPts val="600"/>
              </a:spcAft>
              <a:buClrTx/>
              <a:buFont typeface="Univers for KPMG Light" panose="020B0403020202020204" pitchFamily="34" charset="0"/>
              <a:buChar char="—"/>
              <a:defRPr sz="1500" b="0" i="0">
                <a:solidFill>
                  <a:schemeClr val="tx2"/>
                </a:solidFill>
                <a:latin typeface="Univers for KPMG Light" panose="020B0403020202020204" pitchFamily="34" charset="0"/>
                <a:cs typeface="Univers for KPMG Light" panose="020B0403020202020204" pitchFamily="34" charset="0"/>
              </a:defRPr>
            </a:lvl3pPr>
            <a:lvl4pPr marL="571500" indent="-248400" algn="l" eaLnBrk="1" latinLnBrk="1" hangingPunct="1">
              <a:spcAft>
                <a:spcPts val="600"/>
              </a:spcAft>
              <a:buFont typeface="Univers for KPMG Light" panose="020B0403020202020204" pitchFamily="34" charset="0"/>
              <a:buChar char="-"/>
              <a:defRPr sz="1500" b="0" i="0" baseline="0">
                <a:solidFill>
                  <a:schemeClr val="tx2"/>
                </a:solidFill>
                <a:latin typeface="Univers for KPMG Light" panose="020B0403020202020204" pitchFamily="34" charset="0"/>
                <a:cs typeface="Univers for KPMG Light" panose="020B0403020202020204" pitchFamily="34" charset="0"/>
              </a:defRPr>
            </a:lvl4pPr>
            <a:lvl5pPr marL="896938" indent="-309600" algn="l" eaLnBrk="1" latinLnBrk="1" hangingPunct="1">
              <a:spcAft>
                <a:spcPts val="600"/>
              </a:spcAft>
              <a:buFont typeface="Univers for KPMG Light" panose="020B0403020202020204" pitchFamily="34" charset="0"/>
              <a:buChar char="—"/>
              <a:defRPr lang="en-US" sz="1500" b="0" i="0" dirty="0" smtClean="0">
                <a:solidFill>
                  <a:schemeClr val="tx2"/>
                </a:solidFill>
                <a:latin typeface="Univers for KPMG Light" panose="020B0403020202020204" pitchFamily="34" charset="0"/>
                <a:cs typeface="Univers for KPMG Light" panose="020B0403020202020204" pitchFamily="34" charset="0"/>
              </a:defRPr>
            </a:lvl5pPr>
            <a:lvl6pPr marL="1166813" indent="-247650" algn="l" eaLnBrk="1" latinLnBrk="1" hangingPunct="1">
              <a:spcAft>
                <a:spcPts val="600"/>
              </a:spcAft>
              <a:buFont typeface="Univers for KPMG Light" panose="020B0403020202020204" pitchFamily="34" charset="0"/>
              <a:buChar char="-"/>
              <a:defRPr lang="en-US" sz="1500" b="0" i="0" baseline="0" dirty="0" smtClean="0">
                <a:solidFill>
                  <a:schemeClr val="tx2"/>
                </a:solidFill>
                <a:latin typeface="Univers for KPMG Light" panose="020B0403020202020204" pitchFamily="34" charset="0"/>
              </a:defRPr>
            </a:lvl6pPr>
            <a:lvl7pPr marL="1524000" indent="-309563" algn="l" eaLnBrk="1" latinLnBrk="1" hangingPunct="1">
              <a:spcAft>
                <a:spcPts val="600"/>
              </a:spcAft>
              <a:buFont typeface="Univers for KPMG Light" panose="020B0403020202020204" pitchFamily="34" charset="0"/>
              <a:buChar char="—"/>
              <a:defRPr lang="en-US" sz="1500" b="0" i="0" dirty="0" smtClean="0">
                <a:solidFill>
                  <a:schemeClr val="tx2"/>
                </a:solidFill>
                <a:latin typeface="Univers for KPMG Light" panose="020B0403020202020204" pitchFamily="34" charset="0"/>
              </a:defRPr>
            </a:lvl7pPr>
            <a:lvl8pPr marL="1793875" indent="-247650" algn="l" eaLnBrk="1" latinLnBrk="1" hangingPunct="1">
              <a:spcAft>
                <a:spcPts val="600"/>
              </a:spcAft>
              <a:buFont typeface="Univers for KPMG Light" panose="020B0403020202020204" pitchFamily="34" charset="0"/>
              <a:buChar char="-"/>
              <a:tabLst>
                <a:tab pos="1793875" algn="l"/>
              </a:tabLst>
              <a:defRPr lang="en-US" sz="1500" b="0" i="0" baseline="0" dirty="0" smtClean="0">
                <a:solidFill>
                  <a:schemeClr val="tx2"/>
                </a:solidFill>
                <a:latin typeface="Univers for KPMG Light" panose="020B0403020202020204" pitchFamily="34" charset="0"/>
              </a:defRPr>
            </a:lvl8pPr>
          </a:lstStyle>
          <a:p>
            <a:pPr>
              <a:defRPr/>
            </a:pPr>
            <a:r>
              <a:rPr lang="en-US" altLang="ko-KR" dirty="0"/>
              <a:t>III. </a:t>
            </a:r>
            <a:r>
              <a:rPr lang="ko-KR" altLang="en-US" dirty="0"/>
              <a:t>결론 및 시사점</a:t>
            </a:r>
          </a:p>
        </p:txBody>
      </p:sp>
      <p:sp>
        <p:nvSpPr>
          <p:cNvPr id="5" name="TextBox 4">
            <a:extLst>
              <a:ext uri="{FF2B5EF4-FFF2-40B4-BE49-F238E27FC236}">
                <a16:creationId xmlns:a16="http://schemas.microsoft.com/office/drawing/2014/main" id="{10304465-82F1-E716-FDB3-B18898DB23C2}"/>
              </a:ext>
            </a:extLst>
          </p:cNvPr>
          <p:cNvSpPr txBox="1"/>
          <p:nvPr/>
        </p:nvSpPr>
        <p:spPr>
          <a:xfrm>
            <a:off x="614973" y="4838670"/>
            <a:ext cx="5726478" cy="966265"/>
          </a:xfrm>
          <a:prstGeom prst="rect">
            <a:avLst/>
          </a:prstGeom>
          <a:solidFill>
            <a:schemeClr val="bg1"/>
          </a:solidFill>
          <a:ln w="3175">
            <a:noFill/>
          </a:ln>
        </p:spPr>
        <p:txBody>
          <a:bodyPr wrap="square" lIns="180000" tIns="72000" rIns="180000" bIns="72000" anchor="ctr">
            <a:noAutofit/>
          </a:bodyPr>
          <a:lstStyle>
            <a:defPPr>
              <a:defRPr lang="en-US"/>
            </a:defPPr>
            <a:lvl1pPr marL="108000" indent="-108000" defTabSz="457200">
              <a:lnSpc>
                <a:spcPct val="110000"/>
              </a:lnSpc>
              <a:spcAft>
                <a:spcPts val="300"/>
              </a:spcAft>
              <a:buClr>
                <a:schemeClr val="tx1">
                  <a:lumMod val="85000"/>
                  <a:lumOff val="15000"/>
                </a:schemeClr>
              </a:buClr>
              <a:buFont typeface="Arial" panose="020B0604020202020204" pitchFamily="34" charset="0"/>
              <a:buChar char="•"/>
              <a:defRPr sz="1000" b="1">
                <a:ln>
                  <a:solidFill>
                    <a:schemeClr val="accent5">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a:lnSpc>
                <a:spcPct val="120000"/>
              </a:lnSpc>
              <a:spcAft>
                <a:spcPts val="600"/>
              </a:spcAft>
            </a:pPr>
            <a:r>
              <a:rPr lang="ko-KR" altLang="en-US" b="0" dirty="0"/>
              <a:t>아시아 태평양 보험시장의 </a:t>
            </a:r>
            <a:r>
              <a:rPr lang="en-US" altLang="ko-KR" b="0" dirty="0"/>
              <a:t>2021</a:t>
            </a:r>
            <a:r>
              <a:rPr lang="ko-KR" altLang="en-US" b="0" dirty="0"/>
              <a:t>년 </a:t>
            </a:r>
            <a:r>
              <a:rPr lang="en-US" altLang="ko-KR" b="0" dirty="0"/>
              <a:t>M&amp;A</a:t>
            </a:r>
            <a:r>
              <a:rPr lang="ko-KR" altLang="en-US" b="0" dirty="0"/>
              <a:t> 거래건수는 전년대비 </a:t>
            </a:r>
            <a:r>
              <a:rPr lang="en-US" altLang="ko-KR" b="0" dirty="0"/>
              <a:t>28</a:t>
            </a:r>
            <a:r>
              <a:rPr lang="ko-KR" altLang="en-US" b="0" dirty="0"/>
              <a:t>건</a:t>
            </a:r>
            <a:r>
              <a:rPr lang="en-US" altLang="ko-KR" b="0" dirty="0"/>
              <a:t>(</a:t>
            </a:r>
            <a:r>
              <a:rPr lang="ko-KR" altLang="en-US" b="0" dirty="0"/>
              <a:t>전년대비 </a:t>
            </a:r>
            <a:r>
              <a:rPr lang="en-US" altLang="ko-KR" b="0" dirty="0"/>
              <a:t>60% </a:t>
            </a:r>
            <a:r>
              <a:rPr lang="ko-KR" altLang="en-US" b="0" dirty="0"/>
              <a:t>증가</a:t>
            </a:r>
            <a:r>
              <a:rPr lang="en-US" altLang="ko-KR" b="0" dirty="0"/>
              <a:t>)</a:t>
            </a:r>
            <a:r>
              <a:rPr lang="ko-KR" altLang="en-US" b="0" dirty="0"/>
              <a:t>이 증가한 </a:t>
            </a:r>
            <a:r>
              <a:rPr lang="en-US" altLang="ko-KR" b="0" dirty="0"/>
              <a:t>75</a:t>
            </a:r>
            <a:r>
              <a:rPr lang="ko-KR" altLang="en-US" b="0" dirty="0"/>
              <a:t>건</a:t>
            </a:r>
            <a:r>
              <a:rPr lang="en-US" altLang="ko-KR" b="0" dirty="0"/>
              <a:t>, </a:t>
            </a:r>
            <a:r>
              <a:rPr lang="ko-KR" altLang="en-US" b="0" dirty="0"/>
              <a:t>거래금액은 동기간 </a:t>
            </a:r>
            <a:r>
              <a:rPr lang="en-US" altLang="ko-KR" b="0" dirty="0"/>
              <a:t>128</a:t>
            </a:r>
            <a:r>
              <a:rPr lang="ko-KR" altLang="en-US" b="0" dirty="0"/>
              <a:t>억 달러</a:t>
            </a:r>
            <a:r>
              <a:rPr lang="en-US" altLang="ko-KR" b="0" dirty="0"/>
              <a:t>(133.3% </a:t>
            </a:r>
            <a:r>
              <a:rPr lang="ko-KR" altLang="en-US" b="0" dirty="0"/>
              <a:t>증가</a:t>
            </a:r>
            <a:r>
              <a:rPr lang="en-US" altLang="ko-KR" b="0" dirty="0"/>
              <a:t>)</a:t>
            </a:r>
            <a:r>
              <a:rPr lang="ko-KR" altLang="en-US" b="0" dirty="0"/>
              <a:t>가 증가한 </a:t>
            </a:r>
            <a:r>
              <a:rPr lang="en-US" altLang="ko-KR" b="0" dirty="0"/>
              <a:t>224</a:t>
            </a:r>
            <a:r>
              <a:rPr lang="ko-KR" altLang="en-US" b="0" dirty="0"/>
              <a:t>억 달러를 기록하며 급등</a:t>
            </a:r>
            <a:endParaRPr lang="en-US" altLang="ko-KR" b="0" dirty="0"/>
          </a:p>
          <a:p>
            <a:pPr>
              <a:lnSpc>
                <a:spcPct val="120000"/>
              </a:lnSpc>
              <a:spcAft>
                <a:spcPts val="600"/>
              </a:spcAft>
            </a:pPr>
            <a:r>
              <a:rPr lang="ko-KR" altLang="en-US" b="0" dirty="0"/>
              <a:t>그러나 </a:t>
            </a:r>
            <a:r>
              <a:rPr lang="en-US" altLang="ko-KR" b="0" dirty="0"/>
              <a:t>2022</a:t>
            </a:r>
            <a:r>
              <a:rPr lang="ko-KR" altLang="en-US" b="0" dirty="0"/>
              <a:t>년 들어 지정학적 리스크</a:t>
            </a:r>
            <a:r>
              <a:rPr lang="en-US" altLang="ko-KR" b="0" dirty="0"/>
              <a:t>, </a:t>
            </a:r>
            <a:r>
              <a:rPr lang="ko-KR" altLang="en-US" b="0" dirty="0"/>
              <a:t>유동성 감소</a:t>
            </a:r>
            <a:r>
              <a:rPr lang="en-US" altLang="ko-KR" b="0" dirty="0"/>
              <a:t>, </a:t>
            </a:r>
            <a:r>
              <a:rPr lang="ko-KR" altLang="en-US" b="0" dirty="0"/>
              <a:t>금리상승 등과 같은 글로벌 불확실성 확대의 영향으로</a:t>
            </a:r>
            <a:r>
              <a:rPr lang="en-US" altLang="ko-KR" b="0" dirty="0"/>
              <a:t>,</a:t>
            </a:r>
            <a:r>
              <a:rPr lang="ko-KR" altLang="en-US" b="0" dirty="0"/>
              <a:t> </a:t>
            </a:r>
            <a:r>
              <a:rPr lang="en-US" altLang="ko-KR" b="0" dirty="0"/>
              <a:t>2022</a:t>
            </a:r>
            <a:r>
              <a:rPr lang="ko-KR" altLang="en-US" b="0" dirty="0"/>
              <a:t>년 상반기 </a:t>
            </a:r>
            <a:r>
              <a:rPr lang="en-US" altLang="ko-KR" b="0" dirty="0"/>
              <a:t>M&amp;A </a:t>
            </a:r>
            <a:r>
              <a:rPr lang="ko-KR" altLang="en-US" b="0" dirty="0"/>
              <a:t>거래건수는 </a:t>
            </a:r>
            <a:r>
              <a:rPr lang="en-US" altLang="ko-KR" b="0" dirty="0"/>
              <a:t>23</a:t>
            </a:r>
            <a:r>
              <a:rPr lang="ko-KR" altLang="en-US" b="0" dirty="0"/>
              <a:t>건</a:t>
            </a:r>
            <a:r>
              <a:rPr lang="en-US" altLang="ko-KR" b="0" dirty="0"/>
              <a:t>, </a:t>
            </a:r>
            <a:r>
              <a:rPr lang="ko-KR" altLang="en-US" b="0" dirty="0"/>
              <a:t>거래금액은 </a:t>
            </a:r>
            <a:r>
              <a:rPr lang="en-US" altLang="ko-KR" b="0" dirty="0"/>
              <a:t>26</a:t>
            </a:r>
            <a:r>
              <a:rPr lang="ko-KR" altLang="en-US" b="0" dirty="0"/>
              <a:t>억 달러로 크게 위축</a:t>
            </a:r>
          </a:p>
        </p:txBody>
      </p:sp>
      <p:graphicFrame>
        <p:nvGraphicFramePr>
          <p:cNvPr id="6" name="차트 5">
            <a:extLst>
              <a:ext uri="{FF2B5EF4-FFF2-40B4-BE49-F238E27FC236}">
                <a16:creationId xmlns:a16="http://schemas.microsoft.com/office/drawing/2014/main" id="{47F2C851-F591-B98F-1B84-CFE5FC46103F}"/>
              </a:ext>
            </a:extLst>
          </p:cNvPr>
          <p:cNvGraphicFramePr/>
          <p:nvPr>
            <p:extLst>
              <p:ext uri="{D42A27DB-BD31-4B8C-83A1-F6EECF244321}">
                <p14:modId xmlns:p14="http://schemas.microsoft.com/office/powerpoint/2010/main" val="1912153647"/>
              </p:ext>
            </p:extLst>
          </p:nvPr>
        </p:nvGraphicFramePr>
        <p:xfrm>
          <a:off x="3458643" y="1650564"/>
          <a:ext cx="2987998" cy="3193077"/>
        </p:xfrm>
        <a:graphic>
          <a:graphicData uri="http://schemas.openxmlformats.org/drawingml/2006/chart">
            <c:chart xmlns:c="http://schemas.openxmlformats.org/drawingml/2006/chart" xmlns:r="http://schemas.openxmlformats.org/officeDocument/2006/relationships" r:id="rId3"/>
          </a:graphicData>
        </a:graphic>
      </p:graphicFrame>
      <p:sp>
        <p:nvSpPr>
          <p:cNvPr id="7" name="텍스트 개체 틀 27">
            <a:extLst>
              <a:ext uri="{FF2B5EF4-FFF2-40B4-BE49-F238E27FC236}">
                <a16:creationId xmlns:a16="http://schemas.microsoft.com/office/drawing/2014/main" id="{35EC60C2-3E15-BDFA-2091-5843F84E6879}"/>
              </a:ext>
            </a:extLst>
          </p:cNvPr>
          <p:cNvSpPr txBox="1">
            <a:spLocks/>
          </p:cNvSpPr>
          <p:nvPr/>
        </p:nvSpPr>
        <p:spPr>
          <a:xfrm>
            <a:off x="488949" y="333149"/>
            <a:ext cx="1800000" cy="184666"/>
          </a:xfrm>
          <a:prstGeom prst="rect">
            <a:avLst/>
          </a:prstGeom>
        </p:spPr>
        <p:txBody>
          <a:bodyPr wrap="square" lIns="0" tIns="0" rIns="0" bIns="0" anchor="b" anchorCtr="0">
            <a:spAutoFit/>
          </a:bodyPr>
          <a:lstStyle>
            <a:lvl1pPr eaLnBrk="1" latinLnBrk="1" hangingPunct="1">
              <a:spcAft>
                <a:spcPts val="600"/>
              </a:spcAft>
              <a:defRPr kumimoji="0" lang="ko-KR" altLang="en-US" sz="1200" b="0" i="0" u="none" strike="noStrike" kern="0" cap="none" spc="0" normalizeH="0" baseline="0" dirty="0">
                <a:ln>
                  <a:solidFill>
                    <a:prstClr val="white">
                      <a:lumMod val="75000"/>
                      <a:alpha val="0"/>
                    </a:prstClr>
                  </a:solidFill>
                </a:ln>
                <a:solidFill>
                  <a:srgbClr val="00338D"/>
                </a:solidFill>
                <a:effectLst/>
                <a:uLnTx/>
                <a:uFillTx/>
                <a:latin typeface="KoPub돋움체 Medium" panose="00000600000000000000" pitchFamily="2" charset="-127"/>
                <a:ea typeface="KoPub돋움체 Medium" panose="00000600000000000000" pitchFamily="2" charset="-127"/>
                <a:cs typeface="KoPub돋움체 Medium" panose="02020603020101020101" pitchFamily="18" charset="-127"/>
              </a:defRPr>
            </a:lvl1pPr>
            <a:lvl2pPr marL="0" indent="0" algn="l" eaLnBrk="1" latinLnBrk="1" hangingPunct="1">
              <a:spcAft>
                <a:spcPts val="600"/>
              </a:spcAft>
              <a:buFontTx/>
              <a:buNone/>
              <a:defRPr sz="1500" b="0" i="0">
                <a:solidFill>
                  <a:schemeClr val="tx2"/>
                </a:solidFill>
                <a:latin typeface="Univers for KPMG Light" panose="020B0403020202020204" pitchFamily="34" charset="0"/>
                <a:cs typeface="Univers for KPMG Light" panose="020B0403020202020204" pitchFamily="34" charset="0"/>
              </a:defRPr>
            </a:lvl2pPr>
            <a:lvl3pPr marL="285750" indent="-309600" algn="l" eaLnBrk="1" latinLnBrk="1" hangingPunct="1">
              <a:spcAft>
                <a:spcPts val="600"/>
              </a:spcAft>
              <a:buClrTx/>
              <a:buFont typeface="Univers for KPMG Light" panose="020B0403020202020204" pitchFamily="34" charset="0"/>
              <a:buChar char="—"/>
              <a:defRPr sz="1500" b="0" i="0">
                <a:solidFill>
                  <a:schemeClr val="tx2"/>
                </a:solidFill>
                <a:latin typeface="Univers for KPMG Light" panose="020B0403020202020204" pitchFamily="34" charset="0"/>
                <a:cs typeface="Univers for KPMG Light" panose="020B0403020202020204" pitchFamily="34" charset="0"/>
              </a:defRPr>
            </a:lvl3pPr>
            <a:lvl4pPr marL="571500" indent="-248400" algn="l" eaLnBrk="1" latinLnBrk="1" hangingPunct="1">
              <a:spcAft>
                <a:spcPts val="600"/>
              </a:spcAft>
              <a:buFont typeface="Univers for KPMG Light" panose="020B0403020202020204" pitchFamily="34" charset="0"/>
              <a:buChar char="-"/>
              <a:defRPr sz="1500" b="0" i="0" baseline="0">
                <a:solidFill>
                  <a:schemeClr val="tx2"/>
                </a:solidFill>
                <a:latin typeface="Univers for KPMG Light" panose="020B0403020202020204" pitchFamily="34" charset="0"/>
                <a:cs typeface="Univers for KPMG Light" panose="020B0403020202020204" pitchFamily="34" charset="0"/>
              </a:defRPr>
            </a:lvl4pPr>
            <a:lvl5pPr marL="896938" indent="-309600" algn="l" eaLnBrk="1" latinLnBrk="1" hangingPunct="1">
              <a:spcAft>
                <a:spcPts val="600"/>
              </a:spcAft>
              <a:buFont typeface="Univers for KPMG Light" panose="020B0403020202020204" pitchFamily="34" charset="0"/>
              <a:buChar char="—"/>
              <a:defRPr lang="en-US" sz="1500" b="0" i="0" dirty="0" smtClean="0">
                <a:solidFill>
                  <a:schemeClr val="tx2"/>
                </a:solidFill>
                <a:latin typeface="Univers for KPMG Light" panose="020B0403020202020204" pitchFamily="34" charset="0"/>
                <a:cs typeface="Univers for KPMG Light" panose="020B0403020202020204" pitchFamily="34" charset="0"/>
              </a:defRPr>
            </a:lvl5pPr>
            <a:lvl6pPr marL="1166813" indent="-247650" algn="l" eaLnBrk="1" latinLnBrk="1" hangingPunct="1">
              <a:spcAft>
                <a:spcPts val="600"/>
              </a:spcAft>
              <a:buFont typeface="Univers for KPMG Light" panose="020B0403020202020204" pitchFamily="34" charset="0"/>
              <a:buChar char="-"/>
              <a:defRPr lang="en-US" sz="1500" b="0" i="0" baseline="0" dirty="0" smtClean="0">
                <a:solidFill>
                  <a:schemeClr val="tx2"/>
                </a:solidFill>
                <a:latin typeface="Univers for KPMG Light" panose="020B0403020202020204" pitchFamily="34" charset="0"/>
              </a:defRPr>
            </a:lvl6pPr>
            <a:lvl7pPr marL="1524000" indent="-309563" algn="l" eaLnBrk="1" latinLnBrk="1" hangingPunct="1">
              <a:spcAft>
                <a:spcPts val="600"/>
              </a:spcAft>
              <a:buFont typeface="Univers for KPMG Light" panose="020B0403020202020204" pitchFamily="34" charset="0"/>
              <a:buChar char="—"/>
              <a:defRPr lang="en-US" sz="1500" b="0" i="0" dirty="0" smtClean="0">
                <a:solidFill>
                  <a:schemeClr val="tx2"/>
                </a:solidFill>
                <a:latin typeface="Univers for KPMG Light" panose="020B0403020202020204" pitchFamily="34" charset="0"/>
              </a:defRPr>
            </a:lvl7pPr>
            <a:lvl8pPr marL="1793875" indent="-247650" algn="l" eaLnBrk="1" latinLnBrk="1" hangingPunct="1">
              <a:spcAft>
                <a:spcPts val="600"/>
              </a:spcAft>
              <a:buFont typeface="Univers for KPMG Light" panose="020B0403020202020204" pitchFamily="34" charset="0"/>
              <a:buChar char="-"/>
              <a:tabLst>
                <a:tab pos="1793875" algn="l"/>
              </a:tabLst>
              <a:defRPr lang="en-US" sz="1500" b="0" i="0" baseline="0" dirty="0" smtClean="0">
                <a:solidFill>
                  <a:schemeClr val="tx2"/>
                </a:solidFill>
                <a:latin typeface="Univers for KPMG Light" panose="020B0403020202020204" pitchFamily="34" charset="0"/>
              </a:defRPr>
            </a:lvl8pPr>
          </a:lstStyle>
          <a:p>
            <a:pPr>
              <a:defRPr/>
            </a:pPr>
            <a:r>
              <a:rPr lang="en-US" altLang="ko-KR" dirty="0"/>
              <a:t>III. </a:t>
            </a:r>
            <a:r>
              <a:rPr lang="ko-KR" altLang="en-US" dirty="0"/>
              <a:t>결론 및 시사점</a:t>
            </a:r>
          </a:p>
        </p:txBody>
      </p:sp>
      <p:sp>
        <p:nvSpPr>
          <p:cNvPr id="8" name="사각형: 둥근 위쪽 모서리 7">
            <a:extLst>
              <a:ext uri="{FF2B5EF4-FFF2-40B4-BE49-F238E27FC236}">
                <a16:creationId xmlns:a16="http://schemas.microsoft.com/office/drawing/2014/main" id="{7A8C4A43-8E80-7F1A-395B-25458E162967}"/>
              </a:ext>
            </a:extLst>
          </p:cNvPr>
          <p:cNvSpPr/>
          <p:nvPr/>
        </p:nvSpPr>
        <p:spPr>
          <a:xfrm>
            <a:off x="486424" y="221012"/>
            <a:ext cx="4176000" cy="322263"/>
          </a:xfrm>
          <a:prstGeom prst="round2SameRect">
            <a:avLst/>
          </a:prstGeom>
          <a:solidFill>
            <a:srgbClr val="00338D"/>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rIns="36000" rtlCol="0" anchor="ctr"/>
          <a:lstStyle/>
          <a:p>
            <a:r>
              <a:rPr lang="en-US" altLang="ko-KR" sz="1600" dirty="0">
                <a:ln>
                  <a:solidFill>
                    <a:prstClr val="white">
                      <a:lumMod val="75000"/>
                      <a:alpha val="0"/>
                    </a:prstClr>
                  </a:solidFill>
                </a:ln>
                <a:solidFill>
                  <a:schemeClr val="bg1"/>
                </a:solidFill>
                <a:latin typeface="KoPub돋움체 Bold" panose="00000800000000000000" pitchFamily="2" charset="-127"/>
                <a:ea typeface="KoPub돋움체 Bold" panose="00000800000000000000" pitchFamily="2" charset="-127"/>
              </a:rPr>
              <a:t>1. Market </a:t>
            </a:r>
            <a:r>
              <a:rPr lang="ko-KR" altLang="en-US" sz="1200" b="1" dirty="0">
                <a:ln>
                  <a:solidFill>
                    <a:schemeClr val="accent1">
                      <a:shade val="50000"/>
                      <a:alpha val="0"/>
                    </a:schemeClr>
                  </a:solidFill>
                </a:ln>
                <a:solidFill>
                  <a:schemeClr val="bg1"/>
                </a:solidFill>
                <a:latin typeface="KoPub돋움체 Medium" panose="02020603020101020101" pitchFamily="18" charset="-127"/>
                <a:ea typeface="KoPub돋움체 Medium" panose="02020603020101020101" pitchFamily="18" charset="-127"/>
              </a:rPr>
              <a:t>진출방식 및 거버넌스</a:t>
            </a:r>
          </a:p>
        </p:txBody>
      </p:sp>
      <p:sp>
        <p:nvSpPr>
          <p:cNvPr id="9" name="사각형: 둥근 위쪽 모서리 8">
            <a:extLst>
              <a:ext uri="{FF2B5EF4-FFF2-40B4-BE49-F238E27FC236}">
                <a16:creationId xmlns:a16="http://schemas.microsoft.com/office/drawing/2014/main" id="{CBE60125-DFC4-8210-43A3-A7594A657EB8}"/>
              </a:ext>
            </a:extLst>
          </p:cNvPr>
          <p:cNvSpPr/>
          <p:nvPr/>
        </p:nvSpPr>
        <p:spPr>
          <a:xfrm>
            <a:off x="4687302" y="291275"/>
            <a:ext cx="2340000" cy="252000"/>
          </a:xfrm>
          <a:prstGeom prst="round2Same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l"/>
            <a:r>
              <a:rPr lang="en-US" altLang="ko-KR" sz="800" dirty="0">
                <a:ln>
                  <a:solidFill>
                    <a:schemeClr val="accent1">
                      <a:shade val="50000"/>
                      <a:alpha val="0"/>
                    </a:schemeClr>
                  </a:solidFill>
                </a:ln>
                <a:solidFill>
                  <a:schemeClr val="bg1"/>
                </a:solidFill>
                <a:latin typeface="KoPub돋움체 Medium" panose="02020603020101020101" pitchFamily="18" charset="-127"/>
                <a:ea typeface="KoPub돋움체 Medium" panose="02020603020101020101" pitchFamily="18" charset="-127"/>
              </a:rPr>
              <a:t>2. Competition: </a:t>
            </a:r>
            <a:r>
              <a:rPr lang="ko-KR" altLang="en-US" sz="800" dirty="0">
                <a:ln>
                  <a:solidFill>
                    <a:schemeClr val="accent1">
                      <a:shade val="50000"/>
                      <a:alpha val="0"/>
                    </a:schemeClr>
                  </a:solidFill>
                </a:ln>
                <a:solidFill>
                  <a:schemeClr val="bg1"/>
                </a:solidFill>
                <a:latin typeface="KoPub돋움체 Medium" panose="02020603020101020101" pitchFamily="18" charset="-127"/>
                <a:ea typeface="KoPub돋움체 Medium" panose="02020603020101020101" pitchFamily="18" charset="-127"/>
              </a:rPr>
              <a:t>경쟁 심화에 따른 차별화 </a:t>
            </a:r>
          </a:p>
        </p:txBody>
      </p:sp>
      <p:sp>
        <p:nvSpPr>
          <p:cNvPr id="10" name="사각형: 둥근 위쪽 모서리 9">
            <a:extLst>
              <a:ext uri="{FF2B5EF4-FFF2-40B4-BE49-F238E27FC236}">
                <a16:creationId xmlns:a16="http://schemas.microsoft.com/office/drawing/2014/main" id="{B6A68224-38A7-1251-D940-478150DEA8DE}"/>
              </a:ext>
            </a:extLst>
          </p:cNvPr>
          <p:cNvSpPr/>
          <p:nvPr/>
        </p:nvSpPr>
        <p:spPr>
          <a:xfrm>
            <a:off x="7052179" y="291275"/>
            <a:ext cx="2340000" cy="252000"/>
          </a:xfrm>
          <a:prstGeom prst="round2Same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l"/>
            <a:r>
              <a:rPr lang="en-US" altLang="ko-KR" sz="800" dirty="0">
                <a:ln>
                  <a:solidFill>
                    <a:schemeClr val="accent1">
                      <a:shade val="50000"/>
                      <a:alpha val="0"/>
                    </a:schemeClr>
                  </a:solidFill>
                </a:ln>
                <a:solidFill>
                  <a:schemeClr val="bg1"/>
                </a:solidFill>
                <a:latin typeface="KoPub돋움체 Medium" panose="02020603020101020101" pitchFamily="18" charset="-127"/>
                <a:ea typeface="KoPub돋움체 Medium" panose="02020603020101020101" pitchFamily="18" charset="-127"/>
              </a:rPr>
              <a:t>3. Product &amp; Channel: </a:t>
            </a:r>
            <a:r>
              <a:rPr lang="ko-KR" altLang="en-US" sz="800" dirty="0">
                <a:ln>
                  <a:solidFill>
                    <a:schemeClr val="accent1">
                      <a:shade val="50000"/>
                      <a:alpha val="0"/>
                    </a:schemeClr>
                  </a:solidFill>
                </a:ln>
                <a:solidFill>
                  <a:schemeClr val="bg1"/>
                </a:solidFill>
                <a:latin typeface="KoPub돋움체 Medium" panose="02020603020101020101" pitchFamily="18" charset="-127"/>
                <a:ea typeface="KoPub돋움체 Medium" panose="02020603020101020101" pitchFamily="18" charset="-127"/>
              </a:rPr>
              <a:t>상품 경쟁력 및 채널</a:t>
            </a:r>
            <a:r>
              <a:rPr lang="en-US" altLang="ko-KR" sz="800" dirty="0">
                <a:ln>
                  <a:solidFill>
                    <a:schemeClr val="accent1">
                      <a:shade val="50000"/>
                      <a:alpha val="0"/>
                    </a:schemeClr>
                  </a:solidFill>
                </a:ln>
                <a:solidFill>
                  <a:schemeClr val="bg1"/>
                </a:solidFill>
                <a:latin typeface="KoPub돋움체 Medium" panose="02020603020101020101" pitchFamily="18" charset="-127"/>
                <a:ea typeface="KoPub돋움체 Medium" panose="02020603020101020101" pitchFamily="18" charset="-127"/>
              </a:rPr>
              <a:t>·</a:t>
            </a:r>
            <a:r>
              <a:rPr lang="ko-KR" altLang="en-US" sz="800" dirty="0">
                <a:ln>
                  <a:solidFill>
                    <a:schemeClr val="accent1">
                      <a:shade val="50000"/>
                      <a:alpha val="0"/>
                    </a:schemeClr>
                  </a:solidFill>
                </a:ln>
                <a:solidFill>
                  <a:schemeClr val="bg1"/>
                </a:solidFill>
                <a:latin typeface="KoPub돋움체 Medium" panose="02020603020101020101" pitchFamily="18" charset="-127"/>
                <a:ea typeface="KoPub돋움체 Medium" panose="02020603020101020101" pitchFamily="18" charset="-127"/>
              </a:rPr>
              <a:t>파트너십</a:t>
            </a:r>
          </a:p>
        </p:txBody>
      </p:sp>
    </p:spTree>
    <p:extLst>
      <p:ext uri="{BB962C8B-B14F-4D97-AF65-F5344CB8AC3E}">
        <p14:creationId xmlns:p14="http://schemas.microsoft.com/office/powerpoint/2010/main" val="318251132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텍스트 개체 틀 2">
            <a:extLst>
              <a:ext uri="{FF2B5EF4-FFF2-40B4-BE49-F238E27FC236}">
                <a16:creationId xmlns:a16="http://schemas.microsoft.com/office/drawing/2014/main" id="{F8A23C6E-913D-E903-F49E-D387E0794A26}"/>
              </a:ext>
            </a:extLst>
          </p:cNvPr>
          <p:cNvSpPr>
            <a:spLocks noGrp="1"/>
          </p:cNvSpPr>
          <p:nvPr>
            <p:ph type="body" sz="quarter" idx="11"/>
          </p:nvPr>
        </p:nvSpPr>
        <p:spPr/>
        <p:txBody>
          <a:bodyPr/>
          <a:lstStyle/>
          <a:p>
            <a:pPr algn="l" rtl="0"/>
            <a:r>
              <a:rPr kumimoji="0" lang="en-US" altLang="ko-KR" sz="2400" b="0" i="0" u="none" strike="noStrike" kern="1200" cap="none" spc="0" normalizeH="0" baseline="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rPr>
              <a:t>[</a:t>
            </a:r>
            <a:r>
              <a:rPr kumimoji="0" lang="ko-KR" altLang="en-US" sz="2400" b="0" i="0" u="none" strike="noStrike" kern="1200" cap="none" spc="0" normalizeH="0" baseline="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rPr>
              <a:t>참고</a:t>
            </a:r>
            <a:r>
              <a:rPr kumimoji="0" lang="en-US" altLang="ko-KR" sz="2400" b="0" i="0" u="none" strike="noStrike" kern="1200" cap="none" spc="0" normalizeH="0" baseline="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rPr>
              <a:t>] </a:t>
            </a:r>
            <a:r>
              <a:rPr kumimoji="0" lang="ko-KR" altLang="en-US" sz="2400" b="0" i="0" u="none" strike="noStrike" kern="1200" cap="none" spc="0" normalizeH="0" baseline="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rPr>
              <a:t>아시아 태평양 </a:t>
            </a:r>
            <a:r>
              <a:rPr lang="ko-KR" altLang="en-US" dirty="0">
                <a:cs typeface="Univers for KPMG"/>
              </a:rPr>
              <a:t>생명</a:t>
            </a:r>
            <a:r>
              <a:rPr kumimoji="0" lang="ko-KR" altLang="en-US" sz="2400" b="0" i="0" u="none" strike="noStrike" kern="1200" cap="none" spc="0" normalizeH="0" baseline="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rPr>
              <a:t>보험 </a:t>
            </a:r>
            <a:r>
              <a:rPr lang="ko-KR" altLang="en-US" sz="2400" dirty="0">
                <a:ln>
                  <a:solidFill>
                    <a:prstClr val="white">
                      <a:lumMod val="75000"/>
                      <a:alpha val="0"/>
                    </a:prstClr>
                  </a:solidFill>
                </a:ln>
                <a:solidFill>
                  <a:srgbClr val="00338D"/>
                </a:solidFill>
                <a:latin typeface="KoPub돋움체 Bold" panose="00000800000000000000" pitchFamily="2" charset="-127"/>
                <a:ea typeface="KoPub돋움체 Bold" panose="00000800000000000000" pitchFamily="2" charset="-127"/>
                <a:cs typeface="Univers for KPMG"/>
              </a:rPr>
              <a:t>관련 주요 </a:t>
            </a:r>
            <a:r>
              <a:rPr lang="en-US" altLang="ko-KR" sz="2400" dirty="0">
                <a:ln>
                  <a:solidFill>
                    <a:prstClr val="white">
                      <a:lumMod val="75000"/>
                      <a:alpha val="0"/>
                    </a:prstClr>
                  </a:solidFill>
                </a:ln>
                <a:solidFill>
                  <a:srgbClr val="00338D"/>
                </a:solidFill>
                <a:latin typeface="KoPub돋움체 Bold" panose="00000800000000000000" pitchFamily="2" charset="-127"/>
                <a:ea typeface="KoPub돋움체 Bold" panose="00000800000000000000" pitchFamily="2" charset="-127"/>
                <a:cs typeface="Univers for KPMG"/>
              </a:rPr>
              <a:t>M&amp;A </a:t>
            </a:r>
            <a:r>
              <a:rPr lang="ko-KR" altLang="en-US" sz="2400" dirty="0">
                <a:ln>
                  <a:solidFill>
                    <a:prstClr val="white">
                      <a:lumMod val="75000"/>
                      <a:alpha val="0"/>
                    </a:prstClr>
                  </a:solidFill>
                </a:ln>
                <a:solidFill>
                  <a:srgbClr val="00338D"/>
                </a:solidFill>
                <a:latin typeface="KoPub돋움체 Bold" panose="00000800000000000000" pitchFamily="2" charset="-127"/>
                <a:ea typeface="KoPub돋움체 Bold" panose="00000800000000000000" pitchFamily="2" charset="-127"/>
                <a:cs typeface="Univers for KPMG"/>
              </a:rPr>
              <a:t>거래</a:t>
            </a:r>
            <a:r>
              <a:rPr kumimoji="0" lang="ko-KR" altLang="en-US" sz="2400" b="0" i="0" u="none" strike="noStrike" kern="1200" cap="none" spc="0" normalizeH="0" baseline="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rPr>
              <a:t> </a:t>
            </a:r>
          </a:p>
        </p:txBody>
      </p:sp>
      <p:graphicFrame>
        <p:nvGraphicFramePr>
          <p:cNvPr id="14" name="표 13">
            <a:extLst>
              <a:ext uri="{FF2B5EF4-FFF2-40B4-BE49-F238E27FC236}">
                <a16:creationId xmlns:a16="http://schemas.microsoft.com/office/drawing/2014/main" id="{BFBB9D07-4E5D-138E-07F2-C6E32CCA2D71}"/>
              </a:ext>
            </a:extLst>
          </p:cNvPr>
          <p:cNvGraphicFramePr>
            <a:graphicFrameLocks noGrp="1"/>
          </p:cNvGraphicFramePr>
          <p:nvPr>
            <p:extLst>
              <p:ext uri="{D42A27DB-BD31-4B8C-83A1-F6EECF244321}">
                <p14:modId xmlns:p14="http://schemas.microsoft.com/office/powerpoint/2010/main" val="3655337941"/>
              </p:ext>
            </p:extLst>
          </p:nvPr>
        </p:nvGraphicFramePr>
        <p:xfrm>
          <a:off x="488950" y="1194966"/>
          <a:ext cx="8926733" cy="3924000"/>
        </p:xfrm>
        <a:graphic>
          <a:graphicData uri="http://schemas.openxmlformats.org/drawingml/2006/table">
            <a:tbl>
              <a:tblPr/>
              <a:tblGrid>
                <a:gridCol w="415145">
                  <a:extLst>
                    <a:ext uri="{9D8B030D-6E8A-4147-A177-3AD203B41FA5}">
                      <a16:colId xmlns:a16="http://schemas.microsoft.com/office/drawing/2014/main" val="884151314"/>
                    </a:ext>
                  </a:extLst>
                </a:gridCol>
                <a:gridCol w="415145">
                  <a:extLst>
                    <a:ext uri="{9D8B030D-6E8A-4147-A177-3AD203B41FA5}">
                      <a16:colId xmlns:a16="http://schemas.microsoft.com/office/drawing/2014/main" val="3844489072"/>
                    </a:ext>
                  </a:extLst>
                </a:gridCol>
                <a:gridCol w="1440000">
                  <a:extLst>
                    <a:ext uri="{9D8B030D-6E8A-4147-A177-3AD203B41FA5}">
                      <a16:colId xmlns:a16="http://schemas.microsoft.com/office/drawing/2014/main" val="2771984432"/>
                    </a:ext>
                  </a:extLst>
                </a:gridCol>
                <a:gridCol w="2808000">
                  <a:extLst>
                    <a:ext uri="{9D8B030D-6E8A-4147-A177-3AD203B41FA5}">
                      <a16:colId xmlns:a16="http://schemas.microsoft.com/office/drawing/2014/main" val="1335991628"/>
                    </a:ext>
                  </a:extLst>
                </a:gridCol>
                <a:gridCol w="864000">
                  <a:extLst>
                    <a:ext uri="{9D8B030D-6E8A-4147-A177-3AD203B41FA5}">
                      <a16:colId xmlns:a16="http://schemas.microsoft.com/office/drawing/2014/main" val="1366725411"/>
                    </a:ext>
                  </a:extLst>
                </a:gridCol>
                <a:gridCol w="720000">
                  <a:extLst>
                    <a:ext uri="{9D8B030D-6E8A-4147-A177-3AD203B41FA5}">
                      <a16:colId xmlns:a16="http://schemas.microsoft.com/office/drawing/2014/main" val="3836761253"/>
                    </a:ext>
                  </a:extLst>
                </a:gridCol>
                <a:gridCol w="2264443">
                  <a:extLst>
                    <a:ext uri="{9D8B030D-6E8A-4147-A177-3AD203B41FA5}">
                      <a16:colId xmlns:a16="http://schemas.microsoft.com/office/drawing/2014/main" val="4186618972"/>
                    </a:ext>
                  </a:extLst>
                </a:gridCol>
              </a:tblGrid>
              <a:tr h="252000">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ko-KR" altLang="en-US" sz="1000" b="0" i="0" u="none" strike="noStrike" kern="1200" cap="none" spc="0" normalizeH="0" baseline="0" dirty="0">
                          <a:ln>
                            <a:solidFill>
                              <a:srgbClr val="FFFFFF">
                                <a:lumMod val="75000"/>
                                <a:alpha val="0"/>
                              </a:srgbClr>
                            </a:solidFill>
                          </a:ln>
                          <a:solidFill>
                            <a:schemeClr val="bg1"/>
                          </a:solidFill>
                          <a:effectLst/>
                          <a:uLnTx/>
                          <a:uFillTx/>
                          <a:latin typeface="+mj-ea"/>
                          <a:ea typeface="+mj-ea"/>
                          <a:cs typeface="+mn-cs"/>
                        </a:rPr>
                        <a:t>순위</a:t>
                      </a:r>
                      <a:endParaRPr kumimoji="0" sz="1000" b="0" i="0" u="none" strike="noStrike" kern="1200" cap="none" spc="0" normalizeH="0" baseline="0" dirty="0">
                        <a:ln>
                          <a:solidFill>
                            <a:srgbClr val="FFFFFF">
                              <a:lumMod val="75000"/>
                              <a:alpha val="0"/>
                            </a:srgbClr>
                          </a:solidFill>
                        </a:ln>
                        <a:solidFill>
                          <a:schemeClr val="bg1"/>
                        </a:solidFill>
                        <a:effectLst/>
                        <a:uLnTx/>
                        <a:uFillTx/>
                        <a:latin typeface="+mj-ea"/>
                        <a:ea typeface="+mj-ea"/>
                        <a:cs typeface="+mn-cs"/>
                      </a:endParaRPr>
                    </a:p>
                  </a:txBody>
                  <a:tcPr marL="0" marR="0" marT="0" marB="0" anchor="ctr">
                    <a:lnL w="3175"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00B8F5"/>
                    </a:solidFill>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ko-KR" altLang="en-US" sz="1000" b="0" i="0" u="none" strike="noStrike" kern="1200" cap="none" spc="0" normalizeH="0" baseline="0" dirty="0">
                          <a:ln>
                            <a:solidFill>
                              <a:srgbClr val="FFFFFF">
                                <a:lumMod val="75000"/>
                                <a:alpha val="0"/>
                              </a:srgbClr>
                            </a:solidFill>
                          </a:ln>
                          <a:solidFill>
                            <a:schemeClr val="bg1"/>
                          </a:solidFill>
                          <a:effectLst/>
                          <a:uLnTx/>
                          <a:uFillTx/>
                          <a:latin typeface="+mj-ea"/>
                          <a:ea typeface="+mj-ea"/>
                          <a:cs typeface="+mn-cs"/>
                        </a:rPr>
                        <a:t>연도</a:t>
                      </a:r>
                      <a:endParaRPr kumimoji="0" sz="1000" b="0" i="0" u="none" strike="noStrike" kern="1200" cap="none" spc="0" normalizeH="0" baseline="0" dirty="0">
                        <a:ln>
                          <a:solidFill>
                            <a:srgbClr val="FFFFFF">
                              <a:lumMod val="75000"/>
                              <a:alpha val="0"/>
                            </a:srgbClr>
                          </a:solidFill>
                        </a:ln>
                        <a:solidFill>
                          <a:schemeClr val="bg1"/>
                        </a:solidFill>
                        <a:effectLst/>
                        <a:uLnTx/>
                        <a:uFillTx/>
                        <a:latin typeface="+mj-ea"/>
                        <a:ea typeface="+mj-ea"/>
                        <a:cs typeface="+mn-cs"/>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00B8F5"/>
                    </a:solidFill>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ko-KR" altLang="en-US" sz="1000" b="0" i="0" u="none" strike="noStrike" kern="1200" cap="none" spc="0" normalizeH="0" baseline="0" dirty="0" err="1">
                          <a:ln>
                            <a:solidFill>
                              <a:srgbClr val="FFFFFF">
                                <a:lumMod val="75000"/>
                                <a:alpha val="0"/>
                              </a:srgbClr>
                            </a:solidFill>
                          </a:ln>
                          <a:solidFill>
                            <a:schemeClr val="bg1"/>
                          </a:solidFill>
                          <a:effectLst/>
                          <a:uLnTx/>
                          <a:uFillTx/>
                          <a:latin typeface="+mj-ea"/>
                          <a:ea typeface="+mj-ea"/>
                          <a:cs typeface="+mn-cs"/>
                        </a:rPr>
                        <a:t>타겟기업</a:t>
                      </a:r>
                      <a:endParaRPr kumimoji="0" sz="1000" b="0" i="0" u="none" strike="noStrike" kern="1200" cap="none" spc="0" normalizeH="0" baseline="0" dirty="0">
                        <a:ln>
                          <a:solidFill>
                            <a:srgbClr val="FFFFFF">
                              <a:lumMod val="75000"/>
                              <a:alpha val="0"/>
                            </a:srgbClr>
                          </a:solidFill>
                        </a:ln>
                        <a:solidFill>
                          <a:schemeClr val="bg1"/>
                        </a:solidFill>
                        <a:effectLst/>
                        <a:uLnTx/>
                        <a:uFillTx/>
                        <a:latin typeface="+mj-ea"/>
                        <a:ea typeface="+mj-ea"/>
                        <a:cs typeface="+mn-cs"/>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00B8F5"/>
                    </a:solidFill>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ko-KR" altLang="en-US" sz="1000" b="0" i="0" u="none" strike="noStrike" kern="1200" cap="none" spc="0" normalizeH="0" baseline="0" dirty="0">
                          <a:ln>
                            <a:solidFill>
                              <a:srgbClr val="FFFFFF">
                                <a:lumMod val="75000"/>
                                <a:alpha val="0"/>
                              </a:srgbClr>
                            </a:solidFill>
                          </a:ln>
                          <a:solidFill>
                            <a:schemeClr val="bg1"/>
                          </a:solidFill>
                          <a:effectLst/>
                          <a:uLnTx/>
                          <a:uFillTx/>
                          <a:latin typeface="+mj-ea"/>
                          <a:ea typeface="+mj-ea"/>
                          <a:cs typeface="+mn-cs"/>
                        </a:rPr>
                        <a:t>인수기업</a:t>
                      </a:r>
                      <a:r>
                        <a:rPr kumimoji="0" lang="en-US" altLang="ko-KR" sz="1000" b="0" i="0" u="none" strike="noStrike" kern="1200" cap="none" spc="0" normalizeH="0" baseline="0" dirty="0">
                          <a:ln>
                            <a:solidFill>
                              <a:srgbClr val="FFFFFF">
                                <a:lumMod val="75000"/>
                                <a:alpha val="0"/>
                              </a:srgbClr>
                            </a:solidFill>
                          </a:ln>
                          <a:solidFill>
                            <a:schemeClr val="bg1"/>
                          </a:solidFill>
                          <a:effectLst/>
                          <a:uLnTx/>
                          <a:uFillTx/>
                          <a:latin typeface="+mj-ea"/>
                          <a:ea typeface="+mj-ea"/>
                          <a:cs typeface="+mn-cs"/>
                        </a:rPr>
                        <a:t>/</a:t>
                      </a:r>
                      <a:r>
                        <a:rPr kumimoji="0" lang="ko-KR" altLang="en-US" sz="1000" b="0" i="0" u="none" strike="noStrike" kern="1200" cap="none" spc="0" normalizeH="0" baseline="0" dirty="0">
                          <a:ln>
                            <a:solidFill>
                              <a:srgbClr val="FFFFFF">
                                <a:lumMod val="75000"/>
                                <a:alpha val="0"/>
                              </a:srgbClr>
                            </a:solidFill>
                          </a:ln>
                          <a:solidFill>
                            <a:schemeClr val="bg1"/>
                          </a:solidFill>
                          <a:effectLst/>
                          <a:uLnTx/>
                          <a:uFillTx/>
                          <a:latin typeface="+mj-ea"/>
                          <a:ea typeface="+mj-ea"/>
                          <a:cs typeface="+mn-cs"/>
                        </a:rPr>
                        <a:t>투자자</a:t>
                      </a: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00B8F5"/>
                    </a:solidFill>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ko-KR" altLang="en-US" sz="1000" b="0" i="0" u="none" strike="noStrike" kern="1200" cap="none" spc="0" normalizeH="0" baseline="0" dirty="0">
                          <a:ln>
                            <a:solidFill>
                              <a:srgbClr val="FFFFFF">
                                <a:lumMod val="75000"/>
                                <a:alpha val="0"/>
                              </a:srgbClr>
                            </a:solidFill>
                          </a:ln>
                          <a:solidFill>
                            <a:schemeClr val="bg1"/>
                          </a:solidFill>
                          <a:effectLst/>
                          <a:uLnTx/>
                          <a:uFillTx/>
                          <a:latin typeface="+mj-ea"/>
                          <a:ea typeface="+mj-ea"/>
                          <a:cs typeface="+mn-cs"/>
                        </a:rPr>
                        <a:t>국가</a:t>
                      </a:r>
                      <a:endParaRPr kumimoji="0" sz="1000" b="0" i="0" u="none" strike="noStrike" kern="1200" cap="none" spc="0" normalizeH="0" baseline="0" dirty="0">
                        <a:ln>
                          <a:solidFill>
                            <a:srgbClr val="FFFFFF">
                              <a:lumMod val="75000"/>
                              <a:alpha val="0"/>
                            </a:srgbClr>
                          </a:solidFill>
                        </a:ln>
                        <a:solidFill>
                          <a:schemeClr val="bg1"/>
                        </a:solidFill>
                        <a:effectLst/>
                        <a:uLnTx/>
                        <a:uFillTx/>
                        <a:latin typeface="+mj-ea"/>
                        <a:ea typeface="+mj-ea"/>
                        <a:cs typeface="+mn-cs"/>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00B8F5"/>
                    </a:solidFill>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ko-KR" altLang="en-US" sz="1000" b="0" i="0" u="none" strike="noStrike" kern="1200" cap="none" spc="0" normalizeH="0" baseline="0" dirty="0">
                          <a:ln>
                            <a:solidFill>
                              <a:srgbClr val="FFFFFF">
                                <a:lumMod val="75000"/>
                                <a:alpha val="0"/>
                              </a:srgbClr>
                            </a:solidFill>
                          </a:ln>
                          <a:solidFill>
                            <a:schemeClr val="bg1"/>
                          </a:solidFill>
                          <a:effectLst/>
                          <a:uLnTx/>
                          <a:uFillTx/>
                          <a:latin typeface="+mj-ea"/>
                          <a:ea typeface="+mj-ea"/>
                          <a:cs typeface="+mn-cs"/>
                        </a:rPr>
                        <a:t>거래금액</a:t>
                      </a:r>
                      <a:r>
                        <a:rPr kumimoji="0" lang="en-US" altLang="ko-KR" sz="1000" b="0" i="0" u="none" strike="noStrike" kern="1200" cap="none" spc="0" normalizeH="0" baseline="0" dirty="0">
                          <a:ln>
                            <a:solidFill>
                              <a:srgbClr val="FFFFFF">
                                <a:lumMod val="75000"/>
                                <a:alpha val="0"/>
                              </a:srgbClr>
                            </a:solidFill>
                          </a:ln>
                          <a:solidFill>
                            <a:schemeClr val="bg1"/>
                          </a:solidFill>
                          <a:effectLst/>
                          <a:uLnTx/>
                          <a:uFillTx/>
                          <a:latin typeface="+mj-ea"/>
                          <a:ea typeface="+mj-ea"/>
                          <a:cs typeface="+mn-cs"/>
                        </a:rPr>
                        <a:t>*</a:t>
                      </a: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00B8F5"/>
                    </a:solidFill>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ko-KR" altLang="en-US" sz="1000" b="0" i="0" u="none" strike="noStrike" kern="1200" cap="none" spc="0" normalizeH="0" baseline="0" dirty="0">
                          <a:ln>
                            <a:solidFill>
                              <a:srgbClr val="FFFFFF">
                                <a:lumMod val="75000"/>
                                <a:alpha val="0"/>
                              </a:srgbClr>
                            </a:solidFill>
                          </a:ln>
                          <a:solidFill>
                            <a:schemeClr val="bg1"/>
                          </a:solidFill>
                          <a:effectLst/>
                          <a:uLnTx/>
                          <a:uFillTx/>
                          <a:latin typeface="+mj-ea"/>
                          <a:ea typeface="+mj-ea"/>
                          <a:cs typeface="+mn-cs"/>
                        </a:rPr>
                        <a:t>거래 동인</a:t>
                      </a:r>
                      <a:r>
                        <a:rPr kumimoji="0" lang="en-US" altLang="ko-KR" sz="1000" b="0" i="0" u="none" strike="noStrike" kern="1200" cap="none" spc="0" normalizeH="0" baseline="0" dirty="0">
                          <a:ln>
                            <a:solidFill>
                              <a:srgbClr val="FFFFFF">
                                <a:lumMod val="75000"/>
                                <a:alpha val="0"/>
                              </a:srgbClr>
                            </a:solidFill>
                          </a:ln>
                          <a:solidFill>
                            <a:schemeClr val="bg1"/>
                          </a:solidFill>
                          <a:effectLst/>
                          <a:uLnTx/>
                          <a:uFillTx/>
                          <a:latin typeface="+mj-ea"/>
                          <a:ea typeface="+mj-ea"/>
                          <a:cs typeface="+mn-cs"/>
                        </a:rPr>
                        <a:t>(</a:t>
                      </a:r>
                      <a:r>
                        <a:rPr kumimoji="0" sz="1000" b="0" i="0" u="none" strike="noStrike" kern="1200" cap="none" spc="0" normalizeH="0" baseline="0" dirty="0">
                          <a:ln>
                            <a:solidFill>
                              <a:srgbClr val="FFFFFF">
                                <a:lumMod val="75000"/>
                                <a:alpha val="0"/>
                              </a:srgbClr>
                            </a:solidFill>
                          </a:ln>
                          <a:solidFill>
                            <a:schemeClr val="bg1"/>
                          </a:solidFill>
                          <a:effectLst/>
                          <a:uLnTx/>
                          <a:uFillTx/>
                          <a:latin typeface="+mj-ea"/>
                          <a:ea typeface="+mj-ea"/>
                          <a:cs typeface="+mn-cs"/>
                        </a:rPr>
                        <a:t>Deal Rationale</a:t>
                      </a:r>
                      <a:r>
                        <a:rPr kumimoji="0" lang="en-US" sz="1000" b="0" i="0" u="none" strike="noStrike" kern="1200" cap="none" spc="0" normalizeH="0" baseline="0" dirty="0">
                          <a:ln>
                            <a:solidFill>
                              <a:srgbClr val="FFFFFF">
                                <a:lumMod val="75000"/>
                                <a:alpha val="0"/>
                              </a:srgbClr>
                            </a:solidFill>
                          </a:ln>
                          <a:solidFill>
                            <a:schemeClr val="bg1"/>
                          </a:solidFill>
                          <a:effectLst/>
                          <a:uLnTx/>
                          <a:uFillTx/>
                          <a:latin typeface="+mj-ea"/>
                          <a:ea typeface="+mj-ea"/>
                          <a:cs typeface="+mn-cs"/>
                        </a:rPr>
                        <a:t>)</a:t>
                      </a:r>
                      <a:endParaRPr kumimoji="0" sz="1000" b="0" i="0" u="none" strike="noStrike" kern="1200" cap="none" spc="0" normalizeH="0" baseline="0" dirty="0">
                        <a:ln>
                          <a:solidFill>
                            <a:srgbClr val="FFFFFF">
                              <a:lumMod val="75000"/>
                              <a:alpha val="0"/>
                            </a:srgbClr>
                          </a:solidFill>
                        </a:ln>
                        <a:solidFill>
                          <a:schemeClr val="bg1"/>
                        </a:solidFill>
                        <a:effectLst/>
                        <a:uLnTx/>
                        <a:uFillTx/>
                        <a:latin typeface="+mj-ea"/>
                        <a:ea typeface="+mj-ea"/>
                        <a:cs typeface="+mn-cs"/>
                      </a:endParaRPr>
                    </a:p>
                  </a:txBody>
                  <a:tcPr marL="0" marR="0" marT="0" marB="0" anchor="ctr">
                    <a:lnL w="6350"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00B8F5"/>
                    </a:solidFill>
                  </a:tcPr>
                </a:tc>
                <a:extLst>
                  <a:ext uri="{0D108BD9-81ED-4DB2-BD59-A6C34878D82A}">
                    <a16:rowId xmlns:a16="http://schemas.microsoft.com/office/drawing/2014/main" val="1327285893"/>
                  </a:ext>
                </a:extLst>
              </a:tr>
              <a:tr h="367200">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sz="1000" b="1" i="0" u="none" strike="noStrike" kern="1200" cap="none" spc="0" normalizeH="0" baseline="0" dirty="0">
                          <a:ln>
                            <a:solidFill>
                              <a:srgbClr val="FFFFFF">
                                <a:lumMod val="75000"/>
                                <a:alpha val="0"/>
                              </a:srgbClr>
                            </a:solidFill>
                          </a:ln>
                          <a:solidFill>
                            <a:schemeClr val="tx1">
                              <a:lumMod val="65000"/>
                              <a:lumOff val="35000"/>
                            </a:schemeClr>
                          </a:solidFill>
                          <a:effectLst/>
                          <a:uLnTx/>
                          <a:uFillTx/>
                          <a:latin typeface="KPMG Bold" panose="020B0803030202040204" pitchFamily="34" charset="0"/>
                          <a:ea typeface="KoPub돋움체 Medium" panose="00000600000000000000" pitchFamily="2" charset="-127"/>
                          <a:cs typeface="+mn-cs"/>
                        </a:rPr>
                        <a:t>1</a:t>
                      </a:r>
                    </a:p>
                  </a:txBody>
                  <a:tcPr marL="36000" marR="36000" marT="0" marB="0" anchor="ctr">
                    <a:lnL w="3175" cap="flat" cmpd="sng" algn="ctr">
                      <a:solidFill>
                        <a:schemeClr val="bg1"/>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CCF1FD"/>
                    </a:solidFill>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sz="1000" b="0" i="0" u="none" strike="noStrike" kern="1200" cap="none" spc="0" normalizeH="0" baseline="0" dirty="0">
                          <a:ln>
                            <a:solidFill>
                              <a:srgbClr val="FFFFFF">
                                <a:lumMod val="75000"/>
                                <a:alpha val="0"/>
                              </a:srgbClr>
                            </a:solidFill>
                          </a:ln>
                          <a:solidFill>
                            <a:schemeClr val="tx1">
                              <a:lumMod val="50000"/>
                              <a:lumOff val="50000"/>
                            </a:schemeClr>
                          </a:solidFill>
                          <a:effectLst/>
                          <a:uLnTx/>
                          <a:uFillTx/>
                          <a:latin typeface="KPMG Bold" panose="020B0803030202040204" pitchFamily="34" charset="0"/>
                          <a:ea typeface="KoPub돋움체 Medium" panose="00000600000000000000" pitchFamily="2" charset="-127"/>
                          <a:cs typeface="+mn-cs"/>
                        </a:rPr>
                        <a:t>2021</a:t>
                      </a:r>
                    </a:p>
                  </a:txBody>
                  <a:tcPr marL="36000" marR="3600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sz="1050" b="0" i="0" u="none" strike="noStrike" kern="1200" cap="none" spc="0" normalizeH="0" baseline="0" dirty="0">
                          <a:ln>
                            <a:solidFill>
                              <a:srgbClr val="FFFFFF">
                                <a:lumMod val="75000"/>
                                <a:alpha val="0"/>
                              </a:srgbClr>
                            </a:solidFill>
                          </a:ln>
                          <a:solidFill>
                            <a:schemeClr val="tx1">
                              <a:lumMod val="50000"/>
                              <a:lumOff val="50000"/>
                            </a:schemeClr>
                          </a:solidFill>
                          <a:effectLst/>
                          <a:uLnTx/>
                          <a:uFillTx/>
                          <a:latin typeface="KPMG Bold" panose="020B0803030202040204" pitchFamily="34" charset="0"/>
                          <a:ea typeface="KoPub돋움체 Medium" panose="00000600000000000000" pitchFamily="2" charset="-127"/>
                          <a:cs typeface="+mn-cs"/>
                        </a:rPr>
                        <a:t>Cigna Corporation</a:t>
                      </a:r>
                    </a:p>
                  </a:txBody>
                  <a:tcPr marL="72000" marR="7200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sz="1050" b="0" i="0" u="none" strike="noStrike" kern="1200" cap="none" spc="0" normalizeH="0" baseline="0" dirty="0">
                          <a:ln>
                            <a:solidFill>
                              <a:srgbClr val="FFFFFF">
                                <a:lumMod val="75000"/>
                                <a:alpha val="0"/>
                              </a:srgbClr>
                            </a:solidFill>
                          </a:ln>
                          <a:solidFill>
                            <a:schemeClr val="tx1">
                              <a:lumMod val="50000"/>
                              <a:lumOff val="50000"/>
                            </a:schemeClr>
                          </a:solidFill>
                          <a:effectLst/>
                          <a:uLnTx/>
                          <a:uFillTx/>
                          <a:latin typeface="KPMG Bold" panose="020B0803030202040204" pitchFamily="34" charset="0"/>
                          <a:ea typeface="KoPub돋움체 Medium" panose="00000600000000000000" pitchFamily="2" charset="-127"/>
                          <a:cs typeface="+mn-cs"/>
                        </a:rPr>
                        <a:t>Chubb Limited</a:t>
                      </a:r>
                    </a:p>
                  </a:txBody>
                  <a:tcPr marL="72000" marR="7200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sz="1050" b="0" i="0" u="none" strike="noStrike" kern="1200" cap="none" spc="0" normalizeH="0" baseline="0" dirty="0">
                          <a:ln>
                            <a:solidFill>
                              <a:srgbClr val="FFFFFF">
                                <a:lumMod val="75000"/>
                                <a:alpha val="0"/>
                              </a:srgbClr>
                            </a:solidFill>
                          </a:ln>
                          <a:solidFill>
                            <a:schemeClr val="tx1">
                              <a:lumMod val="50000"/>
                              <a:lumOff val="50000"/>
                            </a:schemeClr>
                          </a:solidFill>
                          <a:effectLst/>
                          <a:uLnTx/>
                          <a:uFillTx/>
                          <a:latin typeface="KPMG Bold" panose="020B0803030202040204" pitchFamily="34" charset="0"/>
                          <a:ea typeface="KoPub돋움체 Medium" panose="00000600000000000000" pitchFamily="2" charset="-127"/>
                          <a:cs typeface="+mn-cs"/>
                        </a:rPr>
                        <a:t>Hong Kong (SAR)</a:t>
                      </a:r>
                    </a:p>
                  </a:txBody>
                  <a:tcPr marL="36000" marR="3600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sz="1050" b="0" i="0" u="none" strike="noStrike" kern="1200" cap="none" spc="0" normalizeH="0" baseline="0" dirty="0">
                          <a:ln>
                            <a:solidFill>
                              <a:srgbClr val="FFFFFF">
                                <a:lumMod val="75000"/>
                                <a:alpha val="0"/>
                              </a:srgbClr>
                            </a:solidFill>
                          </a:ln>
                          <a:solidFill>
                            <a:schemeClr val="tx1">
                              <a:lumMod val="50000"/>
                              <a:lumOff val="50000"/>
                            </a:schemeClr>
                          </a:solidFill>
                          <a:effectLst/>
                          <a:uLnTx/>
                          <a:uFillTx/>
                          <a:latin typeface="KPMG Bold" panose="020B0803030202040204" pitchFamily="34" charset="0"/>
                          <a:ea typeface="KoPub돋움체 Medium" panose="00000600000000000000" pitchFamily="2" charset="-127"/>
                          <a:cs typeface="+mn-cs"/>
                        </a:rPr>
                        <a:t>5,750</a:t>
                      </a:r>
                      <a:r>
                        <a:rPr kumimoji="0" lang="en-US" sz="1050" b="0" i="0" u="none" strike="noStrike" kern="1200" cap="none" spc="0" normalizeH="0" baseline="0" dirty="0">
                          <a:ln>
                            <a:solidFill>
                              <a:srgbClr val="FFFFFF">
                                <a:lumMod val="75000"/>
                                <a:alpha val="0"/>
                              </a:srgbClr>
                            </a:solidFill>
                          </a:ln>
                          <a:solidFill>
                            <a:schemeClr val="tx1">
                              <a:lumMod val="50000"/>
                              <a:lumOff val="50000"/>
                            </a:schemeClr>
                          </a:solidFill>
                          <a:effectLst/>
                          <a:uLnTx/>
                          <a:uFillTx/>
                          <a:latin typeface="KPMG Bold" panose="020B0803030202040204" pitchFamily="34" charset="0"/>
                          <a:ea typeface="KoPub돋움체 Medium" panose="00000600000000000000" pitchFamily="2" charset="-127"/>
                          <a:cs typeface="+mn-cs"/>
                        </a:rPr>
                        <a:t>M</a:t>
                      </a:r>
                      <a:endParaRPr kumimoji="0" sz="1050" b="0" i="0" u="none" strike="noStrike" kern="1200" cap="none" spc="0" normalizeH="0" baseline="0" dirty="0">
                        <a:ln>
                          <a:solidFill>
                            <a:srgbClr val="FFFFFF">
                              <a:lumMod val="75000"/>
                              <a:alpha val="0"/>
                            </a:srgbClr>
                          </a:solidFill>
                        </a:ln>
                        <a:solidFill>
                          <a:schemeClr val="tx1">
                            <a:lumMod val="50000"/>
                            <a:lumOff val="50000"/>
                          </a:schemeClr>
                        </a:solidFill>
                        <a:effectLst/>
                        <a:uLnTx/>
                        <a:uFillTx/>
                        <a:latin typeface="KPMG Bold" panose="020B0803030202040204" pitchFamily="34" charset="0"/>
                        <a:ea typeface="KoPub돋움체 Medium" panose="00000600000000000000" pitchFamily="2" charset="-127"/>
                        <a:cs typeface="+mn-cs"/>
                      </a:endParaRPr>
                    </a:p>
                  </a:txBody>
                  <a:tcPr marL="36000" marR="3600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tc>
                  <a:txBody>
                    <a:bodyPr/>
                    <a:lstStyle/>
                    <a:p>
                      <a:pPr marL="171450" marR="0" lvl="0" indent="-171450" algn="l" defTabSz="91440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ko-KR" altLang="en-US" sz="800" b="0" i="0" u="none" strike="noStrike" kern="1200" cap="none" spc="0" normalizeH="0" baseline="0" dirty="0" err="1">
                          <a:ln>
                            <a:solidFill>
                              <a:srgbClr val="FFFFFF">
                                <a:lumMod val="75000"/>
                                <a:alpha val="0"/>
                              </a:srgbClr>
                            </a:solidFill>
                          </a:ln>
                          <a:solidFill>
                            <a:srgbClr val="000000">
                              <a:lumMod val="75000"/>
                              <a:lumOff val="25000"/>
                            </a:srgbClr>
                          </a:solidFill>
                          <a:effectLst/>
                          <a:uLnTx/>
                          <a:uFillTx/>
                          <a:latin typeface="KoPub돋움체 Medium" panose="00000600000000000000" pitchFamily="2" charset="-127"/>
                          <a:ea typeface="KoPub돋움체 Medium" panose="00000600000000000000" pitchFamily="2" charset="-127"/>
                          <a:cs typeface="+mn-cs"/>
                        </a:rPr>
                        <a:t>시그나</a:t>
                      </a:r>
                      <a:r>
                        <a:rPr kumimoji="0" lang="ko-KR" altLang="en-US" sz="800" b="0" i="0" u="none" strike="noStrike" kern="1200" cap="none" spc="0" normalizeH="0" baseline="0" dirty="0">
                          <a:ln>
                            <a:solidFill>
                              <a:srgbClr val="FFFFFF">
                                <a:lumMod val="75000"/>
                                <a:alpha val="0"/>
                              </a:srgbClr>
                            </a:solidFill>
                          </a:ln>
                          <a:solidFill>
                            <a:srgbClr val="000000">
                              <a:lumMod val="75000"/>
                              <a:lumOff val="25000"/>
                            </a:srgbClr>
                          </a:solidFill>
                          <a:effectLst/>
                          <a:uLnTx/>
                          <a:uFillTx/>
                          <a:latin typeface="KoPub돋움체 Medium" panose="00000600000000000000" pitchFamily="2" charset="-127"/>
                          <a:ea typeface="KoPub돋움체 Medium" panose="00000600000000000000" pitchFamily="2" charset="-127"/>
                          <a:cs typeface="+mn-cs"/>
                        </a:rPr>
                        <a:t> 사업 부문 인수를 통해 </a:t>
                      </a:r>
                      <a:r>
                        <a:rPr kumimoji="0" lang="ko-KR" altLang="en-US" sz="800" b="0" i="0" u="none" strike="noStrike" kern="1200" cap="none" spc="0" normalizeH="0" baseline="0" dirty="0" err="1">
                          <a:ln>
                            <a:solidFill>
                              <a:srgbClr val="FFFFFF">
                                <a:lumMod val="75000"/>
                                <a:alpha val="0"/>
                              </a:srgbClr>
                            </a:solidFill>
                          </a:ln>
                          <a:solidFill>
                            <a:srgbClr val="000000">
                              <a:lumMod val="75000"/>
                              <a:lumOff val="25000"/>
                            </a:srgbClr>
                          </a:solidFill>
                          <a:effectLst/>
                          <a:uLnTx/>
                          <a:uFillTx/>
                          <a:latin typeface="KoPub돋움체 Medium" panose="00000600000000000000" pitchFamily="2" charset="-127"/>
                          <a:ea typeface="KoPub돋움체 Medium" panose="00000600000000000000" pitchFamily="2" charset="-127"/>
                          <a:cs typeface="+mn-cs"/>
                        </a:rPr>
                        <a:t>처브의</a:t>
                      </a:r>
                      <a:r>
                        <a:rPr kumimoji="0" lang="ko-KR" altLang="en-US" sz="800" b="0" i="0" u="none" strike="noStrike" kern="1200" cap="none" spc="0" normalizeH="0" baseline="0" dirty="0">
                          <a:ln>
                            <a:solidFill>
                              <a:srgbClr val="FFFFFF">
                                <a:lumMod val="75000"/>
                                <a:alpha val="0"/>
                              </a:srgbClr>
                            </a:solidFill>
                          </a:ln>
                          <a:solidFill>
                            <a:srgbClr val="000000">
                              <a:lumMod val="75000"/>
                              <a:lumOff val="25000"/>
                            </a:srgbClr>
                          </a:solidFill>
                          <a:effectLst/>
                          <a:uLnTx/>
                          <a:uFillTx/>
                          <a:latin typeface="KoPub돋움체 Medium" panose="00000600000000000000" pitchFamily="2" charset="-127"/>
                          <a:ea typeface="KoPub돋움체 Medium" panose="00000600000000000000" pitchFamily="2" charset="-127"/>
                          <a:cs typeface="+mn-cs"/>
                        </a:rPr>
                        <a:t> 해외 보험사업 경쟁력 강화 및 장기 성장동력 확보 </a:t>
                      </a:r>
                      <a:endParaRPr kumimoji="0" sz="800" b="0" i="0" u="none" strike="noStrike" kern="1200" cap="none" spc="0" normalizeH="0" baseline="0" dirty="0">
                        <a:ln>
                          <a:solidFill>
                            <a:srgbClr val="FFFFFF">
                              <a:lumMod val="75000"/>
                              <a:alpha val="0"/>
                            </a:srgbClr>
                          </a:solidFill>
                        </a:ln>
                        <a:solidFill>
                          <a:srgbClr val="000000">
                            <a:lumMod val="75000"/>
                            <a:lumOff val="25000"/>
                          </a:srgbClr>
                        </a:solidFill>
                        <a:effectLst/>
                        <a:uLnTx/>
                        <a:uFillTx/>
                        <a:latin typeface="KoPub돋움체 Medium" panose="00000600000000000000" pitchFamily="2" charset="-127"/>
                        <a:ea typeface="KoPub돋움체 Medium" panose="00000600000000000000" pitchFamily="2" charset="-127"/>
                        <a:cs typeface="+mn-cs"/>
                      </a:endParaRPr>
                    </a:p>
                  </a:txBody>
                  <a:tcPr marL="36000" marR="36000" marT="0" marB="0" anchor="ctr">
                    <a:lnL w="6350" cap="flat" cmpd="sng" algn="ctr">
                      <a:solidFill>
                        <a:srgbClr val="BFBFBF"/>
                      </a:solidFill>
                      <a:prstDash val="solid"/>
                      <a:round/>
                      <a:headEnd type="none" w="med" len="med"/>
                      <a:tailEnd type="none" w="med" len="med"/>
                    </a:lnL>
                    <a:lnR w="3175" cap="flat" cmpd="sng" algn="ctr">
                      <a:solidFill>
                        <a:schemeClr val="bg1"/>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extLst>
                  <a:ext uri="{0D108BD9-81ED-4DB2-BD59-A6C34878D82A}">
                    <a16:rowId xmlns:a16="http://schemas.microsoft.com/office/drawing/2014/main" val="2070718932"/>
                  </a:ext>
                </a:extLst>
              </a:tr>
              <a:tr h="367200">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sz="1000" b="1" i="0" u="none" strike="noStrike" kern="1200" cap="none" spc="0" normalizeH="0" baseline="0" dirty="0">
                          <a:ln>
                            <a:solidFill>
                              <a:srgbClr val="FFFFFF">
                                <a:lumMod val="75000"/>
                                <a:alpha val="0"/>
                              </a:srgbClr>
                            </a:solidFill>
                          </a:ln>
                          <a:solidFill>
                            <a:schemeClr val="tx1">
                              <a:lumMod val="65000"/>
                              <a:lumOff val="35000"/>
                            </a:schemeClr>
                          </a:solidFill>
                          <a:effectLst/>
                          <a:uLnTx/>
                          <a:uFillTx/>
                          <a:latin typeface="KPMG Bold" panose="020B0803030202040204" pitchFamily="34" charset="0"/>
                          <a:ea typeface="KoPub돋움체 Medium" panose="00000600000000000000" pitchFamily="2" charset="-127"/>
                          <a:cs typeface="+mn-cs"/>
                        </a:rPr>
                        <a:t>2</a:t>
                      </a:r>
                    </a:p>
                  </a:txBody>
                  <a:tcPr marL="36000" marR="36000" marT="0" marB="0" anchor="ctr">
                    <a:lnL w="3175" cap="flat" cmpd="sng" algn="ctr">
                      <a:solidFill>
                        <a:schemeClr val="bg1"/>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CCF1FD"/>
                    </a:solidFill>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sz="1000" b="0" i="0" u="none" strike="noStrike" kern="1200" cap="none" spc="0" normalizeH="0" baseline="0" dirty="0">
                          <a:ln>
                            <a:solidFill>
                              <a:srgbClr val="FFFFFF">
                                <a:lumMod val="75000"/>
                                <a:alpha val="0"/>
                              </a:srgbClr>
                            </a:solidFill>
                          </a:ln>
                          <a:solidFill>
                            <a:schemeClr val="tx1">
                              <a:lumMod val="50000"/>
                              <a:lumOff val="50000"/>
                            </a:schemeClr>
                          </a:solidFill>
                          <a:effectLst/>
                          <a:uLnTx/>
                          <a:uFillTx/>
                          <a:latin typeface="KPMG Bold" panose="020B0803030202040204" pitchFamily="34" charset="0"/>
                          <a:ea typeface="KoPub돋움체 Medium" panose="00000600000000000000" pitchFamily="2" charset="-127"/>
                          <a:cs typeface="+mn-cs"/>
                        </a:rPr>
                        <a:t>2019</a:t>
                      </a:r>
                    </a:p>
                  </a:txBody>
                  <a:tcPr marL="36000" marR="3600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sz="1050" b="0" i="0" u="none" strike="noStrike" kern="1200" cap="none" spc="0" normalizeH="0" baseline="0" dirty="0" err="1">
                          <a:ln>
                            <a:solidFill>
                              <a:srgbClr val="FFFFFF">
                                <a:lumMod val="75000"/>
                                <a:alpha val="0"/>
                              </a:srgbClr>
                            </a:solidFill>
                          </a:ln>
                          <a:solidFill>
                            <a:schemeClr val="tx1">
                              <a:lumMod val="50000"/>
                              <a:lumOff val="50000"/>
                            </a:schemeClr>
                          </a:solidFill>
                          <a:effectLst/>
                          <a:uLnTx/>
                          <a:uFillTx/>
                          <a:latin typeface="KPMG Bold" panose="020B0803030202040204" pitchFamily="34" charset="0"/>
                          <a:ea typeface="KoPub돋움체 Medium" panose="00000600000000000000" pitchFamily="2" charset="-127"/>
                          <a:cs typeface="+mn-cs"/>
                        </a:rPr>
                        <a:t>Hexie</a:t>
                      </a:r>
                      <a:r>
                        <a:rPr kumimoji="0" sz="1050" b="0" i="0" u="none" strike="noStrike" kern="1200" cap="none" spc="0" normalizeH="0" baseline="0" dirty="0">
                          <a:ln>
                            <a:solidFill>
                              <a:srgbClr val="FFFFFF">
                                <a:lumMod val="75000"/>
                                <a:alpha val="0"/>
                              </a:srgbClr>
                            </a:solidFill>
                          </a:ln>
                          <a:solidFill>
                            <a:schemeClr val="tx1">
                              <a:lumMod val="50000"/>
                              <a:lumOff val="50000"/>
                            </a:schemeClr>
                          </a:solidFill>
                          <a:effectLst/>
                          <a:uLnTx/>
                          <a:uFillTx/>
                          <a:latin typeface="KPMG Bold" panose="020B0803030202040204" pitchFamily="34" charset="0"/>
                          <a:ea typeface="KoPub돋움체 Medium" panose="00000600000000000000" pitchFamily="2" charset="-127"/>
                          <a:cs typeface="+mn-cs"/>
                        </a:rPr>
                        <a:t> Health Insurance</a:t>
                      </a:r>
                    </a:p>
                  </a:txBody>
                  <a:tcPr marL="72000" marR="7200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sz="1050" b="0" i="0" u="none" strike="noStrike" kern="1200" cap="none" spc="0" normalizeH="0" baseline="0" dirty="0">
                          <a:ln>
                            <a:solidFill>
                              <a:srgbClr val="FFFFFF">
                                <a:lumMod val="75000"/>
                                <a:alpha val="0"/>
                              </a:srgbClr>
                            </a:solidFill>
                          </a:ln>
                          <a:solidFill>
                            <a:schemeClr val="tx1">
                              <a:lumMod val="50000"/>
                              <a:lumOff val="50000"/>
                            </a:schemeClr>
                          </a:solidFill>
                          <a:effectLst/>
                          <a:uLnTx/>
                          <a:uFillTx/>
                          <a:latin typeface="KPMG Bold" panose="020B0803030202040204" pitchFamily="34" charset="0"/>
                          <a:ea typeface="KoPub돋움체 Medium" panose="00000600000000000000" pitchFamily="2" charset="-127"/>
                          <a:cs typeface="+mn-cs"/>
                        </a:rPr>
                        <a:t>Jinke Property Group; Zhuhai</a:t>
                      </a:r>
                      <a:r>
                        <a:rPr kumimoji="0" lang="ko-KR" altLang="en-US" sz="1050" b="0" i="0" u="none" strike="noStrike" kern="1200" cap="none" spc="0" normalizeH="0" baseline="0" dirty="0">
                          <a:ln>
                            <a:solidFill>
                              <a:srgbClr val="FFFFFF">
                                <a:lumMod val="75000"/>
                                <a:alpha val="0"/>
                              </a:srgbClr>
                            </a:solidFill>
                          </a:ln>
                          <a:solidFill>
                            <a:schemeClr val="tx1">
                              <a:lumMod val="50000"/>
                              <a:lumOff val="50000"/>
                            </a:schemeClr>
                          </a:solidFill>
                          <a:effectLst/>
                          <a:uLnTx/>
                          <a:uFillTx/>
                          <a:latin typeface="KPMG Bold" panose="020B0803030202040204" pitchFamily="34" charset="0"/>
                          <a:ea typeface="KoPub돋움체 Medium" panose="00000600000000000000" pitchFamily="2" charset="-127"/>
                          <a:cs typeface="+mn-cs"/>
                        </a:rPr>
                        <a:t> </a:t>
                      </a:r>
                      <a:r>
                        <a:rPr kumimoji="0" sz="1050" b="0" i="0" u="none" strike="noStrike" kern="1200" cap="none" spc="0" normalizeH="0" baseline="0" dirty="0" err="1">
                          <a:ln>
                            <a:solidFill>
                              <a:srgbClr val="FFFFFF">
                                <a:lumMod val="75000"/>
                                <a:alpha val="0"/>
                              </a:srgbClr>
                            </a:solidFill>
                          </a:ln>
                          <a:solidFill>
                            <a:schemeClr val="tx1">
                              <a:lumMod val="50000"/>
                              <a:lumOff val="50000"/>
                            </a:schemeClr>
                          </a:solidFill>
                          <a:effectLst/>
                          <a:uLnTx/>
                          <a:uFillTx/>
                          <a:latin typeface="KPMG Bold" panose="020B0803030202040204" pitchFamily="34" charset="0"/>
                          <a:ea typeface="KoPub돋움체 Medium" panose="00000600000000000000" pitchFamily="2" charset="-127"/>
                          <a:cs typeface="+mn-cs"/>
                        </a:rPr>
                        <a:t>Dahengqin</a:t>
                      </a:r>
                      <a:r>
                        <a:rPr kumimoji="0" sz="1050" b="0" i="0" u="none" strike="noStrike" kern="1200" cap="none" spc="0" normalizeH="0" baseline="0" dirty="0">
                          <a:ln>
                            <a:solidFill>
                              <a:srgbClr val="FFFFFF">
                                <a:lumMod val="75000"/>
                                <a:alpha val="0"/>
                              </a:srgbClr>
                            </a:solidFill>
                          </a:ln>
                          <a:solidFill>
                            <a:schemeClr val="tx1">
                              <a:lumMod val="50000"/>
                              <a:lumOff val="50000"/>
                            </a:schemeClr>
                          </a:solidFill>
                          <a:effectLst/>
                          <a:uLnTx/>
                          <a:uFillTx/>
                          <a:latin typeface="KPMG Bold" panose="020B0803030202040204" pitchFamily="34" charset="0"/>
                          <a:ea typeface="KoPub돋움체 Medium" panose="00000600000000000000" pitchFamily="2" charset="-127"/>
                          <a:cs typeface="+mn-cs"/>
                        </a:rPr>
                        <a:t> Investment; </a:t>
                      </a:r>
                      <a:r>
                        <a:rPr kumimoji="0" sz="1050" b="0" i="0" u="none" strike="noStrike" kern="1200" cap="none" spc="0" normalizeH="0" baseline="0" dirty="0" err="1">
                          <a:ln>
                            <a:solidFill>
                              <a:srgbClr val="FFFFFF">
                                <a:lumMod val="75000"/>
                                <a:alpha val="0"/>
                              </a:srgbClr>
                            </a:solidFill>
                          </a:ln>
                          <a:solidFill>
                            <a:schemeClr val="tx1">
                              <a:lumMod val="50000"/>
                              <a:lumOff val="50000"/>
                            </a:schemeClr>
                          </a:solidFill>
                          <a:effectLst/>
                          <a:uLnTx/>
                          <a:uFillTx/>
                          <a:latin typeface="KPMG Bold" panose="020B0803030202040204" pitchFamily="34" charset="0"/>
                          <a:ea typeface="KoPub돋움체 Medium" panose="00000600000000000000" pitchFamily="2" charset="-127"/>
                          <a:cs typeface="+mn-cs"/>
                        </a:rPr>
                        <a:t>Fujia</a:t>
                      </a:r>
                      <a:r>
                        <a:rPr kumimoji="0" lang="ko-KR" altLang="en-US" sz="1050" b="0" i="0" u="none" strike="noStrike" kern="1200" cap="none" spc="0" normalizeH="0" baseline="0" dirty="0">
                          <a:ln>
                            <a:solidFill>
                              <a:srgbClr val="FFFFFF">
                                <a:lumMod val="75000"/>
                                <a:alpha val="0"/>
                              </a:srgbClr>
                            </a:solidFill>
                          </a:ln>
                          <a:solidFill>
                            <a:schemeClr val="tx1">
                              <a:lumMod val="50000"/>
                              <a:lumOff val="50000"/>
                            </a:schemeClr>
                          </a:solidFill>
                          <a:effectLst/>
                          <a:uLnTx/>
                          <a:uFillTx/>
                          <a:latin typeface="KPMG Bold" panose="020B0803030202040204" pitchFamily="34" charset="0"/>
                          <a:ea typeface="KoPub돋움체 Medium" panose="00000600000000000000" pitchFamily="2" charset="-127"/>
                          <a:cs typeface="+mn-cs"/>
                        </a:rPr>
                        <a:t> </a:t>
                      </a:r>
                      <a:r>
                        <a:rPr kumimoji="0" sz="1050" b="0" i="0" u="none" strike="noStrike" kern="1200" cap="none" spc="0" normalizeH="0" baseline="0" dirty="0">
                          <a:ln>
                            <a:solidFill>
                              <a:srgbClr val="FFFFFF">
                                <a:lumMod val="75000"/>
                                <a:alpha val="0"/>
                              </a:srgbClr>
                            </a:solidFill>
                          </a:ln>
                          <a:solidFill>
                            <a:schemeClr val="tx1">
                              <a:lumMod val="50000"/>
                              <a:lumOff val="50000"/>
                            </a:schemeClr>
                          </a:solidFill>
                          <a:effectLst/>
                          <a:uLnTx/>
                          <a:uFillTx/>
                          <a:latin typeface="KPMG Bold" panose="020B0803030202040204" pitchFamily="34" charset="0"/>
                          <a:ea typeface="KoPub돋움체 Medium" panose="00000600000000000000" pitchFamily="2" charset="-127"/>
                          <a:cs typeface="+mn-cs"/>
                        </a:rPr>
                        <a:t>Group; Nanjing Yangzi State-</a:t>
                      </a:r>
                      <a:r>
                        <a:rPr kumimoji="0" lang="ko-KR" altLang="en-US" sz="1050" b="0" i="0" u="none" strike="noStrike" kern="1200" cap="none" spc="0" normalizeH="0" baseline="0" dirty="0">
                          <a:ln>
                            <a:solidFill>
                              <a:srgbClr val="FFFFFF">
                                <a:lumMod val="75000"/>
                                <a:alpha val="0"/>
                              </a:srgbClr>
                            </a:solidFill>
                          </a:ln>
                          <a:solidFill>
                            <a:schemeClr val="tx1">
                              <a:lumMod val="50000"/>
                              <a:lumOff val="50000"/>
                            </a:schemeClr>
                          </a:solidFill>
                          <a:effectLst/>
                          <a:uLnTx/>
                          <a:uFillTx/>
                          <a:latin typeface="KPMG Bold" panose="020B0803030202040204" pitchFamily="34" charset="0"/>
                          <a:ea typeface="KoPub돋움체 Medium" panose="00000600000000000000" pitchFamily="2" charset="-127"/>
                          <a:cs typeface="+mn-cs"/>
                        </a:rPr>
                        <a:t> </a:t>
                      </a:r>
                      <a:r>
                        <a:rPr kumimoji="0" sz="1050" b="0" i="0" u="none" strike="noStrike" kern="1200" cap="none" spc="0" normalizeH="0" baseline="0" dirty="0">
                          <a:ln>
                            <a:solidFill>
                              <a:srgbClr val="FFFFFF">
                                <a:lumMod val="75000"/>
                                <a:alpha val="0"/>
                              </a:srgbClr>
                            </a:solidFill>
                          </a:ln>
                          <a:solidFill>
                            <a:schemeClr val="tx1">
                              <a:lumMod val="50000"/>
                              <a:lumOff val="50000"/>
                            </a:schemeClr>
                          </a:solidFill>
                          <a:effectLst/>
                          <a:uLnTx/>
                          <a:uFillTx/>
                          <a:latin typeface="KPMG Bold" panose="020B0803030202040204" pitchFamily="34" charset="0"/>
                          <a:ea typeface="KoPub돋움체 Medium" panose="00000600000000000000" pitchFamily="2" charset="-127"/>
                          <a:cs typeface="+mn-cs"/>
                        </a:rPr>
                        <a:t>owned Investment Group;</a:t>
                      </a:r>
                      <a:r>
                        <a:rPr kumimoji="0" lang="ko-KR" altLang="en-US" sz="1050" b="0" i="0" u="none" strike="noStrike" kern="1200" cap="none" spc="0" normalizeH="0" baseline="0" dirty="0">
                          <a:ln>
                            <a:solidFill>
                              <a:srgbClr val="FFFFFF">
                                <a:lumMod val="75000"/>
                                <a:alpha val="0"/>
                              </a:srgbClr>
                            </a:solidFill>
                          </a:ln>
                          <a:solidFill>
                            <a:schemeClr val="tx1">
                              <a:lumMod val="50000"/>
                              <a:lumOff val="50000"/>
                            </a:schemeClr>
                          </a:solidFill>
                          <a:effectLst/>
                          <a:uLnTx/>
                          <a:uFillTx/>
                          <a:latin typeface="KPMG Bold" panose="020B0803030202040204" pitchFamily="34" charset="0"/>
                          <a:ea typeface="KoPub돋움체 Medium" panose="00000600000000000000" pitchFamily="2" charset="-127"/>
                          <a:cs typeface="+mn-cs"/>
                        </a:rPr>
                        <a:t> </a:t>
                      </a:r>
                      <a:r>
                        <a:rPr kumimoji="0" sz="1050" b="0" i="0" u="none" strike="noStrike" kern="1200" cap="none" spc="0" normalizeH="0" baseline="0" dirty="0" err="1">
                          <a:ln>
                            <a:solidFill>
                              <a:srgbClr val="FFFFFF">
                                <a:lumMod val="75000"/>
                                <a:alpha val="0"/>
                              </a:srgbClr>
                            </a:solidFill>
                          </a:ln>
                          <a:solidFill>
                            <a:schemeClr val="tx1">
                              <a:lumMod val="50000"/>
                              <a:lumOff val="50000"/>
                            </a:schemeClr>
                          </a:solidFill>
                          <a:effectLst/>
                          <a:uLnTx/>
                          <a:uFillTx/>
                          <a:latin typeface="KPMG Bold" panose="020B0803030202040204" pitchFamily="34" charset="0"/>
                          <a:ea typeface="KoPub돋움체 Medium" panose="00000600000000000000" pitchFamily="2" charset="-127"/>
                          <a:cs typeface="+mn-cs"/>
                        </a:rPr>
                        <a:t>Liangyun</a:t>
                      </a:r>
                      <a:r>
                        <a:rPr kumimoji="0" sz="1050" b="0" i="0" u="none" strike="noStrike" kern="1200" cap="none" spc="0" normalizeH="0" baseline="0" dirty="0">
                          <a:ln>
                            <a:solidFill>
                              <a:srgbClr val="FFFFFF">
                                <a:lumMod val="75000"/>
                                <a:alpha val="0"/>
                              </a:srgbClr>
                            </a:solidFill>
                          </a:ln>
                          <a:solidFill>
                            <a:schemeClr val="tx1">
                              <a:lumMod val="50000"/>
                              <a:lumOff val="50000"/>
                            </a:schemeClr>
                          </a:solidFill>
                          <a:effectLst/>
                          <a:uLnTx/>
                          <a:uFillTx/>
                          <a:latin typeface="KPMG Bold" panose="020B0803030202040204" pitchFamily="34" charset="0"/>
                          <a:ea typeface="KoPub돋움체 Medium" panose="00000600000000000000" pitchFamily="2" charset="-127"/>
                          <a:cs typeface="+mn-cs"/>
                        </a:rPr>
                        <a:t> Group</a:t>
                      </a:r>
                    </a:p>
                  </a:txBody>
                  <a:tcPr marL="72000" marR="7200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sz="1050" b="0" i="0" u="none" strike="noStrike" kern="1200" cap="none" spc="0" normalizeH="0" baseline="0" dirty="0">
                          <a:ln>
                            <a:solidFill>
                              <a:srgbClr val="FFFFFF">
                                <a:lumMod val="75000"/>
                                <a:alpha val="0"/>
                              </a:srgbClr>
                            </a:solidFill>
                          </a:ln>
                          <a:solidFill>
                            <a:schemeClr val="tx1">
                              <a:lumMod val="50000"/>
                              <a:lumOff val="50000"/>
                            </a:schemeClr>
                          </a:solidFill>
                          <a:effectLst/>
                          <a:uLnTx/>
                          <a:uFillTx/>
                          <a:latin typeface="KPMG Bold" panose="020B0803030202040204" pitchFamily="34" charset="0"/>
                          <a:ea typeface="KoPub돋움체 Medium" panose="00000600000000000000" pitchFamily="2" charset="-127"/>
                          <a:cs typeface="+mn-cs"/>
                        </a:rPr>
                        <a:t>Chinese Mainland</a:t>
                      </a:r>
                    </a:p>
                  </a:txBody>
                  <a:tcPr marL="36000" marR="3600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sz="1050" b="0" i="0" u="none" strike="noStrike" kern="1200" cap="none" spc="0" normalizeH="0" baseline="0" dirty="0">
                          <a:ln>
                            <a:solidFill>
                              <a:srgbClr val="FFFFFF">
                                <a:lumMod val="75000"/>
                                <a:alpha val="0"/>
                              </a:srgbClr>
                            </a:solidFill>
                          </a:ln>
                          <a:solidFill>
                            <a:schemeClr val="tx1">
                              <a:lumMod val="50000"/>
                              <a:lumOff val="50000"/>
                            </a:schemeClr>
                          </a:solidFill>
                          <a:effectLst/>
                          <a:uLnTx/>
                          <a:uFillTx/>
                          <a:latin typeface="KPMG Bold" panose="020B0803030202040204" pitchFamily="34" charset="0"/>
                          <a:ea typeface="KoPub돋움체 Medium" panose="00000600000000000000" pitchFamily="2" charset="-127"/>
                          <a:cs typeface="+mn-cs"/>
                        </a:rPr>
                        <a:t>3,317</a:t>
                      </a:r>
                      <a:r>
                        <a:rPr kumimoji="0" lang="en-US" sz="1050" b="0" i="0" u="none" strike="noStrike" kern="1200" cap="none" spc="0" normalizeH="0" baseline="0" dirty="0">
                          <a:ln>
                            <a:solidFill>
                              <a:srgbClr val="FFFFFF">
                                <a:lumMod val="75000"/>
                                <a:alpha val="0"/>
                              </a:srgbClr>
                            </a:solidFill>
                          </a:ln>
                          <a:solidFill>
                            <a:schemeClr val="tx1">
                              <a:lumMod val="50000"/>
                              <a:lumOff val="50000"/>
                            </a:schemeClr>
                          </a:solidFill>
                          <a:effectLst/>
                          <a:uLnTx/>
                          <a:uFillTx/>
                          <a:latin typeface="KPMG Bold" panose="020B0803030202040204" pitchFamily="34" charset="0"/>
                          <a:ea typeface="KoPub돋움체 Medium" panose="00000600000000000000" pitchFamily="2" charset="-127"/>
                          <a:cs typeface="+mn-cs"/>
                        </a:rPr>
                        <a:t>M</a:t>
                      </a:r>
                      <a:endParaRPr kumimoji="0" sz="1050" b="0" i="0" u="none" strike="noStrike" kern="1200" cap="none" spc="0" normalizeH="0" baseline="0" dirty="0">
                        <a:ln>
                          <a:solidFill>
                            <a:srgbClr val="FFFFFF">
                              <a:lumMod val="75000"/>
                              <a:alpha val="0"/>
                            </a:srgbClr>
                          </a:solidFill>
                        </a:ln>
                        <a:solidFill>
                          <a:schemeClr val="tx1">
                            <a:lumMod val="50000"/>
                            <a:lumOff val="50000"/>
                          </a:schemeClr>
                        </a:solidFill>
                        <a:effectLst/>
                        <a:uLnTx/>
                        <a:uFillTx/>
                        <a:latin typeface="KPMG Bold" panose="020B0803030202040204" pitchFamily="34" charset="0"/>
                        <a:ea typeface="KoPub돋움체 Medium" panose="00000600000000000000" pitchFamily="2" charset="-127"/>
                        <a:cs typeface="+mn-cs"/>
                      </a:endParaRPr>
                    </a:p>
                  </a:txBody>
                  <a:tcPr marL="36000" marR="3600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tc>
                  <a:txBody>
                    <a:bodyPr/>
                    <a:lstStyle/>
                    <a:p>
                      <a:pPr marL="171450" marR="0" lvl="0" indent="-171450" algn="l" defTabSz="91440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ko-KR" altLang="en-US" sz="800" b="0" i="0" u="none" strike="noStrike" kern="1200" cap="none" spc="0" normalizeH="0" baseline="0" dirty="0">
                          <a:ln>
                            <a:solidFill>
                              <a:srgbClr val="FFFFFF">
                                <a:lumMod val="75000"/>
                                <a:alpha val="0"/>
                              </a:srgbClr>
                            </a:solidFill>
                          </a:ln>
                          <a:solidFill>
                            <a:srgbClr val="000000">
                              <a:lumMod val="75000"/>
                              <a:lumOff val="25000"/>
                            </a:srgbClr>
                          </a:solidFill>
                          <a:effectLst/>
                          <a:uLnTx/>
                          <a:uFillTx/>
                          <a:latin typeface="KoPub돋움체 Medium" panose="00000600000000000000" pitchFamily="2" charset="-127"/>
                          <a:ea typeface="KoPub돋움체 Medium" panose="00000600000000000000" pitchFamily="2" charset="-127"/>
                          <a:cs typeface="+mn-cs"/>
                        </a:rPr>
                        <a:t>중국 규제당국의 안방보험그룹</a:t>
                      </a:r>
                      <a:r>
                        <a:rPr kumimoji="0" lang="en-US" altLang="ko-KR" sz="800" b="0" i="0" u="none" strike="noStrike" kern="1200" cap="none" spc="0" normalizeH="0" baseline="0" dirty="0">
                          <a:ln>
                            <a:solidFill>
                              <a:srgbClr val="FFFFFF">
                                <a:lumMod val="75000"/>
                                <a:alpha val="0"/>
                              </a:srgbClr>
                            </a:solidFill>
                          </a:ln>
                          <a:solidFill>
                            <a:srgbClr val="000000">
                              <a:lumMod val="75000"/>
                              <a:lumOff val="25000"/>
                            </a:srgbClr>
                          </a:solidFill>
                          <a:effectLst/>
                          <a:uLnTx/>
                          <a:uFillTx/>
                          <a:latin typeface="KoPub돋움체 Medium" panose="00000600000000000000" pitchFamily="2" charset="-127"/>
                          <a:ea typeface="KoPub돋움체 Medium" panose="00000600000000000000" pitchFamily="2" charset="-127"/>
                          <a:cs typeface="+mn-cs"/>
                        </a:rPr>
                        <a:t>(</a:t>
                      </a:r>
                      <a:r>
                        <a:rPr kumimoji="0" lang="en-US" altLang="ko-KR" sz="800" b="0" i="0" u="none" strike="noStrike" kern="1200" cap="none" spc="0" normalizeH="0" baseline="0" dirty="0" err="1">
                          <a:ln>
                            <a:solidFill>
                              <a:srgbClr val="FFFFFF">
                                <a:lumMod val="75000"/>
                                <a:alpha val="0"/>
                              </a:srgbClr>
                            </a:solidFill>
                          </a:ln>
                          <a:solidFill>
                            <a:srgbClr val="000000">
                              <a:lumMod val="75000"/>
                              <a:lumOff val="25000"/>
                            </a:srgbClr>
                          </a:solidFill>
                          <a:effectLst/>
                          <a:uLnTx/>
                          <a:uFillTx/>
                          <a:latin typeface="KoPub돋움체 Medium" panose="00000600000000000000" pitchFamily="2" charset="-127"/>
                          <a:ea typeface="KoPub돋움체 Medium" panose="00000600000000000000" pitchFamily="2" charset="-127"/>
                          <a:cs typeface="+mn-cs"/>
                        </a:rPr>
                        <a:t>Anbang</a:t>
                      </a:r>
                      <a:r>
                        <a:rPr kumimoji="0" lang="en-US" altLang="ko-KR" sz="800" b="0" i="0" u="none" strike="noStrike" kern="1200" cap="none" spc="0" normalizeH="0" baseline="0" dirty="0">
                          <a:ln>
                            <a:solidFill>
                              <a:srgbClr val="FFFFFF">
                                <a:lumMod val="75000"/>
                                <a:alpha val="0"/>
                              </a:srgbClr>
                            </a:solidFill>
                          </a:ln>
                          <a:solidFill>
                            <a:srgbClr val="000000">
                              <a:lumMod val="75000"/>
                              <a:lumOff val="25000"/>
                            </a:srgbClr>
                          </a:solidFill>
                          <a:effectLst/>
                          <a:uLnTx/>
                          <a:uFillTx/>
                          <a:latin typeface="KoPub돋움체 Medium" panose="00000600000000000000" pitchFamily="2" charset="-127"/>
                          <a:ea typeface="KoPub돋움체 Medium" panose="00000600000000000000" pitchFamily="2" charset="-127"/>
                          <a:cs typeface="+mn-cs"/>
                        </a:rPr>
                        <a:t> Insurance Group Co., Ltd.)</a:t>
                      </a:r>
                      <a:r>
                        <a:rPr kumimoji="0" lang="ko-KR" altLang="en-US" sz="800" b="0" i="0" u="none" strike="noStrike" kern="1200" cap="none" spc="0" normalizeH="0" baseline="0" dirty="0">
                          <a:ln>
                            <a:solidFill>
                              <a:srgbClr val="FFFFFF">
                                <a:lumMod val="75000"/>
                                <a:alpha val="0"/>
                              </a:srgbClr>
                            </a:solidFill>
                          </a:ln>
                          <a:solidFill>
                            <a:srgbClr val="000000">
                              <a:lumMod val="75000"/>
                              <a:lumOff val="25000"/>
                            </a:srgbClr>
                          </a:solidFill>
                          <a:effectLst/>
                          <a:uLnTx/>
                          <a:uFillTx/>
                          <a:latin typeface="KoPub돋움체 Medium" panose="00000600000000000000" pitchFamily="2" charset="-127"/>
                          <a:ea typeface="KoPub돋움체 Medium" panose="00000600000000000000" pitchFamily="2" charset="-127"/>
                          <a:cs typeface="+mn-cs"/>
                        </a:rPr>
                        <a:t> 구조조정에 따른 건강보험 사업부 지분 매각</a:t>
                      </a:r>
                      <a:endParaRPr kumimoji="0" sz="800" b="0" i="0" u="none" strike="noStrike" kern="1200" cap="none" spc="0" normalizeH="0" baseline="0" dirty="0">
                        <a:ln>
                          <a:solidFill>
                            <a:srgbClr val="FFFFFF">
                              <a:lumMod val="75000"/>
                              <a:alpha val="0"/>
                            </a:srgbClr>
                          </a:solidFill>
                        </a:ln>
                        <a:solidFill>
                          <a:srgbClr val="000000">
                            <a:lumMod val="75000"/>
                            <a:lumOff val="25000"/>
                          </a:srgbClr>
                        </a:solidFill>
                        <a:effectLst/>
                        <a:uLnTx/>
                        <a:uFillTx/>
                        <a:latin typeface="KoPub돋움체 Medium" panose="00000600000000000000" pitchFamily="2" charset="-127"/>
                        <a:ea typeface="KoPub돋움체 Medium" panose="00000600000000000000" pitchFamily="2" charset="-127"/>
                        <a:cs typeface="+mn-cs"/>
                      </a:endParaRPr>
                    </a:p>
                  </a:txBody>
                  <a:tcPr marL="36000" marR="36000" marT="0" marB="0" anchor="ctr">
                    <a:lnL w="6350" cap="flat" cmpd="sng" algn="ctr">
                      <a:solidFill>
                        <a:srgbClr val="BFBFBF"/>
                      </a:solidFill>
                      <a:prstDash val="solid"/>
                      <a:round/>
                      <a:headEnd type="none" w="med" len="med"/>
                      <a:tailEnd type="none" w="med" len="med"/>
                    </a:lnL>
                    <a:lnR w="3175" cap="flat" cmpd="sng" algn="ctr">
                      <a:solidFill>
                        <a:schemeClr val="bg1"/>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extLst>
                  <a:ext uri="{0D108BD9-81ED-4DB2-BD59-A6C34878D82A}">
                    <a16:rowId xmlns:a16="http://schemas.microsoft.com/office/drawing/2014/main" val="3357490377"/>
                  </a:ext>
                </a:extLst>
              </a:tr>
              <a:tr h="367200">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sz="1000" b="1" i="0" u="none" strike="noStrike" kern="1200" cap="none" spc="0" normalizeH="0" baseline="0" dirty="0">
                          <a:ln>
                            <a:solidFill>
                              <a:srgbClr val="FFFFFF">
                                <a:lumMod val="75000"/>
                                <a:alpha val="0"/>
                              </a:srgbClr>
                            </a:solidFill>
                          </a:ln>
                          <a:solidFill>
                            <a:schemeClr val="tx1">
                              <a:lumMod val="65000"/>
                              <a:lumOff val="35000"/>
                            </a:schemeClr>
                          </a:solidFill>
                          <a:effectLst/>
                          <a:uLnTx/>
                          <a:uFillTx/>
                          <a:latin typeface="KPMG Bold" panose="020B0803030202040204" pitchFamily="34" charset="0"/>
                          <a:ea typeface="KoPub돋움체 Medium" panose="00000600000000000000" pitchFamily="2" charset="-127"/>
                          <a:cs typeface="+mn-cs"/>
                        </a:rPr>
                        <a:t>3</a:t>
                      </a:r>
                    </a:p>
                  </a:txBody>
                  <a:tcPr marL="36000" marR="36000" marT="0" marB="0" anchor="ctr">
                    <a:lnL w="3175" cap="flat" cmpd="sng" algn="ctr">
                      <a:solidFill>
                        <a:schemeClr val="bg1"/>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CCF1FD"/>
                    </a:solidFill>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sz="1000" b="0" i="0" u="none" strike="noStrike" kern="1200" cap="none" spc="0" normalizeH="0" baseline="0" dirty="0">
                          <a:ln>
                            <a:solidFill>
                              <a:srgbClr val="FFFFFF">
                                <a:lumMod val="75000"/>
                                <a:alpha val="0"/>
                              </a:srgbClr>
                            </a:solidFill>
                          </a:ln>
                          <a:solidFill>
                            <a:schemeClr val="tx1">
                              <a:lumMod val="50000"/>
                              <a:lumOff val="50000"/>
                            </a:schemeClr>
                          </a:solidFill>
                          <a:effectLst/>
                          <a:uLnTx/>
                          <a:uFillTx/>
                          <a:latin typeface="KPMG Bold" panose="020B0803030202040204" pitchFamily="34" charset="0"/>
                          <a:ea typeface="KoPub돋움체 Medium" panose="00000600000000000000" pitchFamily="2" charset="-127"/>
                          <a:cs typeface="+mn-cs"/>
                        </a:rPr>
                        <a:t>2019</a:t>
                      </a:r>
                    </a:p>
                  </a:txBody>
                  <a:tcPr marL="36000" marR="3600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sz="1050" b="0" i="0" u="none" strike="noStrike" kern="1200" cap="none" spc="0" normalizeH="0" baseline="0" dirty="0">
                          <a:ln>
                            <a:solidFill>
                              <a:srgbClr val="FFFFFF">
                                <a:lumMod val="75000"/>
                                <a:alpha val="0"/>
                              </a:srgbClr>
                            </a:solidFill>
                          </a:ln>
                          <a:solidFill>
                            <a:schemeClr val="tx1">
                              <a:lumMod val="50000"/>
                              <a:lumOff val="50000"/>
                            </a:schemeClr>
                          </a:solidFill>
                          <a:effectLst/>
                          <a:uLnTx/>
                          <a:uFillTx/>
                          <a:latin typeface="KPMG Bold" panose="020B0803030202040204" pitchFamily="34" charset="0"/>
                          <a:ea typeface="KoPub돋움체 Medium" panose="00000600000000000000" pitchFamily="2" charset="-127"/>
                          <a:cs typeface="+mn-cs"/>
                        </a:rPr>
                        <a:t>SCB Life Assurance</a:t>
                      </a:r>
                      <a:r>
                        <a:rPr kumimoji="0" lang="en-US" sz="1050" b="0" i="0" u="none" strike="noStrike" kern="1200" cap="none" spc="0" normalizeH="0" baseline="0" dirty="0">
                          <a:ln>
                            <a:solidFill>
                              <a:srgbClr val="FFFFFF">
                                <a:lumMod val="75000"/>
                                <a:alpha val="0"/>
                              </a:srgbClr>
                            </a:solidFill>
                          </a:ln>
                          <a:solidFill>
                            <a:schemeClr val="tx1">
                              <a:lumMod val="50000"/>
                              <a:lumOff val="50000"/>
                            </a:schemeClr>
                          </a:solidFill>
                          <a:effectLst/>
                          <a:uLnTx/>
                          <a:uFillTx/>
                          <a:latin typeface="KPMG Bold" panose="020B0803030202040204" pitchFamily="34" charset="0"/>
                          <a:ea typeface="KoPub돋움체 Medium" panose="00000600000000000000" pitchFamily="2" charset="-127"/>
                          <a:cs typeface="+mn-cs"/>
                        </a:rPr>
                        <a:t> </a:t>
                      </a:r>
                      <a:r>
                        <a:rPr kumimoji="0" sz="1050" b="0" i="0" u="none" strike="noStrike" kern="1200" cap="none" spc="0" normalizeH="0" baseline="0" dirty="0">
                          <a:ln>
                            <a:solidFill>
                              <a:srgbClr val="FFFFFF">
                                <a:lumMod val="75000"/>
                                <a:alpha val="0"/>
                              </a:srgbClr>
                            </a:solidFill>
                          </a:ln>
                          <a:solidFill>
                            <a:schemeClr val="tx1">
                              <a:lumMod val="50000"/>
                              <a:lumOff val="50000"/>
                            </a:schemeClr>
                          </a:solidFill>
                          <a:effectLst/>
                          <a:uLnTx/>
                          <a:uFillTx/>
                          <a:latin typeface="KPMG Bold" panose="020B0803030202040204" pitchFamily="34" charset="0"/>
                          <a:ea typeface="KoPub돋움체 Medium" panose="00000600000000000000" pitchFamily="2" charset="-127"/>
                          <a:cs typeface="+mn-cs"/>
                        </a:rPr>
                        <a:t>Public</a:t>
                      </a:r>
                      <a:r>
                        <a:rPr kumimoji="0" lang="ko-KR" altLang="en-US" sz="1050" b="0" i="0" u="none" strike="noStrike" kern="1200" cap="none" spc="0" normalizeH="0" baseline="0" dirty="0">
                          <a:ln>
                            <a:solidFill>
                              <a:srgbClr val="FFFFFF">
                                <a:lumMod val="75000"/>
                                <a:alpha val="0"/>
                              </a:srgbClr>
                            </a:solidFill>
                          </a:ln>
                          <a:solidFill>
                            <a:schemeClr val="tx1">
                              <a:lumMod val="50000"/>
                              <a:lumOff val="50000"/>
                            </a:schemeClr>
                          </a:solidFill>
                          <a:effectLst/>
                          <a:uLnTx/>
                          <a:uFillTx/>
                          <a:latin typeface="KPMG Bold" panose="020B0803030202040204" pitchFamily="34" charset="0"/>
                          <a:ea typeface="KoPub돋움체 Medium" panose="00000600000000000000" pitchFamily="2" charset="-127"/>
                          <a:cs typeface="+mn-cs"/>
                        </a:rPr>
                        <a:t> </a:t>
                      </a:r>
                      <a:r>
                        <a:rPr kumimoji="0" sz="1050" b="0" i="0" u="none" strike="noStrike" kern="1200" cap="none" spc="0" normalizeH="0" baseline="0" dirty="0">
                          <a:ln>
                            <a:solidFill>
                              <a:srgbClr val="FFFFFF">
                                <a:lumMod val="75000"/>
                                <a:alpha val="0"/>
                              </a:srgbClr>
                            </a:solidFill>
                          </a:ln>
                          <a:solidFill>
                            <a:schemeClr val="tx1">
                              <a:lumMod val="50000"/>
                              <a:lumOff val="50000"/>
                            </a:schemeClr>
                          </a:solidFill>
                          <a:effectLst/>
                          <a:uLnTx/>
                          <a:uFillTx/>
                          <a:latin typeface="KPMG Bold" panose="020B0803030202040204" pitchFamily="34" charset="0"/>
                          <a:ea typeface="KoPub돋움체 Medium" panose="00000600000000000000" pitchFamily="2" charset="-127"/>
                          <a:cs typeface="+mn-cs"/>
                        </a:rPr>
                        <a:t>Company (99.17% Stake)</a:t>
                      </a:r>
                    </a:p>
                  </a:txBody>
                  <a:tcPr marL="72000" marR="7200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sz="1050" b="0" i="0" u="none" strike="noStrike" kern="1200" cap="none" spc="0" normalizeH="0" baseline="0" dirty="0">
                          <a:ln>
                            <a:solidFill>
                              <a:srgbClr val="FFFFFF">
                                <a:lumMod val="75000"/>
                                <a:alpha val="0"/>
                              </a:srgbClr>
                            </a:solidFill>
                          </a:ln>
                          <a:solidFill>
                            <a:schemeClr val="tx1">
                              <a:lumMod val="50000"/>
                              <a:lumOff val="50000"/>
                            </a:schemeClr>
                          </a:solidFill>
                          <a:effectLst/>
                          <a:uLnTx/>
                          <a:uFillTx/>
                          <a:latin typeface="KPMG Bold" panose="020B0803030202040204" pitchFamily="34" charset="0"/>
                          <a:ea typeface="KoPub돋움체 Medium" panose="00000600000000000000" pitchFamily="2" charset="-127"/>
                          <a:cs typeface="+mn-cs"/>
                        </a:rPr>
                        <a:t>FWD Group</a:t>
                      </a:r>
                    </a:p>
                  </a:txBody>
                  <a:tcPr marL="72000" marR="7200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sz="1050" b="0" i="0" u="none" strike="noStrike" kern="1200" cap="none" spc="0" normalizeH="0" baseline="0" dirty="0">
                          <a:ln>
                            <a:solidFill>
                              <a:srgbClr val="FFFFFF">
                                <a:lumMod val="75000"/>
                                <a:alpha val="0"/>
                              </a:srgbClr>
                            </a:solidFill>
                          </a:ln>
                          <a:solidFill>
                            <a:schemeClr val="tx1">
                              <a:lumMod val="50000"/>
                              <a:lumOff val="50000"/>
                            </a:schemeClr>
                          </a:solidFill>
                          <a:effectLst/>
                          <a:uLnTx/>
                          <a:uFillTx/>
                          <a:latin typeface="KPMG Bold" panose="020B0803030202040204" pitchFamily="34" charset="0"/>
                          <a:ea typeface="KoPub돋움체 Medium" panose="00000600000000000000" pitchFamily="2" charset="-127"/>
                          <a:cs typeface="+mn-cs"/>
                        </a:rPr>
                        <a:t>Thailand</a:t>
                      </a:r>
                      <a:endParaRPr kumimoji="0" sz="1050" b="0" i="0" u="none" strike="noStrike" kern="1200" cap="none" spc="0" normalizeH="0" baseline="0">
                        <a:ln>
                          <a:solidFill>
                            <a:srgbClr val="FFFFFF">
                              <a:lumMod val="75000"/>
                              <a:alpha val="0"/>
                            </a:srgbClr>
                          </a:solidFill>
                        </a:ln>
                        <a:solidFill>
                          <a:schemeClr val="tx1">
                            <a:lumMod val="50000"/>
                            <a:lumOff val="50000"/>
                          </a:schemeClr>
                        </a:solidFill>
                        <a:effectLst/>
                        <a:uLnTx/>
                        <a:uFillTx/>
                        <a:latin typeface="KPMG Bold" panose="020B0803030202040204" pitchFamily="34" charset="0"/>
                        <a:ea typeface="KoPub돋움체 Medium" panose="00000600000000000000" pitchFamily="2" charset="-127"/>
                        <a:cs typeface="+mn-cs"/>
                      </a:endParaRPr>
                    </a:p>
                  </a:txBody>
                  <a:tcPr marL="36000" marR="3600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sz="1050" b="0" i="0" u="none" strike="noStrike" kern="1200" cap="none" spc="0" normalizeH="0" baseline="0" dirty="0">
                          <a:ln>
                            <a:solidFill>
                              <a:srgbClr val="FFFFFF">
                                <a:lumMod val="75000"/>
                                <a:alpha val="0"/>
                              </a:srgbClr>
                            </a:solidFill>
                          </a:ln>
                          <a:solidFill>
                            <a:schemeClr val="tx1">
                              <a:lumMod val="50000"/>
                              <a:lumOff val="50000"/>
                            </a:schemeClr>
                          </a:solidFill>
                          <a:effectLst/>
                          <a:uLnTx/>
                          <a:uFillTx/>
                          <a:latin typeface="KPMG Bold" panose="020B0803030202040204" pitchFamily="34" charset="0"/>
                          <a:ea typeface="KoPub돋움체 Medium" panose="00000600000000000000" pitchFamily="2" charset="-127"/>
                          <a:cs typeface="+mn-cs"/>
                        </a:rPr>
                        <a:t>3,035</a:t>
                      </a:r>
                      <a:r>
                        <a:rPr kumimoji="0" lang="en-US" sz="1050" b="0" i="0" u="none" strike="noStrike" kern="1200" cap="none" spc="0" normalizeH="0" baseline="0" dirty="0">
                          <a:ln>
                            <a:solidFill>
                              <a:srgbClr val="FFFFFF">
                                <a:lumMod val="75000"/>
                                <a:alpha val="0"/>
                              </a:srgbClr>
                            </a:solidFill>
                          </a:ln>
                          <a:solidFill>
                            <a:schemeClr val="tx1">
                              <a:lumMod val="50000"/>
                              <a:lumOff val="50000"/>
                            </a:schemeClr>
                          </a:solidFill>
                          <a:effectLst/>
                          <a:uLnTx/>
                          <a:uFillTx/>
                          <a:latin typeface="KPMG Bold" panose="020B0803030202040204" pitchFamily="34" charset="0"/>
                          <a:ea typeface="KoPub돋움체 Medium" panose="00000600000000000000" pitchFamily="2" charset="-127"/>
                          <a:cs typeface="+mn-cs"/>
                        </a:rPr>
                        <a:t>M</a:t>
                      </a:r>
                      <a:endParaRPr kumimoji="0" sz="1050" b="0" i="0" u="none" strike="noStrike" kern="1200" cap="none" spc="0" normalizeH="0" baseline="0" dirty="0">
                        <a:ln>
                          <a:solidFill>
                            <a:srgbClr val="FFFFFF">
                              <a:lumMod val="75000"/>
                              <a:alpha val="0"/>
                            </a:srgbClr>
                          </a:solidFill>
                        </a:ln>
                        <a:solidFill>
                          <a:schemeClr val="tx1">
                            <a:lumMod val="50000"/>
                            <a:lumOff val="50000"/>
                          </a:schemeClr>
                        </a:solidFill>
                        <a:effectLst/>
                        <a:uLnTx/>
                        <a:uFillTx/>
                        <a:latin typeface="KPMG Bold" panose="020B0803030202040204" pitchFamily="34" charset="0"/>
                        <a:ea typeface="KoPub돋움체 Medium" panose="00000600000000000000" pitchFamily="2" charset="-127"/>
                        <a:cs typeface="+mn-cs"/>
                      </a:endParaRPr>
                    </a:p>
                  </a:txBody>
                  <a:tcPr marL="36000" marR="3600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tc>
                  <a:txBody>
                    <a:bodyPr/>
                    <a:lstStyle/>
                    <a:p>
                      <a:pPr marL="171450" marR="0" lvl="0" indent="-171450" algn="l" defTabSz="91440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altLang="ko-KR" sz="800" b="0" i="0" u="none" strike="noStrike" kern="1200" cap="none" spc="0" normalizeH="0" baseline="0" dirty="0">
                          <a:ln>
                            <a:solidFill>
                              <a:srgbClr val="FFFFFF">
                                <a:lumMod val="75000"/>
                                <a:alpha val="0"/>
                              </a:srgbClr>
                            </a:solidFill>
                          </a:ln>
                          <a:solidFill>
                            <a:srgbClr val="000000">
                              <a:lumMod val="75000"/>
                              <a:lumOff val="25000"/>
                            </a:srgbClr>
                          </a:solidFill>
                          <a:effectLst/>
                          <a:uLnTx/>
                          <a:uFillTx/>
                          <a:latin typeface="KoPub돋움체 Medium" panose="00000600000000000000" pitchFamily="2" charset="-127"/>
                          <a:ea typeface="KoPub돋움체 Medium" panose="00000600000000000000" pitchFamily="2" charset="-127"/>
                          <a:cs typeface="+mn-cs"/>
                        </a:rPr>
                        <a:t>FWD </a:t>
                      </a:r>
                      <a:r>
                        <a:rPr kumimoji="0" lang="ko-KR" altLang="en-US" sz="800" b="0" i="0" u="none" strike="noStrike" kern="1200" cap="none" spc="0" normalizeH="0" baseline="0" dirty="0">
                          <a:ln>
                            <a:solidFill>
                              <a:srgbClr val="FFFFFF">
                                <a:lumMod val="75000"/>
                                <a:alpha val="0"/>
                              </a:srgbClr>
                            </a:solidFill>
                          </a:ln>
                          <a:solidFill>
                            <a:srgbClr val="000000">
                              <a:lumMod val="75000"/>
                              <a:lumOff val="25000"/>
                            </a:srgbClr>
                          </a:solidFill>
                          <a:effectLst/>
                          <a:uLnTx/>
                          <a:uFillTx/>
                          <a:latin typeface="KoPub돋움체 Medium" panose="00000600000000000000" pitchFamily="2" charset="-127"/>
                          <a:ea typeface="KoPub돋움체 Medium" panose="00000600000000000000" pitchFamily="2" charset="-127"/>
                          <a:cs typeface="+mn-cs"/>
                        </a:rPr>
                        <a:t>그룹의 태국 생명보험 시장의 진출을 위한 고객 및 유통망 확보</a:t>
                      </a:r>
                    </a:p>
                  </a:txBody>
                  <a:tcPr marL="36000" marR="36000" marT="0" marB="0" anchor="ctr">
                    <a:lnL w="6350" cap="flat" cmpd="sng" algn="ctr">
                      <a:solidFill>
                        <a:srgbClr val="BFBFBF"/>
                      </a:solidFill>
                      <a:prstDash val="solid"/>
                      <a:round/>
                      <a:headEnd type="none" w="med" len="med"/>
                      <a:tailEnd type="none" w="med" len="med"/>
                    </a:lnL>
                    <a:lnR w="3175" cap="flat" cmpd="sng" algn="ctr">
                      <a:solidFill>
                        <a:schemeClr val="bg1"/>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extLst>
                  <a:ext uri="{0D108BD9-81ED-4DB2-BD59-A6C34878D82A}">
                    <a16:rowId xmlns:a16="http://schemas.microsoft.com/office/drawing/2014/main" val="3334181785"/>
                  </a:ext>
                </a:extLst>
              </a:tr>
              <a:tr h="367200">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sz="1000" b="1" i="0" u="none" strike="noStrike" kern="1200" cap="none" spc="0" normalizeH="0" baseline="0" dirty="0">
                          <a:ln>
                            <a:solidFill>
                              <a:srgbClr val="FFFFFF">
                                <a:lumMod val="75000"/>
                                <a:alpha val="0"/>
                              </a:srgbClr>
                            </a:solidFill>
                          </a:ln>
                          <a:solidFill>
                            <a:schemeClr val="tx1">
                              <a:lumMod val="65000"/>
                              <a:lumOff val="35000"/>
                            </a:schemeClr>
                          </a:solidFill>
                          <a:effectLst/>
                          <a:uLnTx/>
                          <a:uFillTx/>
                          <a:latin typeface="KPMG Bold" panose="020B0803030202040204" pitchFamily="34" charset="0"/>
                          <a:ea typeface="KoPub돋움체 Medium" panose="00000600000000000000" pitchFamily="2" charset="-127"/>
                          <a:cs typeface="+mn-cs"/>
                        </a:rPr>
                        <a:t>4</a:t>
                      </a:r>
                    </a:p>
                  </a:txBody>
                  <a:tcPr marL="36000" marR="36000" marT="0" marB="0" anchor="ctr">
                    <a:lnL w="3175" cap="flat" cmpd="sng" algn="ctr">
                      <a:solidFill>
                        <a:schemeClr val="bg1"/>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CCF1FD"/>
                    </a:solidFill>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sz="1000" b="0" i="0" u="none" strike="noStrike" kern="1200" cap="none" spc="0" normalizeH="0" baseline="0" dirty="0">
                          <a:ln>
                            <a:solidFill>
                              <a:srgbClr val="FFFFFF">
                                <a:lumMod val="75000"/>
                                <a:alpha val="0"/>
                              </a:srgbClr>
                            </a:solidFill>
                          </a:ln>
                          <a:solidFill>
                            <a:schemeClr val="tx1">
                              <a:lumMod val="50000"/>
                              <a:lumOff val="50000"/>
                            </a:schemeClr>
                          </a:solidFill>
                          <a:effectLst/>
                          <a:uLnTx/>
                          <a:uFillTx/>
                          <a:latin typeface="KPMG Bold" panose="020B0803030202040204" pitchFamily="34" charset="0"/>
                          <a:ea typeface="KoPub돋움체 Medium" panose="00000600000000000000" pitchFamily="2" charset="-127"/>
                          <a:cs typeface="+mn-cs"/>
                        </a:rPr>
                        <a:t>2017</a:t>
                      </a:r>
                    </a:p>
                  </a:txBody>
                  <a:tcPr marL="36000" marR="3600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sz="1050" b="0" i="0" u="none" strike="noStrike" kern="1200" cap="none" spc="0" normalizeH="0" baseline="0" dirty="0">
                          <a:ln>
                            <a:solidFill>
                              <a:srgbClr val="FFFFFF">
                                <a:lumMod val="75000"/>
                                <a:alpha val="0"/>
                              </a:srgbClr>
                            </a:solidFill>
                          </a:ln>
                          <a:solidFill>
                            <a:schemeClr val="tx1">
                              <a:lumMod val="50000"/>
                              <a:lumOff val="50000"/>
                            </a:schemeClr>
                          </a:solidFill>
                          <a:effectLst/>
                          <a:uLnTx/>
                          <a:uFillTx/>
                          <a:latin typeface="KPMG Bold" panose="020B0803030202040204" pitchFamily="34" charset="0"/>
                          <a:ea typeface="KoPub돋움체 Medium" panose="00000600000000000000" pitchFamily="2" charset="-127"/>
                          <a:cs typeface="+mn-cs"/>
                        </a:rPr>
                        <a:t>Colonial Limited and Sovereign</a:t>
                      </a:r>
                      <a:r>
                        <a:rPr kumimoji="0" lang="ko-KR" altLang="en-US" sz="1050" b="0" i="0" u="none" strike="noStrike" kern="1200" cap="none" spc="0" normalizeH="0" baseline="0" dirty="0">
                          <a:ln>
                            <a:solidFill>
                              <a:srgbClr val="FFFFFF">
                                <a:lumMod val="75000"/>
                                <a:alpha val="0"/>
                              </a:srgbClr>
                            </a:solidFill>
                          </a:ln>
                          <a:solidFill>
                            <a:schemeClr val="tx1">
                              <a:lumMod val="50000"/>
                              <a:lumOff val="50000"/>
                            </a:schemeClr>
                          </a:solidFill>
                          <a:effectLst/>
                          <a:uLnTx/>
                          <a:uFillTx/>
                          <a:latin typeface="KPMG Bold" panose="020B0803030202040204" pitchFamily="34" charset="0"/>
                          <a:ea typeface="KoPub돋움체 Medium" panose="00000600000000000000" pitchFamily="2" charset="-127"/>
                          <a:cs typeface="+mn-cs"/>
                        </a:rPr>
                        <a:t> </a:t>
                      </a:r>
                      <a:r>
                        <a:rPr kumimoji="0" sz="1050" b="0" i="0" u="none" strike="noStrike" kern="1200" cap="none" spc="0" normalizeH="0" baseline="0" dirty="0">
                          <a:ln>
                            <a:solidFill>
                              <a:srgbClr val="FFFFFF">
                                <a:lumMod val="75000"/>
                                <a:alpha val="0"/>
                              </a:srgbClr>
                            </a:solidFill>
                          </a:ln>
                          <a:solidFill>
                            <a:schemeClr val="tx1">
                              <a:lumMod val="50000"/>
                              <a:lumOff val="50000"/>
                            </a:schemeClr>
                          </a:solidFill>
                          <a:effectLst/>
                          <a:uLnTx/>
                          <a:uFillTx/>
                          <a:latin typeface="KPMG Bold" panose="020B0803030202040204" pitchFamily="34" charset="0"/>
                          <a:ea typeface="KoPub돋움체 Medium" panose="00000600000000000000" pitchFamily="2" charset="-127"/>
                          <a:cs typeface="+mn-cs"/>
                        </a:rPr>
                        <a:t>Assurance Company</a:t>
                      </a:r>
                    </a:p>
                  </a:txBody>
                  <a:tcPr marL="72000" marR="7200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sz="1050" b="0" i="0" u="none" strike="noStrike" kern="1200" cap="none" spc="0" normalizeH="0" baseline="0" dirty="0">
                          <a:ln>
                            <a:solidFill>
                              <a:srgbClr val="FFFFFF">
                                <a:lumMod val="75000"/>
                                <a:alpha val="0"/>
                              </a:srgbClr>
                            </a:solidFill>
                          </a:ln>
                          <a:solidFill>
                            <a:schemeClr val="tx1">
                              <a:lumMod val="50000"/>
                              <a:lumOff val="50000"/>
                            </a:schemeClr>
                          </a:solidFill>
                          <a:effectLst/>
                          <a:uLnTx/>
                          <a:uFillTx/>
                          <a:latin typeface="KPMG Bold" panose="020B0803030202040204" pitchFamily="34" charset="0"/>
                          <a:ea typeface="KoPub돋움체 Medium" panose="00000600000000000000" pitchFamily="2" charset="-127"/>
                          <a:cs typeface="+mn-cs"/>
                        </a:rPr>
                        <a:t>AIA Group Limited</a:t>
                      </a:r>
                    </a:p>
                  </a:txBody>
                  <a:tcPr marL="72000" marR="7200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sz="1050" b="0" i="0" u="none" strike="noStrike" kern="1200" cap="none" spc="0" normalizeH="0" baseline="0" dirty="0">
                          <a:ln>
                            <a:solidFill>
                              <a:srgbClr val="FFFFFF">
                                <a:lumMod val="75000"/>
                                <a:alpha val="0"/>
                              </a:srgbClr>
                            </a:solidFill>
                          </a:ln>
                          <a:solidFill>
                            <a:schemeClr val="tx1">
                              <a:lumMod val="50000"/>
                              <a:lumOff val="50000"/>
                            </a:schemeClr>
                          </a:solidFill>
                          <a:effectLst/>
                          <a:uLnTx/>
                          <a:uFillTx/>
                          <a:latin typeface="KPMG Bold" panose="020B0803030202040204" pitchFamily="34" charset="0"/>
                          <a:ea typeface="KoPub돋움체 Medium" panose="00000600000000000000" pitchFamily="2" charset="-127"/>
                          <a:cs typeface="+mn-cs"/>
                        </a:rPr>
                        <a:t>Australia</a:t>
                      </a:r>
                    </a:p>
                  </a:txBody>
                  <a:tcPr marL="36000" marR="3600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sz="1050" b="0" i="0" u="none" strike="noStrike" kern="1200" cap="none" spc="0" normalizeH="0" baseline="0" dirty="0">
                          <a:ln>
                            <a:solidFill>
                              <a:srgbClr val="FFFFFF">
                                <a:lumMod val="75000"/>
                                <a:alpha val="0"/>
                              </a:srgbClr>
                            </a:solidFill>
                          </a:ln>
                          <a:solidFill>
                            <a:schemeClr val="tx1">
                              <a:lumMod val="50000"/>
                              <a:lumOff val="50000"/>
                            </a:schemeClr>
                          </a:solidFill>
                          <a:effectLst/>
                          <a:uLnTx/>
                          <a:uFillTx/>
                          <a:latin typeface="KPMG Bold" panose="020B0803030202040204" pitchFamily="34" charset="0"/>
                          <a:ea typeface="KoPub돋움체 Medium" panose="00000600000000000000" pitchFamily="2" charset="-127"/>
                          <a:cs typeface="+mn-cs"/>
                        </a:rPr>
                        <a:t>3,022</a:t>
                      </a:r>
                      <a:r>
                        <a:rPr kumimoji="0" lang="en-US" sz="1050" b="0" i="0" u="none" strike="noStrike" kern="1200" cap="none" spc="0" normalizeH="0" baseline="0" dirty="0">
                          <a:ln>
                            <a:solidFill>
                              <a:srgbClr val="FFFFFF">
                                <a:lumMod val="75000"/>
                                <a:alpha val="0"/>
                              </a:srgbClr>
                            </a:solidFill>
                          </a:ln>
                          <a:solidFill>
                            <a:schemeClr val="tx1">
                              <a:lumMod val="50000"/>
                              <a:lumOff val="50000"/>
                            </a:schemeClr>
                          </a:solidFill>
                          <a:effectLst/>
                          <a:uLnTx/>
                          <a:uFillTx/>
                          <a:latin typeface="KPMG Bold" panose="020B0803030202040204" pitchFamily="34" charset="0"/>
                          <a:ea typeface="KoPub돋움체 Medium" panose="00000600000000000000" pitchFamily="2" charset="-127"/>
                          <a:cs typeface="+mn-cs"/>
                        </a:rPr>
                        <a:t>M</a:t>
                      </a:r>
                      <a:endParaRPr kumimoji="0" sz="1050" b="0" i="0" u="none" strike="noStrike" kern="1200" cap="none" spc="0" normalizeH="0" baseline="0" dirty="0">
                        <a:ln>
                          <a:solidFill>
                            <a:srgbClr val="FFFFFF">
                              <a:lumMod val="75000"/>
                              <a:alpha val="0"/>
                            </a:srgbClr>
                          </a:solidFill>
                        </a:ln>
                        <a:solidFill>
                          <a:schemeClr val="tx1">
                            <a:lumMod val="50000"/>
                            <a:lumOff val="50000"/>
                          </a:schemeClr>
                        </a:solidFill>
                        <a:effectLst/>
                        <a:uLnTx/>
                        <a:uFillTx/>
                        <a:latin typeface="KPMG Bold" panose="020B0803030202040204" pitchFamily="34" charset="0"/>
                        <a:ea typeface="KoPub돋움체 Medium" panose="00000600000000000000" pitchFamily="2" charset="-127"/>
                        <a:cs typeface="+mn-cs"/>
                      </a:endParaRPr>
                    </a:p>
                  </a:txBody>
                  <a:tcPr marL="36000" marR="3600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tc>
                  <a:txBody>
                    <a:bodyPr/>
                    <a:lstStyle/>
                    <a:p>
                      <a:pPr marL="171450" marR="0" lvl="0" indent="-171450" algn="l" defTabSz="91440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altLang="ko-KR" sz="800" b="0" i="0" u="none" strike="noStrike" kern="1200" cap="none" spc="0" normalizeH="0" baseline="0" dirty="0">
                          <a:ln>
                            <a:solidFill>
                              <a:srgbClr val="FFFFFF">
                                <a:lumMod val="75000"/>
                                <a:alpha val="0"/>
                              </a:srgbClr>
                            </a:solidFill>
                          </a:ln>
                          <a:solidFill>
                            <a:srgbClr val="000000">
                              <a:lumMod val="75000"/>
                              <a:lumOff val="25000"/>
                            </a:srgbClr>
                          </a:solidFill>
                          <a:effectLst/>
                          <a:uLnTx/>
                          <a:uFillTx/>
                          <a:latin typeface="KoPub돋움체 Medium" panose="00000600000000000000" pitchFamily="2" charset="-127"/>
                          <a:ea typeface="KoPub돋움체 Medium" panose="00000600000000000000" pitchFamily="2" charset="-127"/>
                          <a:cs typeface="+mn-cs"/>
                        </a:rPr>
                        <a:t>AIA</a:t>
                      </a:r>
                      <a:r>
                        <a:rPr kumimoji="0" lang="ko-KR" altLang="en-US" sz="800" b="0" i="0" u="none" strike="noStrike" kern="1200" cap="none" spc="0" normalizeH="0" baseline="0" dirty="0">
                          <a:ln>
                            <a:solidFill>
                              <a:srgbClr val="FFFFFF">
                                <a:lumMod val="75000"/>
                                <a:alpha val="0"/>
                              </a:srgbClr>
                            </a:solidFill>
                          </a:ln>
                          <a:solidFill>
                            <a:srgbClr val="000000">
                              <a:lumMod val="75000"/>
                              <a:lumOff val="25000"/>
                            </a:srgbClr>
                          </a:solidFill>
                          <a:effectLst/>
                          <a:uLnTx/>
                          <a:uFillTx/>
                          <a:latin typeface="KoPub돋움체 Medium" panose="00000600000000000000" pitchFamily="2" charset="-127"/>
                          <a:ea typeface="KoPub돋움체 Medium" panose="00000600000000000000" pitchFamily="2" charset="-127"/>
                          <a:cs typeface="+mn-cs"/>
                        </a:rPr>
                        <a:t> 유통망 확장 및 호주</a:t>
                      </a:r>
                      <a:r>
                        <a:rPr kumimoji="0" lang="en-US" altLang="ko-KR" sz="800" b="0" i="0" u="none" strike="noStrike" kern="1200" cap="none" spc="0" normalizeH="0" baseline="0" dirty="0">
                          <a:ln>
                            <a:solidFill>
                              <a:srgbClr val="FFFFFF">
                                <a:lumMod val="75000"/>
                                <a:alpha val="0"/>
                              </a:srgbClr>
                            </a:solidFill>
                          </a:ln>
                          <a:solidFill>
                            <a:srgbClr val="000000">
                              <a:lumMod val="75000"/>
                              <a:lumOff val="25000"/>
                            </a:srgbClr>
                          </a:solidFill>
                          <a:effectLst/>
                          <a:uLnTx/>
                          <a:uFillTx/>
                          <a:latin typeface="KoPub돋움체 Medium" panose="00000600000000000000" pitchFamily="2" charset="-127"/>
                          <a:ea typeface="KoPub돋움체 Medium" panose="00000600000000000000" pitchFamily="2" charset="-127"/>
                          <a:cs typeface="+mn-cs"/>
                        </a:rPr>
                        <a:t>·</a:t>
                      </a:r>
                      <a:r>
                        <a:rPr kumimoji="0" lang="ko-KR" altLang="en-US" sz="800" b="0" i="0" u="none" strike="noStrike" kern="1200" cap="none" spc="0" normalizeH="0" baseline="0" dirty="0">
                          <a:ln>
                            <a:solidFill>
                              <a:srgbClr val="FFFFFF">
                                <a:lumMod val="75000"/>
                                <a:alpha val="0"/>
                              </a:srgbClr>
                            </a:solidFill>
                          </a:ln>
                          <a:solidFill>
                            <a:srgbClr val="000000">
                              <a:lumMod val="75000"/>
                              <a:lumOff val="25000"/>
                            </a:srgbClr>
                          </a:solidFill>
                          <a:effectLst/>
                          <a:uLnTx/>
                          <a:uFillTx/>
                          <a:latin typeface="KoPub돋움체 Medium" panose="00000600000000000000" pitchFamily="2" charset="-127"/>
                          <a:ea typeface="KoPub돋움체 Medium" panose="00000600000000000000" pitchFamily="2" charset="-127"/>
                          <a:cs typeface="+mn-cs"/>
                        </a:rPr>
                        <a:t>뉴질랜드 보험사업 부문 강화</a:t>
                      </a:r>
                      <a:endParaRPr kumimoji="0" sz="800" b="0" i="0" u="none" strike="noStrike" kern="1200" cap="none" spc="0" normalizeH="0" baseline="0" dirty="0">
                        <a:ln>
                          <a:solidFill>
                            <a:srgbClr val="FFFFFF">
                              <a:lumMod val="75000"/>
                              <a:alpha val="0"/>
                            </a:srgbClr>
                          </a:solidFill>
                        </a:ln>
                        <a:solidFill>
                          <a:srgbClr val="000000">
                            <a:lumMod val="75000"/>
                            <a:lumOff val="25000"/>
                          </a:srgbClr>
                        </a:solidFill>
                        <a:effectLst/>
                        <a:uLnTx/>
                        <a:uFillTx/>
                        <a:latin typeface="KoPub돋움체 Medium" panose="00000600000000000000" pitchFamily="2" charset="-127"/>
                        <a:ea typeface="KoPub돋움체 Medium" panose="00000600000000000000" pitchFamily="2" charset="-127"/>
                        <a:cs typeface="+mn-cs"/>
                      </a:endParaRPr>
                    </a:p>
                  </a:txBody>
                  <a:tcPr marL="36000" marR="36000" marT="0" marB="0" anchor="ctr">
                    <a:lnL w="6350" cap="flat" cmpd="sng" algn="ctr">
                      <a:solidFill>
                        <a:srgbClr val="BFBFBF"/>
                      </a:solidFill>
                      <a:prstDash val="solid"/>
                      <a:round/>
                      <a:headEnd type="none" w="med" len="med"/>
                      <a:tailEnd type="none" w="med" len="med"/>
                    </a:lnL>
                    <a:lnR w="3175" cap="flat" cmpd="sng" algn="ctr">
                      <a:solidFill>
                        <a:schemeClr val="bg1"/>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extLst>
                  <a:ext uri="{0D108BD9-81ED-4DB2-BD59-A6C34878D82A}">
                    <a16:rowId xmlns:a16="http://schemas.microsoft.com/office/drawing/2014/main" val="1878172487"/>
                  </a:ext>
                </a:extLst>
              </a:tr>
              <a:tr h="367200">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sz="1000" b="1" i="0" u="none" strike="noStrike" kern="1200" cap="none" spc="0" normalizeH="0" baseline="0" dirty="0">
                          <a:ln>
                            <a:solidFill>
                              <a:srgbClr val="FFFFFF">
                                <a:lumMod val="75000"/>
                                <a:alpha val="0"/>
                              </a:srgbClr>
                            </a:solidFill>
                          </a:ln>
                          <a:solidFill>
                            <a:schemeClr val="tx1">
                              <a:lumMod val="65000"/>
                              <a:lumOff val="35000"/>
                            </a:schemeClr>
                          </a:solidFill>
                          <a:effectLst/>
                          <a:uLnTx/>
                          <a:uFillTx/>
                          <a:latin typeface="KPMG Bold" panose="020B0803030202040204" pitchFamily="34" charset="0"/>
                          <a:ea typeface="KoPub돋움체 Medium" panose="00000600000000000000" pitchFamily="2" charset="-127"/>
                          <a:cs typeface="+mn-cs"/>
                        </a:rPr>
                        <a:t>5</a:t>
                      </a:r>
                    </a:p>
                  </a:txBody>
                  <a:tcPr marL="36000" marR="36000" marT="0" marB="0" anchor="ctr">
                    <a:lnL w="3175" cap="flat" cmpd="sng" algn="ctr">
                      <a:solidFill>
                        <a:schemeClr val="bg1"/>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CCF1FD"/>
                    </a:solidFill>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sz="1000" b="0" i="0" u="none" strike="noStrike" kern="1200" cap="none" spc="0" normalizeH="0" baseline="0" dirty="0">
                          <a:ln>
                            <a:solidFill>
                              <a:srgbClr val="FFFFFF">
                                <a:lumMod val="75000"/>
                                <a:alpha val="0"/>
                              </a:srgbClr>
                            </a:solidFill>
                          </a:ln>
                          <a:solidFill>
                            <a:schemeClr val="tx1">
                              <a:lumMod val="50000"/>
                              <a:lumOff val="50000"/>
                            </a:schemeClr>
                          </a:solidFill>
                          <a:effectLst/>
                          <a:uLnTx/>
                          <a:uFillTx/>
                          <a:latin typeface="KPMG Bold" panose="020B0803030202040204" pitchFamily="34" charset="0"/>
                          <a:ea typeface="KoPub돋움체 Medium" panose="00000600000000000000" pitchFamily="2" charset="-127"/>
                          <a:cs typeface="+mn-cs"/>
                        </a:rPr>
                        <a:t>2019</a:t>
                      </a:r>
                    </a:p>
                  </a:txBody>
                  <a:tcPr marL="36000" marR="3600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sz="1050" b="0" i="0" u="none" strike="noStrike" kern="1200" cap="none" spc="0" normalizeH="0" baseline="0" dirty="0">
                          <a:ln>
                            <a:solidFill>
                              <a:srgbClr val="FFFFFF">
                                <a:lumMod val="75000"/>
                                <a:alpha val="0"/>
                              </a:srgbClr>
                            </a:solidFill>
                          </a:ln>
                          <a:solidFill>
                            <a:schemeClr val="tx1">
                              <a:lumMod val="50000"/>
                              <a:lumOff val="50000"/>
                            </a:schemeClr>
                          </a:solidFill>
                          <a:effectLst/>
                          <a:uLnTx/>
                          <a:uFillTx/>
                          <a:latin typeface="KPMG Bold" panose="020B0803030202040204" pitchFamily="34" charset="0"/>
                          <a:ea typeface="KoPub돋움체 Medium" panose="00000600000000000000" pitchFamily="2" charset="-127"/>
                          <a:cs typeface="+mn-cs"/>
                        </a:rPr>
                        <a:t>FTLife Insurance Company</a:t>
                      </a:r>
                    </a:p>
                  </a:txBody>
                  <a:tcPr marL="72000" marR="7200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sz="1050" b="0" i="0" u="none" strike="noStrike" kern="1200" cap="none" spc="0" normalizeH="0" baseline="0" dirty="0">
                          <a:ln>
                            <a:solidFill>
                              <a:srgbClr val="FFFFFF">
                                <a:lumMod val="75000"/>
                                <a:alpha val="0"/>
                              </a:srgbClr>
                            </a:solidFill>
                          </a:ln>
                          <a:solidFill>
                            <a:schemeClr val="tx1">
                              <a:lumMod val="50000"/>
                              <a:lumOff val="50000"/>
                            </a:schemeClr>
                          </a:solidFill>
                          <a:effectLst/>
                          <a:uLnTx/>
                          <a:uFillTx/>
                          <a:latin typeface="KPMG Bold" panose="020B0803030202040204" pitchFamily="34" charset="0"/>
                          <a:ea typeface="KoPub돋움체 Medium" panose="00000600000000000000" pitchFamily="2" charset="-127"/>
                          <a:cs typeface="+mn-cs"/>
                        </a:rPr>
                        <a:t>NWS Holdings Limited</a:t>
                      </a:r>
                    </a:p>
                  </a:txBody>
                  <a:tcPr marL="72000" marR="7200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sz="1050" b="0" i="0" u="none" strike="noStrike" kern="1200" cap="none" spc="0" normalizeH="0" baseline="0" dirty="0">
                          <a:ln>
                            <a:solidFill>
                              <a:srgbClr val="FFFFFF">
                                <a:lumMod val="75000"/>
                                <a:alpha val="0"/>
                              </a:srgbClr>
                            </a:solidFill>
                          </a:ln>
                          <a:solidFill>
                            <a:schemeClr val="tx1">
                              <a:lumMod val="50000"/>
                              <a:lumOff val="50000"/>
                            </a:schemeClr>
                          </a:solidFill>
                          <a:effectLst/>
                          <a:uLnTx/>
                          <a:uFillTx/>
                          <a:latin typeface="KPMG Bold" panose="020B0803030202040204" pitchFamily="34" charset="0"/>
                          <a:ea typeface="KoPub돋움체 Medium" panose="00000600000000000000" pitchFamily="2" charset="-127"/>
                          <a:cs typeface="+mn-cs"/>
                        </a:rPr>
                        <a:t>Hong Kong (SAR)</a:t>
                      </a:r>
                      <a:endParaRPr kumimoji="0" sz="1050" b="0" i="0" u="none" strike="noStrike" kern="1200" cap="none" spc="0" normalizeH="0" baseline="0">
                        <a:ln>
                          <a:solidFill>
                            <a:srgbClr val="FFFFFF">
                              <a:lumMod val="75000"/>
                              <a:alpha val="0"/>
                            </a:srgbClr>
                          </a:solidFill>
                        </a:ln>
                        <a:solidFill>
                          <a:schemeClr val="tx1">
                            <a:lumMod val="50000"/>
                            <a:lumOff val="50000"/>
                          </a:schemeClr>
                        </a:solidFill>
                        <a:effectLst/>
                        <a:uLnTx/>
                        <a:uFillTx/>
                        <a:latin typeface="KPMG Bold" panose="020B0803030202040204" pitchFamily="34" charset="0"/>
                        <a:ea typeface="KoPub돋움체 Medium" panose="00000600000000000000" pitchFamily="2" charset="-127"/>
                        <a:cs typeface="+mn-cs"/>
                      </a:endParaRPr>
                    </a:p>
                  </a:txBody>
                  <a:tcPr marL="36000" marR="3600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sz="1050" b="0" i="0" u="none" strike="noStrike" kern="1200" cap="none" spc="0" normalizeH="0" baseline="0" dirty="0">
                          <a:ln>
                            <a:solidFill>
                              <a:srgbClr val="FFFFFF">
                                <a:lumMod val="75000"/>
                                <a:alpha val="0"/>
                              </a:srgbClr>
                            </a:solidFill>
                          </a:ln>
                          <a:solidFill>
                            <a:schemeClr val="tx1">
                              <a:lumMod val="50000"/>
                              <a:lumOff val="50000"/>
                            </a:schemeClr>
                          </a:solidFill>
                          <a:effectLst/>
                          <a:uLnTx/>
                          <a:uFillTx/>
                          <a:latin typeface="KPMG Bold" panose="020B0803030202040204" pitchFamily="34" charset="0"/>
                          <a:ea typeface="KoPub돋움체 Medium" panose="00000600000000000000" pitchFamily="2" charset="-127"/>
                          <a:cs typeface="+mn-cs"/>
                        </a:rPr>
                        <a:t>2,746</a:t>
                      </a:r>
                      <a:r>
                        <a:rPr kumimoji="0" lang="en-US" sz="1050" b="0" i="0" u="none" strike="noStrike" kern="1200" cap="none" spc="0" normalizeH="0" baseline="0" dirty="0">
                          <a:ln>
                            <a:solidFill>
                              <a:srgbClr val="FFFFFF">
                                <a:lumMod val="75000"/>
                                <a:alpha val="0"/>
                              </a:srgbClr>
                            </a:solidFill>
                          </a:ln>
                          <a:solidFill>
                            <a:schemeClr val="tx1">
                              <a:lumMod val="50000"/>
                              <a:lumOff val="50000"/>
                            </a:schemeClr>
                          </a:solidFill>
                          <a:effectLst/>
                          <a:uLnTx/>
                          <a:uFillTx/>
                          <a:latin typeface="KPMG Bold" panose="020B0803030202040204" pitchFamily="34" charset="0"/>
                          <a:ea typeface="KoPub돋움체 Medium" panose="00000600000000000000" pitchFamily="2" charset="-127"/>
                          <a:cs typeface="+mn-cs"/>
                        </a:rPr>
                        <a:t>M</a:t>
                      </a:r>
                      <a:endParaRPr kumimoji="0" sz="1050" b="0" i="0" u="none" strike="noStrike" kern="1200" cap="none" spc="0" normalizeH="0" baseline="0" dirty="0">
                        <a:ln>
                          <a:solidFill>
                            <a:srgbClr val="FFFFFF">
                              <a:lumMod val="75000"/>
                              <a:alpha val="0"/>
                            </a:srgbClr>
                          </a:solidFill>
                        </a:ln>
                        <a:solidFill>
                          <a:schemeClr val="tx1">
                            <a:lumMod val="50000"/>
                            <a:lumOff val="50000"/>
                          </a:schemeClr>
                        </a:solidFill>
                        <a:effectLst/>
                        <a:uLnTx/>
                        <a:uFillTx/>
                        <a:latin typeface="KPMG Bold" panose="020B0803030202040204" pitchFamily="34" charset="0"/>
                        <a:ea typeface="KoPub돋움체 Medium" panose="00000600000000000000" pitchFamily="2" charset="-127"/>
                        <a:cs typeface="+mn-cs"/>
                      </a:endParaRPr>
                    </a:p>
                  </a:txBody>
                  <a:tcPr marL="36000" marR="3600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tc>
                  <a:txBody>
                    <a:bodyPr/>
                    <a:lstStyle/>
                    <a:p>
                      <a:pPr marL="171450" marR="0" lvl="0" indent="-171450" algn="l" defTabSz="91440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altLang="ko-KR" sz="800" b="0" i="0" u="none" strike="noStrike" kern="1200" cap="none" spc="0" normalizeH="0" baseline="0" dirty="0">
                          <a:ln>
                            <a:solidFill>
                              <a:srgbClr val="FFFFFF">
                                <a:lumMod val="75000"/>
                                <a:alpha val="0"/>
                              </a:srgbClr>
                            </a:solidFill>
                          </a:ln>
                          <a:solidFill>
                            <a:srgbClr val="000000">
                              <a:lumMod val="75000"/>
                              <a:lumOff val="25000"/>
                            </a:srgbClr>
                          </a:solidFill>
                          <a:effectLst/>
                          <a:uLnTx/>
                          <a:uFillTx/>
                          <a:latin typeface="KoPub돋움체 Medium" panose="00000600000000000000" pitchFamily="2" charset="-127"/>
                          <a:ea typeface="KoPub돋움체 Medium" panose="00000600000000000000" pitchFamily="2" charset="-127"/>
                          <a:cs typeface="+mn-cs"/>
                        </a:rPr>
                        <a:t>NWS</a:t>
                      </a:r>
                      <a:r>
                        <a:rPr kumimoji="0" lang="ko-KR" altLang="en-US" sz="800" b="0" i="0" u="none" strike="noStrike" kern="1200" cap="none" spc="0" normalizeH="0" baseline="0" dirty="0">
                          <a:ln>
                            <a:solidFill>
                              <a:srgbClr val="FFFFFF">
                                <a:lumMod val="75000"/>
                                <a:alpha val="0"/>
                              </a:srgbClr>
                            </a:solidFill>
                          </a:ln>
                          <a:solidFill>
                            <a:srgbClr val="000000">
                              <a:lumMod val="75000"/>
                              <a:lumOff val="25000"/>
                            </a:srgbClr>
                          </a:solidFill>
                          <a:effectLst/>
                          <a:uLnTx/>
                          <a:uFillTx/>
                          <a:latin typeface="KoPub돋움체 Medium" panose="00000600000000000000" pitchFamily="2" charset="-127"/>
                          <a:ea typeface="KoPub돋움체 Medium" panose="00000600000000000000" pitchFamily="2" charset="-127"/>
                          <a:cs typeface="+mn-cs"/>
                        </a:rPr>
                        <a:t>의 보험사업 진출을 통한 사업</a:t>
                      </a:r>
                      <a:r>
                        <a:rPr kumimoji="0" lang="en-US" altLang="ko-KR" sz="800" b="0" i="0" u="none" strike="noStrike" kern="1200" cap="none" spc="0" normalizeH="0" baseline="0" dirty="0">
                          <a:ln>
                            <a:solidFill>
                              <a:srgbClr val="FFFFFF">
                                <a:lumMod val="75000"/>
                                <a:alpha val="0"/>
                              </a:srgbClr>
                            </a:solidFill>
                          </a:ln>
                          <a:solidFill>
                            <a:srgbClr val="000000">
                              <a:lumMod val="75000"/>
                              <a:lumOff val="25000"/>
                            </a:srgbClr>
                          </a:solidFill>
                          <a:effectLst/>
                          <a:uLnTx/>
                          <a:uFillTx/>
                          <a:latin typeface="KoPub돋움체 Medium" panose="00000600000000000000" pitchFamily="2" charset="-127"/>
                          <a:ea typeface="KoPub돋움체 Medium" panose="00000600000000000000" pitchFamily="2" charset="-127"/>
                          <a:cs typeface="+mn-cs"/>
                        </a:rPr>
                        <a:t>·</a:t>
                      </a:r>
                      <a:r>
                        <a:rPr kumimoji="0" lang="ko-KR" altLang="en-US" sz="800" b="0" i="0" u="none" strike="noStrike" kern="1200" cap="none" spc="0" normalizeH="0" baseline="0" dirty="0" err="1">
                          <a:ln>
                            <a:solidFill>
                              <a:srgbClr val="FFFFFF">
                                <a:lumMod val="75000"/>
                                <a:alpha val="0"/>
                              </a:srgbClr>
                            </a:solidFill>
                          </a:ln>
                          <a:solidFill>
                            <a:srgbClr val="000000">
                              <a:lumMod val="75000"/>
                              <a:lumOff val="25000"/>
                            </a:srgbClr>
                          </a:solidFill>
                          <a:effectLst/>
                          <a:uLnTx/>
                          <a:uFillTx/>
                          <a:latin typeface="KoPub돋움체 Medium" panose="00000600000000000000" pitchFamily="2" charset="-127"/>
                          <a:ea typeface="KoPub돋움체 Medium" panose="00000600000000000000" pitchFamily="2" charset="-127"/>
                          <a:cs typeface="+mn-cs"/>
                        </a:rPr>
                        <a:t>수익원</a:t>
                      </a:r>
                      <a:r>
                        <a:rPr kumimoji="0" lang="ko-KR" altLang="en-US" sz="800" b="0" i="0" u="none" strike="noStrike" kern="1200" cap="none" spc="0" normalizeH="0" baseline="0" dirty="0">
                          <a:ln>
                            <a:solidFill>
                              <a:srgbClr val="FFFFFF">
                                <a:lumMod val="75000"/>
                                <a:alpha val="0"/>
                              </a:srgbClr>
                            </a:solidFill>
                          </a:ln>
                          <a:solidFill>
                            <a:srgbClr val="000000">
                              <a:lumMod val="75000"/>
                              <a:lumOff val="25000"/>
                            </a:srgbClr>
                          </a:solidFill>
                          <a:effectLst/>
                          <a:uLnTx/>
                          <a:uFillTx/>
                          <a:latin typeface="KoPub돋움체 Medium" panose="00000600000000000000" pitchFamily="2" charset="-127"/>
                          <a:ea typeface="KoPub돋움체 Medium" panose="00000600000000000000" pitchFamily="2" charset="-127"/>
                          <a:cs typeface="+mn-cs"/>
                        </a:rPr>
                        <a:t> 다각화 및 자체 금융생태계 구축</a:t>
                      </a:r>
                      <a:endParaRPr kumimoji="0" sz="800" b="0" i="0" u="none" strike="noStrike" kern="1200" cap="none" spc="0" normalizeH="0" baseline="0" dirty="0">
                        <a:ln>
                          <a:solidFill>
                            <a:srgbClr val="FFFFFF">
                              <a:lumMod val="75000"/>
                              <a:alpha val="0"/>
                            </a:srgbClr>
                          </a:solidFill>
                        </a:ln>
                        <a:solidFill>
                          <a:srgbClr val="000000">
                            <a:lumMod val="75000"/>
                            <a:lumOff val="25000"/>
                          </a:srgbClr>
                        </a:solidFill>
                        <a:effectLst/>
                        <a:uLnTx/>
                        <a:uFillTx/>
                        <a:latin typeface="KoPub돋움체 Medium" panose="00000600000000000000" pitchFamily="2" charset="-127"/>
                        <a:ea typeface="KoPub돋움체 Medium" panose="00000600000000000000" pitchFamily="2" charset="-127"/>
                        <a:cs typeface="+mn-cs"/>
                      </a:endParaRPr>
                    </a:p>
                  </a:txBody>
                  <a:tcPr marL="36000" marR="36000" marT="0" marB="0" anchor="ctr">
                    <a:lnL w="6350" cap="flat" cmpd="sng" algn="ctr">
                      <a:solidFill>
                        <a:srgbClr val="BFBFBF"/>
                      </a:solidFill>
                      <a:prstDash val="solid"/>
                      <a:round/>
                      <a:headEnd type="none" w="med" len="med"/>
                      <a:tailEnd type="none" w="med" len="med"/>
                    </a:lnL>
                    <a:lnR w="3175" cap="flat" cmpd="sng" algn="ctr">
                      <a:solidFill>
                        <a:schemeClr val="bg1"/>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extLst>
                  <a:ext uri="{0D108BD9-81ED-4DB2-BD59-A6C34878D82A}">
                    <a16:rowId xmlns:a16="http://schemas.microsoft.com/office/drawing/2014/main" val="3893176244"/>
                  </a:ext>
                </a:extLst>
              </a:tr>
              <a:tr h="367200">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sz="1000" b="1" i="0" u="none" strike="noStrike" kern="1200" cap="none" spc="0" normalizeH="0" baseline="0" dirty="0">
                          <a:ln>
                            <a:solidFill>
                              <a:srgbClr val="FFFFFF">
                                <a:lumMod val="75000"/>
                                <a:alpha val="0"/>
                              </a:srgbClr>
                            </a:solidFill>
                          </a:ln>
                          <a:solidFill>
                            <a:schemeClr val="tx1">
                              <a:lumMod val="65000"/>
                              <a:lumOff val="35000"/>
                            </a:schemeClr>
                          </a:solidFill>
                          <a:effectLst/>
                          <a:uLnTx/>
                          <a:uFillTx/>
                          <a:latin typeface="KPMG Bold" panose="020B0803030202040204" pitchFamily="34" charset="0"/>
                          <a:ea typeface="KoPub돋움체 Medium" panose="00000600000000000000" pitchFamily="2" charset="-127"/>
                          <a:cs typeface="+mn-cs"/>
                        </a:rPr>
                        <a:t>6</a:t>
                      </a:r>
                    </a:p>
                  </a:txBody>
                  <a:tcPr marL="36000" marR="36000" marT="0" marB="0" anchor="ctr">
                    <a:lnL w="3175" cap="flat" cmpd="sng" algn="ctr">
                      <a:solidFill>
                        <a:schemeClr val="bg1"/>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CCF1FD"/>
                    </a:solidFill>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sz="1000" b="0" i="0" u="none" strike="noStrike" kern="1200" cap="none" spc="0" normalizeH="0" baseline="0" dirty="0">
                          <a:ln>
                            <a:solidFill>
                              <a:srgbClr val="FFFFFF">
                                <a:lumMod val="75000"/>
                                <a:alpha val="0"/>
                              </a:srgbClr>
                            </a:solidFill>
                          </a:ln>
                          <a:solidFill>
                            <a:schemeClr val="tx1">
                              <a:lumMod val="50000"/>
                              <a:lumOff val="50000"/>
                            </a:schemeClr>
                          </a:solidFill>
                          <a:effectLst/>
                          <a:uLnTx/>
                          <a:uFillTx/>
                          <a:latin typeface="KPMG Bold" panose="020B0803030202040204" pitchFamily="34" charset="0"/>
                          <a:ea typeface="KoPub돋움체 Medium" panose="00000600000000000000" pitchFamily="2" charset="-127"/>
                          <a:cs typeface="+mn-cs"/>
                        </a:rPr>
                        <a:t>2021</a:t>
                      </a:r>
                    </a:p>
                  </a:txBody>
                  <a:tcPr marL="36000" marR="3600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sz="1050" b="0" i="0" u="none" strike="noStrike" kern="1200" cap="none" spc="0" normalizeH="0" baseline="0" dirty="0">
                          <a:ln>
                            <a:solidFill>
                              <a:srgbClr val="FFFFFF">
                                <a:lumMod val="75000"/>
                                <a:alpha val="0"/>
                              </a:srgbClr>
                            </a:solidFill>
                          </a:ln>
                          <a:solidFill>
                            <a:schemeClr val="tx1">
                              <a:lumMod val="50000"/>
                              <a:lumOff val="50000"/>
                            </a:schemeClr>
                          </a:solidFill>
                          <a:effectLst/>
                          <a:uLnTx/>
                          <a:uFillTx/>
                          <a:latin typeface="KPMG Bold" panose="020B0803030202040204" pitchFamily="34" charset="0"/>
                          <a:ea typeface="KoPub돋움체 Medium" panose="00000600000000000000" pitchFamily="2" charset="-127"/>
                          <a:cs typeface="+mn-cs"/>
                        </a:rPr>
                        <a:t>China Life Insurance Company</a:t>
                      </a:r>
                      <a:r>
                        <a:rPr kumimoji="0" lang="ko-KR" altLang="en-US" sz="1050" b="0" i="0" u="none" strike="noStrike" kern="1200" cap="none" spc="0" normalizeH="0" baseline="0" dirty="0">
                          <a:ln>
                            <a:solidFill>
                              <a:srgbClr val="FFFFFF">
                                <a:lumMod val="75000"/>
                                <a:alpha val="0"/>
                              </a:srgbClr>
                            </a:solidFill>
                          </a:ln>
                          <a:solidFill>
                            <a:schemeClr val="tx1">
                              <a:lumMod val="50000"/>
                              <a:lumOff val="50000"/>
                            </a:schemeClr>
                          </a:solidFill>
                          <a:effectLst/>
                          <a:uLnTx/>
                          <a:uFillTx/>
                          <a:latin typeface="KPMG Bold" panose="020B0803030202040204" pitchFamily="34" charset="0"/>
                          <a:ea typeface="KoPub돋움체 Medium" panose="00000600000000000000" pitchFamily="2" charset="-127"/>
                          <a:cs typeface="+mn-cs"/>
                        </a:rPr>
                        <a:t> </a:t>
                      </a:r>
                      <a:r>
                        <a:rPr kumimoji="0" sz="1050" b="0" i="0" u="none" strike="noStrike" kern="1200" cap="none" spc="0" normalizeH="0" baseline="0" dirty="0">
                          <a:ln>
                            <a:solidFill>
                              <a:srgbClr val="FFFFFF">
                                <a:lumMod val="75000"/>
                                <a:alpha val="0"/>
                              </a:srgbClr>
                            </a:solidFill>
                          </a:ln>
                          <a:solidFill>
                            <a:schemeClr val="tx1">
                              <a:lumMod val="50000"/>
                              <a:lumOff val="50000"/>
                            </a:schemeClr>
                          </a:solidFill>
                          <a:effectLst/>
                          <a:uLnTx/>
                          <a:uFillTx/>
                          <a:latin typeface="KPMG Bold" panose="020B0803030202040204" pitchFamily="34" charset="0"/>
                          <a:ea typeface="KoPub돋움체 Medium" panose="00000600000000000000" pitchFamily="2" charset="-127"/>
                          <a:cs typeface="+mn-cs"/>
                        </a:rPr>
                        <a:t>Limited [Taiwan] (44.05% Stake)</a:t>
                      </a:r>
                    </a:p>
                  </a:txBody>
                  <a:tcPr marL="72000" marR="7200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sz="1050" b="0" i="0" u="none" strike="noStrike" kern="1200" cap="none" spc="0" normalizeH="0" baseline="0" dirty="0">
                          <a:ln>
                            <a:solidFill>
                              <a:srgbClr val="FFFFFF">
                                <a:lumMod val="75000"/>
                                <a:alpha val="0"/>
                              </a:srgbClr>
                            </a:solidFill>
                          </a:ln>
                          <a:solidFill>
                            <a:schemeClr val="tx1">
                              <a:lumMod val="50000"/>
                              <a:lumOff val="50000"/>
                            </a:schemeClr>
                          </a:solidFill>
                          <a:effectLst/>
                          <a:uLnTx/>
                          <a:uFillTx/>
                          <a:latin typeface="KPMG Bold" panose="020B0803030202040204" pitchFamily="34" charset="0"/>
                          <a:ea typeface="KoPub돋움체 Medium" panose="00000600000000000000" pitchFamily="2" charset="-127"/>
                          <a:cs typeface="+mn-cs"/>
                        </a:rPr>
                        <a:t>China Development Financial Holdings Corporation</a:t>
                      </a:r>
                    </a:p>
                  </a:txBody>
                  <a:tcPr marL="72000" marR="7200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sz="1050" b="0" i="0" u="none" strike="noStrike" kern="1200" cap="none" spc="0" normalizeH="0" baseline="0" dirty="0">
                          <a:ln>
                            <a:solidFill>
                              <a:srgbClr val="FFFFFF">
                                <a:lumMod val="75000"/>
                                <a:alpha val="0"/>
                              </a:srgbClr>
                            </a:solidFill>
                          </a:ln>
                          <a:solidFill>
                            <a:schemeClr val="tx1">
                              <a:lumMod val="50000"/>
                              <a:lumOff val="50000"/>
                            </a:schemeClr>
                          </a:solidFill>
                          <a:effectLst/>
                          <a:uLnTx/>
                          <a:uFillTx/>
                          <a:latin typeface="KPMG Bold" panose="020B0803030202040204" pitchFamily="34" charset="0"/>
                          <a:ea typeface="KoPub돋움체 Medium" panose="00000600000000000000" pitchFamily="2" charset="-127"/>
                          <a:cs typeface="+mn-cs"/>
                        </a:rPr>
                        <a:t>Taiwan</a:t>
                      </a:r>
                    </a:p>
                  </a:txBody>
                  <a:tcPr marL="36000" marR="3600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sz="1050" b="0" i="0" u="none" strike="noStrike" kern="1200" cap="none" spc="0" normalizeH="0" baseline="0" dirty="0">
                          <a:ln>
                            <a:solidFill>
                              <a:srgbClr val="FFFFFF">
                                <a:lumMod val="75000"/>
                                <a:alpha val="0"/>
                              </a:srgbClr>
                            </a:solidFill>
                          </a:ln>
                          <a:solidFill>
                            <a:schemeClr val="tx1">
                              <a:lumMod val="50000"/>
                              <a:lumOff val="50000"/>
                            </a:schemeClr>
                          </a:solidFill>
                          <a:effectLst/>
                          <a:uLnTx/>
                          <a:uFillTx/>
                          <a:latin typeface="KPMG Bold" panose="020B0803030202040204" pitchFamily="34" charset="0"/>
                          <a:ea typeface="KoPub돋움체 Medium" panose="00000600000000000000" pitchFamily="2" charset="-127"/>
                          <a:cs typeface="+mn-cs"/>
                        </a:rPr>
                        <a:t>2,496</a:t>
                      </a:r>
                      <a:r>
                        <a:rPr kumimoji="0" lang="en-US" sz="1050" b="0" i="0" u="none" strike="noStrike" kern="1200" cap="none" spc="0" normalizeH="0" baseline="0" dirty="0">
                          <a:ln>
                            <a:solidFill>
                              <a:srgbClr val="FFFFFF">
                                <a:lumMod val="75000"/>
                                <a:alpha val="0"/>
                              </a:srgbClr>
                            </a:solidFill>
                          </a:ln>
                          <a:solidFill>
                            <a:schemeClr val="tx1">
                              <a:lumMod val="50000"/>
                              <a:lumOff val="50000"/>
                            </a:schemeClr>
                          </a:solidFill>
                          <a:effectLst/>
                          <a:uLnTx/>
                          <a:uFillTx/>
                          <a:latin typeface="KPMG Bold" panose="020B0803030202040204" pitchFamily="34" charset="0"/>
                          <a:ea typeface="KoPub돋움체 Medium" panose="00000600000000000000" pitchFamily="2" charset="-127"/>
                          <a:cs typeface="+mn-cs"/>
                        </a:rPr>
                        <a:t>M</a:t>
                      </a:r>
                      <a:endParaRPr kumimoji="0" sz="1050" b="0" i="0" u="none" strike="noStrike" kern="1200" cap="none" spc="0" normalizeH="0" baseline="0" dirty="0">
                        <a:ln>
                          <a:solidFill>
                            <a:srgbClr val="FFFFFF">
                              <a:lumMod val="75000"/>
                              <a:alpha val="0"/>
                            </a:srgbClr>
                          </a:solidFill>
                        </a:ln>
                        <a:solidFill>
                          <a:schemeClr val="tx1">
                            <a:lumMod val="50000"/>
                            <a:lumOff val="50000"/>
                          </a:schemeClr>
                        </a:solidFill>
                        <a:effectLst/>
                        <a:uLnTx/>
                        <a:uFillTx/>
                        <a:latin typeface="KPMG Bold" panose="020B0803030202040204" pitchFamily="34" charset="0"/>
                        <a:ea typeface="KoPub돋움체 Medium" panose="00000600000000000000" pitchFamily="2" charset="-127"/>
                        <a:cs typeface="+mn-cs"/>
                      </a:endParaRPr>
                    </a:p>
                  </a:txBody>
                  <a:tcPr marL="36000" marR="3600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tc>
                  <a:txBody>
                    <a:bodyPr/>
                    <a:lstStyle/>
                    <a:p>
                      <a:pPr marL="171450" marR="0" lvl="0" indent="-171450" algn="l" defTabSz="91440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ko-KR" altLang="en-US" sz="800" b="0" i="0" u="none" strike="noStrike" kern="1200" cap="none" spc="0" normalizeH="0" baseline="0" dirty="0">
                          <a:ln>
                            <a:solidFill>
                              <a:srgbClr val="FFFFFF">
                                <a:lumMod val="75000"/>
                                <a:alpha val="0"/>
                              </a:srgbClr>
                            </a:solidFill>
                          </a:ln>
                          <a:solidFill>
                            <a:srgbClr val="000000">
                              <a:lumMod val="75000"/>
                              <a:lumOff val="25000"/>
                            </a:srgbClr>
                          </a:solidFill>
                          <a:effectLst/>
                          <a:uLnTx/>
                          <a:uFillTx/>
                          <a:latin typeface="KoPub돋움체 Medium" panose="00000600000000000000" pitchFamily="2" charset="-127"/>
                          <a:ea typeface="KoPub돋움체 Medium" panose="00000600000000000000" pitchFamily="2" charset="-127"/>
                          <a:cs typeface="+mn-cs"/>
                        </a:rPr>
                        <a:t>기존의 </a:t>
                      </a:r>
                      <a:r>
                        <a:rPr kumimoji="0" lang="en-US" altLang="ko-KR" sz="800" b="0" i="0" u="none" strike="noStrike" kern="1200" cap="none" spc="0" normalizeH="0" baseline="0" dirty="0">
                          <a:ln>
                            <a:solidFill>
                              <a:srgbClr val="FFFFFF">
                                <a:lumMod val="75000"/>
                                <a:alpha val="0"/>
                              </a:srgbClr>
                            </a:solidFill>
                          </a:ln>
                          <a:solidFill>
                            <a:srgbClr val="000000">
                              <a:lumMod val="75000"/>
                              <a:lumOff val="25000"/>
                            </a:srgbClr>
                          </a:solidFill>
                          <a:effectLst/>
                          <a:uLnTx/>
                          <a:uFillTx/>
                          <a:latin typeface="KoPub돋움체 Medium" panose="00000600000000000000" pitchFamily="2" charset="-127"/>
                          <a:ea typeface="KoPub돋움체 Medium" panose="00000600000000000000" pitchFamily="2" charset="-127"/>
                          <a:cs typeface="+mn-cs"/>
                        </a:rPr>
                        <a:t>KGI </a:t>
                      </a:r>
                      <a:r>
                        <a:rPr kumimoji="0" lang="ko-KR" altLang="en-US" sz="800" b="0" i="0" u="none" strike="noStrike" kern="1200" cap="none" spc="0" normalizeH="0" baseline="0" dirty="0">
                          <a:ln>
                            <a:solidFill>
                              <a:srgbClr val="FFFFFF">
                                <a:lumMod val="75000"/>
                                <a:alpha val="0"/>
                              </a:srgbClr>
                            </a:solidFill>
                          </a:ln>
                          <a:solidFill>
                            <a:srgbClr val="000000">
                              <a:lumMod val="75000"/>
                              <a:lumOff val="25000"/>
                            </a:srgbClr>
                          </a:solidFill>
                          <a:effectLst/>
                          <a:uLnTx/>
                          <a:uFillTx/>
                          <a:latin typeface="KoPub돋움체 Medium" panose="00000600000000000000" pitchFamily="2" charset="-127"/>
                          <a:ea typeface="KoPub돋움체 Medium" panose="00000600000000000000" pitchFamily="2" charset="-127"/>
                          <a:cs typeface="+mn-cs"/>
                        </a:rPr>
                        <a:t>증권</a:t>
                      </a:r>
                      <a:r>
                        <a:rPr kumimoji="0" lang="en-US" altLang="ko-KR" sz="800" b="0" i="0" u="none" strike="noStrike" kern="1200" cap="none" spc="0" normalizeH="0" baseline="0" dirty="0">
                          <a:ln>
                            <a:solidFill>
                              <a:srgbClr val="FFFFFF">
                                <a:lumMod val="75000"/>
                                <a:alpha val="0"/>
                              </a:srgbClr>
                            </a:solidFill>
                          </a:ln>
                          <a:solidFill>
                            <a:srgbClr val="000000">
                              <a:lumMod val="75000"/>
                              <a:lumOff val="25000"/>
                            </a:srgbClr>
                          </a:solidFill>
                          <a:effectLst/>
                          <a:uLnTx/>
                          <a:uFillTx/>
                          <a:latin typeface="KoPub돋움체 Medium" panose="00000600000000000000" pitchFamily="2" charset="-127"/>
                          <a:ea typeface="KoPub돋움체 Medium" panose="00000600000000000000" pitchFamily="2" charset="-127"/>
                          <a:cs typeface="+mn-cs"/>
                        </a:rPr>
                        <a:t>, KGI </a:t>
                      </a:r>
                      <a:r>
                        <a:rPr kumimoji="0" lang="ko-KR" altLang="en-US" sz="800" b="0" i="0" u="none" strike="noStrike" kern="1200" cap="none" spc="0" normalizeH="0" baseline="0" dirty="0">
                          <a:ln>
                            <a:solidFill>
                              <a:srgbClr val="FFFFFF">
                                <a:lumMod val="75000"/>
                                <a:alpha val="0"/>
                              </a:srgbClr>
                            </a:solidFill>
                          </a:ln>
                          <a:solidFill>
                            <a:srgbClr val="000000">
                              <a:lumMod val="75000"/>
                              <a:lumOff val="25000"/>
                            </a:srgbClr>
                          </a:solidFill>
                          <a:effectLst/>
                          <a:uLnTx/>
                          <a:uFillTx/>
                          <a:latin typeface="KoPub돋움체 Medium" panose="00000600000000000000" pitchFamily="2" charset="-127"/>
                          <a:ea typeface="KoPub돋움체 Medium" panose="00000600000000000000" pitchFamily="2" charset="-127"/>
                          <a:cs typeface="+mn-cs"/>
                        </a:rPr>
                        <a:t>은행</a:t>
                      </a:r>
                      <a:r>
                        <a:rPr kumimoji="0" lang="en-US" altLang="ko-KR" sz="800" b="0" i="0" u="none" strike="noStrike" kern="1200" cap="none" spc="0" normalizeH="0" baseline="0" dirty="0">
                          <a:ln>
                            <a:solidFill>
                              <a:srgbClr val="FFFFFF">
                                <a:lumMod val="75000"/>
                                <a:alpha val="0"/>
                              </a:srgbClr>
                            </a:solidFill>
                          </a:ln>
                          <a:solidFill>
                            <a:srgbClr val="000000">
                              <a:lumMod val="75000"/>
                              <a:lumOff val="25000"/>
                            </a:srgbClr>
                          </a:solidFill>
                          <a:effectLst/>
                          <a:uLnTx/>
                          <a:uFillTx/>
                          <a:latin typeface="KoPub돋움체 Medium" panose="00000600000000000000" pitchFamily="2" charset="-127"/>
                          <a:ea typeface="KoPub돋움체 Medium" panose="00000600000000000000" pitchFamily="2" charset="-127"/>
                          <a:cs typeface="+mn-cs"/>
                        </a:rPr>
                        <a:t>, CDIB </a:t>
                      </a:r>
                      <a:r>
                        <a:rPr kumimoji="0" lang="ko-KR" altLang="en-US" sz="800" b="0" i="0" u="none" strike="noStrike" kern="1200" cap="none" spc="0" normalizeH="0" baseline="0" dirty="0">
                          <a:ln>
                            <a:solidFill>
                              <a:srgbClr val="FFFFFF">
                                <a:lumMod val="75000"/>
                                <a:alpha val="0"/>
                              </a:srgbClr>
                            </a:solidFill>
                          </a:ln>
                          <a:solidFill>
                            <a:srgbClr val="000000">
                              <a:lumMod val="75000"/>
                              <a:lumOff val="25000"/>
                            </a:srgbClr>
                          </a:solidFill>
                          <a:effectLst/>
                          <a:uLnTx/>
                          <a:uFillTx/>
                          <a:latin typeface="KoPub돋움체 Medium" panose="00000600000000000000" pitchFamily="2" charset="-127"/>
                          <a:ea typeface="KoPub돋움체 Medium" panose="00000600000000000000" pitchFamily="2" charset="-127"/>
                          <a:cs typeface="+mn-cs"/>
                        </a:rPr>
                        <a:t>캐피털그룹과 더불어 보험 부문을 인수함으로써 금융지주사로서 입지 강화 </a:t>
                      </a:r>
                      <a:endParaRPr kumimoji="0" sz="800" b="0" i="0" u="none" strike="noStrike" kern="1200" cap="none" spc="0" normalizeH="0" baseline="0" dirty="0">
                        <a:ln>
                          <a:solidFill>
                            <a:srgbClr val="FFFFFF">
                              <a:lumMod val="75000"/>
                              <a:alpha val="0"/>
                            </a:srgbClr>
                          </a:solidFill>
                        </a:ln>
                        <a:solidFill>
                          <a:srgbClr val="000000">
                            <a:lumMod val="75000"/>
                            <a:lumOff val="25000"/>
                          </a:srgbClr>
                        </a:solidFill>
                        <a:effectLst/>
                        <a:uLnTx/>
                        <a:uFillTx/>
                        <a:latin typeface="KoPub돋움체 Medium" panose="00000600000000000000" pitchFamily="2" charset="-127"/>
                        <a:ea typeface="KoPub돋움체 Medium" panose="00000600000000000000" pitchFamily="2" charset="-127"/>
                        <a:cs typeface="+mn-cs"/>
                      </a:endParaRPr>
                    </a:p>
                  </a:txBody>
                  <a:tcPr marL="36000" marR="36000" marT="0" marB="0" anchor="ctr">
                    <a:lnL w="6350" cap="flat" cmpd="sng" algn="ctr">
                      <a:solidFill>
                        <a:srgbClr val="BFBFBF"/>
                      </a:solidFill>
                      <a:prstDash val="solid"/>
                      <a:round/>
                      <a:headEnd type="none" w="med" len="med"/>
                      <a:tailEnd type="none" w="med" len="med"/>
                    </a:lnL>
                    <a:lnR w="3175" cap="flat" cmpd="sng" algn="ctr">
                      <a:solidFill>
                        <a:schemeClr val="bg1"/>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extLst>
                  <a:ext uri="{0D108BD9-81ED-4DB2-BD59-A6C34878D82A}">
                    <a16:rowId xmlns:a16="http://schemas.microsoft.com/office/drawing/2014/main" val="4050613487"/>
                  </a:ext>
                </a:extLst>
              </a:tr>
              <a:tr h="367200">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sz="1000" b="1" i="0" u="none" strike="noStrike" kern="1200" cap="none" spc="0" normalizeH="0" baseline="0" dirty="0">
                          <a:ln>
                            <a:solidFill>
                              <a:srgbClr val="FFFFFF">
                                <a:lumMod val="75000"/>
                                <a:alpha val="0"/>
                              </a:srgbClr>
                            </a:solidFill>
                          </a:ln>
                          <a:solidFill>
                            <a:schemeClr val="tx1">
                              <a:lumMod val="65000"/>
                              <a:lumOff val="35000"/>
                            </a:schemeClr>
                          </a:solidFill>
                          <a:effectLst/>
                          <a:uLnTx/>
                          <a:uFillTx/>
                          <a:latin typeface="KPMG Bold" panose="020B0803030202040204" pitchFamily="34" charset="0"/>
                          <a:ea typeface="KoPub돋움체 Medium" panose="00000600000000000000" pitchFamily="2" charset="-127"/>
                          <a:cs typeface="+mn-cs"/>
                        </a:rPr>
                        <a:t>7</a:t>
                      </a:r>
                    </a:p>
                  </a:txBody>
                  <a:tcPr marL="36000" marR="36000" marT="0" marB="0" anchor="ctr">
                    <a:lnL w="3175" cap="flat" cmpd="sng" algn="ctr">
                      <a:solidFill>
                        <a:schemeClr val="bg1"/>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CCF1FD"/>
                    </a:solidFill>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sz="1000" b="0" i="0" u="none" strike="noStrike" kern="1200" cap="none" spc="0" normalizeH="0" baseline="0" dirty="0">
                          <a:ln>
                            <a:solidFill>
                              <a:srgbClr val="FFFFFF">
                                <a:lumMod val="75000"/>
                                <a:alpha val="0"/>
                              </a:srgbClr>
                            </a:solidFill>
                          </a:ln>
                          <a:solidFill>
                            <a:schemeClr val="tx1">
                              <a:lumMod val="50000"/>
                              <a:lumOff val="50000"/>
                            </a:schemeClr>
                          </a:solidFill>
                          <a:effectLst/>
                          <a:uLnTx/>
                          <a:uFillTx/>
                          <a:latin typeface="KPMG Bold" panose="020B0803030202040204" pitchFamily="34" charset="0"/>
                          <a:ea typeface="KoPub돋움체 Medium" panose="00000600000000000000" pitchFamily="2" charset="-127"/>
                          <a:cs typeface="+mn-cs"/>
                        </a:rPr>
                        <a:t>2018</a:t>
                      </a:r>
                    </a:p>
                  </a:txBody>
                  <a:tcPr marL="36000" marR="3600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sz="1050" b="0" i="0" u="none" strike="noStrike" kern="1200" cap="none" spc="0" normalizeH="0" baseline="0" dirty="0">
                          <a:ln>
                            <a:solidFill>
                              <a:srgbClr val="FFFFFF">
                                <a:lumMod val="75000"/>
                                <a:alpha val="0"/>
                              </a:srgbClr>
                            </a:solidFill>
                          </a:ln>
                          <a:solidFill>
                            <a:schemeClr val="tx1">
                              <a:lumMod val="50000"/>
                              <a:lumOff val="50000"/>
                            </a:schemeClr>
                          </a:solidFill>
                          <a:effectLst/>
                          <a:uLnTx/>
                          <a:uFillTx/>
                          <a:latin typeface="KPMG Bold" panose="020B0803030202040204" pitchFamily="34" charset="0"/>
                          <a:ea typeface="KoPub돋움체 Medium" panose="00000600000000000000" pitchFamily="2" charset="-127"/>
                          <a:cs typeface="+mn-cs"/>
                        </a:rPr>
                        <a:t>AMP Life Limited</a:t>
                      </a:r>
                    </a:p>
                  </a:txBody>
                  <a:tcPr marL="72000" marR="7200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sz="1050" b="0" i="0" u="none" strike="noStrike" kern="1200" cap="none" spc="0" normalizeH="0" baseline="0" dirty="0">
                          <a:ln>
                            <a:solidFill>
                              <a:srgbClr val="FFFFFF">
                                <a:lumMod val="75000"/>
                                <a:alpha val="0"/>
                              </a:srgbClr>
                            </a:solidFill>
                          </a:ln>
                          <a:solidFill>
                            <a:schemeClr val="tx1">
                              <a:lumMod val="50000"/>
                              <a:lumOff val="50000"/>
                            </a:schemeClr>
                          </a:solidFill>
                          <a:effectLst/>
                          <a:uLnTx/>
                          <a:uFillTx/>
                          <a:latin typeface="KPMG Bold" panose="020B0803030202040204" pitchFamily="34" charset="0"/>
                          <a:ea typeface="KoPub돋움체 Medium" panose="00000600000000000000" pitchFamily="2" charset="-127"/>
                          <a:cs typeface="+mn-cs"/>
                        </a:rPr>
                        <a:t>Resolution Life Inc</a:t>
                      </a:r>
                    </a:p>
                  </a:txBody>
                  <a:tcPr marL="72000" marR="7200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sz="1050" b="0" i="0" u="none" strike="noStrike" kern="1200" cap="none" spc="0" normalizeH="0" baseline="0" dirty="0">
                          <a:ln>
                            <a:solidFill>
                              <a:srgbClr val="FFFFFF">
                                <a:lumMod val="75000"/>
                                <a:alpha val="0"/>
                              </a:srgbClr>
                            </a:solidFill>
                          </a:ln>
                          <a:solidFill>
                            <a:schemeClr val="tx1">
                              <a:lumMod val="50000"/>
                              <a:lumOff val="50000"/>
                            </a:schemeClr>
                          </a:solidFill>
                          <a:effectLst/>
                          <a:uLnTx/>
                          <a:uFillTx/>
                          <a:latin typeface="KPMG Bold" panose="020B0803030202040204" pitchFamily="34" charset="0"/>
                          <a:ea typeface="KoPub돋움체 Medium" panose="00000600000000000000" pitchFamily="2" charset="-127"/>
                          <a:cs typeface="+mn-cs"/>
                        </a:rPr>
                        <a:t>Australia</a:t>
                      </a:r>
                    </a:p>
                  </a:txBody>
                  <a:tcPr marL="36000" marR="3600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sz="1050" b="0" i="0" u="none" strike="noStrike" kern="1200" cap="none" spc="0" normalizeH="0" baseline="0" dirty="0">
                          <a:ln>
                            <a:solidFill>
                              <a:srgbClr val="FFFFFF">
                                <a:lumMod val="75000"/>
                                <a:alpha val="0"/>
                              </a:srgbClr>
                            </a:solidFill>
                          </a:ln>
                          <a:solidFill>
                            <a:schemeClr val="tx1">
                              <a:lumMod val="50000"/>
                              <a:lumOff val="50000"/>
                            </a:schemeClr>
                          </a:solidFill>
                          <a:effectLst/>
                          <a:uLnTx/>
                          <a:uFillTx/>
                          <a:latin typeface="KPMG Bold" panose="020B0803030202040204" pitchFamily="34" charset="0"/>
                          <a:ea typeface="KoPub돋움체 Medium" panose="00000600000000000000" pitchFamily="2" charset="-127"/>
                          <a:cs typeface="+mn-cs"/>
                        </a:rPr>
                        <a:t>2,123</a:t>
                      </a:r>
                      <a:r>
                        <a:rPr kumimoji="0" lang="en-US" sz="1050" b="0" i="0" u="none" strike="noStrike" kern="1200" cap="none" spc="0" normalizeH="0" baseline="0" dirty="0">
                          <a:ln>
                            <a:solidFill>
                              <a:srgbClr val="FFFFFF">
                                <a:lumMod val="75000"/>
                                <a:alpha val="0"/>
                              </a:srgbClr>
                            </a:solidFill>
                          </a:ln>
                          <a:solidFill>
                            <a:schemeClr val="tx1">
                              <a:lumMod val="50000"/>
                              <a:lumOff val="50000"/>
                            </a:schemeClr>
                          </a:solidFill>
                          <a:effectLst/>
                          <a:uLnTx/>
                          <a:uFillTx/>
                          <a:latin typeface="KPMG Bold" panose="020B0803030202040204" pitchFamily="34" charset="0"/>
                          <a:ea typeface="KoPub돋움체 Medium" panose="00000600000000000000" pitchFamily="2" charset="-127"/>
                          <a:cs typeface="+mn-cs"/>
                        </a:rPr>
                        <a:t>M</a:t>
                      </a:r>
                      <a:endParaRPr kumimoji="0" sz="1050" b="0" i="0" u="none" strike="noStrike" kern="1200" cap="none" spc="0" normalizeH="0" baseline="0" dirty="0">
                        <a:ln>
                          <a:solidFill>
                            <a:srgbClr val="FFFFFF">
                              <a:lumMod val="75000"/>
                              <a:alpha val="0"/>
                            </a:srgbClr>
                          </a:solidFill>
                        </a:ln>
                        <a:solidFill>
                          <a:schemeClr val="tx1">
                            <a:lumMod val="50000"/>
                            <a:lumOff val="50000"/>
                          </a:schemeClr>
                        </a:solidFill>
                        <a:effectLst/>
                        <a:uLnTx/>
                        <a:uFillTx/>
                        <a:latin typeface="KPMG Bold" panose="020B0803030202040204" pitchFamily="34" charset="0"/>
                        <a:ea typeface="KoPub돋움체 Medium" panose="00000600000000000000" pitchFamily="2" charset="-127"/>
                        <a:cs typeface="+mn-cs"/>
                      </a:endParaRPr>
                    </a:p>
                  </a:txBody>
                  <a:tcPr marL="36000" marR="3600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tc>
                  <a:txBody>
                    <a:bodyPr/>
                    <a:lstStyle/>
                    <a:p>
                      <a:pPr marL="171450" marR="0" lvl="0" indent="-171450" algn="l" defTabSz="91440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altLang="ko-KR" sz="800" b="0" i="0" u="none" strike="noStrike" kern="1200" cap="none" spc="0" normalizeH="0" baseline="0" dirty="0">
                          <a:ln>
                            <a:solidFill>
                              <a:srgbClr val="FFFFFF">
                                <a:lumMod val="75000"/>
                                <a:alpha val="0"/>
                              </a:srgbClr>
                            </a:solidFill>
                          </a:ln>
                          <a:solidFill>
                            <a:srgbClr val="000000">
                              <a:lumMod val="75000"/>
                              <a:lumOff val="25000"/>
                            </a:srgbClr>
                          </a:solidFill>
                          <a:effectLst/>
                          <a:uLnTx/>
                          <a:uFillTx/>
                          <a:latin typeface="KoPub돋움체 Medium" panose="00000600000000000000" pitchFamily="2" charset="-127"/>
                          <a:ea typeface="KoPub돋움체 Medium" panose="00000600000000000000" pitchFamily="2" charset="-127"/>
                          <a:cs typeface="+mn-cs"/>
                        </a:rPr>
                        <a:t>Resolution Life</a:t>
                      </a:r>
                      <a:r>
                        <a:rPr kumimoji="0" lang="ko-KR" altLang="en-US" sz="800" b="0" i="0" u="none" strike="noStrike" kern="1200" cap="none" spc="0" normalizeH="0" baseline="0" dirty="0">
                          <a:ln>
                            <a:solidFill>
                              <a:srgbClr val="FFFFFF">
                                <a:lumMod val="75000"/>
                                <a:alpha val="0"/>
                              </a:srgbClr>
                            </a:solidFill>
                          </a:ln>
                          <a:solidFill>
                            <a:srgbClr val="000000">
                              <a:lumMod val="75000"/>
                              <a:lumOff val="25000"/>
                            </a:srgbClr>
                          </a:solidFill>
                          <a:effectLst/>
                          <a:uLnTx/>
                          <a:uFillTx/>
                          <a:latin typeface="KoPub돋움체 Medium" panose="00000600000000000000" pitchFamily="2" charset="-127"/>
                          <a:ea typeface="KoPub돋움체 Medium" panose="00000600000000000000" pitchFamily="2" charset="-127"/>
                          <a:cs typeface="+mn-cs"/>
                        </a:rPr>
                        <a:t>의</a:t>
                      </a:r>
                      <a:r>
                        <a:rPr kumimoji="0" lang="en-US" altLang="ko-KR" sz="800" b="0" i="0" u="none" strike="noStrike" kern="1200" cap="none" spc="0" normalizeH="0" baseline="0" dirty="0">
                          <a:ln>
                            <a:solidFill>
                              <a:srgbClr val="FFFFFF">
                                <a:lumMod val="75000"/>
                                <a:alpha val="0"/>
                              </a:srgbClr>
                            </a:solidFill>
                          </a:ln>
                          <a:solidFill>
                            <a:srgbClr val="000000">
                              <a:lumMod val="75000"/>
                              <a:lumOff val="25000"/>
                            </a:srgbClr>
                          </a:solidFill>
                          <a:effectLst/>
                          <a:uLnTx/>
                          <a:uFillTx/>
                          <a:latin typeface="KoPub돋움체 Medium" panose="00000600000000000000" pitchFamily="2" charset="-127"/>
                          <a:ea typeface="KoPub돋움체 Medium" panose="00000600000000000000" pitchFamily="2" charset="-127"/>
                          <a:cs typeface="+mn-cs"/>
                        </a:rPr>
                        <a:t> </a:t>
                      </a:r>
                      <a:r>
                        <a:rPr kumimoji="0" lang="ko-KR" altLang="en-US" sz="800" b="0" i="0" u="none" strike="noStrike" kern="1200" cap="none" spc="0" normalizeH="0" baseline="0" dirty="0">
                          <a:ln>
                            <a:solidFill>
                              <a:srgbClr val="FFFFFF">
                                <a:lumMod val="75000"/>
                                <a:alpha val="0"/>
                              </a:srgbClr>
                            </a:solidFill>
                          </a:ln>
                          <a:solidFill>
                            <a:srgbClr val="000000">
                              <a:lumMod val="75000"/>
                              <a:lumOff val="25000"/>
                            </a:srgbClr>
                          </a:solidFill>
                          <a:effectLst/>
                          <a:uLnTx/>
                          <a:uFillTx/>
                          <a:latin typeface="KoPub돋움체 Medium" panose="00000600000000000000" pitchFamily="2" charset="-127"/>
                          <a:ea typeface="KoPub돋움체 Medium" panose="00000600000000000000" pitchFamily="2" charset="-127"/>
                          <a:cs typeface="+mn-cs"/>
                        </a:rPr>
                        <a:t>호주</a:t>
                      </a:r>
                      <a:r>
                        <a:rPr kumimoji="0" lang="en-US" altLang="ko-KR" sz="800" b="0" i="0" u="none" strike="noStrike" kern="1200" cap="none" spc="0" normalizeH="0" baseline="0" dirty="0">
                          <a:ln>
                            <a:solidFill>
                              <a:srgbClr val="FFFFFF">
                                <a:lumMod val="75000"/>
                                <a:alpha val="0"/>
                              </a:srgbClr>
                            </a:solidFill>
                          </a:ln>
                          <a:solidFill>
                            <a:srgbClr val="000000">
                              <a:lumMod val="75000"/>
                              <a:lumOff val="25000"/>
                            </a:srgbClr>
                          </a:solidFill>
                          <a:effectLst/>
                          <a:uLnTx/>
                          <a:uFillTx/>
                          <a:latin typeface="KoPub돋움체 Medium" panose="00000600000000000000" pitchFamily="2" charset="-127"/>
                          <a:ea typeface="KoPub돋움체 Medium" panose="00000600000000000000" pitchFamily="2" charset="-127"/>
                          <a:cs typeface="+mn-cs"/>
                        </a:rPr>
                        <a:t>·</a:t>
                      </a:r>
                      <a:r>
                        <a:rPr kumimoji="0" lang="ko-KR" altLang="en-US" sz="800" b="0" i="0" u="none" strike="noStrike" kern="1200" cap="none" spc="0" normalizeH="0" baseline="0" dirty="0">
                          <a:ln>
                            <a:solidFill>
                              <a:srgbClr val="FFFFFF">
                                <a:lumMod val="75000"/>
                                <a:alpha val="0"/>
                              </a:srgbClr>
                            </a:solidFill>
                          </a:ln>
                          <a:solidFill>
                            <a:srgbClr val="000000">
                              <a:lumMod val="75000"/>
                              <a:lumOff val="25000"/>
                            </a:srgbClr>
                          </a:solidFill>
                          <a:effectLst/>
                          <a:uLnTx/>
                          <a:uFillTx/>
                          <a:latin typeface="KoPub돋움체 Medium" panose="00000600000000000000" pitchFamily="2" charset="-127"/>
                          <a:ea typeface="KoPub돋움체 Medium" panose="00000600000000000000" pitchFamily="2" charset="-127"/>
                          <a:cs typeface="+mn-cs"/>
                        </a:rPr>
                        <a:t>뉴질랜드 보험사업 부문 강화</a:t>
                      </a:r>
                    </a:p>
                  </a:txBody>
                  <a:tcPr marL="36000" marR="36000" marT="0" marB="0" anchor="ctr">
                    <a:lnL w="6350" cap="flat" cmpd="sng" algn="ctr">
                      <a:solidFill>
                        <a:srgbClr val="BFBFBF"/>
                      </a:solidFill>
                      <a:prstDash val="solid"/>
                      <a:round/>
                      <a:headEnd type="none" w="med" len="med"/>
                      <a:tailEnd type="none" w="med" len="med"/>
                    </a:lnL>
                    <a:lnR w="3175" cap="flat" cmpd="sng" algn="ctr">
                      <a:solidFill>
                        <a:schemeClr val="bg1"/>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extLst>
                  <a:ext uri="{0D108BD9-81ED-4DB2-BD59-A6C34878D82A}">
                    <a16:rowId xmlns:a16="http://schemas.microsoft.com/office/drawing/2014/main" val="2896842788"/>
                  </a:ext>
                </a:extLst>
              </a:tr>
              <a:tr h="367200">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sz="1000" b="1" i="0" u="none" strike="noStrike" kern="1200" cap="none" spc="0" normalizeH="0" baseline="0" dirty="0">
                          <a:ln>
                            <a:solidFill>
                              <a:srgbClr val="FFFFFF">
                                <a:lumMod val="75000"/>
                                <a:alpha val="0"/>
                              </a:srgbClr>
                            </a:solidFill>
                          </a:ln>
                          <a:solidFill>
                            <a:schemeClr val="tx1">
                              <a:lumMod val="65000"/>
                              <a:lumOff val="35000"/>
                            </a:schemeClr>
                          </a:solidFill>
                          <a:effectLst/>
                          <a:uLnTx/>
                          <a:uFillTx/>
                          <a:latin typeface="KPMG Bold" panose="020B0803030202040204" pitchFamily="34" charset="0"/>
                          <a:ea typeface="KoPub돋움체 Medium" panose="00000600000000000000" pitchFamily="2" charset="-127"/>
                          <a:cs typeface="+mn-cs"/>
                        </a:rPr>
                        <a:t>8</a:t>
                      </a:r>
                    </a:p>
                  </a:txBody>
                  <a:tcPr marL="36000" marR="36000" marT="0" marB="0" anchor="ctr">
                    <a:lnL w="3175" cap="flat" cmpd="sng" algn="ctr">
                      <a:solidFill>
                        <a:schemeClr val="bg1"/>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CCF1FD"/>
                    </a:solidFill>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sz="1000" b="0" i="0" u="none" strike="noStrike" kern="1200" cap="none" spc="0" normalizeH="0" baseline="0" dirty="0">
                          <a:ln>
                            <a:solidFill>
                              <a:srgbClr val="FFFFFF">
                                <a:lumMod val="75000"/>
                                <a:alpha val="0"/>
                              </a:srgbClr>
                            </a:solidFill>
                          </a:ln>
                          <a:solidFill>
                            <a:schemeClr val="tx1">
                              <a:lumMod val="50000"/>
                              <a:lumOff val="50000"/>
                            </a:schemeClr>
                          </a:solidFill>
                          <a:effectLst/>
                          <a:uLnTx/>
                          <a:uFillTx/>
                          <a:latin typeface="KPMG Bold" panose="020B0803030202040204" pitchFamily="34" charset="0"/>
                          <a:ea typeface="KoPub돋움체 Medium" panose="00000600000000000000" pitchFamily="2" charset="-127"/>
                          <a:cs typeface="+mn-cs"/>
                        </a:rPr>
                        <a:t>2018</a:t>
                      </a:r>
                    </a:p>
                  </a:txBody>
                  <a:tcPr marL="36000" marR="3600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sz="1050" b="0" i="0" u="none" strike="noStrike" kern="1200" cap="none" spc="0" normalizeH="0" baseline="0" dirty="0">
                          <a:ln>
                            <a:solidFill>
                              <a:srgbClr val="FFFFFF">
                                <a:lumMod val="75000"/>
                                <a:alpha val="0"/>
                              </a:srgbClr>
                            </a:solidFill>
                          </a:ln>
                          <a:solidFill>
                            <a:schemeClr val="tx1">
                              <a:lumMod val="50000"/>
                              <a:lumOff val="50000"/>
                            </a:schemeClr>
                          </a:solidFill>
                          <a:effectLst/>
                          <a:uLnTx/>
                          <a:uFillTx/>
                          <a:latin typeface="KPMG Bold" panose="020B0803030202040204" pitchFamily="34" charset="0"/>
                          <a:ea typeface="KoPub돋움체 Medium" panose="00000600000000000000" pitchFamily="2" charset="-127"/>
                          <a:cs typeface="+mn-cs"/>
                        </a:rPr>
                        <a:t>Orange Life Insurance, Limited</a:t>
                      </a:r>
                      <a:r>
                        <a:rPr kumimoji="0" lang="en-US" sz="1050" b="0" i="0" u="none" strike="noStrike" kern="1200" cap="none" spc="0" normalizeH="0" baseline="0" dirty="0">
                          <a:ln>
                            <a:solidFill>
                              <a:srgbClr val="FFFFFF">
                                <a:lumMod val="75000"/>
                                <a:alpha val="0"/>
                              </a:srgbClr>
                            </a:solidFill>
                          </a:ln>
                          <a:solidFill>
                            <a:schemeClr val="tx1">
                              <a:lumMod val="50000"/>
                              <a:lumOff val="50000"/>
                            </a:schemeClr>
                          </a:solidFill>
                          <a:effectLst/>
                          <a:uLnTx/>
                          <a:uFillTx/>
                          <a:latin typeface="KPMG Bold" panose="020B0803030202040204" pitchFamily="34" charset="0"/>
                          <a:ea typeface="KoPub돋움체 Medium" panose="00000600000000000000" pitchFamily="2" charset="-127"/>
                          <a:cs typeface="+mn-cs"/>
                        </a:rPr>
                        <a:t> </a:t>
                      </a:r>
                      <a:r>
                        <a:rPr kumimoji="0" sz="1050" b="0" i="0" u="none" strike="noStrike" kern="1200" cap="none" spc="0" normalizeH="0" baseline="0" dirty="0">
                          <a:ln>
                            <a:solidFill>
                              <a:srgbClr val="FFFFFF">
                                <a:lumMod val="75000"/>
                                <a:alpha val="0"/>
                              </a:srgbClr>
                            </a:solidFill>
                          </a:ln>
                          <a:solidFill>
                            <a:schemeClr val="tx1">
                              <a:lumMod val="50000"/>
                              <a:lumOff val="50000"/>
                            </a:schemeClr>
                          </a:solidFill>
                          <a:effectLst/>
                          <a:uLnTx/>
                          <a:uFillTx/>
                          <a:latin typeface="KPMG Bold" panose="020B0803030202040204" pitchFamily="34" charset="0"/>
                          <a:ea typeface="KoPub돋움체 Medium" panose="00000600000000000000" pitchFamily="2" charset="-127"/>
                          <a:cs typeface="+mn-cs"/>
                        </a:rPr>
                        <a:t>(59.15% Stake)</a:t>
                      </a:r>
                    </a:p>
                  </a:txBody>
                  <a:tcPr marL="72000" marR="7200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sz="1050" b="0" i="0" u="none" strike="noStrike" kern="1200" cap="none" spc="0" normalizeH="0" baseline="0" dirty="0">
                          <a:ln>
                            <a:solidFill>
                              <a:srgbClr val="FFFFFF">
                                <a:lumMod val="75000"/>
                                <a:alpha val="0"/>
                              </a:srgbClr>
                            </a:solidFill>
                          </a:ln>
                          <a:solidFill>
                            <a:schemeClr val="tx1">
                              <a:lumMod val="50000"/>
                              <a:lumOff val="50000"/>
                            </a:schemeClr>
                          </a:solidFill>
                          <a:effectLst/>
                          <a:uLnTx/>
                          <a:uFillTx/>
                          <a:latin typeface="KPMG Bold" panose="020B0803030202040204" pitchFamily="34" charset="0"/>
                          <a:ea typeface="KoPub돋움체 Medium" panose="00000600000000000000" pitchFamily="2" charset="-127"/>
                          <a:cs typeface="+mn-cs"/>
                        </a:rPr>
                        <a:t>Shinhan Financial Group</a:t>
                      </a:r>
                      <a:r>
                        <a:rPr kumimoji="0" lang="ko-KR" altLang="en-US" sz="1050" b="0" i="0" u="none" strike="noStrike" kern="1200" cap="none" spc="0" normalizeH="0" baseline="0" dirty="0">
                          <a:ln>
                            <a:solidFill>
                              <a:srgbClr val="FFFFFF">
                                <a:lumMod val="75000"/>
                                <a:alpha val="0"/>
                              </a:srgbClr>
                            </a:solidFill>
                          </a:ln>
                          <a:solidFill>
                            <a:schemeClr val="tx1">
                              <a:lumMod val="50000"/>
                              <a:lumOff val="50000"/>
                            </a:schemeClr>
                          </a:solidFill>
                          <a:effectLst/>
                          <a:uLnTx/>
                          <a:uFillTx/>
                          <a:latin typeface="KPMG Bold" panose="020B0803030202040204" pitchFamily="34" charset="0"/>
                          <a:ea typeface="KoPub돋움체 Medium" panose="00000600000000000000" pitchFamily="2" charset="-127"/>
                          <a:cs typeface="+mn-cs"/>
                        </a:rPr>
                        <a:t> </a:t>
                      </a:r>
                      <a:r>
                        <a:rPr kumimoji="0" sz="1050" b="0" i="0" u="none" strike="noStrike" kern="1200" cap="none" spc="0" normalizeH="0" baseline="0" dirty="0">
                          <a:ln>
                            <a:solidFill>
                              <a:srgbClr val="FFFFFF">
                                <a:lumMod val="75000"/>
                                <a:alpha val="0"/>
                              </a:srgbClr>
                            </a:solidFill>
                          </a:ln>
                          <a:solidFill>
                            <a:schemeClr val="tx1">
                              <a:lumMod val="50000"/>
                              <a:lumOff val="50000"/>
                            </a:schemeClr>
                          </a:solidFill>
                          <a:effectLst/>
                          <a:uLnTx/>
                          <a:uFillTx/>
                          <a:latin typeface="KPMG Bold" panose="020B0803030202040204" pitchFamily="34" charset="0"/>
                          <a:ea typeface="KoPub돋움체 Medium" panose="00000600000000000000" pitchFamily="2" charset="-127"/>
                          <a:cs typeface="+mn-cs"/>
                        </a:rPr>
                        <a:t>Co., Limited</a:t>
                      </a:r>
                    </a:p>
                  </a:txBody>
                  <a:tcPr marL="72000" marR="7200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sz="1050" b="0" i="0" u="none" strike="noStrike" kern="1200" cap="none" spc="0" normalizeH="0" baseline="0" dirty="0">
                          <a:ln>
                            <a:solidFill>
                              <a:srgbClr val="FFFFFF">
                                <a:lumMod val="75000"/>
                                <a:alpha val="0"/>
                              </a:srgbClr>
                            </a:solidFill>
                          </a:ln>
                          <a:solidFill>
                            <a:schemeClr val="tx1">
                              <a:lumMod val="50000"/>
                              <a:lumOff val="50000"/>
                            </a:schemeClr>
                          </a:solidFill>
                          <a:effectLst/>
                          <a:uLnTx/>
                          <a:uFillTx/>
                          <a:latin typeface="KPMG Bold" panose="020B0803030202040204" pitchFamily="34" charset="0"/>
                          <a:ea typeface="KoPub돋움체 Medium" panose="00000600000000000000" pitchFamily="2" charset="-127"/>
                          <a:cs typeface="+mn-cs"/>
                        </a:rPr>
                        <a:t>South Korea</a:t>
                      </a:r>
                    </a:p>
                  </a:txBody>
                  <a:tcPr marL="36000" marR="3600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sz="1050" b="0" i="0" u="none" strike="noStrike" kern="1200" cap="none" spc="0" normalizeH="0" baseline="0" dirty="0">
                          <a:ln>
                            <a:solidFill>
                              <a:srgbClr val="FFFFFF">
                                <a:lumMod val="75000"/>
                                <a:alpha val="0"/>
                              </a:srgbClr>
                            </a:solidFill>
                          </a:ln>
                          <a:solidFill>
                            <a:schemeClr val="tx1">
                              <a:lumMod val="50000"/>
                              <a:lumOff val="50000"/>
                            </a:schemeClr>
                          </a:solidFill>
                          <a:effectLst/>
                          <a:uLnTx/>
                          <a:uFillTx/>
                          <a:latin typeface="KPMG Bold" panose="020B0803030202040204" pitchFamily="34" charset="0"/>
                          <a:ea typeface="KoPub돋움체 Medium" panose="00000600000000000000" pitchFamily="2" charset="-127"/>
                          <a:cs typeface="+mn-cs"/>
                        </a:rPr>
                        <a:t>2,059</a:t>
                      </a:r>
                      <a:r>
                        <a:rPr kumimoji="0" lang="en-US" sz="1050" b="0" i="0" u="none" strike="noStrike" kern="1200" cap="none" spc="0" normalizeH="0" baseline="0" dirty="0">
                          <a:ln>
                            <a:solidFill>
                              <a:srgbClr val="FFFFFF">
                                <a:lumMod val="75000"/>
                                <a:alpha val="0"/>
                              </a:srgbClr>
                            </a:solidFill>
                          </a:ln>
                          <a:solidFill>
                            <a:schemeClr val="tx1">
                              <a:lumMod val="50000"/>
                              <a:lumOff val="50000"/>
                            </a:schemeClr>
                          </a:solidFill>
                          <a:effectLst/>
                          <a:uLnTx/>
                          <a:uFillTx/>
                          <a:latin typeface="KPMG Bold" panose="020B0803030202040204" pitchFamily="34" charset="0"/>
                          <a:ea typeface="KoPub돋움체 Medium" panose="00000600000000000000" pitchFamily="2" charset="-127"/>
                          <a:cs typeface="+mn-cs"/>
                        </a:rPr>
                        <a:t>M</a:t>
                      </a:r>
                      <a:endParaRPr kumimoji="0" sz="1050" b="0" i="0" u="none" strike="noStrike" kern="1200" cap="none" spc="0" normalizeH="0" baseline="0" dirty="0">
                        <a:ln>
                          <a:solidFill>
                            <a:srgbClr val="FFFFFF">
                              <a:lumMod val="75000"/>
                              <a:alpha val="0"/>
                            </a:srgbClr>
                          </a:solidFill>
                        </a:ln>
                        <a:solidFill>
                          <a:schemeClr val="tx1">
                            <a:lumMod val="50000"/>
                            <a:lumOff val="50000"/>
                          </a:schemeClr>
                        </a:solidFill>
                        <a:effectLst/>
                        <a:uLnTx/>
                        <a:uFillTx/>
                        <a:latin typeface="KPMG Bold" panose="020B0803030202040204" pitchFamily="34" charset="0"/>
                        <a:ea typeface="KoPub돋움체 Medium" panose="00000600000000000000" pitchFamily="2" charset="-127"/>
                        <a:cs typeface="+mn-cs"/>
                      </a:endParaRPr>
                    </a:p>
                  </a:txBody>
                  <a:tcPr marL="36000" marR="3600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tc>
                  <a:txBody>
                    <a:bodyPr/>
                    <a:lstStyle/>
                    <a:p>
                      <a:pPr marL="171450" marR="0" lvl="0" indent="-171450" algn="l" defTabSz="91440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ko-KR" altLang="en-US" sz="800" b="0" i="0" u="none" strike="noStrike" kern="1200" cap="none" spc="0" normalizeH="0" baseline="0" dirty="0">
                          <a:ln>
                            <a:solidFill>
                              <a:srgbClr val="FFFFFF">
                                <a:lumMod val="75000"/>
                                <a:alpha val="0"/>
                              </a:srgbClr>
                            </a:solidFill>
                          </a:ln>
                          <a:solidFill>
                            <a:srgbClr val="000000">
                              <a:lumMod val="75000"/>
                              <a:lumOff val="25000"/>
                            </a:srgbClr>
                          </a:solidFill>
                          <a:effectLst/>
                          <a:uLnTx/>
                          <a:uFillTx/>
                          <a:latin typeface="KoPub돋움체 Medium" panose="00000600000000000000" pitchFamily="2" charset="-127"/>
                          <a:ea typeface="KoPub돋움체 Medium" panose="00000600000000000000" pitchFamily="2" charset="-127"/>
                          <a:cs typeface="+mn-cs"/>
                        </a:rPr>
                        <a:t>시장점유율 확대 및 시너지를 통한 한국 보험업계 내 신한금융그룹의 입지 강화</a:t>
                      </a:r>
                      <a:endParaRPr kumimoji="0" sz="800" b="0" i="0" u="none" strike="noStrike" kern="1200" cap="none" spc="0" normalizeH="0" baseline="0" dirty="0">
                        <a:ln>
                          <a:solidFill>
                            <a:srgbClr val="FFFFFF">
                              <a:lumMod val="75000"/>
                              <a:alpha val="0"/>
                            </a:srgbClr>
                          </a:solidFill>
                        </a:ln>
                        <a:solidFill>
                          <a:srgbClr val="000000">
                            <a:lumMod val="75000"/>
                            <a:lumOff val="25000"/>
                          </a:srgbClr>
                        </a:solidFill>
                        <a:effectLst/>
                        <a:uLnTx/>
                        <a:uFillTx/>
                        <a:latin typeface="KoPub돋움체 Medium" panose="00000600000000000000" pitchFamily="2" charset="-127"/>
                        <a:ea typeface="KoPub돋움체 Medium" panose="00000600000000000000" pitchFamily="2" charset="-127"/>
                        <a:cs typeface="+mn-cs"/>
                      </a:endParaRPr>
                    </a:p>
                  </a:txBody>
                  <a:tcPr marL="36000" marR="36000" marT="0" marB="0" anchor="ctr">
                    <a:lnL w="6350" cap="flat" cmpd="sng" algn="ctr">
                      <a:solidFill>
                        <a:srgbClr val="BFBFBF"/>
                      </a:solidFill>
                      <a:prstDash val="solid"/>
                      <a:round/>
                      <a:headEnd type="none" w="med" len="med"/>
                      <a:tailEnd type="none" w="med" len="med"/>
                    </a:lnL>
                    <a:lnR w="3175" cap="flat" cmpd="sng" algn="ctr">
                      <a:solidFill>
                        <a:schemeClr val="bg1"/>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extLst>
                  <a:ext uri="{0D108BD9-81ED-4DB2-BD59-A6C34878D82A}">
                    <a16:rowId xmlns:a16="http://schemas.microsoft.com/office/drawing/2014/main" val="2314395203"/>
                  </a:ext>
                </a:extLst>
              </a:tr>
              <a:tr h="367200">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sz="1000" b="1" i="0" u="none" strike="noStrike" kern="1200" cap="none" spc="0" normalizeH="0" baseline="0" dirty="0">
                          <a:ln>
                            <a:solidFill>
                              <a:srgbClr val="FFFFFF">
                                <a:lumMod val="75000"/>
                                <a:alpha val="0"/>
                              </a:srgbClr>
                            </a:solidFill>
                          </a:ln>
                          <a:solidFill>
                            <a:schemeClr val="tx1">
                              <a:lumMod val="65000"/>
                              <a:lumOff val="35000"/>
                            </a:schemeClr>
                          </a:solidFill>
                          <a:effectLst/>
                          <a:uLnTx/>
                          <a:uFillTx/>
                          <a:latin typeface="KPMG Bold" panose="020B0803030202040204" pitchFamily="34" charset="0"/>
                          <a:ea typeface="KoPub돋움체 Medium" panose="00000600000000000000" pitchFamily="2" charset="-127"/>
                          <a:cs typeface="+mn-cs"/>
                        </a:rPr>
                        <a:t>9</a:t>
                      </a:r>
                    </a:p>
                  </a:txBody>
                  <a:tcPr marL="36000" marR="36000" marT="0" marB="0" anchor="ctr">
                    <a:lnL w="3175" cap="flat" cmpd="sng" algn="ctr">
                      <a:solidFill>
                        <a:schemeClr val="bg1"/>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CCF1FD"/>
                    </a:solidFill>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sz="1000" b="0" i="0" u="none" strike="noStrike" kern="1200" cap="none" spc="0" normalizeH="0" baseline="0" dirty="0">
                          <a:ln>
                            <a:solidFill>
                              <a:srgbClr val="FFFFFF">
                                <a:lumMod val="75000"/>
                                <a:alpha val="0"/>
                              </a:srgbClr>
                            </a:solidFill>
                          </a:ln>
                          <a:solidFill>
                            <a:schemeClr val="tx1">
                              <a:lumMod val="50000"/>
                              <a:lumOff val="50000"/>
                            </a:schemeClr>
                          </a:solidFill>
                          <a:effectLst/>
                          <a:uLnTx/>
                          <a:uFillTx/>
                          <a:latin typeface="KPMG Bold" panose="020B0803030202040204" pitchFamily="34" charset="0"/>
                          <a:ea typeface="KoPub돋움체 Medium" panose="00000600000000000000" pitchFamily="2" charset="-127"/>
                          <a:cs typeface="+mn-cs"/>
                        </a:rPr>
                        <a:t>2020</a:t>
                      </a:r>
                    </a:p>
                  </a:txBody>
                  <a:tcPr marL="36000" marR="3600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sz="1050" b="0" i="0" u="none" strike="noStrike" kern="1200" cap="none" spc="0" normalizeH="0" baseline="0" dirty="0">
                          <a:ln>
                            <a:solidFill>
                              <a:srgbClr val="FFFFFF">
                                <a:lumMod val="75000"/>
                                <a:alpha val="0"/>
                              </a:srgbClr>
                            </a:solidFill>
                          </a:ln>
                          <a:solidFill>
                            <a:schemeClr val="tx1">
                              <a:lumMod val="50000"/>
                              <a:lumOff val="50000"/>
                            </a:schemeClr>
                          </a:solidFill>
                          <a:effectLst/>
                          <a:uLnTx/>
                          <a:uFillTx/>
                          <a:latin typeface="KPMG Bold" panose="020B0803030202040204" pitchFamily="34" charset="0"/>
                          <a:ea typeface="KoPub돋움체 Medium" panose="00000600000000000000" pitchFamily="2" charset="-127"/>
                          <a:cs typeface="+mn-cs"/>
                        </a:rPr>
                        <a:t>Aviva Limited</a:t>
                      </a:r>
                    </a:p>
                  </a:txBody>
                  <a:tcPr marL="72000" marR="7200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sz="1050" b="0" i="0" u="none" strike="noStrike" kern="1200" cap="none" spc="0" normalizeH="0" baseline="0" dirty="0">
                          <a:ln>
                            <a:solidFill>
                              <a:srgbClr val="FFFFFF">
                                <a:lumMod val="75000"/>
                                <a:alpha val="0"/>
                              </a:srgbClr>
                            </a:solidFill>
                          </a:ln>
                          <a:solidFill>
                            <a:schemeClr val="tx1">
                              <a:lumMod val="50000"/>
                              <a:lumOff val="50000"/>
                            </a:schemeClr>
                          </a:solidFill>
                          <a:effectLst/>
                          <a:uLnTx/>
                          <a:uFillTx/>
                          <a:latin typeface="KPMG Bold" panose="020B0803030202040204" pitchFamily="34" charset="0"/>
                          <a:ea typeface="KoPub돋움체 Medium" panose="00000600000000000000" pitchFamily="2" charset="-127"/>
                          <a:cs typeface="+mn-cs"/>
                        </a:rPr>
                        <a:t>A group of investors led by</a:t>
                      </a:r>
                      <a:r>
                        <a:rPr kumimoji="0" lang="ko-KR" altLang="en-US" sz="1050" b="0" i="0" u="none" strike="noStrike" kern="1200" cap="none" spc="0" normalizeH="0" baseline="0" dirty="0">
                          <a:ln>
                            <a:solidFill>
                              <a:srgbClr val="FFFFFF">
                                <a:lumMod val="75000"/>
                                <a:alpha val="0"/>
                              </a:srgbClr>
                            </a:solidFill>
                          </a:ln>
                          <a:solidFill>
                            <a:schemeClr val="tx1">
                              <a:lumMod val="50000"/>
                              <a:lumOff val="50000"/>
                            </a:schemeClr>
                          </a:solidFill>
                          <a:effectLst/>
                          <a:uLnTx/>
                          <a:uFillTx/>
                          <a:latin typeface="KPMG Bold" panose="020B0803030202040204" pitchFamily="34" charset="0"/>
                          <a:ea typeface="KoPub돋움체 Medium" panose="00000600000000000000" pitchFamily="2" charset="-127"/>
                          <a:cs typeface="+mn-cs"/>
                        </a:rPr>
                        <a:t> </a:t>
                      </a:r>
                      <a:r>
                        <a:rPr kumimoji="0" sz="1050" b="0" i="0" u="none" strike="noStrike" kern="1200" cap="none" spc="0" normalizeH="0" baseline="0" dirty="0">
                          <a:ln>
                            <a:solidFill>
                              <a:srgbClr val="FFFFFF">
                                <a:lumMod val="75000"/>
                                <a:alpha val="0"/>
                              </a:srgbClr>
                            </a:solidFill>
                          </a:ln>
                          <a:solidFill>
                            <a:schemeClr val="tx1">
                              <a:lumMod val="50000"/>
                              <a:lumOff val="50000"/>
                            </a:schemeClr>
                          </a:solidFill>
                          <a:effectLst/>
                          <a:uLnTx/>
                          <a:uFillTx/>
                          <a:latin typeface="KPMG Bold" panose="020B0803030202040204" pitchFamily="34" charset="0"/>
                          <a:ea typeface="KoPub돋움체 Medium" panose="00000600000000000000" pitchFamily="2" charset="-127"/>
                          <a:cs typeface="+mn-cs"/>
                        </a:rPr>
                        <a:t>Singapore Life</a:t>
                      </a:r>
                    </a:p>
                  </a:txBody>
                  <a:tcPr marL="72000" marR="7200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sz="1050" b="0" i="0" u="none" strike="noStrike" kern="1200" cap="none" spc="0" normalizeH="0" baseline="0" dirty="0">
                          <a:ln>
                            <a:solidFill>
                              <a:srgbClr val="FFFFFF">
                                <a:lumMod val="75000"/>
                                <a:alpha val="0"/>
                              </a:srgbClr>
                            </a:solidFill>
                          </a:ln>
                          <a:solidFill>
                            <a:schemeClr val="tx1">
                              <a:lumMod val="50000"/>
                              <a:lumOff val="50000"/>
                            </a:schemeClr>
                          </a:solidFill>
                          <a:effectLst/>
                          <a:uLnTx/>
                          <a:uFillTx/>
                          <a:latin typeface="KPMG Bold" panose="020B0803030202040204" pitchFamily="34" charset="0"/>
                          <a:ea typeface="KoPub돋움체 Medium" panose="00000600000000000000" pitchFamily="2" charset="-127"/>
                          <a:cs typeface="+mn-cs"/>
                        </a:rPr>
                        <a:t>Singapore</a:t>
                      </a:r>
                    </a:p>
                  </a:txBody>
                  <a:tcPr marL="36000" marR="3600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sz="1050" b="0" i="0" u="none" strike="noStrike" kern="1200" cap="none" spc="0" normalizeH="0" baseline="0" dirty="0">
                          <a:ln>
                            <a:solidFill>
                              <a:srgbClr val="FFFFFF">
                                <a:lumMod val="75000"/>
                                <a:alpha val="0"/>
                              </a:srgbClr>
                            </a:solidFill>
                          </a:ln>
                          <a:solidFill>
                            <a:schemeClr val="tx1">
                              <a:lumMod val="50000"/>
                              <a:lumOff val="50000"/>
                            </a:schemeClr>
                          </a:solidFill>
                          <a:effectLst/>
                          <a:uLnTx/>
                          <a:uFillTx/>
                          <a:latin typeface="KPMG Bold" panose="020B0803030202040204" pitchFamily="34" charset="0"/>
                          <a:ea typeface="KoPub돋움체 Medium" panose="00000600000000000000" pitchFamily="2" charset="-127"/>
                          <a:cs typeface="+mn-cs"/>
                        </a:rPr>
                        <a:t>1,974</a:t>
                      </a:r>
                      <a:r>
                        <a:rPr kumimoji="0" lang="en-US" sz="1050" b="0" i="0" u="none" strike="noStrike" kern="1200" cap="none" spc="0" normalizeH="0" baseline="0" dirty="0">
                          <a:ln>
                            <a:solidFill>
                              <a:srgbClr val="FFFFFF">
                                <a:lumMod val="75000"/>
                                <a:alpha val="0"/>
                              </a:srgbClr>
                            </a:solidFill>
                          </a:ln>
                          <a:solidFill>
                            <a:schemeClr val="tx1">
                              <a:lumMod val="50000"/>
                              <a:lumOff val="50000"/>
                            </a:schemeClr>
                          </a:solidFill>
                          <a:effectLst/>
                          <a:uLnTx/>
                          <a:uFillTx/>
                          <a:latin typeface="KPMG Bold" panose="020B0803030202040204" pitchFamily="34" charset="0"/>
                          <a:ea typeface="KoPub돋움체 Medium" panose="00000600000000000000" pitchFamily="2" charset="-127"/>
                          <a:cs typeface="+mn-cs"/>
                        </a:rPr>
                        <a:t>M</a:t>
                      </a:r>
                      <a:endParaRPr kumimoji="0" sz="1050" b="0" i="0" u="none" strike="noStrike" kern="1200" cap="none" spc="0" normalizeH="0" baseline="0" dirty="0">
                        <a:ln>
                          <a:solidFill>
                            <a:srgbClr val="FFFFFF">
                              <a:lumMod val="75000"/>
                              <a:alpha val="0"/>
                            </a:srgbClr>
                          </a:solidFill>
                        </a:ln>
                        <a:solidFill>
                          <a:schemeClr val="tx1">
                            <a:lumMod val="50000"/>
                            <a:lumOff val="50000"/>
                          </a:schemeClr>
                        </a:solidFill>
                        <a:effectLst/>
                        <a:uLnTx/>
                        <a:uFillTx/>
                        <a:latin typeface="KPMG Bold" panose="020B0803030202040204" pitchFamily="34" charset="0"/>
                        <a:ea typeface="KoPub돋움체 Medium" panose="00000600000000000000" pitchFamily="2" charset="-127"/>
                        <a:cs typeface="+mn-cs"/>
                      </a:endParaRPr>
                    </a:p>
                  </a:txBody>
                  <a:tcPr marL="36000" marR="3600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tc>
                  <a:txBody>
                    <a:bodyPr/>
                    <a:lstStyle/>
                    <a:p>
                      <a:pPr marL="171450" marR="0" lvl="0" indent="-171450" algn="l" defTabSz="91440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altLang="ko-KR" sz="800" b="0" i="0" u="none" strike="noStrike" kern="1200" cap="none" spc="0" normalizeH="0" baseline="0" dirty="0">
                          <a:ln>
                            <a:solidFill>
                              <a:srgbClr val="FFFFFF">
                                <a:lumMod val="75000"/>
                                <a:alpha val="0"/>
                              </a:srgbClr>
                            </a:solidFill>
                          </a:ln>
                          <a:solidFill>
                            <a:srgbClr val="000000">
                              <a:lumMod val="75000"/>
                              <a:lumOff val="25000"/>
                            </a:srgbClr>
                          </a:solidFill>
                          <a:effectLst/>
                          <a:uLnTx/>
                          <a:uFillTx/>
                          <a:latin typeface="KoPub돋움체 Medium" panose="00000600000000000000" pitchFamily="2" charset="-127"/>
                          <a:ea typeface="KoPub돋움체 Medium" panose="00000600000000000000" pitchFamily="2" charset="-127"/>
                          <a:cs typeface="+mn-cs"/>
                        </a:rPr>
                        <a:t>Aviva</a:t>
                      </a:r>
                      <a:r>
                        <a:rPr kumimoji="0" lang="ko-KR" altLang="en-US" sz="800" b="0" i="0" u="none" strike="noStrike" kern="1200" cap="none" spc="0" normalizeH="0" baseline="0" dirty="0">
                          <a:ln>
                            <a:solidFill>
                              <a:srgbClr val="FFFFFF">
                                <a:lumMod val="75000"/>
                                <a:alpha val="0"/>
                              </a:srgbClr>
                            </a:solidFill>
                          </a:ln>
                          <a:solidFill>
                            <a:srgbClr val="000000">
                              <a:lumMod val="75000"/>
                              <a:lumOff val="25000"/>
                            </a:srgbClr>
                          </a:solidFill>
                          <a:effectLst/>
                          <a:uLnTx/>
                          <a:uFillTx/>
                          <a:latin typeface="KoPub돋움체 Medium" panose="00000600000000000000" pitchFamily="2" charset="-127"/>
                          <a:ea typeface="KoPub돋움체 Medium" panose="00000600000000000000" pitchFamily="2" charset="-127"/>
                          <a:cs typeface="+mn-cs"/>
                        </a:rPr>
                        <a:t>의 부채상환</a:t>
                      </a:r>
                      <a:r>
                        <a:rPr kumimoji="0" lang="en-US" altLang="ko-KR" sz="800" b="0" i="0" u="none" strike="noStrike" kern="1200" cap="none" spc="0" normalizeH="0" baseline="0" dirty="0">
                          <a:ln>
                            <a:solidFill>
                              <a:srgbClr val="FFFFFF">
                                <a:lumMod val="75000"/>
                                <a:alpha val="0"/>
                              </a:srgbClr>
                            </a:solidFill>
                          </a:ln>
                          <a:solidFill>
                            <a:srgbClr val="000000">
                              <a:lumMod val="75000"/>
                              <a:lumOff val="25000"/>
                            </a:srgbClr>
                          </a:solidFill>
                          <a:effectLst/>
                          <a:uLnTx/>
                          <a:uFillTx/>
                          <a:latin typeface="KoPub돋움체 Medium" panose="00000600000000000000" pitchFamily="2" charset="-127"/>
                          <a:ea typeface="KoPub돋움체 Medium" panose="00000600000000000000" pitchFamily="2" charset="-127"/>
                          <a:cs typeface="+mn-cs"/>
                        </a:rPr>
                        <a:t>, </a:t>
                      </a:r>
                      <a:r>
                        <a:rPr kumimoji="0" lang="ko-KR" altLang="en-US" sz="800" b="0" i="0" u="none" strike="noStrike" kern="1200" cap="none" spc="0" normalizeH="0" baseline="0" dirty="0">
                          <a:ln>
                            <a:solidFill>
                              <a:srgbClr val="FFFFFF">
                                <a:lumMod val="75000"/>
                                <a:alpha val="0"/>
                              </a:srgbClr>
                            </a:solidFill>
                          </a:ln>
                          <a:solidFill>
                            <a:srgbClr val="000000">
                              <a:lumMod val="75000"/>
                              <a:lumOff val="25000"/>
                            </a:srgbClr>
                          </a:solidFill>
                          <a:effectLst/>
                          <a:uLnTx/>
                          <a:uFillTx/>
                          <a:latin typeface="KoPub돋움체 Medium" panose="00000600000000000000" pitchFamily="2" charset="-127"/>
                          <a:ea typeface="KoPub돋움체 Medium" panose="00000600000000000000" pitchFamily="2" charset="-127"/>
                          <a:cs typeface="+mn-cs"/>
                        </a:rPr>
                        <a:t>유동성 확보</a:t>
                      </a:r>
                    </a:p>
                  </a:txBody>
                  <a:tcPr marL="36000" marR="36000" marT="0" marB="0" anchor="ctr">
                    <a:lnL w="6350" cap="flat" cmpd="sng" algn="ctr">
                      <a:solidFill>
                        <a:srgbClr val="BFBFBF"/>
                      </a:solidFill>
                      <a:prstDash val="solid"/>
                      <a:round/>
                      <a:headEnd type="none" w="med" len="med"/>
                      <a:tailEnd type="none" w="med" len="med"/>
                    </a:lnL>
                    <a:lnR w="3175" cap="flat" cmpd="sng" algn="ctr">
                      <a:solidFill>
                        <a:schemeClr val="bg1"/>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extLst>
                  <a:ext uri="{0D108BD9-81ED-4DB2-BD59-A6C34878D82A}">
                    <a16:rowId xmlns:a16="http://schemas.microsoft.com/office/drawing/2014/main" val="3993417678"/>
                  </a:ext>
                </a:extLst>
              </a:tr>
              <a:tr h="367200">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sz="1000" b="1" i="0" u="none" strike="noStrike" kern="1200" cap="none" spc="0" normalizeH="0" baseline="0" dirty="0">
                          <a:ln>
                            <a:solidFill>
                              <a:srgbClr val="FFFFFF">
                                <a:lumMod val="75000"/>
                                <a:alpha val="0"/>
                              </a:srgbClr>
                            </a:solidFill>
                          </a:ln>
                          <a:solidFill>
                            <a:schemeClr val="tx1">
                              <a:lumMod val="65000"/>
                              <a:lumOff val="35000"/>
                            </a:schemeClr>
                          </a:solidFill>
                          <a:effectLst/>
                          <a:uLnTx/>
                          <a:uFillTx/>
                          <a:latin typeface="KPMG Bold" panose="020B0803030202040204" pitchFamily="34" charset="0"/>
                          <a:ea typeface="KoPub돋움체 Medium" panose="00000600000000000000" pitchFamily="2" charset="-127"/>
                          <a:cs typeface="+mn-cs"/>
                        </a:rPr>
                        <a:t>10</a:t>
                      </a:r>
                    </a:p>
                  </a:txBody>
                  <a:tcPr marL="36000" marR="36000" marT="0" marB="0" anchor="ctr">
                    <a:lnL w="3175" cap="flat" cmpd="sng" algn="ctr">
                      <a:solidFill>
                        <a:schemeClr val="bg1"/>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CCF1FD"/>
                    </a:solidFill>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sz="1000" b="0" i="0" u="none" strike="noStrike" kern="1200" cap="none" spc="0" normalizeH="0" baseline="0" dirty="0">
                          <a:ln>
                            <a:solidFill>
                              <a:srgbClr val="FFFFFF">
                                <a:lumMod val="75000"/>
                                <a:alpha val="0"/>
                              </a:srgbClr>
                            </a:solidFill>
                          </a:ln>
                          <a:solidFill>
                            <a:schemeClr val="tx1">
                              <a:lumMod val="50000"/>
                              <a:lumOff val="50000"/>
                            </a:schemeClr>
                          </a:solidFill>
                          <a:effectLst/>
                          <a:uLnTx/>
                          <a:uFillTx/>
                          <a:latin typeface="KPMG Bold" panose="020B0803030202040204" pitchFamily="34" charset="0"/>
                          <a:ea typeface="KoPub돋움체 Medium" panose="00000600000000000000" pitchFamily="2" charset="-127"/>
                          <a:cs typeface="+mn-cs"/>
                        </a:rPr>
                        <a:t>2020</a:t>
                      </a:r>
                    </a:p>
                  </a:txBody>
                  <a:tcPr marL="36000" marR="3600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sz="1050" b="0" i="0" u="none" strike="noStrike" kern="1200" cap="none" spc="0" normalizeH="0" baseline="0" dirty="0">
                          <a:ln>
                            <a:solidFill>
                              <a:srgbClr val="FFFFFF">
                                <a:lumMod val="75000"/>
                                <a:alpha val="0"/>
                              </a:srgbClr>
                            </a:solidFill>
                          </a:ln>
                          <a:solidFill>
                            <a:schemeClr val="tx1">
                              <a:lumMod val="50000"/>
                              <a:lumOff val="50000"/>
                            </a:schemeClr>
                          </a:solidFill>
                          <a:effectLst/>
                          <a:uLnTx/>
                          <a:uFillTx/>
                          <a:latin typeface="KPMG Bold" panose="020B0803030202040204" pitchFamily="34" charset="0"/>
                          <a:ea typeface="KoPub돋움체 Medium" panose="00000600000000000000" pitchFamily="2" charset="-127"/>
                          <a:cs typeface="+mn-cs"/>
                        </a:rPr>
                        <a:t>Prudential Life Insurance Company</a:t>
                      </a:r>
                      <a:r>
                        <a:rPr kumimoji="0" lang="en-US" sz="1050" b="0" i="0" u="none" strike="noStrike" kern="1200" cap="none" spc="0" normalizeH="0" baseline="0" dirty="0">
                          <a:ln>
                            <a:solidFill>
                              <a:srgbClr val="FFFFFF">
                                <a:lumMod val="75000"/>
                                <a:alpha val="0"/>
                              </a:srgbClr>
                            </a:solidFill>
                          </a:ln>
                          <a:solidFill>
                            <a:schemeClr val="tx1">
                              <a:lumMod val="50000"/>
                              <a:lumOff val="50000"/>
                            </a:schemeClr>
                          </a:solidFill>
                          <a:effectLst/>
                          <a:uLnTx/>
                          <a:uFillTx/>
                          <a:latin typeface="KPMG Bold" panose="020B0803030202040204" pitchFamily="34" charset="0"/>
                          <a:ea typeface="KoPub돋움체 Medium" panose="00000600000000000000" pitchFamily="2" charset="-127"/>
                          <a:cs typeface="+mn-cs"/>
                        </a:rPr>
                        <a:t> </a:t>
                      </a:r>
                      <a:r>
                        <a:rPr kumimoji="0" sz="1050" b="0" i="0" u="none" strike="noStrike" kern="1200" cap="none" spc="0" normalizeH="0" baseline="0" dirty="0">
                          <a:ln>
                            <a:solidFill>
                              <a:srgbClr val="FFFFFF">
                                <a:lumMod val="75000"/>
                                <a:alpha val="0"/>
                              </a:srgbClr>
                            </a:solidFill>
                          </a:ln>
                          <a:solidFill>
                            <a:schemeClr val="tx1">
                              <a:lumMod val="50000"/>
                              <a:lumOff val="50000"/>
                            </a:schemeClr>
                          </a:solidFill>
                          <a:effectLst/>
                          <a:uLnTx/>
                          <a:uFillTx/>
                          <a:latin typeface="KPMG Bold" panose="020B0803030202040204" pitchFamily="34" charset="0"/>
                          <a:ea typeface="KoPub돋움체 Medium" panose="00000600000000000000" pitchFamily="2" charset="-127"/>
                          <a:cs typeface="+mn-cs"/>
                        </a:rPr>
                        <a:t>of Korea Limited</a:t>
                      </a:r>
                    </a:p>
                  </a:txBody>
                  <a:tcPr marL="72000" marR="7200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sz="1050" b="0" i="0" u="none" strike="noStrike" kern="1200" cap="none" spc="0" normalizeH="0" baseline="0" dirty="0">
                          <a:ln>
                            <a:solidFill>
                              <a:srgbClr val="FFFFFF">
                                <a:lumMod val="75000"/>
                                <a:alpha val="0"/>
                              </a:srgbClr>
                            </a:solidFill>
                          </a:ln>
                          <a:solidFill>
                            <a:schemeClr val="tx1">
                              <a:lumMod val="50000"/>
                              <a:lumOff val="50000"/>
                            </a:schemeClr>
                          </a:solidFill>
                          <a:effectLst/>
                          <a:uLnTx/>
                          <a:uFillTx/>
                          <a:latin typeface="KPMG Bold" panose="020B0803030202040204" pitchFamily="34" charset="0"/>
                          <a:ea typeface="KoPub돋움체 Medium" panose="00000600000000000000" pitchFamily="2" charset="-127"/>
                          <a:cs typeface="+mn-cs"/>
                        </a:rPr>
                        <a:t>KB Financial Group Inc</a:t>
                      </a:r>
                    </a:p>
                  </a:txBody>
                  <a:tcPr marL="72000" marR="7200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sz="1050" b="0" i="0" u="none" strike="noStrike" kern="1200" cap="none" spc="0" normalizeH="0" baseline="0" dirty="0">
                          <a:ln>
                            <a:solidFill>
                              <a:srgbClr val="FFFFFF">
                                <a:lumMod val="75000"/>
                                <a:alpha val="0"/>
                              </a:srgbClr>
                            </a:solidFill>
                          </a:ln>
                          <a:solidFill>
                            <a:schemeClr val="tx1">
                              <a:lumMod val="50000"/>
                              <a:lumOff val="50000"/>
                            </a:schemeClr>
                          </a:solidFill>
                          <a:effectLst/>
                          <a:uLnTx/>
                          <a:uFillTx/>
                          <a:latin typeface="KPMG Bold" panose="020B0803030202040204" pitchFamily="34" charset="0"/>
                          <a:ea typeface="KoPub돋움체 Medium" panose="00000600000000000000" pitchFamily="2" charset="-127"/>
                          <a:cs typeface="+mn-cs"/>
                        </a:rPr>
                        <a:t>South Korea</a:t>
                      </a:r>
                    </a:p>
                  </a:txBody>
                  <a:tcPr marL="36000" marR="3600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sz="1050" b="0" i="0" u="none" strike="noStrike" kern="1200" cap="none" spc="0" normalizeH="0" baseline="0" dirty="0">
                          <a:ln>
                            <a:solidFill>
                              <a:srgbClr val="FFFFFF">
                                <a:lumMod val="75000"/>
                                <a:alpha val="0"/>
                              </a:srgbClr>
                            </a:solidFill>
                          </a:ln>
                          <a:solidFill>
                            <a:schemeClr val="tx1">
                              <a:lumMod val="50000"/>
                              <a:lumOff val="50000"/>
                            </a:schemeClr>
                          </a:solidFill>
                          <a:effectLst/>
                          <a:uLnTx/>
                          <a:uFillTx/>
                          <a:latin typeface="KPMG Bold" panose="020B0803030202040204" pitchFamily="34" charset="0"/>
                          <a:ea typeface="KoPub돋움체 Medium" panose="00000600000000000000" pitchFamily="2" charset="-127"/>
                          <a:cs typeface="+mn-cs"/>
                        </a:rPr>
                        <a:t>1,949</a:t>
                      </a:r>
                      <a:r>
                        <a:rPr kumimoji="0" lang="en-US" sz="1050" b="0" i="0" u="none" strike="noStrike" kern="1200" cap="none" spc="0" normalizeH="0" baseline="0" dirty="0">
                          <a:ln>
                            <a:solidFill>
                              <a:srgbClr val="FFFFFF">
                                <a:lumMod val="75000"/>
                                <a:alpha val="0"/>
                              </a:srgbClr>
                            </a:solidFill>
                          </a:ln>
                          <a:solidFill>
                            <a:schemeClr val="tx1">
                              <a:lumMod val="50000"/>
                              <a:lumOff val="50000"/>
                            </a:schemeClr>
                          </a:solidFill>
                          <a:effectLst/>
                          <a:uLnTx/>
                          <a:uFillTx/>
                          <a:latin typeface="KPMG Bold" panose="020B0803030202040204" pitchFamily="34" charset="0"/>
                          <a:ea typeface="KoPub돋움체 Medium" panose="00000600000000000000" pitchFamily="2" charset="-127"/>
                          <a:cs typeface="+mn-cs"/>
                        </a:rPr>
                        <a:t>M</a:t>
                      </a:r>
                      <a:endParaRPr kumimoji="0" sz="1050" b="0" i="0" u="none" strike="noStrike" kern="1200" cap="none" spc="0" normalizeH="0" baseline="0" dirty="0">
                        <a:ln>
                          <a:solidFill>
                            <a:srgbClr val="FFFFFF">
                              <a:lumMod val="75000"/>
                              <a:alpha val="0"/>
                            </a:srgbClr>
                          </a:solidFill>
                        </a:ln>
                        <a:solidFill>
                          <a:schemeClr val="tx1">
                            <a:lumMod val="50000"/>
                            <a:lumOff val="50000"/>
                          </a:schemeClr>
                        </a:solidFill>
                        <a:effectLst/>
                        <a:uLnTx/>
                        <a:uFillTx/>
                        <a:latin typeface="KPMG Bold" panose="020B0803030202040204" pitchFamily="34" charset="0"/>
                        <a:ea typeface="KoPub돋움체 Medium" panose="00000600000000000000" pitchFamily="2" charset="-127"/>
                        <a:cs typeface="+mn-cs"/>
                      </a:endParaRPr>
                    </a:p>
                  </a:txBody>
                  <a:tcPr marL="36000" marR="3600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tc>
                  <a:txBody>
                    <a:bodyPr/>
                    <a:lstStyle/>
                    <a:p>
                      <a:pPr marL="171450" marR="0" lvl="0" indent="-171450" algn="l" defTabSz="91440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altLang="ko-KR" sz="800" b="0" i="0" u="none" strike="noStrike" kern="1200" cap="none" spc="0" normalizeH="0" baseline="0" dirty="0">
                          <a:ln>
                            <a:solidFill>
                              <a:srgbClr val="FFFFFF">
                                <a:lumMod val="75000"/>
                                <a:alpha val="0"/>
                              </a:srgbClr>
                            </a:solidFill>
                          </a:ln>
                          <a:solidFill>
                            <a:srgbClr val="000000">
                              <a:lumMod val="75000"/>
                              <a:lumOff val="25000"/>
                            </a:srgbClr>
                          </a:solidFill>
                          <a:effectLst/>
                          <a:uLnTx/>
                          <a:uFillTx/>
                          <a:latin typeface="KoPub돋움체 Medium" panose="00000600000000000000" pitchFamily="2" charset="-127"/>
                          <a:ea typeface="KoPub돋움체 Medium" panose="00000600000000000000" pitchFamily="2" charset="-127"/>
                          <a:cs typeface="+mn-cs"/>
                        </a:rPr>
                        <a:t>KB</a:t>
                      </a:r>
                      <a:r>
                        <a:rPr kumimoji="0" lang="ko-KR" altLang="en-US" sz="800" b="0" i="0" u="none" strike="noStrike" kern="1200" cap="none" spc="0" normalizeH="0" baseline="0" dirty="0">
                          <a:ln>
                            <a:solidFill>
                              <a:srgbClr val="FFFFFF">
                                <a:lumMod val="75000"/>
                                <a:alpha val="0"/>
                              </a:srgbClr>
                            </a:solidFill>
                          </a:ln>
                          <a:solidFill>
                            <a:srgbClr val="000000">
                              <a:lumMod val="75000"/>
                              <a:lumOff val="25000"/>
                            </a:srgbClr>
                          </a:solidFill>
                          <a:effectLst/>
                          <a:uLnTx/>
                          <a:uFillTx/>
                          <a:latin typeface="KoPub돋움체 Medium" panose="00000600000000000000" pitchFamily="2" charset="-127"/>
                          <a:ea typeface="KoPub돋움체 Medium" panose="00000600000000000000" pitchFamily="2" charset="-127"/>
                          <a:cs typeface="+mn-cs"/>
                        </a:rPr>
                        <a:t>금융의 사업포트폴리오 확장 및 신성장동력 확보</a:t>
                      </a:r>
                      <a:endParaRPr kumimoji="0" sz="800" b="0" i="0" u="none" strike="noStrike" kern="1200" cap="none" spc="0" normalizeH="0" baseline="0" dirty="0">
                        <a:ln>
                          <a:solidFill>
                            <a:srgbClr val="FFFFFF">
                              <a:lumMod val="75000"/>
                              <a:alpha val="0"/>
                            </a:srgbClr>
                          </a:solidFill>
                        </a:ln>
                        <a:solidFill>
                          <a:srgbClr val="000000">
                            <a:lumMod val="75000"/>
                            <a:lumOff val="25000"/>
                          </a:srgbClr>
                        </a:solidFill>
                        <a:effectLst/>
                        <a:uLnTx/>
                        <a:uFillTx/>
                        <a:latin typeface="KoPub돋움체 Medium" panose="00000600000000000000" pitchFamily="2" charset="-127"/>
                        <a:ea typeface="KoPub돋움체 Medium" panose="00000600000000000000" pitchFamily="2" charset="-127"/>
                        <a:cs typeface="+mn-cs"/>
                      </a:endParaRPr>
                    </a:p>
                  </a:txBody>
                  <a:tcPr marL="36000" marR="36000" marT="0" marB="0" anchor="ctr">
                    <a:lnL w="6350" cap="flat" cmpd="sng" algn="ctr">
                      <a:solidFill>
                        <a:srgbClr val="BFBFBF"/>
                      </a:solidFill>
                      <a:prstDash val="solid"/>
                      <a:round/>
                      <a:headEnd type="none" w="med" len="med"/>
                      <a:tailEnd type="none" w="med" len="med"/>
                    </a:lnL>
                    <a:lnR w="3175" cap="flat" cmpd="sng" algn="ctr">
                      <a:solidFill>
                        <a:schemeClr val="bg1"/>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extLst>
                  <a:ext uri="{0D108BD9-81ED-4DB2-BD59-A6C34878D82A}">
                    <a16:rowId xmlns:a16="http://schemas.microsoft.com/office/drawing/2014/main" val="2614385086"/>
                  </a:ext>
                </a:extLst>
              </a:tr>
            </a:tbl>
          </a:graphicData>
        </a:graphic>
      </p:graphicFrame>
      <p:sp>
        <p:nvSpPr>
          <p:cNvPr id="9" name="TextBox 8">
            <a:extLst>
              <a:ext uri="{FF2B5EF4-FFF2-40B4-BE49-F238E27FC236}">
                <a16:creationId xmlns:a16="http://schemas.microsoft.com/office/drawing/2014/main" id="{505096F8-9E5B-18BB-17CA-AF9F59FFE786}"/>
              </a:ext>
            </a:extLst>
          </p:cNvPr>
          <p:cNvSpPr txBox="1"/>
          <p:nvPr/>
        </p:nvSpPr>
        <p:spPr>
          <a:xfrm>
            <a:off x="489000" y="5432528"/>
            <a:ext cx="8928000" cy="765128"/>
          </a:xfrm>
          <a:prstGeom prst="rect">
            <a:avLst/>
          </a:prstGeom>
          <a:solidFill>
            <a:schemeClr val="bg1">
              <a:lumMod val="95000"/>
            </a:schemeClr>
          </a:solidFill>
          <a:ln w="3175">
            <a:solidFill>
              <a:schemeClr val="bg1">
                <a:lumMod val="75000"/>
              </a:schemeClr>
            </a:solidFill>
          </a:ln>
        </p:spPr>
        <p:txBody>
          <a:bodyPr wrap="square" lIns="180000" tIns="72000" rIns="180000" bIns="72000" anchor="ctr">
            <a:spAutoFit/>
          </a:bodyPr>
          <a:lstStyle>
            <a:defPPr>
              <a:defRPr lang="en-US"/>
            </a:defPPr>
            <a:lvl1pPr marL="85725" marR="0" lvl="0" indent="-85725" defTabSz="457200" fontAlgn="auto">
              <a:lnSpc>
                <a:spcPct val="120000"/>
              </a:lnSpc>
              <a:spcBef>
                <a:spcPts val="600"/>
              </a:spcBef>
              <a:spcAft>
                <a:spcPts val="0"/>
              </a:spcAft>
              <a:buClr>
                <a:schemeClr val="tx1">
                  <a:lumMod val="75000"/>
                  <a:lumOff val="25000"/>
                </a:schemeClr>
              </a:buClr>
              <a:buSzTx/>
              <a:buFont typeface="Arial" panose="020B0604020202020204" pitchFamily="34" charset="0"/>
              <a:buChar char="•"/>
              <a:tabLst/>
              <a:defRPr sz="1000" b="1">
                <a:ln>
                  <a:solidFill>
                    <a:srgbClr val="1E49E2">
                      <a:alpha val="0"/>
                    </a:srgbClr>
                  </a:solidFill>
                </a:ln>
                <a:solidFill>
                  <a:srgbClr val="000000">
                    <a:lumMod val="75000"/>
                    <a:lumOff val="25000"/>
                  </a:srgbClr>
                </a:solidFill>
                <a:latin typeface="KoPub돋움체 Medium" panose="02020603020101020101" pitchFamily="18" charset="-127"/>
                <a:ea typeface="KoPub돋움체 Medium" panose="02020603020101020101" pitchFamily="18" charset="-127"/>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ko-KR" altLang="en-US" dirty="0"/>
              <a:t>생명보험 부문 </a:t>
            </a:r>
            <a:r>
              <a:rPr lang="en-US" altLang="ko-KR" dirty="0"/>
              <a:t>Top 10 </a:t>
            </a:r>
            <a:r>
              <a:rPr lang="ko-KR" altLang="en-US" dirty="0"/>
              <a:t>거래 중 </a:t>
            </a:r>
            <a:r>
              <a:rPr lang="en-US" altLang="ko-KR" dirty="0"/>
              <a:t>2021</a:t>
            </a:r>
            <a:r>
              <a:rPr lang="ko-KR" altLang="en-US" dirty="0"/>
              <a:t>년 미국 손해보험 </a:t>
            </a:r>
            <a:r>
              <a:rPr lang="ko-KR" altLang="en-US" dirty="0" err="1"/>
              <a:t>처브</a:t>
            </a:r>
            <a:r>
              <a:rPr lang="en-US" altLang="ko-KR" dirty="0"/>
              <a:t>(Chubb) </a:t>
            </a:r>
            <a:r>
              <a:rPr lang="ko-KR" altLang="en-US" dirty="0"/>
              <a:t>그룹은 </a:t>
            </a:r>
            <a:r>
              <a:rPr lang="ko-KR" altLang="en-US" dirty="0" err="1"/>
              <a:t>시그나</a:t>
            </a:r>
            <a:r>
              <a:rPr lang="en-US" altLang="ko-KR" dirty="0"/>
              <a:t>(Cigna)</a:t>
            </a:r>
            <a:r>
              <a:rPr lang="ko-KR" altLang="en-US" dirty="0"/>
              <a:t>의 아시아</a:t>
            </a:r>
            <a:r>
              <a:rPr lang="en-US" altLang="ko-KR" dirty="0"/>
              <a:t>·</a:t>
            </a:r>
            <a:r>
              <a:rPr lang="ko-KR" altLang="en-US" dirty="0"/>
              <a:t>태평양 지역 </a:t>
            </a:r>
            <a:r>
              <a:rPr lang="en-US" altLang="ko-KR" dirty="0"/>
              <a:t>6</a:t>
            </a:r>
            <a:r>
              <a:rPr lang="ko-KR" altLang="en-US" dirty="0"/>
              <a:t>개국 생명보험과 상해 및 건강보험 사업 부문을 </a:t>
            </a:r>
            <a:r>
              <a:rPr lang="en-US" altLang="ko-KR" dirty="0"/>
              <a:t>57.5</a:t>
            </a:r>
            <a:r>
              <a:rPr lang="ko-KR" altLang="en-US" dirty="0"/>
              <a:t>억 달러에 인수하며 선두를 차지</a:t>
            </a:r>
            <a:endParaRPr lang="en-US" altLang="ko-KR" dirty="0"/>
          </a:p>
          <a:p>
            <a:r>
              <a:rPr lang="ko-KR" altLang="en-US" dirty="0"/>
              <a:t>중국 안방보험그룹은 </a:t>
            </a:r>
            <a:r>
              <a:rPr lang="ko-KR" altLang="en-US" dirty="0" err="1"/>
              <a:t>허씨에건강보험</a:t>
            </a:r>
            <a:r>
              <a:rPr lang="en-US" altLang="ko-KR" dirty="0"/>
              <a:t>(</a:t>
            </a:r>
            <a:r>
              <a:rPr lang="en-US" altLang="ko-KR" dirty="0" err="1"/>
              <a:t>Hexie</a:t>
            </a:r>
            <a:r>
              <a:rPr lang="en-US" altLang="ko-KR" dirty="0"/>
              <a:t> Health Insurance)</a:t>
            </a:r>
            <a:r>
              <a:rPr lang="ko-KR" altLang="en-US" dirty="0"/>
              <a:t>을 중국 </a:t>
            </a:r>
            <a:r>
              <a:rPr lang="ko-KR" altLang="en-US" dirty="0" err="1"/>
              <a:t>후지아그룹</a:t>
            </a:r>
            <a:r>
              <a:rPr lang="en-US" altLang="ko-KR" dirty="0"/>
              <a:t>(</a:t>
            </a:r>
            <a:r>
              <a:rPr lang="en-US" altLang="ko-KR" dirty="0" err="1"/>
              <a:t>Fujia</a:t>
            </a:r>
            <a:r>
              <a:rPr lang="en-US" altLang="ko-KR" dirty="0"/>
              <a:t> Group) </a:t>
            </a:r>
            <a:r>
              <a:rPr lang="ko-KR" altLang="en-US" dirty="0"/>
              <a:t>등에 </a:t>
            </a:r>
            <a:r>
              <a:rPr lang="en-US" altLang="ko-KR" dirty="0"/>
              <a:t>33.2</a:t>
            </a:r>
            <a:r>
              <a:rPr lang="ko-KR" altLang="en-US" dirty="0"/>
              <a:t>억 달러에 매각하며 두 번째로 큰 거래금액을 기록</a:t>
            </a:r>
          </a:p>
        </p:txBody>
      </p:sp>
      <p:sp>
        <p:nvSpPr>
          <p:cNvPr id="2" name="TextBox 1">
            <a:extLst>
              <a:ext uri="{FF2B5EF4-FFF2-40B4-BE49-F238E27FC236}">
                <a16:creationId xmlns:a16="http://schemas.microsoft.com/office/drawing/2014/main" id="{5A542159-8A09-2AF6-44D2-574EC1038765}"/>
              </a:ext>
            </a:extLst>
          </p:cNvPr>
          <p:cNvSpPr txBox="1"/>
          <p:nvPr/>
        </p:nvSpPr>
        <p:spPr>
          <a:xfrm>
            <a:off x="488999" y="5091235"/>
            <a:ext cx="8928000" cy="318924"/>
          </a:xfrm>
          <a:prstGeom prst="rect">
            <a:avLst/>
          </a:prstGeom>
          <a:noFill/>
          <a:ln>
            <a:noFill/>
          </a:ln>
        </p:spPr>
        <p:txBody>
          <a:bodyPr wrap="square" lIns="0" tIns="72000" rIns="0" bIns="0" rtlCol="0" anchor="b">
            <a:spAutoFit/>
          </a:bodyPr>
          <a:lstStyle>
            <a:defPPr>
              <a:defRPr lang="en-US"/>
            </a:defPPr>
            <a:lvl1pPr lvl="0">
              <a:defRPr sz="800">
                <a:ln>
                  <a:solidFill>
                    <a:prstClr val="white">
                      <a:lumMod val="75000"/>
                      <a:alpha val="0"/>
                    </a:prstClr>
                  </a:solidFill>
                </a:ln>
                <a:solidFill>
                  <a:schemeClr val="bg1">
                    <a:lumMod val="50000"/>
                  </a:schemeClr>
                </a:solidFill>
                <a:latin typeface="KoPub돋움체 Medium" panose="00000600000000000000" pitchFamily="2" charset="-127"/>
                <a:ea typeface="KoPub돋움체 Medium" panose="00000600000000000000" pitchFamily="2" charset="-127"/>
              </a:defRPr>
            </a:lvl1pPr>
          </a:lstStyle>
          <a:p>
            <a:r>
              <a:rPr lang="en-US" altLang="ko-KR" dirty="0">
                <a:solidFill>
                  <a:schemeClr val="bg1">
                    <a:lumMod val="50000"/>
                  </a:schemeClr>
                </a:solidFill>
              </a:rPr>
              <a:t>Source: </a:t>
            </a:r>
            <a:r>
              <a:rPr lang="en-US" altLang="ko-KR" dirty="0"/>
              <a:t>KPMG International(2022), ‘Asia Pacific Insurance Sector Opportunities’, </a:t>
            </a:r>
            <a:r>
              <a:rPr lang="ko-KR" altLang="en-US" dirty="0" err="1"/>
              <a:t>삼정</a:t>
            </a:r>
            <a:r>
              <a:rPr lang="en-US" altLang="ko-KR" dirty="0"/>
              <a:t>KPMG </a:t>
            </a:r>
            <a:r>
              <a:rPr lang="ko-KR" altLang="en-US" dirty="0"/>
              <a:t>경제연구원 재구성</a:t>
            </a:r>
            <a:endParaRPr lang="ko-KR" altLang="en-US" dirty="0">
              <a:solidFill>
                <a:schemeClr val="bg1">
                  <a:lumMod val="50000"/>
                </a:schemeClr>
              </a:solidFill>
            </a:endParaRPr>
          </a:p>
          <a:p>
            <a:r>
              <a:rPr lang="en-US" altLang="ko-KR" dirty="0">
                <a:solidFill>
                  <a:schemeClr val="bg1">
                    <a:lumMod val="50000"/>
                  </a:schemeClr>
                </a:solidFill>
              </a:rPr>
              <a:t>Note:*</a:t>
            </a:r>
            <a:r>
              <a:rPr lang="ko-KR" altLang="en-US" dirty="0">
                <a:solidFill>
                  <a:schemeClr val="bg1">
                    <a:lumMod val="50000"/>
                  </a:schemeClr>
                </a:solidFill>
              </a:rPr>
              <a:t>거래금액은 </a:t>
            </a:r>
            <a:r>
              <a:rPr lang="en-US" altLang="ko-KR" dirty="0">
                <a:solidFill>
                  <a:schemeClr val="bg1">
                    <a:lumMod val="50000"/>
                  </a:schemeClr>
                </a:solidFill>
              </a:rPr>
              <a:t>M&amp;A </a:t>
            </a:r>
            <a:r>
              <a:rPr lang="ko-KR" altLang="en-US" dirty="0">
                <a:solidFill>
                  <a:schemeClr val="bg1">
                    <a:lumMod val="50000"/>
                  </a:schemeClr>
                </a:solidFill>
              </a:rPr>
              <a:t>합의 발표 시 매입가</a:t>
            </a:r>
            <a:r>
              <a:rPr lang="ko-KR" altLang="en-US" dirty="0"/>
              <a:t>이며</a:t>
            </a:r>
            <a:r>
              <a:rPr lang="en-US" altLang="ko-KR" dirty="0"/>
              <a:t>, </a:t>
            </a:r>
            <a:r>
              <a:rPr lang="ko-KR" altLang="en-US" dirty="0"/>
              <a:t>단위는 미 백만 달러 기준</a:t>
            </a:r>
            <a:r>
              <a:rPr lang="ko-KR" altLang="en-US" dirty="0">
                <a:ln>
                  <a:solidFill>
                    <a:srgbClr val="FFFFFF">
                      <a:lumMod val="75000"/>
                      <a:alpha val="0"/>
                    </a:srgbClr>
                  </a:solidFill>
                </a:ln>
                <a:solidFill>
                  <a:schemeClr val="bg1"/>
                </a:solidFill>
                <a:latin typeface="+mj-ea"/>
                <a:ea typeface="+mj-ea"/>
              </a:rPr>
              <a:t>백만 달러 </a:t>
            </a:r>
            <a:endParaRPr kumimoji="0" lang="ko-KR" altLang="en-US" sz="900" b="0" i="0" u="none" strike="noStrike" kern="1200" cap="none" spc="0" normalizeH="0" baseline="0" dirty="0">
              <a:ln>
                <a:solidFill>
                  <a:srgbClr val="FFFFFF">
                    <a:lumMod val="75000"/>
                    <a:alpha val="0"/>
                  </a:srgbClr>
                </a:solidFill>
              </a:ln>
              <a:solidFill>
                <a:schemeClr val="bg1"/>
              </a:solidFill>
              <a:effectLst/>
              <a:uLnTx/>
              <a:uFillTx/>
              <a:latin typeface="+mj-ea"/>
              <a:ea typeface="+mj-ea"/>
              <a:cs typeface="+mn-cs"/>
            </a:endParaRPr>
          </a:p>
        </p:txBody>
      </p:sp>
      <p:sp>
        <p:nvSpPr>
          <p:cNvPr id="4" name="사각형: 둥근 위쪽 모서리 3">
            <a:extLst>
              <a:ext uri="{FF2B5EF4-FFF2-40B4-BE49-F238E27FC236}">
                <a16:creationId xmlns:a16="http://schemas.microsoft.com/office/drawing/2014/main" id="{03F9AB3F-9B77-5FFF-5467-636AB4FC80C5}"/>
              </a:ext>
            </a:extLst>
          </p:cNvPr>
          <p:cNvSpPr/>
          <p:nvPr/>
        </p:nvSpPr>
        <p:spPr>
          <a:xfrm>
            <a:off x="486424" y="221012"/>
            <a:ext cx="4176000" cy="322263"/>
          </a:xfrm>
          <a:prstGeom prst="round2SameRect">
            <a:avLst/>
          </a:prstGeom>
          <a:solidFill>
            <a:srgbClr val="00338D"/>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rIns="36000" rtlCol="0" anchor="ctr"/>
          <a:lstStyle/>
          <a:p>
            <a:r>
              <a:rPr lang="en-US" altLang="ko-KR" sz="1600" dirty="0">
                <a:ln>
                  <a:solidFill>
                    <a:prstClr val="white">
                      <a:lumMod val="75000"/>
                      <a:alpha val="0"/>
                    </a:prstClr>
                  </a:solidFill>
                </a:ln>
                <a:solidFill>
                  <a:schemeClr val="bg1"/>
                </a:solidFill>
                <a:latin typeface="KoPub돋움체 Bold" panose="00000800000000000000" pitchFamily="2" charset="-127"/>
                <a:ea typeface="KoPub돋움체 Bold" panose="00000800000000000000" pitchFamily="2" charset="-127"/>
              </a:rPr>
              <a:t>1. Market </a:t>
            </a:r>
            <a:r>
              <a:rPr lang="ko-KR" altLang="en-US" sz="1200" b="1" dirty="0">
                <a:ln>
                  <a:solidFill>
                    <a:schemeClr val="accent1">
                      <a:shade val="50000"/>
                      <a:alpha val="0"/>
                    </a:schemeClr>
                  </a:solidFill>
                </a:ln>
                <a:solidFill>
                  <a:schemeClr val="bg1"/>
                </a:solidFill>
                <a:latin typeface="KoPub돋움체 Medium" panose="02020603020101020101" pitchFamily="18" charset="-127"/>
                <a:ea typeface="KoPub돋움체 Medium" panose="02020603020101020101" pitchFamily="18" charset="-127"/>
              </a:rPr>
              <a:t>진출방식 및 거버넌스</a:t>
            </a:r>
          </a:p>
        </p:txBody>
      </p:sp>
      <p:sp>
        <p:nvSpPr>
          <p:cNvPr id="5" name="사각형: 둥근 위쪽 모서리 4">
            <a:extLst>
              <a:ext uri="{FF2B5EF4-FFF2-40B4-BE49-F238E27FC236}">
                <a16:creationId xmlns:a16="http://schemas.microsoft.com/office/drawing/2014/main" id="{604768C0-AAC4-6B3E-8433-1DC1CCF4FF90}"/>
              </a:ext>
            </a:extLst>
          </p:cNvPr>
          <p:cNvSpPr/>
          <p:nvPr/>
        </p:nvSpPr>
        <p:spPr>
          <a:xfrm>
            <a:off x="4687302" y="291275"/>
            <a:ext cx="2340000" cy="252000"/>
          </a:xfrm>
          <a:prstGeom prst="round2Same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l"/>
            <a:r>
              <a:rPr lang="en-US" altLang="ko-KR" sz="800" dirty="0">
                <a:ln>
                  <a:solidFill>
                    <a:schemeClr val="accent1">
                      <a:shade val="50000"/>
                      <a:alpha val="0"/>
                    </a:schemeClr>
                  </a:solidFill>
                </a:ln>
                <a:solidFill>
                  <a:schemeClr val="bg1"/>
                </a:solidFill>
                <a:latin typeface="KoPub돋움체 Medium" panose="02020603020101020101" pitchFamily="18" charset="-127"/>
                <a:ea typeface="KoPub돋움체 Medium" panose="02020603020101020101" pitchFamily="18" charset="-127"/>
              </a:rPr>
              <a:t>2. Competition: </a:t>
            </a:r>
            <a:r>
              <a:rPr lang="ko-KR" altLang="en-US" sz="800" dirty="0">
                <a:ln>
                  <a:solidFill>
                    <a:schemeClr val="accent1">
                      <a:shade val="50000"/>
                      <a:alpha val="0"/>
                    </a:schemeClr>
                  </a:solidFill>
                </a:ln>
                <a:solidFill>
                  <a:schemeClr val="bg1"/>
                </a:solidFill>
                <a:latin typeface="KoPub돋움체 Medium" panose="02020603020101020101" pitchFamily="18" charset="-127"/>
                <a:ea typeface="KoPub돋움체 Medium" panose="02020603020101020101" pitchFamily="18" charset="-127"/>
              </a:rPr>
              <a:t>경쟁 심화에 따른 차별화 </a:t>
            </a:r>
          </a:p>
        </p:txBody>
      </p:sp>
      <p:sp>
        <p:nvSpPr>
          <p:cNvPr id="6" name="사각형: 둥근 위쪽 모서리 5">
            <a:extLst>
              <a:ext uri="{FF2B5EF4-FFF2-40B4-BE49-F238E27FC236}">
                <a16:creationId xmlns:a16="http://schemas.microsoft.com/office/drawing/2014/main" id="{3A6E27C2-FECA-CE9D-AFCE-C03431FE1658}"/>
              </a:ext>
            </a:extLst>
          </p:cNvPr>
          <p:cNvSpPr/>
          <p:nvPr/>
        </p:nvSpPr>
        <p:spPr>
          <a:xfrm>
            <a:off x="7052179" y="291275"/>
            <a:ext cx="2340000" cy="252000"/>
          </a:xfrm>
          <a:prstGeom prst="round2Same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l"/>
            <a:r>
              <a:rPr lang="en-US" altLang="ko-KR" sz="800" dirty="0">
                <a:ln>
                  <a:solidFill>
                    <a:schemeClr val="accent1">
                      <a:shade val="50000"/>
                      <a:alpha val="0"/>
                    </a:schemeClr>
                  </a:solidFill>
                </a:ln>
                <a:solidFill>
                  <a:schemeClr val="bg1"/>
                </a:solidFill>
                <a:latin typeface="KoPub돋움체 Medium" panose="02020603020101020101" pitchFamily="18" charset="-127"/>
                <a:ea typeface="KoPub돋움체 Medium" panose="02020603020101020101" pitchFamily="18" charset="-127"/>
              </a:rPr>
              <a:t>3. Product &amp; Channel: </a:t>
            </a:r>
            <a:r>
              <a:rPr lang="ko-KR" altLang="en-US" sz="800" dirty="0">
                <a:ln>
                  <a:solidFill>
                    <a:schemeClr val="accent1">
                      <a:shade val="50000"/>
                      <a:alpha val="0"/>
                    </a:schemeClr>
                  </a:solidFill>
                </a:ln>
                <a:solidFill>
                  <a:schemeClr val="bg1"/>
                </a:solidFill>
                <a:latin typeface="KoPub돋움체 Medium" panose="02020603020101020101" pitchFamily="18" charset="-127"/>
                <a:ea typeface="KoPub돋움체 Medium" panose="02020603020101020101" pitchFamily="18" charset="-127"/>
              </a:rPr>
              <a:t>상품 경쟁력 및 채널</a:t>
            </a:r>
            <a:r>
              <a:rPr lang="en-US" altLang="ko-KR" sz="800" dirty="0">
                <a:ln>
                  <a:solidFill>
                    <a:schemeClr val="accent1">
                      <a:shade val="50000"/>
                      <a:alpha val="0"/>
                    </a:schemeClr>
                  </a:solidFill>
                </a:ln>
                <a:solidFill>
                  <a:schemeClr val="bg1"/>
                </a:solidFill>
                <a:latin typeface="KoPub돋움체 Medium" panose="02020603020101020101" pitchFamily="18" charset="-127"/>
                <a:ea typeface="KoPub돋움체 Medium" panose="02020603020101020101" pitchFamily="18" charset="-127"/>
              </a:rPr>
              <a:t>·</a:t>
            </a:r>
            <a:r>
              <a:rPr lang="ko-KR" altLang="en-US" sz="800" dirty="0">
                <a:ln>
                  <a:solidFill>
                    <a:schemeClr val="accent1">
                      <a:shade val="50000"/>
                      <a:alpha val="0"/>
                    </a:schemeClr>
                  </a:solidFill>
                </a:ln>
                <a:solidFill>
                  <a:schemeClr val="bg1"/>
                </a:solidFill>
                <a:latin typeface="KoPub돋움체 Medium" panose="02020603020101020101" pitchFamily="18" charset="-127"/>
                <a:ea typeface="KoPub돋움체 Medium" panose="02020603020101020101" pitchFamily="18" charset="-127"/>
              </a:rPr>
              <a:t>파트너십</a:t>
            </a:r>
          </a:p>
        </p:txBody>
      </p:sp>
    </p:spTree>
    <p:extLst>
      <p:ext uri="{BB962C8B-B14F-4D97-AF65-F5344CB8AC3E}">
        <p14:creationId xmlns:p14="http://schemas.microsoft.com/office/powerpoint/2010/main" val="35561208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텍스트 개체 틀 2">
            <a:extLst>
              <a:ext uri="{FF2B5EF4-FFF2-40B4-BE49-F238E27FC236}">
                <a16:creationId xmlns:a16="http://schemas.microsoft.com/office/drawing/2014/main" id="{F8A23C6E-913D-E903-F49E-D387E0794A26}"/>
              </a:ext>
            </a:extLst>
          </p:cNvPr>
          <p:cNvSpPr>
            <a:spLocks noGrp="1"/>
          </p:cNvSpPr>
          <p:nvPr>
            <p:ph type="body" sz="quarter" idx="11"/>
          </p:nvPr>
        </p:nvSpPr>
        <p:spPr/>
        <p:txBody>
          <a:bodyPr/>
          <a:lstStyle/>
          <a:p>
            <a:pPr algn="l" rtl="0"/>
            <a:r>
              <a:rPr kumimoji="0" lang="en-US" altLang="ko-KR" sz="2400" b="0" i="0" u="none" strike="noStrike" kern="1200" cap="none" spc="0" normalizeH="0" baseline="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rPr>
              <a:t>[</a:t>
            </a:r>
            <a:r>
              <a:rPr kumimoji="0" lang="ko-KR" altLang="en-US" sz="2400" b="0" i="0" u="none" strike="noStrike" kern="1200" cap="none" spc="0" normalizeH="0" baseline="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rPr>
              <a:t>참고</a:t>
            </a:r>
            <a:r>
              <a:rPr kumimoji="0" lang="en-US" altLang="ko-KR" sz="2400" b="0" i="0" u="none" strike="noStrike" kern="1200" cap="none" spc="0" normalizeH="0" baseline="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rPr>
              <a:t>] </a:t>
            </a:r>
            <a:r>
              <a:rPr kumimoji="0" lang="ko-KR" altLang="en-US" sz="2400" b="0" i="0" u="none" strike="noStrike" kern="1200" cap="none" spc="0" normalizeH="0" baseline="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rPr>
              <a:t>아시아 태평양 손해보험 </a:t>
            </a:r>
            <a:r>
              <a:rPr lang="ko-KR" altLang="en-US" sz="2400" dirty="0">
                <a:ln>
                  <a:solidFill>
                    <a:prstClr val="white">
                      <a:lumMod val="75000"/>
                      <a:alpha val="0"/>
                    </a:prstClr>
                  </a:solidFill>
                </a:ln>
                <a:solidFill>
                  <a:srgbClr val="00338D"/>
                </a:solidFill>
                <a:latin typeface="KoPub돋움체 Bold" panose="00000800000000000000" pitchFamily="2" charset="-127"/>
                <a:ea typeface="KoPub돋움체 Bold" panose="00000800000000000000" pitchFamily="2" charset="-127"/>
                <a:cs typeface="Univers for KPMG"/>
              </a:rPr>
              <a:t>관련 주요 </a:t>
            </a:r>
            <a:r>
              <a:rPr lang="en-US" altLang="ko-KR" sz="2400" dirty="0">
                <a:ln>
                  <a:solidFill>
                    <a:prstClr val="white">
                      <a:lumMod val="75000"/>
                      <a:alpha val="0"/>
                    </a:prstClr>
                  </a:solidFill>
                </a:ln>
                <a:solidFill>
                  <a:srgbClr val="00338D"/>
                </a:solidFill>
                <a:latin typeface="KoPub돋움체 Bold" panose="00000800000000000000" pitchFamily="2" charset="-127"/>
                <a:ea typeface="KoPub돋움체 Bold" panose="00000800000000000000" pitchFamily="2" charset="-127"/>
                <a:cs typeface="Univers for KPMG"/>
              </a:rPr>
              <a:t>M&amp;A </a:t>
            </a:r>
            <a:r>
              <a:rPr lang="ko-KR" altLang="en-US" sz="2400" dirty="0">
                <a:ln>
                  <a:solidFill>
                    <a:prstClr val="white">
                      <a:lumMod val="75000"/>
                      <a:alpha val="0"/>
                    </a:prstClr>
                  </a:solidFill>
                </a:ln>
                <a:solidFill>
                  <a:srgbClr val="00338D"/>
                </a:solidFill>
                <a:latin typeface="KoPub돋움체 Bold" panose="00000800000000000000" pitchFamily="2" charset="-127"/>
                <a:ea typeface="KoPub돋움체 Bold" panose="00000800000000000000" pitchFamily="2" charset="-127"/>
                <a:cs typeface="Univers for KPMG"/>
              </a:rPr>
              <a:t>거래</a:t>
            </a:r>
            <a:endParaRPr lang="ko-KR" altLang="en-US" dirty="0"/>
          </a:p>
        </p:txBody>
      </p:sp>
      <p:sp>
        <p:nvSpPr>
          <p:cNvPr id="10" name="TextBox 9">
            <a:extLst>
              <a:ext uri="{FF2B5EF4-FFF2-40B4-BE49-F238E27FC236}">
                <a16:creationId xmlns:a16="http://schemas.microsoft.com/office/drawing/2014/main" id="{21EEAC30-66CC-CDCF-1AC7-CF2312C65DF0}"/>
              </a:ext>
            </a:extLst>
          </p:cNvPr>
          <p:cNvSpPr txBox="1"/>
          <p:nvPr/>
        </p:nvSpPr>
        <p:spPr>
          <a:xfrm>
            <a:off x="488999" y="5091235"/>
            <a:ext cx="8928000" cy="318924"/>
          </a:xfrm>
          <a:prstGeom prst="rect">
            <a:avLst/>
          </a:prstGeom>
          <a:noFill/>
          <a:ln>
            <a:noFill/>
          </a:ln>
        </p:spPr>
        <p:txBody>
          <a:bodyPr wrap="square" lIns="0" tIns="72000" rIns="0" bIns="0" rtlCol="0" anchor="b">
            <a:spAutoFit/>
          </a:bodyPr>
          <a:lstStyle>
            <a:defPPr>
              <a:defRPr lang="en-US"/>
            </a:defPPr>
            <a:lvl1pPr lvl="0">
              <a:defRPr sz="800">
                <a:ln>
                  <a:solidFill>
                    <a:prstClr val="white">
                      <a:lumMod val="75000"/>
                      <a:alpha val="0"/>
                    </a:prstClr>
                  </a:solidFill>
                </a:ln>
                <a:solidFill>
                  <a:schemeClr val="bg1">
                    <a:lumMod val="50000"/>
                  </a:schemeClr>
                </a:solidFill>
                <a:latin typeface="KoPub돋움체 Medium" panose="00000600000000000000" pitchFamily="2" charset="-127"/>
                <a:ea typeface="KoPub돋움체 Medium" panose="00000600000000000000" pitchFamily="2" charset="-127"/>
              </a:defRPr>
            </a:lvl1pPr>
          </a:lstStyle>
          <a:p>
            <a:r>
              <a:rPr lang="en-US" altLang="ko-KR" dirty="0">
                <a:solidFill>
                  <a:schemeClr val="bg1">
                    <a:lumMod val="50000"/>
                  </a:schemeClr>
                </a:solidFill>
              </a:rPr>
              <a:t>Source: </a:t>
            </a:r>
            <a:r>
              <a:rPr lang="en-US" altLang="ko-KR" dirty="0"/>
              <a:t>KPMG International(2022), ‘Asia Pacific Insurance Sector Opportunities’, </a:t>
            </a:r>
            <a:r>
              <a:rPr lang="ko-KR" altLang="en-US" dirty="0" err="1"/>
              <a:t>삼정</a:t>
            </a:r>
            <a:r>
              <a:rPr lang="en-US" altLang="ko-KR" dirty="0"/>
              <a:t>KPMG </a:t>
            </a:r>
            <a:r>
              <a:rPr lang="ko-KR" altLang="en-US" dirty="0"/>
              <a:t>경제연구원 재구성</a:t>
            </a:r>
            <a:endParaRPr lang="ko-KR" altLang="en-US" dirty="0">
              <a:solidFill>
                <a:schemeClr val="bg1">
                  <a:lumMod val="50000"/>
                </a:schemeClr>
              </a:solidFill>
            </a:endParaRPr>
          </a:p>
          <a:p>
            <a:r>
              <a:rPr lang="en-US" altLang="ko-KR" dirty="0">
                <a:solidFill>
                  <a:schemeClr val="bg1">
                    <a:lumMod val="50000"/>
                  </a:schemeClr>
                </a:solidFill>
              </a:rPr>
              <a:t>Note:*</a:t>
            </a:r>
            <a:r>
              <a:rPr lang="ko-KR" altLang="en-US" dirty="0">
                <a:solidFill>
                  <a:schemeClr val="bg1">
                    <a:lumMod val="50000"/>
                  </a:schemeClr>
                </a:solidFill>
              </a:rPr>
              <a:t>거래금액은 </a:t>
            </a:r>
            <a:r>
              <a:rPr lang="en-US" altLang="ko-KR" dirty="0">
                <a:solidFill>
                  <a:schemeClr val="bg1">
                    <a:lumMod val="50000"/>
                  </a:schemeClr>
                </a:solidFill>
              </a:rPr>
              <a:t>M&amp;A </a:t>
            </a:r>
            <a:r>
              <a:rPr lang="ko-KR" altLang="en-US" dirty="0">
                <a:solidFill>
                  <a:schemeClr val="bg1">
                    <a:lumMod val="50000"/>
                  </a:schemeClr>
                </a:solidFill>
              </a:rPr>
              <a:t>합의 발표 시 매입가</a:t>
            </a:r>
            <a:r>
              <a:rPr lang="ko-KR" altLang="en-US" dirty="0"/>
              <a:t>이며</a:t>
            </a:r>
            <a:r>
              <a:rPr lang="en-US" altLang="ko-KR" dirty="0"/>
              <a:t>, </a:t>
            </a:r>
            <a:r>
              <a:rPr lang="ko-KR" altLang="en-US" dirty="0"/>
              <a:t>단위는 미 백만 달러 기준</a:t>
            </a:r>
            <a:r>
              <a:rPr lang="ko-KR" altLang="en-US" dirty="0">
                <a:ln>
                  <a:solidFill>
                    <a:srgbClr val="FFFFFF">
                      <a:lumMod val="75000"/>
                      <a:alpha val="0"/>
                    </a:srgbClr>
                  </a:solidFill>
                </a:ln>
                <a:solidFill>
                  <a:schemeClr val="bg1"/>
                </a:solidFill>
                <a:latin typeface="+mj-ea"/>
                <a:ea typeface="+mj-ea"/>
              </a:rPr>
              <a:t>백만 달러 </a:t>
            </a:r>
            <a:endParaRPr kumimoji="0" lang="ko-KR" altLang="en-US" sz="900" b="0" i="0" u="none" strike="noStrike" kern="1200" cap="none" spc="0" normalizeH="0" baseline="0" dirty="0">
              <a:ln>
                <a:solidFill>
                  <a:srgbClr val="FFFFFF">
                    <a:lumMod val="75000"/>
                    <a:alpha val="0"/>
                  </a:srgbClr>
                </a:solidFill>
              </a:ln>
              <a:solidFill>
                <a:schemeClr val="bg1"/>
              </a:solidFill>
              <a:effectLst/>
              <a:uLnTx/>
              <a:uFillTx/>
              <a:latin typeface="+mj-ea"/>
              <a:ea typeface="+mj-ea"/>
              <a:cs typeface="+mn-cs"/>
            </a:endParaRPr>
          </a:p>
        </p:txBody>
      </p:sp>
      <p:sp>
        <p:nvSpPr>
          <p:cNvPr id="11" name="TextBox 10">
            <a:extLst>
              <a:ext uri="{FF2B5EF4-FFF2-40B4-BE49-F238E27FC236}">
                <a16:creationId xmlns:a16="http://schemas.microsoft.com/office/drawing/2014/main" id="{2D637D17-8E2C-40CC-3205-5FAF4EB931CC}"/>
              </a:ext>
            </a:extLst>
          </p:cNvPr>
          <p:cNvSpPr txBox="1"/>
          <p:nvPr/>
        </p:nvSpPr>
        <p:spPr>
          <a:xfrm>
            <a:off x="489000" y="5432528"/>
            <a:ext cx="8928000" cy="765128"/>
          </a:xfrm>
          <a:prstGeom prst="rect">
            <a:avLst/>
          </a:prstGeom>
          <a:solidFill>
            <a:schemeClr val="bg1">
              <a:lumMod val="95000"/>
            </a:schemeClr>
          </a:solidFill>
          <a:ln w="3175">
            <a:solidFill>
              <a:schemeClr val="bg1">
                <a:lumMod val="75000"/>
              </a:schemeClr>
            </a:solidFill>
          </a:ln>
        </p:spPr>
        <p:txBody>
          <a:bodyPr wrap="square" lIns="180000" tIns="72000" rIns="180000" bIns="72000" anchor="ctr">
            <a:spAutoFit/>
          </a:bodyPr>
          <a:lstStyle>
            <a:defPPr>
              <a:defRPr lang="en-US"/>
            </a:defPPr>
            <a:lvl1pPr marL="85725" marR="0" lvl="0" indent="-85725" defTabSz="457200" fontAlgn="auto">
              <a:lnSpc>
                <a:spcPct val="120000"/>
              </a:lnSpc>
              <a:spcBef>
                <a:spcPts val="600"/>
              </a:spcBef>
              <a:spcAft>
                <a:spcPts val="0"/>
              </a:spcAft>
              <a:buClr>
                <a:schemeClr val="tx1">
                  <a:lumMod val="75000"/>
                  <a:lumOff val="25000"/>
                </a:schemeClr>
              </a:buClr>
              <a:buSzTx/>
              <a:buFont typeface="Arial" panose="020B0604020202020204" pitchFamily="34" charset="0"/>
              <a:buChar char="•"/>
              <a:tabLst/>
              <a:defRPr sz="1000" b="1">
                <a:ln>
                  <a:solidFill>
                    <a:srgbClr val="1E49E2">
                      <a:alpha val="0"/>
                    </a:srgbClr>
                  </a:solidFill>
                </a:ln>
                <a:solidFill>
                  <a:srgbClr val="000000">
                    <a:lumMod val="75000"/>
                    <a:lumOff val="25000"/>
                  </a:srgbClr>
                </a:solidFill>
                <a:latin typeface="KoPub돋움체 Medium" panose="02020603020101020101" pitchFamily="18" charset="-127"/>
                <a:ea typeface="KoPub돋움체 Medium" panose="02020603020101020101" pitchFamily="18" charset="-127"/>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ko-KR" altLang="en-US" dirty="0"/>
              <a:t>손해보험 부문 </a:t>
            </a:r>
            <a:r>
              <a:rPr lang="en-US" altLang="ko-KR" dirty="0"/>
              <a:t>Top 10 </a:t>
            </a:r>
            <a:r>
              <a:rPr lang="ko-KR" altLang="en-US" dirty="0"/>
              <a:t>거래 중 </a:t>
            </a:r>
            <a:r>
              <a:rPr lang="en-US" altLang="ko-KR" dirty="0"/>
              <a:t>2018</a:t>
            </a:r>
            <a:r>
              <a:rPr lang="ko-KR" altLang="en-US" dirty="0"/>
              <a:t>년 중국대지보험</a:t>
            </a:r>
            <a:r>
              <a:rPr lang="en-US" altLang="ko-KR" dirty="0"/>
              <a:t>(China Continent Insurance)</a:t>
            </a:r>
            <a:r>
              <a:rPr lang="ko-KR" altLang="en-US" dirty="0"/>
              <a:t>이 증자를 통해 </a:t>
            </a:r>
            <a:r>
              <a:rPr lang="en-US" altLang="ko-KR" dirty="0"/>
              <a:t>16.97</a:t>
            </a:r>
            <a:r>
              <a:rPr lang="ko-KR" altLang="en-US" dirty="0"/>
              <a:t>억 달러의 자본을 확충하며 </a:t>
            </a:r>
            <a:r>
              <a:rPr lang="en-US" altLang="ko-KR" dirty="0"/>
              <a:t>1</a:t>
            </a:r>
            <a:r>
              <a:rPr lang="ko-KR" altLang="en-US" dirty="0"/>
              <a:t>위를 차지</a:t>
            </a:r>
            <a:endParaRPr lang="en-US" altLang="ko-KR" dirty="0"/>
          </a:p>
          <a:p>
            <a:r>
              <a:rPr lang="ko-KR" altLang="en-US" dirty="0"/>
              <a:t>일본 손보사 </a:t>
            </a:r>
            <a:r>
              <a:rPr lang="ko-KR" altLang="en-US" dirty="0" err="1"/>
              <a:t>미쓰이스미토모해상은</a:t>
            </a:r>
            <a:r>
              <a:rPr lang="ko-KR" altLang="en-US" dirty="0"/>
              <a:t> 캐나다 금융그룹 </a:t>
            </a:r>
            <a:r>
              <a:rPr lang="ko-KR" altLang="en-US" dirty="0" err="1"/>
              <a:t>페어팩스파이낸셜홀딩스</a:t>
            </a:r>
            <a:r>
              <a:rPr lang="en-US" altLang="ko-KR" dirty="0"/>
              <a:t>(Fairfax Financial Holdings)</a:t>
            </a:r>
            <a:r>
              <a:rPr lang="ko-KR" altLang="en-US" dirty="0"/>
              <a:t>의 싱가포르 현지법인 </a:t>
            </a:r>
            <a:r>
              <a:rPr lang="ko-KR" altLang="en-US" dirty="0" err="1"/>
              <a:t>퍼스트캐피탈보험</a:t>
            </a:r>
            <a:r>
              <a:rPr lang="en-US" altLang="ko-KR" dirty="0"/>
              <a:t>(First Capital Insurance)</a:t>
            </a:r>
            <a:r>
              <a:rPr lang="ko-KR" altLang="en-US" dirty="0"/>
              <a:t>을 </a:t>
            </a:r>
            <a:r>
              <a:rPr lang="en-US" altLang="ko-KR" dirty="0"/>
              <a:t>16.0</a:t>
            </a:r>
            <a:r>
              <a:rPr lang="ko-KR" altLang="en-US" dirty="0"/>
              <a:t>억 달러에 인수</a:t>
            </a:r>
          </a:p>
        </p:txBody>
      </p:sp>
      <p:graphicFrame>
        <p:nvGraphicFramePr>
          <p:cNvPr id="2" name="표 1">
            <a:extLst>
              <a:ext uri="{FF2B5EF4-FFF2-40B4-BE49-F238E27FC236}">
                <a16:creationId xmlns:a16="http://schemas.microsoft.com/office/drawing/2014/main" id="{5E4A4A06-B61B-5F0B-C69A-2AE24A8F74D0}"/>
              </a:ext>
            </a:extLst>
          </p:cNvPr>
          <p:cNvGraphicFramePr>
            <a:graphicFrameLocks noGrp="1"/>
          </p:cNvGraphicFramePr>
          <p:nvPr>
            <p:extLst>
              <p:ext uri="{D42A27DB-BD31-4B8C-83A1-F6EECF244321}">
                <p14:modId xmlns:p14="http://schemas.microsoft.com/office/powerpoint/2010/main" val="928603000"/>
              </p:ext>
            </p:extLst>
          </p:nvPr>
        </p:nvGraphicFramePr>
        <p:xfrm>
          <a:off x="488950" y="1194966"/>
          <a:ext cx="8926733" cy="3924000"/>
        </p:xfrm>
        <a:graphic>
          <a:graphicData uri="http://schemas.openxmlformats.org/drawingml/2006/table">
            <a:tbl>
              <a:tblPr/>
              <a:tblGrid>
                <a:gridCol w="415145">
                  <a:extLst>
                    <a:ext uri="{9D8B030D-6E8A-4147-A177-3AD203B41FA5}">
                      <a16:colId xmlns:a16="http://schemas.microsoft.com/office/drawing/2014/main" val="884151314"/>
                    </a:ext>
                  </a:extLst>
                </a:gridCol>
                <a:gridCol w="415145">
                  <a:extLst>
                    <a:ext uri="{9D8B030D-6E8A-4147-A177-3AD203B41FA5}">
                      <a16:colId xmlns:a16="http://schemas.microsoft.com/office/drawing/2014/main" val="3844489072"/>
                    </a:ext>
                  </a:extLst>
                </a:gridCol>
                <a:gridCol w="1440000">
                  <a:extLst>
                    <a:ext uri="{9D8B030D-6E8A-4147-A177-3AD203B41FA5}">
                      <a16:colId xmlns:a16="http://schemas.microsoft.com/office/drawing/2014/main" val="2771984432"/>
                    </a:ext>
                  </a:extLst>
                </a:gridCol>
                <a:gridCol w="2808000">
                  <a:extLst>
                    <a:ext uri="{9D8B030D-6E8A-4147-A177-3AD203B41FA5}">
                      <a16:colId xmlns:a16="http://schemas.microsoft.com/office/drawing/2014/main" val="1335991628"/>
                    </a:ext>
                  </a:extLst>
                </a:gridCol>
                <a:gridCol w="864000">
                  <a:extLst>
                    <a:ext uri="{9D8B030D-6E8A-4147-A177-3AD203B41FA5}">
                      <a16:colId xmlns:a16="http://schemas.microsoft.com/office/drawing/2014/main" val="1366725411"/>
                    </a:ext>
                  </a:extLst>
                </a:gridCol>
                <a:gridCol w="720000">
                  <a:extLst>
                    <a:ext uri="{9D8B030D-6E8A-4147-A177-3AD203B41FA5}">
                      <a16:colId xmlns:a16="http://schemas.microsoft.com/office/drawing/2014/main" val="3836761253"/>
                    </a:ext>
                  </a:extLst>
                </a:gridCol>
                <a:gridCol w="2264443">
                  <a:extLst>
                    <a:ext uri="{9D8B030D-6E8A-4147-A177-3AD203B41FA5}">
                      <a16:colId xmlns:a16="http://schemas.microsoft.com/office/drawing/2014/main" val="4186618972"/>
                    </a:ext>
                  </a:extLst>
                </a:gridCol>
              </a:tblGrid>
              <a:tr h="252000">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ko-KR" altLang="en-US" sz="1000" b="0" i="0" u="none" strike="noStrike" kern="1200" cap="none" spc="0" normalizeH="0" baseline="0" dirty="0">
                          <a:ln>
                            <a:solidFill>
                              <a:srgbClr val="FFFFFF">
                                <a:lumMod val="75000"/>
                                <a:alpha val="0"/>
                              </a:srgbClr>
                            </a:solidFill>
                          </a:ln>
                          <a:solidFill>
                            <a:schemeClr val="bg1"/>
                          </a:solidFill>
                          <a:effectLst/>
                          <a:uLnTx/>
                          <a:uFillTx/>
                          <a:latin typeface="+mj-ea"/>
                          <a:ea typeface="+mj-ea"/>
                          <a:cs typeface="+mn-cs"/>
                        </a:rPr>
                        <a:t>순위</a:t>
                      </a:r>
                      <a:endParaRPr kumimoji="0" sz="1000" b="0" i="0" u="none" strike="noStrike" kern="1200" cap="none" spc="0" normalizeH="0" baseline="0" dirty="0">
                        <a:ln>
                          <a:solidFill>
                            <a:srgbClr val="FFFFFF">
                              <a:lumMod val="75000"/>
                              <a:alpha val="0"/>
                            </a:srgbClr>
                          </a:solidFill>
                        </a:ln>
                        <a:solidFill>
                          <a:schemeClr val="bg1"/>
                        </a:solidFill>
                        <a:effectLst/>
                        <a:uLnTx/>
                        <a:uFillTx/>
                        <a:latin typeface="+mj-ea"/>
                        <a:ea typeface="+mj-ea"/>
                        <a:cs typeface="+mn-cs"/>
                      </a:endParaRPr>
                    </a:p>
                  </a:txBody>
                  <a:tcPr marL="0" marR="0" marT="0" marB="0" anchor="ctr">
                    <a:lnL w="3175"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tx2"/>
                    </a:solidFill>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ko-KR" altLang="en-US" sz="1000" b="0" i="0" u="none" strike="noStrike" kern="1200" cap="none" spc="0" normalizeH="0" baseline="0" dirty="0">
                          <a:ln>
                            <a:solidFill>
                              <a:srgbClr val="FFFFFF">
                                <a:lumMod val="75000"/>
                                <a:alpha val="0"/>
                              </a:srgbClr>
                            </a:solidFill>
                          </a:ln>
                          <a:solidFill>
                            <a:schemeClr val="bg1"/>
                          </a:solidFill>
                          <a:effectLst/>
                          <a:uLnTx/>
                          <a:uFillTx/>
                          <a:latin typeface="+mj-ea"/>
                          <a:ea typeface="+mj-ea"/>
                          <a:cs typeface="+mn-cs"/>
                        </a:rPr>
                        <a:t>연도</a:t>
                      </a:r>
                      <a:endParaRPr kumimoji="0" sz="1000" b="0" i="0" u="none" strike="noStrike" kern="1200" cap="none" spc="0" normalizeH="0" baseline="0" dirty="0">
                        <a:ln>
                          <a:solidFill>
                            <a:srgbClr val="FFFFFF">
                              <a:lumMod val="75000"/>
                              <a:alpha val="0"/>
                            </a:srgbClr>
                          </a:solidFill>
                        </a:ln>
                        <a:solidFill>
                          <a:schemeClr val="bg1"/>
                        </a:solidFill>
                        <a:effectLst/>
                        <a:uLnTx/>
                        <a:uFillTx/>
                        <a:latin typeface="+mj-ea"/>
                        <a:ea typeface="+mj-ea"/>
                        <a:cs typeface="+mn-cs"/>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tx2"/>
                    </a:solidFill>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ko-KR" altLang="en-US" sz="1000" b="0" i="0" u="none" strike="noStrike" kern="1200" cap="none" spc="0" normalizeH="0" baseline="0" dirty="0" err="1">
                          <a:ln>
                            <a:solidFill>
                              <a:srgbClr val="FFFFFF">
                                <a:lumMod val="75000"/>
                                <a:alpha val="0"/>
                              </a:srgbClr>
                            </a:solidFill>
                          </a:ln>
                          <a:solidFill>
                            <a:schemeClr val="bg1"/>
                          </a:solidFill>
                          <a:effectLst/>
                          <a:uLnTx/>
                          <a:uFillTx/>
                          <a:latin typeface="+mj-ea"/>
                          <a:ea typeface="+mj-ea"/>
                          <a:cs typeface="+mn-cs"/>
                        </a:rPr>
                        <a:t>타겟기업</a:t>
                      </a:r>
                      <a:endParaRPr kumimoji="0" sz="1000" b="0" i="0" u="none" strike="noStrike" kern="1200" cap="none" spc="0" normalizeH="0" baseline="0" dirty="0">
                        <a:ln>
                          <a:solidFill>
                            <a:srgbClr val="FFFFFF">
                              <a:lumMod val="75000"/>
                              <a:alpha val="0"/>
                            </a:srgbClr>
                          </a:solidFill>
                        </a:ln>
                        <a:solidFill>
                          <a:schemeClr val="bg1"/>
                        </a:solidFill>
                        <a:effectLst/>
                        <a:uLnTx/>
                        <a:uFillTx/>
                        <a:latin typeface="+mj-ea"/>
                        <a:ea typeface="+mj-ea"/>
                        <a:cs typeface="+mn-cs"/>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tx2"/>
                    </a:solidFill>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ko-KR" altLang="en-US" sz="1000" b="0" i="0" u="none" strike="noStrike" kern="1200" cap="none" spc="0" normalizeH="0" baseline="0" dirty="0">
                          <a:ln>
                            <a:solidFill>
                              <a:srgbClr val="FFFFFF">
                                <a:lumMod val="75000"/>
                                <a:alpha val="0"/>
                              </a:srgbClr>
                            </a:solidFill>
                          </a:ln>
                          <a:solidFill>
                            <a:schemeClr val="bg1"/>
                          </a:solidFill>
                          <a:effectLst/>
                          <a:uLnTx/>
                          <a:uFillTx/>
                          <a:latin typeface="+mj-ea"/>
                          <a:ea typeface="+mj-ea"/>
                          <a:cs typeface="+mn-cs"/>
                        </a:rPr>
                        <a:t>인수기업</a:t>
                      </a:r>
                      <a:r>
                        <a:rPr kumimoji="0" lang="en-US" altLang="ko-KR" sz="1000" b="0" i="0" u="none" strike="noStrike" kern="1200" cap="none" spc="0" normalizeH="0" baseline="0" dirty="0">
                          <a:ln>
                            <a:solidFill>
                              <a:srgbClr val="FFFFFF">
                                <a:lumMod val="75000"/>
                                <a:alpha val="0"/>
                              </a:srgbClr>
                            </a:solidFill>
                          </a:ln>
                          <a:solidFill>
                            <a:schemeClr val="bg1"/>
                          </a:solidFill>
                          <a:effectLst/>
                          <a:uLnTx/>
                          <a:uFillTx/>
                          <a:latin typeface="+mj-ea"/>
                          <a:ea typeface="+mj-ea"/>
                          <a:cs typeface="+mn-cs"/>
                        </a:rPr>
                        <a:t>/</a:t>
                      </a:r>
                      <a:r>
                        <a:rPr kumimoji="0" lang="ko-KR" altLang="en-US" sz="1000" b="0" i="0" u="none" strike="noStrike" kern="1200" cap="none" spc="0" normalizeH="0" baseline="0" dirty="0">
                          <a:ln>
                            <a:solidFill>
                              <a:srgbClr val="FFFFFF">
                                <a:lumMod val="75000"/>
                                <a:alpha val="0"/>
                              </a:srgbClr>
                            </a:solidFill>
                          </a:ln>
                          <a:solidFill>
                            <a:schemeClr val="bg1"/>
                          </a:solidFill>
                          <a:effectLst/>
                          <a:uLnTx/>
                          <a:uFillTx/>
                          <a:latin typeface="+mj-ea"/>
                          <a:ea typeface="+mj-ea"/>
                          <a:cs typeface="+mn-cs"/>
                        </a:rPr>
                        <a:t>투자자</a:t>
                      </a: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tx2"/>
                    </a:solidFill>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ko-KR" altLang="en-US" sz="1000" b="0" i="0" u="none" strike="noStrike" kern="1200" cap="none" spc="0" normalizeH="0" baseline="0" dirty="0">
                          <a:ln>
                            <a:solidFill>
                              <a:srgbClr val="FFFFFF">
                                <a:lumMod val="75000"/>
                                <a:alpha val="0"/>
                              </a:srgbClr>
                            </a:solidFill>
                          </a:ln>
                          <a:solidFill>
                            <a:schemeClr val="bg1"/>
                          </a:solidFill>
                          <a:effectLst/>
                          <a:uLnTx/>
                          <a:uFillTx/>
                          <a:latin typeface="+mj-ea"/>
                          <a:ea typeface="+mj-ea"/>
                          <a:cs typeface="+mn-cs"/>
                        </a:rPr>
                        <a:t>국가</a:t>
                      </a:r>
                      <a:endParaRPr kumimoji="0" sz="1000" b="0" i="0" u="none" strike="noStrike" kern="1200" cap="none" spc="0" normalizeH="0" baseline="0" dirty="0">
                        <a:ln>
                          <a:solidFill>
                            <a:srgbClr val="FFFFFF">
                              <a:lumMod val="75000"/>
                              <a:alpha val="0"/>
                            </a:srgbClr>
                          </a:solidFill>
                        </a:ln>
                        <a:solidFill>
                          <a:schemeClr val="bg1"/>
                        </a:solidFill>
                        <a:effectLst/>
                        <a:uLnTx/>
                        <a:uFillTx/>
                        <a:latin typeface="+mj-ea"/>
                        <a:ea typeface="+mj-ea"/>
                        <a:cs typeface="+mn-cs"/>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tx2"/>
                    </a:solidFill>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ko-KR" altLang="en-US" sz="1000" b="0" i="0" u="none" strike="noStrike" kern="1200" cap="none" spc="0" normalizeH="0" baseline="0" dirty="0">
                          <a:ln>
                            <a:solidFill>
                              <a:srgbClr val="FFFFFF">
                                <a:lumMod val="75000"/>
                                <a:alpha val="0"/>
                              </a:srgbClr>
                            </a:solidFill>
                          </a:ln>
                          <a:solidFill>
                            <a:schemeClr val="bg1"/>
                          </a:solidFill>
                          <a:effectLst/>
                          <a:uLnTx/>
                          <a:uFillTx/>
                          <a:latin typeface="+mj-ea"/>
                          <a:ea typeface="+mj-ea"/>
                          <a:cs typeface="+mn-cs"/>
                        </a:rPr>
                        <a:t>거래금액</a:t>
                      </a:r>
                      <a:r>
                        <a:rPr kumimoji="0" lang="en-US" altLang="ko-KR" sz="1000" b="0" i="0" u="none" strike="noStrike" kern="1200" cap="none" spc="0" normalizeH="0" baseline="0" dirty="0">
                          <a:ln>
                            <a:solidFill>
                              <a:srgbClr val="FFFFFF">
                                <a:lumMod val="75000"/>
                                <a:alpha val="0"/>
                              </a:srgbClr>
                            </a:solidFill>
                          </a:ln>
                          <a:solidFill>
                            <a:schemeClr val="bg1"/>
                          </a:solidFill>
                          <a:effectLst/>
                          <a:uLnTx/>
                          <a:uFillTx/>
                          <a:latin typeface="+mj-ea"/>
                          <a:ea typeface="+mj-ea"/>
                          <a:cs typeface="+mn-cs"/>
                        </a:rPr>
                        <a:t>*</a:t>
                      </a: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tx2"/>
                    </a:solidFill>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ko-KR" altLang="en-US" sz="1000" b="0" i="0" u="none" strike="noStrike" kern="1200" cap="none" spc="0" normalizeH="0" baseline="0" dirty="0">
                          <a:ln>
                            <a:solidFill>
                              <a:srgbClr val="FFFFFF">
                                <a:lumMod val="75000"/>
                                <a:alpha val="0"/>
                              </a:srgbClr>
                            </a:solidFill>
                          </a:ln>
                          <a:solidFill>
                            <a:schemeClr val="bg1"/>
                          </a:solidFill>
                          <a:effectLst/>
                          <a:uLnTx/>
                          <a:uFillTx/>
                          <a:latin typeface="+mj-ea"/>
                          <a:ea typeface="+mj-ea"/>
                          <a:cs typeface="+mn-cs"/>
                        </a:rPr>
                        <a:t>거래 동인</a:t>
                      </a:r>
                      <a:r>
                        <a:rPr kumimoji="0" lang="en-US" altLang="ko-KR" sz="1000" b="0" i="0" u="none" strike="noStrike" kern="1200" cap="none" spc="0" normalizeH="0" baseline="0" dirty="0">
                          <a:ln>
                            <a:solidFill>
                              <a:srgbClr val="FFFFFF">
                                <a:lumMod val="75000"/>
                                <a:alpha val="0"/>
                              </a:srgbClr>
                            </a:solidFill>
                          </a:ln>
                          <a:solidFill>
                            <a:schemeClr val="bg1"/>
                          </a:solidFill>
                          <a:effectLst/>
                          <a:uLnTx/>
                          <a:uFillTx/>
                          <a:latin typeface="+mj-ea"/>
                          <a:ea typeface="+mj-ea"/>
                          <a:cs typeface="+mn-cs"/>
                        </a:rPr>
                        <a:t>(</a:t>
                      </a:r>
                      <a:r>
                        <a:rPr kumimoji="0" sz="1000" b="0" i="0" u="none" strike="noStrike" kern="1200" cap="none" spc="0" normalizeH="0" baseline="0" dirty="0">
                          <a:ln>
                            <a:solidFill>
                              <a:srgbClr val="FFFFFF">
                                <a:lumMod val="75000"/>
                                <a:alpha val="0"/>
                              </a:srgbClr>
                            </a:solidFill>
                          </a:ln>
                          <a:solidFill>
                            <a:schemeClr val="bg1"/>
                          </a:solidFill>
                          <a:effectLst/>
                          <a:uLnTx/>
                          <a:uFillTx/>
                          <a:latin typeface="+mj-ea"/>
                          <a:ea typeface="+mj-ea"/>
                          <a:cs typeface="+mn-cs"/>
                        </a:rPr>
                        <a:t>Deal Rationale</a:t>
                      </a:r>
                      <a:r>
                        <a:rPr kumimoji="0" lang="en-US" sz="1000" b="0" i="0" u="none" strike="noStrike" kern="1200" cap="none" spc="0" normalizeH="0" baseline="0" dirty="0">
                          <a:ln>
                            <a:solidFill>
                              <a:srgbClr val="FFFFFF">
                                <a:lumMod val="75000"/>
                                <a:alpha val="0"/>
                              </a:srgbClr>
                            </a:solidFill>
                          </a:ln>
                          <a:solidFill>
                            <a:schemeClr val="bg1"/>
                          </a:solidFill>
                          <a:effectLst/>
                          <a:uLnTx/>
                          <a:uFillTx/>
                          <a:latin typeface="+mj-ea"/>
                          <a:ea typeface="+mj-ea"/>
                          <a:cs typeface="+mn-cs"/>
                        </a:rPr>
                        <a:t>)</a:t>
                      </a:r>
                      <a:endParaRPr kumimoji="0" sz="1000" b="0" i="0" u="none" strike="noStrike" kern="1200" cap="none" spc="0" normalizeH="0" baseline="0" dirty="0">
                        <a:ln>
                          <a:solidFill>
                            <a:srgbClr val="FFFFFF">
                              <a:lumMod val="75000"/>
                              <a:alpha val="0"/>
                            </a:srgbClr>
                          </a:solidFill>
                        </a:ln>
                        <a:solidFill>
                          <a:schemeClr val="bg1"/>
                        </a:solidFill>
                        <a:effectLst/>
                        <a:uLnTx/>
                        <a:uFillTx/>
                        <a:latin typeface="+mj-ea"/>
                        <a:ea typeface="+mj-ea"/>
                        <a:cs typeface="+mn-cs"/>
                      </a:endParaRPr>
                    </a:p>
                  </a:txBody>
                  <a:tcPr marL="0" marR="0" marT="0" marB="0" anchor="ctr">
                    <a:lnL w="6350"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tx2"/>
                    </a:solidFill>
                  </a:tcPr>
                </a:tc>
                <a:extLst>
                  <a:ext uri="{0D108BD9-81ED-4DB2-BD59-A6C34878D82A}">
                    <a16:rowId xmlns:a16="http://schemas.microsoft.com/office/drawing/2014/main" val="1327285893"/>
                  </a:ext>
                </a:extLst>
              </a:tr>
              <a:tr h="367200">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sz="1000" b="1" i="0" u="none" strike="noStrike" kern="1200" cap="none" spc="0" normalizeH="0" baseline="0" dirty="0">
                          <a:ln>
                            <a:solidFill>
                              <a:srgbClr val="FFFFFF">
                                <a:lumMod val="75000"/>
                                <a:alpha val="0"/>
                              </a:srgbClr>
                            </a:solidFill>
                          </a:ln>
                          <a:solidFill>
                            <a:schemeClr val="tx1">
                              <a:lumMod val="65000"/>
                              <a:lumOff val="35000"/>
                            </a:schemeClr>
                          </a:solidFill>
                          <a:effectLst/>
                          <a:uLnTx/>
                          <a:uFillTx/>
                          <a:latin typeface="KPMG Bold" panose="020B0803030202040204" pitchFamily="34" charset="0"/>
                          <a:ea typeface="KoPub돋움체 Medium" panose="00000600000000000000" pitchFamily="2" charset="-127"/>
                          <a:cs typeface="+mn-cs"/>
                        </a:rPr>
                        <a:t>1</a:t>
                      </a:r>
                    </a:p>
                  </a:txBody>
                  <a:tcPr marL="36000" marR="36000" marT="0" marB="0" anchor="ctr">
                    <a:lnL w="3175" cap="flat" cmpd="sng" algn="ctr">
                      <a:solidFill>
                        <a:schemeClr val="bg1"/>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CFE5F9"/>
                    </a:solidFill>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sz="1050" b="0" i="0" u="none" strike="noStrike" kern="1200" cap="none" spc="0" normalizeH="0" baseline="0" dirty="0">
                          <a:ln>
                            <a:solidFill>
                              <a:srgbClr val="FFFFFF">
                                <a:lumMod val="75000"/>
                                <a:alpha val="0"/>
                              </a:srgbClr>
                            </a:solidFill>
                          </a:ln>
                          <a:solidFill>
                            <a:schemeClr val="tx1">
                              <a:lumMod val="50000"/>
                              <a:lumOff val="50000"/>
                            </a:schemeClr>
                          </a:solidFill>
                          <a:effectLst/>
                          <a:uLnTx/>
                          <a:uFillTx/>
                          <a:latin typeface="KPMG Bold" panose="020B0803030202040204" pitchFamily="34" charset="0"/>
                          <a:ea typeface="KoPub돋움체 Medium" panose="00000600000000000000" pitchFamily="2" charset="-127"/>
                          <a:cs typeface="+mn-cs"/>
                        </a:rPr>
                        <a:t>2018</a:t>
                      </a:r>
                    </a:p>
                  </a:txBody>
                  <a:tcPr marL="36000" marR="3600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050" b="0" i="0" u="none" strike="noStrike" kern="1200" cap="none" spc="0" normalizeH="0" baseline="0" dirty="0">
                          <a:ln>
                            <a:solidFill>
                              <a:srgbClr val="FFFFFF">
                                <a:lumMod val="75000"/>
                                <a:alpha val="0"/>
                              </a:srgbClr>
                            </a:solidFill>
                          </a:ln>
                          <a:solidFill>
                            <a:schemeClr val="tx1">
                              <a:lumMod val="50000"/>
                              <a:lumOff val="50000"/>
                            </a:schemeClr>
                          </a:solidFill>
                          <a:effectLst/>
                          <a:uLnTx/>
                          <a:uFillTx/>
                          <a:latin typeface="KPMG Bold" panose="020B0803030202040204" pitchFamily="34" charset="0"/>
                          <a:ea typeface="KoPub돋움체 Medium" panose="00000600000000000000" pitchFamily="2" charset="-127"/>
                          <a:cs typeface="+mn-cs"/>
                        </a:rPr>
                        <a:t>China Continent Insurance</a:t>
                      </a:r>
                      <a:endParaRPr kumimoji="0" sz="1050" b="0" i="0" u="none" strike="noStrike" kern="1200" cap="none" spc="0" normalizeH="0" baseline="0" dirty="0">
                        <a:ln>
                          <a:solidFill>
                            <a:srgbClr val="FFFFFF">
                              <a:lumMod val="75000"/>
                              <a:alpha val="0"/>
                            </a:srgbClr>
                          </a:solidFill>
                        </a:ln>
                        <a:solidFill>
                          <a:schemeClr val="tx1">
                            <a:lumMod val="50000"/>
                            <a:lumOff val="50000"/>
                          </a:schemeClr>
                        </a:solidFill>
                        <a:effectLst/>
                        <a:uLnTx/>
                        <a:uFillTx/>
                        <a:latin typeface="KPMG Bold" panose="020B0803030202040204" pitchFamily="34" charset="0"/>
                        <a:ea typeface="KoPub돋움체 Medium" panose="00000600000000000000" pitchFamily="2" charset="-127"/>
                        <a:cs typeface="+mn-cs"/>
                      </a:endParaRPr>
                    </a:p>
                  </a:txBody>
                  <a:tcPr marL="36000" marR="3600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dirty="0">
                          <a:ln>
                            <a:solidFill>
                              <a:srgbClr val="FFFFFF">
                                <a:lumMod val="75000"/>
                                <a:alpha val="0"/>
                              </a:srgbClr>
                            </a:solidFill>
                          </a:ln>
                          <a:solidFill>
                            <a:schemeClr val="tx1">
                              <a:lumMod val="50000"/>
                              <a:lumOff val="50000"/>
                            </a:schemeClr>
                          </a:solidFill>
                          <a:effectLst/>
                          <a:uLnTx/>
                          <a:uFillTx/>
                          <a:latin typeface="KPMG Bold" panose="020B0803030202040204" pitchFamily="34" charset="0"/>
                          <a:ea typeface="KoPub돋움체 Medium" panose="00000600000000000000" pitchFamily="2" charset="-127"/>
                          <a:cs typeface="+mn-cs"/>
                        </a:rPr>
                        <a:t>A group of China-based investors</a:t>
                      </a:r>
                      <a:r>
                        <a:rPr kumimoji="0" lang="en-US" altLang="ko-KR" sz="1050" b="0" i="0" u="none" strike="noStrike" kern="1200" cap="none" spc="0" normalizeH="0" baseline="0" dirty="0">
                          <a:ln>
                            <a:solidFill>
                              <a:srgbClr val="FFFFFF">
                                <a:lumMod val="75000"/>
                                <a:alpha val="0"/>
                              </a:srgbClr>
                            </a:solidFill>
                          </a:ln>
                          <a:solidFill>
                            <a:schemeClr val="tx1">
                              <a:lumMod val="50000"/>
                              <a:lumOff val="50000"/>
                            </a:schemeClr>
                          </a:solidFill>
                          <a:effectLst/>
                          <a:uLnTx/>
                          <a:uFillTx/>
                          <a:latin typeface="KPMG Bold" panose="020B0803030202040204" pitchFamily="34" charset="0"/>
                          <a:ea typeface="KoPub돋움체 Medium" panose="00000600000000000000" pitchFamily="2" charset="-127"/>
                          <a:cs typeface="+mn-cs"/>
                        </a:rPr>
                        <a:t> </a:t>
                      </a:r>
                      <a:r>
                        <a:rPr kumimoji="0" lang="en-US" sz="1050" b="0" i="0" u="none" strike="noStrike" kern="1200" cap="none" spc="0" normalizeH="0" baseline="0" dirty="0">
                          <a:ln>
                            <a:solidFill>
                              <a:srgbClr val="FFFFFF">
                                <a:lumMod val="75000"/>
                                <a:alpha val="0"/>
                              </a:srgbClr>
                            </a:solidFill>
                          </a:ln>
                          <a:solidFill>
                            <a:schemeClr val="tx1">
                              <a:lumMod val="50000"/>
                              <a:lumOff val="50000"/>
                            </a:schemeClr>
                          </a:solidFill>
                          <a:effectLst/>
                          <a:uLnTx/>
                          <a:uFillTx/>
                          <a:latin typeface="KPMG Bold" panose="020B0803030202040204" pitchFamily="34" charset="0"/>
                          <a:ea typeface="KoPub돋움체 Medium" panose="00000600000000000000" pitchFamily="2" charset="-127"/>
                          <a:cs typeface="+mn-cs"/>
                        </a:rPr>
                        <a:t>led by China Eastern Airlines</a:t>
                      </a:r>
                      <a:r>
                        <a:rPr kumimoji="0" lang="en-US" altLang="ko-KR" sz="1050" b="0" i="0" u="none" strike="noStrike" kern="1200" cap="none" spc="0" normalizeH="0" baseline="0" dirty="0">
                          <a:ln>
                            <a:solidFill>
                              <a:srgbClr val="FFFFFF">
                                <a:lumMod val="75000"/>
                                <a:alpha val="0"/>
                              </a:srgbClr>
                            </a:solidFill>
                          </a:ln>
                          <a:solidFill>
                            <a:schemeClr val="tx1">
                              <a:lumMod val="50000"/>
                              <a:lumOff val="50000"/>
                            </a:schemeClr>
                          </a:solidFill>
                          <a:effectLst/>
                          <a:uLnTx/>
                          <a:uFillTx/>
                          <a:latin typeface="KPMG Bold" panose="020B0803030202040204" pitchFamily="34" charset="0"/>
                          <a:ea typeface="KoPub돋움체 Medium" panose="00000600000000000000" pitchFamily="2" charset="-127"/>
                          <a:cs typeface="+mn-cs"/>
                        </a:rPr>
                        <a:t>, </a:t>
                      </a:r>
                      <a:r>
                        <a:rPr kumimoji="0" lang="en-US" sz="1050" b="0" i="0" u="none" strike="noStrike" kern="1200" cap="none" spc="0" normalizeH="0" baseline="0" dirty="0">
                          <a:ln>
                            <a:solidFill>
                              <a:srgbClr val="FFFFFF">
                                <a:lumMod val="75000"/>
                                <a:alpha val="0"/>
                              </a:srgbClr>
                            </a:solidFill>
                          </a:ln>
                          <a:solidFill>
                            <a:schemeClr val="tx1">
                              <a:lumMod val="50000"/>
                              <a:lumOff val="50000"/>
                            </a:schemeClr>
                          </a:solidFill>
                          <a:effectLst/>
                          <a:uLnTx/>
                          <a:uFillTx/>
                          <a:latin typeface="KPMG Bold" panose="020B0803030202040204" pitchFamily="34" charset="0"/>
                          <a:ea typeface="KoPub돋움체 Medium" panose="00000600000000000000" pitchFamily="2" charset="-127"/>
                          <a:cs typeface="+mn-cs"/>
                        </a:rPr>
                        <a:t>Yunshan Capital </a:t>
                      </a:r>
                      <a:r>
                        <a:rPr kumimoji="0" lang="en-US" altLang="ko-KR" sz="1050" b="0" i="0" u="none" strike="noStrike" kern="1200" cap="none" spc="0" normalizeH="0" baseline="0" dirty="0">
                          <a:ln>
                            <a:solidFill>
                              <a:srgbClr val="FFFFFF">
                                <a:lumMod val="75000"/>
                                <a:alpha val="0"/>
                              </a:srgbClr>
                            </a:solidFill>
                          </a:ln>
                          <a:solidFill>
                            <a:schemeClr val="tx1">
                              <a:lumMod val="50000"/>
                              <a:lumOff val="50000"/>
                            </a:schemeClr>
                          </a:solidFill>
                          <a:effectLst/>
                          <a:uLnTx/>
                          <a:uFillTx/>
                          <a:latin typeface="KPMG Bold" panose="020B0803030202040204" pitchFamily="34" charset="0"/>
                          <a:ea typeface="KoPub돋움체 Medium" panose="00000600000000000000" pitchFamily="2" charset="-127"/>
                          <a:cs typeface="+mn-cs"/>
                        </a:rPr>
                        <a:t>etc.</a:t>
                      </a:r>
                      <a:endParaRPr kumimoji="0" lang="en-US" sz="1050" b="0" i="0" u="none" strike="noStrike" kern="1200" cap="none" spc="0" normalizeH="0" baseline="0" dirty="0">
                        <a:ln>
                          <a:solidFill>
                            <a:srgbClr val="FFFFFF">
                              <a:lumMod val="75000"/>
                              <a:alpha val="0"/>
                            </a:srgbClr>
                          </a:solidFill>
                        </a:ln>
                        <a:solidFill>
                          <a:schemeClr val="tx1">
                            <a:lumMod val="50000"/>
                            <a:lumOff val="50000"/>
                          </a:schemeClr>
                        </a:solidFill>
                        <a:effectLst/>
                        <a:uLnTx/>
                        <a:uFillTx/>
                        <a:latin typeface="KPMG Bold" panose="020B0803030202040204" pitchFamily="34" charset="0"/>
                        <a:ea typeface="KoPub돋움체 Medium" panose="00000600000000000000" pitchFamily="2" charset="-127"/>
                        <a:cs typeface="+mn-cs"/>
                      </a:endParaRPr>
                    </a:p>
                  </a:txBody>
                  <a:tcPr marL="36000" marR="3600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sz="1050" b="0" i="0" u="none" strike="noStrike" kern="1200" cap="none" spc="0" normalizeH="0" baseline="0" dirty="0">
                          <a:ln>
                            <a:solidFill>
                              <a:srgbClr val="FFFFFF">
                                <a:lumMod val="75000"/>
                                <a:alpha val="0"/>
                              </a:srgbClr>
                            </a:solidFill>
                          </a:ln>
                          <a:solidFill>
                            <a:schemeClr val="tx1">
                              <a:lumMod val="50000"/>
                              <a:lumOff val="50000"/>
                            </a:schemeClr>
                          </a:solidFill>
                          <a:effectLst/>
                          <a:uLnTx/>
                          <a:uFillTx/>
                          <a:latin typeface="KPMG Bold" panose="020B0803030202040204" pitchFamily="34" charset="0"/>
                          <a:ea typeface="KoPub돋움체 Medium" panose="00000600000000000000" pitchFamily="2" charset="-127"/>
                          <a:cs typeface="+mn-cs"/>
                        </a:rPr>
                        <a:t>Chinese</a:t>
                      </a:r>
                      <a:r>
                        <a:rPr kumimoji="0" lang="ko-KR" altLang="en-US" sz="1050" b="0" i="0" u="none" strike="noStrike" kern="1200" cap="none" spc="0" normalizeH="0" baseline="0" dirty="0">
                          <a:ln>
                            <a:solidFill>
                              <a:srgbClr val="FFFFFF">
                                <a:lumMod val="75000"/>
                                <a:alpha val="0"/>
                              </a:srgbClr>
                            </a:solidFill>
                          </a:ln>
                          <a:solidFill>
                            <a:schemeClr val="tx1">
                              <a:lumMod val="50000"/>
                              <a:lumOff val="50000"/>
                            </a:schemeClr>
                          </a:solidFill>
                          <a:effectLst/>
                          <a:uLnTx/>
                          <a:uFillTx/>
                          <a:latin typeface="KPMG Bold" panose="020B0803030202040204" pitchFamily="34" charset="0"/>
                          <a:ea typeface="KoPub돋움체 Medium" panose="00000600000000000000" pitchFamily="2" charset="-127"/>
                          <a:cs typeface="+mn-cs"/>
                        </a:rPr>
                        <a:t> </a:t>
                      </a:r>
                      <a:r>
                        <a:rPr kumimoji="0" sz="1050" b="0" i="0" u="none" strike="noStrike" kern="1200" cap="none" spc="0" normalizeH="0" baseline="0" dirty="0">
                          <a:ln>
                            <a:solidFill>
                              <a:srgbClr val="FFFFFF">
                                <a:lumMod val="75000"/>
                                <a:alpha val="0"/>
                              </a:srgbClr>
                            </a:solidFill>
                          </a:ln>
                          <a:solidFill>
                            <a:schemeClr val="tx1">
                              <a:lumMod val="50000"/>
                              <a:lumOff val="50000"/>
                            </a:schemeClr>
                          </a:solidFill>
                          <a:effectLst/>
                          <a:uLnTx/>
                          <a:uFillTx/>
                          <a:latin typeface="KPMG Bold" panose="020B0803030202040204" pitchFamily="34" charset="0"/>
                          <a:ea typeface="KoPub돋움체 Medium" panose="00000600000000000000" pitchFamily="2" charset="-127"/>
                          <a:cs typeface="+mn-cs"/>
                        </a:rPr>
                        <a:t>Mainland</a:t>
                      </a:r>
                    </a:p>
                  </a:txBody>
                  <a:tcPr marL="36000" marR="3600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sz="1050" b="0" i="0" u="none" strike="noStrike" kern="1200" cap="none" spc="0" normalizeH="0" baseline="0" dirty="0">
                          <a:ln>
                            <a:solidFill>
                              <a:srgbClr val="FFFFFF">
                                <a:lumMod val="75000"/>
                                <a:alpha val="0"/>
                              </a:srgbClr>
                            </a:solidFill>
                          </a:ln>
                          <a:solidFill>
                            <a:schemeClr val="tx1">
                              <a:lumMod val="50000"/>
                              <a:lumOff val="50000"/>
                            </a:schemeClr>
                          </a:solidFill>
                          <a:effectLst/>
                          <a:uLnTx/>
                          <a:uFillTx/>
                          <a:latin typeface="KPMG Bold" panose="020B0803030202040204" pitchFamily="34" charset="0"/>
                          <a:ea typeface="KoPub돋움체 Medium" panose="00000600000000000000" pitchFamily="2" charset="-127"/>
                          <a:cs typeface="+mn-cs"/>
                        </a:rPr>
                        <a:t>1,697</a:t>
                      </a:r>
                      <a:r>
                        <a:rPr kumimoji="0" lang="en-US" sz="1050" b="0" i="0" u="none" strike="noStrike" kern="1200" cap="none" spc="0" normalizeH="0" baseline="0" dirty="0">
                          <a:ln>
                            <a:solidFill>
                              <a:srgbClr val="FFFFFF">
                                <a:lumMod val="75000"/>
                                <a:alpha val="0"/>
                              </a:srgbClr>
                            </a:solidFill>
                          </a:ln>
                          <a:solidFill>
                            <a:schemeClr val="tx1">
                              <a:lumMod val="50000"/>
                              <a:lumOff val="50000"/>
                            </a:schemeClr>
                          </a:solidFill>
                          <a:effectLst/>
                          <a:uLnTx/>
                          <a:uFillTx/>
                          <a:latin typeface="KPMG Bold" panose="020B0803030202040204" pitchFamily="34" charset="0"/>
                          <a:ea typeface="KoPub돋움체 Medium" panose="00000600000000000000" pitchFamily="2" charset="-127"/>
                          <a:cs typeface="+mn-cs"/>
                        </a:rPr>
                        <a:t>M</a:t>
                      </a:r>
                      <a:endParaRPr kumimoji="0" sz="1050" b="0" i="0" u="none" strike="noStrike" kern="1200" cap="none" spc="0" normalizeH="0" baseline="0" dirty="0">
                        <a:ln>
                          <a:solidFill>
                            <a:srgbClr val="FFFFFF">
                              <a:lumMod val="75000"/>
                              <a:alpha val="0"/>
                            </a:srgbClr>
                          </a:solidFill>
                        </a:ln>
                        <a:solidFill>
                          <a:schemeClr val="tx1">
                            <a:lumMod val="50000"/>
                            <a:lumOff val="50000"/>
                          </a:schemeClr>
                        </a:solidFill>
                        <a:effectLst/>
                        <a:uLnTx/>
                        <a:uFillTx/>
                        <a:latin typeface="KPMG Bold" panose="020B0803030202040204" pitchFamily="34" charset="0"/>
                        <a:ea typeface="KoPub돋움체 Medium" panose="00000600000000000000" pitchFamily="2" charset="-127"/>
                        <a:cs typeface="+mn-cs"/>
                      </a:endParaRPr>
                    </a:p>
                  </a:txBody>
                  <a:tcPr marL="36000" marR="3600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tc>
                  <a:txBody>
                    <a:bodyPr/>
                    <a:lstStyle/>
                    <a:p>
                      <a:pPr marL="171450" marR="0" lvl="0" indent="-171450" algn="l" defTabSz="91440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800" b="0" i="0" u="none" strike="noStrike" kern="1200" cap="none" spc="0" normalizeH="0" baseline="0" dirty="0">
                          <a:ln>
                            <a:solidFill>
                              <a:srgbClr val="FFFFFF">
                                <a:lumMod val="75000"/>
                                <a:alpha val="0"/>
                              </a:srgbClr>
                            </a:solidFill>
                          </a:ln>
                          <a:solidFill>
                            <a:srgbClr val="000000">
                              <a:lumMod val="75000"/>
                              <a:lumOff val="25000"/>
                            </a:srgbClr>
                          </a:solidFill>
                          <a:effectLst/>
                          <a:uLnTx/>
                          <a:uFillTx/>
                          <a:latin typeface="KoPub돋움체 Medium" panose="00000600000000000000" pitchFamily="2" charset="-127"/>
                          <a:ea typeface="KoPub돋움체 Medium" panose="00000600000000000000" pitchFamily="2" charset="-127"/>
                          <a:cs typeface="+mn-cs"/>
                        </a:rPr>
                        <a:t>China Continent Insurance</a:t>
                      </a:r>
                      <a:r>
                        <a:rPr kumimoji="0" lang="ko-KR" altLang="en-US" sz="800" b="0" i="0" u="none" strike="noStrike" kern="1200" cap="none" spc="0" normalizeH="0" baseline="0" dirty="0">
                          <a:ln>
                            <a:solidFill>
                              <a:srgbClr val="FFFFFF">
                                <a:lumMod val="75000"/>
                                <a:alpha val="0"/>
                              </a:srgbClr>
                            </a:solidFill>
                          </a:ln>
                          <a:solidFill>
                            <a:srgbClr val="000000">
                              <a:lumMod val="75000"/>
                              <a:lumOff val="25000"/>
                            </a:srgbClr>
                          </a:solidFill>
                          <a:effectLst/>
                          <a:uLnTx/>
                          <a:uFillTx/>
                          <a:latin typeface="KoPub돋움체 Medium" panose="00000600000000000000" pitchFamily="2" charset="-127"/>
                          <a:ea typeface="KoPub돋움체 Medium" panose="00000600000000000000" pitchFamily="2" charset="-127"/>
                          <a:cs typeface="+mn-cs"/>
                        </a:rPr>
                        <a:t>의 자본금 증자를 통한 유동성 강화 등</a:t>
                      </a:r>
                      <a:endParaRPr kumimoji="0" sz="800" b="0" i="0" u="none" strike="noStrike" kern="1200" cap="none" spc="0" normalizeH="0" baseline="0" dirty="0">
                        <a:ln>
                          <a:solidFill>
                            <a:srgbClr val="FFFFFF">
                              <a:lumMod val="75000"/>
                              <a:alpha val="0"/>
                            </a:srgbClr>
                          </a:solidFill>
                        </a:ln>
                        <a:solidFill>
                          <a:srgbClr val="000000">
                            <a:lumMod val="75000"/>
                            <a:lumOff val="25000"/>
                          </a:srgbClr>
                        </a:solidFill>
                        <a:effectLst/>
                        <a:uLnTx/>
                        <a:uFillTx/>
                        <a:latin typeface="KoPub돋움체 Medium" panose="00000600000000000000" pitchFamily="2" charset="-127"/>
                        <a:ea typeface="KoPub돋움체 Medium" panose="00000600000000000000" pitchFamily="2" charset="-127"/>
                        <a:cs typeface="+mn-cs"/>
                      </a:endParaRPr>
                    </a:p>
                  </a:txBody>
                  <a:tcPr marL="36000" marR="36000" marT="0" marB="0" anchor="ctr">
                    <a:lnL w="6350" cap="flat" cmpd="sng" algn="ctr">
                      <a:solidFill>
                        <a:srgbClr val="BFBFBF"/>
                      </a:solidFill>
                      <a:prstDash val="solid"/>
                      <a:round/>
                      <a:headEnd type="none" w="med" len="med"/>
                      <a:tailEnd type="none" w="med" len="med"/>
                    </a:lnL>
                    <a:lnR w="3175" cap="flat" cmpd="sng" algn="ctr">
                      <a:solidFill>
                        <a:schemeClr val="bg1"/>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extLst>
                  <a:ext uri="{0D108BD9-81ED-4DB2-BD59-A6C34878D82A}">
                    <a16:rowId xmlns:a16="http://schemas.microsoft.com/office/drawing/2014/main" val="2070718932"/>
                  </a:ext>
                </a:extLst>
              </a:tr>
              <a:tr h="367200">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sz="1000" b="1" i="0" u="none" strike="noStrike" kern="1200" cap="none" spc="0" normalizeH="0" baseline="0" dirty="0">
                          <a:ln>
                            <a:solidFill>
                              <a:srgbClr val="FFFFFF">
                                <a:lumMod val="75000"/>
                                <a:alpha val="0"/>
                              </a:srgbClr>
                            </a:solidFill>
                          </a:ln>
                          <a:solidFill>
                            <a:schemeClr val="tx1">
                              <a:lumMod val="65000"/>
                              <a:lumOff val="35000"/>
                            </a:schemeClr>
                          </a:solidFill>
                          <a:effectLst/>
                          <a:uLnTx/>
                          <a:uFillTx/>
                          <a:latin typeface="KPMG Bold" panose="020B0803030202040204" pitchFamily="34" charset="0"/>
                          <a:ea typeface="KoPub돋움체 Medium" panose="00000600000000000000" pitchFamily="2" charset="-127"/>
                          <a:cs typeface="+mn-cs"/>
                        </a:rPr>
                        <a:t>2</a:t>
                      </a:r>
                    </a:p>
                  </a:txBody>
                  <a:tcPr marL="36000" marR="36000" marT="0" marB="0" anchor="ctr">
                    <a:lnL w="3175" cap="flat" cmpd="sng" algn="ctr">
                      <a:solidFill>
                        <a:schemeClr val="bg1"/>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CFE5F9"/>
                    </a:solidFill>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sz="1050" b="0" i="0" u="none" strike="noStrike" kern="1200" cap="none" spc="0" normalizeH="0" baseline="0" dirty="0">
                          <a:ln>
                            <a:solidFill>
                              <a:srgbClr val="FFFFFF">
                                <a:lumMod val="75000"/>
                                <a:alpha val="0"/>
                              </a:srgbClr>
                            </a:solidFill>
                          </a:ln>
                          <a:solidFill>
                            <a:schemeClr val="tx1">
                              <a:lumMod val="50000"/>
                              <a:lumOff val="50000"/>
                            </a:schemeClr>
                          </a:solidFill>
                          <a:effectLst/>
                          <a:uLnTx/>
                          <a:uFillTx/>
                          <a:latin typeface="KPMG Bold" panose="020B0803030202040204" pitchFamily="34" charset="0"/>
                          <a:ea typeface="KoPub돋움체 Medium" panose="00000600000000000000" pitchFamily="2" charset="-127"/>
                          <a:cs typeface="+mn-cs"/>
                        </a:rPr>
                        <a:t>2017</a:t>
                      </a:r>
                    </a:p>
                  </a:txBody>
                  <a:tcPr marL="36000" marR="3600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sz="1050" b="0" i="0" u="none" strike="noStrike" kern="1200" cap="none" spc="0" normalizeH="0" baseline="0" dirty="0">
                          <a:ln>
                            <a:solidFill>
                              <a:srgbClr val="FFFFFF">
                                <a:lumMod val="75000"/>
                                <a:alpha val="0"/>
                              </a:srgbClr>
                            </a:solidFill>
                          </a:ln>
                          <a:solidFill>
                            <a:schemeClr val="tx1">
                              <a:lumMod val="50000"/>
                              <a:lumOff val="50000"/>
                            </a:schemeClr>
                          </a:solidFill>
                          <a:effectLst/>
                          <a:uLnTx/>
                          <a:uFillTx/>
                          <a:latin typeface="KPMG Bold" panose="020B0803030202040204" pitchFamily="34" charset="0"/>
                          <a:ea typeface="KoPub돋움체 Medium" panose="00000600000000000000" pitchFamily="2" charset="-127"/>
                          <a:cs typeface="+mn-cs"/>
                        </a:rPr>
                        <a:t>First Capital Insurance</a:t>
                      </a:r>
                    </a:p>
                  </a:txBody>
                  <a:tcPr marL="36000" marR="3600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sz="1050" b="0" i="0" u="none" strike="noStrike" kern="1200" cap="none" spc="0" normalizeH="0" baseline="0" dirty="0">
                          <a:ln>
                            <a:solidFill>
                              <a:srgbClr val="FFFFFF">
                                <a:lumMod val="75000"/>
                                <a:alpha val="0"/>
                              </a:srgbClr>
                            </a:solidFill>
                          </a:ln>
                          <a:solidFill>
                            <a:schemeClr val="tx1">
                              <a:lumMod val="50000"/>
                              <a:lumOff val="50000"/>
                            </a:schemeClr>
                          </a:solidFill>
                          <a:effectLst/>
                          <a:uLnTx/>
                          <a:uFillTx/>
                          <a:latin typeface="KPMG Bold" panose="020B0803030202040204" pitchFamily="34" charset="0"/>
                          <a:ea typeface="KoPub돋움체 Medium" panose="00000600000000000000" pitchFamily="2" charset="-127"/>
                          <a:cs typeface="+mn-cs"/>
                        </a:rPr>
                        <a:t>Mitsui Sumitomo Insurance Co.,</a:t>
                      </a:r>
                      <a:r>
                        <a:rPr kumimoji="0" lang="ko-KR" altLang="en-US" sz="1050" b="0" i="0" u="none" strike="noStrike" kern="1200" cap="none" spc="0" normalizeH="0" baseline="0" dirty="0">
                          <a:ln>
                            <a:solidFill>
                              <a:srgbClr val="FFFFFF">
                                <a:lumMod val="75000"/>
                                <a:alpha val="0"/>
                              </a:srgbClr>
                            </a:solidFill>
                          </a:ln>
                          <a:solidFill>
                            <a:schemeClr val="tx1">
                              <a:lumMod val="50000"/>
                              <a:lumOff val="50000"/>
                            </a:schemeClr>
                          </a:solidFill>
                          <a:effectLst/>
                          <a:uLnTx/>
                          <a:uFillTx/>
                          <a:latin typeface="KPMG Bold" panose="020B0803030202040204" pitchFamily="34" charset="0"/>
                          <a:ea typeface="KoPub돋움체 Medium" panose="00000600000000000000" pitchFamily="2" charset="-127"/>
                          <a:cs typeface="+mn-cs"/>
                        </a:rPr>
                        <a:t> </a:t>
                      </a:r>
                      <a:r>
                        <a:rPr kumimoji="0" sz="1050" b="0" i="0" u="none" strike="noStrike" kern="1200" cap="none" spc="0" normalizeH="0" baseline="0" dirty="0">
                          <a:ln>
                            <a:solidFill>
                              <a:srgbClr val="FFFFFF">
                                <a:lumMod val="75000"/>
                                <a:alpha val="0"/>
                              </a:srgbClr>
                            </a:solidFill>
                          </a:ln>
                          <a:solidFill>
                            <a:schemeClr val="tx1">
                              <a:lumMod val="50000"/>
                              <a:lumOff val="50000"/>
                            </a:schemeClr>
                          </a:solidFill>
                          <a:effectLst/>
                          <a:uLnTx/>
                          <a:uFillTx/>
                          <a:latin typeface="KPMG Bold" panose="020B0803030202040204" pitchFamily="34" charset="0"/>
                          <a:ea typeface="KoPub돋움체 Medium" panose="00000600000000000000" pitchFamily="2" charset="-127"/>
                          <a:cs typeface="+mn-cs"/>
                        </a:rPr>
                        <a:t>Ltd.</a:t>
                      </a:r>
                    </a:p>
                  </a:txBody>
                  <a:tcPr marL="36000" marR="3600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sz="1050" b="0" i="0" u="none" strike="noStrike" kern="1200" cap="none" spc="0" normalizeH="0" baseline="0" dirty="0">
                          <a:ln>
                            <a:solidFill>
                              <a:srgbClr val="FFFFFF">
                                <a:lumMod val="75000"/>
                                <a:alpha val="0"/>
                              </a:srgbClr>
                            </a:solidFill>
                          </a:ln>
                          <a:solidFill>
                            <a:schemeClr val="tx1">
                              <a:lumMod val="50000"/>
                              <a:lumOff val="50000"/>
                            </a:schemeClr>
                          </a:solidFill>
                          <a:effectLst/>
                          <a:uLnTx/>
                          <a:uFillTx/>
                          <a:latin typeface="KPMG Bold" panose="020B0803030202040204" pitchFamily="34" charset="0"/>
                          <a:ea typeface="KoPub돋움체 Medium" panose="00000600000000000000" pitchFamily="2" charset="-127"/>
                          <a:cs typeface="+mn-cs"/>
                        </a:rPr>
                        <a:t>Singapore</a:t>
                      </a:r>
                    </a:p>
                  </a:txBody>
                  <a:tcPr marL="36000" marR="3600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sz="1050" b="0" i="0" u="none" strike="noStrike" kern="1200" cap="none" spc="0" normalizeH="0" baseline="0" dirty="0">
                          <a:ln>
                            <a:solidFill>
                              <a:srgbClr val="FFFFFF">
                                <a:lumMod val="75000"/>
                                <a:alpha val="0"/>
                              </a:srgbClr>
                            </a:solidFill>
                          </a:ln>
                          <a:solidFill>
                            <a:schemeClr val="tx1">
                              <a:lumMod val="50000"/>
                              <a:lumOff val="50000"/>
                            </a:schemeClr>
                          </a:solidFill>
                          <a:effectLst/>
                          <a:uLnTx/>
                          <a:uFillTx/>
                          <a:latin typeface="KPMG Bold" panose="020B0803030202040204" pitchFamily="34" charset="0"/>
                          <a:ea typeface="KoPub돋움체 Medium" panose="00000600000000000000" pitchFamily="2" charset="-127"/>
                          <a:cs typeface="+mn-cs"/>
                        </a:rPr>
                        <a:t>1,600</a:t>
                      </a:r>
                      <a:r>
                        <a:rPr kumimoji="0" lang="en-US" sz="1050" b="0" i="0" u="none" strike="noStrike" kern="1200" cap="none" spc="0" normalizeH="0" baseline="0" dirty="0">
                          <a:ln>
                            <a:solidFill>
                              <a:srgbClr val="FFFFFF">
                                <a:lumMod val="75000"/>
                                <a:alpha val="0"/>
                              </a:srgbClr>
                            </a:solidFill>
                          </a:ln>
                          <a:solidFill>
                            <a:schemeClr val="tx1">
                              <a:lumMod val="50000"/>
                              <a:lumOff val="50000"/>
                            </a:schemeClr>
                          </a:solidFill>
                          <a:effectLst/>
                          <a:uLnTx/>
                          <a:uFillTx/>
                          <a:latin typeface="KPMG Bold" panose="020B0803030202040204" pitchFamily="34" charset="0"/>
                          <a:ea typeface="KoPub돋움체 Medium" panose="00000600000000000000" pitchFamily="2" charset="-127"/>
                          <a:cs typeface="+mn-cs"/>
                        </a:rPr>
                        <a:t>M</a:t>
                      </a:r>
                      <a:endParaRPr kumimoji="0" sz="1050" b="0" i="0" u="none" strike="noStrike" kern="1200" cap="none" spc="0" normalizeH="0" baseline="0" dirty="0">
                        <a:ln>
                          <a:solidFill>
                            <a:srgbClr val="FFFFFF">
                              <a:lumMod val="75000"/>
                              <a:alpha val="0"/>
                            </a:srgbClr>
                          </a:solidFill>
                        </a:ln>
                        <a:solidFill>
                          <a:schemeClr val="tx1">
                            <a:lumMod val="50000"/>
                            <a:lumOff val="50000"/>
                          </a:schemeClr>
                        </a:solidFill>
                        <a:effectLst/>
                        <a:uLnTx/>
                        <a:uFillTx/>
                        <a:latin typeface="KPMG Bold" panose="020B0803030202040204" pitchFamily="34" charset="0"/>
                        <a:ea typeface="KoPub돋움체 Medium" panose="00000600000000000000" pitchFamily="2" charset="-127"/>
                        <a:cs typeface="+mn-cs"/>
                      </a:endParaRPr>
                    </a:p>
                  </a:txBody>
                  <a:tcPr marL="36000" marR="3600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tc>
                  <a:txBody>
                    <a:bodyPr/>
                    <a:lstStyle/>
                    <a:p>
                      <a:pPr marL="171450" marR="0" lvl="0" indent="-171450" algn="l" defTabSz="91440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ko-KR" altLang="en-US" sz="800" b="0" i="0" u="none" strike="noStrike" kern="1200" cap="none" spc="0" normalizeH="0" baseline="0" dirty="0">
                          <a:ln>
                            <a:solidFill>
                              <a:srgbClr val="FFFFFF">
                                <a:lumMod val="75000"/>
                                <a:alpha val="0"/>
                              </a:srgbClr>
                            </a:solidFill>
                          </a:ln>
                          <a:solidFill>
                            <a:srgbClr val="000000">
                              <a:lumMod val="75000"/>
                              <a:lumOff val="25000"/>
                            </a:srgbClr>
                          </a:solidFill>
                          <a:effectLst/>
                          <a:uLnTx/>
                          <a:uFillTx/>
                          <a:latin typeface="KoPub돋움체 Medium" panose="00000600000000000000" pitchFamily="2" charset="-127"/>
                          <a:ea typeface="KoPub돋움체 Medium" panose="00000600000000000000" pitchFamily="2" charset="-127"/>
                          <a:cs typeface="+mn-cs"/>
                        </a:rPr>
                        <a:t>싱가포르 손해보험 시장을 포함</a:t>
                      </a:r>
                      <a:r>
                        <a:rPr kumimoji="0" lang="en-US" altLang="ko-KR" sz="800" b="0" i="0" u="none" strike="noStrike" kern="1200" cap="none" spc="0" normalizeH="0" baseline="0" dirty="0">
                          <a:ln>
                            <a:solidFill>
                              <a:srgbClr val="FFFFFF">
                                <a:lumMod val="75000"/>
                                <a:alpha val="0"/>
                              </a:srgbClr>
                            </a:solidFill>
                          </a:ln>
                          <a:solidFill>
                            <a:srgbClr val="000000">
                              <a:lumMod val="75000"/>
                              <a:lumOff val="25000"/>
                            </a:srgbClr>
                          </a:solidFill>
                          <a:effectLst/>
                          <a:uLnTx/>
                          <a:uFillTx/>
                          <a:latin typeface="KoPub돋움체 Medium" panose="00000600000000000000" pitchFamily="2" charset="-127"/>
                          <a:ea typeface="KoPub돋움체 Medium" panose="00000600000000000000" pitchFamily="2" charset="-127"/>
                          <a:cs typeface="+mn-cs"/>
                        </a:rPr>
                        <a:t>, </a:t>
                      </a:r>
                      <a:r>
                        <a:rPr kumimoji="0" lang="ko-KR" altLang="en-US" sz="800" b="0" i="0" u="none" strike="noStrike" kern="1200" cap="none" spc="0" normalizeH="0" baseline="0" dirty="0">
                          <a:ln>
                            <a:solidFill>
                              <a:srgbClr val="FFFFFF">
                                <a:lumMod val="75000"/>
                                <a:alpha val="0"/>
                              </a:srgbClr>
                            </a:solidFill>
                          </a:ln>
                          <a:solidFill>
                            <a:srgbClr val="000000">
                              <a:lumMod val="75000"/>
                              <a:lumOff val="25000"/>
                            </a:srgbClr>
                          </a:solidFill>
                          <a:effectLst/>
                          <a:uLnTx/>
                          <a:uFillTx/>
                          <a:latin typeface="KoPub돋움체 Medium" panose="00000600000000000000" pitchFamily="2" charset="-127"/>
                          <a:ea typeface="KoPub돋움체 Medium" panose="00000600000000000000" pitchFamily="2" charset="-127"/>
                          <a:cs typeface="+mn-cs"/>
                        </a:rPr>
                        <a:t>동남아시아 </a:t>
                      </a:r>
                      <a:r>
                        <a:rPr kumimoji="0" lang="en-US" altLang="ko-KR" sz="800" b="0" i="0" u="none" strike="noStrike" kern="1200" cap="none" spc="0" normalizeH="0" baseline="0" dirty="0">
                          <a:ln>
                            <a:solidFill>
                              <a:srgbClr val="FFFFFF">
                                <a:lumMod val="75000"/>
                                <a:alpha val="0"/>
                              </a:srgbClr>
                            </a:solidFill>
                          </a:ln>
                          <a:solidFill>
                            <a:srgbClr val="000000">
                              <a:lumMod val="75000"/>
                              <a:lumOff val="25000"/>
                            </a:srgbClr>
                          </a:solidFill>
                          <a:effectLst/>
                          <a:uLnTx/>
                          <a:uFillTx/>
                          <a:latin typeface="KoPub돋움체 Medium" panose="00000600000000000000" pitchFamily="2" charset="-127"/>
                          <a:ea typeface="KoPub돋움체 Medium" panose="00000600000000000000" pitchFamily="2" charset="-127"/>
                          <a:cs typeface="+mn-cs"/>
                        </a:rPr>
                        <a:t>10</a:t>
                      </a:r>
                      <a:r>
                        <a:rPr kumimoji="0" lang="ko-KR" altLang="en-US" sz="800" b="0" i="0" u="none" strike="noStrike" kern="1200" cap="none" spc="0" normalizeH="0" baseline="0" dirty="0">
                          <a:ln>
                            <a:solidFill>
                              <a:srgbClr val="FFFFFF">
                                <a:lumMod val="75000"/>
                                <a:alpha val="0"/>
                              </a:srgbClr>
                            </a:solidFill>
                          </a:ln>
                          <a:solidFill>
                            <a:srgbClr val="000000">
                              <a:lumMod val="75000"/>
                              <a:lumOff val="25000"/>
                            </a:srgbClr>
                          </a:solidFill>
                          <a:effectLst/>
                          <a:uLnTx/>
                          <a:uFillTx/>
                          <a:latin typeface="KoPub돋움체 Medium" panose="00000600000000000000" pitchFamily="2" charset="-127"/>
                          <a:ea typeface="KoPub돋움체 Medium" panose="00000600000000000000" pitchFamily="2" charset="-127"/>
                          <a:cs typeface="+mn-cs"/>
                        </a:rPr>
                        <a:t>개 지역 내 </a:t>
                      </a:r>
                      <a:r>
                        <a:rPr kumimoji="0" lang="en-US" altLang="ko-KR" sz="800" b="0" i="0" u="none" strike="noStrike" kern="1200" cap="none" spc="0" normalizeH="0" baseline="0" dirty="0">
                          <a:ln>
                            <a:solidFill>
                              <a:srgbClr val="FFFFFF">
                                <a:lumMod val="75000"/>
                                <a:alpha val="0"/>
                              </a:srgbClr>
                            </a:solidFill>
                          </a:ln>
                          <a:solidFill>
                            <a:srgbClr val="000000">
                              <a:lumMod val="75000"/>
                              <a:lumOff val="25000"/>
                            </a:srgbClr>
                          </a:solidFill>
                          <a:effectLst/>
                          <a:uLnTx/>
                          <a:uFillTx/>
                          <a:latin typeface="KoPub돋움체 Medium" panose="00000600000000000000" pitchFamily="2" charset="-127"/>
                          <a:ea typeface="KoPub돋움체 Medium" panose="00000600000000000000" pitchFamily="2" charset="-127"/>
                          <a:cs typeface="+mn-cs"/>
                        </a:rPr>
                        <a:t>MSI</a:t>
                      </a:r>
                      <a:r>
                        <a:rPr kumimoji="0" lang="ko-KR" altLang="en-US" sz="800" b="0" i="0" u="none" strike="noStrike" kern="1200" cap="none" spc="0" normalizeH="0" baseline="0" dirty="0">
                          <a:ln>
                            <a:solidFill>
                              <a:srgbClr val="FFFFFF">
                                <a:lumMod val="75000"/>
                                <a:alpha val="0"/>
                              </a:srgbClr>
                            </a:solidFill>
                          </a:ln>
                          <a:solidFill>
                            <a:srgbClr val="000000">
                              <a:lumMod val="75000"/>
                              <a:lumOff val="25000"/>
                            </a:srgbClr>
                          </a:solidFill>
                          <a:effectLst/>
                          <a:uLnTx/>
                          <a:uFillTx/>
                          <a:latin typeface="KoPub돋움체 Medium" panose="00000600000000000000" pitchFamily="2" charset="-127"/>
                          <a:ea typeface="KoPub돋움체 Medium" panose="00000600000000000000" pitchFamily="2" charset="-127"/>
                          <a:cs typeface="+mn-cs"/>
                        </a:rPr>
                        <a:t> 입지 강화 및 아시아 지역 리테일 시장에서 새로운 비즈니스 기회 포착</a:t>
                      </a:r>
                      <a:endParaRPr kumimoji="0" sz="800" b="0" i="0" u="none" strike="noStrike" kern="1200" cap="none" spc="0" normalizeH="0" baseline="0" dirty="0">
                        <a:ln>
                          <a:solidFill>
                            <a:srgbClr val="FFFFFF">
                              <a:lumMod val="75000"/>
                              <a:alpha val="0"/>
                            </a:srgbClr>
                          </a:solidFill>
                        </a:ln>
                        <a:solidFill>
                          <a:srgbClr val="000000">
                            <a:lumMod val="75000"/>
                            <a:lumOff val="25000"/>
                          </a:srgbClr>
                        </a:solidFill>
                        <a:effectLst/>
                        <a:uLnTx/>
                        <a:uFillTx/>
                        <a:latin typeface="KoPub돋움체 Medium" panose="00000600000000000000" pitchFamily="2" charset="-127"/>
                        <a:ea typeface="KoPub돋움체 Medium" panose="00000600000000000000" pitchFamily="2" charset="-127"/>
                        <a:cs typeface="+mn-cs"/>
                      </a:endParaRPr>
                    </a:p>
                  </a:txBody>
                  <a:tcPr marL="36000" marR="36000" marT="0" marB="0" anchor="ctr">
                    <a:lnL w="6350" cap="flat" cmpd="sng" algn="ctr">
                      <a:solidFill>
                        <a:srgbClr val="BFBFBF"/>
                      </a:solidFill>
                      <a:prstDash val="solid"/>
                      <a:round/>
                      <a:headEnd type="none" w="med" len="med"/>
                      <a:tailEnd type="none" w="med" len="med"/>
                    </a:lnL>
                    <a:lnR w="3175" cap="flat" cmpd="sng" algn="ctr">
                      <a:solidFill>
                        <a:schemeClr val="bg1"/>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extLst>
                  <a:ext uri="{0D108BD9-81ED-4DB2-BD59-A6C34878D82A}">
                    <a16:rowId xmlns:a16="http://schemas.microsoft.com/office/drawing/2014/main" val="3357490377"/>
                  </a:ext>
                </a:extLst>
              </a:tr>
              <a:tr h="367200">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sz="1000" b="1" i="0" u="none" strike="noStrike" kern="1200" cap="none" spc="0" normalizeH="0" baseline="0" dirty="0">
                          <a:ln>
                            <a:solidFill>
                              <a:srgbClr val="FFFFFF">
                                <a:lumMod val="75000"/>
                                <a:alpha val="0"/>
                              </a:srgbClr>
                            </a:solidFill>
                          </a:ln>
                          <a:solidFill>
                            <a:schemeClr val="tx1">
                              <a:lumMod val="65000"/>
                              <a:lumOff val="35000"/>
                            </a:schemeClr>
                          </a:solidFill>
                          <a:effectLst/>
                          <a:uLnTx/>
                          <a:uFillTx/>
                          <a:latin typeface="KPMG Bold" panose="020B0803030202040204" pitchFamily="34" charset="0"/>
                          <a:ea typeface="KoPub돋움체 Medium" panose="00000600000000000000" pitchFamily="2" charset="-127"/>
                          <a:cs typeface="+mn-cs"/>
                        </a:rPr>
                        <a:t>3</a:t>
                      </a:r>
                    </a:p>
                  </a:txBody>
                  <a:tcPr marL="36000" marR="36000" marT="0" marB="0" anchor="ctr">
                    <a:lnL w="3175" cap="flat" cmpd="sng" algn="ctr">
                      <a:solidFill>
                        <a:schemeClr val="bg1"/>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CFE5F9"/>
                    </a:solidFill>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sz="1050" b="0" i="0" u="none" strike="noStrike" kern="1200" cap="none" spc="0" normalizeH="0" baseline="0" dirty="0">
                          <a:ln>
                            <a:solidFill>
                              <a:srgbClr val="FFFFFF">
                                <a:lumMod val="75000"/>
                                <a:alpha val="0"/>
                              </a:srgbClr>
                            </a:solidFill>
                          </a:ln>
                          <a:solidFill>
                            <a:schemeClr val="tx1">
                              <a:lumMod val="50000"/>
                              <a:lumOff val="50000"/>
                            </a:schemeClr>
                          </a:solidFill>
                          <a:effectLst/>
                          <a:uLnTx/>
                          <a:uFillTx/>
                          <a:latin typeface="KPMG Bold" panose="020B0803030202040204" pitchFamily="34" charset="0"/>
                          <a:ea typeface="KoPub돋움체 Medium" panose="00000600000000000000" pitchFamily="2" charset="-127"/>
                          <a:cs typeface="+mn-cs"/>
                        </a:rPr>
                        <a:t>2017</a:t>
                      </a:r>
                    </a:p>
                  </a:txBody>
                  <a:tcPr marL="36000" marR="3600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sz="1050" b="0" i="0" u="none" strike="noStrike" kern="1200" cap="none" spc="0" normalizeH="0" baseline="0" dirty="0">
                          <a:ln>
                            <a:solidFill>
                              <a:srgbClr val="FFFFFF">
                                <a:lumMod val="75000"/>
                                <a:alpha val="0"/>
                              </a:srgbClr>
                            </a:solidFill>
                          </a:ln>
                          <a:solidFill>
                            <a:schemeClr val="tx1">
                              <a:lumMod val="50000"/>
                              <a:lumOff val="50000"/>
                            </a:schemeClr>
                          </a:solidFill>
                          <a:effectLst/>
                          <a:uLnTx/>
                          <a:uFillTx/>
                          <a:latin typeface="KPMG Bold" panose="020B0803030202040204" pitchFamily="34" charset="0"/>
                          <a:ea typeface="KoPub돋움체 Medium" panose="00000600000000000000" pitchFamily="2" charset="-127"/>
                          <a:cs typeface="+mn-cs"/>
                        </a:rPr>
                        <a:t>KB Insurance Company</a:t>
                      </a:r>
                    </a:p>
                  </a:txBody>
                  <a:tcPr marL="36000" marR="3600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sz="1050" b="0" i="0" u="none" strike="noStrike" kern="1200" cap="none" spc="0" normalizeH="0" baseline="0" dirty="0">
                          <a:ln>
                            <a:solidFill>
                              <a:srgbClr val="FFFFFF">
                                <a:lumMod val="75000"/>
                                <a:alpha val="0"/>
                              </a:srgbClr>
                            </a:solidFill>
                          </a:ln>
                          <a:solidFill>
                            <a:schemeClr val="tx1">
                              <a:lumMod val="50000"/>
                              <a:lumOff val="50000"/>
                            </a:schemeClr>
                          </a:solidFill>
                          <a:effectLst/>
                          <a:uLnTx/>
                          <a:uFillTx/>
                          <a:latin typeface="KPMG Bold" panose="020B0803030202040204" pitchFamily="34" charset="0"/>
                          <a:ea typeface="KoPub돋움체 Medium" panose="00000600000000000000" pitchFamily="2" charset="-127"/>
                          <a:cs typeface="+mn-cs"/>
                        </a:rPr>
                        <a:t>KB Financial Group Inc.</a:t>
                      </a:r>
                    </a:p>
                  </a:txBody>
                  <a:tcPr marL="36000" marR="3600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sz="1050" b="0" i="0" u="none" strike="noStrike" kern="1200" cap="none" spc="0" normalizeH="0" baseline="0" dirty="0">
                          <a:ln>
                            <a:solidFill>
                              <a:srgbClr val="FFFFFF">
                                <a:lumMod val="75000"/>
                                <a:alpha val="0"/>
                              </a:srgbClr>
                            </a:solidFill>
                          </a:ln>
                          <a:solidFill>
                            <a:schemeClr val="tx1">
                              <a:lumMod val="50000"/>
                              <a:lumOff val="50000"/>
                            </a:schemeClr>
                          </a:solidFill>
                          <a:effectLst/>
                          <a:uLnTx/>
                          <a:uFillTx/>
                          <a:latin typeface="KPMG Bold" panose="020B0803030202040204" pitchFamily="34" charset="0"/>
                          <a:ea typeface="KoPub돋움체 Medium" panose="00000600000000000000" pitchFamily="2" charset="-127"/>
                          <a:cs typeface="+mn-cs"/>
                        </a:rPr>
                        <a:t>South Korea</a:t>
                      </a:r>
                    </a:p>
                  </a:txBody>
                  <a:tcPr marL="36000" marR="3600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sz="1050" b="0" i="0" u="none" strike="noStrike" kern="1200" cap="none" spc="0" normalizeH="0" baseline="0" dirty="0">
                          <a:ln>
                            <a:solidFill>
                              <a:srgbClr val="FFFFFF">
                                <a:lumMod val="75000"/>
                                <a:alpha val="0"/>
                              </a:srgbClr>
                            </a:solidFill>
                          </a:ln>
                          <a:solidFill>
                            <a:schemeClr val="tx1">
                              <a:lumMod val="50000"/>
                              <a:lumOff val="50000"/>
                            </a:schemeClr>
                          </a:solidFill>
                          <a:effectLst/>
                          <a:uLnTx/>
                          <a:uFillTx/>
                          <a:latin typeface="KPMG Bold" panose="020B0803030202040204" pitchFamily="34" charset="0"/>
                          <a:ea typeface="KoPub돋움체 Medium" panose="00000600000000000000" pitchFamily="2" charset="-127"/>
                          <a:cs typeface="+mn-cs"/>
                        </a:rPr>
                        <a:t>1,063</a:t>
                      </a:r>
                      <a:r>
                        <a:rPr kumimoji="0" lang="en-US" sz="1050" b="0" i="0" u="none" strike="noStrike" kern="1200" cap="none" spc="0" normalizeH="0" baseline="0" dirty="0">
                          <a:ln>
                            <a:solidFill>
                              <a:srgbClr val="FFFFFF">
                                <a:lumMod val="75000"/>
                                <a:alpha val="0"/>
                              </a:srgbClr>
                            </a:solidFill>
                          </a:ln>
                          <a:solidFill>
                            <a:schemeClr val="tx1">
                              <a:lumMod val="50000"/>
                              <a:lumOff val="50000"/>
                            </a:schemeClr>
                          </a:solidFill>
                          <a:effectLst/>
                          <a:uLnTx/>
                          <a:uFillTx/>
                          <a:latin typeface="KPMG Bold" panose="020B0803030202040204" pitchFamily="34" charset="0"/>
                          <a:ea typeface="KoPub돋움체 Medium" panose="00000600000000000000" pitchFamily="2" charset="-127"/>
                          <a:cs typeface="+mn-cs"/>
                        </a:rPr>
                        <a:t>M</a:t>
                      </a:r>
                      <a:endParaRPr kumimoji="0" sz="1050" b="0" i="0" u="none" strike="noStrike" kern="1200" cap="none" spc="0" normalizeH="0" baseline="0" dirty="0">
                        <a:ln>
                          <a:solidFill>
                            <a:srgbClr val="FFFFFF">
                              <a:lumMod val="75000"/>
                              <a:alpha val="0"/>
                            </a:srgbClr>
                          </a:solidFill>
                        </a:ln>
                        <a:solidFill>
                          <a:schemeClr val="tx1">
                            <a:lumMod val="50000"/>
                            <a:lumOff val="50000"/>
                          </a:schemeClr>
                        </a:solidFill>
                        <a:effectLst/>
                        <a:uLnTx/>
                        <a:uFillTx/>
                        <a:latin typeface="KPMG Bold" panose="020B0803030202040204" pitchFamily="34" charset="0"/>
                        <a:ea typeface="KoPub돋움체 Medium" panose="00000600000000000000" pitchFamily="2" charset="-127"/>
                        <a:cs typeface="+mn-cs"/>
                      </a:endParaRPr>
                    </a:p>
                  </a:txBody>
                  <a:tcPr marL="36000" marR="3600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tc>
                  <a:txBody>
                    <a:bodyPr/>
                    <a:lstStyle/>
                    <a:p>
                      <a:pPr marL="171450" marR="0" lvl="0" indent="-171450" algn="l" defTabSz="91440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altLang="ko-KR" sz="800" b="0" i="0" u="none" strike="noStrike" kern="1200" cap="none" spc="0" normalizeH="0" baseline="0" dirty="0">
                          <a:ln>
                            <a:solidFill>
                              <a:srgbClr val="FFFFFF">
                                <a:lumMod val="75000"/>
                                <a:alpha val="0"/>
                              </a:srgbClr>
                            </a:solidFill>
                          </a:ln>
                          <a:solidFill>
                            <a:srgbClr val="000000">
                              <a:lumMod val="75000"/>
                              <a:lumOff val="25000"/>
                            </a:srgbClr>
                          </a:solidFill>
                          <a:effectLst/>
                          <a:uLnTx/>
                          <a:uFillTx/>
                          <a:latin typeface="KoPub돋움체 Medium" panose="00000600000000000000" pitchFamily="2" charset="-127"/>
                          <a:ea typeface="KoPub돋움체 Medium" panose="00000600000000000000" pitchFamily="2" charset="-127"/>
                          <a:cs typeface="+mn-cs"/>
                        </a:rPr>
                        <a:t>KB</a:t>
                      </a:r>
                      <a:r>
                        <a:rPr kumimoji="0" lang="ko-KR" altLang="en-US" sz="800" b="0" i="0" u="none" strike="noStrike" kern="1200" cap="none" spc="0" normalizeH="0" baseline="0" dirty="0">
                          <a:ln>
                            <a:solidFill>
                              <a:srgbClr val="FFFFFF">
                                <a:lumMod val="75000"/>
                                <a:alpha val="0"/>
                              </a:srgbClr>
                            </a:solidFill>
                          </a:ln>
                          <a:solidFill>
                            <a:srgbClr val="000000">
                              <a:lumMod val="75000"/>
                              <a:lumOff val="25000"/>
                            </a:srgbClr>
                          </a:solidFill>
                          <a:effectLst/>
                          <a:uLnTx/>
                          <a:uFillTx/>
                          <a:latin typeface="KoPub돋움체 Medium" panose="00000600000000000000" pitchFamily="2" charset="-127"/>
                          <a:ea typeface="KoPub돋움체 Medium" panose="00000600000000000000" pitchFamily="2" charset="-127"/>
                          <a:cs typeface="+mn-cs"/>
                        </a:rPr>
                        <a:t>금융지주 </a:t>
                      </a:r>
                      <a:r>
                        <a:rPr kumimoji="0" lang="en-US" altLang="ko-KR" sz="800" b="0" i="0" u="none" strike="noStrike" kern="1200" cap="none" spc="0" normalizeH="0" baseline="0" dirty="0">
                          <a:ln>
                            <a:solidFill>
                              <a:srgbClr val="FFFFFF">
                                <a:lumMod val="75000"/>
                                <a:alpha val="0"/>
                              </a:srgbClr>
                            </a:solidFill>
                          </a:ln>
                          <a:solidFill>
                            <a:srgbClr val="000000">
                              <a:lumMod val="75000"/>
                              <a:lumOff val="25000"/>
                            </a:srgbClr>
                          </a:solidFill>
                          <a:effectLst/>
                          <a:uLnTx/>
                          <a:uFillTx/>
                          <a:latin typeface="KoPub돋움체 Medium" panose="00000600000000000000" pitchFamily="2" charset="-127"/>
                          <a:ea typeface="KoPub돋움체 Medium" panose="00000600000000000000" pitchFamily="2" charset="-127"/>
                          <a:cs typeface="+mn-cs"/>
                        </a:rPr>
                        <a:t>KB</a:t>
                      </a:r>
                      <a:r>
                        <a:rPr kumimoji="0" lang="ko-KR" altLang="en-US" sz="800" b="0" i="0" u="none" strike="noStrike" kern="1200" cap="none" spc="0" normalizeH="0" baseline="0" dirty="0">
                          <a:ln>
                            <a:solidFill>
                              <a:srgbClr val="FFFFFF">
                                <a:lumMod val="75000"/>
                                <a:alpha val="0"/>
                              </a:srgbClr>
                            </a:solidFill>
                          </a:ln>
                          <a:solidFill>
                            <a:srgbClr val="000000">
                              <a:lumMod val="75000"/>
                              <a:lumOff val="25000"/>
                            </a:srgbClr>
                          </a:solidFill>
                          <a:effectLst/>
                          <a:uLnTx/>
                          <a:uFillTx/>
                          <a:latin typeface="KoPub돋움체 Medium" panose="00000600000000000000" pitchFamily="2" charset="-127"/>
                          <a:ea typeface="KoPub돋움체 Medium" panose="00000600000000000000" pitchFamily="2" charset="-127"/>
                          <a:cs typeface="+mn-cs"/>
                        </a:rPr>
                        <a:t>손해보험을 완전 자회사로 편입 및 상장폐지를 통한 수익성 제고 및 통제 강화</a:t>
                      </a:r>
                      <a:endParaRPr kumimoji="0" sz="800" b="0" i="0" u="none" strike="noStrike" kern="1200" cap="none" spc="0" normalizeH="0" baseline="0" dirty="0">
                        <a:ln>
                          <a:solidFill>
                            <a:srgbClr val="FFFFFF">
                              <a:lumMod val="75000"/>
                              <a:alpha val="0"/>
                            </a:srgbClr>
                          </a:solidFill>
                        </a:ln>
                        <a:solidFill>
                          <a:srgbClr val="000000">
                            <a:lumMod val="75000"/>
                            <a:lumOff val="25000"/>
                          </a:srgbClr>
                        </a:solidFill>
                        <a:effectLst/>
                        <a:uLnTx/>
                        <a:uFillTx/>
                        <a:latin typeface="KoPub돋움체 Medium" panose="00000600000000000000" pitchFamily="2" charset="-127"/>
                        <a:ea typeface="KoPub돋움체 Medium" panose="00000600000000000000" pitchFamily="2" charset="-127"/>
                        <a:cs typeface="+mn-cs"/>
                      </a:endParaRPr>
                    </a:p>
                  </a:txBody>
                  <a:tcPr marL="36000" marR="36000" marT="0" marB="0" anchor="ctr">
                    <a:lnL w="6350" cap="flat" cmpd="sng" algn="ctr">
                      <a:solidFill>
                        <a:srgbClr val="BFBFBF"/>
                      </a:solidFill>
                      <a:prstDash val="solid"/>
                      <a:round/>
                      <a:headEnd type="none" w="med" len="med"/>
                      <a:tailEnd type="none" w="med" len="med"/>
                    </a:lnL>
                    <a:lnR w="3175" cap="flat" cmpd="sng" algn="ctr">
                      <a:solidFill>
                        <a:schemeClr val="bg1"/>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extLst>
                  <a:ext uri="{0D108BD9-81ED-4DB2-BD59-A6C34878D82A}">
                    <a16:rowId xmlns:a16="http://schemas.microsoft.com/office/drawing/2014/main" val="3334181785"/>
                  </a:ext>
                </a:extLst>
              </a:tr>
              <a:tr h="367200">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sz="1000" b="1" i="0" u="none" strike="noStrike" kern="1200" cap="none" spc="0" normalizeH="0" baseline="0" dirty="0">
                          <a:ln>
                            <a:solidFill>
                              <a:srgbClr val="FFFFFF">
                                <a:lumMod val="75000"/>
                                <a:alpha val="0"/>
                              </a:srgbClr>
                            </a:solidFill>
                          </a:ln>
                          <a:solidFill>
                            <a:schemeClr val="tx1">
                              <a:lumMod val="65000"/>
                              <a:lumOff val="35000"/>
                            </a:schemeClr>
                          </a:solidFill>
                          <a:effectLst/>
                          <a:uLnTx/>
                          <a:uFillTx/>
                          <a:latin typeface="KPMG Bold" panose="020B0803030202040204" pitchFamily="34" charset="0"/>
                          <a:ea typeface="KoPub돋움체 Medium" panose="00000600000000000000" pitchFamily="2" charset="-127"/>
                          <a:cs typeface="+mn-cs"/>
                        </a:rPr>
                        <a:t>4</a:t>
                      </a:r>
                    </a:p>
                  </a:txBody>
                  <a:tcPr marL="36000" marR="36000" marT="0" marB="0" anchor="ctr">
                    <a:lnL w="3175" cap="flat" cmpd="sng" algn="ctr">
                      <a:solidFill>
                        <a:schemeClr val="bg1"/>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CFE5F9"/>
                    </a:solidFill>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sz="1050" b="0" i="0" u="none" strike="noStrike" kern="1200" cap="none" spc="0" normalizeH="0" baseline="0" dirty="0">
                          <a:ln>
                            <a:solidFill>
                              <a:srgbClr val="FFFFFF">
                                <a:lumMod val="75000"/>
                                <a:alpha val="0"/>
                              </a:srgbClr>
                            </a:solidFill>
                          </a:ln>
                          <a:solidFill>
                            <a:schemeClr val="tx1">
                              <a:lumMod val="50000"/>
                              <a:lumOff val="50000"/>
                            </a:schemeClr>
                          </a:solidFill>
                          <a:effectLst/>
                          <a:uLnTx/>
                          <a:uFillTx/>
                          <a:latin typeface="KPMG Bold" panose="020B0803030202040204" pitchFamily="34" charset="0"/>
                          <a:ea typeface="KoPub돋움체 Medium" panose="00000600000000000000" pitchFamily="2" charset="-127"/>
                          <a:cs typeface="+mn-cs"/>
                        </a:rPr>
                        <a:t>2019</a:t>
                      </a:r>
                    </a:p>
                  </a:txBody>
                  <a:tcPr marL="36000" marR="3600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sz="1050" b="0" i="0" u="none" strike="noStrike" kern="1200" cap="none" spc="0" normalizeH="0" baseline="0" dirty="0">
                          <a:ln>
                            <a:solidFill>
                              <a:srgbClr val="FFFFFF">
                                <a:lumMod val="75000"/>
                                <a:alpha val="0"/>
                              </a:srgbClr>
                            </a:solidFill>
                          </a:ln>
                          <a:solidFill>
                            <a:schemeClr val="tx1">
                              <a:lumMod val="50000"/>
                              <a:lumOff val="50000"/>
                            </a:schemeClr>
                          </a:solidFill>
                          <a:effectLst/>
                          <a:uLnTx/>
                          <a:uFillTx/>
                          <a:latin typeface="KPMG Bold" panose="020B0803030202040204" pitchFamily="34" charset="0"/>
                          <a:ea typeface="KoPub돋움체 Medium" panose="00000600000000000000" pitchFamily="2" charset="-127"/>
                          <a:cs typeface="+mn-cs"/>
                        </a:rPr>
                        <a:t>Huatai Insurance Group Co., Ltd.</a:t>
                      </a:r>
                    </a:p>
                  </a:txBody>
                  <a:tcPr marL="36000" marR="3600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sz="1050" b="0" i="0" u="none" strike="noStrike" kern="1200" cap="none" spc="0" normalizeH="0" baseline="0" dirty="0">
                          <a:ln>
                            <a:solidFill>
                              <a:srgbClr val="FFFFFF">
                                <a:lumMod val="75000"/>
                                <a:alpha val="0"/>
                              </a:srgbClr>
                            </a:solidFill>
                          </a:ln>
                          <a:solidFill>
                            <a:schemeClr val="tx1">
                              <a:lumMod val="50000"/>
                              <a:lumOff val="50000"/>
                            </a:schemeClr>
                          </a:solidFill>
                          <a:effectLst/>
                          <a:uLnTx/>
                          <a:uFillTx/>
                          <a:latin typeface="KPMG Bold" panose="020B0803030202040204" pitchFamily="34" charset="0"/>
                          <a:ea typeface="KoPub돋움체 Medium" panose="00000600000000000000" pitchFamily="2" charset="-127"/>
                          <a:cs typeface="+mn-cs"/>
                        </a:rPr>
                        <a:t>Chubb Tempest Reinsurance Ltd.</a:t>
                      </a:r>
                    </a:p>
                  </a:txBody>
                  <a:tcPr marL="36000" marR="3600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sz="1050" b="0" i="0" u="none" strike="noStrike" kern="1200" cap="none" spc="0" normalizeH="0" baseline="0" dirty="0">
                          <a:ln>
                            <a:solidFill>
                              <a:srgbClr val="FFFFFF">
                                <a:lumMod val="75000"/>
                                <a:alpha val="0"/>
                              </a:srgbClr>
                            </a:solidFill>
                          </a:ln>
                          <a:solidFill>
                            <a:schemeClr val="tx1">
                              <a:lumMod val="50000"/>
                              <a:lumOff val="50000"/>
                            </a:schemeClr>
                          </a:solidFill>
                          <a:effectLst/>
                          <a:uLnTx/>
                          <a:uFillTx/>
                          <a:latin typeface="KPMG Bold" panose="020B0803030202040204" pitchFamily="34" charset="0"/>
                          <a:ea typeface="KoPub돋움체 Medium" panose="00000600000000000000" pitchFamily="2" charset="-127"/>
                          <a:cs typeface="+mn-cs"/>
                        </a:rPr>
                        <a:t>Chinese</a:t>
                      </a:r>
                      <a:r>
                        <a:rPr kumimoji="0" lang="en-US" sz="1050" b="0" i="0" u="none" strike="noStrike" kern="1200" cap="none" spc="0" normalizeH="0" baseline="0" dirty="0">
                          <a:ln>
                            <a:solidFill>
                              <a:srgbClr val="FFFFFF">
                                <a:lumMod val="75000"/>
                                <a:alpha val="0"/>
                              </a:srgbClr>
                            </a:solidFill>
                          </a:ln>
                          <a:solidFill>
                            <a:schemeClr val="tx1">
                              <a:lumMod val="50000"/>
                              <a:lumOff val="50000"/>
                            </a:schemeClr>
                          </a:solidFill>
                          <a:effectLst/>
                          <a:uLnTx/>
                          <a:uFillTx/>
                          <a:latin typeface="KPMG Bold" panose="020B0803030202040204" pitchFamily="34" charset="0"/>
                          <a:ea typeface="KoPub돋움체 Medium" panose="00000600000000000000" pitchFamily="2" charset="-127"/>
                          <a:cs typeface="+mn-cs"/>
                        </a:rPr>
                        <a:t> </a:t>
                      </a:r>
                      <a:r>
                        <a:rPr kumimoji="0" sz="1050" b="0" i="0" u="none" strike="noStrike" kern="1200" cap="none" spc="0" normalizeH="0" baseline="0" dirty="0">
                          <a:ln>
                            <a:solidFill>
                              <a:srgbClr val="FFFFFF">
                                <a:lumMod val="75000"/>
                                <a:alpha val="0"/>
                              </a:srgbClr>
                            </a:solidFill>
                          </a:ln>
                          <a:solidFill>
                            <a:schemeClr val="tx1">
                              <a:lumMod val="50000"/>
                              <a:lumOff val="50000"/>
                            </a:schemeClr>
                          </a:solidFill>
                          <a:effectLst/>
                          <a:uLnTx/>
                          <a:uFillTx/>
                          <a:latin typeface="KPMG Bold" panose="020B0803030202040204" pitchFamily="34" charset="0"/>
                          <a:ea typeface="KoPub돋움체 Medium" panose="00000600000000000000" pitchFamily="2" charset="-127"/>
                          <a:cs typeface="+mn-cs"/>
                        </a:rPr>
                        <a:t>Mainland</a:t>
                      </a:r>
                    </a:p>
                  </a:txBody>
                  <a:tcPr marL="36000" marR="3600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sz="1050" b="0" i="0" u="none" strike="noStrike" kern="1200" cap="none" spc="0" normalizeH="0" baseline="0" dirty="0">
                          <a:ln>
                            <a:solidFill>
                              <a:srgbClr val="FFFFFF">
                                <a:lumMod val="75000"/>
                                <a:alpha val="0"/>
                              </a:srgbClr>
                            </a:solidFill>
                          </a:ln>
                          <a:solidFill>
                            <a:schemeClr val="tx1">
                              <a:lumMod val="50000"/>
                              <a:lumOff val="50000"/>
                            </a:schemeClr>
                          </a:solidFill>
                          <a:effectLst/>
                          <a:uLnTx/>
                          <a:uFillTx/>
                          <a:latin typeface="KPMG Bold" panose="020B0803030202040204" pitchFamily="34" charset="0"/>
                          <a:ea typeface="KoPub돋움체 Medium" panose="00000600000000000000" pitchFamily="2" charset="-127"/>
                          <a:cs typeface="+mn-cs"/>
                        </a:rPr>
                        <a:t>1,050</a:t>
                      </a:r>
                      <a:r>
                        <a:rPr kumimoji="0" lang="en-US" sz="1050" b="0" i="0" u="none" strike="noStrike" kern="1200" cap="none" spc="0" normalizeH="0" baseline="0" dirty="0">
                          <a:ln>
                            <a:solidFill>
                              <a:srgbClr val="FFFFFF">
                                <a:lumMod val="75000"/>
                                <a:alpha val="0"/>
                              </a:srgbClr>
                            </a:solidFill>
                          </a:ln>
                          <a:solidFill>
                            <a:schemeClr val="tx1">
                              <a:lumMod val="50000"/>
                              <a:lumOff val="50000"/>
                            </a:schemeClr>
                          </a:solidFill>
                          <a:effectLst/>
                          <a:uLnTx/>
                          <a:uFillTx/>
                          <a:latin typeface="KPMG Bold" panose="020B0803030202040204" pitchFamily="34" charset="0"/>
                          <a:ea typeface="KoPub돋움체 Medium" panose="00000600000000000000" pitchFamily="2" charset="-127"/>
                          <a:cs typeface="+mn-cs"/>
                        </a:rPr>
                        <a:t>M</a:t>
                      </a:r>
                      <a:endParaRPr kumimoji="0" sz="1050" b="0" i="0" u="none" strike="noStrike" kern="1200" cap="none" spc="0" normalizeH="0" baseline="0" dirty="0">
                        <a:ln>
                          <a:solidFill>
                            <a:srgbClr val="FFFFFF">
                              <a:lumMod val="75000"/>
                              <a:alpha val="0"/>
                            </a:srgbClr>
                          </a:solidFill>
                        </a:ln>
                        <a:solidFill>
                          <a:schemeClr val="tx1">
                            <a:lumMod val="50000"/>
                            <a:lumOff val="50000"/>
                          </a:schemeClr>
                        </a:solidFill>
                        <a:effectLst/>
                        <a:uLnTx/>
                        <a:uFillTx/>
                        <a:latin typeface="KPMG Bold" panose="020B0803030202040204" pitchFamily="34" charset="0"/>
                        <a:ea typeface="KoPub돋움체 Medium" panose="00000600000000000000" pitchFamily="2" charset="-127"/>
                        <a:cs typeface="+mn-cs"/>
                      </a:endParaRPr>
                    </a:p>
                  </a:txBody>
                  <a:tcPr marL="36000" marR="3600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tc>
                  <a:txBody>
                    <a:bodyPr/>
                    <a:lstStyle/>
                    <a:p>
                      <a:pPr marL="171450" marR="0" lvl="0" indent="-171450" algn="l" defTabSz="91440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ko-KR" altLang="en-US" sz="800" b="0" i="0" u="none" strike="noStrike" kern="1200" cap="none" spc="0" normalizeH="0" baseline="0" dirty="0">
                          <a:ln>
                            <a:solidFill>
                              <a:srgbClr val="FFFFFF">
                                <a:lumMod val="75000"/>
                                <a:alpha val="0"/>
                              </a:srgbClr>
                            </a:solidFill>
                          </a:ln>
                          <a:solidFill>
                            <a:srgbClr val="000000">
                              <a:lumMod val="75000"/>
                              <a:lumOff val="25000"/>
                            </a:srgbClr>
                          </a:solidFill>
                          <a:effectLst/>
                          <a:uLnTx/>
                          <a:uFillTx/>
                          <a:latin typeface="KoPub돋움체 Medium" panose="00000600000000000000" pitchFamily="2" charset="-127"/>
                          <a:ea typeface="KoPub돋움체 Medium" panose="00000600000000000000" pitchFamily="2" charset="-127"/>
                          <a:cs typeface="+mn-cs"/>
                        </a:rPr>
                        <a:t>중국 보험시장에서 장기 성장성 확보 및 입지 확대</a:t>
                      </a:r>
                      <a:endParaRPr kumimoji="0" sz="800" b="0" i="0" u="none" strike="noStrike" kern="1200" cap="none" spc="0" normalizeH="0" baseline="0" dirty="0">
                        <a:ln>
                          <a:solidFill>
                            <a:srgbClr val="FFFFFF">
                              <a:lumMod val="75000"/>
                              <a:alpha val="0"/>
                            </a:srgbClr>
                          </a:solidFill>
                        </a:ln>
                        <a:solidFill>
                          <a:srgbClr val="000000">
                            <a:lumMod val="75000"/>
                            <a:lumOff val="25000"/>
                          </a:srgbClr>
                        </a:solidFill>
                        <a:effectLst/>
                        <a:uLnTx/>
                        <a:uFillTx/>
                        <a:latin typeface="KoPub돋움체 Medium" panose="00000600000000000000" pitchFamily="2" charset="-127"/>
                        <a:ea typeface="KoPub돋움체 Medium" panose="00000600000000000000" pitchFamily="2" charset="-127"/>
                        <a:cs typeface="+mn-cs"/>
                      </a:endParaRPr>
                    </a:p>
                  </a:txBody>
                  <a:tcPr marL="36000" marR="36000" marT="0" marB="0" anchor="ctr">
                    <a:lnL w="6350" cap="flat" cmpd="sng" algn="ctr">
                      <a:solidFill>
                        <a:srgbClr val="BFBFBF"/>
                      </a:solidFill>
                      <a:prstDash val="solid"/>
                      <a:round/>
                      <a:headEnd type="none" w="med" len="med"/>
                      <a:tailEnd type="none" w="med" len="med"/>
                    </a:lnL>
                    <a:lnR w="3175" cap="flat" cmpd="sng" algn="ctr">
                      <a:solidFill>
                        <a:schemeClr val="bg1"/>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extLst>
                  <a:ext uri="{0D108BD9-81ED-4DB2-BD59-A6C34878D82A}">
                    <a16:rowId xmlns:a16="http://schemas.microsoft.com/office/drawing/2014/main" val="1878172487"/>
                  </a:ext>
                </a:extLst>
              </a:tr>
              <a:tr h="367200">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sz="1000" b="1" i="0" u="none" strike="noStrike" kern="1200" cap="none" spc="0" normalizeH="0" baseline="0" dirty="0">
                          <a:ln>
                            <a:solidFill>
                              <a:srgbClr val="FFFFFF">
                                <a:lumMod val="75000"/>
                                <a:alpha val="0"/>
                              </a:srgbClr>
                            </a:solidFill>
                          </a:ln>
                          <a:solidFill>
                            <a:schemeClr val="tx1">
                              <a:lumMod val="65000"/>
                              <a:lumOff val="35000"/>
                            </a:schemeClr>
                          </a:solidFill>
                          <a:effectLst/>
                          <a:uLnTx/>
                          <a:uFillTx/>
                          <a:latin typeface="KPMG Bold" panose="020B0803030202040204" pitchFamily="34" charset="0"/>
                          <a:ea typeface="KoPub돋움체 Medium" panose="00000600000000000000" pitchFamily="2" charset="-127"/>
                          <a:cs typeface="+mn-cs"/>
                        </a:rPr>
                        <a:t>5</a:t>
                      </a:r>
                    </a:p>
                  </a:txBody>
                  <a:tcPr marL="36000" marR="36000" marT="0" marB="0" anchor="ctr">
                    <a:lnL w="3175" cap="flat" cmpd="sng" algn="ctr">
                      <a:solidFill>
                        <a:schemeClr val="bg1"/>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CFE5F9"/>
                    </a:solidFill>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050" b="0" i="0" u="none" strike="noStrike" kern="1200" cap="none" spc="0" normalizeH="0" baseline="0" dirty="0">
                          <a:ln>
                            <a:solidFill>
                              <a:srgbClr val="FFFFFF">
                                <a:lumMod val="75000"/>
                                <a:alpha val="0"/>
                              </a:srgbClr>
                            </a:solidFill>
                          </a:ln>
                          <a:solidFill>
                            <a:schemeClr val="tx1">
                              <a:lumMod val="50000"/>
                              <a:lumOff val="50000"/>
                            </a:schemeClr>
                          </a:solidFill>
                          <a:effectLst/>
                          <a:uLnTx/>
                          <a:uFillTx/>
                          <a:latin typeface="KPMG Bold" panose="020B0803030202040204" pitchFamily="34" charset="0"/>
                          <a:ea typeface="KoPub돋움체 Medium" panose="00000600000000000000" pitchFamily="2" charset="-127"/>
                          <a:cs typeface="+mn-cs"/>
                        </a:rPr>
                        <a:t>20</a:t>
                      </a:r>
                      <a:r>
                        <a:rPr kumimoji="0" sz="1050" b="0" i="0" u="none" strike="noStrike" kern="1200" cap="none" spc="0" normalizeH="0" baseline="0" dirty="0">
                          <a:ln>
                            <a:solidFill>
                              <a:srgbClr val="FFFFFF">
                                <a:lumMod val="75000"/>
                                <a:alpha val="0"/>
                              </a:srgbClr>
                            </a:solidFill>
                          </a:ln>
                          <a:solidFill>
                            <a:schemeClr val="tx1">
                              <a:lumMod val="50000"/>
                              <a:lumOff val="50000"/>
                            </a:schemeClr>
                          </a:solidFill>
                          <a:effectLst/>
                          <a:uLnTx/>
                          <a:uFillTx/>
                          <a:latin typeface="KPMG Bold" panose="020B0803030202040204" pitchFamily="34" charset="0"/>
                          <a:ea typeface="KoPub돋움체 Medium" panose="00000600000000000000" pitchFamily="2" charset="-127"/>
                          <a:cs typeface="+mn-cs"/>
                        </a:rPr>
                        <a:t>22</a:t>
                      </a:r>
                    </a:p>
                  </a:txBody>
                  <a:tcPr marL="36000" marR="3600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sz="1050" b="0" i="0" u="none" strike="noStrike" kern="1200" cap="none" spc="0" normalizeH="0" baseline="0" dirty="0" err="1">
                          <a:ln>
                            <a:solidFill>
                              <a:srgbClr val="FFFFFF">
                                <a:lumMod val="75000"/>
                                <a:alpha val="0"/>
                              </a:srgbClr>
                            </a:solidFill>
                          </a:ln>
                          <a:solidFill>
                            <a:schemeClr val="tx1">
                              <a:lumMod val="50000"/>
                              <a:lumOff val="50000"/>
                            </a:schemeClr>
                          </a:solidFill>
                          <a:effectLst/>
                          <a:uLnTx/>
                          <a:uFillTx/>
                          <a:latin typeface="KPMG Bold" panose="020B0803030202040204" pitchFamily="34" charset="0"/>
                          <a:ea typeface="KoPub돋움체 Medium" panose="00000600000000000000" pitchFamily="2" charset="-127"/>
                          <a:cs typeface="+mn-cs"/>
                        </a:rPr>
                        <a:t>Dinghe</a:t>
                      </a:r>
                      <a:r>
                        <a:rPr kumimoji="0" sz="1050" b="0" i="0" u="none" strike="noStrike" kern="1200" cap="none" spc="0" normalizeH="0" baseline="0" dirty="0">
                          <a:ln>
                            <a:solidFill>
                              <a:srgbClr val="FFFFFF">
                                <a:lumMod val="75000"/>
                                <a:alpha val="0"/>
                              </a:srgbClr>
                            </a:solidFill>
                          </a:ln>
                          <a:solidFill>
                            <a:schemeClr val="tx1">
                              <a:lumMod val="50000"/>
                              <a:lumOff val="50000"/>
                            </a:schemeClr>
                          </a:solidFill>
                          <a:effectLst/>
                          <a:uLnTx/>
                          <a:uFillTx/>
                          <a:latin typeface="KPMG Bold" panose="020B0803030202040204" pitchFamily="34" charset="0"/>
                          <a:ea typeface="KoPub돋움체 Medium" panose="00000600000000000000" pitchFamily="2" charset="-127"/>
                          <a:cs typeface="+mn-cs"/>
                        </a:rPr>
                        <a:t> Property Insurance Co., Ltd</a:t>
                      </a:r>
                    </a:p>
                  </a:txBody>
                  <a:tcPr marL="36000" marR="3600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sz="1050" b="0" i="0" u="none" strike="noStrike" kern="1200" cap="none" spc="0" normalizeH="0" baseline="0" dirty="0">
                          <a:ln>
                            <a:solidFill>
                              <a:srgbClr val="FFFFFF">
                                <a:lumMod val="75000"/>
                                <a:alpha val="0"/>
                              </a:srgbClr>
                            </a:solidFill>
                          </a:ln>
                          <a:solidFill>
                            <a:schemeClr val="tx1">
                              <a:lumMod val="50000"/>
                              <a:lumOff val="50000"/>
                            </a:schemeClr>
                          </a:solidFill>
                          <a:effectLst/>
                          <a:uLnTx/>
                          <a:uFillTx/>
                          <a:latin typeface="KPMG Bold" panose="020B0803030202040204" pitchFamily="34" charset="0"/>
                          <a:ea typeface="KoPub돋움체 Medium" panose="00000600000000000000" pitchFamily="2" charset="-127"/>
                          <a:cs typeface="+mn-cs"/>
                        </a:rPr>
                        <a:t>China Yangtze Power Co., Ltd,</a:t>
                      </a:r>
                      <a:r>
                        <a:rPr kumimoji="0" lang="ko-KR" altLang="en-US" sz="1050" b="0" i="0" u="none" strike="noStrike" kern="1200" cap="none" spc="0" normalizeH="0" baseline="0" dirty="0">
                          <a:ln>
                            <a:solidFill>
                              <a:srgbClr val="FFFFFF">
                                <a:lumMod val="75000"/>
                                <a:alpha val="0"/>
                              </a:srgbClr>
                            </a:solidFill>
                          </a:ln>
                          <a:solidFill>
                            <a:schemeClr val="tx1">
                              <a:lumMod val="50000"/>
                              <a:lumOff val="50000"/>
                            </a:schemeClr>
                          </a:solidFill>
                          <a:effectLst/>
                          <a:uLnTx/>
                          <a:uFillTx/>
                          <a:latin typeface="KPMG Bold" panose="020B0803030202040204" pitchFamily="34" charset="0"/>
                          <a:ea typeface="KoPub돋움체 Medium" panose="00000600000000000000" pitchFamily="2" charset="-127"/>
                          <a:cs typeface="+mn-cs"/>
                        </a:rPr>
                        <a:t> </a:t>
                      </a:r>
                      <a:r>
                        <a:rPr kumimoji="0" sz="1050" b="0" i="0" u="none" strike="noStrike" kern="1200" cap="none" spc="0" normalizeH="0" baseline="0" dirty="0">
                          <a:ln>
                            <a:solidFill>
                              <a:srgbClr val="FFFFFF">
                                <a:lumMod val="75000"/>
                                <a:alpha val="0"/>
                              </a:srgbClr>
                            </a:solidFill>
                          </a:ln>
                          <a:solidFill>
                            <a:schemeClr val="tx1">
                              <a:lumMod val="50000"/>
                              <a:lumOff val="50000"/>
                            </a:schemeClr>
                          </a:solidFill>
                          <a:effectLst/>
                          <a:uLnTx/>
                          <a:uFillTx/>
                          <a:latin typeface="KPMG Bold" panose="020B0803030202040204" pitchFamily="34" charset="0"/>
                          <a:ea typeface="KoPub돋움체 Medium" panose="00000600000000000000" pitchFamily="2" charset="-127"/>
                          <a:cs typeface="+mn-cs"/>
                        </a:rPr>
                        <a:t>China Huadian Capital Holdings</a:t>
                      </a:r>
                      <a:r>
                        <a:rPr kumimoji="0" lang="ko-KR" altLang="en-US" sz="1050" b="0" i="0" u="none" strike="noStrike" kern="1200" cap="none" spc="0" normalizeH="0" baseline="0" dirty="0">
                          <a:ln>
                            <a:solidFill>
                              <a:srgbClr val="FFFFFF">
                                <a:lumMod val="75000"/>
                                <a:alpha val="0"/>
                              </a:srgbClr>
                            </a:solidFill>
                          </a:ln>
                          <a:solidFill>
                            <a:schemeClr val="tx1">
                              <a:lumMod val="50000"/>
                              <a:lumOff val="50000"/>
                            </a:schemeClr>
                          </a:solidFill>
                          <a:effectLst/>
                          <a:uLnTx/>
                          <a:uFillTx/>
                          <a:latin typeface="KPMG Bold" panose="020B0803030202040204" pitchFamily="34" charset="0"/>
                          <a:ea typeface="KoPub돋움체 Medium" panose="00000600000000000000" pitchFamily="2" charset="-127"/>
                          <a:cs typeface="+mn-cs"/>
                        </a:rPr>
                        <a:t> </a:t>
                      </a:r>
                      <a:r>
                        <a:rPr kumimoji="0" sz="1050" b="0" i="0" u="none" strike="noStrike" kern="1200" cap="none" spc="0" normalizeH="0" baseline="0" dirty="0">
                          <a:ln>
                            <a:solidFill>
                              <a:srgbClr val="FFFFFF">
                                <a:lumMod val="75000"/>
                                <a:alpha val="0"/>
                              </a:srgbClr>
                            </a:solidFill>
                          </a:ln>
                          <a:solidFill>
                            <a:schemeClr val="tx1">
                              <a:lumMod val="50000"/>
                              <a:lumOff val="50000"/>
                            </a:schemeClr>
                          </a:solidFill>
                          <a:effectLst/>
                          <a:uLnTx/>
                          <a:uFillTx/>
                          <a:latin typeface="KPMG Bold" panose="020B0803030202040204" pitchFamily="34" charset="0"/>
                          <a:ea typeface="KoPub돋움체 Medium" panose="00000600000000000000" pitchFamily="2" charset="-127"/>
                          <a:cs typeface="+mn-cs"/>
                        </a:rPr>
                        <a:t>Company Limited, Guangzhou</a:t>
                      </a:r>
                      <a:r>
                        <a:rPr kumimoji="0" lang="ko-KR" altLang="en-US" sz="1050" b="0" i="0" u="none" strike="noStrike" kern="1200" cap="none" spc="0" normalizeH="0" baseline="0" dirty="0">
                          <a:ln>
                            <a:solidFill>
                              <a:srgbClr val="FFFFFF">
                                <a:lumMod val="75000"/>
                                <a:alpha val="0"/>
                              </a:srgbClr>
                            </a:solidFill>
                          </a:ln>
                          <a:solidFill>
                            <a:schemeClr val="tx1">
                              <a:lumMod val="50000"/>
                              <a:lumOff val="50000"/>
                            </a:schemeClr>
                          </a:solidFill>
                          <a:effectLst/>
                          <a:uLnTx/>
                          <a:uFillTx/>
                          <a:latin typeface="KPMG Bold" panose="020B0803030202040204" pitchFamily="34" charset="0"/>
                          <a:ea typeface="KoPub돋움체 Medium" panose="00000600000000000000" pitchFamily="2" charset="-127"/>
                          <a:cs typeface="+mn-cs"/>
                        </a:rPr>
                        <a:t> </a:t>
                      </a:r>
                      <a:r>
                        <a:rPr kumimoji="0" sz="1050" b="0" i="0" u="none" strike="noStrike" kern="1200" cap="none" spc="0" normalizeH="0" baseline="0" dirty="0">
                          <a:ln>
                            <a:solidFill>
                              <a:srgbClr val="FFFFFF">
                                <a:lumMod val="75000"/>
                                <a:alpha val="0"/>
                              </a:srgbClr>
                            </a:solidFill>
                          </a:ln>
                          <a:solidFill>
                            <a:schemeClr val="tx1">
                              <a:lumMod val="50000"/>
                              <a:lumOff val="50000"/>
                            </a:schemeClr>
                          </a:solidFill>
                          <a:effectLst/>
                          <a:uLnTx/>
                          <a:uFillTx/>
                          <a:latin typeface="KPMG Bold" panose="020B0803030202040204" pitchFamily="34" charset="0"/>
                          <a:ea typeface="KoPub돋움체 Medium" panose="00000600000000000000" pitchFamily="2" charset="-127"/>
                          <a:cs typeface="+mn-cs"/>
                        </a:rPr>
                        <a:t>Development District Investment</a:t>
                      </a:r>
                      <a:r>
                        <a:rPr kumimoji="0" lang="ko-KR" altLang="en-US" sz="1050" b="0" i="0" u="none" strike="noStrike" kern="1200" cap="none" spc="0" normalizeH="0" baseline="0" dirty="0">
                          <a:ln>
                            <a:solidFill>
                              <a:srgbClr val="FFFFFF">
                                <a:lumMod val="75000"/>
                                <a:alpha val="0"/>
                              </a:srgbClr>
                            </a:solidFill>
                          </a:ln>
                          <a:solidFill>
                            <a:schemeClr val="tx1">
                              <a:lumMod val="50000"/>
                              <a:lumOff val="50000"/>
                            </a:schemeClr>
                          </a:solidFill>
                          <a:effectLst/>
                          <a:uLnTx/>
                          <a:uFillTx/>
                          <a:latin typeface="KPMG Bold" panose="020B0803030202040204" pitchFamily="34" charset="0"/>
                          <a:ea typeface="KoPub돋움체 Medium" panose="00000600000000000000" pitchFamily="2" charset="-127"/>
                          <a:cs typeface="+mn-cs"/>
                        </a:rPr>
                        <a:t> </a:t>
                      </a:r>
                      <a:r>
                        <a:rPr kumimoji="0" sz="1050" b="0" i="0" u="none" strike="noStrike" kern="1200" cap="none" spc="0" normalizeH="0" baseline="0" dirty="0">
                          <a:ln>
                            <a:solidFill>
                              <a:srgbClr val="FFFFFF">
                                <a:lumMod val="75000"/>
                                <a:alpha val="0"/>
                              </a:srgbClr>
                            </a:solidFill>
                          </a:ln>
                          <a:solidFill>
                            <a:schemeClr val="tx1">
                              <a:lumMod val="50000"/>
                              <a:lumOff val="50000"/>
                            </a:schemeClr>
                          </a:solidFill>
                          <a:effectLst/>
                          <a:uLnTx/>
                          <a:uFillTx/>
                          <a:latin typeface="KPMG Bold" panose="020B0803030202040204" pitchFamily="34" charset="0"/>
                          <a:ea typeface="KoPub돋움체 Medium" panose="00000600000000000000" pitchFamily="2" charset="-127"/>
                          <a:cs typeface="+mn-cs"/>
                        </a:rPr>
                        <a:t>Group </a:t>
                      </a:r>
                      <a:r>
                        <a:rPr kumimoji="0" sz="1050" b="0" i="0" u="none" strike="noStrike" kern="1200" cap="none" spc="0" normalizeH="0" baseline="0" dirty="0" err="1">
                          <a:ln>
                            <a:solidFill>
                              <a:srgbClr val="FFFFFF">
                                <a:lumMod val="75000"/>
                                <a:alpha val="0"/>
                              </a:srgbClr>
                            </a:solidFill>
                          </a:ln>
                          <a:solidFill>
                            <a:schemeClr val="tx1">
                              <a:lumMod val="50000"/>
                              <a:lumOff val="50000"/>
                            </a:schemeClr>
                          </a:solidFill>
                          <a:effectLst/>
                          <a:uLnTx/>
                          <a:uFillTx/>
                          <a:latin typeface="KPMG Bold" panose="020B0803030202040204" pitchFamily="34" charset="0"/>
                          <a:ea typeface="KoPub돋움체 Medium" panose="00000600000000000000" pitchFamily="2" charset="-127"/>
                          <a:cs typeface="+mn-cs"/>
                        </a:rPr>
                        <a:t>Co.,Lt</a:t>
                      </a:r>
                      <a:r>
                        <a:rPr kumimoji="0" lang="en-US" sz="1050" b="0" i="0" u="none" strike="noStrike" kern="1200" cap="none" spc="0" normalizeH="0" baseline="0" dirty="0" err="1">
                          <a:ln>
                            <a:solidFill>
                              <a:srgbClr val="FFFFFF">
                                <a:lumMod val="75000"/>
                                <a:alpha val="0"/>
                              </a:srgbClr>
                            </a:solidFill>
                          </a:ln>
                          <a:solidFill>
                            <a:schemeClr val="tx1">
                              <a:lumMod val="50000"/>
                              <a:lumOff val="50000"/>
                            </a:schemeClr>
                          </a:solidFill>
                          <a:effectLst/>
                          <a:uLnTx/>
                          <a:uFillTx/>
                          <a:latin typeface="KPMG Bold" panose="020B0803030202040204" pitchFamily="34" charset="0"/>
                          <a:ea typeface="KoPub돋움체 Medium" panose="00000600000000000000" pitchFamily="2" charset="-127"/>
                          <a:cs typeface="+mn-cs"/>
                        </a:rPr>
                        <a:t>d</a:t>
                      </a:r>
                      <a:endParaRPr kumimoji="0" sz="1050" b="0" i="0" u="none" strike="noStrike" kern="1200" cap="none" spc="0" normalizeH="0" baseline="0" dirty="0">
                        <a:ln>
                          <a:solidFill>
                            <a:srgbClr val="FFFFFF">
                              <a:lumMod val="75000"/>
                              <a:alpha val="0"/>
                            </a:srgbClr>
                          </a:solidFill>
                        </a:ln>
                        <a:solidFill>
                          <a:schemeClr val="tx1">
                            <a:lumMod val="50000"/>
                            <a:lumOff val="50000"/>
                          </a:schemeClr>
                        </a:solidFill>
                        <a:effectLst/>
                        <a:uLnTx/>
                        <a:uFillTx/>
                        <a:latin typeface="KPMG Bold" panose="020B0803030202040204" pitchFamily="34" charset="0"/>
                        <a:ea typeface="KoPub돋움체 Medium" panose="00000600000000000000" pitchFamily="2" charset="-127"/>
                        <a:cs typeface="+mn-cs"/>
                      </a:endParaRP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sz="1050" b="0" i="0" u="none" strike="noStrike" kern="1200" cap="none" spc="0" normalizeH="0" baseline="0" dirty="0">
                          <a:ln>
                            <a:solidFill>
                              <a:srgbClr val="FFFFFF">
                                <a:lumMod val="75000"/>
                                <a:alpha val="0"/>
                              </a:srgbClr>
                            </a:solidFill>
                          </a:ln>
                          <a:solidFill>
                            <a:schemeClr val="tx1">
                              <a:lumMod val="50000"/>
                              <a:lumOff val="50000"/>
                            </a:schemeClr>
                          </a:solidFill>
                          <a:effectLst/>
                          <a:uLnTx/>
                          <a:uFillTx/>
                          <a:latin typeface="KPMG Bold" panose="020B0803030202040204" pitchFamily="34" charset="0"/>
                          <a:ea typeface="KoPub돋움체 Medium" panose="00000600000000000000" pitchFamily="2" charset="-127"/>
                          <a:cs typeface="+mn-cs"/>
                        </a:rPr>
                        <a:t>Chinese</a:t>
                      </a:r>
                      <a:r>
                        <a:rPr kumimoji="0" lang="ko-KR" altLang="en-US" sz="1050" b="0" i="0" u="none" strike="noStrike" kern="1200" cap="none" spc="0" normalizeH="0" baseline="0" dirty="0">
                          <a:ln>
                            <a:solidFill>
                              <a:srgbClr val="FFFFFF">
                                <a:lumMod val="75000"/>
                                <a:alpha val="0"/>
                              </a:srgbClr>
                            </a:solidFill>
                          </a:ln>
                          <a:solidFill>
                            <a:schemeClr val="tx1">
                              <a:lumMod val="50000"/>
                              <a:lumOff val="50000"/>
                            </a:schemeClr>
                          </a:solidFill>
                          <a:effectLst/>
                          <a:uLnTx/>
                          <a:uFillTx/>
                          <a:latin typeface="KPMG Bold" panose="020B0803030202040204" pitchFamily="34" charset="0"/>
                          <a:ea typeface="KoPub돋움체 Medium" panose="00000600000000000000" pitchFamily="2" charset="-127"/>
                          <a:cs typeface="+mn-cs"/>
                        </a:rPr>
                        <a:t> </a:t>
                      </a:r>
                      <a:r>
                        <a:rPr kumimoji="0" sz="1050" b="0" i="0" u="none" strike="noStrike" kern="1200" cap="none" spc="0" normalizeH="0" baseline="0" dirty="0">
                          <a:ln>
                            <a:solidFill>
                              <a:srgbClr val="FFFFFF">
                                <a:lumMod val="75000"/>
                                <a:alpha val="0"/>
                              </a:srgbClr>
                            </a:solidFill>
                          </a:ln>
                          <a:solidFill>
                            <a:schemeClr val="tx1">
                              <a:lumMod val="50000"/>
                              <a:lumOff val="50000"/>
                            </a:schemeClr>
                          </a:solidFill>
                          <a:effectLst/>
                          <a:uLnTx/>
                          <a:uFillTx/>
                          <a:latin typeface="KPMG Bold" panose="020B0803030202040204" pitchFamily="34" charset="0"/>
                          <a:ea typeface="KoPub돋움체 Medium" panose="00000600000000000000" pitchFamily="2" charset="-127"/>
                          <a:cs typeface="+mn-cs"/>
                        </a:rPr>
                        <a:t>Mainland</a:t>
                      </a:r>
                    </a:p>
                  </a:txBody>
                  <a:tcPr marL="36000" marR="3600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sz="1050" b="0" i="0" u="none" strike="noStrike" kern="1200" cap="none" spc="0" normalizeH="0" baseline="0" dirty="0">
                          <a:ln>
                            <a:solidFill>
                              <a:srgbClr val="FFFFFF">
                                <a:lumMod val="75000"/>
                                <a:alpha val="0"/>
                              </a:srgbClr>
                            </a:solidFill>
                          </a:ln>
                          <a:solidFill>
                            <a:schemeClr val="tx1">
                              <a:lumMod val="50000"/>
                              <a:lumOff val="50000"/>
                            </a:schemeClr>
                          </a:solidFill>
                          <a:effectLst/>
                          <a:uLnTx/>
                          <a:uFillTx/>
                          <a:latin typeface="KPMG Bold" panose="020B0803030202040204" pitchFamily="34" charset="0"/>
                          <a:ea typeface="KoPub돋움체 Medium" panose="00000600000000000000" pitchFamily="2" charset="-127"/>
                          <a:cs typeface="+mn-cs"/>
                        </a:rPr>
                        <a:t>1,012</a:t>
                      </a:r>
                      <a:r>
                        <a:rPr kumimoji="0" lang="en-US" sz="1050" b="0" i="0" u="none" strike="noStrike" kern="1200" cap="none" spc="0" normalizeH="0" baseline="0" dirty="0">
                          <a:ln>
                            <a:solidFill>
                              <a:srgbClr val="FFFFFF">
                                <a:lumMod val="75000"/>
                                <a:alpha val="0"/>
                              </a:srgbClr>
                            </a:solidFill>
                          </a:ln>
                          <a:solidFill>
                            <a:schemeClr val="tx1">
                              <a:lumMod val="50000"/>
                              <a:lumOff val="50000"/>
                            </a:schemeClr>
                          </a:solidFill>
                          <a:effectLst/>
                          <a:uLnTx/>
                          <a:uFillTx/>
                          <a:latin typeface="KPMG Bold" panose="020B0803030202040204" pitchFamily="34" charset="0"/>
                          <a:ea typeface="KoPub돋움체 Medium" panose="00000600000000000000" pitchFamily="2" charset="-127"/>
                          <a:cs typeface="+mn-cs"/>
                        </a:rPr>
                        <a:t>M</a:t>
                      </a:r>
                      <a:endParaRPr kumimoji="0" sz="1050" b="0" i="0" u="none" strike="noStrike" kern="1200" cap="none" spc="0" normalizeH="0" baseline="0" dirty="0">
                        <a:ln>
                          <a:solidFill>
                            <a:srgbClr val="FFFFFF">
                              <a:lumMod val="75000"/>
                              <a:alpha val="0"/>
                            </a:srgbClr>
                          </a:solidFill>
                        </a:ln>
                        <a:solidFill>
                          <a:schemeClr val="tx1">
                            <a:lumMod val="50000"/>
                            <a:lumOff val="50000"/>
                          </a:schemeClr>
                        </a:solidFill>
                        <a:effectLst/>
                        <a:uLnTx/>
                        <a:uFillTx/>
                        <a:latin typeface="KPMG Bold" panose="020B0803030202040204" pitchFamily="34" charset="0"/>
                        <a:ea typeface="KoPub돋움체 Medium" panose="00000600000000000000" pitchFamily="2" charset="-127"/>
                        <a:cs typeface="+mn-cs"/>
                      </a:endParaRPr>
                    </a:p>
                  </a:txBody>
                  <a:tcPr marL="36000" marR="3600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tc>
                  <a:txBody>
                    <a:bodyPr/>
                    <a:lstStyle/>
                    <a:p>
                      <a:pPr marL="171450" marR="0" lvl="0" indent="-171450" algn="l" defTabSz="91440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ko-KR" altLang="en-US" sz="800" b="0" i="0" u="none" strike="noStrike" kern="1200" cap="none" spc="0" normalizeH="0" baseline="0" dirty="0">
                          <a:ln>
                            <a:solidFill>
                              <a:srgbClr val="FFFFFF">
                                <a:lumMod val="75000"/>
                                <a:alpha val="0"/>
                              </a:srgbClr>
                            </a:solidFill>
                          </a:ln>
                          <a:solidFill>
                            <a:srgbClr val="000000">
                              <a:lumMod val="75000"/>
                              <a:lumOff val="25000"/>
                            </a:srgbClr>
                          </a:solidFill>
                          <a:effectLst/>
                          <a:uLnTx/>
                          <a:uFillTx/>
                          <a:latin typeface="KoPub돋움체 Medium" panose="00000600000000000000" pitchFamily="2" charset="-127"/>
                          <a:ea typeface="KoPub돋움체 Medium" panose="00000600000000000000" pitchFamily="2" charset="-127"/>
                          <a:cs typeface="+mn-cs"/>
                        </a:rPr>
                        <a:t>에너지</a:t>
                      </a:r>
                      <a:r>
                        <a:rPr kumimoji="0" lang="en-US" altLang="ko-KR" sz="800" b="0" i="0" u="none" strike="noStrike" kern="1200" cap="none" spc="0" normalizeH="0" baseline="0" dirty="0">
                          <a:ln>
                            <a:solidFill>
                              <a:srgbClr val="FFFFFF">
                                <a:lumMod val="75000"/>
                                <a:alpha val="0"/>
                              </a:srgbClr>
                            </a:solidFill>
                          </a:ln>
                          <a:solidFill>
                            <a:srgbClr val="000000">
                              <a:lumMod val="75000"/>
                              <a:lumOff val="25000"/>
                            </a:srgbClr>
                          </a:solidFill>
                          <a:effectLst/>
                          <a:uLnTx/>
                          <a:uFillTx/>
                          <a:latin typeface="KoPub돋움체 Medium" panose="00000600000000000000" pitchFamily="2" charset="-127"/>
                          <a:ea typeface="KoPub돋움체 Medium" panose="00000600000000000000" pitchFamily="2" charset="-127"/>
                          <a:cs typeface="+mn-cs"/>
                        </a:rPr>
                        <a:t>·</a:t>
                      </a:r>
                      <a:r>
                        <a:rPr kumimoji="0" lang="ko-KR" altLang="en-US" sz="800" b="0" i="0" u="none" strike="noStrike" kern="1200" cap="none" spc="0" normalizeH="0" baseline="0" dirty="0">
                          <a:ln>
                            <a:solidFill>
                              <a:srgbClr val="FFFFFF">
                                <a:lumMod val="75000"/>
                                <a:alpha val="0"/>
                              </a:srgbClr>
                            </a:solidFill>
                          </a:ln>
                          <a:solidFill>
                            <a:srgbClr val="000000">
                              <a:lumMod val="75000"/>
                              <a:lumOff val="25000"/>
                            </a:srgbClr>
                          </a:solidFill>
                          <a:effectLst/>
                          <a:uLnTx/>
                          <a:uFillTx/>
                          <a:latin typeface="KoPub돋움체 Medium" panose="00000600000000000000" pitchFamily="2" charset="-127"/>
                          <a:ea typeface="KoPub돋움체 Medium" panose="00000600000000000000" pitchFamily="2" charset="-127"/>
                          <a:cs typeface="+mn-cs"/>
                        </a:rPr>
                        <a:t>전기차 생태계 개발을 위해 유상증자를 통한 자본 확충 및 사업 확대</a:t>
                      </a:r>
                      <a:r>
                        <a:rPr kumimoji="0" lang="en-US" altLang="ko-KR" sz="800" b="0" i="0" u="none" strike="noStrike" kern="1200" cap="none" spc="0" normalizeH="0" baseline="0" dirty="0">
                          <a:ln>
                            <a:solidFill>
                              <a:srgbClr val="FFFFFF">
                                <a:lumMod val="75000"/>
                                <a:alpha val="0"/>
                              </a:srgbClr>
                            </a:solidFill>
                          </a:ln>
                          <a:solidFill>
                            <a:srgbClr val="000000">
                              <a:lumMod val="75000"/>
                              <a:lumOff val="25000"/>
                            </a:srgbClr>
                          </a:solidFill>
                          <a:effectLst/>
                          <a:uLnTx/>
                          <a:uFillTx/>
                          <a:latin typeface="KoPub돋움체 Medium" panose="00000600000000000000" pitchFamily="2" charset="-127"/>
                          <a:ea typeface="KoPub돋움체 Medium" panose="00000600000000000000" pitchFamily="2" charset="-127"/>
                          <a:cs typeface="+mn-cs"/>
                        </a:rPr>
                        <a:t> </a:t>
                      </a:r>
                      <a:endParaRPr kumimoji="0" sz="800" b="0" i="0" u="none" strike="noStrike" kern="1200" cap="none" spc="0" normalizeH="0" baseline="0" dirty="0">
                        <a:ln>
                          <a:solidFill>
                            <a:srgbClr val="FFFFFF">
                              <a:lumMod val="75000"/>
                              <a:alpha val="0"/>
                            </a:srgbClr>
                          </a:solidFill>
                        </a:ln>
                        <a:solidFill>
                          <a:srgbClr val="000000">
                            <a:lumMod val="75000"/>
                            <a:lumOff val="25000"/>
                          </a:srgbClr>
                        </a:solidFill>
                        <a:effectLst/>
                        <a:uLnTx/>
                        <a:uFillTx/>
                        <a:latin typeface="KoPub돋움체 Medium" panose="00000600000000000000" pitchFamily="2" charset="-127"/>
                        <a:ea typeface="KoPub돋움체 Medium" panose="00000600000000000000" pitchFamily="2" charset="-127"/>
                        <a:cs typeface="+mn-cs"/>
                      </a:endParaRPr>
                    </a:p>
                  </a:txBody>
                  <a:tcPr marL="36000" marR="36000" marT="0" marB="0" anchor="ctr">
                    <a:lnL w="6350" cap="flat" cmpd="sng" algn="ctr">
                      <a:solidFill>
                        <a:srgbClr val="BFBFBF"/>
                      </a:solidFill>
                      <a:prstDash val="solid"/>
                      <a:round/>
                      <a:headEnd type="none" w="med" len="med"/>
                      <a:tailEnd type="none" w="med" len="med"/>
                    </a:lnL>
                    <a:lnR w="3175" cap="flat" cmpd="sng" algn="ctr">
                      <a:solidFill>
                        <a:schemeClr val="bg1"/>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extLst>
                  <a:ext uri="{0D108BD9-81ED-4DB2-BD59-A6C34878D82A}">
                    <a16:rowId xmlns:a16="http://schemas.microsoft.com/office/drawing/2014/main" val="3893176244"/>
                  </a:ext>
                </a:extLst>
              </a:tr>
              <a:tr h="367200">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sz="1000" b="1" i="0" u="none" strike="noStrike" kern="1200" cap="none" spc="0" normalizeH="0" baseline="0" dirty="0">
                          <a:ln>
                            <a:solidFill>
                              <a:srgbClr val="FFFFFF">
                                <a:lumMod val="75000"/>
                                <a:alpha val="0"/>
                              </a:srgbClr>
                            </a:solidFill>
                          </a:ln>
                          <a:solidFill>
                            <a:schemeClr val="tx1">
                              <a:lumMod val="65000"/>
                              <a:lumOff val="35000"/>
                            </a:schemeClr>
                          </a:solidFill>
                          <a:effectLst/>
                          <a:uLnTx/>
                          <a:uFillTx/>
                          <a:latin typeface="KPMG Bold" panose="020B0803030202040204" pitchFamily="34" charset="0"/>
                          <a:ea typeface="KoPub돋움체 Medium" panose="00000600000000000000" pitchFamily="2" charset="-127"/>
                          <a:cs typeface="+mn-cs"/>
                        </a:rPr>
                        <a:t>6</a:t>
                      </a:r>
                    </a:p>
                  </a:txBody>
                  <a:tcPr marL="36000" marR="36000" marT="0" marB="0" anchor="ctr">
                    <a:lnL w="3175" cap="flat" cmpd="sng" algn="ctr">
                      <a:solidFill>
                        <a:schemeClr val="bg1"/>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CFE5F9"/>
                    </a:solidFill>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sz="1050" b="0" i="0" u="none" strike="noStrike" kern="1200" cap="none" spc="0" normalizeH="0" baseline="0" dirty="0">
                          <a:ln>
                            <a:solidFill>
                              <a:srgbClr val="FFFFFF">
                                <a:lumMod val="75000"/>
                                <a:alpha val="0"/>
                              </a:srgbClr>
                            </a:solidFill>
                          </a:ln>
                          <a:solidFill>
                            <a:schemeClr val="tx1">
                              <a:lumMod val="50000"/>
                              <a:lumOff val="50000"/>
                            </a:schemeClr>
                          </a:solidFill>
                          <a:effectLst/>
                          <a:uLnTx/>
                          <a:uFillTx/>
                          <a:latin typeface="KPMG Bold" panose="020B0803030202040204" pitchFamily="34" charset="0"/>
                          <a:ea typeface="KoPub돋움체 Medium" panose="00000600000000000000" pitchFamily="2" charset="-127"/>
                          <a:cs typeface="+mn-cs"/>
                        </a:rPr>
                        <a:t>2018</a:t>
                      </a:r>
                    </a:p>
                  </a:txBody>
                  <a:tcPr marL="36000" marR="3600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sz="1050" b="0" i="0" u="none" strike="noStrike" kern="1200" cap="none" spc="0" normalizeH="0" baseline="0" dirty="0">
                          <a:ln>
                            <a:solidFill>
                              <a:srgbClr val="FFFFFF">
                                <a:lumMod val="75000"/>
                                <a:alpha val="0"/>
                              </a:srgbClr>
                            </a:solidFill>
                          </a:ln>
                          <a:solidFill>
                            <a:schemeClr val="tx1">
                              <a:lumMod val="50000"/>
                              <a:lumOff val="50000"/>
                            </a:schemeClr>
                          </a:solidFill>
                          <a:effectLst/>
                          <a:uLnTx/>
                          <a:uFillTx/>
                          <a:latin typeface="KPMG Bold" panose="020B0803030202040204" pitchFamily="34" charset="0"/>
                          <a:ea typeface="KoPub돋움체 Medium" panose="00000600000000000000" pitchFamily="2" charset="-127"/>
                          <a:cs typeface="+mn-cs"/>
                        </a:rPr>
                        <a:t>Star Health and Allied Insurance Company</a:t>
                      </a:r>
                    </a:p>
                  </a:txBody>
                  <a:tcPr marL="36000" marR="3600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sz="1050" b="0" i="0" u="none" strike="noStrike" kern="1200" cap="none" spc="0" normalizeH="0" baseline="0" dirty="0">
                          <a:ln>
                            <a:solidFill>
                              <a:srgbClr val="FFFFFF">
                                <a:lumMod val="75000"/>
                                <a:alpha val="0"/>
                              </a:srgbClr>
                            </a:solidFill>
                          </a:ln>
                          <a:solidFill>
                            <a:schemeClr val="tx1">
                              <a:lumMod val="50000"/>
                              <a:lumOff val="50000"/>
                            </a:schemeClr>
                          </a:solidFill>
                          <a:effectLst/>
                          <a:uLnTx/>
                          <a:uFillTx/>
                          <a:latin typeface="KPMG Bold" panose="020B0803030202040204" pitchFamily="34" charset="0"/>
                          <a:ea typeface="KoPub돋움체 Medium" panose="00000600000000000000" pitchFamily="2" charset="-127"/>
                          <a:cs typeface="+mn-cs"/>
                        </a:rPr>
                        <a:t>PE consortium led by </a:t>
                      </a:r>
                      <a:r>
                        <a:rPr kumimoji="0" sz="1050" b="0" i="0" u="none" strike="noStrike" kern="1200" cap="none" spc="0" normalizeH="0" baseline="0" dirty="0" err="1">
                          <a:ln>
                            <a:solidFill>
                              <a:srgbClr val="FFFFFF">
                                <a:lumMod val="75000"/>
                                <a:alpha val="0"/>
                              </a:srgbClr>
                            </a:solidFill>
                          </a:ln>
                          <a:solidFill>
                            <a:schemeClr val="tx1">
                              <a:lumMod val="50000"/>
                              <a:lumOff val="50000"/>
                            </a:schemeClr>
                          </a:solidFill>
                          <a:effectLst/>
                          <a:uLnTx/>
                          <a:uFillTx/>
                          <a:latin typeface="KPMG Bold" panose="020B0803030202040204" pitchFamily="34" charset="0"/>
                          <a:ea typeface="KoPub돋움체 Medium" panose="00000600000000000000" pitchFamily="2" charset="-127"/>
                          <a:cs typeface="+mn-cs"/>
                        </a:rPr>
                        <a:t>Safecrop</a:t>
                      </a:r>
                      <a:r>
                        <a:rPr kumimoji="0" lang="ko-KR" altLang="en-US" sz="1050" b="0" i="0" u="none" strike="noStrike" kern="1200" cap="none" spc="0" normalizeH="0" baseline="0" dirty="0">
                          <a:ln>
                            <a:solidFill>
                              <a:srgbClr val="FFFFFF">
                                <a:lumMod val="75000"/>
                                <a:alpha val="0"/>
                              </a:srgbClr>
                            </a:solidFill>
                          </a:ln>
                          <a:solidFill>
                            <a:schemeClr val="tx1">
                              <a:lumMod val="50000"/>
                              <a:lumOff val="50000"/>
                            </a:schemeClr>
                          </a:solidFill>
                          <a:effectLst/>
                          <a:uLnTx/>
                          <a:uFillTx/>
                          <a:latin typeface="KPMG Bold" panose="020B0803030202040204" pitchFamily="34" charset="0"/>
                          <a:ea typeface="KoPub돋움체 Medium" panose="00000600000000000000" pitchFamily="2" charset="-127"/>
                          <a:cs typeface="+mn-cs"/>
                        </a:rPr>
                        <a:t> </a:t>
                      </a:r>
                      <a:r>
                        <a:rPr kumimoji="0" sz="1050" b="0" i="0" u="none" strike="noStrike" kern="1200" cap="none" spc="0" normalizeH="0" baseline="0" dirty="0">
                          <a:ln>
                            <a:solidFill>
                              <a:srgbClr val="FFFFFF">
                                <a:lumMod val="75000"/>
                                <a:alpha val="0"/>
                              </a:srgbClr>
                            </a:solidFill>
                          </a:ln>
                          <a:solidFill>
                            <a:schemeClr val="tx1">
                              <a:lumMod val="50000"/>
                              <a:lumOff val="50000"/>
                            </a:schemeClr>
                          </a:solidFill>
                          <a:effectLst/>
                          <a:uLnTx/>
                          <a:uFillTx/>
                          <a:latin typeface="KPMG Bold" panose="020B0803030202040204" pitchFamily="34" charset="0"/>
                          <a:ea typeface="KoPub돋움체 Medium" panose="00000600000000000000" pitchFamily="2" charset="-127"/>
                          <a:cs typeface="+mn-cs"/>
                        </a:rPr>
                        <a:t>Holdings</a:t>
                      </a:r>
                    </a:p>
                  </a:txBody>
                  <a:tcPr marL="36000" marR="3600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sz="1050" b="0" i="0" u="none" strike="noStrike" kern="1200" cap="none" spc="0" normalizeH="0" baseline="0" dirty="0">
                          <a:ln>
                            <a:solidFill>
                              <a:srgbClr val="FFFFFF">
                                <a:lumMod val="75000"/>
                                <a:alpha val="0"/>
                              </a:srgbClr>
                            </a:solidFill>
                          </a:ln>
                          <a:solidFill>
                            <a:schemeClr val="tx1">
                              <a:lumMod val="50000"/>
                              <a:lumOff val="50000"/>
                            </a:schemeClr>
                          </a:solidFill>
                          <a:effectLst/>
                          <a:uLnTx/>
                          <a:uFillTx/>
                          <a:latin typeface="KPMG Bold" panose="020B0803030202040204" pitchFamily="34" charset="0"/>
                          <a:ea typeface="KoPub돋움체 Medium" panose="00000600000000000000" pitchFamily="2" charset="-127"/>
                          <a:cs typeface="+mn-cs"/>
                        </a:rPr>
                        <a:t>India</a:t>
                      </a:r>
                    </a:p>
                  </a:txBody>
                  <a:tcPr marL="36000" marR="3600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sz="1050" b="0" i="0" u="none" strike="noStrike" kern="1200" cap="none" spc="0" normalizeH="0" baseline="0" dirty="0">
                          <a:ln>
                            <a:solidFill>
                              <a:srgbClr val="FFFFFF">
                                <a:lumMod val="75000"/>
                                <a:alpha val="0"/>
                              </a:srgbClr>
                            </a:solidFill>
                          </a:ln>
                          <a:solidFill>
                            <a:schemeClr val="tx1">
                              <a:lumMod val="50000"/>
                              <a:lumOff val="50000"/>
                            </a:schemeClr>
                          </a:solidFill>
                          <a:effectLst/>
                          <a:uLnTx/>
                          <a:uFillTx/>
                          <a:latin typeface="KPMG Bold" panose="020B0803030202040204" pitchFamily="34" charset="0"/>
                          <a:ea typeface="KoPub돋움체 Medium" panose="00000600000000000000" pitchFamily="2" charset="-127"/>
                          <a:cs typeface="+mn-cs"/>
                        </a:rPr>
                        <a:t>1,000</a:t>
                      </a:r>
                      <a:r>
                        <a:rPr kumimoji="0" lang="en-US" sz="1050" b="0" i="0" u="none" strike="noStrike" kern="1200" cap="none" spc="0" normalizeH="0" baseline="0" dirty="0">
                          <a:ln>
                            <a:solidFill>
                              <a:srgbClr val="FFFFFF">
                                <a:lumMod val="75000"/>
                                <a:alpha val="0"/>
                              </a:srgbClr>
                            </a:solidFill>
                          </a:ln>
                          <a:solidFill>
                            <a:schemeClr val="tx1">
                              <a:lumMod val="50000"/>
                              <a:lumOff val="50000"/>
                            </a:schemeClr>
                          </a:solidFill>
                          <a:effectLst/>
                          <a:uLnTx/>
                          <a:uFillTx/>
                          <a:latin typeface="KPMG Bold" panose="020B0803030202040204" pitchFamily="34" charset="0"/>
                          <a:ea typeface="KoPub돋움체 Medium" panose="00000600000000000000" pitchFamily="2" charset="-127"/>
                          <a:cs typeface="+mn-cs"/>
                        </a:rPr>
                        <a:t>M</a:t>
                      </a:r>
                      <a:endParaRPr kumimoji="0" sz="1050" b="0" i="0" u="none" strike="noStrike" kern="1200" cap="none" spc="0" normalizeH="0" baseline="0" dirty="0">
                        <a:ln>
                          <a:solidFill>
                            <a:srgbClr val="FFFFFF">
                              <a:lumMod val="75000"/>
                              <a:alpha val="0"/>
                            </a:srgbClr>
                          </a:solidFill>
                        </a:ln>
                        <a:solidFill>
                          <a:schemeClr val="tx1">
                            <a:lumMod val="50000"/>
                            <a:lumOff val="50000"/>
                          </a:schemeClr>
                        </a:solidFill>
                        <a:effectLst/>
                        <a:uLnTx/>
                        <a:uFillTx/>
                        <a:latin typeface="KPMG Bold" panose="020B0803030202040204" pitchFamily="34" charset="0"/>
                        <a:ea typeface="KoPub돋움체 Medium" panose="00000600000000000000" pitchFamily="2" charset="-127"/>
                        <a:cs typeface="+mn-cs"/>
                      </a:endParaRPr>
                    </a:p>
                  </a:txBody>
                  <a:tcPr marL="36000" marR="3600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tc>
                  <a:txBody>
                    <a:bodyPr/>
                    <a:lstStyle/>
                    <a:p>
                      <a:pPr marL="171450" marR="0" lvl="0" indent="-171450" algn="l" defTabSz="91440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ko-KR" altLang="en-US" sz="800" b="0" i="0" u="none" strike="noStrike" kern="1200" cap="none" spc="0" normalizeH="0" baseline="0" dirty="0">
                          <a:ln>
                            <a:solidFill>
                              <a:srgbClr val="FFFFFF">
                                <a:lumMod val="75000"/>
                                <a:alpha val="0"/>
                              </a:srgbClr>
                            </a:solidFill>
                          </a:ln>
                          <a:solidFill>
                            <a:srgbClr val="000000">
                              <a:lumMod val="75000"/>
                              <a:lumOff val="25000"/>
                            </a:srgbClr>
                          </a:solidFill>
                          <a:effectLst/>
                          <a:uLnTx/>
                          <a:uFillTx/>
                          <a:latin typeface="KoPub돋움체 Medium" panose="00000600000000000000" pitchFamily="2" charset="-127"/>
                          <a:ea typeface="KoPub돋움체 Medium" panose="00000600000000000000" pitchFamily="2" charset="-127"/>
                          <a:cs typeface="+mn-cs"/>
                        </a:rPr>
                        <a:t>인도 보험시장에서 지배적인 위치에 있는 </a:t>
                      </a:r>
                      <a:r>
                        <a:rPr kumimoji="0" sz="800" b="0" i="0" u="none" strike="noStrike" kern="1200" cap="none" spc="0" normalizeH="0" baseline="0" dirty="0">
                          <a:ln>
                            <a:solidFill>
                              <a:srgbClr val="FFFFFF">
                                <a:lumMod val="75000"/>
                                <a:alpha val="0"/>
                              </a:srgbClr>
                            </a:solidFill>
                          </a:ln>
                          <a:solidFill>
                            <a:srgbClr val="000000">
                              <a:lumMod val="75000"/>
                              <a:lumOff val="25000"/>
                            </a:srgbClr>
                          </a:solidFill>
                          <a:effectLst/>
                          <a:uLnTx/>
                          <a:uFillTx/>
                          <a:latin typeface="KoPub돋움체 Medium" panose="00000600000000000000" pitchFamily="2" charset="-127"/>
                          <a:ea typeface="KoPub돋움체 Medium" panose="00000600000000000000" pitchFamily="2" charset="-127"/>
                          <a:cs typeface="+mn-cs"/>
                        </a:rPr>
                        <a:t>Star Health</a:t>
                      </a:r>
                      <a:r>
                        <a:rPr kumimoji="0" lang="ko-KR" altLang="en-US" sz="800" b="0" i="0" u="none" strike="noStrike" kern="1200" cap="none" spc="0" normalizeH="0" baseline="0" dirty="0">
                          <a:ln>
                            <a:solidFill>
                              <a:srgbClr val="FFFFFF">
                                <a:lumMod val="75000"/>
                                <a:alpha val="0"/>
                              </a:srgbClr>
                            </a:solidFill>
                          </a:ln>
                          <a:solidFill>
                            <a:srgbClr val="000000">
                              <a:lumMod val="75000"/>
                              <a:lumOff val="25000"/>
                            </a:srgbClr>
                          </a:solidFill>
                          <a:effectLst/>
                          <a:uLnTx/>
                          <a:uFillTx/>
                          <a:latin typeface="KoPub돋움체 Medium" panose="00000600000000000000" pitchFamily="2" charset="-127"/>
                          <a:ea typeface="KoPub돋움체 Medium" panose="00000600000000000000" pitchFamily="2" charset="-127"/>
                          <a:cs typeface="+mn-cs"/>
                        </a:rPr>
                        <a:t>에 대한 전략적 투자 및 스케일업 지원</a:t>
                      </a:r>
                      <a:endParaRPr kumimoji="0" sz="800" b="0" i="0" u="none" strike="noStrike" kern="1200" cap="none" spc="0" normalizeH="0" baseline="0" dirty="0">
                        <a:ln>
                          <a:solidFill>
                            <a:srgbClr val="FFFFFF">
                              <a:lumMod val="75000"/>
                              <a:alpha val="0"/>
                            </a:srgbClr>
                          </a:solidFill>
                        </a:ln>
                        <a:solidFill>
                          <a:srgbClr val="000000">
                            <a:lumMod val="75000"/>
                            <a:lumOff val="25000"/>
                          </a:srgbClr>
                        </a:solidFill>
                        <a:effectLst/>
                        <a:uLnTx/>
                        <a:uFillTx/>
                        <a:latin typeface="KoPub돋움체 Medium" panose="00000600000000000000" pitchFamily="2" charset="-127"/>
                        <a:ea typeface="KoPub돋움체 Medium" panose="00000600000000000000" pitchFamily="2" charset="-127"/>
                        <a:cs typeface="+mn-cs"/>
                      </a:endParaRPr>
                    </a:p>
                  </a:txBody>
                  <a:tcPr marL="36000" marR="36000" marT="0" marB="0" anchor="ctr">
                    <a:lnL w="6350" cap="flat" cmpd="sng" algn="ctr">
                      <a:solidFill>
                        <a:srgbClr val="BFBFBF"/>
                      </a:solidFill>
                      <a:prstDash val="solid"/>
                      <a:round/>
                      <a:headEnd type="none" w="med" len="med"/>
                      <a:tailEnd type="none" w="med" len="med"/>
                    </a:lnL>
                    <a:lnR w="3175" cap="flat" cmpd="sng" algn="ctr">
                      <a:solidFill>
                        <a:schemeClr val="bg1"/>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extLst>
                  <a:ext uri="{0D108BD9-81ED-4DB2-BD59-A6C34878D82A}">
                    <a16:rowId xmlns:a16="http://schemas.microsoft.com/office/drawing/2014/main" val="4050613487"/>
                  </a:ext>
                </a:extLst>
              </a:tr>
              <a:tr h="367200">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sz="1000" b="1" i="0" u="none" strike="noStrike" kern="1200" cap="none" spc="0" normalizeH="0" baseline="0" dirty="0">
                          <a:ln>
                            <a:solidFill>
                              <a:srgbClr val="FFFFFF">
                                <a:lumMod val="75000"/>
                                <a:alpha val="0"/>
                              </a:srgbClr>
                            </a:solidFill>
                          </a:ln>
                          <a:solidFill>
                            <a:schemeClr val="tx1">
                              <a:lumMod val="65000"/>
                              <a:lumOff val="35000"/>
                            </a:schemeClr>
                          </a:solidFill>
                          <a:effectLst/>
                          <a:uLnTx/>
                          <a:uFillTx/>
                          <a:latin typeface="KPMG Bold" panose="020B0803030202040204" pitchFamily="34" charset="0"/>
                          <a:ea typeface="KoPub돋움체 Medium" panose="00000600000000000000" pitchFamily="2" charset="-127"/>
                          <a:cs typeface="+mn-cs"/>
                        </a:rPr>
                        <a:t>7</a:t>
                      </a:r>
                    </a:p>
                  </a:txBody>
                  <a:tcPr marL="36000" marR="36000" marT="0" marB="0" anchor="ctr">
                    <a:lnL w="3175" cap="flat" cmpd="sng" algn="ctr">
                      <a:solidFill>
                        <a:schemeClr val="bg1"/>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CFE5F9"/>
                    </a:solidFill>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sz="1050" b="0" i="0" u="none" strike="noStrike" kern="1200" cap="none" spc="0" normalizeH="0" baseline="0" dirty="0">
                          <a:ln>
                            <a:solidFill>
                              <a:srgbClr val="FFFFFF">
                                <a:lumMod val="75000"/>
                                <a:alpha val="0"/>
                              </a:srgbClr>
                            </a:solidFill>
                          </a:ln>
                          <a:solidFill>
                            <a:schemeClr val="tx1">
                              <a:lumMod val="50000"/>
                              <a:lumOff val="50000"/>
                            </a:schemeClr>
                          </a:solidFill>
                          <a:effectLst/>
                          <a:uLnTx/>
                          <a:uFillTx/>
                          <a:latin typeface="KPMG Bold" panose="020B0803030202040204" pitchFamily="34" charset="0"/>
                          <a:ea typeface="KoPub돋움체 Medium" panose="00000600000000000000" pitchFamily="2" charset="-127"/>
                          <a:cs typeface="+mn-cs"/>
                        </a:rPr>
                        <a:t>2018</a:t>
                      </a:r>
                    </a:p>
                  </a:txBody>
                  <a:tcPr marL="36000" marR="3600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sz="1050" b="0" i="0" u="none" strike="noStrike" kern="1200" cap="none" spc="0" normalizeH="0" baseline="0" dirty="0">
                          <a:ln>
                            <a:solidFill>
                              <a:srgbClr val="FFFFFF">
                                <a:lumMod val="75000"/>
                                <a:alpha val="0"/>
                              </a:srgbClr>
                            </a:solidFill>
                          </a:ln>
                          <a:solidFill>
                            <a:schemeClr val="tx1">
                              <a:lumMod val="50000"/>
                              <a:lumOff val="50000"/>
                            </a:schemeClr>
                          </a:solidFill>
                          <a:effectLst/>
                          <a:uLnTx/>
                          <a:uFillTx/>
                          <a:latin typeface="KPMG Bold" panose="020B0803030202040204" pitchFamily="34" charset="0"/>
                          <a:ea typeface="KoPub돋움체 Medium" panose="00000600000000000000" pitchFamily="2" charset="-127"/>
                          <a:cs typeface="+mn-cs"/>
                        </a:rPr>
                        <a:t>AXA Tianping P&amp;C Insurance Coomapny</a:t>
                      </a:r>
                    </a:p>
                  </a:txBody>
                  <a:tcPr marL="36000" marR="3600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sz="1050" b="0" i="0" u="none" strike="noStrike" kern="1200" cap="none" spc="0" normalizeH="0" baseline="0" dirty="0">
                          <a:ln>
                            <a:solidFill>
                              <a:srgbClr val="FFFFFF">
                                <a:lumMod val="75000"/>
                                <a:alpha val="0"/>
                              </a:srgbClr>
                            </a:solidFill>
                          </a:ln>
                          <a:solidFill>
                            <a:schemeClr val="tx1">
                              <a:lumMod val="50000"/>
                              <a:lumOff val="50000"/>
                            </a:schemeClr>
                          </a:solidFill>
                          <a:effectLst/>
                          <a:uLnTx/>
                          <a:uFillTx/>
                          <a:latin typeface="KPMG Bold" panose="020B0803030202040204" pitchFamily="34" charset="0"/>
                          <a:ea typeface="KoPub돋움체 Medium" panose="00000600000000000000" pitchFamily="2" charset="-127"/>
                          <a:cs typeface="+mn-cs"/>
                        </a:rPr>
                        <a:t>AXA SA</a:t>
                      </a:r>
                    </a:p>
                  </a:txBody>
                  <a:tcPr marL="36000" marR="3600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sz="1050" b="0" i="0" u="none" strike="noStrike" kern="1200" cap="none" spc="0" normalizeH="0" baseline="0" dirty="0">
                          <a:ln>
                            <a:solidFill>
                              <a:srgbClr val="FFFFFF">
                                <a:lumMod val="75000"/>
                                <a:alpha val="0"/>
                              </a:srgbClr>
                            </a:solidFill>
                          </a:ln>
                          <a:solidFill>
                            <a:schemeClr val="tx1">
                              <a:lumMod val="50000"/>
                              <a:lumOff val="50000"/>
                            </a:schemeClr>
                          </a:solidFill>
                          <a:effectLst/>
                          <a:uLnTx/>
                          <a:uFillTx/>
                          <a:latin typeface="KPMG Bold" panose="020B0803030202040204" pitchFamily="34" charset="0"/>
                          <a:ea typeface="KoPub돋움체 Medium" panose="00000600000000000000" pitchFamily="2" charset="-127"/>
                          <a:cs typeface="+mn-cs"/>
                        </a:rPr>
                        <a:t>Chinese</a:t>
                      </a:r>
                      <a:r>
                        <a:rPr kumimoji="0" lang="en-US" sz="1050" b="0" i="0" u="none" strike="noStrike" kern="1200" cap="none" spc="0" normalizeH="0" baseline="0" dirty="0">
                          <a:ln>
                            <a:solidFill>
                              <a:srgbClr val="FFFFFF">
                                <a:lumMod val="75000"/>
                                <a:alpha val="0"/>
                              </a:srgbClr>
                            </a:solidFill>
                          </a:ln>
                          <a:solidFill>
                            <a:schemeClr val="tx1">
                              <a:lumMod val="50000"/>
                              <a:lumOff val="50000"/>
                            </a:schemeClr>
                          </a:solidFill>
                          <a:effectLst/>
                          <a:uLnTx/>
                          <a:uFillTx/>
                          <a:latin typeface="KPMG Bold" panose="020B0803030202040204" pitchFamily="34" charset="0"/>
                          <a:ea typeface="KoPub돋움체 Medium" panose="00000600000000000000" pitchFamily="2" charset="-127"/>
                          <a:cs typeface="+mn-cs"/>
                        </a:rPr>
                        <a:t> </a:t>
                      </a:r>
                      <a:r>
                        <a:rPr kumimoji="0" sz="1050" b="0" i="0" u="none" strike="noStrike" kern="1200" cap="none" spc="0" normalizeH="0" baseline="0" dirty="0">
                          <a:ln>
                            <a:solidFill>
                              <a:srgbClr val="FFFFFF">
                                <a:lumMod val="75000"/>
                                <a:alpha val="0"/>
                              </a:srgbClr>
                            </a:solidFill>
                          </a:ln>
                          <a:solidFill>
                            <a:schemeClr val="tx1">
                              <a:lumMod val="50000"/>
                              <a:lumOff val="50000"/>
                            </a:schemeClr>
                          </a:solidFill>
                          <a:effectLst/>
                          <a:uLnTx/>
                          <a:uFillTx/>
                          <a:latin typeface="KPMG Bold" panose="020B0803030202040204" pitchFamily="34" charset="0"/>
                          <a:ea typeface="KoPub돋움체 Medium" panose="00000600000000000000" pitchFamily="2" charset="-127"/>
                          <a:cs typeface="+mn-cs"/>
                        </a:rPr>
                        <a:t>Mainland</a:t>
                      </a:r>
                    </a:p>
                  </a:txBody>
                  <a:tcPr marL="36000" marR="3600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sz="1050" b="0" i="0" u="none" strike="noStrike" kern="1200" cap="none" spc="0" normalizeH="0" baseline="0" dirty="0">
                          <a:ln>
                            <a:solidFill>
                              <a:srgbClr val="FFFFFF">
                                <a:lumMod val="75000"/>
                                <a:alpha val="0"/>
                              </a:srgbClr>
                            </a:solidFill>
                          </a:ln>
                          <a:solidFill>
                            <a:schemeClr val="tx1">
                              <a:lumMod val="50000"/>
                              <a:lumOff val="50000"/>
                            </a:schemeClr>
                          </a:solidFill>
                          <a:effectLst/>
                          <a:uLnTx/>
                          <a:uFillTx/>
                          <a:latin typeface="KPMG Bold" panose="020B0803030202040204" pitchFamily="34" charset="0"/>
                          <a:ea typeface="KoPub돋움체 Medium" panose="00000600000000000000" pitchFamily="2" charset="-127"/>
                          <a:cs typeface="+mn-cs"/>
                        </a:rPr>
                        <a:t>662</a:t>
                      </a:r>
                      <a:r>
                        <a:rPr kumimoji="0" lang="en-US" sz="1050" b="0" i="0" u="none" strike="noStrike" kern="1200" cap="none" spc="0" normalizeH="0" baseline="0" dirty="0">
                          <a:ln>
                            <a:solidFill>
                              <a:srgbClr val="FFFFFF">
                                <a:lumMod val="75000"/>
                                <a:alpha val="0"/>
                              </a:srgbClr>
                            </a:solidFill>
                          </a:ln>
                          <a:solidFill>
                            <a:schemeClr val="tx1">
                              <a:lumMod val="50000"/>
                              <a:lumOff val="50000"/>
                            </a:schemeClr>
                          </a:solidFill>
                          <a:effectLst/>
                          <a:uLnTx/>
                          <a:uFillTx/>
                          <a:latin typeface="KPMG Bold" panose="020B0803030202040204" pitchFamily="34" charset="0"/>
                          <a:ea typeface="KoPub돋움체 Medium" panose="00000600000000000000" pitchFamily="2" charset="-127"/>
                          <a:cs typeface="+mn-cs"/>
                        </a:rPr>
                        <a:t>M</a:t>
                      </a:r>
                      <a:endParaRPr kumimoji="0" sz="1050" b="0" i="0" u="none" strike="noStrike" kern="1200" cap="none" spc="0" normalizeH="0" baseline="0" dirty="0">
                        <a:ln>
                          <a:solidFill>
                            <a:srgbClr val="FFFFFF">
                              <a:lumMod val="75000"/>
                              <a:alpha val="0"/>
                            </a:srgbClr>
                          </a:solidFill>
                        </a:ln>
                        <a:solidFill>
                          <a:schemeClr val="tx1">
                            <a:lumMod val="50000"/>
                            <a:lumOff val="50000"/>
                          </a:schemeClr>
                        </a:solidFill>
                        <a:effectLst/>
                        <a:uLnTx/>
                        <a:uFillTx/>
                        <a:latin typeface="KPMG Bold" panose="020B0803030202040204" pitchFamily="34" charset="0"/>
                        <a:ea typeface="KoPub돋움체 Medium" panose="00000600000000000000" pitchFamily="2" charset="-127"/>
                        <a:cs typeface="+mn-cs"/>
                      </a:endParaRPr>
                    </a:p>
                  </a:txBody>
                  <a:tcPr marL="36000" marR="3600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tc>
                  <a:txBody>
                    <a:bodyPr/>
                    <a:lstStyle/>
                    <a:p>
                      <a:pPr marL="171450" marR="0" lvl="0" indent="-171450" algn="l" defTabSz="91440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ko-KR" altLang="en-US" sz="800" b="0" i="0" u="none" strike="noStrike" kern="1200" cap="none" spc="0" normalizeH="0" baseline="0" dirty="0">
                          <a:ln>
                            <a:solidFill>
                              <a:srgbClr val="FFFFFF">
                                <a:lumMod val="75000"/>
                                <a:alpha val="0"/>
                              </a:srgbClr>
                            </a:solidFill>
                          </a:ln>
                          <a:solidFill>
                            <a:srgbClr val="000000">
                              <a:lumMod val="75000"/>
                              <a:lumOff val="25000"/>
                            </a:srgbClr>
                          </a:solidFill>
                          <a:effectLst/>
                          <a:uLnTx/>
                          <a:uFillTx/>
                          <a:latin typeface="KoPub돋움체 Medium" panose="00000600000000000000" pitchFamily="2" charset="-127"/>
                          <a:ea typeface="KoPub돋움체 Medium" panose="00000600000000000000" pitchFamily="2" charset="-127"/>
                          <a:cs typeface="+mn-cs"/>
                        </a:rPr>
                        <a:t>규제로 인해 합작투자회사를 설립했던 </a:t>
                      </a:r>
                      <a:r>
                        <a:rPr kumimoji="0" lang="en-US" altLang="ko-KR" sz="800" b="0" i="0" u="none" strike="noStrike" kern="1200" cap="none" spc="0" normalizeH="0" baseline="0" dirty="0">
                          <a:ln>
                            <a:solidFill>
                              <a:srgbClr val="FFFFFF">
                                <a:lumMod val="75000"/>
                                <a:alpha val="0"/>
                              </a:srgbClr>
                            </a:solidFill>
                          </a:ln>
                          <a:solidFill>
                            <a:srgbClr val="000000">
                              <a:lumMod val="75000"/>
                              <a:lumOff val="25000"/>
                            </a:srgbClr>
                          </a:solidFill>
                          <a:effectLst/>
                          <a:uLnTx/>
                          <a:uFillTx/>
                          <a:latin typeface="KoPub돋움체 Medium" panose="00000600000000000000" pitchFamily="2" charset="-127"/>
                          <a:ea typeface="KoPub돋움체 Medium" panose="00000600000000000000" pitchFamily="2" charset="-127"/>
                          <a:cs typeface="+mn-cs"/>
                        </a:rPr>
                        <a:t>AXA SA</a:t>
                      </a:r>
                      <a:r>
                        <a:rPr kumimoji="0" lang="ko-KR" altLang="en-US" sz="800" b="0" i="0" u="none" strike="noStrike" kern="1200" cap="none" spc="0" normalizeH="0" baseline="0" dirty="0">
                          <a:ln>
                            <a:solidFill>
                              <a:srgbClr val="FFFFFF">
                                <a:lumMod val="75000"/>
                                <a:alpha val="0"/>
                              </a:srgbClr>
                            </a:solidFill>
                          </a:ln>
                          <a:solidFill>
                            <a:srgbClr val="000000">
                              <a:lumMod val="75000"/>
                              <a:lumOff val="25000"/>
                            </a:srgbClr>
                          </a:solidFill>
                          <a:effectLst/>
                          <a:uLnTx/>
                          <a:uFillTx/>
                          <a:latin typeface="KoPub돋움체 Medium" panose="00000600000000000000" pitchFamily="2" charset="-127"/>
                          <a:ea typeface="KoPub돋움체 Medium" panose="00000600000000000000" pitchFamily="2" charset="-127"/>
                          <a:cs typeface="+mn-cs"/>
                        </a:rPr>
                        <a:t>는 </a:t>
                      </a:r>
                      <a:r>
                        <a:rPr kumimoji="0" lang="en-US" altLang="ko-KR" sz="800" b="0" i="0" u="none" strike="noStrike" kern="1200" cap="none" spc="0" normalizeH="0" baseline="0" dirty="0">
                          <a:ln>
                            <a:solidFill>
                              <a:srgbClr val="FFFFFF">
                                <a:lumMod val="75000"/>
                                <a:alpha val="0"/>
                              </a:srgbClr>
                            </a:solidFill>
                          </a:ln>
                          <a:solidFill>
                            <a:srgbClr val="000000">
                              <a:lumMod val="75000"/>
                              <a:lumOff val="25000"/>
                            </a:srgbClr>
                          </a:solidFill>
                          <a:effectLst/>
                          <a:uLnTx/>
                          <a:uFillTx/>
                          <a:latin typeface="KoPub돋움체 Medium" panose="00000600000000000000" pitchFamily="2" charset="-127"/>
                          <a:ea typeface="KoPub돋움체 Medium" panose="00000600000000000000" pitchFamily="2" charset="-127"/>
                          <a:cs typeface="+mn-cs"/>
                        </a:rPr>
                        <a:t>AXA </a:t>
                      </a:r>
                      <a:r>
                        <a:rPr kumimoji="0" lang="en-US" altLang="ko-KR" sz="800" b="0" i="0" u="none" strike="noStrike" kern="1200" cap="none" spc="0" normalizeH="0" baseline="0" dirty="0" err="1">
                          <a:ln>
                            <a:solidFill>
                              <a:srgbClr val="FFFFFF">
                                <a:lumMod val="75000"/>
                                <a:alpha val="0"/>
                              </a:srgbClr>
                            </a:solidFill>
                          </a:ln>
                          <a:solidFill>
                            <a:srgbClr val="000000">
                              <a:lumMod val="75000"/>
                              <a:lumOff val="25000"/>
                            </a:srgbClr>
                          </a:solidFill>
                          <a:effectLst/>
                          <a:uLnTx/>
                          <a:uFillTx/>
                          <a:latin typeface="KoPub돋움체 Medium" panose="00000600000000000000" pitchFamily="2" charset="-127"/>
                          <a:ea typeface="KoPub돋움체 Medium" panose="00000600000000000000" pitchFamily="2" charset="-127"/>
                          <a:cs typeface="+mn-cs"/>
                        </a:rPr>
                        <a:t>Tianping</a:t>
                      </a:r>
                      <a:r>
                        <a:rPr kumimoji="0" lang="en-US" altLang="ko-KR" sz="800" b="0" i="0" u="none" strike="noStrike" kern="1200" cap="none" spc="0" normalizeH="0" baseline="0" dirty="0">
                          <a:ln>
                            <a:solidFill>
                              <a:srgbClr val="FFFFFF">
                                <a:lumMod val="75000"/>
                                <a:alpha val="0"/>
                              </a:srgbClr>
                            </a:solidFill>
                          </a:ln>
                          <a:solidFill>
                            <a:srgbClr val="000000">
                              <a:lumMod val="75000"/>
                              <a:lumOff val="25000"/>
                            </a:srgbClr>
                          </a:solidFill>
                          <a:effectLst/>
                          <a:uLnTx/>
                          <a:uFillTx/>
                          <a:latin typeface="KoPub돋움체 Medium" panose="00000600000000000000" pitchFamily="2" charset="-127"/>
                          <a:ea typeface="KoPub돋움체 Medium" panose="00000600000000000000" pitchFamily="2" charset="-127"/>
                          <a:cs typeface="+mn-cs"/>
                        </a:rPr>
                        <a:t> P&amp;C Insurance</a:t>
                      </a:r>
                      <a:r>
                        <a:rPr kumimoji="0" lang="ko-KR" altLang="en-US" sz="800" b="0" i="0" u="none" strike="noStrike" kern="1200" cap="none" spc="0" normalizeH="0" baseline="0" dirty="0">
                          <a:ln>
                            <a:solidFill>
                              <a:srgbClr val="FFFFFF">
                                <a:lumMod val="75000"/>
                                <a:alpha val="0"/>
                              </a:srgbClr>
                            </a:solidFill>
                          </a:ln>
                          <a:solidFill>
                            <a:srgbClr val="000000">
                              <a:lumMod val="75000"/>
                              <a:lumOff val="25000"/>
                            </a:srgbClr>
                          </a:solidFill>
                          <a:effectLst/>
                          <a:uLnTx/>
                          <a:uFillTx/>
                          <a:latin typeface="KoPub돋움체 Medium" panose="00000600000000000000" pitchFamily="2" charset="-127"/>
                          <a:ea typeface="KoPub돋움체 Medium" panose="00000600000000000000" pitchFamily="2" charset="-127"/>
                          <a:cs typeface="+mn-cs"/>
                        </a:rPr>
                        <a:t>의</a:t>
                      </a:r>
                      <a:r>
                        <a:rPr kumimoji="0" lang="en-US" altLang="ko-KR" sz="800" b="0" i="0" u="none" strike="noStrike" kern="1200" cap="none" spc="0" normalizeH="0" baseline="0" dirty="0">
                          <a:ln>
                            <a:solidFill>
                              <a:srgbClr val="FFFFFF">
                                <a:lumMod val="75000"/>
                                <a:alpha val="0"/>
                              </a:srgbClr>
                            </a:solidFill>
                          </a:ln>
                          <a:solidFill>
                            <a:srgbClr val="000000">
                              <a:lumMod val="75000"/>
                              <a:lumOff val="25000"/>
                            </a:srgbClr>
                          </a:solidFill>
                          <a:effectLst/>
                          <a:uLnTx/>
                          <a:uFillTx/>
                          <a:latin typeface="KoPub돋움체 Medium" panose="00000600000000000000" pitchFamily="2" charset="-127"/>
                          <a:ea typeface="KoPub돋움체 Medium" panose="00000600000000000000" pitchFamily="2" charset="-127"/>
                          <a:cs typeface="+mn-cs"/>
                        </a:rPr>
                        <a:t> </a:t>
                      </a:r>
                      <a:r>
                        <a:rPr kumimoji="0" lang="ko-KR" altLang="en-US" sz="800" b="0" i="0" u="none" strike="noStrike" kern="1200" cap="none" spc="0" normalizeH="0" baseline="0" dirty="0">
                          <a:ln>
                            <a:solidFill>
                              <a:srgbClr val="FFFFFF">
                                <a:lumMod val="75000"/>
                                <a:alpha val="0"/>
                              </a:srgbClr>
                            </a:solidFill>
                          </a:ln>
                          <a:solidFill>
                            <a:srgbClr val="000000">
                              <a:lumMod val="75000"/>
                              <a:lumOff val="25000"/>
                            </a:srgbClr>
                          </a:solidFill>
                          <a:effectLst/>
                          <a:uLnTx/>
                          <a:uFillTx/>
                          <a:latin typeface="KoPub돋움체 Medium" panose="00000600000000000000" pitchFamily="2" charset="-127"/>
                          <a:ea typeface="KoPub돋움체 Medium" panose="00000600000000000000" pitchFamily="2" charset="-127"/>
                          <a:cs typeface="+mn-cs"/>
                        </a:rPr>
                        <a:t>나머지 </a:t>
                      </a:r>
                      <a:r>
                        <a:rPr kumimoji="0" lang="en-US" altLang="ko-KR" sz="800" b="0" i="0" u="none" strike="noStrike" kern="1200" cap="none" spc="0" normalizeH="0" baseline="0" dirty="0">
                          <a:ln>
                            <a:solidFill>
                              <a:srgbClr val="FFFFFF">
                                <a:lumMod val="75000"/>
                                <a:alpha val="0"/>
                              </a:srgbClr>
                            </a:solidFill>
                          </a:ln>
                          <a:solidFill>
                            <a:srgbClr val="000000">
                              <a:lumMod val="75000"/>
                              <a:lumOff val="25000"/>
                            </a:srgbClr>
                          </a:solidFill>
                          <a:effectLst/>
                          <a:uLnTx/>
                          <a:uFillTx/>
                          <a:latin typeface="KoPub돋움체 Medium" panose="00000600000000000000" pitchFamily="2" charset="-127"/>
                          <a:ea typeface="KoPub돋움체 Medium" panose="00000600000000000000" pitchFamily="2" charset="-127"/>
                          <a:cs typeface="+mn-cs"/>
                        </a:rPr>
                        <a:t>50% </a:t>
                      </a:r>
                      <a:r>
                        <a:rPr kumimoji="0" lang="ko-KR" altLang="en-US" sz="800" b="0" i="0" u="none" strike="noStrike" kern="1200" cap="none" spc="0" normalizeH="0" baseline="0" dirty="0">
                          <a:ln>
                            <a:solidFill>
                              <a:srgbClr val="FFFFFF">
                                <a:lumMod val="75000"/>
                                <a:alpha val="0"/>
                              </a:srgbClr>
                            </a:solidFill>
                          </a:ln>
                          <a:solidFill>
                            <a:srgbClr val="000000">
                              <a:lumMod val="75000"/>
                              <a:lumOff val="25000"/>
                            </a:srgbClr>
                          </a:solidFill>
                          <a:effectLst/>
                          <a:uLnTx/>
                          <a:uFillTx/>
                          <a:latin typeface="KoPub돋움체 Medium" panose="00000600000000000000" pitchFamily="2" charset="-127"/>
                          <a:ea typeface="KoPub돋움체 Medium" panose="00000600000000000000" pitchFamily="2" charset="-127"/>
                          <a:cs typeface="+mn-cs"/>
                        </a:rPr>
                        <a:t>지분을 인수하여 </a:t>
                      </a:r>
                      <a:r>
                        <a:rPr kumimoji="0" lang="en-US" altLang="ko-KR" sz="800" b="0" i="0" u="none" strike="noStrike" kern="1200" cap="none" spc="0" normalizeH="0" baseline="0" dirty="0">
                          <a:ln>
                            <a:solidFill>
                              <a:srgbClr val="FFFFFF">
                                <a:lumMod val="75000"/>
                                <a:alpha val="0"/>
                              </a:srgbClr>
                            </a:solidFill>
                          </a:ln>
                          <a:solidFill>
                            <a:srgbClr val="000000">
                              <a:lumMod val="75000"/>
                              <a:lumOff val="25000"/>
                            </a:srgbClr>
                          </a:solidFill>
                          <a:effectLst/>
                          <a:uLnTx/>
                          <a:uFillTx/>
                          <a:latin typeface="KoPub돋움체 Medium" panose="00000600000000000000" pitchFamily="2" charset="-127"/>
                          <a:ea typeface="KoPub돋움체 Medium" panose="00000600000000000000" pitchFamily="2" charset="-127"/>
                          <a:cs typeface="+mn-cs"/>
                        </a:rPr>
                        <a:t>100% </a:t>
                      </a:r>
                      <a:r>
                        <a:rPr kumimoji="0" lang="ko-KR" altLang="en-US" sz="800" b="0" i="0" u="none" strike="noStrike" kern="1200" cap="none" spc="0" normalizeH="0" baseline="0" dirty="0">
                          <a:ln>
                            <a:solidFill>
                              <a:srgbClr val="FFFFFF">
                                <a:lumMod val="75000"/>
                                <a:alpha val="0"/>
                              </a:srgbClr>
                            </a:solidFill>
                          </a:ln>
                          <a:solidFill>
                            <a:srgbClr val="000000">
                              <a:lumMod val="75000"/>
                              <a:lumOff val="25000"/>
                            </a:srgbClr>
                          </a:solidFill>
                          <a:effectLst/>
                          <a:uLnTx/>
                          <a:uFillTx/>
                          <a:latin typeface="KoPub돋움체 Medium" panose="00000600000000000000" pitchFamily="2" charset="-127"/>
                          <a:ea typeface="KoPub돋움체 Medium" panose="00000600000000000000" pitchFamily="2" charset="-127"/>
                          <a:cs typeface="+mn-cs"/>
                        </a:rPr>
                        <a:t>자회사로 편입</a:t>
                      </a:r>
                      <a:endParaRPr kumimoji="0" sz="800" b="0" i="0" u="none" strike="noStrike" kern="1200" cap="none" spc="0" normalizeH="0" baseline="0" dirty="0">
                        <a:ln>
                          <a:solidFill>
                            <a:srgbClr val="FFFFFF">
                              <a:lumMod val="75000"/>
                              <a:alpha val="0"/>
                            </a:srgbClr>
                          </a:solidFill>
                        </a:ln>
                        <a:solidFill>
                          <a:srgbClr val="000000">
                            <a:lumMod val="75000"/>
                            <a:lumOff val="25000"/>
                          </a:srgbClr>
                        </a:solidFill>
                        <a:effectLst/>
                        <a:uLnTx/>
                        <a:uFillTx/>
                        <a:latin typeface="KoPub돋움체 Medium" panose="00000600000000000000" pitchFamily="2" charset="-127"/>
                        <a:ea typeface="KoPub돋움체 Medium" panose="00000600000000000000" pitchFamily="2" charset="-127"/>
                        <a:cs typeface="+mn-cs"/>
                      </a:endParaRPr>
                    </a:p>
                  </a:txBody>
                  <a:tcPr marL="36000" marR="36000" marT="0" marB="0" anchor="ctr">
                    <a:lnL w="6350" cap="flat" cmpd="sng" algn="ctr">
                      <a:solidFill>
                        <a:srgbClr val="BFBFBF"/>
                      </a:solidFill>
                      <a:prstDash val="solid"/>
                      <a:round/>
                      <a:headEnd type="none" w="med" len="med"/>
                      <a:tailEnd type="none" w="med" len="med"/>
                    </a:lnL>
                    <a:lnR w="3175" cap="flat" cmpd="sng" algn="ctr">
                      <a:solidFill>
                        <a:schemeClr val="bg1"/>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extLst>
                  <a:ext uri="{0D108BD9-81ED-4DB2-BD59-A6C34878D82A}">
                    <a16:rowId xmlns:a16="http://schemas.microsoft.com/office/drawing/2014/main" val="2896842788"/>
                  </a:ext>
                </a:extLst>
              </a:tr>
              <a:tr h="367200">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sz="1000" b="1" i="0" u="none" strike="noStrike" kern="1200" cap="none" spc="0" normalizeH="0" baseline="0" dirty="0">
                          <a:ln>
                            <a:solidFill>
                              <a:srgbClr val="FFFFFF">
                                <a:lumMod val="75000"/>
                                <a:alpha val="0"/>
                              </a:srgbClr>
                            </a:solidFill>
                          </a:ln>
                          <a:solidFill>
                            <a:schemeClr val="tx1">
                              <a:lumMod val="65000"/>
                              <a:lumOff val="35000"/>
                            </a:schemeClr>
                          </a:solidFill>
                          <a:effectLst/>
                          <a:uLnTx/>
                          <a:uFillTx/>
                          <a:latin typeface="KPMG Bold" panose="020B0803030202040204" pitchFamily="34" charset="0"/>
                          <a:ea typeface="KoPub돋움체 Medium" panose="00000600000000000000" pitchFamily="2" charset="-127"/>
                          <a:cs typeface="+mn-cs"/>
                        </a:rPr>
                        <a:t>8</a:t>
                      </a:r>
                    </a:p>
                  </a:txBody>
                  <a:tcPr marL="36000" marR="36000" marT="0" marB="0" anchor="ctr">
                    <a:lnL w="3175" cap="flat" cmpd="sng" algn="ctr">
                      <a:solidFill>
                        <a:schemeClr val="bg1"/>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CFE5F9"/>
                    </a:solidFill>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sz="1050" b="0" i="0" u="none" strike="noStrike" kern="1200" cap="none" spc="0" normalizeH="0" baseline="0" dirty="0">
                          <a:ln>
                            <a:solidFill>
                              <a:srgbClr val="FFFFFF">
                                <a:lumMod val="75000"/>
                                <a:alpha val="0"/>
                              </a:srgbClr>
                            </a:solidFill>
                          </a:ln>
                          <a:solidFill>
                            <a:schemeClr val="tx1">
                              <a:lumMod val="50000"/>
                              <a:lumOff val="50000"/>
                            </a:schemeClr>
                          </a:solidFill>
                          <a:effectLst/>
                          <a:uLnTx/>
                          <a:uFillTx/>
                          <a:latin typeface="KPMG Bold" panose="020B0803030202040204" pitchFamily="34" charset="0"/>
                          <a:ea typeface="KoPub돋움체 Medium" panose="00000600000000000000" pitchFamily="2" charset="-127"/>
                          <a:cs typeface="+mn-cs"/>
                        </a:rPr>
                        <a:t>2020</a:t>
                      </a:r>
                    </a:p>
                  </a:txBody>
                  <a:tcPr marL="36000" marR="3600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sz="1050" b="0" i="0" u="none" strike="noStrike" kern="1200" cap="none" spc="0" normalizeH="0" baseline="0" dirty="0">
                          <a:ln>
                            <a:solidFill>
                              <a:srgbClr val="FFFFFF">
                                <a:lumMod val="75000"/>
                                <a:alpha val="0"/>
                              </a:srgbClr>
                            </a:solidFill>
                          </a:ln>
                          <a:solidFill>
                            <a:schemeClr val="tx1">
                              <a:lumMod val="50000"/>
                              <a:lumOff val="50000"/>
                            </a:schemeClr>
                          </a:solidFill>
                          <a:effectLst/>
                          <a:uLnTx/>
                          <a:uFillTx/>
                          <a:latin typeface="KPMG Bold" panose="020B0803030202040204" pitchFamily="34" charset="0"/>
                          <a:ea typeface="KoPub돋움체 Medium" panose="00000600000000000000" pitchFamily="2" charset="-127"/>
                          <a:cs typeface="+mn-cs"/>
                        </a:rPr>
                        <a:t>Bharti AXA General Insurance Company</a:t>
                      </a:r>
                    </a:p>
                  </a:txBody>
                  <a:tcPr marL="36000" marR="3600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sz="1050" b="0" i="0" u="none" strike="noStrike" kern="1200" cap="none" spc="0" normalizeH="0" baseline="0" dirty="0">
                          <a:ln>
                            <a:solidFill>
                              <a:srgbClr val="FFFFFF">
                                <a:lumMod val="75000"/>
                                <a:alpha val="0"/>
                              </a:srgbClr>
                            </a:solidFill>
                          </a:ln>
                          <a:solidFill>
                            <a:schemeClr val="tx1">
                              <a:lumMod val="50000"/>
                              <a:lumOff val="50000"/>
                            </a:schemeClr>
                          </a:solidFill>
                          <a:effectLst/>
                          <a:uLnTx/>
                          <a:uFillTx/>
                          <a:latin typeface="KPMG Bold" panose="020B0803030202040204" pitchFamily="34" charset="0"/>
                          <a:ea typeface="KoPub돋움체 Medium" panose="00000600000000000000" pitchFamily="2" charset="-127"/>
                          <a:cs typeface="+mn-cs"/>
                        </a:rPr>
                        <a:t>ICICI Lombard General Insurance</a:t>
                      </a:r>
                      <a:r>
                        <a:rPr kumimoji="0" lang="ko-KR" altLang="en-US" sz="1050" b="0" i="0" u="none" strike="noStrike" kern="1200" cap="none" spc="0" normalizeH="0" baseline="0" dirty="0">
                          <a:ln>
                            <a:solidFill>
                              <a:srgbClr val="FFFFFF">
                                <a:lumMod val="75000"/>
                                <a:alpha val="0"/>
                              </a:srgbClr>
                            </a:solidFill>
                          </a:ln>
                          <a:solidFill>
                            <a:schemeClr val="tx1">
                              <a:lumMod val="50000"/>
                              <a:lumOff val="50000"/>
                            </a:schemeClr>
                          </a:solidFill>
                          <a:effectLst/>
                          <a:uLnTx/>
                          <a:uFillTx/>
                          <a:latin typeface="KPMG Bold" panose="020B0803030202040204" pitchFamily="34" charset="0"/>
                          <a:ea typeface="KoPub돋움체 Medium" panose="00000600000000000000" pitchFamily="2" charset="-127"/>
                          <a:cs typeface="+mn-cs"/>
                        </a:rPr>
                        <a:t> </a:t>
                      </a:r>
                      <a:r>
                        <a:rPr kumimoji="0" sz="1050" b="0" i="0" u="none" strike="noStrike" kern="1200" cap="none" spc="0" normalizeH="0" baseline="0" dirty="0">
                          <a:ln>
                            <a:solidFill>
                              <a:srgbClr val="FFFFFF">
                                <a:lumMod val="75000"/>
                                <a:alpha val="0"/>
                              </a:srgbClr>
                            </a:solidFill>
                          </a:ln>
                          <a:solidFill>
                            <a:schemeClr val="tx1">
                              <a:lumMod val="50000"/>
                              <a:lumOff val="50000"/>
                            </a:schemeClr>
                          </a:solidFill>
                          <a:effectLst/>
                          <a:uLnTx/>
                          <a:uFillTx/>
                          <a:latin typeface="KPMG Bold" panose="020B0803030202040204" pitchFamily="34" charset="0"/>
                          <a:ea typeface="KoPub돋움체 Medium" panose="00000600000000000000" pitchFamily="2" charset="-127"/>
                          <a:cs typeface="+mn-cs"/>
                        </a:rPr>
                        <a:t>Company</a:t>
                      </a:r>
                    </a:p>
                  </a:txBody>
                  <a:tcPr marL="36000" marR="3600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sz="1050" b="0" i="0" u="none" strike="noStrike" kern="1200" cap="none" spc="0" normalizeH="0" baseline="0" dirty="0">
                          <a:ln>
                            <a:solidFill>
                              <a:srgbClr val="FFFFFF">
                                <a:lumMod val="75000"/>
                                <a:alpha val="0"/>
                              </a:srgbClr>
                            </a:solidFill>
                          </a:ln>
                          <a:solidFill>
                            <a:schemeClr val="tx1">
                              <a:lumMod val="50000"/>
                              <a:lumOff val="50000"/>
                            </a:schemeClr>
                          </a:solidFill>
                          <a:effectLst/>
                          <a:uLnTx/>
                          <a:uFillTx/>
                          <a:latin typeface="KPMG Bold" panose="020B0803030202040204" pitchFamily="34" charset="0"/>
                          <a:ea typeface="KoPub돋움체 Medium" panose="00000600000000000000" pitchFamily="2" charset="-127"/>
                          <a:cs typeface="+mn-cs"/>
                        </a:rPr>
                        <a:t>India</a:t>
                      </a:r>
                    </a:p>
                  </a:txBody>
                  <a:tcPr marL="36000" marR="3600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sz="1050" b="0" i="0" u="none" strike="noStrike" kern="1200" cap="none" spc="0" normalizeH="0" baseline="0" dirty="0">
                          <a:ln>
                            <a:solidFill>
                              <a:srgbClr val="FFFFFF">
                                <a:lumMod val="75000"/>
                                <a:alpha val="0"/>
                              </a:srgbClr>
                            </a:solidFill>
                          </a:ln>
                          <a:solidFill>
                            <a:schemeClr val="tx1">
                              <a:lumMod val="50000"/>
                              <a:lumOff val="50000"/>
                            </a:schemeClr>
                          </a:solidFill>
                          <a:effectLst/>
                          <a:uLnTx/>
                          <a:uFillTx/>
                          <a:latin typeface="KPMG Bold" panose="020B0803030202040204" pitchFamily="34" charset="0"/>
                          <a:ea typeface="KoPub돋움체 Medium" panose="00000600000000000000" pitchFamily="2" charset="-127"/>
                          <a:cs typeface="+mn-cs"/>
                        </a:rPr>
                        <a:t>616</a:t>
                      </a:r>
                      <a:r>
                        <a:rPr kumimoji="0" lang="en-US" sz="1050" b="0" i="0" u="none" strike="noStrike" kern="1200" cap="none" spc="0" normalizeH="0" baseline="0" dirty="0">
                          <a:ln>
                            <a:solidFill>
                              <a:srgbClr val="FFFFFF">
                                <a:lumMod val="75000"/>
                                <a:alpha val="0"/>
                              </a:srgbClr>
                            </a:solidFill>
                          </a:ln>
                          <a:solidFill>
                            <a:schemeClr val="tx1">
                              <a:lumMod val="50000"/>
                              <a:lumOff val="50000"/>
                            </a:schemeClr>
                          </a:solidFill>
                          <a:effectLst/>
                          <a:uLnTx/>
                          <a:uFillTx/>
                          <a:latin typeface="KPMG Bold" panose="020B0803030202040204" pitchFamily="34" charset="0"/>
                          <a:ea typeface="KoPub돋움체 Medium" panose="00000600000000000000" pitchFamily="2" charset="-127"/>
                          <a:cs typeface="+mn-cs"/>
                        </a:rPr>
                        <a:t>M</a:t>
                      </a:r>
                      <a:endParaRPr kumimoji="0" sz="1050" b="0" i="0" u="none" strike="noStrike" kern="1200" cap="none" spc="0" normalizeH="0" baseline="0" dirty="0">
                        <a:ln>
                          <a:solidFill>
                            <a:srgbClr val="FFFFFF">
                              <a:lumMod val="75000"/>
                              <a:alpha val="0"/>
                            </a:srgbClr>
                          </a:solidFill>
                        </a:ln>
                        <a:solidFill>
                          <a:schemeClr val="tx1">
                            <a:lumMod val="50000"/>
                            <a:lumOff val="50000"/>
                          </a:schemeClr>
                        </a:solidFill>
                        <a:effectLst/>
                        <a:uLnTx/>
                        <a:uFillTx/>
                        <a:latin typeface="KPMG Bold" panose="020B0803030202040204" pitchFamily="34" charset="0"/>
                        <a:ea typeface="KoPub돋움체 Medium" panose="00000600000000000000" pitchFamily="2" charset="-127"/>
                        <a:cs typeface="+mn-cs"/>
                      </a:endParaRPr>
                    </a:p>
                  </a:txBody>
                  <a:tcPr marL="36000" marR="3600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tc>
                  <a:txBody>
                    <a:bodyPr/>
                    <a:lstStyle/>
                    <a:p>
                      <a:pPr marL="171450" marR="0" lvl="0" indent="-171450" algn="l" defTabSz="91440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ko-KR" altLang="en-US" sz="800" b="0" i="0" u="none" strike="noStrike" kern="1200" cap="none" spc="0" normalizeH="0" baseline="0" dirty="0">
                          <a:ln>
                            <a:solidFill>
                              <a:srgbClr val="FFFFFF">
                                <a:lumMod val="75000"/>
                                <a:alpha val="0"/>
                              </a:srgbClr>
                            </a:solidFill>
                          </a:ln>
                          <a:solidFill>
                            <a:srgbClr val="000000">
                              <a:lumMod val="75000"/>
                              <a:lumOff val="25000"/>
                            </a:srgbClr>
                          </a:solidFill>
                          <a:effectLst/>
                          <a:uLnTx/>
                          <a:uFillTx/>
                          <a:latin typeface="KoPub돋움체 Medium" panose="00000600000000000000" pitchFamily="2" charset="-127"/>
                          <a:ea typeface="KoPub돋움체 Medium" panose="00000600000000000000" pitchFamily="2" charset="-127"/>
                          <a:cs typeface="+mn-cs"/>
                        </a:rPr>
                        <a:t>자동차보험에 강점이 있는 </a:t>
                      </a:r>
                      <a:r>
                        <a:rPr kumimoji="0" lang="en-US" altLang="ko-KR" sz="800" b="0" i="0" u="none" strike="noStrike" kern="1200" cap="none" spc="0" normalizeH="0" baseline="0" dirty="0">
                          <a:ln>
                            <a:solidFill>
                              <a:srgbClr val="FFFFFF">
                                <a:lumMod val="75000"/>
                                <a:alpha val="0"/>
                              </a:srgbClr>
                            </a:solidFill>
                          </a:ln>
                          <a:solidFill>
                            <a:srgbClr val="000000">
                              <a:lumMod val="75000"/>
                              <a:lumOff val="25000"/>
                            </a:srgbClr>
                          </a:solidFill>
                          <a:effectLst/>
                          <a:uLnTx/>
                          <a:uFillTx/>
                          <a:latin typeface="KoPub돋움체 Medium" panose="00000600000000000000" pitchFamily="2" charset="-127"/>
                          <a:ea typeface="KoPub돋움체 Medium" panose="00000600000000000000" pitchFamily="2" charset="-127"/>
                          <a:cs typeface="+mn-cs"/>
                        </a:rPr>
                        <a:t>Bharti AXA</a:t>
                      </a:r>
                      <a:r>
                        <a:rPr kumimoji="0" lang="ko-KR" altLang="en-US" sz="800" b="0" i="0" u="none" strike="noStrike" kern="1200" cap="none" spc="0" normalizeH="0" baseline="0" dirty="0">
                          <a:ln>
                            <a:solidFill>
                              <a:srgbClr val="FFFFFF">
                                <a:lumMod val="75000"/>
                                <a:alpha val="0"/>
                              </a:srgbClr>
                            </a:solidFill>
                          </a:ln>
                          <a:solidFill>
                            <a:srgbClr val="000000">
                              <a:lumMod val="75000"/>
                              <a:lumOff val="25000"/>
                            </a:srgbClr>
                          </a:solidFill>
                          <a:effectLst/>
                          <a:uLnTx/>
                          <a:uFillTx/>
                          <a:latin typeface="KoPub돋움체 Medium" panose="00000600000000000000" pitchFamily="2" charset="-127"/>
                          <a:ea typeface="KoPub돋움체 Medium" panose="00000600000000000000" pitchFamily="2" charset="-127"/>
                          <a:cs typeface="+mn-cs"/>
                        </a:rPr>
                        <a:t> 고객기반 확보 및 일반 보험사업과의 합병을 통한 시너지 창출 등</a:t>
                      </a:r>
                      <a:endParaRPr kumimoji="0" sz="800" b="0" i="0" u="none" strike="noStrike" kern="1200" cap="none" spc="0" normalizeH="0" baseline="0" dirty="0">
                        <a:ln>
                          <a:solidFill>
                            <a:srgbClr val="FFFFFF">
                              <a:lumMod val="75000"/>
                              <a:alpha val="0"/>
                            </a:srgbClr>
                          </a:solidFill>
                        </a:ln>
                        <a:solidFill>
                          <a:srgbClr val="000000">
                            <a:lumMod val="75000"/>
                            <a:lumOff val="25000"/>
                          </a:srgbClr>
                        </a:solidFill>
                        <a:effectLst/>
                        <a:uLnTx/>
                        <a:uFillTx/>
                        <a:latin typeface="KoPub돋움체 Medium" panose="00000600000000000000" pitchFamily="2" charset="-127"/>
                        <a:ea typeface="KoPub돋움체 Medium" panose="00000600000000000000" pitchFamily="2" charset="-127"/>
                        <a:cs typeface="+mn-cs"/>
                      </a:endParaRPr>
                    </a:p>
                  </a:txBody>
                  <a:tcPr marL="36000" marR="36000" marT="0" marB="0" anchor="ctr">
                    <a:lnL w="6350" cap="flat" cmpd="sng" algn="ctr">
                      <a:solidFill>
                        <a:srgbClr val="BFBFBF"/>
                      </a:solidFill>
                      <a:prstDash val="solid"/>
                      <a:round/>
                      <a:headEnd type="none" w="med" len="med"/>
                      <a:tailEnd type="none" w="med" len="med"/>
                    </a:lnL>
                    <a:lnR w="3175" cap="flat" cmpd="sng" algn="ctr">
                      <a:solidFill>
                        <a:schemeClr val="bg1"/>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extLst>
                  <a:ext uri="{0D108BD9-81ED-4DB2-BD59-A6C34878D82A}">
                    <a16:rowId xmlns:a16="http://schemas.microsoft.com/office/drawing/2014/main" val="2314395203"/>
                  </a:ext>
                </a:extLst>
              </a:tr>
              <a:tr h="367200">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sz="1000" b="1" i="0" u="none" strike="noStrike" kern="1200" cap="none" spc="0" normalizeH="0" baseline="0" dirty="0">
                          <a:ln>
                            <a:solidFill>
                              <a:srgbClr val="FFFFFF">
                                <a:lumMod val="75000"/>
                                <a:alpha val="0"/>
                              </a:srgbClr>
                            </a:solidFill>
                          </a:ln>
                          <a:solidFill>
                            <a:schemeClr val="tx1">
                              <a:lumMod val="65000"/>
                              <a:lumOff val="35000"/>
                            </a:schemeClr>
                          </a:solidFill>
                          <a:effectLst/>
                          <a:uLnTx/>
                          <a:uFillTx/>
                          <a:latin typeface="KPMG Bold" panose="020B0803030202040204" pitchFamily="34" charset="0"/>
                          <a:ea typeface="KoPub돋움체 Medium" panose="00000600000000000000" pitchFamily="2" charset="-127"/>
                          <a:cs typeface="+mn-cs"/>
                        </a:rPr>
                        <a:t>9</a:t>
                      </a:r>
                    </a:p>
                  </a:txBody>
                  <a:tcPr marL="36000" marR="36000" marT="0" marB="0" anchor="ctr">
                    <a:lnL w="3175" cap="flat" cmpd="sng" algn="ctr">
                      <a:solidFill>
                        <a:schemeClr val="bg1"/>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CFE5F9"/>
                    </a:solidFill>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sz="1050" b="0" i="0" u="none" strike="noStrike" kern="1200" cap="none" spc="0" normalizeH="0" baseline="0" dirty="0">
                          <a:ln>
                            <a:solidFill>
                              <a:srgbClr val="FFFFFF">
                                <a:lumMod val="75000"/>
                                <a:alpha val="0"/>
                              </a:srgbClr>
                            </a:solidFill>
                          </a:ln>
                          <a:solidFill>
                            <a:schemeClr val="tx1">
                              <a:lumMod val="50000"/>
                              <a:lumOff val="50000"/>
                            </a:schemeClr>
                          </a:solidFill>
                          <a:effectLst/>
                          <a:uLnTx/>
                          <a:uFillTx/>
                          <a:latin typeface="KPMG Bold" panose="020B0803030202040204" pitchFamily="34" charset="0"/>
                          <a:ea typeface="KoPub돋움체 Medium" panose="00000600000000000000" pitchFamily="2" charset="-127"/>
                          <a:cs typeface="+mn-cs"/>
                        </a:rPr>
                        <a:t>2021</a:t>
                      </a:r>
                    </a:p>
                  </a:txBody>
                  <a:tcPr marL="36000" marR="3600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sz="1050" b="0" i="0" u="none" strike="noStrike" kern="1200" cap="none" spc="0" normalizeH="0" baseline="0" dirty="0">
                          <a:ln>
                            <a:solidFill>
                              <a:srgbClr val="FFFFFF">
                                <a:lumMod val="75000"/>
                                <a:alpha val="0"/>
                              </a:srgbClr>
                            </a:solidFill>
                          </a:ln>
                          <a:solidFill>
                            <a:schemeClr val="tx1">
                              <a:lumMod val="50000"/>
                              <a:lumOff val="50000"/>
                            </a:schemeClr>
                          </a:solidFill>
                          <a:effectLst/>
                          <a:uLnTx/>
                          <a:uFillTx/>
                          <a:latin typeface="KPMG Bold" panose="020B0803030202040204" pitchFamily="34" charset="0"/>
                          <a:ea typeface="KoPub돋움체 Medium" panose="00000600000000000000" pitchFamily="2" charset="-127"/>
                          <a:cs typeface="+mn-cs"/>
                        </a:rPr>
                        <a:t>AmGeneral Insurance Berhad</a:t>
                      </a:r>
                    </a:p>
                  </a:txBody>
                  <a:tcPr marL="36000" marR="3600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sz="1050" b="0" i="0" u="none" strike="noStrike" kern="1200" cap="none" spc="0" normalizeH="0" baseline="0" dirty="0">
                          <a:ln>
                            <a:solidFill>
                              <a:srgbClr val="FFFFFF">
                                <a:lumMod val="75000"/>
                                <a:alpha val="0"/>
                              </a:srgbClr>
                            </a:solidFill>
                          </a:ln>
                          <a:solidFill>
                            <a:schemeClr val="tx1">
                              <a:lumMod val="50000"/>
                              <a:lumOff val="50000"/>
                            </a:schemeClr>
                          </a:solidFill>
                          <a:effectLst/>
                          <a:uLnTx/>
                          <a:uFillTx/>
                          <a:latin typeface="KPMG Bold" panose="020B0803030202040204" pitchFamily="34" charset="0"/>
                          <a:ea typeface="KoPub돋움체 Medium" panose="00000600000000000000" pitchFamily="2" charset="-127"/>
                          <a:cs typeface="+mn-cs"/>
                        </a:rPr>
                        <a:t>Liberty Mutual Insurance</a:t>
                      </a:r>
                      <a:r>
                        <a:rPr kumimoji="0" lang="ko-KR" altLang="en-US" sz="1050" b="0" i="0" u="none" strike="noStrike" kern="1200" cap="none" spc="0" normalizeH="0" baseline="0" dirty="0">
                          <a:ln>
                            <a:solidFill>
                              <a:srgbClr val="FFFFFF">
                                <a:lumMod val="75000"/>
                                <a:alpha val="0"/>
                              </a:srgbClr>
                            </a:solidFill>
                          </a:ln>
                          <a:solidFill>
                            <a:schemeClr val="tx1">
                              <a:lumMod val="50000"/>
                              <a:lumOff val="50000"/>
                            </a:schemeClr>
                          </a:solidFill>
                          <a:effectLst/>
                          <a:uLnTx/>
                          <a:uFillTx/>
                          <a:latin typeface="KPMG Bold" panose="020B0803030202040204" pitchFamily="34" charset="0"/>
                          <a:ea typeface="KoPub돋움체 Medium" panose="00000600000000000000" pitchFamily="2" charset="-127"/>
                          <a:cs typeface="+mn-cs"/>
                        </a:rPr>
                        <a:t> </a:t>
                      </a:r>
                      <a:r>
                        <a:rPr kumimoji="0" sz="1050" b="0" i="0" u="none" strike="noStrike" kern="1200" cap="none" spc="0" normalizeH="0" baseline="0" dirty="0">
                          <a:ln>
                            <a:solidFill>
                              <a:srgbClr val="FFFFFF">
                                <a:lumMod val="75000"/>
                                <a:alpha val="0"/>
                              </a:srgbClr>
                            </a:solidFill>
                          </a:ln>
                          <a:solidFill>
                            <a:schemeClr val="tx1">
                              <a:lumMod val="50000"/>
                              <a:lumOff val="50000"/>
                            </a:schemeClr>
                          </a:solidFill>
                          <a:effectLst/>
                          <a:uLnTx/>
                          <a:uFillTx/>
                          <a:latin typeface="KPMG Bold" panose="020B0803030202040204" pitchFamily="34" charset="0"/>
                          <a:ea typeface="KoPub돋움체 Medium" panose="00000600000000000000" pitchFamily="2" charset="-127"/>
                          <a:cs typeface="+mn-cs"/>
                        </a:rPr>
                        <a:t>Company</a:t>
                      </a:r>
                    </a:p>
                  </a:txBody>
                  <a:tcPr marL="36000" marR="3600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sz="1050" b="0" i="0" u="none" strike="noStrike" kern="1200" cap="none" spc="0" normalizeH="0" baseline="0" dirty="0">
                          <a:ln>
                            <a:solidFill>
                              <a:srgbClr val="FFFFFF">
                                <a:lumMod val="75000"/>
                                <a:alpha val="0"/>
                              </a:srgbClr>
                            </a:solidFill>
                          </a:ln>
                          <a:solidFill>
                            <a:schemeClr val="tx1">
                              <a:lumMod val="50000"/>
                              <a:lumOff val="50000"/>
                            </a:schemeClr>
                          </a:solidFill>
                          <a:effectLst/>
                          <a:uLnTx/>
                          <a:uFillTx/>
                          <a:latin typeface="KPMG Bold" panose="020B0803030202040204" pitchFamily="34" charset="0"/>
                          <a:ea typeface="KoPub돋움체 Medium" panose="00000600000000000000" pitchFamily="2" charset="-127"/>
                          <a:cs typeface="+mn-cs"/>
                        </a:rPr>
                        <a:t>Malaysia</a:t>
                      </a:r>
                    </a:p>
                  </a:txBody>
                  <a:tcPr marL="36000" marR="3600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sz="1050" b="0" i="0" u="none" strike="noStrike" kern="1200" cap="none" spc="0" normalizeH="0" baseline="0" dirty="0">
                          <a:ln>
                            <a:solidFill>
                              <a:srgbClr val="FFFFFF">
                                <a:lumMod val="75000"/>
                                <a:alpha val="0"/>
                              </a:srgbClr>
                            </a:solidFill>
                          </a:ln>
                          <a:solidFill>
                            <a:schemeClr val="tx1">
                              <a:lumMod val="50000"/>
                              <a:lumOff val="50000"/>
                            </a:schemeClr>
                          </a:solidFill>
                          <a:effectLst/>
                          <a:uLnTx/>
                          <a:uFillTx/>
                          <a:latin typeface="KPMG Bold" panose="020B0803030202040204" pitchFamily="34" charset="0"/>
                          <a:ea typeface="KoPub돋움체 Medium" panose="00000600000000000000" pitchFamily="2" charset="-127"/>
                          <a:cs typeface="+mn-cs"/>
                        </a:rPr>
                        <a:t>544</a:t>
                      </a:r>
                      <a:r>
                        <a:rPr kumimoji="0" lang="en-US" sz="1050" b="0" i="0" u="none" strike="noStrike" kern="1200" cap="none" spc="0" normalizeH="0" baseline="0" dirty="0">
                          <a:ln>
                            <a:solidFill>
                              <a:srgbClr val="FFFFFF">
                                <a:lumMod val="75000"/>
                                <a:alpha val="0"/>
                              </a:srgbClr>
                            </a:solidFill>
                          </a:ln>
                          <a:solidFill>
                            <a:schemeClr val="tx1">
                              <a:lumMod val="50000"/>
                              <a:lumOff val="50000"/>
                            </a:schemeClr>
                          </a:solidFill>
                          <a:effectLst/>
                          <a:uLnTx/>
                          <a:uFillTx/>
                          <a:latin typeface="KPMG Bold" panose="020B0803030202040204" pitchFamily="34" charset="0"/>
                          <a:ea typeface="KoPub돋움체 Medium" panose="00000600000000000000" pitchFamily="2" charset="-127"/>
                          <a:cs typeface="+mn-cs"/>
                        </a:rPr>
                        <a:t>M</a:t>
                      </a:r>
                      <a:endParaRPr kumimoji="0" sz="1050" b="0" i="0" u="none" strike="noStrike" kern="1200" cap="none" spc="0" normalizeH="0" baseline="0" dirty="0">
                        <a:ln>
                          <a:solidFill>
                            <a:srgbClr val="FFFFFF">
                              <a:lumMod val="75000"/>
                              <a:alpha val="0"/>
                            </a:srgbClr>
                          </a:solidFill>
                        </a:ln>
                        <a:solidFill>
                          <a:schemeClr val="tx1">
                            <a:lumMod val="50000"/>
                            <a:lumOff val="50000"/>
                          </a:schemeClr>
                        </a:solidFill>
                        <a:effectLst/>
                        <a:uLnTx/>
                        <a:uFillTx/>
                        <a:latin typeface="KPMG Bold" panose="020B0803030202040204" pitchFamily="34" charset="0"/>
                        <a:ea typeface="KoPub돋움체 Medium" panose="00000600000000000000" pitchFamily="2" charset="-127"/>
                        <a:cs typeface="+mn-cs"/>
                      </a:endParaRPr>
                    </a:p>
                  </a:txBody>
                  <a:tcPr marL="36000" marR="3600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tc>
                  <a:txBody>
                    <a:bodyPr/>
                    <a:lstStyle/>
                    <a:p>
                      <a:pPr marL="171450" marR="0" lvl="0" indent="-171450" algn="l" defTabSz="91440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altLang="ko-KR" sz="800" b="0" i="0" u="none" strike="noStrike" kern="1200" cap="none" spc="0" normalizeH="0" baseline="0" dirty="0">
                          <a:ln>
                            <a:solidFill>
                              <a:srgbClr val="FFFFFF">
                                <a:lumMod val="75000"/>
                                <a:alpha val="0"/>
                              </a:srgbClr>
                            </a:solidFill>
                          </a:ln>
                          <a:solidFill>
                            <a:srgbClr val="000000">
                              <a:lumMod val="75000"/>
                              <a:lumOff val="25000"/>
                            </a:srgbClr>
                          </a:solidFill>
                          <a:effectLst/>
                          <a:uLnTx/>
                          <a:uFillTx/>
                          <a:latin typeface="KoPub돋움체 Medium" panose="00000600000000000000" pitchFamily="2" charset="-127"/>
                          <a:ea typeface="KoPub돋움체 Medium" panose="00000600000000000000" pitchFamily="2" charset="-127"/>
                          <a:cs typeface="+mn-cs"/>
                        </a:rPr>
                        <a:t>Liberty Mutual</a:t>
                      </a:r>
                      <a:r>
                        <a:rPr kumimoji="0" lang="ko-KR" altLang="en-US" sz="800" b="0" i="0" u="none" strike="noStrike" kern="1200" cap="none" spc="0" normalizeH="0" baseline="0" dirty="0">
                          <a:ln>
                            <a:solidFill>
                              <a:srgbClr val="FFFFFF">
                                <a:lumMod val="75000"/>
                                <a:alpha val="0"/>
                              </a:srgbClr>
                            </a:solidFill>
                          </a:ln>
                          <a:solidFill>
                            <a:srgbClr val="000000">
                              <a:lumMod val="75000"/>
                              <a:lumOff val="25000"/>
                            </a:srgbClr>
                          </a:solidFill>
                          <a:effectLst/>
                          <a:uLnTx/>
                          <a:uFillTx/>
                          <a:latin typeface="KoPub돋움체 Medium" panose="00000600000000000000" pitchFamily="2" charset="-127"/>
                          <a:ea typeface="KoPub돋움체 Medium" panose="00000600000000000000" pitchFamily="2" charset="-127"/>
                          <a:cs typeface="+mn-cs"/>
                        </a:rPr>
                        <a:t>의 </a:t>
                      </a:r>
                      <a:r>
                        <a:rPr kumimoji="0" lang="en-US" altLang="ko-KR" sz="800" b="0" i="0" u="none" strike="noStrike" kern="1200" cap="none" spc="0" normalizeH="0" baseline="0" dirty="0">
                          <a:ln>
                            <a:solidFill>
                              <a:srgbClr val="FFFFFF">
                                <a:lumMod val="75000"/>
                                <a:alpha val="0"/>
                              </a:srgbClr>
                            </a:solidFill>
                          </a:ln>
                          <a:solidFill>
                            <a:srgbClr val="000000">
                              <a:lumMod val="75000"/>
                              <a:lumOff val="25000"/>
                            </a:srgbClr>
                          </a:solidFill>
                          <a:effectLst/>
                          <a:uLnTx/>
                          <a:uFillTx/>
                          <a:latin typeface="KoPub돋움체 Medium" panose="00000600000000000000" pitchFamily="2" charset="-127"/>
                          <a:ea typeface="KoPub돋움체 Medium" panose="00000600000000000000" pitchFamily="2" charset="-127"/>
                          <a:cs typeface="+mn-cs"/>
                        </a:rPr>
                        <a:t>P&amp;C </a:t>
                      </a:r>
                      <a:r>
                        <a:rPr kumimoji="0" lang="ko-KR" altLang="en-US" sz="800" b="0" i="0" u="none" strike="noStrike" kern="1200" cap="none" spc="0" normalizeH="0" baseline="0" dirty="0">
                          <a:ln>
                            <a:solidFill>
                              <a:srgbClr val="FFFFFF">
                                <a:lumMod val="75000"/>
                                <a:alpha val="0"/>
                              </a:srgbClr>
                            </a:solidFill>
                          </a:ln>
                          <a:solidFill>
                            <a:srgbClr val="000000">
                              <a:lumMod val="75000"/>
                              <a:lumOff val="25000"/>
                            </a:srgbClr>
                          </a:solidFill>
                          <a:effectLst/>
                          <a:uLnTx/>
                          <a:uFillTx/>
                          <a:latin typeface="KoPub돋움체 Medium" panose="00000600000000000000" pitchFamily="2" charset="-127"/>
                          <a:ea typeface="KoPub돋움체 Medium" panose="00000600000000000000" pitchFamily="2" charset="-127"/>
                          <a:cs typeface="+mn-cs"/>
                        </a:rPr>
                        <a:t>사업 및 말레이시아 보험시장에서의 입지 강화</a:t>
                      </a:r>
                      <a:endParaRPr kumimoji="0" sz="800" b="0" i="0" u="none" strike="noStrike" kern="1200" cap="none" spc="0" normalizeH="0" baseline="0" dirty="0">
                        <a:ln>
                          <a:solidFill>
                            <a:srgbClr val="FFFFFF">
                              <a:lumMod val="75000"/>
                              <a:alpha val="0"/>
                            </a:srgbClr>
                          </a:solidFill>
                        </a:ln>
                        <a:solidFill>
                          <a:srgbClr val="000000">
                            <a:lumMod val="75000"/>
                            <a:lumOff val="25000"/>
                          </a:srgbClr>
                        </a:solidFill>
                        <a:effectLst/>
                        <a:uLnTx/>
                        <a:uFillTx/>
                        <a:latin typeface="KoPub돋움체 Medium" panose="00000600000000000000" pitchFamily="2" charset="-127"/>
                        <a:ea typeface="KoPub돋움체 Medium" panose="00000600000000000000" pitchFamily="2" charset="-127"/>
                        <a:cs typeface="+mn-cs"/>
                      </a:endParaRPr>
                    </a:p>
                  </a:txBody>
                  <a:tcPr marL="36000" marR="36000" marT="0" marB="0" anchor="ctr">
                    <a:lnL w="6350" cap="flat" cmpd="sng" algn="ctr">
                      <a:solidFill>
                        <a:srgbClr val="BFBFBF"/>
                      </a:solidFill>
                      <a:prstDash val="solid"/>
                      <a:round/>
                      <a:headEnd type="none" w="med" len="med"/>
                      <a:tailEnd type="none" w="med" len="med"/>
                    </a:lnL>
                    <a:lnR w="3175" cap="flat" cmpd="sng" algn="ctr">
                      <a:solidFill>
                        <a:schemeClr val="bg1"/>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extLst>
                  <a:ext uri="{0D108BD9-81ED-4DB2-BD59-A6C34878D82A}">
                    <a16:rowId xmlns:a16="http://schemas.microsoft.com/office/drawing/2014/main" val="3993417678"/>
                  </a:ext>
                </a:extLst>
              </a:tr>
              <a:tr h="367200">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sz="1000" b="1" i="0" u="none" strike="noStrike" kern="1200" cap="none" spc="0" normalizeH="0" baseline="0" dirty="0">
                          <a:ln>
                            <a:solidFill>
                              <a:srgbClr val="FFFFFF">
                                <a:lumMod val="75000"/>
                                <a:alpha val="0"/>
                              </a:srgbClr>
                            </a:solidFill>
                          </a:ln>
                          <a:solidFill>
                            <a:schemeClr val="tx1">
                              <a:lumMod val="65000"/>
                              <a:lumOff val="35000"/>
                            </a:schemeClr>
                          </a:solidFill>
                          <a:effectLst/>
                          <a:uLnTx/>
                          <a:uFillTx/>
                          <a:latin typeface="KPMG Bold" panose="020B0803030202040204" pitchFamily="34" charset="0"/>
                          <a:ea typeface="KoPub돋움체 Medium" panose="00000600000000000000" pitchFamily="2" charset="-127"/>
                          <a:cs typeface="+mn-cs"/>
                        </a:rPr>
                        <a:t>10</a:t>
                      </a:r>
                    </a:p>
                  </a:txBody>
                  <a:tcPr marL="36000" marR="36000" marT="0" marB="0" anchor="ctr">
                    <a:lnL w="3175" cap="flat" cmpd="sng" algn="ctr">
                      <a:solidFill>
                        <a:schemeClr val="bg1"/>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CFE5F9"/>
                    </a:solidFill>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sz="1050" b="0" i="0" u="none" strike="noStrike" kern="1200" cap="none" spc="0" normalizeH="0" baseline="0" dirty="0">
                          <a:ln>
                            <a:solidFill>
                              <a:srgbClr val="FFFFFF">
                                <a:lumMod val="75000"/>
                                <a:alpha val="0"/>
                              </a:srgbClr>
                            </a:solidFill>
                          </a:ln>
                          <a:solidFill>
                            <a:schemeClr val="tx1">
                              <a:lumMod val="50000"/>
                              <a:lumOff val="50000"/>
                            </a:schemeClr>
                          </a:solidFill>
                          <a:effectLst/>
                          <a:uLnTx/>
                          <a:uFillTx/>
                          <a:latin typeface="KPMG Bold" panose="020B0803030202040204" pitchFamily="34" charset="0"/>
                          <a:ea typeface="KoPub돋움체 Medium" panose="00000600000000000000" pitchFamily="2" charset="-127"/>
                          <a:cs typeface="+mn-cs"/>
                        </a:rPr>
                        <a:t>2020</a:t>
                      </a:r>
                    </a:p>
                  </a:txBody>
                  <a:tcPr marL="36000" marR="3600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sz="1050" b="0" i="0" u="none" strike="noStrike" kern="1200" cap="none" spc="0" normalizeH="0" baseline="0" dirty="0">
                          <a:ln>
                            <a:solidFill>
                              <a:srgbClr val="FFFFFF">
                                <a:lumMod val="75000"/>
                                <a:alpha val="0"/>
                              </a:srgbClr>
                            </a:solidFill>
                          </a:ln>
                          <a:solidFill>
                            <a:schemeClr val="tx1">
                              <a:lumMod val="50000"/>
                              <a:lumOff val="50000"/>
                            </a:schemeClr>
                          </a:solidFill>
                          <a:effectLst/>
                          <a:uLnTx/>
                          <a:uFillTx/>
                          <a:latin typeface="KPMG Bold" panose="020B0803030202040204" pitchFamily="34" charset="0"/>
                          <a:ea typeface="KoPub돋움체 Medium" panose="00000600000000000000" pitchFamily="2" charset="-127"/>
                          <a:cs typeface="+mn-cs"/>
                        </a:rPr>
                        <a:t>Westpac General Insurance</a:t>
                      </a:r>
                    </a:p>
                  </a:txBody>
                  <a:tcPr marL="36000" marR="3600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sz="1050" b="0" i="0" u="none" strike="noStrike" kern="1200" cap="none" spc="0" normalizeH="0" baseline="0" dirty="0">
                          <a:ln>
                            <a:solidFill>
                              <a:srgbClr val="FFFFFF">
                                <a:lumMod val="75000"/>
                                <a:alpha val="0"/>
                              </a:srgbClr>
                            </a:solidFill>
                          </a:ln>
                          <a:solidFill>
                            <a:schemeClr val="tx1">
                              <a:lumMod val="50000"/>
                              <a:lumOff val="50000"/>
                            </a:schemeClr>
                          </a:solidFill>
                          <a:effectLst/>
                          <a:uLnTx/>
                          <a:uFillTx/>
                          <a:latin typeface="KPMG Bold" panose="020B0803030202040204" pitchFamily="34" charset="0"/>
                          <a:ea typeface="KoPub돋움체 Medium" panose="00000600000000000000" pitchFamily="2" charset="-127"/>
                          <a:cs typeface="+mn-cs"/>
                        </a:rPr>
                        <a:t>Allianz SE</a:t>
                      </a:r>
                    </a:p>
                  </a:txBody>
                  <a:tcPr marL="36000" marR="3600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sz="1050" b="0" i="0" u="none" strike="noStrike" kern="1200" cap="none" spc="0" normalizeH="0" baseline="0" dirty="0">
                          <a:ln>
                            <a:solidFill>
                              <a:srgbClr val="FFFFFF">
                                <a:lumMod val="75000"/>
                                <a:alpha val="0"/>
                              </a:srgbClr>
                            </a:solidFill>
                          </a:ln>
                          <a:solidFill>
                            <a:schemeClr val="tx1">
                              <a:lumMod val="50000"/>
                              <a:lumOff val="50000"/>
                            </a:schemeClr>
                          </a:solidFill>
                          <a:effectLst/>
                          <a:uLnTx/>
                          <a:uFillTx/>
                          <a:latin typeface="KPMG Bold" panose="020B0803030202040204" pitchFamily="34" charset="0"/>
                          <a:ea typeface="KoPub돋움체 Medium" panose="00000600000000000000" pitchFamily="2" charset="-127"/>
                          <a:cs typeface="+mn-cs"/>
                        </a:rPr>
                        <a:t>Australia</a:t>
                      </a:r>
                    </a:p>
                  </a:txBody>
                  <a:tcPr marL="36000" marR="3600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sz="1050" b="0" i="0" u="none" strike="noStrike" kern="1200" cap="none" spc="0" normalizeH="0" baseline="0" dirty="0">
                          <a:ln>
                            <a:solidFill>
                              <a:srgbClr val="FFFFFF">
                                <a:lumMod val="75000"/>
                                <a:alpha val="0"/>
                              </a:srgbClr>
                            </a:solidFill>
                          </a:ln>
                          <a:solidFill>
                            <a:schemeClr val="tx1">
                              <a:lumMod val="50000"/>
                              <a:lumOff val="50000"/>
                            </a:schemeClr>
                          </a:solidFill>
                          <a:effectLst/>
                          <a:uLnTx/>
                          <a:uFillTx/>
                          <a:latin typeface="KPMG Bold" panose="020B0803030202040204" pitchFamily="34" charset="0"/>
                          <a:ea typeface="KoPub돋움체 Medium" panose="00000600000000000000" pitchFamily="2" charset="-127"/>
                          <a:cs typeface="+mn-cs"/>
                        </a:rPr>
                        <a:t>535</a:t>
                      </a:r>
                      <a:r>
                        <a:rPr kumimoji="0" lang="en-US" sz="1050" b="0" i="0" u="none" strike="noStrike" kern="1200" cap="none" spc="0" normalizeH="0" baseline="0" dirty="0">
                          <a:ln>
                            <a:solidFill>
                              <a:srgbClr val="FFFFFF">
                                <a:lumMod val="75000"/>
                                <a:alpha val="0"/>
                              </a:srgbClr>
                            </a:solidFill>
                          </a:ln>
                          <a:solidFill>
                            <a:schemeClr val="tx1">
                              <a:lumMod val="50000"/>
                              <a:lumOff val="50000"/>
                            </a:schemeClr>
                          </a:solidFill>
                          <a:effectLst/>
                          <a:uLnTx/>
                          <a:uFillTx/>
                          <a:latin typeface="KPMG Bold" panose="020B0803030202040204" pitchFamily="34" charset="0"/>
                          <a:ea typeface="KoPub돋움체 Medium" panose="00000600000000000000" pitchFamily="2" charset="-127"/>
                          <a:cs typeface="+mn-cs"/>
                        </a:rPr>
                        <a:t>M</a:t>
                      </a:r>
                      <a:endParaRPr kumimoji="0" sz="1050" b="0" i="0" u="none" strike="noStrike" kern="1200" cap="none" spc="0" normalizeH="0" baseline="0" dirty="0">
                        <a:ln>
                          <a:solidFill>
                            <a:srgbClr val="FFFFFF">
                              <a:lumMod val="75000"/>
                              <a:alpha val="0"/>
                            </a:srgbClr>
                          </a:solidFill>
                        </a:ln>
                        <a:solidFill>
                          <a:schemeClr val="tx1">
                            <a:lumMod val="50000"/>
                            <a:lumOff val="50000"/>
                          </a:schemeClr>
                        </a:solidFill>
                        <a:effectLst/>
                        <a:uLnTx/>
                        <a:uFillTx/>
                        <a:latin typeface="KPMG Bold" panose="020B0803030202040204" pitchFamily="34" charset="0"/>
                        <a:ea typeface="KoPub돋움체 Medium" panose="00000600000000000000" pitchFamily="2" charset="-127"/>
                        <a:cs typeface="+mn-cs"/>
                      </a:endParaRPr>
                    </a:p>
                  </a:txBody>
                  <a:tcPr marL="36000" marR="3600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tc>
                  <a:txBody>
                    <a:bodyPr/>
                    <a:lstStyle/>
                    <a:p>
                      <a:pPr marL="171450" marR="0" lvl="0" indent="-171450" algn="l" defTabSz="91440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ko-KR" altLang="en-US" sz="800" b="0" i="0" u="none" strike="noStrike" kern="1200" cap="none" spc="0" normalizeH="0" baseline="0" dirty="0">
                          <a:ln>
                            <a:solidFill>
                              <a:srgbClr val="FFFFFF">
                                <a:lumMod val="75000"/>
                                <a:alpha val="0"/>
                              </a:srgbClr>
                            </a:solidFill>
                          </a:ln>
                          <a:solidFill>
                            <a:srgbClr val="000000">
                              <a:lumMod val="75000"/>
                              <a:lumOff val="25000"/>
                            </a:srgbClr>
                          </a:solidFill>
                          <a:effectLst/>
                          <a:uLnTx/>
                          <a:uFillTx/>
                          <a:latin typeface="KoPub돋움체 Medium" panose="00000600000000000000" pitchFamily="2" charset="-127"/>
                          <a:ea typeface="KoPub돋움체 Medium" panose="00000600000000000000" pitchFamily="2" charset="-127"/>
                          <a:cs typeface="+mn-cs"/>
                        </a:rPr>
                        <a:t>은행 핵심사업에 집중하기 위한 보험사업부 분할 </a:t>
                      </a:r>
                      <a:endParaRPr kumimoji="0" sz="800" b="0" i="0" u="none" strike="noStrike" kern="1200" cap="none" spc="0" normalizeH="0" baseline="0" dirty="0">
                        <a:ln>
                          <a:solidFill>
                            <a:srgbClr val="FFFFFF">
                              <a:lumMod val="75000"/>
                              <a:alpha val="0"/>
                            </a:srgbClr>
                          </a:solidFill>
                        </a:ln>
                        <a:solidFill>
                          <a:srgbClr val="000000">
                            <a:lumMod val="75000"/>
                            <a:lumOff val="25000"/>
                          </a:srgbClr>
                        </a:solidFill>
                        <a:effectLst/>
                        <a:uLnTx/>
                        <a:uFillTx/>
                        <a:latin typeface="KoPub돋움체 Medium" panose="00000600000000000000" pitchFamily="2" charset="-127"/>
                        <a:ea typeface="KoPub돋움체 Medium" panose="00000600000000000000" pitchFamily="2" charset="-127"/>
                        <a:cs typeface="+mn-cs"/>
                      </a:endParaRPr>
                    </a:p>
                  </a:txBody>
                  <a:tcPr marL="36000" marR="36000" marT="0" marB="0" anchor="ctr">
                    <a:lnL w="6350" cap="flat" cmpd="sng" algn="ctr">
                      <a:solidFill>
                        <a:srgbClr val="BFBFBF"/>
                      </a:solidFill>
                      <a:prstDash val="solid"/>
                      <a:round/>
                      <a:headEnd type="none" w="med" len="med"/>
                      <a:tailEnd type="none" w="med" len="med"/>
                    </a:lnL>
                    <a:lnR w="3175" cap="flat" cmpd="sng" algn="ctr">
                      <a:solidFill>
                        <a:schemeClr val="bg1"/>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extLst>
                  <a:ext uri="{0D108BD9-81ED-4DB2-BD59-A6C34878D82A}">
                    <a16:rowId xmlns:a16="http://schemas.microsoft.com/office/drawing/2014/main" val="2614385086"/>
                  </a:ext>
                </a:extLst>
              </a:tr>
            </a:tbl>
          </a:graphicData>
        </a:graphic>
      </p:graphicFrame>
      <p:sp>
        <p:nvSpPr>
          <p:cNvPr id="4" name="사각형: 둥근 위쪽 모서리 3">
            <a:extLst>
              <a:ext uri="{FF2B5EF4-FFF2-40B4-BE49-F238E27FC236}">
                <a16:creationId xmlns:a16="http://schemas.microsoft.com/office/drawing/2014/main" id="{4196CD08-1900-7EA5-187C-EF1B5B7E5D73}"/>
              </a:ext>
            </a:extLst>
          </p:cNvPr>
          <p:cNvSpPr/>
          <p:nvPr/>
        </p:nvSpPr>
        <p:spPr>
          <a:xfrm>
            <a:off x="486424" y="221012"/>
            <a:ext cx="4176000" cy="322263"/>
          </a:xfrm>
          <a:prstGeom prst="round2SameRect">
            <a:avLst/>
          </a:prstGeom>
          <a:solidFill>
            <a:srgbClr val="00338D"/>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rIns="36000" rtlCol="0" anchor="ctr"/>
          <a:lstStyle/>
          <a:p>
            <a:r>
              <a:rPr lang="en-US" altLang="ko-KR" sz="1600" dirty="0">
                <a:ln>
                  <a:solidFill>
                    <a:prstClr val="white">
                      <a:lumMod val="75000"/>
                      <a:alpha val="0"/>
                    </a:prstClr>
                  </a:solidFill>
                </a:ln>
                <a:solidFill>
                  <a:schemeClr val="bg1"/>
                </a:solidFill>
                <a:latin typeface="KoPub돋움체 Bold" panose="00000800000000000000" pitchFamily="2" charset="-127"/>
                <a:ea typeface="KoPub돋움체 Bold" panose="00000800000000000000" pitchFamily="2" charset="-127"/>
              </a:rPr>
              <a:t>1. Market </a:t>
            </a:r>
            <a:r>
              <a:rPr lang="ko-KR" altLang="en-US" sz="1200" b="1" dirty="0">
                <a:ln>
                  <a:solidFill>
                    <a:schemeClr val="accent1">
                      <a:shade val="50000"/>
                      <a:alpha val="0"/>
                    </a:schemeClr>
                  </a:solidFill>
                </a:ln>
                <a:solidFill>
                  <a:schemeClr val="bg1"/>
                </a:solidFill>
                <a:latin typeface="KoPub돋움체 Medium" panose="02020603020101020101" pitchFamily="18" charset="-127"/>
                <a:ea typeface="KoPub돋움체 Medium" panose="02020603020101020101" pitchFamily="18" charset="-127"/>
              </a:rPr>
              <a:t>진출방식 및 거버넌스</a:t>
            </a:r>
          </a:p>
        </p:txBody>
      </p:sp>
      <p:sp>
        <p:nvSpPr>
          <p:cNvPr id="5" name="사각형: 둥근 위쪽 모서리 4">
            <a:extLst>
              <a:ext uri="{FF2B5EF4-FFF2-40B4-BE49-F238E27FC236}">
                <a16:creationId xmlns:a16="http://schemas.microsoft.com/office/drawing/2014/main" id="{9B4513E5-3F16-B8F0-BD72-D464BAA493D3}"/>
              </a:ext>
            </a:extLst>
          </p:cNvPr>
          <p:cNvSpPr/>
          <p:nvPr/>
        </p:nvSpPr>
        <p:spPr>
          <a:xfrm>
            <a:off x="4687302" y="291275"/>
            <a:ext cx="2340000" cy="252000"/>
          </a:xfrm>
          <a:prstGeom prst="round2Same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l"/>
            <a:r>
              <a:rPr lang="en-US" altLang="ko-KR" sz="800" dirty="0">
                <a:ln>
                  <a:solidFill>
                    <a:schemeClr val="accent1">
                      <a:shade val="50000"/>
                      <a:alpha val="0"/>
                    </a:schemeClr>
                  </a:solidFill>
                </a:ln>
                <a:solidFill>
                  <a:schemeClr val="bg1"/>
                </a:solidFill>
                <a:latin typeface="KoPub돋움체 Medium" panose="02020603020101020101" pitchFamily="18" charset="-127"/>
                <a:ea typeface="KoPub돋움체 Medium" panose="02020603020101020101" pitchFamily="18" charset="-127"/>
              </a:rPr>
              <a:t>2. Competition: </a:t>
            </a:r>
            <a:r>
              <a:rPr lang="ko-KR" altLang="en-US" sz="800" dirty="0">
                <a:ln>
                  <a:solidFill>
                    <a:schemeClr val="accent1">
                      <a:shade val="50000"/>
                      <a:alpha val="0"/>
                    </a:schemeClr>
                  </a:solidFill>
                </a:ln>
                <a:solidFill>
                  <a:schemeClr val="bg1"/>
                </a:solidFill>
                <a:latin typeface="KoPub돋움체 Medium" panose="02020603020101020101" pitchFamily="18" charset="-127"/>
                <a:ea typeface="KoPub돋움체 Medium" panose="02020603020101020101" pitchFamily="18" charset="-127"/>
              </a:rPr>
              <a:t>경쟁 심화에 따른 차별화 </a:t>
            </a:r>
          </a:p>
        </p:txBody>
      </p:sp>
      <p:sp>
        <p:nvSpPr>
          <p:cNvPr id="6" name="사각형: 둥근 위쪽 모서리 5">
            <a:extLst>
              <a:ext uri="{FF2B5EF4-FFF2-40B4-BE49-F238E27FC236}">
                <a16:creationId xmlns:a16="http://schemas.microsoft.com/office/drawing/2014/main" id="{2D3DB008-D172-1935-5149-11C961798926}"/>
              </a:ext>
            </a:extLst>
          </p:cNvPr>
          <p:cNvSpPr/>
          <p:nvPr/>
        </p:nvSpPr>
        <p:spPr>
          <a:xfrm>
            <a:off x="7052179" y="291275"/>
            <a:ext cx="2340000" cy="252000"/>
          </a:xfrm>
          <a:prstGeom prst="round2Same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l"/>
            <a:r>
              <a:rPr lang="en-US" altLang="ko-KR" sz="800" dirty="0">
                <a:ln>
                  <a:solidFill>
                    <a:schemeClr val="accent1">
                      <a:shade val="50000"/>
                      <a:alpha val="0"/>
                    </a:schemeClr>
                  </a:solidFill>
                </a:ln>
                <a:solidFill>
                  <a:schemeClr val="bg1"/>
                </a:solidFill>
                <a:latin typeface="KoPub돋움체 Medium" panose="02020603020101020101" pitchFamily="18" charset="-127"/>
                <a:ea typeface="KoPub돋움체 Medium" panose="02020603020101020101" pitchFamily="18" charset="-127"/>
              </a:rPr>
              <a:t>3. Product &amp; Channel: </a:t>
            </a:r>
            <a:r>
              <a:rPr lang="ko-KR" altLang="en-US" sz="800" dirty="0">
                <a:ln>
                  <a:solidFill>
                    <a:schemeClr val="accent1">
                      <a:shade val="50000"/>
                      <a:alpha val="0"/>
                    </a:schemeClr>
                  </a:solidFill>
                </a:ln>
                <a:solidFill>
                  <a:schemeClr val="bg1"/>
                </a:solidFill>
                <a:latin typeface="KoPub돋움체 Medium" panose="02020603020101020101" pitchFamily="18" charset="-127"/>
                <a:ea typeface="KoPub돋움체 Medium" panose="02020603020101020101" pitchFamily="18" charset="-127"/>
              </a:rPr>
              <a:t>상품 경쟁력 및 채널</a:t>
            </a:r>
            <a:r>
              <a:rPr lang="en-US" altLang="ko-KR" sz="800" dirty="0">
                <a:ln>
                  <a:solidFill>
                    <a:schemeClr val="accent1">
                      <a:shade val="50000"/>
                      <a:alpha val="0"/>
                    </a:schemeClr>
                  </a:solidFill>
                </a:ln>
                <a:solidFill>
                  <a:schemeClr val="bg1"/>
                </a:solidFill>
                <a:latin typeface="KoPub돋움체 Medium" panose="02020603020101020101" pitchFamily="18" charset="-127"/>
                <a:ea typeface="KoPub돋움체 Medium" panose="02020603020101020101" pitchFamily="18" charset="-127"/>
              </a:rPr>
              <a:t>·</a:t>
            </a:r>
            <a:r>
              <a:rPr lang="ko-KR" altLang="en-US" sz="800" dirty="0">
                <a:ln>
                  <a:solidFill>
                    <a:schemeClr val="accent1">
                      <a:shade val="50000"/>
                      <a:alpha val="0"/>
                    </a:schemeClr>
                  </a:solidFill>
                </a:ln>
                <a:solidFill>
                  <a:schemeClr val="bg1"/>
                </a:solidFill>
                <a:latin typeface="KoPub돋움체 Medium" panose="02020603020101020101" pitchFamily="18" charset="-127"/>
                <a:ea typeface="KoPub돋움체 Medium" panose="02020603020101020101" pitchFamily="18" charset="-127"/>
              </a:rPr>
              <a:t>파트너십</a:t>
            </a:r>
          </a:p>
        </p:txBody>
      </p:sp>
    </p:spTree>
    <p:extLst>
      <p:ext uri="{BB962C8B-B14F-4D97-AF65-F5344CB8AC3E}">
        <p14:creationId xmlns:p14="http://schemas.microsoft.com/office/powerpoint/2010/main" val="353050887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텍스트 개체 틀 6">
            <a:extLst>
              <a:ext uri="{FF2B5EF4-FFF2-40B4-BE49-F238E27FC236}">
                <a16:creationId xmlns:a16="http://schemas.microsoft.com/office/drawing/2014/main" id="{969D59B1-E438-4661-823C-6AD45B5171F4}"/>
              </a:ext>
            </a:extLst>
          </p:cNvPr>
          <p:cNvSpPr>
            <a:spLocks noGrp="1"/>
          </p:cNvSpPr>
          <p:nvPr>
            <p:ph type="body" sz="quarter" idx="11"/>
          </p:nvPr>
        </p:nvSpPr>
        <p:spPr>
          <a:xfrm>
            <a:off x="488950" y="617249"/>
            <a:ext cx="8928100" cy="322262"/>
          </a:xfrm>
        </p:spPr>
        <p:txBody>
          <a:bodyPr/>
          <a:lstStyle/>
          <a:p>
            <a:r>
              <a:rPr lang="ko-KR" altLang="en-US" dirty="0"/>
              <a:t>선진</a:t>
            </a:r>
            <a:r>
              <a:rPr lang="en-US" altLang="ko-KR" dirty="0"/>
              <a:t>·</a:t>
            </a:r>
            <a:r>
              <a:rPr lang="ko-KR" altLang="en-US" dirty="0"/>
              <a:t>신흥시장 모두 집중화 경향을 보이는 생명보험 시장</a:t>
            </a:r>
          </a:p>
        </p:txBody>
      </p:sp>
      <p:grpSp>
        <p:nvGrpSpPr>
          <p:cNvPr id="8" name="그룹 7">
            <a:extLst>
              <a:ext uri="{FF2B5EF4-FFF2-40B4-BE49-F238E27FC236}">
                <a16:creationId xmlns:a16="http://schemas.microsoft.com/office/drawing/2014/main" id="{48D0D191-DFDE-6576-E6AC-C9E31C6830B8}"/>
              </a:ext>
            </a:extLst>
          </p:cNvPr>
          <p:cNvGrpSpPr/>
          <p:nvPr/>
        </p:nvGrpSpPr>
        <p:grpSpPr>
          <a:xfrm>
            <a:off x="488948" y="1196975"/>
            <a:ext cx="8938800" cy="276837"/>
            <a:chOff x="704850" y="2013298"/>
            <a:chExt cx="4140200" cy="276837"/>
          </a:xfrm>
        </p:grpSpPr>
        <p:sp>
          <p:nvSpPr>
            <p:cNvPr id="9" name="TextBox 8">
              <a:extLst>
                <a:ext uri="{FF2B5EF4-FFF2-40B4-BE49-F238E27FC236}">
                  <a16:creationId xmlns:a16="http://schemas.microsoft.com/office/drawing/2014/main" id="{F3EB957E-4811-F51E-FBB7-09CE5B86CAB4}"/>
                </a:ext>
              </a:extLst>
            </p:cNvPr>
            <p:cNvSpPr txBox="1"/>
            <p:nvPr/>
          </p:nvSpPr>
          <p:spPr>
            <a:xfrm>
              <a:off x="704850" y="2046854"/>
              <a:ext cx="1708414" cy="200055"/>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1300" b="0" i="0" u="none" strike="noStrike" kern="1200" cap="none" spc="0" normalizeH="0" baseline="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rPr>
                <a:t>아시아 태평양 시장 별 상위 </a:t>
              </a:r>
              <a:r>
                <a:rPr kumimoji="0" lang="en-US" altLang="ko-KR" sz="1300" b="0" i="0" u="none" strike="noStrike" kern="1200" cap="none" spc="0" normalizeH="0" baseline="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rPr>
                <a:t>5</a:t>
              </a:r>
              <a:r>
                <a:rPr kumimoji="0" lang="ko-KR" altLang="en-US" sz="1300" b="0" i="0" u="none" strike="noStrike" kern="1200" cap="none" spc="0" normalizeH="0" baseline="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rPr>
                <a:t>개 생명보험사 시장 점유율</a:t>
              </a:r>
            </a:p>
          </p:txBody>
        </p:sp>
        <p:cxnSp>
          <p:nvCxnSpPr>
            <p:cNvPr id="12" name="직선 연결선 11">
              <a:extLst>
                <a:ext uri="{FF2B5EF4-FFF2-40B4-BE49-F238E27FC236}">
                  <a16:creationId xmlns:a16="http://schemas.microsoft.com/office/drawing/2014/main" id="{EA4480AC-8ABB-2CAA-E656-F564C03B5C34}"/>
                </a:ext>
              </a:extLst>
            </p:cNvPr>
            <p:cNvCxnSpPr/>
            <p:nvPr/>
          </p:nvCxnSpPr>
          <p:spPr>
            <a:xfrm>
              <a:off x="704850" y="2013298"/>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직선 연결선 13">
              <a:extLst>
                <a:ext uri="{FF2B5EF4-FFF2-40B4-BE49-F238E27FC236}">
                  <a16:creationId xmlns:a16="http://schemas.microsoft.com/office/drawing/2014/main" id="{9A6DD49E-A8E2-C1A2-4C6E-4104B072CFE0}"/>
                </a:ext>
              </a:extLst>
            </p:cNvPr>
            <p:cNvCxnSpPr/>
            <p:nvPr/>
          </p:nvCxnSpPr>
          <p:spPr>
            <a:xfrm>
              <a:off x="704850" y="2290135"/>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2" name="object 5">
            <a:extLst>
              <a:ext uri="{FF2B5EF4-FFF2-40B4-BE49-F238E27FC236}">
                <a16:creationId xmlns:a16="http://schemas.microsoft.com/office/drawing/2014/main" id="{6BBD7EAD-8475-34F7-87AC-1C69EC6A19EA}"/>
              </a:ext>
            </a:extLst>
          </p:cNvPr>
          <p:cNvSpPr/>
          <p:nvPr/>
        </p:nvSpPr>
        <p:spPr>
          <a:xfrm>
            <a:off x="7229475" y="1593230"/>
            <a:ext cx="2187525" cy="3200192"/>
          </a:xfrm>
          <a:custGeom>
            <a:avLst/>
            <a:gdLst/>
            <a:ahLst/>
            <a:cxnLst/>
            <a:rect l="l" t="t" r="r" b="b"/>
            <a:pathLst>
              <a:path w="7318375" h="4002404">
                <a:moveTo>
                  <a:pt x="0" y="4002024"/>
                </a:moveTo>
                <a:lnTo>
                  <a:pt x="7318248" y="4002024"/>
                </a:lnTo>
                <a:lnTo>
                  <a:pt x="7318248" y="0"/>
                </a:lnTo>
                <a:lnTo>
                  <a:pt x="0" y="0"/>
                </a:lnTo>
                <a:lnTo>
                  <a:pt x="0" y="4002024"/>
                </a:lnTo>
                <a:close/>
              </a:path>
            </a:pathLst>
          </a:custGeom>
          <a:solidFill>
            <a:schemeClr val="bg1">
              <a:lumMod val="95000"/>
            </a:schemeClr>
          </a:solidFill>
          <a:ln w="3175">
            <a:noFill/>
            <a:prstDash val="solid"/>
          </a:ln>
        </p:spPr>
        <p:style>
          <a:lnRef idx="2">
            <a:schemeClr val="accent1">
              <a:shade val="50000"/>
            </a:schemeClr>
          </a:lnRef>
          <a:fillRef idx="1">
            <a:schemeClr val="accent1"/>
          </a:fillRef>
          <a:effectRef idx="0">
            <a:schemeClr val="accent1"/>
          </a:effectRef>
          <a:fontRef idx="minor">
            <a:schemeClr val="lt1"/>
          </a:fontRef>
        </p:style>
        <p:txBody>
          <a:bodyPr lIns="108000" tIns="108000" rIns="72000" rtlCol="0" anchor="t"/>
          <a:lstStyle/>
          <a:p>
            <a:pPr>
              <a:lnSpc>
                <a:spcPct val="120000"/>
              </a:lnSpc>
              <a:spcAft>
                <a:spcPts val="600"/>
              </a:spcAft>
              <a:buClr>
                <a:schemeClr val="tx2"/>
              </a:buClr>
            </a:pPr>
            <a:r>
              <a:rPr lang="ko-KR" altLang="en-US" sz="1200" b="1" dirty="0">
                <a:ln>
                  <a:solidFill>
                    <a:schemeClr val="tx1">
                      <a:alpha val="0"/>
                    </a:schemeClr>
                  </a:solidFill>
                </a:ln>
                <a:solidFill>
                  <a:schemeClr val="tx2"/>
                </a:solidFill>
                <a:latin typeface="KoPub돋움체 Medium" panose="02020603020101020101" pitchFamily="18" charset="-127"/>
                <a:ea typeface="KoPub돋움체 Medium" panose="02020603020101020101" pitchFamily="18" charset="-127"/>
              </a:rPr>
              <a:t>생명보험 시장</a:t>
            </a:r>
            <a:endParaRPr lang="en-US" altLang="ko-KR" sz="1200" b="1" dirty="0">
              <a:ln>
                <a:solidFill>
                  <a:schemeClr val="tx1">
                    <a:alpha val="0"/>
                  </a:schemeClr>
                </a:solidFill>
              </a:ln>
              <a:solidFill>
                <a:schemeClr val="tx2"/>
              </a:solidFill>
              <a:latin typeface="KoPub돋움체 Medium" panose="02020603020101020101" pitchFamily="18" charset="-127"/>
              <a:ea typeface="KoPub돋움체 Medium" panose="02020603020101020101" pitchFamily="18" charset="-127"/>
            </a:endParaRPr>
          </a:p>
          <a:p>
            <a:pPr marL="171450" indent="-171450">
              <a:lnSpc>
                <a:spcPct val="120000"/>
              </a:lnSpc>
              <a:spcAft>
                <a:spcPts val="1200"/>
              </a:spcAft>
              <a:buClr>
                <a:schemeClr val="tx2"/>
              </a:buClr>
              <a:buFont typeface="KoPub돋움체 Medium" panose="00000600000000000000" pitchFamily="2" charset="-127"/>
              <a:buChar char="▶"/>
            </a:pPr>
            <a:r>
              <a:rPr lang="ko-KR" altLang="en-US" sz="1000" dirty="0">
                <a:ln>
                  <a:solidFill>
                    <a:schemeClr val="tx1">
                      <a:alpha val="0"/>
                    </a:schemeClr>
                  </a:solidFill>
                </a:ln>
                <a:solidFill>
                  <a:schemeClr val="tx2"/>
                </a:solidFill>
                <a:latin typeface="KoPub돋움체 Medium" panose="02020603020101020101" pitchFamily="18" charset="-127"/>
                <a:ea typeface="KoPub돋움체 Medium" panose="02020603020101020101" pitchFamily="18" charset="-127"/>
              </a:rPr>
              <a:t>선진 아시아 태평양 생명보험 시장은 </a:t>
            </a:r>
            <a:r>
              <a:rPr lang="ko-KR" altLang="en-US" sz="10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글로벌 보험사들이 지역 본부를 기반으로 현지 보험사들과 경쟁하고 있는 홍콩</a:t>
            </a:r>
            <a:r>
              <a:rPr lang="en-US" altLang="ko-KR" sz="10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(SAR),</a:t>
            </a:r>
            <a:r>
              <a:rPr lang="ko-KR" altLang="en-US" sz="10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 싱가포르 등을 제외하고 </a:t>
            </a:r>
            <a:r>
              <a:rPr lang="ko-KR" altLang="en-US" sz="1000" dirty="0">
                <a:ln>
                  <a:solidFill>
                    <a:schemeClr val="tx1">
                      <a:alpha val="0"/>
                    </a:schemeClr>
                  </a:solidFill>
                </a:ln>
                <a:solidFill>
                  <a:schemeClr val="tx2"/>
                </a:solidFill>
                <a:latin typeface="KoPub돋움체 Medium" panose="02020603020101020101" pitchFamily="18" charset="-127"/>
                <a:ea typeface="KoPub돋움체 Medium" panose="02020603020101020101" pitchFamily="18" charset="-127"/>
              </a:rPr>
              <a:t>대부분 자국 보험사들이 국내시장을 주도</a:t>
            </a:r>
            <a:endParaRPr lang="en-US" altLang="ko-KR" sz="1000" dirty="0">
              <a:ln>
                <a:solidFill>
                  <a:schemeClr val="tx1">
                    <a:alpha val="0"/>
                  </a:schemeClr>
                </a:solidFill>
              </a:ln>
              <a:solidFill>
                <a:schemeClr val="tx2"/>
              </a:solidFill>
              <a:latin typeface="KoPub돋움체 Medium" panose="02020603020101020101" pitchFamily="18" charset="-127"/>
              <a:ea typeface="KoPub돋움체 Medium" panose="02020603020101020101" pitchFamily="18" charset="-127"/>
            </a:endParaRPr>
          </a:p>
          <a:p>
            <a:pPr marL="182563" indent="-182563">
              <a:lnSpc>
                <a:spcPct val="120000"/>
              </a:lnSpc>
              <a:spcAft>
                <a:spcPts val="600"/>
              </a:spcAft>
              <a:buClr>
                <a:schemeClr val="tx2"/>
              </a:buClr>
              <a:buFont typeface="KoPub돋움체 Medium" panose="00000600000000000000" pitchFamily="2" charset="-127"/>
              <a:buChar char="▶"/>
            </a:pPr>
            <a:r>
              <a:rPr lang="ko-KR" altLang="en-US" sz="1000" dirty="0">
                <a:ln>
                  <a:solidFill>
                    <a:schemeClr val="tx1">
                      <a:alpha val="0"/>
                    </a:schemeClr>
                  </a:solidFill>
                </a:ln>
                <a:solidFill>
                  <a:schemeClr val="tx2"/>
                </a:solidFill>
                <a:latin typeface="KoPub돋움체 Medium" panose="02020603020101020101" pitchFamily="18" charset="-127"/>
                <a:ea typeface="KoPub돋움체 Medium" panose="02020603020101020101" pitchFamily="18" charset="-127"/>
              </a:rPr>
              <a:t>신흥 아시아 태평양 생명보험 시장</a:t>
            </a:r>
            <a:r>
              <a:rPr lang="ko-KR" altLang="en-US" sz="10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은 중국 본토를 제외하면 대부분</a:t>
            </a:r>
            <a:r>
              <a:rPr lang="ko-KR" altLang="en-US" sz="1000" b="1" dirty="0">
                <a:ln>
                  <a:solidFill>
                    <a:schemeClr val="tx1">
                      <a:alpha val="0"/>
                    </a:schemeClr>
                  </a:solidFill>
                </a:ln>
                <a:solidFill>
                  <a:schemeClr val="accent1"/>
                </a:solidFill>
                <a:latin typeface="KoPub돋움체 Medium" panose="02020603020101020101" pitchFamily="18" charset="-127"/>
                <a:ea typeface="KoPub돋움체 Medium" panose="02020603020101020101" pitchFamily="18" charset="-127"/>
              </a:rPr>
              <a:t> </a:t>
            </a:r>
            <a:r>
              <a:rPr lang="ko-KR" altLang="en-US" sz="1000" dirty="0">
                <a:ln>
                  <a:solidFill>
                    <a:schemeClr val="tx1">
                      <a:alpha val="0"/>
                    </a:schemeClr>
                  </a:solidFill>
                </a:ln>
                <a:solidFill>
                  <a:schemeClr val="tx2"/>
                </a:solidFill>
                <a:latin typeface="KoPub돋움체 Medium" panose="02020603020101020101" pitchFamily="18" charset="-127"/>
                <a:ea typeface="KoPub돋움체 Medium" panose="02020603020101020101" pitchFamily="18" charset="-127"/>
              </a:rPr>
              <a:t>외국계 보험사들이 보험시장을 주도</a:t>
            </a:r>
            <a:endParaRPr lang="en-US" altLang="ko-KR" sz="1000" dirty="0">
              <a:ln>
                <a:solidFill>
                  <a:schemeClr val="tx1">
                    <a:alpha val="0"/>
                  </a:schemeClr>
                </a:solidFill>
              </a:ln>
              <a:solidFill>
                <a:schemeClr val="tx2"/>
              </a:solidFill>
              <a:latin typeface="KoPub돋움체 Medium" panose="02020603020101020101" pitchFamily="18" charset="-127"/>
              <a:ea typeface="KoPub돋움체 Medium" panose="02020603020101020101" pitchFamily="18" charset="-127"/>
            </a:endParaRPr>
          </a:p>
          <a:p>
            <a:pPr marL="171450" indent="-171450">
              <a:lnSpc>
                <a:spcPct val="120000"/>
              </a:lnSpc>
              <a:spcAft>
                <a:spcPts val="1200"/>
              </a:spcAft>
              <a:buClr>
                <a:schemeClr val="tx2"/>
              </a:buClr>
              <a:buFont typeface="Wingdings" panose="05000000000000000000" pitchFamily="2" charset="2"/>
              <a:buChar char="§"/>
            </a:pPr>
            <a:r>
              <a:rPr lang="ko-KR" altLang="en-US" sz="10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중국의 경우</a:t>
            </a:r>
            <a:r>
              <a:rPr lang="en-US" altLang="ko-KR" sz="10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 </a:t>
            </a:r>
            <a:r>
              <a:rPr lang="ko-KR" altLang="en-US" sz="10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중국정부의 지속적인 금융 서비스 개방 움직임에도 불구</a:t>
            </a:r>
            <a:r>
              <a:rPr lang="en-US" altLang="ko-KR" sz="10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 </a:t>
            </a:r>
            <a:r>
              <a:rPr lang="ko-KR" altLang="en-US" sz="10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중국 기업들이 국내시장을 주도</a:t>
            </a:r>
            <a:endParaRPr lang="en-US" altLang="ko-KR" sz="10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endParaRPr>
          </a:p>
          <a:p>
            <a:pPr marL="171450" indent="-171450">
              <a:lnSpc>
                <a:spcPct val="120000"/>
              </a:lnSpc>
              <a:spcAft>
                <a:spcPts val="1200"/>
              </a:spcAft>
              <a:buClr>
                <a:schemeClr val="tx2"/>
              </a:buClr>
              <a:buFont typeface="KoPub돋움체 Medium" panose="00000600000000000000" pitchFamily="2" charset="-127"/>
              <a:buChar char="▶"/>
            </a:pPr>
            <a:endParaRPr sz="10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endParaRPr>
          </a:p>
        </p:txBody>
      </p:sp>
      <p:sp>
        <p:nvSpPr>
          <p:cNvPr id="4" name="object 30">
            <a:extLst>
              <a:ext uri="{FF2B5EF4-FFF2-40B4-BE49-F238E27FC236}">
                <a16:creationId xmlns:a16="http://schemas.microsoft.com/office/drawing/2014/main" id="{82732A79-93B4-D1CA-F625-9C4B35D5A8CC}"/>
              </a:ext>
            </a:extLst>
          </p:cNvPr>
          <p:cNvSpPr txBox="1"/>
          <p:nvPr/>
        </p:nvSpPr>
        <p:spPr>
          <a:xfrm>
            <a:off x="1871763" y="1593230"/>
            <a:ext cx="259602" cy="147546"/>
          </a:xfrm>
          <a:prstGeom prst="rect">
            <a:avLst/>
          </a:prstGeom>
          <a:solidFill>
            <a:srgbClr val="00338D"/>
          </a:solidFill>
        </p:spPr>
        <p:txBody>
          <a:bodyPr vert="horz" wrap="square" lIns="0" tIns="0" rIns="36000" bIns="36000" rtlCol="0" anchor="ctr">
            <a:noAutofit/>
          </a:bodyPr>
          <a:lstStyle>
            <a:defPPr>
              <a:defRPr lang="en-US"/>
            </a:defPPr>
            <a:lvl1pPr marL="38735" algn="r">
              <a:lnSpc>
                <a:spcPct val="100000"/>
              </a:lnSpc>
              <a:spcBef>
                <a:spcPts val="280"/>
              </a:spcBef>
              <a:defRPr sz="1200" b="1" spc="-5">
                <a:solidFill>
                  <a:srgbClr val="DDE9FF"/>
                </a:solidFill>
                <a:latin typeface="KPMG Bold" panose="020B0803030202040204" pitchFamily="34" charset="0"/>
                <a:cs typeface="Arial"/>
              </a:defRPr>
            </a:lvl1pPr>
          </a:lstStyle>
          <a:p>
            <a:r>
              <a:rPr dirty="0"/>
              <a:t>5%</a:t>
            </a:r>
          </a:p>
        </p:txBody>
      </p:sp>
      <p:sp>
        <p:nvSpPr>
          <p:cNvPr id="5" name="object 39">
            <a:extLst>
              <a:ext uri="{FF2B5EF4-FFF2-40B4-BE49-F238E27FC236}">
                <a16:creationId xmlns:a16="http://schemas.microsoft.com/office/drawing/2014/main" id="{819F2FDA-2A8D-C792-1B4F-1A83089CE130}"/>
              </a:ext>
            </a:extLst>
          </p:cNvPr>
          <p:cNvSpPr txBox="1"/>
          <p:nvPr/>
        </p:nvSpPr>
        <p:spPr>
          <a:xfrm>
            <a:off x="2131366" y="1593230"/>
            <a:ext cx="2853087" cy="147546"/>
          </a:xfrm>
          <a:prstGeom prst="rect">
            <a:avLst/>
          </a:prstGeom>
          <a:solidFill>
            <a:srgbClr val="99E3FB"/>
          </a:solidFill>
        </p:spPr>
        <p:txBody>
          <a:bodyPr vert="horz" wrap="square" lIns="0" tIns="0" rIns="72000" bIns="36000" rtlCol="0" anchor="ctr">
            <a:noAutofit/>
          </a:bodyPr>
          <a:lstStyle/>
          <a:p>
            <a:pPr marL="635" algn="r">
              <a:lnSpc>
                <a:spcPct val="100000"/>
              </a:lnSpc>
            </a:pPr>
            <a:r>
              <a:rPr sz="1200" b="1" spc="-5" dirty="0">
                <a:solidFill>
                  <a:srgbClr val="00AFE6"/>
                </a:solidFill>
                <a:latin typeface="KPMG Bold" panose="020B0803030202040204" pitchFamily="34" charset="0"/>
                <a:cs typeface="Arial"/>
              </a:rPr>
              <a:t>55%</a:t>
            </a:r>
            <a:endParaRPr sz="1200" dirty="0">
              <a:solidFill>
                <a:srgbClr val="00AFE6"/>
              </a:solidFill>
              <a:latin typeface="KPMG Bold" panose="020B0803030202040204" pitchFamily="34" charset="0"/>
              <a:cs typeface="Arial"/>
            </a:endParaRPr>
          </a:p>
        </p:txBody>
      </p:sp>
      <p:sp>
        <p:nvSpPr>
          <p:cNvPr id="10" name="object 49">
            <a:extLst>
              <a:ext uri="{FF2B5EF4-FFF2-40B4-BE49-F238E27FC236}">
                <a16:creationId xmlns:a16="http://schemas.microsoft.com/office/drawing/2014/main" id="{05531EE2-8C07-63E7-0835-54461B60139E}"/>
              </a:ext>
            </a:extLst>
          </p:cNvPr>
          <p:cNvSpPr txBox="1"/>
          <p:nvPr/>
        </p:nvSpPr>
        <p:spPr>
          <a:xfrm>
            <a:off x="4983944" y="1593230"/>
            <a:ext cx="2076823" cy="147546"/>
          </a:xfrm>
          <a:prstGeom prst="rect">
            <a:avLst/>
          </a:prstGeom>
          <a:solidFill>
            <a:srgbClr val="CCD6E8"/>
          </a:solidFill>
        </p:spPr>
        <p:txBody>
          <a:bodyPr vert="horz" wrap="square" lIns="0" tIns="0" rIns="72000" bIns="36000" rtlCol="0" anchor="ctr">
            <a:noAutofit/>
          </a:bodyPr>
          <a:lstStyle/>
          <a:p>
            <a:pPr marL="3175" algn="r">
              <a:lnSpc>
                <a:spcPct val="100000"/>
              </a:lnSpc>
              <a:spcBef>
                <a:spcPts val="280"/>
              </a:spcBef>
            </a:pPr>
            <a:r>
              <a:rPr sz="1200" b="1" spc="-5" dirty="0">
                <a:solidFill>
                  <a:srgbClr val="879EC7"/>
                </a:solidFill>
                <a:latin typeface="KPMG Bold" panose="020B0803030202040204" pitchFamily="34" charset="0"/>
                <a:cs typeface="Arial"/>
              </a:rPr>
              <a:t>40%</a:t>
            </a:r>
            <a:endParaRPr sz="1200" dirty="0">
              <a:solidFill>
                <a:srgbClr val="879EC7"/>
              </a:solidFill>
              <a:latin typeface="KPMG Bold" panose="020B0803030202040204" pitchFamily="34" charset="0"/>
              <a:cs typeface="Arial"/>
            </a:endParaRPr>
          </a:p>
        </p:txBody>
      </p:sp>
      <p:sp>
        <p:nvSpPr>
          <p:cNvPr id="11" name="object 24">
            <a:extLst>
              <a:ext uri="{FF2B5EF4-FFF2-40B4-BE49-F238E27FC236}">
                <a16:creationId xmlns:a16="http://schemas.microsoft.com/office/drawing/2014/main" id="{D5EBECE4-ADC0-9CFD-348B-838A8E24C787}"/>
              </a:ext>
            </a:extLst>
          </p:cNvPr>
          <p:cNvSpPr txBox="1"/>
          <p:nvPr/>
        </p:nvSpPr>
        <p:spPr>
          <a:xfrm>
            <a:off x="1716765" y="1601495"/>
            <a:ext cx="75080" cy="110823"/>
          </a:xfrm>
          <a:prstGeom prst="rect">
            <a:avLst/>
          </a:prstGeom>
        </p:spPr>
        <p:txBody>
          <a:bodyPr vert="horz" wrap="square" lIns="0" tIns="0" rIns="0" bIns="0" rtlCol="0" anchor="ctr">
            <a:noAutofit/>
          </a:bodyPr>
          <a:lstStyle/>
          <a:p>
            <a:pPr marL="12700">
              <a:lnSpc>
                <a:spcPct val="100000"/>
              </a:lnSpc>
              <a:spcBef>
                <a:spcPts val="95"/>
              </a:spcBef>
            </a:pPr>
            <a:r>
              <a:rPr sz="1050" i="1" spc="-5" dirty="0">
                <a:solidFill>
                  <a:srgbClr val="00338D"/>
                </a:solidFill>
                <a:latin typeface="KPMG Bold" panose="020B0803030202040204" pitchFamily="34" charset="0"/>
                <a:cs typeface="Arial"/>
              </a:rPr>
              <a:t>b</a:t>
            </a:r>
            <a:endParaRPr sz="1050" dirty="0">
              <a:latin typeface="KPMG Bold" panose="020B0803030202040204" pitchFamily="34" charset="0"/>
              <a:cs typeface="Arial"/>
            </a:endParaRPr>
          </a:p>
        </p:txBody>
      </p:sp>
      <p:sp>
        <p:nvSpPr>
          <p:cNvPr id="15" name="object 24">
            <a:extLst>
              <a:ext uri="{FF2B5EF4-FFF2-40B4-BE49-F238E27FC236}">
                <a16:creationId xmlns:a16="http://schemas.microsoft.com/office/drawing/2014/main" id="{6D6B218B-92EF-EA7C-8E4B-13B791BCD08C}"/>
              </a:ext>
            </a:extLst>
          </p:cNvPr>
          <p:cNvSpPr txBox="1"/>
          <p:nvPr/>
        </p:nvSpPr>
        <p:spPr>
          <a:xfrm>
            <a:off x="1716765" y="4602861"/>
            <a:ext cx="75080" cy="109306"/>
          </a:xfrm>
          <a:prstGeom prst="rect">
            <a:avLst/>
          </a:prstGeom>
        </p:spPr>
        <p:txBody>
          <a:bodyPr vert="horz" wrap="square" lIns="0" tIns="0" rIns="0" bIns="0" rtlCol="0" anchor="ctr">
            <a:noAutofit/>
          </a:bodyPr>
          <a:lstStyle/>
          <a:p>
            <a:pPr marL="12700">
              <a:lnSpc>
                <a:spcPct val="100000"/>
              </a:lnSpc>
              <a:spcBef>
                <a:spcPts val="95"/>
              </a:spcBef>
            </a:pPr>
            <a:r>
              <a:rPr sz="1050" i="1" spc="-5" dirty="0">
                <a:solidFill>
                  <a:srgbClr val="00338D"/>
                </a:solidFill>
                <a:latin typeface="KPMG Bold" panose="020B0803030202040204" pitchFamily="34" charset="0"/>
                <a:cs typeface="Arial"/>
              </a:rPr>
              <a:t>b</a:t>
            </a:r>
            <a:endParaRPr sz="1050" dirty="0">
              <a:latin typeface="KPMG Bold" panose="020B0803030202040204" pitchFamily="34" charset="0"/>
              <a:cs typeface="Arial"/>
            </a:endParaRPr>
          </a:p>
        </p:txBody>
      </p:sp>
      <p:sp>
        <p:nvSpPr>
          <p:cNvPr id="17" name="object 26">
            <a:extLst>
              <a:ext uri="{FF2B5EF4-FFF2-40B4-BE49-F238E27FC236}">
                <a16:creationId xmlns:a16="http://schemas.microsoft.com/office/drawing/2014/main" id="{C0005A56-4B25-6F24-201C-28D1C82300F2}"/>
              </a:ext>
            </a:extLst>
          </p:cNvPr>
          <p:cNvSpPr txBox="1"/>
          <p:nvPr/>
        </p:nvSpPr>
        <p:spPr>
          <a:xfrm>
            <a:off x="1871763" y="4608599"/>
            <a:ext cx="2593484" cy="147546"/>
          </a:xfrm>
          <a:prstGeom prst="rect">
            <a:avLst/>
          </a:prstGeom>
          <a:solidFill>
            <a:srgbClr val="00338D"/>
          </a:solidFill>
        </p:spPr>
        <p:txBody>
          <a:bodyPr vert="horz" wrap="square" lIns="0" tIns="0" rIns="36000" bIns="36000" rtlCol="0" anchor="ctr">
            <a:noAutofit/>
          </a:bodyPr>
          <a:lstStyle>
            <a:defPPr>
              <a:defRPr lang="en-US"/>
            </a:defPPr>
            <a:lvl1pPr marL="38735" algn="r">
              <a:lnSpc>
                <a:spcPct val="100000"/>
              </a:lnSpc>
              <a:spcBef>
                <a:spcPts val="280"/>
              </a:spcBef>
              <a:defRPr sz="1200" b="1" spc="-5">
                <a:solidFill>
                  <a:srgbClr val="B9D2FF"/>
                </a:solidFill>
                <a:latin typeface="KPMG Bold" panose="020B0803030202040204" pitchFamily="34" charset="0"/>
                <a:cs typeface="Arial"/>
              </a:defRPr>
            </a:lvl1pPr>
          </a:lstStyle>
          <a:p>
            <a:r>
              <a:rPr dirty="0">
                <a:solidFill>
                  <a:srgbClr val="DDE9FF"/>
                </a:solidFill>
              </a:rPr>
              <a:t>50%</a:t>
            </a:r>
          </a:p>
        </p:txBody>
      </p:sp>
      <p:sp>
        <p:nvSpPr>
          <p:cNvPr id="18" name="object 45">
            <a:extLst>
              <a:ext uri="{FF2B5EF4-FFF2-40B4-BE49-F238E27FC236}">
                <a16:creationId xmlns:a16="http://schemas.microsoft.com/office/drawing/2014/main" id="{B9D4E8B4-CCE6-8DEF-CEEE-214B09711B4B}"/>
              </a:ext>
            </a:extLst>
          </p:cNvPr>
          <p:cNvSpPr txBox="1"/>
          <p:nvPr/>
        </p:nvSpPr>
        <p:spPr>
          <a:xfrm>
            <a:off x="4464739" y="4608599"/>
            <a:ext cx="2596030" cy="147546"/>
          </a:xfrm>
          <a:prstGeom prst="rect">
            <a:avLst/>
          </a:prstGeom>
          <a:solidFill>
            <a:srgbClr val="CCD6E8"/>
          </a:solidFill>
        </p:spPr>
        <p:txBody>
          <a:bodyPr vert="horz" wrap="square" lIns="0" tIns="0" rIns="72000" bIns="36000" rtlCol="0" anchor="ctr">
            <a:noAutofit/>
          </a:bodyPr>
          <a:lstStyle>
            <a:defPPr>
              <a:defRPr lang="en-US"/>
            </a:defPPr>
            <a:lvl1pPr marL="3175" algn="r">
              <a:lnSpc>
                <a:spcPct val="100000"/>
              </a:lnSpc>
              <a:spcBef>
                <a:spcPts val="280"/>
              </a:spcBef>
              <a:defRPr sz="1200" b="1" spc="-5">
                <a:solidFill>
                  <a:srgbClr val="879EC7"/>
                </a:solidFill>
                <a:latin typeface="KPMG Bold" panose="020B0803030202040204" pitchFamily="34" charset="0"/>
                <a:cs typeface="Arial"/>
              </a:defRPr>
            </a:lvl1pPr>
          </a:lstStyle>
          <a:p>
            <a:r>
              <a:rPr dirty="0"/>
              <a:t>50%</a:t>
            </a:r>
          </a:p>
        </p:txBody>
      </p:sp>
      <p:sp>
        <p:nvSpPr>
          <p:cNvPr id="20" name="object 22">
            <a:extLst>
              <a:ext uri="{FF2B5EF4-FFF2-40B4-BE49-F238E27FC236}">
                <a16:creationId xmlns:a16="http://schemas.microsoft.com/office/drawing/2014/main" id="{F8D11814-447F-8D99-4DB7-B6CE23F5EF06}"/>
              </a:ext>
            </a:extLst>
          </p:cNvPr>
          <p:cNvSpPr txBox="1"/>
          <p:nvPr/>
        </p:nvSpPr>
        <p:spPr>
          <a:xfrm>
            <a:off x="1716765" y="3236113"/>
            <a:ext cx="69992" cy="108624"/>
          </a:xfrm>
          <a:prstGeom prst="rect">
            <a:avLst/>
          </a:prstGeom>
        </p:spPr>
        <p:txBody>
          <a:bodyPr vert="horz" wrap="square" lIns="0" tIns="0" rIns="0" bIns="0" rtlCol="0" anchor="ctr">
            <a:noAutofit/>
          </a:bodyPr>
          <a:lstStyle/>
          <a:p>
            <a:pPr marL="12700">
              <a:lnSpc>
                <a:spcPct val="100000"/>
              </a:lnSpc>
              <a:spcBef>
                <a:spcPts val="95"/>
              </a:spcBef>
            </a:pPr>
            <a:r>
              <a:rPr sz="1050" i="1" spc="-5" dirty="0">
                <a:solidFill>
                  <a:srgbClr val="00338D"/>
                </a:solidFill>
                <a:latin typeface="KPMG Bold" panose="020B0803030202040204" pitchFamily="34" charset="0"/>
                <a:cs typeface="Arial"/>
              </a:rPr>
              <a:t>c</a:t>
            </a:r>
            <a:endParaRPr sz="1050">
              <a:latin typeface="KPMG Bold" panose="020B0803030202040204" pitchFamily="34" charset="0"/>
              <a:cs typeface="Arial"/>
            </a:endParaRPr>
          </a:p>
        </p:txBody>
      </p:sp>
      <p:sp>
        <p:nvSpPr>
          <p:cNvPr id="21" name="object 27">
            <a:extLst>
              <a:ext uri="{FF2B5EF4-FFF2-40B4-BE49-F238E27FC236}">
                <a16:creationId xmlns:a16="http://schemas.microsoft.com/office/drawing/2014/main" id="{68A56ACE-E35B-703B-7A56-CA897B9ED6ED}"/>
              </a:ext>
            </a:extLst>
          </p:cNvPr>
          <p:cNvSpPr txBox="1"/>
          <p:nvPr/>
        </p:nvSpPr>
        <p:spPr>
          <a:xfrm>
            <a:off x="1871763" y="3237977"/>
            <a:ext cx="2074278" cy="147546"/>
          </a:xfrm>
          <a:prstGeom prst="rect">
            <a:avLst/>
          </a:prstGeom>
          <a:solidFill>
            <a:srgbClr val="00338D"/>
          </a:solidFill>
        </p:spPr>
        <p:txBody>
          <a:bodyPr vert="horz" wrap="square" lIns="0" tIns="0" rIns="36000" bIns="36000" rtlCol="0" anchor="ctr">
            <a:noAutofit/>
          </a:bodyPr>
          <a:lstStyle>
            <a:defPPr>
              <a:defRPr lang="en-US"/>
            </a:defPPr>
            <a:lvl1pPr marL="38735" algn="r">
              <a:lnSpc>
                <a:spcPct val="100000"/>
              </a:lnSpc>
              <a:spcBef>
                <a:spcPts val="280"/>
              </a:spcBef>
              <a:defRPr sz="1200" b="1" spc="-5">
                <a:solidFill>
                  <a:srgbClr val="DDE9FF"/>
                </a:solidFill>
                <a:latin typeface="KPMG Bold" panose="020B0803030202040204" pitchFamily="34" charset="0"/>
                <a:cs typeface="Arial"/>
              </a:defRPr>
            </a:lvl1pPr>
          </a:lstStyle>
          <a:p>
            <a:r>
              <a:rPr dirty="0"/>
              <a:t>40%</a:t>
            </a:r>
            <a:endParaRPr/>
          </a:p>
        </p:txBody>
      </p:sp>
      <p:sp>
        <p:nvSpPr>
          <p:cNvPr id="22" name="object 37">
            <a:extLst>
              <a:ext uri="{FF2B5EF4-FFF2-40B4-BE49-F238E27FC236}">
                <a16:creationId xmlns:a16="http://schemas.microsoft.com/office/drawing/2014/main" id="{B6A94A18-74E4-0501-3F1C-5C015CA6520F}"/>
              </a:ext>
            </a:extLst>
          </p:cNvPr>
          <p:cNvSpPr txBox="1"/>
          <p:nvPr/>
        </p:nvSpPr>
        <p:spPr>
          <a:xfrm>
            <a:off x="3945533" y="3237977"/>
            <a:ext cx="519205" cy="147546"/>
          </a:xfrm>
          <a:prstGeom prst="rect">
            <a:avLst/>
          </a:prstGeom>
          <a:solidFill>
            <a:srgbClr val="99E3FB"/>
          </a:solidFill>
        </p:spPr>
        <p:txBody>
          <a:bodyPr vert="horz" wrap="square" lIns="0" tIns="0" rIns="72000" bIns="36000" rtlCol="0" anchor="ctr">
            <a:noAutofit/>
          </a:bodyPr>
          <a:lstStyle>
            <a:defPPr>
              <a:defRPr lang="en-US"/>
            </a:defPPr>
            <a:lvl1pPr marL="635" algn="r">
              <a:lnSpc>
                <a:spcPct val="100000"/>
              </a:lnSpc>
              <a:defRPr sz="1200" b="1" spc="-5">
                <a:solidFill>
                  <a:srgbClr val="00AFE6"/>
                </a:solidFill>
                <a:latin typeface="KPMG Bold" panose="020B0803030202040204" pitchFamily="34" charset="0"/>
                <a:cs typeface="Arial"/>
              </a:defRPr>
            </a:lvl1pPr>
          </a:lstStyle>
          <a:p>
            <a:r>
              <a:rPr dirty="0"/>
              <a:t>10%</a:t>
            </a:r>
          </a:p>
        </p:txBody>
      </p:sp>
      <p:sp>
        <p:nvSpPr>
          <p:cNvPr id="23" name="object 46">
            <a:extLst>
              <a:ext uri="{FF2B5EF4-FFF2-40B4-BE49-F238E27FC236}">
                <a16:creationId xmlns:a16="http://schemas.microsoft.com/office/drawing/2014/main" id="{147F5580-6F37-7FE2-7AE8-76C60F065565}"/>
              </a:ext>
            </a:extLst>
          </p:cNvPr>
          <p:cNvSpPr txBox="1"/>
          <p:nvPr/>
        </p:nvSpPr>
        <p:spPr>
          <a:xfrm>
            <a:off x="4464739" y="3237977"/>
            <a:ext cx="2596030" cy="147546"/>
          </a:xfrm>
          <a:prstGeom prst="rect">
            <a:avLst/>
          </a:prstGeom>
          <a:solidFill>
            <a:srgbClr val="CCD6E8"/>
          </a:solidFill>
        </p:spPr>
        <p:txBody>
          <a:bodyPr vert="horz" wrap="square" lIns="0" tIns="0" rIns="72000" bIns="36000" rtlCol="0" anchor="ctr">
            <a:noAutofit/>
          </a:bodyPr>
          <a:lstStyle>
            <a:defPPr>
              <a:defRPr lang="en-US"/>
            </a:defPPr>
            <a:lvl1pPr marL="3175" algn="r">
              <a:lnSpc>
                <a:spcPct val="100000"/>
              </a:lnSpc>
              <a:spcBef>
                <a:spcPts val="280"/>
              </a:spcBef>
              <a:defRPr sz="1200" b="1" spc="-5">
                <a:solidFill>
                  <a:srgbClr val="879EC7"/>
                </a:solidFill>
                <a:latin typeface="KPMG Bold" panose="020B0803030202040204" pitchFamily="34" charset="0"/>
                <a:cs typeface="Arial"/>
              </a:defRPr>
            </a:lvl1pPr>
          </a:lstStyle>
          <a:p>
            <a:r>
              <a:rPr dirty="0"/>
              <a:t>50%</a:t>
            </a:r>
          </a:p>
        </p:txBody>
      </p:sp>
      <p:sp>
        <p:nvSpPr>
          <p:cNvPr id="25" name="object 20">
            <a:extLst>
              <a:ext uri="{FF2B5EF4-FFF2-40B4-BE49-F238E27FC236}">
                <a16:creationId xmlns:a16="http://schemas.microsoft.com/office/drawing/2014/main" id="{D252A03A-56B3-A779-DCE2-AC15C904D8D3}"/>
              </a:ext>
            </a:extLst>
          </p:cNvPr>
          <p:cNvSpPr txBox="1"/>
          <p:nvPr/>
        </p:nvSpPr>
        <p:spPr>
          <a:xfrm>
            <a:off x="1716765" y="2410603"/>
            <a:ext cx="69992" cy="110823"/>
          </a:xfrm>
          <a:prstGeom prst="rect">
            <a:avLst/>
          </a:prstGeom>
        </p:spPr>
        <p:txBody>
          <a:bodyPr vert="horz" wrap="square" lIns="0" tIns="0" rIns="0" bIns="0" rtlCol="0" anchor="ctr">
            <a:noAutofit/>
          </a:bodyPr>
          <a:lstStyle/>
          <a:p>
            <a:pPr marL="12700">
              <a:lnSpc>
                <a:spcPct val="100000"/>
              </a:lnSpc>
              <a:spcBef>
                <a:spcPts val="95"/>
              </a:spcBef>
            </a:pPr>
            <a:r>
              <a:rPr sz="1050" i="1" spc="-5" dirty="0">
                <a:solidFill>
                  <a:srgbClr val="00338D"/>
                </a:solidFill>
                <a:latin typeface="KPMG Bold" panose="020B0803030202040204" pitchFamily="34" charset="0"/>
                <a:cs typeface="Arial"/>
              </a:rPr>
              <a:t>c</a:t>
            </a:r>
            <a:endParaRPr sz="1050">
              <a:latin typeface="KPMG Bold" panose="020B0803030202040204" pitchFamily="34" charset="0"/>
              <a:cs typeface="Arial"/>
            </a:endParaRPr>
          </a:p>
        </p:txBody>
      </p:sp>
      <p:sp>
        <p:nvSpPr>
          <p:cNvPr id="26" name="object 28">
            <a:extLst>
              <a:ext uri="{FF2B5EF4-FFF2-40B4-BE49-F238E27FC236}">
                <a16:creationId xmlns:a16="http://schemas.microsoft.com/office/drawing/2014/main" id="{73CAC8A1-7CD2-4FE3-E33C-138F716B39CD}"/>
              </a:ext>
            </a:extLst>
          </p:cNvPr>
          <p:cNvSpPr txBox="1"/>
          <p:nvPr/>
        </p:nvSpPr>
        <p:spPr>
          <a:xfrm>
            <a:off x="1871763" y="2415604"/>
            <a:ext cx="519205" cy="147546"/>
          </a:xfrm>
          <a:prstGeom prst="rect">
            <a:avLst/>
          </a:prstGeom>
          <a:solidFill>
            <a:srgbClr val="00338D"/>
          </a:solidFill>
        </p:spPr>
        <p:txBody>
          <a:bodyPr vert="horz" wrap="square" lIns="0" tIns="0" rIns="36000" bIns="36000" rtlCol="0" anchor="ctr">
            <a:noAutofit/>
          </a:bodyPr>
          <a:lstStyle>
            <a:defPPr>
              <a:defRPr lang="en-US"/>
            </a:defPPr>
            <a:lvl1pPr marL="38735" algn="r">
              <a:lnSpc>
                <a:spcPct val="100000"/>
              </a:lnSpc>
              <a:spcBef>
                <a:spcPts val="280"/>
              </a:spcBef>
              <a:defRPr sz="1200" b="1" spc="-5">
                <a:solidFill>
                  <a:srgbClr val="DDE9FF"/>
                </a:solidFill>
                <a:latin typeface="KPMG Bold" panose="020B0803030202040204" pitchFamily="34" charset="0"/>
                <a:cs typeface="Arial"/>
              </a:defRPr>
            </a:lvl1pPr>
          </a:lstStyle>
          <a:p>
            <a:r>
              <a:rPr dirty="0"/>
              <a:t>10%</a:t>
            </a:r>
          </a:p>
        </p:txBody>
      </p:sp>
      <p:sp>
        <p:nvSpPr>
          <p:cNvPr id="27" name="object 38">
            <a:extLst>
              <a:ext uri="{FF2B5EF4-FFF2-40B4-BE49-F238E27FC236}">
                <a16:creationId xmlns:a16="http://schemas.microsoft.com/office/drawing/2014/main" id="{0DEADF0E-1EDE-0E29-1F06-40F3AB5A0F9F}"/>
              </a:ext>
            </a:extLst>
          </p:cNvPr>
          <p:cNvSpPr txBox="1"/>
          <p:nvPr/>
        </p:nvSpPr>
        <p:spPr>
          <a:xfrm>
            <a:off x="2390969" y="2415604"/>
            <a:ext cx="2074278" cy="147546"/>
          </a:xfrm>
          <a:prstGeom prst="rect">
            <a:avLst/>
          </a:prstGeom>
          <a:solidFill>
            <a:srgbClr val="99E3FB"/>
          </a:solidFill>
        </p:spPr>
        <p:txBody>
          <a:bodyPr vert="horz" wrap="square" lIns="0" tIns="0" rIns="72000" bIns="36000" rtlCol="0" anchor="ctr">
            <a:noAutofit/>
          </a:bodyPr>
          <a:lstStyle>
            <a:defPPr>
              <a:defRPr lang="en-US"/>
            </a:defPPr>
            <a:lvl1pPr marL="635" algn="r">
              <a:lnSpc>
                <a:spcPct val="100000"/>
              </a:lnSpc>
              <a:defRPr sz="1200" b="1" spc="-5">
                <a:solidFill>
                  <a:srgbClr val="00AFE6"/>
                </a:solidFill>
                <a:latin typeface="KPMG Bold" panose="020B0803030202040204" pitchFamily="34" charset="0"/>
                <a:cs typeface="Arial"/>
              </a:defRPr>
            </a:lvl1pPr>
          </a:lstStyle>
          <a:p>
            <a:r>
              <a:rPr dirty="0"/>
              <a:t>40%</a:t>
            </a:r>
          </a:p>
        </p:txBody>
      </p:sp>
      <p:sp>
        <p:nvSpPr>
          <p:cNvPr id="28" name="object 47">
            <a:extLst>
              <a:ext uri="{FF2B5EF4-FFF2-40B4-BE49-F238E27FC236}">
                <a16:creationId xmlns:a16="http://schemas.microsoft.com/office/drawing/2014/main" id="{DB26E91F-152C-F9EB-8211-74F305675A93}"/>
              </a:ext>
            </a:extLst>
          </p:cNvPr>
          <p:cNvSpPr txBox="1"/>
          <p:nvPr/>
        </p:nvSpPr>
        <p:spPr>
          <a:xfrm>
            <a:off x="4464739" y="2415604"/>
            <a:ext cx="2596030" cy="147546"/>
          </a:xfrm>
          <a:prstGeom prst="rect">
            <a:avLst/>
          </a:prstGeom>
          <a:solidFill>
            <a:srgbClr val="CCD6E8"/>
          </a:solidFill>
        </p:spPr>
        <p:txBody>
          <a:bodyPr vert="horz" wrap="square" lIns="0" tIns="0" rIns="72000" bIns="36000" rtlCol="0" anchor="ctr">
            <a:noAutofit/>
          </a:bodyPr>
          <a:lstStyle>
            <a:defPPr>
              <a:defRPr lang="en-US"/>
            </a:defPPr>
            <a:lvl1pPr marL="3175" algn="r">
              <a:lnSpc>
                <a:spcPct val="100000"/>
              </a:lnSpc>
              <a:spcBef>
                <a:spcPts val="280"/>
              </a:spcBef>
              <a:defRPr sz="1200" b="1" spc="-5">
                <a:solidFill>
                  <a:srgbClr val="879EC7"/>
                </a:solidFill>
                <a:latin typeface="KPMG Bold" panose="020B0803030202040204" pitchFamily="34" charset="0"/>
                <a:cs typeface="Arial"/>
              </a:defRPr>
            </a:lvl1pPr>
          </a:lstStyle>
          <a:p>
            <a:r>
              <a:rPr dirty="0"/>
              <a:t>50%</a:t>
            </a:r>
          </a:p>
        </p:txBody>
      </p:sp>
      <p:sp>
        <p:nvSpPr>
          <p:cNvPr id="30" name="object 18">
            <a:extLst>
              <a:ext uri="{FF2B5EF4-FFF2-40B4-BE49-F238E27FC236}">
                <a16:creationId xmlns:a16="http://schemas.microsoft.com/office/drawing/2014/main" id="{3EE448FE-EC20-3F5C-8C9A-4C4F844CED5A}"/>
              </a:ext>
            </a:extLst>
          </p:cNvPr>
          <p:cNvSpPr txBox="1"/>
          <p:nvPr/>
        </p:nvSpPr>
        <p:spPr>
          <a:xfrm>
            <a:off x="1716765" y="2959874"/>
            <a:ext cx="75080" cy="110823"/>
          </a:xfrm>
          <a:prstGeom prst="rect">
            <a:avLst/>
          </a:prstGeom>
        </p:spPr>
        <p:txBody>
          <a:bodyPr vert="horz" wrap="square" lIns="0" tIns="0" rIns="0" bIns="0" rtlCol="0" anchor="ctr">
            <a:noAutofit/>
          </a:bodyPr>
          <a:lstStyle/>
          <a:p>
            <a:pPr marL="12700">
              <a:lnSpc>
                <a:spcPct val="100000"/>
              </a:lnSpc>
              <a:spcBef>
                <a:spcPts val="95"/>
              </a:spcBef>
            </a:pPr>
            <a:r>
              <a:rPr sz="1050" i="1" spc="-5" dirty="0">
                <a:solidFill>
                  <a:srgbClr val="00338D"/>
                </a:solidFill>
                <a:latin typeface="KPMG Bold" panose="020B0803030202040204" pitchFamily="34" charset="0"/>
                <a:cs typeface="Arial"/>
              </a:rPr>
              <a:t>a</a:t>
            </a:r>
            <a:endParaRPr sz="1050">
              <a:latin typeface="KPMG Bold" panose="020B0803030202040204" pitchFamily="34" charset="0"/>
              <a:cs typeface="Arial"/>
            </a:endParaRPr>
          </a:p>
        </p:txBody>
      </p:sp>
      <p:sp>
        <p:nvSpPr>
          <p:cNvPr id="31" name="object 29">
            <a:extLst>
              <a:ext uri="{FF2B5EF4-FFF2-40B4-BE49-F238E27FC236}">
                <a16:creationId xmlns:a16="http://schemas.microsoft.com/office/drawing/2014/main" id="{DB2E1F4D-AFEB-6513-F668-969B58C9E11F}"/>
              </a:ext>
            </a:extLst>
          </p:cNvPr>
          <p:cNvSpPr txBox="1"/>
          <p:nvPr/>
        </p:nvSpPr>
        <p:spPr>
          <a:xfrm>
            <a:off x="1871763" y="2963852"/>
            <a:ext cx="2852579" cy="147546"/>
          </a:xfrm>
          <a:prstGeom prst="rect">
            <a:avLst/>
          </a:prstGeom>
          <a:solidFill>
            <a:srgbClr val="00338D"/>
          </a:solidFill>
        </p:spPr>
        <p:txBody>
          <a:bodyPr vert="horz" wrap="square" lIns="0" tIns="0" rIns="36000" bIns="36000" rtlCol="0" anchor="ctr">
            <a:noAutofit/>
          </a:bodyPr>
          <a:lstStyle>
            <a:defPPr>
              <a:defRPr lang="en-US"/>
            </a:defPPr>
            <a:lvl1pPr marL="38735" algn="r">
              <a:lnSpc>
                <a:spcPct val="100000"/>
              </a:lnSpc>
              <a:spcBef>
                <a:spcPts val="280"/>
              </a:spcBef>
              <a:defRPr sz="1200" b="1" spc="-5">
                <a:solidFill>
                  <a:srgbClr val="DDE9FF"/>
                </a:solidFill>
                <a:latin typeface="KPMG Bold" panose="020B0803030202040204" pitchFamily="34" charset="0"/>
                <a:cs typeface="Arial"/>
              </a:defRPr>
            </a:lvl1pPr>
          </a:lstStyle>
          <a:p>
            <a:r>
              <a:rPr dirty="0"/>
              <a:t>55%</a:t>
            </a:r>
            <a:endParaRPr/>
          </a:p>
        </p:txBody>
      </p:sp>
      <p:sp>
        <p:nvSpPr>
          <p:cNvPr id="32" name="object 48">
            <a:extLst>
              <a:ext uri="{FF2B5EF4-FFF2-40B4-BE49-F238E27FC236}">
                <a16:creationId xmlns:a16="http://schemas.microsoft.com/office/drawing/2014/main" id="{81CC4597-4A03-6C52-1FEA-A5EFF33064BD}"/>
              </a:ext>
            </a:extLst>
          </p:cNvPr>
          <p:cNvSpPr txBox="1"/>
          <p:nvPr/>
        </p:nvSpPr>
        <p:spPr>
          <a:xfrm>
            <a:off x="4724342" y="2963852"/>
            <a:ext cx="2336426" cy="147546"/>
          </a:xfrm>
          <a:prstGeom prst="rect">
            <a:avLst/>
          </a:prstGeom>
          <a:solidFill>
            <a:srgbClr val="CCD6E8"/>
          </a:solidFill>
        </p:spPr>
        <p:txBody>
          <a:bodyPr vert="horz" wrap="square" lIns="0" tIns="0" rIns="72000" bIns="36000" rtlCol="0" anchor="ctr">
            <a:noAutofit/>
          </a:bodyPr>
          <a:lstStyle>
            <a:defPPr>
              <a:defRPr lang="en-US"/>
            </a:defPPr>
            <a:lvl1pPr marL="3175" algn="r">
              <a:lnSpc>
                <a:spcPct val="100000"/>
              </a:lnSpc>
              <a:spcBef>
                <a:spcPts val="280"/>
              </a:spcBef>
              <a:defRPr sz="1200" b="1" spc="-5">
                <a:solidFill>
                  <a:srgbClr val="879EC7"/>
                </a:solidFill>
                <a:latin typeface="KPMG Bold" panose="020B0803030202040204" pitchFamily="34" charset="0"/>
                <a:cs typeface="Arial"/>
              </a:defRPr>
            </a:lvl1pPr>
          </a:lstStyle>
          <a:p>
            <a:r>
              <a:rPr dirty="0"/>
              <a:t>45%</a:t>
            </a:r>
            <a:endParaRPr/>
          </a:p>
        </p:txBody>
      </p:sp>
      <p:sp>
        <p:nvSpPr>
          <p:cNvPr id="34" name="object 16">
            <a:extLst>
              <a:ext uri="{FF2B5EF4-FFF2-40B4-BE49-F238E27FC236}">
                <a16:creationId xmlns:a16="http://schemas.microsoft.com/office/drawing/2014/main" id="{E721E289-61C0-3C05-8ECD-40947676498A}"/>
              </a:ext>
            </a:extLst>
          </p:cNvPr>
          <p:cNvSpPr txBox="1"/>
          <p:nvPr/>
        </p:nvSpPr>
        <p:spPr>
          <a:xfrm>
            <a:off x="1716765" y="3777178"/>
            <a:ext cx="75080" cy="110823"/>
          </a:xfrm>
          <a:prstGeom prst="rect">
            <a:avLst/>
          </a:prstGeom>
        </p:spPr>
        <p:txBody>
          <a:bodyPr vert="horz" wrap="square" lIns="0" tIns="0" rIns="0" bIns="0" rtlCol="0" anchor="ctr">
            <a:noAutofit/>
          </a:bodyPr>
          <a:lstStyle/>
          <a:p>
            <a:pPr marL="12700">
              <a:lnSpc>
                <a:spcPct val="100000"/>
              </a:lnSpc>
              <a:spcBef>
                <a:spcPts val="95"/>
              </a:spcBef>
            </a:pPr>
            <a:r>
              <a:rPr sz="1050" i="1" spc="-5" dirty="0">
                <a:solidFill>
                  <a:srgbClr val="00338D"/>
                </a:solidFill>
                <a:latin typeface="KPMG Bold" panose="020B0803030202040204" pitchFamily="34" charset="0"/>
                <a:cs typeface="Arial"/>
              </a:rPr>
              <a:t>d</a:t>
            </a:r>
            <a:endParaRPr sz="1050">
              <a:latin typeface="KPMG Bold" panose="020B0803030202040204" pitchFamily="34" charset="0"/>
              <a:cs typeface="Arial"/>
            </a:endParaRPr>
          </a:p>
        </p:txBody>
      </p:sp>
      <p:sp>
        <p:nvSpPr>
          <p:cNvPr id="35" name="object 40">
            <a:extLst>
              <a:ext uri="{FF2B5EF4-FFF2-40B4-BE49-F238E27FC236}">
                <a16:creationId xmlns:a16="http://schemas.microsoft.com/office/drawing/2014/main" id="{561BAC48-B137-357A-3663-7ED6166E7072}"/>
              </a:ext>
            </a:extLst>
          </p:cNvPr>
          <p:cNvSpPr txBox="1"/>
          <p:nvPr/>
        </p:nvSpPr>
        <p:spPr>
          <a:xfrm>
            <a:off x="1871763" y="3786225"/>
            <a:ext cx="3372293" cy="147546"/>
          </a:xfrm>
          <a:prstGeom prst="rect">
            <a:avLst/>
          </a:prstGeom>
          <a:solidFill>
            <a:srgbClr val="99E3FB"/>
          </a:solidFill>
        </p:spPr>
        <p:txBody>
          <a:bodyPr vert="horz" wrap="square" lIns="0" tIns="0" rIns="72000" bIns="36000" rtlCol="0" anchor="ctr">
            <a:noAutofit/>
          </a:bodyPr>
          <a:lstStyle>
            <a:defPPr>
              <a:defRPr lang="en-US"/>
            </a:defPPr>
            <a:lvl1pPr marL="635" algn="r">
              <a:lnSpc>
                <a:spcPct val="100000"/>
              </a:lnSpc>
              <a:defRPr sz="1200" b="1" spc="-5">
                <a:solidFill>
                  <a:srgbClr val="00AFE6"/>
                </a:solidFill>
                <a:latin typeface="KPMG Bold" panose="020B0803030202040204" pitchFamily="34" charset="0"/>
                <a:cs typeface="Arial"/>
              </a:defRPr>
            </a:lvl1pPr>
          </a:lstStyle>
          <a:p>
            <a:r>
              <a:rPr dirty="0"/>
              <a:t>65%</a:t>
            </a:r>
            <a:endParaRPr/>
          </a:p>
        </p:txBody>
      </p:sp>
      <p:sp>
        <p:nvSpPr>
          <p:cNvPr id="36" name="object 51">
            <a:extLst>
              <a:ext uri="{FF2B5EF4-FFF2-40B4-BE49-F238E27FC236}">
                <a16:creationId xmlns:a16="http://schemas.microsoft.com/office/drawing/2014/main" id="{5AEC466E-5563-049B-0F81-912097E978BD}"/>
              </a:ext>
            </a:extLst>
          </p:cNvPr>
          <p:cNvSpPr txBox="1"/>
          <p:nvPr/>
        </p:nvSpPr>
        <p:spPr>
          <a:xfrm>
            <a:off x="5243546" y="3786225"/>
            <a:ext cx="1817221" cy="147546"/>
          </a:xfrm>
          <a:prstGeom prst="rect">
            <a:avLst/>
          </a:prstGeom>
          <a:solidFill>
            <a:srgbClr val="CCD6E8"/>
          </a:solidFill>
        </p:spPr>
        <p:txBody>
          <a:bodyPr vert="horz" wrap="square" lIns="0" tIns="0" rIns="72000" bIns="36000" rtlCol="0" anchor="ctr">
            <a:noAutofit/>
          </a:bodyPr>
          <a:lstStyle>
            <a:defPPr>
              <a:defRPr lang="en-US"/>
            </a:defPPr>
            <a:lvl1pPr marL="3175" algn="r">
              <a:lnSpc>
                <a:spcPct val="100000"/>
              </a:lnSpc>
              <a:spcBef>
                <a:spcPts val="280"/>
              </a:spcBef>
              <a:defRPr sz="1200" b="1" spc="-5">
                <a:solidFill>
                  <a:srgbClr val="879EC7"/>
                </a:solidFill>
                <a:latin typeface="KPMG Bold" panose="020B0803030202040204" pitchFamily="34" charset="0"/>
                <a:cs typeface="Arial"/>
              </a:defRPr>
            </a:lvl1pPr>
          </a:lstStyle>
          <a:p>
            <a:r>
              <a:rPr dirty="0"/>
              <a:t>35%</a:t>
            </a:r>
          </a:p>
        </p:txBody>
      </p:sp>
      <p:sp>
        <p:nvSpPr>
          <p:cNvPr id="38" name="object 14">
            <a:extLst>
              <a:ext uri="{FF2B5EF4-FFF2-40B4-BE49-F238E27FC236}">
                <a16:creationId xmlns:a16="http://schemas.microsoft.com/office/drawing/2014/main" id="{E7AFA4D9-F4CB-5BDA-1495-D7A2D06B97C1}"/>
              </a:ext>
            </a:extLst>
          </p:cNvPr>
          <p:cNvSpPr txBox="1"/>
          <p:nvPr/>
        </p:nvSpPr>
        <p:spPr>
          <a:xfrm>
            <a:off x="1716765" y="4053417"/>
            <a:ext cx="75080" cy="109306"/>
          </a:xfrm>
          <a:prstGeom prst="rect">
            <a:avLst/>
          </a:prstGeom>
        </p:spPr>
        <p:txBody>
          <a:bodyPr vert="horz" wrap="square" lIns="0" tIns="0" rIns="0" bIns="0" rtlCol="0" anchor="ctr">
            <a:noAutofit/>
          </a:bodyPr>
          <a:lstStyle/>
          <a:p>
            <a:pPr marL="12700">
              <a:lnSpc>
                <a:spcPct val="100000"/>
              </a:lnSpc>
              <a:spcBef>
                <a:spcPts val="95"/>
              </a:spcBef>
            </a:pPr>
            <a:r>
              <a:rPr sz="1050" i="1" spc="-5" dirty="0">
                <a:solidFill>
                  <a:srgbClr val="00338D"/>
                </a:solidFill>
                <a:latin typeface="KPMG Bold" panose="020B0803030202040204" pitchFamily="34" charset="0"/>
                <a:cs typeface="Arial"/>
              </a:rPr>
              <a:t>a</a:t>
            </a:r>
            <a:endParaRPr sz="1050">
              <a:latin typeface="KPMG Bold" panose="020B0803030202040204" pitchFamily="34" charset="0"/>
              <a:cs typeface="Arial"/>
            </a:endParaRPr>
          </a:p>
        </p:txBody>
      </p:sp>
      <p:sp>
        <p:nvSpPr>
          <p:cNvPr id="39" name="object 32">
            <a:extLst>
              <a:ext uri="{FF2B5EF4-FFF2-40B4-BE49-F238E27FC236}">
                <a16:creationId xmlns:a16="http://schemas.microsoft.com/office/drawing/2014/main" id="{2A91C5CA-C339-C429-C708-075D4D61CEF3}"/>
              </a:ext>
            </a:extLst>
          </p:cNvPr>
          <p:cNvSpPr txBox="1"/>
          <p:nvPr/>
        </p:nvSpPr>
        <p:spPr>
          <a:xfrm>
            <a:off x="1871763" y="4060350"/>
            <a:ext cx="3372293" cy="147546"/>
          </a:xfrm>
          <a:prstGeom prst="rect">
            <a:avLst/>
          </a:prstGeom>
          <a:solidFill>
            <a:srgbClr val="00338D"/>
          </a:solidFill>
        </p:spPr>
        <p:txBody>
          <a:bodyPr vert="horz" wrap="square" lIns="0" tIns="0" rIns="36000" bIns="36000" rtlCol="0" anchor="ctr">
            <a:noAutofit/>
          </a:bodyPr>
          <a:lstStyle>
            <a:defPPr>
              <a:defRPr lang="en-US"/>
            </a:defPPr>
            <a:lvl1pPr marL="38735" algn="r">
              <a:lnSpc>
                <a:spcPct val="100000"/>
              </a:lnSpc>
              <a:spcBef>
                <a:spcPts val="280"/>
              </a:spcBef>
              <a:defRPr sz="1200" b="1" spc="-5">
                <a:solidFill>
                  <a:srgbClr val="DDE9FF"/>
                </a:solidFill>
                <a:latin typeface="KPMG Bold" panose="020B0803030202040204" pitchFamily="34" charset="0"/>
                <a:cs typeface="Arial"/>
              </a:defRPr>
            </a:lvl1pPr>
          </a:lstStyle>
          <a:p>
            <a:r>
              <a:rPr dirty="0"/>
              <a:t>65%</a:t>
            </a:r>
            <a:endParaRPr/>
          </a:p>
        </p:txBody>
      </p:sp>
      <p:sp>
        <p:nvSpPr>
          <p:cNvPr id="40" name="object 52">
            <a:extLst>
              <a:ext uri="{FF2B5EF4-FFF2-40B4-BE49-F238E27FC236}">
                <a16:creationId xmlns:a16="http://schemas.microsoft.com/office/drawing/2014/main" id="{37DCC415-233D-32CB-43E6-B128AE69C6C1}"/>
              </a:ext>
            </a:extLst>
          </p:cNvPr>
          <p:cNvSpPr txBox="1"/>
          <p:nvPr/>
        </p:nvSpPr>
        <p:spPr>
          <a:xfrm>
            <a:off x="5243546" y="4060350"/>
            <a:ext cx="1817221" cy="147546"/>
          </a:xfrm>
          <a:prstGeom prst="rect">
            <a:avLst/>
          </a:prstGeom>
          <a:solidFill>
            <a:srgbClr val="CCD6E8"/>
          </a:solidFill>
        </p:spPr>
        <p:txBody>
          <a:bodyPr vert="horz" wrap="square" lIns="0" tIns="0" rIns="72000" bIns="36000" rtlCol="0" anchor="ctr">
            <a:noAutofit/>
          </a:bodyPr>
          <a:lstStyle>
            <a:defPPr>
              <a:defRPr lang="en-US"/>
            </a:defPPr>
            <a:lvl1pPr marL="3175" algn="r">
              <a:lnSpc>
                <a:spcPct val="100000"/>
              </a:lnSpc>
              <a:spcBef>
                <a:spcPts val="280"/>
              </a:spcBef>
              <a:defRPr sz="1200" b="1" spc="-5">
                <a:solidFill>
                  <a:srgbClr val="879EC7"/>
                </a:solidFill>
                <a:latin typeface="KPMG Bold" panose="020B0803030202040204" pitchFamily="34" charset="0"/>
                <a:cs typeface="Arial"/>
              </a:defRPr>
            </a:lvl1pPr>
          </a:lstStyle>
          <a:p>
            <a:r>
              <a:rPr dirty="0"/>
              <a:t>35%</a:t>
            </a:r>
            <a:endParaRPr/>
          </a:p>
        </p:txBody>
      </p:sp>
      <p:sp>
        <p:nvSpPr>
          <p:cNvPr id="42" name="object 13">
            <a:extLst>
              <a:ext uri="{FF2B5EF4-FFF2-40B4-BE49-F238E27FC236}">
                <a16:creationId xmlns:a16="http://schemas.microsoft.com/office/drawing/2014/main" id="{E70BC8B4-FDDA-DA1A-617E-8C55E152179D}"/>
              </a:ext>
            </a:extLst>
          </p:cNvPr>
          <p:cNvSpPr txBox="1"/>
          <p:nvPr/>
        </p:nvSpPr>
        <p:spPr>
          <a:xfrm>
            <a:off x="1716765" y="2686843"/>
            <a:ext cx="75080" cy="107615"/>
          </a:xfrm>
          <a:prstGeom prst="rect">
            <a:avLst/>
          </a:prstGeom>
        </p:spPr>
        <p:txBody>
          <a:bodyPr vert="horz" wrap="square" lIns="0" tIns="0" rIns="0" bIns="0" rtlCol="0" anchor="ctr">
            <a:noAutofit/>
          </a:bodyPr>
          <a:lstStyle/>
          <a:p>
            <a:pPr marL="12700">
              <a:lnSpc>
                <a:spcPct val="100000"/>
              </a:lnSpc>
              <a:spcBef>
                <a:spcPts val="95"/>
              </a:spcBef>
            </a:pPr>
            <a:r>
              <a:rPr sz="1050" i="1" spc="-5" dirty="0">
                <a:solidFill>
                  <a:srgbClr val="00338D"/>
                </a:solidFill>
                <a:latin typeface="KPMG Bold" panose="020B0803030202040204" pitchFamily="34" charset="0"/>
                <a:cs typeface="Arial"/>
              </a:rPr>
              <a:t>a</a:t>
            </a:r>
            <a:endParaRPr sz="1050">
              <a:latin typeface="KPMG Bold" panose="020B0803030202040204" pitchFamily="34" charset="0"/>
              <a:cs typeface="Arial"/>
            </a:endParaRPr>
          </a:p>
        </p:txBody>
      </p:sp>
      <p:sp>
        <p:nvSpPr>
          <p:cNvPr id="43" name="object 33">
            <a:extLst>
              <a:ext uri="{FF2B5EF4-FFF2-40B4-BE49-F238E27FC236}">
                <a16:creationId xmlns:a16="http://schemas.microsoft.com/office/drawing/2014/main" id="{D002AF91-A882-3A33-4228-E4F25C874F8A}"/>
              </a:ext>
            </a:extLst>
          </p:cNvPr>
          <p:cNvSpPr txBox="1"/>
          <p:nvPr/>
        </p:nvSpPr>
        <p:spPr>
          <a:xfrm>
            <a:off x="1871762" y="2689728"/>
            <a:ext cx="2235862" cy="147546"/>
          </a:xfrm>
          <a:prstGeom prst="rect">
            <a:avLst/>
          </a:prstGeom>
          <a:solidFill>
            <a:srgbClr val="00338D"/>
          </a:solidFill>
        </p:spPr>
        <p:txBody>
          <a:bodyPr vert="horz" wrap="square" lIns="0" tIns="0" rIns="36000" bIns="36000" rtlCol="0" anchor="ctr">
            <a:noAutofit/>
          </a:bodyPr>
          <a:lstStyle>
            <a:defPPr>
              <a:defRPr lang="en-US"/>
            </a:defPPr>
            <a:lvl1pPr marL="38735" algn="r">
              <a:lnSpc>
                <a:spcPct val="100000"/>
              </a:lnSpc>
              <a:spcBef>
                <a:spcPts val="280"/>
              </a:spcBef>
              <a:defRPr sz="1200" b="1" spc="-5">
                <a:solidFill>
                  <a:srgbClr val="DDE9FF"/>
                </a:solidFill>
                <a:latin typeface="KPMG Bold" panose="020B0803030202040204" pitchFamily="34" charset="0"/>
                <a:cs typeface="Arial"/>
              </a:defRPr>
            </a:lvl1pPr>
          </a:lstStyle>
          <a:p>
            <a:r>
              <a:rPr lang="en-US"/>
              <a:t>43%</a:t>
            </a:r>
            <a:endParaRPr dirty="0"/>
          </a:p>
        </p:txBody>
      </p:sp>
      <p:sp>
        <p:nvSpPr>
          <p:cNvPr id="44" name="object 41">
            <a:extLst>
              <a:ext uri="{FF2B5EF4-FFF2-40B4-BE49-F238E27FC236}">
                <a16:creationId xmlns:a16="http://schemas.microsoft.com/office/drawing/2014/main" id="{E7884205-BDBC-9D90-71A1-B7363399271B}"/>
              </a:ext>
            </a:extLst>
          </p:cNvPr>
          <p:cNvSpPr txBox="1"/>
          <p:nvPr/>
        </p:nvSpPr>
        <p:spPr>
          <a:xfrm>
            <a:off x="4107624" y="2689728"/>
            <a:ext cx="2552138" cy="147546"/>
          </a:xfrm>
          <a:prstGeom prst="rect">
            <a:avLst/>
          </a:prstGeom>
          <a:solidFill>
            <a:srgbClr val="99E3FB"/>
          </a:solidFill>
        </p:spPr>
        <p:txBody>
          <a:bodyPr vert="horz" wrap="square" lIns="0" tIns="0" rIns="72000" bIns="36000" rtlCol="0" anchor="ctr">
            <a:noAutofit/>
          </a:bodyPr>
          <a:lstStyle>
            <a:defPPr>
              <a:defRPr lang="en-US"/>
            </a:defPPr>
            <a:lvl1pPr marL="635" algn="r">
              <a:lnSpc>
                <a:spcPct val="100000"/>
              </a:lnSpc>
              <a:defRPr sz="1200" b="1" spc="-5">
                <a:solidFill>
                  <a:srgbClr val="00AFE6"/>
                </a:solidFill>
                <a:latin typeface="KPMG Bold" panose="020B0803030202040204" pitchFamily="34" charset="0"/>
                <a:cs typeface="Arial"/>
              </a:defRPr>
            </a:lvl1pPr>
          </a:lstStyle>
          <a:p>
            <a:r>
              <a:rPr lang="en-US"/>
              <a:t>50%</a:t>
            </a:r>
            <a:endParaRPr dirty="0"/>
          </a:p>
        </p:txBody>
      </p:sp>
      <p:sp>
        <p:nvSpPr>
          <p:cNvPr id="45" name="object 53">
            <a:extLst>
              <a:ext uri="{FF2B5EF4-FFF2-40B4-BE49-F238E27FC236}">
                <a16:creationId xmlns:a16="http://schemas.microsoft.com/office/drawing/2014/main" id="{BF68BA31-55B7-A017-7AB7-F07CDB25B8B7}"/>
              </a:ext>
            </a:extLst>
          </p:cNvPr>
          <p:cNvSpPr txBox="1"/>
          <p:nvPr/>
        </p:nvSpPr>
        <p:spPr>
          <a:xfrm>
            <a:off x="6628768" y="2689728"/>
            <a:ext cx="432000" cy="147546"/>
          </a:xfrm>
          <a:prstGeom prst="rect">
            <a:avLst/>
          </a:prstGeom>
          <a:solidFill>
            <a:srgbClr val="CCD6E8"/>
          </a:solidFill>
        </p:spPr>
        <p:txBody>
          <a:bodyPr vert="horz" wrap="square" lIns="0" tIns="0" rIns="72000" bIns="36000" rtlCol="0" anchor="ctr">
            <a:noAutofit/>
          </a:bodyPr>
          <a:lstStyle>
            <a:defPPr>
              <a:defRPr lang="en-US"/>
            </a:defPPr>
            <a:lvl1pPr marL="3175" algn="r">
              <a:lnSpc>
                <a:spcPct val="100000"/>
              </a:lnSpc>
              <a:spcBef>
                <a:spcPts val="280"/>
              </a:spcBef>
              <a:defRPr sz="1200" b="1" spc="-5">
                <a:solidFill>
                  <a:srgbClr val="879EC7"/>
                </a:solidFill>
                <a:latin typeface="KPMG Bold" panose="020B0803030202040204" pitchFamily="34" charset="0"/>
                <a:cs typeface="Arial"/>
              </a:defRPr>
            </a:lvl1pPr>
          </a:lstStyle>
          <a:p>
            <a:r>
              <a:rPr lang="en-US" dirty="0"/>
              <a:t>7</a:t>
            </a:r>
            <a:r>
              <a:rPr dirty="0"/>
              <a:t>%</a:t>
            </a:r>
          </a:p>
        </p:txBody>
      </p:sp>
      <p:sp>
        <p:nvSpPr>
          <p:cNvPr id="47" name="object 11">
            <a:extLst>
              <a:ext uri="{FF2B5EF4-FFF2-40B4-BE49-F238E27FC236}">
                <a16:creationId xmlns:a16="http://schemas.microsoft.com/office/drawing/2014/main" id="{62F2C092-E92D-34C5-2CD6-4E0740176201}"/>
              </a:ext>
            </a:extLst>
          </p:cNvPr>
          <p:cNvSpPr txBox="1"/>
          <p:nvPr/>
        </p:nvSpPr>
        <p:spPr>
          <a:xfrm>
            <a:off x="1716765" y="2141368"/>
            <a:ext cx="75080" cy="103819"/>
          </a:xfrm>
          <a:prstGeom prst="rect">
            <a:avLst/>
          </a:prstGeom>
        </p:spPr>
        <p:txBody>
          <a:bodyPr vert="horz" wrap="square" lIns="0" tIns="0" rIns="0" bIns="0" rtlCol="0" anchor="ctr">
            <a:noAutofit/>
          </a:bodyPr>
          <a:lstStyle/>
          <a:p>
            <a:pPr marL="12700">
              <a:lnSpc>
                <a:spcPct val="100000"/>
              </a:lnSpc>
              <a:spcBef>
                <a:spcPts val="95"/>
              </a:spcBef>
            </a:pPr>
            <a:r>
              <a:rPr sz="1050" i="1" spc="-5" dirty="0">
                <a:solidFill>
                  <a:srgbClr val="00338D"/>
                </a:solidFill>
                <a:latin typeface="KPMG Bold" panose="020B0803030202040204" pitchFamily="34" charset="0"/>
                <a:cs typeface="Arial"/>
              </a:rPr>
              <a:t>d</a:t>
            </a:r>
            <a:endParaRPr sz="1050">
              <a:latin typeface="KPMG Bold" panose="020B0803030202040204" pitchFamily="34" charset="0"/>
              <a:cs typeface="Arial"/>
            </a:endParaRPr>
          </a:p>
        </p:txBody>
      </p:sp>
      <p:sp>
        <p:nvSpPr>
          <p:cNvPr id="48" name="object 34">
            <a:extLst>
              <a:ext uri="{FF2B5EF4-FFF2-40B4-BE49-F238E27FC236}">
                <a16:creationId xmlns:a16="http://schemas.microsoft.com/office/drawing/2014/main" id="{25F1C268-F18A-9B13-9656-800F73F31434}"/>
              </a:ext>
            </a:extLst>
          </p:cNvPr>
          <p:cNvSpPr txBox="1"/>
          <p:nvPr/>
        </p:nvSpPr>
        <p:spPr>
          <a:xfrm>
            <a:off x="1871763" y="2141479"/>
            <a:ext cx="1298015" cy="147546"/>
          </a:xfrm>
          <a:prstGeom prst="rect">
            <a:avLst/>
          </a:prstGeom>
          <a:solidFill>
            <a:srgbClr val="00338D"/>
          </a:solidFill>
        </p:spPr>
        <p:txBody>
          <a:bodyPr vert="horz" wrap="square" lIns="0" tIns="0" rIns="36000" bIns="36000" rtlCol="0" anchor="ctr">
            <a:noAutofit/>
          </a:bodyPr>
          <a:lstStyle>
            <a:defPPr>
              <a:defRPr lang="en-US"/>
            </a:defPPr>
            <a:lvl1pPr marL="38735" algn="r">
              <a:lnSpc>
                <a:spcPct val="100000"/>
              </a:lnSpc>
              <a:spcBef>
                <a:spcPts val="280"/>
              </a:spcBef>
              <a:defRPr sz="1200" b="1" spc="-5">
                <a:solidFill>
                  <a:srgbClr val="DDE9FF"/>
                </a:solidFill>
                <a:latin typeface="KPMG Bold" panose="020B0803030202040204" pitchFamily="34" charset="0"/>
                <a:cs typeface="Arial"/>
              </a:defRPr>
            </a:lvl1pPr>
          </a:lstStyle>
          <a:p>
            <a:r>
              <a:rPr dirty="0"/>
              <a:t>25%</a:t>
            </a:r>
            <a:endParaRPr/>
          </a:p>
        </p:txBody>
      </p:sp>
      <p:sp>
        <p:nvSpPr>
          <p:cNvPr id="49" name="object 42">
            <a:extLst>
              <a:ext uri="{FF2B5EF4-FFF2-40B4-BE49-F238E27FC236}">
                <a16:creationId xmlns:a16="http://schemas.microsoft.com/office/drawing/2014/main" id="{7B3173CC-F8B8-119B-AC71-186BAD3B7644}"/>
              </a:ext>
            </a:extLst>
          </p:cNvPr>
          <p:cNvSpPr txBox="1"/>
          <p:nvPr/>
        </p:nvSpPr>
        <p:spPr>
          <a:xfrm>
            <a:off x="3169778" y="2141479"/>
            <a:ext cx="2593484" cy="147546"/>
          </a:xfrm>
          <a:prstGeom prst="rect">
            <a:avLst/>
          </a:prstGeom>
          <a:solidFill>
            <a:srgbClr val="99E3FB"/>
          </a:solidFill>
        </p:spPr>
        <p:txBody>
          <a:bodyPr vert="horz" wrap="square" lIns="0" tIns="0" rIns="72000" bIns="36000" rtlCol="0" anchor="ctr">
            <a:noAutofit/>
          </a:bodyPr>
          <a:lstStyle>
            <a:defPPr>
              <a:defRPr lang="en-US"/>
            </a:defPPr>
            <a:lvl1pPr marL="635" algn="r">
              <a:lnSpc>
                <a:spcPct val="100000"/>
              </a:lnSpc>
              <a:defRPr sz="1200" b="1" spc="-5">
                <a:solidFill>
                  <a:srgbClr val="00AFE6"/>
                </a:solidFill>
                <a:latin typeface="KPMG Bold" panose="020B0803030202040204" pitchFamily="34" charset="0"/>
                <a:cs typeface="Arial"/>
              </a:defRPr>
            </a:lvl1pPr>
          </a:lstStyle>
          <a:p>
            <a:r>
              <a:rPr dirty="0"/>
              <a:t>50%</a:t>
            </a:r>
            <a:endParaRPr/>
          </a:p>
        </p:txBody>
      </p:sp>
      <p:sp>
        <p:nvSpPr>
          <p:cNvPr id="50" name="object 54">
            <a:extLst>
              <a:ext uri="{FF2B5EF4-FFF2-40B4-BE49-F238E27FC236}">
                <a16:creationId xmlns:a16="http://schemas.microsoft.com/office/drawing/2014/main" id="{3B4C6C1F-823B-7638-C0B8-8CCF02175EA4}"/>
              </a:ext>
            </a:extLst>
          </p:cNvPr>
          <p:cNvSpPr txBox="1"/>
          <p:nvPr/>
        </p:nvSpPr>
        <p:spPr>
          <a:xfrm>
            <a:off x="5762753" y="2141479"/>
            <a:ext cx="1298015" cy="147546"/>
          </a:xfrm>
          <a:prstGeom prst="rect">
            <a:avLst/>
          </a:prstGeom>
          <a:solidFill>
            <a:srgbClr val="CCD6E8"/>
          </a:solidFill>
        </p:spPr>
        <p:txBody>
          <a:bodyPr vert="horz" wrap="square" lIns="0" tIns="0" rIns="72000" bIns="36000" rtlCol="0" anchor="ctr">
            <a:noAutofit/>
          </a:bodyPr>
          <a:lstStyle>
            <a:defPPr>
              <a:defRPr lang="en-US"/>
            </a:defPPr>
            <a:lvl1pPr marL="3175" algn="r">
              <a:lnSpc>
                <a:spcPct val="100000"/>
              </a:lnSpc>
              <a:spcBef>
                <a:spcPts val="280"/>
              </a:spcBef>
              <a:defRPr sz="1200" b="1" spc="-5">
                <a:solidFill>
                  <a:srgbClr val="879EC7"/>
                </a:solidFill>
                <a:latin typeface="KPMG Bold" panose="020B0803030202040204" pitchFamily="34" charset="0"/>
                <a:cs typeface="Arial"/>
              </a:defRPr>
            </a:lvl1pPr>
          </a:lstStyle>
          <a:p>
            <a:r>
              <a:rPr dirty="0"/>
              <a:t>25%</a:t>
            </a:r>
          </a:p>
        </p:txBody>
      </p:sp>
      <p:sp>
        <p:nvSpPr>
          <p:cNvPr id="52" name="object 10">
            <a:extLst>
              <a:ext uri="{FF2B5EF4-FFF2-40B4-BE49-F238E27FC236}">
                <a16:creationId xmlns:a16="http://schemas.microsoft.com/office/drawing/2014/main" id="{8AF194EF-1216-26D0-9807-19205B4DA07D}"/>
              </a:ext>
            </a:extLst>
          </p:cNvPr>
          <p:cNvSpPr txBox="1"/>
          <p:nvPr/>
        </p:nvSpPr>
        <p:spPr>
          <a:xfrm>
            <a:off x="1716765" y="3510153"/>
            <a:ext cx="75080" cy="101609"/>
          </a:xfrm>
          <a:prstGeom prst="rect">
            <a:avLst/>
          </a:prstGeom>
        </p:spPr>
        <p:txBody>
          <a:bodyPr vert="horz" wrap="square" lIns="0" tIns="0" rIns="0" bIns="0" rtlCol="0" anchor="ctr">
            <a:noAutofit/>
          </a:bodyPr>
          <a:lstStyle/>
          <a:p>
            <a:pPr marL="12700">
              <a:lnSpc>
                <a:spcPct val="100000"/>
              </a:lnSpc>
              <a:spcBef>
                <a:spcPts val="95"/>
              </a:spcBef>
            </a:pPr>
            <a:r>
              <a:rPr sz="1050" i="1" spc="-5" dirty="0">
                <a:solidFill>
                  <a:srgbClr val="00338D"/>
                </a:solidFill>
                <a:latin typeface="KPMG Bold" panose="020B0803030202040204" pitchFamily="34" charset="0"/>
                <a:cs typeface="Arial"/>
              </a:rPr>
              <a:t>d</a:t>
            </a:r>
            <a:endParaRPr sz="1050">
              <a:latin typeface="KPMG Bold" panose="020B0803030202040204" pitchFamily="34" charset="0"/>
              <a:cs typeface="Arial"/>
            </a:endParaRPr>
          </a:p>
        </p:txBody>
      </p:sp>
      <p:sp>
        <p:nvSpPr>
          <p:cNvPr id="53" name="object 35">
            <a:extLst>
              <a:ext uri="{FF2B5EF4-FFF2-40B4-BE49-F238E27FC236}">
                <a16:creationId xmlns:a16="http://schemas.microsoft.com/office/drawing/2014/main" id="{415AFB05-062F-0E9A-E77F-24FBBA37768B}"/>
              </a:ext>
            </a:extLst>
          </p:cNvPr>
          <p:cNvSpPr txBox="1"/>
          <p:nvPr/>
        </p:nvSpPr>
        <p:spPr>
          <a:xfrm>
            <a:off x="1871763" y="3512101"/>
            <a:ext cx="1817221" cy="147546"/>
          </a:xfrm>
          <a:prstGeom prst="rect">
            <a:avLst/>
          </a:prstGeom>
          <a:solidFill>
            <a:srgbClr val="00338D"/>
          </a:solidFill>
        </p:spPr>
        <p:txBody>
          <a:bodyPr vert="horz" wrap="square" lIns="0" tIns="0" rIns="36000" bIns="36000" rtlCol="0" anchor="ctr">
            <a:noAutofit/>
          </a:bodyPr>
          <a:lstStyle>
            <a:defPPr>
              <a:defRPr lang="en-US"/>
            </a:defPPr>
            <a:lvl1pPr marL="38735" algn="r">
              <a:lnSpc>
                <a:spcPct val="100000"/>
              </a:lnSpc>
              <a:spcBef>
                <a:spcPts val="280"/>
              </a:spcBef>
              <a:defRPr sz="1200" b="1" spc="-5">
                <a:solidFill>
                  <a:srgbClr val="DDE9FF"/>
                </a:solidFill>
                <a:latin typeface="KPMG Bold" panose="020B0803030202040204" pitchFamily="34" charset="0"/>
                <a:cs typeface="Arial"/>
              </a:defRPr>
            </a:lvl1pPr>
          </a:lstStyle>
          <a:p>
            <a:r>
              <a:rPr dirty="0"/>
              <a:t>35%</a:t>
            </a:r>
            <a:endParaRPr/>
          </a:p>
        </p:txBody>
      </p:sp>
      <p:sp>
        <p:nvSpPr>
          <p:cNvPr id="54" name="object 43">
            <a:extLst>
              <a:ext uri="{FF2B5EF4-FFF2-40B4-BE49-F238E27FC236}">
                <a16:creationId xmlns:a16="http://schemas.microsoft.com/office/drawing/2014/main" id="{FDA0F501-EE6C-7947-CED7-4651B8A19703}"/>
              </a:ext>
            </a:extLst>
          </p:cNvPr>
          <p:cNvSpPr txBox="1"/>
          <p:nvPr/>
        </p:nvSpPr>
        <p:spPr>
          <a:xfrm>
            <a:off x="3688984" y="3512101"/>
            <a:ext cx="2074278" cy="147546"/>
          </a:xfrm>
          <a:prstGeom prst="rect">
            <a:avLst/>
          </a:prstGeom>
          <a:solidFill>
            <a:srgbClr val="99E3FB"/>
          </a:solidFill>
        </p:spPr>
        <p:txBody>
          <a:bodyPr vert="horz" wrap="square" lIns="0" tIns="0" rIns="72000" bIns="36000" rtlCol="0" anchor="ctr">
            <a:noAutofit/>
          </a:bodyPr>
          <a:lstStyle>
            <a:defPPr>
              <a:defRPr lang="en-US"/>
            </a:defPPr>
            <a:lvl1pPr marL="635" algn="r">
              <a:lnSpc>
                <a:spcPct val="100000"/>
              </a:lnSpc>
              <a:defRPr sz="1200" b="1" spc="-5">
                <a:solidFill>
                  <a:srgbClr val="00AFE6"/>
                </a:solidFill>
                <a:latin typeface="KPMG Bold" panose="020B0803030202040204" pitchFamily="34" charset="0"/>
                <a:cs typeface="Arial"/>
              </a:defRPr>
            </a:lvl1pPr>
          </a:lstStyle>
          <a:p>
            <a:r>
              <a:rPr dirty="0"/>
              <a:t>40%</a:t>
            </a:r>
            <a:endParaRPr/>
          </a:p>
        </p:txBody>
      </p:sp>
      <p:sp>
        <p:nvSpPr>
          <p:cNvPr id="55" name="object 55">
            <a:extLst>
              <a:ext uri="{FF2B5EF4-FFF2-40B4-BE49-F238E27FC236}">
                <a16:creationId xmlns:a16="http://schemas.microsoft.com/office/drawing/2014/main" id="{124AE8D9-4215-589F-37F8-4B4ED68F5E1D}"/>
              </a:ext>
            </a:extLst>
          </p:cNvPr>
          <p:cNvSpPr txBox="1"/>
          <p:nvPr/>
        </p:nvSpPr>
        <p:spPr>
          <a:xfrm>
            <a:off x="5762753" y="3512101"/>
            <a:ext cx="1298015" cy="147546"/>
          </a:xfrm>
          <a:prstGeom prst="rect">
            <a:avLst/>
          </a:prstGeom>
          <a:solidFill>
            <a:srgbClr val="CCD6E8"/>
          </a:solidFill>
        </p:spPr>
        <p:txBody>
          <a:bodyPr vert="horz" wrap="square" lIns="0" tIns="0" rIns="72000" bIns="36000" rtlCol="0" anchor="ctr">
            <a:noAutofit/>
          </a:bodyPr>
          <a:lstStyle>
            <a:defPPr>
              <a:defRPr lang="en-US"/>
            </a:defPPr>
            <a:lvl1pPr marL="3175" algn="r">
              <a:lnSpc>
                <a:spcPct val="100000"/>
              </a:lnSpc>
              <a:spcBef>
                <a:spcPts val="280"/>
              </a:spcBef>
              <a:defRPr sz="1200" b="1" spc="-5">
                <a:solidFill>
                  <a:srgbClr val="879EC7"/>
                </a:solidFill>
                <a:latin typeface="KPMG Bold" panose="020B0803030202040204" pitchFamily="34" charset="0"/>
                <a:cs typeface="Arial"/>
              </a:defRPr>
            </a:lvl1pPr>
          </a:lstStyle>
          <a:p>
            <a:r>
              <a:rPr dirty="0"/>
              <a:t>25%</a:t>
            </a:r>
          </a:p>
        </p:txBody>
      </p:sp>
      <p:sp>
        <p:nvSpPr>
          <p:cNvPr id="57" name="object 9">
            <a:extLst>
              <a:ext uri="{FF2B5EF4-FFF2-40B4-BE49-F238E27FC236}">
                <a16:creationId xmlns:a16="http://schemas.microsoft.com/office/drawing/2014/main" id="{A9E097C0-A9AA-7DB2-60D2-2C1EB4F66EA0}"/>
              </a:ext>
            </a:extLst>
          </p:cNvPr>
          <p:cNvSpPr txBox="1"/>
          <p:nvPr/>
        </p:nvSpPr>
        <p:spPr>
          <a:xfrm>
            <a:off x="1716765" y="1877734"/>
            <a:ext cx="75080" cy="98218"/>
          </a:xfrm>
          <a:prstGeom prst="rect">
            <a:avLst/>
          </a:prstGeom>
        </p:spPr>
        <p:txBody>
          <a:bodyPr vert="horz" wrap="square" lIns="0" tIns="0" rIns="0" bIns="0" rtlCol="0" anchor="ctr">
            <a:noAutofit/>
          </a:bodyPr>
          <a:lstStyle/>
          <a:p>
            <a:pPr marL="12700">
              <a:lnSpc>
                <a:spcPct val="100000"/>
              </a:lnSpc>
              <a:spcBef>
                <a:spcPts val="95"/>
              </a:spcBef>
            </a:pPr>
            <a:r>
              <a:rPr sz="1050" i="1" spc="-5" dirty="0">
                <a:solidFill>
                  <a:srgbClr val="00338D"/>
                </a:solidFill>
                <a:latin typeface="KPMG Bold" panose="020B0803030202040204" pitchFamily="34" charset="0"/>
                <a:cs typeface="Arial"/>
              </a:rPr>
              <a:t>a</a:t>
            </a:r>
            <a:endParaRPr sz="1050" dirty="0">
              <a:latin typeface="KPMG Bold" panose="020B0803030202040204" pitchFamily="34" charset="0"/>
              <a:cs typeface="Arial"/>
            </a:endParaRPr>
          </a:p>
        </p:txBody>
      </p:sp>
      <p:sp>
        <p:nvSpPr>
          <p:cNvPr id="58" name="object 36">
            <a:extLst>
              <a:ext uri="{FF2B5EF4-FFF2-40B4-BE49-F238E27FC236}">
                <a16:creationId xmlns:a16="http://schemas.microsoft.com/office/drawing/2014/main" id="{B920B87A-FA04-723C-92E4-00175E3737C2}"/>
              </a:ext>
            </a:extLst>
          </p:cNvPr>
          <p:cNvSpPr txBox="1"/>
          <p:nvPr/>
        </p:nvSpPr>
        <p:spPr>
          <a:xfrm>
            <a:off x="1871763" y="1867355"/>
            <a:ext cx="1038410" cy="147546"/>
          </a:xfrm>
          <a:prstGeom prst="rect">
            <a:avLst/>
          </a:prstGeom>
          <a:solidFill>
            <a:srgbClr val="00338D"/>
          </a:solidFill>
        </p:spPr>
        <p:txBody>
          <a:bodyPr vert="horz" wrap="square" lIns="0" tIns="0" rIns="36000" bIns="36000" rtlCol="0" anchor="ctr">
            <a:noAutofit/>
          </a:bodyPr>
          <a:lstStyle>
            <a:defPPr>
              <a:defRPr lang="en-US"/>
            </a:defPPr>
            <a:lvl1pPr marL="38735" algn="r">
              <a:lnSpc>
                <a:spcPct val="100000"/>
              </a:lnSpc>
              <a:spcBef>
                <a:spcPts val="280"/>
              </a:spcBef>
              <a:defRPr sz="1200" b="1" spc="-5">
                <a:solidFill>
                  <a:srgbClr val="DDE9FF"/>
                </a:solidFill>
                <a:latin typeface="KPMG Bold" panose="020B0803030202040204" pitchFamily="34" charset="0"/>
                <a:cs typeface="Arial"/>
              </a:defRPr>
            </a:lvl1pPr>
          </a:lstStyle>
          <a:p>
            <a:r>
              <a:rPr dirty="0"/>
              <a:t>20%</a:t>
            </a:r>
          </a:p>
        </p:txBody>
      </p:sp>
      <p:sp>
        <p:nvSpPr>
          <p:cNvPr id="59" name="object 44">
            <a:extLst>
              <a:ext uri="{FF2B5EF4-FFF2-40B4-BE49-F238E27FC236}">
                <a16:creationId xmlns:a16="http://schemas.microsoft.com/office/drawing/2014/main" id="{6BD97F0C-3022-D134-76E4-985311FEC5E2}"/>
              </a:ext>
            </a:extLst>
          </p:cNvPr>
          <p:cNvSpPr txBox="1"/>
          <p:nvPr/>
        </p:nvSpPr>
        <p:spPr>
          <a:xfrm>
            <a:off x="2910175" y="1867355"/>
            <a:ext cx="3112690" cy="147546"/>
          </a:xfrm>
          <a:prstGeom prst="rect">
            <a:avLst/>
          </a:prstGeom>
          <a:solidFill>
            <a:srgbClr val="99E3FB"/>
          </a:solidFill>
        </p:spPr>
        <p:txBody>
          <a:bodyPr vert="horz" wrap="square" lIns="0" tIns="0" rIns="72000" bIns="36000" rtlCol="0" anchor="ctr">
            <a:noAutofit/>
          </a:bodyPr>
          <a:lstStyle>
            <a:defPPr>
              <a:defRPr lang="en-US"/>
            </a:defPPr>
            <a:lvl1pPr marL="635" algn="r">
              <a:lnSpc>
                <a:spcPct val="100000"/>
              </a:lnSpc>
              <a:defRPr sz="1200" b="1" spc="-5">
                <a:solidFill>
                  <a:srgbClr val="00AFE6"/>
                </a:solidFill>
                <a:latin typeface="KPMG Bold" panose="020B0803030202040204" pitchFamily="34" charset="0"/>
                <a:cs typeface="Arial"/>
              </a:defRPr>
            </a:lvl1pPr>
          </a:lstStyle>
          <a:p>
            <a:r>
              <a:rPr dirty="0"/>
              <a:t>60%</a:t>
            </a:r>
          </a:p>
        </p:txBody>
      </p:sp>
      <p:sp>
        <p:nvSpPr>
          <p:cNvPr id="60" name="object 56">
            <a:extLst>
              <a:ext uri="{FF2B5EF4-FFF2-40B4-BE49-F238E27FC236}">
                <a16:creationId xmlns:a16="http://schemas.microsoft.com/office/drawing/2014/main" id="{280BBE37-B240-D8BC-539C-5463729F0935}"/>
              </a:ext>
            </a:extLst>
          </p:cNvPr>
          <p:cNvSpPr txBox="1"/>
          <p:nvPr/>
        </p:nvSpPr>
        <p:spPr>
          <a:xfrm>
            <a:off x="6022357" y="1867355"/>
            <a:ext cx="1038410" cy="147546"/>
          </a:xfrm>
          <a:prstGeom prst="rect">
            <a:avLst/>
          </a:prstGeom>
          <a:solidFill>
            <a:srgbClr val="CCD6E8"/>
          </a:solidFill>
        </p:spPr>
        <p:txBody>
          <a:bodyPr vert="horz" wrap="square" lIns="0" tIns="0" rIns="72000" bIns="36000" rtlCol="0" anchor="ctr">
            <a:noAutofit/>
          </a:bodyPr>
          <a:lstStyle>
            <a:defPPr>
              <a:defRPr lang="en-US"/>
            </a:defPPr>
            <a:lvl1pPr marL="3175" algn="r">
              <a:lnSpc>
                <a:spcPct val="100000"/>
              </a:lnSpc>
              <a:spcBef>
                <a:spcPts val="280"/>
              </a:spcBef>
              <a:defRPr sz="1200" b="1" spc="-5">
                <a:solidFill>
                  <a:srgbClr val="879EC7"/>
                </a:solidFill>
                <a:latin typeface="KPMG Bold" panose="020B0803030202040204" pitchFamily="34" charset="0"/>
                <a:cs typeface="Arial"/>
              </a:defRPr>
            </a:lvl1pPr>
          </a:lstStyle>
          <a:p>
            <a:r>
              <a:rPr dirty="0"/>
              <a:t>20%</a:t>
            </a:r>
          </a:p>
        </p:txBody>
      </p:sp>
      <p:sp>
        <p:nvSpPr>
          <p:cNvPr id="62" name="object 31">
            <a:extLst>
              <a:ext uri="{FF2B5EF4-FFF2-40B4-BE49-F238E27FC236}">
                <a16:creationId xmlns:a16="http://schemas.microsoft.com/office/drawing/2014/main" id="{F474483F-109E-40E4-B6A3-39CAAD13B780}"/>
              </a:ext>
            </a:extLst>
          </p:cNvPr>
          <p:cNvSpPr txBox="1"/>
          <p:nvPr/>
        </p:nvSpPr>
        <p:spPr>
          <a:xfrm>
            <a:off x="1871763" y="4334474"/>
            <a:ext cx="3112690" cy="147546"/>
          </a:xfrm>
          <a:prstGeom prst="rect">
            <a:avLst/>
          </a:prstGeom>
          <a:solidFill>
            <a:srgbClr val="00338D"/>
          </a:solidFill>
        </p:spPr>
        <p:txBody>
          <a:bodyPr vert="horz" wrap="square" lIns="0" tIns="0" rIns="36000" bIns="36000" rtlCol="0" anchor="ctr">
            <a:noAutofit/>
          </a:bodyPr>
          <a:lstStyle>
            <a:defPPr>
              <a:defRPr lang="en-US"/>
            </a:defPPr>
            <a:lvl1pPr marL="38735" algn="r">
              <a:lnSpc>
                <a:spcPct val="100000"/>
              </a:lnSpc>
              <a:spcBef>
                <a:spcPts val="280"/>
              </a:spcBef>
              <a:defRPr sz="1200" b="1" spc="-5">
                <a:solidFill>
                  <a:srgbClr val="DDE9FF"/>
                </a:solidFill>
                <a:latin typeface="KPMG Bold" panose="020B0803030202040204" pitchFamily="34" charset="0"/>
                <a:cs typeface="Arial"/>
              </a:defRPr>
            </a:lvl1pPr>
          </a:lstStyle>
          <a:p>
            <a:r>
              <a:rPr dirty="0"/>
              <a:t>60%</a:t>
            </a:r>
          </a:p>
        </p:txBody>
      </p:sp>
      <p:sp>
        <p:nvSpPr>
          <p:cNvPr id="63" name="object 50">
            <a:extLst>
              <a:ext uri="{FF2B5EF4-FFF2-40B4-BE49-F238E27FC236}">
                <a16:creationId xmlns:a16="http://schemas.microsoft.com/office/drawing/2014/main" id="{7DA7727C-05F9-D4BF-37CD-4D2C91461A57}"/>
              </a:ext>
            </a:extLst>
          </p:cNvPr>
          <p:cNvSpPr txBox="1"/>
          <p:nvPr/>
        </p:nvSpPr>
        <p:spPr>
          <a:xfrm>
            <a:off x="4983944" y="4334474"/>
            <a:ext cx="2076823" cy="147546"/>
          </a:xfrm>
          <a:prstGeom prst="rect">
            <a:avLst/>
          </a:prstGeom>
          <a:solidFill>
            <a:srgbClr val="CCD6E8"/>
          </a:solidFill>
        </p:spPr>
        <p:txBody>
          <a:bodyPr vert="horz" wrap="square" lIns="0" tIns="0" rIns="72000" bIns="36000" rtlCol="0" anchor="ctr">
            <a:noAutofit/>
          </a:bodyPr>
          <a:lstStyle>
            <a:defPPr>
              <a:defRPr lang="en-US"/>
            </a:defPPr>
            <a:lvl1pPr marL="3175" algn="r">
              <a:lnSpc>
                <a:spcPct val="100000"/>
              </a:lnSpc>
              <a:spcBef>
                <a:spcPts val="280"/>
              </a:spcBef>
              <a:defRPr sz="1200" b="1" spc="-5">
                <a:solidFill>
                  <a:srgbClr val="879EC7"/>
                </a:solidFill>
                <a:latin typeface="KPMG Bold" panose="020B0803030202040204" pitchFamily="34" charset="0"/>
                <a:cs typeface="Arial"/>
              </a:defRPr>
            </a:lvl1pPr>
          </a:lstStyle>
          <a:p>
            <a:r>
              <a:rPr dirty="0"/>
              <a:t>40%</a:t>
            </a:r>
          </a:p>
        </p:txBody>
      </p:sp>
      <p:sp>
        <p:nvSpPr>
          <p:cNvPr id="576" name="object 16">
            <a:extLst>
              <a:ext uri="{FF2B5EF4-FFF2-40B4-BE49-F238E27FC236}">
                <a16:creationId xmlns:a16="http://schemas.microsoft.com/office/drawing/2014/main" id="{D1EC96EC-39CB-42F0-424B-208B3211C34D}"/>
              </a:ext>
            </a:extLst>
          </p:cNvPr>
          <p:cNvSpPr txBox="1"/>
          <p:nvPr/>
        </p:nvSpPr>
        <p:spPr>
          <a:xfrm>
            <a:off x="1716765" y="4328139"/>
            <a:ext cx="75080" cy="109306"/>
          </a:xfrm>
          <a:prstGeom prst="rect">
            <a:avLst/>
          </a:prstGeom>
        </p:spPr>
        <p:txBody>
          <a:bodyPr vert="horz" wrap="square" lIns="0" tIns="0" rIns="0" bIns="0" rtlCol="0" anchor="ctr">
            <a:noAutofit/>
          </a:bodyPr>
          <a:lstStyle/>
          <a:p>
            <a:pPr marL="12700">
              <a:lnSpc>
                <a:spcPct val="100000"/>
              </a:lnSpc>
              <a:spcBef>
                <a:spcPts val="95"/>
              </a:spcBef>
            </a:pPr>
            <a:r>
              <a:rPr sz="1050" i="1" spc="-5" dirty="0">
                <a:solidFill>
                  <a:srgbClr val="00338D"/>
                </a:solidFill>
                <a:latin typeface="KPMG Bold" panose="020B0803030202040204" pitchFamily="34" charset="0"/>
                <a:cs typeface="Arial"/>
              </a:rPr>
              <a:t>d</a:t>
            </a:r>
            <a:endParaRPr sz="1050">
              <a:latin typeface="KPMG Bold" panose="020B0803030202040204" pitchFamily="34" charset="0"/>
              <a:cs typeface="Arial"/>
            </a:endParaRPr>
          </a:p>
        </p:txBody>
      </p:sp>
      <p:grpSp>
        <p:nvGrpSpPr>
          <p:cNvPr id="591" name="그룹 590">
            <a:extLst>
              <a:ext uri="{FF2B5EF4-FFF2-40B4-BE49-F238E27FC236}">
                <a16:creationId xmlns:a16="http://schemas.microsoft.com/office/drawing/2014/main" id="{0D74DBAF-022A-7607-22DF-E40272D6DB21}"/>
              </a:ext>
            </a:extLst>
          </p:cNvPr>
          <p:cNvGrpSpPr/>
          <p:nvPr/>
        </p:nvGrpSpPr>
        <p:grpSpPr>
          <a:xfrm>
            <a:off x="3808029" y="4795555"/>
            <a:ext cx="3484414" cy="241510"/>
            <a:chOff x="3808029" y="4795555"/>
            <a:chExt cx="3484414" cy="241510"/>
          </a:xfrm>
        </p:grpSpPr>
        <p:sp>
          <p:nvSpPr>
            <p:cNvPr id="577" name="object 58">
              <a:extLst>
                <a:ext uri="{FF2B5EF4-FFF2-40B4-BE49-F238E27FC236}">
                  <a16:creationId xmlns:a16="http://schemas.microsoft.com/office/drawing/2014/main" id="{30ABB386-CB6F-47FD-99DA-A32DBA50CDE7}"/>
                </a:ext>
              </a:extLst>
            </p:cNvPr>
            <p:cNvSpPr/>
            <p:nvPr/>
          </p:nvSpPr>
          <p:spPr>
            <a:xfrm>
              <a:off x="3808029" y="4861422"/>
              <a:ext cx="106680" cy="109307"/>
            </a:xfrm>
            <a:custGeom>
              <a:avLst/>
              <a:gdLst/>
              <a:ahLst/>
              <a:cxnLst/>
              <a:rect l="l" t="t" r="r" b="b"/>
              <a:pathLst>
                <a:path w="106679" h="106679">
                  <a:moveTo>
                    <a:pt x="106679" y="0"/>
                  </a:moveTo>
                  <a:lnTo>
                    <a:pt x="0" y="0"/>
                  </a:lnTo>
                  <a:lnTo>
                    <a:pt x="0" y="106680"/>
                  </a:lnTo>
                  <a:lnTo>
                    <a:pt x="106679" y="106680"/>
                  </a:lnTo>
                  <a:lnTo>
                    <a:pt x="106679" y="0"/>
                  </a:lnTo>
                  <a:close/>
                </a:path>
              </a:pathLst>
            </a:custGeom>
            <a:solidFill>
              <a:srgbClr val="00338D"/>
            </a:solidFill>
          </p:spPr>
          <p:txBody>
            <a:bodyPr wrap="square" lIns="0" tIns="0" rIns="0" bIns="0" rtlCol="0"/>
            <a:lstStyle/>
            <a:p>
              <a:endParaRPr/>
            </a:p>
          </p:txBody>
        </p:sp>
        <p:sp>
          <p:nvSpPr>
            <p:cNvPr id="578" name="object 60">
              <a:extLst>
                <a:ext uri="{FF2B5EF4-FFF2-40B4-BE49-F238E27FC236}">
                  <a16:creationId xmlns:a16="http://schemas.microsoft.com/office/drawing/2014/main" id="{C1958D2C-7F1A-A06A-F2D9-CEF9B2FE0374}"/>
                </a:ext>
              </a:extLst>
            </p:cNvPr>
            <p:cNvSpPr/>
            <p:nvPr/>
          </p:nvSpPr>
          <p:spPr>
            <a:xfrm>
              <a:off x="5223406" y="4859796"/>
              <a:ext cx="106680" cy="112560"/>
            </a:xfrm>
            <a:custGeom>
              <a:avLst/>
              <a:gdLst/>
              <a:ahLst/>
              <a:cxnLst/>
              <a:rect l="l" t="t" r="r" b="b"/>
              <a:pathLst>
                <a:path w="106679" h="109854">
                  <a:moveTo>
                    <a:pt x="106679" y="0"/>
                  </a:moveTo>
                  <a:lnTo>
                    <a:pt x="0" y="0"/>
                  </a:lnTo>
                  <a:lnTo>
                    <a:pt x="0" y="109728"/>
                  </a:lnTo>
                  <a:lnTo>
                    <a:pt x="106679" y="109728"/>
                  </a:lnTo>
                  <a:lnTo>
                    <a:pt x="106679" y="0"/>
                  </a:lnTo>
                  <a:close/>
                </a:path>
              </a:pathLst>
            </a:custGeom>
            <a:solidFill>
              <a:srgbClr val="99E3FB"/>
            </a:solidFill>
          </p:spPr>
          <p:txBody>
            <a:bodyPr wrap="square" lIns="0" tIns="0" rIns="0" bIns="0" rtlCol="0"/>
            <a:lstStyle/>
            <a:p>
              <a:endParaRPr/>
            </a:p>
          </p:txBody>
        </p:sp>
        <p:sp>
          <p:nvSpPr>
            <p:cNvPr id="579" name="object 62">
              <a:extLst>
                <a:ext uri="{FF2B5EF4-FFF2-40B4-BE49-F238E27FC236}">
                  <a16:creationId xmlns:a16="http://schemas.microsoft.com/office/drawing/2014/main" id="{4A54F178-5C2C-F2F5-CB04-A01697F56C9F}"/>
                </a:ext>
              </a:extLst>
            </p:cNvPr>
            <p:cNvSpPr/>
            <p:nvPr/>
          </p:nvSpPr>
          <p:spPr>
            <a:xfrm>
              <a:off x="6638783" y="4859796"/>
              <a:ext cx="106680" cy="112560"/>
            </a:xfrm>
            <a:custGeom>
              <a:avLst/>
              <a:gdLst/>
              <a:ahLst/>
              <a:cxnLst/>
              <a:rect l="l" t="t" r="r" b="b"/>
              <a:pathLst>
                <a:path w="106679" h="109854">
                  <a:moveTo>
                    <a:pt x="106679" y="0"/>
                  </a:moveTo>
                  <a:lnTo>
                    <a:pt x="0" y="0"/>
                  </a:lnTo>
                  <a:lnTo>
                    <a:pt x="0" y="109727"/>
                  </a:lnTo>
                  <a:lnTo>
                    <a:pt x="106679" y="109727"/>
                  </a:lnTo>
                  <a:lnTo>
                    <a:pt x="106679" y="0"/>
                  </a:lnTo>
                  <a:close/>
                </a:path>
              </a:pathLst>
            </a:custGeom>
            <a:solidFill>
              <a:srgbClr val="CCD6E8"/>
            </a:solidFill>
          </p:spPr>
          <p:txBody>
            <a:bodyPr wrap="square" lIns="0" tIns="0" rIns="0" bIns="0" rtlCol="0"/>
            <a:lstStyle/>
            <a:p>
              <a:endParaRPr/>
            </a:p>
          </p:txBody>
        </p:sp>
        <p:sp>
          <p:nvSpPr>
            <p:cNvPr id="580" name="object 59">
              <a:extLst>
                <a:ext uri="{FF2B5EF4-FFF2-40B4-BE49-F238E27FC236}">
                  <a16:creationId xmlns:a16="http://schemas.microsoft.com/office/drawing/2014/main" id="{FF4C1509-3B2F-0141-7457-0ECE9325307D}"/>
                </a:ext>
              </a:extLst>
            </p:cNvPr>
            <p:cNvSpPr txBox="1"/>
            <p:nvPr/>
          </p:nvSpPr>
          <p:spPr>
            <a:xfrm>
              <a:off x="3915250" y="4795555"/>
              <a:ext cx="1152000" cy="241510"/>
            </a:xfrm>
            <a:prstGeom prst="rect">
              <a:avLst/>
            </a:prstGeom>
            <a:noFill/>
          </p:spPr>
          <p:txBody>
            <a:bodyPr wrap="square">
              <a:spAutoFit/>
            </a:bodyPr>
            <a:lstStyle>
              <a:defPPr>
                <a:defRPr lang="en-US"/>
              </a:defPPr>
              <a:lvl1pPr marR="24765" algn="ctr">
                <a:lnSpc>
                  <a:spcPts val="1170"/>
                </a:lnSpc>
                <a:defRPr sz="800">
                  <a:ln>
                    <a:solidFill>
                      <a:prstClr val="white">
                        <a:lumMod val="75000"/>
                        <a:alpha val="0"/>
                      </a:prstClr>
                    </a:solidFill>
                  </a:ln>
                  <a:latin typeface="+mn-ea"/>
                  <a:cs typeface="Arial"/>
                </a:defRPr>
              </a:lvl1pPr>
            </a:lstStyle>
            <a:p>
              <a:pPr algn="l"/>
              <a:r>
                <a:rPr lang="ko-KR" altLang="en-US" dirty="0"/>
                <a:t>상위 </a:t>
              </a:r>
              <a:r>
                <a:rPr lang="en-US" altLang="ko-KR" dirty="0"/>
                <a:t>5</a:t>
              </a:r>
              <a:r>
                <a:rPr lang="ko-KR" altLang="en-US" dirty="0"/>
                <a:t>개 자국 보험사</a:t>
              </a:r>
              <a:endParaRPr dirty="0"/>
            </a:p>
          </p:txBody>
        </p:sp>
        <p:sp>
          <p:nvSpPr>
            <p:cNvPr id="581" name="object 59">
              <a:extLst>
                <a:ext uri="{FF2B5EF4-FFF2-40B4-BE49-F238E27FC236}">
                  <a16:creationId xmlns:a16="http://schemas.microsoft.com/office/drawing/2014/main" id="{3FC5B838-D9DB-74DA-A560-7A95CD5AB8F1}"/>
                </a:ext>
              </a:extLst>
            </p:cNvPr>
            <p:cNvSpPr txBox="1"/>
            <p:nvPr/>
          </p:nvSpPr>
          <p:spPr>
            <a:xfrm>
              <a:off x="5338609" y="4795555"/>
              <a:ext cx="1080000" cy="241510"/>
            </a:xfrm>
            <a:prstGeom prst="rect">
              <a:avLst/>
            </a:prstGeom>
            <a:noFill/>
          </p:spPr>
          <p:txBody>
            <a:bodyPr wrap="square" rIns="0">
              <a:spAutoFit/>
            </a:bodyPr>
            <a:lstStyle>
              <a:defPPr>
                <a:defRPr lang="en-US"/>
              </a:defPPr>
              <a:lvl1pPr marR="24765" algn="ctr">
                <a:lnSpc>
                  <a:spcPts val="1170"/>
                </a:lnSpc>
                <a:defRPr sz="800">
                  <a:ln>
                    <a:solidFill>
                      <a:prstClr val="white">
                        <a:lumMod val="75000"/>
                        <a:alpha val="0"/>
                      </a:prstClr>
                    </a:solidFill>
                  </a:ln>
                  <a:latin typeface="+mn-ea"/>
                  <a:cs typeface="Arial"/>
                </a:defRPr>
              </a:lvl1pPr>
            </a:lstStyle>
            <a:p>
              <a:pPr algn="l"/>
              <a:r>
                <a:rPr lang="ko-KR" altLang="en-US" dirty="0"/>
                <a:t>상위 </a:t>
              </a:r>
              <a:r>
                <a:rPr lang="en-US" altLang="ko-KR" dirty="0"/>
                <a:t>5</a:t>
              </a:r>
              <a:r>
                <a:rPr lang="ko-KR" altLang="en-US" dirty="0"/>
                <a:t>개 외국계 보험사</a:t>
              </a:r>
            </a:p>
          </p:txBody>
        </p:sp>
        <p:sp>
          <p:nvSpPr>
            <p:cNvPr id="582" name="object 59">
              <a:extLst>
                <a:ext uri="{FF2B5EF4-FFF2-40B4-BE49-F238E27FC236}">
                  <a16:creationId xmlns:a16="http://schemas.microsoft.com/office/drawing/2014/main" id="{0E19CC7A-AFAC-98BC-81E8-AA1789E648BB}"/>
                </a:ext>
              </a:extLst>
            </p:cNvPr>
            <p:cNvSpPr txBox="1"/>
            <p:nvPr/>
          </p:nvSpPr>
          <p:spPr>
            <a:xfrm>
              <a:off x="6752443" y="4795555"/>
              <a:ext cx="540000" cy="241510"/>
            </a:xfrm>
            <a:prstGeom prst="rect">
              <a:avLst/>
            </a:prstGeom>
            <a:noFill/>
          </p:spPr>
          <p:txBody>
            <a:bodyPr wrap="square">
              <a:spAutoFit/>
            </a:bodyPr>
            <a:lstStyle>
              <a:defPPr>
                <a:defRPr lang="en-US"/>
              </a:defPPr>
              <a:lvl1pPr marR="24765" algn="ctr">
                <a:lnSpc>
                  <a:spcPts val="1170"/>
                </a:lnSpc>
                <a:defRPr sz="800">
                  <a:ln>
                    <a:solidFill>
                      <a:prstClr val="white">
                        <a:lumMod val="75000"/>
                        <a:alpha val="0"/>
                      </a:prstClr>
                    </a:solidFill>
                  </a:ln>
                  <a:latin typeface="+mn-ea"/>
                  <a:cs typeface="Arial"/>
                </a:defRPr>
              </a:lvl1pPr>
            </a:lstStyle>
            <a:p>
              <a:pPr algn="l"/>
              <a:r>
                <a:rPr lang="ko-KR" altLang="en-US" dirty="0"/>
                <a:t>기타</a:t>
              </a:r>
            </a:p>
          </p:txBody>
        </p:sp>
      </p:grpSp>
      <p:sp>
        <p:nvSpPr>
          <p:cNvPr id="590" name="직사각형 589">
            <a:extLst>
              <a:ext uri="{FF2B5EF4-FFF2-40B4-BE49-F238E27FC236}">
                <a16:creationId xmlns:a16="http://schemas.microsoft.com/office/drawing/2014/main" id="{8994543C-265D-02F0-EE6A-E34331E7F62F}"/>
              </a:ext>
            </a:extLst>
          </p:cNvPr>
          <p:cNvSpPr/>
          <p:nvPr/>
        </p:nvSpPr>
        <p:spPr>
          <a:xfrm>
            <a:off x="859842" y="3217200"/>
            <a:ext cx="830735" cy="1554826"/>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ko-KR" altLang="en-US" sz="11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endParaRPr>
          </a:p>
        </p:txBody>
      </p:sp>
      <p:sp>
        <p:nvSpPr>
          <p:cNvPr id="16" name="직사각형 15">
            <a:extLst>
              <a:ext uri="{FF2B5EF4-FFF2-40B4-BE49-F238E27FC236}">
                <a16:creationId xmlns:a16="http://schemas.microsoft.com/office/drawing/2014/main" id="{2732F643-DB0C-4A79-47C4-6A1D0339640E}"/>
              </a:ext>
            </a:extLst>
          </p:cNvPr>
          <p:cNvSpPr/>
          <p:nvPr/>
        </p:nvSpPr>
        <p:spPr>
          <a:xfrm>
            <a:off x="859842" y="1581065"/>
            <a:ext cx="830735" cy="1590760"/>
          </a:xfrm>
          <a:prstGeom prst="rect">
            <a:avLst/>
          </a:prstGeom>
          <a:solidFill>
            <a:schemeClr val="accent5">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ko-KR" altLang="en-US" sz="1100" dirty="0">
              <a:ln>
                <a:solidFill>
                  <a:schemeClr val="bg1">
                    <a:lumMod val="75000"/>
                    <a:alpha val="0"/>
                  </a:schemeClr>
                </a:solidFill>
              </a:ln>
              <a:solidFill>
                <a:schemeClr val="accent5"/>
              </a:solidFill>
              <a:latin typeface="KoPub돋움체 Medium" panose="02020603020101020101" pitchFamily="18" charset="-127"/>
              <a:ea typeface="KoPub돋움체 Medium" panose="02020603020101020101" pitchFamily="18" charset="-127"/>
            </a:endParaRPr>
          </a:p>
        </p:txBody>
      </p:sp>
      <p:sp>
        <p:nvSpPr>
          <p:cNvPr id="3" name="object 17">
            <a:extLst>
              <a:ext uri="{FF2B5EF4-FFF2-40B4-BE49-F238E27FC236}">
                <a16:creationId xmlns:a16="http://schemas.microsoft.com/office/drawing/2014/main" id="{F5EB399F-3C5A-44EA-885C-03FAB3D5C4AD}"/>
              </a:ext>
            </a:extLst>
          </p:cNvPr>
          <p:cNvSpPr txBox="1"/>
          <p:nvPr/>
        </p:nvSpPr>
        <p:spPr>
          <a:xfrm>
            <a:off x="961785" y="1601805"/>
            <a:ext cx="601200" cy="150250"/>
          </a:xfrm>
          <a:prstGeom prst="rect">
            <a:avLst/>
          </a:prstGeom>
        </p:spPr>
        <p:txBody>
          <a:bodyPr vert="horz" wrap="square" lIns="0" tIns="0" rIns="0" bIns="0" rtlCol="0" anchor="ctr">
            <a:noAutofit/>
          </a:bodyPr>
          <a:lstStyle/>
          <a:p>
            <a:pPr marL="3175" algn="ctr">
              <a:spcBef>
                <a:spcPts val="650"/>
              </a:spcBef>
            </a:pPr>
            <a:r>
              <a:rPr lang="ko-KR" altLang="en-US" sz="900" b="1" dirty="0">
                <a:ln>
                  <a:solidFill>
                    <a:prstClr val="white">
                      <a:lumMod val="75000"/>
                      <a:alpha val="0"/>
                    </a:prstClr>
                  </a:solidFill>
                </a:ln>
                <a:solidFill>
                  <a:schemeClr val="accent5"/>
                </a:solidFill>
                <a:latin typeface="+mj-ea"/>
                <a:ea typeface="+mj-ea"/>
                <a:cs typeface="Arial"/>
              </a:rPr>
              <a:t>필리핀</a:t>
            </a:r>
            <a:endParaRPr sz="900" b="1" dirty="0">
              <a:ln>
                <a:solidFill>
                  <a:prstClr val="white">
                    <a:lumMod val="75000"/>
                    <a:alpha val="0"/>
                  </a:prstClr>
                </a:solidFill>
              </a:ln>
              <a:solidFill>
                <a:schemeClr val="accent5"/>
              </a:solidFill>
              <a:latin typeface="+mj-ea"/>
              <a:ea typeface="+mj-ea"/>
              <a:cs typeface="Arial"/>
            </a:endParaRPr>
          </a:p>
        </p:txBody>
      </p:sp>
      <p:sp>
        <p:nvSpPr>
          <p:cNvPr id="13" name="object 23">
            <a:extLst>
              <a:ext uri="{FF2B5EF4-FFF2-40B4-BE49-F238E27FC236}">
                <a16:creationId xmlns:a16="http://schemas.microsoft.com/office/drawing/2014/main" id="{866DD78C-FDA2-C4C5-092F-3EAA64CC2926}"/>
              </a:ext>
            </a:extLst>
          </p:cNvPr>
          <p:cNvSpPr txBox="1"/>
          <p:nvPr/>
        </p:nvSpPr>
        <p:spPr>
          <a:xfrm>
            <a:off x="961785" y="4590330"/>
            <a:ext cx="601200" cy="148193"/>
          </a:xfrm>
          <a:prstGeom prst="rect">
            <a:avLst/>
          </a:prstGeom>
        </p:spPr>
        <p:txBody>
          <a:bodyPr vert="horz" wrap="square" lIns="0" tIns="0" rIns="0" bIns="0" rtlCol="0" anchor="ctr">
            <a:noAutofit/>
          </a:bodyPr>
          <a:lstStyle/>
          <a:p>
            <a:pPr marL="3175" algn="ctr">
              <a:spcBef>
                <a:spcPts val="650"/>
              </a:spcBef>
            </a:pPr>
            <a:r>
              <a:rPr lang="ko-KR" altLang="en-US" sz="900" b="1" dirty="0">
                <a:ln>
                  <a:solidFill>
                    <a:prstClr val="white">
                      <a:lumMod val="75000"/>
                      <a:alpha val="0"/>
                    </a:prstClr>
                  </a:solidFill>
                </a:ln>
                <a:solidFill>
                  <a:schemeClr val="tx1">
                    <a:lumMod val="75000"/>
                    <a:lumOff val="25000"/>
                  </a:schemeClr>
                </a:solidFill>
                <a:latin typeface="+mj-ea"/>
                <a:ea typeface="+mj-ea"/>
                <a:cs typeface="Arial"/>
              </a:rPr>
              <a:t>일본</a:t>
            </a:r>
            <a:endParaRPr sz="900" b="1" dirty="0">
              <a:ln>
                <a:solidFill>
                  <a:prstClr val="white">
                    <a:lumMod val="75000"/>
                    <a:alpha val="0"/>
                  </a:prstClr>
                </a:solidFill>
              </a:ln>
              <a:solidFill>
                <a:schemeClr val="tx1">
                  <a:lumMod val="75000"/>
                  <a:lumOff val="25000"/>
                </a:schemeClr>
              </a:solidFill>
              <a:latin typeface="+mj-ea"/>
              <a:ea typeface="+mj-ea"/>
              <a:cs typeface="Arial"/>
            </a:endParaRPr>
          </a:p>
        </p:txBody>
      </p:sp>
      <p:sp>
        <p:nvSpPr>
          <p:cNvPr id="19" name="object 21">
            <a:extLst>
              <a:ext uri="{FF2B5EF4-FFF2-40B4-BE49-F238E27FC236}">
                <a16:creationId xmlns:a16="http://schemas.microsoft.com/office/drawing/2014/main" id="{2F1BC143-5852-4C5D-0F69-F254FAD65EB0}"/>
              </a:ext>
            </a:extLst>
          </p:cNvPr>
          <p:cNvSpPr txBox="1"/>
          <p:nvPr/>
        </p:nvSpPr>
        <p:spPr>
          <a:xfrm>
            <a:off x="961785" y="3257854"/>
            <a:ext cx="601200" cy="147269"/>
          </a:xfrm>
          <a:prstGeom prst="rect">
            <a:avLst/>
          </a:prstGeom>
        </p:spPr>
        <p:txBody>
          <a:bodyPr vert="horz" wrap="square" lIns="0" tIns="0" rIns="0" bIns="0" rtlCol="0" anchor="ctr">
            <a:noAutofit/>
          </a:bodyPr>
          <a:lstStyle/>
          <a:p>
            <a:pPr marL="3175" algn="ctr">
              <a:spcBef>
                <a:spcPts val="650"/>
              </a:spcBef>
            </a:pPr>
            <a:r>
              <a:rPr lang="ko-KR" altLang="en-US" sz="900" b="1" dirty="0">
                <a:ln>
                  <a:solidFill>
                    <a:prstClr val="white">
                      <a:lumMod val="75000"/>
                      <a:alpha val="0"/>
                    </a:prstClr>
                  </a:solidFill>
                </a:ln>
                <a:solidFill>
                  <a:schemeClr val="tx1">
                    <a:lumMod val="75000"/>
                    <a:lumOff val="25000"/>
                  </a:schemeClr>
                </a:solidFill>
                <a:latin typeface="+mj-ea"/>
                <a:ea typeface="+mj-ea"/>
                <a:cs typeface="Arial"/>
              </a:rPr>
              <a:t>호주</a:t>
            </a:r>
            <a:endParaRPr sz="900" b="1" dirty="0">
              <a:ln>
                <a:solidFill>
                  <a:prstClr val="white">
                    <a:lumMod val="75000"/>
                    <a:alpha val="0"/>
                  </a:prstClr>
                </a:solidFill>
              </a:ln>
              <a:solidFill>
                <a:schemeClr val="tx1">
                  <a:lumMod val="75000"/>
                  <a:lumOff val="25000"/>
                </a:schemeClr>
              </a:solidFill>
              <a:latin typeface="+mj-ea"/>
              <a:ea typeface="+mj-ea"/>
              <a:cs typeface="Arial"/>
            </a:endParaRPr>
          </a:p>
        </p:txBody>
      </p:sp>
      <p:sp>
        <p:nvSpPr>
          <p:cNvPr id="24" name="object 17">
            <a:extLst>
              <a:ext uri="{FF2B5EF4-FFF2-40B4-BE49-F238E27FC236}">
                <a16:creationId xmlns:a16="http://schemas.microsoft.com/office/drawing/2014/main" id="{E705F45D-B3FC-4CD8-59AE-1F7456869D17}"/>
              </a:ext>
            </a:extLst>
          </p:cNvPr>
          <p:cNvSpPr txBox="1"/>
          <p:nvPr/>
        </p:nvSpPr>
        <p:spPr>
          <a:xfrm>
            <a:off x="961785" y="2418712"/>
            <a:ext cx="601200" cy="150250"/>
          </a:xfrm>
          <a:prstGeom prst="rect">
            <a:avLst/>
          </a:prstGeom>
        </p:spPr>
        <p:txBody>
          <a:bodyPr vert="horz" wrap="square" lIns="0" tIns="0" rIns="0" bIns="0" rtlCol="0" anchor="ctr">
            <a:noAutofit/>
          </a:bodyPr>
          <a:lstStyle/>
          <a:p>
            <a:pPr marL="3175" algn="ctr">
              <a:spcBef>
                <a:spcPts val="650"/>
              </a:spcBef>
            </a:pPr>
            <a:r>
              <a:rPr lang="ko-KR" altLang="en-US" sz="900" b="1" dirty="0">
                <a:ln>
                  <a:solidFill>
                    <a:prstClr val="white">
                      <a:lumMod val="75000"/>
                      <a:alpha val="0"/>
                    </a:prstClr>
                  </a:solidFill>
                </a:ln>
                <a:solidFill>
                  <a:schemeClr val="accent5"/>
                </a:solidFill>
                <a:latin typeface="+mj-ea"/>
                <a:ea typeface="+mj-ea"/>
                <a:cs typeface="Arial"/>
              </a:rPr>
              <a:t>인도네시아</a:t>
            </a:r>
            <a:endParaRPr sz="900" b="1" dirty="0">
              <a:ln>
                <a:solidFill>
                  <a:prstClr val="white">
                    <a:lumMod val="75000"/>
                    <a:alpha val="0"/>
                  </a:prstClr>
                </a:solidFill>
              </a:ln>
              <a:solidFill>
                <a:schemeClr val="accent5"/>
              </a:solidFill>
              <a:latin typeface="+mj-ea"/>
              <a:ea typeface="+mj-ea"/>
              <a:cs typeface="Arial"/>
            </a:endParaRPr>
          </a:p>
        </p:txBody>
      </p:sp>
      <p:sp>
        <p:nvSpPr>
          <p:cNvPr id="29" name="object 17">
            <a:extLst>
              <a:ext uri="{FF2B5EF4-FFF2-40B4-BE49-F238E27FC236}">
                <a16:creationId xmlns:a16="http://schemas.microsoft.com/office/drawing/2014/main" id="{3DB6A95D-85DC-57EF-EA56-BDEC79267ECD}"/>
              </a:ext>
            </a:extLst>
          </p:cNvPr>
          <p:cNvSpPr txBox="1"/>
          <p:nvPr/>
        </p:nvSpPr>
        <p:spPr>
          <a:xfrm>
            <a:off x="961785" y="2976691"/>
            <a:ext cx="601200" cy="150250"/>
          </a:xfrm>
          <a:prstGeom prst="rect">
            <a:avLst/>
          </a:prstGeom>
        </p:spPr>
        <p:txBody>
          <a:bodyPr vert="horz" wrap="square" lIns="0" tIns="0" rIns="0" bIns="0" rtlCol="0" anchor="ctr">
            <a:noAutofit/>
          </a:bodyPr>
          <a:lstStyle/>
          <a:p>
            <a:pPr marL="3175" algn="ctr">
              <a:spcBef>
                <a:spcPts val="650"/>
              </a:spcBef>
            </a:pPr>
            <a:r>
              <a:rPr lang="ko-KR" altLang="en-US" sz="900" b="1" dirty="0">
                <a:ln>
                  <a:solidFill>
                    <a:prstClr val="white">
                      <a:lumMod val="75000"/>
                      <a:alpha val="0"/>
                    </a:prstClr>
                  </a:solidFill>
                </a:ln>
                <a:solidFill>
                  <a:schemeClr val="accent5"/>
                </a:solidFill>
                <a:latin typeface="+mj-ea"/>
                <a:ea typeface="+mj-ea"/>
                <a:cs typeface="Arial"/>
              </a:rPr>
              <a:t>중국</a:t>
            </a:r>
            <a:endParaRPr sz="900" b="1" dirty="0">
              <a:ln>
                <a:solidFill>
                  <a:prstClr val="white">
                    <a:lumMod val="75000"/>
                    <a:alpha val="0"/>
                  </a:prstClr>
                </a:solidFill>
              </a:ln>
              <a:solidFill>
                <a:schemeClr val="accent5"/>
              </a:solidFill>
              <a:latin typeface="+mj-ea"/>
              <a:ea typeface="+mj-ea"/>
              <a:cs typeface="Arial"/>
            </a:endParaRPr>
          </a:p>
        </p:txBody>
      </p:sp>
      <p:sp>
        <p:nvSpPr>
          <p:cNvPr id="33" name="object 12">
            <a:extLst>
              <a:ext uri="{FF2B5EF4-FFF2-40B4-BE49-F238E27FC236}">
                <a16:creationId xmlns:a16="http://schemas.microsoft.com/office/drawing/2014/main" id="{6CB311AC-90CB-5127-BDFB-2DCDB4F03694}"/>
              </a:ext>
            </a:extLst>
          </p:cNvPr>
          <p:cNvSpPr txBox="1"/>
          <p:nvPr/>
        </p:nvSpPr>
        <p:spPr>
          <a:xfrm>
            <a:off x="961786" y="3804710"/>
            <a:ext cx="601199" cy="127980"/>
          </a:xfrm>
          <a:prstGeom prst="rect">
            <a:avLst/>
          </a:prstGeom>
        </p:spPr>
        <p:txBody>
          <a:bodyPr vert="horz" wrap="square" lIns="0" tIns="0" rIns="0" bIns="0" rtlCol="0" anchor="ctr">
            <a:noAutofit/>
          </a:bodyPr>
          <a:lstStyle/>
          <a:p>
            <a:pPr marL="38100" algn="ctr">
              <a:lnSpc>
                <a:spcPct val="100000"/>
              </a:lnSpc>
              <a:spcBef>
                <a:spcPts val="105"/>
              </a:spcBef>
            </a:pPr>
            <a:r>
              <a:rPr lang="ko-KR" altLang="en-US" sz="900" b="1" dirty="0">
                <a:ln>
                  <a:solidFill>
                    <a:prstClr val="white">
                      <a:lumMod val="75000"/>
                      <a:alpha val="0"/>
                    </a:prstClr>
                  </a:solidFill>
                </a:ln>
                <a:solidFill>
                  <a:schemeClr val="tx1">
                    <a:lumMod val="75000"/>
                    <a:lumOff val="25000"/>
                  </a:schemeClr>
                </a:solidFill>
                <a:latin typeface="+mj-ea"/>
                <a:ea typeface="+mj-ea"/>
                <a:cs typeface="Arial"/>
              </a:rPr>
              <a:t>홍콩</a:t>
            </a:r>
            <a:r>
              <a:rPr lang="en-US" altLang="ko-KR" sz="900" b="1" dirty="0">
                <a:ln>
                  <a:solidFill>
                    <a:prstClr val="white">
                      <a:lumMod val="75000"/>
                      <a:alpha val="0"/>
                    </a:prstClr>
                  </a:solidFill>
                </a:ln>
                <a:solidFill>
                  <a:schemeClr val="tx1">
                    <a:lumMod val="75000"/>
                    <a:lumOff val="25000"/>
                  </a:schemeClr>
                </a:solidFill>
                <a:latin typeface="+mj-ea"/>
                <a:ea typeface="+mj-ea"/>
                <a:cs typeface="Arial"/>
              </a:rPr>
              <a:t>(SAR)</a:t>
            </a:r>
            <a:endParaRPr sz="900" b="1" dirty="0">
              <a:ln>
                <a:solidFill>
                  <a:prstClr val="white">
                    <a:lumMod val="75000"/>
                    <a:alpha val="0"/>
                  </a:prstClr>
                </a:solidFill>
              </a:ln>
              <a:solidFill>
                <a:schemeClr val="tx1">
                  <a:lumMod val="75000"/>
                  <a:lumOff val="25000"/>
                </a:schemeClr>
              </a:solidFill>
              <a:latin typeface="+mj-ea"/>
              <a:ea typeface="+mj-ea"/>
              <a:cs typeface="Arial"/>
            </a:endParaRPr>
          </a:p>
        </p:txBody>
      </p:sp>
      <p:sp>
        <p:nvSpPr>
          <p:cNvPr id="37" name="object 12">
            <a:extLst>
              <a:ext uri="{FF2B5EF4-FFF2-40B4-BE49-F238E27FC236}">
                <a16:creationId xmlns:a16="http://schemas.microsoft.com/office/drawing/2014/main" id="{D5B0D6CC-FD48-B45F-924F-78F5EB9580F4}"/>
              </a:ext>
            </a:extLst>
          </p:cNvPr>
          <p:cNvSpPr txBox="1"/>
          <p:nvPr/>
        </p:nvSpPr>
        <p:spPr>
          <a:xfrm>
            <a:off x="961786" y="4063604"/>
            <a:ext cx="601199" cy="126228"/>
          </a:xfrm>
          <a:prstGeom prst="rect">
            <a:avLst/>
          </a:prstGeom>
        </p:spPr>
        <p:txBody>
          <a:bodyPr vert="horz" wrap="square" lIns="0" tIns="0" rIns="0" bIns="0" rtlCol="0" anchor="ctr">
            <a:noAutofit/>
          </a:bodyPr>
          <a:lstStyle/>
          <a:p>
            <a:pPr algn="ctr">
              <a:lnSpc>
                <a:spcPct val="100000"/>
              </a:lnSpc>
              <a:spcBef>
                <a:spcPts val="105"/>
              </a:spcBef>
            </a:pPr>
            <a:r>
              <a:rPr lang="ko-KR" altLang="en-US" sz="900" b="1" dirty="0">
                <a:ln>
                  <a:solidFill>
                    <a:prstClr val="white">
                      <a:lumMod val="75000"/>
                      <a:alpha val="0"/>
                    </a:prstClr>
                  </a:solidFill>
                </a:ln>
                <a:solidFill>
                  <a:schemeClr val="tx1">
                    <a:lumMod val="75000"/>
                    <a:lumOff val="25000"/>
                  </a:schemeClr>
                </a:solidFill>
                <a:latin typeface="+mj-ea"/>
                <a:ea typeface="+mj-ea"/>
                <a:cs typeface="Arial"/>
              </a:rPr>
              <a:t>대만</a:t>
            </a:r>
            <a:endParaRPr sz="900" b="1" dirty="0">
              <a:ln>
                <a:solidFill>
                  <a:prstClr val="white">
                    <a:lumMod val="75000"/>
                    <a:alpha val="0"/>
                  </a:prstClr>
                </a:solidFill>
              </a:ln>
              <a:solidFill>
                <a:schemeClr val="tx1">
                  <a:lumMod val="75000"/>
                  <a:lumOff val="25000"/>
                </a:schemeClr>
              </a:solidFill>
              <a:latin typeface="+mj-ea"/>
              <a:ea typeface="+mj-ea"/>
              <a:cs typeface="Arial"/>
            </a:endParaRPr>
          </a:p>
        </p:txBody>
      </p:sp>
      <p:sp>
        <p:nvSpPr>
          <p:cNvPr id="41" name="object 12">
            <a:extLst>
              <a:ext uri="{FF2B5EF4-FFF2-40B4-BE49-F238E27FC236}">
                <a16:creationId xmlns:a16="http://schemas.microsoft.com/office/drawing/2014/main" id="{56B72EE5-7FEA-7685-CF53-4095DB8239EA}"/>
              </a:ext>
            </a:extLst>
          </p:cNvPr>
          <p:cNvSpPr txBox="1"/>
          <p:nvPr/>
        </p:nvSpPr>
        <p:spPr>
          <a:xfrm>
            <a:off x="961785" y="2699876"/>
            <a:ext cx="601200" cy="145901"/>
          </a:xfrm>
          <a:prstGeom prst="rect">
            <a:avLst/>
          </a:prstGeom>
        </p:spPr>
        <p:txBody>
          <a:bodyPr vert="horz" wrap="square" lIns="0" tIns="0" rIns="0" bIns="0" rtlCol="0" anchor="ctr">
            <a:noAutofit/>
          </a:bodyPr>
          <a:lstStyle/>
          <a:p>
            <a:pPr marL="3175" algn="ctr">
              <a:spcBef>
                <a:spcPts val="650"/>
              </a:spcBef>
            </a:pPr>
            <a:r>
              <a:rPr lang="ko-KR" altLang="en-US" sz="900" b="1" dirty="0">
                <a:ln>
                  <a:solidFill>
                    <a:prstClr val="white">
                      <a:lumMod val="75000"/>
                      <a:alpha val="0"/>
                    </a:prstClr>
                  </a:solidFill>
                </a:ln>
                <a:solidFill>
                  <a:schemeClr val="accent5"/>
                </a:solidFill>
                <a:latin typeface="+mj-ea"/>
                <a:ea typeface="+mj-ea"/>
                <a:cs typeface="Arial"/>
              </a:rPr>
              <a:t>태국</a:t>
            </a:r>
            <a:endParaRPr sz="900" b="1" dirty="0">
              <a:ln>
                <a:solidFill>
                  <a:prstClr val="white">
                    <a:lumMod val="75000"/>
                    <a:alpha val="0"/>
                  </a:prstClr>
                </a:solidFill>
              </a:ln>
              <a:solidFill>
                <a:schemeClr val="accent5"/>
              </a:solidFill>
              <a:latin typeface="+mj-ea"/>
              <a:ea typeface="+mj-ea"/>
              <a:cs typeface="Arial"/>
            </a:endParaRPr>
          </a:p>
        </p:txBody>
      </p:sp>
      <p:sp>
        <p:nvSpPr>
          <p:cNvPr id="46" name="object 7">
            <a:extLst>
              <a:ext uri="{FF2B5EF4-FFF2-40B4-BE49-F238E27FC236}">
                <a16:creationId xmlns:a16="http://schemas.microsoft.com/office/drawing/2014/main" id="{0964CF2F-C167-1CC0-E58C-6A0CE5E40A97}"/>
              </a:ext>
            </a:extLst>
          </p:cNvPr>
          <p:cNvSpPr txBox="1"/>
          <p:nvPr/>
        </p:nvSpPr>
        <p:spPr>
          <a:xfrm>
            <a:off x="961785" y="2147044"/>
            <a:ext cx="601200" cy="140754"/>
          </a:xfrm>
          <a:prstGeom prst="rect">
            <a:avLst/>
          </a:prstGeom>
        </p:spPr>
        <p:txBody>
          <a:bodyPr vert="horz" wrap="square" lIns="0" tIns="0" rIns="0" bIns="0" rtlCol="0" anchor="ctr">
            <a:noAutofit/>
          </a:bodyPr>
          <a:lstStyle/>
          <a:p>
            <a:pPr marL="3175" algn="ctr">
              <a:spcBef>
                <a:spcPts val="650"/>
              </a:spcBef>
            </a:pPr>
            <a:r>
              <a:rPr lang="ko-KR" altLang="en-US" sz="900" b="1" dirty="0">
                <a:ln>
                  <a:solidFill>
                    <a:prstClr val="white">
                      <a:lumMod val="75000"/>
                      <a:alpha val="0"/>
                    </a:prstClr>
                  </a:solidFill>
                </a:ln>
                <a:solidFill>
                  <a:schemeClr val="accent5"/>
                </a:solidFill>
                <a:latin typeface="+mj-ea"/>
                <a:ea typeface="+mj-ea"/>
                <a:cs typeface="Arial"/>
              </a:rPr>
              <a:t>말레이시아</a:t>
            </a:r>
            <a:endParaRPr sz="900" b="1" dirty="0">
              <a:ln>
                <a:solidFill>
                  <a:prstClr val="white">
                    <a:lumMod val="75000"/>
                    <a:alpha val="0"/>
                  </a:prstClr>
                </a:solidFill>
              </a:ln>
              <a:solidFill>
                <a:schemeClr val="accent5"/>
              </a:solidFill>
              <a:latin typeface="+mj-ea"/>
              <a:ea typeface="+mj-ea"/>
              <a:cs typeface="Arial"/>
            </a:endParaRPr>
          </a:p>
        </p:txBody>
      </p:sp>
      <p:sp>
        <p:nvSpPr>
          <p:cNvPr id="51" name="object 8">
            <a:extLst>
              <a:ext uri="{FF2B5EF4-FFF2-40B4-BE49-F238E27FC236}">
                <a16:creationId xmlns:a16="http://schemas.microsoft.com/office/drawing/2014/main" id="{D2FD0CAA-1DC5-4E8C-7224-429AFCDD2EE3}"/>
              </a:ext>
            </a:extLst>
          </p:cNvPr>
          <p:cNvSpPr txBox="1"/>
          <p:nvPr/>
        </p:nvSpPr>
        <p:spPr>
          <a:xfrm>
            <a:off x="961785" y="3536037"/>
            <a:ext cx="601200" cy="137758"/>
          </a:xfrm>
          <a:prstGeom prst="rect">
            <a:avLst/>
          </a:prstGeom>
        </p:spPr>
        <p:txBody>
          <a:bodyPr vert="horz" wrap="square" lIns="0" tIns="0" rIns="0" bIns="0" rtlCol="0" anchor="ctr">
            <a:noAutofit/>
          </a:bodyPr>
          <a:lstStyle/>
          <a:p>
            <a:pPr marL="3175" algn="ctr">
              <a:spcBef>
                <a:spcPts val="650"/>
              </a:spcBef>
            </a:pPr>
            <a:r>
              <a:rPr lang="ko-KR" altLang="en-US" sz="900" b="1" dirty="0">
                <a:ln>
                  <a:solidFill>
                    <a:prstClr val="white">
                      <a:lumMod val="75000"/>
                      <a:alpha val="0"/>
                    </a:prstClr>
                  </a:solidFill>
                </a:ln>
                <a:solidFill>
                  <a:schemeClr val="tx1">
                    <a:lumMod val="75000"/>
                    <a:lumOff val="25000"/>
                  </a:schemeClr>
                </a:solidFill>
                <a:latin typeface="+mj-ea"/>
                <a:ea typeface="+mj-ea"/>
                <a:cs typeface="Arial"/>
              </a:rPr>
              <a:t>싱가포르</a:t>
            </a:r>
            <a:endParaRPr sz="900" b="1" dirty="0">
              <a:ln>
                <a:solidFill>
                  <a:prstClr val="white">
                    <a:lumMod val="75000"/>
                    <a:alpha val="0"/>
                  </a:prstClr>
                </a:solidFill>
              </a:ln>
              <a:solidFill>
                <a:schemeClr val="tx1">
                  <a:lumMod val="75000"/>
                  <a:lumOff val="25000"/>
                </a:schemeClr>
              </a:solidFill>
              <a:latin typeface="+mj-ea"/>
              <a:ea typeface="+mj-ea"/>
              <a:cs typeface="Arial"/>
            </a:endParaRPr>
          </a:p>
        </p:txBody>
      </p:sp>
      <p:sp>
        <p:nvSpPr>
          <p:cNvPr id="56" name="object 6">
            <a:extLst>
              <a:ext uri="{FF2B5EF4-FFF2-40B4-BE49-F238E27FC236}">
                <a16:creationId xmlns:a16="http://schemas.microsoft.com/office/drawing/2014/main" id="{6653A944-C1D0-4702-B44C-A236D873364D}"/>
              </a:ext>
            </a:extLst>
          </p:cNvPr>
          <p:cNvSpPr txBox="1"/>
          <p:nvPr/>
        </p:nvSpPr>
        <p:spPr>
          <a:xfrm>
            <a:off x="961786" y="1882969"/>
            <a:ext cx="601199" cy="133161"/>
          </a:xfrm>
          <a:prstGeom prst="rect">
            <a:avLst/>
          </a:prstGeom>
        </p:spPr>
        <p:txBody>
          <a:bodyPr vert="horz" wrap="square" lIns="0" tIns="0" rIns="0" bIns="0" rtlCol="0" anchor="ctr">
            <a:noAutofit/>
          </a:bodyPr>
          <a:lstStyle/>
          <a:p>
            <a:pPr marL="3175" algn="ctr">
              <a:spcBef>
                <a:spcPts val="650"/>
              </a:spcBef>
            </a:pPr>
            <a:r>
              <a:rPr lang="ko-KR" altLang="en-US" sz="900" b="1" dirty="0">
                <a:ln>
                  <a:solidFill>
                    <a:prstClr val="white">
                      <a:lumMod val="75000"/>
                      <a:alpha val="0"/>
                    </a:prstClr>
                  </a:solidFill>
                </a:ln>
                <a:solidFill>
                  <a:schemeClr val="accent5"/>
                </a:solidFill>
                <a:latin typeface="+mj-ea"/>
                <a:ea typeface="+mj-ea"/>
                <a:cs typeface="Arial"/>
              </a:rPr>
              <a:t>베트남</a:t>
            </a:r>
            <a:endParaRPr sz="900" b="1" dirty="0">
              <a:ln>
                <a:solidFill>
                  <a:prstClr val="white">
                    <a:lumMod val="75000"/>
                    <a:alpha val="0"/>
                  </a:prstClr>
                </a:solidFill>
              </a:ln>
              <a:solidFill>
                <a:schemeClr val="accent5"/>
              </a:solidFill>
              <a:latin typeface="+mj-ea"/>
              <a:ea typeface="+mj-ea"/>
              <a:cs typeface="Arial"/>
            </a:endParaRPr>
          </a:p>
        </p:txBody>
      </p:sp>
      <p:sp>
        <p:nvSpPr>
          <p:cNvPr id="61" name="object 17">
            <a:extLst>
              <a:ext uri="{FF2B5EF4-FFF2-40B4-BE49-F238E27FC236}">
                <a16:creationId xmlns:a16="http://schemas.microsoft.com/office/drawing/2014/main" id="{534E95CE-7F99-8A4B-10ED-D1FD3F9D94AE}"/>
              </a:ext>
            </a:extLst>
          </p:cNvPr>
          <p:cNvSpPr txBox="1"/>
          <p:nvPr/>
        </p:nvSpPr>
        <p:spPr>
          <a:xfrm>
            <a:off x="961786" y="4320746"/>
            <a:ext cx="601199" cy="148193"/>
          </a:xfrm>
          <a:prstGeom prst="rect">
            <a:avLst/>
          </a:prstGeom>
        </p:spPr>
        <p:txBody>
          <a:bodyPr vert="horz" wrap="square" lIns="0" tIns="0" rIns="0" bIns="0" rtlCol="0" anchor="ctr">
            <a:noAutofit/>
          </a:bodyPr>
          <a:lstStyle/>
          <a:p>
            <a:pPr marL="3175" algn="ctr">
              <a:spcBef>
                <a:spcPts val="650"/>
              </a:spcBef>
            </a:pPr>
            <a:r>
              <a:rPr lang="ko-KR" altLang="en-US" sz="900" b="1" dirty="0">
                <a:ln>
                  <a:solidFill>
                    <a:prstClr val="white">
                      <a:lumMod val="75000"/>
                      <a:alpha val="0"/>
                    </a:prstClr>
                  </a:solidFill>
                </a:ln>
                <a:solidFill>
                  <a:schemeClr val="tx1">
                    <a:lumMod val="75000"/>
                    <a:lumOff val="25000"/>
                  </a:schemeClr>
                </a:solidFill>
                <a:latin typeface="+mj-ea"/>
                <a:ea typeface="+mj-ea"/>
                <a:cs typeface="Arial"/>
              </a:rPr>
              <a:t>한국</a:t>
            </a:r>
            <a:endParaRPr sz="900" b="1" dirty="0">
              <a:ln>
                <a:solidFill>
                  <a:prstClr val="white">
                    <a:lumMod val="75000"/>
                    <a:alpha val="0"/>
                  </a:prstClr>
                </a:solidFill>
              </a:ln>
              <a:solidFill>
                <a:schemeClr val="tx1">
                  <a:lumMod val="75000"/>
                  <a:lumOff val="25000"/>
                </a:schemeClr>
              </a:solidFill>
              <a:latin typeface="+mj-ea"/>
              <a:ea typeface="+mj-ea"/>
              <a:cs typeface="Arial"/>
            </a:endParaRPr>
          </a:p>
        </p:txBody>
      </p:sp>
      <p:grpSp>
        <p:nvGrpSpPr>
          <p:cNvPr id="583" name="그룹 582">
            <a:extLst>
              <a:ext uri="{FF2B5EF4-FFF2-40B4-BE49-F238E27FC236}">
                <a16:creationId xmlns:a16="http://schemas.microsoft.com/office/drawing/2014/main" id="{6D6A7AF2-371E-9700-C2ED-D1EDBB3742E5}"/>
              </a:ext>
            </a:extLst>
          </p:cNvPr>
          <p:cNvGrpSpPr/>
          <p:nvPr/>
        </p:nvGrpSpPr>
        <p:grpSpPr>
          <a:xfrm>
            <a:off x="488950" y="1581065"/>
            <a:ext cx="333674" cy="3190960"/>
            <a:chOff x="488950" y="2476415"/>
            <a:chExt cx="333674" cy="3201382"/>
          </a:xfrm>
        </p:grpSpPr>
        <p:sp>
          <p:nvSpPr>
            <p:cNvPr id="584" name="object 58">
              <a:extLst>
                <a:ext uri="{FF2B5EF4-FFF2-40B4-BE49-F238E27FC236}">
                  <a16:creationId xmlns:a16="http://schemas.microsoft.com/office/drawing/2014/main" id="{A0E2A82F-5596-1CA1-6FD2-49BB6816BE70}"/>
                </a:ext>
              </a:extLst>
            </p:cNvPr>
            <p:cNvSpPr/>
            <p:nvPr/>
          </p:nvSpPr>
          <p:spPr>
            <a:xfrm>
              <a:off x="488950" y="2476415"/>
              <a:ext cx="333674" cy="1595956"/>
            </a:xfrm>
            <a:custGeom>
              <a:avLst/>
              <a:gdLst/>
              <a:ahLst/>
              <a:cxnLst/>
              <a:rect l="l" t="t" r="r" b="b"/>
              <a:pathLst>
                <a:path w="274320" h="2255520">
                  <a:moveTo>
                    <a:pt x="274320" y="0"/>
                  </a:moveTo>
                  <a:lnTo>
                    <a:pt x="0" y="0"/>
                  </a:lnTo>
                  <a:lnTo>
                    <a:pt x="0" y="2255520"/>
                  </a:lnTo>
                  <a:lnTo>
                    <a:pt x="274320" y="2255520"/>
                  </a:lnTo>
                  <a:lnTo>
                    <a:pt x="274320" y="0"/>
                  </a:lnTo>
                  <a:close/>
                </a:path>
              </a:pathLst>
            </a:custGeom>
            <a:solidFill>
              <a:schemeClr val="accent5"/>
            </a:solidFill>
          </p:spPr>
          <p:txBody>
            <a:bodyPr vert="eaVert" wrap="square" lIns="0" tIns="0" rIns="0" bIns="0" rtlCol="0" anchor="ctr"/>
            <a:lstStyle/>
            <a:p>
              <a:pPr algn="ctr"/>
              <a:r>
                <a:rPr lang="ko-KR" altLang="en-US" sz="900" b="1" dirty="0">
                  <a:ln>
                    <a:solidFill>
                      <a:prstClr val="white">
                        <a:lumMod val="75000"/>
                        <a:alpha val="0"/>
                      </a:prstClr>
                    </a:solidFill>
                  </a:ln>
                  <a:gradFill>
                    <a:gsLst>
                      <a:gs pos="0">
                        <a:schemeClr val="accent1">
                          <a:lumMod val="5000"/>
                          <a:lumOff val="95000"/>
                        </a:schemeClr>
                      </a:gs>
                      <a:gs pos="100000">
                        <a:schemeClr val="bg1"/>
                      </a:gs>
                    </a:gsLst>
                    <a:lin ang="5400000" scaled="1"/>
                  </a:gradFill>
                  <a:latin typeface="+mj-ea"/>
                  <a:ea typeface="+mj-ea"/>
                </a:rPr>
                <a:t>신흥 아시아 태평양 시장</a:t>
              </a:r>
            </a:p>
          </p:txBody>
        </p:sp>
        <p:sp>
          <p:nvSpPr>
            <p:cNvPr id="585" name="object 60">
              <a:extLst>
                <a:ext uri="{FF2B5EF4-FFF2-40B4-BE49-F238E27FC236}">
                  <a16:creationId xmlns:a16="http://schemas.microsoft.com/office/drawing/2014/main" id="{32D4A191-87B2-0FE5-63D3-061E35832BEB}"/>
                </a:ext>
              </a:extLst>
            </p:cNvPr>
            <p:cNvSpPr/>
            <p:nvPr/>
          </p:nvSpPr>
          <p:spPr>
            <a:xfrm>
              <a:off x="488950" y="4107844"/>
              <a:ext cx="333674" cy="1569953"/>
            </a:xfrm>
            <a:custGeom>
              <a:avLst/>
              <a:gdLst/>
              <a:ahLst/>
              <a:cxnLst/>
              <a:rect l="l" t="t" r="r" b="b"/>
              <a:pathLst>
                <a:path w="274320" h="1831975">
                  <a:moveTo>
                    <a:pt x="274320" y="0"/>
                  </a:moveTo>
                  <a:lnTo>
                    <a:pt x="0" y="0"/>
                  </a:lnTo>
                  <a:lnTo>
                    <a:pt x="0" y="1831848"/>
                  </a:lnTo>
                  <a:lnTo>
                    <a:pt x="274320" y="1831848"/>
                  </a:lnTo>
                  <a:lnTo>
                    <a:pt x="274320" y="0"/>
                  </a:lnTo>
                  <a:close/>
                </a:path>
              </a:pathLst>
            </a:custGeom>
            <a:solidFill>
              <a:srgbClr val="D9D9D9"/>
            </a:solidFill>
          </p:spPr>
          <p:txBody>
            <a:bodyPr vert="eaVert" wrap="square" lIns="0" tIns="0" rIns="0" bIns="0" rtlCol="0" anchor="ctr"/>
            <a:lstStyle/>
            <a:p>
              <a:pPr algn="ctr"/>
              <a:r>
                <a:rPr lang="ko-KR" altLang="en-US" sz="900" dirty="0">
                  <a:ln>
                    <a:solidFill>
                      <a:prstClr val="white">
                        <a:lumMod val="75000"/>
                        <a:alpha val="0"/>
                      </a:prstClr>
                    </a:solidFill>
                  </a:ln>
                  <a:latin typeface="+mn-ea"/>
                </a:rPr>
                <a:t>선진 아시아 태평양 시장</a:t>
              </a:r>
            </a:p>
          </p:txBody>
        </p:sp>
      </p:grpSp>
      <p:sp>
        <p:nvSpPr>
          <p:cNvPr id="588" name="TextBox 587">
            <a:extLst>
              <a:ext uri="{FF2B5EF4-FFF2-40B4-BE49-F238E27FC236}">
                <a16:creationId xmlns:a16="http://schemas.microsoft.com/office/drawing/2014/main" id="{D2498625-5196-83FC-00C0-5A7A9E0D08A6}"/>
              </a:ext>
            </a:extLst>
          </p:cNvPr>
          <p:cNvSpPr txBox="1"/>
          <p:nvPr/>
        </p:nvSpPr>
        <p:spPr>
          <a:xfrm>
            <a:off x="488999" y="5018083"/>
            <a:ext cx="8928000" cy="318924"/>
          </a:xfrm>
          <a:prstGeom prst="rect">
            <a:avLst/>
          </a:prstGeom>
          <a:noFill/>
          <a:ln>
            <a:noFill/>
          </a:ln>
        </p:spPr>
        <p:txBody>
          <a:bodyPr wrap="square" lIns="0" tIns="72000" rIns="0" bIns="0" rtlCol="0" anchor="b">
            <a:spAutoFit/>
          </a:bodyPr>
          <a:lstStyle>
            <a:defPPr>
              <a:defRPr lang="en-US"/>
            </a:defPPr>
            <a:lvl1pPr lvl="0">
              <a:defRPr sz="800">
                <a:ln>
                  <a:solidFill>
                    <a:prstClr val="white">
                      <a:lumMod val="75000"/>
                      <a:alpha val="0"/>
                    </a:prstClr>
                  </a:solidFill>
                </a:ln>
                <a:solidFill>
                  <a:schemeClr val="bg1">
                    <a:lumMod val="50000"/>
                  </a:schemeClr>
                </a:solidFill>
                <a:latin typeface="KoPub돋움체 Medium" panose="00000600000000000000" pitchFamily="2" charset="-127"/>
                <a:ea typeface="KoPub돋움체 Medium" panose="00000600000000000000" pitchFamily="2" charset="-127"/>
              </a:defRPr>
            </a:lvl1pPr>
          </a:lstStyle>
          <a:p>
            <a:r>
              <a:rPr lang="en-US" altLang="ko-KR" dirty="0"/>
              <a:t>Source: KPMG International(2022), ‘Asia Pacific Insurance Sector Opportunities’, </a:t>
            </a:r>
            <a:r>
              <a:rPr lang="ko-KR" altLang="en-US" dirty="0" err="1"/>
              <a:t>삼정</a:t>
            </a:r>
            <a:r>
              <a:rPr lang="en-US" altLang="ko-KR" dirty="0"/>
              <a:t>KPMG </a:t>
            </a:r>
            <a:r>
              <a:rPr lang="ko-KR" altLang="en-US" dirty="0"/>
              <a:t>경제연구원 재구성</a:t>
            </a:r>
            <a:endParaRPr lang="en-US" altLang="ko-KR" dirty="0"/>
          </a:p>
          <a:p>
            <a:r>
              <a:rPr lang="en-US" altLang="ko-KR" dirty="0"/>
              <a:t>Note: a</a:t>
            </a:r>
            <a:r>
              <a:rPr lang="ko-KR" altLang="en-US" dirty="0"/>
              <a:t>는 수입보험료</a:t>
            </a:r>
            <a:r>
              <a:rPr lang="en-US" altLang="ko-KR" dirty="0"/>
              <a:t>, b</a:t>
            </a:r>
            <a:r>
              <a:rPr lang="ko-KR" altLang="en-US" dirty="0"/>
              <a:t>는 보험료수익</a:t>
            </a:r>
            <a:r>
              <a:rPr lang="en-US" altLang="ko-KR" dirty="0"/>
              <a:t>, c</a:t>
            </a:r>
            <a:r>
              <a:rPr lang="ko-KR" altLang="en-US" dirty="0"/>
              <a:t>는 경과보험료</a:t>
            </a:r>
            <a:r>
              <a:rPr lang="en-US" altLang="ko-KR" dirty="0"/>
              <a:t>, d</a:t>
            </a:r>
            <a:r>
              <a:rPr lang="ko-KR" altLang="en-US" dirty="0"/>
              <a:t>는 </a:t>
            </a:r>
            <a:r>
              <a:rPr lang="ko-KR" altLang="en-US" dirty="0" err="1"/>
              <a:t>연납화보험료</a:t>
            </a:r>
            <a:r>
              <a:rPr lang="en-US" altLang="ko-KR" dirty="0"/>
              <a:t>/</a:t>
            </a:r>
            <a:r>
              <a:rPr lang="ko-KR" altLang="en-US" dirty="0"/>
              <a:t>신계약보험료를 기반으로 산출</a:t>
            </a:r>
            <a:r>
              <a:rPr lang="en-US" altLang="ko-KR" dirty="0"/>
              <a:t>. </a:t>
            </a:r>
            <a:r>
              <a:rPr lang="ko-KR" altLang="en-US" dirty="0"/>
              <a:t>인도 생명보험 시장의 경우</a:t>
            </a:r>
            <a:r>
              <a:rPr lang="en-US" altLang="ko-KR" dirty="0"/>
              <a:t>, </a:t>
            </a:r>
            <a:r>
              <a:rPr lang="ko-KR" altLang="en-US" dirty="0"/>
              <a:t>단일 업체</a:t>
            </a:r>
            <a:r>
              <a:rPr lang="en-US" altLang="ko-KR" dirty="0"/>
              <a:t>(Life Insurance Corporation of India)</a:t>
            </a:r>
            <a:r>
              <a:rPr lang="ko-KR" altLang="en-US" dirty="0"/>
              <a:t>의 점유율 독식으로 작성 제외</a:t>
            </a:r>
          </a:p>
        </p:txBody>
      </p:sp>
      <p:sp>
        <p:nvSpPr>
          <p:cNvPr id="593" name="TextBox 592">
            <a:extLst>
              <a:ext uri="{FF2B5EF4-FFF2-40B4-BE49-F238E27FC236}">
                <a16:creationId xmlns:a16="http://schemas.microsoft.com/office/drawing/2014/main" id="{C1861175-6DED-32A1-F56C-8D6C46C10CF0}"/>
              </a:ext>
            </a:extLst>
          </p:cNvPr>
          <p:cNvSpPr txBox="1"/>
          <p:nvPr/>
        </p:nvSpPr>
        <p:spPr>
          <a:xfrm>
            <a:off x="488948" y="5465575"/>
            <a:ext cx="8938800" cy="722808"/>
          </a:xfrm>
          <a:prstGeom prst="rect">
            <a:avLst/>
          </a:prstGeom>
          <a:noFill/>
          <a:ln w="3175">
            <a:noFill/>
          </a:ln>
        </p:spPr>
        <p:txBody>
          <a:bodyPr wrap="square" lIns="72000" tIns="72000" rIns="72000" bIns="72000" anchor="ctr">
            <a:noAutofit/>
          </a:bodyPr>
          <a:lstStyle>
            <a:defPPr>
              <a:defRPr lang="en-US"/>
            </a:defPPr>
            <a:lvl1pPr indent="0" algn="ctr" defTabSz="457200">
              <a:lnSpc>
                <a:spcPct val="120000"/>
              </a:lnSpc>
              <a:spcAft>
                <a:spcPts val="300"/>
              </a:spcAft>
              <a:buClr>
                <a:schemeClr val="tx1">
                  <a:lumMod val="85000"/>
                  <a:lumOff val="15000"/>
                </a:schemeClr>
              </a:buClr>
              <a:buFont typeface="Arial" panose="020B0604020202020204" pitchFamily="34" charset="0"/>
              <a:buNone/>
              <a:defRPr sz="1200" b="1">
                <a:ln>
                  <a:solidFill>
                    <a:schemeClr val="accent5">
                      <a:alpha val="0"/>
                    </a:schemeClr>
                  </a:solidFill>
                </a:ln>
                <a:solidFill>
                  <a:schemeClr val="accent1"/>
                </a:solidFill>
                <a:latin typeface="KoPub돋움체 Medium" panose="00000600000000000000" pitchFamily="2" charset="-127"/>
                <a:ea typeface="KoPub돋움체 Medium" panose="00000600000000000000" pitchFamily="2" charset="-127"/>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a:lnSpc>
                <a:spcPct val="120000"/>
              </a:lnSpc>
            </a:pPr>
            <a:r>
              <a:rPr lang="en-US" altLang="ko-KR" sz="1100" dirty="0"/>
              <a:t>“</a:t>
            </a:r>
            <a:r>
              <a:rPr lang="ko-KR" altLang="en-US" sz="1100" dirty="0"/>
              <a:t>아시아 태평양 생명보험 시장은 상위 </a:t>
            </a:r>
            <a:r>
              <a:rPr lang="en-US" altLang="ko-KR" sz="1100" dirty="0"/>
              <a:t>10</a:t>
            </a:r>
            <a:r>
              <a:rPr lang="ko-KR" altLang="en-US" sz="1100" dirty="0"/>
              <a:t>개 보험사</a:t>
            </a:r>
            <a:r>
              <a:rPr lang="en-US" altLang="ko-KR" sz="1100" dirty="0"/>
              <a:t>(</a:t>
            </a:r>
            <a:r>
              <a:rPr lang="ko-KR" altLang="en-US" sz="1100" dirty="0"/>
              <a:t>자국 </a:t>
            </a:r>
            <a:r>
              <a:rPr lang="en-US" altLang="ko-KR" sz="1100" dirty="0"/>
              <a:t>5</a:t>
            </a:r>
            <a:r>
              <a:rPr lang="ko-KR" altLang="en-US" sz="1100" dirty="0"/>
              <a:t>개</a:t>
            </a:r>
            <a:r>
              <a:rPr lang="en-US" altLang="ko-KR" sz="1100" dirty="0"/>
              <a:t>, </a:t>
            </a:r>
            <a:r>
              <a:rPr lang="ko-KR" altLang="en-US" sz="1100" dirty="0"/>
              <a:t>외국계 </a:t>
            </a:r>
            <a:r>
              <a:rPr lang="en-US" altLang="ko-KR" sz="1100" dirty="0"/>
              <a:t>5</a:t>
            </a:r>
            <a:r>
              <a:rPr lang="ko-KR" altLang="en-US" sz="1100" dirty="0"/>
              <a:t>개</a:t>
            </a:r>
            <a:r>
              <a:rPr lang="en-US" altLang="ko-KR" sz="1100" dirty="0"/>
              <a:t>)</a:t>
            </a:r>
            <a:r>
              <a:rPr lang="ko-KR" altLang="en-US" sz="1100" dirty="0"/>
              <a:t>가 시장의 대부분을 점유하고 있는 상당히 </a:t>
            </a:r>
            <a:r>
              <a:rPr lang="ko-KR" altLang="en-US" sz="1100" dirty="0" err="1"/>
              <a:t>집중화된</a:t>
            </a:r>
            <a:r>
              <a:rPr lang="ko-KR" altLang="en-US" sz="1100" dirty="0"/>
              <a:t> 시장에 속하며</a:t>
            </a:r>
            <a:r>
              <a:rPr lang="en-US" altLang="ko-KR" sz="1100" dirty="0"/>
              <a:t>, </a:t>
            </a:r>
            <a:r>
              <a:rPr lang="ko-KR" altLang="en-US" sz="1100" dirty="0"/>
              <a:t>선진시장은 대부분 자국 보험사가 시장을 주도하는 반면</a:t>
            </a:r>
            <a:r>
              <a:rPr lang="en-US" altLang="ko-KR" sz="1100" dirty="0"/>
              <a:t>, </a:t>
            </a:r>
            <a:r>
              <a:rPr lang="ko-KR" altLang="en-US" sz="1100" dirty="0"/>
              <a:t>신흥시장의 경우 중국을 제외하고 대부분 상위 </a:t>
            </a:r>
            <a:r>
              <a:rPr lang="en-US" altLang="ko-KR" sz="1100" dirty="0"/>
              <a:t>5</a:t>
            </a:r>
            <a:r>
              <a:rPr lang="ko-KR" altLang="en-US" sz="1100" dirty="0"/>
              <a:t>개 외국계 보험사가 시장의 </a:t>
            </a:r>
            <a:r>
              <a:rPr lang="en-US" altLang="ko-KR" sz="1100" dirty="0"/>
              <a:t>40%~60%</a:t>
            </a:r>
            <a:r>
              <a:rPr lang="ko-KR" altLang="en-US" sz="1100" dirty="0"/>
              <a:t>를 점유</a:t>
            </a:r>
            <a:r>
              <a:rPr lang="en-US" altLang="ko-KR" sz="1100" dirty="0"/>
              <a:t>”</a:t>
            </a:r>
            <a:endParaRPr lang="ko-KR" altLang="en-US" sz="1100" dirty="0"/>
          </a:p>
        </p:txBody>
      </p:sp>
      <p:sp>
        <p:nvSpPr>
          <p:cNvPr id="586" name="사각형: 둥근 위쪽 모서리 585">
            <a:extLst>
              <a:ext uri="{FF2B5EF4-FFF2-40B4-BE49-F238E27FC236}">
                <a16:creationId xmlns:a16="http://schemas.microsoft.com/office/drawing/2014/main" id="{9A11B0DF-DED0-72C6-E4AC-3E3060E926A5}"/>
              </a:ext>
            </a:extLst>
          </p:cNvPr>
          <p:cNvSpPr/>
          <p:nvPr/>
        </p:nvSpPr>
        <p:spPr>
          <a:xfrm>
            <a:off x="2851301" y="221012"/>
            <a:ext cx="4176000" cy="322263"/>
          </a:xfrm>
          <a:prstGeom prst="round2SameRect">
            <a:avLst/>
          </a:prstGeom>
          <a:solidFill>
            <a:srgbClr val="00338D"/>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rIns="36000" rtlCol="0" anchor="ctr"/>
          <a:lstStyle/>
          <a:p>
            <a:r>
              <a:rPr lang="en-US" altLang="ko-KR" sz="1600" dirty="0">
                <a:ln>
                  <a:solidFill>
                    <a:prstClr val="white">
                      <a:lumMod val="75000"/>
                      <a:alpha val="0"/>
                    </a:prstClr>
                  </a:solidFill>
                </a:ln>
                <a:solidFill>
                  <a:schemeClr val="bg1"/>
                </a:solidFill>
                <a:latin typeface="KoPub돋움체 Bold" panose="00000800000000000000" pitchFamily="2" charset="-127"/>
                <a:ea typeface="KoPub돋움체 Bold" panose="00000800000000000000" pitchFamily="2" charset="-127"/>
              </a:rPr>
              <a:t>2. Competition: </a:t>
            </a:r>
            <a:r>
              <a:rPr lang="ko-KR" altLang="en-US" sz="1200" b="1" dirty="0">
                <a:ln>
                  <a:solidFill>
                    <a:schemeClr val="accent1">
                      <a:shade val="50000"/>
                      <a:alpha val="0"/>
                    </a:schemeClr>
                  </a:solidFill>
                </a:ln>
                <a:solidFill>
                  <a:schemeClr val="bg1"/>
                </a:solidFill>
                <a:latin typeface="KoPub돋움체 Medium" panose="02020603020101020101" pitchFamily="18" charset="-127"/>
                <a:ea typeface="KoPub돋움체 Medium" panose="02020603020101020101" pitchFamily="18" charset="-127"/>
              </a:rPr>
              <a:t>경쟁 심화에 따른 차별화 </a:t>
            </a:r>
          </a:p>
        </p:txBody>
      </p:sp>
      <p:sp>
        <p:nvSpPr>
          <p:cNvPr id="587" name="사각형: 둥근 위쪽 모서리 586">
            <a:extLst>
              <a:ext uri="{FF2B5EF4-FFF2-40B4-BE49-F238E27FC236}">
                <a16:creationId xmlns:a16="http://schemas.microsoft.com/office/drawing/2014/main" id="{2A321719-B03D-80A0-BF17-813CDEE66DF9}"/>
              </a:ext>
            </a:extLst>
          </p:cNvPr>
          <p:cNvSpPr/>
          <p:nvPr/>
        </p:nvSpPr>
        <p:spPr>
          <a:xfrm>
            <a:off x="486424" y="291275"/>
            <a:ext cx="2340000" cy="252000"/>
          </a:xfrm>
          <a:prstGeom prst="round2Same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l"/>
            <a:r>
              <a:rPr lang="en-US" altLang="ko-KR" sz="800" dirty="0">
                <a:ln>
                  <a:solidFill>
                    <a:schemeClr val="accent1">
                      <a:shade val="50000"/>
                      <a:alpha val="0"/>
                    </a:schemeClr>
                  </a:solidFill>
                </a:ln>
                <a:solidFill>
                  <a:schemeClr val="bg1"/>
                </a:solidFill>
                <a:latin typeface="KoPub돋움체 Medium" panose="02020603020101020101" pitchFamily="18" charset="-127"/>
                <a:ea typeface="KoPub돋움체 Medium" panose="02020603020101020101" pitchFamily="18" charset="-127"/>
              </a:rPr>
              <a:t>1. Market </a:t>
            </a:r>
            <a:r>
              <a:rPr lang="ko-KR" altLang="en-US" sz="800" dirty="0">
                <a:ln>
                  <a:solidFill>
                    <a:schemeClr val="accent1">
                      <a:shade val="50000"/>
                      <a:alpha val="0"/>
                    </a:schemeClr>
                  </a:solidFill>
                </a:ln>
                <a:solidFill>
                  <a:schemeClr val="bg1"/>
                </a:solidFill>
                <a:latin typeface="KoPub돋움체 Medium" panose="02020603020101020101" pitchFamily="18" charset="-127"/>
                <a:ea typeface="KoPub돋움체 Medium" panose="02020603020101020101" pitchFamily="18" charset="-127"/>
              </a:rPr>
              <a:t>진출방식 및 거버넌스</a:t>
            </a:r>
          </a:p>
        </p:txBody>
      </p:sp>
      <p:sp>
        <p:nvSpPr>
          <p:cNvPr id="589" name="사각형: 둥근 위쪽 모서리 588">
            <a:extLst>
              <a:ext uri="{FF2B5EF4-FFF2-40B4-BE49-F238E27FC236}">
                <a16:creationId xmlns:a16="http://schemas.microsoft.com/office/drawing/2014/main" id="{199291BC-22C5-B344-1FA8-9AD54C5666A7}"/>
              </a:ext>
            </a:extLst>
          </p:cNvPr>
          <p:cNvSpPr/>
          <p:nvPr/>
        </p:nvSpPr>
        <p:spPr>
          <a:xfrm>
            <a:off x="7052179" y="291275"/>
            <a:ext cx="2340000" cy="252000"/>
          </a:xfrm>
          <a:prstGeom prst="round2Same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l"/>
            <a:r>
              <a:rPr lang="en-US" altLang="ko-KR" sz="800" dirty="0">
                <a:ln>
                  <a:solidFill>
                    <a:schemeClr val="accent1">
                      <a:shade val="50000"/>
                      <a:alpha val="0"/>
                    </a:schemeClr>
                  </a:solidFill>
                </a:ln>
                <a:solidFill>
                  <a:schemeClr val="bg1"/>
                </a:solidFill>
                <a:latin typeface="KoPub돋움체 Medium" panose="02020603020101020101" pitchFamily="18" charset="-127"/>
                <a:ea typeface="KoPub돋움체 Medium" panose="02020603020101020101" pitchFamily="18" charset="-127"/>
              </a:rPr>
              <a:t>3. Product &amp; Channel: </a:t>
            </a:r>
            <a:r>
              <a:rPr lang="ko-KR" altLang="en-US" sz="800" dirty="0">
                <a:ln>
                  <a:solidFill>
                    <a:schemeClr val="accent1">
                      <a:shade val="50000"/>
                      <a:alpha val="0"/>
                    </a:schemeClr>
                  </a:solidFill>
                </a:ln>
                <a:solidFill>
                  <a:schemeClr val="bg1"/>
                </a:solidFill>
                <a:latin typeface="KoPub돋움체 Medium" panose="02020603020101020101" pitchFamily="18" charset="-127"/>
                <a:ea typeface="KoPub돋움체 Medium" panose="02020603020101020101" pitchFamily="18" charset="-127"/>
              </a:rPr>
              <a:t>상품 경쟁력 및 채널</a:t>
            </a:r>
            <a:r>
              <a:rPr lang="en-US" altLang="ko-KR" sz="800" dirty="0">
                <a:ln>
                  <a:solidFill>
                    <a:schemeClr val="accent1">
                      <a:shade val="50000"/>
                      <a:alpha val="0"/>
                    </a:schemeClr>
                  </a:solidFill>
                </a:ln>
                <a:solidFill>
                  <a:schemeClr val="bg1"/>
                </a:solidFill>
                <a:latin typeface="KoPub돋움체 Medium" panose="02020603020101020101" pitchFamily="18" charset="-127"/>
                <a:ea typeface="KoPub돋움체 Medium" panose="02020603020101020101" pitchFamily="18" charset="-127"/>
              </a:rPr>
              <a:t>·</a:t>
            </a:r>
            <a:r>
              <a:rPr lang="ko-KR" altLang="en-US" sz="800" dirty="0">
                <a:ln>
                  <a:solidFill>
                    <a:schemeClr val="accent1">
                      <a:shade val="50000"/>
                      <a:alpha val="0"/>
                    </a:schemeClr>
                  </a:solidFill>
                </a:ln>
                <a:solidFill>
                  <a:schemeClr val="bg1"/>
                </a:solidFill>
                <a:latin typeface="KoPub돋움체 Medium" panose="02020603020101020101" pitchFamily="18" charset="-127"/>
                <a:ea typeface="KoPub돋움체 Medium" panose="02020603020101020101" pitchFamily="18" charset="-127"/>
              </a:rPr>
              <a:t>파트너십</a:t>
            </a:r>
          </a:p>
        </p:txBody>
      </p:sp>
    </p:spTree>
    <p:extLst>
      <p:ext uri="{BB962C8B-B14F-4D97-AF65-F5344CB8AC3E}">
        <p14:creationId xmlns:p14="http://schemas.microsoft.com/office/powerpoint/2010/main" val="363316900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object 5">
            <a:extLst>
              <a:ext uri="{FF2B5EF4-FFF2-40B4-BE49-F238E27FC236}">
                <a16:creationId xmlns:a16="http://schemas.microsoft.com/office/drawing/2014/main" id="{DABD7A98-AA0B-0FAE-3994-3DBB5970EA02}"/>
              </a:ext>
            </a:extLst>
          </p:cNvPr>
          <p:cNvSpPr/>
          <p:nvPr/>
        </p:nvSpPr>
        <p:spPr>
          <a:xfrm>
            <a:off x="7229475" y="1593196"/>
            <a:ext cx="2187525" cy="3184913"/>
          </a:xfrm>
          <a:custGeom>
            <a:avLst/>
            <a:gdLst/>
            <a:ahLst/>
            <a:cxnLst/>
            <a:rect l="l" t="t" r="r" b="b"/>
            <a:pathLst>
              <a:path w="7318375" h="4002404">
                <a:moveTo>
                  <a:pt x="0" y="4002024"/>
                </a:moveTo>
                <a:lnTo>
                  <a:pt x="7318248" y="4002024"/>
                </a:lnTo>
                <a:lnTo>
                  <a:pt x="7318248" y="0"/>
                </a:lnTo>
                <a:lnTo>
                  <a:pt x="0" y="0"/>
                </a:lnTo>
                <a:lnTo>
                  <a:pt x="0" y="4002024"/>
                </a:lnTo>
                <a:close/>
              </a:path>
            </a:pathLst>
          </a:custGeom>
          <a:solidFill>
            <a:srgbClr val="F1F1F1"/>
          </a:solidFill>
          <a:ln w="3175">
            <a:noFill/>
            <a:prstDash val="solid"/>
          </a:ln>
        </p:spPr>
        <p:style>
          <a:lnRef idx="2">
            <a:schemeClr val="accent1">
              <a:shade val="50000"/>
            </a:schemeClr>
          </a:lnRef>
          <a:fillRef idx="1">
            <a:schemeClr val="accent1"/>
          </a:fillRef>
          <a:effectRef idx="0">
            <a:schemeClr val="accent1"/>
          </a:effectRef>
          <a:fontRef idx="minor">
            <a:schemeClr val="lt1"/>
          </a:fontRef>
        </p:style>
        <p:txBody>
          <a:bodyPr lIns="108000" tIns="108000" rIns="72000" rtlCol="0" anchor="t"/>
          <a:lstStyle/>
          <a:p>
            <a:pPr>
              <a:lnSpc>
                <a:spcPct val="120000"/>
              </a:lnSpc>
              <a:spcAft>
                <a:spcPts val="600"/>
              </a:spcAft>
              <a:buClr>
                <a:schemeClr val="tx2"/>
              </a:buClr>
            </a:pPr>
            <a:r>
              <a:rPr lang="ko-KR" altLang="en-US" sz="1200" b="1" dirty="0">
                <a:ln>
                  <a:solidFill>
                    <a:schemeClr val="tx1">
                      <a:alpha val="0"/>
                    </a:schemeClr>
                  </a:solidFill>
                </a:ln>
                <a:solidFill>
                  <a:schemeClr val="tx2"/>
                </a:solidFill>
                <a:latin typeface="KoPub돋움체 Medium" panose="02020603020101020101" pitchFamily="18" charset="-127"/>
                <a:ea typeface="KoPub돋움체 Medium" panose="02020603020101020101" pitchFamily="18" charset="-127"/>
              </a:rPr>
              <a:t>손해보험 시장</a:t>
            </a:r>
            <a:endParaRPr lang="en-US" altLang="ko-KR" sz="1200" b="1" dirty="0">
              <a:ln>
                <a:solidFill>
                  <a:schemeClr val="tx1">
                    <a:alpha val="0"/>
                  </a:schemeClr>
                </a:solidFill>
              </a:ln>
              <a:solidFill>
                <a:schemeClr val="tx2"/>
              </a:solidFill>
              <a:latin typeface="KoPub돋움체 Medium" panose="02020603020101020101" pitchFamily="18" charset="-127"/>
              <a:ea typeface="KoPub돋움체 Medium" panose="02020603020101020101" pitchFamily="18" charset="-127"/>
            </a:endParaRPr>
          </a:p>
          <a:p>
            <a:pPr marL="182563" indent="-182563">
              <a:lnSpc>
                <a:spcPct val="120000"/>
              </a:lnSpc>
              <a:spcAft>
                <a:spcPts val="600"/>
              </a:spcAft>
              <a:buClr>
                <a:schemeClr val="tx2"/>
              </a:buClr>
              <a:buFont typeface="KoPub돋움체 Medium" panose="00000600000000000000" pitchFamily="2" charset="-127"/>
              <a:buChar char="▶"/>
            </a:pPr>
            <a:r>
              <a:rPr lang="ko-KR" altLang="en-US" sz="1000" dirty="0">
                <a:ln>
                  <a:solidFill>
                    <a:schemeClr val="tx1">
                      <a:alpha val="0"/>
                    </a:schemeClr>
                  </a:solidFill>
                </a:ln>
                <a:solidFill>
                  <a:schemeClr val="tx2"/>
                </a:solidFill>
                <a:latin typeface="KoPub돋움체 Medium" panose="02020603020101020101" pitchFamily="18" charset="-127"/>
                <a:ea typeface="KoPub돋움체 Medium" panose="02020603020101020101" pitchFamily="18" charset="-127"/>
              </a:rPr>
              <a:t>선진 아시아 태평양 손해보험 시장</a:t>
            </a:r>
            <a:r>
              <a:rPr lang="ko-KR" altLang="en-US" sz="10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은 홍콩</a:t>
            </a:r>
            <a:r>
              <a:rPr lang="en-US" altLang="ko-KR" sz="10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(SAR), </a:t>
            </a:r>
            <a:r>
              <a:rPr lang="ko-KR" altLang="en-US" sz="10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싱가포르를</a:t>
            </a:r>
            <a:r>
              <a:rPr lang="en-US" altLang="ko-KR" sz="10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 </a:t>
            </a:r>
            <a:r>
              <a:rPr lang="ko-KR" altLang="en-US" sz="10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제외하고</a:t>
            </a:r>
            <a:r>
              <a:rPr lang="en-US" altLang="ko-KR" sz="10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a:t>
            </a:r>
            <a:r>
              <a:rPr lang="ko-KR" altLang="en-US" sz="10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 대부분 국가에서 </a:t>
            </a:r>
            <a:r>
              <a:rPr lang="ko-KR" altLang="en-US" sz="1000" dirty="0">
                <a:ln>
                  <a:solidFill>
                    <a:schemeClr val="tx1">
                      <a:alpha val="0"/>
                    </a:schemeClr>
                  </a:solidFill>
                </a:ln>
                <a:solidFill>
                  <a:schemeClr val="tx2"/>
                </a:solidFill>
                <a:latin typeface="KoPub돋움체 Medium" panose="02020603020101020101" pitchFamily="18" charset="-127"/>
                <a:ea typeface="KoPub돋움체 Medium" panose="02020603020101020101" pitchFamily="18" charset="-127"/>
              </a:rPr>
              <a:t>자국 보험사들이 국내시장을 주도 </a:t>
            </a:r>
            <a:endParaRPr lang="en-US" altLang="ko-KR" sz="1000" dirty="0">
              <a:ln>
                <a:solidFill>
                  <a:schemeClr val="tx1">
                    <a:alpha val="0"/>
                  </a:schemeClr>
                </a:solidFill>
              </a:ln>
              <a:solidFill>
                <a:schemeClr val="tx2"/>
              </a:solidFill>
              <a:latin typeface="KoPub돋움체 Medium" panose="02020603020101020101" pitchFamily="18" charset="-127"/>
              <a:ea typeface="KoPub돋움체 Medium" panose="02020603020101020101" pitchFamily="18" charset="-127"/>
            </a:endParaRPr>
          </a:p>
          <a:p>
            <a:pPr marL="171450" indent="-171450">
              <a:lnSpc>
                <a:spcPct val="120000"/>
              </a:lnSpc>
              <a:spcAft>
                <a:spcPts val="1200"/>
              </a:spcAft>
              <a:buClr>
                <a:schemeClr val="tx2"/>
              </a:buClr>
              <a:buFont typeface="Wingdings" panose="05000000000000000000" pitchFamily="2" charset="2"/>
              <a:buChar char="§"/>
            </a:pPr>
            <a:r>
              <a:rPr lang="ko-KR" altLang="en-US" sz="10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선진시장 대부분은 자국 보험사들이 시장의 </a:t>
            </a:r>
            <a:r>
              <a:rPr lang="en-US" altLang="ko-KR" sz="10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55%~85%</a:t>
            </a:r>
            <a:r>
              <a:rPr lang="ko-KR" altLang="en-US" sz="10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를 점유</a:t>
            </a:r>
            <a:endParaRPr lang="en-US" altLang="ko-KR" sz="10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endParaRPr>
          </a:p>
          <a:p>
            <a:pPr marL="182563" indent="-182563">
              <a:lnSpc>
                <a:spcPct val="120000"/>
              </a:lnSpc>
              <a:spcAft>
                <a:spcPts val="1200"/>
              </a:spcAft>
              <a:buClr>
                <a:schemeClr val="tx2"/>
              </a:buClr>
              <a:buFont typeface="KoPub돋움체 Medium" panose="00000600000000000000" pitchFamily="2" charset="-127"/>
              <a:buChar char="▶"/>
            </a:pPr>
            <a:r>
              <a:rPr lang="ko-KR" altLang="en-US" sz="1000" dirty="0">
                <a:ln>
                  <a:solidFill>
                    <a:schemeClr val="tx1">
                      <a:alpha val="0"/>
                    </a:schemeClr>
                  </a:solidFill>
                </a:ln>
                <a:solidFill>
                  <a:schemeClr val="tx2"/>
                </a:solidFill>
                <a:latin typeface="KoPub돋움체 Medium" panose="02020603020101020101" pitchFamily="18" charset="-127"/>
                <a:ea typeface="KoPub돋움체 Medium" panose="02020603020101020101" pitchFamily="18" charset="-127"/>
              </a:rPr>
              <a:t>신흥 아시아 태평양 손해보험 시장 대부분은</a:t>
            </a:r>
            <a:r>
              <a:rPr lang="ko-KR" altLang="en-US" sz="10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 </a:t>
            </a:r>
            <a:r>
              <a:rPr lang="en-US" altLang="ko-KR" sz="10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Top 10(</a:t>
            </a:r>
            <a:r>
              <a:rPr lang="ko-KR" altLang="en-US" sz="10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자국 보험사 </a:t>
            </a:r>
            <a:r>
              <a:rPr lang="en-US" altLang="ko-KR" sz="10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5, </a:t>
            </a:r>
            <a:r>
              <a:rPr lang="ko-KR" altLang="en-US" sz="10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외국계 보험사 </a:t>
            </a:r>
            <a:r>
              <a:rPr lang="en-US" altLang="ko-KR" sz="10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5) </a:t>
            </a:r>
            <a:r>
              <a:rPr lang="ko-KR" altLang="en-US" sz="10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보험사의 시장 점유율이 </a:t>
            </a:r>
            <a:r>
              <a:rPr lang="en-US" altLang="ko-KR" sz="10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50%</a:t>
            </a:r>
            <a:r>
              <a:rPr lang="ko-KR" altLang="en-US" sz="10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를 하회하여</a:t>
            </a:r>
            <a:r>
              <a:rPr lang="en-US" altLang="ko-KR" sz="10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 </a:t>
            </a:r>
            <a:r>
              <a:rPr lang="ko-KR" altLang="en-US" sz="1000" dirty="0">
                <a:ln>
                  <a:solidFill>
                    <a:schemeClr val="tx1">
                      <a:alpha val="0"/>
                    </a:schemeClr>
                  </a:solidFill>
                </a:ln>
                <a:solidFill>
                  <a:schemeClr val="tx2"/>
                </a:solidFill>
                <a:latin typeface="KoPub돋움체 Medium" panose="02020603020101020101" pitchFamily="18" charset="-127"/>
                <a:ea typeface="KoPub돋움체 Medium" panose="02020603020101020101" pitchFamily="18" charset="-127"/>
              </a:rPr>
              <a:t>선진시장 대비 보다 분화</a:t>
            </a:r>
            <a:r>
              <a:rPr lang="ko-KR" altLang="en-US" sz="10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되어 있음</a:t>
            </a:r>
            <a:r>
              <a:rPr lang="en-US" altLang="ko-KR" sz="10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 </a:t>
            </a:r>
          </a:p>
          <a:p>
            <a:pPr marL="182563" indent="-182563">
              <a:lnSpc>
                <a:spcPct val="120000"/>
              </a:lnSpc>
              <a:spcAft>
                <a:spcPts val="1200"/>
              </a:spcAft>
              <a:buClr>
                <a:schemeClr val="tx2"/>
              </a:buClr>
              <a:buFont typeface="KoPub돋움체 Medium" panose="00000600000000000000" pitchFamily="2" charset="-127"/>
              <a:buChar char="▶"/>
            </a:pPr>
            <a:endParaRPr lang="en-US" altLang="ko-KR" sz="10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endParaRPr>
          </a:p>
        </p:txBody>
      </p:sp>
      <p:sp>
        <p:nvSpPr>
          <p:cNvPr id="3" name="object 24">
            <a:extLst>
              <a:ext uri="{FF2B5EF4-FFF2-40B4-BE49-F238E27FC236}">
                <a16:creationId xmlns:a16="http://schemas.microsoft.com/office/drawing/2014/main" id="{7961F84A-5110-6BB5-5C9D-30288E4D3F69}"/>
              </a:ext>
            </a:extLst>
          </p:cNvPr>
          <p:cNvSpPr txBox="1"/>
          <p:nvPr/>
        </p:nvSpPr>
        <p:spPr>
          <a:xfrm>
            <a:off x="1716765" y="1601479"/>
            <a:ext cx="75080" cy="110669"/>
          </a:xfrm>
          <a:prstGeom prst="rect">
            <a:avLst/>
          </a:prstGeom>
          <a:ln>
            <a:noFill/>
          </a:ln>
        </p:spPr>
        <p:txBody>
          <a:bodyPr vert="horz" wrap="square" lIns="0" tIns="0" rIns="0" bIns="0" rtlCol="0" anchor="ctr">
            <a:noAutofit/>
          </a:bodyPr>
          <a:lstStyle/>
          <a:p>
            <a:pPr marL="12700">
              <a:lnSpc>
                <a:spcPct val="100000"/>
              </a:lnSpc>
              <a:spcBef>
                <a:spcPts val="95"/>
              </a:spcBef>
            </a:pPr>
            <a:r>
              <a:rPr lang="en-US" altLang="ko-KR" sz="1050" i="1" spc="-5">
                <a:solidFill>
                  <a:srgbClr val="00338D"/>
                </a:solidFill>
                <a:latin typeface="KPMG Bold" panose="020B0803030202040204" pitchFamily="34" charset="0"/>
                <a:cs typeface="Arial"/>
              </a:rPr>
              <a:t>a</a:t>
            </a:r>
            <a:endParaRPr sz="1050" dirty="0">
              <a:latin typeface="KPMG Bold" panose="020B0803030202040204" pitchFamily="34" charset="0"/>
              <a:cs typeface="Arial"/>
            </a:endParaRPr>
          </a:p>
        </p:txBody>
      </p:sp>
      <p:sp>
        <p:nvSpPr>
          <p:cNvPr id="4" name="object 24">
            <a:extLst>
              <a:ext uri="{FF2B5EF4-FFF2-40B4-BE49-F238E27FC236}">
                <a16:creationId xmlns:a16="http://schemas.microsoft.com/office/drawing/2014/main" id="{EAB91139-912A-E873-18CA-83831238726A}"/>
              </a:ext>
            </a:extLst>
          </p:cNvPr>
          <p:cNvSpPr txBox="1"/>
          <p:nvPr/>
        </p:nvSpPr>
        <p:spPr>
          <a:xfrm>
            <a:off x="1716765" y="4611807"/>
            <a:ext cx="75080" cy="110669"/>
          </a:xfrm>
          <a:prstGeom prst="rect">
            <a:avLst/>
          </a:prstGeom>
          <a:ln>
            <a:noFill/>
          </a:ln>
        </p:spPr>
        <p:txBody>
          <a:bodyPr vert="horz" wrap="square" lIns="0" tIns="0" rIns="0" bIns="0" rtlCol="0" anchor="ctr">
            <a:noAutofit/>
          </a:bodyPr>
          <a:lstStyle/>
          <a:p>
            <a:pPr marL="12700">
              <a:lnSpc>
                <a:spcPct val="100000"/>
              </a:lnSpc>
              <a:spcBef>
                <a:spcPts val="95"/>
              </a:spcBef>
            </a:pPr>
            <a:r>
              <a:rPr lang="en-US" sz="1050" i="1" spc="-5">
                <a:solidFill>
                  <a:srgbClr val="00338D"/>
                </a:solidFill>
                <a:latin typeface="KPMG Bold" panose="020B0803030202040204" pitchFamily="34" charset="0"/>
                <a:cs typeface="Arial"/>
              </a:rPr>
              <a:t>b</a:t>
            </a:r>
            <a:endParaRPr sz="1050" dirty="0">
              <a:latin typeface="KPMG Bold" panose="020B0803030202040204" pitchFamily="34" charset="0"/>
              <a:cs typeface="Arial"/>
            </a:endParaRPr>
          </a:p>
        </p:txBody>
      </p:sp>
      <p:sp>
        <p:nvSpPr>
          <p:cNvPr id="5" name="object 22">
            <a:extLst>
              <a:ext uri="{FF2B5EF4-FFF2-40B4-BE49-F238E27FC236}">
                <a16:creationId xmlns:a16="http://schemas.microsoft.com/office/drawing/2014/main" id="{145C1A64-0C51-2824-BD27-1C97A7AFB7E3}"/>
              </a:ext>
            </a:extLst>
          </p:cNvPr>
          <p:cNvSpPr txBox="1"/>
          <p:nvPr/>
        </p:nvSpPr>
        <p:spPr>
          <a:xfrm>
            <a:off x="1716765" y="3243478"/>
            <a:ext cx="69992" cy="110669"/>
          </a:xfrm>
          <a:prstGeom prst="rect">
            <a:avLst/>
          </a:prstGeom>
          <a:ln>
            <a:noFill/>
          </a:ln>
        </p:spPr>
        <p:txBody>
          <a:bodyPr vert="horz" wrap="square" lIns="0" tIns="0" rIns="0" bIns="0" rtlCol="0" anchor="ctr">
            <a:noAutofit/>
          </a:bodyPr>
          <a:lstStyle/>
          <a:p>
            <a:pPr marL="12700">
              <a:lnSpc>
                <a:spcPct val="100000"/>
              </a:lnSpc>
              <a:spcBef>
                <a:spcPts val="95"/>
              </a:spcBef>
            </a:pPr>
            <a:r>
              <a:rPr lang="en-US" sz="1050" i="1" spc="-5">
                <a:solidFill>
                  <a:srgbClr val="00338D"/>
                </a:solidFill>
                <a:latin typeface="KPMG Bold" panose="020B0803030202040204" pitchFamily="34" charset="0"/>
                <a:cs typeface="Arial"/>
              </a:rPr>
              <a:t>c</a:t>
            </a:r>
            <a:endParaRPr sz="1050" dirty="0">
              <a:latin typeface="KPMG Bold" panose="020B0803030202040204" pitchFamily="34" charset="0"/>
              <a:cs typeface="Arial"/>
            </a:endParaRPr>
          </a:p>
        </p:txBody>
      </p:sp>
      <p:sp>
        <p:nvSpPr>
          <p:cNvPr id="10" name="object 20">
            <a:extLst>
              <a:ext uri="{FF2B5EF4-FFF2-40B4-BE49-F238E27FC236}">
                <a16:creationId xmlns:a16="http://schemas.microsoft.com/office/drawing/2014/main" id="{C3A392D2-6CF1-BF00-A0FB-ECE68F9DEAF6}"/>
              </a:ext>
            </a:extLst>
          </p:cNvPr>
          <p:cNvSpPr txBox="1"/>
          <p:nvPr/>
        </p:nvSpPr>
        <p:spPr>
          <a:xfrm>
            <a:off x="1716765" y="2422479"/>
            <a:ext cx="69992" cy="110669"/>
          </a:xfrm>
          <a:prstGeom prst="rect">
            <a:avLst/>
          </a:prstGeom>
          <a:ln>
            <a:noFill/>
          </a:ln>
        </p:spPr>
        <p:txBody>
          <a:bodyPr vert="horz" wrap="square" lIns="0" tIns="0" rIns="0" bIns="0" rtlCol="0" anchor="ctr">
            <a:noAutofit/>
          </a:bodyPr>
          <a:lstStyle/>
          <a:p>
            <a:pPr marL="12700">
              <a:lnSpc>
                <a:spcPct val="100000"/>
              </a:lnSpc>
              <a:spcBef>
                <a:spcPts val="95"/>
              </a:spcBef>
            </a:pPr>
            <a:r>
              <a:rPr lang="en-US" sz="1050" i="1" spc="-5">
                <a:solidFill>
                  <a:srgbClr val="00338D"/>
                </a:solidFill>
                <a:latin typeface="KPMG Bold" panose="020B0803030202040204" pitchFamily="34" charset="0"/>
                <a:cs typeface="Arial"/>
              </a:rPr>
              <a:t>a</a:t>
            </a:r>
            <a:endParaRPr sz="1050" dirty="0">
              <a:latin typeface="KPMG Bold" panose="020B0803030202040204" pitchFamily="34" charset="0"/>
              <a:cs typeface="Arial"/>
            </a:endParaRPr>
          </a:p>
        </p:txBody>
      </p:sp>
      <p:sp>
        <p:nvSpPr>
          <p:cNvPr id="11" name="object 18">
            <a:extLst>
              <a:ext uri="{FF2B5EF4-FFF2-40B4-BE49-F238E27FC236}">
                <a16:creationId xmlns:a16="http://schemas.microsoft.com/office/drawing/2014/main" id="{C5AC9AFB-62E8-B15D-634A-6B565F3402CD}"/>
              </a:ext>
            </a:extLst>
          </p:cNvPr>
          <p:cNvSpPr txBox="1"/>
          <p:nvPr/>
        </p:nvSpPr>
        <p:spPr>
          <a:xfrm>
            <a:off x="1716765" y="2969812"/>
            <a:ext cx="75080" cy="110669"/>
          </a:xfrm>
          <a:prstGeom prst="rect">
            <a:avLst/>
          </a:prstGeom>
          <a:ln>
            <a:noFill/>
          </a:ln>
        </p:spPr>
        <p:txBody>
          <a:bodyPr vert="horz" wrap="square" lIns="0" tIns="0" rIns="0" bIns="0" rtlCol="0" anchor="ctr">
            <a:noAutofit/>
          </a:bodyPr>
          <a:lstStyle/>
          <a:p>
            <a:pPr marL="12700">
              <a:lnSpc>
                <a:spcPct val="100000"/>
              </a:lnSpc>
              <a:spcBef>
                <a:spcPts val="95"/>
              </a:spcBef>
            </a:pPr>
            <a:r>
              <a:rPr lang="en-US" sz="1050" i="1" spc="-5">
                <a:solidFill>
                  <a:srgbClr val="00338D"/>
                </a:solidFill>
                <a:latin typeface="KPMG Bold" panose="020B0803030202040204" pitchFamily="34" charset="0"/>
                <a:cs typeface="Arial"/>
              </a:rPr>
              <a:t>a</a:t>
            </a:r>
            <a:endParaRPr sz="1050" dirty="0">
              <a:latin typeface="KPMG Bold" panose="020B0803030202040204" pitchFamily="34" charset="0"/>
              <a:cs typeface="Arial"/>
            </a:endParaRPr>
          </a:p>
        </p:txBody>
      </p:sp>
      <p:sp>
        <p:nvSpPr>
          <p:cNvPr id="13" name="object 16">
            <a:extLst>
              <a:ext uri="{FF2B5EF4-FFF2-40B4-BE49-F238E27FC236}">
                <a16:creationId xmlns:a16="http://schemas.microsoft.com/office/drawing/2014/main" id="{F127ECAC-3189-530A-2D81-336B4A377343}"/>
              </a:ext>
            </a:extLst>
          </p:cNvPr>
          <p:cNvSpPr txBox="1"/>
          <p:nvPr/>
        </p:nvSpPr>
        <p:spPr>
          <a:xfrm>
            <a:off x="1716765" y="3790812"/>
            <a:ext cx="75080" cy="110669"/>
          </a:xfrm>
          <a:prstGeom prst="rect">
            <a:avLst/>
          </a:prstGeom>
          <a:ln>
            <a:noFill/>
          </a:ln>
        </p:spPr>
        <p:txBody>
          <a:bodyPr vert="horz" wrap="square" lIns="0" tIns="0" rIns="0" bIns="0" rtlCol="0" anchor="ctr">
            <a:noAutofit/>
          </a:bodyPr>
          <a:lstStyle/>
          <a:p>
            <a:pPr marL="12700">
              <a:lnSpc>
                <a:spcPct val="100000"/>
              </a:lnSpc>
              <a:spcBef>
                <a:spcPts val="95"/>
              </a:spcBef>
            </a:pPr>
            <a:r>
              <a:rPr lang="en-US" sz="1050" i="1" spc="-5">
                <a:solidFill>
                  <a:srgbClr val="00338D"/>
                </a:solidFill>
                <a:latin typeface="KPMG Bold" panose="020B0803030202040204" pitchFamily="34" charset="0"/>
                <a:cs typeface="Arial"/>
              </a:rPr>
              <a:t>a</a:t>
            </a:r>
            <a:endParaRPr sz="1050" dirty="0">
              <a:latin typeface="KPMG Bold" panose="020B0803030202040204" pitchFamily="34" charset="0"/>
              <a:cs typeface="Arial"/>
            </a:endParaRPr>
          </a:p>
        </p:txBody>
      </p:sp>
      <p:sp>
        <p:nvSpPr>
          <p:cNvPr id="15" name="object 14">
            <a:extLst>
              <a:ext uri="{FF2B5EF4-FFF2-40B4-BE49-F238E27FC236}">
                <a16:creationId xmlns:a16="http://schemas.microsoft.com/office/drawing/2014/main" id="{BFC33D2E-3061-C9BF-BBC9-E7EA22C82237}"/>
              </a:ext>
            </a:extLst>
          </p:cNvPr>
          <p:cNvSpPr txBox="1"/>
          <p:nvPr/>
        </p:nvSpPr>
        <p:spPr>
          <a:xfrm>
            <a:off x="1716765" y="4064478"/>
            <a:ext cx="75080" cy="110669"/>
          </a:xfrm>
          <a:prstGeom prst="rect">
            <a:avLst/>
          </a:prstGeom>
          <a:ln>
            <a:noFill/>
          </a:ln>
        </p:spPr>
        <p:txBody>
          <a:bodyPr vert="horz" wrap="square" lIns="0" tIns="0" rIns="0" bIns="0" rtlCol="0" anchor="ctr">
            <a:noAutofit/>
          </a:bodyPr>
          <a:lstStyle/>
          <a:p>
            <a:pPr marL="12700">
              <a:lnSpc>
                <a:spcPct val="100000"/>
              </a:lnSpc>
              <a:spcBef>
                <a:spcPts val="95"/>
              </a:spcBef>
            </a:pPr>
            <a:r>
              <a:rPr lang="en-US" sz="1050" i="1" spc="-5">
                <a:solidFill>
                  <a:srgbClr val="00338D"/>
                </a:solidFill>
                <a:latin typeface="KPMG Bold" panose="020B0803030202040204" pitchFamily="34" charset="0"/>
                <a:cs typeface="Arial"/>
              </a:rPr>
              <a:t>a</a:t>
            </a:r>
            <a:endParaRPr sz="1050" dirty="0">
              <a:latin typeface="KPMG Bold" panose="020B0803030202040204" pitchFamily="34" charset="0"/>
              <a:cs typeface="Arial"/>
            </a:endParaRPr>
          </a:p>
        </p:txBody>
      </p:sp>
      <p:sp>
        <p:nvSpPr>
          <p:cNvPr id="17" name="object 13">
            <a:extLst>
              <a:ext uri="{FF2B5EF4-FFF2-40B4-BE49-F238E27FC236}">
                <a16:creationId xmlns:a16="http://schemas.microsoft.com/office/drawing/2014/main" id="{EA0E9650-3F94-2A92-92D6-1B9986CB287C}"/>
              </a:ext>
            </a:extLst>
          </p:cNvPr>
          <p:cNvSpPr txBox="1"/>
          <p:nvPr/>
        </p:nvSpPr>
        <p:spPr>
          <a:xfrm>
            <a:off x="1716765" y="2696145"/>
            <a:ext cx="75080" cy="110669"/>
          </a:xfrm>
          <a:prstGeom prst="rect">
            <a:avLst/>
          </a:prstGeom>
          <a:ln>
            <a:noFill/>
          </a:ln>
        </p:spPr>
        <p:txBody>
          <a:bodyPr vert="horz" wrap="square" lIns="0" tIns="0" rIns="0" bIns="0" rtlCol="0" anchor="ctr">
            <a:noAutofit/>
          </a:bodyPr>
          <a:lstStyle/>
          <a:p>
            <a:pPr marL="12700">
              <a:lnSpc>
                <a:spcPct val="100000"/>
              </a:lnSpc>
              <a:spcBef>
                <a:spcPts val="95"/>
              </a:spcBef>
            </a:pPr>
            <a:r>
              <a:rPr lang="en-US" sz="1050" i="1" spc="-5">
                <a:solidFill>
                  <a:srgbClr val="00338D"/>
                </a:solidFill>
                <a:latin typeface="KPMG Bold" panose="020B0803030202040204" pitchFamily="34" charset="0"/>
                <a:cs typeface="Arial"/>
              </a:rPr>
              <a:t>a</a:t>
            </a:r>
            <a:endParaRPr sz="1050" dirty="0">
              <a:latin typeface="KPMG Bold" panose="020B0803030202040204" pitchFamily="34" charset="0"/>
              <a:cs typeface="Arial"/>
            </a:endParaRPr>
          </a:p>
        </p:txBody>
      </p:sp>
      <p:sp>
        <p:nvSpPr>
          <p:cNvPr id="18" name="object 11">
            <a:extLst>
              <a:ext uri="{FF2B5EF4-FFF2-40B4-BE49-F238E27FC236}">
                <a16:creationId xmlns:a16="http://schemas.microsoft.com/office/drawing/2014/main" id="{7092C097-8D14-E335-F1B4-6F56DEF0BCC3}"/>
              </a:ext>
            </a:extLst>
          </p:cNvPr>
          <p:cNvSpPr txBox="1"/>
          <p:nvPr/>
        </p:nvSpPr>
        <p:spPr>
          <a:xfrm>
            <a:off x="1716765" y="2148812"/>
            <a:ext cx="75080" cy="110669"/>
          </a:xfrm>
          <a:prstGeom prst="rect">
            <a:avLst/>
          </a:prstGeom>
          <a:ln>
            <a:noFill/>
          </a:ln>
        </p:spPr>
        <p:txBody>
          <a:bodyPr vert="horz" wrap="square" lIns="0" tIns="0" rIns="0" bIns="0" rtlCol="0" anchor="ctr">
            <a:noAutofit/>
          </a:bodyPr>
          <a:lstStyle/>
          <a:p>
            <a:pPr marL="12700">
              <a:lnSpc>
                <a:spcPct val="100000"/>
              </a:lnSpc>
              <a:spcBef>
                <a:spcPts val="95"/>
              </a:spcBef>
            </a:pPr>
            <a:r>
              <a:rPr lang="en-US" sz="1050" i="1" spc="-5">
                <a:solidFill>
                  <a:srgbClr val="00338D"/>
                </a:solidFill>
                <a:latin typeface="KPMG Bold" panose="020B0803030202040204" pitchFamily="34" charset="0"/>
                <a:cs typeface="Arial"/>
              </a:rPr>
              <a:t>a</a:t>
            </a:r>
            <a:endParaRPr sz="1050" dirty="0">
              <a:latin typeface="KPMG Bold" panose="020B0803030202040204" pitchFamily="34" charset="0"/>
              <a:cs typeface="Arial"/>
            </a:endParaRPr>
          </a:p>
        </p:txBody>
      </p:sp>
      <p:sp>
        <p:nvSpPr>
          <p:cNvPr id="19" name="object 10">
            <a:extLst>
              <a:ext uri="{FF2B5EF4-FFF2-40B4-BE49-F238E27FC236}">
                <a16:creationId xmlns:a16="http://schemas.microsoft.com/office/drawing/2014/main" id="{838FE809-BB34-F09B-1819-B95FE996A364}"/>
              </a:ext>
            </a:extLst>
          </p:cNvPr>
          <p:cNvSpPr txBox="1"/>
          <p:nvPr/>
        </p:nvSpPr>
        <p:spPr>
          <a:xfrm>
            <a:off x="1716765" y="3517145"/>
            <a:ext cx="75080" cy="110669"/>
          </a:xfrm>
          <a:prstGeom prst="rect">
            <a:avLst/>
          </a:prstGeom>
          <a:ln>
            <a:noFill/>
          </a:ln>
        </p:spPr>
        <p:txBody>
          <a:bodyPr vert="horz" wrap="square" lIns="0" tIns="0" rIns="0" bIns="0" rtlCol="0" anchor="ctr">
            <a:noAutofit/>
          </a:bodyPr>
          <a:lstStyle/>
          <a:p>
            <a:pPr marL="12700">
              <a:lnSpc>
                <a:spcPct val="100000"/>
              </a:lnSpc>
              <a:spcBef>
                <a:spcPts val="95"/>
              </a:spcBef>
            </a:pPr>
            <a:r>
              <a:rPr lang="en-US" sz="1050" i="1" spc="-5">
                <a:solidFill>
                  <a:srgbClr val="00338D"/>
                </a:solidFill>
                <a:latin typeface="KPMG Bold" panose="020B0803030202040204" pitchFamily="34" charset="0"/>
                <a:cs typeface="Arial"/>
              </a:rPr>
              <a:t>a</a:t>
            </a:r>
            <a:endParaRPr sz="1050" dirty="0">
              <a:latin typeface="KPMG Bold" panose="020B0803030202040204" pitchFamily="34" charset="0"/>
              <a:cs typeface="Arial"/>
            </a:endParaRPr>
          </a:p>
        </p:txBody>
      </p:sp>
      <p:sp>
        <p:nvSpPr>
          <p:cNvPr id="20" name="object 9">
            <a:extLst>
              <a:ext uri="{FF2B5EF4-FFF2-40B4-BE49-F238E27FC236}">
                <a16:creationId xmlns:a16="http://schemas.microsoft.com/office/drawing/2014/main" id="{970F43CB-6C8B-09A0-DEE8-61D9DD123D49}"/>
              </a:ext>
            </a:extLst>
          </p:cNvPr>
          <p:cNvSpPr txBox="1"/>
          <p:nvPr/>
        </p:nvSpPr>
        <p:spPr>
          <a:xfrm>
            <a:off x="1716765" y="1875145"/>
            <a:ext cx="75080" cy="110669"/>
          </a:xfrm>
          <a:prstGeom prst="rect">
            <a:avLst/>
          </a:prstGeom>
          <a:ln>
            <a:noFill/>
          </a:ln>
        </p:spPr>
        <p:txBody>
          <a:bodyPr vert="horz" wrap="square" lIns="0" tIns="0" rIns="0" bIns="0" rtlCol="0" anchor="ctr">
            <a:noAutofit/>
          </a:bodyPr>
          <a:lstStyle/>
          <a:p>
            <a:pPr marL="12700">
              <a:lnSpc>
                <a:spcPct val="100000"/>
              </a:lnSpc>
              <a:spcBef>
                <a:spcPts val="95"/>
              </a:spcBef>
            </a:pPr>
            <a:r>
              <a:rPr lang="en-US" sz="1050" i="1" spc="-5">
                <a:solidFill>
                  <a:srgbClr val="00338D"/>
                </a:solidFill>
                <a:latin typeface="KPMG Bold" panose="020B0803030202040204" pitchFamily="34" charset="0"/>
                <a:cs typeface="Arial"/>
              </a:rPr>
              <a:t>a</a:t>
            </a:r>
            <a:endParaRPr sz="1050" dirty="0">
              <a:latin typeface="KPMG Bold" panose="020B0803030202040204" pitchFamily="34" charset="0"/>
              <a:cs typeface="Arial"/>
            </a:endParaRPr>
          </a:p>
        </p:txBody>
      </p:sp>
      <p:sp>
        <p:nvSpPr>
          <p:cNvPr id="21" name="object 16">
            <a:extLst>
              <a:ext uri="{FF2B5EF4-FFF2-40B4-BE49-F238E27FC236}">
                <a16:creationId xmlns:a16="http://schemas.microsoft.com/office/drawing/2014/main" id="{89E1DBFD-9B74-1B7A-697A-C4AEA089C53A}"/>
              </a:ext>
            </a:extLst>
          </p:cNvPr>
          <p:cNvSpPr txBox="1"/>
          <p:nvPr/>
        </p:nvSpPr>
        <p:spPr>
          <a:xfrm>
            <a:off x="1716765" y="4338145"/>
            <a:ext cx="75080" cy="110669"/>
          </a:xfrm>
          <a:prstGeom prst="rect">
            <a:avLst/>
          </a:prstGeom>
          <a:ln>
            <a:noFill/>
          </a:ln>
        </p:spPr>
        <p:txBody>
          <a:bodyPr vert="horz" wrap="square" lIns="0" tIns="0" rIns="0" bIns="0" rtlCol="0" anchor="ctr">
            <a:noAutofit/>
          </a:bodyPr>
          <a:lstStyle/>
          <a:p>
            <a:pPr marL="12700">
              <a:lnSpc>
                <a:spcPct val="100000"/>
              </a:lnSpc>
              <a:spcBef>
                <a:spcPts val="95"/>
              </a:spcBef>
            </a:pPr>
            <a:r>
              <a:rPr lang="en-US" sz="1050" i="1" spc="-5">
                <a:solidFill>
                  <a:srgbClr val="00338D"/>
                </a:solidFill>
                <a:latin typeface="KPMG Bold" panose="020B0803030202040204" pitchFamily="34" charset="0"/>
                <a:cs typeface="Arial"/>
              </a:rPr>
              <a:t>b</a:t>
            </a:r>
            <a:endParaRPr sz="1050" dirty="0">
              <a:latin typeface="KPMG Bold" panose="020B0803030202040204" pitchFamily="34" charset="0"/>
              <a:cs typeface="Arial"/>
            </a:endParaRPr>
          </a:p>
        </p:txBody>
      </p:sp>
      <p:grpSp>
        <p:nvGrpSpPr>
          <p:cNvPr id="28" name="그룹 27">
            <a:extLst>
              <a:ext uri="{FF2B5EF4-FFF2-40B4-BE49-F238E27FC236}">
                <a16:creationId xmlns:a16="http://schemas.microsoft.com/office/drawing/2014/main" id="{8931D2CB-7860-7C91-F1D4-B8FA6AB58632}"/>
              </a:ext>
            </a:extLst>
          </p:cNvPr>
          <p:cNvGrpSpPr/>
          <p:nvPr/>
        </p:nvGrpSpPr>
        <p:grpSpPr>
          <a:xfrm>
            <a:off x="488950" y="1598483"/>
            <a:ext cx="333674" cy="3166920"/>
            <a:chOff x="488950" y="2493841"/>
            <a:chExt cx="333674" cy="3168292"/>
          </a:xfrm>
        </p:grpSpPr>
        <p:sp>
          <p:nvSpPr>
            <p:cNvPr id="584" name="object 58">
              <a:extLst>
                <a:ext uri="{FF2B5EF4-FFF2-40B4-BE49-F238E27FC236}">
                  <a16:creationId xmlns:a16="http://schemas.microsoft.com/office/drawing/2014/main" id="{B42B6AE6-8434-0A97-DFC3-BA8AD10C30F2}"/>
                </a:ext>
              </a:extLst>
            </p:cNvPr>
            <p:cNvSpPr/>
            <p:nvPr/>
          </p:nvSpPr>
          <p:spPr>
            <a:xfrm>
              <a:off x="488950" y="2493841"/>
              <a:ext cx="333674" cy="1554288"/>
            </a:xfrm>
            <a:custGeom>
              <a:avLst/>
              <a:gdLst/>
              <a:ahLst/>
              <a:cxnLst/>
              <a:rect l="l" t="t" r="r" b="b"/>
              <a:pathLst>
                <a:path w="274320" h="2255520">
                  <a:moveTo>
                    <a:pt x="274320" y="0"/>
                  </a:moveTo>
                  <a:lnTo>
                    <a:pt x="0" y="0"/>
                  </a:lnTo>
                  <a:lnTo>
                    <a:pt x="0" y="2255520"/>
                  </a:lnTo>
                  <a:lnTo>
                    <a:pt x="274320" y="2255520"/>
                  </a:lnTo>
                  <a:lnTo>
                    <a:pt x="274320" y="0"/>
                  </a:lnTo>
                  <a:close/>
                </a:path>
              </a:pathLst>
            </a:custGeom>
            <a:solidFill>
              <a:srgbClr val="D9D9D9"/>
            </a:solidFill>
            <a:ln>
              <a:noFill/>
            </a:ln>
          </p:spPr>
          <p:txBody>
            <a:bodyPr vert="eaVert" wrap="square" lIns="0" tIns="0" rIns="0" bIns="0" rtlCol="0" anchor="ctr"/>
            <a:lstStyle/>
            <a:p>
              <a:pPr algn="ctr"/>
              <a:r>
                <a:rPr lang="ko-KR" altLang="en-US" sz="1000" dirty="0">
                  <a:ln>
                    <a:solidFill>
                      <a:prstClr val="white">
                        <a:lumMod val="75000"/>
                        <a:alpha val="0"/>
                      </a:prstClr>
                    </a:solidFill>
                  </a:ln>
                  <a:latin typeface="+mn-ea"/>
                </a:rPr>
                <a:t>신흥 아시아 태평양 시장</a:t>
              </a:r>
            </a:p>
          </p:txBody>
        </p:sp>
        <p:sp>
          <p:nvSpPr>
            <p:cNvPr id="585" name="object 60">
              <a:extLst>
                <a:ext uri="{FF2B5EF4-FFF2-40B4-BE49-F238E27FC236}">
                  <a16:creationId xmlns:a16="http://schemas.microsoft.com/office/drawing/2014/main" id="{6C5EF8C6-04B7-009D-F129-1E2FE0794A0F}"/>
                </a:ext>
              </a:extLst>
            </p:cNvPr>
            <p:cNvSpPr/>
            <p:nvPr/>
          </p:nvSpPr>
          <p:spPr>
            <a:xfrm>
              <a:off x="488950" y="4107844"/>
              <a:ext cx="333674" cy="1554289"/>
            </a:xfrm>
            <a:custGeom>
              <a:avLst/>
              <a:gdLst/>
              <a:ahLst/>
              <a:cxnLst/>
              <a:rect l="l" t="t" r="r" b="b"/>
              <a:pathLst>
                <a:path w="274320" h="1831975">
                  <a:moveTo>
                    <a:pt x="274320" y="0"/>
                  </a:moveTo>
                  <a:lnTo>
                    <a:pt x="0" y="0"/>
                  </a:lnTo>
                  <a:lnTo>
                    <a:pt x="0" y="1831848"/>
                  </a:lnTo>
                  <a:lnTo>
                    <a:pt x="274320" y="1831848"/>
                  </a:lnTo>
                  <a:lnTo>
                    <a:pt x="274320" y="0"/>
                  </a:lnTo>
                  <a:close/>
                </a:path>
              </a:pathLst>
            </a:custGeom>
            <a:solidFill>
              <a:srgbClr val="D9D9D9"/>
            </a:solidFill>
            <a:ln>
              <a:noFill/>
            </a:ln>
          </p:spPr>
          <p:txBody>
            <a:bodyPr vert="eaVert" wrap="square" lIns="0" tIns="0" rIns="0" bIns="0" rtlCol="0" anchor="ctr"/>
            <a:lstStyle/>
            <a:p>
              <a:pPr algn="ctr"/>
              <a:r>
                <a:rPr lang="ko-KR" altLang="en-US" sz="1000" dirty="0">
                  <a:ln>
                    <a:solidFill>
                      <a:prstClr val="white">
                        <a:lumMod val="75000"/>
                        <a:alpha val="0"/>
                      </a:prstClr>
                    </a:solidFill>
                  </a:ln>
                  <a:latin typeface="+mn-ea"/>
                </a:rPr>
                <a:t>선진 아시아 태평양 시장</a:t>
              </a:r>
            </a:p>
          </p:txBody>
        </p:sp>
      </p:grpSp>
      <p:sp>
        <p:nvSpPr>
          <p:cNvPr id="29" name="직사각형 28">
            <a:extLst>
              <a:ext uri="{FF2B5EF4-FFF2-40B4-BE49-F238E27FC236}">
                <a16:creationId xmlns:a16="http://schemas.microsoft.com/office/drawing/2014/main" id="{504484A3-545E-55FE-42EC-210372547B6D}"/>
              </a:ext>
            </a:extLst>
          </p:cNvPr>
          <p:cNvSpPr/>
          <p:nvPr/>
        </p:nvSpPr>
        <p:spPr>
          <a:xfrm>
            <a:off x="1871762" y="4618238"/>
            <a:ext cx="4420689" cy="147963"/>
          </a:xfrm>
          <a:prstGeom prst="rect">
            <a:avLst/>
          </a:prstGeom>
          <a:solidFill>
            <a:srgbClr val="00338D"/>
          </a:solidFill>
        </p:spPr>
        <p:txBody>
          <a:bodyPr vert="horz" wrap="square" lIns="0" tIns="0" rIns="36000" bIns="36000" rtlCol="0" anchor="ctr">
            <a:noAutofit/>
          </a:bodyPr>
          <a:lstStyle/>
          <a:p>
            <a:pPr marL="38735" algn="r">
              <a:spcBef>
                <a:spcPts val="280"/>
              </a:spcBef>
            </a:pPr>
            <a:r>
              <a:rPr lang="en-US" altLang="ko-KR" sz="1200" b="1" spc="-5">
                <a:solidFill>
                  <a:srgbClr val="DDE9FF"/>
                </a:solidFill>
                <a:latin typeface="KPMG Bold" panose="020B0803030202040204" pitchFamily="34" charset="0"/>
                <a:cs typeface="Arial"/>
              </a:rPr>
              <a:t>85%</a:t>
            </a:r>
            <a:endParaRPr lang="ko-KR" altLang="en-US" sz="1200" b="1" spc="-5" dirty="0">
              <a:solidFill>
                <a:srgbClr val="DDE9FF"/>
              </a:solidFill>
              <a:latin typeface="KPMG Bold" panose="020B0803030202040204" pitchFamily="34" charset="0"/>
              <a:cs typeface="Arial"/>
            </a:endParaRPr>
          </a:p>
        </p:txBody>
      </p:sp>
      <p:sp>
        <p:nvSpPr>
          <p:cNvPr id="30" name="직사각형 29">
            <a:extLst>
              <a:ext uri="{FF2B5EF4-FFF2-40B4-BE49-F238E27FC236}">
                <a16:creationId xmlns:a16="http://schemas.microsoft.com/office/drawing/2014/main" id="{B5DF349F-BDB3-E625-F996-A4657CD55551}"/>
              </a:ext>
            </a:extLst>
          </p:cNvPr>
          <p:cNvSpPr/>
          <p:nvPr/>
        </p:nvSpPr>
        <p:spPr>
          <a:xfrm>
            <a:off x="6286196" y="4618238"/>
            <a:ext cx="773166" cy="147963"/>
          </a:xfrm>
          <a:prstGeom prst="rect">
            <a:avLst/>
          </a:prstGeom>
          <a:solidFill>
            <a:srgbClr val="CCD6E8"/>
          </a:solidFill>
        </p:spPr>
        <p:txBody>
          <a:bodyPr vert="horz" wrap="square" lIns="0" tIns="0" rIns="72000" bIns="36000" rtlCol="0" anchor="ctr">
            <a:noAutofit/>
          </a:bodyPr>
          <a:lstStyle/>
          <a:p>
            <a:pPr marL="3175" algn="r">
              <a:spcBef>
                <a:spcPts val="280"/>
              </a:spcBef>
            </a:pPr>
            <a:r>
              <a:rPr lang="en-US" altLang="ko-KR" sz="1200" b="1" spc="-5">
                <a:solidFill>
                  <a:srgbClr val="879EC7"/>
                </a:solidFill>
                <a:latin typeface="KPMG Bold" panose="020B0803030202040204" pitchFamily="34" charset="0"/>
                <a:cs typeface="Arial"/>
              </a:rPr>
              <a:t>15%</a:t>
            </a:r>
            <a:endParaRPr lang="ko-KR" altLang="en-US" sz="1200" b="1" spc="-5" dirty="0">
              <a:solidFill>
                <a:srgbClr val="879EC7"/>
              </a:solidFill>
              <a:latin typeface="KPMG Bold" panose="020B0803030202040204" pitchFamily="34" charset="0"/>
              <a:cs typeface="Arial"/>
            </a:endParaRPr>
          </a:p>
        </p:txBody>
      </p:sp>
      <p:sp>
        <p:nvSpPr>
          <p:cNvPr id="31" name="직사각형 30">
            <a:extLst>
              <a:ext uri="{FF2B5EF4-FFF2-40B4-BE49-F238E27FC236}">
                <a16:creationId xmlns:a16="http://schemas.microsoft.com/office/drawing/2014/main" id="{B5E2553C-5C52-26AE-016D-3846B61422FE}"/>
              </a:ext>
            </a:extLst>
          </p:cNvPr>
          <p:cNvSpPr/>
          <p:nvPr/>
        </p:nvSpPr>
        <p:spPr>
          <a:xfrm>
            <a:off x="1871762" y="4343230"/>
            <a:ext cx="3887992" cy="147963"/>
          </a:xfrm>
          <a:prstGeom prst="rect">
            <a:avLst/>
          </a:prstGeom>
          <a:solidFill>
            <a:srgbClr val="00338D"/>
          </a:solidFill>
        </p:spPr>
        <p:txBody>
          <a:bodyPr vert="horz" wrap="square" lIns="0" tIns="0" rIns="36000" bIns="36000" rtlCol="0" anchor="ctr">
            <a:noAutofit/>
          </a:bodyPr>
          <a:lstStyle/>
          <a:p>
            <a:pPr marL="38735" algn="r">
              <a:spcBef>
                <a:spcPts val="280"/>
              </a:spcBef>
            </a:pPr>
            <a:r>
              <a:rPr lang="en-US" altLang="ko-KR" sz="1200" b="1" spc="-5">
                <a:solidFill>
                  <a:srgbClr val="DDE9FF"/>
                </a:solidFill>
                <a:latin typeface="KPMG Bold" panose="020B0803030202040204" pitchFamily="34" charset="0"/>
                <a:cs typeface="Arial"/>
              </a:rPr>
              <a:t>75%</a:t>
            </a:r>
            <a:endParaRPr lang="ko-KR" altLang="en-US" sz="1200" b="1" spc="-5" dirty="0">
              <a:solidFill>
                <a:srgbClr val="DDE9FF"/>
              </a:solidFill>
              <a:latin typeface="KPMG Bold" panose="020B0803030202040204" pitchFamily="34" charset="0"/>
              <a:cs typeface="Arial"/>
            </a:endParaRPr>
          </a:p>
        </p:txBody>
      </p:sp>
      <p:sp>
        <p:nvSpPr>
          <p:cNvPr id="32" name="직사각형 31">
            <a:extLst>
              <a:ext uri="{FF2B5EF4-FFF2-40B4-BE49-F238E27FC236}">
                <a16:creationId xmlns:a16="http://schemas.microsoft.com/office/drawing/2014/main" id="{D81BFBF9-3EE2-868A-C918-A95613BBF555}"/>
              </a:ext>
            </a:extLst>
          </p:cNvPr>
          <p:cNvSpPr/>
          <p:nvPr/>
        </p:nvSpPr>
        <p:spPr>
          <a:xfrm>
            <a:off x="5760895" y="4343230"/>
            <a:ext cx="1298467" cy="147963"/>
          </a:xfrm>
          <a:prstGeom prst="rect">
            <a:avLst/>
          </a:prstGeom>
          <a:solidFill>
            <a:srgbClr val="CCD6E8"/>
          </a:solidFill>
        </p:spPr>
        <p:txBody>
          <a:bodyPr vert="horz" wrap="square" lIns="0" tIns="0" rIns="72000" bIns="36000" rtlCol="0" anchor="ctr">
            <a:noAutofit/>
          </a:bodyPr>
          <a:lstStyle/>
          <a:p>
            <a:pPr marL="3175" algn="r">
              <a:spcBef>
                <a:spcPts val="280"/>
              </a:spcBef>
            </a:pPr>
            <a:r>
              <a:rPr lang="en-US" altLang="ko-KR" sz="1200" b="1" spc="-5">
                <a:solidFill>
                  <a:srgbClr val="879EC7"/>
                </a:solidFill>
                <a:latin typeface="KPMG Bold" panose="020B0803030202040204" pitchFamily="34" charset="0"/>
                <a:cs typeface="Arial"/>
              </a:rPr>
              <a:t>25%</a:t>
            </a:r>
            <a:endParaRPr lang="ko-KR" altLang="en-US" sz="1200" b="1" spc="-5" dirty="0">
              <a:solidFill>
                <a:srgbClr val="879EC7"/>
              </a:solidFill>
              <a:latin typeface="KPMG Bold" panose="020B0803030202040204" pitchFamily="34" charset="0"/>
              <a:cs typeface="Arial"/>
            </a:endParaRPr>
          </a:p>
        </p:txBody>
      </p:sp>
      <p:sp>
        <p:nvSpPr>
          <p:cNvPr id="33" name="직사각형 32">
            <a:extLst>
              <a:ext uri="{FF2B5EF4-FFF2-40B4-BE49-F238E27FC236}">
                <a16:creationId xmlns:a16="http://schemas.microsoft.com/office/drawing/2014/main" id="{F460399F-41F1-F85E-BDA0-2162F5698A07}"/>
              </a:ext>
            </a:extLst>
          </p:cNvPr>
          <p:cNvSpPr/>
          <p:nvPr/>
        </p:nvSpPr>
        <p:spPr>
          <a:xfrm>
            <a:off x="1871762" y="1868199"/>
            <a:ext cx="2878210" cy="147963"/>
          </a:xfrm>
          <a:prstGeom prst="rect">
            <a:avLst/>
          </a:prstGeom>
          <a:solidFill>
            <a:srgbClr val="00338D"/>
          </a:solidFill>
        </p:spPr>
        <p:txBody>
          <a:bodyPr vert="horz" wrap="square" lIns="0" tIns="0" rIns="36000" bIns="36000" rtlCol="0" anchor="ctr">
            <a:noAutofit/>
          </a:bodyPr>
          <a:lstStyle/>
          <a:p>
            <a:pPr marL="38735" algn="r">
              <a:spcBef>
                <a:spcPts val="280"/>
              </a:spcBef>
            </a:pPr>
            <a:r>
              <a:rPr lang="en-US" altLang="ko-KR" sz="1200" b="1" spc="-5">
                <a:solidFill>
                  <a:srgbClr val="DDE9FF"/>
                </a:solidFill>
                <a:latin typeface="KPMG Bold" panose="020B0803030202040204" pitchFamily="34" charset="0"/>
                <a:cs typeface="Arial"/>
              </a:rPr>
              <a:t>55%</a:t>
            </a:r>
            <a:endParaRPr lang="ko-KR" altLang="en-US" sz="1200" b="1" spc="-5" dirty="0">
              <a:solidFill>
                <a:srgbClr val="DDE9FF"/>
              </a:solidFill>
              <a:latin typeface="KPMG Bold" panose="020B0803030202040204" pitchFamily="34" charset="0"/>
              <a:cs typeface="Arial"/>
            </a:endParaRPr>
          </a:p>
        </p:txBody>
      </p:sp>
      <p:sp>
        <p:nvSpPr>
          <p:cNvPr id="34" name="직사각형 33">
            <a:extLst>
              <a:ext uri="{FF2B5EF4-FFF2-40B4-BE49-F238E27FC236}">
                <a16:creationId xmlns:a16="http://schemas.microsoft.com/office/drawing/2014/main" id="{9F0353BA-5BB4-95B0-DDFB-8312BAADADD6}"/>
              </a:ext>
            </a:extLst>
          </p:cNvPr>
          <p:cNvSpPr/>
          <p:nvPr/>
        </p:nvSpPr>
        <p:spPr>
          <a:xfrm>
            <a:off x="4736582" y="1868199"/>
            <a:ext cx="2322780" cy="147963"/>
          </a:xfrm>
          <a:prstGeom prst="rect">
            <a:avLst/>
          </a:prstGeom>
          <a:solidFill>
            <a:srgbClr val="CCD6E8"/>
          </a:solidFill>
        </p:spPr>
        <p:txBody>
          <a:bodyPr vert="horz" wrap="square" lIns="0" tIns="0" rIns="72000" bIns="36000" rtlCol="0" anchor="ctr">
            <a:noAutofit/>
          </a:bodyPr>
          <a:lstStyle/>
          <a:p>
            <a:pPr marL="3175" algn="r">
              <a:spcBef>
                <a:spcPts val="280"/>
              </a:spcBef>
            </a:pPr>
            <a:r>
              <a:rPr lang="en-US" altLang="ko-KR" sz="1200" b="1" spc="-5">
                <a:solidFill>
                  <a:srgbClr val="879EC7"/>
                </a:solidFill>
                <a:latin typeface="KPMG Bold" panose="020B0803030202040204" pitchFamily="34" charset="0"/>
                <a:cs typeface="Arial"/>
              </a:rPr>
              <a:t>45%</a:t>
            </a:r>
            <a:endParaRPr lang="ko-KR" altLang="en-US" sz="1200" b="1" spc="-5" dirty="0">
              <a:solidFill>
                <a:srgbClr val="879EC7"/>
              </a:solidFill>
              <a:latin typeface="KPMG Bold" panose="020B0803030202040204" pitchFamily="34" charset="0"/>
              <a:cs typeface="Arial"/>
            </a:endParaRPr>
          </a:p>
        </p:txBody>
      </p:sp>
      <p:sp>
        <p:nvSpPr>
          <p:cNvPr id="35" name="직사각형 34">
            <a:extLst>
              <a:ext uri="{FF2B5EF4-FFF2-40B4-BE49-F238E27FC236}">
                <a16:creationId xmlns:a16="http://schemas.microsoft.com/office/drawing/2014/main" id="{1B6BC024-2B6B-2562-DED7-FB6B06CACD3D}"/>
              </a:ext>
            </a:extLst>
          </p:cNvPr>
          <p:cNvSpPr/>
          <p:nvPr/>
        </p:nvSpPr>
        <p:spPr>
          <a:xfrm>
            <a:off x="1871762" y="2418206"/>
            <a:ext cx="2084445" cy="147963"/>
          </a:xfrm>
          <a:prstGeom prst="rect">
            <a:avLst/>
          </a:prstGeom>
          <a:solidFill>
            <a:srgbClr val="00338D"/>
          </a:solidFill>
        </p:spPr>
        <p:txBody>
          <a:bodyPr vert="horz" wrap="square" lIns="0" tIns="0" rIns="36000" bIns="36000" rtlCol="0" anchor="ctr">
            <a:noAutofit/>
          </a:bodyPr>
          <a:lstStyle/>
          <a:p>
            <a:pPr marL="38735" algn="r">
              <a:spcBef>
                <a:spcPts val="280"/>
              </a:spcBef>
            </a:pPr>
            <a:r>
              <a:rPr lang="en-US" altLang="ko-KR" sz="1200" b="1" spc="-5">
                <a:solidFill>
                  <a:srgbClr val="DDE9FF"/>
                </a:solidFill>
                <a:latin typeface="KPMG Bold" panose="020B0803030202040204" pitchFamily="34" charset="0"/>
                <a:cs typeface="Arial"/>
              </a:rPr>
              <a:t>40%</a:t>
            </a:r>
            <a:endParaRPr lang="ko-KR" altLang="en-US" sz="1200" b="1" spc="-5" dirty="0">
              <a:solidFill>
                <a:srgbClr val="DDE9FF"/>
              </a:solidFill>
              <a:latin typeface="KPMG Bold" panose="020B0803030202040204" pitchFamily="34" charset="0"/>
              <a:cs typeface="Arial"/>
            </a:endParaRPr>
          </a:p>
        </p:txBody>
      </p:sp>
      <p:sp>
        <p:nvSpPr>
          <p:cNvPr id="36" name="직사각형 35">
            <a:extLst>
              <a:ext uri="{FF2B5EF4-FFF2-40B4-BE49-F238E27FC236}">
                <a16:creationId xmlns:a16="http://schemas.microsoft.com/office/drawing/2014/main" id="{11B5B3EC-AECF-3B96-9BA4-D2A6B3A918C8}"/>
              </a:ext>
            </a:extLst>
          </p:cNvPr>
          <p:cNvSpPr/>
          <p:nvPr/>
        </p:nvSpPr>
        <p:spPr>
          <a:xfrm>
            <a:off x="3953567" y="2418206"/>
            <a:ext cx="3105795" cy="147963"/>
          </a:xfrm>
          <a:prstGeom prst="rect">
            <a:avLst/>
          </a:prstGeom>
          <a:solidFill>
            <a:srgbClr val="CCD6E8"/>
          </a:solidFill>
        </p:spPr>
        <p:txBody>
          <a:bodyPr vert="horz" wrap="square" lIns="0" tIns="0" rIns="72000" bIns="36000" rtlCol="0" anchor="ctr">
            <a:noAutofit/>
          </a:bodyPr>
          <a:lstStyle/>
          <a:p>
            <a:pPr marL="3175" algn="r">
              <a:spcBef>
                <a:spcPts val="280"/>
              </a:spcBef>
            </a:pPr>
            <a:r>
              <a:rPr lang="en-US" altLang="ko-KR" sz="1200" b="1" spc="-5">
                <a:solidFill>
                  <a:srgbClr val="879EC7"/>
                </a:solidFill>
                <a:latin typeface="KPMG Bold" panose="020B0803030202040204" pitchFamily="34" charset="0"/>
                <a:cs typeface="Arial"/>
              </a:rPr>
              <a:t>60%</a:t>
            </a:r>
            <a:endParaRPr lang="ko-KR" altLang="en-US" sz="1200" b="1" spc="-5" dirty="0">
              <a:solidFill>
                <a:srgbClr val="879EC7"/>
              </a:solidFill>
              <a:latin typeface="KPMG Bold" panose="020B0803030202040204" pitchFamily="34" charset="0"/>
              <a:cs typeface="Arial"/>
            </a:endParaRPr>
          </a:p>
        </p:txBody>
      </p:sp>
      <p:sp>
        <p:nvSpPr>
          <p:cNvPr id="37" name="직사각형 36">
            <a:extLst>
              <a:ext uri="{FF2B5EF4-FFF2-40B4-BE49-F238E27FC236}">
                <a16:creationId xmlns:a16="http://schemas.microsoft.com/office/drawing/2014/main" id="{5AD82FE5-E725-C635-65D0-206C9987D76B}"/>
              </a:ext>
            </a:extLst>
          </p:cNvPr>
          <p:cNvSpPr/>
          <p:nvPr/>
        </p:nvSpPr>
        <p:spPr>
          <a:xfrm>
            <a:off x="1871762" y="3243216"/>
            <a:ext cx="2880362" cy="147963"/>
          </a:xfrm>
          <a:prstGeom prst="rect">
            <a:avLst/>
          </a:prstGeom>
          <a:solidFill>
            <a:srgbClr val="00338D"/>
          </a:solidFill>
        </p:spPr>
        <p:txBody>
          <a:bodyPr vert="horz" wrap="square" lIns="0" tIns="0" rIns="36000" bIns="36000" rtlCol="0" anchor="ctr">
            <a:noAutofit/>
          </a:bodyPr>
          <a:lstStyle/>
          <a:p>
            <a:pPr marL="38735" algn="r">
              <a:spcBef>
                <a:spcPts val="280"/>
              </a:spcBef>
            </a:pPr>
            <a:r>
              <a:rPr lang="en-US" altLang="ko-KR" sz="1200" b="1" spc="-5">
                <a:solidFill>
                  <a:srgbClr val="DDE9FF"/>
                </a:solidFill>
                <a:latin typeface="KPMG Bold" panose="020B0803030202040204" pitchFamily="34" charset="0"/>
                <a:cs typeface="Arial"/>
              </a:rPr>
              <a:t>55%</a:t>
            </a:r>
            <a:endParaRPr lang="ko-KR" altLang="en-US" sz="1200" b="1" spc="-5" dirty="0">
              <a:solidFill>
                <a:srgbClr val="DDE9FF"/>
              </a:solidFill>
              <a:latin typeface="KPMG Bold" panose="020B0803030202040204" pitchFamily="34" charset="0"/>
              <a:cs typeface="Arial"/>
            </a:endParaRPr>
          </a:p>
        </p:txBody>
      </p:sp>
      <p:sp>
        <p:nvSpPr>
          <p:cNvPr id="38" name="직사각형 37">
            <a:extLst>
              <a:ext uri="{FF2B5EF4-FFF2-40B4-BE49-F238E27FC236}">
                <a16:creationId xmlns:a16="http://schemas.microsoft.com/office/drawing/2014/main" id="{3DC122D2-F66F-B089-C859-43D010DDDE64}"/>
              </a:ext>
            </a:extLst>
          </p:cNvPr>
          <p:cNvSpPr/>
          <p:nvPr/>
        </p:nvSpPr>
        <p:spPr>
          <a:xfrm>
            <a:off x="5252432" y="3243216"/>
            <a:ext cx="1806930" cy="147963"/>
          </a:xfrm>
          <a:prstGeom prst="rect">
            <a:avLst/>
          </a:prstGeom>
          <a:solidFill>
            <a:srgbClr val="CCD6E8"/>
          </a:solidFill>
        </p:spPr>
        <p:txBody>
          <a:bodyPr vert="horz" wrap="square" lIns="0" tIns="0" rIns="72000" bIns="36000" rtlCol="0" anchor="ctr">
            <a:noAutofit/>
          </a:bodyPr>
          <a:lstStyle/>
          <a:p>
            <a:pPr marL="3175" algn="r">
              <a:spcBef>
                <a:spcPts val="280"/>
              </a:spcBef>
            </a:pPr>
            <a:r>
              <a:rPr lang="en-US" altLang="ko-KR" sz="1200" b="1" spc="-5">
                <a:solidFill>
                  <a:srgbClr val="879EC7"/>
                </a:solidFill>
                <a:latin typeface="KPMG Bold" panose="020B0803030202040204" pitchFamily="34" charset="0"/>
                <a:cs typeface="Arial"/>
              </a:rPr>
              <a:t>35%</a:t>
            </a:r>
            <a:endParaRPr lang="ko-KR" altLang="en-US" sz="1200" b="1" spc="-5" dirty="0">
              <a:solidFill>
                <a:srgbClr val="879EC7"/>
              </a:solidFill>
              <a:latin typeface="KPMG Bold" panose="020B0803030202040204" pitchFamily="34" charset="0"/>
              <a:cs typeface="Arial"/>
            </a:endParaRPr>
          </a:p>
        </p:txBody>
      </p:sp>
      <p:sp>
        <p:nvSpPr>
          <p:cNvPr id="39" name="직사각형 38">
            <a:extLst>
              <a:ext uri="{FF2B5EF4-FFF2-40B4-BE49-F238E27FC236}">
                <a16:creationId xmlns:a16="http://schemas.microsoft.com/office/drawing/2014/main" id="{EC2D0358-86C5-728D-8838-FFEB679CF07C}"/>
              </a:ext>
            </a:extLst>
          </p:cNvPr>
          <p:cNvSpPr/>
          <p:nvPr/>
        </p:nvSpPr>
        <p:spPr>
          <a:xfrm>
            <a:off x="4748248" y="3243216"/>
            <a:ext cx="504184" cy="147963"/>
          </a:xfrm>
          <a:prstGeom prst="rect">
            <a:avLst/>
          </a:prstGeom>
          <a:solidFill>
            <a:srgbClr val="99E3FB"/>
          </a:solidFill>
        </p:spPr>
        <p:txBody>
          <a:bodyPr vert="horz" wrap="square" lIns="0" tIns="0" rIns="72000" bIns="36000" rtlCol="0" anchor="ctr">
            <a:noAutofit/>
          </a:bodyPr>
          <a:lstStyle/>
          <a:p>
            <a:pPr marL="635" algn="r"/>
            <a:r>
              <a:rPr lang="en-US" altLang="ko-KR" sz="1200" b="1" spc="-5" dirty="0">
                <a:solidFill>
                  <a:srgbClr val="00AFE6"/>
                </a:solidFill>
                <a:latin typeface="KPMG Bold" panose="020B0803030202040204" pitchFamily="34" charset="0"/>
                <a:cs typeface="Arial"/>
              </a:rPr>
              <a:t>10%</a:t>
            </a:r>
            <a:endParaRPr lang="ko-KR" altLang="en-US" sz="1200" b="1" spc="-5" dirty="0">
              <a:solidFill>
                <a:srgbClr val="00AFE6"/>
              </a:solidFill>
              <a:latin typeface="KPMG Bold" panose="020B0803030202040204" pitchFamily="34" charset="0"/>
              <a:cs typeface="Arial"/>
            </a:endParaRPr>
          </a:p>
        </p:txBody>
      </p:sp>
      <p:sp>
        <p:nvSpPr>
          <p:cNvPr id="40" name="직사각형 39">
            <a:extLst>
              <a:ext uri="{FF2B5EF4-FFF2-40B4-BE49-F238E27FC236}">
                <a16:creationId xmlns:a16="http://schemas.microsoft.com/office/drawing/2014/main" id="{8EC5A878-995D-8D9F-2A97-83D42AF7E653}"/>
              </a:ext>
            </a:extLst>
          </p:cNvPr>
          <p:cNvSpPr/>
          <p:nvPr/>
        </p:nvSpPr>
        <p:spPr>
          <a:xfrm>
            <a:off x="1871762" y="4068227"/>
            <a:ext cx="2885345" cy="147963"/>
          </a:xfrm>
          <a:prstGeom prst="rect">
            <a:avLst/>
          </a:prstGeom>
          <a:solidFill>
            <a:srgbClr val="00338D"/>
          </a:solidFill>
        </p:spPr>
        <p:txBody>
          <a:bodyPr vert="horz" wrap="square" lIns="0" tIns="0" rIns="36000" bIns="36000" rtlCol="0" anchor="ctr">
            <a:noAutofit/>
          </a:bodyPr>
          <a:lstStyle/>
          <a:p>
            <a:pPr marL="38735" algn="r">
              <a:spcBef>
                <a:spcPts val="280"/>
              </a:spcBef>
            </a:pPr>
            <a:r>
              <a:rPr lang="en-US" altLang="ko-KR" sz="1200" b="1" spc="-5">
                <a:solidFill>
                  <a:srgbClr val="DDE9FF"/>
                </a:solidFill>
                <a:latin typeface="KPMG Bold" panose="020B0803030202040204" pitchFamily="34" charset="0"/>
                <a:cs typeface="Arial"/>
              </a:rPr>
              <a:t>55%</a:t>
            </a:r>
            <a:endParaRPr lang="ko-KR" altLang="en-US" sz="1200" b="1" spc="-5" dirty="0">
              <a:solidFill>
                <a:srgbClr val="DDE9FF"/>
              </a:solidFill>
              <a:latin typeface="KPMG Bold" panose="020B0803030202040204" pitchFamily="34" charset="0"/>
              <a:cs typeface="Arial"/>
            </a:endParaRPr>
          </a:p>
        </p:txBody>
      </p:sp>
      <p:sp>
        <p:nvSpPr>
          <p:cNvPr id="41" name="직사각형 40">
            <a:extLst>
              <a:ext uri="{FF2B5EF4-FFF2-40B4-BE49-F238E27FC236}">
                <a16:creationId xmlns:a16="http://schemas.microsoft.com/office/drawing/2014/main" id="{2B840508-D6D9-F1B1-323C-6EDC241F53FA}"/>
              </a:ext>
            </a:extLst>
          </p:cNvPr>
          <p:cNvSpPr/>
          <p:nvPr/>
        </p:nvSpPr>
        <p:spPr>
          <a:xfrm>
            <a:off x="4972855" y="4068227"/>
            <a:ext cx="2086507" cy="147963"/>
          </a:xfrm>
          <a:prstGeom prst="rect">
            <a:avLst/>
          </a:prstGeom>
          <a:solidFill>
            <a:srgbClr val="CCD6E8"/>
          </a:solidFill>
        </p:spPr>
        <p:txBody>
          <a:bodyPr vert="horz" wrap="square" lIns="0" tIns="0" rIns="72000" bIns="36000" rtlCol="0" anchor="ctr">
            <a:noAutofit/>
          </a:bodyPr>
          <a:lstStyle/>
          <a:p>
            <a:pPr marL="3175" algn="r">
              <a:spcBef>
                <a:spcPts val="280"/>
              </a:spcBef>
            </a:pPr>
            <a:r>
              <a:rPr lang="en-US" altLang="ko-KR" sz="1200" b="1" spc="-5">
                <a:solidFill>
                  <a:srgbClr val="879EC7"/>
                </a:solidFill>
                <a:latin typeface="KPMG Bold" panose="020B0803030202040204" pitchFamily="34" charset="0"/>
                <a:cs typeface="Arial"/>
              </a:rPr>
              <a:t>40%</a:t>
            </a:r>
            <a:endParaRPr lang="ko-KR" altLang="en-US" sz="1200" b="1" spc="-5" dirty="0">
              <a:solidFill>
                <a:srgbClr val="879EC7"/>
              </a:solidFill>
              <a:latin typeface="KPMG Bold" panose="020B0803030202040204" pitchFamily="34" charset="0"/>
              <a:cs typeface="Arial"/>
            </a:endParaRPr>
          </a:p>
        </p:txBody>
      </p:sp>
      <p:sp>
        <p:nvSpPr>
          <p:cNvPr id="42" name="직사각형 41">
            <a:extLst>
              <a:ext uri="{FF2B5EF4-FFF2-40B4-BE49-F238E27FC236}">
                <a16:creationId xmlns:a16="http://schemas.microsoft.com/office/drawing/2014/main" id="{9DFD8C55-775A-04A1-54CB-FCFC82E4C15B}"/>
              </a:ext>
            </a:extLst>
          </p:cNvPr>
          <p:cNvSpPr/>
          <p:nvPr/>
        </p:nvSpPr>
        <p:spPr>
          <a:xfrm>
            <a:off x="4757107" y="4068227"/>
            <a:ext cx="215748" cy="147963"/>
          </a:xfrm>
          <a:prstGeom prst="rect">
            <a:avLst/>
          </a:prstGeom>
          <a:solidFill>
            <a:srgbClr val="99E3FB"/>
          </a:solidFill>
        </p:spPr>
        <p:txBody>
          <a:bodyPr vert="horz" wrap="square" lIns="0" tIns="0" rIns="72000" bIns="36000" rtlCol="0" anchor="ctr">
            <a:noAutofit/>
          </a:bodyPr>
          <a:lstStyle/>
          <a:p>
            <a:pPr marL="635" algn="r"/>
            <a:r>
              <a:rPr lang="en-US" altLang="ko-KR" sz="1200" b="1" spc="-5" dirty="0">
                <a:solidFill>
                  <a:srgbClr val="00AFE6"/>
                </a:solidFill>
                <a:latin typeface="KPMG Bold" panose="020B0803030202040204" pitchFamily="34" charset="0"/>
                <a:cs typeface="Arial"/>
              </a:rPr>
              <a:t>5%</a:t>
            </a:r>
            <a:endParaRPr lang="ko-KR" altLang="en-US" sz="1200" b="1" spc="-5" dirty="0">
              <a:solidFill>
                <a:srgbClr val="00AFE6"/>
              </a:solidFill>
              <a:latin typeface="KPMG Bold" panose="020B0803030202040204" pitchFamily="34" charset="0"/>
              <a:cs typeface="Arial"/>
            </a:endParaRPr>
          </a:p>
        </p:txBody>
      </p:sp>
      <p:sp>
        <p:nvSpPr>
          <p:cNvPr id="43" name="직사각형 42">
            <a:extLst>
              <a:ext uri="{FF2B5EF4-FFF2-40B4-BE49-F238E27FC236}">
                <a16:creationId xmlns:a16="http://schemas.microsoft.com/office/drawing/2014/main" id="{8E595734-0172-A125-F178-DE46551AE9B8}"/>
              </a:ext>
            </a:extLst>
          </p:cNvPr>
          <p:cNvSpPr/>
          <p:nvPr/>
        </p:nvSpPr>
        <p:spPr>
          <a:xfrm>
            <a:off x="1871762" y="1593196"/>
            <a:ext cx="1823387" cy="147963"/>
          </a:xfrm>
          <a:prstGeom prst="rect">
            <a:avLst/>
          </a:prstGeom>
          <a:solidFill>
            <a:srgbClr val="00338D"/>
          </a:solidFill>
        </p:spPr>
        <p:txBody>
          <a:bodyPr vert="horz" wrap="square" lIns="0" tIns="0" rIns="36000" bIns="36000" rtlCol="0" anchor="ctr">
            <a:noAutofit/>
          </a:bodyPr>
          <a:lstStyle/>
          <a:p>
            <a:pPr marL="38735" algn="r">
              <a:spcBef>
                <a:spcPts val="280"/>
              </a:spcBef>
            </a:pPr>
            <a:r>
              <a:rPr lang="en-US" altLang="ko-KR" sz="1200" b="1" spc="-5">
                <a:solidFill>
                  <a:srgbClr val="DDE9FF"/>
                </a:solidFill>
                <a:latin typeface="KPMG Bold" panose="020B0803030202040204" pitchFamily="34" charset="0"/>
                <a:cs typeface="Arial"/>
              </a:rPr>
              <a:t>35%</a:t>
            </a:r>
            <a:endParaRPr lang="ko-KR" altLang="en-US" sz="1200" b="1" spc="-5" dirty="0">
              <a:solidFill>
                <a:srgbClr val="DDE9FF"/>
              </a:solidFill>
              <a:latin typeface="KPMG Bold" panose="020B0803030202040204" pitchFamily="34" charset="0"/>
              <a:cs typeface="Arial"/>
            </a:endParaRPr>
          </a:p>
        </p:txBody>
      </p:sp>
      <p:sp>
        <p:nvSpPr>
          <p:cNvPr id="44" name="직사각형 43">
            <a:extLst>
              <a:ext uri="{FF2B5EF4-FFF2-40B4-BE49-F238E27FC236}">
                <a16:creationId xmlns:a16="http://schemas.microsoft.com/office/drawing/2014/main" id="{5AA6FFD5-D855-E9C9-1454-17FC78C3EE6D}"/>
              </a:ext>
            </a:extLst>
          </p:cNvPr>
          <p:cNvSpPr/>
          <p:nvPr/>
        </p:nvSpPr>
        <p:spPr>
          <a:xfrm>
            <a:off x="4196389" y="1593196"/>
            <a:ext cx="2862973" cy="147963"/>
          </a:xfrm>
          <a:prstGeom prst="rect">
            <a:avLst/>
          </a:prstGeom>
          <a:solidFill>
            <a:srgbClr val="CCD6E8"/>
          </a:solidFill>
        </p:spPr>
        <p:txBody>
          <a:bodyPr vert="horz" wrap="square" lIns="0" tIns="0" rIns="72000" bIns="36000" rtlCol="0" anchor="ctr">
            <a:noAutofit/>
          </a:bodyPr>
          <a:lstStyle/>
          <a:p>
            <a:pPr marL="3175" algn="r">
              <a:spcBef>
                <a:spcPts val="280"/>
              </a:spcBef>
            </a:pPr>
            <a:r>
              <a:rPr lang="en-US" altLang="ko-KR" sz="1200" b="1" spc="-5">
                <a:solidFill>
                  <a:srgbClr val="879EC7"/>
                </a:solidFill>
                <a:latin typeface="KPMG Bold" panose="020B0803030202040204" pitchFamily="34" charset="0"/>
                <a:cs typeface="Arial"/>
              </a:rPr>
              <a:t>55%</a:t>
            </a:r>
            <a:endParaRPr lang="ko-KR" altLang="en-US" sz="1200" b="1" spc="-5" dirty="0">
              <a:solidFill>
                <a:srgbClr val="879EC7"/>
              </a:solidFill>
              <a:latin typeface="KPMG Bold" panose="020B0803030202040204" pitchFamily="34" charset="0"/>
              <a:cs typeface="Arial"/>
            </a:endParaRPr>
          </a:p>
        </p:txBody>
      </p:sp>
      <p:sp>
        <p:nvSpPr>
          <p:cNvPr id="45" name="직사각형 44">
            <a:extLst>
              <a:ext uri="{FF2B5EF4-FFF2-40B4-BE49-F238E27FC236}">
                <a16:creationId xmlns:a16="http://schemas.microsoft.com/office/drawing/2014/main" id="{FE049C30-01F5-7EBD-0A2F-F694F36FDDBB}"/>
              </a:ext>
            </a:extLst>
          </p:cNvPr>
          <p:cNvSpPr/>
          <p:nvPr/>
        </p:nvSpPr>
        <p:spPr>
          <a:xfrm>
            <a:off x="3689856" y="1593196"/>
            <a:ext cx="540000" cy="147963"/>
          </a:xfrm>
          <a:prstGeom prst="rect">
            <a:avLst/>
          </a:prstGeom>
          <a:solidFill>
            <a:srgbClr val="99E3FB"/>
          </a:solidFill>
        </p:spPr>
        <p:txBody>
          <a:bodyPr vert="horz" wrap="square" lIns="0" tIns="0" rIns="72000" bIns="36000" rtlCol="0" anchor="ctr">
            <a:noAutofit/>
          </a:bodyPr>
          <a:lstStyle/>
          <a:p>
            <a:pPr marL="635" algn="r"/>
            <a:r>
              <a:rPr lang="en-US" altLang="ko-KR" sz="1200" b="1" spc="-5">
                <a:solidFill>
                  <a:srgbClr val="00AFE6"/>
                </a:solidFill>
                <a:latin typeface="KPMG Bold" panose="020B0803030202040204" pitchFamily="34" charset="0"/>
                <a:cs typeface="Arial"/>
              </a:rPr>
              <a:t>10</a:t>
            </a:r>
            <a:r>
              <a:rPr lang="en-US" altLang="ko-KR" sz="1200" b="1" spc="-5" dirty="0">
                <a:solidFill>
                  <a:srgbClr val="00AFE6"/>
                </a:solidFill>
                <a:latin typeface="KPMG Bold" panose="020B0803030202040204" pitchFamily="34" charset="0"/>
                <a:cs typeface="Arial"/>
              </a:rPr>
              <a:t>%</a:t>
            </a:r>
            <a:endParaRPr lang="ko-KR" altLang="en-US" sz="1200" b="1" spc="-5" dirty="0">
              <a:solidFill>
                <a:srgbClr val="00AFE6"/>
              </a:solidFill>
              <a:latin typeface="KPMG Bold" panose="020B0803030202040204" pitchFamily="34" charset="0"/>
              <a:cs typeface="Arial"/>
            </a:endParaRPr>
          </a:p>
        </p:txBody>
      </p:sp>
      <p:sp>
        <p:nvSpPr>
          <p:cNvPr id="46" name="직사각형 45">
            <a:extLst>
              <a:ext uri="{FF2B5EF4-FFF2-40B4-BE49-F238E27FC236}">
                <a16:creationId xmlns:a16="http://schemas.microsoft.com/office/drawing/2014/main" id="{C215E38C-DEF4-2F52-9A7A-92DEAF19F051}"/>
              </a:ext>
            </a:extLst>
          </p:cNvPr>
          <p:cNvSpPr/>
          <p:nvPr/>
        </p:nvSpPr>
        <p:spPr>
          <a:xfrm>
            <a:off x="1871762" y="2143203"/>
            <a:ext cx="768745" cy="147963"/>
          </a:xfrm>
          <a:prstGeom prst="rect">
            <a:avLst/>
          </a:prstGeom>
          <a:solidFill>
            <a:srgbClr val="00338D"/>
          </a:solidFill>
        </p:spPr>
        <p:txBody>
          <a:bodyPr vert="horz" wrap="square" lIns="0" tIns="0" rIns="36000" bIns="36000" rtlCol="0" anchor="ctr">
            <a:noAutofit/>
          </a:bodyPr>
          <a:lstStyle/>
          <a:p>
            <a:pPr marL="38735" algn="r">
              <a:spcBef>
                <a:spcPts val="280"/>
              </a:spcBef>
            </a:pPr>
            <a:r>
              <a:rPr lang="en-US" altLang="ko-KR" sz="1200" b="1" spc="-5" dirty="0">
                <a:solidFill>
                  <a:srgbClr val="DDE9FF"/>
                </a:solidFill>
                <a:latin typeface="KPMG Bold" panose="020B0803030202040204" pitchFamily="34" charset="0"/>
                <a:cs typeface="Arial"/>
              </a:rPr>
              <a:t>15%</a:t>
            </a:r>
            <a:endParaRPr lang="ko-KR" altLang="en-US" sz="1200" b="1" spc="-5" dirty="0">
              <a:solidFill>
                <a:srgbClr val="DDE9FF"/>
              </a:solidFill>
              <a:latin typeface="KPMG Bold" panose="020B0803030202040204" pitchFamily="34" charset="0"/>
              <a:cs typeface="Arial"/>
            </a:endParaRPr>
          </a:p>
        </p:txBody>
      </p:sp>
      <p:sp>
        <p:nvSpPr>
          <p:cNvPr id="47" name="직사각형 46">
            <a:extLst>
              <a:ext uri="{FF2B5EF4-FFF2-40B4-BE49-F238E27FC236}">
                <a16:creationId xmlns:a16="http://schemas.microsoft.com/office/drawing/2014/main" id="{6BEBCC3F-8987-B75C-1B0D-90CC63D38AC3}"/>
              </a:ext>
            </a:extLst>
          </p:cNvPr>
          <p:cNvSpPr/>
          <p:nvPr/>
        </p:nvSpPr>
        <p:spPr>
          <a:xfrm>
            <a:off x="4201335" y="2143203"/>
            <a:ext cx="2858027" cy="147963"/>
          </a:xfrm>
          <a:prstGeom prst="rect">
            <a:avLst/>
          </a:prstGeom>
          <a:solidFill>
            <a:srgbClr val="CCD6E8"/>
          </a:solidFill>
        </p:spPr>
        <p:txBody>
          <a:bodyPr vert="horz" wrap="square" lIns="0" tIns="0" rIns="72000" bIns="36000" rtlCol="0" anchor="ctr">
            <a:noAutofit/>
          </a:bodyPr>
          <a:lstStyle/>
          <a:p>
            <a:pPr marL="3175" algn="r">
              <a:spcBef>
                <a:spcPts val="280"/>
              </a:spcBef>
            </a:pPr>
            <a:r>
              <a:rPr lang="en-US" altLang="ko-KR" sz="1200" b="1" spc="-5">
                <a:solidFill>
                  <a:srgbClr val="879EC7"/>
                </a:solidFill>
                <a:latin typeface="KPMG Bold" panose="020B0803030202040204" pitchFamily="34" charset="0"/>
                <a:cs typeface="Arial"/>
              </a:rPr>
              <a:t>55%</a:t>
            </a:r>
            <a:endParaRPr lang="ko-KR" altLang="en-US" sz="1200" b="1" spc="-5" dirty="0">
              <a:solidFill>
                <a:srgbClr val="879EC7"/>
              </a:solidFill>
              <a:latin typeface="KPMG Bold" panose="020B0803030202040204" pitchFamily="34" charset="0"/>
              <a:cs typeface="Arial"/>
            </a:endParaRPr>
          </a:p>
        </p:txBody>
      </p:sp>
      <p:sp>
        <p:nvSpPr>
          <p:cNvPr id="48" name="직사각형 47">
            <a:extLst>
              <a:ext uri="{FF2B5EF4-FFF2-40B4-BE49-F238E27FC236}">
                <a16:creationId xmlns:a16="http://schemas.microsoft.com/office/drawing/2014/main" id="{C7A52B17-4C4C-98DE-110F-AB6A0E78EE93}"/>
              </a:ext>
            </a:extLst>
          </p:cNvPr>
          <p:cNvSpPr/>
          <p:nvPr/>
        </p:nvSpPr>
        <p:spPr>
          <a:xfrm>
            <a:off x="2640507" y="2143203"/>
            <a:ext cx="1560828" cy="147963"/>
          </a:xfrm>
          <a:prstGeom prst="rect">
            <a:avLst/>
          </a:prstGeom>
          <a:solidFill>
            <a:srgbClr val="99E3FB"/>
          </a:solidFill>
        </p:spPr>
        <p:txBody>
          <a:bodyPr vert="horz" wrap="square" lIns="0" tIns="0" rIns="72000" bIns="36000" rtlCol="0" anchor="ctr">
            <a:noAutofit/>
          </a:bodyPr>
          <a:lstStyle/>
          <a:p>
            <a:pPr marL="635" algn="r"/>
            <a:r>
              <a:rPr lang="en-US" altLang="ko-KR" sz="1200" b="1" spc="-5" dirty="0">
                <a:solidFill>
                  <a:srgbClr val="00AFE6"/>
                </a:solidFill>
                <a:latin typeface="KPMG Bold" panose="020B0803030202040204" pitchFamily="34" charset="0"/>
                <a:cs typeface="Arial"/>
              </a:rPr>
              <a:t>30%</a:t>
            </a:r>
            <a:endParaRPr lang="ko-KR" altLang="en-US" sz="1200" b="1" spc="-5" dirty="0">
              <a:solidFill>
                <a:srgbClr val="00AFE6"/>
              </a:solidFill>
              <a:latin typeface="KPMG Bold" panose="020B0803030202040204" pitchFamily="34" charset="0"/>
              <a:cs typeface="Arial"/>
            </a:endParaRPr>
          </a:p>
        </p:txBody>
      </p:sp>
      <p:sp>
        <p:nvSpPr>
          <p:cNvPr id="50" name="직사각형 49">
            <a:extLst>
              <a:ext uri="{FF2B5EF4-FFF2-40B4-BE49-F238E27FC236}">
                <a16:creationId xmlns:a16="http://schemas.microsoft.com/office/drawing/2014/main" id="{122C4E8B-F925-8A28-F68E-CDB9B4F8FAFD}"/>
              </a:ext>
            </a:extLst>
          </p:cNvPr>
          <p:cNvSpPr/>
          <p:nvPr/>
        </p:nvSpPr>
        <p:spPr>
          <a:xfrm>
            <a:off x="5259362" y="2691930"/>
            <a:ext cx="1800000" cy="144000"/>
          </a:xfrm>
          <a:prstGeom prst="rect">
            <a:avLst/>
          </a:prstGeom>
          <a:solidFill>
            <a:srgbClr val="CCD6E8"/>
          </a:solidFill>
        </p:spPr>
        <p:txBody>
          <a:bodyPr vert="horz" wrap="square" lIns="0" tIns="0" rIns="72000" bIns="36000" rtlCol="0" anchor="ctr">
            <a:noAutofit/>
          </a:bodyPr>
          <a:lstStyle/>
          <a:p>
            <a:pPr marL="3175" algn="r">
              <a:spcBef>
                <a:spcPts val="280"/>
              </a:spcBef>
            </a:pPr>
            <a:r>
              <a:rPr lang="en-US" altLang="ko-KR" sz="1200" b="1" spc="-5" dirty="0">
                <a:solidFill>
                  <a:srgbClr val="879EC7"/>
                </a:solidFill>
                <a:latin typeface="KPMG Bold" panose="020B0803030202040204" pitchFamily="34" charset="0"/>
                <a:cs typeface="Arial"/>
              </a:rPr>
              <a:t>35%</a:t>
            </a:r>
            <a:endParaRPr lang="ko-KR" altLang="en-US" sz="1200" b="1" spc="-5" dirty="0">
              <a:solidFill>
                <a:srgbClr val="879EC7"/>
              </a:solidFill>
              <a:latin typeface="KPMG Bold" panose="020B0803030202040204" pitchFamily="34" charset="0"/>
              <a:cs typeface="Arial"/>
            </a:endParaRPr>
          </a:p>
        </p:txBody>
      </p:sp>
      <p:sp>
        <p:nvSpPr>
          <p:cNvPr id="52" name="직사각형 51">
            <a:extLst>
              <a:ext uri="{FF2B5EF4-FFF2-40B4-BE49-F238E27FC236}">
                <a16:creationId xmlns:a16="http://schemas.microsoft.com/office/drawing/2014/main" id="{38DDD7A6-4D0A-59EA-99D2-FA66B9EB32C5}"/>
              </a:ext>
            </a:extLst>
          </p:cNvPr>
          <p:cNvSpPr/>
          <p:nvPr/>
        </p:nvSpPr>
        <p:spPr>
          <a:xfrm>
            <a:off x="1871762" y="3518220"/>
            <a:ext cx="261962" cy="147963"/>
          </a:xfrm>
          <a:prstGeom prst="rect">
            <a:avLst/>
          </a:prstGeom>
          <a:solidFill>
            <a:srgbClr val="00338D"/>
          </a:solidFill>
        </p:spPr>
        <p:txBody>
          <a:bodyPr vert="horz" wrap="square" lIns="0" tIns="0" rIns="36000" bIns="36000" rtlCol="0" anchor="ctr">
            <a:noAutofit/>
          </a:bodyPr>
          <a:lstStyle/>
          <a:p>
            <a:pPr marL="38735" algn="r">
              <a:spcBef>
                <a:spcPts val="280"/>
              </a:spcBef>
            </a:pPr>
            <a:r>
              <a:rPr lang="en-US" altLang="ko-KR" sz="1200" b="1" spc="-5" dirty="0">
                <a:solidFill>
                  <a:srgbClr val="DDE9FF"/>
                </a:solidFill>
                <a:latin typeface="KPMG Bold" panose="020B0803030202040204" pitchFamily="34" charset="0"/>
                <a:cs typeface="Arial"/>
              </a:rPr>
              <a:t>5%</a:t>
            </a:r>
            <a:endParaRPr lang="ko-KR" altLang="en-US" sz="1200" b="1" spc="-5" dirty="0">
              <a:solidFill>
                <a:srgbClr val="DDE9FF"/>
              </a:solidFill>
              <a:latin typeface="KPMG Bold" panose="020B0803030202040204" pitchFamily="34" charset="0"/>
              <a:cs typeface="Arial"/>
            </a:endParaRPr>
          </a:p>
        </p:txBody>
      </p:sp>
      <p:sp>
        <p:nvSpPr>
          <p:cNvPr id="53" name="직사각형 52">
            <a:extLst>
              <a:ext uri="{FF2B5EF4-FFF2-40B4-BE49-F238E27FC236}">
                <a16:creationId xmlns:a16="http://schemas.microsoft.com/office/drawing/2014/main" id="{BC4FF6D3-0029-0F01-D1BB-BB7C47D27262}"/>
              </a:ext>
            </a:extLst>
          </p:cNvPr>
          <p:cNvSpPr/>
          <p:nvPr/>
        </p:nvSpPr>
        <p:spPr>
          <a:xfrm>
            <a:off x="3665786" y="3518220"/>
            <a:ext cx="3393576" cy="147963"/>
          </a:xfrm>
          <a:prstGeom prst="rect">
            <a:avLst/>
          </a:prstGeom>
          <a:solidFill>
            <a:srgbClr val="CCD6E8"/>
          </a:solidFill>
        </p:spPr>
        <p:txBody>
          <a:bodyPr vert="horz" wrap="square" lIns="0" tIns="0" rIns="72000" bIns="36000" rtlCol="0" anchor="ctr">
            <a:noAutofit/>
          </a:bodyPr>
          <a:lstStyle/>
          <a:p>
            <a:pPr marL="3175" algn="r">
              <a:spcBef>
                <a:spcPts val="280"/>
              </a:spcBef>
            </a:pPr>
            <a:r>
              <a:rPr lang="en-US" altLang="ko-KR" sz="1200" b="1" spc="-5">
                <a:solidFill>
                  <a:srgbClr val="879EC7"/>
                </a:solidFill>
                <a:latin typeface="KPMG Bold" panose="020B0803030202040204" pitchFamily="34" charset="0"/>
                <a:cs typeface="Arial"/>
              </a:rPr>
              <a:t>65%</a:t>
            </a:r>
            <a:endParaRPr lang="ko-KR" altLang="en-US" sz="1200" b="1" spc="-5" dirty="0">
              <a:solidFill>
                <a:srgbClr val="879EC7"/>
              </a:solidFill>
              <a:latin typeface="KPMG Bold" panose="020B0803030202040204" pitchFamily="34" charset="0"/>
              <a:cs typeface="Arial"/>
            </a:endParaRPr>
          </a:p>
        </p:txBody>
      </p:sp>
      <p:sp>
        <p:nvSpPr>
          <p:cNvPr id="54" name="직사각형 53">
            <a:extLst>
              <a:ext uri="{FF2B5EF4-FFF2-40B4-BE49-F238E27FC236}">
                <a16:creationId xmlns:a16="http://schemas.microsoft.com/office/drawing/2014/main" id="{6F1A6001-5245-201B-4473-B43267899CE3}"/>
              </a:ext>
            </a:extLst>
          </p:cNvPr>
          <p:cNvSpPr/>
          <p:nvPr/>
        </p:nvSpPr>
        <p:spPr>
          <a:xfrm>
            <a:off x="2133724" y="3518220"/>
            <a:ext cx="1532062" cy="147963"/>
          </a:xfrm>
          <a:prstGeom prst="rect">
            <a:avLst/>
          </a:prstGeom>
          <a:solidFill>
            <a:srgbClr val="99E3FB"/>
          </a:solidFill>
        </p:spPr>
        <p:txBody>
          <a:bodyPr vert="horz" wrap="square" lIns="0" tIns="0" rIns="72000" bIns="36000" rtlCol="0" anchor="ctr">
            <a:noAutofit/>
          </a:bodyPr>
          <a:lstStyle/>
          <a:p>
            <a:pPr marL="635" algn="r"/>
            <a:r>
              <a:rPr lang="en-US" altLang="ko-KR" sz="1200" b="1" spc="-5">
                <a:solidFill>
                  <a:srgbClr val="00AFE6"/>
                </a:solidFill>
                <a:latin typeface="KPMG Bold" panose="020B0803030202040204" pitchFamily="34" charset="0"/>
                <a:cs typeface="Arial"/>
              </a:rPr>
              <a:t>30%</a:t>
            </a:r>
            <a:endParaRPr lang="ko-KR" altLang="en-US" sz="1200" b="1" spc="-5" dirty="0">
              <a:solidFill>
                <a:srgbClr val="00AFE6"/>
              </a:solidFill>
              <a:latin typeface="KPMG Bold" panose="020B0803030202040204" pitchFamily="34" charset="0"/>
              <a:cs typeface="Arial"/>
            </a:endParaRPr>
          </a:p>
        </p:txBody>
      </p:sp>
      <p:sp>
        <p:nvSpPr>
          <p:cNvPr id="55" name="직사각형 54">
            <a:extLst>
              <a:ext uri="{FF2B5EF4-FFF2-40B4-BE49-F238E27FC236}">
                <a16:creationId xmlns:a16="http://schemas.microsoft.com/office/drawing/2014/main" id="{AE58391C-9FB9-0D66-2791-9462C14CE0A4}"/>
              </a:ext>
            </a:extLst>
          </p:cNvPr>
          <p:cNvSpPr/>
          <p:nvPr/>
        </p:nvSpPr>
        <p:spPr>
          <a:xfrm>
            <a:off x="3417947" y="3793223"/>
            <a:ext cx="3641415" cy="147963"/>
          </a:xfrm>
          <a:prstGeom prst="rect">
            <a:avLst/>
          </a:prstGeom>
          <a:solidFill>
            <a:srgbClr val="CCD6E8"/>
          </a:solidFill>
        </p:spPr>
        <p:txBody>
          <a:bodyPr vert="horz" wrap="square" lIns="0" tIns="0" rIns="72000" bIns="36000" rtlCol="0" anchor="ctr">
            <a:noAutofit/>
          </a:bodyPr>
          <a:lstStyle/>
          <a:p>
            <a:pPr marL="3175" algn="r">
              <a:spcBef>
                <a:spcPts val="280"/>
              </a:spcBef>
            </a:pPr>
            <a:r>
              <a:rPr lang="en-US" altLang="ko-KR" sz="1200" b="1" spc="-5">
                <a:solidFill>
                  <a:srgbClr val="879EC7"/>
                </a:solidFill>
                <a:latin typeface="KPMG Bold" panose="020B0803030202040204" pitchFamily="34" charset="0"/>
                <a:cs typeface="Arial"/>
              </a:rPr>
              <a:t>70%</a:t>
            </a:r>
            <a:endParaRPr lang="ko-KR" altLang="en-US" sz="1200" b="1" spc="-5" dirty="0">
              <a:solidFill>
                <a:srgbClr val="879EC7"/>
              </a:solidFill>
              <a:latin typeface="KPMG Bold" panose="020B0803030202040204" pitchFamily="34" charset="0"/>
              <a:cs typeface="Arial"/>
            </a:endParaRPr>
          </a:p>
        </p:txBody>
      </p:sp>
      <p:sp>
        <p:nvSpPr>
          <p:cNvPr id="56" name="직사각형 55">
            <a:extLst>
              <a:ext uri="{FF2B5EF4-FFF2-40B4-BE49-F238E27FC236}">
                <a16:creationId xmlns:a16="http://schemas.microsoft.com/office/drawing/2014/main" id="{609D78D4-F91F-FE75-49C8-FE446239F36F}"/>
              </a:ext>
            </a:extLst>
          </p:cNvPr>
          <p:cNvSpPr/>
          <p:nvPr/>
        </p:nvSpPr>
        <p:spPr>
          <a:xfrm>
            <a:off x="1871761" y="3793223"/>
            <a:ext cx="1584000" cy="147963"/>
          </a:xfrm>
          <a:prstGeom prst="rect">
            <a:avLst/>
          </a:prstGeom>
          <a:solidFill>
            <a:srgbClr val="99E3FB"/>
          </a:solidFill>
        </p:spPr>
        <p:txBody>
          <a:bodyPr vert="horz" wrap="square" lIns="0" tIns="0" rIns="72000" bIns="36000" rtlCol="0" anchor="ctr">
            <a:noAutofit/>
          </a:bodyPr>
          <a:lstStyle/>
          <a:p>
            <a:pPr marL="635" algn="r"/>
            <a:r>
              <a:rPr lang="en-US" altLang="ko-KR" sz="1200" b="1" spc="-5" dirty="0">
                <a:solidFill>
                  <a:srgbClr val="00AFE6"/>
                </a:solidFill>
                <a:latin typeface="KPMG Bold" panose="020B0803030202040204" pitchFamily="34" charset="0"/>
                <a:cs typeface="Arial"/>
              </a:rPr>
              <a:t>30%</a:t>
            </a:r>
            <a:endParaRPr lang="ko-KR" altLang="en-US" sz="1200" b="1" spc="-5" dirty="0">
              <a:solidFill>
                <a:srgbClr val="00AFE6"/>
              </a:solidFill>
              <a:latin typeface="KPMG Bold" panose="020B0803030202040204" pitchFamily="34" charset="0"/>
              <a:cs typeface="Arial"/>
            </a:endParaRPr>
          </a:p>
        </p:txBody>
      </p:sp>
      <p:sp>
        <p:nvSpPr>
          <p:cNvPr id="57" name="직사각형 56">
            <a:extLst>
              <a:ext uri="{FF2B5EF4-FFF2-40B4-BE49-F238E27FC236}">
                <a16:creationId xmlns:a16="http://schemas.microsoft.com/office/drawing/2014/main" id="{D60FB0E4-C127-218B-EF98-87C78A24CC18}"/>
              </a:ext>
            </a:extLst>
          </p:cNvPr>
          <p:cNvSpPr/>
          <p:nvPr/>
        </p:nvSpPr>
        <p:spPr>
          <a:xfrm>
            <a:off x="1871762" y="2968213"/>
            <a:ext cx="3887992" cy="147963"/>
          </a:xfrm>
          <a:prstGeom prst="rect">
            <a:avLst/>
          </a:prstGeom>
          <a:solidFill>
            <a:srgbClr val="00338D"/>
          </a:solidFill>
        </p:spPr>
        <p:txBody>
          <a:bodyPr vert="horz" wrap="square" lIns="0" tIns="0" rIns="36000" bIns="36000" rtlCol="0" anchor="ctr">
            <a:noAutofit/>
          </a:bodyPr>
          <a:lstStyle/>
          <a:p>
            <a:pPr marL="38735" algn="r">
              <a:spcBef>
                <a:spcPts val="280"/>
              </a:spcBef>
            </a:pPr>
            <a:r>
              <a:rPr lang="en-US" altLang="ko-KR" sz="1200" b="1" spc="-5">
                <a:solidFill>
                  <a:srgbClr val="DDE9FF"/>
                </a:solidFill>
                <a:latin typeface="KPMG Bold" panose="020B0803030202040204" pitchFamily="34" charset="0"/>
                <a:cs typeface="Arial"/>
              </a:rPr>
              <a:t>75%</a:t>
            </a:r>
            <a:endParaRPr lang="ko-KR" altLang="en-US" sz="1200" b="1" spc="-5" dirty="0">
              <a:solidFill>
                <a:srgbClr val="DDE9FF"/>
              </a:solidFill>
              <a:latin typeface="KPMG Bold" panose="020B0803030202040204" pitchFamily="34" charset="0"/>
              <a:cs typeface="Arial"/>
            </a:endParaRPr>
          </a:p>
        </p:txBody>
      </p:sp>
      <p:sp>
        <p:nvSpPr>
          <p:cNvPr id="58" name="직사각형 57">
            <a:extLst>
              <a:ext uri="{FF2B5EF4-FFF2-40B4-BE49-F238E27FC236}">
                <a16:creationId xmlns:a16="http://schemas.microsoft.com/office/drawing/2014/main" id="{FF6B457B-9B50-8022-EE90-22B8C9BAFBE3}"/>
              </a:ext>
            </a:extLst>
          </p:cNvPr>
          <p:cNvSpPr/>
          <p:nvPr/>
        </p:nvSpPr>
        <p:spPr>
          <a:xfrm>
            <a:off x="5760895" y="2968213"/>
            <a:ext cx="1298467" cy="147963"/>
          </a:xfrm>
          <a:prstGeom prst="rect">
            <a:avLst/>
          </a:prstGeom>
          <a:solidFill>
            <a:srgbClr val="CCD6E8"/>
          </a:solidFill>
        </p:spPr>
        <p:txBody>
          <a:bodyPr vert="horz" wrap="square" lIns="0" tIns="0" rIns="72000" bIns="36000" rtlCol="0" anchor="ctr">
            <a:noAutofit/>
          </a:bodyPr>
          <a:lstStyle/>
          <a:p>
            <a:pPr marL="3175" algn="r">
              <a:spcBef>
                <a:spcPts val="280"/>
              </a:spcBef>
            </a:pPr>
            <a:r>
              <a:rPr lang="en-US" altLang="ko-KR" sz="1200" b="1" spc="-5">
                <a:solidFill>
                  <a:srgbClr val="879EC7"/>
                </a:solidFill>
                <a:latin typeface="KPMG Bold" panose="020B0803030202040204" pitchFamily="34" charset="0"/>
                <a:cs typeface="Arial"/>
              </a:rPr>
              <a:t>25%</a:t>
            </a:r>
            <a:endParaRPr lang="ko-KR" altLang="en-US" sz="1200" b="1" spc="-5" dirty="0">
              <a:solidFill>
                <a:srgbClr val="879EC7"/>
              </a:solidFill>
              <a:latin typeface="KPMG Bold" panose="020B0803030202040204" pitchFamily="34" charset="0"/>
              <a:cs typeface="Arial"/>
            </a:endParaRPr>
          </a:p>
        </p:txBody>
      </p:sp>
      <p:grpSp>
        <p:nvGrpSpPr>
          <p:cNvPr id="607" name="그룹 606">
            <a:extLst>
              <a:ext uri="{FF2B5EF4-FFF2-40B4-BE49-F238E27FC236}">
                <a16:creationId xmlns:a16="http://schemas.microsoft.com/office/drawing/2014/main" id="{8D86D6C3-4158-082E-6B18-BC90D5D4316B}"/>
              </a:ext>
            </a:extLst>
          </p:cNvPr>
          <p:cNvGrpSpPr/>
          <p:nvPr/>
        </p:nvGrpSpPr>
        <p:grpSpPr>
          <a:xfrm>
            <a:off x="3808029" y="4795555"/>
            <a:ext cx="3484414" cy="241510"/>
            <a:chOff x="3808029" y="4795555"/>
            <a:chExt cx="3484414" cy="241510"/>
          </a:xfrm>
        </p:grpSpPr>
        <p:sp>
          <p:nvSpPr>
            <p:cNvPr id="608" name="object 58">
              <a:extLst>
                <a:ext uri="{FF2B5EF4-FFF2-40B4-BE49-F238E27FC236}">
                  <a16:creationId xmlns:a16="http://schemas.microsoft.com/office/drawing/2014/main" id="{31501A0A-6A26-40A0-917B-E4D67ABB2342}"/>
                </a:ext>
              </a:extLst>
            </p:cNvPr>
            <p:cNvSpPr/>
            <p:nvPr/>
          </p:nvSpPr>
          <p:spPr>
            <a:xfrm>
              <a:off x="3808029" y="4861422"/>
              <a:ext cx="106680" cy="109307"/>
            </a:xfrm>
            <a:custGeom>
              <a:avLst/>
              <a:gdLst/>
              <a:ahLst/>
              <a:cxnLst/>
              <a:rect l="l" t="t" r="r" b="b"/>
              <a:pathLst>
                <a:path w="106679" h="106679">
                  <a:moveTo>
                    <a:pt x="106679" y="0"/>
                  </a:moveTo>
                  <a:lnTo>
                    <a:pt x="0" y="0"/>
                  </a:lnTo>
                  <a:lnTo>
                    <a:pt x="0" y="106680"/>
                  </a:lnTo>
                  <a:lnTo>
                    <a:pt x="106679" y="106680"/>
                  </a:lnTo>
                  <a:lnTo>
                    <a:pt x="106679" y="0"/>
                  </a:lnTo>
                  <a:close/>
                </a:path>
              </a:pathLst>
            </a:custGeom>
            <a:solidFill>
              <a:srgbClr val="00338D"/>
            </a:solidFill>
          </p:spPr>
          <p:txBody>
            <a:bodyPr wrap="square" lIns="0" tIns="0" rIns="0" bIns="0" rtlCol="0"/>
            <a:lstStyle/>
            <a:p>
              <a:endParaRPr/>
            </a:p>
          </p:txBody>
        </p:sp>
        <p:sp>
          <p:nvSpPr>
            <p:cNvPr id="609" name="object 60">
              <a:extLst>
                <a:ext uri="{FF2B5EF4-FFF2-40B4-BE49-F238E27FC236}">
                  <a16:creationId xmlns:a16="http://schemas.microsoft.com/office/drawing/2014/main" id="{C4156832-F411-2DE4-29AA-B8C823FAB2F2}"/>
                </a:ext>
              </a:extLst>
            </p:cNvPr>
            <p:cNvSpPr/>
            <p:nvPr/>
          </p:nvSpPr>
          <p:spPr>
            <a:xfrm>
              <a:off x="5223406" y="4859796"/>
              <a:ext cx="106680" cy="112560"/>
            </a:xfrm>
            <a:custGeom>
              <a:avLst/>
              <a:gdLst/>
              <a:ahLst/>
              <a:cxnLst/>
              <a:rect l="l" t="t" r="r" b="b"/>
              <a:pathLst>
                <a:path w="106679" h="109854">
                  <a:moveTo>
                    <a:pt x="106679" y="0"/>
                  </a:moveTo>
                  <a:lnTo>
                    <a:pt x="0" y="0"/>
                  </a:lnTo>
                  <a:lnTo>
                    <a:pt x="0" y="109728"/>
                  </a:lnTo>
                  <a:lnTo>
                    <a:pt x="106679" y="109728"/>
                  </a:lnTo>
                  <a:lnTo>
                    <a:pt x="106679" y="0"/>
                  </a:lnTo>
                  <a:close/>
                </a:path>
              </a:pathLst>
            </a:custGeom>
            <a:solidFill>
              <a:srgbClr val="99E3FB"/>
            </a:solidFill>
          </p:spPr>
          <p:txBody>
            <a:bodyPr wrap="square" lIns="0" tIns="0" rIns="0" bIns="0" rtlCol="0"/>
            <a:lstStyle/>
            <a:p>
              <a:endParaRPr/>
            </a:p>
          </p:txBody>
        </p:sp>
        <p:sp>
          <p:nvSpPr>
            <p:cNvPr id="610" name="object 62">
              <a:extLst>
                <a:ext uri="{FF2B5EF4-FFF2-40B4-BE49-F238E27FC236}">
                  <a16:creationId xmlns:a16="http://schemas.microsoft.com/office/drawing/2014/main" id="{BC7AF7FE-BE14-0437-7A67-084F3AC3900D}"/>
                </a:ext>
              </a:extLst>
            </p:cNvPr>
            <p:cNvSpPr/>
            <p:nvPr/>
          </p:nvSpPr>
          <p:spPr>
            <a:xfrm>
              <a:off x="6638783" y="4859796"/>
              <a:ext cx="106680" cy="112560"/>
            </a:xfrm>
            <a:custGeom>
              <a:avLst/>
              <a:gdLst/>
              <a:ahLst/>
              <a:cxnLst/>
              <a:rect l="l" t="t" r="r" b="b"/>
              <a:pathLst>
                <a:path w="106679" h="109854">
                  <a:moveTo>
                    <a:pt x="106679" y="0"/>
                  </a:moveTo>
                  <a:lnTo>
                    <a:pt x="0" y="0"/>
                  </a:lnTo>
                  <a:lnTo>
                    <a:pt x="0" y="109727"/>
                  </a:lnTo>
                  <a:lnTo>
                    <a:pt x="106679" y="109727"/>
                  </a:lnTo>
                  <a:lnTo>
                    <a:pt x="106679" y="0"/>
                  </a:lnTo>
                  <a:close/>
                </a:path>
              </a:pathLst>
            </a:custGeom>
            <a:solidFill>
              <a:srgbClr val="CCD6E8"/>
            </a:solidFill>
          </p:spPr>
          <p:txBody>
            <a:bodyPr wrap="square" lIns="0" tIns="0" rIns="0" bIns="0" rtlCol="0"/>
            <a:lstStyle/>
            <a:p>
              <a:endParaRPr/>
            </a:p>
          </p:txBody>
        </p:sp>
        <p:sp>
          <p:nvSpPr>
            <p:cNvPr id="611" name="object 59">
              <a:extLst>
                <a:ext uri="{FF2B5EF4-FFF2-40B4-BE49-F238E27FC236}">
                  <a16:creationId xmlns:a16="http://schemas.microsoft.com/office/drawing/2014/main" id="{6FC94B60-DC86-13A6-709B-26866D40E975}"/>
                </a:ext>
              </a:extLst>
            </p:cNvPr>
            <p:cNvSpPr txBox="1"/>
            <p:nvPr/>
          </p:nvSpPr>
          <p:spPr>
            <a:xfrm>
              <a:off x="3915250" y="4795555"/>
              <a:ext cx="1152000" cy="241510"/>
            </a:xfrm>
            <a:prstGeom prst="rect">
              <a:avLst/>
            </a:prstGeom>
            <a:noFill/>
          </p:spPr>
          <p:txBody>
            <a:bodyPr wrap="square">
              <a:spAutoFit/>
            </a:bodyPr>
            <a:lstStyle>
              <a:defPPr>
                <a:defRPr lang="en-US"/>
              </a:defPPr>
              <a:lvl1pPr marR="24765" algn="ctr">
                <a:lnSpc>
                  <a:spcPts val="1170"/>
                </a:lnSpc>
                <a:defRPr sz="800">
                  <a:ln>
                    <a:solidFill>
                      <a:prstClr val="white">
                        <a:lumMod val="75000"/>
                        <a:alpha val="0"/>
                      </a:prstClr>
                    </a:solidFill>
                  </a:ln>
                  <a:latin typeface="+mn-ea"/>
                  <a:cs typeface="Arial"/>
                </a:defRPr>
              </a:lvl1pPr>
            </a:lstStyle>
            <a:p>
              <a:pPr algn="l"/>
              <a:r>
                <a:rPr lang="ko-KR" altLang="en-US" dirty="0"/>
                <a:t>상위 </a:t>
              </a:r>
              <a:r>
                <a:rPr lang="en-US" altLang="ko-KR" dirty="0"/>
                <a:t>5</a:t>
              </a:r>
              <a:r>
                <a:rPr lang="ko-KR" altLang="en-US" dirty="0"/>
                <a:t>개 자국 보험사</a:t>
              </a:r>
              <a:endParaRPr dirty="0"/>
            </a:p>
          </p:txBody>
        </p:sp>
        <p:sp>
          <p:nvSpPr>
            <p:cNvPr id="612" name="object 59">
              <a:extLst>
                <a:ext uri="{FF2B5EF4-FFF2-40B4-BE49-F238E27FC236}">
                  <a16:creationId xmlns:a16="http://schemas.microsoft.com/office/drawing/2014/main" id="{BF383BCF-4ACD-6411-A711-A5D474264009}"/>
                </a:ext>
              </a:extLst>
            </p:cNvPr>
            <p:cNvSpPr txBox="1"/>
            <p:nvPr/>
          </p:nvSpPr>
          <p:spPr>
            <a:xfrm>
              <a:off x="5338609" y="4795555"/>
              <a:ext cx="1080000" cy="241510"/>
            </a:xfrm>
            <a:prstGeom prst="rect">
              <a:avLst/>
            </a:prstGeom>
            <a:noFill/>
          </p:spPr>
          <p:txBody>
            <a:bodyPr wrap="square" rIns="0">
              <a:spAutoFit/>
            </a:bodyPr>
            <a:lstStyle>
              <a:defPPr>
                <a:defRPr lang="en-US"/>
              </a:defPPr>
              <a:lvl1pPr marR="24765" algn="ctr">
                <a:lnSpc>
                  <a:spcPts val="1170"/>
                </a:lnSpc>
                <a:defRPr sz="800">
                  <a:ln>
                    <a:solidFill>
                      <a:prstClr val="white">
                        <a:lumMod val="75000"/>
                        <a:alpha val="0"/>
                      </a:prstClr>
                    </a:solidFill>
                  </a:ln>
                  <a:latin typeface="+mn-ea"/>
                  <a:cs typeface="Arial"/>
                </a:defRPr>
              </a:lvl1pPr>
            </a:lstStyle>
            <a:p>
              <a:pPr algn="l"/>
              <a:r>
                <a:rPr lang="ko-KR" altLang="en-US" dirty="0"/>
                <a:t>상위 </a:t>
              </a:r>
              <a:r>
                <a:rPr lang="en-US" altLang="ko-KR" dirty="0"/>
                <a:t>5</a:t>
              </a:r>
              <a:r>
                <a:rPr lang="ko-KR" altLang="en-US" dirty="0"/>
                <a:t>개 외국계 보험사</a:t>
              </a:r>
            </a:p>
          </p:txBody>
        </p:sp>
        <p:sp>
          <p:nvSpPr>
            <p:cNvPr id="613" name="object 59">
              <a:extLst>
                <a:ext uri="{FF2B5EF4-FFF2-40B4-BE49-F238E27FC236}">
                  <a16:creationId xmlns:a16="http://schemas.microsoft.com/office/drawing/2014/main" id="{129909C3-51AF-FD50-1469-30BE9479968F}"/>
                </a:ext>
              </a:extLst>
            </p:cNvPr>
            <p:cNvSpPr txBox="1"/>
            <p:nvPr/>
          </p:nvSpPr>
          <p:spPr>
            <a:xfrm>
              <a:off x="6752443" y="4795555"/>
              <a:ext cx="540000" cy="241510"/>
            </a:xfrm>
            <a:prstGeom prst="rect">
              <a:avLst/>
            </a:prstGeom>
            <a:noFill/>
          </p:spPr>
          <p:txBody>
            <a:bodyPr wrap="square">
              <a:spAutoFit/>
            </a:bodyPr>
            <a:lstStyle>
              <a:defPPr>
                <a:defRPr lang="en-US"/>
              </a:defPPr>
              <a:lvl1pPr marR="24765" algn="ctr">
                <a:lnSpc>
                  <a:spcPts val="1170"/>
                </a:lnSpc>
                <a:defRPr sz="800">
                  <a:ln>
                    <a:solidFill>
                      <a:prstClr val="white">
                        <a:lumMod val="75000"/>
                        <a:alpha val="0"/>
                      </a:prstClr>
                    </a:solidFill>
                  </a:ln>
                  <a:latin typeface="+mn-ea"/>
                  <a:cs typeface="Arial"/>
                </a:defRPr>
              </a:lvl1pPr>
            </a:lstStyle>
            <a:p>
              <a:pPr algn="l"/>
              <a:r>
                <a:rPr lang="ko-KR" altLang="en-US" dirty="0"/>
                <a:t>기타</a:t>
              </a:r>
            </a:p>
          </p:txBody>
        </p:sp>
      </p:grpSp>
      <p:sp>
        <p:nvSpPr>
          <p:cNvPr id="49" name="직사각형 48">
            <a:extLst>
              <a:ext uri="{FF2B5EF4-FFF2-40B4-BE49-F238E27FC236}">
                <a16:creationId xmlns:a16="http://schemas.microsoft.com/office/drawing/2014/main" id="{694413C2-2C05-CADB-9378-249283DBA025}"/>
              </a:ext>
            </a:extLst>
          </p:cNvPr>
          <p:cNvSpPr/>
          <p:nvPr/>
        </p:nvSpPr>
        <p:spPr>
          <a:xfrm>
            <a:off x="859842" y="3217200"/>
            <a:ext cx="830735" cy="1554826"/>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ko-KR" altLang="en-US" sz="11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endParaRPr>
          </a:p>
        </p:txBody>
      </p:sp>
      <p:sp>
        <p:nvSpPr>
          <p:cNvPr id="592" name="object 23">
            <a:extLst>
              <a:ext uri="{FF2B5EF4-FFF2-40B4-BE49-F238E27FC236}">
                <a16:creationId xmlns:a16="http://schemas.microsoft.com/office/drawing/2014/main" id="{AED17DEA-8C0D-D6C5-D142-CDD6A9B0A976}"/>
              </a:ext>
            </a:extLst>
          </p:cNvPr>
          <p:cNvSpPr txBox="1"/>
          <p:nvPr/>
        </p:nvSpPr>
        <p:spPr>
          <a:xfrm>
            <a:off x="961785" y="4590330"/>
            <a:ext cx="601200" cy="148193"/>
          </a:xfrm>
          <a:prstGeom prst="rect">
            <a:avLst/>
          </a:prstGeom>
        </p:spPr>
        <p:txBody>
          <a:bodyPr vert="horz" wrap="square" lIns="0" tIns="0" rIns="0" bIns="0" rtlCol="0" anchor="ctr">
            <a:noAutofit/>
          </a:bodyPr>
          <a:lstStyle/>
          <a:p>
            <a:pPr marL="3175" algn="ctr">
              <a:spcBef>
                <a:spcPts val="650"/>
              </a:spcBef>
            </a:pPr>
            <a:r>
              <a:rPr lang="ko-KR" altLang="en-US" sz="900" b="1" dirty="0">
                <a:ln>
                  <a:solidFill>
                    <a:prstClr val="white">
                      <a:lumMod val="75000"/>
                      <a:alpha val="0"/>
                    </a:prstClr>
                  </a:solidFill>
                </a:ln>
                <a:solidFill>
                  <a:schemeClr val="tx1">
                    <a:lumMod val="75000"/>
                    <a:lumOff val="25000"/>
                  </a:schemeClr>
                </a:solidFill>
                <a:latin typeface="+mj-ea"/>
                <a:ea typeface="+mj-ea"/>
                <a:cs typeface="Arial"/>
              </a:rPr>
              <a:t>일본</a:t>
            </a:r>
            <a:endParaRPr sz="900" b="1" dirty="0">
              <a:ln>
                <a:solidFill>
                  <a:prstClr val="white">
                    <a:lumMod val="75000"/>
                    <a:alpha val="0"/>
                  </a:prstClr>
                </a:solidFill>
              </a:ln>
              <a:solidFill>
                <a:schemeClr val="tx1">
                  <a:lumMod val="75000"/>
                  <a:lumOff val="25000"/>
                </a:schemeClr>
              </a:solidFill>
              <a:latin typeface="+mj-ea"/>
              <a:ea typeface="+mj-ea"/>
              <a:cs typeface="Arial"/>
            </a:endParaRPr>
          </a:p>
        </p:txBody>
      </p:sp>
      <p:sp>
        <p:nvSpPr>
          <p:cNvPr id="593" name="object 21">
            <a:extLst>
              <a:ext uri="{FF2B5EF4-FFF2-40B4-BE49-F238E27FC236}">
                <a16:creationId xmlns:a16="http://schemas.microsoft.com/office/drawing/2014/main" id="{CC520173-7BF6-BFDF-3D18-110E145C5E0D}"/>
              </a:ext>
            </a:extLst>
          </p:cNvPr>
          <p:cNvSpPr txBox="1"/>
          <p:nvPr/>
        </p:nvSpPr>
        <p:spPr>
          <a:xfrm>
            <a:off x="961785" y="3257854"/>
            <a:ext cx="601200" cy="147269"/>
          </a:xfrm>
          <a:prstGeom prst="rect">
            <a:avLst/>
          </a:prstGeom>
        </p:spPr>
        <p:txBody>
          <a:bodyPr vert="horz" wrap="square" lIns="0" tIns="0" rIns="0" bIns="0" rtlCol="0" anchor="ctr">
            <a:noAutofit/>
          </a:bodyPr>
          <a:lstStyle/>
          <a:p>
            <a:pPr marL="3175" algn="ctr">
              <a:spcBef>
                <a:spcPts val="650"/>
              </a:spcBef>
            </a:pPr>
            <a:r>
              <a:rPr lang="ko-KR" altLang="en-US" sz="900" b="1" dirty="0">
                <a:ln>
                  <a:solidFill>
                    <a:prstClr val="white">
                      <a:lumMod val="75000"/>
                      <a:alpha val="0"/>
                    </a:prstClr>
                  </a:solidFill>
                </a:ln>
                <a:solidFill>
                  <a:schemeClr val="tx1">
                    <a:lumMod val="75000"/>
                    <a:lumOff val="25000"/>
                  </a:schemeClr>
                </a:solidFill>
                <a:latin typeface="+mj-ea"/>
                <a:ea typeface="+mj-ea"/>
                <a:cs typeface="Arial"/>
              </a:rPr>
              <a:t>호주</a:t>
            </a:r>
            <a:endParaRPr sz="900" b="1" dirty="0">
              <a:ln>
                <a:solidFill>
                  <a:prstClr val="white">
                    <a:lumMod val="75000"/>
                    <a:alpha val="0"/>
                  </a:prstClr>
                </a:solidFill>
              </a:ln>
              <a:solidFill>
                <a:schemeClr val="tx1">
                  <a:lumMod val="75000"/>
                  <a:lumOff val="25000"/>
                </a:schemeClr>
              </a:solidFill>
              <a:latin typeface="+mj-ea"/>
              <a:ea typeface="+mj-ea"/>
              <a:cs typeface="Arial"/>
            </a:endParaRPr>
          </a:p>
        </p:txBody>
      </p:sp>
      <p:sp>
        <p:nvSpPr>
          <p:cNvPr id="596" name="object 12">
            <a:extLst>
              <a:ext uri="{FF2B5EF4-FFF2-40B4-BE49-F238E27FC236}">
                <a16:creationId xmlns:a16="http://schemas.microsoft.com/office/drawing/2014/main" id="{9DC5BE8A-403E-608F-1D42-645DE2B2778F}"/>
              </a:ext>
            </a:extLst>
          </p:cNvPr>
          <p:cNvSpPr txBox="1"/>
          <p:nvPr/>
        </p:nvSpPr>
        <p:spPr>
          <a:xfrm>
            <a:off x="961786" y="3804710"/>
            <a:ext cx="601199" cy="127980"/>
          </a:xfrm>
          <a:prstGeom prst="rect">
            <a:avLst/>
          </a:prstGeom>
        </p:spPr>
        <p:txBody>
          <a:bodyPr vert="horz" wrap="square" lIns="0" tIns="0" rIns="0" bIns="0" rtlCol="0" anchor="ctr">
            <a:noAutofit/>
          </a:bodyPr>
          <a:lstStyle/>
          <a:p>
            <a:pPr marL="38100" algn="ctr">
              <a:lnSpc>
                <a:spcPct val="100000"/>
              </a:lnSpc>
              <a:spcBef>
                <a:spcPts val="105"/>
              </a:spcBef>
            </a:pPr>
            <a:r>
              <a:rPr lang="ko-KR" altLang="en-US" sz="900" b="1" dirty="0">
                <a:ln>
                  <a:solidFill>
                    <a:prstClr val="white">
                      <a:lumMod val="75000"/>
                      <a:alpha val="0"/>
                    </a:prstClr>
                  </a:solidFill>
                </a:ln>
                <a:solidFill>
                  <a:schemeClr val="tx1">
                    <a:lumMod val="75000"/>
                    <a:lumOff val="25000"/>
                  </a:schemeClr>
                </a:solidFill>
                <a:latin typeface="+mj-ea"/>
                <a:ea typeface="+mj-ea"/>
                <a:cs typeface="Arial"/>
              </a:rPr>
              <a:t>홍콩</a:t>
            </a:r>
            <a:r>
              <a:rPr lang="en-US" altLang="ko-KR" sz="900" b="1">
                <a:ln>
                  <a:solidFill>
                    <a:prstClr val="white">
                      <a:lumMod val="75000"/>
                      <a:alpha val="0"/>
                    </a:prstClr>
                  </a:solidFill>
                </a:ln>
                <a:solidFill>
                  <a:schemeClr val="tx1">
                    <a:lumMod val="75000"/>
                    <a:lumOff val="25000"/>
                  </a:schemeClr>
                </a:solidFill>
                <a:latin typeface="+mj-ea"/>
                <a:ea typeface="+mj-ea"/>
                <a:cs typeface="Arial"/>
              </a:rPr>
              <a:t>(SAR)</a:t>
            </a:r>
            <a:endParaRPr sz="900" b="1" dirty="0">
              <a:ln>
                <a:solidFill>
                  <a:prstClr val="white">
                    <a:lumMod val="75000"/>
                    <a:alpha val="0"/>
                  </a:prstClr>
                </a:solidFill>
              </a:ln>
              <a:solidFill>
                <a:schemeClr val="tx1">
                  <a:lumMod val="75000"/>
                  <a:lumOff val="25000"/>
                </a:schemeClr>
              </a:solidFill>
              <a:latin typeface="+mj-ea"/>
              <a:ea typeface="+mj-ea"/>
              <a:cs typeface="Arial"/>
            </a:endParaRPr>
          </a:p>
        </p:txBody>
      </p:sp>
      <p:sp>
        <p:nvSpPr>
          <p:cNvPr id="597" name="object 12">
            <a:extLst>
              <a:ext uri="{FF2B5EF4-FFF2-40B4-BE49-F238E27FC236}">
                <a16:creationId xmlns:a16="http://schemas.microsoft.com/office/drawing/2014/main" id="{23561B08-D800-C923-80CD-5DC0683AC338}"/>
              </a:ext>
            </a:extLst>
          </p:cNvPr>
          <p:cNvSpPr txBox="1"/>
          <p:nvPr/>
        </p:nvSpPr>
        <p:spPr>
          <a:xfrm>
            <a:off x="961786" y="4063604"/>
            <a:ext cx="601199" cy="126228"/>
          </a:xfrm>
          <a:prstGeom prst="rect">
            <a:avLst/>
          </a:prstGeom>
        </p:spPr>
        <p:txBody>
          <a:bodyPr vert="horz" wrap="square" lIns="0" tIns="0" rIns="0" bIns="0" rtlCol="0" anchor="ctr">
            <a:noAutofit/>
          </a:bodyPr>
          <a:lstStyle/>
          <a:p>
            <a:pPr algn="ctr">
              <a:lnSpc>
                <a:spcPct val="100000"/>
              </a:lnSpc>
              <a:spcBef>
                <a:spcPts val="105"/>
              </a:spcBef>
            </a:pPr>
            <a:r>
              <a:rPr lang="ko-KR" altLang="en-US" sz="900" b="1" dirty="0">
                <a:ln>
                  <a:solidFill>
                    <a:prstClr val="white">
                      <a:lumMod val="75000"/>
                      <a:alpha val="0"/>
                    </a:prstClr>
                  </a:solidFill>
                </a:ln>
                <a:solidFill>
                  <a:schemeClr val="tx1">
                    <a:lumMod val="75000"/>
                    <a:lumOff val="25000"/>
                  </a:schemeClr>
                </a:solidFill>
                <a:latin typeface="+mj-ea"/>
                <a:ea typeface="+mj-ea"/>
                <a:cs typeface="Arial"/>
              </a:rPr>
              <a:t>대만</a:t>
            </a:r>
            <a:endParaRPr sz="900" b="1" dirty="0">
              <a:ln>
                <a:solidFill>
                  <a:prstClr val="white">
                    <a:lumMod val="75000"/>
                    <a:alpha val="0"/>
                  </a:prstClr>
                </a:solidFill>
              </a:ln>
              <a:solidFill>
                <a:schemeClr val="tx1">
                  <a:lumMod val="75000"/>
                  <a:lumOff val="25000"/>
                </a:schemeClr>
              </a:solidFill>
              <a:latin typeface="+mj-ea"/>
              <a:ea typeface="+mj-ea"/>
              <a:cs typeface="Arial"/>
            </a:endParaRPr>
          </a:p>
        </p:txBody>
      </p:sp>
      <p:sp>
        <p:nvSpPr>
          <p:cNvPr id="600" name="object 8">
            <a:extLst>
              <a:ext uri="{FF2B5EF4-FFF2-40B4-BE49-F238E27FC236}">
                <a16:creationId xmlns:a16="http://schemas.microsoft.com/office/drawing/2014/main" id="{5A3A3AE6-E28D-F73A-692A-D4E8D40EBFB1}"/>
              </a:ext>
            </a:extLst>
          </p:cNvPr>
          <p:cNvSpPr txBox="1"/>
          <p:nvPr/>
        </p:nvSpPr>
        <p:spPr>
          <a:xfrm>
            <a:off x="961785" y="3536037"/>
            <a:ext cx="601200" cy="137758"/>
          </a:xfrm>
          <a:prstGeom prst="rect">
            <a:avLst/>
          </a:prstGeom>
        </p:spPr>
        <p:txBody>
          <a:bodyPr vert="horz" wrap="square" lIns="0" tIns="0" rIns="0" bIns="0" rtlCol="0" anchor="ctr">
            <a:noAutofit/>
          </a:bodyPr>
          <a:lstStyle/>
          <a:p>
            <a:pPr marL="3175" algn="ctr">
              <a:spcBef>
                <a:spcPts val="650"/>
              </a:spcBef>
            </a:pPr>
            <a:r>
              <a:rPr lang="ko-KR" altLang="en-US" sz="900" b="1" dirty="0">
                <a:ln>
                  <a:solidFill>
                    <a:prstClr val="white">
                      <a:lumMod val="75000"/>
                      <a:alpha val="0"/>
                    </a:prstClr>
                  </a:solidFill>
                </a:ln>
                <a:solidFill>
                  <a:schemeClr val="tx1">
                    <a:lumMod val="75000"/>
                    <a:lumOff val="25000"/>
                  </a:schemeClr>
                </a:solidFill>
                <a:latin typeface="+mj-ea"/>
                <a:ea typeface="+mj-ea"/>
                <a:cs typeface="Arial"/>
              </a:rPr>
              <a:t>싱가포르</a:t>
            </a:r>
            <a:endParaRPr sz="900" b="1" dirty="0">
              <a:ln>
                <a:solidFill>
                  <a:prstClr val="white">
                    <a:lumMod val="75000"/>
                    <a:alpha val="0"/>
                  </a:prstClr>
                </a:solidFill>
              </a:ln>
              <a:solidFill>
                <a:schemeClr val="tx1">
                  <a:lumMod val="75000"/>
                  <a:lumOff val="25000"/>
                </a:schemeClr>
              </a:solidFill>
              <a:latin typeface="+mj-ea"/>
              <a:ea typeface="+mj-ea"/>
              <a:cs typeface="Arial"/>
            </a:endParaRPr>
          </a:p>
        </p:txBody>
      </p:sp>
      <p:sp>
        <p:nvSpPr>
          <p:cNvPr id="602" name="object 17">
            <a:extLst>
              <a:ext uri="{FF2B5EF4-FFF2-40B4-BE49-F238E27FC236}">
                <a16:creationId xmlns:a16="http://schemas.microsoft.com/office/drawing/2014/main" id="{455839E0-E517-94AA-5771-78F4038143C1}"/>
              </a:ext>
            </a:extLst>
          </p:cNvPr>
          <p:cNvSpPr txBox="1"/>
          <p:nvPr/>
        </p:nvSpPr>
        <p:spPr>
          <a:xfrm>
            <a:off x="961786" y="4320746"/>
            <a:ext cx="601199" cy="148193"/>
          </a:xfrm>
          <a:prstGeom prst="rect">
            <a:avLst/>
          </a:prstGeom>
        </p:spPr>
        <p:txBody>
          <a:bodyPr vert="horz" wrap="square" lIns="0" tIns="0" rIns="0" bIns="0" rtlCol="0" anchor="ctr">
            <a:noAutofit/>
          </a:bodyPr>
          <a:lstStyle/>
          <a:p>
            <a:pPr marL="3175" algn="ctr">
              <a:spcBef>
                <a:spcPts val="650"/>
              </a:spcBef>
            </a:pPr>
            <a:r>
              <a:rPr lang="ko-KR" altLang="en-US" sz="900" b="1" dirty="0">
                <a:ln>
                  <a:solidFill>
                    <a:prstClr val="white">
                      <a:lumMod val="75000"/>
                      <a:alpha val="0"/>
                    </a:prstClr>
                  </a:solidFill>
                </a:ln>
                <a:solidFill>
                  <a:schemeClr val="tx1">
                    <a:lumMod val="75000"/>
                    <a:lumOff val="25000"/>
                  </a:schemeClr>
                </a:solidFill>
                <a:latin typeface="+mj-ea"/>
                <a:ea typeface="+mj-ea"/>
                <a:cs typeface="Arial"/>
              </a:rPr>
              <a:t>한국</a:t>
            </a:r>
            <a:endParaRPr sz="900" b="1" dirty="0">
              <a:ln>
                <a:solidFill>
                  <a:prstClr val="white">
                    <a:lumMod val="75000"/>
                    <a:alpha val="0"/>
                  </a:prstClr>
                </a:solidFill>
              </a:ln>
              <a:solidFill>
                <a:schemeClr val="tx1">
                  <a:lumMod val="75000"/>
                  <a:lumOff val="25000"/>
                </a:schemeClr>
              </a:solidFill>
              <a:latin typeface="+mj-ea"/>
              <a:ea typeface="+mj-ea"/>
              <a:cs typeface="Arial"/>
            </a:endParaRPr>
          </a:p>
        </p:txBody>
      </p:sp>
      <p:grpSp>
        <p:nvGrpSpPr>
          <p:cNvPr id="603" name="그룹 602">
            <a:extLst>
              <a:ext uri="{FF2B5EF4-FFF2-40B4-BE49-F238E27FC236}">
                <a16:creationId xmlns:a16="http://schemas.microsoft.com/office/drawing/2014/main" id="{70FFB021-FF92-D96A-D71B-73C4FE63DFF1}"/>
              </a:ext>
            </a:extLst>
          </p:cNvPr>
          <p:cNvGrpSpPr/>
          <p:nvPr/>
        </p:nvGrpSpPr>
        <p:grpSpPr>
          <a:xfrm>
            <a:off x="488950" y="1581065"/>
            <a:ext cx="333674" cy="3190960"/>
            <a:chOff x="488950" y="2476415"/>
            <a:chExt cx="333674" cy="3201382"/>
          </a:xfrm>
        </p:grpSpPr>
        <p:sp>
          <p:nvSpPr>
            <p:cNvPr id="604" name="object 58">
              <a:extLst>
                <a:ext uri="{FF2B5EF4-FFF2-40B4-BE49-F238E27FC236}">
                  <a16:creationId xmlns:a16="http://schemas.microsoft.com/office/drawing/2014/main" id="{CE476976-48F6-A9B8-4981-8D6C7B7886B2}"/>
                </a:ext>
              </a:extLst>
            </p:cNvPr>
            <p:cNvSpPr/>
            <p:nvPr/>
          </p:nvSpPr>
          <p:spPr>
            <a:xfrm>
              <a:off x="488950" y="2476415"/>
              <a:ext cx="333674" cy="1595956"/>
            </a:xfrm>
            <a:custGeom>
              <a:avLst/>
              <a:gdLst/>
              <a:ahLst/>
              <a:cxnLst/>
              <a:rect l="l" t="t" r="r" b="b"/>
              <a:pathLst>
                <a:path w="274320" h="2255520">
                  <a:moveTo>
                    <a:pt x="274320" y="0"/>
                  </a:moveTo>
                  <a:lnTo>
                    <a:pt x="0" y="0"/>
                  </a:lnTo>
                  <a:lnTo>
                    <a:pt x="0" y="2255520"/>
                  </a:lnTo>
                  <a:lnTo>
                    <a:pt x="274320" y="2255520"/>
                  </a:lnTo>
                  <a:lnTo>
                    <a:pt x="274320" y="0"/>
                  </a:lnTo>
                  <a:close/>
                </a:path>
              </a:pathLst>
            </a:custGeom>
            <a:solidFill>
              <a:schemeClr val="accent5"/>
            </a:solidFill>
          </p:spPr>
          <p:txBody>
            <a:bodyPr vert="eaVert" wrap="square" lIns="0" tIns="0" rIns="0" bIns="0" rtlCol="0" anchor="ctr"/>
            <a:lstStyle/>
            <a:p>
              <a:pPr algn="ctr"/>
              <a:r>
                <a:rPr lang="ko-KR" altLang="en-US" sz="900" b="1" dirty="0">
                  <a:ln>
                    <a:solidFill>
                      <a:prstClr val="white">
                        <a:lumMod val="75000"/>
                        <a:alpha val="0"/>
                      </a:prstClr>
                    </a:solidFill>
                  </a:ln>
                  <a:gradFill>
                    <a:gsLst>
                      <a:gs pos="0">
                        <a:schemeClr val="accent1">
                          <a:lumMod val="5000"/>
                          <a:lumOff val="95000"/>
                        </a:schemeClr>
                      </a:gs>
                      <a:gs pos="100000">
                        <a:schemeClr val="bg1"/>
                      </a:gs>
                    </a:gsLst>
                    <a:lin ang="5400000" scaled="1"/>
                  </a:gradFill>
                  <a:latin typeface="+mj-ea"/>
                  <a:ea typeface="+mj-ea"/>
                </a:rPr>
                <a:t>신흥 아시아 태평양 시장</a:t>
              </a:r>
            </a:p>
          </p:txBody>
        </p:sp>
        <p:sp>
          <p:nvSpPr>
            <p:cNvPr id="605" name="object 60">
              <a:extLst>
                <a:ext uri="{FF2B5EF4-FFF2-40B4-BE49-F238E27FC236}">
                  <a16:creationId xmlns:a16="http://schemas.microsoft.com/office/drawing/2014/main" id="{7ADD5D03-6621-5F43-AD19-5005BCE2C88B}"/>
                </a:ext>
              </a:extLst>
            </p:cNvPr>
            <p:cNvSpPr/>
            <p:nvPr/>
          </p:nvSpPr>
          <p:spPr>
            <a:xfrm>
              <a:off x="488950" y="4107844"/>
              <a:ext cx="333674" cy="1569953"/>
            </a:xfrm>
            <a:custGeom>
              <a:avLst/>
              <a:gdLst/>
              <a:ahLst/>
              <a:cxnLst/>
              <a:rect l="l" t="t" r="r" b="b"/>
              <a:pathLst>
                <a:path w="274320" h="1831975">
                  <a:moveTo>
                    <a:pt x="274320" y="0"/>
                  </a:moveTo>
                  <a:lnTo>
                    <a:pt x="0" y="0"/>
                  </a:lnTo>
                  <a:lnTo>
                    <a:pt x="0" y="1831848"/>
                  </a:lnTo>
                  <a:lnTo>
                    <a:pt x="274320" y="1831848"/>
                  </a:lnTo>
                  <a:lnTo>
                    <a:pt x="274320" y="0"/>
                  </a:lnTo>
                  <a:close/>
                </a:path>
              </a:pathLst>
            </a:custGeom>
            <a:solidFill>
              <a:srgbClr val="D9D9D9"/>
            </a:solidFill>
          </p:spPr>
          <p:txBody>
            <a:bodyPr vert="eaVert" wrap="square" lIns="0" tIns="0" rIns="0" bIns="0" rtlCol="0" anchor="ctr"/>
            <a:lstStyle/>
            <a:p>
              <a:pPr algn="ctr"/>
              <a:r>
                <a:rPr lang="ko-KR" altLang="en-US" sz="900" dirty="0">
                  <a:ln>
                    <a:solidFill>
                      <a:prstClr val="white">
                        <a:lumMod val="75000"/>
                        <a:alpha val="0"/>
                      </a:prstClr>
                    </a:solidFill>
                  </a:ln>
                  <a:latin typeface="+mn-ea"/>
                </a:rPr>
                <a:t>선진 아시아 태평양 시장</a:t>
              </a:r>
            </a:p>
          </p:txBody>
        </p:sp>
      </p:grpSp>
      <p:sp>
        <p:nvSpPr>
          <p:cNvPr id="7" name="텍스트 개체 틀 6">
            <a:extLst>
              <a:ext uri="{FF2B5EF4-FFF2-40B4-BE49-F238E27FC236}">
                <a16:creationId xmlns:a16="http://schemas.microsoft.com/office/drawing/2014/main" id="{969D59B1-E438-4661-823C-6AD45B5171F4}"/>
              </a:ext>
            </a:extLst>
          </p:cNvPr>
          <p:cNvSpPr>
            <a:spLocks noGrp="1"/>
          </p:cNvSpPr>
          <p:nvPr>
            <p:ph type="body" sz="quarter" idx="11"/>
          </p:nvPr>
        </p:nvSpPr>
        <p:spPr>
          <a:xfrm>
            <a:off x="488950" y="617249"/>
            <a:ext cx="8928100" cy="322262"/>
          </a:xfrm>
        </p:spPr>
        <p:txBody>
          <a:bodyPr/>
          <a:lstStyle/>
          <a:p>
            <a:r>
              <a:rPr lang="ko-KR" altLang="en-US" dirty="0"/>
              <a:t>선진 아시아 손해보험 시장은 자국 보험사 강세</a:t>
            </a:r>
            <a:r>
              <a:rPr lang="en-US" altLang="ko-KR" dirty="0"/>
              <a:t>, </a:t>
            </a:r>
            <a:r>
              <a:rPr lang="ko-KR" altLang="en-US" dirty="0"/>
              <a:t>신흥시장은 분화 양상</a:t>
            </a:r>
          </a:p>
        </p:txBody>
      </p:sp>
      <p:grpSp>
        <p:nvGrpSpPr>
          <p:cNvPr id="8" name="그룹 7">
            <a:extLst>
              <a:ext uri="{FF2B5EF4-FFF2-40B4-BE49-F238E27FC236}">
                <a16:creationId xmlns:a16="http://schemas.microsoft.com/office/drawing/2014/main" id="{48D0D191-DFDE-6576-E6AC-C9E31C6830B8}"/>
              </a:ext>
            </a:extLst>
          </p:cNvPr>
          <p:cNvGrpSpPr/>
          <p:nvPr/>
        </p:nvGrpSpPr>
        <p:grpSpPr>
          <a:xfrm>
            <a:off x="488948" y="1196975"/>
            <a:ext cx="8938800" cy="276837"/>
            <a:chOff x="704850" y="2013298"/>
            <a:chExt cx="4140200" cy="276837"/>
          </a:xfrm>
        </p:grpSpPr>
        <p:sp>
          <p:nvSpPr>
            <p:cNvPr id="9" name="TextBox 8">
              <a:extLst>
                <a:ext uri="{FF2B5EF4-FFF2-40B4-BE49-F238E27FC236}">
                  <a16:creationId xmlns:a16="http://schemas.microsoft.com/office/drawing/2014/main" id="{F3EB957E-4811-F51E-FBB7-09CE5B86CAB4}"/>
                </a:ext>
              </a:extLst>
            </p:cNvPr>
            <p:cNvSpPr txBox="1"/>
            <p:nvPr/>
          </p:nvSpPr>
          <p:spPr>
            <a:xfrm>
              <a:off x="704850" y="2046854"/>
              <a:ext cx="1708414" cy="200055"/>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1300" b="0" i="0" u="none" strike="noStrike" kern="1200" cap="none" spc="0" normalizeH="0" baseline="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rPr>
                <a:t>아시아 태평양 시장 별 상위 </a:t>
              </a:r>
              <a:r>
                <a:rPr kumimoji="0" lang="en-US" altLang="ko-KR" sz="1300" b="0" i="0" u="none" strike="noStrike" kern="1200" cap="none" spc="0" normalizeH="0" baseline="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rPr>
                <a:t>5</a:t>
              </a:r>
              <a:r>
                <a:rPr kumimoji="0" lang="ko-KR" altLang="en-US" sz="1300" b="0" i="0" u="none" strike="noStrike" kern="1200" cap="none" spc="0" normalizeH="0" baseline="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rPr>
                <a:t>개 손해보험사 시장 점유율</a:t>
              </a:r>
            </a:p>
          </p:txBody>
        </p:sp>
        <p:cxnSp>
          <p:nvCxnSpPr>
            <p:cNvPr id="12" name="직선 연결선 11">
              <a:extLst>
                <a:ext uri="{FF2B5EF4-FFF2-40B4-BE49-F238E27FC236}">
                  <a16:creationId xmlns:a16="http://schemas.microsoft.com/office/drawing/2014/main" id="{EA4480AC-8ABB-2CAA-E656-F564C03B5C34}"/>
                </a:ext>
              </a:extLst>
            </p:cNvPr>
            <p:cNvCxnSpPr/>
            <p:nvPr/>
          </p:nvCxnSpPr>
          <p:spPr>
            <a:xfrm>
              <a:off x="704850" y="2013298"/>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직선 연결선 13">
              <a:extLst>
                <a:ext uri="{FF2B5EF4-FFF2-40B4-BE49-F238E27FC236}">
                  <a16:creationId xmlns:a16="http://schemas.microsoft.com/office/drawing/2014/main" id="{9A6DD49E-A8E2-C1A2-4C6E-4104B072CFE0}"/>
                </a:ext>
              </a:extLst>
            </p:cNvPr>
            <p:cNvCxnSpPr/>
            <p:nvPr/>
          </p:nvCxnSpPr>
          <p:spPr>
            <a:xfrm>
              <a:off x="704850" y="2290135"/>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586" name="직사각형 585">
            <a:extLst>
              <a:ext uri="{FF2B5EF4-FFF2-40B4-BE49-F238E27FC236}">
                <a16:creationId xmlns:a16="http://schemas.microsoft.com/office/drawing/2014/main" id="{57AAA9F9-BF2A-ADCC-4976-92963B89474C}"/>
              </a:ext>
            </a:extLst>
          </p:cNvPr>
          <p:cNvSpPr/>
          <p:nvPr/>
        </p:nvSpPr>
        <p:spPr>
          <a:xfrm>
            <a:off x="1871761" y="2691930"/>
            <a:ext cx="3009188" cy="144000"/>
          </a:xfrm>
          <a:prstGeom prst="rect">
            <a:avLst/>
          </a:prstGeom>
          <a:solidFill>
            <a:srgbClr val="00338D"/>
          </a:solidFill>
        </p:spPr>
        <p:txBody>
          <a:bodyPr vert="horz" wrap="square" lIns="0" tIns="0" rIns="36000" bIns="36000" rtlCol="0" anchor="ctr">
            <a:noAutofit/>
          </a:bodyPr>
          <a:lstStyle/>
          <a:p>
            <a:pPr marL="38735" algn="r">
              <a:spcBef>
                <a:spcPts val="280"/>
              </a:spcBef>
            </a:pPr>
            <a:r>
              <a:rPr lang="en-US" altLang="ko-KR" sz="1200" b="1" spc="-5">
                <a:solidFill>
                  <a:srgbClr val="DDE9FF"/>
                </a:solidFill>
                <a:latin typeface="KPMG Bold" panose="020B0803030202040204" pitchFamily="34" charset="0"/>
                <a:cs typeface="Arial"/>
              </a:rPr>
              <a:t>58%</a:t>
            </a:r>
            <a:endParaRPr lang="ko-KR" altLang="en-US" sz="1200" b="1" spc="-5" dirty="0">
              <a:solidFill>
                <a:srgbClr val="DDE9FF"/>
              </a:solidFill>
              <a:latin typeface="KPMG Bold" panose="020B0803030202040204" pitchFamily="34" charset="0"/>
              <a:cs typeface="Arial"/>
            </a:endParaRPr>
          </a:p>
        </p:txBody>
      </p:sp>
      <p:sp>
        <p:nvSpPr>
          <p:cNvPr id="587" name="직사각형 586">
            <a:extLst>
              <a:ext uri="{FF2B5EF4-FFF2-40B4-BE49-F238E27FC236}">
                <a16:creationId xmlns:a16="http://schemas.microsoft.com/office/drawing/2014/main" id="{0184EF85-38DA-4916-E895-BE42F3BA3E0D}"/>
              </a:ext>
            </a:extLst>
          </p:cNvPr>
          <p:cNvSpPr/>
          <p:nvPr/>
        </p:nvSpPr>
        <p:spPr>
          <a:xfrm>
            <a:off x="4873636" y="2691930"/>
            <a:ext cx="418125" cy="144000"/>
          </a:xfrm>
          <a:prstGeom prst="rect">
            <a:avLst/>
          </a:prstGeom>
          <a:solidFill>
            <a:srgbClr val="99E3FB"/>
          </a:solidFill>
        </p:spPr>
        <p:txBody>
          <a:bodyPr vert="horz" wrap="square" lIns="0" tIns="0" rIns="72000" bIns="36000" rtlCol="0" anchor="ctr">
            <a:noAutofit/>
          </a:bodyPr>
          <a:lstStyle/>
          <a:p>
            <a:pPr marL="635" algn="r"/>
            <a:r>
              <a:rPr lang="en-US" altLang="ko-KR" sz="1200" b="1" spc="-5" dirty="0">
                <a:solidFill>
                  <a:srgbClr val="00AFE6"/>
                </a:solidFill>
                <a:latin typeface="KPMG Bold" panose="020B0803030202040204" pitchFamily="34" charset="0"/>
                <a:cs typeface="Arial"/>
              </a:rPr>
              <a:t>7%</a:t>
            </a:r>
            <a:endParaRPr lang="ko-KR" altLang="en-US" sz="1200" b="1" spc="-5" dirty="0">
              <a:solidFill>
                <a:srgbClr val="00AFE6"/>
              </a:solidFill>
              <a:latin typeface="KPMG Bold" panose="020B0803030202040204" pitchFamily="34" charset="0"/>
              <a:cs typeface="Arial"/>
            </a:endParaRPr>
          </a:p>
        </p:txBody>
      </p:sp>
      <p:sp>
        <p:nvSpPr>
          <p:cNvPr id="589" name="TextBox 588">
            <a:extLst>
              <a:ext uri="{FF2B5EF4-FFF2-40B4-BE49-F238E27FC236}">
                <a16:creationId xmlns:a16="http://schemas.microsoft.com/office/drawing/2014/main" id="{66F99250-7D35-688E-0C19-E8470CCF96FC}"/>
              </a:ext>
            </a:extLst>
          </p:cNvPr>
          <p:cNvSpPr txBox="1"/>
          <p:nvPr/>
        </p:nvSpPr>
        <p:spPr>
          <a:xfrm>
            <a:off x="488999" y="5018083"/>
            <a:ext cx="8928000" cy="318924"/>
          </a:xfrm>
          <a:prstGeom prst="rect">
            <a:avLst/>
          </a:prstGeom>
          <a:noFill/>
          <a:ln>
            <a:noFill/>
          </a:ln>
        </p:spPr>
        <p:txBody>
          <a:bodyPr wrap="square" lIns="0" tIns="72000" rIns="0" bIns="0" rtlCol="0" anchor="b">
            <a:spAutoFit/>
          </a:bodyPr>
          <a:lstStyle>
            <a:defPPr>
              <a:defRPr lang="en-US"/>
            </a:defPPr>
            <a:lvl1pPr lvl="0">
              <a:defRPr sz="800">
                <a:ln>
                  <a:solidFill>
                    <a:prstClr val="white">
                      <a:lumMod val="75000"/>
                      <a:alpha val="0"/>
                    </a:prstClr>
                  </a:solidFill>
                </a:ln>
                <a:solidFill>
                  <a:schemeClr val="bg1">
                    <a:lumMod val="50000"/>
                  </a:schemeClr>
                </a:solidFill>
                <a:latin typeface="KoPub돋움체 Medium" panose="00000600000000000000" pitchFamily="2" charset="-127"/>
                <a:ea typeface="KoPub돋움체 Medium" panose="00000600000000000000" pitchFamily="2" charset="-127"/>
              </a:defRPr>
            </a:lvl1pPr>
          </a:lstStyle>
          <a:p>
            <a:r>
              <a:rPr lang="en-US" altLang="ko-KR" dirty="0"/>
              <a:t>Source: KPMG International(2022), ‘Asia Pacific Insurance Sector Opportunities’, </a:t>
            </a:r>
            <a:r>
              <a:rPr lang="ko-KR" altLang="en-US" dirty="0" err="1"/>
              <a:t>삼정</a:t>
            </a:r>
            <a:r>
              <a:rPr lang="en-US" altLang="ko-KR" dirty="0"/>
              <a:t>KPMG </a:t>
            </a:r>
            <a:r>
              <a:rPr lang="ko-KR" altLang="en-US" dirty="0"/>
              <a:t>경제연구원 재구성</a:t>
            </a:r>
            <a:endParaRPr lang="en-US" altLang="ko-KR" dirty="0"/>
          </a:p>
          <a:p>
            <a:r>
              <a:rPr lang="en-US" altLang="ko-KR" dirty="0"/>
              <a:t>Note: a</a:t>
            </a:r>
            <a:r>
              <a:rPr lang="ko-KR" altLang="en-US" dirty="0"/>
              <a:t>는 수입보험료</a:t>
            </a:r>
            <a:r>
              <a:rPr lang="en-US" altLang="ko-KR" dirty="0"/>
              <a:t>, b</a:t>
            </a:r>
            <a:r>
              <a:rPr lang="ko-KR" altLang="en-US" dirty="0"/>
              <a:t>는 보험료수익</a:t>
            </a:r>
            <a:r>
              <a:rPr lang="en-US" altLang="ko-KR" dirty="0"/>
              <a:t>, c</a:t>
            </a:r>
            <a:r>
              <a:rPr lang="ko-KR" altLang="en-US" dirty="0"/>
              <a:t>는 경과보험료를 기반으로 산출</a:t>
            </a:r>
            <a:r>
              <a:rPr lang="en-US" altLang="ko-KR" dirty="0"/>
              <a:t>. </a:t>
            </a:r>
            <a:r>
              <a:rPr lang="ko-KR" altLang="en-US" dirty="0"/>
              <a:t>인도 손해보험 시장의 경우</a:t>
            </a:r>
            <a:r>
              <a:rPr lang="en-US" altLang="ko-KR" dirty="0"/>
              <a:t>, </a:t>
            </a:r>
            <a:r>
              <a:rPr lang="ko-KR" altLang="en-US" dirty="0"/>
              <a:t>보험사별 보험료 데이터 부재로 작성 제외</a:t>
            </a:r>
          </a:p>
        </p:txBody>
      </p:sp>
      <p:sp>
        <p:nvSpPr>
          <p:cNvPr id="590" name="TextBox 589">
            <a:extLst>
              <a:ext uri="{FF2B5EF4-FFF2-40B4-BE49-F238E27FC236}">
                <a16:creationId xmlns:a16="http://schemas.microsoft.com/office/drawing/2014/main" id="{5FB2771B-5A30-6FF6-541F-3D75ABECC30C}"/>
              </a:ext>
            </a:extLst>
          </p:cNvPr>
          <p:cNvSpPr txBox="1"/>
          <p:nvPr/>
        </p:nvSpPr>
        <p:spPr>
          <a:xfrm>
            <a:off x="488948" y="5465575"/>
            <a:ext cx="8938800" cy="722808"/>
          </a:xfrm>
          <a:prstGeom prst="rect">
            <a:avLst/>
          </a:prstGeom>
          <a:noFill/>
          <a:ln w="3175">
            <a:noFill/>
          </a:ln>
        </p:spPr>
        <p:txBody>
          <a:bodyPr wrap="square" lIns="72000" tIns="72000" rIns="72000" bIns="72000" anchor="ctr">
            <a:noAutofit/>
          </a:bodyPr>
          <a:lstStyle>
            <a:defPPr>
              <a:defRPr lang="en-US"/>
            </a:defPPr>
            <a:lvl1pPr indent="0" algn="ctr" defTabSz="457200">
              <a:lnSpc>
                <a:spcPct val="120000"/>
              </a:lnSpc>
              <a:spcAft>
                <a:spcPts val="300"/>
              </a:spcAft>
              <a:buClr>
                <a:schemeClr val="tx1">
                  <a:lumMod val="85000"/>
                  <a:lumOff val="15000"/>
                </a:schemeClr>
              </a:buClr>
              <a:buFont typeface="Arial" panose="020B0604020202020204" pitchFamily="34" charset="0"/>
              <a:buNone/>
              <a:defRPr sz="1200" b="1">
                <a:ln>
                  <a:solidFill>
                    <a:schemeClr val="accent5">
                      <a:alpha val="0"/>
                    </a:schemeClr>
                  </a:solidFill>
                </a:ln>
                <a:solidFill>
                  <a:schemeClr val="accent1"/>
                </a:solidFill>
                <a:latin typeface="KoPub돋움체 Medium" panose="00000600000000000000" pitchFamily="2" charset="-127"/>
                <a:ea typeface="KoPub돋움체 Medium" panose="00000600000000000000" pitchFamily="2" charset="-127"/>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altLang="ko-KR" sz="1100" dirty="0"/>
              <a:t>“</a:t>
            </a:r>
            <a:r>
              <a:rPr lang="ko-KR" altLang="en-US" sz="1100" dirty="0"/>
              <a:t>한국</a:t>
            </a:r>
            <a:r>
              <a:rPr lang="en-US" altLang="ko-KR" sz="1100" dirty="0"/>
              <a:t>, </a:t>
            </a:r>
            <a:r>
              <a:rPr lang="ko-KR" altLang="en-US" sz="1100" dirty="0"/>
              <a:t>일본 등 선진 아시아 태평양 손해보험 시장 대부분은 자국 보험사가 외국계 보험사 대비 앞도적으로 높은 점유율을 보유</a:t>
            </a:r>
            <a:r>
              <a:rPr lang="en-US" altLang="ko-KR" sz="1100" dirty="0"/>
              <a:t>. </a:t>
            </a:r>
            <a:r>
              <a:rPr lang="ko-KR" altLang="en-US" sz="1100" dirty="0"/>
              <a:t>신흥시장의 경우 중국을 제외하고 대부분 상위 </a:t>
            </a:r>
            <a:r>
              <a:rPr lang="en-US" altLang="ko-KR" sz="1100" dirty="0"/>
              <a:t>10</a:t>
            </a:r>
            <a:r>
              <a:rPr lang="ko-KR" altLang="en-US" sz="1100" dirty="0"/>
              <a:t>개</a:t>
            </a:r>
            <a:r>
              <a:rPr lang="en-US" altLang="ko-KR" sz="1100" dirty="0"/>
              <a:t>(</a:t>
            </a:r>
            <a:r>
              <a:rPr lang="ko-KR" altLang="en-US" sz="1100" dirty="0"/>
              <a:t>자국 </a:t>
            </a:r>
            <a:r>
              <a:rPr lang="en-US" altLang="ko-KR" sz="1100" dirty="0"/>
              <a:t>5</a:t>
            </a:r>
            <a:r>
              <a:rPr lang="ko-KR" altLang="en-US" sz="1100" dirty="0"/>
              <a:t>개</a:t>
            </a:r>
            <a:r>
              <a:rPr lang="en-US" altLang="ko-KR" sz="1100" dirty="0"/>
              <a:t>, </a:t>
            </a:r>
            <a:r>
              <a:rPr lang="ko-KR" altLang="en-US" sz="1100" dirty="0"/>
              <a:t>외국계 </a:t>
            </a:r>
            <a:r>
              <a:rPr lang="en-US" altLang="ko-KR" sz="1100" dirty="0"/>
              <a:t>5</a:t>
            </a:r>
            <a:r>
              <a:rPr lang="ko-KR" altLang="en-US" sz="1100" dirty="0"/>
              <a:t>개</a:t>
            </a:r>
            <a:r>
              <a:rPr lang="en-US" altLang="ko-KR" sz="1100" dirty="0"/>
              <a:t>) </a:t>
            </a:r>
            <a:r>
              <a:rPr lang="ko-KR" altLang="en-US" sz="1100" dirty="0"/>
              <a:t>보험사의 점유율이 시장의 절반에 미치지 못하여</a:t>
            </a:r>
            <a:r>
              <a:rPr lang="en-US" altLang="ko-KR" sz="1100" dirty="0"/>
              <a:t>, </a:t>
            </a:r>
            <a:r>
              <a:rPr lang="ko-KR" altLang="en-US" sz="1100" dirty="0"/>
              <a:t>선진시장 대비 여러 보험사들이 각축을 벌이며 보다 분화된 양상을 보임</a:t>
            </a:r>
            <a:r>
              <a:rPr lang="en-US" altLang="ko-KR" sz="1100" dirty="0"/>
              <a:t>”</a:t>
            </a:r>
            <a:endParaRPr lang="ko-KR" altLang="en-US" sz="1100" dirty="0"/>
          </a:p>
        </p:txBody>
      </p:sp>
      <p:sp>
        <p:nvSpPr>
          <p:cNvPr id="2" name="직사각형 1">
            <a:extLst>
              <a:ext uri="{FF2B5EF4-FFF2-40B4-BE49-F238E27FC236}">
                <a16:creationId xmlns:a16="http://schemas.microsoft.com/office/drawing/2014/main" id="{889AA486-5795-3516-8317-077B6AFC1652}"/>
              </a:ext>
            </a:extLst>
          </p:cNvPr>
          <p:cNvSpPr/>
          <p:nvPr/>
        </p:nvSpPr>
        <p:spPr>
          <a:xfrm>
            <a:off x="859842" y="1581065"/>
            <a:ext cx="830735" cy="1590760"/>
          </a:xfrm>
          <a:prstGeom prst="rect">
            <a:avLst/>
          </a:prstGeom>
          <a:solidFill>
            <a:schemeClr val="accent5">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ko-KR" altLang="en-US" sz="1100" dirty="0">
              <a:ln>
                <a:solidFill>
                  <a:schemeClr val="bg1">
                    <a:lumMod val="75000"/>
                    <a:alpha val="0"/>
                  </a:schemeClr>
                </a:solidFill>
              </a:ln>
              <a:solidFill>
                <a:schemeClr val="accent5"/>
              </a:solidFill>
              <a:latin typeface="KoPub돋움체 Medium" panose="02020603020101020101" pitchFamily="18" charset="-127"/>
              <a:ea typeface="KoPub돋움체 Medium" panose="02020603020101020101" pitchFamily="18" charset="-127"/>
            </a:endParaRPr>
          </a:p>
        </p:txBody>
      </p:sp>
      <p:sp>
        <p:nvSpPr>
          <p:cNvPr id="16" name="object 17">
            <a:extLst>
              <a:ext uri="{FF2B5EF4-FFF2-40B4-BE49-F238E27FC236}">
                <a16:creationId xmlns:a16="http://schemas.microsoft.com/office/drawing/2014/main" id="{0FEF909F-954E-A53F-F114-44302C6AF75E}"/>
              </a:ext>
            </a:extLst>
          </p:cNvPr>
          <p:cNvSpPr txBox="1"/>
          <p:nvPr/>
        </p:nvSpPr>
        <p:spPr>
          <a:xfrm>
            <a:off x="961785" y="1601805"/>
            <a:ext cx="601200" cy="150250"/>
          </a:xfrm>
          <a:prstGeom prst="rect">
            <a:avLst/>
          </a:prstGeom>
        </p:spPr>
        <p:txBody>
          <a:bodyPr vert="horz" wrap="square" lIns="0" tIns="0" rIns="0" bIns="0" rtlCol="0" anchor="ctr">
            <a:noAutofit/>
          </a:bodyPr>
          <a:lstStyle/>
          <a:p>
            <a:pPr marL="3175" algn="ctr">
              <a:spcBef>
                <a:spcPts val="650"/>
              </a:spcBef>
            </a:pPr>
            <a:r>
              <a:rPr lang="ko-KR" altLang="en-US" sz="900" b="1" dirty="0">
                <a:ln>
                  <a:solidFill>
                    <a:prstClr val="white">
                      <a:lumMod val="75000"/>
                      <a:alpha val="0"/>
                    </a:prstClr>
                  </a:solidFill>
                </a:ln>
                <a:solidFill>
                  <a:schemeClr val="accent5"/>
                </a:solidFill>
                <a:latin typeface="+mj-ea"/>
                <a:ea typeface="+mj-ea"/>
                <a:cs typeface="Arial"/>
              </a:rPr>
              <a:t>필리핀</a:t>
            </a:r>
            <a:endParaRPr sz="900" b="1" dirty="0">
              <a:ln>
                <a:solidFill>
                  <a:prstClr val="white">
                    <a:lumMod val="75000"/>
                    <a:alpha val="0"/>
                  </a:prstClr>
                </a:solidFill>
              </a:ln>
              <a:solidFill>
                <a:schemeClr val="accent5"/>
              </a:solidFill>
              <a:latin typeface="+mj-ea"/>
              <a:ea typeface="+mj-ea"/>
              <a:cs typeface="Arial"/>
            </a:endParaRPr>
          </a:p>
        </p:txBody>
      </p:sp>
      <p:sp>
        <p:nvSpPr>
          <p:cNvPr id="22" name="object 17">
            <a:extLst>
              <a:ext uri="{FF2B5EF4-FFF2-40B4-BE49-F238E27FC236}">
                <a16:creationId xmlns:a16="http://schemas.microsoft.com/office/drawing/2014/main" id="{3F4EFC02-6A85-74C0-FE9E-288AE5E72FD9}"/>
              </a:ext>
            </a:extLst>
          </p:cNvPr>
          <p:cNvSpPr txBox="1"/>
          <p:nvPr/>
        </p:nvSpPr>
        <p:spPr>
          <a:xfrm>
            <a:off x="961785" y="2418712"/>
            <a:ext cx="601200" cy="150250"/>
          </a:xfrm>
          <a:prstGeom prst="rect">
            <a:avLst/>
          </a:prstGeom>
        </p:spPr>
        <p:txBody>
          <a:bodyPr vert="horz" wrap="square" lIns="0" tIns="0" rIns="0" bIns="0" rtlCol="0" anchor="ctr">
            <a:noAutofit/>
          </a:bodyPr>
          <a:lstStyle/>
          <a:p>
            <a:pPr marL="3175" algn="ctr">
              <a:spcBef>
                <a:spcPts val="650"/>
              </a:spcBef>
            </a:pPr>
            <a:r>
              <a:rPr lang="ko-KR" altLang="en-US" sz="900" b="1" dirty="0">
                <a:ln>
                  <a:solidFill>
                    <a:prstClr val="white">
                      <a:lumMod val="75000"/>
                      <a:alpha val="0"/>
                    </a:prstClr>
                  </a:solidFill>
                </a:ln>
                <a:solidFill>
                  <a:schemeClr val="accent5"/>
                </a:solidFill>
                <a:latin typeface="+mj-ea"/>
                <a:ea typeface="+mj-ea"/>
                <a:cs typeface="Arial"/>
              </a:rPr>
              <a:t>인도네시아</a:t>
            </a:r>
            <a:endParaRPr sz="900" b="1" dirty="0">
              <a:ln>
                <a:solidFill>
                  <a:prstClr val="white">
                    <a:lumMod val="75000"/>
                    <a:alpha val="0"/>
                  </a:prstClr>
                </a:solidFill>
              </a:ln>
              <a:solidFill>
                <a:schemeClr val="accent5"/>
              </a:solidFill>
              <a:latin typeface="+mj-ea"/>
              <a:ea typeface="+mj-ea"/>
              <a:cs typeface="Arial"/>
            </a:endParaRPr>
          </a:p>
        </p:txBody>
      </p:sp>
      <p:sp>
        <p:nvSpPr>
          <p:cNvPr id="23" name="object 17">
            <a:extLst>
              <a:ext uri="{FF2B5EF4-FFF2-40B4-BE49-F238E27FC236}">
                <a16:creationId xmlns:a16="http://schemas.microsoft.com/office/drawing/2014/main" id="{0EF22DEF-D09F-4887-851C-A5694AECDC4A}"/>
              </a:ext>
            </a:extLst>
          </p:cNvPr>
          <p:cNvSpPr txBox="1"/>
          <p:nvPr/>
        </p:nvSpPr>
        <p:spPr>
          <a:xfrm>
            <a:off x="961785" y="2976691"/>
            <a:ext cx="601200" cy="150250"/>
          </a:xfrm>
          <a:prstGeom prst="rect">
            <a:avLst/>
          </a:prstGeom>
        </p:spPr>
        <p:txBody>
          <a:bodyPr vert="horz" wrap="square" lIns="0" tIns="0" rIns="0" bIns="0" rtlCol="0" anchor="ctr">
            <a:noAutofit/>
          </a:bodyPr>
          <a:lstStyle/>
          <a:p>
            <a:pPr marL="3175" algn="ctr">
              <a:spcBef>
                <a:spcPts val="650"/>
              </a:spcBef>
            </a:pPr>
            <a:r>
              <a:rPr lang="ko-KR" altLang="en-US" sz="900" b="1" dirty="0">
                <a:ln>
                  <a:solidFill>
                    <a:prstClr val="white">
                      <a:lumMod val="75000"/>
                      <a:alpha val="0"/>
                    </a:prstClr>
                  </a:solidFill>
                </a:ln>
                <a:solidFill>
                  <a:schemeClr val="accent5"/>
                </a:solidFill>
                <a:latin typeface="+mj-ea"/>
                <a:ea typeface="+mj-ea"/>
                <a:cs typeface="Arial"/>
              </a:rPr>
              <a:t>중국</a:t>
            </a:r>
            <a:endParaRPr sz="900" b="1" dirty="0">
              <a:ln>
                <a:solidFill>
                  <a:prstClr val="white">
                    <a:lumMod val="75000"/>
                    <a:alpha val="0"/>
                  </a:prstClr>
                </a:solidFill>
              </a:ln>
              <a:solidFill>
                <a:schemeClr val="accent5"/>
              </a:solidFill>
              <a:latin typeface="+mj-ea"/>
              <a:ea typeface="+mj-ea"/>
              <a:cs typeface="Arial"/>
            </a:endParaRPr>
          </a:p>
        </p:txBody>
      </p:sp>
      <p:sp>
        <p:nvSpPr>
          <p:cNvPr id="24" name="object 12">
            <a:extLst>
              <a:ext uri="{FF2B5EF4-FFF2-40B4-BE49-F238E27FC236}">
                <a16:creationId xmlns:a16="http://schemas.microsoft.com/office/drawing/2014/main" id="{6A49F03B-E5C5-B94C-34A2-9717D2C2533E}"/>
              </a:ext>
            </a:extLst>
          </p:cNvPr>
          <p:cNvSpPr txBox="1"/>
          <p:nvPr/>
        </p:nvSpPr>
        <p:spPr>
          <a:xfrm>
            <a:off x="961785" y="2699876"/>
            <a:ext cx="601200" cy="145901"/>
          </a:xfrm>
          <a:prstGeom prst="rect">
            <a:avLst/>
          </a:prstGeom>
        </p:spPr>
        <p:txBody>
          <a:bodyPr vert="horz" wrap="square" lIns="0" tIns="0" rIns="0" bIns="0" rtlCol="0" anchor="ctr">
            <a:noAutofit/>
          </a:bodyPr>
          <a:lstStyle/>
          <a:p>
            <a:pPr marL="3175" algn="ctr">
              <a:spcBef>
                <a:spcPts val="650"/>
              </a:spcBef>
            </a:pPr>
            <a:r>
              <a:rPr lang="ko-KR" altLang="en-US" sz="900" b="1" dirty="0">
                <a:ln>
                  <a:solidFill>
                    <a:prstClr val="white">
                      <a:lumMod val="75000"/>
                      <a:alpha val="0"/>
                    </a:prstClr>
                  </a:solidFill>
                </a:ln>
                <a:solidFill>
                  <a:schemeClr val="accent5"/>
                </a:solidFill>
                <a:latin typeface="+mj-ea"/>
                <a:ea typeface="+mj-ea"/>
                <a:cs typeface="Arial"/>
              </a:rPr>
              <a:t>태국</a:t>
            </a:r>
            <a:endParaRPr sz="900" b="1" dirty="0">
              <a:ln>
                <a:solidFill>
                  <a:prstClr val="white">
                    <a:lumMod val="75000"/>
                    <a:alpha val="0"/>
                  </a:prstClr>
                </a:solidFill>
              </a:ln>
              <a:solidFill>
                <a:schemeClr val="accent5"/>
              </a:solidFill>
              <a:latin typeface="+mj-ea"/>
              <a:ea typeface="+mj-ea"/>
              <a:cs typeface="Arial"/>
            </a:endParaRPr>
          </a:p>
        </p:txBody>
      </p:sp>
      <p:sp>
        <p:nvSpPr>
          <p:cNvPr id="25" name="object 7">
            <a:extLst>
              <a:ext uri="{FF2B5EF4-FFF2-40B4-BE49-F238E27FC236}">
                <a16:creationId xmlns:a16="http://schemas.microsoft.com/office/drawing/2014/main" id="{1C7AB346-79BB-5CE2-8DB9-70A39E6806F1}"/>
              </a:ext>
            </a:extLst>
          </p:cNvPr>
          <p:cNvSpPr txBox="1"/>
          <p:nvPr/>
        </p:nvSpPr>
        <p:spPr>
          <a:xfrm>
            <a:off x="961785" y="2147044"/>
            <a:ext cx="601200" cy="140754"/>
          </a:xfrm>
          <a:prstGeom prst="rect">
            <a:avLst/>
          </a:prstGeom>
        </p:spPr>
        <p:txBody>
          <a:bodyPr vert="horz" wrap="square" lIns="0" tIns="0" rIns="0" bIns="0" rtlCol="0" anchor="ctr">
            <a:noAutofit/>
          </a:bodyPr>
          <a:lstStyle/>
          <a:p>
            <a:pPr marL="3175" algn="ctr">
              <a:spcBef>
                <a:spcPts val="650"/>
              </a:spcBef>
            </a:pPr>
            <a:r>
              <a:rPr lang="ko-KR" altLang="en-US" sz="900" b="1" dirty="0">
                <a:ln>
                  <a:solidFill>
                    <a:prstClr val="white">
                      <a:lumMod val="75000"/>
                      <a:alpha val="0"/>
                    </a:prstClr>
                  </a:solidFill>
                </a:ln>
                <a:solidFill>
                  <a:schemeClr val="accent5"/>
                </a:solidFill>
                <a:latin typeface="+mj-ea"/>
                <a:ea typeface="+mj-ea"/>
                <a:cs typeface="Arial"/>
              </a:rPr>
              <a:t>말레이시아</a:t>
            </a:r>
            <a:endParaRPr sz="900" b="1" dirty="0">
              <a:ln>
                <a:solidFill>
                  <a:prstClr val="white">
                    <a:lumMod val="75000"/>
                    <a:alpha val="0"/>
                  </a:prstClr>
                </a:solidFill>
              </a:ln>
              <a:solidFill>
                <a:schemeClr val="accent5"/>
              </a:solidFill>
              <a:latin typeface="+mj-ea"/>
              <a:ea typeface="+mj-ea"/>
              <a:cs typeface="Arial"/>
            </a:endParaRPr>
          </a:p>
        </p:txBody>
      </p:sp>
      <p:sp>
        <p:nvSpPr>
          <p:cNvPr id="26" name="object 6">
            <a:extLst>
              <a:ext uri="{FF2B5EF4-FFF2-40B4-BE49-F238E27FC236}">
                <a16:creationId xmlns:a16="http://schemas.microsoft.com/office/drawing/2014/main" id="{EB3C28E4-5EFE-85B3-4C6D-E1E48C58B7E1}"/>
              </a:ext>
            </a:extLst>
          </p:cNvPr>
          <p:cNvSpPr txBox="1"/>
          <p:nvPr/>
        </p:nvSpPr>
        <p:spPr>
          <a:xfrm>
            <a:off x="961786" y="1882969"/>
            <a:ext cx="601199" cy="133161"/>
          </a:xfrm>
          <a:prstGeom prst="rect">
            <a:avLst/>
          </a:prstGeom>
        </p:spPr>
        <p:txBody>
          <a:bodyPr vert="horz" wrap="square" lIns="0" tIns="0" rIns="0" bIns="0" rtlCol="0" anchor="ctr">
            <a:noAutofit/>
          </a:bodyPr>
          <a:lstStyle/>
          <a:p>
            <a:pPr marL="3175" algn="ctr">
              <a:spcBef>
                <a:spcPts val="650"/>
              </a:spcBef>
            </a:pPr>
            <a:r>
              <a:rPr lang="ko-KR" altLang="en-US" sz="900" b="1" dirty="0">
                <a:ln>
                  <a:solidFill>
                    <a:prstClr val="white">
                      <a:lumMod val="75000"/>
                      <a:alpha val="0"/>
                    </a:prstClr>
                  </a:solidFill>
                </a:ln>
                <a:solidFill>
                  <a:schemeClr val="accent5"/>
                </a:solidFill>
                <a:latin typeface="+mj-ea"/>
                <a:ea typeface="+mj-ea"/>
                <a:cs typeface="Arial"/>
              </a:rPr>
              <a:t>베트남</a:t>
            </a:r>
            <a:endParaRPr sz="900" b="1" dirty="0">
              <a:ln>
                <a:solidFill>
                  <a:prstClr val="white">
                    <a:lumMod val="75000"/>
                    <a:alpha val="0"/>
                  </a:prstClr>
                </a:solidFill>
              </a:ln>
              <a:solidFill>
                <a:schemeClr val="accent5"/>
              </a:solidFill>
              <a:latin typeface="+mj-ea"/>
              <a:ea typeface="+mj-ea"/>
              <a:cs typeface="Arial"/>
            </a:endParaRPr>
          </a:p>
        </p:txBody>
      </p:sp>
      <p:sp>
        <p:nvSpPr>
          <p:cNvPr id="60" name="사각형: 둥근 위쪽 모서리 59">
            <a:extLst>
              <a:ext uri="{FF2B5EF4-FFF2-40B4-BE49-F238E27FC236}">
                <a16:creationId xmlns:a16="http://schemas.microsoft.com/office/drawing/2014/main" id="{6533D3B9-8547-1471-B81B-354C58772B11}"/>
              </a:ext>
            </a:extLst>
          </p:cNvPr>
          <p:cNvSpPr/>
          <p:nvPr/>
        </p:nvSpPr>
        <p:spPr>
          <a:xfrm>
            <a:off x="2851301" y="221012"/>
            <a:ext cx="4176000" cy="322263"/>
          </a:xfrm>
          <a:prstGeom prst="round2SameRect">
            <a:avLst/>
          </a:prstGeom>
          <a:solidFill>
            <a:srgbClr val="00338D"/>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rIns="36000" rtlCol="0" anchor="ctr"/>
          <a:lstStyle/>
          <a:p>
            <a:r>
              <a:rPr lang="en-US" altLang="ko-KR" sz="1600" dirty="0">
                <a:ln>
                  <a:solidFill>
                    <a:prstClr val="white">
                      <a:lumMod val="75000"/>
                      <a:alpha val="0"/>
                    </a:prstClr>
                  </a:solidFill>
                </a:ln>
                <a:solidFill>
                  <a:schemeClr val="bg1"/>
                </a:solidFill>
                <a:latin typeface="KoPub돋움체 Bold" panose="00000800000000000000" pitchFamily="2" charset="-127"/>
                <a:ea typeface="KoPub돋움체 Bold" panose="00000800000000000000" pitchFamily="2" charset="-127"/>
              </a:rPr>
              <a:t>2. Competition: </a:t>
            </a:r>
            <a:r>
              <a:rPr lang="ko-KR" altLang="en-US" sz="1200" b="1" dirty="0">
                <a:ln>
                  <a:solidFill>
                    <a:schemeClr val="accent1">
                      <a:shade val="50000"/>
                      <a:alpha val="0"/>
                    </a:schemeClr>
                  </a:solidFill>
                </a:ln>
                <a:solidFill>
                  <a:schemeClr val="bg1"/>
                </a:solidFill>
                <a:latin typeface="KoPub돋움체 Medium" panose="02020603020101020101" pitchFamily="18" charset="-127"/>
                <a:ea typeface="KoPub돋움체 Medium" panose="02020603020101020101" pitchFamily="18" charset="-127"/>
              </a:rPr>
              <a:t>경쟁 심화에 따른 차별화 </a:t>
            </a:r>
          </a:p>
        </p:txBody>
      </p:sp>
      <p:sp>
        <p:nvSpPr>
          <p:cNvPr id="61" name="사각형: 둥근 위쪽 모서리 60">
            <a:extLst>
              <a:ext uri="{FF2B5EF4-FFF2-40B4-BE49-F238E27FC236}">
                <a16:creationId xmlns:a16="http://schemas.microsoft.com/office/drawing/2014/main" id="{AA7D8BAA-4D3B-BEE8-512C-9C82A7BAD1A4}"/>
              </a:ext>
            </a:extLst>
          </p:cNvPr>
          <p:cNvSpPr/>
          <p:nvPr/>
        </p:nvSpPr>
        <p:spPr>
          <a:xfrm>
            <a:off x="486424" y="291275"/>
            <a:ext cx="2340000" cy="252000"/>
          </a:xfrm>
          <a:prstGeom prst="round2Same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l"/>
            <a:r>
              <a:rPr lang="en-US" altLang="ko-KR" sz="800" dirty="0">
                <a:ln>
                  <a:solidFill>
                    <a:schemeClr val="accent1">
                      <a:shade val="50000"/>
                      <a:alpha val="0"/>
                    </a:schemeClr>
                  </a:solidFill>
                </a:ln>
                <a:solidFill>
                  <a:schemeClr val="bg1"/>
                </a:solidFill>
                <a:latin typeface="KoPub돋움체 Medium" panose="02020603020101020101" pitchFamily="18" charset="-127"/>
                <a:ea typeface="KoPub돋움체 Medium" panose="02020603020101020101" pitchFamily="18" charset="-127"/>
              </a:rPr>
              <a:t>1. Market </a:t>
            </a:r>
            <a:r>
              <a:rPr lang="ko-KR" altLang="en-US" sz="800" dirty="0">
                <a:ln>
                  <a:solidFill>
                    <a:schemeClr val="accent1">
                      <a:shade val="50000"/>
                      <a:alpha val="0"/>
                    </a:schemeClr>
                  </a:solidFill>
                </a:ln>
                <a:solidFill>
                  <a:schemeClr val="bg1"/>
                </a:solidFill>
                <a:latin typeface="KoPub돋움체 Medium" panose="02020603020101020101" pitchFamily="18" charset="-127"/>
                <a:ea typeface="KoPub돋움체 Medium" panose="02020603020101020101" pitchFamily="18" charset="-127"/>
              </a:rPr>
              <a:t>진출방식 및 거버넌스</a:t>
            </a:r>
          </a:p>
        </p:txBody>
      </p:sp>
      <p:sp>
        <p:nvSpPr>
          <p:cNvPr id="62" name="사각형: 둥근 위쪽 모서리 61">
            <a:extLst>
              <a:ext uri="{FF2B5EF4-FFF2-40B4-BE49-F238E27FC236}">
                <a16:creationId xmlns:a16="http://schemas.microsoft.com/office/drawing/2014/main" id="{ADFEB20C-F67E-0369-6384-58728B2D2FE3}"/>
              </a:ext>
            </a:extLst>
          </p:cNvPr>
          <p:cNvSpPr/>
          <p:nvPr/>
        </p:nvSpPr>
        <p:spPr>
          <a:xfrm>
            <a:off x="7052179" y="291275"/>
            <a:ext cx="2340000" cy="252000"/>
          </a:xfrm>
          <a:prstGeom prst="round2Same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l"/>
            <a:r>
              <a:rPr lang="en-US" altLang="ko-KR" sz="800" dirty="0">
                <a:ln>
                  <a:solidFill>
                    <a:schemeClr val="accent1">
                      <a:shade val="50000"/>
                      <a:alpha val="0"/>
                    </a:schemeClr>
                  </a:solidFill>
                </a:ln>
                <a:solidFill>
                  <a:schemeClr val="bg1"/>
                </a:solidFill>
                <a:latin typeface="KoPub돋움체 Medium" panose="02020603020101020101" pitchFamily="18" charset="-127"/>
                <a:ea typeface="KoPub돋움체 Medium" panose="02020603020101020101" pitchFamily="18" charset="-127"/>
              </a:rPr>
              <a:t>3. Product &amp; Channel: </a:t>
            </a:r>
            <a:r>
              <a:rPr lang="ko-KR" altLang="en-US" sz="800" dirty="0">
                <a:ln>
                  <a:solidFill>
                    <a:schemeClr val="accent1">
                      <a:shade val="50000"/>
                      <a:alpha val="0"/>
                    </a:schemeClr>
                  </a:solidFill>
                </a:ln>
                <a:solidFill>
                  <a:schemeClr val="bg1"/>
                </a:solidFill>
                <a:latin typeface="KoPub돋움체 Medium" panose="02020603020101020101" pitchFamily="18" charset="-127"/>
                <a:ea typeface="KoPub돋움체 Medium" panose="02020603020101020101" pitchFamily="18" charset="-127"/>
              </a:rPr>
              <a:t>상품 경쟁력 및 채널</a:t>
            </a:r>
            <a:r>
              <a:rPr lang="en-US" altLang="ko-KR" sz="800" dirty="0">
                <a:ln>
                  <a:solidFill>
                    <a:schemeClr val="accent1">
                      <a:shade val="50000"/>
                      <a:alpha val="0"/>
                    </a:schemeClr>
                  </a:solidFill>
                </a:ln>
                <a:solidFill>
                  <a:schemeClr val="bg1"/>
                </a:solidFill>
                <a:latin typeface="KoPub돋움체 Medium" panose="02020603020101020101" pitchFamily="18" charset="-127"/>
                <a:ea typeface="KoPub돋움체 Medium" panose="02020603020101020101" pitchFamily="18" charset="-127"/>
              </a:rPr>
              <a:t>·</a:t>
            </a:r>
            <a:r>
              <a:rPr lang="ko-KR" altLang="en-US" sz="800" dirty="0">
                <a:ln>
                  <a:solidFill>
                    <a:schemeClr val="accent1">
                      <a:shade val="50000"/>
                      <a:alpha val="0"/>
                    </a:schemeClr>
                  </a:solidFill>
                </a:ln>
                <a:solidFill>
                  <a:schemeClr val="bg1"/>
                </a:solidFill>
                <a:latin typeface="KoPub돋움체 Medium" panose="02020603020101020101" pitchFamily="18" charset="-127"/>
                <a:ea typeface="KoPub돋움체 Medium" panose="02020603020101020101" pitchFamily="18" charset="-127"/>
              </a:rPr>
              <a:t>파트너십</a:t>
            </a:r>
          </a:p>
        </p:txBody>
      </p:sp>
    </p:spTree>
    <p:extLst>
      <p:ext uri="{BB962C8B-B14F-4D97-AF65-F5344CB8AC3E}">
        <p14:creationId xmlns:p14="http://schemas.microsoft.com/office/powerpoint/2010/main" val="40323953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텍스트 개체 틀 5">
            <a:extLst>
              <a:ext uri="{FF2B5EF4-FFF2-40B4-BE49-F238E27FC236}">
                <a16:creationId xmlns:a16="http://schemas.microsoft.com/office/drawing/2014/main" id="{63A848A3-896E-4E84-AD4F-8E412418E876}"/>
              </a:ext>
            </a:extLst>
          </p:cNvPr>
          <p:cNvSpPr>
            <a:spLocks noGrp="1"/>
          </p:cNvSpPr>
          <p:nvPr>
            <p:ph type="body" sz="quarter" idx="10"/>
          </p:nvPr>
        </p:nvSpPr>
        <p:spPr>
          <a:xfrm>
            <a:off x="488949" y="333149"/>
            <a:ext cx="8928101" cy="184666"/>
          </a:xfrm>
        </p:spPr>
        <p:txBody>
          <a:bodyPr/>
          <a:lstStyle/>
          <a:p>
            <a:r>
              <a:rPr lang="en-US" altLang="ko-KR" dirty="0"/>
              <a:t>I. </a:t>
            </a:r>
            <a:r>
              <a:rPr lang="ko-KR" altLang="en-US" dirty="0"/>
              <a:t>국내 보험산업의 돌파구</a:t>
            </a:r>
            <a:r>
              <a:rPr lang="en-US" altLang="ko-KR" dirty="0"/>
              <a:t>, </a:t>
            </a:r>
            <a:r>
              <a:rPr lang="ko-KR" altLang="en-US" dirty="0"/>
              <a:t>왜 신흥 아시아 태평양 시장인가</a:t>
            </a:r>
            <a:r>
              <a:rPr lang="en-US" altLang="ko-KR" dirty="0"/>
              <a:t>?</a:t>
            </a:r>
            <a:endParaRPr lang="ko-KR" altLang="en-US" dirty="0"/>
          </a:p>
        </p:txBody>
      </p:sp>
      <p:sp>
        <p:nvSpPr>
          <p:cNvPr id="7" name="텍스트 개체 틀 6">
            <a:extLst>
              <a:ext uri="{FF2B5EF4-FFF2-40B4-BE49-F238E27FC236}">
                <a16:creationId xmlns:a16="http://schemas.microsoft.com/office/drawing/2014/main" id="{969D59B1-E438-4661-823C-6AD45B5171F4}"/>
              </a:ext>
            </a:extLst>
          </p:cNvPr>
          <p:cNvSpPr>
            <a:spLocks noGrp="1"/>
          </p:cNvSpPr>
          <p:nvPr>
            <p:ph type="body" sz="quarter" idx="11"/>
          </p:nvPr>
        </p:nvSpPr>
        <p:spPr>
          <a:xfrm>
            <a:off x="488950" y="617249"/>
            <a:ext cx="8928100" cy="322262"/>
          </a:xfrm>
        </p:spPr>
        <p:txBody>
          <a:bodyPr/>
          <a:lstStyle/>
          <a:p>
            <a:r>
              <a:rPr lang="ko-KR" altLang="en-US" dirty="0"/>
              <a:t>각 보험시장별 인구</a:t>
            </a:r>
            <a:r>
              <a:rPr lang="en-US" altLang="ko-KR" dirty="0"/>
              <a:t>, </a:t>
            </a:r>
            <a:r>
              <a:rPr lang="ko-KR" altLang="en-US" dirty="0"/>
              <a:t>시장규모</a:t>
            </a:r>
            <a:r>
              <a:rPr lang="en-US" altLang="ko-KR" dirty="0"/>
              <a:t>, </a:t>
            </a:r>
            <a:r>
              <a:rPr lang="ko-KR" altLang="en-US" dirty="0"/>
              <a:t>진입장벽 등을 고려한 시장 매력도 평가 필요</a:t>
            </a:r>
          </a:p>
        </p:txBody>
      </p:sp>
      <p:grpSp>
        <p:nvGrpSpPr>
          <p:cNvPr id="8" name="그룹 7">
            <a:extLst>
              <a:ext uri="{FF2B5EF4-FFF2-40B4-BE49-F238E27FC236}">
                <a16:creationId xmlns:a16="http://schemas.microsoft.com/office/drawing/2014/main" id="{48D0D191-DFDE-6576-E6AC-C9E31C6830B8}"/>
              </a:ext>
            </a:extLst>
          </p:cNvPr>
          <p:cNvGrpSpPr/>
          <p:nvPr/>
        </p:nvGrpSpPr>
        <p:grpSpPr>
          <a:xfrm>
            <a:off x="488948" y="1196975"/>
            <a:ext cx="8938800" cy="276837"/>
            <a:chOff x="704850" y="2013298"/>
            <a:chExt cx="4140200" cy="276837"/>
          </a:xfrm>
        </p:grpSpPr>
        <p:sp>
          <p:nvSpPr>
            <p:cNvPr id="9" name="TextBox 8">
              <a:extLst>
                <a:ext uri="{FF2B5EF4-FFF2-40B4-BE49-F238E27FC236}">
                  <a16:creationId xmlns:a16="http://schemas.microsoft.com/office/drawing/2014/main" id="{F3EB957E-4811-F51E-FBB7-09CE5B86CAB4}"/>
                </a:ext>
              </a:extLst>
            </p:cNvPr>
            <p:cNvSpPr txBox="1"/>
            <p:nvPr/>
          </p:nvSpPr>
          <p:spPr>
            <a:xfrm>
              <a:off x="704850" y="2046854"/>
              <a:ext cx="1259964" cy="200055"/>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1300" b="0" i="0" u="none" strike="noStrike" kern="1200" cap="none" spc="0" normalizeH="0" baseline="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rPr>
                <a:t>신흥 아시아 태평양 보험시장 매력도 분석</a:t>
              </a:r>
            </a:p>
          </p:txBody>
        </p:sp>
        <p:cxnSp>
          <p:nvCxnSpPr>
            <p:cNvPr id="12" name="직선 연결선 11">
              <a:extLst>
                <a:ext uri="{FF2B5EF4-FFF2-40B4-BE49-F238E27FC236}">
                  <a16:creationId xmlns:a16="http://schemas.microsoft.com/office/drawing/2014/main" id="{EA4480AC-8ABB-2CAA-E656-F564C03B5C34}"/>
                </a:ext>
              </a:extLst>
            </p:cNvPr>
            <p:cNvCxnSpPr/>
            <p:nvPr/>
          </p:nvCxnSpPr>
          <p:spPr>
            <a:xfrm>
              <a:off x="704850" y="2013298"/>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직선 연결선 13">
              <a:extLst>
                <a:ext uri="{FF2B5EF4-FFF2-40B4-BE49-F238E27FC236}">
                  <a16:creationId xmlns:a16="http://schemas.microsoft.com/office/drawing/2014/main" id="{9A6DD49E-A8E2-C1A2-4C6E-4104B072CFE0}"/>
                </a:ext>
              </a:extLst>
            </p:cNvPr>
            <p:cNvCxnSpPr/>
            <p:nvPr/>
          </p:nvCxnSpPr>
          <p:spPr>
            <a:xfrm>
              <a:off x="704850" y="2290135"/>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graphicFrame>
        <p:nvGraphicFramePr>
          <p:cNvPr id="587" name="object 13">
            <a:extLst>
              <a:ext uri="{FF2B5EF4-FFF2-40B4-BE49-F238E27FC236}">
                <a16:creationId xmlns:a16="http://schemas.microsoft.com/office/drawing/2014/main" id="{A64C8420-DACF-1143-A007-E110594AD4C1}"/>
              </a:ext>
            </a:extLst>
          </p:cNvPr>
          <p:cNvGraphicFramePr>
            <a:graphicFrameLocks noGrp="1"/>
          </p:cNvGraphicFramePr>
          <p:nvPr>
            <p:extLst>
              <p:ext uri="{D42A27DB-BD31-4B8C-83A1-F6EECF244321}">
                <p14:modId xmlns:p14="http://schemas.microsoft.com/office/powerpoint/2010/main" val="1384467877"/>
              </p:ext>
            </p:extLst>
          </p:nvPr>
        </p:nvGraphicFramePr>
        <p:xfrm>
          <a:off x="488947" y="1587752"/>
          <a:ext cx="8940147" cy="3373397"/>
        </p:xfrm>
        <a:graphic>
          <a:graphicData uri="http://schemas.openxmlformats.org/drawingml/2006/table">
            <a:tbl>
              <a:tblPr firstRow="1" bandRow="1">
                <a:tableStyleId>{2D5ABB26-0587-4C30-8999-92F81FD0307C}</a:tableStyleId>
              </a:tblPr>
              <a:tblGrid>
                <a:gridCol w="1872000">
                  <a:extLst>
                    <a:ext uri="{9D8B030D-6E8A-4147-A177-3AD203B41FA5}">
                      <a16:colId xmlns:a16="http://schemas.microsoft.com/office/drawing/2014/main" val="20000"/>
                    </a:ext>
                  </a:extLst>
                </a:gridCol>
                <a:gridCol w="875652">
                  <a:extLst>
                    <a:ext uri="{9D8B030D-6E8A-4147-A177-3AD203B41FA5}">
                      <a16:colId xmlns:a16="http://schemas.microsoft.com/office/drawing/2014/main" val="20002"/>
                    </a:ext>
                  </a:extLst>
                </a:gridCol>
                <a:gridCol w="936000">
                  <a:extLst>
                    <a:ext uri="{9D8B030D-6E8A-4147-A177-3AD203B41FA5}">
                      <a16:colId xmlns:a16="http://schemas.microsoft.com/office/drawing/2014/main" val="20004"/>
                    </a:ext>
                  </a:extLst>
                </a:gridCol>
                <a:gridCol w="876042">
                  <a:extLst>
                    <a:ext uri="{9D8B030D-6E8A-4147-A177-3AD203B41FA5}">
                      <a16:colId xmlns:a16="http://schemas.microsoft.com/office/drawing/2014/main" val="20006"/>
                    </a:ext>
                  </a:extLst>
                </a:gridCol>
                <a:gridCol w="876042">
                  <a:extLst>
                    <a:ext uri="{9D8B030D-6E8A-4147-A177-3AD203B41FA5}">
                      <a16:colId xmlns:a16="http://schemas.microsoft.com/office/drawing/2014/main" val="20008"/>
                    </a:ext>
                  </a:extLst>
                </a:gridCol>
                <a:gridCol w="876041">
                  <a:extLst>
                    <a:ext uri="{9D8B030D-6E8A-4147-A177-3AD203B41FA5}">
                      <a16:colId xmlns:a16="http://schemas.microsoft.com/office/drawing/2014/main" val="20010"/>
                    </a:ext>
                  </a:extLst>
                </a:gridCol>
                <a:gridCol w="876041">
                  <a:extLst>
                    <a:ext uri="{9D8B030D-6E8A-4147-A177-3AD203B41FA5}">
                      <a16:colId xmlns:a16="http://schemas.microsoft.com/office/drawing/2014/main" val="20012"/>
                    </a:ext>
                  </a:extLst>
                </a:gridCol>
                <a:gridCol w="875652">
                  <a:extLst>
                    <a:ext uri="{9D8B030D-6E8A-4147-A177-3AD203B41FA5}">
                      <a16:colId xmlns:a16="http://schemas.microsoft.com/office/drawing/2014/main" val="20014"/>
                    </a:ext>
                  </a:extLst>
                </a:gridCol>
                <a:gridCol w="876677">
                  <a:extLst>
                    <a:ext uri="{9D8B030D-6E8A-4147-A177-3AD203B41FA5}">
                      <a16:colId xmlns:a16="http://schemas.microsoft.com/office/drawing/2014/main" val="20016"/>
                    </a:ext>
                  </a:extLst>
                </a:gridCol>
              </a:tblGrid>
              <a:tr h="370737">
                <a:tc>
                  <a:txBody>
                    <a:bodyPr/>
                    <a:lstStyle/>
                    <a:p>
                      <a:pPr marL="10795" algn="ctr">
                        <a:lnSpc>
                          <a:spcPts val="1170"/>
                        </a:lnSpc>
                      </a:pPr>
                      <a:r>
                        <a:rPr kumimoji="0" lang="ko-KR" altLang="en-US" sz="1000" b="1" i="0" u="none" strike="noStrike" kern="1200" cap="none" spc="0" normalizeH="0" baseline="0" dirty="0">
                          <a:ln>
                            <a:solidFill>
                              <a:prstClr val="white">
                                <a:lumMod val="75000"/>
                                <a:alpha val="0"/>
                              </a:prstClr>
                            </a:solidFill>
                          </a:ln>
                          <a:solidFill>
                            <a:schemeClr val="accent6"/>
                          </a:solidFill>
                          <a:effectLst/>
                          <a:uLnTx/>
                          <a:uFillTx/>
                          <a:latin typeface="+mj-ea"/>
                          <a:ea typeface="+mj-ea"/>
                          <a:cs typeface="Arial"/>
                        </a:rPr>
                        <a:t>시장진입 고려 요인</a:t>
                      </a:r>
                      <a:endParaRPr kumimoji="0" sz="1000" b="1" i="0" u="none" strike="noStrike" kern="1200" cap="none" spc="0" normalizeH="0" baseline="0" dirty="0">
                        <a:ln>
                          <a:solidFill>
                            <a:prstClr val="white">
                              <a:lumMod val="75000"/>
                              <a:alpha val="0"/>
                            </a:prstClr>
                          </a:solidFill>
                        </a:ln>
                        <a:solidFill>
                          <a:schemeClr val="accent6"/>
                        </a:solidFill>
                        <a:effectLst/>
                        <a:uLnTx/>
                        <a:uFillTx/>
                        <a:latin typeface="+mj-ea"/>
                        <a:ea typeface="+mj-ea"/>
                        <a:cs typeface="Arial"/>
                      </a:endParaRPr>
                    </a:p>
                  </a:txBody>
                  <a:tcPr marL="0" marR="0" marT="0" marB="0" anchor="ctr">
                    <a:lnL w="1270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1170"/>
                        </a:lnSpc>
                      </a:pPr>
                      <a:r>
                        <a:rPr kumimoji="0" lang="ko-KR" altLang="en-US" sz="1000" b="1" i="0" u="none" strike="noStrike" kern="1200" cap="none" spc="0" normalizeH="0" baseline="0" dirty="0">
                          <a:ln>
                            <a:solidFill>
                              <a:prstClr val="white">
                                <a:lumMod val="75000"/>
                                <a:alpha val="0"/>
                              </a:prstClr>
                            </a:solidFill>
                          </a:ln>
                          <a:solidFill>
                            <a:schemeClr val="accent6"/>
                          </a:solidFill>
                          <a:effectLst/>
                          <a:uLnTx/>
                          <a:uFillTx/>
                          <a:latin typeface="+mj-ea"/>
                          <a:ea typeface="+mj-ea"/>
                          <a:cs typeface="Arial"/>
                        </a:rPr>
                        <a:t>시장 규모</a:t>
                      </a:r>
                      <a:endParaRPr kumimoji="0" lang="en-US" altLang="ko-KR" sz="1000" b="1" i="0" u="none" strike="noStrike" kern="1200" cap="none" spc="0" normalizeH="0" baseline="0" dirty="0">
                        <a:ln>
                          <a:solidFill>
                            <a:prstClr val="white">
                              <a:lumMod val="75000"/>
                              <a:alpha val="0"/>
                            </a:prstClr>
                          </a:solidFill>
                        </a:ln>
                        <a:solidFill>
                          <a:schemeClr val="accent6"/>
                        </a:solidFill>
                        <a:effectLst/>
                        <a:uLnTx/>
                        <a:uFillTx/>
                        <a:latin typeface="+mj-ea"/>
                        <a:ea typeface="+mj-ea"/>
                        <a:cs typeface="Arial"/>
                      </a:endParaRPr>
                    </a:p>
                    <a:p>
                      <a:pPr algn="ctr">
                        <a:lnSpc>
                          <a:spcPts val="1170"/>
                        </a:lnSpc>
                      </a:pPr>
                      <a:r>
                        <a:rPr kumimoji="0" lang="en-US" altLang="ko-KR" sz="800" b="1" i="0" u="none" strike="noStrike" kern="1200" cap="none" spc="0" normalizeH="0" baseline="0" dirty="0">
                          <a:ln>
                            <a:solidFill>
                              <a:prstClr val="white">
                                <a:lumMod val="75000"/>
                                <a:alpha val="0"/>
                              </a:prstClr>
                            </a:solidFill>
                          </a:ln>
                          <a:solidFill>
                            <a:schemeClr val="accent6"/>
                          </a:solidFill>
                          <a:effectLst/>
                          <a:uLnTx/>
                          <a:uFillTx/>
                          <a:latin typeface="+mj-ea"/>
                          <a:ea typeface="+mj-ea"/>
                          <a:cs typeface="Arial"/>
                        </a:rPr>
                        <a:t>(</a:t>
                      </a:r>
                      <a:r>
                        <a:rPr kumimoji="0" lang="ko-KR" altLang="en-US" sz="800" b="1" i="0" u="none" strike="noStrike" kern="1200" cap="none" spc="0" normalizeH="0" baseline="0" dirty="0">
                          <a:ln>
                            <a:solidFill>
                              <a:prstClr val="white">
                                <a:lumMod val="75000"/>
                                <a:alpha val="0"/>
                              </a:prstClr>
                            </a:solidFill>
                          </a:ln>
                          <a:solidFill>
                            <a:schemeClr val="accent6"/>
                          </a:solidFill>
                          <a:effectLst/>
                          <a:uLnTx/>
                          <a:uFillTx/>
                          <a:latin typeface="+mj-ea"/>
                          <a:ea typeface="+mj-ea"/>
                          <a:cs typeface="Arial"/>
                        </a:rPr>
                        <a:t>십억 달러</a:t>
                      </a:r>
                      <a:r>
                        <a:rPr kumimoji="0" lang="en-US" altLang="ko-KR" sz="800" b="1" i="0" u="none" strike="noStrike" kern="1200" cap="none" spc="0" normalizeH="0" baseline="0" dirty="0">
                          <a:ln>
                            <a:solidFill>
                              <a:prstClr val="white">
                                <a:lumMod val="75000"/>
                                <a:alpha val="0"/>
                              </a:prstClr>
                            </a:solidFill>
                          </a:ln>
                          <a:solidFill>
                            <a:schemeClr val="accent6"/>
                          </a:solidFill>
                          <a:effectLst/>
                          <a:uLnTx/>
                          <a:uFillTx/>
                          <a:latin typeface="+mj-ea"/>
                          <a:ea typeface="+mj-ea"/>
                          <a:cs typeface="Arial"/>
                        </a:rPr>
                        <a:t>)</a:t>
                      </a:r>
                      <a:endParaRPr kumimoji="0" sz="800" b="1" i="0" u="none" strike="noStrike" kern="1200" cap="none" spc="0" normalizeH="0" baseline="0" dirty="0">
                        <a:ln>
                          <a:solidFill>
                            <a:prstClr val="white">
                              <a:lumMod val="75000"/>
                              <a:alpha val="0"/>
                            </a:prstClr>
                          </a:solidFill>
                        </a:ln>
                        <a:solidFill>
                          <a:schemeClr val="accent6"/>
                        </a:solidFill>
                        <a:effectLst/>
                        <a:uLnTx/>
                        <a:uFillTx/>
                        <a:latin typeface="+mj-ea"/>
                        <a:ea typeface="+mj-ea"/>
                        <a:cs typeface="Arial"/>
                      </a:endParaRPr>
                    </a:p>
                  </a:txBody>
                  <a:tcPr marL="0" marR="0"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8890" algn="ctr">
                        <a:lnSpc>
                          <a:spcPts val="1170"/>
                        </a:lnSpc>
                      </a:pPr>
                      <a:r>
                        <a:rPr kumimoji="0" lang="ko-KR" altLang="en-US" sz="1000" b="1" i="0" u="none" strike="noStrike" kern="1200" cap="none" spc="0" normalizeH="0" baseline="0" dirty="0">
                          <a:ln>
                            <a:solidFill>
                              <a:prstClr val="white">
                                <a:lumMod val="75000"/>
                                <a:alpha val="0"/>
                              </a:prstClr>
                            </a:solidFill>
                          </a:ln>
                          <a:solidFill>
                            <a:schemeClr val="accent6"/>
                          </a:solidFill>
                          <a:effectLst/>
                          <a:uLnTx/>
                          <a:uFillTx/>
                          <a:latin typeface="+mj-ea"/>
                          <a:ea typeface="+mj-ea"/>
                          <a:cs typeface="Arial"/>
                        </a:rPr>
                        <a:t>보험침투도</a:t>
                      </a:r>
                      <a:endParaRPr kumimoji="0" lang="en-US" altLang="ko-KR" sz="1000" b="1" i="0" u="none" strike="noStrike" kern="1200" cap="none" spc="0" normalizeH="0" baseline="0" dirty="0">
                        <a:ln>
                          <a:solidFill>
                            <a:prstClr val="white">
                              <a:lumMod val="75000"/>
                              <a:alpha val="0"/>
                            </a:prstClr>
                          </a:solidFill>
                        </a:ln>
                        <a:solidFill>
                          <a:schemeClr val="accent6"/>
                        </a:solidFill>
                        <a:effectLst/>
                        <a:uLnTx/>
                        <a:uFillTx/>
                        <a:latin typeface="+mj-ea"/>
                        <a:ea typeface="+mj-ea"/>
                        <a:cs typeface="Arial"/>
                      </a:endParaRPr>
                    </a:p>
                    <a:p>
                      <a:pPr marL="8890" algn="ctr">
                        <a:lnSpc>
                          <a:spcPts val="1170"/>
                        </a:lnSpc>
                      </a:pPr>
                      <a:r>
                        <a:rPr kumimoji="0" lang="en-US" sz="800" b="1" i="0" u="none" strike="noStrike" kern="1200" cap="none" spc="0" normalizeH="0" baseline="0" dirty="0">
                          <a:ln>
                            <a:solidFill>
                              <a:prstClr val="white">
                                <a:lumMod val="75000"/>
                                <a:alpha val="0"/>
                              </a:prstClr>
                            </a:solidFill>
                          </a:ln>
                          <a:solidFill>
                            <a:schemeClr val="accent6"/>
                          </a:solidFill>
                          <a:effectLst/>
                          <a:uLnTx/>
                          <a:uFillTx/>
                          <a:latin typeface="+mj-ea"/>
                          <a:ea typeface="+mj-ea"/>
                          <a:cs typeface="Arial"/>
                        </a:rPr>
                        <a:t>(%)</a:t>
                      </a:r>
                      <a:endParaRPr kumimoji="0" sz="800" b="1" i="0" u="none" strike="noStrike" kern="1200" cap="none" spc="0" normalizeH="0" baseline="0" dirty="0">
                        <a:ln>
                          <a:solidFill>
                            <a:prstClr val="white">
                              <a:lumMod val="75000"/>
                              <a:alpha val="0"/>
                            </a:prstClr>
                          </a:solidFill>
                        </a:ln>
                        <a:solidFill>
                          <a:schemeClr val="accent6"/>
                        </a:solidFill>
                        <a:effectLst/>
                        <a:uLnTx/>
                        <a:uFillTx/>
                        <a:latin typeface="+mj-ea"/>
                        <a:ea typeface="+mj-ea"/>
                        <a:cs typeface="Arial"/>
                      </a:endParaRPr>
                    </a:p>
                  </a:txBody>
                  <a:tcPr marL="0" marR="0"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R="24765" algn="ctr">
                        <a:lnSpc>
                          <a:spcPts val="1170"/>
                        </a:lnSpc>
                      </a:pPr>
                      <a:r>
                        <a:rPr kumimoji="0" lang="ko-KR" altLang="en-US" sz="1000" b="1" i="0" u="none" strike="noStrike" kern="1200" cap="none" spc="0" normalizeH="0" baseline="0" dirty="0">
                          <a:ln>
                            <a:solidFill>
                              <a:prstClr val="white">
                                <a:lumMod val="75000"/>
                                <a:alpha val="0"/>
                              </a:prstClr>
                            </a:solidFill>
                          </a:ln>
                          <a:solidFill>
                            <a:schemeClr val="accent6"/>
                          </a:solidFill>
                          <a:effectLst/>
                          <a:uLnTx/>
                          <a:uFillTx/>
                          <a:latin typeface="+mj-ea"/>
                          <a:ea typeface="+mj-ea"/>
                          <a:cs typeface="Arial"/>
                        </a:rPr>
                        <a:t>보험밀도</a:t>
                      </a:r>
                      <a:endParaRPr kumimoji="0" lang="en-US" altLang="ko-KR" sz="1000" b="1" i="0" u="none" strike="noStrike" kern="1200" cap="none" spc="0" normalizeH="0" baseline="0" dirty="0">
                        <a:ln>
                          <a:solidFill>
                            <a:prstClr val="white">
                              <a:lumMod val="75000"/>
                              <a:alpha val="0"/>
                            </a:prstClr>
                          </a:solidFill>
                        </a:ln>
                        <a:solidFill>
                          <a:schemeClr val="accent6"/>
                        </a:solidFill>
                        <a:effectLst/>
                        <a:uLnTx/>
                        <a:uFillTx/>
                        <a:latin typeface="+mj-ea"/>
                        <a:ea typeface="+mj-ea"/>
                        <a:cs typeface="Arial"/>
                      </a:endParaRPr>
                    </a:p>
                    <a:p>
                      <a:pPr marR="24765" algn="ctr">
                        <a:lnSpc>
                          <a:spcPts val="1170"/>
                        </a:lnSpc>
                      </a:pPr>
                      <a:r>
                        <a:rPr kumimoji="0" lang="en-US" sz="800" b="1" i="0" u="none" strike="noStrike" kern="1200" cap="none" spc="0" normalizeH="0" baseline="0" dirty="0">
                          <a:ln>
                            <a:solidFill>
                              <a:prstClr val="white">
                                <a:lumMod val="75000"/>
                                <a:alpha val="0"/>
                              </a:prstClr>
                            </a:solidFill>
                          </a:ln>
                          <a:solidFill>
                            <a:schemeClr val="accent6"/>
                          </a:solidFill>
                          <a:effectLst/>
                          <a:uLnTx/>
                          <a:uFillTx/>
                          <a:latin typeface="+mj-ea"/>
                          <a:ea typeface="+mj-ea"/>
                          <a:cs typeface="Arial"/>
                        </a:rPr>
                        <a:t>(</a:t>
                      </a:r>
                      <a:r>
                        <a:rPr kumimoji="0" lang="ko-KR" altLang="en-US" sz="800" b="1" i="0" u="none" strike="noStrike" kern="1200" cap="none" spc="0" normalizeH="0" baseline="0" dirty="0">
                          <a:ln>
                            <a:solidFill>
                              <a:prstClr val="white">
                                <a:lumMod val="75000"/>
                                <a:alpha val="0"/>
                              </a:prstClr>
                            </a:solidFill>
                          </a:ln>
                          <a:solidFill>
                            <a:schemeClr val="accent6"/>
                          </a:solidFill>
                          <a:effectLst/>
                          <a:uLnTx/>
                          <a:uFillTx/>
                          <a:latin typeface="+mj-ea"/>
                          <a:ea typeface="+mj-ea"/>
                          <a:cs typeface="Arial"/>
                        </a:rPr>
                        <a:t>달러</a:t>
                      </a:r>
                      <a:r>
                        <a:rPr kumimoji="0" lang="en-US" altLang="ko-KR" sz="800" b="1" i="0" u="none" strike="noStrike" kern="1200" cap="none" spc="0" normalizeH="0" baseline="0" dirty="0">
                          <a:ln>
                            <a:solidFill>
                              <a:prstClr val="white">
                                <a:lumMod val="75000"/>
                                <a:alpha val="0"/>
                              </a:prstClr>
                            </a:solidFill>
                          </a:ln>
                          <a:solidFill>
                            <a:schemeClr val="accent6"/>
                          </a:solidFill>
                          <a:effectLst/>
                          <a:uLnTx/>
                          <a:uFillTx/>
                          <a:latin typeface="+mj-ea"/>
                          <a:ea typeface="+mj-ea"/>
                          <a:cs typeface="Arial"/>
                        </a:rPr>
                        <a:t>)</a:t>
                      </a:r>
                      <a:endParaRPr kumimoji="0" sz="800" b="1" i="0" u="none" strike="noStrike" kern="1200" cap="none" spc="0" normalizeH="0" baseline="0" dirty="0">
                        <a:ln>
                          <a:solidFill>
                            <a:prstClr val="white">
                              <a:lumMod val="75000"/>
                              <a:alpha val="0"/>
                            </a:prstClr>
                          </a:solidFill>
                        </a:ln>
                        <a:solidFill>
                          <a:schemeClr val="accent6"/>
                        </a:solidFill>
                        <a:effectLst/>
                        <a:uLnTx/>
                        <a:uFillTx/>
                        <a:latin typeface="+mj-ea"/>
                        <a:ea typeface="+mj-ea"/>
                        <a:cs typeface="Arial"/>
                      </a:endParaRPr>
                    </a:p>
                  </a:txBody>
                  <a:tcPr marL="0" marR="0"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R="35560" algn="ctr">
                        <a:lnSpc>
                          <a:spcPts val="1155"/>
                        </a:lnSpc>
                      </a:pPr>
                      <a:r>
                        <a:rPr kumimoji="0" lang="ko-KR" altLang="en-US" sz="1000" b="1" i="0" u="none" strike="noStrike" kern="1200" cap="none" spc="0" normalizeH="0" baseline="0" dirty="0">
                          <a:ln>
                            <a:solidFill>
                              <a:prstClr val="white">
                                <a:lumMod val="75000"/>
                                <a:alpha val="0"/>
                              </a:prstClr>
                            </a:solidFill>
                          </a:ln>
                          <a:solidFill>
                            <a:schemeClr val="accent6"/>
                          </a:solidFill>
                          <a:effectLst/>
                          <a:uLnTx/>
                          <a:uFillTx/>
                          <a:latin typeface="+mj-ea"/>
                          <a:ea typeface="+mj-ea"/>
                          <a:cs typeface="Arial"/>
                        </a:rPr>
                        <a:t>경제성장률</a:t>
                      </a:r>
                      <a:endParaRPr kumimoji="0" lang="en-US" altLang="ko-KR" sz="1000" b="1" i="0" u="none" strike="noStrike" kern="1200" cap="none" spc="0" normalizeH="0" baseline="0" dirty="0">
                        <a:ln>
                          <a:solidFill>
                            <a:prstClr val="white">
                              <a:lumMod val="75000"/>
                              <a:alpha val="0"/>
                            </a:prstClr>
                          </a:solidFill>
                        </a:ln>
                        <a:solidFill>
                          <a:schemeClr val="accent6"/>
                        </a:solidFill>
                        <a:effectLst/>
                        <a:uLnTx/>
                        <a:uFillTx/>
                        <a:latin typeface="+mj-ea"/>
                        <a:ea typeface="+mj-ea"/>
                        <a:cs typeface="Arial"/>
                      </a:endParaRPr>
                    </a:p>
                    <a:p>
                      <a:pPr marR="35560" algn="ctr">
                        <a:lnSpc>
                          <a:spcPts val="1155"/>
                        </a:lnSpc>
                      </a:pPr>
                      <a:r>
                        <a:rPr kumimoji="0" lang="en-US" altLang="ko-KR" sz="800" b="1" i="0" u="none" strike="noStrike" kern="1200" cap="none" spc="0" normalizeH="0" baseline="0" dirty="0">
                          <a:ln>
                            <a:solidFill>
                              <a:prstClr val="white">
                                <a:lumMod val="75000"/>
                                <a:alpha val="0"/>
                              </a:prstClr>
                            </a:solidFill>
                          </a:ln>
                          <a:solidFill>
                            <a:schemeClr val="accent6"/>
                          </a:solidFill>
                          <a:effectLst/>
                          <a:uLnTx/>
                          <a:uFillTx/>
                          <a:latin typeface="+mj-ea"/>
                          <a:ea typeface="+mj-ea"/>
                          <a:cs typeface="Arial"/>
                        </a:rPr>
                        <a:t>(%)</a:t>
                      </a:r>
                      <a:r>
                        <a:rPr kumimoji="0" lang="ko-KR" altLang="en-US" sz="800" b="1" i="0" u="none" strike="noStrike" kern="1200" cap="none" spc="0" normalizeH="0" baseline="0" dirty="0">
                          <a:ln>
                            <a:solidFill>
                              <a:prstClr val="white">
                                <a:lumMod val="75000"/>
                                <a:alpha val="0"/>
                              </a:prstClr>
                            </a:solidFill>
                          </a:ln>
                          <a:solidFill>
                            <a:schemeClr val="accent6"/>
                          </a:solidFill>
                          <a:effectLst/>
                          <a:uLnTx/>
                          <a:uFillTx/>
                          <a:latin typeface="+mj-ea"/>
                          <a:ea typeface="+mj-ea"/>
                          <a:cs typeface="Arial"/>
                        </a:rPr>
                        <a:t> </a:t>
                      </a:r>
                      <a:endParaRPr kumimoji="0" sz="800" b="1" i="0" u="none" strike="noStrike" kern="1200" cap="none" spc="0" normalizeH="0" baseline="0" dirty="0">
                        <a:ln>
                          <a:solidFill>
                            <a:prstClr val="white">
                              <a:lumMod val="75000"/>
                              <a:alpha val="0"/>
                            </a:prstClr>
                          </a:solidFill>
                        </a:ln>
                        <a:solidFill>
                          <a:schemeClr val="accent6"/>
                        </a:solidFill>
                        <a:effectLst/>
                        <a:uLnTx/>
                        <a:uFillTx/>
                        <a:latin typeface="+mj-ea"/>
                        <a:ea typeface="+mj-ea"/>
                        <a:cs typeface="Arial"/>
                      </a:endParaRPr>
                    </a:p>
                  </a:txBody>
                  <a:tcPr marL="0" marR="0"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R="63500" algn="ctr">
                        <a:lnSpc>
                          <a:spcPts val="1170"/>
                        </a:lnSpc>
                      </a:pPr>
                      <a:r>
                        <a:rPr kumimoji="0" lang="ko-KR" altLang="en-US" sz="1000" b="1" i="0" u="none" strike="noStrike" kern="1200" cap="none" spc="0" normalizeH="0" baseline="0" dirty="0">
                          <a:ln>
                            <a:solidFill>
                              <a:prstClr val="white">
                                <a:lumMod val="75000"/>
                                <a:alpha val="0"/>
                              </a:prstClr>
                            </a:solidFill>
                          </a:ln>
                          <a:solidFill>
                            <a:schemeClr val="accent6"/>
                          </a:solidFill>
                          <a:effectLst/>
                          <a:uLnTx/>
                          <a:uFillTx/>
                          <a:latin typeface="+mj-ea"/>
                          <a:ea typeface="+mj-ea"/>
                          <a:cs typeface="Arial"/>
                        </a:rPr>
                        <a:t>인구</a:t>
                      </a:r>
                      <a:endParaRPr kumimoji="0" lang="en-US" altLang="ko-KR" sz="1000" b="1" i="0" u="none" strike="noStrike" kern="1200" cap="none" spc="0" normalizeH="0" baseline="0" dirty="0">
                        <a:ln>
                          <a:solidFill>
                            <a:prstClr val="white">
                              <a:lumMod val="75000"/>
                              <a:alpha val="0"/>
                            </a:prstClr>
                          </a:solidFill>
                        </a:ln>
                        <a:solidFill>
                          <a:schemeClr val="accent6"/>
                        </a:solidFill>
                        <a:effectLst/>
                        <a:uLnTx/>
                        <a:uFillTx/>
                        <a:latin typeface="+mj-ea"/>
                        <a:ea typeface="+mj-ea"/>
                        <a:cs typeface="Arial"/>
                      </a:endParaRPr>
                    </a:p>
                    <a:p>
                      <a:pPr marR="63500" algn="ctr">
                        <a:lnSpc>
                          <a:spcPts val="1170"/>
                        </a:lnSpc>
                      </a:pPr>
                      <a:r>
                        <a:rPr kumimoji="0" lang="en-US" sz="800" b="1" i="0" u="none" strike="noStrike" kern="1200" cap="none" spc="0" normalizeH="0" baseline="0" dirty="0">
                          <a:ln>
                            <a:solidFill>
                              <a:prstClr val="white">
                                <a:lumMod val="75000"/>
                                <a:alpha val="0"/>
                              </a:prstClr>
                            </a:solidFill>
                          </a:ln>
                          <a:solidFill>
                            <a:schemeClr val="accent6"/>
                          </a:solidFill>
                          <a:effectLst/>
                          <a:uLnTx/>
                          <a:uFillTx/>
                          <a:latin typeface="+mj-ea"/>
                          <a:ea typeface="+mj-ea"/>
                          <a:cs typeface="Arial"/>
                        </a:rPr>
                        <a:t>(</a:t>
                      </a:r>
                      <a:r>
                        <a:rPr kumimoji="0" lang="ko-KR" altLang="en-US" sz="800" b="1" i="0" u="none" strike="noStrike" kern="1200" cap="none" spc="0" normalizeH="0" baseline="0" dirty="0">
                          <a:ln>
                            <a:solidFill>
                              <a:prstClr val="white">
                                <a:lumMod val="75000"/>
                                <a:alpha val="0"/>
                              </a:prstClr>
                            </a:solidFill>
                          </a:ln>
                          <a:solidFill>
                            <a:schemeClr val="accent6"/>
                          </a:solidFill>
                          <a:effectLst/>
                          <a:uLnTx/>
                          <a:uFillTx/>
                          <a:latin typeface="+mj-ea"/>
                          <a:ea typeface="+mj-ea"/>
                          <a:cs typeface="Arial"/>
                        </a:rPr>
                        <a:t>백만</a:t>
                      </a:r>
                      <a:r>
                        <a:rPr kumimoji="0" lang="en-US" altLang="ko-KR" sz="800" b="1" i="0" u="none" strike="noStrike" kern="1200" cap="none" spc="0" normalizeH="0" baseline="0" dirty="0">
                          <a:ln>
                            <a:solidFill>
                              <a:prstClr val="white">
                                <a:lumMod val="75000"/>
                                <a:alpha val="0"/>
                              </a:prstClr>
                            </a:solidFill>
                          </a:ln>
                          <a:solidFill>
                            <a:schemeClr val="accent6"/>
                          </a:solidFill>
                          <a:effectLst/>
                          <a:uLnTx/>
                          <a:uFillTx/>
                          <a:latin typeface="+mj-ea"/>
                          <a:ea typeface="+mj-ea"/>
                          <a:cs typeface="Arial"/>
                        </a:rPr>
                        <a:t> </a:t>
                      </a:r>
                      <a:r>
                        <a:rPr kumimoji="0" lang="ko-KR" altLang="en-US" sz="800" b="1" i="0" u="none" strike="noStrike" kern="1200" cap="none" spc="0" normalizeH="0" baseline="0" dirty="0">
                          <a:ln>
                            <a:solidFill>
                              <a:prstClr val="white">
                                <a:lumMod val="75000"/>
                                <a:alpha val="0"/>
                              </a:prstClr>
                            </a:solidFill>
                          </a:ln>
                          <a:solidFill>
                            <a:schemeClr val="accent6"/>
                          </a:solidFill>
                          <a:effectLst/>
                          <a:uLnTx/>
                          <a:uFillTx/>
                          <a:latin typeface="+mj-ea"/>
                          <a:ea typeface="+mj-ea"/>
                          <a:cs typeface="Arial"/>
                        </a:rPr>
                        <a:t>명</a:t>
                      </a:r>
                      <a:r>
                        <a:rPr kumimoji="0" lang="en-US" altLang="ko-KR" sz="800" b="1" i="0" u="none" strike="noStrike" kern="1200" cap="none" spc="0" normalizeH="0" baseline="0" dirty="0">
                          <a:ln>
                            <a:solidFill>
                              <a:prstClr val="white">
                                <a:lumMod val="75000"/>
                                <a:alpha val="0"/>
                              </a:prstClr>
                            </a:solidFill>
                          </a:ln>
                          <a:solidFill>
                            <a:schemeClr val="accent6"/>
                          </a:solidFill>
                          <a:effectLst/>
                          <a:uLnTx/>
                          <a:uFillTx/>
                          <a:latin typeface="+mj-ea"/>
                          <a:ea typeface="+mj-ea"/>
                          <a:cs typeface="Arial"/>
                        </a:rPr>
                        <a:t>)</a:t>
                      </a:r>
                      <a:endParaRPr kumimoji="0" sz="800" b="1" i="0" u="none" strike="noStrike" kern="1200" cap="none" spc="0" normalizeH="0" baseline="0" dirty="0">
                        <a:ln>
                          <a:solidFill>
                            <a:prstClr val="white">
                              <a:lumMod val="75000"/>
                              <a:alpha val="0"/>
                            </a:prstClr>
                          </a:solidFill>
                        </a:ln>
                        <a:solidFill>
                          <a:schemeClr val="accent6"/>
                        </a:solidFill>
                        <a:effectLst/>
                        <a:uLnTx/>
                        <a:uFillTx/>
                        <a:latin typeface="+mj-ea"/>
                        <a:ea typeface="+mj-ea"/>
                        <a:cs typeface="Arial"/>
                      </a:endParaRPr>
                    </a:p>
                  </a:txBody>
                  <a:tcPr marL="0" marR="0"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R="3810" algn="ctr">
                        <a:lnSpc>
                          <a:spcPts val="1155"/>
                        </a:lnSpc>
                      </a:pPr>
                      <a:r>
                        <a:rPr kumimoji="0" lang="ko-KR" altLang="en-US" sz="1000" b="1" i="0" u="none" strike="noStrike" kern="1200" cap="none" spc="0" normalizeH="0" baseline="0" dirty="0">
                          <a:ln>
                            <a:solidFill>
                              <a:prstClr val="white">
                                <a:lumMod val="75000"/>
                                <a:alpha val="0"/>
                              </a:prstClr>
                            </a:solidFill>
                          </a:ln>
                          <a:solidFill>
                            <a:schemeClr val="accent6"/>
                          </a:solidFill>
                          <a:effectLst/>
                          <a:uLnTx/>
                          <a:uFillTx/>
                          <a:latin typeface="+mj-ea"/>
                          <a:ea typeface="+mj-ea"/>
                          <a:cs typeface="Arial"/>
                        </a:rPr>
                        <a:t>진입 용이성</a:t>
                      </a:r>
                      <a:endParaRPr kumimoji="0" lang="en-US" altLang="ko-KR" sz="1000" b="1" i="0" u="none" strike="noStrike" kern="1200" cap="none" spc="0" normalizeH="0" baseline="0" dirty="0">
                        <a:ln>
                          <a:solidFill>
                            <a:prstClr val="white">
                              <a:lumMod val="75000"/>
                              <a:alpha val="0"/>
                            </a:prstClr>
                          </a:solidFill>
                        </a:ln>
                        <a:solidFill>
                          <a:schemeClr val="accent6"/>
                        </a:solidFill>
                        <a:effectLst/>
                        <a:uLnTx/>
                        <a:uFillTx/>
                        <a:latin typeface="+mj-ea"/>
                        <a:ea typeface="+mj-ea"/>
                        <a:cs typeface="Arial"/>
                      </a:endParaRPr>
                    </a:p>
                    <a:p>
                      <a:pPr marR="3810" algn="ctr">
                        <a:lnSpc>
                          <a:spcPts val="1155"/>
                        </a:lnSpc>
                      </a:pPr>
                      <a:r>
                        <a:rPr kumimoji="0" lang="en-US" sz="800" b="1" i="0" u="none" strike="noStrike" kern="1200" cap="none" spc="0" normalizeH="0" baseline="0" dirty="0">
                          <a:ln>
                            <a:solidFill>
                              <a:prstClr val="white">
                                <a:lumMod val="75000"/>
                                <a:alpha val="0"/>
                              </a:prstClr>
                            </a:solidFill>
                          </a:ln>
                          <a:solidFill>
                            <a:schemeClr val="accent6"/>
                          </a:solidFill>
                          <a:effectLst/>
                          <a:uLnTx/>
                          <a:uFillTx/>
                          <a:latin typeface="+mj-ea"/>
                          <a:ea typeface="+mj-ea"/>
                          <a:cs typeface="Arial"/>
                        </a:rPr>
                        <a:t>(%)</a:t>
                      </a:r>
                      <a:endParaRPr kumimoji="0" sz="800" b="1" i="0" u="none" strike="noStrike" kern="1200" cap="none" spc="0" normalizeH="0" baseline="0" dirty="0">
                        <a:ln>
                          <a:solidFill>
                            <a:prstClr val="white">
                              <a:lumMod val="75000"/>
                              <a:alpha val="0"/>
                            </a:prstClr>
                          </a:solidFill>
                        </a:ln>
                        <a:solidFill>
                          <a:schemeClr val="accent6"/>
                        </a:solidFill>
                        <a:effectLst/>
                        <a:uLnTx/>
                        <a:uFillTx/>
                        <a:latin typeface="+mj-ea"/>
                        <a:ea typeface="+mj-ea"/>
                        <a:cs typeface="Arial"/>
                      </a:endParaRPr>
                    </a:p>
                  </a:txBody>
                  <a:tcPr marL="0" marR="0"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6034" algn="ctr">
                        <a:lnSpc>
                          <a:spcPts val="1120"/>
                        </a:lnSpc>
                      </a:pPr>
                      <a:r>
                        <a:rPr kumimoji="0" lang="ko-KR" altLang="en-US" sz="1000" b="1" i="0" u="none" strike="noStrike" kern="1200" cap="none" spc="0" normalizeH="0" baseline="0" dirty="0">
                          <a:ln>
                            <a:solidFill>
                              <a:prstClr val="white">
                                <a:lumMod val="75000"/>
                                <a:alpha val="0"/>
                              </a:prstClr>
                            </a:solidFill>
                          </a:ln>
                          <a:solidFill>
                            <a:schemeClr val="accent6"/>
                          </a:solidFill>
                          <a:effectLst/>
                          <a:uLnTx/>
                          <a:uFillTx/>
                          <a:latin typeface="+mj-ea"/>
                          <a:ea typeface="+mj-ea"/>
                          <a:cs typeface="Arial"/>
                        </a:rPr>
                        <a:t>사업 용이성</a:t>
                      </a:r>
                      <a:endParaRPr kumimoji="0" lang="en-US" altLang="ko-KR" sz="1000" b="1" i="0" u="none" strike="noStrike" kern="1200" cap="none" spc="0" normalizeH="0" baseline="0" dirty="0">
                        <a:ln>
                          <a:solidFill>
                            <a:prstClr val="white">
                              <a:lumMod val="75000"/>
                              <a:alpha val="0"/>
                            </a:prstClr>
                          </a:solidFill>
                        </a:ln>
                        <a:solidFill>
                          <a:schemeClr val="accent6"/>
                        </a:solidFill>
                        <a:effectLst/>
                        <a:uLnTx/>
                        <a:uFillTx/>
                        <a:latin typeface="+mj-ea"/>
                        <a:ea typeface="+mj-ea"/>
                        <a:cs typeface="Arial"/>
                      </a:endParaRPr>
                    </a:p>
                  </a:txBody>
                  <a:tcPr marL="0" marR="0"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R="18415" algn="ctr">
                        <a:lnSpc>
                          <a:spcPts val="1155"/>
                        </a:lnSpc>
                      </a:pPr>
                      <a:r>
                        <a:rPr kumimoji="0" lang="ko-KR" altLang="en-US" sz="1000" b="1" i="0" u="none" strike="noStrike" kern="1200" cap="none" spc="0" normalizeH="0" baseline="0" dirty="0">
                          <a:ln>
                            <a:solidFill>
                              <a:prstClr val="white">
                                <a:lumMod val="75000"/>
                                <a:alpha val="0"/>
                              </a:prstClr>
                            </a:solidFill>
                          </a:ln>
                          <a:solidFill>
                            <a:schemeClr val="accent6"/>
                          </a:solidFill>
                          <a:effectLst/>
                          <a:uLnTx/>
                          <a:uFillTx/>
                          <a:latin typeface="+mj-ea"/>
                          <a:ea typeface="+mj-ea"/>
                          <a:cs typeface="Arial"/>
                        </a:rPr>
                        <a:t>정치 리스크</a:t>
                      </a:r>
                      <a:endParaRPr kumimoji="0" sz="1000" b="1" i="0" u="none" strike="noStrike" kern="1200" cap="none" spc="0" normalizeH="0" baseline="0" dirty="0">
                        <a:ln>
                          <a:solidFill>
                            <a:prstClr val="white">
                              <a:lumMod val="75000"/>
                              <a:alpha val="0"/>
                            </a:prstClr>
                          </a:solidFill>
                        </a:ln>
                        <a:solidFill>
                          <a:schemeClr val="accent6"/>
                        </a:solidFill>
                        <a:effectLst/>
                        <a:uLnTx/>
                        <a:uFillTx/>
                        <a:latin typeface="+mj-ea"/>
                        <a:ea typeface="+mj-ea"/>
                        <a:cs typeface="Arial"/>
                      </a:endParaRPr>
                    </a:p>
                  </a:txBody>
                  <a:tcPr marL="0" marR="0" marT="0" marB="0" anchor="ctr">
                    <a:lnL w="381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96000">
                <a:tc>
                  <a:txBody>
                    <a:bodyPr/>
                    <a:lstStyle/>
                    <a:p>
                      <a:pPr marL="26034" marR="13335" algn="ctr">
                        <a:lnSpc>
                          <a:spcPts val="1120"/>
                        </a:lnSpc>
                        <a:spcBef>
                          <a:spcPts val="0"/>
                        </a:spcBef>
                      </a:pPr>
                      <a:r>
                        <a:rPr kumimoji="0" lang="ko-KR" altLang="en-US" sz="900" b="0" i="0" u="none" strike="noStrike" kern="1200" cap="none" spc="0" normalizeH="0" baseline="0" dirty="0">
                          <a:ln>
                            <a:solidFill>
                              <a:prstClr val="white">
                                <a:lumMod val="75000"/>
                                <a:alpha val="0"/>
                              </a:prstClr>
                            </a:solidFill>
                          </a:ln>
                          <a:solidFill>
                            <a:schemeClr val="tx1"/>
                          </a:solidFill>
                          <a:effectLst/>
                          <a:uLnTx/>
                          <a:uFillTx/>
                          <a:latin typeface="+mj-ea"/>
                          <a:ea typeface="+mj-ea"/>
                          <a:cs typeface="Arial"/>
                        </a:rPr>
                        <a:t>고려 요인의 평가기준</a:t>
                      </a:r>
                      <a:endParaRPr kumimoji="0" sz="900" b="0" i="0" u="none" strike="noStrike" kern="1200" cap="none" spc="0" normalizeH="0" baseline="0" dirty="0">
                        <a:ln>
                          <a:solidFill>
                            <a:prstClr val="white">
                              <a:lumMod val="75000"/>
                              <a:alpha val="0"/>
                            </a:prstClr>
                          </a:solidFill>
                        </a:ln>
                        <a:solidFill>
                          <a:schemeClr val="tx1"/>
                        </a:solidFill>
                        <a:effectLst/>
                        <a:uLnTx/>
                        <a:uFillTx/>
                        <a:latin typeface="+mj-ea"/>
                        <a:ea typeface="+mj-ea"/>
                        <a:cs typeface="Arial"/>
                      </a:endParaRPr>
                    </a:p>
                  </a:txBody>
                  <a:tcPr marL="0" marR="0" marT="0" marB="36000" anchor="ctr">
                    <a:lnL w="1270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marL="26034" marR="13335" algn="ctr">
                        <a:lnSpc>
                          <a:spcPct val="120000"/>
                        </a:lnSpc>
                        <a:spcBef>
                          <a:spcPts val="0"/>
                        </a:spcBef>
                      </a:pPr>
                      <a:r>
                        <a:rPr kumimoji="0" lang="ko-KR" altLang="en-US" sz="900" b="0" i="0" u="none" strike="noStrike" kern="1200" cap="none" spc="0" normalizeH="0" baseline="0" dirty="0">
                          <a:ln>
                            <a:solidFill>
                              <a:prstClr val="white">
                                <a:lumMod val="75000"/>
                                <a:alpha val="0"/>
                              </a:prstClr>
                            </a:solidFill>
                          </a:ln>
                          <a:solidFill>
                            <a:schemeClr val="tx1"/>
                          </a:solidFill>
                          <a:effectLst/>
                          <a:uLnTx/>
                          <a:uFillTx/>
                          <a:latin typeface="+mj-ea"/>
                          <a:ea typeface="+mj-ea"/>
                          <a:cs typeface="Arial"/>
                        </a:rPr>
                        <a:t>수입보험료</a:t>
                      </a:r>
                    </a:p>
                    <a:p>
                      <a:pPr marL="26034" marR="13335" algn="ctr">
                        <a:lnSpc>
                          <a:spcPct val="120000"/>
                        </a:lnSpc>
                        <a:spcBef>
                          <a:spcPts val="0"/>
                        </a:spcBef>
                      </a:pPr>
                      <a:r>
                        <a:rPr kumimoji="0" lang="en-US" altLang="ko-KR" sz="700" b="1" i="0" u="none" strike="noStrike" kern="1200" cap="none" spc="0" normalizeH="0" baseline="0" dirty="0">
                          <a:ln>
                            <a:solidFill>
                              <a:prstClr val="white">
                                <a:lumMod val="75000"/>
                                <a:alpha val="0"/>
                              </a:prstClr>
                            </a:solidFill>
                          </a:ln>
                          <a:solidFill>
                            <a:schemeClr val="tx1"/>
                          </a:solidFill>
                          <a:effectLst/>
                          <a:uLnTx/>
                          <a:uFillTx/>
                          <a:latin typeface="+mj-ea"/>
                          <a:ea typeface="+mj-ea"/>
                          <a:cs typeface="Arial"/>
                        </a:rPr>
                        <a:t>(’21</a:t>
                      </a:r>
                      <a:r>
                        <a:rPr kumimoji="0" lang="ko-KR" altLang="en-US" sz="700" b="1" i="0" u="none" strike="noStrike" kern="1200" cap="none" spc="0" normalizeH="0" baseline="0" dirty="0">
                          <a:ln>
                            <a:solidFill>
                              <a:prstClr val="white">
                                <a:lumMod val="75000"/>
                                <a:alpha val="0"/>
                              </a:prstClr>
                            </a:solidFill>
                          </a:ln>
                          <a:solidFill>
                            <a:schemeClr val="tx1"/>
                          </a:solidFill>
                          <a:effectLst/>
                          <a:uLnTx/>
                          <a:uFillTx/>
                          <a:latin typeface="+mj-ea"/>
                          <a:ea typeface="+mj-ea"/>
                          <a:cs typeface="Arial"/>
                        </a:rPr>
                        <a:t> </a:t>
                      </a:r>
                      <a:r>
                        <a:rPr kumimoji="0" lang="en-US" altLang="ko-KR" sz="700" b="1" i="0" u="none" strike="noStrike" kern="1200" cap="none" spc="0" normalizeH="0" baseline="0" dirty="0">
                          <a:ln>
                            <a:solidFill>
                              <a:prstClr val="white">
                                <a:lumMod val="75000"/>
                                <a:alpha val="0"/>
                              </a:prstClr>
                            </a:solidFill>
                          </a:ln>
                          <a:solidFill>
                            <a:schemeClr val="tx1"/>
                          </a:solidFill>
                          <a:effectLst/>
                          <a:uLnTx/>
                          <a:uFillTx/>
                          <a:latin typeface="+mj-ea"/>
                          <a:ea typeface="+mj-ea"/>
                          <a:cs typeface="Arial"/>
                        </a:rPr>
                        <a:t>)</a:t>
                      </a:r>
                      <a:endParaRPr kumimoji="0" lang="ko-KR" altLang="en-US" sz="700" b="1" i="0" u="none" strike="noStrike" kern="1200" cap="none" spc="0" normalizeH="0" baseline="0" dirty="0">
                        <a:ln>
                          <a:solidFill>
                            <a:prstClr val="white">
                              <a:lumMod val="75000"/>
                              <a:alpha val="0"/>
                            </a:prstClr>
                          </a:solidFill>
                        </a:ln>
                        <a:solidFill>
                          <a:schemeClr val="tx1"/>
                        </a:solidFill>
                        <a:effectLst/>
                        <a:uLnTx/>
                        <a:uFillTx/>
                        <a:latin typeface="+mj-ea"/>
                        <a:ea typeface="+mj-ea"/>
                        <a:cs typeface="Arial"/>
                      </a:endParaRPr>
                    </a:p>
                  </a:txBody>
                  <a:tcPr marL="0" marR="0" marT="0" marB="3600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marL="26034" marR="13335" algn="ctr">
                        <a:lnSpc>
                          <a:spcPct val="120000"/>
                        </a:lnSpc>
                        <a:spcBef>
                          <a:spcPts val="0"/>
                        </a:spcBef>
                      </a:pPr>
                      <a:r>
                        <a:rPr kumimoji="0" lang="ko-KR" altLang="en-US" sz="900" b="0" i="0" u="none" strike="noStrike" kern="1200" cap="none" spc="0" normalizeH="0" baseline="0" dirty="0">
                          <a:ln>
                            <a:solidFill>
                              <a:prstClr val="white">
                                <a:lumMod val="75000"/>
                                <a:alpha val="0"/>
                              </a:prstClr>
                            </a:solidFill>
                          </a:ln>
                          <a:solidFill>
                            <a:schemeClr val="tx1"/>
                          </a:solidFill>
                          <a:effectLst/>
                          <a:uLnTx/>
                          <a:uFillTx/>
                          <a:latin typeface="+mj-ea"/>
                          <a:ea typeface="+mj-ea"/>
                          <a:cs typeface="Arial"/>
                        </a:rPr>
                        <a:t>수입보험료</a:t>
                      </a:r>
                      <a:r>
                        <a:rPr kumimoji="0" sz="900" b="0" i="0" u="none" strike="noStrike" kern="1200" cap="none" spc="0" normalizeH="0" baseline="0" dirty="0">
                          <a:ln>
                            <a:solidFill>
                              <a:prstClr val="white">
                                <a:lumMod val="75000"/>
                                <a:alpha val="0"/>
                              </a:prstClr>
                            </a:solidFill>
                          </a:ln>
                          <a:solidFill>
                            <a:schemeClr val="tx1"/>
                          </a:solidFill>
                          <a:effectLst/>
                          <a:uLnTx/>
                          <a:uFillTx/>
                          <a:latin typeface="+mj-ea"/>
                          <a:ea typeface="+mj-ea"/>
                          <a:cs typeface="Arial"/>
                        </a:rPr>
                        <a:t>/GDP</a:t>
                      </a:r>
                      <a:endParaRPr kumimoji="0" lang="en-US" sz="900" b="0" i="0" u="none" strike="noStrike" kern="1200" cap="none" spc="0" normalizeH="0" baseline="0" dirty="0">
                        <a:ln>
                          <a:solidFill>
                            <a:prstClr val="white">
                              <a:lumMod val="75000"/>
                              <a:alpha val="0"/>
                            </a:prstClr>
                          </a:solidFill>
                        </a:ln>
                        <a:solidFill>
                          <a:schemeClr val="tx1"/>
                        </a:solidFill>
                        <a:effectLst/>
                        <a:uLnTx/>
                        <a:uFillTx/>
                        <a:latin typeface="+mj-ea"/>
                        <a:ea typeface="+mj-ea"/>
                        <a:cs typeface="Arial"/>
                      </a:endParaRPr>
                    </a:p>
                    <a:p>
                      <a:pPr marL="26034" marR="13335" algn="ctr">
                        <a:lnSpc>
                          <a:spcPct val="120000"/>
                        </a:lnSpc>
                        <a:spcBef>
                          <a:spcPts val="0"/>
                        </a:spcBef>
                      </a:pPr>
                      <a:r>
                        <a:rPr kumimoji="0" lang="en-US" sz="700" b="1" i="0" u="none" strike="noStrike" kern="1200" cap="none" spc="0" normalizeH="0" baseline="0" dirty="0">
                          <a:ln>
                            <a:solidFill>
                              <a:prstClr val="white">
                                <a:lumMod val="75000"/>
                                <a:alpha val="0"/>
                              </a:prstClr>
                            </a:solidFill>
                          </a:ln>
                          <a:solidFill>
                            <a:schemeClr val="tx1"/>
                          </a:solidFill>
                          <a:effectLst/>
                          <a:uLnTx/>
                          <a:uFillTx/>
                          <a:latin typeface="+mj-ea"/>
                          <a:ea typeface="+mj-ea"/>
                          <a:cs typeface="Arial"/>
                        </a:rPr>
                        <a:t>(’21)</a:t>
                      </a:r>
                      <a:endParaRPr kumimoji="0" sz="700" b="1" i="0" u="none" strike="noStrike" kern="1200" cap="none" spc="0" normalizeH="0" baseline="0" dirty="0">
                        <a:ln>
                          <a:solidFill>
                            <a:prstClr val="white">
                              <a:lumMod val="75000"/>
                              <a:alpha val="0"/>
                            </a:prstClr>
                          </a:solidFill>
                        </a:ln>
                        <a:solidFill>
                          <a:schemeClr val="tx1"/>
                        </a:solidFill>
                        <a:effectLst/>
                        <a:uLnTx/>
                        <a:uFillTx/>
                        <a:latin typeface="+mj-ea"/>
                        <a:ea typeface="+mj-ea"/>
                        <a:cs typeface="Arial"/>
                      </a:endParaRPr>
                    </a:p>
                  </a:txBody>
                  <a:tcPr marL="0" marR="0" marT="0" marB="3600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marL="26034" marR="13335" indent="0" algn="ctr">
                        <a:lnSpc>
                          <a:spcPct val="120000"/>
                        </a:lnSpc>
                        <a:spcBef>
                          <a:spcPts val="0"/>
                        </a:spcBef>
                      </a:pPr>
                      <a:r>
                        <a:rPr kumimoji="0" lang="en-US" sz="900" b="0" i="0" u="none" strike="noStrike" kern="1200" cap="none" spc="0" normalizeH="0" baseline="0" dirty="0">
                          <a:ln>
                            <a:solidFill>
                              <a:prstClr val="white">
                                <a:lumMod val="75000"/>
                                <a:alpha val="0"/>
                              </a:prstClr>
                            </a:solidFill>
                          </a:ln>
                          <a:solidFill>
                            <a:schemeClr val="tx1"/>
                          </a:solidFill>
                          <a:effectLst/>
                          <a:uLnTx/>
                          <a:uFillTx/>
                          <a:latin typeface="+mj-ea"/>
                          <a:ea typeface="+mj-ea"/>
                          <a:cs typeface="Arial"/>
                        </a:rPr>
                        <a:t>1</a:t>
                      </a:r>
                      <a:r>
                        <a:rPr kumimoji="0" lang="ko-KR" altLang="en-US" sz="900" b="0" i="0" u="none" strike="noStrike" kern="1200" cap="none" spc="0" normalizeH="0" baseline="0" dirty="0">
                          <a:ln>
                            <a:solidFill>
                              <a:prstClr val="white">
                                <a:lumMod val="75000"/>
                                <a:alpha val="0"/>
                              </a:prstClr>
                            </a:solidFill>
                          </a:ln>
                          <a:solidFill>
                            <a:schemeClr val="tx1"/>
                          </a:solidFill>
                          <a:effectLst/>
                          <a:uLnTx/>
                          <a:uFillTx/>
                          <a:latin typeface="+mj-ea"/>
                          <a:ea typeface="+mj-ea"/>
                          <a:cs typeface="Arial"/>
                        </a:rPr>
                        <a:t>인당 보험료</a:t>
                      </a:r>
                      <a:endParaRPr kumimoji="0" lang="en-US" altLang="ko-KR" sz="900" b="0" i="0" u="none" strike="noStrike" kern="1200" cap="none" spc="0" normalizeH="0" baseline="0" dirty="0">
                        <a:ln>
                          <a:solidFill>
                            <a:prstClr val="white">
                              <a:lumMod val="75000"/>
                              <a:alpha val="0"/>
                            </a:prstClr>
                          </a:solidFill>
                        </a:ln>
                        <a:solidFill>
                          <a:schemeClr val="tx1"/>
                        </a:solidFill>
                        <a:effectLst/>
                        <a:uLnTx/>
                        <a:uFillTx/>
                        <a:latin typeface="+mj-ea"/>
                        <a:ea typeface="+mj-ea"/>
                        <a:cs typeface="Arial"/>
                      </a:endParaRPr>
                    </a:p>
                    <a:p>
                      <a:pPr marL="26034" marR="13335" indent="0" algn="ctr">
                        <a:lnSpc>
                          <a:spcPct val="120000"/>
                        </a:lnSpc>
                        <a:spcBef>
                          <a:spcPts val="0"/>
                        </a:spcBef>
                      </a:pPr>
                      <a:r>
                        <a:rPr kumimoji="0" lang="en-US" sz="700" b="1" i="0" u="none" strike="noStrike" kern="1200" cap="none" spc="0" normalizeH="0" baseline="0" dirty="0">
                          <a:ln>
                            <a:solidFill>
                              <a:prstClr val="white">
                                <a:lumMod val="75000"/>
                                <a:alpha val="0"/>
                              </a:prstClr>
                            </a:solidFill>
                          </a:ln>
                          <a:solidFill>
                            <a:schemeClr val="tx1"/>
                          </a:solidFill>
                          <a:effectLst/>
                          <a:uLnTx/>
                          <a:uFillTx/>
                          <a:latin typeface="+mj-ea"/>
                          <a:ea typeface="+mj-ea"/>
                          <a:cs typeface="Arial"/>
                        </a:rPr>
                        <a:t>(’21)</a:t>
                      </a:r>
                      <a:endParaRPr kumimoji="0" sz="700" b="1" i="0" u="none" strike="noStrike" kern="1200" cap="none" spc="0" normalizeH="0" baseline="0" dirty="0">
                        <a:ln>
                          <a:solidFill>
                            <a:prstClr val="white">
                              <a:lumMod val="75000"/>
                              <a:alpha val="0"/>
                            </a:prstClr>
                          </a:solidFill>
                        </a:ln>
                        <a:solidFill>
                          <a:schemeClr val="tx1"/>
                        </a:solidFill>
                        <a:effectLst/>
                        <a:uLnTx/>
                        <a:uFillTx/>
                        <a:latin typeface="+mj-ea"/>
                        <a:ea typeface="+mj-ea"/>
                        <a:cs typeface="Arial"/>
                      </a:endParaRPr>
                    </a:p>
                  </a:txBody>
                  <a:tcPr marL="0" marR="0" marT="0" marB="3600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marL="26034" marR="13335" indent="0" algn="ctr">
                        <a:lnSpc>
                          <a:spcPct val="120000"/>
                        </a:lnSpc>
                        <a:spcBef>
                          <a:spcPts val="0"/>
                        </a:spcBef>
                      </a:pPr>
                      <a:r>
                        <a:rPr kumimoji="0" lang="ko-KR" altLang="en-US" sz="900" b="0" i="0" u="none" strike="noStrike" kern="1200" cap="none" spc="0" normalizeH="0" baseline="0" dirty="0">
                          <a:ln>
                            <a:solidFill>
                              <a:prstClr val="white">
                                <a:lumMod val="75000"/>
                                <a:alpha val="0"/>
                              </a:prstClr>
                            </a:solidFill>
                          </a:ln>
                          <a:solidFill>
                            <a:schemeClr val="tx1"/>
                          </a:solidFill>
                          <a:effectLst/>
                          <a:uLnTx/>
                          <a:uFillTx/>
                          <a:latin typeface="+mj-ea"/>
                          <a:ea typeface="+mj-ea"/>
                          <a:cs typeface="Arial"/>
                        </a:rPr>
                        <a:t>경제성장률</a:t>
                      </a:r>
                      <a:endParaRPr kumimoji="0" lang="en-US" altLang="ko-KR" sz="900" b="0" i="0" u="none" strike="noStrike" kern="1200" cap="none" spc="0" normalizeH="0" baseline="0" dirty="0">
                        <a:ln>
                          <a:solidFill>
                            <a:prstClr val="white">
                              <a:lumMod val="75000"/>
                              <a:alpha val="0"/>
                            </a:prstClr>
                          </a:solidFill>
                        </a:ln>
                        <a:solidFill>
                          <a:schemeClr val="tx1"/>
                        </a:solidFill>
                        <a:effectLst/>
                        <a:uLnTx/>
                        <a:uFillTx/>
                        <a:latin typeface="+mj-ea"/>
                        <a:ea typeface="+mj-ea"/>
                        <a:cs typeface="Arial"/>
                      </a:endParaRPr>
                    </a:p>
                    <a:p>
                      <a:pPr marL="26034" marR="13335" indent="0" algn="ctr">
                        <a:lnSpc>
                          <a:spcPct val="120000"/>
                        </a:lnSpc>
                        <a:spcBef>
                          <a:spcPts val="0"/>
                        </a:spcBef>
                      </a:pPr>
                      <a:r>
                        <a:rPr kumimoji="0" lang="en-US" altLang="ko-KR" sz="700" b="1" i="0" u="none" strike="noStrike" kern="1200" cap="none" spc="0" normalizeH="0" baseline="0" dirty="0">
                          <a:ln>
                            <a:solidFill>
                              <a:prstClr val="white">
                                <a:lumMod val="75000"/>
                                <a:alpha val="0"/>
                              </a:prstClr>
                            </a:solidFill>
                          </a:ln>
                          <a:solidFill>
                            <a:schemeClr val="tx1"/>
                          </a:solidFill>
                          <a:effectLst/>
                          <a:uLnTx/>
                          <a:uFillTx/>
                          <a:latin typeface="+mj-ea"/>
                          <a:ea typeface="+mj-ea"/>
                          <a:cs typeface="Arial"/>
                        </a:rPr>
                        <a:t>(’22~’27)</a:t>
                      </a:r>
                      <a:endParaRPr kumimoji="0" sz="700" b="1" i="0" u="none" strike="noStrike" kern="1200" cap="none" spc="0" normalizeH="0" baseline="0" dirty="0">
                        <a:ln>
                          <a:solidFill>
                            <a:prstClr val="white">
                              <a:lumMod val="75000"/>
                              <a:alpha val="0"/>
                            </a:prstClr>
                          </a:solidFill>
                        </a:ln>
                        <a:solidFill>
                          <a:schemeClr val="tx1"/>
                        </a:solidFill>
                        <a:effectLst/>
                        <a:uLnTx/>
                        <a:uFillTx/>
                        <a:latin typeface="+mj-ea"/>
                        <a:ea typeface="+mj-ea"/>
                        <a:cs typeface="Arial"/>
                      </a:endParaRPr>
                    </a:p>
                  </a:txBody>
                  <a:tcPr marL="0" marR="0" marT="0" marB="3600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marL="26034" marR="13335" algn="ctr">
                        <a:lnSpc>
                          <a:spcPct val="120000"/>
                        </a:lnSpc>
                        <a:spcBef>
                          <a:spcPts val="0"/>
                        </a:spcBef>
                      </a:pPr>
                      <a:r>
                        <a:rPr kumimoji="0" lang="ko-KR" altLang="en-US" sz="900" b="0" i="0" u="none" strike="noStrike" kern="1200" cap="none" spc="0" normalizeH="0" baseline="0" dirty="0">
                          <a:ln>
                            <a:solidFill>
                              <a:prstClr val="white">
                                <a:lumMod val="75000"/>
                                <a:alpha val="0"/>
                              </a:prstClr>
                            </a:solidFill>
                          </a:ln>
                          <a:solidFill>
                            <a:schemeClr val="tx1"/>
                          </a:solidFill>
                          <a:effectLst/>
                          <a:uLnTx/>
                          <a:uFillTx/>
                          <a:latin typeface="+mj-ea"/>
                          <a:ea typeface="+mj-ea"/>
                          <a:cs typeface="Arial"/>
                        </a:rPr>
                        <a:t>인구수</a:t>
                      </a:r>
                      <a:endParaRPr kumimoji="0" lang="en-US" altLang="ko-KR" sz="900" b="0" i="0" u="none" strike="noStrike" kern="1200" cap="none" spc="0" normalizeH="0" baseline="0" dirty="0">
                        <a:ln>
                          <a:solidFill>
                            <a:prstClr val="white">
                              <a:lumMod val="75000"/>
                              <a:alpha val="0"/>
                            </a:prstClr>
                          </a:solidFill>
                        </a:ln>
                        <a:solidFill>
                          <a:schemeClr val="tx1"/>
                        </a:solidFill>
                        <a:effectLst/>
                        <a:uLnTx/>
                        <a:uFillTx/>
                        <a:latin typeface="+mj-ea"/>
                        <a:ea typeface="+mj-ea"/>
                        <a:cs typeface="Arial"/>
                      </a:endParaRPr>
                    </a:p>
                    <a:p>
                      <a:pPr marL="26034" marR="13335" algn="ctr">
                        <a:lnSpc>
                          <a:spcPct val="120000"/>
                        </a:lnSpc>
                        <a:spcBef>
                          <a:spcPts val="0"/>
                        </a:spcBef>
                      </a:pPr>
                      <a:r>
                        <a:rPr kumimoji="0" lang="en-US" sz="700" b="1" i="0" u="none" strike="noStrike" kern="1200" cap="none" spc="0" normalizeH="0" baseline="0" dirty="0">
                          <a:ln>
                            <a:solidFill>
                              <a:prstClr val="white">
                                <a:lumMod val="75000"/>
                                <a:alpha val="0"/>
                              </a:prstClr>
                            </a:solidFill>
                          </a:ln>
                          <a:solidFill>
                            <a:schemeClr val="tx1"/>
                          </a:solidFill>
                          <a:effectLst/>
                          <a:uLnTx/>
                          <a:uFillTx/>
                          <a:latin typeface="+mj-ea"/>
                          <a:ea typeface="+mj-ea"/>
                          <a:cs typeface="Arial"/>
                        </a:rPr>
                        <a:t>(’</a:t>
                      </a:r>
                      <a:r>
                        <a:rPr kumimoji="0" sz="700" b="1" i="0" u="none" strike="noStrike" kern="1200" cap="none" spc="0" normalizeH="0" baseline="0" dirty="0">
                          <a:ln>
                            <a:solidFill>
                              <a:prstClr val="white">
                                <a:lumMod val="75000"/>
                                <a:alpha val="0"/>
                              </a:prstClr>
                            </a:solidFill>
                          </a:ln>
                          <a:solidFill>
                            <a:schemeClr val="tx1"/>
                          </a:solidFill>
                          <a:effectLst/>
                          <a:uLnTx/>
                          <a:uFillTx/>
                          <a:latin typeface="+mj-ea"/>
                          <a:ea typeface="+mj-ea"/>
                          <a:cs typeface="Arial"/>
                        </a:rPr>
                        <a:t>21</a:t>
                      </a:r>
                      <a:r>
                        <a:rPr kumimoji="0" lang="en-US" sz="700" b="1" i="0" u="none" strike="noStrike" kern="1200" cap="none" spc="0" normalizeH="0" baseline="0" dirty="0">
                          <a:ln>
                            <a:solidFill>
                              <a:prstClr val="white">
                                <a:lumMod val="75000"/>
                                <a:alpha val="0"/>
                              </a:prstClr>
                            </a:solidFill>
                          </a:ln>
                          <a:solidFill>
                            <a:schemeClr val="tx1"/>
                          </a:solidFill>
                          <a:effectLst/>
                          <a:uLnTx/>
                          <a:uFillTx/>
                          <a:latin typeface="+mj-ea"/>
                          <a:ea typeface="+mj-ea"/>
                          <a:cs typeface="Arial"/>
                        </a:rPr>
                        <a:t>)</a:t>
                      </a:r>
                      <a:endParaRPr kumimoji="0" sz="700" b="1" i="0" u="none" strike="noStrike" kern="1200" cap="none" spc="0" normalizeH="0" baseline="0" dirty="0">
                        <a:ln>
                          <a:solidFill>
                            <a:prstClr val="white">
                              <a:lumMod val="75000"/>
                              <a:alpha val="0"/>
                            </a:prstClr>
                          </a:solidFill>
                        </a:ln>
                        <a:solidFill>
                          <a:schemeClr val="tx1"/>
                        </a:solidFill>
                        <a:effectLst/>
                        <a:uLnTx/>
                        <a:uFillTx/>
                        <a:latin typeface="+mj-ea"/>
                        <a:ea typeface="+mj-ea"/>
                        <a:cs typeface="Arial"/>
                      </a:endParaRPr>
                    </a:p>
                  </a:txBody>
                  <a:tcPr marL="0" marR="0" marT="0" marB="3600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marL="26034" marR="13335" indent="0" algn="ctr">
                        <a:lnSpc>
                          <a:spcPct val="120000"/>
                        </a:lnSpc>
                        <a:spcBef>
                          <a:spcPts val="0"/>
                        </a:spcBef>
                      </a:pPr>
                      <a:r>
                        <a:rPr kumimoji="0" lang="ko-KR" altLang="en-US" sz="900" b="0" i="0" u="none" strike="noStrike" kern="1200" cap="none" spc="0" normalizeH="0" baseline="0" dirty="0">
                          <a:ln>
                            <a:solidFill>
                              <a:prstClr val="white">
                                <a:lumMod val="75000"/>
                                <a:alpha val="0"/>
                              </a:prstClr>
                            </a:solidFill>
                          </a:ln>
                          <a:solidFill>
                            <a:schemeClr val="tx1"/>
                          </a:solidFill>
                          <a:effectLst/>
                          <a:uLnTx/>
                          <a:uFillTx/>
                          <a:latin typeface="+mj-ea"/>
                          <a:ea typeface="+mj-ea"/>
                          <a:cs typeface="Arial"/>
                        </a:rPr>
                        <a:t>외국인 지분허용 한도</a:t>
                      </a:r>
                      <a:r>
                        <a:rPr kumimoji="0" lang="en-US" altLang="ko-KR" sz="700" b="0" i="0" u="none" strike="noStrike" kern="1200" cap="none" spc="0" normalizeH="0" baseline="0" dirty="0">
                          <a:ln>
                            <a:solidFill>
                              <a:prstClr val="white">
                                <a:lumMod val="75000"/>
                                <a:alpha val="0"/>
                              </a:prstClr>
                            </a:solidFill>
                          </a:ln>
                          <a:solidFill>
                            <a:schemeClr val="tx1"/>
                          </a:solidFill>
                          <a:effectLst/>
                          <a:uLnTx/>
                          <a:uFillTx/>
                          <a:latin typeface="+mj-ea"/>
                          <a:ea typeface="+mj-ea"/>
                          <a:cs typeface="Arial"/>
                        </a:rPr>
                        <a:t>('23)</a:t>
                      </a:r>
                      <a:endParaRPr kumimoji="0" lang="ko-KR" altLang="en-US" sz="900" b="0" i="0" u="none" strike="noStrike" kern="1200" cap="none" spc="0" normalizeH="0" baseline="0" dirty="0">
                        <a:ln>
                          <a:solidFill>
                            <a:prstClr val="white">
                              <a:lumMod val="75000"/>
                              <a:alpha val="0"/>
                            </a:prstClr>
                          </a:solidFill>
                        </a:ln>
                        <a:solidFill>
                          <a:schemeClr val="tx1"/>
                        </a:solidFill>
                        <a:effectLst/>
                        <a:uLnTx/>
                        <a:uFillTx/>
                        <a:latin typeface="+mj-ea"/>
                        <a:ea typeface="+mj-ea"/>
                        <a:cs typeface="Arial"/>
                      </a:endParaRPr>
                    </a:p>
                  </a:txBody>
                  <a:tcPr marL="0" marR="0" marT="0" marB="3600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marL="26034" marR="13335" algn="ctr">
                        <a:lnSpc>
                          <a:spcPct val="120000"/>
                        </a:lnSpc>
                        <a:spcBef>
                          <a:spcPts val="0"/>
                        </a:spcBef>
                      </a:pPr>
                      <a:r>
                        <a:rPr kumimoji="0" lang="ko-KR" altLang="en-US" sz="900" b="0" i="0" u="none" strike="noStrike" kern="1200" cap="none" spc="0" normalizeH="0" baseline="0" dirty="0">
                          <a:ln>
                            <a:solidFill>
                              <a:prstClr val="white">
                                <a:lumMod val="75000"/>
                                <a:alpha val="0"/>
                              </a:prstClr>
                            </a:solidFill>
                          </a:ln>
                          <a:solidFill>
                            <a:schemeClr val="tx1"/>
                          </a:solidFill>
                          <a:effectLst/>
                          <a:uLnTx/>
                          <a:uFillTx/>
                          <a:latin typeface="+mj-ea"/>
                          <a:ea typeface="+mj-ea"/>
                          <a:cs typeface="Arial"/>
                        </a:rPr>
                        <a:t>세계은행 조사순위</a:t>
                      </a:r>
                      <a:r>
                        <a:rPr kumimoji="0" lang="en-US" altLang="ko-KR" sz="900" b="0" i="0" u="none" strike="noStrike" kern="1200" cap="none" spc="0" normalizeH="0" baseline="0" dirty="0">
                          <a:ln>
                            <a:solidFill>
                              <a:prstClr val="white">
                                <a:lumMod val="75000"/>
                                <a:alpha val="0"/>
                              </a:prstClr>
                            </a:solidFill>
                          </a:ln>
                          <a:solidFill>
                            <a:schemeClr val="tx1"/>
                          </a:solidFill>
                          <a:effectLst/>
                          <a:uLnTx/>
                          <a:uFillTx/>
                          <a:latin typeface="+mj-ea"/>
                          <a:ea typeface="+mj-ea"/>
                          <a:cs typeface="Arial"/>
                        </a:rPr>
                        <a:t>*</a:t>
                      </a:r>
                      <a:r>
                        <a:rPr kumimoji="0" lang="en-US" altLang="ko-KR" sz="700" b="1" i="0" u="none" strike="noStrike" kern="1200" cap="none" spc="0" normalizeH="0" baseline="0" dirty="0">
                          <a:ln>
                            <a:solidFill>
                              <a:prstClr val="white">
                                <a:lumMod val="75000"/>
                                <a:alpha val="0"/>
                              </a:prstClr>
                            </a:solidFill>
                          </a:ln>
                          <a:solidFill>
                            <a:schemeClr val="tx1"/>
                          </a:solidFill>
                          <a:effectLst/>
                          <a:uLnTx/>
                          <a:uFillTx/>
                          <a:latin typeface="+mj-ea"/>
                          <a:ea typeface="+mj-ea"/>
                          <a:cs typeface="Arial"/>
                        </a:rPr>
                        <a:t>(’20)</a:t>
                      </a:r>
                      <a:endParaRPr kumimoji="0" sz="700" b="1" i="0" u="none" strike="noStrike" kern="1200" cap="none" spc="0" normalizeH="0" baseline="0" dirty="0">
                        <a:ln>
                          <a:solidFill>
                            <a:prstClr val="white">
                              <a:lumMod val="75000"/>
                              <a:alpha val="0"/>
                            </a:prstClr>
                          </a:solidFill>
                        </a:ln>
                        <a:solidFill>
                          <a:schemeClr val="tx1"/>
                        </a:solidFill>
                        <a:effectLst/>
                        <a:uLnTx/>
                        <a:uFillTx/>
                        <a:latin typeface="+mj-ea"/>
                        <a:ea typeface="+mj-ea"/>
                        <a:cs typeface="Arial"/>
                      </a:endParaRPr>
                    </a:p>
                  </a:txBody>
                  <a:tcPr marL="0" marR="0" marT="0" marB="3600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marL="26034" marR="13335" algn="ctr">
                        <a:lnSpc>
                          <a:spcPct val="120000"/>
                        </a:lnSpc>
                        <a:spcBef>
                          <a:spcPts val="0"/>
                        </a:spcBef>
                      </a:pPr>
                      <a:r>
                        <a:rPr kumimoji="0" lang="ko-KR" altLang="en-US" sz="900" b="0" i="0" u="none" strike="noStrike" kern="1200" cap="none" spc="0" normalizeH="0" baseline="0" dirty="0">
                          <a:ln>
                            <a:solidFill>
                              <a:prstClr val="white">
                                <a:lumMod val="75000"/>
                                <a:alpha val="0"/>
                              </a:prstClr>
                            </a:solidFill>
                          </a:ln>
                          <a:solidFill>
                            <a:schemeClr val="tx1"/>
                          </a:solidFill>
                          <a:effectLst/>
                          <a:uLnTx/>
                          <a:uFillTx/>
                          <a:latin typeface="+mj-ea"/>
                          <a:ea typeface="+mj-ea"/>
                          <a:cs typeface="Arial"/>
                        </a:rPr>
                        <a:t>마시 리스크 순위</a:t>
                      </a:r>
                      <a:r>
                        <a:rPr kumimoji="0" lang="en-US" altLang="ko-KR" sz="900" b="0" i="0" u="none" strike="noStrike" kern="1200" cap="none" spc="0" normalizeH="0" baseline="0" dirty="0">
                          <a:ln>
                            <a:solidFill>
                              <a:prstClr val="white">
                                <a:lumMod val="75000"/>
                                <a:alpha val="0"/>
                              </a:prstClr>
                            </a:solidFill>
                          </a:ln>
                          <a:solidFill>
                            <a:schemeClr val="tx1"/>
                          </a:solidFill>
                          <a:effectLst/>
                          <a:uLnTx/>
                          <a:uFillTx/>
                          <a:latin typeface="+mj-ea"/>
                          <a:ea typeface="+mj-ea"/>
                          <a:cs typeface="Arial"/>
                        </a:rPr>
                        <a:t>**</a:t>
                      </a:r>
                      <a:r>
                        <a:rPr kumimoji="0" lang="en-US" sz="700" b="0" i="0" u="none" strike="noStrike" kern="1200" cap="none" spc="0" normalizeH="0" baseline="0" dirty="0">
                          <a:ln>
                            <a:solidFill>
                              <a:prstClr val="white">
                                <a:lumMod val="75000"/>
                                <a:alpha val="0"/>
                              </a:prstClr>
                            </a:solidFill>
                          </a:ln>
                          <a:solidFill>
                            <a:schemeClr val="tx1"/>
                          </a:solidFill>
                          <a:effectLst/>
                          <a:uLnTx/>
                          <a:uFillTx/>
                          <a:latin typeface="+mj-ea"/>
                          <a:ea typeface="+mj-ea"/>
                          <a:cs typeface="Arial"/>
                        </a:rPr>
                        <a:t>(’</a:t>
                      </a:r>
                      <a:r>
                        <a:rPr kumimoji="0" lang="en-US" altLang="ko-KR" sz="700" b="0" i="0" u="none" strike="noStrike" kern="1200" cap="none" spc="0" normalizeH="0" baseline="0" dirty="0">
                          <a:ln>
                            <a:solidFill>
                              <a:prstClr val="white">
                                <a:lumMod val="75000"/>
                                <a:alpha val="0"/>
                              </a:prstClr>
                            </a:solidFill>
                          </a:ln>
                          <a:solidFill>
                            <a:schemeClr val="tx1"/>
                          </a:solidFill>
                          <a:effectLst/>
                          <a:uLnTx/>
                          <a:uFillTx/>
                          <a:latin typeface="+mj-ea"/>
                          <a:ea typeface="+mj-ea"/>
                          <a:cs typeface="Arial"/>
                        </a:rPr>
                        <a:t>21)</a:t>
                      </a:r>
                      <a:endParaRPr kumimoji="0" sz="900" b="0" i="0" u="none" strike="noStrike" kern="1200" cap="none" spc="0" normalizeH="0" baseline="0" dirty="0">
                        <a:ln>
                          <a:solidFill>
                            <a:prstClr val="white">
                              <a:lumMod val="75000"/>
                              <a:alpha val="0"/>
                            </a:prstClr>
                          </a:solidFill>
                        </a:ln>
                        <a:solidFill>
                          <a:schemeClr val="tx1"/>
                        </a:solidFill>
                        <a:effectLst/>
                        <a:uLnTx/>
                        <a:uFillTx/>
                        <a:latin typeface="+mj-ea"/>
                        <a:ea typeface="+mj-ea"/>
                        <a:cs typeface="Arial"/>
                      </a:endParaRPr>
                    </a:p>
                  </a:txBody>
                  <a:tcPr marL="0" marR="0" marT="0" marB="36000" anchor="ctr">
                    <a:lnL w="381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D9D9"/>
                    </a:solidFill>
                  </a:tcPr>
                </a:tc>
                <a:extLst>
                  <a:ext uri="{0D108BD9-81ED-4DB2-BD59-A6C34878D82A}">
                    <a16:rowId xmlns:a16="http://schemas.microsoft.com/office/drawing/2014/main" val="2733220363"/>
                  </a:ext>
                </a:extLst>
              </a:tr>
              <a:tr h="36000">
                <a:tc>
                  <a:txBody>
                    <a:bodyPr/>
                    <a:lstStyle/>
                    <a:p>
                      <a:pPr>
                        <a:lnSpc>
                          <a:spcPct val="100000"/>
                        </a:lnSpc>
                      </a:pPr>
                      <a:endParaRPr sz="300" dirty="0">
                        <a:latin typeface="Times New Roman"/>
                        <a:cs typeface="Times New Roman"/>
                      </a:endParaRPr>
                    </a:p>
                  </a:txBody>
                  <a:tcPr marL="0" marR="0" marT="0" marB="0">
                    <a:lnL w="1270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00000"/>
                        </a:lnSpc>
                      </a:pPr>
                      <a:endParaRPr sz="300" dirty="0">
                        <a:latin typeface="Times New Roman"/>
                        <a:cs typeface="Times New Roman"/>
                      </a:endParaRPr>
                    </a:p>
                  </a:txBody>
                  <a:tcPr marL="0" marR="0" marT="0" marB="0">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00000"/>
                        </a:lnSpc>
                      </a:pPr>
                      <a:endParaRPr sz="300" dirty="0">
                        <a:latin typeface="Times New Roman"/>
                        <a:cs typeface="Times New Roman"/>
                      </a:endParaRPr>
                    </a:p>
                  </a:txBody>
                  <a:tcPr marL="0" marR="0" marT="0" marB="0">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00000"/>
                        </a:lnSpc>
                      </a:pPr>
                      <a:endParaRPr sz="300" dirty="0">
                        <a:latin typeface="Times New Roman"/>
                        <a:cs typeface="Times New Roman"/>
                      </a:endParaRPr>
                    </a:p>
                  </a:txBody>
                  <a:tcPr marL="0" marR="0" marT="0" marB="0">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00000"/>
                        </a:lnSpc>
                      </a:pPr>
                      <a:endParaRPr sz="300" dirty="0">
                        <a:latin typeface="Times New Roman"/>
                        <a:cs typeface="Times New Roman"/>
                      </a:endParaRPr>
                    </a:p>
                  </a:txBody>
                  <a:tcPr marL="0" marR="0" marT="0" marB="0">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00000"/>
                        </a:lnSpc>
                      </a:pPr>
                      <a:endParaRPr sz="300">
                        <a:latin typeface="Times New Roman"/>
                        <a:cs typeface="Times New Roman"/>
                      </a:endParaRPr>
                    </a:p>
                  </a:txBody>
                  <a:tcPr marL="0" marR="0" marT="0" marB="0">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00000"/>
                        </a:lnSpc>
                      </a:pPr>
                      <a:endParaRPr sz="300" dirty="0">
                        <a:latin typeface="Times New Roman"/>
                        <a:cs typeface="Times New Roman"/>
                      </a:endParaRPr>
                    </a:p>
                  </a:txBody>
                  <a:tcPr marL="0" marR="0" marT="0" marB="0">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00000"/>
                        </a:lnSpc>
                      </a:pPr>
                      <a:endParaRPr sz="300" dirty="0">
                        <a:latin typeface="Times New Roman"/>
                        <a:cs typeface="Times New Roman"/>
                      </a:endParaRPr>
                    </a:p>
                  </a:txBody>
                  <a:tcPr marL="0" marR="0" marT="0" marB="0">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00000"/>
                        </a:lnSpc>
                      </a:pPr>
                      <a:endParaRPr sz="300" dirty="0">
                        <a:latin typeface="Times New Roman"/>
                        <a:cs typeface="Times New Roman"/>
                      </a:endParaRPr>
                    </a:p>
                  </a:txBody>
                  <a:tcPr marL="0" marR="0" marT="0" marB="0">
                    <a:lnL w="381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288000">
                <a:tc>
                  <a:txBody>
                    <a:bodyPr/>
                    <a:lstStyle/>
                    <a:p>
                      <a:pPr marL="3175" algn="ctr">
                        <a:lnSpc>
                          <a:spcPct val="100000"/>
                        </a:lnSpc>
                        <a:spcBef>
                          <a:spcPts val="650"/>
                        </a:spcBef>
                      </a:pPr>
                      <a:r>
                        <a:rPr kumimoji="0" lang="ko-KR" altLang="en-US" sz="1000" b="1" i="0" u="none" strike="noStrike" kern="1200" cap="none" spc="0" normalizeH="0" baseline="0" dirty="0">
                          <a:ln>
                            <a:solidFill>
                              <a:prstClr val="white">
                                <a:lumMod val="75000"/>
                                <a:alpha val="0"/>
                              </a:prstClr>
                            </a:solidFill>
                          </a:ln>
                          <a:solidFill>
                            <a:schemeClr val="tx1"/>
                          </a:solidFill>
                          <a:effectLst/>
                          <a:uLnTx/>
                          <a:uFillTx/>
                          <a:latin typeface="+mj-ea"/>
                          <a:ea typeface="+mj-ea"/>
                          <a:cs typeface="Arial"/>
                        </a:rPr>
                        <a:t>중국</a:t>
                      </a:r>
                      <a:endParaRPr kumimoji="0" sz="1000" b="1" i="0" u="none" strike="noStrike" kern="1200" cap="none" spc="0" normalizeH="0" baseline="0" dirty="0">
                        <a:ln>
                          <a:solidFill>
                            <a:prstClr val="white">
                              <a:lumMod val="75000"/>
                              <a:alpha val="0"/>
                            </a:prstClr>
                          </a:solidFill>
                        </a:ln>
                        <a:solidFill>
                          <a:schemeClr val="tx1"/>
                        </a:solidFill>
                        <a:effectLst/>
                        <a:uLnTx/>
                        <a:uFillTx/>
                        <a:latin typeface="+mj-ea"/>
                        <a:ea typeface="+mj-ea"/>
                        <a:cs typeface="Arial"/>
                      </a:endParaRPr>
                    </a:p>
                  </a:txBody>
                  <a:tcPr marL="0" marR="0" marT="0" marB="0" anchor="ctr">
                    <a:lnL w="1270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26034" algn="ctr">
                        <a:lnSpc>
                          <a:spcPts val="1120"/>
                        </a:lnSpc>
                        <a:spcBef>
                          <a:spcPts val="685"/>
                        </a:spcBef>
                      </a:pPr>
                      <a:r>
                        <a:rPr kumimoji="0" sz="1400" b="0" i="0" u="none" strike="noStrike" kern="1200" cap="none" spc="0" normalizeH="0" baseline="0" dirty="0">
                          <a:ln>
                            <a:solidFill>
                              <a:prstClr val="white">
                                <a:lumMod val="75000"/>
                                <a:alpha val="0"/>
                              </a:prstClr>
                            </a:solidFill>
                          </a:ln>
                          <a:solidFill>
                            <a:schemeClr val="bg1"/>
                          </a:solidFill>
                          <a:effectLst/>
                          <a:uLnTx/>
                          <a:uFillTx/>
                          <a:latin typeface="KPMG Bold" panose="020B0803030202040204" pitchFamily="34" charset="0"/>
                          <a:ea typeface="+mn-ea"/>
                          <a:cs typeface="Arial"/>
                        </a:rPr>
                        <a:t>696</a:t>
                      </a:r>
                    </a:p>
                  </a:txBody>
                  <a:tcPr marL="0" marR="0" marT="86995" marB="72000">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marL="26034" algn="ctr">
                        <a:lnSpc>
                          <a:spcPts val="1120"/>
                        </a:lnSpc>
                        <a:spcBef>
                          <a:spcPts val="685"/>
                        </a:spcBef>
                      </a:pPr>
                      <a:r>
                        <a:rPr kumimoji="0" lang="en-US" sz="1400" b="0" i="0" u="none" strike="noStrike" kern="1200" cap="none" spc="0" normalizeH="0" baseline="0" dirty="0">
                          <a:ln>
                            <a:solidFill>
                              <a:prstClr val="white">
                                <a:lumMod val="75000"/>
                                <a:alpha val="0"/>
                              </a:prstClr>
                            </a:solidFill>
                          </a:ln>
                          <a:solidFill>
                            <a:schemeClr val="tx1">
                              <a:lumMod val="75000"/>
                              <a:lumOff val="25000"/>
                            </a:schemeClr>
                          </a:solidFill>
                          <a:effectLst/>
                          <a:uLnTx/>
                          <a:uFillTx/>
                          <a:latin typeface="KPMG Bold" panose="020B0803030202040204" pitchFamily="34" charset="0"/>
                          <a:ea typeface="+mn-ea"/>
                          <a:cs typeface="Arial"/>
                        </a:rPr>
                        <a:t>3.9</a:t>
                      </a:r>
                      <a:endParaRPr kumimoji="0" sz="1400" b="0" i="0" u="none" strike="noStrike" kern="1200" cap="none" spc="0" normalizeH="0" baseline="0" dirty="0">
                        <a:ln>
                          <a:solidFill>
                            <a:prstClr val="white">
                              <a:lumMod val="75000"/>
                              <a:alpha val="0"/>
                            </a:prstClr>
                          </a:solidFill>
                        </a:ln>
                        <a:solidFill>
                          <a:schemeClr val="tx1">
                            <a:lumMod val="75000"/>
                            <a:lumOff val="25000"/>
                          </a:schemeClr>
                        </a:solidFill>
                        <a:effectLst/>
                        <a:uLnTx/>
                        <a:uFillTx/>
                        <a:latin typeface="KPMG Bold" panose="020B0803030202040204" pitchFamily="34" charset="0"/>
                        <a:ea typeface="+mn-ea"/>
                        <a:cs typeface="Arial"/>
                      </a:endParaRPr>
                    </a:p>
                  </a:txBody>
                  <a:tcPr marL="0" marR="0" marT="86995" marB="72000">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B8F5"/>
                    </a:solidFill>
                  </a:tcPr>
                </a:tc>
                <a:tc>
                  <a:txBody>
                    <a:bodyPr/>
                    <a:lstStyle/>
                    <a:p>
                      <a:pPr marL="26034" algn="ctr">
                        <a:lnSpc>
                          <a:spcPts val="1120"/>
                        </a:lnSpc>
                        <a:spcBef>
                          <a:spcPts val="705"/>
                        </a:spcBef>
                      </a:pPr>
                      <a:r>
                        <a:rPr kumimoji="0" sz="1400" b="0" i="0" u="none" strike="noStrike" kern="1200" cap="none" spc="0" normalizeH="0" baseline="0" dirty="0">
                          <a:ln>
                            <a:solidFill>
                              <a:prstClr val="white">
                                <a:lumMod val="75000"/>
                                <a:alpha val="0"/>
                              </a:prstClr>
                            </a:solidFill>
                          </a:ln>
                          <a:solidFill>
                            <a:schemeClr val="tx1">
                              <a:lumMod val="75000"/>
                              <a:lumOff val="25000"/>
                            </a:schemeClr>
                          </a:solidFill>
                          <a:effectLst/>
                          <a:uLnTx/>
                          <a:uFillTx/>
                          <a:latin typeface="KPMG Bold" panose="020B0803030202040204" pitchFamily="34" charset="0"/>
                          <a:ea typeface="+mn-ea"/>
                          <a:cs typeface="Arial"/>
                        </a:rPr>
                        <a:t>4</a:t>
                      </a:r>
                      <a:r>
                        <a:rPr kumimoji="0" lang="en-US" sz="1400" b="0" i="0" u="none" strike="noStrike" kern="1200" cap="none" spc="0" normalizeH="0" baseline="0" dirty="0">
                          <a:ln>
                            <a:solidFill>
                              <a:prstClr val="white">
                                <a:lumMod val="75000"/>
                                <a:alpha val="0"/>
                              </a:prstClr>
                            </a:solidFill>
                          </a:ln>
                          <a:solidFill>
                            <a:schemeClr val="tx1">
                              <a:lumMod val="75000"/>
                              <a:lumOff val="25000"/>
                            </a:schemeClr>
                          </a:solidFill>
                          <a:effectLst/>
                          <a:uLnTx/>
                          <a:uFillTx/>
                          <a:latin typeface="KPMG Bold" panose="020B0803030202040204" pitchFamily="34" charset="0"/>
                          <a:ea typeface="+mn-ea"/>
                          <a:cs typeface="Arial"/>
                        </a:rPr>
                        <a:t>82</a:t>
                      </a:r>
                      <a:endParaRPr kumimoji="0" sz="1400" b="0" i="0" u="none" strike="noStrike" kern="1200" cap="none" spc="0" normalizeH="0" baseline="0" dirty="0">
                        <a:ln>
                          <a:solidFill>
                            <a:prstClr val="white">
                              <a:lumMod val="75000"/>
                              <a:alpha val="0"/>
                            </a:prstClr>
                          </a:solidFill>
                        </a:ln>
                        <a:solidFill>
                          <a:schemeClr val="tx1">
                            <a:lumMod val="75000"/>
                            <a:lumOff val="25000"/>
                          </a:schemeClr>
                        </a:solidFill>
                        <a:effectLst/>
                        <a:uLnTx/>
                        <a:uFillTx/>
                        <a:latin typeface="KPMG Bold" panose="020B0803030202040204" pitchFamily="34" charset="0"/>
                        <a:ea typeface="+mn-ea"/>
                        <a:cs typeface="Arial"/>
                      </a:endParaRPr>
                    </a:p>
                  </a:txBody>
                  <a:tcPr marL="0" marR="0" marT="86995" marB="72000">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BFBFBF"/>
                    </a:solidFill>
                  </a:tcPr>
                </a:tc>
                <a:tc>
                  <a:txBody>
                    <a:bodyPr/>
                    <a:lstStyle/>
                    <a:p>
                      <a:pPr marL="26034" algn="ctr">
                        <a:lnSpc>
                          <a:spcPts val="1120"/>
                        </a:lnSpc>
                        <a:spcBef>
                          <a:spcPts val="685"/>
                        </a:spcBef>
                      </a:pPr>
                      <a:r>
                        <a:rPr kumimoji="0" sz="1400" b="0" i="0" u="none" strike="noStrike" kern="1200" cap="none" spc="0" normalizeH="0" baseline="0" dirty="0">
                          <a:ln>
                            <a:solidFill>
                              <a:prstClr val="white">
                                <a:lumMod val="75000"/>
                                <a:alpha val="0"/>
                              </a:prstClr>
                            </a:solidFill>
                          </a:ln>
                          <a:solidFill>
                            <a:schemeClr val="tx1">
                              <a:lumMod val="75000"/>
                              <a:lumOff val="25000"/>
                            </a:schemeClr>
                          </a:solidFill>
                          <a:effectLst/>
                          <a:uLnTx/>
                          <a:uFillTx/>
                          <a:latin typeface="KPMG Bold" panose="020B0803030202040204" pitchFamily="34" charset="0"/>
                          <a:ea typeface="+mn-ea"/>
                          <a:cs typeface="Arial"/>
                        </a:rPr>
                        <a:t>4.9</a:t>
                      </a:r>
                    </a:p>
                  </a:txBody>
                  <a:tcPr marL="0" marR="0" marT="86995" marB="72000">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ACEAFF"/>
                    </a:solidFill>
                  </a:tcPr>
                </a:tc>
                <a:tc>
                  <a:txBody>
                    <a:bodyPr/>
                    <a:lstStyle/>
                    <a:p>
                      <a:pPr marL="26034" algn="ctr">
                        <a:lnSpc>
                          <a:spcPts val="1120"/>
                        </a:lnSpc>
                        <a:spcBef>
                          <a:spcPts val="685"/>
                        </a:spcBef>
                      </a:pPr>
                      <a:r>
                        <a:rPr kumimoji="0" sz="1400" b="0" i="0" u="none" strike="noStrike" kern="1200" cap="none" spc="0" normalizeH="0" baseline="0" dirty="0">
                          <a:ln>
                            <a:solidFill>
                              <a:prstClr val="white">
                                <a:lumMod val="75000"/>
                                <a:alpha val="0"/>
                              </a:prstClr>
                            </a:solidFill>
                          </a:ln>
                          <a:solidFill>
                            <a:schemeClr val="bg1"/>
                          </a:solidFill>
                          <a:effectLst/>
                          <a:uLnTx/>
                          <a:uFillTx/>
                          <a:latin typeface="KPMG Bold" panose="020B0803030202040204" pitchFamily="34" charset="0"/>
                          <a:ea typeface="+mn-ea"/>
                          <a:cs typeface="Arial"/>
                        </a:rPr>
                        <a:t>1,412</a:t>
                      </a:r>
                    </a:p>
                  </a:txBody>
                  <a:tcPr marL="0" marR="0" marT="86995" marB="72000">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marL="26034" algn="ctr">
                        <a:lnSpc>
                          <a:spcPts val="1120"/>
                        </a:lnSpc>
                        <a:spcBef>
                          <a:spcPts val="685"/>
                        </a:spcBef>
                      </a:pPr>
                      <a:r>
                        <a:rPr kumimoji="0" sz="1400" b="0" i="0" u="none" strike="noStrike" kern="1200" cap="none" spc="0" normalizeH="0" baseline="0" dirty="0">
                          <a:ln>
                            <a:solidFill>
                              <a:prstClr val="white">
                                <a:lumMod val="75000"/>
                                <a:alpha val="0"/>
                              </a:prstClr>
                            </a:solidFill>
                          </a:ln>
                          <a:solidFill>
                            <a:schemeClr val="bg1"/>
                          </a:solidFill>
                          <a:effectLst/>
                          <a:uLnTx/>
                          <a:uFillTx/>
                          <a:latin typeface="KPMG Bold" panose="020B0803030202040204" pitchFamily="34" charset="0"/>
                          <a:ea typeface="+mn-ea"/>
                          <a:cs typeface="Arial"/>
                        </a:rPr>
                        <a:t>100</a:t>
                      </a:r>
                    </a:p>
                  </a:txBody>
                  <a:tcPr marL="0" marR="0" marT="86995" marB="72000">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marL="26034" algn="ctr">
                        <a:lnSpc>
                          <a:spcPts val="1120"/>
                        </a:lnSpc>
                        <a:spcBef>
                          <a:spcPts val="685"/>
                        </a:spcBef>
                      </a:pPr>
                      <a:r>
                        <a:rPr kumimoji="0" sz="1400" b="0" i="0" u="none" strike="noStrike" kern="1200" cap="none" spc="0" normalizeH="0" baseline="0" dirty="0">
                          <a:ln>
                            <a:solidFill>
                              <a:prstClr val="white">
                                <a:lumMod val="75000"/>
                                <a:alpha val="0"/>
                              </a:prstClr>
                            </a:solidFill>
                          </a:ln>
                          <a:solidFill>
                            <a:schemeClr val="bg1"/>
                          </a:solidFill>
                          <a:effectLst/>
                          <a:uLnTx/>
                          <a:uFillTx/>
                          <a:latin typeface="KPMG Bold" panose="020B0803030202040204" pitchFamily="34" charset="0"/>
                          <a:ea typeface="+mn-ea"/>
                          <a:cs typeface="Arial"/>
                        </a:rPr>
                        <a:t>31</a:t>
                      </a:r>
                    </a:p>
                  </a:txBody>
                  <a:tcPr marL="0" marR="0" marT="86995" marB="72000">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1E49E2"/>
                    </a:solidFill>
                  </a:tcPr>
                </a:tc>
                <a:tc>
                  <a:txBody>
                    <a:bodyPr/>
                    <a:lstStyle/>
                    <a:p>
                      <a:pPr marL="26034" algn="ctr">
                        <a:lnSpc>
                          <a:spcPts val="1120"/>
                        </a:lnSpc>
                        <a:spcBef>
                          <a:spcPts val="685"/>
                        </a:spcBef>
                      </a:pPr>
                      <a:r>
                        <a:rPr kumimoji="0" sz="1400" b="0" i="0" u="none" strike="noStrike" kern="1200" cap="none" spc="0" normalizeH="0" baseline="0" dirty="0">
                          <a:ln>
                            <a:solidFill>
                              <a:prstClr val="white">
                                <a:lumMod val="75000"/>
                                <a:alpha val="0"/>
                              </a:prstClr>
                            </a:solidFill>
                          </a:ln>
                          <a:solidFill>
                            <a:schemeClr val="tx1">
                              <a:lumMod val="75000"/>
                              <a:lumOff val="25000"/>
                            </a:schemeClr>
                          </a:solidFill>
                          <a:effectLst/>
                          <a:uLnTx/>
                          <a:uFillTx/>
                          <a:latin typeface="KPMG Bold" panose="020B0803030202040204" pitchFamily="34" charset="0"/>
                          <a:ea typeface="+mn-ea"/>
                          <a:cs typeface="Arial"/>
                        </a:rPr>
                        <a:t>4.0</a:t>
                      </a:r>
                    </a:p>
                  </a:txBody>
                  <a:tcPr marL="0" marR="0" marT="86995" marB="72000">
                    <a:lnL w="381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B8F5"/>
                    </a:solidFill>
                  </a:tcPr>
                </a:tc>
                <a:extLst>
                  <a:ext uri="{0D108BD9-81ED-4DB2-BD59-A6C34878D82A}">
                    <a16:rowId xmlns:a16="http://schemas.microsoft.com/office/drawing/2014/main" val="10002"/>
                  </a:ext>
                </a:extLst>
              </a:tr>
              <a:tr h="298800">
                <a:tc>
                  <a:txBody>
                    <a:bodyPr/>
                    <a:lstStyle/>
                    <a:p>
                      <a:pPr marL="3175" algn="ctr">
                        <a:lnSpc>
                          <a:spcPct val="100000"/>
                        </a:lnSpc>
                        <a:spcBef>
                          <a:spcPts val="650"/>
                        </a:spcBef>
                      </a:pPr>
                      <a:r>
                        <a:rPr kumimoji="0" lang="ko-KR" altLang="en-US" sz="1000" b="1" i="0" u="none" strike="noStrike" kern="1200" cap="none" spc="0" normalizeH="0" baseline="0" dirty="0">
                          <a:ln>
                            <a:solidFill>
                              <a:prstClr val="white">
                                <a:lumMod val="75000"/>
                                <a:alpha val="0"/>
                              </a:prstClr>
                            </a:solidFill>
                          </a:ln>
                          <a:solidFill>
                            <a:schemeClr val="tx1"/>
                          </a:solidFill>
                          <a:effectLst/>
                          <a:uLnTx/>
                          <a:uFillTx/>
                          <a:latin typeface="+mj-ea"/>
                          <a:ea typeface="+mj-ea"/>
                          <a:cs typeface="Arial"/>
                        </a:rPr>
                        <a:t>인도</a:t>
                      </a:r>
                      <a:endParaRPr kumimoji="0" sz="1000" b="1" i="0" u="none" strike="noStrike" kern="1200" cap="none" spc="0" normalizeH="0" baseline="0" dirty="0">
                        <a:ln>
                          <a:solidFill>
                            <a:prstClr val="white">
                              <a:lumMod val="75000"/>
                              <a:alpha val="0"/>
                            </a:prstClr>
                          </a:solidFill>
                        </a:ln>
                        <a:solidFill>
                          <a:schemeClr val="tx1"/>
                        </a:solidFill>
                        <a:effectLst/>
                        <a:uLnTx/>
                        <a:uFillTx/>
                        <a:latin typeface="+mj-ea"/>
                        <a:ea typeface="+mj-ea"/>
                        <a:cs typeface="Arial"/>
                      </a:endParaRPr>
                    </a:p>
                  </a:txBody>
                  <a:tcPr marL="0" marR="0" marT="0" marB="0" anchor="ctr">
                    <a:lnL w="1270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26034" algn="ctr">
                        <a:lnSpc>
                          <a:spcPts val="1120"/>
                        </a:lnSpc>
                        <a:spcBef>
                          <a:spcPts val="695"/>
                        </a:spcBef>
                      </a:pPr>
                      <a:r>
                        <a:rPr kumimoji="0" sz="1400" b="0" i="0" u="none" strike="noStrike" kern="1200" cap="none" spc="0" normalizeH="0" baseline="0" dirty="0">
                          <a:ln>
                            <a:solidFill>
                              <a:prstClr val="white">
                                <a:lumMod val="75000"/>
                                <a:alpha val="0"/>
                              </a:prstClr>
                            </a:solidFill>
                          </a:ln>
                          <a:solidFill>
                            <a:schemeClr val="bg1"/>
                          </a:solidFill>
                          <a:effectLst/>
                          <a:uLnTx/>
                          <a:uFillTx/>
                          <a:latin typeface="KPMG Bold" panose="020B0803030202040204" pitchFamily="34" charset="0"/>
                          <a:ea typeface="+mn-ea"/>
                          <a:cs typeface="Arial"/>
                        </a:rPr>
                        <a:t>127</a:t>
                      </a:r>
                    </a:p>
                  </a:txBody>
                  <a:tcPr marL="0" marR="0" marT="88265" marB="0">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338D"/>
                    </a:solidFill>
                  </a:tcPr>
                </a:tc>
                <a:tc>
                  <a:txBody>
                    <a:bodyPr/>
                    <a:lstStyle/>
                    <a:p>
                      <a:pPr marL="26034" algn="ctr">
                        <a:lnSpc>
                          <a:spcPts val="1120"/>
                        </a:lnSpc>
                        <a:spcBef>
                          <a:spcPts val="695"/>
                        </a:spcBef>
                      </a:pPr>
                      <a:r>
                        <a:rPr kumimoji="0" sz="1400" b="0" i="0" u="none" strike="noStrike" kern="1200" cap="none" spc="0" normalizeH="0" baseline="0" dirty="0">
                          <a:ln>
                            <a:solidFill>
                              <a:prstClr val="white">
                                <a:lumMod val="75000"/>
                                <a:alpha val="0"/>
                              </a:prstClr>
                            </a:solidFill>
                          </a:ln>
                          <a:solidFill>
                            <a:schemeClr val="tx1">
                              <a:lumMod val="75000"/>
                              <a:lumOff val="25000"/>
                            </a:schemeClr>
                          </a:solidFill>
                          <a:effectLst/>
                          <a:uLnTx/>
                          <a:uFillTx/>
                          <a:latin typeface="KPMG Bold" panose="020B0803030202040204" pitchFamily="34" charset="0"/>
                          <a:ea typeface="+mn-ea"/>
                          <a:cs typeface="Arial"/>
                        </a:rPr>
                        <a:t>4.2</a:t>
                      </a:r>
                    </a:p>
                  </a:txBody>
                  <a:tcPr marL="0" marR="0" marT="88265" marB="0">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B8F5"/>
                    </a:solidFill>
                  </a:tcPr>
                </a:tc>
                <a:tc>
                  <a:txBody>
                    <a:bodyPr/>
                    <a:lstStyle/>
                    <a:p>
                      <a:pPr marL="26034" algn="ctr">
                        <a:lnSpc>
                          <a:spcPts val="1120"/>
                        </a:lnSpc>
                        <a:spcBef>
                          <a:spcPts val="695"/>
                        </a:spcBef>
                      </a:pPr>
                      <a:r>
                        <a:rPr kumimoji="0" sz="1400" b="0" i="0" u="none" strike="noStrike" kern="1200" cap="none" spc="0" normalizeH="0" baseline="0" dirty="0">
                          <a:ln>
                            <a:solidFill>
                              <a:prstClr val="white">
                                <a:lumMod val="75000"/>
                                <a:alpha val="0"/>
                              </a:prstClr>
                            </a:solidFill>
                          </a:ln>
                          <a:solidFill>
                            <a:schemeClr val="bg1"/>
                          </a:solidFill>
                          <a:effectLst/>
                          <a:uLnTx/>
                          <a:uFillTx/>
                          <a:latin typeface="KPMG Bold" panose="020B0803030202040204" pitchFamily="34" charset="0"/>
                          <a:ea typeface="+mn-ea"/>
                          <a:cs typeface="Arial"/>
                        </a:rPr>
                        <a:t>91</a:t>
                      </a:r>
                    </a:p>
                  </a:txBody>
                  <a:tcPr marL="0" marR="0" marT="88265" marB="0">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338D"/>
                    </a:solidFill>
                  </a:tcPr>
                </a:tc>
                <a:tc>
                  <a:txBody>
                    <a:bodyPr/>
                    <a:lstStyle/>
                    <a:p>
                      <a:pPr marL="26034" algn="ctr">
                        <a:lnSpc>
                          <a:spcPts val="1120"/>
                        </a:lnSpc>
                        <a:spcBef>
                          <a:spcPts val="695"/>
                        </a:spcBef>
                      </a:pPr>
                      <a:r>
                        <a:rPr kumimoji="0" sz="1400" b="0" i="0" u="none" strike="noStrike" kern="1200" cap="none" spc="0" normalizeH="0" baseline="0" dirty="0">
                          <a:ln>
                            <a:solidFill>
                              <a:prstClr val="white">
                                <a:lumMod val="75000"/>
                                <a:alpha val="0"/>
                              </a:prstClr>
                            </a:solidFill>
                          </a:ln>
                          <a:solidFill>
                            <a:schemeClr val="bg1"/>
                          </a:solidFill>
                          <a:effectLst/>
                          <a:uLnTx/>
                          <a:uFillTx/>
                          <a:latin typeface="KPMG Bold" panose="020B0803030202040204" pitchFamily="34" charset="0"/>
                          <a:ea typeface="+mn-ea"/>
                          <a:cs typeface="Arial"/>
                        </a:rPr>
                        <a:t>7.0</a:t>
                      </a:r>
                    </a:p>
                  </a:txBody>
                  <a:tcPr marL="0" marR="0" marT="88265" marB="0">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marL="26034" algn="ctr">
                        <a:lnSpc>
                          <a:spcPts val="1120"/>
                        </a:lnSpc>
                        <a:spcBef>
                          <a:spcPts val="695"/>
                        </a:spcBef>
                      </a:pPr>
                      <a:r>
                        <a:rPr kumimoji="0" sz="1400" b="0" i="0" u="none" strike="noStrike" kern="1200" cap="none" spc="0" normalizeH="0" baseline="0" dirty="0">
                          <a:ln>
                            <a:solidFill>
                              <a:prstClr val="white">
                                <a:lumMod val="75000"/>
                                <a:alpha val="0"/>
                              </a:prstClr>
                            </a:solidFill>
                          </a:ln>
                          <a:solidFill>
                            <a:schemeClr val="bg1"/>
                          </a:solidFill>
                          <a:effectLst/>
                          <a:uLnTx/>
                          <a:uFillTx/>
                          <a:latin typeface="KPMG Bold" panose="020B0803030202040204" pitchFamily="34" charset="0"/>
                          <a:ea typeface="+mn-ea"/>
                          <a:cs typeface="Arial"/>
                        </a:rPr>
                        <a:t>1,393</a:t>
                      </a:r>
                    </a:p>
                  </a:txBody>
                  <a:tcPr marL="0" marR="0" marT="88265" marB="0">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213EA"/>
                    </a:solidFill>
                  </a:tcPr>
                </a:tc>
                <a:tc>
                  <a:txBody>
                    <a:bodyPr/>
                    <a:lstStyle/>
                    <a:p>
                      <a:pPr marL="26034" algn="ctr">
                        <a:lnSpc>
                          <a:spcPts val="1120"/>
                        </a:lnSpc>
                        <a:spcBef>
                          <a:spcPts val="695"/>
                        </a:spcBef>
                      </a:pPr>
                      <a:r>
                        <a:rPr kumimoji="0" sz="1400" b="0" i="0" u="none" strike="noStrike" kern="1200" cap="none" spc="0" normalizeH="0" baseline="0" dirty="0">
                          <a:ln>
                            <a:solidFill>
                              <a:prstClr val="white">
                                <a:lumMod val="75000"/>
                                <a:alpha val="0"/>
                              </a:prstClr>
                            </a:solidFill>
                          </a:ln>
                          <a:solidFill>
                            <a:schemeClr val="tx1">
                              <a:lumMod val="75000"/>
                              <a:lumOff val="25000"/>
                            </a:schemeClr>
                          </a:solidFill>
                          <a:effectLst/>
                          <a:uLnTx/>
                          <a:uFillTx/>
                          <a:latin typeface="KPMG Bold" panose="020B0803030202040204" pitchFamily="34" charset="0"/>
                          <a:ea typeface="+mn-ea"/>
                          <a:cs typeface="Arial"/>
                        </a:rPr>
                        <a:t>74</a:t>
                      </a:r>
                    </a:p>
                  </a:txBody>
                  <a:tcPr marL="0" marR="0" marT="88265" marB="0">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B8F5"/>
                    </a:solidFill>
                  </a:tcPr>
                </a:tc>
                <a:tc>
                  <a:txBody>
                    <a:bodyPr/>
                    <a:lstStyle/>
                    <a:p>
                      <a:pPr marL="26034" algn="ctr">
                        <a:lnSpc>
                          <a:spcPts val="1120"/>
                        </a:lnSpc>
                        <a:spcBef>
                          <a:spcPts val="695"/>
                        </a:spcBef>
                      </a:pPr>
                      <a:r>
                        <a:rPr kumimoji="0" sz="1400" b="0" i="0" u="none" strike="noStrike" kern="1200" cap="none" spc="0" normalizeH="0" baseline="0" dirty="0">
                          <a:ln>
                            <a:solidFill>
                              <a:prstClr val="white">
                                <a:lumMod val="75000"/>
                                <a:alpha val="0"/>
                              </a:prstClr>
                            </a:solidFill>
                          </a:ln>
                          <a:solidFill>
                            <a:schemeClr val="tx1">
                              <a:lumMod val="75000"/>
                              <a:lumOff val="25000"/>
                            </a:schemeClr>
                          </a:solidFill>
                          <a:effectLst/>
                          <a:uLnTx/>
                          <a:uFillTx/>
                          <a:latin typeface="KPMG Bold" panose="020B0803030202040204" pitchFamily="34" charset="0"/>
                          <a:ea typeface="+mn-ea"/>
                          <a:cs typeface="Arial"/>
                        </a:rPr>
                        <a:t>63</a:t>
                      </a:r>
                    </a:p>
                  </a:txBody>
                  <a:tcPr marL="0" marR="0" marT="88265" marB="0">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ACEAFF"/>
                    </a:solidFill>
                  </a:tcPr>
                </a:tc>
                <a:tc>
                  <a:txBody>
                    <a:bodyPr/>
                    <a:lstStyle/>
                    <a:p>
                      <a:pPr marL="26034" algn="ctr">
                        <a:lnSpc>
                          <a:spcPts val="1120"/>
                        </a:lnSpc>
                        <a:spcBef>
                          <a:spcPts val="695"/>
                        </a:spcBef>
                      </a:pPr>
                      <a:r>
                        <a:rPr kumimoji="0" sz="1400" b="0" i="0" u="none" strike="noStrike" kern="1200" cap="none" spc="0" normalizeH="0" baseline="0" dirty="0">
                          <a:ln>
                            <a:solidFill>
                              <a:prstClr val="white">
                                <a:lumMod val="75000"/>
                                <a:alpha val="0"/>
                              </a:prstClr>
                            </a:solidFill>
                          </a:ln>
                          <a:solidFill>
                            <a:schemeClr val="tx1">
                              <a:lumMod val="75000"/>
                              <a:lumOff val="25000"/>
                            </a:schemeClr>
                          </a:solidFill>
                          <a:effectLst/>
                          <a:uLnTx/>
                          <a:uFillTx/>
                          <a:latin typeface="KPMG Bold" panose="020B0803030202040204" pitchFamily="34" charset="0"/>
                          <a:ea typeface="+mn-ea"/>
                          <a:cs typeface="Arial"/>
                        </a:rPr>
                        <a:t>4.6</a:t>
                      </a:r>
                    </a:p>
                  </a:txBody>
                  <a:tcPr marL="0" marR="0" marT="88265" marB="0">
                    <a:lnL w="381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ACEAFF"/>
                    </a:solidFill>
                  </a:tcPr>
                </a:tc>
                <a:extLst>
                  <a:ext uri="{0D108BD9-81ED-4DB2-BD59-A6C34878D82A}">
                    <a16:rowId xmlns:a16="http://schemas.microsoft.com/office/drawing/2014/main" val="10004"/>
                  </a:ext>
                </a:extLst>
              </a:tr>
              <a:tr h="298800">
                <a:tc>
                  <a:txBody>
                    <a:bodyPr/>
                    <a:lstStyle/>
                    <a:p>
                      <a:pPr marL="3175" algn="ctr">
                        <a:lnSpc>
                          <a:spcPct val="100000"/>
                        </a:lnSpc>
                        <a:spcBef>
                          <a:spcPts val="650"/>
                        </a:spcBef>
                      </a:pPr>
                      <a:r>
                        <a:rPr kumimoji="0" lang="ko-KR" altLang="en-US" sz="1000" b="1" i="0" u="none" strike="noStrike" kern="1200" cap="none" spc="0" normalizeH="0" baseline="0" dirty="0">
                          <a:ln>
                            <a:solidFill>
                              <a:prstClr val="white">
                                <a:lumMod val="75000"/>
                                <a:alpha val="0"/>
                              </a:prstClr>
                            </a:solidFill>
                          </a:ln>
                          <a:solidFill>
                            <a:schemeClr val="tx1"/>
                          </a:solidFill>
                          <a:effectLst/>
                          <a:uLnTx/>
                          <a:uFillTx/>
                          <a:latin typeface="+mj-ea"/>
                          <a:ea typeface="+mj-ea"/>
                          <a:cs typeface="Arial"/>
                        </a:rPr>
                        <a:t>인도네시아</a:t>
                      </a:r>
                      <a:endParaRPr kumimoji="0" sz="1000" b="1" i="0" u="none" strike="noStrike" kern="1200" cap="none" spc="0" normalizeH="0" baseline="0" dirty="0">
                        <a:ln>
                          <a:solidFill>
                            <a:prstClr val="white">
                              <a:lumMod val="75000"/>
                              <a:alpha val="0"/>
                            </a:prstClr>
                          </a:solidFill>
                        </a:ln>
                        <a:solidFill>
                          <a:schemeClr val="tx1"/>
                        </a:solidFill>
                        <a:effectLst/>
                        <a:uLnTx/>
                        <a:uFillTx/>
                        <a:latin typeface="+mj-ea"/>
                        <a:ea typeface="+mj-ea"/>
                        <a:cs typeface="Arial"/>
                      </a:endParaRPr>
                    </a:p>
                  </a:txBody>
                  <a:tcPr marL="0" marR="0" marT="0" marB="0" anchor="ctr">
                    <a:lnL w="1270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26034" algn="ctr">
                        <a:lnSpc>
                          <a:spcPts val="1120"/>
                        </a:lnSpc>
                        <a:spcBef>
                          <a:spcPts val="705"/>
                        </a:spcBef>
                      </a:pPr>
                      <a:r>
                        <a:rPr kumimoji="0" sz="1400" b="0" i="0" u="none" strike="noStrike" kern="1200" cap="none" spc="0" normalizeH="0" baseline="0" dirty="0">
                          <a:ln>
                            <a:solidFill>
                              <a:prstClr val="white">
                                <a:lumMod val="75000"/>
                                <a:alpha val="0"/>
                              </a:prstClr>
                            </a:solidFill>
                          </a:ln>
                          <a:solidFill>
                            <a:schemeClr val="tx1">
                              <a:lumMod val="75000"/>
                              <a:lumOff val="25000"/>
                            </a:schemeClr>
                          </a:solidFill>
                          <a:effectLst/>
                          <a:uLnTx/>
                          <a:uFillTx/>
                          <a:latin typeface="KPMG Bold" panose="020B0803030202040204" pitchFamily="34" charset="0"/>
                          <a:ea typeface="+mn-ea"/>
                          <a:cs typeface="Arial"/>
                        </a:rPr>
                        <a:t>19</a:t>
                      </a:r>
                    </a:p>
                  </a:txBody>
                  <a:tcPr marL="0" marR="0" marT="89535" marB="0">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ACEAFF"/>
                    </a:solidFill>
                  </a:tcPr>
                </a:tc>
                <a:tc>
                  <a:txBody>
                    <a:bodyPr/>
                    <a:lstStyle/>
                    <a:p>
                      <a:pPr marL="26034" algn="ctr">
                        <a:lnSpc>
                          <a:spcPts val="1120"/>
                        </a:lnSpc>
                        <a:spcBef>
                          <a:spcPts val="705"/>
                        </a:spcBef>
                      </a:pPr>
                      <a:r>
                        <a:rPr kumimoji="0" sz="1400" b="0" i="0" u="none" strike="noStrike" kern="1200" cap="none" spc="0" normalizeH="0" baseline="0" dirty="0">
                          <a:ln>
                            <a:solidFill>
                              <a:prstClr val="white">
                                <a:lumMod val="75000"/>
                                <a:alpha val="0"/>
                              </a:prstClr>
                            </a:solidFill>
                          </a:ln>
                          <a:solidFill>
                            <a:schemeClr val="bg1"/>
                          </a:solidFill>
                          <a:effectLst/>
                          <a:uLnTx/>
                          <a:uFillTx/>
                          <a:latin typeface="KPMG Bold" panose="020B0803030202040204" pitchFamily="34" charset="0"/>
                          <a:ea typeface="+mn-ea"/>
                          <a:cs typeface="Arial"/>
                        </a:rPr>
                        <a:t>1.6</a:t>
                      </a:r>
                    </a:p>
                  </a:txBody>
                  <a:tcPr marL="0" marR="0" marT="89535" marB="0">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marL="26034" algn="ctr">
                        <a:lnSpc>
                          <a:spcPts val="1120"/>
                        </a:lnSpc>
                        <a:spcBef>
                          <a:spcPts val="705"/>
                        </a:spcBef>
                      </a:pPr>
                      <a:r>
                        <a:rPr kumimoji="0" sz="1400" b="0" i="0" u="none" strike="noStrike" kern="1200" cap="none" spc="0" normalizeH="0" baseline="0" dirty="0">
                          <a:ln>
                            <a:solidFill>
                              <a:prstClr val="white">
                                <a:lumMod val="75000"/>
                                <a:alpha val="0"/>
                              </a:prstClr>
                            </a:solidFill>
                          </a:ln>
                          <a:solidFill>
                            <a:schemeClr val="bg1"/>
                          </a:solidFill>
                          <a:effectLst/>
                          <a:uLnTx/>
                          <a:uFillTx/>
                          <a:latin typeface="KPMG Bold" panose="020B0803030202040204" pitchFamily="34" charset="0"/>
                          <a:ea typeface="+mn-ea"/>
                          <a:cs typeface="Arial"/>
                        </a:rPr>
                        <a:t>70</a:t>
                      </a:r>
                    </a:p>
                  </a:txBody>
                  <a:tcPr marL="0" marR="0" marT="89535" marB="0">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marL="26034" algn="ctr">
                        <a:lnSpc>
                          <a:spcPts val="1120"/>
                        </a:lnSpc>
                        <a:spcBef>
                          <a:spcPts val="705"/>
                        </a:spcBef>
                      </a:pPr>
                      <a:r>
                        <a:rPr kumimoji="0" sz="1400" b="0" i="0" u="none" strike="noStrike" kern="1200" cap="none" spc="0" normalizeH="0" baseline="0" dirty="0">
                          <a:ln>
                            <a:solidFill>
                              <a:prstClr val="white">
                                <a:lumMod val="75000"/>
                                <a:alpha val="0"/>
                              </a:prstClr>
                            </a:solidFill>
                          </a:ln>
                          <a:solidFill>
                            <a:schemeClr val="tx1">
                              <a:lumMod val="75000"/>
                              <a:lumOff val="25000"/>
                            </a:schemeClr>
                          </a:solidFill>
                          <a:effectLst/>
                          <a:uLnTx/>
                          <a:uFillTx/>
                          <a:latin typeface="KPMG Bold" panose="020B0803030202040204" pitchFamily="34" charset="0"/>
                          <a:ea typeface="+mn-ea"/>
                          <a:cs typeface="Arial"/>
                        </a:rPr>
                        <a:t>5.5</a:t>
                      </a:r>
                    </a:p>
                  </a:txBody>
                  <a:tcPr marL="0" marR="0" marT="89535" marB="0">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B8F5"/>
                    </a:solidFill>
                  </a:tcPr>
                </a:tc>
                <a:tc>
                  <a:txBody>
                    <a:bodyPr/>
                    <a:lstStyle/>
                    <a:p>
                      <a:pPr marL="26034" algn="ctr">
                        <a:lnSpc>
                          <a:spcPts val="1120"/>
                        </a:lnSpc>
                        <a:spcBef>
                          <a:spcPts val="705"/>
                        </a:spcBef>
                      </a:pPr>
                      <a:r>
                        <a:rPr kumimoji="0" sz="1400" b="0" i="0" u="none" strike="noStrike" kern="1200" cap="none" spc="0" normalizeH="0" baseline="0" dirty="0">
                          <a:ln>
                            <a:solidFill>
                              <a:prstClr val="white">
                                <a:lumMod val="75000"/>
                                <a:alpha val="0"/>
                              </a:prstClr>
                            </a:solidFill>
                          </a:ln>
                          <a:solidFill>
                            <a:schemeClr val="tx1">
                              <a:lumMod val="75000"/>
                              <a:lumOff val="25000"/>
                            </a:schemeClr>
                          </a:solidFill>
                          <a:effectLst/>
                          <a:uLnTx/>
                          <a:uFillTx/>
                          <a:latin typeface="KPMG Bold" panose="020B0803030202040204" pitchFamily="34" charset="0"/>
                          <a:ea typeface="+mn-ea"/>
                          <a:cs typeface="Arial"/>
                        </a:rPr>
                        <a:t>276</a:t>
                      </a:r>
                    </a:p>
                  </a:txBody>
                  <a:tcPr marL="0" marR="0" marT="89535" marB="0">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B8F5"/>
                    </a:solidFill>
                  </a:tcPr>
                </a:tc>
                <a:tc>
                  <a:txBody>
                    <a:bodyPr/>
                    <a:lstStyle/>
                    <a:p>
                      <a:pPr marL="26034" algn="ctr">
                        <a:lnSpc>
                          <a:spcPts val="1120"/>
                        </a:lnSpc>
                        <a:spcBef>
                          <a:spcPts val="705"/>
                        </a:spcBef>
                      </a:pPr>
                      <a:r>
                        <a:rPr kumimoji="0" sz="1400" b="0" i="0" u="none" strike="noStrike" kern="1200" cap="none" spc="0" normalizeH="0" baseline="0" dirty="0">
                          <a:ln>
                            <a:solidFill>
                              <a:prstClr val="white">
                                <a:lumMod val="75000"/>
                                <a:alpha val="0"/>
                              </a:prstClr>
                            </a:solidFill>
                          </a:ln>
                          <a:solidFill>
                            <a:schemeClr val="bg1"/>
                          </a:solidFill>
                          <a:effectLst/>
                          <a:uLnTx/>
                          <a:uFillTx/>
                          <a:latin typeface="KPMG Bold" panose="020B0803030202040204" pitchFamily="34" charset="0"/>
                          <a:ea typeface="+mn-ea"/>
                          <a:cs typeface="Arial"/>
                        </a:rPr>
                        <a:t>80</a:t>
                      </a:r>
                    </a:p>
                  </a:txBody>
                  <a:tcPr marL="0" marR="0" marT="89535" marB="0">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1E49E2"/>
                    </a:solidFill>
                  </a:tcPr>
                </a:tc>
                <a:tc>
                  <a:txBody>
                    <a:bodyPr/>
                    <a:lstStyle/>
                    <a:p>
                      <a:pPr marL="26034" algn="ctr">
                        <a:lnSpc>
                          <a:spcPts val="1120"/>
                        </a:lnSpc>
                        <a:spcBef>
                          <a:spcPts val="705"/>
                        </a:spcBef>
                      </a:pPr>
                      <a:r>
                        <a:rPr kumimoji="0" sz="1400" b="0" i="0" u="none" strike="noStrike" kern="1200" cap="none" spc="0" normalizeH="0" baseline="0" dirty="0">
                          <a:ln>
                            <a:solidFill>
                              <a:prstClr val="white">
                                <a:lumMod val="75000"/>
                                <a:alpha val="0"/>
                              </a:prstClr>
                            </a:solidFill>
                          </a:ln>
                          <a:solidFill>
                            <a:schemeClr val="tx1">
                              <a:lumMod val="75000"/>
                              <a:lumOff val="25000"/>
                            </a:schemeClr>
                          </a:solidFill>
                          <a:effectLst/>
                          <a:uLnTx/>
                          <a:uFillTx/>
                          <a:latin typeface="KPMG Bold" panose="020B0803030202040204" pitchFamily="34" charset="0"/>
                          <a:ea typeface="+mn-ea"/>
                          <a:cs typeface="Arial"/>
                        </a:rPr>
                        <a:t>73</a:t>
                      </a:r>
                    </a:p>
                  </a:txBody>
                  <a:tcPr marL="0" marR="0" marT="89535" marB="0">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marL="26034" algn="ctr">
                        <a:lnSpc>
                          <a:spcPts val="1120"/>
                        </a:lnSpc>
                        <a:spcBef>
                          <a:spcPts val="705"/>
                        </a:spcBef>
                      </a:pPr>
                      <a:r>
                        <a:rPr kumimoji="0" sz="1400" b="0" i="0" u="none" strike="noStrike" kern="1200" cap="none" spc="0" normalizeH="0" baseline="0" dirty="0">
                          <a:ln>
                            <a:solidFill>
                              <a:prstClr val="white">
                                <a:lumMod val="75000"/>
                                <a:alpha val="0"/>
                              </a:prstClr>
                            </a:solidFill>
                          </a:ln>
                          <a:solidFill>
                            <a:schemeClr val="tx1">
                              <a:lumMod val="75000"/>
                              <a:lumOff val="25000"/>
                            </a:schemeClr>
                          </a:solidFill>
                          <a:effectLst/>
                          <a:uLnTx/>
                          <a:uFillTx/>
                          <a:latin typeface="KPMG Bold" panose="020B0803030202040204" pitchFamily="34" charset="0"/>
                          <a:ea typeface="+mn-ea"/>
                          <a:cs typeface="Arial"/>
                        </a:rPr>
                        <a:t>4.9</a:t>
                      </a:r>
                    </a:p>
                  </a:txBody>
                  <a:tcPr marL="0" marR="0" marT="89535" marB="0">
                    <a:lnL w="381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extLst>
                  <a:ext uri="{0D108BD9-81ED-4DB2-BD59-A6C34878D82A}">
                    <a16:rowId xmlns:a16="http://schemas.microsoft.com/office/drawing/2014/main" val="10006"/>
                  </a:ext>
                </a:extLst>
              </a:tr>
              <a:tr h="298800">
                <a:tc>
                  <a:txBody>
                    <a:bodyPr/>
                    <a:lstStyle/>
                    <a:p>
                      <a:pPr marL="3175" algn="ctr">
                        <a:lnSpc>
                          <a:spcPct val="100000"/>
                        </a:lnSpc>
                        <a:spcBef>
                          <a:spcPts val="650"/>
                        </a:spcBef>
                      </a:pPr>
                      <a:r>
                        <a:rPr kumimoji="0" lang="ko-KR" altLang="en-US" sz="1000" b="1" i="0" u="none" strike="noStrike" kern="1200" cap="none" spc="0" normalizeH="0" baseline="0" dirty="0">
                          <a:ln>
                            <a:solidFill>
                              <a:prstClr val="white">
                                <a:lumMod val="75000"/>
                                <a:alpha val="0"/>
                              </a:prstClr>
                            </a:solidFill>
                          </a:ln>
                          <a:solidFill>
                            <a:schemeClr val="tx1"/>
                          </a:solidFill>
                          <a:effectLst/>
                          <a:uLnTx/>
                          <a:uFillTx/>
                          <a:latin typeface="+mj-ea"/>
                          <a:ea typeface="+mj-ea"/>
                          <a:cs typeface="Arial"/>
                        </a:rPr>
                        <a:t>말레이시아</a:t>
                      </a:r>
                      <a:endParaRPr kumimoji="0" sz="1000" b="1" i="0" u="none" strike="noStrike" kern="1200" cap="none" spc="0" normalizeH="0" baseline="0" dirty="0">
                        <a:ln>
                          <a:solidFill>
                            <a:prstClr val="white">
                              <a:lumMod val="75000"/>
                              <a:alpha val="0"/>
                            </a:prstClr>
                          </a:solidFill>
                        </a:ln>
                        <a:solidFill>
                          <a:schemeClr val="tx1"/>
                        </a:solidFill>
                        <a:effectLst/>
                        <a:uLnTx/>
                        <a:uFillTx/>
                        <a:latin typeface="+mj-ea"/>
                        <a:ea typeface="+mj-ea"/>
                        <a:cs typeface="Arial"/>
                      </a:endParaRPr>
                    </a:p>
                  </a:txBody>
                  <a:tcPr marL="0" marR="0" marT="0" marB="0" anchor="ctr">
                    <a:lnL w="1270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26034" algn="ctr">
                        <a:lnSpc>
                          <a:spcPts val="1120"/>
                        </a:lnSpc>
                        <a:spcBef>
                          <a:spcPts val="690"/>
                        </a:spcBef>
                      </a:pPr>
                      <a:r>
                        <a:rPr kumimoji="0" sz="1400" b="0" i="0" u="none" strike="noStrike" kern="1200" cap="none" spc="0" normalizeH="0" baseline="0" dirty="0">
                          <a:ln>
                            <a:solidFill>
                              <a:prstClr val="white">
                                <a:lumMod val="75000"/>
                                <a:alpha val="0"/>
                              </a:prstClr>
                            </a:solidFill>
                          </a:ln>
                          <a:solidFill>
                            <a:schemeClr val="tx1">
                              <a:lumMod val="75000"/>
                              <a:lumOff val="25000"/>
                            </a:schemeClr>
                          </a:solidFill>
                          <a:effectLst/>
                          <a:uLnTx/>
                          <a:uFillTx/>
                          <a:latin typeface="KPMG Bold" panose="020B0803030202040204" pitchFamily="34" charset="0"/>
                          <a:ea typeface="+mn-ea"/>
                          <a:cs typeface="Arial"/>
                        </a:rPr>
                        <a:t>20</a:t>
                      </a:r>
                    </a:p>
                  </a:txBody>
                  <a:tcPr marL="0" marR="0" marT="87630" marB="0">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ACEAFF"/>
                    </a:solidFill>
                  </a:tcPr>
                </a:tc>
                <a:tc>
                  <a:txBody>
                    <a:bodyPr/>
                    <a:lstStyle/>
                    <a:p>
                      <a:pPr marL="26034" algn="ctr">
                        <a:lnSpc>
                          <a:spcPts val="1120"/>
                        </a:lnSpc>
                        <a:spcBef>
                          <a:spcPts val="705"/>
                        </a:spcBef>
                      </a:pPr>
                      <a:r>
                        <a:rPr kumimoji="0" lang="en-US" sz="1400" b="0" i="0" u="none" strike="noStrike" kern="1200" cap="none" spc="0" normalizeH="0" baseline="0" dirty="0">
                          <a:ln>
                            <a:solidFill>
                              <a:prstClr val="white">
                                <a:lumMod val="75000"/>
                                <a:alpha val="0"/>
                              </a:prstClr>
                            </a:solidFill>
                          </a:ln>
                          <a:solidFill>
                            <a:schemeClr val="tx1">
                              <a:lumMod val="75000"/>
                              <a:lumOff val="25000"/>
                            </a:schemeClr>
                          </a:solidFill>
                          <a:effectLst/>
                          <a:uLnTx/>
                          <a:uFillTx/>
                          <a:latin typeface="KPMG Bold" panose="020B0803030202040204" pitchFamily="34" charset="0"/>
                          <a:ea typeface="+mn-ea"/>
                          <a:cs typeface="Arial"/>
                        </a:rPr>
                        <a:t>4</a:t>
                      </a:r>
                      <a:r>
                        <a:rPr kumimoji="0" sz="1400" b="0" i="0" u="none" strike="noStrike" kern="1200" cap="none" spc="0" normalizeH="0" baseline="0" dirty="0">
                          <a:ln>
                            <a:solidFill>
                              <a:prstClr val="white">
                                <a:lumMod val="75000"/>
                                <a:alpha val="0"/>
                              </a:prstClr>
                            </a:solidFill>
                          </a:ln>
                          <a:solidFill>
                            <a:schemeClr val="tx1">
                              <a:lumMod val="75000"/>
                              <a:lumOff val="25000"/>
                            </a:schemeClr>
                          </a:solidFill>
                          <a:effectLst/>
                          <a:uLnTx/>
                          <a:uFillTx/>
                          <a:latin typeface="KPMG Bold" panose="020B0803030202040204" pitchFamily="34" charset="0"/>
                          <a:ea typeface="+mn-ea"/>
                          <a:cs typeface="Arial"/>
                        </a:rPr>
                        <a:t>.</a:t>
                      </a:r>
                      <a:r>
                        <a:rPr kumimoji="0" lang="en-US" sz="1400" b="0" i="0" u="none" strike="noStrike" kern="1200" cap="none" spc="0" normalizeH="0" baseline="0" dirty="0">
                          <a:ln>
                            <a:solidFill>
                              <a:prstClr val="white">
                                <a:lumMod val="75000"/>
                                <a:alpha val="0"/>
                              </a:prstClr>
                            </a:solidFill>
                          </a:ln>
                          <a:solidFill>
                            <a:schemeClr val="tx1">
                              <a:lumMod val="75000"/>
                              <a:lumOff val="25000"/>
                            </a:schemeClr>
                          </a:solidFill>
                          <a:effectLst/>
                          <a:uLnTx/>
                          <a:uFillTx/>
                          <a:latin typeface="KPMG Bold" panose="020B0803030202040204" pitchFamily="34" charset="0"/>
                          <a:ea typeface="+mn-ea"/>
                          <a:cs typeface="Arial"/>
                        </a:rPr>
                        <a:t>8</a:t>
                      </a:r>
                      <a:endParaRPr kumimoji="0" sz="1400" b="0" i="0" u="none" strike="noStrike" kern="1200" cap="none" spc="0" normalizeH="0" baseline="0" dirty="0">
                        <a:ln>
                          <a:solidFill>
                            <a:prstClr val="white">
                              <a:lumMod val="75000"/>
                              <a:alpha val="0"/>
                            </a:prstClr>
                          </a:solidFill>
                        </a:ln>
                        <a:solidFill>
                          <a:schemeClr val="tx1">
                            <a:lumMod val="75000"/>
                            <a:lumOff val="25000"/>
                          </a:schemeClr>
                        </a:solidFill>
                        <a:effectLst/>
                        <a:uLnTx/>
                        <a:uFillTx/>
                        <a:latin typeface="KPMG Bold" panose="020B0803030202040204" pitchFamily="34" charset="0"/>
                        <a:ea typeface="+mn-ea"/>
                        <a:cs typeface="Arial"/>
                      </a:endParaRPr>
                    </a:p>
                  </a:txBody>
                  <a:tcPr marL="0" marR="0" marT="87630" marB="0">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ACEAFF"/>
                    </a:solidFill>
                  </a:tcPr>
                </a:tc>
                <a:tc>
                  <a:txBody>
                    <a:bodyPr/>
                    <a:lstStyle/>
                    <a:p>
                      <a:pPr marL="26034" algn="ctr">
                        <a:lnSpc>
                          <a:spcPts val="1120"/>
                        </a:lnSpc>
                        <a:spcBef>
                          <a:spcPts val="705"/>
                        </a:spcBef>
                      </a:pPr>
                      <a:r>
                        <a:rPr kumimoji="0" sz="1400" b="0" i="0" u="none" strike="noStrike" kern="1200" cap="none" spc="0" normalizeH="0" baseline="0" dirty="0">
                          <a:ln>
                            <a:solidFill>
                              <a:prstClr val="white">
                                <a:lumMod val="75000"/>
                                <a:alpha val="0"/>
                              </a:prstClr>
                            </a:solidFill>
                          </a:ln>
                          <a:solidFill>
                            <a:schemeClr val="tx1">
                              <a:lumMod val="75000"/>
                              <a:lumOff val="25000"/>
                            </a:schemeClr>
                          </a:solidFill>
                          <a:effectLst/>
                          <a:uLnTx/>
                          <a:uFillTx/>
                          <a:latin typeface="KPMG Bold" panose="020B0803030202040204" pitchFamily="34" charset="0"/>
                          <a:ea typeface="+mn-ea"/>
                          <a:cs typeface="Arial"/>
                        </a:rPr>
                        <a:t>60</a:t>
                      </a:r>
                      <a:r>
                        <a:rPr kumimoji="0" lang="en-US" sz="1400" b="0" i="0" u="none" strike="noStrike" kern="1200" cap="none" spc="0" normalizeH="0" baseline="0" dirty="0">
                          <a:ln>
                            <a:solidFill>
                              <a:prstClr val="white">
                                <a:lumMod val="75000"/>
                                <a:alpha val="0"/>
                              </a:prstClr>
                            </a:solidFill>
                          </a:ln>
                          <a:solidFill>
                            <a:schemeClr val="tx1">
                              <a:lumMod val="75000"/>
                              <a:lumOff val="25000"/>
                            </a:schemeClr>
                          </a:solidFill>
                          <a:effectLst/>
                          <a:uLnTx/>
                          <a:uFillTx/>
                          <a:latin typeface="KPMG Bold" panose="020B0803030202040204" pitchFamily="34" charset="0"/>
                          <a:ea typeface="+mn-ea"/>
                          <a:cs typeface="Arial"/>
                        </a:rPr>
                        <a:t>0</a:t>
                      </a:r>
                      <a:endParaRPr kumimoji="0" sz="1400" b="0" i="0" u="none" strike="noStrike" kern="1200" cap="none" spc="0" normalizeH="0" baseline="0" dirty="0">
                        <a:ln>
                          <a:solidFill>
                            <a:prstClr val="white">
                              <a:lumMod val="75000"/>
                              <a:alpha val="0"/>
                            </a:prstClr>
                          </a:solidFill>
                        </a:ln>
                        <a:solidFill>
                          <a:schemeClr val="tx1">
                            <a:lumMod val="75000"/>
                            <a:lumOff val="25000"/>
                          </a:schemeClr>
                        </a:solidFill>
                        <a:effectLst/>
                        <a:uLnTx/>
                        <a:uFillTx/>
                        <a:latin typeface="KPMG Bold" panose="020B0803030202040204" pitchFamily="34" charset="0"/>
                        <a:ea typeface="+mn-ea"/>
                        <a:cs typeface="Arial"/>
                      </a:endParaRPr>
                    </a:p>
                  </a:txBody>
                  <a:tcPr marL="0" marR="0" marT="87630" marB="0">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marL="26034" algn="ctr">
                        <a:lnSpc>
                          <a:spcPts val="1120"/>
                        </a:lnSpc>
                        <a:spcBef>
                          <a:spcPts val="705"/>
                        </a:spcBef>
                      </a:pPr>
                      <a:r>
                        <a:rPr kumimoji="0" sz="1400" b="0" i="0" u="none" strike="noStrike" kern="1200" cap="none" spc="0" normalizeH="0" baseline="0" dirty="0">
                          <a:ln>
                            <a:solidFill>
                              <a:prstClr val="white">
                                <a:lumMod val="75000"/>
                                <a:alpha val="0"/>
                              </a:prstClr>
                            </a:solidFill>
                          </a:ln>
                          <a:solidFill>
                            <a:schemeClr val="tx1">
                              <a:lumMod val="75000"/>
                              <a:lumOff val="25000"/>
                            </a:schemeClr>
                          </a:solidFill>
                          <a:effectLst/>
                          <a:uLnTx/>
                          <a:uFillTx/>
                          <a:latin typeface="KPMG Bold" panose="020B0803030202040204" pitchFamily="34" charset="0"/>
                          <a:ea typeface="+mn-ea"/>
                          <a:cs typeface="Arial"/>
                        </a:rPr>
                        <a:t>4.8</a:t>
                      </a:r>
                    </a:p>
                  </a:txBody>
                  <a:tcPr marL="0" marR="0" marT="87630" marB="0">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ACEAFF"/>
                    </a:solidFill>
                  </a:tcPr>
                </a:tc>
                <a:tc>
                  <a:txBody>
                    <a:bodyPr/>
                    <a:lstStyle/>
                    <a:p>
                      <a:pPr marL="26034" algn="ctr">
                        <a:lnSpc>
                          <a:spcPts val="1120"/>
                        </a:lnSpc>
                        <a:spcBef>
                          <a:spcPts val="705"/>
                        </a:spcBef>
                      </a:pPr>
                      <a:r>
                        <a:rPr kumimoji="0" sz="1400" b="0" i="0" u="none" strike="noStrike" kern="1200" cap="none" spc="0" normalizeH="0" baseline="0" dirty="0">
                          <a:ln>
                            <a:solidFill>
                              <a:prstClr val="white">
                                <a:lumMod val="75000"/>
                                <a:alpha val="0"/>
                              </a:prstClr>
                            </a:solidFill>
                          </a:ln>
                          <a:solidFill>
                            <a:schemeClr val="tx1">
                              <a:lumMod val="75000"/>
                              <a:lumOff val="25000"/>
                            </a:schemeClr>
                          </a:solidFill>
                          <a:effectLst/>
                          <a:uLnTx/>
                          <a:uFillTx/>
                          <a:latin typeface="KPMG Bold" panose="020B0803030202040204" pitchFamily="34" charset="0"/>
                          <a:ea typeface="+mn-ea"/>
                          <a:cs typeface="Arial"/>
                        </a:rPr>
                        <a:t>33</a:t>
                      </a:r>
                    </a:p>
                  </a:txBody>
                  <a:tcPr marL="0" marR="0" marT="87630" marB="0">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26034" algn="ctr">
                        <a:lnSpc>
                          <a:spcPts val="1120"/>
                        </a:lnSpc>
                        <a:spcBef>
                          <a:spcPts val="705"/>
                        </a:spcBef>
                      </a:pPr>
                      <a:r>
                        <a:rPr kumimoji="0" sz="1400" b="0" i="0" u="none" strike="noStrike" kern="1200" cap="none" spc="0" normalizeH="0" baseline="0" dirty="0">
                          <a:ln>
                            <a:solidFill>
                              <a:prstClr val="white">
                                <a:lumMod val="75000"/>
                                <a:alpha val="0"/>
                              </a:prstClr>
                            </a:solidFill>
                          </a:ln>
                          <a:solidFill>
                            <a:schemeClr val="tx1">
                              <a:lumMod val="75000"/>
                              <a:lumOff val="25000"/>
                            </a:schemeClr>
                          </a:solidFill>
                          <a:effectLst/>
                          <a:uLnTx/>
                          <a:uFillTx/>
                          <a:latin typeface="KPMG Bold" panose="020B0803030202040204" pitchFamily="34" charset="0"/>
                          <a:ea typeface="+mn-ea"/>
                          <a:cs typeface="Arial"/>
                        </a:rPr>
                        <a:t>70</a:t>
                      </a:r>
                    </a:p>
                  </a:txBody>
                  <a:tcPr marL="0" marR="0" marT="87630" marB="0">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ACEAFF"/>
                    </a:solidFill>
                  </a:tcPr>
                </a:tc>
                <a:tc>
                  <a:txBody>
                    <a:bodyPr/>
                    <a:lstStyle/>
                    <a:p>
                      <a:pPr marL="26034" algn="ctr">
                        <a:lnSpc>
                          <a:spcPts val="1120"/>
                        </a:lnSpc>
                        <a:spcBef>
                          <a:spcPts val="690"/>
                        </a:spcBef>
                      </a:pPr>
                      <a:r>
                        <a:rPr kumimoji="0" sz="1400" b="0" i="0" u="none" strike="noStrike" kern="1200" cap="none" spc="0" normalizeH="0" baseline="0" dirty="0">
                          <a:ln>
                            <a:solidFill>
                              <a:prstClr val="white">
                                <a:lumMod val="75000"/>
                                <a:alpha val="0"/>
                              </a:prstClr>
                            </a:solidFill>
                          </a:ln>
                          <a:solidFill>
                            <a:schemeClr val="bg1"/>
                          </a:solidFill>
                          <a:effectLst/>
                          <a:uLnTx/>
                          <a:uFillTx/>
                          <a:latin typeface="KPMG Bold" panose="020B0803030202040204" pitchFamily="34" charset="0"/>
                          <a:ea typeface="+mn-ea"/>
                          <a:cs typeface="Arial"/>
                        </a:rPr>
                        <a:t>12</a:t>
                      </a:r>
                    </a:p>
                  </a:txBody>
                  <a:tcPr marL="0" marR="0" marT="87630" marB="0">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marL="26034" algn="ctr">
                        <a:lnSpc>
                          <a:spcPts val="1120"/>
                        </a:lnSpc>
                        <a:spcBef>
                          <a:spcPts val="690"/>
                        </a:spcBef>
                      </a:pPr>
                      <a:r>
                        <a:rPr kumimoji="0" sz="1400" b="0" i="0" u="none" strike="noStrike" kern="1200" cap="none" spc="0" normalizeH="0" baseline="0" dirty="0">
                          <a:ln>
                            <a:solidFill>
                              <a:prstClr val="white">
                                <a:lumMod val="75000"/>
                                <a:alpha val="0"/>
                              </a:prstClr>
                            </a:solidFill>
                          </a:ln>
                          <a:solidFill>
                            <a:schemeClr val="bg1"/>
                          </a:solidFill>
                          <a:effectLst/>
                          <a:uLnTx/>
                          <a:uFillTx/>
                          <a:latin typeface="KPMG Bold" panose="020B0803030202040204" pitchFamily="34" charset="0"/>
                          <a:ea typeface="+mn-ea"/>
                          <a:cs typeface="Arial"/>
                        </a:rPr>
                        <a:t>3.1</a:t>
                      </a:r>
                    </a:p>
                  </a:txBody>
                  <a:tcPr marL="0" marR="0" marT="87630" marB="0">
                    <a:lnL w="381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338D"/>
                    </a:solidFill>
                  </a:tcPr>
                </a:tc>
                <a:extLst>
                  <a:ext uri="{0D108BD9-81ED-4DB2-BD59-A6C34878D82A}">
                    <a16:rowId xmlns:a16="http://schemas.microsoft.com/office/drawing/2014/main" val="10008"/>
                  </a:ext>
                </a:extLst>
              </a:tr>
              <a:tr h="298800">
                <a:tc>
                  <a:txBody>
                    <a:bodyPr/>
                    <a:lstStyle/>
                    <a:p>
                      <a:pPr marL="3175" algn="ctr">
                        <a:lnSpc>
                          <a:spcPct val="100000"/>
                        </a:lnSpc>
                        <a:spcBef>
                          <a:spcPts val="650"/>
                        </a:spcBef>
                      </a:pPr>
                      <a:r>
                        <a:rPr kumimoji="0" lang="ko-KR" altLang="en-US" sz="1000" b="1" i="0" u="none" strike="noStrike" kern="1200" cap="none" spc="0" normalizeH="0" baseline="0" dirty="0">
                          <a:ln>
                            <a:solidFill>
                              <a:prstClr val="white">
                                <a:lumMod val="75000"/>
                                <a:alpha val="0"/>
                              </a:prstClr>
                            </a:solidFill>
                          </a:ln>
                          <a:solidFill>
                            <a:schemeClr val="tx1"/>
                          </a:solidFill>
                          <a:effectLst/>
                          <a:uLnTx/>
                          <a:uFillTx/>
                          <a:latin typeface="+mj-ea"/>
                          <a:ea typeface="+mj-ea"/>
                          <a:cs typeface="Arial"/>
                        </a:rPr>
                        <a:t>필리핀</a:t>
                      </a:r>
                      <a:endParaRPr kumimoji="0" sz="1000" b="1" i="0" u="none" strike="noStrike" kern="1200" cap="none" spc="0" normalizeH="0" baseline="0" dirty="0">
                        <a:ln>
                          <a:solidFill>
                            <a:prstClr val="white">
                              <a:lumMod val="75000"/>
                              <a:alpha val="0"/>
                            </a:prstClr>
                          </a:solidFill>
                        </a:ln>
                        <a:solidFill>
                          <a:schemeClr val="tx1"/>
                        </a:solidFill>
                        <a:effectLst/>
                        <a:uLnTx/>
                        <a:uFillTx/>
                        <a:latin typeface="+mj-ea"/>
                        <a:ea typeface="+mj-ea"/>
                        <a:cs typeface="Arial"/>
                      </a:endParaRPr>
                    </a:p>
                  </a:txBody>
                  <a:tcPr marL="0" marR="0" marT="0" marB="0" anchor="ctr">
                    <a:lnL w="1270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26034" algn="ctr">
                        <a:lnSpc>
                          <a:spcPts val="1120"/>
                        </a:lnSpc>
                        <a:spcBef>
                          <a:spcPts val="705"/>
                        </a:spcBef>
                      </a:pPr>
                      <a:r>
                        <a:rPr kumimoji="0" sz="1400" b="0" i="0" u="none" strike="noStrike" kern="1200" cap="none" spc="0" normalizeH="0" baseline="0" dirty="0">
                          <a:ln>
                            <a:solidFill>
                              <a:prstClr val="white">
                                <a:lumMod val="75000"/>
                                <a:alpha val="0"/>
                              </a:prstClr>
                            </a:solidFill>
                          </a:ln>
                          <a:solidFill>
                            <a:schemeClr val="tx1">
                              <a:lumMod val="75000"/>
                              <a:lumOff val="25000"/>
                            </a:schemeClr>
                          </a:solidFill>
                          <a:effectLst/>
                          <a:uLnTx/>
                          <a:uFillTx/>
                          <a:latin typeface="KPMG Bold" panose="020B0803030202040204" pitchFamily="34" charset="0"/>
                          <a:ea typeface="+mn-ea"/>
                          <a:cs typeface="Arial"/>
                        </a:rPr>
                        <a:t>8</a:t>
                      </a:r>
                    </a:p>
                  </a:txBody>
                  <a:tcPr marL="0" marR="0" marT="88900" marB="0">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marL="26034" algn="ctr">
                        <a:lnSpc>
                          <a:spcPts val="1120"/>
                        </a:lnSpc>
                        <a:spcBef>
                          <a:spcPts val="700"/>
                        </a:spcBef>
                      </a:pPr>
                      <a:r>
                        <a:rPr kumimoji="0" sz="1400" b="0" i="0" u="none" strike="noStrike" kern="1200" cap="none" spc="0" normalizeH="0" baseline="0" dirty="0">
                          <a:ln>
                            <a:solidFill>
                              <a:prstClr val="white">
                                <a:lumMod val="75000"/>
                                <a:alpha val="0"/>
                              </a:prstClr>
                            </a:solidFill>
                          </a:ln>
                          <a:solidFill>
                            <a:schemeClr val="bg1"/>
                          </a:solidFill>
                          <a:effectLst/>
                          <a:uLnTx/>
                          <a:uFillTx/>
                          <a:latin typeface="KPMG Bold" panose="020B0803030202040204" pitchFamily="34" charset="0"/>
                          <a:ea typeface="+mn-ea"/>
                          <a:cs typeface="Arial"/>
                        </a:rPr>
                        <a:t>2.0</a:t>
                      </a:r>
                    </a:p>
                  </a:txBody>
                  <a:tcPr marL="0" marR="0" marT="88900" marB="0">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338D"/>
                    </a:solidFill>
                  </a:tcPr>
                </a:tc>
                <a:tc>
                  <a:txBody>
                    <a:bodyPr/>
                    <a:lstStyle/>
                    <a:p>
                      <a:pPr marL="26034" algn="ctr">
                        <a:lnSpc>
                          <a:spcPts val="1120"/>
                        </a:lnSpc>
                        <a:spcBef>
                          <a:spcPts val="700"/>
                        </a:spcBef>
                      </a:pPr>
                      <a:r>
                        <a:rPr kumimoji="0" sz="1400" b="0" i="0" u="none" strike="noStrike" kern="1200" cap="none" spc="0" normalizeH="0" baseline="0" dirty="0">
                          <a:ln>
                            <a:solidFill>
                              <a:prstClr val="white">
                                <a:lumMod val="75000"/>
                                <a:alpha val="0"/>
                              </a:prstClr>
                            </a:solidFill>
                          </a:ln>
                          <a:solidFill>
                            <a:schemeClr val="bg1"/>
                          </a:solidFill>
                          <a:effectLst/>
                          <a:uLnTx/>
                          <a:uFillTx/>
                          <a:latin typeface="KPMG Bold" panose="020B0803030202040204" pitchFamily="34" charset="0"/>
                          <a:ea typeface="+mn-ea"/>
                          <a:cs typeface="Arial"/>
                        </a:rPr>
                        <a:t>7</a:t>
                      </a:r>
                      <a:r>
                        <a:rPr kumimoji="0" lang="en-US" sz="1400" b="0" i="0" u="none" strike="noStrike" kern="1200" cap="none" spc="0" normalizeH="0" baseline="0" dirty="0">
                          <a:ln>
                            <a:solidFill>
                              <a:prstClr val="white">
                                <a:lumMod val="75000"/>
                                <a:alpha val="0"/>
                              </a:prstClr>
                            </a:solidFill>
                          </a:ln>
                          <a:solidFill>
                            <a:schemeClr val="bg1"/>
                          </a:solidFill>
                          <a:effectLst/>
                          <a:uLnTx/>
                          <a:uFillTx/>
                          <a:latin typeface="KPMG Bold" panose="020B0803030202040204" pitchFamily="34" charset="0"/>
                          <a:ea typeface="+mn-ea"/>
                          <a:cs typeface="Arial"/>
                        </a:rPr>
                        <a:t>1</a:t>
                      </a:r>
                      <a:endParaRPr kumimoji="0" sz="1400" b="0" i="0" u="none" strike="noStrike" kern="1200" cap="none" spc="0" normalizeH="0" baseline="0" dirty="0">
                        <a:ln>
                          <a:solidFill>
                            <a:prstClr val="white">
                              <a:lumMod val="75000"/>
                              <a:alpha val="0"/>
                            </a:prstClr>
                          </a:solidFill>
                        </a:ln>
                        <a:solidFill>
                          <a:schemeClr val="bg1"/>
                        </a:solidFill>
                        <a:effectLst/>
                        <a:uLnTx/>
                        <a:uFillTx/>
                        <a:latin typeface="KPMG Bold" panose="020B0803030202040204" pitchFamily="34" charset="0"/>
                        <a:ea typeface="+mn-ea"/>
                        <a:cs typeface="Arial"/>
                      </a:endParaRPr>
                    </a:p>
                  </a:txBody>
                  <a:tcPr marL="0" marR="0" marT="88900" marB="0">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213EA"/>
                    </a:solidFill>
                  </a:tcPr>
                </a:tc>
                <a:tc>
                  <a:txBody>
                    <a:bodyPr/>
                    <a:lstStyle/>
                    <a:p>
                      <a:pPr marL="26034" algn="ctr">
                        <a:lnSpc>
                          <a:spcPts val="1120"/>
                        </a:lnSpc>
                        <a:spcBef>
                          <a:spcPts val="700"/>
                        </a:spcBef>
                      </a:pPr>
                      <a:r>
                        <a:rPr kumimoji="0" sz="1400" b="0" i="0" u="none" strike="noStrike" kern="1200" cap="none" spc="0" normalizeH="0" baseline="0" dirty="0">
                          <a:ln>
                            <a:solidFill>
                              <a:prstClr val="white">
                                <a:lumMod val="75000"/>
                                <a:alpha val="0"/>
                              </a:prstClr>
                            </a:solidFill>
                          </a:ln>
                          <a:solidFill>
                            <a:schemeClr val="bg1"/>
                          </a:solidFill>
                          <a:effectLst/>
                          <a:uLnTx/>
                          <a:uFillTx/>
                          <a:latin typeface="KPMG Bold" panose="020B0803030202040204" pitchFamily="34" charset="0"/>
                          <a:ea typeface="+mn-ea"/>
                          <a:cs typeface="Arial"/>
                        </a:rPr>
                        <a:t>6.5</a:t>
                      </a:r>
                    </a:p>
                  </a:txBody>
                  <a:tcPr marL="0" marR="0" marT="88900" marB="0">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338D"/>
                    </a:solidFill>
                  </a:tcPr>
                </a:tc>
                <a:tc>
                  <a:txBody>
                    <a:bodyPr/>
                    <a:lstStyle/>
                    <a:p>
                      <a:pPr marL="26034" algn="ctr">
                        <a:lnSpc>
                          <a:spcPts val="1120"/>
                        </a:lnSpc>
                        <a:spcBef>
                          <a:spcPts val="700"/>
                        </a:spcBef>
                      </a:pPr>
                      <a:r>
                        <a:rPr kumimoji="0" sz="1400" b="0" i="0" u="none" strike="noStrike" kern="1200" cap="none" spc="0" normalizeH="0" baseline="0" dirty="0">
                          <a:ln>
                            <a:solidFill>
                              <a:prstClr val="white">
                                <a:lumMod val="75000"/>
                                <a:alpha val="0"/>
                              </a:prstClr>
                            </a:solidFill>
                          </a:ln>
                          <a:solidFill>
                            <a:schemeClr val="tx1">
                              <a:lumMod val="75000"/>
                              <a:lumOff val="25000"/>
                            </a:schemeClr>
                          </a:solidFill>
                          <a:effectLst/>
                          <a:uLnTx/>
                          <a:uFillTx/>
                          <a:latin typeface="KPMG Bold" panose="020B0803030202040204" pitchFamily="34" charset="0"/>
                          <a:ea typeface="+mn-ea"/>
                          <a:cs typeface="Arial"/>
                        </a:rPr>
                        <a:t>111</a:t>
                      </a:r>
                    </a:p>
                  </a:txBody>
                  <a:tcPr marL="0" marR="0" marT="88900" marB="0">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ACEAFF"/>
                    </a:solidFill>
                  </a:tcPr>
                </a:tc>
                <a:tc>
                  <a:txBody>
                    <a:bodyPr/>
                    <a:lstStyle/>
                    <a:p>
                      <a:pPr marL="26034" algn="ctr">
                        <a:lnSpc>
                          <a:spcPts val="1120"/>
                        </a:lnSpc>
                        <a:spcBef>
                          <a:spcPts val="700"/>
                        </a:spcBef>
                      </a:pPr>
                      <a:r>
                        <a:rPr kumimoji="0" sz="1400" b="0" i="0" u="none" strike="noStrike" kern="1200" cap="none" spc="0" normalizeH="0" baseline="0" dirty="0">
                          <a:ln>
                            <a:solidFill>
                              <a:prstClr val="white">
                                <a:lumMod val="75000"/>
                                <a:alpha val="0"/>
                              </a:prstClr>
                            </a:solidFill>
                          </a:ln>
                          <a:solidFill>
                            <a:schemeClr val="bg1"/>
                          </a:solidFill>
                          <a:effectLst/>
                          <a:uLnTx/>
                          <a:uFillTx/>
                          <a:latin typeface="KPMG Bold" panose="020B0803030202040204" pitchFamily="34" charset="0"/>
                          <a:ea typeface="+mn-ea"/>
                          <a:cs typeface="Arial"/>
                        </a:rPr>
                        <a:t>100</a:t>
                      </a:r>
                    </a:p>
                  </a:txBody>
                  <a:tcPr marL="0" marR="0" marT="88900" marB="0">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marL="26034" algn="ctr">
                        <a:lnSpc>
                          <a:spcPts val="1120"/>
                        </a:lnSpc>
                        <a:spcBef>
                          <a:spcPts val="705"/>
                        </a:spcBef>
                      </a:pPr>
                      <a:r>
                        <a:rPr kumimoji="0" sz="1400" b="0" i="0" u="none" strike="noStrike" kern="1200" cap="none" spc="0" normalizeH="0" baseline="0" dirty="0">
                          <a:ln>
                            <a:solidFill>
                              <a:prstClr val="white">
                                <a:lumMod val="75000"/>
                                <a:alpha val="0"/>
                              </a:prstClr>
                            </a:solidFill>
                          </a:ln>
                          <a:solidFill>
                            <a:schemeClr val="tx1">
                              <a:lumMod val="75000"/>
                              <a:lumOff val="25000"/>
                            </a:schemeClr>
                          </a:solidFill>
                          <a:effectLst/>
                          <a:uLnTx/>
                          <a:uFillTx/>
                          <a:latin typeface="KPMG Bold" panose="020B0803030202040204" pitchFamily="34" charset="0"/>
                          <a:ea typeface="+mn-ea"/>
                          <a:cs typeface="Arial"/>
                        </a:rPr>
                        <a:t>95</a:t>
                      </a:r>
                    </a:p>
                  </a:txBody>
                  <a:tcPr marL="0" marR="0" marT="88900" marB="0">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26034" algn="ctr">
                        <a:lnSpc>
                          <a:spcPts val="1120"/>
                        </a:lnSpc>
                        <a:spcBef>
                          <a:spcPts val="705"/>
                        </a:spcBef>
                      </a:pPr>
                      <a:r>
                        <a:rPr kumimoji="0" sz="1400" b="0" i="0" u="none" strike="noStrike" kern="1200" cap="none" spc="0" normalizeH="0" baseline="0" dirty="0">
                          <a:ln>
                            <a:solidFill>
                              <a:prstClr val="white">
                                <a:lumMod val="75000"/>
                                <a:alpha val="0"/>
                              </a:prstClr>
                            </a:solidFill>
                          </a:ln>
                          <a:solidFill>
                            <a:schemeClr val="tx1">
                              <a:lumMod val="75000"/>
                              <a:lumOff val="25000"/>
                            </a:schemeClr>
                          </a:solidFill>
                          <a:effectLst/>
                          <a:uLnTx/>
                          <a:uFillTx/>
                          <a:latin typeface="KPMG Bold" panose="020B0803030202040204" pitchFamily="34" charset="0"/>
                          <a:ea typeface="+mn-ea"/>
                          <a:cs typeface="Arial"/>
                        </a:rPr>
                        <a:t>4.8</a:t>
                      </a:r>
                    </a:p>
                  </a:txBody>
                  <a:tcPr marL="0" marR="0" marT="88900" marB="0">
                    <a:lnL w="381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extLst>
                  <a:ext uri="{0D108BD9-81ED-4DB2-BD59-A6C34878D82A}">
                    <a16:rowId xmlns:a16="http://schemas.microsoft.com/office/drawing/2014/main" val="10010"/>
                  </a:ext>
                </a:extLst>
              </a:tr>
              <a:tr h="298800">
                <a:tc>
                  <a:txBody>
                    <a:bodyPr/>
                    <a:lstStyle/>
                    <a:p>
                      <a:pPr marL="3175" algn="ctr">
                        <a:lnSpc>
                          <a:spcPct val="100000"/>
                        </a:lnSpc>
                        <a:spcBef>
                          <a:spcPts val="650"/>
                        </a:spcBef>
                      </a:pPr>
                      <a:r>
                        <a:rPr kumimoji="0" lang="ko-KR" altLang="en-US" sz="1000" b="1" i="0" u="none" strike="noStrike" kern="1200" cap="none" spc="0" normalizeH="0" baseline="0" dirty="0">
                          <a:ln>
                            <a:solidFill>
                              <a:prstClr val="white">
                                <a:lumMod val="75000"/>
                                <a:alpha val="0"/>
                              </a:prstClr>
                            </a:solidFill>
                          </a:ln>
                          <a:solidFill>
                            <a:schemeClr val="tx1"/>
                          </a:solidFill>
                          <a:effectLst/>
                          <a:uLnTx/>
                          <a:uFillTx/>
                          <a:latin typeface="+mj-ea"/>
                          <a:ea typeface="+mj-ea"/>
                          <a:cs typeface="Arial"/>
                        </a:rPr>
                        <a:t>태국</a:t>
                      </a:r>
                      <a:endParaRPr kumimoji="0" sz="1000" b="1" i="0" u="none" strike="noStrike" kern="1200" cap="none" spc="0" normalizeH="0" baseline="0" dirty="0">
                        <a:ln>
                          <a:solidFill>
                            <a:prstClr val="white">
                              <a:lumMod val="75000"/>
                              <a:alpha val="0"/>
                            </a:prstClr>
                          </a:solidFill>
                        </a:ln>
                        <a:solidFill>
                          <a:schemeClr val="tx1"/>
                        </a:solidFill>
                        <a:effectLst/>
                        <a:uLnTx/>
                        <a:uFillTx/>
                        <a:latin typeface="+mj-ea"/>
                        <a:ea typeface="+mj-ea"/>
                        <a:cs typeface="Arial"/>
                      </a:endParaRPr>
                    </a:p>
                  </a:txBody>
                  <a:tcPr marL="0" marR="0" marT="0" marB="0" anchor="ctr">
                    <a:lnL w="1270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26034" algn="ctr">
                        <a:lnSpc>
                          <a:spcPts val="1120"/>
                        </a:lnSpc>
                        <a:spcBef>
                          <a:spcPts val="710"/>
                        </a:spcBef>
                      </a:pPr>
                      <a:r>
                        <a:rPr kumimoji="0" sz="1400" b="0" i="0" u="none" strike="noStrike" kern="1200" cap="none" spc="0" normalizeH="0" baseline="0" dirty="0">
                          <a:ln>
                            <a:solidFill>
                              <a:prstClr val="white">
                                <a:lumMod val="75000"/>
                                <a:alpha val="0"/>
                              </a:prstClr>
                            </a:solidFill>
                          </a:ln>
                          <a:solidFill>
                            <a:schemeClr val="tx1">
                              <a:lumMod val="75000"/>
                              <a:lumOff val="25000"/>
                            </a:schemeClr>
                          </a:solidFill>
                          <a:effectLst/>
                          <a:uLnTx/>
                          <a:uFillTx/>
                          <a:latin typeface="KPMG Bold" panose="020B0803030202040204" pitchFamily="34" charset="0"/>
                          <a:ea typeface="+mn-ea"/>
                          <a:cs typeface="Arial"/>
                        </a:rPr>
                        <a:t>28</a:t>
                      </a:r>
                    </a:p>
                  </a:txBody>
                  <a:tcPr marL="0" marR="0" marT="90170" marB="0">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B8F5"/>
                    </a:solidFill>
                  </a:tcPr>
                </a:tc>
                <a:tc>
                  <a:txBody>
                    <a:bodyPr/>
                    <a:lstStyle/>
                    <a:p>
                      <a:pPr marL="26034" algn="ctr">
                        <a:lnSpc>
                          <a:spcPts val="1120"/>
                        </a:lnSpc>
                        <a:spcBef>
                          <a:spcPts val="705"/>
                        </a:spcBef>
                      </a:pPr>
                      <a:r>
                        <a:rPr kumimoji="0" lang="en-US" sz="1400" b="0" i="0" u="none" strike="noStrike" kern="1200" cap="none" spc="0" normalizeH="0" baseline="0" dirty="0">
                          <a:ln>
                            <a:solidFill>
                              <a:prstClr val="white">
                                <a:lumMod val="75000"/>
                                <a:alpha val="0"/>
                              </a:prstClr>
                            </a:solidFill>
                          </a:ln>
                          <a:solidFill>
                            <a:schemeClr val="tx1">
                              <a:lumMod val="75000"/>
                              <a:lumOff val="25000"/>
                            </a:schemeClr>
                          </a:solidFill>
                          <a:effectLst/>
                          <a:uLnTx/>
                          <a:uFillTx/>
                          <a:latin typeface="KPMG Bold" panose="020B0803030202040204" pitchFamily="34" charset="0"/>
                          <a:ea typeface="+mn-ea"/>
                          <a:cs typeface="Arial"/>
                        </a:rPr>
                        <a:t>5.4</a:t>
                      </a:r>
                      <a:endParaRPr kumimoji="0" sz="1400" b="0" i="0" u="none" strike="noStrike" kern="1200" cap="none" spc="0" normalizeH="0" baseline="0" dirty="0">
                        <a:ln>
                          <a:solidFill>
                            <a:prstClr val="white">
                              <a:lumMod val="75000"/>
                              <a:alpha val="0"/>
                            </a:prstClr>
                          </a:solidFill>
                        </a:ln>
                        <a:solidFill>
                          <a:schemeClr val="tx1">
                            <a:lumMod val="75000"/>
                            <a:lumOff val="25000"/>
                          </a:schemeClr>
                        </a:solidFill>
                        <a:effectLst/>
                        <a:uLnTx/>
                        <a:uFillTx/>
                        <a:latin typeface="KPMG Bold" panose="020B0803030202040204" pitchFamily="34" charset="0"/>
                        <a:ea typeface="+mn-ea"/>
                        <a:cs typeface="Arial"/>
                      </a:endParaRPr>
                    </a:p>
                  </a:txBody>
                  <a:tcPr marL="0" marR="0" marT="90170" marB="0">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BFBFBF"/>
                    </a:solidFill>
                  </a:tcPr>
                </a:tc>
                <a:tc>
                  <a:txBody>
                    <a:bodyPr/>
                    <a:lstStyle/>
                    <a:p>
                      <a:pPr marL="26034" algn="ctr">
                        <a:lnSpc>
                          <a:spcPts val="1120"/>
                        </a:lnSpc>
                        <a:spcBef>
                          <a:spcPts val="710"/>
                        </a:spcBef>
                      </a:pPr>
                      <a:r>
                        <a:rPr kumimoji="0" sz="1400" b="0" i="0" u="none" strike="noStrike" kern="1200" cap="none" spc="0" normalizeH="0" baseline="0" dirty="0">
                          <a:ln>
                            <a:solidFill>
                              <a:prstClr val="white">
                                <a:lumMod val="75000"/>
                                <a:alpha val="0"/>
                              </a:prstClr>
                            </a:solidFill>
                          </a:ln>
                          <a:solidFill>
                            <a:schemeClr val="tx1">
                              <a:lumMod val="75000"/>
                              <a:lumOff val="25000"/>
                            </a:schemeClr>
                          </a:solidFill>
                          <a:effectLst/>
                          <a:uLnTx/>
                          <a:uFillTx/>
                          <a:latin typeface="KPMG Bold" panose="020B0803030202040204" pitchFamily="34" charset="0"/>
                          <a:ea typeface="+mn-ea"/>
                          <a:cs typeface="Arial"/>
                        </a:rPr>
                        <a:t>3</a:t>
                      </a:r>
                      <a:r>
                        <a:rPr kumimoji="0" lang="en-US" sz="1400" b="0" i="0" u="none" strike="noStrike" kern="1200" cap="none" spc="0" normalizeH="0" baseline="0" dirty="0">
                          <a:ln>
                            <a:solidFill>
                              <a:prstClr val="white">
                                <a:lumMod val="75000"/>
                                <a:alpha val="0"/>
                              </a:prstClr>
                            </a:solidFill>
                          </a:ln>
                          <a:solidFill>
                            <a:schemeClr val="tx1">
                              <a:lumMod val="75000"/>
                              <a:lumOff val="25000"/>
                            </a:schemeClr>
                          </a:solidFill>
                          <a:effectLst/>
                          <a:uLnTx/>
                          <a:uFillTx/>
                          <a:latin typeface="KPMG Bold" panose="020B0803030202040204" pitchFamily="34" charset="0"/>
                          <a:ea typeface="+mn-ea"/>
                          <a:cs typeface="Arial"/>
                        </a:rPr>
                        <a:t>87</a:t>
                      </a:r>
                      <a:endParaRPr kumimoji="0" sz="1400" b="0" i="0" u="none" strike="noStrike" kern="1200" cap="none" spc="0" normalizeH="0" baseline="0" dirty="0">
                        <a:ln>
                          <a:solidFill>
                            <a:prstClr val="white">
                              <a:lumMod val="75000"/>
                              <a:alpha val="0"/>
                            </a:prstClr>
                          </a:solidFill>
                        </a:ln>
                        <a:solidFill>
                          <a:schemeClr val="tx1">
                            <a:lumMod val="75000"/>
                            <a:lumOff val="25000"/>
                          </a:schemeClr>
                        </a:solidFill>
                        <a:effectLst/>
                        <a:uLnTx/>
                        <a:uFillTx/>
                        <a:latin typeface="KPMG Bold" panose="020B0803030202040204" pitchFamily="34" charset="0"/>
                        <a:ea typeface="+mn-ea"/>
                        <a:cs typeface="Arial"/>
                      </a:endParaRPr>
                    </a:p>
                  </a:txBody>
                  <a:tcPr marL="0" marR="0" marT="90170" marB="0">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ACEAFF"/>
                    </a:solidFill>
                  </a:tcPr>
                </a:tc>
                <a:tc>
                  <a:txBody>
                    <a:bodyPr/>
                    <a:lstStyle/>
                    <a:p>
                      <a:pPr marL="26034" algn="ctr">
                        <a:lnSpc>
                          <a:spcPts val="1120"/>
                        </a:lnSpc>
                        <a:spcBef>
                          <a:spcPts val="705"/>
                        </a:spcBef>
                      </a:pPr>
                      <a:r>
                        <a:rPr kumimoji="0" lang="en-US" altLang="ko-KR" sz="1400" b="0" i="0" u="none" strike="noStrike" kern="1200" cap="none" spc="0" normalizeH="0" baseline="0" dirty="0">
                          <a:ln>
                            <a:solidFill>
                              <a:prstClr val="white">
                                <a:lumMod val="75000"/>
                                <a:alpha val="0"/>
                              </a:prstClr>
                            </a:solidFill>
                          </a:ln>
                          <a:solidFill>
                            <a:schemeClr val="tx1">
                              <a:lumMod val="75000"/>
                              <a:lumOff val="25000"/>
                            </a:schemeClr>
                          </a:solidFill>
                          <a:effectLst/>
                          <a:uLnTx/>
                          <a:uFillTx/>
                          <a:latin typeface="KPMG Bold" panose="020B0803030202040204" pitchFamily="34" charset="0"/>
                          <a:ea typeface="+mn-ea"/>
                          <a:cs typeface="Arial"/>
                        </a:rPr>
                        <a:t>3.</a:t>
                      </a:r>
                      <a:r>
                        <a:rPr kumimoji="0" sz="1400" b="0" i="0" u="none" strike="noStrike" kern="1200" cap="none" spc="0" normalizeH="0" baseline="0" dirty="0">
                          <a:ln>
                            <a:solidFill>
                              <a:prstClr val="white">
                                <a:lumMod val="75000"/>
                                <a:alpha val="0"/>
                              </a:prstClr>
                            </a:solidFill>
                          </a:ln>
                          <a:solidFill>
                            <a:schemeClr val="tx1">
                              <a:lumMod val="75000"/>
                              <a:lumOff val="25000"/>
                            </a:schemeClr>
                          </a:solidFill>
                          <a:effectLst/>
                          <a:uLnTx/>
                          <a:uFillTx/>
                          <a:latin typeface="KPMG Bold" panose="020B0803030202040204" pitchFamily="34" charset="0"/>
                          <a:ea typeface="+mn-ea"/>
                          <a:cs typeface="Arial"/>
                        </a:rPr>
                        <a:t>5</a:t>
                      </a:r>
                    </a:p>
                  </a:txBody>
                  <a:tcPr marL="0" marR="0" marT="90170" marB="0">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26034" algn="ctr">
                        <a:lnSpc>
                          <a:spcPts val="1120"/>
                        </a:lnSpc>
                        <a:spcBef>
                          <a:spcPts val="705"/>
                        </a:spcBef>
                      </a:pPr>
                      <a:r>
                        <a:rPr kumimoji="0" sz="1400" b="0" i="0" u="none" strike="noStrike" kern="1200" cap="none" spc="0" normalizeH="0" baseline="0" dirty="0">
                          <a:ln>
                            <a:solidFill>
                              <a:prstClr val="white">
                                <a:lumMod val="75000"/>
                                <a:alpha val="0"/>
                              </a:prstClr>
                            </a:solidFill>
                          </a:ln>
                          <a:solidFill>
                            <a:schemeClr val="tx1">
                              <a:lumMod val="75000"/>
                              <a:lumOff val="25000"/>
                            </a:schemeClr>
                          </a:solidFill>
                          <a:effectLst/>
                          <a:uLnTx/>
                          <a:uFillTx/>
                          <a:latin typeface="KPMG Bold" panose="020B0803030202040204" pitchFamily="34" charset="0"/>
                          <a:ea typeface="+mn-ea"/>
                          <a:cs typeface="Arial"/>
                        </a:rPr>
                        <a:t>70</a:t>
                      </a:r>
                    </a:p>
                  </a:txBody>
                  <a:tcPr marL="0" marR="0" marT="90170" marB="0">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marL="26034" algn="ctr">
                        <a:lnSpc>
                          <a:spcPts val="1120"/>
                        </a:lnSpc>
                        <a:spcBef>
                          <a:spcPts val="710"/>
                        </a:spcBef>
                      </a:pPr>
                      <a:r>
                        <a:rPr kumimoji="0" lang="en-US" altLang="ko-KR" sz="1400" b="0" i="0" u="none" strike="noStrike" kern="1200" cap="none" spc="0" normalizeH="0" baseline="0" dirty="0">
                          <a:ln>
                            <a:solidFill>
                              <a:prstClr val="white">
                                <a:lumMod val="75000"/>
                                <a:alpha val="0"/>
                              </a:prstClr>
                            </a:solidFill>
                          </a:ln>
                          <a:solidFill>
                            <a:schemeClr val="bg1"/>
                          </a:solidFill>
                          <a:effectLst/>
                          <a:uLnTx/>
                          <a:uFillTx/>
                          <a:latin typeface="KPMG Bold" panose="020B0803030202040204" pitchFamily="34" charset="0"/>
                          <a:ea typeface="+mn-ea"/>
                          <a:cs typeface="Arial"/>
                        </a:rPr>
                        <a:t>100</a:t>
                      </a:r>
                      <a:endParaRPr kumimoji="0" sz="1400" b="0" i="0" u="none" strike="noStrike" kern="1200" cap="none" spc="0" normalizeH="0" baseline="0" dirty="0">
                        <a:ln>
                          <a:solidFill>
                            <a:prstClr val="white">
                              <a:lumMod val="75000"/>
                              <a:alpha val="0"/>
                            </a:prstClr>
                          </a:solidFill>
                        </a:ln>
                        <a:solidFill>
                          <a:schemeClr val="bg1"/>
                        </a:solidFill>
                        <a:effectLst/>
                        <a:uLnTx/>
                        <a:uFillTx/>
                        <a:latin typeface="KPMG Bold" panose="020B0803030202040204" pitchFamily="34" charset="0"/>
                        <a:ea typeface="+mn-ea"/>
                        <a:cs typeface="Arial"/>
                      </a:endParaRPr>
                    </a:p>
                  </a:txBody>
                  <a:tcPr marL="0" marR="0" marT="90170" marB="0">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marL="26034" algn="ctr">
                        <a:lnSpc>
                          <a:spcPts val="1120"/>
                        </a:lnSpc>
                        <a:spcBef>
                          <a:spcPts val="710"/>
                        </a:spcBef>
                      </a:pPr>
                      <a:r>
                        <a:rPr kumimoji="0" sz="1400" b="0" i="0" u="none" strike="noStrike" kern="1200" cap="none" spc="0" normalizeH="0" baseline="0" dirty="0">
                          <a:ln>
                            <a:solidFill>
                              <a:prstClr val="white">
                                <a:lumMod val="75000"/>
                                <a:alpha val="0"/>
                              </a:prstClr>
                            </a:solidFill>
                          </a:ln>
                          <a:solidFill>
                            <a:schemeClr val="bg1"/>
                          </a:solidFill>
                          <a:effectLst/>
                          <a:uLnTx/>
                          <a:uFillTx/>
                          <a:latin typeface="KPMG Bold" panose="020B0803030202040204" pitchFamily="34" charset="0"/>
                          <a:ea typeface="+mn-ea"/>
                          <a:cs typeface="Arial"/>
                        </a:rPr>
                        <a:t>21</a:t>
                      </a:r>
                    </a:p>
                  </a:txBody>
                  <a:tcPr marL="0" marR="0" marT="90170" marB="0">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338D"/>
                    </a:solidFill>
                  </a:tcPr>
                </a:tc>
                <a:tc>
                  <a:txBody>
                    <a:bodyPr/>
                    <a:lstStyle/>
                    <a:p>
                      <a:pPr marL="26034" algn="ctr">
                        <a:lnSpc>
                          <a:spcPts val="1120"/>
                        </a:lnSpc>
                        <a:spcBef>
                          <a:spcPts val="710"/>
                        </a:spcBef>
                      </a:pPr>
                      <a:r>
                        <a:rPr kumimoji="0" sz="1400" b="0" i="0" u="none" strike="noStrike" kern="1200" cap="none" spc="0" normalizeH="0" baseline="0" dirty="0">
                          <a:ln>
                            <a:solidFill>
                              <a:prstClr val="white">
                                <a:lumMod val="75000"/>
                                <a:alpha val="0"/>
                              </a:prstClr>
                            </a:solidFill>
                          </a:ln>
                          <a:solidFill>
                            <a:schemeClr val="tx1">
                              <a:lumMod val="75000"/>
                              <a:lumOff val="25000"/>
                            </a:schemeClr>
                          </a:solidFill>
                          <a:effectLst/>
                          <a:uLnTx/>
                          <a:uFillTx/>
                          <a:latin typeface="KPMG Bold" panose="020B0803030202040204" pitchFamily="34" charset="0"/>
                          <a:ea typeface="+mn-ea"/>
                          <a:cs typeface="Arial"/>
                        </a:rPr>
                        <a:t>4.1</a:t>
                      </a:r>
                    </a:p>
                  </a:txBody>
                  <a:tcPr marL="0" marR="0" marT="90170" marB="0">
                    <a:lnL w="381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B8F5"/>
                    </a:solidFill>
                  </a:tcPr>
                </a:tc>
                <a:extLst>
                  <a:ext uri="{0D108BD9-81ED-4DB2-BD59-A6C34878D82A}">
                    <a16:rowId xmlns:a16="http://schemas.microsoft.com/office/drawing/2014/main" val="10012"/>
                  </a:ext>
                </a:extLst>
              </a:tr>
              <a:tr h="298800">
                <a:tc>
                  <a:txBody>
                    <a:bodyPr/>
                    <a:lstStyle/>
                    <a:p>
                      <a:pPr marL="3175" marR="13335" algn="ctr">
                        <a:lnSpc>
                          <a:spcPct val="100000"/>
                        </a:lnSpc>
                        <a:spcBef>
                          <a:spcPts val="650"/>
                        </a:spcBef>
                      </a:pPr>
                      <a:r>
                        <a:rPr kumimoji="0" lang="ko-KR" altLang="en-US" sz="1000" b="1" i="0" u="none" strike="noStrike" kern="1200" cap="none" spc="0" normalizeH="0" baseline="0" dirty="0">
                          <a:ln>
                            <a:solidFill>
                              <a:prstClr val="white">
                                <a:lumMod val="75000"/>
                                <a:alpha val="0"/>
                              </a:prstClr>
                            </a:solidFill>
                          </a:ln>
                          <a:solidFill>
                            <a:schemeClr val="tx1"/>
                          </a:solidFill>
                          <a:effectLst/>
                          <a:uLnTx/>
                          <a:uFillTx/>
                          <a:latin typeface="+mj-ea"/>
                          <a:ea typeface="+mj-ea"/>
                          <a:cs typeface="Arial"/>
                        </a:rPr>
                        <a:t>베트남</a:t>
                      </a:r>
                      <a:endParaRPr kumimoji="0" sz="1000" b="1" i="0" u="none" strike="noStrike" kern="1200" cap="none" spc="0" normalizeH="0" baseline="0" dirty="0">
                        <a:ln>
                          <a:solidFill>
                            <a:prstClr val="white">
                              <a:lumMod val="75000"/>
                              <a:alpha val="0"/>
                            </a:prstClr>
                          </a:solidFill>
                        </a:ln>
                        <a:solidFill>
                          <a:schemeClr val="tx1"/>
                        </a:solidFill>
                        <a:effectLst/>
                        <a:uLnTx/>
                        <a:uFillTx/>
                        <a:latin typeface="+mj-ea"/>
                        <a:ea typeface="+mj-ea"/>
                        <a:cs typeface="Arial"/>
                      </a:endParaRPr>
                    </a:p>
                  </a:txBody>
                  <a:tcPr marL="0" marR="0" marT="0" marB="0" anchor="ctr">
                    <a:lnL w="1270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26034" algn="ctr">
                        <a:lnSpc>
                          <a:spcPts val="1120"/>
                        </a:lnSpc>
                        <a:spcBef>
                          <a:spcPts val="705"/>
                        </a:spcBef>
                      </a:pPr>
                      <a:r>
                        <a:rPr kumimoji="0" sz="1400" b="0" i="0" u="none" strike="noStrike" kern="1200" cap="none" spc="0" normalizeH="0" baseline="0" dirty="0">
                          <a:ln>
                            <a:solidFill>
                              <a:prstClr val="white">
                                <a:lumMod val="75000"/>
                                <a:alpha val="0"/>
                              </a:prstClr>
                            </a:solidFill>
                          </a:ln>
                          <a:solidFill>
                            <a:schemeClr val="tx1">
                              <a:lumMod val="75000"/>
                              <a:lumOff val="25000"/>
                            </a:schemeClr>
                          </a:solidFill>
                          <a:effectLst/>
                          <a:uLnTx/>
                          <a:uFillTx/>
                          <a:latin typeface="KPMG Bold" panose="020B0803030202040204" pitchFamily="34" charset="0"/>
                          <a:ea typeface="+mn-ea"/>
                          <a:cs typeface="Arial"/>
                        </a:rPr>
                        <a:t>9</a:t>
                      </a:r>
                    </a:p>
                  </a:txBody>
                  <a:tcPr marL="0" marR="0" marT="88265" marB="0">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marL="26034" algn="ctr">
                        <a:lnSpc>
                          <a:spcPts val="1120"/>
                        </a:lnSpc>
                        <a:spcBef>
                          <a:spcPts val="695"/>
                        </a:spcBef>
                      </a:pPr>
                      <a:r>
                        <a:rPr kumimoji="0" lang="en-US" sz="1400" b="0" i="0" u="none" strike="noStrike" kern="1200" cap="none" spc="0" normalizeH="0" baseline="0" dirty="0">
                          <a:ln>
                            <a:solidFill>
                              <a:prstClr val="white">
                                <a:lumMod val="75000"/>
                                <a:alpha val="0"/>
                              </a:prstClr>
                            </a:solidFill>
                          </a:ln>
                          <a:solidFill>
                            <a:schemeClr val="bg1"/>
                          </a:solidFill>
                          <a:effectLst/>
                          <a:uLnTx/>
                          <a:uFillTx/>
                          <a:latin typeface="KPMG Bold" panose="020B0803030202040204" pitchFamily="34" charset="0"/>
                          <a:ea typeface="+mn-ea"/>
                          <a:cs typeface="Arial"/>
                        </a:rPr>
                        <a:t>3.4</a:t>
                      </a:r>
                      <a:endParaRPr kumimoji="0" sz="1400" b="0" i="0" u="none" strike="noStrike" kern="1200" cap="none" spc="0" normalizeH="0" baseline="0" dirty="0">
                        <a:ln>
                          <a:solidFill>
                            <a:prstClr val="white">
                              <a:lumMod val="75000"/>
                              <a:alpha val="0"/>
                            </a:prstClr>
                          </a:solidFill>
                        </a:ln>
                        <a:solidFill>
                          <a:schemeClr val="bg1"/>
                        </a:solidFill>
                        <a:effectLst/>
                        <a:uLnTx/>
                        <a:uFillTx/>
                        <a:latin typeface="KPMG Bold" panose="020B0803030202040204" pitchFamily="34" charset="0"/>
                        <a:ea typeface="+mn-ea"/>
                        <a:cs typeface="Arial"/>
                      </a:endParaRPr>
                    </a:p>
                  </a:txBody>
                  <a:tcPr marL="0" marR="0" marT="88265" marB="0">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26034" algn="ctr">
                        <a:lnSpc>
                          <a:spcPts val="1120"/>
                        </a:lnSpc>
                        <a:spcBef>
                          <a:spcPts val="695"/>
                        </a:spcBef>
                      </a:pPr>
                      <a:r>
                        <a:rPr kumimoji="0" lang="en-US" sz="1400" b="0" i="0" u="none" strike="noStrike" kern="1200" cap="none" spc="0" normalizeH="0" baseline="0" dirty="0">
                          <a:ln>
                            <a:solidFill>
                              <a:prstClr val="white">
                                <a:lumMod val="75000"/>
                                <a:alpha val="0"/>
                              </a:prstClr>
                            </a:solidFill>
                          </a:ln>
                          <a:solidFill>
                            <a:schemeClr val="bg1"/>
                          </a:solidFill>
                          <a:effectLst/>
                          <a:uLnTx/>
                          <a:uFillTx/>
                          <a:latin typeface="KPMG Bold" panose="020B0803030202040204" pitchFamily="34" charset="0"/>
                          <a:ea typeface="+mn-ea"/>
                          <a:cs typeface="Arial"/>
                        </a:rPr>
                        <a:t>87</a:t>
                      </a:r>
                      <a:endParaRPr kumimoji="0" sz="1400" b="0" i="0" u="none" strike="noStrike" kern="1200" cap="none" spc="0" normalizeH="0" baseline="0" dirty="0">
                        <a:ln>
                          <a:solidFill>
                            <a:prstClr val="white">
                              <a:lumMod val="75000"/>
                              <a:alpha val="0"/>
                            </a:prstClr>
                          </a:solidFill>
                        </a:ln>
                        <a:solidFill>
                          <a:schemeClr val="bg1"/>
                        </a:solidFill>
                        <a:effectLst/>
                        <a:uLnTx/>
                        <a:uFillTx/>
                        <a:latin typeface="KPMG Bold" panose="020B0803030202040204" pitchFamily="34" charset="0"/>
                        <a:ea typeface="+mn-ea"/>
                        <a:cs typeface="Arial"/>
                      </a:endParaRPr>
                    </a:p>
                  </a:txBody>
                  <a:tcPr marL="0" marR="0" marT="88265" marB="0">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338D"/>
                    </a:solidFill>
                  </a:tcPr>
                </a:tc>
                <a:tc>
                  <a:txBody>
                    <a:bodyPr/>
                    <a:lstStyle/>
                    <a:p>
                      <a:pPr marL="26034" algn="ctr">
                        <a:lnSpc>
                          <a:spcPts val="1120"/>
                        </a:lnSpc>
                        <a:spcBef>
                          <a:spcPts val="695"/>
                        </a:spcBef>
                      </a:pPr>
                      <a:r>
                        <a:rPr kumimoji="0" sz="1400" b="0" i="0" u="none" strike="noStrike" kern="1200" cap="none" spc="0" normalizeH="0" baseline="0" dirty="0">
                          <a:ln>
                            <a:solidFill>
                              <a:prstClr val="white">
                                <a:lumMod val="75000"/>
                                <a:alpha val="0"/>
                              </a:prstClr>
                            </a:solidFill>
                          </a:ln>
                          <a:solidFill>
                            <a:schemeClr val="bg1"/>
                          </a:solidFill>
                          <a:effectLst/>
                          <a:uLnTx/>
                          <a:uFillTx/>
                          <a:latin typeface="KPMG Bold" panose="020B0803030202040204" pitchFamily="34" charset="0"/>
                          <a:ea typeface="+mn-ea"/>
                          <a:cs typeface="Arial"/>
                        </a:rPr>
                        <a:t>6.8</a:t>
                      </a:r>
                    </a:p>
                  </a:txBody>
                  <a:tcPr marL="0" marR="0" marT="88265" marB="0">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338D"/>
                    </a:solidFill>
                  </a:tcPr>
                </a:tc>
                <a:tc>
                  <a:txBody>
                    <a:bodyPr/>
                    <a:lstStyle/>
                    <a:p>
                      <a:pPr marL="26034" algn="ctr">
                        <a:lnSpc>
                          <a:spcPts val="1120"/>
                        </a:lnSpc>
                        <a:spcBef>
                          <a:spcPts val="695"/>
                        </a:spcBef>
                      </a:pPr>
                      <a:r>
                        <a:rPr kumimoji="0" sz="1400" b="0" i="0" u="none" strike="noStrike" kern="1200" cap="none" spc="0" normalizeH="0" baseline="0" dirty="0">
                          <a:ln>
                            <a:solidFill>
                              <a:prstClr val="white">
                                <a:lumMod val="75000"/>
                                <a:alpha val="0"/>
                              </a:prstClr>
                            </a:solidFill>
                          </a:ln>
                          <a:solidFill>
                            <a:schemeClr val="tx1">
                              <a:lumMod val="75000"/>
                              <a:lumOff val="25000"/>
                            </a:schemeClr>
                          </a:solidFill>
                          <a:effectLst/>
                          <a:uLnTx/>
                          <a:uFillTx/>
                          <a:latin typeface="KPMG Bold" panose="020B0803030202040204" pitchFamily="34" charset="0"/>
                          <a:ea typeface="+mn-ea"/>
                          <a:cs typeface="Arial"/>
                        </a:rPr>
                        <a:t>98</a:t>
                      </a:r>
                    </a:p>
                  </a:txBody>
                  <a:tcPr marL="0" marR="0" marT="88265" marB="0">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ACEAFF"/>
                    </a:solidFill>
                  </a:tcPr>
                </a:tc>
                <a:tc>
                  <a:txBody>
                    <a:bodyPr/>
                    <a:lstStyle/>
                    <a:p>
                      <a:pPr marL="26034" algn="ctr">
                        <a:lnSpc>
                          <a:spcPts val="1120"/>
                        </a:lnSpc>
                        <a:spcBef>
                          <a:spcPts val="695"/>
                        </a:spcBef>
                      </a:pPr>
                      <a:r>
                        <a:rPr kumimoji="0" sz="1400" b="0" i="0" u="none" strike="noStrike" kern="1200" cap="none" spc="0" normalizeH="0" baseline="0" dirty="0">
                          <a:ln>
                            <a:solidFill>
                              <a:prstClr val="white">
                                <a:lumMod val="75000"/>
                                <a:alpha val="0"/>
                              </a:prstClr>
                            </a:solidFill>
                          </a:ln>
                          <a:solidFill>
                            <a:schemeClr val="bg1"/>
                          </a:solidFill>
                          <a:effectLst/>
                          <a:uLnTx/>
                          <a:uFillTx/>
                          <a:latin typeface="KPMG Bold" panose="020B0803030202040204" pitchFamily="34" charset="0"/>
                          <a:ea typeface="+mn-ea"/>
                          <a:cs typeface="Arial"/>
                        </a:rPr>
                        <a:t>100</a:t>
                      </a:r>
                    </a:p>
                  </a:txBody>
                  <a:tcPr marL="0" marR="0" marT="88265" marB="0">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marL="26034" algn="ctr">
                        <a:lnSpc>
                          <a:spcPts val="1120"/>
                        </a:lnSpc>
                        <a:spcBef>
                          <a:spcPts val="695"/>
                        </a:spcBef>
                      </a:pPr>
                      <a:r>
                        <a:rPr kumimoji="0" sz="1400" b="0" i="0" u="none" strike="noStrike" kern="1200" cap="none" spc="0" normalizeH="0" baseline="0" dirty="0">
                          <a:ln>
                            <a:solidFill>
                              <a:prstClr val="white">
                                <a:lumMod val="75000"/>
                                <a:alpha val="0"/>
                              </a:prstClr>
                            </a:solidFill>
                          </a:ln>
                          <a:solidFill>
                            <a:schemeClr val="tx1">
                              <a:lumMod val="75000"/>
                              <a:lumOff val="25000"/>
                            </a:schemeClr>
                          </a:solidFill>
                          <a:effectLst/>
                          <a:uLnTx/>
                          <a:uFillTx/>
                          <a:latin typeface="KPMG Bold" panose="020B0803030202040204" pitchFamily="34" charset="0"/>
                          <a:ea typeface="+mn-ea"/>
                          <a:cs typeface="Arial"/>
                        </a:rPr>
                        <a:t>70</a:t>
                      </a:r>
                    </a:p>
                  </a:txBody>
                  <a:tcPr marL="0" marR="0" marT="88265" marB="0">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marL="26034" algn="ctr">
                        <a:lnSpc>
                          <a:spcPts val="1120"/>
                        </a:lnSpc>
                        <a:spcBef>
                          <a:spcPts val="695"/>
                        </a:spcBef>
                      </a:pPr>
                      <a:r>
                        <a:rPr kumimoji="0" sz="1400" b="0" i="0" u="none" strike="noStrike" kern="1200" cap="none" spc="0" normalizeH="0" baseline="0" dirty="0">
                          <a:ln>
                            <a:solidFill>
                              <a:prstClr val="white">
                                <a:lumMod val="75000"/>
                                <a:alpha val="0"/>
                              </a:prstClr>
                            </a:solidFill>
                          </a:ln>
                          <a:solidFill>
                            <a:schemeClr val="tx1">
                              <a:lumMod val="75000"/>
                              <a:lumOff val="25000"/>
                            </a:schemeClr>
                          </a:solidFill>
                          <a:effectLst/>
                          <a:uLnTx/>
                          <a:uFillTx/>
                          <a:latin typeface="KPMG Bold" panose="020B0803030202040204" pitchFamily="34" charset="0"/>
                          <a:ea typeface="+mn-ea"/>
                          <a:cs typeface="Arial"/>
                        </a:rPr>
                        <a:t>4.0</a:t>
                      </a:r>
                    </a:p>
                  </a:txBody>
                  <a:tcPr marL="0" marR="0" marT="88265" marB="0">
                    <a:lnL w="381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B8F5"/>
                    </a:solidFill>
                  </a:tcPr>
                </a:tc>
                <a:extLst>
                  <a:ext uri="{0D108BD9-81ED-4DB2-BD59-A6C34878D82A}">
                    <a16:rowId xmlns:a16="http://schemas.microsoft.com/office/drawing/2014/main" val="10014"/>
                  </a:ext>
                </a:extLst>
              </a:tr>
              <a:tr h="129603">
                <a:tc>
                  <a:txBody>
                    <a:bodyPr/>
                    <a:lstStyle/>
                    <a:p>
                      <a:pPr marR="13335" algn="ctr">
                        <a:lnSpc>
                          <a:spcPct val="100000"/>
                        </a:lnSpc>
                        <a:spcBef>
                          <a:spcPts val="655"/>
                        </a:spcBef>
                      </a:pPr>
                      <a:endParaRPr kumimoji="0" sz="100" i="0" u="none" strike="noStrike" kern="1200" cap="none" spc="0" normalizeH="0" baseline="0" dirty="0">
                        <a:ln>
                          <a:solidFill>
                            <a:prstClr val="white">
                              <a:lumMod val="75000"/>
                              <a:alpha val="0"/>
                            </a:prstClr>
                          </a:solidFill>
                        </a:ln>
                        <a:solidFill>
                          <a:schemeClr val="tx1"/>
                        </a:solidFill>
                        <a:effectLst/>
                        <a:uLnTx/>
                        <a:uFillTx/>
                        <a:latin typeface="+mn-ea"/>
                        <a:ea typeface="+mn-ea"/>
                        <a:cs typeface="Arial"/>
                      </a:endParaRPr>
                    </a:p>
                  </a:txBody>
                  <a:tcPr marL="0" marR="0" marT="0" marB="0" anchor="ctr">
                    <a:lnL w="1270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26034" algn="ctr">
                        <a:lnSpc>
                          <a:spcPts val="1120"/>
                        </a:lnSpc>
                        <a:spcBef>
                          <a:spcPts val="685"/>
                        </a:spcBef>
                      </a:pPr>
                      <a:endParaRPr kumimoji="0" sz="100" b="0" i="0" u="none" strike="noStrike" kern="1200" cap="none" spc="0" normalizeH="0" baseline="0" dirty="0">
                        <a:ln>
                          <a:solidFill>
                            <a:prstClr val="white">
                              <a:lumMod val="75000"/>
                              <a:alpha val="0"/>
                            </a:prstClr>
                          </a:solidFill>
                        </a:ln>
                        <a:solidFill>
                          <a:schemeClr val="tx1">
                            <a:lumMod val="75000"/>
                            <a:lumOff val="25000"/>
                          </a:schemeClr>
                        </a:solidFill>
                        <a:effectLst/>
                        <a:uLnTx/>
                        <a:uFillTx/>
                        <a:latin typeface="KPMG Bold" panose="020B0803030202040204" pitchFamily="34" charset="0"/>
                        <a:ea typeface="+mn-ea"/>
                        <a:cs typeface="Arial"/>
                      </a:endParaRPr>
                    </a:p>
                  </a:txBody>
                  <a:tcPr marL="0" marR="0" marT="0" marB="0">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26034" algn="ctr">
                        <a:lnSpc>
                          <a:spcPts val="1120"/>
                        </a:lnSpc>
                        <a:spcBef>
                          <a:spcPts val="695"/>
                        </a:spcBef>
                      </a:pPr>
                      <a:endParaRPr kumimoji="0" sz="100" b="0" i="0" u="none" strike="noStrike" kern="1200" cap="none" spc="0" normalizeH="0" baseline="0" dirty="0">
                        <a:ln>
                          <a:solidFill>
                            <a:prstClr val="white">
                              <a:lumMod val="75000"/>
                              <a:alpha val="0"/>
                            </a:prstClr>
                          </a:solidFill>
                        </a:ln>
                        <a:solidFill>
                          <a:schemeClr val="bg1"/>
                        </a:solidFill>
                        <a:effectLst/>
                        <a:uLnTx/>
                        <a:uFillTx/>
                        <a:latin typeface="KPMG Bold" panose="020B0803030202040204" pitchFamily="34" charset="0"/>
                        <a:ea typeface="+mn-ea"/>
                        <a:cs typeface="Arial"/>
                      </a:endParaRPr>
                    </a:p>
                  </a:txBody>
                  <a:tcPr marL="0" marR="0" marT="0" marB="0">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26034" algn="ctr">
                        <a:lnSpc>
                          <a:spcPts val="1120"/>
                        </a:lnSpc>
                        <a:spcBef>
                          <a:spcPts val="695"/>
                        </a:spcBef>
                      </a:pPr>
                      <a:endParaRPr kumimoji="0" sz="100" b="0" i="0" u="none" strike="noStrike" kern="1200" cap="none" spc="0" normalizeH="0" baseline="0" dirty="0">
                        <a:ln>
                          <a:solidFill>
                            <a:prstClr val="white">
                              <a:lumMod val="75000"/>
                              <a:alpha val="0"/>
                            </a:prstClr>
                          </a:solidFill>
                        </a:ln>
                        <a:solidFill>
                          <a:schemeClr val="bg1"/>
                        </a:solidFill>
                        <a:effectLst/>
                        <a:uLnTx/>
                        <a:uFillTx/>
                        <a:latin typeface="KPMG Bold" panose="020B0803030202040204" pitchFamily="34" charset="0"/>
                        <a:ea typeface="+mn-ea"/>
                        <a:cs typeface="Arial"/>
                      </a:endParaRPr>
                    </a:p>
                  </a:txBody>
                  <a:tcPr marL="0" marR="0" marT="0" marB="0">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26034" algn="ctr">
                        <a:lnSpc>
                          <a:spcPts val="1120"/>
                        </a:lnSpc>
                        <a:spcBef>
                          <a:spcPts val="695"/>
                        </a:spcBef>
                      </a:pPr>
                      <a:endParaRPr kumimoji="0" sz="100" b="0" i="0" u="none" strike="noStrike" kern="1200" cap="none" spc="0" normalizeH="0" baseline="0" dirty="0">
                        <a:ln>
                          <a:solidFill>
                            <a:prstClr val="white">
                              <a:lumMod val="75000"/>
                              <a:alpha val="0"/>
                            </a:prstClr>
                          </a:solidFill>
                        </a:ln>
                        <a:solidFill>
                          <a:schemeClr val="bg1"/>
                        </a:solidFill>
                        <a:effectLst/>
                        <a:uLnTx/>
                        <a:uFillTx/>
                        <a:latin typeface="KPMG Bold" panose="020B0803030202040204" pitchFamily="34" charset="0"/>
                        <a:ea typeface="+mn-ea"/>
                        <a:cs typeface="Arial"/>
                      </a:endParaRPr>
                    </a:p>
                  </a:txBody>
                  <a:tcPr marL="0" marR="0" marT="0" marB="0">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26034" algn="ctr">
                        <a:lnSpc>
                          <a:spcPts val="1120"/>
                        </a:lnSpc>
                        <a:spcBef>
                          <a:spcPts val="695"/>
                        </a:spcBef>
                      </a:pPr>
                      <a:endParaRPr kumimoji="0" sz="100" b="0" i="0" u="none" strike="noStrike" kern="1200" cap="none" spc="0" normalizeH="0" baseline="0" dirty="0">
                        <a:ln>
                          <a:solidFill>
                            <a:prstClr val="white">
                              <a:lumMod val="75000"/>
                              <a:alpha val="0"/>
                            </a:prstClr>
                          </a:solidFill>
                        </a:ln>
                        <a:solidFill>
                          <a:schemeClr val="bg1"/>
                        </a:solidFill>
                        <a:effectLst/>
                        <a:uLnTx/>
                        <a:uFillTx/>
                        <a:latin typeface="KPMG Bold" panose="020B0803030202040204" pitchFamily="34" charset="0"/>
                        <a:ea typeface="+mn-ea"/>
                        <a:cs typeface="Arial"/>
                      </a:endParaRPr>
                    </a:p>
                  </a:txBody>
                  <a:tcPr marL="0" marR="0" marT="0" marB="0">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26034" algn="ctr">
                        <a:lnSpc>
                          <a:spcPts val="1120"/>
                        </a:lnSpc>
                        <a:spcBef>
                          <a:spcPts val="695"/>
                        </a:spcBef>
                      </a:pPr>
                      <a:endParaRPr kumimoji="0" sz="100" b="0" i="0" u="none" strike="noStrike" kern="1200" cap="none" spc="0" normalizeH="0" baseline="0" dirty="0">
                        <a:ln>
                          <a:solidFill>
                            <a:prstClr val="white">
                              <a:lumMod val="75000"/>
                              <a:alpha val="0"/>
                            </a:prstClr>
                          </a:solidFill>
                        </a:ln>
                        <a:solidFill>
                          <a:schemeClr val="bg1"/>
                        </a:solidFill>
                        <a:effectLst/>
                        <a:uLnTx/>
                        <a:uFillTx/>
                        <a:latin typeface="KPMG Bold" panose="020B0803030202040204" pitchFamily="34" charset="0"/>
                        <a:ea typeface="+mn-ea"/>
                        <a:cs typeface="Arial"/>
                      </a:endParaRPr>
                    </a:p>
                  </a:txBody>
                  <a:tcPr marL="0" marR="0" marT="0" marB="0">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26034" algn="ctr">
                        <a:lnSpc>
                          <a:spcPts val="1120"/>
                        </a:lnSpc>
                        <a:spcBef>
                          <a:spcPts val="695"/>
                        </a:spcBef>
                      </a:pPr>
                      <a:endParaRPr kumimoji="0" sz="100" b="0" i="0" u="none" strike="noStrike" kern="1200" cap="none" spc="0" normalizeH="0" baseline="0" dirty="0">
                        <a:ln>
                          <a:solidFill>
                            <a:prstClr val="white">
                              <a:lumMod val="75000"/>
                              <a:alpha val="0"/>
                            </a:prstClr>
                          </a:solidFill>
                        </a:ln>
                        <a:solidFill>
                          <a:schemeClr val="bg1"/>
                        </a:solidFill>
                        <a:effectLst/>
                        <a:uLnTx/>
                        <a:uFillTx/>
                        <a:latin typeface="KPMG Bold" panose="020B0803030202040204" pitchFamily="34" charset="0"/>
                        <a:ea typeface="+mn-ea"/>
                        <a:cs typeface="Arial"/>
                      </a:endParaRPr>
                    </a:p>
                  </a:txBody>
                  <a:tcPr marL="0" marR="0" marT="0" marB="0">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26034" algn="ctr">
                        <a:lnSpc>
                          <a:spcPts val="1120"/>
                        </a:lnSpc>
                        <a:spcBef>
                          <a:spcPts val="695"/>
                        </a:spcBef>
                      </a:pPr>
                      <a:endParaRPr kumimoji="0" sz="100" b="0" i="0" u="none" strike="noStrike" kern="1200" cap="none" spc="0" normalizeH="0" baseline="0" dirty="0">
                        <a:ln>
                          <a:solidFill>
                            <a:prstClr val="white">
                              <a:lumMod val="75000"/>
                              <a:alpha val="0"/>
                            </a:prstClr>
                          </a:solidFill>
                        </a:ln>
                        <a:solidFill>
                          <a:schemeClr val="bg1"/>
                        </a:solidFill>
                        <a:effectLst/>
                        <a:uLnTx/>
                        <a:uFillTx/>
                        <a:latin typeface="KPMG Bold" panose="020B0803030202040204" pitchFamily="34" charset="0"/>
                        <a:ea typeface="+mn-ea"/>
                        <a:cs typeface="Arial"/>
                      </a:endParaRPr>
                    </a:p>
                  </a:txBody>
                  <a:tcPr marL="0" marR="0" marT="0" marB="0">
                    <a:lnL w="381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285817895"/>
                  </a:ext>
                </a:extLst>
              </a:tr>
              <a:tr h="339842">
                <a:tc>
                  <a:txBody>
                    <a:bodyPr/>
                    <a:lstStyle/>
                    <a:p>
                      <a:pPr marL="26034" marR="13335" algn="ctr">
                        <a:lnSpc>
                          <a:spcPts val="1120"/>
                        </a:lnSpc>
                        <a:spcBef>
                          <a:spcPts val="0"/>
                        </a:spcBef>
                      </a:pPr>
                      <a:endParaRPr kumimoji="0" sz="1000" b="0" i="0" u="none" strike="noStrike" kern="1200" cap="none" spc="0" normalizeH="0" baseline="0" dirty="0">
                        <a:ln>
                          <a:solidFill>
                            <a:prstClr val="white">
                              <a:lumMod val="75000"/>
                              <a:alpha val="0"/>
                            </a:prstClr>
                          </a:solidFill>
                        </a:ln>
                        <a:solidFill>
                          <a:schemeClr val="tx1">
                            <a:lumMod val="75000"/>
                            <a:lumOff val="25000"/>
                          </a:schemeClr>
                        </a:solidFill>
                        <a:effectLst/>
                        <a:uLnTx/>
                        <a:uFillTx/>
                        <a:latin typeface="+mj-ea"/>
                        <a:ea typeface="+mj-ea"/>
                        <a:cs typeface="Arial"/>
                      </a:endParaRPr>
                    </a:p>
                  </a:txBody>
                  <a:tcPr marL="0" marR="0" marT="0" marB="0" anchor="ctr">
                    <a:lnL w="1270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6034" marR="13335" algn="ctr">
                        <a:lnSpc>
                          <a:spcPct val="120000"/>
                        </a:lnSpc>
                        <a:spcBef>
                          <a:spcPts val="0"/>
                        </a:spcBef>
                      </a:pPr>
                      <a:endParaRPr kumimoji="0" sz="800" b="1" i="0" u="none" strike="noStrike" kern="1200" cap="none" spc="0" normalizeH="0" baseline="0" dirty="0">
                        <a:ln>
                          <a:solidFill>
                            <a:prstClr val="white">
                              <a:lumMod val="75000"/>
                              <a:alpha val="0"/>
                            </a:prstClr>
                          </a:solidFill>
                        </a:ln>
                        <a:solidFill>
                          <a:schemeClr val="tx1">
                            <a:lumMod val="75000"/>
                            <a:lumOff val="25000"/>
                          </a:schemeClr>
                        </a:solidFill>
                        <a:effectLst/>
                        <a:uLnTx/>
                        <a:uFillTx/>
                        <a:latin typeface="+mj-ea"/>
                        <a:ea typeface="+mj-ea"/>
                        <a:cs typeface="Arial"/>
                      </a:endParaRPr>
                    </a:p>
                  </a:txBody>
                  <a:tcPr marL="0" marR="0"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6034" marR="13335" algn="ctr">
                        <a:lnSpc>
                          <a:spcPct val="120000"/>
                        </a:lnSpc>
                        <a:spcBef>
                          <a:spcPts val="0"/>
                        </a:spcBef>
                      </a:pPr>
                      <a:endParaRPr kumimoji="0" sz="800" b="1" i="0" u="none" strike="noStrike" kern="1200" cap="none" spc="0" normalizeH="0" baseline="0" dirty="0">
                        <a:ln>
                          <a:solidFill>
                            <a:prstClr val="white">
                              <a:lumMod val="75000"/>
                              <a:alpha val="0"/>
                            </a:prstClr>
                          </a:solidFill>
                        </a:ln>
                        <a:solidFill>
                          <a:schemeClr val="tx1">
                            <a:lumMod val="75000"/>
                            <a:lumOff val="25000"/>
                          </a:schemeClr>
                        </a:solidFill>
                        <a:effectLst/>
                        <a:uLnTx/>
                        <a:uFillTx/>
                        <a:latin typeface="+mj-ea"/>
                        <a:ea typeface="+mj-ea"/>
                        <a:cs typeface="Arial"/>
                      </a:endParaRPr>
                    </a:p>
                  </a:txBody>
                  <a:tcPr marL="0" marR="0"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6034" marR="13335" indent="0" algn="ctr">
                        <a:lnSpc>
                          <a:spcPct val="120000"/>
                        </a:lnSpc>
                        <a:spcBef>
                          <a:spcPts val="0"/>
                        </a:spcBef>
                      </a:pPr>
                      <a:endParaRPr kumimoji="0" sz="800" b="1" i="0" u="none" strike="noStrike" kern="1200" cap="none" spc="0" normalizeH="0" baseline="0" dirty="0">
                        <a:ln>
                          <a:solidFill>
                            <a:prstClr val="white">
                              <a:lumMod val="75000"/>
                              <a:alpha val="0"/>
                            </a:prstClr>
                          </a:solidFill>
                        </a:ln>
                        <a:solidFill>
                          <a:schemeClr val="tx1">
                            <a:lumMod val="75000"/>
                            <a:lumOff val="25000"/>
                          </a:schemeClr>
                        </a:solidFill>
                        <a:effectLst/>
                        <a:uLnTx/>
                        <a:uFillTx/>
                        <a:latin typeface="+mj-ea"/>
                        <a:ea typeface="+mj-ea"/>
                        <a:cs typeface="Arial"/>
                      </a:endParaRPr>
                    </a:p>
                  </a:txBody>
                  <a:tcPr marL="0" marR="0"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6034" marR="13335" indent="0" algn="ctr">
                        <a:lnSpc>
                          <a:spcPct val="120000"/>
                        </a:lnSpc>
                        <a:spcBef>
                          <a:spcPts val="0"/>
                        </a:spcBef>
                      </a:pPr>
                      <a:endParaRPr kumimoji="0" sz="800" b="1" i="0" u="none" strike="noStrike" kern="1200" cap="none" spc="0" normalizeH="0" baseline="0" dirty="0">
                        <a:ln>
                          <a:solidFill>
                            <a:prstClr val="white">
                              <a:lumMod val="75000"/>
                              <a:alpha val="0"/>
                            </a:prstClr>
                          </a:solidFill>
                        </a:ln>
                        <a:solidFill>
                          <a:schemeClr val="tx1">
                            <a:lumMod val="75000"/>
                            <a:lumOff val="25000"/>
                          </a:schemeClr>
                        </a:solidFill>
                        <a:effectLst/>
                        <a:uLnTx/>
                        <a:uFillTx/>
                        <a:latin typeface="+mj-ea"/>
                        <a:ea typeface="+mj-ea"/>
                        <a:cs typeface="Arial"/>
                      </a:endParaRPr>
                    </a:p>
                  </a:txBody>
                  <a:tcPr marL="0" marR="0"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6034" marR="13335" algn="ctr">
                        <a:lnSpc>
                          <a:spcPct val="120000"/>
                        </a:lnSpc>
                        <a:spcBef>
                          <a:spcPts val="0"/>
                        </a:spcBef>
                      </a:pPr>
                      <a:endParaRPr kumimoji="0" sz="800" b="1" i="0" u="none" strike="noStrike" kern="1200" cap="none" spc="0" normalizeH="0" baseline="0" dirty="0">
                        <a:ln>
                          <a:solidFill>
                            <a:prstClr val="white">
                              <a:lumMod val="75000"/>
                              <a:alpha val="0"/>
                            </a:prstClr>
                          </a:solidFill>
                        </a:ln>
                        <a:solidFill>
                          <a:schemeClr val="tx1">
                            <a:lumMod val="75000"/>
                            <a:lumOff val="25000"/>
                          </a:schemeClr>
                        </a:solidFill>
                        <a:effectLst/>
                        <a:uLnTx/>
                        <a:uFillTx/>
                        <a:latin typeface="+mj-ea"/>
                        <a:ea typeface="+mj-ea"/>
                        <a:cs typeface="Arial"/>
                      </a:endParaRPr>
                    </a:p>
                  </a:txBody>
                  <a:tcPr marL="0" marR="0"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6034" marR="13335" indent="0" algn="ctr">
                        <a:lnSpc>
                          <a:spcPct val="120000"/>
                        </a:lnSpc>
                        <a:spcBef>
                          <a:spcPts val="0"/>
                        </a:spcBef>
                      </a:pPr>
                      <a:endParaRPr kumimoji="0" lang="ko-KR" altLang="en-US" sz="1000" b="0" i="0" u="none" strike="noStrike" kern="1200" cap="none" spc="0" normalizeH="0" baseline="0" dirty="0">
                        <a:ln>
                          <a:solidFill>
                            <a:prstClr val="white">
                              <a:lumMod val="75000"/>
                              <a:alpha val="0"/>
                            </a:prstClr>
                          </a:solidFill>
                        </a:ln>
                        <a:solidFill>
                          <a:schemeClr val="tx1">
                            <a:lumMod val="75000"/>
                            <a:lumOff val="25000"/>
                          </a:schemeClr>
                        </a:solidFill>
                        <a:effectLst/>
                        <a:uLnTx/>
                        <a:uFillTx/>
                        <a:latin typeface="+mj-ea"/>
                        <a:ea typeface="+mj-ea"/>
                        <a:cs typeface="Arial"/>
                      </a:endParaRPr>
                    </a:p>
                  </a:txBody>
                  <a:tcPr marL="0" marR="0"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6034" marR="13335" algn="ctr">
                        <a:lnSpc>
                          <a:spcPct val="120000"/>
                        </a:lnSpc>
                        <a:spcBef>
                          <a:spcPts val="0"/>
                        </a:spcBef>
                      </a:pPr>
                      <a:endParaRPr kumimoji="0" sz="800" b="1" i="0" u="none" strike="noStrike" kern="1200" cap="none" spc="0" normalizeH="0" baseline="0" dirty="0">
                        <a:ln>
                          <a:solidFill>
                            <a:prstClr val="white">
                              <a:lumMod val="75000"/>
                              <a:alpha val="0"/>
                            </a:prstClr>
                          </a:solidFill>
                        </a:ln>
                        <a:solidFill>
                          <a:schemeClr val="tx1">
                            <a:lumMod val="75000"/>
                            <a:lumOff val="25000"/>
                          </a:schemeClr>
                        </a:solidFill>
                        <a:effectLst/>
                        <a:uLnTx/>
                        <a:uFillTx/>
                        <a:latin typeface="+mj-ea"/>
                        <a:ea typeface="+mj-ea"/>
                        <a:cs typeface="Arial"/>
                      </a:endParaRPr>
                    </a:p>
                  </a:txBody>
                  <a:tcPr marL="0" marR="0"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6034" marR="13335" algn="ctr">
                        <a:lnSpc>
                          <a:spcPct val="120000"/>
                        </a:lnSpc>
                        <a:spcBef>
                          <a:spcPts val="0"/>
                        </a:spcBef>
                      </a:pPr>
                      <a:endParaRPr kumimoji="0" sz="1000" b="0" i="0" u="none" strike="noStrike" kern="1200" cap="none" spc="0" normalizeH="0" baseline="0" dirty="0">
                        <a:ln>
                          <a:solidFill>
                            <a:prstClr val="white">
                              <a:lumMod val="75000"/>
                              <a:alpha val="0"/>
                            </a:prstClr>
                          </a:solidFill>
                        </a:ln>
                        <a:solidFill>
                          <a:schemeClr val="tx1">
                            <a:lumMod val="75000"/>
                            <a:lumOff val="25000"/>
                          </a:schemeClr>
                        </a:solidFill>
                        <a:effectLst/>
                        <a:uLnTx/>
                        <a:uFillTx/>
                        <a:latin typeface="+mj-ea"/>
                        <a:ea typeface="+mj-ea"/>
                        <a:cs typeface="Arial"/>
                      </a:endParaRPr>
                    </a:p>
                  </a:txBody>
                  <a:tcPr marL="0" marR="0" marT="0" marB="0" anchor="ctr">
                    <a:lnL w="381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15"/>
                  </a:ext>
                </a:extLst>
              </a:tr>
            </a:tbl>
          </a:graphicData>
        </a:graphic>
      </p:graphicFrame>
      <p:pic>
        <p:nvPicPr>
          <p:cNvPr id="588" name="그림 587">
            <a:extLst>
              <a:ext uri="{FF2B5EF4-FFF2-40B4-BE49-F238E27FC236}">
                <a16:creationId xmlns:a16="http://schemas.microsoft.com/office/drawing/2014/main" id="{98B6B3A2-FC3B-6656-070C-7A5B0E366612}"/>
              </a:ext>
            </a:extLst>
          </p:cNvPr>
          <p:cNvPicPr>
            <a:picLocks noChangeAspect="1"/>
          </p:cNvPicPr>
          <p:nvPr/>
        </p:nvPicPr>
        <p:blipFill>
          <a:blip r:embed="rId2"/>
          <a:stretch>
            <a:fillRect/>
          </a:stretch>
        </p:blipFill>
        <p:spPr>
          <a:xfrm>
            <a:off x="524429" y="2423583"/>
            <a:ext cx="271391" cy="271391"/>
          </a:xfrm>
          <a:prstGeom prst="rect">
            <a:avLst/>
          </a:prstGeom>
        </p:spPr>
      </p:pic>
      <p:pic>
        <p:nvPicPr>
          <p:cNvPr id="589" name="그림 588">
            <a:extLst>
              <a:ext uri="{FF2B5EF4-FFF2-40B4-BE49-F238E27FC236}">
                <a16:creationId xmlns:a16="http://schemas.microsoft.com/office/drawing/2014/main" id="{D3E80F4E-27F2-5BF0-84C0-4BEE4BD5C9FB}"/>
              </a:ext>
            </a:extLst>
          </p:cNvPr>
          <p:cNvPicPr>
            <a:picLocks noChangeAspect="1"/>
          </p:cNvPicPr>
          <p:nvPr/>
        </p:nvPicPr>
        <p:blipFill>
          <a:blip r:embed="rId3"/>
          <a:stretch>
            <a:fillRect/>
          </a:stretch>
        </p:blipFill>
        <p:spPr>
          <a:xfrm>
            <a:off x="524429" y="2720533"/>
            <a:ext cx="271391" cy="271391"/>
          </a:xfrm>
          <a:prstGeom prst="rect">
            <a:avLst/>
          </a:prstGeom>
        </p:spPr>
      </p:pic>
      <p:pic>
        <p:nvPicPr>
          <p:cNvPr id="590" name="그림 589">
            <a:extLst>
              <a:ext uri="{FF2B5EF4-FFF2-40B4-BE49-F238E27FC236}">
                <a16:creationId xmlns:a16="http://schemas.microsoft.com/office/drawing/2014/main" id="{97E146CE-F8A0-2035-B2DE-44595726C25A}"/>
              </a:ext>
            </a:extLst>
          </p:cNvPr>
          <p:cNvPicPr>
            <a:picLocks noChangeAspect="1"/>
          </p:cNvPicPr>
          <p:nvPr/>
        </p:nvPicPr>
        <p:blipFill>
          <a:blip r:embed="rId4"/>
          <a:stretch>
            <a:fillRect/>
          </a:stretch>
        </p:blipFill>
        <p:spPr>
          <a:xfrm>
            <a:off x="524429" y="3017484"/>
            <a:ext cx="271391" cy="271391"/>
          </a:xfrm>
          <a:prstGeom prst="rect">
            <a:avLst/>
          </a:prstGeom>
        </p:spPr>
      </p:pic>
      <p:pic>
        <p:nvPicPr>
          <p:cNvPr id="591" name="그림 590">
            <a:extLst>
              <a:ext uri="{FF2B5EF4-FFF2-40B4-BE49-F238E27FC236}">
                <a16:creationId xmlns:a16="http://schemas.microsoft.com/office/drawing/2014/main" id="{710A4E9C-DEE6-A12B-CD0C-62E5CD83E1A1}"/>
              </a:ext>
            </a:extLst>
          </p:cNvPr>
          <p:cNvPicPr>
            <a:picLocks noChangeAspect="1"/>
          </p:cNvPicPr>
          <p:nvPr/>
        </p:nvPicPr>
        <p:blipFill>
          <a:blip r:embed="rId5"/>
          <a:stretch>
            <a:fillRect/>
          </a:stretch>
        </p:blipFill>
        <p:spPr>
          <a:xfrm>
            <a:off x="524429" y="3314435"/>
            <a:ext cx="271391" cy="271391"/>
          </a:xfrm>
          <a:prstGeom prst="rect">
            <a:avLst/>
          </a:prstGeom>
        </p:spPr>
      </p:pic>
      <p:pic>
        <p:nvPicPr>
          <p:cNvPr id="592" name="그림 591">
            <a:extLst>
              <a:ext uri="{FF2B5EF4-FFF2-40B4-BE49-F238E27FC236}">
                <a16:creationId xmlns:a16="http://schemas.microsoft.com/office/drawing/2014/main" id="{6CF64BF6-BF2C-1DE5-5050-E833C395C445}"/>
              </a:ext>
            </a:extLst>
          </p:cNvPr>
          <p:cNvPicPr>
            <a:picLocks noChangeAspect="1"/>
          </p:cNvPicPr>
          <p:nvPr/>
        </p:nvPicPr>
        <p:blipFill>
          <a:blip r:embed="rId6"/>
          <a:stretch>
            <a:fillRect/>
          </a:stretch>
        </p:blipFill>
        <p:spPr>
          <a:xfrm>
            <a:off x="524429" y="3611386"/>
            <a:ext cx="271391" cy="271391"/>
          </a:xfrm>
          <a:prstGeom prst="rect">
            <a:avLst/>
          </a:prstGeom>
        </p:spPr>
      </p:pic>
      <p:pic>
        <p:nvPicPr>
          <p:cNvPr id="593" name="그림 592">
            <a:extLst>
              <a:ext uri="{FF2B5EF4-FFF2-40B4-BE49-F238E27FC236}">
                <a16:creationId xmlns:a16="http://schemas.microsoft.com/office/drawing/2014/main" id="{1CD5387C-EB20-F61D-3EEC-16E422A11AC0}"/>
              </a:ext>
            </a:extLst>
          </p:cNvPr>
          <p:cNvPicPr>
            <a:picLocks noChangeAspect="1"/>
          </p:cNvPicPr>
          <p:nvPr/>
        </p:nvPicPr>
        <p:blipFill>
          <a:blip r:embed="rId7"/>
          <a:stretch>
            <a:fillRect/>
          </a:stretch>
        </p:blipFill>
        <p:spPr>
          <a:xfrm>
            <a:off x="524429" y="3908337"/>
            <a:ext cx="271391" cy="271391"/>
          </a:xfrm>
          <a:prstGeom prst="rect">
            <a:avLst/>
          </a:prstGeom>
        </p:spPr>
      </p:pic>
      <p:pic>
        <p:nvPicPr>
          <p:cNvPr id="594" name="그림 593">
            <a:extLst>
              <a:ext uri="{FF2B5EF4-FFF2-40B4-BE49-F238E27FC236}">
                <a16:creationId xmlns:a16="http://schemas.microsoft.com/office/drawing/2014/main" id="{A62916D5-F91C-314F-811B-43562F8AB9A6}"/>
              </a:ext>
            </a:extLst>
          </p:cNvPr>
          <p:cNvPicPr>
            <a:picLocks noChangeAspect="1"/>
          </p:cNvPicPr>
          <p:nvPr/>
        </p:nvPicPr>
        <p:blipFill>
          <a:blip r:embed="rId8"/>
          <a:stretch>
            <a:fillRect/>
          </a:stretch>
        </p:blipFill>
        <p:spPr>
          <a:xfrm>
            <a:off x="524429" y="4205286"/>
            <a:ext cx="271391" cy="271391"/>
          </a:xfrm>
          <a:prstGeom prst="rect">
            <a:avLst/>
          </a:prstGeom>
        </p:spPr>
      </p:pic>
      <p:cxnSp>
        <p:nvCxnSpPr>
          <p:cNvPr id="605" name="직선 연결선 604">
            <a:extLst>
              <a:ext uri="{FF2B5EF4-FFF2-40B4-BE49-F238E27FC236}">
                <a16:creationId xmlns:a16="http://schemas.microsoft.com/office/drawing/2014/main" id="{5706807E-7635-2095-5B0C-55A205A87D4C}"/>
              </a:ext>
            </a:extLst>
          </p:cNvPr>
          <p:cNvCxnSpPr>
            <a:cxnSpLocks/>
          </p:cNvCxnSpPr>
          <p:nvPr/>
        </p:nvCxnSpPr>
        <p:spPr>
          <a:xfrm>
            <a:off x="488949" y="4552674"/>
            <a:ext cx="8928000" cy="0"/>
          </a:xfrm>
          <a:prstGeom prst="line">
            <a:avLst/>
          </a:prstGeom>
          <a:ln w="254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D0CB637F-7C95-988E-716B-EEAC91BACDF8}"/>
              </a:ext>
            </a:extLst>
          </p:cNvPr>
          <p:cNvSpPr txBox="1"/>
          <p:nvPr/>
        </p:nvSpPr>
        <p:spPr>
          <a:xfrm>
            <a:off x="488999" y="5018083"/>
            <a:ext cx="8928000" cy="565146"/>
          </a:xfrm>
          <a:prstGeom prst="rect">
            <a:avLst/>
          </a:prstGeom>
          <a:noFill/>
          <a:ln>
            <a:noFill/>
          </a:ln>
        </p:spPr>
        <p:txBody>
          <a:bodyPr wrap="square" lIns="0" tIns="72000" rIns="0" bIns="0" rtlCol="0" anchor="t">
            <a:spAutoFit/>
          </a:bodyPr>
          <a:lstStyle>
            <a:defPPr>
              <a:defRPr lang="en-US"/>
            </a:defPPr>
            <a:lvl1pPr lvl="0">
              <a:defRPr sz="800">
                <a:ln>
                  <a:solidFill>
                    <a:prstClr val="white">
                      <a:lumMod val="75000"/>
                      <a:alpha val="0"/>
                    </a:prstClr>
                  </a:solidFill>
                </a:ln>
                <a:solidFill>
                  <a:schemeClr val="bg1">
                    <a:lumMod val="50000"/>
                  </a:schemeClr>
                </a:solidFill>
                <a:latin typeface="KoPub돋움체 Medium" panose="00000600000000000000" pitchFamily="2" charset="-127"/>
                <a:ea typeface="KoPub돋움체 Medium" panose="00000600000000000000" pitchFamily="2" charset="-127"/>
              </a:defRPr>
            </a:lvl1pPr>
          </a:lstStyle>
          <a:p>
            <a:pPr>
              <a:defRPr/>
            </a:pPr>
            <a:r>
              <a:rPr lang="en-US" altLang="ko-KR" dirty="0"/>
              <a:t>Source: KPMG International(2022), ‘Asia Pacific Insurance Sector Opportunities’, </a:t>
            </a:r>
            <a:r>
              <a:rPr lang="ko-KR" altLang="en-US" dirty="0" err="1"/>
              <a:t>삼정</a:t>
            </a:r>
            <a:r>
              <a:rPr lang="en-US" altLang="ko-KR" dirty="0"/>
              <a:t>KPMG </a:t>
            </a:r>
            <a:r>
              <a:rPr lang="ko-KR" altLang="en-US" dirty="0"/>
              <a:t>경제연구원 재구성</a:t>
            </a:r>
          </a:p>
          <a:p>
            <a:pPr>
              <a:defRPr/>
            </a:pPr>
            <a:r>
              <a:rPr lang="en-US" altLang="ko-KR" dirty="0"/>
              <a:t>Note1: </a:t>
            </a:r>
            <a:r>
              <a:rPr lang="ko-KR" altLang="en-US" dirty="0"/>
              <a:t>*세계은행</a:t>
            </a:r>
            <a:r>
              <a:rPr lang="en-US" altLang="ko-KR" dirty="0"/>
              <a:t>(World Bank)</a:t>
            </a:r>
            <a:r>
              <a:rPr lang="ko-KR" altLang="en-US" dirty="0"/>
              <a:t>은 </a:t>
            </a:r>
            <a:r>
              <a:rPr lang="en-US" altLang="ko-KR" dirty="0"/>
              <a:t>’21</a:t>
            </a:r>
            <a:r>
              <a:rPr lang="ko-KR" altLang="en-US" dirty="0"/>
              <a:t>년까지 전 세계 국가들을 대상으로 매년 기업환경여건</a:t>
            </a:r>
            <a:r>
              <a:rPr lang="en-US" altLang="ko-KR" dirty="0"/>
              <a:t>(Doing Business)</a:t>
            </a:r>
            <a:r>
              <a:rPr lang="ko-KR" altLang="en-US" dirty="0"/>
              <a:t>을 조사하여 발표하였으며</a:t>
            </a:r>
            <a:r>
              <a:rPr lang="en-US" altLang="ko-KR" dirty="0"/>
              <a:t>, </a:t>
            </a:r>
            <a:r>
              <a:rPr lang="ko-KR" altLang="en-US" dirty="0"/>
              <a:t>순위가 높을수록</a:t>
            </a:r>
            <a:r>
              <a:rPr lang="en-US" altLang="ko-KR" dirty="0"/>
              <a:t>(</a:t>
            </a:r>
            <a:r>
              <a:rPr lang="ko-KR" altLang="en-US" dirty="0"/>
              <a:t>숫자가 낮을수록</a:t>
            </a:r>
            <a:r>
              <a:rPr lang="en-US" altLang="ko-KR" dirty="0"/>
              <a:t>) </a:t>
            </a:r>
            <a:r>
              <a:rPr lang="ko-KR" altLang="en-US" dirty="0"/>
              <a:t>기업의 사업 환경이 호의적</a:t>
            </a:r>
            <a:r>
              <a:rPr lang="en-US" altLang="ko-KR" dirty="0"/>
              <a:t> </a:t>
            </a:r>
          </a:p>
          <a:p>
            <a:pPr>
              <a:defRPr/>
            </a:pPr>
            <a:r>
              <a:rPr lang="en-US" altLang="ko-KR" dirty="0"/>
              <a:t>Note2: **Marsh Specialty’s World Risk Review </a:t>
            </a:r>
            <a:r>
              <a:rPr lang="ko-KR" altLang="en-US" dirty="0"/>
              <a:t>등급은 </a:t>
            </a:r>
            <a:r>
              <a:rPr lang="en-US" altLang="ko-KR" dirty="0"/>
              <a:t>0.1~10 </a:t>
            </a:r>
            <a:r>
              <a:rPr lang="ko-KR" altLang="en-US" dirty="0"/>
              <a:t>범위이며</a:t>
            </a:r>
            <a:r>
              <a:rPr lang="en-US" altLang="ko-KR" dirty="0"/>
              <a:t>, 10</a:t>
            </a:r>
            <a:r>
              <a:rPr lang="ko-KR" altLang="en-US" dirty="0"/>
              <a:t>은 가장 높은 리스크를</a:t>
            </a:r>
            <a:r>
              <a:rPr lang="en-US" altLang="ko-KR" dirty="0"/>
              <a:t>, 0.1</a:t>
            </a:r>
            <a:r>
              <a:rPr lang="ko-KR" altLang="en-US" dirty="0"/>
              <a:t>은 가장 낮은 리스크를 나타냄</a:t>
            </a:r>
            <a:endParaRPr lang="en-US" altLang="ko-KR" dirty="0"/>
          </a:p>
          <a:p>
            <a:pPr>
              <a:defRPr/>
            </a:pPr>
            <a:r>
              <a:rPr lang="en-US" altLang="ko-KR" dirty="0"/>
              <a:t>Note3: </a:t>
            </a:r>
            <a:r>
              <a:rPr lang="ko-KR" altLang="en-US" dirty="0"/>
              <a:t>달러 기준 수입보험료</a:t>
            </a:r>
            <a:r>
              <a:rPr lang="en-US" altLang="ko-KR" dirty="0"/>
              <a:t>, </a:t>
            </a:r>
            <a:r>
              <a:rPr lang="ko-KR" altLang="en-US" dirty="0"/>
              <a:t>보험밀도는 </a:t>
            </a:r>
            <a:r>
              <a:rPr lang="en-US" altLang="ko-KR" dirty="0"/>
              <a:t>Swiss Re </a:t>
            </a:r>
            <a:r>
              <a:rPr lang="ko-KR" altLang="en-US" dirty="0"/>
              <a:t>발표 수치 기준</a:t>
            </a:r>
            <a:r>
              <a:rPr lang="en-US" altLang="ko-KR" dirty="0"/>
              <a:t>, </a:t>
            </a:r>
            <a:r>
              <a:rPr lang="ko-KR" altLang="en-US" dirty="0"/>
              <a:t>보험침투도의 경우 각국 감독기관이 발표한 수치 기준</a:t>
            </a:r>
          </a:p>
        </p:txBody>
      </p:sp>
      <p:sp>
        <p:nvSpPr>
          <p:cNvPr id="11" name="TextBox 10">
            <a:extLst>
              <a:ext uri="{FF2B5EF4-FFF2-40B4-BE49-F238E27FC236}">
                <a16:creationId xmlns:a16="http://schemas.microsoft.com/office/drawing/2014/main" id="{914BA99F-824A-B046-7E23-448961D66A34}"/>
              </a:ext>
            </a:extLst>
          </p:cNvPr>
          <p:cNvSpPr txBox="1"/>
          <p:nvPr/>
        </p:nvSpPr>
        <p:spPr>
          <a:xfrm>
            <a:off x="488948" y="5465575"/>
            <a:ext cx="8938800" cy="722808"/>
          </a:xfrm>
          <a:prstGeom prst="rect">
            <a:avLst/>
          </a:prstGeom>
          <a:noFill/>
          <a:ln w="3175">
            <a:noFill/>
          </a:ln>
        </p:spPr>
        <p:txBody>
          <a:bodyPr wrap="square" lIns="0" tIns="72000" rIns="0" bIns="72000" anchor="ctr">
            <a:noAutofit/>
          </a:bodyPr>
          <a:lstStyle>
            <a:defPPr>
              <a:defRPr lang="en-US"/>
            </a:defPPr>
            <a:lvl1pPr indent="0" algn="ctr" defTabSz="457200">
              <a:lnSpc>
                <a:spcPct val="110000"/>
              </a:lnSpc>
              <a:spcAft>
                <a:spcPts val="300"/>
              </a:spcAft>
              <a:buClr>
                <a:schemeClr val="tx1">
                  <a:lumMod val="85000"/>
                  <a:lumOff val="15000"/>
                </a:schemeClr>
              </a:buClr>
              <a:buFont typeface="Arial" panose="020B0604020202020204" pitchFamily="34" charset="0"/>
              <a:buNone/>
              <a:defRPr sz="1100" b="1">
                <a:ln>
                  <a:solidFill>
                    <a:schemeClr val="accent5">
                      <a:alpha val="0"/>
                    </a:schemeClr>
                  </a:solidFill>
                </a:ln>
                <a:solidFill>
                  <a:schemeClr val="accent1"/>
                </a:solidFill>
                <a:latin typeface="KoPub돋움체 Medium" panose="00000600000000000000" pitchFamily="2" charset="-127"/>
                <a:ea typeface="KoPub돋움체 Medium" panose="00000600000000000000" pitchFamily="2" charset="-127"/>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a:spcAft>
                <a:spcPts val="0"/>
              </a:spcAft>
            </a:pPr>
            <a:r>
              <a:rPr lang="ko-KR" altLang="en-US" dirty="0"/>
              <a:t>“시장규모</a:t>
            </a:r>
            <a:r>
              <a:rPr lang="en-US" altLang="ko-KR" dirty="0"/>
              <a:t>, </a:t>
            </a:r>
            <a:r>
              <a:rPr lang="ko-KR" altLang="en-US" dirty="0"/>
              <a:t>보험침투도</a:t>
            </a:r>
            <a:r>
              <a:rPr lang="en-US" altLang="ko-KR" dirty="0"/>
              <a:t>, </a:t>
            </a:r>
            <a:r>
              <a:rPr lang="ko-KR" altLang="en-US" dirty="0"/>
              <a:t>보험밀도</a:t>
            </a:r>
            <a:r>
              <a:rPr lang="en-US" altLang="ko-KR" dirty="0"/>
              <a:t>, </a:t>
            </a:r>
            <a:r>
              <a:rPr lang="ko-KR" altLang="en-US" dirty="0"/>
              <a:t>인구</a:t>
            </a:r>
            <a:r>
              <a:rPr lang="en-US" altLang="ko-KR" dirty="0"/>
              <a:t>, </a:t>
            </a:r>
            <a:r>
              <a:rPr lang="ko-KR" altLang="en-US" dirty="0"/>
              <a:t>경제성장률 등 신시장 진입 시 고려해야 할 </a:t>
            </a:r>
            <a:r>
              <a:rPr lang="en-US" altLang="ko-KR" dirty="0"/>
              <a:t>8</a:t>
            </a:r>
            <a:r>
              <a:rPr lang="ko-KR" altLang="en-US" dirty="0"/>
              <a:t>개 요인을 분석한 결과</a:t>
            </a:r>
            <a:r>
              <a:rPr lang="en-US" altLang="ko-KR" dirty="0"/>
              <a:t>, </a:t>
            </a:r>
            <a:r>
              <a:rPr lang="ko-KR" altLang="en-US" dirty="0"/>
              <a:t>인도네시아</a:t>
            </a:r>
            <a:r>
              <a:rPr lang="en-US" altLang="ko-KR" dirty="0"/>
              <a:t>, </a:t>
            </a:r>
            <a:r>
              <a:rPr lang="ko-KR" altLang="en-US" dirty="0"/>
              <a:t>베트남</a:t>
            </a:r>
            <a:r>
              <a:rPr lang="en-US" altLang="ko-KR" dirty="0"/>
              <a:t>, </a:t>
            </a:r>
            <a:r>
              <a:rPr lang="ko-KR" altLang="en-US" dirty="0"/>
              <a:t>필리핀 등이 </a:t>
            </a:r>
            <a:endParaRPr lang="en-US" altLang="ko-KR" dirty="0"/>
          </a:p>
          <a:p>
            <a:pPr>
              <a:spcAft>
                <a:spcPts val="0"/>
              </a:spcAft>
            </a:pPr>
            <a:r>
              <a:rPr lang="ko-KR" altLang="en-US" dirty="0"/>
              <a:t>국내 보험사가 가장 우선적으로 고려해야 할 매력도가 높은 시장으로 분석되며</a:t>
            </a:r>
            <a:r>
              <a:rPr lang="en-US" altLang="ko-KR" dirty="0"/>
              <a:t>, </a:t>
            </a:r>
            <a:r>
              <a:rPr lang="ko-KR" altLang="en-US" dirty="0"/>
              <a:t>규모의 경제 측면 등을 고려 시 중국</a:t>
            </a:r>
            <a:r>
              <a:rPr lang="en-US" altLang="ko-KR" dirty="0"/>
              <a:t>, </a:t>
            </a:r>
            <a:r>
              <a:rPr lang="ko-KR" altLang="en-US" dirty="0"/>
              <a:t>인도 등도 고려해볼 수 있음”</a:t>
            </a:r>
          </a:p>
        </p:txBody>
      </p:sp>
      <p:sp>
        <p:nvSpPr>
          <p:cNvPr id="16" name="직사각형 15">
            <a:extLst>
              <a:ext uri="{FF2B5EF4-FFF2-40B4-BE49-F238E27FC236}">
                <a16:creationId xmlns:a16="http://schemas.microsoft.com/office/drawing/2014/main" id="{5442B086-BA00-084B-5B87-453BD6C6EC6E}"/>
              </a:ext>
            </a:extLst>
          </p:cNvPr>
          <p:cNvSpPr/>
          <p:nvPr/>
        </p:nvSpPr>
        <p:spPr>
          <a:xfrm>
            <a:off x="7485320" y="4642680"/>
            <a:ext cx="1931729" cy="435170"/>
          </a:xfrm>
          <a:prstGeom prst="rect">
            <a:avLst/>
          </a:prstGeom>
          <a:solidFill>
            <a:schemeClr val="bg1"/>
          </a:solidFill>
          <a:ln>
            <a:solidFill>
              <a:schemeClr val="bg1">
                <a:lumMod val="85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ko-KR" altLang="en-US" sz="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endParaRPr>
          </a:p>
        </p:txBody>
      </p:sp>
      <p:sp>
        <p:nvSpPr>
          <p:cNvPr id="18" name="TextBox 17">
            <a:extLst>
              <a:ext uri="{FF2B5EF4-FFF2-40B4-BE49-F238E27FC236}">
                <a16:creationId xmlns:a16="http://schemas.microsoft.com/office/drawing/2014/main" id="{46D0FE8F-C581-F906-CFAE-D5EB1EA82E09}"/>
              </a:ext>
            </a:extLst>
          </p:cNvPr>
          <p:cNvSpPr txBox="1"/>
          <p:nvPr/>
        </p:nvSpPr>
        <p:spPr>
          <a:xfrm>
            <a:off x="9050602" y="4810835"/>
            <a:ext cx="470437" cy="235706"/>
          </a:xfrm>
          <a:prstGeom prst="rect">
            <a:avLst/>
          </a:prstGeom>
          <a:noFill/>
        </p:spPr>
        <p:txBody>
          <a:bodyPr wrap="square">
            <a:spAutoFit/>
          </a:bodyPr>
          <a:lstStyle/>
          <a:p>
            <a:pPr marR="24765" algn="ctr">
              <a:lnSpc>
                <a:spcPts val="1170"/>
              </a:lnSpc>
            </a:pPr>
            <a:r>
              <a:rPr lang="ko-KR" altLang="en-US" sz="800" dirty="0">
                <a:ln>
                  <a:solidFill>
                    <a:prstClr val="white">
                      <a:lumMod val="75000"/>
                      <a:alpha val="0"/>
                    </a:prstClr>
                  </a:solidFill>
                </a:ln>
                <a:latin typeface="+mn-ea"/>
                <a:cs typeface="Arial"/>
              </a:rPr>
              <a:t>낮음</a:t>
            </a:r>
          </a:p>
        </p:txBody>
      </p:sp>
      <p:sp>
        <p:nvSpPr>
          <p:cNvPr id="19" name="TextBox 18">
            <a:extLst>
              <a:ext uri="{FF2B5EF4-FFF2-40B4-BE49-F238E27FC236}">
                <a16:creationId xmlns:a16="http://schemas.microsoft.com/office/drawing/2014/main" id="{658280E3-6672-32F0-FF6D-08F4A0C1AC68}"/>
              </a:ext>
            </a:extLst>
          </p:cNvPr>
          <p:cNvSpPr txBox="1"/>
          <p:nvPr/>
        </p:nvSpPr>
        <p:spPr>
          <a:xfrm>
            <a:off x="7436596" y="4810835"/>
            <a:ext cx="470437" cy="235706"/>
          </a:xfrm>
          <a:prstGeom prst="rect">
            <a:avLst/>
          </a:prstGeom>
          <a:noFill/>
        </p:spPr>
        <p:txBody>
          <a:bodyPr wrap="square">
            <a:spAutoFit/>
          </a:bodyPr>
          <a:lstStyle/>
          <a:p>
            <a:pPr marR="24765" algn="ctr">
              <a:lnSpc>
                <a:spcPts val="1170"/>
              </a:lnSpc>
            </a:pPr>
            <a:r>
              <a:rPr lang="ko-KR" altLang="en-US" sz="800" dirty="0">
                <a:ln>
                  <a:solidFill>
                    <a:prstClr val="white">
                      <a:lumMod val="75000"/>
                      <a:alpha val="0"/>
                    </a:prstClr>
                  </a:solidFill>
                </a:ln>
                <a:latin typeface="+mn-ea"/>
                <a:cs typeface="Arial"/>
              </a:rPr>
              <a:t>높음</a:t>
            </a:r>
          </a:p>
        </p:txBody>
      </p:sp>
      <p:sp>
        <p:nvSpPr>
          <p:cNvPr id="20" name="TextBox 19">
            <a:extLst>
              <a:ext uri="{FF2B5EF4-FFF2-40B4-BE49-F238E27FC236}">
                <a16:creationId xmlns:a16="http://schemas.microsoft.com/office/drawing/2014/main" id="{9A8D7926-D155-363F-4EF6-B02BC2394C5F}"/>
              </a:ext>
            </a:extLst>
          </p:cNvPr>
          <p:cNvSpPr txBox="1"/>
          <p:nvPr/>
        </p:nvSpPr>
        <p:spPr>
          <a:xfrm>
            <a:off x="7903124" y="4630944"/>
            <a:ext cx="1152727" cy="235706"/>
          </a:xfrm>
          <a:prstGeom prst="rect">
            <a:avLst/>
          </a:prstGeom>
          <a:noFill/>
        </p:spPr>
        <p:txBody>
          <a:bodyPr wrap="square">
            <a:spAutoFit/>
          </a:bodyPr>
          <a:lstStyle/>
          <a:p>
            <a:pPr marR="24765" algn="ctr">
              <a:lnSpc>
                <a:spcPts val="1170"/>
              </a:lnSpc>
            </a:pPr>
            <a:r>
              <a:rPr lang="ko-KR" altLang="en-US" sz="800" dirty="0">
                <a:ln>
                  <a:solidFill>
                    <a:prstClr val="white">
                      <a:lumMod val="75000"/>
                      <a:alpha val="0"/>
                    </a:prstClr>
                  </a:solidFill>
                </a:ln>
                <a:latin typeface="+mn-ea"/>
                <a:cs typeface="Arial"/>
              </a:rPr>
              <a:t>상대적 매력도</a:t>
            </a:r>
          </a:p>
        </p:txBody>
      </p:sp>
      <p:grpSp>
        <p:nvGrpSpPr>
          <p:cNvPr id="21" name="그룹 20">
            <a:extLst>
              <a:ext uri="{FF2B5EF4-FFF2-40B4-BE49-F238E27FC236}">
                <a16:creationId xmlns:a16="http://schemas.microsoft.com/office/drawing/2014/main" id="{07D71877-7DB1-6194-18B2-C2B96BF73215}"/>
              </a:ext>
            </a:extLst>
          </p:cNvPr>
          <p:cNvGrpSpPr/>
          <p:nvPr/>
        </p:nvGrpSpPr>
        <p:grpSpPr>
          <a:xfrm>
            <a:off x="7911393" y="4856688"/>
            <a:ext cx="1134848" cy="144000"/>
            <a:chOff x="7986491" y="4838400"/>
            <a:chExt cx="1134848" cy="144000"/>
          </a:xfrm>
        </p:grpSpPr>
        <p:grpSp>
          <p:nvGrpSpPr>
            <p:cNvPr id="22" name="그룹 21">
              <a:extLst>
                <a:ext uri="{FF2B5EF4-FFF2-40B4-BE49-F238E27FC236}">
                  <a16:creationId xmlns:a16="http://schemas.microsoft.com/office/drawing/2014/main" id="{69088DCD-6103-CB5A-8F88-66EEFDD46F5E}"/>
                </a:ext>
              </a:extLst>
            </p:cNvPr>
            <p:cNvGrpSpPr/>
            <p:nvPr/>
          </p:nvGrpSpPr>
          <p:grpSpPr>
            <a:xfrm>
              <a:off x="7986491" y="4838400"/>
              <a:ext cx="1134848" cy="144000"/>
              <a:chOff x="8131131" y="5098773"/>
              <a:chExt cx="1134848" cy="144000"/>
            </a:xfrm>
          </p:grpSpPr>
          <p:sp>
            <p:nvSpPr>
              <p:cNvPr id="24" name="Rectangle 4">
                <a:extLst>
                  <a:ext uri="{FF2B5EF4-FFF2-40B4-BE49-F238E27FC236}">
                    <a16:creationId xmlns:a16="http://schemas.microsoft.com/office/drawing/2014/main" id="{4135B30D-F4C2-B808-20FC-428F9649008D}"/>
                  </a:ext>
                </a:extLst>
              </p:cNvPr>
              <p:cNvSpPr/>
              <p:nvPr/>
            </p:nvSpPr>
            <p:spPr>
              <a:xfrm>
                <a:off x="8296272" y="5098773"/>
                <a:ext cx="144000" cy="144000"/>
              </a:xfrm>
              <a:prstGeom prst="rect">
                <a:avLst/>
              </a:prstGeom>
              <a:solidFill>
                <a:srgbClr val="00338D"/>
              </a:solidFill>
              <a:ln w="12700" cap="flat" cmpd="sng" algn="ctr">
                <a:noFill/>
                <a:prstDash val="solid"/>
                <a:miter lim="800000"/>
              </a:ln>
              <a:effectLst/>
            </p:spPr>
            <p:txBody>
              <a:bodyPr wrap="none" lIns="54610" tIns="54610" rIns="54610" bIns="5461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800" b="0" i="0" u="none" strike="noStrike" kern="0" cap="none" spc="0" normalizeH="0" baseline="0" noProof="0" dirty="0">
                  <a:ln>
                    <a:noFill/>
                  </a:ln>
                  <a:solidFill>
                    <a:srgbClr val="FFFFFF"/>
                  </a:solidFill>
                  <a:effectLst/>
                  <a:uLnTx/>
                  <a:uFillTx/>
                  <a:latin typeface="Arial"/>
                  <a:ea typeface="+mn-ea"/>
                  <a:cs typeface="+mn-cs"/>
                </a:endParaRPr>
              </a:p>
            </p:txBody>
          </p:sp>
          <p:sp>
            <p:nvSpPr>
              <p:cNvPr id="25" name="Rectangle 6">
                <a:extLst>
                  <a:ext uri="{FF2B5EF4-FFF2-40B4-BE49-F238E27FC236}">
                    <a16:creationId xmlns:a16="http://schemas.microsoft.com/office/drawing/2014/main" id="{EE002635-DB9A-A597-7295-65AAE70E1AA0}"/>
                  </a:ext>
                </a:extLst>
              </p:cNvPr>
              <p:cNvSpPr/>
              <p:nvPr/>
            </p:nvSpPr>
            <p:spPr>
              <a:xfrm>
                <a:off x="9121979" y="5098773"/>
                <a:ext cx="144000" cy="144000"/>
              </a:xfrm>
              <a:prstGeom prst="rect">
                <a:avLst/>
              </a:prstGeom>
              <a:solidFill>
                <a:schemeClr val="bg1">
                  <a:lumMod val="95000"/>
                </a:schemeClr>
              </a:solidFill>
              <a:ln w="12700" cap="flat" cmpd="sng" algn="ctr">
                <a:noFill/>
                <a:prstDash val="solid"/>
                <a:miter lim="800000"/>
              </a:ln>
              <a:effectLst/>
            </p:spPr>
            <p:txBody>
              <a:bodyPr wrap="none" lIns="54610" tIns="54610" rIns="54610" bIns="5461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800" b="0" i="0" u="none" strike="noStrike" kern="0" cap="none" spc="0" normalizeH="0" baseline="0" noProof="0" dirty="0">
                  <a:ln>
                    <a:noFill/>
                  </a:ln>
                  <a:solidFill>
                    <a:sysClr val="windowText" lastClr="000000"/>
                  </a:solidFill>
                  <a:effectLst/>
                  <a:uLnTx/>
                  <a:uFillTx/>
                  <a:latin typeface="Arial"/>
                  <a:ea typeface="+mn-ea"/>
                  <a:cs typeface="+mn-cs"/>
                </a:endParaRPr>
              </a:p>
            </p:txBody>
          </p:sp>
          <p:sp>
            <p:nvSpPr>
              <p:cNvPr id="26" name="Rectangle 5">
                <a:extLst>
                  <a:ext uri="{FF2B5EF4-FFF2-40B4-BE49-F238E27FC236}">
                    <a16:creationId xmlns:a16="http://schemas.microsoft.com/office/drawing/2014/main" id="{BEE89E33-1342-865A-BC60-4B5B2981A3EA}"/>
                  </a:ext>
                </a:extLst>
              </p:cNvPr>
              <p:cNvSpPr/>
              <p:nvPr/>
            </p:nvSpPr>
            <p:spPr>
              <a:xfrm>
                <a:off x="8131131" y="5098773"/>
                <a:ext cx="144000" cy="144000"/>
              </a:xfrm>
              <a:prstGeom prst="rect">
                <a:avLst/>
              </a:prstGeom>
              <a:solidFill>
                <a:schemeClr val="accent5"/>
              </a:solidFill>
              <a:ln w="12700" cap="flat" cmpd="sng" algn="ctr">
                <a:noFill/>
                <a:prstDash val="solid"/>
                <a:miter lim="800000"/>
              </a:ln>
              <a:effectLst/>
            </p:spPr>
            <p:txBody>
              <a:bodyPr wrap="none" lIns="54610" tIns="54610" rIns="54610" bIns="5461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800" b="0" i="0" u="none" strike="noStrike" kern="0" cap="none" spc="0" normalizeH="0" baseline="0" noProof="0" dirty="0">
                  <a:ln>
                    <a:noFill/>
                  </a:ln>
                  <a:solidFill>
                    <a:srgbClr val="FFFFFF"/>
                  </a:solidFill>
                  <a:effectLst/>
                  <a:uLnTx/>
                  <a:uFillTx/>
                  <a:latin typeface="Arial"/>
                  <a:ea typeface="+mn-ea"/>
                  <a:cs typeface="+mn-cs"/>
                </a:endParaRPr>
              </a:p>
            </p:txBody>
          </p:sp>
          <p:sp>
            <p:nvSpPr>
              <p:cNvPr id="27" name="Rectangle 3">
                <a:extLst>
                  <a:ext uri="{FF2B5EF4-FFF2-40B4-BE49-F238E27FC236}">
                    <a16:creationId xmlns:a16="http://schemas.microsoft.com/office/drawing/2014/main" id="{65B3AE58-170A-346A-D113-9A657753AF59}"/>
                  </a:ext>
                </a:extLst>
              </p:cNvPr>
              <p:cNvSpPr/>
              <p:nvPr/>
            </p:nvSpPr>
            <p:spPr>
              <a:xfrm>
                <a:off x="8461413" y="5098773"/>
                <a:ext cx="144000" cy="144000"/>
              </a:xfrm>
              <a:prstGeom prst="rect">
                <a:avLst/>
              </a:prstGeom>
              <a:solidFill>
                <a:srgbClr val="1E49E2"/>
              </a:solidFill>
              <a:ln w="12700" cap="flat" cmpd="sng" algn="ctr">
                <a:noFill/>
                <a:prstDash val="solid"/>
                <a:miter lim="800000"/>
              </a:ln>
              <a:effectLst/>
            </p:spPr>
            <p:txBody>
              <a:bodyPr wrap="none" lIns="54610" tIns="54610" rIns="54610" bIns="5461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800" b="0" i="0" u="none" strike="noStrike" kern="0" cap="none" spc="0" normalizeH="0" baseline="0" noProof="0" dirty="0">
                  <a:ln>
                    <a:noFill/>
                  </a:ln>
                  <a:solidFill>
                    <a:srgbClr val="FFFFFF"/>
                  </a:solidFill>
                  <a:effectLst/>
                  <a:uLnTx/>
                  <a:uFillTx/>
                  <a:latin typeface="Arial"/>
                  <a:ea typeface="+mn-ea"/>
                  <a:cs typeface="+mn-cs"/>
                </a:endParaRPr>
              </a:p>
            </p:txBody>
          </p:sp>
          <p:sp>
            <p:nvSpPr>
              <p:cNvPr id="28" name="Rectangle 3">
                <a:extLst>
                  <a:ext uri="{FF2B5EF4-FFF2-40B4-BE49-F238E27FC236}">
                    <a16:creationId xmlns:a16="http://schemas.microsoft.com/office/drawing/2014/main" id="{B77BF8EA-C918-9AF1-8A21-21B16ABBE93E}"/>
                  </a:ext>
                </a:extLst>
              </p:cNvPr>
              <p:cNvSpPr/>
              <p:nvPr/>
            </p:nvSpPr>
            <p:spPr>
              <a:xfrm>
                <a:off x="8626554" y="5098773"/>
                <a:ext cx="144000" cy="144000"/>
              </a:xfrm>
              <a:prstGeom prst="rect">
                <a:avLst/>
              </a:prstGeom>
              <a:solidFill>
                <a:srgbClr val="00B8F5"/>
              </a:solidFill>
              <a:ln w="12700" cap="flat" cmpd="sng" algn="ctr">
                <a:noFill/>
                <a:prstDash val="solid"/>
                <a:miter lim="800000"/>
              </a:ln>
              <a:effectLst/>
            </p:spPr>
            <p:txBody>
              <a:bodyPr wrap="none" lIns="54610" tIns="54610" rIns="54610" bIns="5461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800" b="0" i="0" u="none" strike="noStrike" kern="0" cap="none" spc="0" normalizeH="0" baseline="0" noProof="0" dirty="0">
                  <a:ln>
                    <a:noFill/>
                  </a:ln>
                  <a:solidFill>
                    <a:srgbClr val="1E49E2"/>
                  </a:solidFill>
                  <a:effectLst/>
                  <a:uLnTx/>
                  <a:uFillTx/>
                  <a:latin typeface="Arial"/>
                  <a:ea typeface="+mn-ea"/>
                  <a:cs typeface="+mn-cs"/>
                </a:endParaRPr>
              </a:p>
            </p:txBody>
          </p:sp>
          <p:sp>
            <p:nvSpPr>
              <p:cNvPr id="29" name="Rectangle 3">
                <a:extLst>
                  <a:ext uri="{FF2B5EF4-FFF2-40B4-BE49-F238E27FC236}">
                    <a16:creationId xmlns:a16="http://schemas.microsoft.com/office/drawing/2014/main" id="{A2238418-F337-858F-9103-7CCEEDD12302}"/>
                  </a:ext>
                </a:extLst>
              </p:cNvPr>
              <p:cNvSpPr/>
              <p:nvPr/>
            </p:nvSpPr>
            <p:spPr>
              <a:xfrm>
                <a:off x="8791695" y="5098773"/>
                <a:ext cx="144000" cy="144000"/>
              </a:xfrm>
              <a:prstGeom prst="rect">
                <a:avLst/>
              </a:prstGeom>
              <a:solidFill>
                <a:srgbClr val="ACEAFF"/>
              </a:solidFill>
              <a:ln w="12700" cap="flat" cmpd="sng" algn="ctr">
                <a:noFill/>
                <a:prstDash val="solid"/>
                <a:miter lim="800000"/>
              </a:ln>
              <a:effectLst/>
            </p:spPr>
            <p:txBody>
              <a:bodyPr wrap="none" lIns="54610" tIns="54610" rIns="54610" bIns="5461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800" b="0" i="0" u="none" strike="noStrike" kern="0" cap="none" spc="0" normalizeH="0" baseline="0" noProof="0" dirty="0">
                  <a:ln>
                    <a:noFill/>
                  </a:ln>
                  <a:solidFill>
                    <a:srgbClr val="FFFFFF"/>
                  </a:solidFill>
                  <a:effectLst/>
                  <a:uLnTx/>
                  <a:uFillTx/>
                  <a:latin typeface="Arial"/>
                  <a:ea typeface="+mn-ea"/>
                  <a:cs typeface="+mn-cs"/>
                </a:endParaRPr>
              </a:p>
            </p:txBody>
          </p:sp>
          <p:sp>
            <p:nvSpPr>
              <p:cNvPr id="30" name="Rectangle 6">
                <a:extLst>
                  <a:ext uri="{FF2B5EF4-FFF2-40B4-BE49-F238E27FC236}">
                    <a16:creationId xmlns:a16="http://schemas.microsoft.com/office/drawing/2014/main" id="{ACC90BCF-ED7B-72B1-DBB8-76F99315B934}"/>
                  </a:ext>
                </a:extLst>
              </p:cNvPr>
              <p:cNvSpPr/>
              <p:nvPr/>
            </p:nvSpPr>
            <p:spPr>
              <a:xfrm>
                <a:off x="8956836" y="5098773"/>
                <a:ext cx="144000" cy="144000"/>
              </a:xfrm>
              <a:prstGeom prst="rect">
                <a:avLst/>
              </a:prstGeom>
              <a:solidFill>
                <a:srgbClr val="BFBFBF"/>
              </a:solidFill>
              <a:ln w="12700" cap="flat" cmpd="sng" algn="ctr">
                <a:noFill/>
                <a:prstDash val="solid"/>
                <a:miter lim="800000"/>
              </a:ln>
              <a:effectLst/>
            </p:spPr>
            <p:txBody>
              <a:bodyPr wrap="none" lIns="54610" tIns="54610" rIns="54610" bIns="5461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800" b="0" i="0" u="none" strike="noStrike" kern="0" cap="none" spc="0" normalizeH="0" baseline="0" noProof="0" dirty="0">
                  <a:ln>
                    <a:noFill/>
                  </a:ln>
                  <a:solidFill>
                    <a:sysClr val="windowText" lastClr="000000"/>
                  </a:solidFill>
                  <a:effectLst/>
                  <a:uLnTx/>
                  <a:uFillTx/>
                  <a:latin typeface="Arial"/>
                  <a:ea typeface="+mn-ea"/>
                  <a:cs typeface="+mn-cs"/>
                </a:endParaRPr>
              </a:p>
            </p:txBody>
          </p:sp>
        </p:grpSp>
        <p:sp>
          <p:nvSpPr>
            <p:cNvPr id="23" name="Rectangle 6">
              <a:extLst>
                <a:ext uri="{FF2B5EF4-FFF2-40B4-BE49-F238E27FC236}">
                  <a16:creationId xmlns:a16="http://schemas.microsoft.com/office/drawing/2014/main" id="{308E7F3D-FE82-4C2D-2E6C-F276C5AE1E91}"/>
                </a:ext>
              </a:extLst>
            </p:cNvPr>
            <p:cNvSpPr/>
            <p:nvPr/>
          </p:nvSpPr>
          <p:spPr>
            <a:xfrm>
              <a:off x="8976552" y="4838400"/>
              <a:ext cx="144000" cy="144000"/>
            </a:xfrm>
            <a:prstGeom prst="rect">
              <a:avLst/>
            </a:prstGeom>
            <a:solidFill>
              <a:srgbClr val="F2F2F2"/>
            </a:solidFill>
            <a:ln w="0" cap="flat" cmpd="sng" algn="ctr">
              <a:noFill/>
              <a:prstDash val="solid"/>
              <a:miter lim="800000"/>
            </a:ln>
            <a:effectLst/>
          </p:spPr>
          <p:txBody>
            <a:bodyPr wrap="none" lIns="54610" tIns="54610" rIns="54610" bIns="5461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800" b="0" i="0" u="none" strike="noStrike" kern="0" cap="none" spc="0" normalizeH="0" baseline="0" noProof="0" dirty="0">
                <a:ln>
                  <a:noFill/>
                </a:ln>
                <a:solidFill>
                  <a:sysClr val="windowText" lastClr="000000"/>
                </a:solidFill>
                <a:effectLst/>
                <a:uLnTx/>
                <a:uFillTx/>
                <a:latin typeface="Arial"/>
                <a:ea typeface="+mn-ea"/>
                <a:cs typeface="+mn-cs"/>
              </a:endParaRPr>
            </a:p>
          </p:txBody>
        </p:sp>
      </p:grpSp>
    </p:spTree>
    <p:extLst>
      <p:ext uri="{BB962C8B-B14F-4D97-AF65-F5344CB8AC3E}">
        <p14:creationId xmlns:p14="http://schemas.microsoft.com/office/powerpoint/2010/main" val="273465389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텍스트 개체 틀 2">
            <a:extLst>
              <a:ext uri="{FF2B5EF4-FFF2-40B4-BE49-F238E27FC236}">
                <a16:creationId xmlns:a16="http://schemas.microsoft.com/office/drawing/2014/main" id="{FC5483D9-A341-0113-E22E-BAC6F5C47B4D}"/>
              </a:ext>
            </a:extLst>
          </p:cNvPr>
          <p:cNvSpPr>
            <a:spLocks noGrp="1"/>
          </p:cNvSpPr>
          <p:nvPr>
            <p:ph type="body" sz="quarter" idx="11"/>
          </p:nvPr>
        </p:nvSpPr>
        <p:spPr/>
        <p:txBody>
          <a:bodyPr/>
          <a:lstStyle/>
          <a:p>
            <a:r>
              <a:rPr lang="ko-KR" altLang="en-US" dirty="0"/>
              <a:t>국내 보험사</a:t>
            </a:r>
            <a:r>
              <a:rPr lang="en-US" altLang="ko-KR" dirty="0"/>
              <a:t>, </a:t>
            </a:r>
            <a:r>
              <a:rPr lang="ko-KR" altLang="en-US" dirty="0"/>
              <a:t>전후방 사업과 연계한 새로운 방식의 진출방식 시도 등 필요</a:t>
            </a:r>
          </a:p>
        </p:txBody>
      </p:sp>
      <p:sp>
        <p:nvSpPr>
          <p:cNvPr id="4" name="직사각형 3">
            <a:extLst>
              <a:ext uri="{FF2B5EF4-FFF2-40B4-BE49-F238E27FC236}">
                <a16:creationId xmlns:a16="http://schemas.microsoft.com/office/drawing/2014/main" id="{12B2396F-952A-DEF0-CEEB-FE50556AF91C}"/>
              </a:ext>
            </a:extLst>
          </p:cNvPr>
          <p:cNvSpPr/>
          <p:nvPr/>
        </p:nvSpPr>
        <p:spPr>
          <a:xfrm>
            <a:off x="3286505" y="1127543"/>
            <a:ext cx="5947200" cy="130862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72000" rIns="72000" rtlCol="0" anchor="t">
            <a:spAutoFit/>
          </a:bodyPr>
          <a:lstStyle/>
          <a:p>
            <a:pPr marR="0" lvl="0" algn="just" defTabSz="914400" rtl="0" eaLnBrk="1" fontAlgn="auto" latinLnBrk="0" hangingPunct="1">
              <a:lnSpc>
                <a:spcPct val="120000"/>
              </a:lnSpc>
              <a:spcBef>
                <a:spcPts val="600"/>
              </a:spcBef>
              <a:buClr>
                <a:schemeClr val="accent4"/>
              </a:buClr>
              <a:buSzTx/>
              <a:tabLst/>
              <a:defRPr/>
            </a:pPr>
            <a:r>
              <a:rPr kumimoji="0" lang="ko-KR" altLang="en-US" sz="1200" b="1" i="0" u="none" strike="noStrike" kern="1200" cap="none" spc="0" normalizeH="0" baseline="0" noProof="0" dirty="0">
                <a:ln>
                  <a:solidFill>
                    <a:srgbClr val="1E49E2">
                      <a:alpha val="0"/>
                    </a:srgbClr>
                  </a:solidFill>
                </a:ln>
                <a:solidFill>
                  <a:srgbClr val="0C233C"/>
                </a:solidFill>
                <a:effectLst/>
                <a:uLnTx/>
                <a:uFillTx/>
                <a:latin typeface="+mj-ea"/>
                <a:ea typeface="+mj-ea"/>
                <a:cs typeface="+mn-cs"/>
              </a:rPr>
              <a:t>신흥 아시아 보험시장 내 경쟁 심화</a:t>
            </a:r>
            <a:endParaRPr kumimoji="0" lang="en-US" altLang="ko-KR" sz="1200" b="1" i="0" u="none" strike="noStrike" kern="1200" cap="none" spc="0" normalizeH="0" baseline="0" noProof="0" dirty="0">
              <a:ln>
                <a:solidFill>
                  <a:srgbClr val="1E49E2">
                    <a:alpha val="0"/>
                  </a:srgbClr>
                </a:solidFill>
              </a:ln>
              <a:solidFill>
                <a:srgbClr val="0C233C"/>
              </a:solidFill>
              <a:effectLst/>
              <a:uLnTx/>
              <a:uFillTx/>
              <a:latin typeface="+mj-ea"/>
              <a:ea typeface="+mj-ea"/>
              <a:cs typeface="+mn-cs"/>
            </a:endParaRPr>
          </a:p>
          <a:p>
            <a:pPr marL="171450" indent="-171450" algn="just">
              <a:lnSpc>
                <a:spcPct val="120000"/>
              </a:lnSpc>
              <a:spcBef>
                <a:spcPts val="600"/>
              </a:spcBef>
              <a:buClr>
                <a:schemeClr val="tx1">
                  <a:lumMod val="75000"/>
                  <a:lumOff val="25000"/>
                </a:schemeClr>
              </a:buClr>
              <a:buFont typeface="Arial" panose="020B0604020202020204" pitchFamily="34" charset="0"/>
              <a:buChar char="•"/>
              <a:defRPr/>
            </a:pPr>
            <a:r>
              <a:rPr kumimoji="0" lang="ko-KR" altLang="en-US" sz="1000" i="0" u="none" strike="noStrike" kern="1200" cap="none" spc="0" normalizeH="0" baseline="0" noProof="0" dirty="0">
                <a:ln>
                  <a:solidFill>
                    <a:srgbClr val="1E49E2">
                      <a:alpha val="0"/>
                    </a:srgbClr>
                  </a:solidFill>
                </a:ln>
                <a:solidFill>
                  <a:schemeClr val="tx1">
                    <a:lumMod val="75000"/>
                    <a:lumOff val="25000"/>
                  </a:schemeClr>
                </a:solidFill>
                <a:effectLst/>
                <a:uLnTx/>
                <a:uFillTx/>
                <a:latin typeface="KoPub돋움체 Medium" panose="02020603020101020101" pitchFamily="18" charset="-127"/>
                <a:ea typeface="KoPub돋움체 Medium" panose="02020603020101020101" pitchFamily="18" charset="-127"/>
                <a:cs typeface="+mn-cs"/>
              </a:rPr>
              <a:t>신흥 아시아 태평양 보험시장 진출은 국내 보험사에게도 유망한 기회가 될 수 있음</a:t>
            </a:r>
            <a:endParaRPr kumimoji="0" lang="en-US" altLang="ko-KR" sz="1000" i="0" u="none" strike="noStrike" kern="1200" cap="none" spc="0" normalizeH="0" baseline="0" noProof="0" dirty="0">
              <a:ln>
                <a:solidFill>
                  <a:srgbClr val="1E49E2">
                    <a:alpha val="0"/>
                  </a:srgbClr>
                </a:solidFill>
              </a:ln>
              <a:solidFill>
                <a:schemeClr val="tx1">
                  <a:lumMod val="75000"/>
                  <a:lumOff val="25000"/>
                </a:schemeClr>
              </a:solidFill>
              <a:effectLst/>
              <a:uLnTx/>
              <a:uFillTx/>
              <a:latin typeface="KoPub돋움체 Medium" panose="02020603020101020101" pitchFamily="18" charset="-127"/>
              <a:ea typeface="KoPub돋움체 Medium" panose="02020603020101020101" pitchFamily="18" charset="-127"/>
              <a:cs typeface="+mn-cs"/>
            </a:endParaRPr>
          </a:p>
          <a:p>
            <a:pPr marL="171450" indent="-171450" algn="just">
              <a:lnSpc>
                <a:spcPct val="120000"/>
              </a:lnSpc>
              <a:spcBef>
                <a:spcPts val="600"/>
              </a:spcBef>
              <a:buClr>
                <a:schemeClr val="tx1">
                  <a:lumMod val="75000"/>
                  <a:lumOff val="25000"/>
                </a:schemeClr>
              </a:buClr>
              <a:buFont typeface="Arial" panose="020B0604020202020204" pitchFamily="34" charset="0"/>
              <a:buChar char="•"/>
              <a:defRPr/>
            </a:pPr>
            <a:r>
              <a:rPr kumimoji="0" lang="ko-KR" altLang="en-US" sz="1000" i="0" u="none" strike="noStrike" kern="1200" cap="none" spc="0" normalizeH="0" baseline="0" noProof="0" dirty="0">
                <a:ln>
                  <a:solidFill>
                    <a:srgbClr val="1E49E2">
                      <a:alpha val="0"/>
                    </a:srgbClr>
                  </a:solidFill>
                </a:ln>
                <a:solidFill>
                  <a:schemeClr val="tx1">
                    <a:lumMod val="75000"/>
                    <a:lumOff val="25000"/>
                  </a:schemeClr>
                </a:solidFill>
                <a:effectLst/>
                <a:uLnTx/>
                <a:uFillTx/>
                <a:latin typeface="KoPub돋움체 Medium" panose="02020603020101020101" pitchFamily="18" charset="-127"/>
                <a:ea typeface="KoPub돋움체 Medium" panose="02020603020101020101" pitchFamily="18" charset="-127"/>
                <a:cs typeface="+mn-cs"/>
              </a:rPr>
              <a:t>그러나</a:t>
            </a:r>
            <a:r>
              <a:rPr kumimoji="0" lang="en-US" altLang="ko-KR" sz="1000" i="0" u="none" strike="noStrike" kern="1200" cap="none" spc="0" normalizeH="0" baseline="0" noProof="0" dirty="0">
                <a:ln>
                  <a:solidFill>
                    <a:srgbClr val="1E49E2">
                      <a:alpha val="0"/>
                    </a:srgbClr>
                  </a:solidFill>
                </a:ln>
                <a:solidFill>
                  <a:schemeClr val="tx1">
                    <a:lumMod val="75000"/>
                    <a:lumOff val="25000"/>
                  </a:schemeClr>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1000" i="0" u="none" strike="noStrike" kern="1200" cap="none" spc="0" normalizeH="0" baseline="0" noProof="0" dirty="0">
                <a:ln>
                  <a:solidFill>
                    <a:srgbClr val="1E49E2">
                      <a:alpha val="0"/>
                    </a:srgbClr>
                  </a:solidFill>
                </a:ln>
                <a:solidFill>
                  <a:schemeClr val="tx1">
                    <a:lumMod val="75000"/>
                    <a:lumOff val="25000"/>
                  </a:schemeClr>
                </a:solidFill>
                <a:effectLst/>
                <a:uLnTx/>
                <a:uFillTx/>
                <a:latin typeface="KoPub돋움체 Medium" panose="02020603020101020101" pitchFamily="18" charset="-127"/>
                <a:ea typeface="KoPub돋움체 Medium" panose="02020603020101020101" pitchFamily="18" charset="-127"/>
                <a:cs typeface="+mn-cs"/>
              </a:rPr>
              <a:t>지금까지 글로벌 보험사를 포함한 선도적인 보험사들이 해외시장에서 지역적 거점을 구축하고자 노력한 결과</a:t>
            </a:r>
            <a:r>
              <a:rPr kumimoji="0" lang="en-US" altLang="ko-KR" sz="1000" i="0" u="none" strike="noStrike" kern="1200" cap="none" spc="0" normalizeH="0" baseline="0" noProof="0" dirty="0">
                <a:ln>
                  <a:solidFill>
                    <a:srgbClr val="1E49E2">
                      <a:alpha val="0"/>
                    </a:srgbClr>
                  </a:solidFill>
                </a:ln>
                <a:solidFill>
                  <a:schemeClr val="tx1">
                    <a:lumMod val="75000"/>
                    <a:lumOff val="25000"/>
                  </a:schemeClr>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1000" i="0" u="none" strike="noStrike" kern="1200" cap="none" spc="0" normalizeH="0" baseline="0" noProof="0" dirty="0">
                <a:ln>
                  <a:solidFill>
                    <a:srgbClr val="1E49E2">
                      <a:alpha val="0"/>
                    </a:srgbClr>
                  </a:solidFill>
                </a:ln>
                <a:solidFill>
                  <a:schemeClr val="tx1">
                    <a:lumMod val="75000"/>
                    <a:lumOff val="25000"/>
                  </a:schemeClr>
                </a:solidFill>
                <a:effectLst/>
                <a:uLnTx/>
                <a:uFillTx/>
                <a:latin typeface="KoPub돋움체 Medium" panose="02020603020101020101" pitchFamily="18" charset="-127"/>
                <a:ea typeface="KoPub돋움체 Medium" panose="02020603020101020101" pitchFamily="18" charset="-127"/>
                <a:cs typeface="+mn-cs"/>
              </a:rPr>
              <a:t>신흥 아시아 태평양 시장에서 경쟁이 심화되면서 마진이 압박을 받고 있음</a:t>
            </a:r>
            <a:r>
              <a:rPr kumimoji="0" lang="en-US" altLang="ko-KR" sz="1000" i="0" u="none" strike="noStrike" kern="1200" cap="none" spc="0" normalizeH="0" baseline="0" noProof="0" dirty="0">
                <a:ln>
                  <a:solidFill>
                    <a:srgbClr val="1E49E2">
                      <a:alpha val="0"/>
                    </a:srgbClr>
                  </a:solidFill>
                </a:ln>
                <a:solidFill>
                  <a:schemeClr val="tx1">
                    <a:lumMod val="75000"/>
                    <a:lumOff val="25000"/>
                  </a:schemeClr>
                </a:solidFill>
                <a:effectLst/>
                <a:uLnTx/>
                <a:uFillTx/>
                <a:latin typeface="KoPub돋움체 Medium" panose="02020603020101020101" pitchFamily="18" charset="-127"/>
                <a:ea typeface="KoPub돋움체 Medium" panose="02020603020101020101" pitchFamily="18" charset="-127"/>
                <a:cs typeface="+mn-cs"/>
              </a:rPr>
              <a:t> </a:t>
            </a:r>
          </a:p>
          <a:p>
            <a:pPr marL="171450" marR="0" lvl="0" indent="-171450" algn="just" defTabSz="914400" rtl="0" eaLnBrk="1" fontAlgn="auto" latinLnBrk="0" hangingPunct="1">
              <a:lnSpc>
                <a:spcPct val="120000"/>
              </a:lnSpc>
              <a:spcBef>
                <a:spcPts val="600"/>
              </a:spcBef>
              <a:buClr>
                <a:schemeClr val="tx1">
                  <a:lumMod val="75000"/>
                  <a:lumOff val="25000"/>
                </a:schemeClr>
              </a:buClr>
              <a:buSzTx/>
              <a:buFont typeface="Arial" panose="020B0604020202020204" pitchFamily="34" charset="0"/>
              <a:buChar char="•"/>
              <a:tabLst/>
              <a:defRPr/>
            </a:pPr>
            <a:r>
              <a:rPr kumimoji="0" lang="ko-KR" altLang="en-US" sz="1000" i="0" u="none" strike="noStrike" kern="1200" cap="none" spc="0" normalizeH="0" baseline="0" noProof="0" dirty="0">
                <a:ln>
                  <a:solidFill>
                    <a:srgbClr val="1E49E2">
                      <a:alpha val="0"/>
                    </a:srgbClr>
                  </a:solidFill>
                </a:ln>
                <a:solidFill>
                  <a:schemeClr val="tx1">
                    <a:lumMod val="75000"/>
                    <a:lumOff val="25000"/>
                  </a:schemeClr>
                </a:solidFill>
                <a:effectLst/>
                <a:uLnTx/>
                <a:uFillTx/>
                <a:latin typeface="KoPub돋움체 Medium" panose="02020603020101020101" pitchFamily="18" charset="-127"/>
                <a:ea typeface="KoPub돋움체 Medium" panose="02020603020101020101" pitchFamily="18" charset="-127"/>
                <a:cs typeface="+mn-cs"/>
              </a:rPr>
              <a:t>글로벌 경제 불확실성 등으로 인해 신흥 아시아 태평양 진출 전략을 근본적으로 재고하는 경우도 발생</a:t>
            </a:r>
            <a:endParaRPr kumimoji="0" lang="en-US" altLang="ko-KR" sz="1000" i="0" u="none" strike="noStrike" kern="1200" cap="none" spc="0" normalizeH="0" baseline="0" noProof="0" dirty="0">
              <a:ln>
                <a:solidFill>
                  <a:srgbClr val="1E49E2">
                    <a:alpha val="0"/>
                  </a:srgbClr>
                </a:solidFill>
              </a:ln>
              <a:solidFill>
                <a:schemeClr val="tx1">
                  <a:lumMod val="75000"/>
                  <a:lumOff val="25000"/>
                </a:schemeClr>
              </a:solidFill>
              <a:effectLst/>
              <a:uLnTx/>
              <a:uFillTx/>
              <a:latin typeface="KoPub돋움체 Medium" panose="02020603020101020101" pitchFamily="18" charset="-127"/>
              <a:ea typeface="KoPub돋움체 Medium" panose="02020603020101020101" pitchFamily="18" charset="-127"/>
              <a:cs typeface="+mn-cs"/>
            </a:endParaRPr>
          </a:p>
        </p:txBody>
      </p:sp>
      <p:sp>
        <p:nvSpPr>
          <p:cNvPr id="12" name="직사각형 11">
            <a:extLst>
              <a:ext uri="{FF2B5EF4-FFF2-40B4-BE49-F238E27FC236}">
                <a16:creationId xmlns:a16="http://schemas.microsoft.com/office/drawing/2014/main" id="{20C1548F-411B-0C4D-28B8-B563EC234185}"/>
              </a:ext>
            </a:extLst>
          </p:cNvPr>
          <p:cNvSpPr/>
          <p:nvPr/>
        </p:nvSpPr>
        <p:spPr>
          <a:xfrm>
            <a:off x="3286505" y="2550113"/>
            <a:ext cx="5947200" cy="1619482"/>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72000" rIns="72000" rtlCol="0" anchor="ctr">
            <a:spAutoFit/>
          </a:bodyPr>
          <a:lstStyle/>
          <a:p>
            <a:pPr algn="just">
              <a:lnSpc>
                <a:spcPct val="120000"/>
              </a:lnSpc>
              <a:spcBef>
                <a:spcPts val="600"/>
              </a:spcBef>
              <a:buClr>
                <a:schemeClr val="accent4"/>
              </a:buClr>
              <a:defRPr/>
            </a:pPr>
            <a:r>
              <a:rPr kumimoji="0" lang="ko-KR" altLang="en-US" sz="1200" b="1" i="0" u="none" strike="noStrike" kern="1200" cap="none" spc="0" normalizeH="0" baseline="0" noProof="0" dirty="0">
                <a:ln>
                  <a:solidFill>
                    <a:srgbClr val="1E49E2">
                      <a:alpha val="0"/>
                    </a:srgbClr>
                  </a:solidFill>
                </a:ln>
                <a:solidFill>
                  <a:srgbClr val="00B0F0"/>
                </a:solidFill>
                <a:effectLst/>
                <a:uLnTx/>
                <a:uFillTx/>
                <a:latin typeface="+mj-ea"/>
                <a:ea typeface="+mj-ea"/>
                <a:cs typeface="+mn-cs"/>
              </a:rPr>
              <a:t>심화된 경쟁 상황에 따른 차별화 방안</a:t>
            </a:r>
            <a:endParaRPr kumimoji="0" lang="en-US" altLang="ko-KR" sz="1200" i="0" u="none" strike="noStrike" kern="1200" cap="none" spc="0" normalizeH="0" baseline="0" noProof="0" dirty="0">
              <a:ln>
                <a:solidFill>
                  <a:srgbClr val="1E49E2">
                    <a:alpha val="0"/>
                  </a:srgbClr>
                </a:solidFill>
              </a:ln>
              <a:solidFill>
                <a:srgbClr val="00B0F0"/>
              </a:solidFill>
              <a:effectLst/>
              <a:uLnTx/>
              <a:uFillTx/>
              <a:latin typeface="+mj-ea"/>
              <a:ea typeface="+mj-ea"/>
              <a:cs typeface="+mn-cs"/>
            </a:endParaRPr>
          </a:p>
          <a:p>
            <a:pPr marL="171450" indent="-171450" algn="just">
              <a:lnSpc>
                <a:spcPct val="120000"/>
              </a:lnSpc>
              <a:spcBef>
                <a:spcPts val="600"/>
              </a:spcBef>
              <a:buClr>
                <a:schemeClr val="tx1">
                  <a:lumMod val="75000"/>
                  <a:lumOff val="25000"/>
                </a:schemeClr>
              </a:buClr>
              <a:buFont typeface="Arial" panose="020B0604020202020204" pitchFamily="34" charset="0"/>
              <a:buChar char="•"/>
              <a:defRPr/>
            </a:pPr>
            <a:r>
              <a:rPr lang="ko-KR" altLang="en-US" sz="1000" dirty="0">
                <a:ln>
                  <a:solidFill>
                    <a:srgbClr val="1E49E2">
                      <a:alpha val="0"/>
                    </a:srgb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해외 진출을 고려 중인 국내 보험사는 상품성</a:t>
            </a:r>
            <a:r>
              <a:rPr lang="en-US" altLang="ko-KR" sz="1000" dirty="0">
                <a:ln>
                  <a:solidFill>
                    <a:srgbClr val="1E49E2">
                      <a:alpha val="0"/>
                    </a:srgb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 </a:t>
            </a:r>
            <a:r>
              <a:rPr lang="ko-KR" altLang="en-US" sz="1000" dirty="0">
                <a:ln>
                  <a:solidFill>
                    <a:srgbClr val="1E49E2">
                      <a:alpha val="0"/>
                    </a:srgb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기술 유연성</a:t>
            </a:r>
            <a:r>
              <a:rPr lang="en-US" altLang="ko-KR" sz="1000" dirty="0">
                <a:ln>
                  <a:solidFill>
                    <a:srgbClr val="1E49E2">
                      <a:alpha val="0"/>
                    </a:srgb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 </a:t>
            </a:r>
            <a:r>
              <a:rPr lang="ko-KR" altLang="en-US" sz="1000" dirty="0">
                <a:ln>
                  <a:solidFill>
                    <a:srgbClr val="1E49E2">
                      <a:alpha val="0"/>
                    </a:srgb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고객 </a:t>
            </a:r>
            <a:r>
              <a:rPr lang="ko-KR" altLang="en-US" sz="1000" dirty="0" err="1">
                <a:ln>
                  <a:solidFill>
                    <a:srgbClr val="1E49E2">
                      <a:alpha val="0"/>
                    </a:srgb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중심성</a:t>
            </a:r>
            <a:r>
              <a:rPr lang="en-US" altLang="ko-KR" sz="1000" dirty="0">
                <a:ln>
                  <a:solidFill>
                    <a:srgbClr val="1E49E2">
                      <a:alpha val="0"/>
                    </a:srgb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 </a:t>
            </a:r>
            <a:r>
              <a:rPr lang="ko-KR" altLang="en-US" sz="1000" dirty="0">
                <a:ln>
                  <a:solidFill>
                    <a:srgbClr val="1E49E2">
                      <a:alpha val="0"/>
                    </a:srgb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파트너십 등을 바탕으로 각 국가의 고유한 규제 환경</a:t>
            </a:r>
            <a:r>
              <a:rPr lang="en-US" altLang="ko-KR" sz="1000" dirty="0">
                <a:ln>
                  <a:solidFill>
                    <a:srgbClr val="1E49E2">
                      <a:alpha val="0"/>
                    </a:srgb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 </a:t>
            </a:r>
            <a:r>
              <a:rPr lang="ko-KR" altLang="en-US" sz="1000" dirty="0">
                <a:ln>
                  <a:solidFill>
                    <a:srgbClr val="1E49E2">
                      <a:alpha val="0"/>
                    </a:srgb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문화적 차이 등에 대한 신중한 접근방식과 장기적인 로드맵이 필요하며</a:t>
            </a:r>
            <a:r>
              <a:rPr lang="en-US" altLang="ko-KR" sz="1000" dirty="0">
                <a:ln>
                  <a:solidFill>
                    <a:srgbClr val="1E49E2">
                      <a:alpha val="0"/>
                    </a:srgb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 </a:t>
            </a:r>
            <a:r>
              <a:rPr lang="ko-KR" altLang="en-US" sz="1000" dirty="0">
                <a:ln>
                  <a:solidFill>
                    <a:srgbClr val="1E49E2">
                      <a:alpha val="0"/>
                    </a:srgb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특히 타 보험사와 차별화 전략 수립에 많은 노력을 기울여야 함</a:t>
            </a:r>
            <a:endParaRPr lang="en-US" altLang="ko-KR" sz="1000" dirty="0">
              <a:ln>
                <a:solidFill>
                  <a:srgbClr val="1E49E2">
                    <a:alpha val="0"/>
                  </a:srgb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endParaRPr>
          </a:p>
          <a:p>
            <a:pPr marL="171450" indent="-171450" algn="just">
              <a:lnSpc>
                <a:spcPct val="120000"/>
              </a:lnSpc>
              <a:spcBef>
                <a:spcPts val="600"/>
              </a:spcBef>
              <a:buClr>
                <a:schemeClr val="tx1">
                  <a:lumMod val="75000"/>
                  <a:lumOff val="25000"/>
                </a:schemeClr>
              </a:buClr>
              <a:buFont typeface="Arial" panose="020B0604020202020204" pitchFamily="34" charset="0"/>
              <a:buChar char="•"/>
              <a:defRPr/>
            </a:pPr>
            <a:r>
              <a:rPr lang="ko-KR" altLang="en-US" sz="1000" dirty="0">
                <a:ln>
                  <a:solidFill>
                    <a:srgbClr val="1E49E2">
                      <a:alpha val="0"/>
                    </a:srgb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국내 보험사는 신흥 아시아 태평양 보험시장을 주도하고 있는 보험사</a:t>
            </a:r>
            <a:r>
              <a:rPr lang="en-US" altLang="ko-KR" sz="1000" dirty="0">
                <a:ln>
                  <a:solidFill>
                    <a:srgbClr val="1E49E2">
                      <a:alpha val="0"/>
                    </a:srgb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a:t>
            </a:r>
            <a:r>
              <a:rPr lang="ko-KR" altLang="en-US" sz="1000" dirty="0">
                <a:ln>
                  <a:solidFill>
                    <a:srgbClr val="1E49E2">
                      <a:alpha val="0"/>
                    </a:srgb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일반적으로 생명보험 시장에서는 외국계 생명보험사</a:t>
            </a:r>
            <a:r>
              <a:rPr lang="en-US" altLang="ko-KR" sz="1000" dirty="0">
                <a:ln>
                  <a:solidFill>
                    <a:srgbClr val="1E49E2">
                      <a:alpha val="0"/>
                    </a:srgb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 </a:t>
            </a:r>
            <a:r>
              <a:rPr lang="ko-KR" altLang="en-US" sz="1000" dirty="0">
                <a:ln>
                  <a:solidFill>
                    <a:srgbClr val="1E49E2">
                      <a:alpha val="0"/>
                    </a:srgb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손해보험 시장의 경우 현지 손해보험사</a:t>
            </a:r>
            <a:r>
              <a:rPr lang="en-US" altLang="ko-KR" sz="1000" dirty="0">
                <a:ln>
                  <a:solidFill>
                    <a:srgbClr val="1E49E2">
                      <a:alpha val="0"/>
                    </a:srgb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a:t>
            </a:r>
            <a:r>
              <a:rPr lang="ko-KR" altLang="en-US" sz="1000" dirty="0">
                <a:ln>
                  <a:solidFill>
                    <a:srgbClr val="1E49E2">
                      <a:alpha val="0"/>
                    </a:srgb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와 효과적으로 경쟁하기 위한 </a:t>
            </a:r>
            <a:r>
              <a:rPr lang="ko-KR" altLang="en-US" sz="1000" dirty="0" err="1">
                <a:ln>
                  <a:solidFill>
                    <a:srgbClr val="1E49E2">
                      <a:alpha val="0"/>
                    </a:srgb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밸류</a:t>
            </a:r>
            <a:r>
              <a:rPr lang="ko-KR" altLang="en-US" sz="1000" dirty="0">
                <a:ln>
                  <a:solidFill>
                    <a:srgbClr val="1E49E2">
                      <a:alpha val="0"/>
                    </a:srgb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 프로포지션 및 가치창출 방안에 대한 고민과 </a:t>
            </a:r>
            <a:r>
              <a:rPr kumimoji="0" lang="ko-KR" altLang="en-US" sz="1000" i="0" u="none" strike="noStrike" kern="1200" cap="none" spc="0" normalizeH="0" baseline="0" noProof="0" dirty="0">
                <a:ln>
                  <a:solidFill>
                    <a:srgbClr val="1E49E2">
                      <a:alpha val="0"/>
                    </a:srgbClr>
                  </a:solidFill>
                </a:ln>
                <a:solidFill>
                  <a:srgbClr val="000000">
                    <a:lumMod val="75000"/>
                    <a:lumOff val="25000"/>
                  </a:srgbClr>
                </a:solidFill>
                <a:effectLst/>
                <a:uLnTx/>
                <a:uFillTx/>
                <a:latin typeface="KoPub돋움체 Medium" panose="02020603020101020101" pitchFamily="18" charset="-127"/>
                <a:ea typeface="KoPub돋움체 Medium" panose="02020603020101020101" pitchFamily="18" charset="-127"/>
                <a:cs typeface="+mn-cs"/>
              </a:rPr>
              <a:t>선제적인 경쟁력 제고 방안 마련 필요</a:t>
            </a:r>
            <a:endParaRPr kumimoji="0" lang="en-US" altLang="ko-KR" sz="1000" i="0" u="none" strike="noStrike" kern="1200" cap="none" spc="0" normalizeH="0" baseline="0" noProof="0" dirty="0">
              <a:ln>
                <a:solidFill>
                  <a:srgbClr val="1E49E2">
                    <a:alpha val="0"/>
                  </a:srgbClr>
                </a:solidFill>
              </a:ln>
              <a:solidFill>
                <a:srgbClr val="000000">
                  <a:lumMod val="75000"/>
                  <a:lumOff val="25000"/>
                </a:srgbClr>
              </a:solidFill>
              <a:effectLst/>
              <a:uLnTx/>
              <a:uFillTx/>
              <a:latin typeface="KoPub돋움체 Medium" panose="02020603020101020101" pitchFamily="18" charset="-127"/>
              <a:ea typeface="KoPub돋움체 Medium" panose="02020603020101020101" pitchFamily="18" charset="-127"/>
              <a:cs typeface="+mn-cs"/>
            </a:endParaRPr>
          </a:p>
        </p:txBody>
      </p:sp>
      <p:sp>
        <p:nvSpPr>
          <p:cNvPr id="15" name="Oval 6">
            <a:extLst>
              <a:ext uri="{FF2B5EF4-FFF2-40B4-BE49-F238E27FC236}">
                <a16:creationId xmlns:a16="http://schemas.microsoft.com/office/drawing/2014/main" id="{55BAE310-A44E-CEEA-52B5-91EA08A13A63}"/>
              </a:ext>
            </a:extLst>
          </p:cNvPr>
          <p:cNvSpPr>
            <a:spLocks noChangeArrowheads="1"/>
          </p:cNvSpPr>
          <p:nvPr/>
        </p:nvSpPr>
        <p:spPr bwMode="auto">
          <a:xfrm>
            <a:off x="891750" y="5060599"/>
            <a:ext cx="1651896" cy="597133"/>
          </a:xfrm>
          <a:prstGeom prst="ellipse">
            <a:avLst/>
          </a:pr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spcBef>
                <a:spcPts val="1200"/>
              </a:spcBef>
              <a:buFont typeface="Arial" panose="020B0604020202020204" pitchFamily="34" charset="0"/>
              <a:defRPr sz="1600" b="1">
                <a:solidFill>
                  <a:srgbClr val="00338D"/>
                </a:solidFill>
                <a:latin typeface="Arial" panose="020B0604020202020204" pitchFamily="34" charset="0"/>
                <a:cs typeface="Arial" panose="020B0604020202020204" pitchFamily="34" charset="0"/>
              </a:defRPr>
            </a:lvl1pPr>
            <a:lvl2pPr marL="742950" indent="-285750" eaLnBrk="0" hangingPunct="0">
              <a:spcBef>
                <a:spcPts val="1200"/>
              </a:spcBef>
              <a:buFont typeface="Arial" panose="020B0604020202020204" pitchFamily="34" charset="0"/>
              <a:defRPr sz="1600">
                <a:solidFill>
                  <a:schemeClr val="tx1"/>
                </a:solidFill>
                <a:latin typeface="Arial" panose="020B0604020202020204" pitchFamily="34" charset="0"/>
                <a:cs typeface="Arial" panose="020B0604020202020204" pitchFamily="34" charset="0"/>
              </a:defRPr>
            </a:lvl2pPr>
            <a:lvl3pPr marL="1143000" indent="-228600" eaLnBrk="0" hangingPunct="0">
              <a:spcBef>
                <a:spcPts val="1200"/>
              </a:spcBef>
              <a:buClr>
                <a:srgbClr val="97989A"/>
              </a:buClr>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3pPr>
            <a:lvl4pPr marL="1600200" indent="-228600" eaLnBrk="0" hangingPunct="0">
              <a:spcBef>
                <a:spcPts val="1200"/>
              </a:spcBef>
              <a:buClr>
                <a:srgbClr val="97989A"/>
              </a:buClr>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4pPr>
            <a:lvl5pPr marL="2057400" indent="-228600" eaLnBrk="0" hangingPunct="0">
              <a:spcBef>
                <a:spcPts val="1200"/>
              </a:spcBef>
              <a:buClr>
                <a:srgbClr val="97989A"/>
              </a:buClr>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ts val="1200"/>
              </a:spcBef>
              <a:spcAft>
                <a:spcPct val="0"/>
              </a:spcAft>
              <a:buClr>
                <a:srgbClr val="97989A"/>
              </a:buClr>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ts val="1200"/>
              </a:spcBef>
              <a:spcAft>
                <a:spcPct val="0"/>
              </a:spcAft>
              <a:buClr>
                <a:srgbClr val="97989A"/>
              </a:buClr>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ts val="1200"/>
              </a:spcBef>
              <a:spcAft>
                <a:spcPct val="0"/>
              </a:spcAft>
              <a:buClr>
                <a:srgbClr val="97989A"/>
              </a:buClr>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ts val="1200"/>
              </a:spcBef>
              <a:spcAft>
                <a:spcPct val="0"/>
              </a:spcAft>
              <a:buClr>
                <a:srgbClr val="97989A"/>
              </a:buClr>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1800" b="0">
              <a:solidFill>
                <a:schemeClr val="tx1"/>
              </a:solidFill>
              <a:latin typeface="Univers for KPMG" panose="020B0603020202020204" pitchFamily="34" charset="0"/>
            </a:endParaRPr>
          </a:p>
        </p:txBody>
      </p:sp>
      <p:sp>
        <p:nvSpPr>
          <p:cNvPr id="16" name="Freeform 1194">
            <a:extLst>
              <a:ext uri="{FF2B5EF4-FFF2-40B4-BE49-F238E27FC236}">
                <a16:creationId xmlns:a16="http://schemas.microsoft.com/office/drawing/2014/main" id="{E0B0669F-461F-EAFE-263D-DA5F3FF2ECF3}"/>
              </a:ext>
            </a:extLst>
          </p:cNvPr>
          <p:cNvSpPr>
            <a:spLocks/>
          </p:cNvSpPr>
          <p:nvPr/>
        </p:nvSpPr>
        <p:spPr bwMode="auto">
          <a:xfrm>
            <a:off x="1066578" y="2950638"/>
            <a:ext cx="1255172" cy="311668"/>
          </a:xfrm>
          <a:custGeom>
            <a:avLst/>
            <a:gdLst>
              <a:gd name="T0" fmla="*/ 2147483647 w 1120"/>
              <a:gd name="T1" fmla="*/ 2147483647 h 226"/>
              <a:gd name="T2" fmla="*/ 2147483647 w 1120"/>
              <a:gd name="T3" fmla="*/ 2147483647 h 226"/>
              <a:gd name="T4" fmla="*/ 2147483647 w 1120"/>
              <a:gd name="T5" fmla="*/ 0 h 226"/>
              <a:gd name="T6" fmla="*/ 0 w 1120"/>
              <a:gd name="T7" fmla="*/ 2147483647 h 226"/>
              <a:gd name="T8" fmla="*/ 2147483647 w 1120"/>
              <a:gd name="T9" fmla="*/ 2147483647 h 226"/>
              <a:gd name="T10" fmla="*/ 0 60000 65536"/>
              <a:gd name="T11" fmla="*/ 0 60000 65536"/>
              <a:gd name="T12" fmla="*/ 0 60000 65536"/>
              <a:gd name="T13" fmla="*/ 0 60000 65536"/>
              <a:gd name="T14" fmla="*/ 0 60000 65536"/>
              <a:gd name="T15" fmla="*/ 0 w 1120"/>
              <a:gd name="T16" fmla="*/ 0 h 226"/>
              <a:gd name="T17" fmla="*/ 1120 w 1120"/>
              <a:gd name="T18" fmla="*/ 226 h 226"/>
            </a:gdLst>
            <a:ahLst/>
            <a:cxnLst>
              <a:cxn ang="T10">
                <a:pos x="T0" y="T1"/>
              </a:cxn>
              <a:cxn ang="T11">
                <a:pos x="T2" y="T3"/>
              </a:cxn>
              <a:cxn ang="T12">
                <a:pos x="T4" y="T5"/>
              </a:cxn>
              <a:cxn ang="T13">
                <a:pos x="T6" y="T7"/>
              </a:cxn>
              <a:cxn ang="T14">
                <a:pos x="T8" y="T9"/>
              </a:cxn>
            </a:cxnLst>
            <a:rect l="T15" t="T16" r="T17" b="T18"/>
            <a:pathLst>
              <a:path w="1120" h="226">
                <a:moveTo>
                  <a:pt x="560" y="226"/>
                </a:moveTo>
                <a:lnTo>
                  <a:pt x="1120" y="134"/>
                </a:lnTo>
                <a:lnTo>
                  <a:pt x="560" y="0"/>
                </a:lnTo>
                <a:lnTo>
                  <a:pt x="0" y="134"/>
                </a:lnTo>
                <a:lnTo>
                  <a:pt x="560" y="226"/>
                </a:lnTo>
                <a:close/>
              </a:path>
            </a:pathLst>
          </a:custGeom>
          <a:solidFill>
            <a:srgbClr val="3D4F6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latin typeface="Univers for KPMG" panose="020B0603020202020204" pitchFamily="34" charset="0"/>
            </a:endParaRPr>
          </a:p>
        </p:txBody>
      </p:sp>
      <p:sp>
        <p:nvSpPr>
          <p:cNvPr id="17" name="Freeform 1195">
            <a:extLst>
              <a:ext uri="{FF2B5EF4-FFF2-40B4-BE49-F238E27FC236}">
                <a16:creationId xmlns:a16="http://schemas.microsoft.com/office/drawing/2014/main" id="{3EDAE0AE-3D06-52F4-1355-92B49F8C3BBA}"/>
              </a:ext>
            </a:extLst>
          </p:cNvPr>
          <p:cNvSpPr>
            <a:spLocks/>
          </p:cNvSpPr>
          <p:nvPr/>
        </p:nvSpPr>
        <p:spPr bwMode="auto">
          <a:xfrm>
            <a:off x="1066578" y="1592263"/>
            <a:ext cx="627586" cy="1543169"/>
          </a:xfrm>
          <a:custGeom>
            <a:avLst/>
            <a:gdLst>
              <a:gd name="T0" fmla="*/ 0 w 560"/>
              <a:gd name="T1" fmla="*/ 2147483647 h 1119"/>
              <a:gd name="T2" fmla="*/ 2147483647 w 560"/>
              <a:gd name="T3" fmla="*/ 0 h 1119"/>
              <a:gd name="T4" fmla="*/ 2147483647 w 560"/>
              <a:gd name="T5" fmla="*/ 2147483647 h 1119"/>
              <a:gd name="T6" fmla="*/ 0 w 560"/>
              <a:gd name="T7" fmla="*/ 2147483647 h 1119"/>
              <a:gd name="T8" fmla="*/ 0 w 560"/>
              <a:gd name="T9" fmla="*/ 2147483647 h 1119"/>
              <a:gd name="T10" fmla="*/ 0 60000 65536"/>
              <a:gd name="T11" fmla="*/ 0 60000 65536"/>
              <a:gd name="T12" fmla="*/ 0 60000 65536"/>
              <a:gd name="T13" fmla="*/ 0 60000 65536"/>
              <a:gd name="T14" fmla="*/ 0 60000 65536"/>
              <a:gd name="T15" fmla="*/ 0 w 560"/>
              <a:gd name="T16" fmla="*/ 0 h 1119"/>
              <a:gd name="T17" fmla="*/ 560 w 560"/>
              <a:gd name="T18" fmla="*/ 1119 h 1119"/>
            </a:gdLst>
            <a:ahLst/>
            <a:cxnLst>
              <a:cxn ang="T10">
                <a:pos x="T0" y="T1"/>
              </a:cxn>
              <a:cxn ang="T11">
                <a:pos x="T2" y="T3"/>
              </a:cxn>
              <a:cxn ang="T12">
                <a:pos x="T4" y="T5"/>
              </a:cxn>
              <a:cxn ang="T13">
                <a:pos x="T6" y="T7"/>
              </a:cxn>
              <a:cxn ang="T14">
                <a:pos x="T8" y="T9"/>
              </a:cxn>
            </a:cxnLst>
            <a:rect l="T15" t="T16" r="T17" b="T18"/>
            <a:pathLst>
              <a:path w="560" h="1119">
                <a:moveTo>
                  <a:pt x="0" y="326"/>
                </a:moveTo>
                <a:lnTo>
                  <a:pt x="560" y="0"/>
                </a:lnTo>
                <a:lnTo>
                  <a:pt x="560" y="985"/>
                </a:lnTo>
                <a:lnTo>
                  <a:pt x="0" y="1119"/>
                </a:lnTo>
                <a:lnTo>
                  <a:pt x="0" y="326"/>
                </a:lnTo>
                <a:close/>
              </a:path>
            </a:pathLst>
          </a:custGeom>
          <a:solidFill>
            <a:srgbClr val="0C233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latin typeface="Univers for KPMG" panose="020B0603020202020204" pitchFamily="34" charset="0"/>
            </a:endParaRPr>
          </a:p>
        </p:txBody>
      </p:sp>
      <p:sp>
        <p:nvSpPr>
          <p:cNvPr id="18" name="Freeform 1196">
            <a:extLst>
              <a:ext uri="{FF2B5EF4-FFF2-40B4-BE49-F238E27FC236}">
                <a16:creationId xmlns:a16="http://schemas.microsoft.com/office/drawing/2014/main" id="{AD2635EC-6C07-B305-401F-7ED0C979C780}"/>
              </a:ext>
            </a:extLst>
          </p:cNvPr>
          <p:cNvSpPr>
            <a:spLocks/>
          </p:cNvSpPr>
          <p:nvPr/>
        </p:nvSpPr>
        <p:spPr bwMode="auto">
          <a:xfrm>
            <a:off x="1694163" y="1592263"/>
            <a:ext cx="627586" cy="1543169"/>
          </a:xfrm>
          <a:custGeom>
            <a:avLst/>
            <a:gdLst>
              <a:gd name="T0" fmla="*/ 2147483647 w 560"/>
              <a:gd name="T1" fmla="*/ 2147483647 h 1119"/>
              <a:gd name="T2" fmla="*/ 0 w 560"/>
              <a:gd name="T3" fmla="*/ 2147483647 h 1119"/>
              <a:gd name="T4" fmla="*/ 0 w 560"/>
              <a:gd name="T5" fmla="*/ 0 h 1119"/>
              <a:gd name="T6" fmla="*/ 2147483647 w 560"/>
              <a:gd name="T7" fmla="*/ 2147483647 h 1119"/>
              <a:gd name="T8" fmla="*/ 2147483647 w 560"/>
              <a:gd name="T9" fmla="*/ 2147483647 h 1119"/>
              <a:gd name="T10" fmla="*/ 0 60000 65536"/>
              <a:gd name="T11" fmla="*/ 0 60000 65536"/>
              <a:gd name="T12" fmla="*/ 0 60000 65536"/>
              <a:gd name="T13" fmla="*/ 0 60000 65536"/>
              <a:gd name="T14" fmla="*/ 0 60000 65536"/>
              <a:gd name="T15" fmla="*/ 0 w 560"/>
              <a:gd name="T16" fmla="*/ 0 h 1119"/>
              <a:gd name="T17" fmla="*/ 560 w 560"/>
              <a:gd name="T18" fmla="*/ 1119 h 1119"/>
            </a:gdLst>
            <a:ahLst/>
            <a:cxnLst>
              <a:cxn ang="T10">
                <a:pos x="T0" y="T1"/>
              </a:cxn>
              <a:cxn ang="T11">
                <a:pos x="T2" y="T3"/>
              </a:cxn>
              <a:cxn ang="T12">
                <a:pos x="T4" y="T5"/>
              </a:cxn>
              <a:cxn ang="T13">
                <a:pos x="T6" y="T7"/>
              </a:cxn>
              <a:cxn ang="T14">
                <a:pos x="T8" y="T9"/>
              </a:cxn>
            </a:cxnLst>
            <a:rect l="T15" t="T16" r="T17" b="T18"/>
            <a:pathLst>
              <a:path w="560" h="1119">
                <a:moveTo>
                  <a:pt x="560" y="1119"/>
                </a:moveTo>
                <a:lnTo>
                  <a:pt x="0" y="985"/>
                </a:lnTo>
                <a:lnTo>
                  <a:pt x="0" y="0"/>
                </a:lnTo>
                <a:lnTo>
                  <a:pt x="560" y="326"/>
                </a:lnTo>
                <a:lnTo>
                  <a:pt x="560" y="1119"/>
                </a:lnTo>
                <a:close/>
              </a:path>
            </a:pathLst>
          </a:custGeom>
          <a:solidFill>
            <a:srgbClr val="3D4F6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latin typeface="Univers for KPMG" panose="020B0603020202020204" pitchFamily="34" charset="0"/>
            </a:endParaRPr>
          </a:p>
        </p:txBody>
      </p:sp>
      <p:sp>
        <p:nvSpPr>
          <p:cNvPr id="19" name="Freeform 1197">
            <a:extLst>
              <a:ext uri="{FF2B5EF4-FFF2-40B4-BE49-F238E27FC236}">
                <a16:creationId xmlns:a16="http://schemas.microsoft.com/office/drawing/2014/main" id="{5E9EB2CC-F9F2-8155-9996-1BB026202AB5}"/>
              </a:ext>
            </a:extLst>
          </p:cNvPr>
          <p:cNvSpPr>
            <a:spLocks/>
          </p:cNvSpPr>
          <p:nvPr/>
        </p:nvSpPr>
        <p:spPr bwMode="auto">
          <a:xfrm>
            <a:off x="1097957" y="4063539"/>
            <a:ext cx="1231638" cy="157213"/>
          </a:xfrm>
          <a:custGeom>
            <a:avLst/>
            <a:gdLst>
              <a:gd name="T0" fmla="*/ 2147483647 w 1099"/>
              <a:gd name="T1" fmla="*/ 0 h 114"/>
              <a:gd name="T2" fmla="*/ 2147483647 w 1099"/>
              <a:gd name="T3" fmla="*/ 2147483647 h 114"/>
              <a:gd name="T4" fmla="*/ 2147483647 w 1099"/>
              <a:gd name="T5" fmla="*/ 2147483647 h 114"/>
              <a:gd name="T6" fmla="*/ 0 w 1099"/>
              <a:gd name="T7" fmla="*/ 2147483647 h 114"/>
              <a:gd name="T8" fmla="*/ 2147483647 w 1099"/>
              <a:gd name="T9" fmla="*/ 0 h 114"/>
              <a:gd name="T10" fmla="*/ 0 60000 65536"/>
              <a:gd name="T11" fmla="*/ 0 60000 65536"/>
              <a:gd name="T12" fmla="*/ 0 60000 65536"/>
              <a:gd name="T13" fmla="*/ 0 60000 65536"/>
              <a:gd name="T14" fmla="*/ 0 60000 65536"/>
              <a:gd name="T15" fmla="*/ 0 w 1099"/>
              <a:gd name="T16" fmla="*/ 0 h 114"/>
              <a:gd name="T17" fmla="*/ 1099 w 1099"/>
              <a:gd name="T18" fmla="*/ 114 h 114"/>
            </a:gdLst>
            <a:ahLst/>
            <a:cxnLst>
              <a:cxn ang="T10">
                <a:pos x="T0" y="T1"/>
              </a:cxn>
              <a:cxn ang="T11">
                <a:pos x="T2" y="T3"/>
              </a:cxn>
              <a:cxn ang="T12">
                <a:pos x="T4" y="T5"/>
              </a:cxn>
              <a:cxn ang="T13">
                <a:pos x="T6" y="T7"/>
              </a:cxn>
              <a:cxn ang="T14">
                <a:pos x="T8" y="T9"/>
              </a:cxn>
            </a:cxnLst>
            <a:rect l="T15" t="T16" r="T17" b="T18"/>
            <a:pathLst>
              <a:path w="1099" h="114">
                <a:moveTo>
                  <a:pt x="567" y="0"/>
                </a:moveTo>
                <a:lnTo>
                  <a:pt x="1099" y="85"/>
                </a:lnTo>
                <a:lnTo>
                  <a:pt x="553" y="114"/>
                </a:lnTo>
                <a:lnTo>
                  <a:pt x="0" y="85"/>
                </a:lnTo>
                <a:lnTo>
                  <a:pt x="567" y="0"/>
                </a:lnTo>
                <a:close/>
              </a:path>
            </a:pathLst>
          </a:custGeom>
          <a:solidFill>
            <a:srgbClr val="6D7B8A"/>
          </a:solidFill>
          <a:ln>
            <a:noFill/>
          </a:ln>
        </p:spPr>
        <p:txBody>
          <a:bodyPr/>
          <a:lstStyle/>
          <a:p>
            <a:endParaRPr lang="en-US">
              <a:latin typeface="Univers for KPMG" panose="020B0603020202020204" pitchFamily="34" charset="0"/>
            </a:endParaRPr>
          </a:p>
        </p:txBody>
      </p:sp>
      <p:sp>
        <p:nvSpPr>
          <p:cNvPr id="20" name="Freeform 1198">
            <a:extLst>
              <a:ext uri="{FF2B5EF4-FFF2-40B4-BE49-F238E27FC236}">
                <a16:creationId xmlns:a16="http://schemas.microsoft.com/office/drawing/2014/main" id="{41B15225-A28A-418B-1412-1ACC83092BC5}"/>
              </a:ext>
            </a:extLst>
          </p:cNvPr>
          <p:cNvSpPr>
            <a:spLocks/>
          </p:cNvSpPr>
          <p:nvPr/>
        </p:nvSpPr>
        <p:spPr bwMode="auto">
          <a:xfrm>
            <a:off x="1097957" y="4180759"/>
            <a:ext cx="619741" cy="1359753"/>
          </a:xfrm>
          <a:custGeom>
            <a:avLst/>
            <a:gdLst>
              <a:gd name="T0" fmla="*/ 0 w 553"/>
              <a:gd name="T1" fmla="*/ 0 h 986"/>
              <a:gd name="T2" fmla="*/ 2147483647 w 553"/>
              <a:gd name="T3" fmla="*/ 2147483647 h 986"/>
              <a:gd name="T4" fmla="*/ 2147483647 w 553"/>
              <a:gd name="T5" fmla="*/ 2147483647 h 986"/>
              <a:gd name="T6" fmla="*/ 0 w 553"/>
              <a:gd name="T7" fmla="*/ 2147483647 h 986"/>
              <a:gd name="T8" fmla="*/ 0 w 553"/>
              <a:gd name="T9" fmla="*/ 0 h 986"/>
              <a:gd name="T10" fmla="*/ 0 60000 65536"/>
              <a:gd name="T11" fmla="*/ 0 60000 65536"/>
              <a:gd name="T12" fmla="*/ 0 60000 65536"/>
              <a:gd name="T13" fmla="*/ 0 60000 65536"/>
              <a:gd name="T14" fmla="*/ 0 60000 65536"/>
              <a:gd name="T15" fmla="*/ 0 w 553"/>
              <a:gd name="T16" fmla="*/ 0 h 986"/>
              <a:gd name="T17" fmla="*/ 553 w 553"/>
              <a:gd name="T18" fmla="*/ 986 h 986"/>
            </a:gdLst>
            <a:ahLst/>
            <a:cxnLst>
              <a:cxn ang="T10">
                <a:pos x="T0" y="T1"/>
              </a:cxn>
              <a:cxn ang="T11">
                <a:pos x="T2" y="T3"/>
              </a:cxn>
              <a:cxn ang="T12">
                <a:pos x="T4" y="T5"/>
              </a:cxn>
              <a:cxn ang="T13">
                <a:pos x="T6" y="T7"/>
              </a:cxn>
              <a:cxn ang="T14">
                <a:pos x="T8" y="T9"/>
              </a:cxn>
            </a:cxnLst>
            <a:rect l="T15" t="T16" r="T17" b="T18"/>
            <a:pathLst>
              <a:path w="553" h="986">
                <a:moveTo>
                  <a:pt x="0" y="0"/>
                </a:moveTo>
                <a:lnTo>
                  <a:pt x="553" y="29"/>
                </a:lnTo>
                <a:lnTo>
                  <a:pt x="553" y="986"/>
                </a:lnTo>
                <a:lnTo>
                  <a:pt x="0" y="780"/>
                </a:lnTo>
                <a:lnTo>
                  <a:pt x="0" y="0"/>
                </a:lnTo>
                <a:close/>
              </a:path>
            </a:pathLst>
          </a:custGeom>
          <a:solidFill>
            <a:schemeClr val="accent5"/>
          </a:solidFill>
          <a:ln>
            <a:noFill/>
          </a:ln>
        </p:spPr>
        <p:txBody>
          <a:bodyPr/>
          <a:lstStyle/>
          <a:p>
            <a:endParaRPr lang="en-US">
              <a:latin typeface="Univers for KPMG" panose="020B0603020202020204" pitchFamily="34" charset="0"/>
            </a:endParaRPr>
          </a:p>
        </p:txBody>
      </p:sp>
      <p:sp>
        <p:nvSpPr>
          <p:cNvPr id="21" name="Freeform 1199">
            <a:extLst>
              <a:ext uri="{FF2B5EF4-FFF2-40B4-BE49-F238E27FC236}">
                <a16:creationId xmlns:a16="http://schemas.microsoft.com/office/drawing/2014/main" id="{5079373D-4E1B-B4A8-564C-41B24523BC2C}"/>
              </a:ext>
            </a:extLst>
          </p:cNvPr>
          <p:cNvSpPr>
            <a:spLocks/>
          </p:cNvSpPr>
          <p:nvPr/>
        </p:nvSpPr>
        <p:spPr bwMode="auto">
          <a:xfrm>
            <a:off x="1717698" y="4180759"/>
            <a:ext cx="611896" cy="1359753"/>
          </a:xfrm>
          <a:custGeom>
            <a:avLst/>
            <a:gdLst>
              <a:gd name="T0" fmla="*/ 2147483647 w 546"/>
              <a:gd name="T1" fmla="*/ 0 h 986"/>
              <a:gd name="T2" fmla="*/ 0 w 546"/>
              <a:gd name="T3" fmla="*/ 2147483647 h 986"/>
              <a:gd name="T4" fmla="*/ 0 w 546"/>
              <a:gd name="T5" fmla="*/ 2147483647 h 986"/>
              <a:gd name="T6" fmla="*/ 2147483647 w 546"/>
              <a:gd name="T7" fmla="*/ 2147483647 h 986"/>
              <a:gd name="T8" fmla="*/ 2147483647 w 546"/>
              <a:gd name="T9" fmla="*/ 0 h 986"/>
              <a:gd name="T10" fmla="*/ 0 60000 65536"/>
              <a:gd name="T11" fmla="*/ 0 60000 65536"/>
              <a:gd name="T12" fmla="*/ 0 60000 65536"/>
              <a:gd name="T13" fmla="*/ 0 60000 65536"/>
              <a:gd name="T14" fmla="*/ 0 60000 65536"/>
              <a:gd name="T15" fmla="*/ 0 w 546"/>
              <a:gd name="T16" fmla="*/ 0 h 986"/>
              <a:gd name="T17" fmla="*/ 546 w 546"/>
              <a:gd name="T18" fmla="*/ 986 h 986"/>
            </a:gdLst>
            <a:ahLst/>
            <a:cxnLst>
              <a:cxn ang="T10">
                <a:pos x="T0" y="T1"/>
              </a:cxn>
              <a:cxn ang="T11">
                <a:pos x="T2" y="T3"/>
              </a:cxn>
              <a:cxn ang="T12">
                <a:pos x="T4" y="T5"/>
              </a:cxn>
              <a:cxn ang="T13">
                <a:pos x="T6" y="T7"/>
              </a:cxn>
              <a:cxn ang="T14">
                <a:pos x="T8" y="T9"/>
              </a:cxn>
            </a:cxnLst>
            <a:rect l="T15" t="T16" r="T17" b="T18"/>
            <a:pathLst>
              <a:path w="546" h="986">
                <a:moveTo>
                  <a:pt x="546" y="0"/>
                </a:moveTo>
                <a:lnTo>
                  <a:pt x="0" y="29"/>
                </a:lnTo>
                <a:lnTo>
                  <a:pt x="0" y="986"/>
                </a:lnTo>
                <a:lnTo>
                  <a:pt x="546" y="780"/>
                </a:lnTo>
                <a:lnTo>
                  <a:pt x="546" y="0"/>
                </a:lnTo>
                <a:close/>
              </a:path>
            </a:pathLst>
          </a:custGeom>
          <a:solidFill>
            <a:srgbClr val="8E42EE"/>
          </a:solidFill>
          <a:ln>
            <a:noFill/>
          </a:ln>
        </p:spPr>
        <p:txBody>
          <a:bodyPr/>
          <a:lstStyle/>
          <a:p>
            <a:endParaRPr lang="en-US">
              <a:latin typeface="Univers for KPMG" panose="020B0603020202020204" pitchFamily="34" charset="0"/>
            </a:endParaRPr>
          </a:p>
        </p:txBody>
      </p:sp>
      <p:sp>
        <p:nvSpPr>
          <p:cNvPr id="22" name="Freeform 1200">
            <a:extLst>
              <a:ext uri="{FF2B5EF4-FFF2-40B4-BE49-F238E27FC236}">
                <a16:creationId xmlns:a16="http://schemas.microsoft.com/office/drawing/2014/main" id="{4BFC4182-C77A-5509-3E7E-B0CF593F93F0}"/>
              </a:ext>
            </a:extLst>
          </p:cNvPr>
          <p:cNvSpPr>
            <a:spLocks/>
          </p:cNvSpPr>
          <p:nvPr/>
        </p:nvSpPr>
        <p:spPr bwMode="auto">
          <a:xfrm>
            <a:off x="1225715" y="2960291"/>
            <a:ext cx="635431" cy="1250808"/>
          </a:xfrm>
          <a:custGeom>
            <a:avLst/>
            <a:gdLst>
              <a:gd name="T0" fmla="*/ 0 w 567"/>
              <a:gd name="T1" fmla="*/ 2147483647 h 907"/>
              <a:gd name="T2" fmla="*/ 2147483647 w 567"/>
              <a:gd name="T3" fmla="*/ 0 h 907"/>
              <a:gd name="T4" fmla="*/ 2147483647 w 567"/>
              <a:gd name="T5" fmla="*/ 2147483647 h 907"/>
              <a:gd name="T6" fmla="*/ 0 w 567"/>
              <a:gd name="T7" fmla="*/ 2147483647 h 907"/>
              <a:gd name="T8" fmla="*/ 0 w 567"/>
              <a:gd name="T9" fmla="*/ 2147483647 h 907"/>
              <a:gd name="T10" fmla="*/ 0 60000 65536"/>
              <a:gd name="T11" fmla="*/ 0 60000 65536"/>
              <a:gd name="T12" fmla="*/ 0 60000 65536"/>
              <a:gd name="T13" fmla="*/ 0 60000 65536"/>
              <a:gd name="T14" fmla="*/ 0 60000 65536"/>
              <a:gd name="T15" fmla="*/ 0 w 567"/>
              <a:gd name="T16" fmla="*/ 0 h 907"/>
              <a:gd name="T17" fmla="*/ 567 w 567"/>
              <a:gd name="T18" fmla="*/ 907 h 907"/>
            </a:gdLst>
            <a:ahLst/>
            <a:cxnLst>
              <a:cxn ang="T10">
                <a:pos x="T0" y="T1"/>
              </a:cxn>
              <a:cxn ang="T11">
                <a:pos x="T2" y="T3"/>
              </a:cxn>
              <a:cxn ang="T12">
                <a:pos x="T4" y="T5"/>
              </a:cxn>
              <a:cxn ang="T13">
                <a:pos x="T6" y="T7"/>
              </a:cxn>
              <a:cxn ang="T14">
                <a:pos x="T8" y="T9"/>
              </a:cxn>
            </a:cxnLst>
            <a:rect l="T15" t="T16" r="T17" b="T18"/>
            <a:pathLst>
              <a:path w="567" h="907">
                <a:moveTo>
                  <a:pt x="0" y="134"/>
                </a:moveTo>
                <a:lnTo>
                  <a:pt x="567" y="0"/>
                </a:lnTo>
                <a:lnTo>
                  <a:pt x="567" y="907"/>
                </a:lnTo>
                <a:lnTo>
                  <a:pt x="0" y="878"/>
                </a:lnTo>
                <a:lnTo>
                  <a:pt x="0" y="134"/>
                </a:lnTo>
                <a:close/>
              </a:path>
            </a:pathLst>
          </a:custGeom>
          <a:solidFill>
            <a:srgbClr val="00B8F5"/>
          </a:solidFill>
          <a:ln>
            <a:noFill/>
          </a:ln>
        </p:spPr>
        <p:txBody>
          <a:bodyPr/>
          <a:lstStyle/>
          <a:p>
            <a:endParaRPr lang="en-US">
              <a:latin typeface="Univers for KPMG" panose="020B0603020202020204" pitchFamily="34" charset="0"/>
            </a:endParaRPr>
          </a:p>
        </p:txBody>
      </p:sp>
      <p:sp>
        <p:nvSpPr>
          <p:cNvPr id="23" name="Freeform 1201">
            <a:extLst>
              <a:ext uri="{FF2B5EF4-FFF2-40B4-BE49-F238E27FC236}">
                <a16:creationId xmlns:a16="http://schemas.microsoft.com/office/drawing/2014/main" id="{E2A071D3-119C-0B05-4061-4EC15155716B}"/>
              </a:ext>
            </a:extLst>
          </p:cNvPr>
          <p:cNvSpPr>
            <a:spLocks/>
          </p:cNvSpPr>
          <p:nvPr/>
        </p:nvSpPr>
        <p:spPr bwMode="auto">
          <a:xfrm>
            <a:off x="1861147" y="2960291"/>
            <a:ext cx="546896" cy="1250808"/>
          </a:xfrm>
          <a:custGeom>
            <a:avLst/>
            <a:gdLst>
              <a:gd name="T0" fmla="*/ 2147483647 w 488"/>
              <a:gd name="T1" fmla="*/ 2147483647 h 907"/>
              <a:gd name="T2" fmla="*/ 0 w 488"/>
              <a:gd name="T3" fmla="*/ 2147483647 h 907"/>
              <a:gd name="T4" fmla="*/ 0 w 488"/>
              <a:gd name="T5" fmla="*/ 0 h 907"/>
              <a:gd name="T6" fmla="*/ 2147483647 w 488"/>
              <a:gd name="T7" fmla="*/ 2147483647 h 907"/>
              <a:gd name="T8" fmla="*/ 2147483647 w 488"/>
              <a:gd name="T9" fmla="*/ 2147483647 h 907"/>
              <a:gd name="T10" fmla="*/ 0 60000 65536"/>
              <a:gd name="T11" fmla="*/ 0 60000 65536"/>
              <a:gd name="T12" fmla="*/ 0 60000 65536"/>
              <a:gd name="T13" fmla="*/ 0 60000 65536"/>
              <a:gd name="T14" fmla="*/ 0 60000 65536"/>
              <a:gd name="T15" fmla="*/ 0 w 488"/>
              <a:gd name="T16" fmla="*/ 0 h 907"/>
              <a:gd name="T17" fmla="*/ 488 w 488"/>
              <a:gd name="T18" fmla="*/ 907 h 907"/>
            </a:gdLst>
            <a:ahLst/>
            <a:cxnLst>
              <a:cxn ang="T10">
                <a:pos x="T0" y="T1"/>
              </a:cxn>
              <a:cxn ang="T11">
                <a:pos x="T2" y="T3"/>
              </a:cxn>
              <a:cxn ang="T12">
                <a:pos x="T4" y="T5"/>
              </a:cxn>
              <a:cxn ang="T13">
                <a:pos x="T6" y="T7"/>
              </a:cxn>
              <a:cxn ang="T14">
                <a:pos x="T8" y="T9"/>
              </a:cxn>
            </a:cxnLst>
            <a:rect l="T15" t="T16" r="T17" b="T18"/>
            <a:pathLst>
              <a:path w="488" h="907">
                <a:moveTo>
                  <a:pt x="488" y="885"/>
                </a:moveTo>
                <a:lnTo>
                  <a:pt x="0" y="907"/>
                </a:lnTo>
                <a:lnTo>
                  <a:pt x="0" y="0"/>
                </a:lnTo>
                <a:lnTo>
                  <a:pt x="488" y="134"/>
                </a:lnTo>
                <a:lnTo>
                  <a:pt x="488" y="885"/>
                </a:lnTo>
                <a:close/>
              </a:path>
            </a:pathLst>
          </a:custGeom>
          <a:solidFill>
            <a:srgbClr val="66D4F9"/>
          </a:solidFill>
          <a:ln>
            <a:noFill/>
          </a:ln>
        </p:spPr>
        <p:txBody>
          <a:bodyPr/>
          <a:lstStyle/>
          <a:p>
            <a:endParaRPr lang="en-US">
              <a:latin typeface="Univers for KPMG" panose="020B0603020202020204" pitchFamily="34" charset="0"/>
            </a:endParaRPr>
          </a:p>
        </p:txBody>
      </p:sp>
      <p:sp>
        <p:nvSpPr>
          <p:cNvPr id="24" name="Oval 1204">
            <a:extLst>
              <a:ext uri="{FF2B5EF4-FFF2-40B4-BE49-F238E27FC236}">
                <a16:creationId xmlns:a16="http://schemas.microsoft.com/office/drawing/2014/main" id="{9560D0CF-4C97-03CF-BAA0-2CBE18B1CD7D}"/>
              </a:ext>
            </a:extLst>
          </p:cNvPr>
          <p:cNvSpPr>
            <a:spLocks noChangeArrowheads="1"/>
          </p:cNvSpPr>
          <p:nvPr/>
        </p:nvSpPr>
        <p:spPr bwMode="auto">
          <a:xfrm>
            <a:off x="2201836" y="2843071"/>
            <a:ext cx="103103" cy="136527"/>
          </a:xfrm>
          <a:prstGeom prst="ellipse">
            <a:avLst/>
          </a:prstGeom>
          <a:solidFill>
            <a:srgbClr val="0C233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spcBef>
                <a:spcPts val="1200"/>
              </a:spcBef>
              <a:buFont typeface="Arial" panose="020B0604020202020204" pitchFamily="34" charset="0"/>
              <a:defRPr sz="1600" b="1">
                <a:solidFill>
                  <a:srgbClr val="00338D"/>
                </a:solidFill>
                <a:latin typeface="Arial" panose="020B0604020202020204" pitchFamily="34" charset="0"/>
                <a:cs typeface="Arial" panose="020B0604020202020204" pitchFamily="34" charset="0"/>
              </a:defRPr>
            </a:lvl1pPr>
            <a:lvl2pPr marL="742950" indent="-285750" eaLnBrk="0" hangingPunct="0">
              <a:spcBef>
                <a:spcPts val="1200"/>
              </a:spcBef>
              <a:buFont typeface="Arial" panose="020B0604020202020204" pitchFamily="34" charset="0"/>
              <a:defRPr sz="1600">
                <a:solidFill>
                  <a:schemeClr val="tx1"/>
                </a:solidFill>
                <a:latin typeface="Arial" panose="020B0604020202020204" pitchFamily="34" charset="0"/>
                <a:cs typeface="Arial" panose="020B0604020202020204" pitchFamily="34" charset="0"/>
              </a:defRPr>
            </a:lvl2pPr>
            <a:lvl3pPr marL="1143000" indent="-228600" eaLnBrk="0" hangingPunct="0">
              <a:spcBef>
                <a:spcPts val="1200"/>
              </a:spcBef>
              <a:buClr>
                <a:srgbClr val="97989A"/>
              </a:buClr>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3pPr>
            <a:lvl4pPr marL="1600200" indent="-228600" eaLnBrk="0" hangingPunct="0">
              <a:spcBef>
                <a:spcPts val="1200"/>
              </a:spcBef>
              <a:buClr>
                <a:srgbClr val="97989A"/>
              </a:buClr>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4pPr>
            <a:lvl5pPr marL="2057400" indent="-228600" eaLnBrk="0" hangingPunct="0">
              <a:spcBef>
                <a:spcPts val="1200"/>
              </a:spcBef>
              <a:buClr>
                <a:srgbClr val="97989A"/>
              </a:buClr>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ts val="1200"/>
              </a:spcBef>
              <a:spcAft>
                <a:spcPct val="0"/>
              </a:spcAft>
              <a:buClr>
                <a:srgbClr val="97989A"/>
              </a:buClr>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ts val="1200"/>
              </a:spcBef>
              <a:spcAft>
                <a:spcPct val="0"/>
              </a:spcAft>
              <a:buClr>
                <a:srgbClr val="97989A"/>
              </a:buClr>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ts val="1200"/>
              </a:spcBef>
              <a:spcAft>
                <a:spcPct val="0"/>
              </a:spcAft>
              <a:buClr>
                <a:srgbClr val="97989A"/>
              </a:buClr>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ts val="1200"/>
              </a:spcBef>
              <a:spcAft>
                <a:spcPct val="0"/>
              </a:spcAft>
              <a:buClr>
                <a:srgbClr val="97989A"/>
              </a:buClr>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1800" b="0">
              <a:solidFill>
                <a:schemeClr val="tx1"/>
              </a:solidFill>
              <a:latin typeface="Univers for KPMG" panose="020B0603020202020204" pitchFamily="34" charset="0"/>
            </a:endParaRPr>
          </a:p>
        </p:txBody>
      </p:sp>
      <p:sp>
        <p:nvSpPr>
          <p:cNvPr id="25" name="Rectangle 1205">
            <a:extLst>
              <a:ext uri="{FF2B5EF4-FFF2-40B4-BE49-F238E27FC236}">
                <a16:creationId xmlns:a16="http://schemas.microsoft.com/office/drawing/2014/main" id="{546A7E06-240E-29E3-BAB1-E2D7C02A11D8}"/>
              </a:ext>
            </a:extLst>
          </p:cNvPr>
          <p:cNvSpPr>
            <a:spLocks noChangeArrowheads="1"/>
          </p:cNvSpPr>
          <p:nvPr/>
        </p:nvSpPr>
        <p:spPr bwMode="auto">
          <a:xfrm>
            <a:off x="2265715" y="2891338"/>
            <a:ext cx="651121" cy="38614"/>
          </a:xfrm>
          <a:prstGeom prst="rect">
            <a:avLst/>
          </a:prstGeom>
          <a:solidFill>
            <a:srgbClr val="0C233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ts val="1200"/>
              </a:spcBef>
              <a:buFont typeface="Arial" panose="020B0604020202020204" pitchFamily="34" charset="0"/>
              <a:defRPr sz="1600" b="1">
                <a:solidFill>
                  <a:srgbClr val="00338D"/>
                </a:solidFill>
                <a:latin typeface="Arial" panose="020B0604020202020204" pitchFamily="34" charset="0"/>
                <a:cs typeface="Arial" panose="020B0604020202020204" pitchFamily="34" charset="0"/>
              </a:defRPr>
            </a:lvl1pPr>
            <a:lvl2pPr marL="742950" indent="-285750" eaLnBrk="0" hangingPunct="0">
              <a:spcBef>
                <a:spcPts val="1200"/>
              </a:spcBef>
              <a:buFont typeface="Arial" panose="020B0604020202020204" pitchFamily="34" charset="0"/>
              <a:defRPr sz="1600">
                <a:solidFill>
                  <a:schemeClr val="tx1"/>
                </a:solidFill>
                <a:latin typeface="Arial" panose="020B0604020202020204" pitchFamily="34" charset="0"/>
                <a:cs typeface="Arial" panose="020B0604020202020204" pitchFamily="34" charset="0"/>
              </a:defRPr>
            </a:lvl2pPr>
            <a:lvl3pPr marL="1143000" indent="-228600" eaLnBrk="0" hangingPunct="0">
              <a:spcBef>
                <a:spcPts val="1200"/>
              </a:spcBef>
              <a:buClr>
                <a:srgbClr val="97989A"/>
              </a:buClr>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3pPr>
            <a:lvl4pPr marL="1600200" indent="-228600" eaLnBrk="0" hangingPunct="0">
              <a:spcBef>
                <a:spcPts val="1200"/>
              </a:spcBef>
              <a:buClr>
                <a:srgbClr val="97989A"/>
              </a:buClr>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4pPr>
            <a:lvl5pPr marL="2057400" indent="-228600" eaLnBrk="0" hangingPunct="0">
              <a:spcBef>
                <a:spcPts val="1200"/>
              </a:spcBef>
              <a:buClr>
                <a:srgbClr val="97989A"/>
              </a:buClr>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ts val="1200"/>
              </a:spcBef>
              <a:spcAft>
                <a:spcPct val="0"/>
              </a:spcAft>
              <a:buClr>
                <a:srgbClr val="97989A"/>
              </a:buClr>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ts val="1200"/>
              </a:spcBef>
              <a:spcAft>
                <a:spcPct val="0"/>
              </a:spcAft>
              <a:buClr>
                <a:srgbClr val="97989A"/>
              </a:buClr>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ts val="1200"/>
              </a:spcBef>
              <a:spcAft>
                <a:spcPct val="0"/>
              </a:spcAft>
              <a:buClr>
                <a:srgbClr val="97989A"/>
              </a:buClr>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ts val="1200"/>
              </a:spcBef>
              <a:spcAft>
                <a:spcPct val="0"/>
              </a:spcAft>
              <a:buClr>
                <a:srgbClr val="97989A"/>
              </a:buClr>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1800" b="0">
              <a:solidFill>
                <a:schemeClr val="tx1"/>
              </a:solidFill>
              <a:latin typeface="Univers for KPMG" panose="020B0603020202020204" pitchFamily="34" charset="0"/>
            </a:endParaRPr>
          </a:p>
        </p:txBody>
      </p:sp>
      <p:sp>
        <p:nvSpPr>
          <p:cNvPr id="26" name="Rectangle 1206">
            <a:extLst>
              <a:ext uri="{FF2B5EF4-FFF2-40B4-BE49-F238E27FC236}">
                <a16:creationId xmlns:a16="http://schemas.microsoft.com/office/drawing/2014/main" id="{DA9B36B7-3E52-00EF-2F9A-D7D72B7C3F84}"/>
              </a:ext>
            </a:extLst>
          </p:cNvPr>
          <p:cNvSpPr>
            <a:spLocks noChangeArrowheads="1"/>
          </p:cNvSpPr>
          <p:nvPr/>
        </p:nvSpPr>
        <p:spPr bwMode="auto">
          <a:xfrm>
            <a:off x="2885456" y="2510717"/>
            <a:ext cx="31379" cy="399927"/>
          </a:xfrm>
          <a:prstGeom prst="rect">
            <a:avLst/>
          </a:prstGeom>
          <a:solidFill>
            <a:srgbClr val="0C233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ts val="1200"/>
              </a:spcBef>
              <a:buFont typeface="Arial" panose="020B0604020202020204" pitchFamily="34" charset="0"/>
              <a:defRPr sz="1600" b="1">
                <a:solidFill>
                  <a:srgbClr val="00338D"/>
                </a:solidFill>
                <a:latin typeface="Arial" panose="020B0604020202020204" pitchFamily="34" charset="0"/>
                <a:cs typeface="Arial" panose="020B0604020202020204" pitchFamily="34" charset="0"/>
              </a:defRPr>
            </a:lvl1pPr>
            <a:lvl2pPr marL="742950" indent="-285750" eaLnBrk="0" hangingPunct="0">
              <a:spcBef>
                <a:spcPts val="1200"/>
              </a:spcBef>
              <a:buFont typeface="Arial" panose="020B0604020202020204" pitchFamily="34" charset="0"/>
              <a:defRPr sz="1600">
                <a:solidFill>
                  <a:schemeClr val="tx1"/>
                </a:solidFill>
                <a:latin typeface="Arial" panose="020B0604020202020204" pitchFamily="34" charset="0"/>
                <a:cs typeface="Arial" panose="020B0604020202020204" pitchFamily="34" charset="0"/>
              </a:defRPr>
            </a:lvl2pPr>
            <a:lvl3pPr marL="1143000" indent="-228600" eaLnBrk="0" hangingPunct="0">
              <a:spcBef>
                <a:spcPts val="1200"/>
              </a:spcBef>
              <a:buClr>
                <a:srgbClr val="97989A"/>
              </a:buClr>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3pPr>
            <a:lvl4pPr marL="1600200" indent="-228600" eaLnBrk="0" hangingPunct="0">
              <a:spcBef>
                <a:spcPts val="1200"/>
              </a:spcBef>
              <a:buClr>
                <a:srgbClr val="97989A"/>
              </a:buClr>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4pPr>
            <a:lvl5pPr marL="2057400" indent="-228600" eaLnBrk="0" hangingPunct="0">
              <a:spcBef>
                <a:spcPts val="1200"/>
              </a:spcBef>
              <a:buClr>
                <a:srgbClr val="97989A"/>
              </a:buClr>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ts val="1200"/>
              </a:spcBef>
              <a:spcAft>
                <a:spcPct val="0"/>
              </a:spcAft>
              <a:buClr>
                <a:srgbClr val="97989A"/>
              </a:buClr>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ts val="1200"/>
              </a:spcBef>
              <a:spcAft>
                <a:spcPct val="0"/>
              </a:spcAft>
              <a:buClr>
                <a:srgbClr val="97989A"/>
              </a:buClr>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ts val="1200"/>
              </a:spcBef>
              <a:spcAft>
                <a:spcPct val="0"/>
              </a:spcAft>
              <a:buClr>
                <a:srgbClr val="97989A"/>
              </a:buClr>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ts val="1200"/>
              </a:spcBef>
              <a:spcAft>
                <a:spcPct val="0"/>
              </a:spcAft>
              <a:buClr>
                <a:srgbClr val="97989A"/>
              </a:buClr>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1800" b="0">
              <a:solidFill>
                <a:schemeClr val="tx1"/>
              </a:solidFill>
              <a:latin typeface="Univers for KPMG" panose="020B0603020202020204" pitchFamily="34" charset="0"/>
            </a:endParaRPr>
          </a:p>
        </p:txBody>
      </p:sp>
      <p:grpSp>
        <p:nvGrpSpPr>
          <p:cNvPr id="27" name="Group 5">
            <a:extLst>
              <a:ext uri="{FF2B5EF4-FFF2-40B4-BE49-F238E27FC236}">
                <a16:creationId xmlns:a16="http://schemas.microsoft.com/office/drawing/2014/main" id="{6E6A1F8B-3549-76EC-D8A3-B09672908AA6}"/>
              </a:ext>
            </a:extLst>
          </p:cNvPr>
          <p:cNvGrpSpPr>
            <a:grpSpLocks/>
          </p:cNvGrpSpPr>
          <p:nvPr/>
        </p:nvGrpSpPr>
        <p:grpSpPr bwMode="auto">
          <a:xfrm>
            <a:off x="2154767" y="4299358"/>
            <a:ext cx="579396" cy="517147"/>
            <a:chOff x="4126228" y="4446842"/>
            <a:chExt cx="820737" cy="595312"/>
          </a:xfrm>
          <a:solidFill>
            <a:schemeClr val="accent5"/>
          </a:solidFill>
        </p:grpSpPr>
        <p:sp>
          <p:nvSpPr>
            <p:cNvPr id="34" name="Oval 1207">
              <a:extLst>
                <a:ext uri="{FF2B5EF4-FFF2-40B4-BE49-F238E27FC236}">
                  <a16:creationId xmlns:a16="http://schemas.microsoft.com/office/drawing/2014/main" id="{7214B078-60F1-842B-5AEC-D8104ACA5D5F}"/>
                </a:ext>
              </a:extLst>
            </p:cNvPr>
            <p:cNvSpPr>
              <a:spLocks noChangeArrowheads="1"/>
            </p:cNvSpPr>
            <p:nvPr/>
          </p:nvSpPr>
          <p:spPr bwMode="auto">
            <a:xfrm>
              <a:off x="4126228" y="4446842"/>
              <a:ext cx="146050" cy="1571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spcBef>
                  <a:spcPts val="1200"/>
                </a:spcBef>
                <a:buFont typeface="Arial" panose="020B0604020202020204" pitchFamily="34" charset="0"/>
                <a:defRPr sz="1600" b="1">
                  <a:solidFill>
                    <a:srgbClr val="00338D"/>
                  </a:solidFill>
                  <a:latin typeface="Arial" panose="020B0604020202020204" pitchFamily="34" charset="0"/>
                  <a:cs typeface="Arial" panose="020B0604020202020204" pitchFamily="34" charset="0"/>
                </a:defRPr>
              </a:lvl1pPr>
              <a:lvl2pPr marL="742950" indent="-285750" eaLnBrk="0" hangingPunct="0">
                <a:spcBef>
                  <a:spcPts val="1200"/>
                </a:spcBef>
                <a:buFont typeface="Arial" panose="020B0604020202020204" pitchFamily="34" charset="0"/>
                <a:defRPr sz="1600">
                  <a:solidFill>
                    <a:schemeClr val="tx1"/>
                  </a:solidFill>
                  <a:latin typeface="Arial" panose="020B0604020202020204" pitchFamily="34" charset="0"/>
                  <a:cs typeface="Arial" panose="020B0604020202020204" pitchFamily="34" charset="0"/>
                </a:defRPr>
              </a:lvl2pPr>
              <a:lvl3pPr marL="1143000" indent="-228600" eaLnBrk="0" hangingPunct="0">
                <a:spcBef>
                  <a:spcPts val="1200"/>
                </a:spcBef>
                <a:buClr>
                  <a:srgbClr val="97989A"/>
                </a:buClr>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3pPr>
              <a:lvl4pPr marL="1600200" indent="-228600" eaLnBrk="0" hangingPunct="0">
                <a:spcBef>
                  <a:spcPts val="1200"/>
                </a:spcBef>
                <a:buClr>
                  <a:srgbClr val="97989A"/>
                </a:buClr>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4pPr>
              <a:lvl5pPr marL="2057400" indent="-228600" eaLnBrk="0" hangingPunct="0">
                <a:spcBef>
                  <a:spcPts val="1200"/>
                </a:spcBef>
                <a:buClr>
                  <a:srgbClr val="97989A"/>
                </a:buClr>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ts val="1200"/>
                </a:spcBef>
                <a:spcAft>
                  <a:spcPct val="0"/>
                </a:spcAft>
                <a:buClr>
                  <a:srgbClr val="97989A"/>
                </a:buClr>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ts val="1200"/>
                </a:spcBef>
                <a:spcAft>
                  <a:spcPct val="0"/>
                </a:spcAft>
                <a:buClr>
                  <a:srgbClr val="97989A"/>
                </a:buClr>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ts val="1200"/>
                </a:spcBef>
                <a:spcAft>
                  <a:spcPct val="0"/>
                </a:spcAft>
                <a:buClr>
                  <a:srgbClr val="97989A"/>
                </a:buClr>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ts val="1200"/>
                </a:spcBef>
                <a:spcAft>
                  <a:spcPct val="0"/>
                </a:spcAft>
                <a:buClr>
                  <a:srgbClr val="97989A"/>
                </a:buClr>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1800" b="0">
                <a:solidFill>
                  <a:schemeClr val="tx1"/>
                </a:solidFill>
                <a:latin typeface="Univers for KPMG" panose="020B0603020202020204" pitchFamily="34" charset="0"/>
              </a:endParaRPr>
            </a:p>
          </p:txBody>
        </p:sp>
        <p:sp>
          <p:nvSpPr>
            <p:cNvPr id="35" name="Rectangle 1208">
              <a:extLst>
                <a:ext uri="{FF2B5EF4-FFF2-40B4-BE49-F238E27FC236}">
                  <a16:creationId xmlns:a16="http://schemas.microsoft.com/office/drawing/2014/main" id="{324ECAF8-39C8-E331-181C-DBCEC2E888DA}"/>
                </a:ext>
              </a:extLst>
            </p:cNvPr>
            <p:cNvSpPr>
              <a:spLocks noChangeArrowheads="1"/>
            </p:cNvSpPr>
            <p:nvPr/>
          </p:nvSpPr>
          <p:spPr bwMode="auto">
            <a:xfrm>
              <a:off x="4215128" y="4502404"/>
              <a:ext cx="552450" cy="333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ts val="1200"/>
                </a:spcBef>
                <a:buFont typeface="Arial" panose="020B0604020202020204" pitchFamily="34" charset="0"/>
                <a:defRPr sz="1600" b="1">
                  <a:solidFill>
                    <a:srgbClr val="00338D"/>
                  </a:solidFill>
                  <a:latin typeface="Arial" panose="020B0604020202020204" pitchFamily="34" charset="0"/>
                  <a:cs typeface="Arial" panose="020B0604020202020204" pitchFamily="34" charset="0"/>
                </a:defRPr>
              </a:lvl1pPr>
              <a:lvl2pPr marL="742950" indent="-285750" eaLnBrk="0" hangingPunct="0">
                <a:spcBef>
                  <a:spcPts val="1200"/>
                </a:spcBef>
                <a:buFont typeface="Arial" panose="020B0604020202020204" pitchFamily="34" charset="0"/>
                <a:defRPr sz="1600">
                  <a:solidFill>
                    <a:schemeClr val="tx1"/>
                  </a:solidFill>
                  <a:latin typeface="Arial" panose="020B0604020202020204" pitchFamily="34" charset="0"/>
                  <a:cs typeface="Arial" panose="020B0604020202020204" pitchFamily="34" charset="0"/>
                </a:defRPr>
              </a:lvl2pPr>
              <a:lvl3pPr marL="1143000" indent="-228600" eaLnBrk="0" hangingPunct="0">
                <a:spcBef>
                  <a:spcPts val="1200"/>
                </a:spcBef>
                <a:buClr>
                  <a:srgbClr val="97989A"/>
                </a:buClr>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3pPr>
              <a:lvl4pPr marL="1600200" indent="-228600" eaLnBrk="0" hangingPunct="0">
                <a:spcBef>
                  <a:spcPts val="1200"/>
                </a:spcBef>
                <a:buClr>
                  <a:srgbClr val="97989A"/>
                </a:buClr>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4pPr>
              <a:lvl5pPr marL="2057400" indent="-228600" eaLnBrk="0" hangingPunct="0">
                <a:spcBef>
                  <a:spcPts val="1200"/>
                </a:spcBef>
                <a:buClr>
                  <a:srgbClr val="97989A"/>
                </a:buClr>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ts val="1200"/>
                </a:spcBef>
                <a:spcAft>
                  <a:spcPct val="0"/>
                </a:spcAft>
                <a:buClr>
                  <a:srgbClr val="97989A"/>
                </a:buClr>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ts val="1200"/>
                </a:spcBef>
                <a:spcAft>
                  <a:spcPct val="0"/>
                </a:spcAft>
                <a:buClr>
                  <a:srgbClr val="97989A"/>
                </a:buClr>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ts val="1200"/>
                </a:spcBef>
                <a:spcAft>
                  <a:spcPct val="0"/>
                </a:spcAft>
                <a:buClr>
                  <a:srgbClr val="97989A"/>
                </a:buClr>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ts val="1200"/>
                </a:spcBef>
                <a:spcAft>
                  <a:spcPct val="0"/>
                </a:spcAft>
                <a:buClr>
                  <a:srgbClr val="97989A"/>
                </a:buClr>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1800" b="0">
                <a:solidFill>
                  <a:schemeClr val="tx1"/>
                </a:solidFill>
                <a:latin typeface="Univers for KPMG" panose="020B0603020202020204" pitchFamily="34" charset="0"/>
              </a:endParaRPr>
            </a:p>
          </p:txBody>
        </p:sp>
        <p:sp>
          <p:nvSpPr>
            <p:cNvPr id="36" name="Rectangle 1209">
              <a:extLst>
                <a:ext uri="{FF2B5EF4-FFF2-40B4-BE49-F238E27FC236}">
                  <a16:creationId xmlns:a16="http://schemas.microsoft.com/office/drawing/2014/main" id="{5CB38278-7895-B463-4775-3BC1B6394FD3}"/>
                </a:ext>
              </a:extLst>
            </p:cNvPr>
            <p:cNvSpPr>
              <a:spLocks noChangeArrowheads="1"/>
            </p:cNvSpPr>
            <p:nvPr/>
          </p:nvSpPr>
          <p:spPr bwMode="auto">
            <a:xfrm>
              <a:off x="4721540" y="4997704"/>
              <a:ext cx="225425"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ts val="1200"/>
                </a:spcBef>
                <a:buFont typeface="Arial" panose="020B0604020202020204" pitchFamily="34" charset="0"/>
                <a:defRPr sz="1600" b="1">
                  <a:solidFill>
                    <a:srgbClr val="00338D"/>
                  </a:solidFill>
                  <a:latin typeface="Arial" panose="020B0604020202020204" pitchFamily="34" charset="0"/>
                  <a:cs typeface="Arial" panose="020B0604020202020204" pitchFamily="34" charset="0"/>
                </a:defRPr>
              </a:lvl1pPr>
              <a:lvl2pPr marL="742950" indent="-285750" eaLnBrk="0" hangingPunct="0">
                <a:spcBef>
                  <a:spcPts val="1200"/>
                </a:spcBef>
                <a:buFont typeface="Arial" panose="020B0604020202020204" pitchFamily="34" charset="0"/>
                <a:defRPr sz="1600">
                  <a:solidFill>
                    <a:schemeClr val="tx1"/>
                  </a:solidFill>
                  <a:latin typeface="Arial" panose="020B0604020202020204" pitchFamily="34" charset="0"/>
                  <a:cs typeface="Arial" panose="020B0604020202020204" pitchFamily="34" charset="0"/>
                </a:defRPr>
              </a:lvl2pPr>
              <a:lvl3pPr marL="1143000" indent="-228600" eaLnBrk="0" hangingPunct="0">
                <a:spcBef>
                  <a:spcPts val="1200"/>
                </a:spcBef>
                <a:buClr>
                  <a:srgbClr val="97989A"/>
                </a:buClr>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3pPr>
              <a:lvl4pPr marL="1600200" indent="-228600" eaLnBrk="0" hangingPunct="0">
                <a:spcBef>
                  <a:spcPts val="1200"/>
                </a:spcBef>
                <a:buClr>
                  <a:srgbClr val="97989A"/>
                </a:buClr>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4pPr>
              <a:lvl5pPr marL="2057400" indent="-228600" eaLnBrk="0" hangingPunct="0">
                <a:spcBef>
                  <a:spcPts val="1200"/>
                </a:spcBef>
                <a:buClr>
                  <a:srgbClr val="97989A"/>
                </a:buClr>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ts val="1200"/>
                </a:spcBef>
                <a:spcAft>
                  <a:spcPct val="0"/>
                </a:spcAft>
                <a:buClr>
                  <a:srgbClr val="97989A"/>
                </a:buClr>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ts val="1200"/>
                </a:spcBef>
                <a:spcAft>
                  <a:spcPct val="0"/>
                </a:spcAft>
                <a:buClr>
                  <a:srgbClr val="97989A"/>
                </a:buClr>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ts val="1200"/>
                </a:spcBef>
                <a:spcAft>
                  <a:spcPct val="0"/>
                </a:spcAft>
                <a:buClr>
                  <a:srgbClr val="97989A"/>
                </a:buClr>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ts val="1200"/>
                </a:spcBef>
                <a:spcAft>
                  <a:spcPct val="0"/>
                </a:spcAft>
                <a:buClr>
                  <a:srgbClr val="97989A"/>
                </a:buClr>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1800" b="0">
                <a:solidFill>
                  <a:schemeClr val="tx1"/>
                </a:solidFill>
                <a:latin typeface="Univers for KPMG" panose="020B0603020202020204" pitchFamily="34" charset="0"/>
              </a:endParaRPr>
            </a:p>
          </p:txBody>
        </p:sp>
        <p:sp>
          <p:nvSpPr>
            <p:cNvPr id="37" name="Rectangle 1210">
              <a:extLst>
                <a:ext uri="{FF2B5EF4-FFF2-40B4-BE49-F238E27FC236}">
                  <a16:creationId xmlns:a16="http://schemas.microsoft.com/office/drawing/2014/main" id="{56C29DBC-BD05-0C4E-4046-576BAD03B1FD}"/>
                </a:ext>
              </a:extLst>
            </p:cNvPr>
            <p:cNvSpPr>
              <a:spLocks noChangeArrowheads="1"/>
            </p:cNvSpPr>
            <p:nvPr/>
          </p:nvSpPr>
          <p:spPr bwMode="auto">
            <a:xfrm>
              <a:off x="4721540" y="4502404"/>
              <a:ext cx="46038" cy="5397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ts val="1200"/>
                </a:spcBef>
                <a:buFont typeface="Arial" panose="020B0604020202020204" pitchFamily="34" charset="0"/>
                <a:defRPr sz="1600" b="1">
                  <a:solidFill>
                    <a:srgbClr val="00338D"/>
                  </a:solidFill>
                  <a:latin typeface="Arial" panose="020B0604020202020204" pitchFamily="34" charset="0"/>
                  <a:cs typeface="Arial" panose="020B0604020202020204" pitchFamily="34" charset="0"/>
                </a:defRPr>
              </a:lvl1pPr>
              <a:lvl2pPr marL="742950" indent="-285750" eaLnBrk="0" hangingPunct="0">
                <a:spcBef>
                  <a:spcPts val="1200"/>
                </a:spcBef>
                <a:buFont typeface="Arial" panose="020B0604020202020204" pitchFamily="34" charset="0"/>
                <a:defRPr sz="1600">
                  <a:solidFill>
                    <a:schemeClr val="tx1"/>
                  </a:solidFill>
                  <a:latin typeface="Arial" panose="020B0604020202020204" pitchFamily="34" charset="0"/>
                  <a:cs typeface="Arial" panose="020B0604020202020204" pitchFamily="34" charset="0"/>
                </a:defRPr>
              </a:lvl2pPr>
              <a:lvl3pPr marL="1143000" indent="-228600" eaLnBrk="0" hangingPunct="0">
                <a:spcBef>
                  <a:spcPts val="1200"/>
                </a:spcBef>
                <a:buClr>
                  <a:srgbClr val="97989A"/>
                </a:buClr>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3pPr>
              <a:lvl4pPr marL="1600200" indent="-228600" eaLnBrk="0" hangingPunct="0">
                <a:spcBef>
                  <a:spcPts val="1200"/>
                </a:spcBef>
                <a:buClr>
                  <a:srgbClr val="97989A"/>
                </a:buClr>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4pPr>
              <a:lvl5pPr marL="2057400" indent="-228600" eaLnBrk="0" hangingPunct="0">
                <a:spcBef>
                  <a:spcPts val="1200"/>
                </a:spcBef>
                <a:buClr>
                  <a:srgbClr val="97989A"/>
                </a:buClr>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ts val="1200"/>
                </a:spcBef>
                <a:spcAft>
                  <a:spcPct val="0"/>
                </a:spcAft>
                <a:buClr>
                  <a:srgbClr val="97989A"/>
                </a:buClr>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ts val="1200"/>
                </a:spcBef>
                <a:spcAft>
                  <a:spcPct val="0"/>
                </a:spcAft>
                <a:buClr>
                  <a:srgbClr val="97989A"/>
                </a:buClr>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ts val="1200"/>
                </a:spcBef>
                <a:spcAft>
                  <a:spcPct val="0"/>
                </a:spcAft>
                <a:buClr>
                  <a:srgbClr val="97989A"/>
                </a:buClr>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ts val="1200"/>
                </a:spcBef>
                <a:spcAft>
                  <a:spcPct val="0"/>
                </a:spcAft>
                <a:buClr>
                  <a:srgbClr val="97989A"/>
                </a:buClr>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1800" b="0">
                <a:solidFill>
                  <a:schemeClr val="tx1"/>
                </a:solidFill>
                <a:latin typeface="Univers for KPMG" panose="020B0603020202020204" pitchFamily="34" charset="0"/>
              </a:endParaRPr>
            </a:p>
          </p:txBody>
        </p:sp>
      </p:grpSp>
      <p:grpSp>
        <p:nvGrpSpPr>
          <p:cNvPr id="28" name="Group 2">
            <a:extLst>
              <a:ext uri="{FF2B5EF4-FFF2-40B4-BE49-F238E27FC236}">
                <a16:creationId xmlns:a16="http://schemas.microsoft.com/office/drawing/2014/main" id="{C93B9BB4-9A56-2DB4-8B56-322F53CF535D}"/>
              </a:ext>
            </a:extLst>
          </p:cNvPr>
          <p:cNvGrpSpPr>
            <a:grpSpLocks/>
          </p:cNvGrpSpPr>
          <p:nvPr/>
        </p:nvGrpSpPr>
        <p:grpSpPr bwMode="auto">
          <a:xfrm>
            <a:off x="2265715" y="3594658"/>
            <a:ext cx="699310" cy="137906"/>
            <a:chOff x="4283390" y="3635629"/>
            <a:chExt cx="990600" cy="158750"/>
          </a:xfrm>
          <a:solidFill>
            <a:srgbClr val="00B8F5"/>
          </a:solidFill>
        </p:grpSpPr>
        <p:sp>
          <p:nvSpPr>
            <p:cNvPr id="32" name="Oval 1212">
              <a:extLst>
                <a:ext uri="{FF2B5EF4-FFF2-40B4-BE49-F238E27FC236}">
                  <a16:creationId xmlns:a16="http://schemas.microsoft.com/office/drawing/2014/main" id="{DDACC2B2-C4C8-EE11-E21F-5A2F6C2F8F3B}"/>
                </a:ext>
              </a:extLst>
            </p:cNvPr>
            <p:cNvSpPr>
              <a:spLocks noChangeArrowheads="1"/>
            </p:cNvSpPr>
            <p:nvPr/>
          </p:nvSpPr>
          <p:spPr bwMode="auto">
            <a:xfrm>
              <a:off x="4283390" y="3635629"/>
              <a:ext cx="157163" cy="15875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spcBef>
                  <a:spcPts val="1200"/>
                </a:spcBef>
                <a:buFont typeface="Arial" panose="020B0604020202020204" pitchFamily="34" charset="0"/>
                <a:defRPr sz="1600" b="1">
                  <a:solidFill>
                    <a:srgbClr val="00338D"/>
                  </a:solidFill>
                  <a:latin typeface="Arial" panose="020B0604020202020204" pitchFamily="34" charset="0"/>
                  <a:cs typeface="Arial" panose="020B0604020202020204" pitchFamily="34" charset="0"/>
                </a:defRPr>
              </a:lvl1pPr>
              <a:lvl2pPr marL="742950" indent="-285750" eaLnBrk="0" hangingPunct="0">
                <a:spcBef>
                  <a:spcPts val="1200"/>
                </a:spcBef>
                <a:buFont typeface="Arial" panose="020B0604020202020204" pitchFamily="34" charset="0"/>
                <a:defRPr sz="1600">
                  <a:solidFill>
                    <a:schemeClr val="tx1"/>
                  </a:solidFill>
                  <a:latin typeface="Arial" panose="020B0604020202020204" pitchFamily="34" charset="0"/>
                  <a:cs typeface="Arial" panose="020B0604020202020204" pitchFamily="34" charset="0"/>
                </a:defRPr>
              </a:lvl2pPr>
              <a:lvl3pPr marL="1143000" indent="-228600" eaLnBrk="0" hangingPunct="0">
                <a:spcBef>
                  <a:spcPts val="1200"/>
                </a:spcBef>
                <a:buClr>
                  <a:srgbClr val="97989A"/>
                </a:buClr>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3pPr>
              <a:lvl4pPr marL="1600200" indent="-228600" eaLnBrk="0" hangingPunct="0">
                <a:spcBef>
                  <a:spcPts val="1200"/>
                </a:spcBef>
                <a:buClr>
                  <a:srgbClr val="97989A"/>
                </a:buClr>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4pPr>
              <a:lvl5pPr marL="2057400" indent="-228600" eaLnBrk="0" hangingPunct="0">
                <a:spcBef>
                  <a:spcPts val="1200"/>
                </a:spcBef>
                <a:buClr>
                  <a:srgbClr val="97989A"/>
                </a:buClr>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ts val="1200"/>
                </a:spcBef>
                <a:spcAft>
                  <a:spcPct val="0"/>
                </a:spcAft>
                <a:buClr>
                  <a:srgbClr val="97989A"/>
                </a:buClr>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ts val="1200"/>
                </a:spcBef>
                <a:spcAft>
                  <a:spcPct val="0"/>
                </a:spcAft>
                <a:buClr>
                  <a:srgbClr val="97989A"/>
                </a:buClr>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ts val="1200"/>
                </a:spcBef>
                <a:spcAft>
                  <a:spcPct val="0"/>
                </a:spcAft>
                <a:buClr>
                  <a:srgbClr val="97989A"/>
                </a:buClr>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ts val="1200"/>
                </a:spcBef>
                <a:spcAft>
                  <a:spcPct val="0"/>
                </a:spcAft>
                <a:buClr>
                  <a:srgbClr val="97989A"/>
                </a:buClr>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1800" b="0">
                <a:solidFill>
                  <a:schemeClr val="tx1"/>
                </a:solidFill>
                <a:latin typeface="Univers for KPMG" panose="020B0603020202020204" pitchFamily="34" charset="0"/>
              </a:endParaRPr>
            </a:p>
          </p:txBody>
        </p:sp>
        <p:sp>
          <p:nvSpPr>
            <p:cNvPr id="33" name="Rectangle 1213">
              <a:extLst>
                <a:ext uri="{FF2B5EF4-FFF2-40B4-BE49-F238E27FC236}">
                  <a16:creationId xmlns:a16="http://schemas.microsoft.com/office/drawing/2014/main" id="{58738864-E790-A975-587B-91557107369F}"/>
                </a:ext>
              </a:extLst>
            </p:cNvPr>
            <p:cNvSpPr>
              <a:spLocks noChangeArrowheads="1"/>
            </p:cNvSpPr>
            <p:nvPr/>
          </p:nvSpPr>
          <p:spPr bwMode="auto">
            <a:xfrm>
              <a:off x="4384990" y="3692779"/>
              <a:ext cx="889000"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ts val="1200"/>
                </a:spcBef>
                <a:buFont typeface="Arial" panose="020B0604020202020204" pitchFamily="34" charset="0"/>
                <a:defRPr sz="1600" b="1">
                  <a:solidFill>
                    <a:srgbClr val="00338D"/>
                  </a:solidFill>
                  <a:latin typeface="Arial" panose="020B0604020202020204" pitchFamily="34" charset="0"/>
                  <a:cs typeface="Arial" panose="020B0604020202020204" pitchFamily="34" charset="0"/>
                </a:defRPr>
              </a:lvl1pPr>
              <a:lvl2pPr marL="742950" indent="-285750" eaLnBrk="0" hangingPunct="0">
                <a:spcBef>
                  <a:spcPts val="1200"/>
                </a:spcBef>
                <a:buFont typeface="Arial" panose="020B0604020202020204" pitchFamily="34" charset="0"/>
                <a:defRPr sz="1600">
                  <a:solidFill>
                    <a:schemeClr val="tx1"/>
                  </a:solidFill>
                  <a:latin typeface="Arial" panose="020B0604020202020204" pitchFamily="34" charset="0"/>
                  <a:cs typeface="Arial" panose="020B0604020202020204" pitchFamily="34" charset="0"/>
                </a:defRPr>
              </a:lvl2pPr>
              <a:lvl3pPr marL="1143000" indent="-228600" eaLnBrk="0" hangingPunct="0">
                <a:spcBef>
                  <a:spcPts val="1200"/>
                </a:spcBef>
                <a:buClr>
                  <a:srgbClr val="97989A"/>
                </a:buClr>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3pPr>
              <a:lvl4pPr marL="1600200" indent="-228600" eaLnBrk="0" hangingPunct="0">
                <a:spcBef>
                  <a:spcPts val="1200"/>
                </a:spcBef>
                <a:buClr>
                  <a:srgbClr val="97989A"/>
                </a:buClr>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4pPr>
              <a:lvl5pPr marL="2057400" indent="-228600" eaLnBrk="0" hangingPunct="0">
                <a:spcBef>
                  <a:spcPts val="1200"/>
                </a:spcBef>
                <a:buClr>
                  <a:srgbClr val="97989A"/>
                </a:buClr>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ts val="1200"/>
                </a:spcBef>
                <a:spcAft>
                  <a:spcPct val="0"/>
                </a:spcAft>
                <a:buClr>
                  <a:srgbClr val="97989A"/>
                </a:buClr>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ts val="1200"/>
                </a:spcBef>
                <a:spcAft>
                  <a:spcPct val="0"/>
                </a:spcAft>
                <a:buClr>
                  <a:srgbClr val="97989A"/>
                </a:buClr>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ts val="1200"/>
                </a:spcBef>
                <a:spcAft>
                  <a:spcPct val="0"/>
                </a:spcAft>
                <a:buClr>
                  <a:srgbClr val="97989A"/>
                </a:buClr>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ts val="1200"/>
                </a:spcBef>
                <a:spcAft>
                  <a:spcPct val="0"/>
                </a:spcAft>
                <a:buClr>
                  <a:srgbClr val="97989A"/>
                </a:buClr>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1800" b="0">
                <a:solidFill>
                  <a:schemeClr val="tx1"/>
                </a:solidFill>
                <a:latin typeface="Univers for KPMG" panose="020B0603020202020204" pitchFamily="34" charset="0"/>
              </a:endParaRPr>
            </a:p>
          </p:txBody>
        </p:sp>
      </p:grpSp>
      <p:sp>
        <p:nvSpPr>
          <p:cNvPr id="29" name="TextBox 1">
            <a:extLst>
              <a:ext uri="{FF2B5EF4-FFF2-40B4-BE49-F238E27FC236}">
                <a16:creationId xmlns:a16="http://schemas.microsoft.com/office/drawing/2014/main" id="{0304BE68-9FF5-4332-B342-E97C815CD076}"/>
              </a:ext>
            </a:extLst>
          </p:cNvPr>
          <p:cNvSpPr txBox="1">
            <a:spLocks noChangeArrowheads="1"/>
          </p:cNvSpPr>
          <p:nvPr/>
        </p:nvSpPr>
        <p:spPr bwMode="auto">
          <a:xfrm>
            <a:off x="1171922" y="1876349"/>
            <a:ext cx="402328"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spcBef>
                <a:spcPts val="1200"/>
              </a:spcBef>
              <a:buFont typeface="Arial" panose="020B0604020202020204" pitchFamily="34" charset="0"/>
              <a:defRPr sz="1600" b="1">
                <a:solidFill>
                  <a:srgbClr val="00338D"/>
                </a:solidFill>
                <a:latin typeface="Arial" panose="020B0604020202020204" pitchFamily="34" charset="0"/>
                <a:cs typeface="Arial" panose="020B0604020202020204" pitchFamily="34" charset="0"/>
              </a:defRPr>
            </a:lvl1pPr>
            <a:lvl2pPr marL="742950" indent="-285750" eaLnBrk="0" hangingPunct="0">
              <a:spcBef>
                <a:spcPts val="1200"/>
              </a:spcBef>
              <a:buFont typeface="Arial" panose="020B0604020202020204" pitchFamily="34" charset="0"/>
              <a:defRPr sz="1600">
                <a:solidFill>
                  <a:schemeClr val="tx1"/>
                </a:solidFill>
                <a:latin typeface="Arial" panose="020B0604020202020204" pitchFamily="34" charset="0"/>
                <a:cs typeface="Arial" panose="020B0604020202020204" pitchFamily="34" charset="0"/>
              </a:defRPr>
            </a:lvl2pPr>
            <a:lvl3pPr marL="1143000" indent="-228600" eaLnBrk="0" hangingPunct="0">
              <a:spcBef>
                <a:spcPts val="1200"/>
              </a:spcBef>
              <a:buClr>
                <a:srgbClr val="97989A"/>
              </a:buClr>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3pPr>
            <a:lvl4pPr marL="1600200" indent="-228600" eaLnBrk="0" hangingPunct="0">
              <a:spcBef>
                <a:spcPts val="1200"/>
              </a:spcBef>
              <a:buClr>
                <a:srgbClr val="97989A"/>
              </a:buClr>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4pPr>
            <a:lvl5pPr marL="2057400" indent="-228600" eaLnBrk="0" hangingPunct="0">
              <a:spcBef>
                <a:spcPts val="1200"/>
              </a:spcBef>
              <a:buClr>
                <a:srgbClr val="97989A"/>
              </a:buClr>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ts val="1200"/>
              </a:spcBef>
              <a:spcAft>
                <a:spcPct val="0"/>
              </a:spcAft>
              <a:buClr>
                <a:srgbClr val="97989A"/>
              </a:buClr>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ts val="1200"/>
              </a:spcBef>
              <a:spcAft>
                <a:spcPct val="0"/>
              </a:spcAft>
              <a:buClr>
                <a:srgbClr val="97989A"/>
              </a:buClr>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ts val="1200"/>
              </a:spcBef>
              <a:spcAft>
                <a:spcPct val="0"/>
              </a:spcAft>
              <a:buClr>
                <a:srgbClr val="97989A"/>
              </a:buClr>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ts val="1200"/>
              </a:spcBef>
              <a:spcAft>
                <a:spcPct val="0"/>
              </a:spcAft>
              <a:buClr>
                <a:srgbClr val="97989A"/>
              </a:buClr>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5400" dirty="0">
                <a:solidFill>
                  <a:schemeClr val="bg1"/>
                </a:solidFill>
                <a:latin typeface="Univers for KPMG" panose="020B0603020202020204" pitchFamily="34" charset="0"/>
              </a:rPr>
              <a:t>1</a:t>
            </a:r>
          </a:p>
        </p:txBody>
      </p:sp>
      <p:sp>
        <p:nvSpPr>
          <p:cNvPr id="30" name="TextBox 36">
            <a:extLst>
              <a:ext uri="{FF2B5EF4-FFF2-40B4-BE49-F238E27FC236}">
                <a16:creationId xmlns:a16="http://schemas.microsoft.com/office/drawing/2014/main" id="{4721854A-D153-C485-557A-88175A643A2E}"/>
              </a:ext>
            </a:extLst>
          </p:cNvPr>
          <p:cNvSpPr txBox="1">
            <a:spLocks noChangeArrowheads="1"/>
          </p:cNvSpPr>
          <p:nvPr/>
        </p:nvSpPr>
        <p:spPr bwMode="auto">
          <a:xfrm>
            <a:off x="1340026" y="3084406"/>
            <a:ext cx="402328"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spcBef>
                <a:spcPts val="1200"/>
              </a:spcBef>
              <a:buFont typeface="Arial" panose="020B0604020202020204" pitchFamily="34" charset="0"/>
              <a:defRPr sz="1600" b="1">
                <a:solidFill>
                  <a:srgbClr val="00338D"/>
                </a:solidFill>
                <a:latin typeface="Arial" panose="020B0604020202020204" pitchFamily="34" charset="0"/>
                <a:cs typeface="Arial" panose="020B0604020202020204" pitchFamily="34" charset="0"/>
              </a:defRPr>
            </a:lvl1pPr>
            <a:lvl2pPr marL="742950" indent="-285750" eaLnBrk="0" hangingPunct="0">
              <a:spcBef>
                <a:spcPts val="1200"/>
              </a:spcBef>
              <a:buFont typeface="Arial" panose="020B0604020202020204" pitchFamily="34" charset="0"/>
              <a:defRPr sz="1600">
                <a:solidFill>
                  <a:schemeClr val="tx1"/>
                </a:solidFill>
                <a:latin typeface="Arial" panose="020B0604020202020204" pitchFamily="34" charset="0"/>
                <a:cs typeface="Arial" panose="020B0604020202020204" pitchFamily="34" charset="0"/>
              </a:defRPr>
            </a:lvl2pPr>
            <a:lvl3pPr marL="1143000" indent="-228600" eaLnBrk="0" hangingPunct="0">
              <a:spcBef>
                <a:spcPts val="1200"/>
              </a:spcBef>
              <a:buClr>
                <a:srgbClr val="97989A"/>
              </a:buClr>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3pPr>
            <a:lvl4pPr marL="1600200" indent="-228600" eaLnBrk="0" hangingPunct="0">
              <a:spcBef>
                <a:spcPts val="1200"/>
              </a:spcBef>
              <a:buClr>
                <a:srgbClr val="97989A"/>
              </a:buClr>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4pPr>
            <a:lvl5pPr marL="2057400" indent="-228600" eaLnBrk="0" hangingPunct="0">
              <a:spcBef>
                <a:spcPts val="1200"/>
              </a:spcBef>
              <a:buClr>
                <a:srgbClr val="97989A"/>
              </a:buClr>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ts val="1200"/>
              </a:spcBef>
              <a:spcAft>
                <a:spcPct val="0"/>
              </a:spcAft>
              <a:buClr>
                <a:srgbClr val="97989A"/>
              </a:buClr>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ts val="1200"/>
              </a:spcBef>
              <a:spcAft>
                <a:spcPct val="0"/>
              </a:spcAft>
              <a:buClr>
                <a:srgbClr val="97989A"/>
              </a:buClr>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ts val="1200"/>
              </a:spcBef>
              <a:spcAft>
                <a:spcPct val="0"/>
              </a:spcAft>
              <a:buClr>
                <a:srgbClr val="97989A"/>
              </a:buClr>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ts val="1200"/>
              </a:spcBef>
              <a:spcAft>
                <a:spcPct val="0"/>
              </a:spcAft>
              <a:buClr>
                <a:srgbClr val="97989A"/>
              </a:buClr>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5400" dirty="0">
                <a:solidFill>
                  <a:schemeClr val="bg1"/>
                </a:solidFill>
                <a:latin typeface="Univers for KPMG" panose="020B0603020202020204" pitchFamily="34" charset="0"/>
              </a:rPr>
              <a:t>2</a:t>
            </a:r>
          </a:p>
        </p:txBody>
      </p:sp>
      <p:sp>
        <p:nvSpPr>
          <p:cNvPr id="31" name="TextBox 37">
            <a:extLst>
              <a:ext uri="{FF2B5EF4-FFF2-40B4-BE49-F238E27FC236}">
                <a16:creationId xmlns:a16="http://schemas.microsoft.com/office/drawing/2014/main" id="{521EBAF9-CDFA-8C29-A2E3-9685CF7988E7}"/>
              </a:ext>
            </a:extLst>
          </p:cNvPr>
          <p:cNvSpPr txBox="1">
            <a:spLocks noChangeArrowheads="1"/>
          </p:cNvSpPr>
          <p:nvPr/>
        </p:nvSpPr>
        <p:spPr bwMode="auto">
          <a:xfrm>
            <a:off x="1198819" y="4242816"/>
            <a:ext cx="402328"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spcBef>
                <a:spcPts val="1200"/>
              </a:spcBef>
              <a:buFont typeface="Arial" panose="020B0604020202020204" pitchFamily="34" charset="0"/>
              <a:defRPr sz="1600" b="1">
                <a:solidFill>
                  <a:srgbClr val="00338D"/>
                </a:solidFill>
                <a:latin typeface="Arial" panose="020B0604020202020204" pitchFamily="34" charset="0"/>
                <a:cs typeface="Arial" panose="020B0604020202020204" pitchFamily="34" charset="0"/>
              </a:defRPr>
            </a:lvl1pPr>
            <a:lvl2pPr marL="742950" indent="-285750" eaLnBrk="0" hangingPunct="0">
              <a:spcBef>
                <a:spcPts val="1200"/>
              </a:spcBef>
              <a:buFont typeface="Arial" panose="020B0604020202020204" pitchFamily="34" charset="0"/>
              <a:defRPr sz="1600">
                <a:solidFill>
                  <a:schemeClr val="tx1"/>
                </a:solidFill>
                <a:latin typeface="Arial" panose="020B0604020202020204" pitchFamily="34" charset="0"/>
                <a:cs typeface="Arial" panose="020B0604020202020204" pitchFamily="34" charset="0"/>
              </a:defRPr>
            </a:lvl2pPr>
            <a:lvl3pPr marL="1143000" indent="-228600" eaLnBrk="0" hangingPunct="0">
              <a:spcBef>
                <a:spcPts val="1200"/>
              </a:spcBef>
              <a:buClr>
                <a:srgbClr val="97989A"/>
              </a:buClr>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3pPr>
            <a:lvl4pPr marL="1600200" indent="-228600" eaLnBrk="0" hangingPunct="0">
              <a:spcBef>
                <a:spcPts val="1200"/>
              </a:spcBef>
              <a:buClr>
                <a:srgbClr val="97989A"/>
              </a:buClr>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4pPr>
            <a:lvl5pPr marL="2057400" indent="-228600" eaLnBrk="0" hangingPunct="0">
              <a:spcBef>
                <a:spcPts val="1200"/>
              </a:spcBef>
              <a:buClr>
                <a:srgbClr val="97989A"/>
              </a:buClr>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ts val="1200"/>
              </a:spcBef>
              <a:spcAft>
                <a:spcPct val="0"/>
              </a:spcAft>
              <a:buClr>
                <a:srgbClr val="97989A"/>
              </a:buClr>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ts val="1200"/>
              </a:spcBef>
              <a:spcAft>
                <a:spcPct val="0"/>
              </a:spcAft>
              <a:buClr>
                <a:srgbClr val="97989A"/>
              </a:buClr>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ts val="1200"/>
              </a:spcBef>
              <a:spcAft>
                <a:spcPct val="0"/>
              </a:spcAft>
              <a:buClr>
                <a:srgbClr val="97989A"/>
              </a:buClr>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ts val="1200"/>
              </a:spcBef>
              <a:spcAft>
                <a:spcPct val="0"/>
              </a:spcAft>
              <a:buClr>
                <a:srgbClr val="97989A"/>
              </a:buClr>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5400" dirty="0">
                <a:solidFill>
                  <a:schemeClr val="bg1"/>
                </a:solidFill>
                <a:latin typeface="Univers for KPMG" panose="020B0603020202020204" pitchFamily="34" charset="0"/>
              </a:rPr>
              <a:t>3</a:t>
            </a:r>
          </a:p>
        </p:txBody>
      </p:sp>
      <p:sp>
        <p:nvSpPr>
          <p:cNvPr id="38" name="직사각형 37">
            <a:extLst>
              <a:ext uri="{FF2B5EF4-FFF2-40B4-BE49-F238E27FC236}">
                <a16:creationId xmlns:a16="http://schemas.microsoft.com/office/drawing/2014/main" id="{F7D45545-F228-1E5B-F7C5-482A0A73107F}"/>
              </a:ext>
            </a:extLst>
          </p:cNvPr>
          <p:cNvSpPr/>
          <p:nvPr/>
        </p:nvSpPr>
        <p:spPr>
          <a:xfrm>
            <a:off x="3286505" y="4283537"/>
            <a:ext cx="5947200" cy="1696426"/>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72000" rIns="72000" rtlCol="0" anchor="ctr">
            <a:spAutoFit/>
          </a:bodyPr>
          <a:lstStyle/>
          <a:p>
            <a:pPr algn="just">
              <a:lnSpc>
                <a:spcPct val="120000"/>
              </a:lnSpc>
              <a:spcBef>
                <a:spcPts val="600"/>
              </a:spcBef>
              <a:buClr>
                <a:schemeClr val="accent4"/>
              </a:buClr>
              <a:defRPr/>
            </a:pPr>
            <a:r>
              <a:rPr lang="ko-KR" altLang="en-US" sz="1200" b="1" dirty="0">
                <a:ln>
                  <a:solidFill>
                    <a:srgbClr val="1E49E2">
                      <a:alpha val="0"/>
                    </a:srgbClr>
                  </a:solidFill>
                </a:ln>
                <a:solidFill>
                  <a:schemeClr val="accent5"/>
                </a:solidFill>
                <a:latin typeface="+mj-ea"/>
                <a:ea typeface="+mj-ea"/>
              </a:rPr>
              <a:t>규제 완화에 따른 새로운 진출방식 시도</a:t>
            </a:r>
            <a:endParaRPr lang="en-US" altLang="ko-KR" sz="1200" b="1" dirty="0">
              <a:ln>
                <a:solidFill>
                  <a:srgbClr val="1E49E2">
                    <a:alpha val="0"/>
                  </a:srgbClr>
                </a:solidFill>
              </a:ln>
              <a:solidFill>
                <a:schemeClr val="accent5"/>
              </a:solidFill>
              <a:latin typeface="+mj-ea"/>
              <a:ea typeface="+mj-ea"/>
            </a:endParaRPr>
          </a:p>
          <a:p>
            <a:pPr marL="171450" indent="-171450" algn="just">
              <a:lnSpc>
                <a:spcPct val="120000"/>
              </a:lnSpc>
              <a:spcBef>
                <a:spcPts val="600"/>
              </a:spcBef>
              <a:buClr>
                <a:schemeClr val="tx1">
                  <a:lumMod val="75000"/>
                  <a:lumOff val="25000"/>
                </a:schemeClr>
              </a:buClr>
              <a:buFont typeface="Arial" panose="020B0604020202020204" pitchFamily="34" charset="0"/>
              <a:buChar char="•"/>
              <a:defRPr/>
            </a:pPr>
            <a:r>
              <a:rPr lang="ko-KR" altLang="en-US" sz="1000" dirty="0">
                <a:ln>
                  <a:solidFill>
                    <a:srgbClr val="1E49E2">
                      <a:alpha val="0"/>
                    </a:srgb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금융 데이터 이력이 부족한 신흥 아시아 태평양 지역의 특성을 고려 시</a:t>
            </a:r>
            <a:r>
              <a:rPr lang="en-US" altLang="ko-KR" sz="1000" dirty="0">
                <a:ln>
                  <a:solidFill>
                    <a:srgbClr val="1E49E2">
                      <a:alpha val="0"/>
                    </a:srgb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 </a:t>
            </a:r>
            <a:r>
              <a:rPr lang="ko-KR" altLang="en-US" sz="1000" dirty="0">
                <a:ln>
                  <a:solidFill>
                    <a:srgbClr val="1E49E2">
                      <a:alpha val="0"/>
                    </a:srgb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이를 보완하기 위해 비금융데이터를 활용하는 국내외 </a:t>
            </a:r>
            <a:r>
              <a:rPr lang="ko-KR" altLang="en-US" sz="1000" dirty="0" err="1">
                <a:ln>
                  <a:solidFill>
                    <a:srgbClr val="1E49E2">
                      <a:alpha val="0"/>
                    </a:srgb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핀테크</a:t>
            </a:r>
            <a:r>
              <a:rPr lang="ko-KR" altLang="en-US" sz="1000" dirty="0">
                <a:ln>
                  <a:solidFill>
                    <a:srgbClr val="1E49E2">
                      <a:alpha val="0"/>
                    </a:srgb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 기업과의 공동 진출 고려</a:t>
            </a:r>
            <a:endParaRPr lang="en-US" altLang="ko-KR" sz="1000" dirty="0">
              <a:ln>
                <a:solidFill>
                  <a:srgbClr val="1E49E2">
                    <a:alpha val="0"/>
                  </a:srgb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endParaRPr>
          </a:p>
          <a:p>
            <a:pPr marL="171450" indent="-171450" algn="just">
              <a:lnSpc>
                <a:spcPct val="120000"/>
              </a:lnSpc>
              <a:spcBef>
                <a:spcPts val="600"/>
              </a:spcBef>
              <a:buClr>
                <a:schemeClr val="tx1">
                  <a:lumMod val="75000"/>
                  <a:lumOff val="25000"/>
                </a:schemeClr>
              </a:buClr>
              <a:buFont typeface="Arial" panose="020B0604020202020204" pitchFamily="34" charset="0"/>
              <a:buChar char="•"/>
              <a:defRPr/>
            </a:pPr>
            <a:r>
              <a:rPr lang="ko-KR" altLang="en-US" sz="1000" dirty="0">
                <a:ln>
                  <a:solidFill>
                    <a:srgbClr val="1E49E2">
                      <a:alpha val="0"/>
                    </a:srgb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해외 자회사 인수</a:t>
            </a:r>
            <a:r>
              <a:rPr lang="en-US" altLang="ko-KR" sz="1000" dirty="0">
                <a:ln>
                  <a:solidFill>
                    <a:srgbClr val="1E49E2">
                      <a:alpha val="0"/>
                    </a:srgb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a:t>
            </a:r>
            <a:r>
              <a:rPr lang="ko-KR" altLang="en-US" sz="1000" dirty="0">
                <a:ln>
                  <a:solidFill>
                    <a:srgbClr val="1E49E2">
                      <a:alpha val="0"/>
                    </a:srgb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설립 규제 완화 등에 따라 보험 관련 전후방 사업과 연계한 보험업 진출방식</a:t>
            </a:r>
            <a:r>
              <a:rPr lang="en-US" altLang="ko-KR" sz="1000" dirty="0">
                <a:ln>
                  <a:solidFill>
                    <a:srgbClr val="1E49E2">
                      <a:alpha val="0"/>
                    </a:srgb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a:t>
            </a:r>
            <a:r>
              <a:rPr lang="ko-KR" altLang="en-US" sz="1000" dirty="0">
                <a:ln>
                  <a:solidFill>
                    <a:srgbClr val="1E49E2">
                      <a:alpha val="0"/>
                    </a:srgb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예</a:t>
            </a:r>
            <a:r>
              <a:rPr lang="en-US" altLang="ko-KR" sz="1000" dirty="0">
                <a:ln>
                  <a:solidFill>
                    <a:srgbClr val="1E49E2">
                      <a:alpha val="0"/>
                    </a:srgb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 </a:t>
            </a:r>
            <a:r>
              <a:rPr lang="ko-KR" altLang="en-US" sz="1000" dirty="0">
                <a:ln>
                  <a:solidFill>
                    <a:srgbClr val="1E49E2">
                      <a:alpha val="0"/>
                    </a:srgb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오토바이</a:t>
            </a:r>
            <a:r>
              <a:rPr lang="en-US" altLang="ko-KR" sz="1000" dirty="0">
                <a:ln>
                  <a:solidFill>
                    <a:srgbClr val="1E49E2">
                      <a:alpha val="0"/>
                    </a:srgb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a:t>
            </a:r>
            <a:r>
              <a:rPr lang="ko-KR" altLang="en-US" sz="1000" dirty="0">
                <a:ln>
                  <a:solidFill>
                    <a:srgbClr val="1E49E2">
                      <a:alpha val="0"/>
                    </a:srgb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전기차 판매업체 인수</a:t>
            </a:r>
            <a:r>
              <a:rPr lang="en-US" altLang="ko-KR" sz="1000" dirty="0">
                <a:ln>
                  <a:solidFill>
                    <a:srgbClr val="1E49E2">
                      <a:alpha val="0"/>
                    </a:srgb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a:t>
            </a:r>
            <a:r>
              <a:rPr lang="ko-KR" altLang="en-US" sz="1000" dirty="0">
                <a:ln>
                  <a:solidFill>
                    <a:srgbClr val="1E49E2">
                      <a:alpha val="0"/>
                    </a:srgb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운영을 통한 연계 보험상품 교차판매</a:t>
            </a:r>
            <a:r>
              <a:rPr lang="en-US" altLang="ko-KR" sz="1000" dirty="0">
                <a:ln>
                  <a:solidFill>
                    <a:srgbClr val="1E49E2">
                      <a:alpha val="0"/>
                    </a:srgb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a:t>
            </a:r>
            <a:r>
              <a:rPr lang="ko-KR" altLang="en-US" sz="1000" dirty="0">
                <a:ln>
                  <a:solidFill>
                    <a:srgbClr val="1E49E2">
                      <a:alpha val="0"/>
                    </a:srgb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 검토</a:t>
            </a:r>
            <a:endParaRPr lang="en-US" altLang="ko-KR" sz="1000" dirty="0">
              <a:ln>
                <a:solidFill>
                  <a:srgbClr val="1E49E2">
                    <a:alpha val="0"/>
                  </a:srgb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endParaRPr>
          </a:p>
          <a:p>
            <a:pPr marL="171450" indent="-171450" algn="just">
              <a:lnSpc>
                <a:spcPct val="120000"/>
              </a:lnSpc>
              <a:spcBef>
                <a:spcPts val="600"/>
              </a:spcBef>
              <a:buClr>
                <a:schemeClr val="tx1">
                  <a:lumMod val="75000"/>
                  <a:lumOff val="25000"/>
                </a:schemeClr>
              </a:buClr>
              <a:buFont typeface="Arial" panose="020B0604020202020204" pitchFamily="34" charset="0"/>
              <a:buChar char="•"/>
              <a:defRPr/>
            </a:pPr>
            <a:r>
              <a:rPr lang="ko-KR" altLang="en-US" sz="1000" dirty="0">
                <a:ln>
                  <a:solidFill>
                    <a:srgbClr val="1E49E2">
                      <a:alpha val="0"/>
                    </a:srgb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신흥 아시아 태평양 국가의 주요 도시 지역에서 경쟁이 치열해짐에 따라 국내 보험사들은 상대적으로 경쟁 및 포화도가 낮은 소도시</a:t>
            </a:r>
            <a:r>
              <a:rPr lang="en-US" altLang="ko-KR" sz="1000" dirty="0">
                <a:ln>
                  <a:solidFill>
                    <a:srgbClr val="1E49E2">
                      <a:alpha val="0"/>
                    </a:srgb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(Tier 2 </a:t>
            </a:r>
            <a:r>
              <a:rPr lang="ko-KR" altLang="en-US" sz="1000" dirty="0">
                <a:ln>
                  <a:solidFill>
                    <a:srgbClr val="1E49E2">
                      <a:alpha val="0"/>
                    </a:srgb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및</a:t>
            </a:r>
            <a:r>
              <a:rPr lang="en-US" altLang="ko-KR" sz="1000" dirty="0">
                <a:ln>
                  <a:solidFill>
                    <a:srgbClr val="1E49E2">
                      <a:alpha val="0"/>
                    </a:srgb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 Tier 3 </a:t>
            </a:r>
            <a:r>
              <a:rPr lang="ko-KR" altLang="en-US" sz="1000" dirty="0">
                <a:ln>
                  <a:solidFill>
                    <a:srgbClr val="1E49E2">
                      <a:alpha val="0"/>
                    </a:srgb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도시</a:t>
            </a:r>
            <a:r>
              <a:rPr lang="en-US" altLang="ko-KR" sz="1000" dirty="0">
                <a:ln>
                  <a:solidFill>
                    <a:srgbClr val="1E49E2">
                      <a:alpha val="0"/>
                    </a:srgb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a:t>
            </a:r>
            <a:r>
              <a:rPr lang="ko-KR" altLang="en-US" sz="1000" dirty="0">
                <a:ln>
                  <a:solidFill>
                    <a:srgbClr val="1E49E2">
                      <a:alpha val="0"/>
                    </a:srgb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를 타깃으로 입지를 확장하는 방안도 고려 필요</a:t>
            </a:r>
            <a:endParaRPr lang="en-US" altLang="ko-KR" sz="1000" dirty="0">
              <a:ln>
                <a:solidFill>
                  <a:srgbClr val="1E49E2">
                    <a:alpha val="0"/>
                  </a:srgb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endParaRPr>
          </a:p>
        </p:txBody>
      </p:sp>
      <p:sp>
        <p:nvSpPr>
          <p:cNvPr id="5" name="TextBox 4">
            <a:extLst>
              <a:ext uri="{FF2B5EF4-FFF2-40B4-BE49-F238E27FC236}">
                <a16:creationId xmlns:a16="http://schemas.microsoft.com/office/drawing/2014/main" id="{0A6B1F9D-0F0C-B05E-C415-3A122F089937}"/>
              </a:ext>
            </a:extLst>
          </p:cNvPr>
          <p:cNvSpPr txBox="1"/>
          <p:nvPr/>
        </p:nvSpPr>
        <p:spPr>
          <a:xfrm>
            <a:off x="489000" y="5968610"/>
            <a:ext cx="8928000" cy="232165"/>
          </a:xfrm>
          <a:prstGeom prst="rect">
            <a:avLst/>
          </a:prstGeom>
          <a:noFill/>
          <a:ln>
            <a:noFill/>
          </a:ln>
        </p:spPr>
        <p:txBody>
          <a:bodyPr wrap="square" lIns="0" tIns="108000" rIns="0" bIns="0" rtlCol="0" anchor="b">
            <a:spAutoFit/>
          </a:bodyPr>
          <a:lstStyle>
            <a:defPPr>
              <a:defRPr lang="en-US"/>
            </a:defPPr>
            <a:lvl1pPr lvl="0">
              <a:defRPr sz="800">
                <a:ln>
                  <a:solidFill>
                    <a:prstClr val="white">
                      <a:lumMod val="75000"/>
                      <a:alpha val="0"/>
                    </a:prstClr>
                  </a:solidFill>
                </a:ln>
                <a:solidFill>
                  <a:prstClr val="white">
                    <a:lumMod val="50000"/>
                  </a:prstClr>
                </a:solidFill>
                <a:latin typeface="KoPub돋움체 Medium" panose="00000600000000000000" pitchFamily="2" charset="-127"/>
                <a:ea typeface="KoPub돋움체 Medium" panose="00000600000000000000" pitchFamily="2" charset="-127"/>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Source: </a:t>
            </a:r>
            <a:r>
              <a:rPr kumimoji="0" lang="ko-KR" altLang="en-US"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삼정</a:t>
            </a:r>
            <a:r>
              <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KPMG </a:t>
            </a:r>
            <a:r>
              <a:rPr kumimoji="0" lang="ko-KR" altLang="en-US"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경제연구원</a:t>
            </a:r>
          </a:p>
        </p:txBody>
      </p:sp>
      <p:sp>
        <p:nvSpPr>
          <p:cNvPr id="8" name="사각형: 둥근 위쪽 모서리 7">
            <a:extLst>
              <a:ext uri="{FF2B5EF4-FFF2-40B4-BE49-F238E27FC236}">
                <a16:creationId xmlns:a16="http://schemas.microsoft.com/office/drawing/2014/main" id="{6B32821B-7C04-5CCE-C172-DAAD9842AFA3}"/>
              </a:ext>
            </a:extLst>
          </p:cNvPr>
          <p:cNvSpPr/>
          <p:nvPr/>
        </p:nvSpPr>
        <p:spPr>
          <a:xfrm>
            <a:off x="2851301" y="221012"/>
            <a:ext cx="4176000" cy="322263"/>
          </a:xfrm>
          <a:prstGeom prst="round2SameRect">
            <a:avLst/>
          </a:prstGeom>
          <a:solidFill>
            <a:srgbClr val="00338D"/>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rIns="36000" rtlCol="0" anchor="ctr"/>
          <a:lstStyle/>
          <a:p>
            <a:r>
              <a:rPr lang="en-US" altLang="ko-KR" sz="1600" dirty="0">
                <a:ln>
                  <a:solidFill>
                    <a:prstClr val="white">
                      <a:lumMod val="75000"/>
                      <a:alpha val="0"/>
                    </a:prstClr>
                  </a:solidFill>
                </a:ln>
                <a:solidFill>
                  <a:schemeClr val="bg1"/>
                </a:solidFill>
                <a:latin typeface="KoPub돋움체 Bold" panose="00000800000000000000" pitchFamily="2" charset="-127"/>
                <a:ea typeface="KoPub돋움체 Bold" panose="00000800000000000000" pitchFamily="2" charset="-127"/>
              </a:rPr>
              <a:t>2. Competition: </a:t>
            </a:r>
            <a:r>
              <a:rPr lang="ko-KR" altLang="en-US" sz="1200" b="1" dirty="0">
                <a:ln>
                  <a:solidFill>
                    <a:schemeClr val="accent1">
                      <a:shade val="50000"/>
                      <a:alpha val="0"/>
                    </a:schemeClr>
                  </a:solidFill>
                </a:ln>
                <a:solidFill>
                  <a:schemeClr val="bg1"/>
                </a:solidFill>
                <a:latin typeface="KoPub돋움체 Medium" panose="02020603020101020101" pitchFamily="18" charset="-127"/>
                <a:ea typeface="KoPub돋움체 Medium" panose="02020603020101020101" pitchFamily="18" charset="-127"/>
              </a:rPr>
              <a:t>경쟁 심화에 따른 차별화 </a:t>
            </a:r>
          </a:p>
        </p:txBody>
      </p:sp>
      <p:sp>
        <p:nvSpPr>
          <p:cNvPr id="9" name="사각형: 둥근 위쪽 모서리 8">
            <a:extLst>
              <a:ext uri="{FF2B5EF4-FFF2-40B4-BE49-F238E27FC236}">
                <a16:creationId xmlns:a16="http://schemas.microsoft.com/office/drawing/2014/main" id="{30872211-F9B9-55BB-FA7A-3728B4390E6D}"/>
              </a:ext>
            </a:extLst>
          </p:cNvPr>
          <p:cNvSpPr/>
          <p:nvPr/>
        </p:nvSpPr>
        <p:spPr>
          <a:xfrm>
            <a:off x="486424" y="291275"/>
            <a:ext cx="2340000" cy="252000"/>
          </a:xfrm>
          <a:prstGeom prst="round2Same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l"/>
            <a:r>
              <a:rPr lang="en-US" altLang="ko-KR" sz="800" dirty="0">
                <a:ln>
                  <a:solidFill>
                    <a:schemeClr val="accent1">
                      <a:shade val="50000"/>
                      <a:alpha val="0"/>
                    </a:schemeClr>
                  </a:solidFill>
                </a:ln>
                <a:solidFill>
                  <a:schemeClr val="bg1"/>
                </a:solidFill>
                <a:latin typeface="KoPub돋움체 Medium" panose="02020603020101020101" pitchFamily="18" charset="-127"/>
                <a:ea typeface="KoPub돋움체 Medium" panose="02020603020101020101" pitchFamily="18" charset="-127"/>
              </a:rPr>
              <a:t>1. Market </a:t>
            </a:r>
            <a:r>
              <a:rPr lang="ko-KR" altLang="en-US" sz="800" dirty="0">
                <a:ln>
                  <a:solidFill>
                    <a:schemeClr val="accent1">
                      <a:shade val="50000"/>
                      <a:alpha val="0"/>
                    </a:schemeClr>
                  </a:solidFill>
                </a:ln>
                <a:solidFill>
                  <a:schemeClr val="bg1"/>
                </a:solidFill>
                <a:latin typeface="KoPub돋움체 Medium" panose="02020603020101020101" pitchFamily="18" charset="-127"/>
                <a:ea typeface="KoPub돋움체 Medium" panose="02020603020101020101" pitchFamily="18" charset="-127"/>
              </a:rPr>
              <a:t>진출방식 및 거버넌스</a:t>
            </a:r>
          </a:p>
        </p:txBody>
      </p:sp>
      <p:sp>
        <p:nvSpPr>
          <p:cNvPr id="10" name="사각형: 둥근 위쪽 모서리 9">
            <a:extLst>
              <a:ext uri="{FF2B5EF4-FFF2-40B4-BE49-F238E27FC236}">
                <a16:creationId xmlns:a16="http://schemas.microsoft.com/office/drawing/2014/main" id="{4EBA488E-FCE3-3D15-3DC0-39D6A409BF92}"/>
              </a:ext>
            </a:extLst>
          </p:cNvPr>
          <p:cNvSpPr/>
          <p:nvPr/>
        </p:nvSpPr>
        <p:spPr>
          <a:xfrm>
            <a:off x="7052179" y="291275"/>
            <a:ext cx="2340000" cy="252000"/>
          </a:xfrm>
          <a:prstGeom prst="round2Same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l"/>
            <a:r>
              <a:rPr lang="en-US" altLang="ko-KR" sz="800" dirty="0">
                <a:ln>
                  <a:solidFill>
                    <a:schemeClr val="accent1">
                      <a:shade val="50000"/>
                      <a:alpha val="0"/>
                    </a:schemeClr>
                  </a:solidFill>
                </a:ln>
                <a:solidFill>
                  <a:schemeClr val="bg1"/>
                </a:solidFill>
                <a:latin typeface="KoPub돋움체 Medium" panose="02020603020101020101" pitchFamily="18" charset="-127"/>
                <a:ea typeface="KoPub돋움체 Medium" panose="02020603020101020101" pitchFamily="18" charset="-127"/>
              </a:rPr>
              <a:t>3. Product &amp; Channel: </a:t>
            </a:r>
            <a:r>
              <a:rPr lang="ko-KR" altLang="en-US" sz="800" dirty="0">
                <a:ln>
                  <a:solidFill>
                    <a:schemeClr val="accent1">
                      <a:shade val="50000"/>
                      <a:alpha val="0"/>
                    </a:schemeClr>
                  </a:solidFill>
                </a:ln>
                <a:solidFill>
                  <a:schemeClr val="bg1"/>
                </a:solidFill>
                <a:latin typeface="KoPub돋움체 Medium" panose="02020603020101020101" pitchFamily="18" charset="-127"/>
                <a:ea typeface="KoPub돋움체 Medium" panose="02020603020101020101" pitchFamily="18" charset="-127"/>
              </a:rPr>
              <a:t>상품 경쟁력 및 채널</a:t>
            </a:r>
            <a:r>
              <a:rPr lang="en-US" altLang="ko-KR" sz="800" dirty="0">
                <a:ln>
                  <a:solidFill>
                    <a:schemeClr val="accent1">
                      <a:shade val="50000"/>
                      <a:alpha val="0"/>
                    </a:schemeClr>
                  </a:solidFill>
                </a:ln>
                <a:solidFill>
                  <a:schemeClr val="bg1"/>
                </a:solidFill>
                <a:latin typeface="KoPub돋움체 Medium" panose="02020603020101020101" pitchFamily="18" charset="-127"/>
                <a:ea typeface="KoPub돋움체 Medium" panose="02020603020101020101" pitchFamily="18" charset="-127"/>
              </a:rPr>
              <a:t>·</a:t>
            </a:r>
            <a:r>
              <a:rPr lang="ko-KR" altLang="en-US" sz="800" dirty="0">
                <a:ln>
                  <a:solidFill>
                    <a:schemeClr val="accent1">
                      <a:shade val="50000"/>
                      <a:alpha val="0"/>
                    </a:schemeClr>
                  </a:solidFill>
                </a:ln>
                <a:solidFill>
                  <a:schemeClr val="bg1"/>
                </a:solidFill>
                <a:latin typeface="KoPub돋움체 Medium" panose="02020603020101020101" pitchFamily="18" charset="-127"/>
                <a:ea typeface="KoPub돋움체 Medium" panose="02020603020101020101" pitchFamily="18" charset="-127"/>
              </a:rPr>
              <a:t>파트너십</a:t>
            </a:r>
          </a:p>
        </p:txBody>
      </p:sp>
    </p:spTree>
    <p:extLst>
      <p:ext uri="{BB962C8B-B14F-4D97-AF65-F5344CB8AC3E}">
        <p14:creationId xmlns:p14="http://schemas.microsoft.com/office/powerpoint/2010/main" val="15915232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9" name="표 38">
            <a:extLst>
              <a:ext uri="{FF2B5EF4-FFF2-40B4-BE49-F238E27FC236}">
                <a16:creationId xmlns:a16="http://schemas.microsoft.com/office/drawing/2014/main" id="{69E78895-07F6-F90D-606D-4D64D7CD0EAA}"/>
              </a:ext>
            </a:extLst>
          </p:cNvPr>
          <p:cNvGraphicFramePr>
            <a:graphicFrameLocks noGrp="1"/>
          </p:cNvGraphicFramePr>
          <p:nvPr>
            <p:extLst>
              <p:ext uri="{D42A27DB-BD31-4B8C-83A1-F6EECF244321}">
                <p14:modId xmlns:p14="http://schemas.microsoft.com/office/powerpoint/2010/main" val="1075848107"/>
              </p:ext>
            </p:extLst>
          </p:nvPr>
        </p:nvGraphicFramePr>
        <p:xfrm>
          <a:off x="886968" y="1477723"/>
          <a:ext cx="8531572" cy="1591367"/>
        </p:xfrm>
        <a:graphic>
          <a:graphicData uri="http://schemas.openxmlformats.org/drawingml/2006/table">
            <a:tbl>
              <a:tblPr>
                <a:tableStyleId>{5C22544A-7EE6-4342-B048-85BDC9FD1C3A}</a:tableStyleId>
              </a:tblPr>
              <a:tblGrid>
                <a:gridCol w="609398">
                  <a:extLst>
                    <a:ext uri="{9D8B030D-6E8A-4147-A177-3AD203B41FA5}">
                      <a16:colId xmlns:a16="http://schemas.microsoft.com/office/drawing/2014/main" val="2087849892"/>
                    </a:ext>
                  </a:extLst>
                </a:gridCol>
                <a:gridCol w="609398">
                  <a:extLst>
                    <a:ext uri="{9D8B030D-6E8A-4147-A177-3AD203B41FA5}">
                      <a16:colId xmlns:a16="http://schemas.microsoft.com/office/drawing/2014/main" val="3090221034"/>
                    </a:ext>
                  </a:extLst>
                </a:gridCol>
                <a:gridCol w="609398">
                  <a:extLst>
                    <a:ext uri="{9D8B030D-6E8A-4147-A177-3AD203B41FA5}">
                      <a16:colId xmlns:a16="http://schemas.microsoft.com/office/drawing/2014/main" val="4003097500"/>
                    </a:ext>
                  </a:extLst>
                </a:gridCol>
                <a:gridCol w="609398">
                  <a:extLst>
                    <a:ext uri="{9D8B030D-6E8A-4147-A177-3AD203B41FA5}">
                      <a16:colId xmlns:a16="http://schemas.microsoft.com/office/drawing/2014/main" val="3980562253"/>
                    </a:ext>
                  </a:extLst>
                </a:gridCol>
                <a:gridCol w="609398">
                  <a:extLst>
                    <a:ext uri="{9D8B030D-6E8A-4147-A177-3AD203B41FA5}">
                      <a16:colId xmlns:a16="http://schemas.microsoft.com/office/drawing/2014/main" val="2963012871"/>
                    </a:ext>
                  </a:extLst>
                </a:gridCol>
                <a:gridCol w="609398">
                  <a:extLst>
                    <a:ext uri="{9D8B030D-6E8A-4147-A177-3AD203B41FA5}">
                      <a16:colId xmlns:a16="http://schemas.microsoft.com/office/drawing/2014/main" val="3077283286"/>
                    </a:ext>
                  </a:extLst>
                </a:gridCol>
                <a:gridCol w="609398">
                  <a:extLst>
                    <a:ext uri="{9D8B030D-6E8A-4147-A177-3AD203B41FA5}">
                      <a16:colId xmlns:a16="http://schemas.microsoft.com/office/drawing/2014/main" val="3820918943"/>
                    </a:ext>
                  </a:extLst>
                </a:gridCol>
                <a:gridCol w="609398">
                  <a:extLst>
                    <a:ext uri="{9D8B030D-6E8A-4147-A177-3AD203B41FA5}">
                      <a16:colId xmlns:a16="http://schemas.microsoft.com/office/drawing/2014/main" val="2044305237"/>
                    </a:ext>
                  </a:extLst>
                </a:gridCol>
                <a:gridCol w="609398">
                  <a:extLst>
                    <a:ext uri="{9D8B030D-6E8A-4147-A177-3AD203B41FA5}">
                      <a16:colId xmlns:a16="http://schemas.microsoft.com/office/drawing/2014/main" val="3718306568"/>
                    </a:ext>
                  </a:extLst>
                </a:gridCol>
                <a:gridCol w="609398">
                  <a:extLst>
                    <a:ext uri="{9D8B030D-6E8A-4147-A177-3AD203B41FA5}">
                      <a16:colId xmlns:a16="http://schemas.microsoft.com/office/drawing/2014/main" val="2781798776"/>
                    </a:ext>
                  </a:extLst>
                </a:gridCol>
                <a:gridCol w="609398">
                  <a:extLst>
                    <a:ext uri="{9D8B030D-6E8A-4147-A177-3AD203B41FA5}">
                      <a16:colId xmlns:a16="http://schemas.microsoft.com/office/drawing/2014/main" val="2240521943"/>
                    </a:ext>
                  </a:extLst>
                </a:gridCol>
                <a:gridCol w="609398">
                  <a:extLst>
                    <a:ext uri="{9D8B030D-6E8A-4147-A177-3AD203B41FA5}">
                      <a16:colId xmlns:a16="http://schemas.microsoft.com/office/drawing/2014/main" val="1076162346"/>
                    </a:ext>
                  </a:extLst>
                </a:gridCol>
                <a:gridCol w="609398">
                  <a:extLst>
                    <a:ext uri="{9D8B030D-6E8A-4147-A177-3AD203B41FA5}">
                      <a16:colId xmlns:a16="http://schemas.microsoft.com/office/drawing/2014/main" val="1446366350"/>
                    </a:ext>
                  </a:extLst>
                </a:gridCol>
                <a:gridCol w="609398">
                  <a:extLst>
                    <a:ext uri="{9D8B030D-6E8A-4147-A177-3AD203B41FA5}">
                      <a16:colId xmlns:a16="http://schemas.microsoft.com/office/drawing/2014/main" val="99474949"/>
                    </a:ext>
                  </a:extLst>
                </a:gridCol>
              </a:tblGrid>
              <a:tr h="265324">
                <a:tc>
                  <a:txBody>
                    <a:bodyPr/>
                    <a:lstStyle/>
                    <a:p>
                      <a:pPr marL="3175" algn="ctr" defTabSz="914400" rtl="0" eaLnBrk="1" fontAlgn="ctr" latinLnBrk="0" hangingPunct="1">
                        <a:spcBef>
                          <a:spcPts val="650"/>
                        </a:spcBef>
                        <a:defRPr lang="en-US" altLang="ko-KR" sz="1100" b="1" i="0" u="none" strike="noStrike" kern="1200" baseline="0">
                          <a:ln>
                            <a:solidFill>
                              <a:prstClr val="white">
                                <a:lumMod val="75000"/>
                                <a:alpha val="0"/>
                              </a:prstClr>
                            </a:solidFill>
                          </a:ln>
                          <a:solidFill>
                            <a:schemeClr val="tx1">
                              <a:lumMod val="75000"/>
                              <a:lumOff val="25000"/>
                            </a:schemeClr>
                          </a:solidFill>
                          <a:latin typeface="+mj-ea"/>
                          <a:ea typeface="+mj-ea"/>
                          <a:cs typeface="Arial"/>
                        </a:defRPr>
                      </a:pPr>
                      <a:r>
                        <a:rPr lang="ko-KR" altLang="en-US" sz="1000" b="1" i="0" u="none" strike="noStrike" kern="1200" baseline="0" dirty="0">
                          <a:ln>
                            <a:solidFill>
                              <a:prstClr val="white">
                                <a:lumMod val="75000"/>
                                <a:alpha val="0"/>
                              </a:prstClr>
                            </a:solidFill>
                          </a:ln>
                          <a:solidFill>
                            <a:schemeClr val="tx1"/>
                          </a:solidFill>
                          <a:latin typeface="+mn-ea"/>
                          <a:ea typeface="+mn-ea"/>
                          <a:cs typeface="Arial"/>
                        </a:rPr>
                        <a:t>국가</a:t>
                      </a:r>
                    </a:p>
                  </a:txBody>
                  <a:tcPr marL="6980" marR="6980" marT="6980" marB="0" anchor="ctr">
                    <a:lnL w="12700" cap="flat" cmpd="sng" algn="ctr">
                      <a:solidFill>
                        <a:schemeClr val="bg1"/>
                      </a:solidFill>
                      <a:prstDash val="solid"/>
                      <a:round/>
                      <a:headEnd type="none" w="med" len="med"/>
                      <a:tailEnd type="none" w="med" len="med"/>
                    </a:lnL>
                    <a:lnR w="3175" cap="flat" cmpd="sng" algn="ctr">
                      <a:solidFill>
                        <a:srgbClr val="F2F2F2"/>
                      </a:solidFill>
                      <a:prstDash val="solid"/>
                      <a:round/>
                      <a:headEnd type="none" w="med" len="med"/>
                      <a:tailEnd type="none" w="med" len="med"/>
                    </a:lnR>
                    <a:lnT w="3175" cap="flat" cmpd="sng" algn="ctr">
                      <a:solidFill>
                        <a:schemeClr val="tx2"/>
                      </a:solidFill>
                      <a:prstDash val="solid"/>
                      <a:round/>
                      <a:headEnd type="none" w="med" len="med"/>
                      <a:tailEnd type="none" w="med" len="med"/>
                    </a:lnT>
                    <a:lnB w="31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3175" algn="ctr" defTabSz="914400" rtl="0" eaLnBrk="1" fontAlgn="ctr" latinLnBrk="0" hangingPunct="1">
                        <a:spcBef>
                          <a:spcPts val="650"/>
                        </a:spcBef>
                        <a:defRPr lang="en-US" altLang="ko-KR" sz="1100" b="1" i="0" u="none" strike="noStrike" kern="1200" baseline="0">
                          <a:ln>
                            <a:solidFill>
                              <a:prstClr val="white">
                                <a:lumMod val="75000"/>
                                <a:alpha val="0"/>
                              </a:prstClr>
                            </a:solidFill>
                          </a:ln>
                          <a:solidFill>
                            <a:schemeClr val="tx1">
                              <a:lumMod val="75000"/>
                              <a:lumOff val="25000"/>
                            </a:schemeClr>
                          </a:solidFill>
                          <a:latin typeface="+mj-ea"/>
                          <a:ea typeface="+mj-ea"/>
                          <a:cs typeface="Arial"/>
                        </a:defRPr>
                      </a:pPr>
                      <a:r>
                        <a:rPr lang="ko-KR" altLang="en-US" sz="1000" b="1" i="0" u="none" strike="noStrike" kern="1200" baseline="0" dirty="0">
                          <a:ln>
                            <a:solidFill>
                              <a:prstClr val="white">
                                <a:lumMod val="75000"/>
                                <a:alpha val="0"/>
                              </a:prstClr>
                            </a:solidFill>
                          </a:ln>
                          <a:solidFill>
                            <a:schemeClr val="tx1"/>
                          </a:solidFill>
                          <a:latin typeface="+mn-ea"/>
                          <a:ea typeface="+mn-ea"/>
                          <a:cs typeface="Arial"/>
                        </a:rPr>
                        <a:t>호주</a:t>
                      </a:r>
                    </a:p>
                  </a:txBody>
                  <a:tcPr marL="6980" marR="6980" marT="6980" marB="0" anchor="ctr">
                    <a:lnL w="3175" cap="flat" cmpd="sng" algn="ctr">
                      <a:solidFill>
                        <a:srgbClr val="F2F2F2"/>
                      </a:solidFill>
                      <a:prstDash val="solid"/>
                      <a:round/>
                      <a:headEnd type="none" w="med" len="med"/>
                      <a:tailEnd type="none" w="med" len="med"/>
                    </a:lnL>
                    <a:lnR w="3175" cap="flat" cmpd="sng" algn="ctr">
                      <a:solidFill>
                        <a:srgbClr val="F2F2F2"/>
                      </a:solidFill>
                      <a:prstDash val="solid"/>
                      <a:round/>
                      <a:headEnd type="none" w="med" len="med"/>
                      <a:tailEnd type="none" w="med" len="med"/>
                    </a:lnR>
                    <a:lnT w="3175" cap="flat" cmpd="sng" algn="ctr">
                      <a:solidFill>
                        <a:schemeClr val="tx2"/>
                      </a:solidFill>
                      <a:prstDash val="solid"/>
                      <a:round/>
                      <a:headEnd type="none" w="med" len="med"/>
                      <a:tailEnd type="none" w="med" len="med"/>
                    </a:lnT>
                    <a:lnB w="31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3175" algn="ctr" defTabSz="914400" rtl="0" eaLnBrk="1" fontAlgn="ctr" latinLnBrk="0" hangingPunct="1">
                        <a:spcBef>
                          <a:spcPts val="650"/>
                        </a:spcBef>
                        <a:defRPr lang="en-US" altLang="ko-KR" sz="1100" b="1" i="0" u="none" strike="noStrike" kern="1200" baseline="0">
                          <a:ln>
                            <a:solidFill>
                              <a:prstClr val="white">
                                <a:lumMod val="75000"/>
                                <a:alpha val="0"/>
                              </a:prstClr>
                            </a:solidFill>
                          </a:ln>
                          <a:solidFill>
                            <a:schemeClr val="tx1">
                              <a:lumMod val="75000"/>
                              <a:lumOff val="25000"/>
                            </a:schemeClr>
                          </a:solidFill>
                          <a:latin typeface="+mj-ea"/>
                          <a:ea typeface="+mj-ea"/>
                          <a:cs typeface="Arial"/>
                        </a:defRPr>
                      </a:pPr>
                      <a:r>
                        <a:rPr lang="ko-KR" altLang="en-US" sz="1000" b="1" i="0" u="none" strike="noStrike" kern="1200" baseline="0" dirty="0">
                          <a:ln>
                            <a:solidFill>
                              <a:prstClr val="white">
                                <a:lumMod val="75000"/>
                                <a:alpha val="0"/>
                              </a:prstClr>
                            </a:solidFill>
                          </a:ln>
                          <a:solidFill>
                            <a:schemeClr val="tx1"/>
                          </a:solidFill>
                          <a:latin typeface="+mn-ea"/>
                          <a:ea typeface="+mn-ea"/>
                          <a:cs typeface="Arial"/>
                        </a:rPr>
                        <a:t>싱가포르</a:t>
                      </a:r>
                    </a:p>
                  </a:txBody>
                  <a:tcPr marL="6980" marR="6980" marT="6980" marB="0" anchor="ctr">
                    <a:lnL w="3175" cap="flat" cmpd="sng" algn="ctr">
                      <a:solidFill>
                        <a:srgbClr val="F2F2F2"/>
                      </a:solidFill>
                      <a:prstDash val="solid"/>
                      <a:round/>
                      <a:headEnd type="none" w="med" len="med"/>
                      <a:tailEnd type="none" w="med" len="med"/>
                    </a:lnL>
                    <a:lnR w="3175" cap="flat" cmpd="sng" algn="ctr">
                      <a:solidFill>
                        <a:srgbClr val="F2F2F2"/>
                      </a:solidFill>
                      <a:prstDash val="solid"/>
                      <a:round/>
                      <a:headEnd type="none" w="med" len="med"/>
                      <a:tailEnd type="none" w="med" len="med"/>
                    </a:lnR>
                    <a:lnT w="3175" cap="flat" cmpd="sng" algn="ctr">
                      <a:solidFill>
                        <a:schemeClr val="tx2"/>
                      </a:solidFill>
                      <a:prstDash val="solid"/>
                      <a:round/>
                      <a:headEnd type="none" w="med" len="med"/>
                      <a:tailEnd type="none" w="med" len="med"/>
                    </a:lnT>
                    <a:lnB w="31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3175" algn="ctr" defTabSz="914400" rtl="0" eaLnBrk="1" fontAlgn="ctr" latinLnBrk="0" hangingPunct="1">
                        <a:spcBef>
                          <a:spcPts val="650"/>
                        </a:spcBef>
                        <a:defRPr lang="en-US" altLang="ko-KR" sz="1100" b="1" i="0" u="none" strike="noStrike" kern="1200" baseline="0">
                          <a:ln>
                            <a:solidFill>
                              <a:prstClr val="white">
                                <a:lumMod val="75000"/>
                                <a:alpha val="0"/>
                              </a:prstClr>
                            </a:solidFill>
                          </a:ln>
                          <a:solidFill>
                            <a:schemeClr val="tx1">
                              <a:lumMod val="75000"/>
                              <a:lumOff val="25000"/>
                            </a:schemeClr>
                          </a:solidFill>
                          <a:latin typeface="+mj-ea"/>
                          <a:ea typeface="+mj-ea"/>
                          <a:cs typeface="Arial"/>
                        </a:defRPr>
                      </a:pPr>
                      <a:r>
                        <a:rPr lang="ko-KR" altLang="en-US" sz="1000" b="1" i="0" u="none" strike="noStrike" kern="1200" baseline="0" dirty="0">
                          <a:ln>
                            <a:solidFill>
                              <a:prstClr val="white">
                                <a:lumMod val="75000"/>
                                <a:alpha val="0"/>
                              </a:prstClr>
                            </a:solidFill>
                          </a:ln>
                          <a:solidFill>
                            <a:schemeClr val="tx1"/>
                          </a:solidFill>
                          <a:latin typeface="+mn-ea"/>
                          <a:ea typeface="+mn-ea"/>
                          <a:cs typeface="Arial"/>
                        </a:rPr>
                        <a:t>홍콩</a:t>
                      </a:r>
                      <a:r>
                        <a:rPr lang="en-US" altLang="ko-KR" sz="1000" b="1" i="0" u="none" strike="noStrike" kern="1200" baseline="0" dirty="0">
                          <a:ln>
                            <a:solidFill>
                              <a:prstClr val="white">
                                <a:lumMod val="75000"/>
                                <a:alpha val="0"/>
                              </a:prstClr>
                            </a:solidFill>
                          </a:ln>
                          <a:solidFill>
                            <a:schemeClr val="tx1"/>
                          </a:solidFill>
                          <a:latin typeface="+mn-ea"/>
                          <a:ea typeface="+mn-ea"/>
                          <a:cs typeface="Arial"/>
                        </a:rPr>
                        <a:t>(</a:t>
                      </a:r>
                      <a:r>
                        <a:rPr lang="en-US" sz="1000" b="1" i="0" u="none" strike="noStrike" kern="1200" baseline="0" dirty="0">
                          <a:ln>
                            <a:solidFill>
                              <a:prstClr val="white">
                                <a:lumMod val="75000"/>
                                <a:alpha val="0"/>
                              </a:prstClr>
                            </a:solidFill>
                          </a:ln>
                          <a:solidFill>
                            <a:schemeClr val="tx1"/>
                          </a:solidFill>
                          <a:latin typeface="+mn-ea"/>
                          <a:ea typeface="+mn-ea"/>
                          <a:cs typeface="Arial"/>
                        </a:rPr>
                        <a:t>SAR)</a:t>
                      </a:r>
                    </a:p>
                  </a:txBody>
                  <a:tcPr marL="6980" marR="6980" marT="6980" marB="0" anchor="ctr">
                    <a:lnL w="3175" cap="flat" cmpd="sng" algn="ctr">
                      <a:solidFill>
                        <a:srgbClr val="F2F2F2"/>
                      </a:solidFill>
                      <a:prstDash val="solid"/>
                      <a:round/>
                      <a:headEnd type="none" w="med" len="med"/>
                      <a:tailEnd type="none" w="med" len="med"/>
                    </a:lnL>
                    <a:lnR w="3175" cap="flat" cmpd="sng" algn="ctr">
                      <a:solidFill>
                        <a:srgbClr val="F2F2F2"/>
                      </a:solidFill>
                      <a:prstDash val="solid"/>
                      <a:round/>
                      <a:headEnd type="none" w="med" len="med"/>
                      <a:tailEnd type="none" w="med" len="med"/>
                    </a:lnR>
                    <a:lnT w="3175" cap="flat" cmpd="sng" algn="ctr">
                      <a:solidFill>
                        <a:schemeClr val="tx2"/>
                      </a:solidFill>
                      <a:prstDash val="solid"/>
                      <a:round/>
                      <a:headEnd type="none" w="med" len="med"/>
                      <a:tailEnd type="none" w="med" len="med"/>
                    </a:lnT>
                    <a:lnB w="31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3175" algn="ctr" defTabSz="914400" rtl="0" eaLnBrk="1" fontAlgn="ctr" latinLnBrk="0" hangingPunct="1">
                        <a:spcBef>
                          <a:spcPts val="650"/>
                        </a:spcBef>
                        <a:defRPr lang="en-US" altLang="ko-KR" sz="1100" b="1" i="0" u="none" strike="noStrike" kern="1200" baseline="0">
                          <a:ln>
                            <a:solidFill>
                              <a:prstClr val="white">
                                <a:lumMod val="75000"/>
                                <a:alpha val="0"/>
                              </a:prstClr>
                            </a:solidFill>
                          </a:ln>
                          <a:solidFill>
                            <a:schemeClr val="tx1">
                              <a:lumMod val="75000"/>
                              <a:lumOff val="25000"/>
                            </a:schemeClr>
                          </a:solidFill>
                          <a:latin typeface="+mj-ea"/>
                          <a:ea typeface="+mj-ea"/>
                          <a:cs typeface="Arial"/>
                        </a:defRPr>
                      </a:pPr>
                      <a:r>
                        <a:rPr lang="ko-KR" altLang="en-US" sz="1000" b="1" i="0" u="none" strike="noStrike" kern="1200" baseline="0" dirty="0">
                          <a:ln>
                            <a:solidFill>
                              <a:prstClr val="white">
                                <a:lumMod val="75000"/>
                                <a:alpha val="0"/>
                              </a:prstClr>
                            </a:solidFill>
                          </a:ln>
                          <a:solidFill>
                            <a:schemeClr val="tx1"/>
                          </a:solidFill>
                          <a:latin typeface="+mn-ea"/>
                          <a:ea typeface="+mn-ea"/>
                          <a:cs typeface="Arial"/>
                        </a:rPr>
                        <a:t>대만</a:t>
                      </a:r>
                    </a:p>
                  </a:txBody>
                  <a:tcPr marL="6980" marR="6980" marT="6980" marB="0" anchor="ctr">
                    <a:lnL w="3175" cap="flat" cmpd="sng" algn="ctr">
                      <a:solidFill>
                        <a:srgbClr val="F2F2F2"/>
                      </a:solidFill>
                      <a:prstDash val="solid"/>
                      <a:round/>
                      <a:headEnd type="none" w="med" len="med"/>
                      <a:tailEnd type="none" w="med" len="med"/>
                    </a:lnL>
                    <a:lnR w="3175" cap="flat" cmpd="sng" algn="ctr">
                      <a:solidFill>
                        <a:srgbClr val="F2F2F2"/>
                      </a:solidFill>
                      <a:prstDash val="solid"/>
                      <a:round/>
                      <a:headEnd type="none" w="med" len="med"/>
                      <a:tailEnd type="none" w="med" len="med"/>
                    </a:lnR>
                    <a:lnT w="3175" cap="flat" cmpd="sng" algn="ctr">
                      <a:solidFill>
                        <a:schemeClr val="tx2"/>
                      </a:solidFill>
                      <a:prstDash val="solid"/>
                      <a:round/>
                      <a:headEnd type="none" w="med" len="med"/>
                      <a:tailEnd type="none" w="med" len="med"/>
                    </a:lnT>
                    <a:lnB w="31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3175" algn="ctr" defTabSz="914400" rtl="0" eaLnBrk="1" fontAlgn="ctr" latinLnBrk="0" hangingPunct="1">
                        <a:spcBef>
                          <a:spcPts val="650"/>
                        </a:spcBef>
                        <a:defRPr lang="en-US" altLang="ko-KR" sz="1100" b="1" i="0" u="none" strike="noStrike" kern="1200" baseline="0">
                          <a:ln>
                            <a:solidFill>
                              <a:prstClr val="white">
                                <a:lumMod val="75000"/>
                                <a:alpha val="0"/>
                              </a:prstClr>
                            </a:solidFill>
                          </a:ln>
                          <a:solidFill>
                            <a:schemeClr val="tx1">
                              <a:lumMod val="75000"/>
                              <a:lumOff val="25000"/>
                            </a:schemeClr>
                          </a:solidFill>
                          <a:latin typeface="+mj-ea"/>
                          <a:ea typeface="+mj-ea"/>
                          <a:cs typeface="Arial"/>
                        </a:defRPr>
                      </a:pPr>
                      <a:r>
                        <a:rPr lang="ko-KR" altLang="en-US" sz="1000" b="1" i="0" u="none" strike="noStrike" kern="1200" baseline="0" dirty="0">
                          <a:ln>
                            <a:solidFill>
                              <a:prstClr val="white">
                                <a:lumMod val="75000"/>
                                <a:alpha val="0"/>
                              </a:prstClr>
                            </a:solidFill>
                          </a:ln>
                          <a:solidFill>
                            <a:schemeClr val="tx1"/>
                          </a:solidFill>
                          <a:latin typeface="+mn-ea"/>
                          <a:ea typeface="+mn-ea"/>
                          <a:cs typeface="Arial"/>
                        </a:rPr>
                        <a:t>한국</a:t>
                      </a:r>
                    </a:p>
                  </a:txBody>
                  <a:tcPr marL="6980" marR="6980" marT="6980" marB="0" anchor="ctr">
                    <a:lnL w="3175" cap="flat" cmpd="sng" algn="ctr">
                      <a:solidFill>
                        <a:srgbClr val="F2F2F2"/>
                      </a:solidFill>
                      <a:prstDash val="solid"/>
                      <a:round/>
                      <a:headEnd type="none" w="med" len="med"/>
                      <a:tailEnd type="none" w="med" len="med"/>
                    </a:lnL>
                    <a:lnR w="3175" cap="flat" cmpd="sng" algn="ctr">
                      <a:solidFill>
                        <a:srgbClr val="F2F2F2"/>
                      </a:solidFill>
                      <a:prstDash val="solid"/>
                      <a:round/>
                      <a:headEnd type="none" w="med" len="med"/>
                      <a:tailEnd type="none" w="med" len="med"/>
                    </a:lnR>
                    <a:lnT w="3175" cap="flat" cmpd="sng" algn="ctr">
                      <a:solidFill>
                        <a:schemeClr val="tx2"/>
                      </a:solidFill>
                      <a:prstDash val="solid"/>
                      <a:round/>
                      <a:headEnd type="none" w="med" len="med"/>
                      <a:tailEnd type="none" w="med" len="med"/>
                    </a:lnT>
                    <a:lnB w="31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3175" algn="ctr" defTabSz="914400" rtl="0" eaLnBrk="1" fontAlgn="ctr" latinLnBrk="0" hangingPunct="1">
                        <a:spcBef>
                          <a:spcPts val="650"/>
                        </a:spcBef>
                        <a:defRPr lang="en-US" altLang="ko-KR" sz="1100" b="1" i="0" u="none" strike="noStrike" kern="1200" baseline="0">
                          <a:ln>
                            <a:solidFill>
                              <a:prstClr val="white">
                                <a:lumMod val="75000"/>
                                <a:alpha val="0"/>
                              </a:prstClr>
                            </a:solidFill>
                          </a:ln>
                          <a:solidFill>
                            <a:schemeClr val="tx1">
                              <a:lumMod val="75000"/>
                              <a:lumOff val="25000"/>
                            </a:schemeClr>
                          </a:solidFill>
                          <a:latin typeface="+mj-ea"/>
                          <a:ea typeface="+mj-ea"/>
                          <a:cs typeface="Arial"/>
                        </a:defRPr>
                      </a:pPr>
                      <a:r>
                        <a:rPr lang="ko-KR" altLang="en-US" sz="1000" b="1" i="0" u="none" strike="noStrike" kern="1200" baseline="0" dirty="0">
                          <a:ln>
                            <a:solidFill>
                              <a:prstClr val="white">
                                <a:lumMod val="75000"/>
                                <a:alpha val="0"/>
                              </a:prstClr>
                            </a:solidFill>
                          </a:ln>
                          <a:solidFill>
                            <a:schemeClr val="tx1"/>
                          </a:solidFill>
                          <a:latin typeface="+mn-ea"/>
                          <a:ea typeface="+mn-ea"/>
                          <a:cs typeface="Arial"/>
                        </a:rPr>
                        <a:t>일본</a:t>
                      </a:r>
                    </a:p>
                  </a:txBody>
                  <a:tcPr marL="6980" marR="6980" marT="6980" marB="0" anchor="ctr">
                    <a:lnL w="3175" cap="flat" cmpd="sng" algn="ctr">
                      <a:solidFill>
                        <a:srgbClr val="F2F2F2"/>
                      </a:solidFill>
                      <a:prstDash val="solid"/>
                      <a:round/>
                      <a:headEnd type="none" w="med" len="med"/>
                      <a:tailEnd type="none" w="med" len="med"/>
                    </a:lnL>
                    <a:lnR w="3175" cap="flat" cmpd="sng" algn="ctr">
                      <a:solidFill>
                        <a:srgbClr val="F2F2F2"/>
                      </a:solidFill>
                      <a:prstDash val="solid"/>
                      <a:round/>
                      <a:headEnd type="none" w="med" len="med"/>
                      <a:tailEnd type="none" w="med" len="med"/>
                    </a:lnR>
                    <a:lnT w="3175" cap="flat" cmpd="sng" algn="ctr">
                      <a:solidFill>
                        <a:schemeClr val="tx2"/>
                      </a:solidFill>
                      <a:prstDash val="solid"/>
                      <a:round/>
                      <a:headEnd type="none" w="med" len="med"/>
                      <a:tailEnd type="none" w="med" len="med"/>
                    </a:lnT>
                    <a:lnB w="31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3175" algn="ctr" defTabSz="914400" rtl="0" eaLnBrk="1" fontAlgn="ctr" latinLnBrk="0" hangingPunct="1">
                        <a:spcBef>
                          <a:spcPts val="650"/>
                        </a:spcBef>
                        <a:defRPr lang="en-US" altLang="ko-KR" sz="1100" b="1" i="0" u="none" strike="noStrike" kern="1200" baseline="0">
                          <a:ln>
                            <a:solidFill>
                              <a:prstClr val="white">
                                <a:lumMod val="75000"/>
                                <a:alpha val="0"/>
                              </a:prstClr>
                            </a:solidFill>
                          </a:ln>
                          <a:solidFill>
                            <a:schemeClr val="tx1">
                              <a:lumMod val="75000"/>
                              <a:lumOff val="25000"/>
                            </a:schemeClr>
                          </a:solidFill>
                          <a:latin typeface="+mj-ea"/>
                          <a:ea typeface="+mj-ea"/>
                          <a:cs typeface="Arial"/>
                        </a:defRPr>
                      </a:pPr>
                      <a:r>
                        <a:rPr lang="ko-KR" altLang="en-US" sz="1000" b="1" i="0" u="none" strike="noStrike" kern="1200" baseline="0" dirty="0">
                          <a:ln>
                            <a:solidFill>
                              <a:prstClr val="white">
                                <a:lumMod val="75000"/>
                                <a:alpha val="0"/>
                              </a:prstClr>
                            </a:solidFill>
                          </a:ln>
                          <a:solidFill>
                            <a:schemeClr val="tx1"/>
                          </a:solidFill>
                          <a:latin typeface="+mn-ea"/>
                          <a:ea typeface="+mn-ea"/>
                          <a:cs typeface="Arial"/>
                        </a:rPr>
                        <a:t>필리핀</a:t>
                      </a:r>
                    </a:p>
                  </a:txBody>
                  <a:tcPr marL="6980" marR="6980" marT="6980" marB="0" anchor="ctr">
                    <a:lnL w="3175" cap="flat" cmpd="sng" algn="ctr">
                      <a:solidFill>
                        <a:srgbClr val="F2F2F2"/>
                      </a:solidFill>
                      <a:prstDash val="solid"/>
                      <a:round/>
                      <a:headEnd type="none" w="med" len="med"/>
                      <a:tailEnd type="none" w="med" len="med"/>
                    </a:lnL>
                    <a:lnR w="3175" cap="flat" cmpd="sng" algn="ctr">
                      <a:solidFill>
                        <a:srgbClr val="F2F2F2"/>
                      </a:solidFill>
                      <a:prstDash val="solid"/>
                      <a:round/>
                      <a:headEnd type="none" w="med" len="med"/>
                      <a:tailEnd type="none" w="med" len="med"/>
                    </a:lnR>
                    <a:lnT w="3175" cap="flat" cmpd="sng" algn="ctr">
                      <a:solidFill>
                        <a:schemeClr val="tx2"/>
                      </a:solidFill>
                      <a:prstDash val="solid"/>
                      <a:round/>
                      <a:headEnd type="none" w="med" len="med"/>
                      <a:tailEnd type="none" w="med" len="med"/>
                    </a:lnT>
                    <a:lnB w="31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3175" algn="ctr" defTabSz="914400" rtl="0" eaLnBrk="1" fontAlgn="ctr" latinLnBrk="0" hangingPunct="1">
                        <a:spcBef>
                          <a:spcPts val="650"/>
                        </a:spcBef>
                        <a:defRPr lang="en-US" altLang="ko-KR" sz="1100" b="1" i="0" u="none" strike="noStrike" kern="1200" baseline="0">
                          <a:ln>
                            <a:solidFill>
                              <a:prstClr val="white">
                                <a:lumMod val="75000"/>
                                <a:alpha val="0"/>
                              </a:prstClr>
                            </a:solidFill>
                          </a:ln>
                          <a:solidFill>
                            <a:schemeClr val="tx1">
                              <a:lumMod val="75000"/>
                              <a:lumOff val="25000"/>
                            </a:schemeClr>
                          </a:solidFill>
                          <a:latin typeface="+mj-ea"/>
                          <a:ea typeface="+mj-ea"/>
                          <a:cs typeface="Arial"/>
                        </a:defRPr>
                      </a:pPr>
                      <a:r>
                        <a:rPr lang="ko-KR" altLang="en-US" sz="1000" b="1" i="0" u="none" strike="noStrike" kern="1200" baseline="0" dirty="0">
                          <a:ln>
                            <a:solidFill>
                              <a:prstClr val="white">
                                <a:lumMod val="75000"/>
                                <a:alpha val="0"/>
                              </a:prstClr>
                            </a:solidFill>
                          </a:ln>
                          <a:solidFill>
                            <a:schemeClr val="tx1"/>
                          </a:solidFill>
                          <a:latin typeface="+mn-ea"/>
                          <a:ea typeface="+mn-ea"/>
                          <a:cs typeface="Arial"/>
                        </a:rPr>
                        <a:t>베트남</a:t>
                      </a:r>
                    </a:p>
                  </a:txBody>
                  <a:tcPr marL="6980" marR="6980" marT="6980" marB="0" anchor="ctr">
                    <a:lnL w="3175" cap="flat" cmpd="sng" algn="ctr">
                      <a:solidFill>
                        <a:srgbClr val="F2F2F2"/>
                      </a:solidFill>
                      <a:prstDash val="solid"/>
                      <a:round/>
                      <a:headEnd type="none" w="med" len="med"/>
                      <a:tailEnd type="none" w="med" len="med"/>
                    </a:lnL>
                    <a:lnR w="3175" cap="flat" cmpd="sng" algn="ctr">
                      <a:solidFill>
                        <a:srgbClr val="F2F2F2"/>
                      </a:solidFill>
                      <a:prstDash val="solid"/>
                      <a:round/>
                      <a:headEnd type="none" w="med" len="med"/>
                      <a:tailEnd type="none" w="med" len="med"/>
                    </a:lnR>
                    <a:lnT w="3175" cap="flat" cmpd="sng" algn="ctr">
                      <a:solidFill>
                        <a:schemeClr val="tx2"/>
                      </a:solidFill>
                      <a:prstDash val="solid"/>
                      <a:round/>
                      <a:headEnd type="none" w="med" len="med"/>
                      <a:tailEnd type="none" w="med" len="med"/>
                    </a:lnT>
                    <a:lnB w="31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3175" algn="ctr" defTabSz="914400" rtl="0" eaLnBrk="1" fontAlgn="ctr" latinLnBrk="0" hangingPunct="1">
                        <a:spcBef>
                          <a:spcPts val="650"/>
                        </a:spcBef>
                        <a:defRPr lang="en-US" altLang="ko-KR" sz="1100" b="1" i="0" u="none" strike="noStrike" kern="1200" baseline="0">
                          <a:ln>
                            <a:solidFill>
                              <a:prstClr val="white">
                                <a:lumMod val="75000"/>
                                <a:alpha val="0"/>
                              </a:prstClr>
                            </a:solidFill>
                          </a:ln>
                          <a:solidFill>
                            <a:schemeClr val="tx1">
                              <a:lumMod val="75000"/>
                              <a:lumOff val="25000"/>
                            </a:schemeClr>
                          </a:solidFill>
                          <a:latin typeface="+mj-ea"/>
                          <a:ea typeface="+mj-ea"/>
                          <a:cs typeface="Arial"/>
                        </a:defRPr>
                      </a:pPr>
                      <a:r>
                        <a:rPr lang="ko-KR" altLang="en-US" sz="1000" b="1" i="0" u="none" strike="noStrike" kern="1200" baseline="0" dirty="0">
                          <a:ln>
                            <a:solidFill>
                              <a:prstClr val="white">
                                <a:lumMod val="75000"/>
                                <a:alpha val="0"/>
                              </a:prstClr>
                            </a:solidFill>
                          </a:ln>
                          <a:solidFill>
                            <a:schemeClr val="tx1"/>
                          </a:solidFill>
                          <a:latin typeface="+mn-ea"/>
                          <a:ea typeface="+mn-ea"/>
                          <a:cs typeface="Arial"/>
                        </a:rPr>
                        <a:t>말레이시아</a:t>
                      </a:r>
                    </a:p>
                  </a:txBody>
                  <a:tcPr marL="6980" marR="6980" marT="6980" marB="0" anchor="ctr">
                    <a:lnL w="3175" cap="flat" cmpd="sng" algn="ctr">
                      <a:solidFill>
                        <a:srgbClr val="F2F2F2"/>
                      </a:solidFill>
                      <a:prstDash val="solid"/>
                      <a:round/>
                      <a:headEnd type="none" w="med" len="med"/>
                      <a:tailEnd type="none" w="med" len="med"/>
                    </a:lnL>
                    <a:lnR w="3175" cap="flat" cmpd="sng" algn="ctr">
                      <a:solidFill>
                        <a:srgbClr val="F2F2F2"/>
                      </a:solidFill>
                      <a:prstDash val="solid"/>
                      <a:round/>
                      <a:headEnd type="none" w="med" len="med"/>
                      <a:tailEnd type="none" w="med" len="med"/>
                    </a:lnR>
                    <a:lnT w="3175" cap="flat" cmpd="sng" algn="ctr">
                      <a:solidFill>
                        <a:schemeClr val="tx2"/>
                      </a:solidFill>
                      <a:prstDash val="solid"/>
                      <a:round/>
                      <a:headEnd type="none" w="med" len="med"/>
                      <a:tailEnd type="none" w="med" len="med"/>
                    </a:lnT>
                    <a:lnB w="31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3175" algn="ctr" defTabSz="914400" rtl="0" eaLnBrk="1" fontAlgn="ctr" latinLnBrk="0" hangingPunct="1">
                        <a:spcBef>
                          <a:spcPts val="650"/>
                        </a:spcBef>
                        <a:defRPr lang="en-US" altLang="ko-KR" sz="1100" b="1" i="0" u="none" strike="noStrike" kern="1200" baseline="0">
                          <a:ln>
                            <a:solidFill>
                              <a:prstClr val="white">
                                <a:lumMod val="75000"/>
                                <a:alpha val="0"/>
                              </a:prstClr>
                            </a:solidFill>
                          </a:ln>
                          <a:solidFill>
                            <a:schemeClr val="tx1">
                              <a:lumMod val="75000"/>
                              <a:lumOff val="25000"/>
                            </a:schemeClr>
                          </a:solidFill>
                          <a:latin typeface="+mj-ea"/>
                          <a:ea typeface="+mj-ea"/>
                          <a:cs typeface="Arial"/>
                        </a:defRPr>
                      </a:pPr>
                      <a:r>
                        <a:rPr lang="ko-KR" altLang="en-US" sz="1000" b="1" i="0" u="none" strike="noStrike" kern="1200" baseline="0" dirty="0">
                          <a:ln>
                            <a:solidFill>
                              <a:prstClr val="white">
                                <a:lumMod val="75000"/>
                                <a:alpha val="0"/>
                              </a:prstClr>
                            </a:solidFill>
                          </a:ln>
                          <a:solidFill>
                            <a:schemeClr val="tx1"/>
                          </a:solidFill>
                          <a:latin typeface="+mn-ea"/>
                          <a:ea typeface="+mn-ea"/>
                          <a:cs typeface="Arial"/>
                        </a:rPr>
                        <a:t>인도네시아</a:t>
                      </a:r>
                    </a:p>
                  </a:txBody>
                  <a:tcPr marL="6980" marR="6980" marT="6980" marB="0" anchor="ctr">
                    <a:lnL w="3175" cap="flat" cmpd="sng" algn="ctr">
                      <a:solidFill>
                        <a:srgbClr val="F2F2F2"/>
                      </a:solidFill>
                      <a:prstDash val="solid"/>
                      <a:round/>
                      <a:headEnd type="none" w="med" len="med"/>
                      <a:tailEnd type="none" w="med" len="med"/>
                    </a:lnL>
                    <a:lnR w="3175" cap="flat" cmpd="sng" algn="ctr">
                      <a:solidFill>
                        <a:srgbClr val="F2F2F2"/>
                      </a:solidFill>
                      <a:prstDash val="solid"/>
                      <a:round/>
                      <a:headEnd type="none" w="med" len="med"/>
                      <a:tailEnd type="none" w="med" len="med"/>
                    </a:lnR>
                    <a:lnT w="3175" cap="flat" cmpd="sng" algn="ctr">
                      <a:solidFill>
                        <a:schemeClr val="tx2"/>
                      </a:solidFill>
                      <a:prstDash val="solid"/>
                      <a:round/>
                      <a:headEnd type="none" w="med" len="med"/>
                      <a:tailEnd type="none" w="med" len="med"/>
                    </a:lnT>
                    <a:lnB w="31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3175" algn="ctr" defTabSz="914400" rtl="0" eaLnBrk="1" fontAlgn="ctr" latinLnBrk="0" hangingPunct="1">
                        <a:spcBef>
                          <a:spcPts val="650"/>
                        </a:spcBef>
                        <a:defRPr lang="en-US" altLang="ko-KR" sz="1100" b="1" i="0" u="none" strike="noStrike" kern="1200" baseline="0">
                          <a:ln>
                            <a:solidFill>
                              <a:prstClr val="white">
                                <a:lumMod val="75000"/>
                                <a:alpha val="0"/>
                              </a:prstClr>
                            </a:solidFill>
                          </a:ln>
                          <a:solidFill>
                            <a:schemeClr val="tx1">
                              <a:lumMod val="75000"/>
                              <a:lumOff val="25000"/>
                            </a:schemeClr>
                          </a:solidFill>
                          <a:latin typeface="+mj-ea"/>
                          <a:ea typeface="+mj-ea"/>
                          <a:cs typeface="Arial"/>
                        </a:defRPr>
                      </a:pPr>
                      <a:r>
                        <a:rPr lang="ko-KR" altLang="en-US" sz="1000" b="1" i="0" u="none" strike="noStrike" kern="1200" baseline="0" dirty="0">
                          <a:ln>
                            <a:solidFill>
                              <a:prstClr val="white">
                                <a:lumMod val="75000"/>
                                <a:alpha val="0"/>
                              </a:prstClr>
                            </a:solidFill>
                          </a:ln>
                          <a:solidFill>
                            <a:schemeClr val="tx1"/>
                          </a:solidFill>
                          <a:latin typeface="+mn-ea"/>
                          <a:ea typeface="+mn-ea"/>
                          <a:cs typeface="Arial"/>
                        </a:rPr>
                        <a:t>태국</a:t>
                      </a:r>
                    </a:p>
                  </a:txBody>
                  <a:tcPr marL="6980" marR="6980" marT="6980" marB="0" anchor="ctr">
                    <a:lnL w="3175" cap="flat" cmpd="sng" algn="ctr">
                      <a:solidFill>
                        <a:srgbClr val="F2F2F2"/>
                      </a:solidFill>
                      <a:prstDash val="solid"/>
                      <a:round/>
                      <a:headEnd type="none" w="med" len="med"/>
                      <a:tailEnd type="none" w="med" len="med"/>
                    </a:lnL>
                    <a:lnR w="3175" cap="flat" cmpd="sng" algn="ctr">
                      <a:solidFill>
                        <a:srgbClr val="F2F2F2"/>
                      </a:solidFill>
                      <a:prstDash val="solid"/>
                      <a:round/>
                      <a:headEnd type="none" w="med" len="med"/>
                      <a:tailEnd type="none" w="med" len="med"/>
                    </a:lnR>
                    <a:lnT w="3175" cap="flat" cmpd="sng" algn="ctr">
                      <a:solidFill>
                        <a:schemeClr val="tx2"/>
                      </a:solidFill>
                      <a:prstDash val="solid"/>
                      <a:round/>
                      <a:headEnd type="none" w="med" len="med"/>
                      <a:tailEnd type="none" w="med" len="med"/>
                    </a:lnT>
                    <a:lnB w="31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3175" algn="ctr" defTabSz="914400" rtl="0" eaLnBrk="1" fontAlgn="ctr" latinLnBrk="0" hangingPunct="1">
                        <a:spcBef>
                          <a:spcPts val="650"/>
                        </a:spcBef>
                        <a:defRPr lang="en-US" altLang="ko-KR" sz="1100" b="1" i="0" u="none" strike="noStrike" kern="1200" baseline="0">
                          <a:ln>
                            <a:solidFill>
                              <a:prstClr val="white">
                                <a:lumMod val="75000"/>
                                <a:alpha val="0"/>
                              </a:prstClr>
                            </a:solidFill>
                          </a:ln>
                          <a:solidFill>
                            <a:schemeClr val="tx1">
                              <a:lumMod val="75000"/>
                              <a:lumOff val="25000"/>
                            </a:schemeClr>
                          </a:solidFill>
                          <a:latin typeface="+mj-ea"/>
                          <a:ea typeface="+mj-ea"/>
                          <a:cs typeface="Arial"/>
                        </a:defRPr>
                      </a:pPr>
                      <a:r>
                        <a:rPr lang="ko-KR" altLang="en-US" sz="1000" b="1" i="0" u="none" strike="noStrike" kern="1200" baseline="0" dirty="0">
                          <a:ln>
                            <a:solidFill>
                              <a:prstClr val="white">
                                <a:lumMod val="75000"/>
                                <a:alpha val="0"/>
                              </a:prstClr>
                            </a:solidFill>
                          </a:ln>
                          <a:solidFill>
                            <a:schemeClr val="tx1"/>
                          </a:solidFill>
                          <a:latin typeface="+mn-ea"/>
                          <a:ea typeface="+mn-ea"/>
                          <a:cs typeface="Arial"/>
                        </a:rPr>
                        <a:t>중국</a:t>
                      </a:r>
                    </a:p>
                  </a:txBody>
                  <a:tcPr marL="6980" marR="6980" marT="6980" marB="0" anchor="ctr">
                    <a:lnL w="3175" cap="flat" cmpd="sng" algn="ctr">
                      <a:solidFill>
                        <a:srgbClr val="F2F2F2"/>
                      </a:solidFill>
                      <a:prstDash val="solid"/>
                      <a:round/>
                      <a:headEnd type="none" w="med" len="med"/>
                      <a:tailEnd type="none" w="med" len="med"/>
                    </a:lnL>
                    <a:lnR w="3175" cap="flat" cmpd="sng" algn="ctr">
                      <a:solidFill>
                        <a:srgbClr val="F2F2F2"/>
                      </a:solidFill>
                      <a:prstDash val="solid"/>
                      <a:round/>
                      <a:headEnd type="none" w="med" len="med"/>
                      <a:tailEnd type="none" w="med" len="med"/>
                    </a:lnR>
                    <a:lnT w="3175" cap="flat" cmpd="sng" algn="ctr">
                      <a:solidFill>
                        <a:schemeClr val="tx2"/>
                      </a:solidFill>
                      <a:prstDash val="solid"/>
                      <a:round/>
                      <a:headEnd type="none" w="med" len="med"/>
                      <a:tailEnd type="none" w="med" len="med"/>
                    </a:lnT>
                    <a:lnB w="31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3175" algn="ctr" defTabSz="914400" rtl="0" eaLnBrk="1" fontAlgn="ctr" latinLnBrk="0" hangingPunct="1">
                        <a:spcBef>
                          <a:spcPts val="650"/>
                        </a:spcBef>
                        <a:defRPr lang="en-US" altLang="ko-KR" sz="1100" b="1" i="0" u="none" strike="noStrike" kern="1200" baseline="0">
                          <a:ln>
                            <a:solidFill>
                              <a:prstClr val="white">
                                <a:lumMod val="75000"/>
                                <a:alpha val="0"/>
                              </a:prstClr>
                            </a:solidFill>
                          </a:ln>
                          <a:solidFill>
                            <a:schemeClr val="tx1">
                              <a:lumMod val="75000"/>
                              <a:lumOff val="25000"/>
                            </a:schemeClr>
                          </a:solidFill>
                          <a:latin typeface="+mj-ea"/>
                          <a:ea typeface="+mj-ea"/>
                          <a:cs typeface="Arial"/>
                        </a:defRPr>
                      </a:pPr>
                      <a:r>
                        <a:rPr lang="ko-KR" altLang="en-US" sz="1000" b="1" i="0" u="none" strike="noStrike" kern="1200" baseline="0" dirty="0">
                          <a:ln>
                            <a:solidFill>
                              <a:prstClr val="white">
                                <a:lumMod val="75000"/>
                                <a:alpha val="0"/>
                              </a:prstClr>
                            </a:solidFill>
                          </a:ln>
                          <a:solidFill>
                            <a:schemeClr val="tx1"/>
                          </a:solidFill>
                          <a:latin typeface="+mn-ea"/>
                          <a:ea typeface="+mn-ea"/>
                          <a:cs typeface="Arial"/>
                        </a:rPr>
                        <a:t>인도</a:t>
                      </a:r>
                    </a:p>
                  </a:txBody>
                  <a:tcPr marL="6980" marR="6980" marT="6980" marB="0" anchor="ctr">
                    <a:lnL w="3175" cap="flat" cmpd="sng" algn="ctr">
                      <a:solidFill>
                        <a:srgbClr val="F2F2F2"/>
                      </a:solidFill>
                      <a:prstDash val="solid"/>
                      <a:round/>
                      <a:headEnd type="none" w="med" len="med"/>
                      <a:tailEnd type="none" w="med" len="med"/>
                    </a:lnL>
                    <a:lnR w="12700" cap="flat" cmpd="sng" algn="ctr">
                      <a:solidFill>
                        <a:schemeClr val="bg1"/>
                      </a:solidFill>
                      <a:prstDash val="solid"/>
                      <a:round/>
                      <a:headEnd type="none" w="med" len="med"/>
                      <a:tailEnd type="none" w="med" len="med"/>
                    </a:lnR>
                    <a:lnT w="3175" cap="flat" cmpd="sng" algn="ctr">
                      <a:solidFill>
                        <a:schemeClr val="tx2"/>
                      </a:solidFill>
                      <a:prstDash val="solid"/>
                      <a:round/>
                      <a:headEnd type="none" w="med" len="med"/>
                      <a:tailEnd type="none" w="med" len="med"/>
                    </a:lnT>
                    <a:lnB w="31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794555866"/>
                  </a:ext>
                </a:extLst>
              </a:tr>
              <a:tr h="803979">
                <a:tc>
                  <a:txBody>
                    <a:bodyPr/>
                    <a:lstStyle/>
                    <a:p>
                      <a:pPr marL="3175" algn="ctr" defTabSz="914400" rtl="0" eaLnBrk="1" fontAlgn="ctr" latinLnBrk="0" hangingPunct="1">
                        <a:spcBef>
                          <a:spcPts val="650"/>
                        </a:spcBef>
                        <a:defRPr lang="en-US" altLang="ko-KR" sz="1100" b="1" i="0" u="none" strike="noStrike" kern="1200" baseline="0">
                          <a:ln>
                            <a:solidFill>
                              <a:prstClr val="white">
                                <a:lumMod val="75000"/>
                                <a:alpha val="0"/>
                              </a:prstClr>
                            </a:solidFill>
                          </a:ln>
                          <a:solidFill>
                            <a:schemeClr val="tx1">
                              <a:lumMod val="75000"/>
                              <a:lumOff val="25000"/>
                            </a:schemeClr>
                          </a:solidFill>
                          <a:latin typeface="+mj-ea"/>
                          <a:ea typeface="+mj-ea"/>
                          <a:cs typeface="Arial"/>
                        </a:defRPr>
                      </a:pPr>
                      <a:r>
                        <a:rPr lang="ko-KR" altLang="en-US" sz="900" b="0" i="0" u="none" strike="noStrike" kern="1200" baseline="0" dirty="0">
                          <a:ln>
                            <a:solidFill>
                              <a:prstClr val="white">
                                <a:lumMod val="75000"/>
                                <a:alpha val="0"/>
                              </a:prstClr>
                            </a:solidFill>
                          </a:ln>
                          <a:solidFill>
                            <a:schemeClr val="tx1">
                              <a:lumMod val="85000"/>
                              <a:lumOff val="15000"/>
                            </a:schemeClr>
                          </a:solidFill>
                          <a:latin typeface="+mn-ea"/>
                          <a:ea typeface="+mn-ea"/>
                          <a:cs typeface="Arial"/>
                        </a:rPr>
                        <a:t>상품형태</a:t>
                      </a:r>
                    </a:p>
                  </a:txBody>
                  <a:tcPr marL="6980" marR="6980" marT="6980" marB="0" anchor="ctr">
                    <a:lnL w="12700" cap="flat" cmpd="sng" algn="ctr">
                      <a:solidFill>
                        <a:schemeClr val="bg1"/>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2"/>
                      </a:solidFill>
                      <a:prstDash val="solid"/>
                      <a:round/>
                      <a:headEnd type="none" w="med" len="med"/>
                      <a:tailEnd type="none" w="med" len="med"/>
                    </a:lnT>
                    <a:lnB w="31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rgbClr val="CCF1FD"/>
                    </a:solidFill>
                  </a:tcPr>
                </a:tc>
                <a:tc>
                  <a:txBody>
                    <a:bodyPr/>
                    <a:lstStyle/>
                    <a:p>
                      <a:pPr marL="3175" algn="ctr" defTabSz="914400" rtl="0" eaLnBrk="1" fontAlgn="ctr" latinLnBrk="0" hangingPunct="1">
                        <a:spcBef>
                          <a:spcPts val="650"/>
                        </a:spcBef>
                        <a:defRPr lang="en-US" altLang="ko-KR" sz="1100" b="1" i="0" u="none" strike="noStrike" kern="1200" baseline="0">
                          <a:ln>
                            <a:solidFill>
                              <a:prstClr val="white">
                                <a:lumMod val="75000"/>
                                <a:alpha val="0"/>
                              </a:prstClr>
                            </a:solidFill>
                          </a:ln>
                          <a:solidFill>
                            <a:schemeClr val="tx1">
                              <a:lumMod val="75000"/>
                              <a:lumOff val="25000"/>
                            </a:schemeClr>
                          </a:solidFill>
                          <a:latin typeface="+mj-ea"/>
                          <a:ea typeface="+mj-ea"/>
                          <a:cs typeface="Arial"/>
                        </a:defRPr>
                      </a:pPr>
                      <a:endParaRPr lang="ko-KR" altLang="en-US" sz="1100" b="1" i="0" u="none" strike="noStrike" kern="1200" baseline="0" dirty="0">
                        <a:ln>
                          <a:solidFill>
                            <a:prstClr val="white">
                              <a:lumMod val="75000"/>
                              <a:alpha val="0"/>
                            </a:prstClr>
                          </a:solidFill>
                        </a:ln>
                        <a:solidFill>
                          <a:schemeClr val="tx1">
                            <a:lumMod val="75000"/>
                            <a:lumOff val="25000"/>
                          </a:schemeClr>
                        </a:solidFill>
                        <a:latin typeface="+mj-ea"/>
                        <a:ea typeface="+mj-ea"/>
                        <a:cs typeface="Arial"/>
                      </a:endParaRPr>
                    </a:p>
                  </a:txBody>
                  <a:tcPr marL="6980" marR="6980" marT="698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2"/>
                      </a:solidFill>
                      <a:prstDash val="solid"/>
                      <a:round/>
                      <a:headEnd type="none" w="med" len="med"/>
                      <a:tailEnd type="none" w="med" len="med"/>
                    </a:lnT>
                    <a:lnB w="31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175" algn="ctr" defTabSz="914400" rtl="0" eaLnBrk="1" fontAlgn="ctr" latinLnBrk="0" hangingPunct="1">
                        <a:spcBef>
                          <a:spcPts val="650"/>
                        </a:spcBef>
                        <a:defRPr lang="en-US" altLang="ko-KR" sz="1100" b="1" i="0" u="none" strike="noStrike" kern="1200" baseline="0">
                          <a:ln>
                            <a:solidFill>
                              <a:prstClr val="white">
                                <a:lumMod val="75000"/>
                                <a:alpha val="0"/>
                              </a:prstClr>
                            </a:solidFill>
                          </a:ln>
                          <a:solidFill>
                            <a:schemeClr val="tx1">
                              <a:lumMod val="75000"/>
                              <a:lumOff val="25000"/>
                            </a:schemeClr>
                          </a:solidFill>
                          <a:latin typeface="+mj-ea"/>
                          <a:ea typeface="+mj-ea"/>
                          <a:cs typeface="Arial"/>
                        </a:defRPr>
                      </a:pPr>
                      <a:endParaRPr lang="ko-KR" altLang="en-US" sz="1100" b="1" i="0" u="none" strike="noStrike" kern="1200" baseline="0" dirty="0">
                        <a:ln>
                          <a:solidFill>
                            <a:prstClr val="white">
                              <a:lumMod val="75000"/>
                              <a:alpha val="0"/>
                            </a:prstClr>
                          </a:solidFill>
                        </a:ln>
                        <a:solidFill>
                          <a:schemeClr val="tx1">
                            <a:lumMod val="75000"/>
                            <a:lumOff val="25000"/>
                          </a:schemeClr>
                        </a:solidFill>
                        <a:latin typeface="+mj-ea"/>
                        <a:ea typeface="+mj-ea"/>
                        <a:cs typeface="Arial"/>
                      </a:endParaRPr>
                    </a:p>
                  </a:txBody>
                  <a:tcPr marL="6980" marR="6980" marT="698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2"/>
                      </a:solidFill>
                      <a:prstDash val="solid"/>
                      <a:round/>
                      <a:headEnd type="none" w="med" len="med"/>
                      <a:tailEnd type="none" w="med" len="med"/>
                    </a:lnT>
                    <a:lnB w="31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175" algn="ctr" defTabSz="914400" rtl="0" eaLnBrk="1" fontAlgn="ctr" latinLnBrk="0" hangingPunct="1">
                        <a:spcBef>
                          <a:spcPts val="650"/>
                        </a:spcBef>
                        <a:defRPr lang="en-US" altLang="ko-KR" sz="1100" b="1" i="0" u="none" strike="noStrike" kern="1200" baseline="0">
                          <a:ln>
                            <a:solidFill>
                              <a:prstClr val="white">
                                <a:lumMod val="75000"/>
                                <a:alpha val="0"/>
                              </a:prstClr>
                            </a:solidFill>
                          </a:ln>
                          <a:solidFill>
                            <a:schemeClr val="tx1">
                              <a:lumMod val="75000"/>
                              <a:lumOff val="25000"/>
                            </a:schemeClr>
                          </a:solidFill>
                          <a:latin typeface="+mj-ea"/>
                          <a:ea typeface="+mj-ea"/>
                          <a:cs typeface="Arial"/>
                        </a:defRPr>
                      </a:pPr>
                      <a:endParaRPr lang="en-US" sz="1100" b="1" i="0" u="none" strike="noStrike" kern="1200" baseline="0" dirty="0">
                        <a:ln>
                          <a:solidFill>
                            <a:prstClr val="white">
                              <a:lumMod val="75000"/>
                              <a:alpha val="0"/>
                            </a:prstClr>
                          </a:solidFill>
                        </a:ln>
                        <a:solidFill>
                          <a:schemeClr val="tx1">
                            <a:lumMod val="75000"/>
                            <a:lumOff val="25000"/>
                          </a:schemeClr>
                        </a:solidFill>
                        <a:latin typeface="+mj-ea"/>
                        <a:ea typeface="+mj-ea"/>
                        <a:cs typeface="Arial"/>
                      </a:endParaRPr>
                    </a:p>
                  </a:txBody>
                  <a:tcPr marL="6980" marR="6980" marT="698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2"/>
                      </a:solidFill>
                      <a:prstDash val="solid"/>
                      <a:round/>
                      <a:headEnd type="none" w="med" len="med"/>
                      <a:tailEnd type="none" w="med" len="med"/>
                    </a:lnT>
                    <a:lnB w="31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175" algn="ctr" defTabSz="914400" rtl="0" eaLnBrk="1" fontAlgn="ctr" latinLnBrk="0" hangingPunct="1">
                        <a:spcBef>
                          <a:spcPts val="650"/>
                        </a:spcBef>
                        <a:defRPr lang="en-US" altLang="ko-KR" sz="1100" b="1" i="0" u="none" strike="noStrike" kern="1200" baseline="0">
                          <a:ln>
                            <a:solidFill>
                              <a:prstClr val="white">
                                <a:lumMod val="75000"/>
                                <a:alpha val="0"/>
                              </a:prstClr>
                            </a:solidFill>
                          </a:ln>
                          <a:solidFill>
                            <a:schemeClr val="tx1">
                              <a:lumMod val="75000"/>
                              <a:lumOff val="25000"/>
                            </a:schemeClr>
                          </a:solidFill>
                          <a:latin typeface="+mj-ea"/>
                          <a:ea typeface="+mj-ea"/>
                          <a:cs typeface="Arial"/>
                        </a:defRPr>
                      </a:pPr>
                      <a:r>
                        <a:rPr lang="en-US" altLang="ko-KR" sz="1400" b="0" i="0" u="none" strike="noStrike" kern="1200" baseline="0" dirty="0">
                          <a:ln>
                            <a:solidFill>
                              <a:prstClr val="white">
                                <a:lumMod val="75000"/>
                                <a:alpha val="0"/>
                              </a:prstClr>
                            </a:solidFill>
                          </a:ln>
                          <a:solidFill>
                            <a:schemeClr val="tx1">
                              <a:lumMod val="75000"/>
                              <a:lumOff val="25000"/>
                            </a:schemeClr>
                          </a:solidFill>
                          <a:latin typeface="KPMG Bold" panose="020B0803030202040204" pitchFamily="34" charset="0"/>
                          <a:ea typeface="+mn-ea"/>
                          <a:cs typeface="Arial"/>
                        </a:rPr>
                        <a:t>N/A</a:t>
                      </a:r>
                      <a:endParaRPr lang="ko-KR" altLang="en-US" sz="1400" b="0" i="0" u="none" strike="noStrike" kern="1200" baseline="0" dirty="0">
                        <a:ln>
                          <a:solidFill>
                            <a:prstClr val="white">
                              <a:lumMod val="75000"/>
                              <a:alpha val="0"/>
                            </a:prstClr>
                          </a:solidFill>
                        </a:ln>
                        <a:solidFill>
                          <a:schemeClr val="tx1">
                            <a:lumMod val="75000"/>
                            <a:lumOff val="25000"/>
                          </a:schemeClr>
                        </a:solidFill>
                        <a:latin typeface="KPMG Bold" panose="020B0803030202040204" pitchFamily="34" charset="0"/>
                        <a:ea typeface="+mn-ea"/>
                        <a:cs typeface="Arial"/>
                      </a:endParaRPr>
                    </a:p>
                  </a:txBody>
                  <a:tcPr marL="6980" marR="6980" marT="698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2"/>
                      </a:solidFill>
                      <a:prstDash val="solid"/>
                      <a:round/>
                      <a:headEnd type="none" w="med" len="med"/>
                      <a:tailEnd type="none" w="med" len="med"/>
                    </a:lnT>
                    <a:lnB w="31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175" algn="ctr" defTabSz="914400" rtl="0" eaLnBrk="1" fontAlgn="ctr" latinLnBrk="0" hangingPunct="1">
                        <a:spcBef>
                          <a:spcPts val="650"/>
                        </a:spcBef>
                        <a:defRPr lang="en-US" altLang="ko-KR" sz="1100" b="1" i="0" u="none" strike="noStrike" kern="1200" baseline="0">
                          <a:ln>
                            <a:solidFill>
                              <a:prstClr val="white">
                                <a:lumMod val="75000"/>
                                <a:alpha val="0"/>
                              </a:prstClr>
                            </a:solidFill>
                          </a:ln>
                          <a:solidFill>
                            <a:schemeClr val="tx1">
                              <a:lumMod val="75000"/>
                              <a:lumOff val="25000"/>
                            </a:schemeClr>
                          </a:solidFill>
                          <a:latin typeface="+mj-ea"/>
                          <a:ea typeface="+mj-ea"/>
                          <a:cs typeface="Arial"/>
                        </a:defRPr>
                      </a:pPr>
                      <a:endParaRPr lang="ko-KR" altLang="en-US" sz="900" b="0" i="0" u="none" strike="noStrike" kern="1200" baseline="0" dirty="0">
                        <a:ln>
                          <a:solidFill>
                            <a:prstClr val="white">
                              <a:lumMod val="75000"/>
                              <a:alpha val="0"/>
                            </a:prstClr>
                          </a:solidFill>
                        </a:ln>
                        <a:solidFill>
                          <a:schemeClr val="tx1">
                            <a:lumMod val="75000"/>
                            <a:lumOff val="25000"/>
                          </a:schemeClr>
                        </a:solidFill>
                        <a:latin typeface="+mn-ea"/>
                        <a:ea typeface="+mn-ea"/>
                        <a:cs typeface="Arial"/>
                      </a:endParaRPr>
                    </a:p>
                  </a:txBody>
                  <a:tcPr marL="6980" marR="6980" marT="698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2"/>
                      </a:solidFill>
                      <a:prstDash val="solid"/>
                      <a:round/>
                      <a:headEnd type="none" w="med" len="med"/>
                      <a:tailEnd type="none" w="med" len="med"/>
                    </a:lnT>
                    <a:lnB w="31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175" algn="ctr" defTabSz="914400" rtl="0" eaLnBrk="1" fontAlgn="ctr" latinLnBrk="0" hangingPunct="1">
                        <a:spcBef>
                          <a:spcPts val="650"/>
                        </a:spcBef>
                        <a:defRPr lang="en-US" altLang="ko-KR" sz="1100" b="1" i="0" u="none" strike="noStrike" kern="1200" baseline="0">
                          <a:ln>
                            <a:solidFill>
                              <a:prstClr val="white">
                                <a:lumMod val="75000"/>
                                <a:alpha val="0"/>
                              </a:prstClr>
                            </a:solidFill>
                          </a:ln>
                          <a:solidFill>
                            <a:schemeClr val="tx1">
                              <a:lumMod val="75000"/>
                              <a:lumOff val="25000"/>
                            </a:schemeClr>
                          </a:solidFill>
                          <a:latin typeface="+mj-ea"/>
                          <a:ea typeface="+mj-ea"/>
                          <a:cs typeface="Arial"/>
                        </a:defRPr>
                      </a:pPr>
                      <a:r>
                        <a:rPr lang="en-US" altLang="ko-KR" sz="1400" b="0" i="0" u="none" strike="noStrike" kern="1200" baseline="0" dirty="0">
                          <a:ln>
                            <a:solidFill>
                              <a:prstClr val="white">
                                <a:lumMod val="75000"/>
                                <a:alpha val="0"/>
                              </a:prstClr>
                            </a:solidFill>
                          </a:ln>
                          <a:solidFill>
                            <a:schemeClr val="tx1">
                              <a:lumMod val="75000"/>
                              <a:lumOff val="25000"/>
                            </a:schemeClr>
                          </a:solidFill>
                          <a:latin typeface="KPMG Bold" panose="020B0803030202040204" pitchFamily="34" charset="0"/>
                          <a:ea typeface="+mn-ea"/>
                          <a:cs typeface="Arial"/>
                        </a:rPr>
                        <a:t>N/A</a:t>
                      </a:r>
                      <a:endParaRPr lang="ko-KR" altLang="en-US" sz="1400" b="0" i="0" u="none" strike="noStrike" kern="1200" baseline="0" dirty="0">
                        <a:ln>
                          <a:solidFill>
                            <a:prstClr val="white">
                              <a:lumMod val="75000"/>
                              <a:alpha val="0"/>
                            </a:prstClr>
                          </a:solidFill>
                        </a:ln>
                        <a:solidFill>
                          <a:schemeClr val="tx1">
                            <a:lumMod val="75000"/>
                            <a:lumOff val="25000"/>
                          </a:schemeClr>
                        </a:solidFill>
                        <a:latin typeface="KPMG Bold" panose="020B0803030202040204" pitchFamily="34" charset="0"/>
                        <a:ea typeface="+mn-ea"/>
                        <a:cs typeface="Arial"/>
                      </a:endParaRPr>
                    </a:p>
                  </a:txBody>
                  <a:tcPr marL="6980" marR="6980" marT="698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2"/>
                      </a:solidFill>
                      <a:prstDash val="solid"/>
                      <a:round/>
                      <a:headEnd type="none" w="med" len="med"/>
                      <a:tailEnd type="none" w="med" len="med"/>
                    </a:lnT>
                    <a:lnB w="31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175" algn="ctr" defTabSz="914400" rtl="0" eaLnBrk="1" fontAlgn="ctr" latinLnBrk="0" hangingPunct="1">
                        <a:spcBef>
                          <a:spcPts val="650"/>
                        </a:spcBef>
                        <a:defRPr lang="en-US" altLang="ko-KR" sz="1100" b="1" i="0" u="none" strike="noStrike" kern="1200" baseline="0">
                          <a:ln>
                            <a:solidFill>
                              <a:prstClr val="white">
                                <a:lumMod val="75000"/>
                                <a:alpha val="0"/>
                              </a:prstClr>
                            </a:solidFill>
                          </a:ln>
                          <a:solidFill>
                            <a:schemeClr val="tx1">
                              <a:lumMod val="75000"/>
                              <a:lumOff val="25000"/>
                            </a:schemeClr>
                          </a:solidFill>
                          <a:latin typeface="+mj-ea"/>
                          <a:ea typeface="+mj-ea"/>
                          <a:cs typeface="Arial"/>
                        </a:defRPr>
                      </a:pPr>
                      <a:endParaRPr lang="ko-KR" altLang="en-US" sz="1100" b="1" i="0" u="none" strike="noStrike" kern="1200" baseline="0" dirty="0">
                        <a:ln>
                          <a:solidFill>
                            <a:prstClr val="white">
                              <a:lumMod val="75000"/>
                              <a:alpha val="0"/>
                            </a:prstClr>
                          </a:solidFill>
                        </a:ln>
                        <a:solidFill>
                          <a:schemeClr val="tx1">
                            <a:lumMod val="75000"/>
                            <a:lumOff val="25000"/>
                          </a:schemeClr>
                        </a:solidFill>
                        <a:latin typeface="+mj-ea"/>
                        <a:ea typeface="+mj-ea"/>
                        <a:cs typeface="Arial"/>
                      </a:endParaRPr>
                    </a:p>
                  </a:txBody>
                  <a:tcPr marL="6980" marR="6980" marT="698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2"/>
                      </a:solidFill>
                      <a:prstDash val="solid"/>
                      <a:round/>
                      <a:headEnd type="none" w="med" len="med"/>
                      <a:tailEnd type="none" w="med" len="med"/>
                    </a:lnT>
                    <a:lnB w="31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175" algn="ctr" defTabSz="914400" rtl="0" eaLnBrk="1" fontAlgn="ctr" latinLnBrk="0" hangingPunct="1">
                        <a:spcBef>
                          <a:spcPts val="650"/>
                        </a:spcBef>
                        <a:defRPr lang="en-US" altLang="ko-KR" sz="1100" b="1" i="0" u="none" strike="noStrike" kern="1200" baseline="0">
                          <a:ln>
                            <a:solidFill>
                              <a:prstClr val="white">
                                <a:lumMod val="75000"/>
                                <a:alpha val="0"/>
                              </a:prstClr>
                            </a:solidFill>
                          </a:ln>
                          <a:solidFill>
                            <a:schemeClr val="tx1">
                              <a:lumMod val="75000"/>
                              <a:lumOff val="25000"/>
                            </a:schemeClr>
                          </a:solidFill>
                          <a:latin typeface="+mj-ea"/>
                          <a:ea typeface="+mj-ea"/>
                          <a:cs typeface="Arial"/>
                        </a:defRPr>
                      </a:pPr>
                      <a:endParaRPr lang="ko-KR" altLang="en-US" sz="1100" b="1" i="0" u="none" strike="noStrike" kern="1200" baseline="0" dirty="0">
                        <a:ln>
                          <a:solidFill>
                            <a:prstClr val="white">
                              <a:lumMod val="75000"/>
                              <a:alpha val="0"/>
                            </a:prstClr>
                          </a:solidFill>
                        </a:ln>
                        <a:solidFill>
                          <a:schemeClr val="tx1">
                            <a:lumMod val="75000"/>
                            <a:lumOff val="25000"/>
                          </a:schemeClr>
                        </a:solidFill>
                        <a:latin typeface="+mj-ea"/>
                        <a:ea typeface="+mj-ea"/>
                        <a:cs typeface="Arial"/>
                      </a:endParaRPr>
                    </a:p>
                  </a:txBody>
                  <a:tcPr marL="6980" marR="6980" marT="698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2"/>
                      </a:solidFill>
                      <a:prstDash val="solid"/>
                      <a:round/>
                      <a:headEnd type="none" w="med" len="med"/>
                      <a:tailEnd type="none" w="med" len="med"/>
                    </a:lnT>
                    <a:lnB w="31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175" algn="ctr" defTabSz="914400" rtl="0" eaLnBrk="1" fontAlgn="ctr" latinLnBrk="0" hangingPunct="1">
                        <a:spcBef>
                          <a:spcPts val="650"/>
                        </a:spcBef>
                        <a:defRPr lang="en-US" altLang="ko-KR" sz="1100" b="1" i="0" u="none" strike="noStrike" kern="1200" baseline="0">
                          <a:ln>
                            <a:solidFill>
                              <a:prstClr val="white">
                                <a:lumMod val="75000"/>
                                <a:alpha val="0"/>
                              </a:prstClr>
                            </a:solidFill>
                          </a:ln>
                          <a:solidFill>
                            <a:schemeClr val="tx1">
                              <a:lumMod val="75000"/>
                              <a:lumOff val="25000"/>
                            </a:schemeClr>
                          </a:solidFill>
                          <a:latin typeface="+mj-ea"/>
                          <a:ea typeface="+mj-ea"/>
                          <a:cs typeface="Arial"/>
                        </a:defRPr>
                      </a:pPr>
                      <a:endParaRPr lang="ko-KR" altLang="en-US" sz="1100" b="1" i="0" u="none" strike="noStrike" kern="1200" baseline="0" dirty="0">
                        <a:ln>
                          <a:solidFill>
                            <a:prstClr val="white">
                              <a:lumMod val="75000"/>
                              <a:alpha val="0"/>
                            </a:prstClr>
                          </a:solidFill>
                        </a:ln>
                        <a:solidFill>
                          <a:schemeClr val="tx1">
                            <a:lumMod val="75000"/>
                            <a:lumOff val="25000"/>
                          </a:schemeClr>
                        </a:solidFill>
                        <a:latin typeface="+mj-ea"/>
                        <a:ea typeface="+mj-ea"/>
                        <a:cs typeface="Arial"/>
                      </a:endParaRPr>
                    </a:p>
                  </a:txBody>
                  <a:tcPr marL="6980" marR="6980" marT="698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2"/>
                      </a:solidFill>
                      <a:prstDash val="solid"/>
                      <a:round/>
                      <a:headEnd type="none" w="med" len="med"/>
                      <a:tailEnd type="none" w="med" len="med"/>
                    </a:lnT>
                    <a:lnB w="31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175" algn="ctr" defTabSz="914400" rtl="0" eaLnBrk="1" fontAlgn="ctr" latinLnBrk="0" hangingPunct="1">
                        <a:spcBef>
                          <a:spcPts val="650"/>
                        </a:spcBef>
                        <a:defRPr lang="en-US" altLang="ko-KR" sz="1100" b="1" i="0" u="none" strike="noStrike" kern="1200" baseline="0">
                          <a:ln>
                            <a:solidFill>
                              <a:prstClr val="white">
                                <a:lumMod val="75000"/>
                                <a:alpha val="0"/>
                              </a:prstClr>
                            </a:solidFill>
                          </a:ln>
                          <a:solidFill>
                            <a:schemeClr val="tx1">
                              <a:lumMod val="75000"/>
                              <a:lumOff val="25000"/>
                            </a:schemeClr>
                          </a:solidFill>
                          <a:latin typeface="+mj-ea"/>
                          <a:ea typeface="+mj-ea"/>
                          <a:cs typeface="Arial"/>
                        </a:defRPr>
                      </a:pPr>
                      <a:endParaRPr lang="ko-KR" altLang="en-US" sz="1100" b="1" i="0" u="none" strike="noStrike" kern="1200" baseline="0" dirty="0">
                        <a:ln>
                          <a:solidFill>
                            <a:prstClr val="white">
                              <a:lumMod val="75000"/>
                              <a:alpha val="0"/>
                            </a:prstClr>
                          </a:solidFill>
                        </a:ln>
                        <a:solidFill>
                          <a:schemeClr val="tx1">
                            <a:lumMod val="75000"/>
                            <a:lumOff val="25000"/>
                          </a:schemeClr>
                        </a:solidFill>
                        <a:latin typeface="+mj-ea"/>
                        <a:ea typeface="+mj-ea"/>
                        <a:cs typeface="Arial"/>
                      </a:endParaRPr>
                    </a:p>
                  </a:txBody>
                  <a:tcPr marL="6980" marR="6980" marT="698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2"/>
                      </a:solidFill>
                      <a:prstDash val="solid"/>
                      <a:round/>
                      <a:headEnd type="none" w="med" len="med"/>
                      <a:tailEnd type="none" w="med" len="med"/>
                    </a:lnT>
                    <a:lnB w="31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175" algn="ctr" defTabSz="914400" rtl="0" eaLnBrk="1" fontAlgn="ctr" latinLnBrk="0" hangingPunct="1">
                        <a:spcBef>
                          <a:spcPts val="650"/>
                        </a:spcBef>
                        <a:defRPr lang="en-US" altLang="ko-KR" sz="1100" b="1" i="0" u="none" strike="noStrike" kern="1200" baseline="0">
                          <a:ln>
                            <a:solidFill>
                              <a:prstClr val="white">
                                <a:lumMod val="75000"/>
                                <a:alpha val="0"/>
                              </a:prstClr>
                            </a:solidFill>
                          </a:ln>
                          <a:solidFill>
                            <a:schemeClr val="tx1">
                              <a:lumMod val="75000"/>
                              <a:lumOff val="25000"/>
                            </a:schemeClr>
                          </a:solidFill>
                          <a:latin typeface="+mj-ea"/>
                          <a:ea typeface="+mj-ea"/>
                          <a:cs typeface="Arial"/>
                        </a:defRPr>
                      </a:pPr>
                      <a:endParaRPr lang="ko-KR" altLang="en-US" sz="1100" b="1" i="0" u="none" strike="noStrike" kern="1200" baseline="0" dirty="0">
                        <a:ln>
                          <a:solidFill>
                            <a:prstClr val="white">
                              <a:lumMod val="75000"/>
                              <a:alpha val="0"/>
                            </a:prstClr>
                          </a:solidFill>
                        </a:ln>
                        <a:solidFill>
                          <a:schemeClr val="tx1">
                            <a:lumMod val="75000"/>
                            <a:lumOff val="25000"/>
                          </a:schemeClr>
                        </a:solidFill>
                        <a:latin typeface="+mj-ea"/>
                        <a:ea typeface="+mj-ea"/>
                        <a:cs typeface="Arial"/>
                      </a:endParaRPr>
                    </a:p>
                  </a:txBody>
                  <a:tcPr marL="6980" marR="6980" marT="698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2"/>
                      </a:solidFill>
                      <a:prstDash val="solid"/>
                      <a:round/>
                      <a:headEnd type="none" w="med" len="med"/>
                      <a:tailEnd type="none" w="med" len="med"/>
                    </a:lnT>
                    <a:lnB w="31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175" algn="ctr" defTabSz="914400" rtl="0" eaLnBrk="1" fontAlgn="ctr" latinLnBrk="0" hangingPunct="1">
                        <a:spcBef>
                          <a:spcPts val="650"/>
                        </a:spcBef>
                        <a:defRPr lang="en-US" altLang="ko-KR" sz="1100" b="1" i="0" u="none" strike="noStrike" kern="1200" baseline="0">
                          <a:ln>
                            <a:solidFill>
                              <a:prstClr val="white">
                                <a:lumMod val="75000"/>
                                <a:alpha val="0"/>
                              </a:prstClr>
                            </a:solidFill>
                          </a:ln>
                          <a:solidFill>
                            <a:schemeClr val="tx1">
                              <a:lumMod val="75000"/>
                              <a:lumOff val="25000"/>
                            </a:schemeClr>
                          </a:solidFill>
                          <a:latin typeface="+mj-ea"/>
                          <a:ea typeface="+mj-ea"/>
                          <a:cs typeface="Arial"/>
                        </a:defRPr>
                      </a:pPr>
                      <a:endParaRPr lang="ko-KR" altLang="en-US" sz="1100" b="1" i="0" u="none" strike="noStrike" kern="1200" baseline="0" dirty="0">
                        <a:ln>
                          <a:solidFill>
                            <a:prstClr val="white">
                              <a:lumMod val="75000"/>
                              <a:alpha val="0"/>
                            </a:prstClr>
                          </a:solidFill>
                        </a:ln>
                        <a:solidFill>
                          <a:schemeClr val="tx1">
                            <a:lumMod val="75000"/>
                            <a:lumOff val="25000"/>
                          </a:schemeClr>
                        </a:solidFill>
                        <a:latin typeface="+mj-ea"/>
                        <a:ea typeface="+mj-ea"/>
                        <a:cs typeface="Arial"/>
                      </a:endParaRPr>
                    </a:p>
                  </a:txBody>
                  <a:tcPr marL="6980" marR="6980" marT="698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2"/>
                      </a:solidFill>
                      <a:prstDash val="solid"/>
                      <a:round/>
                      <a:headEnd type="none" w="med" len="med"/>
                      <a:tailEnd type="none" w="med" len="med"/>
                    </a:lnT>
                    <a:lnB w="31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175" algn="ctr" defTabSz="914400" rtl="0" eaLnBrk="1" fontAlgn="ctr" latinLnBrk="0" hangingPunct="1">
                        <a:spcBef>
                          <a:spcPts val="650"/>
                        </a:spcBef>
                        <a:defRPr lang="en-US" altLang="ko-KR" sz="1100" b="1" i="0" u="none" strike="noStrike" kern="1200" baseline="0">
                          <a:ln>
                            <a:solidFill>
                              <a:prstClr val="white">
                                <a:lumMod val="75000"/>
                                <a:alpha val="0"/>
                              </a:prstClr>
                            </a:solidFill>
                          </a:ln>
                          <a:solidFill>
                            <a:schemeClr val="tx1">
                              <a:lumMod val="75000"/>
                              <a:lumOff val="25000"/>
                            </a:schemeClr>
                          </a:solidFill>
                          <a:latin typeface="+mj-ea"/>
                          <a:ea typeface="+mj-ea"/>
                          <a:cs typeface="Arial"/>
                        </a:defRPr>
                      </a:pPr>
                      <a:endParaRPr lang="ko-KR" altLang="en-US" sz="1100" b="1" i="0" u="none" strike="noStrike" kern="1200" baseline="0" dirty="0">
                        <a:ln>
                          <a:solidFill>
                            <a:prstClr val="white">
                              <a:lumMod val="75000"/>
                              <a:alpha val="0"/>
                            </a:prstClr>
                          </a:solidFill>
                        </a:ln>
                        <a:solidFill>
                          <a:schemeClr val="tx1">
                            <a:lumMod val="75000"/>
                            <a:lumOff val="25000"/>
                          </a:schemeClr>
                        </a:solidFill>
                        <a:latin typeface="+mj-ea"/>
                        <a:ea typeface="+mj-ea"/>
                        <a:cs typeface="Arial"/>
                      </a:endParaRPr>
                    </a:p>
                  </a:txBody>
                  <a:tcPr marL="6980" marR="6980" marT="6980" marB="0" anchor="ctr">
                    <a:lnL w="3175"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3175" cap="flat" cmpd="sng" algn="ctr">
                      <a:solidFill>
                        <a:schemeClr val="tx2"/>
                      </a:solidFill>
                      <a:prstDash val="solid"/>
                      <a:round/>
                      <a:headEnd type="none" w="med" len="med"/>
                      <a:tailEnd type="none" w="med" len="med"/>
                    </a:lnT>
                    <a:lnB w="31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85368786"/>
                  </a:ext>
                </a:extLst>
              </a:tr>
              <a:tr h="522064">
                <a:tc>
                  <a:txBody>
                    <a:bodyPr/>
                    <a:lstStyle/>
                    <a:p>
                      <a:pPr marL="3175" algn="ctr" defTabSz="914400" rtl="0" eaLnBrk="1" fontAlgn="ctr" latinLnBrk="0" hangingPunct="1">
                        <a:spcBef>
                          <a:spcPts val="650"/>
                        </a:spcBef>
                        <a:defRPr lang="en-US" altLang="ko-KR" sz="1100" b="1" i="0" u="none" strike="noStrike" kern="1200" baseline="0">
                          <a:ln>
                            <a:solidFill>
                              <a:prstClr val="white">
                                <a:lumMod val="75000"/>
                                <a:alpha val="0"/>
                              </a:prstClr>
                            </a:solidFill>
                          </a:ln>
                          <a:solidFill>
                            <a:schemeClr val="tx1">
                              <a:lumMod val="75000"/>
                              <a:lumOff val="25000"/>
                            </a:schemeClr>
                          </a:solidFill>
                          <a:latin typeface="+mj-ea"/>
                          <a:ea typeface="+mj-ea"/>
                          <a:cs typeface="Arial"/>
                        </a:defRPr>
                      </a:pPr>
                      <a:r>
                        <a:rPr lang="ko-KR" altLang="en-US" sz="900" b="0" i="0" u="none" strike="noStrike" kern="1200" baseline="0" dirty="0">
                          <a:ln>
                            <a:solidFill>
                              <a:prstClr val="white">
                                <a:lumMod val="75000"/>
                                <a:alpha val="0"/>
                              </a:prstClr>
                            </a:solidFill>
                          </a:ln>
                          <a:solidFill>
                            <a:schemeClr val="tx1">
                              <a:lumMod val="85000"/>
                              <a:lumOff val="15000"/>
                            </a:schemeClr>
                          </a:solidFill>
                          <a:latin typeface="+mn-ea"/>
                          <a:ea typeface="+mn-ea"/>
                          <a:cs typeface="Arial"/>
                        </a:rPr>
                        <a:t>핵심채널</a:t>
                      </a:r>
                    </a:p>
                  </a:txBody>
                  <a:tcPr marL="6980" marR="6980" marT="6980" marB="0" anchor="ctr">
                    <a:lnL w="12700" cap="flat" cmpd="sng" algn="ctr">
                      <a:solidFill>
                        <a:schemeClr val="bg1"/>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2"/>
                      </a:solidFill>
                      <a:prstDash val="solid"/>
                      <a:round/>
                      <a:headEnd type="none" w="med" len="med"/>
                      <a:tailEnd type="none" w="med" len="med"/>
                    </a:lnT>
                    <a:lnB w="31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rgbClr val="CCF1FD"/>
                    </a:solidFill>
                  </a:tcPr>
                </a:tc>
                <a:tc>
                  <a:txBody>
                    <a:bodyPr/>
                    <a:lstStyle/>
                    <a:p>
                      <a:pPr marL="3175" algn="ctr" defTabSz="914400" rtl="0" eaLnBrk="1" fontAlgn="ctr" latinLnBrk="0" hangingPunct="1">
                        <a:spcBef>
                          <a:spcPts val="650"/>
                        </a:spcBef>
                        <a:defRPr lang="en-US" altLang="ko-KR" sz="1100" b="1" i="0" u="none" strike="noStrike" kern="1200" baseline="0">
                          <a:ln>
                            <a:solidFill>
                              <a:prstClr val="white">
                                <a:lumMod val="75000"/>
                                <a:alpha val="0"/>
                              </a:prstClr>
                            </a:solidFill>
                          </a:ln>
                          <a:solidFill>
                            <a:schemeClr val="tx1">
                              <a:lumMod val="75000"/>
                              <a:lumOff val="25000"/>
                            </a:schemeClr>
                          </a:solidFill>
                          <a:latin typeface="+mj-ea"/>
                          <a:ea typeface="+mj-ea"/>
                          <a:cs typeface="Arial"/>
                        </a:defRPr>
                      </a:pPr>
                      <a:r>
                        <a:rPr lang="ko-KR" altLang="en-US" sz="850" b="0" i="0" u="none" strike="noStrike" kern="1200" baseline="0" dirty="0">
                          <a:ln>
                            <a:solidFill>
                              <a:prstClr val="white">
                                <a:lumMod val="75000"/>
                                <a:alpha val="0"/>
                              </a:prstClr>
                            </a:solidFill>
                          </a:ln>
                          <a:solidFill>
                            <a:schemeClr val="tx1">
                              <a:lumMod val="75000"/>
                              <a:lumOff val="25000"/>
                            </a:schemeClr>
                          </a:solidFill>
                          <a:latin typeface="+mn-ea"/>
                          <a:ea typeface="+mn-ea"/>
                          <a:cs typeface="Arial"/>
                        </a:rPr>
                        <a:t>직접 판매</a:t>
                      </a:r>
                    </a:p>
                  </a:txBody>
                  <a:tcPr marL="6980" marR="6980" marT="698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2"/>
                      </a:solidFill>
                      <a:prstDash val="solid"/>
                      <a:round/>
                      <a:headEnd type="none" w="med" len="med"/>
                      <a:tailEnd type="none" w="med" len="med"/>
                    </a:lnT>
                    <a:lnB w="31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175" algn="ctr" defTabSz="914400" rtl="0" eaLnBrk="1" fontAlgn="ctr" latinLnBrk="0" hangingPunct="1">
                        <a:spcBef>
                          <a:spcPts val="650"/>
                        </a:spcBef>
                        <a:defRPr lang="en-US" altLang="ko-KR" sz="1100" b="1" i="0" u="none" strike="noStrike" kern="1200" baseline="0">
                          <a:ln>
                            <a:solidFill>
                              <a:prstClr val="white">
                                <a:lumMod val="75000"/>
                                <a:alpha val="0"/>
                              </a:prstClr>
                            </a:solidFill>
                          </a:ln>
                          <a:solidFill>
                            <a:schemeClr val="tx1">
                              <a:lumMod val="75000"/>
                              <a:lumOff val="25000"/>
                            </a:schemeClr>
                          </a:solidFill>
                          <a:latin typeface="+mj-ea"/>
                          <a:ea typeface="+mj-ea"/>
                          <a:cs typeface="Arial"/>
                        </a:defRPr>
                      </a:pPr>
                      <a:r>
                        <a:rPr lang="ko-KR" altLang="en-US" sz="850" b="0" i="0" u="none" strike="noStrike" kern="1200" baseline="0" dirty="0">
                          <a:ln>
                            <a:solidFill>
                              <a:prstClr val="white">
                                <a:lumMod val="75000"/>
                                <a:alpha val="0"/>
                              </a:prstClr>
                            </a:solidFill>
                          </a:ln>
                          <a:solidFill>
                            <a:schemeClr val="tx1">
                              <a:lumMod val="75000"/>
                              <a:lumOff val="25000"/>
                            </a:schemeClr>
                          </a:solidFill>
                          <a:latin typeface="+mn-ea"/>
                          <a:ea typeface="+mn-ea"/>
                          <a:cs typeface="Arial"/>
                        </a:rPr>
                        <a:t>보험대리점</a:t>
                      </a:r>
                      <a:r>
                        <a:rPr lang="en-US" altLang="ko-KR" sz="850" b="0" i="0" u="none" strike="noStrike" kern="1200" baseline="0" dirty="0">
                          <a:ln>
                            <a:solidFill>
                              <a:prstClr val="white">
                                <a:lumMod val="75000"/>
                                <a:alpha val="0"/>
                              </a:prstClr>
                            </a:solidFill>
                          </a:ln>
                          <a:solidFill>
                            <a:schemeClr val="tx1">
                              <a:lumMod val="75000"/>
                              <a:lumOff val="25000"/>
                            </a:schemeClr>
                          </a:solidFill>
                          <a:latin typeface="+mn-ea"/>
                          <a:ea typeface="+mn-ea"/>
                          <a:cs typeface="Arial"/>
                        </a:rPr>
                        <a:t>, </a:t>
                      </a:r>
                      <a:r>
                        <a:rPr lang="ko-KR" altLang="en-US" sz="850" b="0" i="0" u="none" strike="noStrike" kern="1200" baseline="0" dirty="0">
                          <a:ln>
                            <a:solidFill>
                              <a:prstClr val="white">
                                <a:lumMod val="75000"/>
                                <a:alpha val="0"/>
                              </a:prstClr>
                            </a:solidFill>
                          </a:ln>
                          <a:solidFill>
                            <a:schemeClr val="tx1">
                              <a:lumMod val="75000"/>
                              <a:lumOff val="25000"/>
                            </a:schemeClr>
                          </a:solidFill>
                          <a:latin typeface="+mn-ea"/>
                          <a:ea typeface="+mn-ea"/>
                          <a:cs typeface="Arial"/>
                        </a:rPr>
                        <a:t>보험중개사</a:t>
                      </a:r>
                    </a:p>
                  </a:txBody>
                  <a:tcPr marL="6980" marR="6980" marT="698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2"/>
                      </a:solidFill>
                      <a:prstDash val="solid"/>
                      <a:round/>
                      <a:headEnd type="none" w="med" len="med"/>
                      <a:tailEnd type="none" w="med" len="med"/>
                    </a:lnT>
                    <a:lnB w="31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175" algn="ctr" defTabSz="914400" rtl="0" eaLnBrk="1" fontAlgn="ctr" latinLnBrk="0" hangingPunct="1">
                        <a:spcBef>
                          <a:spcPts val="650"/>
                        </a:spcBef>
                        <a:defRPr lang="en-US" altLang="ko-KR" sz="1100" b="1" i="0" u="none" strike="noStrike" kern="1200" baseline="0">
                          <a:ln>
                            <a:solidFill>
                              <a:prstClr val="white">
                                <a:lumMod val="75000"/>
                                <a:alpha val="0"/>
                              </a:prstClr>
                            </a:solidFill>
                          </a:ln>
                          <a:solidFill>
                            <a:schemeClr val="tx1">
                              <a:lumMod val="75000"/>
                              <a:lumOff val="25000"/>
                            </a:schemeClr>
                          </a:solidFill>
                          <a:latin typeface="+mj-ea"/>
                          <a:ea typeface="+mj-ea"/>
                          <a:cs typeface="Arial"/>
                        </a:defRPr>
                      </a:pPr>
                      <a:r>
                        <a:rPr kumimoji="0" lang="ko-KR" altLang="en-US" sz="850" b="0" i="0" u="none" strike="noStrike" kern="1200" cap="none" spc="0" normalizeH="0" baseline="0" noProof="0" dirty="0" err="1">
                          <a:ln>
                            <a:solidFill>
                              <a:prstClr val="white">
                                <a:lumMod val="75000"/>
                                <a:alpha val="0"/>
                              </a:prstClr>
                            </a:solidFill>
                          </a:ln>
                          <a:solidFill>
                            <a:srgbClr val="000000">
                              <a:lumMod val="75000"/>
                              <a:lumOff val="25000"/>
                            </a:srgbClr>
                          </a:solidFill>
                          <a:effectLst/>
                          <a:uLnTx/>
                          <a:uFillTx/>
                          <a:latin typeface="+mn-ea"/>
                          <a:ea typeface="+mn-ea"/>
                          <a:cs typeface="Arial"/>
                        </a:rPr>
                        <a:t>방카슈랑스</a:t>
                      </a:r>
                      <a:endParaRPr lang="en-US" sz="850" b="0" i="0" u="none" strike="noStrike" kern="1200" baseline="0" dirty="0">
                        <a:ln>
                          <a:solidFill>
                            <a:prstClr val="white">
                              <a:lumMod val="75000"/>
                              <a:alpha val="0"/>
                            </a:prstClr>
                          </a:solidFill>
                        </a:ln>
                        <a:solidFill>
                          <a:schemeClr val="tx1">
                            <a:lumMod val="75000"/>
                            <a:lumOff val="25000"/>
                          </a:schemeClr>
                        </a:solidFill>
                        <a:latin typeface="+mn-ea"/>
                        <a:ea typeface="+mn-ea"/>
                        <a:cs typeface="Arial"/>
                      </a:endParaRPr>
                    </a:p>
                  </a:txBody>
                  <a:tcPr marL="6980" marR="6980" marT="698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2"/>
                      </a:solidFill>
                      <a:prstDash val="solid"/>
                      <a:round/>
                      <a:headEnd type="none" w="med" len="med"/>
                      <a:tailEnd type="none" w="med" len="med"/>
                    </a:lnT>
                    <a:lnB w="31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175" algn="ctr" defTabSz="914400" rtl="0" eaLnBrk="1" fontAlgn="ctr" latinLnBrk="0" hangingPunct="1">
                        <a:spcBef>
                          <a:spcPts val="650"/>
                        </a:spcBef>
                        <a:defRPr lang="en-US" altLang="ko-KR" sz="1100" b="1" i="0" u="none" strike="noStrike" kern="1200" baseline="0">
                          <a:ln>
                            <a:solidFill>
                              <a:prstClr val="white">
                                <a:lumMod val="75000"/>
                                <a:alpha val="0"/>
                              </a:prstClr>
                            </a:solidFill>
                          </a:ln>
                          <a:solidFill>
                            <a:schemeClr val="tx1">
                              <a:lumMod val="75000"/>
                              <a:lumOff val="25000"/>
                            </a:schemeClr>
                          </a:solidFill>
                          <a:latin typeface="+mj-ea"/>
                          <a:ea typeface="+mj-ea"/>
                          <a:cs typeface="Arial"/>
                        </a:defRPr>
                      </a:pPr>
                      <a:r>
                        <a:rPr kumimoji="0" lang="ko-KR" altLang="en-US" sz="850" b="0" i="0" u="none" strike="noStrike" kern="1200" cap="none" spc="0" normalizeH="0" baseline="0" noProof="0" dirty="0" err="1">
                          <a:ln>
                            <a:solidFill>
                              <a:prstClr val="white">
                                <a:lumMod val="75000"/>
                                <a:alpha val="0"/>
                              </a:prstClr>
                            </a:solidFill>
                          </a:ln>
                          <a:solidFill>
                            <a:srgbClr val="000000">
                              <a:lumMod val="75000"/>
                              <a:lumOff val="25000"/>
                            </a:srgbClr>
                          </a:solidFill>
                          <a:effectLst/>
                          <a:uLnTx/>
                          <a:uFillTx/>
                          <a:latin typeface="+mn-ea"/>
                          <a:ea typeface="+mn-ea"/>
                          <a:cs typeface="Arial"/>
                        </a:rPr>
                        <a:t>방카슈랑스</a:t>
                      </a:r>
                      <a:endParaRPr kumimoji="0" lang="ko-KR" altLang="en-US" sz="850" b="0" i="0" u="none" strike="noStrike" kern="1200" cap="none" spc="0" normalizeH="0" baseline="0" dirty="0">
                        <a:ln>
                          <a:solidFill>
                            <a:prstClr val="white">
                              <a:lumMod val="75000"/>
                              <a:alpha val="0"/>
                            </a:prstClr>
                          </a:solidFill>
                        </a:ln>
                        <a:solidFill>
                          <a:srgbClr val="000000">
                            <a:lumMod val="75000"/>
                            <a:lumOff val="25000"/>
                          </a:srgbClr>
                        </a:solidFill>
                        <a:effectLst/>
                        <a:uLnTx/>
                        <a:uFillTx/>
                        <a:latin typeface="+mn-ea"/>
                        <a:ea typeface="+mn-ea"/>
                        <a:cs typeface="Arial"/>
                      </a:endParaRPr>
                    </a:p>
                  </a:txBody>
                  <a:tcPr marL="6980" marR="6980" marT="698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2"/>
                      </a:solidFill>
                      <a:prstDash val="solid"/>
                      <a:round/>
                      <a:headEnd type="none" w="med" len="med"/>
                      <a:tailEnd type="none" w="med" len="med"/>
                    </a:lnT>
                    <a:lnB w="31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175" algn="ctr" defTabSz="914400" rtl="0" eaLnBrk="1" fontAlgn="ctr" latinLnBrk="0" hangingPunct="1">
                        <a:spcBef>
                          <a:spcPts val="650"/>
                        </a:spcBef>
                        <a:defRPr lang="en-US" altLang="ko-KR" sz="1100" b="1" i="0" u="none" strike="noStrike" kern="1200" baseline="0">
                          <a:ln>
                            <a:solidFill>
                              <a:prstClr val="white">
                                <a:lumMod val="75000"/>
                                <a:alpha val="0"/>
                              </a:prstClr>
                            </a:solidFill>
                          </a:ln>
                          <a:solidFill>
                            <a:schemeClr val="tx1">
                              <a:lumMod val="75000"/>
                              <a:lumOff val="25000"/>
                            </a:schemeClr>
                          </a:solidFill>
                          <a:latin typeface="+mj-ea"/>
                          <a:ea typeface="+mj-ea"/>
                          <a:cs typeface="Arial"/>
                        </a:defRPr>
                      </a:pPr>
                      <a:r>
                        <a:rPr lang="ko-KR" altLang="en-US" sz="850" b="0" i="0" u="none" strike="noStrike" kern="1200" baseline="0" dirty="0">
                          <a:ln>
                            <a:solidFill>
                              <a:prstClr val="white">
                                <a:lumMod val="75000"/>
                                <a:alpha val="0"/>
                              </a:prstClr>
                            </a:solidFill>
                          </a:ln>
                          <a:solidFill>
                            <a:schemeClr val="tx1">
                              <a:lumMod val="75000"/>
                              <a:lumOff val="25000"/>
                            </a:schemeClr>
                          </a:solidFill>
                          <a:latin typeface="+mn-ea"/>
                          <a:ea typeface="+mn-ea"/>
                          <a:cs typeface="Arial"/>
                        </a:rPr>
                        <a:t>보험대리점</a:t>
                      </a:r>
                      <a:r>
                        <a:rPr lang="en-US" altLang="ko-KR" sz="850" b="0" i="0" u="none" strike="noStrike" kern="1200" baseline="0" dirty="0">
                          <a:ln>
                            <a:solidFill>
                              <a:prstClr val="white">
                                <a:lumMod val="75000"/>
                                <a:alpha val="0"/>
                              </a:prstClr>
                            </a:solidFill>
                          </a:ln>
                          <a:solidFill>
                            <a:schemeClr val="tx1">
                              <a:lumMod val="75000"/>
                              <a:lumOff val="25000"/>
                            </a:schemeClr>
                          </a:solidFill>
                          <a:latin typeface="+mn-ea"/>
                          <a:ea typeface="+mn-ea"/>
                          <a:cs typeface="Arial"/>
                        </a:rPr>
                        <a:t>, </a:t>
                      </a:r>
                      <a:r>
                        <a:rPr lang="ko-KR" altLang="en-US" sz="850" b="0" i="0" u="none" strike="noStrike" kern="1200" baseline="0" dirty="0" err="1">
                          <a:ln>
                            <a:solidFill>
                              <a:prstClr val="white">
                                <a:lumMod val="75000"/>
                                <a:alpha val="0"/>
                              </a:prstClr>
                            </a:solidFill>
                          </a:ln>
                          <a:solidFill>
                            <a:schemeClr val="tx1">
                              <a:lumMod val="75000"/>
                              <a:lumOff val="25000"/>
                            </a:schemeClr>
                          </a:solidFill>
                          <a:latin typeface="+mn-ea"/>
                          <a:ea typeface="+mn-ea"/>
                          <a:cs typeface="Arial"/>
                        </a:rPr>
                        <a:t>방카슈랑스</a:t>
                      </a:r>
                      <a:endParaRPr lang="ko-KR" altLang="en-US" sz="850" b="0" i="0" u="none" strike="noStrike" kern="1200" baseline="0" dirty="0">
                        <a:ln>
                          <a:solidFill>
                            <a:prstClr val="white">
                              <a:lumMod val="75000"/>
                              <a:alpha val="0"/>
                            </a:prstClr>
                          </a:solidFill>
                        </a:ln>
                        <a:solidFill>
                          <a:schemeClr val="tx1">
                            <a:lumMod val="75000"/>
                            <a:lumOff val="25000"/>
                          </a:schemeClr>
                        </a:solidFill>
                        <a:latin typeface="+mn-ea"/>
                        <a:ea typeface="+mn-ea"/>
                        <a:cs typeface="Arial"/>
                      </a:endParaRPr>
                    </a:p>
                  </a:txBody>
                  <a:tcPr marL="6980" marR="6980" marT="698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2"/>
                      </a:solidFill>
                      <a:prstDash val="solid"/>
                      <a:round/>
                      <a:headEnd type="none" w="med" len="med"/>
                      <a:tailEnd type="none" w="med" len="med"/>
                    </a:lnT>
                    <a:lnB w="31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175" algn="ctr" defTabSz="914400" rtl="0" eaLnBrk="1" fontAlgn="ctr" latinLnBrk="0" hangingPunct="1">
                        <a:spcBef>
                          <a:spcPts val="650"/>
                        </a:spcBef>
                        <a:defRPr lang="en-US" altLang="ko-KR" sz="1100" b="1" i="0" u="none" strike="noStrike" kern="1200" baseline="0">
                          <a:ln>
                            <a:solidFill>
                              <a:prstClr val="white">
                                <a:lumMod val="75000"/>
                                <a:alpha val="0"/>
                              </a:prstClr>
                            </a:solidFill>
                          </a:ln>
                          <a:solidFill>
                            <a:schemeClr val="tx1">
                              <a:lumMod val="75000"/>
                              <a:lumOff val="25000"/>
                            </a:schemeClr>
                          </a:solidFill>
                          <a:latin typeface="+mj-ea"/>
                          <a:ea typeface="+mj-ea"/>
                          <a:cs typeface="Arial"/>
                        </a:defRPr>
                      </a:pPr>
                      <a:r>
                        <a:rPr lang="ko-KR" altLang="en-US" sz="850" b="0" i="0" u="none" strike="noStrike" kern="1200" baseline="0" dirty="0">
                          <a:ln>
                            <a:solidFill>
                              <a:prstClr val="white">
                                <a:lumMod val="75000"/>
                                <a:alpha val="0"/>
                              </a:prstClr>
                            </a:solidFill>
                          </a:ln>
                          <a:solidFill>
                            <a:schemeClr val="tx1">
                              <a:lumMod val="75000"/>
                              <a:lumOff val="25000"/>
                            </a:schemeClr>
                          </a:solidFill>
                          <a:latin typeface="+mn-ea"/>
                          <a:ea typeface="+mn-ea"/>
                          <a:cs typeface="Arial"/>
                        </a:rPr>
                        <a:t>직접 판매</a:t>
                      </a:r>
                    </a:p>
                  </a:txBody>
                  <a:tcPr marL="6980" marR="6980" marT="698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2"/>
                      </a:solidFill>
                      <a:prstDash val="solid"/>
                      <a:round/>
                      <a:headEnd type="none" w="med" len="med"/>
                      <a:tailEnd type="none" w="med" len="med"/>
                    </a:lnT>
                    <a:lnB w="31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175" algn="ctr" defTabSz="914400" rtl="0" eaLnBrk="1" fontAlgn="ctr" latinLnBrk="0" hangingPunct="1">
                        <a:spcBef>
                          <a:spcPts val="650"/>
                        </a:spcBef>
                        <a:defRPr lang="en-US" altLang="ko-KR" sz="1100" b="1" i="0" u="none" strike="noStrike" kern="1200" baseline="0">
                          <a:ln>
                            <a:solidFill>
                              <a:prstClr val="white">
                                <a:lumMod val="75000"/>
                                <a:alpha val="0"/>
                              </a:prstClr>
                            </a:solidFill>
                          </a:ln>
                          <a:solidFill>
                            <a:schemeClr val="tx1">
                              <a:lumMod val="75000"/>
                              <a:lumOff val="25000"/>
                            </a:schemeClr>
                          </a:solidFill>
                          <a:latin typeface="+mj-ea"/>
                          <a:ea typeface="+mj-ea"/>
                          <a:cs typeface="Arial"/>
                        </a:defRPr>
                      </a:pPr>
                      <a:r>
                        <a:rPr lang="ko-KR" altLang="en-US" sz="850" b="0" i="0" u="none" strike="noStrike" kern="1200" baseline="0" dirty="0">
                          <a:ln>
                            <a:solidFill>
                              <a:prstClr val="white">
                                <a:lumMod val="75000"/>
                                <a:alpha val="0"/>
                              </a:prstClr>
                            </a:solidFill>
                          </a:ln>
                          <a:solidFill>
                            <a:schemeClr val="tx1">
                              <a:lumMod val="75000"/>
                              <a:lumOff val="25000"/>
                            </a:schemeClr>
                          </a:solidFill>
                          <a:latin typeface="+mn-ea"/>
                          <a:ea typeface="+mn-ea"/>
                          <a:cs typeface="Arial"/>
                        </a:rPr>
                        <a:t>보험대리점</a:t>
                      </a:r>
                      <a:r>
                        <a:rPr lang="en-US" altLang="ko-KR" sz="850" b="0" i="0" u="none" strike="noStrike" kern="1200" baseline="0" dirty="0">
                          <a:ln>
                            <a:solidFill>
                              <a:prstClr val="white">
                                <a:lumMod val="75000"/>
                                <a:alpha val="0"/>
                              </a:prstClr>
                            </a:solidFill>
                          </a:ln>
                          <a:solidFill>
                            <a:schemeClr val="tx1">
                              <a:lumMod val="75000"/>
                              <a:lumOff val="25000"/>
                            </a:schemeClr>
                          </a:solidFill>
                          <a:latin typeface="+mn-ea"/>
                          <a:ea typeface="+mn-ea"/>
                          <a:cs typeface="Arial"/>
                        </a:rPr>
                        <a:t>, </a:t>
                      </a:r>
                      <a:r>
                        <a:rPr lang="ko-KR" altLang="en-US" sz="850" b="0" i="0" u="none" strike="noStrike" kern="1200" baseline="0" dirty="0">
                          <a:ln>
                            <a:solidFill>
                              <a:prstClr val="white">
                                <a:lumMod val="75000"/>
                                <a:alpha val="0"/>
                              </a:prstClr>
                            </a:solidFill>
                          </a:ln>
                          <a:solidFill>
                            <a:schemeClr val="tx1">
                              <a:lumMod val="75000"/>
                              <a:lumOff val="25000"/>
                            </a:schemeClr>
                          </a:solidFill>
                          <a:latin typeface="+mn-ea"/>
                          <a:ea typeface="+mn-ea"/>
                          <a:cs typeface="Arial"/>
                        </a:rPr>
                        <a:t>보험중개사</a:t>
                      </a:r>
                    </a:p>
                  </a:txBody>
                  <a:tcPr marL="6980" marR="6980" marT="698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2"/>
                      </a:solidFill>
                      <a:prstDash val="solid"/>
                      <a:round/>
                      <a:headEnd type="none" w="med" len="med"/>
                      <a:tailEnd type="none" w="med" len="med"/>
                    </a:lnT>
                    <a:lnB w="31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175" algn="ctr" defTabSz="914400" rtl="0" eaLnBrk="1" fontAlgn="ctr" latinLnBrk="0" hangingPunct="1">
                        <a:spcBef>
                          <a:spcPts val="650"/>
                        </a:spcBef>
                        <a:defRPr lang="en-US" altLang="ko-KR" sz="1100" b="1" i="0" u="none" strike="noStrike" kern="1200" baseline="0">
                          <a:ln>
                            <a:solidFill>
                              <a:prstClr val="white">
                                <a:lumMod val="75000"/>
                                <a:alpha val="0"/>
                              </a:prstClr>
                            </a:solidFill>
                          </a:ln>
                          <a:solidFill>
                            <a:schemeClr val="tx1">
                              <a:lumMod val="75000"/>
                              <a:lumOff val="25000"/>
                            </a:schemeClr>
                          </a:solidFill>
                          <a:latin typeface="+mj-ea"/>
                          <a:ea typeface="+mj-ea"/>
                          <a:cs typeface="Arial"/>
                        </a:defRPr>
                      </a:pPr>
                      <a:r>
                        <a:rPr lang="ko-KR" altLang="en-US" sz="850" b="0" i="0" u="none" strike="noStrike" kern="1200" baseline="0" dirty="0" err="1">
                          <a:ln>
                            <a:solidFill>
                              <a:prstClr val="white">
                                <a:lumMod val="75000"/>
                                <a:alpha val="0"/>
                              </a:prstClr>
                            </a:solidFill>
                          </a:ln>
                          <a:solidFill>
                            <a:schemeClr val="tx1">
                              <a:lumMod val="75000"/>
                              <a:lumOff val="25000"/>
                            </a:schemeClr>
                          </a:solidFill>
                          <a:latin typeface="+mn-ea"/>
                          <a:ea typeface="+mn-ea"/>
                          <a:cs typeface="Arial"/>
                        </a:rPr>
                        <a:t>방카슈랑스</a:t>
                      </a:r>
                      <a:endParaRPr lang="ko-KR" altLang="en-US" sz="850" b="0" i="0" u="none" strike="noStrike" kern="1200" baseline="0" dirty="0">
                        <a:ln>
                          <a:solidFill>
                            <a:prstClr val="white">
                              <a:lumMod val="75000"/>
                              <a:alpha val="0"/>
                            </a:prstClr>
                          </a:solidFill>
                        </a:ln>
                        <a:solidFill>
                          <a:schemeClr val="tx1">
                            <a:lumMod val="75000"/>
                            <a:lumOff val="25000"/>
                          </a:schemeClr>
                        </a:solidFill>
                        <a:latin typeface="+mn-ea"/>
                        <a:ea typeface="+mn-ea"/>
                        <a:cs typeface="Arial"/>
                      </a:endParaRPr>
                    </a:p>
                  </a:txBody>
                  <a:tcPr marL="6980" marR="6980" marT="698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2"/>
                      </a:solidFill>
                      <a:prstDash val="solid"/>
                      <a:round/>
                      <a:headEnd type="none" w="med" len="med"/>
                      <a:tailEnd type="none" w="med" len="med"/>
                    </a:lnT>
                    <a:lnB w="31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175" marR="0" lvl="0" indent="0" algn="ctr" defTabSz="914400" rtl="0" eaLnBrk="1" fontAlgn="ctr" latinLnBrk="0" hangingPunct="1">
                        <a:lnSpc>
                          <a:spcPct val="100000"/>
                        </a:lnSpc>
                        <a:spcBef>
                          <a:spcPts val="650"/>
                        </a:spcBef>
                        <a:spcAft>
                          <a:spcPts val="0"/>
                        </a:spcAft>
                        <a:buClrTx/>
                        <a:buSzTx/>
                        <a:buFontTx/>
                        <a:buNone/>
                        <a:tabLst/>
                        <a:defRPr lang="en-US" altLang="ko-KR" sz="1100" b="1" i="0" u="none" strike="noStrike" kern="1200" baseline="0">
                          <a:ln>
                            <a:solidFill>
                              <a:prstClr val="white">
                                <a:lumMod val="75000"/>
                                <a:alpha val="0"/>
                              </a:prstClr>
                            </a:solidFill>
                          </a:ln>
                          <a:solidFill>
                            <a:schemeClr val="tx1">
                              <a:lumMod val="75000"/>
                              <a:lumOff val="25000"/>
                            </a:schemeClr>
                          </a:solidFill>
                          <a:latin typeface="+mj-ea"/>
                          <a:ea typeface="+mj-ea"/>
                          <a:cs typeface="Arial"/>
                        </a:defRPr>
                      </a:pPr>
                      <a:r>
                        <a:rPr lang="ko-KR" altLang="en-US" sz="850" b="0" i="0" u="none" strike="noStrike" kern="1200" baseline="0" dirty="0">
                          <a:ln>
                            <a:solidFill>
                              <a:prstClr val="white">
                                <a:lumMod val="75000"/>
                                <a:alpha val="0"/>
                              </a:prstClr>
                            </a:solidFill>
                          </a:ln>
                          <a:solidFill>
                            <a:schemeClr val="tx1">
                              <a:lumMod val="75000"/>
                              <a:lumOff val="25000"/>
                            </a:schemeClr>
                          </a:solidFill>
                          <a:latin typeface="+mn-ea"/>
                          <a:ea typeface="+mn-ea"/>
                          <a:cs typeface="Arial"/>
                        </a:rPr>
                        <a:t>보험대리점</a:t>
                      </a:r>
                      <a:r>
                        <a:rPr lang="en-US" altLang="ko-KR" sz="850" b="0" i="0" u="none" strike="noStrike" kern="1200" baseline="0" dirty="0">
                          <a:ln>
                            <a:solidFill>
                              <a:prstClr val="white">
                                <a:lumMod val="75000"/>
                                <a:alpha val="0"/>
                              </a:prstClr>
                            </a:solidFill>
                          </a:ln>
                          <a:solidFill>
                            <a:schemeClr val="tx1">
                              <a:lumMod val="75000"/>
                              <a:lumOff val="25000"/>
                            </a:schemeClr>
                          </a:solidFill>
                          <a:latin typeface="+mn-ea"/>
                          <a:ea typeface="+mn-ea"/>
                          <a:cs typeface="Arial"/>
                        </a:rPr>
                        <a:t>, </a:t>
                      </a:r>
                      <a:r>
                        <a:rPr lang="ko-KR" altLang="en-US" sz="850" b="0" i="0" u="none" strike="noStrike" kern="1200" baseline="0" dirty="0">
                          <a:ln>
                            <a:solidFill>
                              <a:prstClr val="white">
                                <a:lumMod val="75000"/>
                                <a:alpha val="0"/>
                              </a:prstClr>
                            </a:solidFill>
                          </a:ln>
                          <a:solidFill>
                            <a:schemeClr val="tx1">
                              <a:lumMod val="75000"/>
                              <a:lumOff val="25000"/>
                            </a:schemeClr>
                          </a:solidFill>
                          <a:latin typeface="+mn-ea"/>
                          <a:ea typeface="+mn-ea"/>
                          <a:cs typeface="Arial"/>
                        </a:rPr>
                        <a:t>보험중개사</a:t>
                      </a:r>
                    </a:p>
                  </a:txBody>
                  <a:tcPr marL="6980" marR="6980" marT="698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2"/>
                      </a:solidFill>
                      <a:prstDash val="solid"/>
                      <a:round/>
                      <a:headEnd type="none" w="med" len="med"/>
                      <a:tailEnd type="none" w="med" len="med"/>
                    </a:lnT>
                    <a:lnB w="31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175" algn="ctr" defTabSz="914400" rtl="0" eaLnBrk="1" fontAlgn="ctr" latinLnBrk="0" hangingPunct="1">
                        <a:spcBef>
                          <a:spcPts val="650"/>
                        </a:spcBef>
                        <a:defRPr lang="en-US" altLang="ko-KR" sz="1100" b="1" i="0" u="none" strike="noStrike" kern="1200" baseline="0">
                          <a:ln>
                            <a:solidFill>
                              <a:prstClr val="white">
                                <a:lumMod val="75000"/>
                                <a:alpha val="0"/>
                              </a:prstClr>
                            </a:solidFill>
                          </a:ln>
                          <a:solidFill>
                            <a:schemeClr val="tx1">
                              <a:lumMod val="75000"/>
                              <a:lumOff val="25000"/>
                            </a:schemeClr>
                          </a:solidFill>
                          <a:latin typeface="+mj-ea"/>
                          <a:ea typeface="+mj-ea"/>
                          <a:cs typeface="Arial"/>
                        </a:defRPr>
                      </a:pPr>
                      <a:r>
                        <a:rPr lang="ko-KR" altLang="en-US" sz="850" b="0" i="0" u="none" strike="noStrike" kern="1200" baseline="0" dirty="0" err="1">
                          <a:ln>
                            <a:solidFill>
                              <a:prstClr val="white">
                                <a:lumMod val="75000"/>
                                <a:alpha val="0"/>
                              </a:prstClr>
                            </a:solidFill>
                          </a:ln>
                          <a:solidFill>
                            <a:schemeClr val="tx1">
                              <a:lumMod val="75000"/>
                              <a:lumOff val="25000"/>
                            </a:schemeClr>
                          </a:solidFill>
                          <a:latin typeface="+mn-ea"/>
                          <a:ea typeface="+mn-ea"/>
                          <a:cs typeface="Arial"/>
                        </a:rPr>
                        <a:t>방카슈랑스</a:t>
                      </a:r>
                      <a:endParaRPr lang="ko-KR" altLang="en-US" sz="850" b="0" i="0" u="none" strike="noStrike" kern="1200" baseline="0" dirty="0">
                        <a:ln>
                          <a:solidFill>
                            <a:prstClr val="white">
                              <a:lumMod val="75000"/>
                              <a:alpha val="0"/>
                            </a:prstClr>
                          </a:solidFill>
                        </a:ln>
                        <a:solidFill>
                          <a:schemeClr val="tx1">
                            <a:lumMod val="75000"/>
                            <a:lumOff val="25000"/>
                          </a:schemeClr>
                        </a:solidFill>
                        <a:latin typeface="+mn-ea"/>
                        <a:ea typeface="+mn-ea"/>
                        <a:cs typeface="Arial"/>
                      </a:endParaRPr>
                    </a:p>
                  </a:txBody>
                  <a:tcPr marL="6980" marR="6980" marT="698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2"/>
                      </a:solidFill>
                      <a:prstDash val="solid"/>
                      <a:round/>
                      <a:headEnd type="none" w="med" len="med"/>
                      <a:tailEnd type="none" w="med" len="med"/>
                    </a:lnT>
                    <a:lnB w="31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175" marR="0" lvl="0" indent="0" algn="ctr" defTabSz="914400" rtl="0" eaLnBrk="1" fontAlgn="ctr" latinLnBrk="0" hangingPunct="1">
                        <a:lnSpc>
                          <a:spcPct val="100000"/>
                        </a:lnSpc>
                        <a:spcBef>
                          <a:spcPts val="650"/>
                        </a:spcBef>
                        <a:spcAft>
                          <a:spcPts val="0"/>
                        </a:spcAft>
                        <a:buClrTx/>
                        <a:buSzTx/>
                        <a:buFontTx/>
                        <a:buNone/>
                        <a:tabLst/>
                        <a:defRPr lang="en-US" altLang="ko-KR" sz="1100" b="1" i="0" u="none" strike="noStrike" kern="1200" baseline="0">
                          <a:ln>
                            <a:solidFill>
                              <a:prstClr val="white">
                                <a:lumMod val="75000"/>
                                <a:alpha val="0"/>
                              </a:prstClr>
                            </a:solidFill>
                          </a:ln>
                          <a:solidFill>
                            <a:schemeClr val="tx1">
                              <a:lumMod val="75000"/>
                              <a:lumOff val="25000"/>
                            </a:schemeClr>
                          </a:solidFill>
                          <a:latin typeface="+mj-ea"/>
                          <a:ea typeface="+mj-ea"/>
                          <a:cs typeface="Arial"/>
                        </a:defRPr>
                      </a:pPr>
                      <a:r>
                        <a:rPr lang="ko-KR" altLang="en-US" sz="850" b="0" i="0" u="none" strike="noStrike" kern="1200" baseline="0" dirty="0">
                          <a:ln>
                            <a:solidFill>
                              <a:prstClr val="white">
                                <a:lumMod val="75000"/>
                                <a:alpha val="0"/>
                              </a:prstClr>
                            </a:solidFill>
                          </a:ln>
                          <a:solidFill>
                            <a:schemeClr val="tx1">
                              <a:lumMod val="75000"/>
                              <a:lumOff val="25000"/>
                            </a:schemeClr>
                          </a:solidFill>
                          <a:latin typeface="+mn-ea"/>
                          <a:ea typeface="+mn-ea"/>
                          <a:cs typeface="Arial"/>
                        </a:rPr>
                        <a:t>보험대리점</a:t>
                      </a:r>
                      <a:r>
                        <a:rPr lang="en-US" altLang="ko-KR" sz="850" b="0" i="0" u="none" strike="noStrike" kern="1200" baseline="0" dirty="0">
                          <a:ln>
                            <a:solidFill>
                              <a:prstClr val="white">
                                <a:lumMod val="75000"/>
                                <a:alpha val="0"/>
                              </a:prstClr>
                            </a:solidFill>
                          </a:ln>
                          <a:solidFill>
                            <a:schemeClr val="tx1">
                              <a:lumMod val="75000"/>
                              <a:lumOff val="25000"/>
                            </a:schemeClr>
                          </a:solidFill>
                          <a:latin typeface="+mn-ea"/>
                          <a:ea typeface="+mn-ea"/>
                          <a:cs typeface="Arial"/>
                        </a:rPr>
                        <a:t>, </a:t>
                      </a:r>
                      <a:r>
                        <a:rPr lang="ko-KR" altLang="en-US" sz="850" b="0" i="0" u="none" strike="noStrike" kern="1200" baseline="0" dirty="0">
                          <a:ln>
                            <a:solidFill>
                              <a:prstClr val="white">
                                <a:lumMod val="75000"/>
                                <a:alpha val="0"/>
                              </a:prstClr>
                            </a:solidFill>
                          </a:ln>
                          <a:solidFill>
                            <a:schemeClr val="tx1">
                              <a:lumMod val="75000"/>
                              <a:lumOff val="25000"/>
                            </a:schemeClr>
                          </a:solidFill>
                          <a:latin typeface="+mn-ea"/>
                          <a:ea typeface="+mn-ea"/>
                          <a:cs typeface="Arial"/>
                        </a:rPr>
                        <a:t>보험중개사</a:t>
                      </a:r>
                    </a:p>
                  </a:txBody>
                  <a:tcPr marL="6980" marR="6980" marT="698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2"/>
                      </a:solidFill>
                      <a:prstDash val="solid"/>
                      <a:round/>
                      <a:headEnd type="none" w="med" len="med"/>
                      <a:tailEnd type="none" w="med" len="med"/>
                    </a:lnT>
                    <a:lnB w="31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175" marR="0" lvl="0" indent="0" algn="ctr" defTabSz="914400" rtl="0" eaLnBrk="1" fontAlgn="ctr" latinLnBrk="0" hangingPunct="1">
                        <a:lnSpc>
                          <a:spcPct val="100000"/>
                        </a:lnSpc>
                        <a:spcBef>
                          <a:spcPts val="650"/>
                        </a:spcBef>
                        <a:spcAft>
                          <a:spcPts val="0"/>
                        </a:spcAft>
                        <a:buClrTx/>
                        <a:buSzTx/>
                        <a:buFontTx/>
                        <a:buNone/>
                        <a:tabLst/>
                        <a:defRPr lang="en-US" altLang="ko-KR" sz="1100" b="1" i="0" u="none" strike="noStrike" kern="1200" baseline="0">
                          <a:ln>
                            <a:solidFill>
                              <a:prstClr val="white">
                                <a:lumMod val="75000"/>
                                <a:alpha val="0"/>
                              </a:prstClr>
                            </a:solidFill>
                          </a:ln>
                          <a:solidFill>
                            <a:schemeClr val="tx1">
                              <a:lumMod val="75000"/>
                              <a:lumOff val="25000"/>
                            </a:schemeClr>
                          </a:solidFill>
                          <a:latin typeface="+mj-ea"/>
                          <a:ea typeface="+mj-ea"/>
                          <a:cs typeface="Arial"/>
                        </a:defRPr>
                      </a:pPr>
                      <a:r>
                        <a:rPr lang="ko-KR" altLang="en-US" sz="850" b="0" i="0" u="none" strike="noStrike" kern="1200" baseline="0" dirty="0">
                          <a:ln>
                            <a:solidFill>
                              <a:prstClr val="white">
                                <a:lumMod val="75000"/>
                                <a:alpha val="0"/>
                              </a:prstClr>
                            </a:solidFill>
                          </a:ln>
                          <a:solidFill>
                            <a:schemeClr val="tx1">
                              <a:lumMod val="75000"/>
                              <a:lumOff val="25000"/>
                            </a:schemeClr>
                          </a:solidFill>
                          <a:latin typeface="+mn-ea"/>
                          <a:ea typeface="+mn-ea"/>
                          <a:cs typeface="Arial"/>
                        </a:rPr>
                        <a:t>보험대리점</a:t>
                      </a:r>
                      <a:r>
                        <a:rPr lang="en-US" altLang="ko-KR" sz="850" b="0" i="0" u="none" strike="noStrike" kern="1200" baseline="0" dirty="0">
                          <a:ln>
                            <a:solidFill>
                              <a:prstClr val="white">
                                <a:lumMod val="75000"/>
                                <a:alpha val="0"/>
                              </a:prstClr>
                            </a:solidFill>
                          </a:ln>
                          <a:solidFill>
                            <a:schemeClr val="tx1">
                              <a:lumMod val="75000"/>
                              <a:lumOff val="25000"/>
                            </a:schemeClr>
                          </a:solidFill>
                          <a:latin typeface="+mn-ea"/>
                          <a:ea typeface="+mn-ea"/>
                          <a:cs typeface="Arial"/>
                        </a:rPr>
                        <a:t>, </a:t>
                      </a:r>
                      <a:r>
                        <a:rPr lang="ko-KR" altLang="en-US" sz="850" b="0" i="0" u="none" strike="noStrike" kern="1200" baseline="0" dirty="0">
                          <a:ln>
                            <a:solidFill>
                              <a:prstClr val="white">
                                <a:lumMod val="75000"/>
                                <a:alpha val="0"/>
                              </a:prstClr>
                            </a:solidFill>
                          </a:ln>
                          <a:solidFill>
                            <a:schemeClr val="tx1">
                              <a:lumMod val="75000"/>
                              <a:lumOff val="25000"/>
                            </a:schemeClr>
                          </a:solidFill>
                          <a:latin typeface="+mn-ea"/>
                          <a:ea typeface="+mn-ea"/>
                          <a:cs typeface="Arial"/>
                        </a:rPr>
                        <a:t>보험중개사</a:t>
                      </a:r>
                    </a:p>
                  </a:txBody>
                  <a:tcPr marL="6980" marR="6980" marT="698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2"/>
                      </a:solidFill>
                      <a:prstDash val="solid"/>
                      <a:round/>
                      <a:headEnd type="none" w="med" len="med"/>
                      <a:tailEnd type="none" w="med" len="med"/>
                    </a:lnT>
                    <a:lnB w="31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175" marR="0" lvl="0" indent="0" algn="ctr" defTabSz="914400" rtl="0" eaLnBrk="1" fontAlgn="ctr" latinLnBrk="0" hangingPunct="1">
                        <a:lnSpc>
                          <a:spcPct val="100000"/>
                        </a:lnSpc>
                        <a:spcBef>
                          <a:spcPts val="650"/>
                        </a:spcBef>
                        <a:spcAft>
                          <a:spcPts val="0"/>
                        </a:spcAft>
                        <a:buClrTx/>
                        <a:buSzTx/>
                        <a:buFontTx/>
                        <a:buNone/>
                        <a:tabLst/>
                        <a:defRPr lang="en-US" altLang="ko-KR" sz="1100" b="1" i="0" u="none" strike="noStrike" kern="1200" baseline="0">
                          <a:ln>
                            <a:solidFill>
                              <a:prstClr val="white">
                                <a:lumMod val="75000"/>
                                <a:alpha val="0"/>
                              </a:prstClr>
                            </a:solidFill>
                          </a:ln>
                          <a:solidFill>
                            <a:schemeClr val="tx1">
                              <a:lumMod val="75000"/>
                              <a:lumOff val="25000"/>
                            </a:schemeClr>
                          </a:solidFill>
                          <a:latin typeface="+mj-ea"/>
                          <a:ea typeface="+mj-ea"/>
                          <a:cs typeface="Arial"/>
                        </a:defRPr>
                      </a:pPr>
                      <a:r>
                        <a:rPr lang="ko-KR" altLang="en-US" sz="850" b="0" i="0" u="none" strike="noStrike" kern="1200" baseline="0" dirty="0">
                          <a:ln>
                            <a:solidFill>
                              <a:prstClr val="white">
                                <a:lumMod val="75000"/>
                                <a:alpha val="0"/>
                              </a:prstClr>
                            </a:solidFill>
                          </a:ln>
                          <a:solidFill>
                            <a:schemeClr val="tx1">
                              <a:lumMod val="75000"/>
                              <a:lumOff val="25000"/>
                            </a:schemeClr>
                          </a:solidFill>
                          <a:latin typeface="+mn-ea"/>
                          <a:ea typeface="+mn-ea"/>
                          <a:cs typeface="Arial"/>
                        </a:rPr>
                        <a:t>보험대리점</a:t>
                      </a:r>
                      <a:r>
                        <a:rPr lang="en-US" altLang="ko-KR" sz="850" b="0" i="0" u="none" strike="noStrike" kern="1200" baseline="0" dirty="0">
                          <a:ln>
                            <a:solidFill>
                              <a:prstClr val="white">
                                <a:lumMod val="75000"/>
                                <a:alpha val="0"/>
                              </a:prstClr>
                            </a:solidFill>
                          </a:ln>
                          <a:solidFill>
                            <a:schemeClr val="tx1">
                              <a:lumMod val="75000"/>
                              <a:lumOff val="25000"/>
                            </a:schemeClr>
                          </a:solidFill>
                          <a:latin typeface="+mn-ea"/>
                          <a:ea typeface="+mn-ea"/>
                          <a:cs typeface="Arial"/>
                        </a:rPr>
                        <a:t>, </a:t>
                      </a:r>
                      <a:r>
                        <a:rPr lang="ko-KR" altLang="en-US" sz="850" b="0" i="0" u="none" strike="noStrike" kern="1200" baseline="0" dirty="0">
                          <a:ln>
                            <a:solidFill>
                              <a:prstClr val="white">
                                <a:lumMod val="75000"/>
                                <a:alpha val="0"/>
                              </a:prstClr>
                            </a:solidFill>
                          </a:ln>
                          <a:solidFill>
                            <a:schemeClr val="tx1">
                              <a:lumMod val="75000"/>
                              <a:lumOff val="25000"/>
                            </a:schemeClr>
                          </a:solidFill>
                          <a:latin typeface="+mn-ea"/>
                          <a:ea typeface="+mn-ea"/>
                          <a:cs typeface="Arial"/>
                        </a:rPr>
                        <a:t>보험중개사</a:t>
                      </a:r>
                    </a:p>
                  </a:txBody>
                  <a:tcPr marL="6980" marR="6980" marT="6980" marB="0" anchor="ctr">
                    <a:lnL w="3175"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3175" cap="flat" cmpd="sng" algn="ctr">
                      <a:solidFill>
                        <a:schemeClr val="tx2"/>
                      </a:solidFill>
                      <a:prstDash val="solid"/>
                      <a:round/>
                      <a:headEnd type="none" w="med" len="med"/>
                      <a:tailEnd type="none" w="med" len="med"/>
                    </a:lnT>
                    <a:lnB w="31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42365274"/>
                  </a:ext>
                </a:extLst>
              </a:tr>
            </a:tbl>
          </a:graphicData>
        </a:graphic>
      </p:graphicFrame>
      <p:sp>
        <p:nvSpPr>
          <p:cNvPr id="258" name="object 4">
            <a:extLst>
              <a:ext uri="{FF2B5EF4-FFF2-40B4-BE49-F238E27FC236}">
                <a16:creationId xmlns:a16="http://schemas.microsoft.com/office/drawing/2014/main" id="{65D824B7-9B2B-E0D4-5EB7-B7D042261AFD}"/>
              </a:ext>
            </a:extLst>
          </p:cNvPr>
          <p:cNvSpPr/>
          <p:nvPr/>
        </p:nvSpPr>
        <p:spPr>
          <a:xfrm>
            <a:off x="487459" y="3068498"/>
            <a:ext cx="399020" cy="1291828"/>
          </a:xfrm>
          <a:custGeom>
            <a:avLst/>
            <a:gdLst/>
            <a:ahLst/>
            <a:cxnLst/>
            <a:rect l="l" t="t" r="r" b="b"/>
            <a:pathLst>
              <a:path w="597535" h="1057910">
                <a:moveTo>
                  <a:pt x="597408" y="0"/>
                </a:moveTo>
                <a:lnTo>
                  <a:pt x="0" y="0"/>
                </a:lnTo>
                <a:lnTo>
                  <a:pt x="0" y="1057656"/>
                </a:lnTo>
                <a:lnTo>
                  <a:pt x="597408" y="1057656"/>
                </a:lnTo>
                <a:lnTo>
                  <a:pt x="597408" y="0"/>
                </a:lnTo>
                <a:close/>
              </a:path>
            </a:pathLst>
          </a:cu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marL="12700" algn="ctr">
              <a:lnSpc>
                <a:spcPct val="100000"/>
              </a:lnSpc>
              <a:spcBef>
                <a:spcPts val="100"/>
              </a:spcBef>
            </a:pPr>
            <a:r>
              <a:rPr lang="ko-KR" altLang="en-US" sz="1050" dirty="0">
                <a:ln>
                  <a:solidFill>
                    <a:prstClr val="white">
                      <a:lumMod val="75000"/>
                      <a:alpha val="0"/>
                    </a:prstClr>
                  </a:solidFill>
                </a:ln>
                <a:solidFill>
                  <a:schemeClr val="bg1"/>
                </a:solidFill>
                <a:latin typeface="KoPub돋움체 Bold" panose="00000800000000000000" pitchFamily="2" charset="-127"/>
                <a:ea typeface="KoPub돋움체 Bold" panose="00000800000000000000" pitchFamily="2" charset="-127"/>
              </a:rPr>
              <a:t>손해보험</a:t>
            </a:r>
          </a:p>
        </p:txBody>
      </p:sp>
      <p:graphicFrame>
        <p:nvGraphicFramePr>
          <p:cNvPr id="8" name="표 7">
            <a:extLst>
              <a:ext uri="{FF2B5EF4-FFF2-40B4-BE49-F238E27FC236}">
                <a16:creationId xmlns:a16="http://schemas.microsoft.com/office/drawing/2014/main" id="{AFB325EB-F74D-0D51-9E27-73F709B2231C}"/>
              </a:ext>
            </a:extLst>
          </p:cNvPr>
          <p:cNvGraphicFramePr>
            <a:graphicFrameLocks noGrp="1"/>
          </p:cNvGraphicFramePr>
          <p:nvPr>
            <p:extLst>
              <p:ext uri="{D42A27DB-BD31-4B8C-83A1-F6EECF244321}">
                <p14:modId xmlns:p14="http://schemas.microsoft.com/office/powerpoint/2010/main" val="577135529"/>
              </p:ext>
            </p:extLst>
          </p:nvPr>
        </p:nvGraphicFramePr>
        <p:xfrm>
          <a:off x="886962" y="3072580"/>
          <a:ext cx="8531572" cy="1291828"/>
        </p:xfrm>
        <a:graphic>
          <a:graphicData uri="http://schemas.openxmlformats.org/drawingml/2006/table">
            <a:tbl>
              <a:tblPr>
                <a:tableStyleId>{5C22544A-7EE6-4342-B048-85BDC9FD1C3A}</a:tableStyleId>
              </a:tblPr>
              <a:tblGrid>
                <a:gridCol w="609398">
                  <a:extLst>
                    <a:ext uri="{9D8B030D-6E8A-4147-A177-3AD203B41FA5}">
                      <a16:colId xmlns:a16="http://schemas.microsoft.com/office/drawing/2014/main" val="2087849892"/>
                    </a:ext>
                  </a:extLst>
                </a:gridCol>
                <a:gridCol w="609398">
                  <a:extLst>
                    <a:ext uri="{9D8B030D-6E8A-4147-A177-3AD203B41FA5}">
                      <a16:colId xmlns:a16="http://schemas.microsoft.com/office/drawing/2014/main" val="3090221034"/>
                    </a:ext>
                  </a:extLst>
                </a:gridCol>
                <a:gridCol w="609398">
                  <a:extLst>
                    <a:ext uri="{9D8B030D-6E8A-4147-A177-3AD203B41FA5}">
                      <a16:colId xmlns:a16="http://schemas.microsoft.com/office/drawing/2014/main" val="4003097500"/>
                    </a:ext>
                  </a:extLst>
                </a:gridCol>
                <a:gridCol w="609398">
                  <a:extLst>
                    <a:ext uri="{9D8B030D-6E8A-4147-A177-3AD203B41FA5}">
                      <a16:colId xmlns:a16="http://schemas.microsoft.com/office/drawing/2014/main" val="3980562253"/>
                    </a:ext>
                  </a:extLst>
                </a:gridCol>
                <a:gridCol w="609398">
                  <a:extLst>
                    <a:ext uri="{9D8B030D-6E8A-4147-A177-3AD203B41FA5}">
                      <a16:colId xmlns:a16="http://schemas.microsoft.com/office/drawing/2014/main" val="2963012871"/>
                    </a:ext>
                  </a:extLst>
                </a:gridCol>
                <a:gridCol w="609398">
                  <a:extLst>
                    <a:ext uri="{9D8B030D-6E8A-4147-A177-3AD203B41FA5}">
                      <a16:colId xmlns:a16="http://schemas.microsoft.com/office/drawing/2014/main" val="3077283286"/>
                    </a:ext>
                  </a:extLst>
                </a:gridCol>
                <a:gridCol w="609398">
                  <a:extLst>
                    <a:ext uri="{9D8B030D-6E8A-4147-A177-3AD203B41FA5}">
                      <a16:colId xmlns:a16="http://schemas.microsoft.com/office/drawing/2014/main" val="3820918943"/>
                    </a:ext>
                  </a:extLst>
                </a:gridCol>
                <a:gridCol w="609398">
                  <a:extLst>
                    <a:ext uri="{9D8B030D-6E8A-4147-A177-3AD203B41FA5}">
                      <a16:colId xmlns:a16="http://schemas.microsoft.com/office/drawing/2014/main" val="2044305237"/>
                    </a:ext>
                  </a:extLst>
                </a:gridCol>
                <a:gridCol w="609398">
                  <a:extLst>
                    <a:ext uri="{9D8B030D-6E8A-4147-A177-3AD203B41FA5}">
                      <a16:colId xmlns:a16="http://schemas.microsoft.com/office/drawing/2014/main" val="3718306568"/>
                    </a:ext>
                  </a:extLst>
                </a:gridCol>
                <a:gridCol w="609398">
                  <a:extLst>
                    <a:ext uri="{9D8B030D-6E8A-4147-A177-3AD203B41FA5}">
                      <a16:colId xmlns:a16="http://schemas.microsoft.com/office/drawing/2014/main" val="2781798776"/>
                    </a:ext>
                  </a:extLst>
                </a:gridCol>
                <a:gridCol w="609398">
                  <a:extLst>
                    <a:ext uri="{9D8B030D-6E8A-4147-A177-3AD203B41FA5}">
                      <a16:colId xmlns:a16="http://schemas.microsoft.com/office/drawing/2014/main" val="2240521943"/>
                    </a:ext>
                  </a:extLst>
                </a:gridCol>
                <a:gridCol w="609398">
                  <a:extLst>
                    <a:ext uri="{9D8B030D-6E8A-4147-A177-3AD203B41FA5}">
                      <a16:colId xmlns:a16="http://schemas.microsoft.com/office/drawing/2014/main" val="1076162346"/>
                    </a:ext>
                  </a:extLst>
                </a:gridCol>
                <a:gridCol w="609398">
                  <a:extLst>
                    <a:ext uri="{9D8B030D-6E8A-4147-A177-3AD203B41FA5}">
                      <a16:colId xmlns:a16="http://schemas.microsoft.com/office/drawing/2014/main" val="1446366350"/>
                    </a:ext>
                  </a:extLst>
                </a:gridCol>
                <a:gridCol w="609398">
                  <a:extLst>
                    <a:ext uri="{9D8B030D-6E8A-4147-A177-3AD203B41FA5}">
                      <a16:colId xmlns:a16="http://schemas.microsoft.com/office/drawing/2014/main" val="99474949"/>
                    </a:ext>
                  </a:extLst>
                </a:gridCol>
              </a:tblGrid>
              <a:tr h="783234">
                <a:tc>
                  <a:txBody>
                    <a:bodyPr/>
                    <a:lstStyle/>
                    <a:p>
                      <a:pPr marL="3175" algn="ctr" defTabSz="914400" rtl="0" eaLnBrk="1" fontAlgn="ctr" latinLnBrk="0" hangingPunct="1">
                        <a:spcBef>
                          <a:spcPts val="650"/>
                        </a:spcBef>
                        <a:defRPr lang="en-US" altLang="ko-KR" sz="1100" b="1" i="0" u="none" strike="noStrike" kern="1200" baseline="0">
                          <a:ln>
                            <a:solidFill>
                              <a:prstClr val="white">
                                <a:lumMod val="75000"/>
                                <a:alpha val="0"/>
                              </a:prstClr>
                            </a:solidFill>
                          </a:ln>
                          <a:solidFill>
                            <a:schemeClr val="tx1">
                              <a:lumMod val="75000"/>
                              <a:lumOff val="25000"/>
                            </a:schemeClr>
                          </a:solidFill>
                          <a:latin typeface="+mj-ea"/>
                          <a:ea typeface="+mj-ea"/>
                          <a:cs typeface="Arial"/>
                        </a:defRPr>
                      </a:pPr>
                      <a:r>
                        <a:rPr lang="ko-KR" altLang="en-US" sz="900" b="0" i="0" u="none" strike="noStrike" kern="1200" baseline="0" dirty="0">
                          <a:ln>
                            <a:solidFill>
                              <a:prstClr val="white">
                                <a:lumMod val="75000"/>
                                <a:alpha val="0"/>
                              </a:prstClr>
                            </a:solidFill>
                          </a:ln>
                          <a:solidFill>
                            <a:schemeClr val="tx1">
                              <a:lumMod val="85000"/>
                              <a:lumOff val="15000"/>
                            </a:schemeClr>
                          </a:solidFill>
                          <a:latin typeface="+mn-ea"/>
                          <a:ea typeface="+mn-ea"/>
                          <a:cs typeface="Arial"/>
                        </a:rPr>
                        <a:t>상품형태</a:t>
                      </a:r>
                    </a:p>
                  </a:txBody>
                  <a:tcPr marL="6980" marR="6980" marT="6980" marB="0" anchor="ctr">
                    <a:lnL w="12700" cap="flat" cmpd="sng" algn="ctr">
                      <a:solidFill>
                        <a:schemeClr val="bg1"/>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2"/>
                      </a:solidFill>
                      <a:prstDash val="solid"/>
                      <a:round/>
                      <a:headEnd type="none" w="med" len="med"/>
                      <a:tailEnd type="none" w="med" len="med"/>
                    </a:lnT>
                    <a:lnB w="31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rgbClr val="CFE5F9"/>
                    </a:solidFill>
                  </a:tcPr>
                </a:tc>
                <a:tc>
                  <a:txBody>
                    <a:bodyPr/>
                    <a:lstStyle/>
                    <a:p>
                      <a:pPr marL="3175" algn="ctr" defTabSz="914400" rtl="0" eaLnBrk="1" fontAlgn="ctr" latinLnBrk="0" hangingPunct="1">
                        <a:spcBef>
                          <a:spcPts val="650"/>
                        </a:spcBef>
                        <a:defRPr lang="en-US" altLang="ko-KR" sz="1100" b="1" i="0" u="none" strike="noStrike" kern="1200" baseline="0">
                          <a:ln>
                            <a:solidFill>
                              <a:prstClr val="white">
                                <a:lumMod val="75000"/>
                                <a:alpha val="0"/>
                              </a:prstClr>
                            </a:solidFill>
                          </a:ln>
                          <a:solidFill>
                            <a:schemeClr val="tx1">
                              <a:lumMod val="75000"/>
                              <a:lumOff val="25000"/>
                            </a:schemeClr>
                          </a:solidFill>
                          <a:latin typeface="+mj-ea"/>
                          <a:ea typeface="+mj-ea"/>
                          <a:cs typeface="Arial"/>
                        </a:defRPr>
                      </a:pPr>
                      <a:endParaRPr lang="ko-KR" altLang="en-US" sz="1100" b="1" i="0" u="none" strike="noStrike" kern="1200" baseline="0" dirty="0">
                        <a:ln>
                          <a:solidFill>
                            <a:prstClr val="white">
                              <a:lumMod val="75000"/>
                              <a:alpha val="0"/>
                            </a:prstClr>
                          </a:solidFill>
                        </a:ln>
                        <a:solidFill>
                          <a:schemeClr val="tx1">
                            <a:lumMod val="75000"/>
                            <a:lumOff val="25000"/>
                          </a:schemeClr>
                        </a:solidFill>
                        <a:latin typeface="+mj-ea"/>
                        <a:ea typeface="+mj-ea"/>
                        <a:cs typeface="Arial"/>
                      </a:endParaRPr>
                    </a:p>
                  </a:txBody>
                  <a:tcPr marL="6980" marR="6980" marT="698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5"/>
                      </a:solidFill>
                      <a:prstDash val="solid"/>
                      <a:round/>
                      <a:headEnd type="none" w="med" len="med"/>
                      <a:tailEnd type="none" w="med" len="med"/>
                    </a:lnT>
                    <a:lnB w="3175"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175" algn="ctr" defTabSz="914400" rtl="0" eaLnBrk="1" fontAlgn="ctr" latinLnBrk="0" hangingPunct="1">
                        <a:spcBef>
                          <a:spcPts val="650"/>
                        </a:spcBef>
                        <a:defRPr lang="en-US" altLang="ko-KR" sz="1100" b="1" i="0" u="none" strike="noStrike" kern="1200" baseline="0">
                          <a:ln>
                            <a:solidFill>
                              <a:prstClr val="white">
                                <a:lumMod val="75000"/>
                                <a:alpha val="0"/>
                              </a:prstClr>
                            </a:solidFill>
                          </a:ln>
                          <a:solidFill>
                            <a:schemeClr val="tx1">
                              <a:lumMod val="75000"/>
                              <a:lumOff val="25000"/>
                            </a:schemeClr>
                          </a:solidFill>
                          <a:latin typeface="+mj-ea"/>
                          <a:ea typeface="+mj-ea"/>
                          <a:cs typeface="Arial"/>
                        </a:defRPr>
                      </a:pPr>
                      <a:endParaRPr lang="ko-KR" altLang="en-US" sz="1100" b="1" i="0" u="none" strike="noStrike" kern="1200" baseline="0" dirty="0">
                        <a:ln>
                          <a:solidFill>
                            <a:prstClr val="white">
                              <a:lumMod val="75000"/>
                              <a:alpha val="0"/>
                            </a:prstClr>
                          </a:solidFill>
                        </a:ln>
                        <a:solidFill>
                          <a:schemeClr val="tx1">
                            <a:lumMod val="75000"/>
                            <a:lumOff val="25000"/>
                          </a:schemeClr>
                        </a:solidFill>
                        <a:latin typeface="+mj-ea"/>
                        <a:ea typeface="+mj-ea"/>
                        <a:cs typeface="Arial"/>
                      </a:endParaRPr>
                    </a:p>
                  </a:txBody>
                  <a:tcPr marL="6980" marR="6980" marT="698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5"/>
                      </a:solidFill>
                      <a:prstDash val="solid"/>
                      <a:round/>
                      <a:headEnd type="none" w="med" len="med"/>
                      <a:tailEnd type="none" w="med" len="med"/>
                    </a:lnT>
                    <a:lnB w="3175"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175" algn="ctr" defTabSz="914400" rtl="0" eaLnBrk="1" fontAlgn="ctr" latinLnBrk="0" hangingPunct="1">
                        <a:spcBef>
                          <a:spcPts val="650"/>
                        </a:spcBef>
                        <a:defRPr lang="en-US" altLang="ko-KR" sz="1100" b="1" i="0" u="none" strike="noStrike" kern="1200" baseline="0">
                          <a:ln>
                            <a:solidFill>
                              <a:prstClr val="white">
                                <a:lumMod val="75000"/>
                                <a:alpha val="0"/>
                              </a:prstClr>
                            </a:solidFill>
                          </a:ln>
                          <a:solidFill>
                            <a:schemeClr val="tx1">
                              <a:lumMod val="75000"/>
                              <a:lumOff val="25000"/>
                            </a:schemeClr>
                          </a:solidFill>
                          <a:latin typeface="+mj-ea"/>
                          <a:ea typeface="+mj-ea"/>
                          <a:cs typeface="Arial"/>
                        </a:defRPr>
                      </a:pPr>
                      <a:endParaRPr lang="en-US" sz="1100" b="1" i="0" u="none" strike="noStrike" kern="1200" baseline="0" dirty="0">
                        <a:ln>
                          <a:solidFill>
                            <a:prstClr val="white">
                              <a:lumMod val="75000"/>
                              <a:alpha val="0"/>
                            </a:prstClr>
                          </a:solidFill>
                        </a:ln>
                        <a:solidFill>
                          <a:schemeClr val="tx1">
                            <a:lumMod val="75000"/>
                            <a:lumOff val="25000"/>
                          </a:schemeClr>
                        </a:solidFill>
                        <a:latin typeface="+mj-ea"/>
                        <a:ea typeface="+mj-ea"/>
                        <a:cs typeface="Arial"/>
                      </a:endParaRPr>
                    </a:p>
                  </a:txBody>
                  <a:tcPr marL="6980" marR="6980" marT="698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5"/>
                      </a:solidFill>
                      <a:prstDash val="solid"/>
                      <a:round/>
                      <a:headEnd type="none" w="med" len="med"/>
                      <a:tailEnd type="none" w="med" len="med"/>
                    </a:lnT>
                    <a:lnB w="3175"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175" algn="ctr" defTabSz="914400" rtl="0" eaLnBrk="1" fontAlgn="ctr" latinLnBrk="0" hangingPunct="1">
                        <a:spcBef>
                          <a:spcPts val="650"/>
                        </a:spcBef>
                        <a:defRPr lang="en-US" altLang="ko-KR" sz="1100" b="1" i="0" u="none" strike="noStrike" kern="1200" baseline="0">
                          <a:ln>
                            <a:solidFill>
                              <a:prstClr val="white">
                                <a:lumMod val="75000"/>
                                <a:alpha val="0"/>
                              </a:prstClr>
                            </a:solidFill>
                          </a:ln>
                          <a:solidFill>
                            <a:schemeClr val="tx1">
                              <a:lumMod val="75000"/>
                              <a:lumOff val="25000"/>
                            </a:schemeClr>
                          </a:solidFill>
                          <a:latin typeface="+mj-ea"/>
                          <a:ea typeface="+mj-ea"/>
                          <a:cs typeface="Arial"/>
                        </a:defRPr>
                      </a:pPr>
                      <a:endParaRPr lang="ko-KR" altLang="en-US" sz="900" b="0" i="0" u="none" strike="noStrike" kern="1200" baseline="0" dirty="0">
                        <a:ln>
                          <a:solidFill>
                            <a:prstClr val="white">
                              <a:lumMod val="75000"/>
                              <a:alpha val="0"/>
                            </a:prstClr>
                          </a:solidFill>
                        </a:ln>
                        <a:solidFill>
                          <a:schemeClr val="tx1">
                            <a:lumMod val="75000"/>
                            <a:lumOff val="25000"/>
                          </a:schemeClr>
                        </a:solidFill>
                        <a:latin typeface="+mn-ea"/>
                        <a:ea typeface="+mn-ea"/>
                        <a:cs typeface="Arial"/>
                      </a:endParaRPr>
                    </a:p>
                  </a:txBody>
                  <a:tcPr marL="6980" marR="6980" marT="698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5"/>
                      </a:solidFill>
                      <a:prstDash val="solid"/>
                      <a:round/>
                      <a:headEnd type="none" w="med" len="med"/>
                      <a:tailEnd type="none" w="med" len="med"/>
                    </a:lnT>
                    <a:lnB w="3175"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175" algn="ctr" defTabSz="914400" rtl="0" eaLnBrk="1" fontAlgn="ctr" latinLnBrk="0" hangingPunct="1">
                        <a:spcBef>
                          <a:spcPts val="650"/>
                        </a:spcBef>
                        <a:defRPr lang="en-US" altLang="ko-KR" sz="1100" b="1" i="0" u="none" strike="noStrike" kern="1200" baseline="0">
                          <a:ln>
                            <a:solidFill>
                              <a:prstClr val="white">
                                <a:lumMod val="75000"/>
                                <a:alpha val="0"/>
                              </a:prstClr>
                            </a:solidFill>
                          </a:ln>
                          <a:solidFill>
                            <a:schemeClr val="tx1">
                              <a:lumMod val="75000"/>
                              <a:lumOff val="25000"/>
                            </a:schemeClr>
                          </a:solidFill>
                          <a:latin typeface="+mj-ea"/>
                          <a:ea typeface="+mj-ea"/>
                          <a:cs typeface="Arial"/>
                        </a:defRPr>
                      </a:pPr>
                      <a:endParaRPr lang="ko-KR" altLang="en-US" sz="900" b="0" i="0" u="none" strike="noStrike" kern="1200" baseline="0" dirty="0">
                        <a:ln>
                          <a:solidFill>
                            <a:prstClr val="white">
                              <a:lumMod val="75000"/>
                              <a:alpha val="0"/>
                            </a:prstClr>
                          </a:solidFill>
                        </a:ln>
                        <a:solidFill>
                          <a:schemeClr val="tx1">
                            <a:lumMod val="75000"/>
                            <a:lumOff val="25000"/>
                          </a:schemeClr>
                        </a:solidFill>
                        <a:latin typeface="+mn-ea"/>
                        <a:ea typeface="+mn-ea"/>
                        <a:cs typeface="Arial"/>
                      </a:endParaRPr>
                    </a:p>
                  </a:txBody>
                  <a:tcPr marL="6980" marR="6980" marT="698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5"/>
                      </a:solidFill>
                      <a:prstDash val="solid"/>
                      <a:round/>
                      <a:headEnd type="none" w="med" len="med"/>
                      <a:tailEnd type="none" w="med" len="med"/>
                    </a:lnT>
                    <a:lnB w="3175"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175" algn="ctr" defTabSz="914400" rtl="0" eaLnBrk="1" fontAlgn="ctr" latinLnBrk="0" hangingPunct="1">
                        <a:spcBef>
                          <a:spcPts val="650"/>
                        </a:spcBef>
                        <a:defRPr lang="en-US" altLang="ko-KR" sz="1100" b="1" i="0" u="none" strike="noStrike" kern="1200" baseline="0">
                          <a:ln>
                            <a:solidFill>
                              <a:prstClr val="white">
                                <a:lumMod val="75000"/>
                                <a:alpha val="0"/>
                              </a:prstClr>
                            </a:solidFill>
                          </a:ln>
                          <a:solidFill>
                            <a:schemeClr val="tx1">
                              <a:lumMod val="75000"/>
                              <a:lumOff val="25000"/>
                            </a:schemeClr>
                          </a:solidFill>
                          <a:latin typeface="+mj-ea"/>
                          <a:ea typeface="+mj-ea"/>
                          <a:cs typeface="Arial"/>
                        </a:defRPr>
                      </a:pPr>
                      <a:endParaRPr lang="ko-KR" altLang="en-US" sz="900" b="0" i="0" u="none" strike="noStrike" kern="1200" baseline="0" dirty="0">
                        <a:ln>
                          <a:solidFill>
                            <a:prstClr val="white">
                              <a:lumMod val="75000"/>
                              <a:alpha val="0"/>
                            </a:prstClr>
                          </a:solidFill>
                        </a:ln>
                        <a:solidFill>
                          <a:schemeClr val="tx1">
                            <a:lumMod val="75000"/>
                            <a:lumOff val="25000"/>
                          </a:schemeClr>
                        </a:solidFill>
                        <a:latin typeface="+mn-ea"/>
                        <a:ea typeface="+mn-ea"/>
                        <a:cs typeface="Arial"/>
                      </a:endParaRPr>
                    </a:p>
                  </a:txBody>
                  <a:tcPr marL="6980" marR="6980" marT="698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5"/>
                      </a:solidFill>
                      <a:prstDash val="solid"/>
                      <a:round/>
                      <a:headEnd type="none" w="med" len="med"/>
                      <a:tailEnd type="none" w="med" len="med"/>
                    </a:lnT>
                    <a:lnB w="3175"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175" algn="ctr" defTabSz="914400" rtl="0" eaLnBrk="1" fontAlgn="ctr" latinLnBrk="0" hangingPunct="1">
                        <a:spcBef>
                          <a:spcPts val="650"/>
                        </a:spcBef>
                        <a:defRPr lang="en-US" altLang="ko-KR" sz="1100" b="1" i="0" u="none" strike="noStrike" kern="1200" baseline="0">
                          <a:ln>
                            <a:solidFill>
                              <a:prstClr val="white">
                                <a:lumMod val="75000"/>
                                <a:alpha val="0"/>
                              </a:prstClr>
                            </a:solidFill>
                          </a:ln>
                          <a:solidFill>
                            <a:schemeClr val="tx1">
                              <a:lumMod val="75000"/>
                              <a:lumOff val="25000"/>
                            </a:schemeClr>
                          </a:solidFill>
                          <a:latin typeface="+mj-ea"/>
                          <a:ea typeface="+mj-ea"/>
                          <a:cs typeface="Arial"/>
                        </a:defRPr>
                      </a:pPr>
                      <a:endParaRPr lang="ko-KR" altLang="en-US" sz="1100" b="1" i="0" u="none" strike="noStrike" kern="1200" baseline="0" dirty="0">
                        <a:ln>
                          <a:solidFill>
                            <a:prstClr val="white">
                              <a:lumMod val="75000"/>
                              <a:alpha val="0"/>
                            </a:prstClr>
                          </a:solidFill>
                        </a:ln>
                        <a:solidFill>
                          <a:schemeClr val="tx1">
                            <a:lumMod val="75000"/>
                            <a:lumOff val="25000"/>
                          </a:schemeClr>
                        </a:solidFill>
                        <a:latin typeface="+mj-ea"/>
                        <a:ea typeface="+mj-ea"/>
                        <a:cs typeface="Arial"/>
                      </a:endParaRPr>
                    </a:p>
                  </a:txBody>
                  <a:tcPr marL="6980" marR="6980" marT="698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5"/>
                      </a:solidFill>
                      <a:prstDash val="solid"/>
                      <a:round/>
                      <a:headEnd type="none" w="med" len="med"/>
                      <a:tailEnd type="none" w="med" len="med"/>
                    </a:lnT>
                    <a:lnB w="3175"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175" algn="ctr" defTabSz="914400" rtl="0" eaLnBrk="1" fontAlgn="ctr" latinLnBrk="0" hangingPunct="1">
                        <a:spcBef>
                          <a:spcPts val="650"/>
                        </a:spcBef>
                        <a:defRPr lang="en-US" altLang="ko-KR" sz="1100" b="1" i="0" u="none" strike="noStrike" kern="1200" baseline="0">
                          <a:ln>
                            <a:solidFill>
                              <a:prstClr val="white">
                                <a:lumMod val="75000"/>
                                <a:alpha val="0"/>
                              </a:prstClr>
                            </a:solidFill>
                          </a:ln>
                          <a:solidFill>
                            <a:schemeClr val="tx1">
                              <a:lumMod val="75000"/>
                              <a:lumOff val="25000"/>
                            </a:schemeClr>
                          </a:solidFill>
                          <a:latin typeface="+mj-ea"/>
                          <a:ea typeface="+mj-ea"/>
                          <a:cs typeface="Arial"/>
                        </a:defRPr>
                      </a:pPr>
                      <a:endParaRPr lang="ko-KR" altLang="en-US" sz="1100" b="1" i="0" u="none" strike="noStrike" kern="1200" baseline="0" dirty="0">
                        <a:ln>
                          <a:solidFill>
                            <a:prstClr val="white">
                              <a:lumMod val="75000"/>
                              <a:alpha val="0"/>
                            </a:prstClr>
                          </a:solidFill>
                        </a:ln>
                        <a:solidFill>
                          <a:schemeClr val="tx1">
                            <a:lumMod val="75000"/>
                            <a:lumOff val="25000"/>
                          </a:schemeClr>
                        </a:solidFill>
                        <a:latin typeface="+mj-ea"/>
                        <a:ea typeface="+mj-ea"/>
                        <a:cs typeface="Arial"/>
                      </a:endParaRPr>
                    </a:p>
                  </a:txBody>
                  <a:tcPr marL="6980" marR="6980" marT="698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5"/>
                      </a:solidFill>
                      <a:prstDash val="solid"/>
                      <a:round/>
                      <a:headEnd type="none" w="med" len="med"/>
                      <a:tailEnd type="none" w="med" len="med"/>
                    </a:lnT>
                    <a:lnB w="3175"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175" algn="ctr" defTabSz="914400" rtl="0" eaLnBrk="1" fontAlgn="ctr" latinLnBrk="0" hangingPunct="1">
                        <a:spcBef>
                          <a:spcPts val="650"/>
                        </a:spcBef>
                        <a:defRPr lang="en-US" altLang="ko-KR" sz="1100" b="1" i="0" u="none" strike="noStrike" kern="1200" baseline="0">
                          <a:ln>
                            <a:solidFill>
                              <a:prstClr val="white">
                                <a:lumMod val="75000"/>
                                <a:alpha val="0"/>
                              </a:prstClr>
                            </a:solidFill>
                          </a:ln>
                          <a:solidFill>
                            <a:schemeClr val="tx1">
                              <a:lumMod val="75000"/>
                              <a:lumOff val="25000"/>
                            </a:schemeClr>
                          </a:solidFill>
                          <a:latin typeface="+mj-ea"/>
                          <a:ea typeface="+mj-ea"/>
                          <a:cs typeface="Arial"/>
                        </a:defRPr>
                      </a:pPr>
                      <a:endParaRPr lang="ko-KR" altLang="en-US" sz="1100" b="1" i="0" u="none" strike="noStrike" kern="1200" baseline="0" dirty="0">
                        <a:ln>
                          <a:solidFill>
                            <a:prstClr val="white">
                              <a:lumMod val="75000"/>
                              <a:alpha val="0"/>
                            </a:prstClr>
                          </a:solidFill>
                        </a:ln>
                        <a:solidFill>
                          <a:schemeClr val="tx1">
                            <a:lumMod val="75000"/>
                            <a:lumOff val="25000"/>
                          </a:schemeClr>
                        </a:solidFill>
                        <a:latin typeface="+mj-ea"/>
                        <a:ea typeface="+mj-ea"/>
                        <a:cs typeface="Arial"/>
                      </a:endParaRPr>
                    </a:p>
                  </a:txBody>
                  <a:tcPr marL="6980" marR="6980" marT="698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5"/>
                      </a:solidFill>
                      <a:prstDash val="solid"/>
                      <a:round/>
                      <a:headEnd type="none" w="med" len="med"/>
                      <a:tailEnd type="none" w="med" len="med"/>
                    </a:lnT>
                    <a:lnB w="3175"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175" algn="ctr" defTabSz="914400" rtl="0" eaLnBrk="1" fontAlgn="ctr" latinLnBrk="0" hangingPunct="1">
                        <a:spcBef>
                          <a:spcPts val="650"/>
                        </a:spcBef>
                        <a:defRPr lang="en-US" altLang="ko-KR" sz="1100" b="1" i="0" u="none" strike="noStrike" kern="1200" baseline="0">
                          <a:ln>
                            <a:solidFill>
                              <a:prstClr val="white">
                                <a:lumMod val="75000"/>
                                <a:alpha val="0"/>
                              </a:prstClr>
                            </a:solidFill>
                          </a:ln>
                          <a:solidFill>
                            <a:schemeClr val="tx1">
                              <a:lumMod val="75000"/>
                              <a:lumOff val="25000"/>
                            </a:schemeClr>
                          </a:solidFill>
                          <a:latin typeface="+mj-ea"/>
                          <a:ea typeface="+mj-ea"/>
                          <a:cs typeface="Arial"/>
                        </a:defRPr>
                      </a:pPr>
                      <a:endParaRPr lang="ko-KR" altLang="en-US" sz="1100" b="1" i="0" u="none" strike="noStrike" kern="1200" baseline="0" dirty="0">
                        <a:ln>
                          <a:solidFill>
                            <a:prstClr val="white">
                              <a:lumMod val="75000"/>
                              <a:alpha val="0"/>
                            </a:prstClr>
                          </a:solidFill>
                        </a:ln>
                        <a:solidFill>
                          <a:schemeClr val="tx1">
                            <a:lumMod val="75000"/>
                            <a:lumOff val="25000"/>
                          </a:schemeClr>
                        </a:solidFill>
                        <a:latin typeface="+mj-ea"/>
                        <a:ea typeface="+mj-ea"/>
                        <a:cs typeface="Arial"/>
                      </a:endParaRPr>
                    </a:p>
                  </a:txBody>
                  <a:tcPr marL="6980" marR="6980" marT="698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5"/>
                      </a:solidFill>
                      <a:prstDash val="solid"/>
                      <a:round/>
                      <a:headEnd type="none" w="med" len="med"/>
                      <a:tailEnd type="none" w="med" len="med"/>
                    </a:lnT>
                    <a:lnB w="3175"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175" algn="ctr" defTabSz="914400" rtl="0" eaLnBrk="1" fontAlgn="ctr" latinLnBrk="0" hangingPunct="1">
                        <a:spcBef>
                          <a:spcPts val="650"/>
                        </a:spcBef>
                        <a:defRPr lang="en-US" altLang="ko-KR" sz="1100" b="1" i="0" u="none" strike="noStrike" kern="1200" baseline="0">
                          <a:ln>
                            <a:solidFill>
                              <a:prstClr val="white">
                                <a:lumMod val="75000"/>
                                <a:alpha val="0"/>
                              </a:prstClr>
                            </a:solidFill>
                          </a:ln>
                          <a:solidFill>
                            <a:schemeClr val="tx1">
                              <a:lumMod val="75000"/>
                              <a:lumOff val="25000"/>
                            </a:schemeClr>
                          </a:solidFill>
                          <a:latin typeface="+mj-ea"/>
                          <a:ea typeface="+mj-ea"/>
                          <a:cs typeface="Arial"/>
                        </a:defRPr>
                      </a:pPr>
                      <a:endParaRPr lang="ko-KR" altLang="en-US" sz="1100" b="1" i="0" u="none" strike="noStrike" kern="1200" baseline="0" dirty="0">
                        <a:ln>
                          <a:solidFill>
                            <a:prstClr val="white">
                              <a:lumMod val="75000"/>
                              <a:alpha val="0"/>
                            </a:prstClr>
                          </a:solidFill>
                        </a:ln>
                        <a:solidFill>
                          <a:schemeClr val="tx1">
                            <a:lumMod val="75000"/>
                            <a:lumOff val="25000"/>
                          </a:schemeClr>
                        </a:solidFill>
                        <a:latin typeface="+mj-ea"/>
                        <a:ea typeface="+mj-ea"/>
                        <a:cs typeface="Arial"/>
                      </a:endParaRPr>
                    </a:p>
                  </a:txBody>
                  <a:tcPr marL="6980" marR="6980" marT="698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5"/>
                      </a:solidFill>
                      <a:prstDash val="solid"/>
                      <a:round/>
                      <a:headEnd type="none" w="med" len="med"/>
                      <a:tailEnd type="none" w="med" len="med"/>
                    </a:lnT>
                    <a:lnB w="3175"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175" algn="ctr" defTabSz="914400" rtl="0" eaLnBrk="1" fontAlgn="ctr" latinLnBrk="0" hangingPunct="1">
                        <a:spcBef>
                          <a:spcPts val="650"/>
                        </a:spcBef>
                        <a:defRPr lang="en-US" altLang="ko-KR" sz="1100" b="1" i="0" u="none" strike="noStrike" kern="1200" baseline="0">
                          <a:ln>
                            <a:solidFill>
                              <a:prstClr val="white">
                                <a:lumMod val="75000"/>
                                <a:alpha val="0"/>
                              </a:prstClr>
                            </a:solidFill>
                          </a:ln>
                          <a:solidFill>
                            <a:schemeClr val="tx1">
                              <a:lumMod val="75000"/>
                              <a:lumOff val="25000"/>
                            </a:schemeClr>
                          </a:solidFill>
                          <a:latin typeface="+mj-ea"/>
                          <a:ea typeface="+mj-ea"/>
                          <a:cs typeface="Arial"/>
                        </a:defRPr>
                      </a:pPr>
                      <a:endParaRPr lang="ko-KR" altLang="en-US" sz="1100" b="1" i="0" u="none" strike="noStrike" kern="1200" baseline="0" dirty="0">
                        <a:ln>
                          <a:solidFill>
                            <a:prstClr val="white">
                              <a:lumMod val="75000"/>
                              <a:alpha val="0"/>
                            </a:prstClr>
                          </a:solidFill>
                        </a:ln>
                        <a:solidFill>
                          <a:schemeClr val="tx1">
                            <a:lumMod val="75000"/>
                            <a:lumOff val="25000"/>
                          </a:schemeClr>
                        </a:solidFill>
                        <a:latin typeface="+mj-ea"/>
                        <a:ea typeface="+mj-ea"/>
                        <a:cs typeface="Arial"/>
                      </a:endParaRPr>
                    </a:p>
                  </a:txBody>
                  <a:tcPr marL="6980" marR="6980" marT="698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5"/>
                      </a:solidFill>
                      <a:prstDash val="solid"/>
                      <a:round/>
                      <a:headEnd type="none" w="med" len="med"/>
                      <a:tailEnd type="none" w="med" len="med"/>
                    </a:lnT>
                    <a:lnB w="3175"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175" algn="ctr" defTabSz="914400" rtl="0" eaLnBrk="1" fontAlgn="ctr" latinLnBrk="0" hangingPunct="1">
                        <a:spcBef>
                          <a:spcPts val="650"/>
                        </a:spcBef>
                        <a:defRPr lang="en-US" altLang="ko-KR" sz="1100" b="1" i="0" u="none" strike="noStrike" kern="1200" baseline="0">
                          <a:ln>
                            <a:solidFill>
                              <a:prstClr val="white">
                                <a:lumMod val="75000"/>
                                <a:alpha val="0"/>
                              </a:prstClr>
                            </a:solidFill>
                          </a:ln>
                          <a:solidFill>
                            <a:schemeClr val="tx1">
                              <a:lumMod val="75000"/>
                              <a:lumOff val="25000"/>
                            </a:schemeClr>
                          </a:solidFill>
                          <a:latin typeface="+mj-ea"/>
                          <a:ea typeface="+mj-ea"/>
                          <a:cs typeface="Arial"/>
                        </a:defRPr>
                      </a:pPr>
                      <a:endParaRPr lang="ko-KR" altLang="en-US" sz="1100" b="1" i="0" u="none" strike="noStrike" kern="1200" baseline="0" dirty="0">
                        <a:ln>
                          <a:solidFill>
                            <a:prstClr val="white">
                              <a:lumMod val="75000"/>
                              <a:alpha val="0"/>
                            </a:prstClr>
                          </a:solidFill>
                        </a:ln>
                        <a:solidFill>
                          <a:schemeClr val="tx1">
                            <a:lumMod val="75000"/>
                            <a:lumOff val="25000"/>
                          </a:schemeClr>
                        </a:solidFill>
                        <a:latin typeface="+mj-ea"/>
                        <a:ea typeface="+mj-ea"/>
                        <a:cs typeface="Arial"/>
                      </a:endParaRPr>
                    </a:p>
                  </a:txBody>
                  <a:tcPr marL="6980" marR="6980" marT="6980" marB="0" anchor="ctr">
                    <a:lnL w="3175"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3175" cap="flat" cmpd="sng" algn="ctr">
                      <a:solidFill>
                        <a:schemeClr val="accent5"/>
                      </a:solidFill>
                      <a:prstDash val="solid"/>
                      <a:round/>
                      <a:headEnd type="none" w="med" len="med"/>
                      <a:tailEnd type="none" w="med" len="med"/>
                    </a:lnT>
                    <a:lnB w="3175"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85368786"/>
                  </a:ext>
                </a:extLst>
              </a:tr>
              <a:tr h="508594">
                <a:tc>
                  <a:txBody>
                    <a:bodyPr/>
                    <a:lstStyle/>
                    <a:p>
                      <a:pPr marL="3175" algn="ctr" defTabSz="914400" rtl="0" eaLnBrk="1" fontAlgn="ctr" latinLnBrk="0" hangingPunct="1">
                        <a:spcBef>
                          <a:spcPts val="650"/>
                        </a:spcBef>
                        <a:defRPr lang="en-US" altLang="ko-KR" sz="1100" b="1" i="0" u="none" strike="noStrike" kern="1200" baseline="0">
                          <a:ln>
                            <a:solidFill>
                              <a:prstClr val="white">
                                <a:lumMod val="75000"/>
                                <a:alpha val="0"/>
                              </a:prstClr>
                            </a:solidFill>
                          </a:ln>
                          <a:solidFill>
                            <a:schemeClr val="tx1">
                              <a:lumMod val="75000"/>
                              <a:lumOff val="25000"/>
                            </a:schemeClr>
                          </a:solidFill>
                          <a:latin typeface="+mj-ea"/>
                          <a:ea typeface="+mj-ea"/>
                          <a:cs typeface="Arial"/>
                        </a:defRPr>
                      </a:pPr>
                      <a:r>
                        <a:rPr lang="ko-KR" altLang="en-US" sz="900" b="0" i="0" u="none" strike="noStrike" kern="1200" baseline="0" dirty="0">
                          <a:ln>
                            <a:solidFill>
                              <a:prstClr val="white">
                                <a:lumMod val="75000"/>
                                <a:alpha val="0"/>
                              </a:prstClr>
                            </a:solidFill>
                          </a:ln>
                          <a:solidFill>
                            <a:schemeClr val="tx1">
                              <a:lumMod val="85000"/>
                              <a:lumOff val="15000"/>
                            </a:schemeClr>
                          </a:solidFill>
                          <a:latin typeface="+mn-ea"/>
                          <a:ea typeface="+mn-ea"/>
                          <a:cs typeface="Arial"/>
                        </a:rPr>
                        <a:t>핵심채널</a:t>
                      </a:r>
                    </a:p>
                  </a:txBody>
                  <a:tcPr marL="6980" marR="6980" marT="6980" marB="0" anchor="ctr">
                    <a:lnL w="12700" cap="flat" cmpd="sng" algn="ctr">
                      <a:solidFill>
                        <a:schemeClr val="bg1"/>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2"/>
                      </a:solidFill>
                      <a:prstDash val="solid"/>
                      <a:round/>
                      <a:headEnd type="none" w="med" len="med"/>
                      <a:tailEnd type="none" w="med" len="med"/>
                    </a:lnT>
                    <a:lnB w="31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rgbClr val="CFE5F9"/>
                    </a:solidFill>
                  </a:tcPr>
                </a:tc>
                <a:tc>
                  <a:txBody>
                    <a:bodyPr/>
                    <a:lstStyle/>
                    <a:p>
                      <a:pPr marL="3175" algn="ctr" defTabSz="914400" rtl="0" eaLnBrk="1" fontAlgn="ctr" latinLnBrk="0" hangingPunct="1">
                        <a:spcBef>
                          <a:spcPts val="650"/>
                        </a:spcBef>
                        <a:defRPr lang="en-US" altLang="ko-KR" sz="1100" b="1" i="0" u="none" strike="noStrike" kern="1200" baseline="0">
                          <a:ln>
                            <a:solidFill>
                              <a:prstClr val="white">
                                <a:lumMod val="75000"/>
                                <a:alpha val="0"/>
                              </a:prstClr>
                            </a:solidFill>
                          </a:ln>
                          <a:solidFill>
                            <a:schemeClr val="tx1">
                              <a:lumMod val="75000"/>
                              <a:lumOff val="25000"/>
                            </a:schemeClr>
                          </a:solidFill>
                          <a:latin typeface="+mj-ea"/>
                          <a:ea typeface="+mj-ea"/>
                          <a:cs typeface="Arial"/>
                        </a:defRPr>
                      </a:pPr>
                      <a:r>
                        <a:rPr lang="ko-KR" altLang="en-US" sz="850" b="0" i="0" u="none" strike="noStrike" kern="1200" baseline="0" dirty="0">
                          <a:ln>
                            <a:solidFill>
                              <a:prstClr val="white">
                                <a:lumMod val="75000"/>
                                <a:alpha val="0"/>
                              </a:prstClr>
                            </a:solidFill>
                          </a:ln>
                          <a:solidFill>
                            <a:schemeClr val="tx1">
                              <a:lumMod val="75000"/>
                              <a:lumOff val="25000"/>
                            </a:schemeClr>
                          </a:solidFill>
                          <a:latin typeface="+mn-ea"/>
                          <a:ea typeface="+mn-ea"/>
                          <a:cs typeface="Arial"/>
                        </a:rPr>
                        <a:t>직접 판매</a:t>
                      </a:r>
                    </a:p>
                  </a:txBody>
                  <a:tcPr marL="6980" marR="6980" marT="698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5"/>
                      </a:solidFill>
                      <a:prstDash val="solid"/>
                      <a:round/>
                      <a:headEnd type="none" w="med" len="med"/>
                      <a:tailEnd type="none" w="med" len="med"/>
                    </a:lnT>
                    <a:lnB w="31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175" marR="0" lvl="0" indent="0" algn="ctr" defTabSz="914400" rtl="0" eaLnBrk="1" fontAlgn="ctr" latinLnBrk="0" hangingPunct="1">
                        <a:lnSpc>
                          <a:spcPct val="100000"/>
                        </a:lnSpc>
                        <a:spcBef>
                          <a:spcPts val="650"/>
                        </a:spcBef>
                        <a:spcAft>
                          <a:spcPts val="0"/>
                        </a:spcAft>
                        <a:buClrTx/>
                        <a:buSzTx/>
                        <a:buFontTx/>
                        <a:buNone/>
                        <a:tabLst/>
                        <a:defRPr lang="en-US" altLang="ko-KR" sz="1100" b="1" i="0" u="none" strike="noStrike" kern="1200" baseline="0">
                          <a:ln>
                            <a:solidFill>
                              <a:prstClr val="white">
                                <a:lumMod val="75000"/>
                                <a:alpha val="0"/>
                              </a:prstClr>
                            </a:solidFill>
                          </a:ln>
                          <a:solidFill>
                            <a:srgbClr val="000000">
                              <a:lumMod val="75000"/>
                              <a:lumOff val="25000"/>
                            </a:srgbClr>
                          </a:solidFill>
                          <a:latin typeface="+mj-ea"/>
                          <a:ea typeface="+mj-ea"/>
                          <a:cs typeface="Arial"/>
                        </a:defRPr>
                      </a:pPr>
                      <a:r>
                        <a:rPr kumimoji="0" lang="ko-KR" altLang="en-US" sz="850" b="0" i="0" u="none" strike="noStrike" kern="1200" cap="none" spc="0" normalizeH="0" baseline="0" noProof="0" dirty="0">
                          <a:ln>
                            <a:solidFill>
                              <a:prstClr val="white">
                                <a:lumMod val="75000"/>
                                <a:alpha val="0"/>
                              </a:prstClr>
                            </a:solidFill>
                          </a:ln>
                          <a:solidFill>
                            <a:srgbClr val="000000">
                              <a:lumMod val="75000"/>
                              <a:lumOff val="25000"/>
                            </a:srgbClr>
                          </a:solidFill>
                          <a:effectLst/>
                          <a:uLnTx/>
                          <a:uFillTx/>
                          <a:latin typeface="KoPub돋움체 Medium"/>
                          <a:ea typeface="KoPub돋움체 Medium"/>
                          <a:cs typeface="Arial"/>
                        </a:rPr>
                        <a:t>보험대리점</a:t>
                      </a:r>
                      <a:r>
                        <a:rPr kumimoji="0" lang="en-US" altLang="ko-KR" sz="850" b="0" i="0" u="none" strike="noStrike" kern="1200" cap="none" spc="0" normalizeH="0" baseline="0" noProof="0" dirty="0">
                          <a:ln>
                            <a:solidFill>
                              <a:prstClr val="white">
                                <a:lumMod val="75000"/>
                                <a:alpha val="0"/>
                              </a:prstClr>
                            </a:solidFill>
                          </a:ln>
                          <a:solidFill>
                            <a:srgbClr val="000000">
                              <a:lumMod val="75000"/>
                              <a:lumOff val="25000"/>
                            </a:srgbClr>
                          </a:solidFill>
                          <a:effectLst/>
                          <a:uLnTx/>
                          <a:uFillTx/>
                          <a:latin typeface="KoPub돋움체 Medium"/>
                          <a:ea typeface="KoPub돋움체 Medium"/>
                          <a:cs typeface="Arial"/>
                        </a:rPr>
                        <a:t>, </a:t>
                      </a:r>
                      <a:r>
                        <a:rPr kumimoji="0" lang="ko-KR" altLang="en-US" sz="850" b="0" i="0" u="none" strike="noStrike" kern="1200" cap="none" spc="0" normalizeH="0" baseline="0" noProof="0" dirty="0">
                          <a:ln>
                            <a:solidFill>
                              <a:prstClr val="white">
                                <a:lumMod val="75000"/>
                                <a:alpha val="0"/>
                              </a:prstClr>
                            </a:solidFill>
                          </a:ln>
                          <a:solidFill>
                            <a:srgbClr val="000000">
                              <a:lumMod val="75000"/>
                              <a:lumOff val="25000"/>
                            </a:srgbClr>
                          </a:solidFill>
                          <a:effectLst/>
                          <a:uLnTx/>
                          <a:uFillTx/>
                          <a:latin typeface="KoPub돋움체 Medium"/>
                          <a:ea typeface="KoPub돋움체 Medium"/>
                          <a:cs typeface="Arial"/>
                        </a:rPr>
                        <a:t>보험중개사</a:t>
                      </a:r>
                    </a:p>
                  </a:txBody>
                  <a:tcPr marL="6980" marR="6980" marT="698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5"/>
                      </a:solidFill>
                      <a:prstDash val="solid"/>
                      <a:round/>
                      <a:headEnd type="none" w="med" len="med"/>
                      <a:tailEnd type="none" w="med" len="med"/>
                    </a:lnT>
                    <a:lnB w="31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175" marR="0" lvl="0" indent="0" algn="ctr" defTabSz="914400" rtl="0" eaLnBrk="1" fontAlgn="ctr" latinLnBrk="0" hangingPunct="1">
                        <a:lnSpc>
                          <a:spcPct val="100000"/>
                        </a:lnSpc>
                        <a:spcBef>
                          <a:spcPts val="650"/>
                        </a:spcBef>
                        <a:spcAft>
                          <a:spcPts val="0"/>
                        </a:spcAft>
                        <a:buClrTx/>
                        <a:buSzTx/>
                        <a:buFontTx/>
                        <a:buNone/>
                        <a:tabLst/>
                        <a:defRPr lang="en-US" altLang="ko-KR" sz="1100" b="1" i="0" u="none" strike="noStrike" kern="1200" baseline="0">
                          <a:ln>
                            <a:solidFill>
                              <a:prstClr val="white">
                                <a:lumMod val="75000"/>
                                <a:alpha val="0"/>
                              </a:prstClr>
                            </a:solidFill>
                          </a:ln>
                          <a:solidFill>
                            <a:srgbClr val="000000">
                              <a:lumMod val="75000"/>
                              <a:lumOff val="25000"/>
                            </a:srgbClr>
                          </a:solidFill>
                          <a:latin typeface="+mj-ea"/>
                          <a:ea typeface="+mj-ea"/>
                          <a:cs typeface="Arial"/>
                        </a:defRPr>
                      </a:pPr>
                      <a:r>
                        <a:rPr kumimoji="0" lang="ko-KR" altLang="en-US" sz="850" b="0" i="0" u="none" strike="noStrike" kern="1200" cap="none" spc="0" normalizeH="0" baseline="0" noProof="0" dirty="0">
                          <a:ln>
                            <a:solidFill>
                              <a:prstClr val="white">
                                <a:lumMod val="75000"/>
                                <a:alpha val="0"/>
                              </a:prstClr>
                            </a:solidFill>
                          </a:ln>
                          <a:solidFill>
                            <a:srgbClr val="000000">
                              <a:lumMod val="75000"/>
                              <a:lumOff val="25000"/>
                            </a:srgbClr>
                          </a:solidFill>
                          <a:effectLst/>
                          <a:uLnTx/>
                          <a:uFillTx/>
                          <a:latin typeface="KoPub돋움체 Medium"/>
                          <a:ea typeface="KoPub돋움체 Medium"/>
                          <a:cs typeface="Arial"/>
                        </a:rPr>
                        <a:t>보험대리점</a:t>
                      </a:r>
                      <a:r>
                        <a:rPr kumimoji="0" lang="en-US" altLang="ko-KR" sz="850" b="0" i="0" u="none" strike="noStrike" kern="1200" cap="none" spc="0" normalizeH="0" baseline="0" noProof="0" dirty="0">
                          <a:ln>
                            <a:solidFill>
                              <a:prstClr val="white">
                                <a:lumMod val="75000"/>
                                <a:alpha val="0"/>
                              </a:prstClr>
                            </a:solidFill>
                          </a:ln>
                          <a:solidFill>
                            <a:srgbClr val="000000">
                              <a:lumMod val="75000"/>
                              <a:lumOff val="25000"/>
                            </a:srgbClr>
                          </a:solidFill>
                          <a:effectLst/>
                          <a:uLnTx/>
                          <a:uFillTx/>
                          <a:latin typeface="KoPub돋움체 Medium"/>
                          <a:ea typeface="KoPub돋움체 Medium"/>
                          <a:cs typeface="Arial"/>
                        </a:rPr>
                        <a:t>, </a:t>
                      </a:r>
                      <a:r>
                        <a:rPr kumimoji="0" lang="ko-KR" altLang="en-US" sz="850" b="0" i="0" u="none" strike="noStrike" kern="1200" cap="none" spc="0" normalizeH="0" baseline="0" noProof="0" dirty="0">
                          <a:ln>
                            <a:solidFill>
                              <a:prstClr val="white">
                                <a:lumMod val="75000"/>
                                <a:alpha val="0"/>
                              </a:prstClr>
                            </a:solidFill>
                          </a:ln>
                          <a:solidFill>
                            <a:srgbClr val="000000">
                              <a:lumMod val="75000"/>
                              <a:lumOff val="25000"/>
                            </a:srgbClr>
                          </a:solidFill>
                          <a:effectLst/>
                          <a:uLnTx/>
                          <a:uFillTx/>
                          <a:latin typeface="KoPub돋움체 Medium"/>
                          <a:ea typeface="KoPub돋움체 Medium"/>
                          <a:cs typeface="Arial"/>
                        </a:rPr>
                        <a:t>보험중개사</a:t>
                      </a:r>
                    </a:p>
                  </a:txBody>
                  <a:tcPr marL="6980" marR="6980" marT="698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5"/>
                      </a:solidFill>
                      <a:prstDash val="solid"/>
                      <a:round/>
                      <a:headEnd type="none" w="med" len="med"/>
                      <a:tailEnd type="none" w="med" len="med"/>
                    </a:lnT>
                    <a:lnB w="31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175" marR="0" lvl="0" indent="0" algn="ctr" defTabSz="914400" rtl="0" eaLnBrk="1" fontAlgn="ctr" latinLnBrk="0" hangingPunct="1">
                        <a:lnSpc>
                          <a:spcPct val="100000"/>
                        </a:lnSpc>
                        <a:spcBef>
                          <a:spcPts val="650"/>
                        </a:spcBef>
                        <a:spcAft>
                          <a:spcPts val="0"/>
                        </a:spcAft>
                        <a:buClrTx/>
                        <a:buSzTx/>
                        <a:buFontTx/>
                        <a:buNone/>
                        <a:tabLst/>
                        <a:defRPr lang="en-US" altLang="ko-KR" sz="1100" b="1" i="0" u="none" strike="noStrike" kern="1200" baseline="0">
                          <a:ln>
                            <a:solidFill>
                              <a:prstClr val="white">
                                <a:lumMod val="75000"/>
                                <a:alpha val="0"/>
                              </a:prstClr>
                            </a:solidFill>
                          </a:ln>
                          <a:solidFill>
                            <a:srgbClr val="000000">
                              <a:lumMod val="75000"/>
                              <a:lumOff val="25000"/>
                            </a:srgbClr>
                          </a:solidFill>
                          <a:latin typeface="+mj-ea"/>
                          <a:ea typeface="+mj-ea"/>
                          <a:cs typeface="Arial"/>
                        </a:defRPr>
                      </a:pPr>
                      <a:r>
                        <a:rPr kumimoji="0" lang="ko-KR" altLang="en-US" sz="850" b="0" i="0" u="none" strike="noStrike" kern="1200" cap="none" spc="0" normalizeH="0" baseline="0" noProof="0" dirty="0">
                          <a:ln>
                            <a:solidFill>
                              <a:prstClr val="white">
                                <a:lumMod val="75000"/>
                                <a:alpha val="0"/>
                              </a:prstClr>
                            </a:solidFill>
                          </a:ln>
                          <a:solidFill>
                            <a:srgbClr val="000000">
                              <a:lumMod val="75000"/>
                              <a:lumOff val="25000"/>
                            </a:srgbClr>
                          </a:solidFill>
                          <a:effectLst/>
                          <a:uLnTx/>
                          <a:uFillTx/>
                          <a:latin typeface="KoPub돋움체 Medium"/>
                          <a:ea typeface="KoPub돋움체 Medium"/>
                          <a:cs typeface="Arial"/>
                        </a:rPr>
                        <a:t>보험대리점</a:t>
                      </a:r>
                      <a:r>
                        <a:rPr kumimoji="0" lang="en-US" altLang="ko-KR" sz="850" b="0" i="0" u="none" strike="noStrike" kern="1200" cap="none" spc="0" normalizeH="0" baseline="0" noProof="0" dirty="0">
                          <a:ln>
                            <a:solidFill>
                              <a:prstClr val="white">
                                <a:lumMod val="75000"/>
                                <a:alpha val="0"/>
                              </a:prstClr>
                            </a:solidFill>
                          </a:ln>
                          <a:solidFill>
                            <a:srgbClr val="000000">
                              <a:lumMod val="75000"/>
                              <a:lumOff val="25000"/>
                            </a:srgbClr>
                          </a:solidFill>
                          <a:effectLst/>
                          <a:uLnTx/>
                          <a:uFillTx/>
                          <a:latin typeface="KoPub돋움체 Medium"/>
                          <a:ea typeface="KoPub돋움체 Medium"/>
                          <a:cs typeface="Arial"/>
                        </a:rPr>
                        <a:t>, </a:t>
                      </a:r>
                      <a:r>
                        <a:rPr kumimoji="0" lang="ko-KR" altLang="en-US" sz="850" b="0" i="0" u="none" strike="noStrike" kern="1200" cap="none" spc="0" normalizeH="0" baseline="0" noProof="0" dirty="0">
                          <a:ln>
                            <a:solidFill>
                              <a:prstClr val="white">
                                <a:lumMod val="75000"/>
                                <a:alpha val="0"/>
                              </a:prstClr>
                            </a:solidFill>
                          </a:ln>
                          <a:solidFill>
                            <a:srgbClr val="000000">
                              <a:lumMod val="75000"/>
                              <a:lumOff val="25000"/>
                            </a:srgbClr>
                          </a:solidFill>
                          <a:effectLst/>
                          <a:uLnTx/>
                          <a:uFillTx/>
                          <a:latin typeface="KoPub돋움체 Medium"/>
                          <a:ea typeface="KoPub돋움체 Medium"/>
                          <a:cs typeface="Arial"/>
                        </a:rPr>
                        <a:t>보험중개사</a:t>
                      </a:r>
                    </a:p>
                  </a:txBody>
                  <a:tcPr marL="6980" marR="6980" marT="698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5"/>
                      </a:solidFill>
                      <a:prstDash val="solid"/>
                      <a:round/>
                      <a:headEnd type="none" w="med" len="med"/>
                      <a:tailEnd type="none" w="med" len="med"/>
                    </a:lnT>
                    <a:lnB w="31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175" marR="0" lvl="0" indent="0" algn="ctr" defTabSz="914400" rtl="0" eaLnBrk="1" fontAlgn="ctr" latinLnBrk="0" hangingPunct="1">
                        <a:lnSpc>
                          <a:spcPct val="100000"/>
                        </a:lnSpc>
                        <a:spcBef>
                          <a:spcPts val="650"/>
                        </a:spcBef>
                        <a:spcAft>
                          <a:spcPts val="0"/>
                        </a:spcAft>
                        <a:buClrTx/>
                        <a:buSzTx/>
                        <a:buFontTx/>
                        <a:buNone/>
                        <a:tabLst/>
                        <a:defRPr lang="en-US" altLang="ko-KR" sz="1100" b="1" i="0" u="none" strike="noStrike" kern="1200" baseline="0">
                          <a:ln>
                            <a:solidFill>
                              <a:prstClr val="white">
                                <a:lumMod val="75000"/>
                                <a:alpha val="0"/>
                              </a:prstClr>
                            </a:solidFill>
                          </a:ln>
                          <a:solidFill>
                            <a:srgbClr val="000000">
                              <a:lumMod val="75000"/>
                              <a:lumOff val="25000"/>
                            </a:srgbClr>
                          </a:solidFill>
                          <a:latin typeface="+mj-ea"/>
                          <a:ea typeface="+mj-ea"/>
                          <a:cs typeface="Arial"/>
                        </a:defRPr>
                      </a:pPr>
                      <a:r>
                        <a:rPr kumimoji="0" lang="ko-KR" altLang="en-US" sz="850" b="0" i="0" u="none" strike="noStrike" kern="1200" cap="none" spc="0" normalizeH="0" baseline="0" noProof="0" dirty="0">
                          <a:ln>
                            <a:solidFill>
                              <a:prstClr val="white">
                                <a:lumMod val="75000"/>
                                <a:alpha val="0"/>
                              </a:prstClr>
                            </a:solidFill>
                          </a:ln>
                          <a:solidFill>
                            <a:srgbClr val="000000">
                              <a:lumMod val="75000"/>
                              <a:lumOff val="25000"/>
                            </a:srgbClr>
                          </a:solidFill>
                          <a:effectLst/>
                          <a:uLnTx/>
                          <a:uFillTx/>
                          <a:latin typeface="KoPub돋움체 Medium"/>
                          <a:ea typeface="KoPub돋움체 Medium"/>
                          <a:cs typeface="Arial"/>
                        </a:rPr>
                        <a:t>보험대리점</a:t>
                      </a:r>
                      <a:r>
                        <a:rPr kumimoji="0" lang="en-US" altLang="ko-KR" sz="850" b="0" i="0" u="none" strike="noStrike" kern="1200" cap="none" spc="0" normalizeH="0" baseline="0" noProof="0" dirty="0">
                          <a:ln>
                            <a:solidFill>
                              <a:prstClr val="white">
                                <a:lumMod val="75000"/>
                                <a:alpha val="0"/>
                              </a:prstClr>
                            </a:solidFill>
                          </a:ln>
                          <a:solidFill>
                            <a:srgbClr val="000000">
                              <a:lumMod val="75000"/>
                              <a:lumOff val="25000"/>
                            </a:srgbClr>
                          </a:solidFill>
                          <a:effectLst/>
                          <a:uLnTx/>
                          <a:uFillTx/>
                          <a:latin typeface="KoPub돋움체 Medium"/>
                          <a:ea typeface="KoPub돋움체 Medium"/>
                          <a:cs typeface="Arial"/>
                        </a:rPr>
                        <a:t>, </a:t>
                      </a:r>
                      <a:r>
                        <a:rPr kumimoji="0" lang="ko-KR" altLang="en-US" sz="850" b="0" i="0" u="none" strike="noStrike" kern="1200" cap="none" spc="0" normalizeH="0" baseline="0" noProof="0" dirty="0">
                          <a:ln>
                            <a:solidFill>
                              <a:prstClr val="white">
                                <a:lumMod val="75000"/>
                                <a:alpha val="0"/>
                              </a:prstClr>
                            </a:solidFill>
                          </a:ln>
                          <a:solidFill>
                            <a:srgbClr val="000000">
                              <a:lumMod val="75000"/>
                              <a:lumOff val="25000"/>
                            </a:srgbClr>
                          </a:solidFill>
                          <a:effectLst/>
                          <a:uLnTx/>
                          <a:uFillTx/>
                          <a:latin typeface="KoPub돋움체 Medium"/>
                          <a:ea typeface="KoPub돋움체 Medium"/>
                          <a:cs typeface="Arial"/>
                        </a:rPr>
                        <a:t>보험중개사</a:t>
                      </a:r>
                    </a:p>
                  </a:txBody>
                  <a:tcPr marL="6980" marR="6980" marT="698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5"/>
                      </a:solidFill>
                      <a:prstDash val="solid"/>
                      <a:round/>
                      <a:headEnd type="none" w="med" len="med"/>
                      <a:tailEnd type="none" w="med" len="med"/>
                    </a:lnT>
                    <a:lnB w="31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175" algn="ctr" defTabSz="914400" rtl="0" eaLnBrk="1" fontAlgn="ctr" latinLnBrk="0" hangingPunct="1">
                        <a:spcBef>
                          <a:spcPts val="650"/>
                        </a:spcBef>
                        <a:defRPr lang="en-US" altLang="ko-KR" sz="1100" b="1" i="0" u="none" strike="noStrike" kern="1200" baseline="0">
                          <a:ln>
                            <a:solidFill>
                              <a:prstClr val="white">
                                <a:lumMod val="75000"/>
                                <a:alpha val="0"/>
                              </a:prstClr>
                            </a:solidFill>
                          </a:ln>
                          <a:solidFill>
                            <a:schemeClr val="tx1">
                              <a:lumMod val="75000"/>
                              <a:lumOff val="25000"/>
                            </a:schemeClr>
                          </a:solidFill>
                          <a:latin typeface="+mj-ea"/>
                          <a:ea typeface="+mj-ea"/>
                          <a:cs typeface="Arial"/>
                        </a:defRPr>
                      </a:pPr>
                      <a:r>
                        <a:rPr lang="ko-KR" altLang="en-US" sz="850" b="0" i="0" u="none" strike="noStrike" kern="1200" baseline="0" dirty="0">
                          <a:ln>
                            <a:solidFill>
                              <a:prstClr val="white">
                                <a:lumMod val="75000"/>
                                <a:alpha val="0"/>
                              </a:prstClr>
                            </a:solidFill>
                          </a:ln>
                          <a:solidFill>
                            <a:schemeClr val="tx1">
                              <a:lumMod val="75000"/>
                              <a:lumOff val="25000"/>
                            </a:schemeClr>
                          </a:solidFill>
                          <a:latin typeface="+mn-ea"/>
                          <a:ea typeface="+mn-ea"/>
                          <a:cs typeface="Arial"/>
                        </a:rPr>
                        <a:t>직접 판매</a:t>
                      </a:r>
                    </a:p>
                  </a:txBody>
                  <a:tcPr marL="6980" marR="6980" marT="698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5"/>
                      </a:solidFill>
                      <a:prstDash val="solid"/>
                      <a:round/>
                      <a:headEnd type="none" w="med" len="med"/>
                      <a:tailEnd type="none" w="med" len="med"/>
                    </a:lnT>
                    <a:lnB w="31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175" marR="0" lvl="0" indent="0" algn="ctr" defTabSz="914400" rtl="0" eaLnBrk="1" fontAlgn="ctr" latinLnBrk="0" hangingPunct="1">
                        <a:lnSpc>
                          <a:spcPct val="100000"/>
                        </a:lnSpc>
                        <a:spcBef>
                          <a:spcPts val="650"/>
                        </a:spcBef>
                        <a:spcAft>
                          <a:spcPts val="0"/>
                        </a:spcAft>
                        <a:buClrTx/>
                        <a:buSzTx/>
                        <a:buFontTx/>
                        <a:buNone/>
                        <a:tabLst/>
                        <a:defRPr lang="en-US" altLang="ko-KR" sz="1100" b="1" i="0" u="none" strike="noStrike" kern="1200" baseline="0">
                          <a:ln>
                            <a:solidFill>
                              <a:prstClr val="white">
                                <a:lumMod val="75000"/>
                                <a:alpha val="0"/>
                              </a:prstClr>
                            </a:solidFill>
                          </a:ln>
                          <a:solidFill>
                            <a:srgbClr val="000000">
                              <a:lumMod val="75000"/>
                              <a:lumOff val="25000"/>
                            </a:srgbClr>
                          </a:solidFill>
                          <a:latin typeface="+mj-ea"/>
                          <a:ea typeface="+mj-ea"/>
                          <a:cs typeface="Arial"/>
                        </a:defRPr>
                      </a:pPr>
                      <a:r>
                        <a:rPr kumimoji="0" lang="ko-KR" altLang="en-US" sz="850" b="0" i="0" u="none" strike="noStrike" kern="1200" cap="none" spc="0" normalizeH="0" baseline="0" noProof="0" dirty="0">
                          <a:ln>
                            <a:solidFill>
                              <a:prstClr val="white">
                                <a:lumMod val="75000"/>
                                <a:alpha val="0"/>
                              </a:prstClr>
                            </a:solidFill>
                          </a:ln>
                          <a:solidFill>
                            <a:srgbClr val="000000">
                              <a:lumMod val="75000"/>
                              <a:lumOff val="25000"/>
                            </a:srgbClr>
                          </a:solidFill>
                          <a:effectLst/>
                          <a:uLnTx/>
                          <a:uFillTx/>
                          <a:latin typeface="KoPub돋움체 Medium"/>
                          <a:ea typeface="KoPub돋움체 Medium"/>
                          <a:cs typeface="Arial"/>
                        </a:rPr>
                        <a:t>보험대리점</a:t>
                      </a:r>
                      <a:r>
                        <a:rPr kumimoji="0" lang="en-US" altLang="ko-KR" sz="850" b="0" i="0" u="none" strike="noStrike" kern="1200" cap="none" spc="0" normalizeH="0" baseline="0" noProof="0" dirty="0">
                          <a:ln>
                            <a:solidFill>
                              <a:prstClr val="white">
                                <a:lumMod val="75000"/>
                                <a:alpha val="0"/>
                              </a:prstClr>
                            </a:solidFill>
                          </a:ln>
                          <a:solidFill>
                            <a:srgbClr val="000000">
                              <a:lumMod val="75000"/>
                              <a:lumOff val="25000"/>
                            </a:srgbClr>
                          </a:solidFill>
                          <a:effectLst/>
                          <a:uLnTx/>
                          <a:uFillTx/>
                          <a:latin typeface="KoPub돋움체 Medium"/>
                          <a:ea typeface="KoPub돋움체 Medium"/>
                          <a:cs typeface="Arial"/>
                        </a:rPr>
                        <a:t>, </a:t>
                      </a:r>
                      <a:r>
                        <a:rPr kumimoji="0" lang="ko-KR" altLang="en-US" sz="850" b="0" i="0" u="none" strike="noStrike" kern="1200" cap="none" spc="0" normalizeH="0" baseline="0" noProof="0" dirty="0">
                          <a:ln>
                            <a:solidFill>
                              <a:prstClr val="white">
                                <a:lumMod val="75000"/>
                                <a:alpha val="0"/>
                              </a:prstClr>
                            </a:solidFill>
                          </a:ln>
                          <a:solidFill>
                            <a:srgbClr val="000000">
                              <a:lumMod val="75000"/>
                              <a:lumOff val="25000"/>
                            </a:srgbClr>
                          </a:solidFill>
                          <a:effectLst/>
                          <a:uLnTx/>
                          <a:uFillTx/>
                          <a:latin typeface="KoPub돋움체 Medium"/>
                          <a:ea typeface="KoPub돋움체 Medium"/>
                          <a:cs typeface="Arial"/>
                        </a:rPr>
                        <a:t>보험중개사</a:t>
                      </a:r>
                    </a:p>
                  </a:txBody>
                  <a:tcPr marL="6980" marR="6980" marT="698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5"/>
                      </a:solidFill>
                      <a:prstDash val="solid"/>
                      <a:round/>
                      <a:headEnd type="none" w="med" len="med"/>
                      <a:tailEnd type="none" w="med" len="med"/>
                    </a:lnT>
                    <a:lnB w="31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175" marR="0" lvl="0" indent="0" algn="ctr" defTabSz="914400" rtl="0" eaLnBrk="1" fontAlgn="ctr" latinLnBrk="0" hangingPunct="1">
                        <a:lnSpc>
                          <a:spcPct val="100000"/>
                        </a:lnSpc>
                        <a:spcBef>
                          <a:spcPts val="650"/>
                        </a:spcBef>
                        <a:spcAft>
                          <a:spcPts val="0"/>
                        </a:spcAft>
                        <a:buClrTx/>
                        <a:buSzTx/>
                        <a:buFontTx/>
                        <a:buNone/>
                        <a:tabLst/>
                        <a:defRPr lang="en-US" altLang="ko-KR" sz="1100" b="1" i="0" u="none" strike="noStrike" kern="1200" baseline="0">
                          <a:ln>
                            <a:solidFill>
                              <a:prstClr val="white">
                                <a:lumMod val="75000"/>
                                <a:alpha val="0"/>
                              </a:prstClr>
                            </a:solidFill>
                          </a:ln>
                          <a:solidFill>
                            <a:srgbClr val="000000">
                              <a:lumMod val="75000"/>
                              <a:lumOff val="25000"/>
                            </a:srgbClr>
                          </a:solidFill>
                          <a:latin typeface="+mj-ea"/>
                          <a:ea typeface="+mj-ea"/>
                          <a:cs typeface="Arial"/>
                        </a:defRPr>
                      </a:pPr>
                      <a:r>
                        <a:rPr kumimoji="0" lang="ko-KR" altLang="en-US" sz="850" b="0" i="0" u="none" strike="noStrike" kern="1200" cap="none" spc="0" normalizeH="0" baseline="0" noProof="0" dirty="0">
                          <a:ln>
                            <a:solidFill>
                              <a:prstClr val="white">
                                <a:lumMod val="75000"/>
                                <a:alpha val="0"/>
                              </a:prstClr>
                            </a:solidFill>
                          </a:ln>
                          <a:solidFill>
                            <a:srgbClr val="000000">
                              <a:lumMod val="75000"/>
                              <a:lumOff val="25000"/>
                            </a:srgbClr>
                          </a:solidFill>
                          <a:effectLst/>
                          <a:uLnTx/>
                          <a:uFillTx/>
                          <a:latin typeface="KoPub돋움체 Medium"/>
                          <a:ea typeface="KoPub돋움체 Medium"/>
                          <a:cs typeface="Arial"/>
                        </a:rPr>
                        <a:t>보험대리점</a:t>
                      </a:r>
                      <a:r>
                        <a:rPr kumimoji="0" lang="en-US" altLang="ko-KR" sz="850" b="0" i="0" u="none" strike="noStrike" kern="1200" cap="none" spc="0" normalizeH="0" baseline="0" noProof="0" dirty="0">
                          <a:ln>
                            <a:solidFill>
                              <a:prstClr val="white">
                                <a:lumMod val="75000"/>
                                <a:alpha val="0"/>
                              </a:prstClr>
                            </a:solidFill>
                          </a:ln>
                          <a:solidFill>
                            <a:srgbClr val="000000">
                              <a:lumMod val="75000"/>
                              <a:lumOff val="25000"/>
                            </a:srgbClr>
                          </a:solidFill>
                          <a:effectLst/>
                          <a:uLnTx/>
                          <a:uFillTx/>
                          <a:latin typeface="KoPub돋움체 Medium"/>
                          <a:ea typeface="KoPub돋움체 Medium"/>
                          <a:cs typeface="Arial"/>
                        </a:rPr>
                        <a:t>, </a:t>
                      </a:r>
                      <a:r>
                        <a:rPr kumimoji="0" lang="ko-KR" altLang="en-US" sz="850" b="0" i="0" u="none" strike="noStrike" kern="1200" cap="none" spc="0" normalizeH="0" baseline="0" noProof="0" dirty="0">
                          <a:ln>
                            <a:solidFill>
                              <a:prstClr val="white">
                                <a:lumMod val="75000"/>
                                <a:alpha val="0"/>
                              </a:prstClr>
                            </a:solidFill>
                          </a:ln>
                          <a:solidFill>
                            <a:srgbClr val="000000">
                              <a:lumMod val="75000"/>
                              <a:lumOff val="25000"/>
                            </a:srgbClr>
                          </a:solidFill>
                          <a:effectLst/>
                          <a:uLnTx/>
                          <a:uFillTx/>
                          <a:latin typeface="KoPub돋움체 Medium"/>
                          <a:ea typeface="KoPub돋움체 Medium"/>
                          <a:cs typeface="Arial"/>
                        </a:rPr>
                        <a:t>보험중개사</a:t>
                      </a:r>
                    </a:p>
                  </a:txBody>
                  <a:tcPr marL="6980" marR="6980" marT="698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5"/>
                      </a:solidFill>
                      <a:prstDash val="solid"/>
                      <a:round/>
                      <a:headEnd type="none" w="med" len="med"/>
                      <a:tailEnd type="none" w="med" len="med"/>
                    </a:lnT>
                    <a:lnB w="31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175" marR="0" lvl="0" indent="0" algn="ctr" defTabSz="914400" rtl="0" eaLnBrk="1" fontAlgn="ctr" latinLnBrk="0" hangingPunct="1">
                        <a:lnSpc>
                          <a:spcPct val="100000"/>
                        </a:lnSpc>
                        <a:spcBef>
                          <a:spcPts val="650"/>
                        </a:spcBef>
                        <a:spcAft>
                          <a:spcPts val="0"/>
                        </a:spcAft>
                        <a:buClrTx/>
                        <a:buSzTx/>
                        <a:buFontTx/>
                        <a:buNone/>
                        <a:tabLst/>
                        <a:defRPr lang="en-US" altLang="ko-KR" sz="1100" b="1" i="0" u="none" strike="noStrike" kern="1200" baseline="0">
                          <a:ln>
                            <a:solidFill>
                              <a:prstClr val="white">
                                <a:lumMod val="75000"/>
                                <a:alpha val="0"/>
                              </a:prstClr>
                            </a:solidFill>
                          </a:ln>
                          <a:solidFill>
                            <a:srgbClr val="000000">
                              <a:lumMod val="75000"/>
                              <a:lumOff val="25000"/>
                            </a:srgbClr>
                          </a:solidFill>
                          <a:latin typeface="+mj-ea"/>
                          <a:ea typeface="+mj-ea"/>
                          <a:cs typeface="Arial"/>
                        </a:defRPr>
                      </a:pPr>
                      <a:r>
                        <a:rPr kumimoji="0" lang="ko-KR" altLang="en-US" sz="850" b="0" i="0" u="none" strike="noStrike" kern="1200" cap="none" spc="0" normalizeH="0" baseline="0" noProof="0" dirty="0">
                          <a:ln>
                            <a:solidFill>
                              <a:prstClr val="white">
                                <a:lumMod val="75000"/>
                                <a:alpha val="0"/>
                              </a:prstClr>
                            </a:solidFill>
                          </a:ln>
                          <a:solidFill>
                            <a:srgbClr val="000000">
                              <a:lumMod val="75000"/>
                              <a:lumOff val="25000"/>
                            </a:srgbClr>
                          </a:solidFill>
                          <a:effectLst/>
                          <a:uLnTx/>
                          <a:uFillTx/>
                          <a:latin typeface="KoPub돋움체 Medium"/>
                          <a:ea typeface="KoPub돋움체 Medium"/>
                          <a:cs typeface="Arial"/>
                        </a:rPr>
                        <a:t>보험대리점</a:t>
                      </a:r>
                      <a:r>
                        <a:rPr kumimoji="0" lang="en-US" altLang="ko-KR" sz="850" b="0" i="0" u="none" strike="noStrike" kern="1200" cap="none" spc="0" normalizeH="0" baseline="0" noProof="0" dirty="0">
                          <a:ln>
                            <a:solidFill>
                              <a:prstClr val="white">
                                <a:lumMod val="75000"/>
                                <a:alpha val="0"/>
                              </a:prstClr>
                            </a:solidFill>
                          </a:ln>
                          <a:solidFill>
                            <a:srgbClr val="000000">
                              <a:lumMod val="75000"/>
                              <a:lumOff val="25000"/>
                            </a:srgbClr>
                          </a:solidFill>
                          <a:effectLst/>
                          <a:uLnTx/>
                          <a:uFillTx/>
                          <a:latin typeface="KoPub돋움체 Medium"/>
                          <a:ea typeface="KoPub돋움체 Medium"/>
                          <a:cs typeface="Arial"/>
                        </a:rPr>
                        <a:t>, </a:t>
                      </a:r>
                      <a:r>
                        <a:rPr kumimoji="0" lang="ko-KR" altLang="en-US" sz="850" b="0" i="0" u="none" strike="noStrike" kern="1200" cap="none" spc="0" normalizeH="0" baseline="0" noProof="0" dirty="0">
                          <a:ln>
                            <a:solidFill>
                              <a:prstClr val="white">
                                <a:lumMod val="75000"/>
                                <a:alpha val="0"/>
                              </a:prstClr>
                            </a:solidFill>
                          </a:ln>
                          <a:solidFill>
                            <a:srgbClr val="000000">
                              <a:lumMod val="75000"/>
                              <a:lumOff val="25000"/>
                            </a:srgbClr>
                          </a:solidFill>
                          <a:effectLst/>
                          <a:uLnTx/>
                          <a:uFillTx/>
                          <a:latin typeface="KoPub돋움체 Medium"/>
                          <a:ea typeface="KoPub돋움체 Medium"/>
                          <a:cs typeface="Arial"/>
                        </a:rPr>
                        <a:t>보험중개사</a:t>
                      </a:r>
                    </a:p>
                  </a:txBody>
                  <a:tcPr marL="6980" marR="6980" marT="698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5"/>
                      </a:solidFill>
                      <a:prstDash val="solid"/>
                      <a:round/>
                      <a:headEnd type="none" w="med" len="med"/>
                      <a:tailEnd type="none" w="med" len="med"/>
                    </a:lnT>
                    <a:lnB w="31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175" marR="0" lvl="0" indent="0" algn="ctr" defTabSz="914400" rtl="0" eaLnBrk="1" fontAlgn="ctr" latinLnBrk="0" hangingPunct="1">
                        <a:lnSpc>
                          <a:spcPct val="100000"/>
                        </a:lnSpc>
                        <a:spcBef>
                          <a:spcPts val="650"/>
                        </a:spcBef>
                        <a:spcAft>
                          <a:spcPts val="0"/>
                        </a:spcAft>
                        <a:buClrTx/>
                        <a:buSzTx/>
                        <a:buFontTx/>
                        <a:buNone/>
                        <a:tabLst/>
                        <a:defRPr lang="en-US" altLang="ko-KR" sz="1100" b="1" i="0" u="none" strike="noStrike" kern="1200" baseline="0">
                          <a:ln>
                            <a:solidFill>
                              <a:prstClr val="white">
                                <a:lumMod val="75000"/>
                                <a:alpha val="0"/>
                              </a:prstClr>
                            </a:solidFill>
                          </a:ln>
                          <a:solidFill>
                            <a:srgbClr val="000000">
                              <a:lumMod val="75000"/>
                              <a:lumOff val="25000"/>
                            </a:srgbClr>
                          </a:solidFill>
                          <a:latin typeface="+mj-ea"/>
                          <a:ea typeface="+mj-ea"/>
                          <a:cs typeface="Arial"/>
                        </a:defRPr>
                      </a:pPr>
                      <a:r>
                        <a:rPr kumimoji="0" lang="ko-KR" altLang="en-US" sz="850" b="0" i="0" u="none" strike="noStrike" kern="1200" cap="none" spc="0" normalizeH="0" baseline="0" noProof="0" dirty="0">
                          <a:ln>
                            <a:solidFill>
                              <a:prstClr val="white">
                                <a:lumMod val="75000"/>
                                <a:alpha val="0"/>
                              </a:prstClr>
                            </a:solidFill>
                          </a:ln>
                          <a:solidFill>
                            <a:srgbClr val="000000">
                              <a:lumMod val="75000"/>
                              <a:lumOff val="25000"/>
                            </a:srgbClr>
                          </a:solidFill>
                          <a:effectLst/>
                          <a:uLnTx/>
                          <a:uFillTx/>
                          <a:latin typeface="KoPub돋움체 Medium"/>
                          <a:ea typeface="KoPub돋움체 Medium"/>
                          <a:cs typeface="Arial"/>
                        </a:rPr>
                        <a:t>보험대리점</a:t>
                      </a:r>
                      <a:r>
                        <a:rPr kumimoji="0" lang="en-US" altLang="ko-KR" sz="850" b="0" i="0" u="none" strike="noStrike" kern="1200" cap="none" spc="0" normalizeH="0" baseline="0" noProof="0" dirty="0">
                          <a:ln>
                            <a:solidFill>
                              <a:prstClr val="white">
                                <a:lumMod val="75000"/>
                                <a:alpha val="0"/>
                              </a:prstClr>
                            </a:solidFill>
                          </a:ln>
                          <a:solidFill>
                            <a:srgbClr val="000000">
                              <a:lumMod val="75000"/>
                              <a:lumOff val="25000"/>
                            </a:srgbClr>
                          </a:solidFill>
                          <a:effectLst/>
                          <a:uLnTx/>
                          <a:uFillTx/>
                          <a:latin typeface="KoPub돋움체 Medium"/>
                          <a:ea typeface="KoPub돋움체 Medium"/>
                          <a:cs typeface="Arial"/>
                        </a:rPr>
                        <a:t>, </a:t>
                      </a:r>
                      <a:r>
                        <a:rPr kumimoji="0" lang="ko-KR" altLang="en-US" sz="850" b="0" i="0" u="none" strike="noStrike" kern="1200" cap="none" spc="0" normalizeH="0" baseline="0" noProof="0" dirty="0">
                          <a:ln>
                            <a:solidFill>
                              <a:prstClr val="white">
                                <a:lumMod val="75000"/>
                                <a:alpha val="0"/>
                              </a:prstClr>
                            </a:solidFill>
                          </a:ln>
                          <a:solidFill>
                            <a:srgbClr val="000000">
                              <a:lumMod val="75000"/>
                              <a:lumOff val="25000"/>
                            </a:srgbClr>
                          </a:solidFill>
                          <a:effectLst/>
                          <a:uLnTx/>
                          <a:uFillTx/>
                          <a:latin typeface="KoPub돋움체 Medium"/>
                          <a:ea typeface="KoPub돋움체 Medium"/>
                          <a:cs typeface="Arial"/>
                        </a:rPr>
                        <a:t>보험중개사</a:t>
                      </a:r>
                    </a:p>
                  </a:txBody>
                  <a:tcPr marL="6980" marR="6980" marT="698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5"/>
                      </a:solidFill>
                      <a:prstDash val="solid"/>
                      <a:round/>
                      <a:headEnd type="none" w="med" len="med"/>
                      <a:tailEnd type="none" w="med" len="med"/>
                    </a:lnT>
                    <a:lnB w="31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175" marR="0" lvl="0" indent="0" algn="ctr" defTabSz="914400" rtl="0" eaLnBrk="1" fontAlgn="ctr" latinLnBrk="0" hangingPunct="1">
                        <a:lnSpc>
                          <a:spcPct val="100000"/>
                        </a:lnSpc>
                        <a:spcBef>
                          <a:spcPts val="650"/>
                        </a:spcBef>
                        <a:spcAft>
                          <a:spcPts val="0"/>
                        </a:spcAft>
                        <a:buClrTx/>
                        <a:buSzTx/>
                        <a:buFontTx/>
                        <a:buNone/>
                        <a:tabLst/>
                        <a:defRPr lang="en-US" altLang="ko-KR" sz="1100" b="1" i="0" u="none" strike="noStrike" kern="1200" baseline="0">
                          <a:ln>
                            <a:solidFill>
                              <a:prstClr val="white">
                                <a:lumMod val="75000"/>
                                <a:alpha val="0"/>
                              </a:prstClr>
                            </a:solidFill>
                          </a:ln>
                          <a:solidFill>
                            <a:srgbClr val="000000">
                              <a:lumMod val="75000"/>
                              <a:lumOff val="25000"/>
                            </a:srgbClr>
                          </a:solidFill>
                          <a:latin typeface="+mj-ea"/>
                          <a:ea typeface="+mj-ea"/>
                          <a:cs typeface="Arial"/>
                        </a:defRPr>
                      </a:pPr>
                      <a:r>
                        <a:rPr kumimoji="0" lang="ko-KR" altLang="en-US" sz="850" b="0" i="0" u="none" strike="noStrike" kern="1200" cap="none" spc="0" normalizeH="0" baseline="0" noProof="0" dirty="0">
                          <a:ln>
                            <a:solidFill>
                              <a:prstClr val="white">
                                <a:lumMod val="75000"/>
                                <a:alpha val="0"/>
                              </a:prstClr>
                            </a:solidFill>
                          </a:ln>
                          <a:solidFill>
                            <a:srgbClr val="000000">
                              <a:lumMod val="75000"/>
                              <a:lumOff val="25000"/>
                            </a:srgbClr>
                          </a:solidFill>
                          <a:effectLst/>
                          <a:uLnTx/>
                          <a:uFillTx/>
                          <a:latin typeface="KoPub돋움체 Medium"/>
                          <a:ea typeface="KoPub돋움체 Medium"/>
                          <a:cs typeface="Arial"/>
                        </a:rPr>
                        <a:t>보험대리점</a:t>
                      </a:r>
                      <a:r>
                        <a:rPr kumimoji="0" lang="en-US" altLang="ko-KR" sz="850" b="0" i="0" u="none" strike="noStrike" kern="1200" cap="none" spc="0" normalizeH="0" baseline="0" noProof="0" dirty="0">
                          <a:ln>
                            <a:solidFill>
                              <a:prstClr val="white">
                                <a:lumMod val="75000"/>
                                <a:alpha val="0"/>
                              </a:prstClr>
                            </a:solidFill>
                          </a:ln>
                          <a:solidFill>
                            <a:srgbClr val="000000">
                              <a:lumMod val="75000"/>
                              <a:lumOff val="25000"/>
                            </a:srgbClr>
                          </a:solidFill>
                          <a:effectLst/>
                          <a:uLnTx/>
                          <a:uFillTx/>
                          <a:latin typeface="KoPub돋움체 Medium"/>
                          <a:ea typeface="KoPub돋움체 Medium"/>
                          <a:cs typeface="Arial"/>
                        </a:rPr>
                        <a:t>, </a:t>
                      </a:r>
                      <a:r>
                        <a:rPr kumimoji="0" lang="ko-KR" altLang="en-US" sz="850" b="0" i="0" u="none" strike="noStrike" kern="1200" cap="none" spc="0" normalizeH="0" baseline="0" noProof="0" dirty="0">
                          <a:ln>
                            <a:solidFill>
                              <a:prstClr val="white">
                                <a:lumMod val="75000"/>
                                <a:alpha val="0"/>
                              </a:prstClr>
                            </a:solidFill>
                          </a:ln>
                          <a:solidFill>
                            <a:srgbClr val="000000">
                              <a:lumMod val="75000"/>
                              <a:lumOff val="25000"/>
                            </a:srgbClr>
                          </a:solidFill>
                          <a:effectLst/>
                          <a:uLnTx/>
                          <a:uFillTx/>
                          <a:latin typeface="KoPub돋움체 Medium"/>
                          <a:ea typeface="KoPub돋움체 Medium"/>
                          <a:cs typeface="Arial"/>
                        </a:rPr>
                        <a:t>보험중개사</a:t>
                      </a:r>
                    </a:p>
                  </a:txBody>
                  <a:tcPr marL="6980" marR="6980" marT="698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5"/>
                      </a:solidFill>
                      <a:prstDash val="solid"/>
                      <a:round/>
                      <a:headEnd type="none" w="med" len="med"/>
                      <a:tailEnd type="none" w="med" len="med"/>
                    </a:lnT>
                    <a:lnB w="31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175" marR="0" lvl="0" indent="0" algn="ctr" defTabSz="914400" rtl="0" eaLnBrk="1" fontAlgn="ctr" latinLnBrk="0" hangingPunct="1">
                        <a:lnSpc>
                          <a:spcPct val="100000"/>
                        </a:lnSpc>
                        <a:spcBef>
                          <a:spcPts val="650"/>
                        </a:spcBef>
                        <a:spcAft>
                          <a:spcPts val="0"/>
                        </a:spcAft>
                        <a:buClrTx/>
                        <a:buSzTx/>
                        <a:buFontTx/>
                        <a:buNone/>
                        <a:tabLst/>
                        <a:defRPr lang="en-US" altLang="ko-KR" sz="1100" b="1" i="0" u="none" strike="noStrike" kern="1200" baseline="0">
                          <a:ln>
                            <a:solidFill>
                              <a:prstClr val="white">
                                <a:lumMod val="75000"/>
                                <a:alpha val="0"/>
                              </a:prstClr>
                            </a:solidFill>
                          </a:ln>
                          <a:solidFill>
                            <a:srgbClr val="000000">
                              <a:lumMod val="75000"/>
                              <a:lumOff val="25000"/>
                            </a:srgbClr>
                          </a:solidFill>
                          <a:latin typeface="+mj-ea"/>
                          <a:ea typeface="+mj-ea"/>
                          <a:cs typeface="Arial"/>
                        </a:defRPr>
                      </a:pPr>
                      <a:r>
                        <a:rPr kumimoji="0" lang="ko-KR" altLang="en-US" sz="850" b="0" i="0" u="none" strike="noStrike" kern="1200" cap="none" spc="0" normalizeH="0" baseline="0" noProof="0" dirty="0">
                          <a:ln>
                            <a:solidFill>
                              <a:prstClr val="white">
                                <a:lumMod val="75000"/>
                                <a:alpha val="0"/>
                              </a:prstClr>
                            </a:solidFill>
                          </a:ln>
                          <a:solidFill>
                            <a:srgbClr val="000000">
                              <a:lumMod val="75000"/>
                              <a:lumOff val="25000"/>
                            </a:srgbClr>
                          </a:solidFill>
                          <a:effectLst/>
                          <a:uLnTx/>
                          <a:uFillTx/>
                          <a:latin typeface="KoPub돋움체 Medium"/>
                          <a:ea typeface="KoPub돋움체 Medium"/>
                          <a:cs typeface="Arial"/>
                        </a:rPr>
                        <a:t>보험대리점</a:t>
                      </a:r>
                      <a:r>
                        <a:rPr kumimoji="0" lang="en-US" altLang="ko-KR" sz="850" b="0" i="0" u="none" strike="noStrike" kern="1200" cap="none" spc="0" normalizeH="0" baseline="0" noProof="0" dirty="0">
                          <a:ln>
                            <a:solidFill>
                              <a:prstClr val="white">
                                <a:lumMod val="75000"/>
                                <a:alpha val="0"/>
                              </a:prstClr>
                            </a:solidFill>
                          </a:ln>
                          <a:solidFill>
                            <a:srgbClr val="000000">
                              <a:lumMod val="75000"/>
                              <a:lumOff val="25000"/>
                            </a:srgbClr>
                          </a:solidFill>
                          <a:effectLst/>
                          <a:uLnTx/>
                          <a:uFillTx/>
                          <a:latin typeface="KoPub돋움체 Medium"/>
                          <a:ea typeface="KoPub돋움체 Medium"/>
                          <a:cs typeface="Arial"/>
                        </a:rPr>
                        <a:t>, </a:t>
                      </a:r>
                      <a:r>
                        <a:rPr kumimoji="0" lang="ko-KR" altLang="en-US" sz="850" b="0" i="0" u="none" strike="noStrike" kern="1200" cap="none" spc="0" normalizeH="0" baseline="0" noProof="0" dirty="0">
                          <a:ln>
                            <a:solidFill>
                              <a:prstClr val="white">
                                <a:lumMod val="75000"/>
                                <a:alpha val="0"/>
                              </a:prstClr>
                            </a:solidFill>
                          </a:ln>
                          <a:solidFill>
                            <a:srgbClr val="000000">
                              <a:lumMod val="75000"/>
                              <a:lumOff val="25000"/>
                            </a:srgbClr>
                          </a:solidFill>
                          <a:effectLst/>
                          <a:uLnTx/>
                          <a:uFillTx/>
                          <a:latin typeface="KoPub돋움체 Medium"/>
                          <a:ea typeface="KoPub돋움체 Medium"/>
                          <a:cs typeface="Arial"/>
                        </a:rPr>
                        <a:t>보험중개사</a:t>
                      </a:r>
                    </a:p>
                  </a:txBody>
                  <a:tcPr marL="6980" marR="6980" marT="698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5"/>
                      </a:solidFill>
                      <a:prstDash val="solid"/>
                      <a:round/>
                      <a:headEnd type="none" w="med" len="med"/>
                      <a:tailEnd type="none" w="med" len="med"/>
                    </a:lnT>
                    <a:lnB w="31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175" marR="0" lvl="0" indent="0" algn="ctr" defTabSz="914400" rtl="0" eaLnBrk="1" fontAlgn="ctr" latinLnBrk="0" hangingPunct="1">
                        <a:lnSpc>
                          <a:spcPct val="100000"/>
                        </a:lnSpc>
                        <a:spcBef>
                          <a:spcPts val="650"/>
                        </a:spcBef>
                        <a:spcAft>
                          <a:spcPts val="0"/>
                        </a:spcAft>
                        <a:buClrTx/>
                        <a:buSzTx/>
                        <a:buFontTx/>
                        <a:buNone/>
                        <a:tabLst/>
                        <a:defRPr lang="en-US" altLang="ko-KR" sz="1100" b="1" i="0" u="none" strike="noStrike" kern="1200" baseline="0">
                          <a:ln>
                            <a:solidFill>
                              <a:prstClr val="white">
                                <a:lumMod val="75000"/>
                                <a:alpha val="0"/>
                              </a:prstClr>
                            </a:solidFill>
                          </a:ln>
                          <a:solidFill>
                            <a:schemeClr val="tx1">
                              <a:lumMod val="75000"/>
                              <a:lumOff val="25000"/>
                            </a:schemeClr>
                          </a:solidFill>
                          <a:latin typeface="+mj-ea"/>
                          <a:ea typeface="+mj-ea"/>
                          <a:cs typeface="Arial"/>
                        </a:defRPr>
                      </a:pPr>
                      <a:r>
                        <a:rPr lang="ko-KR" altLang="en-US" sz="850" b="0" i="0" u="none" strike="noStrike" kern="1200" baseline="0" dirty="0" err="1">
                          <a:ln>
                            <a:solidFill>
                              <a:prstClr val="white">
                                <a:lumMod val="75000"/>
                                <a:alpha val="0"/>
                              </a:prstClr>
                            </a:solidFill>
                          </a:ln>
                          <a:solidFill>
                            <a:schemeClr val="tx1">
                              <a:lumMod val="75000"/>
                              <a:lumOff val="25000"/>
                            </a:schemeClr>
                          </a:solidFill>
                          <a:latin typeface="+mn-ea"/>
                          <a:ea typeface="+mn-ea"/>
                          <a:cs typeface="Arial"/>
                        </a:rPr>
                        <a:t>방카슈랑스</a:t>
                      </a:r>
                      <a:endParaRPr lang="ko-KR" altLang="en-US" sz="850" b="0" i="0" u="none" strike="noStrike" kern="1200" baseline="0" dirty="0">
                        <a:ln>
                          <a:solidFill>
                            <a:prstClr val="white">
                              <a:lumMod val="75000"/>
                              <a:alpha val="0"/>
                            </a:prstClr>
                          </a:solidFill>
                        </a:ln>
                        <a:solidFill>
                          <a:schemeClr val="tx1">
                            <a:lumMod val="75000"/>
                            <a:lumOff val="25000"/>
                          </a:schemeClr>
                        </a:solidFill>
                        <a:latin typeface="+mn-ea"/>
                        <a:ea typeface="+mn-ea"/>
                        <a:cs typeface="Arial"/>
                      </a:endParaRPr>
                    </a:p>
                  </a:txBody>
                  <a:tcPr marL="6980" marR="6980" marT="6980" marB="0" anchor="ctr">
                    <a:lnL w="3175"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3175" cap="flat" cmpd="sng" algn="ctr">
                      <a:solidFill>
                        <a:schemeClr val="accent5"/>
                      </a:solidFill>
                      <a:prstDash val="solid"/>
                      <a:round/>
                      <a:headEnd type="none" w="med" len="med"/>
                      <a:tailEnd type="none" w="med" len="med"/>
                    </a:lnT>
                    <a:lnB w="31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42365274"/>
                  </a:ext>
                </a:extLst>
              </a:tr>
            </a:tbl>
          </a:graphicData>
        </a:graphic>
      </p:graphicFrame>
      <p:grpSp>
        <p:nvGrpSpPr>
          <p:cNvPr id="2" name="그룹 1">
            <a:extLst>
              <a:ext uri="{FF2B5EF4-FFF2-40B4-BE49-F238E27FC236}">
                <a16:creationId xmlns:a16="http://schemas.microsoft.com/office/drawing/2014/main" id="{29F0CCF6-2ABA-B7DE-BCE8-CDBF6768A0C0}"/>
              </a:ext>
            </a:extLst>
          </p:cNvPr>
          <p:cNvGrpSpPr/>
          <p:nvPr/>
        </p:nvGrpSpPr>
        <p:grpSpPr>
          <a:xfrm>
            <a:off x="1636890" y="3199997"/>
            <a:ext cx="7632000" cy="644779"/>
            <a:chOff x="1636890" y="4648309"/>
            <a:chExt cx="7632000" cy="684000"/>
          </a:xfrm>
        </p:grpSpPr>
        <p:grpSp>
          <p:nvGrpSpPr>
            <p:cNvPr id="249" name="그룹 248">
              <a:extLst>
                <a:ext uri="{FF2B5EF4-FFF2-40B4-BE49-F238E27FC236}">
                  <a16:creationId xmlns:a16="http://schemas.microsoft.com/office/drawing/2014/main" id="{0DF6D1D8-728C-7487-746C-B3CC0D99B4F5}"/>
                </a:ext>
              </a:extLst>
            </p:cNvPr>
            <p:cNvGrpSpPr/>
            <p:nvPr/>
          </p:nvGrpSpPr>
          <p:grpSpPr>
            <a:xfrm>
              <a:off x="1637373" y="4661850"/>
              <a:ext cx="329234" cy="198207"/>
              <a:chOff x="576072" y="5012925"/>
              <a:chExt cx="597535" cy="516577"/>
            </a:xfrm>
          </p:grpSpPr>
          <p:sp>
            <p:nvSpPr>
              <p:cNvPr id="252" name="object 4">
                <a:extLst>
                  <a:ext uri="{FF2B5EF4-FFF2-40B4-BE49-F238E27FC236}">
                    <a16:creationId xmlns:a16="http://schemas.microsoft.com/office/drawing/2014/main" id="{4CC6C805-BCB0-472D-85C4-A7F0DEA52778}"/>
                  </a:ext>
                </a:extLst>
              </p:cNvPr>
              <p:cNvSpPr/>
              <p:nvPr/>
            </p:nvSpPr>
            <p:spPr>
              <a:xfrm>
                <a:off x="576072" y="5012925"/>
                <a:ext cx="597535" cy="52896"/>
              </a:xfrm>
              <a:custGeom>
                <a:avLst/>
                <a:gdLst/>
                <a:ahLst/>
                <a:cxnLst/>
                <a:rect l="l" t="t" r="r" b="b"/>
                <a:pathLst>
                  <a:path w="597535" h="1057910">
                    <a:moveTo>
                      <a:pt x="597408" y="0"/>
                    </a:moveTo>
                    <a:lnTo>
                      <a:pt x="0" y="0"/>
                    </a:lnTo>
                    <a:lnTo>
                      <a:pt x="0" y="1057656"/>
                    </a:lnTo>
                    <a:lnTo>
                      <a:pt x="597408" y="1057656"/>
                    </a:lnTo>
                    <a:lnTo>
                      <a:pt x="597408" y="0"/>
                    </a:lnTo>
                    <a:close/>
                  </a:path>
                </a:pathLst>
              </a:custGeom>
              <a:solidFill>
                <a:srgbClr val="76D2FF"/>
              </a:solidFill>
            </p:spPr>
            <p:txBody>
              <a:bodyPr wrap="square" lIns="0" tIns="0" rIns="0" bIns="0" rtlCol="0"/>
              <a:lstStyle/>
              <a:p>
                <a:endParaRPr/>
              </a:p>
            </p:txBody>
          </p:sp>
          <p:sp>
            <p:nvSpPr>
              <p:cNvPr id="253" name="object 4">
                <a:extLst>
                  <a:ext uri="{FF2B5EF4-FFF2-40B4-BE49-F238E27FC236}">
                    <a16:creationId xmlns:a16="http://schemas.microsoft.com/office/drawing/2014/main" id="{51A5DE80-CB69-C377-5409-3C9C32F08B2F}"/>
                  </a:ext>
                </a:extLst>
              </p:cNvPr>
              <p:cNvSpPr/>
              <p:nvPr/>
            </p:nvSpPr>
            <p:spPr>
              <a:xfrm>
                <a:off x="576072" y="5063949"/>
                <a:ext cx="597535" cy="465553"/>
              </a:xfrm>
              <a:custGeom>
                <a:avLst/>
                <a:gdLst/>
                <a:ahLst/>
                <a:cxnLst/>
                <a:rect l="l" t="t" r="r" b="b"/>
                <a:pathLst>
                  <a:path w="597535" h="1057910">
                    <a:moveTo>
                      <a:pt x="597408" y="0"/>
                    </a:moveTo>
                    <a:lnTo>
                      <a:pt x="0" y="0"/>
                    </a:lnTo>
                    <a:lnTo>
                      <a:pt x="0" y="1057656"/>
                    </a:lnTo>
                    <a:lnTo>
                      <a:pt x="597408" y="1057656"/>
                    </a:lnTo>
                    <a:lnTo>
                      <a:pt x="597408" y="0"/>
                    </a:lnTo>
                    <a:close/>
                  </a:path>
                </a:pathLst>
              </a:custGeom>
              <a:solidFill>
                <a:srgbClr val="7112EA"/>
              </a:solidFill>
            </p:spPr>
            <p:txBody>
              <a:bodyPr wrap="square" lIns="0" tIns="0" rIns="0" bIns="0" rtlCol="0"/>
              <a:lstStyle/>
              <a:p>
                <a:endParaRPr/>
              </a:p>
            </p:txBody>
          </p:sp>
        </p:grpSp>
        <p:sp>
          <p:nvSpPr>
            <p:cNvPr id="250" name="object 4">
              <a:extLst>
                <a:ext uri="{FF2B5EF4-FFF2-40B4-BE49-F238E27FC236}">
                  <a16:creationId xmlns:a16="http://schemas.microsoft.com/office/drawing/2014/main" id="{0FBD9F71-A00C-87B2-9F39-04271B387E87}"/>
                </a:ext>
              </a:extLst>
            </p:cNvPr>
            <p:cNvSpPr/>
            <p:nvPr/>
          </p:nvSpPr>
          <p:spPr>
            <a:xfrm>
              <a:off x="1637373" y="4860057"/>
              <a:ext cx="329234" cy="240656"/>
            </a:xfrm>
            <a:custGeom>
              <a:avLst/>
              <a:gdLst/>
              <a:ahLst/>
              <a:cxnLst/>
              <a:rect l="l" t="t" r="r" b="b"/>
              <a:pathLst>
                <a:path w="597535" h="1057910">
                  <a:moveTo>
                    <a:pt x="597408" y="0"/>
                  </a:moveTo>
                  <a:lnTo>
                    <a:pt x="0" y="0"/>
                  </a:lnTo>
                  <a:lnTo>
                    <a:pt x="0" y="1057656"/>
                  </a:lnTo>
                  <a:lnTo>
                    <a:pt x="597408" y="1057656"/>
                  </a:lnTo>
                  <a:lnTo>
                    <a:pt x="597408" y="0"/>
                  </a:lnTo>
                  <a:close/>
                </a:path>
              </a:pathLst>
            </a:custGeom>
            <a:solidFill>
              <a:srgbClr val="B496FF"/>
            </a:solidFill>
          </p:spPr>
          <p:txBody>
            <a:bodyPr wrap="square" lIns="0" tIns="0" rIns="0" bIns="0" rtlCol="0"/>
            <a:lstStyle/>
            <a:p>
              <a:endParaRPr/>
            </a:p>
          </p:txBody>
        </p:sp>
        <p:sp>
          <p:nvSpPr>
            <p:cNvPr id="251" name="object 4">
              <a:extLst>
                <a:ext uri="{FF2B5EF4-FFF2-40B4-BE49-F238E27FC236}">
                  <a16:creationId xmlns:a16="http://schemas.microsoft.com/office/drawing/2014/main" id="{163F5842-A743-FBB0-210D-F59175D6A2A8}"/>
                </a:ext>
              </a:extLst>
            </p:cNvPr>
            <p:cNvSpPr/>
            <p:nvPr/>
          </p:nvSpPr>
          <p:spPr>
            <a:xfrm>
              <a:off x="1636890" y="5091653"/>
              <a:ext cx="329234" cy="240656"/>
            </a:xfrm>
            <a:custGeom>
              <a:avLst/>
              <a:gdLst/>
              <a:ahLst/>
              <a:cxnLst/>
              <a:rect l="l" t="t" r="r" b="b"/>
              <a:pathLst>
                <a:path w="597535" h="1057910">
                  <a:moveTo>
                    <a:pt x="597408" y="0"/>
                  </a:moveTo>
                  <a:lnTo>
                    <a:pt x="0" y="0"/>
                  </a:lnTo>
                  <a:lnTo>
                    <a:pt x="0" y="1057656"/>
                  </a:lnTo>
                  <a:lnTo>
                    <a:pt x="597408" y="1057656"/>
                  </a:lnTo>
                  <a:lnTo>
                    <a:pt x="597408" y="0"/>
                  </a:lnTo>
                  <a:close/>
                </a:path>
              </a:pathLst>
            </a:custGeom>
            <a:solidFill>
              <a:srgbClr val="76D2FF"/>
            </a:solidFill>
          </p:spPr>
          <p:txBody>
            <a:bodyPr wrap="square" lIns="0" tIns="0" rIns="0" bIns="0" rtlCol="0"/>
            <a:lstStyle/>
            <a:p>
              <a:endParaRPr/>
            </a:p>
          </p:txBody>
        </p:sp>
        <p:sp>
          <p:nvSpPr>
            <p:cNvPr id="240" name="object 4">
              <a:extLst>
                <a:ext uri="{FF2B5EF4-FFF2-40B4-BE49-F238E27FC236}">
                  <a16:creationId xmlns:a16="http://schemas.microsoft.com/office/drawing/2014/main" id="{C7B24635-A691-FE83-96A7-2DB94D5038DD}"/>
                </a:ext>
              </a:extLst>
            </p:cNvPr>
            <p:cNvSpPr/>
            <p:nvPr/>
          </p:nvSpPr>
          <p:spPr>
            <a:xfrm>
              <a:off x="2864782" y="4691140"/>
              <a:ext cx="328581" cy="41134"/>
            </a:xfrm>
            <a:custGeom>
              <a:avLst/>
              <a:gdLst/>
              <a:ahLst/>
              <a:cxnLst/>
              <a:rect l="l" t="t" r="r" b="b"/>
              <a:pathLst>
                <a:path w="597535" h="1057910">
                  <a:moveTo>
                    <a:pt x="597408" y="0"/>
                  </a:moveTo>
                  <a:lnTo>
                    <a:pt x="0" y="0"/>
                  </a:lnTo>
                  <a:lnTo>
                    <a:pt x="0" y="1057656"/>
                  </a:lnTo>
                  <a:lnTo>
                    <a:pt x="597408" y="1057656"/>
                  </a:lnTo>
                  <a:lnTo>
                    <a:pt x="597408" y="0"/>
                  </a:lnTo>
                  <a:close/>
                </a:path>
              </a:pathLst>
            </a:custGeom>
            <a:solidFill>
              <a:srgbClr val="FC349C"/>
            </a:solidFill>
          </p:spPr>
          <p:txBody>
            <a:bodyPr wrap="square" lIns="0" tIns="0" rIns="0" bIns="0" rtlCol="0"/>
            <a:lstStyle/>
            <a:p>
              <a:endParaRPr/>
            </a:p>
          </p:txBody>
        </p:sp>
        <p:grpSp>
          <p:nvGrpSpPr>
            <p:cNvPr id="241" name="그룹 240">
              <a:extLst>
                <a:ext uri="{FF2B5EF4-FFF2-40B4-BE49-F238E27FC236}">
                  <a16:creationId xmlns:a16="http://schemas.microsoft.com/office/drawing/2014/main" id="{BE6373C3-A626-33C5-D942-9B33700463B7}"/>
                </a:ext>
              </a:extLst>
            </p:cNvPr>
            <p:cNvGrpSpPr/>
            <p:nvPr/>
          </p:nvGrpSpPr>
          <p:grpSpPr>
            <a:xfrm>
              <a:off x="2864782" y="4651756"/>
              <a:ext cx="328581" cy="680553"/>
              <a:chOff x="2725757" y="3166350"/>
              <a:chExt cx="349621" cy="1207147"/>
            </a:xfrm>
          </p:grpSpPr>
          <p:grpSp>
            <p:nvGrpSpPr>
              <p:cNvPr id="242" name="그룹 241">
                <a:extLst>
                  <a:ext uri="{FF2B5EF4-FFF2-40B4-BE49-F238E27FC236}">
                    <a16:creationId xmlns:a16="http://schemas.microsoft.com/office/drawing/2014/main" id="{9C9E17DF-711E-0E28-6F64-C10D61B3DB58}"/>
                  </a:ext>
                </a:extLst>
              </p:cNvPr>
              <p:cNvGrpSpPr/>
              <p:nvPr/>
            </p:nvGrpSpPr>
            <p:grpSpPr>
              <a:xfrm>
                <a:off x="2725757" y="3166350"/>
                <a:ext cx="349621" cy="1207147"/>
                <a:chOff x="1872614" y="3150429"/>
                <a:chExt cx="349621" cy="1207147"/>
              </a:xfrm>
            </p:grpSpPr>
            <p:grpSp>
              <p:nvGrpSpPr>
                <p:cNvPr id="244" name="그룹 243">
                  <a:extLst>
                    <a:ext uri="{FF2B5EF4-FFF2-40B4-BE49-F238E27FC236}">
                      <a16:creationId xmlns:a16="http://schemas.microsoft.com/office/drawing/2014/main" id="{5CAF17BD-E11A-344C-BDA8-66A893B7306B}"/>
                    </a:ext>
                  </a:extLst>
                </p:cNvPr>
                <p:cNvGrpSpPr/>
                <p:nvPr/>
              </p:nvGrpSpPr>
              <p:grpSpPr>
                <a:xfrm>
                  <a:off x="1872614" y="3150429"/>
                  <a:ext cx="349621" cy="420735"/>
                  <a:chOff x="576070" y="5012925"/>
                  <a:chExt cx="603288" cy="618195"/>
                </a:xfrm>
              </p:grpSpPr>
              <p:sp>
                <p:nvSpPr>
                  <p:cNvPr id="247" name="object 4">
                    <a:extLst>
                      <a:ext uri="{FF2B5EF4-FFF2-40B4-BE49-F238E27FC236}">
                        <a16:creationId xmlns:a16="http://schemas.microsoft.com/office/drawing/2014/main" id="{9C7BD8D6-8675-63A0-679C-88D614F7627D}"/>
                      </a:ext>
                    </a:extLst>
                  </p:cNvPr>
                  <p:cNvSpPr/>
                  <p:nvPr/>
                </p:nvSpPr>
                <p:spPr>
                  <a:xfrm>
                    <a:off x="576070" y="5012925"/>
                    <a:ext cx="603288" cy="107205"/>
                  </a:xfrm>
                  <a:custGeom>
                    <a:avLst/>
                    <a:gdLst/>
                    <a:ahLst/>
                    <a:cxnLst/>
                    <a:rect l="l" t="t" r="r" b="b"/>
                    <a:pathLst>
                      <a:path w="597535" h="1057910">
                        <a:moveTo>
                          <a:pt x="597408" y="0"/>
                        </a:moveTo>
                        <a:lnTo>
                          <a:pt x="0" y="0"/>
                        </a:lnTo>
                        <a:lnTo>
                          <a:pt x="0" y="1057656"/>
                        </a:lnTo>
                        <a:lnTo>
                          <a:pt x="597408" y="1057656"/>
                        </a:lnTo>
                        <a:lnTo>
                          <a:pt x="597408" y="0"/>
                        </a:lnTo>
                        <a:close/>
                      </a:path>
                    </a:pathLst>
                  </a:custGeom>
                  <a:solidFill>
                    <a:srgbClr val="979797"/>
                  </a:solidFill>
                </p:spPr>
                <p:txBody>
                  <a:bodyPr wrap="square" lIns="0" tIns="0" rIns="0" bIns="0" rtlCol="0"/>
                  <a:lstStyle/>
                  <a:p>
                    <a:endParaRPr/>
                  </a:p>
                </p:txBody>
              </p:sp>
              <p:sp>
                <p:nvSpPr>
                  <p:cNvPr id="248" name="object 4">
                    <a:extLst>
                      <a:ext uri="{FF2B5EF4-FFF2-40B4-BE49-F238E27FC236}">
                        <a16:creationId xmlns:a16="http://schemas.microsoft.com/office/drawing/2014/main" id="{CF2FCAAF-F798-3CAE-D13A-4B408D3471BA}"/>
                      </a:ext>
                    </a:extLst>
                  </p:cNvPr>
                  <p:cNvSpPr/>
                  <p:nvPr/>
                </p:nvSpPr>
                <p:spPr>
                  <a:xfrm>
                    <a:off x="576070" y="5218956"/>
                    <a:ext cx="603288" cy="412164"/>
                  </a:xfrm>
                  <a:custGeom>
                    <a:avLst/>
                    <a:gdLst/>
                    <a:ahLst/>
                    <a:cxnLst/>
                    <a:rect l="l" t="t" r="r" b="b"/>
                    <a:pathLst>
                      <a:path w="597535" h="1057910">
                        <a:moveTo>
                          <a:pt x="597408" y="0"/>
                        </a:moveTo>
                        <a:lnTo>
                          <a:pt x="0" y="0"/>
                        </a:lnTo>
                        <a:lnTo>
                          <a:pt x="0" y="1057656"/>
                        </a:lnTo>
                        <a:lnTo>
                          <a:pt x="597408" y="1057656"/>
                        </a:lnTo>
                        <a:lnTo>
                          <a:pt x="597408" y="0"/>
                        </a:lnTo>
                        <a:close/>
                      </a:path>
                    </a:pathLst>
                  </a:custGeom>
                  <a:solidFill>
                    <a:srgbClr val="7112EA"/>
                  </a:solidFill>
                </p:spPr>
                <p:txBody>
                  <a:bodyPr wrap="square" lIns="0" tIns="0" rIns="0" bIns="0" rtlCol="0"/>
                  <a:lstStyle/>
                  <a:p>
                    <a:endParaRPr/>
                  </a:p>
                </p:txBody>
              </p:sp>
            </p:grpSp>
            <p:sp>
              <p:nvSpPr>
                <p:cNvPr id="245" name="object 4">
                  <a:extLst>
                    <a:ext uri="{FF2B5EF4-FFF2-40B4-BE49-F238E27FC236}">
                      <a16:creationId xmlns:a16="http://schemas.microsoft.com/office/drawing/2014/main" id="{228E15B1-74D5-EF35-C308-A3E2BCD5B386}"/>
                    </a:ext>
                  </a:extLst>
                </p:cNvPr>
                <p:cNvSpPr/>
                <p:nvPr/>
              </p:nvSpPr>
              <p:spPr>
                <a:xfrm>
                  <a:off x="1872614" y="3571163"/>
                  <a:ext cx="349621" cy="167095"/>
                </a:xfrm>
                <a:custGeom>
                  <a:avLst/>
                  <a:gdLst/>
                  <a:ahLst/>
                  <a:cxnLst/>
                  <a:rect l="l" t="t" r="r" b="b"/>
                  <a:pathLst>
                    <a:path w="597535" h="1057910">
                      <a:moveTo>
                        <a:pt x="597408" y="0"/>
                      </a:moveTo>
                      <a:lnTo>
                        <a:pt x="0" y="0"/>
                      </a:lnTo>
                      <a:lnTo>
                        <a:pt x="0" y="1057656"/>
                      </a:lnTo>
                      <a:lnTo>
                        <a:pt x="597408" y="1057656"/>
                      </a:lnTo>
                      <a:lnTo>
                        <a:pt x="597408" y="0"/>
                      </a:lnTo>
                      <a:close/>
                    </a:path>
                  </a:pathLst>
                </a:custGeom>
                <a:solidFill>
                  <a:srgbClr val="B496FF"/>
                </a:solidFill>
              </p:spPr>
              <p:txBody>
                <a:bodyPr wrap="square" lIns="0" tIns="0" rIns="0" bIns="0" rtlCol="0"/>
                <a:lstStyle/>
                <a:p>
                  <a:endParaRPr/>
                </a:p>
              </p:txBody>
            </p:sp>
            <p:sp>
              <p:nvSpPr>
                <p:cNvPr id="246" name="object 4">
                  <a:extLst>
                    <a:ext uri="{FF2B5EF4-FFF2-40B4-BE49-F238E27FC236}">
                      <a16:creationId xmlns:a16="http://schemas.microsoft.com/office/drawing/2014/main" id="{02FD43FF-25A6-8931-34CC-A227E69170A8}"/>
                    </a:ext>
                  </a:extLst>
                </p:cNvPr>
                <p:cNvSpPr/>
                <p:nvPr/>
              </p:nvSpPr>
              <p:spPr>
                <a:xfrm>
                  <a:off x="1872614" y="3881187"/>
                  <a:ext cx="349621" cy="476389"/>
                </a:xfrm>
                <a:custGeom>
                  <a:avLst/>
                  <a:gdLst/>
                  <a:ahLst/>
                  <a:cxnLst/>
                  <a:rect l="l" t="t" r="r" b="b"/>
                  <a:pathLst>
                    <a:path w="597535" h="1057910">
                      <a:moveTo>
                        <a:pt x="597408" y="0"/>
                      </a:moveTo>
                      <a:lnTo>
                        <a:pt x="0" y="0"/>
                      </a:lnTo>
                      <a:lnTo>
                        <a:pt x="0" y="1057656"/>
                      </a:lnTo>
                      <a:lnTo>
                        <a:pt x="597408" y="1057656"/>
                      </a:lnTo>
                      <a:lnTo>
                        <a:pt x="597408" y="0"/>
                      </a:lnTo>
                      <a:close/>
                    </a:path>
                  </a:pathLst>
                </a:custGeom>
                <a:solidFill>
                  <a:srgbClr val="1E48E1"/>
                </a:solidFill>
              </p:spPr>
              <p:txBody>
                <a:bodyPr wrap="square" lIns="0" tIns="0" rIns="0" bIns="0" rtlCol="0"/>
                <a:lstStyle/>
                <a:p>
                  <a:endParaRPr/>
                </a:p>
              </p:txBody>
            </p:sp>
          </p:grpSp>
          <p:sp>
            <p:nvSpPr>
              <p:cNvPr id="243" name="object 4">
                <a:extLst>
                  <a:ext uri="{FF2B5EF4-FFF2-40B4-BE49-F238E27FC236}">
                    <a16:creationId xmlns:a16="http://schemas.microsoft.com/office/drawing/2014/main" id="{FEB135DA-0D97-6686-2A4F-7476F7AD9A36}"/>
                  </a:ext>
                </a:extLst>
              </p:cNvPr>
              <p:cNvSpPr/>
              <p:nvPr/>
            </p:nvSpPr>
            <p:spPr>
              <a:xfrm>
                <a:off x="2725757" y="3753109"/>
                <a:ext cx="349621" cy="144000"/>
              </a:xfrm>
              <a:custGeom>
                <a:avLst/>
                <a:gdLst/>
                <a:ahLst/>
                <a:cxnLst/>
                <a:rect l="l" t="t" r="r" b="b"/>
                <a:pathLst>
                  <a:path w="597535" h="1057910">
                    <a:moveTo>
                      <a:pt x="597408" y="0"/>
                    </a:moveTo>
                    <a:lnTo>
                      <a:pt x="0" y="0"/>
                    </a:lnTo>
                    <a:lnTo>
                      <a:pt x="0" y="1057656"/>
                    </a:lnTo>
                    <a:lnTo>
                      <a:pt x="597408" y="1057656"/>
                    </a:lnTo>
                    <a:lnTo>
                      <a:pt x="597408" y="0"/>
                    </a:lnTo>
                    <a:close/>
                  </a:path>
                </a:pathLst>
              </a:custGeom>
              <a:solidFill>
                <a:srgbClr val="76D2FF"/>
              </a:solidFill>
            </p:spPr>
            <p:txBody>
              <a:bodyPr wrap="square" lIns="0" tIns="0" rIns="0" bIns="0" rtlCol="0"/>
              <a:lstStyle/>
              <a:p>
                <a:endParaRPr/>
              </a:p>
            </p:txBody>
          </p:sp>
        </p:grpSp>
        <p:sp>
          <p:nvSpPr>
            <p:cNvPr id="231" name="object 4">
              <a:extLst>
                <a:ext uri="{FF2B5EF4-FFF2-40B4-BE49-F238E27FC236}">
                  <a16:creationId xmlns:a16="http://schemas.microsoft.com/office/drawing/2014/main" id="{766C9185-A5DA-1F56-228D-BCAD4048F41E}"/>
                </a:ext>
              </a:extLst>
            </p:cNvPr>
            <p:cNvSpPr/>
            <p:nvPr/>
          </p:nvSpPr>
          <p:spPr>
            <a:xfrm>
              <a:off x="4687443" y="4685629"/>
              <a:ext cx="317332" cy="136800"/>
            </a:xfrm>
            <a:custGeom>
              <a:avLst/>
              <a:gdLst/>
              <a:ahLst/>
              <a:cxnLst/>
              <a:rect l="l" t="t" r="r" b="b"/>
              <a:pathLst>
                <a:path w="597535" h="1057910">
                  <a:moveTo>
                    <a:pt x="597408" y="0"/>
                  </a:moveTo>
                  <a:lnTo>
                    <a:pt x="0" y="0"/>
                  </a:lnTo>
                  <a:lnTo>
                    <a:pt x="0" y="1057656"/>
                  </a:lnTo>
                  <a:lnTo>
                    <a:pt x="597408" y="1057656"/>
                  </a:lnTo>
                  <a:lnTo>
                    <a:pt x="597408" y="0"/>
                  </a:lnTo>
                  <a:close/>
                </a:path>
              </a:pathLst>
            </a:custGeom>
            <a:solidFill>
              <a:srgbClr val="7112EA"/>
            </a:solidFill>
          </p:spPr>
          <p:txBody>
            <a:bodyPr wrap="square" lIns="0" tIns="0" rIns="0" bIns="0" rtlCol="0"/>
            <a:lstStyle/>
            <a:p>
              <a:endParaRPr/>
            </a:p>
          </p:txBody>
        </p:sp>
        <p:grpSp>
          <p:nvGrpSpPr>
            <p:cNvPr id="232" name="그룹 231">
              <a:extLst>
                <a:ext uri="{FF2B5EF4-FFF2-40B4-BE49-F238E27FC236}">
                  <a16:creationId xmlns:a16="http://schemas.microsoft.com/office/drawing/2014/main" id="{057F4D02-FD94-282B-10D5-184610FB6262}"/>
                </a:ext>
              </a:extLst>
            </p:cNvPr>
            <p:cNvGrpSpPr/>
            <p:nvPr/>
          </p:nvGrpSpPr>
          <p:grpSpPr>
            <a:xfrm>
              <a:off x="4687437" y="4664285"/>
              <a:ext cx="317330" cy="668024"/>
              <a:chOff x="2713684" y="3166351"/>
              <a:chExt cx="345600" cy="1184924"/>
            </a:xfrm>
          </p:grpSpPr>
          <p:grpSp>
            <p:nvGrpSpPr>
              <p:cNvPr id="233" name="그룹 232">
                <a:extLst>
                  <a:ext uri="{FF2B5EF4-FFF2-40B4-BE49-F238E27FC236}">
                    <a16:creationId xmlns:a16="http://schemas.microsoft.com/office/drawing/2014/main" id="{F431280D-7594-F223-A40F-E75FE9406080}"/>
                  </a:ext>
                </a:extLst>
              </p:cNvPr>
              <p:cNvGrpSpPr/>
              <p:nvPr/>
            </p:nvGrpSpPr>
            <p:grpSpPr>
              <a:xfrm>
                <a:off x="2713684" y="3166351"/>
                <a:ext cx="345600" cy="1184924"/>
                <a:chOff x="1860541" y="3150430"/>
                <a:chExt cx="345600" cy="1184924"/>
              </a:xfrm>
            </p:grpSpPr>
            <p:grpSp>
              <p:nvGrpSpPr>
                <p:cNvPr id="235" name="그룹 234">
                  <a:extLst>
                    <a:ext uri="{FF2B5EF4-FFF2-40B4-BE49-F238E27FC236}">
                      <a16:creationId xmlns:a16="http://schemas.microsoft.com/office/drawing/2014/main" id="{08B823A6-49F5-D0D6-9DFD-B1CB34E92C5D}"/>
                    </a:ext>
                  </a:extLst>
                </p:cNvPr>
                <p:cNvGrpSpPr/>
                <p:nvPr/>
              </p:nvGrpSpPr>
              <p:grpSpPr>
                <a:xfrm>
                  <a:off x="1860541" y="3150430"/>
                  <a:ext cx="345600" cy="919238"/>
                  <a:chOff x="555237" y="5012925"/>
                  <a:chExt cx="596349" cy="1350656"/>
                </a:xfrm>
              </p:grpSpPr>
              <p:sp>
                <p:nvSpPr>
                  <p:cNvPr id="238" name="object 4">
                    <a:extLst>
                      <a:ext uri="{FF2B5EF4-FFF2-40B4-BE49-F238E27FC236}">
                        <a16:creationId xmlns:a16="http://schemas.microsoft.com/office/drawing/2014/main" id="{32B12439-7634-5459-01A7-B92D7B622194}"/>
                      </a:ext>
                    </a:extLst>
                  </p:cNvPr>
                  <p:cNvSpPr/>
                  <p:nvPr/>
                </p:nvSpPr>
                <p:spPr>
                  <a:xfrm>
                    <a:off x="555237" y="5012925"/>
                    <a:ext cx="596349" cy="67176"/>
                  </a:xfrm>
                  <a:custGeom>
                    <a:avLst/>
                    <a:gdLst/>
                    <a:ahLst/>
                    <a:cxnLst/>
                    <a:rect l="l" t="t" r="r" b="b"/>
                    <a:pathLst>
                      <a:path w="597535" h="1057910">
                        <a:moveTo>
                          <a:pt x="597408" y="0"/>
                        </a:moveTo>
                        <a:lnTo>
                          <a:pt x="0" y="0"/>
                        </a:lnTo>
                        <a:lnTo>
                          <a:pt x="0" y="1057656"/>
                        </a:lnTo>
                        <a:lnTo>
                          <a:pt x="597408" y="1057656"/>
                        </a:lnTo>
                        <a:lnTo>
                          <a:pt x="597408" y="0"/>
                        </a:lnTo>
                        <a:close/>
                      </a:path>
                    </a:pathLst>
                  </a:custGeom>
                  <a:solidFill>
                    <a:srgbClr val="979797"/>
                  </a:solidFill>
                </p:spPr>
                <p:txBody>
                  <a:bodyPr wrap="square" lIns="0" tIns="0" rIns="0" bIns="0" rtlCol="0"/>
                  <a:lstStyle/>
                  <a:p>
                    <a:endParaRPr/>
                  </a:p>
                </p:txBody>
              </p:sp>
              <p:sp>
                <p:nvSpPr>
                  <p:cNvPr id="239" name="object 4">
                    <a:extLst>
                      <a:ext uri="{FF2B5EF4-FFF2-40B4-BE49-F238E27FC236}">
                        <a16:creationId xmlns:a16="http://schemas.microsoft.com/office/drawing/2014/main" id="{98276A07-A9A6-91A5-1E2A-9230F1343398}"/>
                      </a:ext>
                    </a:extLst>
                  </p:cNvPr>
                  <p:cNvSpPr/>
                  <p:nvPr/>
                </p:nvSpPr>
                <p:spPr>
                  <a:xfrm>
                    <a:off x="555237" y="5333929"/>
                    <a:ext cx="596349" cy="1029652"/>
                  </a:xfrm>
                  <a:custGeom>
                    <a:avLst/>
                    <a:gdLst/>
                    <a:ahLst/>
                    <a:cxnLst/>
                    <a:rect l="l" t="t" r="r" b="b"/>
                    <a:pathLst>
                      <a:path w="597535" h="1057910">
                        <a:moveTo>
                          <a:pt x="597408" y="0"/>
                        </a:moveTo>
                        <a:lnTo>
                          <a:pt x="0" y="0"/>
                        </a:lnTo>
                        <a:lnTo>
                          <a:pt x="0" y="1057656"/>
                        </a:lnTo>
                        <a:lnTo>
                          <a:pt x="597408" y="1057656"/>
                        </a:lnTo>
                        <a:lnTo>
                          <a:pt x="597408" y="0"/>
                        </a:lnTo>
                        <a:close/>
                      </a:path>
                    </a:pathLst>
                  </a:custGeom>
                  <a:solidFill>
                    <a:srgbClr val="B496FF"/>
                  </a:solidFill>
                </p:spPr>
                <p:txBody>
                  <a:bodyPr wrap="square" lIns="0" tIns="0" rIns="0" bIns="0" rtlCol="0"/>
                  <a:lstStyle/>
                  <a:p>
                    <a:endParaRPr/>
                  </a:p>
                </p:txBody>
              </p:sp>
            </p:grpSp>
            <p:sp>
              <p:nvSpPr>
                <p:cNvPr id="237" name="object 4">
                  <a:extLst>
                    <a:ext uri="{FF2B5EF4-FFF2-40B4-BE49-F238E27FC236}">
                      <a16:creationId xmlns:a16="http://schemas.microsoft.com/office/drawing/2014/main" id="{DC077BDA-3D26-58DD-736B-F261DEDCD479}"/>
                    </a:ext>
                  </a:extLst>
                </p:cNvPr>
                <p:cNvSpPr/>
                <p:nvPr/>
              </p:nvSpPr>
              <p:spPr>
                <a:xfrm>
                  <a:off x="1860541" y="4262930"/>
                  <a:ext cx="345600" cy="72424"/>
                </a:xfrm>
                <a:custGeom>
                  <a:avLst/>
                  <a:gdLst/>
                  <a:ahLst/>
                  <a:cxnLst/>
                  <a:rect l="l" t="t" r="r" b="b"/>
                  <a:pathLst>
                    <a:path w="597535" h="1057910">
                      <a:moveTo>
                        <a:pt x="597408" y="0"/>
                      </a:moveTo>
                      <a:lnTo>
                        <a:pt x="0" y="0"/>
                      </a:lnTo>
                      <a:lnTo>
                        <a:pt x="0" y="1057656"/>
                      </a:lnTo>
                      <a:lnTo>
                        <a:pt x="597408" y="1057656"/>
                      </a:lnTo>
                      <a:lnTo>
                        <a:pt x="597408" y="0"/>
                      </a:lnTo>
                      <a:close/>
                    </a:path>
                  </a:pathLst>
                </a:custGeom>
                <a:solidFill>
                  <a:srgbClr val="1E48E1"/>
                </a:solidFill>
              </p:spPr>
              <p:txBody>
                <a:bodyPr wrap="square" lIns="0" tIns="0" rIns="0" bIns="0" rtlCol="0"/>
                <a:lstStyle/>
                <a:p>
                  <a:endParaRPr/>
                </a:p>
              </p:txBody>
            </p:sp>
          </p:grpSp>
          <p:sp>
            <p:nvSpPr>
              <p:cNvPr id="234" name="object 4">
                <a:extLst>
                  <a:ext uri="{FF2B5EF4-FFF2-40B4-BE49-F238E27FC236}">
                    <a16:creationId xmlns:a16="http://schemas.microsoft.com/office/drawing/2014/main" id="{3EA6B9C9-3D91-164D-C22F-C6E87A776D45}"/>
                  </a:ext>
                </a:extLst>
              </p:cNvPr>
              <p:cNvSpPr/>
              <p:nvPr/>
            </p:nvSpPr>
            <p:spPr>
              <a:xfrm>
                <a:off x="2713684" y="4076634"/>
                <a:ext cx="345600" cy="202217"/>
              </a:xfrm>
              <a:custGeom>
                <a:avLst/>
                <a:gdLst/>
                <a:ahLst/>
                <a:cxnLst/>
                <a:rect l="l" t="t" r="r" b="b"/>
                <a:pathLst>
                  <a:path w="597535" h="1057910">
                    <a:moveTo>
                      <a:pt x="597408" y="0"/>
                    </a:moveTo>
                    <a:lnTo>
                      <a:pt x="0" y="0"/>
                    </a:lnTo>
                    <a:lnTo>
                      <a:pt x="0" y="1057656"/>
                    </a:lnTo>
                    <a:lnTo>
                      <a:pt x="597408" y="1057656"/>
                    </a:lnTo>
                    <a:lnTo>
                      <a:pt x="597408" y="0"/>
                    </a:lnTo>
                    <a:close/>
                  </a:path>
                </a:pathLst>
              </a:custGeom>
              <a:solidFill>
                <a:srgbClr val="76D2FF"/>
              </a:solidFill>
            </p:spPr>
            <p:txBody>
              <a:bodyPr wrap="square" lIns="0" tIns="0" rIns="0" bIns="0" rtlCol="0"/>
              <a:lstStyle/>
              <a:p>
                <a:endParaRPr/>
              </a:p>
            </p:txBody>
          </p:sp>
        </p:grpSp>
        <p:grpSp>
          <p:nvGrpSpPr>
            <p:cNvPr id="220" name="그룹 219">
              <a:extLst>
                <a:ext uri="{FF2B5EF4-FFF2-40B4-BE49-F238E27FC236}">
                  <a16:creationId xmlns:a16="http://schemas.microsoft.com/office/drawing/2014/main" id="{2D87D64B-FD75-0702-4C84-71D6FC8170AD}"/>
                </a:ext>
              </a:extLst>
            </p:cNvPr>
            <p:cNvGrpSpPr/>
            <p:nvPr/>
          </p:nvGrpSpPr>
          <p:grpSpPr>
            <a:xfrm>
              <a:off x="2245579" y="4657513"/>
              <a:ext cx="328581" cy="674796"/>
              <a:chOff x="2713683" y="3166351"/>
              <a:chExt cx="345600" cy="1196937"/>
            </a:xfrm>
          </p:grpSpPr>
          <p:sp>
            <p:nvSpPr>
              <p:cNvPr id="222" name="object 4">
                <a:extLst>
                  <a:ext uri="{FF2B5EF4-FFF2-40B4-BE49-F238E27FC236}">
                    <a16:creationId xmlns:a16="http://schemas.microsoft.com/office/drawing/2014/main" id="{2D6A142D-5AE6-9EC7-CFFF-105593E3F8AD}"/>
                  </a:ext>
                </a:extLst>
              </p:cNvPr>
              <p:cNvSpPr/>
              <p:nvPr/>
            </p:nvSpPr>
            <p:spPr>
              <a:xfrm>
                <a:off x="2713683" y="3255971"/>
                <a:ext cx="345600" cy="127712"/>
              </a:xfrm>
              <a:custGeom>
                <a:avLst/>
                <a:gdLst/>
                <a:ahLst/>
                <a:cxnLst/>
                <a:rect l="l" t="t" r="r" b="b"/>
                <a:pathLst>
                  <a:path w="597535" h="1057910">
                    <a:moveTo>
                      <a:pt x="597408" y="0"/>
                    </a:moveTo>
                    <a:lnTo>
                      <a:pt x="0" y="0"/>
                    </a:lnTo>
                    <a:lnTo>
                      <a:pt x="0" y="1057656"/>
                    </a:lnTo>
                    <a:lnTo>
                      <a:pt x="597408" y="1057656"/>
                    </a:lnTo>
                    <a:lnTo>
                      <a:pt x="597408" y="0"/>
                    </a:lnTo>
                    <a:close/>
                  </a:path>
                </a:pathLst>
              </a:custGeom>
              <a:solidFill>
                <a:srgbClr val="FC349C"/>
              </a:solidFill>
            </p:spPr>
            <p:txBody>
              <a:bodyPr wrap="square" lIns="0" tIns="0" rIns="0" bIns="0" rtlCol="0"/>
              <a:lstStyle/>
              <a:p>
                <a:endParaRPr/>
              </a:p>
            </p:txBody>
          </p:sp>
          <p:grpSp>
            <p:nvGrpSpPr>
              <p:cNvPr id="224" name="그룹 223">
                <a:extLst>
                  <a:ext uri="{FF2B5EF4-FFF2-40B4-BE49-F238E27FC236}">
                    <a16:creationId xmlns:a16="http://schemas.microsoft.com/office/drawing/2014/main" id="{892F2240-AEFF-62A7-354C-041EB95AC7BF}"/>
                  </a:ext>
                </a:extLst>
              </p:cNvPr>
              <p:cNvGrpSpPr/>
              <p:nvPr/>
            </p:nvGrpSpPr>
            <p:grpSpPr>
              <a:xfrm>
                <a:off x="2713683" y="3166351"/>
                <a:ext cx="345600" cy="1196937"/>
                <a:chOff x="1860540" y="3150430"/>
                <a:chExt cx="345600" cy="1196937"/>
              </a:xfrm>
            </p:grpSpPr>
            <p:grpSp>
              <p:nvGrpSpPr>
                <p:cNvPr id="226" name="그룹 225">
                  <a:extLst>
                    <a:ext uri="{FF2B5EF4-FFF2-40B4-BE49-F238E27FC236}">
                      <a16:creationId xmlns:a16="http://schemas.microsoft.com/office/drawing/2014/main" id="{D2FE022C-9DE1-6D3B-B74A-0E96864B5EE2}"/>
                    </a:ext>
                  </a:extLst>
                </p:cNvPr>
                <p:cNvGrpSpPr/>
                <p:nvPr/>
              </p:nvGrpSpPr>
              <p:grpSpPr>
                <a:xfrm>
                  <a:off x="1860540" y="3150430"/>
                  <a:ext cx="345600" cy="429486"/>
                  <a:chOff x="555235" y="5012925"/>
                  <a:chExt cx="596349" cy="631053"/>
                </a:xfrm>
              </p:grpSpPr>
              <p:sp>
                <p:nvSpPr>
                  <p:cNvPr id="229" name="object 4">
                    <a:extLst>
                      <a:ext uri="{FF2B5EF4-FFF2-40B4-BE49-F238E27FC236}">
                        <a16:creationId xmlns:a16="http://schemas.microsoft.com/office/drawing/2014/main" id="{7A45AB4D-103A-F44B-1DBE-CA10192DE05D}"/>
                      </a:ext>
                    </a:extLst>
                  </p:cNvPr>
                  <p:cNvSpPr/>
                  <p:nvPr/>
                </p:nvSpPr>
                <p:spPr>
                  <a:xfrm>
                    <a:off x="555235" y="5012925"/>
                    <a:ext cx="596349" cy="131682"/>
                  </a:xfrm>
                  <a:custGeom>
                    <a:avLst/>
                    <a:gdLst/>
                    <a:ahLst/>
                    <a:cxnLst/>
                    <a:rect l="l" t="t" r="r" b="b"/>
                    <a:pathLst>
                      <a:path w="597535" h="1057910">
                        <a:moveTo>
                          <a:pt x="597408" y="0"/>
                        </a:moveTo>
                        <a:lnTo>
                          <a:pt x="0" y="0"/>
                        </a:lnTo>
                        <a:lnTo>
                          <a:pt x="0" y="1057656"/>
                        </a:lnTo>
                        <a:lnTo>
                          <a:pt x="597408" y="1057656"/>
                        </a:lnTo>
                        <a:lnTo>
                          <a:pt x="597408" y="0"/>
                        </a:lnTo>
                        <a:close/>
                      </a:path>
                    </a:pathLst>
                  </a:custGeom>
                  <a:solidFill>
                    <a:srgbClr val="979797"/>
                  </a:solidFill>
                </p:spPr>
                <p:txBody>
                  <a:bodyPr wrap="square" lIns="0" tIns="0" rIns="0" bIns="0" rtlCol="0"/>
                  <a:lstStyle/>
                  <a:p>
                    <a:endParaRPr/>
                  </a:p>
                </p:txBody>
              </p:sp>
              <p:sp>
                <p:nvSpPr>
                  <p:cNvPr id="230" name="object 4">
                    <a:extLst>
                      <a:ext uri="{FF2B5EF4-FFF2-40B4-BE49-F238E27FC236}">
                        <a16:creationId xmlns:a16="http://schemas.microsoft.com/office/drawing/2014/main" id="{88CAB37D-8586-6486-5809-6684AD21D7F2}"/>
                      </a:ext>
                    </a:extLst>
                  </p:cNvPr>
                  <p:cNvSpPr/>
                  <p:nvPr/>
                </p:nvSpPr>
                <p:spPr>
                  <a:xfrm>
                    <a:off x="555235" y="5180877"/>
                    <a:ext cx="596349" cy="463101"/>
                  </a:xfrm>
                  <a:custGeom>
                    <a:avLst/>
                    <a:gdLst/>
                    <a:ahLst/>
                    <a:cxnLst/>
                    <a:rect l="l" t="t" r="r" b="b"/>
                    <a:pathLst>
                      <a:path w="597535" h="1057910">
                        <a:moveTo>
                          <a:pt x="597408" y="0"/>
                        </a:moveTo>
                        <a:lnTo>
                          <a:pt x="0" y="0"/>
                        </a:lnTo>
                        <a:lnTo>
                          <a:pt x="0" y="1057656"/>
                        </a:lnTo>
                        <a:lnTo>
                          <a:pt x="597408" y="1057656"/>
                        </a:lnTo>
                        <a:lnTo>
                          <a:pt x="597408" y="0"/>
                        </a:lnTo>
                        <a:close/>
                      </a:path>
                    </a:pathLst>
                  </a:custGeom>
                  <a:solidFill>
                    <a:srgbClr val="7112EA"/>
                  </a:solidFill>
                </p:spPr>
                <p:txBody>
                  <a:bodyPr wrap="square" lIns="0" tIns="0" rIns="0" bIns="0" rtlCol="0"/>
                  <a:lstStyle/>
                  <a:p>
                    <a:endParaRPr/>
                  </a:p>
                </p:txBody>
              </p:sp>
            </p:grpSp>
            <p:sp>
              <p:nvSpPr>
                <p:cNvPr id="228" name="object 4">
                  <a:extLst>
                    <a:ext uri="{FF2B5EF4-FFF2-40B4-BE49-F238E27FC236}">
                      <a16:creationId xmlns:a16="http://schemas.microsoft.com/office/drawing/2014/main" id="{D7EBFADF-B5F1-607C-980F-271AB64ECDA7}"/>
                    </a:ext>
                  </a:extLst>
                </p:cNvPr>
                <p:cNvSpPr/>
                <p:nvPr/>
              </p:nvSpPr>
              <p:spPr>
                <a:xfrm>
                  <a:off x="1860540" y="4297519"/>
                  <a:ext cx="345600" cy="49848"/>
                </a:xfrm>
                <a:custGeom>
                  <a:avLst/>
                  <a:gdLst/>
                  <a:ahLst/>
                  <a:cxnLst/>
                  <a:rect l="l" t="t" r="r" b="b"/>
                  <a:pathLst>
                    <a:path w="597535" h="1057910">
                      <a:moveTo>
                        <a:pt x="597408" y="0"/>
                      </a:moveTo>
                      <a:lnTo>
                        <a:pt x="0" y="0"/>
                      </a:lnTo>
                      <a:lnTo>
                        <a:pt x="0" y="1057656"/>
                      </a:lnTo>
                      <a:lnTo>
                        <a:pt x="597408" y="1057656"/>
                      </a:lnTo>
                      <a:lnTo>
                        <a:pt x="597408" y="0"/>
                      </a:lnTo>
                      <a:close/>
                    </a:path>
                  </a:pathLst>
                </a:custGeom>
                <a:solidFill>
                  <a:srgbClr val="1E48E1"/>
                </a:solidFill>
              </p:spPr>
              <p:txBody>
                <a:bodyPr wrap="square" lIns="0" tIns="0" rIns="0" bIns="0" rtlCol="0"/>
                <a:lstStyle/>
                <a:p>
                  <a:endParaRPr/>
                </a:p>
              </p:txBody>
            </p:sp>
          </p:grpSp>
        </p:grpSp>
        <p:sp>
          <p:nvSpPr>
            <p:cNvPr id="221" name="object 4">
              <a:extLst>
                <a:ext uri="{FF2B5EF4-FFF2-40B4-BE49-F238E27FC236}">
                  <a16:creationId xmlns:a16="http://schemas.microsoft.com/office/drawing/2014/main" id="{648EC32C-3E46-1584-CA31-BBB193518439}"/>
                </a:ext>
              </a:extLst>
            </p:cNvPr>
            <p:cNvSpPr/>
            <p:nvPr/>
          </p:nvSpPr>
          <p:spPr>
            <a:xfrm>
              <a:off x="2245579" y="4896892"/>
              <a:ext cx="328581" cy="86289"/>
            </a:xfrm>
            <a:custGeom>
              <a:avLst/>
              <a:gdLst/>
              <a:ahLst/>
              <a:cxnLst/>
              <a:rect l="l" t="t" r="r" b="b"/>
              <a:pathLst>
                <a:path w="597535" h="1057910">
                  <a:moveTo>
                    <a:pt x="597408" y="0"/>
                  </a:moveTo>
                  <a:lnTo>
                    <a:pt x="0" y="0"/>
                  </a:lnTo>
                  <a:lnTo>
                    <a:pt x="0" y="1057656"/>
                  </a:lnTo>
                  <a:lnTo>
                    <a:pt x="597408" y="1057656"/>
                  </a:lnTo>
                  <a:lnTo>
                    <a:pt x="597408" y="0"/>
                  </a:lnTo>
                  <a:close/>
                </a:path>
              </a:pathLst>
            </a:custGeom>
            <a:solidFill>
              <a:srgbClr val="B496FF"/>
            </a:solidFill>
          </p:spPr>
          <p:txBody>
            <a:bodyPr wrap="square" lIns="0" tIns="0" rIns="0" bIns="0" rtlCol="0"/>
            <a:lstStyle/>
            <a:p>
              <a:endParaRPr/>
            </a:p>
          </p:txBody>
        </p:sp>
        <p:sp>
          <p:nvSpPr>
            <p:cNvPr id="214" name="object 4">
              <a:extLst>
                <a:ext uri="{FF2B5EF4-FFF2-40B4-BE49-F238E27FC236}">
                  <a16:creationId xmlns:a16="http://schemas.microsoft.com/office/drawing/2014/main" id="{0FFB131F-0FAB-053C-8D98-779E3DC1D391}"/>
                </a:ext>
              </a:extLst>
            </p:cNvPr>
            <p:cNvSpPr/>
            <p:nvPr/>
          </p:nvSpPr>
          <p:spPr>
            <a:xfrm>
              <a:off x="4079888" y="5112805"/>
              <a:ext cx="328581" cy="20296"/>
            </a:xfrm>
            <a:custGeom>
              <a:avLst/>
              <a:gdLst/>
              <a:ahLst/>
              <a:cxnLst/>
              <a:rect l="l" t="t" r="r" b="b"/>
              <a:pathLst>
                <a:path w="597535" h="1057910">
                  <a:moveTo>
                    <a:pt x="597408" y="0"/>
                  </a:moveTo>
                  <a:lnTo>
                    <a:pt x="0" y="0"/>
                  </a:lnTo>
                  <a:lnTo>
                    <a:pt x="0" y="1057656"/>
                  </a:lnTo>
                  <a:lnTo>
                    <a:pt x="597408" y="1057656"/>
                  </a:lnTo>
                  <a:lnTo>
                    <a:pt x="597408" y="0"/>
                  </a:lnTo>
                  <a:close/>
                </a:path>
              </a:pathLst>
            </a:custGeom>
            <a:solidFill>
              <a:srgbClr val="7112EA"/>
            </a:solidFill>
          </p:spPr>
          <p:txBody>
            <a:bodyPr wrap="square" lIns="0" tIns="0" rIns="0" bIns="0" rtlCol="0"/>
            <a:lstStyle/>
            <a:p>
              <a:endParaRPr dirty="0"/>
            </a:p>
          </p:txBody>
        </p:sp>
        <p:grpSp>
          <p:nvGrpSpPr>
            <p:cNvPr id="215" name="그룹 214">
              <a:extLst>
                <a:ext uri="{FF2B5EF4-FFF2-40B4-BE49-F238E27FC236}">
                  <a16:creationId xmlns:a16="http://schemas.microsoft.com/office/drawing/2014/main" id="{E065197B-A4A8-E739-40A7-CBFE4BB40CD9}"/>
                </a:ext>
              </a:extLst>
            </p:cNvPr>
            <p:cNvGrpSpPr/>
            <p:nvPr/>
          </p:nvGrpSpPr>
          <p:grpSpPr>
            <a:xfrm>
              <a:off x="4079888" y="4666370"/>
              <a:ext cx="328581" cy="665939"/>
              <a:chOff x="4733530" y="4434147"/>
              <a:chExt cx="345600" cy="1181225"/>
            </a:xfrm>
          </p:grpSpPr>
          <p:sp>
            <p:nvSpPr>
              <p:cNvPr id="216" name="object 4">
                <a:extLst>
                  <a:ext uri="{FF2B5EF4-FFF2-40B4-BE49-F238E27FC236}">
                    <a16:creationId xmlns:a16="http://schemas.microsoft.com/office/drawing/2014/main" id="{A1CA4F0F-574B-B089-FDD3-37D56F585759}"/>
                  </a:ext>
                </a:extLst>
              </p:cNvPr>
              <p:cNvSpPr/>
              <p:nvPr/>
            </p:nvSpPr>
            <p:spPr>
              <a:xfrm>
                <a:off x="4733530" y="5206099"/>
                <a:ext cx="345600" cy="21600"/>
              </a:xfrm>
              <a:custGeom>
                <a:avLst/>
                <a:gdLst/>
                <a:ahLst/>
                <a:cxnLst/>
                <a:rect l="l" t="t" r="r" b="b"/>
                <a:pathLst>
                  <a:path w="597535" h="1057910">
                    <a:moveTo>
                      <a:pt x="597408" y="0"/>
                    </a:moveTo>
                    <a:lnTo>
                      <a:pt x="0" y="0"/>
                    </a:lnTo>
                    <a:lnTo>
                      <a:pt x="0" y="1057656"/>
                    </a:lnTo>
                    <a:lnTo>
                      <a:pt x="597408" y="1057656"/>
                    </a:lnTo>
                    <a:lnTo>
                      <a:pt x="597408" y="0"/>
                    </a:lnTo>
                    <a:close/>
                  </a:path>
                </a:pathLst>
              </a:custGeom>
              <a:solidFill>
                <a:srgbClr val="FC349C"/>
              </a:solidFill>
            </p:spPr>
            <p:txBody>
              <a:bodyPr wrap="square" lIns="0" tIns="0" rIns="0" bIns="0" rtlCol="0"/>
              <a:lstStyle/>
              <a:p>
                <a:endParaRPr/>
              </a:p>
            </p:txBody>
          </p:sp>
          <p:sp>
            <p:nvSpPr>
              <p:cNvPr id="217" name="object 4">
                <a:extLst>
                  <a:ext uri="{FF2B5EF4-FFF2-40B4-BE49-F238E27FC236}">
                    <a16:creationId xmlns:a16="http://schemas.microsoft.com/office/drawing/2014/main" id="{4656F3A2-C26D-926C-3EDA-9D70B84C2695}"/>
                  </a:ext>
                </a:extLst>
              </p:cNvPr>
              <p:cNvSpPr/>
              <p:nvPr/>
            </p:nvSpPr>
            <p:spPr>
              <a:xfrm>
                <a:off x="4733530" y="4434147"/>
                <a:ext cx="345600" cy="771952"/>
              </a:xfrm>
              <a:custGeom>
                <a:avLst/>
                <a:gdLst/>
                <a:ahLst/>
                <a:cxnLst/>
                <a:rect l="l" t="t" r="r" b="b"/>
                <a:pathLst>
                  <a:path w="597535" h="1057910">
                    <a:moveTo>
                      <a:pt x="597408" y="0"/>
                    </a:moveTo>
                    <a:lnTo>
                      <a:pt x="0" y="0"/>
                    </a:lnTo>
                    <a:lnTo>
                      <a:pt x="0" y="1057656"/>
                    </a:lnTo>
                    <a:lnTo>
                      <a:pt x="597408" y="1057656"/>
                    </a:lnTo>
                    <a:lnTo>
                      <a:pt x="597408" y="0"/>
                    </a:lnTo>
                    <a:close/>
                  </a:path>
                </a:pathLst>
              </a:custGeom>
              <a:solidFill>
                <a:srgbClr val="979797"/>
              </a:solidFill>
            </p:spPr>
            <p:txBody>
              <a:bodyPr wrap="square" lIns="0" tIns="0" rIns="0" bIns="0" rtlCol="0"/>
              <a:lstStyle/>
              <a:p>
                <a:endParaRPr/>
              </a:p>
            </p:txBody>
          </p:sp>
          <p:sp>
            <p:nvSpPr>
              <p:cNvPr id="218" name="object 4">
                <a:extLst>
                  <a:ext uri="{FF2B5EF4-FFF2-40B4-BE49-F238E27FC236}">
                    <a16:creationId xmlns:a16="http://schemas.microsoft.com/office/drawing/2014/main" id="{0FFF7967-220F-104A-8FDF-6430BB533C54}"/>
                  </a:ext>
                </a:extLst>
              </p:cNvPr>
              <p:cNvSpPr/>
              <p:nvPr/>
            </p:nvSpPr>
            <p:spPr>
              <a:xfrm>
                <a:off x="4733530" y="5463273"/>
                <a:ext cx="345600" cy="152099"/>
              </a:xfrm>
              <a:custGeom>
                <a:avLst/>
                <a:gdLst/>
                <a:ahLst/>
                <a:cxnLst/>
                <a:rect l="l" t="t" r="r" b="b"/>
                <a:pathLst>
                  <a:path w="597535" h="1057910">
                    <a:moveTo>
                      <a:pt x="597408" y="0"/>
                    </a:moveTo>
                    <a:lnTo>
                      <a:pt x="0" y="0"/>
                    </a:lnTo>
                    <a:lnTo>
                      <a:pt x="0" y="1057656"/>
                    </a:lnTo>
                    <a:lnTo>
                      <a:pt x="597408" y="1057656"/>
                    </a:lnTo>
                    <a:lnTo>
                      <a:pt x="597408" y="0"/>
                    </a:lnTo>
                    <a:close/>
                  </a:path>
                </a:pathLst>
              </a:custGeom>
              <a:solidFill>
                <a:srgbClr val="76D2FF"/>
              </a:solidFill>
            </p:spPr>
            <p:txBody>
              <a:bodyPr wrap="square" lIns="0" tIns="0" rIns="0" bIns="0" rtlCol="0"/>
              <a:lstStyle/>
              <a:p>
                <a:endParaRPr/>
              </a:p>
            </p:txBody>
          </p:sp>
          <p:sp>
            <p:nvSpPr>
              <p:cNvPr id="219" name="object 4">
                <a:extLst>
                  <a:ext uri="{FF2B5EF4-FFF2-40B4-BE49-F238E27FC236}">
                    <a16:creationId xmlns:a16="http://schemas.microsoft.com/office/drawing/2014/main" id="{65F1C406-B3EC-BE76-F9E2-101DDCBB7A1F}"/>
                  </a:ext>
                </a:extLst>
              </p:cNvPr>
              <p:cNvSpPr/>
              <p:nvPr/>
            </p:nvSpPr>
            <p:spPr>
              <a:xfrm>
                <a:off x="4733530" y="5241427"/>
                <a:ext cx="345600" cy="228306"/>
              </a:xfrm>
              <a:custGeom>
                <a:avLst/>
                <a:gdLst/>
                <a:ahLst/>
                <a:cxnLst/>
                <a:rect l="l" t="t" r="r" b="b"/>
                <a:pathLst>
                  <a:path w="597535" h="1057910">
                    <a:moveTo>
                      <a:pt x="597408" y="0"/>
                    </a:moveTo>
                    <a:lnTo>
                      <a:pt x="0" y="0"/>
                    </a:lnTo>
                    <a:lnTo>
                      <a:pt x="0" y="1057656"/>
                    </a:lnTo>
                    <a:lnTo>
                      <a:pt x="597408" y="1057656"/>
                    </a:lnTo>
                    <a:lnTo>
                      <a:pt x="597408" y="0"/>
                    </a:lnTo>
                    <a:close/>
                  </a:path>
                </a:pathLst>
              </a:custGeom>
              <a:solidFill>
                <a:srgbClr val="B496FF"/>
              </a:solidFill>
            </p:spPr>
            <p:txBody>
              <a:bodyPr wrap="square" lIns="0" tIns="0" rIns="0" bIns="0" rtlCol="0"/>
              <a:lstStyle/>
              <a:p>
                <a:endParaRPr dirty="0"/>
              </a:p>
            </p:txBody>
          </p:sp>
        </p:grpSp>
        <p:sp>
          <p:nvSpPr>
            <p:cNvPr id="208" name="object 4">
              <a:extLst>
                <a:ext uri="{FF2B5EF4-FFF2-40B4-BE49-F238E27FC236}">
                  <a16:creationId xmlns:a16="http://schemas.microsoft.com/office/drawing/2014/main" id="{48B5DCD6-B9D3-4CF8-54DE-C481D0B31DE0}"/>
                </a:ext>
              </a:extLst>
            </p:cNvPr>
            <p:cNvSpPr/>
            <p:nvPr/>
          </p:nvSpPr>
          <p:spPr>
            <a:xfrm>
              <a:off x="3472335" y="4714081"/>
              <a:ext cx="328581" cy="101479"/>
            </a:xfrm>
            <a:custGeom>
              <a:avLst/>
              <a:gdLst/>
              <a:ahLst/>
              <a:cxnLst/>
              <a:rect l="l" t="t" r="r" b="b"/>
              <a:pathLst>
                <a:path w="597535" h="1057910">
                  <a:moveTo>
                    <a:pt x="597408" y="0"/>
                  </a:moveTo>
                  <a:lnTo>
                    <a:pt x="0" y="0"/>
                  </a:lnTo>
                  <a:lnTo>
                    <a:pt x="0" y="1057656"/>
                  </a:lnTo>
                  <a:lnTo>
                    <a:pt x="597408" y="1057656"/>
                  </a:lnTo>
                  <a:lnTo>
                    <a:pt x="597408" y="0"/>
                  </a:lnTo>
                  <a:close/>
                </a:path>
              </a:pathLst>
            </a:custGeom>
            <a:solidFill>
              <a:srgbClr val="7112EA"/>
            </a:solidFill>
          </p:spPr>
          <p:txBody>
            <a:bodyPr wrap="square" lIns="0" tIns="0" rIns="0" bIns="0" rtlCol="0"/>
            <a:lstStyle/>
            <a:p>
              <a:endParaRPr dirty="0"/>
            </a:p>
          </p:txBody>
        </p:sp>
        <p:grpSp>
          <p:nvGrpSpPr>
            <p:cNvPr id="209" name="그룹 208">
              <a:extLst>
                <a:ext uri="{FF2B5EF4-FFF2-40B4-BE49-F238E27FC236}">
                  <a16:creationId xmlns:a16="http://schemas.microsoft.com/office/drawing/2014/main" id="{8036C455-A639-5DD3-FFC5-2568AC71EBD7}"/>
                </a:ext>
              </a:extLst>
            </p:cNvPr>
            <p:cNvGrpSpPr/>
            <p:nvPr/>
          </p:nvGrpSpPr>
          <p:grpSpPr>
            <a:xfrm>
              <a:off x="3472335" y="4653773"/>
              <a:ext cx="328581" cy="678536"/>
              <a:chOff x="4733530" y="4434147"/>
              <a:chExt cx="345600" cy="1203570"/>
            </a:xfrm>
          </p:grpSpPr>
          <p:sp>
            <p:nvSpPr>
              <p:cNvPr id="210" name="object 4">
                <a:extLst>
                  <a:ext uri="{FF2B5EF4-FFF2-40B4-BE49-F238E27FC236}">
                    <a16:creationId xmlns:a16="http://schemas.microsoft.com/office/drawing/2014/main" id="{57D30FFB-4808-C5B2-94B7-A57F7EB00502}"/>
                  </a:ext>
                </a:extLst>
              </p:cNvPr>
              <p:cNvSpPr/>
              <p:nvPr/>
            </p:nvSpPr>
            <p:spPr>
              <a:xfrm>
                <a:off x="4733530" y="4526959"/>
                <a:ext cx="345600" cy="21600"/>
              </a:xfrm>
              <a:custGeom>
                <a:avLst/>
                <a:gdLst/>
                <a:ahLst/>
                <a:cxnLst/>
                <a:rect l="l" t="t" r="r" b="b"/>
                <a:pathLst>
                  <a:path w="597535" h="1057910">
                    <a:moveTo>
                      <a:pt x="597408" y="0"/>
                    </a:moveTo>
                    <a:lnTo>
                      <a:pt x="0" y="0"/>
                    </a:lnTo>
                    <a:lnTo>
                      <a:pt x="0" y="1057656"/>
                    </a:lnTo>
                    <a:lnTo>
                      <a:pt x="597408" y="1057656"/>
                    </a:lnTo>
                    <a:lnTo>
                      <a:pt x="597408" y="0"/>
                    </a:lnTo>
                    <a:close/>
                  </a:path>
                </a:pathLst>
              </a:custGeom>
              <a:solidFill>
                <a:srgbClr val="FC349C"/>
              </a:solidFill>
            </p:spPr>
            <p:txBody>
              <a:bodyPr wrap="square" lIns="0" tIns="0" rIns="0" bIns="0" rtlCol="0"/>
              <a:lstStyle/>
              <a:p>
                <a:endParaRPr/>
              </a:p>
            </p:txBody>
          </p:sp>
          <p:sp>
            <p:nvSpPr>
              <p:cNvPr id="211" name="object 4">
                <a:extLst>
                  <a:ext uri="{FF2B5EF4-FFF2-40B4-BE49-F238E27FC236}">
                    <a16:creationId xmlns:a16="http://schemas.microsoft.com/office/drawing/2014/main" id="{A727FA6B-67D4-505F-C4BF-7FA11F6FBD56}"/>
                  </a:ext>
                </a:extLst>
              </p:cNvPr>
              <p:cNvSpPr/>
              <p:nvPr/>
            </p:nvSpPr>
            <p:spPr>
              <a:xfrm>
                <a:off x="4733530" y="4434147"/>
                <a:ext cx="345600" cy="95289"/>
              </a:xfrm>
              <a:custGeom>
                <a:avLst/>
                <a:gdLst/>
                <a:ahLst/>
                <a:cxnLst/>
                <a:rect l="l" t="t" r="r" b="b"/>
                <a:pathLst>
                  <a:path w="597535" h="1057910">
                    <a:moveTo>
                      <a:pt x="597408" y="0"/>
                    </a:moveTo>
                    <a:lnTo>
                      <a:pt x="0" y="0"/>
                    </a:lnTo>
                    <a:lnTo>
                      <a:pt x="0" y="1057656"/>
                    </a:lnTo>
                    <a:lnTo>
                      <a:pt x="597408" y="1057656"/>
                    </a:lnTo>
                    <a:lnTo>
                      <a:pt x="597408" y="0"/>
                    </a:lnTo>
                    <a:close/>
                  </a:path>
                </a:pathLst>
              </a:custGeom>
              <a:solidFill>
                <a:srgbClr val="979797"/>
              </a:solidFill>
            </p:spPr>
            <p:txBody>
              <a:bodyPr wrap="square" lIns="0" tIns="0" rIns="0" bIns="0" rtlCol="0"/>
              <a:lstStyle/>
              <a:p>
                <a:endParaRPr/>
              </a:p>
            </p:txBody>
          </p:sp>
          <p:sp>
            <p:nvSpPr>
              <p:cNvPr id="212" name="object 4">
                <a:extLst>
                  <a:ext uri="{FF2B5EF4-FFF2-40B4-BE49-F238E27FC236}">
                    <a16:creationId xmlns:a16="http://schemas.microsoft.com/office/drawing/2014/main" id="{138A06F3-5D13-C6DB-BB65-F744CA8239E2}"/>
                  </a:ext>
                </a:extLst>
              </p:cNvPr>
              <p:cNvSpPr/>
              <p:nvPr/>
            </p:nvSpPr>
            <p:spPr>
              <a:xfrm>
                <a:off x="4733530" y="5222505"/>
                <a:ext cx="345600" cy="415212"/>
              </a:xfrm>
              <a:custGeom>
                <a:avLst/>
                <a:gdLst/>
                <a:ahLst/>
                <a:cxnLst/>
                <a:rect l="l" t="t" r="r" b="b"/>
                <a:pathLst>
                  <a:path w="597535" h="1057910">
                    <a:moveTo>
                      <a:pt x="597408" y="0"/>
                    </a:moveTo>
                    <a:lnTo>
                      <a:pt x="0" y="0"/>
                    </a:lnTo>
                    <a:lnTo>
                      <a:pt x="0" y="1057656"/>
                    </a:lnTo>
                    <a:lnTo>
                      <a:pt x="597408" y="1057656"/>
                    </a:lnTo>
                    <a:lnTo>
                      <a:pt x="597408" y="0"/>
                    </a:lnTo>
                    <a:close/>
                  </a:path>
                </a:pathLst>
              </a:custGeom>
              <a:solidFill>
                <a:srgbClr val="76D2FF"/>
              </a:solidFill>
            </p:spPr>
            <p:txBody>
              <a:bodyPr wrap="square" lIns="0" tIns="0" rIns="0" bIns="0" rtlCol="0"/>
              <a:lstStyle/>
              <a:p>
                <a:endParaRPr/>
              </a:p>
            </p:txBody>
          </p:sp>
          <p:sp>
            <p:nvSpPr>
              <p:cNvPr id="213" name="object 4">
                <a:extLst>
                  <a:ext uri="{FF2B5EF4-FFF2-40B4-BE49-F238E27FC236}">
                    <a16:creationId xmlns:a16="http://schemas.microsoft.com/office/drawing/2014/main" id="{14D5B06F-1BCB-7409-F1FD-8DC9F698CB27}"/>
                  </a:ext>
                </a:extLst>
              </p:cNvPr>
              <p:cNvSpPr/>
              <p:nvPr/>
            </p:nvSpPr>
            <p:spPr>
              <a:xfrm>
                <a:off x="4733530" y="4711051"/>
                <a:ext cx="345600" cy="515185"/>
              </a:xfrm>
              <a:custGeom>
                <a:avLst/>
                <a:gdLst/>
                <a:ahLst/>
                <a:cxnLst/>
                <a:rect l="l" t="t" r="r" b="b"/>
                <a:pathLst>
                  <a:path w="597535" h="1057910">
                    <a:moveTo>
                      <a:pt x="597408" y="0"/>
                    </a:moveTo>
                    <a:lnTo>
                      <a:pt x="0" y="0"/>
                    </a:lnTo>
                    <a:lnTo>
                      <a:pt x="0" y="1057656"/>
                    </a:lnTo>
                    <a:lnTo>
                      <a:pt x="597408" y="1057656"/>
                    </a:lnTo>
                    <a:lnTo>
                      <a:pt x="597408" y="0"/>
                    </a:lnTo>
                    <a:close/>
                  </a:path>
                </a:pathLst>
              </a:custGeom>
              <a:solidFill>
                <a:srgbClr val="B496FF"/>
              </a:solidFill>
            </p:spPr>
            <p:txBody>
              <a:bodyPr wrap="square" lIns="0" tIns="0" rIns="0" bIns="0" rtlCol="0"/>
              <a:lstStyle/>
              <a:p>
                <a:endParaRPr dirty="0"/>
              </a:p>
            </p:txBody>
          </p:sp>
        </p:grpSp>
        <p:sp>
          <p:nvSpPr>
            <p:cNvPr id="203" name="object 4">
              <a:extLst>
                <a:ext uri="{FF2B5EF4-FFF2-40B4-BE49-F238E27FC236}">
                  <a16:creationId xmlns:a16="http://schemas.microsoft.com/office/drawing/2014/main" id="{8846592A-F390-589C-F9FE-7A799BC44C72}"/>
                </a:ext>
              </a:extLst>
            </p:cNvPr>
            <p:cNvSpPr/>
            <p:nvPr/>
          </p:nvSpPr>
          <p:spPr>
            <a:xfrm>
              <a:off x="8332757" y="4665918"/>
              <a:ext cx="328581" cy="101478"/>
            </a:xfrm>
            <a:custGeom>
              <a:avLst/>
              <a:gdLst/>
              <a:ahLst/>
              <a:cxnLst/>
              <a:rect l="l" t="t" r="r" b="b"/>
              <a:pathLst>
                <a:path w="597535" h="1057910">
                  <a:moveTo>
                    <a:pt x="597408" y="0"/>
                  </a:moveTo>
                  <a:lnTo>
                    <a:pt x="0" y="0"/>
                  </a:lnTo>
                  <a:lnTo>
                    <a:pt x="0" y="1057656"/>
                  </a:lnTo>
                  <a:lnTo>
                    <a:pt x="597408" y="1057656"/>
                  </a:lnTo>
                  <a:lnTo>
                    <a:pt x="597408" y="0"/>
                  </a:lnTo>
                  <a:close/>
                </a:path>
              </a:pathLst>
            </a:custGeom>
            <a:solidFill>
              <a:srgbClr val="7112EA"/>
            </a:solidFill>
          </p:spPr>
          <p:txBody>
            <a:bodyPr wrap="square" lIns="0" tIns="0" rIns="0" bIns="0" rtlCol="0"/>
            <a:lstStyle/>
            <a:p>
              <a:endParaRPr dirty="0"/>
            </a:p>
          </p:txBody>
        </p:sp>
        <p:grpSp>
          <p:nvGrpSpPr>
            <p:cNvPr id="204" name="그룹 203">
              <a:extLst>
                <a:ext uri="{FF2B5EF4-FFF2-40B4-BE49-F238E27FC236}">
                  <a16:creationId xmlns:a16="http://schemas.microsoft.com/office/drawing/2014/main" id="{1887F610-F896-7D17-2B71-712FCCCBB435}"/>
                </a:ext>
              </a:extLst>
            </p:cNvPr>
            <p:cNvGrpSpPr/>
            <p:nvPr/>
          </p:nvGrpSpPr>
          <p:grpSpPr>
            <a:xfrm>
              <a:off x="8332757" y="4653741"/>
              <a:ext cx="328581" cy="678568"/>
              <a:chOff x="4733530" y="4526959"/>
              <a:chExt cx="345600" cy="1203627"/>
            </a:xfrm>
          </p:grpSpPr>
          <p:sp>
            <p:nvSpPr>
              <p:cNvPr id="205" name="object 4">
                <a:extLst>
                  <a:ext uri="{FF2B5EF4-FFF2-40B4-BE49-F238E27FC236}">
                    <a16:creationId xmlns:a16="http://schemas.microsoft.com/office/drawing/2014/main" id="{0ECD0345-E7FF-70B4-053B-C215EBE469E0}"/>
                  </a:ext>
                </a:extLst>
              </p:cNvPr>
              <p:cNvSpPr/>
              <p:nvPr/>
            </p:nvSpPr>
            <p:spPr>
              <a:xfrm>
                <a:off x="4733530" y="4526959"/>
                <a:ext cx="345600" cy="94188"/>
              </a:xfrm>
              <a:custGeom>
                <a:avLst/>
                <a:gdLst/>
                <a:ahLst/>
                <a:cxnLst/>
                <a:rect l="l" t="t" r="r" b="b"/>
                <a:pathLst>
                  <a:path w="597535" h="1057910">
                    <a:moveTo>
                      <a:pt x="597408" y="0"/>
                    </a:moveTo>
                    <a:lnTo>
                      <a:pt x="0" y="0"/>
                    </a:lnTo>
                    <a:lnTo>
                      <a:pt x="0" y="1057656"/>
                    </a:lnTo>
                    <a:lnTo>
                      <a:pt x="597408" y="1057656"/>
                    </a:lnTo>
                    <a:lnTo>
                      <a:pt x="597408" y="0"/>
                    </a:lnTo>
                    <a:close/>
                  </a:path>
                </a:pathLst>
              </a:custGeom>
              <a:solidFill>
                <a:srgbClr val="FC349C"/>
              </a:solidFill>
            </p:spPr>
            <p:txBody>
              <a:bodyPr wrap="square" lIns="0" tIns="0" rIns="0" bIns="0" rtlCol="0"/>
              <a:lstStyle/>
              <a:p>
                <a:endParaRPr dirty="0"/>
              </a:p>
            </p:txBody>
          </p:sp>
          <p:sp>
            <p:nvSpPr>
              <p:cNvPr id="206" name="object 4">
                <a:extLst>
                  <a:ext uri="{FF2B5EF4-FFF2-40B4-BE49-F238E27FC236}">
                    <a16:creationId xmlns:a16="http://schemas.microsoft.com/office/drawing/2014/main" id="{AD53C21E-8ED1-5CBC-ACE8-86F0A317062A}"/>
                  </a:ext>
                </a:extLst>
              </p:cNvPr>
              <p:cNvSpPr/>
              <p:nvPr/>
            </p:nvSpPr>
            <p:spPr>
              <a:xfrm>
                <a:off x="4733530" y="5315374"/>
                <a:ext cx="345600" cy="415212"/>
              </a:xfrm>
              <a:custGeom>
                <a:avLst/>
                <a:gdLst/>
                <a:ahLst/>
                <a:cxnLst/>
                <a:rect l="l" t="t" r="r" b="b"/>
                <a:pathLst>
                  <a:path w="597535" h="1057910">
                    <a:moveTo>
                      <a:pt x="597408" y="0"/>
                    </a:moveTo>
                    <a:lnTo>
                      <a:pt x="0" y="0"/>
                    </a:lnTo>
                    <a:lnTo>
                      <a:pt x="0" y="1057656"/>
                    </a:lnTo>
                    <a:lnTo>
                      <a:pt x="597408" y="1057656"/>
                    </a:lnTo>
                    <a:lnTo>
                      <a:pt x="597408" y="0"/>
                    </a:lnTo>
                    <a:close/>
                  </a:path>
                </a:pathLst>
              </a:custGeom>
              <a:solidFill>
                <a:srgbClr val="76D2FF"/>
              </a:solidFill>
            </p:spPr>
            <p:txBody>
              <a:bodyPr wrap="square" lIns="0" tIns="0" rIns="0" bIns="0" rtlCol="0"/>
              <a:lstStyle/>
              <a:p>
                <a:endParaRPr/>
              </a:p>
            </p:txBody>
          </p:sp>
          <p:sp>
            <p:nvSpPr>
              <p:cNvPr id="207" name="object 4">
                <a:extLst>
                  <a:ext uri="{FF2B5EF4-FFF2-40B4-BE49-F238E27FC236}">
                    <a16:creationId xmlns:a16="http://schemas.microsoft.com/office/drawing/2014/main" id="{3DA04201-C539-AF99-9CE0-E8727EEB6933}"/>
                  </a:ext>
                </a:extLst>
              </p:cNvPr>
              <p:cNvSpPr/>
              <p:nvPr/>
            </p:nvSpPr>
            <p:spPr>
              <a:xfrm>
                <a:off x="4733530" y="4725337"/>
                <a:ext cx="345600" cy="696817"/>
              </a:xfrm>
              <a:custGeom>
                <a:avLst/>
                <a:gdLst/>
                <a:ahLst/>
                <a:cxnLst/>
                <a:rect l="l" t="t" r="r" b="b"/>
                <a:pathLst>
                  <a:path w="597535" h="1057910">
                    <a:moveTo>
                      <a:pt x="597408" y="0"/>
                    </a:moveTo>
                    <a:lnTo>
                      <a:pt x="0" y="0"/>
                    </a:lnTo>
                    <a:lnTo>
                      <a:pt x="0" y="1057656"/>
                    </a:lnTo>
                    <a:lnTo>
                      <a:pt x="597408" y="1057656"/>
                    </a:lnTo>
                    <a:lnTo>
                      <a:pt x="597408" y="0"/>
                    </a:lnTo>
                    <a:close/>
                  </a:path>
                </a:pathLst>
              </a:custGeom>
              <a:solidFill>
                <a:srgbClr val="B496FF"/>
              </a:solidFill>
            </p:spPr>
            <p:txBody>
              <a:bodyPr wrap="square" lIns="0" tIns="0" rIns="0" bIns="0" rtlCol="0"/>
              <a:lstStyle/>
              <a:p>
                <a:endParaRPr dirty="0"/>
              </a:p>
            </p:txBody>
          </p:sp>
        </p:grpSp>
        <p:grpSp>
          <p:nvGrpSpPr>
            <p:cNvPr id="198" name="그룹 197">
              <a:extLst>
                <a:ext uri="{FF2B5EF4-FFF2-40B4-BE49-F238E27FC236}">
                  <a16:creationId xmlns:a16="http://schemas.microsoft.com/office/drawing/2014/main" id="{75CC8E88-F6EA-8D47-6C8D-99623325E41B}"/>
                </a:ext>
              </a:extLst>
            </p:cNvPr>
            <p:cNvGrpSpPr/>
            <p:nvPr/>
          </p:nvGrpSpPr>
          <p:grpSpPr>
            <a:xfrm>
              <a:off x="8940309" y="4654734"/>
              <a:ext cx="328581" cy="594836"/>
              <a:chOff x="4733530" y="4526958"/>
              <a:chExt cx="345600" cy="1055105"/>
            </a:xfrm>
          </p:grpSpPr>
          <p:sp>
            <p:nvSpPr>
              <p:cNvPr id="200" name="object 4">
                <a:extLst>
                  <a:ext uri="{FF2B5EF4-FFF2-40B4-BE49-F238E27FC236}">
                    <a16:creationId xmlns:a16="http://schemas.microsoft.com/office/drawing/2014/main" id="{E7CB91CA-7842-F6F2-716C-7B47C7956E28}"/>
                  </a:ext>
                </a:extLst>
              </p:cNvPr>
              <p:cNvSpPr/>
              <p:nvPr/>
            </p:nvSpPr>
            <p:spPr>
              <a:xfrm>
                <a:off x="4733530" y="5166851"/>
                <a:ext cx="345600" cy="415212"/>
              </a:xfrm>
              <a:custGeom>
                <a:avLst/>
                <a:gdLst/>
                <a:ahLst/>
                <a:cxnLst/>
                <a:rect l="l" t="t" r="r" b="b"/>
                <a:pathLst>
                  <a:path w="597535" h="1057910">
                    <a:moveTo>
                      <a:pt x="597408" y="0"/>
                    </a:moveTo>
                    <a:lnTo>
                      <a:pt x="0" y="0"/>
                    </a:lnTo>
                    <a:lnTo>
                      <a:pt x="0" y="1057656"/>
                    </a:lnTo>
                    <a:lnTo>
                      <a:pt x="597408" y="1057656"/>
                    </a:lnTo>
                    <a:lnTo>
                      <a:pt x="597408" y="0"/>
                    </a:lnTo>
                    <a:close/>
                  </a:path>
                </a:pathLst>
              </a:custGeom>
              <a:solidFill>
                <a:srgbClr val="76D2FF"/>
              </a:solidFill>
            </p:spPr>
            <p:txBody>
              <a:bodyPr wrap="square" lIns="0" tIns="0" rIns="0" bIns="0" rtlCol="0"/>
              <a:lstStyle/>
              <a:p>
                <a:endParaRPr/>
              </a:p>
            </p:txBody>
          </p:sp>
          <p:sp>
            <p:nvSpPr>
              <p:cNvPr id="201" name="object 4">
                <a:extLst>
                  <a:ext uri="{FF2B5EF4-FFF2-40B4-BE49-F238E27FC236}">
                    <a16:creationId xmlns:a16="http://schemas.microsoft.com/office/drawing/2014/main" id="{3F838B57-EDB0-63D9-0803-8D66A28E7F7A}"/>
                  </a:ext>
                </a:extLst>
              </p:cNvPr>
              <p:cNvSpPr/>
              <p:nvPr/>
            </p:nvSpPr>
            <p:spPr>
              <a:xfrm>
                <a:off x="4733530" y="4725337"/>
                <a:ext cx="345600" cy="514679"/>
              </a:xfrm>
              <a:custGeom>
                <a:avLst/>
                <a:gdLst/>
                <a:ahLst/>
                <a:cxnLst/>
                <a:rect l="l" t="t" r="r" b="b"/>
                <a:pathLst>
                  <a:path w="597535" h="1057910">
                    <a:moveTo>
                      <a:pt x="597408" y="0"/>
                    </a:moveTo>
                    <a:lnTo>
                      <a:pt x="0" y="0"/>
                    </a:lnTo>
                    <a:lnTo>
                      <a:pt x="0" y="1057656"/>
                    </a:lnTo>
                    <a:lnTo>
                      <a:pt x="597408" y="1057656"/>
                    </a:lnTo>
                    <a:lnTo>
                      <a:pt x="597408" y="0"/>
                    </a:lnTo>
                    <a:close/>
                  </a:path>
                </a:pathLst>
              </a:custGeom>
              <a:solidFill>
                <a:srgbClr val="B496FF"/>
              </a:solidFill>
            </p:spPr>
            <p:txBody>
              <a:bodyPr wrap="square" lIns="0" tIns="0" rIns="0" bIns="0" rtlCol="0"/>
              <a:lstStyle/>
              <a:p>
                <a:endParaRPr dirty="0"/>
              </a:p>
            </p:txBody>
          </p:sp>
          <p:sp>
            <p:nvSpPr>
              <p:cNvPr id="202" name="object 4">
                <a:extLst>
                  <a:ext uri="{FF2B5EF4-FFF2-40B4-BE49-F238E27FC236}">
                    <a16:creationId xmlns:a16="http://schemas.microsoft.com/office/drawing/2014/main" id="{E6CF3626-F25D-7AEA-CA23-D327FDD8854B}"/>
                  </a:ext>
                </a:extLst>
              </p:cNvPr>
              <p:cNvSpPr/>
              <p:nvPr/>
            </p:nvSpPr>
            <p:spPr>
              <a:xfrm>
                <a:off x="4733530" y="4526958"/>
                <a:ext cx="345600" cy="277777"/>
              </a:xfrm>
              <a:custGeom>
                <a:avLst/>
                <a:gdLst/>
                <a:ahLst/>
                <a:cxnLst/>
                <a:rect l="l" t="t" r="r" b="b"/>
                <a:pathLst>
                  <a:path w="597535" h="1057910">
                    <a:moveTo>
                      <a:pt x="597408" y="0"/>
                    </a:moveTo>
                    <a:lnTo>
                      <a:pt x="0" y="0"/>
                    </a:lnTo>
                    <a:lnTo>
                      <a:pt x="0" y="1057656"/>
                    </a:lnTo>
                    <a:lnTo>
                      <a:pt x="597408" y="1057656"/>
                    </a:lnTo>
                    <a:lnTo>
                      <a:pt x="597408" y="0"/>
                    </a:lnTo>
                    <a:close/>
                  </a:path>
                </a:pathLst>
              </a:custGeom>
              <a:solidFill>
                <a:srgbClr val="979797"/>
              </a:solidFill>
            </p:spPr>
            <p:txBody>
              <a:bodyPr wrap="square" lIns="0" tIns="0" rIns="0" bIns="0" rtlCol="0"/>
              <a:lstStyle/>
              <a:p>
                <a:endParaRPr dirty="0"/>
              </a:p>
            </p:txBody>
          </p:sp>
        </p:grpSp>
        <p:sp>
          <p:nvSpPr>
            <p:cNvPr id="199" name="object 4">
              <a:extLst>
                <a:ext uri="{FF2B5EF4-FFF2-40B4-BE49-F238E27FC236}">
                  <a16:creationId xmlns:a16="http://schemas.microsoft.com/office/drawing/2014/main" id="{BC9B667E-B733-ABD2-2C99-D862B3071B3C}"/>
                </a:ext>
              </a:extLst>
            </p:cNvPr>
            <p:cNvSpPr/>
            <p:nvPr/>
          </p:nvSpPr>
          <p:spPr>
            <a:xfrm>
              <a:off x="8940309" y="5101404"/>
              <a:ext cx="328581" cy="230905"/>
            </a:xfrm>
            <a:custGeom>
              <a:avLst/>
              <a:gdLst/>
              <a:ahLst/>
              <a:cxnLst/>
              <a:rect l="l" t="t" r="r" b="b"/>
              <a:pathLst>
                <a:path w="597535" h="1057910">
                  <a:moveTo>
                    <a:pt x="597408" y="0"/>
                  </a:moveTo>
                  <a:lnTo>
                    <a:pt x="0" y="0"/>
                  </a:lnTo>
                  <a:lnTo>
                    <a:pt x="0" y="1057656"/>
                  </a:lnTo>
                  <a:lnTo>
                    <a:pt x="597408" y="1057656"/>
                  </a:lnTo>
                  <a:lnTo>
                    <a:pt x="597408" y="0"/>
                  </a:lnTo>
                  <a:close/>
                </a:path>
              </a:pathLst>
            </a:custGeom>
            <a:solidFill>
              <a:srgbClr val="1E48E1"/>
            </a:solidFill>
          </p:spPr>
          <p:txBody>
            <a:bodyPr wrap="square" lIns="0" tIns="0" rIns="0" bIns="0" rtlCol="0"/>
            <a:lstStyle/>
            <a:p>
              <a:endParaRPr dirty="0"/>
            </a:p>
          </p:txBody>
        </p:sp>
        <p:grpSp>
          <p:nvGrpSpPr>
            <p:cNvPr id="191" name="그룹 190">
              <a:extLst>
                <a:ext uri="{FF2B5EF4-FFF2-40B4-BE49-F238E27FC236}">
                  <a16:creationId xmlns:a16="http://schemas.microsoft.com/office/drawing/2014/main" id="{E4CB835D-B3F6-520D-B7B8-CC725CA20C5A}"/>
                </a:ext>
              </a:extLst>
            </p:cNvPr>
            <p:cNvGrpSpPr/>
            <p:nvPr/>
          </p:nvGrpSpPr>
          <p:grpSpPr>
            <a:xfrm>
              <a:off x="7117651" y="4654734"/>
              <a:ext cx="328581" cy="677575"/>
              <a:chOff x="7772400" y="3170107"/>
              <a:chExt cx="345600" cy="1201865"/>
            </a:xfrm>
          </p:grpSpPr>
          <p:grpSp>
            <p:nvGrpSpPr>
              <p:cNvPr id="193" name="그룹 192">
                <a:extLst>
                  <a:ext uri="{FF2B5EF4-FFF2-40B4-BE49-F238E27FC236}">
                    <a16:creationId xmlns:a16="http://schemas.microsoft.com/office/drawing/2014/main" id="{EEC405ED-51F8-04F1-B2E3-47E6FE5C8260}"/>
                  </a:ext>
                </a:extLst>
              </p:cNvPr>
              <p:cNvGrpSpPr/>
              <p:nvPr/>
            </p:nvGrpSpPr>
            <p:grpSpPr>
              <a:xfrm>
                <a:off x="7772400" y="3170107"/>
                <a:ext cx="345600" cy="890005"/>
                <a:chOff x="4733530" y="4526958"/>
                <a:chExt cx="345600" cy="890005"/>
              </a:xfrm>
            </p:grpSpPr>
            <p:sp>
              <p:nvSpPr>
                <p:cNvPr id="195" name="object 4">
                  <a:extLst>
                    <a:ext uri="{FF2B5EF4-FFF2-40B4-BE49-F238E27FC236}">
                      <a16:creationId xmlns:a16="http://schemas.microsoft.com/office/drawing/2014/main" id="{0BE29FDE-6795-859D-3575-0EEDBAEFC3ED}"/>
                    </a:ext>
                  </a:extLst>
                </p:cNvPr>
                <p:cNvSpPr/>
                <p:nvPr/>
              </p:nvSpPr>
              <p:spPr>
                <a:xfrm>
                  <a:off x="4733530" y="5001751"/>
                  <a:ext cx="345600" cy="415212"/>
                </a:xfrm>
                <a:custGeom>
                  <a:avLst/>
                  <a:gdLst/>
                  <a:ahLst/>
                  <a:cxnLst/>
                  <a:rect l="l" t="t" r="r" b="b"/>
                  <a:pathLst>
                    <a:path w="597535" h="1057910">
                      <a:moveTo>
                        <a:pt x="597408" y="0"/>
                      </a:moveTo>
                      <a:lnTo>
                        <a:pt x="0" y="0"/>
                      </a:lnTo>
                      <a:lnTo>
                        <a:pt x="0" y="1057656"/>
                      </a:lnTo>
                      <a:lnTo>
                        <a:pt x="597408" y="1057656"/>
                      </a:lnTo>
                      <a:lnTo>
                        <a:pt x="597408" y="0"/>
                      </a:lnTo>
                      <a:close/>
                    </a:path>
                  </a:pathLst>
                </a:custGeom>
                <a:solidFill>
                  <a:srgbClr val="B496FF"/>
                </a:solidFill>
              </p:spPr>
              <p:txBody>
                <a:bodyPr wrap="square" lIns="0" tIns="0" rIns="0" bIns="0" rtlCol="0"/>
                <a:lstStyle/>
                <a:p>
                  <a:endParaRPr/>
                </a:p>
              </p:txBody>
            </p:sp>
            <p:sp>
              <p:nvSpPr>
                <p:cNvPr id="196" name="object 4">
                  <a:extLst>
                    <a:ext uri="{FF2B5EF4-FFF2-40B4-BE49-F238E27FC236}">
                      <a16:creationId xmlns:a16="http://schemas.microsoft.com/office/drawing/2014/main" id="{8F6B2EDF-E547-83E8-407C-D32EA1BD5BE0}"/>
                    </a:ext>
                  </a:extLst>
                </p:cNvPr>
                <p:cNvSpPr/>
                <p:nvPr/>
              </p:nvSpPr>
              <p:spPr>
                <a:xfrm>
                  <a:off x="4733530" y="4725338"/>
                  <a:ext cx="345600" cy="232806"/>
                </a:xfrm>
                <a:custGeom>
                  <a:avLst/>
                  <a:gdLst/>
                  <a:ahLst/>
                  <a:cxnLst/>
                  <a:rect l="l" t="t" r="r" b="b"/>
                  <a:pathLst>
                    <a:path w="597535" h="1057910">
                      <a:moveTo>
                        <a:pt x="597408" y="0"/>
                      </a:moveTo>
                      <a:lnTo>
                        <a:pt x="0" y="0"/>
                      </a:lnTo>
                      <a:lnTo>
                        <a:pt x="0" y="1057656"/>
                      </a:lnTo>
                      <a:lnTo>
                        <a:pt x="597408" y="1057656"/>
                      </a:lnTo>
                      <a:lnTo>
                        <a:pt x="597408" y="0"/>
                      </a:lnTo>
                      <a:close/>
                    </a:path>
                  </a:pathLst>
                </a:custGeom>
                <a:solidFill>
                  <a:srgbClr val="FC349C"/>
                </a:solidFill>
              </p:spPr>
              <p:txBody>
                <a:bodyPr wrap="square" lIns="0" tIns="0" rIns="0" bIns="0" rtlCol="0"/>
                <a:lstStyle/>
                <a:p>
                  <a:endParaRPr dirty="0"/>
                </a:p>
              </p:txBody>
            </p:sp>
            <p:sp>
              <p:nvSpPr>
                <p:cNvPr id="197" name="object 4">
                  <a:extLst>
                    <a:ext uri="{FF2B5EF4-FFF2-40B4-BE49-F238E27FC236}">
                      <a16:creationId xmlns:a16="http://schemas.microsoft.com/office/drawing/2014/main" id="{E1BC2753-E65E-3D5E-8B92-8C7F82D4CBA0}"/>
                    </a:ext>
                  </a:extLst>
                </p:cNvPr>
                <p:cNvSpPr/>
                <p:nvPr/>
              </p:nvSpPr>
              <p:spPr>
                <a:xfrm>
                  <a:off x="4733530" y="4526958"/>
                  <a:ext cx="345600" cy="205551"/>
                </a:xfrm>
                <a:custGeom>
                  <a:avLst/>
                  <a:gdLst/>
                  <a:ahLst/>
                  <a:cxnLst/>
                  <a:rect l="l" t="t" r="r" b="b"/>
                  <a:pathLst>
                    <a:path w="597535" h="1057910">
                      <a:moveTo>
                        <a:pt x="597408" y="0"/>
                      </a:moveTo>
                      <a:lnTo>
                        <a:pt x="0" y="0"/>
                      </a:lnTo>
                      <a:lnTo>
                        <a:pt x="0" y="1057656"/>
                      </a:lnTo>
                      <a:lnTo>
                        <a:pt x="597408" y="1057656"/>
                      </a:lnTo>
                      <a:lnTo>
                        <a:pt x="597408" y="0"/>
                      </a:lnTo>
                      <a:close/>
                    </a:path>
                  </a:pathLst>
                </a:custGeom>
                <a:solidFill>
                  <a:srgbClr val="979797"/>
                </a:solidFill>
              </p:spPr>
              <p:txBody>
                <a:bodyPr wrap="square" lIns="0" tIns="0" rIns="0" bIns="0" rtlCol="0"/>
                <a:lstStyle/>
                <a:p>
                  <a:endParaRPr dirty="0"/>
                </a:p>
              </p:txBody>
            </p:sp>
          </p:grpSp>
          <p:sp>
            <p:nvSpPr>
              <p:cNvPr id="194" name="object 4">
                <a:extLst>
                  <a:ext uri="{FF2B5EF4-FFF2-40B4-BE49-F238E27FC236}">
                    <a16:creationId xmlns:a16="http://schemas.microsoft.com/office/drawing/2014/main" id="{748C85B3-67DB-3B41-0C86-EFD8C2D1C682}"/>
                  </a:ext>
                </a:extLst>
              </p:cNvPr>
              <p:cNvSpPr/>
              <p:nvPr/>
            </p:nvSpPr>
            <p:spPr>
              <a:xfrm>
                <a:off x="7772400" y="3891505"/>
                <a:ext cx="345600" cy="480467"/>
              </a:xfrm>
              <a:custGeom>
                <a:avLst/>
                <a:gdLst/>
                <a:ahLst/>
                <a:cxnLst/>
                <a:rect l="l" t="t" r="r" b="b"/>
                <a:pathLst>
                  <a:path w="597535" h="1057910">
                    <a:moveTo>
                      <a:pt x="597408" y="0"/>
                    </a:moveTo>
                    <a:lnTo>
                      <a:pt x="0" y="0"/>
                    </a:lnTo>
                    <a:lnTo>
                      <a:pt x="0" y="1057656"/>
                    </a:lnTo>
                    <a:lnTo>
                      <a:pt x="597408" y="1057656"/>
                    </a:lnTo>
                    <a:lnTo>
                      <a:pt x="597408" y="0"/>
                    </a:lnTo>
                    <a:close/>
                  </a:path>
                </a:pathLst>
              </a:custGeom>
              <a:solidFill>
                <a:srgbClr val="76D2FF"/>
              </a:solidFill>
            </p:spPr>
            <p:txBody>
              <a:bodyPr wrap="square" lIns="0" tIns="0" rIns="0" bIns="0" rtlCol="0"/>
              <a:lstStyle/>
              <a:p>
                <a:endParaRPr dirty="0"/>
              </a:p>
            </p:txBody>
          </p:sp>
        </p:grpSp>
        <p:sp>
          <p:nvSpPr>
            <p:cNvPr id="192" name="object 4">
              <a:extLst>
                <a:ext uri="{FF2B5EF4-FFF2-40B4-BE49-F238E27FC236}">
                  <a16:creationId xmlns:a16="http://schemas.microsoft.com/office/drawing/2014/main" id="{BCE620E3-BAA1-613F-DF8C-92B41B1BC9F6}"/>
                </a:ext>
              </a:extLst>
            </p:cNvPr>
            <p:cNvSpPr/>
            <p:nvPr/>
          </p:nvSpPr>
          <p:spPr>
            <a:xfrm>
              <a:off x="7117651" y="4896845"/>
              <a:ext cx="328581" cy="25775"/>
            </a:xfrm>
            <a:custGeom>
              <a:avLst/>
              <a:gdLst/>
              <a:ahLst/>
              <a:cxnLst/>
              <a:rect l="l" t="t" r="r" b="b"/>
              <a:pathLst>
                <a:path w="597535" h="1057910">
                  <a:moveTo>
                    <a:pt x="597408" y="0"/>
                  </a:moveTo>
                  <a:lnTo>
                    <a:pt x="0" y="0"/>
                  </a:lnTo>
                  <a:lnTo>
                    <a:pt x="0" y="1057656"/>
                  </a:lnTo>
                  <a:lnTo>
                    <a:pt x="597408" y="1057656"/>
                  </a:lnTo>
                  <a:lnTo>
                    <a:pt x="597408" y="0"/>
                  </a:lnTo>
                  <a:close/>
                </a:path>
              </a:pathLst>
            </a:custGeom>
            <a:solidFill>
              <a:srgbClr val="7112EA"/>
            </a:solidFill>
          </p:spPr>
          <p:txBody>
            <a:bodyPr wrap="square" lIns="0" tIns="0" rIns="0" bIns="0" rtlCol="0"/>
            <a:lstStyle/>
            <a:p>
              <a:endParaRPr dirty="0"/>
            </a:p>
          </p:txBody>
        </p:sp>
        <p:grpSp>
          <p:nvGrpSpPr>
            <p:cNvPr id="186" name="그룹 185">
              <a:extLst>
                <a:ext uri="{FF2B5EF4-FFF2-40B4-BE49-F238E27FC236}">
                  <a16:creationId xmlns:a16="http://schemas.microsoft.com/office/drawing/2014/main" id="{E8973B1B-5B86-3604-97E0-70A14E7E3E45}"/>
                </a:ext>
              </a:extLst>
            </p:cNvPr>
            <p:cNvGrpSpPr/>
            <p:nvPr/>
          </p:nvGrpSpPr>
          <p:grpSpPr>
            <a:xfrm>
              <a:off x="6510099" y="4654734"/>
              <a:ext cx="328581" cy="450837"/>
              <a:chOff x="4733530" y="4526958"/>
              <a:chExt cx="345600" cy="799683"/>
            </a:xfrm>
          </p:grpSpPr>
          <p:sp>
            <p:nvSpPr>
              <p:cNvPr id="188" name="object 4">
                <a:extLst>
                  <a:ext uri="{FF2B5EF4-FFF2-40B4-BE49-F238E27FC236}">
                    <a16:creationId xmlns:a16="http://schemas.microsoft.com/office/drawing/2014/main" id="{205666FB-27D6-25B6-6DEE-AE2D9EF85A2F}"/>
                  </a:ext>
                </a:extLst>
              </p:cNvPr>
              <p:cNvSpPr/>
              <p:nvPr/>
            </p:nvSpPr>
            <p:spPr>
              <a:xfrm>
                <a:off x="4733530" y="4798959"/>
                <a:ext cx="345600" cy="527682"/>
              </a:xfrm>
              <a:custGeom>
                <a:avLst/>
                <a:gdLst/>
                <a:ahLst/>
                <a:cxnLst/>
                <a:rect l="l" t="t" r="r" b="b"/>
                <a:pathLst>
                  <a:path w="597535" h="1057910">
                    <a:moveTo>
                      <a:pt x="597408" y="0"/>
                    </a:moveTo>
                    <a:lnTo>
                      <a:pt x="0" y="0"/>
                    </a:lnTo>
                    <a:lnTo>
                      <a:pt x="0" y="1057656"/>
                    </a:lnTo>
                    <a:lnTo>
                      <a:pt x="597408" y="1057656"/>
                    </a:lnTo>
                    <a:lnTo>
                      <a:pt x="597408" y="0"/>
                    </a:lnTo>
                    <a:close/>
                  </a:path>
                </a:pathLst>
              </a:custGeom>
              <a:solidFill>
                <a:srgbClr val="B496FF"/>
              </a:solidFill>
            </p:spPr>
            <p:txBody>
              <a:bodyPr wrap="square" lIns="0" tIns="0" rIns="0" bIns="0" rtlCol="0"/>
              <a:lstStyle/>
              <a:p>
                <a:endParaRPr/>
              </a:p>
            </p:txBody>
          </p:sp>
          <p:sp>
            <p:nvSpPr>
              <p:cNvPr id="189" name="object 4">
                <a:extLst>
                  <a:ext uri="{FF2B5EF4-FFF2-40B4-BE49-F238E27FC236}">
                    <a16:creationId xmlns:a16="http://schemas.microsoft.com/office/drawing/2014/main" id="{0A8F595A-36EB-8CFC-6C4F-8CB97DC44462}"/>
                  </a:ext>
                </a:extLst>
              </p:cNvPr>
              <p:cNvSpPr/>
              <p:nvPr/>
            </p:nvSpPr>
            <p:spPr>
              <a:xfrm>
                <a:off x="4733530" y="4526958"/>
                <a:ext cx="345600" cy="205551"/>
              </a:xfrm>
              <a:custGeom>
                <a:avLst/>
                <a:gdLst/>
                <a:ahLst/>
                <a:cxnLst/>
                <a:rect l="l" t="t" r="r" b="b"/>
                <a:pathLst>
                  <a:path w="597535" h="1057910">
                    <a:moveTo>
                      <a:pt x="597408" y="0"/>
                    </a:moveTo>
                    <a:lnTo>
                      <a:pt x="0" y="0"/>
                    </a:lnTo>
                    <a:lnTo>
                      <a:pt x="0" y="1057656"/>
                    </a:lnTo>
                    <a:lnTo>
                      <a:pt x="597408" y="1057656"/>
                    </a:lnTo>
                    <a:lnTo>
                      <a:pt x="597408" y="0"/>
                    </a:lnTo>
                    <a:close/>
                  </a:path>
                </a:pathLst>
              </a:custGeom>
              <a:solidFill>
                <a:srgbClr val="979797"/>
              </a:solidFill>
            </p:spPr>
            <p:txBody>
              <a:bodyPr wrap="square" lIns="0" tIns="0" rIns="0" bIns="0" rtlCol="0"/>
              <a:lstStyle/>
              <a:p>
                <a:endParaRPr dirty="0"/>
              </a:p>
            </p:txBody>
          </p:sp>
          <p:sp>
            <p:nvSpPr>
              <p:cNvPr id="190" name="object 4">
                <a:extLst>
                  <a:ext uri="{FF2B5EF4-FFF2-40B4-BE49-F238E27FC236}">
                    <a16:creationId xmlns:a16="http://schemas.microsoft.com/office/drawing/2014/main" id="{CEC4B46C-1CE8-4E2D-D15F-430A70199156}"/>
                  </a:ext>
                </a:extLst>
              </p:cNvPr>
              <p:cNvSpPr/>
              <p:nvPr/>
            </p:nvSpPr>
            <p:spPr>
              <a:xfrm>
                <a:off x="4733530" y="4725338"/>
                <a:ext cx="345600" cy="79655"/>
              </a:xfrm>
              <a:custGeom>
                <a:avLst/>
                <a:gdLst/>
                <a:ahLst/>
                <a:cxnLst/>
                <a:rect l="l" t="t" r="r" b="b"/>
                <a:pathLst>
                  <a:path w="597535" h="1057910">
                    <a:moveTo>
                      <a:pt x="597408" y="0"/>
                    </a:moveTo>
                    <a:lnTo>
                      <a:pt x="0" y="0"/>
                    </a:lnTo>
                    <a:lnTo>
                      <a:pt x="0" y="1057656"/>
                    </a:lnTo>
                    <a:lnTo>
                      <a:pt x="597408" y="1057656"/>
                    </a:lnTo>
                    <a:lnTo>
                      <a:pt x="597408" y="0"/>
                    </a:lnTo>
                    <a:close/>
                  </a:path>
                </a:pathLst>
              </a:custGeom>
              <a:solidFill>
                <a:srgbClr val="7112EA"/>
              </a:solidFill>
            </p:spPr>
            <p:txBody>
              <a:bodyPr wrap="square" lIns="0" tIns="0" rIns="0" bIns="0" rtlCol="0"/>
              <a:lstStyle/>
              <a:p>
                <a:endParaRPr dirty="0"/>
              </a:p>
            </p:txBody>
          </p:sp>
        </p:grpSp>
        <p:sp>
          <p:nvSpPr>
            <p:cNvPr id="187" name="object 4">
              <a:extLst>
                <a:ext uri="{FF2B5EF4-FFF2-40B4-BE49-F238E27FC236}">
                  <a16:creationId xmlns:a16="http://schemas.microsoft.com/office/drawing/2014/main" id="{E5319B9C-FD85-2FEC-6EA0-BC7C30F636D0}"/>
                </a:ext>
              </a:extLst>
            </p:cNvPr>
            <p:cNvSpPr/>
            <p:nvPr/>
          </p:nvSpPr>
          <p:spPr>
            <a:xfrm>
              <a:off x="6510099" y="5101421"/>
              <a:ext cx="328581" cy="230888"/>
            </a:xfrm>
            <a:custGeom>
              <a:avLst/>
              <a:gdLst/>
              <a:ahLst/>
              <a:cxnLst/>
              <a:rect l="l" t="t" r="r" b="b"/>
              <a:pathLst>
                <a:path w="597535" h="1057910">
                  <a:moveTo>
                    <a:pt x="597408" y="0"/>
                  </a:moveTo>
                  <a:lnTo>
                    <a:pt x="0" y="0"/>
                  </a:lnTo>
                  <a:lnTo>
                    <a:pt x="0" y="1057656"/>
                  </a:lnTo>
                  <a:lnTo>
                    <a:pt x="597408" y="1057656"/>
                  </a:lnTo>
                  <a:lnTo>
                    <a:pt x="597408" y="0"/>
                  </a:lnTo>
                  <a:close/>
                </a:path>
              </a:pathLst>
            </a:custGeom>
            <a:solidFill>
              <a:srgbClr val="76D2FF"/>
            </a:solidFill>
          </p:spPr>
          <p:txBody>
            <a:bodyPr wrap="square" lIns="0" tIns="0" rIns="0" bIns="0" rtlCol="0"/>
            <a:lstStyle/>
            <a:p>
              <a:endParaRPr dirty="0"/>
            </a:p>
          </p:txBody>
        </p:sp>
        <p:grpSp>
          <p:nvGrpSpPr>
            <p:cNvPr id="181" name="그룹 180">
              <a:extLst>
                <a:ext uri="{FF2B5EF4-FFF2-40B4-BE49-F238E27FC236}">
                  <a16:creationId xmlns:a16="http://schemas.microsoft.com/office/drawing/2014/main" id="{E7392E57-6867-ECC3-EE3A-ED06846E7C7C}"/>
                </a:ext>
              </a:extLst>
            </p:cNvPr>
            <p:cNvGrpSpPr/>
            <p:nvPr/>
          </p:nvGrpSpPr>
          <p:grpSpPr>
            <a:xfrm>
              <a:off x="5294993" y="4654734"/>
              <a:ext cx="328581" cy="403206"/>
              <a:chOff x="4733530" y="4526958"/>
              <a:chExt cx="345600" cy="715197"/>
            </a:xfrm>
          </p:grpSpPr>
          <p:sp>
            <p:nvSpPr>
              <p:cNvPr id="183" name="object 4">
                <a:extLst>
                  <a:ext uri="{FF2B5EF4-FFF2-40B4-BE49-F238E27FC236}">
                    <a16:creationId xmlns:a16="http://schemas.microsoft.com/office/drawing/2014/main" id="{D081D089-541B-110A-5C62-ECB134CF4AB9}"/>
                  </a:ext>
                </a:extLst>
              </p:cNvPr>
              <p:cNvSpPr/>
              <p:nvPr/>
            </p:nvSpPr>
            <p:spPr>
              <a:xfrm>
                <a:off x="4733530" y="4798959"/>
                <a:ext cx="345600" cy="443196"/>
              </a:xfrm>
              <a:custGeom>
                <a:avLst/>
                <a:gdLst/>
                <a:ahLst/>
                <a:cxnLst/>
                <a:rect l="l" t="t" r="r" b="b"/>
                <a:pathLst>
                  <a:path w="597535" h="1057910">
                    <a:moveTo>
                      <a:pt x="597408" y="0"/>
                    </a:moveTo>
                    <a:lnTo>
                      <a:pt x="0" y="0"/>
                    </a:lnTo>
                    <a:lnTo>
                      <a:pt x="0" y="1057656"/>
                    </a:lnTo>
                    <a:lnTo>
                      <a:pt x="597408" y="1057656"/>
                    </a:lnTo>
                    <a:lnTo>
                      <a:pt x="597408" y="0"/>
                    </a:lnTo>
                    <a:close/>
                  </a:path>
                </a:pathLst>
              </a:custGeom>
              <a:solidFill>
                <a:srgbClr val="B496FF"/>
              </a:solidFill>
            </p:spPr>
            <p:txBody>
              <a:bodyPr wrap="square" lIns="0" tIns="0" rIns="0" bIns="0" rtlCol="0"/>
              <a:lstStyle/>
              <a:p>
                <a:endParaRPr/>
              </a:p>
            </p:txBody>
          </p:sp>
          <p:sp>
            <p:nvSpPr>
              <p:cNvPr id="184" name="object 4">
                <a:extLst>
                  <a:ext uri="{FF2B5EF4-FFF2-40B4-BE49-F238E27FC236}">
                    <a16:creationId xmlns:a16="http://schemas.microsoft.com/office/drawing/2014/main" id="{057EB235-AA72-D134-DA3F-B183A1B13829}"/>
                  </a:ext>
                </a:extLst>
              </p:cNvPr>
              <p:cNvSpPr/>
              <p:nvPr/>
            </p:nvSpPr>
            <p:spPr>
              <a:xfrm>
                <a:off x="4733530" y="4526958"/>
                <a:ext cx="345600" cy="205551"/>
              </a:xfrm>
              <a:custGeom>
                <a:avLst/>
                <a:gdLst/>
                <a:ahLst/>
                <a:cxnLst/>
                <a:rect l="l" t="t" r="r" b="b"/>
                <a:pathLst>
                  <a:path w="597535" h="1057910">
                    <a:moveTo>
                      <a:pt x="597408" y="0"/>
                    </a:moveTo>
                    <a:lnTo>
                      <a:pt x="0" y="0"/>
                    </a:lnTo>
                    <a:lnTo>
                      <a:pt x="0" y="1057656"/>
                    </a:lnTo>
                    <a:lnTo>
                      <a:pt x="597408" y="1057656"/>
                    </a:lnTo>
                    <a:lnTo>
                      <a:pt x="597408" y="0"/>
                    </a:lnTo>
                    <a:close/>
                  </a:path>
                </a:pathLst>
              </a:custGeom>
              <a:solidFill>
                <a:srgbClr val="979797"/>
              </a:solidFill>
            </p:spPr>
            <p:txBody>
              <a:bodyPr wrap="square" lIns="0" tIns="0" rIns="0" bIns="0" rtlCol="0"/>
              <a:lstStyle/>
              <a:p>
                <a:endParaRPr dirty="0"/>
              </a:p>
            </p:txBody>
          </p:sp>
          <p:sp>
            <p:nvSpPr>
              <p:cNvPr id="185" name="object 4">
                <a:extLst>
                  <a:ext uri="{FF2B5EF4-FFF2-40B4-BE49-F238E27FC236}">
                    <a16:creationId xmlns:a16="http://schemas.microsoft.com/office/drawing/2014/main" id="{9DE39068-6664-761F-D0F5-844173F26A26}"/>
                  </a:ext>
                </a:extLst>
              </p:cNvPr>
              <p:cNvSpPr/>
              <p:nvPr/>
            </p:nvSpPr>
            <p:spPr>
              <a:xfrm>
                <a:off x="4733530" y="4627313"/>
                <a:ext cx="345600" cy="239283"/>
              </a:xfrm>
              <a:custGeom>
                <a:avLst/>
                <a:gdLst/>
                <a:ahLst/>
                <a:cxnLst/>
                <a:rect l="l" t="t" r="r" b="b"/>
                <a:pathLst>
                  <a:path w="597535" h="1057910">
                    <a:moveTo>
                      <a:pt x="597408" y="0"/>
                    </a:moveTo>
                    <a:lnTo>
                      <a:pt x="0" y="0"/>
                    </a:lnTo>
                    <a:lnTo>
                      <a:pt x="0" y="1057656"/>
                    </a:lnTo>
                    <a:lnTo>
                      <a:pt x="597408" y="1057656"/>
                    </a:lnTo>
                    <a:lnTo>
                      <a:pt x="597408" y="0"/>
                    </a:lnTo>
                    <a:close/>
                  </a:path>
                </a:pathLst>
              </a:custGeom>
              <a:solidFill>
                <a:srgbClr val="7112EA"/>
              </a:solidFill>
            </p:spPr>
            <p:txBody>
              <a:bodyPr wrap="square" lIns="0" tIns="0" rIns="0" bIns="0" rtlCol="0"/>
              <a:lstStyle/>
              <a:p>
                <a:endParaRPr dirty="0"/>
              </a:p>
            </p:txBody>
          </p:sp>
        </p:grpSp>
        <p:sp>
          <p:nvSpPr>
            <p:cNvPr id="182" name="object 4">
              <a:extLst>
                <a:ext uri="{FF2B5EF4-FFF2-40B4-BE49-F238E27FC236}">
                  <a16:creationId xmlns:a16="http://schemas.microsoft.com/office/drawing/2014/main" id="{7BAA7988-C731-428E-89D7-5D7FDDA737E8}"/>
                </a:ext>
              </a:extLst>
            </p:cNvPr>
            <p:cNvSpPr/>
            <p:nvPr/>
          </p:nvSpPr>
          <p:spPr>
            <a:xfrm>
              <a:off x="5294993" y="5057941"/>
              <a:ext cx="328581" cy="274368"/>
            </a:xfrm>
            <a:custGeom>
              <a:avLst/>
              <a:gdLst/>
              <a:ahLst/>
              <a:cxnLst/>
              <a:rect l="l" t="t" r="r" b="b"/>
              <a:pathLst>
                <a:path w="597535" h="1057910">
                  <a:moveTo>
                    <a:pt x="597408" y="0"/>
                  </a:moveTo>
                  <a:lnTo>
                    <a:pt x="0" y="0"/>
                  </a:lnTo>
                  <a:lnTo>
                    <a:pt x="0" y="1057656"/>
                  </a:lnTo>
                  <a:lnTo>
                    <a:pt x="597408" y="1057656"/>
                  </a:lnTo>
                  <a:lnTo>
                    <a:pt x="597408" y="0"/>
                  </a:lnTo>
                  <a:close/>
                </a:path>
              </a:pathLst>
            </a:custGeom>
            <a:solidFill>
              <a:srgbClr val="76D2FF"/>
            </a:solidFill>
          </p:spPr>
          <p:txBody>
            <a:bodyPr wrap="square" lIns="0" tIns="0" rIns="0" bIns="0" rtlCol="0"/>
            <a:lstStyle/>
            <a:p>
              <a:endParaRPr dirty="0"/>
            </a:p>
          </p:txBody>
        </p:sp>
        <p:sp>
          <p:nvSpPr>
            <p:cNvPr id="174" name="object 4">
              <a:extLst>
                <a:ext uri="{FF2B5EF4-FFF2-40B4-BE49-F238E27FC236}">
                  <a16:creationId xmlns:a16="http://schemas.microsoft.com/office/drawing/2014/main" id="{6BF660A8-3B26-24E1-3F3A-1F9696DFAFE5}"/>
                </a:ext>
              </a:extLst>
            </p:cNvPr>
            <p:cNvSpPr/>
            <p:nvPr/>
          </p:nvSpPr>
          <p:spPr>
            <a:xfrm>
              <a:off x="7725204" y="5158069"/>
              <a:ext cx="328581" cy="174240"/>
            </a:xfrm>
            <a:custGeom>
              <a:avLst/>
              <a:gdLst/>
              <a:ahLst/>
              <a:cxnLst/>
              <a:rect l="l" t="t" r="r" b="b"/>
              <a:pathLst>
                <a:path w="597535" h="1057910">
                  <a:moveTo>
                    <a:pt x="597408" y="0"/>
                  </a:moveTo>
                  <a:lnTo>
                    <a:pt x="0" y="0"/>
                  </a:lnTo>
                  <a:lnTo>
                    <a:pt x="0" y="1057656"/>
                  </a:lnTo>
                  <a:lnTo>
                    <a:pt x="597408" y="1057656"/>
                  </a:lnTo>
                  <a:lnTo>
                    <a:pt x="597408" y="0"/>
                  </a:lnTo>
                  <a:close/>
                </a:path>
              </a:pathLst>
            </a:custGeom>
            <a:solidFill>
              <a:srgbClr val="1E48E1"/>
            </a:solidFill>
          </p:spPr>
          <p:txBody>
            <a:bodyPr wrap="square" lIns="0" tIns="0" rIns="0" bIns="0" rtlCol="0"/>
            <a:lstStyle/>
            <a:p>
              <a:endParaRPr dirty="0"/>
            </a:p>
          </p:txBody>
        </p:sp>
        <p:grpSp>
          <p:nvGrpSpPr>
            <p:cNvPr id="175" name="그룹 174">
              <a:extLst>
                <a:ext uri="{FF2B5EF4-FFF2-40B4-BE49-F238E27FC236}">
                  <a16:creationId xmlns:a16="http://schemas.microsoft.com/office/drawing/2014/main" id="{0CAF9A93-1D21-CA6C-EAAB-CC029FD61A8D}"/>
                </a:ext>
              </a:extLst>
            </p:cNvPr>
            <p:cNvGrpSpPr/>
            <p:nvPr/>
          </p:nvGrpSpPr>
          <p:grpSpPr>
            <a:xfrm>
              <a:off x="7725204" y="4657140"/>
              <a:ext cx="328581" cy="499552"/>
              <a:chOff x="7772400" y="3170107"/>
              <a:chExt cx="345600" cy="886092"/>
            </a:xfrm>
          </p:grpSpPr>
          <p:grpSp>
            <p:nvGrpSpPr>
              <p:cNvPr id="176" name="그룹 175">
                <a:extLst>
                  <a:ext uri="{FF2B5EF4-FFF2-40B4-BE49-F238E27FC236}">
                    <a16:creationId xmlns:a16="http://schemas.microsoft.com/office/drawing/2014/main" id="{FC04AE42-BE7F-3EE7-E578-70097CBC6D35}"/>
                  </a:ext>
                </a:extLst>
              </p:cNvPr>
              <p:cNvGrpSpPr/>
              <p:nvPr/>
            </p:nvGrpSpPr>
            <p:grpSpPr>
              <a:xfrm>
                <a:off x="7772400" y="3170107"/>
                <a:ext cx="345600" cy="886092"/>
                <a:chOff x="4733530" y="4526958"/>
                <a:chExt cx="345600" cy="886092"/>
              </a:xfrm>
            </p:grpSpPr>
            <p:sp>
              <p:nvSpPr>
                <p:cNvPr id="178" name="object 4">
                  <a:extLst>
                    <a:ext uri="{FF2B5EF4-FFF2-40B4-BE49-F238E27FC236}">
                      <a16:creationId xmlns:a16="http://schemas.microsoft.com/office/drawing/2014/main" id="{EB6731CB-D6A7-CADD-C6AE-C1A42209FE29}"/>
                    </a:ext>
                  </a:extLst>
                </p:cNvPr>
                <p:cNvSpPr/>
                <p:nvPr/>
              </p:nvSpPr>
              <p:spPr>
                <a:xfrm>
                  <a:off x="4733530" y="4526958"/>
                  <a:ext cx="345600" cy="205551"/>
                </a:xfrm>
                <a:custGeom>
                  <a:avLst/>
                  <a:gdLst/>
                  <a:ahLst/>
                  <a:cxnLst/>
                  <a:rect l="l" t="t" r="r" b="b"/>
                  <a:pathLst>
                    <a:path w="597535" h="1057910">
                      <a:moveTo>
                        <a:pt x="597408" y="0"/>
                      </a:moveTo>
                      <a:lnTo>
                        <a:pt x="0" y="0"/>
                      </a:lnTo>
                      <a:lnTo>
                        <a:pt x="0" y="1057656"/>
                      </a:lnTo>
                      <a:lnTo>
                        <a:pt x="597408" y="1057656"/>
                      </a:lnTo>
                      <a:lnTo>
                        <a:pt x="597408" y="0"/>
                      </a:lnTo>
                      <a:close/>
                    </a:path>
                  </a:pathLst>
                </a:custGeom>
                <a:solidFill>
                  <a:srgbClr val="979797"/>
                </a:solidFill>
              </p:spPr>
              <p:txBody>
                <a:bodyPr wrap="square" lIns="0" tIns="0" rIns="0" bIns="0" rtlCol="0"/>
                <a:lstStyle/>
                <a:p>
                  <a:endParaRPr dirty="0"/>
                </a:p>
              </p:txBody>
            </p:sp>
            <p:sp>
              <p:nvSpPr>
                <p:cNvPr id="179" name="object 4">
                  <a:extLst>
                    <a:ext uri="{FF2B5EF4-FFF2-40B4-BE49-F238E27FC236}">
                      <a16:creationId xmlns:a16="http://schemas.microsoft.com/office/drawing/2014/main" id="{0CCB9798-4132-3062-9152-A8019D3F1754}"/>
                    </a:ext>
                  </a:extLst>
                </p:cNvPr>
                <p:cNvSpPr/>
                <p:nvPr/>
              </p:nvSpPr>
              <p:spPr>
                <a:xfrm>
                  <a:off x="4733530" y="4584446"/>
                  <a:ext cx="345600" cy="239283"/>
                </a:xfrm>
                <a:custGeom>
                  <a:avLst/>
                  <a:gdLst/>
                  <a:ahLst/>
                  <a:cxnLst/>
                  <a:rect l="l" t="t" r="r" b="b"/>
                  <a:pathLst>
                    <a:path w="597535" h="1057910">
                      <a:moveTo>
                        <a:pt x="597408" y="0"/>
                      </a:moveTo>
                      <a:lnTo>
                        <a:pt x="0" y="0"/>
                      </a:lnTo>
                      <a:lnTo>
                        <a:pt x="0" y="1057656"/>
                      </a:lnTo>
                      <a:lnTo>
                        <a:pt x="597408" y="1057656"/>
                      </a:lnTo>
                      <a:lnTo>
                        <a:pt x="597408" y="0"/>
                      </a:lnTo>
                      <a:close/>
                    </a:path>
                  </a:pathLst>
                </a:custGeom>
                <a:solidFill>
                  <a:srgbClr val="7112EA"/>
                </a:solidFill>
              </p:spPr>
              <p:txBody>
                <a:bodyPr wrap="square" lIns="0" tIns="0" rIns="0" bIns="0" rtlCol="0"/>
                <a:lstStyle/>
                <a:p>
                  <a:endParaRPr dirty="0"/>
                </a:p>
              </p:txBody>
            </p:sp>
            <p:sp>
              <p:nvSpPr>
                <p:cNvPr id="180" name="object 4">
                  <a:extLst>
                    <a:ext uri="{FF2B5EF4-FFF2-40B4-BE49-F238E27FC236}">
                      <a16:creationId xmlns:a16="http://schemas.microsoft.com/office/drawing/2014/main" id="{DE9EAC61-6957-1E28-C0DE-0964700CFF10}"/>
                    </a:ext>
                  </a:extLst>
                </p:cNvPr>
                <p:cNvSpPr/>
                <p:nvPr/>
              </p:nvSpPr>
              <p:spPr>
                <a:xfrm>
                  <a:off x="4733530" y="4623638"/>
                  <a:ext cx="345600" cy="789412"/>
                </a:xfrm>
                <a:custGeom>
                  <a:avLst/>
                  <a:gdLst/>
                  <a:ahLst/>
                  <a:cxnLst/>
                  <a:rect l="l" t="t" r="r" b="b"/>
                  <a:pathLst>
                    <a:path w="597535" h="1057910">
                      <a:moveTo>
                        <a:pt x="597408" y="0"/>
                      </a:moveTo>
                      <a:lnTo>
                        <a:pt x="0" y="0"/>
                      </a:lnTo>
                      <a:lnTo>
                        <a:pt x="0" y="1057656"/>
                      </a:lnTo>
                      <a:lnTo>
                        <a:pt x="597408" y="1057656"/>
                      </a:lnTo>
                      <a:lnTo>
                        <a:pt x="597408" y="0"/>
                      </a:lnTo>
                      <a:close/>
                    </a:path>
                  </a:pathLst>
                </a:custGeom>
                <a:solidFill>
                  <a:srgbClr val="B496FF"/>
                </a:solidFill>
              </p:spPr>
              <p:txBody>
                <a:bodyPr wrap="square" lIns="0" tIns="0" rIns="0" bIns="0" rtlCol="0"/>
                <a:lstStyle/>
                <a:p>
                  <a:endParaRPr/>
                </a:p>
              </p:txBody>
            </p:sp>
          </p:grpSp>
          <p:sp>
            <p:nvSpPr>
              <p:cNvPr id="177" name="object 4">
                <a:extLst>
                  <a:ext uri="{FF2B5EF4-FFF2-40B4-BE49-F238E27FC236}">
                    <a16:creationId xmlns:a16="http://schemas.microsoft.com/office/drawing/2014/main" id="{C8E1D28D-81D2-020A-73B1-E00EF9344001}"/>
                  </a:ext>
                </a:extLst>
              </p:cNvPr>
              <p:cNvSpPr/>
              <p:nvPr/>
            </p:nvSpPr>
            <p:spPr>
              <a:xfrm>
                <a:off x="7772400" y="3951466"/>
                <a:ext cx="345600" cy="102642"/>
              </a:xfrm>
              <a:custGeom>
                <a:avLst/>
                <a:gdLst/>
                <a:ahLst/>
                <a:cxnLst/>
                <a:rect l="l" t="t" r="r" b="b"/>
                <a:pathLst>
                  <a:path w="597535" h="1057910">
                    <a:moveTo>
                      <a:pt x="597408" y="0"/>
                    </a:moveTo>
                    <a:lnTo>
                      <a:pt x="0" y="0"/>
                    </a:lnTo>
                    <a:lnTo>
                      <a:pt x="0" y="1057656"/>
                    </a:lnTo>
                    <a:lnTo>
                      <a:pt x="597408" y="1057656"/>
                    </a:lnTo>
                    <a:lnTo>
                      <a:pt x="597408" y="0"/>
                    </a:lnTo>
                    <a:close/>
                  </a:path>
                </a:pathLst>
              </a:custGeom>
              <a:solidFill>
                <a:srgbClr val="76D2FF"/>
              </a:solidFill>
            </p:spPr>
            <p:txBody>
              <a:bodyPr wrap="square" lIns="0" tIns="0" rIns="0" bIns="0" rtlCol="0"/>
              <a:lstStyle/>
              <a:p>
                <a:endParaRPr dirty="0"/>
              </a:p>
            </p:txBody>
          </p:sp>
        </p:grpSp>
        <p:sp>
          <p:nvSpPr>
            <p:cNvPr id="168" name="object 4">
              <a:extLst>
                <a:ext uri="{FF2B5EF4-FFF2-40B4-BE49-F238E27FC236}">
                  <a16:creationId xmlns:a16="http://schemas.microsoft.com/office/drawing/2014/main" id="{A4FC77D9-F42C-AA26-9738-A53FC3C92890}"/>
                </a:ext>
              </a:extLst>
            </p:cNvPr>
            <p:cNvSpPr/>
            <p:nvPr/>
          </p:nvSpPr>
          <p:spPr>
            <a:xfrm>
              <a:off x="5902546" y="5100330"/>
              <a:ext cx="328581" cy="231979"/>
            </a:xfrm>
            <a:custGeom>
              <a:avLst/>
              <a:gdLst/>
              <a:ahLst/>
              <a:cxnLst/>
              <a:rect l="l" t="t" r="r" b="b"/>
              <a:pathLst>
                <a:path w="597535" h="1057910">
                  <a:moveTo>
                    <a:pt x="597408" y="0"/>
                  </a:moveTo>
                  <a:lnTo>
                    <a:pt x="0" y="0"/>
                  </a:lnTo>
                  <a:lnTo>
                    <a:pt x="0" y="1057656"/>
                  </a:lnTo>
                  <a:lnTo>
                    <a:pt x="597408" y="1057656"/>
                  </a:lnTo>
                  <a:lnTo>
                    <a:pt x="597408" y="0"/>
                  </a:lnTo>
                  <a:close/>
                </a:path>
              </a:pathLst>
            </a:custGeom>
            <a:solidFill>
              <a:srgbClr val="1E48E1"/>
            </a:solidFill>
          </p:spPr>
          <p:txBody>
            <a:bodyPr wrap="square" lIns="0" tIns="0" rIns="0" bIns="0" rtlCol="0"/>
            <a:lstStyle/>
            <a:p>
              <a:endParaRPr dirty="0"/>
            </a:p>
          </p:txBody>
        </p:sp>
        <p:sp>
          <p:nvSpPr>
            <p:cNvPr id="169" name="object 4">
              <a:extLst>
                <a:ext uri="{FF2B5EF4-FFF2-40B4-BE49-F238E27FC236}">
                  <a16:creationId xmlns:a16="http://schemas.microsoft.com/office/drawing/2014/main" id="{234C799B-A649-FF3E-61A3-FE8FD02E0C60}"/>
                </a:ext>
              </a:extLst>
            </p:cNvPr>
            <p:cNvSpPr/>
            <p:nvPr/>
          </p:nvSpPr>
          <p:spPr>
            <a:xfrm>
              <a:off x="5902546" y="4648309"/>
              <a:ext cx="328581" cy="115883"/>
            </a:xfrm>
            <a:custGeom>
              <a:avLst/>
              <a:gdLst/>
              <a:ahLst/>
              <a:cxnLst/>
              <a:rect l="l" t="t" r="r" b="b"/>
              <a:pathLst>
                <a:path w="597535" h="1057910">
                  <a:moveTo>
                    <a:pt x="597408" y="0"/>
                  </a:moveTo>
                  <a:lnTo>
                    <a:pt x="0" y="0"/>
                  </a:lnTo>
                  <a:lnTo>
                    <a:pt x="0" y="1057656"/>
                  </a:lnTo>
                  <a:lnTo>
                    <a:pt x="597408" y="1057656"/>
                  </a:lnTo>
                  <a:lnTo>
                    <a:pt x="597408" y="0"/>
                  </a:lnTo>
                  <a:close/>
                </a:path>
              </a:pathLst>
            </a:custGeom>
            <a:solidFill>
              <a:srgbClr val="979797"/>
            </a:solidFill>
          </p:spPr>
          <p:txBody>
            <a:bodyPr wrap="square" lIns="0" tIns="0" rIns="0" bIns="0" rtlCol="0"/>
            <a:lstStyle/>
            <a:p>
              <a:endParaRPr dirty="0"/>
            </a:p>
          </p:txBody>
        </p:sp>
        <p:sp>
          <p:nvSpPr>
            <p:cNvPr id="170" name="object 4">
              <a:extLst>
                <a:ext uri="{FF2B5EF4-FFF2-40B4-BE49-F238E27FC236}">
                  <a16:creationId xmlns:a16="http://schemas.microsoft.com/office/drawing/2014/main" id="{D54D2F7E-BD3F-8C0A-07D3-A08EE7C1C178}"/>
                </a:ext>
              </a:extLst>
            </p:cNvPr>
            <p:cNvSpPr/>
            <p:nvPr/>
          </p:nvSpPr>
          <p:spPr>
            <a:xfrm>
              <a:off x="5902546" y="4688775"/>
              <a:ext cx="328581" cy="134900"/>
            </a:xfrm>
            <a:custGeom>
              <a:avLst/>
              <a:gdLst/>
              <a:ahLst/>
              <a:cxnLst/>
              <a:rect l="l" t="t" r="r" b="b"/>
              <a:pathLst>
                <a:path w="597535" h="1057910">
                  <a:moveTo>
                    <a:pt x="597408" y="0"/>
                  </a:moveTo>
                  <a:lnTo>
                    <a:pt x="0" y="0"/>
                  </a:lnTo>
                  <a:lnTo>
                    <a:pt x="0" y="1057656"/>
                  </a:lnTo>
                  <a:lnTo>
                    <a:pt x="597408" y="1057656"/>
                  </a:lnTo>
                  <a:lnTo>
                    <a:pt x="597408" y="0"/>
                  </a:lnTo>
                  <a:close/>
                </a:path>
              </a:pathLst>
            </a:custGeom>
            <a:solidFill>
              <a:srgbClr val="FC349C"/>
            </a:solidFill>
          </p:spPr>
          <p:txBody>
            <a:bodyPr wrap="square" lIns="0" tIns="0" rIns="0" bIns="0" rtlCol="0"/>
            <a:lstStyle/>
            <a:p>
              <a:endParaRPr dirty="0"/>
            </a:p>
          </p:txBody>
        </p:sp>
        <p:sp>
          <p:nvSpPr>
            <p:cNvPr id="171" name="object 4">
              <a:extLst>
                <a:ext uri="{FF2B5EF4-FFF2-40B4-BE49-F238E27FC236}">
                  <a16:creationId xmlns:a16="http://schemas.microsoft.com/office/drawing/2014/main" id="{2AC60194-C37A-4F7F-5E1E-A6EE24DA315C}"/>
                </a:ext>
              </a:extLst>
            </p:cNvPr>
            <p:cNvSpPr/>
            <p:nvPr/>
          </p:nvSpPr>
          <p:spPr>
            <a:xfrm>
              <a:off x="5902546" y="4735117"/>
              <a:ext cx="328581" cy="223253"/>
            </a:xfrm>
            <a:custGeom>
              <a:avLst/>
              <a:gdLst/>
              <a:ahLst/>
              <a:cxnLst/>
              <a:rect l="l" t="t" r="r" b="b"/>
              <a:pathLst>
                <a:path w="597535" h="1057910">
                  <a:moveTo>
                    <a:pt x="597408" y="0"/>
                  </a:moveTo>
                  <a:lnTo>
                    <a:pt x="0" y="0"/>
                  </a:lnTo>
                  <a:lnTo>
                    <a:pt x="0" y="1057656"/>
                  </a:lnTo>
                  <a:lnTo>
                    <a:pt x="597408" y="1057656"/>
                  </a:lnTo>
                  <a:lnTo>
                    <a:pt x="597408" y="0"/>
                  </a:lnTo>
                  <a:close/>
                </a:path>
              </a:pathLst>
            </a:custGeom>
            <a:solidFill>
              <a:srgbClr val="B496FF"/>
            </a:solidFill>
          </p:spPr>
          <p:txBody>
            <a:bodyPr wrap="square" lIns="0" tIns="0" rIns="0" bIns="0" rtlCol="0"/>
            <a:lstStyle/>
            <a:p>
              <a:endParaRPr dirty="0"/>
            </a:p>
          </p:txBody>
        </p:sp>
        <p:sp>
          <p:nvSpPr>
            <p:cNvPr id="172" name="object 4">
              <a:extLst>
                <a:ext uri="{FF2B5EF4-FFF2-40B4-BE49-F238E27FC236}">
                  <a16:creationId xmlns:a16="http://schemas.microsoft.com/office/drawing/2014/main" id="{FC18E094-F0B9-464D-91AE-BBD9643304AA}"/>
                </a:ext>
              </a:extLst>
            </p:cNvPr>
            <p:cNvSpPr/>
            <p:nvPr/>
          </p:nvSpPr>
          <p:spPr>
            <a:xfrm>
              <a:off x="5902546" y="4940307"/>
              <a:ext cx="328581" cy="163602"/>
            </a:xfrm>
            <a:custGeom>
              <a:avLst/>
              <a:gdLst/>
              <a:ahLst/>
              <a:cxnLst/>
              <a:rect l="l" t="t" r="r" b="b"/>
              <a:pathLst>
                <a:path w="597535" h="1057910">
                  <a:moveTo>
                    <a:pt x="597408" y="0"/>
                  </a:moveTo>
                  <a:lnTo>
                    <a:pt x="0" y="0"/>
                  </a:lnTo>
                  <a:lnTo>
                    <a:pt x="0" y="1057656"/>
                  </a:lnTo>
                  <a:lnTo>
                    <a:pt x="597408" y="1057656"/>
                  </a:lnTo>
                  <a:lnTo>
                    <a:pt x="597408" y="0"/>
                  </a:lnTo>
                  <a:close/>
                </a:path>
              </a:pathLst>
            </a:custGeom>
            <a:solidFill>
              <a:srgbClr val="76D2FF"/>
            </a:solidFill>
          </p:spPr>
          <p:txBody>
            <a:bodyPr wrap="square" lIns="0" tIns="0" rIns="0" bIns="0" rtlCol="0"/>
            <a:lstStyle/>
            <a:p>
              <a:endParaRPr dirty="0"/>
            </a:p>
          </p:txBody>
        </p:sp>
        <p:sp>
          <p:nvSpPr>
            <p:cNvPr id="173" name="object 4">
              <a:extLst>
                <a:ext uri="{FF2B5EF4-FFF2-40B4-BE49-F238E27FC236}">
                  <a16:creationId xmlns:a16="http://schemas.microsoft.com/office/drawing/2014/main" id="{C1D6ECF2-02FE-FE48-82E3-C67E8E33B909}"/>
                </a:ext>
              </a:extLst>
            </p:cNvPr>
            <p:cNvSpPr/>
            <p:nvPr/>
          </p:nvSpPr>
          <p:spPr>
            <a:xfrm>
              <a:off x="5902546" y="4700165"/>
              <a:ext cx="328581" cy="33592"/>
            </a:xfrm>
            <a:custGeom>
              <a:avLst/>
              <a:gdLst/>
              <a:ahLst/>
              <a:cxnLst/>
              <a:rect l="l" t="t" r="r" b="b"/>
              <a:pathLst>
                <a:path w="597535" h="1057910">
                  <a:moveTo>
                    <a:pt x="597408" y="0"/>
                  </a:moveTo>
                  <a:lnTo>
                    <a:pt x="0" y="0"/>
                  </a:lnTo>
                  <a:lnTo>
                    <a:pt x="0" y="1057656"/>
                  </a:lnTo>
                  <a:lnTo>
                    <a:pt x="597408" y="1057656"/>
                  </a:lnTo>
                  <a:lnTo>
                    <a:pt x="597408" y="0"/>
                  </a:lnTo>
                  <a:close/>
                </a:path>
              </a:pathLst>
            </a:custGeom>
            <a:solidFill>
              <a:srgbClr val="7112EA"/>
            </a:solidFill>
          </p:spPr>
          <p:txBody>
            <a:bodyPr wrap="square" lIns="0" tIns="0" rIns="0" bIns="0" rtlCol="0"/>
            <a:lstStyle/>
            <a:p>
              <a:endParaRPr dirty="0"/>
            </a:p>
          </p:txBody>
        </p:sp>
        <p:sp>
          <p:nvSpPr>
            <p:cNvPr id="254" name="object 4">
              <a:extLst>
                <a:ext uri="{FF2B5EF4-FFF2-40B4-BE49-F238E27FC236}">
                  <a16:creationId xmlns:a16="http://schemas.microsoft.com/office/drawing/2014/main" id="{C12D9987-E046-F5BB-CBC1-EC36B0A41EEF}"/>
                </a:ext>
              </a:extLst>
            </p:cNvPr>
            <p:cNvSpPr/>
            <p:nvPr/>
          </p:nvSpPr>
          <p:spPr>
            <a:xfrm>
              <a:off x="2245579" y="4982553"/>
              <a:ext cx="328580" cy="349756"/>
            </a:xfrm>
            <a:custGeom>
              <a:avLst/>
              <a:gdLst/>
              <a:ahLst/>
              <a:cxnLst/>
              <a:rect l="l" t="t" r="r" b="b"/>
              <a:pathLst>
                <a:path w="597535" h="1057910">
                  <a:moveTo>
                    <a:pt x="597408" y="0"/>
                  </a:moveTo>
                  <a:lnTo>
                    <a:pt x="0" y="0"/>
                  </a:lnTo>
                  <a:lnTo>
                    <a:pt x="0" y="1057656"/>
                  </a:lnTo>
                  <a:lnTo>
                    <a:pt x="597408" y="1057656"/>
                  </a:lnTo>
                  <a:lnTo>
                    <a:pt x="597408" y="0"/>
                  </a:lnTo>
                  <a:close/>
                </a:path>
              </a:pathLst>
            </a:custGeom>
            <a:solidFill>
              <a:srgbClr val="76D2FF"/>
            </a:solidFill>
          </p:spPr>
          <p:txBody>
            <a:bodyPr wrap="square" lIns="0" tIns="0" rIns="0" bIns="0" rtlCol="0"/>
            <a:lstStyle/>
            <a:p>
              <a:endParaRPr/>
            </a:p>
          </p:txBody>
        </p:sp>
      </p:grpSp>
      <p:sp>
        <p:nvSpPr>
          <p:cNvPr id="3" name="텍스트 개체 틀 2">
            <a:extLst>
              <a:ext uri="{FF2B5EF4-FFF2-40B4-BE49-F238E27FC236}">
                <a16:creationId xmlns:a16="http://schemas.microsoft.com/office/drawing/2014/main" id="{F8A23C6E-913D-E903-F49E-D387E0794A26}"/>
              </a:ext>
            </a:extLst>
          </p:cNvPr>
          <p:cNvSpPr>
            <a:spLocks noGrp="1"/>
          </p:cNvSpPr>
          <p:nvPr>
            <p:ph type="body" sz="quarter" idx="11"/>
          </p:nvPr>
        </p:nvSpPr>
        <p:spPr/>
        <p:txBody>
          <a:bodyPr/>
          <a:lstStyle/>
          <a:p>
            <a:r>
              <a:rPr lang="ko-KR" altLang="en-US" dirty="0">
                <a:solidFill>
                  <a:schemeClr val="tx2"/>
                </a:solidFill>
              </a:rPr>
              <a:t>현지 상품 수요 등에 기반한 효과적인 상품 전략 필요 </a:t>
            </a:r>
          </a:p>
        </p:txBody>
      </p:sp>
      <p:grpSp>
        <p:nvGrpSpPr>
          <p:cNvPr id="4" name="그룹 3">
            <a:extLst>
              <a:ext uri="{FF2B5EF4-FFF2-40B4-BE49-F238E27FC236}">
                <a16:creationId xmlns:a16="http://schemas.microsoft.com/office/drawing/2014/main" id="{639646AA-2310-8AB4-E8D1-008BED33962A}"/>
              </a:ext>
            </a:extLst>
          </p:cNvPr>
          <p:cNvGrpSpPr/>
          <p:nvPr/>
        </p:nvGrpSpPr>
        <p:grpSpPr>
          <a:xfrm>
            <a:off x="1636890" y="1911748"/>
            <a:ext cx="7632000" cy="645025"/>
            <a:chOff x="1636890" y="2447365"/>
            <a:chExt cx="7632000" cy="684261"/>
          </a:xfrm>
        </p:grpSpPr>
        <p:sp>
          <p:nvSpPr>
            <p:cNvPr id="125" name="object 4">
              <a:extLst>
                <a:ext uri="{FF2B5EF4-FFF2-40B4-BE49-F238E27FC236}">
                  <a16:creationId xmlns:a16="http://schemas.microsoft.com/office/drawing/2014/main" id="{0E1E8164-59F2-02FA-28DE-20433AA2245D}"/>
                </a:ext>
              </a:extLst>
            </p:cNvPr>
            <p:cNvSpPr/>
            <p:nvPr/>
          </p:nvSpPr>
          <p:spPr>
            <a:xfrm>
              <a:off x="1636890" y="2447367"/>
              <a:ext cx="329234" cy="684000"/>
            </a:xfrm>
            <a:custGeom>
              <a:avLst/>
              <a:gdLst/>
              <a:ahLst/>
              <a:cxnLst/>
              <a:rect l="l" t="t" r="r" b="b"/>
              <a:pathLst>
                <a:path w="597535" h="1057910">
                  <a:moveTo>
                    <a:pt x="597408" y="0"/>
                  </a:moveTo>
                  <a:lnTo>
                    <a:pt x="0" y="0"/>
                  </a:lnTo>
                  <a:lnTo>
                    <a:pt x="0" y="1057656"/>
                  </a:lnTo>
                  <a:lnTo>
                    <a:pt x="597408" y="1057656"/>
                  </a:lnTo>
                  <a:lnTo>
                    <a:pt x="597408" y="0"/>
                  </a:lnTo>
                  <a:close/>
                </a:path>
              </a:pathLst>
            </a:custGeom>
            <a:solidFill>
              <a:srgbClr val="D2DBF9"/>
            </a:solidFill>
          </p:spPr>
          <p:txBody>
            <a:bodyPr wrap="square" lIns="0" tIns="0" rIns="0" bIns="0" rtlCol="0"/>
            <a:lstStyle/>
            <a:p>
              <a:endParaRPr dirty="0"/>
            </a:p>
          </p:txBody>
        </p:sp>
        <p:sp>
          <p:nvSpPr>
            <p:cNvPr id="42" name="object 4">
              <a:extLst>
                <a:ext uri="{FF2B5EF4-FFF2-40B4-BE49-F238E27FC236}">
                  <a16:creationId xmlns:a16="http://schemas.microsoft.com/office/drawing/2014/main" id="{3E1BF10E-7711-4CF9-CC2B-AE4218F3BEBF}"/>
                </a:ext>
              </a:extLst>
            </p:cNvPr>
            <p:cNvSpPr/>
            <p:nvPr/>
          </p:nvSpPr>
          <p:spPr>
            <a:xfrm>
              <a:off x="2857347" y="2447367"/>
              <a:ext cx="329234" cy="589655"/>
            </a:xfrm>
            <a:custGeom>
              <a:avLst/>
              <a:gdLst/>
              <a:ahLst/>
              <a:cxnLst/>
              <a:rect l="l" t="t" r="r" b="b"/>
              <a:pathLst>
                <a:path w="597535" h="1057910">
                  <a:moveTo>
                    <a:pt x="597408" y="0"/>
                  </a:moveTo>
                  <a:lnTo>
                    <a:pt x="0" y="0"/>
                  </a:lnTo>
                  <a:lnTo>
                    <a:pt x="0" y="1057656"/>
                  </a:lnTo>
                  <a:lnTo>
                    <a:pt x="597408" y="1057656"/>
                  </a:lnTo>
                  <a:lnTo>
                    <a:pt x="597408" y="0"/>
                  </a:lnTo>
                  <a:close/>
                </a:path>
              </a:pathLst>
            </a:custGeom>
            <a:solidFill>
              <a:srgbClr val="D2DBF9"/>
            </a:solidFill>
          </p:spPr>
          <p:txBody>
            <a:bodyPr wrap="square" lIns="0" tIns="0" rIns="0" bIns="0" rtlCol="0"/>
            <a:lstStyle/>
            <a:p>
              <a:endParaRPr/>
            </a:p>
          </p:txBody>
        </p:sp>
        <p:sp>
          <p:nvSpPr>
            <p:cNvPr id="51" name="object 4">
              <a:extLst>
                <a:ext uri="{FF2B5EF4-FFF2-40B4-BE49-F238E27FC236}">
                  <a16:creationId xmlns:a16="http://schemas.microsoft.com/office/drawing/2014/main" id="{87CCDD94-0A12-7811-D44B-F3F6F0D42A7D}"/>
                </a:ext>
              </a:extLst>
            </p:cNvPr>
            <p:cNvSpPr/>
            <p:nvPr/>
          </p:nvSpPr>
          <p:spPr>
            <a:xfrm>
              <a:off x="2857347" y="3037022"/>
              <a:ext cx="329234" cy="94345"/>
            </a:xfrm>
            <a:custGeom>
              <a:avLst/>
              <a:gdLst/>
              <a:ahLst/>
              <a:cxnLst/>
              <a:rect l="l" t="t" r="r" b="b"/>
              <a:pathLst>
                <a:path w="597535" h="1057910">
                  <a:moveTo>
                    <a:pt x="597408" y="0"/>
                  </a:moveTo>
                  <a:lnTo>
                    <a:pt x="0" y="0"/>
                  </a:lnTo>
                  <a:lnTo>
                    <a:pt x="0" y="1057656"/>
                  </a:lnTo>
                  <a:lnTo>
                    <a:pt x="597408" y="1057656"/>
                  </a:lnTo>
                  <a:lnTo>
                    <a:pt x="597408" y="0"/>
                  </a:lnTo>
                  <a:close/>
                </a:path>
              </a:pathLst>
            </a:custGeom>
            <a:solidFill>
              <a:srgbClr val="4B6DE8"/>
            </a:solidFill>
          </p:spPr>
          <p:txBody>
            <a:bodyPr wrap="square" lIns="0" tIns="0" rIns="0" bIns="0" rtlCol="0"/>
            <a:lstStyle/>
            <a:p>
              <a:endParaRPr/>
            </a:p>
          </p:txBody>
        </p:sp>
        <p:sp>
          <p:nvSpPr>
            <p:cNvPr id="43" name="object 4">
              <a:extLst>
                <a:ext uri="{FF2B5EF4-FFF2-40B4-BE49-F238E27FC236}">
                  <a16:creationId xmlns:a16="http://schemas.microsoft.com/office/drawing/2014/main" id="{14081132-1198-E284-8666-47D2BE1D5166}"/>
                </a:ext>
              </a:extLst>
            </p:cNvPr>
            <p:cNvSpPr/>
            <p:nvPr/>
          </p:nvSpPr>
          <p:spPr>
            <a:xfrm>
              <a:off x="2247118" y="2447367"/>
              <a:ext cx="329234" cy="568138"/>
            </a:xfrm>
            <a:custGeom>
              <a:avLst/>
              <a:gdLst/>
              <a:ahLst/>
              <a:cxnLst/>
              <a:rect l="l" t="t" r="r" b="b"/>
              <a:pathLst>
                <a:path w="597535" h="1057910">
                  <a:moveTo>
                    <a:pt x="597408" y="0"/>
                  </a:moveTo>
                  <a:lnTo>
                    <a:pt x="0" y="0"/>
                  </a:lnTo>
                  <a:lnTo>
                    <a:pt x="0" y="1057656"/>
                  </a:lnTo>
                  <a:lnTo>
                    <a:pt x="597408" y="1057656"/>
                  </a:lnTo>
                  <a:lnTo>
                    <a:pt x="597408" y="0"/>
                  </a:lnTo>
                  <a:close/>
                </a:path>
              </a:pathLst>
            </a:custGeom>
            <a:solidFill>
              <a:srgbClr val="D2DBF9"/>
            </a:solidFill>
          </p:spPr>
          <p:txBody>
            <a:bodyPr wrap="square" lIns="0" tIns="0" rIns="0" bIns="0" rtlCol="0"/>
            <a:lstStyle/>
            <a:p>
              <a:endParaRPr/>
            </a:p>
          </p:txBody>
        </p:sp>
        <p:sp>
          <p:nvSpPr>
            <p:cNvPr id="53" name="object 4">
              <a:extLst>
                <a:ext uri="{FF2B5EF4-FFF2-40B4-BE49-F238E27FC236}">
                  <a16:creationId xmlns:a16="http://schemas.microsoft.com/office/drawing/2014/main" id="{CC802CF3-6D40-655F-8CAD-6618CC69EF73}"/>
                </a:ext>
              </a:extLst>
            </p:cNvPr>
            <p:cNvSpPr/>
            <p:nvPr/>
          </p:nvSpPr>
          <p:spPr>
            <a:xfrm>
              <a:off x="2247118" y="3013005"/>
              <a:ext cx="329234" cy="118362"/>
            </a:xfrm>
            <a:custGeom>
              <a:avLst/>
              <a:gdLst/>
              <a:ahLst/>
              <a:cxnLst/>
              <a:rect l="l" t="t" r="r" b="b"/>
              <a:pathLst>
                <a:path w="597535" h="1057910">
                  <a:moveTo>
                    <a:pt x="597408" y="0"/>
                  </a:moveTo>
                  <a:lnTo>
                    <a:pt x="0" y="0"/>
                  </a:lnTo>
                  <a:lnTo>
                    <a:pt x="0" y="1057656"/>
                  </a:lnTo>
                  <a:lnTo>
                    <a:pt x="597408" y="1057656"/>
                  </a:lnTo>
                  <a:lnTo>
                    <a:pt x="597408" y="0"/>
                  </a:lnTo>
                  <a:close/>
                </a:path>
              </a:pathLst>
            </a:custGeom>
            <a:solidFill>
              <a:srgbClr val="4B6DE8"/>
            </a:solidFill>
          </p:spPr>
          <p:txBody>
            <a:bodyPr wrap="square" lIns="0" tIns="0" rIns="0" bIns="0" rtlCol="0"/>
            <a:lstStyle/>
            <a:p>
              <a:endParaRPr/>
            </a:p>
          </p:txBody>
        </p:sp>
        <p:sp>
          <p:nvSpPr>
            <p:cNvPr id="45" name="object 4">
              <a:extLst>
                <a:ext uri="{FF2B5EF4-FFF2-40B4-BE49-F238E27FC236}">
                  <a16:creationId xmlns:a16="http://schemas.microsoft.com/office/drawing/2014/main" id="{99D06CA5-2260-BEF1-CB5A-607DD0934D17}"/>
                </a:ext>
              </a:extLst>
            </p:cNvPr>
            <p:cNvSpPr/>
            <p:nvPr/>
          </p:nvSpPr>
          <p:spPr>
            <a:xfrm>
              <a:off x="8940309" y="2447367"/>
              <a:ext cx="328581" cy="590997"/>
            </a:xfrm>
            <a:custGeom>
              <a:avLst/>
              <a:gdLst/>
              <a:ahLst/>
              <a:cxnLst/>
              <a:rect l="l" t="t" r="r" b="b"/>
              <a:pathLst>
                <a:path w="597535" h="1057910">
                  <a:moveTo>
                    <a:pt x="597408" y="0"/>
                  </a:moveTo>
                  <a:lnTo>
                    <a:pt x="0" y="0"/>
                  </a:lnTo>
                  <a:lnTo>
                    <a:pt x="0" y="1057656"/>
                  </a:lnTo>
                  <a:lnTo>
                    <a:pt x="597408" y="1057656"/>
                  </a:lnTo>
                  <a:lnTo>
                    <a:pt x="597408" y="0"/>
                  </a:lnTo>
                  <a:close/>
                </a:path>
              </a:pathLst>
            </a:custGeom>
            <a:solidFill>
              <a:srgbClr val="D2DBF9"/>
            </a:solidFill>
          </p:spPr>
          <p:txBody>
            <a:bodyPr wrap="square" lIns="0" tIns="0" rIns="0" bIns="0" rtlCol="0"/>
            <a:lstStyle/>
            <a:p>
              <a:endParaRPr/>
            </a:p>
          </p:txBody>
        </p:sp>
        <p:sp>
          <p:nvSpPr>
            <p:cNvPr id="54" name="object 4">
              <a:extLst>
                <a:ext uri="{FF2B5EF4-FFF2-40B4-BE49-F238E27FC236}">
                  <a16:creationId xmlns:a16="http://schemas.microsoft.com/office/drawing/2014/main" id="{3838FC72-DAA2-E202-9E75-E1E6416AB21D}"/>
                </a:ext>
              </a:extLst>
            </p:cNvPr>
            <p:cNvSpPr/>
            <p:nvPr/>
          </p:nvSpPr>
          <p:spPr>
            <a:xfrm>
              <a:off x="8940309" y="3036808"/>
              <a:ext cx="328581" cy="94559"/>
            </a:xfrm>
            <a:custGeom>
              <a:avLst/>
              <a:gdLst/>
              <a:ahLst/>
              <a:cxnLst/>
              <a:rect l="l" t="t" r="r" b="b"/>
              <a:pathLst>
                <a:path w="597535" h="1057910">
                  <a:moveTo>
                    <a:pt x="597408" y="0"/>
                  </a:moveTo>
                  <a:lnTo>
                    <a:pt x="0" y="0"/>
                  </a:lnTo>
                  <a:lnTo>
                    <a:pt x="0" y="1057656"/>
                  </a:lnTo>
                  <a:lnTo>
                    <a:pt x="597408" y="1057656"/>
                  </a:lnTo>
                  <a:lnTo>
                    <a:pt x="597408" y="0"/>
                  </a:lnTo>
                  <a:close/>
                </a:path>
              </a:pathLst>
            </a:custGeom>
            <a:solidFill>
              <a:srgbClr val="4B6DE8"/>
            </a:solidFill>
          </p:spPr>
          <p:txBody>
            <a:bodyPr wrap="square" lIns="0" tIns="0" rIns="0" bIns="0" rtlCol="0"/>
            <a:lstStyle/>
            <a:p>
              <a:endParaRPr/>
            </a:p>
          </p:txBody>
        </p:sp>
        <p:sp>
          <p:nvSpPr>
            <p:cNvPr id="46" name="object 4">
              <a:extLst>
                <a:ext uri="{FF2B5EF4-FFF2-40B4-BE49-F238E27FC236}">
                  <a16:creationId xmlns:a16="http://schemas.microsoft.com/office/drawing/2014/main" id="{D6CD4DCB-A9FC-B8A2-5F7A-FE0ECE79321A}"/>
                </a:ext>
              </a:extLst>
            </p:cNvPr>
            <p:cNvSpPr/>
            <p:nvPr/>
          </p:nvSpPr>
          <p:spPr>
            <a:xfrm>
              <a:off x="6508192" y="2447367"/>
              <a:ext cx="328581" cy="255051"/>
            </a:xfrm>
            <a:custGeom>
              <a:avLst/>
              <a:gdLst/>
              <a:ahLst/>
              <a:cxnLst/>
              <a:rect l="l" t="t" r="r" b="b"/>
              <a:pathLst>
                <a:path w="597535" h="1057910">
                  <a:moveTo>
                    <a:pt x="597408" y="0"/>
                  </a:moveTo>
                  <a:lnTo>
                    <a:pt x="0" y="0"/>
                  </a:lnTo>
                  <a:lnTo>
                    <a:pt x="0" y="1057656"/>
                  </a:lnTo>
                  <a:lnTo>
                    <a:pt x="597408" y="1057656"/>
                  </a:lnTo>
                  <a:lnTo>
                    <a:pt x="597408" y="0"/>
                  </a:lnTo>
                  <a:close/>
                </a:path>
              </a:pathLst>
            </a:custGeom>
            <a:solidFill>
              <a:srgbClr val="D2DBF9"/>
            </a:solidFill>
          </p:spPr>
          <p:txBody>
            <a:bodyPr wrap="square" lIns="0" tIns="0" rIns="0" bIns="0" rtlCol="0"/>
            <a:lstStyle/>
            <a:p>
              <a:endParaRPr/>
            </a:p>
          </p:txBody>
        </p:sp>
        <p:sp>
          <p:nvSpPr>
            <p:cNvPr id="56" name="object 4">
              <a:extLst>
                <a:ext uri="{FF2B5EF4-FFF2-40B4-BE49-F238E27FC236}">
                  <a16:creationId xmlns:a16="http://schemas.microsoft.com/office/drawing/2014/main" id="{7B1D6F03-8489-9343-C579-DE9522CC30A8}"/>
                </a:ext>
              </a:extLst>
            </p:cNvPr>
            <p:cNvSpPr/>
            <p:nvPr/>
          </p:nvSpPr>
          <p:spPr>
            <a:xfrm>
              <a:off x="6508192" y="2702418"/>
              <a:ext cx="328581" cy="428949"/>
            </a:xfrm>
            <a:custGeom>
              <a:avLst/>
              <a:gdLst/>
              <a:ahLst/>
              <a:cxnLst/>
              <a:rect l="l" t="t" r="r" b="b"/>
              <a:pathLst>
                <a:path w="597535" h="1057910">
                  <a:moveTo>
                    <a:pt x="597408" y="0"/>
                  </a:moveTo>
                  <a:lnTo>
                    <a:pt x="0" y="0"/>
                  </a:lnTo>
                  <a:lnTo>
                    <a:pt x="0" y="1057656"/>
                  </a:lnTo>
                  <a:lnTo>
                    <a:pt x="597408" y="1057656"/>
                  </a:lnTo>
                  <a:lnTo>
                    <a:pt x="597408" y="0"/>
                  </a:lnTo>
                  <a:close/>
                </a:path>
              </a:pathLst>
            </a:custGeom>
            <a:solidFill>
              <a:srgbClr val="4B6DE8"/>
            </a:solidFill>
          </p:spPr>
          <p:txBody>
            <a:bodyPr wrap="square" lIns="0" tIns="0" rIns="0" bIns="0" rtlCol="0"/>
            <a:lstStyle/>
            <a:p>
              <a:endParaRPr/>
            </a:p>
          </p:txBody>
        </p:sp>
        <p:sp>
          <p:nvSpPr>
            <p:cNvPr id="58" name="object 4">
              <a:extLst>
                <a:ext uri="{FF2B5EF4-FFF2-40B4-BE49-F238E27FC236}">
                  <a16:creationId xmlns:a16="http://schemas.microsoft.com/office/drawing/2014/main" id="{AAD1650F-8C08-CA90-2941-B81F0E0DFF87}"/>
                </a:ext>
              </a:extLst>
            </p:cNvPr>
            <p:cNvSpPr/>
            <p:nvPr/>
          </p:nvSpPr>
          <p:spPr>
            <a:xfrm>
              <a:off x="7724471" y="3055553"/>
              <a:ext cx="329234" cy="76073"/>
            </a:xfrm>
            <a:custGeom>
              <a:avLst/>
              <a:gdLst/>
              <a:ahLst/>
              <a:cxnLst/>
              <a:rect l="l" t="t" r="r" b="b"/>
              <a:pathLst>
                <a:path w="597535" h="1057910">
                  <a:moveTo>
                    <a:pt x="597408" y="0"/>
                  </a:moveTo>
                  <a:lnTo>
                    <a:pt x="0" y="0"/>
                  </a:lnTo>
                  <a:lnTo>
                    <a:pt x="0" y="1057656"/>
                  </a:lnTo>
                  <a:lnTo>
                    <a:pt x="597408" y="1057656"/>
                  </a:lnTo>
                  <a:lnTo>
                    <a:pt x="597408" y="0"/>
                  </a:lnTo>
                  <a:close/>
                </a:path>
              </a:pathLst>
            </a:custGeom>
            <a:solidFill>
              <a:srgbClr val="4B6DE8"/>
            </a:solidFill>
          </p:spPr>
          <p:txBody>
            <a:bodyPr wrap="square" lIns="0" tIns="0" rIns="0" bIns="0" rtlCol="0"/>
            <a:lstStyle/>
            <a:p>
              <a:endParaRPr dirty="0"/>
            </a:p>
          </p:txBody>
        </p:sp>
        <p:sp>
          <p:nvSpPr>
            <p:cNvPr id="49" name="object 4">
              <a:extLst>
                <a:ext uri="{FF2B5EF4-FFF2-40B4-BE49-F238E27FC236}">
                  <a16:creationId xmlns:a16="http://schemas.microsoft.com/office/drawing/2014/main" id="{B69FF7FC-9224-84D7-430B-F923C796FCA9}"/>
                </a:ext>
              </a:extLst>
            </p:cNvPr>
            <p:cNvSpPr/>
            <p:nvPr/>
          </p:nvSpPr>
          <p:spPr>
            <a:xfrm>
              <a:off x="7724471" y="2447365"/>
              <a:ext cx="327485" cy="647253"/>
            </a:xfrm>
            <a:custGeom>
              <a:avLst/>
              <a:gdLst/>
              <a:ahLst/>
              <a:cxnLst/>
              <a:rect l="l" t="t" r="r" b="b"/>
              <a:pathLst>
                <a:path w="597535" h="1057910">
                  <a:moveTo>
                    <a:pt x="597408" y="0"/>
                  </a:moveTo>
                  <a:lnTo>
                    <a:pt x="0" y="0"/>
                  </a:lnTo>
                  <a:lnTo>
                    <a:pt x="0" y="1057656"/>
                  </a:lnTo>
                  <a:lnTo>
                    <a:pt x="597408" y="1057656"/>
                  </a:lnTo>
                  <a:lnTo>
                    <a:pt x="597408" y="0"/>
                  </a:lnTo>
                  <a:close/>
                </a:path>
              </a:pathLst>
            </a:custGeom>
            <a:solidFill>
              <a:srgbClr val="D2DBF9"/>
            </a:solidFill>
          </p:spPr>
          <p:txBody>
            <a:bodyPr wrap="square" lIns="0" tIns="0" rIns="0" bIns="0" rtlCol="0"/>
            <a:lstStyle/>
            <a:p>
              <a:endParaRPr/>
            </a:p>
          </p:txBody>
        </p:sp>
        <p:sp>
          <p:nvSpPr>
            <p:cNvPr id="69" name="object 4">
              <a:extLst>
                <a:ext uri="{FF2B5EF4-FFF2-40B4-BE49-F238E27FC236}">
                  <a16:creationId xmlns:a16="http://schemas.microsoft.com/office/drawing/2014/main" id="{00E4F054-3731-30B1-044B-6B02AE3ABBDA}"/>
                </a:ext>
              </a:extLst>
            </p:cNvPr>
            <p:cNvSpPr/>
            <p:nvPr/>
          </p:nvSpPr>
          <p:spPr>
            <a:xfrm>
              <a:off x="8332389" y="2447367"/>
              <a:ext cx="329234" cy="684000"/>
            </a:xfrm>
            <a:custGeom>
              <a:avLst/>
              <a:gdLst/>
              <a:ahLst/>
              <a:cxnLst/>
              <a:rect l="l" t="t" r="r" b="b"/>
              <a:pathLst>
                <a:path w="597535" h="1057910">
                  <a:moveTo>
                    <a:pt x="597408" y="0"/>
                  </a:moveTo>
                  <a:lnTo>
                    <a:pt x="0" y="0"/>
                  </a:lnTo>
                  <a:lnTo>
                    <a:pt x="0" y="1057656"/>
                  </a:lnTo>
                  <a:lnTo>
                    <a:pt x="597408" y="1057656"/>
                  </a:lnTo>
                  <a:lnTo>
                    <a:pt x="597408" y="0"/>
                  </a:lnTo>
                  <a:close/>
                </a:path>
              </a:pathLst>
            </a:custGeom>
            <a:solidFill>
              <a:srgbClr val="D2DBF9"/>
            </a:solidFill>
          </p:spPr>
          <p:txBody>
            <a:bodyPr wrap="square" lIns="0" tIns="0" rIns="0" bIns="0" rtlCol="0"/>
            <a:lstStyle/>
            <a:p>
              <a:endParaRPr/>
            </a:p>
          </p:txBody>
        </p:sp>
        <p:sp>
          <p:nvSpPr>
            <p:cNvPr id="100" name="object 4">
              <a:extLst>
                <a:ext uri="{FF2B5EF4-FFF2-40B4-BE49-F238E27FC236}">
                  <a16:creationId xmlns:a16="http://schemas.microsoft.com/office/drawing/2014/main" id="{15098470-18E3-9E06-9177-3A328E98EEC6}"/>
                </a:ext>
              </a:extLst>
            </p:cNvPr>
            <p:cNvSpPr/>
            <p:nvPr/>
          </p:nvSpPr>
          <p:spPr>
            <a:xfrm>
              <a:off x="7115457" y="2447367"/>
              <a:ext cx="328581" cy="255051"/>
            </a:xfrm>
            <a:custGeom>
              <a:avLst/>
              <a:gdLst/>
              <a:ahLst/>
              <a:cxnLst/>
              <a:rect l="l" t="t" r="r" b="b"/>
              <a:pathLst>
                <a:path w="597535" h="1057910">
                  <a:moveTo>
                    <a:pt x="597408" y="0"/>
                  </a:moveTo>
                  <a:lnTo>
                    <a:pt x="0" y="0"/>
                  </a:lnTo>
                  <a:lnTo>
                    <a:pt x="0" y="1057656"/>
                  </a:lnTo>
                  <a:lnTo>
                    <a:pt x="597408" y="1057656"/>
                  </a:lnTo>
                  <a:lnTo>
                    <a:pt x="597408" y="0"/>
                  </a:lnTo>
                  <a:close/>
                </a:path>
              </a:pathLst>
            </a:custGeom>
            <a:solidFill>
              <a:srgbClr val="D2DBF9"/>
            </a:solidFill>
          </p:spPr>
          <p:txBody>
            <a:bodyPr wrap="square" lIns="0" tIns="0" rIns="0" bIns="0" rtlCol="0"/>
            <a:lstStyle/>
            <a:p>
              <a:endParaRPr/>
            </a:p>
          </p:txBody>
        </p:sp>
        <p:sp>
          <p:nvSpPr>
            <p:cNvPr id="82" name="object 4">
              <a:extLst>
                <a:ext uri="{FF2B5EF4-FFF2-40B4-BE49-F238E27FC236}">
                  <a16:creationId xmlns:a16="http://schemas.microsoft.com/office/drawing/2014/main" id="{6DEBB1C2-DF38-9B98-F426-E250FF47F9D4}"/>
                </a:ext>
              </a:extLst>
            </p:cNvPr>
            <p:cNvSpPr/>
            <p:nvPr/>
          </p:nvSpPr>
          <p:spPr>
            <a:xfrm>
              <a:off x="7117206" y="2614377"/>
              <a:ext cx="328581" cy="516990"/>
            </a:xfrm>
            <a:custGeom>
              <a:avLst/>
              <a:gdLst/>
              <a:ahLst/>
              <a:cxnLst/>
              <a:rect l="l" t="t" r="r" b="b"/>
              <a:pathLst>
                <a:path w="597535" h="1057910">
                  <a:moveTo>
                    <a:pt x="597408" y="0"/>
                  </a:moveTo>
                  <a:lnTo>
                    <a:pt x="0" y="0"/>
                  </a:lnTo>
                  <a:lnTo>
                    <a:pt x="0" y="1057656"/>
                  </a:lnTo>
                  <a:lnTo>
                    <a:pt x="597408" y="1057656"/>
                  </a:lnTo>
                  <a:lnTo>
                    <a:pt x="597408" y="0"/>
                  </a:lnTo>
                  <a:close/>
                </a:path>
              </a:pathLst>
            </a:custGeom>
            <a:solidFill>
              <a:srgbClr val="4B6DE8"/>
            </a:solidFill>
          </p:spPr>
          <p:txBody>
            <a:bodyPr wrap="square" lIns="0" tIns="0" rIns="0" bIns="0" rtlCol="0"/>
            <a:lstStyle/>
            <a:p>
              <a:endParaRPr/>
            </a:p>
          </p:txBody>
        </p:sp>
        <p:sp>
          <p:nvSpPr>
            <p:cNvPr id="48" name="object 4">
              <a:extLst>
                <a:ext uri="{FF2B5EF4-FFF2-40B4-BE49-F238E27FC236}">
                  <a16:creationId xmlns:a16="http://schemas.microsoft.com/office/drawing/2014/main" id="{1672CFA8-B38B-420C-6692-695E1F6F057D}"/>
                </a:ext>
              </a:extLst>
            </p:cNvPr>
            <p:cNvSpPr/>
            <p:nvPr/>
          </p:nvSpPr>
          <p:spPr>
            <a:xfrm>
              <a:off x="5293662" y="2447367"/>
              <a:ext cx="328581" cy="171000"/>
            </a:xfrm>
            <a:custGeom>
              <a:avLst/>
              <a:gdLst/>
              <a:ahLst/>
              <a:cxnLst/>
              <a:rect l="l" t="t" r="r" b="b"/>
              <a:pathLst>
                <a:path w="597535" h="1057910">
                  <a:moveTo>
                    <a:pt x="597408" y="0"/>
                  </a:moveTo>
                  <a:lnTo>
                    <a:pt x="0" y="0"/>
                  </a:lnTo>
                  <a:lnTo>
                    <a:pt x="0" y="1057656"/>
                  </a:lnTo>
                  <a:lnTo>
                    <a:pt x="597408" y="1057656"/>
                  </a:lnTo>
                  <a:lnTo>
                    <a:pt x="597408" y="0"/>
                  </a:lnTo>
                  <a:close/>
                </a:path>
              </a:pathLst>
            </a:custGeom>
            <a:solidFill>
              <a:srgbClr val="D2DBF9"/>
            </a:solidFill>
          </p:spPr>
          <p:txBody>
            <a:bodyPr wrap="square" lIns="0" tIns="0" rIns="0" bIns="0" rtlCol="0"/>
            <a:lstStyle/>
            <a:p>
              <a:endParaRPr dirty="0"/>
            </a:p>
          </p:txBody>
        </p:sp>
        <p:sp>
          <p:nvSpPr>
            <p:cNvPr id="83" name="object 4">
              <a:extLst>
                <a:ext uri="{FF2B5EF4-FFF2-40B4-BE49-F238E27FC236}">
                  <a16:creationId xmlns:a16="http://schemas.microsoft.com/office/drawing/2014/main" id="{77F87227-F9CC-BF44-56A3-A96A70C78CFD}"/>
                </a:ext>
              </a:extLst>
            </p:cNvPr>
            <p:cNvSpPr/>
            <p:nvPr/>
          </p:nvSpPr>
          <p:spPr>
            <a:xfrm>
              <a:off x="5293662" y="2614331"/>
              <a:ext cx="328581" cy="517036"/>
            </a:xfrm>
            <a:custGeom>
              <a:avLst/>
              <a:gdLst/>
              <a:ahLst/>
              <a:cxnLst/>
              <a:rect l="l" t="t" r="r" b="b"/>
              <a:pathLst>
                <a:path w="597535" h="1057910">
                  <a:moveTo>
                    <a:pt x="597408" y="0"/>
                  </a:moveTo>
                  <a:lnTo>
                    <a:pt x="0" y="0"/>
                  </a:lnTo>
                  <a:lnTo>
                    <a:pt x="0" y="1057656"/>
                  </a:lnTo>
                  <a:lnTo>
                    <a:pt x="597408" y="1057656"/>
                  </a:lnTo>
                  <a:lnTo>
                    <a:pt x="597408" y="0"/>
                  </a:lnTo>
                  <a:close/>
                </a:path>
              </a:pathLst>
            </a:custGeom>
            <a:solidFill>
              <a:srgbClr val="4B6DE8"/>
            </a:solidFill>
          </p:spPr>
          <p:txBody>
            <a:bodyPr wrap="square" lIns="0" tIns="0" rIns="0" bIns="0" rtlCol="0"/>
            <a:lstStyle/>
            <a:p>
              <a:endParaRPr dirty="0"/>
            </a:p>
          </p:txBody>
        </p:sp>
        <p:sp>
          <p:nvSpPr>
            <p:cNvPr id="50" name="object 4">
              <a:extLst>
                <a:ext uri="{FF2B5EF4-FFF2-40B4-BE49-F238E27FC236}">
                  <a16:creationId xmlns:a16="http://schemas.microsoft.com/office/drawing/2014/main" id="{3988FEFC-7D0C-4507-19FB-ED01E4661A67}"/>
                </a:ext>
              </a:extLst>
            </p:cNvPr>
            <p:cNvSpPr/>
            <p:nvPr/>
          </p:nvSpPr>
          <p:spPr>
            <a:xfrm>
              <a:off x="5900927" y="2447367"/>
              <a:ext cx="328581" cy="171000"/>
            </a:xfrm>
            <a:custGeom>
              <a:avLst/>
              <a:gdLst/>
              <a:ahLst/>
              <a:cxnLst/>
              <a:rect l="l" t="t" r="r" b="b"/>
              <a:pathLst>
                <a:path w="597535" h="1057910">
                  <a:moveTo>
                    <a:pt x="597408" y="0"/>
                  </a:moveTo>
                  <a:lnTo>
                    <a:pt x="0" y="0"/>
                  </a:lnTo>
                  <a:lnTo>
                    <a:pt x="0" y="1057656"/>
                  </a:lnTo>
                  <a:lnTo>
                    <a:pt x="597408" y="1057656"/>
                  </a:lnTo>
                  <a:lnTo>
                    <a:pt x="597408" y="0"/>
                  </a:lnTo>
                  <a:close/>
                </a:path>
              </a:pathLst>
            </a:custGeom>
            <a:solidFill>
              <a:srgbClr val="D2DBF9"/>
            </a:solidFill>
          </p:spPr>
          <p:txBody>
            <a:bodyPr wrap="square" lIns="0" tIns="0" rIns="0" bIns="0" rtlCol="0"/>
            <a:lstStyle/>
            <a:p>
              <a:endParaRPr/>
            </a:p>
          </p:txBody>
        </p:sp>
        <p:sp>
          <p:nvSpPr>
            <p:cNvPr id="84" name="object 4">
              <a:extLst>
                <a:ext uri="{FF2B5EF4-FFF2-40B4-BE49-F238E27FC236}">
                  <a16:creationId xmlns:a16="http://schemas.microsoft.com/office/drawing/2014/main" id="{1382CAD0-2082-871B-36EF-54F694A7D6D3}"/>
                </a:ext>
              </a:extLst>
            </p:cNvPr>
            <p:cNvSpPr/>
            <p:nvPr/>
          </p:nvSpPr>
          <p:spPr>
            <a:xfrm>
              <a:off x="5900927" y="2614331"/>
              <a:ext cx="328581" cy="517036"/>
            </a:xfrm>
            <a:custGeom>
              <a:avLst/>
              <a:gdLst/>
              <a:ahLst/>
              <a:cxnLst/>
              <a:rect l="l" t="t" r="r" b="b"/>
              <a:pathLst>
                <a:path w="597535" h="1057910">
                  <a:moveTo>
                    <a:pt x="597408" y="0"/>
                  </a:moveTo>
                  <a:lnTo>
                    <a:pt x="0" y="0"/>
                  </a:lnTo>
                  <a:lnTo>
                    <a:pt x="0" y="1057656"/>
                  </a:lnTo>
                  <a:lnTo>
                    <a:pt x="597408" y="1057656"/>
                  </a:lnTo>
                  <a:lnTo>
                    <a:pt x="597408" y="0"/>
                  </a:lnTo>
                  <a:close/>
                </a:path>
              </a:pathLst>
            </a:custGeom>
            <a:solidFill>
              <a:srgbClr val="4B6DE8"/>
            </a:solidFill>
          </p:spPr>
          <p:txBody>
            <a:bodyPr wrap="square" lIns="0" tIns="0" rIns="0" bIns="0" rtlCol="0"/>
            <a:lstStyle/>
            <a:p>
              <a:endParaRPr/>
            </a:p>
          </p:txBody>
        </p:sp>
        <p:sp>
          <p:nvSpPr>
            <p:cNvPr id="96" name="object 4">
              <a:extLst>
                <a:ext uri="{FF2B5EF4-FFF2-40B4-BE49-F238E27FC236}">
                  <a16:creationId xmlns:a16="http://schemas.microsoft.com/office/drawing/2014/main" id="{ECC5A1F4-5669-0595-6F21-A2CB2EA24731}"/>
                </a:ext>
              </a:extLst>
            </p:cNvPr>
            <p:cNvSpPr/>
            <p:nvPr/>
          </p:nvSpPr>
          <p:spPr>
            <a:xfrm>
              <a:off x="4095401" y="2453058"/>
              <a:ext cx="329234" cy="568139"/>
            </a:xfrm>
            <a:custGeom>
              <a:avLst/>
              <a:gdLst/>
              <a:ahLst/>
              <a:cxnLst/>
              <a:rect l="l" t="t" r="r" b="b"/>
              <a:pathLst>
                <a:path w="597535" h="1057910">
                  <a:moveTo>
                    <a:pt x="597408" y="0"/>
                  </a:moveTo>
                  <a:lnTo>
                    <a:pt x="0" y="0"/>
                  </a:lnTo>
                  <a:lnTo>
                    <a:pt x="0" y="1057656"/>
                  </a:lnTo>
                  <a:lnTo>
                    <a:pt x="597408" y="1057656"/>
                  </a:lnTo>
                  <a:lnTo>
                    <a:pt x="597408" y="0"/>
                  </a:lnTo>
                  <a:close/>
                </a:path>
              </a:pathLst>
            </a:custGeom>
            <a:solidFill>
              <a:srgbClr val="D2DBF9"/>
            </a:solidFill>
          </p:spPr>
          <p:txBody>
            <a:bodyPr wrap="square" lIns="0" tIns="0" rIns="0" bIns="0" rtlCol="0"/>
            <a:lstStyle/>
            <a:p>
              <a:endParaRPr/>
            </a:p>
          </p:txBody>
        </p:sp>
        <p:sp>
          <p:nvSpPr>
            <p:cNvPr id="97" name="object 4">
              <a:extLst>
                <a:ext uri="{FF2B5EF4-FFF2-40B4-BE49-F238E27FC236}">
                  <a16:creationId xmlns:a16="http://schemas.microsoft.com/office/drawing/2014/main" id="{03320D02-790E-46A4-FFBA-7340E3FF69CB}"/>
                </a:ext>
              </a:extLst>
            </p:cNvPr>
            <p:cNvSpPr/>
            <p:nvPr/>
          </p:nvSpPr>
          <p:spPr>
            <a:xfrm>
              <a:off x="4095401" y="2994567"/>
              <a:ext cx="329234" cy="136800"/>
            </a:xfrm>
            <a:custGeom>
              <a:avLst/>
              <a:gdLst/>
              <a:ahLst/>
              <a:cxnLst/>
              <a:rect l="l" t="t" r="r" b="b"/>
              <a:pathLst>
                <a:path w="597535" h="1057910">
                  <a:moveTo>
                    <a:pt x="597408" y="0"/>
                  </a:moveTo>
                  <a:lnTo>
                    <a:pt x="0" y="0"/>
                  </a:lnTo>
                  <a:lnTo>
                    <a:pt x="0" y="1057656"/>
                  </a:lnTo>
                  <a:lnTo>
                    <a:pt x="597408" y="1057656"/>
                  </a:lnTo>
                  <a:lnTo>
                    <a:pt x="597408" y="0"/>
                  </a:lnTo>
                  <a:close/>
                </a:path>
              </a:pathLst>
            </a:custGeom>
            <a:solidFill>
              <a:srgbClr val="4B6DE8"/>
            </a:solidFill>
          </p:spPr>
          <p:txBody>
            <a:bodyPr wrap="square" lIns="0" tIns="0" rIns="0" bIns="0" rtlCol="0"/>
            <a:lstStyle/>
            <a:p>
              <a:endParaRPr dirty="0"/>
            </a:p>
          </p:txBody>
        </p:sp>
        <p:sp>
          <p:nvSpPr>
            <p:cNvPr id="102" name="object 4">
              <a:extLst>
                <a:ext uri="{FF2B5EF4-FFF2-40B4-BE49-F238E27FC236}">
                  <a16:creationId xmlns:a16="http://schemas.microsoft.com/office/drawing/2014/main" id="{BEE7E6BE-C703-766C-763C-411F56314A5C}"/>
                </a:ext>
              </a:extLst>
            </p:cNvPr>
            <p:cNvSpPr/>
            <p:nvPr/>
          </p:nvSpPr>
          <p:spPr>
            <a:xfrm>
              <a:off x="1636890" y="3108091"/>
              <a:ext cx="329234" cy="23276"/>
            </a:xfrm>
            <a:custGeom>
              <a:avLst/>
              <a:gdLst/>
              <a:ahLst/>
              <a:cxnLst/>
              <a:rect l="l" t="t" r="r" b="b"/>
              <a:pathLst>
                <a:path w="597535" h="1057910">
                  <a:moveTo>
                    <a:pt x="597408" y="0"/>
                  </a:moveTo>
                  <a:lnTo>
                    <a:pt x="0" y="0"/>
                  </a:lnTo>
                  <a:lnTo>
                    <a:pt x="0" y="1057656"/>
                  </a:lnTo>
                  <a:lnTo>
                    <a:pt x="597408" y="1057656"/>
                  </a:lnTo>
                  <a:lnTo>
                    <a:pt x="597408" y="0"/>
                  </a:lnTo>
                  <a:close/>
                </a:path>
              </a:pathLst>
            </a:custGeom>
            <a:solidFill>
              <a:srgbClr val="4B6DE8"/>
            </a:solidFill>
          </p:spPr>
          <p:txBody>
            <a:bodyPr wrap="square" lIns="0" tIns="0" rIns="0" bIns="0" rtlCol="0"/>
            <a:lstStyle/>
            <a:p>
              <a:endParaRPr/>
            </a:p>
          </p:txBody>
        </p:sp>
      </p:grpSp>
      <p:sp>
        <p:nvSpPr>
          <p:cNvPr id="256" name="object 4">
            <a:extLst>
              <a:ext uri="{FF2B5EF4-FFF2-40B4-BE49-F238E27FC236}">
                <a16:creationId xmlns:a16="http://schemas.microsoft.com/office/drawing/2014/main" id="{3C825A73-E606-FE53-F6C2-0B7DF9A9EBEF}"/>
              </a:ext>
            </a:extLst>
          </p:cNvPr>
          <p:cNvSpPr/>
          <p:nvPr/>
        </p:nvSpPr>
        <p:spPr>
          <a:xfrm>
            <a:off x="487458" y="1475936"/>
            <a:ext cx="399600" cy="1591367"/>
          </a:xfrm>
          <a:custGeom>
            <a:avLst/>
            <a:gdLst/>
            <a:ahLst/>
            <a:cxnLst/>
            <a:rect l="l" t="t" r="r" b="b"/>
            <a:pathLst>
              <a:path w="597535" h="1057910">
                <a:moveTo>
                  <a:pt x="597408" y="0"/>
                </a:moveTo>
                <a:lnTo>
                  <a:pt x="0" y="0"/>
                </a:lnTo>
                <a:lnTo>
                  <a:pt x="0" y="1057656"/>
                </a:lnTo>
                <a:lnTo>
                  <a:pt x="597408" y="1057656"/>
                </a:lnTo>
                <a:lnTo>
                  <a:pt x="597408" y="0"/>
                </a:lnTo>
                <a:close/>
              </a:path>
            </a:pathLst>
          </a:custGeom>
          <a:solidFill>
            <a:srgbClr val="00B8F5"/>
          </a:solidFill>
          <a:ln>
            <a:noFill/>
          </a:ln>
        </p:spPr>
        <p:style>
          <a:lnRef idx="0">
            <a:scrgbClr r="0" g="0" b="0"/>
          </a:lnRef>
          <a:fillRef idx="0">
            <a:scrgbClr r="0" g="0" b="0"/>
          </a:fillRef>
          <a:effectRef idx="0">
            <a:scrgbClr r="0" g="0" b="0"/>
          </a:effectRef>
          <a:fontRef idx="minor">
            <a:schemeClr val="lt1"/>
          </a:fontRef>
        </p:style>
        <p:txBody>
          <a:bodyPr rtlCol="0" anchor="ctr"/>
          <a:lstStyle/>
          <a:p>
            <a:pPr marL="12700" algn="ctr">
              <a:lnSpc>
                <a:spcPct val="100000"/>
              </a:lnSpc>
              <a:spcBef>
                <a:spcPts val="100"/>
              </a:spcBef>
            </a:pPr>
            <a:r>
              <a:rPr lang="ko-KR" altLang="en-US" sz="1050" dirty="0">
                <a:ln>
                  <a:solidFill>
                    <a:prstClr val="white">
                      <a:lumMod val="75000"/>
                      <a:alpha val="0"/>
                    </a:prstClr>
                  </a:solidFill>
                </a:ln>
                <a:solidFill>
                  <a:schemeClr val="bg1"/>
                </a:solidFill>
                <a:latin typeface="KoPub돋움체 Bold" panose="00000800000000000000" pitchFamily="2" charset="-127"/>
                <a:ea typeface="KoPub돋움체 Bold" panose="00000800000000000000" pitchFamily="2" charset="-127"/>
              </a:rPr>
              <a:t>생명보험</a:t>
            </a:r>
          </a:p>
        </p:txBody>
      </p:sp>
      <p:grpSp>
        <p:nvGrpSpPr>
          <p:cNvPr id="11" name="그룹 10">
            <a:extLst>
              <a:ext uri="{FF2B5EF4-FFF2-40B4-BE49-F238E27FC236}">
                <a16:creationId xmlns:a16="http://schemas.microsoft.com/office/drawing/2014/main" id="{18740920-3B17-3A4C-C723-765856DA710D}"/>
              </a:ext>
            </a:extLst>
          </p:cNvPr>
          <p:cNvGrpSpPr/>
          <p:nvPr/>
        </p:nvGrpSpPr>
        <p:grpSpPr>
          <a:xfrm>
            <a:off x="4199860" y="1202096"/>
            <a:ext cx="5255706" cy="226853"/>
            <a:chOff x="4199860" y="4431071"/>
            <a:chExt cx="5255706" cy="226853"/>
          </a:xfrm>
        </p:grpSpPr>
        <p:sp>
          <p:nvSpPr>
            <p:cNvPr id="7" name="직사각형 6">
              <a:extLst>
                <a:ext uri="{FF2B5EF4-FFF2-40B4-BE49-F238E27FC236}">
                  <a16:creationId xmlns:a16="http://schemas.microsoft.com/office/drawing/2014/main" id="{C614C0C4-8B3F-DD51-DD22-674799AF63F3}"/>
                </a:ext>
              </a:extLst>
            </p:cNvPr>
            <p:cNvSpPr/>
            <p:nvPr/>
          </p:nvSpPr>
          <p:spPr>
            <a:xfrm>
              <a:off x="4199860" y="4431071"/>
              <a:ext cx="5217190" cy="226853"/>
            </a:xfrm>
            <a:prstGeom prst="rect">
              <a:avLst/>
            </a:prstGeom>
            <a:solidFill>
              <a:schemeClr val="bg1">
                <a:lumMod val="95000"/>
              </a:schemeClr>
            </a:solidFill>
            <a:ln>
              <a:solidFill>
                <a:schemeClr val="bg1">
                  <a:lumMod val="85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ko-KR" altLang="en-US" sz="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endParaRPr>
            </a:p>
          </p:txBody>
        </p:sp>
        <p:grpSp>
          <p:nvGrpSpPr>
            <p:cNvPr id="126" name="그룹 125">
              <a:extLst>
                <a:ext uri="{FF2B5EF4-FFF2-40B4-BE49-F238E27FC236}">
                  <a16:creationId xmlns:a16="http://schemas.microsoft.com/office/drawing/2014/main" id="{D1235A65-4575-AEF8-C14C-3419F964F9A8}"/>
                </a:ext>
              </a:extLst>
            </p:cNvPr>
            <p:cNvGrpSpPr/>
            <p:nvPr/>
          </p:nvGrpSpPr>
          <p:grpSpPr>
            <a:xfrm>
              <a:off x="5037677" y="4442480"/>
              <a:ext cx="738864" cy="215444"/>
              <a:chOff x="5978811" y="5942410"/>
              <a:chExt cx="738864" cy="215444"/>
            </a:xfrm>
          </p:grpSpPr>
          <p:sp>
            <p:nvSpPr>
              <p:cNvPr id="76" name="object 4">
                <a:extLst>
                  <a:ext uri="{FF2B5EF4-FFF2-40B4-BE49-F238E27FC236}">
                    <a16:creationId xmlns:a16="http://schemas.microsoft.com/office/drawing/2014/main" id="{C2433B80-3CE5-7B50-E228-6195E958DE5D}"/>
                  </a:ext>
                </a:extLst>
              </p:cNvPr>
              <p:cNvSpPr/>
              <p:nvPr/>
            </p:nvSpPr>
            <p:spPr>
              <a:xfrm>
                <a:off x="5978811" y="6002212"/>
                <a:ext cx="108000" cy="108000"/>
              </a:xfrm>
              <a:custGeom>
                <a:avLst/>
                <a:gdLst/>
                <a:ahLst/>
                <a:cxnLst/>
                <a:rect l="l" t="t" r="r" b="b"/>
                <a:pathLst>
                  <a:path w="597535" h="1057910">
                    <a:moveTo>
                      <a:pt x="597408" y="0"/>
                    </a:moveTo>
                    <a:lnTo>
                      <a:pt x="0" y="0"/>
                    </a:lnTo>
                    <a:lnTo>
                      <a:pt x="0" y="1057656"/>
                    </a:lnTo>
                    <a:lnTo>
                      <a:pt x="597408" y="1057656"/>
                    </a:lnTo>
                    <a:lnTo>
                      <a:pt x="597408" y="0"/>
                    </a:lnTo>
                    <a:close/>
                  </a:path>
                </a:pathLst>
              </a:custGeom>
              <a:solidFill>
                <a:srgbClr val="D2DBF9"/>
              </a:solidFill>
            </p:spPr>
            <p:txBody>
              <a:bodyPr wrap="square" lIns="0" tIns="0" rIns="0" bIns="0" rtlCol="0"/>
              <a:lstStyle/>
              <a:p>
                <a:endParaRPr>
                  <a:solidFill>
                    <a:srgbClr val="D2DBF9"/>
                  </a:solidFill>
                </a:endParaRPr>
              </a:p>
            </p:txBody>
          </p:sp>
          <p:sp>
            <p:nvSpPr>
              <p:cNvPr id="81" name="TextBox 80">
                <a:extLst>
                  <a:ext uri="{FF2B5EF4-FFF2-40B4-BE49-F238E27FC236}">
                    <a16:creationId xmlns:a16="http://schemas.microsoft.com/office/drawing/2014/main" id="{51D2EC62-625C-20E6-21B6-54478B18DD53}"/>
                  </a:ext>
                </a:extLst>
              </p:cNvPr>
              <p:cNvSpPr txBox="1"/>
              <p:nvPr/>
            </p:nvSpPr>
            <p:spPr>
              <a:xfrm>
                <a:off x="6141675" y="5942410"/>
                <a:ext cx="576000" cy="215444"/>
              </a:xfrm>
              <a:prstGeom prst="rect">
                <a:avLst/>
              </a:prstGeom>
              <a:noFill/>
            </p:spPr>
            <p:txBody>
              <a:bodyPr wrap="square" lIns="0" rIns="0">
                <a:spAutoFit/>
              </a:bodyPr>
              <a:lstStyle/>
              <a:p>
                <a:r>
                  <a:rPr lang="ko-KR" altLang="en-US" sz="800" dirty="0" err="1">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변액보험</a:t>
                </a:r>
                <a:r>
                  <a:rPr lang="ko-KR" altLang="en-US"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 외</a:t>
                </a:r>
                <a:endParaRPr lang="ko-KR" altLang="en-US" sz="800" dirty="0"/>
              </a:p>
            </p:txBody>
          </p:sp>
        </p:grpSp>
        <p:grpSp>
          <p:nvGrpSpPr>
            <p:cNvPr id="127" name="그룹 126">
              <a:extLst>
                <a:ext uri="{FF2B5EF4-FFF2-40B4-BE49-F238E27FC236}">
                  <a16:creationId xmlns:a16="http://schemas.microsoft.com/office/drawing/2014/main" id="{13F563A3-8156-07B5-A730-621E3920FF54}"/>
                </a:ext>
              </a:extLst>
            </p:cNvPr>
            <p:cNvGrpSpPr/>
            <p:nvPr/>
          </p:nvGrpSpPr>
          <p:grpSpPr>
            <a:xfrm>
              <a:off x="4349007" y="4442480"/>
              <a:ext cx="738864" cy="215444"/>
              <a:chOff x="5978811" y="5942410"/>
              <a:chExt cx="738864" cy="215444"/>
            </a:xfrm>
          </p:grpSpPr>
          <p:sp>
            <p:nvSpPr>
              <p:cNvPr id="128" name="object 4">
                <a:extLst>
                  <a:ext uri="{FF2B5EF4-FFF2-40B4-BE49-F238E27FC236}">
                    <a16:creationId xmlns:a16="http://schemas.microsoft.com/office/drawing/2014/main" id="{3BCE6B3D-83FA-AE4F-3E00-1BA59197EE1E}"/>
                  </a:ext>
                </a:extLst>
              </p:cNvPr>
              <p:cNvSpPr/>
              <p:nvPr/>
            </p:nvSpPr>
            <p:spPr>
              <a:xfrm>
                <a:off x="5978811" y="6002212"/>
                <a:ext cx="108000" cy="108000"/>
              </a:xfrm>
              <a:custGeom>
                <a:avLst/>
                <a:gdLst/>
                <a:ahLst/>
                <a:cxnLst/>
                <a:rect l="l" t="t" r="r" b="b"/>
                <a:pathLst>
                  <a:path w="597535" h="1057910">
                    <a:moveTo>
                      <a:pt x="597408" y="0"/>
                    </a:moveTo>
                    <a:lnTo>
                      <a:pt x="0" y="0"/>
                    </a:lnTo>
                    <a:lnTo>
                      <a:pt x="0" y="1057656"/>
                    </a:lnTo>
                    <a:lnTo>
                      <a:pt x="597408" y="1057656"/>
                    </a:lnTo>
                    <a:lnTo>
                      <a:pt x="597408" y="0"/>
                    </a:lnTo>
                    <a:close/>
                  </a:path>
                </a:pathLst>
              </a:custGeom>
              <a:solidFill>
                <a:srgbClr val="4B6DE8"/>
              </a:solidFill>
            </p:spPr>
            <p:txBody>
              <a:bodyPr wrap="square" lIns="0" tIns="0" rIns="0" bIns="0" rtlCol="0"/>
              <a:lstStyle/>
              <a:p>
                <a:endParaRPr>
                  <a:solidFill>
                    <a:srgbClr val="D2DBF9"/>
                  </a:solidFill>
                </a:endParaRPr>
              </a:p>
            </p:txBody>
          </p:sp>
          <p:sp>
            <p:nvSpPr>
              <p:cNvPr id="129" name="TextBox 128">
                <a:extLst>
                  <a:ext uri="{FF2B5EF4-FFF2-40B4-BE49-F238E27FC236}">
                    <a16:creationId xmlns:a16="http://schemas.microsoft.com/office/drawing/2014/main" id="{960EFFF4-34AC-A0B9-1D06-678B204015C6}"/>
                  </a:ext>
                </a:extLst>
              </p:cNvPr>
              <p:cNvSpPr txBox="1"/>
              <p:nvPr/>
            </p:nvSpPr>
            <p:spPr>
              <a:xfrm>
                <a:off x="6141675" y="5942410"/>
                <a:ext cx="576000" cy="215444"/>
              </a:xfrm>
              <a:prstGeom prst="rect">
                <a:avLst/>
              </a:prstGeom>
              <a:noFill/>
            </p:spPr>
            <p:txBody>
              <a:bodyPr wrap="square" lIns="0" rIns="0">
                <a:spAutoFit/>
              </a:bodyPr>
              <a:lstStyle/>
              <a:p>
                <a:r>
                  <a:rPr lang="ko-KR" altLang="en-US" sz="800" dirty="0" err="1">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변액보험</a:t>
                </a:r>
                <a:endParaRPr lang="ko-KR" altLang="en-US" sz="800" dirty="0"/>
              </a:p>
            </p:txBody>
          </p:sp>
        </p:grpSp>
        <p:grpSp>
          <p:nvGrpSpPr>
            <p:cNvPr id="130" name="그룹 129">
              <a:extLst>
                <a:ext uri="{FF2B5EF4-FFF2-40B4-BE49-F238E27FC236}">
                  <a16:creationId xmlns:a16="http://schemas.microsoft.com/office/drawing/2014/main" id="{74854C04-D9AB-DAAD-C00C-C753220F39C0}"/>
                </a:ext>
              </a:extLst>
            </p:cNvPr>
            <p:cNvGrpSpPr/>
            <p:nvPr/>
          </p:nvGrpSpPr>
          <p:grpSpPr>
            <a:xfrm>
              <a:off x="7565240" y="4442480"/>
              <a:ext cx="738864" cy="215444"/>
              <a:chOff x="5978811" y="5942410"/>
              <a:chExt cx="738864" cy="215444"/>
            </a:xfrm>
          </p:grpSpPr>
          <p:sp>
            <p:nvSpPr>
              <p:cNvPr id="131" name="object 4">
                <a:extLst>
                  <a:ext uri="{FF2B5EF4-FFF2-40B4-BE49-F238E27FC236}">
                    <a16:creationId xmlns:a16="http://schemas.microsoft.com/office/drawing/2014/main" id="{6A0057D6-1778-1962-12F3-156044A8E7FE}"/>
                  </a:ext>
                </a:extLst>
              </p:cNvPr>
              <p:cNvSpPr/>
              <p:nvPr/>
            </p:nvSpPr>
            <p:spPr>
              <a:xfrm>
                <a:off x="5978811" y="6002212"/>
                <a:ext cx="108000" cy="108000"/>
              </a:xfrm>
              <a:custGeom>
                <a:avLst/>
                <a:gdLst/>
                <a:ahLst/>
                <a:cxnLst/>
                <a:rect l="l" t="t" r="r" b="b"/>
                <a:pathLst>
                  <a:path w="597535" h="1057910">
                    <a:moveTo>
                      <a:pt x="597408" y="0"/>
                    </a:moveTo>
                    <a:lnTo>
                      <a:pt x="0" y="0"/>
                    </a:lnTo>
                    <a:lnTo>
                      <a:pt x="0" y="1057656"/>
                    </a:lnTo>
                    <a:lnTo>
                      <a:pt x="597408" y="1057656"/>
                    </a:lnTo>
                    <a:lnTo>
                      <a:pt x="597408" y="0"/>
                    </a:lnTo>
                    <a:close/>
                  </a:path>
                </a:pathLst>
              </a:custGeom>
              <a:solidFill>
                <a:srgbClr val="B496FF"/>
              </a:solidFill>
            </p:spPr>
            <p:txBody>
              <a:bodyPr wrap="square" lIns="0" tIns="0" rIns="0" bIns="0" rtlCol="0"/>
              <a:lstStyle/>
              <a:p>
                <a:endParaRPr>
                  <a:solidFill>
                    <a:srgbClr val="D2DBF9"/>
                  </a:solidFill>
                </a:endParaRPr>
              </a:p>
            </p:txBody>
          </p:sp>
          <p:sp>
            <p:nvSpPr>
              <p:cNvPr id="132" name="TextBox 131">
                <a:extLst>
                  <a:ext uri="{FF2B5EF4-FFF2-40B4-BE49-F238E27FC236}">
                    <a16:creationId xmlns:a16="http://schemas.microsoft.com/office/drawing/2014/main" id="{DF1E0C0B-0418-C513-4413-930C9CF49CE2}"/>
                  </a:ext>
                </a:extLst>
              </p:cNvPr>
              <p:cNvSpPr txBox="1"/>
              <p:nvPr/>
            </p:nvSpPr>
            <p:spPr>
              <a:xfrm>
                <a:off x="6141675" y="5942410"/>
                <a:ext cx="576000" cy="215444"/>
              </a:xfrm>
              <a:prstGeom prst="rect">
                <a:avLst/>
              </a:prstGeom>
              <a:noFill/>
            </p:spPr>
            <p:txBody>
              <a:bodyPr wrap="square" lIns="0" rIns="0">
                <a:spAutoFit/>
              </a:bodyPr>
              <a:lstStyle/>
              <a:p>
                <a:r>
                  <a:rPr lang="ko-KR" altLang="en-US"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자동차보험</a:t>
                </a:r>
                <a:endParaRPr lang="ko-KR" altLang="en-US" sz="800" dirty="0"/>
              </a:p>
            </p:txBody>
          </p:sp>
        </p:grpSp>
        <p:grpSp>
          <p:nvGrpSpPr>
            <p:cNvPr id="133" name="그룹 132">
              <a:extLst>
                <a:ext uri="{FF2B5EF4-FFF2-40B4-BE49-F238E27FC236}">
                  <a16:creationId xmlns:a16="http://schemas.microsoft.com/office/drawing/2014/main" id="{400DBE0D-1E84-9F6B-7970-9CC7DBD9E46A}"/>
                </a:ext>
              </a:extLst>
            </p:cNvPr>
            <p:cNvGrpSpPr/>
            <p:nvPr/>
          </p:nvGrpSpPr>
          <p:grpSpPr>
            <a:xfrm>
              <a:off x="8314869" y="4442480"/>
              <a:ext cx="738864" cy="215444"/>
              <a:chOff x="5978811" y="5942410"/>
              <a:chExt cx="738864" cy="215444"/>
            </a:xfrm>
          </p:grpSpPr>
          <p:sp>
            <p:nvSpPr>
              <p:cNvPr id="134" name="object 4">
                <a:extLst>
                  <a:ext uri="{FF2B5EF4-FFF2-40B4-BE49-F238E27FC236}">
                    <a16:creationId xmlns:a16="http://schemas.microsoft.com/office/drawing/2014/main" id="{C2C607A6-05FA-9625-0924-C2EC871693BE}"/>
                  </a:ext>
                </a:extLst>
              </p:cNvPr>
              <p:cNvSpPr/>
              <p:nvPr/>
            </p:nvSpPr>
            <p:spPr>
              <a:xfrm>
                <a:off x="5978811" y="6002212"/>
                <a:ext cx="108000" cy="108000"/>
              </a:xfrm>
              <a:custGeom>
                <a:avLst/>
                <a:gdLst/>
                <a:ahLst/>
                <a:cxnLst/>
                <a:rect l="l" t="t" r="r" b="b"/>
                <a:pathLst>
                  <a:path w="597535" h="1057910">
                    <a:moveTo>
                      <a:pt x="597408" y="0"/>
                    </a:moveTo>
                    <a:lnTo>
                      <a:pt x="0" y="0"/>
                    </a:lnTo>
                    <a:lnTo>
                      <a:pt x="0" y="1057656"/>
                    </a:lnTo>
                    <a:lnTo>
                      <a:pt x="597408" y="1057656"/>
                    </a:lnTo>
                    <a:lnTo>
                      <a:pt x="597408" y="0"/>
                    </a:lnTo>
                    <a:close/>
                  </a:path>
                </a:pathLst>
              </a:custGeom>
              <a:solidFill>
                <a:srgbClr val="FC349C"/>
              </a:solidFill>
            </p:spPr>
            <p:txBody>
              <a:bodyPr wrap="square" lIns="0" tIns="0" rIns="0" bIns="0" rtlCol="0"/>
              <a:lstStyle/>
              <a:p>
                <a:endParaRPr>
                  <a:solidFill>
                    <a:srgbClr val="D2DBF9"/>
                  </a:solidFill>
                </a:endParaRPr>
              </a:p>
            </p:txBody>
          </p:sp>
          <p:sp>
            <p:nvSpPr>
              <p:cNvPr id="135" name="TextBox 134">
                <a:extLst>
                  <a:ext uri="{FF2B5EF4-FFF2-40B4-BE49-F238E27FC236}">
                    <a16:creationId xmlns:a16="http://schemas.microsoft.com/office/drawing/2014/main" id="{C7F70CA7-5AF5-2493-49A9-160789066789}"/>
                  </a:ext>
                </a:extLst>
              </p:cNvPr>
              <p:cNvSpPr txBox="1"/>
              <p:nvPr/>
            </p:nvSpPr>
            <p:spPr>
              <a:xfrm>
                <a:off x="6141675" y="5942410"/>
                <a:ext cx="576000" cy="215444"/>
              </a:xfrm>
              <a:prstGeom prst="rect">
                <a:avLst/>
              </a:prstGeom>
              <a:noFill/>
            </p:spPr>
            <p:txBody>
              <a:bodyPr wrap="square" lIns="0" rIns="0">
                <a:spAutoFit/>
              </a:bodyPr>
              <a:lstStyle/>
              <a:p>
                <a:r>
                  <a:rPr lang="ko-KR" altLang="en-US"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신용보험</a:t>
                </a:r>
                <a:endParaRPr lang="ko-KR" altLang="en-US" sz="800" dirty="0"/>
              </a:p>
            </p:txBody>
          </p:sp>
        </p:grpSp>
        <p:grpSp>
          <p:nvGrpSpPr>
            <p:cNvPr id="136" name="그룹 135">
              <a:extLst>
                <a:ext uri="{FF2B5EF4-FFF2-40B4-BE49-F238E27FC236}">
                  <a16:creationId xmlns:a16="http://schemas.microsoft.com/office/drawing/2014/main" id="{64B542DF-C882-6F9A-EBB5-F4C81A0752F8}"/>
                </a:ext>
              </a:extLst>
            </p:cNvPr>
            <p:cNvGrpSpPr/>
            <p:nvPr/>
          </p:nvGrpSpPr>
          <p:grpSpPr>
            <a:xfrm>
              <a:off x="8968702" y="4442480"/>
              <a:ext cx="486864" cy="215444"/>
              <a:chOff x="5926557" y="5942410"/>
              <a:chExt cx="486864" cy="215444"/>
            </a:xfrm>
          </p:grpSpPr>
          <p:sp>
            <p:nvSpPr>
              <p:cNvPr id="137" name="object 4">
                <a:extLst>
                  <a:ext uri="{FF2B5EF4-FFF2-40B4-BE49-F238E27FC236}">
                    <a16:creationId xmlns:a16="http://schemas.microsoft.com/office/drawing/2014/main" id="{F1FADAD6-6609-8519-F539-7E41574FCFC8}"/>
                  </a:ext>
                </a:extLst>
              </p:cNvPr>
              <p:cNvSpPr/>
              <p:nvPr/>
            </p:nvSpPr>
            <p:spPr>
              <a:xfrm>
                <a:off x="5926557" y="6002212"/>
                <a:ext cx="108000" cy="108000"/>
              </a:xfrm>
              <a:custGeom>
                <a:avLst/>
                <a:gdLst/>
                <a:ahLst/>
                <a:cxnLst/>
                <a:rect l="l" t="t" r="r" b="b"/>
                <a:pathLst>
                  <a:path w="597535" h="1057910">
                    <a:moveTo>
                      <a:pt x="597408" y="0"/>
                    </a:moveTo>
                    <a:lnTo>
                      <a:pt x="0" y="0"/>
                    </a:lnTo>
                    <a:lnTo>
                      <a:pt x="0" y="1057656"/>
                    </a:lnTo>
                    <a:lnTo>
                      <a:pt x="597408" y="1057656"/>
                    </a:lnTo>
                    <a:lnTo>
                      <a:pt x="597408" y="0"/>
                    </a:lnTo>
                    <a:close/>
                  </a:path>
                </a:pathLst>
              </a:custGeom>
              <a:solidFill>
                <a:srgbClr val="979797"/>
              </a:solidFill>
            </p:spPr>
            <p:txBody>
              <a:bodyPr wrap="square" lIns="0" tIns="0" rIns="0" bIns="0" rtlCol="0"/>
              <a:lstStyle/>
              <a:p>
                <a:endParaRPr>
                  <a:solidFill>
                    <a:srgbClr val="D2DBF9"/>
                  </a:solidFill>
                </a:endParaRPr>
              </a:p>
            </p:txBody>
          </p:sp>
          <p:sp>
            <p:nvSpPr>
              <p:cNvPr id="138" name="TextBox 137">
                <a:extLst>
                  <a:ext uri="{FF2B5EF4-FFF2-40B4-BE49-F238E27FC236}">
                    <a16:creationId xmlns:a16="http://schemas.microsoft.com/office/drawing/2014/main" id="{D0258854-1B4A-CDAE-80CE-9979C4AC2389}"/>
                  </a:ext>
                </a:extLst>
              </p:cNvPr>
              <p:cNvSpPr txBox="1"/>
              <p:nvPr/>
            </p:nvSpPr>
            <p:spPr>
              <a:xfrm>
                <a:off x="6089421" y="5942410"/>
                <a:ext cx="324000" cy="215444"/>
              </a:xfrm>
              <a:prstGeom prst="rect">
                <a:avLst/>
              </a:prstGeom>
              <a:noFill/>
            </p:spPr>
            <p:txBody>
              <a:bodyPr wrap="square" lIns="0" rIns="0">
                <a:spAutoFit/>
              </a:bodyPr>
              <a:lstStyle/>
              <a:p>
                <a:r>
                  <a:rPr lang="ko-KR" altLang="en-US"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기타</a:t>
                </a:r>
                <a:endParaRPr lang="ko-KR" altLang="en-US" sz="800" dirty="0"/>
              </a:p>
            </p:txBody>
          </p:sp>
        </p:grpSp>
        <p:grpSp>
          <p:nvGrpSpPr>
            <p:cNvPr id="145" name="그룹 144">
              <a:extLst>
                <a:ext uri="{FF2B5EF4-FFF2-40B4-BE49-F238E27FC236}">
                  <a16:creationId xmlns:a16="http://schemas.microsoft.com/office/drawing/2014/main" id="{8B1E020D-C555-6986-7EA1-CC3A8A831B7C}"/>
                </a:ext>
              </a:extLst>
            </p:cNvPr>
            <p:cNvGrpSpPr/>
            <p:nvPr/>
          </p:nvGrpSpPr>
          <p:grpSpPr>
            <a:xfrm>
              <a:off x="6702399" y="4442480"/>
              <a:ext cx="738864" cy="215444"/>
              <a:chOff x="5978811" y="5942410"/>
              <a:chExt cx="738864" cy="215444"/>
            </a:xfrm>
          </p:grpSpPr>
          <p:sp>
            <p:nvSpPr>
              <p:cNvPr id="146" name="object 4">
                <a:extLst>
                  <a:ext uri="{FF2B5EF4-FFF2-40B4-BE49-F238E27FC236}">
                    <a16:creationId xmlns:a16="http://schemas.microsoft.com/office/drawing/2014/main" id="{963FE1F9-FDB7-E468-1659-89780F5E3E57}"/>
                  </a:ext>
                </a:extLst>
              </p:cNvPr>
              <p:cNvSpPr/>
              <p:nvPr/>
            </p:nvSpPr>
            <p:spPr>
              <a:xfrm>
                <a:off x="5978811" y="6002212"/>
                <a:ext cx="108000" cy="108000"/>
              </a:xfrm>
              <a:custGeom>
                <a:avLst/>
                <a:gdLst/>
                <a:ahLst/>
                <a:cxnLst/>
                <a:rect l="l" t="t" r="r" b="b"/>
                <a:pathLst>
                  <a:path w="597535" h="1057910">
                    <a:moveTo>
                      <a:pt x="597408" y="0"/>
                    </a:moveTo>
                    <a:lnTo>
                      <a:pt x="0" y="0"/>
                    </a:lnTo>
                    <a:lnTo>
                      <a:pt x="0" y="1057656"/>
                    </a:lnTo>
                    <a:lnTo>
                      <a:pt x="597408" y="1057656"/>
                    </a:lnTo>
                    <a:lnTo>
                      <a:pt x="597408" y="0"/>
                    </a:lnTo>
                    <a:close/>
                  </a:path>
                </a:pathLst>
              </a:custGeom>
              <a:solidFill>
                <a:srgbClr val="76D2FF"/>
              </a:solidFill>
            </p:spPr>
            <p:txBody>
              <a:bodyPr wrap="square" lIns="0" tIns="0" rIns="0" bIns="0" rtlCol="0"/>
              <a:lstStyle/>
              <a:p>
                <a:endParaRPr>
                  <a:solidFill>
                    <a:srgbClr val="D2DBF9"/>
                  </a:solidFill>
                </a:endParaRPr>
              </a:p>
            </p:txBody>
          </p:sp>
          <p:sp>
            <p:nvSpPr>
              <p:cNvPr id="147" name="TextBox 146">
                <a:extLst>
                  <a:ext uri="{FF2B5EF4-FFF2-40B4-BE49-F238E27FC236}">
                    <a16:creationId xmlns:a16="http://schemas.microsoft.com/office/drawing/2014/main" id="{7702C189-187B-E4DE-7E86-FD95B8058F0C}"/>
                  </a:ext>
                </a:extLst>
              </p:cNvPr>
              <p:cNvSpPr txBox="1"/>
              <p:nvPr/>
            </p:nvSpPr>
            <p:spPr>
              <a:xfrm>
                <a:off x="6141675" y="5942410"/>
                <a:ext cx="576000" cy="215444"/>
              </a:xfrm>
              <a:prstGeom prst="rect">
                <a:avLst/>
              </a:prstGeom>
              <a:noFill/>
            </p:spPr>
            <p:txBody>
              <a:bodyPr wrap="square" lIns="0" rIns="0">
                <a:spAutoFit/>
              </a:bodyPr>
              <a:lstStyle/>
              <a:p>
                <a:r>
                  <a:rPr lang="ko-KR" altLang="en-US"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화재</a:t>
                </a:r>
                <a:r>
                  <a:rPr lang="en-US" altLang="ko-KR"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a:t>
                </a:r>
                <a:r>
                  <a:rPr lang="ko-KR" altLang="en-US"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재물보험</a:t>
                </a:r>
                <a:endParaRPr lang="ko-KR" altLang="en-US" sz="800" dirty="0"/>
              </a:p>
            </p:txBody>
          </p:sp>
        </p:grpSp>
        <p:grpSp>
          <p:nvGrpSpPr>
            <p:cNvPr id="148" name="그룹 147">
              <a:extLst>
                <a:ext uri="{FF2B5EF4-FFF2-40B4-BE49-F238E27FC236}">
                  <a16:creationId xmlns:a16="http://schemas.microsoft.com/office/drawing/2014/main" id="{AD933F45-D5CD-1E48-B8CC-E2EABB85C556}"/>
                </a:ext>
              </a:extLst>
            </p:cNvPr>
            <p:cNvGrpSpPr/>
            <p:nvPr/>
          </p:nvGrpSpPr>
          <p:grpSpPr>
            <a:xfrm>
              <a:off x="5839559" y="4442480"/>
              <a:ext cx="738864" cy="215444"/>
              <a:chOff x="5978811" y="5942410"/>
              <a:chExt cx="738864" cy="215444"/>
            </a:xfrm>
          </p:grpSpPr>
          <p:sp>
            <p:nvSpPr>
              <p:cNvPr id="149" name="object 4">
                <a:extLst>
                  <a:ext uri="{FF2B5EF4-FFF2-40B4-BE49-F238E27FC236}">
                    <a16:creationId xmlns:a16="http://schemas.microsoft.com/office/drawing/2014/main" id="{ADA78C93-3195-E4D1-014E-0ED3FF4AAF61}"/>
                  </a:ext>
                </a:extLst>
              </p:cNvPr>
              <p:cNvSpPr/>
              <p:nvPr/>
            </p:nvSpPr>
            <p:spPr>
              <a:xfrm>
                <a:off x="5978811" y="6002212"/>
                <a:ext cx="108000" cy="108000"/>
              </a:xfrm>
              <a:custGeom>
                <a:avLst/>
                <a:gdLst/>
                <a:ahLst/>
                <a:cxnLst/>
                <a:rect l="l" t="t" r="r" b="b"/>
                <a:pathLst>
                  <a:path w="597535" h="1057910">
                    <a:moveTo>
                      <a:pt x="597408" y="0"/>
                    </a:moveTo>
                    <a:lnTo>
                      <a:pt x="0" y="0"/>
                    </a:lnTo>
                    <a:lnTo>
                      <a:pt x="0" y="1057656"/>
                    </a:lnTo>
                    <a:lnTo>
                      <a:pt x="597408" y="1057656"/>
                    </a:lnTo>
                    <a:lnTo>
                      <a:pt x="597408" y="0"/>
                    </a:lnTo>
                    <a:close/>
                  </a:path>
                </a:pathLst>
              </a:custGeom>
              <a:solidFill>
                <a:srgbClr val="1E48E1"/>
              </a:solidFill>
            </p:spPr>
            <p:txBody>
              <a:bodyPr wrap="square" lIns="0" tIns="0" rIns="0" bIns="0" rtlCol="0"/>
              <a:lstStyle/>
              <a:p>
                <a:endParaRPr>
                  <a:solidFill>
                    <a:srgbClr val="D2DBF9"/>
                  </a:solidFill>
                </a:endParaRPr>
              </a:p>
            </p:txBody>
          </p:sp>
          <p:sp>
            <p:nvSpPr>
              <p:cNvPr id="150" name="TextBox 149">
                <a:extLst>
                  <a:ext uri="{FF2B5EF4-FFF2-40B4-BE49-F238E27FC236}">
                    <a16:creationId xmlns:a16="http://schemas.microsoft.com/office/drawing/2014/main" id="{70F24AFF-4F7B-A05D-F766-BB42CBCCFE87}"/>
                  </a:ext>
                </a:extLst>
              </p:cNvPr>
              <p:cNvSpPr txBox="1"/>
              <p:nvPr/>
            </p:nvSpPr>
            <p:spPr>
              <a:xfrm>
                <a:off x="6141675" y="5942410"/>
                <a:ext cx="576000" cy="215444"/>
              </a:xfrm>
              <a:prstGeom prst="rect">
                <a:avLst/>
              </a:prstGeom>
              <a:noFill/>
            </p:spPr>
            <p:txBody>
              <a:bodyPr wrap="square" lIns="0" rIns="0">
                <a:spAutoFit/>
              </a:bodyPr>
              <a:lstStyle/>
              <a:p>
                <a:r>
                  <a:rPr lang="ko-KR" altLang="en-US"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상해</a:t>
                </a:r>
                <a:r>
                  <a:rPr lang="en-US" altLang="ko-KR"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a:t>
                </a:r>
                <a:r>
                  <a:rPr lang="ko-KR" altLang="en-US" sz="800" dirty="0">
                    <a:ln>
                      <a:solidFill>
                        <a:schemeClr val="tx1">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건강보험</a:t>
                </a:r>
                <a:endParaRPr lang="ko-KR" altLang="en-US" sz="800" dirty="0"/>
              </a:p>
            </p:txBody>
          </p:sp>
        </p:grpSp>
      </p:grpSp>
      <p:sp>
        <p:nvSpPr>
          <p:cNvPr id="14" name="직사각형 13">
            <a:extLst>
              <a:ext uri="{FF2B5EF4-FFF2-40B4-BE49-F238E27FC236}">
                <a16:creationId xmlns:a16="http://schemas.microsoft.com/office/drawing/2014/main" id="{EAB05783-3B2D-0E0D-5430-0456C3C93A6C}"/>
              </a:ext>
            </a:extLst>
          </p:cNvPr>
          <p:cNvSpPr/>
          <p:nvPr/>
        </p:nvSpPr>
        <p:spPr>
          <a:xfrm>
            <a:off x="488713" y="4852439"/>
            <a:ext cx="8928000" cy="1344774"/>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lIns="180000" tIns="72000" rIns="180000" bIns="72000" rtlCol="0" anchor="ctr">
            <a:spAutoFit/>
          </a:bodyPr>
          <a:lstStyle/>
          <a:p>
            <a:pPr marL="171450" indent="-171450" algn="just">
              <a:lnSpc>
                <a:spcPct val="120000"/>
              </a:lnSpc>
              <a:spcBef>
                <a:spcPts val="200"/>
              </a:spcBef>
              <a:spcAft>
                <a:spcPts val="200"/>
              </a:spcAft>
              <a:buClr>
                <a:schemeClr val="tx1">
                  <a:lumMod val="75000"/>
                  <a:lumOff val="25000"/>
                </a:schemeClr>
              </a:buClr>
              <a:buFont typeface="Arial" panose="020B0604020202020204" pitchFamily="34" charset="0"/>
              <a:buChar char="•"/>
              <a:defRPr/>
            </a:pPr>
            <a:r>
              <a:rPr lang="ko-KR" altLang="en-US" sz="1000" b="1" dirty="0">
                <a:ln>
                  <a:solidFill>
                    <a:srgbClr val="1E49E2">
                      <a:alpha val="0"/>
                    </a:srgbClr>
                  </a:solidFill>
                </a:ln>
                <a:solidFill>
                  <a:srgbClr val="000000">
                    <a:lumMod val="75000"/>
                    <a:lumOff val="25000"/>
                  </a:srgbClr>
                </a:solidFill>
                <a:latin typeface="KoPub돋움체 Medium" panose="02020603020101020101" pitchFamily="18" charset="-127"/>
                <a:ea typeface="KoPub돋움체 Medium" panose="02020603020101020101" pitchFamily="18" charset="-127"/>
              </a:rPr>
              <a:t>의료 비용 증가</a:t>
            </a:r>
            <a:r>
              <a:rPr lang="en-US" altLang="ko-KR" sz="1000" b="1" dirty="0">
                <a:ln>
                  <a:solidFill>
                    <a:srgbClr val="1E49E2">
                      <a:alpha val="0"/>
                    </a:srgbClr>
                  </a:solidFill>
                </a:ln>
                <a:solidFill>
                  <a:srgbClr val="000000">
                    <a:lumMod val="75000"/>
                    <a:lumOff val="25000"/>
                  </a:srgbClr>
                </a:solidFill>
                <a:latin typeface="KoPub돋움체 Medium" panose="02020603020101020101" pitchFamily="18" charset="-127"/>
                <a:ea typeface="KoPub돋움체 Medium" panose="02020603020101020101" pitchFamily="18" charset="-127"/>
              </a:rPr>
              <a:t>, </a:t>
            </a:r>
            <a:r>
              <a:rPr lang="ko-KR" altLang="en-US" sz="1000" b="1" dirty="0">
                <a:ln>
                  <a:solidFill>
                    <a:srgbClr val="1E49E2">
                      <a:alpha val="0"/>
                    </a:srgbClr>
                  </a:solidFill>
                </a:ln>
                <a:solidFill>
                  <a:srgbClr val="000000">
                    <a:lumMod val="75000"/>
                    <a:lumOff val="25000"/>
                  </a:srgbClr>
                </a:solidFill>
                <a:latin typeface="KoPub돋움체 Medium" panose="02020603020101020101" pitchFamily="18" charset="-127"/>
                <a:ea typeface="KoPub돋움체 Medium" panose="02020603020101020101" pitchFamily="18" charset="-127"/>
              </a:rPr>
              <a:t>건강에 대한 인식이 높아짐에 따라 입원 비용</a:t>
            </a:r>
            <a:r>
              <a:rPr lang="en-US" altLang="ko-KR" sz="1000" b="1" dirty="0">
                <a:ln>
                  <a:solidFill>
                    <a:srgbClr val="1E49E2">
                      <a:alpha val="0"/>
                    </a:srgbClr>
                  </a:solidFill>
                </a:ln>
                <a:solidFill>
                  <a:srgbClr val="000000">
                    <a:lumMod val="75000"/>
                    <a:lumOff val="25000"/>
                  </a:srgbClr>
                </a:solidFill>
                <a:latin typeface="KoPub돋움체 Medium" panose="02020603020101020101" pitchFamily="18" charset="-127"/>
                <a:ea typeface="KoPub돋움체 Medium" panose="02020603020101020101" pitchFamily="18" charset="-127"/>
              </a:rPr>
              <a:t>, </a:t>
            </a:r>
            <a:r>
              <a:rPr lang="ko-KR" altLang="en-US" sz="1000" b="1" dirty="0">
                <a:ln>
                  <a:solidFill>
                    <a:srgbClr val="1E49E2">
                      <a:alpha val="0"/>
                    </a:srgbClr>
                  </a:solidFill>
                </a:ln>
                <a:solidFill>
                  <a:srgbClr val="000000">
                    <a:lumMod val="75000"/>
                    <a:lumOff val="25000"/>
                  </a:srgbClr>
                </a:solidFill>
                <a:latin typeface="KoPub돋움체 Medium" panose="02020603020101020101" pitchFamily="18" charset="-127"/>
                <a:ea typeface="KoPub돋움체 Medium" panose="02020603020101020101" pitchFamily="18" charset="-127"/>
              </a:rPr>
              <a:t>외래 환자 치료 및 예방 치료를 보장하는 건강보험</a:t>
            </a:r>
            <a:r>
              <a:rPr lang="en-US" altLang="ko-KR" sz="1000" b="1" dirty="0">
                <a:ln>
                  <a:solidFill>
                    <a:srgbClr val="1E49E2">
                      <a:alpha val="0"/>
                    </a:srgbClr>
                  </a:solidFill>
                </a:ln>
                <a:solidFill>
                  <a:srgbClr val="000000">
                    <a:lumMod val="75000"/>
                    <a:lumOff val="25000"/>
                  </a:srgbClr>
                </a:solidFill>
                <a:latin typeface="KoPub돋움체 Medium" panose="02020603020101020101" pitchFamily="18" charset="-127"/>
                <a:ea typeface="KoPub돋움체 Medium" panose="02020603020101020101" pitchFamily="18" charset="-127"/>
              </a:rPr>
              <a:t>, </a:t>
            </a:r>
            <a:r>
              <a:rPr lang="ko-KR" altLang="en-US" sz="1000" b="1" dirty="0">
                <a:ln>
                  <a:solidFill>
                    <a:srgbClr val="1E49E2">
                      <a:alpha val="0"/>
                    </a:srgbClr>
                  </a:solidFill>
                </a:ln>
                <a:solidFill>
                  <a:srgbClr val="000000">
                    <a:lumMod val="75000"/>
                    <a:lumOff val="25000"/>
                  </a:srgbClr>
                </a:solidFill>
                <a:latin typeface="KoPub돋움체 Medium" panose="02020603020101020101" pitchFamily="18" charset="-127"/>
                <a:ea typeface="KoPub돋움체 Medium" panose="02020603020101020101" pitchFamily="18" charset="-127"/>
              </a:rPr>
              <a:t>소외계층과 저소득층을 대상으로 기본적인 위험에 대한 저렴한 보장을 제공하는 소액보험</a:t>
            </a:r>
            <a:r>
              <a:rPr lang="en-US" altLang="ko-KR" sz="1000" b="1" dirty="0">
                <a:ln>
                  <a:solidFill>
                    <a:srgbClr val="1E49E2">
                      <a:alpha val="0"/>
                    </a:srgbClr>
                  </a:solidFill>
                </a:ln>
                <a:solidFill>
                  <a:srgbClr val="000000">
                    <a:lumMod val="75000"/>
                    <a:lumOff val="25000"/>
                  </a:srgbClr>
                </a:solidFill>
                <a:latin typeface="KoPub돋움체 Medium" panose="02020603020101020101" pitchFamily="18" charset="-127"/>
                <a:ea typeface="KoPub돋움체 Medium" panose="02020603020101020101" pitchFamily="18" charset="-127"/>
              </a:rPr>
              <a:t>, </a:t>
            </a:r>
            <a:r>
              <a:rPr lang="ko-KR" altLang="en-US" sz="1000" b="1" dirty="0">
                <a:ln>
                  <a:solidFill>
                    <a:srgbClr val="1E49E2">
                      <a:alpha val="0"/>
                    </a:srgbClr>
                  </a:solidFill>
                </a:ln>
                <a:solidFill>
                  <a:srgbClr val="000000">
                    <a:lumMod val="75000"/>
                    <a:lumOff val="25000"/>
                  </a:srgbClr>
                </a:solidFill>
                <a:latin typeface="KoPub돋움체 Medium" panose="02020603020101020101" pitchFamily="18" charset="-127"/>
                <a:ea typeface="KoPub돋움체 Medium" panose="02020603020101020101" pitchFamily="18" charset="-127"/>
              </a:rPr>
              <a:t>자동차의 급격한 증가로 자동차 보험 등에 대한 수요가 크게 증가 중</a:t>
            </a:r>
            <a:endParaRPr lang="en-US" altLang="ko-KR" sz="1000" b="1" dirty="0">
              <a:ln>
                <a:solidFill>
                  <a:srgbClr val="1E49E2">
                    <a:alpha val="0"/>
                  </a:srgbClr>
                </a:solidFill>
              </a:ln>
              <a:solidFill>
                <a:srgbClr val="000000">
                  <a:lumMod val="75000"/>
                  <a:lumOff val="25000"/>
                </a:srgbClr>
              </a:solidFill>
              <a:latin typeface="KoPub돋움체 Medium" panose="02020603020101020101" pitchFamily="18" charset="-127"/>
              <a:ea typeface="KoPub돋움체 Medium" panose="02020603020101020101" pitchFamily="18" charset="-127"/>
            </a:endParaRPr>
          </a:p>
          <a:p>
            <a:pPr marL="357188" indent="-174625" algn="just">
              <a:lnSpc>
                <a:spcPct val="120000"/>
              </a:lnSpc>
              <a:spcBef>
                <a:spcPts val="200"/>
              </a:spcBef>
              <a:spcAft>
                <a:spcPts val="200"/>
              </a:spcAft>
              <a:buClr>
                <a:schemeClr val="tx1">
                  <a:lumMod val="75000"/>
                  <a:lumOff val="25000"/>
                </a:schemeClr>
              </a:buClr>
              <a:buFontTx/>
              <a:buChar char="-"/>
              <a:defRPr/>
            </a:pPr>
            <a:r>
              <a:rPr kumimoji="0" lang="ko-KR" altLang="en-US" sz="1000" i="0" u="none" strike="noStrike" kern="1200" cap="none" spc="0" normalizeH="0" baseline="0" noProof="0" dirty="0">
                <a:ln>
                  <a:solidFill>
                    <a:srgbClr val="1E49E2">
                      <a:alpha val="0"/>
                    </a:srgbClr>
                  </a:solidFill>
                </a:ln>
                <a:solidFill>
                  <a:srgbClr val="000000">
                    <a:lumMod val="75000"/>
                    <a:lumOff val="25000"/>
                  </a:srgbClr>
                </a:solidFill>
                <a:effectLst/>
                <a:uLnTx/>
                <a:uFillTx/>
                <a:latin typeface="KoPub돋움체 Medium" panose="02020603020101020101" pitchFamily="18" charset="-127"/>
                <a:ea typeface="KoPub돋움체 Medium" panose="02020603020101020101" pitchFamily="18" charset="-127"/>
                <a:cs typeface="+mn-cs"/>
              </a:rPr>
              <a:t>신흥 아시아 태평양 보험시장의 경우</a:t>
            </a:r>
            <a:r>
              <a:rPr kumimoji="0" lang="en-US" altLang="ko-KR" sz="1000" i="0" u="none" strike="noStrike" kern="1200" cap="none" spc="0" normalizeH="0" baseline="0" noProof="0" dirty="0">
                <a:ln>
                  <a:solidFill>
                    <a:srgbClr val="1E49E2">
                      <a:alpha val="0"/>
                    </a:srgbClr>
                  </a:solidFill>
                </a:ln>
                <a:solidFill>
                  <a:srgbClr val="000000">
                    <a:lumMod val="75000"/>
                    <a:lumOff val="25000"/>
                  </a:srgbClr>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1000" i="0" u="none" strike="noStrike" kern="1200" cap="none" spc="0" normalizeH="0" baseline="0" noProof="0" dirty="0">
                <a:ln>
                  <a:solidFill>
                    <a:srgbClr val="1E49E2">
                      <a:alpha val="0"/>
                    </a:srgbClr>
                  </a:solidFill>
                </a:ln>
                <a:solidFill>
                  <a:srgbClr val="000000">
                    <a:lumMod val="75000"/>
                    <a:lumOff val="25000"/>
                  </a:srgbClr>
                </a:solidFill>
                <a:effectLst/>
                <a:uLnTx/>
                <a:uFillTx/>
                <a:latin typeface="KoPub돋움체 Medium" panose="02020603020101020101" pitchFamily="18" charset="-127"/>
                <a:ea typeface="KoPub돋움체 Medium" panose="02020603020101020101" pitchFamily="18" charset="-127"/>
                <a:cs typeface="+mn-cs"/>
              </a:rPr>
              <a:t>인터넷</a:t>
            </a:r>
            <a:r>
              <a:rPr kumimoji="0" lang="en-US" altLang="ko-KR" sz="1000" i="0" u="none" strike="noStrike" kern="1200" cap="none" spc="0" normalizeH="0" baseline="0" noProof="0" dirty="0">
                <a:ln>
                  <a:solidFill>
                    <a:srgbClr val="1E49E2">
                      <a:alpha val="0"/>
                    </a:srgbClr>
                  </a:solidFill>
                </a:ln>
                <a:solidFill>
                  <a:srgbClr val="000000">
                    <a:lumMod val="75000"/>
                    <a:lumOff val="25000"/>
                  </a:srgbClr>
                </a:solidFill>
                <a:effectLst/>
                <a:uLnTx/>
                <a:uFillTx/>
                <a:latin typeface="KoPub돋움체 Medium" panose="02020603020101020101" pitchFamily="18" charset="-127"/>
                <a:ea typeface="KoPub돋움체 Medium" panose="02020603020101020101" pitchFamily="18" charset="-127"/>
                <a:cs typeface="+mn-cs"/>
              </a:rPr>
              <a:t>·</a:t>
            </a:r>
            <a:r>
              <a:rPr kumimoji="0" lang="ko-KR" altLang="en-US" sz="1000" i="0" u="none" strike="noStrike" kern="1200" cap="none" spc="0" normalizeH="0" baseline="0" noProof="0" dirty="0">
                <a:ln>
                  <a:solidFill>
                    <a:srgbClr val="1E49E2">
                      <a:alpha val="0"/>
                    </a:srgbClr>
                  </a:solidFill>
                </a:ln>
                <a:solidFill>
                  <a:srgbClr val="000000">
                    <a:lumMod val="75000"/>
                    <a:lumOff val="25000"/>
                  </a:srgbClr>
                </a:solidFill>
                <a:effectLst/>
                <a:uLnTx/>
                <a:uFillTx/>
                <a:latin typeface="KoPub돋움체 Medium" panose="02020603020101020101" pitchFamily="18" charset="-127"/>
                <a:ea typeface="KoPub돋움체 Medium" panose="02020603020101020101" pitchFamily="18" charset="-127"/>
                <a:cs typeface="+mn-cs"/>
              </a:rPr>
              <a:t>스마트폰 보급률이 증가하며 특히 디지털 보험상품은 해당 지역에 진출하는 보험사들이 고려해야 할 중요한 전략적 요소이자</a:t>
            </a:r>
            <a:r>
              <a:rPr kumimoji="0" lang="en-US" altLang="ko-KR" sz="1000" i="0" u="none" strike="noStrike" kern="1200" cap="none" spc="0" normalizeH="0" baseline="0" noProof="0" dirty="0">
                <a:ln>
                  <a:solidFill>
                    <a:srgbClr val="1E49E2">
                      <a:alpha val="0"/>
                    </a:srgbClr>
                  </a:solidFill>
                </a:ln>
                <a:solidFill>
                  <a:srgbClr val="000000">
                    <a:lumMod val="75000"/>
                    <a:lumOff val="25000"/>
                  </a:srgbClr>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1000" i="0" u="none" strike="noStrike" kern="1200" cap="none" spc="0" normalizeH="0" baseline="0" noProof="0" dirty="0">
                <a:ln>
                  <a:solidFill>
                    <a:srgbClr val="1E49E2">
                      <a:alpha val="0"/>
                    </a:srgbClr>
                  </a:solidFill>
                </a:ln>
                <a:solidFill>
                  <a:srgbClr val="000000">
                    <a:lumMod val="75000"/>
                    <a:lumOff val="25000"/>
                  </a:srgbClr>
                </a:solidFill>
                <a:effectLst/>
                <a:uLnTx/>
                <a:uFillTx/>
                <a:latin typeface="KoPub돋움체 Medium" panose="02020603020101020101" pitchFamily="18" charset="-127"/>
                <a:ea typeface="KoPub돋움체 Medium" panose="02020603020101020101" pitchFamily="18" charset="-127"/>
                <a:cs typeface="+mn-cs"/>
              </a:rPr>
              <a:t>해당 지역의 소비자들을 수용하는데 필수적 요소가 되고 있음</a:t>
            </a:r>
            <a:endParaRPr kumimoji="0" lang="en-US" altLang="ko-KR" sz="1000" i="0" u="none" strike="noStrike" kern="1200" cap="none" spc="0" normalizeH="0" baseline="0" noProof="0" dirty="0">
              <a:ln>
                <a:solidFill>
                  <a:srgbClr val="1E49E2">
                    <a:alpha val="0"/>
                  </a:srgbClr>
                </a:solidFill>
              </a:ln>
              <a:solidFill>
                <a:srgbClr val="000000">
                  <a:lumMod val="75000"/>
                  <a:lumOff val="25000"/>
                </a:srgbClr>
              </a:solidFill>
              <a:effectLst/>
              <a:uLnTx/>
              <a:uFillTx/>
              <a:latin typeface="KoPub돋움체 Medium" panose="02020603020101020101" pitchFamily="18" charset="-127"/>
              <a:ea typeface="KoPub돋움체 Medium" panose="02020603020101020101" pitchFamily="18" charset="-127"/>
              <a:cs typeface="+mn-cs"/>
            </a:endParaRPr>
          </a:p>
          <a:p>
            <a:pPr marL="171450" indent="-171450" algn="just">
              <a:lnSpc>
                <a:spcPct val="120000"/>
              </a:lnSpc>
              <a:spcBef>
                <a:spcPts val="200"/>
              </a:spcBef>
              <a:spcAft>
                <a:spcPts val="200"/>
              </a:spcAft>
              <a:buClr>
                <a:schemeClr val="tx1">
                  <a:lumMod val="75000"/>
                  <a:lumOff val="25000"/>
                </a:schemeClr>
              </a:buClr>
              <a:buFont typeface="Arial" panose="020B0604020202020204" pitchFamily="34" charset="0"/>
              <a:buChar char="•"/>
              <a:defRPr/>
            </a:pPr>
            <a:r>
              <a:rPr lang="ko-KR" altLang="en-US" sz="1000" b="1" dirty="0">
                <a:ln>
                  <a:solidFill>
                    <a:srgbClr val="1E49E2">
                      <a:alpha val="0"/>
                    </a:srgbClr>
                  </a:solidFill>
                </a:ln>
                <a:solidFill>
                  <a:srgbClr val="000000">
                    <a:lumMod val="75000"/>
                    <a:lumOff val="25000"/>
                  </a:srgbClr>
                </a:solidFill>
                <a:latin typeface="KoPub돋움체 Medium" panose="02020603020101020101" pitchFamily="18" charset="-127"/>
                <a:ea typeface="KoPub돋움체 Medium" panose="02020603020101020101" pitchFamily="18" charset="-127"/>
              </a:rPr>
              <a:t>진출 국가의 보험상품 별 시장 수요는 인구 통계</a:t>
            </a:r>
            <a:r>
              <a:rPr lang="en-US" altLang="ko-KR" sz="1000" b="1" dirty="0">
                <a:ln>
                  <a:solidFill>
                    <a:srgbClr val="1E49E2">
                      <a:alpha val="0"/>
                    </a:srgbClr>
                  </a:solidFill>
                </a:ln>
                <a:solidFill>
                  <a:srgbClr val="000000">
                    <a:lumMod val="75000"/>
                    <a:lumOff val="25000"/>
                  </a:srgbClr>
                </a:solidFill>
                <a:latin typeface="KoPub돋움체 Medium" panose="02020603020101020101" pitchFamily="18" charset="-127"/>
                <a:ea typeface="KoPub돋움체 Medium" panose="02020603020101020101" pitchFamily="18" charset="-127"/>
              </a:rPr>
              <a:t>, </a:t>
            </a:r>
            <a:r>
              <a:rPr lang="ko-KR" altLang="en-US" sz="1000" b="1" dirty="0">
                <a:ln>
                  <a:solidFill>
                    <a:srgbClr val="1E49E2">
                      <a:alpha val="0"/>
                    </a:srgbClr>
                  </a:solidFill>
                </a:ln>
                <a:solidFill>
                  <a:srgbClr val="000000">
                    <a:lumMod val="75000"/>
                    <a:lumOff val="25000"/>
                  </a:srgbClr>
                </a:solidFill>
                <a:latin typeface="KoPub돋움체 Medium" panose="02020603020101020101" pitchFamily="18" charset="-127"/>
                <a:ea typeface="KoPub돋움체 Medium" panose="02020603020101020101" pitchFamily="18" charset="-127"/>
              </a:rPr>
              <a:t>경제 발전 및 규제 등에 크게 영향을 받으므로 현지에 대한 깊은 이해를 바탕으로</a:t>
            </a:r>
            <a:r>
              <a:rPr lang="en-US" altLang="ko-KR" sz="1000" b="1" dirty="0">
                <a:ln>
                  <a:solidFill>
                    <a:srgbClr val="1E49E2">
                      <a:alpha val="0"/>
                    </a:srgbClr>
                  </a:solidFill>
                </a:ln>
                <a:solidFill>
                  <a:srgbClr val="000000">
                    <a:lumMod val="75000"/>
                    <a:lumOff val="25000"/>
                  </a:srgbClr>
                </a:solidFill>
                <a:latin typeface="KoPub돋움체 Medium" panose="02020603020101020101" pitchFamily="18" charset="-127"/>
                <a:ea typeface="KoPub돋움체 Medium" panose="02020603020101020101" pitchFamily="18" charset="-127"/>
              </a:rPr>
              <a:t>,</a:t>
            </a:r>
            <a:r>
              <a:rPr lang="ko-KR" altLang="en-US" sz="1000" b="1" dirty="0">
                <a:ln>
                  <a:solidFill>
                    <a:srgbClr val="1E49E2">
                      <a:alpha val="0"/>
                    </a:srgbClr>
                  </a:solidFill>
                </a:ln>
                <a:solidFill>
                  <a:srgbClr val="000000">
                    <a:lumMod val="75000"/>
                    <a:lumOff val="25000"/>
                  </a:srgbClr>
                </a:solidFill>
                <a:latin typeface="KoPub돋움체 Medium" panose="02020603020101020101" pitchFamily="18" charset="-127"/>
                <a:ea typeface="KoPub돋움체 Medium" panose="02020603020101020101" pitchFamily="18" charset="-127"/>
              </a:rPr>
              <a:t> 현지 상품 수요와 디지털 채널을 통한 상품화 용이성 등을 고려하여 효과적인 상품 전략 수립이 필요</a:t>
            </a:r>
            <a:endParaRPr lang="en-US" altLang="ko-KR" sz="1000" b="1" dirty="0">
              <a:ln>
                <a:solidFill>
                  <a:srgbClr val="1E49E2">
                    <a:alpha val="0"/>
                  </a:srgbClr>
                </a:solidFill>
              </a:ln>
              <a:solidFill>
                <a:srgbClr val="000000">
                  <a:lumMod val="75000"/>
                  <a:lumOff val="25000"/>
                </a:srgbClr>
              </a:solidFill>
              <a:latin typeface="KoPub돋움체 Medium" panose="02020603020101020101" pitchFamily="18" charset="-127"/>
              <a:ea typeface="KoPub돋움체 Medium" panose="02020603020101020101" pitchFamily="18" charset="-127"/>
            </a:endParaRPr>
          </a:p>
        </p:txBody>
      </p:sp>
      <p:sp>
        <p:nvSpPr>
          <p:cNvPr id="6" name="TextBox 5">
            <a:extLst>
              <a:ext uri="{FF2B5EF4-FFF2-40B4-BE49-F238E27FC236}">
                <a16:creationId xmlns:a16="http://schemas.microsoft.com/office/drawing/2014/main" id="{6B5E734B-B467-5C29-CFCF-400F3DB97E67}"/>
              </a:ext>
            </a:extLst>
          </p:cNvPr>
          <p:cNvSpPr txBox="1"/>
          <p:nvPr/>
        </p:nvSpPr>
        <p:spPr>
          <a:xfrm>
            <a:off x="488999" y="4436343"/>
            <a:ext cx="8928000" cy="195814"/>
          </a:xfrm>
          <a:prstGeom prst="rect">
            <a:avLst/>
          </a:prstGeom>
          <a:noFill/>
          <a:ln>
            <a:noFill/>
          </a:ln>
        </p:spPr>
        <p:txBody>
          <a:bodyPr wrap="square" lIns="0" tIns="72000" rIns="0" bIns="0" rtlCol="0" anchor="b">
            <a:spAutoFit/>
          </a:bodyPr>
          <a:lstStyle>
            <a:defPPr>
              <a:defRPr lang="en-US"/>
            </a:defPPr>
            <a:lvl1pPr lvl="0">
              <a:defRPr sz="800">
                <a:ln>
                  <a:solidFill>
                    <a:prstClr val="white">
                      <a:lumMod val="75000"/>
                      <a:alpha val="0"/>
                    </a:prstClr>
                  </a:solidFill>
                </a:ln>
                <a:solidFill>
                  <a:schemeClr val="bg1">
                    <a:lumMod val="50000"/>
                  </a:schemeClr>
                </a:solidFill>
                <a:latin typeface="KoPub돋움체 Medium" panose="00000600000000000000" pitchFamily="2" charset="-127"/>
                <a:ea typeface="KoPub돋움체 Medium" panose="00000600000000000000" pitchFamily="2" charset="-127"/>
              </a:defRPr>
            </a:lvl1pPr>
          </a:lstStyle>
          <a:p>
            <a:r>
              <a:rPr lang="en-US" altLang="ko-KR" dirty="0"/>
              <a:t>Source: KPMG International(2022), ‘Asia Pacific Insurance Sector Opportunities’, </a:t>
            </a:r>
            <a:r>
              <a:rPr lang="ko-KR" altLang="en-US" dirty="0" err="1"/>
              <a:t>삼정</a:t>
            </a:r>
            <a:r>
              <a:rPr lang="en-US" altLang="ko-KR" dirty="0"/>
              <a:t>KPMG </a:t>
            </a:r>
            <a:r>
              <a:rPr lang="ko-KR" altLang="en-US" dirty="0"/>
              <a:t>경제연구원 재구성</a:t>
            </a:r>
          </a:p>
        </p:txBody>
      </p:sp>
      <p:sp>
        <p:nvSpPr>
          <p:cNvPr id="12" name="사각형: 둥근 위쪽 모서리 11">
            <a:extLst>
              <a:ext uri="{FF2B5EF4-FFF2-40B4-BE49-F238E27FC236}">
                <a16:creationId xmlns:a16="http://schemas.microsoft.com/office/drawing/2014/main" id="{C55D9521-52CC-324C-5192-23C4A2AC47F6}"/>
              </a:ext>
            </a:extLst>
          </p:cNvPr>
          <p:cNvSpPr/>
          <p:nvPr/>
        </p:nvSpPr>
        <p:spPr>
          <a:xfrm>
            <a:off x="5216179" y="221012"/>
            <a:ext cx="4176000" cy="322263"/>
          </a:xfrm>
          <a:prstGeom prst="round2SameRect">
            <a:avLst/>
          </a:prstGeom>
          <a:solidFill>
            <a:srgbClr val="00338D"/>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rIns="36000" rtlCol="0" anchor="ctr"/>
          <a:lstStyle/>
          <a:p>
            <a:r>
              <a:rPr lang="en-US" altLang="ko-KR" sz="1600" dirty="0">
                <a:ln>
                  <a:solidFill>
                    <a:prstClr val="white">
                      <a:lumMod val="75000"/>
                      <a:alpha val="0"/>
                    </a:prstClr>
                  </a:solidFill>
                </a:ln>
                <a:solidFill>
                  <a:schemeClr val="bg1"/>
                </a:solidFill>
                <a:latin typeface="KoPub돋움체 Bold" panose="00000800000000000000" pitchFamily="2" charset="-127"/>
                <a:ea typeface="KoPub돋움체 Bold" panose="00000800000000000000" pitchFamily="2" charset="-127"/>
              </a:rPr>
              <a:t>3. Product &amp; Channel: </a:t>
            </a:r>
            <a:r>
              <a:rPr lang="ko-KR" altLang="en-US" sz="1200" b="1" dirty="0">
                <a:ln>
                  <a:solidFill>
                    <a:schemeClr val="accent1">
                      <a:shade val="50000"/>
                      <a:alpha val="0"/>
                    </a:schemeClr>
                  </a:solidFill>
                </a:ln>
                <a:solidFill>
                  <a:schemeClr val="bg1"/>
                </a:solidFill>
                <a:latin typeface="KoPub돋움체 Medium" panose="02020603020101020101" pitchFamily="18" charset="-127"/>
                <a:ea typeface="KoPub돋움체 Medium" panose="02020603020101020101" pitchFamily="18" charset="-127"/>
              </a:rPr>
              <a:t>상품 경쟁력 및 채널</a:t>
            </a:r>
            <a:r>
              <a:rPr lang="en-US" altLang="ko-KR" sz="1200" b="1" dirty="0">
                <a:ln>
                  <a:solidFill>
                    <a:schemeClr val="accent1">
                      <a:shade val="50000"/>
                      <a:alpha val="0"/>
                    </a:schemeClr>
                  </a:solidFill>
                </a:ln>
                <a:solidFill>
                  <a:schemeClr val="bg1"/>
                </a:solidFill>
                <a:latin typeface="KoPub돋움체 Medium" panose="02020603020101020101" pitchFamily="18" charset="-127"/>
                <a:ea typeface="KoPub돋움체 Medium" panose="02020603020101020101" pitchFamily="18" charset="-127"/>
              </a:rPr>
              <a:t>·</a:t>
            </a:r>
            <a:r>
              <a:rPr lang="ko-KR" altLang="en-US" sz="1200" b="1" dirty="0">
                <a:ln>
                  <a:solidFill>
                    <a:schemeClr val="accent1">
                      <a:shade val="50000"/>
                      <a:alpha val="0"/>
                    </a:schemeClr>
                  </a:solidFill>
                </a:ln>
                <a:solidFill>
                  <a:schemeClr val="bg1"/>
                </a:solidFill>
                <a:latin typeface="KoPub돋움체 Medium" panose="02020603020101020101" pitchFamily="18" charset="-127"/>
                <a:ea typeface="KoPub돋움체 Medium" panose="02020603020101020101" pitchFamily="18" charset="-127"/>
              </a:rPr>
              <a:t>파트너십</a:t>
            </a:r>
          </a:p>
        </p:txBody>
      </p:sp>
      <p:sp>
        <p:nvSpPr>
          <p:cNvPr id="13" name="사각형: 둥근 위쪽 모서리 12">
            <a:extLst>
              <a:ext uri="{FF2B5EF4-FFF2-40B4-BE49-F238E27FC236}">
                <a16:creationId xmlns:a16="http://schemas.microsoft.com/office/drawing/2014/main" id="{74CE0C9C-2EDE-CE0B-2C42-3A42AAD9ABEB}"/>
              </a:ext>
            </a:extLst>
          </p:cNvPr>
          <p:cNvSpPr/>
          <p:nvPr/>
        </p:nvSpPr>
        <p:spPr>
          <a:xfrm>
            <a:off x="486424" y="291275"/>
            <a:ext cx="2340000" cy="252000"/>
          </a:xfrm>
          <a:prstGeom prst="round2Same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l"/>
            <a:r>
              <a:rPr lang="en-US" altLang="ko-KR" sz="800" dirty="0">
                <a:ln>
                  <a:solidFill>
                    <a:schemeClr val="accent1">
                      <a:shade val="50000"/>
                      <a:alpha val="0"/>
                    </a:schemeClr>
                  </a:solidFill>
                </a:ln>
                <a:solidFill>
                  <a:schemeClr val="bg1"/>
                </a:solidFill>
                <a:latin typeface="KoPub돋움체 Medium" panose="02020603020101020101" pitchFamily="18" charset="-127"/>
                <a:ea typeface="KoPub돋움체 Medium" panose="02020603020101020101" pitchFamily="18" charset="-127"/>
              </a:rPr>
              <a:t>1. Market </a:t>
            </a:r>
            <a:r>
              <a:rPr lang="ko-KR" altLang="en-US" sz="800" dirty="0">
                <a:ln>
                  <a:solidFill>
                    <a:schemeClr val="accent1">
                      <a:shade val="50000"/>
                      <a:alpha val="0"/>
                    </a:schemeClr>
                  </a:solidFill>
                </a:ln>
                <a:solidFill>
                  <a:schemeClr val="bg1"/>
                </a:solidFill>
                <a:latin typeface="KoPub돋움체 Medium" panose="02020603020101020101" pitchFamily="18" charset="-127"/>
                <a:ea typeface="KoPub돋움체 Medium" panose="02020603020101020101" pitchFamily="18" charset="-127"/>
              </a:rPr>
              <a:t>진출방식 및 거버넌스</a:t>
            </a:r>
          </a:p>
        </p:txBody>
      </p:sp>
      <p:sp>
        <p:nvSpPr>
          <p:cNvPr id="15" name="사각형: 둥근 위쪽 모서리 14">
            <a:extLst>
              <a:ext uri="{FF2B5EF4-FFF2-40B4-BE49-F238E27FC236}">
                <a16:creationId xmlns:a16="http://schemas.microsoft.com/office/drawing/2014/main" id="{2BE25592-2DD8-6FFE-137D-DA3683996CB8}"/>
              </a:ext>
            </a:extLst>
          </p:cNvPr>
          <p:cNvSpPr/>
          <p:nvPr/>
        </p:nvSpPr>
        <p:spPr>
          <a:xfrm>
            <a:off x="2851302" y="291275"/>
            <a:ext cx="2340000" cy="252000"/>
          </a:xfrm>
          <a:prstGeom prst="round2Same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l"/>
            <a:r>
              <a:rPr lang="en-US" altLang="ko-KR" sz="800" dirty="0">
                <a:ln>
                  <a:solidFill>
                    <a:schemeClr val="accent1">
                      <a:shade val="50000"/>
                      <a:alpha val="0"/>
                    </a:schemeClr>
                  </a:solidFill>
                </a:ln>
                <a:solidFill>
                  <a:schemeClr val="bg1"/>
                </a:solidFill>
                <a:latin typeface="KoPub돋움체 Medium" panose="02020603020101020101" pitchFamily="18" charset="-127"/>
                <a:ea typeface="KoPub돋움체 Medium" panose="02020603020101020101" pitchFamily="18" charset="-127"/>
              </a:rPr>
              <a:t>2. Competition: </a:t>
            </a:r>
            <a:r>
              <a:rPr lang="ko-KR" altLang="en-US" sz="800" dirty="0">
                <a:ln>
                  <a:solidFill>
                    <a:schemeClr val="accent1">
                      <a:shade val="50000"/>
                      <a:alpha val="0"/>
                    </a:schemeClr>
                  </a:solidFill>
                </a:ln>
                <a:solidFill>
                  <a:schemeClr val="bg1"/>
                </a:solidFill>
                <a:latin typeface="KoPub돋움체 Medium" panose="02020603020101020101" pitchFamily="18" charset="-127"/>
                <a:ea typeface="KoPub돋움체 Medium" panose="02020603020101020101" pitchFamily="18" charset="-127"/>
              </a:rPr>
              <a:t>경쟁 심화에 따른 차별화 </a:t>
            </a:r>
          </a:p>
        </p:txBody>
      </p:sp>
    </p:spTree>
    <p:extLst>
      <p:ext uri="{BB962C8B-B14F-4D97-AF65-F5344CB8AC3E}">
        <p14:creationId xmlns:p14="http://schemas.microsoft.com/office/powerpoint/2010/main" val="272184654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텍스트 개체 틀 2">
            <a:extLst>
              <a:ext uri="{FF2B5EF4-FFF2-40B4-BE49-F238E27FC236}">
                <a16:creationId xmlns:a16="http://schemas.microsoft.com/office/drawing/2014/main" id="{FC5483D9-A341-0113-E22E-BAC6F5C47B4D}"/>
              </a:ext>
            </a:extLst>
          </p:cNvPr>
          <p:cNvSpPr>
            <a:spLocks noGrp="1"/>
          </p:cNvSpPr>
          <p:nvPr>
            <p:ph type="body" sz="quarter" idx="11"/>
          </p:nvPr>
        </p:nvSpPr>
        <p:spPr/>
        <p:txBody>
          <a:bodyPr/>
          <a:lstStyle/>
          <a:p>
            <a:r>
              <a:rPr lang="en-US" altLang="ko-KR" dirty="0"/>
              <a:t>D2C·</a:t>
            </a:r>
            <a:r>
              <a:rPr lang="ko-KR" altLang="en-US" dirty="0"/>
              <a:t>플랫폼과의 제휴 등을 고려한 파트너십</a:t>
            </a:r>
            <a:r>
              <a:rPr lang="en-US" altLang="ko-KR" dirty="0"/>
              <a:t>·</a:t>
            </a:r>
            <a:r>
              <a:rPr lang="ko-KR" altLang="en-US" dirty="0"/>
              <a:t>채널 전략에 대한 고려</a:t>
            </a:r>
          </a:p>
        </p:txBody>
      </p:sp>
      <p:sp>
        <p:nvSpPr>
          <p:cNvPr id="67" name="TextBox 66">
            <a:extLst>
              <a:ext uri="{FF2B5EF4-FFF2-40B4-BE49-F238E27FC236}">
                <a16:creationId xmlns:a16="http://schemas.microsoft.com/office/drawing/2014/main" id="{5A14E6E3-2644-E911-747E-265B6F53CED4}"/>
              </a:ext>
            </a:extLst>
          </p:cNvPr>
          <p:cNvSpPr txBox="1"/>
          <p:nvPr/>
        </p:nvSpPr>
        <p:spPr>
          <a:xfrm>
            <a:off x="488999" y="4662651"/>
            <a:ext cx="8928000" cy="318924"/>
          </a:xfrm>
          <a:prstGeom prst="rect">
            <a:avLst/>
          </a:prstGeom>
          <a:noFill/>
          <a:ln>
            <a:noFill/>
          </a:ln>
        </p:spPr>
        <p:txBody>
          <a:bodyPr wrap="square" lIns="0" tIns="72000" rIns="0" bIns="0" rtlCol="0" anchor="b">
            <a:spAutoFit/>
          </a:bodyPr>
          <a:lstStyle>
            <a:defPPr>
              <a:defRPr lang="en-US"/>
            </a:defPPr>
            <a:lvl1pPr lvl="0">
              <a:defRPr sz="800">
                <a:ln>
                  <a:solidFill>
                    <a:prstClr val="white">
                      <a:lumMod val="75000"/>
                      <a:alpha val="0"/>
                    </a:prstClr>
                  </a:solidFill>
                </a:ln>
                <a:solidFill>
                  <a:schemeClr val="bg1">
                    <a:lumMod val="50000"/>
                  </a:schemeClr>
                </a:solidFill>
                <a:latin typeface="KoPub돋움체 Medium" panose="00000600000000000000" pitchFamily="2" charset="-127"/>
                <a:ea typeface="KoPub돋움체 Medium" panose="00000600000000000000" pitchFamily="2" charset="-127"/>
              </a:defRPr>
            </a:lvl1pPr>
          </a:lstStyle>
          <a:p>
            <a:r>
              <a:rPr lang="en-US" altLang="ko-KR" dirty="0"/>
              <a:t>Source: </a:t>
            </a:r>
            <a:r>
              <a:rPr lang="ko-KR" altLang="en-US" dirty="0" err="1"/>
              <a:t>삼정</a:t>
            </a:r>
            <a:r>
              <a:rPr lang="en-US" altLang="ko-KR" dirty="0"/>
              <a:t>KPMG </a:t>
            </a:r>
            <a:r>
              <a:rPr lang="ko-KR" altLang="en-US" dirty="0"/>
              <a:t>경제연구원</a:t>
            </a:r>
            <a:endParaRPr lang="en-US" altLang="ko-KR" dirty="0"/>
          </a:p>
          <a:p>
            <a:r>
              <a:rPr lang="en-US" altLang="ko-KR" dirty="0"/>
              <a:t>Note: </a:t>
            </a:r>
            <a:r>
              <a:rPr lang="ko-KR" altLang="en-US" dirty="0"/>
              <a:t>*</a:t>
            </a:r>
            <a:r>
              <a:rPr lang="ko-KR" altLang="en-US" dirty="0" err="1"/>
              <a:t>샤리아</a:t>
            </a:r>
            <a:r>
              <a:rPr lang="ko-KR" altLang="en-US" dirty="0"/>
              <a:t> 기반 건강보험이며</a:t>
            </a:r>
            <a:r>
              <a:rPr lang="en-US" altLang="ko-KR" dirty="0"/>
              <a:t>, </a:t>
            </a:r>
            <a:r>
              <a:rPr lang="ko-KR" altLang="en-US" dirty="0"/>
              <a:t>매달 최소 </a:t>
            </a:r>
            <a:r>
              <a:rPr lang="en-US" altLang="ko-KR" dirty="0"/>
              <a:t>7.5</a:t>
            </a:r>
            <a:r>
              <a:rPr lang="ko-KR" altLang="en-US" dirty="0"/>
              <a:t>만 </a:t>
            </a:r>
            <a:r>
              <a:rPr lang="ko-KR" altLang="en-US" dirty="0" err="1"/>
              <a:t>루피아의</a:t>
            </a:r>
            <a:r>
              <a:rPr lang="ko-KR" altLang="en-US" dirty="0"/>
              <a:t> 보험료로 연간 </a:t>
            </a:r>
            <a:r>
              <a:rPr lang="en-US" altLang="ko-KR" dirty="0"/>
              <a:t>1</a:t>
            </a:r>
            <a:r>
              <a:rPr lang="ko-KR" altLang="en-US" dirty="0"/>
              <a:t>억 </a:t>
            </a:r>
            <a:r>
              <a:rPr lang="ko-KR" altLang="en-US" dirty="0" err="1"/>
              <a:t>루피아의</a:t>
            </a:r>
            <a:r>
              <a:rPr lang="ko-KR" altLang="en-US" dirty="0"/>
              <a:t> 보험금 지급</a:t>
            </a:r>
            <a:r>
              <a:rPr lang="en-US" altLang="ko-KR" dirty="0"/>
              <a:t>, </a:t>
            </a:r>
            <a:r>
              <a:rPr lang="ko-KR" altLang="en-US" dirty="0"/>
              <a:t>**</a:t>
            </a:r>
            <a:r>
              <a:rPr lang="en-US" altLang="ko-KR" dirty="0"/>
              <a:t>FWD Cancer Protection: </a:t>
            </a:r>
            <a:r>
              <a:rPr lang="ko-KR" altLang="en-US" dirty="0"/>
              <a:t>매달 </a:t>
            </a:r>
            <a:r>
              <a:rPr lang="en-US" altLang="ko-KR" dirty="0"/>
              <a:t>1</a:t>
            </a:r>
            <a:r>
              <a:rPr lang="ko-KR" altLang="en-US" dirty="0"/>
              <a:t>만 </a:t>
            </a:r>
            <a:r>
              <a:rPr lang="ko-KR" altLang="en-US" dirty="0" err="1"/>
              <a:t>루피아의</a:t>
            </a:r>
            <a:r>
              <a:rPr lang="ko-KR" altLang="en-US" dirty="0"/>
              <a:t> 보험료로 암 진단 시</a:t>
            </a:r>
            <a:r>
              <a:rPr lang="en-US" altLang="ko-KR" dirty="0"/>
              <a:t>, 1.5</a:t>
            </a:r>
            <a:r>
              <a:rPr lang="ko-KR" altLang="en-US" dirty="0"/>
              <a:t>억 </a:t>
            </a:r>
            <a:r>
              <a:rPr lang="ko-KR" altLang="en-US" dirty="0" err="1"/>
              <a:t>루피아의</a:t>
            </a:r>
            <a:r>
              <a:rPr lang="ko-KR" altLang="en-US" dirty="0"/>
              <a:t> 보험금 지급</a:t>
            </a:r>
            <a:endParaRPr lang="en-US" altLang="ko-KR" dirty="0"/>
          </a:p>
        </p:txBody>
      </p:sp>
      <p:sp>
        <p:nvSpPr>
          <p:cNvPr id="6" name="직사각형 5">
            <a:extLst>
              <a:ext uri="{FF2B5EF4-FFF2-40B4-BE49-F238E27FC236}">
                <a16:creationId xmlns:a16="http://schemas.microsoft.com/office/drawing/2014/main" id="{C6051141-269B-EE3F-B7D6-4B118E49F5F2}"/>
              </a:ext>
            </a:extLst>
          </p:cNvPr>
          <p:cNvSpPr/>
          <p:nvPr/>
        </p:nvSpPr>
        <p:spPr>
          <a:xfrm>
            <a:off x="490980" y="1196974"/>
            <a:ext cx="4269874" cy="248961"/>
          </a:xfrm>
          <a:prstGeom prst="rect">
            <a:avLst/>
          </a:prstGeom>
          <a:solidFill>
            <a:srgbClr val="002060"/>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1200" dirty="0">
                <a:ln>
                  <a:solidFill>
                    <a:schemeClr val="bg1">
                      <a:lumMod val="75000"/>
                      <a:alpha val="0"/>
                    </a:schemeClr>
                  </a:solidFill>
                </a:ln>
                <a:solidFill>
                  <a:schemeClr val="bg1"/>
                </a:solidFill>
                <a:latin typeface="+mj-ea"/>
                <a:ea typeface="+mj-ea"/>
              </a:rPr>
              <a:t>FWD </a:t>
            </a:r>
            <a:r>
              <a:rPr lang="ko-KR" altLang="en-US" sz="1200" dirty="0">
                <a:ln>
                  <a:solidFill>
                    <a:schemeClr val="bg1">
                      <a:lumMod val="75000"/>
                      <a:alpha val="0"/>
                    </a:schemeClr>
                  </a:solidFill>
                </a:ln>
                <a:solidFill>
                  <a:schemeClr val="bg1"/>
                </a:solidFill>
                <a:latin typeface="+mj-ea"/>
                <a:ea typeface="+mj-ea"/>
              </a:rPr>
              <a:t>생명</a:t>
            </a:r>
            <a:r>
              <a:rPr lang="en-US" altLang="ko-KR" sz="1200" dirty="0">
                <a:ln>
                  <a:solidFill>
                    <a:schemeClr val="bg1">
                      <a:lumMod val="75000"/>
                      <a:alpha val="0"/>
                    </a:schemeClr>
                  </a:solidFill>
                </a:ln>
                <a:solidFill>
                  <a:schemeClr val="bg1"/>
                </a:solidFill>
                <a:latin typeface="+mj-ea"/>
                <a:ea typeface="+mj-ea"/>
              </a:rPr>
              <a:t>, </a:t>
            </a:r>
            <a:r>
              <a:rPr lang="ko-KR" altLang="en-US" sz="1200" dirty="0">
                <a:ln>
                  <a:solidFill>
                    <a:schemeClr val="bg1">
                      <a:lumMod val="75000"/>
                      <a:alpha val="0"/>
                    </a:schemeClr>
                  </a:solidFill>
                </a:ln>
                <a:solidFill>
                  <a:schemeClr val="bg1"/>
                </a:solidFill>
                <a:latin typeface="+mj-ea"/>
                <a:ea typeface="+mj-ea"/>
              </a:rPr>
              <a:t>여행 플랫폼 </a:t>
            </a:r>
            <a:r>
              <a:rPr lang="en-US" altLang="ko-KR" sz="1200" dirty="0">
                <a:ln>
                  <a:solidFill>
                    <a:schemeClr val="bg1">
                      <a:lumMod val="75000"/>
                      <a:alpha val="0"/>
                    </a:schemeClr>
                  </a:solidFill>
                </a:ln>
                <a:solidFill>
                  <a:schemeClr val="bg1"/>
                </a:solidFill>
                <a:latin typeface="+mj-ea"/>
                <a:ea typeface="+mj-ea"/>
              </a:rPr>
              <a:t>Traveloka</a:t>
            </a:r>
            <a:r>
              <a:rPr lang="ko-KR" altLang="en-US" sz="1200" dirty="0">
                <a:ln>
                  <a:solidFill>
                    <a:schemeClr val="bg1">
                      <a:lumMod val="75000"/>
                      <a:alpha val="0"/>
                    </a:schemeClr>
                  </a:solidFill>
                </a:ln>
                <a:solidFill>
                  <a:schemeClr val="bg1"/>
                </a:solidFill>
                <a:latin typeface="+mj-ea"/>
                <a:ea typeface="+mj-ea"/>
              </a:rPr>
              <a:t>와 제휴</a:t>
            </a:r>
          </a:p>
        </p:txBody>
      </p:sp>
      <p:sp>
        <p:nvSpPr>
          <p:cNvPr id="13" name="직사각형 12">
            <a:extLst>
              <a:ext uri="{FF2B5EF4-FFF2-40B4-BE49-F238E27FC236}">
                <a16:creationId xmlns:a16="http://schemas.microsoft.com/office/drawing/2014/main" id="{294EB1E9-D984-DDA2-7B94-D68465B0B9D0}"/>
              </a:ext>
            </a:extLst>
          </p:cNvPr>
          <p:cNvSpPr/>
          <p:nvPr/>
        </p:nvSpPr>
        <p:spPr>
          <a:xfrm>
            <a:off x="5146417" y="1196974"/>
            <a:ext cx="4269874" cy="248961"/>
          </a:xfrm>
          <a:prstGeom prst="rect">
            <a:avLst/>
          </a:prstGeom>
          <a:solidFill>
            <a:srgbClr val="002060"/>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1200" dirty="0">
                <a:ln>
                  <a:solidFill>
                    <a:schemeClr val="bg1">
                      <a:lumMod val="75000"/>
                      <a:alpha val="0"/>
                    </a:schemeClr>
                  </a:solidFill>
                </a:ln>
                <a:solidFill>
                  <a:schemeClr val="bg1"/>
                </a:solidFill>
                <a:latin typeface="+mj-ea"/>
                <a:ea typeface="+mj-ea"/>
              </a:rPr>
              <a:t>BPI AIA </a:t>
            </a:r>
            <a:r>
              <a:rPr lang="ko-KR" altLang="en-US" sz="1200" dirty="0">
                <a:ln>
                  <a:solidFill>
                    <a:schemeClr val="bg1">
                      <a:lumMod val="75000"/>
                      <a:alpha val="0"/>
                    </a:schemeClr>
                  </a:solidFill>
                </a:ln>
                <a:solidFill>
                  <a:schemeClr val="bg1"/>
                </a:solidFill>
                <a:latin typeface="+mj-ea"/>
                <a:ea typeface="+mj-ea"/>
              </a:rPr>
              <a:t>생명</a:t>
            </a:r>
            <a:r>
              <a:rPr lang="en-US" altLang="ko-KR" sz="1200" dirty="0">
                <a:ln>
                  <a:solidFill>
                    <a:schemeClr val="bg1">
                      <a:lumMod val="75000"/>
                      <a:alpha val="0"/>
                    </a:schemeClr>
                  </a:solidFill>
                </a:ln>
                <a:solidFill>
                  <a:schemeClr val="bg1"/>
                </a:solidFill>
                <a:latin typeface="+mj-ea"/>
                <a:ea typeface="+mj-ea"/>
              </a:rPr>
              <a:t>, </a:t>
            </a:r>
            <a:r>
              <a:rPr lang="ko-KR" altLang="en-US" sz="1200" dirty="0">
                <a:ln>
                  <a:solidFill>
                    <a:schemeClr val="bg1">
                      <a:lumMod val="75000"/>
                      <a:alpha val="0"/>
                    </a:schemeClr>
                  </a:solidFill>
                </a:ln>
                <a:solidFill>
                  <a:schemeClr val="bg1"/>
                </a:solidFill>
                <a:latin typeface="+mj-ea"/>
                <a:ea typeface="+mj-ea"/>
              </a:rPr>
              <a:t>말레이시아 기반 </a:t>
            </a:r>
            <a:r>
              <a:rPr lang="ko-KR" altLang="en-US" sz="1200" dirty="0" err="1">
                <a:ln>
                  <a:solidFill>
                    <a:schemeClr val="bg1">
                      <a:lumMod val="75000"/>
                      <a:alpha val="0"/>
                    </a:schemeClr>
                  </a:solidFill>
                </a:ln>
                <a:solidFill>
                  <a:schemeClr val="bg1"/>
                </a:solidFill>
                <a:latin typeface="+mj-ea"/>
                <a:ea typeface="+mj-ea"/>
              </a:rPr>
              <a:t>슈퍼앱</a:t>
            </a:r>
            <a:r>
              <a:rPr lang="ko-KR" altLang="en-US" sz="1200" dirty="0">
                <a:ln>
                  <a:solidFill>
                    <a:schemeClr val="bg1">
                      <a:lumMod val="75000"/>
                      <a:alpha val="0"/>
                    </a:schemeClr>
                  </a:solidFill>
                </a:ln>
                <a:solidFill>
                  <a:schemeClr val="bg1"/>
                </a:solidFill>
                <a:latin typeface="+mj-ea"/>
                <a:ea typeface="+mj-ea"/>
              </a:rPr>
              <a:t> </a:t>
            </a:r>
            <a:r>
              <a:rPr lang="en-US" altLang="ko-KR" sz="1200" dirty="0" err="1">
                <a:ln>
                  <a:solidFill>
                    <a:schemeClr val="bg1">
                      <a:lumMod val="75000"/>
                      <a:alpha val="0"/>
                    </a:schemeClr>
                  </a:solidFill>
                </a:ln>
                <a:solidFill>
                  <a:schemeClr val="bg1"/>
                </a:solidFill>
                <a:latin typeface="+mj-ea"/>
                <a:ea typeface="+mj-ea"/>
              </a:rPr>
              <a:t>Grap</a:t>
            </a:r>
            <a:r>
              <a:rPr lang="ko-KR" altLang="en-US" sz="1200" dirty="0">
                <a:ln>
                  <a:solidFill>
                    <a:schemeClr val="bg1">
                      <a:lumMod val="75000"/>
                      <a:alpha val="0"/>
                    </a:schemeClr>
                  </a:solidFill>
                </a:ln>
                <a:solidFill>
                  <a:schemeClr val="bg1"/>
                </a:solidFill>
                <a:latin typeface="+mj-ea"/>
                <a:ea typeface="+mj-ea"/>
              </a:rPr>
              <a:t>과 제휴</a:t>
            </a:r>
          </a:p>
        </p:txBody>
      </p:sp>
      <p:sp>
        <p:nvSpPr>
          <p:cNvPr id="52" name="직사각형 51">
            <a:extLst>
              <a:ext uri="{FF2B5EF4-FFF2-40B4-BE49-F238E27FC236}">
                <a16:creationId xmlns:a16="http://schemas.microsoft.com/office/drawing/2014/main" id="{535EB096-8A3D-FF48-1BEC-C3006BF305C8}"/>
              </a:ext>
            </a:extLst>
          </p:cNvPr>
          <p:cNvSpPr/>
          <p:nvPr/>
        </p:nvSpPr>
        <p:spPr>
          <a:xfrm>
            <a:off x="490980" y="3089211"/>
            <a:ext cx="4269874" cy="248961"/>
          </a:xfrm>
          <a:prstGeom prst="rect">
            <a:avLst/>
          </a:prstGeom>
          <a:solidFill>
            <a:srgbClr val="002060"/>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1200" dirty="0">
                <a:ln>
                  <a:solidFill>
                    <a:schemeClr val="bg1">
                      <a:lumMod val="75000"/>
                      <a:alpha val="0"/>
                    </a:schemeClr>
                  </a:solidFill>
                </a:ln>
                <a:solidFill>
                  <a:schemeClr val="bg1"/>
                </a:solidFill>
                <a:latin typeface="+mj-ea"/>
                <a:ea typeface="+mj-ea"/>
              </a:rPr>
              <a:t>Allianz </a:t>
            </a:r>
            <a:r>
              <a:rPr lang="ko-KR" altLang="en-US" sz="1200" dirty="0">
                <a:ln>
                  <a:solidFill>
                    <a:schemeClr val="bg1">
                      <a:lumMod val="75000"/>
                      <a:alpha val="0"/>
                    </a:schemeClr>
                  </a:solidFill>
                </a:ln>
                <a:solidFill>
                  <a:schemeClr val="bg1"/>
                </a:solidFill>
                <a:latin typeface="+mj-ea"/>
                <a:ea typeface="+mj-ea"/>
              </a:rPr>
              <a:t>생명</a:t>
            </a:r>
            <a:r>
              <a:rPr lang="en-US" altLang="ko-KR" sz="1200" dirty="0">
                <a:ln>
                  <a:solidFill>
                    <a:schemeClr val="bg1">
                      <a:lumMod val="75000"/>
                      <a:alpha val="0"/>
                    </a:schemeClr>
                  </a:solidFill>
                </a:ln>
                <a:solidFill>
                  <a:schemeClr val="bg1"/>
                </a:solidFill>
                <a:latin typeface="+mj-ea"/>
                <a:ea typeface="+mj-ea"/>
              </a:rPr>
              <a:t>, </a:t>
            </a:r>
            <a:r>
              <a:rPr lang="ko-KR" altLang="en-US" sz="1200" dirty="0">
                <a:ln>
                  <a:solidFill>
                    <a:schemeClr val="bg1">
                      <a:lumMod val="75000"/>
                      <a:alpha val="0"/>
                    </a:schemeClr>
                  </a:solidFill>
                </a:ln>
                <a:solidFill>
                  <a:schemeClr val="bg1"/>
                </a:solidFill>
                <a:latin typeface="+mj-ea"/>
                <a:ea typeface="+mj-ea"/>
              </a:rPr>
              <a:t>인도네시아의 </a:t>
            </a:r>
            <a:r>
              <a:rPr lang="ko-KR" altLang="en-US" sz="1200" dirty="0" err="1">
                <a:ln>
                  <a:solidFill>
                    <a:schemeClr val="bg1">
                      <a:lumMod val="75000"/>
                      <a:alpha val="0"/>
                    </a:schemeClr>
                  </a:solidFill>
                </a:ln>
                <a:solidFill>
                  <a:schemeClr val="bg1"/>
                </a:solidFill>
                <a:latin typeface="+mj-ea"/>
                <a:ea typeface="+mj-ea"/>
              </a:rPr>
              <a:t>슈퍼앱</a:t>
            </a:r>
            <a:r>
              <a:rPr lang="ko-KR" altLang="en-US" sz="1200" dirty="0">
                <a:ln>
                  <a:solidFill>
                    <a:schemeClr val="bg1">
                      <a:lumMod val="75000"/>
                      <a:alpha val="0"/>
                    </a:schemeClr>
                  </a:solidFill>
                </a:ln>
                <a:solidFill>
                  <a:schemeClr val="bg1"/>
                </a:solidFill>
                <a:latin typeface="+mj-ea"/>
                <a:ea typeface="+mj-ea"/>
              </a:rPr>
              <a:t> </a:t>
            </a:r>
            <a:r>
              <a:rPr lang="en-US" altLang="ko-KR" sz="1200" dirty="0" err="1">
                <a:ln>
                  <a:solidFill>
                    <a:schemeClr val="bg1">
                      <a:lumMod val="75000"/>
                      <a:alpha val="0"/>
                    </a:schemeClr>
                  </a:solidFill>
                </a:ln>
                <a:solidFill>
                  <a:schemeClr val="bg1"/>
                </a:solidFill>
                <a:latin typeface="+mj-ea"/>
                <a:ea typeface="+mj-ea"/>
              </a:rPr>
              <a:t>Gojek</a:t>
            </a:r>
            <a:r>
              <a:rPr lang="ko-KR" altLang="en-US" sz="1200" dirty="0">
                <a:ln>
                  <a:solidFill>
                    <a:schemeClr val="bg1">
                      <a:lumMod val="75000"/>
                      <a:alpha val="0"/>
                    </a:schemeClr>
                  </a:solidFill>
                </a:ln>
                <a:solidFill>
                  <a:schemeClr val="bg1"/>
                </a:solidFill>
                <a:latin typeface="+mj-ea"/>
                <a:ea typeface="+mj-ea"/>
              </a:rPr>
              <a:t>과 제휴</a:t>
            </a:r>
          </a:p>
        </p:txBody>
      </p:sp>
      <p:sp>
        <p:nvSpPr>
          <p:cNvPr id="76" name="직사각형 75">
            <a:extLst>
              <a:ext uri="{FF2B5EF4-FFF2-40B4-BE49-F238E27FC236}">
                <a16:creationId xmlns:a16="http://schemas.microsoft.com/office/drawing/2014/main" id="{1ABCAB7B-4C4A-950F-5589-3167E0482F98}"/>
              </a:ext>
            </a:extLst>
          </p:cNvPr>
          <p:cNvSpPr/>
          <p:nvPr/>
        </p:nvSpPr>
        <p:spPr>
          <a:xfrm>
            <a:off x="2191372" y="3435119"/>
            <a:ext cx="2569482" cy="927501"/>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0" bIns="36000" rtlCol="0" anchor="t" anchorCtr="0">
            <a:noAutofit/>
          </a:bodyPr>
          <a:lstStyle/>
          <a:p>
            <a:pPr marL="108000" indent="-108000">
              <a:lnSpc>
                <a:spcPct val="120000"/>
              </a:lnSpc>
              <a:spcAft>
                <a:spcPts val="600"/>
              </a:spcAft>
              <a:buFont typeface="Arial" panose="020B0604020202020204" pitchFamily="34" charset="0"/>
              <a:buChar char="•"/>
            </a:pPr>
            <a:r>
              <a:rPr lang="en-US" altLang="ko-KR" sz="1000" dirty="0">
                <a:ln w="0">
                  <a:solidFill>
                    <a:schemeClr val="bg1">
                      <a:lumMod val="75000"/>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Allianz</a:t>
            </a:r>
            <a:r>
              <a:rPr lang="ko-KR" altLang="en-US" sz="1000" dirty="0">
                <a:ln w="0">
                  <a:solidFill>
                    <a:schemeClr val="bg1">
                      <a:lumMod val="75000"/>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는 </a:t>
            </a:r>
            <a:r>
              <a:rPr lang="en-US" altLang="ko-KR" sz="1000" dirty="0">
                <a:ln w="0">
                  <a:solidFill>
                    <a:schemeClr val="bg1">
                      <a:lumMod val="75000"/>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2020</a:t>
            </a:r>
            <a:r>
              <a:rPr lang="ko-KR" altLang="en-US" sz="1000" dirty="0">
                <a:ln w="0">
                  <a:solidFill>
                    <a:schemeClr val="bg1">
                      <a:lumMod val="75000"/>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년 </a:t>
            </a:r>
            <a:r>
              <a:rPr lang="en-US" altLang="ko-KR" sz="1000" dirty="0">
                <a:ln w="0">
                  <a:solidFill>
                    <a:schemeClr val="bg1">
                      <a:lumMod val="75000"/>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10</a:t>
            </a:r>
            <a:r>
              <a:rPr lang="ko-KR" altLang="en-US" sz="1000" dirty="0">
                <a:ln w="0">
                  <a:solidFill>
                    <a:schemeClr val="bg1">
                      <a:lumMod val="75000"/>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월 </a:t>
            </a:r>
            <a:r>
              <a:rPr lang="en-US" altLang="ko-KR" sz="1000" dirty="0" err="1">
                <a:ln w="0">
                  <a:solidFill>
                    <a:schemeClr val="bg1">
                      <a:lumMod val="75000"/>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Gojek</a:t>
            </a:r>
            <a:r>
              <a:rPr lang="en-US" altLang="ko-KR" sz="1000" dirty="0">
                <a:ln w="0">
                  <a:solidFill>
                    <a:schemeClr val="bg1">
                      <a:lumMod val="75000"/>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 </a:t>
            </a:r>
            <a:r>
              <a:rPr lang="ko-KR" altLang="en-US" sz="1000" dirty="0">
                <a:ln w="0">
                  <a:solidFill>
                    <a:schemeClr val="bg1">
                      <a:lumMod val="75000"/>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앱 내 보험서비스인 </a:t>
            </a:r>
            <a:r>
              <a:rPr lang="en-US" altLang="ko-KR" sz="1000" dirty="0" err="1">
                <a:ln w="0">
                  <a:solidFill>
                    <a:schemeClr val="bg1">
                      <a:lumMod val="75000"/>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GoSure</a:t>
            </a:r>
            <a:r>
              <a:rPr lang="ko-KR" altLang="en-US" sz="1000" dirty="0">
                <a:ln w="0">
                  <a:solidFill>
                    <a:schemeClr val="bg1">
                      <a:lumMod val="75000"/>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에서 인도네시아인 대상 입원보험 및 병원 현금 보험</a:t>
            </a:r>
            <a:r>
              <a:rPr lang="en-US" altLang="ko-KR" sz="1000" dirty="0">
                <a:ln w="0">
                  <a:solidFill>
                    <a:schemeClr val="bg1">
                      <a:lumMod val="75000"/>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(Hospital Cash Plan)</a:t>
            </a:r>
            <a:r>
              <a:rPr lang="ko-KR" altLang="en-US" sz="1000" dirty="0">
                <a:ln w="0">
                  <a:solidFill>
                    <a:schemeClr val="bg1">
                      <a:lumMod val="75000"/>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을 제공</a:t>
            </a:r>
            <a:endParaRPr lang="en-US" altLang="ko-KR" sz="1000" dirty="0">
              <a:ln w="0">
                <a:solidFill>
                  <a:schemeClr val="bg1">
                    <a:lumMod val="75000"/>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endParaRPr>
          </a:p>
          <a:p>
            <a:pPr marL="108000" indent="-108000">
              <a:lnSpc>
                <a:spcPct val="120000"/>
              </a:lnSpc>
              <a:spcAft>
                <a:spcPts val="600"/>
              </a:spcAft>
              <a:buFont typeface="Arial" panose="020B0604020202020204" pitchFamily="34" charset="0"/>
              <a:buChar char="•"/>
            </a:pPr>
            <a:r>
              <a:rPr lang="ko-KR" altLang="en-US" sz="1000" dirty="0">
                <a:ln w="0">
                  <a:solidFill>
                    <a:schemeClr val="bg1">
                      <a:lumMod val="75000"/>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이외에도 </a:t>
            </a:r>
            <a:r>
              <a:rPr lang="en-US" altLang="ko-KR" sz="1000" dirty="0" err="1">
                <a:ln w="0">
                  <a:solidFill>
                    <a:schemeClr val="bg1">
                      <a:lumMod val="75000"/>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Aliianz</a:t>
            </a:r>
            <a:r>
              <a:rPr lang="ko-KR" altLang="en-US" sz="1000" dirty="0">
                <a:ln w="0">
                  <a:solidFill>
                    <a:schemeClr val="bg1">
                      <a:lumMod val="75000"/>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는 </a:t>
            </a:r>
            <a:r>
              <a:rPr lang="en-US" altLang="ko-KR" sz="1000" dirty="0" err="1">
                <a:ln w="0">
                  <a:solidFill>
                    <a:schemeClr val="bg1">
                      <a:lumMod val="75000"/>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Gojek</a:t>
            </a:r>
            <a:r>
              <a:rPr lang="en-US" altLang="ko-KR" sz="1000" dirty="0">
                <a:ln w="0">
                  <a:solidFill>
                    <a:schemeClr val="bg1">
                      <a:lumMod val="75000"/>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 </a:t>
            </a:r>
            <a:r>
              <a:rPr lang="ko-KR" altLang="en-US" sz="1000" dirty="0">
                <a:ln w="0">
                  <a:solidFill>
                    <a:schemeClr val="bg1">
                      <a:lumMod val="75000"/>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운전자 파트너를 위한 건강보험</a:t>
            </a:r>
            <a:r>
              <a:rPr lang="en-US" altLang="ko-KR" sz="1000" dirty="0">
                <a:ln w="0">
                  <a:solidFill>
                    <a:schemeClr val="bg1">
                      <a:lumMod val="75000"/>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 </a:t>
            </a:r>
            <a:r>
              <a:rPr lang="ko-KR" altLang="en-US" sz="1000" dirty="0">
                <a:ln w="0">
                  <a:solidFill>
                    <a:schemeClr val="bg1">
                      <a:lumMod val="75000"/>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자동차보험 등을 제공 </a:t>
            </a:r>
            <a:endParaRPr lang="en-US" altLang="ko-KR" sz="1000" dirty="0">
              <a:ln w="0">
                <a:solidFill>
                  <a:schemeClr val="bg1">
                    <a:lumMod val="75000"/>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endParaRPr>
          </a:p>
        </p:txBody>
      </p:sp>
      <p:sp>
        <p:nvSpPr>
          <p:cNvPr id="78" name="직사각형 77">
            <a:extLst>
              <a:ext uri="{FF2B5EF4-FFF2-40B4-BE49-F238E27FC236}">
                <a16:creationId xmlns:a16="http://schemas.microsoft.com/office/drawing/2014/main" id="{30FC773C-6DD4-B71A-C06F-6D022B42AFA2}"/>
              </a:ext>
            </a:extLst>
          </p:cNvPr>
          <p:cNvSpPr/>
          <p:nvPr/>
        </p:nvSpPr>
        <p:spPr>
          <a:xfrm>
            <a:off x="5146417" y="3089211"/>
            <a:ext cx="4269874" cy="248961"/>
          </a:xfrm>
          <a:prstGeom prst="rect">
            <a:avLst/>
          </a:prstGeom>
          <a:solidFill>
            <a:srgbClr val="002060"/>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1200" dirty="0">
                <a:ln>
                  <a:solidFill>
                    <a:schemeClr val="bg1">
                      <a:lumMod val="75000"/>
                      <a:alpha val="0"/>
                    </a:schemeClr>
                  </a:solidFill>
                </a:ln>
                <a:solidFill>
                  <a:schemeClr val="bg1"/>
                </a:solidFill>
                <a:latin typeface="+mj-ea"/>
                <a:ea typeface="+mj-ea"/>
              </a:rPr>
              <a:t>글로벌 손보사 </a:t>
            </a:r>
            <a:r>
              <a:rPr lang="en-US" altLang="ko-KR" sz="1200" dirty="0">
                <a:ln>
                  <a:solidFill>
                    <a:schemeClr val="bg1">
                      <a:lumMod val="75000"/>
                      <a:alpha val="0"/>
                    </a:schemeClr>
                  </a:solidFill>
                </a:ln>
                <a:solidFill>
                  <a:schemeClr val="bg1"/>
                </a:solidFill>
                <a:latin typeface="+mj-ea"/>
                <a:ea typeface="+mj-ea"/>
              </a:rPr>
              <a:t>Chubb, </a:t>
            </a:r>
            <a:r>
              <a:rPr lang="ko-KR" altLang="en-US" sz="1200" dirty="0">
                <a:ln>
                  <a:solidFill>
                    <a:schemeClr val="bg1">
                      <a:lumMod val="75000"/>
                      <a:alpha val="0"/>
                    </a:schemeClr>
                  </a:solidFill>
                </a:ln>
                <a:solidFill>
                  <a:schemeClr val="bg1"/>
                </a:solidFill>
                <a:latin typeface="+mj-ea"/>
                <a:ea typeface="+mj-ea"/>
              </a:rPr>
              <a:t>베트남 리테일 은행 </a:t>
            </a:r>
            <a:r>
              <a:rPr lang="en-US" altLang="ko-KR" sz="1200" dirty="0" err="1">
                <a:ln>
                  <a:solidFill>
                    <a:schemeClr val="bg1">
                      <a:lumMod val="75000"/>
                      <a:alpha val="0"/>
                    </a:schemeClr>
                  </a:solidFill>
                </a:ln>
                <a:solidFill>
                  <a:schemeClr val="bg1"/>
                </a:solidFill>
                <a:latin typeface="+mj-ea"/>
                <a:ea typeface="+mj-ea"/>
              </a:rPr>
              <a:t>Techcombank</a:t>
            </a:r>
            <a:r>
              <a:rPr lang="ko-KR" altLang="en-US" sz="1200" dirty="0">
                <a:ln>
                  <a:solidFill>
                    <a:schemeClr val="bg1">
                      <a:lumMod val="75000"/>
                      <a:alpha val="0"/>
                    </a:schemeClr>
                  </a:solidFill>
                </a:ln>
                <a:solidFill>
                  <a:schemeClr val="bg1"/>
                </a:solidFill>
                <a:latin typeface="+mj-ea"/>
                <a:ea typeface="+mj-ea"/>
              </a:rPr>
              <a:t>과 제휴</a:t>
            </a:r>
          </a:p>
        </p:txBody>
      </p:sp>
      <p:sp>
        <p:nvSpPr>
          <p:cNvPr id="79" name="직사각형 78">
            <a:extLst>
              <a:ext uri="{FF2B5EF4-FFF2-40B4-BE49-F238E27FC236}">
                <a16:creationId xmlns:a16="http://schemas.microsoft.com/office/drawing/2014/main" id="{EFA0F755-CD7E-44C2-37EF-96936BF0CCDC}"/>
              </a:ext>
            </a:extLst>
          </p:cNvPr>
          <p:cNvSpPr/>
          <p:nvPr/>
        </p:nvSpPr>
        <p:spPr>
          <a:xfrm>
            <a:off x="6846808" y="3435119"/>
            <a:ext cx="2569482" cy="334196"/>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0" bIns="36000" rtlCol="0" anchor="t" anchorCtr="0">
            <a:noAutofit/>
          </a:bodyPr>
          <a:lstStyle/>
          <a:p>
            <a:pPr marL="108000" indent="-108000">
              <a:lnSpc>
                <a:spcPct val="120000"/>
              </a:lnSpc>
              <a:spcAft>
                <a:spcPts val="600"/>
              </a:spcAft>
              <a:buFont typeface="Arial" panose="020B0604020202020204" pitchFamily="34" charset="0"/>
              <a:buChar char="•"/>
            </a:pPr>
            <a:r>
              <a:rPr lang="en-US" altLang="ko-KR" sz="1000" dirty="0">
                <a:ln w="0">
                  <a:solidFill>
                    <a:schemeClr val="bg1">
                      <a:lumMod val="75000"/>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Chubb</a:t>
            </a:r>
            <a:r>
              <a:rPr lang="ko-KR" altLang="en-US" sz="1000" dirty="0">
                <a:ln w="0">
                  <a:solidFill>
                    <a:schemeClr val="bg1">
                      <a:lumMod val="75000"/>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과 </a:t>
            </a:r>
            <a:r>
              <a:rPr lang="en-US" altLang="ko-KR" sz="1000" dirty="0" err="1">
                <a:ln w="0">
                  <a:solidFill>
                    <a:schemeClr val="bg1">
                      <a:lumMod val="75000"/>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Techcombank</a:t>
            </a:r>
            <a:r>
              <a:rPr lang="ko-KR" altLang="en-US" sz="1000" dirty="0">
                <a:ln w="0">
                  <a:solidFill>
                    <a:schemeClr val="bg1">
                      <a:lumMod val="75000"/>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는 상해보험인 </a:t>
            </a:r>
            <a:r>
              <a:rPr lang="en-US" altLang="ko-KR" sz="1000" dirty="0">
                <a:ln w="0">
                  <a:solidFill>
                    <a:schemeClr val="bg1">
                      <a:lumMod val="75000"/>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a:t>
            </a:r>
            <a:r>
              <a:rPr lang="en-US" altLang="ko-KR" sz="1000" dirty="0" err="1">
                <a:ln w="0">
                  <a:solidFill>
                    <a:schemeClr val="bg1">
                      <a:lumMod val="75000"/>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TechCare</a:t>
            </a:r>
            <a:r>
              <a:rPr lang="en-US" altLang="ko-KR" sz="1000" dirty="0">
                <a:ln w="0">
                  <a:solidFill>
                    <a:schemeClr val="bg1">
                      <a:lumMod val="75000"/>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 Me’</a:t>
            </a:r>
            <a:r>
              <a:rPr lang="ko-KR" altLang="en-US" sz="1000" dirty="0">
                <a:ln w="0">
                  <a:solidFill>
                    <a:schemeClr val="bg1">
                      <a:lumMod val="75000"/>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를 </a:t>
            </a:r>
            <a:r>
              <a:rPr lang="en-US" altLang="ko-KR" sz="1000" dirty="0">
                <a:ln w="0">
                  <a:solidFill>
                    <a:schemeClr val="bg1">
                      <a:lumMod val="75000"/>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2023</a:t>
            </a:r>
            <a:r>
              <a:rPr lang="ko-KR" altLang="en-US" sz="1000" dirty="0">
                <a:ln w="0">
                  <a:solidFill>
                    <a:schemeClr val="bg1">
                      <a:lumMod val="75000"/>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년 </a:t>
            </a:r>
            <a:r>
              <a:rPr lang="en-US" altLang="ko-KR" sz="1000" dirty="0">
                <a:ln w="0">
                  <a:solidFill>
                    <a:schemeClr val="bg1">
                      <a:lumMod val="75000"/>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3</a:t>
            </a:r>
            <a:r>
              <a:rPr lang="ko-KR" altLang="en-US" sz="1000" dirty="0">
                <a:ln w="0">
                  <a:solidFill>
                    <a:schemeClr val="bg1">
                      <a:lumMod val="75000"/>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월 </a:t>
            </a:r>
            <a:r>
              <a:rPr lang="en-US" altLang="ko-KR" sz="1000" dirty="0" err="1">
                <a:ln w="0">
                  <a:solidFill>
                    <a:schemeClr val="bg1">
                      <a:lumMod val="75000"/>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Techcombank</a:t>
            </a:r>
            <a:r>
              <a:rPr lang="ko-KR" altLang="en-US" sz="1000" dirty="0">
                <a:ln w="0">
                  <a:solidFill>
                    <a:schemeClr val="bg1">
                      <a:lumMod val="75000"/>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의 모바일 앱에서 출시</a:t>
            </a:r>
            <a:r>
              <a:rPr lang="en-US" altLang="ko-KR" sz="1000" dirty="0">
                <a:ln w="0">
                  <a:solidFill>
                    <a:schemeClr val="bg1">
                      <a:lumMod val="75000"/>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a:t>
            </a:r>
            <a:r>
              <a:rPr lang="ko-KR" altLang="en-US" sz="1000" dirty="0">
                <a:ln w="0">
                  <a:solidFill>
                    <a:schemeClr val="bg1">
                      <a:lumMod val="75000"/>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제공</a:t>
            </a:r>
            <a:endParaRPr lang="en-US" altLang="ko-KR" sz="1000" dirty="0">
              <a:ln w="0">
                <a:solidFill>
                  <a:schemeClr val="bg1">
                    <a:lumMod val="75000"/>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endParaRPr>
          </a:p>
          <a:p>
            <a:pPr marL="108000" indent="-108000">
              <a:lnSpc>
                <a:spcPct val="120000"/>
              </a:lnSpc>
              <a:spcAft>
                <a:spcPts val="600"/>
              </a:spcAft>
              <a:buFont typeface="Arial" panose="020B0604020202020204" pitchFamily="34" charset="0"/>
              <a:buChar char="•"/>
            </a:pPr>
            <a:r>
              <a:rPr lang="en-US" altLang="ko-KR" sz="1000" dirty="0">
                <a:ln w="0">
                  <a:solidFill>
                    <a:schemeClr val="bg1">
                      <a:lumMod val="75000"/>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Chubb</a:t>
            </a:r>
            <a:r>
              <a:rPr lang="ko-KR" altLang="en-US" sz="1000" dirty="0">
                <a:ln w="0">
                  <a:solidFill>
                    <a:schemeClr val="bg1">
                      <a:lumMod val="75000"/>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는 </a:t>
            </a:r>
            <a:r>
              <a:rPr lang="en-US" altLang="ko-KR" sz="1000" dirty="0" err="1">
                <a:ln w="0">
                  <a:solidFill>
                    <a:schemeClr val="bg1">
                      <a:lumMod val="75000"/>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Techcombank</a:t>
            </a:r>
            <a:r>
              <a:rPr lang="ko-KR" altLang="en-US" sz="1000" dirty="0">
                <a:ln w="0">
                  <a:solidFill>
                    <a:schemeClr val="bg1">
                      <a:lumMod val="75000"/>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의 손해보험사부 </a:t>
            </a:r>
            <a:r>
              <a:rPr lang="en-US" altLang="ko-KR" sz="1000" dirty="0" err="1">
                <a:ln w="0">
                  <a:solidFill>
                    <a:schemeClr val="bg1">
                      <a:lumMod val="75000"/>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TechCare</a:t>
            </a:r>
            <a:r>
              <a:rPr lang="ko-KR" altLang="en-US" sz="1000" dirty="0">
                <a:ln w="0">
                  <a:solidFill>
                    <a:schemeClr val="bg1">
                      <a:lumMod val="75000"/>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의 </a:t>
            </a:r>
            <a:r>
              <a:rPr lang="en-US" altLang="ko-KR" sz="1000" dirty="0">
                <a:ln w="0">
                  <a:solidFill>
                    <a:schemeClr val="bg1">
                      <a:lumMod val="75000"/>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1,080</a:t>
            </a:r>
            <a:r>
              <a:rPr lang="ko-KR" altLang="en-US" sz="1000" dirty="0">
                <a:ln w="0">
                  <a:solidFill>
                    <a:schemeClr val="bg1">
                      <a:lumMod val="75000"/>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만 고객을 타깃으로 하는 보험상품을 향후 </a:t>
            </a:r>
            <a:r>
              <a:rPr lang="en-US" altLang="ko-KR" sz="1000" dirty="0">
                <a:ln w="0">
                  <a:solidFill>
                    <a:schemeClr val="bg1">
                      <a:lumMod val="75000"/>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5</a:t>
            </a:r>
            <a:r>
              <a:rPr lang="ko-KR" altLang="en-US" sz="1000" dirty="0">
                <a:ln w="0">
                  <a:solidFill>
                    <a:schemeClr val="bg1">
                      <a:lumMod val="75000"/>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년간 공동 개발 예정</a:t>
            </a:r>
            <a:endParaRPr lang="en-US" altLang="ko-KR" sz="1000" dirty="0">
              <a:ln w="0">
                <a:solidFill>
                  <a:schemeClr val="bg1">
                    <a:lumMod val="75000"/>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endParaRPr>
          </a:p>
          <a:p>
            <a:pPr marL="108000" indent="-108000">
              <a:lnSpc>
                <a:spcPct val="120000"/>
              </a:lnSpc>
              <a:spcAft>
                <a:spcPts val="600"/>
              </a:spcAft>
              <a:buFont typeface="Arial" panose="020B0604020202020204" pitchFamily="34" charset="0"/>
              <a:buChar char="•"/>
            </a:pPr>
            <a:endParaRPr lang="ko-KR" altLang="en-US" sz="1000" dirty="0">
              <a:ln w="0">
                <a:solidFill>
                  <a:schemeClr val="bg1">
                    <a:lumMod val="75000"/>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endParaRPr>
          </a:p>
        </p:txBody>
      </p:sp>
      <p:pic>
        <p:nvPicPr>
          <p:cNvPr id="81" name="그림 80">
            <a:extLst>
              <a:ext uri="{FF2B5EF4-FFF2-40B4-BE49-F238E27FC236}">
                <a16:creationId xmlns:a16="http://schemas.microsoft.com/office/drawing/2014/main" id="{3D7C6C11-96E3-452F-1AFA-234B097B728D}"/>
              </a:ext>
            </a:extLst>
          </p:cNvPr>
          <p:cNvPicPr>
            <a:picLocks noChangeAspect="1"/>
          </p:cNvPicPr>
          <p:nvPr/>
        </p:nvPicPr>
        <p:blipFill>
          <a:blip r:embed="rId2"/>
          <a:stretch>
            <a:fillRect/>
          </a:stretch>
        </p:blipFill>
        <p:spPr>
          <a:xfrm>
            <a:off x="646524" y="3516058"/>
            <a:ext cx="1322596" cy="312061"/>
          </a:xfrm>
          <a:prstGeom prst="rect">
            <a:avLst/>
          </a:prstGeom>
        </p:spPr>
      </p:pic>
      <p:pic>
        <p:nvPicPr>
          <p:cNvPr id="1040" name="Picture 16">
            <a:extLst>
              <a:ext uri="{FF2B5EF4-FFF2-40B4-BE49-F238E27FC236}">
                <a16:creationId xmlns:a16="http://schemas.microsoft.com/office/drawing/2014/main" id="{E1B0C784-3D30-2C0A-17ED-1A49317F5F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5756" y="4145492"/>
            <a:ext cx="1444132" cy="392912"/>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Chubb Corporate Newsroom - Chubb Logos">
            <a:extLst>
              <a:ext uri="{FF2B5EF4-FFF2-40B4-BE49-F238E27FC236}">
                <a16:creationId xmlns:a16="http://schemas.microsoft.com/office/drawing/2014/main" id="{18181E3A-BBB4-052E-C458-4212582091A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90686" y="3566450"/>
            <a:ext cx="1492031" cy="142149"/>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a:extLst>
              <a:ext uri="{FF2B5EF4-FFF2-40B4-BE49-F238E27FC236}">
                <a16:creationId xmlns:a16="http://schemas.microsoft.com/office/drawing/2014/main" id="{784CA177-F60E-72A9-78D2-C4A0C7E0B70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16466" y="3899128"/>
            <a:ext cx="2040471" cy="741355"/>
          </a:xfrm>
          <a:prstGeom prst="rect">
            <a:avLst/>
          </a:prstGeom>
          <a:noFill/>
          <a:extLst>
            <a:ext uri="{909E8E84-426E-40DD-AFC4-6F175D3DCCD1}">
              <a14:hiddenFill xmlns:a14="http://schemas.microsoft.com/office/drawing/2010/main">
                <a:solidFill>
                  <a:srgbClr val="FFFFFF"/>
                </a:solidFill>
              </a14:hiddenFill>
            </a:ext>
          </a:extLst>
        </p:spPr>
      </p:pic>
      <p:grpSp>
        <p:nvGrpSpPr>
          <p:cNvPr id="84" name="그룹 83">
            <a:extLst>
              <a:ext uri="{FF2B5EF4-FFF2-40B4-BE49-F238E27FC236}">
                <a16:creationId xmlns:a16="http://schemas.microsoft.com/office/drawing/2014/main" id="{010C9BA5-B09B-B04A-0510-81264EB07E92}"/>
              </a:ext>
            </a:extLst>
          </p:cNvPr>
          <p:cNvGrpSpPr/>
          <p:nvPr/>
        </p:nvGrpSpPr>
        <p:grpSpPr>
          <a:xfrm>
            <a:off x="625538" y="1533270"/>
            <a:ext cx="8790752" cy="1284314"/>
            <a:chOff x="838251" y="1505838"/>
            <a:chExt cx="8375137" cy="1284314"/>
          </a:xfrm>
        </p:grpSpPr>
        <p:pic>
          <p:nvPicPr>
            <p:cNvPr id="1030" name="Picture 6" descr="Traveloka Logo vector (.cdr) | Vector logo, Traveloka, Vector">
              <a:extLst>
                <a:ext uri="{FF2B5EF4-FFF2-40B4-BE49-F238E27FC236}">
                  <a16:creationId xmlns:a16="http://schemas.microsoft.com/office/drawing/2014/main" id="{610EA361-6530-9467-8651-6E1BA4705097}"/>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162" b="33425"/>
            <a:stretch/>
          </p:blipFill>
          <p:spPr bwMode="auto">
            <a:xfrm>
              <a:off x="890830" y="1995856"/>
              <a:ext cx="1194894" cy="794296"/>
            </a:xfrm>
            <a:prstGeom prst="rect">
              <a:avLst/>
            </a:prstGeom>
            <a:noFill/>
            <a:extLst>
              <a:ext uri="{909E8E84-426E-40DD-AFC4-6F175D3DCCD1}">
                <a14:hiddenFill xmlns:a14="http://schemas.microsoft.com/office/drawing/2010/main">
                  <a:solidFill>
                    <a:srgbClr val="FFFFFF"/>
                  </a:solidFill>
                </a14:hiddenFill>
              </a:ext>
            </a:extLst>
          </p:spPr>
        </p:pic>
        <p:sp>
          <p:nvSpPr>
            <p:cNvPr id="44" name="직사각형 43">
              <a:extLst>
                <a:ext uri="{FF2B5EF4-FFF2-40B4-BE49-F238E27FC236}">
                  <a16:creationId xmlns:a16="http://schemas.microsoft.com/office/drawing/2014/main" id="{2E968F7B-8C3A-C74B-3C8A-17417F97BA21}"/>
                </a:ext>
              </a:extLst>
            </p:cNvPr>
            <p:cNvSpPr/>
            <p:nvPr/>
          </p:nvSpPr>
          <p:spPr>
            <a:xfrm>
              <a:off x="6765388" y="1505838"/>
              <a:ext cx="2448000" cy="124642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0" bIns="36000" rtlCol="0" anchor="t" anchorCtr="0">
              <a:spAutoFit/>
            </a:bodyPr>
            <a:lstStyle/>
            <a:p>
              <a:pPr marL="108000" indent="-108000">
                <a:lnSpc>
                  <a:spcPct val="120000"/>
                </a:lnSpc>
                <a:spcAft>
                  <a:spcPts val="600"/>
                </a:spcAft>
                <a:buFont typeface="Arial" panose="020B0604020202020204" pitchFamily="34" charset="0"/>
                <a:buChar char="•"/>
              </a:pPr>
              <a:r>
                <a:rPr lang="en-US" altLang="ko-KR" sz="1000" dirty="0">
                  <a:ln w="0">
                    <a:solidFill>
                      <a:schemeClr val="bg1">
                        <a:lumMod val="75000"/>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Grab Philippines</a:t>
              </a:r>
              <a:r>
                <a:rPr lang="ko-KR" altLang="en-US" sz="1000" dirty="0">
                  <a:ln w="0">
                    <a:solidFill>
                      <a:schemeClr val="bg1">
                        <a:lumMod val="75000"/>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의 운전자 파트너를 위해 비용 효율적인 디지털 생명보험 상품인 </a:t>
              </a:r>
              <a:r>
                <a:rPr lang="en-US" altLang="ko-KR" sz="1000" dirty="0">
                  <a:ln w="0">
                    <a:solidFill>
                      <a:schemeClr val="bg1">
                        <a:lumMod val="75000"/>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Partner Cover Plus</a:t>
              </a:r>
              <a:r>
                <a:rPr lang="ko-KR" altLang="en-US" sz="1000" dirty="0">
                  <a:ln w="0">
                    <a:solidFill>
                      <a:schemeClr val="bg1">
                        <a:lumMod val="75000"/>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을 </a:t>
              </a:r>
              <a:r>
                <a:rPr lang="en-US" altLang="ko-KR" sz="1000" dirty="0">
                  <a:ln w="0">
                    <a:solidFill>
                      <a:schemeClr val="bg1">
                        <a:lumMod val="75000"/>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2023</a:t>
              </a:r>
              <a:r>
                <a:rPr lang="ko-KR" altLang="en-US" sz="1000" dirty="0">
                  <a:ln w="0">
                    <a:solidFill>
                      <a:schemeClr val="bg1">
                        <a:lumMod val="75000"/>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년 </a:t>
              </a:r>
              <a:r>
                <a:rPr lang="en-US" altLang="ko-KR" sz="1000" dirty="0">
                  <a:ln w="0">
                    <a:solidFill>
                      <a:schemeClr val="bg1">
                        <a:lumMod val="75000"/>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3</a:t>
              </a:r>
              <a:r>
                <a:rPr lang="ko-KR" altLang="en-US" sz="1000" dirty="0">
                  <a:ln w="0">
                    <a:solidFill>
                      <a:schemeClr val="bg1">
                        <a:lumMod val="75000"/>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월 출시</a:t>
              </a:r>
              <a:endParaRPr lang="en-US" altLang="ko-KR" sz="1000" dirty="0">
                <a:ln w="0">
                  <a:solidFill>
                    <a:schemeClr val="bg1">
                      <a:lumMod val="75000"/>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endParaRPr>
            </a:p>
            <a:p>
              <a:pPr marL="108000" indent="-108000">
                <a:lnSpc>
                  <a:spcPct val="120000"/>
                </a:lnSpc>
                <a:spcAft>
                  <a:spcPts val="600"/>
                </a:spcAft>
                <a:buFont typeface="Arial" panose="020B0604020202020204" pitchFamily="34" charset="0"/>
                <a:buChar char="•"/>
              </a:pPr>
              <a:r>
                <a:rPr lang="ko-KR" altLang="en-US" sz="1000" dirty="0">
                  <a:ln w="0">
                    <a:solidFill>
                      <a:schemeClr val="bg1">
                        <a:lumMod val="75000"/>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가입자의 경우</a:t>
              </a:r>
              <a:r>
                <a:rPr lang="en-US" altLang="ko-KR" sz="1000" dirty="0">
                  <a:ln w="0">
                    <a:solidFill>
                      <a:schemeClr val="bg1">
                        <a:lumMod val="75000"/>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a:t>
              </a:r>
              <a:r>
                <a:rPr lang="ko-KR" altLang="en-US" sz="1000" dirty="0">
                  <a:ln w="0">
                    <a:solidFill>
                      <a:schemeClr val="bg1">
                        <a:lumMod val="75000"/>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 최저 월 </a:t>
              </a:r>
              <a:r>
                <a:rPr lang="en-US" altLang="ko-KR" sz="1000" dirty="0">
                  <a:ln w="0">
                    <a:solidFill>
                      <a:schemeClr val="bg1">
                        <a:lumMod val="75000"/>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125 </a:t>
              </a:r>
              <a:r>
                <a:rPr lang="ko-KR" altLang="en-US" sz="1000" dirty="0">
                  <a:ln w="0">
                    <a:solidFill>
                      <a:schemeClr val="bg1">
                        <a:lumMod val="75000"/>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페소의 보험료가</a:t>
              </a:r>
              <a:r>
                <a:rPr lang="en-US" altLang="ko-KR" sz="1000" dirty="0">
                  <a:ln w="0">
                    <a:solidFill>
                      <a:schemeClr val="bg1">
                        <a:lumMod val="75000"/>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 Grab Driver App Wallet</a:t>
              </a:r>
              <a:r>
                <a:rPr lang="ko-KR" altLang="en-US" sz="1000" dirty="0">
                  <a:ln w="0">
                    <a:solidFill>
                      <a:schemeClr val="bg1">
                        <a:lumMod val="75000"/>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에서 자동 공제되며</a:t>
              </a:r>
              <a:r>
                <a:rPr lang="en-US" altLang="ko-KR" sz="1000" dirty="0">
                  <a:ln w="0">
                    <a:solidFill>
                      <a:schemeClr val="bg1">
                        <a:lumMod val="75000"/>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 </a:t>
              </a:r>
              <a:r>
                <a:rPr lang="ko-KR" altLang="en-US" sz="1000" dirty="0">
                  <a:ln w="0">
                    <a:solidFill>
                      <a:schemeClr val="bg1">
                        <a:lumMod val="75000"/>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청구도 앱을 통해 가능</a:t>
              </a:r>
              <a:endParaRPr lang="en-US" altLang="ko-KR" sz="1000" dirty="0">
                <a:ln w="0">
                  <a:solidFill>
                    <a:schemeClr val="bg1">
                      <a:lumMod val="75000"/>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endParaRPr>
            </a:p>
          </p:txBody>
        </p:sp>
        <p:pic>
          <p:nvPicPr>
            <p:cNvPr id="1032" name="Picture 8" descr="FWD to enter Malaysian life insurance market with strategic investment in  Gibraltar BSN &lt; English &lt; PR Newswire &lt; 기사본문 - 팜뉴스">
              <a:extLst>
                <a:ext uri="{FF2B5EF4-FFF2-40B4-BE49-F238E27FC236}">
                  <a16:creationId xmlns:a16="http://schemas.microsoft.com/office/drawing/2014/main" id="{B527BA64-056F-164F-C7CD-2A49E01A331E}"/>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 t="27252" r="4920" b="24240"/>
            <a:stretch/>
          </p:blipFill>
          <p:spPr bwMode="auto">
            <a:xfrm>
              <a:off x="838251" y="1577769"/>
              <a:ext cx="1300053" cy="449914"/>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BPI AIA BSE Reo Sadiz | Makati">
              <a:extLst>
                <a:ext uri="{FF2B5EF4-FFF2-40B4-BE49-F238E27FC236}">
                  <a16:creationId xmlns:a16="http://schemas.microsoft.com/office/drawing/2014/main" id="{028DF2DE-F542-D150-3C56-1F7690F1BDD2}"/>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8301" t="11516" r="2925" b="65750"/>
            <a:stretch/>
          </p:blipFill>
          <p:spPr bwMode="auto">
            <a:xfrm>
              <a:off x="5209506" y="1548323"/>
              <a:ext cx="1568153" cy="39979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2921D8B2-042B-9E49-44AA-1D5E18EE8DA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398574" y="2222035"/>
              <a:ext cx="1190017" cy="422608"/>
            </a:xfrm>
            <a:prstGeom prst="rect">
              <a:avLst/>
            </a:prstGeom>
            <a:noFill/>
            <a:extLst>
              <a:ext uri="{909E8E84-426E-40DD-AFC4-6F175D3DCCD1}">
                <a14:hiddenFill xmlns:a14="http://schemas.microsoft.com/office/drawing/2010/main">
                  <a:solidFill>
                    <a:srgbClr val="FFFFFF"/>
                  </a:solidFill>
                </a14:hiddenFill>
              </a:ext>
            </a:extLst>
          </p:spPr>
        </p:pic>
        <p:sp>
          <p:nvSpPr>
            <p:cNvPr id="83" name="직사각형 82">
              <a:extLst>
                <a:ext uri="{FF2B5EF4-FFF2-40B4-BE49-F238E27FC236}">
                  <a16:creationId xmlns:a16="http://schemas.microsoft.com/office/drawing/2014/main" id="{4B85AB92-2BBE-D6D2-B665-DA9A2DFB49BB}"/>
                </a:ext>
              </a:extLst>
            </p:cNvPr>
            <p:cNvSpPr/>
            <p:nvPr/>
          </p:nvSpPr>
          <p:spPr>
            <a:xfrm>
              <a:off x="2330055" y="1505838"/>
              <a:ext cx="2448000" cy="1246422"/>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0" bIns="36000" rtlCol="0" anchor="t" anchorCtr="0">
              <a:spAutoFit/>
            </a:bodyPr>
            <a:lstStyle/>
            <a:p>
              <a:pPr marL="108000" indent="-108000">
                <a:lnSpc>
                  <a:spcPct val="120000"/>
                </a:lnSpc>
                <a:spcAft>
                  <a:spcPts val="600"/>
                </a:spcAft>
                <a:buFont typeface="Arial" panose="020B0604020202020204" pitchFamily="34" charset="0"/>
                <a:buChar char="•"/>
              </a:pPr>
              <a:r>
                <a:rPr lang="en-US" altLang="ko-KR" sz="1000" dirty="0">
                  <a:ln w="0">
                    <a:solidFill>
                      <a:schemeClr val="bg1">
                        <a:lumMod val="75000"/>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FWD</a:t>
              </a:r>
              <a:r>
                <a:rPr lang="ko-KR" altLang="en-US" sz="1000" dirty="0">
                  <a:ln w="0">
                    <a:solidFill>
                      <a:schemeClr val="bg1">
                        <a:lumMod val="75000"/>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 생명은 자사의 </a:t>
              </a:r>
              <a:r>
                <a:rPr lang="en-US" altLang="ko-KR" sz="1000" dirty="0" err="1">
                  <a:ln w="0">
                    <a:solidFill>
                      <a:schemeClr val="bg1">
                        <a:lumMod val="75000"/>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Asuransi</a:t>
              </a:r>
              <a:r>
                <a:rPr lang="en-US" altLang="ko-KR" sz="1000" dirty="0">
                  <a:ln w="0">
                    <a:solidFill>
                      <a:schemeClr val="bg1">
                        <a:lumMod val="75000"/>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 </a:t>
              </a:r>
              <a:r>
                <a:rPr lang="en-US" altLang="ko-KR" sz="1000" dirty="0" err="1">
                  <a:ln w="0">
                    <a:solidFill>
                      <a:schemeClr val="bg1">
                        <a:lumMod val="75000"/>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Bebas</a:t>
              </a:r>
              <a:r>
                <a:rPr lang="en-US" altLang="ko-KR" sz="1000" dirty="0">
                  <a:ln w="0">
                    <a:solidFill>
                      <a:schemeClr val="bg1">
                        <a:lumMod val="75000"/>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 </a:t>
              </a:r>
              <a:r>
                <a:rPr lang="en-US" altLang="ko-KR" sz="1000" dirty="0" err="1">
                  <a:ln w="0">
                    <a:solidFill>
                      <a:schemeClr val="bg1">
                        <a:lumMod val="75000"/>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Handal</a:t>
              </a:r>
              <a:r>
                <a:rPr lang="en-US" altLang="ko-KR" sz="1000" dirty="0">
                  <a:ln w="0">
                    <a:solidFill>
                      <a:schemeClr val="bg1">
                        <a:lumMod val="75000"/>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 </a:t>
              </a:r>
              <a:r>
                <a:rPr lang="ko-KR" altLang="en-US" sz="1000" dirty="0">
                  <a:ln w="0">
                    <a:solidFill>
                      <a:schemeClr val="bg1">
                        <a:lumMod val="75000"/>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및 암 보장상품</a:t>
              </a:r>
              <a:r>
                <a:rPr lang="en-US" altLang="ko-KR" sz="1000" dirty="0">
                  <a:ln w="0">
                    <a:solidFill>
                      <a:schemeClr val="bg1">
                        <a:lumMod val="75000"/>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(FWD Cancer Protection)</a:t>
              </a:r>
              <a:r>
                <a:rPr lang="ko-KR" altLang="en-US" sz="1000" dirty="0">
                  <a:ln w="0">
                    <a:solidFill>
                      <a:schemeClr val="bg1">
                        <a:lumMod val="75000"/>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**을 인도네시아 내 </a:t>
              </a:r>
              <a:r>
                <a:rPr lang="en-US" altLang="ko-KR" sz="1000" dirty="0">
                  <a:ln w="0">
                    <a:solidFill>
                      <a:schemeClr val="bg1">
                        <a:lumMod val="75000"/>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Traveloka</a:t>
              </a:r>
              <a:r>
                <a:rPr lang="ko-KR" altLang="en-US" sz="1000" dirty="0">
                  <a:ln w="0">
                    <a:solidFill>
                      <a:schemeClr val="bg1">
                        <a:lumMod val="75000"/>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 앱에서 </a:t>
              </a:r>
              <a:r>
                <a:rPr lang="en-US" altLang="ko-KR" sz="1000" dirty="0">
                  <a:ln w="0">
                    <a:solidFill>
                      <a:schemeClr val="bg1">
                        <a:lumMod val="75000"/>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2020</a:t>
              </a:r>
              <a:r>
                <a:rPr lang="ko-KR" altLang="en-US" sz="1000" dirty="0">
                  <a:ln w="0">
                    <a:solidFill>
                      <a:schemeClr val="bg1">
                        <a:lumMod val="75000"/>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년 </a:t>
              </a:r>
              <a:r>
                <a:rPr lang="en-US" altLang="ko-KR" sz="1000" dirty="0">
                  <a:ln w="0">
                    <a:solidFill>
                      <a:schemeClr val="bg1">
                        <a:lumMod val="75000"/>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11</a:t>
              </a:r>
              <a:r>
                <a:rPr lang="ko-KR" altLang="en-US" sz="1000" dirty="0">
                  <a:ln w="0">
                    <a:solidFill>
                      <a:schemeClr val="bg1">
                        <a:lumMod val="75000"/>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월부터 판매</a:t>
              </a:r>
              <a:endParaRPr lang="en-US" altLang="ko-KR" sz="1000" dirty="0">
                <a:ln w="0">
                  <a:solidFill>
                    <a:schemeClr val="bg1">
                      <a:lumMod val="75000"/>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endParaRPr>
            </a:p>
            <a:p>
              <a:pPr marL="108000" indent="-108000">
                <a:lnSpc>
                  <a:spcPct val="120000"/>
                </a:lnSpc>
                <a:spcAft>
                  <a:spcPts val="600"/>
                </a:spcAft>
                <a:buFont typeface="Arial" panose="020B0604020202020204" pitchFamily="34" charset="0"/>
                <a:buChar char="•"/>
              </a:pPr>
              <a:r>
                <a:rPr lang="en-US" altLang="ko-KR" sz="1000" dirty="0">
                  <a:ln w="0">
                    <a:solidFill>
                      <a:schemeClr val="bg1">
                        <a:lumMod val="75000"/>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Traveloka </a:t>
              </a:r>
              <a:r>
                <a:rPr lang="ko-KR" altLang="en-US" sz="1000" dirty="0">
                  <a:ln w="0">
                    <a:solidFill>
                      <a:schemeClr val="bg1">
                        <a:lumMod val="75000"/>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앱을 통해 암 보장상품을 구입하는 고객에게 </a:t>
              </a:r>
              <a:r>
                <a:rPr lang="en-US" altLang="ko-KR" sz="1000" dirty="0">
                  <a:ln w="0">
                    <a:solidFill>
                      <a:schemeClr val="bg1">
                        <a:lumMod val="75000"/>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1</a:t>
              </a:r>
              <a:r>
                <a:rPr lang="ko-KR" altLang="en-US" sz="1000" dirty="0">
                  <a:ln w="0">
                    <a:solidFill>
                      <a:schemeClr val="bg1">
                        <a:lumMod val="75000"/>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개월 무료 보장 제공</a:t>
              </a:r>
            </a:p>
          </p:txBody>
        </p:sp>
      </p:grpSp>
      <p:sp>
        <p:nvSpPr>
          <p:cNvPr id="5" name="직사각형 4">
            <a:extLst>
              <a:ext uri="{FF2B5EF4-FFF2-40B4-BE49-F238E27FC236}">
                <a16:creationId xmlns:a16="http://schemas.microsoft.com/office/drawing/2014/main" id="{6487AEAA-0D4C-4CA5-E361-6082BEFF8770}"/>
              </a:ext>
            </a:extLst>
          </p:cNvPr>
          <p:cNvSpPr/>
          <p:nvPr/>
        </p:nvSpPr>
        <p:spPr>
          <a:xfrm>
            <a:off x="490980" y="5093079"/>
            <a:ext cx="8928000" cy="1108812"/>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wrap="square" lIns="180000" tIns="72000" rIns="180000" bIns="72000" rtlCol="0" anchor="t">
            <a:spAutoFit/>
          </a:bodyPr>
          <a:lstStyle/>
          <a:p>
            <a:pPr marL="171450" indent="-171450" algn="just">
              <a:lnSpc>
                <a:spcPct val="120000"/>
              </a:lnSpc>
              <a:spcBef>
                <a:spcPts val="200"/>
              </a:spcBef>
              <a:spcAft>
                <a:spcPts val="200"/>
              </a:spcAft>
              <a:buClr>
                <a:schemeClr val="tx1">
                  <a:lumMod val="75000"/>
                  <a:lumOff val="25000"/>
                </a:schemeClr>
              </a:buClr>
              <a:buFont typeface="Arial" panose="020B0604020202020204" pitchFamily="34" charset="0"/>
              <a:buChar char="•"/>
            </a:pPr>
            <a:r>
              <a:rPr lang="ko-KR" altLang="en-US" sz="1000" b="1" dirty="0">
                <a:ln>
                  <a:solidFill>
                    <a:srgbClr val="1E49E2">
                      <a:alpha val="0"/>
                    </a:srgbClr>
                  </a:solidFill>
                </a:ln>
                <a:solidFill>
                  <a:srgbClr val="000000">
                    <a:lumMod val="75000"/>
                    <a:lumOff val="25000"/>
                  </a:srgbClr>
                </a:solidFill>
                <a:latin typeface="KoPub돋움체 Medium" panose="02020603020101020101" pitchFamily="18" charset="-127"/>
                <a:ea typeface="KoPub돋움체 Medium" panose="02020603020101020101" pitchFamily="18" charset="-127"/>
              </a:rPr>
              <a:t>신흥 아시아 태평양 지역은 그동안 대리인</a:t>
            </a:r>
            <a:r>
              <a:rPr lang="en-US" altLang="ko-KR" sz="1000" b="1" dirty="0">
                <a:ln>
                  <a:solidFill>
                    <a:srgbClr val="1E49E2">
                      <a:alpha val="0"/>
                    </a:srgbClr>
                  </a:solidFill>
                </a:ln>
                <a:solidFill>
                  <a:srgbClr val="000000">
                    <a:lumMod val="75000"/>
                    <a:lumOff val="25000"/>
                  </a:srgbClr>
                </a:solidFill>
                <a:latin typeface="KoPub돋움체 Medium" panose="02020603020101020101" pitchFamily="18" charset="-127"/>
                <a:ea typeface="KoPub돋움체 Medium" panose="02020603020101020101" pitchFamily="18" charset="-127"/>
              </a:rPr>
              <a:t>, </a:t>
            </a:r>
            <a:r>
              <a:rPr lang="ko-KR" altLang="en-US" sz="1000" b="1" dirty="0">
                <a:ln>
                  <a:solidFill>
                    <a:srgbClr val="1E49E2">
                      <a:alpha val="0"/>
                    </a:srgbClr>
                  </a:solidFill>
                </a:ln>
                <a:solidFill>
                  <a:srgbClr val="000000">
                    <a:lumMod val="75000"/>
                    <a:lumOff val="25000"/>
                  </a:srgbClr>
                </a:solidFill>
                <a:latin typeface="KoPub돋움체 Medium" panose="02020603020101020101" pitchFamily="18" charset="-127"/>
                <a:ea typeface="KoPub돋움체 Medium" panose="02020603020101020101" pitchFamily="18" charset="-127"/>
              </a:rPr>
              <a:t>중개인</a:t>
            </a:r>
            <a:r>
              <a:rPr lang="en-US" altLang="ko-KR" sz="1000" b="1" dirty="0">
                <a:ln>
                  <a:solidFill>
                    <a:srgbClr val="1E49E2">
                      <a:alpha val="0"/>
                    </a:srgbClr>
                  </a:solidFill>
                </a:ln>
                <a:solidFill>
                  <a:srgbClr val="000000">
                    <a:lumMod val="75000"/>
                    <a:lumOff val="25000"/>
                  </a:srgbClr>
                </a:solidFill>
                <a:latin typeface="KoPub돋움체 Medium" panose="02020603020101020101" pitchFamily="18" charset="-127"/>
                <a:ea typeface="KoPub돋움체 Medium" panose="02020603020101020101" pitchFamily="18" charset="-127"/>
              </a:rPr>
              <a:t>, </a:t>
            </a:r>
            <a:r>
              <a:rPr lang="ko-KR" altLang="en-US" sz="1000" b="1" dirty="0" err="1">
                <a:ln>
                  <a:solidFill>
                    <a:srgbClr val="1E49E2">
                      <a:alpha val="0"/>
                    </a:srgbClr>
                  </a:solidFill>
                </a:ln>
                <a:solidFill>
                  <a:srgbClr val="000000">
                    <a:lumMod val="75000"/>
                    <a:lumOff val="25000"/>
                  </a:srgbClr>
                </a:solidFill>
                <a:latin typeface="KoPub돋움체 Medium" panose="02020603020101020101" pitchFamily="18" charset="-127"/>
                <a:ea typeface="KoPub돋움체 Medium" panose="02020603020101020101" pitchFamily="18" charset="-127"/>
              </a:rPr>
              <a:t>방카슈랑스</a:t>
            </a:r>
            <a:r>
              <a:rPr lang="ko-KR" altLang="en-US" sz="1000" b="1" dirty="0">
                <a:ln>
                  <a:solidFill>
                    <a:srgbClr val="1E49E2">
                      <a:alpha val="0"/>
                    </a:srgbClr>
                  </a:solidFill>
                </a:ln>
                <a:solidFill>
                  <a:srgbClr val="000000">
                    <a:lumMod val="75000"/>
                    <a:lumOff val="25000"/>
                  </a:srgbClr>
                </a:solidFill>
                <a:latin typeface="KoPub돋움체 Medium" panose="02020603020101020101" pitchFamily="18" charset="-127"/>
                <a:ea typeface="KoPub돋움체 Medium" panose="02020603020101020101" pitchFamily="18" charset="-127"/>
              </a:rPr>
              <a:t> 등 전통적인 유통 채널에 의존해 왔으나</a:t>
            </a:r>
            <a:r>
              <a:rPr lang="en-US" altLang="ko-KR" sz="1000" b="1" dirty="0">
                <a:ln>
                  <a:solidFill>
                    <a:srgbClr val="1E49E2">
                      <a:alpha val="0"/>
                    </a:srgbClr>
                  </a:solidFill>
                </a:ln>
                <a:solidFill>
                  <a:srgbClr val="000000">
                    <a:lumMod val="75000"/>
                    <a:lumOff val="25000"/>
                  </a:srgbClr>
                </a:solidFill>
                <a:latin typeface="KoPub돋움체 Medium" panose="02020603020101020101" pitchFamily="18" charset="-127"/>
                <a:ea typeface="KoPub돋움체 Medium" panose="02020603020101020101" pitchFamily="18" charset="-127"/>
              </a:rPr>
              <a:t>,</a:t>
            </a:r>
            <a:r>
              <a:rPr lang="ko-KR" altLang="en-US" sz="1000" b="1" dirty="0">
                <a:ln>
                  <a:solidFill>
                    <a:srgbClr val="1E49E2">
                      <a:alpha val="0"/>
                    </a:srgbClr>
                  </a:solidFill>
                </a:ln>
                <a:solidFill>
                  <a:srgbClr val="000000">
                    <a:lumMod val="75000"/>
                    <a:lumOff val="25000"/>
                  </a:srgbClr>
                </a:solidFill>
                <a:latin typeface="KoPub돋움체 Medium" panose="02020603020101020101" pitchFamily="18" charset="-127"/>
                <a:ea typeface="KoPub돋움체 Medium" panose="02020603020101020101" pitchFamily="18" charset="-127"/>
              </a:rPr>
              <a:t> 디지털에 기반한 사업모델 및 판매전략이 크게 확산</a:t>
            </a:r>
            <a:r>
              <a:rPr lang="en-US" altLang="ko-KR" sz="1000" b="1" dirty="0">
                <a:ln>
                  <a:solidFill>
                    <a:srgbClr val="1E49E2">
                      <a:alpha val="0"/>
                    </a:srgbClr>
                  </a:solidFill>
                </a:ln>
                <a:solidFill>
                  <a:srgbClr val="000000">
                    <a:lumMod val="75000"/>
                    <a:lumOff val="25000"/>
                  </a:srgbClr>
                </a:solidFill>
                <a:latin typeface="KoPub돋움체 Medium" panose="02020603020101020101" pitchFamily="18" charset="-127"/>
                <a:ea typeface="KoPub돋움체 Medium" panose="02020603020101020101" pitchFamily="18" charset="-127"/>
              </a:rPr>
              <a:t>. </a:t>
            </a:r>
            <a:r>
              <a:rPr lang="ko-KR" altLang="en-US" sz="1000" b="1" dirty="0">
                <a:ln>
                  <a:solidFill>
                    <a:srgbClr val="1E49E2">
                      <a:alpha val="0"/>
                    </a:srgbClr>
                  </a:solidFill>
                </a:ln>
                <a:solidFill>
                  <a:srgbClr val="000000">
                    <a:lumMod val="75000"/>
                    <a:lumOff val="25000"/>
                  </a:srgbClr>
                </a:solidFill>
                <a:latin typeface="KoPub돋움체 Medium" panose="02020603020101020101" pitchFamily="18" charset="-127"/>
                <a:ea typeface="KoPub돋움체 Medium" panose="02020603020101020101" pitchFamily="18" charset="-127"/>
              </a:rPr>
              <a:t>특히 최근 </a:t>
            </a:r>
            <a:r>
              <a:rPr lang="en-US" altLang="ko-KR" sz="1000" b="1" dirty="0">
                <a:ln>
                  <a:solidFill>
                    <a:srgbClr val="1E49E2">
                      <a:alpha val="0"/>
                    </a:srgbClr>
                  </a:solidFill>
                </a:ln>
                <a:solidFill>
                  <a:srgbClr val="000000">
                    <a:lumMod val="75000"/>
                    <a:lumOff val="25000"/>
                  </a:srgbClr>
                </a:solidFill>
                <a:latin typeface="KoPub돋움체 Medium" panose="02020603020101020101" pitchFamily="18" charset="-127"/>
                <a:ea typeface="KoPub돋움체 Medium" panose="02020603020101020101" pitchFamily="18" charset="-127"/>
              </a:rPr>
              <a:t>D2C(Direct-to-Consumer) </a:t>
            </a:r>
            <a:r>
              <a:rPr lang="ko-KR" altLang="en-US" sz="1000" b="1" dirty="0">
                <a:ln>
                  <a:solidFill>
                    <a:srgbClr val="1E49E2">
                      <a:alpha val="0"/>
                    </a:srgbClr>
                  </a:solidFill>
                </a:ln>
                <a:solidFill>
                  <a:srgbClr val="000000">
                    <a:lumMod val="75000"/>
                    <a:lumOff val="25000"/>
                  </a:srgbClr>
                </a:solidFill>
                <a:latin typeface="KoPub돋움체 Medium" panose="02020603020101020101" pitchFamily="18" charset="-127"/>
                <a:ea typeface="KoPub돋움체 Medium" panose="02020603020101020101" pitchFamily="18" charset="-127"/>
              </a:rPr>
              <a:t>및 디지털 플랫폼 기업과 보험사 간 파트너십 모델이 크게 확산되는 추이</a:t>
            </a:r>
            <a:endParaRPr lang="en-US" altLang="ko-KR" sz="1000" b="1" dirty="0">
              <a:ln>
                <a:solidFill>
                  <a:srgbClr val="1E49E2">
                    <a:alpha val="0"/>
                  </a:srgbClr>
                </a:solidFill>
              </a:ln>
              <a:solidFill>
                <a:srgbClr val="000000">
                  <a:lumMod val="75000"/>
                  <a:lumOff val="25000"/>
                </a:srgbClr>
              </a:solidFill>
              <a:latin typeface="KoPub돋움체 Medium" panose="02020603020101020101" pitchFamily="18" charset="-127"/>
              <a:ea typeface="KoPub돋움체 Medium" panose="02020603020101020101" pitchFamily="18" charset="-127"/>
            </a:endParaRPr>
          </a:p>
          <a:p>
            <a:pPr marL="171450" indent="-171450" algn="just">
              <a:lnSpc>
                <a:spcPct val="120000"/>
              </a:lnSpc>
              <a:spcBef>
                <a:spcPts val="200"/>
              </a:spcBef>
              <a:spcAft>
                <a:spcPts val="200"/>
              </a:spcAft>
              <a:buClr>
                <a:schemeClr val="tx1">
                  <a:lumMod val="75000"/>
                  <a:lumOff val="25000"/>
                </a:schemeClr>
              </a:buClr>
              <a:buFont typeface="Arial" panose="020B0604020202020204" pitchFamily="34" charset="0"/>
              <a:buChar char="•"/>
            </a:pPr>
            <a:r>
              <a:rPr lang="ko-KR" altLang="en-US" sz="1000" b="1" dirty="0">
                <a:ln>
                  <a:solidFill>
                    <a:srgbClr val="1E49E2">
                      <a:alpha val="0"/>
                    </a:srgbClr>
                  </a:solidFill>
                </a:ln>
                <a:solidFill>
                  <a:srgbClr val="000000">
                    <a:lumMod val="75000"/>
                    <a:lumOff val="25000"/>
                  </a:srgbClr>
                </a:solidFill>
                <a:latin typeface="KoPub돋움체 Medium" panose="02020603020101020101" pitchFamily="18" charset="-127"/>
                <a:ea typeface="KoPub돋움체 Medium" panose="02020603020101020101" pitchFamily="18" charset="-127"/>
              </a:rPr>
              <a:t>신흥 아시아 태평양 대부분의 국가는 디지털화를 통한 자국의 금융 포용성 개선을 촉진하기 위해 완화적인 정책 기조를 유지 중이므로</a:t>
            </a:r>
            <a:r>
              <a:rPr lang="en-US" altLang="ko-KR" sz="1000" b="1" dirty="0">
                <a:ln>
                  <a:solidFill>
                    <a:srgbClr val="1E49E2">
                      <a:alpha val="0"/>
                    </a:srgbClr>
                  </a:solidFill>
                </a:ln>
                <a:solidFill>
                  <a:srgbClr val="000000">
                    <a:lumMod val="75000"/>
                    <a:lumOff val="25000"/>
                  </a:srgbClr>
                </a:solidFill>
                <a:latin typeface="KoPub돋움체 Medium" panose="02020603020101020101" pitchFamily="18" charset="-127"/>
                <a:ea typeface="KoPub돋움체 Medium" panose="02020603020101020101" pitchFamily="18" charset="-127"/>
              </a:rPr>
              <a:t>, </a:t>
            </a:r>
            <a:r>
              <a:rPr lang="ko-KR" altLang="en-US" sz="1000" b="1" dirty="0">
                <a:ln>
                  <a:solidFill>
                    <a:srgbClr val="1E49E2">
                      <a:alpha val="0"/>
                    </a:srgbClr>
                  </a:solidFill>
                </a:ln>
                <a:solidFill>
                  <a:srgbClr val="000000">
                    <a:lumMod val="75000"/>
                    <a:lumOff val="25000"/>
                  </a:srgbClr>
                </a:solidFill>
                <a:latin typeface="KoPub돋움체 Medium" panose="02020603020101020101" pitchFamily="18" charset="-127"/>
                <a:ea typeface="KoPub돋움체 Medium" panose="02020603020101020101" pitchFamily="18" charset="-127"/>
              </a:rPr>
              <a:t>이러한 성격의 파트너십은 더욱 확산될 것으로 전망</a:t>
            </a:r>
            <a:r>
              <a:rPr lang="en-US" altLang="ko-KR" sz="1000" b="1" dirty="0">
                <a:ln>
                  <a:solidFill>
                    <a:srgbClr val="1E49E2">
                      <a:alpha val="0"/>
                    </a:srgbClr>
                  </a:solidFill>
                </a:ln>
                <a:solidFill>
                  <a:srgbClr val="000000">
                    <a:lumMod val="75000"/>
                    <a:lumOff val="25000"/>
                  </a:srgbClr>
                </a:solidFill>
                <a:latin typeface="KoPub돋움체 Medium" panose="02020603020101020101" pitchFamily="18" charset="-127"/>
                <a:ea typeface="KoPub돋움체 Medium" panose="02020603020101020101" pitchFamily="18" charset="-127"/>
              </a:rPr>
              <a:t>. </a:t>
            </a:r>
            <a:r>
              <a:rPr lang="ko-KR" altLang="en-US" sz="1000" b="1" dirty="0">
                <a:ln>
                  <a:solidFill>
                    <a:srgbClr val="1E49E2">
                      <a:alpha val="0"/>
                    </a:srgbClr>
                  </a:solidFill>
                </a:ln>
                <a:solidFill>
                  <a:srgbClr val="000000">
                    <a:lumMod val="75000"/>
                    <a:lumOff val="25000"/>
                  </a:srgbClr>
                </a:solidFill>
                <a:latin typeface="KoPub돋움체 Medium" panose="02020603020101020101" pitchFamily="18" charset="-127"/>
                <a:ea typeface="KoPub돋움체 Medium" panose="02020603020101020101" pitchFamily="18" charset="-127"/>
              </a:rPr>
              <a:t>이에</a:t>
            </a:r>
            <a:r>
              <a:rPr lang="en-US" altLang="ko-KR" sz="1000" b="1" dirty="0">
                <a:ln>
                  <a:solidFill>
                    <a:srgbClr val="1E49E2">
                      <a:alpha val="0"/>
                    </a:srgbClr>
                  </a:solidFill>
                </a:ln>
                <a:solidFill>
                  <a:srgbClr val="000000">
                    <a:lumMod val="75000"/>
                    <a:lumOff val="25000"/>
                  </a:srgbClr>
                </a:solidFill>
                <a:latin typeface="KoPub돋움체 Medium" panose="02020603020101020101" pitchFamily="18" charset="-127"/>
                <a:ea typeface="KoPub돋움체 Medium" panose="02020603020101020101" pitchFamily="18" charset="-127"/>
              </a:rPr>
              <a:t> Go-to-Market </a:t>
            </a:r>
            <a:r>
              <a:rPr lang="ko-KR" altLang="en-US" sz="1000" b="1" dirty="0">
                <a:ln>
                  <a:solidFill>
                    <a:srgbClr val="1E49E2">
                      <a:alpha val="0"/>
                    </a:srgbClr>
                  </a:solidFill>
                </a:ln>
                <a:solidFill>
                  <a:srgbClr val="000000">
                    <a:lumMod val="75000"/>
                    <a:lumOff val="25000"/>
                  </a:srgbClr>
                </a:solidFill>
                <a:latin typeface="KoPub돋움체 Medium" panose="02020603020101020101" pitchFamily="18" charset="-127"/>
                <a:ea typeface="KoPub돋움체 Medium" panose="02020603020101020101" pitchFamily="18" charset="-127"/>
              </a:rPr>
              <a:t>전략 수립 시 목표 시장의 디지털 환경에 대한 면밀한 이해와 분석</a:t>
            </a:r>
            <a:r>
              <a:rPr lang="en-US" altLang="ko-KR" sz="1000" b="1" dirty="0">
                <a:ln>
                  <a:solidFill>
                    <a:srgbClr val="1E49E2">
                      <a:alpha val="0"/>
                    </a:srgbClr>
                  </a:solidFill>
                </a:ln>
                <a:solidFill>
                  <a:srgbClr val="000000">
                    <a:lumMod val="75000"/>
                    <a:lumOff val="25000"/>
                  </a:srgbClr>
                </a:solidFill>
                <a:latin typeface="KoPub돋움체 Medium" panose="02020603020101020101" pitchFamily="18" charset="-127"/>
                <a:ea typeface="KoPub돋움체 Medium" panose="02020603020101020101" pitchFamily="18" charset="-127"/>
              </a:rPr>
              <a:t>(</a:t>
            </a:r>
            <a:r>
              <a:rPr lang="ko-KR" altLang="en-US" sz="1000" b="1" dirty="0">
                <a:ln>
                  <a:solidFill>
                    <a:srgbClr val="1E49E2">
                      <a:alpha val="0"/>
                    </a:srgbClr>
                  </a:solidFill>
                </a:ln>
                <a:solidFill>
                  <a:srgbClr val="000000">
                    <a:lumMod val="75000"/>
                    <a:lumOff val="25000"/>
                  </a:srgbClr>
                </a:solidFill>
                <a:latin typeface="KoPub돋움체 Medium" panose="02020603020101020101" pitchFamily="18" charset="-127"/>
                <a:ea typeface="KoPub돋움체 Medium" panose="02020603020101020101" pitchFamily="18" charset="-127"/>
              </a:rPr>
              <a:t>디지털 </a:t>
            </a:r>
            <a:r>
              <a:rPr lang="ko-KR" altLang="en-US" sz="1000" b="1" dirty="0" err="1">
                <a:ln>
                  <a:solidFill>
                    <a:srgbClr val="1E49E2">
                      <a:alpha val="0"/>
                    </a:srgbClr>
                  </a:solidFill>
                </a:ln>
                <a:solidFill>
                  <a:srgbClr val="000000">
                    <a:lumMod val="75000"/>
                    <a:lumOff val="25000"/>
                  </a:srgbClr>
                </a:solidFill>
                <a:latin typeface="KoPub돋움체 Medium" panose="02020603020101020101" pitchFamily="18" charset="-127"/>
                <a:ea typeface="KoPub돋움체 Medium" panose="02020603020101020101" pitchFamily="18" charset="-127"/>
              </a:rPr>
              <a:t>마켓플레이스</a:t>
            </a:r>
            <a:r>
              <a:rPr lang="en-US" altLang="ko-KR" sz="1000" b="1" dirty="0">
                <a:ln>
                  <a:solidFill>
                    <a:srgbClr val="1E49E2">
                      <a:alpha val="0"/>
                    </a:srgbClr>
                  </a:solidFill>
                </a:ln>
                <a:solidFill>
                  <a:srgbClr val="000000">
                    <a:lumMod val="75000"/>
                    <a:lumOff val="25000"/>
                  </a:srgbClr>
                </a:solidFill>
                <a:latin typeface="KoPub돋움체 Medium" panose="02020603020101020101" pitchFamily="18" charset="-127"/>
                <a:ea typeface="KoPub돋움체 Medium" panose="02020603020101020101" pitchFamily="18" charset="-127"/>
              </a:rPr>
              <a:t>, </a:t>
            </a:r>
            <a:r>
              <a:rPr lang="ko-KR" altLang="en-US" sz="1000" b="1" dirty="0">
                <a:ln>
                  <a:solidFill>
                    <a:srgbClr val="1E49E2">
                      <a:alpha val="0"/>
                    </a:srgbClr>
                  </a:solidFill>
                </a:ln>
                <a:solidFill>
                  <a:srgbClr val="000000">
                    <a:lumMod val="75000"/>
                    <a:lumOff val="25000"/>
                  </a:srgbClr>
                </a:solidFill>
                <a:latin typeface="KoPub돋움체 Medium" panose="02020603020101020101" pitchFamily="18" charset="-127"/>
                <a:ea typeface="KoPub돋움체 Medium" panose="02020603020101020101" pitchFamily="18" charset="-127"/>
              </a:rPr>
              <a:t>전자상거래 플랫폼 등 소비자가 보험상품을 탐색하고 구매하는 주요 디지털 채널 및 플랫폼에 식별</a:t>
            </a:r>
            <a:r>
              <a:rPr lang="en-US" altLang="ko-KR" sz="1000" b="1" dirty="0">
                <a:ln>
                  <a:solidFill>
                    <a:srgbClr val="1E49E2">
                      <a:alpha val="0"/>
                    </a:srgbClr>
                  </a:solidFill>
                </a:ln>
                <a:solidFill>
                  <a:srgbClr val="000000">
                    <a:lumMod val="75000"/>
                    <a:lumOff val="25000"/>
                  </a:srgbClr>
                </a:solidFill>
                <a:latin typeface="KoPub돋움체 Medium" panose="02020603020101020101" pitchFamily="18" charset="-127"/>
                <a:ea typeface="KoPub돋움체 Medium" panose="02020603020101020101" pitchFamily="18" charset="-127"/>
              </a:rPr>
              <a:t> </a:t>
            </a:r>
            <a:r>
              <a:rPr lang="ko-KR" altLang="en-US" sz="1000" b="1" dirty="0">
                <a:ln>
                  <a:solidFill>
                    <a:srgbClr val="1E49E2">
                      <a:alpha val="0"/>
                    </a:srgbClr>
                  </a:solidFill>
                </a:ln>
                <a:solidFill>
                  <a:srgbClr val="000000">
                    <a:lumMod val="75000"/>
                    <a:lumOff val="25000"/>
                  </a:srgbClr>
                </a:solidFill>
                <a:latin typeface="KoPub돋움체 Medium" panose="02020603020101020101" pitchFamily="18" charset="-127"/>
                <a:ea typeface="KoPub돋움체 Medium" panose="02020603020101020101" pitchFamily="18" charset="-127"/>
              </a:rPr>
              <a:t>및 영향력 등</a:t>
            </a:r>
            <a:r>
              <a:rPr lang="en-US" altLang="ko-KR" sz="1000" b="1" dirty="0">
                <a:ln>
                  <a:solidFill>
                    <a:srgbClr val="1E49E2">
                      <a:alpha val="0"/>
                    </a:srgbClr>
                  </a:solidFill>
                </a:ln>
                <a:solidFill>
                  <a:srgbClr val="000000">
                    <a:lumMod val="75000"/>
                    <a:lumOff val="25000"/>
                  </a:srgbClr>
                </a:solidFill>
                <a:latin typeface="KoPub돋움체 Medium" panose="02020603020101020101" pitchFamily="18" charset="-127"/>
                <a:ea typeface="KoPub돋움체 Medium" panose="02020603020101020101" pitchFamily="18" charset="-127"/>
              </a:rPr>
              <a:t>)</a:t>
            </a:r>
            <a:r>
              <a:rPr lang="ko-KR" altLang="en-US" sz="1000" b="1" dirty="0">
                <a:ln>
                  <a:solidFill>
                    <a:srgbClr val="1E49E2">
                      <a:alpha val="0"/>
                    </a:srgbClr>
                  </a:solidFill>
                </a:ln>
                <a:solidFill>
                  <a:srgbClr val="000000">
                    <a:lumMod val="75000"/>
                    <a:lumOff val="25000"/>
                  </a:srgbClr>
                </a:solidFill>
                <a:latin typeface="KoPub돋움체 Medium" panose="02020603020101020101" pitchFamily="18" charset="-127"/>
                <a:ea typeface="KoPub돋움체 Medium" panose="02020603020101020101" pitchFamily="18" charset="-127"/>
              </a:rPr>
              <a:t>을 기반으로 현지에 </a:t>
            </a:r>
            <a:r>
              <a:rPr lang="ko-KR" altLang="en-US" sz="1000" b="1" dirty="0" err="1">
                <a:ln>
                  <a:solidFill>
                    <a:srgbClr val="1E49E2">
                      <a:alpha val="0"/>
                    </a:srgbClr>
                  </a:solidFill>
                </a:ln>
                <a:solidFill>
                  <a:srgbClr val="000000">
                    <a:lumMod val="75000"/>
                    <a:lumOff val="25000"/>
                  </a:srgbClr>
                </a:solidFill>
                <a:latin typeface="KoPub돋움체 Medium" panose="02020603020101020101" pitchFamily="18" charset="-127"/>
                <a:ea typeface="KoPub돋움체 Medium" panose="02020603020101020101" pitchFamily="18" charset="-127"/>
              </a:rPr>
              <a:t>맞춤화된</a:t>
            </a:r>
            <a:r>
              <a:rPr lang="ko-KR" altLang="en-US" sz="1000" b="1" dirty="0">
                <a:ln>
                  <a:solidFill>
                    <a:srgbClr val="1E49E2">
                      <a:alpha val="0"/>
                    </a:srgbClr>
                  </a:solidFill>
                </a:ln>
                <a:solidFill>
                  <a:srgbClr val="000000">
                    <a:lumMod val="75000"/>
                    <a:lumOff val="25000"/>
                  </a:srgbClr>
                </a:solidFill>
                <a:latin typeface="KoPub돋움체 Medium" panose="02020603020101020101" pitchFamily="18" charset="-127"/>
                <a:ea typeface="KoPub돋움체 Medium" panose="02020603020101020101" pitchFamily="18" charset="-127"/>
              </a:rPr>
              <a:t> 디지털 및 파트너십 전략에 대한 고민 필요</a:t>
            </a:r>
            <a:endParaRPr lang="en-US" altLang="ko-KR" sz="1000" b="1" dirty="0">
              <a:ln>
                <a:solidFill>
                  <a:srgbClr val="1E49E2">
                    <a:alpha val="0"/>
                  </a:srgbClr>
                </a:solidFill>
              </a:ln>
              <a:solidFill>
                <a:srgbClr val="000000">
                  <a:lumMod val="75000"/>
                  <a:lumOff val="25000"/>
                </a:srgbClr>
              </a:solidFill>
              <a:latin typeface="KoPub돋움체 Medium" panose="02020603020101020101" pitchFamily="18" charset="-127"/>
              <a:ea typeface="KoPub돋움체 Medium" panose="02020603020101020101" pitchFamily="18" charset="-127"/>
            </a:endParaRPr>
          </a:p>
        </p:txBody>
      </p:sp>
      <p:sp>
        <p:nvSpPr>
          <p:cNvPr id="9" name="사각형: 둥근 위쪽 모서리 8">
            <a:extLst>
              <a:ext uri="{FF2B5EF4-FFF2-40B4-BE49-F238E27FC236}">
                <a16:creationId xmlns:a16="http://schemas.microsoft.com/office/drawing/2014/main" id="{F271E44F-3311-725B-78F0-9EF11266F62D}"/>
              </a:ext>
            </a:extLst>
          </p:cNvPr>
          <p:cNvSpPr/>
          <p:nvPr/>
        </p:nvSpPr>
        <p:spPr>
          <a:xfrm>
            <a:off x="5216179" y="221012"/>
            <a:ext cx="4176000" cy="322263"/>
          </a:xfrm>
          <a:prstGeom prst="round2SameRect">
            <a:avLst/>
          </a:prstGeom>
          <a:solidFill>
            <a:srgbClr val="00338D"/>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rIns="36000" rtlCol="0" anchor="ctr"/>
          <a:lstStyle/>
          <a:p>
            <a:r>
              <a:rPr lang="en-US" altLang="ko-KR" sz="1600" dirty="0">
                <a:ln>
                  <a:solidFill>
                    <a:prstClr val="white">
                      <a:lumMod val="75000"/>
                      <a:alpha val="0"/>
                    </a:prstClr>
                  </a:solidFill>
                </a:ln>
                <a:solidFill>
                  <a:schemeClr val="bg1"/>
                </a:solidFill>
                <a:latin typeface="KoPub돋움체 Bold" panose="00000800000000000000" pitchFamily="2" charset="-127"/>
                <a:ea typeface="KoPub돋움체 Bold" panose="00000800000000000000" pitchFamily="2" charset="-127"/>
              </a:rPr>
              <a:t>3. Product &amp; Channel: </a:t>
            </a:r>
            <a:r>
              <a:rPr lang="ko-KR" altLang="en-US" sz="1200" b="1" dirty="0">
                <a:ln>
                  <a:solidFill>
                    <a:schemeClr val="accent1">
                      <a:shade val="50000"/>
                      <a:alpha val="0"/>
                    </a:schemeClr>
                  </a:solidFill>
                </a:ln>
                <a:solidFill>
                  <a:schemeClr val="bg1"/>
                </a:solidFill>
                <a:latin typeface="KoPub돋움체 Medium" panose="02020603020101020101" pitchFamily="18" charset="-127"/>
                <a:ea typeface="KoPub돋움체 Medium" panose="02020603020101020101" pitchFamily="18" charset="-127"/>
              </a:rPr>
              <a:t>상품 경쟁력 및 채널</a:t>
            </a:r>
            <a:r>
              <a:rPr lang="en-US" altLang="ko-KR" sz="1200" b="1" dirty="0">
                <a:ln>
                  <a:solidFill>
                    <a:schemeClr val="accent1">
                      <a:shade val="50000"/>
                      <a:alpha val="0"/>
                    </a:schemeClr>
                  </a:solidFill>
                </a:ln>
                <a:solidFill>
                  <a:schemeClr val="bg1"/>
                </a:solidFill>
                <a:latin typeface="KoPub돋움체 Medium" panose="02020603020101020101" pitchFamily="18" charset="-127"/>
                <a:ea typeface="KoPub돋움체 Medium" panose="02020603020101020101" pitchFamily="18" charset="-127"/>
              </a:rPr>
              <a:t>·</a:t>
            </a:r>
            <a:r>
              <a:rPr lang="ko-KR" altLang="en-US" sz="1200" b="1" dirty="0">
                <a:ln>
                  <a:solidFill>
                    <a:schemeClr val="accent1">
                      <a:shade val="50000"/>
                      <a:alpha val="0"/>
                    </a:schemeClr>
                  </a:solidFill>
                </a:ln>
                <a:solidFill>
                  <a:schemeClr val="bg1"/>
                </a:solidFill>
                <a:latin typeface="KoPub돋움체 Medium" panose="02020603020101020101" pitchFamily="18" charset="-127"/>
                <a:ea typeface="KoPub돋움체 Medium" panose="02020603020101020101" pitchFamily="18" charset="-127"/>
              </a:rPr>
              <a:t>파트너십</a:t>
            </a:r>
          </a:p>
        </p:txBody>
      </p:sp>
      <p:sp>
        <p:nvSpPr>
          <p:cNvPr id="10" name="사각형: 둥근 위쪽 모서리 9">
            <a:extLst>
              <a:ext uri="{FF2B5EF4-FFF2-40B4-BE49-F238E27FC236}">
                <a16:creationId xmlns:a16="http://schemas.microsoft.com/office/drawing/2014/main" id="{458F92E4-B03A-924A-4467-2CCE42E09FB7}"/>
              </a:ext>
            </a:extLst>
          </p:cNvPr>
          <p:cNvSpPr/>
          <p:nvPr/>
        </p:nvSpPr>
        <p:spPr>
          <a:xfrm>
            <a:off x="486424" y="291275"/>
            <a:ext cx="2340000" cy="252000"/>
          </a:xfrm>
          <a:prstGeom prst="round2Same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l"/>
            <a:r>
              <a:rPr lang="en-US" altLang="ko-KR" sz="800" dirty="0">
                <a:ln>
                  <a:solidFill>
                    <a:schemeClr val="accent1">
                      <a:shade val="50000"/>
                      <a:alpha val="0"/>
                    </a:schemeClr>
                  </a:solidFill>
                </a:ln>
                <a:solidFill>
                  <a:schemeClr val="bg1"/>
                </a:solidFill>
                <a:latin typeface="KoPub돋움체 Medium" panose="02020603020101020101" pitchFamily="18" charset="-127"/>
                <a:ea typeface="KoPub돋움체 Medium" panose="02020603020101020101" pitchFamily="18" charset="-127"/>
              </a:rPr>
              <a:t>1. Market </a:t>
            </a:r>
            <a:r>
              <a:rPr lang="ko-KR" altLang="en-US" sz="800" dirty="0">
                <a:ln>
                  <a:solidFill>
                    <a:schemeClr val="accent1">
                      <a:shade val="50000"/>
                      <a:alpha val="0"/>
                    </a:schemeClr>
                  </a:solidFill>
                </a:ln>
                <a:solidFill>
                  <a:schemeClr val="bg1"/>
                </a:solidFill>
                <a:latin typeface="KoPub돋움체 Medium" panose="02020603020101020101" pitchFamily="18" charset="-127"/>
                <a:ea typeface="KoPub돋움체 Medium" panose="02020603020101020101" pitchFamily="18" charset="-127"/>
              </a:rPr>
              <a:t>진출방식 및 거버넌스</a:t>
            </a:r>
          </a:p>
        </p:txBody>
      </p:sp>
      <p:sp>
        <p:nvSpPr>
          <p:cNvPr id="11" name="사각형: 둥근 위쪽 모서리 10">
            <a:extLst>
              <a:ext uri="{FF2B5EF4-FFF2-40B4-BE49-F238E27FC236}">
                <a16:creationId xmlns:a16="http://schemas.microsoft.com/office/drawing/2014/main" id="{338CC469-CE1F-4C4E-17F8-D2188B8604FA}"/>
              </a:ext>
            </a:extLst>
          </p:cNvPr>
          <p:cNvSpPr/>
          <p:nvPr/>
        </p:nvSpPr>
        <p:spPr>
          <a:xfrm>
            <a:off x="2851302" y="291275"/>
            <a:ext cx="2340000" cy="252000"/>
          </a:xfrm>
          <a:prstGeom prst="round2Same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l"/>
            <a:r>
              <a:rPr lang="en-US" altLang="ko-KR" sz="800" dirty="0">
                <a:ln>
                  <a:solidFill>
                    <a:schemeClr val="accent1">
                      <a:shade val="50000"/>
                      <a:alpha val="0"/>
                    </a:schemeClr>
                  </a:solidFill>
                </a:ln>
                <a:solidFill>
                  <a:schemeClr val="bg1"/>
                </a:solidFill>
                <a:latin typeface="KoPub돋움체 Medium" panose="02020603020101020101" pitchFamily="18" charset="-127"/>
                <a:ea typeface="KoPub돋움체 Medium" panose="02020603020101020101" pitchFamily="18" charset="-127"/>
              </a:rPr>
              <a:t>2. Competition: </a:t>
            </a:r>
            <a:r>
              <a:rPr lang="ko-KR" altLang="en-US" sz="800" dirty="0">
                <a:ln>
                  <a:solidFill>
                    <a:schemeClr val="accent1">
                      <a:shade val="50000"/>
                      <a:alpha val="0"/>
                    </a:schemeClr>
                  </a:solidFill>
                </a:ln>
                <a:solidFill>
                  <a:schemeClr val="bg1"/>
                </a:solidFill>
                <a:latin typeface="KoPub돋움체 Medium" panose="02020603020101020101" pitchFamily="18" charset="-127"/>
                <a:ea typeface="KoPub돋움체 Medium" panose="02020603020101020101" pitchFamily="18" charset="-127"/>
              </a:rPr>
              <a:t>경쟁 심화에 따른 차별화 </a:t>
            </a:r>
          </a:p>
        </p:txBody>
      </p:sp>
    </p:spTree>
    <p:extLst>
      <p:ext uri="{BB962C8B-B14F-4D97-AF65-F5344CB8AC3E}">
        <p14:creationId xmlns:p14="http://schemas.microsoft.com/office/powerpoint/2010/main" val="292318138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8">
            <a:extLst>
              <a:ext uri="{FF2B5EF4-FFF2-40B4-BE49-F238E27FC236}">
                <a16:creationId xmlns:a16="http://schemas.microsoft.com/office/drawing/2014/main" id="{1BF31252-051B-4937-9816-9700FB949091}"/>
              </a:ext>
            </a:extLst>
          </p:cNvPr>
          <p:cNvSpPr txBox="1"/>
          <p:nvPr/>
        </p:nvSpPr>
        <p:spPr>
          <a:xfrm>
            <a:off x="814388" y="934037"/>
            <a:ext cx="4899964" cy="492443"/>
          </a:xfrm>
          <a:prstGeom prst="rect">
            <a:avLst/>
          </a:prstGeom>
          <a:noFill/>
        </p:spPr>
        <p:txBody>
          <a:bodyPr wrap="square" lIns="0" tIns="0" rIns="0" bIns="0" rtlCol="0" anchor="b" anchorCtr="0">
            <a:spAutoFit/>
          </a:bodyPr>
          <a:lstStyle>
            <a:defPPr>
              <a:defRPr lang="en-US"/>
            </a:defPPr>
            <a:lvl1pPr>
              <a:defRPr sz="3900">
                <a:solidFill>
                  <a:prstClr val="white"/>
                </a:solidFill>
                <a:latin typeface="KPMG Extralight"/>
                <a:cs typeface="KPMG Extralight"/>
              </a:defRPr>
            </a:lvl1pPr>
          </a:lstStyle>
          <a:p>
            <a:pPr marL="0" marR="0" lvl="0" indent="0" algn="l" defTabSz="839602" rtl="0" eaLnBrk="1" fontAlgn="auto" latinLnBrk="1"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solidFill>
                    <a:srgbClr val="0091DA">
                      <a:alpha val="0"/>
                    </a:srgbClr>
                  </a:solidFill>
                </a:ln>
                <a:solidFill>
                  <a:srgbClr val="00338D"/>
                </a:solidFill>
                <a:effectLst/>
                <a:uLnTx/>
                <a:uFillTx/>
                <a:latin typeface="KPMG Bold" panose="020B0803030202040204" pitchFamily="34" charset="0"/>
                <a:ea typeface="KoPub돋움체 Medium"/>
              </a:rPr>
              <a:t>Business Contacts</a:t>
            </a:r>
          </a:p>
        </p:txBody>
      </p:sp>
      <p:graphicFrame>
        <p:nvGraphicFramePr>
          <p:cNvPr id="2" name="표 1">
            <a:extLst>
              <a:ext uri="{FF2B5EF4-FFF2-40B4-BE49-F238E27FC236}">
                <a16:creationId xmlns:a16="http://schemas.microsoft.com/office/drawing/2014/main" id="{8850CEF9-8148-232A-04DD-403560E6A711}"/>
              </a:ext>
            </a:extLst>
          </p:cNvPr>
          <p:cNvGraphicFramePr>
            <a:graphicFrameLocks noGrp="1"/>
          </p:cNvGraphicFramePr>
          <p:nvPr>
            <p:extLst>
              <p:ext uri="{D42A27DB-BD31-4B8C-83A1-F6EECF244321}">
                <p14:modId xmlns:p14="http://schemas.microsoft.com/office/powerpoint/2010/main" val="1762854511"/>
              </p:ext>
            </p:extLst>
          </p:nvPr>
        </p:nvGraphicFramePr>
        <p:xfrm>
          <a:off x="814389" y="1382936"/>
          <a:ext cx="8277225" cy="3896784"/>
        </p:xfrm>
        <a:graphic>
          <a:graphicData uri="http://schemas.openxmlformats.org/drawingml/2006/table">
            <a:tbl>
              <a:tblPr firstRow="1" bandRow="1">
                <a:tableStyleId>{5C22544A-7EE6-4342-B048-85BDC9FD1C3A}</a:tableStyleId>
              </a:tblPr>
              <a:tblGrid>
                <a:gridCol w="1655445">
                  <a:extLst>
                    <a:ext uri="{9D8B030D-6E8A-4147-A177-3AD203B41FA5}">
                      <a16:colId xmlns:a16="http://schemas.microsoft.com/office/drawing/2014/main" val="968525178"/>
                    </a:ext>
                  </a:extLst>
                </a:gridCol>
                <a:gridCol w="1655445">
                  <a:extLst>
                    <a:ext uri="{9D8B030D-6E8A-4147-A177-3AD203B41FA5}">
                      <a16:colId xmlns:a16="http://schemas.microsoft.com/office/drawing/2014/main" val="2373283035"/>
                    </a:ext>
                  </a:extLst>
                </a:gridCol>
                <a:gridCol w="1655445">
                  <a:extLst>
                    <a:ext uri="{9D8B030D-6E8A-4147-A177-3AD203B41FA5}">
                      <a16:colId xmlns:a16="http://schemas.microsoft.com/office/drawing/2014/main" val="2192865859"/>
                    </a:ext>
                  </a:extLst>
                </a:gridCol>
                <a:gridCol w="1655445">
                  <a:extLst>
                    <a:ext uri="{9D8B030D-6E8A-4147-A177-3AD203B41FA5}">
                      <a16:colId xmlns:a16="http://schemas.microsoft.com/office/drawing/2014/main" val="3835351547"/>
                    </a:ext>
                  </a:extLst>
                </a:gridCol>
                <a:gridCol w="1655445">
                  <a:extLst>
                    <a:ext uri="{9D8B030D-6E8A-4147-A177-3AD203B41FA5}">
                      <a16:colId xmlns:a16="http://schemas.microsoft.com/office/drawing/2014/main" val="1712257969"/>
                    </a:ext>
                  </a:extLst>
                </a:gridCol>
              </a:tblGrid>
              <a:tr h="254496">
                <a:tc gridSpan="5">
                  <a:txBody>
                    <a:bodyPr/>
                    <a:lstStyle/>
                    <a:p>
                      <a:pPr marL="0" marR="0" lvl="0" indent="0" algn="l" defTabSz="495285" rtl="0" eaLnBrk="1" fontAlgn="auto" latinLnBrk="1" hangingPunct="1">
                        <a:lnSpc>
                          <a:spcPct val="100000"/>
                        </a:lnSpc>
                        <a:spcBef>
                          <a:spcPts val="0"/>
                        </a:spcBef>
                        <a:spcAft>
                          <a:spcPts val="0"/>
                        </a:spcAft>
                        <a:buClrTx/>
                        <a:buSzTx/>
                        <a:buFontTx/>
                        <a:buNone/>
                        <a:tabLst/>
                        <a:defRPr/>
                      </a:pPr>
                      <a:r>
                        <a:rPr kumimoji="0" lang="ko-KR" altLang="en-US" sz="1300" b="0" i="0" u="none" strike="noStrike" kern="0" cap="none" spc="0" normalizeH="0" baseline="0" noProof="0" dirty="0">
                          <a:ln>
                            <a:solidFill>
                              <a:srgbClr val="00338D">
                                <a:alpha val="0"/>
                              </a:srgbClr>
                            </a:solidFill>
                          </a:ln>
                          <a:solidFill>
                            <a:schemeClr val="tx2"/>
                          </a:solidFill>
                          <a:effectLst/>
                          <a:uLnTx/>
                          <a:uFillTx/>
                          <a:latin typeface="+mj-ea"/>
                          <a:ea typeface="+mj-ea"/>
                          <a:cs typeface="Arial" panose="020B0604020202020204" pitchFamily="34" charset="0"/>
                        </a:rPr>
                        <a:t>금융산업 </a:t>
                      </a:r>
                      <a:r>
                        <a:rPr kumimoji="0" lang="ko-KR" altLang="en-US" sz="1300" b="0" i="0" u="none" strike="noStrike" kern="0" cap="none" spc="0" normalizeH="0" baseline="0" noProof="0" dirty="0" err="1">
                          <a:ln>
                            <a:solidFill>
                              <a:srgbClr val="00338D">
                                <a:alpha val="0"/>
                              </a:srgbClr>
                            </a:solidFill>
                          </a:ln>
                          <a:solidFill>
                            <a:schemeClr val="tx2"/>
                          </a:solidFill>
                          <a:effectLst/>
                          <a:uLnTx/>
                          <a:uFillTx/>
                          <a:latin typeface="+mj-ea"/>
                          <a:ea typeface="+mj-ea"/>
                          <a:cs typeface="Arial" panose="020B0604020202020204" pitchFamily="34" charset="0"/>
                        </a:rPr>
                        <a:t>전문팀</a:t>
                      </a:r>
                      <a:endParaRPr lang="en-US" altLang="ko-KR" sz="1300" b="0" spc="0" dirty="0">
                        <a:ln>
                          <a:solidFill>
                            <a:srgbClr val="00338D">
                              <a:alpha val="0"/>
                            </a:srgbClr>
                          </a:solidFill>
                        </a:ln>
                        <a:solidFill>
                          <a:schemeClr val="tx2"/>
                        </a:solidFill>
                        <a:latin typeface="+mj-ea"/>
                        <a:ea typeface="+mj-ea"/>
                        <a:cs typeface="Arial" panose="020B0604020202020204" pitchFamily="34" charset="0"/>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sz="1200">
                        <a:latin typeface="+mn-ea"/>
                        <a:ea typeface="+mn-ea"/>
                      </a:endParaRPr>
                    </a:p>
                  </a:txBody>
                  <a:tcPr marL="0" marR="0" marT="0" marB="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noFill/>
                  </a:tcPr>
                </a:tc>
                <a:tc hMerge="1">
                  <a:txBody>
                    <a:bodyPr/>
                    <a:lstStyle/>
                    <a:p>
                      <a:pPr latinLnBrk="1"/>
                      <a:endParaRPr lang="ko-KR" altLang="en-US" sz="1200">
                        <a:latin typeface="+mn-ea"/>
                        <a:ea typeface="+mn-ea"/>
                      </a:endParaRPr>
                    </a:p>
                  </a:txBody>
                  <a:tcPr marL="0" marR="0" marT="0" marB="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noFill/>
                  </a:tcPr>
                </a:tc>
                <a:tc hMerge="1">
                  <a:txBody>
                    <a:bodyPr/>
                    <a:lstStyle/>
                    <a:p>
                      <a:pPr marL="0" marR="0" indent="0" algn="l" defTabSz="495285" rtl="0" eaLnBrk="1" fontAlgn="auto" latinLnBrk="1" hangingPunct="1">
                        <a:lnSpc>
                          <a:spcPct val="100000"/>
                        </a:lnSpc>
                        <a:spcBef>
                          <a:spcPts val="0"/>
                        </a:spcBef>
                        <a:spcAft>
                          <a:spcPts val="0"/>
                        </a:spcAft>
                        <a:buClrTx/>
                        <a:buSzTx/>
                        <a:buFontTx/>
                        <a:buNone/>
                        <a:tabLst/>
                        <a:defRPr/>
                      </a:pPr>
                      <a:endParaRPr lang="en-US" altLang="ko-KR" sz="1400" b="1" spc="59">
                        <a:solidFill>
                          <a:srgbClr val="00338D"/>
                        </a:solidFill>
                        <a:latin typeface="+mn-ea"/>
                        <a:ea typeface="+mn-ea"/>
                        <a:cs typeface="Arial" panose="020B0604020202020204" pitchFamily="34" charset="0"/>
                      </a:endParaRPr>
                    </a:p>
                  </a:txBody>
                  <a:tcPr marL="0" marR="0" marT="0" marB="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val="3340873500"/>
                  </a:ext>
                </a:extLst>
              </a:tr>
              <a:tr h="254496">
                <a:tc>
                  <a:txBody>
                    <a:bodyPr/>
                    <a:lstStyle/>
                    <a:p>
                      <a:pPr marL="0" defTabSz="914400">
                        <a:lnSpc>
                          <a:spcPct val="100000"/>
                        </a:lnSpc>
                        <a:spcBef>
                          <a:spcPts val="0"/>
                        </a:spcBef>
                        <a:spcAft>
                          <a:spcPts val="0"/>
                        </a:spcAft>
                        <a:defRPr/>
                      </a:pPr>
                      <a:r>
                        <a:rPr lang="en-US" altLang="ko-KR" sz="1050" b="0" spc="0" baseline="0" dirty="0">
                          <a:ln>
                            <a:solidFill>
                              <a:schemeClr val="accent1">
                                <a:alpha val="0"/>
                              </a:schemeClr>
                            </a:solidFill>
                          </a:ln>
                          <a:solidFill>
                            <a:schemeClr val="tx2"/>
                          </a:solidFill>
                          <a:latin typeface="+mj-ea"/>
                          <a:ea typeface="+mj-ea"/>
                          <a:cs typeface="Arial" pitchFamily="34" charset="0"/>
                        </a:rPr>
                        <a:t>Audit</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defTabSz="914400">
                        <a:lnSpc>
                          <a:spcPct val="100000"/>
                        </a:lnSpc>
                        <a:spcBef>
                          <a:spcPts val="0"/>
                        </a:spcBef>
                        <a:spcAft>
                          <a:spcPts val="0"/>
                        </a:spcAft>
                        <a:defRPr/>
                      </a:pPr>
                      <a:endParaRPr lang="en-US" altLang="ko-KR" sz="850" b="0" spc="0" baseline="0" dirty="0">
                        <a:ln>
                          <a:solidFill>
                            <a:schemeClr val="accent1">
                              <a:alpha val="0"/>
                            </a:schemeClr>
                          </a:solidFill>
                        </a:ln>
                        <a:solidFill>
                          <a:schemeClr val="tx2"/>
                        </a:solidFill>
                        <a:latin typeface="+mn-ea"/>
                        <a:ea typeface="+mn-ea"/>
                        <a:cs typeface="Arial" pitchFamily="34"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defTabSz="914400">
                        <a:lnSpc>
                          <a:spcPct val="100000"/>
                        </a:lnSpc>
                        <a:spcBef>
                          <a:spcPts val="0"/>
                        </a:spcBef>
                        <a:spcAft>
                          <a:spcPts val="0"/>
                        </a:spcAft>
                        <a:defRPr/>
                      </a:pPr>
                      <a:endParaRPr lang="en-US" altLang="ko-KR" sz="850" b="0" spc="0" baseline="0" dirty="0">
                        <a:ln>
                          <a:solidFill>
                            <a:schemeClr val="accent1">
                              <a:alpha val="0"/>
                            </a:schemeClr>
                          </a:solidFill>
                        </a:ln>
                        <a:solidFill>
                          <a:schemeClr val="tx2"/>
                        </a:solidFill>
                        <a:latin typeface="+mn-ea"/>
                        <a:ea typeface="+mn-ea"/>
                        <a:cs typeface="Arial" pitchFamily="34"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defTabSz="914400">
                        <a:lnSpc>
                          <a:spcPct val="100000"/>
                        </a:lnSpc>
                        <a:spcBef>
                          <a:spcPts val="0"/>
                        </a:spcBef>
                        <a:spcAft>
                          <a:spcPts val="0"/>
                        </a:spcAft>
                        <a:defRPr/>
                      </a:pPr>
                      <a:endParaRPr lang="en-US" altLang="ko-KR" sz="850" b="0" spc="0" baseline="0" dirty="0">
                        <a:ln>
                          <a:solidFill>
                            <a:schemeClr val="accent1">
                              <a:alpha val="0"/>
                            </a:schemeClr>
                          </a:solidFill>
                        </a:ln>
                        <a:solidFill>
                          <a:schemeClr val="tx2"/>
                        </a:solidFill>
                        <a:latin typeface="+mn-ea"/>
                        <a:ea typeface="+mn-ea"/>
                        <a:cs typeface="Arial" pitchFamily="34"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defTabSz="914400">
                        <a:lnSpc>
                          <a:spcPct val="100000"/>
                        </a:lnSpc>
                        <a:spcBef>
                          <a:spcPts val="0"/>
                        </a:spcBef>
                        <a:defRPr/>
                      </a:pPr>
                      <a:endParaRPr lang="en-US" altLang="ko-KR" sz="850" b="0" spc="0" baseline="0" dirty="0">
                        <a:ln>
                          <a:solidFill>
                            <a:schemeClr val="accent1">
                              <a:alpha val="0"/>
                            </a:schemeClr>
                          </a:solidFill>
                        </a:ln>
                        <a:solidFill>
                          <a:schemeClr val="tx2"/>
                        </a:solidFill>
                        <a:latin typeface="+mn-ea"/>
                        <a:ea typeface="+mn-ea"/>
                        <a:cs typeface="Arial" pitchFamily="34"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45086232"/>
                  </a:ext>
                </a:extLst>
              </a:tr>
              <a:tr h="588359">
                <a:tc>
                  <a:txBody>
                    <a:bodyPr/>
                    <a:lstStyle/>
                    <a:p>
                      <a:pPr marL="0" defTabSz="914400">
                        <a:lnSpc>
                          <a:spcPct val="100000"/>
                        </a:lnSpc>
                        <a:spcBef>
                          <a:spcPts val="0"/>
                        </a:spcBef>
                        <a:spcAft>
                          <a:spcPts val="0"/>
                        </a:spcAft>
                        <a:defRPr/>
                      </a:pPr>
                      <a:r>
                        <a:rPr kumimoji="0" lang="ko-KR" altLang="en-US" sz="850" b="1" i="0" u="none" strike="noStrike" kern="0" cap="none" spc="0" normalizeH="0" baseline="0" dirty="0">
                          <a:ln>
                            <a:solidFill>
                              <a:schemeClr val="accent1">
                                <a:alpha val="0"/>
                              </a:schemeClr>
                            </a:solidFill>
                          </a:ln>
                          <a:solidFill>
                            <a:schemeClr val="tx2"/>
                          </a:solidFill>
                          <a:effectLst/>
                          <a:uLnTx/>
                          <a:uFillTx/>
                          <a:latin typeface="+mn-ea"/>
                          <a:ea typeface="+mn-ea"/>
                          <a:cs typeface="Arial" pitchFamily="34" charset="0"/>
                        </a:rPr>
                        <a:t>권영민</a:t>
                      </a:r>
                      <a:endParaRPr kumimoji="0" lang="en-US" altLang="ko-KR" sz="850" b="1" i="0" u="none" strike="noStrike" kern="0" cap="none" spc="0" normalizeH="0" baseline="0" dirty="0">
                        <a:ln>
                          <a:solidFill>
                            <a:schemeClr val="accent1">
                              <a:alpha val="0"/>
                            </a:schemeClr>
                          </a:solidFill>
                        </a:ln>
                        <a:solidFill>
                          <a:schemeClr val="tx2"/>
                        </a:solidFill>
                        <a:effectLst/>
                        <a:uLnTx/>
                        <a:uFillTx/>
                        <a:latin typeface="+mn-ea"/>
                        <a:ea typeface="+mn-ea"/>
                        <a:cs typeface="Arial" pitchFamily="34" charset="0"/>
                      </a:endParaRPr>
                    </a:p>
                    <a:p>
                      <a:pPr marL="0" defTabSz="914400">
                        <a:lnSpc>
                          <a:spcPct val="100000"/>
                        </a:lnSpc>
                        <a:spcBef>
                          <a:spcPts val="0"/>
                        </a:spcBef>
                        <a:spcAft>
                          <a:spcPts val="0"/>
                        </a:spcAft>
                        <a:defRPr/>
                      </a:pPr>
                      <a:r>
                        <a:rPr kumimoji="0" lang="ko-KR" altLang="en-US" sz="850" b="0" i="0" u="none" strike="noStrike" kern="0" cap="none" spc="0" normalizeH="0" baseline="0" dirty="0">
                          <a:ln>
                            <a:solidFill>
                              <a:schemeClr val="accent1">
                                <a:alpha val="0"/>
                              </a:schemeClr>
                            </a:solidFill>
                          </a:ln>
                          <a:solidFill>
                            <a:schemeClr val="tx2"/>
                          </a:solidFill>
                          <a:effectLst/>
                          <a:uLnTx/>
                          <a:uFillTx/>
                          <a:latin typeface="+mn-ea"/>
                          <a:ea typeface="+mn-ea"/>
                          <a:cs typeface="Arial" pitchFamily="34" charset="0"/>
                        </a:rPr>
                        <a:t>금융산업리더</a:t>
                      </a:r>
                      <a:r>
                        <a:rPr kumimoji="0" lang="en-US" altLang="ko-KR" sz="850" b="0" i="0" u="none" strike="noStrike" kern="0" cap="none" spc="0" normalizeH="0" baseline="0" dirty="0">
                          <a:ln>
                            <a:solidFill>
                              <a:schemeClr val="accent1">
                                <a:alpha val="0"/>
                              </a:schemeClr>
                            </a:solidFill>
                          </a:ln>
                          <a:solidFill>
                            <a:schemeClr val="tx2"/>
                          </a:solidFill>
                          <a:effectLst/>
                          <a:uLnTx/>
                          <a:uFillTx/>
                          <a:latin typeface="+mn-ea"/>
                          <a:ea typeface="+mn-ea"/>
                          <a:cs typeface="Arial" pitchFamily="34" charset="0"/>
                        </a:rPr>
                        <a:t>, B&amp;F1 </a:t>
                      </a:r>
                      <a:r>
                        <a:rPr kumimoji="0" lang="ko-KR" altLang="en-US" sz="850" b="0" i="0" u="none" strike="noStrike" kern="0" cap="none" spc="0" normalizeH="0" baseline="0" dirty="0">
                          <a:ln>
                            <a:solidFill>
                              <a:schemeClr val="accent1">
                                <a:alpha val="0"/>
                              </a:schemeClr>
                            </a:solidFill>
                          </a:ln>
                          <a:solidFill>
                            <a:schemeClr val="tx2"/>
                          </a:solidFill>
                          <a:effectLst/>
                          <a:uLnTx/>
                          <a:uFillTx/>
                          <a:latin typeface="+mn-ea"/>
                          <a:ea typeface="+mn-ea"/>
                          <a:cs typeface="Arial" pitchFamily="34" charset="0"/>
                        </a:rPr>
                        <a:t>본부장</a:t>
                      </a:r>
                      <a:endParaRPr kumimoji="0" lang="en-US" altLang="ko-KR" sz="850" b="0" i="0" u="none" strike="noStrike" kern="0" cap="none" spc="0" normalizeH="0" baseline="0" dirty="0">
                        <a:ln>
                          <a:solidFill>
                            <a:schemeClr val="accent1">
                              <a:alpha val="0"/>
                            </a:schemeClr>
                          </a:solidFill>
                        </a:ln>
                        <a:solidFill>
                          <a:schemeClr val="tx2"/>
                        </a:solidFill>
                        <a:effectLst/>
                        <a:uLnTx/>
                        <a:uFillTx/>
                        <a:latin typeface="+mn-ea"/>
                        <a:ea typeface="+mn-ea"/>
                        <a:cs typeface="Arial" pitchFamily="34" charset="0"/>
                      </a:endParaRPr>
                    </a:p>
                    <a:p>
                      <a:pPr marL="0" defTabSz="914400">
                        <a:lnSpc>
                          <a:spcPct val="100000"/>
                        </a:lnSpc>
                        <a:spcBef>
                          <a:spcPts val="0"/>
                        </a:spcBef>
                        <a:spcAft>
                          <a:spcPts val="0"/>
                        </a:spcAft>
                        <a:defRPr/>
                      </a:pPr>
                      <a:r>
                        <a:rPr kumimoji="0" lang="en-US" altLang="ko-KR" sz="850" b="0" i="0" u="none" strike="noStrike" kern="0" cap="none" spc="0" normalizeH="0" baseline="0" dirty="0">
                          <a:ln>
                            <a:solidFill>
                              <a:schemeClr val="accent1">
                                <a:alpha val="0"/>
                              </a:schemeClr>
                            </a:solidFill>
                          </a:ln>
                          <a:solidFill>
                            <a:schemeClr val="tx2"/>
                          </a:solidFill>
                          <a:effectLst/>
                          <a:uLnTx/>
                          <a:uFillTx/>
                          <a:latin typeface="+mn-ea"/>
                          <a:ea typeface="+mn-ea"/>
                          <a:cs typeface="Arial" pitchFamily="34" charset="0"/>
                        </a:rPr>
                        <a:t>T 02-2112-0217</a:t>
                      </a:r>
                    </a:p>
                    <a:p>
                      <a:pPr marL="0" defTabSz="914400">
                        <a:lnSpc>
                          <a:spcPct val="100000"/>
                        </a:lnSpc>
                        <a:spcBef>
                          <a:spcPts val="0"/>
                        </a:spcBef>
                        <a:spcAft>
                          <a:spcPts val="0"/>
                        </a:spcAft>
                        <a:defRPr/>
                      </a:pPr>
                      <a:r>
                        <a:rPr kumimoji="0" lang="en-US" altLang="ko-KR" sz="850" b="0" i="0" u="none" strike="noStrike" kern="0" cap="none" spc="0" normalizeH="0" baseline="0" dirty="0">
                          <a:ln>
                            <a:solidFill>
                              <a:schemeClr val="accent1">
                                <a:alpha val="0"/>
                              </a:schemeClr>
                            </a:solidFill>
                          </a:ln>
                          <a:solidFill>
                            <a:schemeClr val="tx2"/>
                          </a:solidFill>
                          <a:effectLst/>
                          <a:uLnTx/>
                          <a:uFillTx/>
                          <a:latin typeface="+mn-ea"/>
                          <a:ea typeface="+mn-ea"/>
                          <a:cs typeface="Arial" pitchFamily="34" charset="0"/>
                        </a:rPr>
                        <a:t>E ykwon@kr.kpmg.com</a:t>
                      </a:r>
                    </a:p>
                  </a:txBody>
                  <a:tcPr marL="0" marR="0" marT="0" marB="72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defTabSz="914400">
                        <a:lnSpc>
                          <a:spcPct val="100000"/>
                        </a:lnSpc>
                        <a:spcBef>
                          <a:spcPts val="0"/>
                        </a:spcBef>
                        <a:spcAft>
                          <a:spcPts val="0"/>
                        </a:spcAft>
                        <a:defRPr/>
                      </a:pPr>
                      <a:r>
                        <a:rPr kumimoji="0" lang="ko-KR" altLang="en-US" sz="850" b="1" i="0" u="none" strike="noStrike" kern="0" cap="none" spc="0" normalizeH="0" baseline="0" dirty="0" err="1">
                          <a:ln>
                            <a:solidFill>
                              <a:schemeClr val="accent1">
                                <a:alpha val="0"/>
                              </a:schemeClr>
                            </a:solidFill>
                          </a:ln>
                          <a:solidFill>
                            <a:schemeClr val="tx2"/>
                          </a:solidFill>
                          <a:effectLst/>
                          <a:uLnTx/>
                          <a:uFillTx/>
                          <a:latin typeface="+mn-ea"/>
                          <a:ea typeface="+mn-ea"/>
                          <a:cs typeface="Arial" pitchFamily="34" charset="0"/>
                        </a:rPr>
                        <a:t>최재범</a:t>
                      </a:r>
                      <a:endParaRPr kumimoji="0" lang="en-US" altLang="ko-KR" sz="850" b="1" i="0" u="none" strike="noStrike" kern="0" cap="none" spc="0" normalizeH="0" baseline="0" dirty="0">
                        <a:ln>
                          <a:solidFill>
                            <a:schemeClr val="accent1">
                              <a:alpha val="0"/>
                            </a:schemeClr>
                          </a:solidFill>
                        </a:ln>
                        <a:solidFill>
                          <a:schemeClr val="tx2"/>
                        </a:solidFill>
                        <a:effectLst/>
                        <a:uLnTx/>
                        <a:uFillTx/>
                        <a:latin typeface="+mn-ea"/>
                        <a:ea typeface="+mn-ea"/>
                        <a:cs typeface="Arial" pitchFamily="34" charset="0"/>
                      </a:endParaRPr>
                    </a:p>
                    <a:p>
                      <a:pPr marL="0" defTabSz="914400">
                        <a:lnSpc>
                          <a:spcPct val="100000"/>
                        </a:lnSpc>
                        <a:spcBef>
                          <a:spcPts val="0"/>
                        </a:spcBef>
                        <a:spcAft>
                          <a:spcPts val="0"/>
                        </a:spcAft>
                        <a:defRPr/>
                      </a:pPr>
                      <a:r>
                        <a:rPr kumimoji="0" lang="en-US" altLang="ko-KR" sz="850" b="0" i="0" u="none" strike="noStrike" kern="0" cap="none" spc="0" normalizeH="0" baseline="0" dirty="0">
                          <a:ln>
                            <a:solidFill>
                              <a:schemeClr val="accent1">
                                <a:alpha val="0"/>
                              </a:schemeClr>
                            </a:solidFill>
                          </a:ln>
                          <a:solidFill>
                            <a:schemeClr val="tx2"/>
                          </a:solidFill>
                          <a:effectLst/>
                          <a:uLnTx/>
                          <a:uFillTx/>
                          <a:latin typeface="+mn-ea"/>
                          <a:ea typeface="+mn-ea"/>
                          <a:cs typeface="Arial" pitchFamily="34" charset="0"/>
                        </a:rPr>
                        <a:t>B&amp;F2 </a:t>
                      </a:r>
                      <a:r>
                        <a:rPr kumimoji="0" lang="ko-KR" altLang="en-US" sz="850" b="0" i="0" u="none" strike="noStrike" kern="0" cap="none" spc="0" normalizeH="0" baseline="0" dirty="0">
                          <a:ln>
                            <a:solidFill>
                              <a:schemeClr val="accent1">
                                <a:alpha val="0"/>
                              </a:schemeClr>
                            </a:solidFill>
                          </a:ln>
                          <a:solidFill>
                            <a:schemeClr val="tx2"/>
                          </a:solidFill>
                          <a:effectLst/>
                          <a:uLnTx/>
                          <a:uFillTx/>
                          <a:latin typeface="+mn-ea"/>
                          <a:ea typeface="+mn-ea"/>
                          <a:cs typeface="Arial" pitchFamily="34" charset="0"/>
                        </a:rPr>
                        <a:t>본부장</a:t>
                      </a:r>
                      <a:endParaRPr kumimoji="0" lang="en-US" altLang="ko-KR" sz="850" b="0" i="0" u="none" strike="noStrike" kern="0" cap="none" spc="0" normalizeH="0" baseline="0" dirty="0">
                        <a:ln>
                          <a:solidFill>
                            <a:schemeClr val="accent1">
                              <a:alpha val="0"/>
                            </a:schemeClr>
                          </a:solidFill>
                        </a:ln>
                        <a:solidFill>
                          <a:schemeClr val="tx2"/>
                        </a:solidFill>
                        <a:effectLst/>
                        <a:uLnTx/>
                        <a:uFillTx/>
                        <a:latin typeface="+mn-ea"/>
                        <a:ea typeface="+mn-ea"/>
                        <a:cs typeface="Arial" pitchFamily="34" charset="0"/>
                      </a:endParaRPr>
                    </a:p>
                    <a:p>
                      <a:pPr marL="0" defTabSz="914400">
                        <a:lnSpc>
                          <a:spcPct val="100000"/>
                        </a:lnSpc>
                        <a:spcBef>
                          <a:spcPts val="0"/>
                        </a:spcBef>
                        <a:spcAft>
                          <a:spcPts val="0"/>
                        </a:spcAft>
                        <a:defRPr/>
                      </a:pPr>
                      <a:r>
                        <a:rPr kumimoji="0" lang="en-US" altLang="ko-KR" sz="850" b="0" i="0" u="none" strike="noStrike" kern="0" cap="none" spc="0" normalizeH="0" baseline="0" dirty="0">
                          <a:ln>
                            <a:solidFill>
                              <a:schemeClr val="accent1">
                                <a:alpha val="0"/>
                              </a:schemeClr>
                            </a:solidFill>
                          </a:ln>
                          <a:solidFill>
                            <a:schemeClr val="tx2"/>
                          </a:solidFill>
                          <a:effectLst/>
                          <a:uLnTx/>
                          <a:uFillTx/>
                          <a:latin typeface="+mn-ea"/>
                          <a:ea typeface="+mn-ea"/>
                          <a:cs typeface="Arial" pitchFamily="34" charset="0"/>
                        </a:rPr>
                        <a:t>T 02-2112-0213</a:t>
                      </a:r>
                    </a:p>
                    <a:p>
                      <a:pPr marL="0" defTabSz="914400">
                        <a:lnSpc>
                          <a:spcPct val="100000"/>
                        </a:lnSpc>
                        <a:spcBef>
                          <a:spcPts val="0"/>
                        </a:spcBef>
                        <a:spcAft>
                          <a:spcPts val="0"/>
                        </a:spcAft>
                        <a:defRPr/>
                      </a:pPr>
                      <a:r>
                        <a:rPr kumimoji="0" lang="en-US" altLang="ko-KR" sz="850" b="0" i="0" u="none" strike="noStrike" kern="0" cap="none" spc="0" normalizeH="0" baseline="0" dirty="0">
                          <a:ln>
                            <a:solidFill>
                              <a:schemeClr val="accent1">
                                <a:alpha val="0"/>
                              </a:schemeClr>
                            </a:solidFill>
                          </a:ln>
                          <a:solidFill>
                            <a:schemeClr val="tx2"/>
                          </a:solidFill>
                          <a:effectLst/>
                          <a:uLnTx/>
                          <a:uFillTx/>
                          <a:latin typeface="+mn-ea"/>
                          <a:ea typeface="+mn-ea"/>
                          <a:cs typeface="Arial" pitchFamily="34" charset="0"/>
                        </a:rPr>
                        <a:t>E jaebeomchoi@kr.kpmg.com</a:t>
                      </a:r>
                    </a:p>
                  </a:txBody>
                  <a:tcPr marL="0" marR="0" marT="0" marB="72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defTabSz="914400">
                        <a:lnSpc>
                          <a:spcPct val="100000"/>
                        </a:lnSpc>
                        <a:spcBef>
                          <a:spcPts val="0"/>
                        </a:spcBef>
                        <a:spcAft>
                          <a:spcPts val="0"/>
                        </a:spcAft>
                        <a:defRPr/>
                      </a:pPr>
                      <a:r>
                        <a:rPr kumimoji="0" lang="ko-KR" altLang="en-US" sz="850" b="1" i="0" u="none" strike="noStrike" kern="0" cap="none" spc="0" normalizeH="0" baseline="0" dirty="0" err="1">
                          <a:ln>
                            <a:solidFill>
                              <a:schemeClr val="accent1">
                                <a:alpha val="0"/>
                              </a:schemeClr>
                            </a:solidFill>
                          </a:ln>
                          <a:solidFill>
                            <a:schemeClr val="tx2"/>
                          </a:solidFill>
                          <a:effectLst/>
                          <a:uLnTx/>
                          <a:uFillTx/>
                          <a:latin typeface="+mn-ea"/>
                          <a:ea typeface="+mn-ea"/>
                          <a:cs typeface="Arial" pitchFamily="34" charset="0"/>
                        </a:rPr>
                        <a:t>김진귀</a:t>
                      </a:r>
                      <a:endParaRPr kumimoji="0" lang="ko-KR" altLang="en-US" sz="850" b="1" i="0" u="none" strike="noStrike" kern="0" cap="none" spc="0" normalizeH="0" baseline="0" dirty="0">
                        <a:ln>
                          <a:solidFill>
                            <a:schemeClr val="accent1">
                              <a:alpha val="0"/>
                            </a:schemeClr>
                          </a:solidFill>
                        </a:ln>
                        <a:solidFill>
                          <a:schemeClr val="tx2"/>
                        </a:solidFill>
                        <a:effectLst/>
                        <a:uLnTx/>
                        <a:uFillTx/>
                        <a:latin typeface="+mn-ea"/>
                        <a:ea typeface="+mn-ea"/>
                        <a:cs typeface="Arial" pitchFamily="34" charset="0"/>
                      </a:endParaRPr>
                    </a:p>
                    <a:p>
                      <a:pPr marL="0" defTabSz="914400">
                        <a:lnSpc>
                          <a:spcPct val="100000"/>
                        </a:lnSpc>
                        <a:spcBef>
                          <a:spcPts val="0"/>
                        </a:spcBef>
                        <a:spcAft>
                          <a:spcPts val="0"/>
                        </a:spcAft>
                        <a:defRPr/>
                      </a:pPr>
                      <a:r>
                        <a:rPr kumimoji="0" lang="en-US" altLang="ko-KR" sz="850" b="0" i="0" u="none" strike="noStrike" kern="0" cap="none" spc="0" normalizeH="0" baseline="0" dirty="0">
                          <a:ln>
                            <a:solidFill>
                              <a:schemeClr val="accent1">
                                <a:alpha val="0"/>
                              </a:schemeClr>
                            </a:solidFill>
                          </a:ln>
                          <a:solidFill>
                            <a:schemeClr val="tx2"/>
                          </a:solidFill>
                          <a:effectLst/>
                          <a:uLnTx/>
                          <a:uFillTx/>
                          <a:latin typeface="+mn-ea"/>
                          <a:ea typeface="+mn-ea"/>
                          <a:cs typeface="Arial" pitchFamily="34" charset="0"/>
                        </a:rPr>
                        <a:t>B&amp;F3 </a:t>
                      </a:r>
                      <a:r>
                        <a:rPr kumimoji="0" lang="ko-KR" altLang="en-US" sz="850" b="0" i="0" u="none" strike="noStrike" kern="0" cap="none" spc="0" normalizeH="0" baseline="0" dirty="0">
                          <a:ln>
                            <a:solidFill>
                              <a:schemeClr val="accent1">
                                <a:alpha val="0"/>
                              </a:schemeClr>
                            </a:solidFill>
                          </a:ln>
                          <a:solidFill>
                            <a:schemeClr val="tx2"/>
                          </a:solidFill>
                          <a:effectLst/>
                          <a:uLnTx/>
                          <a:uFillTx/>
                          <a:latin typeface="+mn-ea"/>
                          <a:ea typeface="+mn-ea"/>
                          <a:cs typeface="Arial" pitchFamily="34" charset="0"/>
                        </a:rPr>
                        <a:t>본부장</a:t>
                      </a:r>
                    </a:p>
                    <a:p>
                      <a:pPr marL="0" defTabSz="914400">
                        <a:lnSpc>
                          <a:spcPct val="100000"/>
                        </a:lnSpc>
                        <a:spcBef>
                          <a:spcPts val="0"/>
                        </a:spcBef>
                        <a:spcAft>
                          <a:spcPts val="0"/>
                        </a:spcAft>
                        <a:defRPr/>
                      </a:pPr>
                      <a:r>
                        <a:rPr kumimoji="0" lang="en-US" altLang="ko-KR" sz="850" b="0" i="0" u="none" strike="noStrike" kern="0" cap="none" spc="0" normalizeH="0" baseline="0" dirty="0">
                          <a:ln>
                            <a:solidFill>
                              <a:schemeClr val="accent1">
                                <a:alpha val="0"/>
                              </a:schemeClr>
                            </a:solidFill>
                          </a:ln>
                          <a:solidFill>
                            <a:schemeClr val="tx2"/>
                          </a:solidFill>
                          <a:effectLst/>
                          <a:uLnTx/>
                          <a:uFillTx/>
                          <a:latin typeface="+mn-ea"/>
                          <a:ea typeface="+mn-ea"/>
                          <a:cs typeface="Arial" pitchFamily="34" charset="0"/>
                        </a:rPr>
                        <a:t>02-2112-0223</a:t>
                      </a:r>
                    </a:p>
                    <a:p>
                      <a:pPr marL="0" defTabSz="914400">
                        <a:lnSpc>
                          <a:spcPct val="100000"/>
                        </a:lnSpc>
                        <a:spcBef>
                          <a:spcPts val="0"/>
                        </a:spcBef>
                        <a:spcAft>
                          <a:spcPts val="0"/>
                        </a:spcAft>
                        <a:defRPr/>
                      </a:pPr>
                      <a:r>
                        <a:rPr kumimoji="0" lang="en-US" altLang="ko-KR" sz="850" b="0" i="0" u="none" strike="noStrike" kern="0" cap="none" spc="0" normalizeH="0" baseline="0" dirty="0">
                          <a:ln>
                            <a:solidFill>
                              <a:schemeClr val="accent1">
                                <a:alpha val="0"/>
                              </a:schemeClr>
                            </a:solidFill>
                          </a:ln>
                          <a:solidFill>
                            <a:schemeClr val="tx2"/>
                          </a:solidFill>
                          <a:effectLst/>
                          <a:uLnTx/>
                          <a:uFillTx/>
                          <a:latin typeface="+mn-ea"/>
                          <a:ea typeface="+mn-ea"/>
                          <a:cs typeface="Arial" pitchFamily="34" charset="0"/>
                        </a:rPr>
                        <a:t>jinkwikim@kr.kpmg.com</a:t>
                      </a:r>
                    </a:p>
                  </a:txBody>
                  <a:tcPr marL="0" marR="0" marT="0" marB="72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defTabSz="914400">
                        <a:lnSpc>
                          <a:spcPct val="100000"/>
                        </a:lnSpc>
                        <a:spcBef>
                          <a:spcPts val="0"/>
                        </a:spcBef>
                        <a:spcAft>
                          <a:spcPts val="0"/>
                        </a:spcAft>
                        <a:defRPr/>
                      </a:pPr>
                      <a:r>
                        <a:rPr kumimoji="0" lang="ko-KR" altLang="en-US" sz="850" b="1" i="0" u="none" strike="noStrike" kern="0" cap="none" spc="0" normalizeH="0" baseline="0" dirty="0" err="1">
                          <a:ln>
                            <a:solidFill>
                              <a:schemeClr val="accent1">
                                <a:alpha val="0"/>
                              </a:schemeClr>
                            </a:solidFill>
                          </a:ln>
                          <a:solidFill>
                            <a:schemeClr val="tx2"/>
                          </a:solidFill>
                          <a:effectLst/>
                          <a:uLnTx/>
                          <a:uFillTx/>
                          <a:latin typeface="+mn-ea"/>
                          <a:ea typeface="+mn-ea"/>
                          <a:cs typeface="Arial" pitchFamily="34" charset="0"/>
                        </a:rPr>
                        <a:t>석명기</a:t>
                      </a:r>
                      <a:endParaRPr kumimoji="0" lang="en-US" altLang="ko-KR" sz="850" b="1" i="0" u="none" strike="noStrike" kern="0" cap="none" spc="0" normalizeH="0" baseline="0" dirty="0">
                        <a:ln>
                          <a:solidFill>
                            <a:schemeClr val="accent1">
                              <a:alpha val="0"/>
                            </a:schemeClr>
                          </a:solidFill>
                        </a:ln>
                        <a:solidFill>
                          <a:schemeClr val="tx2"/>
                        </a:solidFill>
                        <a:effectLst/>
                        <a:uLnTx/>
                        <a:uFillTx/>
                        <a:latin typeface="+mn-ea"/>
                        <a:ea typeface="+mn-ea"/>
                        <a:cs typeface="Arial" pitchFamily="34" charset="0"/>
                      </a:endParaRPr>
                    </a:p>
                    <a:p>
                      <a:pPr marL="0" defTabSz="914400">
                        <a:lnSpc>
                          <a:spcPct val="100000"/>
                        </a:lnSpc>
                        <a:spcBef>
                          <a:spcPts val="0"/>
                        </a:spcBef>
                        <a:spcAft>
                          <a:spcPts val="0"/>
                        </a:spcAft>
                        <a:defRPr/>
                      </a:pPr>
                      <a:r>
                        <a:rPr kumimoji="0" lang="ko-KR" altLang="en-US" sz="850" b="0" i="0" u="none" strike="noStrike" kern="0" cap="none" spc="0" normalizeH="0" baseline="0" dirty="0" err="1">
                          <a:ln>
                            <a:solidFill>
                              <a:schemeClr val="accent1">
                                <a:alpha val="0"/>
                              </a:schemeClr>
                            </a:solidFill>
                          </a:ln>
                          <a:solidFill>
                            <a:schemeClr val="tx2"/>
                          </a:solidFill>
                          <a:effectLst/>
                          <a:uLnTx/>
                          <a:uFillTx/>
                          <a:latin typeface="+mn-ea"/>
                          <a:ea typeface="+mn-ea"/>
                          <a:cs typeface="Arial" pitchFamily="34" charset="0"/>
                        </a:rPr>
                        <a:t>부대표</a:t>
                      </a:r>
                      <a:endParaRPr kumimoji="0" lang="en-US" altLang="ko-KR" sz="850" b="0" i="0" u="none" strike="noStrike" kern="0" cap="none" spc="0" normalizeH="0" baseline="0" dirty="0">
                        <a:ln>
                          <a:solidFill>
                            <a:schemeClr val="accent1">
                              <a:alpha val="0"/>
                            </a:schemeClr>
                          </a:solidFill>
                        </a:ln>
                        <a:solidFill>
                          <a:schemeClr val="tx2"/>
                        </a:solidFill>
                        <a:effectLst/>
                        <a:uLnTx/>
                        <a:uFillTx/>
                        <a:latin typeface="+mn-ea"/>
                        <a:ea typeface="+mn-ea"/>
                        <a:cs typeface="Arial" pitchFamily="34" charset="0"/>
                      </a:endParaRPr>
                    </a:p>
                    <a:p>
                      <a:pPr marL="0" defTabSz="914400">
                        <a:lnSpc>
                          <a:spcPct val="100000"/>
                        </a:lnSpc>
                        <a:spcBef>
                          <a:spcPts val="0"/>
                        </a:spcBef>
                        <a:spcAft>
                          <a:spcPts val="0"/>
                        </a:spcAft>
                        <a:defRPr/>
                      </a:pPr>
                      <a:r>
                        <a:rPr kumimoji="0" lang="en-US" altLang="ko-KR" sz="850" b="0" i="0" u="none" strike="noStrike" kern="0" cap="none" spc="0" normalizeH="0" baseline="0" dirty="0">
                          <a:ln>
                            <a:solidFill>
                              <a:schemeClr val="accent1">
                                <a:alpha val="0"/>
                              </a:schemeClr>
                            </a:solidFill>
                          </a:ln>
                          <a:solidFill>
                            <a:schemeClr val="tx2"/>
                          </a:solidFill>
                          <a:effectLst/>
                          <a:uLnTx/>
                          <a:uFillTx/>
                          <a:latin typeface="+mn-ea"/>
                          <a:ea typeface="+mn-ea"/>
                          <a:cs typeface="Arial" pitchFamily="34" charset="0"/>
                        </a:rPr>
                        <a:t>T 02-2112-0415</a:t>
                      </a:r>
                    </a:p>
                    <a:p>
                      <a:pPr marL="0" defTabSz="914400">
                        <a:lnSpc>
                          <a:spcPct val="100000"/>
                        </a:lnSpc>
                        <a:spcBef>
                          <a:spcPts val="0"/>
                        </a:spcBef>
                        <a:spcAft>
                          <a:spcPts val="0"/>
                        </a:spcAft>
                        <a:defRPr/>
                      </a:pPr>
                      <a:r>
                        <a:rPr kumimoji="0" lang="en-US" altLang="ko-KR" sz="850" b="0" i="0" u="none" strike="noStrike" kern="0" cap="none" spc="0" normalizeH="0" baseline="0" dirty="0">
                          <a:ln>
                            <a:solidFill>
                              <a:schemeClr val="accent1">
                                <a:alpha val="0"/>
                              </a:schemeClr>
                            </a:solidFill>
                          </a:ln>
                          <a:solidFill>
                            <a:schemeClr val="tx2"/>
                          </a:solidFill>
                          <a:effectLst/>
                          <a:uLnTx/>
                          <a:uFillTx/>
                          <a:latin typeface="+mn-ea"/>
                          <a:ea typeface="+mn-ea"/>
                          <a:cs typeface="Arial" pitchFamily="34" charset="0"/>
                        </a:rPr>
                        <a:t>E mseok@kr.kpmg.com</a:t>
                      </a:r>
                    </a:p>
                  </a:txBody>
                  <a:tcPr marL="0" marR="0" marT="0" marB="72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defTabSz="914400">
                        <a:lnSpc>
                          <a:spcPct val="100000"/>
                        </a:lnSpc>
                        <a:spcBef>
                          <a:spcPts val="0"/>
                        </a:spcBef>
                        <a:spcAft>
                          <a:spcPts val="0"/>
                        </a:spcAft>
                        <a:defRPr/>
                      </a:pPr>
                      <a:r>
                        <a:rPr kumimoji="0" lang="ko-KR" altLang="en-US" sz="850" b="1" i="0" u="none" strike="noStrike" kern="0" cap="none" spc="0" normalizeH="0" baseline="0" dirty="0" err="1">
                          <a:ln>
                            <a:solidFill>
                              <a:schemeClr val="accent1">
                                <a:alpha val="0"/>
                              </a:schemeClr>
                            </a:solidFill>
                          </a:ln>
                          <a:solidFill>
                            <a:schemeClr val="tx2"/>
                          </a:solidFill>
                          <a:effectLst/>
                          <a:uLnTx/>
                          <a:uFillTx/>
                          <a:latin typeface="+mn-ea"/>
                          <a:ea typeface="+mn-ea"/>
                          <a:cs typeface="Arial" pitchFamily="34" charset="0"/>
                        </a:rPr>
                        <a:t>채민선</a:t>
                      </a:r>
                      <a:endParaRPr kumimoji="0" lang="en-US" altLang="ko-KR" sz="850" b="1" i="0" u="none" strike="noStrike" kern="0" cap="none" spc="0" normalizeH="0" baseline="0" dirty="0">
                        <a:ln>
                          <a:solidFill>
                            <a:schemeClr val="accent1">
                              <a:alpha val="0"/>
                            </a:schemeClr>
                          </a:solidFill>
                        </a:ln>
                        <a:solidFill>
                          <a:schemeClr val="tx2"/>
                        </a:solidFill>
                        <a:effectLst/>
                        <a:uLnTx/>
                        <a:uFillTx/>
                        <a:latin typeface="+mn-ea"/>
                        <a:ea typeface="+mn-ea"/>
                        <a:cs typeface="Arial" pitchFamily="34" charset="0"/>
                      </a:endParaRPr>
                    </a:p>
                    <a:p>
                      <a:pPr marL="0" defTabSz="914400">
                        <a:lnSpc>
                          <a:spcPct val="100000"/>
                        </a:lnSpc>
                        <a:spcBef>
                          <a:spcPts val="0"/>
                        </a:spcBef>
                        <a:spcAft>
                          <a:spcPts val="0"/>
                        </a:spcAft>
                        <a:defRPr/>
                      </a:pPr>
                      <a:r>
                        <a:rPr kumimoji="0" lang="ko-KR" altLang="en-US" sz="850" b="0" i="0" u="none" strike="noStrike" kern="0" cap="none" spc="0" normalizeH="0" baseline="0" dirty="0">
                          <a:ln>
                            <a:solidFill>
                              <a:schemeClr val="accent1">
                                <a:alpha val="0"/>
                              </a:schemeClr>
                            </a:solidFill>
                          </a:ln>
                          <a:solidFill>
                            <a:schemeClr val="tx2"/>
                          </a:solidFill>
                          <a:effectLst/>
                          <a:uLnTx/>
                          <a:uFillTx/>
                          <a:latin typeface="+mn-ea"/>
                          <a:ea typeface="+mn-ea"/>
                          <a:cs typeface="Arial" pitchFamily="34" charset="0"/>
                        </a:rPr>
                        <a:t>전무</a:t>
                      </a:r>
                      <a:endParaRPr kumimoji="0" lang="en-US" altLang="ko-KR" sz="850" b="0" i="0" u="none" strike="noStrike" kern="0" cap="none" spc="0" normalizeH="0" baseline="0" dirty="0">
                        <a:ln>
                          <a:solidFill>
                            <a:schemeClr val="accent1">
                              <a:alpha val="0"/>
                            </a:schemeClr>
                          </a:solidFill>
                        </a:ln>
                        <a:solidFill>
                          <a:schemeClr val="tx2"/>
                        </a:solidFill>
                        <a:effectLst/>
                        <a:uLnTx/>
                        <a:uFillTx/>
                        <a:latin typeface="+mn-ea"/>
                        <a:ea typeface="+mn-ea"/>
                        <a:cs typeface="Arial" pitchFamily="34" charset="0"/>
                      </a:endParaRPr>
                    </a:p>
                    <a:p>
                      <a:pPr marL="0" defTabSz="914400">
                        <a:lnSpc>
                          <a:spcPct val="100000"/>
                        </a:lnSpc>
                        <a:spcBef>
                          <a:spcPts val="0"/>
                        </a:spcBef>
                        <a:spcAft>
                          <a:spcPts val="0"/>
                        </a:spcAft>
                        <a:defRPr/>
                      </a:pPr>
                      <a:r>
                        <a:rPr kumimoji="0" lang="en-US" altLang="ko-KR" sz="850" b="0" i="0" u="none" strike="noStrike" kern="0" cap="none" spc="0" normalizeH="0" baseline="0" dirty="0">
                          <a:ln>
                            <a:solidFill>
                              <a:schemeClr val="accent1">
                                <a:alpha val="0"/>
                              </a:schemeClr>
                            </a:solidFill>
                          </a:ln>
                          <a:solidFill>
                            <a:schemeClr val="tx2"/>
                          </a:solidFill>
                          <a:effectLst/>
                          <a:uLnTx/>
                          <a:uFillTx/>
                          <a:latin typeface="+mn-ea"/>
                          <a:ea typeface="+mn-ea"/>
                          <a:cs typeface="Arial" pitchFamily="34" charset="0"/>
                        </a:rPr>
                        <a:t>T 02-2112-0484</a:t>
                      </a:r>
                    </a:p>
                    <a:p>
                      <a:pPr marL="0" defTabSz="914400">
                        <a:lnSpc>
                          <a:spcPct val="100000"/>
                        </a:lnSpc>
                        <a:spcBef>
                          <a:spcPts val="0"/>
                        </a:spcBef>
                        <a:spcAft>
                          <a:spcPts val="0"/>
                        </a:spcAft>
                        <a:defRPr/>
                      </a:pPr>
                      <a:r>
                        <a:rPr kumimoji="0" lang="en-US" altLang="ko-KR" sz="850" b="0" i="0" u="none" strike="noStrike" kern="0" cap="none" spc="0" normalizeH="0" baseline="0" dirty="0">
                          <a:ln>
                            <a:solidFill>
                              <a:schemeClr val="accent1">
                                <a:alpha val="0"/>
                              </a:schemeClr>
                            </a:solidFill>
                          </a:ln>
                          <a:solidFill>
                            <a:schemeClr val="tx2"/>
                          </a:solidFill>
                          <a:effectLst/>
                          <a:uLnTx/>
                          <a:uFillTx/>
                          <a:latin typeface="+mn-ea"/>
                          <a:ea typeface="+mn-ea"/>
                          <a:cs typeface="Arial" pitchFamily="34" charset="0"/>
                        </a:rPr>
                        <a:t>E mchae@kr.kpmg.com</a:t>
                      </a:r>
                    </a:p>
                  </a:txBody>
                  <a:tcPr marL="0" marR="0" marT="0" marB="72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9372684"/>
                  </a:ext>
                </a:extLst>
              </a:tr>
              <a:tr h="588359">
                <a:tc>
                  <a:txBody>
                    <a:bodyPr/>
                    <a:lstStyle/>
                    <a:p>
                      <a:pPr marL="0" defTabSz="914400">
                        <a:lnSpc>
                          <a:spcPct val="100000"/>
                        </a:lnSpc>
                        <a:spcBef>
                          <a:spcPts val="0"/>
                        </a:spcBef>
                        <a:spcAft>
                          <a:spcPts val="0"/>
                        </a:spcAft>
                        <a:defRPr/>
                      </a:pPr>
                      <a:r>
                        <a:rPr kumimoji="0" lang="ko-KR" altLang="en-US" sz="850" b="1" i="0" u="none" strike="noStrike" kern="0" cap="none" spc="0" normalizeH="0" baseline="0" dirty="0">
                          <a:ln>
                            <a:solidFill>
                              <a:schemeClr val="accent1">
                                <a:alpha val="0"/>
                              </a:schemeClr>
                            </a:solidFill>
                          </a:ln>
                          <a:solidFill>
                            <a:schemeClr val="tx2"/>
                          </a:solidFill>
                          <a:effectLst/>
                          <a:uLnTx/>
                          <a:uFillTx/>
                          <a:latin typeface="+mn-ea"/>
                          <a:ea typeface="+mn-ea"/>
                          <a:cs typeface="Arial" pitchFamily="34" charset="0"/>
                        </a:rPr>
                        <a:t>전용기</a:t>
                      </a:r>
                      <a:endParaRPr kumimoji="0" lang="en-US" altLang="ko-KR" sz="850" b="1" i="0" u="none" strike="noStrike" kern="0" cap="none" spc="0" normalizeH="0" baseline="0" dirty="0">
                        <a:ln>
                          <a:solidFill>
                            <a:schemeClr val="accent1">
                              <a:alpha val="0"/>
                            </a:schemeClr>
                          </a:solidFill>
                        </a:ln>
                        <a:solidFill>
                          <a:schemeClr val="tx2"/>
                        </a:solidFill>
                        <a:effectLst/>
                        <a:uLnTx/>
                        <a:uFillTx/>
                        <a:latin typeface="+mn-ea"/>
                        <a:ea typeface="+mn-ea"/>
                        <a:cs typeface="Arial" pitchFamily="34" charset="0"/>
                      </a:endParaRPr>
                    </a:p>
                    <a:p>
                      <a:pPr marL="0" defTabSz="914400">
                        <a:lnSpc>
                          <a:spcPct val="100000"/>
                        </a:lnSpc>
                        <a:spcBef>
                          <a:spcPts val="0"/>
                        </a:spcBef>
                        <a:spcAft>
                          <a:spcPts val="0"/>
                        </a:spcAft>
                        <a:defRPr/>
                      </a:pPr>
                      <a:r>
                        <a:rPr kumimoji="0" lang="ko-KR" altLang="en-US" sz="850" b="0" i="0" u="none" strike="noStrike" kern="0" cap="none" spc="0" normalizeH="0" baseline="0" dirty="0">
                          <a:ln>
                            <a:solidFill>
                              <a:schemeClr val="accent1">
                                <a:alpha val="0"/>
                              </a:schemeClr>
                            </a:solidFill>
                          </a:ln>
                          <a:solidFill>
                            <a:schemeClr val="tx2"/>
                          </a:solidFill>
                          <a:effectLst/>
                          <a:uLnTx/>
                          <a:uFillTx/>
                          <a:latin typeface="+mn-ea"/>
                          <a:ea typeface="+mn-ea"/>
                          <a:cs typeface="Arial" pitchFamily="34" charset="0"/>
                        </a:rPr>
                        <a:t>전무</a:t>
                      </a:r>
                      <a:endParaRPr kumimoji="0" lang="en-US" altLang="ko-KR" sz="850" b="0" i="0" u="none" strike="noStrike" kern="0" cap="none" spc="0" normalizeH="0" baseline="0" dirty="0">
                        <a:ln>
                          <a:solidFill>
                            <a:schemeClr val="accent1">
                              <a:alpha val="0"/>
                            </a:schemeClr>
                          </a:solidFill>
                        </a:ln>
                        <a:solidFill>
                          <a:schemeClr val="tx2"/>
                        </a:solidFill>
                        <a:effectLst/>
                        <a:uLnTx/>
                        <a:uFillTx/>
                        <a:latin typeface="+mn-ea"/>
                        <a:ea typeface="+mn-ea"/>
                        <a:cs typeface="Arial" pitchFamily="34" charset="0"/>
                      </a:endParaRPr>
                    </a:p>
                    <a:p>
                      <a:pPr marL="0" defTabSz="914400">
                        <a:lnSpc>
                          <a:spcPct val="100000"/>
                        </a:lnSpc>
                        <a:spcBef>
                          <a:spcPts val="0"/>
                        </a:spcBef>
                        <a:spcAft>
                          <a:spcPts val="0"/>
                        </a:spcAft>
                        <a:defRPr/>
                      </a:pPr>
                      <a:r>
                        <a:rPr kumimoji="0" lang="en-US" altLang="ko-KR" sz="850" b="0" i="0" u="none" strike="noStrike" kern="0" cap="none" spc="0" normalizeH="0" baseline="0" dirty="0">
                          <a:ln>
                            <a:solidFill>
                              <a:schemeClr val="accent1">
                                <a:alpha val="0"/>
                              </a:schemeClr>
                            </a:solidFill>
                          </a:ln>
                          <a:solidFill>
                            <a:schemeClr val="tx2"/>
                          </a:solidFill>
                          <a:effectLst/>
                          <a:uLnTx/>
                          <a:uFillTx/>
                          <a:latin typeface="+mn-ea"/>
                          <a:ea typeface="+mn-ea"/>
                          <a:cs typeface="Arial" pitchFamily="34" charset="0"/>
                        </a:rPr>
                        <a:t>T 02-2112-0556</a:t>
                      </a:r>
                    </a:p>
                    <a:p>
                      <a:pPr marL="0" defTabSz="914400">
                        <a:lnSpc>
                          <a:spcPct val="100000"/>
                        </a:lnSpc>
                        <a:spcBef>
                          <a:spcPts val="0"/>
                        </a:spcBef>
                        <a:spcAft>
                          <a:spcPts val="0"/>
                        </a:spcAft>
                        <a:defRPr/>
                      </a:pPr>
                      <a:r>
                        <a:rPr kumimoji="0" lang="en-US" altLang="ko-KR" sz="850" b="0" i="0" u="none" strike="noStrike" kern="0" cap="none" spc="0" normalizeH="0" baseline="0" dirty="0">
                          <a:ln>
                            <a:solidFill>
                              <a:schemeClr val="accent1">
                                <a:alpha val="0"/>
                              </a:schemeClr>
                            </a:solidFill>
                          </a:ln>
                          <a:solidFill>
                            <a:schemeClr val="tx2"/>
                          </a:solidFill>
                          <a:effectLst/>
                          <a:uLnTx/>
                          <a:uFillTx/>
                          <a:latin typeface="+mn-ea"/>
                          <a:ea typeface="+mn-ea"/>
                          <a:cs typeface="Arial" pitchFamily="34" charset="0"/>
                        </a:rPr>
                        <a:t>E yjeon@kr.kpmg.com</a:t>
                      </a:r>
                    </a:p>
                  </a:txBody>
                  <a:tcPr marL="0" marR="0" marT="0" marB="72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defTabSz="914400">
                        <a:lnSpc>
                          <a:spcPct val="100000"/>
                        </a:lnSpc>
                        <a:spcBef>
                          <a:spcPts val="0"/>
                        </a:spcBef>
                        <a:spcAft>
                          <a:spcPts val="0"/>
                        </a:spcAft>
                        <a:defRPr/>
                      </a:pPr>
                      <a:r>
                        <a:rPr kumimoji="0" lang="ko-KR" altLang="en-US" sz="850" b="1" i="0" u="none" strike="noStrike" kern="0" cap="none" spc="0" normalizeH="0" baseline="0" dirty="0" err="1">
                          <a:ln>
                            <a:solidFill>
                              <a:schemeClr val="accent1">
                                <a:alpha val="0"/>
                              </a:schemeClr>
                            </a:solidFill>
                          </a:ln>
                          <a:solidFill>
                            <a:schemeClr val="tx2"/>
                          </a:solidFill>
                          <a:effectLst/>
                          <a:uLnTx/>
                          <a:uFillTx/>
                          <a:latin typeface="+mn-ea"/>
                          <a:ea typeface="+mn-ea"/>
                          <a:cs typeface="Arial" pitchFamily="34" charset="0"/>
                        </a:rPr>
                        <a:t>박철성</a:t>
                      </a:r>
                      <a:endParaRPr kumimoji="0" lang="en-US" altLang="ko-KR" sz="850" b="1" i="0" u="none" strike="noStrike" kern="0" cap="none" spc="0" normalizeH="0" baseline="0" dirty="0">
                        <a:ln>
                          <a:solidFill>
                            <a:schemeClr val="accent1">
                              <a:alpha val="0"/>
                            </a:schemeClr>
                          </a:solidFill>
                        </a:ln>
                        <a:solidFill>
                          <a:schemeClr val="tx2"/>
                        </a:solidFill>
                        <a:effectLst/>
                        <a:uLnTx/>
                        <a:uFillTx/>
                        <a:latin typeface="+mn-ea"/>
                        <a:ea typeface="+mn-ea"/>
                        <a:cs typeface="Arial" pitchFamily="34" charset="0"/>
                      </a:endParaRPr>
                    </a:p>
                    <a:p>
                      <a:pPr marL="0" defTabSz="914400">
                        <a:lnSpc>
                          <a:spcPct val="100000"/>
                        </a:lnSpc>
                        <a:spcBef>
                          <a:spcPts val="0"/>
                        </a:spcBef>
                        <a:spcAft>
                          <a:spcPts val="0"/>
                        </a:spcAft>
                        <a:defRPr/>
                      </a:pPr>
                      <a:r>
                        <a:rPr kumimoji="0" lang="ko-KR" altLang="en-US" sz="850" b="0" i="0" u="none" strike="noStrike" kern="0" cap="none" spc="0" normalizeH="0" baseline="0" dirty="0">
                          <a:ln>
                            <a:solidFill>
                              <a:schemeClr val="accent1">
                                <a:alpha val="0"/>
                              </a:schemeClr>
                            </a:solidFill>
                          </a:ln>
                          <a:solidFill>
                            <a:schemeClr val="tx2"/>
                          </a:solidFill>
                          <a:effectLst/>
                          <a:uLnTx/>
                          <a:uFillTx/>
                          <a:latin typeface="+mn-ea"/>
                          <a:ea typeface="+mn-ea"/>
                          <a:cs typeface="Arial" pitchFamily="34" charset="0"/>
                        </a:rPr>
                        <a:t>전무</a:t>
                      </a:r>
                      <a:endParaRPr kumimoji="0" lang="en-US" altLang="ko-KR" sz="850" b="0" i="0" u="none" strike="noStrike" kern="0" cap="none" spc="0" normalizeH="0" baseline="0" dirty="0">
                        <a:ln>
                          <a:solidFill>
                            <a:schemeClr val="accent1">
                              <a:alpha val="0"/>
                            </a:schemeClr>
                          </a:solidFill>
                        </a:ln>
                        <a:solidFill>
                          <a:schemeClr val="tx2"/>
                        </a:solidFill>
                        <a:effectLst/>
                        <a:uLnTx/>
                        <a:uFillTx/>
                        <a:latin typeface="+mn-ea"/>
                        <a:ea typeface="+mn-ea"/>
                        <a:cs typeface="Arial" pitchFamily="34" charset="0"/>
                      </a:endParaRPr>
                    </a:p>
                    <a:p>
                      <a:pPr marL="0" defTabSz="914400">
                        <a:lnSpc>
                          <a:spcPct val="100000"/>
                        </a:lnSpc>
                        <a:spcBef>
                          <a:spcPts val="0"/>
                        </a:spcBef>
                        <a:spcAft>
                          <a:spcPts val="0"/>
                        </a:spcAft>
                        <a:defRPr/>
                      </a:pPr>
                      <a:r>
                        <a:rPr kumimoji="0" lang="en-US" altLang="ko-KR" sz="850" b="0" i="0" u="none" strike="noStrike" kern="0" cap="none" spc="0" normalizeH="0" baseline="0" dirty="0">
                          <a:ln>
                            <a:solidFill>
                              <a:schemeClr val="accent1">
                                <a:alpha val="0"/>
                              </a:schemeClr>
                            </a:solidFill>
                          </a:ln>
                          <a:solidFill>
                            <a:schemeClr val="tx2"/>
                          </a:solidFill>
                          <a:effectLst/>
                          <a:uLnTx/>
                          <a:uFillTx/>
                          <a:latin typeface="+mn-ea"/>
                          <a:ea typeface="+mn-ea"/>
                          <a:cs typeface="Arial" pitchFamily="34" charset="0"/>
                        </a:rPr>
                        <a:t>T 02-2112-0437</a:t>
                      </a:r>
                    </a:p>
                    <a:p>
                      <a:pPr marL="0" defTabSz="914400">
                        <a:lnSpc>
                          <a:spcPct val="100000"/>
                        </a:lnSpc>
                        <a:spcBef>
                          <a:spcPts val="0"/>
                        </a:spcBef>
                        <a:spcAft>
                          <a:spcPts val="0"/>
                        </a:spcAft>
                        <a:defRPr/>
                      </a:pPr>
                      <a:r>
                        <a:rPr kumimoji="0" lang="en-US" altLang="ko-KR" sz="850" b="0" i="0" u="none" strike="noStrike" kern="0" cap="none" spc="0" normalizeH="0" baseline="0" dirty="0">
                          <a:ln>
                            <a:solidFill>
                              <a:schemeClr val="accent1">
                                <a:alpha val="0"/>
                              </a:schemeClr>
                            </a:solidFill>
                          </a:ln>
                          <a:solidFill>
                            <a:schemeClr val="tx2"/>
                          </a:solidFill>
                          <a:effectLst/>
                          <a:uLnTx/>
                          <a:uFillTx/>
                          <a:latin typeface="+mn-ea"/>
                          <a:ea typeface="+mn-ea"/>
                          <a:cs typeface="Arial" pitchFamily="34" charset="0"/>
                        </a:rPr>
                        <a:t>E chulsungpark@kr.kpmg.com</a:t>
                      </a:r>
                    </a:p>
                  </a:txBody>
                  <a:tcPr marL="0" marR="0" marT="0" marB="72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defTabSz="914400">
                        <a:lnSpc>
                          <a:spcPct val="100000"/>
                        </a:lnSpc>
                        <a:spcBef>
                          <a:spcPts val="0"/>
                        </a:spcBef>
                        <a:spcAft>
                          <a:spcPts val="0"/>
                        </a:spcAft>
                        <a:defRPr/>
                      </a:pPr>
                      <a:r>
                        <a:rPr kumimoji="0" lang="ko-KR" altLang="en-US" sz="850" b="1" i="0" u="none" strike="noStrike" kern="0" cap="none" spc="0" normalizeH="0" baseline="0" dirty="0">
                          <a:ln>
                            <a:solidFill>
                              <a:schemeClr val="accent1">
                                <a:alpha val="0"/>
                              </a:schemeClr>
                            </a:solidFill>
                          </a:ln>
                          <a:solidFill>
                            <a:schemeClr val="tx2"/>
                          </a:solidFill>
                          <a:effectLst/>
                          <a:uLnTx/>
                          <a:uFillTx/>
                          <a:latin typeface="+mn-ea"/>
                          <a:ea typeface="+mn-ea"/>
                          <a:cs typeface="Arial" pitchFamily="34" charset="0"/>
                        </a:rPr>
                        <a:t>신재준 </a:t>
                      </a:r>
                      <a:endParaRPr kumimoji="0" lang="en-US" altLang="ko-KR" sz="850" b="1" i="0" u="none" strike="noStrike" kern="0" cap="none" spc="0" normalizeH="0" baseline="0" dirty="0">
                        <a:ln>
                          <a:solidFill>
                            <a:schemeClr val="accent1">
                              <a:alpha val="0"/>
                            </a:schemeClr>
                          </a:solidFill>
                        </a:ln>
                        <a:solidFill>
                          <a:schemeClr val="tx2"/>
                        </a:solidFill>
                        <a:effectLst/>
                        <a:uLnTx/>
                        <a:uFillTx/>
                        <a:latin typeface="+mn-ea"/>
                        <a:ea typeface="+mn-ea"/>
                        <a:cs typeface="Arial" pitchFamily="34" charset="0"/>
                      </a:endParaRPr>
                    </a:p>
                    <a:p>
                      <a:pPr marL="0" defTabSz="914400">
                        <a:lnSpc>
                          <a:spcPct val="100000"/>
                        </a:lnSpc>
                        <a:spcBef>
                          <a:spcPts val="0"/>
                        </a:spcBef>
                        <a:spcAft>
                          <a:spcPts val="0"/>
                        </a:spcAft>
                        <a:defRPr/>
                      </a:pPr>
                      <a:r>
                        <a:rPr kumimoji="0" lang="ko-KR" altLang="en-US" sz="850" b="0" i="0" u="none" strike="noStrike" kern="0" cap="none" spc="0" normalizeH="0" baseline="0" dirty="0">
                          <a:ln>
                            <a:solidFill>
                              <a:schemeClr val="accent1">
                                <a:alpha val="0"/>
                              </a:schemeClr>
                            </a:solidFill>
                          </a:ln>
                          <a:solidFill>
                            <a:schemeClr val="tx2"/>
                          </a:solidFill>
                          <a:effectLst/>
                          <a:uLnTx/>
                          <a:uFillTx/>
                          <a:latin typeface="+mn-ea"/>
                          <a:ea typeface="+mn-ea"/>
                          <a:cs typeface="Arial" pitchFamily="34" charset="0"/>
                        </a:rPr>
                        <a:t>전무</a:t>
                      </a:r>
                      <a:endParaRPr kumimoji="0" lang="en-US" altLang="ko-KR" sz="850" b="0" i="0" u="none" strike="noStrike" kern="0" cap="none" spc="0" normalizeH="0" baseline="0" dirty="0">
                        <a:ln>
                          <a:solidFill>
                            <a:schemeClr val="accent1">
                              <a:alpha val="0"/>
                            </a:schemeClr>
                          </a:solidFill>
                        </a:ln>
                        <a:solidFill>
                          <a:schemeClr val="tx2"/>
                        </a:solidFill>
                        <a:effectLst/>
                        <a:uLnTx/>
                        <a:uFillTx/>
                        <a:latin typeface="+mn-ea"/>
                        <a:ea typeface="+mn-ea"/>
                        <a:cs typeface="Arial" pitchFamily="34" charset="0"/>
                      </a:endParaRPr>
                    </a:p>
                    <a:p>
                      <a:pPr marL="0" defTabSz="914400">
                        <a:lnSpc>
                          <a:spcPct val="100000"/>
                        </a:lnSpc>
                        <a:spcBef>
                          <a:spcPts val="0"/>
                        </a:spcBef>
                        <a:spcAft>
                          <a:spcPts val="0"/>
                        </a:spcAft>
                        <a:defRPr/>
                      </a:pPr>
                      <a:r>
                        <a:rPr kumimoji="0" lang="en-US" altLang="ko-KR" sz="850" b="0" i="0" u="none" strike="noStrike" kern="0" cap="none" spc="0" normalizeH="0" baseline="0" dirty="0">
                          <a:ln>
                            <a:solidFill>
                              <a:schemeClr val="accent1">
                                <a:alpha val="0"/>
                              </a:schemeClr>
                            </a:solidFill>
                          </a:ln>
                          <a:solidFill>
                            <a:schemeClr val="tx2"/>
                          </a:solidFill>
                          <a:effectLst/>
                          <a:uLnTx/>
                          <a:uFillTx/>
                          <a:latin typeface="+mn-ea"/>
                          <a:ea typeface="+mn-ea"/>
                          <a:cs typeface="Arial" pitchFamily="34" charset="0"/>
                        </a:rPr>
                        <a:t>T 02-2112-0205</a:t>
                      </a:r>
                    </a:p>
                    <a:p>
                      <a:pPr marL="0" defTabSz="914400">
                        <a:lnSpc>
                          <a:spcPct val="100000"/>
                        </a:lnSpc>
                        <a:spcBef>
                          <a:spcPts val="0"/>
                        </a:spcBef>
                        <a:spcAft>
                          <a:spcPts val="0"/>
                        </a:spcAft>
                        <a:defRPr/>
                      </a:pPr>
                      <a:r>
                        <a:rPr kumimoji="0" lang="en-US" altLang="ko-KR" sz="850" b="0" i="0" u="none" strike="noStrike" kern="0" cap="none" spc="0" normalizeH="0" baseline="0" dirty="0">
                          <a:ln>
                            <a:solidFill>
                              <a:schemeClr val="accent1">
                                <a:alpha val="0"/>
                              </a:schemeClr>
                            </a:solidFill>
                          </a:ln>
                          <a:solidFill>
                            <a:schemeClr val="tx2"/>
                          </a:solidFill>
                          <a:effectLst/>
                          <a:uLnTx/>
                          <a:uFillTx/>
                          <a:latin typeface="+mn-ea"/>
                          <a:ea typeface="+mn-ea"/>
                          <a:cs typeface="Arial" pitchFamily="34" charset="0"/>
                        </a:rPr>
                        <a:t>E jaejunshin@kr.kpmg.com</a:t>
                      </a:r>
                    </a:p>
                  </a:txBody>
                  <a:tcPr marL="0" marR="0" marT="0" marB="72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defTabSz="914400">
                        <a:lnSpc>
                          <a:spcPct val="100000"/>
                        </a:lnSpc>
                        <a:spcBef>
                          <a:spcPts val="0"/>
                        </a:spcBef>
                        <a:spcAft>
                          <a:spcPts val="0"/>
                        </a:spcAft>
                        <a:defRPr/>
                      </a:pPr>
                      <a:r>
                        <a:rPr kumimoji="0" lang="ko-KR" altLang="en-US" sz="850" b="1" i="0" u="none" strike="noStrike" kern="0" cap="none" spc="0" normalizeH="0" baseline="0" dirty="0">
                          <a:ln>
                            <a:solidFill>
                              <a:schemeClr val="accent1">
                                <a:alpha val="0"/>
                              </a:schemeClr>
                            </a:solidFill>
                          </a:ln>
                          <a:solidFill>
                            <a:schemeClr val="tx2"/>
                          </a:solidFill>
                          <a:effectLst/>
                          <a:uLnTx/>
                          <a:uFillTx/>
                          <a:latin typeface="+mn-ea"/>
                          <a:ea typeface="+mn-ea"/>
                          <a:cs typeface="Arial" pitchFamily="34" charset="0"/>
                        </a:rPr>
                        <a:t>김민규</a:t>
                      </a:r>
                      <a:endParaRPr kumimoji="0" lang="en-US" altLang="ko-KR" sz="850" b="1" i="0" u="none" strike="noStrike" kern="0" cap="none" spc="0" normalizeH="0" baseline="0" dirty="0">
                        <a:ln>
                          <a:solidFill>
                            <a:schemeClr val="accent1">
                              <a:alpha val="0"/>
                            </a:schemeClr>
                          </a:solidFill>
                        </a:ln>
                        <a:solidFill>
                          <a:schemeClr val="tx2"/>
                        </a:solidFill>
                        <a:effectLst/>
                        <a:uLnTx/>
                        <a:uFillTx/>
                        <a:latin typeface="+mn-ea"/>
                        <a:ea typeface="+mn-ea"/>
                        <a:cs typeface="Arial" pitchFamily="34" charset="0"/>
                      </a:endParaRPr>
                    </a:p>
                    <a:p>
                      <a:pPr marL="0" defTabSz="914400">
                        <a:lnSpc>
                          <a:spcPct val="100000"/>
                        </a:lnSpc>
                        <a:spcBef>
                          <a:spcPts val="0"/>
                        </a:spcBef>
                        <a:spcAft>
                          <a:spcPts val="0"/>
                        </a:spcAft>
                        <a:defRPr/>
                      </a:pPr>
                      <a:r>
                        <a:rPr kumimoji="0" lang="ko-KR" altLang="en-US" sz="850" b="0" i="0" u="none" strike="noStrike" kern="0" cap="none" spc="0" normalizeH="0" baseline="0" dirty="0">
                          <a:ln>
                            <a:solidFill>
                              <a:schemeClr val="accent1">
                                <a:alpha val="0"/>
                              </a:schemeClr>
                            </a:solidFill>
                          </a:ln>
                          <a:solidFill>
                            <a:schemeClr val="tx2"/>
                          </a:solidFill>
                          <a:effectLst/>
                          <a:uLnTx/>
                          <a:uFillTx/>
                          <a:latin typeface="+mn-ea"/>
                          <a:ea typeface="+mn-ea"/>
                          <a:cs typeface="Arial" pitchFamily="34" charset="0"/>
                        </a:rPr>
                        <a:t>전무</a:t>
                      </a:r>
                      <a:endParaRPr kumimoji="0" lang="en-US" altLang="ko-KR" sz="850" b="0" i="0" u="none" strike="noStrike" kern="0" cap="none" spc="0" normalizeH="0" baseline="0" dirty="0">
                        <a:ln>
                          <a:solidFill>
                            <a:schemeClr val="accent1">
                              <a:alpha val="0"/>
                            </a:schemeClr>
                          </a:solidFill>
                        </a:ln>
                        <a:solidFill>
                          <a:schemeClr val="tx2"/>
                        </a:solidFill>
                        <a:effectLst/>
                        <a:uLnTx/>
                        <a:uFillTx/>
                        <a:latin typeface="+mn-ea"/>
                        <a:ea typeface="+mn-ea"/>
                        <a:cs typeface="Arial" pitchFamily="34" charset="0"/>
                      </a:endParaRPr>
                    </a:p>
                    <a:p>
                      <a:pPr marL="0" defTabSz="914400">
                        <a:lnSpc>
                          <a:spcPct val="100000"/>
                        </a:lnSpc>
                        <a:spcBef>
                          <a:spcPts val="0"/>
                        </a:spcBef>
                        <a:spcAft>
                          <a:spcPts val="0"/>
                        </a:spcAft>
                        <a:defRPr/>
                      </a:pPr>
                      <a:r>
                        <a:rPr kumimoji="0" lang="en-US" altLang="ko-KR" sz="850" b="0" i="0" u="none" strike="noStrike" kern="0" cap="none" spc="0" normalizeH="0" baseline="0" dirty="0">
                          <a:ln>
                            <a:solidFill>
                              <a:schemeClr val="accent1">
                                <a:alpha val="0"/>
                              </a:schemeClr>
                            </a:solidFill>
                          </a:ln>
                          <a:solidFill>
                            <a:schemeClr val="tx2"/>
                          </a:solidFill>
                          <a:effectLst/>
                          <a:uLnTx/>
                          <a:uFillTx/>
                          <a:latin typeface="+mn-ea"/>
                          <a:ea typeface="+mn-ea"/>
                          <a:cs typeface="Arial" pitchFamily="34" charset="0"/>
                        </a:rPr>
                        <a:t>T 02-2112-0428</a:t>
                      </a:r>
                    </a:p>
                    <a:p>
                      <a:pPr marL="0" defTabSz="914400">
                        <a:lnSpc>
                          <a:spcPct val="100000"/>
                        </a:lnSpc>
                        <a:spcBef>
                          <a:spcPts val="0"/>
                        </a:spcBef>
                        <a:spcAft>
                          <a:spcPts val="0"/>
                        </a:spcAft>
                        <a:defRPr/>
                      </a:pPr>
                      <a:r>
                        <a:rPr kumimoji="0" lang="en-US" altLang="ko-KR" sz="850" b="0" i="0" u="none" strike="noStrike" kern="0" cap="none" spc="0" normalizeH="0" baseline="0" dirty="0">
                          <a:ln>
                            <a:solidFill>
                              <a:schemeClr val="accent1">
                                <a:alpha val="0"/>
                              </a:schemeClr>
                            </a:solidFill>
                          </a:ln>
                          <a:solidFill>
                            <a:schemeClr val="tx2"/>
                          </a:solidFill>
                          <a:effectLst/>
                          <a:uLnTx/>
                          <a:uFillTx/>
                          <a:latin typeface="+mn-ea"/>
                          <a:ea typeface="+mn-ea"/>
                          <a:cs typeface="Arial" pitchFamily="34" charset="0"/>
                        </a:rPr>
                        <a:t>E mingyukim@kr.kpmg.com</a:t>
                      </a:r>
                    </a:p>
                  </a:txBody>
                  <a:tcPr marL="0" marR="0" marT="0" marB="72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defTabSz="914400">
                        <a:lnSpc>
                          <a:spcPct val="100000"/>
                        </a:lnSpc>
                        <a:spcBef>
                          <a:spcPts val="0"/>
                        </a:spcBef>
                        <a:spcAft>
                          <a:spcPts val="0"/>
                        </a:spcAft>
                        <a:defRPr/>
                      </a:pPr>
                      <a:r>
                        <a:rPr kumimoji="0" lang="ko-KR" altLang="en-US" sz="850" b="1" i="0" u="none" strike="noStrike" kern="0" cap="none" spc="0" normalizeH="0" baseline="0" dirty="0" err="1">
                          <a:ln>
                            <a:solidFill>
                              <a:schemeClr val="accent1">
                                <a:alpha val="0"/>
                              </a:schemeClr>
                            </a:solidFill>
                          </a:ln>
                          <a:solidFill>
                            <a:schemeClr val="tx2"/>
                          </a:solidFill>
                          <a:effectLst/>
                          <a:uLnTx/>
                          <a:uFillTx/>
                          <a:latin typeface="+mn-ea"/>
                          <a:ea typeface="+mn-ea"/>
                          <a:cs typeface="Arial" pitchFamily="34" charset="0"/>
                        </a:rPr>
                        <a:t>어경석</a:t>
                      </a:r>
                      <a:endParaRPr kumimoji="0" lang="en-US" altLang="ko-KR" sz="850" b="1" i="0" u="none" strike="noStrike" kern="0" cap="none" spc="0" normalizeH="0" baseline="0" dirty="0">
                        <a:ln>
                          <a:solidFill>
                            <a:schemeClr val="accent1">
                              <a:alpha val="0"/>
                            </a:schemeClr>
                          </a:solidFill>
                        </a:ln>
                        <a:solidFill>
                          <a:schemeClr val="tx2"/>
                        </a:solidFill>
                        <a:effectLst/>
                        <a:uLnTx/>
                        <a:uFillTx/>
                        <a:latin typeface="+mn-ea"/>
                        <a:ea typeface="+mn-ea"/>
                        <a:cs typeface="Arial" pitchFamily="34" charset="0"/>
                      </a:endParaRPr>
                    </a:p>
                    <a:p>
                      <a:pPr marL="0" defTabSz="914400">
                        <a:lnSpc>
                          <a:spcPct val="100000"/>
                        </a:lnSpc>
                        <a:spcBef>
                          <a:spcPts val="0"/>
                        </a:spcBef>
                        <a:spcAft>
                          <a:spcPts val="0"/>
                        </a:spcAft>
                        <a:defRPr/>
                      </a:pPr>
                      <a:r>
                        <a:rPr kumimoji="0" lang="ko-KR" altLang="en-US" sz="850" b="1" i="0" u="none" strike="noStrike" kern="0" cap="none" spc="0" normalizeH="0" baseline="0" dirty="0">
                          <a:ln>
                            <a:solidFill>
                              <a:schemeClr val="accent1">
                                <a:alpha val="0"/>
                              </a:schemeClr>
                            </a:solidFill>
                          </a:ln>
                          <a:solidFill>
                            <a:schemeClr val="tx2"/>
                          </a:solidFill>
                          <a:effectLst/>
                          <a:uLnTx/>
                          <a:uFillTx/>
                          <a:latin typeface="+mn-ea"/>
                          <a:ea typeface="+mn-ea"/>
                          <a:cs typeface="Arial" pitchFamily="34" charset="0"/>
                        </a:rPr>
                        <a:t>전</a:t>
                      </a:r>
                      <a:r>
                        <a:rPr kumimoji="0" lang="ko-KR" altLang="en-US" sz="850" b="0" i="0" u="none" strike="noStrike" kern="0" cap="none" spc="0" normalizeH="0" baseline="0" dirty="0">
                          <a:ln>
                            <a:solidFill>
                              <a:schemeClr val="accent1">
                                <a:alpha val="0"/>
                              </a:schemeClr>
                            </a:solidFill>
                          </a:ln>
                          <a:solidFill>
                            <a:schemeClr val="tx2"/>
                          </a:solidFill>
                          <a:effectLst/>
                          <a:uLnTx/>
                          <a:uFillTx/>
                          <a:latin typeface="+mn-ea"/>
                          <a:ea typeface="+mn-ea"/>
                          <a:cs typeface="Arial" pitchFamily="34" charset="0"/>
                        </a:rPr>
                        <a:t>무</a:t>
                      </a:r>
                      <a:endParaRPr kumimoji="0" lang="en-US" altLang="ko-KR" sz="850" b="0" i="0" u="none" strike="noStrike" kern="0" cap="none" spc="0" normalizeH="0" baseline="0" dirty="0">
                        <a:ln>
                          <a:solidFill>
                            <a:schemeClr val="accent1">
                              <a:alpha val="0"/>
                            </a:schemeClr>
                          </a:solidFill>
                        </a:ln>
                        <a:solidFill>
                          <a:schemeClr val="tx2"/>
                        </a:solidFill>
                        <a:effectLst/>
                        <a:uLnTx/>
                        <a:uFillTx/>
                        <a:latin typeface="+mn-ea"/>
                        <a:ea typeface="+mn-ea"/>
                        <a:cs typeface="Arial" pitchFamily="34" charset="0"/>
                      </a:endParaRPr>
                    </a:p>
                    <a:p>
                      <a:pPr marL="0" defTabSz="914400">
                        <a:lnSpc>
                          <a:spcPct val="100000"/>
                        </a:lnSpc>
                        <a:spcBef>
                          <a:spcPts val="0"/>
                        </a:spcBef>
                        <a:spcAft>
                          <a:spcPts val="0"/>
                        </a:spcAft>
                        <a:defRPr/>
                      </a:pPr>
                      <a:r>
                        <a:rPr kumimoji="0" lang="en-US" altLang="ko-KR" sz="850" b="0" i="0" u="none" strike="noStrike" kern="0" cap="none" spc="0" normalizeH="0" baseline="0" dirty="0">
                          <a:ln>
                            <a:solidFill>
                              <a:schemeClr val="accent1">
                                <a:alpha val="0"/>
                              </a:schemeClr>
                            </a:solidFill>
                          </a:ln>
                          <a:solidFill>
                            <a:schemeClr val="tx2"/>
                          </a:solidFill>
                          <a:effectLst/>
                          <a:uLnTx/>
                          <a:uFillTx/>
                          <a:latin typeface="+mn-ea"/>
                          <a:ea typeface="+mn-ea"/>
                          <a:cs typeface="Arial" pitchFamily="34" charset="0"/>
                        </a:rPr>
                        <a:t>T 02-2112-0497</a:t>
                      </a:r>
                    </a:p>
                    <a:p>
                      <a:pPr marL="0" defTabSz="914400">
                        <a:lnSpc>
                          <a:spcPct val="100000"/>
                        </a:lnSpc>
                        <a:spcBef>
                          <a:spcPts val="0"/>
                        </a:spcBef>
                        <a:spcAft>
                          <a:spcPts val="0"/>
                        </a:spcAft>
                        <a:defRPr/>
                      </a:pPr>
                      <a:r>
                        <a:rPr kumimoji="0" lang="en-US" altLang="ko-KR" sz="850" b="0" i="0" u="none" strike="noStrike" kern="0" cap="none" spc="0" normalizeH="0" baseline="0" dirty="0">
                          <a:ln>
                            <a:solidFill>
                              <a:schemeClr val="accent1">
                                <a:alpha val="0"/>
                              </a:schemeClr>
                            </a:solidFill>
                          </a:ln>
                          <a:solidFill>
                            <a:schemeClr val="tx2"/>
                          </a:solidFill>
                          <a:effectLst/>
                          <a:uLnTx/>
                          <a:uFillTx/>
                          <a:latin typeface="+mn-ea"/>
                          <a:ea typeface="+mn-ea"/>
                          <a:cs typeface="Arial" pitchFamily="34" charset="0"/>
                        </a:rPr>
                        <a:t>E keo@kr.kpmg.com</a:t>
                      </a:r>
                    </a:p>
                  </a:txBody>
                  <a:tcPr marL="0" marR="0" marT="0" marB="72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04095023"/>
                  </a:ext>
                </a:extLst>
              </a:tr>
              <a:tr h="588359">
                <a:tc>
                  <a:txBody>
                    <a:bodyPr/>
                    <a:lstStyle/>
                    <a:p>
                      <a:pPr marL="0" defTabSz="914400">
                        <a:lnSpc>
                          <a:spcPct val="100000"/>
                        </a:lnSpc>
                        <a:spcBef>
                          <a:spcPts val="0"/>
                        </a:spcBef>
                        <a:spcAft>
                          <a:spcPts val="0"/>
                        </a:spcAft>
                        <a:defRPr/>
                      </a:pPr>
                      <a:r>
                        <a:rPr kumimoji="0" lang="ko-KR" altLang="en-US" sz="850" b="1" i="0" u="none" strike="noStrike" kern="0" cap="none" spc="0" normalizeH="0" baseline="0" dirty="0" err="1">
                          <a:ln>
                            <a:solidFill>
                              <a:schemeClr val="accent1">
                                <a:alpha val="0"/>
                              </a:schemeClr>
                            </a:solidFill>
                          </a:ln>
                          <a:solidFill>
                            <a:schemeClr val="tx2"/>
                          </a:solidFill>
                          <a:effectLst/>
                          <a:uLnTx/>
                          <a:uFillTx/>
                          <a:latin typeface="+mn-ea"/>
                          <a:ea typeface="+mn-ea"/>
                          <a:cs typeface="Arial" pitchFamily="34" charset="0"/>
                        </a:rPr>
                        <a:t>김왕문</a:t>
                      </a:r>
                      <a:endParaRPr kumimoji="0" lang="en-US" altLang="ko-KR" sz="850" b="1" i="0" u="none" strike="noStrike" kern="0" cap="none" spc="0" normalizeH="0" baseline="0" dirty="0">
                        <a:ln>
                          <a:solidFill>
                            <a:schemeClr val="accent1">
                              <a:alpha val="0"/>
                            </a:schemeClr>
                          </a:solidFill>
                        </a:ln>
                        <a:solidFill>
                          <a:schemeClr val="tx2"/>
                        </a:solidFill>
                        <a:effectLst/>
                        <a:uLnTx/>
                        <a:uFillTx/>
                        <a:latin typeface="+mn-ea"/>
                        <a:ea typeface="+mn-ea"/>
                        <a:cs typeface="Arial" pitchFamily="34" charset="0"/>
                      </a:endParaRPr>
                    </a:p>
                    <a:p>
                      <a:pPr marL="0" defTabSz="914400">
                        <a:lnSpc>
                          <a:spcPct val="100000"/>
                        </a:lnSpc>
                        <a:spcBef>
                          <a:spcPts val="0"/>
                        </a:spcBef>
                        <a:spcAft>
                          <a:spcPts val="0"/>
                        </a:spcAft>
                        <a:defRPr/>
                      </a:pPr>
                      <a:r>
                        <a:rPr kumimoji="0" lang="ko-KR" altLang="en-US" sz="850" b="0" i="0" u="none" strike="noStrike" kern="0" cap="none" spc="0" normalizeH="0" baseline="0" dirty="0">
                          <a:ln>
                            <a:solidFill>
                              <a:schemeClr val="accent1">
                                <a:alpha val="0"/>
                              </a:schemeClr>
                            </a:solidFill>
                          </a:ln>
                          <a:solidFill>
                            <a:schemeClr val="tx2"/>
                          </a:solidFill>
                          <a:effectLst/>
                          <a:uLnTx/>
                          <a:uFillTx/>
                          <a:latin typeface="+mn-ea"/>
                          <a:ea typeface="+mn-ea"/>
                          <a:cs typeface="Arial" pitchFamily="34" charset="0"/>
                        </a:rPr>
                        <a:t>전무</a:t>
                      </a:r>
                      <a:endParaRPr kumimoji="0" lang="en-US" altLang="ko-KR" sz="850" b="0" i="0" u="none" strike="noStrike" kern="0" cap="none" spc="0" normalizeH="0" baseline="0" dirty="0">
                        <a:ln>
                          <a:solidFill>
                            <a:schemeClr val="accent1">
                              <a:alpha val="0"/>
                            </a:schemeClr>
                          </a:solidFill>
                        </a:ln>
                        <a:solidFill>
                          <a:schemeClr val="tx2"/>
                        </a:solidFill>
                        <a:effectLst/>
                        <a:uLnTx/>
                        <a:uFillTx/>
                        <a:latin typeface="+mn-ea"/>
                        <a:ea typeface="+mn-ea"/>
                        <a:cs typeface="Arial" pitchFamily="34" charset="0"/>
                      </a:endParaRPr>
                    </a:p>
                    <a:p>
                      <a:pPr marL="0" defTabSz="914400">
                        <a:lnSpc>
                          <a:spcPct val="100000"/>
                        </a:lnSpc>
                        <a:spcBef>
                          <a:spcPts val="0"/>
                        </a:spcBef>
                        <a:spcAft>
                          <a:spcPts val="0"/>
                        </a:spcAft>
                        <a:defRPr/>
                      </a:pPr>
                      <a:r>
                        <a:rPr kumimoji="0" lang="en-US" altLang="ko-KR" sz="850" b="0" i="0" u="none" strike="noStrike" kern="0" cap="none" spc="0" normalizeH="0" baseline="0" dirty="0">
                          <a:ln>
                            <a:solidFill>
                              <a:schemeClr val="accent1">
                                <a:alpha val="0"/>
                              </a:schemeClr>
                            </a:solidFill>
                          </a:ln>
                          <a:solidFill>
                            <a:schemeClr val="tx2"/>
                          </a:solidFill>
                          <a:effectLst/>
                          <a:uLnTx/>
                          <a:uFillTx/>
                          <a:latin typeface="+mn-ea"/>
                          <a:ea typeface="+mn-ea"/>
                          <a:cs typeface="Arial" pitchFamily="34" charset="0"/>
                        </a:rPr>
                        <a:t>T 02-2112-7964</a:t>
                      </a:r>
                    </a:p>
                    <a:p>
                      <a:pPr marL="0" defTabSz="914400">
                        <a:lnSpc>
                          <a:spcPct val="100000"/>
                        </a:lnSpc>
                        <a:spcBef>
                          <a:spcPts val="0"/>
                        </a:spcBef>
                        <a:spcAft>
                          <a:spcPts val="0"/>
                        </a:spcAft>
                        <a:defRPr/>
                      </a:pPr>
                      <a:r>
                        <a:rPr kumimoji="0" lang="en-US" altLang="ko-KR" sz="850" b="0" i="0" u="none" strike="noStrike" kern="0" cap="none" spc="0" normalizeH="0" baseline="0" dirty="0">
                          <a:ln>
                            <a:solidFill>
                              <a:schemeClr val="accent1">
                                <a:alpha val="0"/>
                              </a:schemeClr>
                            </a:solidFill>
                          </a:ln>
                          <a:solidFill>
                            <a:schemeClr val="tx2"/>
                          </a:solidFill>
                          <a:effectLst/>
                          <a:uLnTx/>
                          <a:uFillTx/>
                          <a:latin typeface="+mn-ea"/>
                          <a:ea typeface="+mn-ea"/>
                          <a:cs typeface="Arial" pitchFamily="34" charset="0"/>
                        </a:rPr>
                        <a:t>E wangmoonkim@kr.kpmg.com</a:t>
                      </a:r>
                      <a:endParaRPr lang="en-US" altLang="ko-KR" sz="1050" b="0" spc="0" baseline="0" dirty="0">
                        <a:ln>
                          <a:solidFill>
                            <a:schemeClr val="accent1">
                              <a:alpha val="0"/>
                            </a:schemeClr>
                          </a:solidFill>
                        </a:ln>
                        <a:solidFill>
                          <a:schemeClr val="tx2"/>
                        </a:solidFill>
                        <a:latin typeface="+mj-ea"/>
                        <a:ea typeface="+mj-ea"/>
                        <a:cs typeface="Arial" pitchFamily="34" charset="0"/>
                      </a:endParaRPr>
                    </a:p>
                  </a:txBody>
                  <a:tcPr marL="0" marR="0" marT="0" marB="72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defTabSz="914400" eaLnBrk="1" fontAlgn="auto" hangingPunct="1">
                        <a:lnSpc>
                          <a:spcPct val="100000"/>
                        </a:lnSpc>
                        <a:spcBef>
                          <a:spcPts val="0"/>
                        </a:spcBef>
                        <a:spcAft>
                          <a:spcPts val="0"/>
                        </a:spcAft>
                        <a:defRPr/>
                      </a:pPr>
                      <a:r>
                        <a:rPr kumimoji="0" lang="ko-KR" altLang="en-US" sz="850" b="1" i="0" u="none" strike="noStrike" kern="0" cap="none" spc="0" normalizeH="0" baseline="0" dirty="0">
                          <a:ln>
                            <a:solidFill>
                              <a:schemeClr val="accent1">
                                <a:alpha val="0"/>
                              </a:schemeClr>
                            </a:solidFill>
                          </a:ln>
                          <a:solidFill>
                            <a:schemeClr val="tx2"/>
                          </a:solidFill>
                          <a:effectLst/>
                          <a:uLnTx/>
                          <a:uFillTx/>
                          <a:latin typeface="+mn-ea"/>
                          <a:ea typeface="+mn-ea"/>
                          <a:cs typeface="Arial" pitchFamily="34" charset="0"/>
                        </a:rPr>
                        <a:t>신대철</a:t>
                      </a:r>
                      <a:endParaRPr kumimoji="0" lang="en-US" altLang="ko-KR" sz="850" b="1" i="0" u="none" strike="noStrike" kern="0" cap="none" spc="0" normalizeH="0" baseline="0" dirty="0">
                        <a:ln>
                          <a:solidFill>
                            <a:schemeClr val="accent1">
                              <a:alpha val="0"/>
                            </a:schemeClr>
                          </a:solidFill>
                        </a:ln>
                        <a:solidFill>
                          <a:schemeClr val="tx2"/>
                        </a:solidFill>
                        <a:effectLst/>
                        <a:uLnTx/>
                        <a:uFillTx/>
                        <a:latin typeface="+mn-ea"/>
                        <a:ea typeface="+mn-ea"/>
                        <a:cs typeface="Arial" pitchFamily="34" charset="0"/>
                      </a:endParaRPr>
                    </a:p>
                    <a:p>
                      <a:pPr marL="0" defTabSz="914400" eaLnBrk="1" fontAlgn="auto" hangingPunct="1">
                        <a:lnSpc>
                          <a:spcPct val="100000"/>
                        </a:lnSpc>
                        <a:spcBef>
                          <a:spcPts val="0"/>
                        </a:spcBef>
                        <a:spcAft>
                          <a:spcPts val="0"/>
                        </a:spcAft>
                        <a:defRPr/>
                      </a:pPr>
                      <a:r>
                        <a:rPr kumimoji="0" lang="ko-KR" altLang="en-US" sz="850" b="0" i="0" u="none" strike="noStrike" kern="0" cap="none" spc="0" normalizeH="0" baseline="0" dirty="0">
                          <a:ln>
                            <a:solidFill>
                              <a:schemeClr val="accent1">
                                <a:alpha val="0"/>
                              </a:schemeClr>
                            </a:solidFill>
                          </a:ln>
                          <a:solidFill>
                            <a:schemeClr val="tx2"/>
                          </a:solidFill>
                          <a:effectLst/>
                          <a:uLnTx/>
                          <a:uFillTx/>
                          <a:latin typeface="+mn-ea"/>
                          <a:ea typeface="+mn-ea"/>
                          <a:cs typeface="Arial" pitchFamily="34" charset="0"/>
                        </a:rPr>
                        <a:t>상무</a:t>
                      </a:r>
                      <a:endParaRPr kumimoji="0" lang="en-US" altLang="ko-KR" sz="850" b="0" i="0" u="none" strike="noStrike" kern="0" cap="none" spc="0" normalizeH="0" baseline="0" dirty="0">
                        <a:ln>
                          <a:solidFill>
                            <a:schemeClr val="accent1">
                              <a:alpha val="0"/>
                            </a:schemeClr>
                          </a:solidFill>
                        </a:ln>
                        <a:solidFill>
                          <a:schemeClr val="tx2"/>
                        </a:solidFill>
                        <a:effectLst/>
                        <a:uLnTx/>
                        <a:uFillTx/>
                        <a:latin typeface="+mn-ea"/>
                        <a:ea typeface="+mn-ea"/>
                        <a:cs typeface="Arial" pitchFamily="34" charset="0"/>
                      </a:endParaRPr>
                    </a:p>
                    <a:p>
                      <a:pPr marL="0" defTabSz="914400" eaLnBrk="1" fontAlgn="auto" hangingPunct="1">
                        <a:lnSpc>
                          <a:spcPct val="100000"/>
                        </a:lnSpc>
                        <a:spcBef>
                          <a:spcPts val="0"/>
                        </a:spcBef>
                        <a:spcAft>
                          <a:spcPts val="0"/>
                        </a:spcAft>
                        <a:defRPr/>
                      </a:pPr>
                      <a:r>
                        <a:rPr kumimoji="0" lang="en-US" altLang="ko-KR" sz="850" b="0" i="0" u="none" strike="noStrike" kern="0" cap="none" spc="0" normalizeH="0" baseline="0" dirty="0">
                          <a:ln>
                            <a:solidFill>
                              <a:schemeClr val="accent1">
                                <a:alpha val="0"/>
                              </a:schemeClr>
                            </a:solidFill>
                          </a:ln>
                          <a:solidFill>
                            <a:schemeClr val="tx2"/>
                          </a:solidFill>
                          <a:effectLst/>
                          <a:uLnTx/>
                          <a:uFillTx/>
                          <a:latin typeface="+mn-ea"/>
                          <a:ea typeface="+mn-ea"/>
                          <a:cs typeface="Arial" pitchFamily="34" charset="0"/>
                        </a:rPr>
                        <a:t>T: 02-2112-3048</a:t>
                      </a:r>
                    </a:p>
                    <a:p>
                      <a:pPr marL="0" defTabSz="914400" eaLnBrk="1" fontAlgn="auto" hangingPunct="1">
                        <a:lnSpc>
                          <a:spcPct val="100000"/>
                        </a:lnSpc>
                        <a:spcBef>
                          <a:spcPts val="0"/>
                        </a:spcBef>
                        <a:spcAft>
                          <a:spcPts val="0"/>
                        </a:spcAft>
                        <a:defRPr/>
                      </a:pPr>
                      <a:r>
                        <a:rPr kumimoji="0" lang="en-US" altLang="ko-KR" sz="850" b="0" i="0" u="none" strike="noStrike" kern="0" cap="none" spc="0" normalizeH="0" baseline="0" dirty="0">
                          <a:ln>
                            <a:solidFill>
                              <a:schemeClr val="accent1">
                                <a:alpha val="0"/>
                              </a:schemeClr>
                            </a:solidFill>
                          </a:ln>
                          <a:solidFill>
                            <a:schemeClr val="tx2"/>
                          </a:solidFill>
                          <a:effectLst/>
                          <a:uLnTx/>
                          <a:uFillTx/>
                          <a:latin typeface="+mn-ea"/>
                          <a:ea typeface="+mn-ea"/>
                          <a:cs typeface="Arial" pitchFamily="34" charset="0"/>
                        </a:rPr>
                        <a:t>E: daechulshin@kr.kpmg.com</a:t>
                      </a:r>
                      <a:endParaRPr lang="en-US" altLang="ko-KR" sz="850" b="0" spc="0" baseline="0" dirty="0">
                        <a:ln>
                          <a:solidFill>
                            <a:schemeClr val="accent1">
                              <a:alpha val="0"/>
                            </a:schemeClr>
                          </a:solidFill>
                        </a:ln>
                        <a:solidFill>
                          <a:schemeClr val="tx2"/>
                        </a:solidFill>
                        <a:latin typeface="+mn-ea"/>
                        <a:ea typeface="+mn-ea"/>
                        <a:cs typeface="Arial" pitchFamily="34" charset="0"/>
                      </a:endParaRPr>
                    </a:p>
                  </a:txBody>
                  <a:tcPr marL="0" marR="0" marT="0" marB="72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defTabSz="914400">
                        <a:lnSpc>
                          <a:spcPct val="100000"/>
                        </a:lnSpc>
                        <a:spcBef>
                          <a:spcPts val="0"/>
                        </a:spcBef>
                        <a:spcAft>
                          <a:spcPts val="0"/>
                        </a:spcAft>
                        <a:defRPr/>
                      </a:pPr>
                      <a:endParaRPr kumimoji="0" lang="en-US" altLang="ko-KR" sz="850" b="0" i="0" u="none" strike="noStrike" kern="0" cap="none" spc="0" normalizeH="0" baseline="0" dirty="0">
                        <a:ln>
                          <a:solidFill>
                            <a:schemeClr val="accent1">
                              <a:alpha val="0"/>
                            </a:schemeClr>
                          </a:solidFill>
                        </a:ln>
                        <a:solidFill>
                          <a:schemeClr val="tx2"/>
                        </a:solidFill>
                        <a:effectLst/>
                        <a:uLnTx/>
                        <a:uFillTx/>
                        <a:latin typeface="+mn-ea"/>
                        <a:ea typeface="+mn-ea"/>
                        <a:cs typeface="Arial" pitchFamily="34" charset="0"/>
                      </a:endParaRPr>
                    </a:p>
                  </a:txBody>
                  <a:tcPr marL="0" marR="0" marT="0" marB="72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defTabSz="914400">
                        <a:lnSpc>
                          <a:spcPct val="100000"/>
                        </a:lnSpc>
                        <a:spcBef>
                          <a:spcPts val="0"/>
                        </a:spcBef>
                        <a:spcAft>
                          <a:spcPts val="0"/>
                        </a:spcAft>
                        <a:defRPr/>
                      </a:pPr>
                      <a:endParaRPr kumimoji="0" lang="en-US" altLang="ko-KR" sz="850" b="0" i="0" u="none" strike="noStrike" kern="0" cap="none" spc="0" normalizeH="0" baseline="0" dirty="0">
                        <a:ln>
                          <a:solidFill>
                            <a:schemeClr val="accent1">
                              <a:alpha val="0"/>
                            </a:schemeClr>
                          </a:solidFill>
                        </a:ln>
                        <a:solidFill>
                          <a:schemeClr val="tx2"/>
                        </a:solidFill>
                        <a:effectLst/>
                        <a:uLnTx/>
                        <a:uFillTx/>
                        <a:latin typeface="+mn-ea"/>
                        <a:ea typeface="+mn-ea"/>
                        <a:cs typeface="Arial" pitchFamily="34" charset="0"/>
                      </a:endParaRPr>
                    </a:p>
                  </a:txBody>
                  <a:tcPr marL="0" marR="0" marT="0" marB="72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defTabSz="914400">
                        <a:lnSpc>
                          <a:spcPct val="100000"/>
                        </a:lnSpc>
                        <a:spcBef>
                          <a:spcPts val="0"/>
                        </a:spcBef>
                        <a:spcAft>
                          <a:spcPts val="0"/>
                        </a:spcAft>
                        <a:defRPr/>
                      </a:pPr>
                      <a:endParaRPr kumimoji="0" lang="en-US" altLang="ko-KR" sz="850" b="0" i="0" u="none" strike="noStrike" kern="0" cap="none" spc="0" normalizeH="0" baseline="0" dirty="0">
                        <a:ln>
                          <a:solidFill>
                            <a:schemeClr val="accent1">
                              <a:alpha val="0"/>
                            </a:schemeClr>
                          </a:solidFill>
                        </a:ln>
                        <a:solidFill>
                          <a:schemeClr val="tx2"/>
                        </a:solidFill>
                        <a:effectLst/>
                        <a:uLnTx/>
                        <a:uFillTx/>
                        <a:latin typeface="+mn-ea"/>
                        <a:ea typeface="+mn-ea"/>
                        <a:cs typeface="Arial" pitchFamily="34" charset="0"/>
                      </a:endParaRPr>
                    </a:p>
                  </a:txBody>
                  <a:tcPr marL="0" marR="0" marT="0" marB="72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42179521"/>
                  </a:ext>
                </a:extLst>
              </a:tr>
              <a:tr h="254496">
                <a:tc>
                  <a:txBody>
                    <a:bodyPr/>
                    <a:lstStyle/>
                    <a:p>
                      <a:pPr marL="0" defTabSz="914400">
                        <a:lnSpc>
                          <a:spcPct val="100000"/>
                        </a:lnSpc>
                        <a:spcBef>
                          <a:spcPts val="0"/>
                        </a:spcBef>
                        <a:spcAft>
                          <a:spcPts val="0"/>
                        </a:spcAft>
                        <a:defRPr/>
                      </a:pPr>
                      <a:r>
                        <a:rPr lang="en-US" altLang="ko-KR" sz="1050" b="0" spc="0" baseline="0" dirty="0">
                          <a:ln>
                            <a:solidFill>
                              <a:schemeClr val="accent1">
                                <a:alpha val="0"/>
                              </a:schemeClr>
                            </a:solidFill>
                          </a:ln>
                          <a:solidFill>
                            <a:schemeClr val="tx2"/>
                          </a:solidFill>
                          <a:latin typeface="+mj-ea"/>
                          <a:ea typeface="+mj-ea"/>
                          <a:cs typeface="Arial" pitchFamily="34" charset="0"/>
                        </a:rPr>
                        <a:t>Deal Advisory</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defTabSz="914400">
                        <a:lnSpc>
                          <a:spcPct val="100000"/>
                        </a:lnSpc>
                        <a:spcBef>
                          <a:spcPts val="0"/>
                        </a:spcBef>
                        <a:spcAft>
                          <a:spcPts val="0"/>
                        </a:spcAft>
                        <a:defRPr/>
                      </a:pPr>
                      <a:endParaRPr lang="en-US" altLang="ko-KR" sz="850" b="0" spc="0" baseline="0" dirty="0">
                        <a:ln>
                          <a:solidFill>
                            <a:schemeClr val="accent1">
                              <a:alpha val="0"/>
                            </a:schemeClr>
                          </a:solidFill>
                        </a:ln>
                        <a:solidFill>
                          <a:schemeClr val="tx2"/>
                        </a:solidFill>
                        <a:latin typeface="+mn-ea"/>
                        <a:ea typeface="+mn-ea"/>
                        <a:cs typeface="Arial"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defTabSz="914400">
                        <a:lnSpc>
                          <a:spcPct val="100000"/>
                        </a:lnSpc>
                        <a:spcBef>
                          <a:spcPts val="0"/>
                        </a:spcBef>
                        <a:spcAft>
                          <a:spcPts val="0"/>
                        </a:spcAft>
                        <a:defRPr/>
                      </a:pPr>
                      <a:endParaRPr kumimoji="0" lang="en-US" altLang="ko-KR" sz="850" b="0" i="0" u="none" strike="noStrike" kern="0" cap="none" spc="0" normalizeH="0" baseline="0" dirty="0">
                        <a:ln>
                          <a:solidFill>
                            <a:schemeClr val="accent1">
                              <a:alpha val="0"/>
                            </a:schemeClr>
                          </a:solidFill>
                        </a:ln>
                        <a:solidFill>
                          <a:schemeClr val="tx2"/>
                        </a:solidFill>
                        <a:effectLst/>
                        <a:uLnTx/>
                        <a:uFillTx/>
                        <a:latin typeface="+mn-ea"/>
                        <a:ea typeface="+mn-ea"/>
                        <a:cs typeface="Arial"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defTabSz="914400">
                        <a:lnSpc>
                          <a:spcPct val="100000"/>
                        </a:lnSpc>
                        <a:spcBef>
                          <a:spcPts val="0"/>
                        </a:spcBef>
                        <a:spcAft>
                          <a:spcPts val="0"/>
                        </a:spcAft>
                        <a:defRPr/>
                      </a:pPr>
                      <a:endParaRPr kumimoji="0" lang="en-US" altLang="ko-KR" sz="850" b="0" i="0" u="none" strike="noStrike" kern="0" cap="none" spc="0" normalizeH="0" baseline="0" dirty="0">
                        <a:ln>
                          <a:solidFill>
                            <a:schemeClr val="accent1">
                              <a:alpha val="0"/>
                            </a:schemeClr>
                          </a:solidFill>
                        </a:ln>
                        <a:solidFill>
                          <a:schemeClr val="tx2"/>
                        </a:solidFill>
                        <a:effectLst/>
                        <a:uLnTx/>
                        <a:uFillTx/>
                        <a:latin typeface="+mn-ea"/>
                        <a:ea typeface="+mn-ea"/>
                        <a:cs typeface="Arial"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defTabSz="914400">
                        <a:lnSpc>
                          <a:spcPct val="100000"/>
                        </a:lnSpc>
                        <a:spcBef>
                          <a:spcPts val="0"/>
                        </a:spcBef>
                        <a:spcAft>
                          <a:spcPts val="0"/>
                        </a:spcAft>
                        <a:defRPr/>
                      </a:pPr>
                      <a:endParaRPr kumimoji="0" lang="en-US" altLang="ko-KR" sz="850" b="0" i="0" u="none" strike="noStrike" kern="0" cap="none" spc="0" normalizeH="0" baseline="0" dirty="0">
                        <a:ln>
                          <a:solidFill>
                            <a:schemeClr val="accent1">
                              <a:alpha val="0"/>
                            </a:schemeClr>
                          </a:solidFill>
                        </a:ln>
                        <a:solidFill>
                          <a:schemeClr val="tx2"/>
                        </a:solidFill>
                        <a:effectLst/>
                        <a:uLnTx/>
                        <a:uFillTx/>
                        <a:latin typeface="+mn-ea"/>
                        <a:ea typeface="+mn-ea"/>
                        <a:cs typeface="Arial"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75416451"/>
                  </a:ext>
                </a:extLst>
              </a:tr>
              <a:tr h="588359">
                <a:tc>
                  <a:txBody>
                    <a:bodyPr/>
                    <a:lstStyle/>
                    <a:p>
                      <a:pPr marL="0" defTabSz="914400">
                        <a:lnSpc>
                          <a:spcPct val="100000"/>
                        </a:lnSpc>
                        <a:spcBef>
                          <a:spcPts val="0"/>
                        </a:spcBef>
                        <a:spcAft>
                          <a:spcPts val="0"/>
                        </a:spcAft>
                        <a:defRPr/>
                      </a:pPr>
                      <a:r>
                        <a:rPr kumimoji="0" lang="ko-KR" altLang="en-US" sz="850" b="1" i="0" u="none" strike="noStrike" kern="0" cap="none" spc="0" normalizeH="0" baseline="0" dirty="0" err="1">
                          <a:ln>
                            <a:solidFill>
                              <a:schemeClr val="accent1">
                                <a:alpha val="0"/>
                              </a:schemeClr>
                            </a:solidFill>
                          </a:ln>
                          <a:solidFill>
                            <a:schemeClr val="tx2"/>
                          </a:solidFill>
                          <a:effectLst/>
                          <a:uLnTx/>
                          <a:uFillTx/>
                          <a:latin typeface="+mn-ea"/>
                          <a:ea typeface="+mn-ea"/>
                          <a:cs typeface="Arial" pitchFamily="34" charset="0"/>
                        </a:rPr>
                        <a:t>조장균</a:t>
                      </a:r>
                      <a:endParaRPr kumimoji="0" lang="en-US" altLang="ko-KR" sz="850" b="1" i="0" u="none" strike="noStrike" kern="0" cap="none" spc="0" normalizeH="0" baseline="0" dirty="0">
                        <a:ln>
                          <a:solidFill>
                            <a:schemeClr val="accent1">
                              <a:alpha val="0"/>
                            </a:schemeClr>
                          </a:solidFill>
                        </a:ln>
                        <a:solidFill>
                          <a:schemeClr val="tx2"/>
                        </a:solidFill>
                        <a:effectLst/>
                        <a:uLnTx/>
                        <a:uFillTx/>
                        <a:latin typeface="+mn-ea"/>
                        <a:ea typeface="+mn-ea"/>
                        <a:cs typeface="Arial" pitchFamily="34" charset="0"/>
                      </a:endParaRPr>
                    </a:p>
                    <a:p>
                      <a:pPr marL="0" defTabSz="914400">
                        <a:lnSpc>
                          <a:spcPct val="100000"/>
                        </a:lnSpc>
                        <a:spcBef>
                          <a:spcPts val="0"/>
                        </a:spcBef>
                        <a:spcAft>
                          <a:spcPts val="0"/>
                        </a:spcAft>
                        <a:defRPr/>
                      </a:pPr>
                      <a:r>
                        <a:rPr kumimoji="0" lang="ko-KR" altLang="en-US" sz="850" b="0" i="0" u="none" strike="noStrike" kern="0" cap="none" spc="0" normalizeH="0" baseline="0" dirty="0">
                          <a:ln>
                            <a:solidFill>
                              <a:schemeClr val="accent1">
                                <a:alpha val="0"/>
                              </a:schemeClr>
                            </a:solidFill>
                          </a:ln>
                          <a:solidFill>
                            <a:schemeClr val="tx2"/>
                          </a:solidFill>
                          <a:effectLst/>
                          <a:uLnTx/>
                          <a:uFillTx/>
                          <a:latin typeface="+mn-ea"/>
                          <a:ea typeface="+mn-ea"/>
                          <a:cs typeface="Arial" pitchFamily="34" charset="0"/>
                        </a:rPr>
                        <a:t>전무</a:t>
                      </a:r>
                      <a:endParaRPr kumimoji="0" lang="en-US" altLang="ko-KR" sz="850" b="0" i="0" u="none" strike="noStrike" kern="0" cap="none" spc="0" normalizeH="0" baseline="0" dirty="0">
                        <a:ln>
                          <a:solidFill>
                            <a:schemeClr val="accent1">
                              <a:alpha val="0"/>
                            </a:schemeClr>
                          </a:solidFill>
                        </a:ln>
                        <a:solidFill>
                          <a:schemeClr val="tx2"/>
                        </a:solidFill>
                        <a:effectLst/>
                        <a:uLnTx/>
                        <a:uFillTx/>
                        <a:latin typeface="+mn-ea"/>
                        <a:ea typeface="+mn-ea"/>
                        <a:cs typeface="Arial" pitchFamily="34" charset="0"/>
                      </a:endParaRPr>
                    </a:p>
                    <a:p>
                      <a:pPr marL="0" defTabSz="914400">
                        <a:lnSpc>
                          <a:spcPct val="100000"/>
                        </a:lnSpc>
                        <a:spcBef>
                          <a:spcPts val="0"/>
                        </a:spcBef>
                        <a:spcAft>
                          <a:spcPts val="0"/>
                        </a:spcAft>
                        <a:defRPr/>
                      </a:pPr>
                      <a:r>
                        <a:rPr kumimoji="0" lang="en-US" altLang="ko-KR" sz="850" b="0" i="0" u="none" strike="noStrike" kern="0" cap="none" spc="0" normalizeH="0" baseline="0" dirty="0">
                          <a:ln>
                            <a:solidFill>
                              <a:schemeClr val="accent1">
                                <a:alpha val="0"/>
                              </a:schemeClr>
                            </a:solidFill>
                          </a:ln>
                          <a:solidFill>
                            <a:schemeClr val="tx2"/>
                          </a:solidFill>
                          <a:effectLst/>
                          <a:uLnTx/>
                          <a:uFillTx/>
                          <a:latin typeface="+mn-ea"/>
                          <a:ea typeface="+mn-ea"/>
                          <a:cs typeface="Arial" pitchFamily="34" charset="0"/>
                        </a:rPr>
                        <a:t>T 02-2112-7782</a:t>
                      </a:r>
                    </a:p>
                    <a:p>
                      <a:pPr marL="0" defTabSz="914400">
                        <a:lnSpc>
                          <a:spcPct val="100000"/>
                        </a:lnSpc>
                        <a:spcBef>
                          <a:spcPts val="0"/>
                        </a:spcBef>
                        <a:spcAft>
                          <a:spcPts val="0"/>
                        </a:spcAft>
                        <a:defRPr/>
                      </a:pPr>
                      <a:r>
                        <a:rPr kumimoji="0" lang="en-US" altLang="ko-KR" sz="850" b="0" i="0" u="none" strike="noStrike" kern="0" cap="none" spc="0" normalizeH="0" baseline="0" dirty="0">
                          <a:ln>
                            <a:solidFill>
                              <a:schemeClr val="accent1">
                                <a:alpha val="0"/>
                              </a:schemeClr>
                            </a:solidFill>
                          </a:ln>
                          <a:solidFill>
                            <a:schemeClr val="tx2"/>
                          </a:solidFill>
                          <a:effectLst/>
                          <a:uLnTx/>
                          <a:uFillTx/>
                          <a:latin typeface="+mn-ea"/>
                          <a:ea typeface="+mn-ea"/>
                          <a:cs typeface="Arial" pitchFamily="34" charset="0"/>
                        </a:rPr>
                        <a:t>E changkyuncho@kr.kpmg.com</a:t>
                      </a:r>
                    </a:p>
                  </a:txBody>
                  <a:tcPr marL="0" marR="0" marT="0" marB="72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defTabSz="914400">
                        <a:lnSpc>
                          <a:spcPct val="100000"/>
                        </a:lnSpc>
                        <a:spcBef>
                          <a:spcPts val="0"/>
                        </a:spcBef>
                        <a:spcAft>
                          <a:spcPts val="0"/>
                        </a:spcAft>
                        <a:defRPr/>
                      </a:pPr>
                      <a:r>
                        <a:rPr kumimoji="0" lang="ko-KR" altLang="en-US" sz="850" b="1" i="0" u="none" strike="noStrike" kern="0" cap="none" spc="0" normalizeH="0" baseline="0" dirty="0">
                          <a:ln>
                            <a:solidFill>
                              <a:schemeClr val="accent1">
                                <a:alpha val="0"/>
                              </a:schemeClr>
                            </a:solidFill>
                          </a:ln>
                          <a:solidFill>
                            <a:schemeClr val="tx2"/>
                          </a:solidFill>
                          <a:effectLst/>
                          <a:uLnTx/>
                          <a:uFillTx/>
                          <a:latin typeface="+mn-ea"/>
                          <a:ea typeface="+mn-ea"/>
                          <a:cs typeface="Arial" pitchFamily="34" charset="0"/>
                        </a:rPr>
                        <a:t>양진혁</a:t>
                      </a:r>
                      <a:endParaRPr kumimoji="0" lang="en-US" altLang="ko-KR" sz="850" b="1" i="0" u="none" strike="noStrike" kern="0" cap="none" spc="0" normalizeH="0" baseline="0" dirty="0">
                        <a:ln>
                          <a:solidFill>
                            <a:schemeClr val="accent1">
                              <a:alpha val="0"/>
                            </a:schemeClr>
                          </a:solidFill>
                        </a:ln>
                        <a:solidFill>
                          <a:schemeClr val="tx2"/>
                        </a:solidFill>
                        <a:effectLst/>
                        <a:uLnTx/>
                        <a:uFillTx/>
                        <a:latin typeface="+mn-ea"/>
                        <a:ea typeface="+mn-ea"/>
                        <a:cs typeface="Arial" pitchFamily="34" charset="0"/>
                      </a:endParaRPr>
                    </a:p>
                    <a:p>
                      <a:pPr marL="0" defTabSz="914400">
                        <a:lnSpc>
                          <a:spcPct val="100000"/>
                        </a:lnSpc>
                        <a:spcBef>
                          <a:spcPts val="0"/>
                        </a:spcBef>
                        <a:spcAft>
                          <a:spcPts val="0"/>
                        </a:spcAft>
                        <a:defRPr/>
                      </a:pPr>
                      <a:r>
                        <a:rPr kumimoji="0" lang="ko-KR" altLang="en-US" sz="850" b="0" i="0" u="none" strike="noStrike" kern="0" cap="none" spc="0" normalizeH="0" baseline="0" dirty="0">
                          <a:ln>
                            <a:solidFill>
                              <a:schemeClr val="accent1">
                                <a:alpha val="0"/>
                              </a:schemeClr>
                            </a:solidFill>
                          </a:ln>
                          <a:solidFill>
                            <a:schemeClr val="tx2"/>
                          </a:solidFill>
                          <a:effectLst/>
                          <a:uLnTx/>
                          <a:uFillTx/>
                          <a:latin typeface="+mn-ea"/>
                          <a:ea typeface="+mn-ea"/>
                          <a:cs typeface="Arial" pitchFamily="34" charset="0"/>
                        </a:rPr>
                        <a:t>전무</a:t>
                      </a:r>
                      <a:endParaRPr kumimoji="0" lang="en-US" altLang="ko-KR" sz="850" b="0" i="0" u="none" strike="noStrike" kern="0" cap="none" spc="0" normalizeH="0" baseline="0" dirty="0">
                        <a:ln>
                          <a:solidFill>
                            <a:schemeClr val="accent1">
                              <a:alpha val="0"/>
                            </a:schemeClr>
                          </a:solidFill>
                        </a:ln>
                        <a:solidFill>
                          <a:schemeClr val="tx2"/>
                        </a:solidFill>
                        <a:effectLst/>
                        <a:uLnTx/>
                        <a:uFillTx/>
                        <a:latin typeface="+mn-ea"/>
                        <a:ea typeface="+mn-ea"/>
                        <a:cs typeface="Arial" pitchFamily="34" charset="0"/>
                      </a:endParaRPr>
                    </a:p>
                    <a:p>
                      <a:pPr marL="0" defTabSz="914400">
                        <a:lnSpc>
                          <a:spcPct val="100000"/>
                        </a:lnSpc>
                        <a:spcBef>
                          <a:spcPts val="0"/>
                        </a:spcBef>
                        <a:spcAft>
                          <a:spcPts val="0"/>
                        </a:spcAft>
                        <a:defRPr/>
                      </a:pPr>
                      <a:r>
                        <a:rPr kumimoji="0" lang="en-US" altLang="ko-KR" sz="850" b="0" i="0" u="none" strike="noStrike" kern="0" cap="none" spc="0" normalizeH="0" baseline="0" dirty="0">
                          <a:ln>
                            <a:solidFill>
                              <a:schemeClr val="accent1">
                                <a:alpha val="0"/>
                              </a:schemeClr>
                            </a:solidFill>
                          </a:ln>
                          <a:solidFill>
                            <a:schemeClr val="tx2"/>
                          </a:solidFill>
                          <a:effectLst/>
                          <a:uLnTx/>
                          <a:uFillTx/>
                          <a:latin typeface="+mn-ea"/>
                          <a:ea typeface="+mn-ea"/>
                          <a:cs typeface="Arial" pitchFamily="34" charset="0"/>
                        </a:rPr>
                        <a:t>T 02-2112-0432</a:t>
                      </a:r>
                    </a:p>
                    <a:p>
                      <a:pPr marL="0" defTabSz="914400">
                        <a:lnSpc>
                          <a:spcPct val="100000"/>
                        </a:lnSpc>
                        <a:spcBef>
                          <a:spcPts val="0"/>
                        </a:spcBef>
                        <a:spcAft>
                          <a:spcPts val="0"/>
                        </a:spcAft>
                        <a:defRPr/>
                      </a:pPr>
                      <a:r>
                        <a:rPr kumimoji="0" lang="en-US" altLang="ko-KR" sz="850" b="0" i="0" u="none" strike="noStrike" kern="0" cap="none" spc="0" normalizeH="0" baseline="0" dirty="0">
                          <a:ln>
                            <a:solidFill>
                              <a:schemeClr val="accent1">
                                <a:alpha val="0"/>
                              </a:schemeClr>
                            </a:solidFill>
                          </a:ln>
                          <a:solidFill>
                            <a:schemeClr val="tx2"/>
                          </a:solidFill>
                          <a:effectLst/>
                          <a:uLnTx/>
                          <a:uFillTx/>
                          <a:latin typeface="+mn-ea"/>
                          <a:ea typeface="+mn-ea"/>
                          <a:cs typeface="Arial" pitchFamily="34" charset="0"/>
                        </a:rPr>
                        <a:t>E jinhyukyang@kr.kpmg.com</a:t>
                      </a:r>
                    </a:p>
                  </a:txBody>
                  <a:tcPr marL="0" marR="0" marT="0" marB="72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defTabSz="914400">
                        <a:lnSpc>
                          <a:spcPct val="100000"/>
                        </a:lnSpc>
                        <a:spcBef>
                          <a:spcPts val="0"/>
                        </a:spcBef>
                        <a:spcAft>
                          <a:spcPts val="0"/>
                        </a:spcAft>
                        <a:defRPr/>
                      </a:pPr>
                      <a:r>
                        <a:rPr kumimoji="0" lang="ko-KR" altLang="en-US" sz="850" b="1" i="0" u="none" strike="noStrike" kern="0" cap="none" spc="0" normalizeH="0" baseline="0" dirty="0">
                          <a:ln>
                            <a:solidFill>
                              <a:schemeClr val="accent1">
                                <a:alpha val="0"/>
                              </a:schemeClr>
                            </a:solidFill>
                          </a:ln>
                          <a:solidFill>
                            <a:schemeClr val="tx2"/>
                          </a:solidFill>
                          <a:effectLst/>
                          <a:uLnTx/>
                          <a:uFillTx/>
                          <a:latin typeface="+mn-ea"/>
                          <a:ea typeface="+mn-ea"/>
                          <a:cs typeface="Arial" pitchFamily="34" charset="0"/>
                        </a:rPr>
                        <a:t>이진연</a:t>
                      </a:r>
                      <a:endParaRPr kumimoji="0" lang="en-US" altLang="ko-KR" sz="850" b="1" i="0" u="none" strike="noStrike" kern="0" cap="none" spc="0" normalizeH="0" baseline="0" dirty="0">
                        <a:ln>
                          <a:solidFill>
                            <a:schemeClr val="accent1">
                              <a:alpha val="0"/>
                            </a:schemeClr>
                          </a:solidFill>
                        </a:ln>
                        <a:solidFill>
                          <a:schemeClr val="tx2"/>
                        </a:solidFill>
                        <a:effectLst/>
                        <a:uLnTx/>
                        <a:uFillTx/>
                        <a:latin typeface="+mn-ea"/>
                        <a:ea typeface="+mn-ea"/>
                        <a:cs typeface="Arial" pitchFamily="34" charset="0"/>
                      </a:endParaRPr>
                    </a:p>
                    <a:p>
                      <a:pPr marL="0" defTabSz="914400">
                        <a:lnSpc>
                          <a:spcPct val="100000"/>
                        </a:lnSpc>
                        <a:spcBef>
                          <a:spcPts val="0"/>
                        </a:spcBef>
                        <a:spcAft>
                          <a:spcPts val="0"/>
                        </a:spcAft>
                        <a:defRPr/>
                      </a:pPr>
                      <a:r>
                        <a:rPr kumimoji="0" lang="ko-KR" altLang="en-US" sz="850" b="0" i="0" u="none" strike="noStrike" kern="0" cap="none" spc="0" normalizeH="0" baseline="0" dirty="0">
                          <a:ln>
                            <a:solidFill>
                              <a:schemeClr val="accent1">
                                <a:alpha val="0"/>
                              </a:schemeClr>
                            </a:solidFill>
                          </a:ln>
                          <a:solidFill>
                            <a:schemeClr val="tx2"/>
                          </a:solidFill>
                          <a:effectLst/>
                          <a:uLnTx/>
                          <a:uFillTx/>
                          <a:latin typeface="+mn-ea"/>
                          <a:ea typeface="+mn-ea"/>
                          <a:cs typeface="Arial" pitchFamily="34" charset="0"/>
                        </a:rPr>
                        <a:t>전무</a:t>
                      </a:r>
                      <a:endParaRPr kumimoji="0" lang="en-US" altLang="ko-KR" sz="850" b="0" i="0" u="none" strike="noStrike" kern="0" cap="none" spc="0" normalizeH="0" baseline="0" dirty="0">
                        <a:ln>
                          <a:solidFill>
                            <a:schemeClr val="accent1">
                              <a:alpha val="0"/>
                            </a:schemeClr>
                          </a:solidFill>
                        </a:ln>
                        <a:solidFill>
                          <a:schemeClr val="tx2"/>
                        </a:solidFill>
                        <a:effectLst/>
                        <a:uLnTx/>
                        <a:uFillTx/>
                        <a:latin typeface="+mn-ea"/>
                        <a:ea typeface="+mn-ea"/>
                        <a:cs typeface="Arial" pitchFamily="34" charset="0"/>
                      </a:endParaRPr>
                    </a:p>
                    <a:p>
                      <a:pPr marL="0" defTabSz="914400">
                        <a:lnSpc>
                          <a:spcPct val="100000"/>
                        </a:lnSpc>
                        <a:spcBef>
                          <a:spcPts val="0"/>
                        </a:spcBef>
                        <a:spcAft>
                          <a:spcPts val="0"/>
                        </a:spcAft>
                        <a:defRPr/>
                      </a:pPr>
                      <a:r>
                        <a:rPr kumimoji="0" lang="en-US" altLang="ko-KR" sz="850" b="0" i="0" u="none" strike="noStrike" kern="0" cap="none" spc="0" normalizeH="0" baseline="0" dirty="0">
                          <a:ln>
                            <a:solidFill>
                              <a:schemeClr val="accent1">
                                <a:alpha val="0"/>
                              </a:schemeClr>
                            </a:solidFill>
                          </a:ln>
                          <a:solidFill>
                            <a:schemeClr val="tx2"/>
                          </a:solidFill>
                          <a:effectLst/>
                          <a:uLnTx/>
                          <a:uFillTx/>
                          <a:latin typeface="+mn-ea"/>
                          <a:ea typeface="+mn-ea"/>
                          <a:cs typeface="Arial" pitchFamily="34" charset="0"/>
                        </a:rPr>
                        <a:t>T 02-2112-7435</a:t>
                      </a:r>
                    </a:p>
                    <a:p>
                      <a:pPr marL="0" defTabSz="914400">
                        <a:lnSpc>
                          <a:spcPct val="100000"/>
                        </a:lnSpc>
                        <a:spcBef>
                          <a:spcPts val="0"/>
                        </a:spcBef>
                        <a:spcAft>
                          <a:spcPts val="0"/>
                        </a:spcAft>
                        <a:defRPr/>
                      </a:pPr>
                      <a:r>
                        <a:rPr kumimoji="0" lang="en-US" altLang="ko-KR" sz="850" b="0" i="0" u="none" strike="noStrike" kern="0" cap="none" spc="0" normalizeH="0" baseline="0" dirty="0">
                          <a:ln>
                            <a:solidFill>
                              <a:schemeClr val="accent1">
                                <a:alpha val="0"/>
                              </a:schemeClr>
                            </a:solidFill>
                          </a:ln>
                          <a:solidFill>
                            <a:schemeClr val="tx2"/>
                          </a:solidFill>
                          <a:effectLst/>
                          <a:uLnTx/>
                          <a:uFillTx/>
                          <a:latin typeface="+mn-ea"/>
                          <a:ea typeface="+mn-ea"/>
                          <a:cs typeface="Arial" pitchFamily="34" charset="0"/>
                        </a:rPr>
                        <a:t>E jinyeunlee@kr.kpmg.com</a:t>
                      </a:r>
                    </a:p>
                  </a:txBody>
                  <a:tcPr marL="0" marR="0" marT="0" marB="72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defTabSz="914400">
                        <a:lnSpc>
                          <a:spcPct val="100000"/>
                        </a:lnSpc>
                        <a:spcBef>
                          <a:spcPts val="0"/>
                        </a:spcBef>
                        <a:spcAft>
                          <a:spcPts val="0"/>
                        </a:spcAft>
                        <a:defRPr/>
                      </a:pPr>
                      <a:r>
                        <a:rPr kumimoji="0" lang="ko-KR" altLang="en-US" sz="850" b="1" i="0" u="none" strike="noStrike" kern="0" cap="none" spc="0" normalizeH="0" baseline="0" dirty="0" err="1">
                          <a:ln>
                            <a:solidFill>
                              <a:schemeClr val="accent1">
                                <a:alpha val="0"/>
                              </a:schemeClr>
                            </a:solidFill>
                          </a:ln>
                          <a:solidFill>
                            <a:schemeClr val="tx2"/>
                          </a:solidFill>
                          <a:effectLst/>
                          <a:uLnTx/>
                          <a:uFillTx/>
                          <a:latin typeface="+mn-ea"/>
                          <a:ea typeface="+mn-ea"/>
                          <a:cs typeface="Arial" pitchFamily="34" charset="0"/>
                        </a:rPr>
                        <a:t>한윤성</a:t>
                      </a:r>
                      <a:endParaRPr kumimoji="0" lang="en-US" altLang="ko-KR" sz="850" b="1" i="0" u="none" strike="noStrike" kern="0" cap="none" spc="0" normalizeH="0" baseline="0" dirty="0">
                        <a:ln>
                          <a:solidFill>
                            <a:schemeClr val="accent1">
                              <a:alpha val="0"/>
                            </a:schemeClr>
                          </a:solidFill>
                        </a:ln>
                        <a:solidFill>
                          <a:schemeClr val="tx2"/>
                        </a:solidFill>
                        <a:effectLst/>
                        <a:uLnTx/>
                        <a:uFillTx/>
                        <a:latin typeface="+mn-ea"/>
                        <a:ea typeface="+mn-ea"/>
                        <a:cs typeface="Arial" pitchFamily="34" charset="0"/>
                      </a:endParaRPr>
                    </a:p>
                    <a:p>
                      <a:pPr marL="0" defTabSz="914400">
                        <a:lnSpc>
                          <a:spcPct val="100000"/>
                        </a:lnSpc>
                        <a:spcBef>
                          <a:spcPts val="0"/>
                        </a:spcBef>
                        <a:spcAft>
                          <a:spcPts val="0"/>
                        </a:spcAft>
                        <a:defRPr/>
                      </a:pPr>
                      <a:r>
                        <a:rPr kumimoji="0" lang="ko-KR" altLang="en-US" sz="850" b="0" i="0" u="none" strike="noStrike" kern="0" cap="none" spc="0" normalizeH="0" baseline="0" dirty="0">
                          <a:ln>
                            <a:solidFill>
                              <a:schemeClr val="accent1">
                                <a:alpha val="0"/>
                              </a:schemeClr>
                            </a:solidFill>
                          </a:ln>
                          <a:solidFill>
                            <a:schemeClr val="tx2"/>
                          </a:solidFill>
                          <a:effectLst/>
                          <a:uLnTx/>
                          <a:uFillTx/>
                          <a:latin typeface="+mn-ea"/>
                          <a:ea typeface="+mn-ea"/>
                          <a:cs typeface="Arial" pitchFamily="34" charset="0"/>
                        </a:rPr>
                        <a:t>상무</a:t>
                      </a:r>
                      <a:endParaRPr kumimoji="0" lang="en-US" altLang="ko-KR" sz="850" b="0" i="0" u="none" strike="noStrike" kern="0" cap="none" spc="0" normalizeH="0" baseline="0" dirty="0">
                        <a:ln>
                          <a:solidFill>
                            <a:schemeClr val="accent1">
                              <a:alpha val="0"/>
                            </a:schemeClr>
                          </a:solidFill>
                        </a:ln>
                        <a:solidFill>
                          <a:schemeClr val="tx2"/>
                        </a:solidFill>
                        <a:effectLst/>
                        <a:uLnTx/>
                        <a:uFillTx/>
                        <a:latin typeface="+mn-ea"/>
                        <a:ea typeface="+mn-ea"/>
                        <a:cs typeface="Arial" pitchFamily="34" charset="0"/>
                      </a:endParaRPr>
                    </a:p>
                    <a:p>
                      <a:pPr marL="0" defTabSz="914400">
                        <a:lnSpc>
                          <a:spcPct val="100000"/>
                        </a:lnSpc>
                        <a:spcBef>
                          <a:spcPts val="0"/>
                        </a:spcBef>
                        <a:spcAft>
                          <a:spcPts val="0"/>
                        </a:spcAft>
                        <a:defRPr/>
                      </a:pPr>
                      <a:r>
                        <a:rPr kumimoji="0" lang="en-US" altLang="ko-KR" sz="850" b="0" i="0" u="none" strike="noStrike" kern="0" cap="none" spc="0" normalizeH="0" baseline="0" dirty="0">
                          <a:ln>
                            <a:solidFill>
                              <a:schemeClr val="accent1">
                                <a:alpha val="0"/>
                              </a:schemeClr>
                            </a:solidFill>
                          </a:ln>
                          <a:solidFill>
                            <a:schemeClr val="tx2"/>
                          </a:solidFill>
                          <a:effectLst/>
                          <a:uLnTx/>
                          <a:uFillTx/>
                          <a:latin typeface="+mn-ea"/>
                          <a:ea typeface="+mn-ea"/>
                          <a:cs typeface="Arial" pitchFamily="34" charset="0"/>
                        </a:rPr>
                        <a:t>T 02-2112-7796</a:t>
                      </a:r>
                    </a:p>
                    <a:p>
                      <a:pPr marL="0" defTabSz="914400">
                        <a:lnSpc>
                          <a:spcPct val="100000"/>
                        </a:lnSpc>
                        <a:spcBef>
                          <a:spcPts val="0"/>
                        </a:spcBef>
                        <a:spcAft>
                          <a:spcPts val="0"/>
                        </a:spcAft>
                        <a:defRPr/>
                      </a:pPr>
                      <a:r>
                        <a:rPr kumimoji="0" lang="en-US" altLang="ko-KR" sz="850" b="0" i="0" u="none" strike="noStrike" kern="0" cap="none" spc="0" normalizeH="0" baseline="0" dirty="0">
                          <a:ln>
                            <a:solidFill>
                              <a:schemeClr val="accent1">
                                <a:alpha val="0"/>
                              </a:schemeClr>
                            </a:solidFill>
                          </a:ln>
                          <a:solidFill>
                            <a:schemeClr val="tx2"/>
                          </a:solidFill>
                          <a:effectLst/>
                          <a:uLnTx/>
                          <a:uFillTx/>
                          <a:latin typeface="+mn-ea"/>
                          <a:ea typeface="+mn-ea"/>
                          <a:cs typeface="Arial" pitchFamily="34" charset="0"/>
                        </a:rPr>
                        <a:t>E yunsunghan@kr.kpmg.com</a:t>
                      </a:r>
                    </a:p>
                  </a:txBody>
                  <a:tcPr marL="0" marR="0" marT="0" marB="72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defTabSz="914400">
                        <a:lnSpc>
                          <a:spcPct val="100000"/>
                        </a:lnSpc>
                        <a:spcBef>
                          <a:spcPts val="0"/>
                        </a:spcBef>
                        <a:spcAft>
                          <a:spcPts val="0"/>
                        </a:spcAft>
                        <a:defRPr/>
                      </a:pPr>
                      <a:endParaRPr kumimoji="0" lang="en-US" altLang="ko-KR" sz="850" b="0" i="0" u="none" strike="noStrike" kern="0" cap="none" spc="0" normalizeH="0" baseline="0" dirty="0">
                        <a:ln>
                          <a:solidFill>
                            <a:schemeClr val="accent1">
                              <a:alpha val="0"/>
                            </a:schemeClr>
                          </a:solidFill>
                        </a:ln>
                        <a:solidFill>
                          <a:schemeClr val="tx2"/>
                        </a:solidFill>
                        <a:effectLst/>
                        <a:uLnTx/>
                        <a:uFillTx/>
                        <a:latin typeface="+mn-ea"/>
                        <a:ea typeface="+mn-ea"/>
                        <a:cs typeface="Arial" pitchFamily="34"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77474478"/>
                  </a:ext>
                </a:extLst>
              </a:tr>
              <a:tr h="254496">
                <a:tc>
                  <a:txBody>
                    <a:bodyPr/>
                    <a:lstStyle/>
                    <a:p>
                      <a:pPr marL="0" defTabSz="914400">
                        <a:lnSpc>
                          <a:spcPct val="100000"/>
                        </a:lnSpc>
                        <a:spcBef>
                          <a:spcPts val="0"/>
                        </a:spcBef>
                        <a:spcAft>
                          <a:spcPts val="0"/>
                        </a:spcAft>
                        <a:defRPr/>
                      </a:pPr>
                      <a:r>
                        <a:rPr lang="en-US" altLang="ko-KR" sz="1050" b="0" spc="0" baseline="0" dirty="0">
                          <a:ln>
                            <a:solidFill>
                              <a:schemeClr val="accent1">
                                <a:alpha val="0"/>
                              </a:schemeClr>
                            </a:solidFill>
                          </a:ln>
                          <a:solidFill>
                            <a:schemeClr val="tx2"/>
                          </a:solidFill>
                          <a:latin typeface="+mj-ea"/>
                          <a:ea typeface="+mj-ea"/>
                          <a:cs typeface="Arial" pitchFamily="34" charset="0"/>
                        </a:rPr>
                        <a:t>Actuaries</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defTabSz="914400">
                        <a:lnSpc>
                          <a:spcPct val="100000"/>
                        </a:lnSpc>
                        <a:spcBef>
                          <a:spcPts val="0"/>
                        </a:spcBef>
                        <a:spcAft>
                          <a:spcPts val="0"/>
                        </a:spcAft>
                        <a:defRPr/>
                      </a:pPr>
                      <a:endParaRPr lang="en-US" altLang="ko-KR" sz="850" b="0" spc="0" baseline="0" dirty="0">
                        <a:ln>
                          <a:solidFill>
                            <a:schemeClr val="accent1">
                              <a:alpha val="0"/>
                            </a:schemeClr>
                          </a:solidFill>
                        </a:ln>
                        <a:solidFill>
                          <a:schemeClr val="tx2"/>
                        </a:solidFill>
                        <a:latin typeface="+mn-ea"/>
                        <a:ea typeface="+mn-ea"/>
                        <a:cs typeface="Arial"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defTabSz="914400">
                        <a:lnSpc>
                          <a:spcPct val="100000"/>
                        </a:lnSpc>
                        <a:spcBef>
                          <a:spcPts val="0"/>
                        </a:spcBef>
                        <a:spcAft>
                          <a:spcPts val="0"/>
                        </a:spcAft>
                        <a:defRPr/>
                      </a:pPr>
                      <a:endParaRPr kumimoji="0" lang="en-US" altLang="ko-KR" sz="850" b="0" i="0" u="none" strike="noStrike" kern="0" cap="none" spc="0" normalizeH="0" baseline="0" dirty="0">
                        <a:ln>
                          <a:solidFill>
                            <a:schemeClr val="accent1">
                              <a:alpha val="0"/>
                            </a:schemeClr>
                          </a:solidFill>
                        </a:ln>
                        <a:solidFill>
                          <a:schemeClr val="tx2"/>
                        </a:solidFill>
                        <a:effectLst/>
                        <a:uLnTx/>
                        <a:uFillTx/>
                        <a:latin typeface="+mn-ea"/>
                        <a:ea typeface="+mn-ea"/>
                        <a:cs typeface="Arial"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defTabSz="914400">
                        <a:lnSpc>
                          <a:spcPct val="100000"/>
                        </a:lnSpc>
                        <a:spcBef>
                          <a:spcPts val="0"/>
                        </a:spcBef>
                        <a:spcAft>
                          <a:spcPts val="0"/>
                        </a:spcAft>
                        <a:defRPr/>
                      </a:pPr>
                      <a:endParaRPr kumimoji="0" lang="en-US" altLang="ko-KR" sz="850" b="0" i="0" u="none" strike="noStrike" kern="0" cap="none" spc="0" normalizeH="0" baseline="0" dirty="0">
                        <a:ln>
                          <a:solidFill>
                            <a:schemeClr val="accent1">
                              <a:alpha val="0"/>
                            </a:schemeClr>
                          </a:solidFill>
                        </a:ln>
                        <a:solidFill>
                          <a:schemeClr val="tx2"/>
                        </a:solidFill>
                        <a:effectLst/>
                        <a:uLnTx/>
                        <a:uFillTx/>
                        <a:latin typeface="+mn-ea"/>
                        <a:ea typeface="+mn-ea"/>
                        <a:cs typeface="Arial"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defTabSz="914400">
                        <a:lnSpc>
                          <a:spcPct val="100000"/>
                        </a:lnSpc>
                        <a:spcBef>
                          <a:spcPts val="0"/>
                        </a:spcBef>
                        <a:spcAft>
                          <a:spcPts val="0"/>
                        </a:spcAft>
                        <a:defRPr/>
                      </a:pPr>
                      <a:endParaRPr kumimoji="0" lang="en-US" altLang="ko-KR" sz="850" b="0" i="0" u="none" strike="noStrike" kern="0" cap="none" spc="0" normalizeH="0" baseline="0" dirty="0">
                        <a:ln>
                          <a:solidFill>
                            <a:schemeClr val="accent1">
                              <a:alpha val="0"/>
                            </a:schemeClr>
                          </a:solidFill>
                        </a:ln>
                        <a:solidFill>
                          <a:schemeClr val="tx2"/>
                        </a:solidFill>
                        <a:effectLst/>
                        <a:uLnTx/>
                        <a:uFillTx/>
                        <a:latin typeface="+mn-ea"/>
                        <a:ea typeface="+mn-ea"/>
                        <a:cs typeface="Arial"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34719241"/>
                  </a:ext>
                </a:extLst>
              </a:tr>
              <a:tr h="516579">
                <a:tc>
                  <a:txBody>
                    <a:bodyPr/>
                    <a:lstStyle/>
                    <a:p>
                      <a:pPr marL="0" defTabSz="914400">
                        <a:lnSpc>
                          <a:spcPct val="100000"/>
                        </a:lnSpc>
                        <a:spcBef>
                          <a:spcPts val="0"/>
                        </a:spcBef>
                        <a:spcAft>
                          <a:spcPts val="0"/>
                        </a:spcAft>
                        <a:defRPr/>
                      </a:pPr>
                      <a:r>
                        <a:rPr kumimoji="0" lang="ko-KR" altLang="en-US" sz="850" b="1" i="0" u="none" strike="noStrike" kern="0" cap="none" spc="0" normalizeH="0" baseline="0" dirty="0">
                          <a:ln>
                            <a:solidFill>
                              <a:schemeClr val="accent1">
                                <a:alpha val="0"/>
                              </a:schemeClr>
                            </a:solidFill>
                          </a:ln>
                          <a:solidFill>
                            <a:schemeClr val="tx2"/>
                          </a:solidFill>
                          <a:effectLst/>
                          <a:uLnTx/>
                          <a:uFillTx/>
                          <a:latin typeface="+mn-ea"/>
                          <a:ea typeface="+mn-ea"/>
                          <a:cs typeface="Arial" pitchFamily="34" charset="0"/>
                        </a:rPr>
                        <a:t>조영환</a:t>
                      </a:r>
                      <a:endParaRPr kumimoji="0" lang="en-US" altLang="ko-KR" sz="850" b="1" i="0" u="none" strike="noStrike" kern="0" cap="none" spc="0" normalizeH="0" baseline="0" dirty="0">
                        <a:ln>
                          <a:solidFill>
                            <a:schemeClr val="accent1">
                              <a:alpha val="0"/>
                            </a:schemeClr>
                          </a:solidFill>
                        </a:ln>
                        <a:solidFill>
                          <a:schemeClr val="tx2"/>
                        </a:solidFill>
                        <a:effectLst/>
                        <a:uLnTx/>
                        <a:uFillTx/>
                        <a:latin typeface="+mn-ea"/>
                        <a:ea typeface="+mn-ea"/>
                        <a:cs typeface="Arial" pitchFamily="34" charset="0"/>
                      </a:endParaRPr>
                    </a:p>
                    <a:p>
                      <a:pPr marL="0" defTabSz="914400">
                        <a:lnSpc>
                          <a:spcPct val="100000"/>
                        </a:lnSpc>
                        <a:spcBef>
                          <a:spcPts val="0"/>
                        </a:spcBef>
                        <a:spcAft>
                          <a:spcPts val="0"/>
                        </a:spcAft>
                        <a:defRPr/>
                      </a:pPr>
                      <a:r>
                        <a:rPr kumimoji="0" lang="ko-KR" altLang="en-US" sz="850" b="0" i="0" u="none" strike="noStrike" kern="0" cap="none" spc="0" normalizeH="0" baseline="0" dirty="0">
                          <a:ln>
                            <a:solidFill>
                              <a:schemeClr val="accent1">
                                <a:alpha val="0"/>
                              </a:schemeClr>
                            </a:solidFill>
                          </a:ln>
                          <a:solidFill>
                            <a:schemeClr val="tx2"/>
                          </a:solidFill>
                          <a:effectLst/>
                          <a:uLnTx/>
                          <a:uFillTx/>
                          <a:latin typeface="+mn-ea"/>
                          <a:ea typeface="+mn-ea"/>
                          <a:cs typeface="Arial" pitchFamily="34" charset="0"/>
                        </a:rPr>
                        <a:t>전무</a:t>
                      </a:r>
                      <a:endParaRPr kumimoji="0" lang="en-US" altLang="ko-KR" sz="850" b="0" i="0" u="none" strike="noStrike" kern="0" cap="none" spc="0" normalizeH="0" baseline="0" dirty="0">
                        <a:ln>
                          <a:solidFill>
                            <a:schemeClr val="accent1">
                              <a:alpha val="0"/>
                            </a:schemeClr>
                          </a:solidFill>
                        </a:ln>
                        <a:solidFill>
                          <a:schemeClr val="tx2"/>
                        </a:solidFill>
                        <a:effectLst/>
                        <a:uLnTx/>
                        <a:uFillTx/>
                        <a:latin typeface="+mn-ea"/>
                        <a:ea typeface="+mn-ea"/>
                        <a:cs typeface="Arial" pitchFamily="34" charset="0"/>
                      </a:endParaRPr>
                    </a:p>
                    <a:p>
                      <a:pPr marL="0" defTabSz="914400">
                        <a:lnSpc>
                          <a:spcPct val="100000"/>
                        </a:lnSpc>
                        <a:spcBef>
                          <a:spcPts val="0"/>
                        </a:spcBef>
                        <a:spcAft>
                          <a:spcPts val="0"/>
                        </a:spcAft>
                        <a:defRPr/>
                      </a:pPr>
                      <a:r>
                        <a:rPr kumimoji="0" lang="en-US" altLang="ko-KR" sz="850" b="0" i="0" u="none" strike="noStrike" kern="0" cap="none" spc="0" normalizeH="0" baseline="0" dirty="0">
                          <a:ln>
                            <a:solidFill>
                              <a:schemeClr val="accent1">
                                <a:alpha val="0"/>
                              </a:schemeClr>
                            </a:solidFill>
                          </a:ln>
                          <a:solidFill>
                            <a:schemeClr val="tx2"/>
                          </a:solidFill>
                          <a:effectLst/>
                          <a:uLnTx/>
                          <a:uFillTx/>
                          <a:latin typeface="+mn-ea"/>
                          <a:ea typeface="+mn-ea"/>
                          <a:cs typeface="Arial" pitchFamily="34" charset="0"/>
                        </a:rPr>
                        <a:t>T 02-2112-0420</a:t>
                      </a:r>
                    </a:p>
                    <a:p>
                      <a:pPr marL="0" defTabSz="914400">
                        <a:lnSpc>
                          <a:spcPct val="100000"/>
                        </a:lnSpc>
                        <a:spcBef>
                          <a:spcPts val="0"/>
                        </a:spcBef>
                        <a:spcAft>
                          <a:spcPts val="0"/>
                        </a:spcAft>
                        <a:defRPr/>
                      </a:pPr>
                      <a:r>
                        <a:rPr kumimoji="0" lang="en-US" altLang="ko-KR" sz="850" b="0" i="0" u="none" strike="noStrike" kern="0" cap="none" spc="0" normalizeH="0" baseline="0" dirty="0">
                          <a:ln>
                            <a:solidFill>
                              <a:schemeClr val="accent1">
                                <a:alpha val="0"/>
                              </a:schemeClr>
                            </a:solidFill>
                          </a:ln>
                          <a:solidFill>
                            <a:schemeClr val="tx2"/>
                          </a:solidFill>
                          <a:effectLst/>
                          <a:uLnTx/>
                          <a:uFillTx/>
                          <a:latin typeface="+mn-ea"/>
                          <a:ea typeface="+mn-ea"/>
                          <a:cs typeface="Arial" pitchFamily="34" charset="0"/>
                        </a:rPr>
                        <a:t>E younghwancho@kr.kpmg.com</a:t>
                      </a: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defTabSz="914400">
                        <a:lnSpc>
                          <a:spcPct val="100000"/>
                        </a:lnSpc>
                        <a:spcBef>
                          <a:spcPts val="0"/>
                        </a:spcBef>
                        <a:spcAft>
                          <a:spcPts val="0"/>
                        </a:spcAft>
                        <a:defRPr/>
                      </a:pPr>
                      <a:r>
                        <a:rPr kumimoji="0" lang="ko-KR" altLang="en-US" sz="850" b="1" i="0" u="none" strike="noStrike" kern="0" cap="none" spc="0" normalizeH="0" baseline="0" dirty="0">
                          <a:ln>
                            <a:solidFill>
                              <a:schemeClr val="accent1">
                                <a:alpha val="0"/>
                              </a:schemeClr>
                            </a:solidFill>
                          </a:ln>
                          <a:solidFill>
                            <a:schemeClr val="tx2"/>
                          </a:solidFill>
                          <a:effectLst/>
                          <a:uLnTx/>
                          <a:uFillTx/>
                          <a:latin typeface="+mn-ea"/>
                          <a:ea typeface="+mn-ea"/>
                          <a:cs typeface="Arial" pitchFamily="34" charset="0"/>
                        </a:rPr>
                        <a:t>박종수</a:t>
                      </a:r>
                      <a:endParaRPr kumimoji="0" lang="en-US" altLang="ko-KR" sz="850" b="1" i="0" u="none" strike="noStrike" kern="0" cap="none" spc="0" normalizeH="0" baseline="0" dirty="0">
                        <a:ln>
                          <a:solidFill>
                            <a:schemeClr val="accent1">
                              <a:alpha val="0"/>
                            </a:schemeClr>
                          </a:solidFill>
                        </a:ln>
                        <a:solidFill>
                          <a:schemeClr val="tx2"/>
                        </a:solidFill>
                        <a:effectLst/>
                        <a:uLnTx/>
                        <a:uFillTx/>
                        <a:latin typeface="+mn-ea"/>
                        <a:ea typeface="+mn-ea"/>
                        <a:cs typeface="Arial" pitchFamily="34" charset="0"/>
                      </a:endParaRPr>
                    </a:p>
                    <a:p>
                      <a:pPr marL="0" defTabSz="914400">
                        <a:lnSpc>
                          <a:spcPct val="100000"/>
                        </a:lnSpc>
                        <a:spcBef>
                          <a:spcPts val="0"/>
                        </a:spcBef>
                        <a:spcAft>
                          <a:spcPts val="0"/>
                        </a:spcAft>
                        <a:defRPr/>
                      </a:pPr>
                      <a:r>
                        <a:rPr kumimoji="0" lang="ko-KR" altLang="en-US" sz="850" b="0" i="0" u="none" strike="noStrike" kern="0" cap="none" spc="0" normalizeH="0" baseline="0" dirty="0">
                          <a:ln>
                            <a:solidFill>
                              <a:schemeClr val="accent1">
                                <a:alpha val="0"/>
                              </a:schemeClr>
                            </a:solidFill>
                          </a:ln>
                          <a:solidFill>
                            <a:schemeClr val="tx2"/>
                          </a:solidFill>
                          <a:effectLst/>
                          <a:uLnTx/>
                          <a:uFillTx/>
                          <a:latin typeface="+mn-ea"/>
                          <a:ea typeface="+mn-ea"/>
                          <a:cs typeface="Arial" pitchFamily="34" charset="0"/>
                        </a:rPr>
                        <a:t>전무</a:t>
                      </a:r>
                      <a:endParaRPr kumimoji="0" lang="en-US" altLang="ko-KR" sz="850" b="0" i="0" u="none" strike="noStrike" kern="0" cap="none" spc="0" normalizeH="0" baseline="0" dirty="0">
                        <a:ln>
                          <a:solidFill>
                            <a:schemeClr val="accent1">
                              <a:alpha val="0"/>
                            </a:schemeClr>
                          </a:solidFill>
                        </a:ln>
                        <a:solidFill>
                          <a:schemeClr val="tx2"/>
                        </a:solidFill>
                        <a:effectLst/>
                        <a:uLnTx/>
                        <a:uFillTx/>
                        <a:latin typeface="+mn-ea"/>
                        <a:ea typeface="+mn-ea"/>
                        <a:cs typeface="Arial" pitchFamily="34" charset="0"/>
                      </a:endParaRPr>
                    </a:p>
                    <a:p>
                      <a:pPr marL="0" defTabSz="914400">
                        <a:lnSpc>
                          <a:spcPct val="100000"/>
                        </a:lnSpc>
                        <a:spcBef>
                          <a:spcPts val="0"/>
                        </a:spcBef>
                        <a:spcAft>
                          <a:spcPts val="0"/>
                        </a:spcAft>
                        <a:defRPr/>
                      </a:pPr>
                      <a:r>
                        <a:rPr kumimoji="0" lang="en-US" altLang="ko-KR" sz="850" b="0" i="0" u="none" strike="noStrike" kern="0" cap="none" spc="0" normalizeH="0" baseline="0" dirty="0">
                          <a:ln>
                            <a:solidFill>
                              <a:schemeClr val="accent1">
                                <a:alpha val="0"/>
                              </a:schemeClr>
                            </a:solidFill>
                          </a:ln>
                          <a:solidFill>
                            <a:schemeClr val="tx2"/>
                          </a:solidFill>
                          <a:effectLst/>
                          <a:uLnTx/>
                          <a:uFillTx/>
                          <a:latin typeface="+mn-ea"/>
                          <a:ea typeface="+mn-ea"/>
                          <a:cs typeface="Arial" pitchFamily="34" charset="0"/>
                        </a:rPr>
                        <a:t>T 02-2112-0438</a:t>
                      </a:r>
                    </a:p>
                    <a:p>
                      <a:pPr marL="0" defTabSz="914400">
                        <a:lnSpc>
                          <a:spcPct val="100000"/>
                        </a:lnSpc>
                        <a:spcBef>
                          <a:spcPts val="0"/>
                        </a:spcBef>
                        <a:spcAft>
                          <a:spcPts val="0"/>
                        </a:spcAft>
                        <a:defRPr/>
                      </a:pPr>
                      <a:r>
                        <a:rPr kumimoji="0" lang="en-US" altLang="ko-KR" sz="850" b="0" i="0" u="none" strike="noStrike" kern="0" cap="none" spc="0" normalizeH="0" baseline="0" dirty="0">
                          <a:ln>
                            <a:solidFill>
                              <a:schemeClr val="accent1">
                                <a:alpha val="0"/>
                              </a:schemeClr>
                            </a:solidFill>
                          </a:ln>
                          <a:solidFill>
                            <a:schemeClr val="tx2"/>
                          </a:solidFill>
                          <a:effectLst/>
                          <a:uLnTx/>
                          <a:uFillTx/>
                          <a:latin typeface="+mn-ea"/>
                          <a:ea typeface="+mn-ea"/>
                          <a:cs typeface="Arial" pitchFamily="34" charset="0"/>
                        </a:rPr>
                        <a:t>E jongsoopark@kr.kpmg.com</a:t>
                      </a: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defTabSz="914400">
                        <a:lnSpc>
                          <a:spcPct val="100000"/>
                        </a:lnSpc>
                        <a:spcBef>
                          <a:spcPts val="0"/>
                        </a:spcBef>
                        <a:spcAft>
                          <a:spcPts val="0"/>
                        </a:spcAft>
                        <a:defRPr/>
                      </a:pPr>
                      <a:r>
                        <a:rPr kumimoji="0" lang="ko-KR" altLang="en-US" sz="850" b="1" i="0" u="none" strike="noStrike" kern="0" cap="none" spc="0" normalizeH="0" baseline="0" dirty="0">
                          <a:ln>
                            <a:solidFill>
                              <a:schemeClr val="accent1">
                                <a:alpha val="0"/>
                              </a:schemeClr>
                            </a:solidFill>
                          </a:ln>
                          <a:solidFill>
                            <a:schemeClr val="tx2"/>
                          </a:solidFill>
                          <a:effectLst/>
                          <a:uLnTx/>
                          <a:uFillTx/>
                          <a:latin typeface="+mn-ea"/>
                          <a:ea typeface="+mn-ea"/>
                          <a:cs typeface="Arial" pitchFamily="34" charset="0"/>
                        </a:rPr>
                        <a:t>이병훈</a:t>
                      </a:r>
                      <a:endParaRPr kumimoji="0" lang="en-US" altLang="ko-KR" sz="850" b="1" i="0" u="none" strike="noStrike" kern="0" cap="none" spc="0" normalizeH="0" baseline="0" dirty="0">
                        <a:ln>
                          <a:solidFill>
                            <a:schemeClr val="accent1">
                              <a:alpha val="0"/>
                            </a:schemeClr>
                          </a:solidFill>
                        </a:ln>
                        <a:solidFill>
                          <a:schemeClr val="tx2"/>
                        </a:solidFill>
                        <a:effectLst/>
                        <a:uLnTx/>
                        <a:uFillTx/>
                        <a:latin typeface="+mn-ea"/>
                        <a:ea typeface="+mn-ea"/>
                        <a:cs typeface="Arial" pitchFamily="34" charset="0"/>
                      </a:endParaRPr>
                    </a:p>
                    <a:p>
                      <a:pPr marL="0" defTabSz="914400">
                        <a:lnSpc>
                          <a:spcPct val="100000"/>
                        </a:lnSpc>
                        <a:spcBef>
                          <a:spcPts val="0"/>
                        </a:spcBef>
                        <a:spcAft>
                          <a:spcPts val="0"/>
                        </a:spcAft>
                        <a:defRPr/>
                      </a:pPr>
                      <a:r>
                        <a:rPr kumimoji="0" lang="ko-KR" altLang="en-US" sz="850" b="0" i="0" u="none" strike="noStrike" kern="0" cap="none" spc="0" normalizeH="0" baseline="0" dirty="0">
                          <a:ln>
                            <a:solidFill>
                              <a:schemeClr val="accent1">
                                <a:alpha val="0"/>
                              </a:schemeClr>
                            </a:solidFill>
                          </a:ln>
                          <a:solidFill>
                            <a:schemeClr val="tx2"/>
                          </a:solidFill>
                          <a:effectLst/>
                          <a:uLnTx/>
                          <a:uFillTx/>
                          <a:latin typeface="+mn-ea"/>
                          <a:ea typeface="+mn-ea"/>
                          <a:cs typeface="Arial" pitchFamily="34" charset="0"/>
                        </a:rPr>
                        <a:t>상무</a:t>
                      </a:r>
                      <a:endParaRPr kumimoji="0" lang="en-US" altLang="ko-KR" sz="850" b="0" i="0" u="none" strike="noStrike" kern="0" cap="none" spc="0" normalizeH="0" baseline="0" dirty="0">
                        <a:ln>
                          <a:solidFill>
                            <a:schemeClr val="accent1">
                              <a:alpha val="0"/>
                            </a:schemeClr>
                          </a:solidFill>
                        </a:ln>
                        <a:solidFill>
                          <a:schemeClr val="tx2"/>
                        </a:solidFill>
                        <a:effectLst/>
                        <a:uLnTx/>
                        <a:uFillTx/>
                        <a:latin typeface="+mn-ea"/>
                        <a:ea typeface="+mn-ea"/>
                        <a:cs typeface="Arial" pitchFamily="34" charset="0"/>
                      </a:endParaRPr>
                    </a:p>
                    <a:p>
                      <a:pPr marL="0" defTabSz="914400">
                        <a:lnSpc>
                          <a:spcPct val="100000"/>
                        </a:lnSpc>
                        <a:spcBef>
                          <a:spcPts val="0"/>
                        </a:spcBef>
                        <a:spcAft>
                          <a:spcPts val="0"/>
                        </a:spcAft>
                        <a:defRPr/>
                      </a:pPr>
                      <a:r>
                        <a:rPr kumimoji="0" lang="en-US" altLang="ko-KR" sz="850" b="0" i="0" u="none" strike="noStrike" kern="0" cap="none" spc="0" normalizeH="0" baseline="0" dirty="0">
                          <a:ln>
                            <a:solidFill>
                              <a:schemeClr val="accent1">
                                <a:alpha val="0"/>
                              </a:schemeClr>
                            </a:solidFill>
                          </a:ln>
                          <a:solidFill>
                            <a:schemeClr val="tx2"/>
                          </a:solidFill>
                          <a:effectLst/>
                          <a:uLnTx/>
                          <a:uFillTx/>
                          <a:latin typeface="+mn-ea"/>
                          <a:ea typeface="+mn-ea"/>
                          <a:cs typeface="Arial" pitchFamily="34" charset="0"/>
                        </a:rPr>
                        <a:t>T 02-2112-3429</a:t>
                      </a:r>
                    </a:p>
                    <a:p>
                      <a:pPr marL="0" defTabSz="914400">
                        <a:lnSpc>
                          <a:spcPct val="100000"/>
                        </a:lnSpc>
                        <a:spcBef>
                          <a:spcPts val="0"/>
                        </a:spcBef>
                        <a:spcAft>
                          <a:spcPts val="0"/>
                        </a:spcAft>
                        <a:defRPr/>
                      </a:pPr>
                      <a:r>
                        <a:rPr kumimoji="0" lang="en-US" altLang="ko-KR" sz="850" b="0" i="0" u="none" strike="noStrike" kern="0" cap="none" spc="0" normalizeH="0" baseline="0" dirty="0">
                          <a:ln>
                            <a:solidFill>
                              <a:schemeClr val="accent1">
                                <a:alpha val="0"/>
                              </a:schemeClr>
                            </a:solidFill>
                          </a:ln>
                          <a:solidFill>
                            <a:schemeClr val="tx2"/>
                          </a:solidFill>
                          <a:effectLst/>
                          <a:uLnTx/>
                          <a:uFillTx/>
                          <a:latin typeface="+mn-ea"/>
                          <a:ea typeface="+mn-ea"/>
                          <a:cs typeface="Arial" pitchFamily="34" charset="0"/>
                        </a:rPr>
                        <a:t>E byunghoonlee@kr.kpmg.com</a:t>
                      </a: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defTabSz="914400">
                        <a:lnSpc>
                          <a:spcPct val="100000"/>
                        </a:lnSpc>
                        <a:spcBef>
                          <a:spcPts val="0"/>
                        </a:spcBef>
                        <a:spcAft>
                          <a:spcPts val="0"/>
                        </a:spcAft>
                        <a:defRPr/>
                      </a:pPr>
                      <a:r>
                        <a:rPr kumimoji="0" lang="ko-KR" altLang="en-US" sz="850" b="1" i="0" u="none" strike="noStrike" kern="0" cap="none" spc="0" normalizeH="0" baseline="0" dirty="0" err="1">
                          <a:ln>
                            <a:solidFill>
                              <a:schemeClr val="accent1">
                                <a:alpha val="0"/>
                              </a:schemeClr>
                            </a:solidFill>
                          </a:ln>
                          <a:solidFill>
                            <a:schemeClr val="tx2"/>
                          </a:solidFill>
                          <a:effectLst/>
                          <a:uLnTx/>
                          <a:uFillTx/>
                          <a:latin typeface="+mn-ea"/>
                          <a:ea typeface="+mn-ea"/>
                          <a:cs typeface="Arial" pitchFamily="34" charset="0"/>
                        </a:rPr>
                        <a:t>최장희</a:t>
                      </a:r>
                      <a:endParaRPr kumimoji="0" lang="en-US" altLang="ko-KR" sz="850" b="1" i="0" u="none" strike="noStrike" kern="0" cap="none" spc="0" normalizeH="0" baseline="0" dirty="0">
                        <a:ln>
                          <a:solidFill>
                            <a:schemeClr val="accent1">
                              <a:alpha val="0"/>
                            </a:schemeClr>
                          </a:solidFill>
                        </a:ln>
                        <a:solidFill>
                          <a:schemeClr val="tx2"/>
                        </a:solidFill>
                        <a:effectLst/>
                        <a:uLnTx/>
                        <a:uFillTx/>
                        <a:latin typeface="+mn-ea"/>
                        <a:ea typeface="+mn-ea"/>
                        <a:cs typeface="Arial" pitchFamily="34" charset="0"/>
                      </a:endParaRPr>
                    </a:p>
                    <a:p>
                      <a:pPr marL="0" defTabSz="914400">
                        <a:lnSpc>
                          <a:spcPct val="100000"/>
                        </a:lnSpc>
                        <a:spcBef>
                          <a:spcPts val="0"/>
                        </a:spcBef>
                        <a:spcAft>
                          <a:spcPts val="0"/>
                        </a:spcAft>
                        <a:defRPr/>
                      </a:pPr>
                      <a:r>
                        <a:rPr kumimoji="0" lang="ko-KR" altLang="en-US" sz="850" b="0" i="0" u="none" strike="noStrike" kern="0" cap="none" spc="0" normalizeH="0" baseline="0" dirty="0">
                          <a:ln>
                            <a:solidFill>
                              <a:schemeClr val="accent1">
                                <a:alpha val="0"/>
                              </a:schemeClr>
                            </a:solidFill>
                          </a:ln>
                          <a:solidFill>
                            <a:schemeClr val="tx2"/>
                          </a:solidFill>
                          <a:effectLst/>
                          <a:uLnTx/>
                          <a:uFillTx/>
                          <a:latin typeface="+mn-ea"/>
                          <a:ea typeface="+mn-ea"/>
                          <a:cs typeface="Arial" pitchFamily="34" charset="0"/>
                        </a:rPr>
                        <a:t>상무</a:t>
                      </a:r>
                      <a:endParaRPr kumimoji="0" lang="en-US" altLang="ko-KR" sz="850" b="0" i="0" u="none" strike="noStrike" kern="0" cap="none" spc="0" normalizeH="0" baseline="0" dirty="0">
                        <a:ln>
                          <a:solidFill>
                            <a:schemeClr val="accent1">
                              <a:alpha val="0"/>
                            </a:schemeClr>
                          </a:solidFill>
                        </a:ln>
                        <a:solidFill>
                          <a:schemeClr val="tx2"/>
                        </a:solidFill>
                        <a:effectLst/>
                        <a:uLnTx/>
                        <a:uFillTx/>
                        <a:latin typeface="+mn-ea"/>
                        <a:ea typeface="+mn-ea"/>
                        <a:cs typeface="Arial" pitchFamily="34" charset="0"/>
                      </a:endParaRPr>
                    </a:p>
                    <a:p>
                      <a:pPr marL="0" defTabSz="914400">
                        <a:lnSpc>
                          <a:spcPct val="100000"/>
                        </a:lnSpc>
                        <a:spcBef>
                          <a:spcPts val="0"/>
                        </a:spcBef>
                        <a:spcAft>
                          <a:spcPts val="0"/>
                        </a:spcAft>
                        <a:defRPr/>
                      </a:pPr>
                      <a:r>
                        <a:rPr kumimoji="0" lang="en-US" altLang="ko-KR" sz="850" b="0" i="0" u="none" strike="noStrike" kern="0" cap="none" spc="0" normalizeH="0" baseline="0" dirty="0">
                          <a:ln>
                            <a:solidFill>
                              <a:schemeClr val="accent1">
                                <a:alpha val="0"/>
                              </a:schemeClr>
                            </a:solidFill>
                          </a:ln>
                          <a:solidFill>
                            <a:schemeClr val="tx2"/>
                          </a:solidFill>
                          <a:effectLst/>
                          <a:uLnTx/>
                          <a:uFillTx/>
                          <a:latin typeface="+mn-ea"/>
                          <a:ea typeface="+mn-ea"/>
                          <a:cs typeface="Arial" pitchFamily="34" charset="0"/>
                        </a:rPr>
                        <a:t>T 02-2112-7540</a:t>
                      </a:r>
                    </a:p>
                    <a:p>
                      <a:pPr marL="0" defTabSz="914400">
                        <a:lnSpc>
                          <a:spcPct val="100000"/>
                        </a:lnSpc>
                        <a:spcBef>
                          <a:spcPts val="0"/>
                        </a:spcBef>
                        <a:spcAft>
                          <a:spcPts val="0"/>
                        </a:spcAft>
                        <a:defRPr/>
                      </a:pPr>
                      <a:r>
                        <a:rPr kumimoji="0" lang="en-US" altLang="ko-KR" sz="850" b="0" i="0" u="none" strike="noStrike" kern="0" cap="none" spc="0" normalizeH="0" baseline="0" dirty="0">
                          <a:ln>
                            <a:solidFill>
                              <a:schemeClr val="accent1">
                                <a:alpha val="0"/>
                              </a:schemeClr>
                            </a:solidFill>
                          </a:ln>
                          <a:solidFill>
                            <a:schemeClr val="tx2"/>
                          </a:solidFill>
                          <a:effectLst/>
                          <a:uLnTx/>
                          <a:uFillTx/>
                          <a:latin typeface="+mn-ea"/>
                          <a:ea typeface="+mn-ea"/>
                          <a:cs typeface="Arial" pitchFamily="34" charset="0"/>
                        </a:rPr>
                        <a:t>E jangheechoi@kr.kpmg.com</a:t>
                      </a: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defTabSz="914400">
                        <a:lnSpc>
                          <a:spcPct val="100000"/>
                        </a:lnSpc>
                        <a:spcBef>
                          <a:spcPts val="0"/>
                        </a:spcBef>
                        <a:spcAft>
                          <a:spcPts val="0"/>
                        </a:spcAft>
                        <a:defRPr/>
                      </a:pPr>
                      <a:endParaRPr kumimoji="0" lang="en-US" altLang="ko-KR" sz="850" b="0" i="0" u="none" strike="noStrike" kern="0" cap="none" spc="0" normalizeH="0" baseline="0" dirty="0">
                        <a:ln>
                          <a:solidFill>
                            <a:schemeClr val="accent1">
                              <a:alpha val="0"/>
                            </a:schemeClr>
                          </a:solidFill>
                        </a:ln>
                        <a:solidFill>
                          <a:schemeClr val="tx2"/>
                        </a:solidFill>
                        <a:effectLst/>
                        <a:uLnTx/>
                        <a:uFillTx/>
                        <a:latin typeface="+mn-ea"/>
                        <a:ea typeface="+mn-ea"/>
                        <a:cs typeface="Arial" pitchFamily="34"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42290028"/>
                  </a:ext>
                </a:extLst>
              </a:tr>
            </a:tbl>
          </a:graphicData>
        </a:graphic>
      </p:graphicFrame>
    </p:spTree>
    <p:extLst>
      <p:ext uri="{BB962C8B-B14F-4D97-AF65-F5344CB8AC3E}">
        <p14:creationId xmlns:p14="http://schemas.microsoft.com/office/powerpoint/2010/main" val="368384626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PRING_UUID" val="{8B7E2CA3-375D-4415-89B5-7C7E9B46A778}"/>
  <p:tag name="ISPRING_RESOURCE_FOLDER" val="\\UDS\8\ebaker3\Desktop\Global Board Presentation  - N Petrie\Leadership Pack\Leadership Pack_02\"/>
  <p:tag name="ISPRING_PRESENTATION_PATH" val="\\UDS\8\ebaker3\Desktop\Global Board Presentation  - N Petrie\Leadership Pack\Leadership Pack_02.pptx"/>
  <p:tag name="ISPRING_PROJECT_FOLDER_UPDATED" val="1"/>
  <p:tag name="ISPRING_PRESENTATION_INFO" val="&lt;?xml version=&quot;1.0&quot; encoding=&quot;UTF-8&quot; standalone=&quot;no&quot; ?&gt;&#10;&lt;presentation&gt;&#10;&#10;  &lt;slides&gt;&#10;    &lt;slide duration=&quot;6150&quot; id=&quot;{4257E06D-39A9-4DF7-996D-89EC9607447A}&quot; pptId=&quot;256&quot; transitionDuration=&quot;0&quot;/&gt;&#10;    &lt;slide duration=&quot;48024&quot; id=&quot;{EDD4C95D-9195-48C4-A1D8-B082B9879BCF}&quot; pptId=&quot;258&quot; transitionDuration=&quot;0&quot;/&gt;&#10;    &lt;slide duration=&quot;5000&quot; id=&quot;{2D4498EE-BCB1-4726-A1BE-206F5914222E}&quot; pptId=&quot;259&quot; transitionDuration=&quot;0&quot;/&gt;&#10;    &lt;slide duration=&quot;5000&quot; id=&quot;{01A13A1D-6143-40AB-A6D8-05D0B593FD2A}&quot; pptId=&quot;260&quot; transitionDuration=&quot;0&quot;/&gt;&#10;    &lt;slide duration=&quot;5000&quot; id=&quot;{32E42493-1E07-472B-85BE-DDACB4C44428}&quot; pptId=&quot;261&quot; transitionDuration=&quot;0&quot;/&gt;&#10;    &lt;slide duration=&quot;5000&quot; id=&quot;{FE47AA6A-F9E9-4422-BA82-91CC1813F7B9}&quot; pptId=&quot;262&quot; transitionDuration=&quot;0&quot;/&gt;&#10;    &lt;slide duration=&quot;5000&quot; id=&quot;{A82C5922-5BA4-4145-AC6A-06C834188BF1}&quot; pptId=&quot;263&quot; transitionDuration=&quot;0&quot;/&gt;&#10;    &lt;slide duration=&quot;5000&quot; id=&quot;{AA54486C-DBA8-472F-A696-9283D7A076B7}&quot; pptId=&quot;264&quot; transitionDuration=&quot;0&quot;/&gt;&#10;    &lt;slide duration=&quot;5000&quot; id=&quot;{F78B596E-3755-4618-982D-0C1354F7E76D}&quot; pptId=&quot;265&quot; transitionDuration=&quot;0&quot;/&gt;&#10;    &lt;slide duration=&quot;5000&quot; id=&quot;{05114634-8198-4A0D-81AA-87C35C0C49DE}&quot; pptId=&quot;266&quot; transitionDuration=&quot;0&quot;/&gt;&#10;    &lt;slide duration=&quot;48024&quot; id=&quot;{0642472C-F50E-42F2-8FF3-4C89758169F9}&quot; pptId=&quot;267&quot; transitionDuration=&quot;0&quot;/&gt;&#10;    &lt;slide duration=&quot;5000&quot; id=&quot;{BF018970-3A8E-4F28-AF98-DC4FDB27BD2C}&quot; pptId=&quot;268&quot; transitionDuration=&quot;500&quot;/&gt;&#10;    &lt;slide duration=&quot;139960&quot; id=&quot;{6207077D-78C5-4BC9-B3E6-B215C2B52A77}&quot; pptId=&quot;269&quot; transitionDuration=&quot;0&quot;/&gt;&#10;    &lt;slide duration=&quot;5000&quot; id=&quot;{8260909B-1813-47E4-AB4B-73F2E7F540E6}&quot; pptId=&quot;270&quot; transitionDuration=&quot;0&quot;/&gt;&#10;    &lt;slide duration=&quot;5000&quot; id=&quot;{5DB593F4-F48D-4C6D-BB66-5F3441236D09}&quot; pptId=&quot;271&quot; transitionDuration=&quot;0&quot;/&gt;&#10;    &lt;slide duration=&quot;5000&quot; id=&quot;{9574E6D2-9FC5-4A60-96F2-0BF7755BE56E}&quot; pptId=&quot;272&quot; transitionDuration=&quot;0&quot;/&gt;&#10;    &lt;slide duration=&quot;5000&quot; id=&quot;{606A46FA-99AB-49F8-A080-61C8B2FBAF86}&quot; pptId=&quot;273&quot; transitionDuration=&quot;500&quot;/&gt;&#10;    &lt;slide duration=&quot;5000&quot; id=&quot;{B8086F30-C378-4B2A-BE99-A035A27B24F9}&quot; pptId=&quot;274&quot; transitionDuration=&quot;0&quot;/&gt;&#10;    &lt;slide duration=&quot;5000&quot; id=&quot;{C5395054-2DE4-4601-B29F-A6A16007B98B}&quot; pptId=&quot;275&quot; transitionDuration=&quot;0&quot;/&gt;&#10;    &lt;slide duration=&quot;5000&quot; id=&quot;{7C47F49A-81F0-4815-9705-C3C47E27D4DE}&quot; pptId=&quot;276&quot; transitionDuration=&quot;0&quot;/&gt;&#10;    &lt;slide duration=&quot;5000&quot; id=&quot;{2F1D5B8A-9002-4E5C-8445-B89B84736E1A}&quot; pptId=&quot;277&quot; transitionDuration=&quot;0&quot;/&gt;&#10;    &lt;slide duration=&quot;5000&quot; id=&quot;{856452B8-34B4-4F92-A637-58B20C49DAA8}&quot; pptId=&quot;278&quot; transitionDuration=&quot;0&quot;/&gt;&#10;    &lt;slide duration=&quot;5000&quot; id=&quot;{A07B93F4-E3A3-492E-96CC-0F394B8306DF}&quot; pptId=&quot;279&quot; transitionDuration=&quot;0&quot;/&gt;&#10;    &lt;slide duration=&quot;5000&quot; id=&quot;{70C276E6-3AB4-4F60-9955-9D06C03CEB65}&quot; pptId=&quot;280&quot; transitionDuration=&quot;0&quot;/&gt;&#10;    &lt;slide duration=&quot;5000&quot; id=&quot;{977698CA-5266-4E4E-AB04-7702F2BE6664}&quot; pptId=&quot;281&quot; transitionDuration=&quot;0&quot;/&gt;&#10;    &lt;slide duration=&quot;5000&quot; id=&quot;{DC709272-35D5-408C-BA23-E39BB354256B}&quot; pptId=&quot;282&quot; transitionDuration=&quot;0&quot;/&gt;&#10;    &lt;slide duration=&quot;5000&quot; id=&quot;{EAED726D-9EE6-4093-9641-91E5017771D6}&quot; pptId=&quot;283&quot; transitionDuration=&quot;0&quot;/&gt;&#10;    &lt;slide duration=&quot;5000&quot; id=&quot;{266EC1BC-7FD1-4472-87A1-BF9EF040484D}&quot; pptId=&quot;284&quot; transitionDuration=&quot;0&quot;/&gt;&#10;    &lt;slide duration=&quot;5000&quot; id=&quot;{458E5C22-A95F-4890-A91D-66E65C194827}&quot; pptId=&quot;285&quot; transitionDuration=&quot;0&quot;/&gt;&#10;    &lt;slide duration=&quot;5000&quot; id=&quot;{1DAFD1D6-6638-4040-A404-2B5FACFCE205}&quot; pptId=&quot;307&quot; transitionDuration=&quot;0&quot;/&gt;&#10;    &lt;slide duration=&quot;5000&quot; id=&quot;{1F02C295-386C-4A89-A5E0-49CC0F7C0F68}&quot; pptId=&quot;286&quot; transitionDuration=&quot;0&quot;/&gt;&#10;    &lt;slide duration=&quot;5000&quot; id=&quot;{C7EB503D-3B5B-4FA3-98A0-CEC3016C7F59}&quot; pptId=&quot;288&quot; transitionDuration=&quot;0&quot;/&gt;&#10;    &lt;slide duration=&quot;5000&quot; id=&quot;{C44DFB26-D470-400B-99C3-970BF98FABCF}&quot; pptId=&quot;289&quot; transitionDuration=&quot;0&quot;/&gt;&#10;    &lt;slide duration=&quot;5000&quot; id=&quot;{C6FDE8D1-DC19-4A1D-9D1B-3465D32C7276}&quot; pptId=&quot;290&quot; transitionDuration=&quot;0&quot;/&gt;&#10;    &lt;slide duration=&quot;5000&quot; id=&quot;{979FEADD-4C06-4BDF-B92B-D2B6E5EB6825}&quot; pptId=&quot;292&quot; transitionDuration=&quot;0&quot;/&gt;&#10;    &lt;slide duration=&quot;5000&quot; id=&quot;{5D2B9331-8C1C-4759-B7A9-7CA243861E9C}&quot; pptId=&quot;291&quot; transitionDuration=&quot;0&quot;/&gt;&#10;    &lt;slide duration=&quot;5000&quot; id=&quot;{A8417551-076E-4168-851E-27C7EEA064B4}&quot; pptId=&quot;293&quot; transitionDuration=&quot;0&quot;/&gt;&#10;    &lt;slide duration=&quot;5000&quot; id=&quot;{F997AB04-67A3-4499-A711-88F742AB50D2}&quot; pptId=&quot;294&quot; transitionDuration=&quot;0&quot;/&gt;&#10;    &lt;slide duration=&quot;5000&quot; id=&quot;{A5DADAA0-4722-4AC7-8AC6-039106C01A64}&quot; pptId=&quot;295&quot; transitionDuration=&quot;0&quot;/&gt;&#10;    &lt;slide duration=&quot;5000&quot; id=&quot;{775CD8EE-F87A-44B2-85FE-B4B31C561637}&quot; pptId=&quot;296&quot; transitionDuration=&quot;0&quot;/&gt;&#10;    &lt;slide duration=&quot;5000&quot; id=&quot;{87F90F58-4DE7-4EC9-84F3-E5EA7CE1B902}&quot; pptId=&quot;309&quot; transitionDuration=&quot;0&quot;/&gt;&#10;    &lt;slide duration=&quot;5000&quot; id=&quot;{7F3E101F-D734-4C9D-980D-4B2071A42D61}&quot; pptId=&quot;297&quot; transitionDuration=&quot;0&quot;/&gt;&#10;    &lt;slide duration=&quot;5000&quot; id=&quot;{CCBF6D24-A158-49D4-A42E-DC11DDBE1C9E}&quot; pptId=&quot;298&quot; transitionDuration=&quot;0&quot;/&gt;&#10;    &lt;slide duration=&quot;139960&quot; id=&quot;{CFA602A6-12D1-432E-B038-E7A9E8202A09}&quot; pptId=&quot;299&quot; transitionDuration=&quot;0&quot;/&gt;&#10;    &lt;slide duration=&quot;5000&quot; id=&quot;{8E3C188E-115D-42F6-B784-0339C88D3C47}&quot; pptId=&quot;308&quot; transitionDuration=&quot;0&quot;/&gt;&#10;    &lt;slide duration=&quot;5000&quot; id=&quot;{523EB18A-C189-4E60-B560-CFE23AEEDCC6}&quot; pptId=&quot;301&quot; transitionDuration=&quot;0&quot;/&gt;&#10;    &lt;slide duration=&quot;5000&quot; id=&quot;{B0DB1909-AED0-463F-BDF1-9A43EBD14095}&quot; pptId=&quot;302&quot; transitionDuration=&quot;0&quot;/&gt;&#10;    &lt;slide duration=&quot;5000&quot; id=&quot;{F9E00F73-FC45-4DC7-B5D1-AC2ECA8F7BD1}&quot; pptId=&quot;304&quot; transitionDuration=&quot;500&quot;/&gt;&#10;    &lt;slide duration=&quot;5000&quot; id=&quot;{CC589245-BE3D-4974-8AB7-E8DD879FBEF0}&quot; pptId=&quot;306&quot; transitionDuration=&quot;0&quot;/&gt;&#10;  &lt;/slides&gt;&#10;&#10;  &lt;narration&gt;&#10;    &lt;videoTracks&gt;&#10;      &lt;videoTrack duration=&quot;128960&quot; muted=&quot;false&quot; slideId=&quot;{CFA602A6-12D1-432E-B038-E7A9E8202A09}&quot; startTime=&quot;0&quot; stepIndex=&quot;0&quot; volume=&quot;1&quot;&gt;&#10;        &lt;file modifyTime=&quot;2015-03-06T01:30:23&quot; size=&quot;83288764&quot;&gt;&#10;          &lt;path full=&quot;\\UDS\8\ebaker3\Desktop\Global Board Presentation  - N Petrie\Leadership Pack\Leadership Pack_02\video\video1.mp4&quot; relative=&quot;Leadership Pack_02\video\video1.mp4&quot; resource=&quot;video1.mp4&quot;/&gt;&#10;        &lt;/file&gt;&#10;        &lt;video height=&quot;1080&quot; width=&quot;1920&quot;/&gt;&#10;        &lt;audio channels=&quot;2&quot; sampleRate=&quot;44100&quot;/&gt;&#10;      &lt;/videoTrack&gt;&#10;      &lt;videoTrack duration=&quot;139960&quot; muted=&quot;false&quot; slideId=&quot;{6207077D-78C5-4BC9-B3E6-B215C2B52A77}&quot; startTime=&quot;0&quot; stepIndex=&quot;0&quot; volume=&quot;1&quot;&gt;&#10;        &lt;file modifyTime=&quot;2015-03-06T01:32:25&quot; size=&quot;47526755&quot;&gt;&#10;          &lt;path full=&quot;\\UDS\8\ebaker3\Desktop\Global Board Presentation  - N Petrie\Leadership Pack\Leadership Pack_02\video\video2.mp4&quot; relative=&quot;Leadership Pack_02\video\video2.mp4&quot; resource=&quot;video2.mp4&quot;/&gt;&#10;        &lt;/file&gt;&#10;        &lt;video height=&quot;720&quot; width=&quot;1280&quot;/&gt;&#10;        &lt;audio channels=&quot;2&quot; sampleRate=&quot;48000&quot;/&gt;&#10;      &lt;/videoTrack&gt;&#10;    &lt;/videoTracks&gt;&#10;  &lt;/narration&gt;&#10;&#10;&lt;/presentation&gt;&#10;"/>
  <p:tag name="GENSWF_MOVIE_ONCLICK_URL" val="http://"/>
  <p:tag name="GENSWF_MOVIE_ONCLICK_URL_TARGET" val="_self"/>
  <p:tag name="GENSWF_MOVIE_PRESENTATION_END_URL" val="http://"/>
  <p:tag name="GENSWF_MOVIE_PRESENTATION_END_URL_TARGET" val="_self"/>
  <p:tag name="FLASHSPRING_PRESENTATION_REFERENCES" val="F&#10;Leadership Pack_02.pptx&#10;\\UDS\8\ebaker3\Desktop\Global Board Presentation  - N Petrie\Leadership Pack\Leadership Pack_02\attachment\att1\Leadership Pack_02.pptx&#10;_blank&#10;|&#10;"/>
  <p:tag name="ISPRING_PLAYERS_CUSTOMIZATION" val="UEsDBBQAAgAIAEZkZkZaf7mZOgQAAOEOAAAdAAAAdW5pdmVyc2FsL2NvbW1vbl9tZXNzYWdlcy5sbmetV/9u2zYQ/r9A34EQUGADtrQd0KIYEge0xNhCZMmV6DjZDwiMxNhEKDGTKLfZX32aPtieZEfKbuymg6R0gG2YtO+7091335HHpx8LiTa8qoUqT5zXR68cxMtM5aJcnTgLevbzOwfVmpU5k6rkJ06pHHQ6ev7sWLJy1bAVh+/PnyF0XPC6hmU9MquHNRL5iTMfp240m+PwKg2iSZSO/YkzclVxx8p7FKiV+qP64Ze37z6+fvP2x+OXW8s+QMkMB8EhFLJIb171AAppHAUpoJEgDckldUbmc5hdtKCBHxJntP0yzHoekwtnZD477RZxTEKaJoHvkdRP0jCiNhcBocRzRleqQWu24UgrtBH8A9JrDpXUouKoliK3P2QKNsqGdznzohn2wzQmCY19l/pR6IwSVVX3P1lY1ui1qsBdjXJRs2vJc+sTOGN/v6t4Da6ZBk4heOm1gH+qgonyqNN1jJd+OElpFAVJSkJvt+OMSJkjr2LGzUCUGCckBoCK1bx6gm1qWWbNEZZyGMLUn0wDeFMTwlSs1hLeemgccwI1mPOyywo4QmJgV5Iso9gzSQNXiKE7VtcfVJUf8GO/UF3AfuhGQEGX7oFTg7EDhhoLUI6q4pnuApuRJMETko6jSyAy9F00xCI6h3Y7H2JxRRJoEZJ02YT4wp9gQ3jTYjv+7/orY4bO8h6xLAM7k76NUE0NOyal0AW20+phXhLyfgFV83HwjS5uASGxtl4rseEQQpV3swc0xSWe4c/7hf9beob9gHgpEMqLlim1YmecMZCHUmnEpFTmAcAvyzeszDi65hlrgPD38Ldc5PZvptg2kr8a8TdieistL7aqFHrk8sXRwNAOhOxxhEVTQ3ha8+JOd7neC/8pURhi/2cIfR59oP+kbdaxDx0wFqq/BQF5NoIEiir7W/nhGTiatz0PouCXNwN8htEWIFToqRgXkKqDEC4ghQPsl2Sc+BSG7ZJf10J3zjFb2bZA3y5qBgcHyTV/KOw1v1HQE5KzTTvOQNZspTsLujctD7SH+jSAkEMAXLUjESClKCD+vAfmYkZ2GWgl4+BJlqqRuW1RKW6tbEBum4I/nsM3lSrsrmT1jrytap1+TxTtw8Wt0/mAeZIQHLvT1MWhS8wRzjSN7GkEXDQxBTRJAzw25kDKgulsDVp5o5oy7wnUnsI8coYBbJvShLMqW//z6XNPjK8iaXfRdvfXQSDQYUaIyBew30Olef1nFwjF40M7u+hjtT217ux6HmKpD3T4X06HrNX0QhWwddTtF9i2LRqmFLvTGRAysfxTTZV1j959hBmOz0FU7PnKGc1YdQuKRJWSg1Bsqg0B9TDvDxeHRktR8iG236fp5oGpP0+x59lbFDSfFNltO7xyOCtm2+uUhOtUXzB3ikMQvK/weC70QEA7I3byAo3erh/afPN4ZHxZ1fYyevxy7276L1BLAwQUAAIACABGZGZGh2OPsIwEAADIFAAAJwAAAHVuaXZlcnNhbC9mbGFzaF9wdWJsaXNoaW5nX3NldHRpbmdzLnhtbOVYzXLiOBC+8xQqb81xYvK7mRSQIsFUqAHDgrOZnChhC9BGlrySDMOc9mn2wfZJtoUCMSEhYrYmNVV7Stzur7vV6p8PVy6/pgzNiFRU8Kp3eFD2EOGxSCifVL3bqPnx3ENKY55gJjipelx46LJWqmT5iFE1HRCtQVUhMMPVRaar3lTr7ML35/P5AVWZNG8FyzXYVwexSP1MEkW4JtLPGF7AH73IiPJqpRJCFSvqiCRnBNEEQuDURIdZk2E19XyrNsLxw0SKnCfXggmJ5GRU9X4pl4+PzxsrHWuqQVPCzeFUDYRGrC9wklATD2YD+o2gKaGTKQR+eHTioTlN9LTqHZePjB3Q97ftLK3bU2Bj51rAcbh+dJASjROssX20HiUZEwl5JaqmZU7A6IasoKnJV70WWFGy4DilcQRvkMlV1WtEw37QDPpBeB0Mb/ttG6ozImpF7cAJM2i3GsEw7EbBYHgTddp7g6LgS+QE6vWDQRBGQX941eruiXA/zxMm6NRb7T0xd8HVoBXt6ymsd/aF9G66oRvmutvp1cP7vUK7ue8F/XYr/DyMut121Oo9oZaFWSjBir9ZzRWoepHLjZpdtXNvKrR4VrqKaBgnDMsJiUSTQpONMVPEQ39kZPJbjhnVC2i8MkydB0KyuspIrPumqaqeaRTvyZw1CKGBs6eWLZ+uW/bTycbpfeu+cLKXA63ATMowX7TF5N2jPz1bR390dr47/JfCrMxoQkSIpVzOoe3w30xfYeQdHp+d7Q7hFW8VrDWOpzAf9Wq8FSUrrbHgG5PNPKORYMk6rSQdkSTEKSmM/cED5U3QPPTQGEqZQcLrkmLmIarhAuI1WOUjpaleLppmUROBLVhoBHUGWxcST7GEI6qi/DF5ZrTHtYAnqCHxHLaYzYcVv6beI9xF7QbSz8wVEOmiHkis9tBEdcaclFNMnRTvyEhRTVxUr6hwUeuvxoiLcgfLByJRJARz0r8TOUvQQuSI0QeCtEDQ+XkK/00JKu5tNJYiXUqBW2ikGNQ3mlEyJ8mli6N7cJHmgDS9yYi2Hv7M6Tc0ImMhwS7BMygdkFNl7R/sZTjDSj0ZxasYP9gV2wobwZcP5oA4mWFgEvsZhyYlaaZ/hH0MZ+cCXDAmIJsFE5CZGOdQpOZ+Epos1VyO6ex7imfLSzcXuTQK100hHmsTXsQwTijPiavBGHMkOFsgHEPFKlNCMypyBRJbLNa0+q4ALRRRvgx1AlMPnMnErd3Lh0fHJ6dnv55/ujjw//nr7487QY9koMew8WbZwPVOXuiMfMZB38C9yvWccftGuoP3OSNfoFjO2Occ0Bm4xQTfQO7gg28gd7DCLWxTyNRMj6SA38X6H8nE9rat+IYFvEwKlgzqZ+QEoWldYEIuHdq9jSCngYvqMnVOJKMf/O5kEG7BaSa5uQ27Tgf+7Lj/zULuFZaxUwiwTSd2dcM+ZTQFVpK826B8h3Z+l8b6T2zbduWPaazvuqWffhb9XzJmn9YfDja+FKx/fW9+LzNvUsppCnk0PGj9ka12elKu+C+/KpXA2ubXx1rpX1BLAwQUAAIACABGZGZGxmCIeLsCAABQCgAAIQAAAHVuaXZlcnNhbC9mbGFzaF9za2luX3NldHRpbmdzLnhtbJVWUW/bIBB+36+Isvc6W7dlk2ikNs2kSt1arVXfsX2xUTBYcE6Xfz/AuIbErrOgSuG77+OOu+NSondMrD7MZiSTXKonQGSi0BbpsBnLr+ZpgyjFRSYFgsALIVVF+Xz18af7kMQxp1RyD+pczZZm0LtZus85Eu/j69KuMUEmq5qKw70s5EVKs12hZCPyydDKQw2KM7EzzMWP5Xoz6oAzjXcIVRTT5rtd50lqBVqDDenbxq5JFacp8M7Twn3O1PSu3r/9kWzPNEMnu/5k15ispgXESV4sLi+/347zhTk9rsrSrvcFCH/RUC8/2zVK5fQAKj789otdowpZN/X/9EitZGETGmveL+Kbhkuam+dno1rYNSmwF7KOJqvg0+PuGqbefw3fPbHPVUn+aPN6NBBs0VMOK1QNkKTbtTZdyteHBs37gNWWcm0IIdSTHk3Qj7TR3TEx1vP+wCsTeUDyQM94kbypYN3GGzqNDb1gvb5xsyLkvmFBhAr2HgxC7MGe+dvk9YQZgD3zibMcHgQ/nNCPLa2mq/EN9dUM0u+jj/JvzCCo2XYZ63ad1bq6t09XB7490HEqmcNK23ieWQW2biRxWBtTchIUEXTPCopMil+Wlx7cbTRJjgy+14Y7iyBDDkMN52I0YzoM2W6n27H9Ueiv1u5naGb41Zwi0qyszI+Sns+8zjwSc8w8GVbYKWnooO7EVgYaV4oxUUXVDtSzlPxcN0Ii6HOPl+3TGqOTJMgBSYZzTPwhQ8kXTZWC2piaMeiaJsZaXsmKkps/fGHwCnksGDG2SizNcYKyt54MAN8AQFVWduVvN62lajgyDnvg3hoA7sJjNyPadOhYs13jPWwxnA8eOerHgBA0pJ8TfafE8yPAB/gvJqxBQWuYbnmkqXb3it781EzuJpntvHCIub1vpOhkYz9NoAHtf5L/AFBLAwQUAAIACABGZGZGLOLmYF4EAADZEwAAJgAAAHVuaXZlcnNhbC9odG1sX3B1Ymxpc2hpbmdfc2V0dGluZ3MueG1s3VjbciI3EH33V6gmtY8L+BqvC3BhMy5TCwOBcbx+osRIgGKNNJE0sOxTviYftl+yLWRuxsZiK3Gq8mRPT5/TrVbfhvLl15SjCVWaSVEJDgulAFGRSMLEqBLcxTcfzwOkDRYEcyloJRAyQJfVg3KWDzjT4x41BlQ1AhqhLzJTCcbGZBfF4nQ6LTCdKftW8twAvy4kMi1mimoqDFXFjOMZ/DGzjOqgenCAUNmJWpLknCJGwAXBrHeY35qUB0WnNcDJ40jJXJBryaVCajSoBL+USsfH5/WFjmOqs5QKezZdBaEVmwtMCLPuYN5j3ygaUzYag9+HRycBmjJixpXguHRkeUC/uM0zZ3eHwJbnWsJphHkykFKDCTbYPTqLig6pgrBSXTUqp0C6IVvTNPSrWQqciMwETlkSwxtkQ1UJ6nG/G96E3TC6Dvt33aZz1RsRN+Jm6IXpNRv1sB+147DXv41bzb1Bcfgl9gJ1umEvjOKw279qtPdE+J9nhQlbtUZzT8x9eNVrxPtaimqtfSGd23bkh7lutzq16GEv124fOmG32Yg+9+N2uxk3OivUPDHXUrBc3MzmMmS9zNVGzi6quTOWRj5LXU0NdBOO1YjG8oZBkQ0x1zRAf2R09FuOOTMzKLwSNJ1HSrOazmhiuraoKoEtlGBF5wjBNTC2KtnS6bJkP51snL7ozK+d7GVHy9CSMixmTTl6d+9Pz5beH52d73b/JTfLE0aojLBS8z607f6b4VtreYfHZ2e7XXjFWhkbg5Mx9EezaG/rkoXWUIqNzmaf0UBysgzrEHKVQ0RrimEeIGYgwsnyrbH3YG4Yhyy22MPCUJitECdjrMBpvS5/Codt1kk1FATVFZ7CWHIndOLX1DtU+KjdQkC5DSpVPuqhwnoPTVTj3Es5xcxL8Z4ONDPUR/WKSR+17qIx+Ci3sHqkCsVSci/9e5lzgmYyR5w9UmQkglrOU/hvTNH6JEZDJdO5lGNtkOaQsWjC6JSSSx9DD2AizQFpq41T4yz8mbNvaECHUgEvxRNIHZAz7fgLexFnWOsVKV74+MENzUZUD798sAfEZIJhN9iPHMqOppn5N/gxnF1IMMG5hGiuUUBkEpxDktr7IYzM1XyO6W17jCfzS7cXOSeF62bgj+OEFwm0AyZy6kuYYIGk4DOEE8hYbVNowmSuQeKSxVHrn3LQQRETc1dHsL2CMUX8yr10eHR8cnr26/mni0Lx+19/f9wJehrvHY6tNTffr3duet7IZ1vlG7hXtzdv3L6e7tjkvJEvLE3e2OdbnTdwa7d7A7ljw3sDuWPP28LeSJXa7kHW8Lv2+Kf1YHvalot2Nr885uc70ftM+cgWI2wrPjXXvoshSqGP6jwYXmtDN/zdixDi6tVl/MxGba8Df/ac6HbEdtbGq5cLMB9HbhjDhOQshT2DvFvre4cCfZdS2b0Ru0L6h0rlp+L+3/eL/20M3NPyA3zji3v5Fbv5u9MByDd/jqse/ABQSwMEFAACAAgARmRmRm/CXvKYAQAAGwYAAB8AAAB1bml2ZXJzYWwvaHRtbF9za2luX3NldHRpbmdzLmpzjZRNT8MwDIbv+xVVuKKpMKDADbEhIe2AxG6IQ9p5XbU0iZK0rEz77zTZV5KmbPFlefXsdezK3gyi9qAMRc/Rxvw29w/3bjTQmhIVXLs66dFLrSNJijnMihJIQQF5SK2RBSYSjvr2hIScETWuafOpfaVliNjRzBJ5wEIENBnQ6oD2E0qyDom/h38PrLJ2JVmNTiulGB1mjCqgakiZKLFh0NWbOXaFHsxqEGfQBc7AMU3M6SNPjveJDpvLWMkxbaYsZ8MUZ6tcsIrO+/IvGw6i/eSrHRA/Ja8Tx44UUr0rKP3Ek0cd/SQXICXs8z5MdARhglMglm9szj+oY9wtyKPrQhbqQL/c6LBpjnPodCmOR6PHsYvR1qvTzURHl1OwVjtidKvDIQhuQHSsxnc6HJDxil/wAblgue5IB+32/IgShucFzfepYx1BTj9W2/Z171Soef4YOSPEvBFaBsa07NscF4y9Cg6u9LJOQzNPQmIo78W7qg4+RvlbRN+/IoSVwtmybJdDuxnbLmCxAjFjjLSv/z6zWL1Mg+0fUEsDBBQAAgAIAEZkZkYa2uo7qgAAAB8BAAAaAAAAdW5pdmVyc2FsL2kxOG5fcHJlc2V0cy54bWydjzEPwiAQhXd+BbldsFvTAN1M3Bx0NhVRSejRcNT684XUGGeHS+5d3vdeTvWvMfCnS+QjamjEFrhDG68e7xpOx92mBU55wOsQIjoNGIH3hinftHhIjlwmXiKQNDxynjopl2URnqZUEiiGOZdgEjaOsswYUVZSTisKK9v5v+jPDQxjnKvL7EPeoyl7UauFU7IaKnN2KDzeIshqUPLrrsrOlEtFEUr+PGbYG1BLAwQUAAIACABGZGZGlBOzImkAAABuAAAAHAAAAHVuaXZlcnNhbC9sb2NhbF9zZXR0aW5ncy54bWwNzDEOgzAMQNGdU1jeKe3WgcDGVpbSA1jERZEcG5GA4PZk+8PTb/szChy8pWDq8PV4IrDO5oMuDn/TUL8RUib1JKbsUA2h76pWbCb5cs4FJliFLt4mjiUyjxSLHHYRqOFTXv/AHpuuugFQSwMEFAACAAgAQXo1Rs6CCTfsAgAAiAgAABQAAAB1bml2ZXJzYWwvcGxheWVyLnhtbK1VTW/bMAw9p8D+g6F7raRd1zSQW3QFih3WoUDWbbdAtRlbi215klw3/fWj/G3P6VZgBwM2xfdI8ZE0u3pOYucJlBYy9cjCnRMHUl8GIg098vD19nhJri7fHbEs5ntQjgg8kqfCAnhMnAC0r0RmEHzPTeSRnsFFZuJkSkglzB65z5C7i7Qk745m6JJqj0TGZCtKi6JwhUZEGmoZ55ZEu75MaKZAQ2pA0SoN4jTYlfk7Gp9EptTsM9A9ZGbeHrgmaTmetRiQFKeuVCE9mc8X9Mfd57UfQcKPRaoNT30gDlZyVpbykfu7OxnkMWhrm7EqyTUYY5MobTNmVmKxTB2tfI9UDpsEtOYhaDdOQ0IrLJ0As23MdVTz6AGt5dU7UfOWfhv7vWncSuVo55zlj7HQER71IZ11EsjoMCpLyuuWHfTQdNCtZSKOgl+5UBCUn9/aFpkvSBWw7bgyT1cXPh7g2y33jVT7G4RhF9UKuq1obiWaW4JaDreNvu4oSHPbLXCTK2hKNWNPIgD5hSvFbVtcGpUDoyNjjaVDMKPVlWuROkFYZJL47B+0sX4jaX7q15QpAf9DmE9I1NZEpAE83wr0MZBgTQ1gsa3NNVns2phdTjp/THp9PTBVOdai4EUcw1UIOIYBN5x2dnoICoprdPFzNcL2Dg6CIxFGMT5mkmF8epAm4Wo3ydA7OAiOpb+bgLbmtox0XMdRM7UdxOjEOmF+ro1MxEvZnoM9Y1ZlH742cs3RdSbag/P5H6M4iNEM5pZMrC771ttXzeG9nVOjO59NVlkG3YrzACbPKq9mFvJs5BPAluexuenn1OzDHnSU89R0THN9x36XxVq8gFOIwP7pFqe2JhHYnvHIh+VpjwH1xO0yCF+apiIyWktSqXlIOYa1eRJQVJhqVj6i6qGSeRqMtHGz7uegY9xV1wq4E8MWM12cYPPJzCPv8aW+y8XZRXeV88VFgy3zuq8CV7m8YVXXCXedQet+bS/C6pnH199QSwMEFAACAAgARmRmRjXb2a1oAQAA8wIAACkAAAB1bml2ZXJzYWwvc2tpbl9jdXN0b21pemF0aW9uX3NldHRpbmdzLnhtbI1S22obMRB9z1eI/IAljW4LW4OuxZCHQhPyvPWqYYmjLSuFhKKPrzatcdy6tJqnmXPmDDM6fX6ckn3OZX6avg9lmtPnWMqUHvL2CqF+Px/m5dMScyx5c6rcT2mcX3bp67zWWjWXIY3DMtoVzVuMwttDSmrlVMuYYRRJ5qlXyHluG9aB68A2zFFi+81vEj91l7iPqVxW7Tdn6J8Nu5TjUnZpjK9bOGe/h843+LgM49R4eSvYGvU4tTq2BmKES+4r1QAgkOWOOFyl7KQmyGPGMVSjKFBAhHPSiUok5dCy0ImmwnwnEJOMUVepp60baW0ctVVCR4hu07zqbA3BSIwRIQSYq1xAMBg1NjQNDWo9IDgwIKo2mihAwQYTWPXOC8uRol5gXJkxgPHpuKft3p/rVP3vdY7n/IfgxS+4iK7e2lwwV79/XpZGvo1P3w5DiejLkONu/HAd7m5urn958s2/R8Zq1LbxX339A1BLAwQUAAIACABGZGZGhouUu94hAAARRgAAFwAAAHVuaXZlcnNhbC91bml2ZXJzYWwucG5n7Xx7VFNn+i4d56gzI9pOZ1qhSor3C0LFIpVLMhUrUhVFRYSExBoRNVwEjCEhl844o20Fo6DEFklqxaKEZBeQxASS2FIBEyEKJRsISVSIETYkkhBCEpKcHXSqndWes35rzfnnLP5ghb35vu953ud7v/eSHfL5zvhY3z/6/9HHx8c3bsumXT4+v1f7+MxAzp4J31kcOSsLfnktb1fsRh9++4JB+OL36R9u/9DHp4b5p8lP/hd8/YdjW5LzfHz+fNz785r2ECLfx+ejb+M2fbgnHzui2XFmzWGy8RPUbuRtu8/f2TMN7ZFN7/odXPS0et3sLZeXfLni9xufbltSEXjydcqfX/dP+Kfxgz9+PPOLm9cz3ye2S3bIHGLqEJl7FDgK8g2O7+9oE6FsXq/rB2lyvTOPhJa5rYCJblfgtDTz3eXA5KQBNcvH59O3DTyhVsyqICemf7+rPJAQqThbGp1pCsejg6uz5sCUQ7Zb3x76qKOxqm7/jfZzW3u69gLNApxrKEn/19d8fB4uTWF8XlrhpNzrfqsH7DC4bQyPsPF38LzGPc3r4yoDIgUfnRAo7aMJ8K1v1wriIqwXatZEqg300TO4C2/DA29vTcsoOT60Eo+GxyW+7eO9c+jFnfmwuj7zY4sDUoinjhdmwheFi+Pm8SJiIprXwxfN5ytO7y0PXIh/B77o39IRw20/d7bGF7Yqx32ONjnaQjJJnUbN27KJO0naApNkR8j542cS07e0dMP7dfsDxmdahsfVQNKSDeGe003lFeqXK9urHY/mMfJtVoDhMv4JN7FxQ+0arWaZJqvLr2OtADb8vfY81mgQalGKL+EiJqkj8yWPqFgEbewBF/GmC5YYN/focvLbfQ5hnznr1pwTCOqz7yttwYPzEn82KI+n8gw/HBHqgmfddFZ71m7MkiFt9QBtpGu/EJd991OW+uA9xeusN4L7L1cYAC9BwTtjd5dz+lxOmaeA7AevAZiIkDt9lu2uTF16ZTh3CdpWougc1JEaLlzJZoRffiNe/Jy25l0vw9sWysfzXJyFGPml0hyjNLdHnEXnkOQjQkZ145+CTecKtpFPp2rXCAf6WVgph0krZzdEcYxKeXqXO/0T8haheRJIhdnzQwWuLpyryzRhYLjT8Q8IE0HNAirH/QjhvtIYxJGZakv6TAy3gVHKik5kK9wGgu0ng2gAyXdRX/P5VG3rDnAGCxrVQVd7YmK5YQ9pg1txlLDfpWp1eH3sLkQvDSWmEGJ+qlccoxA8+C+iOFZx+s1ej0s26dcTC0R5XM6LkJGhDfbce6LsjxGblLpVykBlHg3JrJP3G5Ture8QuOsq8i7WjDDdT5lG96TSMxk+o5XjHuRIHTGvd1kHaW/h0dL0UZ3HpZNZ7NTLSpS1gKXGOkUmvBrhGUXIKFlQP7hQze63w24qNK3VhG9OlXeff/Ro5eLE5hoiyi/S3P+1HbO5iHaMfH3O2nkrlWGMFjE1vIPSF8Vi9fKKMu0B1effBwqwMNviwPU67s2ZNbS/Kaw2tUFMuKwARO4YKYcw0AD0ZbMV/j+Z/Y39Rjex8UIVTLy+ZiT3u9bDluUM83JAqxcw2HXKoxkKmyG3Wt5CuN+L8uxURmP15LSD3OCCP3r39d5Yt/j71fiY5hrwSNHyBN80v/Whlw5iyK2zSRvYGhB5f1g/Og6sRhhqLH0HPBRLnyWHX4LLIyPf7rJaiJvY/eIM33AuMRkjXbyaozYVeFLAtAJytWs0SWQ8koHG7RggH1euAzWIdMbZ84YHF2UmPrB08VN9niLNrv22D6f9UMBqQcdkB8saaVllhnPQgNlFuEsDQJF4ZJWwzTUsbBtRWVL0/QpTUxkG9iB2ZsaZwg2E+XefjjPcSg+ZqGn9uo7PUphHxRmIT93j2Z7xcA6z8WRWainT1pJqOiE3WU6PrcbZ5VxoIMciClvCU/LUSKsomuWVhlCwoYoHZnqo2E6r1UBMAXLYeD7LZBHLJsXsAiwXg/KsBZxY25tQfbVxOQcYoECjJHJ4GlE3eh8V46QNiDBSaJ6PT/6GAPTMG3Nmb3VnFSc8/urkDw7UV0+kiJTNzMny1Sdb3PiThOODKU1xYZtSS0mhvE+CcSR2v3+6ecKe72L6mwkDDvskZUTVfUENKEDaCC4PCZtkHbCJlFHuo7QiUZvY6H8jt0wx+h5YIO8WbK5wsmORLKYFcviDLr2zVsonktkGmo5F2wJ7RixWeKGlzSIfyfXUYE9eaEkGtmJtGDbT0rjIVqI2galAgjHSnG+nHKCZzF9hpIdEw2aRwW25FHJtaM5glIJ5fvOpM3PWQLom+f56mSIT8Ti3xz9WxVx7yOdupsVJlGAEzIMQxU6rbmk3WWZRUsNtdTPrrQvM+YQ9BfI8NEiby+nqLm3plsXaw3DZSA4YwlGYLJRqtR71Td+J1FJd+mW0kqTJxtb1ZWlsjnyN0kEfCOMZDUgyFiqoG5DaTJlGvMYW45kzwgh4nHvs9z4+2NKW0oQ1JzdGgZ+dq8FHN/uHB3TSnadvbi52pX6c6Jeh2lknzwQNKld14BHJXkLhVr/DKqgUZ7HxXO5cu/+Z0LHhqz+JPYl0GWOeasWFXITI1OWOClHQMHNj4X1mlqgBs6gvCSmcWeWiWxpB14jySFc0Nhgdk9LliFC9W+q8a7VcEmUGZHsCBshp2xSGRUINrg4TwlFC9cb0i2B2KiPagFluEyG1DZPuiiGIUQLnlvbEFsGcv/iFLjItk393XmH5AUjAJ4Nter8N5jbMjNbivy8B1SgWc92A3gYhwTSR2z8xlwFRzqtTtUlZzp8M45eRipo1OqE1vnbyKyCaowQbcYyiA+fVT/IgG9kXtJpzjOsAncMdK33bPilm7mPEVzlFO9igvrtUOYI/crBbQUONKe/7D+e6XOQZcG7u3C3PP5fwCWIZv8c//4AEero2bTa8raQKWMua3V23i3PVk9HBwab0VIF8JA+1UsbXAeacmV8lstGnrlHpRZu5Cmc7cdzAAhgI47hT09CowVrDrlmJfba5gFVElEicxnV6QqNJ2eWfYEO9KfJQy53dLAVoQ9oufp8hmQvVgC1HJHkmMz1X41pYJgqyXYSSgGQrUS8WtW29AacrpRlf4Zc4TlrLW7tUd3urKMqETJnR5k8IzR/u7ylmgiPBCJKMzq/TjZv79TeUI2Y6f7BugTp0F8+USG9jLLFPOhyW+kOXUoAEbNMkksUDszTpA/19SvfZ262Z4DGRgugVKSvPTrtnCMYBREmaLAhhME8imQ1wGCo2sJV6EXYuXGjdVoxeGCedHcH/GIZu2jU8ozVGPrtYnXo2MNVvk9l2u2rOMtGwNGEV86KCW5PmFQycuIALOX3dtVa1s+T7FRycqTclVWujqy9ABiIG/5im4yrUI4m43Sm4WKK67xAtKzUbLji2dVk7HeuE2gcCuZXbgrNxcCGmEECBjOJDOO2OLgrdrsVIZwAOsRiwbq/2KjSeLUi7uc+0Qn7mMjS8GPbqrDp6Kgdtyv+iEA2tP+/EcBqofbR9ogVpofNTpU0rWek7yS+Opr5bQOeAgTN2I9sN4Px62Z+CzBEDDogC2RRiXSuhnl54k+KyGBaxkmx58LklwMfxkxCzIYRT8JRzJYppxVgac8vhbHri3/KwE5taw+SRTBX+YHf+Nr8PA5x9xoLYLv8qMzV0bMB0oMB5LtF3tf0DDm4Ev4uu0V27aM459TVR5mSe539/hEjWiWS09+S0atIBYkyHfmRcZYuw1bPAQOVyQKEnFCsBJ/qkDmuN4Ku+u8WCDFA37kyX/xLbuFOZZs8PUR6Jllmz6qnBjCwV3gC1EYMReTQNVCCRBXdBl6BUpCxc5A1r6u7SR4vgDZkrP1fHDHBOFCfgEQdUDd+oaNWBS3XVGFL0XiPeNwSqdTYL+mKDlVZVCwFDgTVDoE4rKRkKsAzIK/rMTsXKiD3uXjg2j/gj4GCYjNGaxBwFyKDJ+GsFiTo19bIh37HuJjtbOm6lwoujEF6dLD+Ffn0wo1W3nX21cIXIcyt7thggNrQUHidckneXyELWOGX99Z75jxwfAE0UuogeQApBGCxcDMk3wh5mEwYrAfsHyjSP8McOyjA1WLaDZUstiia77QEjqPXk5CwWNABq4BTBsUeA/fy/r0YAhosKC0b1nkC2zJ4fraRmOq8Tk40FHn+VLU1zSIiTsnFYIbWR7fR/oMpTGmxgGLM+IFvyBBI9CbtrQzLPm+eLTESciKo5Ec1UwCVA0mJjWcrzGk7/r/Zwvdni917oLVgGqusz7PCMvcGK72qC1S3lhUS/D1VphPeThWiWfpzcSCQbGbKsgxXJthIIMEzCEQ2DPFOT6WHrw9pbCIflBpDwHcNF5oG295UhLP0JCImX6QpT7fm+fA3EIKNsN6RAjo4Wa0s/zJDClMoxDBmccR+mkY/aCzae+nxfUzNU+v0i/FY3vdYYGTyrkB92CS5M8PLMdezjzHLoYOPdNL+k0Irq0TQNfUrTQhRkldMMUpXrjjvlSf0+jpJQ7EzG7xc3mvrW22QspV6QKoo3Qh1igEoj91kxuT3uW3ap3kxFyp6csLtWNe3Fcq1EDLJF0pfEFzLxkB2TwrtCiJa5wraRy+EgrvXvNROM6dF75QQ2EKgn9MnC7bQAApFMhoOcWWGwLEsqDyznFmZiwPSpzmDbeAQvIQOBDECfOlv4hvNS3cHrrROjl0K/rlabmlrXlL7xlIhtOH3htRWmVgrf7I+bW0y+F7Yv+lqUjvXeTn39Bt/y7JRfluvloVVRxG55Q52Kqec5P4NLVZPpMmWbs+FSlsSwQG12PHGWgJYa07OCbX5bQVsQs057ZzwCn2xcFwOVYbElLWfvCLFTDUd4q7f1edaIrZyTQeiuov/TWGsNvm49eyt1cyWhsWzljBaxDB3S/1Oe5ORqWxn4MFDHAtc0PXWs7SDQEOt28RA26psKjnUymXpkqo86cXKqiVFCRMWt4pzVpkNVKahlYr5Q8bR0NFOyOrgf7k8xJMnqpzUmeQrTEoFqXnGD/3OTRdaEVvBGMxixnf7tqrQGKl1CWBmD3lw/pMlqwLAD1/RjshpmihUqa150HMh7ZZq5vV7xYTU8yTP8LqhDoz7+MifDteKxPjMSSj0mciGNkruof6zQHH3ZrIWJTQszAAsqsjUSDP0xbZNCFnlC9xmJ49Talw0OvuwJwRVNe0/Vhx1Pm9/QjCpm4CpJTZKbnhkVx1e/Muao5M22SHkFC/0/7UqXDF55uUzx2H240MdnwHl8/2WhlgL9NQ4OI/F7fh7g7Z+nln/2t//rr1DIg7/GWara/3HtZxo33BslW75KIr4VBMtg7xPKXCOR8H2fh1Y/9dTrx1NzfY4tnRrvc+vPU4x9MJ97yfr48H/00vDxSTrgpejz6eopKX1uX5z/f5p+lTbx6DQJ5XjANNIdnRxt3K72f1z+w4Z3qtb1T613e5/O3k4yIu0DJTs8X6yJk61Jj2n/bGj46fNeH1qOst+tZPBKK3Qh6ZuIJ17ouzSusqru6nOtguIiEssXPpcXH9dx4+e5W4vjE9Njn4u3r/h4VUTkCyWKK3Z39Tx47gmlS8qr2s8+34+aJYN7piH+axCDbU/7mShpgU1DMkkn7oRIzXYlw230vr+0khwP2fWiJxugtD0vx48rDlvH1dmsGeAaRd76W5LCl+tq6KZGS/yGQ5I/mPusT5JemdNwB+FHux5lqxzTFphojkjNxpeUs2RHf6SURAnmZO4QlbOBlwYLdfp867fkbYTDBcMjY40vrRe7xh8dZXn6DbMQ1GeD9e5jtLEHsQB7q3VB/5WRGDU+q9IA/CxPx4hw3s4GNJdydvRc8GnBaW08Z/ur4Io3jorqqwzzK6uujAQKO9OTftbsmhrw/+axqoqNP64Jv/mvrMpXqOHCNt3hJUa33AKyDv9JE/8Laz77wouWQPTv3Sjc/SurYcbPXVlzPPJVe6oCV2XxhjY0a2NOC+6PvKo299T1W1563JY5mVfUN14xK8k3IYeQqFzbgf+tOTv8fp1BP/Sr4ycifpWUdO6v2gfE/A+Wnu91DLv9zV9d6Tw79NbgiZd+e9yZGLOnL6Urr7ALPyv8V6fU2C59v/03xL3/G3/ZE33wWOevkrMR/ft+1fTNSeG/wWy3zTdLXP6q63e9/lfhXtgDAxNPlv3CVXT62fWNTmMDB9s/T1dgkiQhW/IPs/5zEPJvks8DOpH/ATfS1FX2tIb3HxaZRoQ6t+Q1aPt5g/vCf2pHc0Fw/1Md/iG7QTv5KkEEY3JU87b02b9y74nTyO1kI8XC/Xne2KELD4a24hy7NhzVfBOVFKNW3Pj/OUzywXmMiaaGeciJh7Zt3gBIt9Y/AauIZMpT6y88AYvzOEATnOd5Osu/QqiPjFeZSMdYijCRbQmTbxmfipUaks41tk6GDjCcwU0+5uoMYaLsnQpDniiL+5IWSCjKLPC7Ehqa9pn4Dn9DhsTSHknKlrnGKxGuLL8FU44hM2l7DmU0tL20MhU4mrHVJPO4uUqDJtOe0FkYb8fwZdpHF3GW0WKIF7pNvx6qVVw5KgsyBalDcLb6YGU/35zDBsXxQ+zYgOW4JvFwLabUqc4uyeU4u/PJMieNDx69CCzFdYqpvie4LsIZK2VI/KrJfgVVNWtmJCA5gSvMwUBrpDY0mHd+iIBz9nKd+1jAgyDTW84OlnRsCC5DRcTkU9eplxW5zkkkmKqnL7bBjZA57BbPUIZbl1IOU4hEGEDX2nEzJk8taexfYxPJ8dUJQUq4B4o+FIzT56j0Ig5GQN8TpiREt2CkUjd1oTjrlZ1KmskJw46E+vAQwL3WC9CwaVieXx+M4722Uu8gPPvYTjUu5yhoppi9xnAQh1dRkFxMOFMo13M7La16v0ZxaNCT9VzrAhtAYtCdEyy4eDXcxHJd5j5GVolTMpmyiw3pDWOOXwhACZ2bNtyjtxCC0DM6tOLtfOHBMblhF73t9gUSOS1D3AgUxjsz8zSTX+Xa/QW7kDJj+IhSH6jEa0w0Xk6mpCFISWI03mR3+s8MQXMUeL3NabkLirNw0Zwhaxf0Smak8HKuc/1PmnO0awXMj89fOVq/GeZvWqBwVTvFjakDtRcUoGk33NYBLtFldktMs+Cmp/twVh1j4ZHoSuvk1Oo8kipVvjM9wzn8ShyQhE5ePsU+Okf+9fENW/Sxyxdf7dB/feH8SlMu2jRHzdi0Th+7FoxU5NpjWgRGcsXps5nkYatRMEnpocST3+7TW3C43fK8HsaSMP168lx72Emtnlm/V/jgF+SjiRmKkXGE5B7gfPeiQhV5Zxf9Zl4R1u+2OYfPCl2vd0D9RBS3z5ibofhAuLnayY6lPO0uVTE5RmVBvS69uba1PzaLpdiNbLf0zKovLITsBmSuXQzMIToJV6FXihRK2tPe09VVc/Z1EUNfTzv4xZwtzsh7uWWNaEKqlBnnVxH6N54iVxJWei1K5c4xkhC3Qw/qIyANQWNpHRlnNuQyRDoFSXPNtSEV6VGA74HoGZiB2r5DF1vuWu6l2Xu5OTsA3HRROQ3xmxBQJco1WMko/48Wx/roNELrGkqSOcaAruIxde76gcLr/0Z5ILVJTBrXcDrKOQaAxcdtQ9tae3aW+y3/b7ZuvzF9/815qMlnxli4p9PsYDg6I+PkyefWBabHEA9dfmFRJNzTaZZzqOZBXM3SQaE+o9Uv4WfbXQNwTzdlk1P/0qL/4tZQPvY+Vl3N0tjsY00I97NwlsFW4H0Gmx3MpU6OtsjynHKtPk0kqah8GXGir3lb7os2uInoVE56VAablmbTNMBJ2CITZdh7Qen4YJjR6O1j3Fp9w5xD3uytUJR2OU0yHFKrv7188NFLOjuO+O7zqx8nFfGUQOhNHpQWhFbNFzSLJ8XBzh/gQmmoduopM0exsxRnsc/JgywNFyB9hIhptYcNSFzjaoC/eHD0lfVW9nfVymIyacFpEylXU7SZAhbTYi88wOLlBJkOqRXHSpXAJ7yjqemMeHKASHlu7ObP+lVXXviQUJRmJ7o+e+KgppiOcmfW38wqYwCZpvcF+oXZkO4AWtVvsIniB+jmBeYNccDLNsV6QfV1vfaKQBsmQHJUH5zQRcqN73TF49FpDCHami3Q9ysSdnQ0vaz12B3+Nd78fS1JhmtSOybzijI1keq9dtKAmZqrsc4Vz8lyAxUdnS+PC3tXM3cLpDuEvqpyTPrrqs6vRgAkTir2hL96nFSTKnDH/oklTD35UO+JTuxoenXeKe4+XuCw2UL4VBF5b9ycg8RJoBFis2CS+UZuucJjeeqvNmffiqNQfz6nqt3yY38t8LsVjOIwlmdKTq5hpW9BgwoDlxE78r5Ak+764Igtn4XKWjX4yavSL947nDZcheQg3mwzjH8ShNDZTJV6zRHRZO5nCuanfCdQDRlAaiMKq41L8i0oDtg7HSinIaYhpiGmIaYhpiGmIaYhpiGmIaYhpiGmIaYhpiGmIaYhpiGmIaYhpiGmIaYhpiFePKriuMcqOW5iSjFddvmNl49tTiPo+TYuzjXUKdu7tSNb0XNu3Tf/Rtns1NqkJFsdxzXcKcNu7dBwX30U+f/oQ60+mLsGutvC0XnH+gDK/87TVXNFzUgLyj2qCZfZ2xoAupVLwrnNLJN7WOkefjJA1tv15Cf2vbhZ3sVjhtFb6mMaV5on+73/nIioZw2IRW1iGlGX/UWUx9B3JiBa4Ho4C3XLeUY2ccZ8V1sVpYsyDUFeZk+pHqdO1hP+juTs8FJ7bxVAZkGNR9D3YwYKHOcATw08ldb/jm4F5yFPYeFL2Vudu2hFnnNsx9wGNDkAXuC9ZG1jXpGMpauS2ctkK2XGVP5uzfjSVtt4b/Z9ylj3+LfBX5K1XWBdgZE0opcizL6NFw1e5BJ926qpz+uRIFaFo5fUlYktpjIBe3NFLDOzq4Syew9OaazLB7Ux2k9Iq5VeOZcpdpxOZFTSj1QBtCTNk2t3bWJHL+eHbgG5nVSyhlw4VEMSmqPggfurJtHYLl0l7pshSJcoJB+pLcFAuux1gswqddRpeFhXJjvG2u2ln0qveLbUE5nJqgL3w2sulTNL9uI8eD/1+udjGobW26w2hsemtyK+oWTAUy4Zl3rmvbaqi/AdN8uyy9WPcuPt/lGnajJ3a5506FwanYbmVOukzqdXmeyo44lMCTdrtzUiBr2H6d3jEonH7dTrruBqh4jdMLW7Uisv+yLQFOP6vlmgCKD0QNel7FRimT7EYw4xuSGZG+pMH/M4WQw7yyxe3oU3Vakx4z+1aBOnltvt3diJbe6FVvRuyVsw2ZBk95wB5UZrStQ/vYyWmRd5nsaiHGM9fRIHzdouYDgqGRRiMlLnakmOHueL29JQzh4l1vfTLiKi6rl9qzyHkqw2w+nWsgPB+sp+lR5nlyfRDbUZsxkukOEqYAh1QJ1C9Z3xqiNO2JcUrABYrPI9wB14sTj2VmmzKw/a8ARqbbFHmHOWsgxWhckGrs2V2akClms9i21OCQIsJuGUwouaelfpqociziNCNE6mZ4KZ+zo3oIBEdu3TI5P8+rDpOUCA94Qsk8u6El0a+xUjwTfej25cXfDDIL12+4A547XB3Hn7UEXCU9Ut17FMWLiSLmR+2u4elNC0hqU3Z6w6okOFNl6zUo4T32mPibK+8IKDaalpT6v4dX2gPlxIGdbQNUt5egoj3s4cvHES/dw12kgyp8ZsamOeV/n8xa9nXMmrydTNDi3kcSrQi5N7TYYOypvtbn5N3/q0xd2Ac2cXoZablVcrB4VIkq5bEAxUqwegdndNc7MiIUci1RBsf7HXJUiWLcSrvxW3UYQp7mPHr6pS9ibZnxjmbapfkcSUNDTSMdKP3oeyAhazHf0VXXjY7W+/D07ImN8qrqRL1EEyoFkwIWQ4hUkc3Iw9QzOvWrMA2j50k1Z/4tm/CQilTyoLM2uwLUSXAnyPTchQcIqGwgbnewXfa2/CpUqHUdovxWEiyjCs18fuGQVD9996AdWl+xJByHzNj3ag6DC5ZFuwruXrwo9yyOVEVKLz9k2tr3D938M2R4M7pInCDXH2FEuf2apv22IrymSlzj1E2L/NGak/oQwTfGT9Cg7qZUPruUfDNHqzdZ6NVwV9NHWa5iVKSozIV+AgqQpllDV/HXbhWuFO++dil8kMWfyKTjgbVKotLFye+rijEoh4bluxuREEywGLtCbTE9Fv9t3hZDKfmF21d7rHPZjx+wpsrNU6XKWuDpY9sCUzHu4mkvd4z5/ldfu81YyJYN3ICV2DrqoFDrKfHpFO6kNYjGx64U1ZXabvxwr/k6oysurZcVF4Ref+m9rBi777XbMH9Z4ay9oq8CAcG5bwALzr/f3IeKg+GWEScoc9Pyb1eiTiNIkUDFCb069Stkc0C7YTy6xFMlPmFywVOtxCeMEgr9a98xrtmAKwT5gdCdHe6L/NAngcgF5XhlhMjFHqu98ixNyalJ1HHnyvVxdou9/2GPnCZhVYI1u3JvpQBtpT0oohIfxCdPvGMHi0O2MPENfSLbiRVefhoGyed1c5PUuupCSzpgJcwAEG336SxQQRT4Ycz+Xe5P1uBoUsErVn6BT7aAYa9buvVD4XzSR7H3iN2LDPdHjrPNeRRuceoMV7lHs5FumXmLOZTvDWwW0KqARcpGL28gGneXu8cq1Ar9xkpVye8qkDuDOmd/rMpw/5ou31ztg/cOHgJCRfpx1Tc/no56aOwZlp4q7n5N9bWzuLsH7M3PJJCc1Dbb5KpY/42l20cXUaNYWDi/lpd+JzcDaoh84jlrcZwIaOXLvDP1gfQd5udirC3+c5exjHT0ikQGRUsL3uHOrNLijnQIZ6j/BzapPqXGkt+8k70mrOQmw5PV485eAtrXniajH2+Znuen6mlSGp1hTYURqP6xwqoRx8HOjej1cjNk55T1Dy56Byly5ppsi6tzX+udMSN8zhV0F7n4dwmqVMF+SZ6ypOBJpgslvHi7KpV6kLA+RTe6FAz7ao7rhaPt6NbFf/BeEQtD3fj8fSK2sSwefx7NsCQzlJLouV7XmRRvQepOMnBCJ16tAor0wRN+x8Lp7tJGLyYb3bJQjfbvX3kt6j87htCvDhWni08jGqImozTPJFOk50t/GHTJ0hCVYrnCkaN5lkHrrdiiqtySzh3OVlkbbPs4t0L8b2pI/aLOidtBFv3mgLIxXDmTd7SL0CYY7nG+hlh42RzIToceNe9qwpGl0AvX6ywbr1PONqtUNMEsUT1axFuv4hiF41NbHKef9foagy5wJPoB6JsOTJXiTjWpbbJIw+GEK+a3pWcDZ8STQlo+BNzznycu83ejzbQ+6Ub13QFyBmNf70/VpcZ15j4OADPDoKbOCzT5JyvaUCAG3v3RjwuKbg7hjgWct+f6qm8pH9Vq1FNb4tm/iIPDXo2bGeHqRNgXPXNr7uvc6/NZzBcVoBRip2tvc6CnNCoNS4ZI0NUwUYO9iZQgkTXPPYOZ6VwNSIvpCG3qFwPNoBm0+03V3OuRDu/Q4TH/rqyJTxm7oTJBvjtb8sPh0RRbFN0Yn7KH4Tf+P+f/xvUEsDBBQAAgAIAEZkZkZLmT7tTQAAAGoAAAAbAAAAdW5pdmVyc2FsL3VuaXZlcnNhbC5wbmcueG1ss7GvyM1RKEstKs7Mz7NVMtQzULK34+WyKShKLctMLVeoAIoZ6RlAgJJCpa2SGRK3PDOlJMNWydLEECGWkZqZnlFiq2RuYAYX1AcaCQBQSwECAAAUAAIACABGZGZGWn+5mToEAADhDgAAHQAAAAAAAAABAAAAAAAAAAAAdW5pdmVyc2FsL2NvbW1vbl9tZXNzYWdlcy5sbmdQSwECAAAUAAIACABGZGZGh2OPsIwEAADIFAAAJwAAAAAAAAABAAAAAAB1BAAAdW5pdmVyc2FsL2ZsYXNoX3B1Ymxpc2hpbmdfc2V0dGluZ3MueG1sUEsBAgAAFAACAAgARmRmRsZgiHi7AgAAUAoAACEAAAAAAAAAAQAAAAAARgkAAHVuaXZlcnNhbC9mbGFzaF9za2luX3NldHRpbmdzLnhtbFBLAQIAABQAAgAIAEZkZkYs4uZgXgQAANkTAAAmAAAAAAAAAAEAAAAAAEAMAAB1bml2ZXJzYWwvaHRtbF9wdWJsaXNoaW5nX3NldHRpbmdzLnhtbFBLAQIAABQAAgAIAEZkZkZvwl7ymAEAABsGAAAfAAAAAAAAAAEAAAAAAOIQAAB1bml2ZXJzYWwvaHRtbF9za2luX3NldHRpbmdzLmpzUEsBAgAAFAACAAgARmRmRhra6juqAAAAHwEAABoAAAAAAAAAAQAAAAAAtxIAAHVuaXZlcnNhbC9pMThuX3ByZXNldHMueG1sUEsBAgAAFAACAAgARmRmRpQTsyJpAAAAbgAAABwAAAAAAAAAAQAAAAAAmRMAAHVuaXZlcnNhbC9sb2NhbF9zZXR0aW5ncy54bWxQSwECAAAUAAIACABBejVGzoIJN+wCAACICAAAFAAAAAAAAAABAAAAAAA8FAAAdW5pdmVyc2FsL3BsYXllci54bWxQSwECAAAUAAIACABGZGZGNdvZrWgBAADzAgAAKQAAAAAAAAABAAAAAABaFwAAdW5pdmVyc2FsL3NraW5fY3VzdG9taXphdGlvbl9zZXR0aW5ncy54bWxQSwECAAAUAAIACABGZGZGhouUu94hAAARRgAAFwAAAAAAAAAAAAAAAAAJGQAAdW5pdmVyc2FsL3VuaXZlcnNhbC5wbmdQSwECAAAUAAIACABGZGZGS5k+7U0AAABqAAAAGwAAAAAAAAABAAAAAAAcOwAAdW5pdmVyc2FsL3VuaXZlcnNhbC5wbmcueG1sUEsFBgAAAAALAAsASQMAAKI7AAAAAA=="/>
  <p:tag name="ISPRING_ULTRA_SCORM_COURSE_ID" val="013C15C2-F5D6-4FAE-AFBA-33CD235F6921"/>
  <p:tag name="ISPRING_SCORM_RATE_SLIDES" val="1"/>
  <p:tag name="ISPRING_SCORM_PASSING_SCORE" val="100.0000000000"/>
  <p:tag name="ISPRING_SCORM_ENDPOINT" val="&lt;endpoint&gt;&lt;enable&gt;0&lt;/enable&gt;&lt;lrs&gt;http://&lt;/lrs&gt;&lt;auth&gt;0&lt;/auth&gt;&lt;login&gt;&lt;/login&gt;&lt;password&gt;&lt;/password&gt;&lt;key&gt;&lt;/key&gt;&lt;name&gt;&lt;/name&gt;&lt;email&gt;&lt;/email&gt;&lt;/endpoint&gt;&#10;"/>
  <p:tag name="ISPRINGONLINEFOLDERID" val="0"/>
  <p:tag name="ISPRINGONLINEFOLDERPATH" val="Content List"/>
  <p:tag name="ISPRINGCLOUDFOLDERID" val="0"/>
  <p:tag name="ISPRINGCLOUDFOLDERPATH" val="Content List"/>
  <p:tag name="ISPRING_PRESENTATION_TITLE" val="Leadership Pack_02"/>
  <p:tag name="ISPRING_RESOURCE_PATHS_HASH_PRESENTER" val="2b8c6cf853aa53c67ce71596605a20cd4e8dd1"/>
</p:tagLst>
</file>

<file path=ppt/theme/theme1.xml><?xml version="1.0" encoding="utf-8"?>
<a:theme xmlns:a="http://schemas.openxmlformats.org/drawingml/2006/main" name="1_KPMG">
  <a:themeElements>
    <a:clrScheme name="KPMG">
      <a:dk1>
        <a:srgbClr val="000000"/>
      </a:dk1>
      <a:lt1>
        <a:srgbClr val="FFFFFF"/>
      </a:lt1>
      <a:dk2>
        <a:srgbClr val="00338D"/>
      </a:dk2>
      <a:lt2>
        <a:srgbClr val="E5E5E5"/>
      </a:lt2>
      <a:accent1>
        <a:srgbClr val="1E49E2"/>
      </a:accent1>
      <a:accent2>
        <a:srgbClr val="00338D"/>
      </a:accent2>
      <a:accent3>
        <a:srgbClr val="0C233C"/>
      </a:accent3>
      <a:accent4>
        <a:srgbClr val="00B8F5"/>
      </a:accent4>
      <a:accent5>
        <a:srgbClr val="7213EA"/>
      </a:accent5>
      <a:accent6>
        <a:srgbClr val="FD349C"/>
      </a:accent6>
      <a:hlink>
        <a:srgbClr val="00B8F5"/>
      </a:hlink>
      <a:folHlink>
        <a:srgbClr val="098E7E"/>
      </a:folHlink>
    </a:clrScheme>
    <a:fontScheme name="KoPub돋움체">
      <a:majorFont>
        <a:latin typeface="KoPub돋움체 Bold"/>
        <a:ea typeface="KoPub돋움체 Bold"/>
        <a:cs typeface=""/>
      </a:majorFont>
      <a:minorFont>
        <a:latin typeface="KoPub돋움체 Medium"/>
        <a:ea typeface="KoPub돋움체 Medium"/>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99E6DF"/>
        </a:solidFill>
        <a:ln>
          <a:noFill/>
        </a:ln>
      </a:spPr>
      <a:bodyPr rtlCol="0" anchor="ctr"/>
      <a:lstStyle>
        <a:defPPr algn="ctr">
          <a:defRPr sz="1200" dirty="0" smtClean="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defRPr>
        </a:defPPr>
      </a:lstStyle>
      <a:style>
        <a:lnRef idx="0">
          <a:scrgbClr r="0" g="0" b="0"/>
        </a:lnRef>
        <a:fillRef idx="0">
          <a:scrgbClr r="0" g="0" b="0"/>
        </a:fillRef>
        <a:effectRef idx="0">
          <a:scrgbClr r="0" g="0" b="0"/>
        </a:effectRef>
        <a:fontRef idx="minor">
          <a:schemeClr val="lt1"/>
        </a:fontRef>
      </a:style>
    </a:spDef>
    <a:lnDef>
      <a:spPr>
        <a:ln w="3175">
          <a:solidFill>
            <a:schemeClr val="accent6"/>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algn="l">
          <a:defRPr sz="1000" dirty="0" err="1" smtClean="0">
            <a:ln>
              <a:solidFill>
                <a:schemeClr val="tx2">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Univers for KPMG"/>
          </a:defRPr>
        </a:defPPr>
      </a:lstStyle>
    </a:txDef>
  </a:objectDefaults>
  <a:extraClrSchemeLst/>
  <a:extLst>
    <a:ext uri="{05A4C25C-085E-4340-85A3-A5531E510DB2}">
      <thm15:themeFamily xmlns:thm15="http://schemas.microsoft.com/office/thememl/2012/main" name="프레젠테이션1" id="{489089EA-8B65-4A51-ACF6-BE599E39239C}" vid="{5491D400-7931-423F-A9E4-A85D2329162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rimary_x0020_Owner_metalogix xmlns="1c657212-07cd-4eb2-8173-68663959c5b7">No Selection</Primary_x0020_Owner_metalogix>
    <Korean_x0020_Title xmlns="1c657212-07cd-4eb2-8173-68663959c5b7">20230906_BF_국내 보험산업, 신흥 아시아 태평양 시장에서 기회를 찾아라</Korean_x0020_Title>
    <Global_x0020_Country_metalogix xmlns="1c657212-07cd-4eb2-8173-68663959c5b7" xsi:nil="true"/>
    <Economy xmlns="1c657212-07cd-4eb2-8173-68663959c5b7" xsi:nil="true"/>
    <Publication_x0020_Date_metalogix xmlns="1c657212-07cd-4eb2-8173-68663959c5b7">2023-09-05T15:00:00+00:00</Publication_x0020_Date_metalogix>
    <KPMGGlobalThumbnailImage xmlns="1c657212-07cd-4eb2-8173-68663959c5b7">
      <Url xsi:nil="true"/>
      <Description xsi:nil="true"/>
    </KPMGGlobalThumbnailImage>
    <Content_x0020_Use_metalogix xmlns="1c657212-07cd-4eb2-8173-68663959c5b7" xsi:nil="true"/>
    <Language_metalogix xmlns="1c657212-07cd-4eb2-8173-68663959c5b7">Korean</Language_metalogix>
    <URL xmlns="http://schemas.microsoft.com/sharepoint/v3">
      <Url xsi:nil="true"/>
      <Description xsi:nil="true"/>
    </URL>
    <Audience_x0020_Level_metalogix xmlns="1c657212-07cd-4eb2-8173-68663959c5b7">All</Audience_x0020_Level_metalogix>
    <Category xmlns="1c657212-07cd-4eb2-8173-68663959c5b7">
      <Value>All</Value>
      <Value>Financial Services</Value>
    </Category>
    <Korean_x0020_Abstract xmlns="1c657212-07cd-4eb2-8173-68663959c5b7" xsi:nil="true"/>
    <Industry_x0020_Sector_x002f_SubSector_x0020_Selection_metalogix xmlns="1c657212-07cd-4eb2-8173-68663959c5b7" xsi:nil="true"/>
    <ERI_x0020_Report_x0020_Type xmlns="1c657212-07cd-4eb2-8173-68663959c5b7">Global Thought Leadership</ERI_x0020_Report_x0020_Type>
    <Function_x002f_Service_x002f_SubService_x0020_Selection_metalogix xmlns="1c657212-07cd-4eb2-8173-68663959c5b7" xsi:nil="true"/>
    <Media_x0020_Type_metalogix xmlns="1c657212-07cd-4eb2-8173-68663959c5b7">PPT</Media_x0020_Type_metalogix>
    <KPMGGlobalKeyContactPerson xmlns="1c657212-07cd-4eb2-8173-68663959c5b7">
      <UserInfo>
        <DisplayName/>
        <AccountId xsi:nil="true"/>
        <AccountType/>
      </UserInfo>
    </KPMGGlobalKeyContactPerson>
    <Region_kr xmlns="1c657212-07cd-4eb2-8173-68663959c5b7" xsi:nil="true"/>
    <Big_x0020_Thumbnail_x0020_Image xmlns="1c657212-07cd-4eb2-8173-68663959c5b7">
      <Url xsi:nil="true"/>
      <Description xsi:nil="true"/>
    </Big_x0020_Thumbnail_x0020_Imag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문서" ma:contentTypeID="0x01010078007A509638504CA075577B0A78C43C" ma:contentTypeVersion="79" ma:contentTypeDescription="Create a new document." ma:contentTypeScope="" ma:versionID="ac89fd6dcdd0d1016bba4940062766aa">
  <xsd:schema xmlns:xsd="http://www.w3.org/2001/XMLSchema" xmlns:xs="http://www.w3.org/2001/XMLSchema" xmlns:p="http://schemas.microsoft.com/office/2006/metadata/properties" xmlns:ns1="http://schemas.microsoft.com/sharepoint/v3" xmlns:ns3="1c657212-07cd-4eb2-8173-68663959c5b7" targetNamespace="http://schemas.microsoft.com/office/2006/metadata/properties" ma:root="true" ma:fieldsID="61e6b13383bb8df87d79ea582f60f575" ns1:_="" ns3:_="">
    <xsd:import namespace="http://schemas.microsoft.com/sharepoint/v3"/>
    <xsd:import namespace="1c657212-07cd-4eb2-8173-68663959c5b7"/>
    <xsd:element name="properties">
      <xsd:complexType>
        <xsd:sequence>
          <xsd:element name="documentManagement">
            <xsd:complexType>
              <xsd:all>
                <xsd:element ref="ns3:KPMGGlobalThumbnailImage" minOccurs="0"/>
                <xsd:element ref="ns3:KPMGGlobalKeyContactPerson" minOccurs="0"/>
                <xsd:element ref="ns1:URL" minOccurs="0"/>
                <xsd:element ref="ns3:Economy" minOccurs="0"/>
                <xsd:element ref="ns3:ERI_x0020_Report_x0020_Type" minOccurs="0"/>
                <xsd:element ref="ns3:Korean_x0020_Title" minOccurs="0"/>
                <xsd:element ref="ns3:Korean_x0020_Abstract" minOccurs="0"/>
                <xsd:element ref="ns3:Big_x0020_Thumbnail_x0020_Image" minOccurs="0"/>
                <xsd:element ref="ns3:Region_kr" minOccurs="0"/>
                <xsd:element ref="ns3:Industry_x0020_Sector_x002f_SubSector_x0020_Selection_metalogix" minOccurs="0"/>
                <xsd:element ref="ns3:Function_x002f_Service_x002f_SubService_x0020_Selection_metalogix" minOccurs="0"/>
                <xsd:element ref="ns3:Language_metalogix" minOccurs="0"/>
                <xsd:element ref="ns3:Media_x0020_Type_metalogix" minOccurs="0"/>
                <xsd:element ref="ns3:Global_x0020_Country_metalogix" minOccurs="0"/>
                <xsd:element ref="ns3:Audience_x0020_Level_metalogix" minOccurs="0"/>
                <xsd:element ref="ns3:Content_x0020_Use_metalogix" minOccurs="0"/>
                <xsd:element ref="ns3:Primary_x0020_Owner_metalogix" minOccurs="0"/>
                <xsd:element ref="ns3:Publication_x0020_Date_metalogix" minOccurs="0"/>
                <xsd:element ref="ns3:Category" minOccurs="0"/>
                <xsd:element ref="ns3:MediaServiceMetadata" minOccurs="0"/>
                <xsd:element ref="ns3:MediaServiceFastMetadata" minOccurs="0"/>
                <xsd:element ref="ns3: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URL" ma:index="13" nillable="true" ma:displayName="URL" ma:format="Hyperlink" ma:internalName="URL" ma:readOnly="false">
      <xsd:complexType>
        <xsd:complexContent>
          <xsd:extension base="dms:URL">
            <xsd:sequence>
              <xsd:element name="Url" type="dms:ValidUrl" minOccurs="0" nillable="true"/>
              <xsd:element name="Description" type="xsd:string"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1c657212-07cd-4eb2-8173-68663959c5b7" elementFormDefault="qualified">
    <xsd:import namespace="http://schemas.microsoft.com/office/2006/documentManagement/types"/>
    <xsd:import namespace="http://schemas.microsoft.com/office/infopath/2007/PartnerControls"/>
    <xsd:element name="KPMGGlobalThumbnailImage" ma:index="11" nillable="true" ma:displayName="Thumbnail Image" ma:description="This field is to associate a visual identify of the content&#10;&#10;이미지 저장하는 곳: https://intra.aspac.kpmg.com/sites/kr/ERI/TLimage/Forms/AllItems.aspx" ma:format="Image" ma:internalName="KPMGGlobalThumbnail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KPMGGlobalKeyContactPerson" ma:index="12" nillable="true" ma:displayName="Key Contact Person" ma:description="In addition to the Author field helps identify the Author/Creator/Publisher of the document/content publication. The Key Contact Person field is resulting in end users of the content not able to reach out to the team who helped created the content" ma:list="UserInfo" ma:SharePointGroup="0" ma:internalName="KPMGGlobalKeyContactPerson" ma:readOnly="false" ma:showField="NameWithPictur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conomy" ma:index="14" nillable="true" ma:displayName="Macro Economy" ma:internalName="Economy" ma:readOnly="false">
      <xsd:complexType>
        <xsd:complexContent>
          <xsd:extension base="dms:MultiChoice">
            <xsd:sequence>
              <xsd:element name="Value" maxOccurs="unbounded" minOccurs="0" nillable="true">
                <xsd:simpleType>
                  <xsd:restriction base="dms:Choice">
                    <xsd:enumeration value="국내외경제동향"/>
                  </xsd:restriction>
                </xsd:simpleType>
              </xsd:element>
            </xsd:sequence>
          </xsd:extension>
        </xsd:complexContent>
      </xsd:complexType>
    </xsd:element>
    <xsd:element name="ERI_x0020_Report_x0020_Type" ma:index="15" nillable="true" ma:displayName="ERI Report Type" ma:format="Dropdown" ma:internalName="ERI_x0020_Report_x0020_Type">
      <xsd:simpleType>
        <xsd:restriction base="dms:Choice">
          <xsd:enumeration value="(External Publication)"/>
          <xsd:enumeration value="Samjong Insight"/>
          <xsd:enumeration value="Issue Monitor"/>
          <xsd:enumeration value="Journal Review"/>
          <xsd:enumeration value="Book(단행본)"/>
          <xsd:enumeration value="(Internal Material)"/>
          <xsd:enumeration value="Global Thought Leadership"/>
          <xsd:enumeration value="Market Frontier"/>
          <xsd:enumeration value="Industry Profile"/>
          <xsd:enumeration value="Discussion memo"/>
          <xsd:enumeration value="Morning Briefing"/>
          <xsd:enumeration value="NK Insight"/>
          <xsd:enumeration value="Business Focus"/>
        </xsd:restriction>
      </xsd:simpleType>
    </xsd:element>
    <xsd:element name="Korean_x0020_Title" ma:index="16" nillable="true" ma:displayName="Report Title" ma:description="구 Korea Title 항목입니다." ma:indexed="true" ma:internalName="Korean_x0020_Title" ma:readOnly="false">
      <xsd:simpleType>
        <xsd:restriction base="dms:Text">
          <xsd:maxLength value="255"/>
        </xsd:restriction>
      </xsd:simpleType>
    </xsd:element>
    <xsd:element name="Korean_x0020_Abstract" ma:index="17" nillable="true" ma:displayName="Korean Abstract" ma:internalName="Korean_x0020_Abstract" ma:readOnly="false">
      <xsd:simpleType>
        <xsd:restriction base="dms:Note"/>
      </xsd:simpleType>
    </xsd:element>
    <xsd:element name="Big_x0020_Thumbnail_x0020_Image" ma:index="18" nillable="true" ma:displayName="Big Thumbnail Image" ma:description="Do Not Use" ma:format="Image" ma:internalName="Big_x0020_Thumbnail_x0020_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Region_kr" ma:index="19" nillable="true" ma:displayName="Local Information" ma:description="다중 선택이 가능하도록 생성 0422" ma:internalName="Region_kr" ma:readOnly="false">
      <xsd:complexType>
        <xsd:complexContent>
          <xsd:extension base="dms:MultiChoice">
            <xsd:sequence>
              <xsd:element name="Value" maxOccurs="unbounded" minOccurs="0" nillable="true">
                <xsd:simpleType>
                  <xsd:restriction base="dms:Choice">
                    <xsd:enumeration value="Global"/>
                    <xsd:enumeration value="Asia"/>
                    <xsd:enumeration value="America"/>
                    <xsd:enumeration value="Europe"/>
                    <xsd:enumeration value="MENA(Middle East &amp; Africa)"/>
                  </xsd:restriction>
                </xsd:simpleType>
              </xsd:element>
            </xsd:sequence>
          </xsd:extension>
        </xsd:complexContent>
      </xsd:complexType>
    </xsd:element>
    <xsd:element name="Industry_x0020_Sector_x002f_SubSector_x0020_Selection_metalogix" ma:index="20" nillable="true" ma:displayName="Industry Sector/SubSector Selection_metalogix" ma:description="* 구 작성 창입니다. 입력하지 않는 란입니다." ma:internalName="Industry_x0020_Sector_x002f_SubSector_x0020_Selection_metalogix" ma:readOnly="false">
      <xsd:simpleType>
        <xsd:restriction base="dms:Note"/>
      </xsd:simpleType>
    </xsd:element>
    <xsd:element name="Function_x002f_Service_x002f_SubService_x0020_Selection_metalogix" ma:index="21" nillable="true" ma:displayName="Function/Service/SubService Selection_metalogix" ma:description="* 구 작성 창입니다. 입력하지 않는 란입니다." ma:internalName="Function_x002f_Service_x002f_SubService_x0020_Selection_metalogix" ma:readOnly="false">
      <xsd:simpleType>
        <xsd:restriction base="dms:Note"/>
      </xsd:simpleType>
    </xsd:element>
    <xsd:element name="Language_metalogix" ma:index="22" nillable="true" ma:displayName="Language" ma:default="Korean" ma:format="Dropdown" ma:internalName="Language_metalogix" ma:readOnly="false">
      <xsd:simpleType>
        <xsd:union memberTypes="dms:Text">
          <xsd:simpleType>
            <xsd:restriction base="dms:Choice">
              <xsd:enumeration value="Korean"/>
              <xsd:enumeration value="English"/>
            </xsd:restriction>
          </xsd:simpleType>
        </xsd:union>
      </xsd:simpleType>
    </xsd:element>
    <xsd:element name="Media_x0020_Type_metalogix" ma:index="23" nillable="true" ma:displayName="Media Type" ma:default="PDF" ma:format="RadioButtons" ma:internalName="Media_x0020_Type_metalogix" ma:readOnly="false">
      <xsd:simpleType>
        <xsd:union memberTypes="dms:Text">
          <xsd:simpleType>
            <xsd:restriction base="dms:Choice">
              <xsd:enumeration value="DOC"/>
              <xsd:enumeration value="MSG"/>
              <xsd:enumeration value="PDF"/>
              <xsd:enumeration value="PPT"/>
              <xsd:enumeration value="TXT"/>
            </xsd:restriction>
          </xsd:simpleType>
        </xsd:union>
      </xsd:simpleType>
    </xsd:element>
    <xsd:element name="Global_x0020_Country_metalogix" ma:index="24" nillable="true" ma:displayName="Global Country" ma:description="Identifies the Country who owns the content and where it was created" ma:internalName="Global_x0020_Country_metalogix" ma:readOnly="false">
      <xsd:simpleType>
        <xsd:restriction base="dms:Text">
          <xsd:maxLength value="255"/>
        </xsd:restriction>
      </xsd:simpleType>
    </xsd:element>
    <xsd:element name="Audience_x0020_Level_metalogix" ma:index="25" nillable="true" ma:displayName="Audience Level" ma:default="All" ma:description="All, Partner, Sr. Mgr., Mgr., Associate" ma:format="Dropdown" ma:internalName="Audience_x0020_Level_metalogix" ma:readOnly="false">
      <xsd:simpleType>
        <xsd:restriction base="dms:Choice">
          <xsd:enumeration value="All"/>
          <xsd:enumeration value="Partner"/>
          <xsd:enumeration value="Sr. Mgr."/>
          <xsd:enumeration value="Mgr."/>
          <xsd:enumeration value="Associate"/>
        </xsd:restriction>
      </xsd:simpleType>
    </xsd:element>
    <xsd:element name="Content_x0020_Use_metalogix" ma:index="26" nillable="true" ma:displayName="Content Use" ma:description="Select 'Internal' for internal use only or 'Internal/External' for public use" ma:format="Dropdown" ma:internalName="Content_x0020_Use_metalogix" ma:readOnly="false">
      <xsd:simpleType>
        <xsd:restriction base="dms:Choice">
          <xsd:enumeration value="Internal"/>
          <xsd:enumeration value="Internal/External'"/>
        </xsd:restriction>
      </xsd:simpleType>
    </xsd:element>
    <xsd:element name="Primary_x0020_Owner_metalogix" ma:index="27" nillable="true" ma:displayName="Primary Owner" ma:default="No Selection" ma:description="Identifies the function, industry, business group which owns the content" ma:format="Dropdown" ma:internalName="Primary_x0020_Owner_metalogix" ma:readOnly="false">
      <xsd:simpleType>
        <xsd:restriction base="dms:Choice">
          <xsd:enumeration value="No Selection"/>
          <xsd:enumeration value="Advisory"/>
          <xsd:enumeration value="Audit"/>
          <xsd:enumeration value="Communucations"/>
          <xsd:enumeration value="Finance and Administration"/>
          <xsd:enumeration value="Human Resources"/>
          <xsd:enumeration value="Information Technology"/>
          <xsd:enumeration value="Knowledge Management"/>
          <xsd:enumeration value="Learning &amp; Development"/>
          <xsd:enumeration value="Legal Services"/>
          <xsd:enumeration value="Marketing"/>
          <xsd:enumeration value="Quality &amp; Risk Management"/>
          <xsd:enumeration value="Research"/>
          <xsd:enumeration value="Tax"/>
        </xsd:restriction>
      </xsd:simpleType>
    </xsd:element>
    <xsd:element name="Publication_x0020_Date_metalogix" ma:index="28" nillable="true" ma:displayName="Publication Date" ma:description="Date the content was published" ma:format="DateOnly" ma:internalName="Publication_x0020_Date_metalogix" ma:readOnly="false">
      <xsd:simpleType>
        <xsd:restriction base="dms:DateTime"/>
      </xsd:simpleType>
    </xsd:element>
    <xsd:element name="Category" ma:index="32" nillable="true" ma:displayName="Category" ma:default="All" ma:description="FS/CM/IM/IGH/TMT에서 문서가 보여야 하는 경우 필수로 입력합니다.&#10;입력되지 않은 값은 각각의 페이지에서 표시되지 않습니다." ma:internalName="Category" ma:readOnly="false">
      <xsd:complexType>
        <xsd:complexContent>
          <xsd:extension base="dms:MultiChoiceFillIn">
            <xsd:sequence>
              <xsd:element name="Value" maxOccurs="unbounded" minOccurs="0" nillable="true">
                <xsd:simpleType>
                  <xsd:union memberTypes="dms:Text">
                    <xsd:simpleType>
                      <xsd:restriction base="dms:Choice">
                        <xsd:enumeration value="All"/>
                        <xsd:enumeration value="Consumer Markets"/>
                        <xsd:enumeration value="Financial Services"/>
                        <xsd:enumeration value="Industrial Markets"/>
                        <xsd:enumeration value="Infrastructure, Government and Healthcare"/>
                        <xsd:enumeration value="Technology, Media &amp; Telecommunications"/>
                        <xsd:enumeration value="M&amp;A"/>
                      </xsd:restriction>
                    </xsd:simpleType>
                  </xsd:union>
                </xsd:simpleType>
              </xsd:element>
            </xsd:sequence>
          </xsd:extension>
        </xsd:complexContent>
      </xsd:complexType>
    </xsd:element>
    <xsd:element name="MediaServiceMetadata" ma:index="34" nillable="true" ma:displayName="MediaServiceMetadata" ma:hidden="true" ma:internalName="MediaServiceMetadata" ma:readOnly="true">
      <xsd:simpleType>
        <xsd:restriction base="dms:Note"/>
      </xsd:simpleType>
    </xsd:element>
    <xsd:element name="MediaServiceFastMetadata" ma:index="35" nillable="true" ma:displayName="MediaServiceFastMetadata" ma:hidden="true" ma:internalName="MediaServiceFastMetadata" ma:readOnly="true">
      <xsd:simpleType>
        <xsd:restriction base="dms:Note"/>
      </xsd:simpleType>
    </xsd:element>
    <xsd:element name="MediaServiceObjectDetectorVersions" ma:index="36"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ma:index="8" ma:displayName="Author"/>
        <xsd:element ref="dcterms:created" minOccurs="0" maxOccurs="1"/>
        <xsd:element ref="dc:identifier" minOccurs="0" maxOccurs="1"/>
        <xsd:element name="contentType" minOccurs="0" maxOccurs="1" type="xsd:string" ma:index="0" ma:displayName="콘텐츠 형식"/>
        <xsd:element ref="dc:title" minOccurs="0" maxOccurs="1" ma:index="4" ma:displayName="Title"/>
        <xsd:element ref="dc:subject" minOccurs="0" maxOccurs="1"/>
        <xsd:element ref="dc:description" minOccurs="0" maxOccurs="1" ma:index="10" ma:displayName="Comments"/>
        <xsd:element name="keywords" minOccurs="0" maxOccurs="1" type="xsd:string" ma:index="9"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2ED7A70-E524-458A-AF01-08531447576B}">
  <ds:schemaRefs>
    <ds:schemaRef ds:uri="http://purl.org/dc/dcmitype/"/>
    <ds:schemaRef ds:uri="http://purl.org/dc/elements/1.1/"/>
    <ds:schemaRef ds:uri="http://schemas.microsoft.com/office/2006/metadata/properties"/>
    <ds:schemaRef ds:uri="1c657212-07cd-4eb2-8173-68663959c5b7"/>
    <ds:schemaRef ds:uri="http://schemas.microsoft.com/office/2006/documentManagement/types"/>
    <ds:schemaRef ds:uri="http://schemas.openxmlformats.org/package/2006/metadata/core-properties"/>
    <ds:schemaRef ds:uri="http://schemas.microsoft.com/office/infopath/2007/PartnerControls"/>
    <ds:schemaRef ds:uri="http://schemas.microsoft.com/sharepoint/v3"/>
    <ds:schemaRef ds:uri="http://www.w3.org/XML/1998/namespace"/>
    <ds:schemaRef ds:uri="http://purl.org/dc/terms/"/>
  </ds:schemaRefs>
</ds:datastoreItem>
</file>

<file path=customXml/itemProps2.xml><?xml version="1.0" encoding="utf-8"?>
<ds:datastoreItem xmlns:ds="http://schemas.openxmlformats.org/officeDocument/2006/customXml" ds:itemID="{442430B1-B197-46DA-885B-D6DD7FC33349}">
  <ds:schemaRefs>
    <ds:schemaRef ds:uri="http://schemas.microsoft.com/sharepoint/v3/contenttype/forms"/>
  </ds:schemaRefs>
</ds:datastoreItem>
</file>

<file path=customXml/itemProps3.xml><?xml version="1.0" encoding="utf-8"?>
<ds:datastoreItem xmlns:ds="http://schemas.openxmlformats.org/officeDocument/2006/customXml" ds:itemID="{15C01961-0992-413F-AC3F-945FB323C351}"/>
</file>

<file path=docMetadata/LabelInfo.xml><?xml version="1.0" encoding="utf-8"?>
<clbl:labelList xmlns:clbl="http://schemas.microsoft.com/office/2020/mipLabelMetadata">
  <clbl:label id="{deff24bb-2089-4400-8c8e-f71e680378b2}" enabled="0" method="" siteId="{deff24bb-2089-4400-8c8e-f71e680378b2}" removed="1"/>
</clbl:labelList>
</file>

<file path=docProps/app.xml><?xml version="1.0" encoding="utf-8"?>
<Properties xmlns="http://schemas.openxmlformats.org/officeDocument/2006/extended-properties" xmlns:vt="http://schemas.openxmlformats.org/officeDocument/2006/docPropsVTypes">
  <Template/>
  <TotalTime>126963</TotalTime>
  <Words>21890</Words>
  <Application>Microsoft Office PowerPoint</Application>
  <PresentationFormat>A4 용지(210x297mm)</PresentationFormat>
  <Paragraphs>2892</Paragraphs>
  <Slides>93</Slides>
  <Notes>57</Notes>
  <HiddenSlides>0</HiddenSlides>
  <MMClips>0</MMClips>
  <ScaleCrop>false</ScaleCrop>
  <HeadingPairs>
    <vt:vector size="6" baseType="variant">
      <vt:variant>
        <vt:lpstr>사용한 글꼴</vt:lpstr>
      </vt:variant>
      <vt:variant>
        <vt:i4>11</vt:i4>
      </vt:variant>
      <vt:variant>
        <vt:lpstr>테마</vt:lpstr>
      </vt:variant>
      <vt:variant>
        <vt:i4>1</vt:i4>
      </vt:variant>
      <vt:variant>
        <vt:lpstr>슬라이드 제목</vt:lpstr>
      </vt:variant>
      <vt:variant>
        <vt:i4>93</vt:i4>
      </vt:variant>
    </vt:vector>
  </HeadingPairs>
  <TitlesOfParts>
    <vt:vector size="105" baseType="lpstr">
      <vt:lpstr>KoPub돋움체 Bold</vt:lpstr>
      <vt:lpstr>KoPub돋움체 Light</vt:lpstr>
      <vt:lpstr>KoPub돋움체 Medium</vt:lpstr>
      <vt:lpstr>Arial</vt:lpstr>
      <vt:lpstr>Calibri</vt:lpstr>
      <vt:lpstr>KPMG Bold</vt:lpstr>
      <vt:lpstr>KPMG Extralight</vt:lpstr>
      <vt:lpstr>Times New Roman</vt:lpstr>
      <vt:lpstr>Univers for KPMG</vt:lpstr>
      <vt:lpstr>Univers for KPMG Light</vt:lpstr>
      <vt:lpstr>Wingdings</vt:lpstr>
      <vt:lpstr>1_KPMG</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Manager/>
  <Company>KPMG</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20230906_BF_국내 보험산업, 신흥 아시아 태평양 시장에서 기회를 찾아라</dc:title>
  <dc:subject/>
  <dc:creator>삼정KPMG 경제연구원</dc:creator>
  <cp:keywords/>
  <dc:description/>
  <cp:lastModifiedBy>Lee, Ji-Soo (KR/ERI)</cp:lastModifiedBy>
  <cp:revision>11926</cp:revision>
  <cp:lastPrinted>2023-01-03T09:57:38Z</cp:lastPrinted>
  <dcterms:created xsi:type="dcterms:W3CDTF">2015-03-05T08:26:34Z</dcterms:created>
  <dcterms:modified xsi:type="dcterms:W3CDTF">2023-09-06T06:49:42Z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0x01010078007A509638504CA075577B0A78C43C</vt:lpwstr>
  </property>
  <property fmtid="{D5CDD505-2E9C-101B-9397-08002B2CF9AE}" pid="3" name="MediaServiceImageTags">
    <vt:lpwstr/>
  </property>
</Properties>
</file>